
<file path=[Content_Types].xml><?xml version="1.0" encoding="utf-8"?>
<Types xmlns="http://schemas.openxmlformats.org/package/2006/content-types">
  <Default Extension="png" ContentType="image/png"/>
  <Default Extension="bin" ContentType="application/vnd.openxmlformats-officedocument.oleObject"/>
  <Default Extension="svg" ContentType="image/svg+xml"/>
  <Default Extension="jpeg" ContentType="image/jpeg"/>
  <Default Extension="emf" ContentType="image/x-emf"/>
  <Default Extension="wmf" ContentType="image/x-w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2.xml" ContentType="application/vnd.openxmlformats-officedocument.theme+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3.xml" ContentType="application/vnd.openxmlformats-officedocument.theme+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theme/theme4.xml" ContentType="application/vnd.openxmlformats-officedocument.theme+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theme/theme5.xml" ContentType="application/vnd.openxmlformats-officedocument.theme+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theme/theme6.xml" ContentType="application/vnd.openxmlformats-officedocument.theme+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theme/theme7.xml" ContentType="application/vnd.openxmlformats-officedocument.theme+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theme/theme8.xml" ContentType="application/vnd.openxmlformats-officedocument.theme+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theme/theme9.xml" ContentType="application/vnd.openxmlformats-officedocument.theme+xml"/>
  <Override PartName="/ppt/tags/tag1.xml" ContentType="application/vnd.openxmlformats-officedocument.presentationml.tags+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4"/>
    <p:sldMasterId id="2147484229" r:id="rId5"/>
    <p:sldMasterId id="2147484269" r:id="rId6"/>
    <p:sldMasterId id="2147484295" r:id="rId7"/>
    <p:sldMasterId id="2147484346" r:id="rId8"/>
    <p:sldMasterId id="2147484369" r:id="rId9"/>
    <p:sldMasterId id="2147484396" r:id="rId10"/>
    <p:sldMasterId id="2147484424" r:id="rId11"/>
    <p:sldMasterId id="2147484435" r:id="rId12"/>
    <p:sldMasterId id="2147484450" r:id="rId13"/>
  </p:sldMasterIdLst>
  <p:notesMasterIdLst>
    <p:notesMasterId r:id="rId113"/>
  </p:notesMasterIdLst>
  <p:handoutMasterIdLst>
    <p:handoutMasterId r:id="rId114"/>
  </p:handoutMasterIdLst>
  <p:sldIdLst>
    <p:sldId id="1439" r:id="rId14"/>
    <p:sldId id="1424" r:id="rId15"/>
    <p:sldId id="1425" r:id="rId16"/>
    <p:sldId id="1426" r:id="rId17"/>
    <p:sldId id="1427" r:id="rId18"/>
    <p:sldId id="1428" r:id="rId19"/>
    <p:sldId id="1429" r:id="rId20"/>
    <p:sldId id="1430" r:id="rId21"/>
    <p:sldId id="1431" r:id="rId22"/>
    <p:sldId id="1432" r:id="rId23"/>
    <p:sldId id="1433" r:id="rId24"/>
    <p:sldId id="1434" r:id="rId25"/>
    <p:sldId id="1441" r:id="rId26"/>
    <p:sldId id="1438" r:id="rId27"/>
    <p:sldId id="1435" r:id="rId28"/>
    <p:sldId id="1436" r:id="rId29"/>
    <p:sldId id="1437" r:id="rId30"/>
    <p:sldId id="1443" r:id="rId31"/>
    <p:sldId id="1356" r:id="rId32"/>
    <p:sldId id="1397" r:id="rId33"/>
    <p:sldId id="1399" r:id="rId34"/>
    <p:sldId id="1401" r:id="rId35"/>
    <p:sldId id="1457" r:id="rId36"/>
    <p:sldId id="1459" r:id="rId37"/>
    <p:sldId id="1458" r:id="rId38"/>
    <p:sldId id="1402" r:id="rId39"/>
    <p:sldId id="1403" r:id="rId40"/>
    <p:sldId id="1418" r:id="rId41"/>
    <p:sldId id="1456" r:id="rId42"/>
    <p:sldId id="1460" r:id="rId43"/>
    <p:sldId id="1461" r:id="rId44"/>
    <p:sldId id="1462" r:id="rId45"/>
    <p:sldId id="1463" r:id="rId46"/>
    <p:sldId id="1349" r:id="rId47"/>
    <p:sldId id="1360" r:id="rId48"/>
    <p:sldId id="1351" r:id="rId49"/>
    <p:sldId id="1352" r:id="rId50"/>
    <p:sldId id="1353" r:id="rId51"/>
    <p:sldId id="1448" r:id="rId52"/>
    <p:sldId id="1407" r:id="rId53"/>
    <p:sldId id="1406" r:id="rId54"/>
    <p:sldId id="1408" r:id="rId55"/>
    <p:sldId id="1409" r:id="rId56"/>
    <p:sldId id="1447" r:id="rId57"/>
    <p:sldId id="1445" r:id="rId58"/>
    <p:sldId id="1446" r:id="rId59"/>
    <p:sldId id="1444" r:id="rId60"/>
    <p:sldId id="1354" r:id="rId61"/>
    <p:sldId id="1449" r:id="rId62"/>
    <p:sldId id="1450" r:id="rId63"/>
    <p:sldId id="1359" r:id="rId64"/>
    <p:sldId id="1419" r:id="rId65"/>
    <p:sldId id="1383" r:id="rId66"/>
    <p:sldId id="1404" r:id="rId67"/>
    <p:sldId id="1451" r:id="rId68"/>
    <p:sldId id="1388" r:id="rId69"/>
    <p:sldId id="1452" r:id="rId70"/>
    <p:sldId id="1453" r:id="rId71"/>
    <p:sldId id="1464" r:id="rId72"/>
    <p:sldId id="1454" r:id="rId73"/>
    <p:sldId id="1455" r:id="rId74"/>
    <p:sldId id="1348" r:id="rId75"/>
    <p:sldId id="1389" r:id="rId76"/>
    <p:sldId id="1362" r:id="rId77"/>
    <p:sldId id="1416" r:id="rId78"/>
    <p:sldId id="1363" r:id="rId79"/>
    <p:sldId id="1387" r:id="rId80"/>
    <p:sldId id="1420" r:id="rId81"/>
    <p:sldId id="1361" r:id="rId82"/>
    <p:sldId id="1366" r:id="rId83"/>
    <p:sldId id="1380" r:id="rId84"/>
    <p:sldId id="1381" r:id="rId85"/>
    <p:sldId id="1423" r:id="rId86"/>
    <p:sldId id="1385" r:id="rId87"/>
    <p:sldId id="1386" r:id="rId88"/>
    <p:sldId id="1375" r:id="rId89"/>
    <p:sldId id="1384" r:id="rId90"/>
    <p:sldId id="1417" r:id="rId91"/>
    <p:sldId id="1367" r:id="rId92"/>
    <p:sldId id="1365" r:id="rId93"/>
    <p:sldId id="1421" r:id="rId94"/>
    <p:sldId id="1350" r:id="rId95"/>
    <p:sldId id="1371" r:id="rId96"/>
    <p:sldId id="1410" r:id="rId97"/>
    <p:sldId id="1370" r:id="rId98"/>
    <p:sldId id="1369" r:id="rId99"/>
    <p:sldId id="1411" r:id="rId100"/>
    <p:sldId id="1412" r:id="rId101"/>
    <p:sldId id="1422" r:id="rId102"/>
    <p:sldId id="1374" r:id="rId103"/>
    <p:sldId id="1372" r:id="rId104"/>
    <p:sldId id="1465" r:id="rId105"/>
    <p:sldId id="1390" r:id="rId106"/>
    <p:sldId id="1393" r:id="rId107"/>
    <p:sldId id="1391" r:id="rId108"/>
    <p:sldId id="1392" r:id="rId109"/>
    <p:sldId id="1394" r:id="rId110"/>
    <p:sldId id="1395" r:id="rId111"/>
    <p:sldId id="1396" r:id="rId112"/>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A073DAE3-B461-442F-A3D3-6642BD875E45}">
          <p14:sldIdLst>
            <p14:sldId id="1439"/>
          </p14:sldIdLst>
        </p14:section>
        <p14:section name="Azure Overview" id="{F4ED66DF-9BA6-4DDB-91F1-717B67BC40E9}">
          <p14:sldIdLst>
            <p14:sldId id="1424"/>
            <p14:sldId id="1425"/>
            <p14:sldId id="1426"/>
            <p14:sldId id="1427"/>
            <p14:sldId id="1428"/>
            <p14:sldId id="1429"/>
            <p14:sldId id="1430"/>
            <p14:sldId id="1431"/>
            <p14:sldId id="1432"/>
            <p14:sldId id="1433"/>
            <p14:sldId id="1434"/>
            <p14:sldId id="1441"/>
            <p14:sldId id="1438"/>
            <p14:sldId id="1435"/>
            <p14:sldId id="1436"/>
            <p14:sldId id="1437"/>
          </p14:sldIdLst>
        </p14:section>
        <p14:section name="Networking" id="{F3C09A4D-A89F-4EA6-BB7E-B074F2C52089}">
          <p14:sldIdLst>
            <p14:sldId id="1443"/>
            <p14:sldId id="1356"/>
            <p14:sldId id="1397"/>
            <p14:sldId id="1399"/>
            <p14:sldId id="1401"/>
            <p14:sldId id="1457"/>
            <p14:sldId id="1459"/>
            <p14:sldId id="1458"/>
            <p14:sldId id="1402"/>
            <p14:sldId id="1403"/>
            <p14:sldId id="1418"/>
            <p14:sldId id="1456"/>
            <p14:sldId id="1460"/>
            <p14:sldId id="1461"/>
            <p14:sldId id="1462"/>
            <p14:sldId id="1463"/>
          </p14:sldIdLst>
        </p14:section>
        <p14:section name="Compute &amp; Infrastructure Services" id="{F2B8100E-36F2-44C7-9EAE-84E2466D754D}">
          <p14:sldIdLst>
            <p14:sldId id="1349"/>
            <p14:sldId id="1360"/>
            <p14:sldId id="1351"/>
            <p14:sldId id="1352"/>
            <p14:sldId id="1353"/>
            <p14:sldId id="1448"/>
            <p14:sldId id="1407"/>
            <p14:sldId id="1406"/>
            <p14:sldId id="1408"/>
            <p14:sldId id="1409"/>
            <p14:sldId id="1447"/>
            <p14:sldId id="1445"/>
            <p14:sldId id="1446"/>
            <p14:sldId id="1444"/>
          </p14:sldIdLst>
        </p14:section>
        <p14:section name="Storage and ARM templates" id="{6552923A-64A3-4EB3-B619-FE160314423E}">
          <p14:sldIdLst>
            <p14:sldId id="1354"/>
            <p14:sldId id="1449"/>
            <p14:sldId id="1450"/>
            <p14:sldId id="1359"/>
            <p14:sldId id="1419"/>
            <p14:sldId id="1383"/>
          </p14:sldIdLst>
        </p14:section>
        <p14:section name="Governance" id="{83F34D72-1766-451E-9504-784B7415C445}">
          <p14:sldIdLst>
            <p14:sldId id="1404"/>
            <p14:sldId id="1451"/>
            <p14:sldId id="1388"/>
            <p14:sldId id="1452"/>
            <p14:sldId id="1453"/>
            <p14:sldId id="1464"/>
            <p14:sldId id="1454"/>
            <p14:sldId id="1455"/>
          </p14:sldIdLst>
        </p14:section>
        <p14:section name="Application &amp; Platform Services" id="{1948C8C3-7D80-479E-8DAA-5C73F2A598C8}">
          <p14:sldIdLst>
            <p14:sldId id="1348"/>
            <p14:sldId id="1389"/>
            <p14:sldId id="1362"/>
            <p14:sldId id="1416"/>
            <p14:sldId id="1363"/>
            <p14:sldId id="1387"/>
            <p14:sldId id="1420"/>
          </p14:sldIdLst>
        </p14:section>
        <p14:section name="DevOps" id="{0DB61B8C-F774-4760-A528-351B3B1F5C24}">
          <p14:sldIdLst>
            <p14:sldId id="1361"/>
            <p14:sldId id="1366"/>
            <p14:sldId id="1380"/>
            <p14:sldId id="1381"/>
            <p14:sldId id="1423"/>
            <p14:sldId id="1385"/>
            <p14:sldId id="1386"/>
            <p14:sldId id="1375"/>
            <p14:sldId id="1384"/>
          </p14:sldIdLst>
        </p14:section>
        <p14:section name="Event Based and Decoupled" id="{98105F2E-C6C3-4A73-81FF-7BD908B981D8}">
          <p14:sldIdLst>
            <p14:sldId id="1417"/>
            <p14:sldId id="1367"/>
            <p14:sldId id="1365"/>
            <p14:sldId id="1421"/>
          </p14:sldIdLst>
        </p14:section>
        <p14:section name="Data Analytics and IoT Services" id="{C0D87E48-4AB8-4F03-B37F-58858E082D93}">
          <p14:sldIdLst>
            <p14:sldId id="1350"/>
            <p14:sldId id="1371"/>
            <p14:sldId id="1410"/>
            <p14:sldId id="1370"/>
            <p14:sldId id="1369"/>
            <p14:sldId id="1411"/>
            <p14:sldId id="1412"/>
            <p14:sldId id="1422"/>
            <p14:sldId id="1374"/>
            <p14:sldId id="1372"/>
            <p14:sldId id="1465"/>
          </p14:sldIdLst>
        </p14:section>
        <p14:section name="Accreditations" id="{ECE47374-A347-4E58-B268-E6376CE89FB9}">
          <p14:sldIdLst/>
        </p14:section>
        <p14:section name="End" id="{C0D04FC3-5E68-4221-82E4-6696E134F5BA}">
          <p14:sldIdLst>
            <p14:sldId id="1390"/>
            <p14:sldId id="1393"/>
            <p14:sldId id="1391"/>
            <p14:sldId id="1392"/>
            <p14:sldId id="1394"/>
            <p14:sldId id="1395"/>
            <p14:sldId id="1396"/>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272"/>
    <a:srgbClr val="0078D7"/>
    <a:srgbClr val="00BCF2"/>
    <a:srgbClr val="BAD80A"/>
    <a:srgbClr val="72BFDF"/>
    <a:srgbClr val="0E744D"/>
    <a:srgbClr val="002050"/>
    <a:srgbClr val="1E1E1E"/>
    <a:srgbClr val="FFFFFF"/>
    <a:srgbClr val="1B1B1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34" autoAdjust="0"/>
    <p:restoredTop sz="70165" autoAdjust="0"/>
  </p:normalViewPr>
  <p:slideViewPr>
    <p:cSldViewPr snapToGrid="0">
      <p:cViewPr varScale="1">
        <p:scale>
          <a:sx n="59" d="100"/>
          <a:sy n="59" d="100"/>
        </p:scale>
        <p:origin x="1488" y="66"/>
      </p:cViewPr>
      <p:guideLst/>
    </p:cSldViewPr>
  </p:slideViewPr>
  <p:notesTextViewPr>
    <p:cViewPr>
      <p:scale>
        <a:sx n="1" d="1"/>
        <a:sy n="1" d="1"/>
      </p:scale>
      <p:origin x="0" y="0"/>
    </p:cViewPr>
  </p:notesTextViewPr>
  <p:sorterViewPr>
    <p:cViewPr varScale="1">
      <p:scale>
        <a:sx n="1" d="1"/>
        <a:sy n="1" d="1"/>
      </p:scale>
      <p:origin x="0" y="-31236"/>
    </p:cViewPr>
  </p:sorterViewPr>
  <p:notesViewPr>
    <p:cSldViewPr snapToGrid="0">
      <p:cViewPr>
        <p:scale>
          <a:sx n="1" d="2"/>
          <a:sy n="1" d="2"/>
        </p:scale>
        <p:origin x="3369" y="92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3.xml"/><Relationship Id="rId117" Type="http://schemas.openxmlformats.org/officeDocument/2006/relationships/viewProps" Target="viewProps.xml"/><Relationship Id="rId21" Type="http://schemas.openxmlformats.org/officeDocument/2006/relationships/slide" Target="slides/slide8.xml"/><Relationship Id="rId42" Type="http://schemas.openxmlformats.org/officeDocument/2006/relationships/slide" Target="slides/slide29.xml"/><Relationship Id="rId47" Type="http://schemas.openxmlformats.org/officeDocument/2006/relationships/slide" Target="slides/slide34.xml"/><Relationship Id="rId63" Type="http://schemas.openxmlformats.org/officeDocument/2006/relationships/slide" Target="slides/slide50.xml"/><Relationship Id="rId68" Type="http://schemas.openxmlformats.org/officeDocument/2006/relationships/slide" Target="slides/slide55.xml"/><Relationship Id="rId84" Type="http://schemas.openxmlformats.org/officeDocument/2006/relationships/slide" Target="slides/slide71.xml"/><Relationship Id="rId89" Type="http://schemas.openxmlformats.org/officeDocument/2006/relationships/slide" Target="slides/slide76.xml"/><Relationship Id="rId112" Type="http://schemas.openxmlformats.org/officeDocument/2006/relationships/slide" Target="slides/slide99.xml"/><Relationship Id="rId16" Type="http://schemas.openxmlformats.org/officeDocument/2006/relationships/slide" Target="slides/slide3.xml"/><Relationship Id="rId107" Type="http://schemas.openxmlformats.org/officeDocument/2006/relationships/slide" Target="slides/slide94.xml"/><Relationship Id="rId11" Type="http://schemas.openxmlformats.org/officeDocument/2006/relationships/slideMaster" Target="slideMasters/slideMaster8.xml"/><Relationship Id="rId32" Type="http://schemas.openxmlformats.org/officeDocument/2006/relationships/slide" Target="slides/slide19.xml"/><Relationship Id="rId37" Type="http://schemas.openxmlformats.org/officeDocument/2006/relationships/slide" Target="slides/slide24.xml"/><Relationship Id="rId53" Type="http://schemas.openxmlformats.org/officeDocument/2006/relationships/slide" Target="slides/slide40.xml"/><Relationship Id="rId58" Type="http://schemas.openxmlformats.org/officeDocument/2006/relationships/slide" Target="slides/slide45.xml"/><Relationship Id="rId74" Type="http://schemas.openxmlformats.org/officeDocument/2006/relationships/slide" Target="slides/slide61.xml"/><Relationship Id="rId79" Type="http://schemas.openxmlformats.org/officeDocument/2006/relationships/slide" Target="slides/slide66.xml"/><Relationship Id="rId102" Type="http://schemas.openxmlformats.org/officeDocument/2006/relationships/slide" Target="slides/slide89.xml"/><Relationship Id="rId5" Type="http://schemas.openxmlformats.org/officeDocument/2006/relationships/slideMaster" Target="slideMasters/slideMaster2.xml"/><Relationship Id="rId90" Type="http://schemas.openxmlformats.org/officeDocument/2006/relationships/slide" Target="slides/slide77.xml"/><Relationship Id="rId95" Type="http://schemas.openxmlformats.org/officeDocument/2006/relationships/slide" Target="slides/slide82.xml"/><Relationship Id="rId22" Type="http://schemas.openxmlformats.org/officeDocument/2006/relationships/slide" Target="slides/slide9.xml"/><Relationship Id="rId27" Type="http://schemas.openxmlformats.org/officeDocument/2006/relationships/slide" Target="slides/slide14.xml"/><Relationship Id="rId43" Type="http://schemas.openxmlformats.org/officeDocument/2006/relationships/slide" Target="slides/slide30.xml"/><Relationship Id="rId48" Type="http://schemas.openxmlformats.org/officeDocument/2006/relationships/slide" Target="slides/slide35.xml"/><Relationship Id="rId64" Type="http://schemas.openxmlformats.org/officeDocument/2006/relationships/slide" Target="slides/slide51.xml"/><Relationship Id="rId69" Type="http://schemas.openxmlformats.org/officeDocument/2006/relationships/slide" Target="slides/slide56.xml"/><Relationship Id="rId113" Type="http://schemas.openxmlformats.org/officeDocument/2006/relationships/notesMaster" Target="notesMasters/notesMaster1.xml"/><Relationship Id="rId118" Type="http://schemas.openxmlformats.org/officeDocument/2006/relationships/theme" Target="theme/theme1.xml"/><Relationship Id="rId80" Type="http://schemas.openxmlformats.org/officeDocument/2006/relationships/slide" Target="slides/slide67.xml"/><Relationship Id="rId85" Type="http://schemas.openxmlformats.org/officeDocument/2006/relationships/slide" Target="slides/slide72.xml"/><Relationship Id="rId12" Type="http://schemas.openxmlformats.org/officeDocument/2006/relationships/slideMaster" Target="slideMasters/slideMaster9.xml"/><Relationship Id="rId17" Type="http://schemas.openxmlformats.org/officeDocument/2006/relationships/slide" Target="slides/slide4.xml"/><Relationship Id="rId33" Type="http://schemas.openxmlformats.org/officeDocument/2006/relationships/slide" Target="slides/slide20.xml"/><Relationship Id="rId38" Type="http://schemas.openxmlformats.org/officeDocument/2006/relationships/slide" Target="slides/slide25.xml"/><Relationship Id="rId59" Type="http://schemas.openxmlformats.org/officeDocument/2006/relationships/slide" Target="slides/slide46.xml"/><Relationship Id="rId103" Type="http://schemas.openxmlformats.org/officeDocument/2006/relationships/slide" Target="slides/slide90.xml"/><Relationship Id="rId108" Type="http://schemas.openxmlformats.org/officeDocument/2006/relationships/slide" Target="slides/slide95.xml"/><Relationship Id="rId54" Type="http://schemas.openxmlformats.org/officeDocument/2006/relationships/slide" Target="slides/slide41.xml"/><Relationship Id="rId70" Type="http://schemas.openxmlformats.org/officeDocument/2006/relationships/slide" Target="slides/slide57.xml"/><Relationship Id="rId75" Type="http://schemas.openxmlformats.org/officeDocument/2006/relationships/slide" Target="slides/slide62.xml"/><Relationship Id="rId91" Type="http://schemas.openxmlformats.org/officeDocument/2006/relationships/slide" Target="slides/slide78.xml"/><Relationship Id="rId96" Type="http://schemas.openxmlformats.org/officeDocument/2006/relationships/slide" Target="slides/slide83.xml"/><Relationship Id="rId1" Type="http://schemas.openxmlformats.org/officeDocument/2006/relationships/customXml" Target="../customXml/item1.xml"/><Relationship Id="rId6" Type="http://schemas.openxmlformats.org/officeDocument/2006/relationships/slideMaster" Target="slideMasters/slideMaster3.xml"/><Relationship Id="rId23" Type="http://schemas.openxmlformats.org/officeDocument/2006/relationships/slide" Target="slides/slide10.xml"/><Relationship Id="rId28" Type="http://schemas.openxmlformats.org/officeDocument/2006/relationships/slide" Target="slides/slide15.xml"/><Relationship Id="rId49" Type="http://schemas.openxmlformats.org/officeDocument/2006/relationships/slide" Target="slides/slide36.xml"/><Relationship Id="rId114" Type="http://schemas.openxmlformats.org/officeDocument/2006/relationships/handoutMaster" Target="handoutMasters/handoutMaster1.xml"/><Relationship Id="rId119" Type="http://schemas.openxmlformats.org/officeDocument/2006/relationships/tableStyles" Target="tableStyles.xml"/><Relationship Id="rId10" Type="http://schemas.openxmlformats.org/officeDocument/2006/relationships/slideMaster" Target="slideMasters/slideMaster7.xml"/><Relationship Id="rId31" Type="http://schemas.openxmlformats.org/officeDocument/2006/relationships/slide" Target="slides/slide18.xml"/><Relationship Id="rId44" Type="http://schemas.openxmlformats.org/officeDocument/2006/relationships/slide" Target="slides/slide31.xml"/><Relationship Id="rId52" Type="http://schemas.openxmlformats.org/officeDocument/2006/relationships/slide" Target="slides/slide39.xml"/><Relationship Id="rId60" Type="http://schemas.openxmlformats.org/officeDocument/2006/relationships/slide" Target="slides/slide47.xml"/><Relationship Id="rId65" Type="http://schemas.openxmlformats.org/officeDocument/2006/relationships/slide" Target="slides/slide52.xml"/><Relationship Id="rId73" Type="http://schemas.openxmlformats.org/officeDocument/2006/relationships/slide" Target="slides/slide60.xml"/><Relationship Id="rId78" Type="http://schemas.openxmlformats.org/officeDocument/2006/relationships/slide" Target="slides/slide65.xml"/><Relationship Id="rId81" Type="http://schemas.openxmlformats.org/officeDocument/2006/relationships/slide" Target="slides/slide68.xml"/><Relationship Id="rId86" Type="http://schemas.openxmlformats.org/officeDocument/2006/relationships/slide" Target="slides/slide73.xml"/><Relationship Id="rId94" Type="http://schemas.openxmlformats.org/officeDocument/2006/relationships/slide" Target="slides/slide81.xml"/><Relationship Id="rId99" Type="http://schemas.openxmlformats.org/officeDocument/2006/relationships/slide" Target="slides/slide86.xml"/><Relationship Id="rId101" Type="http://schemas.openxmlformats.org/officeDocument/2006/relationships/slide" Target="slides/slide88.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Master" Target="slideMasters/slideMaster10.xml"/><Relationship Id="rId18" Type="http://schemas.openxmlformats.org/officeDocument/2006/relationships/slide" Target="slides/slide5.xml"/><Relationship Id="rId39" Type="http://schemas.openxmlformats.org/officeDocument/2006/relationships/slide" Target="slides/slide26.xml"/><Relationship Id="rId109" Type="http://schemas.openxmlformats.org/officeDocument/2006/relationships/slide" Target="slides/slide96.xml"/><Relationship Id="rId34" Type="http://schemas.openxmlformats.org/officeDocument/2006/relationships/slide" Target="slides/slide21.xml"/><Relationship Id="rId50" Type="http://schemas.openxmlformats.org/officeDocument/2006/relationships/slide" Target="slides/slide37.xml"/><Relationship Id="rId55" Type="http://schemas.openxmlformats.org/officeDocument/2006/relationships/slide" Target="slides/slide42.xml"/><Relationship Id="rId76" Type="http://schemas.openxmlformats.org/officeDocument/2006/relationships/slide" Target="slides/slide63.xml"/><Relationship Id="rId97" Type="http://schemas.openxmlformats.org/officeDocument/2006/relationships/slide" Target="slides/slide84.xml"/><Relationship Id="rId104" Type="http://schemas.openxmlformats.org/officeDocument/2006/relationships/slide" Target="slides/slide91.xml"/><Relationship Id="rId7" Type="http://schemas.openxmlformats.org/officeDocument/2006/relationships/slideMaster" Target="slideMasters/slideMaster4.xml"/><Relationship Id="rId71" Type="http://schemas.openxmlformats.org/officeDocument/2006/relationships/slide" Target="slides/slide58.xml"/><Relationship Id="rId92" Type="http://schemas.openxmlformats.org/officeDocument/2006/relationships/slide" Target="slides/slide79.xml"/><Relationship Id="rId2" Type="http://schemas.openxmlformats.org/officeDocument/2006/relationships/customXml" Target="../customXml/item2.xml"/><Relationship Id="rId29" Type="http://schemas.openxmlformats.org/officeDocument/2006/relationships/slide" Target="slides/slide16.xml"/><Relationship Id="rId24" Type="http://schemas.openxmlformats.org/officeDocument/2006/relationships/slide" Target="slides/slide11.xml"/><Relationship Id="rId40" Type="http://schemas.openxmlformats.org/officeDocument/2006/relationships/slide" Target="slides/slide27.xml"/><Relationship Id="rId45" Type="http://schemas.openxmlformats.org/officeDocument/2006/relationships/slide" Target="slides/slide32.xml"/><Relationship Id="rId66" Type="http://schemas.openxmlformats.org/officeDocument/2006/relationships/slide" Target="slides/slide53.xml"/><Relationship Id="rId87" Type="http://schemas.openxmlformats.org/officeDocument/2006/relationships/slide" Target="slides/slide74.xml"/><Relationship Id="rId110" Type="http://schemas.openxmlformats.org/officeDocument/2006/relationships/slide" Target="slides/slide97.xml"/><Relationship Id="rId115" Type="http://schemas.openxmlformats.org/officeDocument/2006/relationships/commentAuthors" Target="commentAuthors.xml"/><Relationship Id="rId61" Type="http://schemas.openxmlformats.org/officeDocument/2006/relationships/slide" Target="slides/slide48.xml"/><Relationship Id="rId82" Type="http://schemas.openxmlformats.org/officeDocument/2006/relationships/slide" Target="slides/slide69.xml"/><Relationship Id="rId19" Type="http://schemas.openxmlformats.org/officeDocument/2006/relationships/slide" Target="slides/slide6.xml"/><Relationship Id="rId14" Type="http://schemas.openxmlformats.org/officeDocument/2006/relationships/slide" Target="slides/slide1.xml"/><Relationship Id="rId30" Type="http://schemas.openxmlformats.org/officeDocument/2006/relationships/slide" Target="slides/slide17.xml"/><Relationship Id="rId35" Type="http://schemas.openxmlformats.org/officeDocument/2006/relationships/slide" Target="slides/slide22.xml"/><Relationship Id="rId56" Type="http://schemas.openxmlformats.org/officeDocument/2006/relationships/slide" Target="slides/slide43.xml"/><Relationship Id="rId77" Type="http://schemas.openxmlformats.org/officeDocument/2006/relationships/slide" Target="slides/slide64.xml"/><Relationship Id="rId100" Type="http://schemas.openxmlformats.org/officeDocument/2006/relationships/slide" Target="slides/slide87.xml"/><Relationship Id="rId105" Type="http://schemas.openxmlformats.org/officeDocument/2006/relationships/slide" Target="slides/slide92.xml"/><Relationship Id="rId8" Type="http://schemas.openxmlformats.org/officeDocument/2006/relationships/slideMaster" Target="slideMasters/slideMaster5.xml"/><Relationship Id="rId51" Type="http://schemas.openxmlformats.org/officeDocument/2006/relationships/slide" Target="slides/slide38.xml"/><Relationship Id="rId72" Type="http://schemas.openxmlformats.org/officeDocument/2006/relationships/slide" Target="slides/slide59.xml"/><Relationship Id="rId93" Type="http://schemas.openxmlformats.org/officeDocument/2006/relationships/slide" Target="slides/slide80.xml"/><Relationship Id="rId98" Type="http://schemas.openxmlformats.org/officeDocument/2006/relationships/slide" Target="slides/slide85.xml"/><Relationship Id="rId3" Type="http://schemas.openxmlformats.org/officeDocument/2006/relationships/customXml" Target="../customXml/item3.xml"/><Relationship Id="rId25" Type="http://schemas.openxmlformats.org/officeDocument/2006/relationships/slide" Target="slides/slide12.xml"/><Relationship Id="rId46" Type="http://schemas.openxmlformats.org/officeDocument/2006/relationships/slide" Target="slides/slide33.xml"/><Relationship Id="rId67" Type="http://schemas.openxmlformats.org/officeDocument/2006/relationships/slide" Target="slides/slide54.xml"/><Relationship Id="rId116" Type="http://schemas.openxmlformats.org/officeDocument/2006/relationships/presProps" Target="presProps.xml"/><Relationship Id="rId20" Type="http://schemas.openxmlformats.org/officeDocument/2006/relationships/slide" Target="slides/slide7.xml"/><Relationship Id="rId41" Type="http://schemas.openxmlformats.org/officeDocument/2006/relationships/slide" Target="slides/slide28.xml"/><Relationship Id="rId62" Type="http://schemas.openxmlformats.org/officeDocument/2006/relationships/slide" Target="slides/slide49.xml"/><Relationship Id="rId83" Type="http://schemas.openxmlformats.org/officeDocument/2006/relationships/slide" Target="slides/slide70.xml"/><Relationship Id="rId88" Type="http://schemas.openxmlformats.org/officeDocument/2006/relationships/slide" Target="slides/slide75.xml"/><Relationship Id="rId111" Type="http://schemas.openxmlformats.org/officeDocument/2006/relationships/slide" Target="slides/slide98.xml"/><Relationship Id="rId15" Type="http://schemas.openxmlformats.org/officeDocument/2006/relationships/slide" Target="slides/slide2.xml"/><Relationship Id="rId36" Type="http://schemas.openxmlformats.org/officeDocument/2006/relationships/slide" Target="slides/slide23.xml"/><Relationship Id="rId57" Type="http://schemas.openxmlformats.org/officeDocument/2006/relationships/slide" Target="slides/slide44.xml"/><Relationship Id="rId106" Type="http://schemas.openxmlformats.org/officeDocument/2006/relationships/slide" Target="slides/slide93.xml"/></Relationships>
</file>

<file path=ppt/diagrams/colors1.xml><?xml version="1.0" encoding="utf-8"?>
<dgm:colorsDef xmlns:dgm="http://schemas.openxmlformats.org/drawingml/2006/diagram" xmlns:a="http://schemas.openxmlformats.org/drawingml/2006/main" uniqueId="urn:microsoft.com/office/officeart/2005/8/colors/accent4_5">
  <dgm:title val=""/>
  <dgm:desc val=""/>
  <dgm:catLst>
    <dgm:cat type="accent4" pri="11500"/>
  </dgm:catLst>
  <dgm:styleLbl name="node0">
    <dgm:fillClrLst meth="cycle">
      <a:schemeClr val="accent4">
        <a:alpha val="80000"/>
      </a:schemeClr>
    </dgm:fillClrLst>
    <dgm:linClrLst meth="repeat">
      <a:schemeClr val="lt1"/>
    </dgm:linClrLst>
    <dgm:effectClrLst/>
    <dgm:txLinClrLst/>
    <dgm:txFillClrLst/>
    <dgm:txEffectClrLst/>
  </dgm:styleLbl>
  <dgm:styleLbl name="node1">
    <dgm:fillClrLst>
      <a:schemeClr val="accent4">
        <a:alpha val="90000"/>
      </a:schemeClr>
      <a:schemeClr val="accent4">
        <a:alpha val="50000"/>
      </a:schemeClr>
    </dgm:fillClrLst>
    <dgm:linClrLst meth="repeat">
      <a:schemeClr val="lt1"/>
    </dgm:linClrLst>
    <dgm:effectClrLst/>
    <dgm:txLinClrLst/>
    <dgm:txFillClrLst/>
    <dgm:txEffectClrLst/>
  </dgm:styleLbl>
  <dgm:styleLbl name="alignNode1">
    <dgm:fillClrLst>
      <a:schemeClr val="accent4">
        <a:alpha val="90000"/>
      </a:schemeClr>
      <a:schemeClr val="accent4">
        <a:alpha val="50000"/>
      </a:schemeClr>
    </dgm:fillClrLst>
    <dgm:linClrLst>
      <a:schemeClr val="accent4">
        <a:alpha val="90000"/>
      </a:schemeClr>
      <a:schemeClr val="accent4">
        <a:alpha val="50000"/>
      </a:schemeClr>
    </dgm:linClrLst>
    <dgm:effectClrLst/>
    <dgm:txLinClrLst/>
    <dgm:txFillClrLst/>
    <dgm:txEffectClrLst/>
  </dgm:styleLbl>
  <dgm:styleLbl name="lnNode1">
    <dgm:fillClrLst>
      <a:schemeClr val="accent4">
        <a:shade val="90000"/>
      </a:schemeClr>
      <a:schemeClr val="accent4">
        <a:alpha val="50000"/>
        <a:tint val="50000"/>
      </a:schemeClr>
    </dgm:fillClrLst>
    <dgm:linClrLst meth="repeat">
      <a:schemeClr val="lt1"/>
    </dgm:linClrLst>
    <dgm:effectClrLst/>
    <dgm:txLinClrLst/>
    <dgm:txFillClrLst/>
    <dgm:txEffectClrLst/>
  </dgm:styleLbl>
  <dgm:styleLbl name="vennNode1">
    <dgm:fillClrLst>
      <a:schemeClr val="accent4">
        <a:shade val="80000"/>
        <a:alpha val="50000"/>
      </a:schemeClr>
      <a:schemeClr val="accent4">
        <a:alpha val="80000"/>
      </a:schemeClr>
    </dgm:fillClrLst>
    <dgm:linClrLst meth="repeat">
      <a:schemeClr val="lt1"/>
    </dgm:linClrLst>
    <dgm:effectClrLst/>
    <dgm:txLinClrLst/>
    <dgm:txFillClrLst/>
    <dgm:txEffectClrLst/>
  </dgm:styleLbl>
  <dgm:styleLbl name="node2">
    <dgm:fillClrLst>
      <a:schemeClr val="accent4">
        <a:alpha val="70000"/>
      </a:schemeClr>
    </dgm:fillClrLst>
    <dgm:linClrLst meth="repeat">
      <a:schemeClr val="lt1"/>
    </dgm:linClrLst>
    <dgm:effectClrLst/>
    <dgm:txLinClrLst/>
    <dgm:txFillClrLst/>
    <dgm:txEffectClrLst/>
  </dgm:styleLbl>
  <dgm:styleLbl name="node3">
    <dgm:fillClrLst>
      <a:schemeClr val="accent4">
        <a:alpha val="50000"/>
      </a:schemeClr>
    </dgm:fillClrLst>
    <dgm:linClrLst meth="repeat">
      <a:schemeClr val="lt1"/>
    </dgm:linClrLst>
    <dgm:effectClrLst/>
    <dgm:txLinClrLst/>
    <dgm:txFillClrLst/>
    <dgm:txEffectClrLst/>
  </dgm:styleLbl>
  <dgm:styleLbl name="node4">
    <dgm:fillClrLst>
      <a:schemeClr val="accent4">
        <a:alpha val="30000"/>
      </a:schemeClr>
    </dgm:fillClrLst>
    <dgm:linClrLst meth="repeat">
      <a:schemeClr val="lt1"/>
    </dgm:linClrLst>
    <dgm:effectClrLst/>
    <dgm:txLinClrLst/>
    <dgm:txFillClrLst/>
    <dgm:txEffectClrLst/>
  </dgm:styleLbl>
  <dgm:styleLbl name="fgImgPlace1">
    <dgm:fillClrLst>
      <a:schemeClr val="accent4">
        <a:tint val="50000"/>
        <a:alpha val="90000"/>
      </a:schemeClr>
      <a:schemeClr val="accent4">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fg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bg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sibTrans1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accent4">
        <a:alpha val="90000"/>
      </a:schemeClr>
    </dgm:fillClrLst>
    <dgm:linClrLst meth="repeat">
      <a:schemeClr val="lt1"/>
    </dgm:linClrLst>
    <dgm:effectClrLst/>
    <dgm:txLinClrLst/>
    <dgm:txFillClrLst/>
    <dgm:txEffectClrLst/>
  </dgm:styleLbl>
  <dgm:styleLbl name="asst1">
    <dgm:fillClrLst meth="repeat">
      <a:schemeClr val="accent4">
        <a:alpha val="90000"/>
      </a:schemeClr>
    </dgm:fillClrLst>
    <dgm:linClrLst meth="repeat">
      <a:schemeClr val="lt1"/>
    </dgm:linClrLst>
    <dgm:effectClrLst/>
    <dgm:txLinClrLst/>
    <dgm:txFillClrLst/>
    <dgm:txEffectClrLst/>
  </dgm:styleLbl>
  <dgm:styleLbl name="asst2">
    <dgm:fillClrLst>
      <a:schemeClr val="accent4">
        <a:alpha val="90000"/>
      </a:schemeClr>
    </dgm:fillClrLst>
    <dgm:linClrLst meth="repeat">
      <a:schemeClr val="lt1"/>
    </dgm:linClrLst>
    <dgm:effectClrLst/>
    <dgm:txLinClrLst/>
    <dgm:txFillClrLst/>
    <dgm:txEffectClrLst/>
  </dgm:styleLbl>
  <dgm:styleLbl name="asst3">
    <dgm:fillClrLst>
      <a:schemeClr val="accent4">
        <a:alpha val="70000"/>
      </a:schemeClr>
    </dgm:fillClrLst>
    <dgm:linClrLst meth="repeat">
      <a:schemeClr val="lt1"/>
    </dgm:linClrLst>
    <dgm:effectClrLst/>
    <dgm:txLinClrLst/>
    <dgm:txFillClrLst/>
    <dgm:txEffectClrLst/>
  </dgm:styleLbl>
  <dgm:styleLbl name="asst4">
    <dgm:fillClrLst>
      <a:schemeClr val="accent4">
        <a:alpha val="50000"/>
      </a:schemeClr>
    </dgm:fillClrLst>
    <dgm:linClrLst meth="repeat">
      <a:schemeClr val="lt1"/>
    </dgm:linClrLst>
    <dgm:effectClrLst/>
    <dgm:txLinClrLst/>
    <dgm:txFillClrLst/>
    <dgm:txEffectClrLst/>
  </dgm:styleLbl>
  <dgm:styleLbl name="parChTrans2D1">
    <dgm:fillClrLst meth="repeat">
      <a:schemeClr val="accent4">
        <a:shade val="80000"/>
      </a:schemeClr>
    </dgm:fillClrLst>
    <dgm:linClrLst meth="repeat">
      <a:schemeClr val="accent4">
        <a:shade val="80000"/>
      </a:schemeClr>
    </dgm:linClrLst>
    <dgm:effectClrLst/>
    <dgm:txLinClrLst/>
    <dgm:txFillClrLst/>
    <dgm:txEffectClrLst/>
  </dgm:styleLbl>
  <dgm:styleLbl name="parChTrans2D2">
    <dgm:fillClrLst meth="repeat">
      <a:schemeClr val="accent4">
        <a:tint val="90000"/>
      </a:schemeClr>
    </dgm:fillClrLst>
    <dgm:linClrLst meth="repeat">
      <a:schemeClr val="accent4">
        <a:tint val="90000"/>
      </a:schemeClr>
    </dgm:linClrLst>
    <dgm:effectClrLst/>
    <dgm:txLinClrLst/>
    <dgm:txFillClrLst/>
    <dgm:txEffectClrLst/>
  </dgm:styleLbl>
  <dgm:styleLbl name="parChTrans2D3">
    <dgm:fillClrLst meth="repeat">
      <a:schemeClr val="accent4">
        <a:tint val="70000"/>
      </a:schemeClr>
    </dgm:fillClrLst>
    <dgm:linClrLst meth="repeat">
      <a:schemeClr val="accent4">
        <a:tint val="70000"/>
      </a:schemeClr>
    </dgm:linClrLst>
    <dgm:effectClrLst/>
    <dgm:txLinClrLst/>
    <dgm:txFillClrLst/>
    <dgm:txEffectClrLst/>
  </dgm:styleLbl>
  <dgm:styleLbl name="parChTrans2D4">
    <dgm:fillClrLst meth="repeat">
      <a:schemeClr val="accent4">
        <a:tint val="50000"/>
      </a:schemeClr>
    </dgm:fillClrLst>
    <dgm:linClrLst meth="repeat">
      <a:schemeClr val="accent4">
        <a:tint val="50000"/>
      </a:schemeClr>
    </dgm:linClrLst>
    <dgm:effectClrLst/>
    <dgm:txLinClrLst/>
    <dgm:txFillClrLst meth="repeat">
      <a:schemeClr val="dk1"/>
    </dgm:txFillClrLst>
    <dgm:txEffectClrLst/>
  </dgm:styleLbl>
  <dgm:styleLbl name="parChTrans1D1">
    <dgm:fillClrLst meth="repeat">
      <a:schemeClr val="accent4">
        <a:shade val="80000"/>
      </a:schemeClr>
    </dgm:fillClrLst>
    <dgm:linClrLst meth="repeat">
      <a:schemeClr val="accent4">
        <a:shade val="80000"/>
      </a:schemeClr>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4">
        <a:tint val="90000"/>
      </a:schemeClr>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4">
        <a:tint val="70000"/>
      </a:schemeClr>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4">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4">
        <a:alpha val="90000"/>
      </a:schemeClr>
      <a:schemeClr val="accent4">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a:schemeClr val="accent4">
        <a:alpha val="90000"/>
        <a:tint val="40000"/>
      </a:schemeClr>
      <a:schemeClr val="accent4">
        <a:alpha val="5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a:tint val="50000"/>
      </a:schemeClr>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4_5">
  <dgm:title val=""/>
  <dgm:desc val=""/>
  <dgm:catLst>
    <dgm:cat type="accent4" pri="11500"/>
  </dgm:catLst>
  <dgm:styleLbl name="node0">
    <dgm:fillClrLst meth="cycle">
      <a:schemeClr val="accent4">
        <a:alpha val="80000"/>
      </a:schemeClr>
    </dgm:fillClrLst>
    <dgm:linClrLst meth="repeat">
      <a:schemeClr val="lt1"/>
    </dgm:linClrLst>
    <dgm:effectClrLst/>
    <dgm:txLinClrLst/>
    <dgm:txFillClrLst/>
    <dgm:txEffectClrLst/>
  </dgm:styleLbl>
  <dgm:styleLbl name="node1">
    <dgm:fillClrLst>
      <a:schemeClr val="accent4">
        <a:alpha val="90000"/>
      </a:schemeClr>
      <a:schemeClr val="accent4">
        <a:alpha val="50000"/>
      </a:schemeClr>
    </dgm:fillClrLst>
    <dgm:linClrLst meth="repeat">
      <a:schemeClr val="lt1"/>
    </dgm:linClrLst>
    <dgm:effectClrLst/>
    <dgm:txLinClrLst/>
    <dgm:txFillClrLst/>
    <dgm:txEffectClrLst/>
  </dgm:styleLbl>
  <dgm:styleLbl name="alignNode1">
    <dgm:fillClrLst>
      <a:schemeClr val="accent4">
        <a:alpha val="90000"/>
      </a:schemeClr>
      <a:schemeClr val="accent4">
        <a:alpha val="50000"/>
      </a:schemeClr>
    </dgm:fillClrLst>
    <dgm:linClrLst>
      <a:schemeClr val="accent4">
        <a:alpha val="90000"/>
      </a:schemeClr>
      <a:schemeClr val="accent4">
        <a:alpha val="50000"/>
      </a:schemeClr>
    </dgm:linClrLst>
    <dgm:effectClrLst/>
    <dgm:txLinClrLst/>
    <dgm:txFillClrLst/>
    <dgm:txEffectClrLst/>
  </dgm:styleLbl>
  <dgm:styleLbl name="lnNode1">
    <dgm:fillClrLst>
      <a:schemeClr val="accent4">
        <a:shade val="90000"/>
      </a:schemeClr>
      <a:schemeClr val="accent4">
        <a:alpha val="50000"/>
        <a:tint val="50000"/>
      </a:schemeClr>
    </dgm:fillClrLst>
    <dgm:linClrLst meth="repeat">
      <a:schemeClr val="lt1"/>
    </dgm:linClrLst>
    <dgm:effectClrLst/>
    <dgm:txLinClrLst/>
    <dgm:txFillClrLst/>
    <dgm:txEffectClrLst/>
  </dgm:styleLbl>
  <dgm:styleLbl name="vennNode1">
    <dgm:fillClrLst>
      <a:schemeClr val="accent4">
        <a:shade val="80000"/>
        <a:alpha val="50000"/>
      </a:schemeClr>
      <a:schemeClr val="accent4">
        <a:alpha val="80000"/>
      </a:schemeClr>
    </dgm:fillClrLst>
    <dgm:linClrLst meth="repeat">
      <a:schemeClr val="lt1"/>
    </dgm:linClrLst>
    <dgm:effectClrLst/>
    <dgm:txLinClrLst/>
    <dgm:txFillClrLst/>
    <dgm:txEffectClrLst/>
  </dgm:styleLbl>
  <dgm:styleLbl name="node2">
    <dgm:fillClrLst>
      <a:schemeClr val="accent4">
        <a:alpha val="70000"/>
      </a:schemeClr>
    </dgm:fillClrLst>
    <dgm:linClrLst meth="repeat">
      <a:schemeClr val="lt1"/>
    </dgm:linClrLst>
    <dgm:effectClrLst/>
    <dgm:txLinClrLst/>
    <dgm:txFillClrLst/>
    <dgm:txEffectClrLst/>
  </dgm:styleLbl>
  <dgm:styleLbl name="node3">
    <dgm:fillClrLst>
      <a:schemeClr val="accent4">
        <a:alpha val="50000"/>
      </a:schemeClr>
    </dgm:fillClrLst>
    <dgm:linClrLst meth="repeat">
      <a:schemeClr val="lt1"/>
    </dgm:linClrLst>
    <dgm:effectClrLst/>
    <dgm:txLinClrLst/>
    <dgm:txFillClrLst/>
    <dgm:txEffectClrLst/>
  </dgm:styleLbl>
  <dgm:styleLbl name="node4">
    <dgm:fillClrLst>
      <a:schemeClr val="accent4">
        <a:alpha val="30000"/>
      </a:schemeClr>
    </dgm:fillClrLst>
    <dgm:linClrLst meth="repeat">
      <a:schemeClr val="lt1"/>
    </dgm:linClrLst>
    <dgm:effectClrLst/>
    <dgm:txLinClrLst/>
    <dgm:txFillClrLst/>
    <dgm:txEffectClrLst/>
  </dgm:styleLbl>
  <dgm:styleLbl name="fgImgPlace1">
    <dgm:fillClrLst>
      <a:schemeClr val="accent4">
        <a:tint val="50000"/>
        <a:alpha val="90000"/>
      </a:schemeClr>
      <a:schemeClr val="accent4">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fg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bg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sibTrans1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accent4">
        <a:alpha val="90000"/>
      </a:schemeClr>
    </dgm:fillClrLst>
    <dgm:linClrLst meth="repeat">
      <a:schemeClr val="lt1"/>
    </dgm:linClrLst>
    <dgm:effectClrLst/>
    <dgm:txLinClrLst/>
    <dgm:txFillClrLst/>
    <dgm:txEffectClrLst/>
  </dgm:styleLbl>
  <dgm:styleLbl name="asst1">
    <dgm:fillClrLst meth="repeat">
      <a:schemeClr val="accent4">
        <a:alpha val="90000"/>
      </a:schemeClr>
    </dgm:fillClrLst>
    <dgm:linClrLst meth="repeat">
      <a:schemeClr val="lt1"/>
    </dgm:linClrLst>
    <dgm:effectClrLst/>
    <dgm:txLinClrLst/>
    <dgm:txFillClrLst/>
    <dgm:txEffectClrLst/>
  </dgm:styleLbl>
  <dgm:styleLbl name="asst2">
    <dgm:fillClrLst>
      <a:schemeClr val="accent4">
        <a:alpha val="90000"/>
      </a:schemeClr>
    </dgm:fillClrLst>
    <dgm:linClrLst meth="repeat">
      <a:schemeClr val="lt1"/>
    </dgm:linClrLst>
    <dgm:effectClrLst/>
    <dgm:txLinClrLst/>
    <dgm:txFillClrLst/>
    <dgm:txEffectClrLst/>
  </dgm:styleLbl>
  <dgm:styleLbl name="asst3">
    <dgm:fillClrLst>
      <a:schemeClr val="accent4">
        <a:alpha val="70000"/>
      </a:schemeClr>
    </dgm:fillClrLst>
    <dgm:linClrLst meth="repeat">
      <a:schemeClr val="lt1"/>
    </dgm:linClrLst>
    <dgm:effectClrLst/>
    <dgm:txLinClrLst/>
    <dgm:txFillClrLst/>
    <dgm:txEffectClrLst/>
  </dgm:styleLbl>
  <dgm:styleLbl name="asst4">
    <dgm:fillClrLst>
      <a:schemeClr val="accent4">
        <a:alpha val="50000"/>
      </a:schemeClr>
    </dgm:fillClrLst>
    <dgm:linClrLst meth="repeat">
      <a:schemeClr val="lt1"/>
    </dgm:linClrLst>
    <dgm:effectClrLst/>
    <dgm:txLinClrLst/>
    <dgm:txFillClrLst/>
    <dgm:txEffectClrLst/>
  </dgm:styleLbl>
  <dgm:styleLbl name="parChTrans2D1">
    <dgm:fillClrLst meth="repeat">
      <a:schemeClr val="accent4">
        <a:shade val="80000"/>
      </a:schemeClr>
    </dgm:fillClrLst>
    <dgm:linClrLst meth="repeat">
      <a:schemeClr val="accent4">
        <a:shade val="80000"/>
      </a:schemeClr>
    </dgm:linClrLst>
    <dgm:effectClrLst/>
    <dgm:txLinClrLst/>
    <dgm:txFillClrLst/>
    <dgm:txEffectClrLst/>
  </dgm:styleLbl>
  <dgm:styleLbl name="parChTrans2D2">
    <dgm:fillClrLst meth="repeat">
      <a:schemeClr val="accent4">
        <a:tint val="90000"/>
      </a:schemeClr>
    </dgm:fillClrLst>
    <dgm:linClrLst meth="repeat">
      <a:schemeClr val="accent4">
        <a:tint val="90000"/>
      </a:schemeClr>
    </dgm:linClrLst>
    <dgm:effectClrLst/>
    <dgm:txLinClrLst/>
    <dgm:txFillClrLst/>
    <dgm:txEffectClrLst/>
  </dgm:styleLbl>
  <dgm:styleLbl name="parChTrans2D3">
    <dgm:fillClrLst meth="repeat">
      <a:schemeClr val="accent4">
        <a:tint val="70000"/>
      </a:schemeClr>
    </dgm:fillClrLst>
    <dgm:linClrLst meth="repeat">
      <a:schemeClr val="accent4">
        <a:tint val="70000"/>
      </a:schemeClr>
    </dgm:linClrLst>
    <dgm:effectClrLst/>
    <dgm:txLinClrLst/>
    <dgm:txFillClrLst/>
    <dgm:txEffectClrLst/>
  </dgm:styleLbl>
  <dgm:styleLbl name="parChTrans2D4">
    <dgm:fillClrLst meth="repeat">
      <a:schemeClr val="accent4">
        <a:tint val="50000"/>
      </a:schemeClr>
    </dgm:fillClrLst>
    <dgm:linClrLst meth="repeat">
      <a:schemeClr val="accent4">
        <a:tint val="50000"/>
      </a:schemeClr>
    </dgm:linClrLst>
    <dgm:effectClrLst/>
    <dgm:txLinClrLst/>
    <dgm:txFillClrLst meth="repeat">
      <a:schemeClr val="dk1"/>
    </dgm:txFillClrLst>
    <dgm:txEffectClrLst/>
  </dgm:styleLbl>
  <dgm:styleLbl name="parChTrans1D1">
    <dgm:fillClrLst meth="repeat">
      <a:schemeClr val="accent4">
        <a:shade val="80000"/>
      </a:schemeClr>
    </dgm:fillClrLst>
    <dgm:linClrLst meth="repeat">
      <a:schemeClr val="accent4">
        <a:shade val="80000"/>
      </a:schemeClr>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4">
        <a:tint val="90000"/>
      </a:schemeClr>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4">
        <a:tint val="70000"/>
      </a:schemeClr>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4">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4">
        <a:alpha val="90000"/>
      </a:schemeClr>
      <a:schemeClr val="accent4">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a:schemeClr val="accent4">
        <a:alpha val="90000"/>
        <a:tint val="40000"/>
      </a:schemeClr>
      <a:schemeClr val="accent4">
        <a:alpha val="5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a:tint val="50000"/>
      </a:schemeClr>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32804A8-394E-4F0E-9DEC-8106DF0C55E2}" type="doc">
      <dgm:prSet loTypeId="urn:microsoft.com/office/officeart/2005/8/layout/chevron1" loCatId="process" qsTypeId="urn:microsoft.com/office/officeart/2005/8/quickstyle/simple1" qsCatId="simple" csTypeId="urn:microsoft.com/office/officeart/2005/8/colors/accent4_5" csCatId="accent4" phldr="1"/>
      <dgm:spPr/>
    </dgm:pt>
    <dgm:pt modelId="{E4E9CB49-C2DF-497C-AA56-F10E86443752}">
      <dgm:prSet phldrT="[Text]" custT="1"/>
      <dgm:spPr/>
      <dgm:t>
        <a:bodyPr/>
        <a:lstStyle/>
        <a:p>
          <a:r>
            <a:rPr lang="en-US" sz="2000" b="1"/>
            <a:t>Visual Studio</a:t>
          </a:r>
        </a:p>
      </dgm:t>
    </dgm:pt>
    <dgm:pt modelId="{D4AC19C6-103C-44C7-909D-C995B6333D7B}" type="parTrans" cxnId="{54BC1FD4-81C9-4105-ADB3-77D860E1FF9C}">
      <dgm:prSet/>
      <dgm:spPr/>
      <dgm:t>
        <a:bodyPr/>
        <a:lstStyle/>
        <a:p>
          <a:endParaRPr lang="en-US" b="1">
            <a:solidFill>
              <a:schemeClr val="bg1">
                <a:lumMod val="85000"/>
                <a:lumOff val="15000"/>
              </a:schemeClr>
            </a:solidFill>
          </a:endParaRPr>
        </a:p>
      </dgm:t>
    </dgm:pt>
    <dgm:pt modelId="{D73F2F87-EB23-4F19-9B2C-C66ECFDF60BC}" type="sibTrans" cxnId="{54BC1FD4-81C9-4105-ADB3-77D860E1FF9C}">
      <dgm:prSet/>
      <dgm:spPr/>
      <dgm:t>
        <a:bodyPr/>
        <a:lstStyle/>
        <a:p>
          <a:endParaRPr lang="en-US" b="1">
            <a:solidFill>
              <a:schemeClr val="bg1">
                <a:lumMod val="85000"/>
                <a:lumOff val="15000"/>
              </a:schemeClr>
            </a:solidFill>
          </a:endParaRPr>
        </a:p>
      </dgm:t>
    </dgm:pt>
    <dgm:pt modelId="{54DDCBD6-C286-4BDB-91AC-30064778675A}">
      <dgm:prSet phldrT="[Text]" custT="1"/>
      <dgm:spPr/>
      <dgm:t>
        <a:bodyPr/>
        <a:lstStyle/>
        <a:p>
          <a:r>
            <a:rPr lang="en-US" sz="1800" b="1"/>
            <a:t>VS Team Services</a:t>
          </a:r>
        </a:p>
      </dgm:t>
    </dgm:pt>
    <dgm:pt modelId="{118070A3-BCF3-46B6-887E-FB1EDF937765}" type="parTrans" cxnId="{242439D9-E310-4E43-8EF7-9B5409731168}">
      <dgm:prSet/>
      <dgm:spPr/>
      <dgm:t>
        <a:bodyPr/>
        <a:lstStyle/>
        <a:p>
          <a:endParaRPr lang="en-US" b="1">
            <a:solidFill>
              <a:schemeClr val="bg1">
                <a:lumMod val="85000"/>
                <a:lumOff val="15000"/>
              </a:schemeClr>
            </a:solidFill>
          </a:endParaRPr>
        </a:p>
      </dgm:t>
    </dgm:pt>
    <dgm:pt modelId="{C42ED0F8-29C3-450E-8718-DF63F15DEEF7}" type="sibTrans" cxnId="{242439D9-E310-4E43-8EF7-9B5409731168}">
      <dgm:prSet/>
      <dgm:spPr/>
      <dgm:t>
        <a:bodyPr/>
        <a:lstStyle/>
        <a:p>
          <a:endParaRPr lang="en-US" b="1">
            <a:solidFill>
              <a:schemeClr val="bg1">
                <a:lumMod val="85000"/>
                <a:lumOff val="15000"/>
              </a:schemeClr>
            </a:solidFill>
          </a:endParaRPr>
        </a:p>
      </dgm:t>
    </dgm:pt>
    <dgm:pt modelId="{29E7F638-D2CF-427C-9C1E-1AE0F8DE80BB}">
      <dgm:prSet phldrT="[Text]"/>
      <dgm:spPr/>
      <dgm:t>
        <a:bodyPr/>
        <a:lstStyle/>
        <a:p>
          <a:r>
            <a:rPr lang="en-US" b="1"/>
            <a:t>Azure Resource Manager</a:t>
          </a:r>
        </a:p>
      </dgm:t>
    </dgm:pt>
    <dgm:pt modelId="{1AC9B606-AD9F-4174-A04A-C3CDB1DE7689}" type="parTrans" cxnId="{0E79B6C3-A10B-407A-A61C-70E211DA0EC5}">
      <dgm:prSet/>
      <dgm:spPr/>
      <dgm:t>
        <a:bodyPr/>
        <a:lstStyle/>
        <a:p>
          <a:endParaRPr lang="en-US" b="1">
            <a:solidFill>
              <a:schemeClr val="bg1">
                <a:lumMod val="85000"/>
                <a:lumOff val="15000"/>
              </a:schemeClr>
            </a:solidFill>
          </a:endParaRPr>
        </a:p>
      </dgm:t>
    </dgm:pt>
    <dgm:pt modelId="{CC862B9B-DD65-4F0C-8B73-77CF694B8E72}" type="sibTrans" cxnId="{0E79B6C3-A10B-407A-A61C-70E211DA0EC5}">
      <dgm:prSet/>
      <dgm:spPr/>
      <dgm:t>
        <a:bodyPr/>
        <a:lstStyle/>
        <a:p>
          <a:endParaRPr lang="en-US" b="1">
            <a:solidFill>
              <a:schemeClr val="bg1">
                <a:lumMod val="85000"/>
                <a:lumOff val="15000"/>
              </a:schemeClr>
            </a:solidFill>
          </a:endParaRPr>
        </a:p>
      </dgm:t>
    </dgm:pt>
    <dgm:pt modelId="{EC2EE2E9-2BE6-4A40-ADEF-705545320FFB}">
      <dgm:prSet phldrT="[Text]" custT="1"/>
      <dgm:spPr/>
      <dgm:t>
        <a:bodyPr/>
        <a:lstStyle/>
        <a:p>
          <a:r>
            <a:rPr lang="en-US" sz="2800" b="1"/>
            <a:t>Azure</a:t>
          </a:r>
        </a:p>
      </dgm:t>
    </dgm:pt>
    <dgm:pt modelId="{E68D5648-B06C-4BC7-9289-EF98014A511F}" type="parTrans" cxnId="{9F7FA73D-426F-4A67-B38E-BFC3EF01B68A}">
      <dgm:prSet/>
      <dgm:spPr/>
      <dgm:t>
        <a:bodyPr/>
        <a:lstStyle/>
        <a:p>
          <a:endParaRPr lang="en-US" b="1"/>
        </a:p>
      </dgm:t>
    </dgm:pt>
    <dgm:pt modelId="{80365D3A-925E-4E5E-8202-17466288A8C7}" type="sibTrans" cxnId="{9F7FA73D-426F-4A67-B38E-BFC3EF01B68A}">
      <dgm:prSet/>
      <dgm:spPr/>
      <dgm:t>
        <a:bodyPr/>
        <a:lstStyle/>
        <a:p>
          <a:endParaRPr lang="en-US" b="1"/>
        </a:p>
      </dgm:t>
    </dgm:pt>
    <dgm:pt modelId="{5B15A3CB-3761-4851-A240-58274AE1AEA7}">
      <dgm:prSet phldrT="[Text]"/>
      <dgm:spPr/>
      <dgm:t>
        <a:bodyPr/>
        <a:lstStyle/>
        <a:p>
          <a:r>
            <a:rPr lang="en-US" b="1"/>
            <a:t>Windows /</a:t>
          </a:r>
        </a:p>
        <a:p>
          <a:r>
            <a:rPr lang="en-US" b="1"/>
            <a:t>.NET</a:t>
          </a:r>
        </a:p>
      </dgm:t>
    </dgm:pt>
    <dgm:pt modelId="{CCBDC6D3-81A0-413F-A46B-AB220146E12F}" type="parTrans" cxnId="{618D516B-DDF3-4278-96D6-AAE7A294427D}">
      <dgm:prSet/>
      <dgm:spPr/>
      <dgm:t>
        <a:bodyPr/>
        <a:lstStyle/>
        <a:p>
          <a:endParaRPr lang="en-US" b="1"/>
        </a:p>
      </dgm:t>
    </dgm:pt>
    <dgm:pt modelId="{4BDB9EF7-7E0F-4CC9-ABAD-8095DDF395B5}" type="sibTrans" cxnId="{618D516B-DDF3-4278-96D6-AAE7A294427D}">
      <dgm:prSet/>
      <dgm:spPr/>
      <dgm:t>
        <a:bodyPr/>
        <a:lstStyle/>
        <a:p>
          <a:endParaRPr lang="en-US" b="1"/>
        </a:p>
      </dgm:t>
    </dgm:pt>
    <dgm:pt modelId="{4432BF36-46CD-49C4-92B8-B55547304111}">
      <dgm:prSet phldrT="[Text]" custT="1"/>
      <dgm:spPr/>
      <dgm:t>
        <a:bodyPr lIns="0" rIns="0"/>
        <a:lstStyle/>
        <a:p>
          <a:r>
            <a:rPr lang="en-US" sz="1300" b="1"/>
            <a:t>Team Foundation Version Control</a:t>
          </a:r>
        </a:p>
      </dgm:t>
    </dgm:pt>
    <dgm:pt modelId="{4E097399-3FDB-417B-86F0-9FF11B3E37FA}" type="parTrans" cxnId="{9B829058-7436-4193-BA3A-7D7C514B31FA}">
      <dgm:prSet/>
      <dgm:spPr/>
      <dgm:t>
        <a:bodyPr/>
        <a:lstStyle/>
        <a:p>
          <a:endParaRPr lang="en-US" b="1"/>
        </a:p>
      </dgm:t>
    </dgm:pt>
    <dgm:pt modelId="{05741738-1B1C-49D1-BAA7-029CCA2835C4}" type="sibTrans" cxnId="{9B829058-7436-4193-BA3A-7D7C514B31FA}">
      <dgm:prSet/>
      <dgm:spPr/>
      <dgm:t>
        <a:bodyPr/>
        <a:lstStyle/>
        <a:p>
          <a:endParaRPr lang="en-US" b="1"/>
        </a:p>
      </dgm:t>
    </dgm:pt>
    <dgm:pt modelId="{4FDCFFF7-DA5B-4D29-A54E-10BB4A981E2C}" type="pres">
      <dgm:prSet presAssocID="{932804A8-394E-4F0E-9DEC-8106DF0C55E2}" presName="Name0" presStyleCnt="0">
        <dgm:presLayoutVars>
          <dgm:dir/>
          <dgm:animLvl val="lvl"/>
          <dgm:resizeHandles val="exact"/>
        </dgm:presLayoutVars>
      </dgm:prSet>
      <dgm:spPr/>
    </dgm:pt>
    <dgm:pt modelId="{B2A14F9A-CFB3-4554-82D9-086AF6252A7F}" type="pres">
      <dgm:prSet presAssocID="{E4E9CB49-C2DF-497C-AA56-F10E86443752}" presName="parTxOnly" presStyleLbl="node1" presStyleIdx="0" presStyleCnt="6">
        <dgm:presLayoutVars>
          <dgm:chMax val="0"/>
          <dgm:chPref val="0"/>
          <dgm:bulletEnabled val="1"/>
        </dgm:presLayoutVars>
      </dgm:prSet>
      <dgm:spPr/>
    </dgm:pt>
    <dgm:pt modelId="{4610CD7D-114B-471E-BD79-3DF535AEAEC1}" type="pres">
      <dgm:prSet presAssocID="{D73F2F87-EB23-4F19-9B2C-C66ECFDF60BC}" presName="parTxOnlySpace" presStyleCnt="0"/>
      <dgm:spPr/>
    </dgm:pt>
    <dgm:pt modelId="{2C588BCE-CC18-4967-8702-B993E5636824}" type="pres">
      <dgm:prSet presAssocID="{4432BF36-46CD-49C4-92B8-B55547304111}" presName="parTxOnly" presStyleLbl="node1" presStyleIdx="1" presStyleCnt="6">
        <dgm:presLayoutVars>
          <dgm:chMax val="0"/>
          <dgm:chPref val="0"/>
          <dgm:bulletEnabled val="1"/>
        </dgm:presLayoutVars>
      </dgm:prSet>
      <dgm:spPr/>
    </dgm:pt>
    <dgm:pt modelId="{D19FE054-662A-4364-8825-6BAB4A4F5BA3}" type="pres">
      <dgm:prSet presAssocID="{05741738-1B1C-49D1-BAA7-029CCA2835C4}" presName="parTxOnlySpace" presStyleCnt="0"/>
      <dgm:spPr/>
    </dgm:pt>
    <dgm:pt modelId="{B4831151-7A6C-4D1F-B71A-8C517E60ED6D}" type="pres">
      <dgm:prSet presAssocID="{54DDCBD6-C286-4BDB-91AC-30064778675A}" presName="parTxOnly" presStyleLbl="node1" presStyleIdx="2" presStyleCnt="6">
        <dgm:presLayoutVars>
          <dgm:chMax val="0"/>
          <dgm:chPref val="0"/>
          <dgm:bulletEnabled val="1"/>
        </dgm:presLayoutVars>
      </dgm:prSet>
      <dgm:spPr/>
    </dgm:pt>
    <dgm:pt modelId="{9EF5990B-7707-4BCD-8988-2EEDD5F1F347}" type="pres">
      <dgm:prSet presAssocID="{C42ED0F8-29C3-450E-8718-DF63F15DEEF7}" presName="parTxOnlySpace" presStyleCnt="0"/>
      <dgm:spPr/>
    </dgm:pt>
    <dgm:pt modelId="{88C299BB-0E1B-4A9A-853D-D3B97BE435E1}" type="pres">
      <dgm:prSet presAssocID="{29E7F638-D2CF-427C-9C1E-1AE0F8DE80BB}" presName="parTxOnly" presStyleLbl="node1" presStyleIdx="3" presStyleCnt="6">
        <dgm:presLayoutVars>
          <dgm:chMax val="0"/>
          <dgm:chPref val="0"/>
          <dgm:bulletEnabled val="1"/>
        </dgm:presLayoutVars>
      </dgm:prSet>
      <dgm:spPr/>
    </dgm:pt>
    <dgm:pt modelId="{A4F29642-2DFB-48FD-88BA-4E45F151C0F0}" type="pres">
      <dgm:prSet presAssocID="{CC862B9B-DD65-4F0C-8B73-77CF694B8E72}" presName="parTxOnlySpace" presStyleCnt="0"/>
      <dgm:spPr/>
    </dgm:pt>
    <dgm:pt modelId="{CBEA60FF-C53B-4A3F-B99D-A151A88E59F7}" type="pres">
      <dgm:prSet presAssocID="{EC2EE2E9-2BE6-4A40-ADEF-705545320FFB}" presName="parTxOnly" presStyleLbl="node1" presStyleIdx="4" presStyleCnt="6">
        <dgm:presLayoutVars>
          <dgm:chMax val="0"/>
          <dgm:chPref val="0"/>
          <dgm:bulletEnabled val="1"/>
        </dgm:presLayoutVars>
      </dgm:prSet>
      <dgm:spPr/>
    </dgm:pt>
    <dgm:pt modelId="{CA2D9F79-23A8-4AE8-A792-1155E02BDA67}" type="pres">
      <dgm:prSet presAssocID="{80365D3A-925E-4E5E-8202-17466288A8C7}" presName="parTxOnlySpace" presStyleCnt="0"/>
      <dgm:spPr/>
    </dgm:pt>
    <dgm:pt modelId="{F732AB74-57BC-440E-B6CA-6D3F8F40FA69}" type="pres">
      <dgm:prSet presAssocID="{5B15A3CB-3761-4851-A240-58274AE1AEA7}" presName="parTxOnly" presStyleLbl="node1" presStyleIdx="5" presStyleCnt="6">
        <dgm:presLayoutVars>
          <dgm:chMax val="0"/>
          <dgm:chPref val="0"/>
          <dgm:bulletEnabled val="1"/>
        </dgm:presLayoutVars>
      </dgm:prSet>
      <dgm:spPr/>
    </dgm:pt>
  </dgm:ptLst>
  <dgm:cxnLst>
    <dgm:cxn modelId="{7AC4541D-D9E5-4870-8524-F4B6F56B6786}" type="presOf" srcId="{5B15A3CB-3761-4851-A240-58274AE1AEA7}" destId="{F732AB74-57BC-440E-B6CA-6D3F8F40FA69}" srcOrd="0" destOrd="0" presId="urn:microsoft.com/office/officeart/2005/8/layout/chevron1"/>
    <dgm:cxn modelId="{9F7FA73D-426F-4A67-B38E-BFC3EF01B68A}" srcId="{932804A8-394E-4F0E-9DEC-8106DF0C55E2}" destId="{EC2EE2E9-2BE6-4A40-ADEF-705545320FFB}" srcOrd="4" destOrd="0" parTransId="{E68D5648-B06C-4BC7-9289-EF98014A511F}" sibTransId="{80365D3A-925E-4E5E-8202-17466288A8C7}"/>
    <dgm:cxn modelId="{DB19475E-C94F-45E9-ACD6-0DCEC2958B38}" type="presOf" srcId="{54DDCBD6-C286-4BDB-91AC-30064778675A}" destId="{B4831151-7A6C-4D1F-B71A-8C517E60ED6D}" srcOrd="0" destOrd="0" presId="urn:microsoft.com/office/officeart/2005/8/layout/chevron1"/>
    <dgm:cxn modelId="{618D516B-DDF3-4278-96D6-AAE7A294427D}" srcId="{932804A8-394E-4F0E-9DEC-8106DF0C55E2}" destId="{5B15A3CB-3761-4851-A240-58274AE1AEA7}" srcOrd="5" destOrd="0" parTransId="{CCBDC6D3-81A0-413F-A46B-AB220146E12F}" sibTransId="{4BDB9EF7-7E0F-4CC9-ABAD-8095DDF395B5}"/>
    <dgm:cxn modelId="{C2D04276-6CD8-4EB9-9928-2C8D72433D6D}" type="presOf" srcId="{4432BF36-46CD-49C4-92B8-B55547304111}" destId="{2C588BCE-CC18-4967-8702-B993E5636824}" srcOrd="0" destOrd="0" presId="urn:microsoft.com/office/officeart/2005/8/layout/chevron1"/>
    <dgm:cxn modelId="{9B829058-7436-4193-BA3A-7D7C514B31FA}" srcId="{932804A8-394E-4F0E-9DEC-8106DF0C55E2}" destId="{4432BF36-46CD-49C4-92B8-B55547304111}" srcOrd="1" destOrd="0" parTransId="{4E097399-3FDB-417B-86F0-9FF11B3E37FA}" sibTransId="{05741738-1B1C-49D1-BAA7-029CCA2835C4}"/>
    <dgm:cxn modelId="{F480089B-8357-4595-A3FA-6D9FC75FB1E0}" type="presOf" srcId="{29E7F638-D2CF-427C-9C1E-1AE0F8DE80BB}" destId="{88C299BB-0E1B-4A9A-853D-D3B97BE435E1}" srcOrd="0" destOrd="0" presId="urn:microsoft.com/office/officeart/2005/8/layout/chevron1"/>
    <dgm:cxn modelId="{269EAFAD-E8B7-4D20-ABD6-92E5F5B6174A}" type="presOf" srcId="{EC2EE2E9-2BE6-4A40-ADEF-705545320FFB}" destId="{CBEA60FF-C53B-4A3F-B99D-A151A88E59F7}" srcOrd="0" destOrd="0" presId="urn:microsoft.com/office/officeart/2005/8/layout/chevron1"/>
    <dgm:cxn modelId="{7FD29FC2-3F29-489B-90FB-15E0B7FA9740}" type="presOf" srcId="{E4E9CB49-C2DF-497C-AA56-F10E86443752}" destId="{B2A14F9A-CFB3-4554-82D9-086AF6252A7F}" srcOrd="0" destOrd="0" presId="urn:microsoft.com/office/officeart/2005/8/layout/chevron1"/>
    <dgm:cxn modelId="{0E79B6C3-A10B-407A-A61C-70E211DA0EC5}" srcId="{932804A8-394E-4F0E-9DEC-8106DF0C55E2}" destId="{29E7F638-D2CF-427C-9C1E-1AE0F8DE80BB}" srcOrd="3" destOrd="0" parTransId="{1AC9B606-AD9F-4174-A04A-C3CDB1DE7689}" sibTransId="{CC862B9B-DD65-4F0C-8B73-77CF694B8E72}"/>
    <dgm:cxn modelId="{3698C0C3-5A4A-4A83-AADB-7B405B947C53}" type="presOf" srcId="{932804A8-394E-4F0E-9DEC-8106DF0C55E2}" destId="{4FDCFFF7-DA5B-4D29-A54E-10BB4A981E2C}" srcOrd="0" destOrd="0" presId="urn:microsoft.com/office/officeart/2005/8/layout/chevron1"/>
    <dgm:cxn modelId="{54BC1FD4-81C9-4105-ADB3-77D860E1FF9C}" srcId="{932804A8-394E-4F0E-9DEC-8106DF0C55E2}" destId="{E4E9CB49-C2DF-497C-AA56-F10E86443752}" srcOrd="0" destOrd="0" parTransId="{D4AC19C6-103C-44C7-909D-C995B6333D7B}" sibTransId="{D73F2F87-EB23-4F19-9B2C-C66ECFDF60BC}"/>
    <dgm:cxn modelId="{242439D9-E310-4E43-8EF7-9B5409731168}" srcId="{932804A8-394E-4F0E-9DEC-8106DF0C55E2}" destId="{54DDCBD6-C286-4BDB-91AC-30064778675A}" srcOrd="2" destOrd="0" parTransId="{118070A3-BCF3-46B6-887E-FB1EDF937765}" sibTransId="{C42ED0F8-29C3-450E-8718-DF63F15DEEF7}"/>
    <dgm:cxn modelId="{7E5D5A34-E9AE-4C5B-8F52-64C261A5C82E}" type="presParOf" srcId="{4FDCFFF7-DA5B-4D29-A54E-10BB4A981E2C}" destId="{B2A14F9A-CFB3-4554-82D9-086AF6252A7F}" srcOrd="0" destOrd="0" presId="urn:microsoft.com/office/officeart/2005/8/layout/chevron1"/>
    <dgm:cxn modelId="{674AAF8D-6F9F-4A6C-BA90-2A5CBB70AE67}" type="presParOf" srcId="{4FDCFFF7-DA5B-4D29-A54E-10BB4A981E2C}" destId="{4610CD7D-114B-471E-BD79-3DF535AEAEC1}" srcOrd="1" destOrd="0" presId="urn:microsoft.com/office/officeart/2005/8/layout/chevron1"/>
    <dgm:cxn modelId="{A908BC16-A291-482A-B8A4-3B1F3D580941}" type="presParOf" srcId="{4FDCFFF7-DA5B-4D29-A54E-10BB4A981E2C}" destId="{2C588BCE-CC18-4967-8702-B993E5636824}" srcOrd="2" destOrd="0" presId="urn:microsoft.com/office/officeart/2005/8/layout/chevron1"/>
    <dgm:cxn modelId="{3FA092DB-BFB4-4B47-B995-A85640AD7C49}" type="presParOf" srcId="{4FDCFFF7-DA5B-4D29-A54E-10BB4A981E2C}" destId="{D19FE054-662A-4364-8825-6BAB4A4F5BA3}" srcOrd="3" destOrd="0" presId="urn:microsoft.com/office/officeart/2005/8/layout/chevron1"/>
    <dgm:cxn modelId="{D9F4B89C-2B0C-4B00-AD6C-89B7674AB4F6}" type="presParOf" srcId="{4FDCFFF7-DA5B-4D29-A54E-10BB4A981E2C}" destId="{B4831151-7A6C-4D1F-B71A-8C517E60ED6D}" srcOrd="4" destOrd="0" presId="urn:microsoft.com/office/officeart/2005/8/layout/chevron1"/>
    <dgm:cxn modelId="{B2F1F936-284A-4CB0-B02B-45F15108669E}" type="presParOf" srcId="{4FDCFFF7-DA5B-4D29-A54E-10BB4A981E2C}" destId="{9EF5990B-7707-4BCD-8988-2EEDD5F1F347}" srcOrd="5" destOrd="0" presId="urn:microsoft.com/office/officeart/2005/8/layout/chevron1"/>
    <dgm:cxn modelId="{621CC767-2FF8-483D-A672-771FBA3F3599}" type="presParOf" srcId="{4FDCFFF7-DA5B-4D29-A54E-10BB4A981E2C}" destId="{88C299BB-0E1B-4A9A-853D-D3B97BE435E1}" srcOrd="6" destOrd="0" presId="urn:microsoft.com/office/officeart/2005/8/layout/chevron1"/>
    <dgm:cxn modelId="{7767254D-3F06-458E-8999-27AB1E4F588D}" type="presParOf" srcId="{4FDCFFF7-DA5B-4D29-A54E-10BB4A981E2C}" destId="{A4F29642-2DFB-48FD-88BA-4E45F151C0F0}" srcOrd="7" destOrd="0" presId="urn:microsoft.com/office/officeart/2005/8/layout/chevron1"/>
    <dgm:cxn modelId="{6AE9B725-D746-492B-BFCA-D09F38D5A131}" type="presParOf" srcId="{4FDCFFF7-DA5B-4D29-A54E-10BB4A981E2C}" destId="{CBEA60FF-C53B-4A3F-B99D-A151A88E59F7}" srcOrd="8" destOrd="0" presId="urn:microsoft.com/office/officeart/2005/8/layout/chevron1"/>
    <dgm:cxn modelId="{E3F14259-5A19-4364-9A74-F38584D2AAC8}" type="presParOf" srcId="{4FDCFFF7-DA5B-4D29-A54E-10BB4A981E2C}" destId="{CA2D9F79-23A8-4AE8-A792-1155E02BDA67}" srcOrd="9" destOrd="0" presId="urn:microsoft.com/office/officeart/2005/8/layout/chevron1"/>
    <dgm:cxn modelId="{CEBF837D-AE5B-4AB0-AF94-33A24AF41170}" type="presParOf" srcId="{4FDCFFF7-DA5B-4D29-A54E-10BB4A981E2C}" destId="{F732AB74-57BC-440E-B6CA-6D3F8F40FA69}"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32804A8-394E-4F0E-9DEC-8106DF0C55E2}" type="doc">
      <dgm:prSet loTypeId="urn:microsoft.com/office/officeart/2005/8/layout/chevron1" loCatId="process" qsTypeId="urn:microsoft.com/office/officeart/2005/8/quickstyle/simple1" qsCatId="simple" csTypeId="urn:microsoft.com/office/officeart/2005/8/colors/accent2_3" csCatId="accent2" phldr="1"/>
      <dgm:spPr/>
    </dgm:pt>
    <dgm:pt modelId="{E4E9CB49-C2DF-497C-AA56-F10E86443752}">
      <dgm:prSet phldrT="[Text]"/>
      <dgm:spPr/>
      <dgm:t>
        <a:bodyPr/>
        <a:lstStyle/>
        <a:p>
          <a:r>
            <a:rPr lang="en-US" b="1">
              <a:solidFill>
                <a:schemeClr val="bg1">
                  <a:lumMod val="95000"/>
                  <a:lumOff val="5000"/>
                </a:schemeClr>
              </a:solidFill>
            </a:rPr>
            <a:t>Eclipse / Jira</a:t>
          </a:r>
        </a:p>
      </dgm:t>
    </dgm:pt>
    <dgm:pt modelId="{D4AC19C6-103C-44C7-909D-C995B6333D7B}" type="parTrans" cxnId="{54BC1FD4-81C9-4105-ADB3-77D860E1FF9C}">
      <dgm:prSet/>
      <dgm:spPr/>
      <dgm:t>
        <a:bodyPr/>
        <a:lstStyle/>
        <a:p>
          <a:endParaRPr lang="en-US" b="1">
            <a:solidFill>
              <a:schemeClr val="bg1">
                <a:lumMod val="95000"/>
                <a:lumOff val="5000"/>
              </a:schemeClr>
            </a:solidFill>
          </a:endParaRPr>
        </a:p>
      </dgm:t>
    </dgm:pt>
    <dgm:pt modelId="{D73F2F87-EB23-4F19-9B2C-C66ECFDF60BC}" type="sibTrans" cxnId="{54BC1FD4-81C9-4105-ADB3-77D860E1FF9C}">
      <dgm:prSet/>
      <dgm:spPr/>
      <dgm:t>
        <a:bodyPr/>
        <a:lstStyle/>
        <a:p>
          <a:endParaRPr lang="en-US" b="1">
            <a:solidFill>
              <a:schemeClr val="bg1">
                <a:lumMod val="95000"/>
                <a:lumOff val="5000"/>
              </a:schemeClr>
            </a:solidFill>
          </a:endParaRPr>
        </a:p>
      </dgm:t>
    </dgm:pt>
    <dgm:pt modelId="{669637F3-1060-4694-B4ED-C31ACAD1824E}">
      <dgm:prSet phldrT="[Text]"/>
      <dgm:spPr/>
      <dgm:t>
        <a:bodyPr/>
        <a:lstStyle/>
        <a:p>
          <a:r>
            <a:rPr lang="en-US" b="1">
              <a:solidFill>
                <a:schemeClr val="bg1">
                  <a:lumMod val="95000"/>
                  <a:lumOff val="5000"/>
                </a:schemeClr>
              </a:solidFill>
            </a:rPr>
            <a:t>Git / Github</a:t>
          </a:r>
        </a:p>
      </dgm:t>
    </dgm:pt>
    <dgm:pt modelId="{13EAD364-1028-42C1-8B0A-7711838262E2}" type="parTrans" cxnId="{5466C4BE-90E2-4DFD-809B-27F1C5B47688}">
      <dgm:prSet/>
      <dgm:spPr/>
      <dgm:t>
        <a:bodyPr/>
        <a:lstStyle/>
        <a:p>
          <a:endParaRPr lang="en-US" b="1">
            <a:solidFill>
              <a:schemeClr val="bg1">
                <a:lumMod val="95000"/>
                <a:lumOff val="5000"/>
              </a:schemeClr>
            </a:solidFill>
          </a:endParaRPr>
        </a:p>
      </dgm:t>
    </dgm:pt>
    <dgm:pt modelId="{EBE37D02-F985-4D50-9C7C-B002D3556CE0}" type="sibTrans" cxnId="{5466C4BE-90E2-4DFD-809B-27F1C5B47688}">
      <dgm:prSet/>
      <dgm:spPr/>
      <dgm:t>
        <a:bodyPr/>
        <a:lstStyle/>
        <a:p>
          <a:endParaRPr lang="en-US" b="1">
            <a:solidFill>
              <a:schemeClr val="bg1">
                <a:lumMod val="95000"/>
                <a:lumOff val="5000"/>
              </a:schemeClr>
            </a:solidFill>
          </a:endParaRPr>
        </a:p>
      </dgm:t>
    </dgm:pt>
    <dgm:pt modelId="{756DFAA3-7F55-4F9F-87A3-0573C5728913}">
      <dgm:prSet phldrT="[Text]"/>
      <dgm:spPr/>
      <dgm:t>
        <a:bodyPr/>
        <a:lstStyle/>
        <a:p>
          <a:r>
            <a:rPr lang="en-US" b="1">
              <a:solidFill>
                <a:schemeClr val="bg1">
                  <a:lumMod val="95000"/>
                  <a:lumOff val="5000"/>
                </a:schemeClr>
              </a:solidFill>
            </a:rPr>
            <a:t>Jenkins</a:t>
          </a:r>
        </a:p>
      </dgm:t>
    </dgm:pt>
    <dgm:pt modelId="{8ABF804A-1B38-4814-99BE-49215B153881}" type="parTrans" cxnId="{6F87FFD9-1CEC-4C1B-8DD2-C2B65D2371D9}">
      <dgm:prSet/>
      <dgm:spPr/>
      <dgm:t>
        <a:bodyPr/>
        <a:lstStyle/>
        <a:p>
          <a:endParaRPr lang="en-US" b="1">
            <a:solidFill>
              <a:schemeClr val="bg1">
                <a:lumMod val="95000"/>
                <a:lumOff val="5000"/>
              </a:schemeClr>
            </a:solidFill>
          </a:endParaRPr>
        </a:p>
      </dgm:t>
    </dgm:pt>
    <dgm:pt modelId="{9D277C6D-4842-413B-8C8E-F6EDB6950805}" type="sibTrans" cxnId="{6F87FFD9-1CEC-4C1B-8DD2-C2B65D2371D9}">
      <dgm:prSet/>
      <dgm:spPr/>
      <dgm:t>
        <a:bodyPr/>
        <a:lstStyle/>
        <a:p>
          <a:endParaRPr lang="en-US" b="1">
            <a:solidFill>
              <a:schemeClr val="bg1">
                <a:lumMod val="95000"/>
                <a:lumOff val="5000"/>
              </a:schemeClr>
            </a:solidFill>
          </a:endParaRPr>
        </a:p>
      </dgm:t>
    </dgm:pt>
    <dgm:pt modelId="{C7F0E38C-9471-484B-ABE1-376C4884A1D8}">
      <dgm:prSet phldrT="[Text]"/>
      <dgm:spPr/>
      <dgm:t>
        <a:bodyPr/>
        <a:lstStyle/>
        <a:p>
          <a:r>
            <a:rPr lang="en-US" b="1">
              <a:solidFill>
                <a:schemeClr val="bg1">
                  <a:lumMod val="95000"/>
                  <a:lumOff val="5000"/>
                </a:schemeClr>
              </a:solidFill>
            </a:rPr>
            <a:t>Chef / Puppet</a:t>
          </a:r>
        </a:p>
      </dgm:t>
    </dgm:pt>
    <dgm:pt modelId="{D8E2242D-9D0D-4AA0-84C8-3047ACB65408}" type="parTrans" cxnId="{5DEB73BA-30B1-4574-8717-3BBC2965632A}">
      <dgm:prSet/>
      <dgm:spPr/>
      <dgm:t>
        <a:bodyPr/>
        <a:lstStyle/>
        <a:p>
          <a:endParaRPr lang="en-US" b="1">
            <a:solidFill>
              <a:schemeClr val="bg1">
                <a:lumMod val="95000"/>
                <a:lumOff val="5000"/>
              </a:schemeClr>
            </a:solidFill>
          </a:endParaRPr>
        </a:p>
      </dgm:t>
    </dgm:pt>
    <dgm:pt modelId="{E7AD8F9B-57CB-4BD8-B738-F86C978D5F75}" type="sibTrans" cxnId="{5DEB73BA-30B1-4574-8717-3BBC2965632A}">
      <dgm:prSet/>
      <dgm:spPr/>
      <dgm:t>
        <a:bodyPr/>
        <a:lstStyle/>
        <a:p>
          <a:endParaRPr lang="en-US" b="1">
            <a:solidFill>
              <a:schemeClr val="bg1">
                <a:lumMod val="95000"/>
                <a:lumOff val="5000"/>
              </a:schemeClr>
            </a:solidFill>
          </a:endParaRPr>
        </a:p>
      </dgm:t>
    </dgm:pt>
    <dgm:pt modelId="{7C17DA90-3BE6-4D20-9F72-2DB7F4355B81}">
      <dgm:prSet phldrT="[Text]"/>
      <dgm:spPr/>
      <dgm:t>
        <a:bodyPr/>
        <a:lstStyle/>
        <a:p>
          <a:r>
            <a:rPr lang="en-US" b="1">
              <a:solidFill>
                <a:schemeClr val="bg1">
                  <a:lumMod val="95000"/>
                  <a:lumOff val="5000"/>
                </a:schemeClr>
              </a:solidFill>
            </a:rPr>
            <a:t>AWS</a:t>
          </a:r>
        </a:p>
      </dgm:t>
    </dgm:pt>
    <dgm:pt modelId="{2FCD717A-ADFC-446C-8B56-C6B4ADB50CC7}" type="parTrans" cxnId="{ADDD5C80-7F5A-41EB-A0E4-1C999B521E08}">
      <dgm:prSet/>
      <dgm:spPr/>
      <dgm:t>
        <a:bodyPr/>
        <a:lstStyle/>
        <a:p>
          <a:endParaRPr lang="en-US" b="1">
            <a:solidFill>
              <a:schemeClr val="bg1">
                <a:lumMod val="95000"/>
                <a:lumOff val="5000"/>
              </a:schemeClr>
            </a:solidFill>
          </a:endParaRPr>
        </a:p>
      </dgm:t>
    </dgm:pt>
    <dgm:pt modelId="{D622789C-0BF8-4220-8183-1F8C6AE119E0}" type="sibTrans" cxnId="{ADDD5C80-7F5A-41EB-A0E4-1C999B521E08}">
      <dgm:prSet/>
      <dgm:spPr/>
      <dgm:t>
        <a:bodyPr/>
        <a:lstStyle/>
        <a:p>
          <a:endParaRPr lang="en-US" b="1">
            <a:solidFill>
              <a:schemeClr val="bg1">
                <a:lumMod val="95000"/>
                <a:lumOff val="5000"/>
              </a:schemeClr>
            </a:solidFill>
          </a:endParaRPr>
        </a:p>
      </dgm:t>
    </dgm:pt>
    <dgm:pt modelId="{A707B68F-D48B-46BB-A7EE-F4FE987D598A}">
      <dgm:prSet phldrT="[Text]"/>
      <dgm:spPr/>
      <dgm:t>
        <a:bodyPr/>
        <a:lstStyle/>
        <a:p>
          <a:r>
            <a:rPr lang="en-US" b="1">
              <a:solidFill>
                <a:schemeClr val="bg1">
                  <a:lumMod val="95000"/>
                  <a:lumOff val="5000"/>
                </a:schemeClr>
              </a:solidFill>
            </a:rPr>
            <a:t>Linux Java/Node</a:t>
          </a:r>
        </a:p>
      </dgm:t>
    </dgm:pt>
    <dgm:pt modelId="{F1E66BA7-798B-4C04-941E-7347AF82B666}" type="parTrans" cxnId="{DFA61FB1-6C84-4C92-8F90-C86910BF3187}">
      <dgm:prSet/>
      <dgm:spPr/>
      <dgm:t>
        <a:bodyPr/>
        <a:lstStyle/>
        <a:p>
          <a:endParaRPr lang="en-US" b="1">
            <a:solidFill>
              <a:schemeClr val="bg1">
                <a:lumMod val="95000"/>
                <a:lumOff val="5000"/>
              </a:schemeClr>
            </a:solidFill>
          </a:endParaRPr>
        </a:p>
      </dgm:t>
    </dgm:pt>
    <dgm:pt modelId="{5A39B938-2B36-4954-A837-5B36CA6A57E7}" type="sibTrans" cxnId="{DFA61FB1-6C84-4C92-8F90-C86910BF3187}">
      <dgm:prSet/>
      <dgm:spPr/>
      <dgm:t>
        <a:bodyPr/>
        <a:lstStyle/>
        <a:p>
          <a:endParaRPr lang="en-US" b="1">
            <a:solidFill>
              <a:schemeClr val="bg1">
                <a:lumMod val="95000"/>
                <a:lumOff val="5000"/>
              </a:schemeClr>
            </a:solidFill>
          </a:endParaRPr>
        </a:p>
      </dgm:t>
    </dgm:pt>
    <dgm:pt modelId="{4FDCFFF7-DA5B-4D29-A54E-10BB4A981E2C}" type="pres">
      <dgm:prSet presAssocID="{932804A8-394E-4F0E-9DEC-8106DF0C55E2}" presName="Name0" presStyleCnt="0">
        <dgm:presLayoutVars>
          <dgm:dir/>
          <dgm:animLvl val="lvl"/>
          <dgm:resizeHandles val="exact"/>
        </dgm:presLayoutVars>
      </dgm:prSet>
      <dgm:spPr/>
    </dgm:pt>
    <dgm:pt modelId="{B2A14F9A-CFB3-4554-82D9-086AF6252A7F}" type="pres">
      <dgm:prSet presAssocID="{E4E9CB49-C2DF-497C-AA56-F10E86443752}" presName="parTxOnly" presStyleLbl="node1" presStyleIdx="0" presStyleCnt="6">
        <dgm:presLayoutVars>
          <dgm:chMax val="0"/>
          <dgm:chPref val="0"/>
          <dgm:bulletEnabled val="1"/>
        </dgm:presLayoutVars>
      </dgm:prSet>
      <dgm:spPr/>
    </dgm:pt>
    <dgm:pt modelId="{4610CD7D-114B-471E-BD79-3DF535AEAEC1}" type="pres">
      <dgm:prSet presAssocID="{D73F2F87-EB23-4F19-9B2C-C66ECFDF60BC}" presName="parTxOnlySpace" presStyleCnt="0"/>
      <dgm:spPr/>
    </dgm:pt>
    <dgm:pt modelId="{135D8788-8C83-45CD-BE78-15E6F0BBEDC3}" type="pres">
      <dgm:prSet presAssocID="{669637F3-1060-4694-B4ED-C31ACAD1824E}" presName="parTxOnly" presStyleLbl="node1" presStyleIdx="1" presStyleCnt="6">
        <dgm:presLayoutVars>
          <dgm:chMax val="0"/>
          <dgm:chPref val="0"/>
          <dgm:bulletEnabled val="1"/>
        </dgm:presLayoutVars>
      </dgm:prSet>
      <dgm:spPr/>
    </dgm:pt>
    <dgm:pt modelId="{71F6F31B-7560-41F8-BCD1-34F03FB57D9E}" type="pres">
      <dgm:prSet presAssocID="{EBE37D02-F985-4D50-9C7C-B002D3556CE0}" presName="parTxOnlySpace" presStyleCnt="0"/>
      <dgm:spPr/>
    </dgm:pt>
    <dgm:pt modelId="{76138B72-4ABC-42DE-B34A-7F2ECDEC7FB8}" type="pres">
      <dgm:prSet presAssocID="{756DFAA3-7F55-4F9F-87A3-0573C5728913}" presName="parTxOnly" presStyleLbl="node1" presStyleIdx="2" presStyleCnt="6">
        <dgm:presLayoutVars>
          <dgm:chMax val="0"/>
          <dgm:chPref val="0"/>
          <dgm:bulletEnabled val="1"/>
        </dgm:presLayoutVars>
      </dgm:prSet>
      <dgm:spPr/>
    </dgm:pt>
    <dgm:pt modelId="{A051D825-3B0C-49EB-AF2D-FEDE1B9174E0}" type="pres">
      <dgm:prSet presAssocID="{9D277C6D-4842-413B-8C8E-F6EDB6950805}" presName="parTxOnlySpace" presStyleCnt="0"/>
      <dgm:spPr/>
    </dgm:pt>
    <dgm:pt modelId="{36323BFE-BCE8-4CE7-9894-CF841DD2C721}" type="pres">
      <dgm:prSet presAssocID="{C7F0E38C-9471-484B-ABE1-376C4884A1D8}" presName="parTxOnly" presStyleLbl="node1" presStyleIdx="3" presStyleCnt="6">
        <dgm:presLayoutVars>
          <dgm:chMax val="0"/>
          <dgm:chPref val="0"/>
          <dgm:bulletEnabled val="1"/>
        </dgm:presLayoutVars>
      </dgm:prSet>
      <dgm:spPr/>
    </dgm:pt>
    <dgm:pt modelId="{8378B4AB-EAAD-4A1A-9D9F-E84D70FE6239}" type="pres">
      <dgm:prSet presAssocID="{E7AD8F9B-57CB-4BD8-B738-F86C978D5F75}" presName="parTxOnlySpace" presStyleCnt="0"/>
      <dgm:spPr/>
    </dgm:pt>
    <dgm:pt modelId="{EA910D9F-AF87-4B57-9ABD-3E90AC52B2AA}" type="pres">
      <dgm:prSet presAssocID="{7C17DA90-3BE6-4D20-9F72-2DB7F4355B81}" presName="parTxOnly" presStyleLbl="node1" presStyleIdx="4" presStyleCnt="6">
        <dgm:presLayoutVars>
          <dgm:chMax val="0"/>
          <dgm:chPref val="0"/>
          <dgm:bulletEnabled val="1"/>
        </dgm:presLayoutVars>
      </dgm:prSet>
      <dgm:spPr/>
    </dgm:pt>
    <dgm:pt modelId="{666D1E3D-91AE-4A82-9209-C5AF77402EC5}" type="pres">
      <dgm:prSet presAssocID="{D622789C-0BF8-4220-8183-1F8C6AE119E0}" presName="parTxOnlySpace" presStyleCnt="0"/>
      <dgm:spPr/>
    </dgm:pt>
    <dgm:pt modelId="{C7E484C5-4628-4E69-A8D7-220642FEFD3D}" type="pres">
      <dgm:prSet presAssocID="{A707B68F-D48B-46BB-A7EE-F4FE987D598A}" presName="parTxOnly" presStyleLbl="node1" presStyleIdx="5" presStyleCnt="6">
        <dgm:presLayoutVars>
          <dgm:chMax val="0"/>
          <dgm:chPref val="0"/>
          <dgm:bulletEnabled val="1"/>
        </dgm:presLayoutVars>
      </dgm:prSet>
      <dgm:spPr/>
    </dgm:pt>
  </dgm:ptLst>
  <dgm:cxnLst>
    <dgm:cxn modelId="{9340A227-1E93-41BF-9125-4599C1F871F6}" type="presOf" srcId="{A707B68F-D48B-46BB-A7EE-F4FE987D598A}" destId="{C7E484C5-4628-4E69-A8D7-220642FEFD3D}" srcOrd="0" destOrd="0" presId="urn:microsoft.com/office/officeart/2005/8/layout/chevron1"/>
    <dgm:cxn modelId="{F909A764-13B5-43F8-BDA5-0A51D2AA4571}" type="presOf" srcId="{C7F0E38C-9471-484B-ABE1-376C4884A1D8}" destId="{36323BFE-BCE8-4CE7-9894-CF841DD2C721}" srcOrd="0" destOrd="0" presId="urn:microsoft.com/office/officeart/2005/8/layout/chevron1"/>
    <dgm:cxn modelId="{A17F886E-510B-4106-A2E1-AE21E539006F}" type="presOf" srcId="{669637F3-1060-4694-B4ED-C31ACAD1824E}" destId="{135D8788-8C83-45CD-BE78-15E6F0BBEDC3}" srcOrd="0" destOrd="0" presId="urn:microsoft.com/office/officeart/2005/8/layout/chevron1"/>
    <dgm:cxn modelId="{ADDD5C80-7F5A-41EB-A0E4-1C999B521E08}" srcId="{932804A8-394E-4F0E-9DEC-8106DF0C55E2}" destId="{7C17DA90-3BE6-4D20-9F72-2DB7F4355B81}" srcOrd="4" destOrd="0" parTransId="{2FCD717A-ADFC-446C-8B56-C6B4ADB50CC7}" sibTransId="{D622789C-0BF8-4220-8183-1F8C6AE119E0}"/>
    <dgm:cxn modelId="{DFA61FB1-6C84-4C92-8F90-C86910BF3187}" srcId="{932804A8-394E-4F0E-9DEC-8106DF0C55E2}" destId="{A707B68F-D48B-46BB-A7EE-F4FE987D598A}" srcOrd="5" destOrd="0" parTransId="{F1E66BA7-798B-4C04-941E-7347AF82B666}" sibTransId="{5A39B938-2B36-4954-A837-5B36CA6A57E7}"/>
    <dgm:cxn modelId="{C74523B7-A1FC-4D57-B687-6FC59E1CA28D}" type="presOf" srcId="{756DFAA3-7F55-4F9F-87A3-0573C5728913}" destId="{76138B72-4ABC-42DE-B34A-7F2ECDEC7FB8}" srcOrd="0" destOrd="0" presId="urn:microsoft.com/office/officeart/2005/8/layout/chevron1"/>
    <dgm:cxn modelId="{5DEB73BA-30B1-4574-8717-3BBC2965632A}" srcId="{932804A8-394E-4F0E-9DEC-8106DF0C55E2}" destId="{C7F0E38C-9471-484B-ABE1-376C4884A1D8}" srcOrd="3" destOrd="0" parTransId="{D8E2242D-9D0D-4AA0-84C8-3047ACB65408}" sibTransId="{E7AD8F9B-57CB-4BD8-B738-F86C978D5F75}"/>
    <dgm:cxn modelId="{5466C4BE-90E2-4DFD-809B-27F1C5B47688}" srcId="{932804A8-394E-4F0E-9DEC-8106DF0C55E2}" destId="{669637F3-1060-4694-B4ED-C31ACAD1824E}" srcOrd="1" destOrd="0" parTransId="{13EAD364-1028-42C1-8B0A-7711838262E2}" sibTransId="{EBE37D02-F985-4D50-9C7C-B002D3556CE0}"/>
    <dgm:cxn modelId="{7FD29FC2-3F29-489B-90FB-15E0B7FA9740}" type="presOf" srcId="{E4E9CB49-C2DF-497C-AA56-F10E86443752}" destId="{B2A14F9A-CFB3-4554-82D9-086AF6252A7F}" srcOrd="0" destOrd="0" presId="urn:microsoft.com/office/officeart/2005/8/layout/chevron1"/>
    <dgm:cxn modelId="{3698C0C3-5A4A-4A83-AADB-7B405B947C53}" type="presOf" srcId="{932804A8-394E-4F0E-9DEC-8106DF0C55E2}" destId="{4FDCFFF7-DA5B-4D29-A54E-10BB4A981E2C}" srcOrd="0" destOrd="0" presId="urn:microsoft.com/office/officeart/2005/8/layout/chevron1"/>
    <dgm:cxn modelId="{54BC1FD4-81C9-4105-ADB3-77D860E1FF9C}" srcId="{932804A8-394E-4F0E-9DEC-8106DF0C55E2}" destId="{E4E9CB49-C2DF-497C-AA56-F10E86443752}" srcOrd="0" destOrd="0" parTransId="{D4AC19C6-103C-44C7-909D-C995B6333D7B}" sibTransId="{D73F2F87-EB23-4F19-9B2C-C66ECFDF60BC}"/>
    <dgm:cxn modelId="{6F87FFD9-1CEC-4C1B-8DD2-C2B65D2371D9}" srcId="{932804A8-394E-4F0E-9DEC-8106DF0C55E2}" destId="{756DFAA3-7F55-4F9F-87A3-0573C5728913}" srcOrd="2" destOrd="0" parTransId="{8ABF804A-1B38-4814-99BE-49215B153881}" sibTransId="{9D277C6D-4842-413B-8C8E-F6EDB6950805}"/>
    <dgm:cxn modelId="{9823F3DE-E906-4752-9BA0-62CCEB3069DA}" type="presOf" srcId="{7C17DA90-3BE6-4D20-9F72-2DB7F4355B81}" destId="{EA910D9F-AF87-4B57-9ABD-3E90AC52B2AA}" srcOrd="0" destOrd="0" presId="urn:microsoft.com/office/officeart/2005/8/layout/chevron1"/>
    <dgm:cxn modelId="{7E5D5A34-E9AE-4C5B-8F52-64C261A5C82E}" type="presParOf" srcId="{4FDCFFF7-DA5B-4D29-A54E-10BB4A981E2C}" destId="{B2A14F9A-CFB3-4554-82D9-086AF6252A7F}" srcOrd="0" destOrd="0" presId="urn:microsoft.com/office/officeart/2005/8/layout/chevron1"/>
    <dgm:cxn modelId="{65DE15DF-2101-4531-B7AC-70EE4AAD0F49}" type="presParOf" srcId="{4FDCFFF7-DA5B-4D29-A54E-10BB4A981E2C}" destId="{4610CD7D-114B-471E-BD79-3DF535AEAEC1}" srcOrd="1" destOrd="0" presId="urn:microsoft.com/office/officeart/2005/8/layout/chevron1"/>
    <dgm:cxn modelId="{DC1EE687-39A7-42C2-AF18-77A49B43D6C6}" type="presParOf" srcId="{4FDCFFF7-DA5B-4D29-A54E-10BB4A981E2C}" destId="{135D8788-8C83-45CD-BE78-15E6F0BBEDC3}" srcOrd="2" destOrd="0" presId="urn:microsoft.com/office/officeart/2005/8/layout/chevron1"/>
    <dgm:cxn modelId="{C4180315-2538-4EAE-8360-2134FF2AC8BD}" type="presParOf" srcId="{4FDCFFF7-DA5B-4D29-A54E-10BB4A981E2C}" destId="{71F6F31B-7560-41F8-BCD1-34F03FB57D9E}" srcOrd="3" destOrd="0" presId="urn:microsoft.com/office/officeart/2005/8/layout/chevron1"/>
    <dgm:cxn modelId="{B4EADA09-9F69-471B-902E-B41498ADE68E}" type="presParOf" srcId="{4FDCFFF7-DA5B-4D29-A54E-10BB4A981E2C}" destId="{76138B72-4ABC-42DE-B34A-7F2ECDEC7FB8}" srcOrd="4" destOrd="0" presId="urn:microsoft.com/office/officeart/2005/8/layout/chevron1"/>
    <dgm:cxn modelId="{AC918464-969F-4BC9-9D3C-18EF7D113462}" type="presParOf" srcId="{4FDCFFF7-DA5B-4D29-A54E-10BB4A981E2C}" destId="{A051D825-3B0C-49EB-AF2D-FEDE1B9174E0}" srcOrd="5" destOrd="0" presId="urn:microsoft.com/office/officeart/2005/8/layout/chevron1"/>
    <dgm:cxn modelId="{2F4BF624-2EC0-4B55-B76B-3AE1E01033B2}" type="presParOf" srcId="{4FDCFFF7-DA5B-4D29-A54E-10BB4A981E2C}" destId="{36323BFE-BCE8-4CE7-9894-CF841DD2C721}" srcOrd="6" destOrd="0" presId="urn:microsoft.com/office/officeart/2005/8/layout/chevron1"/>
    <dgm:cxn modelId="{98459186-DDBD-4F29-89E7-6D02A77C6368}" type="presParOf" srcId="{4FDCFFF7-DA5B-4D29-A54E-10BB4A981E2C}" destId="{8378B4AB-EAAD-4A1A-9D9F-E84D70FE6239}" srcOrd="7" destOrd="0" presId="urn:microsoft.com/office/officeart/2005/8/layout/chevron1"/>
    <dgm:cxn modelId="{49704B06-5E1D-43EE-A5EB-0BAE75675BD2}" type="presParOf" srcId="{4FDCFFF7-DA5B-4D29-A54E-10BB4A981E2C}" destId="{EA910D9F-AF87-4B57-9ABD-3E90AC52B2AA}" srcOrd="8" destOrd="0" presId="urn:microsoft.com/office/officeart/2005/8/layout/chevron1"/>
    <dgm:cxn modelId="{00A87B90-B2F1-4C14-A5DA-DB8AEAD388CF}" type="presParOf" srcId="{4FDCFFF7-DA5B-4D29-A54E-10BB4A981E2C}" destId="{666D1E3D-91AE-4A82-9209-C5AF77402EC5}" srcOrd="9" destOrd="0" presId="urn:microsoft.com/office/officeart/2005/8/layout/chevron1"/>
    <dgm:cxn modelId="{ED346F0E-3275-444D-876D-F713DDBC667C}" type="presParOf" srcId="{4FDCFFF7-DA5B-4D29-A54E-10BB4A981E2C}" destId="{C7E484C5-4628-4E69-A8D7-220642FEFD3D}" srcOrd="10" destOrd="0" presId="urn:microsoft.com/office/officeart/2005/8/layout/chevron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32804A8-394E-4F0E-9DEC-8106DF0C55E2}" type="doc">
      <dgm:prSet loTypeId="urn:microsoft.com/office/officeart/2005/8/layout/chevron1" loCatId="process" qsTypeId="urn:microsoft.com/office/officeart/2005/8/quickstyle/simple1" qsCatId="simple" csTypeId="urn:microsoft.com/office/officeart/2005/8/colors/accent4_5" csCatId="accent4" phldr="1"/>
      <dgm:spPr/>
      <dgm:t>
        <a:bodyPr/>
        <a:lstStyle/>
        <a:p>
          <a:endParaRPr lang="en-US"/>
        </a:p>
      </dgm:t>
    </dgm:pt>
    <dgm:pt modelId="{E4E9CB49-C2DF-497C-AA56-F10E86443752}">
      <dgm:prSet phldrT="[Text]" custT="1"/>
      <dgm:spPr/>
      <dgm:t>
        <a:bodyPr/>
        <a:lstStyle/>
        <a:p>
          <a:r>
            <a:rPr lang="en-US" sz="2000" b="1"/>
            <a:t>Visual Studio</a:t>
          </a:r>
        </a:p>
      </dgm:t>
    </dgm:pt>
    <dgm:pt modelId="{D4AC19C6-103C-44C7-909D-C995B6333D7B}" type="parTrans" cxnId="{54BC1FD4-81C9-4105-ADB3-77D860E1FF9C}">
      <dgm:prSet/>
      <dgm:spPr/>
      <dgm:t>
        <a:bodyPr/>
        <a:lstStyle/>
        <a:p>
          <a:endParaRPr lang="en-US" b="1">
            <a:solidFill>
              <a:schemeClr val="bg1">
                <a:lumMod val="85000"/>
                <a:lumOff val="15000"/>
              </a:schemeClr>
            </a:solidFill>
          </a:endParaRPr>
        </a:p>
      </dgm:t>
    </dgm:pt>
    <dgm:pt modelId="{D73F2F87-EB23-4F19-9B2C-C66ECFDF60BC}" type="sibTrans" cxnId="{54BC1FD4-81C9-4105-ADB3-77D860E1FF9C}">
      <dgm:prSet/>
      <dgm:spPr/>
      <dgm:t>
        <a:bodyPr/>
        <a:lstStyle/>
        <a:p>
          <a:endParaRPr lang="en-US" b="1">
            <a:solidFill>
              <a:schemeClr val="bg1">
                <a:lumMod val="85000"/>
                <a:lumOff val="15000"/>
              </a:schemeClr>
            </a:solidFill>
          </a:endParaRPr>
        </a:p>
      </dgm:t>
    </dgm:pt>
    <dgm:pt modelId="{54DDCBD6-C286-4BDB-91AC-30064778675A}">
      <dgm:prSet phldrT="[Text]" custT="1"/>
      <dgm:spPr/>
      <dgm:t>
        <a:bodyPr/>
        <a:lstStyle/>
        <a:p>
          <a:r>
            <a:rPr lang="en-US" sz="1800" b="1"/>
            <a:t>VS Team Services</a:t>
          </a:r>
        </a:p>
      </dgm:t>
    </dgm:pt>
    <dgm:pt modelId="{118070A3-BCF3-46B6-887E-FB1EDF937765}" type="parTrans" cxnId="{242439D9-E310-4E43-8EF7-9B5409731168}">
      <dgm:prSet/>
      <dgm:spPr/>
      <dgm:t>
        <a:bodyPr/>
        <a:lstStyle/>
        <a:p>
          <a:endParaRPr lang="en-US" b="1">
            <a:solidFill>
              <a:schemeClr val="bg1">
                <a:lumMod val="85000"/>
                <a:lumOff val="15000"/>
              </a:schemeClr>
            </a:solidFill>
          </a:endParaRPr>
        </a:p>
      </dgm:t>
    </dgm:pt>
    <dgm:pt modelId="{C42ED0F8-29C3-450E-8718-DF63F15DEEF7}" type="sibTrans" cxnId="{242439D9-E310-4E43-8EF7-9B5409731168}">
      <dgm:prSet/>
      <dgm:spPr/>
      <dgm:t>
        <a:bodyPr/>
        <a:lstStyle/>
        <a:p>
          <a:endParaRPr lang="en-US" b="1">
            <a:solidFill>
              <a:schemeClr val="bg1">
                <a:lumMod val="85000"/>
                <a:lumOff val="15000"/>
              </a:schemeClr>
            </a:solidFill>
          </a:endParaRPr>
        </a:p>
      </dgm:t>
    </dgm:pt>
    <dgm:pt modelId="{29E7F638-D2CF-427C-9C1E-1AE0F8DE80BB}">
      <dgm:prSet phldrT="[Text]"/>
      <dgm:spPr/>
      <dgm:t>
        <a:bodyPr/>
        <a:lstStyle/>
        <a:p>
          <a:r>
            <a:rPr lang="en-US" b="1"/>
            <a:t>Azure Resource Manager</a:t>
          </a:r>
        </a:p>
      </dgm:t>
    </dgm:pt>
    <dgm:pt modelId="{1AC9B606-AD9F-4174-A04A-C3CDB1DE7689}" type="parTrans" cxnId="{0E79B6C3-A10B-407A-A61C-70E211DA0EC5}">
      <dgm:prSet/>
      <dgm:spPr/>
      <dgm:t>
        <a:bodyPr/>
        <a:lstStyle/>
        <a:p>
          <a:endParaRPr lang="en-US" b="1">
            <a:solidFill>
              <a:schemeClr val="bg1">
                <a:lumMod val="85000"/>
                <a:lumOff val="15000"/>
              </a:schemeClr>
            </a:solidFill>
          </a:endParaRPr>
        </a:p>
      </dgm:t>
    </dgm:pt>
    <dgm:pt modelId="{CC862B9B-DD65-4F0C-8B73-77CF694B8E72}" type="sibTrans" cxnId="{0E79B6C3-A10B-407A-A61C-70E211DA0EC5}">
      <dgm:prSet/>
      <dgm:spPr/>
      <dgm:t>
        <a:bodyPr/>
        <a:lstStyle/>
        <a:p>
          <a:endParaRPr lang="en-US" b="1">
            <a:solidFill>
              <a:schemeClr val="bg1">
                <a:lumMod val="85000"/>
                <a:lumOff val="15000"/>
              </a:schemeClr>
            </a:solidFill>
          </a:endParaRPr>
        </a:p>
      </dgm:t>
    </dgm:pt>
    <dgm:pt modelId="{EC2EE2E9-2BE6-4A40-ADEF-705545320FFB}">
      <dgm:prSet phldrT="[Text]" custT="1"/>
      <dgm:spPr/>
      <dgm:t>
        <a:bodyPr/>
        <a:lstStyle/>
        <a:p>
          <a:r>
            <a:rPr lang="en-US" sz="2800" b="1"/>
            <a:t>Azure</a:t>
          </a:r>
        </a:p>
      </dgm:t>
    </dgm:pt>
    <dgm:pt modelId="{E68D5648-B06C-4BC7-9289-EF98014A511F}" type="parTrans" cxnId="{9F7FA73D-426F-4A67-B38E-BFC3EF01B68A}">
      <dgm:prSet/>
      <dgm:spPr/>
      <dgm:t>
        <a:bodyPr/>
        <a:lstStyle/>
        <a:p>
          <a:endParaRPr lang="en-US" b="1"/>
        </a:p>
      </dgm:t>
    </dgm:pt>
    <dgm:pt modelId="{80365D3A-925E-4E5E-8202-17466288A8C7}" type="sibTrans" cxnId="{9F7FA73D-426F-4A67-B38E-BFC3EF01B68A}">
      <dgm:prSet/>
      <dgm:spPr/>
      <dgm:t>
        <a:bodyPr/>
        <a:lstStyle/>
        <a:p>
          <a:endParaRPr lang="en-US" b="1"/>
        </a:p>
      </dgm:t>
    </dgm:pt>
    <dgm:pt modelId="{5B15A3CB-3761-4851-A240-58274AE1AEA7}">
      <dgm:prSet phldrT="[Text]"/>
      <dgm:spPr/>
      <dgm:t>
        <a:bodyPr/>
        <a:lstStyle/>
        <a:p>
          <a:r>
            <a:rPr lang="en-US" b="1"/>
            <a:t>Windows /</a:t>
          </a:r>
        </a:p>
        <a:p>
          <a:r>
            <a:rPr lang="en-US" b="1"/>
            <a:t>.NET</a:t>
          </a:r>
        </a:p>
      </dgm:t>
    </dgm:pt>
    <dgm:pt modelId="{CCBDC6D3-81A0-413F-A46B-AB220146E12F}" type="parTrans" cxnId="{618D516B-DDF3-4278-96D6-AAE7A294427D}">
      <dgm:prSet/>
      <dgm:spPr/>
      <dgm:t>
        <a:bodyPr/>
        <a:lstStyle/>
        <a:p>
          <a:endParaRPr lang="en-US" b="1"/>
        </a:p>
      </dgm:t>
    </dgm:pt>
    <dgm:pt modelId="{4BDB9EF7-7E0F-4CC9-ABAD-8095DDF395B5}" type="sibTrans" cxnId="{618D516B-DDF3-4278-96D6-AAE7A294427D}">
      <dgm:prSet/>
      <dgm:spPr/>
      <dgm:t>
        <a:bodyPr/>
        <a:lstStyle/>
        <a:p>
          <a:endParaRPr lang="en-US" b="1"/>
        </a:p>
      </dgm:t>
    </dgm:pt>
    <dgm:pt modelId="{4432BF36-46CD-49C4-92B8-B55547304111}">
      <dgm:prSet phldrT="[Text]" custT="1"/>
      <dgm:spPr/>
      <dgm:t>
        <a:bodyPr lIns="0" rIns="0"/>
        <a:lstStyle/>
        <a:p>
          <a:r>
            <a:rPr lang="en-US" sz="1300" b="1"/>
            <a:t>Team Foundation Version Control</a:t>
          </a:r>
        </a:p>
      </dgm:t>
    </dgm:pt>
    <dgm:pt modelId="{4E097399-3FDB-417B-86F0-9FF11B3E37FA}" type="parTrans" cxnId="{9B829058-7436-4193-BA3A-7D7C514B31FA}">
      <dgm:prSet/>
      <dgm:spPr/>
      <dgm:t>
        <a:bodyPr/>
        <a:lstStyle/>
        <a:p>
          <a:endParaRPr lang="en-US" b="1"/>
        </a:p>
      </dgm:t>
    </dgm:pt>
    <dgm:pt modelId="{05741738-1B1C-49D1-BAA7-029CCA2835C4}" type="sibTrans" cxnId="{9B829058-7436-4193-BA3A-7D7C514B31FA}">
      <dgm:prSet/>
      <dgm:spPr/>
      <dgm:t>
        <a:bodyPr/>
        <a:lstStyle/>
        <a:p>
          <a:endParaRPr lang="en-US" b="1"/>
        </a:p>
      </dgm:t>
    </dgm:pt>
    <dgm:pt modelId="{4FDCFFF7-DA5B-4D29-A54E-10BB4A981E2C}" type="pres">
      <dgm:prSet presAssocID="{932804A8-394E-4F0E-9DEC-8106DF0C55E2}" presName="Name0" presStyleCnt="0">
        <dgm:presLayoutVars>
          <dgm:dir/>
          <dgm:animLvl val="lvl"/>
          <dgm:resizeHandles val="exact"/>
        </dgm:presLayoutVars>
      </dgm:prSet>
      <dgm:spPr/>
    </dgm:pt>
    <dgm:pt modelId="{B2A14F9A-CFB3-4554-82D9-086AF6252A7F}" type="pres">
      <dgm:prSet presAssocID="{E4E9CB49-C2DF-497C-AA56-F10E86443752}" presName="parTxOnly" presStyleLbl="node1" presStyleIdx="0" presStyleCnt="6">
        <dgm:presLayoutVars>
          <dgm:chMax val="0"/>
          <dgm:chPref val="0"/>
          <dgm:bulletEnabled val="1"/>
        </dgm:presLayoutVars>
      </dgm:prSet>
      <dgm:spPr/>
    </dgm:pt>
    <dgm:pt modelId="{4610CD7D-114B-471E-BD79-3DF535AEAEC1}" type="pres">
      <dgm:prSet presAssocID="{D73F2F87-EB23-4F19-9B2C-C66ECFDF60BC}" presName="parTxOnlySpace" presStyleCnt="0"/>
      <dgm:spPr/>
    </dgm:pt>
    <dgm:pt modelId="{2C588BCE-CC18-4967-8702-B993E5636824}" type="pres">
      <dgm:prSet presAssocID="{4432BF36-46CD-49C4-92B8-B55547304111}" presName="parTxOnly" presStyleLbl="node1" presStyleIdx="1" presStyleCnt="6">
        <dgm:presLayoutVars>
          <dgm:chMax val="0"/>
          <dgm:chPref val="0"/>
          <dgm:bulletEnabled val="1"/>
        </dgm:presLayoutVars>
      </dgm:prSet>
      <dgm:spPr/>
    </dgm:pt>
    <dgm:pt modelId="{D19FE054-662A-4364-8825-6BAB4A4F5BA3}" type="pres">
      <dgm:prSet presAssocID="{05741738-1B1C-49D1-BAA7-029CCA2835C4}" presName="parTxOnlySpace" presStyleCnt="0"/>
      <dgm:spPr/>
    </dgm:pt>
    <dgm:pt modelId="{B4831151-7A6C-4D1F-B71A-8C517E60ED6D}" type="pres">
      <dgm:prSet presAssocID="{54DDCBD6-C286-4BDB-91AC-30064778675A}" presName="parTxOnly" presStyleLbl="node1" presStyleIdx="2" presStyleCnt="6">
        <dgm:presLayoutVars>
          <dgm:chMax val="0"/>
          <dgm:chPref val="0"/>
          <dgm:bulletEnabled val="1"/>
        </dgm:presLayoutVars>
      </dgm:prSet>
      <dgm:spPr/>
    </dgm:pt>
    <dgm:pt modelId="{9EF5990B-7707-4BCD-8988-2EEDD5F1F347}" type="pres">
      <dgm:prSet presAssocID="{C42ED0F8-29C3-450E-8718-DF63F15DEEF7}" presName="parTxOnlySpace" presStyleCnt="0"/>
      <dgm:spPr/>
    </dgm:pt>
    <dgm:pt modelId="{88C299BB-0E1B-4A9A-853D-D3B97BE435E1}" type="pres">
      <dgm:prSet presAssocID="{29E7F638-D2CF-427C-9C1E-1AE0F8DE80BB}" presName="parTxOnly" presStyleLbl="node1" presStyleIdx="3" presStyleCnt="6">
        <dgm:presLayoutVars>
          <dgm:chMax val="0"/>
          <dgm:chPref val="0"/>
          <dgm:bulletEnabled val="1"/>
        </dgm:presLayoutVars>
      </dgm:prSet>
      <dgm:spPr/>
    </dgm:pt>
    <dgm:pt modelId="{A4F29642-2DFB-48FD-88BA-4E45F151C0F0}" type="pres">
      <dgm:prSet presAssocID="{CC862B9B-DD65-4F0C-8B73-77CF694B8E72}" presName="parTxOnlySpace" presStyleCnt="0"/>
      <dgm:spPr/>
    </dgm:pt>
    <dgm:pt modelId="{CBEA60FF-C53B-4A3F-B99D-A151A88E59F7}" type="pres">
      <dgm:prSet presAssocID="{EC2EE2E9-2BE6-4A40-ADEF-705545320FFB}" presName="parTxOnly" presStyleLbl="node1" presStyleIdx="4" presStyleCnt="6">
        <dgm:presLayoutVars>
          <dgm:chMax val="0"/>
          <dgm:chPref val="0"/>
          <dgm:bulletEnabled val="1"/>
        </dgm:presLayoutVars>
      </dgm:prSet>
      <dgm:spPr/>
    </dgm:pt>
    <dgm:pt modelId="{CA2D9F79-23A8-4AE8-A792-1155E02BDA67}" type="pres">
      <dgm:prSet presAssocID="{80365D3A-925E-4E5E-8202-17466288A8C7}" presName="parTxOnlySpace" presStyleCnt="0"/>
      <dgm:spPr/>
    </dgm:pt>
    <dgm:pt modelId="{F732AB74-57BC-440E-B6CA-6D3F8F40FA69}" type="pres">
      <dgm:prSet presAssocID="{5B15A3CB-3761-4851-A240-58274AE1AEA7}" presName="parTxOnly" presStyleLbl="node1" presStyleIdx="5" presStyleCnt="6">
        <dgm:presLayoutVars>
          <dgm:chMax val="0"/>
          <dgm:chPref val="0"/>
          <dgm:bulletEnabled val="1"/>
        </dgm:presLayoutVars>
      </dgm:prSet>
      <dgm:spPr/>
    </dgm:pt>
  </dgm:ptLst>
  <dgm:cxnLst>
    <dgm:cxn modelId="{7AC4541D-D9E5-4870-8524-F4B6F56B6786}" type="presOf" srcId="{5B15A3CB-3761-4851-A240-58274AE1AEA7}" destId="{F732AB74-57BC-440E-B6CA-6D3F8F40FA69}" srcOrd="0" destOrd="0" presId="urn:microsoft.com/office/officeart/2005/8/layout/chevron1"/>
    <dgm:cxn modelId="{9F7FA73D-426F-4A67-B38E-BFC3EF01B68A}" srcId="{932804A8-394E-4F0E-9DEC-8106DF0C55E2}" destId="{EC2EE2E9-2BE6-4A40-ADEF-705545320FFB}" srcOrd="4" destOrd="0" parTransId="{E68D5648-B06C-4BC7-9289-EF98014A511F}" sibTransId="{80365D3A-925E-4E5E-8202-17466288A8C7}"/>
    <dgm:cxn modelId="{DB19475E-C94F-45E9-ACD6-0DCEC2958B38}" type="presOf" srcId="{54DDCBD6-C286-4BDB-91AC-30064778675A}" destId="{B4831151-7A6C-4D1F-B71A-8C517E60ED6D}" srcOrd="0" destOrd="0" presId="urn:microsoft.com/office/officeart/2005/8/layout/chevron1"/>
    <dgm:cxn modelId="{618D516B-DDF3-4278-96D6-AAE7A294427D}" srcId="{932804A8-394E-4F0E-9DEC-8106DF0C55E2}" destId="{5B15A3CB-3761-4851-A240-58274AE1AEA7}" srcOrd="5" destOrd="0" parTransId="{CCBDC6D3-81A0-413F-A46B-AB220146E12F}" sibTransId="{4BDB9EF7-7E0F-4CC9-ABAD-8095DDF395B5}"/>
    <dgm:cxn modelId="{C2D04276-6CD8-4EB9-9928-2C8D72433D6D}" type="presOf" srcId="{4432BF36-46CD-49C4-92B8-B55547304111}" destId="{2C588BCE-CC18-4967-8702-B993E5636824}" srcOrd="0" destOrd="0" presId="urn:microsoft.com/office/officeart/2005/8/layout/chevron1"/>
    <dgm:cxn modelId="{9B829058-7436-4193-BA3A-7D7C514B31FA}" srcId="{932804A8-394E-4F0E-9DEC-8106DF0C55E2}" destId="{4432BF36-46CD-49C4-92B8-B55547304111}" srcOrd="1" destOrd="0" parTransId="{4E097399-3FDB-417B-86F0-9FF11B3E37FA}" sibTransId="{05741738-1B1C-49D1-BAA7-029CCA2835C4}"/>
    <dgm:cxn modelId="{F480089B-8357-4595-A3FA-6D9FC75FB1E0}" type="presOf" srcId="{29E7F638-D2CF-427C-9C1E-1AE0F8DE80BB}" destId="{88C299BB-0E1B-4A9A-853D-D3B97BE435E1}" srcOrd="0" destOrd="0" presId="urn:microsoft.com/office/officeart/2005/8/layout/chevron1"/>
    <dgm:cxn modelId="{269EAFAD-E8B7-4D20-ABD6-92E5F5B6174A}" type="presOf" srcId="{EC2EE2E9-2BE6-4A40-ADEF-705545320FFB}" destId="{CBEA60FF-C53B-4A3F-B99D-A151A88E59F7}" srcOrd="0" destOrd="0" presId="urn:microsoft.com/office/officeart/2005/8/layout/chevron1"/>
    <dgm:cxn modelId="{7FD29FC2-3F29-489B-90FB-15E0B7FA9740}" type="presOf" srcId="{E4E9CB49-C2DF-497C-AA56-F10E86443752}" destId="{B2A14F9A-CFB3-4554-82D9-086AF6252A7F}" srcOrd="0" destOrd="0" presId="urn:microsoft.com/office/officeart/2005/8/layout/chevron1"/>
    <dgm:cxn modelId="{0E79B6C3-A10B-407A-A61C-70E211DA0EC5}" srcId="{932804A8-394E-4F0E-9DEC-8106DF0C55E2}" destId="{29E7F638-D2CF-427C-9C1E-1AE0F8DE80BB}" srcOrd="3" destOrd="0" parTransId="{1AC9B606-AD9F-4174-A04A-C3CDB1DE7689}" sibTransId="{CC862B9B-DD65-4F0C-8B73-77CF694B8E72}"/>
    <dgm:cxn modelId="{3698C0C3-5A4A-4A83-AADB-7B405B947C53}" type="presOf" srcId="{932804A8-394E-4F0E-9DEC-8106DF0C55E2}" destId="{4FDCFFF7-DA5B-4D29-A54E-10BB4A981E2C}" srcOrd="0" destOrd="0" presId="urn:microsoft.com/office/officeart/2005/8/layout/chevron1"/>
    <dgm:cxn modelId="{54BC1FD4-81C9-4105-ADB3-77D860E1FF9C}" srcId="{932804A8-394E-4F0E-9DEC-8106DF0C55E2}" destId="{E4E9CB49-C2DF-497C-AA56-F10E86443752}" srcOrd="0" destOrd="0" parTransId="{D4AC19C6-103C-44C7-909D-C995B6333D7B}" sibTransId="{D73F2F87-EB23-4F19-9B2C-C66ECFDF60BC}"/>
    <dgm:cxn modelId="{242439D9-E310-4E43-8EF7-9B5409731168}" srcId="{932804A8-394E-4F0E-9DEC-8106DF0C55E2}" destId="{54DDCBD6-C286-4BDB-91AC-30064778675A}" srcOrd="2" destOrd="0" parTransId="{118070A3-BCF3-46B6-887E-FB1EDF937765}" sibTransId="{C42ED0F8-29C3-450E-8718-DF63F15DEEF7}"/>
    <dgm:cxn modelId="{7E5D5A34-E9AE-4C5B-8F52-64C261A5C82E}" type="presParOf" srcId="{4FDCFFF7-DA5B-4D29-A54E-10BB4A981E2C}" destId="{B2A14F9A-CFB3-4554-82D9-086AF6252A7F}" srcOrd="0" destOrd="0" presId="urn:microsoft.com/office/officeart/2005/8/layout/chevron1"/>
    <dgm:cxn modelId="{674AAF8D-6F9F-4A6C-BA90-2A5CBB70AE67}" type="presParOf" srcId="{4FDCFFF7-DA5B-4D29-A54E-10BB4A981E2C}" destId="{4610CD7D-114B-471E-BD79-3DF535AEAEC1}" srcOrd="1" destOrd="0" presId="urn:microsoft.com/office/officeart/2005/8/layout/chevron1"/>
    <dgm:cxn modelId="{A908BC16-A291-482A-B8A4-3B1F3D580941}" type="presParOf" srcId="{4FDCFFF7-DA5B-4D29-A54E-10BB4A981E2C}" destId="{2C588BCE-CC18-4967-8702-B993E5636824}" srcOrd="2" destOrd="0" presId="urn:microsoft.com/office/officeart/2005/8/layout/chevron1"/>
    <dgm:cxn modelId="{3FA092DB-BFB4-4B47-B995-A85640AD7C49}" type="presParOf" srcId="{4FDCFFF7-DA5B-4D29-A54E-10BB4A981E2C}" destId="{D19FE054-662A-4364-8825-6BAB4A4F5BA3}" srcOrd="3" destOrd="0" presId="urn:microsoft.com/office/officeart/2005/8/layout/chevron1"/>
    <dgm:cxn modelId="{D9F4B89C-2B0C-4B00-AD6C-89B7674AB4F6}" type="presParOf" srcId="{4FDCFFF7-DA5B-4D29-A54E-10BB4A981E2C}" destId="{B4831151-7A6C-4D1F-B71A-8C517E60ED6D}" srcOrd="4" destOrd="0" presId="urn:microsoft.com/office/officeart/2005/8/layout/chevron1"/>
    <dgm:cxn modelId="{B2F1F936-284A-4CB0-B02B-45F15108669E}" type="presParOf" srcId="{4FDCFFF7-DA5B-4D29-A54E-10BB4A981E2C}" destId="{9EF5990B-7707-4BCD-8988-2EEDD5F1F347}" srcOrd="5" destOrd="0" presId="urn:microsoft.com/office/officeart/2005/8/layout/chevron1"/>
    <dgm:cxn modelId="{621CC767-2FF8-483D-A672-771FBA3F3599}" type="presParOf" srcId="{4FDCFFF7-DA5B-4D29-A54E-10BB4A981E2C}" destId="{88C299BB-0E1B-4A9A-853D-D3B97BE435E1}" srcOrd="6" destOrd="0" presId="urn:microsoft.com/office/officeart/2005/8/layout/chevron1"/>
    <dgm:cxn modelId="{7767254D-3F06-458E-8999-27AB1E4F588D}" type="presParOf" srcId="{4FDCFFF7-DA5B-4D29-A54E-10BB4A981E2C}" destId="{A4F29642-2DFB-48FD-88BA-4E45F151C0F0}" srcOrd="7" destOrd="0" presId="urn:microsoft.com/office/officeart/2005/8/layout/chevron1"/>
    <dgm:cxn modelId="{6AE9B725-D746-492B-BFCA-D09F38D5A131}" type="presParOf" srcId="{4FDCFFF7-DA5B-4D29-A54E-10BB4A981E2C}" destId="{CBEA60FF-C53B-4A3F-B99D-A151A88E59F7}" srcOrd="8" destOrd="0" presId="urn:microsoft.com/office/officeart/2005/8/layout/chevron1"/>
    <dgm:cxn modelId="{E3F14259-5A19-4364-9A74-F38584D2AAC8}" type="presParOf" srcId="{4FDCFFF7-DA5B-4D29-A54E-10BB4A981E2C}" destId="{CA2D9F79-23A8-4AE8-A792-1155E02BDA67}" srcOrd="9" destOrd="0" presId="urn:microsoft.com/office/officeart/2005/8/layout/chevron1"/>
    <dgm:cxn modelId="{CEBF837D-AE5B-4AB0-AF94-33A24AF41170}" type="presParOf" srcId="{4FDCFFF7-DA5B-4D29-A54E-10BB4A981E2C}" destId="{F732AB74-57BC-440E-B6CA-6D3F8F40FA69}"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15A6AE7-4F2B-4C1A-A770-74C66BA28BFA}" type="doc">
      <dgm:prSet loTypeId="urn:microsoft.com/office/officeart/2005/8/layout/hList1" loCatId="list" qsTypeId="urn:microsoft.com/office/officeart/2005/8/quickstyle/simple1" qsCatId="simple" csTypeId="urn:microsoft.com/office/officeart/2005/8/colors/colorful2" csCatId="colorful" phldr="1"/>
      <dgm:spPr/>
      <dgm:t>
        <a:bodyPr/>
        <a:lstStyle/>
        <a:p>
          <a:endParaRPr lang="en-US"/>
        </a:p>
      </dgm:t>
    </dgm:pt>
    <dgm:pt modelId="{3C7A842B-2DE2-4C7D-ADF8-C8387D586633}">
      <dgm:prSet phldrT="[Text]"/>
      <dgm:spPr/>
      <dgm:t>
        <a:bodyPr/>
        <a:lstStyle/>
        <a:p>
          <a:r>
            <a:rPr lang="en-US"/>
            <a:t>   Agile Tools</a:t>
          </a:r>
        </a:p>
      </dgm:t>
    </dgm:pt>
    <dgm:pt modelId="{9C535356-0D30-43F5-BFF5-8E9EF8D76521}" type="parTrans" cxnId="{909D3F0F-5C5B-4843-9E5D-1292EFF15F50}">
      <dgm:prSet/>
      <dgm:spPr/>
      <dgm:t>
        <a:bodyPr/>
        <a:lstStyle/>
        <a:p>
          <a:endParaRPr lang="en-US"/>
        </a:p>
      </dgm:t>
    </dgm:pt>
    <dgm:pt modelId="{755A0572-CF7D-44F7-A2B5-BA92AD21A5B1}" type="sibTrans" cxnId="{909D3F0F-5C5B-4843-9E5D-1292EFF15F50}">
      <dgm:prSet/>
      <dgm:spPr/>
      <dgm:t>
        <a:bodyPr/>
        <a:lstStyle/>
        <a:p>
          <a:endParaRPr lang="en-US"/>
        </a:p>
      </dgm:t>
    </dgm:pt>
    <dgm:pt modelId="{84C9995C-DBA5-4326-9867-2F398FF5375C}">
      <dgm:prSet phldrT="[Text]"/>
      <dgm:spPr/>
      <dgm:t>
        <a:bodyPr/>
        <a:lstStyle/>
        <a:p>
          <a:r>
            <a:rPr lang="en-US"/>
            <a:t>Kanban boards</a:t>
          </a:r>
        </a:p>
      </dgm:t>
    </dgm:pt>
    <dgm:pt modelId="{87F03E02-0EFE-473B-9ABD-D4A2F4565315}" type="parTrans" cxnId="{B6E127DE-4F45-4706-9788-0B3B7F0714AD}">
      <dgm:prSet/>
      <dgm:spPr/>
      <dgm:t>
        <a:bodyPr/>
        <a:lstStyle/>
        <a:p>
          <a:endParaRPr lang="en-US"/>
        </a:p>
      </dgm:t>
    </dgm:pt>
    <dgm:pt modelId="{2417ED5A-A388-40EC-A061-5051690FA2F1}" type="sibTrans" cxnId="{B6E127DE-4F45-4706-9788-0B3B7F0714AD}">
      <dgm:prSet/>
      <dgm:spPr/>
      <dgm:t>
        <a:bodyPr/>
        <a:lstStyle/>
        <a:p>
          <a:endParaRPr lang="en-US"/>
        </a:p>
      </dgm:t>
    </dgm:pt>
    <dgm:pt modelId="{A83299B4-8DA8-49BA-85F6-41EE2C9C2F68}">
      <dgm:prSet phldrT="[Text]"/>
      <dgm:spPr/>
      <dgm:t>
        <a:bodyPr/>
        <a:lstStyle/>
        <a:p>
          <a:r>
            <a:rPr lang="en-US"/>
            <a:t>Dashboard</a:t>
          </a:r>
        </a:p>
      </dgm:t>
    </dgm:pt>
    <dgm:pt modelId="{9C585B0A-0614-4444-9FD8-EADD226898BC}" type="parTrans" cxnId="{78499D5C-F259-498A-A2E4-2C518B8DD15D}">
      <dgm:prSet/>
      <dgm:spPr/>
      <dgm:t>
        <a:bodyPr/>
        <a:lstStyle/>
        <a:p>
          <a:endParaRPr lang="en-US"/>
        </a:p>
      </dgm:t>
    </dgm:pt>
    <dgm:pt modelId="{01815C69-5EF7-4108-8DC5-6DF91184C6E3}" type="sibTrans" cxnId="{78499D5C-F259-498A-A2E4-2C518B8DD15D}">
      <dgm:prSet/>
      <dgm:spPr/>
      <dgm:t>
        <a:bodyPr/>
        <a:lstStyle/>
        <a:p>
          <a:endParaRPr lang="en-US"/>
        </a:p>
      </dgm:t>
    </dgm:pt>
    <dgm:pt modelId="{2FA77CEA-0CA1-441F-9A3F-50EF0862F00A}">
      <dgm:prSet phldrT="[Text]"/>
      <dgm:spPr/>
      <dgm:t>
        <a:bodyPr/>
        <a:lstStyle/>
        <a:p>
          <a:r>
            <a:rPr lang="en-US"/>
            <a:t>      Source Control</a:t>
          </a:r>
        </a:p>
      </dgm:t>
    </dgm:pt>
    <dgm:pt modelId="{66069DE0-ACF6-417C-9F4D-D03ABCCB86B6}" type="parTrans" cxnId="{D9A49C23-DD79-4D26-AF04-2CC1FF79F5D5}">
      <dgm:prSet/>
      <dgm:spPr/>
      <dgm:t>
        <a:bodyPr/>
        <a:lstStyle/>
        <a:p>
          <a:endParaRPr lang="en-US"/>
        </a:p>
      </dgm:t>
    </dgm:pt>
    <dgm:pt modelId="{8E9CB733-247C-42E3-844F-39713FB928AA}" type="sibTrans" cxnId="{D9A49C23-DD79-4D26-AF04-2CC1FF79F5D5}">
      <dgm:prSet/>
      <dgm:spPr/>
      <dgm:t>
        <a:bodyPr/>
        <a:lstStyle/>
        <a:p>
          <a:endParaRPr lang="en-US"/>
        </a:p>
      </dgm:t>
    </dgm:pt>
    <dgm:pt modelId="{37D45AD9-99AB-41A9-9485-14C2CE76EE6E}">
      <dgm:prSet phldrT="[Text]"/>
      <dgm:spPr/>
      <dgm:t>
        <a:bodyPr/>
        <a:lstStyle/>
        <a:p>
          <a:r>
            <a:rPr lang="en-US"/>
            <a:t>Git</a:t>
          </a:r>
        </a:p>
      </dgm:t>
    </dgm:pt>
    <dgm:pt modelId="{C988283A-159A-4D68-A069-8E6C78607CCC}" type="parTrans" cxnId="{1330D91F-7213-4507-9ED2-9043C5B70E3F}">
      <dgm:prSet/>
      <dgm:spPr/>
      <dgm:t>
        <a:bodyPr/>
        <a:lstStyle/>
        <a:p>
          <a:endParaRPr lang="en-US"/>
        </a:p>
      </dgm:t>
    </dgm:pt>
    <dgm:pt modelId="{E74627E5-F12C-4C9E-854F-A5A1CFE95816}" type="sibTrans" cxnId="{1330D91F-7213-4507-9ED2-9043C5B70E3F}">
      <dgm:prSet/>
      <dgm:spPr/>
      <dgm:t>
        <a:bodyPr/>
        <a:lstStyle/>
        <a:p>
          <a:endParaRPr lang="en-US"/>
        </a:p>
      </dgm:t>
    </dgm:pt>
    <dgm:pt modelId="{10D039FD-E779-4EC4-9CF1-48ED89074231}">
      <dgm:prSet phldrT="[Text]"/>
      <dgm:spPr/>
      <dgm:t>
        <a:bodyPr/>
        <a:lstStyle/>
        <a:p>
          <a:r>
            <a:rPr lang="en-US" err="1"/>
            <a:t>Github</a:t>
          </a:r>
          <a:endParaRPr lang="en-US"/>
        </a:p>
      </dgm:t>
    </dgm:pt>
    <dgm:pt modelId="{68A511D0-BC2B-4A2F-8D32-342AFAFD6DAD}" type="parTrans" cxnId="{70DE59EC-8583-4B8A-A925-51D976CD0980}">
      <dgm:prSet/>
      <dgm:spPr/>
      <dgm:t>
        <a:bodyPr/>
        <a:lstStyle/>
        <a:p>
          <a:endParaRPr lang="en-US"/>
        </a:p>
      </dgm:t>
    </dgm:pt>
    <dgm:pt modelId="{CB850080-AE8E-40BC-A655-F97924F90004}" type="sibTrans" cxnId="{70DE59EC-8583-4B8A-A925-51D976CD0980}">
      <dgm:prSet/>
      <dgm:spPr/>
      <dgm:t>
        <a:bodyPr/>
        <a:lstStyle/>
        <a:p>
          <a:endParaRPr lang="en-US"/>
        </a:p>
      </dgm:t>
    </dgm:pt>
    <dgm:pt modelId="{AB67B05C-B0C0-40C5-AC47-75CCBA6F8477}">
      <dgm:prSet phldrT="[Text]"/>
      <dgm:spPr/>
      <dgm:t>
        <a:bodyPr/>
        <a:lstStyle/>
        <a:p>
          <a:r>
            <a:rPr lang="en-US"/>
            <a:t>Test</a:t>
          </a:r>
        </a:p>
      </dgm:t>
    </dgm:pt>
    <dgm:pt modelId="{0FFC2B03-6731-4700-B3E7-16ADFAD5DCD7}" type="parTrans" cxnId="{B41431AD-C1CF-41C4-B58A-2191179AACB3}">
      <dgm:prSet/>
      <dgm:spPr/>
      <dgm:t>
        <a:bodyPr/>
        <a:lstStyle/>
        <a:p>
          <a:endParaRPr lang="en-US"/>
        </a:p>
      </dgm:t>
    </dgm:pt>
    <dgm:pt modelId="{1F1B2A0F-F069-4830-BBD8-2CBC9AE92B07}" type="sibTrans" cxnId="{B41431AD-C1CF-41C4-B58A-2191179AACB3}">
      <dgm:prSet/>
      <dgm:spPr/>
      <dgm:t>
        <a:bodyPr/>
        <a:lstStyle/>
        <a:p>
          <a:endParaRPr lang="en-US"/>
        </a:p>
      </dgm:t>
    </dgm:pt>
    <dgm:pt modelId="{267249D8-1ABD-444C-829E-C2423F543BA1}">
      <dgm:prSet phldrT="[Text]"/>
      <dgm:spPr/>
      <dgm:t>
        <a:bodyPr/>
        <a:lstStyle/>
        <a:p>
          <a:r>
            <a:rPr lang="en-US"/>
            <a:t>Backlogs</a:t>
          </a:r>
        </a:p>
      </dgm:t>
    </dgm:pt>
    <dgm:pt modelId="{6641C632-822F-4324-A853-32453DEACE92}" type="parTrans" cxnId="{3A0EE279-1BD2-41A1-856D-3DBC200E8565}">
      <dgm:prSet/>
      <dgm:spPr/>
      <dgm:t>
        <a:bodyPr/>
        <a:lstStyle/>
        <a:p>
          <a:endParaRPr lang="en-US"/>
        </a:p>
      </dgm:t>
    </dgm:pt>
    <dgm:pt modelId="{F505BDB4-6CA1-4A39-9D85-92835CD0A13C}" type="sibTrans" cxnId="{3A0EE279-1BD2-41A1-856D-3DBC200E8565}">
      <dgm:prSet/>
      <dgm:spPr/>
      <dgm:t>
        <a:bodyPr/>
        <a:lstStyle/>
        <a:p>
          <a:endParaRPr lang="en-US"/>
        </a:p>
      </dgm:t>
    </dgm:pt>
    <dgm:pt modelId="{AB3696EE-0815-44E3-9D9E-DDB3F4BFE155}">
      <dgm:prSet phldrT="[Text]"/>
      <dgm:spPr/>
      <dgm:t>
        <a:bodyPr/>
        <a:lstStyle/>
        <a:p>
          <a:r>
            <a:rPr lang="en-US"/>
            <a:t>TFVC</a:t>
          </a:r>
        </a:p>
      </dgm:t>
    </dgm:pt>
    <dgm:pt modelId="{AFF519C1-7A0F-47A4-AAD4-2896EF239675}" type="parTrans" cxnId="{048D014E-8B84-4030-906D-6361BB8A064A}">
      <dgm:prSet/>
      <dgm:spPr/>
      <dgm:t>
        <a:bodyPr/>
        <a:lstStyle/>
        <a:p>
          <a:endParaRPr lang="en-US"/>
        </a:p>
      </dgm:t>
    </dgm:pt>
    <dgm:pt modelId="{D4F1CD77-7501-4E76-8EC9-A4FE23FA1723}" type="sibTrans" cxnId="{048D014E-8B84-4030-906D-6361BB8A064A}">
      <dgm:prSet/>
      <dgm:spPr/>
      <dgm:t>
        <a:bodyPr/>
        <a:lstStyle/>
        <a:p>
          <a:endParaRPr lang="en-US"/>
        </a:p>
      </dgm:t>
    </dgm:pt>
    <dgm:pt modelId="{1A46E86B-8C73-4200-A2FF-0879FAD9770F}">
      <dgm:prSet phldrT="[Text]"/>
      <dgm:spPr/>
      <dgm:t>
        <a:bodyPr/>
        <a:lstStyle/>
        <a:p>
          <a:r>
            <a:rPr lang="en-US"/>
            <a:t>Load testing</a:t>
          </a:r>
        </a:p>
      </dgm:t>
    </dgm:pt>
    <dgm:pt modelId="{35906CCF-0C17-4EA7-98C0-5DEC7BE29340}" type="parTrans" cxnId="{A8747F1E-5ED6-436D-8CB1-3EC1EFDDEF05}">
      <dgm:prSet/>
      <dgm:spPr/>
      <dgm:t>
        <a:bodyPr/>
        <a:lstStyle/>
        <a:p>
          <a:endParaRPr lang="en-US"/>
        </a:p>
      </dgm:t>
    </dgm:pt>
    <dgm:pt modelId="{5D9B81D3-1ED2-4355-B152-72012CDA2E5B}" type="sibTrans" cxnId="{A8747F1E-5ED6-436D-8CB1-3EC1EFDDEF05}">
      <dgm:prSet/>
      <dgm:spPr/>
      <dgm:t>
        <a:bodyPr/>
        <a:lstStyle/>
        <a:p>
          <a:endParaRPr lang="en-US"/>
        </a:p>
      </dgm:t>
    </dgm:pt>
    <dgm:pt modelId="{25423688-A25B-45E3-B8DA-3CF794DAA489}">
      <dgm:prSet phldrT="[Text]"/>
      <dgm:spPr/>
      <dgm:t>
        <a:bodyPr/>
        <a:lstStyle/>
        <a:p>
          <a:r>
            <a:rPr lang="en-US"/>
            <a:t>Continuous testing</a:t>
          </a:r>
        </a:p>
      </dgm:t>
    </dgm:pt>
    <dgm:pt modelId="{43836C0F-4174-480E-BA77-1580BCF67099}" type="parTrans" cxnId="{E61D5B1C-FACB-4D61-BB14-6CEB15A7E4F7}">
      <dgm:prSet/>
      <dgm:spPr/>
      <dgm:t>
        <a:bodyPr/>
        <a:lstStyle/>
        <a:p>
          <a:endParaRPr lang="en-US"/>
        </a:p>
      </dgm:t>
    </dgm:pt>
    <dgm:pt modelId="{383CBF79-5A6D-4B1F-99B7-84FF65A7A785}" type="sibTrans" cxnId="{E61D5B1C-FACB-4D61-BB14-6CEB15A7E4F7}">
      <dgm:prSet/>
      <dgm:spPr/>
      <dgm:t>
        <a:bodyPr/>
        <a:lstStyle/>
        <a:p>
          <a:endParaRPr lang="en-US"/>
        </a:p>
      </dgm:t>
    </dgm:pt>
    <dgm:pt modelId="{4A486EBE-7B4E-495B-969A-D15C84A83D1B}">
      <dgm:prSet phldrT="[Text]"/>
      <dgm:spPr/>
      <dgm:t>
        <a:bodyPr/>
        <a:lstStyle/>
        <a:p>
          <a:r>
            <a:rPr lang="en-US"/>
            <a:t>Manual test plans</a:t>
          </a:r>
        </a:p>
      </dgm:t>
    </dgm:pt>
    <dgm:pt modelId="{AC116CD1-32C1-4E0C-A5F2-6605A5550DF9}" type="parTrans" cxnId="{30D33BAB-2DAC-4858-A413-B983CA51BCFA}">
      <dgm:prSet/>
      <dgm:spPr/>
      <dgm:t>
        <a:bodyPr/>
        <a:lstStyle/>
        <a:p>
          <a:endParaRPr lang="en-US"/>
        </a:p>
      </dgm:t>
    </dgm:pt>
    <dgm:pt modelId="{4739DFE2-380E-4881-A84B-D71F63D66645}" type="sibTrans" cxnId="{30D33BAB-2DAC-4858-A413-B983CA51BCFA}">
      <dgm:prSet/>
      <dgm:spPr/>
      <dgm:t>
        <a:bodyPr/>
        <a:lstStyle/>
        <a:p>
          <a:endParaRPr lang="en-US"/>
        </a:p>
      </dgm:t>
    </dgm:pt>
    <dgm:pt modelId="{90406130-FDB6-49D4-BABF-F7C757A0E755}" type="pres">
      <dgm:prSet presAssocID="{915A6AE7-4F2B-4C1A-A770-74C66BA28BFA}" presName="Name0" presStyleCnt="0">
        <dgm:presLayoutVars>
          <dgm:dir/>
          <dgm:animLvl val="lvl"/>
          <dgm:resizeHandles val="exact"/>
        </dgm:presLayoutVars>
      </dgm:prSet>
      <dgm:spPr/>
    </dgm:pt>
    <dgm:pt modelId="{5B164E18-813F-48B5-A22E-9D4F1C74B94D}" type="pres">
      <dgm:prSet presAssocID="{3C7A842B-2DE2-4C7D-ADF8-C8387D586633}" presName="composite" presStyleCnt="0"/>
      <dgm:spPr/>
    </dgm:pt>
    <dgm:pt modelId="{CBFD9B8F-A042-48AF-83E1-B073ECB6B84C}" type="pres">
      <dgm:prSet presAssocID="{3C7A842B-2DE2-4C7D-ADF8-C8387D586633}" presName="parTx" presStyleLbl="alignNode1" presStyleIdx="0" presStyleCnt="3">
        <dgm:presLayoutVars>
          <dgm:chMax val="0"/>
          <dgm:chPref val="0"/>
          <dgm:bulletEnabled val="1"/>
        </dgm:presLayoutVars>
      </dgm:prSet>
      <dgm:spPr/>
    </dgm:pt>
    <dgm:pt modelId="{599B9EDF-2BFD-4BEF-B552-CB5FD5EC597E}" type="pres">
      <dgm:prSet presAssocID="{3C7A842B-2DE2-4C7D-ADF8-C8387D586633}" presName="desTx" presStyleLbl="alignAccFollowNode1" presStyleIdx="0" presStyleCnt="3">
        <dgm:presLayoutVars>
          <dgm:bulletEnabled val="1"/>
        </dgm:presLayoutVars>
      </dgm:prSet>
      <dgm:spPr/>
    </dgm:pt>
    <dgm:pt modelId="{08F67BB0-6186-48CB-8837-82381AF519CF}" type="pres">
      <dgm:prSet presAssocID="{755A0572-CF7D-44F7-A2B5-BA92AD21A5B1}" presName="space" presStyleCnt="0"/>
      <dgm:spPr/>
    </dgm:pt>
    <dgm:pt modelId="{57BA0125-AC7E-4638-99E1-A06ADB513485}" type="pres">
      <dgm:prSet presAssocID="{2FA77CEA-0CA1-441F-9A3F-50EF0862F00A}" presName="composite" presStyleCnt="0"/>
      <dgm:spPr/>
    </dgm:pt>
    <dgm:pt modelId="{0F0743B9-76B9-4417-96BA-4B29AAEFE2C0}" type="pres">
      <dgm:prSet presAssocID="{2FA77CEA-0CA1-441F-9A3F-50EF0862F00A}" presName="parTx" presStyleLbl="alignNode1" presStyleIdx="1" presStyleCnt="3">
        <dgm:presLayoutVars>
          <dgm:chMax val="0"/>
          <dgm:chPref val="0"/>
          <dgm:bulletEnabled val="1"/>
        </dgm:presLayoutVars>
      </dgm:prSet>
      <dgm:spPr/>
    </dgm:pt>
    <dgm:pt modelId="{26561F3C-0483-4170-A4DD-98DC09E93992}" type="pres">
      <dgm:prSet presAssocID="{2FA77CEA-0CA1-441F-9A3F-50EF0862F00A}" presName="desTx" presStyleLbl="alignAccFollowNode1" presStyleIdx="1" presStyleCnt="3">
        <dgm:presLayoutVars>
          <dgm:bulletEnabled val="1"/>
        </dgm:presLayoutVars>
      </dgm:prSet>
      <dgm:spPr/>
    </dgm:pt>
    <dgm:pt modelId="{85114204-B670-4E93-9FCC-60A21BFBC7E2}" type="pres">
      <dgm:prSet presAssocID="{8E9CB733-247C-42E3-844F-39713FB928AA}" presName="space" presStyleCnt="0"/>
      <dgm:spPr/>
    </dgm:pt>
    <dgm:pt modelId="{567B6A1E-8D8E-4861-85FB-16B5D9E90B31}" type="pres">
      <dgm:prSet presAssocID="{AB67B05C-B0C0-40C5-AC47-75CCBA6F8477}" presName="composite" presStyleCnt="0"/>
      <dgm:spPr/>
    </dgm:pt>
    <dgm:pt modelId="{E0BB3C78-FDAA-4658-807F-CA3B842D013A}" type="pres">
      <dgm:prSet presAssocID="{AB67B05C-B0C0-40C5-AC47-75CCBA6F8477}" presName="parTx" presStyleLbl="alignNode1" presStyleIdx="2" presStyleCnt="3">
        <dgm:presLayoutVars>
          <dgm:chMax val="0"/>
          <dgm:chPref val="0"/>
          <dgm:bulletEnabled val="1"/>
        </dgm:presLayoutVars>
      </dgm:prSet>
      <dgm:spPr/>
    </dgm:pt>
    <dgm:pt modelId="{3E649BBE-5438-4860-AA42-0BE953632007}" type="pres">
      <dgm:prSet presAssocID="{AB67B05C-B0C0-40C5-AC47-75CCBA6F8477}" presName="desTx" presStyleLbl="alignAccFollowNode1" presStyleIdx="2" presStyleCnt="3">
        <dgm:presLayoutVars>
          <dgm:bulletEnabled val="1"/>
        </dgm:presLayoutVars>
      </dgm:prSet>
      <dgm:spPr/>
    </dgm:pt>
  </dgm:ptLst>
  <dgm:cxnLst>
    <dgm:cxn modelId="{6741D20A-15F8-4EB5-9A3E-D6F5F20A3640}" type="presOf" srcId="{1A46E86B-8C73-4200-A2FF-0879FAD9770F}" destId="{3E649BBE-5438-4860-AA42-0BE953632007}" srcOrd="0" destOrd="0" presId="urn:microsoft.com/office/officeart/2005/8/layout/hList1"/>
    <dgm:cxn modelId="{909D3F0F-5C5B-4843-9E5D-1292EFF15F50}" srcId="{915A6AE7-4F2B-4C1A-A770-74C66BA28BFA}" destId="{3C7A842B-2DE2-4C7D-ADF8-C8387D586633}" srcOrd="0" destOrd="0" parTransId="{9C535356-0D30-43F5-BFF5-8E9EF8D76521}" sibTransId="{755A0572-CF7D-44F7-A2B5-BA92AD21A5B1}"/>
    <dgm:cxn modelId="{E61D5B1C-FACB-4D61-BB14-6CEB15A7E4F7}" srcId="{AB67B05C-B0C0-40C5-AC47-75CCBA6F8477}" destId="{25423688-A25B-45E3-B8DA-3CF794DAA489}" srcOrd="1" destOrd="0" parTransId="{43836C0F-4174-480E-BA77-1580BCF67099}" sibTransId="{383CBF79-5A6D-4B1F-99B7-84FF65A7A785}"/>
    <dgm:cxn modelId="{A8747F1E-5ED6-436D-8CB1-3EC1EFDDEF05}" srcId="{AB67B05C-B0C0-40C5-AC47-75CCBA6F8477}" destId="{1A46E86B-8C73-4200-A2FF-0879FAD9770F}" srcOrd="0" destOrd="0" parTransId="{35906CCF-0C17-4EA7-98C0-5DEC7BE29340}" sibTransId="{5D9B81D3-1ED2-4355-B152-72012CDA2E5B}"/>
    <dgm:cxn modelId="{1330D91F-7213-4507-9ED2-9043C5B70E3F}" srcId="{2FA77CEA-0CA1-441F-9A3F-50EF0862F00A}" destId="{37D45AD9-99AB-41A9-9485-14C2CE76EE6E}" srcOrd="0" destOrd="0" parTransId="{C988283A-159A-4D68-A069-8E6C78607CCC}" sibTransId="{E74627E5-F12C-4C9E-854F-A5A1CFE95816}"/>
    <dgm:cxn modelId="{D9A49C23-DD79-4D26-AF04-2CC1FF79F5D5}" srcId="{915A6AE7-4F2B-4C1A-A770-74C66BA28BFA}" destId="{2FA77CEA-0CA1-441F-9A3F-50EF0862F00A}" srcOrd="1" destOrd="0" parTransId="{66069DE0-ACF6-417C-9F4D-D03ABCCB86B6}" sibTransId="{8E9CB733-247C-42E3-844F-39713FB928AA}"/>
    <dgm:cxn modelId="{7FE00231-E2EB-45BF-875C-D792D2345C41}" type="presOf" srcId="{3C7A842B-2DE2-4C7D-ADF8-C8387D586633}" destId="{CBFD9B8F-A042-48AF-83E1-B073ECB6B84C}" srcOrd="0" destOrd="0" presId="urn:microsoft.com/office/officeart/2005/8/layout/hList1"/>
    <dgm:cxn modelId="{16CC3C40-9FE7-4661-8AE0-B7D342614AD8}" type="presOf" srcId="{2FA77CEA-0CA1-441F-9A3F-50EF0862F00A}" destId="{0F0743B9-76B9-4417-96BA-4B29AAEFE2C0}" srcOrd="0" destOrd="0" presId="urn:microsoft.com/office/officeart/2005/8/layout/hList1"/>
    <dgm:cxn modelId="{78499D5C-F259-498A-A2E4-2C518B8DD15D}" srcId="{3C7A842B-2DE2-4C7D-ADF8-C8387D586633}" destId="{A83299B4-8DA8-49BA-85F6-41EE2C9C2F68}" srcOrd="2" destOrd="0" parTransId="{9C585B0A-0614-4444-9FD8-EADD226898BC}" sibTransId="{01815C69-5EF7-4108-8DC5-6DF91184C6E3}"/>
    <dgm:cxn modelId="{4E6EBE61-E13E-4D4C-87CC-41B4103E741F}" type="presOf" srcId="{4A486EBE-7B4E-495B-969A-D15C84A83D1B}" destId="{3E649BBE-5438-4860-AA42-0BE953632007}" srcOrd="0" destOrd="2" presId="urn:microsoft.com/office/officeart/2005/8/layout/hList1"/>
    <dgm:cxn modelId="{361CB042-BD3A-4646-97B7-3DCE8F6F76D8}" type="presOf" srcId="{37D45AD9-99AB-41A9-9485-14C2CE76EE6E}" destId="{26561F3C-0483-4170-A4DD-98DC09E93992}" srcOrd="0" destOrd="0" presId="urn:microsoft.com/office/officeart/2005/8/layout/hList1"/>
    <dgm:cxn modelId="{BAFE8364-2BA3-47D0-9B7F-486598DB8A6C}" type="presOf" srcId="{267249D8-1ABD-444C-829E-C2423F543BA1}" destId="{599B9EDF-2BFD-4BEF-B552-CB5FD5EC597E}" srcOrd="0" destOrd="1" presId="urn:microsoft.com/office/officeart/2005/8/layout/hList1"/>
    <dgm:cxn modelId="{6A14E866-5055-41D8-A16D-26242C552CF7}" type="presOf" srcId="{25423688-A25B-45E3-B8DA-3CF794DAA489}" destId="{3E649BBE-5438-4860-AA42-0BE953632007}" srcOrd="0" destOrd="1" presId="urn:microsoft.com/office/officeart/2005/8/layout/hList1"/>
    <dgm:cxn modelId="{048D014E-8B84-4030-906D-6361BB8A064A}" srcId="{2FA77CEA-0CA1-441F-9A3F-50EF0862F00A}" destId="{AB3696EE-0815-44E3-9D9E-DDB3F4BFE155}" srcOrd="1" destOrd="0" parTransId="{AFF519C1-7A0F-47A4-AAD4-2896EF239675}" sibTransId="{D4F1CD77-7501-4E76-8EC9-A4FE23FA1723}"/>
    <dgm:cxn modelId="{3A0EE279-1BD2-41A1-856D-3DBC200E8565}" srcId="{3C7A842B-2DE2-4C7D-ADF8-C8387D586633}" destId="{267249D8-1ABD-444C-829E-C2423F543BA1}" srcOrd="1" destOrd="0" parTransId="{6641C632-822F-4324-A853-32453DEACE92}" sibTransId="{F505BDB4-6CA1-4A39-9D85-92835CD0A13C}"/>
    <dgm:cxn modelId="{43B3237C-EF83-4F2C-98F3-92D6088CBBB1}" type="presOf" srcId="{10D039FD-E779-4EC4-9CF1-48ED89074231}" destId="{26561F3C-0483-4170-A4DD-98DC09E93992}" srcOrd="0" destOrd="2" presId="urn:microsoft.com/office/officeart/2005/8/layout/hList1"/>
    <dgm:cxn modelId="{E85885AA-4647-4510-9071-3696B454E1E9}" type="presOf" srcId="{AB3696EE-0815-44E3-9D9E-DDB3F4BFE155}" destId="{26561F3C-0483-4170-A4DD-98DC09E93992}" srcOrd="0" destOrd="1" presId="urn:microsoft.com/office/officeart/2005/8/layout/hList1"/>
    <dgm:cxn modelId="{30D33BAB-2DAC-4858-A413-B983CA51BCFA}" srcId="{AB67B05C-B0C0-40C5-AC47-75CCBA6F8477}" destId="{4A486EBE-7B4E-495B-969A-D15C84A83D1B}" srcOrd="2" destOrd="0" parTransId="{AC116CD1-32C1-4E0C-A5F2-6605A5550DF9}" sibTransId="{4739DFE2-380E-4881-A84B-D71F63D66645}"/>
    <dgm:cxn modelId="{B41431AD-C1CF-41C4-B58A-2191179AACB3}" srcId="{915A6AE7-4F2B-4C1A-A770-74C66BA28BFA}" destId="{AB67B05C-B0C0-40C5-AC47-75CCBA6F8477}" srcOrd="2" destOrd="0" parTransId="{0FFC2B03-6731-4700-B3E7-16ADFAD5DCD7}" sibTransId="{1F1B2A0F-F069-4830-BBD8-2CBC9AE92B07}"/>
    <dgm:cxn modelId="{2273FBBF-21D9-47DF-8037-51C23D19989A}" type="presOf" srcId="{84C9995C-DBA5-4326-9867-2F398FF5375C}" destId="{599B9EDF-2BFD-4BEF-B552-CB5FD5EC597E}" srcOrd="0" destOrd="0" presId="urn:microsoft.com/office/officeart/2005/8/layout/hList1"/>
    <dgm:cxn modelId="{43216AC5-A0FE-46DF-A6C2-1ECD6AB49626}" type="presOf" srcId="{AB67B05C-B0C0-40C5-AC47-75CCBA6F8477}" destId="{E0BB3C78-FDAA-4658-807F-CA3B842D013A}" srcOrd="0" destOrd="0" presId="urn:microsoft.com/office/officeart/2005/8/layout/hList1"/>
    <dgm:cxn modelId="{B6E127DE-4F45-4706-9788-0B3B7F0714AD}" srcId="{3C7A842B-2DE2-4C7D-ADF8-C8387D586633}" destId="{84C9995C-DBA5-4326-9867-2F398FF5375C}" srcOrd="0" destOrd="0" parTransId="{87F03E02-0EFE-473B-9ABD-D4A2F4565315}" sibTransId="{2417ED5A-A388-40EC-A061-5051690FA2F1}"/>
    <dgm:cxn modelId="{2DC39CE7-CA12-4DC9-885F-F8C473F73702}" type="presOf" srcId="{915A6AE7-4F2B-4C1A-A770-74C66BA28BFA}" destId="{90406130-FDB6-49D4-BABF-F7C757A0E755}" srcOrd="0" destOrd="0" presId="urn:microsoft.com/office/officeart/2005/8/layout/hList1"/>
    <dgm:cxn modelId="{6A220AEA-2692-4460-81EF-DECF39695D87}" type="presOf" srcId="{A83299B4-8DA8-49BA-85F6-41EE2C9C2F68}" destId="{599B9EDF-2BFD-4BEF-B552-CB5FD5EC597E}" srcOrd="0" destOrd="2" presId="urn:microsoft.com/office/officeart/2005/8/layout/hList1"/>
    <dgm:cxn modelId="{70DE59EC-8583-4B8A-A925-51D976CD0980}" srcId="{2FA77CEA-0CA1-441F-9A3F-50EF0862F00A}" destId="{10D039FD-E779-4EC4-9CF1-48ED89074231}" srcOrd="2" destOrd="0" parTransId="{68A511D0-BC2B-4A2F-8D32-342AFAFD6DAD}" sibTransId="{CB850080-AE8E-40BC-A655-F97924F90004}"/>
    <dgm:cxn modelId="{F6611501-F84E-40A1-A93E-FF71D3180BE0}" type="presParOf" srcId="{90406130-FDB6-49D4-BABF-F7C757A0E755}" destId="{5B164E18-813F-48B5-A22E-9D4F1C74B94D}" srcOrd="0" destOrd="0" presId="urn:microsoft.com/office/officeart/2005/8/layout/hList1"/>
    <dgm:cxn modelId="{7704A7DF-150D-43AC-A654-B96B4D5B1E0E}" type="presParOf" srcId="{5B164E18-813F-48B5-A22E-9D4F1C74B94D}" destId="{CBFD9B8F-A042-48AF-83E1-B073ECB6B84C}" srcOrd="0" destOrd="0" presId="urn:microsoft.com/office/officeart/2005/8/layout/hList1"/>
    <dgm:cxn modelId="{F280A3FC-EE53-4498-A20D-A07FB3B87969}" type="presParOf" srcId="{5B164E18-813F-48B5-A22E-9D4F1C74B94D}" destId="{599B9EDF-2BFD-4BEF-B552-CB5FD5EC597E}" srcOrd="1" destOrd="0" presId="urn:microsoft.com/office/officeart/2005/8/layout/hList1"/>
    <dgm:cxn modelId="{239A0969-C658-4B98-8F57-F4B30625CCF7}" type="presParOf" srcId="{90406130-FDB6-49D4-BABF-F7C757A0E755}" destId="{08F67BB0-6186-48CB-8837-82381AF519CF}" srcOrd="1" destOrd="0" presId="urn:microsoft.com/office/officeart/2005/8/layout/hList1"/>
    <dgm:cxn modelId="{F0CFB166-DAA3-43EA-BDB8-8365902B78CD}" type="presParOf" srcId="{90406130-FDB6-49D4-BABF-F7C757A0E755}" destId="{57BA0125-AC7E-4638-99E1-A06ADB513485}" srcOrd="2" destOrd="0" presId="urn:microsoft.com/office/officeart/2005/8/layout/hList1"/>
    <dgm:cxn modelId="{ECA5796C-8DD9-4555-A1E1-1A4DB30A811F}" type="presParOf" srcId="{57BA0125-AC7E-4638-99E1-A06ADB513485}" destId="{0F0743B9-76B9-4417-96BA-4B29AAEFE2C0}" srcOrd="0" destOrd="0" presId="urn:microsoft.com/office/officeart/2005/8/layout/hList1"/>
    <dgm:cxn modelId="{C4B1C142-4439-48E1-97F6-457158AE053F}" type="presParOf" srcId="{57BA0125-AC7E-4638-99E1-A06ADB513485}" destId="{26561F3C-0483-4170-A4DD-98DC09E93992}" srcOrd="1" destOrd="0" presId="urn:microsoft.com/office/officeart/2005/8/layout/hList1"/>
    <dgm:cxn modelId="{9F203AE8-5753-4954-AD77-E2C2DC43F477}" type="presParOf" srcId="{90406130-FDB6-49D4-BABF-F7C757A0E755}" destId="{85114204-B670-4E93-9FCC-60A21BFBC7E2}" srcOrd="3" destOrd="0" presId="urn:microsoft.com/office/officeart/2005/8/layout/hList1"/>
    <dgm:cxn modelId="{A7F94B7A-328A-44EA-B019-D12DECFA7B81}" type="presParOf" srcId="{90406130-FDB6-49D4-BABF-F7C757A0E755}" destId="{567B6A1E-8D8E-4861-85FB-16B5D9E90B31}" srcOrd="4" destOrd="0" presId="urn:microsoft.com/office/officeart/2005/8/layout/hList1"/>
    <dgm:cxn modelId="{3DFE6AB0-6B9D-4EBB-841B-49980E625DBB}" type="presParOf" srcId="{567B6A1E-8D8E-4861-85FB-16B5D9E90B31}" destId="{E0BB3C78-FDAA-4658-807F-CA3B842D013A}" srcOrd="0" destOrd="0" presId="urn:microsoft.com/office/officeart/2005/8/layout/hList1"/>
    <dgm:cxn modelId="{12353AB3-C3F8-4B54-8748-52D6E8FB3D23}" type="presParOf" srcId="{567B6A1E-8D8E-4861-85FB-16B5D9E90B31}" destId="{3E649BBE-5438-4860-AA42-0BE953632007}"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915A6AE7-4F2B-4C1A-A770-74C66BA28BFA}" type="doc">
      <dgm:prSet loTypeId="urn:microsoft.com/office/officeart/2005/8/layout/hList1" loCatId="list" qsTypeId="urn:microsoft.com/office/officeart/2005/8/quickstyle/simple1" qsCatId="simple" csTypeId="urn:microsoft.com/office/officeart/2005/8/colors/colorful4" csCatId="colorful" phldr="1"/>
      <dgm:spPr/>
      <dgm:t>
        <a:bodyPr/>
        <a:lstStyle/>
        <a:p>
          <a:endParaRPr lang="en-US"/>
        </a:p>
      </dgm:t>
    </dgm:pt>
    <dgm:pt modelId="{3C7A842B-2DE2-4C7D-ADF8-C8387D586633}">
      <dgm:prSet phldrT="[Text]"/>
      <dgm:spPr/>
      <dgm:t>
        <a:bodyPr/>
        <a:lstStyle/>
        <a:p>
          <a:r>
            <a:rPr lang="en-US"/>
            <a:t>     Package </a:t>
          </a:r>
          <a:r>
            <a:rPr lang="en-US" err="1"/>
            <a:t>Mgmt</a:t>
          </a:r>
          <a:endParaRPr lang="en-US"/>
        </a:p>
      </dgm:t>
    </dgm:pt>
    <dgm:pt modelId="{9C535356-0D30-43F5-BFF5-8E9EF8D76521}" type="parTrans" cxnId="{909D3F0F-5C5B-4843-9E5D-1292EFF15F50}">
      <dgm:prSet/>
      <dgm:spPr/>
      <dgm:t>
        <a:bodyPr/>
        <a:lstStyle/>
        <a:p>
          <a:endParaRPr lang="en-US"/>
        </a:p>
      </dgm:t>
    </dgm:pt>
    <dgm:pt modelId="{755A0572-CF7D-44F7-A2B5-BA92AD21A5B1}" type="sibTrans" cxnId="{909D3F0F-5C5B-4843-9E5D-1292EFF15F50}">
      <dgm:prSet/>
      <dgm:spPr/>
      <dgm:t>
        <a:bodyPr/>
        <a:lstStyle/>
        <a:p>
          <a:endParaRPr lang="en-US"/>
        </a:p>
      </dgm:t>
    </dgm:pt>
    <dgm:pt modelId="{84C9995C-DBA5-4326-9867-2F398FF5375C}">
      <dgm:prSet phldrT="[Text]"/>
      <dgm:spPr/>
      <dgm:t>
        <a:bodyPr/>
        <a:lstStyle/>
        <a:p>
          <a:r>
            <a:rPr lang="en-US"/>
            <a:t>Continuous integration </a:t>
          </a:r>
        </a:p>
      </dgm:t>
    </dgm:pt>
    <dgm:pt modelId="{87F03E02-0EFE-473B-9ABD-D4A2F4565315}" type="parTrans" cxnId="{B6E127DE-4F45-4706-9788-0B3B7F0714AD}">
      <dgm:prSet/>
      <dgm:spPr/>
      <dgm:t>
        <a:bodyPr/>
        <a:lstStyle/>
        <a:p>
          <a:endParaRPr lang="en-US"/>
        </a:p>
      </dgm:t>
    </dgm:pt>
    <dgm:pt modelId="{2417ED5A-A388-40EC-A061-5051690FA2F1}" type="sibTrans" cxnId="{B6E127DE-4F45-4706-9788-0B3B7F0714AD}">
      <dgm:prSet/>
      <dgm:spPr/>
      <dgm:t>
        <a:bodyPr/>
        <a:lstStyle/>
        <a:p>
          <a:endParaRPr lang="en-US"/>
        </a:p>
      </dgm:t>
    </dgm:pt>
    <dgm:pt modelId="{A83299B4-8DA8-49BA-85F6-41EE2C9C2F68}">
      <dgm:prSet phldrT="[Text]"/>
      <dgm:spPr/>
      <dgm:t>
        <a:bodyPr/>
        <a:lstStyle/>
        <a:p>
          <a:r>
            <a:rPr lang="en-US"/>
            <a:t>Flexible pipelines</a:t>
          </a:r>
        </a:p>
      </dgm:t>
    </dgm:pt>
    <dgm:pt modelId="{9C585B0A-0614-4444-9FD8-EADD226898BC}" type="parTrans" cxnId="{78499D5C-F259-498A-A2E4-2C518B8DD15D}">
      <dgm:prSet/>
      <dgm:spPr/>
      <dgm:t>
        <a:bodyPr/>
        <a:lstStyle/>
        <a:p>
          <a:endParaRPr lang="en-US"/>
        </a:p>
      </dgm:t>
    </dgm:pt>
    <dgm:pt modelId="{01815C69-5EF7-4108-8DC5-6DF91184C6E3}" type="sibTrans" cxnId="{78499D5C-F259-498A-A2E4-2C518B8DD15D}">
      <dgm:prSet/>
      <dgm:spPr/>
      <dgm:t>
        <a:bodyPr/>
        <a:lstStyle/>
        <a:p>
          <a:endParaRPr lang="en-US"/>
        </a:p>
      </dgm:t>
    </dgm:pt>
    <dgm:pt modelId="{2FA77CEA-0CA1-441F-9A3F-50EF0862F00A}">
      <dgm:prSet phldrT="[Text]"/>
      <dgm:spPr/>
      <dgm:t>
        <a:bodyPr/>
        <a:lstStyle/>
        <a:p>
          <a:r>
            <a:rPr lang="en-US"/>
            <a:t>   Release</a:t>
          </a:r>
        </a:p>
      </dgm:t>
    </dgm:pt>
    <dgm:pt modelId="{66069DE0-ACF6-417C-9F4D-D03ABCCB86B6}" type="parTrans" cxnId="{D9A49C23-DD79-4D26-AF04-2CC1FF79F5D5}">
      <dgm:prSet/>
      <dgm:spPr/>
      <dgm:t>
        <a:bodyPr/>
        <a:lstStyle/>
        <a:p>
          <a:endParaRPr lang="en-US"/>
        </a:p>
      </dgm:t>
    </dgm:pt>
    <dgm:pt modelId="{8E9CB733-247C-42E3-844F-39713FB928AA}" type="sibTrans" cxnId="{D9A49C23-DD79-4D26-AF04-2CC1FF79F5D5}">
      <dgm:prSet/>
      <dgm:spPr/>
      <dgm:t>
        <a:bodyPr/>
        <a:lstStyle/>
        <a:p>
          <a:endParaRPr lang="en-US"/>
        </a:p>
      </dgm:t>
    </dgm:pt>
    <dgm:pt modelId="{37D45AD9-99AB-41A9-9485-14C2CE76EE6E}">
      <dgm:prSet phldrT="[Text]"/>
      <dgm:spPr/>
      <dgm:t>
        <a:bodyPr/>
        <a:lstStyle/>
        <a:p>
          <a:r>
            <a:rPr lang="en-US"/>
            <a:t>Automated deployments</a:t>
          </a:r>
        </a:p>
      </dgm:t>
    </dgm:pt>
    <dgm:pt modelId="{C988283A-159A-4D68-A069-8E6C78607CCC}" type="parTrans" cxnId="{1330D91F-7213-4507-9ED2-9043C5B70E3F}">
      <dgm:prSet/>
      <dgm:spPr/>
      <dgm:t>
        <a:bodyPr/>
        <a:lstStyle/>
        <a:p>
          <a:endParaRPr lang="en-US"/>
        </a:p>
      </dgm:t>
    </dgm:pt>
    <dgm:pt modelId="{E74627E5-F12C-4C9E-854F-A5A1CFE95816}" type="sibTrans" cxnId="{1330D91F-7213-4507-9ED2-9043C5B70E3F}">
      <dgm:prSet/>
      <dgm:spPr/>
      <dgm:t>
        <a:bodyPr/>
        <a:lstStyle/>
        <a:p>
          <a:endParaRPr lang="en-US"/>
        </a:p>
      </dgm:t>
    </dgm:pt>
    <dgm:pt modelId="{10D039FD-E779-4EC4-9CF1-48ED89074231}">
      <dgm:prSet phldrT="[Text]"/>
      <dgm:spPr/>
      <dgm:t>
        <a:bodyPr/>
        <a:lstStyle/>
        <a:p>
          <a:r>
            <a:rPr lang="en-US"/>
            <a:t>Extensions</a:t>
          </a:r>
        </a:p>
      </dgm:t>
    </dgm:pt>
    <dgm:pt modelId="{68A511D0-BC2B-4A2F-8D32-342AFAFD6DAD}" type="parTrans" cxnId="{70DE59EC-8583-4B8A-A925-51D976CD0980}">
      <dgm:prSet/>
      <dgm:spPr/>
      <dgm:t>
        <a:bodyPr/>
        <a:lstStyle/>
        <a:p>
          <a:endParaRPr lang="en-US"/>
        </a:p>
      </dgm:t>
    </dgm:pt>
    <dgm:pt modelId="{CB850080-AE8E-40BC-A655-F97924F90004}" type="sibTrans" cxnId="{70DE59EC-8583-4B8A-A925-51D976CD0980}">
      <dgm:prSet/>
      <dgm:spPr/>
      <dgm:t>
        <a:bodyPr/>
        <a:lstStyle/>
        <a:p>
          <a:endParaRPr lang="en-US"/>
        </a:p>
      </dgm:t>
    </dgm:pt>
    <dgm:pt modelId="{C651B938-E636-4B43-BBD6-F3837F8ADB82}">
      <dgm:prSet phldrT="[Text]"/>
      <dgm:spPr/>
      <dgm:t>
        <a:bodyPr/>
        <a:lstStyle/>
        <a:p>
          <a:r>
            <a:rPr lang="en-US"/>
            <a:t>   Build &amp; CI</a:t>
          </a:r>
        </a:p>
      </dgm:t>
    </dgm:pt>
    <dgm:pt modelId="{664D0001-9D21-4513-9F33-A6270E0881E5}" type="parTrans" cxnId="{38AA8F0F-7A13-4711-9A55-9C072A7EB01B}">
      <dgm:prSet/>
      <dgm:spPr/>
      <dgm:t>
        <a:bodyPr/>
        <a:lstStyle/>
        <a:p>
          <a:endParaRPr lang="en-US"/>
        </a:p>
      </dgm:t>
    </dgm:pt>
    <dgm:pt modelId="{44202A68-9B2E-4784-814A-B001CF51D2FC}" type="sibTrans" cxnId="{38AA8F0F-7A13-4711-9A55-9C072A7EB01B}">
      <dgm:prSet/>
      <dgm:spPr/>
      <dgm:t>
        <a:bodyPr/>
        <a:lstStyle/>
        <a:p>
          <a:endParaRPr lang="en-US"/>
        </a:p>
      </dgm:t>
    </dgm:pt>
    <dgm:pt modelId="{02DC916A-54F5-4CFF-B304-452C13360A94}">
      <dgm:prSet phldrT="[Text]"/>
      <dgm:spPr/>
      <dgm:t>
        <a:bodyPr/>
        <a:lstStyle/>
        <a:p>
          <a:r>
            <a:rPr lang="en-US"/>
            <a:t>Cloud hosted</a:t>
          </a:r>
        </a:p>
      </dgm:t>
    </dgm:pt>
    <dgm:pt modelId="{E4A69DB6-CF49-4691-A213-D1D92D42BC66}" type="parTrans" cxnId="{705E1BDD-3912-433B-B40E-098A2E187265}">
      <dgm:prSet/>
      <dgm:spPr/>
      <dgm:t>
        <a:bodyPr/>
        <a:lstStyle/>
        <a:p>
          <a:endParaRPr lang="en-US"/>
        </a:p>
      </dgm:t>
    </dgm:pt>
    <dgm:pt modelId="{0F1C06A0-3E2B-4BF2-9B79-C222E552ECD2}" type="sibTrans" cxnId="{705E1BDD-3912-433B-B40E-098A2E187265}">
      <dgm:prSet/>
      <dgm:spPr/>
      <dgm:t>
        <a:bodyPr/>
        <a:lstStyle/>
        <a:p>
          <a:endParaRPr lang="en-US"/>
        </a:p>
      </dgm:t>
    </dgm:pt>
    <dgm:pt modelId="{E9819B75-18B6-43AF-878B-CBFD21F954E8}">
      <dgm:prSet phldrT="[Text]"/>
      <dgm:spPr/>
      <dgm:t>
        <a:bodyPr/>
        <a:lstStyle/>
        <a:p>
          <a:r>
            <a:rPr lang="en-US" err="1"/>
            <a:t>NuGet</a:t>
          </a:r>
          <a:endParaRPr lang="en-US"/>
        </a:p>
      </dgm:t>
    </dgm:pt>
    <dgm:pt modelId="{45AF5F75-D8EC-414E-8E47-720CE49AF033}" type="parTrans" cxnId="{B0561FD4-5C18-433A-87B3-9BC911100A1D}">
      <dgm:prSet/>
      <dgm:spPr/>
      <dgm:t>
        <a:bodyPr/>
        <a:lstStyle/>
        <a:p>
          <a:endParaRPr lang="en-US"/>
        </a:p>
      </dgm:t>
    </dgm:pt>
    <dgm:pt modelId="{69DA0283-9EEE-4979-ADF6-9B971EAE0F03}" type="sibTrans" cxnId="{B0561FD4-5C18-433A-87B3-9BC911100A1D}">
      <dgm:prSet/>
      <dgm:spPr/>
      <dgm:t>
        <a:bodyPr/>
        <a:lstStyle/>
        <a:p>
          <a:endParaRPr lang="en-US"/>
        </a:p>
      </dgm:t>
    </dgm:pt>
    <dgm:pt modelId="{1F5BE414-C459-44F6-B9FF-52DEE5736A28}">
      <dgm:prSet phldrT="[Text]"/>
      <dgm:spPr/>
      <dgm:t>
        <a:bodyPr/>
        <a:lstStyle/>
        <a:p>
          <a:r>
            <a:rPr lang="en-US"/>
            <a:t>NPM</a:t>
          </a:r>
        </a:p>
      </dgm:t>
    </dgm:pt>
    <dgm:pt modelId="{87E7C702-F585-425F-AAF0-90A6A6D325D2}" type="parTrans" cxnId="{8C0B689C-A699-47A5-98BD-B1FAA648FBC6}">
      <dgm:prSet/>
      <dgm:spPr/>
      <dgm:t>
        <a:bodyPr/>
        <a:lstStyle/>
        <a:p>
          <a:endParaRPr lang="en-US"/>
        </a:p>
      </dgm:t>
    </dgm:pt>
    <dgm:pt modelId="{27257204-BB0E-4966-BA67-7379A16EC70B}" type="sibTrans" cxnId="{8C0B689C-A699-47A5-98BD-B1FAA648FBC6}">
      <dgm:prSet/>
      <dgm:spPr/>
      <dgm:t>
        <a:bodyPr/>
        <a:lstStyle/>
        <a:p>
          <a:endParaRPr lang="en-US"/>
        </a:p>
      </dgm:t>
    </dgm:pt>
    <dgm:pt modelId="{C0723C37-2587-4F22-AA76-B85A0612A9A8}">
      <dgm:prSet phldrT="[Text]"/>
      <dgm:spPr/>
      <dgm:t>
        <a:bodyPr/>
        <a:lstStyle/>
        <a:p>
          <a:r>
            <a:rPr lang="en-US"/>
            <a:t>Any language</a:t>
          </a:r>
        </a:p>
      </dgm:t>
    </dgm:pt>
    <dgm:pt modelId="{79FB0501-7B10-4B61-9CA1-1AA84AFACE5F}" type="parTrans" cxnId="{5ED01226-E59F-43EF-9FC3-508F9AABD16C}">
      <dgm:prSet/>
      <dgm:spPr/>
      <dgm:t>
        <a:bodyPr/>
        <a:lstStyle/>
        <a:p>
          <a:endParaRPr lang="en-US"/>
        </a:p>
      </dgm:t>
    </dgm:pt>
    <dgm:pt modelId="{B0CBF768-B62C-4DE8-8D03-6ED202DC0637}" type="sibTrans" cxnId="{5ED01226-E59F-43EF-9FC3-508F9AABD16C}">
      <dgm:prSet/>
      <dgm:spPr/>
      <dgm:t>
        <a:bodyPr/>
        <a:lstStyle/>
        <a:p>
          <a:endParaRPr lang="en-US"/>
        </a:p>
      </dgm:t>
    </dgm:pt>
    <dgm:pt modelId="{59AEAE44-4CB5-4EF8-A064-C3C49F58D4E7}">
      <dgm:prSet phldrT="[Text]"/>
      <dgm:spPr/>
      <dgm:t>
        <a:bodyPr/>
        <a:lstStyle/>
        <a:p>
          <a:r>
            <a:rPr lang="en-US"/>
            <a:t>Traceability</a:t>
          </a:r>
        </a:p>
      </dgm:t>
    </dgm:pt>
    <dgm:pt modelId="{234617A1-914A-4353-9EEB-4DB7B676CA54}" type="parTrans" cxnId="{49888523-E6A1-4814-BF86-9912FCB4E78D}">
      <dgm:prSet/>
      <dgm:spPr/>
      <dgm:t>
        <a:bodyPr/>
        <a:lstStyle/>
        <a:p>
          <a:endParaRPr lang="en-US"/>
        </a:p>
      </dgm:t>
    </dgm:pt>
    <dgm:pt modelId="{DA385E78-C914-429B-99EF-37F3301887AE}" type="sibTrans" cxnId="{49888523-E6A1-4814-BF86-9912FCB4E78D}">
      <dgm:prSet/>
      <dgm:spPr/>
      <dgm:t>
        <a:bodyPr/>
        <a:lstStyle/>
        <a:p>
          <a:endParaRPr lang="en-US"/>
        </a:p>
      </dgm:t>
    </dgm:pt>
    <dgm:pt modelId="{90406130-FDB6-49D4-BABF-F7C757A0E755}" type="pres">
      <dgm:prSet presAssocID="{915A6AE7-4F2B-4C1A-A770-74C66BA28BFA}" presName="Name0" presStyleCnt="0">
        <dgm:presLayoutVars>
          <dgm:dir/>
          <dgm:animLvl val="lvl"/>
          <dgm:resizeHandles val="exact"/>
        </dgm:presLayoutVars>
      </dgm:prSet>
      <dgm:spPr/>
    </dgm:pt>
    <dgm:pt modelId="{5B164E18-813F-48B5-A22E-9D4F1C74B94D}" type="pres">
      <dgm:prSet presAssocID="{3C7A842B-2DE2-4C7D-ADF8-C8387D586633}" presName="composite" presStyleCnt="0"/>
      <dgm:spPr/>
    </dgm:pt>
    <dgm:pt modelId="{CBFD9B8F-A042-48AF-83E1-B073ECB6B84C}" type="pres">
      <dgm:prSet presAssocID="{3C7A842B-2DE2-4C7D-ADF8-C8387D586633}" presName="parTx" presStyleLbl="alignNode1" presStyleIdx="0" presStyleCnt="3">
        <dgm:presLayoutVars>
          <dgm:chMax val="0"/>
          <dgm:chPref val="0"/>
          <dgm:bulletEnabled val="1"/>
        </dgm:presLayoutVars>
      </dgm:prSet>
      <dgm:spPr/>
    </dgm:pt>
    <dgm:pt modelId="{599B9EDF-2BFD-4BEF-B552-CB5FD5EC597E}" type="pres">
      <dgm:prSet presAssocID="{3C7A842B-2DE2-4C7D-ADF8-C8387D586633}" presName="desTx" presStyleLbl="alignAccFollowNode1" presStyleIdx="0" presStyleCnt="3">
        <dgm:presLayoutVars>
          <dgm:bulletEnabled val="1"/>
        </dgm:presLayoutVars>
      </dgm:prSet>
      <dgm:spPr/>
    </dgm:pt>
    <dgm:pt modelId="{08F67BB0-6186-48CB-8837-82381AF519CF}" type="pres">
      <dgm:prSet presAssocID="{755A0572-CF7D-44F7-A2B5-BA92AD21A5B1}" presName="space" presStyleCnt="0"/>
      <dgm:spPr/>
    </dgm:pt>
    <dgm:pt modelId="{2F77297F-DB7D-4467-BE52-DFC8CE4A1C26}" type="pres">
      <dgm:prSet presAssocID="{C651B938-E636-4B43-BBD6-F3837F8ADB82}" presName="composite" presStyleCnt="0"/>
      <dgm:spPr/>
    </dgm:pt>
    <dgm:pt modelId="{ADEA36E0-64E6-4BEE-AD42-DAB37DC21EDD}" type="pres">
      <dgm:prSet presAssocID="{C651B938-E636-4B43-BBD6-F3837F8ADB82}" presName="parTx" presStyleLbl="alignNode1" presStyleIdx="1" presStyleCnt="3">
        <dgm:presLayoutVars>
          <dgm:chMax val="0"/>
          <dgm:chPref val="0"/>
          <dgm:bulletEnabled val="1"/>
        </dgm:presLayoutVars>
      </dgm:prSet>
      <dgm:spPr/>
    </dgm:pt>
    <dgm:pt modelId="{F0F7EA4B-645E-4581-AD97-769433FA6554}" type="pres">
      <dgm:prSet presAssocID="{C651B938-E636-4B43-BBD6-F3837F8ADB82}" presName="desTx" presStyleLbl="alignAccFollowNode1" presStyleIdx="1" presStyleCnt="3">
        <dgm:presLayoutVars>
          <dgm:bulletEnabled val="1"/>
        </dgm:presLayoutVars>
      </dgm:prSet>
      <dgm:spPr/>
    </dgm:pt>
    <dgm:pt modelId="{67B853E0-A8C2-47B9-AEA8-172A7AC37267}" type="pres">
      <dgm:prSet presAssocID="{44202A68-9B2E-4784-814A-B001CF51D2FC}" presName="space" presStyleCnt="0"/>
      <dgm:spPr/>
    </dgm:pt>
    <dgm:pt modelId="{57BA0125-AC7E-4638-99E1-A06ADB513485}" type="pres">
      <dgm:prSet presAssocID="{2FA77CEA-0CA1-441F-9A3F-50EF0862F00A}" presName="composite" presStyleCnt="0"/>
      <dgm:spPr/>
    </dgm:pt>
    <dgm:pt modelId="{0F0743B9-76B9-4417-96BA-4B29AAEFE2C0}" type="pres">
      <dgm:prSet presAssocID="{2FA77CEA-0CA1-441F-9A3F-50EF0862F00A}" presName="parTx" presStyleLbl="alignNode1" presStyleIdx="2" presStyleCnt="3">
        <dgm:presLayoutVars>
          <dgm:chMax val="0"/>
          <dgm:chPref val="0"/>
          <dgm:bulletEnabled val="1"/>
        </dgm:presLayoutVars>
      </dgm:prSet>
      <dgm:spPr/>
    </dgm:pt>
    <dgm:pt modelId="{26561F3C-0483-4170-A4DD-98DC09E93992}" type="pres">
      <dgm:prSet presAssocID="{2FA77CEA-0CA1-441F-9A3F-50EF0862F00A}" presName="desTx" presStyleLbl="alignAccFollowNode1" presStyleIdx="2" presStyleCnt="3">
        <dgm:presLayoutVars>
          <dgm:bulletEnabled val="1"/>
        </dgm:presLayoutVars>
      </dgm:prSet>
      <dgm:spPr/>
    </dgm:pt>
  </dgm:ptLst>
  <dgm:cxnLst>
    <dgm:cxn modelId="{5EA0AF04-45B0-46BD-BAB1-9471766DCB19}" type="presOf" srcId="{E9819B75-18B6-43AF-878B-CBFD21F954E8}" destId="{599B9EDF-2BFD-4BEF-B552-CB5FD5EC597E}" srcOrd="0" destOrd="1" presId="urn:microsoft.com/office/officeart/2005/8/layout/hList1"/>
    <dgm:cxn modelId="{909D3F0F-5C5B-4843-9E5D-1292EFF15F50}" srcId="{915A6AE7-4F2B-4C1A-A770-74C66BA28BFA}" destId="{3C7A842B-2DE2-4C7D-ADF8-C8387D586633}" srcOrd="0" destOrd="0" parTransId="{9C535356-0D30-43F5-BFF5-8E9EF8D76521}" sibTransId="{755A0572-CF7D-44F7-A2B5-BA92AD21A5B1}"/>
    <dgm:cxn modelId="{38AA8F0F-7A13-4711-9A55-9C072A7EB01B}" srcId="{915A6AE7-4F2B-4C1A-A770-74C66BA28BFA}" destId="{C651B938-E636-4B43-BBD6-F3837F8ADB82}" srcOrd="1" destOrd="0" parTransId="{664D0001-9D21-4513-9F33-A6270E0881E5}" sibTransId="{44202A68-9B2E-4784-814A-B001CF51D2FC}"/>
    <dgm:cxn modelId="{1330D91F-7213-4507-9ED2-9043C5B70E3F}" srcId="{2FA77CEA-0CA1-441F-9A3F-50EF0862F00A}" destId="{37D45AD9-99AB-41A9-9485-14C2CE76EE6E}" srcOrd="0" destOrd="0" parTransId="{C988283A-159A-4D68-A069-8E6C78607CCC}" sibTransId="{E74627E5-F12C-4C9E-854F-A5A1CFE95816}"/>
    <dgm:cxn modelId="{49888523-E6A1-4814-BF86-9912FCB4E78D}" srcId="{2FA77CEA-0CA1-441F-9A3F-50EF0862F00A}" destId="{59AEAE44-4CB5-4EF8-A064-C3C49F58D4E7}" srcOrd="1" destOrd="0" parTransId="{234617A1-914A-4353-9EEB-4DB7B676CA54}" sibTransId="{DA385E78-C914-429B-99EF-37F3301887AE}"/>
    <dgm:cxn modelId="{D9A49C23-DD79-4D26-AF04-2CC1FF79F5D5}" srcId="{915A6AE7-4F2B-4C1A-A770-74C66BA28BFA}" destId="{2FA77CEA-0CA1-441F-9A3F-50EF0862F00A}" srcOrd="2" destOrd="0" parTransId="{66069DE0-ACF6-417C-9F4D-D03ABCCB86B6}" sibTransId="{8E9CB733-247C-42E3-844F-39713FB928AA}"/>
    <dgm:cxn modelId="{5ED01226-E59F-43EF-9FC3-508F9AABD16C}" srcId="{C651B938-E636-4B43-BBD6-F3837F8ADB82}" destId="{C0723C37-2587-4F22-AA76-B85A0612A9A8}" srcOrd="2" destOrd="0" parTransId="{79FB0501-7B10-4B61-9CA1-1AA84AFACE5F}" sibTransId="{B0CBF768-B62C-4DE8-8D03-6ED202DC0637}"/>
    <dgm:cxn modelId="{7FE00231-E2EB-45BF-875C-D792D2345C41}" type="presOf" srcId="{3C7A842B-2DE2-4C7D-ADF8-C8387D586633}" destId="{CBFD9B8F-A042-48AF-83E1-B073ECB6B84C}" srcOrd="0" destOrd="0" presId="urn:microsoft.com/office/officeart/2005/8/layout/hList1"/>
    <dgm:cxn modelId="{16CC3C40-9FE7-4661-8AE0-B7D342614AD8}" type="presOf" srcId="{2FA77CEA-0CA1-441F-9A3F-50EF0862F00A}" destId="{0F0743B9-76B9-4417-96BA-4B29AAEFE2C0}" srcOrd="0" destOrd="0" presId="urn:microsoft.com/office/officeart/2005/8/layout/hList1"/>
    <dgm:cxn modelId="{78499D5C-F259-498A-A2E4-2C518B8DD15D}" srcId="{C651B938-E636-4B43-BBD6-F3837F8ADB82}" destId="{A83299B4-8DA8-49BA-85F6-41EE2C9C2F68}" srcOrd="1" destOrd="0" parTransId="{9C585B0A-0614-4444-9FD8-EADD226898BC}" sibTransId="{01815C69-5EF7-4108-8DC5-6DF91184C6E3}"/>
    <dgm:cxn modelId="{361CB042-BD3A-4646-97B7-3DCE8F6F76D8}" type="presOf" srcId="{37D45AD9-99AB-41A9-9485-14C2CE76EE6E}" destId="{26561F3C-0483-4170-A4DD-98DC09E93992}" srcOrd="0" destOrd="0" presId="urn:microsoft.com/office/officeart/2005/8/layout/hList1"/>
    <dgm:cxn modelId="{83B98F43-D378-44A6-9817-E04B3F7731EC}" type="presOf" srcId="{02DC916A-54F5-4CFF-B304-452C13360A94}" destId="{599B9EDF-2BFD-4BEF-B552-CB5FD5EC597E}" srcOrd="0" destOrd="0" presId="urn:microsoft.com/office/officeart/2005/8/layout/hList1"/>
    <dgm:cxn modelId="{87216264-255D-4D2C-9F7F-F2CB76A1195D}" type="presOf" srcId="{59AEAE44-4CB5-4EF8-A064-C3C49F58D4E7}" destId="{26561F3C-0483-4170-A4DD-98DC09E93992}" srcOrd="0" destOrd="1" presId="urn:microsoft.com/office/officeart/2005/8/layout/hList1"/>
    <dgm:cxn modelId="{84EAB248-DDB8-4627-B883-ABCC04EF6AC5}" type="presOf" srcId="{C0723C37-2587-4F22-AA76-B85A0612A9A8}" destId="{F0F7EA4B-645E-4581-AD97-769433FA6554}" srcOrd="0" destOrd="2" presId="urn:microsoft.com/office/officeart/2005/8/layout/hList1"/>
    <dgm:cxn modelId="{BC35C76D-C14F-4D68-890A-FC41067E99F0}" type="presOf" srcId="{C651B938-E636-4B43-BBD6-F3837F8ADB82}" destId="{ADEA36E0-64E6-4BEE-AD42-DAB37DC21EDD}" srcOrd="0" destOrd="0" presId="urn:microsoft.com/office/officeart/2005/8/layout/hList1"/>
    <dgm:cxn modelId="{43B3237C-EF83-4F2C-98F3-92D6088CBBB1}" type="presOf" srcId="{10D039FD-E779-4EC4-9CF1-48ED89074231}" destId="{26561F3C-0483-4170-A4DD-98DC09E93992}" srcOrd="0" destOrd="2" presId="urn:microsoft.com/office/officeart/2005/8/layout/hList1"/>
    <dgm:cxn modelId="{16768292-19E4-4423-8772-8A4E4C4527BA}" type="presOf" srcId="{A83299B4-8DA8-49BA-85F6-41EE2C9C2F68}" destId="{F0F7EA4B-645E-4581-AD97-769433FA6554}" srcOrd="0" destOrd="1" presId="urn:microsoft.com/office/officeart/2005/8/layout/hList1"/>
    <dgm:cxn modelId="{8C0B689C-A699-47A5-98BD-B1FAA648FBC6}" srcId="{3C7A842B-2DE2-4C7D-ADF8-C8387D586633}" destId="{1F5BE414-C459-44F6-B9FF-52DEE5736A28}" srcOrd="2" destOrd="0" parTransId="{87E7C702-F585-425F-AAF0-90A6A6D325D2}" sibTransId="{27257204-BB0E-4966-BA67-7379A16EC70B}"/>
    <dgm:cxn modelId="{B0561FD4-5C18-433A-87B3-9BC911100A1D}" srcId="{3C7A842B-2DE2-4C7D-ADF8-C8387D586633}" destId="{E9819B75-18B6-43AF-878B-CBFD21F954E8}" srcOrd="1" destOrd="0" parTransId="{45AF5F75-D8EC-414E-8E47-720CE49AF033}" sibTransId="{69DA0283-9EEE-4979-ADF6-9B971EAE0F03}"/>
    <dgm:cxn modelId="{705E1BDD-3912-433B-B40E-098A2E187265}" srcId="{3C7A842B-2DE2-4C7D-ADF8-C8387D586633}" destId="{02DC916A-54F5-4CFF-B304-452C13360A94}" srcOrd="0" destOrd="0" parTransId="{E4A69DB6-CF49-4691-A213-D1D92D42BC66}" sibTransId="{0F1C06A0-3E2B-4BF2-9B79-C222E552ECD2}"/>
    <dgm:cxn modelId="{B6E127DE-4F45-4706-9788-0B3B7F0714AD}" srcId="{C651B938-E636-4B43-BBD6-F3837F8ADB82}" destId="{84C9995C-DBA5-4326-9867-2F398FF5375C}" srcOrd="0" destOrd="0" parTransId="{87F03E02-0EFE-473B-9ABD-D4A2F4565315}" sibTransId="{2417ED5A-A388-40EC-A061-5051690FA2F1}"/>
    <dgm:cxn modelId="{2DC39CE7-CA12-4DC9-885F-F8C473F73702}" type="presOf" srcId="{915A6AE7-4F2B-4C1A-A770-74C66BA28BFA}" destId="{90406130-FDB6-49D4-BABF-F7C757A0E755}" srcOrd="0" destOrd="0" presId="urn:microsoft.com/office/officeart/2005/8/layout/hList1"/>
    <dgm:cxn modelId="{C37528EA-2F56-4CF6-8CF9-00592F46B6E0}" type="presOf" srcId="{84C9995C-DBA5-4326-9867-2F398FF5375C}" destId="{F0F7EA4B-645E-4581-AD97-769433FA6554}" srcOrd="0" destOrd="0" presId="urn:microsoft.com/office/officeart/2005/8/layout/hList1"/>
    <dgm:cxn modelId="{70DE59EC-8583-4B8A-A925-51D976CD0980}" srcId="{2FA77CEA-0CA1-441F-9A3F-50EF0862F00A}" destId="{10D039FD-E779-4EC4-9CF1-48ED89074231}" srcOrd="2" destOrd="0" parTransId="{68A511D0-BC2B-4A2F-8D32-342AFAFD6DAD}" sibTransId="{CB850080-AE8E-40BC-A655-F97924F90004}"/>
    <dgm:cxn modelId="{F8B7A2FB-6C25-4084-AFB3-D5975CD0542B}" type="presOf" srcId="{1F5BE414-C459-44F6-B9FF-52DEE5736A28}" destId="{599B9EDF-2BFD-4BEF-B552-CB5FD5EC597E}" srcOrd="0" destOrd="2" presId="urn:microsoft.com/office/officeart/2005/8/layout/hList1"/>
    <dgm:cxn modelId="{F6611501-F84E-40A1-A93E-FF71D3180BE0}" type="presParOf" srcId="{90406130-FDB6-49D4-BABF-F7C757A0E755}" destId="{5B164E18-813F-48B5-A22E-9D4F1C74B94D}" srcOrd="0" destOrd="0" presId="urn:microsoft.com/office/officeart/2005/8/layout/hList1"/>
    <dgm:cxn modelId="{7704A7DF-150D-43AC-A654-B96B4D5B1E0E}" type="presParOf" srcId="{5B164E18-813F-48B5-A22E-9D4F1C74B94D}" destId="{CBFD9B8F-A042-48AF-83E1-B073ECB6B84C}" srcOrd="0" destOrd="0" presId="urn:microsoft.com/office/officeart/2005/8/layout/hList1"/>
    <dgm:cxn modelId="{F280A3FC-EE53-4498-A20D-A07FB3B87969}" type="presParOf" srcId="{5B164E18-813F-48B5-A22E-9D4F1C74B94D}" destId="{599B9EDF-2BFD-4BEF-B552-CB5FD5EC597E}" srcOrd="1" destOrd="0" presId="urn:microsoft.com/office/officeart/2005/8/layout/hList1"/>
    <dgm:cxn modelId="{239A0969-C658-4B98-8F57-F4B30625CCF7}" type="presParOf" srcId="{90406130-FDB6-49D4-BABF-F7C757A0E755}" destId="{08F67BB0-6186-48CB-8837-82381AF519CF}" srcOrd="1" destOrd="0" presId="urn:microsoft.com/office/officeart/2005/8/layout/hList1"/>
    <dgm:cxn modelId="{5CA52512-CF6B-4292-B324-6584690207C1}" type="presParOf" srcId="{90406130-FDB6-49D4-BABF-F7C757A0E755}" destId="{2F77297F-DB7D-4467-BE52-DFC8CE4A1C26}" srcOrd="2" destOrd="0" presId="urn:microsoft.com/office/officeart/2005/8/layout/hList1"/>
    <dgm:cxn modelId="{146EA112-9FA2-4F40-B15B-04C7E393D026}" type="presParOf" srcId="{2F77297F-DB7D-4467-BE52-DFC8CE4A1C26}" destId="{ADEA36E0-64E6-4BEE-AD42-DAB37DC21EDD}" srcOrd="0" destOrd="0" presId="urn:microsoft.com/office/officeart/2005/8/layout/hList1"/>
    <dgm:cxn modelId="{2B22A86B-6488-4A3D-9E09-480F49D29849}" type="presParOf" srcId="{2F77297F-DB7D-4467-BE52-DFC8CE4A1C26}" destId="{F0F7EA4B-645E-4581-AD97-769433FA6554}" srcOrd="1" destOrd="0" presId="urn:microsoft.com/office/officeart/2005/8/layout/hList1"/>
    <dgm:cxn modelId="{551AFA51-FAEC-45DE-98D2-900373C11E88}" type="presParOf" srcId="{90406130-FDB6-49D4-BABF-F7C757A0E755}" destId="{67B853E0-A8C2-47B9-AEA8-172A7AC37267}" srcOrd="3" destOrd="0" presId="urn:microsoft.com/office/officeart/2005/8/layout/hList1"/>
    <dgm:cxn modelId="{F0CFB166-DAA3-43EA-BDB8-8365902B78CD}" type="presParOf" srcId="{90406130-FDB6-49D4-BABF-F7C757A0E755}" destId="{57BA0125-AC7E-4638-99E1-A06ADB513485}" srcOrd="4" destOrd="0" presId="urn:microsoft.com/office/officeart/2005/8/layout/hList1"/>
    <dgm:cxn modelId="{ECA5796C-8DD9-4555-A1E1-1A4DB30A811F}" type="presParOf" srcId="{57BA0125-AC7E-4638-99E1-A06ADB513485}" destId="{0F0743B9-76B9-4417-96BA-4B29AAEFE2C0}" srcOrd="0" destOrd="0" presId="urn:microsoft.com/office/officeart/2005/8/layout/hList1"/>
    <dgm:cxn modelId="{C4B1C142-4439-48E1-97F6-457158AE053F}" type="presParOf" srcId="{57BA0125-AC7E-4638-99E1-A06ADB513485}" destId="{26561F3C-0483-4170-A4DD-98DC09E93992}" srcOrd="1" destOrd="0" presId="urn:microsoft.com/office/officeart/2005/8/layout/hList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2A14F9A-CFB3-4554-82D9-086AF6252A7F}">
      <dsp:nvSpPr>
        <dsp:cNvPr id="0" name=""/>
        <dsp:cNvSpPr/>
      </dsp:nvSpPr>
      <dsp:spPr>
        <a:xfrm>
          <a:off x="5534" y="443104"/>
          <a:ext cx="2058718" cy="823487"/>
        </a:xfrm>
        <a:prstGeom prst="chevron">
          <a:avLst/>
        </a:prstGeom>
        <a:solidFill>
          <a:schemeClr val="accent4">
            <a:alpha val="9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US" sz="2000" b="1" kern="1200"/>
            <a:t>Visual Studio</a:t>
          </a:r>
        </a:p>
      </dsp:txBody>
      <dsp:txXfrm>
        <a:off x="417278" y="443104"/>
        <a:ext cx="1235231" cy="823487"/>
      </dsp:txXfrm>
    </dsp:sp>
    <dsp:sp modelId="{2C588BCE-CC18-4967-8702-B993E5636824}">
      <dsp:nvSpPr>
        <dsp:cNvPr id="0" name=""/>
        <dsp:cNvSpPr/>
      </dsp:nvSpPr>
      <dsp:spPr>
        <a:xfrm>
          <a:off x="1858381" y="443104"/>
          <a:ext cx="2058718" cy="823487"/>
        </a:xfrm>
        <a:prstGeom prst="chevron">
          <a:avLst/>
        </a:prstGeom>
        <a:solidFill>
          <a:schemeClr val="accent4">
            <a:alpha val="90000"/>
            <a:hueOff val="0"/>
            <a:satOff val="0"/>
            <a:lumOff val="0"/>
            <a:alphaOff val="-8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17336" rIns="0" bIns="17336" numCol="1" spcCol="1270" anchor="ctr" anchorCtr="0">
          <a:noAutofit/>
        </a:bodyPr>
        <a:lstStyle/>
        <a:p>
          <a:pPr marL="0" lvl="0" indent="0" algn="ctr" defTabSz="577850">
            <a:lnSpc>
              <a:spcPct val="90000"/>
            </a:lnSpc>
            <a:spcBef>
              <a:spcPct val="0"/>
            </a:spcBef>
            <a:spcAft>
              <a:spcPct val="35000"/>
            </a:spcAft>
            <a:buNone/>
          </a:pPr>
          <a:r>
            <a:rPr lang="en-US" sz="1300" b="1" kern="1200"/>
            <a:t>Team Foundation Version Control</a:t>
          </a:r>
        </a:p>
      </dsp:txBody>
      <dsp:txXfrm>
        <a:off x="2270125" y="443104"/>
        <a:ext cx="1235231" cy="823487"/>
      </dsp:txXfrm>
    </dsp:sp>
    <dsp:sp modelId="{B4831151-7A6C-4D1F-B71A-8C517E60ED6D}">
      <dsp:nvSpPr>
        <dsp:cNvPr id="0" name=""/>
        <dsp:cNvSpPr/>
      </dsp:nvSpPr>
      <dsp:spPr>
        <a:xfrm>
          <a:off x="3711228" y="443104"/>
          <a:ext cx="2058718" cy="823487"/>
        </a:xfrm>
        <a:prstGeom prst="chevron">
          <a:avLst/>
        </a:prstGeom>
        <a:solidFill>
          <a:schemeClr val="accent4">
            <a:alpha val="90000"/>
            <a:hueOff val="0"/>
            <a:satOff val="0"/>
            <a:lumOff val="0"/>
            <a:alphaOff val="-16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800100">
            <a:lnSpc>
              <a:spcPct val="90000"/>
            </a:lnSpc>
            <a:spcBef>
              <a:spcPct val="0"/>
            </a:spcBef>
            <a:spcAft>
              <a:spcPct val="35000"/>
            </a:spcAft>
            <a:buNone/>
          </a:pPr>
          <a:r>
            <a:rPr lang="en-US" sz="1800" b="1" kern="1200"/>
            <a:t>VS Team Services</a:t>
          </a:r>
        </a:p>
      </dsp:txBody>
      <dsp:txXfrm>
        <a:off x="4122972" y="443104"/>
        <a:ext cx="1235231" cy="823487"/>
      </dsp:txXfrm>
    </dsp:sp>
    <dsp:sp modelId="{88C299BB-0E1B-4A9A-853D-D3B97BE435E1}">
      <dsp:nvSpPr>
        <dsp:cNvPr id="0" name=""/>
        <dsp:cNvSpPr/>
      </dsp:nvSpPr>
      <dsp:spPr>
        <a:xfrm>
          <a:off x="5564075" y="443104"/>
          <a:ext cx="2058718" cy="823487"/>
        </a:xfrm>
        <a:prstGeom prst="chevron">
          <a:avLst/>
        </a:prstGeom>
        <a:solidFill>
          <a:schemeClr val="accent4">
            <a:alpha val="90000"/>
            <a:hueOff val="0"/>
            <a:satOff val="0"/>
            <a:lumOff val="0"/>
            <a:alphaOff val="-24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22670" rIns="22670" bIns="22670" numCol="1" spcCol="1270" anchor="ctr" anchorCtr="0">
          <a:noAutofit/>
        </a:bodyPr>
        <a:lstStyle/>
        <a:p>
          <a:pPr marL="0" lvl="0" indent="0" algn="ctr" defTabSz="755650">
            <a:lnSpc>
              <a:spcPct val="90000"/>
            </a:lnSpc>
            <a:spcBef>
              <a:spcPct val="0"/>
            </a:spcBef>
            <a:spcAft>
              <a:spcPct val="35000"/>
            </a:spcAft>
            <a:buNone/>
          </a:pPr>
          <a:r>
            <a:rPr lang="en-US" sz="1700" b="1" kern="1200"/>
            <a:t>Azure Resource Manager</a:t>
          </a:r>
        </a:p>
      </dsp:txBody>
      <dsp:txXfrm>
        <a:off x="5975819" y="443104"/>
        <a:ext cx="1235231" cy="823487"/>
      </dsp:txXfrm>
    </dsp:sp>
    <dsp:sp modelId="{CBEA60FF-C53B-4A3F-B99D-A151A88E59F7}">
      <dsp:nvSpPr>
        <dsp:cNvPr id="0" name=""/>
        <dsp:cNvSpPr/>
      </dsp:nvSpPr>
      <dsp:spPr>
        <a:xfrm>
          <a:off x="7416922" y="443104"/>
          <a:ext cx="2058718" cy="823487"/>
        </a:xfrm>
        <a:prstGeom prst="chevron">
          <a:avLst/>
        </a:prstGeom>
        <a:solidFill>
          <a:schemeClr val="accent4">
            <a:alpha val="90000"/>
            <a:hueOff val="0"/>
            <a:satOff val="0"/>
            <a:lumOff val="0"/>
            <a:alphaOff val="-32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37338" rIns="37338" bIns="37338" numCol="1" spcCol="1270" anchor="ctr" anchorCtr="0">
          <a:noAutofit/>
        </a:bodyPr>
        <a:lstStyle/>
        <a:p>
          <a:pPr marL="0" lvl="0" indent="0" algn="ctr" defTabSz="1244600">
            <a:lnSpc>
              <a:spcPct val="90000"/>
            </a:lnSpc>
            <a:spcBef>
              <a:spcPct val="0"/>
            </a:spcBef>
            <a:spcAft>
              <a:spcPct val="35000"/>
            </a:spcAft>
            <a:buNone/>
          </a:pPr>
          <a:r>
            <a:rPr lang="en-US" sz="2800" b="1" kern="1200"/>
            <a:t>Azure</a:t>
          </a:r>
        </a:p>
      </dsp:txBody>
      <dsp:txXfrm>
        <a:off x="7828666" y="443104"/>
        <a:ext cx="1235231" cy="823487"/>
      </dsp:txXfrm>
    </dsp:sp>
    <dsp:sp modelId="{F732AB74-57BC-440E-B6CA-6D3F8F40FA69}">
      <dsp:nvSpPr>
        <dsp:cNvPr id="0" name=""/>
        <dsp:cNvSpPr/>
      </dsp:nvSpPr>
      <dsp:spPr>
        <a:xfrm>
          <a:off x="9269768" y="443104"/>
          <a:ext cx="2058718" cy="823487"/>
        </a:xfrm>
        <a:prstGeom prst="chevron">
          <a:avLst/>
        </a:prstGeom>
        <a:solidFill>
          <a:schemeClr val="accent4">
            <a:alpha val="90000"/>
            <a:hueOff val="0"/>
            <a:satOff val="0"/>
            <a:lumOff val="0"/>
            <a:alphaOff val="-4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22670" rIns="22670" bIns="22670" numCol="1" spcCol="1270" anchor="ctr" anchorCtr="0">
          <a:noAutofit/>
        </a:bodyPr>
        <a:lstStyle/>
        <a:p>
          <a:pPr marL="0" lvl="0" indent="0" algn="ctr" defTabSz="755650">
            <a:lnSpc>
              <a:spcPct val="90000"/>
            </a:lnSpc>
            <a:spcBef>
              <a:spcPct val="0"/>
            </a:spcBef>
            <a:spcAft>
              <a:spcPct val="35000"/>
            </a:spcAft>
            <a:buNone/>
          </a:pPr>
          <a:r>
            <a:rPr lang="en-US" sz="1700" b="1" kern="1200"/>
            <a:t>Windows /</a:t>
          </a:r>
        </a:p>
        <a:p>
          <a:pPr marL="0" lvl="0" indent="0" algn="ctr" defTabSz="755650">
            <a:lnSpc>
              <a:spcPct val="90000"/>
            </a:lnSpc>
            <a:spcBef>
              <a:spcPct val="0"/>
            </a:spcBef>
            <a:spcAft>
              <a:spcPct val="35000"/>
            </a:spcAft>
            <a:buNone/>
          </a:pPr>
          <a:r>
            <a:rPr lang="en-US" sz="1700" b="1" kern="1200"/>
            <a:t>.NET</a:t>
          </a:r>
        </a:p>
      </dsp:txBody>
      <dsp:txXfrm>
        <a:off x="9681512" y="443104"/>
        <a:ext cx="1235231" cy="82348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2A14F9A-CFB3-4554-82D9-086AF6252A7F}">
      <dsp:nvSpPr>
        <dsp:cNvPr id="0" name=""/>
        <dsp:cNvSpPr/>
      </dsp:nvSpPr>
      <dsp:spPr>
        <a:xfrm>
          <a:off x="5534" y="443104"/>
          <a:ext cx="2058718" cy="823487"/>
        </a:xfrm>
        <a:prstGeom prst="chevron">
          <a:avLst/>
        </a:prstGeom>
        <a:solidFill>
          <a:schemeClr val="accent2">
            <a:shade val="8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22670" rIns="22670" bIns="22670" numCol="1" spcCol="1270" anchor="ctr" anchorCtr="0">
          <a:noAutofit/>
        </a:bodyPr>
        <a:lstStyle/>
        <a:p>
          <a:pPr marL="0" lvl="0" indent="0" algn="ctr" defTabSz="755650">
            <a:lnSpc>
              <a:spcPct val="90000"/>
            </a:lnSpc>
            <a:spcBef>
              <a:spcPct val="0"/>
            </a:spcBef>
            <a:spcAft>
              <a:spcPct val="35000"/>
            </a:spcAft>
            <a:buNone/>
          </a:pPr>
          <a:r>
            <a:rPr lang="en-US" sz="1700" b="1" kern="1200">
              <a:solidFill>
                <a:schemeClr val="bg1">
                  <a:lumMod val="95000"/>
                  <a:lumOff val="5000"/>
                </a:schemeClr>
              </a:solidFill>
            </a:rPr>
            <a:t>Eclipse / Jira</a:t>
          </a:r>
        </a:p>
      </dsp:txBody>
      <dsp:txXfrm>
        <a:off x="417278" y="443104"/>
        <a:ext cx="1235231" cy="823487"/>
      </dsp:txXfrm>
    </dsp:sp>
    <dsp:sp modelId="{135D8788-8C83-45CD-BE78-15E6F0BBEDC3}">
      <dsp:nvSpPr>
        <dsp:cNvPr id="0" name=""/>
        <dsp:cNvSpPr/>
      </dsp:nvSpPr>
      <dsp:spPr>
        <a:xfrm>
          <a:off x="1858381" y="443104"/>
          <a:ext cx="2058718" cy="823487"/>
        </a:xfrm>
        <a:prstGeom prst="chevron">
          <a:avLst/>
        </a:prstGeom>
        <a:solidFill>
          <a:schemeClr val="accent2">
            <a:shade val="80000"/>
            <a:hueOff val="145295"/>
            <a:satOff val="-18794"/>
            <a:lumOff val="934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22670" rIns="22670" bIns="22670" numCol="1" spcCol="1270" anchor="ctr" anchorCtr="0">
          <a:noAutofit/>
        </a:bodyPr>
        <a:lstStyle/>
        <a:p>
          <a:pPr marL="0" lvl="0" indent="0" algn="ctr" defTabSz="755650">
            <a:lnSpc>
              <a:spcPct val="90000"/>
            </a:lnSpc>
            <a:spcBef>
              <a:spcPct val="0"/>
            </a:spcBef>
            <a:spcAft>
              <a:spcPct val="35000"/>
            </a:spcAft>
            <a:buNone/>
          </a:pPr>
          <a:r>
            <a:rPr lang="en-US" sz="1700" b="1" kern="1200">
              <a:solidFill>
                <a:schemeClr val="bg1">
                  <a:lumMod val="95000"/>
                  <a:lumOff val="5000"/>
                </a:schemeClr>
              </a:solidFill>
            </a:rPr>
            <a:t>Git / Github</a:t>
          </a:r>
        </a:p>
      </dsp:txBody>
      <dsp:txXfrm>
        <a:off x="2270125" y="443104"/>
        <a:ext cx="1235231" cy="823487"/>
      </dsp:txXfrm>
    </dsp:sp>
    <dsp:sp modelId="{76138B72-4ABC-42DE-B34A-7F2ECDEC7FB8}">
      <dsp:nvSpPr>
        <dsp:cNvPr id="0" name=""/>
        <dsp:cNvSpPr/>
      </dsp:nvSpPr>
      <dsp:spPr>
        <a:xfrm>
          <a:off x="3711228" y="443104"/>
          <a:ext cx="2058718" cy="823487"/>
        </a:xfrm>
        <a:prstGeom prst="chevron">
          <a:avLst/>
        </a:prstGeom>
        <a:solidFill>
          <a:schemeClr val="accent2">
            <a:shade val="80000"/>
            <a:hueOff val="290591"/>
            <a:satOff val="-37588"/>
            <a:lumOff val="1868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22670" rIns="22670" bIns="22670" numCol="1" spcCol="1270" anchor="ctr" anchorCtr="0">
          <a:noAutofit/>
        </a:bodyPr>
        <a:lstStyle/>
        <a:p>
          <a:pPr marL="0" lvl="0" indent="0" algn="ctr" defTabSz="755650">
            <a:lnSpc>
              <a:spcPct val="90000"/>
            </a:lnSpc>
            <a:spcBef>
              <a:spcPct val="0"/>
            </a:spcBef>
            <a:spcAft>
              <a:spcPct val="35000"/>
            </a:spcAft>
            <a:buNone/>
          </a:pPr>
          <a:r>
            <a:rPr lang="en-US" sz="1700" b="1" kern="1200">
              <a:solidFill>
                <a:schemeClr val="bg1">
                  <a:lumMod val="95000"/>
                  <a:lumOff val="5000"/>
                </a:schemeClr>
              </a:solidFill>
            </a:rPr>
            <a:t>Jenkins</a:t>
          </a:r>
        </a:p>
      </dsp:txBody>
      <dsp:txXfrm>
        <a:off x="4122972" y="443104"/>
        <a:ext cx="1235231" cy="823487"/>
      </dsp:txXfrm>
    </dsp:sp>
    <dsp:sp modelId="{36323BFE-BCE8-4CE7-9894-CF841DD2C721}">
      <dsp:nvSpPr>
        <dsp:cNvPr id="0" name=""/>
        <dsp:cNvSpPr/>
      </dsp:nvSpPr>
      <dsp:spPr>
        <a:xfrm>
          <a:off x="5564075" y="443104"/>
          <a:ext cx="2058718" cy="823487"/>
        </a:xfrm>
        <a:prstGeom prst="chevron">
          <a:avLst/>
        </a:prstGeom>
        <a:solidFill>
          <a:schemeClr val="accent2">
            <a:shade val="80000"/>
            <a:hueOff val="435886"/>
            <a:satOff val="-56381"/>
            <a:lumOff val="2802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22670" rIns="22670" bIns="22670" numCol="1" spcCol="1270" anchor="ctr" anchorCtr="0">
          <a:noAutofit/>
        </a:bodyPr>
        <a:lstStyle/>
        <a:p>
          <a:pPr marL="0" lvl="0" indent="0" algn="ctr" defTabSz="755650">
            <a:lnSpc>
              <a:spcPct val="90000"/>
            </a:lnSpc>
            <a:spcBef>
              <a:spcPct val="0"/>
            </a:spcBef>
            <a:spcAft>
              <a:spcPct val="35000"/>
            </a:spcAft>
            <a:buNone/>
          </a:pPr>
          <a:r>
            <a:rPr lang="en-US" sz="1700" b="1" kern="1200">
              <a:solidFill>
                <a:schemeClr val="bg1">
                  <a:lumMod val="95000"/>
                  <a:lumOff val="5000"/>
                </a:schemeClr>
              </a:solidFill>
            </a:rPr>
            <a:t>Chef / Puppet</a:t>
          </a:r>
        </a:p>
      </dsp:txBody>
      <dsp:txXfrm>
        <a:off x="5975819" y="443104"/>
        <a:ext cx="1235231" cy="823487"/>
      </dsp:txXfrm>
    </dsp:sp>
    <dsp:sp modelId="{EA910D9F-AF87-4B57-9ABD-3E90AC52B2AA}">
      <dsp:nvSpPr>
        <dsp:cNvPr id="0" name=""/>
        <dsp:cNvSpPr/>
      </dsp:nvSpPr>
      <dsp:spPr>
        <a:xfrm>
          <a:off x="7416922" y="443104"/>
          <a:ext cx="2058718" cy="823487"/>
        </a:xfrm>
        <a:prstGeom prst="chevron">
          <a:avLst/>
        </a:prstGeom>
        <a:solidFill>
          <a:schemeClr val="accent2">
            <a:shade val="80000"/>
            <a:hueOff val="581181"/>
            <a:satOff val="-75175"/>
            <a:lumOff val="3736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22670" rIns="22670" bIns="22670" numCol="1" spcCol="1270" anchor="ctr" anchorCtr="0">
          <a:noAutofit/>
        </a:bodyPr>
        <a:lstStyle/>
        <a:p>
          <a:pPr marL="0" lvl="0" indent="0" algn="ctr" defTabSz="755650">
            <a:lnSpc>
              <a:spcPct val="90000"/>
            </a:lnSpc>
            <a:spcBef>
              <a:spcPct val="0"/>
            </a:spcBef>
            <a:spcAft>
              <a:spcPct val="35000"/>
            </a:spcAft>
            <a:buNone/>
          </a:pPr>
          <a:r>
            <a:rPr lang="en-US" sz="1700" b="1" kern="1200">
              <a:solidFill>
                <a:schemeClr val="bg1">
                  <a:lumMod val="95000"/>
                  <a:lumOff val="5000"/>
                </a:schemeClr>
              </a:solidFill>
            </a:rPr>
            <a:t>AWS</a:t>
          </a:r>
        </a:p>
      </dsp:txBody>
      <dsp:txXfrm>
        <a:off x="7828666" y="443104"/>
        <a:ext cx="1235231" cy="823487"/>
      </dsp:txXfrm>
    </dsp:sp>
    <dsp:sp modelId="{C7E484C5-4628-4E69-A8D7-220642FEFD3D}">
      <dsp:nvSpPr>
        <dsp:cNvPr id="0" name=""/>
        <dsp:cNvSpPr/>
      </dsp:nvSpPr>
      <dsp:spPr>
        <a:xfrm>
          <a:off x="9269768" y="443104"/>
          <a:ext cx="2058718" cy="823487"/>
        </a:xfrm>
        <a:prstGeom prst="chevron">
          <a:avLst/>
        </a:prstGeom>
        <a:solidFill>
          <a:schemeClr val="accent2">
            <a:shade val="80000"/>
            <a:hueOff val="726476"/>
            <a:satOff val="-93969"/>
            <a:lumOff val="4670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22670" rIns="22670" bIns="22670" numCol="1" spcCol="1270" anchor="ctr" anchorCtr="0">
          <a:noAutofit/>
        </a:bodyPr>
        <a:lstStyle/>
        <a:p>
          <a:pPr marL="0" lvl="0" indent="0" algn="ctr" defTabSz="755650">
            <a:lnSpc>
              <a:spcPct val="90000"/>
            </a:lnSpc>
            <a:spcBef>
              <a:spcPct val="0"/>
            </a:spcBef>
            <a:spcAft>
              <a:spcPct val="35000"/>
            </a:spcAft>
            <a:buNone/>
          </a:pPr>
          <a:r>
            <a:rPr lang="en-US" sz="1700" b="1" kern="1200">
              <a:solidFill>
                <a:schemeClr val="bg1">
                  <a:lumMod val="95000"/>
                  <a:lumOff val="5000"/>
                </a:schemeClr>
              </a:solidFill>
            </a:rPr>
            <a:t>Linux Java/Node</a:t>
          </a:r>
        </a:p>
      </dsp:txBody>
      <dsp:txXfrm>
        <a:off x="9681512" y="443104"/>
        <a:ext cx="1235231" cy="82348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2A14F9A-CFB3-4554-82D9-086AF6252A7F}">
      <dsp:nvSpPr>
        <dsp:cNvPr id="0" name=""/>
        <dsp:cNvSpPr/>
      </dsp:nvSpPr>
      <dsp:spPr>
        <a:xfrm>
          <a:off x="5534" y="443104"/>
          <a:ext cx="2058718" cy="823487"/>
        </a:xfrm>
        <a:prstGeom prst="chevron">
          <a:avLst/>
        </a:prstGeom>
        <a:solidFill>
          <a:schemeClr val="accent4">
            <a:alpha val="9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US" sz="2000" b="1" kern="1200"/>
            <a:t>Visual Studio</a:t>
          </a:r>
        </a:p>
      </dsp:txBody>
      <dsp:txXfrm>
        <a:off x="417278" y="443104"/>
        <a:ext cx="1235231" cy="823487"/>
      </dsp:txXfrm>
    </dsp:sp>
    <dsp:sp modelId="{2C588BCE-CC18-4967-8702-B993E5636824}">
      <dsp:nvSpPr>
        <dsp:cNvPr id="0" name=""/>
        <dsp:cNvSpPr/>
      </dsp:nvSpPr>
      <dsp:spPr>
        <a:xfrm>
          <a:off x="1858381" y="443104"/>
          <a:ext cx="2058718" cy="823487"/>
        </a:xfrm>
        <a:prstGeom prst="chevron">
          <a:avLst/>
        </a:prstGeom>
        <a:solidFill>
          <a:schemeClr val="accent4">
            <a:alpha val="90000"/>
            <a:hueOff val="0"/>
            <a:satOff val="0"/>
            <a:lumOff val="0"/>
            <a:alphaOff val="-8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17336" rIns="0" bIns="17336" numCol="1" spcCol="1270" anchor="ctr" anchorCtr="0">
          <a:noAutofit/>
        </a:bodyPr>
        <a:lstStyle/>
        <a:p>
          <a:pPr marL="0" lvl="0" indent="0" algn="ctr" defTabSz="577850">
            <a:lnSpc>
              <a:spcPct val="90000"/>
            </a:lnSpc>
            <a:spcBef>
              <a:spcPct val="0"/>
            </a:spcBef>
            <a:spcAft>
              <a:spcPct val="35000"/>
            </a:spcAft>
            <a:buNone/>
          </a:pPr>
          <a:r>
            <a:rPr lang="en-US" sz="1300" b="1" kern="1200"/>
            <a:t>Team Foundation Version Control</a:t>
          </a:r>
        </a:p>
      </dsp:txBody>
      <dsp:txXfrm>
        <a:off x="2270125" y="443104"/>
        <a:ext cx="1235231" cy="823487"/>
      </dsp:txXfrm>
    </dsp:sp>
    <dsp:sp modelId="{B4831151-7A6C-4D1F-B71A-8C517E60ED6D}">
      <dsp:nvSpPr>
        <dsp:cNvPr id="0" name=""/>
        <dsp:cNvSpPr/>
      </dsp:nvSpPr>
      <dsp:spPr>
        <a:xfrm>
          <a:off x="3711228" y="443104"/>
          <a:ext cx="2058718" cy="823487"/>
        </a:xfrm>
        <a:prstGeom prst="chevron">
          <a:avLst/>
        </a:prstGeom>
        <a:solidFill>
          <a:schemeClr val="accent4">
            <a:alpha val="90000"/>
            <a:hueOff val="0"/>
            <a:satOff val="0"/>
            <a:lumOff val="0"/>
            <a:alphaOff val="-16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800100">
            <a:lnSpc>
              <a:spcPct val="90000"/>
            </a:lnSpc>
            <a:spcBef>
              <a:spcPct val="0"/>
            </a:spcBef>
            <a:spcAft>
              <a:spcPct val="35000"/>
            </a:spcAft>
            <a:buNone/>
          </a:pPr>
          <a:r>
            <a:rPr lang="en-US" sz="1800" b="1" kern="1200"/>
            <a:t>VS Team Services</a:t>
          </a:r>
        </a:p>
      </dsp:txBody>
      <dsp:txXfrm>
        <a:off x="4122972" y="443104"/>
        <a:ext cx="1235231" cy="823487"/>
      </dsp:txXfrm>
    </dsp:sp>
    <dsp:sp modelId="{88C299BB-0E1B-4A9A-853D-D3B97BE435E1}">
      <dsp:nvSpPr>
        <dsp:cNvPr id="0" name=""/>
        <dsp:cNvSpPr/>
      </dsp:nvSpPr>
      <dsp:spPr>
        <a:xfrm>
          <a:off x="5564075" y="443104"/>
          <a:ext cx="2058718" cy="823487"/>
        </a:xfrm>
        <a:prstGeom prst="chevron">
          <a:avLst/>
        </a:prstGeom>
        <a:solidFill>
          <a:schemeClr val="accent4">
            <a:alpha val="90000"/>
            <a:hueOff val="0"/>
            <a:satOff val="0"/>
            <a:lumOff val="0"/>
            <a:alphaOff val="-24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22670" rIns="22670" bIns="22670" numCol="1" spcCol="1270" anchor="ctr" anchorCtr="0">
          <a:noAutofit/>
        </a:bodyPr>
        <a:lstStyle/>
        <a:p>
          <a:pPr marL="0" lvl="0" indent="0" algn="ctr" defTabSz="755650">
            <a:lnSpc>
              <a:spcPct val="90000"/>
            </a:lnSpc>
            <a:spcBef>
              <a:spcPct val="0"/>
            </a:spcBef>
            <a:spcAft>
              <a:spcPct val="35000"/>
            </a:spcAft>
            <a:buNone/>
          </a:pPr>
          <a:r>
            <a:rPr lang="en-US" sz="1700" b="1" kern="1200"/>
            <a:t>Azure Resource Manager</a:t>
          </a:r>
        </a:p>
      </dsp:txBody>
      <dsp:txXfrm>
        <a:off x="5975819" y="443104"/>
        <a:ext cx="1235231" cy="823487"/>
      </dsp:txXfrm>
    </dsp:sp>
    <dsp:sp modelId="{CBEA60FF-C53B-4A3F-B99D-A151A88E59F7}">
      <dsp:nvSpPr>
        <dsp:cNvPr id="0" name=""/>
        <dsp:cNvSpPr/>
      </dsp:nvSpPr>
      <dsp:spPr>
        <a:xfrm>
          <a:off x="7416922" y="443104"/>
          <a:ext cx="2058718" cy="823487"/>
        </a:xfrm>
        <a:prstGeom prst="chevron">
          <a:avLst/>
        </a:prstGeom>
        <a:solidFill>
          <a:schemeClr val="accent4">
            <a:alpha val="90000"/>
            <a:hueOff val="0"/>
            <a:satOff val="0"/>
            <a:lumOff val="0"/>
            <a:alphaOff val="-32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37338" rIns="37338" bIns="37338" numCol="1" spcCol="1270" anchor="ctr" anchorCtr="0">
          <a:noAutofit/>
        </a:bodyPr>
        <a:lstStyle/>
        <a:p>
          <a:pPr marL="0" lvl="0" indent="0" algn="ctr" defTabSz="1244600">
            <a:lnSpc>
              <a:spcPct val="90000"/>
            </a:lnSpc>
            <a:spcBef>
              <a:spcPct val="0"/>
            </a:spcBef>
            <a:spcAft>
              <a:spcPct val="35000"/>
            </a:spcAft>
            <a:buNone/>
          </a:pPr>
          <a:r>
            <a:rPr lang="en-US" sz="2800" b="1" kern="1200"/>
            <a:t>Azure</a:t>
          </a:r>
        </a:p>
      </dsp:txBody>
      <dsp:txXfrm>
        <a:off x="7828666" y="443104"/>
        <a:ext cx="1235231" cy="823487"/>
      </dsp:txXfrm>
    </dsp:sp>
    <dsp:sp modelId="{F732AB74-57BC-440E-B6CA-6D3F8F40FA69}">
      <dsp:nvSpPr>
        <dsp:cNvPr id="0" name=""/>
        <dsp:cNvSpPr/>
      </dsp:nvSpPr>
      <dsp:spPr>
        <a:xfrm>
          <a:off x="9269768" y="443104"/>
          <a:ext cx="2058718" cy="823487"/>
        </a:xfrm>
        <a:prstGeom prst="chevron">
          <a:avLst/>
        </a:prstGeom>
        <a:solidFill>
          <a:schemeClr val="accent4">
            <a:alpha val="90000"/>
            <a:hueOff val="0"/>
            <a:satOff val="0"/>
            <a:lumOff val="0"/>
            <a:alphaOff val="-4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22670" rIns="22670" bIns="22670" numCol="1" spcCol="1270" anchor="ctr" anchorCtr="0">
          <a:noAutofit/>
        </a:bodyPr>
        <a:lstStyle/>
        <a:p>
          <a:pPr marL="0" lvl="0" indent="0" algn="ctr" defTabSz="755650">
            <a:lnSpc>
              <a:spcPct val="90000"/>
            </a:lnSpc>
            <a:spcBef>
              <a:spcPct val="0"/>
            </a:spcBef>
            <a:spcAft>
              <a:spcPct val="35000"/>
            </a:spcAft>
            <a:buNone/>
          </a:pPr>
          <a:r>
            <a:rPr lang="en-US" sz="1700" b="1" kern="1200"/>
            <a:t>Windows /</a:t>
          </a:r>
        </a:p>
        <a:p>
          <a:pPr marL="0" lvl="0" indent="0" algn="ctr" defTabSz="755650">
            <a:lnSpc>
              <a:spcPct val="90000"/>
            </a:lnSpc>
            <a:spcBef>
              <a:spcPct val="0"/>
            </a:spcBef>
            <a:spcAft>
              <a:spcPct val="35000"/>
            </a:spcAft>
            <a:buNone/>
          </a:pPr>
          <a:r>
            <a:rPr lang="en-US" sz="1700" b="1" kern="1200"/>
            <a:t>.NET</a:t>
          </a:r>
        </a:p>
      </dsp:txBody>
      <dsp:txXfrm>
        <a:off x="9681512" y="443104"/>
        <a:ext cx="1235231" cy="82348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BFD9B8F-A042-48AF-83E1-B073ECB6B84C}">
      <dsp:nvSpPr>
        <dsp:cNvPr id="0" name=""/>
        <dsp:cNvSpPr/>
      </dsp:nvSpPr>
      <dsp:spPr>
        <a:xfrm>
          <a:off x="2590" y="62053"/>
          <a:ext cx="2526158" cy="576000"/>
        </a:xfrm>
        <a:prstGeom prst="rect">
          <a:avLst/>
        </a:prstGeom>
        <a:solidFill>
          <a:schemeClr val="accent2">
            <a:hueOff val="0"/>
            <a:satOff val="0"/>
            <a:lumOff val="0"/>
            <a:alphaOff val="0"/>
          </a:schemeClr>
        </a:solidFill>
        <a:ln w="1079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en-US" sz="2000" kern="1200"/>
            <a:t>   Agile Tools</a:t>
          </a:r>
        </a:p>
      </dsp:txBody>
      <dsp:txXfrm>
        <a:off x="2590" y="62053"/>
        <a:ext cx="2526158" cy="576000"/>
      </dsp:txXfrm>
    </dsp:sp>
    <dsp:sp modelId="{599B9EDF-2BFD-4BEF-B552-CB5FD5EC597E}">
      <dsp:nvSpPr>
        <dsp:cNvPr id="0" name=""/>
        <dsp:cNvSpPr/>
      </dsp:nvSpPr>
      <dsp:spPr>
        <a:xfrm>
          <a:off x="2590" y="638053"/>
          <a:ext cx="2526158" cy="1612687"/>
        </a:xfrm>
        <a:prstGeom prst="rect">
          <a:avLst/>
        </a:prstGeom>
        <a:solidFill>
          <a:schemeClr val="accent2">
            <a:tint val="40000"/>
            <a:alpha val="90000"/>
            <a:hueOff val="0"/>
            <a:satOff val="0"/>
            <a:lumOff val="0"/>
            <a:alphaOff val="0"/>
          </a:schemeClr>
        </a:solidFill>
        <a:ln w="10795"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en-US" sz="2000" kern="1200"/>
            <a:t>Kanban boards</a:t>
          </a:r>
        </a:p>
        <a:p>
          <a:pPr marL="228600" lvl="1" indent="-228600" algn="l" defTabSz="889000">
            <a:lnSpc>
              <a:spcPct val="90000"/>
            </a:lnSpc>
            <a:spcBef>
              <a:spcPct val="0"/>
            </a:spcBef>
            <a:spcAft>
              <a:spcPct val="15000"/>
            </a:spcAft>
            <a:buChar char="•"/>
          </a:pPr>
          <a:r>
            <a:rPr lang="en-US" sz="2000" kern="1200"/>
            <a:t>Backlogs</a:t>
          </a:r>
        </a:p>
        <a:p>
          <a:pPr marL="228600" lvl="1" indent="-228600" algn="l" defTabSz="889000">
            <a:lnSpc>
              <a:spcPct val="90000"/>
            </a:lnSpc>
            <a:spcBef>
              <a:spcPct val="0"/>
            </a:spcBef>
            <a:spcAft>
              <a:spcPct val="15000"/>
            </a:spcAft>
            <a:buChar char="•"/>
          </a:pPr>
          <a:r>
            <a:rPr lang="en-US" sz="2000" kern="1200"/>
            <a:t>Dashboard</a:t>
          </a:r>
        </a:p>
      </dsp:txBody>
      <dsp:txXfrm>
        <a:off x="2590" y="638053"/>
        <a:ext cx="2526158" cy="1612687"/>
      </dsp:txXfrm>
    </dsp:sp>
    <dsp:sp modelId="{0F0743B9-76B9-4417-96BA-4B29AAEFE2C0}">
      <dsp:nvSpPr>
        <dsp:cNvPr id="0" name=""/>
        <dsp:cNvSpPr/>
      </dsp:nvSpPr>
      <dsp:spPr>
        <a:xfrm>
          <a:off x="2882412" y="62053"/>
          <a:ext cx="2526158" cy="576000"/>
        </a:xfrm>
        <a:prstGeom prst="rect">
          <a:avLst/>
        </a:prstGeom>
        <a:solidFill>
          <a:schemeClr val="accent2">
            <a:hueOff val="-5994435"/>
            <a:satOff val="-455"/>
            <a:lumOff val="13431"/>
            <a:alphaOff val="0"/>
          </a:schemeClr>
        </a:solidFill>
        <a:ln w="10795" cap="flat" cmpd="sng" algn="ctr">
          <a:solidFill>
            <a:schemeClr val="accent2">
              <a:hueOff val="-5994435"/>
              <a:satOff val="-455"/>
              <a:lumOff val="13431"/>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en-US" sz="2000" kern="1200"/>
            <a:t>      Source Control</a:t>
          </a:r>
        </a:p>
      </dsp:txBody>
      <dsp:txXfrm>
        <a:off x="2882412" y="62053"/>
        <a:ext cx="2526158" cy="576000"/>
      </dsp:txXfrm>
    </dsp:sp>
    <dsp:sp modelId="{26561F3C-0483-4170-A4DD-98DC09E93992}">
      <dsp:nvSpPr>
        <dsp:cNvPr id="0" name=""/>
        <dsp:cNvSpPr/>
      </dsp:nvSpPr>
      <dsp:spPr>
        <a:xfrm>
          <a:off x="2882412" y="638053"/>
          <a:ext cx="2526158" cy="1612687"/>
        </a:xfrm>
        <a:prstGeom prst="rect">
          <a:avLst/>
        </a:prstGeom>
        <a:solidFill>
          <a:schemeClr val="accent2">
            <a:tint val="40000"/>
            <a:alpha val="90000"/>
            <a:hueOff val="-6744979"/>
            <a:satOff val="25508"/>
            <a:lumOff val="3159"/>
            <a:alphaOff val="0"/>
          </a:schemeClr>
        </a:solidFill>
        <a:ln w="10795" cap="flat" cmpd="sng" algn="ctr">
          <a:solidFill>
            <a:schemeClr val="accent2">
              <a:tint val="40000"/>
              <a:alpha val="90000"/>
              <a:hueOff val="-6744979"/>
              <a:satOff val="25508"/>
              <a:lumOff val="3159"/>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en-US" sz="2000" kern="1200"/>
            <a:t>Git</a:t>
          </a:r>
        </a:p>
        <a:p>
          <a:pPr marL="228600" lvl="1" indent="-228600" algn="l" defTabSz="889000">
            <a:lnSpc>
              <a:spcPct val="90000"/>
            </a:lnSpc>
            <a:spcBef>
              <a:spcPct val="0"/>
            </a:spcBef>
            <a:spcAft>
              <a:spcPct val="15000"/>
            </a:spcAft>
            <a:buChar char="•"/>
          </a:pPr>
          <a:r>
            <a:rPr lang="en-US" sz="2000" kern="1200"/>
            <a:t>TFVC</a:t>
          </a:r>
        </a:p>
        <a:p>
          <a:pPr marL="228600" lvl="1" indent="-228600" algn="l" defTabSz="889000">
            <a:lnSpc>
              <a:spcPct val="90000"/>
            </a:lnSpc>
            <a:spcBef>
              <a:spcPct val="0"/>
            </a:spcBef>
            <a:spcAft>
              <a:spcPct val="15000"/>
            </a:spcAft>
            <a:buChar char="•"/>
          </a:pPr>
          <a:r>
            <a:rPr lang="en-US" sz="2000" kern="1200" err="1"/>
            <a:t>Github</a:t>
          </a:r>
          <a:endParaRPr lang="en-US" sz="2000" kern="1200"/>
        </a:p>
      </dsp:txBody>
      <dsp:txXfrm>
        <a:off x="2882412" y="638053"/>
        <a:ext cx="2526158" cy="1612687"/>
      </dsp:txXfrm>
    </dsp:sp>
    <dsp:sp modelId="{E0BB3C78-FDAA-4658-807F-CA3B842D013A}">
      <dsp:nvSpPr>
        <dsp:cNvPr id="0" name=""/>
        <dsp:cNvSpPr/>
      </dsp:nvSpPr>
      <dsp:spPr>
        <a:xfrm>
          <a:off x="5762233" y="62053"/>
          <a:ext cx="2526158" cy="576000"/>
        </a:xfrm>
        <a:prstGeom prst="rect">
          <a:avLst/>
        </a:prstGeom>
        <a:solidFill>
          <a:schemeClr val="accent2">
            <a:hueOff val="-11988871"/>
            <a:satOff val="-911"/>
            <a:lumOff val="26861"/>
            <a:alphaOff val="0"/>
          </a:schemeClr>
        </a:solidFill>
        <a:ln w="10795" cap="flat" cmpd="sng" algn="ctr">
          <a:solidFill>
            <a:schemeClr val="accent2">
              <a:hueOff val="-11988871"/>
              <a:satOff val="-911"/>
              <a:lumOff val="26861"/>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en-US" sz="2000" kern="1200"/>
            <a:t>Test</a:t>
          </a:r>
        </a:p>
      </dsp:txBody>
      <dsp:txXfrm>
        <a:off x="5762233" y="62053"/>
        <a:ext cx="2526158" cy="576000"/>
      </dsp:txXfrm>
    </dsp:sp>
    <dsp:sp modelId="{3E649BBE-5438-4860-AA42-0BE953632007}">
      <dsp:nvSpPr>
        <dsp:cNvPr id="0" name=""/>
        <dsp:cNvSpPr/>
      </dsp:nvSpPr>
      <dsp:spPr>
        <a:xfrm>
          <a:off x="5762233" y="638053"/>
          <a:ext cx="2526158" cy="1612687"/>
        </a:xfrm>
        <a:prstGeom prst="rect">
          <a:avLst/>
        </a:prstGeom>
        <a:solidFill>
          <a:schemeClr val="accent2">
            <a:tint val="40000"/>
            <a:alpha val="90000"/>
            <a:hueOff val="-13489958"/>
            <a:satOff val="51017"/>
            <a:lumOff val="6318"/>
            <a:alphaOff val="0"/>
          </a:schemeClr>
        </a:solidFill>
        <a:ln w="10795" cap="flat" cmpd="sng" algn="ctr">
          <a:solidFill>
            <a:schemeClr val="accent2">
              <a:tint val="40000"/>
              <a:alpha val="90000"/>
              <a:hueOff val="-13489958"/>
              <a:satOff val="51017"/>
              <a:lumOff val="6318"/>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en-US" sz="2000" kern="1200"/>
            <a:t>Load testing</a:t>
          </a:r>
        </a:p>
        <a:p>
          <a:pPr marL="228600" lvl="1" indent="-228600" algn="l" defTabSz="889000">
            <a:lnSpc>
              <a:spcPct val="90000"/>
            </a:lnSpc>
            <a:spcBef>
              <a:spcPct val="0"/>
            </a:spcBef>
            <a:spcAft>
              <a:spcPct val="15000"/>
            </a:spcAft>
            <a:buChar char="•"/>
          </a:pPr>
          <a:r>
            <a:rPr lang="en-US" sz="2000" kern="1200"/>
            <a:t>Continuous testing</a:t>
          </a:r>
        </a:p>
        <a:p>
          <a:pPr marL="228600" lvl="1" indent="-228600" algn="l" defTabSz="889000">
            <a:lnSpc>
              <a:spcPct val="90000"/>
            </a:lnSpc>
            <a:spcBef>
              <a:spcPct val="0"/>
            </a:spcBef>
            <a:spcAft>
              <a:spcPct val="15000"/>
            </a:spcAft>
            <a:buChar char="•"/>
          </a:pPr>
          <a:r>
            <a:rPr lang="en-US" sz="2000" kern="1200"/>
            <a:t>Manual test plans</a:t>
          </a:r>
        </a:p>
      </dsp:txBody>
      <dsp:txXfrm>
        <a:off x="5762233" y="638053"/>
        <a:ext cx="2526158" cy="161268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BFD9B8F-A042-48AF-83E1-B073ECB6B84C}">
      <dsp:nvSpPr>
        <dsp:cNvPr id="0" name=""/>
        <dsp:cNvSpPr/>
      </dsp:nvSpPr>
      <dsp:spPr>
        <a:xfrm>
          <a:off x="2590" y="7336"/>
          <a:ext cx="2526158" cy="604800"/>
        </a:xfrm>
        <a:prstGeom prst="rect">
          <a:avLst/>
        </a:prstGeom>
        <a:solidFill>
          <a:schemeClr val="accent4">
            <a:hueOff val="0"/>
            <a:satOff val="0"/>
            <a:lumOff val="0"/>
            <a:alphaOff val="0"/>
          </a:schemeClr>
        </a:solidFill>
        <a:ln w="10795"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85344" rIns="149352" bIns="85344" numCol="1" spcCol="1270" anchor="ctr" anchorCtr="0">
          <a:noAutofit/>
        </a:bodyPr>
        <a:lstStyle/>
        <a:p>
          <a:pPr marL="0" lvl="0" indent="0" algn="ctr" defTabSz="933450">
            <a:lnSpc>
              <a:spcPct val="90000"/>
            </a:lnSpc>
            <a:spcBef>
              <a:spcPct val="0"/>
            </a:spcBef>
            <a:spcAft>
              <a:spcPct val="35000"/>
            </a:spcAft>
            <a:buNone/>
          </a:pPr>
          <a:r>
            <a:rPr lang="en-US" sz="2100" kern="1200"/>
            <a:t>     Package </a:t>
          </a:r>
          <a:r>
            <a:rPr lang="en-US" sz="2100" kern="1200" err="1"/>
            <a:t>Mgmt</a:t>
          </a:r>
          <a:endParaRPr lang="en-US" sz="2100" kern="1200"/>
        </a:p>
      </dsp:txBody>
      <dsp:txXfrm>
        <a:off x="2590" y="7336"/>
        <a:ext cx="2526158" cy="604800"/>
      </dsp:txXfrm>
    </dsp:sp>
    <dsp:sp modelId="{599B9EDF-2BFD-4BEF-B552-CB5FD5EC597E}">
      <dsp:nvSpPr>
        <dsp:cNvPr id="0" name=""/>
        <dsp:cNvSpPr/>
      </dsp:nvSpPr>
      <dsp:spPr>
        <a:xfrm>
          <a:off x="2590" y="612136"/>
          <a:ext cx="2526158" cy="1693321"/>
        </a:xfrm>
        <a:prstGeom prst="rect">
          <a:avLst/>
        </a:prstGeom>
        <a:solidFill>
          <a:schemeClr val="accent4">
            <a:tint val="40000"/>
            <a:alpha val="90000"/>
            <a:hueOff val="0"/>
            <a:satOff val="0"/>
            <a:lumOff val="0"/>
            <a:alphaOff val="0"/>
          </a:schemeClr>
        </a:solidFill>
        <a:ln w="10795" cap="flat"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2014" tIns="112014" rIns="149352" bIns="168021" numCol="1" spcCol="1270" anchor="t" anchorCtr="0">
          <a:noAutofit/>
        </a:bodyPr>
        <a:lstStyle/>
        <a:p>
          <a:pPr marL="228600" lvl="1" indent="-228600" algn="l" defTabSz="933450">
            <a:lnSpc>
              <a:spcPct val="90000"/>
            </a:lnSpc>
            <a:spcBef>
              <a:spcPct val="0"/>
            </a:spcBef>
            <a:spcAft>
              <a:spcPct val="15000"/>
            </a:spcAft>
            <a:buChar char="•"/>
          </a:pPr>
          <a:r>
            <a:rPr lang="en-US" sz="2100" kern="1200"/>
            <a:t>Cloud hosted</a:t>
          </a:r>
        </a:p>
        <a:p>
          <a:pPr marL="228600" lvl="1" indent="-228600" algn="l" defTabSz="933450">
            <a:lnSpc>
              <a:spcPct val="90000"/>
            </a:lnSpc>
            <a:spcBef>
              <a:spcPct val="0"/>
            </a:spcBef>
            <a:spcAft>
              <a:spcPct val="15000"/>
            </a:spcAft>
            <a:buChar char="•"/>
          </a:pPr>
          <a:r>
            <a:rPr lang="en-US" sz="2100" kern="1200" err="1"/>
            <a:t>NuGet</a:t>
          </a:r>
          <a:endParaRPr lang="en-US" sz="2100" kern="1200"/>
        </a:p>
        <a:p>
          <a:pPr marL="228600" lvl="1" indent="-228600" algn="l" defTabSz="933450">
            <a:lnSpc>
              <a:spcPct val="90000"/>
            </a:lnSpc>
            <a:spcBef>
              <a:spcPct val="0"/>
            </a:spcBef>
            <a:spcAft>
              <a:spcPct val="15000"/>
            </a:spcAft>
            <a:buChar char="•"/>
          </a:pPr>
          <a:r>
            <a:rPr lang="en-US" sz="2100" kern="1200"/>
            <a:t>NPM</a:t>
          </a:r>
        </a:p>
      </dsp:txBody>
      <dsp:txXfrm>
        <a:off x="2590" y="612136"/>
        <a:ext cx="2526158" cy="1693321"/>
      </dsp:txXfrm>
    </dsp:sp>
    <dsp:sp modelId="{ADEA36E0-64E6-4BEE-AD42-DAB37DC21EDD}">
      <dsp:nvSpPr>
        <dsp:cNvPr id="0" name=""/>
        <dsp:cNvSpPr/>
      </dsp:nvSpPr>
      <dsp:spPr>
        <a:xfrm>
          <a:off x="2882412" y="7336"/>
          <a:ext cx="2526158" cy="604800"/>
        </a:xfrm>
        <a:prstGeom prst="rect">
          <a:avLst/>
        </a:prstGeom>
        <a:solidFill>
          <a:schemeClr val="accent4">
            <a:hueOff val="-2867528"/>
            <a:satOff val="23684"/>
            <a:lumOff val="-5883"/>
            <a:alphaOff val="0"/>
          </a:schemeClr>
        </a:solidFill>
        <a:ln w="10795" cap="flat" cmpd="sng" algn="ctr">
          <a:solidFill>
            <a:schemeClr val="accent4">
              <a:hueOff val="-2867528"/>
              <a:satOff val="23684"/>
              <a:lumOff val="-5883"/>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85344" rIns="149352" bIns="85344" numCol="1" spcCol="1270" anchor="ctr" anchorCtr="0">
          <a:noAutofit/>
        </a:bodyPr>
        <a:lstStyle/>
        <a:p>
          <a:pPr marL="0" lvl="0" indent="0" algn="ctr" defTabSz="933450">
            <a:lnSpc>
              <a:spcPct val="90000"/>
            </a:lnSpc>
            <a:spcBef>
              <a:spcPct val="0"/>
            </a:spcBef>
            <a:spcAft>
              <a:spcPct val="35000"/>
            </a:spcAft>
            <a:buNone/>
          </a:pPr>
          <a:r>
            <a:rPr lang="en-US" sz="2100" kern="1200"/>
            <a:t>   Build &amp; CI</a:t>
          </a:r>
        </a:p>
      </dsp:txBody>
      <dsp:txXfrm>
        <a:off x="2882412" y="7336"/>
        <a:ext cx="2526158" cy="604800"/>
      </dsp:txXfrm>
    </dsp:sp>
    <dsp:sp modelId="{F0F7EA4B-645E-4581-AD97-769433FA6554}">
      <dsp:nvSpPr>
        <dsp:cNvPr id="0" name=""/>
        <dsp:cNvSpPr/>
      </dsp:nvSpPr>
      <dsp:spPr>
        <a:xfrm>
          <a:off x="2882412" y="612136"/>
          <a:ext cx="2526158" cy="1693321"/>
        </a:xfrm>
        <a:prstGeom prst="rect">
          <a:avLst/>
        </a:prstGeom>
        <a:solidFill>
          <a:schemeClr val="accent4">
            <a:tint val="40000"/>
            <a:alpha val="90000"/>
            <a:hueOff val="-2813660"/>
            <a:satOff val="-1423"/>
            <a:lumOff val="-479"/>
            <a:alphaOff val="0"/>
          </a:schemeClr>
        </a:solidFill>
        <a:ln w="10795" cap="flat" cmpd="sng" algn="ctr">
          <a:solidFill>
            <a:schemeClr val="accent4">
              <a:tint val="40000"/>
              <a:alpha val="90000"/>
              <a:hueOff val="-2813660"/>
              <a:satOff val="-1423"/>
              <a:lumOff val="-479"/>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2014" tIns="112014" rIns="149352" bIns="168021" numCol="1" spcCol="1270" anchor="t" anchorCtr="0">
          <a:noAutofit/>
        </a:bodyPr>
        <a:lstStyle/>
        <a:p>
          <a:pPr marL="228600" lvl="1" indent="-228600" algn="l" defTabSz="933450">
            <a:lnSpc>
              <a:spcPct val="90000"/>
            </a:lnSpc>
            <a:spcBef>
              <a:spcPct val="0"/>
            </a:spcBef>
            <a:spcAft>
              <a:spcPct val="15000"/>
            </a:spcAft>
            <a:buChar char="•"/>
          </a:pPr>
          <a:r>
            <a:rPr lang="en-US" sz="2100" kern="1200"/>
            <a:t>Continuous integration </a:t>
          </a:r>
        </a:p>
        <a:p>
          <a:pPr marL="228600" lvl="1" indent="-228600" algn="l" defTabSz="933450">
            <a:lnSpc>
              <a:spcPct val="90000"/>
            </a:lnSpc>
            <a:spcBef>
              <a:spcPct val="0"/>
            </a:spcBef>
            <a:spcAft>
              <a:spcPct val="15000"/>
            </a:spcAft>
            <a:buChar char="•"/>
          </a:pPr>
          <a:r>
            <a:rPr lang="en-US" sz="2100" kern="1200"/>
            <a:t>Flexible pipelines</a:t>
          </a:r>
        </a:p>
        <a:p>
          <a:pPr marL="228600" lvl="1" indent="-228600" algn="l" defTabSz="933450">
            <a:lnSpc>
              <a:spcPct val="90000"/>
            </a:lnSpc>
            <a:spcBef>
              <a:spcPct val="0"/>
            </a:spcBef>
            <a:spcAft>
              <a:spcPct val="15000"/>
            </a:spcAft>
            <a:buChar char="•"/>
          </a:pPr>
          <a:r>
            <a:rPr lang="en-US" sz="2100" kern="1200"/>
            <a:t>Any language</a:t>
          </a:r>
        </a:p>
      </dsp:txBody>
      <dsp:txXfrm>
        <a:off x="2882412" y="612136"/>
        <a:ext cx="2526158" cy="1693321"/>
      </dsp:txXfrm>
    </dsp:sp>
    <dsp:sp modelId="{0F0743B9-76B9-4417-96BA-4B29AAEFE2C0}">
      <dsp:nvSpPr>
        <dsp:cNvPr id="0" name=""/>
        <dsp:cNvSpPr/>
      </dsp:nvSpPr>
      <dsp:spPr>
        <a:xfrm>
          <a:off x="5762233" y="7336"/>
          <a:ext cx="2526158" cy="604800"/>
        </a:xfrm>
        <a:prstGeom prst="rect">
          <a:avLst/>
        </a:prstGeom>
        <a:solidFill>
          <a:schemeClr val="accent4">
            <a:hueOff val="-5735056"/>
            <a:satOff val="47367"/>
            <a:lumOff val="-11765"/>
            <a:alphaOff val="0"/>
          </a:schemeClr>
        </a:solidFill>
        <a:ln w="10795" cap="flat" cmpd="sng" algn="ctr">
          <a:solidFill>
            <a:schemeClr val="accent4">
              <a:hueOff val="-5735056"/>
              <a:satOff val="47367"/>
              <a:lumOff val="-11765"/>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85344" rIns="149352" bIns="85344" numCol="1" spcCol="1270" anchor="ctr" anchorCtr="0">
          <a:noAutofit/>
        </a:bodyPr>
        <a:lstStyle/>
        <a:p>
          <a:pPr marL="0" lvl="0" indent="0" algn="ctr" defTabSz="933450">
            <a:lnSpc>
              <a:spcPct val="90000"/>
            </a:lnSpc>
            <a:spcBef>
              <a:spcPct val="0"/>
            </a:spcBef>
            <a:spcAft>
              <a:spcPct val="35000"/>
            </a:spcAft>
            <a:buNone/>
          </a:pPr>
          <a:r>
            <a:rPr lang="en-US" sz="2100" kern="1200"/>
            <a:t>   Release</a:t>
          </a:r>
        </a:p>
      </dsp:txBody>
      <dsp:txXfrm>
        <a:off x="5762233" y="7336"/>
        <a:ext cx="2526158" cy="604800"/>
      </dsp:txXfrm>
    </dsp:sp>
    <dsp:sp modelId="{26561F3C-0483-4170-A4DD-98DC09E93992}">
      <dsp:nvSpPr>
        <dsp:cNvPr id="0" name=""/>
        <dsp:cNvSpPr/>
      </dsp:nvSpPr>
      <dsp:spPr>
        <a:xfrm>
          <a:off x="5762233" y="612136"/>
          <a:ext cx="2526158" cy="1693321"/>
        </a:xfrm>
        <a:prstGeom prst="rect">
          <a:avLst/>
        </a:prstGeom>
        <a:solidFill>
          <a:schemeClr val="accent4">
            <a:tint val="40000"/>
            <a:alpha val="90000"/>
            <a:hueOff val="-5627320"/>
            <a:satOff val="-2845"/>
            <a:lumOff val="-957"/>
            <a:alphaOff val="0"/>
          </a:schemeClr>
        </a:solidFill>
        <a:ln w="10795" cap="flat" cmpd="sng" algn="ctr">
          <a:solidFill>
            <a:schemeClr val="accent4">
              <a:tint val="40000"/>
              <a:alpha val="90000"/>
              <a:hueOff val="-5627320"/>
              <a:satOff val="-2845"/>
              <a:lumOff val="-957"/>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2014" tIns="112014" rIns="149352" bIns="168021" numCol="1" spcCol="1270" anchor="t" anchorCtr="0">
          <a:noAutofit/>
        </a:bodyPr>
        <a:lstStyle/>
        <a:p>
          <a:pPr marL="228600" lvl="1" indent="-228600" algn="l" defTabSz="933450">
            <a:lnSpc>
              <a:spcPct val="90000"/>
            </a:lnSpc>
            <a:spcBef>
              <a:spcPct val="0"/>
            </a:spcBef>
            <a:spcAft>
              <a:spcPct val="15000"/>
            </a:spcAft>
            <a:buChar char="•"/>
          </a:pPr>
          <a:r>
            <a:rPr lang="en-US" sz="2100" kern="1200"/>
            <a:t>Automated deployments</a:t>
          </a:r>
        </a:p>
        <a:p>
          <a:pPr marL="228600" lvl="1" indent="-228600" algn="l" defTabSz="933450">
            <a:lnSpc>
              <a:spcPct val="90000"/>
            </a:lnSpc>
            <a:spcBef>
              <a:spcPct val="0"/>
            </a:spcBef>
            <a:spcAft>
              <a:spcPct val="15000"/>
            </a:spcAft>
            <a:buChar char="•"/>
          </a:pPr>
          <a:r>
            <a:rPr lang="en-US" sz="2100" kern="1200"/>
            <a:t>Traceability</a:t>
          </a:r>
        </a:p>
        <a:p>
          <a:pPr marL="228600" lvl="1" indent="-228600" algn="l" defTabSz="933450">
            <a:lnSpc>
              <a:spcPct val="90000"/>
            </a:lnSpc>
            <a:spcBef>
              <a:spcPct val="0"/>
            </a:spcBef>
            <a:spcAft>
              <a:spcPct val="15000"/>
            </a:spcAft>
            <a:buChar char="•"/>
          </a:pPr>
          <a:r>
            <a:rPr lang="en-US" sz="2100" kern="1200"/>
            <a:t>Extensions</a:t>
          </a:r>
        </a:p>
      </dsp:txBody>
      <dsp:txXfrm>
        <a:off x="5762233" y="612136"/>
        <a:ext cx="2526158" cy="1693321"/>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29.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26.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77F5F5C-3124-48E9-B6C7-8A079B7D71F5}" type="datetime8">
              <a:rPr lang="en-US" smtClean="0">
                <a:latin typeface="Segoe UI" pitchFamily="34" charset="0"/>
              </a:rPr>
              <a:t>5/9/2018 10:28 AM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79C601B9-5273-467A-8E48-EC9939578C8F}" type="datetime8">
              <a:rPr lang="en-US" smtClean="0"/>
              <a:t>5/9/2018 9:44 AM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azure.microsoft.com/en-us/services/cosmos-db/"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azure.microsoft.com/en-us/overview/productivity/" TargetMode="External"/><Relationship Id="rId2" Type="http://schemas.openxmlformats.org/officeDocument/2006/relationships/slide" Target="../slides/slide16.xml"/><Relationship Id="rId1" Type="http://schemas.openxmlformats.org/officeDocument/2006/relationships/notesMaster" Target="../notesMasters/notesMaster1.xml"/><Relationship Id="rId5" Type="http://schemas.openxmlformats.org/officeDocument/2006/relationships/hyperlink" Target="https://azure.microsoft.com/en-us/overview/intelligent/" TargetMode="External"/><Relationship Id="rId4" Type="http://schemas.openxmlformats.org/officeDocument/2006/relationships/hyperlink" Target="https://azure.microsoft.com/en-us/overview/hybrid-cloud/" TargetMode="Externa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azure.microsoft.com/en-us/overview/productivity/" TargetMode="External"/><Relationship Id="rId2" Type="http://schemas.openxmlformats.org/officeDocument/2006/relationships/slide" Target="../slides/slide4.xml"/><Relationship Id="rId1" Type="http://schemas.openxmlformats.org/officeDocument/2006/relationships/notesMaster" Target="../notesMasters/notesMaster1.xml"/><Relationship Id="rId5" Type="http://schemas.openxmlformats.org/officeDocument/2006/relationships/hyperlink" Target="https://azure.microsoft.com/en-us/overview/intelligent/" TargetMode="External"/><Relationship Id="rId4" Type="http://schemas.openxmlformats.org/officeDocument/2006/relationships/hyperlink" Target="https://azure.microsoft.com/en-us/overview/hybrid-cloud/" TargetMode="Externa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8" Type="http://schemas.openxmlformats.org/officeDocument/2006/relationships/hyperlink" Target="https://azure.microsoft.com/en-us/features/cloud-shell/" TargetMode="External"/><Relationship Id="rId3" Type="http://schemas.openxmlformats.org/officeDocument/2006/relationships/hyperlink" Target="https://docs.microsoft.com/en-us/nodejs/azure/" TargetMode="External"/><Relationship Id="rId7" Type="http://schemas.openxmlformats.org/officeDocument/2006/relationships/hyperlink" Target="https://azure.microsoft.com/en-us/features/azure-portal/" TargetMode="External"/><Relationship Id="rId2" Type="http://schemas.openxmlformats.org/officeDocument/2006/relationships/slide" Target="../slides/slide5.xml"/><Relationship Id="rId1" Type="http://schemas.openxmlformats.org/officeDocument/2006/relationships/notesMaster" Target="../notesMasters/notesMaster1.xml"/><Relationship Id="rId6" Type="http://schemas.openxmlformats.org/officeDocument/2006/relationships/hyperlink" Target="https://azure.microsoft.com/en-us/services/" TargetMode="External"/><Relationship Id="rId5" Type="http://schemas.openxmlformats.org/officeDocument/2006/relationships/hyperlink" Target="https://docs.microsoft.com/en-us/dotnet/azure/" TargetMode="External"/><Relationship Id="rId4" Type="http://schemas.openxmlformats.org/officeDocument/2006/relationships/hyperlink" Target="https://docs.microsoft.com/en-us/java/azure/" TargetMode="External"/><Relationship Id="rId9" Type="http://schemas.openxmlformats.org/officeDocument/2006/relationships/hyperlink" Target="https://azure.microsoft.com/en-us/services/visual-studio-team-services/" TargetMode="Externa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Turn your idea into a new app, reimagine an existing system, or create a hybrid cloud application with confidence, no matter the platform or where you are on the journey to the cloud.</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6D3B629-ABE3-4545-9E80-4ED2B88B106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622889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b="1" dirty="0"/>
              <a:t>Develop breakthrough apps with built-in intelligence</a:t>
            </a:r>
          </a:p>
          <a:p>
            <a:r>
              <a:rPr lang="en-US" dirty="0"/>
              <a:t>Take advantage of a comprehensive set of services, infrastructure, and tools to build AI-powered experiences including bots that naturally interact with users and built-in advanced analytics tools, such as R, to make faster predictions.</a:t>
            </a:r>
          </a:p>
          <a:p>
            <a:r>
              <a:rPr lang="en-US" dirty="0"/>
              <a:t>Elastically scale storage and performance with </a:t>
            </a:r>
            <a:r>
              <a:rPr lang="en-US" dirty="0">
                <a:hlinkClick r:id="rId3"/>
              </a:rPr>
              <a:t>Azure Cosmos DB</a:t>
            </a:r>
            <a:r>
              <a:rPr lang="en-US" dirty="0"/>
              <a:t>, the first globally distributed database service that delivers horizontal scale-out with guaranteed single digit millisecond latency.</a:t>
            </a:r>
          </a:p>
          <a:p>
            <a:r>
              <a:rPr lang="en-US" dirty="0"/>
              <a:t>Rest assured with managed service capabilities such as built-in monitoring, threat detection, automatic patching, and backups.</a:t>
            </a:r>
          </a:p>
          <a:p>
            <a:endParaRPr lang="en-US" dirty="0"/>
          </a:p>
          <a:p>
            <a:r>
              <a:rPr lang="en-US" b="1" dirty="0"/>
              <a:t>Expand your possibilities with an open platform</a:t>
            </a:r>
          </a:p>
          <a:p>
            <a:r>
              <a:rPr lang="en-US" dirty="0"/>
              <a:t>Build apps for any scenario with familiar technologies of your choice and a comprehensive set of data engines such as PostgreSQL, MySQL, MongoDB and Hadoop.</a:t>
            </a:r>
          </a:p>
          <a:p>
            <a:r>
              <a:rPr lang="en-US" dirty="0"/>
              <a:t>Leverage advanced analytics and AI services and tools such as Spark, and </a:t>
            </a:r>
            <a:r>
              <a:rPr lang="en-US" dirty="0" err="1"/>
              <a:t>Jupyter</a:t>
            </a:r>
            <a:r>
              <a:rPr lang="en-US" dirty="0"/>
              <a:t> Notebooks.</a:t>
            </a:r>
          </a:p>
          <a:p>
            <a:endParaRPr lang="en-US" dirty="0"/>
          </a:p>
          <a:p>
            <a:r>
              <a:rPr lang="en-US" b="1" dirty="0"/>
              <a:t>Build and deploy custom AI models at scale</a:t>
            </a:r>
          </a:p>
          <a:p>
            <a:r>
              <a:rPr lang="en-US" dirty="0"/>
              <a:t>Work across teams to build, test and manage different versions of your models in production with Azure Machine Learning Studio, Workbench, Experimentation, and Model management. Build rich AI applications with a family of GPUs optimized for deep learning AI scenarios and run large-scale, massively parallel development with Azure Batch. Debug, test and deploy across platforms with Visual Studio Code.</a:t>
            </a:r>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F6266E11-2D6E-47D1-9B0E-710511962C2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765912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dirty="0"/>
              <a:t>Trusted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1"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Compliance and trust is not an afterthought at Microsoft.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are leaders in this space, and help set standards for global and federal organizations around the world.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indent="-171450">
              <a:buFont typeface="Arial" panose="020B0604020202020204" pitchFamily="34" charset="0"/>
              <a:buChar char="•"/>
            </a:pPr>
            <a:r>
              <a:rPr lang="en-US" dirty="0"/>
              <a:t>Microsoft has been talking about trust in the cloud for a while and will continue to do so. </a:t>
            </a:r>
          </a:p>
          <a:p>
            <a:pPr marL="171450" indent="-171450">
              <a:buFont typeface="Arial" panose="020B0604020202020204" pitchFamily="34" charset="0"/>
              <a:buChar char="•"/>
            </a:pPr>
            <a:r>
              <a:rPr lang="en-US" dirty="0"/>
              <a:t>This is only a sampling of our compliance certifications, but we run the gamut. </a:t>
            </a:r>
          </a:p>
          <a:p>
            <a:pPr marL="171450" indent="-171450">
              <a:buFont typeface="Arial" panose="020B0604020202020204" pitchFamily="34" charset="0"/>
              <a:buChar char="•"/>
            </a:pPr>
            <a:r>
              <a:rPr lang="en-US" dirty="0"/>
              <a:t>Azure’s strengths are around security, privacy, and transparency around how we run the cloud. </a:t>
            </a:r>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F6266E11-2D6E-47D1-9B0E-710511962C2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892629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Trusted</a:t>
            </a:r>
          </a:p>
          <a:p>
            <a:endParaRPr lang="en-US" b="1" dirty="0"/>
          </a:p>
          <a:p>
            <a:pPr marL="171450" indent="-171450">
              <a:buFont typeface="Arial" panose="020B0604020202020204" pitchFamily="34" charset="0"/>
              <a:buChar char="•"/>
            </a:pPr>
            <a:r>
              <a:rPr lang="en-US" dirty="0"/>
              <a:t>Azure is continuing expand its infrastructure footprint around the globe.</a:t>
            </a:r>
          </a:p>
          <a:p>
            <a:pPr marL="171450" indent="-171450">
              <a:buFont typeface="Arial" panose="020B0604020202020204" pitchFamily="34" charset="0"/>
              <a:buChar char="•"/>
            </a:pPr>
            <a:r>
              <a:rPr lang="en-US" dirty="0"/>
              <a:t>In fact, Microsoft is the first cloud provider to put data centers in South Africa. </a:t>
            </a:r>
          </a:p>
          <a:p>
            <a:pPr marL="171450" indent="-171450">
              <a:buFont typeface="Arial" panose="020B0604020202020204" pitchFamily="34" charset="0"/>
              <a:buChar char="•"/>
            </a:pPr>
            <a:r>
              <a:rPr lang="en-US" dirty="0"/>
              <a:t>Right now, we’re at 42 Azure regions—which is more than AWS and Google </a:t>
            </a:r>
            <a:r>
              <a:rPr lang="en-US" i="1" dirty="0"/>
              <a:t>combined.</a:t>
            </a:r>
            <a:endParaRPr lang="en-US" dirty="0"/>
          </a:p>
          <a:p>
            <a:pPr marL="171450" indent="-171450">
              <a:buFont typeface="Arial" panose="020B0604020202020204" pitchFamily="34" charset="0"/>
              <a:buChar char="•"/>
            </a:pPr>
            <a:r>
              <a:rPr lang="en-US" dirty="0"/>
              <a:t>The approach Azure takes is different as it is important for enterprise customers to have data in region, close to employees, close to customers as well as have unique data handling capabilities.</a:t>
            </a:r>
          </a:p>
          <a:p>
            <a:endParaRPr lang="en-US" dirty="0"/>
          </a:p>
          <a:p>
            <a:r>
              <a:rPr lang="en-US" dirty="0"/>
              <a:t>Learn more:</a:t>
            </a:r>
          </a:p>
          <a:p>
            <a:pPr marL="171450" indent="-171450">
              <a:buFont typeface="Arial" panose="020B0604020202020204" pitchFamily="34" charset="0"/>
              <a:buChar char="•"/>
            </a:pPr>
            <a:r>
              <a:rPr lang="en-US" dirty="0"/>
              <a:t>For more information on how we run and secure the datacenters, there are more resources online.</a:t>
            </a:r>
          </a:p>
          <a:p>
            <a:pPr marL="171450" indent="-171450">
              <a:buFont typeface="Arial" panose="020B0604020202020204" pitchFamily="34" charset="0"/>
              <a:buChar char="•"/>
            </a:pPr>
            <a:r>
              <a:rPr lang="en-US" dirty="0"/>
              <a:t>Tours are available for our datacenters if you wish to see the capabilities and technologies that are in use in Azure.</a:t>
            </a:r>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F6266E11-2D6E-47D1-9B0E-710511962C2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683788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19100" y="703263"/>
            <a:ext cx="6248400" cy="3514725"/>
          </a:xfrm>
        </p:spPr>
      </p:sp>
      <p:sp>
        <p:nvSpPr>
          <p:cNvPr id="3" name="Notes Placeholder 2"/>
          <p:cNvSpPr>
            <a:spLocks noGrp="1"/>
          </p:cNvSpPr>
          <p:nvPr>
            <p:ph type="body" idx="1"/>
          </p:nvPr>
        </p:nvSpPr>
        <p:spPr/>
        <p:txBody>
          <a:bodyPr/>
          <a:lstStyle/>
          <a:p>
            <a:r>
              <a:rPr lang="en-US" sz="1200" b="0" i="0" u="none" strike="noStrike" kern="1200" baseline="0">
                <a:solidFill>
                  <a:schemeClr val="tx1"/>
                </a:solidFill>
                <a:latin typeface="+mn-lt"/>
                <a:ea typeface="+mn-ea"/>
                <a:cs typeface="+mn-cs"/>
              </a:rPr>
              <a:t>Microsoft has one of the largest WW fiber networks, and is constantly expanding. We either own or operate the fiber, meaning Microsoft always controls the actual traffic. </a:t>
            </a:r>
          </a:p>
        </p:txBody>
      </p:sp>
      <p:sp>
        <p:nvSpPr>
          <p:cNvPr id="4" name="Slide Number Placeholder 3"/>
          <p:cNvSpPr>
            <a:spLocks noGrp="1"/>
          </p:cNvSpPr>
          <p:nvPr>
            <p:ph type="sldNum" sz="quarter" idx="10"/>
          </p:nvPr>
        </p:nvSpPr>
        <p:spPr/>
        <p:txBody>
          <a:bodyPr/>
          <a:lstStyle/>
          <a:p>
            <a:pPr marL="0" marR="0" lvl="0" indent="0" algn="r" defTabSz="909372" rtl="0" eaLnBrk="1" fontAlgn="auto" latinLnBrk="0" hangingPunct="1">
              <a:lnSpc>
                <a:spcPct val="100000"/>
              </a:lnSpc>
              <a:spcBef>
                <a:spcPts val="0"/>
              </a:spcBef>
              <a:spcAft>
                <a:spcPts val="0"/>
              </a:spcAft>
              <a:buClrTx/>
              <a:buSzTx/>
              <a:buFontTx/>
              <a:buNone/>
              <a:tabLst/>
              <a:defRPr/>
            </a:pPr>
            <a:fld id="{D1885A3C-47E3-4F47-B5F1-8B0C56D0A77B}" type="slidenum">
              <a:rPr kumimoji="0" lang="en-US" sz="1200" b="0" i="0" u="none" strike="noStrike" kern="1200" cap="none" spc="0" normalizeH="0" baseline="0" noProof="0" smtClean="0">
                <a:ln>
                  <a:noFill/>
                </a:ln>
                <a:solidFill>
                  <a:srgbClr val="505050"/>
                </a:solidFill>
                <a:effectLst/>
                <a:uLnTx/>
                <a:uFillTx/>
                <a:latin typeface="Calibri"/>
                <a:ea typeface="+mn-ea"/>
                <a:cs typeface="+mn-cs"/>
              </a:rPr>
              <a:pPr marL="0" marR="0" lvl="0" indent="0" algn="r" defTabSz="909372"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srgbClr val="505050"/>
              </a:solidFill>
              <a:effectLst/>
              <a:uLnTx/>
              <a:uFillTx/>
              <a:latin typeface="Calibri"/>
              <a:ea typeface="+mn-ea"/>
              <a:cs typeface="+mn-cs"/>
            </a:endParaRPr>
          </a:p>
        </p:txBody>
      </p:sp>
    </p:spTree>
    <p:extLst>
      <p:ext uri="{BB962C8B-B14F-4D97-AF65-F5344CB8AC3E}">
        <p14:creationId xmlns:p14="http://schemas.microsoft.com/office/powerpoint/2010/main" val="5153021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72Tb per second of network bandwidth – 7000 HD blue ray DVD’s across the network every second</a:t>
            </a:r>
          </a:p>
          <a:p>
            <a:pPr marL="171450" indent="-171450">
              <a:buFontTx/>
              <a:buChar char="-"/>
            </a:pPr>
            <a:r>
              <a:rPr lang="en-US" dirty="0"/>
              <a:t>42 Azure regions now</a:t>
            </a:r>
          </a:p>
          <a:p>
            <a:pPr marL="171450" indent="-171450">
              <a:buFontTx/>
              <a:buChar char="-"/>
            </a:pPr>
            <a:r>
              <a:rPr lang="en-US" dirty="0"/>
              <a:t>We can deliver your data across millions of servers, </a:t>
            </a:r>
          </a:p>
          <a:p>
            <a:pPr marL="171450" indent="-171450">
              <a:buFontTx/>
              <a:buChar char="-"/>
            </a:pPr>
            <a:r>
              <a:rPr lang="en-US" dirty="0"/>
              <a:t>How does Microsoft decide where to put our datacenters – we take all of the elements of scale into account to ensure the entire ecosystem can support the growth of the cloud – </a:t>
            </a:r>
            <a:r>
              <a:rPr lang="en-US" dirty="0" err="1"/>
              <a:t>atency</a:t>
            </a:r>
            <a:endParaRPr lang="en-US" dirty="0"/>
          </a:p>
          <a:p>
            <a:pPr marL="171450" indent="-171450">
              <a:buFontTx/>
              <a:buChar char="-"/>
            </a:pPr>
            <a:r>
              <a:rPr lang="en-US" dirty="0"/>
              <a:t>We are not an </a:t>
            </a:r>
          </a:p>
          <a:p>
            <a:endParaRPr lang="en-US" dirty="0"/>
          </a:p>
          <a:p>
            <a:r>
              <a:rPr lang="en-US" dirty="0"/>
              <a:t>Over 100 datacenters</a:t>
            </a:r>
          </a:p>
          <a:p>
            <a:r>
              <a:rPr lang="en-US" dirty="0"/>
              <a:t>42 announced</a:t>
            </a:r>
            <a:r>
              <a:rPr lang="en-US" baseline="0" dirty="0"/>
              <a:t> </a:t>
            </a:r>
            <a:r>
              <a:rPr lang="en-US" dirty="0"/>
              <a:t>Azure regions </a:t>
            </a:r>
          </a:p>
          <a:p>
            <a:r>
              <a:rPr lang="en-US" dirty="0"/>
              <a:t>## edge nodes reducing latency and getting customers on to our managed network faster</a:t>
            </a:r>
          </a:p>
          <a:p>
            <a:r>
              <a:rPr lang="en-US" dirty="0"/>
              <a:t>Global dark fiber network ensuring performance, </a:t>
            </a:r>
            <a:r>
              <a:rPr lang="en-US" dirty="0" err="1"/>
              <a:t>QoS</a:t>
            </a:r>
            <a:r>
              <a:rPr lang="en-US" dirty="0"/>
              <a:t> and resilient connectivity</a:t>
            </a:r>
          </a:p>
          <a:p>
            <a:endParaRPr lang="en-US" dirty="0"/>
          </a:p>
          <a:p>
            <a:r>
              <a:rPr lang="en-US" dirty="0"/>
              <a:t>How do we select datacenter locations?</a:t>
            </a:r>
          </a:p>
          <a:p>
            <a:pPr marL="171450" indent="-171450">
              <a:buFontTx/>
              <a:buChar char="-"/>
            </a:pPr>
            <a:r>
              <a:rPr lang="en-US" dirty="0"/>
              <a:t>Proximity/Latency to customers (opportunity)</a:t>
            </a:r>
          </a:p>
          <a:p>
            <a:pPr marL="171450" indent="-171450">
              <a:buFontTx/>
              <a:buChar char="-"/>
            </a:pPr>
            <a:r>
              <a:rPr lang="en-US" dirty="0"/>
              <a:t>Energy (and climate/</a:t>
            </a:r>
            <a:r>
              <a:rPr lang="en-US" dirty="0" err="1"/>
              <a:t>pue</a:t>
            </a:r>
            <a:r>
              <a:rPr lang="en-US" dirty="0"/>
              <a:t>)</a:t>
            </a:r>
          </a:p>
          <a:p>
            <a:pPr marL="171450" indent="-171450">
              <a:buFontTx/>
              <a:buChar char="-"/>
            </a:pPr>
            <a:r>
              <a:rPr lang="en-US" dirty="0"/>
              <a:t>Network</a:t>
            </a:r>
          </a:p>
          <a:p>
            <a:pPr marL="171450" indent="-171450">
              <a:buFontTx/>
              <a:buChar char="-"/>
            </a:pPr>
            <a:r>
              <a:rPr lang="en-US" dirty="0"/>
              <a:t>Workforce (both operation and construction)</a:t>
            </a:r>
          </a:p>
          <a:p>
            <a:r>
              <a:rPr lang="en-US" b="0" dirty="0"/>
              <a:t>Hyperscale (emphasis on scale)</a:t>
            </a:r>
          </a:p>
          <a:p>
            <a:pPr marL="171450" indent="-171450">
              <a:buFontTx/>
              <a:buChar char="-"/>
            </a:pPr>
            <a:r>
              <a:rPr lang="en-US" dirty="0"/>
              <a:t>Only a </a:t>
            </a:r>
            <a:r>
              <a:rPr lang="en-US" b="1" dirty="0"/>
              <a:t>few companies </a:t>
            </a:r>
            <a:r>
              <a:rPr lang="en-US" dirty="0"/>
              <a:t>have the business need and opportunity to operate computing at a scale where you are no longer an IT shop, but </a:t>
            </a:r>
            <a:r>
              <a:rPr lang="en-US" b="1" dirty="0"/>
              <a:t>a global infrastructure supply chain</a:t>
            </a:r>
            <a:r>
              <a:rPr lang="en-US" dirty="0"/>
              <a:t>. The servers and network hardware become commodities and the special sauce is in the planning, execution and optimization of the service –</a:t>
            </a:r>
            <a:r>
              <a:rPr lang="en-US" b="1" dirty="0"/>
              <a:t>managing the illusion of infinite capacity. </a:t>
            </a:r>
          </a:p>
          <a:p>
            <a:pPr marL="0" indent="0">
              <a:buFontTx/>
              <a:buNone/>
            </a:pPr>
            <a:r>
              <a:rPr lang="en-US" b="0" dirty="0"/>
              <a:t>Global operations</a:t>
            </a:r>
          </a:p>
          <a:p>
            <a:pPr marL="171450" indent="-171450">
              <a:buFontTx/>
              <a:buChar char="-"/>
            </a:pPr>
            <a:r>
              <a:rPr lang="en-US" dirty="0"/>
              <a:t>This takes </a:t>
            </a:r>
            <a:r>
              <a:rPr lang="en-US" b="1" dirty="0"/>
              <a:t>knowing how to operate around the globe</a:t>
            </a:r>
            <a:r>
              <a:rPr lang="en-US" dirty="0"/>
              <a:t>, something that Microsoft has great experience in. We have operated international datacenters and networks for over 20 years and continue to grow our footprint outside the US. This is another cog in the supply chain – </a:t>
            </a:r>
            <a:r>
              <a:rPr lang="en-US" b="1" dirty="0"/>
              <a:t>standing up new infrastructure, offerings and business models </a:t>
            </a:r>
            <a:r>
              <a:rPr lang="en-US" dirty="0"/>
              <a:t>– operating ourselves or through partners in locations like </a:t>
            </a:r>
            <a:r>
              <a:rPr lang="en-US" b="1" dirty="0"/>
              <a:t>China</a:t>
            </a:r>
            <a:r>
              <a:rPr lang="en-US" dirty="0"/>
              <a:t> and </a:t>
            </a:r>
            <a:r>
              <a:rPr lang="en-US" b="1" dirty="0"/>
              <a:t>Germany</a:t>
            </a:r>
          </a:p>
          <a:p>
            <a:pPr marL="0" indent="0">
              <a:buFontTx/>
              <a:buNone/>
            </a:pPr>
            <a:r>
              <a:rPr lang="en-US" b="0" dirty="0"/>
              <a:t>Automation</a:t>
            </a:r>
          </a:p>
          <a:p>
            <a:pPr marL="171450" indent="-171450">
              <a:buFontTx/>
              <a:buChar char="-"/>
            </a:pPr>
            <a:r>
              <a:rPr lang="en-US" b="1" dirty="0"/>
              <a:t>Watching screens </a:t>
            </a:r>
            <a:r>
              <a:rPr lang="en-US" dirty="0"/>
              <a:t>and waiting for alerts or emails </a:t>
            </a:r>
            <a:r>
              <a:rPr lang="en-US" b="1" dirty="0"/>
              <a:t>is not sufficient </a:t>
            </a:r>
            <a:r>
              <a:rPr lang="en-US" dirty="0"/>
              <a:t>at our scale. We have had to become experts at automation - Some of our datacenter campuses are two miles (3km) long – </a:t>
            </a:r>
            <a:r>
              <a:rPr lang="en-US" b="1" dirty="0"/>
              <a:t>software can react to a problem much faster than a huma</a:t>
            </a:r>
            <a:r>
              <a:rPr lang="en-US" dirty="0"/>
              <a:t>n can</a:t>
            </a:r>
          </a:p>
          <a:p>
            <a:pPr marL="0" indent="0">
              <a:buFontTx/>
              <a:buNone/>
            </a:pPr>
            <a:r>
              <a:rPr lang="en-US" dirty="0"/>
              <a:t>Open Infrastructure</a:t>
            </a:r>
          </a:p>
          <a:p>
            <a:pPr marL="171450" indent="-171450">
              <a:buFontTx/>
              <a:buChar char="-"/>
            </a:pPr>
            <a:r>
              <a:rPr lang="en-US" dirty="0"/>
              <a:t>Pretty exciting that Microsoft is making a name for itself in the open source community lately. This includes our infrastructure – we have been </a:t>
            </a:r>
            <a:r>
              <a:rPr lang="en-US" b="1" dirty="0"/>
              <a:t>a key part of Open Compute since 2014</a:t>
            </a:r>
            <a:r>
              <a:rPr lang="en-US" dirty="0"/>
              <a:t>, starting with our </a:t>
            </a:r>
            <a:r>
              <a:rPr lang="en-US" b="1" dirty="0"/>
              <a:t>Open Cloud Server</a:t>
            </a:r>
            <a:r>
              <a:rPr lang="en-US" dirty="0"/>
              <a:t> design that </a:t>
            </a:r>
            <a:r>
              <a:rPr lang="en-US" b="1" dirty="0"/>
              <a:t>underpins Azure </a:t>
            </a:r>
            <a:r>
              <a:rPr lang="en-US" dirty="0"/>
              <a:t>and many other services at Microsoft. More recently, we shared the concept of our next generation hardware platform, Project Olympus, with OCP in 2016 and engaged with the community to tweak, improve and evolve the design to have even broader applicability and reach for many more companies. </a:t>
            </a:r>
          </a:p>
          <a:p>
            <a:pPr marL="171450" indent="-171450">
              <a:buFontTx/>
              <a:buChar char="-"/>
            </a:pPr>
            <a:r>
              <a:rPr lang="en-US" dirty="0"/>
              <a:t>On the </a:t>
            </a:r>
            <a:r>
              <a:rPr lang="en-US" b="1" dirty="0"/>
              <a:t>network</a:t>
            </a:r>
            <a:r>
              <a:rPr lang="en-US" dirty="0"/>
              <a:t> front, </a:t>
            </a:r>
            <a:r>
              <a:rPr lang="en-US" b="0" dirty="0"/>
              <a:t>Microsoft</a:t>
            </a:r>
            <a:r>
              <a:rPr lang="en-US" dirty="0"/>
              <a:t> contributed a </a:t>
            </a:r>
            <a:r>
              <a:rPr lang="en-US" b="1" dirty="0" err="1"/>
              <a:t>linux</a:t>
            </a:r>
            <a:r>
              <a:rPr lang="en-US" dirty="0"/>
              <a:t> based solution called </a:t>
            </a:r>
            <a:r>
              <a:rPr lang="en-US" b="1" dirty="0" err="1"/>
              <a:t>SoNIC</a:t>
            </a:r>
            <a:r>
              <a:rPr lang="en-US" dirty="0"/>
              <a:t> to OCP which make it easier to </a:t>
            </a:r>
            <a:r>
              <a:rPr lang="en-US" b="1" dirty="0"/>
              <a:t>take advantage of new hardware capabilities in SDN </a:t>
            </a:r>
            <a:r>
              <a:rPr lang="en-US" dirty="0"/>
              <a:t>implementations with common APIs and development frameworks. </a:t>
            </a:r>
          </a:p>
          <a:p>
            <a:pPr marL="0" indent="0">
              <a:buFontTx/>
              <a:buNone/>
            </a:pPr>
            <a:r>
              <a:rPr lang="en-US" dirty="0"/>
              <a:t>Resilient Services</a:t>
            </a:r>
          </a:p>
          <a:p>
            <a:pPr marL="171450" indent="-171450">
              <a:buFontTx/>
              <a:buChar char="-"/>
            </a:pPr>
            <a:r>
              <a:rPr lang="en-US" dirty="0"/>
              <a:t>Wrapped around all of this infrastructure is a culture of development and operation that values building services that are not only ‘available’ but also resilient. At the scale we operate, one in a million events happen with surprising regularity. Our services are designed with this in mind so that when failures do occur, software can route around the issue and self heal. </a:t>
            </a: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7567003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Understand security state across on-premises and cloud workloads</a:t>
            </a:r>
          </a:p>
          <a:p>
            <a:r>
              <a:rPr lang="en-US" dirty="0"/>
              <a:t>Get a unified view of security across all of your on-premises and cloud workloads. Automatically discover and onboard new Azure resources, and apply security policies across your hybrid cloud workloads to ensure compliance with security standards. Collect, search, and analyze security data from a variety of sources, including firewalls and other partner solutions.</a:t>
            </a:r>
          </a:p>
          <a:p>
            <a:endParaRPr lang="en-US" dirty="0"/>
          </a:p>
          <a:p>
            <a:endParaRPr lang="en-US" dirty="0"/>
          </a:p>
          <a:p>
            <a:r>
              <a:rPr lang="en-US" b="1" dirty="0"/>
              <a:t>Find vulnerabilities and remediate quickly</a:t>
            </a:r>
          </a:p>
          <a:p>
            <a:r>
              <a:rPr lang="en-US" dirty="0"/>
              <a:t>Continuously monitor the security of your machines, networks, and Azure services using hundreds of built-in security assessments or create your own. Use actionable security recommendations to remediate issues before they can be exploited.</a:t>
            </a:r>
          </a:p>
          <a:p>
            <a:endParaRPr lang="en-US" dirty="0"/>
          </a:p>
          <a:p>
            <a:r>
              <a:rPr lang="en-US" b="1" dirty="0"/>
              <a:t>Limit your exposure to threats</a:t>
            </a:r>
          </a:p>
          <a:p>
            <a:r>
              <a:rPr lang="en-US" dirty="0"/>
              <a:t>Enable adaptive threat protections to reduce exposure to attacks. Block malware and other unwanted code by applying application controls adapted to your specific workloads and powered by machine learning. Enable just-in-time, controlled access to management ports on Azure VMs to drastically reduce surface area exposed to brute force and other network attacks.</a:t>
            </a:r>
          </a:p>
          <a:p>
            <a:endParaRPr lang="en-US" dirty="0"/>
          </a:p>
          <a:p>
            <a:endParaRPr lang="en-US" dirty="0"/>
          </a:p>
          <a:p>
            <a:r>
              <a:rPr lang="en-US" b="1" dirty="0"/>
              <a:t>Detect and respond swiftly to attacks</a:t>
            </a:r>
          </a:p>
          <a:p>
            <a:r>
              <a:rPr lang="en-US" dirty="0"/>
              <a:t>Use advanced analytics and the Microsoft Intelligent Security Graph to get an edge over evolving cyber attacks. Leverage built-in behavioral analytics and machine learning to identify attacks and zero-day exploits. Monitor networks, machines, and cloud services for incoming attacks and post-breach activity. Streamline investigation with interactive tools and contextual threat intelligence.</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E405126-A9F4-CF45-B123-BDF1F036055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355400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Azure. Cloud for all.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These 4 pillars represent the main value proposition for what differentiates Azure from the competition.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As you can see in the proof points, these are the reason why customers choose Microsoft, because of the unique value that we provide in a productive, hybrid, intelligent, and trusted cloud.</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With Azure, you can do—or </a:t>
            </a:r>
            <a:r>
              <a:rPr lang="en-US" b="0" i="1" dirty="0"/>
              <a:t>be</a:t>
            </a:r>
            <a:r>
              <a:rPr lang="en-US" b="0" i="0" dirty="0"/>
              <a:t>—all of these things.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b="1" dirty="0"/>
              <a:t>Productive</a:t>
            </a:r>
          </a:p>
          <a:p>
            <a:pPr marL="171450" indent="-171450">
              <a:buFont typeface="Arial" panose="020B0604020202020204" pitchFamily="34" charset="0"/>
              <a:buChar char="•"/>
            </a:pPr>
            <a:r>
              <a:rPr lang="en-US" dirty="0"/>
              <a:t>Get unparalleled developer productivity with integrated tools from mobile DevOps to </a:t>
            </a:r>
            <a:r>
              <a:rPr lang="en-US" dirty="0" err="1"/>
              <a:t>serverless</a:t>
            </a:r>
            <a:r>
              <a:rPr lang="en-US" dirty="0"/>
              <a:t> computing.</a:t>
            </a:r>
          </a:p>
          <a:p>
            <a:pPr marL="171450" indent="-171450">
              <a:buFont typeface="Arial" panose="020B0604020202020204" pitchFamily="34" charset="0"/>
              <a:buChar char="•"/>
            </a:pPr>
            <a:r>
              <a:rPr lang="en-US" dirty="0">
                <a:hlinkClick r:id="rId3"/>
              </a:rPr>
              <a:t>Learn about accelerating innovation</a:t>
            </a:r>
            <a:r>
              <a:rPr lang="en-US" dirty="0"/>
              <a:t> </a:t>
            </a:r>
          </a:p>
          <a:p>
            <a:pPr marL="171450" indent="-171450">
              <a:buFont typeface="Arial" panose="020B0604020202020204" pitchFamily="34" charset="0"/>
              <a:buChar char="•"/>
            </a:pPr>
            <a:r>
              <a:rPr lang="en-US" b="1" dirty="0"/>
              <a:t>Hybrid</a:t>
            </a:r>
          </a:p>
          <a:p>
            <a:pPr marL="171450" indent="-171450">
              <a:buFont typeface="Arial" panose="020B0604020202020204" pitchFamily="34" charset="0"/>
              <a:buChar char="•"/>
            </a:pPr>
            <a:r>
              <a:rPr lang="en-US" dirty="0"/>
              <a:t>Develop and deploy where you want, with the only consistent hybrid cloud on the market. Extend Azure on-premises with Azure Stack.</a:t>
            </a:r>
          </a:p>
          <a:p>
            <a:pPr marL="171450" indent="-171450">
              <a:buFont typeface="Arial" panose="020B0604020202020204" pitchFamily="34" charset="0"/>
              <a:buChar char="•"/>
            </a:pPr>
            <a:r>
              <a:rPr lang="en-US" dirty="0">
                <a:hlinkClick r:id="rId4"/>
              </a:rPr>
              <a:t>Learn about our consistent hybrid cloud</a:t>
            </a:r>
            <a:r>
              <a:rPr lang="en-US" dirty="0"/>
              <a:t> </a:t>
            </a:r>
          </a:p>
          <a:p>
            <a:pPr marL="171450" indent="-171450">
              <a:buFont typeface="Arial" panose="020B0604020202020204" pitchFamily="34" charset="0"/>
              <a:buChar char="•"/>
            </a:pPr>
            <a:r>
              <a:rPr lang="en-US" b="1" dirty="0"/>
              <a:t>Intelligent</a:t>
            </a:r>
          </a:p>
          <a:p>
            <a:pPr marL="171450" indent="-171450">
              <a:buFont typeface="Arial" panose="020B0604020202020204" pitchFamily="34" charset="0"/>
              <a:buChar char="•"/>
            </a:pPr>
            <a:r>
              <a:rPr lang="en-US" dirty="0"/>
              <a:t>Create intelligent apps that delight with data-driven experiences. Go quickly from concept to release with Azure data services and artificial intelligence, from image recognition to bot services.</a:t>
            </a:r>
          </a:p>
          <a:p>
            <a:pPr marL="171450" indent="-171450">
              <a:buFont typeface="Arial" panose="020B0604020202020204" pitchFamily="34" charset="0"/>
              <a:buChar char="•"/>
            </a:pPr>
            <a:r>
              <a:rPr lang="en-US" dirty="0">
                <a:hlinkClick r:id="rId5"/>
              </a:rPr>
              <a:t>Learn about intelligent apps</a:t>
            </a:r>
            <a:r>
              <a:rPr lang="en-US" dirty="0"/>
              <a:t> </a:t>
            </a:r>
          </a:p>
          <a:p>
            <a:pPr marL="171450" indent="-171450">
              <a:buFont typeface="Arial" panose="020B0604020202020204" pitchFamily="34" charset="0"/>
              <a:buChar char="•"/>
            </a:pPr>
            <a:r>
              <a:rPr lang="en-US" b="1" dirty="0"/>
              <a:t>Trusted</a:t>
            </a:r>
          </a:p>
          <a:p>
            <a:pPr marL="171450" indent="-171450">
              <a:buFont typeface="Arial" panose="020B0604020202020204" pitchFamily="34" charset="0"/>
              <a:buChar char="•"/>
            </a:pPr>
            <a:r>
              <a:rPr lang="en-US" dirty="0"/>
              <a:t>Join startups, governments, and 90 percent of Fortune 500s that trust the Microsoft Cloud for security, privacy, transparency, and the most compliance coverage of any cloud provider.</a:t>
            </a:r>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Inspire</a:t>
            </a: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5/9/2018 9:44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084224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Azure Marchitecture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This is a broad overview of the 140+ azure services we have available for customer use.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They are organized by Tools, Advanced workloads (PaaS), core infra (IaaS), and Azure Stack + hybrid.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This is not a complete listing of all the of the services, but highlights some of the key/main areas that customers need.</a:t>
            </a:r>
          </a:p>
          <a:p>
            <a:endParaRPr lang="en-US" dirty="0"/>
          </a:p>
        </p:txBody>
      </p:sp>
      <p:sp>
        <p:nvSpPr>
          <p:cNvPr id="4" name="Header Placeholder 3"/>
          <p:cNvSpPr>
            <a:spLocks noGrp="1"/>
          </p:cNvSpPr>
          <p:nvPr>
            <p:ph type="hdr" sz="quarter" idx="10"/>
          </p:nvPr>
        </p:nvSpPr>
        <p:spPr/>
        <p:txBody>
          <a:bodyPr/>
          <a:lstStyle/>
          <a:p>
            <a:pPr marL="0" marR="0" lvl="0" indent="0" algn="l" defTabSz="93177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WPC 2015</a:t>
            </a:r>
          </a:p>
          <a:p>
            <a:pPr marL="0" marR="0" lvl="0" indent="0" algn="l" defTabSz="93177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a:ln>
                  <a:noFill/>
                </a:ln>
                <a:solidFill>
                  <a:prstClr val="black"/>
                </a:solidFill>
                <a:effectLst/>
                <a:uLnTx/>
                <a:uFillTx/>
                <a:latin typeface="Calibri" panose="020F0502020204030204"/>
                <a:ea typeface="MS PGothic" panose="020B0600070205080204" pitchFamily="34" charset="-128"/>
                <a:cs typeface="+mn-cs"/>
              </a:rPr>
              <a:pPr marL="0" marR="0" lvl="0" indent="0" algn="r" defTabSz="931774" rtl="0" eaLnBrk="1" fontAlgn="auto" latinLnBrk="0" hangingPunct="1">
                <a:lnSpc>
                  <a:spcPct val="100000"/>
                </a:lnSpc>
                <a:spcBef>
                  <a:spcPts val="0"/>
                </a:spcBef>
                <a:spcAft>
                  <a:spcPts val="0"/>
                </a:spcAft>
                <a:buClrTx/>
                <a:buSzTx/>
                <a:buFontTx/>
                <a:buNone/>
                <a:tabLst/>
                <a:defRPr/>
              </a:pPr>
              <a:t>5/9/2018 9:44 AM</a:t>
            </a:fld>
            <a:endParaRPr kumimoji="0" lang="en-US" sz="1200" b="0" i="0" u="none" strike="noStrike" kern="1200" cap="none" spc="0" normalizeH="0" baseline="0" noProof="0">
              <a:ln>
                <a:noFill/>
              </a:ln>
              <a:solidFill>
                <a:prstClr val="black"/>
              </a:solidFill>
              <a:effectLst/>
              <a:uLnTx/>
              <a:uFillTx/>
              <a:latin typeface="Calibri" panose="020F0502020204030204"/>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Calibri" panose="020F0502020204030204"/>
                <a:ea typeface="MS PGothic" panose="020B0600070205080204" pitchFamily="34" charset="-128"/>
                <a:cs typeface="+mn-cs"/>
              </a:rPr>
              <a:pPr marL="0" marR="0" lvl="0" indent="0" algn="r" defTabSz="931774"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S PGothic" panose="020B0600070205080204" pitchFamily="34" charset="-128"/>
              <a:cs typeface="+mn-cs"/>
            </a:endParaRPr>
          </a:p>
        </p:txBody>
      </p:sp>
    </p:spTree>
    <p:extLst>
      <p:ext uri="{BB962C8B-B14F-4D97-AF65-F5344CB8AC3E}">
        <p14:creationId xmlns:p14="http://schemas.microsoft.com/office/powerpoint/2010/main" val="27287436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5/9/2018 9:44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a:p>
        </p:txBody>
      </p:sp>
    </p:spTree>
    <p:extLst>
      <p:ext uri="{BB962C8B-B14F-4D97-AF65-F5344CB8AC3E}">
        <p14:creationId xmlns:p14="http://schemas.microsoft.com/office/powerpoint/2010/main" val="19125272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5/9/2018 9:44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a:p>
        </p:txBody>
      </p:sp>
    </p:spTree>
    <p:extLst>
      <p:ext uri="{BB962C8B-B14F-4D97-AF65-F5344CB8AC3E}">
        <p14:creationId xmlns:p14="http://schemas.microsoft.com/office/powerpoint/2010/main" val="32555562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a:solidFill>
                  <a:schemeClr val="tx1"/>
                </a:solidFill>
                <a:effectLst/>
                <a:latin typeface="+mn-lt"/>
                <a:ea typeface="+mn-ea"/>
                <a:cs typeface="+mn-cs"/>
              </a:rPr>
              <a:t>Digital transformation: </a:t>
            </a:r>
          </a:p>
          <a:p>
            <a:pPr marL="171450" indent="-171450">
              <a:buFont typeface="Arial" panose="020B0604020202020204" pitchFamily="34" charset="0"/>
              <a:buChar char="•"/>
            </a:pPr>
            <a:r>
              <a:rPr lang="en-US" sz="1200" kern="1200">
                <a:solidFill>
                  <a:schemeClr val="tx1"/>
                </a:solidFill>
                <a:effectLst/>
                <a:latin typeface="+mn-lt"/>
                <a:ea typeface="+mn-ea"/>
                <a:cs typeface="+mn-cs"/>
              </a:rPr>
              <a:t>Technology is omnipresent. </a:t>
            </a:r>
          </a:p>
          <a:p>
            <a:pPr marL="171450" indent="-171450">
              <a:buFont typeface="Arial" panose="020B0604020202020204" pitchFamily="34" charset="0"/>
              <a:buChar char="•"/>
            </a:pPr>
            <a:r>
              <a:rPr lang="en-US" sz="1200" kern="1200">
                <a:solidFill>
                  <a:schemeClr val="tx1"/>
                </a:solidFill>
                <a:effectLst/>
                <a:latin typeface="+mn-lt"/>
                <a:ea typeface="+mn-ea"/>
                <a:cs typeface="+mn-cs"/>
              </a:rPr>
              <a:t>It’s shaping how</a:t>
            </a:r>
            <a:r>
              <a:rPr lang="en-US" sz="1200" kern="1200" baseline="0">
                <a:solidFill>
                  <a:schemeClr val="tx1"/>
                </a:solidFill>
                <a:effectLst/>
                <a:latin typeface="+mn-lt"/>
                <a:ea typeface="+mn-ea"/>
                <a:cs typeface="+mn-cs"/>
              </a:rPr>
              <a:t> businesses plan for innovation and growth within their markets. </a:t>
            </a:r>
          </a:p>
          <a:p>
            <a:pPr marL="171450" indent="-171450">
              <a:buFont typeface="Arial" panose="020B0604020202020204" pitchFamily="34" charset="0"/>
              <a:buChar char="•"/>
            </a:pPr>
            <a:r>
              <a:rPr lang="en-US" sz="1200" kern="1200" baseline="0">
                <a:solidFill>
                  <a:schemeClr val="tx1"/>
                </a:solidFill>
                <a:effectLst/>
                <a:latin typeface="+mn-lt"/>
                <a:ea typeface="+mn-ea"/>
                <a:cs typeface="+mn-cs"/>
              </a:rPr>
              <a:t>The importance of digital transformation is urgent; Since 2000, 52% of Fortune 500 companies are gone due to digital disruption.</a:t>
            </a:r>
          </a:p>
          <a:p>
            <a:pPr marL="171450" indent="-171450">
              <a:buFont typeface="Arial" panose="020B0604020202020204" pitchFamily="34" charset="0"/>
              <a:buChar char="•"/>
            </a:pPr>
            <a:r>
              <a:rPr lang="en-US" sz="1200" kern="1200" baseline="0">
                <a:solidFill>
                  <a:schemeClr val="tx1"/>
                </a:solidFill>
                <a:effectLst/>
                <a:latin typeface="+mn-lt"/>
                <a:ea typeface="+mn-ea"/>
                <a:cs typeface="+mn-cs"/>
              </a:rPr>
              <a:t>We see companies </a:t>
            </a:r>
            <a:r>
              <a:rPr lang="en-US" sz="1200" kern="1200">
                <a:solidFill>
                  <a:schemeClr val="tx1"/>
                </a:solidFill>
                <a:effectLst/>
                <a:latin typeface="+mn-lt"/>
                <a:ea typeface="+mn-ea"/>
                <a:cs typeface="+mn-cs"/>
              </a:rPr>
              <a:t>responding by creating digital strategies across</a:t>
            </a:r>
            <a:r>
              <a:rPr lang="en-US" sz="1200" kern="1200" baseline="0">
                <a:solidFill>
                  <a:schemeClr val="tx1"/>
                </a:solidFill>
                <a:effectLst/>
                <a:latin typeface="+mn-lt"/>
                <a:ea typeface="+mn-ea"/>
                <a:cs typeface="+mn-cs"/>
              </a:rPr>
              <a:t> four core areas: </a:t>
            </a:r>
            <a:r>
              <a:rPr lang="en-US" sz="1200" kern="1200">
                <a:solidFill>
                  <a:schemeClr val="tx1"/>
                </a:solidFill>
                <a:effectLst/>
                <a:latin typeface="+mn-lt"/>
                <a:ea typeface="+mn-ea"/>
                <a:cs typeface="+mn-cs"/>
              </a:rPr>
              <a:t>engaging</a:t>
            </a:r>
            <a:r>
              <a:rPr lang="en-US" sz="1200" kern="1200" baseline="0">
                <a:solidFill>
                  <a:schemeClr val="tx1"/>
                </a:solidFill>
                <a:effectLst/>
                <a:latin typeface="+mn-lt"/>
                <a:ea typeface="+mn-ea"/>
                <a:cs typeface="+mn-cs"/>
              </a:rPr>
              <a:t> </a:t>
            </a:r>
            <a:r>
              <a:rPr lang="en-US" sz="1200" kern="1200">
                <a:solidFill>
                  <a:schemeClr val="tx1"/>
                </a:solidFill>
                <a:effectLst/>
                <a:latin typeface="+mn-lt"/>
                <a:ea typeface="+mn-ea"/>
                <a:cs typeface="+mn-cs"/>
              </a:rPr>
              <a:t>their customers, empowering their employees, optimizing</a:t>
            </a:r>
            <a:r>
              <a:rPr lang="en-US" sz="1200" kern="1200" baseline="0">
                <a:solidFill>
                  <a:schemeClr val="tx1"/>
                </a:solidFill>
                <a:effectLst/>
                <a:latin typeface="+mn-lt"/>
                <a:ea typeface="+mn-ea"/>
                <a:cs typeface="+mn-cs"/>
              </a:rPr>
              <a:t> </a:t>
            </a:r>
            <a:r>
              <a:rPr lang="en-US" sz="1200" kern="1200">
                <a:solidFill>
                  <a:schemeClr val="tx1"/>
                </a:solidFill>
                <a:effectLst/>
                <a:latin typeface="+mn-lt"/>
                <a:ea typeface="+mn-ea"/>
                <a:cs typeface="+mn-cs"/>
              </a:rPr>
              <a:t>their operations, and transforming</a:t>
            </a:r>
            <a:r>
              <a:rPr lang="en-US" sz="1200" kern="1200" baseline="0">
                <a:solidFill>
                  <a:schemeClr val="tx1"/>
                </a:solidFill>
                <a:effectLst/>
                <a:latin typeface="+mn-lt"/>
                <a:ea typeface="+mn-ea"/>
                <a:cs typeface="+mn-cs"/>
              </a:rPr>
              <a:t> </a:t>
            </a:r>
            <a:r>
              <a:rPr lang="en-US" sz="1200" kern="1200">
                <a:solidFill>
                  <a:schemeClr val="tx1"/>
                </a:solidFill>
                <a:effectLst/>
                <a:latin typeface="+mn-lt"/>
                <a:ea typeface="+mn-ea"/>
                <a:cs typeface="+mn-cs"/>
              </a:rPr>
              <a:t>their products.</a:t>
            </a:r>
            <a:endParaRPr lang="en-US" sz="1200" b="1" kern="1200">
              <a:solidFill>
                <a:schemeClr val="tx1"/>
              </a:solidFill>
              <a:effectLst/>
              <a:latin typeface="+mn-lt"/>
              <a:ea typeface="+mn-ea"/>
              <a:cs typeface="+mn-cs"/>
            </a:endParaRPr>
          </a:p>
          <a:p>
            <a:pPr marL="171450" indent="-171450">
              <a:buFont typeface="Arial" panose="020B0604020202020204" pitchFamily="34" charset="0"/>
              <a:buChar char="•"/>
            </a:pPr>
            <a:r>
              <a:rPr lang="en-US" sz="1200" b="0" kern="1200">
                <a:solidFill>
                  <a:schemeClr val="tx1"/>
                </a:solidFill>
                <a:effectLst/>
                <a:latin typeface="+mn-lt"/>
                <a:ea typeface="+mn-ea"/>
                <a:cs typeface="+mn-cs"/>
              </a:rPr>
              <a:t>Every</a:t>
            </a:r>
            <a:r>
              <a:rPr lang="en-US" sz="1200" b="0" kern="1200" baseline="0">
                <a:solidFill>
                  <a:schemeClr val="tx1"/>
                </a:solidFill>
                <a:effectLst/>
                <a:latin typeface="+mn-lt"/>
                <a:ea typeface="+mn-ea"/>
                <a:cs typeface="+mn-cs"/>
              </a:rPr>
              <a:t>one is aware of how important this is. Look at a company like Uber for example. </a:t>
            </a:r>
          </a:p>
          <a:p>
            <a:pPr marL="171450" indent="-171450">
              <a:buFont typeface="Arial" panose="020B0604020202020204" pitchFamily="34" charset="0"/>
              <a:buChar char="•"/>
            </a:pPr>
            <a:r>
              <a:rPr lang="en-US" sz="1200" b="0" kern="1200" baseline="0">
                <a:solidFill>
                  <a:schemeClr val="tx1"/>
                </a:solidFill>
                <a:effectLst/>
                <a:latin typeface="+mn-lt"/>
                <a:ea typeface="+mn-ea"/>
                <a:cs typeface="+mn-cs"/>
              </a:rPr>
              <a:t>They’ve created a digital model for the taxi industry that has allowed them to surpass every other taxi company by double or more, recently valued at $62.5 Billion. </a:t>
            </a:r>
          </a:p>
          <a:p>
            <a:pPr marL="171450" indent="-171450">
              <a:buFont typeface="Arial" panose="020B0604020202020204" pitchFamily="34" charset="0"/>
              <a:buChar char="•"/>
            </a:pPr>
            <a:r>
              <a:rPr lang="en-US" sz="1200" b="0" kern="1200" baseline="0">
                <a:solidFill>
                  <a:schemeClr val="tx1"/>
                </a:solidFill>
                <a:effectLst/>
                <a:latin typeface="+mn-lt"/>
                <a:ea typeface="+mn-ea"/>
                <a:cs typeface="+mn-cs"/>
              </a:rPr>
              <a:t>They’ve created a significant shift in an industry that has been largely untouched for decades.</a:t>
            </a:r>
          </a:p>
          <a:p>
            <a:pPr marL="171450" indent="-171450">
              <a:buFont typeface="Arial" panose="020B0604020202020204" pitchFamily="34" charset="0"/>
              <a:buChar char="•"/>
            </a:pPr>
            <a:endParaRPr lang="en-US" sz="1200" b="0" kern="1200" baseline="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kern="1200">
                <a:solidFill>
                  <a:schemeClr val="tx1"/>
                </a:solidFill>
                <a:effectLst/>
                <a:latin typeface="+mn-lt"/>
                <a:ea typeface="+mn-ea"/>
                <a:cs typeface="+mn-cs"/>
              </a:rPr>
              <a:t>[</a:t>
            </a:r>
            <a:r>
              <a:rPr lang="en-US" sz="1200" i="1" kern="1200">
                <a:solidFill>
                  <a:schemeClr val="tx1"/>
                </a:solidFill>
                <a:effectLst/>
                <a:latin typeface="+mn-lt"/>
                <a:ea typeface="+mn-ea"/>
                <a:cs typeface="+mn-cs"/>
              </a:rPr>
              <a:t>This slide is a good opportunity to share a personal anecdote about yourself or one of your customers in which you/they realized the importance of digital transformation and how it influences customers and end user expectations.]</a:t>
            </a:r>
            <a:endParaRPr lang="en-US" sz="1200" kern="1200">
              <a:solidFill>
                <a:schemeClr val="tx1"/>
              </a:solidFill>
              <a:effectLst/>
              <a:latin typeface="+mn-lt"/>
              <a:ea typeface="+mn-ea"/>
              <a:cs typeface="+mn-cs"/>
            </a:endParaRPr>
          </a:p>
          <a:p>
            <a:pPr marL="0" indent="0">
              <a:buFont typeface="Arial" panose="020B0604020202020204" pitchFamily="34" charset="0"/>
              <a:buNone/>
            </a:pPr>
            <a:endParaRPr lang="en-US" sz="1200" b="0" kern="120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15C472B-0BE7-420F-A37B-44BBF15E79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1930609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900" b="1" kern="1200">
                <a:solidFill>
                  <a:schemeClr val="tx1"/>
                </a:solidFill>
                <a:effectLst/>
                <a:latin typeface="Segoe UI Light" pitchFamily="34" charset="0"/>
                <a:ea typeface="+mn-ea"/>
                <a:cs typeface="+mn-cs"/>
              </a:rPr>
              <a:t>Classless inter-domain routing</a:t>
            </a:r>
            <a:r>
              <a:rPr lang="en-GB" sz="900" b="0" kern="1200">
                <a:solidFill>
                  <a:schemeClr val="tx1"/>
                </a:solidFill>
                <a:effectLst/>
                <a:latin typeface="Segoe UI Light" pitchFamily="34" charset="0"/>
                <a:ea typeface="+mn-ea"/>
                <a:cs typeface="+mn-cs"/>
              </a:rPr>
              <a:t> (</a:t>
            </a:r>
            <a:r>
              <a:rPr lang="en-GB" sz="900" b="1" kern="1200">
                <a:solidFill>
                  <a:schemeClr val="tx1"/>
                </a:solidFill>
                <a:effectLst/>
                <a:latin typeface="Segoe UI Light" pitchFamily="34" charset="0"/>
                <a:ea typeface="+mn-ea"/>
                <a:cs typeface="+mn-cs"/>
              </a:rPr>
              <a:t>CIDR</a:t>
            </a:r>
            <a:r>
              <a:rPr lang="en-GB" sz="900" b="0" kern="1200">
                <a:solidFill>
                  <a:schemeClr val="tx1"/>
                </a:solidFill>
                <a:effectLst/>
                <a:latin typeface="Segoe UI Light" pitchFamily="34" charset="0"/>
                <a:ea typeface="+mn-ea"/>
                <a:cs typeface="+mn-cs"/>
              </a:rPr>
              <a:t>)</a:t>
            </a:r>
            <a:endParaRPr lang="en-GB"/>
          </a:p>
          <a:p>
            <a:endParaRPr lang="en-GB"/>
          </a:p>
          <a:p>
            <a:r>
              <a:rPr lang="en-GB"/>
              <a:t>Address space for 10.4.0.0/20 is 10.4.0.0 – 10.4.15.255</a:t>
            </a:r>
          </a:p>
          <a:p>
            <a:endParaRPr lang="en-GB"/>
          </a:p>
          <a:p>
            <a:r>
              <a:rPr lang="en-GB"/>
              <a:t>Private address spaces:</a:t>
            </a:r>
          </a:p>
          <a:p>
            <a:r>
              <a:rPr lang="en-GB"/>
              <a:t>10.x.x.x/8</a:t>
            </a:r>
          </a:p>
          <a:p>
            <a:r>
              <a:rPr lang="en-GB"/>
              <a:t>172.16-31.x.x/12</a:t>
            </a:r>
          </a:p>
          <a:p>
            <a:r>
              <a:rPr lang="en-GB"/>
              <a:t>192.168.x.x/16</a:t>
            </a:r>
          </a:p>
          <a:p>
            <a:r>
              <a:rPr lang="en-GB"/>
              <a:t>	</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5/9/2018 9:44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a:p>
        </p:txBody>
      </p:sp>
    </p:spTree>
    <p:extLst>
      <p:ext uri="{BB962C8B-B14F-4D97-AF65-F5344CB8AC3E}">
        <p14:creationId xmlns:p14="http://schemas.microsoft.com/office/powerpoint/2010/main" val="76832752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Private address spaces:</a:t>
            </a:r>
          </a:p>
          <a:p>
            <a:r>
              <a:rPr lang="en-GB"/>
              <a:t>10.x.x.x/8</a:t>
            </a:r>
          </a:p>
          <a:p>
            <a:r>
              <a:rPr lang="en-GB"/>
              <a:t>172.16-31.x.x/12</a:t>
            </a:r>
          </a:p>
          <a:p>
            <a:r>
              <a:rPr lang="en-GB"/>
              <a:t>192.168.x.x/16</a:t>
            </a:r>
          </a:p>
          <a:p>
            <a:r>
              <a:rPr lang="en-GB"/>
              <a:t>	</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5/9/2018 9:44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a:p>
        </p:txBody>
      </p:sp>
    </p:spTree>
    <p:extLst>
      <p:ext uri="{BB962C8B-B14F-4D97-AF65-F5344CB8AC3E}">
        <p14:creationId xmlns:p14="http://schemas.microsoft.com/office/powerpoint/2010/main" val="2359462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Load balancer rules for probes</a:t>
            </a:r>
          </a:p>
          <a:p>
            <a:r>
              <a:rPr lang="en-GB"/>
              <a:t>RDP port is 3389/UDP</a:t>
            </a:r>
          </a:p>
          <a:p>
            <a:endParaRPr lang="en-GB"/>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5/9/2018 9:44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a:p>
        </p:txBody>
      </p:sp>
    </p:spTree>
    <p:extLst>
      <p:ext uri="{BB962C8B-B14F-4D97-AF65-F5344CB8AC3E}">
        <p14:creationId xmlns:p14="http://schemas.microsoft.com/office/powerpoint/2010/main" val="78558738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5/9/2018 9:44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23</a:t>
            </a:fld>
            <a:endParaRPr lang="en-US" dirty="0"/>
          </a:p>
        </p:txBody>
      </p:sp>
      <p:sp>
        <p:nvSpPr>
          <p:cNvPr id="3" name="Notes Placeholder 2">
            <a:extLst>
              <a:ext uri="{FF2B5EF4-FFF2-40B4-BE49-F238E27FC236}">
                <a16:creationId xmlns:a16="http://schemas.microsoft.com/office/drawing/2014/main" id="{58B7967E-AC8C-4630-A5B8-7FF496A55148}"/>
              </a:ext>
            </a:extLst>
          </p:cNvPr>
          <p:cNvSpPr>
            <a:spLocks noGrp="1"/>
          </p:cNvSpPr>
          <p:nvPr>
            <p:ph type="body" idx="1"/>
          </p:nvPr>
        </p:nvSpPr>
        <p:spPr/>
        <p:txBody>
          <a:bodyPr/>
          <a:lstStyle/>
          <a:p>
            <a:r>
              <a:rPr lang="en-US" dirty="0"/>
              <a:t>https://docs.microsoft.com/en-us/azure/virtual-network/virtual-network-peering-overview</a:t>
            </a:r>
          </a:p>
        </p:txBody>
      </p:sp>
    </p:spTree>
    <p:extLst>
      <p:ext uri="{BB962C8B-B14F-4D97-AF65-F5344CB8AC3E}">
        <p14:creationId xmlns:p14="http://schemas.microsoft.com/office/powerpoint/2010/main" val="298478867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5/9/2018 9:44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24</a:t>
            </a:fld>
            <a:endParaRPr lang="en-US" dirty="0"/>
          </a:p>
        </p:txBody>
      </p:sp>
      <p:sp>
        <p:nvSpPr>
          <p:cNvPr id="3" name="Notes Placeholder 2">
            <a:extLst>
              <a:ext uri="{FF2B5EF4-FFF2-40B4-BE49-F238E27FC236}">
                <a16:creationId xmlns:a16="http://schemas.microsoft.com/office/drawing/2014/main" id="{58B7967E-AC8C-4630-A5B8-7FF496A55148}"/>
              </a:ext>
            </a:extLst>
          </p:cNvPr>
          <p:cNvSpPr>
            <a:spLocks noGrp="1"/>
          </p:cNvSpPr>
          <p:nvPr>
            <p:ph type="body" idx="1"/>
          </p:nvPr>
        </p:nvSpPr>
        <p:spPr/>
        <p:txBody>
          <a:bodyPr/>
          <a:lstStyle/>
          <a:p>
            <a:r>
              <a:rPr lang="en-US" dirty="0"/>
              <a:t>https://docs.microsoft.com/en-us/azure/virtual-network/virtual-network-peering-overview</a:t>
            </a:r>
          </a:p>
        </p:txBody>
      </p:sp>
    </p:spTree>
    <p:extLst>
      <p:ext uri="{BB962C8B-B14F-4D97-AF65-F5344CB8AC3E}">
        <p14:creationId xmlns:p14="http://schemas.microsoft.com/office/powerpoint/2010/main" val="275325280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5/9/2018 9:44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dirty="0"/>
          </a:p>
        </p:txBody>
      </p:sp>
      <p:sp>
        <p:nvSpPr>
          <p:cNvPr id="3" name="Notes Placeholder 2">
            <a:extLst>
              <a:ext uri="{FF2B5EF4-FFF2-40B4-BE49-F238E27FC236}">
                <a16:creationId xmlns:a16="http://schemas.microsoft.com/office/drawing/2014/main" id="{58B7967E-AC8C-4630-A5B8-7FF496A55148}"/>
              </a:ext>
            </a:extLst>
          </p:cNvPr>
          <p:cNvSpPr>
            <a:spLocks noGrp="1"/>
          </p:cNvSpPr>
          <p:nvPr>
            <p:ph type="body" idx="1"/>
          </p:nvPr>
        </p:nvSpPr>
        <p:spPr/>
        <p:txBody>
          <a:bodyPr/>
          <a:lstStyle/>
          <a:p>
            <a:r>
              <a:rPr lang="en-US" dirty="0"/>
              <a:t>https://docs.microsoft.com/en-us/azure/virtual-network/virtual-network-peering-overview</a:t>
            </a:r>
          </a:p>
        </p:txBody>
      </p:sp>
    </p:spTree>
    <p:extLst>
      <p:ext uri="{BB962C8B-B14F-4D97-AF65-F5344CB8AC3E}">
        <p14:creationId xmlns:p14="http://schemas.microsoft.com/office/powerpoint/2010/main" val="220067843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5/9/2018 9:44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a:p>
        </p:txBody>
      </p:sp>
    </p:spTree>
    <p:extLst>
      <p:ext uri="{BB962C8B-B14F-4D97-AF65-F5344CB8AC3E}">
        <p14:creationId xmlns:p14="http://schemas.microsoft.com/office/powerpoint/2010/main" val="212593277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PIP from external address range for that region</a:t>
            </a:r>
          </a:p>
          <a:p>
            <a:r>
              <a:rPr lang="en-GB"/>
              <a:t>May be reserved as well</a:t>
            </a:r>
          </a:p>
          <a:p>
            <a:r>
              <a:rPr lang="en-GB"/>
              <a:t>Public DNS name to fixed format for all public services</a:t>
            </a:r>
          </a:p>
          <a:p>
            <a:r>
              <a:rPr lang="en-GB"/>
              <a:t>Can use company public DNS with CNAME to redirect</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5/9/2018 9:44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a:p>
        </p:txBody>
      </p:sp>
    </p:spTree>
    <p:extLst>
      <p:ext uri="{BB962C8B-B14F-4D97-AF65-F5344CB8AC3E}">
        <p14:creationId xmlns:p14="http://schemas.microsoft.com/office/powerpoint/2010/main" val="85181178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If a user is granted access at the resource level, then RBAC will deny access to the other resources in that resource group</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5/9/2018 9:44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28</a:t>
            </a:fld>
            <a:endParaRPr lang="en-US"/>
          </a:p>
        </p:txBody>
      </p:sp>
    </p:spTree>
    <p:extLst>
      <p:ext uri="{BB962C8B-B14F-4D97-AF65-F5344CB8AC3E}">
        <p14:creationId xmlns:p14="http://schemas.microsoft.com/office/powerpoint/2010/main" val="153237366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5/9/2018 9:44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29</a:t>
            </a:fld>
            <a:endParaRPr lang="en-US" dirty="0"/>
          </a:p>
        </p:txBody>
      </p:sp>
      <p:sp>
        <p:nvSpPr>
          <p:cNvPr id="3" name="Notes Placeholder 2">
            <a:extLst>
              <a:ext uri="{FF2B5EF4-FFF2-40B4-BE49-F238E27FC236}">
                <a16:creationId xmlns:a16="http://schemas.microsoft.com/office/drawing/2014/main" id="{58B7967E-AC8C-4630-A5B8-7FF496A55148}"/>
              </a:ext>
            </a:extLst>
          </p:cNvPr>
          <p:cNvSpPr>
            <a:spLocks noGrp="1"/>
          </p:cNvSpPr>
          <p:nvPr>
            <p:ph type="body" idx="1"/>
          </p:nvPr>
        </p:nvSpPr>
        <p:spPr/>
        <p:txBody>
          <a:bodyPr/>
          <a:lstStyle/>
          <a:p>
            <a:r>
              <a:rPr lang="en-US" dirty="0"/>
              <a:t>https://docs.microsoft.com/en-us/azure/virtual-network/virtual-network-peering-overview</a:t>
            </a:r>
          </a:p>
        </p:txBody>
      </p:sp>
    </p:spTree>
    <p:extLst>
      <p:ext uri="{BB962C8B-B14F-4D97-AF65-F5344CB8AC3E}">
        <p14:creationId xmlns:p14="http://schemas.microsoft.com/office/powerpoint/2010/main" val="26624428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a:t>Productive, hybrid, intelligent, trusted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t>In order to satisfy the demands of keeping up in the modern world, you need a platform that has these four qualities.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t>This is the unique value proposition that Microsoft offers.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[this is a good place to give a personal story of how your customers are making their journey to the cloud]</a:t>
            </a:r>
          </a:p>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CE405126-A9F4-CF45-B123-BDF1F0360553}"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864516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5/9/2018 9:44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30</a:t>
            </a:fld>
            <a:endParaRPr lang="en-US" dirty="0"/>
          </a:p>
        </p:txBody>
      </p:sp>
      <p:sp>
        <p:nvSpPr>
          <p:cNvPr id="3" name="Notes Placeholder 2">
            <a:extLst>
              <a:ext uri="{FF2B5EF4-FFF2-40B4-BE49-F238E27FC236}">
                <a16:creationId xmlns:a16="http://schemas.microsoft.com/office/drawing/2014/main" id="{58B7967E-AC8C-4630-A5B8-7FF496A55148}"/>
              </a:ext>
            </a:extLst>
          </p:cNvPr>
          <p:cNvSpPr>
            <a:spLocks noGrp="1"/>
          </p:cNvSpPr>
          <p:nvPr>
            <p:ph type="body" idx="1"/>
          </p:nvPr>
        </p:nvSpPr>
        <p:spPr/>
        <p:txBody>
          <a:bodyPr/>
          <a:lstStyle/>
          <a:p>
            <a:r>
              <a:rPr lang="en-US" dirty="0"/>
              <a:t>https://azure.microsoft.com/roadmap/vnet-service-endpoints-in-azure-sql-database/</a:t>
            </a:r>
          </a:p>
          <a:p>
            <a:r>
              <a:rPr lang="en-US" dirty="0"/>
              <a:t>https://azure.microsoft.com/en-us/blog/announcing-virtual-network-integration-for-azure-storage-and-azure-sql/</a:t>
            </a:r>
          </a:p>
          <a:p>
            <a:r>
              <a:rPr lang="en-US" dirty="0"/>
              <a:t>https://azure.microsoft.com/en-us/blog/announcing-preview-of-azure-storage-firewalls-and-virtual-networks/</a:t>
            </a:r>
          </a:p>
          <a:p>
            <a:r>
              <a:rPr lang="en-US" dirty="0"/>
              <a:t>https://azure.microsoft.com/en-us/blog/azure-sql-database-vnet-service-endpoints-now-in-public-preview/</a:t>
            </a:r>
          </a:p>
          <a:p>
            <a:r>
              <a:rPr lang="en-US" dirty="0"/>
              <a:t>https://docs.microsoft.com/azure/virtual-network/virtual-network-service-endpoints-overview</a:t>
            </a:r>
          </a:p>
        </p:txBody>
      </p:sp>
    </p:spTree>
    <p:extLst>
      <p:ext uri="{BB962C8B-B14F-4D97-AF65-F5344CB8AC3E}">
        <p14:creationId xmlns:p14="http://schemas.microsoft.com/office/powerpoint/2010/main" val="127497079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5/9/2018 9:44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31</a:t>
            </a:fld>
            <a:endParaRPr lang="en-US" dirty="0"/>
          </a:p>
        </p:txBody>
      </p:sp>
      <p:sp>
        <p:nvSpPr>
          <p:cNvPr id="3" name="Notes Placeholder 2">
            <a:extLst>
              <a:ext uri="{FF2B5EF4-FFF2-40B4-BE49-F238E27FC236}">
                <a16:creationId xmlns:a16="http://schemas.microsoft.com/office/drawing/2014/main" id="{58B7967E-AC8C-4630-A5B8-7FF496A55148}"/>
              </a:ext>
            </a:extLst>
          </p:cNvPr>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900" dirty="0">
                <a:solidFill>
                  <a:schemeClr val="tx1"/>
                </a:solidFill>
              </a:rPr>
              <a:t>https://azure.microsoft.com/roadmap/azure-dns-private-zone</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https://docs.microsoft.com/en-us/azure/dns/private-dns-overview</a:t>
            </a:r>
          </a:p>
        </p:txBody>
      </p:sp>
    </p:spTree>
    <p:extLst>
      <p:ext uri="{BB962C8B-B14F-4D97-AF65-F5344CB8AC3E}">
        <p14:creationId xmlns:p14="http://schemas.microsoft.com/office/powerpoint/2010/main" val="33065909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5/9/2018 9:44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32</a:t>
            </a:fld>
            <a:endParaRPr lang="en-US" dirty="0"/>
          </a:p>
        </p:txBody>
      </p:sp>
      <p:sp>
        <p:nvSpPr>
          <p:cNvPr id="3" name="Notes Placeholder 2">
            <a:extLst>
              <a:ext uri="{FF2B5EF4-FFF2-40B4-BE49-F238E27FC236}">
                <a16:creationId xmlns:a16="http://schemas.microsoft.com/office/drawing/2014/main" id="{58B7967E-AC8C-4630-A5B8-7FF496A55148}"/>
              </a:ext>
            </a:extLst>
          </p:cNvPr>
          <p:cNvSpPr>
            <a:spLocks noGrp="1"/>
          </p:cNvSpPr>
          <p:nvPr>
            <p:ph type="body" idx="1"/>
          </p:nvPr>
        </p:nvSpPr>
        <p:spPr/>
        <p:txBody>
          <a:bodyPr/>
          <a:lstStyle/>
          <a:p>
            <a:r>
              <a:rPr lang="en-US" dirty="0"/>
              <a:t>https://docs.microsoft.com/en-us/azure/virtual-network/virtual-network-create-vm-accelerated-networking </a:t>
            </a:r>
          </a:p>
          <a:p>
            <a:endParaRPr lang="en-US" dirty="0"/>
          </a:p>
        </p:txBody>
      </p:sp>
    </p:spTree>
    <p:extLst>
      <p:ext uri="{BB962C8B-B14F-4D97-AF65-F5344CB8AC3E}">
        <p14:creationId xmlns:p14="http://schemas.microsoft.com/office/powerpoint/2010/main" val="386780814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5/9/2018 9:44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33</a:t>
            </a:fld>
            <a:endParaRPr lang="en-US" dirty="0"/>
          </a:p>
        </p:txBody>
      </p:sp>
      <p:sp>
        <p:nvSpPr>
          <p:cNvPr id="3" name="Notes Placeholder 2">
            <a:extLst>
              <a:ext uri="{FF2B5EF4-FFF2-40B4-BE49-F238E27FC236}">
                <a16:creationId xmlns:a16="http://schemas.microsoft.com/office/drawing/2014/main" id="{58B7967E-AC8C-4630-A5B8-7FF496A55148}"/>
              </a:ext>
            </a:extLst>
          </p:cNvPr>
          <p:cNvSpPr>
            <a:spLocks noGrp="1"/>
          </p:cNvSpPr>
          <p:nvPr>
            <p:ph type="body" idx="1"/>
          </p:nvPr>
        </p:nvSpPr>
        <p:spPr/>
        <p:txBody>
          <a:bodyPr/>
          <a:lstStyle/>
          <a:p>
            <a:r>
              <a:rPr lang="en-US" sz="900" kern="1200" dirty="0">
                <a:solidFill>
                  <a:schemeClr val="tx1"/>
                </a:solidFill>
                <a:effectLst/>
                <a:latin typeface="Segoe UI Light" pitchFamily="34" charset="0"/>
                <a:ea typeface="+mn-ea"/>
                <a:cs typeface="+mn-cs"/>
              </a:rPr>
              <a:t>https://azure.microsoft.com/roadmap/load-balancer-standard/</a:t>
            </a:r>
          </a:p>
          <a:p>
            <a:r>
              <a:rPr lang="en-US" sz="900" kern="1200" dirty="0">
                <a:solidFill>
                  <a:schemeClr val="tx1"/>
                </a:solidFill>
                <a:effectLst/>
                <a:latin typeface="Segoe UI Light" pitchFamily="34" charset="0"/>
                <a:ea typeface="+mn-ea"/>
                <a:cs typeface="+mn-cs"/>
              </a:rPr>
              <a:t>https://azure.microsoft.com/roadmap/azure-load-balancer-standard-ha-ports/</a:t>
            </a:r>
          </a:p>
          <a:p>
            <a:endParaRPr lang="en-US" sz="900" kern="1200" dirty="0">
              <a:solidFill>
                <a:schemeClr val="tx1"/>
              </a:solidFill>
              <a:effectLst/>
              <a:latin typeface="Segoe UI Light" pitchFamily="34" charset="0"/>
              <a:ea typeface="+mn-ea"/>
              <a:cs typeface="+mn-cs"/>
            </a:endParaRPr>
          </a:p>
          <a:p>
            <a:r>
              <a:rPr lang="en-US" sz="900" b="1" kern="1200" dirty="0">
                <a:solidFill>
                  <a:schemeClr val="tx1"/>
                </a:solidFill>
                <a:effectLst/>
                <a:latin typeface="Segoe UI Light" pitchFamily="34" charset="0"/>
                <a:ea typeface="+mn-ea"/>
                <a:cs typeface="+mn-cs"/>
              </a:rPr>
              <a:t>Azure Load Balancer HA Ports is now in Public Preview</a:t>
            </a:r>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Azure Networking announces the Public Preview of HA Ports. With this, customers can now configure a single Load Balancing rule to process traffic from all the Protocols and Ports. Salient points of this feature</a:t>
            </a:r>
          </a:p>
          <a:p>
            <a:pPr lvl="0"/>
            <a:r>
              <a:rPr lang="en-US" sz="900" b="1" kern="1200" dirty="0">
                <a:solidFill>
                  <a:schemeClr val="tx1"/>
                </a:solidFill>
                <a:effectLst/>
                <a:latin typeface="Segoe UI Light" pitchFamily="34" charset="0"/>
                <a:ea typeface="+mn-ea"/>
                <a:cs typeface="+mn-cs"/>
              </a:rPr>
              <a:t>All Traffic</a:t>
            </a:r>
            <a:r>
              <a:rPr lang="en-US" sz="900" kern="1200" dirty="0">
                <a:solidFill>
                  <a:schemeClr val="tx1"/>
                </a:solidFill>
                <a:effectLst/>
                <a:latin typeface="Segoe UI Light" pitchFamily="34" charset="0"/>
                <a:ea typeface="+mn-ea"/>
                <a:cs typeface="+mn-cs"/>
              </a:rPr>
              <a:t> - This new capability makes it easier to load balance the Virtual network traffic from multiple different sources on to the backend pool – irrespective of the port numbers.</a:t>
            </a:r>
          </a:p>
          <a:p>
            <a:pPr lvl="0"/>
            <a:r>
              <a:rPr lang="en-US" sz="900" b="1" kern="1200" dirty="0">
                <a:solidFill>
                  <a:schemeClr val="tx1"/>
                </a:solidFill>
                <a:effectLst/>
                <a:latin typeface="Segoe UI Light" pitchFamily="34" charset="0"/>
                <a:ea typeface="+mn-ea"/>
                <a:cs typeface="+mn-cs"/>
              </a:rPr>
              <a:t>Simpler Configuration</a:t>
            </a:r>
            <a:r>
              <a:rPr lang="en-US" sz="900" kern="1200" dirty="0">
                <a:solidFill>
                  <a:schemeClr val="tx1"/>
                </a:solidFill>
                <a:effectLst/>
                <a:latin typeface="Segoe UI Light" pitchFamily="34" charset="0"/>
                <a:ea typeface="+mn-ea"/>
                <a:cs typeface="+mn-cs"/>
              </a:rPr>
              <a:t> - By replacing multiple load balancing rules with a single rule, customers can now avoid the max rule limit, and reduce complexity of ARM templates.</a:t>
            </a:r>
          </a:p>
          <a:p>
            <a:pPr lvl="0"/>
            <a:r>
              <a:rPr lang="en-US" sz="900" b="1" kern="1200" dirty="0">
                <a:solidFill>
                  <a:schemeClr val="tx1"/>
                </a:solidFill>
                <a:effectLst/>
                <a:latin typeface="Segoe UI Light" pitchFamily="34" charset="0"/>
                <a:ea typeface="+mn-ea"/>
                <a:cs typeface="+mn-cs"/>
              </a:rPr>
              <a:t>NVA HA</a:t>
            </a:r>
            <a:r>
              <a:rPr lang="en-US" sz="900" kern="1200" dirty="0">
                <a:solidFill>
                  <a:schemeClr val="tx1"/>
                </a:solidFill>
                <a:effectLst/>
                <a:latin typeface="Segoe UI Light" pitchFamily="34" charset="0"/>
                <a:ea typeface="+mn-ea"/>
                <a:cs typeface="+mn-cs"/>
              </a:rPr>
              <a:t> – Appliances can be deployed in an N-Active Pool behind a load balancer by using the HA Ports, and can be made highly available and process all traffic.</a:t>
            </a:r>
          </a:p>
          <a:p>
            <a:pPr lvl="0"/>
            <a:r>
              <a:rPr lang="en-US" sz="900" b="1" kern="1200" dirty="0">
                <a:solidFill>
                  <a:schemeClr val="tx1"/>
                </a:solidFill>
                <a:effectLst/>
                <a:latin typeface="Segoe UI Light" pitchFamily="34" charset="0"/>
                <a:ea typeface="+mn-ea"/>
                <a:cs typeface="+mn-cs"/>
              </a:rPr>
              <a:t>Load balancing for Port Range</a:t>
            </a:r>
            <a:r>
              <a:rPr lang="en-US" sz="900" kern="1200" dirty="0">
                <a:solidFill>
                  <a:schemeClr val="tx1"/>
                </a:solidFill>
                <a:effectLst/>
                <a:latin typeface="Segoe UI Light" pitchFamily="34" charset="0"/>
                <a:ea typeface="+mn-ea"/>
                <a:cs typeface="+mn-cs"/>
              </a:rPr>
              <a:t> – this feature, combined with NSGs can be used for Load Balancing traffic for certain port ranges for custom applications.</a:t>
            </a:r>
          </a:p>
          <a:p>
            <a:endParaRPr lang="en-US" sz="900" kern="1200" dirty="0">
              <a:solidFill>
                <a:schemeClr val="tx1"/>
              </a:solidFill>
              <a:effectLst/>
              <a:latin typeface="Segoe UI Light" pitchFamily="34" charset="0"/>
              <a:ea typeface="+mn-ea"/>
              <a:cs typeface="+mn-cs"/>
            </a:endParaRPr>
          </a:p>
          <a:p>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Load Balancer Standard | Public Preview</a:t>
            </a:r>
          </a:p>
          <a:p>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“Load Balancer Standard” allows you to create load balanced deployments with much greater scale, resiliency, and ease of use for all your Virtual Machine instances inside a Virtual Network.  Load Balancer Standard unlocks a wide range of scenarios and abilities, including: </a:t>
            </a:r>
          </a:p>
          <a:p>
            <a:pPr lvl="0"/>
            <a:r>
              <a:rPr lang="en-US" sz="900" kern="1200" dirty="0">
                <a:solidFill>
                  <a:schemeClr val="tx1"/>
                </a:solidFill>
                <a:effectLst/>
                <a:latin typeface="Segoe UI Light" pitchFamily="34" charset="0"/>
                <a:ea typeface="+mn-ea"/>
                <a:cs typeface="+mn-cs"/>
              </a:rPr>
              <a:t>Availability Zones with regionally resilient and zonal frontends, cross-zone load balancing for high availability scenarios to constrain to a zone or span multiple zones.</a:t>
            </a:r>
          </a:p>
          <a:p>
            <a:pPr lvl="0"/>
            <a:r>
              <a:rPr lang="en-US" sz="900" kern="1200" dirty="0">
                <a:solidFill>
                  <a:schemeClr val="tx1"/>
                </a:solidFill>
                <a:effectLst/>
                <a:latin typeface="Segoe UI Light" pitchFamily="34" charset="0"/>
                <a:ea typeface="+mn-ea"/>
                <a:cs typeface="+mn-cs"/>
              </a:rPr>
              <a:t>Any Virtual Machine instances in a Virtual Network, including 1000 instance VM Scale Sets.</a:t>
            </a:r>
          </a:p>
          <a:p>
            <a:pPr lvl="0"/>
            <a:r>
              <a:rPr lang="en-US" sz="900" kern="1200" dirty="0">
                <a:solidFill>
                  <a:schemeClr val="tx1"/>
                </a:solidFill>
                <a:effectLst/>
                <a:latin typeface="Segoe UI Light" pitchFamily="34" charset="0"/>
                <a:ea typeface="+mn-ea"/>
                <a:cs typeface="+mn-cs"/>
              </a:rPr>
              <a:t>Instance load balancing rules to internally load balance all TCP and UDP flows for scenarios including Network Virtual Appliance high availability.</a:t>
            </a:r>
          </a:p>
          <a:p>
            <a:pPr lvl="0"/>
            <a:r>
              <a:rPr lang="en-US" sz="900" kern="1200" dirty="0">
                <a:solidFill>
                  <a:schemeClr val="tx1"/>
                </a:solidFill>
                <a:effectLst/>
                <a:latin typeface="Segoe UI Light" pitchFamily="34" charset="0"/>
                <a:ea typeface="+mn-ea"/>
                <a:cs typeface="+mn-cs"/>
              </a:rPr>
              <a:t>Diagnostic insights including data plane health, per endpoint health probe status, and counters for packets, bytes, SYN packets, and outbound SNAT connections.</a:t>
            </a:r>
          </a:p>
          <a:p>
            <a:endParaRPr lang="en-US" sz="900" kern="1200" dirty="0">
              <a:solidFill>
                <a:schemeClr val="tx1"/>
              </a:solidFill>
              <a:effectLst/>
              <a:latin typeface="Segoe UI Light" pitchFamily="34" charset="0"/>
              <a:ea typeface="+mn-ea"/>
              <a:cs typeface="+mn-cs"/>
            </a:endParaRPr>
          </a:p>
          <a:p>
            <a:endParaRPr lang="en-US" sz="900" kern="1200" dirty="0">
              <a:solidFill>
                <a:schemeClr val="tx1"/>
              </a:solidFill>
              <a:effectLst/>
              <a:latin typeface="Segoe UI Light" pitchFamily="34" charset="0"/>
              <a:ea typeface="+mn-ea"/>
              <a:cs typeface="+mn-cs"/>
            </a:endParaRPr>
          </a:p>
        </p:txBody>
      </p:sp>
    </p:spTree>
    <p:extLst>
      <p:ext uri="{BB962C8B-B14F-4D97-AF65-F5344CB8AC3E}">
        <p14:creationId xmlns:p14="http://schemas.microsoft.com/office/powerpoint/2010/main" val="143061612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5/9/2018 9:44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34</a:t>
            </a:fld>
            <a:endParaRPr lang="en-US"/>
          </a:p>
        </p:txBody>
      </p:sp>
    </p:spTree>
    <p:extLst>
      <p:ext uri="{BB962C8B-B14F-4D97-AF65-F5344CB8AC3E}">
        <p14:creationId xmlns:p14="http://schemas.microsoft.com/office/powerpoint/2010/main" val="314965951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5/9/2018 9:44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35</a:t>
            </a:fld>
            <a:endParaRPr lang="en-US"/>
          </a:p>
        </p:txBody>
      </p:sp>
    </p:spTree>
    <p:extLst>
      <p:ext uri="{BB962C8B-B14F-4D97-AF65-F5344CB8AC3E}">
        <p14:creationId xmlns:p14="http://schemas.microsoft.com/office/powerpoint/2010/main" val="41866901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Azure offers a </a:t>
            </a:r>
            <a:r>
              <a:rPr lang="en-US" baseline="0"/>
              <a:t>broad set of compute family that customers can take advantage from dev test to large database workloads</a:t>
            </a:r>
          </a:p>
          <a:p>
            <a:endParaRPr lang="en-US" baseline="0"/>
          </a:p>
        </p:txBody>
      </p:sp>
      <p:sp>
        <p:nvSpPr>
          <p:cNvPr id="4" name="Slide Number Placeholder 3"/>
          <p:cNvSpPr>
            <a:spLocks noGrp="1"/>
          </p:cNvSpPr>
          <p:nvPr>
            <p:ph type="sldNum" sz="quarter" idx="10"/>
          </p:nvPr>
        </p:nvSpPr>
        <p:spPr/>
        <p:txBody>
          <a:bodyPr/>
          <a:lstStyle/>
          <a:p>
            <a:fld id="{8F657078-6DF4-4B15-AEE7-8504F49DC1D1}" type="slidenum">
              <a:rPr lang="en-US" smtClean="0"/>
              <a:t>36</a:t>
            </a:fld>
            <a:endParaRPr lang="en-US"/>
          </a:p>
        </p:txBody>
      </p:sp>
    </p:spTree>
    <p:extLst>
      <p:ext uri="{BB962C8B-B14F-4D97-AF65-F5344CB8AC3E}">
        <p14:creationId xmlns:p14="http://schemas.microsoft.com/office/powerpoint/2010/main" val="290364599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425" rtl="0" eaLnBrk="1" fontAlgn="auto" latinLnBrk="0" hangingPunct="1">
              <a:lnSpc>
                <a:spcPct val="100000"/>
              </a:lnSpc>
              <a:spcBef>
                <a:spcPts val="0"/>
              </a:spcBef>
              <a:spcAft>
                <a:spcPts val="0"/>
              </a:spcAft>
              <a:buClrTx/>
              <a:buSzTx/>
              <a:buFontTx/>
              <a:buNone/>
              <a:tabLst/>
              <a:defRPr/>
            </a:pPr>
            <a:r>
              <a:rPr lang="en-US" sz="1200" b="1"/>
              <a:t>Key talking</a:t>
            </a:r>
            <a:r>
              <a:rPr lang="en-US" sz="1200" b="1" baseline="0"/>
              <a:t> points: </a:t>
            </a:r>
          </a:p>
          <a:p>
            <a:r>
              <a:rPr lang="en-US"/>
              <a:t>There are several new instance sizes that</a:t>
            </a:r>
            <a:r>
              <a:rPr lang="en-US" baseline="0"/>
              <a:t> will be introduced over the next 6 months. </a:t>
            </a:r>
          </a:p>
          <a:p>
            <a:r>
              <a:rPr lang="en-US" baseline="0"/>
              <a:t>Each of these instance sizes are designed for increased performance and flexibility with capabilities tailored to specific workloads:  B, Dv3, Ev3, L &amp; M Series.</a:t>
            </a:r>
            <a:endParaRPr lang="en-US"/>
          </a:p>
        </p:txBody>
      </p:sp>
      <p:sp>
        <p:nvSpPr>
          <p:cNvPr id="4" name="Slide Number Placeholder 3"/>
          <p:cNvSpPr>
            <a:spLocks noGrp="1"/>
          </p:cNvSpPr>
          <p:nvPr>
            <p:ph type="sldNum" sz="quarter" idx="10"/>
          </p:nvPr>
        </p:nvSpPr>
        <p:spPr/>
        <p:txBody>
          <a:bodyPr/>
          <a:lstStyle/>
          <a:p>
            <a:fld id="{01EFE40D-E08A-464F-96D6-CEB0B2DD69BC}" type="slidenum">
              <a:rPr lang="en-US" smtClean="0"/>
              <a:t>37</a:t>
            </a:fld>
            <a:endParaRPr lang="en-US"/>
          </a:p>
        </p:txBody>
      </p:sp>
    </p:spTree>
    <p:extLst>
      <p:ext uri="{BB962C8B-B14F-4D97-AF65-F5344CB8AC3E}">
        <p14:creationId xmlns:p14="http://schemas.microsoft.com/office/powerpoint/2010/main" val="46997378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425" rtl="0" eaLnBrk="1" fontAlgn="auto" latinLnBrk="0" hangingPunct="1">
              <a:lnSpc>
                <a:spcPct val="100000"/>
              </a:lnSpc>
              <a:spcBef>
                <a:spcPts val="0"/>
              </a:spcBef>
              <a:spcAft>
                <a:spcPts val="0"/>
              </a:spcAft>
              <a:buClrTx/>
              <a:buSzTx/>
              <a:buFontTx/>
              <a:buNone/>
              <a:tabLst/>
              <a:defRPr/>
            </a:pPr>
            <a:r>
              <a:rPr lang="en-US" sz="1200" b="1"/>
              <a:t>N – GPU enabled</a:t>
            </a:r>
          </a:p>
          <a:p>
            <a:pPr marL="0" marR="0" lvl="0" indent="0" algn="l" defTabSz="932425" rtl="0" eaLnBrk="1" fontAlgn="auto" latinLnBrk="0" hangingPunct="1">
              <a:lnSpc>
                <a:spcPct val="100000"/>
              </a:lnSpc>
              <a:spcBef>
                <a:spcPts val="0"/>
              </a:spcBef>
              <a:spcAft>
                <a:spcPts val="0"/>
              </a:spcAft>
              <a:buClrTx/>
              <a:buSzTx/>
              <a:buFontTx/>
              <a:buNone/>
              <a:tabLst/>
              <a:defRPr/>
            </a:pPr>
            <a:r>
              <a:rPr lang="en-US" sz="1200" b="1"/>
              <a:t>H – High performance</a:t>
            </a:r>
          </a:p>
          <a:p>
            <a:pPr marL="0" marR="0" lvl="0" indent="0" algn="l" defTabSz="932425" rtl="0" eaLnBrk="1" fontAlgn="auto" latinLnBrk="0" hangingPunct="1">
              <a:lnSpc>
                <a:spcPct val="100000"/>
              </a:lnSpc>
              <a:spcBef>
                <a:spcPts val="0"/>
              </a:spcBef>
              <a:spcAft>
                <a:spcPts val="0"/>
              </a:spcAft>
              <a:buClrTx/>
              <a:buSzTx/>
              <a:buFontTx/>
              <a:buNone/>
              <a:tabLst/>
              <a:defRPr/>
            </a:pPr>
            <a:r>
              <a:rPr lang="en-US" sz="1200" b="1"/>
              <a:t>D, L and G have enhanced networking – Smart NIC with FPGA, so VM latency is down to 25 us.</a:t>
            </a:r>
          </a:p>
          <a:p>
            <a:pPr marL="0" marR="0" lvl="0" indent="0" algn="l" defTabSz="932425" rtl="0" eaLnBrk="1" fontAlgn="auto" latinLnBrk="0" hangingPunct="1">
              <a:lnSpc>
                <a:spcPct val="100000"/>
              </a:lnSpc>
              <a:spcBef>
                <a:spcPts val="0"/>
              </a:spcBef>
              <a:spcAft>
                <a:spcPts val="0"/>
              </a:spcAft>
              <a:buClrTx/>
              <a:buSzTx/>
              <a:buFontTx/>
              <a:buNone/>
              <a:tabLst/>
              <a:defRPr/>
            </a:pPr>
            <a:endParaRPr lang="en-US" sz="1200" b="1"/>
          </a:p>
          <a:p>
            <a:pPr marL="0" marR="0" lvl="0" indent="0" algn="l" defTabSz="932425" rtl="0" eaLnBrk="1" fontAlgn="auto" latinLnBrk="0" hangingPunct="1">
              <a:lnSpc>
                <a:spcPct val="100000"/>
              </a:lnSpc>
              <a:spcBef>
                <a:spcPts val="0"/>
              </a:spcBef>
              <a:spcAft>
                <a:spcPts val="0"/>
              </a:spcAft>
              <a:buClrTx/>
              <a:buSzTx/>
              <a:buFontTx/>
              <a:buNone/>
              <a:tabLst/>
              <a:defRPr/>
            </a:pPr>
            <a:endParaRPr lang="en-US" sz="1200" b="1"/>
          </a:p>
          <a:p>
            <a:pPr marL="0" marR="0" lvl="0" indent="0" algn="l" defTabSz="932425" rtl="0" eaLnBrk="1" fontAlgn="auto" latinLnBrk="0" hangingPunct="1">
              <a:lnSpc>
                <a:spcPct val="100000"/>
              </a:lnSpc>
              <a:spcBef>
                <a:spcPts val="0"/>
              </a:spcBef>
              <a:spcAft>
                <a:spcPts val="0"/>
              </a:spcAft>
              <a:buClrTx/>
              <a:buSzTx/>
              <a:buFontTx/>
              <a:buNone/>
              <a:tabLst/>
              <a:defRPr/>
            </a:pPr>
            <a:r>
              <a:rPr lang="en-US" sz="1200" b="1"/>
              <a:t>Key talking</a:t>
            </a:r>
            <a:r>
              <a:rPr lang="en-US" sz="1200" b="1" baseline="0"/>
              <a:t> points: </a:t>
            </a:r>
          </a:p>
          <a:p>
            <a:r>
              <a:rPr lang="en-US"/>
              <a:t>There are several new instance sizes that</a:t>
            </a:r>
            <a:r>
              <a:rPr lang="en-US" baseline="0"/>
              <a:t> will be introduced over the next 6 months. </a:t>
            </a:r>
          </a:p>
          <a:p>
            <a:r>
              <a:rPr lang="en-US" baseline="0"/>
              <a:t>Each of these instance sizes are designed for increased performance and flexibility with capabilities tailored to specific workloads </a:t>
            </a:r>
            <a:endParaRPr lang="en-US"/>
          </a:p>
        </p:txBody>
      </p:sp>
      <p:sp>
        <p:nvSpPr>
          <p:cNvPr id="4" name="Slide Number Placeholder 3"/>
          <p:cNvSpPr>
            <a:spLocks noGrp="1"/>
          </p:cNvSpPr>
          <p:nvPr>
            <p:ph type="sldNum" sz="quarter" idx="10"/>
          </p:nvPr>
        </p:nvSpPr>
        <p:spPr/>
        <p:txBody>
          <a:bodyPr/>
          <a:lstStyle/>
          <a:p>
            <a:fld id="{01EFE40D-E08A-464F-96D6-CEB0B2DD69BC}" type="slidenum">
              <a:rPr lang="en-US" smtClean="0"/>
              <a:t>38</a:t>
            </a:fld>
            <a:endParaRPr lang="en-US"/>
          </a:p>
        </p:txBody>
      </p:sp>
    </p:spTree>
    <p:extLst>
      <p:ext uri="{BB962C8B-B14F-4D97-AF65-F5344CB8AC3E}">
        <p14:creationId xmlns:p14="http://schemas.microsoft.com/office/powerpoint/2010/main" val="428881451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5/9/2018 9:44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39</a:t>
            </a:fld>
            <a:endParaRPr lang="en-US" dirty="0"/>
          </a:p>
        </p:txBody>
      </p:sp>
    </p:spTree>
    <p:extLst>
      <p:ext uri="{BB962C8B-B14F-4D97-AF65-F5344CB8AC3E}">
        <p14:creationId xmlns:p14="http://schemas.microsoft.com/office/powerpoint/2010/main" val="11046203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Azure. Cloud for all.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These 4 pillars represent the main value proposition for what differentiates Azure from the competition.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As you can see in the proof points, these are the reason why customers choose Microsoft, because of the unique value that we provide in a productive, hybrid, intelligent, and trusted cloud.</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With Azure, you can do—or </a:t>
            </a:r>
            <a:r>
              <a:rPr lang="en-US" b="0" i="1" dirty="0"/>
              <a:t>be</a:t>
            </a:r>
            <a:r>
              <a:rPr lang="en-US" b="0" i="0" dirty="0"/>
              <a:t>—all of these things.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b="1" dirty="0"/>
              <a:t>Productive</a:t>
            </a:r>
          </a:p>
          <a:p>
            <a:pPr marL="171450" indent="-171450">
              <a:buFont typeface="Arial" panose="020B0604020202020204" pitchFamily="34" charset="0"/>
              <a:buChar char="•"/>
            </a:pPr>
            <a:r>
              <a:rPr lang="en-US" dirty="0"/>
              <a:t>Get unparalleled developer productivity with integrated tools from mobile DevOps to </a:t>
            </a:r>
            <a:r>
              <a:rPr lang="en-US" dirty="0" err="1"/>
              <a:t>serverless</a:t>
            </a:r>
            <a:r>
              <a:rPr lang="en-US" dirty="0"/>
              <a:t> computing.</a:t>
            </a:r>
          </a:p>
          <a:p>
            <a:pPr marL="171450" indent="-171450">
              <a:buFont typeface="Arial" panose="020B0604020202020204" pitchFamily="34" charset="0"/>
              <a:buChar char="•"/>
            </a:pPr>
            <a:r>
              <a:rPr lang="en-US" dirty="0">
                <a:hlinkClick r:id="rId3"/>
              </a:rPr>
              <a:t>Learn about accelerating innovation</a:t>
            </a:r>
            <a:r>
              <a:rPr lang="en-US" dirty="0"/>
              <a:t> </a:t>
            </a:r>
          </a:p>
          <a:p>
            <a:pPr marL="171450" indent="-171450">
              <a:buFont typeface="Arial" panose="020B0604020202020204" pitchFamily="34" charset="0"/>
              <a:buChar char="•"/>
            </a:pPr>
            <a:r>
              <a:rPr lang="en-US" b="1" dirty="0"/>
              <a:t>Hybrid</a:t>
            </a:r>
          </a:p>
          <a:p>
            <a:pPr marL="171450" indent="-171450">
              <a:buFont typeface="Arial" panose="020B0604020202020204" pitchFamily="34" charset="0"/>
              <a:buChar char="•"/>
            </a:pPr>
            <a:r>
              <a:rPr lang="en-US" dirty="0"/>
              <a:t>Develop and deploy where you want, with the only consistent hybrid cloud on the market. Extend Azure on-premises with Azure Stack.</a:t>
            </a:r>
          </a:p>
          <a:p>
            <a:pPr marL="171450" indent="-171450">
              <a:buFont typeface="Arial" panose="020B0604020202020204" pitchFamily="34" charset="0"/>
              <a:buChar char="•"/>
            </a:pPr>
            <a:r>
              <a:rPr lang="en-US" dirty="0">
                <a:hlinkClick r:id="rId4"/>
              </a:rPr>
              <a:t>Learn about our consistent hybrid cloud</a:t>
            </a:r>
            <a:r>
              <a:rPr lang="en-US" dirty="0"/>
              <a:t> </a:t>
            </a:r>
          </a:p>
          <a:p>
            <a:pPr marL="171450" indent="-171450">
              <a:buFont typeface="Arial" panose="020B0604020202020204" pitchFamily="34" charset="0"/>
              <a:buChar char="•"/>
            </a:pPr>
            <a:r>
              <a:rPr lang="en-US" b="1" dirty="0"/>
              <a:t>Intelligent</a:t>
            </a:r>
          </a:p>
          <a:p>
            <a:pPr marL="171450" indent="-171450">
              <a:buFont typeface="Arial" panose="020B0604020202020204" pitchFamily="34" charset="0"/>
              <a:buChar char="•"/>
            </a:pPr>
            <a:r>
              <a:rPr lang="en-US" dirty="0"/>
              <a:t>Create intelligent apps that delight with data-driven experiences. Go quickly from concept to release with Azure data services and artificial intelligence, from image recognition to bot services.</a:t>
            </a:r>
          </a:p>
          <a:p>
            <a:pPr marL="171450" indent="-171450">
              <a:buFont typeface="Arial" panose="020B0604020202020204" pitchFamily="34" charset="0"/>
              <a:buChar char="•"/>
            </a:pPr>
            <a:r>
              <a:rPr lang="en-US" dirty="0">
                <a:hlinkClick r:id="rId5"/>
              </a:rPr>
              <a:t>Learn about intelligent apps</a:t>
            </a:r>
            <a:r>
              <a:rPr lang="en-US" dirty="0"/>
              <a:t> </a:t>
            </a:r>
          </a:p>
          <a:p>
            <a:pPr marL="171450" indent="-171450">
              <a:buFont typeface="Arial" panose="020B0604020202020204" pitchFamily="34" charset="0"/>
              <a:buChar char="•"/>
            </a:pPr>
            <a:r>
              <a:rPr lang="en-US" b="1" dirty="0"/>
              <a:t>Trusted</a:t>
            </a:r>
          </a:p>
          <a:p>
            <a:pPr marL="171450" indent="-171450">
              <a:buFont typeface="Arial" panose="020B0604020202020204" pitchFamily="34" charset="0"/>
              <a:buChar char="•"/>
            </a:pPr>
            <a:r>
              <a:rPr lang="en-US" dirty="0"/>
              <a:t>Join startups, governments, and 90 percent of Fortune 500s that trust the Microsoft Cloud for security, privacy, transparency, and the most compliance coverage of any cloud provider.</a:t>
            </a:r>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Inspire</a:t>
            </a: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5/9/2018 9:44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5215557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a:t>So,</a:t>
            </a:r>
            <a:r>
              <a:rPr lang="en-US" baseline="0"/>
              <a:t> VMs are great</a:t>
            </a:r>
            <a:r>
              <a:rPr lang="is-IS" baseline="0"/>
              <a:t>… but managing a lot of them individually can be hard. </a:t>
            </a:r>
            <a:r>
              <a:rPr lang="en-US"/>
              <a:t>That’s where VM scale</a:t>
            </a:r>
            <a:r>
              <a:rPr lang="en-US" baseline="0"/>
              <a:t> sets comes in..</a:t>
            </a:r>
          </a:p>
          <a:p>
            <a:pPr marL="171450" indent="-171450">
              <a:buFontTx/>
              <a:buChar char="-"/>
            </a:pPr>
            <a:r>
              <a:rPr lang="en-US" baseline="0"/>
              <a:t>The goal here is to enable management of like VMs as a group and make it easy to scale them in/out based on demand.</a:t>
            </a:r>
          </a:p>
          <a:p>
            <a:pPr marL="171450" indent="-171450">
              <a:buFontTx/>
              <a:buChar char="-"/>
            </a:pPr>
            <a:endParaRPr lang="en-US" baseline="0"/>
          </a:p>
          <a:p>
            <a:r>
              <a:rPr lang="en-US"/>
              <a:t>Horizontal vs. vertical scale</a:t>
            </a:r>
          </a:p>
          <a:p>
            <a:r>
              <a:rPr lang="en-US"/>
              <a:t>Change the “capacity” property and redeploy</a:t>
            </a:r>
          </a:p>
          <a:p>
            <a:r>
              <a:rPr lang="en-US"/>
              <a:t>New VMs are spread across UDs, FDs, storage accounts</a:t>
            </a:r>
          </a:p>
          <a:p>
            <a:pPr marL="171450" indent="-171450">
              <a:buFontTx/>
              <a:buChar char="-"/>
            </a:pPr>
            <a:endParaRPr lang="en-US"/>
          </a:p>
          <a:p>
            <a:pPr marL="171450" indent="-171450">
              <a:buFontTx/>
              <a:buChar char="-"/>
            </a:pPr>
            <a:r>
              <a:rPr lang="en-US"/>
              <a:t>Define Max – Min VMs</a:t>
            </a:r>
          </a:p>
          <a:p>
            <a:pPr marL="171450" indent="-171450">
              <a:buFontTx/>
              <a:buChar char="-"/>
            </a:pPr>
            <a:r>
              <a:rPr lang="en-US"/>
              <a:t>Triggers and action rules</a:t>
            </a:r>
          </a:p>
          <a:p>
            <a:pPr marL="171450" indent="-171450">
              <a:buFontTx/>
              <a:buChar char="-"/>
            </a:pPr>
            <a:r>
              <a:rPr lang="en-US"/>
              <a:t>Standard audit / email notifications</a:t>
            </a:r>
          </a:p>
          <a:p>
            <a:pPr marL="171450" indent="-171450">
              <a:buFontTx/>
              <a:buChar char="-"/>
            </a:pPr>
            <a:r>
              <a:rPr lang="en-US"/>
              <a:t>Define web hooks for custom notifications and actions (e.g. runbooks)</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en-US" sz="1800" b="0" i="0" u="none" strike="noStrike" kern="0" cap="none" spc="0" normalizeH="0" baseline="0" noProof="0">
                <a:ln>
                  <a:noFill/>
                </a:ln>
                <a:solidFill>
                  <a:sysClr val="windowText" lastClr="000000"/>
                </a:solidFill>
                <a:effectLst/>
                <a:uLnTx/>
                <a:uFillTx/>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504B3C87-3D8D-4CFE-9DF8-ACB5F82F8CF7}" type="datetime8">
              <a:rPr kumimoji="0" lang="en-US" alt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5/9/2018 9:44 AM</a:t>
            </a:fld>
            <a:endParaRPr kumimoji="0" lang="en-US" altLang="en-US" sz="1800" b="0" i="0" u="none" strike="noStrike" kern="0" cap="none" spc="0" normalizeH="0" baseline="0" noProof="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672FC2E-5954-4E65-BEEE-BF75C4846817}" type="slidenum">
              <a:rPr kumimoji="0" lang="en-US" alt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40</a:t>
            </a:fld>
            <a:endParaRPr kumimoji="0" lang="en-US" alt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52894802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So with that little bit of context</a:t>
            </a:r>
            <a:r>
              <a:rPr lang="en-US" baseline="0" dirty="0"/>
              <a:t> on VM scale sets, let’s start slowly moving up the stack</a:t>
            </a:r>
            <a:r>
              <a:rPr lang="is-IS" baseline="0" dirty="0"/>
              <a:t>…</a:t>
            </a:r>
          </a:p>
          <a:p>
            <a:pPr marL="171450" indent="-171450">
              <a:buFontTx/>
              <a:buChar char="-"/>
            </a:pPr>
            <a:r>
              <a:rPr lang="is-IS" baseline="0" dirty="0"/>
              <a:t>While you can use VMSS directly, we expect most customers will interact with them through a higher-level abstraction.</a:t>
            </a:r>
          </a:p>
          <a:p>
            <a:pPr marL="171450" indent="-171450">
              <a:buFontTx/>
              <a:buChar char="-"/>
            </a:pPr>
            <a:r>
              <a:rPr lang="is-IS" baseline="0" dirty="0"/>
              <a:t>One of those is Azure Batch, which enables highly-parallelizable job processing. You provide it with your job, configure the amount of compute you want to throw at it, and Batch will both schedule it efficiently and restart failed tasks as required.</a:t>
            </a:r>
          </a:p>
          <a:p>
            <a:pPr marL="171450" indent="-171450">
              <a:buFontTx/>
              <a:buChar char="-"/>
            </a:pPr>
            <a:r>
              <a:rPr lang="is-IS" baseline="0" dirty="0"/>
              <a:t>Common scenarios include financial risk modeling, climate analysis, and media encoding</a:t>
            </a:r>
          </a:p>
          <a:p>
            <a:pPr marL="171450" indent="-171450">
              <a:buFontTx/>
              <a:buChar char="-"/>
            </a:pPr>
            <a:endParaRPr lang="is-IS" baseline="0" dirty="0"/>
          </a:p>
          <a:p>
            <a:pPr marL="0" indent="0">
              <a:buFontTx/>
              <a:buNone/>
            </a:pPr>
            <a:r>
              <a:rPr lang="is-IS" b="1" baseline="0" dirty="0"/>
              <a:t>3 types of HPC </a:t>
            </a:r>
            <a:r>
              <a:rPr lang="is-IS" baseline="0" dirty="0"/>
              <a:t>in Azure:</a:t>
            </a:r>
          </a:p>
          <a:p>
            <a:pPr marL="171450" lvl="0" indent="-171450">
              <a:buFont typeface="Arial" panose="020B0604020202020204" pitchFamily="34" charset="0"/>
              <a:buChar char="•"/>
            </a:pPr>
            <a:r>
              <a:rPr lang="en-GB" sz="900" b="1" kern="1200" dirty="0">
                <a:solidFill>
                  <a:schemeClr val="tx1"/>
                </a:solidFill>
                <a:effectLst/>
                <a:latin typeface="Segoe UI Light" pitchFamily="34" charset="0"/>
                <a:ea typeface="+mn-ea"/>
                <a:cs typeface="+mn-cs"/>
              </a:rPr>
              <a:t>Custom Build </a:t>
            </a:r>
            <a:r>
              <a:rPr lang="en-GB" sz="900" kern="1200" dirty="0">
                <a:solidFill>
                  <a:schemeClr val="tx1"/>
                </a:solidFill>
                <a:effectLst/>
                <a:latin typeface="Segoe UI Light" pitchFamily="34" charset="0"/>
                <a:ea typeface="+mn-ea"/>
                <a:cs typeface="+mn-cs"/>
              </a:rPr>
              <a:t>– Manual configuration taking advantage of different workload managers, applications and specialised VM capabilities like GPU, high throughput back-end RDMA network.</a:t>
            </a:r>
          </a:p>
          <a:p>
            <a:pPr marL="171450" lvl="0" indent="-171450">
              <a:buFont typeface="Arial" panose="020B0604020202020204" pitchFamily="34" charset="0"/>
              <a:buChar char="•"/>
            </a:pPr>
            <a:r>
              <a:rPr lang="en-GB" sz="900" kern="1200" dirty="0">
                <a:solidFill>
                  <a:schemeClr val="tx1"/>
                </a:solidFill>
                <a:effectLst/>
                <a:latin typeface="Segoe UI Light" pitchFamily="34" charset="0"/>
                <a:ea typeface="+mn-ea"/>
                <a:cs typeface="+mn-cs"/>
              </a:rPr>
              <a:t>Big compute solutions as a service – Develop custom solutions using </a:t>
            </a:r>
            <a:r>
              <a:rPr lang="en-GB" sz="900" b="1" kern="1200" dirty="0">
                <a:solidFill>
                  <a:schemeClr val="tx1"/>
                </a:solidFill>
                <a:effectLst/>
                <a:latin typeface="Segoe UI Light" pitchFamily="34" charset="0"/>
                <a:ea typeface="+mn-ea"/>
                <a:cs typeface="+mn-cs"/>
              </a:rPr>
              <a:t>Azure Batch </a:t>
            </a:r>
            <a:r>
              <a:rPr lang="en-GB" sz="900" kern="1200" dirty="0">
                <a:solidFill>
                  <a:schemeClr val="tx1"/>
                </a:solidFill>
                <a:effectLst/>
                <a:latin typeface="Segoe UI Light" pitchFamily="34" charset="0"/>
                <a:ea typeface="+mn-ea"/>
                <a:cs typeface="+mn-cs"/>
              </a:rPr>
              <a:t>taking advantage out of box scheduling and scaling capability with options to use low priority </a:t>
            </a:r>
            <a:r>
              <a:rPr lang="en-GB" sz="900" kern="1200" dirty="0" err="1">
                <a:solidFill>
                  <a:schemeClr val="tx1"/>
                </a:solidFill>
                <a:effectLst/>
                <a:latin typeface="Segoe UI Light" pitchFamily="34" charset="0"/>
                <a:ea typeface="+mn-ea"/>
                <a:cs typeface="+mn-cs"/>
              </a:rPr>
              <a:t>vms</a:t>
            </a:r>
            <a:r>
              <a:rPr lang="en-GB" sz="900" kern="1200" dirty="0">
                <a:solidFill>
                  <a:schemeClr val="tx1"/>
                </a:solidFill>
                <a:effectLst/>
                <a:latin typeface="Segoe UI Light" pitchFamily="34" charset="0"/>
                <a:ea typeface="+mn-ea"/>
                <a:cs typeface="+mn-cs"/>
              </a:rPr>
              <a:t> to reduce the cost of computing.</a:t>
            </a:r>
          </a:p>
          <a:p>
            <a:pPr marL="171450" lvl="0" indent="-171450">
              <a:buFont typeface="Arial" panose="020B0604020202020204" pitchFamily="34" charset="0"/>
              <a:buChar char="•"/>
            </a:pPr>
            <a:r>
              <a:rPr lang="en-GB" sz="900" b="1" kern="1200" dirty="0">
                <a:solidFill>
                  <a:schemeClr val="tx1"/>
                </a:solidFill>
                <a:effectLst/>
                <a:latin typeface="Segoe UI Light" pitchFamily="34" charset="0"/>
                <a:ea typeface="+mn-ea"/>
                <a:cs typeface="+mn-cs"/>
              </a:rPr>
              <a:t>Marketplace Solutions</a:t>
            </a:r>
            <a:r>
              <a:rPr lang="en-GB" sz="900" kern="1200" dirty="0">
                <a:solidFill>
                  <a:schemeClr val="tx1"/>
                </a:solidFill>
                <a:effectLst/>
                <a:latin typeface="Segoe UI Light" pitchFamily="34" charset="0"/>
                <a:ea typeface="+mn-ea"/>
                <a:cs typeface="+mn-cs"/>
              </a:rPr>
              <a:t>: Use ready to deploy HPC solutions  offered  by different vendors.</a:t>
            </a:r>
          </a:p>
          <a:p>
            <a:pPr marL="171450" indent="-171450">
              <a:buFontTx/>
              <a:buChar char="-"/>
            </a:pPr>
            <a:endParaRPr lang="is-IS" baseline="0" dirty="0"/>
          </a:p>
          <a:p>
            <a:pPr marL="171450" indent="-171450">
              <a:buFontTx/>
              <a:buChar char="-"/>
            </a:pPr>
            <a:endParaRPr lang="is-IS" baseline="0" dirty="0"/>
          </a:p>
          <a:p>
            <a:pPr marL="171450" indent="-171450">
              <a:buFontTx/>
              <a:buChar char="-"/>
            </a:pPr>
            <a:endParaRPr lang="is-IS" baseline="0" dirty="0"/>
          </a:p>
          <a:p>
            <a:pPr marL="171450" indent="-171450">
              <a:buFontTx/>
              <a:buChar char="-"/>
            </a:pPr>
            <a:endParaRPr lang="en-US" dirty="0"/>
          </a:p>
        </p:txBody>
      </p:sp>
      <p:sp>
        <p:nvSpPr>
          <p:cNvPr id="4" name="Header Placeholder 3"/>
          <p:cNvSpPr>
            <a:spLocks noGrp="1"/>
          </p:cNvSpPr>
          <p:nvPr>
            <p:ph type="hdr" sz="quarter"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r>
              <a:rPr lang="en-US" altLang="en-US"/>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a:defRPr/>
            </a:pPr>
            <a:fld id="{504B3C87-3D8D-4CFE-9DF8-ACB5F82F8CF7}" type="datetime8">
              <a:rPr lang="en-US" altLang="en-US" smtClean="0"/>
              <a:pPr>
                <a:defRPr/>
              </a:pPr>
              <a:t>5/9/2018 9:44 AM</a:t>
            </a:fld>
            <a:endParaRPr lang="en-US" altLang="en-US"/>
          </a:p>
        </p:txBody>
      </p:sp>
      <p:sp>
        <p:nvSpPr>
          <p:cNvPr id="7" name="Slide Number Placeholder 6"/>
          <p:cNvSpPr>
            <a:spLocks noGrp="1"/>
          </p:cNvSpPr>
          <p:nvPr>
            <p:ph type="sldNum" sz="quarter" idx="13"/>
          </p:nvPr>
        </p:nvSpPr>
        <p:spPr/>
        <p:txBody>
          <a:bodyPr/>
          <a:lstStyle/>
          <a:p>
            <a:pPr>
              <a:defRPr/>
            </a:pPr>
            <a:fld id="{9672FC2E-5954-4E65-BEEE-BF75C4846817}" type="slidenum">
              <a:rPr lang="en-US" altLang="en-US" smtClean="0"/>
              <a:pPr>
                <a:defRPr/>
              </a:pPr>
              <a:t>41</a:t>
            </a:fld>
            <a:endParaRPr lang="en-US" altLang="en-US"/>
          </a:p>
        </p:txBody>
      </p:sp>
    </p:spTree>
    <p:extLst>
      <p:ext uri="{BB962C8B-B14F-4D97-AF65-F5344CB8AC3E}">
        <p14:creationId xmlns:p14="http://schemas.microsoft.com/office/powerpoint/2010/main" val="359325415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a:t>Running alongside</a:t>
            </a:r>
            <a:r>
              <a:rPr lang="en-US" baseline="0"/>
              <a:t> excitement in containers has been excitement about container orchestrators. </a:t>
            </a:r>
          </a:p>
          <a:p>
            <a:pPr marL="171450" indent="-171450">
              <a:buFontTx/>
              <a:buChar char="-"/>
            </a:pPr>
            <a:r>
              <a:rPr lang="en-US" baseline="0"/>
              <a:t>The core job of the orchestrator is to take your containers and deploy them within a pool of compute infrastructure, then monitor their health and resource usage as they run, restarting or load balancing them as required.</a:t>
            </a:r>
          </a:p>
          <a:p>
            <a:pPr marL="171450" indent="-171450">
              <a:buFontTx/>
              <a:buChar char="-"/>
            </a:pPr>
            <a:r>
              <a:rPr lang="en-US" baseline="0"/>
              <a:t>Two popular OSS orchestrators are DC/OS and Swarm. DC/OS is developed by Mesosphere and is based on the Apache </a:t>
            </a:r>
            <a:r>
              <a:rPr lang="en-US" baseline="0" err="1"/>
              <a:t>Mesos</a:t>
            </a:r>
            <a:r>
              <a:rPr lang="en-US" baseline="0"/>
              <a:t> scheduler, whereas Swarm is built by Docker Inc.</a:t>
            </a:r>
          </a:p>
          <a:p>
            <a:pPr marL="171450" indent="-171450">
              <a:buFontTx/>
              <a:buChar char="-"/>
            </a:pPr>
            <a:r>
              <a:rPr lang="en-US" baseline="0"/>
              <a:t>So what is the role of ACS relative to the orchestrators? Well, historically they’ve been a pretty big pain to set up since each has a set of specific dependencies and expects a particular topology, including the deployment of a master node alongside a set of workers. ACS provides an easy way to configure an Azure environment that covers all of that and creates an environment that incorporates a number of best practices.</a:t>
            </a:r>
          </a:p>
          <a:p>
            <a:pPr marL="171450" indent="-171450">
              <a:buFontTx/>
              <a:buChar char="-"/>
            </a:pPr>
            <a:r>
              <a:rPr lang="en-US" baseline="0"/>
              <a:t>One important thing to note here is that EVERYTHING is OSS. You could easily take apps running on ACS and move them to another environment without changing anything you do.</a:t>
            </a:r>
          </a:p>
          <a:p>
            <a:pPr marL="171450" indent="-171450">
              <a:buFontTx/>
              <a:buChar char="-"/>
            </a:pPr>
            <a:endParaRPr lang="en-US"/>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en-US" sz="1800" b="0" i="0" u="none" strike="noStrike" kern="0" cap="none" spc="0" normalizeH="0" baseline="0" noProof="0">
                <a:ln>
                  <a:noFill/>
                </a:ln>
                <a:solidFill>
                  <a:sysClr val="windowText" lastClr="000000"/>
                </a:solidFill>
                <a:effectLst/>
                <a:uLnTx/>
                <a:uFillTx/>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504B3C87-3D8D-4CFE-9DF8-ACB5F82F8CF7}" type="datetime8">
              <a:rPr kumimoji="0" lang="en-US" alt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5/9/2018 9:44 AM</a:t>
            </a:fld>
            <a:endParaRPr kumimoji="0" lang="en-US" altLang="en-US" sz="1800" b="0" i="0" u="none" strike="noStrike" kern="0" cap="none" spc="0" normalizeH="0" baseline="0" noProof="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672FC2E-5954-4E65-BEEE-BF75C4846817}" type="slidenum">
              <a:rPr kumimoji="0" lang="en-US" alt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a:t>
            </a:fld>
            <a:endParaRPr kumimoji="0" lang="en-US" alt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76469105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defTabSz="914400">
              <a:defRPr/>
            </a:pPr>
            <a:endParaRPr lang="en-US" sz="1800" kern="0">
              <a:solidFill>
                <a:sysClr val="windowText" lastClr="000000"/>
              </a:solidFill>
            </a:endParaRPr>
          </a:p>
        </p:txBody>
      </p:sp>
      <p:sp>
        <p:nvSpPr>
          <p:cNvPr id="5" name="Footer Placeholder 4"/>
          <p:cNvSpPr>
            <a:spLocks noGrp="1"/>
          </p:cNvSpPr>
          <p:nvPr>
            <p:ph type="ftr" sz="quarter" idx="11"/>
          </p:nvPr>
        </p:nvSpPr>
        <p:spPr/>
        <p:txBody>
          <a:bodyPr/>
          <a:lstStyle/>
          <a:p>
            <a:pPr marL="0" defTabSz="914400">
              <a:defRPr/>
            </a:pPr>
            <a:r>
              <a:rPr lang="en-US" altLang="en-US" sz="1800" kern="0">
                <a:solidFill>
                  <a:sysClr val="windowText" lastClr="000000"/>
                </a:solidFill>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14400">
              <a:defRPr/>
            </a:pPr>
            <a:fld id="{504B3C87-3D8D-4CFE-9DF8-ACB5F82F8CF7}" type="datetime8">
              <a:rPr lang="en-US" altLang="en-US" sz="1800" kern="0" smtClean="0">
                <a:solidFill>
                  <a:sysClr val="windowText" lastClr="000000"/>
                </a:solidFill>
              </a:rPr>
              <a:pPr defTabSz="914400">
                <a:defRPr/>
              </a:pPr>
              <a:t>5/9/2018 9:44 AM</a:t>
            </a:fld>
            <a:endParaRPr lang="en-US" altLang="en-US" sz="1800" kern="0">
              <a:solidFill>
                <a:sysClr val="windowText" lastClr="000000"/>
              </a:solidFill>
            </a:endParaRPr>
          </a:p>
        </p:txBody>
      </p:sp>
      <p:sp>
        <p:nvSpPr>
          <p:cNvPr id="7" name="Slide Number Placeholder 6"/>
          <p:cNvSpPr>
            <a:spLocks noGrp="1"/>
          </p:cNvSpPr>
          <p:nvPr>
            <p:ph type="sldNum" sz="quarter" idx="13"/>
          </p:nvPr>
        </p:nvSpPr>
        <p:spPr/>
        <p:txBody>
          <a:bodyPr/>
          <a:lstStyle/>
          <a:p>
            <a:pPr defTabSz="914400">
              <a:defRPr/>
            </a:pPr>
            <a:fld id="{9672FC2E-5954-4E65-BEEE-BF75C4846817}" type="slidenum">
              <a:rPr lang="en-US" altLang="en-US" sz="1800" kern="0" smtClean="0">
                <a:solidFill>
                  <a:sysClr val="windowText" lastClr="000000"/>
                </a:solidFill>
              </a:rPr>
              <a:pPr defTabSz="914400">
                <a:defRPr/>
              </a:pPr>
              <a:t>43</a:t>
            </a:fld>
            <a:endParaRPr lang="en-US" altLang="en-US" sz="1800" kern="0">
              <a:solidFill>
                <a:sysClr val="windowText" lastClr="000000"/>
              </a:solidFill>
            </a:endParaRPr>
          </a:p>
        </p:txBody>
      </p:sp>
    </p:spTree>
    <p:extLst>
      <p:ext uri="{BB962C8B-B14F-4D97-AF65-F5344CB8AC3E}">
        <p14:creationId xmlns:p14="http://schemas.microsoft.com/office/powerpoint/2010/main" val="326422213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5/9/2018 9:44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44</a:t>
            </a:fld>
            <a:endParaRPr lang="en-US" dirty="0"/>
          </a:p>
        </p:txBody>
      </p:sp>
      <p:sp>
        <p:nvSpPr>
          <p:cNvPr id="3" name="Notes Placeholder 2">
            <a:extLst>
              <a:ext uri="{FF2B5EF4-FFF2-40B4-BE49-F238E27FC236}">
                <a16:creationId xmlns:a16="http://schemas.microsoft.com/office/drawing/2014/main" id="{58B7967E-AC8C-4630-A5B8-7FF496A55148}"/>
              </a:ext>
            </a:extLst>
          </p:cNvPr>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900" dirty="0">
                <a:solidFill>
                  <a:schemeClr val="tx1"/>
                </a:solidFill>
              </a:rPr>
              <a:t>Containers as Infrastructure: Getting started with Azure Container Instances: https://www.youtube.com/watch?v=2DazXdU2F_Q</a:t>
            </a:r>
          </a:p>
          <a:p>
            <a:endParaRPr lang="en-US" dirty="0"/>
          </a:p>
        </p:txBody>
      </p:sp>
    </p:spTree>
    <p:extLst>
      <p:ext uri="{BB962C8B-B14F-4D97-AF65-F5344CB8AC3E}">
        <p14:creationId xmlns:p14="http://schemas.microsoft.com/office/powerpoint/2010/main" val="64390090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5/9/2018 9:44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45</a:t>
            </a:fld>
            <a:endParaRPr lang="en-US" dirty="0"/>
          </a:p>
        </p:txBody>
      </p:sp>
      <p:sp>
        <p:nvSpPr>
          <p:cNvPr id="3" name="Notes Placeholder 2">
            <a:extLst>
              <a:ext uri="{FF2B5EF4-FFF2-40B4-BE49-F238E27FC236}">
                <a16:creationId xmlns:a16="http://schemas.microsoft.com/office/drawing/2014/main" id="{58B7967E-AC8C-4630-A5B8-7FF496A55148}"/>
              </a:ext>
            </a:extLst>
          </p:cNvPr>
          <p:cNvSpPr>
            <a:spLocks noGrp="1"/>
          </p:cNvSpPr>
          <p:nvPr>
            <p:ph type="body" idx="1"/>
          </p:nvPr>
        </p:nvSpPr>
        <p:spPr/>
        <p:txBody>
          <a:bodyPr/>
          <a:lstStyle/>
          <a:p>
            <a:r>
              <a:rPr lang="en-US" sz="900" kern="1200" dirty="0">
                <a:solidFill>
                  <a:schemeClr val="tx1"/>
                </a:solidFill>
                <a:effectLst/>
                <a:latin typeface="Segoe UI Light" pitchFamily="34" charset="0"/>
                <a:ea typeface="+mn-ea"/>
                <a:cs typeface="+mn-cs"/>
              </a:rPr>
              <a:t>We announced Azure Reserved VM Instances (RIs) that will enable our customers to reserve virtual machines on Azure for 1 year or 3 year terms and provide significant cost savings. Key benefits include:</a:t>
            </a:r>
          </a:p>
          <a:p>
            <a:pPr lvl="0"/>
            <a:r>
              <a:rPr lang="en-US" sz="900" b="1" kern="1200" dirty="0">
                <a:solidFill>
                  <a:schemeClr val="tx1"/>
                </a:solidFill>
                <a:effectLst/>
                <a:latin typeface="Segoe UI Light" pitchFamily="34" charset="0"/>
                <a:ea typeface="+mn-ea"/>
                <a:cs typeface="+mn-cs"/>
              </a:rPr>
              <a:t>Cost savings</a:t>
            </a:r>
            <a:r>
              <a:rPr lang="en-US" sz="900" kern="1200" dirty="0">
                <a:solidFill>
                  <a:schemeClr val="tx1"/>
                </a:solidFill>
                <a:effectLst/>
                <a:latin typeface="Segoe UI Light" pitchFamily="34" charset="0"/>
                <a:ea typeface="+mn-ea"/>
                <a:cs typeface="+mn-cs"/>
              </a:rPr>
              <a:t>—customers can save up to 82% over pay as you go prices with RIs combined with Azure Hybrid Use Benefit (AHUB) for Windows VMs and up to 72% on all VMs. Customers can improve budgeting and forecasting because RIs are purchased in 1- and 3-year terms with a single up-front payment.</a:t>
            </a:r>
          </a:p>
          <a:p>
            <a:pPr lvl="0"/>
            <a:r>
              <a:rPr lang="en-US" sz="900" b="1" kern="1200" dirty="0">
                <a:solidFill>
                  <a:schemeClr val="tx1"/>
                </a:solidFill>
                <a:effectLst/>
                <a:latin typeface="Segoe UI Light" pitchFamily="34" charset="0"/>
                <a:ea typeface="+mn-ea"/>
                <a:cs typeface="+mn-cs"/>
              </a:rPr>
              <a:t>Simplicity and flexibility</a:t>
            </a:r>
            <a:r>
              <a:rPr lang="en-US" sz="900" kern="1200" dirty="0">
                <a:solidFill>
                  <a:schemeClr val="tx1"/>
                </a:solidFill>
                <a:effectLst/>
                <a:latin typeface="Segoe UI Light" pitchFamily="34" charset="0"/>
                <a:ea typeface="+mn-ea"/>
                <a:cs typeface="+mn-cs"/>
              </a:rPr>
              <a:t>—customers select only three items: region, VM series, and term, reducing purchasing complexity. If customers decide at any time during the term that they need to exchange or cancel reservations, that’s easy too.</a:t>
            </a:r>
          </a:p>
          <a:p>
            <a:pPr lvl="0"/>
            <a:r>
              <a:rPr lang="en-US" sz="900" b="1" kern="1200" dirty="0">
                <a:solidFill>
                  <a:schemeClr val="tx1"/>
                </a:solidFill>
                <a:effectLst/>
                <a:latin typeface="Segoe UI Light" pitchFamily="34" charset="0"/>
                <a:ea typeface="+mn-ea"/>
                <a:cs typeface="+mn-cs"/>
              </a:rPr>
              <a:t>Prioritized compute capacity</a:t>
            </a:r>
            <a:r>
              <a:rPr lang="en-US" sz="900" kern="1200" dirty="0">
                <a:solidFill>
                  <a:schemeClr val="tx1"/>
                </a:solidFill>
                <a:effectLst/>
                <a:latin typeface="Segoe UI Light" pitchFamily="34" charset="0"/>
                <a:ea typeface="+mn-ea"/>
                <a:cs typeface="+mn-cs"/>
              </a:rPr>
              <a:t>—customers request virtual machine capacity in their desired region or series to ensure the resources are available when—and where—they need them. Customers can now plan, implement, and execute against desired workloads by optimizing datacenter capacity around the globe.</a:t>
            </a:r>
          </a:p>
          <a:p>
            <a:r>
              <a:rPr lang="en-US" sz="900" kern="1200" dirty="0">
                <a:solidFill>
                  <a:schemeClr val="tx1"/>
                </a:solidFill>
                <a:effectLst/>
                <a:latin typeface="Segoe UI Light" pitchFamily="34" charset="0"/>
                <a:ea typeface="+mn-ea"/>
                <a:cs typeface="+mn-cs"/>
              </a:rPr>
              <a:t>Azure RIs are expected to become available for purchase before end of 2017</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dirty="0">
              <a:solidFill>
                <a:schemeClr val="tx1"/>
              </a:solidFill>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dirty="0">
                <a:solidFill>
                  <a:schemeClr val="tx1"/>
                </a:solidFill>
              </a:rPr>
              <a:t>https://www.youtube.com/watch?v=DsEWCjgWNOo</a:t>
            </a:r>
          </a:p>
          <a:p>
            <a:endParaRPr lang="en-US" dirty="0"/>
          </a:p>
        </p:txBody>
      </p:sp>
    </p:spTree>
    <p:extLst>
      <p:ext uri="{BB962C8B-B14F-4D97-AF65-F5344CB8AC3E}">
        <p14:creationId xmlns:p14="http://schemas.microsoft.com/office/powerpoint/2010/main" val="124384769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2800" dirty="0"/>
              <a:t>In addition, to help you save more on VMs … RI</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2800" dirty="0"/>
          </a:p>
          <a:p>
            <a:pPr marL="0" marR="0" lvl="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2800" dirty="0"/>
              <a:t>Cost and Governance</a:t>
            </a:r>
          </a:p>
          <a:p>
            <a:pPr marL="219429" indent="-457200" algn="l">
              <a:buFont typeface="Arial" panose="020B0604020202020204" pitchFamily="34" charset="0"/>
              <a:buChar char="•"/>
            </a:pPr>
            <a:r>
              <a:rPr lang="en-US" sz="2800" dirty="0" err="1">
                <a:solidFill>
                  <a:schemeClr val="bg1"/>
                </a:solidFill>
              </a:rPr>
              <a:t>Cloudyn</a:t>
            </a:r>
            <a:r>
              <a:rPr lang="en-US" sz="2800" dirty="0">
                <a:solidFill>
                  <a:schemeClr val="bg1"/>
                </a:solidFill>
              </a:rPr>
              <a:t> </a:t>
            </a:r>
            <a:r>
              <a:rPr lang="en-US" sz="2800" baseline="30000" dirty="0">
                <a:solidFill>
                  <a:srgbClr val="FFFF00"/>
                </a:solidFill>
              </a:rPr>
              <a:t>(NEW)</a:t>
            </a:r>
          </a:p>
          <a:p>
            <a:pPr marL="219429" indent="-457200" algn="l">
              <a:buFont typeface="Arial" panose="020B0604020202020204" pitchFamily="34" charset="0"/>
              <a:buChar char="•"/>
            </a:pPr>
            <a:r>
              <a:rPr lang="en-US" sz="2800" dirty="0">
                <a:solidFill>
                  <a:schemeClr val="bg1"/>
                </a:solidFill>
              </a:rPr>
              <a:t>Azure Advisor?</a:t>
            </a:r>
            <a:endParaRPr lang="en-US" sz="2800" dirty="0"/>
          </a:p>
          <a:p>
            <a:pPr marL="0" marR="0" lvl="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2800" dirty="0"/>
          </a:p>
          <a:p>
            <a:pPr marL="0" marR="0" lvl="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2800" dirty="0"/>
              <a:t>Innovative Products and Services </a:t>
            </a:r>
          </a:p>
          <a:p>
            <a:pPr marL="219429" indent="-457200" algn="l">
              <a:buFont typeface="Arial" panose="020B0604020202020204" pitchFamily="34" charset="0"/>
              <a:buChar char="•"/>
            </a:pPr>
            <a:r>
              <a:rPr lang="en-US" sz="2800" dirty="0">
                <a:solidFill>
                  <a:schemeClr val="bg1"/>
                </a:solidFill>
              </a:rPr>
              <a:t>B-Series </a:t>
            </a:r>
            <a:r>
              <a:rPr lang="en-US" sz="2800" baseline="30000" dirty="0">
                <a:solidFill>
                  <a:srgbClr val="FFFF00"/>
                </a:solidFill>
              </a:rPr>
              <a:t>(NEW) </a:t>
            </a:r>
          </a:p>
          <a:p>
            <a:pPr marL="219429" indent="-457200" algn="l">
              <a:buFont typeface="Arial" panose="020B0604020202020204" pitchFamily="34" charset="0"/>
              <a:buChar char="•"/>
            </a:pPr>
            <a:r>
              <a:rPr lang="en-US" sz="2800" dirty="0">
                <a:solidFill>
                  <a:schemeClr val="bg1"/>
                </a:solidFill>
              </a:rPr>
              <a:t>Low priority VMs</a:t>
            </a:r>
          </a:p>
          <a:p>
            <a:pPr marL="219429" indent="-457200" algn="l">
              <a:buFont typeface="Arial" panose="020B0604020202020204" pitchFamily="34" charset="0"/>
              <a:buChar char="•"/>
            </a:pPr>
            <a:r>
              <a:rPr lang="en-US" sz="2800" dirty="0">
                <a:solidFill>
                  <a:schemeClr val="bg1"/>
                </a:solidFill>
              </a:rPr>
              <a:t>Per minute billing</a:t>
            </a:r>
          </a:p>
          <a:p>
            <a:pPr marL="219429" indent="-457200" algn="l">
              <a:buFont typeface="Arial" panose="020B0604020202020204" pitchFamily="34" charset="0"/>
              <a:buChar char="•"/>
            </a:pPr>
            <a:r>
              <a:rPr lang="en-US" sz="2800" dirty="0">
                <a:solidFill>
                  <a:schemeClr val="bg1"/>
                </a:solidFill>
              </a:rPr>
              <a:t>Auto shutdown</a:t>
            </a:r>
          </a:p>
          <a:p>
            <a:pPr marL="219429" indent="-457200" algn="l">
              <a:buFont typeface="Arial" panose="020B0604020202020204" pitchFamily="34" charset="0"/>
              <a:buChar char="•"/>
            </a:pPr>
            <a:r>
              <a:rPr lang="en-US" sz="2800" dirty="0">
                <a:solidFill>
                  <a:schemeClr val="bg1"/>
                </a:solidFill>
              </a:rPr>
              <a:t>Archival Storage</a:t>
            </a:r>
          </a:p>
          <a:p>
            <a:pPr marL="457200" marR="0" lvl="0" indent="-45720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endParaRPr lang="en-US" sz="2800" dirty="0"/>
          </a:p>
          <a:p>
            <a:pPr marL="457200" marR="0" lvl="0" indent="-45720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endParaRPr lang="en-US" sz="2800" dirty="0"/>
          </a:p>
          <a:p>
            <a:pPr marL="0" marR="0" lvl="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2800" dirty="0"/>
              <a:t>Compelling</a:t>
            </a:r>
            <a:r>
              <a:rPr lang="en-US" sz="2800" baseline="0" dirty="0"/>
              <a:t> Offers </a:t>
            </a:r>
          </a:p>
          <a:p>
            <a:pPr marL="219429" indent="-457200" algn="l">
              <a:buFont typeface="Arial" panose="020B0604020202020204" pitchFamily="34" charset="0"/>
              <a:buChar char="•"/>
            </a:pPr>
            <a:r>
              <a:rPr lang="en-US" sz="2800" dirty="0">
                <a:solidFill>
                  <a:schemeClr val="bg1"/>
                </a:solidFill>
              </a:rPr>
              <a:t>Azure Hybrid Benefit</a:t>
            </a:r>
          </a:p>
          <a:p>
            <a:pPr marL="219429" indent="-457200" algn="l">
              <a:buFont typeface="Arial" panose="020B0604020202020204" pitchFamily="34" charset="0"/>
              <a:buChar char="•"/>
            </a:pPr>
            <a:r>
              <a:rPr lang="en-US" sz="2800" dirty="0">
                <a:solidFill>
                  <a:schemeClr val="bg1"/>
                </a:solidFill>
              </a:rPr>
              <a:t>License Mobility</a:t>
            </a:r>
          </a:p>
          <a:p>
            <a:pPr marL="219429" indent="-457200" algn="l">
              <a:buFont typeface="Arial" panose="020B0604020202020204" pitchFamily="34" charset="0"/>
              <a:buChar char="•"/>
            </a:pPr>
            <a:r>
              <a:rPr lang="en-US" sz="2800" dirty="0">
                <a:solidFill>
                  <a:schemeClr val="bg1"/>
                </a:solidFill>
              </a:rPr>
              <a:t>MSDN Benefits?</a:t>
            </a:r>
          </a:p>
          <a:p>
            <a:pPr marL="219429" indent="-457200" algn="l">
              <a:buFont typeface="Arial" panose="020B0604020202020204" pitchFamily="34" charset="0"/>
              <a:buChar char="•"/>
            </a:pPr>
            <a:r>
              <a:rPr lang="en-US" sz="2800" dirty="0">
                <a:solidFill>
                  <a:schemeClr val="bg1"/>
                </a:solidFill>
              </a:rPr>
              <a:t>Free Tier/Account? </a:t>
            </a:r>
            <a:r>
              <a:rPr lang="en-US" sz="2800" baseline="30000" dirty="0">
                <a:solidFill>
                  <a:srgbClr val="FFFF00"/>
                </a:solidFill>
              </a:rPr>
              <a:t>(NEW)</a:t>
            </a:r>
            <a:endParaRPr lang="en-US" sz="2800" baseline="0" dirty="0"/>
          </a:p>
          <a:p>
            <a:pPr marL="457200" marR="0" lvl="0" indent="-45720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endParaRPr lang="en-US" sz="2800" baseline="0" dirty="0"/>
          </a:p>
          <a:p>
            <a:pPr marL="0" marR="0" lvl="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2800" baseline="0" dirty="0"/>
              <a:t>Price Match Commitment</a:t>
            </a:r>
          </a:p>
          <a:p>
            <a:pPr marL="457200" marR="0" lvl="0" indent="-45720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2800" dirty="0">
                <a:solidFill>
                  <a:schemeClr val="bg1"/>
                </a:solidFill>
              </a:rPr>
              <a:t>Take price of the equation on commodity services</a:t>
            </a:r>
          </a:p>
          <a:p>
            <a:pPr marL="457200" marR="0" lvl="0" indent="-45720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endParaRPr lang="en-US" sz="2800" dirty="0"/>
          </a:p>
          <a:p>
            <a:pPr marL="0" indent="0">
              <a:buFont typeface="+mj-lt"/>
              <a:buNone/>
            </a:pP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28EAAE8-B538-48EB-83B5-2B364220CC8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5/9/2018 9:44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9640854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5/9/2018 9:44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47</a:t>
            </a:fld>
            <a:endParaRPr lang="en-US" dirty="0"/>
          </a:p>
        </p:txBody>
      </p:sp>
      <p:sp>
        <p:nvSpPr>
          <p:cNvPr id="3" name="Notes Placeholder 2">
            <a:extLst>
              <a:ext uri="{FF2B5EF4-FFF2-40B4-BE49-F238E27FC236}">
                <a16:creationId xmlns:a16="http://schemas.microsoft.com/office/drawing/2014/main" id="{58B7967E-AC8C-4630-A5B8-7FF496A55148}"/>
              </a:ext>
            </a:extLst>
          </p:cNvPr>
          <p:cNvSpPr>
            <a:spLocks noGrp="1"/>
          </p:cNvSpPr>
          <p:nvPr>
            <p:ph type="body" idx="1"/>
          </p:nvPr>
        </p:nvSpPr>
        <p:spPr/>
        <p:txBody>
          <a:bodyPr/>
          <a:lstStyle/>
          <a:p>
            <a:r>
              <a:rPr lang="en-US" sz="900" kern="1200" dirty="0">
                <a:solidFill>
                  <a:schemeClr val="tx1"/>
                </a:solidFill>
                <a:effectLst/>
                <a:latin typeface="Segoe UI Light" pitchFamily="34" charset="0"/>
                <a:ea typeface="+mn-ea"/>
                <a:cs typeface="+mn-cs"/>
              </a:rPr>
              <a:t>We announced the public preview of Azure Availability Zones in two regions with more being added in the coming months. We’re building upon our existing regions with Availability Zones to provide a comprehensive set of high-availability and disaster recovery capabilities to meet the most demanding business continuity needs of your customers.</a:t>
            </a:r>
          </a:p>
          <a:p>
            <a:r>
              <a:rPr lang="en-US" sz="900" kern="1200" dirty="0">
                <a:solidFill>
                  <a:schemeClr val="tx1"/>
                </a:solidFill>
                <a:effectLst/>
                <a:latin typeface="Segoe UI Light" pitchFamily="34" charset="0"/>
                <a:ea typeface="+mn-ea"/>
                <a:cs typeface="+mn-cs"/>
              </a:rPr>
              <a:t>Availability Zones are fault-isolated locations within an Azure region, providing redundant power, cooling, and networking. Availability Zones allow your customers to run mission critical applications with high availability and fault tolerance to data center failures. We will be offering a financially backed 99.99% SLA for Virtual Machines deployed in two or more zones within a region when it is generally available.</a:t>
            </a:r>
          </a:p>
          <a:p>
            <a:endParaRPr lang="en-US" sz="900" kern="1200" dirty="0">
              <a:solidFill>
                <a:schemeClr val="tx1"/>
              </a:solidFill>
              <a:effectLst/>
              <a:latin typeface="Segoe UI Light" pitchFamily="34" charset="0"/>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dirty="0"/>
              <a:t>https://www.youtube.com/watch?v=ryiNkqYCcY4</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dirty="0"/>
              <a:t>https://www.youtube.com/watch?v=DXOTJPZzP6Q</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dirty="0"/>
          </a:p>
          <a:p>
            <a:endParaRPr lang="en-US" dirty="0"/>
          </a:p>
        </p:txBody>
      </p:sp>
    </p:spTree>
    <p:extLst>
      <p:ext uri="{BB962C8B-B14F-4D97-AF65-F5344CB8AC3E}">
        <p14:creationId xmlns:p14="http://schemas.microsoft.com/office/powerpoint/2010/main" val="404086326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Cloud</a:t>
            </a:r>
            <a:r>
              <a:rPr lang="en-US" baseline="0"/>
              <a:t> services and cloud usage are broadly defined as existing across infrastructure services or IaaS and higher layer platform services or PaaS. The Azure Storage services span both categories. </a:t>
            </a:r>
          </a:p>
          <a:p>
            <a:endParaRPr lang="en-US" baseline="0"/>
          </a:p>
          <a:p>
            <a:r>
              <a:rPr lang="en-US" baseline="0"/>
              <a:t>On the IaaS side we provide single instance storage for VMs in the form of our Disks service and SMB shared storage which we call Azure Files.</a:t>
            </a:r>
          </a:p>
          <a:p>
            <a:endParaRPr lang="en-US" baseline="0"/>
          </a:p>
          <a:p>
            <a:r>
              <a:rPr lang="en-US" baseline="0"/>
              <a:t>On the PaaS side we provide an unstructured object store called the Blob Storage service which offers Exabyte scale and the ability to store trillions of objects across different tiers within the cloud. Our current cloud object storage tiers are hot storage for higher performance and frequently accessed data and cool storage for active archives. In addition to unstructured data, we also have the NoSQL Tables service for semi-structured and structured data and the Queues service for reliable intra and inter-service communication.</a:t>
            </a:r>
            <a:endParaRPr lang="en-US"/>
          </a:p>
        </p:txBody>
      </p:sp>
      <p:sp>
        <p:nvSpPr>
          <p:cNvPr id="4" name="Header Placeholder 3"/>
          <p:cNvSpPr>
            <a:spLocks noGrp="1"/>
          </p:cNvSpPr>
          <p:nvPr>
            <p:ph type="hdr" sz="quarter" idx="10"/>
          </p:nvPr>
        </p:nvSpPr>
        <p:spPr/>
        <p:txBody>
          <a:bodyPr/>
          <a:lstStyle/>
          <a:p>
            <a:r>
              <a:rPr lang="en-US"/>
              <a:t>Microsoft Build 2016</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5/9/2018 9:44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48</a:t>
            </a:fld>
            <a:endParaRPr lang="en-US"/>
          </a:p>
        </p:txBody>
      </p:sp>
    </p:spTree>
    <p:extLst>
      <p:ext uri="{BB962C8B-B14F-4D97-AF65-F5344CB8AC3E}">
        <p14:creationId xmlns:p14="http://schemas.microsoft.com/office/powerpoint/2010/main" val="404222789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5/9/2018 9:44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49</a:t>
            </a:fld>
            <a:endParaRPr lang="en-US" dirty="0"/>
          </a:p>
        </p:txBody>
      </p:sp>
      <p:sp>
        <p:nvSpPr>
          <p:cNvPr id="3" name="Notes Placeholder 2">
            <a:extLst>
              <a:ext uri="{FF2B5EF4-FFF2-40B4-BE49-F238E27FC236}">
                <a16:creationId xmlns:a16="http://schemas.microsoft.com/office/drawing/2014/main" id="{58B7967E-AC8C-4630-A5B8-7FF496A55148}"/>
              </a:ext>
            </a:extLst>
          </p:cNvPr>
          <p:cNvSpPr>
            <a:spLocks noGrp="1"/>
          </p:cNvSpPr>
          <p:nvPr>
            <p:ph type="body" idx="1"/>
          </p:nvPr>
        </p:nvSpPr>
        <p:spPr/>
        <p:txBody>
          <a:bodyPr/>
          <a:lstStyle/>
          <a:p>
            <a:r>
              <a:rPr lang="fr-FR" dirty="0"/>
              <a:t>https://azure.microsoft.com/roadmap/azure-file-sync/</a:t>
            </a:r>
          </a:p>
          <a:p>
            <a:r>
              <a:rPr lang="fr-FR" dirty="0"/>
              <a:t>https://azure.microsoft.com/en-us/blog/announcing-the-public-preview-for-azure-file-sync/</a:t>
            </a:r>
          </a:p>
          <a:p>
            <a:r>
              <a:rPr lang="fr-FR" dirty="0"/>
              <a:t>Microsoft Azure File Sync: https://www.youtube.com/watch?v=r26jWDGF_rg</a:t>
            </a:r>
          </a:p>
          <a:p>
            <a:endParaRPr lang="fr-FR" dirty="0"/>
          </a:p>
          <a:p>
            <a:r>
              <a:rPr lang="en-US" sz="900" b="1" kern="1200" dirty="0">
                <a:solidFill>
                  <a:schemeClr val="tx1"/>
                </a:solidFill>
                <a:effectLst/>
                <a:latin typeface="Segoe UI Light" pitchFamily="34" charset="0"/>
                <a:ea typeface="+mn-ea"/>
                <a:cs typeface="+mn-cs"/>
              </a:rPr>
              <a:t>Azure File Sync Public Preview Field Announcement</a:t>
            </a:r>
            <a:endParaRPr lang="en-US" sz="105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Azure File Sync is a new capability of Azure Files that allows customers to easily synchronize existing directories and files from Windows Server 2012R2 and 2016 to Azure Files. The public preview blog announcement will be released on September 25th. See for blog post. Azure File Sync provides the following scenarios to our customers:</a:t>
            </a:r>
            <a:endParaRPr lang="en-US" sz="1050" kern="1200" dirty="0">
              <a:solidFill>
                <a:schemeClr val="tx1"/>
              </a:solidFill>
              <a:effectLst/>
              <a:latin typeface="Segoe UI Light" pitchFamily="34" charset="0"/>
              <a:ea typeface="+mn-ea"/>
              <a:cs typeface="+mn-cs"/>
            </a:endParaRPr>
          </a:p>
          <a:p>
            <a:pPr lvl="0"/>
            <a:r>
              <a:rPr lang="en-US" sz="900" kern="1200" dirty="0">
                <a:solidFill>
                  <a:schemeClr val="tx1"/>
                </a:solidFill>
                <a:effectLst/>
                <a:latin typeface="Segoe UI Light" pitchFamily="34" charset="0"/>
                <a:ea typeface="+mn-ea"/>
                <a:cs typeface="+mn-cs"/>
              </a:rPr>
              <a:t>Multi-site sync and access – Azure File Sync synchronizes between Azure File Shares and Windows Servers. Customers with branches that require the same files to be accessed across these servers can use Azure File Sync to keep them consistent via a fully managed cloud service.</a:t>
            </a:r>
            <a:endParaRPr lang="en-US" sz="1050" kern="1200" dirty="0">
              <a:solidFill>
                <a:schemeClr val="tx1"/>
              </a:solidFill>
              <a:effectLst/>
              <a:latin typeface="Segoe UI Light" pitchFamily="34" charset="0"/>
              <a:ea typeface="+mn-ea"/>
              <a:cs typeface="+mn-cs"/>
            </a:endParaRPr>
          </a:p>
          <a:p>
            <a:pPr lvl="0"/>
            <a:r>
              <a:rPr lang="en-US" sz="900" kern="1200" dirty="0">
                <a:solidFill>
                  <a:schemeClr val="tx1"/>
                </a:solidFill>
                <a:effectLst/>
                <a:latin typeface="Segoe UI Light" pitchFamily="34" charset="0"/>
                <a:ea typeface="+mn-ea"/>
                <a:cs typeface="+mn-cs"/>
              </a:rPr>
              <a:t>Cloud tiering (server becomes cache) – Servers that are low on capacity can benefit from Azure File Sync cloud-tiering feature where less recently used data is removed from the local server and then recalled when an application or user accesses the file. This allows the local server to provide the same application compatibility and performance while increasing the storage capacity and simplifying management.</a:t>
            </a:r>
            <a:endParaRPr lang="en-US" sz="1050" kern="1200" dirty="0">
              <a:solidFill>
                <a:schemeClr val="tx1"/>
              </a:solidFill>
              <a:effectLst/>
              <a:latin typeface="Segoe UI Light" pitchFamily="34" charset="0"/>
              <a:ea typeface="+mn-ea"/>
              <a:cs typeface="+mn-cs"/>
            </a:endParaRPr>
          </a:p>
          <a:p>
            <a:pPr lvl="0"/>
            <a:r>
              <a:rPr lang="en-US" sz="900" kern="1200" dirty="0">
                <a:solidFill>
                  <a:schemeClr val="tx1"/>
                </a:solidFill>
                <a:effectLst/>
                <a:latin typeface="Segoe UI Light" pitchFamily="34" charset="0"/>
                <a:ea typeface="+mn-ea"/>
                <a:cs typeface="+mn-cs"/>
              </a:rPr>
              <a:t>Integrated server data backup – Azure File Sync works with Azure Backup to provide integrated backup and restoration. In the example of a branch office deployment instead of backing up each branch office file server, instead, use Azure Backup to backup the Azure File Share to safeguard the data. Azure File snapshots are supported where an entire share or a specific file version can be retrieved for point-in-time recovery.</a:t>
            </a:r>
            <a:endParaRPr lang="en-US" sz="1050" kern="1200" dirty="0">
              <a:solidFill>
                <a:schemeClr val="tx1"/>
              </a:solidFill>
              <a:effectLst/>
              <a:latin typeface="Segoe UI Light" pitchFamily="34" charset="0"/>
              <a:ea typeface="+mn-ea"/>
              <a:cs typeface="+mn-cs"/>
            </a:endParaRPr>
          </a:p>
          <a:p>
            <a:pPr lvl="0"/>
            <a:r>
              <a:rPr lang="en-US" sz="900" kern="1200" dirty="0">
                <a:solidFill>
                  <a:schemeClr val="tx1"/>
                </a:solidFill>
                <a:effectLst/>
                <a:latin typeface="Segoe UI Light" pitchFamily="34" charset="0"/>
                <a:ea typeface="+mn-ea"/>
                <a:cs typeface="+mn-cs"/>
              </a:rPr>
              <a:t>Direct cloud data access – Moving a workload (lift and shift) can be done with sync to allow both on premise and cloud access to the same data during the migration. This can allow portions of the workload to be moved into the cloud.</a:t>
            </a:r>
            <a:endParaRPr lang="en-US" sz="1050" kern="1200" dirty="0">
              <a:solidFill>
                <a:schemeClr val="tx1"/>
              </a:solidFill>
              <a:effectLst/>
              <a:latin typeface="Segoe UI Light" pitchFamily="34" charset="0"/>
              <a:ea typeface="+mn-ea"/>
              <a:cs typeface="+mn-cs"/>
            </a:endParaRPr>
          </a:p>
          <a:p>
            <a:r>
              <a:rPr lang="en-US" sz="900" b="1" kern="1200" dirty="0">
                <a:solidFill>
                  <a:schemeClr val="tx1"/>
                </a:solidFill>
                <a:effectLst/>
                <a:latin typeface="Segoe UI Light" pitchFamily="34" charset="0"/>
                <a:ea typeface="+mn-ea"/>
                <a:cs typeface="+mn-cs"/>
              </a:rPr>
              <a:t>Public Preview Structure</a:t>
            </a:r>
            <a:endParaRPr lang="en-US" sz="105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The Azure File Sync public preview will launch in US West, West Europe, Southeast Asia, and Australia East. After public preview launch we will add other public regions based on demand. The public preview launches with the following restrictions:</a:t>
            </a:r>
            <a:endParaRPr lang="en-US" sz="105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Cloud-Cloud sync is not supported but is being developed. Cloud to cloud sync allows 2 or more Azure File shares to also be in the same sync group.  One common use case would be to provide a new type of replication across regions that offers read/write access to multiple regions. A second use case would be to optimize a replication latency where servers exist in multiple regions.</a:t>
            </a:r>
            <a:endParaRPr lang="en-US" sz="1050" kern="1200" dirty="0">
              <a:solidFill>
                <a:schemeClr val="tx1"/>
              </a:solidFill>
              <a:effectLst/>
              <a:latin typeface="Segoe UI Light" pitchFamily="34" charset="0"/>
              <a:ea typeface="+mn-ea"/>
              <a:cs typeface="+mn-cs"/>
            </a:endParaRPr>
          </a:p>
          <a:p>
            <a:pPr lvl="0"/>
            <a:r>
              <a:rPr lang="en-US" sz="900" kern="1200" dirty="0">
                <a:solidFill>
                  <a:schemeClr val="tx1"/>
                </a:solidFill>
                <a:effectLst/>
                <a:latin typeface="Segoe UI Light" pitchFamily="34" charset="0"/>
                <a:ea typeface="+mn-ea"/>
                <a:cs typeface="+mn-cs"/>
              </a:rPr>
              <a:t>Azure Files LRS and GRS is supported. GRS will provide a copy of the data that can be used in the case of region failover. Should a region failover occur, the Azure File Sync deployment would have to be recreated using the ‘copy’ of the data from the backup region.</a:t>
            </a:r>
            <a:endParaRPr lang="en-US" sz="1050" kern="1200" dirty="0">
              <a:solidFill>
                <a:schemeClr val="tx1"/>
              </a:solidFill>
              <a:effectLst/>
              <a:latin typeface="Segoe UI Light" pitchFamily="34" charset="0"/>
              <a:ea typeface="+mn-ea"/>
              <a:cs typeface="+mn-cs"/>
            </a:endParaRPr>
          </a:p>
          <a:p>
            <a:pPr lvl="0"/>
            <a:r>
              <a:rPr lang="en-US" sz="900" kern="1200" dirty="0">
                <a:solidFill>
                  <a:schemeClr val="tx1"/>
                </a:solidFill>
                <a:effectLst/>
                <a:latin typeface="Segoe UI Light" pitchFamily="34" charset="0"/>
                <a:ea typeface="+mn-ea"/>
                <a:cs typeface="+mn-cs"/>
              </a:rPr>
              <a:t>Current limits for Azure File Sync (if any of these are blocking, please do contact xsyncpm@microsoft.com as these will increase through time) </a:t>
            </a:r>
            <a:endParaRPr lang="en-US" sz="1050" kern="1200" dirty="0">
              <a:solidFill>
                <a:schemeClr val="tx1"/>
              </a:solidFill>
              <a:effectLst/>
              <a:latin typeface="Segoe UI Light" pitchFamily="34" charset="0"/>
              <a:ea typeface="+mn-ea"/>
              <a:cs typeface="+mn-cs"/>
            </a:endParaRPr>
          </a:p>
          <a:p>
            <a:pPr lvl="1"/>
            <a:r>
              <a:rPr lang="en-US" sz="900" kern="1200" dirty="0">
                <a:solidFill>
                  <a:schemeClr val="tx1"/>
                </a:solidFill>
                <a:effectLst/>
                <a:latin typeface="Segoe UI Light" pitchFamily="34" charset="0"/>
                <a:ea typeface="+mn-ea"/>
                <a:cs typeface="+mn-cs"/>
              </a:rPr>
              <a:t>Storage Sync Service objects per subscription:          15</a:t>
            </a:r>
            <a:endParaRPr lang="en-US" sz="1050" kern="1200" dirty="0">
              <a:solidFill>
                <a:schemeClr val="tx1"/>
              </a:solidFill>
              <a:effectLst/>
              <a:latin typeface="Segoe UI Light" pitchFamily="34" charset="0"/>
              <a:ea typeface="+mn-ea"/>
              <a:cs typeface="+mn-cs"/>
            </a:endParaRPr>
          </a:p>
          <a:p>
            <a:pPr lvl="1"/>
            <a:r>
              <a:rPr lang="en-US" sz="900" kern="1200" dirty="0">
                <a:solidFill>
                  <a:schemeClr val="tx1"/>
                </a:solidFill>
                <a:effectLst/>
                <a:latin typeface="Segoe UI Light" pitchFamily="34" charset="0"/>
                <a:ea typeface="+mn-ea"/>
                <a:cs typeface="+mn-cs"/>
              </a:rPr>
              <a:t>Sync Groups per Storage Sync Service:                      30</a:t>
            </a:r>
            <a:endParaRPr lang="en-US" sz="1050" kern="1200" dirty="0">
              <a:solidFill>
                <a:schemeClr val="tx1"/>
              </a:solidFill>
              <a:effectLst/>
              <a:latin typeface="Segoe UI Light" pitchFamily="34" charset="0"/>
              <a:ea typeface="+mn-ea"/>
              <a:cs typeface="+mn-cs"/>
            </a:endParaRPr>
          </a:p>
          <a:p>
            <a:pPr lvl="1"/>
            <a:r>
              <a:rPr lang="en-US" sz="900" kern="1200" dirty="0">
                <a:solidFill>
                  <a:schemeClr val="tx1"/>
                </a:solidFill>
                <a:effectLst/>
                <a:latin typeface="Segoe UI Light" pitchFamily="34" charset="0"/>
                <a:ea typeface="+mn-ea"/>
                <a:cs typeface="+mn-cs"/>
              </a:rPr>
              <a:t>Registered Servers per Storage Sync Service:            100</a:t>
            </a:r>
            <a:endParaRPr lang="en-US" sz="1050" kern="1200" dirty="0">
              <a:solidFill>
                <a:schemeClr val="tx1"/>
              </a:solidFill>
              <a:effectLst/>
              <a:latin typeface="Segoe UI Light" pitchFamily="34" charset="0"/>
              <a:ea typeface="+mn-ea"/>
              <a:cs typeface="+mn-cs"/>
            </a:endParaRPr>
          </a:p>
          <a:p>
            <a:pPr lvl="1"/>
            <a:r>
              <a:rPr lang="en-US" sz="900" kern="1200" dirty="0">
                <a:solidFill>
                  <a:schemeClr val="tx1"/>
                </a:solidFill>
                <a:effectLst/>
                <a:latin typeface="Segoe UI Light" pitchFamily="34" charset="0"/>
                <a:ea typeface="+mn-ea"/>
                <a:cs typeface="+mn-cs"/>
              </a:rPr>
              <a:t>Cloud Endpoints per Sync Group:                               1</a:t>
            </a:r>
            <a:endParaRPr lang="en-US" sz="1050" kern="1200" dirty="0">
              <a:solidFill>
                <a:schemeClr val="tx1"/>
              </a:solidFill>
              <a:effectLst/>
              <a:latin typeface="Segoe UI Light" pitchFamily="34" charset="0"/>
              <a:ea typeface="+mn-ea"/>
              <a:cs typeface="+mn-cs"/>
            </a:endParaRPr>
          </a:p>
          <a:p>
            <a:pPr lvl="1"/>
            <a:r>
              <a:rPr lang="en-US" sz="900" kern="1200" dirty="0">
                <a:solidFill>
                  <a:schemeClr val="tx1"/>
                </a:solidFill>
                <a:effectLst/>
                <a:latin typeface="Segoe UI Light" pitchFamily="34" charset="0"/>
                <a:ea typeface="+mn-ea"/>
                <a:cs typeface="+mn-cs"/>
              </a:rPr>
              <a:t>Server Endpoints per Sync Group:                              100</a:t>
            </a:r>
            <a:endParaRPr lang="en-US" sz="1050" kern="1200" dirty="0">
              <a:solidFill>
                <a:schemeClr val="tx1"/>
              </a:solidFill>
              <a:effectLst/>
              <a:latin typeface="Segoe UI Light" pitchFamily="34" charset="0"/>
              <a:ea typeface="+mn-ea"/>
              <a:cs typeface="+mn-cs"/>
            </a:endParaRPr>
          </a:p>
          <a:p>
            <a:pPr lvl="1"/>
            <a:r>
              <a:rPr lang="en-US" sz="900" kern="1200" dirty="0">
                <a:solidFill>
                  <a:schemeClr val="tx1"/>
                </a:solidFill>
                <a:effectLst/>
                <a:latin typeface="Segoe UI Light" pitchFamily="34" charset="0"/>
                <a:ea typeface="+mn-ea"/>
                <a:cs typeface="+mn-cs"/>
              </a:rPr>
              <a:t>Items (files &amp; directories) per Sync Group:                4M</a:t>
            </a:r>
            <a:endParaRPr lang="en-US" sz="1050" kern="1200" dirty="0">
              <a:solidFill>
                <a:schemeClr val="tx1"/>
              </a:solidFill>
              <a:effectLst/>
              <a:latin typeface="Segoe UI Light" pitchFamily="34" charset="0"/>
              <a:ea typeface="+mn-ea"/>
              <a:cs typeface="+mn-cs"/>
            </a:endParaRPr>
          </a:p>
          <a:p>
            <a:pPr lvl="1"/>
            <a:r>
              <a:rPr lang="en-US" sz="900" kern="1200" dirty="0">
                <a:solidFill>
                  <a:schemeClr val="tx1"/>
                </a:solidFill>
                <a:effectLst/>
                <a:latin typeface="Segoe UI Light" pitchFamily="34" charset="0"/>
                <a:ea typeface="+mn-ea"/>
                <a:cs typeface="+mn-cs"/>
              </a:rPr>
              <a:t>Max File Size:                                                              500GB</a:t>
            </a:r>
            <a:endParaRPr lang="en-US" sz="1050" kern="1200" dirty="0">
              <a:solidFill>
                <a:schemeClr val="tx1"/>
              </a:solidFill>
              <a:effectLst/>
              <a:latin typeface="Segoe UI Light" pitchFamily="34" charset="0"/>
              <a:ea typeface="+mn-ea"/>
              <a:cs typeface="+mn-cs"/>
            </a:endParaRPr>
          </a:p>
          <a:p>
            <a:endParaRPr lang="fr-FR" dirty="0"/>
          </a:p>
        </p:txBody>
      </p:sp>
    </p:spTree>
    <p:extLst>
      <p:ext uri="{BB962C8B-B14F-4D97-AF65-F5344CB8AC3E}">
        <p14:creationId xmlns:p14="http://schemas.microsoft.com/office/powerpoint/2010/main" val="37200594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Use any dev tool or language</a:t>
            </a:r>
          </a:p>
          <a:p>
            <a:r>
              <a:rPr lang="en-US" dirty="0"/>
              <a:t>Build applications using the language of your choice including </a:t>
            </a:r>
            <a:r>
              <a:rPr lang="en-US" dirty="0">
                <a:hlinkClick r:id="rId3"/>
              </a:rPr>
              <a:t>Node.js</a:t>
            </a:r>
            <a:r>
              <a:rPr lang="en-US" dirty="0"/>
              <a:t>, </a:t>
            </a:r>
            <a:r>
              <a:rPr lang="en-US" dirty="0">
                <a:hlinkClick r:id="rId4"/>
              </a:rPr>
              <a:t>Java</a:t>
            </a:r>
            <a:r>
              <a:rPr lang="en-US" dirty="0"/>
              <a:t>, </a:t>
            </a:r>
            <a:r>
              <a:rPr lang="en-US" dirty="0">
                <a:hlinkClick r:id="rId5"/>
              </a:rPr>
              <a:t>.NET</a:t>
            </a:r>
            <a:r>
              <a:rPr lang="en-US" dirty="0"/>
              <a:t>. </a:t>
            </a:r>
          </a:p>
          <a:p>
            <a:r>
              <a:rPr lang="en-US" dirty="0"/>
              <a:t>Leverage best in class development tools, Visual Studio or Visual Studio Code, either on your PC or Mac.</a:t>
            </a:r>
          </a:p>
          <a:p>
            <a:r>
              <a:rPr lang="en-US" dirty="0"/>
              <a:t>Get apps to users faster by streamlining the mobile development lifecycle with Visual Studio Mobile Center, including automated builds and testing.</a:t>
            </a:r>
          </a:p>
          <a:p>
            <a:endParaRPr lang="en-US" dirty="0"/>
          </a:p>
          <a:p>
            <a:r>
              <a:rPr lang="en-US" b="1" dirty="0"/>
              <a:t>Choice of more than 100 services</a:t>
            </a:r>
          </a:p>
          <a:p>
            <a:r>
              <a:rPr lang="en-US" dirty="0"/>
              <a:t>Engage with users in richer ways whether in native mobile apps, responsive web apps, or through new experiences like bots and mixed reality. Use the best in class support by Visual Studio family of tools and 100+ of Azure Cloud Services.</a:t>
            </a:r>
          </a:p>
          <a:p>
            <a:r>
              <a:rPr lang="en-US" dirty="0"/>
              <a:t>Develop with open source technologies like Kubernetes, modernize applications using </a:t>
            </a:r>
            <a:r>
              <a:rPr lang="en-US" dirty="0" err="1"/>
              <a:t>serverless</a:t>
            </a:r>
            <a:r>
              <a:rPr lang="en-US" dirty="0"/>
              <a:t> computing with Azure Functions, and use AI and data to infuse intelligence into your solutions. </a:t>
            </a:r>
          </a:p>
          <a:p>
            <a:r>
              <a:rPr lang="en-US" dirty="0"/>
              <a:t>Easily connect applications, data, and devices taking advantage of 150+ out-of-the-box Azure Logic Apps connectors for Salesforce, Office 365, Twitter, Dropbox, Google services, and more.</a:t>
            </a:r>
          </a:p>
          <a:p>
            <a:r>
              <a:rPr lang="en-US" dirty="0">
                <a:hlinkClick r:id="rId6"/>
              </a:rPr>
              <a:t>Explore Azure products and services</a:t>
            </a:r>
            <a:r>
              <a:rPr lang="en-US" dirty="0"/>
              <a:t> </a:t>
            </a:r>
          </a:p>
          <a:p>
            <a:endParaRPr lang="en-US" dirty="0"/>
          </a:p>
          <a:p>
            <a:r>
              <a:rPr lang="en-US" b="1" dirty="0"/>
              <a:t>End-to-end management experience</a:t>
            </a:r>
          </a:p>
          <a:p>
            <a:r>
              <a:rPr lang="en-US" dirty="0"/>
              <a:t>Manage applications no matter how large or complex. Use your choice of management tools including the Azure portal, Power Shell, BASH, or REST APIs. </a:t>
            </a:r>
          </a:p>
          <a:p>
            <a:r>
              <a:rPr lang="en-US" dirty="0"/>
              <a:t>Azure provides built-in support for things like monitoring, log analytics, patching, backup and site recovery. </a:t>
            </a:r>
          </a:p>
          <a:p>
            <a:r>
              <a:rPr lang="en-US" dirty="0">
                <a:hlinkClick r:id="rId7"/>
              </a:rPr>
              <a:t>Azure portal</a:t>
            </a:r>
            <a:r>
              <a:rPr lang="en-US" dirty="0"/>
              <a:t> </a:t>
            </a:r>
            <a:br>
              <a:rPr lang="en-US" dirty="0"/>
            </a:br>
            <a:r>
              <a:rPr lang="en-US" dirty="0">
                <a:hlinkClick r:id="rId8"/>
              </a:rPr>
              <a:t>Azure Cloud Shell</a:t>
            </a:r>
            <a:r>
              <a:rPr lang="en-US" dirty="0"/>
              <a:t> </a:t>
            </a:r>
          </a:p>
          <a:p>
            <a:endParaRPr lang="en-US" dirty="0"/>
          </a:p>
          <a:p>
            <a:r>
              <a:rPr lang="en-US" b="1" dirty="0"/>
              <a:t>Accelerate application delivery with agile development practices</a:t>
            </a:r>
          </a:p>
          <a:p>
            <a:r>
              <a:rPr lang="en-US" dirty="0"/>
              <a:t>Encourage </a:t>
            </a:r>
            <a:r>
              <a:rPr lang="en-US" dirty="0" err="1"/>
              <a:t>devops</a:t>
            </a:r>
            <a:r>
              <a:rPr lang="en-US" dirty="0"/>
              <a:t> practices and cross-team collaboration using Visual Studio Team Services. Enable continuous integration and delivery (CI/CD) for any app written in any language.</a:t>
            </a:r>
          </a:p>
          <a:p>
            <a:r>
              <a:rPr lang="en-US" dirty="0"/>
              <a:t>Quickly find production issues with Azure Application Insights, while saving time and money spinning up and maintaining cloud dev-test environments.</a:t>
            </a:r>
          </a:p>
          <a:p>
            <a:r>
              <a:rPr lang="en-US" dirty="0"/>
              <a:t>Build software your way with integration to popular open-source software and tools such as Jenkins and Chef.</a:t>
            </a:r>
          </a:p>
          <a:p>
            <a:r>
              <a:rPr lang="en-US" dirty="0">
                <a:hlinkClick r:id="rId9"/>
              </a:rPr>
              <a:t>Learn more about Visual Studio Team Services</a:t>
            </a:r>
            <a:r>
              <a:rPr lang="en-US" dirty="0"/>
              <a:t> </a:t>
            </a:r>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F6266E11-2D6E-47D1-9B0E-710511962C2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3003806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5/9/2018 9:44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50</a:t>
            </a:fld>
            <a:endParaRPr lang="en-US" dirty="0"/>
          </a:p>
        </p:txBody>
      </p:sp>
      <p:sp>
        <p:nvSpPr>
          <p:cNvPr id="3" name="Notes Placeholder 2">
            <a:extLst>
              <a:ext uri="{FF2B5EF4-FFF2-40B4-BE49-F238E27FC236}">
                <a16:creationId xmlns:a16="http://schemas.microsoft.com/office/drawing/2014/main" id="{58B7967E-AC8C-4630-A5B8-7FF496A55148}"/>
              </a:ext>
            </a:extLst>
          </p:cNvPr>
          <p:cNvSpPr>
            <a:spLocks noGrp="1"/>
          </p:cNvSpPr>
          <p:nvPr>
            <p:ph type="body" idx="1"/>
          </p:nvPr>
        </p:nvSpPr>
        <p:spPr/>
        <p:txBody>
          <a:bodyPr/>
          <a:lstStyle/>
          <a:p>
            <a:r>
              <a:rPr lang="en-US" dirty="0"/>
              <a:t>https://azure.microsoft.com/roadmap/azure-data-box/</a:t>
            </a:r>
          </a:p>
          <a:p>
            <a:r>
              <a:rPr lang="en-US" dirty="0"/>
              <a:t>https://azure.microsoft.com/en-us/blog/announcing-the-preview-for-the-azure-data-box-achievements-will-be-unlocked/</a:t>
            </a:r>
          </a:p>
          <a:p>
            <a:endParaRPr lang="en-US" sz="900" kern="1200" dirty="0">
              <a:solidFill>
                <a:schemeClr val="tx1"/>
              </a:solidFill>
              <a:effectLst/>
              <a:latin typeface="Segoe UI Light" pitchFamily="34" charset="0"/>
              <a:ea typeface="+mn-ea"/>
              <a:cs typeface="+mn-cs"/>
            </a:endParaRPr>
          </a:p>
          <a:p>
            <a:r>
              <a:rPr lang="en-US" sz="900" b="1" kern="1200" dirty="0">
                <a:solidFill>
                  <a:schemeClr val="tx1"/>
                </a:solidFill>
                <a:effectLst/>
                <a:latin typeface="Segoe UI Light" pitchFamily="34" charset="0"/>
                <a:ea typeface="+mn-ea"/>
                <a:cs typeface="+mn-cs"/>
              </a:rPr>
              <a:t>Announcing the limited preview of Azure Data Box</a:t>
            </a:r>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We’re excited to announce the limited preview of Azure Data Box. The Azure Data Box is a secure, ruggedized, tamper resistant appliance created by Microsoft to help customers transfer large amounts of data into Azure Storage. Customers can order the Data Box through the Azure portal. The Data Box can connect to a customer’s networks via DHCP or customer supplied IP address. Customers can copy data to the Azure Data Box using the SMB 3.0 protocol and encrypt it using 256-bit AES encryption keys. When returned to Microsoft, customers can store their data in Azure Blob or Files storage and the device is erased after data upload. Partners can also use the Azure Data Box to help their customers with large Azure Data transfer projects. Availability for the preview will be limited US regions but we encourage all interested customers to express interest in participating.</a:t>
            </a:r>
          </a:p>
          <a:p>
            <a:r>
              <a:rPr lang="en-US" sz="900" kern="1200" dirty="0">
                <a:solidFill>
                  <a:schemeClr val="tx1"/>
                </a:solidFill>
                <a:effectLst/>
                <a:latin typeface="Segoe UI Light" pitchFamily="34" charset="0"/>
                <a:ea typeface="+mn-ea"/>
                <a:cs typeface="+mn-cs"/>
              </a:rPr>
              <a:t>Key points:</a:t>
            </a:r>
          </a:p>
          <a:p>
            <a:pPr lvl="0"/>
            <a:r>
              <a:rPr lang="en-US" sz="900" kern="1200" dirty="0">
                <a:solidFill>
                  <a:schemeClr val="tx1"/>
                </a:solidFill>
                <a:effectLst/>
                <a:latin typeface="Segoe UI Light" pitchFamily="34" charset="0"/>
                <a:ea typeface="+mn-ea"/>
                <a:cs typeface="+mn-cs"/>
              </a:rPr>
              <a:t>Limited inventory (Team will review each customer submission) </a:t>
            </a:r>
          </a:p>
          <a:p>
            <a:pPr lvl="0"/>
            <a:r>
              <a:rPr lang="en-US" sz="900" kern="1200" dirty="0">
                <a:solidFill>
                  <a:schemeClr val="tx1"/>
                </a:solidFill>
                <a:effectLst/>
                <a:latin typeface="Segoe UI Light" pitchFamily="34" charset="0"/>
                <a:ea typeface="+mn-ea"/>
                <a:cs typeface="+mn-cs"/>
              </a:rPr>
              <a:t>Early preview will use ‘proxy HW’ (Not final devices) while manufacturing ramps up for new devices </a:t>
            </a:r>
          </a:p>
          <a:p>
            <a:pPr lvl="0"/>
            <a:r>
              <a:rPr lang="en-US" sz="900" kern="1200" dirty="0">
                <a:solidFill>
                  <a:schemeClr val="tx1"/>
                </a:solidFill>
                <a:effectLst/>
                <a:latin typeface="Segoe UI Light" pitchFamily="34" charset="0"/>
                <a:ea typeface="+mn-ea"/>
                <a:cs typeface="+mn-cs"/>
              </a:rPr>
              <a:t>No charge to use devices during preview stages however normal storage charges apply for data</a:t>
            </a:r>
          </a:p>
          <a:p>
            <a:endParaRPr lang="en-US" sz="900" kern="1200" dirty="0">
              <a:solidFill>
                <a:schemeClr val="tx1"/>
              </a:solidFill>
              <a:effectLst/>
              <a:latin typeface="Segoe UI Light" pitchFamily="34" charset="0"/>
              <a:ea typeface="+mn-ea"/>
              <a:cs typeface="+mn-cs"/>
            </a:endParaRPr>
          </a:p>
        </p:txBody>
      </p:sp>
    </p:spTree>
    <p:extLst>
      <p:ext uri="{BB962C8B-B14F-4D97-AF65-F5344CB8AC3E}">
        <p14:creationId xmlns:p14="http://schemas.microsoft.com/office/powerpoint/2010/main" val="200220827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425" rtl="0" eaLnBrk="1" fontAlgn="auto" latinLnBrk="0" hangingPunct="1">
              <a:lnSpc>
                <a:spcPct val="100000"/>
              </a:lnSpc>
              <a:spcBef>
                <a:spcPts val="0"/>
              </a:spcBef>
              <a:spcAft>
                <a:spcPts val="0"/>
              </a:spcAft>
              <a:buClrTx/>
              <a:buSzTx/>
              <a:buFontTx/>
              <a:buNone/>
              <a:tabLst/>
              <a:defRPr/>
            </a:pPr>
            <a:r>
              <a:rPr lang="en-US" sz="1400" b="1"/>
              <a:t>Run through Availability Sets vs Availability Zones</a:t>
            </a:r>
          </a:p>
          <a:p>
            <a:pPr marL="0" marR="0" lvl="0" indent="0" algn="l" defTabSz="932425" rtl="0" eaLnBrk="1" fontAlgn="auto" latinLnBrk="0" hangingPunct="1">
              <a:lnSpc>
                <a:spcPct val="100000"/>
              </a:lnSpc>
              <a:spcBef>
                <a:spcPts val="0"/>
              </a:spcBef>
              <a:spcAft>
                <a:spcPts val="0"/>
              </a:spcAft>
              <a:buClrTx/>
              <a:buSzTx/>
              <a:buFontTx/>
              <a:buNone/>
              <a:tabLst/>
              <a:defRPr/>
            </a:pPr>
            <a:r>
              <a:rPr lang="en-US" sz="1400" b="1"/>
              <a:t>Talk about UD (5) and FD (2)</a:t>
            </a:r>
          </a:p>
          <a:p>
            <a:pPr marL="0" marR="0" lvl="0" indent="0" algn="l" defTabSz="932425" rtl="0" eaLnBrk="1" fontAlgn="auto" latinLnBrk="0" hangingPunct="1">
              <a:lnSpc>
                <a:spcPct val="100000"/>
              </a:lnSpc>
              <a:spcBef>
                <a:spcPts val="0"/>
              </a:spcBef>
              <a:spcAft>
                <a:spcPts val="0"/>
              </a:spcAft>
              <a:buClrTx/>
              <a:buSzTx/>
              <a:buFontTx/>
              <a:buNone/>
              <a:tabLst/>
              <a:defRPr/>
            </a:pPr>
            <a:r>
              <a:rPr lang="en-US" sz="1400" b="1"/>
              <a:t>2 VMs in Availability Sets for 99.95% SLA</a:t>
            </a:r>
          </a:p>
          <a:p>
            <a:pPr marL="0" marR="0" lvl="0" indent="0" algn="l" defTabSz="932425" rtl="0" eaLnBrk="1" fontAlgn="auto" latinLnBrk="0" hangingPunct="1">
              <a:lnSpc>
                <a:spcPct val="100000"/>
              </a:lnSpc>
              <a:spcBef>
                <a:spcPts val="0"/>
              </a:spcBef>
              <a:spcAft>
                <a:spcPts val="0"/>
              </a:spcAft>
              <a:buClrTx/>
              <a:buSzTx/>
              <a:buFontTx/>
              <a:buNone/>
              <a:tabLst/>
              <a:defRPr/>
            </a:pPr>
            <a:r>
              <a:rPr lang="en-US" sz="1400" b="1" baseline="0"/>
              <a:t> </a:t>
            </a:r>
          </a:p>
          <a:p>
            <a:pPr marL="0" marR="0" lvl="0" indent="0" algn="l" defTabSz="932425" rtl="0" eaLnBrk="1" fontAlgn="auto" latinLnBrk="0" hangingPunct="1">
              <a:lnSpc>
                <a:spcPct val="100000"/>
              </a:lnSpc>
              <a:spcBef>
                <a:spcPts val="0"/>
              </a:spcBef>
              <a:spcAft>
                <a:spcPts val="0"/>
              </a:spcAft>
              <a:buClrTx/>
              <a:buSzTx/>
              <a:buFontTx/>
              <a:buNone/>
              <a:tabLst/>
              <a:defRPr/>
            </a:pPr>
            <a:endParaRPr lang="en-US"/>
          </a:p>
          <a:p>
            <a:pPr marL="0" marR="0" lvl="0" indent="0" algn="l" defTabSz="932425" rtl="0" eaLnBrk="1" fontAlgn="auto" latinLnBrk="0" hangingPunct="1">
              <a:lnSpc>
                <a:spcPct val="100000"/>
              </a:lnSpc>
              <a:spcBef>
                <a:spcPts val="0"/>
              </a:spcBef>
              <a:spcAft>
                <a:spcPts val="0"/>
              </a:spcAft>
              <a:buClrTx/>
              <a:buSzTx/>
              <a:buFontTx/>
              <a:buNone/>
              <a:tabLst/>
              <a:defRPr/>
            </a:pPr>
            <a:r>
              <a:rPr lang="en-US"/>
              <a:t>Today disk management is a fairly complex process. Users must understand service limits of storage accounts and directly manage page blobs in one or more storage accounts to ensure they have enough storage capacity and IOPs. Availability is also an issue as a storage account could potentially be a single point of failure. </a:t>
            </a:r>
          </a:p>
          <a:p>
            <a:pPr marL="0" marR="0" lvl="0" indent="0" algn="l" defTabSz="932425" rtl="0" eaLnBrk="1" fontAlgn="auto" latinLnBrk="0" hangingPunct="1">
              <a:lnSpc>
                <a:spcPct val="100000"/>
              </a:lnSpc>
              <a:spcBef>
                <a:spcPts val="0"/>
              </a:spcBef>
              <a:spcAft>
                <a:spcPts val="0"/>
              </a:spcAft>
              <a:buClrTx/>
              <a:buSzTx/>
              <a:buFontTx/>
              <a:buNone/>
              <a:tabLst/>
              <a:defRPr/>
            </a:pPr>
            <a:endParaRPr lang="en-US"/>
          </a:p>
          <a:p>
            <a:pPr marL="0" marR="0" lvl="0" indent="0" algn="l" defTabSz="932425" rtl="0" eaLnBrk="1" fontAlgn="auto" latinLnBrk="0" hangingPunct="1">
              <a:lnSpc>
                <a:spcPct val="100000"/>
              </a:lnSpc>
              <a:spcBef>
                <a:spcPts val="0"/>
              </a:spcBef>
              <a:spcAft>
                <a:spcPts val="0"/>
              </a:spcAft>
              <a:buClrTx/>
              <a:buSzTx/>
              <a:buFontTx/>
              <a:buNone/>
              <a:tabLst/>
              <a:defRPr/>
            </a:pPr>
            <a:r>
              <a:rPr lang="en-US"/>
              <a:t>Managed disks solves</a:t>
            </a:r>
            <a:r>
              <a:rPr lang="en-US" baseline="0"/>
              <a:t> the availability problem by ensuring the disks are created on physically separate stamps of storage when provisioned with VMs in an availability set. </a:t>
            </a:r>
            <a:endParaRPr lang="en-US"/>
          </a:p>
          <a:p>
            <a:endParaRPr lang="en-US"/>
          </a:p>
        </p:txBody>
      </p:sp>
      <p:sp>
        <p:nvSpPr>
          <p:cNvPr id="4" name="Slide Number Placeholder 3"/>
          <p:cNvSpPr>
            <a:spLocks noGrp="1"/>
          </p:cNvSpPr>
          <p:nvPr>
            <p:ph type="sldNum" sz="quarter" idx="10"/>
          </p:nvPr>
        </p:nvSpPr>
        <p:spPr/>
        <p:txBody>
          <a:bodyPr/>
          <a:lstStyle/>
          <a:p>
            <a:fld id="{01EFE40D-E08A-464F-96D6-CEB0B2DD69BC}" type="slidenum">
              <a:rPr lang="en-US" smtClean="0"/>
              <a:t>51</a:t>
            </a:fld>
            <a:endParaRPr lang="en-US"/>
          </a:p>
        </p:txBody>
      </p:sp>
    </p:spTree>
    <p:extLst>
      <p:ext uri="{BB962C8B-B14F-4D97-AF65-F5344CB8AC3E}">
        <p14:creationId xmlns:p14="http://schemas.microsoft.com/office/powerpoint/2010/main" val="130911514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If a user is granted access at the resource level, then RBAC will deny access to the other resources in that resource group</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5/9/2018 9:44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52</a:t>
            </a:fld>
            <a:endParaRPr lang="en-US"/>
          </a:p>
        </p:txBody>
      </p:sp>
    </p:spTree>
    <p:extLst>
      <p:ext uri="{BB962C8B-B14F-4D97-AF65-F5344CB8AC3E}">
        <p14:creationId xmlns:p14="http://schemas.microsoft.com/office/powerpoint/2010/main" val="192753600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TechReady 23</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5/9/2018 9:44 AM</a:t>
            </a:fld>
            <a:endParaRPr kumimoji="0" lang="en-US" sz="1800" b="0" i="0" u="none" strike="noStrike" kern="0" cap="none" spc="0" normalizeH="0" baseline="0" noProof="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89563821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If a user is granted access at the resource level, then RBAC will deny access to the other resources in that resource group</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5/9/2018 9:44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54</a:t>
            </a:fld>
            <a:endParaRPr lang="en-US"/>
          </a:p>
        </p:txBody>
      </p:sp>
    </p:spTree>
    <p:extLst>
      <p:ext uri="{BB962C8B-B14F-4D97-AF65-F5344CB8AC3E}">
        <p14:creationId xmlns:p14="http://schemas.microsoft.com/office/powerpoint/2010/main" val="218594402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5/9/2018 9:44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55</a:t>
            </a:fld>
            <a:endParaRPr lang="en-US" dirty="0"/>
          </a:p>
        </p:txBody>
      </p:sp>
      <p:sp>
        <p:nvSpPr>
          <p:cNvPr id="3" name="Notes Placeholder 2">
            <a:extLst>
              <a:ext uri="{FF2B5EF4-FFF2-40B4-BE49-F238E27FC236}">
                <a16:creationId xmlns:a16="http://schemas.microsoft.com/office/drawing/2014/main" id="{58B7967E-AC8C-4630-A5B8-7FF496A55148}"/>
              </a:ext>
            </a:extLst>
          </p:cNvPr>
          <p:cNvSpPr>
            <a:spLocks noGrp="1"/>
          </p:cNvSpPr>
          <p:nvPr>
            <p:ph type="body" idx="1"/>
          </p:nvPr>
        </p:nvSpPr>
        <p:spPr/>
        <p:txBody>
          <a:bodyPr/>
          <a:lstStyle/>
          <a:p>
            <a:r>
              <a:rPr lang="en-US" dirty="0"/>
              <a:t>https://azure.microsoft.com/roadmap/introducing-azure-policy/</a:t>
            </a:r>
          </a:p>
          <a:p>
            <a:r>
              <a:rPr lang="en-US" dirty="0"/>
              <a:t>http://azure.com/policy</a:t>
            </a:r>
          </a:p>
          <a:p>
            <a:r>
              <a:rPr lang="en-US" dirty="0"/>
              <a:t>Implement governance in Azure at scale with policy based management: https://www.youtube.com/watch?v=4umiAqJMTKM </a:t>
            </a:r>
          </a:p>
        </p:txBody>
      </p:sp>
    </p:spTree>
    <p:extLst>
      <p:ext uri="{BB962C8B-B14F-4D97-AF65-F5344CB8AC3E}">
        <p14:creationId xmlns:p14="http://schemas.microsoft.com/office/powerpoint/2010/main" val="70993134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5/9/2018 9:44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56</a:t>
            </a:fld>
            <a:endParaRPr lang="en-US"/>
          </a:p>
        </p:txBody>
      </p:sp>
    </p:spTree>
    <p:extLst>
      <p:ext uri="{BB962C8B-B14F-4D97-AF65-F5344CB8AC3E}">
        <p14:creationId xmlns:p14="http://schemas.microsoft.com/office/powerpoint/2010/main" val="226737931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5/9/2018 9:44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57</a:t>
            </a:fld>
            <a:endParaRPr lang="en-US" dirty="0"/>
          </a:p>
        </p:txBody>
      </p:sp>
    </p:spTree>
    <p:extLst>
      <p:ext uri="{BB962C8B-B14F-4D97-AF65-F5344CB8AC3E}">
        <p14:creationId xmlns:p14="http://schemas.microsoft.com/office/powerpoint/2010/main" val="291136422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5/9/2018 9:44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58</a:t>
            </a:fld>
            <a:endParaRPr lang="en-US" dirty="0"/>
          </a:p>
        </p:txBody>
      </p:sp>
    </p:spTree>
    <p:extLst>
      <p:ext uri="{BB962C8B-B14F-4D97-AF65-F5344CB8AC3E}">
        <p14:creationId xmlns:p14="http://schemas.microsoft.com/office/powerpoint/2010/main" val="316514961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5/9/2018 9:44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59</a:t>
            </a:fld>
            <a:endParaRPr lang="en-US" dirty="0"/>
          </a:p>
        </p:txBody>
      </p:sp>
      <p:sp>
        <p:nvSpPr>
          <p:cNvPr id="3" name="Notes Placeholder 2">
            <a:extLst>
              <a:ext uri="{FF2B5EF4-FFF2-40B4-BE49-F238E27FC236}">
                <a16:creationId xmlns:a16="http://schemas.microsoft.com/office/drawing/2014/main" id="{58B7967E-AC8C-4630-A5B8-7FF496A55148}"/>
              </a:ext>
            </a:extLst>
          </p:cNvPr>
          <p:cNvSpPr>
            <a:spLocks noGrp="1"/>
          </p:cNvSpPr>
          <p:nvPr>
            <p:ph type="body" idx="1"/>
          </p:nvPr>
        </p:nvSpPr>
        <p:spPr/>
        <p:txBody>
          <a:bodyPr/>
          <a:lstStyle/>
          <a:p>
            <a:r>
              <a:rPr lang="en-US" sz="900" kern="1200" dirty="0">
                <a:solidFill>
                  <a:schemeClr val="tx1"/>
                </a:solidFill>
                <a:effectLst/>
                <a:latin typeface="Segoe UI Light" pitchFamily="34" charset="0"/>
                <a:ea typeface="+mn-ea"/>
                <a:cs typeface="+mn-cs"/>
              </a:rPr>
              <a:t>https://azure.microsoft.com/roadmap/azure-network-watcher-connectivity-check-for-express-route/</a:t>
            </a:r>
          </a:p>
          <a:p>
            <a:endParaRPr lang="en-US" sz="900" kern="1200" dirty="0">
              <a:solidFill>
                <a:schemeClr val="tx1"/>
              </a:solidFill>
              <a:effectLst/>
              <a:latin typeface="Segoe UI Light" pitchFamily="34" charset="0"/>
              <a:ea typeface="+mn-ea"/>
              <a:cs typeface="+mn-cs"/>
            </a:endParaRPr>
          </a:p>
          <a:p>
            <a:r>
              <a:rPr lang="en-US" sz="900" b="1" kern="1200" dirty="0">
                <a:solidFill>
                  <a:schemeClr val="tx1"/>
                </a:solidFill>
                <a:effectLst/>
                <a:latin typeface="Segoe UI Light" pitchFamily="34" charset="0"/>
                <a:ea typeface="+mn-ea"/>
                <a:cs typeface="+mn-cs"/>
              </a:rPr>
              <a:t>Azure Network Watcher Connectivity Check for Azure ExpressRoute - Preview</a:t>
            </a:r>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Azure Network Watcher announces the preview of Connectivity Check for Express Route circuits. This advanced capability added to the existing connectivity check feature enable you to identify hybrid connectivity issues from your Azure Virtual Machine to an on-premise machine connected over an Azure ExpressRoute circuit.</a:t>
            </a:r>
          </a:p>
          <a:p>
            <a:pPr lvl="0"/>
            <a:r>
              <a:rPr lang="en-US" sz="900" kern="1200" dirty="0">
                <a:solidFill>
                  <a:schemeClr val="tx1"/>
                </a:solidFill>
                <a:effectLst/>
                <a:latin typeface="Segoe UI Light" pitchFamily="34" charset="0"/>
                <a:ea typeface="+mn-ea"/>
                <a:cs typeface="+mn-cs"/>
              </a:rPr>
              <a:t>Hop by hop information with latency from your source VM to destination on-premise machine connected over Express Route circuit.</a:t>
            </a:r>
          </a:p>
          <a:p>
            <a:pPr lvl="0"/>
            <a:r>
              <a:rPr lang="en-US" sz="900" kern="1200" dirty="0">
                <a:solidFill>
                  <a:schemeClr val="tx1"/>
                </a:solidFill>
                <a:effectLst/>
                <a:latin typeface="Segoe UI Light" pitchFamily="34" charset="0"/>
                <a:ea typeface="+mn-ea"/>
                <a:cs typeface="+mn-cs"/>
              </a:rPr>
              <a:t>Get insights into possible paths the packet can take between source and destination.</a:t>
            </a:r>
          </a:p>
          <a:p>
            <a:pPr lvl="0"/>
            <a:r>
              <a:rPr lang="en-US" sz="900" kern="1200" dirty="0">
                <a:solidFill>
                  <a:schemeClr val="tx1"/>
                </a:solidFill>
                <a:effectLst/>
                <a:latin typeface="Segoe UI Light" pitchFamily="34" charset="0"/>
                <a:ea typeface="+mn-ea"/>
                <a:cs typeface="+mn-cs"/>
              </a:rPr>
              <a:t>Identify potential configuration issues like traffic blocked by NSG or guest firewall, routes issues due to user defined or system routes, incomplete or missing Address Resolution Protocol (ARP) table entry, missing routes in the Express Route gateway for the destination.</a:t>
            </a:r>
          </a:p>
          <a:p>
            <a:endParaRPr lang="en-US" sz="900" kern="1200" dirty="0">
              <a:solidFill>
                <a:schemeClr val="tx1"/>
              </a:solidFill>
              <a:effectLst/>
              <a:latin typeface="Segoe UI Light" pitchFamily="34" charset="0"/>
              <a:ea typeface="+mn-ea"/>
              <a:cs typeface="+mn-cs"/>
            </a:endParaRPr>
          </a:p>
        </p:txBody>
      </p:sp>
    </p:spTree>
    <p:extLst>
      <p:ext uri="{BB962C8B-B14F-4D97-AF65-F5344CB8AC3E}">
        <p14:creationId xmlns:p14="http://schemas.microsoft.com/office/powerpoint/2010/main" val="34533853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b="1" dirty="0"/>
              <a:t>Built-in Security and Management in Azure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be successful in the Cloud era, enterprises must have visibility/metrics and controls on every component to pinpoint issues efficiently, optimize and scale effectively, while having the assurance the security, compliance and polices are in place to ensure the velocity.</a:t>
            </a:r>
          </a:p>
          <a:p>
            <a:pPr lvl="0"/>
            <a:endParaRPr lang="en-US" b="1" dirty="0"/>
          </a:p>
          <a:p>
            <a:pPr lvl="0"/>
            <a:r>
              <a:rPr lang="en-US" b="0" i="1" dirty="0"/>
              <a:t>Start in the middle with the Azure portal</a:t>
            </a:r>
          </a:p>
          <a:p>
            <a:pPr lvl="0"/>
            <a:r>
              <a:rPr lang="en-US" b="1" dirty="0"/>
              <a:t> - </a:t>
            </a:r>
            <a:r>
              <a:rPr lang="en-US" b="0" dirty="0"/>
              <a:t>With Azure you get enterprise </a:t>
            </a:r>
            <a:r>
              <a:rPr lang="en-US" dirty="0"/>
              <a:t>grade management capabilities built-in to the platform – all services and resources together in a single, easy-to-use portal. You can create dashboards, use the friendly search and intuitive menus, quick start resource templates, and more.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With a single platform, you get integrated and interconnected tools and data, with unified metrics and alerts across your services. So you don’t have to go to different portals with different datasets.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Using out-of-the-box tools (like Azure Advisor, Azure Service Health, and Cost Management + Billing), you can optimize and right-size your investment and get personalized recommendations to enhance your experience.</a:t>
            </a:r>
          </a:p>
          <a:p>
            <a:pPr lvl="0"/>
            <a:endParaRPr lang="en-US" dirty="0"/>
          </a:p>
          <a:p>
            <a:r>
              <a:rPr lang="en-US" i="1" dirty="0"/>
              <a:t>Expand to the 5 areas of security and management</a:t>
            </a:r>
          </a:p>
          <a:p>
            <a:r>
              <a:rPr lang="en-US" dirty="0"/>
              <a:t>5 main areas:</a:t>
            </a:r>
          </a:p>
          <a:p>
            <a:pPr marL="232943" indent="-232943">
              <a:buAutoNum type="arabicPeriod"/>
            </a:pPr>
            <a:r>
              <a:rPr lang="en-US" b="1" dirty="0"/>
              <a:t>Secure: </a:t>
            </a:r>
            <a:r>
              <a:rPr lang="en-US" dirty="0"/>
              <a:t>While Azure is trusted and secure platform, you as a customer have your own security settings you need to manage.  You also need to be able to protect your individual machines against threats and monitor the security posture of your system. </a:t>
            </a:r>
          </a:p>
          <a:p>
            <a:pPr marL="232943" indent="-232943">
              <a:buAutoNum type="arabicPeriod"/>
            </a:pPr>
            <a:r>
              <a:rPr lang="en-US" b="1" dirty="0"/>
              <a:t>Protect: </a:t>
            </a:r>
            <a:r>
              <a:rPr lang="en-US" dirty="0"/>
              <a:t>Your VMs and applications in the cloud need to be backed up and protected in the event of data loss. With disaster recovery from on-</a:t>
            </a:r>
            <a:r>
              <a:rPr lang="en-US" dirty="0" err="1"/>
              <a:t>prem</a:t>
            </a:r>
            <a:r>
              <a:rPr lang="en-US" dirty="0"/>
              <a:t> to the cloud, or from one cloud to another, you can avoid downtime and keep your applications up and running.</a:t>
            </a:r>
          </a:p>
          <a:p>
            <a:pPr marL="232943" indent="-232943">
              <a:buAutoNum type="arabicPeriod"/>
            </a:pPr>
            <a:r>
              <a:rPr lang="en-US" b="1" dirty="0"/>
              <a:t>Monitor: </a:t>
            </a:r>
            <a:r>
              <a:rPr lang="en-US" dirty="0"/>
              <a:t>Every operations manager and every developer needs to be able to see the health and performance of their applications, infrastructure, and network. And seeing insights across all three together in a single dashboard can save time and resources in troubleshooting and preventing issues in the future.</a:t>
            </a:r>
          </a:p>
          <a:p>
            <a:pPr marL="232943" indent="-232943">
              <a:buAutoNum type="arabicPeriod"/>
            </a:pPr>
            <a:r>
              <a:rPr lang="en-US" b="1" dirty="0"/>
              <a:t>Configure: </a:t>
            </a:r>
            <a:r>
              <a:rPr lang="en-US" dirty="0"/>
              <a:t>For managing Azure and hybrid workloads at scale, automation and configuration capabilities help you create runbooks to automate tasks, manage the configuration settings and track changes, and monitor and deploy missing updates. Additionally in Azure you can use PowerShell and Cloud Shell for command line scripting.</a:t>
            </a:r>
          </a:p>
          <a:p>
            <a:pPr marL="232943" indent="-232943">
              <a:buAutoNum type="arabicPeriod"/>
            </a:pPr>
            <a:r>
              <a:rPr lang="en-US" b="1" dirty="0"/>
              <a:t>Govern: </a:t>
            </a:r>
            <a:r>
              <a:rPr lang="en-US" b="0" dirty="0"/>
              <a:t>Many customers need a way to look across cloud resources to assess and enforce enterprise-wide standards and policy compliance for security and management. In addition, they need to manage and monitor costs for the cloud, not just in Azure but in other clouds too.</a:t>
            </a:r>
          </a:p>
          <a:p>
            <a:pPr marL="232943" indent="-232943">
              <a:buAutoNum type="arabicPeriod"/>
            </a:pPr>
            <a:endParaRPr lang="en-US" b="0" dirty="0"/>
          </a:p>
          <a:p>
            <a:pPr marL="0" indent="0">
              <a:buNone/>
            </a:pPr>
            <a:r>
              <a:rPr lang="en-US" b="0" dirty="0"/>
              <a:t>Lastly, Azure gives you the flexibility to manage your hybrid environments with most of these services. And you can choose which areas to invest more in, and how much to consume. </a:t>
            </a:r>
          </a:p>
          <a:p>
            <a:pPr marL="0" indent="0">
              <a:buNone/>
            </a:pPr>
            <a:r>
              <a:rPr lang="en-US" b="0" dirty="0"/>
              <a:t>With Azure you have the flexibility to choose what and how to manage your IT.</a:t>
            </a:r>
            <a:endParaRPr lang="en-US" b="1" dirty="0"/>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EF46881-0CD0-4730-B19B-096431EF232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2518369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hybrid using the agent</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5/9/2018 9:44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60</a:t>
            </a:fld>
            <a:endParaRPr lang="en-US" dirty="0"/>
          </a:p>
        </p:txBody>
      </p:sp>
    </p:spTree>
    <p:extLst>
      <p:ext uri="{BB962C8B-B14F-4D97-AF65-F5344CB8AC3E}">
        <p14:creationId xmlns:p14="http://schemas.microsoft.com/office/powerpoint/2010/main" val="264497631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5/9/2018 9:44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61</a:t>
            </a:fld>
            <a:endParaRPr lang="en-US" dirty="0"/>
          </a:p>
        </p:txBody>
      </p:sp>
    </p:spTree>
    <p:extLst>
      <p:ext uri="{BB962C8B-B14F-4D97-AF65-F5344CB8AC3E}">
        <p14:creationId xmlns:p14="http://schemas.microsoft.com/office/powerpoint/2010/main" val="29368927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5/9/2018 9:44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62</a:t>
            </a:fld>
            <a:endParaRPr lang="en-US"/>
          </a:p>
        </p:txBody>
      </p:sp>
    </p:spTree>
    <p:extLst>
      <p:ext uri="{BB962C8B-B14F-4D97-AF65-F5344CB8AC3E}">
        <p14:creationId xmlns:p14="http://schemas.microsoft.com/office/powerpoint/2010/main" val="346899772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a:t>Objective:</a:t>
            </a:r>
          </a:p>
          <a:p>
            <a:r>
              <a:rPr lang="en-US" sz="1200"/>
              <a:t>Illustrate</a:t>
            </a:r>
            <a:r>
              <a:rPr lang="en-US" sz="1200" baseline="0"/>
              <a:t> the differences between IaaS, PaaS and SaaS in a more technical way</a:t>
            </a:r>
          </a:p>
          <a:p>
            <a:endParaRPr lang="en-US" sz="1200" baseline="0"/>
          </a:p>
          <a:p>
            <a:r>
              <a:rPr lang="en-US" sz="1200" b="1" baseline="0"/>
              <a:t>Key talking points:</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a:solidFill>
                  <a:schemeClr val="tx1"/>
                </a:solidFill>
                <a:latin typeface="+mn-lt"/>
                <a:ea typeface="+mn-ea"/>
                <a:cs typeface="+mn-cs"/>
              </a:rPr>
              <a:t>The balance of control and responsibility for managing solutions depends on the category of the service.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a:solidFill>
                  <a:schemeClr val="tx1"/>
                </a:solidFill>
                <a:latin typeface="+mn-lt"/>
                <a:ea typeface="+mn-ea"/>
                <a:cs typeface="+mn-cs"/>
              </a:rPr>
              <a:t>The chart summarizes the balance of responsibility for both Microsoft and the customer. </a:t>
            </a:r>
            <a:endParaRPr lang="en-US"/>
          </a:p>
          <a:p>
            <a:endParaRPr lang="en-US"/>
          </a:p>
          <a:p>
            <a:pPr marL="0" marR="0" lvl="0" indent="0" algn="l" defTabSz="932688" rtl="0" eaLnBrk="1" fontAlgn="auto" latinLnBrk="0" hangingPunct="1">
              <a:lnSpc>
                <a:spcPct val="100000"/>
              </a:lnSpc>
              <a:spcBef>
                <a:spcPts val="0"/>
              </a:spcBef>
              <a:spcAft>
                <a:spcPts val="0"/>
              </a:spcAft>
              <a:buClrTx/>
              <a:buSzTx/>
              <a:buFontTx/>
              <a:buNone/>
              <a:tabLst/>
              <a:defRPr/>
            </a:pPr>
            <a:r>
              <a:rPr lang="en-US" sz="1224" b="1" kern="1200">
                <a:solidFill>
                  <a:schemeClr val="tx1"/>
                </a:solidFill>
                <a:effectLst/>
                <a:latin typeface="+mn-lt"/>
                <a:ea typeface="+mn-ea"/>
                <a:cs typeface="+mn-cs"/>
              </a:rPr>
              <a:t>Conclusion:</a:t>
            </a:r>
          </a:p>
          <a:p>
            <a:pPr marL="0" marR="0" lvl="0" indent="0" algn="l" defTabSz="932688" rtl="0" eaLnBrk="1" fontAlgn="auto" latinLnBrk="0" hangingPunct="1">
              <a:lnSpc>
                <a:spcPct val="100000"/>
              </a:lnSpc>
              <a:spcBef>
                <a:spcPts val="0"/>
              </a:spcBef>
              <a:spcAft>
                <a:spcPts val="0"/>
              </a:spcAft>
              <a:buClrTx/>
              <a:buSzTx/>
              <a:buFontTx/>
              <a:buNone/>
              <a:tabLst/>
              <a:defRPr/>
            </a:pPr>
            <a:r>
              <a:rPr lang="en-US" sz="1224" kern="1200">
                <a:solidFill>
                  <a:schemeClr val="tx1"/>
                </a:solidFill>
                <a:effectLst/>
                <a:latin typeface="+mn-lt"/>
                <a:ea typeface="+mn-ea"/>
                <a:cs typeface="+mn-cs"/>
              </a:rPr>
              <a:t>If your primary business function isn’t running compute infrastructure, you can get more from your scarce developer time by using an application platform that removes complexity and maintenance responsibility. There might be some trade-off considerations around flexibility, but overall, you can get more done faster and with lower total cost of ownership building on platform as a service (PaaS). </a:t>
            </a:r>
          </a:p>
          <a:p>
            <a:endParaRPr lang="en-US"/>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CFDAFBEB-CD6F-47F6-A4B0-C6110FC4185E}"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93152741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Scott to-do- </a:t>
            </a:r>
            <a:r>
              <a:rPr lang="en-US"/>
              <a:t>&lt;simplify this slide,</a:t>
            </a:r>
            <a:r>
              <a:rPr lang="en-US" baseline="0"/>
              <a:t> IaaS (simple VM) </a:t>
            </a:r>
            <a:r>
              <a:rPr lang="en-US"/>
              <a:t>and box around</a:t>
            </a:r>
            <a:r>
              <a:rPr lang="en-US" baseline="0"/>
              <a:t> App Service, Service Fabric, Cloud Services, Functions and SaaS&gt; </a:t>
            </a:r>
            <a:endParaRPr lang="en-US"/>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609231B-6AE0-4AC7-A80E-B091DE4408D0}"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73163984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D87653DB-B31F-428D-9506-C3E312885146}" type="slidenum">
              <a:rPr lang="en-US" smtClean="0">
                <a:solidFill>
                  <a:prstClr val="black"/>
                </a:solidFill>
              </a:rPr>
              <a:pPr/>
              <a:t>65</a:t>
            </a:fld>
            <a:endParaRPr lang="en-US">
              <a:solidFill>
                <a:prstClr val="black"/>
              </a:solidFill>
            </a:endParaRPr>
          </a:p>
        </p:txBody>
      </p:sp>
    </p:spTree>
    <p:extLst>
      <p:ext uri="{BB962C8B-B14F-4D97-AF65-F5344CB8AC3E}">
        <p14:creationId xmlns:p14="http://schemas.microsoft.com/office/powerpoint/2010/main" val="42699858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5/9/2018 9:44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66</a:t>
            </a:fld>
            <a:endParaRPr lang="en-US"/>
          </a:p>
        </p:txBody>
      </p:sp>
    </p:spTree>
    <p:extLst>
      <p:ext uri="{BB962C8B-B14F-4D97-AF65-F5344CB8AC3E}">
        <p14:creationId xmlns:p14="http://schemas.microsoft.com/office/powerpoint/2010/main" val="166103768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14000"/>
              </a:lnSpc>
              <a:spcBef>
                <a:spcPts val="300"/>
              </a:spcBef>
              <a:spcAft>
                <a:spcPts val="600"/>
              </a:spcAft>
              <a:buClrTx/>
              <a:buSzPct val="116000"/>
              <a:buFont typeface="+mj-lt"/>
              <a:buNone/>
              <a:tabLst/>
              <a:defRPr/>
            </a:pPr>
            <a:r>
              <a:rPr kumimoji="0" lang="en-US" sz="1050" b="0" i="0" u="none" strike="noStrike" kern="0" cap="none" spc="30" normalizeH="0" baseline="0" noProof="0">
                <a:ln>
                  <a:noFill/>
                </a:ln>
                <a:solidFill>
                  <a:srgbClr val="FFFFFF"/>
                </a:solidFill>
                <a:effectLst/>
                <a:uLnTx/>
                <a:uFillTx/>
              </a:rPr>
              <a:t>Main Point: </a:t>
            </a:r>
          </a:p>
          <a:p>
            <a:pPr marL="228600" marR="0" lvl="0" indent="-228600" algn="l" defTabSz="914400" rtl="0" eaLnBrk="1" fontAlgn="auto" latinLnBrk="0" hangingPunct="1">
              <a:lnSpc>
                <a:spcPct val="114000"/>
              </a:lnSpc>
              <a:spcBef>
                <a:spcPts val="300"/>
              </a:spcBef>
              <a:spcAft>
                <a:spcPts val="600"/>
              </a:spcAft>
              <a:buClrTx/>
              <a:buSzPct val="116000"/>
              <a:buFont typeface="+mj-lt"/>
              <a:buAutoNum type="arabicPeriod"/>
              <a:tabLst/>
              <a:defRPr/>
            </a:pPr>
            <a:r>
              <a:rPr kumimoji="0" lang="en-US" sz="1050" b="0" i="0" u="none" strike="noStrike" kern="0" cap="none" spc="30" normalizeH="0" baseline="0" noProof="0">
                <a:ln>
                  <a:noFill/>
                </a:ln>
                <a:solidFill>
                  <a:srgbClr val="FFFFFF"/>
                </a:solidFill>
                <a:effectLst/>
                <a:uLnTx/>
                <a:uFillTx/>
              </a:rPr>
              <a:t>Telemetry is collected at each</a:t>
            </a:r>
            <a:r>
              <a:rPr kumimoji="0" lang="en-US" sz="1050" b="0" i="0" u="none" strike="noStrike" kern="0" cap="none" spc="0" normalizeH="0" baseline="0" noProof="0">
                <a:ln>
                  <a:noFill/>
                </a:ln>
                <a:solidFill>
                  <a:srgbClr val="FFFFFF"/>
                </a:solidFill>
                <a:effectLst/>
                <a:uLnTx/>
                <a:uFillTx/>
              </a:rPr>
              <a:t> </a:t>
            </a:r>
            <a:r>
              <a:rPr kumimoji="0" lang="en-US" sz="1050" b="0" i="0" u="none" strike="noStrike" kern="0" cap="none" spc="-40" normalizeH="0" baseline="0" noProof="0">
                <a:ln>
                  <a:noFill/>
                </a:ln>
                <a:solidFill>
                  <a:srgbClr val="FFFFFF"/>
                </a:solidFill>
                <a:effectLst/>
                <a:uLnTx/>
                <a:uFillTx/>
              </a:rPr>
              <a:t>tier: server backend, middleware,</a:t>
            </a:r>
            <a:r>
              <a:rPr kumimoji="0" lang="en-US" sz="1050" b="0" i="0" u="none" strike="noStrike" kern="0" cap="none" spc="0" normalizeH="0" baseline="0" noProof="0">
                <a:ln>
                  <a:noFill/>
                </a:ln>
                <a:solidFill>
                  <a:srgbClr val="FFFFFF"/>
                </a:solidFill>
                <a:effectLst/>
                <a:uLnTx/>
                <a:uFillTx/>
              </a:rPr>
              <a:t> web service &amp; browser</a:t>
            </a:r>
          </a:p>
          <a:p>
            <a:pPr marL="228600" lvl="0" indent="-228600" defTabSz="914400">
              <a:lnSpc>
                <a:spcPct val="120000"/>
              </a:lnSpc>
              <a:buFont typeface="+mj-lt"/>
              <a:buAutoNum type="arabicPeriod"/>
              <a:defRPr/>
            </a:pPr>
            <a:r>
              <a:rPr lang="en-US" sz="1050" kern="0" spc="-20"/>
              <a:t>Telemetry arrives in the cloud where</a:t>
            </a:r>
            <a:r>
              <a:rPr lang="en-US" sz="1050" kern="0"/>
              <a:t> </a:t>
            </a:r>
            <a:r>
              <a:rPr lang="en-US" sz="1050" kern="0" spc="-20"/>
              <a:t>it is stored &amp; processed with Machine Learning technology</a:t>
            </a:r>
            <a:endParaRPr lang="en-US" sz="1050" kern="0"/>
          </a:p>
          <a:p>
            <a:pPr marL="228600" marR="0" lvl="0" indent="-228600" algn="l" defTabSz="914400" rtl="0" eaLnBrk="1" fontAlgn="auto" latinLnBrk="0" hangingPunct="1">
              <a:lnSpc>
                <a:spcPct val="114000"/>
              </a:lnSpc>
              <a:spcBef>
                <a:spcPts val="300"/>
              </a:spcBef>
              <a:spcAft>
                <a:spcPts val="600"/>
              </a:spcAft>
              <a:buClrTx/>
              <a:buSzPct val="116000"/>
              <a:buFont typeface="+mj-lt"/>
              <a:buAutoNum type="arabicPeriod"/>
              <a:tabLst/>
              <a:defRPr/>
            </a:pPr>
            <a:r>
              <a:rPr lang="en-US" sz="1050" kern="0"/>
              <a:t>Detect &amp; Diagnose problems in Azure Portal; Ask ad-hoc queries in Analytics; Integrate, Extend &amp; Customize</a:t>
            </a:r>
          </a:p>
          <a:p>
            <a:endParaRPr lang="en-US"/>
          </a:p>
        </p:txBody>
      </p:sp>
      <p:sp>
        <p:nvSpPr>
          <p:cNvPr id="4" name="Header Placeholder 3"/>
          <p:cNvSpPr>
            <a:spLocks noGrp="1"/>
          </p:cNvSpPr>
          <p:nvPr>
            <p:ph type="hdr" sz="quarter" idx="10"/>
          </p:nvPr>
        </p:nvSpPr>
        <p:spPr/>
        <p:txBody>
          <a:bodyPr/>
          <a:lstStyle/>
          <a:p>
            <a:r>
              <a:rPr lang="en-US"/>
              <a:t>Microsoft Ignite 2015</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5/9/2018 9:44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67</a:t>
            </a:fld>
            <a:endParaRPr lang="en-US"/>
          </a:p>
        </p:txBody>
      </p:sp>
    </p:spTree>
    <p:extLst>
      <p:ext uri="{BB962C8B-B14F-4D97-AF65-F5344CB8AC3E}">
        <p14:creationId xmlns:p14="http://schemas.microsoft.com/office/powerpoint/2010/main" val="15767286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If a user is granted access at the resource level, then RBAC will deny access to the other resources in that resource group</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5/9/2018 9:44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68</a:t>
            </a:fld>
            <a:endParaRPr lang="en-US"/>
          </a:p>
        </p:txBody>
      </p:sp>
    </p:spTree>
    <p:extLst>
      <p:ext uri="{BB962C8B-B14F-4D97-AF65-F5344CB8AC3E}">
        <p14:creationId xmlns:p14="http://schemas.microsoft.com/office/powerpoint/2010/main" val="404526114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5/9/2018 9:44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69</a:t>
            </a:fld>
            <a:endParaRPr lang="en-US"/>
          </a:p>
        </p:txBody>
      </p:sp>
    </p:spTree>
    <p:extLst>
      <p:ext uri="{BB962C8B-B14F-4D97-AF65-F5344CB8AC3E}">
        <p14:creationId xmlns:p14="http://schemas.microsoft.com/office/powerpoint/2010/main" val="10710855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Hybrid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strength of the hybrid strategy is about the continuum of capabilities across the offerings, it’s not just about the platform.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Hybrid is more than just being able to move an application into the cloud.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There are critical elements from identity, data, and security and management that have to be addressed.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You don’t have to be stuck in an all-or nothing choice – hybrid gives you the flexibility to move to the cloud when and how you want to. </a:t>
            </a:r>
          </a:p>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F6266E11-2D6E-47D1-9B0E-710511962C2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6069775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a:t>
            </a:r>
            <a:r>
              <a:rPr lang="en-US" baseline="0"/>
              <a:t> is the whole (top level) Dev Ops story where Dev build </a:t>
            </a:r>
            <a:r>
              <a:rPr lang="en-US" baseline="0" err="1"/>
              <a:t>wounderful</a:t>
            </a:r>
            <a:r>
              <a:rPr lang="en-US" baseline="0"/>
              <a:t> apps, using CI they mange their code, builds, and releases. Connecting to a repository, they can deploy to Azure Websites, build in the cloud, deploy to a slot to test and validate, swap into production, deployed across the globe as needed, monitor and get feedback, on which </a:t>
            </a:r>
            <a:r>
              <a:rPr lang="en-US" baseline="0" err="1"/>
              <a:t>devs</a:t>
            </a:r>
            <a:r>
              <a:rPr lang="en-US" baseline="0"/>
              <a:t> can make updates.  Rinse and repeat </a:t>
            </a:r>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581EC0-6C77-47EF-A5F1-48F7DF3073C0}"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13321676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5/9/2018 9:44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71</a:t>
            </a:fld>
            <a:endParaRPr lang="en-US"/>
          </a:p>
        </p:txBody>
      </p:sp>
    </p:spTree>
    <p:extLst>
      <p:ext uri="{BB962C8B-B14F-4D97-AF65-F5344CB8AC3E}">
        <p14:creationId xmlns:p14="http://schemas.microsoft.com/office/powerpoint/2010/main" val="63261435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5/9/2018 9:44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72</a:t>
            </a:fld>
            <a:endParaRPr lang="en-US"/>
          </a:p>
        </p:txBody>
      </p:sp>
    </p:spTree>
    <p:extLst>
      <p:ext uri="{BB962C8B-B14F-4D97-AF65-F5344CB8AC3E}">
        <p14:creationId xmlns:p14="http://schemas.microsoft.com/office/powerpoint/2010/main" val="264391982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There are many powerful best-of-breed point solutions – both OSS and commercial – available today.</a:t>
            </a: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These tools cover individual DevOps tasks or entire phases, and teams choose and integrate their preferred tools in order to get an end-to-end toolchain that works for them.</a:t>
            </a: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kumimoji="0" lang="en-US" sz="1200"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VSTS is technology-agnostic.</a:t>
            </a:r>
            <a:r>
              <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Doesn’t matter what tool, language or platform, VSTS can integrate and work with it.</a:t>
            </a: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We see VSTS being used more and more as an </a:t>
            </a:r>
            <a:r>
              <a:rPr kumimoji="0" lang="en-US" sz="1200"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integration platform</a:t>
            </a:r>
            <a:r>
              <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for diverse toolchains – it enables end-to-end visibility and traceability.</a:t>
            </a: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We have integrations and partners in the Marketplace for all popular OSS tools out there.</a:t>
            </a: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endPar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kumimoji="0" lang="en-US" sz="1200"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VSTS works great as an integration platform that helps cut down on cost and effort of wiring together diverse tools from different sources or as a general value-add to existing OSS DevOps toolchains.</a:t>
            </a:r>
            <a:endPar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endPar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5/9/2018 9:44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9619135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2D2B2F6-10A8-44AC-A296-7AC07D9612A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4214572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2D2B2F6-10A8-44AC-A296-7AC07D9612A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7029251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5/9/2018 9:44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76</a:t>
            </a:fld>
            <a:endParaRPr lang="en-US"/>
          </a:p>
        </p:txBody>
      </p:sp>
    </p:spTree>
    <p:extLst>
      <p:ext uri="{BB962C8B-B14F-4D97-AF65-F5344CB8AC3E}">
        <p14:creationId xmlns:p14="http://schemas.microsoft.com/office/powerpoint/2010/main" val="49525620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5/9/2018 9:44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77</a:t>
            </a:fld>
            <a:endParaRPr lang="en-US"/>
          </a:p>
        </p:txBody>
      </p:sp>
    </p:spTree>
    <p:extLst>
      <p:ext uri="{BB962C8B-B14F-4D97-AF65-F5344CB8AC3E}">
        <p14:creationId xmlns:p14="http://schemas.microsoft.com/office/powerpoint/2010/main" val="221347524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5/9/2018 9:44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78</a:t>
            </a:fld>
            <a:endParaRPr lang="en-US"/>
          </a:p>
        </p:txBody>
      </p:sp>
    </p:spTree>
    <p:extLst>
      <p:ext uri="{BB962C8B-B14F-4D97-AF65-F5344CB8AC3E}">
        <p14:creationId xmlns:p14="http://schemas.microsoft.com/office/powerpoint/2010/main" val="304699361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5/9/2018 9:44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79</a:t>
            </a:fld>
            <a:endParaRPr lang="en-US"/>
          </a:p>
        </p:txBody>
      </p:sp>
    </p:spTree>
    <p:extLst>
      <p:ext uri="{BB962C8B-B14F-4D97-AF65-F5344CB8AC3E}">
        <p14:creationId xmlns:p14="http://schemas.microsoft.com/office/powerpoint/2010/main" val="28665431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a:t>Azure Stack: an extension of Azure</a:t>
            </a:r>
          </a:p>
          <a:p>
            <a:pPr marL="0" indent="0">
              <a:buFont typeface="Arial" panose="020B0604020202020204" pitchFamily="34" charset="0"/>
              <a:buNone/>
            </a:pPr>
            <a:endParaRPr lang="en-US" b="1"/>
          </a:p>
          <a:p>
            <a:pPr marL="171450" indent="-171450">
              <a:buFont typeface="Arial" panose="020B0604020202020204" pitchFamily="34" charset="0"/>
              <a:buChar char="•"/>
            </a:pPr>
            <a:r>
              <a:rPr lang="en-US"/>
              <a:t>One important aspect of the hybrid approach is Azure Stack. </a:t>
            </a:r>
          </a:p>
          <a:p>
            <a:pPr marL="171450" indent="-171450">
              <a:buFont typeface="Arial" panose="020B0604020202020204" pitchFamily="34" charset="0"/>
              <a:buChar char="•"/>
            </a:pPr>
            <a:endParaRPr lang="en-US"/>
          </a:p>
          <a:p>
            <a:pPr marL="171450" indent="-171450">
              <a:buFont typeface="Arial" panose="020B0604020202020204" pitchFamily="34" charset="0"/>
              <a:buChar char="•"/>
            </a:pPr>
            <a:r>
              <a:rPr lang="en-US"/>
              <a:t>What is Azure Stack? </a:t>
            </a:r>
          </a:p>
          <a:p>
            <a:pPr marL="171450" indent="-171450">
              <a:buFont typeface="Arial" panose="020B0604020202020204" pitchFamily="34" charset="0"/>
              <a:buChar char="•"/>
            </a:pPr>
            <a:r>
              <a:rPr lang="en-US"/>
              <a:t>It’s the code of Azure that is instantiated on a small footprint, a on-premises server stack. </a:t>
            </a:r>
          </a:p>
          <a:p>
            <a:pPr marL="171450" indent="-171450">
              <a:buFont typeface="Arial" panose="020B0604020202020204" pitchFamily="34" charset="0"/>
              <a:buChar char="•"/>
            </a:pPr>
            <a:r>
              <a:rPr lang="en-US"/>
              <a:t>You can build applications using the same APIs, same capabilities, and the same management portal. </a:t>
            </a:r>
          </a:p>
          <a:p>
            <a:pPr marL="171450" indent="-171450">
              <a:buFont typeface="Arial" panose="020B0604020202020204" pitchFamily="34" charset="0"/>
              <a:buChar char="•"/>
            </a:pPr>
            <a:r>
              <a:rPr lang="en-US"/>
              <a:t>There are three reasons you may want to do that:</a:t>
            </a:r>
          </a:p>
          <a:p>
            <a:pPr marL="628650" lvl="1" indent="-171450">
              <a:buFont typeface="Arial" panose="020B0604020202020204" pitchFamily="34" charset="0"/>
              <a:buChar char="•"/>
            </a:pPr>
            <a:r>
              <a:rPr lang="en-US"/>
              <a:t>First, the disconnected and edge scenarios. </a:t>
            </a:r>
          </a:p>
          <a:p>
            <a:pPr marL="628650" lvl="1" indent="-171450">
              <a:buFont typeface="Arial" panose="020B0604020202020204" pitchFamily="34" charset="0"/>
              <a:buChar char="•"/>
            </a:pPr>
            <a:r>
              <a:rPr lang="en-US"/>
              <a:t>For example, cruise ships roaming the oceans that are not always connected, oil rigs in a remote situation that might not have high bandwidth. </a:t>
            </a:r>
          </a:p>
          <a:p>
            <a:pPr marL="628650" lvl="1" indent="-171450">
              <a:buFont typeface="Arial" panose="020B0604020202020204" pitchFamily="34" charset="0"/>
              <a:buChar char="•"/>
            </a:pPr>
            <a:r>
              <a:rPr lang="en-US"/>
              <a:t>Your application can run in Azure for connected environments and locally on Azure Stack for the disconnected environments.</a:t>
            </a:r>
          </a:p>
          <a:p>
            <a:pPr marL="171450" indent="-171450">
              <a:buFont typeface="Arial" panose="020B0604020202020204" pitchFamily="34" charset="0"/>
              <a:buChar char="•"/>
            </a:pPr>
            <a:endParaRPr lang="en-US"/>
          </a:p>
          <a:p>
            <a:pPr marL="628650" lvl="1" indent="-171450">
              <a:buFont typeface="Arial" panose="020B0604020202020204" pitchFamily="34" charset="0"/>
              <a:buChar char="•"/>
            </a:pPr>
            <a:r>
              <a:rPr lang="en-US"/>
              <a:t>The second scenario is regulatory. </a:t>
            </a:r>
          </a:p>
          <a:p>
            <a:pPr marL="628650" lvl="1" indent="-171450">
              <a:buFont typeface="Arial" panose="020B0604020202020204" pitchFamily="34" charset="0"/>
              <a:buChar char="•"/>
            </a:pPr>
            <a:r>
              <a:rPr lang="en-US"/>
              <a:t>Where there are specific regulatory requirements about data leaving the country, but there is no Azure data center, you can have Azure Stack to meet local regulatory requirements.</a:t>
            </a:r>
          </a:p>
          <a:p>
            <a:pPr marL="628650" lvl="1" indent="-171450">
              <a:buFont typeface="Arial" panose="020B0604020202020204" pitchFamily="34" charset="0"/>
              <a:buChar char="•"/>
            </a:pPr>
            <a:endParaRPr lang="en-US"/>
          </a:p>
          <a:p>
            <a:pPr marL="628650" lvl="1" indent="-171450">
              <a:buFont typeface="Arial" panose="020B0604020202020204" pitchFamily="34" charset="0"/>
              <a:buChar char="•"/>
            </a:pPr>
            <a:r>
              <a:rPr lang="en-US"/>
              <a:t>The last one is where you may want to move to cloud-first model but are limited due to restrictions such as having a mainframe application that cannot be moved to the cloud and you need to have it close to the cloud components.</a:t>
            </a:r>
          </a:p>
          <a:p>
            <a:pPr marL="171450" indent="-171450">
              <a:buFont typeface="Arial" panose="020B0604020202020204" pitchFamily="34" charset="0"/>
              <a:buChar char="•"/>
            </a:pPr>
            <a:endParaRPr lang="en-US"/>
          </a:p>
          <a:p>
            <a:pPr marL="171450" indent="-171450">
              <a:buFont typeface="Arial" panose="020B0604020202020204" pitchFamily="34" charset="0"/>
              <a:buChar char="•"/>
            </a:pPr>
            <a:r>
              <a:rPr lang="en-US"/>
              <a:t>Azure Stack is delivered as an integrated systems. It is delivered through hardware partners such as Dell and HP.</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Inspire</a:t>
            </a: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5/9/2018 9:44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0942997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a:t>All about responding</a:t>
            </a:r>
            <a:r>
              <a:rPr lang="en-US" baseline="0"/>
              <a:t> to events</a:t>
            </a:r>
          </a:p>
          <a:p>
            <a:pPr marL="171450" indent="-171450">
              <a:buFontTx/>
              <a:buChar char="-"/>
            </a:pPr>
            <a:r>
              <a:rPr lang="en-US" baseline="0"/>
              <a:t>An event happens – say a change in one of your storage accounts or there’s a merge happens in your GitHub repo..</a:t>
            </a:r>
          </a:p>
          <a:p>
            <a:pPr marL="171450" indent="-171450">
              <a:buFontTx/>
              <a:buChar char="-"/>
            </a:pPr>
            <a:r>
              <a:rPr lang="en-US" baseline="0"/>
              <a:t>You only pay when your code runs.</a:t>
            </a:r>
          </a:p>
        </p:txBody>
      </p:sp>
      <p:sp>
        <p:nvSpPr>
          <p:cNvPr id="4" name="Header Placeholder 3"/>
          <p:cNvSpPr>
            <a:spLocks noGrp="1"/>
          </p:cNvSpPr>
          <p:nvPr>
            <p:ph type="hdr" sz="quarter"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r>
              <a:rPr lang="en-US" altLang="en-US"/>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a:defRPr/>
            </a:pPr>
            <a:fld id="{504B3C87-3D8D-4CFE-9DF8-ACB5F82F8CF7}" type="datetime8">
              <a:rPr lang="en-US" altLang="en-US" smtClean="0"/>
              <a:pPr>
                <a:defRPr/>
              </a:pPr>
              <a:t>5/9/2018 9:44 AM</a:t>
            </a:fld>
            <a:endParaRPr lang="en-US" altLang="en-US"/>
          </a:p>
        </p:txBody>
      </p:sp>
      <p:sp>
        <p:nvSpPr>
          <p:cNvPr id="7" name="Slide Number Placeholder 6"/>
          <p:cNvSpPr>
            <a:spLocks noGrp="1"/>
          </p:cNvSpPr>
          <p:nvPr>
            <p:ph type="sldNum" sz="quarter" idx="13"/>
          </p:nvPr>
        </p:nvSpPr>
        <p:spPr/>
        <p:txBody>
          <a:bodyPr/>
          <a:lstStyle/>
          <a:p>
            <a:pPr>
              <a:defRPr/>
            </a:pPr>
            <a:fld id="{9672FC2E-5954-4E65-BEEE-BF75C4846817}" type="slidenum">
              <a:rPr lang="en-US" altLang="en-US" smtClean="0"/>
              <a:pPr>
                <a:defRPr/>
              </a:pPr>
              <a:t>80</a:t>
            </a:fld>
            <a:endParaRPr lang="en-US" altLang="en-US"/>
          </a:p>
        </p:txBody>
      </p:sp>
    </p:spTree>
    <p:extLst>
      <p:ext uri="{BB962C8B-B14F-4D97-AF65-F5344CB8AC3E}">
        <p14:creationId xmlns:p14="http://schemas.microsoft.com/office/powerpoint/2010/main" val="265019095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If a user is granted access at the resource level, then RBAC will deny access to the other resources in that resource group</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5/9/2018 9:44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3953650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5/9/2018 9:44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82</a:t>
            </a:fld>
            <a:endParaRPr lang="en-US"/>
          </a:p>
        </p:txBody>
      </p:sp>
    </p:spTree>
    <p:extLst>
      <p:ext uri="{BB962C8B-B14F-4D97-AF65-F5344CB8AC3E}">
        <p14:creationId xmlns:p14="http://schemas.microsoft.com/office/powerpoint/2010/main" val="3587553914"/>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5/9/2018 9:44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83</a:t>
            </a:fld>
            <a:endParaRPr lang="en-US"/>
          </a:p>
        </p:txBody>
      </p:sp>
    </p:spTree>
    <p:extLst>
      <p:ext uri="{BB962C8B-B14F-4D97-AF65-F5344CB8AC3E}">
        <p14:creationId xmlns:p14="http://schemas.microsoft.com/office/powerpoint/2010/main" val="239344939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Aft>
                <a:spcPts val="632"/>
              </a:spcAft>
            </a:pPr>
            <a:r>
              <a:rPr lang="en-US">
                <a:latin typeface="Segoe UI Light" panose="020B0502040204020203" pitchFamily="34" charset="0"/>
                <a:cs typeface="Segoe UI Light" panose="020B0502040204020203" pitchFamily="34" charset="0"/>
              </a:rPr>
              <a:t>Today we announced the Azure SQL DB Managed Instance feature.</a:t>
            </a:r>
          </a:p>
          <a:p>
            <a:pPr>
              <a:lnSpc>
                <a:spcPct val="90000"/>
              </a:lnSpc>
              <a:spcAft>
                <a:spcPts val="632"/>
              </a:spcAft>
            </a:pPr>
            <a:r>
              <a:rPr lang="en-US">
                <a:latin typeface="Segoe UI Light" panose="020B0502040204020203" pitchFamily="34" charset="0"/>
                <a:cs typeface="Segoe UI Light" panose="020B0502040204020203" pitchFamily="34" charset="0"/>
              </a:rPr>
              <a:t>It makes it easy to migrate a fleet of SQL Server Databases from on-premises to the cloud without application re-architecture. </a:t>
            </a:r>
          </a:p>
          <a:p>
            <a:pPr>
              <a:lnSpc>
                <a:spcPct val="90000"/>
              </a:lnSpc>
              <a:spcAft>
                <a:spcPts val="632"/>
              </a:spcAft>
            </a:pPr>
            <a:r>
              <a:rPr lang="en-US">
                <a:latin typeface="Segoe UI Light" panose="020B0502040204020203" pitchFamily="34" charset="0"/>
                <a:cs typeface="Segoe UI Light" panose="020B0502040204020203" pitchFamily="34" charset="0"/>
              </a:rPr>
              <a:t>Enables security policy with </a:t>
            </a:r>
            <a:r>
              <a:rPr lang="en-US" err="1">
                <a:latin typeface="Segoe UI Light" panose="020B0502040204020203" pitchFamily="34" charset="0"/>
                <a:cs typeface="Segoe UI Light" panose="020B0502040204020203" pitchFamily="34" charset="0"/>
              </a:rPr>
              <a:t>Vnet</a:t>
            </a:r>
            <a:r>
              <a:rPr lang="en-US">
                <a:latin typeface="Segoe UI Light" panose="020B0502040204020203" pitchFamily="34" charset="0"/>
                <a:cs typeface="Segoe UI Light" panose="020B0502040204020203" pitchFamily="34" charset="0"/>
              </a:rPr>
              <a:t> support</a:t>
            </a:r>
          </a:p>
          <a:p>
            <a:pPr>
              <a:lnSpc>
                <a:spcPct val="90000"/>
              </a:lnSpc>
              <a:spcAft>
                <a:spcPts val="632"/>
              </a:spcAft>
            </a:pPr>
            <a:r>
              <a:rPr lang="en-US">
                <a:latin typeface="Segoe UI Light" panose="020B0502040204020203" pitchFamily="34" charset="0"/>
                <a:cs typeface="Segoe UI Light" panose="020B0502040204020203" pitchFamily="34" charset="0"/>
              </a:rPr>
              <a:t>Near 100% </a:t>
            </a:r>
            <a:r>
              <a:rPr lang="en-US" err="1">
                <a:latin typeface="Segoe UI Light" panose="020B0502040204020203" pitchFamily="34" charset="0"/>
                <a:cs typeface="Segoe UI Light" panose="020B0502040204020203" pitchFamily="34" charset="0"/>
              </a:rPr>
              <a:t>compatibitility</a:t>
            </a:r>
            <a:r>
              <a:rPr lang="en-US">
                <a:latin typeface="Segoe UI Light" panose="020B0502040204020203" pitchFamily="34" charset="0"/>
                <a:cs typeface="Segoe UI Light" panose="020B0502040204020203" pitchFamily="34" charset="0"/>
              </a:rPr>
              <a:t> to SQL Server, with SQL Agent, 3-part names, </a:t>
            </a:r>
            <a:r>
              <a:rPr lang="en-US" err="1">
                <a:latin typeface="Segoe UI Light" panose="020B0502040204020203" pitchFamily="34" charset="0"/>
                <a:cs typeface="Segoe UI Light" panose="020B0502040204020203" pitchFamily="34" charset="0"/>
              </a:rPr>
              <a:t>DBMail</a:t>
            </a:r>
            <a:r>
              <a:rPr lang="en-US">
                <a:latin typeface="Segoe UI Light" panose="020B0502040204020203" pitchFamily="34" charset="0"/>
                <a:cs typeface="Segoe UI Light" panose="020B0502040204020203" pitchFamily="34" charset="0"/>
              </a:rPr>
              <a:t>, CDC, Service Broker</a:t>
            </a:r>
          </a:p>
          <a:p>
            <a:pPr>
              <a:lnSpc>
                <a:spcPct val="90000"/>
              </a:lnSpc>
              <a:spcAft>
                <a:spcPts val="632"/>
              </a:spcAft>
            </a:pPr>
            <a:r>
              <a:rPr lang="en-US">
                <a:latin typeface="Segoe UI Light" panose="020B0502040204020203" pitchFamily="34" charset="0"/>
                <a:cs typeface="Segoe UI Light" panose="020B0502040204020203" pitchFamily="34" charset="0"/>
              </a:rPr>
              <a:t>Now let’s hear from a developer like you about how they are using SQL Server.</a:t>
            </a:r>
          </a:p>
          <a:p>
            <a:pPr>
              <a:lnSpc>
                <a:spcPct val="90000"/>
              </a:lnSpc>
              <a:spcAft>
                <a:spcPts val="632"/>
              </a:spcAft>
            </a:pPr>
            <a:endParaRPr lang="en-US">
              <a:latin typeface="Segoe UI Light" panose="020B0502040204020203" pitchFamily="34" charset="0"/>
              <a:cs typeface="Segoe UI Light" panose="020B0502040204020203" pitchFamily="34" charset="0"/>
            </a:endParaRPr>
          </a:p>
        </p:txBody>
      </p:sp>
      <p:sp>
        <p:nvSpPr>
          <p:cNvPr id="4" name="Slide Number Placeholder 3"/>
          <p:cNvSpPr>
            <a:spLocks noGrp="1"/>
          </p:cNvSpPr>
          <p:nvPr>
            <p:ph type="sldNum" sz="quarter" idx="10"/>
          </p:nvPr>
        </p:nvSpPr>
        <p:spPr/>
        <p:txBody>
          <a:bodyPr/>
          <a:lstStyle/>
          <a:p>
            <a:pPr defTabSz="962925">
              <a:defRPr/>
            </a:pPr>
            <a:fld id="{D6FCFD6A-4BD9-4516-9E31-F047A5C70304}" type="slidenum">
              <a:rPr lang="en-US">
                <a:solidFill>
                  <a:prstClr val="black"/>
                </a:solidFill>
                <a:latin typeface="Calibri" panose="020F0502020204030204"/>
              </a:rPr>
              <a:pPr defTabSz="962925">
                <a:defRPr/>
              </a:pPr>
              <a:t>84</a:t>
            </a:fld>
            <a:endParaRPr lang="en-US">
              <a:solidFill>
                <a:prstClr val="black"/>
              </a:solidFill>
              <a:latin typeface="Calibri" panose="020F0502020204030204"/>
            </a:endParaRPr>
          </a:p>
        </p:txBody>
      </p:sp>
    </p:spTree>
    <p:extLst>
      <p:ext uri="{BB962C8B-B14F-4D97-AF65-F5344CB8AC3E}">
        <p14:creationId xmlns:p14="http://schemas.microsoft.com/office/powerpoint/2010/main" val="62645155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Microsoft Ignite 2015</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5/9/2018 9:44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85</a:t>
            </a:fld>
            <a:endParaRPr lang="en-US"/>
          </a:p>
        </p:txBody>
      </p:sp>
    </p:spTree>
    <p:extLst>
      <p:ext uri="{BB962C8B-B14F-4D97-AF65-F5344CB8AC3E}">
        <p14:creationId xmlns:p14="http://schemas.microsoft.com/office/powerpoint/2010/main" val="3224888649"/>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45AFD610-1DA2-4DE2-BEB7-46AD4E3C54F9}"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86</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3041073720"/>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a:t>In the cloud, we have taken relational databases to a whole new level of simplicity and manageability. </a:t>
            </a:r>
          </a:p>
          <a:p>
            <a:r>
              <a:rPr lang="en-US" baseline="0"/>
              <a:t>We have a fully managed service that now supports the top three most popular databases in the world – SQL Server, and announced today, MySQL and PostgreSQL. </a:t>
            </a:r>
          </a:p>
          <a:p>
            <a:endParaRPr lang="en-US" baseline="0"/>
          </a:p>
          <a:p>
            <a:r>
              <a:rPr lang="en-US" baseline="0"/>
              <a:t>The Azure RDMS platform is intelligent, flexible and secure. </a:t>
            </a:r>
          </a:p>
          <a:p>
            <a:r>
              <a:rPr lang="en-US" baseline="0"/>
              <a:t>It’s built on top of the scalable Azure compute, storage fabric, and the Azure cloud that is available in more regions than any other clouds.</a:t>
            </a:r>
          </a:p>
          <a:p>
            <a:r>
              <a:rPr lang="en-US" baseline="0"/>
              <a:t>On this fabric, we deliver capabilities such as built-in HA, backup/restore services, full isolation for each databases with resource governance, monitoring and performance tuning and security advisors. </a:t>
            </a:r>
          </a:p>
          <a:p>
            <a:pPr defTabSz="948507"/>
            <a:r>
              <a:rPr lang="en-US">
                <a:solidFill>
                  <a:srgbClr val="FFFFFF"/>
                </a:solidFill>
                <a:cs typeface="Segoe UI" panose="020B0502040204020203" pitchFamily="34" charset="0"/>
              </a:rPr>
              <a:t>And the platform allows you to scale on the fly with no application downtime. </a:t>
            </a:r>
            <a:endParaRPr lang="en-US" baseline="0"/>
          </a:p>
          <a:p>
            <a:pPr defTabSz="948507">
              <a:defRPr/>
            </a:pPr>
            <a:r>
              <a:rPr lang="en-US" baseline="0"/>
              <a:t>For MySQL and PostgreSQL, we are using fully compatible community versions </a:t>
            </a:r>
            <a:r>
              <a:rPr lang="en-US"/>
              <a:t>with native tools, drivers and libraries.</a:t>
            </a:r>
          </a:p>
          <a:p>
            <a:endParaRPr lang="en-US" baseline="0"/>
          </a:p>
        </p:txBody>
      </p:sp>
      <p:sp>
        <p:nvSpPr>
          <p:cNvPr id="4" name="Slide Number Placeholder 3"/>
          <p:cNvSpPr>
            <a:spLocks noGrp="1"/>
          </p:cNvSpPr>
          <p:nvPr>
            <p:ph type="sldNum" sz="quarter" idx="10"/>
          </p:nvPr>
        </p:nvSpPr>
        <p:spPr/>
        <p:txBody>
          <a:bodyPr/>
          <a:lstStyle/>
          <a:p>
            <a:pPr defTabSz="967533">
              <a:defRPr/>
            </a:pPr>
            <a:fld id="{7D89A995-4568-46E8-8D9C-53A8C4B4CDE6}" type="slidenum">
              <a:rPr lang="en-US">
                <a:solidFill>
                  <a:prstClr val="black"/>
                </a:solidFill>
                <a:latin typeface="Segoe UI" pitchFamily="34" charset="0"/>
              </a:rPr>
              <a:pPr defTabSz="967533">
                <a:defRPr/>
              </a:pPr>
              <a:t>87</a:t>
            </a:fld>
            <a:endParaRPr lang="en-US">
              <a:solidFill>
                <a:prstClr val="black"/>
              </a:solidFill>
              <a:latin typeface="Segoe UI" pitchFamily="34" charset="0"/>
            </a:endParaRPr>
          </a:p>
        </p:txBody>
      </p:sp>
    </p:spTree>
    <p:extLst>
      <p:ext uri="{BB962C8B-B14F-4D97-AF65-F5344CB8AC3E}">
        <p14:creationId xmlns:p14="http://schemas.microsoft.com/office/powerpoint/2010/main" val="3009820549"/>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SLAs for every major metric: availability, latency, throughput and consistency</a:t>
            </a:r>
          </a:p>
          <a:p>
            <a:r>
              <a:rPr lang="en-US"/>
              <a:t>Latency SLA – &lt;10ms for read, &lt; 15ms for (indexed) writes, at 99</a:t>
            </a:r>
            <a:r>
              <a:rPr lang="en-US" baseline="30000"/>
              <a:t>th</a:t>
            </a:r>
            <a:r>
              <a:rPr lang="en-US"/>
              <a:t> percentile anywhere in the world</a:t>
            </a:r>
          </a:p>
          <a:p>
            <a:r>
              <a:rPr lang="en-US"/>
              <a:t>Consistency – choice of strong, bounded staleness, consistent-prefix, session and eventual</a:t>
            </a:r>
          </a:p>
          <a:p>
            <a:r>
              <a:rPr lang="en-US"/>
              <a:t>APIs: SQL, JavaScript, Gremlin, MongoDB, Azure Table Storage with key-value, graph and document data supported</a:t>
            </a:r>
          </a:p>
          <a:p>
            <a:endParaRPr lang="en-US"/>
          </a:p>
          <a:p>
            <a:endParaRPr lang="en-US"/>
          </a:p>
          <a:p>
            <a:r>
              <a:rPr lang="en-US"/>
              <a:t>Imagine a horizontally scalable database that puts data everywhere your users are. </a:t>
            </a:r>
          </a:p>
          <a:p>
            <a:endParaRPr lang="en-US"/>
          </a:p>
          <a:p>
            <a:r>
              <a:rPr lang="en-US"/>
              <a:t>It seems intuitive, but most databases are still light years away from true turn-key global distribution.</a:t>
            </a:r>
          </a:p>
        </p:txBody>
      </p:sp>
      <p:sp>
        <p:nvSpPr>
          <p:cNvPr id="4" name="Header Placeholder 3"/>
          <p:cNvSpPr>
            <a:spLocks noGrp="1"/>
          </p:cNvSpPr>
          <p:nvPr>
            <p:ph type="hdr" sz="quarter" idx="10"/>
          </p:nvPr>
        </p:nvSpPr>
        <p:spPr/>
        <p:txBody>
          <a:bodyPr/>
          <a:lstStyle/>
          <a:p>
            <a:pPr defTabSz="948507">
              <a:defRPr/>
            </a:pPr>
            <a:endParaRPr lang="en-US" sz="1900" kern="0">
              <a:solidFill>
                <a:sysClr val="windowText" lastClr="000000"/>
              </a:solidFill>
              <a:latin typeface="Calibri"/>
            </a:endParaRPr>
          </a:p>
        </p:txBody>
      </p:sp>
      <p:sp>
        <p:nvSpPr>
          <p:cNvPr id="5" name="Footer Placeholder 4"/>
          <p:cNvSpPr>
            <a:spLocks noGrp="1"/>
          </p:cNvSpPr>
          <p:nvPr>
            <p:ph type="ftr" sz="quarter" idx="11"/>
          </p:nvPr>
        </p:nvSpPr>
        <p:spPr/>
        <p:txBody>
          <a:bodyPr/>
          <a:lstStyle/>
          <a:p>
            <a:pPr defTabSz="948195" eaLnBrk="0" hangingPunct="0">
              <a:defRPr/>
            </a:pPr>
            <a:r>
              <a:rPr lang="en-US" sz="400" ker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48507">
              <a:defRPr/>
            </a:pPr>
            <a:fld id="{23A5C127-CB05-47B6-8D1E-7BC74A68F508}" type="datetime8">
              <a:rPr lang="en-US" sz="1900" kern="0">
                <a:solidFill>
                  <a:sysClr val="windowText" lastClr="000000"/>
                </a:solidFill>
                <a:latin typeface="Calibri"/>
              </a:rPr>
              <a:pPr defTabSz="948507">
                <a:defRPr/>
              </a:pPr>
              <a:t>5/9/2018 9:44 AM</a:t>
            </a:fld>
            <a:endParaRPr lang="en-US" sz="1900" kern="0">
              <a:solidFill>
                <a:sysClr val="windowText" lastClr="000000"/>
              </a:solidFill>
              <a:latin typeface="Calibri"/>
            </a:endParaRPr>
          </a:p>
        </p:txBody>
      </p:sp>
      <p:sp>
        <p:nvSpPr>
          <p:cNvPr id="7" name="Slide Number Placeholder 6"/>
          <p:cNvSpPr>
            <a:spLocks noGrp="1"/>
          </p:cNvSpPr>
          <p:nvPr>
            <p:ph type="sldNum" sz="quarter" idx="13"/>
          </p:nvPr>
        </p:nvSpPr>
        <p:spPr/>
        <p:txBody>
          <a:bodyPr/>
          <a:lstStyle/>
          <a:p>
            <a:pPr defTabSz="948507">
              <a:defRPr/>
            </a:pPr>
            <a:fld id="{B4008EB6-D09E-4580-8CD6-DDB14511944F}" type="slidenum">
              <a:rPr lang="en-US" sz="1900" kern="0">
                <a:solidFill>
                  <a:sysClr val="windowText" lastClr="000000"/>
                </a:solidFill>
                <a:latin typeface="Calibri"/>
              </a:rPr>
              <a:pPr defTabSz="948507">
                <a:defRPr/>
              </a:pPr>
              <a:t>88</a:t>
            </a:fld>
            <a:endParaRPr lang="en-US" sz="1900" kern="0">
              <a:solidFill>
                <a:sysClr val="windowText" lastClr="000000"/>
              </a:solidFill>
              <a:latin typeface="Calibri"/>
            </a:endParaRPr>
          </a:p>
        </p:txBody>
      </p:sp>
    </p:spTree>
    <p:extLst>
      <p:ext uri="{BB962C8B-B14F-4D97-AF65-F5344CB8AC3E}">
        <p14:creationId xmlns:p14="http://schemas.microsoft.com/office/powerpoint/2010/main" val="267269343"/>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If a user is granted access at the resource level, then RBAC will deny access to the other resources in that resource group</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5/9/2018 9:44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242778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Microsoft Azure: the cloud for intelligent solutions </a:t>
            </a:r>
          </a:p>
          <a:p>
            <a:endParaRPr lang="en-US" b="1" dirty="0"/>
          </a:p>
          <a:p>
            <a:pPr marL="171450" indent="-171450">
              <a:buFont typeface="Arial" panose="020B0604020202020204" pitchFamily="34" charset="0"/>
              <a:buChar char="•"/>
            </a:pPr>
            <a:r>
              <a:rPr lang="en-US" dirty="0"/>
              <a:t>In addition to having the traditional on-premises enterprise data tools—such as SQL Server—Azure provides SQL services that connects data to AI services. </a:t>
            </a:r>
          </a:p>
          <a:p>
            <a:pPr marL="171450" indent="-171450">
              <a:buFont typeface="Arial" panose="020B0604020202020204" pitchFamily="34" charset="0"/>
              <a:buChar char="•"/>
            </a:pPr>
            <a:r>
              <a:rPr lang="en-US" dirty="0"/>
              <a:t>This enables quick adoption of technologies, such as deploying a global mobile application that integrates with facial recognition services. </a:t>
            </a:r>
          </a:p>
          <a:p>
            <a:pPr marL="171450" indent="-171450">
              <a:buFont typeface="Arial" panose="020B0604020202020204" pitchFamily="34" charset="0"/>
              <a:buChar char="•"/>
            </a:pPr>
            <a:r>
              <a:rPr lang="en-US" dirty="0"/>
              <a:t>The ease of integration enables anyone to build solutions like that. </a:t>
            </a:r>
          </a:p>
          <a:p>
            <a:pPr marL="171450" indent="-171450">
              <a:buFont typeface="Arial" panose="020B0604020202020204" pitchFamily="34" charset="0"/>
              <a:buChar char="•"/>
            </a:pPr>
            <a:r>
              <a:rPr lang="en-US" dirty="0"/>
              <a:t>From bot frameworks to cognitive services, you can fundamentally change the way your business goes to market with Microsoft’s power AI platform</a:t>
            </a:r>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F6266E11-2D6E-47D1-9B0E-710511962C2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83291148"/>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Segoe UI Light" pitchFamily="34" charset="0"/>
                <a:ea typeface="+mn-ea"/>
                <a:cs typeface="+mn-cs"/>
              </a:rPr>
              <a:t>Good quick demo at http:/captionbot.ai </a:t>
            </a:r>
          </a:p>
          <a:p>
            <a:endParaRPr lang="en-US" sz="1200" kern="1200" dirty="0">
              <a:solidFill>
                <a:schemeClr val="tx1"/>
              </a:solidFill>
              <a:effectLst/>
              <a:latin typeface="Segoe UI Light" pitchFamily="34" charset="0"/>
              <a:ea typeface="+mn-ea"/>
              <a:cs typeface="+mn-cs"/>
            </a:endParaRPr>
          </a:p>
          <a:p>
            <a:r>
              <a:rPr lang="en-US" sz="1200" kern="1200" dirty="0">
                <a:solidFill>
                  <a:schemeClr val="tx1"/>
                </a:solidFill>
                <a:effectLst/>
                <a:latin typeface="Segoe UI Light" pitchFamily="34" charset="0"/>
                <a:ea typeface="+mn-ea"/>
                <a:cs typeface="+mn-cs"/>
              </a:rPr>
              <a:t>Cortana Intelligence delivers an end-to-end platform with an integrated and comprehensive set of tools and services to help you build intelligent applications that let you easily take advantage of Advanced Analytics and intelligence capabilities.</a:t>
            </a:r>
          </a:p>
          <a:p>
            <a:endParaRPr lang="en-US" sz="1200" kern="1200" dirty="0">
              <a:solidFill>
                <a:schemeClr val="tx1"/>
              </a:solidFill>
              <a:effectLst/>
              <a:latin typeface="Segoe UI Light" pitchFamily="34" charset="0"/>
              <a:ea typeface="+mn-ea"/>
              <a:cs typeface="+mn-cs"/>
            </a:endParaRPr>
          </a:p>
          <a:p>
            <a:r>
              <a:rPr lang="en-US" sz="1200" kern="1200" dirty="0">
                <a:solidFill>
                  <a:schemeClr val="tx1"/>
                </a:solidFill>
                <a:effectLst/>
                <a:latin typeface="Segoe UI Light" pitchFamily="34" charset="0"/>
                <a:ea typeface="+mn-ea"/>
                <a:cs typeface="+mn-cs"/>
              </a:rPr>
              <a:t>First,</a:t>
            </a:r>
            <a:r>
              <a:rPr lang="en-US" sz="1200" kern="1200" baseline="0" dirty="0">
                <a:solidFill>
                  <a:schemeClr val="tx1"/>
                </a:solidFill>
                <a:effectLst/>
                <a:latin typeface="Segoe UI Light" pitchFamily="34" charset="0"/>
                <a:ea typeface="+mn-ea"/>
                <a:cs typeface="+mn-cs"/>
              </a:rPr>
              <a:t> </a:t>
            </a:r>
            <a:r>
              <a:rPr lang="en-US" sz="1200" kern="1200" dirty="0">
                <a:solidFill>
                  <a:schemeClr val="tx1"/>
                </a:solidFill>
                <a:effectLst/>
                <a:latin typeface="Segoe UI Light" pitchFamily="34" charset="0"/>
                <a:ea typeface="+mn-ea"/>
                <a:cs typeface="+mn-cs"/>
              </a:rPr>
              <a:t>Cortana Intelligence provides services to bring data in, so that you can analyze it. It provides information management capabilities like Azure Data Factory so that you can pull data from any source (relational DB like SQL or non-relational ones like your Hadoop cluster) in an automated and scheduled way, while performing the necessary data transforms (like setting certain data columns as dates vs. currency </a:t>
            </a:r>
            <a:r>
              <a:rPr lang="en-US" sz="1200" kern="1200" dirty="0" err="1">
                <a:solidFill>
                  <a:schemeClr val="tx1"/>
                </a:solidFill>
                <a:effectLst/>
                <a:latin typeface="Segoe UI Light" pitchFamily="34" charset="0"/>
                <a:ea typeface="+mn-ea"/>
                <a:cs typeface="+mn-cs"/>
              </a:rPr>
              <a:t>etc</a:t>
            </a:r>
            <a:r>
              <a:rPr lang="en-US" sz="1200" kern="1200" dirty="0">
                <a:solidFill>
                  <a:schemeClr val="tx1"/>
                </a:solidFill>
                <a:effectLst/>
                <a:latin typeface="Segoe UI Light" pitchFamily="34" charset="0"/>
                <a:ea typeface="+mn-ea"/>
                <a:cs typeface="+mn-cs"/>
              </a:rPr>
              <a:t>). Think ETL (Extract, Transform, Load) in the cloud. Event Hubs does the same for IoT type ingestion of data that streams in from lots of end points.</a:t>
            </a:r>
          </a:p>
          <a:p>
            <a:endParaRPr lang="en-US" sz="1200" kern="1200" dirty="0">
              <a:solidFill>
                <a:schemeClr val="tx1"/>
              </a:solidFill>
              <a:effectLst/>
              <a:latin typeface="Segoe UI Light" pitchFamily="34" charset="0"/>
              <a:ea typeface="+mn-ea"/>
              <a:cs typeface="+mn-cs"/>
            </a:endParaRPr>
          </a:p>
          <a:p>
            <a:r>
              <a:rPr lang="en-US" sz="1200" kern="1200" dirty="0">
                <a:solidFill>
                  <a:schemeClr val="tx1"/>
                </a:solidFill>
                <a:effectLst/>
                <a:latin typeface="Segoe UI Light" pitchFamily="34" charset="0"/>
                <a:ea typeface="+mn-ea"/>
                <a:cs typeface="+mn-cs"/>
              </a:rPr>
              <a:t>The data brought in then can be persisted in flexible big data storage services like Data Lake Store and Azure SQL Data</a:t>
            </a:r>
            <a:r>
              <a:rPr lang="en-US" sz="1200" kern="1200" baseline="0" dirty="0">
                <a:solidFill>
                  <a:schemeClr val="tx1"/>
                </a:solidFill>
                <a:effectLst/>
                <a:latin typeface="Segoe UI Light" pitchFamily="34" charset="0"/>
                <a:ea typeface="+mn-ea"/>
                <a:cs typeface="+mn-cs"/>
              </a:rPr>
              <a:t> Warehouse</a:t>
            </a:r>
            <a:r>
              <a:rPr lang="en-US" sz="1200" kern="1200" dirty="0">
                <a:solidFill>
                  <a:schemeClr val="tx1"/>
                </a:solidFill>
                <a:effectLst/>
                <a:latin typeface="Segoe UI Light" pitchFamily="34" charset="0"/>
                <a:ea typeface="+mn-ea"/>
                <a:cs typeface="+mn-cs"/>
              </a:rPr>
              <a:t>.</a:t>
            </a:r>
          </a:p>
          <a:p>
            <a:endParaRPr lang="en-US" sz="1200" kern="1200" dirty="0">
              <a:solidFill>
                <a:schemeClr val="tx1"/>
              </a:solidFill>
              <a:effectLst/>
              <a:latin typeface="Segoe UI Light" pitchFamily="34" charset="0"/>
              <a:ea typeface="+mn-ea"/>
              <a:cs typeface="+mn-cs"/>
            </a:endParaRPr>
          </a:p>
          <a:p>
            <a:r>
              <a:rPr lang="en-US" sz="1200" kern="1200" dirty="0">
                <a:solidFill>
                  <a:schemeClr val="tx1"/>
                </a:solidFill>
                <a:effectLst/>
                <a:latin typeface="Segoe UI Light" pitchFamily="34" charset="0"/>
                <a:ea typeface="+mn-ea"/>
                <a:cs typeface="+mn-cs"/>
              </a:rPr>
              <a:t>You can then use a wide range of analytics services from Machine Learning to Azure Data Lake Analytics to Azure HDInsight to Azure Stream Analytics to analyze the data stored in the big data storage. This means you can create analytics services and models specific to your business need (say real time demand forecasting).</a:t>
            </a:r>
          </a:p>
          <a:p>
            <a:endParaRPr lang="en-US" sz="1200" kern="1200" dirty="0">
              <a:solidFill>
                <a:schemeClr val="tx1"/>
              </a:solidFill>
              <a:effectLst/>
              <a:latin typeface="Segoe UI Light" pitchFamily="34" charset="0"/>
              <a:ea typeface="+mn-ea"/>
              <a:cs typeface="+mn-cs"/>
            </a:endParaRPr>
          </a:p>
          <a:p>
            <a:r>
              <a:rPr lang="en-US" sz="1200" kern="1200" dirty="0">
                <a:solidFill>
                  <a:schemeClr val="tx1"/>
                </a:solidFill>
                <a:effectLst/>
                <a:latin typeface="Segoe UI Light" pitchFamily="34" charset="0"/>
                <a:ea typeface="+mn-ea"/>
                <a:cs typeface="+mn-cs"/>
              </a:rPr>
              <a:t>The resultant analytics services and models created by taking these steps can then be surfaced as interactive dashboards and visualizations via Power BI. </a:t>
            </a:r>
          </a:p>
          <a:p>
            <a:endParaRPr lang="en-US" sz="1200" kern="1200" dirty="0">
              <a:solidFill>
                <a:schemeClr val="tx1"/>
              </a:solidFill>
              <a:effectLst/>
              <a:latin typeface="Segoe UI Light" pitchFamily="34" charset="0"/>
              <a:ea typeface="+mn-ea"/>
              <a:cs typeface="+mn-cs"/>
            </a:endParaRPr>
          </a:p>
          <a:p>
            <a:r>
              <a:rPr lang="en-US" sz="1200" kern="1200" dirty="0">
                <a:solidFill>
                  <a:schemeClr val="tx1"/>
                </a:solidFill>
                <a:effectLst/>
                <a:latin typeface="Segoe UI Light" pitchFamily="34" charset="0"/>
                <a:ea typeface="+mn-ea"/>
                <a:cs typeface="+mn-cs"/>
              </a:rPr>
              <a:t>These same analytics services and models created can also be integrated into various different UI (web apps or mobile apps or rich client apps),</a:t>
            </a:r>
            <a:r>
              <a:rPr lang="en-US" sz="1200" kern="1200" baseline="0" dirty="0">
                <a:solidFill>
                  <a:schemeClr val="tx1"/>
                </a:solidFill>
                <a:effectLst/>
                <a:latin typeface="Segoe UI Light" pitchFamily="34" charset="0"/>
                <a:ea typeface="+mn-ea"/>
                <a:cs typeface="+mn-cs"/>
              </a:rPr>
              <a:t> or with </a:t>
            </a:r>
            <a:r>
              <a:rPr lang="en-US" sz="1200" kern="1200" dirty="0">
                <a:solidFill>
                  <a:schemeClr val="tx1"/>
                </a:solidFill>
                <a:effectLst/>
                <a:latin typeface="Segoe UI Light" pitchFamily="34" charset="0"/>
                <a:ea typeface="+mn-ea"/>
                <a:cs typeface="+mn-cs"/>
              </a:rPr>
              <a:t>Cortana, so end users can naturally interact with them via speech etc., and so that end users can get proactively be notified by Cortana if the analytics model finds a new anomaly (unusual growth in certain product purchases- in the case of real time demand forecasting example given above) or whatever deserves the attention of the business users. Similar integration can occur with Cognitive Services or Bot Framework</a:t>
            </a:r>
            <a:r>
              <a:rPr lang="en-US" sz="1200" kern="1200" baseline="0" dirty="0">
                <a:solidFill>
                  <a:schemeClr val="tx1"/>
                </a:solidFill>
                <a:effectLst/>
                <a:latin typeface="Segoe UI Light" pitchFamily="34" charset="0"/>
                <a:ea typeface="+mn-ea"/>
                <a:cs typeface="+mn-cs"/>
              </a:rPr>
              <a:t> based applications. </a:t>
            </a:r>
          </a:p>
          <a:p>
            <a:endParaRPr lang="en-US" sz="1200" kern="1200" baseline="0" dirty="0">
              <a:solidFill>
                <a:schemeClr val="tx1"/>
              </a:solidFill>
              <a:effectLst/>
              <a:latin typeface="Segoe UI Light" pitchFamily="34" charset="0"/>
              <a:ea typeface="+mn-ea"/>
              <a:cs typeface="+mn-cs"/>
            </a:endParaRPr>
          </a:p>
          <a:p>
            <a:r>
              <a:rPr lang="en-US" sz="1200" kern="1200" baseline="0" dirty="0">
                <a:solidFill>
                  <a:schemeClr val="tx1"/>
                </a:solidFill>
                <a:effectLst/>
                <a:latin typeface="Segoe UI Light" pitchFamily="34" charset="0"/>
                <a:ea typeface="+mn-ea"/>
                <a:cs typeface="+mn-cs"/>
              </a:rPr>
              <a:t>At a high level though, Cortana Intelligence capabilities are in three main areas: data, analytics and intelligence. </a:t>
            </a:r>
            <a:endParaRPr lang="en-US" sz="1200" kern="1200" dirty="0">
              <a:solidFill>
                <a:schemeClr val="tx1"/>
              </a:solidFill>
              <a:effectLst/>
              <a:latin typeface="Segoe UI Light" pitchFamily="34" charset="0"/>
              <a:ea typeface="+mn-ea"/>
              <a:cs typeface="+mn-cs"/>
            </a:endParaRPr>
          </a:p>
          <a:p>
            <a:pPr lvl="0"/>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&lt;Transition&gt;: We’re going to dive into each one, starting with data.</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90</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84731704"/>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Build 2016</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5/9/2018 9:44 AM</a:t>
            </a:fld>
            <a:endParaRPr kumimoji="0" lang="en-US" sz="1800" b="0" i="0" u="none" strike="noStrike" kern="0" cap="none" spc="0" normalizeH="0" baseline="0" noProof="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91</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217279758"/>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5/9/2018 9:44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92</a:t>
            </a:fld>
            <a:endParaRPr lang="en-US"/>
          </a:p>
        </p:txBody>
      </p:sp>
    </p:spTree>
    <p:extLst>
      <p:ext uri="{BB962C8B-B14F-4D97-AF65-F5344CB8AC3E}">
        <p14:creationId xmlns:p14="http://schemas.microsoft.com/office/powerpoint/2010/main" val="475130661"/>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5/9/2018 9:44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93</a:t>
            </a:fld>
            <a:endParaRPr lang="en-US"/>
          </a:p>
        </p:txBody>
      </p:sp>
    </p:spTree>
    <p:extLst>
      <p:ext uri="{BB962C8B-B14F-4D97-AF65-F5344CB8AC3E}">
        <p14:creationId xmlns:p14="http://schemas.microsoft.com/office/powerpoint/2010/main" val="1217798021"/>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8027" indent="-178027">
              <a:buFont typeface="Arial" panose="020B0604020202020204" pitchFamily="34" charset="0"/>
              <a:buChar char="•"/>
            </a:pPr>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Build 2015</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5/9/2018 9:44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32941645"/>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211D4B0C-B40C-4B38-86E4-2AFA7E194751}"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5/9/2018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10" name="Footer Placeholder 9"/>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690286708"/>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r>
              <a:rPr lang="en-US"/>
              <a:t>Introduce the two ways</a:t>
            </a:r>
            <a:r>
              <a:rPr lang="en-US" baseline="0"/>
              <a:t> to manage Azure services.</a:t>
            </a:r>
          </a:p>
          <a:p>
            <a:r>
              <a:rPr lang="en-US" baseline="0"/>
              <a:t>ASM has been around since 2009 and is getting long in the tooth.</a:t>
            </a:r>
          </a:p>
          <a:p>
            <a:r>
              <a:rPr lang="en-US" baseline="0"/>
              <a:t>ARM supports modern deployment practices. It is designed to be extensible to all current and future services.</a:t>
            </a:r>
          </a:p>
          <a:p>
            <a:endParaRPr lang="en-US" baseline="0"/>
          </a:p>
          <a:p>
            <a:pPr marL="0" indent="0">
              <a:buNone/>
            </a:pPr>
            <a:r>
              <a:rPr lang="en-GB"/>
              <a:t>Since we currently</a:t>
            </a:r>
            <a:r>
              <a:rPr lang="en-GB" baseline="0"/>
              <a:t> have two different APIs in use in Azure, we want to explain, although not very deeply, that in the CURRENT portal and V1/Classic, the resources are categorized and accessed via a REST API named ‘Service Management API’. Primarily, access to this portal and items in Azure through this API has been through the use of certificates and then later Microsoft has started adding the capability of using Azure AD through the use of Add-</a:t>
            </a:r>
            <a:r>
              <a:rPr lang="en-GB" baseline="0" err="1"/>
              <a:t>AzureAccount</a:t>
            </a:r>
            <a:r>
              <a:rPr lang="en-GB" baseline="0"/>
              <a:t>.</a:t>
            </a:r>
          </a:p>
          <a:p>
            <a:pPr marL="0" indent="0">
              <a:buNone/>
            </a:pPr>
            <a:endParaRPr lang="en-GB" baseline="0"/>
          </a:p>
          <a:p>
            <a:pPr marL="0" indent="0">
              <a:buNone/>
            </a:pPr>
            <a:r>
              <a:rPr lang="en-GB" baseline="0"/>
              <a:t>An IT Pro rarely, if ever, will use the API directly, although all other Azure tools do use the API. So, the programmatic aspect of this is not really relevant, but as of the ARM API, how the VMs are accessed has completely changed because of the different API.</a:t>
            </a:r>
          </a:p>
          <a:p>
            <a:pPr marL="0" indent="0">
              <a:buNone/>
            </a:pPr>
            <a:endParaRPr lang="en-GB" baseline="0"/>
          </a:p>
          <a:p>
            <a:pPr marL="0" indent="0">
              <a:buNone/>
            </a:pPr>
            <a:r>
              <a:rPr lang="en-GB" baseline="0"/>
              <a:t>NOTES</a:t>
            </a:r>
            <a:endParaRPr lang="en-GB"/>
          </a:p>
          <a:p>
            <a:r>
              <a:rPr lang="en-GB"/>
              <a:t>For now it’s not possible to upload a management</a:t>
            </a:r>
            <a:r>
              <a:rPr lang="en-GB" baseline="0"/>
              <a:t> certificate with the SMAPI (which makes sense as accessing the SMAPI requires a management certificate…). You instead have to upload it via the portal</a:t>
            </a:r>
          </a:p>
          <a:p>
            <a:r>
              <a:rPr lang="en-GB"/>
              <a:t>The subscription ID forms part of the URI,</a:t>
            </a:r>
            <a:r>
              <a:rPr lang="en-GB" baseline="0"/>
              <a:t> which is in line with the fact that the Subscription in the security boundary for the administration of the resources.</a:t>
            </a:r>
          </a:p>
          <a:p>
            <a:endParaRPr lang="en-GB" baseline="0"/>
          </a:p>
          <a:p>
            <a:endParaRPr lang="en-GB"/>
          </a:p>
          <a:p>
            <a:pPr marL="0" indent="0">
              <a:buNone/>
            </a:pPr>
            <a:endParaRPr lang="en-US"/>
          </a:p>
        </p:txBody>
      </p:sp>
      <p:sp>
        <p:nvSpPr>
          <p:cNvPr id="6" name="Date Placeholder 5"/>
          <p:cNvSpPr>
            <a:spLocks noGrp="1"/>
          </p:cNvSpPr>
          <p:nvPr>
            <p:ph type="dt" idx="12"/>
          </p:nvPr>
        </p:nvSpPr>
        <p:spPr>
          <a:xfrm>
            <a:off x="4023092" y="0"/>
            <a:ext cx="3077739" cy="468471"/>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7EC2E71-BC3B-49B8-B2BF-93DCC9B91A9A}" type="datetime1">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5/9/2018</a:t>
            </a:fld>
            <a:endParaRPr kumimoji="0" lang="en-US" sz="1800" b="0" i="0" u="none" strike="noStrike" kern="0" cap="none" spc="0" normalizeH="0" baseline="0" noProof="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96</a:t>
            </a:fld>
            <a:endParaRPr kumimoji="0" lang="en-US" sz="1800" b="0" i="0" u="none" strike="noStrike" kern="0" cap="none" spc="0" normalizeH="0" baseline="0" noProof="0">
              <a:ln>
                <a:noFill/>
              </a:ln>
              <a:solidFill>
                <a:sysClr val="windowText" lastClr="000000"/>
              </a:solidFill>
              <a:effectLst/>
              <a:uLnTx/>
              <a:uFillTx/>
            </a:endParaRPr>
          </a:p>
        </p:txBody>
      </p:sp>
      <p:sp>
        <p:nvSpPr>
          <p:cNvPr id="10" name="Footer Placeholder 9"/>
          <p:cNvSpPr>
            <a:spLocks noGrp="1"/>
          </p:cNvSpPr>
          <p:nvPr>
            <p:ph type="ftr" sz="quarter" idx="14"/>
          </p:nvPr>
        </p:nvSpPr>
        <p:spPr>
          <a:xfrm>
            <a:off x="0" y="8900954"/>
            <a:ext cx="6131803" cy="364740"/>
          </a:xfrm>
          <a:prstGeom prst="rect">
            <a:avLst/>
          </a:prstGeom>
        </p:spPr>
        <p:txBody>
          <a:bodyPr/>
          <a:lstStyle/>
          <a:p>
            <a:pPr marL="0" marR="0" lvl="0" indent="0" defTabSz="940882"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003381936"/>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Microsoft 2016</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5/9/2018 9:44 AM</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97</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2557176076"/>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5/9/2018 9:44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98</a:t>
            </a:fld>
            <a:endParaRPr lang="en-US"/>
          </a:p>
        </p:txBody>
      </p:sp>
    </p:spTree>
    <p:extLst>
      <p:ext uri="{BB962C8B-B14F-4D97-AF65-F5344CB8AC3E}">
        <p14:creationId xmlns:p14="http://schemas.microsoft.com/office/powerpoint/2010/main" val="4066524089"/>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0" cap="none" spc="0" normalizeH="0" baseline="0" noProof="0">
                <a:ln>
                  <a:noFill/>
                </a:ln>
                <a:solidFill>
                  <a:sysClr val="windowText" lastClr="000000"/>
                </a:solidFill>
                <a:effectLst/>
                <a:uLnTx/>
                <a:uFillTx/>
                <a:latin typeface="Calibri"/>
                <a:ea typeface="+mn-ea"/>
                <a:cs typeface="+mn-cs"/>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4B3C87-3D8D-4CFE-9DF8-ACB5F82F8CF7}" type="datetime8">
              <a:rPr kumimoji="0" lang="en-US" alt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5/9/2018 9:44 AM</a:t>
            </a:fld>
            <a:endParaRPr kumimoji="0" lang="en-US" alt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72FC2E-5954-4E65-BEEE-BF75C4846817}" type="slidenum">
              <a:rPr kumimoji="0" lang="en-US" alt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99</a:t>
            </a:fld>
            <a:endParaRPr kumimoji="0" lang="en-US" alt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310582384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22.png"/><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3.png"/><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5.emf"/><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6.emf"/><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6.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5.emf"/><Relationship Id="rId1" Type="http://schemas.openxmlformats.org/officeDocument/2006/relationships/slideMaster" Target="../slideMasters/slideMaster7.xml"/></Relationships>
</file>

<file path=ppt/slideLayouts/_rels/slideLayout162.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3.emf"/><Relationship Id="rId1" Type="http://schemas.openxmlformats.org/officeDocument/2006/relationships/slideMaster" Target="../slideMasters/slideMaster7.xml"/></Relationships>
</file>

<file path=ppt/slideLayouts/_rels/slideLayout163.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3.emf"/><Relationship Id="rId1" Type="http://schemas.openxmlformats.org/officeDocument/2006/relationships/slideMaster" Target="../slideMasters/slideMaster7.xml"/></Relationships>
</file>

<file path=ppt/slideLayouts/_rels/slideLayout164.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3.emf"/><Relationship Id="rId1" Type="http://schemas.openxmlformats.org/officeDocument/2006/relationships/slideMaster" Target="../slideMasters/slideMaster7.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7.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7.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8.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3" Type="http://schemas.openxmlformats.org/officeDocument/2006/relationships/slideMaster" Target="../slideMasters/slideMaster9.xml"/><Relationship Id="rId2" Type="http://schemas.openxmlformats.org/officeDocument/2006/relationships/tags" Target="../tags/tag1.xml"/><Relationship Id="rId1" Type="http://schemas.openxmlformats.org/officeDocument/2006/relationships/vmlDrawing" Target="../drawings/vmlDrawing1.vml"/><Relationship Id="rId5" Type="http://schemas.openxmlformats.org/officeDocument/2006/relationships/image" Target="../media/image29.emf"/><Relationship Id="rId4" Type="http://schemas.openxmlformats.org/officeDocument/2006/relationships/oleObject" Target="../embeddings/oleObject1.bin"/></Relationships>
</file>

<file path=ppt/slideLayouts/_rels/slideLayout211.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Master" Target="../slideMasters/slideMaster10.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0.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9.jpeg"/><Relationship Id="rId1" Type="http://schemas.openxmlformats.org/officeDocument/2006/relationships/slideMaster" Target="../slideMasters/slideMaster4.xml"/><Relationship Id="rId5" Type="http://schemas.openxmlformats.org/officeDocument/2006/relationships/image" Target="../media/image11.png"/><Relationship Id="rId4" Type="http://schemas.openxmlformats.org/officeDocument/2006/relationships/image" Target="../media/image10.emf"/></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8.emf"/><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8.emf"/><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12.jpeg"/><Relationship Id="rId1" Type="http://schemas.openxmlformats.org/officeDocument/2006/relationships/slideMaster" Target="../slideMasters/slideMaster4.xml"/><Relationship Id="rId4" Type="http://schemas.openxmlformats.org/officeDocument/2006/relationships/image" Target="../media/image10.emf"/></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13.jpeg"/><Relationship Id="rId1" Type="http://schemas.openxmlformats.org/officeDocument/2006/relationships/slideMaster" Target="../slideMasters/slideMaster4.xml"/><Relationship Id="rId4" Type="http://schemas.openxmlformats.org/officeDocument/2006/relationships/image" Target="../media/image10.emf"/></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14.jpeg"/><Relationship Id="rId1" Type="http://schemas.openxmlformats.org/officeDocument/2006/relationships/slideMaster" Target="../slideMasters/slideMaster4.xml"/><Relationship Id="rId4" Type="http://schemas.openxmlformats.org/officeDocument/2006/relationships/image" Target="../media/image10.emf"/></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15.jpeg"/><Relationship Id="rId1" Type="http://schemas.openxmlformats.org/officeDocument/2006/relationships/slideMaster" Target="../slideMasters/slideMaster4.xml"/><Relationship Id="rId4" Type="http://schemas.openxmlformats.org/officeDocument/2006/relationships/image" Target="../media/image10.emf"/></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16.png"/><Relationship Id="rId1" Type="http://schemas.openxmlformats.org/officeDocument/2006/relationships/slideMaster" Target="../slideMasters/slideMaster4.xml"/><Relationship Id="rId4" Type="http://schemas.openxmlformats.org/officeDocument/2006/relationships/image" Target="../media/image10.emf"/></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17.jpeg"/><Relationship Id="rId1" Type="http://schemas.openxmlformats.org/officeDocument/2006/relationships/slideMaster" Target="../slideMasters/slideMaster4.xml"/><Relationship Id="rId4" Type="http://schemas.openxmlformats.org/officeDocument/2006/relationships/image" Target="../media/image10.emf"/></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18.jpeg"/><Relationship Id="rId7" Type="http://schemas.openxmlformats.org/officeDocument/2006/relationships/image" Target="../media/image20.jpeg"/><Relationship Id="rId2" Type="http://schemas.openxmlformats.org/officeDocument/2006/relationships/image" Target="../media/image17.jpeg"/><Relationship Id="rId1" Type="http://schemas.openxmlformats.org/officeDocument/2006/relationships/slideMaster" Target="../slideMasters/slideMaster4.xml"/><Relationship Id="rId6" Type="http://schemas.openxmlformats.org/officeDocument/2006/relationships/image" Target="../media/image10.emf"/><Relationship Id="rId5" Type="http://schemas.openxmlformats.org/officeDocument/2006/relationships/image" Target="../media/image8.emf"/><Relationship Id="rId4" Type="http://schemas.openxmlformats.org/officeDocument/2006/relationships/image" Target="../media/image19.jpeg"/></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8.emf"/><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1" y="-1"/>
            <a:ext cx="12434711" cy="6994525"/>
          </a:xfrm>
          <a:prstGeom prst="rect">
            <a:avLst/>
          </a:prstGeom>
        </p:spPr>
      </p:pic>
      <p:sp>
        <p:nvSpPr>
          <p:cNvPr id="4" name="Rectangle 3"/>
          <p:cNvSpPr/>
          <p:nvPr userDrawn="1"/>
        </p:nvSpPr>
        <p:spPr bwMode="auto">
          <a:xfrm>
            <a:off x="272986" y="2125677"/>
            <a:ext cx="6402452" cy="3654405"/>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638" y="2125677"/>
            <a:ext cx="6402388" cy="1828800"/>
          </a:xfrm>
          <a:noFill/>
        </p:spPr>
        <p:txBody>
          <a:bodyPr lIns="146304" tIns="91440" rIns="146304" bIns="91440" anchor="t" anchorCtr="0"/>
          <a:lstStyle>
            <a:lvl1pPr>
              <a:defRPr sz="5400" spc="-100" baseline="0">
                <a:gradFill>
                  <a:gsLst>
                    <a:gs pos="76250">
                      <a:srgbClr val="FFFFFF"/>
                    </a:gs>
                    <a:gs pos="51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2986" y="3954457"/>
            <a:ext cx="6402388" cy="1825625"/>
          </a:xfrm>
        </p:spPr>
        <p:txBody>
          <a:bodyPr tIns="109728" bIns="109728">
            <a:noAutofit/>
          </a:bodyPr>
          <a:lstStyle>
            <a:lvl1pPr marL="0" indent="0">
              <a:spcBef>
                <a:spcPts val="0"/>
              </a:spcBef>
              <a:buNone/>
              <a:defRPr sz="3200">
                <a:gradFill>
                  <a:gsLst>
                    <a:gs pos="76250">
                      <a:srgbClr val="FFFFFF"/>
                    </a:gs>
                    <a:gs pos="51000">
                      <a:srgbClr val="FFFFFF"/>
                    </a:gs>
                  </a:gsLst>
                  <a:lin ang="5400000" scaled="0"/>
                </a:gradFill>
              </a:defRPr>
            </a:lvl1pPr>
          </a:lstStyle>
          <a:p>
            <a:pPr lvl="0"/>
            <a:r>
              <a:rPr lang="en-US"/>
              <a:t>Speaker Name</a:t>
            </a:r>
          </a:p>
        </p:txBody>
      </p:sp>
      <p:grpSp>
        <p:nvGrpSpPr>
          <p:cNvPr id="8" name="Group 7"/>
          <p:cNvGrpSpPr>
            <a:grpSpLocks noChangeAspect="1"/>
          </p:cNvGrpSpPr>
          <p:nvPr userDrawn="1"/>
        </p:nvGrpSpPr>
        <p:grpSpPr bwMode="gray">
          <a:xfrm>
            <a:off x="457518" y="479425"/>
            <a:ext cx="1681413" cy="360979"/>
            <a:chOff x="457200" y="1643393"/>
            <a:chExt cx="4492753" cy="964540"/>
          </a:xfrm>
        </p:grpSpPr>
        <p:pic>
          <p:nvPicPr>
            <p:cNvPr id="11" name="Picture 10"/>
            <p:cNvPicPr>
              <a:picLocks noChangeAspect="1"/>
            </p:cNvPicPr>
            <p:nvPr/>
          </p:nvPicPr>
          <p:blipFill>
            <a:blip r:embed="rId3"/>
            <a:stretch>
              <a:fillRect/>
            </a:stretch>
          </p:blipFill>
          <p:spPr bwMode="gray">
            <a:xfrm>
              <a:off x="457200" y="1643393"/>
              <a:ext cx="964540" cy="964540"/>
            </a:xfrm>
            <a:prstGeom prst="rect">
              <a:avLst/>
            </a:prstGeom>
          </p:spPr>
        </p:pic>
        <p:sp>
          <p:nvSpPr>
            <p:cNvPr id="12"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594675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Blank">
    <p:bg>
      <p:bgPr>
        <a:solidFill>
          <a:srgbClr val="F8F8F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784299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eal Blank">
    <p:bg>
      <p:bgPr>
        <a:solidFill>
          <a:srgbClr val="F8F8F8"/>
        </a:solidFill>
        <a:effectLst/>
      </p:bgPr>
    </p:bg>
    <p:spTree>
      <p:nvGrpSpPr>
        <p:cNvPr id="1" name=""/>
        <p:cNvGrpSpPr/>
        <p:nvPr/>
      </p:nvGrpSpPr>
      <p:grpSpPr>
        <a:xfrm>
          <a:off x="0" y="0"/>
          <a:ext cx="0" cy="0"/>
          <a:chOff x="0" y="0"/>
          <a:chExt cx="0" cy="0"/>
        </a:xfrm>
      </p:grpSpPr>
      <p:grpSp>
        <p:nvGrpSpPr>
          <p:cNvPr id="2" name="Group 1"/>
          <p:cNvGrpSpPr/>
          <p:nvPr userDrawn="1"/>
        </p:nvGrpSpPr>
        <p:grpSpPr>
          <a:xfrm>
            <a:off x="0" y="0"/>
            <a:ext cx="12436475" cy="6994525"/>
            <a:chOff x="0" y="0"/>
            <a:chExt cx="12192000" cy="6858000"/>
          </a:xfrm>
        </p:grpSpPr>
        <p:sp>
          <p:nvSpPr>
            <p:cNvPr id="3" name="Rectangle 2"/>
            <p:cNvSpPr/>
            <p:nvPr/>
          </p:nvSpPr>
          <p:spPr bwMode="auto">
            <a:xfrm>
              <a:off x="0" y="0"/>
              <a:ext cx="12192000" cy="6858000"/>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4" name="Footer Placeholder 1"/>
            <p:cNvSpPr txBox="1">
              <a:spLocks/>
            </p:cNvSpPr>
            <p:nvPr/>
          </p:nvSpPr>
          <p:spPr>
            <a:xfrm>
              <a:off x="269238" y="6590475"/>
              <a:ext cx="11922762" cy="267525"/>
            </a:xfrm>
            <a:prstGeom prst="rect">
              <a:avLst/>
            </a:prstGeom>
          </p:spPr>
          <p:txBody>
            <a:bodyPr anchor="b"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224" rtl="0" eaLnBrk="1" fontAlgn="auto" latinLnBrk="0" hangingPunct="1">
                <a:lnSpc>
                  <a:spcPct val="100000"/>
                </a:lnSpc>
                <a:spcBef>
                  <a:spcPts val="0"/>
                </a:spcBef>
                <a:spcAft>
                  <a:spcPts val="0"/>
                </a:spcAft>
                <a:buClrTx/>
                <a:buSzTx/>
                <a:buFontTx/>
                <a:buNone/>
                <a:tabLst/>
                <a:defRPr/>
              </a:pPr>
              <a:r>
                <a:rPr kumimoji="0" lang="en-US" sz="918" b="0" i="0" u="none" strike="noStrike" kern="1200" cap="none" spc="0" normalizeH="0" baseline="0" noProof="0">
                  <a:ln>
                    <a:noFill/>
                  </a:ln>
                  <a:solidFill>
                    <a:schemeClr val="bg1"/>
                  </a:solidFill>
                  <a:effectLst/>
                  <a:uLnTx/>
                  <a:uFillTx/>
                  <a:latin typeface="Segoe UI"/>
                  <a:ea typeface="+mn-ea"/>
                  <a:cs typeface="+mn-cs"/>
                </a:rPr>
                <a:t>Microsoft Confidential – NDA Required</a:t>
              </a:r>
            </a:p>
          </p:txBody>
        </p:sp>
      </p:grpSp>
    </p:spTree>
    <p:extLst>
      <p:ext uri="{BB962C8B-B14F-4D97-AF65-F5344CB8AC3E}">
        <p14:creationId xmlns:p14="http://schemas.microsoft.com/office/powerpoint/2010/main" val="147331766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4571278" cy="1181862"/>
          </a:xfrm>
          <a:noFill/>
        </p:spPr>
        <p:txBody>
          <a:bodyPr wrap="square"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9" y="3954463"/>
            <a:ext cx="4572000" cy="738664"/>
          </a:xfrm>
          <a:noFill/>
        </p:spPr>
        <p:txBody>
          <a:bodyPr wrap="square"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1958134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rgbClr val="25252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4571278" cy="1181862"/>
          </a:xfrm>
          <a:noFill/>
        </p:spPr>
        <p:txBody>
          <a:bodyPr wrap="square"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a:t>Video title</a:t>
            </a:r>
          </a:p>
        </p:txBody>
      </p:sp>
    </p:spTree>
    <p:extLst>
      <p:ext uri="{BB962C8B-B14F-4D97-AF65-F5344CB8AC3E}">
        <p14:creationId xmlns:p14="http://schemas.microsoft.com/office/powerpoint/2010/main" val="20640390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4195135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rgbClr val="25252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54441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41426"/>
            <a:ext cx="5486399" cy="2012859"/>
          </a:xfrm>
        </p:spPr>
        <p:txBody>
          <a:bodyPr>
            <a:spAutoFit/>
          </a:bodyPr>
          <a:lstStyle>
            <a:lvl1pPr>
              <a:defRPr sz="6599"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88670809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88087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rgbClr val="25252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027935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1995931"/>
          </a:xfrm>
        </p:spPr>
        <p:txBody>
          <a:bodyPr/>
          <a:lstStyle>
            <a:lvl1pPr marL="0" indent="0">
              <a:buNone/>
              <a:defRPr sz="32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8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4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0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79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9398060"/>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7"/>
            <a:ext cx="11887199" cy="403187"/>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41277500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55554163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a:t>Click to edit Master title style</a:t>
            </a:r>
          </a:p>
        </p:txBody>
      </p:sp>
      <p:sp>
        <p:nvSpPr>
          <p:cNvPr id="6" name="Text Placeholder 5"/>
          <p:cNvSpPr>
            <a:spLocks noGrp="1"/>
          </p:cNvSpPr>
          <p:nvPr>
            <p:ph type="body" sz="quarter" idx="13" hasCustomPrompt="1"/>
          </p:nvPr>
        </p:nvSpPr>
        <p:spPr>
          <a:xfrm>
            <a:off x="1" y="585024"/>
            <a:ext cx="12436475" cy="380490"/>
          </a:xfrm>
          <a:prstGeom prst="rect">
            <a:avLst/>
          </a:prstGeom>
        </p:spPr>
        <p:txBody>
          <a:bodyPr lIns="320040" tIns="53325" rIns="53325" bIns="53325">
            <a:noAutofit/>
          </a:bodyPr>
          <a:lstStyle>
            <a:lvl1pPr marL="0" indent="0">
              <a:buNone/>
              <a:defRPr sz="2856">
                <a:solidFill>
                  <a:schemeClr val="tx1"/>
                </a:solidFill>
                <a:latin typeface="Segoe UI Light" pitchFamily="34" charset="0"/>
              </a:defRPr>
            </a:lvl1pPr>
            <a:lvl2pPr marL="287224" indent="0">
              <a:buNone/>
              <a:defRPr/>
            </a:lvl2pPr>
            <a:lvl3pPr marL="600071" indent="0">
              <a:buNone/>
              <a:defRPr/>
            </a:lvl3pPr>
            <a:lvl4pPr marL="887296" indent="0">
              <a:buNone/>
              <a:defRPr/>
            </a:lvl4pPr>
            <a:lvl5pPr marL="1127323" indent="0">
              <a:buNone/>
              <a:defRPr/>
            </a:lvl5pPr>
          </a:lstStyle>
          <a:p>
            <a:pPr lvl="0"/>
            <a:r>
              <a:rPr lang="en-US"/>
              <a:t>Click to add subtitle</a:t>
            </a:r>
          </a:p>
        </p:txBody>
      </p:sp>
      <p:sp>
        <p:nvSpPr>
          <p:cNvPr id="16" name="Text Placeholder 15"/>
          <p:cNvSpPr>
            <a:spLocks noGrp="1"/>
          </p:cNvSpPr>
          <p:nvPr>
            <p:ph type="body" sz="quarter" idx="14"/>
          </p:nvPr>
        </p:nvSpPr>
        <p:spPr>
          <a:xfrm>
            <a:off x="153878" y="1632057"/>
            <a:ext cx="12128721" cy="209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Slide Number Placeholder 18"/>
          <p:cNvSpPr>
            <a:spLocks noGrp="1"/>
          </p:cNvSpPr>
          <p:nvPr>
            <p:ph type="sldNum" sz="quarter" idx="15"/>
          </p:nvPr>
        </p:nvSpPr>
        <p:spPr/>
        <p:txBody>
          <a:bodyPr/>
          <a:lstStyle/>
          <a:p>
            <a:pPr defTabSz="1109545"/>
            <a:fld id="{FAADACFB-7C71-4E89-89D2-7BBA40B7BFA9}" type="slidenum">
              <a:rPr lang="en-US" smtClean="0">
                <a:solidFill>
                  <a:srgbClr val="505050"/>
                </a:solidFill>
              </a:rPr>
              <a:pPr defTabSz="1109545"/>
              <a:t>‹#›</a:t>
            </a:fld>
            <a:endParaRPr lang="en-US">
              <a:solidFill>
                <a:srgbClr val="505050"/>
              </a:solidFill>
            </a:endParaRPr>
          </a:p>
        </p:txBody>
      </p:sp>
      <p:sp>
        <p:nvSpPr>
          <p:cNvPr id="20" name="Footer Placeholder 19"/>
          <p:cNvSpPr>
            <a:spLocks noGrp="1"/>
          </p:cNvSpPr>
          <p:nvPr>
            <p:ph type="ftr" sz="quarter" idx="16"/>
          </p:nvPr>
        </p:nvSpPr>
        <p:spPr/>
        <p:txBody>
          <a:bodyPr/>
          <a:lstStyle/>
          <a:p>
            <a:pPr defTabSz="1109545"/>
            <a:r>
              <a:rPr lang="en-US">
                <a:solidFill>
                  <a:srgbClr val="505050"/>
                </a:solidFill>
              </a:rPr>
              <a:t>Data as of December 16, 2016</a:t>
            </a:r>
          </a:p>
        </p:txBody>
      </p:sp>
    </p:spTree>
    <p:extLst>
      <p:ext uri="{BB962C8B-B14F-4D97-AF65-F5344CB8AC3E}">
        <p14:creationId xmlns:p14="http://schemas.microsoft.com/office/powerpoint/2010/main" val="2200322937"/>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userDrawn="1">
  <p:cSld name="Title Subtitle">
    <p:bg>
      <p:bgRef idx="1001">
        <a:schemeClr val="bg1"/>
      </p:bgRef>
    </p:bg>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a:xfrm>
            <a:off x="457200" y="6565392"/>
            <a:ext cx="3937000" cy="137160"/>
          </a:xfrm>
          <a:prstGeom prst="rect">
            <a:avLst/>
          </a:prstGeom>
        </p:spPr>
        <p:txBody>
          <a:bodyPr/>
          <a:lstStyle>
            <a:lvl1pPr>
              <a:defRPr>
                <a:solidFill>
                  <a:schemeClr val="tx2"/>
                </a:solidFill>
              </a:defRPr>
            </a:lvl1pPr>
          </a:lstStyle>
          <a:p>
            <a:pPr defTabSz="932418"/>
            <a:r>
              <a:rPr lang="en-US">
                <a:solidFill>
                  <a:srgbClr val="505050"/>
                </a:solidFill>
              </a:rPr>
              <a:t>Data as of December 16, 2016</a:t>
            </a:r>
          </a:p>
        </p:txBody>
      </p:sp>
      <p:sp>
        <p:nvSpPr>
          <p:cNvPr id="4" name="Slide Number Placeholder 3"/>
          <p:cNvSpPr>
            <a:spLocks noGrp="1"/>
          </p:cNvSpPr>
          <p:nvPr>
            <p:ph type="sldNum" sz="quarter" idx="11"/>
          </p:nvPr>
        </p:nvSpPr>
        <p:spPr/>
        <p:txBody>
          <a:bodyPr/>
          <a:lstStyle>
            <a:lvl1pPr>
              <a:defRPr>
                <a:solidFill>
                  <a:schemeClr val="tx2"/>
                </a:solidFill>
              </a:defRPr>
            </a:lvl1pPr>
          </a:lstStyle>
          <a:p>
            <a:pPr defTabSz="932418"/>
            <a:fld id="{27258FFF-F925-446B-8502-81C933981705}" type="slidenum">
              <a:rPr lang="en-US" smtClean="0">
                <a:solidFill>
                  <a:srgbClr val="505050"/>
                </a:solidFill>
              </a:rPr>
              <a:pPr defTabSz="932418"/>
              <a:t>‹#›</a:t>
            </a:fld>
            <a:endParaRPr lang="en-US">
              <a:solidFill>
                <a:srgbClr val="505050"/>
              </a:solidFill>
            </a:endParaRPr>
          </a:p>
        </p:txBody>
      </p:sp>
      <p:sp>
        <p:nvSpPr>
          <p:cNvPr id="5" name="Text Placeholder 4"/>
          <p:cNvSpPr>
            <a:spLocks noGrp="1"/>
          </p:cNvSpPr>
          <p:nvPr>
            <p:ph type="body" sz="quarter" idx="12"/>
          </p:nvPr>
        </p:nvSpPr>
        <p:spPr>
          <a:xfrm>
            <a:off x="274638" y="369116"/>
            <a:ext cx="10972800" cy="1024684"/>
          </a:xfrm>
          <a:prstGeom prst="rect">
            <a:avLst/>
          </a:prstGeom>
        </p:spPr>
        <p:txBody>
          <a:bodyPr lIns="146304" tIns="91440" rIns="146304" bIns="91440">
            <a:noAutofit/>
          </a:bodyPr>
          <a:lstStyle>
            <a:lvl1pPr marL="0" indent="0">
              <a:lnSpc>
                <a:spcPct val="90000"/>
              </a:lnSpc>
              <a:spcBef>
                <a:spcPts val="1198"/>
              </a:spcBef>
              <a:spcAft>
                <a:spcPts val="2400"/>
              </a:spcAft>
              <a:buFontTx/>
              <a:buNone/>
              <a:defRPr lang="en-US" sz="5198" b="0" i="0" kern="1200" spc="0" baseline="0" dirty="0" smtClean="0">
                <a:solidFill>
                  <a:schemeClr val="tx2"/>
                </a:solidFill>
                <a:latin typeface="+mj-lt"/>
                <a:ea typeface="+mn-ea"/>
                <a:cs typeface="+mn-cs"/>
              </a:defRPr>
            </a:lvl1pPr>
          </a:lstStyle>
          <a:p>
            <a:pPr marL="0" marR="0" lvl="0" indent="0" algn="l" defTabSz="932384" rtl="0" eaLnBrk="1" fontAlgn="auto" latinLnBrk="0" hangingPunct="1">
              <a:lnSpc>
                <a:spcPct val="90000"/>
              </a:lnSpc>
              <a:spcBef>
                <a:spcPts val="1198"/>
              </a:spcBef>
              <a:spcAft>
                <a:spcPts val="2400"/>
              </a:spcAft>
              <a:buClrTx/>
              <a:buSzPct val="90000"/>
              <a:buFontTx/>
              <a:buNone/>
              <a:tabLst/>
            </a:pPr>
            <a:r>
              <a:rPr lang="en-US"/>
              <a:t>Click to edit Master text</a:t>
            </a:r>
          </a:p>
        </p:txBody>
      </p:sp>
      <p:sp>
        <p:nvSpPr>
          <p:cNvPr id="6" name="Text Placeholder 5"/>
          <p:cNvSpPr>
            <a:spLocks noGrp="1"/>
          </p:cNvSpPr>
          <p:nvPr>
            <p:ph type="body" sz="quarter" idx="13"/>
          </p:nvPr>
        </p:nvSpPr>
        <p:spPr>
          <a:xfrm>
            <a:off x="274640" y="1139827"/>
            <a:ext cx="11033125" cy="603741"/>
          </a:xfrm>
          <a:prstGeom prst="rect">
            <a:avLst/>
          </a:prstGeom>
        </p:spPr>
        <p:txBody>
          <a:bodyPr lIns="192024" anchor="t"/>
          <a:lstStyle>
            <a:lvl1pPr marL="0" indent="0">
              <a:buNone/>
              <a:defRPr lang="en-US" sz="3000" kern="1200" smtClean="0">
                <a:solidFill>
                  <a:schemeClr val="accent1"/>
                </a:solidFill>
                <a:latin typeface="+mj-lt"/>
                <a:ea typeface="+mn-ea"/>
                <a:cs typeface="+mn-cs"/>
              </a:defRPr>
            </a:lvl1pPr>
            <a:lvl2pPr marL="0" indent="0">
              <a:buNone/>
              <a:defRPr lang="en-US" sz="3170" kern="1200" smtClean="0">
                <a:solidFill>
                  <a:schemeClr val="bg1"/>
                </a:solidFill>
                <a:latin typeface="+mj-lt"/>
                <a:ea typeface="+mn-ea"/>
                <a:cs typeface="+mn-cs"/>
              </a:defRPr>
            </a:lvl2pPr>
            <a:lvl3pPr marL="0" indent="0">
              <a:buNone/>
              <a:defRPr lang="en-US" sz="3170" kern="1200" smtClean="0">
                <a:solidFill>
                  <a:schemeClr val="bg1"/>
                </a:solidFill>
                <a:latin typeface="+mj-lt"/>
                <a:ea typeface="+mn-ea"/>
                <a:cs typeface="+mn-cs"/>
              </a:defRPr>
            </a:lvl3pPr>
            <a:lvl4pPr marL="0" indent="0">
              <a:buNone/>
              <a:defRPr lang="en-US" sz="3170" kern="1200" smtClean="0">
                <a:solidFill>
                  <a:schemeClr val="bg1"/>
                </a:solidFill>
                <a:latin typeface="+mj-lt"/>
                <a:ea typeface="+mn-ea"/>
                <a:cs typeface="+mn-cs"/>
              </a:defRPr>
            </a:lvl4pPr>
            <a:lvl5pPr marL="0" indent="0">
              <a:buNone/>
              <a:defRPr lang="en-US" sz="3170" kern="1200">
                <a:solidFill>
                  <a:schemeClr val="bg1"/>
                </a:solidFill>
                <a:latin typeface="+mj-lt"/>
                <a:ea typeface="+mn-ea"/>
                <a:cs typeface="+mn-cs"/>
              </a:defRPr>
            </a:lvl5pPr>
          </a:lstStyle>
          <a:p>
            <a:pPr lvl="0"/>
            <a:r>
              <a:rPr lang="en-US"/>
              <a:t>Click to edit Master text styles</a:t>
            </a:r>
          </a:p>
        </p:txBody>
      </p:sp>
    </p:spTree>
    <p:extLst>
      <p:ext uri="{BB962C8B-B14F-4D97-AF65-F5344CB8AC3E}">
        <p14:creationId xmlns:p14="http://schemas.microsoft.com/office/powerpoint/2010/main" val="27488144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chemeClr val="accent1"/>
        </a:solidFill>
        <a:effectLst/>
      </p:bgPr>
    </p:bg>
    <p:spTree>
      <p:nvGrpSpPr>
        <p:cNvPr id="1" name=""/>
        <p:cNvGrpSpPr/>
        <p:nvPr/>
      </p:nvGrpSpPr>
      <p:grpSpPr>
        <a:xfrm>
          <a:off x="0" y="0"/>
          <a:ext cx="0" cy="0"/>
          <a:chOff x="0" y="0"/>
          <a:chExt cx="0" cy="0"/>
        </a:xfrm>
      </p:grpSpPr>
      <p:sp>
        <p:nvSpPr>
          <p:cNvPr id="10" name="Rectangle 9"/>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2280" y="6209084"/>
            <a:ext cx="1456418" cy="310896"/>
          </a:xfrm>
          <a:prstGeom prst="rect">
            <a:avLst/>
          </a:prstGeom>
        </p:spPr>
      </p:pic>
      <p:pic>
        <p:nvPicPr>
          <p:cNvPr id="16" name="Picture 15"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8" name="Title 1"/>
          <p:cNvSpPr>
            <a:spLocks noGrp="1"/>
          </p:cNvSpPr>
          <p:nvPr>
            <p:ph type="title" hasCustomPrompt="1"/>
          </p:nvPr>
        </p:nvSpPr>
        <p:spPr bwMode="white">
          <a:xfrm>
            <a:off x="274702" y="1679645"/>
            <a:ext cx="91439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a:t>Presentation title</a:t>
            </a:r>
          </a:p>
        </p:txBody>
      </p:sp>
      <p:sp>
        <p:nvSpPr>
          <p:cNvPr id="9" name="Text Placeholder 4"/>
          <p:cNvSpPr>
            <a:spLocks noGrp="1"/>
          </p:cNvSpPr>
          <p:nvPr>
            <p:ph type="body" sz="quarter" idx="12" hasCustomPrompt="1"/>
          </p:nvPr>
        </p:nvSpPr>
        <p:spPr bwMode="white">
          <a:xfrm>
            <a:off x="274701" y="3509753"/>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021845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5630858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0754094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5012370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5268779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2725025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9238619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9132408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98803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1946860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9002256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Customer Evidence Slide">
    <p:bg bwMode="gray">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8584">
                      <a:schemeClr val="tx2"/>
                    </a:gs>
                    <a:gs pos="57000">
                      <a:schemeClr val="tx2"/>
                    </a:gs>
                  </a:gsLst>
                  <a:lin ang="5400000" scaled="0"/>
                </a:gradFill>
              </a:defRPr>
            </a:lvl1pPr>
          </a:lstStyle>
          <a:p>
            <a:r>
              <a:rPr lang="en-US"/>
              <a:t>Customer evidence slide</a:t>
            </a:r>
          </a:p>
        </p:txBody>
      </p:sp>
      <p:sp>
        <p:nvSpPr>
          <p:cNvPr id="4" name="Picture Placeholder 3"/>
          <p:cNvSpPr>
            <a:spLocks noGrp="1"/>
          </p:cNvSpPr>
          <p:nvPr>
            <p:ph type="pic" sz="quarter" idx="10"/>
          </p:nvPr>
        </p:nvSpPr>
        <p:spPr bwMode="gray">
          <a:xfrm>
            <a:off x="274638" y="1434069"/>
            <a:ext cx="5486400" cy="1827214"/>
          </a:xfrm>
          <a:blipFill>
            <a:blip r:embed="rId2"/>
            <a:stretch>
              <a:fillRect/>
            </a:stretch>
          </a:blipFill>
        </p:spPr>
        <p:txBody>
          <a:bodyPr lIns="182880" tIns="146304" rIns="182880" bIns="146304">
            <a:noAutofit/>
          </a:bodyPr>
          <a:lstStyle>
            <a:lvl1pPr marL="0" indent="0">
              <a:buNone/>
              <a:defRPr lang="en-US" sz="2400" kern="1200" spc="0" baseline="0" dirty="0">
                <a:noFill/>
                <a:latin typeface="+mn-lt"/>
                <a:ea typeface="+mn-ea"/>
                <a:cs typeface="+mn-cs"/>
              </a:defRPr>
            </a:lvl1pPr>
            <a:lvl2pPr>
              <a:defRPr lang="en-US" sz="2400"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pPr>
            <a:r>
              <a:rPr lang="en-US"/>
              <a:t>Click icon to add picture</a:t>
            </a:r>
          </a:p>
        </p:txBody>
      </p:sp>
      <p:sp>
        <p:nvSpPr>
          <p:cNvPr id="5" name="Rectangle 4"/>
          <p:cNvSpPr/>
          <p:nvPr userDrawn="1"/>
        </p:nvSpPr>
        <p:spPr bwMode="auto">
          <a:xfrm>
            <a:off x="6218237" y="4868863"/>
            <a:ext cx="5945966" cy="18288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46304" rIns="182880" bIns="146304" numCol="1" rtlCol="0" anchor="ctr" anchorCtr="0" compatLnSpc="1">
            <a:prstTxWarp prst="textNoShape">
              <a:avLst/>
            </a:prstTxWarp>
          </a:bodyPr>
          <a:lstStyle/>
          <a:p>
            <a:pPr algn="ctr" defTabSz="932472" fontAlgn="base">
              <a:spcBef>
                <a:spcPct val="0"/>
              </a:spcBef>
              <a:spcAft>
                <a:spcPct val="0"/>
              </a:spcAft>
            </a:pPr>
            <a:endParaRPr lang="en-US" sz="2000">
              <a:gradFill>
                <a:gsLst>
                  <a:gs pos="5439">
                    <a:srgbClr val="F8F8F8"/>
                  </a:gs>
                  <a:gs pos="10000">
                    <a:srgbClr val="F8F8F8"/>
                  </a:gs>
                </a:gsLst>
                <a:lin ang="5400000" scaled="0"/>
              </a:gradFill>
            </a:endParaRPr>
          </a:p>
        </p:txBody>
      </p:sp>
      <p:sp>
        <p:nvSpPr>
          <p:cNvPr id="6" name="Picture Placeholder 3"/>
          <p:cNvSpPr>
            <a:spLocks noGrp="1"/>
          </p:cNvSpPr>
          <p:nvPr>
            <p:ph type="pic" sz="quarter" idx="11" hasCustomPrompt="1"/>
          </p:nvPr>
        </p:nvSpPr>
        <p:spPr bwMode="gray">
          <a:xfrm>
            <a:off x="6218237" y="1434069"/>
            <a:ext cx="5943601" cy="3433208"/>
          </a:xfrm>
          <a:blipFill>
            <a:blip r:embed="rId3"/>
            <a:stretch>
              <a:fillRect/>
            </a:stretch>
          </a:blipFill>
        </p:spPr>
        <p:txBody>
          <a:bodyPr lIns="182880" tIns="146304" rIns="182880" bIns="146304">
            <a:noAutofit/>
          </a:bodyPr>
          <a:lstStyle>
            <a:lvl1pPr marL="0" indent="0">
              <a:buNone/>
              <a:defRPr lang="en-US" sz="2400" kern="1200" spc="0" baseline="0" dirty="0">
                <a:gradFill>
                  <a:gsLst>
                    <a:gs pos="1250">
                      <a:schemeClr val="tx1"/>
                    </a:gs>
                    <a:gs pos="100000">
                      <a:schemeClr val="tx1"/>
                    </a:gs>
                  </a:gsLst>
                  <a:lin ang="5400000" scaled="0"/>
                </a:gradFill>
                <a:latin typeface="+mn-lt"/>
                <a:ea typeface="+mn-ea"/>
                <a:cs typeface="+mn-cs"/>
              </a:defRPr>
            </a:lvl1pPr>
            <a:lvl2pPr algn="ctr">
              <a:defRPr lang="en-US" sz="2400"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pPr>
            <a:r>
              <a:rPr lang="en-US"/>
              <a:t>Your image here</a:t>
            </a:r>
          </a:p>
        </p:txBody>
      </p:sp>
      <p:cxnSp>
        <p:nvCxnSpPr>
          <p:cNvPr id="7" name="Straight Connector 6"/>
          <p:cNvCxnSpPr/>
          <p:nvPr userDrawn="1"/>
        </p:nvCxnSpPr>
        <p:spPr>
          <a:xfrm>
            <a:off x="5989638" y="1836883"/>
            <a:ext cx="0" cy="4754828"/>
          </a:xfrm>
          <a:prstGeom prst="line">
            <a:avLst/>
          </a:prstGeom>
          <a:ln w="3175">
            <a:solidFill>
              <a:schemeClr val="tx1">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274638" y="3260725"/>
            <a:ext cx="5486400" cy="3436938"/>
          </a:xfrm>
        </p:spPr>
        <p:txBody>
          <a:bodyPr lIns="182880" tIns="146304" rIns="182880" bIns="146304">
            <a:noAutofit/>
          </a:bodyPr>
          <a:lstStyle>
            <a:lvl1pPr marL="0" indent="0">
              <a:buNone/>
              <a:defRPr sz="2400">
                <a:latin typeface="+mn-lt"/>
              </a:defRPr>
            </a:lvl1pPr>
          </a:lstStyle>
          <a:p>
            <a:pPr lvl="0"/>
            <a:r>
              <a:rPr lang="en-US"/>
              <a:t>Edit Master text styles</a:t>
            </a:r>
          </a:p>
        </p:txBody>
      </p:sp>
      <p:sp>
        <p:nvSpPr>
          <p:cNvPr id="15" name="Text Placeholder 14"/>
          <p:cNvSpPr>
            <a:spLocks noGrp="1"/>
          </p:cNvSpPr>
          <p:nvPr>
            <p:ph type="body" sz="quarter" idx="13"/>
          </p:nvPr>
        </p:nvSpPr>
        <p:spPr>
          <a:xfrm>
            <a:off x="6218238" y="4868863"/>
            <a:ext cx="5943600" cy="1827214"/>
          </a:xfrm>
        </p:spPr>
        <p:txBody>
          <a:bodyPr lIns="182880" tIns="146304" rIns="182880" bIns="146304" anchor="ctr">
            <a:noAutofit/>
          </a:bodyPr>
          <a:lstStyle>
            <a:lvl1pPr marL="0" indent="0" algn="ctr">
              <a:buNone/>
              <a:defRPr sz="3200">
                <a:gradFill>
                  <a:gsLst>
                    <a:gs pos="27434">
                      <a:srgbClr val="FFFFFF"/>
                    </a:gs>
                    <a:gs pos="54000">
                      <a:srgbClr val="FFFFFF"/>
                    </a:gs>
                  </a:gsLst>
                  <a:lin ang="5400000" scaled="0"/>
                </a:gradFill>
                <a:latin typeface="+mj-lt"/>
              </a:defRPr>
            </a:lvl1pPr>
          </a:lstStyle>
          <a:p>
            <a:pPr lvl="0"/>
            <a:r>
              <a:rPr lang="en-US"/>
              <a:t>Edit Master text styles</a:t>
            </a:r>
          </a:p>
        </p:txBody>
      </p:sp>
    </p:spTree>
    <p:extLst>
      <p:ext uri="{BB962C8B-B14F-4D97-AF65-F5344CB8AC3E}">
        <p14:creationId xmlns:p14="http://schemas.microsoft.com/office/powerpoint/2010/main" val="241430184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8228299" cy="1181862"/>
          </a:xfrm>
          <a:noFill/>
        </p:spPr>
        <p:txBody>
          <a:bodyPr wrap="square" tIns="91440" bIns="91440" anchor="t" anchorCtr="0">
            <a:spAutoFit/>
          </a:bodyPr>
          <a:lstStyle>
            <a:lvl1pPr>
              <a:defRPr sz="7200" spc="-100" baseline="0">
                <a:gradFill>
                  <a:gsLst>
                    <a:gs pos="8850">
                      <a:schemeClr val="tx1"/>
                    </a:gs>
                    <a:gs pos="23894">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8" y="3954463"/>
            <a:ext cx="8229599" cy="738664"/>
          </a:xfrm>
          <a:noFill/>
        </p:spPr>
        <p:txBody>
          <a:bodyPr wrap="square" lIns="182880" tIns="146304" rIns="182880" bIns="146304">
            <a:spAutoFit/>
          </a:bodyPr>
          <a:lstStyle>
            <a:lvl1pPr marL="0" indent="0">
              <a:spcBef>
                <a:spcPts val="0"/>
              </a:spcBef>
              <a:buNone/>
              <a:defRPr sz="3200" spc="0" baseline="0">
                <a:gradFill>
                  <a:gsLst>
                    <a:gs pos="8850">
                      <a:schemeClr val="tx1"/>
                    </a:gs>
                    <a:gs pos="23894">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3255126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8229599" cy="1181862"/>
          </a:xfrm>
          <a:noFill/>
        </p:spPr>
        <p:txBody>
          <a:bodyPr wrap="square" tIns="91440" bIns="91440" anchor="t" anchorCtr="0">
            <a:spAutoFit/>
          </a:bodyPr>
          <a:lstStyle>
            <a:lvl1pPr>
              <a:defRPr sz="7200" spc="-100" baseline="0">
                <a:gradFill>
                  <a:gsLst>
                    <a:gs pos="10619">
                      <a:schemeClr val="tx1"/>
                    </a:gs>
                    <a:gs pos="26549">
                      <a:schemeClr val="tx1"/>
                    </a:gs>
                  </a:gsLst>
                  <a:lin ang="5400000" scaled="0"/>
                </a:gradFill>
              </a:defRPr>
            </a:lvl1pPr>
          </a:lstStyle>
          <a:p>
            <a:r>
              <a:rPr lang="en-US"/>
              <a:t>Video title</a:t>
            </a:r>
          </a:p>
        </p:txBody>
      </p:sp>
    </p:spTree>
    <p:extLst>
      <p:ext uri="{BB962C8B-B14F-4D97-AF65-F5344CB8AC3E}">
        <p14:creationId xmlns:p14="http://schemas.microsoft.com/office/powerpoint/2010/main" val="35628055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8058266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4779389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182273791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21594122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07854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230458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41019964"/>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376153993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1330896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 Slide Option 1">
    <p:spTree>
      <p:nvGrpSpPr>
        <p:cNvPr id="1" name=""/>
        <p:cNvGrpSpPr/>
        <p:nvPr/>
      </p:nvGrpSpPr>
      <p:grpSpPr>
        <a:xfrm>
          <a:off x="0" y="0"/>
          <a:ext cx="0" cy="0"/>
          <a:chOff x="0" y="0"/>
          <a:chExt cx="0" cy="0"/>
        </a:xfrm>
      </p:grpSpPr>
      <p:sp>
        <p:nvSpPr>
          <p:cNvPr id="2" name="Rectangle 1"/>
          <p:cNvSpPr/>
          <p:nvPr userDrawn="1"/>
        </p:nvSpPr>
        <p:spPr bwMode="auto">
          <a:xfrm>
            <a:off x="274638" y="1645920"/>
            <a:ext cx="6400800" cy="36640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1645920"/>
            <a:ext cx="6400736" cy="1828800"/>
          </a:xfrm>
          <a:noFill/>
        </p:spPr>
        <p:txBody>
          <a:bodyPr lIns="146304" tIns="91440" rIns="146304" bIns="91440" anchor="t" anchorCtr="0"/>
          <a:lstStyle>
            <a:lvl1pPr>
              <a:defRPr sz="5400" spc="-100" baseline="0">
                <a:gradFill>
                  <a:gsLst>
                    <a:gs pos="69444">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50" y="3474720"/>
            <a:ext cx="6402388" cy="1828800"/>
          </a:xfrm>
          <a:noFill/>
        </p:spPr>
        <p:txBody>
          <a:bodyPr tIns="109728" bIns="109728">
            <a:noAutofit/>
          </a:bodyPr>
          <a:lstStyle>
            <a:lvl1pPr marL="0" indent="0">
              <a:spcBef>
                <a:spcPts val="0"/>
              </a:spcBef>
              <a:buNone/>
              <a:defRPr sz="3200">
                <a:gradFill>
                  <a:gsLst>
                    <a:gs pos="69444">
                      <a:schemeClr val="tx1"/>
                    </a:gs>
                    <a:gs pos="57576">
                      <a:schemeClr val="tx1"/>
                    </a:gs>
                  </a:gsLst>
                  <a:lin ang="5400000" scaled="0"/>
                </a:gradFill>
              </a:defRPr>
            </a:lvl1pPr>
          </a:lstStyle>
          <a:p>
            <a:pPr lvl="0"/>
            <a:r>
              <a:rPr lang="en-US"/>
              <a:t>Speaker Name</a:t>
            </a:r>
          </a:p>
        </p:txBody>
      </p:sp>
      <p:pic>
        <p:nvPicPr>
          <p:cNvPr id="7" name="Picture 6"/>
          <p:cNvPicPr>
            <a:picLocks noChangeAspect="1"/>
          </p:cNvPicPr>
          <p:nvPr userDrawn="1"/>
        </p:nvPicPr>
        <p:blipFill>
          <a:blip r:embed="rId2"/>
          <a:stretch>
            <a:fillRect/>
          </a:stretch>
        </p:blipFill>
        <p:spPr>
          <a:xfrm>
            <a:off x="7041188" y="1942799"/>
            <a:ext cx="5237730" cy="4569444"/>
          </a:xfrm>
          <a:prstGeom prst="rect">
            <a:avLst/>
          </a:prstGeom>
        </p:spPr>
      </p:pic>
      <p:grpSp>
        <p:nvGrpSpPr>
          <p:cNvPr id="10" name="Group 9"/>
          <p:cNvGrpSpPr>
            <a:grpSpLocks noChangeAspect="1"/>
          </p:cNvGrpSpPr>
          <p:nvPr userDrawn="1"/>
        </p:nvGrpSpPr>
        <p:grpSpPr bwMode="gray">
          <a:xfrm>
            <a:off x="457200" y="6154121"/>
            <a:ext cx="1681413" cy="360979"/>
            <a:chOff x="457200" y="1643393"/>
            <a:chExt cx="4492753" cy="964540"/>
          </a:xfrm>
        </p:grpSpPr>
        <p:pic>
          <p:nvPicPr>
            <p:cNvPr id="11" name="Picture 10"/>
            <p:cNvPicPr>
              <a:picLocks noChangeAspect="1"/>
            </p:cNvPicPr>
            <p:nvPr/>
          </p:nvPicPr>
          <p:blipFill>
            <a:blip r:embed="rId3"/>
            <a:stretch>
              <a:fillRect/>
            </a:stretch>
          </p:blipFill>
          <p:spPr bwMode="gray">
            <a:xfrm>
              <a:off x="457200" y="1643393"/>
              <a:ext cx="964540" cy="964540"/>
            </a:xfrm>
            <a:prstGeom prst="rect">
              <a:avLst/>
            </a:prstGeom>
          </p:spPr>
        </p:pic>
        <p:sp>
          <p:nvSpPr>
            <p:cNvPr id="12"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621194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Slide Option 2">
    <p:spTree>
      <p:nvGrpSpPr>
        <p:cNvPr id="1" name=""/>
        <p:cNvGrpSpPr/>
        <p:nvPr/>
      </p:nvGrpSpPr>
      <p:grpSpPr>
        <a:xfrm>
          <a:off x="0" y="0"/>
          <a:ext cx="0" cy="0"/>
          <a:chOff x="0" y="0"/>
          <a:chExt cx="0" cy="0"/>
        </a:xfrm>
      </p:grpSpPr>
      <p:sp>
        <p:nvSpPr>
          <p:cNvPr id="2" name="Rectangle 1"/>
          <p:cNvSpPr/>
          <p:nvPr userDrawn="1"/>
        </p:nvSpPr>
        <p:spPr bwMode="auto">
          <a:xfrm>
            <a:off x="274638" y="1645920"/>
            <a:ext cx="6400800" cy="36640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1645920"/>
            <a:ext cx="6400736" cy="1828800"/>
          </a:xfrm>
          <a:noFill/>
        </p:spPr>
        <p:txBody>
          <a:bodyPr lIns="146304" tIns="91440" rIns="146304" bIns="91440" anchor="t" anchorCtr="0"/>
          <a:lstStyle>
            <a:lvl1pPr>
              <a:defRPr sz="5400" spc="-100" baseline="0">
                <a:gradFill>
                  <a:gsLst>
                    <a:gs pos="69444">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50" y="3474720"/>
            <a:ext cx="6402388" cy="1828800"/>
          </a:xfrm>
          <a:noFill/>
        </p:spPr>
        <p:txBody>
          <a:bodyPr tIns="109728" bIns="109728">
            <a:noAutofit/>
          </a:bodyPr>
          <a:lstStyle>
            <a:lvl1pPr marL="0" indent="0">
              <a:spcBef>
                <a:spcPts val="0"/>
              </a:spcBef>
              <a:buNone/>
              <a:defRPr sz="3200">
                <a:gradFill>
                  <a:gsLst>
                    <a:gs pos="69444">
                      <a:schemeClr val="tx1"/>
                    </a:gs>
                    <a:gs pos="57576">
                      <a:schemeClr val="tx1"/>
                    </a:gs>
                  </a:gsLst>
                  <a:lin ang="5400000" scaled="0"/>
                </a:gradFill>
              </a:defRPr>
            </a:lvl1pPr>
          </a:lstStyle>
          <a:p>
            <a:pPr lvl="0"/>
            <a:r>
              <a:rPr lang="en-US"/>
              <a:t>Speaker Name</a:t>
            </a:r>
          </a:p>
        </p:txBody>
      </p:sp>
      <p:pic>
        <p:nvPicPr>
          <p:cNvPr id="10" name="Picture 9"/>
          <p:cNvPicPr>
            <a:picLocks noChangeAspect="1"/>
          </p:cNvPicPr>
          <p:nvPr userDrawn="1"/>
        </p:nvPicPr>
        <p:blipFill>
          <a:blip r:embed="rId2"/>
          <a:stretch>
            <a:fillRect/>
          </a:stretch>
        </p:blipFill>
        <p:spPr>
          <a:xfrm>
            <a:off x="7139240" y="1942799"/>
            <a:ext cx="5117100" cy="4572000"/>
          </a:xfrm>
          <a:prstGeom prst="rect">
            <a:avLst/>
          </a:prstGeom>
        </p:spPr>
      </p:pic>
      <p:grpSp>
        <p:nvGrpSpPr>
          <p:cNvPr id="11" name="Group 10"/>
          <p:cNvGrpSpPr>
            <a:grpSpLocks noChangeAspect="1"/>
          </p:cNvGrpSpPr>
          <p:nvPr userDrawn="1"/>
        </p:nvGrpSpPr>
        <p:grpSpPr bwMode="gray">
          <a:xfrm>
            <a:off x="457200" y="6154121"/>
            <a:ext cx="1681413" cy="360979"/>
            <a:chOff x="457200" y="1643393"/>
            <a:chExt cx="4492753" cy="964540"/>
          </a:xfrm>
        </p:grpSpPr>
        <p:pic>
          <p:nvPicPr>
            <p:cNvPr id="12" name="Picture 11"/>
            <p:cNvPicPr>
              <a:picLocks noChangeAspect="1"/>
            </p:cNvPicPr>
            <p:nvPr/>
          </p:nvPicPr>
          <p:blipFill>
            <a:blip r:embed="rId3"/>
            <a:stretch>
              <a:fillRect/>
            </a:stretch>
          </p:blipFill>
          <p:spPr bwMode="gray">
            <a:xfrm>
              <a:off x="457200" y="1643393"/>
              <a:ext cx="964540" cy="964540"/>
            </a:xfrm>
            <a:prstGeom prst="rect">
              <a:avLst/>
            </a:prstGeom>
          </p:spPr>
        </p:pic>
        <p:sp>
          <p:nvSpPr>
            <p:cNvPr id="13"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4611909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gray">
          <a:xfrm>
            <a:off x="457518" y="6154121"/>
            <a:ext cx="1681413" cy="360979"/>
            <a:chOff x="457200" y="1643393"/>
            <a:chExt cx="4492753" cy="964540"/>
          </a:xfrm>
        </p:grpSpPr>
        <p:pic>
          <p:nvPicPr>
            <p:cNvPr id="8" name="Picture 7"/>
            <p:cNvPicPr>
              <a:picLocks noChangeAspect="1"/>
            </p:cNvPicPr>
            <p:nvPr/>
          </p:nvPicPr>
          <p:blipFill>
            <a:blip r:embed="rId2"/>
            <a:stretch>
              <a:fillRect/>
            </a:stretch>
          </p:blipFill>
          <p:spPr bwMode="gray">
            <a:xfrm>
              <a:off x="457200" y="1643393"/>
              <a:ext cx="964540" cy="964540"/>
            </a:xfrm>
            <a:prstGeom prst="rect">
              <a:avLst/>
            </a:prstGeom>
          </p:spPr>
        </p:pic>
        <p:sp>
          <p:nvSpPr>
            <p:cNvPr id="10"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61414935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545761"/>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5344519"/>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0753572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22757018"/>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34376766"/>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83805463"/>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8" y="3954463"/>
            <a:ext cx="10058401" cy="794064"/>
          </a:xfrm>
          <a:noFill/>
        </p:spPr>
        <p:txBody>
          <a:bodyPr lIns="182880" tIns="146304" rIns="182880" bIns="146304">
            <a:sp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39304205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166090934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444442393"/>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021670601"/>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275514791"/>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367925711"/>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421849856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7625369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9501521"/>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79651774"/>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2233"/>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25110434"/>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19405327"/>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a:t>
            </a:r>
            <a:r>
              <a:rPr lang="en-US" sz="700" baseline="0">
                <a:gradFill>
                  <a:gsLst>
                    <a:gs pos="0">
                      <a:schemeClr val="tx1"/>
                    </a:gs>
                    <a:gs pos="100000">
                      <a:schemeClr val="tx1"/>
                    </a:gs>
                  </a:gsLst>
                  <a:lin ang="5400000" scaled="0"/>
                </a:gradFill>
                <a:cs typeface="Segoe UI" pitchFamily="34" charset="0"/>
              </a:rPr>
              <a:t> </a:t>
            </a:r>
            <a:r>
              <a:rPr lang="en-US" sz="700">
                <a:gradFill>
                  <a:gsLst>
                    <a:gs pos="0">
                      <a:schemeClr val="tx1"/>
                    </a:gs>
                    <a:gs pos="100000">
                      <a:schemeClr val="tx1"/>
                    </a:gs>
                  </a:gsLst>
                  <a:lin ang="5400000" scaled="0"/>
                </a:gradFill>
                <a:cs typeface="Segoe UI" pitchFamily="34" charset="0"/>
              </a:rPr>
              <a:t>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5"/>
          </a:xfrm>
          <a:prstGeom prst="rect">
            <a:avLst/>
          </a:prstGeom>
        </p:spPr>
      </p:pic>
    </p:spTree>
    <p:extLst>
      <p:ext uri="{BB962C8B-B14F-4D97-AF65-F5344CB8AC3E}">
        <p14:creationId xmlns:p14="http://schemas.microsoft.com/office/powerpoint/2010/main" val="1910573022"/>
      </p:ext>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426668089"/>
      </p:ext>
    </p:extLst>
  </p:cSld>
  <p:clrMapOvr>
    <a:masterClrMapping/>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userDrawn="1">
  <p:cSld name="3_General content_light">
    <p:spTree>
      <p:nvGrpSpPr>
        <p:cNvPr id="1" name=""/>
        <p:cNvGrpSpPr/>
        <p:nvPr/>
      </p:nvGrpSpPr>
      <p:grpSpPr>
        <a:xfrm>
          <a:off x="0" y="0"/>
          <a:ext cx="0" cy="0"/>
          <a:chOff x="0" y="0"/>
          <a:chExt cx="0" cy="0"/>
        </a:xfrm>
      </p:grpSpPr>
      <p:sp>
        <p:nvSpPr>
          <p:cNvPr id="2" name="Title 1"/>
          <p:cNvSpPr>
            <a:spLocks noGrp="1"/>
          </p:cNvSpPr>
          <p:nvPr>
            <p:ph type="title"/>
          </p:nvPr>
        </p:nvSpPr>
        <p:spPr>
          <a:xfrm>
            <a:off x="307803" y="307759"/>
            <a:ext cx="11500630" cy="699453"/>
          </a:xfrm>
        </p:spPr>
        <p:txBody>
          <a:bodyPr>
            <a:normAutofit/>
          </a:bodyPr>
          <a:lstStyle>
            <a:lvl1pPr>
              <a:defRPr sz="3264"/>
            </a:lvl1pPr>
          </a:lstStyle>
          <a:p>
            <a:r>
              <a:rPr lang="en-US"/>
              <a:t>Click to edit Master title style</a:t>
            </a:r>
          </a:p>
        </p:txBody>
      </p:sp>
      <p:sp>
        <p:nvSpPr>
          <p:cNvPr id="3" name="Date Placeholder 2"/>
          <p:cNvSpPr>
            <a:spLocks noGrp="1"/>
          </p:cNvSpPr>
          <p:nvPr>
            <p:ph type="dt" sz="half" idx="10"/>
          </p:nvPr>
        </p:nvSpPr>
        <p:spPr/>
        <p:txBody>
          <a:bodyPr/>
          <a:lstStyle/>
          <a:p>
            <a:fld id="{8116F597-F14F-4590-B4BB-707A3AFD4787}" type="datetime1">
              <a:rPr lang="en-US" smtClean="0"/>
              <a:t>5/9/2018</a:t>
            </a:fld>
            <a:endParaRPr lang="en-US"/>
          </a:p>
        </p:txBody>
      </p:sp>
      <p:sp>
        <p:nvSpPr>
          <p:cNvPr id="5" name="Slide Number Placeholder 4"/>
          <p:cNvSpPr>
            <a:spLocks noGrp="1"/>
          </p:cNvSpPr>
          <p:nvPr>
            <p:ph type="sldNum" sz="quarter" idx="12"/>
          </p:nvPr>
        </p:nvSpPr>
        <p:spPr>
          <a:xfrm>
            <a:off x="9028104" y="6482889"/>
            <a:ext cx="2798207" cy="372394"/>
          </a:xfrm>
        </p:spPr>
        <p:txBody>
          <a:bodyPr/>
          <a:lstStyle/>
          <a:p>
            <a:fld id="{AFFF257A-30C5-4AFB-911B-BE4CEEA1EA82}" type="slidenum">
              <a:rPr lang="en-US" smtClean="0"/>
              <a:t>‹#›</a:t>
            </a:fld>
            <a:endParaRPr lang="en-US"/>
          </a:p>
        </p:txBody>
      </p:sp>
      <p:sp>
        <p:nvSpPr>
          <p:cNvPr id="7" name="Text Placeholder 6"/>
          <p:cNvSpPr>
            <a:spLocks noGrp="1"/>
          </p:cNvSpPr>
          <p:nvPr>
            <p:ph type="body" sz="quarter" idx="13"/>
          </p:nvPr>
        </p:nvSpPr>
        <p:spPr>
          <a:xfrm>
            <a:off x="410404" y="1165754"/>
            <a:ext cx="11398029" cy="2689967"/>
          </a:xfrm>
        </p:spPr>
        <p:txBody>
          <a:bodyPr/>
          <a:lstStyle>
            <a:lvl1pPr>
              <a:lnSpc>
                <a:spcPct val="114000"/>
              </a:lnSpc>
              <a:spcAft>
                <a:spcPts val="306"/>
              </a:spcAft>
              <a:defRPr/>
            </a:lvl1pPr>
            <a:lvl2pPr>
              <a:lnSpc>
                <a:spcPct val="114000"/>
              </a:lnSpc>
              <a:spcAft>
                <a:spcPts val="306"/>
              </a:spcAft>
              <a:buSzPct val="90000"/>
              <a:defRPr/>
            </a:lvl2pPr>
            <a:lvl3pPr>
              <a:lnSpc>
                <a:spcPct val="114000"/>
              </a:lnSpc>
              <a:spcAft>
                <a:spcPts val="306"/>
              </a:spcAft>
              <a:defRPr/>
            </a:lvl3pPr>
            <a:lvl4pPr>
              <a:lnSpc>
                <a:spcPct val="114000"/>
              </a:lnSpc>
              <a:spcAft>
                <a:spcPts val="306"/>
              </a:spcAft>
              <a:defRPr/>
            </a:lvl4pPr>
            <a:lvl5pPr>
              <a:lnSpc>
                <a:spcPct val="114000"/>
              </a:lnSpc>
              <a:spcAft>
                <a:spcPts val="306"/>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3"/>
          <p:cNvSpPr txBox="1">
            <a:spLocks/>
          </p:cNvSpPr>
          <p:nvPr userDrawn="1"/>
        </p:nvSpPr>
        <p:spPr>
          <a:xfrm>
            <a:off x="4767316" y="6481594"/>
            <a:ext cx="2901844" cy="372394"/>
          </a:xfrm>
          <a:prstGeom prst="rect">
            <a:avLst/>
          </a:prstGeom>
        </p:spPr>
        <p:txBody>
          <a:bodyPr vert="horz" lIns="186521" tIns="46630" rIns="186521" bIns="4663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20">
                <a:latin typeface="Segoe UI" panose="020B0502040204020203" pitchFamily="34" charset="0"/>
                <a:cs typeface="Segoe UI" panose="020B0502040204020203" pitchFamily="34" charset="0"/>
              </a:rPr>
              <a:t>Microsoft Confidential</a:t>
            </a:r>
          </a:p>
        </p:txBody>
      </p:sp>
    </p:spTree>
    <p:extLst>
      <p:ext uri="{BB962C8B-B14F-4D97-AF65-F5344CB8AC3E}">
        <p14:creationId xmlns:p14="http://schemas.microsoft.com/office/powerpoint/2010/main" val="1449727783"/>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806856146"/>
      </p:ext>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77" indent="0">
              <a:buNone/>
              <a:defRPr/>
            </a:lvl3pPr>
            <a:lvl4pPr marL="457154" indent="0">
              <a:buNone/>
              <a:defRPr/>
            </a:lvl4pPr>
            <a:lvl5pPr marL="68573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51907990"/>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4722716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type="blank">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5873886"/>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itle Slide Option 1">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74702" y="1645920"/>
            <a:ext cx="6400736" cy="1828800"/>
          </a:xfrm>
          <a:noFill/>
        </p:spPr>
        <p:txBody>
          <a:bodyPr lIns="146304" tIns="91440" rIns="146304" bIns="91440" anchor="t" anchorCtr="0"/>
          <a:lstStyle>
            <a:lvl1pPr>
              <a:defRPr sz="5400" spc="-100" baseline="0">
                <a:gradFill>
                  <a:gsLst>
                    <a:gs pos="76852">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50" y="3474720"/>
            <a:ext cx="6402388" cy="1828800"/>
          </a:xfrm>
        </p:spPr>
        <p:txBody>
          <a:bodyPr tIns="109728" bIns="109728">
            <a:noAutofit/>
          </a:bodyPr>
          <a:lstStyle>
            <a:lvl1pPr marL="0" indent="0">
              <a:spcBef>
                <a:spcPts val="0"/>
              </a:spcBef>
              <a:buNone/>
              <a:defRPr sz="3200">
                <a:gradFill>
                  <a:gsLst>
                    <a:gs pos="76852">
                      <a:schemeClr val="tx1"/>
                    </a:gs>
                    <a:gs pos="57576">
                      <a:schemeClr val="tx1"/>
                    </a:gs>
                  </a:gsLst>
                  <a:lin ang="5400000" scaled="0"/>
                </a:gradFill>
              </a:defRPr>
            </a:lvl1pPr>
          </a:lstStyle>
          <a:p>
            <a:pPr lvl="0"/>
            <a:r>
              <a:rPr lang="en-US"/>
              <a:t>Speaker Name</a:t>
            </a:r>
          </a:p>
        </p:txBody>
      </p:sp>
      <p:pic>
        <p:nvPicPr>
          <p:cNvPr id="13" name="Picture 12"/>
          <p:cNvPicPr>
            <a:picLocks noChangeAspect="1"/>
          </p:cNvPicPr>
          <p:nvPr userDrawn="1"/>
        </p:nvPicPr>
        <p:blipFill>
          <a:blip r:embed="rId2"/>
          <a:stretch>
            <a:fillRect/>
          </a:stretch>
        </p:blipFill>
        <p:spPr>
          <a:xfrm>
            <a:off x="7041188" y="1942799"/>
            <a:ext cx="5237730" cy="4569444"/>
          </a:xfrm>
          <a:prstGeom prst="rect">
            <a:avLst/>
          </a:prstGeom>
        </p:spPr>
      </p:pic>
      <p:grpSp>
        <p:nvGrpSpPr>
          <p:cNvPr id="8" name="Group 7"/>
          <p:cNvGrpSpPr>
            <a:grpSpLocks noChangeAspect="1"/>
          </p:cNvGrpSpPr>
          <p:nvPr userDrawn="1"/>
        </p:nvGrpSpPr>
        <p:grpSpPr bwMode="gray">
          <a:xfrm>
            <a:off x="457200" y="6154121"/>
            <a:ext cx="1681413" cy="360979"/>
            <a:chOff x="457200" y="1643393"/>
            <a:chExt cx="4492753" cy="964540"/>
          </a:xfrm>
        </p:grpSpPr>
        <p:pic>
          <p:nvPicPr>
            <p:cNvPr id="12" name="Picture 11"/>
            <p:cNvPicPr>
              <a:picLocks noChangeAspect="1"/>
            </p:cNvPicPr>
            <p:nvPr/>
          </p:nvPicPr>
          <p:blipFill>
            <a:blip r:embed="rId3"/>
            <a:stretch>
              <a:fillRect/>
            </a:stretch>
          </p:blipFill>
          <p:spPr bwMode="gray">
            <a:xfrm>
              <a:off x="457200" y="1643393"/>
              <a:ext cx="964540" cy="964540"/>
            </a:xfrm>
            <a:prstGeom prst="rect">
              <a:avLst/>
            </a:prstGeom>
          </p:spPr>
        </p:pic>
        <p:sp>
          <p:nvSpPr>
            <p:cNvPr id="14"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6596566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itle Slide Option 2">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74702" y="1645920"/>
            <a:ext cx="6400736" cy="1828800"/>
          </a:xfrm>
          <a:noFill/>
        </p:spPr>
        <p:txBody>
          <a:bodyPr lIns="146304" tIns="91440" rIns="146304" bIns="91440" anchor="t" anchorCtr="0"/>
          <a:lstStyle>
            <a:lvl1pPr>
              <a:defRPr sz="5400" spc="-100" baseline="0">
                <a:gradFill>
                  <a:gsLst>
                    <a:gs pos="76852">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50" y="3474720"/>
            <a:ext cx="6402388" cy="1828800"/>
          </a:xfrm>
        </p:spPr>
        <p:txBody>
          <a:bodyPr tIns="109728" bIns="109728">
            <a:noAutofit/>
          </a:bodyPr>
          <a:lstStyle>
            <a:lvl1pPr marL="0" indent="0">
              <a:spcBef>
                <a:spcPts val="0"/>
              </a:spcBef>
              <a:buNone/>
              <a:defRPr sz="3200">
                <a:gradFill>
                  <a:gsLst>
                    <a:gs pos="76852">
                      <a:schemeClr val="tx1"/>
                    </a:gs>
                    <a:gs pos="57576">
                      <a:schemeClr val="tx1"/>
                    </a:gs>
                  </a:gsLst>
                  <a:lin ang="5400000" scaled="0"/>
                </a:gradFill>
              </a:defRPr>
            </a:lvl1pPr>
          </a:lstStyle>
          <a:p>
            <a:pPr lvl="0"/>
            <a:r>
              <a:rPr lang="en-US"/>
              <a:t>Speaker Name</a:t>
            </a:r>
          </a:p>
        </p:txBody>
      </p:sp>
      <p:grpSp>
        <p:nvGrpSpPr>
          <p:cNvPr id="7" name="Group 6"/>
          <p:cNvGrpSpPr>
            <a:grpSpLocks noChangeAspect="1"/>
          </p:cNvGrpSpPr>
          <p:nvPr userDrawn="1"/>
        </p:nvGrpSpPr>
        <p:grpSpPr bwMode="gray">
          <a:xfrm>
            <a:off x="457200" y="6154121"/>
            <a:ext cx="1681413" cy="360979"/>
            <a:chOff x="457200" y="1643393"/>
            <a:chExt cx="4492753" cy="964540"/>
          </a:xfrm>
        </p:grpSpPr>
        <p:pic>
          <p:nvPicPr>
            <p:cNvPr id="10" name="Picture 9"/>
            <p:cNvPicPr>
              <a:picLocks noChangeAspect="1"/>
            </p:cNvPicPr>
            <p:nvPr/>
          </p:nvPicPr>
          <p:blipFill>
            <a:blip r:embed="rId2"/>
            <a:stretch>
              <a:fillRect/>
            </a:stretch>
          </p:blipFill>
          <p:spPr bwMode="gray">
            <a:xfrm>
              <a:off x="457200" y="1643393"/>
              <a:ext cx="964540" cy="964540"/>
            </a:xfrm>
            <a:prstGeom prst="rect">
              <a:avLst/>
            </a:prstGeom>
          </p:spPr>
        </p:pic>
        <p:sp>
          <p:nvSpPr>
            <p:cNvPr id="11"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pic>
        <p:nvPicPr>
          <p:cNvPr id="12" name="Picture 11"/>
          <p:cNvPicPr>
            <a:picLocks noChangeAspect="1"/>
          </p:cNvPicPr>
          <p:nvPr userDrawn="1"/>
        </p:nvPicPr>
        <p:blipFill>
          <a:blip r:embed="rId3"/>
          <a:stretch>
            <a:fillRect/>
          </a:stretch>
        </p:blipFill>
        <p:spPr>
          <a:xfrm>
            <a:off x="7139240" y="1942799"/>
            <a:ext cx="5117100" cy="4572000"/>
          </a:xfrm>
          <a:prstGeom prst="rect">
            <a:avLst/>
          </a:prstGeom>
        </p:spPr>
      </p:pic>
    </p:spTree>
    <p:extLst>
      <p:ext uri="{BB962C8B-B14F-4D97-AF65-F5344CB8AC3E}">
        <p14:creationId xmlns:p14="http://schemas.microsoft.com/office/powerpoint/2010/main" val="6910694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itle Slide Option 3">
    <p:spTree>
      <p:nvGrpSpPr>
        <p:cNvPr id="1" name=""/>
        <p:cNvGrpSpPr/>
        <p:nvPr/>
      </p:nvGrpSpPr>
      <p:grpSpPr>
        <a:xfrm>
          <a:off x="0" y="0"/>
          <a:ext cx="0" cy="0"/>
          <a:chOff x="0" y="0"/>
          <a:chExt cx="0" cy="0"/>
        </a:xfrm>
      </p:grpSpPr>
      <p:sp>
        <p:nvSpPr>
          <p:cNvPr id="4" name="Rectangle 3"/>
          <p:cNvSpPr/>
          <p:nvPr userDrawn="1"/>
        </p:nvSpPr>
        <p:spPr bwMode="auto">
          <a:xfrm>
            <a:off x="7589838" y="0"/>
            <a:ext cx="4846637"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74702" y="2117165"/>
            <a:ext cx="6401051" cy="1828800"/>
          </a:xfrm>
          <a:noFill/>
        </p:spPr>
        <p:txBody>
          <a:bodyPr lIns="146304" tIns="91440" rIns="146304" bIns="91440" anchor="t" anchorCtr="0"/>
          <a:lstStyle>
            <a:lvl1pPr>
              <a:defRPr sz="5400" spc="-100" baseline="0">
                <a:gradFill>
                  <a:gsLst>
                    <a:gs pos="3333">
                      <a:schemeClr val="tx2"/>
                    </a:gs>
                    <a:gs pos="39000">
                      <a:schemeClr val="tx2"/>
                    </a:gs>
                  </a:gsLst>
                  <a:lin ang="5400000" scaled="0"/>
                </a:gradFill>
              </a:defRPr>
            </a:lvl1pPr>
          </a:lstStyle>
          <a:p>
            <a:r>
              <a:rPr lang="en-US"/>
              <a:t>Presentation title</a:t>
            </a:r>
          </a:p>
        </p:txBody>
      </p:sp>
      <p:grpSp>
        <p:nvGrpSpPr>
          <p:cNvPr id="6" name="Group 5"/>
          <p:cNvGrpSpPr>
            <a:grpSpLocks noChangeAspect="1"/>
          </p:cNvGrpSpPr>
          <p:nvPr userDrawn="1"/>
        </p:nvGrpSpPr>
        <p:grpSpPr bwMode="gray">
          <a:xfrm>
            <a:off x="457518" y="6154121"/>
            <a:ext cx="1681413" cy="360979"/>
            <a:chOff x="457200" y="1643393"/>
            <a:chExt cx="4492753" cy="964540"/>
          </a:xfrm>
        </p:grpSpPr>
        <p:pic>
          <p:nvPicPr>
            <p:cNvPr id="8" name="Picture 7"/>
            <p:cNvPicPr>
              <a:picLocks noChangeAspect="1"/>
            </p:cNvPicPr>
            <p:nvPr/>
          </p:nvPicPr>
          <p:blipFill>
            <a:blip r:embed="rId2"/>
            <a:stretch>
              <a:fillRect/>
            </a:stretch>
          </p:blipFill>
          <p:spPr bwMode="gray">
            <a:xfrm>
              <a:off x="457200" y="1643393"/>
              <a:ext cx="964540" cy="964540"/>
            </a:xfrm>
            <a:prstGeom prst="rect">
              <a:avLst/>
            </a:prstGeom>
          </p:spPr>
        </p:pic>
        <p:sp>
          <p:nvSpPr>
            <p:cNvPr id="10"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67676"/>
            </a:solidFill>
            <a:ln>
              <a:noFill/>
            </a:ln>
          </p:spPr>
          <p:txBody>
            <a:bodyPr vert="horz" wrap="square" lIns="91440" tIns="45720" rIns="91440" bIns="45720" numCol="1" anchor="t" anchorCtr="0" compatLnSpc="1">
              <a:prstTxWarp prst="textNoShape">
                <a:avLst/>
              </a:prstTxWarp>
            </a:bodyPr>
            <a:lstStyle/>
            <a:p>
              <a:endParaRPr lang="en-US"/>
            </a:p>
          </p:txBody>
        </p:sp>
      </p:grpSp>
      <p:pic>
        <p:nvPicPr>
          <p:cNvPr id="2" name="Picture 1"/>
          <p:cNvPicPr>
            <a:picLocks noChangeAspect="1"/>
          </p:cNvPicPr>
          <p:nvPr userDrawn="1"/>
        </p:nvPicPr>
        <p:blipFill>
          <a:blip r:embed="rId3"/>
          <a:stretch>
            <a:fillRect/>
          </a:stretch>
        </p:blipFill>
        <p:spPr>
          <a:xfrm>
            <a:off x="8118861" y="2282575"/>
            <a:ext cx="4003902" cy="3474720"/>
          </a:xfrm>
          <a:prstGeom prst="rect">
            <a:avLst/>
          </a:prstGeom>
        </p:spPr>
      </p:pic>
    </p:spTree>
    <p:extLst>
      <p:ext uri="{BB962C8B-B14F-4D97-AF65-F5344CB8AC3E}">
        <p14:creationId xmlns:p14="http://schemas.microsoft.com/office/powerpoint/2010/main" val="252610307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Title Slide Option 4">
    <p:spTree>
      <p:nvGrpSpPr>
        <p:cNvPr id="1" name=""/>
        <p:cNvGrpSpPr/>
        <p:nvPr/>
      </p:nvGrpSpPr>
      <p:grpSpPr>
        <a:xfrm>
          <a:off x="0" y="0"/>
          <a:ext cx="0" cy="0"/>
          <a:chOff x="0" y="0"/>
          <a:chExt cx="0" cy="0"/>
        </a:xfrm>
      </p:grpSpPr>
      <p:sp>
        <p:nvSpPr>
          <p:cNvPr id="4" name="Rectangle 3"/>
          <p:cNvSpPr/>
          <p:nvPr userDrawn="1"/>
        </p:nvSpPr>
        <p:spPr bwMode="auto">
          <a:xfrm>
            <a:off x="7589838" y="0"/>
            <a:ext cx="4846637"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74702" y="2117165"/>
            <a:ext cx="6401051" cy="1828800"/>
          </a:xfrm>
          <a:noFill/>
        </p:spPr>
        <p:txBody>
          <a:bodyPr lIns="146304" tIns="91440" rIns="146304" bIns="91440" anchor="t" anchorCtr="0"/>
          <a:lstStyle>
            <a:lvl1pPr>
              <a:defRPr sz="5400" spc="-100" baseline="0">
                <a:gradFill>
                  <a:gsLst>
                    <a:gs pos="3333">
                      <a:schemeClr val="tx2"/>
                    </a:gs>
                    <a:gs pos="39000">
                      <a:schemeClr val="tx2"/>
                    </a:gs>
                  </a:gsLst>
                  <a:lin ang="5400000" scaled="0"/>
                </a:gradFill>
              </a:defRPr>
            </a:lvl1pPr>
          </a:lstStyle>
          <a:p>
            <a:r>
              <a:rPr lang="en-US"/>
              <a:t>Presentation title</a:t>
            </a:r>
          </a:p>
        </p:txBody>
      </p:sp>
      <p:grpSp>
        <p:nvGrpSpPr>
          <p:cNvPr id="6" name="Group 5"/>
          <p:cNvGrpSpPr>
            <a:grpSpLocks noChangeAspect="1"/>
          </p:cNvGrpSpPr>
          <p:nvPr userDrawn="1"/>
        </p:nvGrpSpPr>
        <p:grpSpPr bwMode="gray">
          <a:xfrm>
            <a:off x="457518" y="6154121"/>
            <a:ext cx="1681413" cy="360979"/>
            <a:chOff x="457200" y="1643393"/>
            <a:chExt cx="4492753" cy="964540"/>
          </a:xfrm>
        </p:grpSpPr>
        <p:pic>
          <p:nvPicPr>
            <p:cNvPr id="8" name="Picture 7"/>
            <p:cNvPicPr>
              <a:picLocks noChangeAspect="1"/>
            </p:cNvPicPr>
            <p:nvPr/>
          </p:nvPicPr>
          <p:blipFill>
            <a:blip r:embed="rId2"/>
            <a:stretch>
              <a:fillRect/>
            </a:stretch>
          </p:blipFill>
          <p:spPr bwMode="gray">
            <a:xfrm>
              <a:off x="457200" y="1643393"/>
              <a:ext cx="964540" cy="964540"/>
            </a:xfrm>
            <a:prstGeom prst="rect">
              <a:avLst/>
            </a:prstGeom>
          </p:spPr>
        </p:pic>
        <p:sp>
          <p:nvSpPr>
            <p:cNvPr id="10"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67676"/>
            </a:solidFill>
            <a:ln>
              <a:noFill/>
            </a:ln>
          </p:spPr>
          <p:txBody>
            <a:bodyPr vert="horz" wrap="square" lIns="91440" tIns="45720" rIns="91440" bIns="45720" numCol="1" anchor="t" anchorCtr="0" compatLnSpc="1">
              <a:prstTxWarp prst="textNoShape">
                <a:avLst/>
              </a:prstTxWarp>
            </a:bodyPr>
            <a:lstStyle/>
            <a:p>
              <a:endParaRPr lang="en-US"/>
            </a:p>
          </p:txBody>
        </p:sp>
      </p:grpSp>
      <p:pic>
        <p:nvPicPr>
          <p:cNvPr id="12" name="Picture 11"/>
          <p:cNvPicPr>
            <a:picLocks noChangeAspect="1"/>
          </p:cNvPicPr>
          <p:nvPr userDrawn="1"/>
        </p:nvPicPr>
        <p:blipFill>
          <a:blip r:embed="rId3"/>
          <a:stretch>
            <a:fillRect/>
          </a:stretch>
        </p:blipFill>
        <p:spPr>
          <a:xfrm>
            <a:off x="8142676" y="2235625"/>
            <a:ext cx="3954586" cy="3533323"/>
          </a:xfrm>
          <a:prstGeom prst="rect">
            <a:avLst/>
          </a:prstGeom>
        </p:spPr>
      </p:pic>
    </p:spTree>
    <p:extLst>
      <p:ext uri="{BB962C8B-B14F-4D97-AF65-F5344CB8AC3E}">
        <p14:creationId xmlns:p14="http://schemas.microsoft.com/office/powerpoint/2010/main" val="112178579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59770982"/>
      </p:ext>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52336822"/>
      </p:ext>
    </p:extLst>
  </p:cSld>
  <p:clrMapOvr>
    <a:masterClrMapping/>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83000902"/>
      </p:ext>
    </p:extLst>
  </p:cSld>
  <p:clrMapOvr>
    <a:masterClrMapping/>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94947300"/>
      </p:ext>
    </p:extLst>
  </p:cSld>
  <p:clrMapOvr>
    <a:masterClrMapping/>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68387456"/>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16366560"/>
      </p:ext>
    </p:extLst>
  </p:cSld>
  <p:clrMapOvr>
    <a:masterClrMapping/>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29991107"/>
      </p:ext>
    </p:extLst>
  </p:cSld>
  <p:clrMapOvr>
    <a:masterClrMapping/>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04647992"/>
      </p:ext>
    </p:extLst>
  </p:cSld>
  <p:clrMapOvr>
    <a:masterClrMapping/>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22652514"/>
      </p:ext>
    </p:extLst>
  </p:cSld>
  <p:clrMapOvr>
    <a:masterClrMapping/>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5983766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25213786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3333176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63100550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81279443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11447423"/>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84507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9679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69713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38356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12284147"/>
      </p:ext>
    </p:extLst>
  </p:cSld>
  <p:clrMapOvr>
    <a:masterClrMapping/>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2888"/>
            <a:ext cx="11856403"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4"/>
          </a:xfrm>
          <a:prstGeom prst="rect">
            <a:avLst/>
          </a:prstGeom>
        </p:spPr>
      </p:pic>
    </p:spTree>
    <p:extLst>
      <p:ext uri="{BB962C8B-B14F-4D97-AF65-F5344CB8AC3E}">
        <p14:creationId xmlns:p14="http://schemas.microsoft.com/office/powerpoint/2010/main" val="1097183666"/>
      </p:ext>
    </p:extLst>
  </p:cSld>
  <p:clrMapOvr>
    <a:masterClrMapping/>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1406263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showMasterSp="0" userDrawn="1">
  <p:cSld name="11_Title Only white background">
    <p:spTree>
      <p:nvGrpSpPr>
        <p:cNvPr id="1" name=""/>
        <p:cNvGrpSpPr/>
        <p:nvPr/>
      </p:nvGrpSpPr>
      <p:grpSpPr>
        <a:xfrm>
          <a:off x="0" y="0"/>
          <a:ext cx="0" cy="0"/>
          <a:chOff x="0" y="0"/>
          <a:chExt cx="0" cy="0"/>
        </a:xfrm>
      </p:grpSpPr>
      <p:sp>
        <p:nvSpPr>
          <p:cNvPr id="179" name="Rectangle 178"/>
          <p:cNvSpPr/>
          <p:nvPr userDrawn="1"/>
        </p:nvSpPr>
        <p:spPr bwMode="auto">
          <a:xfrm>
            <a:off x="-1" y="6461711"/>
            <a:ext cx="12436475" cy="532814"/>
          </a:xfrm>
          <a:prstGeom prst="rect">
            <a:avLst/>
          </a:prstGeom>
          <a:solidFill>
            <a:srgbClr val="409AE1"/>
          </a:solidFill>
          <a:ln w="28575">
            <a:noFill/>
          </a:ln>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333333"/>
              </a:solidFill>
              <a:effectLst/>
              <a:uLnTx/>
              <a:uFillTx/>
            </a:endParaRPr>
          </a:p>
        </p:txBody>
      </p:sp>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80" name="Freeform 539"/>
          <p:cNvSpPr>
            <a:spLocks noChangeAspect="1"/>
          </p:cNvSpPr>
          <p:nvPr userDrawn="1"/>
        </p:nvSpPr>
        <p:spPr bwMode="auto">
          <a:xfrm>
            <a:off x="9303795" y="6094106"/>
            <a:ext cx="1968055" cy="1082010"/>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409AE1"/>
          </a:solidFill>
          <a:ln w="28575">
            <a:noFill/>
          </a:ln>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333333"/>
              </a:solidFill>
              <a:effectLst/>
              <a:uLnTx/>
              <a:uFillTx/>
            </a:endParaRPr>
          </a:p>
        </p:txBody>
      </p:sp>
      <p:grpSp>
        <p:nvGrpSpPr>
          <p:cNvPr id="181" name="Group 180"/>
          <p:cNvGrpSpPr/>
          <p:nvPr userDrawn="1"/>
        </p:nvGrpSpPr>
        <p:grpSpPr>
          <a:xfrm>
            <a:off x="9338575" y="6351176"/>
            <a:ext cx="1824626" cy="773723"/>
            <a:chOff x="4494770" y="2621197"/>
            <a:chExt cx="3127126" cy="1326043"/>
          </a:xfrm>
        </p:grpSpPr>
        <p:sp>
          <p:nvSpPr>
            <p:cNvPr id="182" name="Freeform 12"/>
            <p:cNvSpPr>
              <a:spLocks/>
            </p:cNvSpPr>
            <p:nvPr/>
          </p:nvSpPr>
          <p:spPr bwMode="auto">
            <a:xfrm>
              <a:off x="4494770" y="3400845"/>
              <a:ext cx="457856" cy="62986"/>
            </a:xfrm>
            <a:custGeom>
              <a:avLst/>
              <a:gdLst>
                <a:gd name="T0" fmla="*/ 704 w 756"/>
                <a:gd name="T1" fmla="*/ 104 h 104"/>
                <a:gd name="T2" fmla="*/ 52 w 756"/>
                <a:gd name="T3" fmla="*/ 104 h 104"/>
                <a:gd name="T4" fmla="*/ 52 w 756"/>
                <a:gd name="T5" fmla="*/ 104 h 104"/>
                <a:gd name="T6" fmla="*/ 42 w 756"/>
                <a:gd name="T7" fmla="*/ 104 h 104"/>
                <a:gd name="T8" fmla="*/ 32 w 756"/>
                <a:gd name="T9" fmla="*/ 100 h 104"/>
                <a:gd name="T10" fmla="*/ 22 w 756"/>
                <a:gd name="T11" fmla="*/ 96 h 104"/>
                <a:gd name="T12" fmla="*/ 14 w 756"/>
                <a:gd name="T13" fmla="*/ 90 h 104"/>
                <a:gd name="T14" fmla="*/ 8 w 756"/>
                <a:gd name="T15" fmla="*/ 82 h 104"/>
                <a:gd name="T16" fmla="*/ 4 w 756"/>
                <a:gd name="T17" fmla="*/ 72 h 104"/>
                <a:gd name="T18" fmla="*/ 0 w 756"/>
                <a:gd name="T19" fmla="*/ 62 h 104"/>
                <a:gd name="T20" fmla="*/ 0 w 756"/>
                <a:gd name="T21" fmla="*/ 52 h 104"/>
                <a:gd name="T22" fmla="*/ 0 w 756"/>
                <a:gd name="T23" fmla="*/ 52 h 104"/>
                <a:gd name="T24" fmla="*/ 0 w 756"/>
                <a:gd name="T25" fmla="*/ 42 h 104"/>
                <a:gd name="T26" fmla="*/ 4 w 756"/>
                <a:gd name="T27" fmla="*/ 32 h 104"/>
                <a:gd name="T28" fmla="*/ 8 w 756"/>
                <a:gd name="T29" fmla="*/ 22 h 104"/>
                <a:gd name="T30" fmla="*/ 14 w 756"/>
                <a:gd name="T31" fmla="*/ 16 h 104"/>
                <a:gd name="T32" fmla="*/ 22 w 756"/>
                <a:gd name="T33" fmla="*/ 8 h 104"/>
                <a:gd name="T34" fmla="*/ 32 w 756"/>
                <a:gd name="T35" fmla="*/ 4 h 104"/>
                <a:gd name="T36" fmla="*/ 42 w 756"/>
                <a:gd name="T37" fmla="*/ 0 h 104"/>
                <a:gd name="T38" fmla="*/ 52 w 756"/>
                <a:gd name="T39" fmla="*/ 0 h 104"/>
                <a:gd name="T40" fmla="*/ 704 w 756"/>
                <a:gd name="T41" fmla="*/ 0 h 104"/>
                <a:gd name="T42" fmla="*/ 704 w 756"/>
                <a:gd name="T43" fmla="*/ 0 h 104"/>
                <a:gd name="T44" fmla="*/ 714 w 756"/>
                <a:gd name="T45" fmla="*/ 0 h 104"/>
                <a:gd name="T46" fmla="*/ 724 w 756"/>
                <a:gd name="T47" fmla="*/ 4 h 104"/>
                <a:gd name="T48" fmla="*/ 732 w 756"/>
                <a:gd name="T49" fmla="*/ 8 h 104"/>
                <a:gd name="T50" fmla="*/ 740 w 756"/>
                <a:gd name="T51" fmla="*/ 16 h 104"/>
                <a:gd name="T52" fmla="*/ 748 w 756"/>
                <a:gd name="T53" fmla="*/ 22 h 104"/>
                <a:gd name="T54" fmla="*/ 752 w 756"/>
                <a:gd name="T55" fmla="*/ 32 h 104"/>
                <a:gd name="T56" fmla="*/ 756 w 756"/>
                <a:gd name="T57" fmla="*/ 42 h 104"/>
                <a:gd name="T58" fmla="*/ 756 w 756"/>
                <a:gd name="T59" fmla="*/ 52 h 104"/>
                <a:gd name="T60" fmla="*/ 756 w 756"/>
                <a:gd name="T61" fmla="*/ 52 h 104"/>
                <a:gd name="T62" fmla="*/ 756 w 756"/>
                <a:gd name="T63" fmla="*/ 62 h 104"/>
                <a:gd name="T64" fmla="*/ 752 w 756"/>
                <a:gd name="T65" fmla="*/ 72 h 104"/>
                <a:gd name="T66" fmla="*/ 748 w 756"/>
                <a:gd name="T67" fmla="*/ 82 h 104"/>
                <a:gd name="T68" fmla="*/ 740 w 756"/>
                <a:gd name="T69" fmla="*/ 90 h 104"/>
                <a:gd name="T70" fmla="*/ 732 w 756"/>
                <a:gd name="T71" fmla="*/ 96 h 104"/>
                <a:gd name="T72" fmla="*/ 724 w 756"/>
                <a:gd name="T73" fmla="*/ 100 h 104"/>
                <a:gd name="T74" fmla="*/ 714 w 756"/>
                <a:gd name="T75" fmla="*/ 104 h 104"/>
                <a:gd name="T76" fmla="*/ 704 w 756"/>
                <a:gd name="T77" fmla="*/ 104 h 104"/>
                <a:gd name="T78" fmla="*/ 704 w 756"/>
                <a:gd name="T79"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56" h="104">
                  <a:moveTo>
                    <a:pt x="704" y="104"/>
                  </a:moveTo>
                  <a:lnTo>
                    <a:pt x="52" y="104"/>
                  </a:lnTo>
                  <a:lnTo>
                    <a:pt x="52" y="104"/>
                  </a:lnTo>
                  <a:lnTo>
                    <a:pt x="42" y="104"/>
                  </a:lnTo>
                  <a:lnTo>
                    <a:pt x="32" y="100"/>
                  </a:lnTo>
                  <a:lnTo>
                    <a:pt x="22" y="96"/>
                  </a:lnTo>
                  <a:lnTo>
                    <a:pt x="14" y="90"/>
                  </a:lnTo>
                  <a:lnTo>
                    <a:pt x="8" y="82"/>
                  </a:lnTo>
                  <a:lnTo>
                    <a:pt x="4" y="72"/>
                  </a:lnTo>
                  <a:lnTo>
                    <a:pt x="0" y="62"/>
                  </a:lnTo>
                  <a:lnTo>
                    <a:pt x="0" y="52"/>
                  </a:lnTo>
                  <a:lnTo>
                    <a:pt x="0" y="52"/>
                  </a:lnTo>
                  <a:lnTo>
                    <a:pt x="0" y="42"/>
                  </a:lnTo>
                  <a:lnTo>
                    <a:pt x="4" y="32"/>
                  </a:lnTo>
                  <a:lnTo>
                    <a:pt x="8" y="22"/>
                  </a:lnTo>
                  <a:lnTo>
                    <a:pt x="14" y="16"/>
                  </a:lnTo>
                  <a:lnTo>
                    <a:pt x="22" y="8"/>
                  </a:lnTo>
                  <a:lnTo>
                    <a:pt x="32" y="4"/>
                  </a:lnTo>
                  <a:lnTo>
                    <a:pt x="42" y="0"/>
                  </a:lnTo>
                  <a:lnTo>
                    <a:pt x="52" y="0"/>
                  </a:lnTo>
                  <a:lnTo>
                    <a:pt x="704" y="0"/>
                  </a:lnTo>
                  <a:lnTo>
                    <a:pt x="704" y="0"/>
                  </a:lnTo>
                  <a:lnTo>
                    <a:pt x="714" y="0"/>
                  </a:lnTo>
                  <a:lnTo>
                    <a:pt x="724" y="4"/>
                  </a:lnTo>
                  <a:lnTo>
                    <a:pt x="732" y="8"/>
                  </a:lnTo>
                  <a:lnTo>
                    <a:pt x="740" y="16"/>
                  </a:lnTo>
                  <a:lnTo>
                    <a:pt x="748" y="22"/>
                  </a:lnTo>
                  <a:lnTo>
                    <a:pt x="752" y="32"/>
                  </a:lnTo>
                  <a:lnTo>
                    <a:pt x="756" y="42"/>
                  </a:lnTo>
                  <a:lnTo>
                    <a:pt x="756" y="52"/>
                  </a:lnTo>
                  <a:lnTo>
                    <a:pt x="756" y="52"/>
                  </a:lnTo>
                  <a:lnTo>
                    <a:pt x="756" y="62"/>
                  </a:lnTo>
                  <a:lnTo>
                    <a:pt x="752" y="72"/>
                  </a:lnTo>
                  <a:lnTo>
                    <a:pt x="748" y="82"/>
                  </a:lnTo>
                  <a:lnTo>
                    <a:pt x="740" y="90"/>
                  </a:lnTo>
                  <a:lnTo>
                    <a:pt x="732" y="96"/>
                  </a:lnTo>
                  <a:lnTo>
                    <a:pt x="724" y="100"/>
                  </a:lnTo>
                  <a:lnTo>
                    <a:pt x="714" y="104"/>
                  </a:lnTo>
                  <a:lnTo>
                    <a:pt x="704" y="104"/>
                  </a:lnTo>
                  <a:lnTo>
                    <a:pt x="70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83" name="Freeform 13"/>
            <p:cNvSpPr>
              <a:spLocks/>
            </p:cNvSpPr>
            <p:nvPr/>
          </p:nvSpPr>
          <p:spPr bwMode="auto">
            <a:xfrm>
              <a:off x="4889641" y="3331803"/>
              <a:ext cx="540222" cy="245886"/>
            </a:xfrm>
            <a:custGeom>
              <a:avLst/>
              <a:gdLst>
                <a:gd name="T0" fmla="*/ 456 w 892"/>
                <a:gd name="T1" fmla="*/ 406 h 406"/>
                <a:gd name="T2" fmla="*/ 436 w 892"/>
                <a:gd name="T3" fmla="*/ 402 h 406"/>
                <a:gd name="T4" fmla="*/ 418 w 892"/>
                <a:gd name="T5" fmla="*/ 390 h 406"/>
                <a:gd name="T6" fmla="*/ 408 w 892"/>
                <a:gd name="T7" fmla="*/ 374 h 406"/>
                <a:gd name="T8" fmla="*/ 404 w 892"/>
                <a:gd name="T9" fmla="*/ 354 h 406"/>
                <a:gd name="T10" fmla="*/ 402 w 892"/>
                <a:gd name="T11" fmla="*/ 346 h 406"/>
                <a:gd name="T12" fmla="*/ 396 w 892"/>
                <a:gd name="T13" fmla="*/ 344 h 406"/>
                <a:gd name="T14" fmla="*/ 164 w 892"/>
                <a:gd name="T15" fmla="*/ 344 h 406"/>
                <a:gd name="T16" fmla="*/ 138 w 892"/>
                <a:gd name="T17" fmla="*/ 344 h 406"/>
                <a:gd name="T18" fmla="*/ 104 w 892"/>
                <a:gd name="T19" fmla="*/ 336 h 406"/>
                <a:gd name="T20" fmla="*/ 66 w 892"/>
                <a:gd name="T21" fmla="*/ 318 h 406"/>
                <a:gd name="T22" fmla="*/ 46 w 892"/>
                <a:gd name="T23" fmla="*/ 302 h 406"/>
                <a:gd name="T24" fmla="*/ 30 w 892"/>
                <a:gd name="T25" fmla="*/ 284 h 406"/>
                <a:gd name="T26" fmla="*/ 14 w 892"/>
                <a:gd name="T27" fmla="*/ 258 h 406"/>
                <a:gd name="T28" fmla="*/ 4 w 892"/>
                <a:gd name="T29" fmla="*/ 224 h 406"/>
                <a:gd name="T30" fmla="*/ 0 w 892"/>
                <a:gd name="T31" fmla="*/ 180 h 406"/>
                <a:gd name="T32" fmla="*/ 0 w 892"/>
                <a:gd name="T33" fmla="*/ 156 h 406"/>
                <a:gd name="T34" fmla="*/ 10 w 892"/>
                <a:gd name="T35" fmla="*/ 114 h 406"/>
                <a:gd name="T36" fmla="*/ 28 w 892"/>
                <a:gd name="T37" fmla="*/ 80 h 406"/>
                <a:gd name="T38" fmla="*/ 52 w 892"/>
                <a:gd name="T39" fmla="*/ 54 h 406"/>
                <a:gd name="T40" fmla="*/ 78 w 892"/>
                <a:gd name="T41" fmla="*/ 32 h 406"/>
                <a:gd name="T42" fmla="*/ 108 w 892"/>
                <a:gd name="T43" fmla="*/ 18 h 406"/>
                <a:gd name="T44" fmla="*/ 150 w 892"/>
                <a:gd name="T45" fmla="*/ 4 h 406"/>
                <a:gd name="T46" fmla="*/ 840 w 892"/>
                <a:gd name="T47" fmla="*/ 0 h 406"/>
                <a:gd name="T48" fmla="*/ 852 w 892"/>
                <a:gd name="T49" fmla="*/ 2 h 406"/>
                <a:gd name="T50" fmla="*/ 870 w 892"/>
                <a:gd name="T51" fmla="*/ 10 h 406"/>
                <a:gd name="T52" fmla="*/ 884 w 892"/>
                <a:gd name="T53" fmla="*/ 24 h 406"/>
                <a:gd name="T54" fmla="*/ 892 w 892"/>
                <a:gd name="T55" fmla="*/ 42 h 406"/>
                <a:gd name="T56" fmla="*/ 892 w 892"/>
                <a:gd name="T57" fmla="*/ 52 h 406"/>
                <a:gd name="T58" fmla="*/ 888 w 892"/>
                <a:gd name="T59" fmla="*/ 74 h 406"/>
                <a:gd name="T60" fmla="*/ 878 w 892"/>
                <a:gd name="T61" fmla="*/ 90 h 406"/>
                <a:gd name="T62" fmla="*/ 860 w 892"/>
                <a:gd name="T63" fmla="*/ 102 h 406"/>
                <a:gd name="T64" fmla="*/ 840 w 892"/>
                <a:gd name="T65" fmla="*/ 106 h 406"/>
                <a:gd name="T66" fmla="*/ 180 w 892"/>
                <a:gd name="T67" fmla="*/ 106 h 406"/>
                <a:gd name="T68" fmla="*/ 148 w 892"/>
                <a:gd name="T69" fmla="*/ 114 h 406"/>
                <a:gd name="T70" fmla="*/ 124 w 892"/>
                <a:gd name="T71" fmla="*/ 130 h 406"/>
                <a:gd name="T72" fmla="*/ 110 w 892"/>
                <a:gd name="T73" fmla="*/ 150 h 406"/>
                <a:gd name="T74" fmla="*/ 104 w 892"/>
                <a:gd name="T75" fmla="*/ 170 h 406"/>
                <a:gd name="T76" fmla="*/ 104 w 892"/>
                <a:gd name="T77" fmla="*/ 180 h 406"/>
                <a:gd name="T78" fmla="*/ 108 w 892"/>
                <a:gd name="T79" fmla="*/ 208 h 406"/>
                <a:gd name="T80" fmla="*/ 118 w 892"/>
                <a:gd name="T81" fmla="*/ 226 h 406"/>
                <a:gd name="T82" fmla="*/ 130 w 892"/>
                <a:gd name="T83" fmla="*/ 234 h 406"/>
                <a:gd name="T84" fmla="*/ 152 w 892"/>
                <a:gd name="T85" fmla="*/ 240 h 406"/>
                <a:gd name="T86" fmla="*/ 394 w 892"/>
                <a:gd name="T87" fmla="*/ 240 h 406"/>
                <a:gd name="T88" fmla="*/ 406 w 892"/>
                <a:gd name="T89" fmla="*/ 240 h 406"/>
                <a:gd name="T90" fmla="*/ 438 w 892"/>
                <a:gd name="T91" fmla="*/ 248 h 406"/>
                <a:gd name="T92" fmla="*/ 464 w 892"/>
                <a:gd name="T93" fmla="*/ 260 h 406"/>
                <a:gd name="T94" fmla="*/ 476 w 892"/>
                <a:gd name="T95" fmla="*/ 270 h 406"/>
                <a:gd name="T96" fmla="*/ 498 w 892"/>
                <a:gd name="T97" fmla="*/ 302 h 406"/>
                <a:gd name="T98" fmla="*/ 506 w 892"/>
                <a:gd name="T99" fmla="*/ 324 h 406"/>
                <a:gd name="T100" fmla="*/ 508 w 892"/>
                <a:gd name="T101" fmla="*/ 354 h 406"/>
                <a:gd name="T102" fmla="*/ 508 w 892"/>
                <a:gd name="T103" fmla="*/ 364 h 406"/>
                <a:gd name="T104" fmla="*/ 500 w 892"/>
                <a:gd name="T105" fmla="*/ 384 h 406"/>
                <a:gd name="T106" fmla="*/ 486 w 892"/>
                <a:gd name="T107" fmla="*/ 398 h 406"/>
                <a:gd name="T108" fmla="*/ 466 w 892"/>
                <a:gd name="T109" fmla="*/ 406 h 406"/>
                <a:gd name="T110" fmla="*/ 456 w 892"/>
                <a:gd name="T111"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92" h="406">
                  <a:moveTo>
                    <a:pt x="456" y="406"/>
                  </a:moveTo>
                  <a:lnTo>
                    <a:pt x="456" y="406"/>
                  </a:lnTo>
                  <a:lnTo>
                    <a:pt x="446" y="406"/>
                  </a:lnTo>
                  <a:lnTo>
                    <a:pt x="436" y="402"/>
                  </a:lnTo>
                  <a:lnTo>
                    <a:pt x="426" y="398"/>
                  </a:lnTo>
                  <a:lnTo>
                    <a:pt x="418" y="390"/>
                  </a:lnTo>
                  <a:lnTo>
                    <a:pt x="412" y="384"/>
                  </a:lnTo>
                  <a:lnTo>
                    <a:pt x="408" y="374"/>
                  </a:lnTo>
                  <a:lnTo>
                    <a:pt x="404" y="364"/>
                  </a:lnTo>
                  <a:lnTo>
                    <a:pt x="404" y="354"/>
                  </a:lnTo>
                  <a:lnTo>
                    <a:pt x="404" y="354"/>
                  </a:lnTo>
                  <a:lnTo>
                    <a:pt x="402" y="346"/>
                  </a:lnTo>
                  <a:lnTo>
                    <a:pt x="402" y="346"/>
                  </a:lnTo>
                  <a:lnTo>
                    <a:pt x="396" y="344"/>
                  </a:lnTo>
                  <a:lnTo>
                    <a:pt x="164" y="344"/>
                  </a:lnTo>
                  <a:lnTo>
                    <a:pt x="164" y="344"/>
                  </a:lnTo>
                  <a:lnTo>
                    <a:pt x="150" y="344"/>
                  </a:lnTo>
                  <a:lnTo>
                    <a:pt x="138" y="344"/>
                  </a:lnTo>
                  <a:lnTo>
                    <a:pt x="122" y="340"/>
                  </a:lnTo>
                  <a:lnTo>
                    <a:pt x="104" y="336"/>
                  </a:lnTo>
                  <a:lnTo>
                    <a:pt x="84" y="328"/>
                  </a:lnTo>
                  <a:lnTo>
                    <a:pt x="66" y="318"/>
                  </a:lnTo>
                  <a:lnTo>
                    <a:pt x="46" y="302"/>
                  </a:lnTo>
                  <a:lnTo>
                    <a:pt x="46" y="302"/>
                  </a:lnTo>
                  <a:lnTo>
                    <a:pt x="38" y="294"/>
                  </a:lnTo>
                  <a:lnTo>
                    <a:pt x="30" y="284"/>
                  </a:lnTo>
                  <a:lnTo>
                    <a:pt x="22" y="272"/>
                  </a:lnTo>
                  <a:lnTo>
                    <a:pt x="14" y="258"/>
                  </a:lnTo>
                  <a:lnTo>
                    <a:pt x="8" y="242"/>
                  </a:lnTo>
                  <a:lnTo>
                    <a:pt x="4" y="224"/>
                  </a:lnTo>
                  <a:lnTo>
                    <a:pt x="0" y="204"/>
                  </a:lnTo>
                  <a:lnTo>
                    <a:pt x="0" y="180"/>
                  </a:lnTo>
                  <a:lnTo>
                    <a:pt x="0" y="180"/>
                  </a:lnTo>
                  <a:lnTo>
                    <a:pt x="0" y="156"/>
                  </a:lnTo>
                  <a:lnTo>
                    <a:pt x="4" y="134"/>
                  </a:lnTo>
                  <a:lnTo>
                    <a:pt x="10" y="114"/>
                  </a:lnTo>
                  <a:lnTo>
                    <a:pt x="18" y="96"/>
                  </a:lnTo>
                  <a:lnTo>
                    <a:pt x="28" y="80"/>
                  </a:lnTo>
                  <a:lnTo>
                    <a:pt x="38" y="66"/>
                  </a:lnTo>
                  <a:lnTo>
                    <a:pt x="52" y="54"/>
                  </a:lnTo>
                  <a:lnTo>
                    <a:pt x="64" y="42"/>
                  </a:lnTo>
                  <a:lnTo>
                    <a:pt x="78" y="32"/>
                  </a:lnTo>
                  <a:lnTo>
                    <a:pt x="92" y="24"/>
                  </a:lnTo>
                  <a:lnTo>
                    <a:pt x="108" y="18"/>
                  </a:lnTo>
                  <a:lnTo>
                    <a:pt x="122" y="12"/>
                  </a:lnTo>
                  <a:lnTo>
                    <a:pt x="150" y="4"/>
                  </a:lnTo>
                  <a:lnTo>
                    <a:pt x="176" y="0"/>
                  </a:lnTo>
                  <a:lnTo>
                    <a:pt x="840" y="0"/>
                  </a:lnTo>
                  <a:lnTo>
                    <a:pt x="840" y="0"/>
                  </a:lnTo>
                  <a:lnTo>
                    <a:pt x="852" y="2"/>
                  </a:lnTo>
                  <a:lnTo>
                    <a:pt x="860" y="4"/>
                  </a:lnTo>
                  <a:lnTo>
                    <a:pt x="870" y="10"/>
                  </a:lnTo>
                  <a:lnTo>
                    <a:pt x="878" y="16"/>
                  </a:lnTo>
                  <a:lnTo>
                    <a:pt x="884" y="24"/>
                  </a:lnTo>
                  <a:lnTo>
                    <a:pt x="888" y="32"/>
                  </a:lnTo>
                  <a:lnTo>
                    <a:pt x="892" y="42"/>
                  </a:lnTo>
                  <a:lnTo>
                    <a:pt x="892" y="52"/>
                  </a:lnTo>
                  <a:lnTo>
                    <a:pt x="892" y="52"/>
                  </a:lnTo>
                  <a:lnTo>
                    <a:pt x="892" y="64"/>
                  </a:lnTo>
                  <a:lnTo>
                    <a:pt x="888" y="74"/>
                  </a:lnTo>
                  <a:lnTo>
                    <a:pt x="884" y="82"/>
                  </a:lnTo>
                  <a:lnTo>
                    <a:pt x="878" y="90"/>
                  </a:lnTo>
                  <a:lnTo>
                    <a:pt x="870" y="96"/>
                  </a:lnTo>
                  <a:lnTo>
                    <a:pt x="860" y="102"/>
                  </a:lnTo>
                  <a:lnTo>
                    <a:pt x="852" y="104"/>
                  </a:lnTo>
                  <a:lnTo>
                    <a:pt x="840" y="106"/>
                  </a:lnTo>
                  <a:lnTo>
                    <a:pt x="180" y="106"/>
                  </a:lnTo>
                  <a:lnTo>
                    <a:pt x="180" y="106"/>
                  </a:lnTo>
                  <a:lnTo>
                    <a:pt x="162" y="108"/>
                  </a:lnTo>
                  <a:lnTo>
                    <a:pt x="148" y="114"/>
                  </a:lnTo>
                  <a:lnTo>
                    <a:pt x="136" y="120"/>
                  </a:lnTo>
                  <a:lnTo>
                    <a:pt x="124" y="130"/>
                  </a:lnTo>
                  <a:lnTo>
                    <a:pt x="114" y="142"/>
                  </a:lnTo>
                  <a:lnTo>
                    <a:pt x="110" y="150"/>
                  </a:lnTo>
                  <a:lnTo>
                    <a:pt x="106" y="158"/>
                  </a:lnTo>
                  <a:lnTo>
                    <a:pt x="104" y="170"/>
                  </a:lnTo>
                  <a:lnTo>
                    <a:pt x="104" y="180"/>
                  </a:lnTo>
                  <a:lnTo>
                    <a:pt x="104" y="180"/>
                  </a:lnTo>
                  <a:lnTo>
                    <a:pt x="106" y="196"/>
                  </a:lnTo>
                  <a:lnTo>
                    <a:pt x="108" y="208"/>
                  </a:lnTo>
                  <a:lnTo>
                    <a:pt x="112" y="218"/>
                  </a:lnTo>
                  <a:lnTo>
                    <a:pt x="118" y="226"/>
                  </a:lnTo>
                  <a:lnTo>
                    <a:pt x="118" y="226"/>
                  </a:lnTo>
                  <a:lnTo>
                    <a:pt x="130" y="234"/>
                  </a:lnTo>
                  <a:lnTo>
                    <a:pt x="142" y="238"/>
                  </a:lnTo>
                  <a:lnTo>
                    <a:pt x="152" y="240"/>
                  </a:lnTo>
                  <a:lnTo>
                    <a:pt x="160" y="240"/>
                  </a:lnTo>
                  <a:lnTo>
                    <a:pt x="394" y="240"/>
                  </a:lnTo>
                  <a:lnTo>
                    <a:pt x="394" y="240"/>
                  </a:lnTo>
                  <a:lnTo>
                    <a:pt x="406" y="240"/>
                  </a:lnTo>
                  <a:lnTo>
                    <a:pt x="426" y="244"/>
                  </a:lnTo>
                  <a:lnTo>
                    <a:pt x="438" y="248"/>
                  </a:lnTo>
                  <a:lnTo>
                    <a:pt x="450" y="252"/>
                  </a:lnTo>
                  <a:lnTo>
                    <a:pt x="464" y="260"/>
                  </a:lnTo>
                  <a:lnTo>
                    <a:pt x="476" y="270"/>
                  </a:lnTo>
                  <a:lnTo>
                    <a:pt x="476" y="270"/>
                  </a:lnTo>
                  <a:lnTo>
                    <a:pt x="488" y="284"/>
                  </a:lnTo>
                  <a:lnTo>
                    <a:pt x="498" y="302"/>
                  </a:lnTo>
                  <a:lnTo>
                    <a:pt x="502" y="312"/>
                  </a:lnTo>
                  <a:lnTo>
                    <a:pt x="506" y="324"/>
                  </a:lnTo>
                  <a:lnTo>
                    <a:pt x="508" y="338"/>
                  </a:lnTo>
                  <a:lnTo>
                    <a:pt x="508" y="354"/>
                  </a:lnTo>
                  <a:lnTo>
                    <a:pt x="508" y="354"/>
                  </a:lnTo>
                  <a:lnTo>
                    <a:pt x="508" y="364"/>
                  </a:lnTo>
                  <a:lnTo>
                    <a:pt x="504" y="374"/>
                  </a:lnTo>
                  <a:lnTo>
                    <a:pt x="500" y="384"/>
                  </a:lnTo>
                  <a:lnTo>
                    <a:pt x="494" y="390"/>
                  </a:lnTo>
                  <a:lnTo>
                    <a:pt x="486" y="398"/>
                  </a:lnTo>
                  <a:lnTo>
                    <a:pt x="476" y="402"/>
                  </a:lnTo>
                  <a:lnTo>
                    <a:pt x="466" y="406"/>
                  </a:lnTo>
                  <a:lnTo>
                    <a:pt x="456" y="406"/>
                  </a:lnTo>
                  <a:lnTo>
                    <a:pt x="456"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84" name="Freeform 14"/>
            <p:cNvSpPr>
              <a:spLocks/>
            </p:cNvSpPr>
            <p:nvPr/>
          </p:nvSpPr>
          <p:spPr bwMode="auto">
            <a:xfrm>
              <a:off x="6726775" y="3077438"/>
              <a:ext cx="895121" cy="245886"/>
            </a:xfrm>
            <a:custGeom>
              <a:avLst/>
              <a:gdLst>
                <a:gd name="T0" fmla="*/ 52 w 1478"/>
                <a:gd name="T1" fmla="*/ 406 h 406"/>
                <a:gd name="T2" fmla="*/ 32 w 1478"/>
                <a:gd name="T3" fmla="*/ 402 h 406"/>
                <a:gd name="T4" fmla="*/ 14 w 1478"/>
                <a:gd name="T5" fmla="*/ 390 h 406"/>
                <a:gd name="T6" fmla="*/ 4 w 1478"/>
                <a:gd name="T7" fmla="*/ 374 h 406"/>
                <a:gd name="T8" fmla="*/ 0 w 1478"/>
                <a:gd name="T9" fmla="*/ 352 h 406"/>
                <a:gd name="T10" fmla="*/ 0 w 1478"/>
                <a:gd name="T11" fmla="*/ 342 h 406"/>
                <a:gd name="T12" fmla="*/ 8 w 1478"/>
                <a:gd name="T13" fmla="*/ 324 h 406"/>
                <a:gd name="T14" fmla="*/ 22 w 1478"/>
                <a:gd name="T15" fmla="*/ 310 h 406"/>
                <a:gd name="T16" fmla="*/ 42 w 1478"/>
                <a:gd name="T17" fmla="*/ 302 h 406"/>
                <a:gd name="T18" fmla="*/ 1300 w 1478"/>
                <a:gd name="T19" fmla="*/ 300 h 406"/>
                <a:gd name="T20" fmla="*/ 1316 w 1478"/>
                <a:gd name="T21" fmla="*/ 296 h 406"/>
                <a:gd name="T22" fmla="*/ 1342 w 1478"/>
                <a:gd name="T23" fmla="*/ 286 h 406"/>
                <a:gd name="T24" fmla="*/ 1364 w 1478"/>
                <a:gd name="T25" fmla="*/ 264 h 406"/>
                <a:gd name="T26" fmla="*/ 1372 w 1478"/>
                <a:gd name="T27" fmla="*/ 246 h 406"/>
                <a:gd name="T28" fmla="*/ 1374 w 1478"/>
                <a:gd name="T29" fmla="*/ 226 h 406"/>
                <a:gd name="T30" fmla="*/ 1374 w 1478"/>
                <a:gd name="T31" fmla="*/ 210 h 406"/>
                <a:gd name="T32" fmla="*/ 1366 w 1478"/>
                <a:gd name="T33" fmla="*/ 188 h 406"/>
                <a:gd name="T34" fmla="*/ 1360 w 1478"/>
                <a:gd name="T35" fmla="*/ 180 h 406"/>
                <a:gd name="T36" fmla="*/ 1336 w 1478"/>
                <a:gd name="T37" fmla="*/ 168 h 406"/>
                <a:gd name="T38" fmla="*/ 1318 w 1478"/>
                <a:gd name="T39" fmla="*/ 166 h 406"/>
                <a:gd name="T40" fmla="*/ 1084 w 1478"/>
                <a:gd name="T41" fmla="*/ 166 h 406"/>
                <a:gd name="T42" fmla="*/ 1052 w 1478"/>
                <a:gd name="T43" fmla="*/ 162 h 406"/>
                <a:gd name="T44" fmla="*/ 1028 w 1478"/>
                <a:gd name="T45" fmla="*/ 152 h 406"/>
                <a:gd name="T46" fmla="*/ 1002 w 1478"/>
                <a:gd name="T47" fmla="*/ 134 h 406"/>
                <a:gd name="T48" fmla="*/ 990 w 1478"/>
                <a:gd name="T49" fmla="*/ 122 h 406"/>
                <a:gd name="T50" fmla="*/ 976 w 1478"/>
                <a:gd name="T51" fmla="*/ 94 h 406"/>
                <a:gd name="T52" fmla="*/ 970 w 1478"/>
                <a:gd name="T53" fmla="*/ 68 h 406"/>
                <a:gd name="T54" fmla="*/ 970 w 1478"/>
                <a:gd name="T55" fmla="*/ 52 h 406"/>
                <a:gd name="T56" fmla="*/ 974 w 1478"/>
                <a:gd name="T57" fmla="*/ 32 h 406"/>
                <a:gd name="T58" fmla="*/ 984 w 1478"/>
                <a:gd name="T59" fmla="*/ 14 h 406"/>
                <a:gd name="T60" fmla="*/ 1002 w 1478"/>
                <a:gd name="T61" fmla="*/ 4 h 406"/>
                <a:gd name="T62" fmla="*/ 1022 w 1478"/>
                <a:gd name="T63" fmla="*/ 0 h 406"/>
                <a:gd name="T64" fmla="*/ 1032 w 1478"/>
                <a:gd name="T65" fmla="*/ 0 h 406"/>
                <a:gd name="T66" fmla="*/ 1052 w 1478"/>
                <a:gd name="T67" fmla="*/ 8 h 406"/>
                <a:gd name="T68" fmla="*/ 1066 w 1478"/>
                <a:gd name="T69" fmla="*/ 22 h 406"/>
                <a:gd name="T70" fmla="*/ 1074 w 1478"/>
                <a:gd name="T71" fmla="*/ 42 h 406"/>
                <a:gd name="T72" fmla="*/ 1074 w 1478"/>
                <a:gd name="T73" fmla="*/ 52 h 406"/>
                <a:gd name="T74" fmla="*/ 1076 w 1478"/>
                <a:gd name="T75" fmla="*/ 60 h 406"/>
                <a:gd name="T76" fmla="*/ 1314 w 1478"/>
                <a:gd name="T77" fmla="*/ 60 h 406"/>
                <a:gd name="T78" fmla="*/ 1328 w 1478"/>
                <a:gd name="T79" fmla="*/ 60 h 406"/>
                <a:gd name="T80" fmla="*/ 1356 w 1478"/>
                <a:gd name="T81" fmla="*/ 64 h 406"/>
                <a:gd name="T82" fmla="*/ 1394 w 1478"/>
                <a:gd name="T83" fmla="*/ 78 h 406"/>
                <a:gd name="T84" fmla="*/ 1432 w 1478"/>
                <a:gd name="T85" fmla="*/ 104 h 406"/>
                <a:gd name="T86" fmla="*/ 1440 w 1478"/>
                <a:gd name="T87" fmla="*/ 112 h 406"/>
                <a:gd name="T88" fmla="*/ 1456 w 1478"/>
                <a:gd name="T89" fmla="*/ 134 h 406"/>
                <a:gd name="T90" fmla="*/ 1470 w 1478"/>
                <a:gd name="T91" fmla="*/ 164 h 406"/>
                <a:gd name="T92" fmla="*/ 1478 w 1478"/>
                <a:gd name="T93" fmla="*/ 202 h 406"/>
                <a:gd name="T94" fmla="*/ 1478 w 1478"/>
                <a:gd name="T95" fmla="*/ 226 h 406"/>
                <a:gd name="T96" fmla="*/ 1474 w 1478"/>
                <a:gd name="T97" fmla="*/ 272 h 406"/>
                <a:gd name="T98" fmla="*/ 1460 w 1478"/>
                <a:gd name="T99" fmla="*/ 310 h 406"/>
                <a:gd name="T100" fmla="*/ 1440 w 1478"/>
                <a:gd name="T101" fmla="*/ 340 h 406"/>
                <a:gd name="T102" fmla="*/ 1414 w 1478"/>
                <a:gd name="T103" fmla="*/ 364 h 406"/>
                <a:gd name="T104" fmla="*/ 1386 w 1478"/>
                <a:gd name="T105" fmla="*/ 382 h 406"/>
                <a:gd name="T106" fmla="*/ 1356 w 1478"/>
                <a:gd name="T107" fmla="*/ 394 h 406"/>
                <a:gd name="T108" fmla="*/ 1302 w 1478"/>
                <a:gd name="T109"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78" h="406">
                  <a:moveTo>
                    <a:pt x="52" y="406"/>
                  </a:moveTo>
                  <a:lnTo>
                    <a:pt x="52" y="406"/>
                  </a:lnTo>
                  <a:lnTo>
                    <a:pt x="42" y="404"/>
                  </a:lnTo>
                  <a:lnTo>
                    <a:pt x="32" y="402"/>
                  </a:lnTo>
                  <a:lnTo>
                    <a:pt x="22" y="396"/>
                  </a:lnTo>
                  <a:lnTo>
                    <a:pt x="14" y="390"/>
                  </a:lnTo>
                  <a:lnTo>
                    <a:pt x="8" y="382"/>
                  </a:lnTo>
                  <a:lnTo>
                    <a:pt x="4" y="374"/>
                  </a:lnTo>
                  <a:lnTo>
                    <a:pt x="0" y="364"/>
                  </a:lnTo>
                  <a:lnTo>
                    <a:pt x="0" y="352"/>
                  </a:lnTo>
                  <a:lnTo>
                    <a:pt x="0" y="352"/>
                  </a:lnTo>
                  <a:lnTo>
                    <a:pt x="0" y="342"/>
                  </a:lnTo>
                  <a:lnTo>
                    <a:pt x="4" y="332"/>
                  </a:lnTo>
                  <a:lnTo>
                    <a:pt x="8" y="324"/>
                  </a:lnTo>
                  <a:lnTo>
                    <a:pt x="14" y="316"/>
                  </a:lnTo>
                  <a:lnTo>
                    <a:pt x="22" y="310"/>
                  </a:lnTo>
                  <a:lnTo>
                    <a:pt x="32" y="304"/>
                  </a:lnTo>
                  <a:lnTo>
                    <a:pt x="42" y="302"/>
                  </a:lnTo>
                  <a:lnTo>
                    <a:pt x="52" y="300"/>
                  </a:lnTo>
                  <a:lnTo>
                    <a:pt x="1300" y="300"/>
                  </a:lnTo>
                  <a:lnTo>
                    <a:pt x="1300" y="300"/>
                  </a:lnTo>
                  <a:lnTo>
                    <a:pt x="1316" y="296"/>
                  </a:lnTo>
                  <a:lnTo>
                    <a:pt x="1330" y="292"/>
                  </a:lnTo>
                  <a:lnTo>
                    <a:pt x="1342" y="286"/>
                  </a:lnTo>
                  <a:lnTo>
                    <a:pt x="1354" y="276"/>
                  </a:lnTo>
                  <a:lnTo>
                    <a:pt x="1364" y="264"/>
                  </a:lnTo>
                  <a:lnTo>
                    <a:pt x="1368" y="256"/>
                  </a:lnTo>
                  <a:lnTo>
                    <a:pt x="1372" y="246"/>
                  </a:lnTo>
                  <a:lnTo>
                    <a:pt x="1374" y="236"/>
                  </a:lnTo>
                  <a:lnTo>
                    <a:pt x="1374" y="226"/>
                  </a:lnTo>
                  <a:lnTo>
                    <a:pt x="1374" y="226"/>
                  </a:lnTo>
                  <a:lnTo>
                    <a:pt x="1374" y="210"/>
                  </a:lnTo>
                  <a:lnTo>
                    <a:pt x="1370" y="198"/>
                  </a:lnTo>
                  <a:lnTo>
                    <a:pt x="1366" y="188"/>
                  </a:lnTo>
                  <a:lnTo>
                    <a:pt x="1360" y="180"/>
                  </a:lnTo>
                  <a:lnTo>
                    <a:pt x="1360" y="180"/>
                  </a:lnTo>
                  <a:lnTo>
                    <a:pt x="1348" y="172"/>
                  </a:lnTo>
                  <a:lnTo>
                    <a:pt x="1336" y="168"/>
                  </a:lnTo>
                  <a:lnTo>
                    <a:pt x="1326" y="166"/>
                  </a:lnTo>
                  <a:lnTo>
                    <a:pt x="1318" y="166"/>
                  </a:lnTo>
                  <a:lnTo>
                    <a:pt x="1084" y="166"/>
                  </a:lnTo>
                  <a:lnTo>
                    <a:pt x="1084" y="166"/>
                  </a:lnTo>
                  <a:lnTo>
                    <a:pt x="1072" y="166"/>
                  </a:lnTo>
                  <a:lnTo>
                    <a:pt x="1052" y="162"/>
                  </a:lnTo>
                  <a:lnTo>
                    <a:pt x="1040" y="158"/>
                  </a:lnTo>
                  <a:lnTo>
                    <a:pt x="1028" y="152"/>
                  </a:lnTo>
                  <a:lnTo>
                    <a:pt x="1014" y="146"/>
                  </a:lnTo>
                  <a:lnTo>
                    <a:pt x="1002" y="134"/>
                  </a:lnTo>
                  <a:lnTo>
                    <a:pt x="1002" y="134"/>
                  </a:lnTo>
                  <a:lnTo>
                    <a:pt x="990" y="122"/>
                  </a:lnTo>
                  <a:lnTo>
                    <a:pt x="980" y="104"/>
                  </a:lnTo>
                  <a:lnTo>
                    <a:pt x="976" y="94"/>
                  </a:lnTo>
                  <a:lnTo>
                    <a:pt x="972" y="80"/>
                  </a:lnTo>
                  <a:lnTo>
                    <a:pt x="970" y="68"/>
                  </a:lnTo>
                  <a:lnTo>
                    <a:pt x="970" y="52"/>
                  </a:lnTo>
                  <a:lnTo>
                    <a:pt x="970" y="52"/>
                  </a:lnTo>
                  <a:lnTo>
                    <a:pt x="970" y="42"/>
                  </a:lnTo>
                  <a:lnTo>
                    <a:pt x="974" y="32"/>
                  </a:lnTo>
                  <a:lnTo>
                    <a:pt x="978" y="22"/>
                  </a:lnTo>
                  <a:lnTo>
                    <a:pt x="984" y="14"/>
                  </a:lnTo>
                  <a:lnTo>
                    <a:pt x="992" y="8"/>
                  </a:lnTo>
                  <a:lnTo>
                    <a:pt x="1002" y="4"/>
                  </a:lnTo>
                  <a:lnTo>
                    <a:pt x="1012" y="0"/>
                  </a:lnTo>
                  <a:lnTo>
                    <a:pt x="1022" y="0"/>
                  </a:lnTo>
                  <a:lnTo>
                    <a:pt x="1022" y="0"/>
                  </a:lnTo>
                  <a:lnTo>
                    <a:pt x="1032" y="0"/>
                  </a:lnTo>
                  <a:lnTo>
                    <a:pt x="1042" y="4"/>
                  </a:lnTo>
                  <a:lnTo>
                    <a:pt x="1052" y="8"/>
                  </a:lnTo>
                  <a:lnTo>
                    <a:pt x="1060" y="14"/>
                  </a:lnTo>
                  <a:lnTo>
                    <a:pt x="1066" y="22"/>
                  </a:lnTo>
                  <a:lnTo>
                    <a:pt x="1070" y="32"/>
                  </a:lnTo>
                  <a:lnTo>
                    <a:pt x="1074" y="42"/>
                  </a:lnTo>
                  <a:lnTo>
                    <a:pt x="1074" y="52"/>
                  </a:lnTo>
                  <a:lnTo>
                    <a:pt x="1074" y="52"/>
                  </a:lnTo>
                  <a:lnTo>
                    <a:pt x="1076" y="60"/>
                  </a:lnTo>
                  <a:lnTo>
                    <a:pt x="1076" y="60"/>
                  </a:lnTo>
                  <a:lnTo>
                    <a:pt x="1082" y="60"/>
                  </a:lnTo>
                  <a:lnTo>
                    <a:pt x="1314" y="60"/>
                  </a:lnTo>
                  <a:lnTo>
                    <a:pt x="1314" y="60"/>
                  </a:lnTo>
                  <a:lnTo>
                    <a:pt x="1328" y="60"/>
                  </a:lnTo>
                  <a:lnTo>
                    <a:pt x="1340" y="62"/>
                  </a:lnTo>
                  <a:lnTo>
                    <a:pt x="1356" y="64"/>
                  </a:lnTo>
                  <a:lnTo>
                    <a:pt x="1374" y="70"/>
                  </a:lnTo>
                  <a:lnTo>
                    <a:pt x="1394" y="78"/>
                  </a:lnTo>
                  <a:lnTo>
                    <a:pt x="1412" y="88"/>
                  </a:lnTo>
                  <a:lnTo>
                    <a:pt x="1432" y="104"/>
                  </a:lnTo>
                  <a:lnTo>
                    <a:pt x="1432" y="104"/>
                  </a:lnTo>
                  <a:lnTo>
                    <a:pt x="1440" y="112"/>
                  </a:lnTo>
                  <a:lnTo>
                    <a:pt x="1448" y="122"/>
                  </a:lnTo>
                  <a:lnTo>
                    <a:pt x="1456" y="134"/>
                  </a:lnTo>
                  <a:lnTo>
                    <a:pt x="1464" y="148"/>
                  </a:lnTo>
                  <a:lnTo>
                    <a:pt x="1470" y="164"/>
                  </a:lnTo>
                  <a:lnTo>
                    <a:pt x="1474" y="182"/>
                  </a:lnTo>
                  <a:lnTo>
                    <a:pt x="1478" y="202"/>
                  </a:lnTo>
                  <a:lnTo>
                    <a:pt x="1478" y="226"/>
                  </a:lnTo>
                  <a:lnTo>
                    <a:pt x="1478" y="226"/>
                  </a:lnTo>
                  <a:lnTo>
                    <a:pt x="1478" y="250"/>
                  </a:lnTo>
                  <a:lnTo>
                    <a:pt x="1474" y="272"/>
                  </a:lnTo>
                  <a:lnTo>
                    <a:pt x="1468" y="292"/>
                  </a:lnTo>
                  <a:lnTo>
                    <a:pt x="1460" y="310"/>
                  </a:lnTo>
                  <a:lnTo>
                    <a:pt x="1450" y="326"/>
                  </a:lnTo>
                  <a:lnTo>
                    <a:pt x="1440" y="340"/>
                  </a:lnTo>
                  <a:lnTo>
                    <a:pt x="1426" y="352"/>
                  </a:lnTo>
                  <a:lnTo>
                    <a:pt x="1414" y="364"/>
                  </a:lnTo>
                  <a:lnTo>
                    <a:pt x="1400" y="374"/>
                  </a:lnTo>
                  <a:lnTo>
                    <a:pt x="1386" y="382"/>
                  </a:lnTo>
                  <a:lnTo>
                    <a:pt x="1370" y="388"/>
                  </a:lnTo>
                  <a:lnTo>
                    <a:pt x="1356" y="394"/>
                  </a:lnTo>
                  <a:lnTo>
                    <a:pt x="1328" y="402"/>
                  </a:lnTo>
                  <a:lnTo>
                    <a:pt x="1302" y="406"/>
                  </a:lnTo>
                  <a:lnTo>
                    <a:pt x="52"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85" name="Freeform 15"/>
            <p:cNvSpPr>
              <a:spLocks noEditPoints="1"/>
            </p:cNvSpPr>
            <p:nvPr/>
          </p:nvSpPr>
          <p:spPr bwMode="auto">
            <a:xfrm>
              <a:off x="6892717" y="3505013"/>
              <a:ext cx="208337" cy="208337"/>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86" name="Freeform 18"/>
            <p:cNvSpPr>
              <a:spLocks/>
            </p:cNvSpPr>
            <p:nvPr/>
          </p:nvSpPr>
          <p:spPr bwMode="auto">
            <a:xfrm>
              <a:off x="6965393" y="3268818"/>
              <a:ext cx="64197" cy="213182"/>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87" name="Freeform 19"/>
            <p:cNvSpPr>
              <a:spLocks noEditPoints="1"/>
            </p:cNvSpPr>
            <p:nvPr/>
          </p:nvSpPr>
          <p:spPr bwMode="auto">
            <a:xfrm>
              <a:off x="5077386" y="3609182"/>
              <a:ext cx="186534" cy="185323"/>
            </a:xfrm>
            <a:custGeom>
              <a:avLst/>
              <a:gdLst>
                <a:gd name="T0" fmla="*/ 154 w 308"/>
                <a:gd name="T1" fmla="*/ 306 h 306"/>
                <a:gd name="T2" fmla="*/ 124 w 308"/>
                <a:gd name="T3" fmla="*/ 304 h 306"/>
                <a:gd name="T4" fmla="*/ 94 w 308"/>
                <a:gd name="T5" fmla="*/ 294 h 306"/>
                <a:gd name="T6" fmla="*/ 68 w 308"/>
                <a:gd name="T7" fmla="*/ 280 h 306"/>
                <a:gd name="T8" fmla="*/ 46 w 308"/>
                <a:gd name="T9" fmla="*/ 262 h 306"/>
                <a:gd name="T10" fmla="*/ 26 w 308"/>
                <a:gd name="T11" fmla="*/ 240 h 306"/>
                <a:gd name="T12" fmla="*/ 12 w 308"/>
                <a:gd name="T13" fmla="*/ 212 h 306"/>
                <a:gd name="T14" fmla="*/ 4 w 308"/>
                <a:gd name="T15" fmla="*/ 184 h 306"/>
                <a:gd name="T16" fmla="*/ 0 w 308"/>
                <a:gd name="T17" fmla="*/ 154 h 306"/>
                <a:gd name="T18" fmla="*/ 2 w 308"/>
                <a:gd name="T19" fmla="*/ 138 h 306"/>
                <a:gd name="T20" fmla="*/ 8 w 308"/>
                <a:gd name="T21" fmla="*/ 108 h 306"/>
                <a:gd name="T22" fmla="*/ 20 w 308"/>
                <a:gd name="T23" fmla="*/ 80 h 306"/>
                <a:gd name="T24" fmla="*/ 36 w 308"/>
                <a:gd name="T25" fmla="*/ 56 h 306"/>
                <a:gd name="T26" fmla="*/ 56 w 308"/>
                <a:gd name="T27" fmla="*/ 34 h 306"/>
                <a:gd name="T28" fmla="*/ 82 w 308"/>
                <a:gd name="T29" fmla="*/ 18 h 306"/>
                <a:gd name="T30" fmla="*/ 108 w 308"/>
                <a:gd name="T31" fmla="*/ 6 h 306"/>
                <a:gd name="T32" fmla="*/ 138 w 308"/>
                <a:gd name="T33" fmla="*/ 0 h 306"/>
                <a:gd name="T34" fmla="*/ 154 w 308"/>
                <a:gd name="T35" fmla="*/ 0 h 306"/>
                <a:gd name="T36" fmla="*/ 186 w 308"/>
                <a:gd name="T37" fmla="*/ 2 h 306"/>
                <a:gd name="T38" fmla="*/ 214 w 308"/>
                <a:gd name="T39" fmla="*/ 12 h 306"/>
                <a:gd name="T40" fmla="*/ 240 w 308"/>
                <a:gd name="T41" fmla="*/ 26 h 306"/>
                <a:gd name="T42" fmla="*/ 262 w 308"/>
                <a:gd name="T43" fmla="*/ 44 h 306"/>
                <a:gd name="T44" fmla="*/ 282 w 308"/>
                <a:gd name="T45" fmla="*/ 68 h 306"/>
                <a:gd name="T46" fmla="*/ 296 w 308"/>
                <a:gd name="T47" fmla="*/ 94 h 306"/>
                <a:gd name="T48" fmla="*/ 304 w 308"/>
                <a:gd name="T49" fmla="*/ 122 h 306"/>
                <a:gd name="T50" fmla="*/ 308 w 308"/>
                <a:gd name="T51" fmla="*/ 154 h 306"/>
                <a:gd name="T52" fmla="*/ 308 w 308"/>
                <a:gd name="T53" fmla="*/ 168 h 306"/>
                <a:gd name="T54" fmla="*/ 302 w 308"/>
                <a:gd name="T55" fmla="*/ 198 h 306"/>
                <a:gd name="T56" fmla="*/ 290 w 308"/>
                <a:gd name="T57" fmla="*/ 226 h 306"/>
                <a:gd name="T58" fmla="*/ 272 w 308"/>
                <a:gd name="T59" fmla="*/ 250 h 306"/>
                <a:gd name="T60" fmla="*/ 252 w 308"/>
                <a:gd name="T61" fmla="*/ 272 h 306"/>
                <a:gd name="T62" fmla="*/ 228 w 308"/>
                <a:gd name="T63" fmla="*/ 288 h 306"/>
                <a:gd name="T64" fmla="*/ 200 w 308"/>
                <a:gd name="T65" fmla="*/ 300 h 306"/>
                <a:gd name="T66" fmla="*/ 170 w 308"/>
                <a:gd name="T67" fmla="*/ 306 h 306"/>
                <a:gd name="T68" fmla="*/ 154 w 308"/>
                <a:gd name="T69" fmla="*/ 306 h 306"/>
                <a:gd name="T70" fmla="*/ 154 w 308"/>
                <a:gd name="T71" fmla="*/ 104 h 306"/>
                <a:gd name="T72" fmla="*/ 136 w 308"/>
                <a:gd name="T73" fmla="*/ 108 h 306"/>
                <a:gd name="T74" fmla="*/ 120 w 308"/>
                <a:gd name="T75" fmla="*/ 118 h 306"/>
                <a:gd name="T76" fmla="*/ 110 w 308"/>
                <a:gd name="T77" fmla="*/ 134 h 306"/>
                <a:gd name="T78" fmla="*/ 106 w 308"/>
                <a:gd name="T79" fmla="*/ 154 h 306"/>
                <a:gd name="T80" fmla="*/ 106 w 308"/>
                <a:gd name="T81" fmla="*/ 164 h 306"/>
                <a:gd name="T82" fmla="*/ 114 w 308"/>
                <a:gd name="T83" fmla="*/ 180 h 306"/>
                <a:gd name="T84" fmla="*/ 128 w 308"/>
                <a:gd name="T85" fmla="*/ 194 h 306"/>
                <a:gd name="T86" fmla="*/ 144 w 308"/>
                <a:gd name="T87" fmla="*/ 200 h 306"/>
                <a:gd name="T88" fmla="*/ 154 w 308"/>
                <a:gd name="T89" fmla="*/ 202 h 306"/>
                <a:gd name="T90" fmla="*/ 174 w 308"/>
                <a:gd name="T91" fmla="*/ 198 h 306"/>
                <a:gd name="T92" fmla="*/ 188 w 308"/>
                <a:gd name="T93" fmla="*/ 188 h 306"/>
                <a:gd name="T94" fmla="*/ 200 w 308"/>
                <a:gd name="T95" fmla="*/ 172 h 306"/>
                <a:gd name="T96" fmla="*/ 202 w 308"/>
                <a:gd name="T97" fmla="*/ 154 h 306"/>
                <a:gd name="T98" fmla="*/ 202 w 308"/>
                <a:gd name="T99" fmla="*/ 144 h 306"/>
                <a:gd name="T100" fmla="*/ 194 w 308"/>
                <a:gd name="T101" fmla="*/ 126 h 306"/>
                <a:gd name="T102" fmla="*/ 182 w 308"/>
                <a:gd name="T103" fmla="*/ 112 h 306"/>
                <a:gd name="T104" fmla="*/ 164 w 308"/>
                <a:gd name="T105" fmla="*/ 106 h 306"/>
                <a:gd name="T106" fmla="*/ 154 w 308"/>
                <a:gd name="T107" fmla="*/ 10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6">
                  <a:moveTo>
                    <a:pt x="154" y="306"/>
                  </a:moveTo>
                  <a:lnTo>
                    <a:pt x="154" y="306"/>
                  </a:lnTo>
                  <a:lnTo>
                    <a:pt x="138" y="306"/>
                  </a:lnTo>
                  <a:lnTo>
                    <a:pt x="124" y="304"/>
                  </a:lnTo>
                  <a:lnTo>
                    <a:pt x="108" y="300"/>
                  </a:lnTo>
                  <a:lnTo>
                    <a:pt x="94" y="294"/>
                  </a:lnTo>
                  <a:lnTo>
                    <a:pt x="82" y="288"/>
                  </a:lnTo>
                  <a:lnTo>
                    <a:pt x="68" y="280"/>
                  </a:lnTo>
                  <a:lnTo>
                    <a:pt x="56" y="272"/>
                  </a:lnTo>
                  <a:lnTo>
                    <a:pt x="46" y="262"/>
                  </a:lnTo>
                  <a:lnTo>
                    <a:pt x="36" y="250"/>
                  </a:lnTo>
                  <a:lnTo>
                    <a:pt x="26" y="240"/>
                  </a:lnTo>
                  <a:lnTo>
                    <a:pt x="20" y="226"/>
                  </a:lnTo>
                  <a:lnTo>
                    <a:pt x="12" y="212"/>
                  </a:lnTo>
                  <a:lnTo>
                    <a:pt x="8" y="198"/>
                  </a:lnTo>
                  <a:lnTo>
                    <a:pt x="4" y="184"/>
                  </a:lnTo>
                  <a:lnTo>
                    <a:pt x="2" y="168"/>
                  </a:lnTo>
                  <a:lnTo>
                    <a:pt x="0" y="154"/>
                  </a:lnTo>
                  <a:lnTo>
                    <a:pt x="0" y="154"/>
                  </a:lnTo>
                  <a:lnTo>
                    <a:pt x="2" y="138"/>
                  </a:lnTo>
                  <a:lnTo>
                    <a:pt x="4" y="122"/>
                  </a:lnTo>
                  <a:lnTo>
                    <a:pt x="8" y="108"/>
                  </a:lnTo>
                  <a:lnTo>
                    <a:pt x="12" y="94"/>
                  </a:lnTo>
                  <a:lnTo>
                    <a:pt x="20" y="80"/>
                  </a:lnTo>
                  <a:lnTo>
                    <a:pt x="26" y="68"/>
                  </a:lnTo>
                  <a:lnTo>
                    <a:pt x="36" y="56"/>
                  </a:lnTo>
                  <a:lnTo>
                    <a:pt x="46" y="44"/>
                  </a:lnTo>
                  <a:lnTo>
                    <a:pt x="56" y="34"/>
                  </a:lnTo>
                  <a:lnTo>
                    <a:pt x="68" y="26"/>
                  </a:lnTo>
                  <a:lnTo>
                    <a:pt x="82" y="18"/>
                  </a:lnTo>
                  <a:lnTo>
                    <a:pt x="94" y="12"/>
                  </a:lnTo>
                  <a:lnTo>
                    <a:pt x="108" y="6"/>
                  </a:lnTo>
                  <a:lnTo>
                    <a:pt x="124" y="2"/>
                  </a:lnTo>
                  <a:lnTo>
                    <a:pt x="138" y="0"/>
                  </a:lnTo>
                  <a:lnTo>
                    <a:pt x="154" y="0"/>
                  </a:lnTo>
                  <a:lnTo>
                    <a:pt x="154" y="0"/>
                  </a:lnTo>
                  <a:lnTo>
                    <a:pt x="170" y="0"/>
                  </a:lnTo>
                  <a:lnTo>
                    <a:pt x="186" y="2"/>
                  </a:lnTo>
                  <a:lnTo>
                    <a:pt x="200" y="6"/>
                  </a:lnTo>
                  <a:lnTo>
                    <a:pt x="214" y="12"/>
                  </a:lnTo>
                  <a:lnTo>
                    <a:pt x="228" y="18"/>
                  </a:lnTo>
                  <a:lnTo>
                    <a:pt x="240" y="26"/>
                  </a:lnTo>
                  <a:lnTo>
                    <a:pt x="252" y="34"/>
                  </a:lnTo>
                  <a:lnTo>
                    <a:pt x="262" y="44"/>
                  </a:lnTo>
                  <a:lnTo>
                    <a:pt x="272" y="56"/>
                  </a:lnTo>
                  <a:lnTo>
                    <a:pt x="282" y="68"/>
                  </a:lnTo>
                  <a:lnTo>
                    <a:pt x="290" y="80"/>
                  </a:lnTo>
                  <a:lnTo>
                    <a:pt x="296" y="94"/>
                  </a:lnTo>
                  <a:lnTo>
                    <a:pt x="302" y="108"/>
                  </a:lnTo>
                  <a:lnTo>
                    <a:pt x="304" y="122"/>
                  </a:lnTo>
                  <a:lnTo>
                    <a:pt x="308" y="138"/>
                  </a:lnTo>
                  <a:lnTo>
                    <a:pt x="308" y="154"/>
                  </a:lnTo>
                  <a:lnTo>
                    <a:pt x="308" y="154"/>
                  </a:lnTo>
                  <a:lnTo>
                    <a:pt x="308" y="168"/>
                  </a:lnTo>
                  <a:lnTo>
                    <a:pt x="304" y="184"/>
                  </a:lnTo>
                  <a:lnTo>
                    <a:pt x="302" y="198"/>
                  </a:lnTo>
                  <a:lnTo>
                    <a:pt x="296" y="212"/>
                  </a:lnTo>
                  <a:lnTo>
                    <a:pt x="290" y="226"/>
                  </a:lnTo>
                  <a:lnTo>
                    <a:pt x="282" y="240"/>
                  </a:lnTo>
                  <a:lnTo>
                    <a:pt x="272" y="250"/>
                  </a:lnTo>
                  <a:lnTo>
                    <a:pt x="262" y="262"/>
                  </a:lnTo>
                  <a:lnTo>
                    <a:pt x="252" y="272"/>
                  </a:lnTo>
                  <a:lnTo>
                    <a:pt x="240" y="280"/>
                  </a:lnTo>
                  <a:lnTo>
                    <a:pt x="228" y="288"/>
                  </a:lnTo>
                  <a:lnTo>
                    <a:pt x="214" y="294"/>
                  </a:lnTo>
                  <a:lnTo>
                    <a:pt x="200" y="300"/>
                  </a:lnTo>
                  <a:lnTo>
                    <a:pt x="186" y="304"/>
                  </a:lnTo>
                  <a:lnTo>
                    <a:pt x="170" y="306"/>
                  </a:lnTo>
                  <a:lnTo>
                    <a:pt x="154" y="306"/>
                  </a:lnTo>
                  <a:lnTo>
                    <a:pt x="154" y="306"/>
                  </a:lnTo>
                  <a:close/>
                  <a:moveTo>
                    <a:pt x="154" y="104"/>
                  </a:moveTo>
                  <a:lnTo>
                    <a:pt x="154" y="104"/>
                  </a:lnTo>
                  <a:lnTo>
                    <a:pt x="144" y="106"/>
                  </a:lnTo>
                  <a:lnTo>
                    <a:pt x="136" y="108"/>
                  </a:lnTo>
                  <a:lnTo>
                    <a:pt x="128" y="112"/>
                  </a:lnTo>
                  <a:lnTo>
                    <a:pt x="120" y="118"/>
                  </a:lnTo>
                  <a:lnTo>
                    <a:pt x="114" y="126"/>
                  </a:lnTo>
                  <a:lnTo>
                    <a:pt x="110" y="134"/>
                  </a:lnTo>
                  <a:lnTo>
                    <a:pt x="106" y="144"/>
                  </a:lnTo>
                  <a:lnTo>
                    <a:pt x="106" y="154"/>
                  </a:lnTo>
                  <a:lnTo>
                    <a:pt x="106" y="154"/>
                  </a:lnTo>
                  <a:lnTo>
                    <a:pt x="106" y="164"/>
                  </a:lnTo>
                  <a:lnTo>
                    <a:pt x="110" y="172"/>
                  </a:lnTo>
                  <a:lnTo>
                    <a:pt x="114" y="180"/>
                  </a:lnTo>
                  <a:lnTo>
                    <a:pt x="120" y="188"/>
                  </a:lnTo>
                  <a:lnTo>
                    <a:pt x="128" y="194"/>
                  </a:lnTo>
                  <a:lnTo>
                    <a:pt x="136" y="198"/>
                  </a:lnTo>
                  <a:lnTo>
                    <a:pt x="144" y="200"/>
                  </a:lnTo>
                  <a:lnTo>
                    <a:pt x="154" y="202"/>
                  </a:lnTo>
                  <a:lnTo>
                    <a:pt x="154" y="202"/>
                  </a:lnTo>
                  <a:lnTo>
                    <a:pt x="164" y="200"/>
                  </a:lnTo>
                  <a:lnTo>
                    <a:pt x="174" y="198"/>
                  </a:lnTo>
                  <a:lnTo>
                    <a:pt x="182" y="194"/>
                  </a:lnTo>
                  <a:lnTo>
                    <a:pt x="188" y="188"/>
                  </a:lnTo>
                  <a:lnTo>
                    <a:pt x="194" y="180"/>
                  </a:lnTo>
                  <a:lnTo>
                    <a:pt x="200" y="172"/>
                  </a:lnTo>
                  <a:lnTo>
                    <a:pt x="202" y="164"/>
                  </a:lnTo>
                  <a:lnTo>
                    <a:pt x="202" y="154"/>
                  </a:lnTo>
                  <a:lnTo>
                    <a:pt x="202" y="154"/>
                  </a:lnTo>
                  <a:lnTo>
                    <a:pt x="202" y="144"/>
                  </a:lnTo>
                  <a:lnTo>
                    <a:pt x="200" y="134"/>
                  </a:lnTo>
                  <a:lnTo>
                    <a:pt x="194" y="126"/>
                  </a:lnTo>
                  <a:lnTo>
                    <a:pt x="188" y="118"/>
                  </a:lnTo>
                  <a:lnTo>
                    <a:pt x="182" y="112"/>
                  </a:lnTo>
                  <a:lnTo>
                    <a:pt x="174"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88" name="Freeform 20"/>
            <p:cNvSpPr>
              <a:spLocks noEditPoints="1"/>
            </p:cNvSpPr>
            <p:nvPr/>
          </p:nvSpPr>
          <p:spPr bwMode="auto">
            <a:xfrm>
              <a:off x="7250039" y="2854566"/>
              <a:ext cx="186534" cy="186534"/>
            </a:xfrm>
            <a:custGeom>
              <a:avLst/>
              <a:gdLst>
                <a:gd name="T0" fmla="*/ 154 w 308"/>
                <a:gd name="T1" fmla="*/ 308 h 308"/>
                <a:gd name="T2" fmla="*/ 122 w 308"/>
                <a:gd name="T3" fmla="*/ 304 h 308"/>
                <a:gd name="T4" fmla="*/ 94 w 308"/>
                <a:gd name="T5" fmla="*/ 296 h 308"/>
                <a:gd name="T6" fmla="*/ 68 w 308"/>
                <a:gd name="T7" fmla="*/ 282 h 308"/>
                <a:gd name="T8" fmla="*/ 44 w 308"/>
                <a:gd name="T9" fmla="*/ 262 h 308"/>
                <a:gd name="T10" fmla="*/ 26 w 308"/>
                <a:gd name="T11" fmla="*/ 240 h 308"/>
                <a:gd name="T12" fmla="*/ 12 w 308"/>
                <a:gd name="T13" fmla="*/ 214 h 308"/>
                <a:gd name="T14" fmla="*/ 2 w 308"/>
                <a:gd name="T15" fmla="*/ 184 h 308"/>
                <a:gd name="T16" fmla="*/ 0 w 308"/>
                <a:gd name="T17" fmla="*/ 154 h 308"/>
                <a:gd name="T18" fmla="*/ 0 w 308"/>
                <a:gd name="T19" fmla="*/ 138 h 308"/>
                <a:gd name="T20" fmla="*/ 6 w 308"/>
                <a:gd name="T21" fmla="*/ 108 h 308"/>
                <a:gd name="T22" fmla="*/ 18 w 308"/>
                <a:gd name="T23" fmla="*/ 80 h 308"/>
                <a:gd name="T24" fmla="*/ 34 w 308"/>
                <a:gd name="T25" fmla="*/ 56 h 308"/>
                <a:gd name="T26" fmla="*/ 56 w 308"/>
                <a:gd name="T27" fmla="*/ 36 h 308"/>
                <a:gd name="T28" fmla="*/ 80 w 308"/>
                <a:gd name="T29" fmla="*/ 18 h 308"/>
                <a:gd name="T30" fmla="*/ 108 w 308"/>
                <a:gd name="T31" fmla="*/ 6 h 308"/>
                <a:gd name="T32" fmla="*/ 138 w 308"/>
                <a:gd name="T33" fmla="*/ 0 h 308"/>
                <a:gd name="T34" fmla="*/ 154 w 308"/>
                <a:gd name="T35" fmla="*/ 0 h 308"/>
                <a:gd name="T36" fmla="*/ 184 w 308"/>
                <a:gd name="T37" fmla="*/ 4 h 308"/>
                <a:gd name="T38" fmla="*/ 214 w 308"/>
                <a:gd name="T39" fmla="*/ 12 h 308"/>
                <a:gd name="T40" fmla="*/ 240 w 308"/>
                <a:gd name="T41" fmla="*/ 26 h 308"/>
                <a:gd name="T42" fmla="*/ 262 w 308"/>
                <a:gd name="T43" fmla="*/ 46 h 308"/>
                <a:gd name="T44" fmla="*/ 280 w 308"/>
                <a:gd name="T45" fmla="*/ 68 h 308"/>
                <a:gd name="T46" fmla="*/ 294 w 308"/>
                <a:gd name="T47" fmla="*/ 94 h 308"/>
                <a:gd name="T48" fmla="*/ 304 w 308"/>
                <a:gd name="T49" fmla="*/ 122 h 308"/>
                <a:gd name="T50" fmla="*/ 308 w 308"/>
                <a:gd name="T51" fmla="*/ 154 h 308"/>
                <a:gd name="T52" fmla="*/ 306 w 308"/>
                <a:gd name="T53" fmla="*/ 170 h 308"/>
                <a:gd name="T54" fmla="*/ 300 w 308"/>
                <a:gd name="T55" fmla="*/ 200 h 308"/>
                <a:gd name="T56" fmla="*/ 288 w 308"/>
                <a:gd name="T57" fmla="*/ 226 h 308"/>
                <a:gd name="T58" fmla="*/ 272 w 308"/>
                <a:gd name="T59" fmla="*/ 252 h 308"/>
                <a:gd name="T60" fmla="*/ 252 w 308"/>
                <a:gd name="T61" fmla="*/ 272 h 308"/>
                <a:gd name="T62" fmla="*/ 226 w 308"/>
                <a:gd name="T63" fmla="*/ 288 h 308"/>
                <a:gd name="T64" fmla="*/ 200 w 308"/>
                <a:gd name="T65" fmla="*/ 300 h 308"/>
                <a:gd name="T66" fmla="*/ 170 w 308"/>
                <a:gd name="T67" fmla="*/ 306 h 308"/>
                <a:gd name="T68" fmla="*/ 154 w 308"/>
                <a:gd name="T69" fmla="*/ 308 h 308"/>
                <a:gd name="T70" fmla="*/ 154 w 308"/>
                <a:gd name="T71" fmla="*/ 104 h 308"/>
                <a:gd name="T72" fmla="*/ 134 w 308"/>
                <a:gd name="T73" fmla="*/ 108 h 308"/>
                <a:gd name="T74" fmla="*/ 120 w 308"/>
                <a:gd name="T75" fmla="*/ 120 h 308"/>
                <a:gd name="T76" fmla="*/ 108 w 308"/>
                <a:gd name="T77" fmla="*/ 134 h 308"/>
                <a:gd name="T78" fmla="*/ 104 w 308"/>
                <a:gd name="T79" fmla="*/ 154 h 308"/>
                <a:gd name="T80" fmla="*/ 106 w 308"/>
                <a:gd name="T81" fmla="*/ 164 h 308"/>
                <a:gd name="T82" fmla="*/ 114 w 308"/>
                <a:gd name="T83" fmla="*/ 180 h 308"/>
                <a:gd name="T84" fmla="*/ 126 w 308"/>
                <a:gd name="T85" fmla="*/ 194 h 308"/>
                <a:gd name="T86" fmla="*/ 144 w 308"/>
                <a:gd name="T87" fmla="*/ 202 h 308"/>
                <a:gd name="T88" fmla="*/ 154 w 308"/>
                <a:gd name="T89" fmla="*/ 202 h 308"/>
                <a:gd name="T90" fmla="*/ 172 w 308"/>
                <a:gd name="T91" fmla="*/ 198 h 308"/>
                <a:gd name="T92" fmla="*/ 188 w 308"/>
                <a:gd name="T93" fmla="*/ 188 h 308"/>
                <a:gd name="T94" fmla="*/ 198 w 308"/>
                <a:gd name="T95" fmla="*/ 172 h 308"/>
                <a:gd name="T96" fmla="*/ 202 w 308"/>
                <a:gd name="T97" fmla="*/ 154 h 308"/>
                <a:gd name="T98" fmla="*/ 202 w 308"/>
                <a:gd name="T99" fmla="*/ 144 h 308"/>
                <a:gd name="T100" fmla="*/ 194 w 308"/>
                <a:gd name="T101" fmla="*/ 126 h 308"/>
                <a:gd name="T102" fmla="*/ 180 w 308"/>
                <a:gd name="T103" fmla="*/ 114 h 308"/>
                <a:gd name="T104" fmla="*/ 164 w 308"/>
                <a:gd name="T105" fmla="*/ 106 h 308"/>
                <a:gd name="T106" fmla="*/ 154 w 308"/>
                <a:gd name="T107" fmla="*/ 10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8">
                  <a:moveTo>
                    <a:pt x="154" y="308"/>
                  </a:moveTo>
                  <a:lnTo>
                    <a:pt x="154" y="308"/>
                  </a:lnTo>
                  <a:lnTo>
                    <a:pt x="138" y="306"/>
                  </a:lnTo>
                  <a:lnTo>
                    <a:pt x="122" y="304"/>
                  </a:lnTo>
                  <a:lnTo>
                    <a:pt x="108" y="300"/>
                  </a:lnTo>
                  <a:lnTo>
                    <a:pt x="94" y="296"/>
                  </a:lnTo>
                  <a:lnTo>
                    <a:pt x="80" y="288"/>
                  </a:lnTo>
                  <a:lnTo>
                    <a:pt x="68" y="282"/>
                  </a:lnTo>
                  <a:lnTo>
                    <a:pt x="56" y="272"/>
                  </a:lnTo>
                  <a:lnTo>
                    <a:pt x="44" y="262"/>
                  </a:lnTo>
                  <a:lnTo>
                    <a:pt x="34" y="252"/>
                  </a:lnTo>
                  <a:lnTo>
                    <a:pt x="26" y="240"/>
                  </a:lnTo>
                  <a:lnTo>
                    <a:pt x="18" y="226"/>
                  </a:lnTo>
                  <a:lnTo>
                    <a:pt x="12" y="214"/>
                  </a:lnTo>
                  <a:lnTo>
                    <a:pt x="6" y="200"/>
                  </a:lnTo>
                  <a:lnTo>
                    <a:pt x="2" y="184"/>
                  </a:lnTo>
                  <a:lnTo>
                    <a:pt x="0" y="170"/>
                  </a:lnTo>
                  <a:lnTo>
                    <a:pt x="0" y="154"/>
                  </a:lnTo>
                  <a:lnTo>
                    <a:pt x="0" y="154"/>
                  </a:lnTo>
                  <a:lnTo>
                    <a:pt x="0" y="138"/>
                  </a:lnTo>
                  <a:lnTo>
                    <a:pt x="2" y="122"/>
                  </a:lnTo>
                  <a:lnTo>
                    <a:pt x="6" y="108"/>
                  </a:lnTo>
                  <a:lnTo>
                    <a:pt x="12" y="94"/>
                  </a:lnTo>
                  <a:lnTo>
                    <a:pt x="18" y="80"/>
                  </a:lnTo>
                  <a:lnTo>
                    <a:pt x="26" y="68"/>
                  </a:lnTo>
                  <a:lnTo>
                    <a:pt x="34" y="56"/>
                  </a:lnTo>
                  <a:lnTo>
                    <a:pt x="44" y="46"/>
                  </a:lnTo>
                  <a:lnTo>
                    <a:pt x="56" y="36"/>
                  </a:lnTo>
                  <a:lnTo>
                    <a:pt x="68" y="26"/>
                  </a:lnTo>
                  <a:lnTo>
                    <a:pt x="80" y="18"/>
                  </a:lnTo>
                  <a:lnTo>
                    <a:pt x="94" y="12"/>
                  </a:lnTo>
                  <a:lnTo>
                    <a:pt x="108" y="6"/>
                  </a:lnTo>
                  <a:lnTo>
                    <a:pt x="122" y="4"/>
                  </a:lnTo>
                  <a:lnTo>
                    <a:pt x="138" y="0"/>
                  </a:lnTo>
                  <a:lnTo>
                    <a:pt x="154" y="0"/>
                  </a:lnTo>
                  <a:lnTo>
                    <a:pt x="154" y="0"/>
                  </a:lnTo>
                  <a:lnTo>
                    <a:pt x="170" y="0"/>
                  </a:lnTo>
                  <a:lnTo>
                    <a:pt x="184" y="4"/>
                  </a:lnTo>
                  <a:lnTo>
                    <a:pt x="200" y="6"/>
                  </a:lnTo>
                  <a:lnTo>
                    <a:pt x="214" y="12"/>
                  </a:lnTo>
                  <a:lnTo>
                    <a:pt x="226" y="18"/>
                  </a:lnTo>
                  <a:lnTo>
                    <a:pt x="240" y="26"/>
                  </a:lnTo>
                  <a:lnTo>
                    <a:pt x="252" y="36"/>
                  </a:lnTo>
                  <a:lnTo>
                    <a:pt x="262" y="46"/>
                  </a:lnTo>
                  <a:lnTo>
                    <a:pt x="272" y="56"/>
                  </a:lnTo>
                  <a:lnTo>
                    <a:pt x="280" y="68"/>
                  </a:lnTo>
                  <a:lnTo>
                    <a:pt x="288" y="80"/>
                  </a:lnTo>
                  <a:lnTo>
                    <a:pt x="294" y="94"/>
                  </a:lnTo>
                  <a:lnTo>
                    <a:pt x="300" y="108"/>
                  </a:lnTo>
                  <a:lnTo>
                    <a:pt x="304" y="122"/>
                  </a:lnTo>
                  <a:lnTo>
                    <a:pt x="306" y="138"/>
                  </a:lnTo>
                  <a:lnTo>
                    <a:pt x="308" y="154"/>
                  </a:lnTo>
                  <a:lnTo>
                    <a:pt x="308" y="154"/>
                  </a:lnTo>
                  <a:lnTo>
                    <a:pt x="306" y="170"/>
                  </a:lnTo>
                  <a:lnTo>
                    <a:pt x="304" y="184"/>
                  </a:lnTo>
                  <a:lnTo>
                    <a:pt x="300" y="200"/>
                  </a:lnTo>
                  <a:lnTo>
                    <a:pt x="294" y="214"/>
                  </a:lnTo>
                  <a:lnTo>
                    <a:pt x="288" y="226"/>
                  </a:lnTo>
                  <a:lnTo>
                    <a:pt x="280" y="240"/>
                  </a:lnTo>
                  <a:lnTo>
                    <a:pt x="272" y="252"/>
                  </a:lnTo>
                  <a:lnTo>
                    <a:pt x="262" y="262"/>
                  </a:lnTo>
                  <a:lnTo>
                    <a:pt x="252" y="272"/>
                  </a:lnTo>
                  <a:lnTo>
                    <a:pt x="240" y="282"/>
                  </a:lnTo>
                  <a:lnTo>
                    <a:pt x="226" y="288"/>
                  </a:lnTo>
                  <a:lnTo>
                    <a:pt x="214" y="296"/>
                  </a:lnTo>
                  <a:lnTo>
                    <a:pt x="200" y="300"/>
                  </a:lnTo>
                  <a:lnTo>
                    <a:pt x="184" y="304"/>
                  </a:lnTo>
                  <a:lnTo>
                    <a:pt x="170" y="306"/>
                  </a:lnTo>
                  <a:lnTo>
                    <a:pt x="154" y="308"/>
                  </a:lnTo>
                  <a:lnTo>
                    <a:pt x="154" y="308"/>
                  </a:lnTo>
                  <a:close/>
                  <a:moveTo>
                    <a:pt x="154" y="104"/>
                  </a:moveTo>
                  <a:lnTo>
                    <a:pt x="154" y="104"/>
                  </a:lnTo>
                  <a:lnTo>
                    <a:pt x="144" y="106"/>
                  </a:lnTo>
                  <a:lnTo>
                    <a:pt x="134" y="108"/>
                  </a:lnTo>
                  <a:lnTo>
                    <a:pt x="126" y="114"/>
                  </a:lnTo>
                  <a:lnTo>
                    <a:pt x="120" y="120"/>
                  </a:lnTo>
                  <a:lnTo>
                    <a:pt x="114" y="126"/>
                  </a:lnTo>
                  <a:lnTo>
                    <a:pt x="108" y="134"/>
                  </a:lnTo>
                  <a:lnTo>
                    <a:pt x="106" y="144"/>
                  </a:lnTo>
                  <a:lnTo>
                    <a:pt x="104" y="154"/>
                  </a:lnTo>
                  <a:lnTo>
                    <a:pt x="104" y="154"/>
                  </a:lnTo>
                  <a:lnTo>
                    <a:pt x="106" y="164"/>
                  </a:lnTo>
                  <a:lnTo>
                    <a:pt x="108" y="172"/>
                  </a:lnTo>
                  <a:lnTo>
                    <a:pt x="114" y="180"/>
                  </a:lnTo>
                  <a:lnTo>
                    <a:pt x="120" y="188"/>
                  </a:lnTo>
                  <a:lnTo>
                    <a:pt x="126" y="194"/>
                  </a:lnTo>
                  <a:lnTo>
                    <a:pt x="134" y="198"/>
                  </a:lnTo>
                  <a:lnTo>
                    <a:pt x="144" y="202"/>
                  </a:lnTo>
                  <a:lnTo>
                    <a:pt x="154" y="202"/>
                  </a:lnTo>
                  <a:lnTo>
                    <a:pt x="154" y="202"/>
                  </a:lnTo>
                  <a:lnTo>
                    <a:pt x="164" y="202"/>
                  </a:lnTo>
                  <a:lnTo>
                    <a:pt x="172" y="198"/>
                  </a:lnTo>
                  <a:lnTo>
                    <a:pt x="180" y="194"/>
                  </a:lnTo>
                  <a:lnTo>
                    <a:pt x="188" y="188"/>
                  </a:lnTo>
                  <a:lnTo>
                    <a:pt x="194" y="180"/>
                  </a:lnTo>
                  <a:lnTo>
                    <a:pt x="198" y="172"/>
                  </a:lnTo>
                  <a:lnTo>
                    <a:pt x="202" y="164"/>
                  </a:lnTo>
                  <a:lnTo>
                    <a:pt x="202" y="154"/>
                  </a:lnTo>
                  <a:lnTo>
                    <a:pt x="202" y="154"/>
                  </a:lnTo>
                  <a:lnTo>
                    <a:pt x="202" y="144"/>
                  </a:lnTo>
                  <a:lnTo>
                    <a:pt x="198" y="134"/>
                  </a:lnTo>
                  <a:lnTo>
                    <a:pt x="194" y="126"/>
                  </a:lnTo>
                  <a:lnTo>
                    <a:pt x="188" y="120"/>
                  </a:lnTo>
                  <a:lnTo>
                    <a:pt x="180" y="114"/>
                  </a:lnTo>
                  <a:lnTo>
                    <a:pt x="172"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nvGrpSpPr>
            <p:cNvPr id="189" name="Group 188"/>
            <p:cNvGrpSpPr/>
            <p:nvPr/>
          </p:nvGrpSpPr>
          <p:grpSpPr>
            <a:xfrm>
              <a:off x="5413104" y="2621197"/>
              <a:ext cx="1326042" cy="1326043"/>
              <a:chOff x="5413104" y="2598477"/>
              <a:chExt cx="1326042" cy="1326043"/>
            </a:xfrm>
          </p:grpSpPr>
          <p:sp>
            <p:nvSpPr>
              <p:cNvPr id="190" name="Freeform 5"/>
              <p:cNvSpPr>
                <a:spLocks/>
              </p:cNvSpPr>
              <p:nvPr/>
            </p:nvSpPr>
            <p:spPr bwMode="auto">
              <a:xfrm>
                <a:off x="5642613" y="3166154"/>
                <a:ext cx="838193" cy="391237"/>
              </a:xfrm>
              <a:custGeom>
                <a:avLst/>
                <a:gdLst>
                  <a:gd name="T0" fmla="*/ 1228 w 1384"/>
                  <a:gd name="T1" fmla="*/ 646 h 646"/>
                  <a:gd name="T2" fmla="*/ 1198 w 1384"/>
                  <a:gd name="T3" fmla="*/ 636 h 646"/>
                  <a:gd name="T4" fmla="*/ 1178 w 1384"/>
                  <a:gd name="T5" fmla="*/ 614 h 646"/>
                  <a:gd name="T6" fmla="*/ 1174 w 1384"/>
                  <a:gd name="T7" fmla="*/ 106 h 646"/>
                  <a:gd name="T8" fmla="*/ 1118 w 1384"/>
                  <a:gd name="T9" fmla="*/ 594 h 646"/>
                  <a:gd name="T10" fmla="*/ 1108 w 1384"/>
                  <a:gd name="T11" fmla="*/ 622 h 646"/>
                  <a:gd name="T12" fmla="*/ 1086 w 1384"/>
                  <a:gd name="T13" fmla="*/ 642 h 646"/>
                  <a:gd name="T14" fmla="*/ 824 w 1384"/>
                  <a:gd name="T15" fmla="*/ 646 h 646"/>
                  <a:gd name="T16" fmla="*/ 804 w 1384"/>
                  <a:gd name="T17" fmla="*/ 642 h 646"/>
                  <a:gd name="T18" fmla="*/ 780 w 1384"/>
                  <a:gd name="T19" fmla="*/ 622 h 646"/>
                  <a:gd name="T20" fmla="*/ 772 w 1384"/>
                  <a:gd name="T21" fmla="*/ 594 h 646"/>
                  <a:gd name="T22" fmla="*/ 714 w 1384"/>
                  <a:gd name="T23" fmla="*/ 594 h 646"/>
                  <a:gd name="T24" fmla="*/ 710 w 1384"/>
                  <a:gd name="T25" fmla="*/ 614 h 646"/>
                  <a:gd name="T26" fmla="*/ 690 w 1384"/>
                  <a:gd name="T27" fmla="*/ 636 h 646"/>
                  <a:gd name="T28" fmla="*/ 662 w 1384"/>
                  <a:gd name="T29" fmla="*/ 646 h 646"/>
                  <a:gd name="T30" fmla="*/ 410 w 1384"/>
                  <a:gd name="T31" fmla="*/ 644 h 646"/>
                  <a:gd name="T32" fmla="*/ 384 w 1384"/>
                  <a:gd name="T33" fmla="*/ 630 h 646"/>
                  <a:gd name="T34" fmla="*/ 368 w 1384"/>
                  <a:gd name="T35" fmla="*/ 604 h 646"/>
                  <a:gd name="T36" fmla="*/ 310 w 1384"/>
                  <a:gd name="T37" fmla="*/ 322 h 646"/>
                  <a:gd name="T38" fmla="*/ 310 w 1384"/>
                  <a:gd name="T39" fmla="*/ 604 h 646"/>
                  <a:gd name="T40" fmla="*/ 296 w 1384"/>
                  <a:gd name="T41" fmla="*/ 630 h 646"/>
                  <a:gd name="T42" fmla="*/ 268 w 1384"/>
                  <a:gd name="T43" fmla="*/ 644 h 646"/>
                  <a:gd name="T44" fmla="*/ 52 w 1384"/>
                  <a:gd name="T45" fmla="*/ 646 h 646"/>
                  <a:gd name="T46" fmla="*/ 24 w 1384"/>
                  <a:gd name="T47" fmla="*/ 636 h 646"/>
                  <a:gd name="T48" fmla="*/ 4 w 1384"/>
                  <a:gd name="T49" fmla="*/ 614 h 646"/>
                  <a:gd name="T50" fmla="*/ 0 w 1384"/>
                  <a:gd name="T51" fmla="*/ 594 h 646"/>
                  <a:gd name="T52" fmla="*/ 10 w 1384"/>
                  <a:gd name="T53" fmla="*/ 564 h 646"/>
                  <a:gd name="T54" fmla="*/ 32 w 1384"/>
                  <a:gd name="T55" fmla="*/ 544 h 646"/>
                  <a:gd name="T56" fmla="*/ 206 w 1384"/>
                  <a:gd name="T57" fmla="*/ 540 h 646"/>
                  <a:gd name="T58" fmla="*/ 208 w 1384"/>
                  <a:gd name="T59" fmla="*/ 278 h 646"/>
                  <a:gd name="T60" fmla="*/ 228 w 1384"/>
                  <a:gd name="T61" fmla="*/ 240 h 646"/>
                  <a:gd name="T62" fmla="*/ 266 w 1384"/>
                  <a:gd name="T63" fmla="*/ 218 h 646"/>
                  <a:gd name="T64" fmla="*/ 398 w 1384"/>
                  <a:gd name="T65" fmla="*/ 218 h 646"/>
                  <a:gd name="T66" fmla="*/ 440 w 1384"/>
                  <a:gd name="T67" fmla="*/ 230 h 646"/>
                  <a:gd name="T68" fmla="*/ 466 w 1384"/>
                  <a:gd name="T69" fmla="*/ 264 h 646"/>
                  <a:gd name="T70" fmla="*/ 472 w 1384"/>
                  <a:gd name="T71" fmla="*/ 540 h 646"/>
                  <a:gd name="T72" fmla="*/ 608 w 1384"/>
                  <a:gd name="T73" fmla="*/ 152 h 646"/>
                  <a:gd name="T74" fmla="*/ 622 w 1384"/>
                  <a:gd name="T75" fmla="*/ 110 h 646"/>
                  <a:gd name="T76" fmla="*/ 654 w 1384"/>
                  <a:gd name="T77" fmla="*/ 82 h 646"/>
                  <a:gd name="T78" fmla="*/ 800 w 1384"/>
                  <a:gd name="T79" fmla="*/ 76 h 646"/>
                  <a:gd name="T80" fmla="*/ 830 w 1384"/>
                  <a:gd name="T81" fmla="*/ 82 h 646"/>
                  <a:gd name="T82" fmla="*/ 864 w 1384"/>
                  <a:gd name="T83" fmla="*/ 110 h 646"/>
                  <a:gd name="T84" fmla="*/ 876 w 1384"/>
                  <a:gd name="T85" fmla="*/ 152 h 646"/>
                  <a:gd name="T86" fmla="*/ 1012 w 1384"/>
                  <a:gd name="T87" fmla="*/ 76 h 646"/>
                  <a:gd name="T88" fmla="*/ 1018 w 1384"/>
                  <a:gd name="T89" fmla="*/ 46 h 646"/>
                  <a:gd name="T90" fmla="*/ 1046 w 1384"/>
                  <a:gd name="T91" fmla="*/ 12 h 646"/>
                  <a:gd name="T92" fmla="*/ 1088 w 1384"/>
                  <a:gd name="T93" fmla="*/ 0 h 646"/>
                  <a:gd name="T94" fmla="*/ 1220 w 1384"/>
                  <a:gd name="T95" fmla="*/ 2 h 646"/>
                  <a:gd name="T96" fmla="*/ 1258 w 1384"/>
                  <a:gd name="T97" fmla="*/ 22 h 646"/>
                  <a:gd name="T98" fmla="*/ 1278 w 1384"/>
                  <a:gd name="T99" fmla="*/ 60 h 646"/>
                  <a:gd name="T100" fmla="*/ 1332 w 1384"/>
                  <a:gd name="T101" fmla="*/ 540 h 646"/>
                  <a:gd name="T102" fmla="*/ 1352 w 1384"/>
                  <a:gd name="T103" fmla="*/ 544 h 646"/>
                  <a:gd name="T104" fmla="*/ 1376 w 1384"/>
                  <a:gd name="T105" fmla="*/ 564 h 646"/>
                  <a:gd name="T106" fmla="*/ 1384 w 1384"/>
                  <a:gd name="T107" fmla="*/ 594 h 646"/>
                  <a:gd name="T108" fmla="*/ 1380 w 1384"/>
                  <a:gd name="T109" fmla="*/ 614 h 646"/>
                  <a:gd name="T110" fmla="*/ 1362 w 1384"/>
                  <a:gd name="T111" fmla="*/ 636 h 646"/>
                  <a:gd name="T112" fmla="*/ 1332 w 1384"/>
                  <a:gd name="T113" fmla="*/ 646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384" h="646">
                    <a:moveTo>
                      <a:pt x="1332" y="646"/>
                    </a:moveTo>
                    <a:lnTo>
                      <a:pt x="1228" y="646"/>
                    </a:lnTo>
                    <a:lnTo>
                      <a:pt x="1228" y="646"/>
                    </a:lnTo>
                    <a:lnTo>
                      <a:pt x="1216" y="644"/>
                    </a:lnTo>
                    <a:lnTo>
                      <a:pt x="1206" y="642"/>
                    </a:lnTo>
                    <a:lnTo>
                      <a:pt x="1198" y="636"/>
                    </a:lnTo>
                    <a:lnTo>
                      <a:pt x="1190" y="630"/>
                    </a:lnTo>
                    <a:lnTo>
                      <a:pt x="1184" y="622"/>
                    </a:lnTo>
                    <a:lnTo>
                      <a:pt x="1178" y="614"/>
                    </a:lnTo>
                    <a:lnTo>
                      <a:pt x="1176" y="604"/>
                    </a:lnTo>
                    <a:lnTo>
                      <a:pt x="1174" y="594"/>
                    </a:lnTo>
                    <a:lnTo>
                      <a:pt x="1174" y="106"/>
                    </a:lnTo>
                    <a:lnTo>
                      <a:pt x="1118" y="106"/>
                    </a:lnTo>
                    <a:lnTo>
                      <a:pt x="1118" y="594"/>
                    </a:lnTo>
                    <a:lnTo>
                      <a:pt x="1118" y="594"/>
                    </a:lnTo>
                    <a:lnTo>
                      <a:pt x="1116" y="604"/>
                    </a:lnTo>
                    <a:lnTo>
                      <a:pt x="1114" y="614"/>
                    </a:lnTo>
                    <a:lnTo>
                      <a:pt x="1108" y="622"/>
                    </a:lnTo>
                    <a:lnTo>
                      <a:pt x="1102" y="630"/>
                    </a:lnTo>
                    <a:lnTo>
                      <a:pt x="1094" y="636"/>
                    </a:lnTo>
                    <a:lnTo>
                      <a:pt x="1086" y="642"/>
                    </a:lnTo>
                    <a:lnTo>
                      <a:pt x="1076" y="644"/>
                    </a:lnTo>
                    <a:lnTo>
                      <a:pt x="1064" y="646"/>
                    </a:lnTo>
                    <a:lnTo>
                      <a:pt x="824" y="646"/>
                    </a:lnTo>
                    <a:lnTo>
                      <a:pt x="824" y="646"/>
                    </a:lnTo>
                    <a:lnTo>
                      <a:pt x="814" y="644"/>
                    </a:lnTo>
                    <a:lnTo>
                      <a:pt x="804" y="642"/>
                    </a:lnTo>
                    <a:lnTo>
                      <a:pt x="794" y="636"/>
                    </a:lnTo>
                    <a:lnTo>
                      <a:pt x="786" y="630"/>
                    </a:lnTo>
                    <a:lnTo>
                      <a:pt x="780" y="622"/>
                    </a:lnTo>
                    <a:lnTo>
                      <a:pt x="776" y="614"/>
                    </a:lnTo>
                    <a:lnTo>
                      <a:pt x="772" y="604"/>
                    </a:lnTo>
                    <a:lnTo>
                      <a:pt x="772" y="594"/>
                    </a:lnTo>
                    <a:lnTo>
                      <a:pt x="772" y="182"/>
                    </a:lnTo>
                    <a:lnTo>
                      <a:pt x="714" y="182"/>
                    </a:lnTo>
                    <a:lnTo>
                      <a:pt x="714" y="594"/>
                    </a:lnTo>
                    <a:lnTo>
                      <a:pt x="714" y="594"/>
                    </a:lnTo>
                    <a:lnTo>
                      <a:pt x="712" y="604"/>
                    </a:lnTo>
                    <a:lnTo>
                      <a:pt x="710" y="614"/>
                    </a:lnTo>
                    <a:lnTo>
                      <a:pt x="706" y="622"/>
                    </a:lnTo>
                    <a:lnTo>
                      <a:pt x="698" y="630"/>
                    </a:lnTo>
                    <a:lnTo>
                      <a:pt x="690" y="636"/>
                    </a:lnTo>
                    <a:lnTo>
                      <a:pt x="682" y="642"/>
                    </a:lnTo>
                    <a:lnTo>
                      <a:pt x="672" y="644"/>
                    </a:lnTo>
                    <a:lnTo>
                      <a:pt x="662" y="646"/>
                    </a:lnTo>
                    <a:lnTo>
                      <a:pt x="420" y="646"/>
                    </a:lnTo>
                    <a:lnTo>
                      <a:pt x="420" y="646"/>
                    </a:lnTo>
                    <a:lnTo>
                      <a:pt x="410" y="644"/>
                    </a:lnTo>
                    <a:lnTo>
                      <a:pt x="400" y="642"/>
                    </a:lnTo>
                    <a:lnTo>
                      <a:pt x="390" y="636"/>
                    </a:lnTo>
                    <a:lnTo>
                      <a:pt x="384" y="630"/>
                    </a:lnTo>
                    <a:lnTo>
                      <a:pt x="376" y="622"/>
                    </a:lnTo>
                    <a:lnTo>
                      <a:pt x="372" y="614"/>
                    </a:lnTo>
                    <a:lnTo>
                      <a:pt x="368" y="604"/>
                    </a:lnTo>
                    <a:lnTo>
                      <a:pt x="368" y="594"/>
                    </a:lnTo>
                    <a:lnTo>
                      <a:pt x="368" y="322"/>
                    </a:lnTo>
                    <a:lnTo>
                      <a:pt x="310" y="322"/>
                    </a:lnTo>
                    <a:lnTo>
                      <a:pt x="310" y="594"/>
                    </a:lnTo>
                    <a:lnTo>
                      <a:pt x="310" y="594"/>
                    </a:lnTo>
                    <a:lnTo>
                      <a:pt x="310" y="604"/>
                    </a:lnTo>
                    <a:lnTo>
                      <a:pt x="306" y="614"/>
                    </a:lnTo>
                    <a:lnTo>
                      <a:pt x="302" y="622"/>
                    </a:lnTo>
                    <a:lnTo>
                      <a:pt x="296" y="630"/>
                    </a:lnTo>
                    <a:lnTo>
                      <a:pt x="288" y="636"/>
                    </a:lnTo>
                    <a:lnTo>
                      <a:pt x="278" y="642"/>
                    </a:lnTo>
                    <a:lnTo>
                      <a:pt x="268" y="644"/>
                    </a:lnTo>
                    <a:lnTo>
                      <a:pt x="258" y="646"/>
                    </a:lnTo>
                    <a:lnTo>
                      <a:pt x="52" y="646"/>
                    </a:lnTo>
                    <a:lnTo>
                      <a:pt x="52" y="646"/>
                    </a:lnTo>
                    <a:lnTo>
                      <a:pt x="42" y="644"/>
                    </a:lnTo>
                    <a:lnTo>
                      <a:pt x="32" y="642"/>
                    </a:lnTo>
                    <a:lnTo>
                      <a:pt x="24" y="636"/>
                    </a:lnTo>
                    <a:lnTo>
                      <a:pt x="16" y="630"/>
                    </a:lnTo>
                    <a:lnTo>
                      <a:pt x="10" y="622"/>
                    </a:lnTo>
                    <a:lnTo>
                      <a:pt x="4" y="614"/>
                    </a:lnTo>
                    <a:lnTo>
                      <a:pt x="2" y="604"/>
                    </a:lnTo>
                    <a:lnTo>
                      <a:pt x="0" y="594"/>
                    </a:lnTo>
                    <a:lnTo>
                      <a:pt x="0" y="594"/>
                    </a:lnTo>
                    <a:lnTo>
                      <a:pt x="2" y="582"/>
                    </a:lnTo>
                    <a:lnTo>
                      <a:pt x="4" y="572"/>
                    </a:lnTo>
                    <a:lnTo>
                      <a:pt x="10" y="564"/>
                    </a:lnTo>
                    <a:lnTo>
                      <a:pt x="16" y="556"/>
                    </a:lnTo>
                    <a:lnTo>
                      <a:pt x="24" y="550"/>
                    </a:lnTo>
                    <a:lnTo>
                      <a:pt x="32" y="544"/>
                    </a:lnTo>
                    <a:lnTo>
                      <a:pt x="42" y="542"/>
                    </a:lnTo>
                    <a:lnTo>
                      <a:pt x="52" y="540"/>
                    </a:lnTo>
                    <a:lnTo>
                      <a:pt x="206" y="540"/>
                    </a:lnTo>
                    <a:lnTo>
                      <a:pt x="206" y="292"/>
                    </a:lnTo>
                    <a:lnTo>
                      <a:pt x="206" y="292"/>
                    </a:lnTo>
                    <a:lnTo>
                      <a:pt x="208" y="278"/>
                    </a:lnTo>
                    <a:lnTo>
                      <a:pt x="212" y="264"/>
                    </a:lnTo>
                    <a:lnTo>
                      <a:pt x="218" y="250"/>
                    </a:lnTo>
                    <a:lnTo>
                      <a:pt x="228" y="240"/>
                    </a:lnTo>
                    <a:lnTo>
                      <a:pt x="238" y="230"/>
                    </a:lnTo>
                    <a:lnTo>
                      <a:pt x="252" y="224"/>
                    </a:lnTo>
                    <a:lnTo>
                      <a:pt x="266" y="218"/>
                    </a:lnTo>
                    <a:lnTo>
                      <a:pt x="280" y="218"/>
                    </a:lnTo>
                    <a:lnTo>
                      <a:pt x="398" y="218"/>
                    </a:lnTo>
                    <a:lnTo>
                      <a:pt x="398" y="218"/>
                    </a:lnTo>
                    <a:lnTo>
                      <a:pt x="412" y="218"/>
                    </a:lnTo>
                    <a:lnTo>
                      <a:pt x="426" y="224"/>
                    </a:lnTo>
                    <a:lnTo>
                      <a:pt x="440" y="230"/>
                    </a:lnTo>
                    <a:lnTo>
                      <a:pt x="450" y="240"/>
                    </a:lnTo>
                    <a:lnTo>
                      <a:pt x="460" y="250"/>
                    </a:lnTo>
                    <a:lnTo>
                      <a:pt x="466" y="264"/>
                    </a:lnTo>
                    <a:lnTo>
                      <a:pt x="472" y="278"/>
                    </a:lnTo>
                    <a:lnTo>
                      <a:pt x="472" y="292"/>
                    </a:lnTo>
                    <a:lnTo>
                      <a:pt x="472" y="540"/>
                    </a:lnTo>
                    <a:lnTo>
                      <a:pt x="608" y="540"/>
                    </a:lnTo>
                    <a:lnTo>
                      <a:pt x="608" y="152"/>
                    </a:lnTo>
                    <a:lnTo>
                      <a:pt x="608" y="152"/>
                    </a:lnTo>
                    <a:lnTo>
                      <a:pt x="610" y="136"/>
                    </a:lnTo>
                    <a:lnTo>
                      <a:pt x="614" y="122"/>
                    </a:lnTo>
                    <a:lnTo>
                      <a:pt x="622" y="110"/>
                    </a:lnTo>
                    <a:lnTo>
                      <a:pt x="632" y="98"/>
                    </a:lnTo>
                    <a:lnTo>
                      <a:pt x="642" y="90"/>
                    </a:lnTo>
                    <a:lnTo>
                      <a:pt x="654" y="82"/>
                    </a:lnTo>
                    <a:lnTo>
                      <a:pt x="668" y="78"/>
                    </a:lnTo>
                    <a:lnTo>
                      <a:pt x="684" y="76"/>
                    </a:lnTo>
                    <a:lnTo>
                      <a:pt x="800" y="76"/>
                    </a:lnTo>
                    <a:lnTo>
                      <a:pt x="800" y="76"/>
                    </a:lnTo>
                    <a:lnTo>
                      <a:pt x="816" y="78"/>
                    </a:lnTo>
                    <a:lnTo>
                      <a:pt x="830" y="82"/>
                    </a:lnTo>
                    <a:lnTo>
                      <a:pt x="842" y="90"/>
                    </a:lnTo>
                    <a:lnTo>
                      <a:pt x="854" y="98"/>
                    </a:lnTo>
                    <a:lnTo>
                      <a:pt x="864" y="110"/>
                    </a:lnTo>
                    <a:lnTo>
                      <a:pt x="870" y="122"/>
                    </a:lnTo>
                    <a:lnTo>
                      <a:pt x="874" y="136"/>
                    </a:lnTo>
                    <a:lnTo>
                      <a:pt x="876" y="152"/>
                    </a:lnTo>
                    <a:lnTo>
                      <a:pt x="876" y="540"/>
                    </a:lnTo>
                    <a:lnTo>
                      <a:pt x="1012" y="540"/>
                    </a:lnTo>
                    <a:lnTo>
                      <a:pt x="1012" y="76"/>
                    </a:lnTo>
                    <a:lnTo>
                      <a:pt x="1012" y="76"/>
                    </a:lnTo>
                    <a:lnTo>
                      <a:pt x="1014" y="60"/>
                    </a:lnTo>
                    <a:lnTo>
                      <a:pt x="1018" y="46"/>
                    </a:lnTo>
                    <a:lnTo>
                      <a:pt x="1026" y="34"/>
                    </a:lnTo>
                    <a:lnTo>
                      <a:pt x="1034" y="22"/>
                    </a:lnTo>
                    <a:lnTo>
                      <a:pt x="1046" y="12"/>
                    </a:lnTo>
                    <a:lnTo>
                      <a:pt x="1058" y="6"/>
                    </a:lnTo>
                    <a:lnTo>
                      <a:pt x="1072" y="2"/>
                    </a:lnTo>
                    <a:lnTo>
                      <a:pt x="1088" y="0"/>
                    </a:lnTo>
                    <a:lnTo>
                      <a:pt x="1204" y="0"/>
                    </a:lnTo>
                    <a:lnTo>
                      <a:pt x="1204" y="0"/>
                    </a:lnTo>
                    <a:lnTo>
                      <a:pt x="1220" y="2"/>
                    </a:lnTo>
                    <a:lnTo>
                      <a:pt x="1234" y="6"/>
                    </a:lnTo>
                    <a:lnTo>
                      <a:pt x="1246" y="12"/>
                    </a:lnTo>
                    <a:lnTo>
                      <a:pt x="1258" y="22"/>
                    </a:lnTo>
                    <a:lnTo>
                      <a:pt x="1266" y="34"/>
                    </a:lnTo>
                    <a:lnTo>
                      <a:pt x="1274" y="46"/>
                    </a:lnTo>
                    <a:lnTo>
                      <a:pt x="1278" y="60"/>
                    </a:lnTo>
                    <a:lnTo>
                      <a:pt x="1280" y="76"/>
                    </a:lnTo>
                    <a:lnTo>
                      <a:pt x="1280" y="540"/>
                    </a:lnTo>
                    <a:lnTo>
                      <a:pt x="1332" y="540"/>
                    </a:lnTo>
                    <a:lnTo>
                      <a:pt x="1332" y="540"/>
                    </a:lnTo>
                    <a:lnTo>
                      <a:pt x="1342" y="542"/>
                    </a:lnTo>
                    <a:lnTo>
                      <a:pt x="1352" y="544"/>
                    </a:lnTo>
                    <a:lnTo>
                      <a:pt x="1362" y="550"/>
                    </a:lnTo>
                    <a:lnTo>
                      <a:pt x="1370" y="556"/>
                    </a:lnTo>
                    <a:lnTo>
                      <a:pt x="1376" y="564"/>
                    </a:lnTo>
                    <a:lnTo>
                      <a:pt x="1380" y="572"/>
                    </a:lnTo>
                    <a:lnTo>
                      <a:pt x="1384" y="582"/>
                    </a:lnTo>
                    <a:lnTo>
                      <a:pt x="1384" y="594"/>
                    </a:lnTo>
                    <a:lnTo>
                      <a:pt x="1384" y="594"/>
                    </a:lnTo>
                    <a:lnTo>
                      <a:pt x="1384" y="604"/>
                    </a:lnTo>
                    <a:lnTo>
                      <a:pt x="1380" y="614"/>
                    </a:lnTo>
                    <a:lnTo>
                      <a:pt x="1376" y="622"/>
                    </a:lnTo>
                    <a:lnTo>
                      <a:pt x="1370" y="630"/>
                    </a:lnTo>
                    <a:lnTo>
                      <a:pt x="1362" y="636"/>
                    </a:lnTo>
                    <a:lnTo>
                      <a:pt x="1352" y="642"/>
                    </a:lnTo>
                    <a:lnTo>
                      <a:pt x="1342" y="644"/>
                    </a:lnTo>
                    <a:lnTo>
                      <a:pt x="1332" y="646"/>
                    </a:lnTo>
                    <a:lnTo>
                      <a:pt x="1332" y="64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91" name="Freeform 6"/>
              <p:cNvSpPr>
                <a:spLocks noEditPoints="1"/>
              </p:cNvSpPr>
              <p:nvPr/>
            </p:nvSpPr>
            <p:spPr bwMode="auto">
              <a:xfrm>
                <a:off x="5757683" y="2925113"/>
                <a:ext cx="184112" cy="184112"/>
              </a:xfrm>
              <a:custGeom>
                <a:avLst/>
                <a:gdLst>
                  <a:gd name="T0" fmla="*/ 152 w 304"/>
                  <a:gd name="T1" fmla="*/ 304 h 304"/>
                  <a:gd name="T2" fmla="*/ 122 w 304"/>
                  <a:gd name="T3" fmla="*/ 302 h 304"/>
                  <a:gd name="T4" fmla="*/ 92 w 304"/>
                  <a:gd name="T5" fmla="*/ 292 h 304"/>
                  <a:gd name="T6" fmla="*/ 66 w 304"/>
                  <a:gd name="T7" fmla="*/ 278 h 304"/>
                  <a:gd name="T8" fmla="*/ 44 w 304"/>
                  <a:gd name="T9" fmla="*/ 260 h 304"/>
                  <a:gd name="T10" fmla="*/ 26 w 304"/>
                  <a:gd name="T11" fmla="*/ 238 h 304"/>
                  <a:gd name="T12" fmla="*/ 12 w 304"/>
                  <a:gd name="T13" fmla="*/ 212 h 304"/>
                  <a:gd name="T14" fmla="*/ 2 w 304"/>
                  <a:gd name="T15" fmla="*/ 182 h 304"/>
                  <a:gd name="T16" fmla="*/ 0 w 304"/>
                  <a:gd name="T17" fmla="*/ 152 h 304"/>
                  <a:gd name="T18" fmla="*/ 0 w 304"/>
                  <a:gd name="T19" fmla="*/ 136 h 304"/>
                  <a:gd name="T20" fmla="*/ 6 w 304"/>
                  <a:gd name="T21" fmla="*/ 106 h 304"/>
                  <a:gd name="T22" fmla="*/ 18 w 304"/>
                  <a:gd name="T23" fmla="*/ 80 h 304"/>
                  <a:gd name="T24" fmla="*/ 34 w 304"/>
                  <a:gd name="T25" fmla="*/ 56 h 304"/>
                  <a:gd name="T26" fmla="*/ 56 w 304"/>
                  <a:gd name="T27" fmla="*/ 34 h 304"/>
                  <a:gd name="T28" fmla="*/ 80 w 304"/>
                  <a:gd name="T29" fmla="*/ 18 h 304"/>
                  <a:gd name="T30" fmla="*/ 106 w 304"/>
                  <a:gd name="T31" fmla="*/ 6 h 304"/>
                  <a:gd name="T32" fmla="*/ 136 w 304"/>
                  <a:gd name="T33" fmla="*/ 0 h 304"/>
                  <a:gd name="T34" fmla="*/ 152 w 304"/>
                  <a:gd name="T35" fmla="*/ 0 h 304"/>
                  <a:gd name="T36" fmla="*/ 182 w 304"/>
                  <a:gd name="T37" fmla="*/ 2 h 304"/>
                  <a:gd name="T38" fmla="*/ 212 w 304"/>
                  <a:gd name="T39" fmla="*/ 12 h 304"/>
                  <a:gd name="T40" fmla="*/ 238 w 304"/>
                  <a:gd name="T41" fmla="*/ 26 h 304"/>
                  <a:gd name="T42" fmla="*/ 260 w 304"/>
                  <a:gd name="T43" fmla="*/ 44 h 304"/>
                  <a:gd name="T44" fmla="*/ 278 w 304"/>
                  <a:gd name="T45" fmla="*/ 66 h 304"/>
                  <a:gd name="T46" fmla="*/ 292 w 304"/>
                  <a:gd name="T47" fmla="*/ 92 h 304"/>
                  <a:gd name="T48" fmla="*/ 302 w 304"/>
                  <a:gd name="T49" fmla="*/ 122 h 304"/>
                  <a:gd name="T50" fmla="*/ 304 w 304"/>
                  <a:gd name="T51" fmla="*/ 152 h 304"/>
                  <a:gd name="T52" fmla="*/ 304 w 304"/>
                  <a:gd name="T53" fmla="*/ 168 h 304"/>
                  <a:gd name="T54" fmla="*/ 298 w 304"/>
                  <a:gd name="T55" fmla="*/ 198 h 304"/>
                  <a:gd name="T56" fmla="*/ 286 w 304"/>
                  <a:gd name="T57" fmla="*/ 224 h 304"/>
                  <a:gd name="T58" fmla="*/ 270 w 304"/>
                  <a:gd name="T59" fmla="*/ 250 h 304"/>
                  <a:gd name="T60" fmla="*/ 250 w 304"/>
                  <a:gd name="T61" fmla="*/ 270 h 304"/>
                  <a:gd name="T62" fmla="*/ 224 w 304"/>
                  <a:gd name="T63" fmla="*/ 286 h 304"/>
                  <a:gd name="T64" fmla="*/ 198 w 304"/>
                  <a:gd name="T65" fmla="*/ 298 h 304"/>
                  <a:gd name="T66" fmla="*/ 168 w 304"/>
                  <a:gd name="T67" fmla="*/ 304 h 304"/>
                  <a:gd name="T68" fmla="*/ 152 w 304"/>
                  <a:gd name="T69" fmla="*/ 304 h 304"/>
                  <a:gd name="T70" fmla="*/ 152 w 304"/>
                  <a:gd name="T71" fmla="*/ 104 h 304"/>
                  <a:gd name="T72" fmla="*/ 134 w 304"/>
                  <a:gd name="T73" fmla="*/ 108 h 304"/>
                  <a:gd name="T74" fmla="*/ 118 w 304"/>
                  <a:gd name="T75" fmla="*/ 118 h 304"/>
                  <a:gd name="T76" fmla="*/ 108 w 304"/>
                  <a:gd name="T77" fmla="*/ 134 h 304"/>
                  <a:gd name="T78" fmla="*/ 104 w 304"/>
                  <a:gd name="T79" fmla="*/ 152 h 304"/>
                  <a:gd name="T80" fmla="*/ 106 w 304"/>
                  <a:gd name="T81" fmla="*/ 162 h 304"/>
                  <a:gd name="T82" fmla="*/ 112 w 304"/>
                  <a:gd name="T83" fmla="*/ 178 h 304"/>
                  <a:gd name="T84" fmla="*/ 126 w 304"/>
                  <a:gd name="T85" fmla="*/ 192 h 304"/>
                  <a:gd name="T86" fmla="*/ 142 w 304"/>
                  <a:gd name="T87" fmla="*/ 198 h 304"/>
                  <a:gd name="T88" fmla="*/ 152 w 304"/>
                  <a:gd name="T89" fmla="*/ 200 h 304"/>
                  <a:gd name="T90" fmla="*/ 170 w 304"/>
                  <a:gd name="T91" fmla="*/ 196 h 304"/>
                  <a:gd name="T92" fmla="*/ 186 w 304"/>
                  <a:gd name="T93" fmla="*/ 186 h 304"/>
                  <a:gd name="T94" fmla="*/ 196 w 304"/>
                  <a:gd name="T95" fmla="*/ 170 h 304"/>
                  <a:gd name="T96" fmla="*/ 200 w 304"/>
                  <a:gd name="T97" fmla="*/ 152 h 304"/>
                  <a:gd name="T98" fmla="*/ 198 w 304"/>
                  <a:gd name="T99" fmla="*/ 142 h 304"/>
                  <a:gd name="T100" fmla="*/ 192 w 304"/>
                  <a:gd name="T101" fmla="*/ 126 h 304"/>
                  <a:gd name="T102" fmla="*/ 178 w 304"/>
                  <a:gd name="T103" fmla="*/ 112 h 304"/>
                  <a:gd name="T104" fmla="*/ 162 w 304"/>
                  <a:gd name="T105" fmla="*/ 106 h 304"/>
                  <a:gd name="T106" fmla="*/ 152 w 304"/>
                  <a:gd name="T107" fmla="*/ 10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4">
                    <a:moveTo>
                      <a:pt x="152" y="304"/>
                    </a:moveTo>
                    <a:lnTo>
                      <a:pt x="152" y="304"/>
                    </a:lnTo>
                    <a:lnTo>
                      <a:pt x="136" y="304"/>
                    </a:lnTo>
                    <a:lnTo>
                      <a:pt x="122" y="302"/>
                    </a:lnTo>
                    <a:lnTo>
                      <a:pt x="106" y="298"/>
                    </a:lnTo>
                    <a:lnTo>
                      <a:pt x="92" y="292"/>
                    </a:lnTo>
                    <a:lnTo>
                      <a:pt x="80" y="286"/>
                    </a:lnTo>
                    <a:lnTo>
                      <a:pt x="66" y="278"/>
                    </a:lnTo>
                    <a:lnTo>
                      <a:pt x="56" y="270"/>
                    </a:lnTo>
                    <a:lnTo>
                      <a:pt x="44" y="260"/>
                    </a:lnTo>
                    <a:lnTo>
                      <a:pt x="34" y="250"/>
                    </a:lnTo>
                    <a:lnTo>
                      <a:pt x="26" y="238"/>
                    </a:lnTo>
                    <a:lnTo>
                      <a:pt x="18" y="224"/>
                    </a:lnTo>
                    <a:lnTo>
                      <a:pt x="12" y="212"/>
                    </a:lnTo>
                    <a:lnTo>
                      <a:pt x="6" y="198"/>
                    </a:lnTo>
                    <a:lnTo>
                      <a:pt x="2" y="182"/>
                    </a:lnTo>
                    <a:lnTo>
                      <a:pt x="0" y="168"/>
                    </a:lnTo>
                    <a:lnTo>
                      <a:pt x="0" y="152"/>
                    </a:lnTo>
                    <a:lnTo>
                      <a:pt x="0" y="152"/>
                    </a:lnTo>
                    <a:lnTo>
                      <a:pt x="0" y="136"/>
                    </a:lnTo>
                    <a:lnTo>
                      <a:pt x="2" y="122"/>
                    </a:lnTo>
                    <a:lnTo>
                      <a:pt x="6" y="106"/>
                    </a:lnTo>
                    <a:lnTo>
                      <a:pt x="12" y="92"/>
                    </a:lnTo>
                    <a:lnTo>
                      <a:pt x="18" y="80"/>
                    </a:lnTo>
                    <a:lnTo>
                      <a:pt x="26" y="66"/>
                    </a:lnTo>
                    <a:lnTo>
                      <a:pt x="34" y="56"/>
                    </a:lnTo>
                    <a:lnTo>
                      <a:pt x="44" y="44"/>
                    </a:lnTo>
                    <a:lnTo>
                      <a:pt x="56" y="34"/>
                    </a:lnTo>
                    <a:lnTo>
                      <a:pt x="66" y="26"/>
                    </a:lnTo>
                    <a:lnTo>
                      <a:pt x="80" y="18"/>
                    </a:lnTo>
                    <a:lnTo>
                      <a:pt x="92" y="12"/>
                    </a:lnTo>
                    <a:lnTo>
                      <a:pt x="106" y="6"/>
                    </a:lnTo>
                    <a:lnTo>
                      <a:pt x="122" y="2"/>
                    </a:lnTo>
                    <a:lnTo>
                      <a:pt x="136" y="0"/>
                    </a:lnTo>
                    <a:lnTo>
                      <a:pt x="152" y="0"/>
                    </a:lnTo>
                    <a:lnTo>
                      <a:pt x="152" y="0"/>
                    </a:lnTo>
                    <a:lnTo>
                      <a:pt x="168" y="0"/>
                    </a:lnTo>
                    <a:lnTo>
                      <a:pt x="182" y="2"/>
                    </a:lnTo>
                    <a:lnTo>
                      <a:pt x="198" y="6"/>
                    </a:lnTo>
                    <a:lnTo>
                      <a:pt x="212" y="12"/>
                    </a:lnTo>
                    <a:lnTo>
                      <a:pt x="224" y="18"/>
                    </a:lnTo>
                    <a:lnTo>
                      <a:pt x="238" y="26"/>
                    </a:lnTo>
                    <a:lnTo>
                      <a:pt x="250" y="34"/>
                    </a:lnTo>
                    <a:lnTo>
                      <a:pt x="260" y="44"/>
                    </a:lnTo>
                    <a:lnTo>
                      <a:pt x="270" y="56"/>
                    </a:lnTo>
                    <a:lnTo>
                      <a:pt x="278" y="66"/>
                    </a:lnTo>
                    <a:lnTo>
                      <a:pt x="286" y="80"/>
                    </a:lnTo>
                    <a:lnTo>
                      <a:pt x="292" y="92"/>
                    </a:lnTo>
                    <a:lnTo>
                      <a:pt x="298" y="106"/>
                    </a:lnTo>
                    <a:lnTo>
                      <a:pt x="302" y="122"/>
                    </a:lnTo>
                    <a:lnTo>
                      <a:pt x="304" y="136"/>
                    </a:lnTo>
                    <a:lnTo>
                      <a:pt x="304" y="152"/>
                    </a:lnTo>
                    <a:lnTo>
                      <a:pt x="304" y="152"/>
                    </a:lnTo>
                    <a:lnTo>
                      <a:pt x="304" y="168"/>
                    </a:lnTo>
                    <a:lnTo>
                      <a:pt x="302" y="182"/>
                    </a:lnTo>
                    <a:lnTo>
                      <a:pt x="298" y="198"/>
                    </a:lnTo>
                    <a:lnTo>
                      <a:pt x="292" y="212"/>
                    </a:lnTo>
                    <a:lnTo>
                      <a:pt x="286" y="224"/>
                    </a:lnTo>
                    <a:lnTo>
                      <a:pt x="278" y="238"/>
                    </a:lnTo>
                    <a:lnTo>
                      <a:pt x="270" y="250"/>
                    </a:lnTo>
                    <a:lnTo>
                      <a:pt x="260" y="260"/>
                    </a:lnTo>
                    <a:lnTo>
                      <a:pt x="250" y="270"/>
                    </a:lnTo>
                    <a:lnTo>
                      <a:pt x="238" y="278"/>
                    </a:lnTo>
                    <a:lnTo>
                      <a:pt x="224" y="286"/>
                    </a:lnTo>
                    <a:lnTo>
                      <a:pt x="212" y="292"/>
                    </a:lnTo>
                    <a:lnTo>
                      <a:pt x="198" y="298"/>
                    </a:lnTo>
                    <a:lnTo>
                      <a:pt x="182" y="302"/>
                    </a:lnTo>
                    <a:lnTo>
                      <a:pt x="168" y="304"/>
                    </a:lnTo>
                    <a:lnTo>
                      <a:pt x="152" y="304"/>
                    </a:lnTo>
                    <a:lnTo>
                      <a:pt x="152" y="304"/>
                    </a:lnTo>
                    <a:close/>
                    <a:moveTo>
                      <a:pt x="152" y="104"/>
                    </a:moveTo>
                    <a:lnTo>
                      <a:pt x="152" y="104"/>
                    </a:lnTo>
                    <a:lnTo>
                      <a:pt x="142" y="106"/>
                    </a:lnTo>
                    <a:lnTo>
                      <a:pt x="134" y="108"/>
                    </a:lnTo>
                    <a:lnTo>
                      <a:pt x="126" y="112"/>
                    </a:lnTo>
                    <a:lnTo>
                      <a:pt x="118" y="118"/>
                    </a:lnTo>
                    <a:lnTo>
                      <a:pt x="112" y="126"/>
                    </a:lnTo>
                    <a:lnTo>
                      <a:pt x="108" y="134"/>
                    </a:lnTo>
                    <a:lnTo>
                      <a:pt x="106" y="142"/>
                    </a:lnTo>
                    <a:lnTo>
                      <a:pt x="104" y="152"/>
                    </a:lnTo>
                    <a:lnTo>
                      <a:pt x="104" y="152"/>
                    </a:lnTo>
                    <a:lnTo>
                      <a:pt x="106" y="162"/>
                    </a:lnTo>
                    <a:lnTo>
                      <a:pt x="108" y="170"/>
                    </a:lnTo>
                    <a:lnTo>
                      <a:pt x="112" y="178"/>
                    </a:lnTo>
                    <a:lnTo>
                      <a:pt x="118" y="186"/>
                    </a:lnTo>
                    <a:lnTo>
                      <a:pt x="126" y="192"/>
                    </a:lnTo>
                    <a:lnTo>
                      <a:pt x="134" y="196"/>
                    </a:lnTo>
                    <a:lnTo>
                      <a:pt x="142" y="198"/>
                    </a:lnTo>
                    <a:lnTo>
                      <a:pt x="152" y="200"/>
                    </a:lnTo>
                    <a:lnTo>
                      <a:pt x="152" y="200"/>
                    </a:lnTo>
                    <a:lnTo>
                      <a:pt x="162" y="198"/>
                    </a:lnTo>
                    <a:lnTo>
                      <a:pt x="170" y="196"/>
                    </a:lnTo>
                    <a:lnTo>
                      <a:pt x="178" y="192"/>
                    </a:lnTo>
                    <a:lnTo>
                      <a:pt x="186" y="186"/>
                    </a:lnTo>
                    <a:lnTo>
                      <a:pt x="192" y="178"/>
                    </a:lnTo>
                    <a:lnTo>
                      <a:pt x="196" y="170"/>
                    </a:lnTo>
                    <a:lnTo>
                      <a:pt x="198" y="162"/>
                    </a:lnTo>
                    <a:lnTo>
                      <a:pt x="200" y="152"/>
                    </a:lnTo>
                    <a:lnTo>
                      <a:pt x="200" y="152"/>
                    </a:lnTo>
                    <a:lnTo>
                      <a:pt x="198" y="142"/>
                    </a:lnTo>
                    <a:lnTo>
                      <a:pt x="196" y="134"/>
                    </a:lnTo>
                    <a:lnTo>
                      <a:pt x="192" y="126"/>
                    </a:lnTo>
                    <a:lnTo>
                      <a:pt x="186" y="118"/>
                    </a:lnTo>
                    <a:lnTo>
                      <a:pt x="178" y="112"/>
                    </a:lnTo>
                    <a:lnTo>
                      <a:pt x="170" y="108"/>
                    </a:lnTo>
                    <a:lnTo>
                      <a:pt x="162" y="106"/>
                    </a:lnTo>
                    <a:lnTo>
                      <a:pt x="152" y="104"/>
                    </a:lnTo>
                    <a:lnTo>
                      <a:pt x="152"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92" name="Freeform 7"/>
              <p:cNvSpPr>
                <a:spLocks noEditPoints="1"/>
              </p:cNvSpPr>
              <p:nvPr/>
            </p:nvSpPr>
            <p:spPr bwMode="auto">
              <a:xfrm>
                <a:off x="6002359" y="2994156"/>
                <a:ext cx="184112" cy="185323"/>
              </a:xfrm>
              <a:custGeom>
                <a:avLst/>
                <a:gdLst>
                  <a:gd name="T0" fmla="*/ 152 w 304"/>
                  <a:gd name="T1" fmla="*/ 306 h 306"/>
                  <a:gd name="T2" fmla="*/ 120 w 304"/>
                  <a:gd name="T3" fmla="*/ 302 h 306"/>
                  <a:gd name="T4" fmla="*/ 92 w 304"/>
                  <a:gd name="T5" fmla="*/ 294 h 306"/>
                  <a:gd name="T6" fmla="*/ 66 w 304"/>
                  <a:gd name="T7" fmla="*/ 280 h 306"/>
                  <a:gd name="T8" fmla="*/ 44 w 304"/>
                  <a:gd name="T9" fmla="*/ 262 h 306"/>
                  <a:gd name="T10" fmla="*/ 26 w 304"/>
                  <a:gd name="T11" fmla="*/ 238 h 306"/>
                  <a:gd name="T12" fmla="*/ 12 w 304"/>
                  <a:gd name="T13" fmla="*/ 212 h 306"/>
                  <a:gd name="T14" fmla="*/ 2 w 304"/>
                  <a:gd name="T15" fmla="*/ 184 h 306"/>
                  <a:gd name="T16" fmla="*/ 0 w 304"/>
                  <a:gd name="T17" fmla="*/ 154 h 306"/>
                  <a:gd name="T18" fmla="*/ 0 w 304"/>
                  <a:gd name="T19" fmla="*/ 138 h 306"/>
                  <a:gd name="T20" fmla="*/ 6 w 304"/>
                  <a:gd name="T21" fmla="*/ 108 h 306"/>
                  <a:gd name="T22" fmla="*/ 18 w 304"/>
                  <a:gd name="T23" fmla="*/ 80 h 306"/>
                  <a:gd name="T24" fmla="*/ 34 w 304"/>
                  <a:gd name="T25" fmla="*/ 56 h 306"/>
                  <a:gd name="T26" fmla="*/ 54 w 304"/>
                  <a:gd name="T27" fmla="*/ 36 h 306"/>
                  <a:gd name="T28" fmla="*/ 78 w 304"/>
                  <a:gd name="T29" fmla="*/ 20 h 306"/>
                  <a:gd name="T30" fmla="*/ 106 w 304"/>
                  <a:gd name="T31" fmla="*/ 8 h 306"/>
                  <a:gd name="T32" fmla="*/ 136 w 304"/>
                  <a:gd name="T33" fmla="*/ 2 h 306"/>
                  <a:gd name="T34" fmla="*/ 152 w 304"/>
                  <a:gd name="T35" fmla="*/ 0 h 306"/>
                  <a:gd name="T36" fmla="*/ 182 w 304"/>
                  <a:gd name="T37" fmla="*/ 4 h 306"/>
                  <a:gd name="T38" fmla="*/ 212 w 304"/>
                  <a:gd name="T39" fmla="*/ 12 h 306"/>
                  <a:gd name="T40" fmla="*/ 236 w 304"/>
                  <a:gd name="T41" fmla="*/ 26 h 306"/>
                  <a:gd name="T42" fmla="*/ 260 w 304"/>
                  <a:gd name="T43" fmla="*/ 46 h 306"/>
                  <a:gd name="T44" fmla="*/ 278 w 304"/>
                  <a:gd name="T45" fmla="*/ 68 h 306"/>
                  <a:gd name="T46" fmla="*/ 292 w 304"/>
                  <a:gd name="T47" fmla="*/ 94 h 306"/>
                  <a:gd name="T48" fmla="*/ 302 w 304"/>
                  <a:gd name="T49" fmla="*/ 122 h 306"/>
                  <a:gd name="T50" fmla="*/ 304 w 304"/>
                  <a:gd name="T51" fmla="*/ 154 h 306"/>
                  <a:gd name="T52" fmla="*/ 304 w 304"/>
                  <a:gd name="T53" fmla="*/ 168 h 306"/>
                  <a:gd name="T54" fmla="*/ 298 w 304"/>
                  <a:gd name="T55" fmla="*/ 198 h 306"/>
                  <a:gd name="T56" fmla="*/ 286 w 304"/>
                  <a:gd name="T57" fmla="*/ 226 h 306"/>
                  <a:gd name="T58" fmla="*/ 270 w 304"/>
                  <a:gd name="T59" fmla="*/ 250 h 306"/>
                  <a:gd name="T60" fmla="*/ 248 w 304"/>
                  <a:gd name="T61" fmla="*/ 272 h 306"/>
                  <a:gd name="T62" fmla="*/ 224 w 304"/>
                  <a:gd name="T63" fmla="*/ 288 h 306"/>
                  <a:gd name="T64" fmla="*/ 198 w 304"/>
                  <a:gd name="T65" fmla="*/ 300 h 306"/>
                  <a:gd name="T66" fmla="*/ 168 w 304"/>
                  <a:gd name="T67" fmla="*/ 306 h 306"/>
                  <a:gd name="T68" fmla="*/ 152 w 304"/>
                  <a:gd name="T69" fmla="*/ 306 h 306"/>
                  <a:gd name="T70" fmla="*/ 152 w 304"/>
                  <a:gd name="T71" fmla="*/ 106 h 306"/>
                  <a:gd name="T72" fmla="*/ 134 w 304"/>
                  <a:gd name="T73" fmla="*/ 110 h 306"/>
                  <a:gd name="T74" fmla="*/ 118 w 304"/>
                  <a:gd name="T75" fmla="*/ 120 h 306"/>
                  <a:gd name="T76" fmla="*/ 108 w 304"/>
                  <a:gd name="T77" fmla="*/ 134 h 306"/>
                  <a:gd name="T78" fmla="*/ 104 w 304"/>
                  <a:gd name="T79" fmla="*/ 154 h 306"/>
                  <a:gd name="T80" fmla="*/ 106 w 304"/>
                  <a:gd name="T81" fmla="*/ 164 h 306"/>
                  <a:gd name="T82" fmla="*/ 112 w 304"/>
                  <a:gd name="T83" fmla="*/ 180 h 306"/>
                  <a:gd name="T84" fmla="*/ 126 w 304"/>
                  <a:gd name="T85" fmla="*/ 192 h 306"/>
                  <a:gd name="T86" fmla="*/ 142 w 304"/>
                  <a:gd name="T87" fmla="*/ 200 h 306"/>
                  <a:gd name="T88" fmla="*/ 152 w 304"/>
                  <a:gd name="T89" fmla="*/ 202 h 306"/>
                  <a:gd name="T90" fmla="*/ 170 w 304"/>
                  <a:gd name="T91" fmla="*/ 198 h 306"/>
                  <a:gd name="T92" fmla="*/ 186 w 304"/>
                  <a:gd name="T93" fmla="*/ 188 h 306"/>
                  <a:gd name="T94" fmla="*/ 196 w 304"/>
                  <a:gd name="T95" fmla="*/ 172 h 306"/>
                  <a:gd name="T96" fmla="*/ 200 w 304"/>
                  <a:gd name="T97" fmla="*/ 154 h 306"/>
                  <a:gd name="T98" fmla="*/ 198 w 304"/>
                  <a:gd name="T99" fmla="*/ 144 h 306"/>
                  <a:gd name="T100" fmla="*/ 192 w 304"/>
                  <a:gd name="T101" fmla="*/ 126 h 306"/>
                  <a:gd name="T102" fmla="*/ 178 w 304"/>
                  <a:gd name="T103" fmla="*/ 114 h 306"/>
                  <a:gd name="T104" fmla="*/ 162 w 304"/>
                  <a:gd name="T105" fmla="*/ 106 h 306"/>
                  <a:gd name="T106" fmla="*/ 152 w 304"/>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6">
                    <a:moveTo>
                      <a:pt x="152" y="306"/>
                    </a:moveTo>
                    <a:lnTo>
                      <a:pt x="152" y="306"/>
                    </a:lnTo>
                    <a:lnTo>
                      <a:pt x="136" y="306"/>
                    </a:lnTo>
                    <a:lnTo>
                      <a:pt x="120" y="302"/>
                    </a:lnTo>
                    <a:lnTo>
                      <a:pt x="106" y="300"/>
                    </a:lnTo>
                    <a:lnTo>
                      <a:pt x="92" y="294"/>
                    </a:lnTo>
                    <a:lnTo>
                      <a:pt x="78" y="288"/>
                    </a:lnTo>
                    <a:lnTo>
                      <a:pt x="66" y="280"/>
                    </a:lnTo>
                    <a:lnTo>
                      <a:pt x="54" y="272"/>
                    </a:lnTo>
                    <a:lnTo>
                      <a:pt x="44" y="262"/>
                    </a:lnTo>
                    <a:lnTo>
                      <a:pt x="34" y="250"/>
                    </a:lnTo>
                    <a:lnTo>
                      <a:pt x="26" y="238"/>
                    </a:lnTo>
                    <a:lnTo>
                      <a:pt x="18" y="226"/>
                    </a:lnTo>
                    <a:lnTo>
                      <a:pt x="12" y="212"/>
                    </a:lnTo>
                    <a:lnTo>
                      <a:pt x="6" y="198"/>
                    </a:lnTo>
                    <a:lnTo>
                      <a:pt x="2" y="184"/>
                    </a:lnTo>
                    <a:lnTo>
                      <a:pt x="0" y="168"/>
                    </a:lnTo>
                    <a:lnTo>
                      <a:pt x="0" y="154"/>
                    </a:lnTo>
                    <a:lnTo>
                      <a:pt x="0" y="154"/>
                    </a:lnTo>
                    <a:lnTo>
                      <a:pt x="0" y="138"/>
                    </a:lnTo>
                    <a:lnTo>
                      <a:pt x="2" y="122"/>
                    </a:lnTo>
                    <a:lnTo>
                      <a:pt x="6" y="108"/>
                    </a:lnTo>
                    <a:lnTo>
                      <a:pt x="12" y="94"/>
                    </a:lnTo>
                    <a:lnTo>
                      <a:pt x="18" y="80"/>
                    </a:lnTo>
                    <a:lnTo>
                      <a:pt x="26" y="68"/>
                    </a:lnTo>
                    <a:lnTo>
                      <a:pt x="34" y="56"/>
                    </a:lnTo>
                    <a:lnTo>
                      <a:pt x="44" y="46"/>
                    </a:lnTo>
                    <a:lnTo>
                      <a:pt x="54" y="36"/>
                    </a:lnTo>
                    <a:lnTo>
                      <a:pt x="66" y="26"/>
                    </a:lnTo>
                    <a:lnTo>
                      <a:pt x="78" y="20"/>
                    </a:lnTo>
                    <a:lnTo>
                      <a:pt x="92" y="12"/>
                    </a:lnTo>
                    <a:lnTo>
                      <a:pt x="106" y="8"/>
                    </a:lnTo>
                    <a:lnTo>
                      <a:pt x="120" y="4"/>
                    </a:lnTo>
                    <a:lnTo>
                      <a:pt x="136" y="2"/>
                    </a:lnTo>
                    <a:lnTo>
                      <a:pt x="152" y="0"/>
                    </a:lnTo>
                    <a:lnTo>
                      <a:pt x="152" y="0"/>
                    </a:lnTo>
                    <a:lnTo>
                      <a:pt x="168" y="2"/>
                    </a:lnTo>
                    <a:lnTo>
                      <a:pt x="182" y="4"/>
                    </a:lnTo>
                    <a:lnTo>
                      <a:pt x="198" y="8"/>
                    </a:lnTo>
                    <a:lnTo>
                      <a:pt x="212" y="12"/>
                    </a:lnTo>
                    <a:lnTo>
                      <a:pt x="224" y="20"/>
                    </a:lnTo>
                    <a:lnTo>
                      <a:pt x="236" y="26"/>
                    </a:lnTo>
                    <a:lnTo>
                      <a:pt x="248" y="36"/>
                    </a:lnTo>
                    <a:lnTo>
                      <a:pt x="260" y="46"/>
                    </a:lnTo>
                    <a:lnTo>
                      <a:pt x="270" y="56"/>
                    </a:lnTo>
                    <a:lnTo>
                      <a:pt x="278" y="68"/>
                    </a:lnTo>
                    <a:lnTo>
                      <a:pt x="286" y="80"/>
                    </a:lnTo>
                    <a:lnTo>
                      <a:pt x="292" y="94"/>
                    </a:lnTo>
                    <a:lnTo>
                      <a:pt x="298" y="108"/>
                    </a:lnTo>
                    <a:lnTo>
                      <a:pt x="302" y="122"/>
                    </a:lnTo>
                    <a:lnTo>
                      <a:pt x="304" y="138"/>
                    </a:lnTo>
                    <a:lnTo>
                      <a:pt x="304" y="154"/>
                    </a:lnTo>
                    <a:lnTo>
                      <a:pt x="304" y="154"/>
                    </a:lnTo>
                    <a:lnTo>
                      <a:pt x="304" y="168"/>
                    </a:lnTo>
                    <a:lnTo>
                      <a:pt x="302" y="184"/>
                    </a:lnTo>
                    <a:lnTo>
                      <a:pt x="298" y="198"/>
                    </a:lnTo>
                    <a:lnTo>
                      <a:pt x="292" y="212"/>
                    </a:lnTo>
                    <a:lnTo>
                      <a:pt x="286" y="226"/>
                    </a:lnTo>
                    <a:lnTo>
                      <a:pt x="278" y="238"/>
                    </a:lnTo>
                    <a:lnTo>
                      <a:pt x="270" y="250"/>
                    </a:lnTo>
                    <a:lnTo>
                      <a:pt x="260" y="262"/>
                    </a:lnTo>
                    <a:lnTo>
                      <a:pt x="248" y="272"/>
                    </a:lnTo>
                    <a:lnTo>
                      <a:pt x="236" y="280"/>
                    </a:lnTo>
                    <a:lnTo>
                      <a:pt x="224" y="288"/>
                    </a:lnTo>
                    <a:lnTo>
                      <a:pt x="212" y="294"/>
                    </a:lnTo>
                    <a:lnTo>
                      <a:pt x="198" y="300"/>
                    </a:lnTo>
                    <a:lnTo>
                      <a:pt x="182" y="302"/>
                    </a:lnTo>
                    <a:lnTo>
                      <a:pt x="168" y="306"/>
                    </a:lnTo>
                    <a:lnTo>
                      <a:pt x="152" y="306"/>
                    </a:lnTo>
                    <a:lnTo>
                      <a:pt x="152" y="306"/>
                    </a:lnTo>
                    <a:close/>
                    <a:moveTo>
                      <a:pt x="152" y="106"/>
                    </a:moveTo>
                    <a:lnTo>
                      <a:pt x="152" y="106"/>
                    </a:lnTo>
                    <a:lnTo>
                      <a:pt x="142" y="106"/>
                    </a:lnTo>
                    <a:lnTo>
                      <a:pt x="134" y="110"/>
                    </a:lnTo>
                    <a:lnTo>
                      <a:pt x="126" y="114"/>
                    </a:lnTo>
                    <a:lnTo>
                      <a:pt x="118" y="120"/>
                    </a:lnTo>
                    <a:lnTo>
                      <a:pt x="112" y="126"/>
                    </a:lnTo>
                    <a:lnTo>
                      <a:pt x="108" y="134"/>
                    </a:lnTo>
                    <a:lnTo>
                      <a:pt x="106" y="144"/>
                    </a:lnTo>
                    <a:lnTo>
                      <a:pt x="104" y="154"/>
                    </a:lnTo>
                    <a:lnTo>
                      <a:pt x="104" y="154"/>
                    </a:lnTo>
                    <a:lnTo>
                      <a:pt x="106" y="164"/>
                    </a:lnTo>
                    <a:lnTo>
                      <a:pt x="108" y="172"/>
                    </a:lnTo>
                    <a:lnTo>
                      <a:pt x="112" y="180"/>
                    </a:lnTo>
                    <a:lnTo>
                      <a:pt x="118" y="188"/>
                    </a:lnTo>
                    <a:lnTo>
                      <a:pt x="126" y="192"/>
                    </a:lnTo>
                    <a:lnTo>
                      <a:pt x="134" y="198"/>
                    </a:lnTo>
                    <a:lnTo>
                      <a:pt x="142" y="200"/>
                    </a:lnTo>
                    <a:lnTo>
                      <a:pt x="152" y="202"/>
                    </a:lnTo>
                    <a:lnTo>
                      <a:pt x="152" y="202"/>
                    </a:lnTo>
                    <a:lnTo>
                      <a:pt x="162" y="200"/>
                    </a:lnTo>
                    <a:lnTo>
                      <a:pt x="170" y="198"/>
                    </a:lnTo>
                    <a:lnTo>
                      <a:pt x="178" y="192"/>
                    </a:lnTo>
                    <a:lnTo>
                      <a:pt x="186" y="188"/>
                    </a:lnTo>
                    <a:lnTo>
                      <a:pt x="192" y="180"/>
                    </a:lnTo>
                    <a:lnTo>
                      <a:pt x="196" y="172"/>
                    </a:lnTo>
                    <a:lnTo>
                      <a:pt x="198" y="164"/>
                    </a:lnTo>
                    <a:lnTo>
                      <a:pt x="200" y="154"/>
                    </a:lnTo>
                    <a:lnTo>
                      <a:pt x="200" y="154"/>
                    </a:lnTo>
                    <a:lnTo>
                      <a:pt x="198" y="144"/>
                    </a:lnTo>
                    <a:lnTo>
                      <a:pt x="196" y="134"/>
                    </a:lnTo>
                    <a:lnTo>
                      <a:pt x="192" y="126"/>
                    </a:lnTo>
                    <a:lnTo>
                      <a:pt x="186" y="120"/>
                    </a:lnTo>
                    <a:lnTo>
                      <a:pt x="178" y="114"/>
                    </a:lnTo>
                    <a:lnTo>
                      <a:pt x="170" y="110"/>
                    </a:lnTo>
                    <a:lnTo>
                      <a:pt x="162" y="106"/>
                    </a:lnTo>
                    <a:lnTo>
                      <a:pt x="152" y="106"/>
                    </a:lnTo>
                    <a:lnTo>
                      <a:pt x="152"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93" name="Freeform 8"/>
              <p:cNvSpPr>
                <a:spLocks noEditPoints="1"/>
              </p:cNvSpPr>
              <p:nvPr/>
            </p:nvSpPr>
            <p:spPr bwMode="auto">
              <a:xfrm>
                <a:off x="6245822" y="2850015"/>
                <a:ext cx="185323" cy="185323"/>
              </a:xfrm>
              <a:custGeom>
                <a:avLst/>
                <a:gdLst>
                  <a:gd name="T0" fmla="*/ 154 w 306"/>
                  <a:gd name="T1" fmla="*/ 306 h 306"/>
                  <a:gd name="T2" fmla="*/ 122 w 306"/>
                  <a:gd name="T3" fmla="*/ 302 h 306"/>
                  <a:gd name="T4" fmla="*/ 94 w 306"/>
                  <a:gd name="T5" fmla="*/ 294 h 306"/>
                  <a:gd name="T6" fmla="*/ 68 w 306"/>
                  <a:gd name="T7" fmla="*/ 280 h 306"/>
                  <a:gd name="T8" fmla="*/ 46 w 306"/>
                  <a:gd name="T9" fmla="*/ 262 h 306"/>
                  <a:gd name="T10" fmla="*/ 26 w 306"/>
                  <a:gd name="T11" fmla="*/ 238 h 306"/>
                  <a:gd name="T12" fmla="*/ 12 w 306"/>
                  <a:gd name="T13" fmla="*/ 212 h 306"/>
                  <a:gd name="T14" fmla="*/ 4 w 306"/>
                  <a:gd name="T15" fmla="*/ 184 h 306"/>
                  <a:gd name="T16" fmla="*/ 0 w 306"/>
                  <a:gd name="T17" fmla="*/ 154 h 306"/>
                  <a:gd name="T18" fmla="*/ 2 w 306"/>
                  <a:gd name="T19" fmla="*/ 138 h 306"/>
                  <a:gd name="T20" fmla="*/ 8 w 306"/>
                  <a:gd name="T21" fmla="*/ 108 h 306"/>
                  <a:gd name="T22" fmla="*/ 18 w 306"/>
                  <a:gd name="T23" fmla="*/ 80 h 306"/>
                  <a:gd name="T24" fmla="*/ 36 w 306"/>
                  <a:gd name="T25" fmla="*/ 56 h 306"/>
                  <a:gd name="T26" fmla="*/ 56 w 306"/>
                  <a:gd name="T27" fmla="*/ 36 h 306"/>
                  <a:gd name="T28" fmla="*/ 80 w 306"/>
                  <a:gd name="T29" fmla="*/ 18 h 306"/>
                  <a:gd name="T30" fmla="*/ 108 w 306"/>
                  <a:gd name="T31" fmla="*/ 8 h 306"/>
                  <a:gd name="T32" fmla="*/ 138 w 306"/>
                  <a:gd name="T33" fmla="*/ 2 h 306"/>
                  <a:gd name="T34" fmla="*/ 154 w 306"/>
                  <a:gd name="T35" fmla="*/ 0 h 306"/>
                  <a:gd name="T36" fmla="*/ 184 w 306"/>
                  <a:gd name="T37" fmla="*/ 4 h 306"/>
                  <a:gd name="T38" fmla="*/ 212 w 306"/>
                  <a:gd name="T39" fmla="*/ 12 h 306"/>
                  <a:gd name="T40" fmla="*/ 238 w 306"/>
                  <a:gd name="T41" fmla="*/ 26 h 306"/>
                  <a:gd name="T42" fmla="*/ 260 w 306"/>
                  <a:gd name="T43" fmla="*/ 46 h 306"/>
                  <a:gd name="T44" fmla="*/ 280 w 306"/>
                  <a:gd name="T45" fmla="*/ 68 h 306"/>
                  <a:gd name="T46" fmla="*/ 294 w 306"/>
                  <a:gd name="T47" fmla="*/ 94 h 306"/>
                  <a:gd name="T48" fmla="*/ 302 w 306"/>
                  <a:gd name="T49" fmla="*/ 122 h 306"/>
                  <a:gd name="T50" fmla="*/ 306 w 306"/>
                  <a:gd name="T51" fmla="*/ 154 h 306"/>
                  <a:gd name="T52" fmla="*/ 304 w 306"/>
                  <a:gd name="T53" fmla="*/ 168 h 306"/>
                  <a:gd name="T54" fmla="*/ 298 w 306"/>
                  <a:gd name="T55" fmla="*/ 198 h 306"/>
                  <a:gd name="T56" fmla="*/ 288 w 306"/>
                  <a:gd name="T57" fmla="*/ 226 h 306"/>
                  <a:gd name="T58" fmla="*/ 270 w 306"/>
                  <a:gd name="T59" fmla="*/ 250 h 306"/>
                  <a:gd name="T60" fmla="*/ 250 w 306"/>
                  <a:gd name="T61" fmla="*/ 270 h 306"/>
                  <a:gd name="T62" fmla="*/ 226 w 306"/>
                  <a:gd name="T63" fmla="*/ 288 h 306"/>
                  <a:gd name="T64" fmla="*/ 198 w 306"/>
                  <a:gd name="T65" fmla="*/ 298 h 306"/>
                  <a:gd name="T66" fmla="*/ 168 w 306"/>
                  <a:gd name="T67" fmla="*/ 306 h 306"/>
                  <a:gd name="T68" fmla="*/ 154 w 306"/>
                  <a:gd name="T69" fmla="*/ 306 h 306"/>
                  <a:gd name="T70" fmla="*/ 154 w 306"/>
                  <a:gd name="T71" fmla="*/ 106 h 306"/>
                  <a:gd name="T72" fmla="*/ 134 w 306"/>
                  <a:gd name="T73" fmla="*/ 110 h 306"/>
                  <a:gd name="T74" fmla="*/ 120 w 306"/>
                  <a:gd name="T75" fmla="*/ 120 h 306"/>
                  <a:gd name="T76" fmla="*/ 110 w 306"/>
                  <a:gd name="T77" fmla="*/ 134 h 306"/>
                  <a:gd name="T78" fmla="*/ 106 w 306"/>
                  <a:gd name="T79" fmla="*/ 154 h 306"/>
                  <a:gd name="T80" fmla="*/ 106 w 306"/>
                  <a:gd name="T81" fmla="*/ 162 h 306"/>
                  <a:gd name="T82" fmla="*/ 114 w 306"/>
                  <a:gd name="T83" fmla="*/ 180 h 306"/>
                  <a:gd name="T84" fmla="*/ 126 w 306"/>
                  <a:gd name="T85" fmla="*/ 192 h 306"/>
                  <a:gd name="T86" fmla="*/ 144 w 306"/>
                  <a:gd name="T87" fmla="*/ 200 h 306"/>
                  <a:gd name="T88" fmla="*/ 154 w 306"/>
                  <a:gd name="T89" fmla="*/ 200 h 306"/>
                  <a:gd name="T90" fmla="*/ 172 w 306"/>
                  <a:gd name="T91" fmla="*/ 198 h 306"/>
                  <a:gd name="T92" fmla="*/ 186 w 306"/>
                  <a:gd name="T93" fmla="*/ 186 h 306"/>
                  <a:gd name="T94" fmla="*/ 196 w 306"/>
                  <a:gd name="T95" fmla="*/ 172 h 306"/>
                  <a:gd name="T96" fmla="*/ 200 w 306"/>
                  <a:gd name="T97" fmla="*/ 154 h 306"/>
                  <a:gd name="T98" fmla="*/ 200 w 306"/>
                  <a:gd name="T99" fmla="*/ 144 h 306"/>
                  <a:gd name="T100" fmla="*/ 192 w 306"/>
                  <a:gd name="T101" fmla="*/ 126 h 306"/>
                  <a:gd name="T102" fmla="*/ 180 w 306"/>
                  <a:gd name="T103" fmla="*/ 114 h 306"/>
                  <a:gd name="T104" fmla="*/ 162 w 306"/>
                  <a:gd name="T105" fmla="*/ 106 h 306"/>
                  <a:gd name="T106" fmla="*/ 154 w 306"/>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6" h="306">
                    <a:moveTo>
                      <a:pt x="154" y="306"/>
                    </a:moveTo>
                    <a:lnTo>
                      <a:pt x="154" y="306"/>
                    </a:lnTo>
                    <a:lnTo>
                      <a:pt x="138" y="306"/>
                    </a:lnTo>
                    <a:lnTo>
                      <a:pt x="122" y="302"/>
                    </a:lnTo>
                    <a:lnTo>
                      <a:pt x="108" y="298"/>
                    </a:lnTo>
                    <a:lnTo>
                      <a:pt x="94" y="294"/>
                    </a:lnTo>
                    <a:lnTo>
                      <a:pt x="80" y="288"/>
                    </a:lnTo>
                    <a:lnTo>
                      <a:pt x="68" y="280"/>
                    </a:lnTo>
                    <a:lnTo>
                      <a:pt x="56" y="270"/>
                    </a:lnTo>
                    <a:lnTo>
                      <a:pt x="46" y="262"/>
                    </a:lnTo>
                    <a:lnTo>
                      <a:pt x="36" y="250"/>
                    </a:lnTo>
                    <a:lnTo>
                      <a:pt x="26" y="238"/>
                    </a:lnTo>
                    <a:lnTo>
                      <a:pt x="18" y="226"/>
                    </a:lnTo>
                    <a:lnTo>
                      <a:pt x="12" y="212"/>
                    </a:lnTo>
                    <a:lnTo>
                      <a:pt x="8" y="198"/>
                    </a:lnTo>
                    <a:lnTo>
                      <a:pt x="4" y="184"/>
                    </a:lnTo>
                    <a:lnTo>
                      <a:pt x="2" y="168"/>
                    </a:lnTo>
                    <a:lnTo>
                      <a:pt x="0" y="154"/>
                    </a:lnTo>
                    <a:lnTo>
                      <a:pt x="0" y="154"/>
                    </a:lnTo>
                    <a:lnTo>
                      <a:pt x="2" y="138"/>
                    </a:lnTo>
                    <a:lnTo>
                      <a:pt x="4" y="122"/>
                    </a:lnTo>
                    <a:lnTo>
                      <a:pt x="8" y="108"/>
                    </a:lnTo>
                    <a:lnTo>
                      <a:pt x="12" y="94"/>
                    </a:lnTo>
                    <a:lnTo>
                      <a:pt x="18" y="80"/>
                    </a:lnTo>
                    <a:lnTo>
                      <a:pt x="26" y="68"/>
                    </a:lnTo>
                    <a:lnTo>
                      <a:pt x="36" y="56"/>
                    </a:lnTo>
                    <a:lnTo>
                      <a:pt x="46" y="46"/>
                    </a:lnTo>
                    <a:lnTo>
                      <a:pt x="56" y="36"/>
                    </a:lnTo>
                    <a:lnTo>
                      <a:pt x="68" y="26"/>
                    </a:lnTo>
                    <a:lnTo>
                      <a:pt x="80" y="18"/>
                    </a:lnTo>
                    <a:lnTo>
                      <a:pt x="94" y="12"/>
                    </a:lnTo>
                    <a:lnTo>
                      <a:pt x="108" y="8"/>
                    </a:lnTo>
                    <a:lnTo>
                      <a:pt x="122" y="4"/>
                    </a:lnTo>
                    <a:lnTo>
                      <a:pt x="138" y="2"/>
                    </a:lnTo>
                    <a:lnTo>
                      <a:pt x="154" y="0"/>
                    </a:lnTo>
                    <a:lnTo>
                      <a:pt x="154" y="0"/>
                    </a:lnTo>
                    <a:lnTo>
                      <a:pt x="168" y="2"/>
                    </a:lnTo>
                    <a:lnTo>
                      <a:pt x="184" y="4"/>
                    </a:lnTo>
                    <a:lnTo>
                      <a:pt x="198" y="8"/>
                    </a:lnTo>
                    <a:lnTo>
                      <a:pt x="212" y="12"/>
                    </a:lnTo>
                    <a:lnTo>
                      <a:pt x="226" y="18"/>
                    </a:lnTo>
                    <a:lnTo>
                      <a:pt x="238" y="26"/>
                    </a:lnTo>
                    <a:lnTo>
                      <a:pt x="250" y="36"/>
                    </a:lnTo>
                    <a:lnTo>
                      <a:pt x="260" y="46"/>
                    </a:lnTo>
                    <a:lnTo>
                      <a:pt x="270" y="56"/>
                    </a:lnTo>
                    <a:lnTo>
                      <a:pt x="280" y="68"/>
                    </a:lnTo>
                    <a:lnTo>
                      <a:pt x="288" y="80"/>
                    </a:lnTo>
                    <a:lnTo>
                      <a:pt x="294" y="94"/>
                    </a:lnTo>
                    <a:lnTo>
                      <a:pt x="298" y="108"/>
                    </a:lnTo>
                    <a:lnTo>
                      <a:pt x="302" y="122"/>
                    </a:lnTo>
                    <a:lnTo>
                      <a:pt x="304" y="138"/>
                    </a:lnTo>
                    <a:lnTo>
                      <a:pt x="306" y="154"/>
                    </a:lnTo>
                    <a:lnTo>
                      <a:pt x="306" y="154"/>
                    </a:lnTo>
                    <a:lnTo>
                      <a:pt x="304" y="168"/>
                    </a:lnTo>
                    <a:lnTo>
                      <a:pt x="302" y="184"/>
                    </a:lnTo>
                    <a:lnTo>
                      <a:pt x="298" y="198"/>
                    </a:lnTo>
                    <a:lnTo>
                      <a:pt x="294" y="212"/>
                    </a:lnTo>
                    <a:lnTo>
                      <a:pt x="288" y="226"/>
                    </a:lnTo>
                    <a:lnTo>
                      <a:pt x="280" y="238"/>
                    </a:lnTo>
                    <a:lnTo>
                      <a:pt x="270" y="250"/>
                    </a:lnTo>
                    <a:lnTo>
                      <a:pt x="260" y="262"/>
                    </a:lnTo>
                    <a:lnTo>
                      <a:pt x="250" y="270"/>
                    </a:lnTo>
                    <a:lnTo>
                      <a:pt x="238" y="280"/>
                    </a:lnTo>
                    <a:lnTo>
                      <a:pt x="226" y="288"/>
                    </a:lnTo>
                    <a:lnTo>
                      <a:pt x="212" y="294"/>
                    </a:lnTo>
                    <a:lnTo>
                      <a:pt x="198" y="298"/>
                    </a:lnTo>
                    <a:lnTo>
                      <a:pt x="184" y="302"/>
                    </a:lnTo>
                    <a:lnTo>
                      <a:pt x="168" y="306"/>
                    </a:lnTo>
                    <a:lnTo>
                      <a:pt x="154" y="306"/>
                    </a:lnTo>
                    <a:lnTo>
                      <a:pt x="154" y="306"/>
                    </a:lnTo>
                    <a:close/>
                    <a:moveTo>
                      <a:pt x="154" y="106"/>
                    </a:moveTo>
                    <a:lnTo>
                      <a:pt x="154" y="106"/>
                    </a:lnTo>
                    <a:lnTo>
                      <a:pt x="144" y="106"/>
                    </a:lnTo>
                    <a:lnTo>
                      <a:pt x="134" y="110"/>
                    </a:lnTo>
                    <a:lnTo>
                      <a:pt x="126" y="114"/>
                    </a:lnTo>
                    <a:lnTo>
                      <a:pt x="120" y="120"/>
                    </a:lnTo>
                    <a:lnTo>
                      <a:pt x="114" y="126"/>
                    </a:lnTo>
                    <a:lnTo>
                      <a:pt x="110" y="134"/>
                    </a:lnTo>
                    <a:lnTo>
                      <a:pt x="106" y="144"/>
                    </a:lnTo>
                    <a:lnTo>
                      <a:pt x="106" y="154"/>
                    </a:lnTo>
                    <a:lnTo>
                      <a:pt x="106" y="154"/>
                    </a:lnTo>
                    <a:lnTo>
                      <a:pt x="106" y="162"/>
                    </a:lnTo>
                    <a:lnTo>
                      <a:pt x="110" y="172"/>
                    </a:lnTo>
                    <a:lnTo>
                      <a:pt x="114" y="180"/>
                    </a:lnTo>
                    <a:lnTo>
                      <a:pt x="120" y="186"/>
                    </a:lnTo>
                    <a:lnTo>
                      <a:pt x="126" y="192"/>
                    </a:lnTo>
                    <a:lnTo>
                      <a:pt x="134" y="198"/>
                    </a:lnTo>
                    <a:lnTo>
                      <a:pt x="144" y="200"/>
                    </a:lnTo>
                    <a:lnTo>
                      <a:pt x="154" y="200"/>
                    </a:lnTo>
                    <a:lnTo>
                      <a:pt x="154" y="200"/>
                    </a:lnTo>
                    <a:lnTo>
                      <a:pt x="162" y="200"/>
                    </a:lnTo>
                    <a:lnTo>
                      <a:pt x="172" y="198"/>
                    </a:lnTo>
                    <a:lnTo>
                      <a:pt x="180" y="192"/>
                    </a:lnTo>
                    <a:lnTo>
                      <a:pt x="186" y="186"/>
                    </a:lnTo>
                    <a:lnTo>
                      <a:pt x="192" y="180"/>
                    </a:lnTo>
                    <a:lnTo>
                      <a:pt x="196" y="172"/>
                    </a:lnTo>
                    <a:lnTo>
                      <a:pt x="200" y="162"/>
                    </a:lnTo>
                    <a:lnTo>
                      <a:pt x="200" y="154"/>
                    </a:lnTo>
                    <a:lnTo>
                      <a:pt x="200" y="154"/>
                    </a:lnTo>
                    <a:lnTo>
                      <a:pt x="200" y="144"/>
                    </a:lnTo>
                    <a:lnTo>
                      <a:pt x="196" y="134"/>
                    </a:lnTo>
                    <a:lnTo>
                      <a:pt x="192" y="126"/>
                    </a:lnTo>
                    <a:lnTo>
                      <a:pt x="186" y="120"/>
                    </a:lnTo>
                    <a:lnTo>
                      <a:pt x="180" y="114"/>
                    </a:lnTo>
                    <a:lnTo>
                      <a:pt x="172" y="110"/>
                    </a:lnTo>
                    <a:lnTo>
                      <a:pt x="162" y="106"/>
                    </a:lnTo>
                    <a:lnTo>
                      <a:pt x="154" y="106"/>
                    </a:lnTo>
                    <a:lnTo>
                      <a:pt x="154"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94" name="Freeform 9"/>
              <p:cNvSpPr>
                <a:spLocks/>
              </p:cNvSpPr>
              <p:nvPr/>
            </p:nvSpPr>
            <p:spPr bwMode="auto">
              <a:xfrm>
                <a:off x="5875176" y="3006268"/>
                <a:ext cx="190168" cy="102957"/>
              </a:xfrm>
              <a:custGeom>
                <a:avLst/>
                <a:gdLst>
                  <a:gd name="T0" fmla="*/ 262 w 314"/>
                  <a:gd name="T1" fmla="*/ 170 h 170"/>
                  <a:gd name="T2" fmla="*/ 262 w 314"/>
                  <a:gd name="T3" fmla="*/ 170 h 170"/>
                  <a:gd name="T4" fmla="*/ 254 w 314"/>
                  <a:gd name="T5" fmla="*/ 170 h 170"/>
                  <a:gd name="T6" fmla="*/ 246 w 314"/>
                  <a:gd name="T7" fmla="*/ 168 h 170"/>
                  <a:gd name="T8" fmla="*/ 36 w 314"/>
                  <a:gd name="T9" fmla="*/ 104 h 170"/>
                  <a:gd name="T10" fmla="*/ 36 w 314"/>
                  <a:gd name="T11" fmla="*/ 104 h 170"/>
                  <a:gd name="T12" fmla="*/ 26 w 314"/>
                  <a:gd name="T13" fmla="*/ 100 h 170"/>
                  <a:gd name="T14" fmla="*/ 18 w 314"/>
                  <a:gd name="T15" fmla="*/ 94 h 170"/>
                  <a:gd name="T16" fmla="*/ 10 w 314"/>
                  <a:gd name="T17" fmla="*/ 86 h 170"/>
                  <a:gd name="T18" fmla="*/ 6 w 314"/>
                  <a:gd name="T19" fmla="*/ 78 h 170"/>
                  <a:gd name="T20" fmla="*/ 2 w 314"/>
                  <a:gd name="T21" fmla="*/ 68 h 170"/>
                  <a:gd name="T22" fmla="*/ 0 w 314"/>
                  <a:gd name="T23" fmla="*/ 58 h 170"/>
                  <a:gd name="T24" fmla="*/ 0 w 314"/>
                  <a:gd name="T25" fmla="*/ 48 h 170"/>
                  <a:gd name="T26" fmla="*/ 2 w 314"/>
                  <a:gd name="T27" fmla="*/ 38 h 170"/>
                  <a:gd name="T28" fmla="*/ 2 w 314"/>
                  <a:gd name="T29" fmla="*/ 38 h 170"/>
                  <a:gd name="T30" fmla="*/ 6 w 314"/>
                  <a:gd name="T31" fmla="*/ 28 h 170"/>
                  <a:gd name="T32" fmla="*/ 12 w 314"/>
                  <a:gd name="T33" fmla="*/ 20 h 170"/>
                  <a:gd name="T34" fmla="*/ 18 w 314"/>
                  <a:gd name="T35" fmla="*/ 12 h 170"/>
                  <a:gd name="T36" fmla="*/ 28 w 314"/>
                  <a:gd name="T37" fmla="*/ 6 h 170"/>
                  <a:gd name="T38" fmla="*/ 36 w 314"/>
                  <a:gd name="T39" fmla="*/ 2 h 170"/>
                  <a:gd name="T40" fmla="*/ 46 w 314"/>
                  <a:gd name="T41" fmla="*/ 0 h 170"/>
                  <a:gd name="T42" fmla="*/ 56 w 314"/>
                  <a:gd name="T43" fmla="*/ 0 h 170"/>
                  <a:gd name="T44" fmla="*/ 68 w 314"/>
                  <a:gd name="T45" fmla="*/ 4 h 170"/>
                  <a:gd name="T46" fmla="*/ 278 w 314"/>
                  <a:gd name="T47" fmla="*/ 68 h 170"/>
                  <a:gd name="T48" fmla="*/ 278 w 314"/>
                  <a:gd name="T49" fmla="*/ 68 h 170"/>
                  <a:gd name="T50" fmla="*/ 286 w 314"/>
                  <a:gd name="T51" fmla="*/ 72 h 170"/>
                  <a:gd name="T52" fmla="*/ 296 w 314"/>
                  <a:gd name="T53" fmla="*/ 78 h 170"/>
                  <a:gd name="T54" fmla="*/ 302 w 314"/>
                  <a:gd name="T55" fmla="*/ 86 h 170"/>
                  <a:gd name="T56" fmla="*/ 308 w 314"/>
                  <a:gd name="T57" fmla="*/ 94 h 170"/>
                  <a:gd name="T58" fmla="*/ 312 w 314"/>
                  <a:gd name="T59" fmla="*/ 104 h 170"/>
                  <a:gd name="T60" fmla="*/ 314 w 314"/>
                  <a:gd name="T61" fmla="*/ 114 h 170"/>
                  <a:gd name="T62" fmla="*/ 314 w 314"/>
                  <a:gd name="T63" fmla="*/ 124 h 170"/>
                  <a:gd name="T64" fmla="*/ 312 w 314"/>
                  <a:gd name="T65" fmla="*/ 134 h 170"/>
                  <a:gd name="T66" fmla="*/ 312 w 314"/>
                  <a:gd name="T67" fmla="*/ 134 h 170"/>
                  <a:gd name="T68" fmla="*/ 308 w 314"/>
                  <a:gd name="T69" fmla="*/ 142 h 170"/>
                  <a:gd name="T70" fmla="*/ 304 w 314"/>
                  <a:gd name="T71" fmla="*/ 150 h 170"/>
                  <a:gd name="T72" fmla="*/ 298 w 314"/>
                  <a:gd name="T73" fmla="*/ 156 h 170"/>
                  <a:gd name="T74" fmla="*/ 292 w 314"/>
                  <a:gd name="T75" fmla="*/ 160 h 170"/>
                  <a:gd name="T76" fmla="*/ 286 w 314"/>
                  <a:gd name="T77" fmla="*/ 166 h 170"/>
                  <a:gd name="T78" fmla="*/ 278 w 314"/>
                  <a:gd name="T79" fmla="*/ 168 h 170"/>
                  <a:gd name="T80" fmla="*/ 270 w 314"/>
                  <a:gd name="T81" fmla="*/ 170 h 170"/>
                  <a:gd name="T82" fmla="*/ 262 w 314"/>
                  <a:gd name="T83" fmla="*/ 170 h 170"/>
                  <a:gd name="T84" fmla="*/ 262 w 314"/>
                  <a:gd name="T85" fmla="*/ 17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4" h="170">
                    <a:moveTo>
                      <a:pt x="262" y="170"/>
                    </a:moveTo>
                    <a:lnTo>
                      <a:pt x="262" y="170"/>
                    </a:lnTo>
                    <a:lnTo>
                      <a:pt x="254" y="170"/>
                    </a:lnTo>
                    <a:lnTo>
                      <a:pt x="246" y="168"/>
                    </a:lnTo>
                    <a:lnTo>
                      <a:pt x="36" y="104"/>
                    </a:lnTo>
                    <a:lnTo>
                      <a:pt x="36" y="104"/>
                    </a:lnTo>
                    <a:lnTo>
                      <a:pt x="26" y="100"/>
                    </a:lnTo>
                    <a:lnTo>
                      <a:pt x="18" y="94"/>
                    </a:lnTo>
                    <a:lnTo>
                      <a:pt x="10" y="86"/>
                    </a:lnTo>
                    <a:lnTo>
                      <a:pt x="6" y="78"/>
                    </a:lnTo>
                    <a:lnTo>
                      <a:pt x="2" y="68"/>
                    </a:lnTo>
                    <a:lnTo>
                      <a:pt x="0" y="58"/>
                    </a:lnTo>
                    <a:lnTo>
                      <a:pt x="0" y="48"/>
                    </a:lnTo>
                    <a:lnTo>
                      <a:pt x="2" y="38"/>
                    </a:lnTo>
                    <a:lnTo>
                      <a:pt x="2" y="38"/>
                    </a:lnTo>
                    <a:lnTo>
                      <a:pt x="6" y="28"/>
                    </a:lnTo>
                    <a:lnTo>
                      <a:pt x="12" y="20"/>
                    </a:lnTo>
                    <a:lnTo>
                      <a:pt x="18" y="12"/>
                    </a:lnTo>
                    <a:lnTo>
                      <a:pt x="28" y="6"/>
                    </a:lnTo>
                    <a:lnTo>
                      <a:pt x="36" y="2"/>
                    </a:lnTo>
                    <a:lnTo>
                      <a:pt x="46" y="0"/>
                    </a:lnTo>
                    <a:lnTo>
                      <a:pt x="56" y="0"/>
                    </a:lnTo>
                    <a:lnTo>
                      <a:pt x="68" y="4"/>
                    </a:lnTo>
                    <a:lnTo>
                      <a:pt x="278" y="68"/>
                    </a:lnTo>
                    <a:lnTo>
                      <a:pt x="278" y="68"/>
                    </a:lnTo>
                    <a:lnTo>
                      <a:pt x="286" y="72"/>
                    </a:lnTo>
                    <a:lnTo>
                      <a:pt x="296" y="78"/>
                    </a:lnTo>
                    <a:lnTo>
                      <a:pt x="302" y="86"/>
                    </a:lnTo>
                    <a:lnTo>
                      <a:pt x="308" y="94"/>
                    </a:lnTo>
                    <a:lnTo>
                      <a:pt x="312" y="104"/>
                    </a:lnTo>
                    <a:lnTo>
                      <a:pt x="314" y="114"/>
                    </a:lnTo>
                    <a:lnTo>
                      <a:pt x="314" y="124"/>
                    </a:lnTo>
                    <a:lnTo>
                      <a:pt x="312" y="134"/>
                    </a:lnTo>
                    <a:lnTo>
                      <a:pt x="312" y="134"/>
                    </a:lnTo>
                    <a:lnTo>
                      <a:pt x="308" y="142"/>
                    </a:lnTo>
                    <a:lnTo>
                      <a:pt x="304" y="150"/>
                    </a:lnTo>
                    <a:lnTo>
                      <a:pt x="298" y="156"/>
                    </a:lnTo>
                    <a:lnTo>
                      <a:pt x="292" y="160"/>
                    </a:lnTo>
                    <a:lnTo>
                      <a:pt x="286" y="166"/>
                    </a:lnTo>
                    <a:lnTo>
                      <a:pt x="278" y="168"/>
                    </a:lnTo>
                    <a:lnTo>
                      <a:pt x="270" y="170"/>
                    </a:lnTo>
                    <a:lnTo>
                      <a:pt x="262" y="170"/>
                    </a:lnTo>
                    <a:lnTo>
                      <a:pt x="262" y="170"/>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95" name="Freeform 10"/>
              <p:cNvSpPr>
                <a:spLocks/>
              </p:cNvSpPr>
              <p:nvPr/>
            </p:nvSpPr>
            <p:spPr bwMode="auto">
              <a:xfrm>
                <a:off x="6123485" y="2952972"/>
                <a:ext cx="202281" cy="156253"/>
              </a:xfrm>
              <a:custGeom>
                <a:avLst/>
                <a:gdLst>
                  <a:gd name="T0" fmla="*/ 52 w 334"/>
                  <a:gd name="T1" fmla="*/ 258 h 258"/>
                  <a:gd name="T2" fmla="*/ 52 w 334"/>
                  <a:gd name="T3" fmla="*/ 258 h 258"/>
                  <a:gd name="T4" fmla="*/ 40 w 334"/>
                  <a:gd name="T5" fmla="*/ 258 h 258"/>
                  <a:gd name="T6" fmla="*/ 28 w 334"/>
                  <a:gd name="T7" fmla="*/ 252 h 258"/>
                  <a:gd name="T8" fmla="*/ 16 w 334"/>
                  <a:gd name="T9" fmla="*/ 246 h 258"/>
                  <a:gd name="T10" fmla="*/ 8 w 334"/>
                  <a:gd name="T11" fmla="*/ 236 h 258"/>
                  <a:gd name="T12" fmla="*/ 8 w 334"/>
                  <a:gd name="T13" fmla="*/ 236 h 258"/>
                  <a:gd name="T14" fmla="*/ 4 w 334"/>
                  <a:gd name="T15" fmla="*/ 226 h 258"/>
                  <a:gd name="T16" fmla="*/ 0 w 334"/>
                  <a:gd name="T17" fmla="*/ 216 h 258"/>
                  <a:gd name="T18" fmla="*/ 0 w 334"/>
                  <a:gd name="T19" fmla="*/ 206 h 258"/>
                  <a:gd name="T20" fmla="*/ 0 w 334"/>
                  <a:gd name="T21" fmla="*/ 196 h 258"/>
                  <a:gd name="T22" fmla="*/ 4 w 334"/>
                  <a:gd name="T23" fmla="*/ 186 h 258"/>
                  <a:gd name="T24" fmla="*/ 8 w 334"/>
                  <a:gd name="T25" fmla="*/ 178 h 258"/>
                  <a:gd name="T26" fmla="*/ 14 w 334"/>
                  <a:gd name="T27" fmla="*/ 170 h 258"/>
                  <a:gd name="T28" fmla="*/ 22 w 334"/>
                  <a:gd name="T29" fmla="*/ 162 h 258"/>
                  <a:gd name="T30" fmla="*/ 252 w 334"/>
                  <a:gd name="T31" fmla="*/ 8 h 258"/>
                  <a:gd name="T32" fmla="*/ 252 w 334"/>
                  <a:gd name="T33" fmla="*/ 8 h 258"/>
                  <a:gd name="T34" fmla="*/ 262 w 334"/>
                  <a:gd name="T35" fmla="*/ 4 h 258"/>
                  <a:gd name="T36" fmla="*/ 272 w 334"/>
                  <a:gd name="T37" fmla="*/ 0 h 258"/>
                  <a:gd name="T38" fmla="*/ 282 w 334"/>
                  <a:gd name="T39" fmla="*/ 0 h 258"/>
                  <a:gd name="T40" fmla="*/ 292 w 334"/>
                  <a:gd name="T41" fmla="*/ 0 h 258"/>
                  <a:gd name="T42" fmla="*/ 302 w 334"/>
                  <a:gd name="T43" fmla="*/ 4 h 258"/>
                  <a:gd name="T44" fmla="*/ 310 w 334"/>
                  <a:gd name="T45" fmla="*/ 8 h 258"/>
                  <a:gd name="T46" fmla="*/ 318 w 334"/>
                  <a:gd name="T47" fmla="*/ 14 h 258"/>
                  <a:gd name="T48" fmla="*/ 326 w 334"/>
                  <a:gd name="T49" fmla="*/ 22 h 258"/>
                  <a:gd name="T50" fmla="*/ 326 w 334"/>
                  <a:gd name="T51" fmla="*/ 22 h 258"/>
                  <a:gd name="T52" fmla="*/ 330 w 334"/>
                  <a:gd name="T53" fmla="*/ 32 h 258"/>
                  <a:gd name="T54" fmla="*/ 334 w 334"/>
                  <a:gd name="T55" fmla="*/ 42 h 258"/>
                  <a:gd name="T56" fmla="*/ 334 w 334"/>
                  <a:gd name="T57" fmla="*/ 52 h 258"/>
                  <a:gd name="T58" fmla="*/ 334 w 334"/>
                  <a:gd name="T59" fmla="*/ 62 h 258"/>
                  <a:gd name="T60" fmla="*/ 330 w 334"/>
                  <a:gd name="T61" fmla="*/ 72 h 258"/>
                  <a:gd name="T62" fmla="*/ 326 w 334"/>
                  <a:gd name="T63" fmla="*/ 80 h 258"/>
                  <a:gd name="T64" fmla="*/ 320 w 334"/>
                  <a:gd name="T65" fmla="*/ 88 h 258"/>
                  <a:gd name="T66" fmla="*/ 312 w 334"/>
                  <a:gd name="T67" fmla="*/ 96 h 258"/>
                  <a:gd name="T68" fmla="*/ 82 w 334"/>
                  <a:gd name="T69" fmla="*/ 250 h 258"/>
                  <a:gd name="T70" fmla="*/ 82 w 334"/>
                  <a:gd name="T71" fmla="*/ 250 h 258"/>
                  <a:gd name="T72" fmla="*/ 74 w 334"/>
                  <a:gd name="T73" fmla="*/ 254 h 258"/>
                  <a:gd name="T74" fmla="*/ 66 w 334"/>
                  <a:gd name="T75" fmla="*/ 256 h 258"/>
                  <a:gd name="T76" fmla="*/ 52 w 334"/>
                  <a:gd name="T77" fmla="*/ 258 h 258"/>
                  <a:gd name="T78" fmla="*/ 52 w 334"/>
                  <a:gd name="T79" fmla="*/ 258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34" h="258">
                    <a:moveTo>
                      <a:pt x="52" y="258"/>
                    </a:moveTo>
                    <a:lnTo>
                      <a:pt x="52" y="258"/>
                    </a:lnTo>
                    <a:lnTo>
                      <a:pt x="40" y="258"/>
                    </a:lnTo>
                    <a:lnTo>
                      <a:pt x="28" y="252"/>
                    </a:lnTo>
                    <a:lnTo>
                      <a:pt x="16" y="246"/>
                    </a:lnTo>
                    <a:lnTo>
                      <a:pt x="8" y="236"/>
                    </a:lnTo>
                    <a:lnTo>
                      <a:pt x="8" y="236"/>
                    </a:lnTo>
                    <a:lnTo>
                      <a:pt x="4" y="226"/>
                    </a:lnTo>
                    <a:lnTo>
                      <a:pt x="0" y="216"/>
                    </a:lnTo>
                    <a:lnTo>
                      <a:pt x="0" y="206"/>
                    </a:lnTo>
                    <a:lnTo>
                      <a:pt x="0" y="196"/>
                    </a:lnTo>
                    <a:lnTo>
                      <a:pt x="4" y="186"/>
                    </a:lnTo>
                    <a:lnTo>
                      <a:pt x="8" y="178"/>
                    </a:lnTo>
                    <a:lnTo>
                      <a:pt x="14" y="170"/>
                    </a:lnTo>
                    <a:lnTo>
                      <a:pt x="22" y="162"/>
                    </a:lnTo>
                    <a:lnTo>
                      <a:pt x="252" y="8"/>
                    </a:lnTo>
                    <a:lnTo>
                      <a:pt x="252" y="8"/>
                    </a:lnTo>
                    <a:lnTo>
                      <a:pt x="262" y="4"/>
                    </a:lnTo>
                    <a:lnTo>
                      <a:pt x="272" y="0"/>
                    </a:lnTo>
                    <a:lnTo>
                      <a:pt x="282" y="0"/>
                    </a:lnTo>
                    <a:lnTo>
                      <a:pt x="292" y="0"/>
                    </a:lnTo>
                    <a:lnTo>
                      <a:pt x="302" y="4"/>
                    </a:lnTo>
                    <a:lnTo>
                      <a:pt x="310" y="8"/>
                    </a:lnTo>
                    <a:lnTo>
                      <a:pt x="318" y="14"/>
                    </a:lnTo>
                    <a:lnTo>
                      <a:pt x="326" y="22"/>
                    </a:lnTo>
                    <a:lnTo>
                      <a:pt x="326" y="22"/>
                    </a:lnTo>
                    <a:lnTo>
                      <a:pt x="330" y="32"/>
                    </a:lnTo>
                    <a:lnTo>
                      <a:pt x="334" y="42"/>
                    </a:lnTo>
                    <a:lnTo>
                      <a:pt x="334" y="52"/>
                    </a:lnTo>
                    <a:lnTo>
                      <a:pt x="334" y="62"/>
                    </a:lnTo>
                    <a:lnTo>
                      <a:pt x="330" y="72"/>
                    </a:lnTo>
                    <a:lnTo>
                      <a:pt x="326" y="80"/>
                    </a:lnTo>
                    <a:lnTo>
                      <a:pt x="320" y="88"/>
                    </a:lnTo>
                    <a:lnTo>
                      <a:pt x="312" y="96"/>
                    </a:lnTo>
                    <a:lnTo>
                      <a:pt x="82" y="250"/>
                    </a:lnTo>
                    <a:lnTo>
                      <a:pt x="82" y="250"/>
                    </a:lnTo>
                    <a:lnTo>
                      <a:pt x="74" y="254"/>
                    </a:lnTo>
                    <a:lnTo>
                      <a:pt x="66" y="256"/>
                    </a:lnTo>
                    <a:lnTo>
                      <a:pt x="52" y="258"/>
                    </a:lnTo>
                    <a:lnTo>
                      <a:pt x="52" y="25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96" name="Freeform 11"/>
              <p:cNvSpPr>
                <a:spLocks/>
              </p:cNvSpPr>
              <p:nvPr/>
            </p:nvSpPr>
            <p:spPr bwMode="auto">
              <a:xfrm>
                <a:off x="5628079" y="3026859"/>
                <a:ext cx="208337" cy="180478"/>
              </a:xfrm>
              <a:custGeom>
                <a:avLst/>
                <a:gdLst>
                  <a:gd name="T0" fmla="*/ 52 w 344"/>
                  <a:gd name="T1" fmla="*/ 298 h 298"/>
                  <a:gd name="T2" fmla="*/ 52 w 344"/>
                  <a:gd name="T3" fmla="*/ 298 h 298"/>
                  <a:gd name="T4" fmla="*/ 42 w 344"/>
                  <a:gd name="T5" fmla="*/ 298 h 298"/>
                  <a:gd name="T6" fmla="*/ 30 w 344"/>
                  <a:gd name="T7" fmla="*/ 294 h 298"/>
                  <a:gd name="T8" fmla="*/ 20 w 344"/>
                  <a:gd name="T9" fmla="*/ 288 h 298"/>
                  <a:gd name="T10" fmla="*/ 12 w 344"/>
                  <a:gd name="T11" fmla="*/ 278 h 298"/>
                  <a:gd name="T12" fmla="*/ 12 w 344"/>
                  <a:gd name="T13" fmla="*/ 278 h 298"/>
                  <a:gd name="T14" fmla="*/ 6 w 344"/>
                  <a:gd name="T15" fmla="*/ 270 h 298"/>
                  <a:gd name="T16" fmla="*/ 2 w 344"/>
                  <a:gd name="T17" fmla="*/ 260 h 298"/>
                  <a:gd name="T18" fmla="*/ 0 w 344"/>
                  <a:gd name="T19" fmla="*/ 250 h 298"/>
                  <a:gd name="T20" fmla="*/ 0 w 344"/>
                  <a:gd name="T21" fmla="*/ 240 h 298"/>
                  <a:gd name="T22" fmla="*/ 2 w 344"/>
                  <a:gd name="T23" fmla="*/ 230 h 298"/>
                  <a:gd name="T24" fmla="*/ 6 w 344"/>
                  <a:gd name="T25" fmla="*/ 220 h 298"/>
                  <a:gd name="T26" fmla="*/ 12 w 344"/>
                  <a:gd name="T27" fmla="*/ 212 h 298"/>
                  <a:gd name="T28" fmla="*/ 20 w 344"/>
                  <a:gd name="T29" fmla="*/ 204 h 298"/>
                  <a:gd name="T30" fmla="*/ 260 w 344"/>
                  <a:gd name="T31" fmla="*/ 10 h 298"/>
                  <a:gd name="T32" fmla="*/ 260 w 344"/>
                  <a:gd name="T33" fmla="*/ 10 h 298"/>
                  <a:gd name="T34" fmla="*/ 268 w 344"/>
                  <a:gd name="T35" fmla="*/ 6 h 298"/>
                  <a:gd name="T36" fmla="*/ 278 w 344"/>
                  <a:gd name="T37" fmla="*/ 2 h 298"/>
                  <a:gd name="T38" fmla="*/ 288 w 344"/>
                  <a:gd name="T39" fmla="*/ 0 h 298"/>
                  <a:gd name="T40" fmla="*/ 298 w 344"/>
                  <a:gd name="T41" fmla="*/ 0 h 298"/>
                  <a:gd name="T42" fmla="*/ 308 w 344"/>
                  <a:gd name="T43" fmla="*/ 2 h 298"/>
                  <a:gd name="T44" fmla="*/ 318 w 344"/>
                  <a:gd name="T45" fmla="*/ 6 h 298"/>
                  <a:gd name="T46" fmla="*/ 326 w 344"/>
                  <a:gd name="T47" fmla="*/ 12 h 298"/>
                  <a:gd name="T48" fmla="*/ 334 w 344"/>
                  <a:gd name="T49" fmla="*/ 18 h 298"/>
                  <a:gd name="T50" fmla="*/ 334 w 344"/>
                  <a:gd name="T51" fmla="*/ 18 h 298"/>
                  <a:gd name="T52" fmla="*/ 340 w 344"/>
                  <a:gd name="T53" fmla="*/ 28 h 298"/>
                  <a:gd name="T54" fmla="*/ 344 w 344"/>
                  <a:gd name="T55" fmla="*/ 38 h 298"/>
                  <a:gd name="T56" fmla="*/ 344 w 344"/>
                  <a:gd name="T57" fmla="*/ 48 h 298"/>
                  <a:gd name="T58" fmla="*/ 344 w 344"/>
                  <a:gd name="T59" fmla="*/ 58 h 298"/>
                  <a:gd name="T60" fmla="*/ 342 w 344"/>
                  <a:gd name="T61" fmla="*/ 68 h 298"/>
                  <a:gd name="T62" fmla="*/ 338 w 344"/>
                  <a:gd name="T63" fmla="*/ 76 h 298"/>
                  <a:gd name="T64" fmla="*/ 334 w 344"/>
                  <a:gd name="T65" fmla="*/ 86 h 298"/>
                  <a:gd name="T66" fmla="*/ 326 w 344"/>
                  <a:gd name="T67" fmla="*/ 92 h 298"/>
                  <a:gd name="T68" fmla="*/ 86 w 344"/>
                  <a:gd name="T69" fmla="*/ 286 h 298"/>
                  <a:gd name="T70" fmla="*/ 86 w 344"/>
                  <a:gd name="T71" fmla="*/ 286 h 298"/>
                  <a:gd name="T72" fmla="*/ 78 w 344"/>
                  <a:gd name="T73" fmla="*/ 292 h 298"/>
                  <a:gd name="T74" fmla="*/ 70 w 344"/>
                  <a:gd name="T75" fmla="*/ 296 h 298"/>
                  <a:gd name="T76" fmla="*/ 62 w 344"/>
                  <a:gd name="T77" fmla="*/ 298 h 298"/>
                  <a:gd name="T78" fmla="*/ 52 w 344"/>
                  <a:gd name="T79" fmla="*/ 298 h 298"/>
                  <a:gd name="T80" fmla="*/ 52 w 344"/>
                  <a:gd name="T81" fmla="*/ 298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4" h="298">
                    <a:moveTo>
                      <a:pt x="52" y="298"/>
                    </a:moveTo>
                    <a:lnTo>
                      <a:pt x="52" y="298"/>
                    </a:lnTo>
                    <a:lnTo>
                      <a:pt x="42" y="298"/>
                    </a:lnTo>
                    <a:lnTo>
                      <a:pt x="30" y="294"/>
                    </a:lnTo>
                    <a:lnTo>
                      <a:pt x="20" y="288"/>
                    </a:lnTo>
                    <a:lnTo>
                      <a:pt x="12" y="278"/>
                    </a:lnTo>
                    <a:lnTo>
                      <a:pt x="12" y="278"/>
                    </a:lnTo>
                    <a:lnTo>
                      <a:pt x="6" y="270"/>
                    </a:lnTo>
                    <a:lnTo>
                      <a:pt x="2" y="260"/>
                    </a:lnTo>
                    <a:lnTo>
                      <a:pt x="0" y="250"/>
                    </a:lnTo>
                    <a:lnTo>
                      <a:pt x="0" y="240"/>
                    </a:lnTo>
                    <a:lnTo>
                      <a:pt x="2" y="230"/>
                    </a:lnTo>
                    <a:lnTo>
                      <a:pt x="6" y="220"/>
                    </a:lnTo>
                    <a:lnTo>
                      <a:pt x="12" y="212"/>
                    </a:lnTo>
                    <a:lnTo>
                      <a:pt x="20" y="204"/>
                    </a:lnTo>
                    <a:lnTo>
                      <a:pt x="260" y="10"/>
                    </a:lnTo>
                    <a:lnTo>
                      <a:pt x="260" y="10"/>
                    </a:lnTo>
                    <a:lnTo>
                      <a:pt x="268" y="6"/>
                    </a:lnTo>
                    <a:lnTo>
                      <a:pt x="278" y="2"/>
                    </a:lnTo>
                    <a:lnTo>
                      <a:pt x="288" y="0"/>
                    </a:lnTo>
                    <a:lnTo>
                      <a:pt x="298" y="0"/>
                    </a:lnTo>
                    <a:lnTo>
                      <a:pt x="308" y="2"/>
                    </a:lnTo>
                    <a:lnTo>
                      <a:pt x="318" y="6"/>
                    </a:lnTo>
                    <a:lnTo>
                      <a:pt x="326" y="12"/>
                    </a:lnTo>
                    <a:lnTo>
                      <a:pt x="334" y="18"/>
                    </a:lnTo>
                    <a:lnTo>
                      <a:pt x="334" y="18"/>
                    </a:lnTo>
                    <a:lnTo>
                      <a:pt x="340" y="28"/>
                    </a:lnTo>
                    <a:lnTo>
                      <a:pt x="344" y="38"/>
                    </a:lnTo>
                    <a:lnTo>
                      <a:pt x="344" y="48"/>
                    </a:lnTo>
                    <a:lnTo>
                      <a:pt x="344" y="58"/>
                    </a:lnTo>
                    <a:lnTo>
                      <a:pt x="342" y="68"/>
                    </a:lnTo>
                    <a:lnTo>
                      <a:pt x="338" y="76"/>
                    </a:lnTo>
                    <a:lnTo>
                      <a:pt x="334" y="86"/>
                    </a:lnTo>
                    <a:lnTo>
                      <a:pt x="326" y="92"/>
                    </a:lnTo>
                    <a:lnTo>
                      <a:pt x="86" y="286"/>
                    </a:lnTo>
                    <a:lnTo>
                      <a:pt x="86" y="286"/>
                    </a:lnTo>
                    <a:lnTo>
                      <a:pt x="78" y="292"/>
                    </a:lnTo>
                    <a:lnTo>
                      <a:pt x="70" y="296"/>
                    </a:lnTo>
                    <a:lnTo>
                      <a:pt x="62" y="298"/>
                    </a:lnTo>
                    <a:lnTo>
                      <a:pt x="52" y="298"/>
                    </a:lnTo>
                    <a:lnTo>
                      <a:pt x="52" y="29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97" name="Oval 196"/>
              <p:cNvSpPr/>
              <p:nvPr/>
            </p:nvSpPr>
            <p:spPr bwMode="auto">
              <a:xfrm>
                <a:off x="5413104" y="2598477"/>
                <a:ext cx="1326042" cy="1326043"/>
              </a:xfrm>
              <a:prstGeom prst="ellipse">
                <a:avLst/>
              </a:prstGeom>
              <a:noFill/>
              <a:ln w="5715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grpSp>
        <p:nvGrpSpPr>
          <p:cNvPr id="198" name="Group 197"/>
          <p:cNvGrpSpPr/>
          <p:nvPr userDrawn="1"/>
        </p:nvGrpSpPr>
        <p:grpSpPr>
          <a:xfrm rot="16200000">
            <a:off x="2686558" y="3919738"/>
            <a:ext cx="182438" cy="5555552"/>
            <a:chOff x="9312007" y="34787"/>
            <a:chExt cx="1212906" cy="3143923"/>
          </a:xfrm>
        </p:grpSpPr>
        <p:sp>
          <p:nvSpPr>
            <p:cNvPr id="199" name="Bent Arrow 198"/>
            <p:cNvSpPr/>
            <p:nvPr/>
          </p:nvSpPr>
          <p:spPr bwMode="auto">
            <a:xfrm flipH="1">
              <a:off x="9832459" y="1745357"/>
              <a:ext cx="692454" cy="1433353"/>
            </a:xfrm>
            <a:prstGeom prst="bentArrow">
              <a:avLst>
                <a:gd name="adj1" fmla="val 25000"/>
                <a:gd name="adj2" fmla="val 0"/>
                <a:gd name="adj3" fmla="val 25000"/>
                <a:gd name="adj4" fmla="val 75000"/>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0" name="Bent Arrow 199"/>
            <p:cNvSpPr/>
            <p:nvPr/>
          </p:nvSpPr>
          <p:spPr bwMode="auto">
            <a:xfrm rot="10800000" flipH="1">
              <a:off x="9312007" y="34787"/>
              <a:ext cx="805099" cy="1711160"/>
            </a:xfrm>
            <a:prstGeom prst="bentArrow">
              <a:avLst>
                <a:gd name="adj1" fmla="val 25000"/>
                <a:gd name="adj2" fmla="val 0"/>
                <a:gd name="adj3" fmla="val 25000"/>
                <a:gd name="adj4" fmla="val 52871"/>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01" name="Bent Arrow 200"/>
          <p:cNvSpPr/>
          <p:nvPr userDrawn="1"/>
        </p:nvSpPr>
        <p:spPr bwMode="auto">
          <a:xfrm>
            <a:off x="5686283" y="6822755"/>
            <a:ext cx="3820134" cy="163512"/>
          </a:xfrm>
          <a:prstGeom prst="bentArrow">
            <a:avLst>
              <a:gd name="adj1" fmla="val 25000"/>
              <a:gd name="adj2" fmla="val 0"/>
              <a:gd name="adj3" fmla="val 25000"/>
              <a:gd name="adj4" fmla="val 100000"/>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2" name="Bent Arrow 201"/>
          <p:cNvSpPr/>
          <p:nvPr userDrawn="1"/>
        </p:nvSpPr>
        <p:spPr bwMode="auto">
          <a:xfrm rot="10800000" flipH="1">
            <a:off x="2049681" y="5845557"/>
            <a:ext cx="7843864" cy="757825"/>
          </a:xfrm>
          <a:prstGeom prst="bentArrow">
            <a:avLst>
              <a:gd name="adj1" fmla="val 25000"/>
              <a:gd name="adj2" fmla="val 0"/>
              <a:gd name="adj3" fmla="val 25000"/>
              <a:gd name="adj4" fmla="val 20518"/>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3" name="Bent Arrow 202"/>
          <p:cNvSpPr/>
          <p:nvPr userDrawn="1"/>
        </p:nvSpPr>
        <p:spPr bwMode="auto">
          <a:xfrm rot="10800000">
            <a:off x="11224377" y="6437658"/>
            <a:ext cx="709317" cy="266055"/>
          </a:xfrm>
          <a:prstGeom prst="bentArrow">
            <a:avLst>
              <a:gd name="adj1" fmla="val 25000"/>
              <a:gd name="adj2" fmla="val 0"/>
              <a:gd name="adj3" fmla="val 25000"/>
              <a:gd name="adj4" fmla="val 100000"/>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5" name="Bent Arrow 204"/>
          <p:cNvSpPr/>
          <p:nvPr userDrawn="1"/>
        </p:nvSpPr>
        <p:spPr bwMode="auto">
          <a:xfrm rot="16200000">
            <a:off x="11536785" y="6745184"/>
            <a:ext cx="325590" cy="266055"/>
          </a:xfrm>
          <a:prstGeom prst="bentArrow">
            <a:avLst>
              <a:gd name="adj1" fmla="val 25000"/>
              <a:gd name="adj2" fmla="val 0"/>
              <a:gd name="adj3" fmla="val 25000"/>
              <a:gd name="adj4" fmla="val 15819"/>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6" name="Freeform 15"/>
          <p:cNvSpPr>
            <a:spLocks noEditPoints="1"/>
          </p:cNvSpPr>
          <p:nvPr userDrawn="1"/>
        </p:nvSpPr>
        <p:spPr bwMode="auto">
          <a:xfrm>
            <a:off x="4389231" y="6735384"/>
            <a:ext cx="121561" cy="121561"/>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07" name="Freeform 18"/>
          <p:cNvSpPr>
            <a:spLocks/>
          </p:cNvSpPr>
          <p:nvPr userDrawn="1"/>
        </p:nvSpPr>
        <p:spPr bwMode="auto">
          <a:xfrm>
            <a:off x="4431636" y="6597569"/>
            <a:ext cx="37458" cy="124388"/>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08" name="Rectangle 207"/>
          <p:cNvSpPr/>
          <p:nvPr userDrawn="1"/>
        </p:nvSpPr>
        <p:spPr bwMode="auto">
          <a:xfrm>
            <a:off x="-216886" y="6994525"/>
            <a:ext cx="12870248" cy="783771"/>
          </a:xfrm>
          <a:prstGeom prst="rect">
            <a:avLst/>
          </a:prstGeom>
          <a:solidFill>
            <a:srgbClr val="E6E6E6"/>
          </a:solid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09" name="Rectangle 208"/>
          <p:cNvSpPr/>
          <p:nvPr userDrawn="1"/>
        </p:nvSpPr>
        <p:spPr bwMode="auto">
          <a:xfrm>
            <a:off x="-391886" y="6209243"/>
            <a:ext cx="391886" cy="783771"/>
          </a:xfrm>
          <a:prstGeom prst="rect">
            <a:avLst/>
          </a:prstGeom>
          <a:solidFill>
            <a:srgbClr val="E6E6E6"/>
          </a:solid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04" name="Rectangle 203"/>
          <p:cNvSpPr/>
          <p:nvPr userDrawn="1"/>
        </p:nvSpPr>
        <p:spPr bwMode="auto">
          <a:xfrm>
            <a:off x="0" y="5511704"/>
            <a:ext cx="12436475" cy="957359"/>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10" name="Rectangle 209"/>
          <p:cNvSpPr/>
          <p:nvPr userDrawn="1"/>
        </p:nvSpPr>
        <p:spPr bwMode="auto">
          <a:xfrm>
            <a:off x="0" y="6469063"/>
            <a:ext cx="12436475" cy="525462"/>
          </a:xfrm>
          <a:prstGeom prst="rect">
            <a:avLst/>
          </a:prstGeom>
          <a:solidFill>
            <a:srgbClr val="0078D7">
              <a:alpha val="35000"/>
            </a:srgbClr>
          </a:solid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pic>
        <p:nvPicPr>
          <p:cNvPr id="211" name="Picture 210"/>
          <p:cNvPicPr>
            <a:picLocks noChangeAspect="1"/>
          </p:cNvPicPr>
          <p:nvPr userDrawn="1"/>
        </p:nvPicPr>
        <p:blipFill>
          <a:blip r:embed="rId2">
            <a:biLevel thresh="25000"/>
          </a:blip>
          <a:stretch>
            <a:fillRect/>
          </a:stretch>
        </p:blipFill>
        <p:spPr>
          <a:xfrm>
            <a:off x="171510" y="6626059"/>
            <a:ext cx="936609" cy="206372"/>
          </a:xfrm>
          <a:prstGeom prst="rect">
            <a:avLst/>
          </a:prstGeom>
        </p:spPr>
      </p:pic>
    </p:spTree>
    <p:extLst>
      <p:ext uri="{BB962C8B-B14F-4D97-AF65-F5344CB8AC3E}">
        <p14:creationId xmlns:p14="http://schemas.microsoft.com/office/powerpoint/2010/main" val="207149226"/>
      </p:ext>
    </p:extLst>
  </p:cSld>
  <p:clrMapOvr>
    <a:masterClrMapping/>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4_Title Only">
    <p:bg>
      <p:bgPr>
        <a:solidFill>
          <a:srgbClr val="F2F2F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0" y="0"/>
            <a:ext cx="12436475" cy="14921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1"/>
          <p:cNvSpPr>
            <a:spLocks noGrp="1"/>
          </p:cNvSpPr>
          <p:nvPr>
            <p:ph type="title"/>
          </p:nvPr>
        </p:nvSpPr>
        <p:spPr>
          <a:xfrm>
            <a:off x="274639" y="361890"/>
            <a:ext cx="11889564" cy="917575"/>
          </a:xfrm>
        </p:spPr>
        <p:txBody>
          <a:bodyPr/>
          <a:lstStyle>
            <a:lvl1pPr>
              <a:defRPr sz="4080" spc="-51" baseline="0">
                <a:solidFill>
                  <a:schemeClr val="bg1"/>
                </a:solidFill>
              </a:defRPr>
            </a:lvl1pPr>
          </a:lstStyle>
          <a:p>
            <a:r>
              <a:rPr lang="en-US"/>
              <a:t>Click to edit Master title style</a:t>
            </a:r>
          </a:p>
        </p:txBody>
      </p:sp>
    </p:spTree>
    <p:extLst>
      <p:ext uri="{BB962C8B-B14F-4D97-AF65-F5344CB8AC3E}">
        <p14:creationId xmlns:p14="http://schemas.microsoft.com/office/powerpoint/2010/main" val="4287585069"/>
      </p:ext>
    </p:extLst>
  </p:cSld>
  <p:clrMapOvr>
    <a:masterClrMapping/>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5_Title Only">
    <p:bg>
      <p:bgPr>
        <a:solidFill>
          <a:srgbClr val="F2F2F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0" y="0"/>
            <a:ext cx="12436475" cy="1492165"/>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1"/>
          <p:cNvSpPr>
            <a:spLocks noGrp="1"/>
          </p:cNvSpPr>
          <p:nvPr>
            <p:ph type="title"/>
          </p:nvPr>
        </p:nvSpPr>
        <p:spPr>
          <a:xfrm>
            <a:off x="274639" y="361890"/>
            <a:ext cx="11889564" cy="917575"/>
          </a:xfrm>
        </p:spPr>
        <p:txBody>
          <a:bodyPr/>
          <a:lstStyle>
            <a:lvl1pPr>
              <a:defRPr sz="4080" spc="-51" baseline="0">
                <a:solidFill>
                  <a:schemeClr val="bg1"/>
                </a:solidFill>
              </a:defRPr>
            </a:lvl1pPr>
          </a:lstStyle>
          <a:p>
            <a:r>
              <a:rPr lang="en-US"/>
              <a:t>Click to edit Master title style</a:t>
            </a:r>
          </a:p>
        </p:txBody>
      </p:sp>
    </p:spTree>
    <p:extLst>
      <p:ext uri="{BB962C8B-B14F-4D97-AF65-F5344CB8AC3E}">
        <p14:creationId xmlns:p14="http://schemas.microsoft.com/office/powerpoint/2010/main" val="4092163623"/>
      </p:ext>
    </p:extLst>
  </p:cSld>
  <p:clrMapOvr>
    <a:masterClrMapping/>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6_Title Only">
    <p:bg>
      <p:bgPr>
        <a:solidFill>
          <a:srgbClr val="F2F2F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0" y="0"/>
            <a:ext cx="12436475" cy="1492165"/>
          </a:xfrm>
          <a:prstGeom prst="rect">
            <a:avLst/>
          </a:prstGeom>
          <a:solidFill>
            <a:srgbClr val="001F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1"/>
          <p:cNvSpPr>
            <a:spLocks noGrp="1"/>
          </p:cNvSpPr>
          <p:nvPr>
            <p:ph type="title"/>
          </p:nvPr>
        </p:nvSpPr>
        <p:spPr>
          <a:xfrm>
            <a:off x="274639" y="361890"/>
            <a:ext cx="11889564" cy="917575"/>
          </a:xfrm>
        </p:spPr>
        <p:txBody>
          <a:bodyPr/>
          <a:lstStyle>
            <a:lvl1pPr>
              <a:defRPr sz="4080" spc="-51" baseline="0">
                <a:solidFill>
                  <a:schemeClr val="bg1"/>
                </a:solidFill>
              </a:defRPr>
            </a:lvl1pPr>
          </a:lstStyle>
          <a:p>
            <a:r>
              <a:rPr lang="en-US"/>
              <a:t>Click to edit Master title style</a:t>
            </a:r>
          </a:p>
        </p:txBody>
      </p:sp>
    </p:spTree>
    <p:extLst>
      <p:ext uri="{BB962C8B-B14F-4D97-AF65-F5344CB8AC3E}">
        <p14:creationId xmlns:p14="http://schemas.microsoft.com/office/powerpoint/2010/main" val="71756055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93445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2_Title Only">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361890"/>
            <a:ext cx="11889564" cy="917575"/>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4043669604"/>
      </p:ext>
    </p:extLst>
  </p:cSld>
  <p:clrMapOvr>
    <a:masterClrMapping/>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7_Title Only">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361890"/>
            <a:ext cx="11889564" cy="917575"/>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213019813"/>
      </p:ext>
    </p:extLst>
  </p:cSld>
  <p:clrMapOvr>
    <a:masterClrMapping/>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8653848"/>
      </p:ext>
    </p:extLst>
  </p:cSld>
  <p:clrMapOvr>
    <a:masterClrMapping/>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userDrawn="1">
  <p:cSld name="1_Blank">
    <p:bg>
      <p:bgPr>
        <a:solidFill>
          <a:srgbClr val="F8F8F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1354332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2_Blank">
    <p:bg>
      <p:bgPr>
        <a:solidFill>
          <a:srgbClr val="F2F2F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426619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4039983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601527127"/>
      </p:ext>
    </p:extLst>
  </p:cSld>
  <p:clrMapOvr>
    <a:masterClrMapping/>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userDrawn="1">
  <p:cSld name="50-50 Right Photo Layou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97294751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4_Title Only">
    <p:bg>
      <p:bgPr>
        <a:solidFill>
          <a:srgbClr val="F2F2F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0" y="0"/>
            <a:ext cx="12436475" cy="14921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1"/>
          <p:cNvSpPr>
            <a:spLocks noGrp="1"/>
          </p:cNvSpPr>
          <p:nvPr>
            <p:ph type="title"/>
          </p:nvPr>
        </p:nvSpPr>
        <p:spPr>
          <a:xfrm>
            <a:off x="274639" y="361890"/>
            <a:ext cx="11889564" cy="917575"/>
          </a:xfrm>
        </p:spPr>
        <p:txBody>
          <a:bodyPr/>
          <a:lstStyle>
            <a:lvl1pPr>
              <a:defRPr sz="4080" spc="-51" baseline="0">
                <a:solidFill>
                  <a:schemeClr val="bg1"/>
                </a:solidFill>
              </a:defRPr>
            </a:lvl1pPr>
          </a:lstStyle>
          <a:p>
            <a:r>
              <a:rPr lang="en-US"/>
              <a:t>Click to edit Master title style</a:t>
            </a:r>
          </a:p>
        </p:txBody>
      </p:sp>
    </p:spTree>
    <p:extLst>
      <p:ext uri="{BB962C8B-B14F-4D97-AF65-F5344CB8AC3E}">
        <p14:creationId xmlns:p14="http://schemas.microsoft.com/office/powerpoint/2010/main" val="628501204"/>
      </p:ext>
    </p:extLst>
  </p:cSld>
  <p:clrMapOvr>
    <a:masterClrMapping/>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5_Title Only">
    <p:bg>
      <p:bgPr>
        <a:solidFill>
          <a:srgbClr val="F2F2F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0" y="0"/>
            <a:ext cx="12436475" cy="1492165"/>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1"/>
          <p:cNvSpPr>
            <a:spLocks noGrp="1"/>
          </p:cNvSpPr>
          <p:nvPr>
            <p:ph type="title"/>
          </p:nvPr>
        </p:nvSpPr>
        <p:spPr>
          <a:xfrm>
            <a:off x="274639" y="361890"/>
            <a:ext cx="11889564" cy="917575"/>
          </a:xfrm>
        </p:spPr>
        <p:txBody>
          <a:bodyPr/>
          <a:lstStyle>
            <a:lvl1pPr>
              <a:defRPr sz="4080" spc="-51" baseline="0">
                <a:solidFill>
                  <a:schemeClr val="bg1"/>
                </a:solidFill>
              </a:defRPr>
            </a:lvl1pPr>
          </a:lstStyle>
          <a:p>
            <a:r>
              <a:rPr lang="en-US"/>
              <a:t>Click to edit Master title style</a:t>
            </a:r>
          </a:p>
        </p:txBody>
      </p:sp>
    </p:spTree>
    <p:extLst>
      <p:ext uri="{BB962C8B-B14F-4D97-AF65-F5344CB8AC3E}">
        <p14:creationId xmlns:p14="http://schemas.microsoft.com/office/powerpoint/2010/main" val="2977464653"/>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74702" y="2117165"/>
            <a:ext cx="8229535" cy="1837298"/>
          </a:xfrm>
          <a:noFill/>
        </p:spPr>
        <p:txBody>
          <a:bodyPr lIns="146304" tIns="91440" rIns="146304" bIns="91440" anchor="t" anchorCtr="0"/>
          <a:lstStyle>
            <a:lvl1pPr>
              <a:defRPr sz="5400" spc="-100" baseline="0">
                <a:gradFill>
                  <a:gsLst>
                    <a:gs pos="3333">
                      <a:schemeClr val="tx2"/>
                    </a:gs>
                    <a:gs pos="39000">
                      <a:schemeClr val="tx2"/>
                    </a:gs>
                  </a:gsLst>
                  <a:lin ang="5400000" scaled="0"/>
                </a:gradFill>
              </a:defRPr>
            </a:lvl1pPr>
          </a:lstStyle>
          <a:p>
            <a:r>
              <a:rPr lang="en-US"/>
              <a:t>Presentation title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18" y="479425"/>
            <a:ext cx="1645920" cy="353658"/>
          </a:xfrm>
          <a:prstGeom prst="rect">
            <a:avLst/>
          </a:prstGeom>
        </p:spPr>
      </p:pic>
    </p:spTree>
    <p:extLst>
      <p:ext uri="{BB962C8B-B14F-4D97-AF65-F5344CB8AC3E}">
        <p14:creationId xmlns:p14="http://schemas.microsoft.com/office/powerpoint/2010/main" val="28860535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69283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6_Title Only">
    <p:bg>
      <p:bgPr>
        <a:solidFill>
          <a:srgbClr val="F2F2F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0" y="0"/>
            <a:ext cx="12436475" cy="1492165"/>
          </a:xfrm>
          <a:prstGeom prst="rect">
            <a:avLst/>
          </a:prstGeom>
          <a:solidFill>
            <a:srgbClr val="001F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1"/>
          <p:cNvSpPr>
            <a:spLocks noGrp="1"/>
          </p:cNvSpPr>
          <p:nvPr>
            <p:ph type="title"/>
          </p:nvPr>
        </p:nvSpPr>
        <p:spPr>
          <a:xfrm>
            <a:off x="274639" y="361890"/>
            <a:ext cx="11889564" cy="917575"/>
          </a:xfrm>
        </p:spPr>
        <p:txBody>
          <a:bodyPr/>
          <a:lstStyle>
            <a:lvl1pPr>
              <a:defRPr sz="4080" spc="-51" baseline="0">
                <a:solidFill>
                  <a:schemeClr val="bg1"/>
                </a:solidFill>
              </a:defRPr>
            </a:lvl1pPr>
          </a:lstStyle>
          <a:p>
            <a:r>
              <a:rPr lang="en-US"/>
              <a:t>Click to edit Master title style</a:t>
            </a:r>
          </a:p>
        </p:txBody>
      </p:sp>
    </p:spTree>
    <p:extLst>
      <p:ext uri="{BB962C8B-B14F-4D97-AF65-F5344CB8AC3E}">
        <p14:creationId xmlns:p14="http://schemas.microsoft.com/office/powerpoint/2010/main" val="3556921970"/>
      </p:ext>
    </p:extLst>
  </p:cSld>
  <p:clrMapOvr>
    <a:masterClrMapping/>
  </p:clrMapOvr>
  <p:transition>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1_Section Title Accent Color 1">
    <p:bg>
      <p:bgPr>
        <a:solidFill>
          <a:srgbClr val="00205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64"/>
            <a:ext cx="11887200" cy="1181862"/>
          </a:xfrm>
          <a:noFill/>
        </p:spPr>
        <p:txBody>
          <a:bodyPr tIns="91440" bIns="91440" anchor="t" anchorCtr="0">
            <a:spAutoFit/>
          </a:bodyPr>
          <a:lstStyle>
            <a:lvl1pPr>
              <a:defRPr sz="7196"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932795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2_Title Only">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361890"/>
            <a:ext cx="11889564" cy="917575"/>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1984226107"/>
      </p:ext>
    </p:extLst>
  </p:cSld>
  <p:clrMapOvr>
    <a:masterClrMapping/>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7_Title Only">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361890"/>
            <a:ext cx="11889564" cy="917575"/>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1319848398"/>
      </p:ext>
    </p:extLst>
  </p:cSld>
  <p:clrMapOvr>
    <a:masterClrMapping/>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00684926"/>
      </p:ext>
    </p:extLst>
  </p:cSld>
  <p:clrMapOvr>
    <a:masterClrMapping/>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userDrawn="1">
  <p:cSld name="1_Blank">
    <p:bg>
      <p:bgPr>
        <a:solidFill>
          <a:srgbClr val="F8F8F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84350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2_Blank">
    <p:bg>
      <p:bgPr>
        <a:solidFill>
          <a:srgbClr val="F2F2F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0393643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4360275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userDrawn="1">
  <p:cSld name="1_Title Only">
    <p:bg>
      <p:bgPr>
        <a:solidFill>
          <a:srgbClr val="F8F8F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365997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561353019"/>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userDrawn="1">
  <p:cSld name="Title Only white">
    <p:bg bwMode="gray">
      <p:bgRef idx="1001">
        <a:schemeClr val="bg1"/>
      </p:bgRef>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620" y="1620"/>
          <a:ext cx="1619" cy="1619"/>
        </p:xfrm>
        <a:graphic>
          <a:graphicData uri="http://schemas.openxmlformats.org/presentationml/2006/ole">
            <mc:AlternateContent xmlns:mc="http://schemas.openxmlformats.org/markup-compatibility/2006">
              <mc:Choice xmlns:v="urn:schemas-microsoft-com:vml" Requires="v">
                <p:oleObj spid="_x0000_s271383" name="think-cell Slide" r:id="rId4" imgW="425" imgH="426" progId="TCLayout.ActiveDocument.1">
                  <p:embed/>
                </p:oleObj>
              </mc:Choice>
              <mc:Fallback>
                <p:oleObj name="think-cell Slide" r:id="rId4" imgW="425" imgH="426" progId="TCLayout.ActiveDocument.1">
                  <p:embed/>
                  <p:pic>
                    <p:nvPicPr>
                      <p:cNvPr id="2" name="Object 1" hidden="1"/>
                      <p:cNvPicPr/>
                      <p:nvPr/>
                    </p:nvPicPr>
                    <p:blipFill>
                      <a:blip r:embed="rId5"/>
                      <a:stretch>
                        <a:fillRect/>
                      </a:stretch>
                    </p:blipFill>
                    <p:spPr>
                      <a:xfrm>
                        <a:off x="1620" y="1620"/>
                        <a:ext cx="1619" cy="1619"/>
                      </a:xfrm>
                      <a:prstGeom prst="rect">
                        <a:avLst/>
                      </a:prstGeom>
                    </p:spPr>
                  </p:pic>
                </p:oleObj>
              </mc:Fallback>
            </mc:AlternateContent>
          </a:graphicData>
        </a:graphic>
      </p:graphicFrame>
      <p:sp>
        <p:nvSpPr>
          <p:cNvPr id="3" name="Title 2"/>
          <p:cNvSpPr>
            <a:spLocks noGrp="1"/>
          </p:cNvSpPr>
          <p:nvPr>
            <p:ph type="title"/>
          </p:nvPr>
        </p:nvSpPr>
        <p:spPr/>
        <p:txBody>
          <a:bodyPr/>
          <a:lstStyle>
            <a:lvl1pPr>
              <a:defRPr sz="3672">
                <a:solidFill>
                  <a:schemeClr val="tx2"/>
                </a:solidFill>
              </a:defRPr>
            </a:lvl1pPr>
          </a:lstStyle>
          <a:p>
            <a:r>
              <a:rPr lang="en-US"/>
              <a:t>Click to edit Master title style</a:t>
            </a:r>
          </a:p>
        </p:txBody>
      </p:sp>
    </p:spTree>
    <p:extLst>
      <p:ext uri="{BB962C8B-B14F-4D97-AF65-F5344CB8AC3E}">
        <p14:creationId xmlns:p14="http://schemas.microsoft.com/office/powerpoint/2010/main" val="2542290531"/>
      </p:ext>
    </p:extLst>
  </p:cSld>
  <p:clrMapOvr>
    <a:overrideClrMapping bg1="lt1" tx1="dk1" bg2="lt2" tx2="dk2" accent1="accent1" accent2="accent2" accent3="accent3" accent4="accent4" accent5="accent5" accent6="accent6" hlink="hlink" folHlink="folHlink"/>
  </p:clrMapOvr>
  <p:transition spd="slow">
    <p:fade/>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1_Datacenter titl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77D95924-BB51-48E0-8B15-958CB38E3AA7}"/>
              </a:ext>
            </a:extLst>
          </p:cNvPr>
          <p:cNvSpPr/>
          <p:nvPr userDrawn="1"/>
        </p:nvSpPr>
        <p:spPr bwMode="auto">
          <a:xfrm rot="5400000" flipV="1">
            <a:off x="2714520" y="-2727430"/>
            <a:ext cx="6994525" cy="12449385"/>
          </a:xfrm>
          <a:prstGeom prst="rect">
            <a:avLst/>
          </a:prstGeom>
          <a:gradFill>
            <a:gsLst>
              <a:gs pos="0">
                <a:srgbClr val="000000">
                  <a:alpha val="20000"/>
                </a:srgbClr>
              </a:gs>
              <a:gs pos="26000">
                <a:srgbClr val="000000">
                  <a:alpha val="25000"/>
                </a:srgbClr>
              </a:gs>
              <a:gs pos="62000">
                <a:srgbClr val="000000">
                  <a:alpha val="0"/>
                </a:srgbClr>
              </a:gs>
            </a:gsLst>
            <a:lin ang="150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p:cNvSpPr/>
          <p:nvPr userDrawn="1"/>
        </p:nvSpPr>
        <p:spPr bwMode="gray">
          <a:xfrm>
            <a:off x="6538477" y="1436209"/>
            <a:ext cx="5447176" cy="3030961"/>
          </a:xfrm>
          <a:prstGeom prst="rect">
            <a:avLst/>
          </a:prstGeom>
          <a:solidFill>
            <a:srgbClr val="D83B01">
              <a:alpha val="9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 name="Title 1"/>
          <p:cNvSpPr>
            <a:spLocks noGrp="1"/>
          </p:cNvSpPr>
          <p:nvPr>
            <p:ph type="title" hasCustomPrompt="1"/>
          </p:nvPr>
        </p:nvSpPr>
        <p:spPr bwMode="gray">
          <a:xfrm>
            <a:off x="6538477" y="1441921"/>
            <a:ext cx="5439287" cy="2129073"/>
          </a:xfrm>
          <a:noFill/>
        </p:spPr>
        <p:txBody>
          <a:bodyPr lIns="182880" tIns="182880" rIns="91440" bIns="91440" anchor="t" anchorCtr="0"/>
          <a:lstStyle>
            <a:lvl1pPr>
              <a:defRPr sz="4896" spc="-100" baseline="0">
                <a:gradFill>
                  <a:gsLst>
                    <a:gs pos="57576">
                      <a:srgbClr val="FFFFFF"/>
                    </a:gs>
                    <a:gs pos="35000">
                      <a:srgbClr val="FFFFFF"/>
                    </a:gs>
                  </a:gsLst>
                  <a:lin ang="5400000" scaled="0"/>
                </a:gradFill>
              </a:defRPr>
            </a:lvl1pPr>
          </a:lstStyle>
          <a:p>
            <a:r>
              <a:rPr lang="en-US"/>
              <a:t>Presentation title</a:t>
            </a:r>
          </a:p>
        </p:txBody>
      </p:sp>
      <p:sp>
        <p:nvSpPr>
          <p:cNvPr id="7" name="Text Placeholder 2"/>
          <p:cNvSpPr>
            <a:spLocks noGrp="1"/>
          </p:cNvSpPr>
          <p:nvPr>
            <p:ph type="body" sz="quarter" idx="10" hasCustomPrompt="1"/>
          </p:nvPr>
        </p:nvSpPr>
        <p:spPr>
          <a:xfrm>
            <a:off x="6538477" y="3564384"/>
            <a:ext cx="5447176" cy="894625"/>
          </a:xfrm>
        </p:spPr>
        <p:txBody>
          <a:bodyPr lIns="182880" tIns="91440" bIns="0" anchor="ctr" anchorCtr="0"/>
          <a:lstStyle>
            <a:lvl1pPr marL="0" indent="0">
              <a:lnSpc>
                <a:spcPct val="100000"/>
              </a:lnSpc>
              <a:spcBef>
                <a:spcPts val="0"/>
              </a:spcBef>
              <a:buNone/>
              <a:defRPr sz="2856">
                <a:solidFill>
                  <a:schemeClr val="bg1"/>
                </a:solidFill>
              </a:defRPr>
            </a:lvl1pPr>
          </a:lstStyle>
          <a:p>
            <a:pPr lvl="0"/>
            <a:r>
              <a:rPr lang="en-US"/>
              <a:t>Subtitle</a:t>
            </a:r>
          </a:p>
        </p:txBody>
      </p:sp>
      <p:grpSp>
        <p:nvGrpSpPr>
          <p:cNvPr id="9" name="Group 8">
            <a:extLst>
              <a:ext uri="{FF2B5EF4-FFF2-40B4-BE49-F238E27FC236}">
                <a16:creationId xmlns:a16="http://schemas.microsoft.com/office/drawing/2014/main" id="{8C3ACC32-7BED-4834-B064-37026A6EF299}"/>
              </a:ext>
            </a:extLst>
          </p:cNvPr>
          <p:cNvGrpSpPr/>
          <p:nvPr userDrawn="1"/>
        </p:nvGrpSpPr>
        <p:grpSpPr>
          <a:xfrm>
            <a:off x="9870766" y="444080"/>
            <a:ext cx="2127249" cy="455612"/>
            <a:chOff x="9759951" y="481013"/>
            <a:chExt cx="2127249" cy="455612"/>
          </a:xfrm>
        </p:grpSpPr>
        <p:sp>
          <p:nvSpPr>
            <p:cNvPr id="10" name="AutoShape 3">
              <a:extLst>
                <a:ext uri="{FF2B5EF4-FFF2-40B4-BE49-F238E27FC236}">
                  <a16:creationId xmlns:a16="http://schemas.microsoft.com/office/drawing/2014/main" id="{D4B2A583-878B-4F92-9B57-5F9FA4239269}"/>
                </a:ext>
              </a:extLst>
            </p:cNvPr>
            <p:cNvSpPr>
              <a:spLocks noChangeAspect="1" noChangeArrowheads="1" noTextEdit="1"/>
            </p:cNvSpPr>
            <p:nvPr userDrawn="1"/>
          </p:nvSpPr>
          <p:spPr bwMode="auto">
            <a:xfrm>
              <a:off x="9761538" y="481013"/>
              <a:ext cx="2125662"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grpSp>
          <p:nvGrpSpPr>
            <p:cNvPr id="11" name="Group 10">
              <a:extLst>
                <a:ext uri="{FF2B5EF4-FFF2-40B4-BE49-F238E27FC236}">
                  <a16:creationId xmlns:a16="http://schemas.microsoft.com/office/drawing/2014/main" id="{B3272615-FA4F-4D55-9015-AABF2A253EF9}"/>
                </a:ext>
              </a:extLst>
            </p:cNvPr>
            <p:cNvGrpSpPr/>
            <p:nvPr userDrawn="1"/>
          </p:nvGrpSpPr>
          <p:grpSpPr>
            <a:xfrm>
              <a:off x="10352088" y="552450"/>
              <a:ext cx="1535112" cy="296862"/>
              <a:chOff x="10352088" y="552450"/>
              <a:chExt cx="1535112" cy="296862"/>
            </a:xfrm>
            <a:solidFill>
              <a:schemeClr val="bg1"/>
            </a:solidFill>
          </p:grpSpPr>
          <p:sp>
            <p:nvSpPr>
              <p:cNvPr id="17" name="Freeform 5">
                <a:extLst>
                  <a:ext uri="{FF2B5EF4-FFF2-40B4-BE49-F238E27FC236}">
                    <a16:creationId xmlns:a16="http://schemas.microsoft.com/office/drawing/2014/main" id="{328548BB-D520-4ABE-AC39-23E083C099D7}"/>
                  </a:ext>
                </a:extLst>
              </p:cNvPr>
              <p:cNvSpPr>
                <a:spLocks/>
              </p:cNvSpPr>
              <p:nvPr userDrawn="1"/>
            </p:nvSpPr>
            <p:spPr bwMode="auto">
              <a:xfrm>
                <a:off x="10352088" y="571500"/>
                <a:ext cx="293687" cy="273050"/>
              </a:xfrm>
              <a:custGeom>
                <a:avLst/>
                <a:gdLst>
                  <a:gd name="T0" fmla="*/ 118 w 218"/>
                  <a:gd name="T1" fmla="*/ 126 h 201"/>
                  <a:gd name="T2" fmla="*/ 109 w 218"/>
                  <a:gd name="T3" fmla="*/ 153 h 201"/>
                  <a:gd name="T4" fmla="*/ 108 w 218"/>
                  <a:gd name="T5" fmla="*/ 153 h 201"/>
                  <a:gd name="T6" fmla="*/ 100 w 218"/>
                  <a:gd name="T7" fmla="*/ 127 h 201"/>
                  <a:gd name="T8" fmla="*/ 49 w 218"/>
                  <a:gd name="T9" fmla="*/ 0 h 201"/>
                  <a:gd name="T10" fmla="*/ 0 w 218"/>
                  <a:gd name="T11" fmla="*/ 0 h 201"/>
                  <a:gd name="T12" fmla="*/ 0 w 218"/>
                  <a:gd name="T13" fmla="*/ 201 h 201"/>
                  <a:gd name="T14" fmla="*/ 32 w 218"/>
                  <a:gd name="T15" fmla="*/ 201 h 201"/>
                  <a:gd name="T16" fmla="*/ 32 w 218"/>
                  <a:gd name="T17" fmla="*/ 77 h 201"/>
                  <a:gd name="T18" fmla="*/ 32 w 218"/>
                  <a:gd name="T19" fmla="*/ 50 h 201"/>
                  <a:gd name="T20" fmla="*/ 31 w 218"/>
                  <a:gd name="T21" fmla="*/ 37 h 201"/>
                  <a:gd name="T22" fmla="*/ 32 w 218"/>
                  <a:gd name="T23" fmla="*/ 37 h 201"/>
                  <a:gd name="T24" fmla="*/ 36 w 218"/>
                  <a:gd name="T25" fmla="*/ 54 h 201"/>
                  <a:gd name="T26" fmla="*/ 97 w 218"/>
                  <a:gd name="T27" fmla="*/ 201 h 201"/>
                  <a:gd name="T28" fmla="*/ 120 w 218"/>
                  <a:gd name="T29" fmla="*/ 201 h 201"/>
                  <a:gd name="T30" fmla="*/ 180 w 218"/>
                  <a:gd name="T31" fmla="*/ 53 h 201"/>
                  <a:gd name="T32" fmla="*/ 184 w 218"/>
                  <a:gd name="T33" fmla="*/ 37 h 201"/>
                  <a:gd name="T34" fmla="*/ 185 w 218"/>
                  <a:gd name="T35" fmla="*/ 37 h 201"/>
                  <a:gd name="T36" fmla="*/ 183 w 218"/>
                  <a:gd name="T37" fmla="*/ 73 h 201"/>
                  <a:gd name="T38" fmla="*/ 183 w 218"/>
                  <a:gd name="T39" fmla="*/ 201 h 201"/>
                  <a:gd name="T40" fmla="*/ 218 w 218"/>
                  <a:gd name="T41" fmla="*/ 201 h 201"/>
                  <a:gd name="T42" fmla="*/ 218 w 218"/>
                  <a:gd name="T43" fmla="*/ 0 h 201"/>
                  <a:gd name="T44" fmla="*/ 170 w 218"/>
                  <a:gd name="T45" fmla="*/ 0 h 201"/>
                  <a:gd name="T46" fmla="*/ 118 w 218"/>
                  <a:gd name="T47" fmla="*/ 126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8" h="201">
                    <a:moveTo>
                      <a:pt x="118" y="126"/>
                    </a:moveTo>
                    <a:cubicBezTo>
                      <a:pt x="109" y="153"/>
                      <a:pt x="109" y="153"/>
                      <a:pt x="109" y="153"/>
                    </a:cubicBezTo>
                    <a:cubicBezTo>
                      <a:pt x="108" y="153"/>
                      <a:pt x="108" y="153"/>
                      <a:pt x="108" y="153"/>
                    </a:cubicBezTo>
                    <a:cubicBezTo>
                      <a:pt x="107" y="147"/>
                      <a:pt x="104" y="138"/>
                      <a:pt x="100" y="127"/>
                    </a:cubicBezTo>
                    <a:cubicBezTo>
                      <a:pt x="49" y="0"/>
                      <a:pt x="49" y="0"/>
                      <a:pt x="49" y="0"/>
                    </a:cubicBezTo>
                    <a:cubicBezTo>
                      <a:pt x="0" y="0"/>
                      <a:pt x="0" y="0"/>
                      <a:pt x="0" y="0"/>
                    </a:cubicBezTo>
                    <a:cubicBezTo>
                      <a:pt x="0" y="201"/>
                      <a:pt x="0" y="201"/>
                      <a:pt x="0" y="201"/>
                    </a:cubicBezTo>
                    <a:cubicBezTo>
                      <a:pt x="32" y="201"/>
                      <a:pt x="32" y="201"/>
                      <a:pt x="32" y="201"/>
                    </a:cubicBezTo>
                    <a:cubicBezTo>
                      <a:pt x="32" y="77"/>
                      <a:pt x="32" y="77"/>
                      <a:pt x="32" y="77"/>
                    </a:cubicBezTo>
                    <a:cubicBezTo>
                      <a:pt x="32" y="70"/>
                      <a:pt x="32" y="61"/>
                      <a:pt x="32" y="50"/>
                    </a:cubicBezTo>
                    <a:cubicBezTo>
                      <a:pt x="32" y="45"/>
                      <a:pt x="31" y="40"/>
                      <a:pt x="31" y="37"/>
                    </a:cubicBezTo>
                    <a:cubicBezTo>
                      <a:pt x="32" y="37"/>
                      <a:pt x="32" y="37"/>
                      <a:pt x="32" y="37"/>
                    </a:cubicBezTo>
                    <a:cubicBezTo>
                      <a:pt x="33" y="45"/>
                      <a:pt x="35" y="50"/>
                      <a:pt x="36" y="54"/>
                    </a:cubicBezTo>
                    <a:cubicBezTo>
                      <a:pt x="97" y="201"/>
                      <a:pt x="97" y="201"/>
                      <a:pt x="97" y="201"/>
                    </a:cubicBezTo>
                    <a:cubicBezTo>
                      <a:pt x="120" y="201"/>
                      <a:pt x="120" y="201"/>
                      <a:pt x="120" y="201"/>
                    </a:cubicBezTo>
                    <a:cubicBezTo>
                      <a:pt x="180" y="53"/>
                      <a:pt x="180" y="53"/>
                      <a:pt x="180" y="53"/>
                    </a:cubicBezTo>
                    <a:cubicBezTo>
                      <a:pt x="181" y="50"/>
                      <a:pt x="183" y="43"/>
                      <a:pt x="184" y="37"/>
                    </a:cubicBezTo>
                    <a:cubicBezTo>
                      <a:pt x="185" y="37"/>
                      <a:pt x="185" y="37"/>
                      <a:pt x="185" y="37"/>
                    </a:cubicBezTo>
                    <a:cubicBezTo>
                      <a:pt x="184" y="52"/>
                      <a:pt x="183" y="65"/>
                      <a:pt x="183" y="73"/>
                    </a:cubicBezTo>
                    <a:cubicBezTo>
                      <a:pt x="183" y="201"/>
                      <a:pt x="183" y="201"/>
                      <a:pt x="183" y="201"/>
                    </a:cubicBezTo>
                    <a:cubicBezTo>
                      <a:pt x="218" y="201"/>
                      <a:pt x="218" y="201"/>
                      <a:pt x="218" y="201"/>
                    </a:cubicBezTo>
                    <a:cubicBezTo>
                      <a:pt x="218" y="0"/>
                      <a:pt x="218" y="0"/>
                      <a:pt x="218" y="0"/>
                    </a:cubicBezTo>
                    <a:cubicBezTo>
                      <a:pt x="170" y="0"/>
                      <a:pt x="170" y="0"/>
                      <a:pt x="170" y="0"/>
                    </a:cubicBezTo>
                    <a:lnTo>
                      <a:pt x="118" y="1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18" name="Rectangle 6">
                <a:extLst>
                  <a:ext uri="{FF2B5EF4-FFF2-40B4-BE49-F238E27FC236}">
                    <a16:creationId xmlns:a16="http://schemas.microsoft.com/office/drawing/2014/main" id="{4734BDD9-E6B0-4CCB-A341-8FFF579091E3}"/>
                  </a:ext>
                </a:extLst>
              </p:cNvPr>
              <p:cNvSpPr>
                <a:spLocks noChangeArrowheads="1"/>
              </p:cNvSpPr>
              <p:nvPr userDrawn="1"/>
            </p:nvSpPr>
            <p:spPr bwMode="auto">
              <a:xfrm>
                <a:off x="10688638" y="649288"/>
                <a:ext cx="46037" cy="19526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19" name="Freeform 7">
                <a:extLst>
                  <a:ext uri="{FF2B5EF4-FFF2-40B4-BE49-F238E27FC236}">
                    <a16:creationId xmlns:a16="http://schemas.microsoft.com/office/drawing/2014/main" id="{9E9DE016-4E24-4539-97C8-8956B9E45D04}"/>
                  </a:ext>
                </a:extLst>
              </p:cNvPr>
              <p:cNvSpPr>
                <a:spLocks/>
              </p:cNvSpPr>
              <p:nvPr userDrawn="1"/>
            </p:nvSpPr>
            <p:spPr bwMode="auto">
              <a:xfrm>
                <a:off x="10685463" y="566738"/>
                <a:ext cx="53975" cy="52387"/>
              </a:xfrm>
              <a:custGeom>
                <a:avLst/>
                <a:gdLst>
                  <a:gd name="T0" fmla="*/ 21 w 41"/>
                  <a:gd name="T1" fmla="*/ 0 h 39"/>
                  <a:gd name="T2" fmla="*/ 6 w 41"/>
                  <a:gd name="T3" fmla="*/ 5 h 39"/>
                  <a:gd name="T4" fmla="*/ 0 w 41"/>
                  <a:gd name="T5" fmla="*/ 19 h 39"/>
                  <a:gd name="T6" fmla="*/ 6 w 41"/>
                  <a:gd name="T7" fmla="*/ 33 h 39"/>
                  <a:gd name="T8" fmla="*/ 21 w 41"/>
                  <a:gd name="T9" fmla="*/ 39 h 39"/>
                  <a:gd name="T10" fmla="*/ 35 w 41"/>
                  <a:gd name="T11" fmla="*/ 33 h 39"/>
                  <a:gd name="T12" fmla="*/ 41 w 41"/>
                  <a:gd name="T13" fmla="*/ 19 h 39"/>
                  <a:gd name="T14" fmla="*/ 35 w 41"/>
                  <a:gd name="T15" fmla="*/ 5 h 39"/>
                  <a:gd name="T16" fmla="*/ 21 w 41"/>
                  <a:gd name="T17"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39">
                    <a:moveTo>
                      <a:pt x="21" y="0"/>
                    </a:moveTo>
                    <a:cubicBezTo>
                      <a:pt x="15" y="0"/>
                      <a:pt x="10" y="2"/>
                      <a:pt x="6" y="5"/>
                    </a:cubicBezTo>
                    <a:cubicBezTo>
                      <a:pt x="2" y="9"/>
                      <a:pt x="0" y="14"/>
                      <a:pt x="0" y="19"/>
                    </a:cubicBezTo>
                    <a:cubicBezTo>
                      <a:pt x="0" y="25"/>
                      <a:pt x="2" y="30"/>
                      <a:pt x="6" y="33"/>
                    </a:cubicBezTo>
                    <a:cubicBezTo>
                      <a:pt x="10" y="37"/>
                      <a:pt x="15" y="39"/>
                      <a:pt x="21" y="39"/>
                    </a:cubicBezTo>
                    <a:cubicBezTo>
                      <a:pt x="26" y="39"/>
                      <a:pt x="31" y="37"/>
                      <a:pt x="35" y="33"/>
                    </a:cubicBezTo>
                    <a:cubicBezTo>
                      <a:pt x="39" y="30"/>
                      <a:pt x="41" y="25"/>
                      <a:pt x="41" y="19"/>
                    </a:cubicBezTo>
                    <a:cubicBezTo>
                      <a:pt x="41" y="14"/>
                      <a:pt x="39" y="9"/>
                      <a:pt x="35" y="5"/>
                    </a:cubicBezTo>
                    <a:cubicBezTo>
                      <a:pt x="31" y="1"/>
                      <a:pt x="27" y="0"/>
                      <a:pt x="2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20" name="Freeform 8">
                <a:extLst>
                  <a:ext uri="{FF2B5EF4-FFF2-40B4-BE49-F238E27FC236}">
                    <a16:creationId xmlns:a16="http://schemas.microsoft.com/office/drawing/2014/main" id="{F9BD1085-4E64-4BC8-BC67-FF75E4321D33}"/>
                  </a:ext>
                </a:extLst>
              </p:cNvPr>
              <p:cNvSpPr>
                <a:spLocks/>
              </p:cNvSpPr>
              <p:nvPr userDrawn="1"/>
            </p:nvSpPr>
            <p:spPr bwMode="auto">
              <a:xfrm>
                <a:off x="10766425" y="644525"/>
                <a:ext cx="153987" cy="204787"/>
              </a:xfrm>
              <a:custGeom>
                <a:avLst/>
                <a:gdLst>
                  <a:gd name="T0" fmla="*/ 97 w 114"/>
                  <a:gd name="T1" fmla="*/ 2 h 152"/>
                  <a:gd name="T2" fmla="*/ 78 w 114"/>
                  <a:gd name="T3" fmla="*/ 0 h 152"/>
                  <a:gd name="T4" fmla="*/ 37 w 114"/>
                  <a:gd name="T5" fmla="*/ 10 h 152"/>
                  <a:gd name="T6" fmla="*/ 10 w 114"/>
                  <a:gd name="T7" fmla="*/ 38 h 152"/>
                  <a:gd name="T8" fmla="*/ 0 w 114"/>
                  <a:gd name="T9" fmla="*/ 80 h 152"/>
                  <a:gd name="T10" fmla="*/ 10 w 114"/>
                  <a:gd name="T11" fmla="*/ 117 h 152"/>
                  <a:gd name="T12" fmla="*/ 35 w 114"/>
                  <a:gd name="T13" fmla="*/ 143 h 152"/>
                  <a:gd name="T14" fmla="*/ 72 w 114"/>
                  <a:gd name="T15" fmla="*/ 152 h 152"/>
                  <a:gd name="T16" fmla="*/ 113 w 114"/>
                  <a:gd name="T17" fmla="*/ 142 h 152"/>
                  <a:gd name="T18" fmla="*/ 114 w 114"/>
                  <a:gd name="T19" fmla="*/ 142 h 152"/>
                  <a:gd name="T20" fmla="*/ 114 w 114"/>
                  <a:gd name="T21" fmla="*/ 111 h 152"/>
                  <a:gd name="T22" fmla="*/ 112 w 114"/>
                  <a:gd name="T23" fmla="*/ 112 h 152"/>
                  <a:gd name="T24" fmla="*/ 95 w 114"/>
                  <a:gd name="T25" fmla="*/ 121 h 152"/>
                  <a:gd name="T26" fmla="*/ 79 w 114"/>
                  <a:gd name="T27" fmla="*/ 124 h 152"/>
                  <a:gd name="T28" fmla="*/ 47 w 114"/>
                  <a:gd name="T29" fmla="*/ 112 h 152"/>
                  <a:gd name="T30" fmla="*/ 35 w 114"/>
                  <a:gd name="T31" fmla="*/ 77 h 152"/>
                  <a:gd name="T32" fmla="*/ 48 w 114"/>
                  <a:gd name="T33" fmla="*/ 42 h 152"/>
                  <a:gd name="T34" fmla="*/ 80 w 114"/>
                  <a:gd name="T35" fmla="*/ 29 h 152"/>
                  <a:gd name="T36" fmla="*/ 112 w 114"/>
                  <a:gd name="T37" fmla="*/ 40 h 152"/>
                  <a:gd name="T38" fmla="*/ 114 w 114"/>
                  <a:gd name="T39" fmla="*/ 41 h 152"/>
                  <a:gd name="T40" fmla="*/ 114 w 114"/>
                  <a:gd name="T41" fmla="*/ 8 h 152"/>
                  <a:gd name="T42" fmla="*/ 113 w 114"/>
                  <a:gd name="T43" fmla="*/ 8 h 152"/>
                  <a:gd name="T44" fmla="*/ 97 w 114"/>
                  <a:gd name="T45" fmla="*/ 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4" h="152">
                    <a:moveTo>
                      <a:pt x="97" y="2"/>
                    </a:moveTo>
                    <a:cubicBezTo>
                      <a:pt x="90" y="1"/>
                      <a:pt x="84" y="0"/>
                      <a:pt x="78" y="0"/>
                    </a:cubicBezTo>
                    <a:cubicBezTo>
                      <a:pt x="62" y="0"/>
                      <a:pt x="48" y="4"/>
                      <a:pt x="37" y="10"/>
                    </a:cubicBezTo>
                    <a:cubicBezTo>
                      <a:pt x="25" y="17"/>
                      <a:pt x="16" y="26"/>
                      <a:pt x="10" y="38"/>
                    </a:cubicBezTo>
                    <a:cubicBezTo>
                      <a:pt x="3" y="50"/>
                      <a:pt x="0" y="64"/>
                      <a:pt x="0" y="80"/>
                    </a:cubicBezTo>
                    <a:cubicBezTo>
                      <a:pt x="0" y="94"/>
                      <a:pt x="4" y="106"/>
                      <a:pt x="10" y="117"/>
                    </a:cubicBezTo>
                    <a:cubicBezTo>
                      <a:pt x="16" y="128"/>
                      <a:pt x="24" y="137"/>
                      <a:pt x="35" y="143"/>
                    </a:cubicBezTo>
                    <a:cubicBezTo>
                      <a:pt x="46" y="149"/>
                      <a:pt x="58" y="152"/>
                      <a:pt x="72" y="152"/>
                    </a:cubicBezTo>
                    <a:cubicBezTo>
                      <a:pt x="88" y="152"/>
                      <a:pt x="102" y="149"/>
                      <a:pt x="113" y="142"/>
                    </a:cubicBezTo>
                    <a:cubicBezTo>
                      <a:pt x="114" y="142"/>
                      <a:pt x="114" y="142"/>
                      <a:pt x="114" y="142"/>
                    </a:cubicBezTo>
                    <a:cubicBezTo>
                      <a:pt x="114" y="111"/>
                      <a:pt x="114" y="111"/>
                      <a:pt x="114" y="111"/>
                    </a:cubicBezTo>
                    <a:cubicBezTo>
                      <a:pt x="112" y="112"/>
                      <a:pt x="112" y="112"/>
                      <a:pt x="112" y="112"/>
                    </a:cubicBezTo>
                    <a:cubicBezTo>
                      <a:pt x="107" y="116"/>
                      <a:pt x="101" y="118"/>
                      <a:pt x="95" y="121"/>
                    </a:cubicBezTo>
                    <a:cubicBezTo>
                      <a:pt x="89" y="123"/>
                      <a:pt x="84" y="124"/>
                      <a:pt x="79" y="124"/>
                    </a:cubicBezTo>
                    <a:cubicBezTo>
                      <a:pt x="66" y="124"/>
                      <a:pt x="55" y="120"/>
                      <a:pt x="47" y="112"/>
                    </a:cubicBezTo>
                    <a:cubicBezTo>
                      <a:pt x="39" y="103"/>
                      <a:pt x="35" y="92"/>
                      <a:pt x="35" y="77"/>
                    </a:cubicBezTo>
                    <a:cubicBezTo>
                      <a:pt x="35" y="62"/>
                      <a:pt x="39" y="51"/>
                      <a:pt x="48" y="42"/>
                    </a:cubicBezTo>
                    <a:cubicBezTo>
                      <a:pt x="56" y="33"/>
                      <a:pt x="66" y="29"/>
                      <a:pt x="80" y="29"/>
                    </a:cubicBezTo>
                    <a:cubicBezTo>
                      <a:pt x="91" y="29"/>
                      <a:pt x="102" y="32"/>
                      <a:pt x="112" y="40"/>
                    </a:cubicBezTo>
                    <a:cubicBezTo>
                      <a:pt x="114" y="41"/>
                      <a:pt x="114" y="41"/>
                      <a:pt x="114" y="41"/>
                    </a:cubicBezTo>
                    <a:cubicBezTo>
                      <a:pt x="114" y="8"/>
                      <a:pt x="114" y="8"/>
                      <a:pt x="114" y="8"/>
                    </a:cubicBezTo>
                    <a:cubicBezTo>
                      <a:pt x="113" y="8"/>
                      <a:pt x="113" y="8"/>
                      <a:pt x="113" y="8"/>
                    </a:cubicBezTo>
                    <a:cubicBezTo>
                      <a:pt x="108" y="6"/>
                      <a:pt x="103" y="4"/>
                      <a:pt x="9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21" name="Freeform 9">
                <a:extLst>
                  <a:ext uri="{FF2B5EF4-FFF2-40B4-BE49-F238E27FC236}">
                    <a16:creationId xmlns:a16="http://schemas.microsoft.com/office/drawing/2014/main" id="{6BE19BE2-1E7A-4F04-B006-C8525E180134}"/>
                  </a:ext>
                </a:extLst>
              </p:cNvPr>
              <p:cNvSpPr>
                <a:spLocks/>
              </p:cNvSpPr>
              <p:nvPr userDrawn="1"/>
            </p:nvSpPr>
            <p:spPr bwMode="auto">
              <a:xfrm>
                <a:off x="10953750" y="646113"/>
                <a:ext cx="114300" cy="198437"/>
              </a:xfrm>
              <a:custGeom>
                <a:avLst/>
                <a:gdLst>
                  <a:gd name="T0" fmla="*/ 71 w 85"/>
                  <a:gd name="T1" fmla="*/ 0 h 146"/>
                  <a:gd name="T2" fmla="*/ 48 w 85"/>
                  <a:gd name="T3" fmla="*/ 8 h 146"/>
                  <a:gd name="T4" fmla="*/ 35 w 85"/>
                  <a:gd name="T5" fmla="*/ 27 h 146"/>
                  <a:gd name="T6" fmla="*/ 34 w 85"/>
                  <a:gd name="T7" fmla="*/ 27 h 146"/>
                  <a:gd name="T8" fmla="*/ 34 w 85"/>
                  <a:gd name="T9" fmla="*/ 2 h 146"/>
                  <a:gd name="T10" fmla="*/ 0 w 85"/>
                  <a:gd name="T11" fmla="*/ 2 h 146"/>
                  <a:gd name="T12" fmla="*/ 0 w 85"/>
                  <a:gd name="T13" fmla="*/ 146 h 146"/>
                  <a:gd name="T14" fmla="*/ 34 w 85"/>
                  <a:gd name="T15" fmla="*/ 146 h 146"/>
                  <a:gd name="T16" fmla="*/ 34 w 85"/>
                  <a:gd name="T17" fmla="*/ 72 h 146"/>
                  <a:gd name="T18" fmla="*/ 43 w 85"/>
                  <a:gd name="T19" fmla="*/ 42 h 146"/>
                  <a:gd name="T20" fmla="*/ 65 w 85"/>
                  <a:gd name="T21" fmla="*/ 30 h 146"/>
                  <a:gd name="T22" fmla="*/ 75 w 85"/>
                  <a:gd name="T23" fmla="*/ 32 h 146"/>
                  <a:gd name="T24" fmla="*/ 83 w 85"/>
                  <a:gd name="T25" fmla="*/ 35 h 146"/>
                  <a:gd name="T26" fmla="*/ 85 w 85"/>
                  <a:gd name="T27" fmla="*/ 36 h 146"/>
                  <a:gd name="T28" fmla="*/ 85 w 85"/>
                  <a:gd name="T29" fmla="*/ 2 h 146"/>
                  <a:gd name="T30" fmla="*/ 84 w 85"/>
                  <a:gd name="T31" fmla="*/ 1 h 146"/>
                  <a:gd name="T32" fmla="*/ 71 w 85"/>
                  <a:gd name="T33"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5" h="146">
                    <a:moveTo>
                      <a:pt x="71" y="0"/>
                    </a:moveTo>
                    <a:cubicBezTo>
                      <a:pt x="62" y="0"/>
                      <a:pt x="55" y="2"/>
                      <a:pt x="48" y="8"/>
                    </a:cubicBezTo>
                    <a:cubicBezTo>
                      <a:pt x="42" y="12"/>
                      <a:pt x="38" y="19"/>
                      <a:pt x="35" y="27"/>
                    </a:cubicBezTo>
                    <a:cubicBezTo>
                      <a:pt x="34" y="27"/>
                      <a:pt x="34" y="27"/>
                      <a:pt x="34" y="27"/>
                    </a:cubicBezTo>
                    <a:cubicBezTo>
                      <a:pt x="34" y="2"/>
                      <a:pt x="34" y="2"/>
                      <a:pt x="34" y="2"/>
                    </a:cubicBezTo>
                    <a:cubicBezTo>
                      <a:pt x="0" y="2"/>
                      <a:pt x="0" y="2"/>
                      <a:pt x="0" y="2"/>
                    </a:cubicBezTo>
                    <a:cubicBezTo>
                      <a:pt x="0" y="146"/>
                      <a:pt x="0" y="146"/>
                      <a:pt x="0" y="146"/>
                    </a:cubicBezTo>
                    <a:cubicBezTo>
                      <a:pt x="34" y="146"/>
                      <a:pt x="34" y="146"/>
                      <a:pt x="34" y="146"/>
                    </a:cubicBezTo>
                    <a:cubicBezTo>
                      <a:pt x="34" y="72"/>
                      <a:pt x="34" y="72"/>
                      <a:pt x="34" y="72"/>
                    </a:cubicBezTo>
                    <a:cubicBezTo>
                      <a:pt x="34" y="60"/>
                      <a:pt x="37" y="50"/>
                      <a:pt x="43" y="42"/>
                    </a:cubicBezTo>
                    <a:cubicBezTo>
                      <a:pt x="48" y="34"/>
                      <a:pt x="56" y="30"/>
                      <a:pt x="65" y="30"/>
                    </a:cubicBezTo>
                    <a:cubicBezTo>
                      <a:pt x="68" y="30"/>
                      <a:pt x="71" y="30"/>
                      <a:pt x="75" y="32"/>
                    </a:cubicBezTo>
                    <a:cubicBezTo>
                      <a:pt x="79" y="32"/>
                      <a:pt x="82" y="34"/>
                      <a:pt x="83" y="35"/>
                    </a:cubicBezTo>
                    <a:cubicBezTo>
                      <a:pt x="85" y="36"/>
                      <a:pt x="85" y="36"/>
                      <a:pt x="85" y="36"/>
                    </a:cubicBezTo>
                    <a:cubicBezTo>
                      <a:pt x="85" y="2"/>
                      <a:pt x="85" y="2"/>
                      <a:pt x="85" y="2"/>
                    </a:cubicBezTo>
                    <a:cubicBezTo>
                      <a:pt x="84" y="1"/>
                      <a:pt x="84" y="1"/>
                      <a:pt x="84" y="1"/>
                    </a:cubicBezTo>
                    <a:cubicBezTo>
                      <a:pt x="81" y="0"/>
                      <a:pt x="76"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22" name="Freeform 10">
                <a:extLst>
                  <a:ext uri="{FF2B5EF4-FFF2-40B4-BE49-F238E27FC236}">
                    <a16:creationId xmlns:a16="http://schemas.microsoft.com/office/drawing/2014/main" id="{1617790B-8291-4BBC-B75C-15426B7A8CFC}"/>
                  </a:ext>
                </a:extLst>
              </p:cNvPr>
              <p:cNvSpPr>
                <a:spLocks noEditPoints="1"/>
              </p:cNvSpPr>
              <p:nvPr userDrawn="1"/>
            </p:nvSpPr>
            <p:spPr bwMode="auto">
              <a:xfrm>
                <a:off x="11069638" y="644525"/>
                <a:ext cx="200025" cy="204787"/>
              </a:xfrm>
              <a:custGeom>
                <a:avLst/>
                <a:gdLst>
                  <a:gd name="T0" fmla="*/ 77 w 149"/>
                  <a:gd name="T1" fmla="*/ 0 h 152"/>
                  <a:gd name="T2" fmla="*/ 20 w 149"/>
                  <a:gd name="T3" fmla="*/ 21 h 152"/>
                  <a:gd name="T4" fmla="*/ 0 w 149"/>
                  <a:gd name="T5" fmla="*/ 78 h 152"/>
                  <a:gd name="T6" fmla="*/ 20 w 149"/>
                  <a:gd name="T7" fmla="*/ 132 h 152"/>
                  <a:gd name="T8" fmla="*/ 73 w 149"/>
                  <a:gd name="T9" fmla="*/ 152 h 152"/>
                  <a:gd name="T10" fmla="*/ 128 w 149"/>
                  <a:gd name="T11" fmla="*/ 131 h 152"/>
                  <a:gd name="T12" fmla="*/ 149 w 149"/>
                  <a:gd name="T13" fmla="*/ 75 h 152"/>
                  <a:gd name="T14" fmla="*/ 130 w 149"/>
                  <a:gd name="T15" fmla="*/ 20 h 152"/>
                  <a:gd name="T16" fmla="*/ 77 w 149"/>
                  <a:gd name="T17" fmla="*/ 0 h 152"/>
                  <a:gd name="T18" fmla="*/ 104 w 149"/>
                  <a:gd name="T19" fmla="*/ 112 h 152"/>
                  <a:gd name="T20" fmla="*/ 76 w 149"/>
                  <a:gd name="T21" fmla="*/ 124 h 152"/>
                  <a:gd name="T22" fmla="*/ 46 w 149"/>
                  <a:gd name="T23" fmla="*/ 111 h 152"/>
                  <a:gd name="T24" fmla="*/ 36 w 149"/>
                  <a:gd name="T25" fmla="*/ 76 h 152"/>
                  <a:gd name="T26" fmla="*/ 46 w 149"/>
                  <a:gd name="T27" fmla="*/ 41 h 152"/>
                  <a:gd name="T28" fmla="*/ 75 w 149"/>
                  <a:gd name="T29" fmla="*/ 28 h 152"/>
                  <a:gd name="T30" fmla="*/ 104 w 149"/>
                  <a:gd name="T31" fmla="*/ 40 h 152"/>
                  <a:gd name="T32" fmla="*/ 114 w 149"/>
                  <a:gd name="T33" fmla="*/ 76 h 152"/>
                  <a:gd name="T34" fmla="*/ 104 w 149"/>
                  <a:gd name="T35" fmla="*/ 11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9" h="152">
                    <a:moveTo>
                      <a:pt x="77" y="0"/>
                    </a:moveTo>
                    <a:cubicBezTo>
                      <a:pt x="53" y="0"/>
                      <a:pt x="34" y="7"/>
                      <a:pt x="20" y="21"/>
                    </a:cubicBezTo>
                    <a:cubicBezTo>
                      <a:pt x="7" y="35"/>
                      <a:pt x="0" y="54"/>
                      <a:pt x="0" y="78"/>
                    </a:cubicBezTo>
                    <a:cubicBezTo>
                      <a:pt x="0" y="101"/>
                      <a:pt x="7" y="119"/>
                      <a:pt x="20" y="132"/>
                    </a:cubicBezTo>
                    <a:cubicBezTo>
                      <a:pt x="33" y="145"/>
                      <a:pt x="51" y="152"/>
                      <a:pt x="73" y="152"/>
                    </a:cubicBezTo>
                    <a:cubicBezTo>
                      <a:pt x="96" y="152"/>
                      <a:pt x="115" y="145"/>
                      <a:pt x="128" y="131"/>
                    </a:cubicBezTo>
                    <a:cubicBezTo>
                      <a:pt x="142" y="117"/>
                      <a:pt x="149" y="98"/>
                      <a:pt x="149" y="75"/>
                    </a:cubicBezTo>
                    <a:cubicBezTo>
                      <a:pt x="149" y="52"/>
                      <a:pt x="142" y="34"/>
                      <a:pt x="130" y="20"/>
                    </a:cubicBezTo>
                    <a:cubicBezTo>
                      <a:pt x="117" y="7"/>
                      <a:pt x="99" y="0"/>
                      <a:pt x="77" y="0"/>
                    </a:cubicBezTo>
                    <a:close/>
                    <a:moveTo>
                      <a:pt x="104" y="112"/>
                    </a:moveTo>
                    <a:cubicBezTo>
                      <a:pt x="98" y="120"/>
                      <a:pt x="88" y="124"/>
                      <a:pt x="76" y="124"/>
                    </a:cubicBezTo>
                    <a:cubicBezTo>
                      <a:pt x="63" y="124"/>
                      <a:pt x="53" y="120"/>
                      <a:pt x="46" y="111"/>
                    </a:cubicBezTo>
                    <a:cubicBezTo>
                      <a:pt x="40" y="103"/>
                      <a:pt x="36" y="91"/>
                      <a:pt x="36" y="76"/>
                    </a:cubicBezTo>
                    <a:cubicBezTo>
                      <a:pt x="36" y="61"/>
                      <a:pt x="40" y="49"/>
                      <a:pt x="46" y="41"/>
                    </a:cubicBezTo>
                    <a:cubicBezTo>
                      <a:pt x="53" y="32"/>
                      <a:pt x="63" y="28"/>
                      <a:pt x="75" y="28"/>
                    </a:cubicBezTo>
                    <a:cubicBezTo>
                      <a:pt x="87" y="28"/>
                      <a:pt x="97" y="32"/>
                      <a:pt x="104" y="40"/>
                    </a:cubicBezTo>
                    <a:cubicBezTo>
                      <a:pt x="110" y="48"/>
                      <a:pt x="114" y="60"/>
                      <a:pt x="114" y="76"/>
                    </a:cubicBezTo>
                    <a:cubicBezTo>
                      <a:pt x="114" y="92"/>
                      <a:pt x="110" y="104"/>
                      <a:pt x="104" y="1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23" name="Freeform 11">
                <a:extLst>
                  <a:ext uri="{FF2B5EF4-FFF2-40B4-BE49-F238E27FC236}">
                    <a16:creationId xmlns:a16="http://schemas.microsoft.com/office/drawing/2014/main" id="{B36129A8-3DF3-43A9-AB8F-507299929FE4}"/>
                  </a:ext>
                </a:extLst>
              </p:cNvPr>
              <p:cNvSpPr>
                <a:spLocks/>
              </p:cNvSpPr>
              <p:nvPr userDrawn="1"/>
            </p:nvSpPr>
            <p:spPr bwMode="auto">
              <a:xfrm>
                <a:off x="11291888" y="644525"/>
                <a:ext cx="130175" cy="204787"/>
              </a:xfrm>
              <a:custGeom>
                <a:avLst/>
                <a:gdLst>
                  <a:gd name="T0" fmla="*/ 59 w 96"/>
                  <a:gd name="T1" fmla="*/ 64 h 152"/>
                  <a:gd name="T2" fmla="*/ 39 w 96"/>
                  <a:gd name="T3" fmla="*/ 53 h 152"/>
                  <a:gd name="T4" fmla="*/ 35 w 96"/>
                  <a:gd name="T5" fmla="*/ 42 h 152"/>
                  <a:gd name="T6" fmla="*/ 40 w 96"/>
                  <a:gd name="T7" fmla="*/ 31 h 152"/>
                  <a:gd name="T8" fmla="*/ 55 w 96"/>
                  <a:gd name="T9" fmla="*/ 27 h 152"/>
                  <a:gd name="T10" fmla="*/ 72 w 96"/>
                  <a:gd name="T11" fmla="*/ 30 h 152"/>
                  <a:gd name="T12" fmla="*/ 87 w 96"/>
                  <a:gd name="T13" fmla="*/ 37 h 152"/>
                  <a:gd name="T14" fmla="*/ 89 w 96"/>
                  <a:gd name="T15" fmla="*/ 38 h 152"/>
                  <a:gd name="T16" fmla="*/ 89 w 96"/>
                  <a:gd name="T17" fmla="*/ 6 h 152"/>
                  <a:gd name="T18" fmla="*/ 89 w 96"/>
                  <a:gd name="T19" fmla="*/ 6 h 152"/>
                  <a:gd name="T20" fmla="*/ 73 w 96"/>
                  <a:gd name="T21" fmla="*/ 2 h 152"/>
                  <a:gd name="T22" fmla="*/ 56 w 96"/>
                  <a:gd name="T23" fmla="*/ 0 h 152"/>
                  <a:gd name="T24" fmla="*/ 16 w 96"/>
                  <a:gd name="T25" fmla="*/ 12 h 152"/>
                  <a:gd name="T26" fmla="*/ 1 w 96"/>
                  <a:gd name="T27" fmla="*/ 44 h 152"/>
                  <a:gd name="T28" fmla="*/ 4 w 96"/>
                  <a:gd name="T29" fmla="*/ 62 h 152"/>
                  <a:gd name="T30" fmla="*/ 14 w 96"/>
                  <a:gd name="T31" fmla="*/ 76 h 152"/>
                  <a:gd name="T32" fmla="*/ 35 w 96"/>
                  <a:gd name="T33" fmla="*/ 88 h 152"/>
                  <a:gd name="T34" fmla="*/ 52 w 96"/>
                  <a:gd name="T35" fmla="*/ 96 h 152"/>
                  <a:gd name="T36" fmla="*/ 60 w 96"/>
                  <a:gd name="T37" fmla="*/ 102 h 152"/>
                  <a:gd name="T38" fmla="*/ 62 w 96"/>
                  <a:gd name="T39" fmla="*/ 110 h 152"/>
                  <a:gd name="T40" fmla="*/ 39 w 96"/>
                  <a:gd name="T41" fmla="*/ 124 h 152"/>
                  <a:gd name="T42" fmla="*/ 21 w 96"/>
                  <a:gd name="T43" fmla="*/ 121 h 152"/>
                  <a:gd name="T44" fmla="*/ 1 w 96"/>
                  <a:gd name="T45" fmla="*/ 111 h 152"/>
                  <a:gd name="T46" fmla="*/ 0 w 96"/>
                  <a:gd name="T47" fmla="*/ 110 h 152"/>
                  <a:gd name="T48" fmla="*/ 0 w 96"/>
                  <a:gd name="T49" fmla="*/ 143 h 152"/>
                  <a:gd name="T50" fmla="*/ 0 w 96"/>
                  <a:gd name="T51" fmla="*/ 144 h 152"/>
                  <a:gd name="T52" fmla="*/ 19 w 96"/>
                  <a:gd name="T53" fmla="*/ 149 h 152"/>
                  <a:gd name="T54" fmla="*/ 38 w 96"/>
                  <a:gd name="T55" fmla="*/ 152 h 152"/>
                  <a:gd name="T56" fmla="*/ 80 w 96"/>
                  <a:gd name="T57" fmla="*/ 139 h 152"/>
                  <a:gd name="T58" fmla="*/ 96 w 96"/>
                  <a:gd name="T59" fmla="*/ 106 h 152"/>
                  <a:gd name="T60" fmla="*/ 87 w 96"/>
                  <a:gd name="T61" fmla="*/ 82 h 152"/>
                  <a:gd name="T62" fmla="*/ 59 w 96"/>
                  <a:gd name="T63" fmla="*/ 64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 h="152">
                    <a:moveTo>
                      <a:pt x="59" y="64"/>
                    </a:moveTo>
                    <a:cubicBezTo>
                      <a:pt x="48" y="59"/>
                      <a:pt x="41" y="56"/>
                      <a:pt x="39" y="53"/>
                    </a:cubicBezTo>
                    <a:cubicBezTo>
                      <a:pt x="36" y="50"/>
                      <a:pt x="35" y="46"/>
                      <a:pt x="35" y="42"/>
                    </a:cubicBezTo>
                    <a:cubicBezTo>
                      <a:pt x="35" y="37"/>
                      <a:pt x="36" y="34"/>
                      <a:pt x="40" y="31"/>
                    </a:cubicBezTo>
                    <a:cubicBezTo>
                      <a:pt x="43" y="28"/>
                      <a:pt x="48" y="27"/>
                      <a:pt x="55" y="27"/>
                    </a:cubicBezTo>
                    <a:cubicBezTo>
                      <a:pt x="60" y="27"/>
                      <a:pt x="66" y="28"/>
                      <a:pt x="72" y="30"/>
                    </a:cubicBezTo>
                    <a:cubicBezTo>
                      <a:pt x="78" y="32"/>
                      <a:pt x="83" y="34"/>
                      <a:pt x="87" y="37"/>
                    </a:cubicBezTo>
                    <a:cubicBezTo>
                      <a:pt x="89" y="38"/>
                      <a:pt x="89" y="38"/>
                      <a:pt x="89" y="38"/>
                    </a:cubicBezTo>
                    <a:cubicBezTo>
                      <a:pt x="89" y="6"/>
                      <a:pt x="89" y="6"/>
                      <a:pt x="89" y="6"/>
                    </a:cubicBezTo>
                    <a:cubicBezTo>
                      <a:pt x="89" y="6"/>
                      <a:pt x="89" y="6"/>
                      <a:pt x="89" y="6"/>
                    </a:cubicBezTo>
                    <a:cubicBezTo>
                      <a:pt x="85" y="4"/>
                      <a:pt x="79" y="3"/>
                      <a:pt x="73" y="2"/>
                    </a:cubicBezTo>
                    <a:cubicBezTo>
                      <a:pt x="67" y="0"/>
                      <a:pt x="61" y="0"/>
                      <a:pt x="56" y="0"/>
                    </a:cubicBezTo>
                    <a:cubicBezTo>
                      <a:pt x="40" y="0"/>
                      <a:pt x="27" y="4"/>
                      <a:pt x="16" y="12"/>
                    </a:cubicBezTo>
                    <a:cubicBezTo>
                      <a:pt x="6" y="21"/>
                      <a:pt x="1" y="32"/>
                      <a:pt x="1" y="44"/>
                    </a:cubicBezTo>
                    <a:cubicBezTo>
                      <a:pt x="1" y="51"/>
                      <a:pt x="2" y="57"/>
                      <a:pt x="4" y="62"/>
                    </a:cubicBezTo>
                    <a:cubicBezTo>
                      <a:pt x="6" y="68"/>
                      <a:pt x="9" y="72"/>
                      <a:pt x="14" y="76"/>
                    </a:cubicBezTo>
                    <a:cubicBezTo>
                      <a:pt x="19" y="80"/>
                      <a:pt x="26" y="84"/>
                      <a:pt x="35" y="88"/>
                    </a:cubicBezTo>
                    <a:cubicBezTo>
                      <a:pt x="43" y="91"/>
                      <a:pt x="49" y="94"/>
                      <a:pt x="52" y="96"/>
                    </a:cubicBezTo>
                    <a:cubicBezTo>
                      <a:pt x="56" y="98"/>
                      <a:pt x="59" y="100"/>
                      <a:pt x="60" y="102"/>
                    </a:cubicBezTo>
                    <a:cubicBezTo>
                      <a:pt x="61" y="104"/>
                      <a:pt x="62" y="107"/>
                      <a:pt x="62" y="110"/>
                    </a:cubicBezTo>
                    <a:cubicBezTo>
                      <a:pt x="62" y="120"/>
                      <a:pt x="55" y="124"/>
                      <a:pt x="39" y="124"/>
                    </a:cubicBezTo>
                    <a:cubicBezTo>
                      <a:pt x="34" y="124"/>
                      <a:pt x="27" y="123"/>
                      <a:pt x="21" y="121"/>
                    </a:cubicBezTo>
                    <a:cubicBezTo>
                      <a:pt x="14" y="118"/>
                      <a:pt x="7" y="115"/>
                      <a:pt x="1" y="111"/>
                    </a:cubicBezTo>
                    <a:cubicBezTo>
                      <a:pt x="0" y="110"/>
                      <a:pt x="0" y="110"/>
                      <a:pt x="0" y="110"/>
                    </a:cubicBezTo>
                    <a:cubicBezTo>
                      <a:pt x="0" y="143"/>
                      <a:pt x="0" y="143"/>
                      <a:pt x="0" y="143"/>
                    </a:cubicBezTo>
                    <a:cubicBezTo>
                      <a:pt x="0" y="144"/>
                      <a:pt x="0" y="144"/>
                      <a:pt x="0" y="144"/>
                    </a:cubicBezTo>
                    <a:cubicBezTo>
                      <a:pt x="5" y="146"/>
                      <a:pt x="11" y="148"/>
                      <a:pt x="19" y="149"/>
                    </a:cubicBezTo>
                    <a:cubicBezTo>
                      <a:pt x="26" y="151"/>
                      <a:pt x="32" y="152"/>
                      <a:pt x="38" y="152"/>
                    </a:cubicBezTo>
                    <a:cubicBezTo>
                      <a:pt x="56" y="152"/>
                      <a:pt x="70" y="148"/>
                      <a:pt x="80" y="139"/>
                    </a:cubicBezTo>
                    <a:cubicBezTo>
                      <a:pt x="91" y="131"/>
                      <a:pt x="96" y="120"/>
                      <a:pt x="96" y="106"/>
                    </a:cubicBezTo>
                    <a:cubicBezTo>
                      <a:pt x="96" y="97"/>
                      <a:pt x="93" y="88"/>
                      <a:pt x="87" y="82"/>
                    </a:cubicBezTo>
                    <a:cubicBezTo>
                      <a:pt x="82" y="75"/>
                      <a:pt x="73" y="69"/>
                      <a:pt x="59" y="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24" name="Freeform 12">
                <a:extLst>
                  <a:ext uri="{FF2B5EF4-FFF2-40B4-BE49-F238E27FC236}">
                    <a16:creationId xmlns:a16="http://schemas.microsoft.com/office/drawing/2014/main" id="{28AE4D27-F2CD-497F-82FB-7D801A9C5FFD}"/>
                  </a:ext>
                </a:extLst>
              </p:cNvPr>
              <p:cNvSpPr>
                <a:spLocks noEditPoints="1"/>
              </p:cNvSpPr>
              <p:nvPr userDrawn="1"/>
            </p:nvSpPr>
            <p:spPr bwMode="auto">
              <a:xfrm>
                <a:off x="11441113" y="644525"/>
                <a:ext cx="201612" cy="204787"/>
              </a:xfrm>
              <a:custGeom>
                <a:avLst/>
                <a:gdLst>
                  <a:gd name="T0" fmla="*/ 77 w 149"/>
                  <a:gd name="T1" fmla="*/ 0 h 152"/>
                  <a:gd name="T2" fmla="*/ 20 w 149"/>
                  <a:gd name="T3" fmla="*/ 21 h 152"/>
                  <a:gd name="T4" fmla="*/ 0 w 149"/>
                  <a:gd name="T5" fmla="*/ 78 h 152"/>
                  <a:gd name="T6" fmla="*/ 20 w 149"/>
                  <a:gd name="T7" fmla="*/ 132 h 152"/>
                  <a:gd name="T8" fmla="*/ 73 w 149"/>
                  <a:gd name="T9" fmla="*/ 152 h 152"/>
                  <a:gd name="T10" fmla="*/ 128 w 149"/>
                  <a:gd name="T11" fmla="*/ 131 h 152"/>
                  <a:gd name="T12" fmla="*/ 149 w 149"/>
                  <a:gd name="T13" fmla="*/ 75 h 152"/>
                  <a:gd name="T14" fmla="*/ 130 w 149"/>
                  <a:gd name="T15" fmla="*/ 20 h 152"/>
                  <a:gd name="T16" fmla="*/ 77 w 149"/>
                  <a:gd name="T17" fmla="*/ 0 h 152"/>
                  <a:gd name="T18" fmla="*/ 104 w 149"/>
                  <a:gd name="T19" fmla="*/ 112 h 152"/>
                  <a:gd name="T20" fmla="*/ 75 w 149"/>
                  <a:gd name="T21" fmla="*/ 124 h 152"/>
                  <a:gd name="T22" fmla="*/ 46 w 149"/>
                  <a:gd name="T23" fmla="*/ 111 h 152"/>
                  <a:gd name="T24" fmla="*/ 36 w 149"/>
                  <a:gd name="T25" fmla="*/ 76 h 152"/>
                  <a:gd name="T26" fmla="*/ 46 w 149"/>
                  <a:gd name="T27" fmla="*/ 41 h 152"/>
                  <a:gd name="T28" fmla="*/ 75 w 149"/>
                  <a:gd name="T29" fmla="*/ 28 h 152"/>
                  <a:gd name="T30" fmla="*/ 103 w 149"/>
                  <a:gd name="T31" fmla="*/ 40 h 152"/>
                  <a:gd name="T32" fmla="*/ 114 w 149"/>
                  <a:gd name="T33" fmla="*/ 76 h 152"/>
                  <a:gd name="T34" fmla="*/ 104 w 149"/>
                  <a:gd name="T35" fmla="*/ 11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9" h="152">
                    <a:moveTo>
                      <a:pt x="77" y="0"/>
                    </a:moveTo>
                    <a:cubicBezTo>
                      <a:pt x="53" y="0"/>
                      <a:pt x="34" y="7"/>
                      <a:pt x="20" y="21"/>
                    </a:cubicBezTo>
                    <a:cubicBezTo>
                      <a:pt x="7" y="35"/>
                      <a:pt x="0" y="54"/>
                      <a:pt x="0" y="78"/>
                    </a:cubicBezTo>
                    <a:cubicBezTo>
                      <a:pt x="0" y="101"/>
                      <a:pt x="7" y="119"/>
                      <a:pt x="20" y="132"/>
                    </a:cubicBezTo>
                    <a:cubicBezTo>
                      <a:pt x="33" y="145"/>
                      <a:pt x="51" y="152"/>
                      <a:pt x="73" y="152"/>
                    </a:cubicBezTo>
                    <a:cubicBezTo>
                      <a:pt x="96" y="152"/>
                      <a:pt x="115" y="145"/>
                      <a:pt x="128" y="131"/>
                    </a:cubicBezTo>
                    <a:cubicBezTo>
                      <a:pt x="142" y="117"/>
                      <a:pt x="149" y="98"/>
                      <a:pt x="149" y="75"/>
                    </a:cubicBezTo>
                    <a:cubicBezTo>
                      <a:pt x="149" y="52"/>
                      <a:pt x="142" y="34"/>
                      <a:pt x="130" y="20"/>
                    </a:cubicBezTo>
                    <a:cubicBezTo>
                      <a:pt x="117" y="7"/>
                      <a:pt x="99" y="0"/>
                      <a:pt x="77" y="0"/>
                    </a:cubicBezTo>
                    <a:close/>
                    <a:moveTo>
                      <a:pt x="104" y="112"/>
                    </a:moveTo>
                    <a:cubicBezTo>
                      <a:pt x="97" y="120"/>
                      <a:pt x="88" y="124"/>
                      <a:pt x="75" y="124"/>
                    </a:cubicBezTo>
                    <a:cubicBezTo>
                      <a:pt x="63" y="124"/>
                      <a:pt x="53" y="120"/>
                      <a:pt x="46" y="111"/>
                    </a:cubicBezTo>
                    <a:cubicBezTo>
                      <a:pt x="39" y="103"/>
                      <a:pt x="36" y="91"/>
                      <a:pt x="36" y="76"/>
                    </a:cubicBezTo>
                    <a:cubicBezTo>
                      <a:pt x="36" y="61"/>
                      <a:pt x="39" y="49"/>
                      <a:pt x="46" y="41"/>
                    </a:cubicBezTo>
                    <a:cubicBezTo>
                      <a:pt x="53" y="32"/>
                      <a:pt x="63" y="28"/>
                      <a:pt x="75" y="28"/>
                    </a:cubicBezTo>
                    <a:cubicBezTo>
                      <a:pt x="87" y="28"/>
                      <a:pt x="96" y="32"/>
                      <a:pt x="103" y="40"/>
                    </a:cubicBezTo>
                    <a:cubicBezTo>
                      <a:pt x="110" y="48"/>
                      <a:pt x="114" y="60"/>
                      <a:pt x="114" y="76"/>
                    </a:cubicBezTo>
                    <a:cubicBezTo>
                      <a:pt x="113" y="92"/>
                      <a:pt x="110" y="104"/>
                      <a:pt x="104" y="1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25" name="Freeform 13">
                <a:extLst>
                  <a:ext uri="{FF2B5EF4-FFF2-40B4-BE49-F238E27FC236}">
                    <a16:creationId xmlns:a16="http://schemas.microsoft.com/office/drawing/2014/main" id="{0A2586C7-E063-4E27-895B-1E247031FB3D}"/>
                  </a:ext>
                </a:extLst>
              </p:cNvPr>
              <p:cNvSpPr>
                <a:spLocks/>
              </p:cNvSpPr>
              <p:nvPr userDrawn="1"/>
            </p:nvSpPr>
            <p:spPr bwMode="auto">
              <a:xfrm>
                <a:off x="11645900" y="552450"/>
                <a:ext cx="241300" cy="296862"/>
              </a:xfrm>
              <a:custGeom>
                <a:avLst/>
                <a:gdLst>
                  <a:gd name="T0" fmla="*/ 179 w 179"/>
                  <a:gd name="T1" fmla="*/ 100 h 220"/>
                  <a:gd name="T2" fmla="*/ 179 w 179"/>
                  <a:gd name="T3" fmla="*/ 72 h 220"/>
                  <a:gd name="T4" fmla="*/ 144 w 179"/>
                  <a:gd name="T5" fmla="*/ 72 h 220"/>
                  <a:gd name="T6" fmla="*/ 144 w 179"/>
                  <a:gd name="T7" fmla="*/ 29 h 220"/>
                  <a:gd name="T8" fmla="*/ 143 w 179"/>
                  <a:gd name="T9" fmla="*/ 29 h 220"/>
                  <a:gd name="T10" fmla="*/ 111 w 179"/>
                  <a:gd name="T11" fmla="*/ 39 h 220"/>
                  <a:gd name="T12" fmla="*/ 110 w 179"/>
                  <a:gd name="T13" fmla="*/ 39 h 220"/>
                  <a:gd name="T14" fmla="*/ 110 w 179"/>
                  <a:gd name="T15" fmla="*/ 72 h 220"/>
                  <a:gd name="T16" fmla="*/ 59 w 179"/>
                  <a:gd name="T17" fmla="*/ 72 h 220"/>
                  <a:gd name="T18" fmla="*/ 59 w 179"/>
                  <a:gd name="T19" fmla="*/ 54 h 220"/>
                  <a:gd name="T20" fmla="*/ 65 w 179"/>
                  <a:gd name="T21" fmla="*/ 35 h 220"/>
                  <a:gd name="T22" fmla="*/ 80 w 179"/>
                  <a:gd name="T23" fmla="*/ 28 h 220"/>
                  <a:gd name="T24" fmla="*/ 95 w 179"/>
                  <a:gd name="T25" fmla="*/ 32 h 220"/>
                  <a:gd name="T26" fmla="*/ 96 w 179"/>
                  <a:gd name="T27" fmla="*/ 32 h 220"/>
                  <a:gd name="T28" fmla="*/ 96 w 179"/>
                  <a:gd name="T29" fmla="*/ 3 h 220"/>
                  <a:gd name="T30" fmla="*/ 96 w 179"/>
                  <a:gd name="T31" fmla="*/ 3 h 220"/>
                  <a:gd name="T32" fmla="*/ 77 w 179"/>
                  <a:gd name="T33" fmla="*/ 0 h 220"/>
                  <a:gd name="T34" fmla="*/ 49 w 179"/>
                  <a:gd name="T35" fmla="*/ 7 h 220"/>
                  <a:gd name="T36" fmla="*/ 31 w 179"/>
                  <a:gd name="T37" fmla="*/ 25 h 220"/>
                  <a:gd name="T38" fmla="*/ 24 w 179"/>
                  <a:gd name="T39" fmla="*/ 52 h 220"/>
                  <a:gd name="T40" fmla="*/ 24 w 179"/>
                  <a:gd name="T41" fmla="*/ 72 h 220"/>
                  <a:gd name="T42" fmla="*/ 0 w 179"/>
                  <a:gd name="T43" fmla="*/ 72 h 220"/>
                  <a:gd name="T44" fmla="*/ 0 w 179"/>
                  <a:gd name="T45" fmla="*/ 100 h 220"/>
                  <a:gd name="T46" fmla="*/ 24 w 179"/>
                  <a:gd name="T47" fmla="*/ 100 h 220"/>
                  <a:gd name="T48" fmla="*/ 24 w 179"/>
                  <a:gd name="T49" fmla="*/ 216 h 220"/>
                  <a:gd name="T50" fmla="*/ 59 w 179"/>
                  <a:gd name="T51" fmla="*/ 216 h 220"/>
                  <a:gd name="T52" fmla="*/ 59 w 179"/>
                  <a:gd name="T53" fmla="*/ 100 h 220"/>
                  <a:gd name="T54" fmla="*/ 109 w 179"/>
                  <a:gd name="T55" fmla="*/ 100 h 220"/>
                  <a:gd name="T56" fmla="*/ 109 w 179"/>
                  <a:gd name="T57" fmla="*/ 174 h 220"/>
                  <a:gd name="T58" fmla="*/ 152 w 179"/>
                  <a:gd name="T59" fmla="*/ 220 h 220"/>
                  <a:gd name="T60" fmla="*/ 167 w 179"/>
                  <a:gd name="T61" fmla="*/ 218 h 220"/>
                  <a:gd name="T62" fmla="*/ 178 w 179"/>
                  <a:gd name="T63" fmla="*/ 215 h 220"/>
                  <a:gd name="T64" fmla="*/ 178 w 179"/>
                  <a:gd name="T65" fmla="*/ 214 h 220"/>
                  <a:gd name="T66" fmla="*/ 178 w 179"/>
                  <a:gd name="T67" fmla="*/ 186 h 220"/>
                  <a:gd name="T68" fmla="*/ 177 w 179"/>
                  <a:gd name="T69" fmla="*/ 187 h 220"/>
                  <a:gd name="T70" fmla="*/ 170 w 179"/>
                  <a:gd name="T71" fmla="*/ 190 h 220"/>
                  <a:gd name="T72" fmla="*/ 163 w 179"/>
                  <a:gd name="T73" fmla="*/ 192 h 220"/>
                  <a:gd name="T74" fmla="*/ 149 w 179"/>
                  <a:gd name="T75" fmla="*/ 186 h 220"/>
                  <a:gd name="T76" fmla="*/ 144 w 179"/>
                  <a:gd name="T77" fmla="*/ 168 h 220"/>
                  <a:gd name="T78" fmla="*/ 144 w 179"/>
                  <a:gd name="T79" fmla="*/ 100 h 220"/>
                  <a:gd name="T80" fmla="*/ 179 w 179"/>
                  <a:gd name="T81"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79" h="220">
                    <a:moveTo>
                      <a:pt x="179" y="100"/>
                    </a:moveTo>
                    <a:cubicBezTo>
                      <a:pt x="179" y="72"/>
                      <a:pt x="179" y="72"/>
                      <a:pt x="179" y="72"/>
                    </a:cubicBezTo>
                    <a:cubicBezTo>
                      <a:pt x="144" y="72"/>
                      <a:pt x="144" y="72"/>
                      <a:pt x="144" y="72"/>
                    </a:cubicBezTo>
                    <a:cubicBezTo>
                      <a:pt x="144" y="29"/>
                      <a:pt x="144" y="29"/>
                      <a:pt x="144" y="29"/>
                    </a:cubicBezTo>
                    <a:cubicBezTo>
                      <a:pt x="143" y="29"/>
                      <a:pt x="143" y="29"/>
                      <a:pt x="143" y="29"/>
                    </a:cubicBezTo>
                    <a:cubicBezTo>
                      <a:pt x="111" y="39"/>
                      <a:pt x="111" y="39"/>
                      <a:pt x="111" y="39"/>
                    </a:cubicBezTo>
                    <a:cubicBezTo>
                      <a:pt x="110" y="39"/>
                      <a:pt x="110" y="39"/>
                      <a:pt x="110" y="39"/>
                    </a:cubicBezTo>
                    <a:cubicBezTo>
                      <a:pt x="110" y="72"/>
                      <a:pt x="110" y="72"/>
                      <a:pt x="110" y="72"/>
                    </a:cubicBezTo>
                    <a:cubicBezTo>
                      <a:pt x="59" y="72"/>
                      <a:pt x="59" y="72"/>
                      <a:pt x="59" y="72"/>
                    </a:cubicBezTo>
                    <a:cubicBezTo>
                      <a:pt x="59" y="54"/>
                      <a:pt x="59" y="54"/>
                      <a:pt x="59" y="54"/>
                    </a:cubicBezTo>
                    <a:cubicBezTo>
                      <a:pt x="59" y="46"/>
                      <a:pt x="61" y="39"/>
                      <a:pt x="65" y="35"/>
                    </a:cubicBezTo>
                    <a:cubicBezTo>
                      <a:pt x="68" y="30"/>
                      <a:pt x="74" y="28"/>
                      <a:pt x="80" y="28"/>
                    </a:cubicBezTo>
                    <a:cubicBezTo>
                      <a:pt x="85" y="28"/>
                      <a:pt x="90" y="30"/>
                      <a:pt x="95" y="32"/>
                    </a:cubicBezTo>
                    <a:cubicBezTo>
                      <a:pt x="96" y="32"/>
                      <a:pt x="96" y="32"/>
                      <a:pt x="96" y="32"/>
                    </a:cubicBezTo>
                    <a:cubicBezTo>
                      <a:pt x="96" y="3"/>
                      <a:pt x="96" y="3"/>
                      <a:pt x="96" y="3"/>
                    </a:cubicBezTo>
                    <a:cubicBezTo>
                      <a:pt x="96" y="3"/>
                      <a:pt x="96" y="3"/>
                      <a:pt x="96" y="3"/>
                    </a:cubicBezTo>
                    <a:cubicBezTo>
                      <a:pt x="91" y="1"/>
                      <a:pt x="85" y="0"/>
                      <a:pt x="77" y="0"/>
                    </a:cubicBezTo>
                    <a:cubicBezTo>
                      <a:pt x="67" y="0"/>
                      <a:pt x="57" y="2"/>
                      <a:pt x="49" y="7"/>
                    </a:cubicBezTo>
                    <a:cubicBezTo>
                      <a:pt x="41" y="11"/>
                      <a:pt x="35" y="17"/>
                      <a:pt x="31" y="25"/>
                    </a:cubicBezTo>
                    <a:cubicBezTo>
                      <a:pt x="26" y="33"/>
                      <a:pt x="24" y="42"/>
                      <a:pt x="24" y="52"/>
                    </a:cubicBezTo>
                    <a:cubicBezTo>
                      <a:pt x="24" y="72"/>
                      <a:pt x="24" y="72"/>
                      <a:pt x="24" y="72"/>
                    </a:cubicBezTo>
                    <a:cubicBezTo>
                      <a:pt x="0" y="72"/>
                      <a:pt x="0" y="72"/>
                      <a:pt x="0" y="72"/>
                    </a:cubicBezTo>
                    <a:cubicBezTo>
                      <a:pt x="0" y="100"/>
                      <a:pt x="0" y="100"/>
                      <a:pt x="0" y="100"/>
                    </a:cubicBezTo>
                    <a:cubicBezTo>
                      <a:pt x="24" y="100"/>
                      <a:pt x="24" y="100"/>
                      <a:pt x="24" y="100"/>
                    </a:cubicBezTo>
                    <a:cubicBezTo>
                      <a:pt x="24" y="216"/>
                      <a:pt x="24" y="216"/>
                      <a:pt x="24" y="216"/>
                    </a:cubicBezTo>
                    <a:cubicBezTo>
                      <a:pt x="59" y="216"/>
                      <a:pt x="59" y="216"/>
                      <a:pt x="59" y="216"/>
                    </a:cubicBezTo>
                    <a:cubicBezTo>
                      <a:pt x="59" y="100"/>
                      <a:pt x="59" y="100"/>
                      <a:pt x="59" y="100"/>
                    </a:cubicBezTo>
                    <a:cubicBezTo>
                      <a:pt x="109" y="100"/>
                      <a:pt x="109" y="100"/>
                      <a:pt x="109" y="100"/>
                    </a:cubicBezTo>
                    <a:cubicBezTo>
                      <a:pt x="109" y="174"/>
                      <a:pt x="109" y="174"/>
                      <a:pt x="109" y="174"/>
                    </a:cubicBezTo>
                    <a:cubicBezTo>
                      <a:pt x="109" y="204"/>
                      <a:pt x="124" y="220"/>
                      <a:pt x="152" y="220"/>
                    </a:cubicBezTo>
                    <a:cubicBezTo>
                      <a:pt x="157" y="220"/>
                      <a:pt x="162" y="219"/>
                      <a:pt x="167" y="218"/>
                    </a:cubicBezTo>
                    <a:cubicBezTo>
                      <a:pt x="172" y="217"/>
                      <a:pt x="175" y="216"/>
                      <a:pt x="178" y="215"/>
                    </a:cubicBezTo>
                    <a:cubicBezTo>
                      <a:pt x="178" y="214"/>
                      <a:pt x="178" y="214"/>
                      <a:pt x="178" y="214"/>
                    </a:cubicBezTo>
                    <a:cubicBezTo>
                      <a:pt x="178" y="186"/>
                      <a:pt x="178" y="186"/>
                      <a:pt x="178" y="186"/>
                    </a:cubicBezTo>
                    <a:cubicBezTo>
                      <a:pt x="177" y="187"/>
                      <a:pt x="177" y="187"/>
                      <a:pt x="177" y="187"/>
                    </a:cubicBezTo>
                    <a:cubicBezTo>
                      <a:pt x="175" y="188"/>
                      <a:pt x="173" y="190"/>
                      <a:pt x="170" y="190"/>
                    </a:cubicBezTo>
                    <a:cubicBezTo>
                      <a:pt x="167" y="191"/>
                      <a:pt x="165" y="192"/>
                      <a:pt x="163" y="192"/>
                    </a:cubicBezTo>
                    <a:cubicBezTo>
                      <a:pt x="157" y="192"/>
                      <a:pt x="152" y="190"/>
                      <a:pt x="149" y="186"/>
                    </a:cubicBezTo>
                    <a:cubicBezTo>
                      <a:pt x="145" y="183"/>
                      <a:pt x="144" y="176"/>
                      <a:pt x="144" y="168"/>
                    </a:cubicBezTo>
                    <a:cubicBezTo>
                      <a:pt x="144" y="100"/>
                      <a:pt x="144" y="100"/>
                      <a:pt x="144" y="100"/>
                    </a:cubicBezTo>
                    <a:cubicBezTo>
                      <a:pt x="179" y="100"/>
                      <a:pt x="179" y="100"/>
                      <a:pt x="179"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grpSp>
        <p:sp>
          <p:nvSpPr>
            <p:cNvPr id="12" name="Rectangle 14">
              <a:extLst>
                <a:ext uri="{FF2B5EF4-FFF2-40B4-BE49-F238E27FC236}">
                  <a16:creationId xmlns:a16="http://schemas.microsoft.com/office/drawing/2014/main" id="{FD684FE3-0BFD-4855-91CF-CADBC2EFC14E}"/>
                </a:ext>
              </a:extLst>
            </p:cNvPr>
            <p:cNvSpPr>
              <a:spLocks noChangeArrowheads="1"/>
            </p:cNvSpPr>
            <p:nvPr userDrawn="1"/>
          </p:nvSpPr>
          <p:spPr bwMode="auto">
            <a:xfrm>
              <a:off x="9759951" y="481013"/>
              <a:ext cx="215900" cy="217487"/>
            </a:xfrm>
            <a:prstGeom prst="rect">
              <a:avLst/>
            </a:prstGeom>
            <a:solidFill>
              <a:srgbClr val="F265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14" name="Rectangle 15">
              <a:extLst>
                <a:ext uri="{FF2B5EF4-FFF2-40B4-BE49-F238E27FC236}">
                  <a16:creationId xmlns:a16="http://schemas.microsoft.com/office/drawing/2014/main" id="{0118DB7E-15ED-46D0-92D4-8A1282E26584}"/>
                </a:ext>
              </a:extLst>
            </p:cNvPr>
            <p:cNvSpPr>
              <a:spLocks noChangeArrowheads="1"/>
            </p:cNvSpPr>
            <p:nvPr userDrawn="1"/>
          </p:nvSpPr>
          <p:spPr bwMode="auto">
            <a:xfrm>
              <a:off x="9999663" y="481013"/>
              <a:ext cx="215900" cy="217487"/>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15" name="Rectangle 16">
              <a:extLst>
                <a:ext uri="{FF2B5EF4-FFF2-40B4-BE49-F238E27FC236}">
                  <a16:creationId xmlns:a16="http://schemas.microsoft.com/office/drawing/2014/main" id="{1A0A91C4-0363-4688-AB8A-B5E1550480B2}"/>
                </a:ext>
              </a:extLst>
            </p:cNvPr>
            <p:cNvSpPr>
              <a:spLocks noChangeArrowheads="1"/>
            </p:cNvSpPr>
            <p:nvPr userDrawn="1"/>
          </p:nvSpPr>
          <p:spPr bwMode="auto">
            <a:xfrm>
              <a:off x="9759951" y="719138"/>
              <a:ext cx="215900" cy="217487"/>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16" name="Rectangle 17">
              <a:extLst>
                <a:ext uri="{FF2B5EF4-FFF2-40B4-BE49-F238E27FC236}">
                  <a16:creationId xmlns:a16="http://schemas.microsoft.com/office/drawing/2014/main" id="{0153EC32-D008-4CDC-BF56-07A820E4C503}"/>
                </a:ext>
              </a:extLst>
            </p:cNvPr>
            <p:cNvSpPr>
              <a:spLocks noChangeArrowheads="1"/>
            </p:cNvSpPr>
            <p:nvPr userDrawn="1"/>
          </p:nvSpPr>
          <p:spPr bwMode="auto">
            <a:xfrm>
              <a:off x="9999663" y="719138"/>
              <a:ext cx="215900" cy="217487"/>
            </a:xfrm>
            <a:prstGeom prst="rect">
              <a:avLst/>
            </a:prstGeom>
            <a:solidFill>
              <a:srgbClr val="FFC20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grpSp>
    </p:spTree>
    <p:extLst>
      <p:ext uri="{BB962C8B-B14F-4D97-AF65-F5344CB8AC3E}">
        <p14:creationId xmlns:p14="http://schemas.microsoft.com/office/powerpoint/2010/main" val="2999127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0379527"/>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ext Placeholder 5"/>
          <p:cNvSpPr>
            <a:spLocks noGrp="1"/>
          </p:cNvSpPr>
          <p:nvPr>
            <p:ph type="body" sz="quarter" idx="10" hasCustomPrompt="1"/>
          </p:nvPr>
        </p:nvSpPr>
        <p:spPr>
          <a:xfrm>
            <a:off x="1" y="1"/>
            <a:ext cx="5050664" cy="1257442"/>
          </a:xfrm>
        </p:spPr>
        <p:txBody>
          <a:bodyPr lIns="393192" tIns="393192" bIns="91440">
            <a:normAutofit/>
          </a:bodyPr>
          <a:lstStyle>
            <a:lvl1pPr marL="0" indent="0">
              <a:buNone/>
              <a:defRPr sz="4488">
                <a:solidFill>
                  <a:srgbClr val="D83B01"/>
                </a:solidFill>
                <a:latin typeface="+mj-lt"/>
              </a:defRPr>
            </a:lvl1pPr>
          </a:lstStyle>
          <a:p>
            <a:pPr lvl="0"/>
            <a:r>
              <a:rPr lang="en-US"/>
              <a:t>Title (Optional)</a:t>
            </a:r>
          </a:p>
        </p:txBody>
      </p:sp>
      <p:sp>
        <p:nvSpPr>
          <p:cNvPr id="4" name="Text Placeholder 3"/>
          <p:cNvSpPr>
            <a:spLocks noGrp="1"/>
          </p:cNvSpPr>
          <p:nvPr>
            <p:ph type="body" sz="quarter" idx="11" hasCustomPrompt="1"/>
          </p:nvPr>
        </p:nvSpPr>
        <p:spPr>
          <a:xfrm>
            <a:off x="5745255" y="396852"/>
            <a:ext cx="6539003" cy="6597673"/>
          </a:xfrm>
        </p:spPr>
        <p:txBody>
          <a:bodyPr/>
          <a:lstStyle>
            <a:lvl1pPr>
              <a:lnSpc>
                <a:spcPct val="100000"/>
              </a:lnSpc>
              <a:spcAft>
                <a:spcPts val="306"/>
              </a:spcAft>
              <a:defRPr/>
            </a:lvl1pPr>
            <a:lvl2pPr marL="0" indent="0">
              <a:buNone/>
              <a:defRPr/>
            </a:lvl2pPr>
          </a:lstStyle>
          <a:p>
            <a:pPr lvl="1"/>
            <a:r>
              <a:rPr lang="en-US"/>
              <a:t>Second level</a:t>
            </a:r>
          </a:p>
        </p:txBody>
      </p:sp>
    </p:spTree>
    <p:extLst>
      <p:ext uri="{BB962C8B-B14F-4D97-AF65-F5344CB8AC3E}">
        <p14:creationId xmlns:p14="http://schemas.microsoft.com/office/powerpoint/2010/main" val="1033909142"/>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3_Title/sub-title only_blue">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rgbClr val="D83B01"/>
                </a:solidFill>
                <a:latin typeface="+mj-lt"/>
              </a:defRPr>
            </a:lvl1pPr>
          </a:lstStyle>
          <a:p>
            <a:pPr lvl="0"/>
            <a:r>
              <a:rPr lang="en-US"/>
              <a:t>Title</a:t>
            </a:r>
          </a:p>
        </p:txBody>
      </p:sp>
    </p:spTree>
    <p:extLst>
      <p:ext uri="{BB962C8B-B14F-4D97-AF65-F5344CB8AC3E}">
        <p14:creationId xmlns:p14="http://schemas.microsoft.com/office/powerpoint/2010/main" val="402037089"/>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2_Title/sub-title only_blue">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rgbClr val="D83B01"/>
                </a:solidFill>
                <a:latin typeface="+mj-lt"/>
              </a:defRPr>
            </a:lvl1pPr>
          </a:lstStyle>
          <a:p>
            <a:pPr lvl="0"/>
            <a:r>
              <a:rPr lang="en-US"/>
              <a:t>Title</a:t>
            </a:r>
          </a:p>
        </p:txBody>
      </p:sp>
      <p:sp>
        <p:nvSpPr>
          <p:cNvPr id="8" name="Text Placeholder 7"/>
          <p:cNvSpPr>
            <a:spLocks noGrp="1"/>
          </p:cNvSpPr>
          <p:nvPr>
            <p:ph type="body" sz="quarter" idx="11" hasCustomPrompt="1"/>
          </p:nvPr>
        </p:nvSpPr>
        <p:spPr>
          <a:xfrm>
            <a:off x="0" y="1267759"/>
            <a:ext cx="12436475" cy="922288"/>
          </a:xfrm>
        </p:spPr>
        <p:txBody>
          <a:bodyPr lIns="393192" bIns="91440"/>
          <a:lstStyle>
            <a:lvl1pPr marL="0" indent="0">
              <a:buNone/>
              <a:defRPr>
                <a:solidFill>
                  <a:schemeClr val="tx1"/>
                </a:solidFill>
                <a:latin typeface="+mj-lt"/>
              </a:defRPr>
            </a:lvl1pPr>
            <a:lvl2pPr marL="466298" indent="0">
              <a:buNone/>
              <a:defRPr/>
            </a:lvl2pPr>
          </a:lstStyle>
          <a:p>
            <a:pPr lvl="0"/>
            <a:r>
              <a:rPr lang="en-US"/>
              <a:t>Subtitle</a:t>
            </a:r>
          </a:p>
        </p:txBody>
      </p:sp>
    </p:spTree>
    <p:extLst>
      <p:ext uri="{BB962C8B-B14F-4D97-AF65-F5344CB8AC3E}">
        <p14:creationId xmlns:p14="http://schemas.microsoft.com/office/powerpoint/2010/main" val="972489935"/>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1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chemeClr val="tx2"/>
                </a:solidFill>
                <a:latin typeface="+mj-lt"/>
              </a:defRPr>
            </a:lvl1pPr>
          </a:lstStyle>
          <a:p>
            <a:pPr lvl="0"/>
            <a:r>
              <a:rPr lang="en-US"/>
              <a:t>Title (Optional)</a:t>
            </a:r>
          </a:p>
        </p:txBody>
      </p:sp>
      <p:sp>
        <p:nvSpPr>
          <p:cNvPr id="3" name="Picture Placeholder 2"/>
          <p:cNvSpPr>
            <a:spLocks noGrp="1"/>
          </p:cNvSpPr>
          <p:nvPr>
            <p:ph type="pic" sz="quarter" idx="11" hasCustomPrompt="1"/>
          </p:nvPr>
        </p:nvSpPr>
        <p:spPr>
          <a:xfrm>
            <a:off x="1964752" y="2291376"/>
            <a:ext cx="1408819" cy="1408620"/>
          </a:xfrm>
        </p:spPr>
        <p:txBody>
          <a:bodyPr/>
          <a:lstStyle>
            <a:lvl1pPr marL="0" indent="0">
              <a:buNone/>
              <a:defRPr/>
            </a:lvl1pPr>
          </a:lstStyle>
          <a:p>
            <a:r>
              <a:rPr lang="en-US"/>
              <a:t>icon</a:t>
            </a:r>
          </a:p>
        </p:txBody>
      </p:sp>
      <p:cxnSp>
        <p:nvCxnSpPr>
          <p:cNvPr id="5" name="Straight Connector 4"/>
          <p:cNvCxnSpPr/>
          <p:nvPr userDrawn="1"/>
        </p:nvCxnSpPr>
        <p:spPr>
          <a:xfrm>
            <a:off x="1200426" y="3958604"/>
            <a:ext cx="2937125"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9" name="Text Placeholder 8"/>
          <p:cNvSpPr>
            <a:spLocks noGrp="1"/>
          </p:cNvSpPr>
          <p:nvPr>
            <p:ph type="body" sz="quarter" idx="12"/>
          </p:nvPr>
        </p:nvSpPr>
        <p:spPr>
          <a:xfrm>
            <a:off x="1200427" y="4187000"/>
            <a:ext cx="2937469" cy="2300746"/>
          </a:xfrm>
        </p:spPr>
        <p:txBody>
          <a:bodyPr/>
          <a:lstStyle>
            <a:lvl1pPr marL="0" indent="0">
              <a:buNone/>
              <a:defRPr/>
            </a:lvl1pPr>
          </a:lstStyle>
          <a:p>
            <a:pPr lvl="0"/>
            <a:r>
              <a:rPr lang="en-US"/>
              <a:t>Click to edit Master text styles</a:t>
            </a:r>
          </a:p>
        </p:txBody>
      </p:sp>
      <p:sp>
        <p:nvSpPr>
          <p:cNvPr id="11" name="Picture Placeholder 2"/>
          <p:cNvSpPr>
            <a:spLocks noGrp="1"/>
          </p:cNvSpPr>
          <p:nvPr>
            <p:ph type="pic" sz="quarter" idx="13" hasCustomPrompt="1"/>
          </p:nvPr>
        </p:nvSpPr>
        <p:spPr>
          <a:xfrm>
            <a:off x="5568180" y="2291376"/>
            <a:ext cx="1408819" cy="1408620"/>
          </a:xfrm>
        </p:spPr>
        <p:txBody>
          <a:bodyPr/>
          <a:lstStyle>
            <a:lvl1pPr marL="0" indent="0">
              <a:buNone/>
              <a:defRPr/>
            </a:lvl1pPr>
          </a:lstStyle>
          <a:p>
            <a:r>
              <a:rPr lang="en-US"/>
              <a:t>icon</a:t>
            </a:r>
          </a:p>
        </p:txBody>
      </p:sp>
      <p:cxnSp>
        <p:nvCxnSpPr>
          <p:cNvPr id="12" name="Straight Connector 11"/>
          <p:cNvCxnSpPr/>
          <p:nvPr userDrawn="1"/>
        </p:nvCxnSpPr>
        <p:spPr>
          <a:xfrm>
            <a:off x="4804027" y="3958604"/>
            <a:ext cx="2937125"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8"/>
          <p:cNvSpPr>
            <a:spLocks noGrp="1"/>
          </p:cNvSpPr>
          <p:nvPr>
            <p:ph type="body" sz="quarter" idx="14"/>
          </p:nvPr>
        </p:nvSpPr>
        <p:spPr>
          <a:xfrm>
            <a:off x="4803855" y="4187000"/>
            <a:ext cx="2937469" cy="2300746"/>
          </a:xfrm>
        </p:spPr>
        <p:txBody>
          <a:bodyPr/>
          <a:lstStyle>
            <a:lvl1pPr marL="0" indent="0">
              <a:buNone/>
              <a:defRPr/>
            </a:lvl1pPr>
          </a:lstStyle>
          <a:p>
            <a:pPr lvl="0"/>
            <a:r>
              <a:rPr lang="en-US"/>
              <a:t>Click to edit Master text styles</a:t>
            </a:r>
          </a:p>
        </p:txBody>
      </p:sp>
      <p:sp>
        <p:nvSpPr>
          <p:cNvPr id="14" name="Picture Placeholder 2"/>
          <p:cNvSpPr>
            <a:spLocks noGrp="1"/>
          </p:cNvSpPr>
          <p:nvPr>
            <p:ph type="pic" sz="quarter" idx="15" hasCustomPrompt="1"/>
          </p:nvPr>
        </p:nvSpPr>
        <p:spPr>
          <a:xfrm>
            <a:off x="9171609" y="2291376"/>
            <a:ext cx="1408819" cy="1408620"/>
          </a:xfrm>
        </p:spPr>
        <p:txBody>
          <a:bodyPr/>
          <a:lstStyle>
            <a:lvl1pPr marL="0" indent="0">
              <a:buNone/>
              <a:defRPr/>
            </a:lvl1pPr>
          </a:lstStyle>
          <a:p>
            <a:r>
              <a:rPr lang="en-US"/>
              <a:t>icon</a:t>
            </a:r>
          </a:p>
        </p:txBody>
      </p:sp>
      <p:cxnSp>
        <p:nvCxnSpPr>
          <p:cNvPr id="15" name="Straight Connector 14"/>
          <p:cNvCxnSpPr/>
          <p:nvPr userDrawn="1"/>
        </p:nvCxnSpPr>
        <p:spPr>
          <a:xfrm>
            <a:off x="8407629" y="3958604"/>
            <a:ext cx="2937125"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8"/>
          <p:cNvSpPr>
            <a:spLocks noGrp="1"/>
          </p:cNvSpPr>
          <p:nvPr>
            <p:ph type="body" sz="quarter" idx="16"/>
          </p:nvPr>
        </p:nvSpPr>
        <p:spPr>
          <a:xfrm>
            <a:off x="8407284" y="4187000"/>
            <a:ext cx="2937469" cy="2300746"/>
          </a:xfrm>
        </p:spPr>
        <p:txBody>
          <a:bodyPr/>
          <a:lstStyle>
            <a:lvl1pPr marL="0" indent="0">
              <a:buNone/>
              <a:defRPr/>
            </a:lvl1pPr>
          </a:lstStyle>
          <a:p>
            <a:pPr lvl="0"/>
            <a:r>
              <a:rPr lang="en-US"/>
              <a:t>Click to edit Master text styles</a:t>
            </a:r>
          </a:p>
        </p:txBody>
      </p:sp>
    </p:spTree>
    <p:extLst>
      <p:ext uri="{BB962C8B-B14F-4D97-AF65-F5344CB8AC3E}">
        <p14:creationId xmlns:p14="http://schemas.microsoft.com/office/powerpoint/2010/main" val="3012832273"/>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9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chemeClr val="tx2"/>
                </a:solidFill>
                <a:latin typeface="+mj-lt"/>
              </a:defRPr>
            </a:lvl1pPr>
          </a:lstStyle>
          <a:p>
            <a:pPr lvl="0"/>
            <a:r>
              <a:rPr lang="en-US"/>
              <a:t>Title (Optional)</a:t>
            </a:r>
          </a:p>
        </p:txBody>
      </p:sp>
      <p:sp>
        <p:nvSpPr>
          <p:cNvPr id="17" name="Text Placeholder 7"/>
          <p:cNvSpPr>
            <a:spLocks noGrp="1"/>
          </p:cNvSpPr>
          <p:nvPr>
            <p:ph type="body" sz="quarter" idx="11" hasCustomPrompt="1"/>
          </p:nvPr>
        </p:nvSpPr>
        <p:spPr>
          <a:xfrm>
            <a:off x="0" y="1267759"/>
            <a:ext cx="12436475" cy="1688792"/>
          </a:xfrm>
        </p:spPr>
        <p:txBody>
          <a:bodyPr lIns="393192" rIns="182880" bIns="91440">
            <a:normAutofit/>
          </a:bodyPr>
          <a:lstStyle>
            <a:lvl1pPr marL="0" indent="0">
              <a:buNone/>
              <a:defRPr sz="2040">
                <a:solidFill>
                  <a:schemeClr val="tx1"/>
                </a:solidFill>
                <a:latin typeface="+mj-lt"/>
              </a:defRPr>
            </a:lvl1pPr>
            <a:lvl2pPr marL="466298" indent="0">
              <a:buNone/>
              <a:defRPr/>
            </a:lvl2pPr>
          </a:lstStyle>
          <a:p>
            <a:pPr lvl="0"/>
            <a:r>
              <a:rPr lang="en-US"/>
              <a:t>Body text</a:t>
            </a:r>
          </a:p>
        </p:txBody>
      </p:sp>
      <p:sp>
        <p:nvSpPr>
          <p:cNvPr id="4" name="Table Placeholder 3"/>
          <p:cNvSpPr>
            <a:spLocks noGrp="1"/>
          </p:cNvSpPr>
          <p:nvPr>
            <p:ph type="tbl" sz="quarter" idx="12"/>
          </p:nvPr>
        </p:nvSpPr>
        <p:spPr>
          <a:xfrm>
            <a:off x="426676" y="2956483"/>
            <a:ext cx="11559970" cy="4038043"/>
          </a:xfrm>
        </p:spPr>
        <p:txBody>
          <a:bodyPr>
            <a:normAutofit/>
          </a:bodyPr>
          <a:lstStyle>
            <a:lvl1pPr marL="0" indent="0">
              <a:buNone/>
              <a:defRPr sz="1632"/>
            </a:lvl1pPr>
          </a:lstStyle>
          <a:p>
            <a:endParaRPr lang="en-US"/>
          </a:p>
        </p:txBody>
      </p:sp>
    </p:spTree>
    <p:extLst>
      <p:ext uri="{BB962C8B-B14F-4D97-AF65-F5344CB8AC3E}">
        <p14:creationId xmlns:p14="http://schemas.microsoft.com/office/powerpoint/2010/main" val="194994364"/>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8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rgbClr val="D83B01"/>
                </a:solidFill>
                <a:latin typeface="+mj-lt"/>
              </a:defRPr>
            </a:lvl1pPr>
          </a:lstStyle>
          <a:p>
            <a:pPr lvl="0"/>
            <a:r>
              <a:rPr lang="en-US"/>
              <a:t>Title (Optional)</a:t>
            </a:r>
          </a:p>
        </p:txBody>
      </p:sp>
      <p:sp>
        <p:nvSpPr>
          <p:cNvPr id="8" name="Text Placeholder 7"/>
          <p:cNvSpPr>
            <a:spLocks noGrp="1"/>
          </p:cNvSpPr>
          <p:nvPr>
            <p:ph type="body" sz="quarter" idx="11" hasCustomPrompt="1"/>
          </p:nvPr>
        </p:nvSpPr>
        <p:spPr>
          <a:xfrm>
            <a:off x="0" y="1267759"/>
            <a:ext cx="12436475" cy="922288"/>
          </a:xfrm>
        </p:spPr>
        <p:txBody>
          <a:bodyPr lIns="393192" bIns="91440"/>
          <a:lstStyle>
            <a:lvl1pPr marL="0" indent="0">
              <a:buNone/>
              <a:defRPr>
                <a:solidFill>
                  <a:schemeClr val="tx1"/>
                </a:solidFill>
                <a:latin typeface="+mj-lt"/>
              </a:defRPr>
            </a:lvl1pPr>
            <a:lvl2pPr marL="466298" indent="0">
              <a:buNone/>
              <a:defRPr/>
            </a:lvl2pPr>
          </a:lstStyle>
          <a:p>
            <a:pPr lvl="0"/>
            <a:r>
              <a:rPr lang="en-US"/>
              <a:t>Subtitle (Optional)</a:t>
            </a:r>
          </a:p>
        </p:txBody>
      </p:sp>
      <p:sp>
        <p:nvSpPr>
          <p:cNvPr id="10" name="Text Placeholder 9"/>
          <p:cNvSpPr>
            <a:spLocks noGrp="1"/>
          </p:cNvSpPr>
          <p:nvPr>
            <p:ph type="body" sz="quarter" idx="12" hasCustomPrompt="1"/>
          </p:nvPr>
        </p:nvSpPr>
        <p:spPr>
          <a:xfrm>
            <a:off x="0" y="2200362"/>
            <a:ext cx="12436475" cy="4794164"/>
          </a:xfrm>
        </p:spPr>
        <p:txBody>
          <a:bodyPr lIns="393192" tIns="91440" bIns="91440">
            <a:normAutofit/>
          </a:bodyPr>
          <a:lstStyle>
            <a:lvl1pPr marL="0" indent="0">
              <a:buNone/>
              <a:defRPr sz="2040">
                <a:solidFill>
                  <a:schemeClr val="tx1"/>
                </a:solidFill>
              </a:defRPr>
            </a:lvl1pPr>
          </a:lstStyle>
          <a:p>
            <a:pPr lvl="0"/>
            <a:r>
              <a:rPr lang="en-US"/>
              <a:t>Body copy</a:t>
            </a:r>
          </a:p>
        </p:txBody>
      </p:sp>
    </p:spTree>
    <p:extLst>
      <p:ext uri="{BB962C8B-B14F-4D97-AF65-F5344CB8AC3E}">
        <p14:creationId xmlns:p14="http://schemas.microsoft.com/office/powerpoint/2010/main" val="2526811906"/>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10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rgbClr val="D83B01"/>
                </a:solidFill>
                <a:latin typeface="+mj-lt"/>
              </a:defRPr>
            </a:lvl1pPr>
          </a:lstStyle>
          <a:p>
            <a:pPr lvl="0"/>
            <a:r>
              <a:rPr lang="en-US"/>
              <a:t>Title (Optional)</a:t>
            </a:r>
          </a:p>
        </p:txBody>
      </p:sp>
      <p:sp>
        <p:nvSpPr>
          <p:cNvPr id="10" name="Text Placeholder 9"/>
          <p:cNvSpPr>
            <a:spLocks noGrp="1"/>
          </p:cNvSpPr>
          <p:nvPr>
            <p:ph type="body" sz="quarter" idx="12" hasCustomPrompt="1"/>
          </p:nvPr>
        </p:nvSpPr>
        <p:spPr>
          <a:xfrm>
            <a:off x="0" y="1257443"/>
            <a:ext cx="12436475" cy="5737082"/>
          </a:xfrm>
        </p:spPr>
        <p:txBody>
          <a:bodyPr lIns="393192" tIns="91440" bIns="91440">
            <a:normAutofit/>
          </a:bodyPr>
          <a:lstStyle>
            <a:lvl1pPr marL="0" indent="0">
              <a:buNone/>
              <a:defRPr sz="2040">
                <a:solidFill>
                  <a:schemeClr val="tx1"/>
                </a:solidFill>
              </a:defRPr>
            </a:lvl1pPr>
          </a:lstStyle>
          <a:p>
            <a:pPr lvl="0"/>
            <a:r>
              <a:rPr lang="en-US"/>
              <a:t>Body copy</a:t>
            </a:r>
          </a:p>
        </p:txBody>
      </p:sp>
    </p:spTree>
    <p:extLst>
      <p:ext uri="{BB962C8B-B14F-4D97-AF65-F5344CB8AC3E}">
        <p14:creationId xmlns:p14="http://schemas.microsoft.com/office/powerpoint/2010/main" val="64608191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2888"/>
            <a:ext cx="11856403"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a:t>
            </a:r>
            <a:r>
              <a:rPr lang="en-US" sz="700" baseline="0">
                <a:gradFill>
                  <a:gsLst>
                    <a:gs pos="0">
                      <a:schemeClr val="tx1"/>
                    </a:gs>
                    <a:gs pos="100000">
                      <a:schemeClr val="tx1"/>
                    </a:gs>
                  </a:gsLst>
                  <a:lin ang="5400000" scaled="0"/>
                </a:gradFill>
                <a:cs typeface="Segoe UI" pitchFamily="34" charset="0"/>
              </a:rPr>
              <a:t> Copyright</a:t>
            </a:r>
            <a:r>
              <a:rPr lang="en-US" sz="700">
                <a:gradFill>
                  <a:gsLst>
                    <a:gs pos="0">
                      <a:schemeClr val="tx1"/>
                    </a:gs>
                    <a:gs pos="100000">
                      <a:schemeClr val="tx1"/>
                    </a:gs>
                  </a:gsLst>
                  <a:lin ang="5400000" scaled="0"/>
                </a:gradFill>
                <a:cs typeface="Segoe UI" pitchFamily="34" charset="0"/>
              </a:rPr>
              <a:t>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4"/>
          </a:xfrm>
          <a:prstGeom prst="rect">
            <a:avLst/>
          </a:prstGeom>
        </p:spPr>
      </p:pic>
    </p:spTree>
    <p:extLst>
      <p:ext uri="{BB962C8B-B14F-4D97-AF65-F5344CB8AC3E}">
        <p14:creationId xmlns:p14="http://schemas.microsoft.com/office/powerpoint/2010/main" val="3928358739"/>
      </p:ext>
    </p:extLst>
  </p:cSld>
  <p:clrMapOvr>
    <a:masterClrMapping/>
  </p:clrMapOvr>
  <p:transition>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2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chemeClr val="accent2"/>
                </a:solidFill>
                <a:latin typeface="+mj-lt"/>
              </a:defRPr>
            </a:lvl1pPr>
          </a:lstStyle>
          <a:p>
            <a:pPr lvl="0"/>
            <a:r>
              <a:rPr lang="en-US"/>
              <a:t>Title (Optional)</a:t>
            </a:r>
          </a:p>
        </p:txBody>
      </p:sp>
      <p:sp>
        <p:nvSpPr>
          <p:cNvPr id="8" name="Text Placeholder 7"/>
          <p:cNvSpPr>
            <a:spLocks noGrp="1"/>
          </p:cNvSpPr>
          <p:nvPr>
            <p:ph type="body" sz="quarter" idx="11" hasCustomPrompt="1"/>
          </p:nvPr>
        </p:nvSpPr>
        <p:spPr>
          <a:xfrm>
            <a:off x="0" y="1267759"/>
            <a:ext cx="12436475" cy="922288"/>
          </a:xfrm>
        </p:spPr>
        <p:txBody>
          <a:bodyPr lIns="393192" bIns="91440"/>
          <a:lstStyle>
            <a:lvl1pPr marL="0" indent="0">
              <a:buNone/>
              <a:defRPr>
                <a:solidFill>
                  <a:schemeClr val="tx1"/>
                </a:solidFill>
                <a:latin typeface="+mj-lt"/>
              </a:defRPr>
            </a:lvl1pPr>
            <a:lvl2pPr marL="466298" indent="0">
              <a:buNone/>
              <a:defRPr/>
            </a:lvl2pPr>
          </a:lstStyle>
          <a:p>
            <a:pPr lvl="0"/>
            <a:r>
              <a:rPr lang="en-US"/>
              <a:t>Subtitle (Optional)</a:t>
            </a:r>
          </a:p>
        </p:txBody>
      </p:sp>
      <p:sp>
        <p:nvSpPr>
          <p:cNvPr id="10" name="Text Placeholder 9"/>
          <p:cNvSpPr>
            <a:spLocks noGrp="1"/>
          </p:cNvSpPr>
          <p:nvPr>
            <p:ph type="body" sz="quarter" idx="12" hasCustomPrompt="1"/>
          </p:nvPr>
        </p:nvSpPr>
        <p:spPr>
          <a:xfrm>
            <a:off x="0" y="2200362"/>
            <a:ext cx="12436475" cy="4794164"/>
          </a:xfrm>
        </p:spPr>
        <p:txBody>
          <a:bodyPr lIns="393192" tIns="91440" bIns="91440">
            <a:normAutofit/>
          </a:bodyPr>
          <a:lstStyle>
            <a:lvl1pPr marL="0" indent="0">
              <a:buNone/>
              <a:defRPr sz="2040">
                <a:solidFill>
                  <a:schemeClr val="tx1"/>
                </a:solidFill>
              </a:defRPr>
            </a:lvl1pPr>
          </a:lstStyle>
          <a:p>
            <a:pPr lvl="0"/>
            <a:r>
              <a:rPr lang="en-US"/>
              <a:t>Body copy</a:t>
            </a:r>
          </a:p>
        </p:txBody>
      </p:sp>
    </p:spTree>
    <p:extLst>
      <p:ext uri="{BB962C8B-B14F-4D97-AF65-F5344CB8AC3E}">
        <p14:creationId xmlns:p14="http://schemas.microsoft.com/office/powerpoint/2010/main" val="1113900697"/>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3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chemeClr val="accent3"/>
                </a:solidFill>
                <a:latin typeface="+mj-lt"/>
              </a:defRPr>
            </a:lvl1pPr>
          </a:lstStyle>
          <a:p>
            <a:pPr lvl="0"/>
            <a:r>
              <a:rPr lang="en-US"/>
              <a:t>Title (Optional)</a:t>
            </a:r>
          </a:p>
        </p:txBody>
      </p:sp>
      <p:sp>
        <p:nvSpPr>
          <p:cNvPr id="8" name="Text Placeholder 7"/>
          <p:cNvSpPr>
            <a:spLocks noGrp="1"/>
          </p:cNvSpPr>
          <p:nvPr>
            <p:ph type="body" sz="quarter" idx="11" hasCustomPrompt="1"/>
          </p:nvPr>
        </p:nvSpPr>
        <p:spPr>
          <a:xfrm>
            <a:off x="0" y="1267759"/>
            <a:ext cx="12436475" cy="922288"/>
          </a:xfrm>
        </p:spPr>
        <p:txBody>
          <a:bodyPr lIns="393192" bIns="91440"/>
          <a:lstStyle>
            <a:lvl1pPr marL="0" indent="0">
              <a:buNone/>
              <a:defRPr>
                <a:solidFill>
                  <a:schemeClr val="tx1"/>
                </a:solidFill>
                <a:latin typeface="+mj-lt"/>
              </a:defRPr>
            </a:lvl1pPr>
            <a:lvl2pPr marL="466298" indent="0">
              <a:buNone/>
              <a:defRPr/>
            </a:lvl2pPr>
          </a:lstStyle>
          <a:p>
            <a:pPr lvl="0"/>
            <a:r>
              <a:rPr lang="en-US"/>
              <a:t>Subtitle (Optional)</a:t>
            </a:r>
          </a:p>
        </p:txBody>
      </p:sp>
      <p:sp>
        <p:nvSpPr>
          <p:cNvPr id="10" name="Text Placeholder 9"/>
          <p:cNvSpPr>
            <a:spLocks noGrp="1"/>
          </p:cNvSpPr>
          <p:nvPr>
            <p:ph type="body" sz="quarter" idx="12" hasCustomPrompt="1"/>
          </p:nvPr>
        </p:nvSpPr>
        <p:spPr>
          <a:xfrm>
            <a:off x="0" y="2200362"/>
            <a:ext cx="12436475" cy="4794164"/>
          </a:xfrm>
        </p:spPr>
        <p:txBody>
          <a:bodyPr lIns="393192" tIns="91440" bIns="91440">
            <a:normAutofit/>
          </a:bodyPr>
          <a:lstStyle>
            <a:lvl1pPr marL="0" indent="0">
              <a:buNone/>
              <a:defRPr sz="2040">
                <a:solidFill>
                  <a:schemeClr val="tx1"/>
                </a:solidFill>
              </a:defRPr>
            </a:lvl1pPr>
          </a:lstStyle>
          <a:p>
            <a:pPr lvl="0"/>
            <a:r>
              <a:rPr lang="en-US"/>
              <a:t>Body copy</a:t>
            </a:r>
          </a:p>
        </p:txBody>
      </p:sp>
    </p:spTree>
    <p:extLst>
      <p:ext uri="{BB962C8B-B14F-4D97-AF65-F5344CB8AC3E}">
        <p14:creationId xmlns:p14="http://schemas.microsoft.com/office/powerpoint/2010/main" val="2922284762"/>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4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chemeClr val="accent4"/>
                </a:solidFill>
                <a:latin typeface="+mj-lt"/>
              </a:defRPr>
            </a:lvl1pPr>
          </a:lstStyle>
          <a:p>
            <a:pPr lvl="0"/>
            <a:r>
              <a:rPr lang="en-US"/>
              <a:t>Title (Optional)</a:t>
            </a:r>
          </a:p>
        </p:txBody>
      </p:sp>
      <p:sp>
        <p:nvSpPr>
          <p:cNvPr id="8" name="Text Placeholder 7"/>
          <p:cNvSpPr>
            <a:spLocks noGrp="1"/>
          </p:cNvSpPr>
          <p:nvPr>
            <p:ph type="body" sz="quarter" idx="11" hasCustomPrompt="1"/>
          </p:nvPr>
        </p:nvSpPr>
        <p:spPr>
          <a:xfrm>
            <a:off x="0" y="1267759"/>
            <a:ext cx="12436475" cy="922288"/>
          </a:xfrm>
        </p:spPr>
        <p:txBody>
          <a:bodyPr lIns="393192" bIns="91440"/>
          <a:lstStyle>
            <a:lvl1pPr marL="0" indent="0">
              <a:buNone/>
              <a:defRPr>
                <a:solidFill>
                  <a:schemeClr val="tx1"/>
                </a:solidFill>
                <a:latin typeface="+mj-lt"/>
              </a:defRPr>
            </a:lvl1pPr>
            <a:lvl2pPr marL="466298" indent="0">
              <a:buNone/>
              <a:defRPr/>
            </a:lvl2pPr>
          </a:lstStyle>
          <a:p>
            <a:pPr lvl="0"/>
            <a:r>
              <a:rPr lang="en-US"/>
              <a:t>Subtitle (Optional)</a:t>
            </a:r>
          </a:p>
        </p:txBody>
      </p:sp>
      <p:sp>
        <p:nvSpPr>
          <p:cNvPr id="10" name="Text Placeholder 9"/>
          <p:cNvSpPr>
            <a:spLocks noGrp="1"/>
          </p:cNvSpPr>
          <p:nvPr>
            <p:ph type="body" sz="quarter" idx="12" hasCustomPrompt="1"/>
          </p:nvPr>
        </p:nvSpPr>
        <p:spPr>
          <a:xfrm>
            <a:off x="0" y="2200362"/>
            <a:ext cx="12436475" cy="4794164"/>
          </a:xfrm>
        </p:spPr>
        <p:txBody>
          <a:bodyPr lIns="393192" tIns="91440" bIns="91440">
            <a:normAutofit/>
          </a:bodyPr>
          <a:lstStyle>
            <a:lvl1pPr marL="0" indent="0">
              <a:buNone/>
              <a:defRPr sz="2040">
                <a:solidFill>
                  <a:schemeClr val="tx1"/>
                </a:solidFill>
              </a:defRPr>
            </a:lvl1pPr>
          </a:lstStyle>
          <a:p>
            <a:pPr lvl="0"/>
            <a:r>
              <a:rPr lang="en-US"/>
              <a:t>Body copy</a:t>
            </a:r>
          </a:p>
        </p:txBody>
      </p:sp>
    </p:spTree>
    <p:extLst>
      <p:ext uri="{BB962C8B-B14F-4D97-AF65-F5344CB8AC3E}">
        <p14:creationId xmlns:p14="http://schemas.microsoft.com/office/powerpoint/2010/main" val="3560441450"/>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5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chemeClr val="accent5"/>
                </a:solidFill>
                <a:latin typeface="+mj-lt"/>
              </a:defRPr>
            </a:lvl1pPr>
          </a:lstStyle>
          <a:p>
            <a:pPr lvl="0"/>
            <a:r>
              <a:rPr lang="en-US"/>
              <a:t>Title (Optional)</a:t>
            </a:r>
          </a:p>
        </p:txBody>
      </p:sp>
      <p:sp>
        <p:nvSpPr>
          <p:cNvPr id="8" name="Text Placeholder 7"/>
          <p:cNvSpPr>
            <a:spLocks noGrp="1"/>
          </p:cNvSpPr>
          <p:nvPr>
            <p:ph type="body" sz="quarter" idx="11" hasCustomPrompt="1"/>
          </p:nvPr>
        </p:nvSpPr>
        <p:spPr>
          <a:xfrm>
            <a:off x="0" y="1267759"/>
            <a:ext cx="12436475" cy="922288"/>
          </a:xfrm>
        </p:spPr>
        <p:txBody>
          <a:bodyPr lIns="393192" bIns="91440"/>
          <a:lstStyle>
            <a:lvl1pPr marL="0" indent="0">
              <a:buNone/>
              <a:defRPr>
                <a:solidFill>
                  <a:schemeClr val="tx1"/>
                </a:solidFill>
                <a:latin typeface="+mj-lt"/>
              </a:defRPr>
            </a:lvl1pPr>
            <a:lvl2pPr marL="466298" indent="0">
              <a:buNone/>
              <a:defRPr/>
            </a:lvl2pPr>
          </a:lstStyle>
          <a:p>
            <a:pPr lvl="0"/>
            <a:r>
              <a:rPr lang="en-US"/>
              <a:t>Subtitle (Optional)</a:t>
            </a:r>
          </a:p>
        </p:txBody>
      </p:sp>
      <p:sp>
        <p:nvSpPr>
          <p:cNvPr id="10" name="Text Placeholder 9"/>
          <p:cNvSpPr>
            <a:spLocks noGrp="1"/>
          </p:cNvSpPr>
          <p:nvPr>
            <p:ph type="body" sz="quarter" idx="12" hasCustomPrompt="1"/>
          </p:nvPr>
        </p:nvSpPr>
        <p:spPr>
          <a:xfrm>
            <a:off x="0" y="2200362"/>
            <a:ext cx="12436475" cy="4794164"/>
          </a:xfrm>
        </p:spPr>
        <p:txBody>
          <a:bodyPr lIns="393192" tIns="91440" bIns="91440">
            <a:normAutofit/>
          </a:bodyPr>
          <a:lstStyle>
            <a:lvl1pPr marL="0" indent="0">
              <a:buNone/>
              <a:defRPr sz="2040">
                <a:solidFill>
                  <a:schemeClr val="tx1"/>
                </a:solidFill>
              </a:defRPr>
            </a:lvl1pPr>
          </a:lstStyle>
          <a:p>
            <a:pPr lvl="0"/>
            <a:r>
              <a:rPr lang="en-US"/>
              <a:t>Body copy</a:t>
            </a:r>
          </a:p>
        </p:txBody>
      </p:sp>
    </p:spTree>
    <p:extLst>
      <p:ext uri="{BB962C8B-B14F-4D97-AF65-F5344CB8AC3E}">
        <p14:creationId xmlns:p14="http://schemas.microsoft.com/office/powerpoint/2010/main" val="2165081698"/>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7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chemeClr val="accent1"/>
                </a:solidFill>
                <a:latin typeface="+mj-lt"/>
              </a:defRPr>
            </a:lvl1pPr>
          </a:lstStyle>
          <a:p>
            <a:pPr lvl="0"/>
            <a:r>
              <a:rPr lang="en-US"/>
              <a:t>Title (Optional)</a:t>
            </a:r>
          </a:p>
        </p:txBody>
      </p:sp>
      <p:sp>
        <p:nvSpPr>
          <p:cNvPr id="8" name="Text Placeholder 7"/>
          <p:cNvSpPr>
            <a:spLocks noGrp="1"/>
          </p:cNvSpPr>
          <p:nvPr>
            <p:ph type="body" sz="quarter" idx="11" hasCustomPrompt="1"/>
          </p:nvPr>
        </p:nvSpPr>
        <p:spPr>
          <a:xfrm>
            <a:off x="0" y="1267759"/>
            <a:ext cx="12436475" cy="922288"/>
          </a:xfrm>
        </p:spPr>
        <p:txBody>
          <a:bodyPr lIns="393192" bIns="91440"/>
          <a:lstStyle>
            <a:lvl1pPr marL="0" indent="0">
              <a:buNone/>
              <a:defRPr>
                <a:solidFill>
                  <a:schemeClr val="tx1"/>
                </a:solidFill>
                <a:latin typeface="+mj-lt"/>
              </a:defRPr>
            </a:lvl1pPr>
            <a:lvl2pPr marL="466298" indent="0">
              <a:buNone/>
              <a:defRPr/>
            </a:lvl2pPr>
          </a:lstStyle>
          <a:p>
            <a:pPr lvl="0"/>
            <a:r>
              <a:rPr lang="en-US"/>
              <a:t>Subtitle (Optional)</a:t>
            </a:r>
          </a:p>
        </p:txBody>
      </p:sp>
      <p:sp>
        <p:nvSpPr>
          <p:cNvPr id="10" name="Text Placeholder 9"/>
          <p:cNvSpPr>
            <a:spLocks noGrp="1"/>
          </p:cNvSpPr>
          <p:nvPr>
            <p:ph type="body" sz="quarter" idx="12" hasCustomPrompt="1"/>
          </p:nvPr>
        </p:nvSpPr>
        <p:spPr>
          <a:xfrm>
            <a:off x="0" y="2200362"/>
            <a:ext cx="12436475" cy="4794164"/>
          </a:xfrm>
        </p:spPr>
        <p:txBody>
          <a:bodyPr lIns="393192" tIns="91440" bIns="91440">
            <a:normAutofit/>
          </a:bodyPr>
          <a:lstStyle>
            <a:lvl1pPr marL="0" indent="0">
              <a:buNone/>
              <a:defRPr sz="2040">
                <a:solidFill>
                  <a:schemeClr val="tx1"/>
                </a:solidFill>
              </a:defRPr>
            </a:lvl1pPr>
          </a:lstStyle>
          <a:p>
            <a:pPr lvl="0"/>
            <a:r>
              <a:rPr lang="en-US"/>
              <a:t>Body copy</a:t>
            </a:r>
          </a:p>
        </p:txBody>
      </p:sp>
    </p:spTree>
    <p:extLst>
      <p:ext uri="{BB962C8B-B14F-4D97-AF65-F5344CB8AC3E}">
        <p14:creationId xmlns:p14="http://schemas.microsoft.com/office/powerpoint/2010/main" val="733624749"/>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6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chemeClr val="accent6"/>
                </a:solidFill>
                <a:latin typeface="+mj-lt"/>
              </a:defRPr>
            </a:lvl1pPr>
          </a:lstStyle>
          <a:p>
            <a:pPr lvl="0"/>
            <a:r>
              <a:rPr lang="en-US"/>
              <a:t>Title (Optional)</a:t>
            </a:r>
          </a:p>
        </p:txBody>
      </p:sp>
      <p:sp>
        <p:nvSpPr>
          <p:cNvPr id="8" name="Text Placeholder 7"/>
          <p:cNvSpPr>
            <a:spLocks noGrp="1"/>
          </p:cNvSpPr>
          <p:nvPr>
            <p:ph type="body" sz="quarter" idx="11" hasCustomPrompt="1"/>
          </p:nvPr>
        </p:nvSpPr>
        <p:spPr>
          <a:xfrm>
            <a:off x="0" y="1267759"/>
            <a:ext cx="12436475" cy="922288"/>
          </a:xfrm>
        </p:spPr>
        <p:txBody>
          <a:bodyPr lIns="393192" bIns="91440"/>
          <a:lstStyle>
            <a:lvl1pPr marL="0" indent="0">
              <a:buNone/>
              <a:defRPr>
                <a:solidFill>
                  <a:schemeClr val="tx1"/>
                </a:solidFill>
                <a:latin typeface="+mj-lt"/>
              </a:defRPr>
            </a:lvl1pPr>
            <a:lvl2pPr marL="466298" indent="0">
              <a:buNone/>
              <a:defRPr/>
            </a:lvl2pPr>
          </a:lstStyle>
          <a:p>
            <a:pPr lvl="0"/>
            <a:r>
              <a:rPr lang="en-US"/>
              <a:t>Subtitle (Optional)</a:t>
            </a:r>
          </a:p>
        </p:txBody>
      </p:sp>
      <p:sp>
        <p:nvSpPr>
          <p:cNvPr id="10" name="Text Placeholder 9"/>
          <p:cNvSpPr>
            <a:spLocks noGrp="1"/>
          </p:cNvSpPr>
          <p:nvPr>
            <p:ph type="body" sz="quarter" idx="12" hasCustomPrompt="1"/>
          </p:nvPr>
        </p:nvSpPr>
        <p:spPr>
          <a:xfrm>
            <a:off x="0" y="2200362"/>
            <a:ext cx="12436475" cy="4794164"/>
          </a:xfrm>
        </p:spPr>
        <p:txBody>
          <a:bodyPr lIns="393192" tIns="91440" bIns="91440">
            <a:normAutofit/>
          </a:bodyPr>
          <a:lstStyle>
            <a:lvl1pPr marL="0" indent="0">
              <a:buNone/>
              <a:defRPr sz="2040">
                <a:solidFill>
                  <a:schemeClr val="tx1"/>
                </a:solidFill>
              </a:defRPr>
            </a:lvl1pPr>
          </a:lstStyle>
          <a:p>
            <a:pPr lvl="0"/>
            <a:r>
              <a:rPr lang="en-US"/>
              <a:t>Body copy</a:t>
            </a:r>
          </a:p>
        </p:txBody>
      </p:sp>
    </p:spTree>
    <p:extLst>
      <p:ext uri="{BB962C8B-B14F-4D97-AF65-F5344CB8AC3E}">
        <p14:creationId xmlns:p14="http://schemas.microsoft.com/office/powerpoint/2010/main" val="83238931"/>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1_Title/sub-title/boxes_Blue">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chemeClr val="tx2"/>
                </a:solidFill>
                <a:latin typeface="+mj-lt"/>
              </a:defRPr>
            </a:lvl1pPr>
          </a:lstStyle>
          <a:p>
            <a:pPr lvl="0"/>
            <a:r>
              <a:rPr lang="en-US"/>
              <a:t>Title</a:t>
            </a:r>
          </a:p>
        </p:txBody>
      </p:sp>
      <p:sp>
        <p:nvSpPr>
          <p:cNvPr id="8" name="Text Placeholder 7"/>
          <p:cNvSpPr>
            <a:spLocks noGrp="1"/>
          </p:cNvSpPr>
          <p:nvPr>
            <p:ph type="body" sz="quarter" idx="11" hasCustomPrompt="1"/>
          </p:nvPr>
        </p:nvSpPr>
        <p:spPr>
          <a:xfrm>
            <a:off x="0" y="1267759"/>
            <a:ext cx="12436475" cy="607369"/>
          </a:xfrm>
        </p:spPr>
        <p:txBody>
          <a:bodyPr lIns="393192" bIns="91440"/>
          <a:lstStyle>
            <a:lvl1pPr marL="0" indent="0">
              <a:buNone/>
              <a:defRPr>
                <a:solidFill>
                  <a:schemeClr val="tx1"/>
                </a:solidFill>
                <a:latin typeface="+mj-lt"/>
              </a:defRPr>
            </a:lvl1pPr>
            <a:lvl2pPr marL="466298" indent="0">
              <a:buNone/>
              <a:defRPr/>
            </a:lvl2pPr>
          </a:lstStyle>
          <a:p>
            <a:pPr lvl="0"/>
            <a:r>
              <a:rPr lang="en-US"/>
              <a:t>Subtitle</a:t>
            </a:r>
          </a:p>
        </p:txBody>
      </p:sp>
      <p:sp>
        <p:nvSpPr>
          <p:cNvPr id="3" name="Picture Placeholder 2"/>
          <p:cNvSpPr>
            <a:spLocks noGrp="1"/>
          </p:cNvSpPr>
          <p:nvPr>
            <p:ph type="pic" sz="quarter" idx="12"/>
          </p:nvPr>
        </p:nvSpPr>
        <p:spPr>
          <a:xfrm>
            <a:off x="437220" y="1994873"/>
            <a:ext cx="2867046" cy="1149563"/>
          </a:xfrm>
        </p:spPr>
        <p:txBody>
          <a:bodyPr>
            <a:normAutofit/>
          </a:bodyPr>
          <a:lstStyle>
            <a:lvl1pPr marL="0" indent="0" algn="l">
              <a:buNone/>
              <a:defRPr sz="1632"/>
            </a:lvl1pPr>
          </a:lstStyle>
          <a:p>
            <a:endParaRPr lang="en-US"/>
          </a:p>
        </p:txBody>
      </p:sp>
      <p:sp>
        <p:nvSpPr>
          <p:cNvPr id="5" name="Text Placeholder 4"/>
          <p:cNvSpPr>
            <a:spLocks noGrp="1"/>
          </p:cNvSpPr>
          <p:nvPr>
            <p:ph type="body" sz="quarter" idx="13"/>
          </p:nvPr>
        </p:nvSpPr>
        <p:spPr>
          <a:xfrm>
            <a:off x="437220" y="3144435"/>
            <a:ext cx="2867046" cy="3165518"/>
          </a:xfrm>
          <a:solidFill>
            <a:schemeClr val="accent5"/>
          </a:solidFill>
        </p:spPr>
        <p:txBody>
          <a:bodyPr>
            <a:normAutofit/>
          </a:bodyPr>
          <a:lstStyle>
            <a:lvl1pPr marL="233149" indent="-233149">
              <a:buFont typeface="Arial" panose="020B0604020202020204" pitchFamily="34" charset="0"/>
              <a:buChar char="•"/>
              <a:defRPr sz="2040">
                <a:solidFill>
                  <a:schemeClr val="bg1"/>
                </a:solidFill>
              </a:defRPr>
            </a:lvl1pPr>
            <a:lvl2pPr marL="816022" indent="-349724">
              <a:buFont typeface="Arial" panose="020B0604020202020204" pitchFamily="34" charset="0"/>
              <a:buChar char="•"/>
              <a:defRPr/>
            </a:lvl2pPr>
            <a:lvl3pPr marL="1282320" indent="-349724">
              <a:buFont typeface="Arial" panose="020B0604020202020204" pitchFamily="34" charset="0"/>
              <a:buChar char="•"/>
              <a:defRPr/>
            </a:lvl3pPr>
            <a:lvl4pPr marL="1690331" indent="-291436">
              <a:buFont typeface="Arial" panose="020B0604020202020204" pitchFamily="34" charset="0"/>
              <a:buChar char="•"/>
              <a:defRPr/>
            </a:lvl4pPr>
            <a:lvl5pPr marL="2156630" indent="-291436">
              <a:buFont typeface="Arial" panose="020B0604020202020204" pitchFamily="34" charset="0"/>
              <a:buChar char="•"/>
              <a:defRPr/>
            </a:lvl5pPr>
          </a:lstStyle>
          <a:p>
            <a:pPr lvl="0"/>
            <a:r>
              <a:rPr lang="en-US"/>
              <a:t>Click to edit Master text styles</a:t>
            </a:r>
          </a:p>
        </p:txBody>
      </p:sp>
      <p:sp>
        <p:nvSpPr>
          <p:cNvPr id="21" name="Picture Placeholder 2"/>
          <p:cNvSpPr>
            <a:spLocks noGrp="1"/>
          </p:cNvSpPr>
          <p:nvPr>
            <p:ph type="pic" sz="quarter" idx="14"/>
          </p:nvPr>
        </p:nvSpPr>
        <p:spPr>
          <a:xfrm>
            <a:off x="3420652" y="1994872"/>
            <a:ext cx="2867046" cy="1149563"/>
          </a:xfrm>
        </p:spPr>
        <p:txBody>
          <a:bodyPr>
            <a:normAutofit/>
          </a:bodyPr>
          <a:lstStyle>
            <a:lvl1pPr marL="0" indent="0" algn="l">
              <a:buNone/>
              <a:defRPr sz="1632"/>
            </a:lvl1pPr>
          </a:lstStyle>
          <a:p>
            <a:endParaRPr lang="en-US"/>
          </a:p>
        </p:txBody>
      </p:sp>
      <p:sp>
        <p:nvSpPr>
          <p:cNvPr id="22" name="Text Placeholder 4"/>
          <p:cNvSpPr>
            <a:spLocks noGrp="1"/>
          </p:cNvSpPr>
          <p:nvPr>
            <p:ph type="body" sz="quarter" idx="15"/>
          </p:nvPr>
        </p:nvSpPr>
        <p:spPr>
          <a:xfrm>
            <a:off x="3420652" y="3144434"/>
            <a:ext cx="2867046" cy="3165518"/>
          </a:xfrm>
          <a:solidFill>
            <a:schemeClr val="tx2"/>
          </a:solidFill>
        </p:spPr>
        <p:txBody>
          <a:bodyPr>
            <a:normAutofit/>
          </a:bodyPr>
          <a:lstStyle>
            <a:lvl1pPr marL="233149" indent="-233149">
              <a:buFont typeface="Arial" panose="020B0604020202020204" pitchFamily="34" charset="0"/>
              <a:buChar char="•"/>
              <a:defRPr sz="2040">
                <a:solidFill>
                  <a:schemeClr val="bg1"/>
                </a:solidFill>
              </a:defRPr>
            </a:lvl1pPr>
            <a:lvl2pPr marL="816022" indent="-349724">
              <a:buFont typeface="Arial" panose="020B0604020202020204" pitchFamily="34" charset="0"/>
              <a:buChar char="•"/>
              <a:defRPr/>
            </a:lvl2pPr>
            <a:lvl3pPr marL="1282320" indent="-349724">
              <a:buFont typeface="Arial" panose="020B0604020202020204" pitchFamily="34" charset="0"/>
              <a:buChar char="•"/>
              <a:defRPr/>
            </a:lvl3pPr>
            <a:lvl4pPr marL="1690331" indent="-291436">
              <a:buFont typeface="Arial" panose="020B0604020202020204" pitchFamily="34" charset="0"/>
              <a:buChar char="•"/>
              <a:defRPr/>
            </a:lvl4pPr>
            <a:lvl5pPr marL="2156630" indent="-291436">
              <a:buFont typeface="Arial" panose="020B0604020202020204" pitchFamily="34" charset="0"/>
              <a:buChar char="•"/>
              <a:defRPr/>
            </a:lvl5pPr>
          </a:lstStyle>
          <a:p>
            <a:pPr lvl="0"/>
            <a:r>
              <a:rPr lang="en-US"/>
              <a:t>Click to edit Master text styles</a:t>
            </a:r>
          </a:p>
        </p:txBody>
      </p:sp>
      <p:sp>
        <p:nvSpPr>
          <p:cNvPr id="23" name="Picture Placeholder 2"/>
          <p:cNvSpPr>
            <a:spLocks noGrp="1"/>
          </p:cNvSpPr>
          <p:nvPr>
            <p:ph type="pic" sz="quarter" idx="16"/>
          </p:nvPr>
        </p:nvSpPr>
        <p:spPr>
          <a:xfrm>
            <a:off x="6404084" y="1994873"/>
            <a:ext cx="2867046" cy="1149563"/>
          </a:xfrm>
        </p:spPr>
        <p:txBody>
          <a:bodyPr>
            <a:normAutofit/>
          </a:bodyPr>
          <a:lstStyle>
            <a:lvl1pPr marL="0" indent="0" algn="l">
              <a:buNone/>
              <a:defRPr sz="1632"/>
            </a:lvl1pPr>
          </a:lstStyle>
          <a:p>
            <a:endParaRPr lang="en-US"/>
          </a:p>
        </p:txBody>
      </p:sp>
      <p:sp>
        <p:nvSpPr>
          <p:cNvPr id="24" name="Text Placeholder 4"/>
          <p:cNvSpPr>
            <a:spLocks noGrp="1"/>
          </p:cNvSpPr>
          <p:nvPr>
            <p:ph type="body" sz="quarter" idx="17"/>
          </p:nvPr>
        </p:nvSpPr>
        <p:spPr>
          <a:xfrm>
            <a:off x="6404084" y="3144435"/>
            <a:ext cx="2867046" cy="3165518"/>
          </a:xfrm>
          <a:solidFill>
            <a:schemeClr val="accent6"/>
          </a:solidFill>
        </p:spPr>
        <p:txBody>
          <a:bodyPr>
            <a:normAutofit/>
          </a:bodyPr>
          <a:lstStyle>
            <a:lvl1pPr marL="233149" indent="-233149">
              <a:buFont typeface="Arial" panose="020B0604020202020204" pitchFamily="34" charset="0"/>
              <a:buChar char="•"/>
              <a:defRPr sz="2040">
                <a:solidFill>
                  <a:schemeClr val="bg1"/>
                </a:solidFill>
              </a:defRPr>
            </a:lvl1pPr>
            <a:lvl2pPr marL="816022" indent="-349724">
              <a:buFont typeface="Arial" panose="020B0604020202020204" pitchFamily="34" charset="0"/>
              <a:buChar char="•"/>
              <a:defRPr/>
            </a:lvl2pPr>
            <a:lvl3pPr marL="1282320" indent="-349724">
              <a:buFont typeface="Arial" panose="020B0604020202020204" pitchFamily="34" charset="0"/>
              <a:buChar char="•"/>
              <a:defRPr/>
            </a:lvl3pPr>
            <a:lvl4pPr marL="1690331" indent="-291436">
              <a:buFont typeface="Arial" panose="020B0604020202020204" pitchFamily="34" charset="0"/>
              <a:buChar char="•"/>
              <a:defRPr/>
            </a:lvl4pPr>
            <a:lvl5pPr marL="2156630" indent="-291436">
              <a:buFont typeface="Arial" panose="020B0604020202020204" pitchFamily="34" charset="0"/>
              <a:buChar char="•"/>
              <a:defRPr/>
            </a:lvl5pPr>
          </a:lstStyle>
          <a:p>
            <a:pPr lvl="0"/>
            <a:r>
              <a:rPr lang="en-US"/>
              <a:t>Click to edit Master text styles</a:t>
            </a:r>
          </a:p>
        </p:txBody>
      </p:sp>
      <p:sp>
        <p:nvSpPr>
          <p:cNvPr id="25" name="Picture Placeholder 2"/>
          <p:cNvSpPr>
            <a:spLocks noGrp="1"/>
          </p:cNvSpPr>
          <p:nvPr>
            <p:ph type="pic" sz="quarter" idx="18"/>
          </p:nvPr>
        </p:nvSpPr>
        <p:spPr>
          <a:xfrm>
            <a:off x="9387516" y="1994872"/>
            <a:ext cx="2867046" cy="1149563"/>
          </a:xfrm>
        </p:spPr>
        <p:txBody>
          <a:bodyPr>
            <a:normAutofit/>
          </a:bodyPr>
          <a:lstStyle>
            <a:lvl1pPr marL="0" indent="0" algn="l">
              <a:buNone/>
              <a:defRPr sz="1632"/>
            </a:lvl1pPr>
          </a:lstStyle>
          <a:p>
            <a:endParaRPr lang="en-US"/>
          </a:p>
        </p:txBody>
      </p:sp>
      <p:sp>
        <p:nvSpPr>
          <p:cNvPr id="26" name="Text Placeholder 4"/>
          <p:cNvSpPr>
            <a:spLocks noGrp="1"/>
          </p:cNvSpPr>
          <p:nvPr>
            <p:ph type="body" sz="quarter" idx="19"/>
          </p:nvPr>
        </p:nvSpPr>
        <p:spPr>
          <a:xfrm>
            <a:off x="9387516" y="3144434"/>
            <a:ext cx="2867046" cy="3165518"/>
          </a:xfrm>
          <a:solidFill>
            <a:schemeClr val="accent6">
              <a:lumMod val="50000"/>
            </a:schemeClr>
          </a:solidFill>
        </p:spPr>
        <p:txBody>
          <a:bodyPr>
            <a:normAutofit/>
          </a:bodyPr>
          <a:lstStyle>
            <a:lvl1pPr marL="233149" indent="-233149">
              <a:buFont typeface="Arial" panose="020B0604020202020204" pitchFamily="34" charset="0"/>
              <a:buChar char="•"/>
              <a:defRPr sz="2040">
                <a:solidFill>
                  <a:schemeClr val="bg1"/>
                </a:solidFill>
              </a:defRPr>
            </a:lvl1pPr>
            <a:lvl2pPr marL="816022" indent="-349724">
              <a:buFont typeface="Arial" panose="020B0604020202020204" pitchFamily="34" charset="0"/>
              <a:buChar char="•"/>
              <a:defRPr/>
            </a:lvl2pPr>
            <a:lvl3pPr marL="1282320" indent="-349724">
              <a:buFont typeface="Arial" panose="020B0604020202020204" pitchFamily="34" charset="0"/>
              <a:buChar char="•"/>
              <a:defRPr/>
            </a:lvl3pPr>
            <a:lvl4pPr marL="1690331" indent="-291436">
              <a:buFont typeface="Arial" panose="020B0604020202020204" pitchFamily="34" charset="0"/>
              <a:buChar char="•"/>
              <a:defRPr/>
            </a:lvl4pPr>
            <a:lvl5pPr marL="2156630" indent="-291436">
              <a:buFont typeface="Arial" panose="020B0604020202020204" pitchFamily="34" charset="0"/>
              <a:buChar char="•"/>
              <a:defRPr/>
            </a:lvl5pPr>
          </a:lstStyle>
          <a:p>
            <a:pPr lvl="0"/>
            <a:r>
              <a:rPr lang="en-US"/>
              <a:t>Click to edit Master text styles</a:t>
            </a:r>
          </a:p>
        </p:txBody>
      </p:sp>
    </p:spTree>
    <p:extLst>
      <p:ext uri="{BB962C8B-B14F-4D97-AF65-F5344CB8AC3E}">
        <p14:creationId xmlns:p14="http://schemas.microsoft.com/office/powerpoint/2010/main" val="2976118275"/>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2_Title/sub-title/boxes_Red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chemeClr val="accent2"/>
                </a:solidFill>
                <a:latin typeface="+mj-lt"/>
              </a:defRPr>
            </a:lvl1pPr>
          </a:lstStyle>
          <a:p>
            <a:pPr lvl="0"/>
            <a:r>
              <a:rPr lang="en-US"/>
              <a:t>Title</a:t>
            </a:r>
          </a:p>
        </p:txBody>
      </p:sp>
      <p:sp>
        <p:nvSpPr>
          <p:cNvPr id="8" name="Text Placeholder 7"/>
          <p:cNvSpPr>
            <a:spLocks noGrp="1"/>
          </p:cNvSpPr>
          <p:nvPr>
            <p:ph type="body" sz="quarter" idx="11" hasCustomPrompt="1"/>
          </p:nvPr>
        </p:nvSpPr>
        <p:spPr>
          <a:xfrm>
            <a:off x="0" y="1267759"/>
            <a:ext cx="12436475" cy="607369"/>
          </a:xfrm>
        </p:spPr>
        <p:txBody>
          <a:bodyPr lIns="393192" bIns="91440"/>
          <a:lstStyle>
            <a:lvl1pPr marL="0" indent="0">
              <a:buNone/>
              <a:defRPr>
                <a:solidFill>
                  <a:schemeClr val="tx1"/>
                </a:solidFill>
                <a:latin typeface="+mj-lt"/>
              </a:defRPr>
            </a:lvl1pPr>
            <a:lvl2pPr marL="466298" indent="0">
              <a:buNone/>
              <a:defRPr/>
            </a:lvl2pPr>
          </a:lstStyle>
          <a:p>
            <a:pPr lvl="0"/>
            <a:r>
              <a:rPr lang="en-US"/>
              <a:t>Subtitle</a:t>
            </a:r>
          </a:p>
        </p:txBody>
      </p:sp>
      <p:sp>
        <p:nvSpPr>
          <p:cNvPr id="3" name="Picture Placeholder 2"/>
          <p:cNvSpPr>
            <a:spLocks noGrp="1"/>
          </p:cNvSpPr>
          <p:nvPr>
            <p:ph type="pic" sz="quarter" idx="12"/>
          </p:nvPr>
        </p:nvSpPr>
        <p:spPr>
          <a:xfrm>
            <a:off x="437220" y="1994873"/>
            <a:ext cx="2867046" cy="1149563"/>
          </a:xfrm>
        </p:spPr>
        <p:txBody>
          <a:bodyPr>
            <a:normAutofit/>
          </a:bodyPr>
          <a:lstStyle>
            <a:lvl1pPr marL="0" indent="0" algn="l">
              <a:buNone/>
              <a:defRPr sz="1632"/>
            </a:lvl1pPr>
          </a:lstStyle>
          <a:p>
            <a:endParaRPr lang="en-US"/>
          </a:p>
        </p:txBody>
      </p:sp>
      <p:sp>
        <p:nvSpPr>
          <p:cNvPr id="5" name="Text Placeholder 4"/>
          <p:cNvSpPr>
            <a:spLocks noGrp="1"/>
          </p:cNvSpPr>
          <p:nvPr>
            <p:ph type="body" sz="quarter" idx="13"/>
          </p:nvPr>
        </p:nvSpPr>
        <p:spPr>
          <a:xfrm>
            <a:off x="437220" y="3144435"/>
            <a:ext cx="2867046" cy="3165518"/>
          </a:xfrm>
          <a:solidFill>
            <a:schemeClr val="accent5"/>
          </a:solidFill>
        </p:spPr>
        <p:txBody>
          <a:bodyPr>
            <a:normAutofit/>
          </a:bodyPr>
          <a:lstStyle>
            <a:lvl1pPr marL="233149" indent="-233149">
              <a:buFont typeface="Arial" panose="020B0604020202020204" pitchFamily="34" charset="0"/>
              <a:buChar char="•"/>
              <a:defRPr sz="2040">
                <a:solidFill>
                  <a:schemeClr val="bg1"/>
                </a:solidFill>
              </a:defRPr>
            </a:lvl1pPr>
            <a:lvl2pPr marL="816022" indent="-349724">
              <a:buFont typeface="Arial" panose="020B0604020202020204" pitchFamily="34" charset="0"/>
              <a:buChar char="•"/>
              <a:defRPr/>
            </a:lvl2pPr>
            <a:lvl3pPr marL="1282320" indent="-349724">
              <a:buFont typeface="Arial" panose="020B0604020202020204" pitchFamily="34" charset="0"/>
              <a:buChar char="•"/>
              <a:defRPr/>
            </a:lvl3pPr>
            <a:lvl4pPr marL="1690331" indent="-291436">
              <a:buFont typeface="Arial" panose="020B0604020202020204" pitchFamily="34" charset="0"/>
              <a:buChar char="•"/>
              <a:defRPr/>
            </a:lvl4pPr>
            <a:lvl5pPr marL="2156630" indent="-291436">
              <a:buFont typeface="Arial" panose="020B0604020202020204" pitchFamily="34" charset="0"/>
              <a:buChar char="•"/>
              <a:defRPr/>
            </a:lvl5pPr>
          </a:lstStyle>
          <a:p>
            <a:pPr lvl="0"/>
            <a:r>
              <a:rPr lang="en-US"/>
              <a:t>Click to edit Master text styles</a:t>
            </a:r>
          </a:p>
        </p:txBody>
      </p:sp>
      <p:sp>
        <p:nvSpPr>
          <p:cNvPr id="21" name="Picture Placeholder 2"/>
          <p:cNvSpPr>
            <a:spLocks noGrp="1"/>
          </p:cNvSpPr>
          <p:nvPr>
            <p:ph type="pic" sz="quarter" idx="14"/>
          </p:nvPr>
        </p:nvSpPr>
        <p:spPr>
          <a:xfrm>
            <a:off x="3420652" y="1994872"/>
            <a:ext cx="2867046" cy="1149563"/>
          </a:xfrm>
        </p:spPr>
        <p:txBody>
          <a:bodyPr>
            <a:normAutofit/>
          </a:bodyPr>
          <a:lstStyle>
            <a:lvl1pPr marL="0" indent="0" algn="l">
              <a:buNone/>
              <a:defRPr sz="1632"/>
            </a:lvl1pPr>
          </a:lstStyle>
          <a:p>
            <a:endParaRPr lang="en-US"/>
          </a:p>
        </p:txBody>
      </p:sp>
      <p:sp>
        <p:nvSpPr>
          <p:cNvPr id="22" name="Text Placeholder 4"/>
          <p:cNvSpPr>
            <a:spLocks noGrp="1"/>
          </p:cNvSpPr>
          <p:nvPr>
            <p:ph type="body" sz="quarter" idx="15"/>
          </p:nvPr>
        </p:nvSpPr>
        <p:spPr>
          <a:xfrm>
            <a:off x="3420652" y="3144434"/>
            <a:ext cx="2867046" cy="3165518"/>
          </a:xfrm>
          <a:solidFill>
            <a:schemeClr val="tx2"/>
          </a:solidFill>
        </p:spPr>
        <p:txBody>
          <a:bodyPr>
            <a:normAutofit/>
          </a:bodyPr>
          <a:lstStyle>
            <a:lvl1pPr marL="233149" indent="-233149">
              <a:buFont typeface="Arial" panose="020B0604020202020204" pitchFamily="34" charset="0"/>
              <a:buChar char="•"/>
              <a:defRPr sz="2040">
                <a:solidFill>
                  <a:schemeClr val="bg1"/>
                </a:solidFill>
              </a:defRPr>
            </a:lvl1pPr>
            <a:lvl2pPr marL="816022" indent="-349724">
              <a:buFont typeface="Arial" panose="020B0604020202020204" pitchFamily="34" charset="0"/>
              <a:buChar char="•"/>
              <a:defRPr/>
            </a:lvl2pPr>
            <a:lvl3pPr marL="1282320" indent="-349724">
              <a:buFont typeface="Arial" panose="020B0604020202020204" pitchFamily="34" charset="0"/>
              <a:buChar char="•"/>
              <a:defRPr/>
            </a:lvl3pPr>
            <a:lvl4pPr marL="1690331" indent="-291436">
              <a:buFont typeface="Arial" panose="020B0604020202020204" pitchFamily="34" charset="0"/>
              <a:buChar char="•"/>
              <a:defRPr/>
            </a:lvl4pPr>
            <a:lvl5pPr marL="2156630" indent="-291436">
              <a:buFont typeface="Arial" panose="020B0604020202020204" pitchFamily="34" charset="0"/>
              <a:buChar char="•"/>
              <a:defRPr/>
            </a:lvl5pPr>
          </a:lstStyle>
          <a:p>
            <a:pPr lvl="0"/>
            <a:r>
              <a:rPr lang="en-US"/>
              <a:t>Click to edit Master text styles</a:t>
            </a:r>
          </a:p>
        </p:txBody>
      </p:sp>
      <p:sp>
        <p:nvSpPr>
          <p:cNvPr id="23" name="Picture Placeholder 2"/>
          <p:cNvSpPr>
            <a:spLocks noGrp="1"/>
          </p:cNvSpPr>
          <p:nvPr>
            <p:ph type="pic" sz="quarter" idx="16"/>
          </p:nvPr>
        </p:nvSpPr>
        <p:spPr>
          <a:xfrm>
            <a:off x="6404084" y="1994873"/>
            <a:ext cx="2867046" cy="1149563"/>
          </a:xfrm>
        </p:spPr>
        <p:txBody>
          <a:bodyPr>
            <a:normAutofit/>
          </a:bodyPr>
          <a:lstStyle>
            <a:lvl1pPr marL="0" indent="0" algn="l">
              <a:buNone/>
              <a:defRPr sz="1632"/>
            </a:lvl1pPr>
          </a:lstStyle>
          <a:p>
            <a:endParaRPr lang="en-US"/>
          </a:p>
        </p:txBody>
      </p:sp>
      <p:sp>
        <p:nvSpPr>
          <p:cNvPr id="24" name="Text Placeholder 4"/>
          <p:cNvSpPr>
            <a:spLocks noGrp="1"/>
          </p:cNvSpPr>
          <p:nvPr>
            <p:ph type="body" sz="quarter" idx="17"/>
          </p:nvPr>
        </p:nvSpPr>
        <p:spPr>
          <a:xfrm>
            <a:off x="6404084" y="3144435"/>
            <a:ext cx="2867046" cy="3165518"/>
          </a:xfrm>
          <a:solidFill>
            <a:schemeClr val="accent6"/>
          </a:solidFill>
        </p:spPr>
        <p:txBody>
          <a:bodyPr>
            <a:normAutofit/>
          </a:bodyPr>
          <a:lstStyle>
            <a:lvl1pPr marL="233149" indent="-233149">
              <a:buFont typeface="Arial" panose="020B0604020202020204" pitchFamily="34" charset="0"/>
              <a:buChar char="•"/>
              <a:defRPr sz="2040">
                <a:solidFill>
                  <a:schemeClr val="bg1"/>
                </a:solidFill>
              </a:defRPr>
            </a:lvl1pPr>
            <a:lvl2pPr marL="816022" indent="-349724">
              <a:buFont typeface="Arial" panose="020B0604020202020204" pitchFamily="34" charset="0"/>
              <a:buChar char="•"/>
              <a:defRPr/>
            </a:lvl2pPr>
            <a:lvl3pPr marL="1282320" indent="-349724">
              <a:buFont typeface="Arial" panose="020B0604020202020204" pitchFamily="34" charset="0"/>
              <a:buChar char="•"/>
              <a:defRPr/>
            </a:lvl3pPr>
            <a:lvl4pPr marL="1690331" indent="-291436">
              <a:buFont typeface="Arial" panose="020B0604020202020204" pitchFamily="34" charset="0"/>
              <a:buChar char="•"/>
              <a:defRPr/>
            </a:lvl4pPr>
            <a:lvl5pPr marL="2156630" indent="-291436">
              <a:buFont typeface="Arial" panose="020B0604020202020204" pitchFamily="34" charset="0"/>
              <a:buChar char="•"/>
              <a:defRPr/>
            </a:lvl5pPr>
          </a:lstStyle>
          <a:p>
            <a:pPr lvl="0"/>
            <a:r>
              <a:rPr lang="en-US"/>
              <a:t>Click to edit Master text styles</a:t>
            </a:r>
          </a:p>
        </p:txBody>
      </p:sp>
      <p:sp>
        <p:nvSpPr>
          <p:cNvPr id="25" name="Picture Placeholder 2"/>
          <p:cNvSpPr>
            <a:spLocks noGrp="1"/>
          </p:cNvSpPr>
          <p:nvPr>
            <p:ph type="pic" sz="quarter" idx="18"/>
          </p:nvPr>
        </p:nvSpPr>
        <p:spPr>
          <a:xfrm>
            <a:off x="9387516" y="1994872"/>
            <a:ext cx="2867046" cy="1149563"/>
          </a:xfrm>
        </p:spPr>
        <p:txBody>
          <a:bodyPr>
            <a:normAutofit/>
          </a:bodyPr>
          <a:lstStyle>
            <a:lvl1pPr marL="0" indent="0" algn="l">
              <a:buNone/>
              <a:defRPr sz="1632"/>
            </a:lvl1pPr>
          </a:lstStyle>
          <a:p>
            <a:endParaRPr lang="en-US"/>
          </a:p>
        </p:txBody>
      </p:sp>
      <p:sp>
        <p:nvSpPr>
          <p:cNvPr id="26" name="Text Placeholder 4"/>
          <p:cNvSpPr>
            <a:spLocks noGrp="1"/>
          </p:cNvSpPr>
          <p:nvPr>
            <p:ph type="body" sz="quarter" idx="19"/>
          </p:nvPr>
        </p:nvSpPr>
        <p:spPr>
          <a:xfrm>
            <a:off x="9387516" y="3144434"/>
            <a:ext cx="2867046" cy="3165518"/>
          </a:xfrm>
          <a:solidFill>
            <a:schemeClr val="accent2"/>
          </a:solidFill>
        </p:spPr>
        <p:txBody>
          <a:bodyPr>
            <a:normAutofit/>
          </a:bodyPr>
          <a:lstStyle>
            <a:lvl1pPr marL="233149" indent="-233149">
              <a:buFont typeface="Arial" panose="020B0604020202020204" pitchFamily="34" charset="0"/>
              <a:buChar char="•"/>
              <a:defRPr sz="2040">
                <a:solidFill>
                  <a:schemeClr val="bg1"/>
                </a:solidFill>
              </a:defRPr>
            </a:lvl1pPr>
            <a:lvl2pPr marL="816022" indent="-349724">
              <a:buFont typeface="Arial" panose="020B0604020202020204" pitchFamily="34" charset="0"/>
              <a:buChar char="•"/>
              <a:defRPr/>
            </a:lvl2pPr>
            <a:lvl3pPr marL="1282320" indent="-349724">
              <a:buFont typeface="Arial" panose="020B0604020202020204" pitchFamily="34" charset="0"/>
              <a:buChar char="•"/>
              <a:defRPr/>
            </a:lvl3pPr>
            <a:lvl4pPr marL="1690331" indent="-291436">
              <a:buFont typeface="Arial" panose="020B0604020202020204" pitchFamily="34" charset="0"/>
              <a:buChar char="•"/>
              <a:defRPr/>
            </a:lvl4pPr>
            <a:lvl5pPr marL="2156630" indent="-291436">
              <a:buFont typeface="Arial" panose="020B0604020202020204" pitchFamily="34" charset="0"/>
              <a:buChar char="•"/>
              <a:defRPr/>
            </a:lvl5pPr>
          </a:lstStyle>
          <a:p>
            <a:pPr lvl="0"/>
            <a:r>
              <a:rPr lang="en-US"/>
              <a:t>Click to edit Master text styles</a:t>
            </a:r>
          </a:p>
        </p:txBody>
      </p:sp>
    </p:spTree>
    <p:extLst>
      <p:ext uri="{BB962C8B-B14F-4D97-AF65-F5344CB8AC3E}">
        <p14:creationId xmlns:p14="http://schemas.microsoft.com/office/powerpoint/2010/main" val="3618510263"/>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3_Title/sub-title/boxes_Purple">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chemeClr val="accent3"/>
                </a:solidFill>
                <a:latin typeface="+mj-lt"/>
              </a:defRPr>
            </a:lvl1pPr>
          </a:lstStyle>
          <a:p>
            <a:pPr lvl="0"/>
            <a:r>
              <a:rPr lang="en-US"/>
              <a:t>Title</a:t>
            </a:r>
          </a:p>
        </p:txBody>
      </p:sp>
      <p:sp>
        <p:nvSpPr>
          <p:cNvPr id="8" name="Text Placeholder 7"/>
          <p:cNvSpPr>
            <a:spLocks noGrp="1"/>
          </p:cNvSpPr>
          <p:nvPr>
            <p:ph type="body" sz="quarter" idx="11" hasCustomPrompt="1"/>
          </p:nvPr>
        </p:nvSpPr>
        <p:spPr>
          <a:xfrm>
            <a:off x="0" y="1267759"/>
            <a:ext cx="12436475" cy="607369"/>
          </a:xfrm>
        </p:spPr>
        <p:txBody>
          <a:bodyPr lIns="393192" bIns="91440"/>
          <a:lstStyle>
            <a:lvl1pPr marL="0" indent="0">
              <a:buNone/>
              <a:defRPr>
                <a:solidFill>
                  <a:schemeClr val="tx1"/>
                </a:solidFill>
                <a:latin typeface="+mj-lt"/>
              </a:defRPr>
            </a:lvl1pPr>
            <a:lvl2pPr marL="466298" indent="0">
              <a:buNone/>
              <a:defRPr/>
            </a:lvl2pPr>
          </a:lstStyle>
          <a:p>
            <a:pPr lvl="0"/>
            <a:r>
              <a:rPr lang="en-US"/>
              <a:t>Subtitle</a:t>
            </a:r>
          </a:p>
        </p:txBody>
      </p:sp>
      <p:sp>
        <p:nvSpPr>
          <p:cNvPr id="3" name="Picture Placeholder 2"/>
          <p:cNvSpPr>
            <a:spLocks noGrp="1"/>
          </p:cNvSpPr>
          <p:nvPr>
            <p:ph type="pic" sz="quarter" idx="12"/>
          </p:nvPr>
        </p:nvSpPr>
        <p:spPr>
          <a:xfrm>
            <a:off x="437220" y="1994873"/>
            <a:ext cx="2867046" cy="1149563"/>
          </a:xfrm>
        </p:spPr>
        <p:txBody>
          <a:bodyPr>
            <a:normAutofit/>
          </a:bodyPr>
          <a:lstStyle>
            <a:lvl1pPr marL="0" indent="0" algn="l">
              <a:buNone/>
              <a:defRPr sz="1632"/>
            </a:lvl1pPr>
          </a:lstStyle>
          <a:p>
            <a:endParaRPr lang="en-US"/>
          </a:p>
        </p:txBody>
      </p:sp>
      <p:sp>
        <p:nvSpPr>
          <p:cNvPr id="5" name="Text Placeholder 4"/>
          <p:cNvSpPr>
            <a:spLocks noGrp="1"/>
          </p:cNvSpPr>
          <p:nvPr>
            <p:ph type="body" sz="quarter" idx="13"/>
          </p:nvPr>
        </p:nvSpPr>
        <p:spPr>
          <a:xfrm>
            <a:off x="437220" y="3144435"/>
            <a:ext cx="2867046" cy="3165518"/>
          </a:xfrm>
          <a:solidFill>
            <a:schemeClr val="accent5"/>
          </a:solidFill>
        </p:spPr>
        <p:txBody>
          <a:bodyPr>
            <a:normAutofit/>
          </a:bodyPr>
          <a:lstStyle>
            <a:lvl1pPr marL="233149" indent="-233149">
              <a:buFont typeface="Arial" panose="020B0604020202020204" pitchFamily="34" charset="0"/>
              <a:buChar char="•"/>
              <a:defRPr sz="2040">
                <a:solidFill>
                  <a:schemeClr val="bg1"/>
                </a:solidFill>
              </a:defRPr>
            </a:lvl1pPr>
            <a:lvl2pPr marL="816022" indent="-349724">
              <a:buFont typeface="Arial" panose="020B0604020202020204" pitchFamily="34" charset="0"/>
              <a:buChar char="•"/>
              <a:defRPr/>
            </a:lvl2pPr>
            <a:lvl3pPr marL="1282320" indent="-349724">
              <a:buFont typeface="Arial" panose="020B0604020202020204" pitchFamily="34" charset="0"/>
              <a:buChar char="•"/>
              <a:defRPr/>
            </a:lvl3pPr>
            <a:lvl4pPr marL="1690331" indent="-291436">
              <a:buFont typeface="Arial" panose="020B0604020202020204" pitchFamily="34" charset="0"/>
              <a:buChar char="•"/>
              <a:defRPr/>
            </a:lvl4pPr>
            <a:lvl5pPr marL="2156630" indent="-291436">
              <a:buFont typeface="Arial" panose="020B0604020202020204" pitchFamily="34" charset="0"/>
              <a:buChar char="•"/>
              <a:defRPr/>
            </a:lvl5pPr>
          </a:lstStyle>
          <a:p>
            <a:pPr lvl="0"/>
            <a:r>
              <a:rPr lang="en-US"/>
              <a:t>Click to edit Master text styles</a:t>
            </a:r>
          </a:p>
        </p:txBody>
      </p:sp>
      <p:sp>
        <p:nvSpPr>
          <p:cNvPr id="21" name="Picture Placeholder 2"/>
          <p:cNvSpPr>
            <a:spLocks noGrp="1"/>
          </p:cNvSpPr>
          <p:nvPr>
            <p:ph type="pic" sz="quarter" idx="14"/>
          </p:nvPr>
        </p:nvSpPr>
        <p:spPr>
          <a:xfrm>
            <a:off x="3420652" y="1994872"/>
            <a:ext cx="2867046" cy="1149563"/>
          </a:xfrm>
        </p:spPr>
        <p:txBody>
          <a:bodyPr>
            <a:normAutofit/>
          </a:bodyPr>
          <a:lstStyle>
            <a:lvl1pPr marL="0" indent="0" algn="l">
              <a:buNone/>
              <a:defRPr sz="1632"/>
            </a:lvl1pPr>
          </a:lstStyle>
          <a:p>
            <a:endParaRPr lang="en-US"/>
          </a:p>
        </p:txBody>
      </p:sp>
      <p:sp>
        <p:nvSpPr>
          <p:cNvPr id="22" name="Text Placeholder 4"/>
          <p:cNvSpPr>
            <a:spLocks noGrp="1"/>
          </p:cNvSpPr>
          <p:nvPr>
            <p:ph type="body" sz="quarter" idx="15"/>
          </p:nvPr>
        </p:nvSpPr>
        <p:spPr>
          <a:xfrm>
            <a:off x="3420652" y="3144434"/>
            <a:ext cx="2867046" cy="3165518"/>
          </a:xfrm>
          <a:solidFill>
            <a:schemeClr val="tx2"/>
          </a:solidFill>
        </p:spPr>
        <p:txBody>
          <a:bodyPr>
            <a:normAutofit/>
          </a:bodyPr>
          <a:lstStyle>
            <a:lvl1pPr marL="233149" indent="-233149">
              <a:buFont typeface="Arial" panose="020B0604020202020204" pitchFamily="34" charset="0"/>
              <a:buChar char="•"/>
              <a:defRPr sz="2040">
                <a:solidFill>
                  <a:schemeClr val="bg1"/>
                </a:solidFill>
              </a:defRPr>
            </a:lvl1pPr>
            <a:lvl2pPr marL="816022" indent="-349724">
              <a:buFont typeface="Arial" panose="020B0604020202020204" pitchFamily="34" charset="0"/>
              <a:buChar char="•"/>
              <a:defRPr/>
            </a:lvl2pPr>
            <a:lvl3pPr marL="1282320" indent="-349724">
              <a:buFont typeface="Arial" panose="020B0604020202020204" pitchFamily="34" charset="0"/>
              <a:buChar char="•"/>
              <a:defRPr/>
            </a:lvl3pPr>
            <a:lvl4pPr marL="1690331" indent="-291436">
              <a:buFont typeface="Arial" panose="020B0604020202020204" pitchFamily="34" charset="0"/>
              <a:buChar char="•"/>
              <a:defRPr/>
            </a:lvl4pPr>
            <a:lvl5pPr marL="2156630" indent="-291436">
              <a:buFont typeface="Arial" panose="020B0604020202020204" pitchFamily="34" charset="0"/>
              <a:buChar char="•"/>
              <a:defRPr/>
            </a:lvl5pPr>
          </a:lstStyle>
          <a:p>
            <a:pPr lvl="0"/>
            <a:r>
              <a:rPr lang="en-US"/>
              <a:t>Click to edit Master text styles</a:t>
            </a:r>
          </a:p>
        </p:txBody>
      </p:sp>
      <p:sp>
        <p:nvSpPr>
          <p:cNvPr id="23" name="Picture Placeholder 2"/>
          <p:cNvSpPr>
            <a:spLocks noGrp="1"/>
          </p:cNvSpPr>
          <p:nvPr>
            <p:ph type="pic" sz="quarter" idx="16"/>
          </p:nvPr>
        </p:nvSpPr>
        <p:spPr>
          <a:xfrm>
            <a:off x="6404084" y="1994873"/>
            <a:ext cx="2867046" cy="1149563"/>
          </a:xfrm>
        </p:spPr>
        <p:txBody>
          <a:bodyPr>
            <a:normAutofit/>
          </a:bodyPr>
          <a:lstStyle>
            <a:lvl1pPr marL="0" indent="0" algn="l">
              <a:buNone/>
              <a:defRPr sz="1632"/>
            </a:lvl1pPr>
          </a:lstStyle>
          <a:p>
            <a:endParaRPr lang="en-US"/>
          </a:p>
        </p:txBody>
      </p:sp>
      <p:sp>
        <p:nvSpPr>
          <p:cNvPr id="24" name="Text Placeholder 4"/>
          <p:cNvSpPr>
            <a:spLocks noGrp="1"/>
          </p:cNvSpPr>
          <p:nvPr>
            <p:ph type="body" sz="quarter" idx="17"/>
          </p:nvPr>
        </p:nvSpPr>
        <p:spPr>
          <a:xfrm>
            <a:off x="6404084" y="3144435"/>
            <a:ext cx="2867046" cy="3165518"/>
          </a:xfrm>
          <a:solidFill>
            <a:schemeClr val="accent6"/>
          </a:solidFill>
        </p:spPr>
        <p:txBody>
          <a:bodyPr>
            <a:normAutofit/>
          </a:bodyPr>
          <a:lstStyle>
            <a:lvl1pPr marL="233149" indent="-233149">
              <a:buFont typeface="Arial" panose="020B0604020202020204" pitchFamily="34" charset="0"/>
              <a:buChar char="•"/>
              <a:defRPr sz="2040">
                <a:solidFill>
                  <a:schemeClr val="bg1"/>
                </a:solidFill>
              </a:defRPr>
            </a:lvl1pPr>
            <a:lvl2pPr marL="816022" indent="-349724">
              <a:buFont typeface="Arial" panose="020B0604020202020204" pitchFamily="34" charset="0"/>
              <a:buChar char="•"/>
              <a:defRPr/>
            </a:lvl2pPr>
            <a:lvl3pPr marL="1282320" indent="-349724">
              <a:buFont typeface="Arial" panose="020B0604020202020204" pitchFamily="34" charset="0"/>
              <a:buChar char="•"/>
              <a:defRPr/>
            </a:lvl3pPr>
            <a:lvl4pPr marL="1690331" indent="-291436">
              <a:buFont typeface="Arial" panose="020B0604020202020204" pitchFamily="34" charset="0"/>
              <a:buChar char="•"/>
              <a:defRPr/>
            </a:lvl4pPr>
            <a:lvl5pPr marL="2156630" indent="-291436">
              <a:buFont typeface="Arial" panose="020B0604020202020204" pitchFamily="34" charset="0"/>
              <a:buChar char="•"/>
              <a:defRPr/>
            </a:lvl5pPr>
          </a:lstStyle>
          <a:p>
            <a:pPr lvl="0"/>
            <a:r>
              <a:rPr lang="en-US"/>
              <a:t>Click to edit Master text styles</a:t>
            </a:r>
          </a:p>
        </p:txBody>
      </p:sp>
      <p:sp>
        <p:nvSpPr>
          <p:cNvPr id="25" name="Picture Placeholder 2"/>
          <p:cNvSpPr>
            <a:spLocks noGrp="1"/>
          </p:cNvSpPr>
          <p:nvPr>
            <p:ph type="pic" sz="quarter" idx="18"/>
          </p:nvPr>
        </p:nvSpPr>
        <p:spPr>
          <a:xfrm>
            <a:off x="9387516" y="1994872"/>
            <a:ext cx="2867046" cy="1149563"/>
          </a:xfrm>
        </p:spPr>
        <p:txBody>
          <a:bodyPr>
            <a:normAutofit/>
          </a:bodyPr>
          <a:lstStyle>
            <a:lvl1pPr marL="0" indent="0" algn="l">
              <a:buNone/>
              <a:defRPr sz="1632"/>
            </a:lvl1pPr>
          </a:lstStyle>
          <a:p>
            <a:endParaRPr lang="en-US"/>
          </a:p>
        </p:txBody>
      </p:sp>
      <p:sp>
        <p:nvSpPr>
          <p:cNvPr id="26" name="Text Placeholder 4"/>
          <p:cNvSpPr>
            <a:spLocks noGrp="1"/>
          </p:cNvSpPr>
          <p:nvPr>
            <p:ph type="body" sz="quarter" idx="19"/>
          </p:nvPr>
        </p:nvSpPr>
        <p:spPr>
          <a:xfrm>
            <a:off x="9387516" y="3144434"/>
            <a:ext cx="2867046" cy="3165518"/>
          </a:xfrm>
          <a:solidFill>
            <a:schemeClr val="accent3"/>
          </a:solidFill>
        </p:spPr>
        <p:txBody>
          <a:bodyPr>
            <a:normAutofit/>
          </a:bodyPr>
          <a:lstStyle>
            <a:lvl1pPr marL="233149" indent="-233149">
              <a:buFont typeface="Arial" panose="020B0604020202020204" pitchFamily="34" charset="0"/>
              <a:buChar char="•"/>
              <a:defRPr sz="2040">
                <a:solidFill>
                  <a:schemeClr val="bg1"/>
                </a:solidFill>
              </a:defRPr>
            </a:lvl1pPr>
            <a:lvl2pPr marL="816022" indent="-349724">
              <a:buFont typeface="Arial" panose="020B0604020202020204" pitchFamily="34" charset="0"/>
              <a:buChar char="•"/>
              <a:defRPr/>
            </a:lvl2pPr>
            <a:lvl3pPr marL="1282320" indent="-349724">
              <a:buFont typeface="Arial" panose="020B0604020202020204" pitchFamily="34" charset="0"/>
              <a:buChar char="•"/>
              <a:defRPr/>
            </a:lvl3pPr>
            <a:lvl4pPr marL="1690331" indent="-291436">
              <a:buFont typeface="Arial" panose="020B0604020202020204" pitchFamily="34" charset="0"/>
              <a:buChar char="•"/>
              <a:defRPr/>
            </a:lvl4pPr>
            <a:lvl5pPr marL="2156630" indent="-291436">
              <a:buFont typeface="Arial" panose="020B0604020202020204" pitchFamily="34" charset="0"/>
              <a:buChar char="•"/>
              <a:defRPr/>
            </a:lvl5pPr>
          </a:lstStyle>
          <a:p>
            <a:pPr lvl="0"/>
            <a:r>
              <a:rPr lang="en-US"/>
              <a:t>Click to edit Master text styles</a:t>
            </a:r>
          </a:p>
        </p:txBody>
      </p:sp>
    </p:spTree>
    <p:extLst>
      <p:ext uri="{BB962C8B-B14F-4D97-AF65-F5344CB8AC3E}">
        <p14:creationId xmlns:p14="http://schemas.microsoft.com/office/powerpoint/2010/main" val="4012573257"/>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4_Title/sub-title/boxes_green">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chemeClr val="accent4"/>
                </a:solidFill>
                <a:latin typeface="+mj-lt"/>
              </a:defRPr>
            </a:lvl1pPr>
          </a:lstStyle>
          <a:p>
            <a:pPr lvl="0"/>
            <a:r>
              <a:rPr lang="en-US"/>
              <a:t>Title</a:t>
            </a:r>
          </a:p>
        </p:txBody>
      </p:sp>
      <p:sp>
        <p:nvSpPr>
          <p:cNvPr id="8" name="Text Placeholder 7"/>
          <p:cNvSpPr>
            <a:spLocks noGrp="1"/>
          </p:cNvSpPr>
          <p:nvPr>
            <p:ph type="body" sz="quarter" idx="11" hasCustomPrompt="1"/>
          </p:nvPr>
        </p:nvSpPr>
        <p:spPr>
          <a:xfrm>
            <a:off x="0" y="1267759"/>
            <a:ext cx="12436475" cy="607369"/>
          </a:xfrm>
        </p:spPr>
        <p:txBody>
          <a:bodyPr lIns="393192" bIns="91440"/>
          <a:lstStyle>
            <a:lvl1pPr marL="0" indent="0">
              <a:buNone/>
              <a:defRPr>
                <a:solidFill>
                  <a:schemeClr val="tx1"/>
                </a:solidFill>
                <a:latin typeface="+mj-lt"/>
              </a:defRPr>
            </a:lvl1pPr>
            <a:lvl2pPr marL="466298" indent="0">
              <a:buNone/>
              <a:defRPr/>
            </a:lvl2pPr>
          </a:lstStyle>
          <a:p>
            <a:pPr lvl="0"/>
            <a:r>
              <a:rPr lang="en-US"/>
              <a:t>Subtitle</a:t>
            </a:r>
          </a:p>
        </p:txBody>
      </p:sp>
      <p:sp>
        <p:nvSpPr>
          <p:cNvPr id="3" name="Picture Placeholder 2"/>
          <p:cNvSpPr>
            <a:spLocks noGrp="1"/>
          </p:cNvSpPr>
          <p:nvPr>
            <p:ph type="pic" sz="quarter" idx="12"/>
          </p:nvPr>
        </p:nvSpPr>
        <p:spPr>
          <a:xfrm>
            <a:off x="437220" y="1994873"/>
            <a:ext cx="2867046" cy="1149563"/>
          </a:xfrm>
        </p:spPr>
        <p:txBody>
          <a:bodyPr>
            <a:normAutofit/>
          </a:bodyPr>
          <a:lstStyle>
            <a:lvl1pPr marL="0" indent="0" algn="l">
              <a:buNone/>
              <a:defRPr sz="1632"/>
            </a:lvl1pPr>
          </a:lstStyle>
          <a:p>
            <a:endParaRPr lang="en-US"/>
          </a:p>
        </p:txBody>
      </p:sp>
      <p:sp>
        <p:nvSpPr>
          <p:cNvPr id="5" name="Text Placeholder 4"/>
          <p:cNvSpPr>
            <a:spLocks noGrp="1"/>
          </p:cNvSpPr>
          <p:nvPr>
            <p:ph type="body" sz="quarter" idx="13"/>
          </p:nvPr>
        </p:nvSpPr>
        <p:spPr>
          <a:xfrm>
            <a:off x="437220" y="3144435"/>
            <a:ext cx="2867046" cy="3165518"/>
          </a:xfrm>
          <a:solidFill>
            <a:schemeClr val="accent5"/>
          </a:solidFill>
        </p:spPr>
        <p:txBody>
          <a:bodyPr>
            <a:normAutofit/>
          </a:bodyPr>
          <a:lstStyle>
            <a:lvl1pPr marL="233149" indent="-233149">
              <a:buFont typeface="Arial" panose="020B0604020202020204" pitchFamily="34" charset="0"/>
              <a:buChar char="•"/>
              <a:defRPr sz="2040">
                <a:solidFill>
                  <a:schemeClr val="bg1"/>
                </a:solidFill>
              </a:defRPr>
            </a:lvl1pPr>
            <a:lvl2pPr marL="816022" indent="-349724">
              <a:buFont typeface="Arial" panose="020B0604020202020204" pitchFamily="34" charset="0"/>
              <a:buChar char="•"/>
              <a:defRPr/>
            </a:lvl2pPr>
            <a:lvl3pPr marL="1282320" indent="-349724">
              <a:buFont typeface="Arial" panose="020B0604020202020204" pitchFamily="34" charset="0"/>
              <a:buChar char="•"/>
              <a:defRPr/>
            </a:lvl3pPr>
            <a:lvl4pPr marL="1690331" indent="-291436">
              <a:buFont typeface="Arial" panose="020B0604020202020204" pitchFamily="34" charset="0"/>
              <a:buChar char="•"/>
              <a:defRPr/>
            </a:lvl4pPr>
            <a:lvl5pPr marL="2156630" indent="-291436">
              <a:buFont typeface="Arial" panose="020B0604020202020204" pitchFamily="34" charset="0"/>
              <a:buChar char="•"/>
              <a:defRPr/>
            </a:lvl5pPr>
          </a:lstStyle>
          <a:p>
            <a:pPr lvl="0"/>
            <a:r>
              <a:rPr lang="en-US"/>
              <a:t>Click to edit Master text styles</a:t>
            </a:r>
          </a:p>
        </p:txBody>
      </p:sp>
      <p:sp>
        <p:nvSpPr>
          <p:cNvPr id="21" name="Picture Placeholder 2"/>
          <p:cNvSpPr>
            <a:spLocks noGrp="1"/>
          </p:cNvSpPr>
          <p:nvPr>
            <p:ph type="pic" sz="quarter" idx="14"/>
          </p:nvPr>
        </p:nvSpPr>
        <p:spPr>
          <a:xfrm>
            <a:off x="3420652" y="1994872"/>
            <a:ext cx="2867046" cy="1149563"/>
          </a:xfrm>
        </p:spPr>
        <p:txBody>
          <a:bodyPr>
            <a:normAutofit/>
          </a:bodyPr>
          <a:lstStyle>
            <a:lvl1pPr marL="0" indent="0" algn="l">
              <a:buNone/>
              <a:defRPr sz="1632"/>
            </a:lvl1pPr>
          </a:lstStyle>
          <a:p>
            <a:endParaRPr lang="en-US"/>
          </a:p>
        </p:txBody>
      </p:sp>
      <p:sp>
        <p:nvSpPr>
          <p:cNvPr id="22" name="Text Placeholder 4"/>
          <p:cNvSpPr>
            <a:spLocks noGrp="1"/>
          </p:cNvSpPr>
          <p:nvPr>
            <p:ph type="body" sz="quarter" idx="15"/>
          </p:nvPr>
        </p:nvSpPr>
        <p:spPr>
          <a:xfrm>
            <a:off x="3420652" y="3144434"/>
            <a:ext cx="2867046" cy="3165518"/>
          </a:xfrm>
          <a:solidFill>
            <a:schemeClr val="tx2"/>
          </a:solidFill>
        </p:spPr>
        <p:txBody>
          <a:bodyPr>
            <a:normAutofit/>
          </a:bodyPr>
          <a:lstStyle>
            <a:lvl1pPr marL="233149" indent="-233149">
              <a:buFont typeface="Arial" panose="020B0604020202020204" pitchFamily="34" charset="0"/>
              <a:buChar char="•"/>
              <a:defRPr sz="2040">
                <a:solidFill>
                  <a:schemeClr val="bg1"/>
                </a:solidFill>
              </a:defRPr>
            </a:lvl1pPr>
            <a:lvl2pPr marL="816022" indent="-349724">
              <a:buFont typeface="Arial" panose="020B0604020202020204" pitchFamily="34" charset="0"/>
              <a:buChar char="•"/>
              <a:defRPr/>
            </a:lvl2pPr>
            <a:lvl3pPr marL="1282320" indent="-349724">
              <a:buFont typeface="Arial" panose="020B0604020202020204" pitchFamily="34" charset="0"/>
              <a:buChar char="•"/>
              <a:defRPr/>
            </a:lvl3pPr>
            <a:lvl4pPr marL="1690331" indent="-291436">
              <a:buFont typeface="Arial" panose="020B0604020202020204" pitchFamily="34" charset="0"/>
              <a:buChar char="•"/>
              <a:defRPr/>
            </a:lvl4pPr>
            <a:lvl5pPr marL="2156630" indent="-291436">
              <a:buFont typeface="Arial" panose="020B0604020202020204" pitchFamily="34" charset="0"/>
              <a:buChar char="•"/>
              <a:defRPr/>
            </a:lvl5pPr>
          </a:lstStyle>
          <a:p>
            <a:pPr lvl="0"/>
            <a:r>
              <a:rPr lang="en-US"/>
              <a:t>Click to edit Master text styles</a:t>
            </a:r>
          </a:p>
        </p:txBody>
      </p:sp>
      <p:sp>
        <p:nvSpPr>
          <p:cNvPr id="23" name="Picture Placeholder 2"/>
          <p:cNvSpPr>
            <a:spLocks noGrp="1"/>
          </p:cNvSpPr>
          <p:nvPr>
            <p:ph type="pic" sz="quarter" idx="16"/>
          </p:nvPr>
        </p:nvSpPr>
        <p:spPr>
          <a:xfrm>
            <a:off x="6404084" y="1994873"/>
            <a:ext cx="2867046" cy="1149563"/>
          </a:xfrm>
        </p:spPr>
        <p:txBody>
          <a:bodyPr>
            <a:normAutofit/>
          </a:bodyPr>
          <a:lstStyle>
            <a:lvl1pPr marL="0" indent="0" algn="l">
              <a:buNone/>
              <a:defRPr sz="1632"/>
            </a:lvl1pPr>
          </a:lstStyle>
          <a:p>
            <a:endParaRPr lang="en-US"/>
          </a:p>
        </p:txBody>
      </p:sp>
      <p:sp>
        <p:nvSpPr>
          <p:cNvPr id="24" name="Text Placeholder 4"/>
          <p:cNvSpPr>
            <a:spLocks noGrp="1"/>
          </p:cNvSpPr>
          <p:nvPr>
            <p:ph type="body" sz="quarter" idx="17"/>
          </p:nvPr>
        </p:nvSpPr>
        <p:spPr>
          <a:xfrm>
            <a:off x="6404084" y="3144435"/>
            <a:ext cx="2867046" cy="3165518"/>
          </a:xfrm>
          <a:solidFill>
            <a:schemeClr val="accent6"/>
          </a:solidFill>
        </p:spPr>
        <p:txBody>
          <a:bodyPr>
            <a:normAutofit/>
          </a:bodyPr>
          <a:lstStyle>
            <a:lvl1pPr marL="233149" indent="-233149">
              <a:buFont typeface="Arial" panose="020B0604020202020204" pitchFamily="34" charset="0"/>
              <a:buChar char="•"/>
              <a:defRPr sz="2040">
                <a:solidFill>
                  <a:schemeClr val="bg1"/>
                </a:solidFill>
              </a:defRPr>
            </a:lvl1pPr>
            <a:lvl2pPr marL="816022" indent="-349724">
              <a:buFont typeface="Arial" panose="020B0604020202020204" pitchFamily="34" charset="0"/>
              <a:buChar char="•"/>
              <a:defRPr/>
            </a:lvl2pPr>
            <a:lvl3pPr marL="1282320" indent="-349724">
              <a:buFont typeface="Arial" panose="020B0604020202020204" pitchFamily="34" charset="0"/>
              <a:buChar char="•"/>
              <a:defRPr/>
            </a:lvl3pPr>
            <a:lvl4pPr marL="1690331" indent="-291436">
              <a:buFont typeface="Arial" panose="020B0604020202020204" pitchFamily="34" charset="0"/>
              <a:buChar char="•"/>
              <a:defRPr/>
            </a:lvl4pPr>
            <a:lvl5pPr marL="2156630" indent="-291436">
              <a:buFont typeface="Arial" panose="020B0604020202020204" pitchFamily="34" charset="0"/>
              <a:buChar char="•"/>
              <a:defRPr/>
            </a:lvl5pPr>
          </a:lstStyle>
          <a:p>
            <a:pPr lvl="0"/>
            <a:r>
              <a:rPr lang="en-US"/>
              <a:t>Click to edit Master text styles</a:t>
            </a:r>
          </a:p>
        </p:txBody>
      </p:sp>
      <p:sp>
        <p:nvSpPr>
          <p:cNvPr id="25" name="Picture Placeholder 2"/>
          <p:cNvSpPr>
            <a:spLocks noGrp="1"/>
          </p:cNvSpPr>
          <p:nvPr>
            <p:ph type="pic" sz="quarter" idx="18"/>
          </p:nvPr>
        </p:nvSpPr>
        <p:spPr>
          <a:xfrm>
            <a:off x="9387516" y="1994872"/>
            <a:ext cx="2867046" cy="1149563"/>
          </a:xfrm>
        </p:spPr>
        <p:txBody>
          <a:bodyPr>
            <a:normAutofit/>
          </a:bodyPr>
          <a:lstStyle>
            <a:lvl1pPr marL="0" indent="0" algn="l">
              <a:buNone/>
              <a:defRPr sz="1632"/>
            </a:lvl1pPr>
          </a:lstStyle>
          <a:p>
            <a:endParaRPr lang="en-US"/>
          </a:p>
        </p:txBody>
      </p:sp>
      <p:sp>
        <p:nvSpPr>
          <p:cNvPr id="26" name="Text Placeholder 4"/>
          <p:cNvSpPr>
            <a:spLocks noGrp="1"/>
          </p:cNvSpPr>
          <p:nvPr>
            <p:ph type="body" sz="quarter" idx="19"/>
          </p:nvPr>
        </p:nvSpPr>
        <p:spPr>
          <a:xfrm>
            <a:off x="9387516" y="3144434"/>
            <a:ext cx="2867046" cy="3165518"/>
          </a:xfrm>
          <a:solidFill>
            <a:schemeClr val="accent4"/>
          </a:solidFill>
        </p:spPr>
        <p:txBody>
          <a:bodyPr>
            <a:normAutofit/>
          </a:bodyPr>
          <a:lstStyle>
            <a:lvl1pPr marL="233149" indent="-233149">
              <a:buFont typeface="Arial" panose="020B0604020202020204" pitchFamily="34" charset="0"/>
              <a:buChar char="•"/>
              <a:defRPr sz="2040">
                <a:solidFill>
                  <a:schemeClr val="bg1"/>
                </a:solidFill>
              </a:defRPr>
            </a:lvl1pPr>
            <a:lvl2pPr marL="816022" indent="-349724">
              <a:buFont typeface="Arial" panose="020B0604020202020204" pitchFamily="34" charset="0"/>
              <a:buChar char="•"/>
              <a:defRPr/>
            </a:lvl2pPr>
            <a:lvl3pPr marL="1282320" indent="-349724">
              <a:buFont typeface="Arial" panose="020B0604020202020204" pitchFamily="34" charset="0"/>
              <a:buChar char="•"/>
              <a:defRPr/>
            </a:lvl3pPr>
            <a:lvl4pPr marL="1690331" indent="-291436">
              <a:buFont typeface="Arial" panose="020B0604020202020204" pitchFamily="34" charset="0"/>
              <a:buChar char="•"/>
              <a:defRPr/>
            </a:lvl4pPr>
            <a:lvl5pPr marL="2156630" indent="-291436">
              <a:buFont typeface="Arial" panose="020B0604020202020204" pitchFamily="34" charset="0"/>
              <a:buChar char="•"/>
              <a:defRPr/>
            </a:lvl5pPr>
          </a:lstStyle>
          <a:p>
            <a:pPr lvl="0"/>
            <a:r>
              <a:rPr lang="en-US"/>
              <a:t>Click to edit Master text styles</a:t>
            </a:r>
          </a:p>
        </p:txBody>
      </p:sp>
    </p:spTree>
    <p:extLst>
      <p:ext uri="{BB962C8B-B14F-4D97-AF65-F5344CB8AC3E}">
        <p14:creationId xmlns:p14="http://schemas.microsoft.com/office/powerpoint/2010/main" val="233113798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5309969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5_Title/sub-title/light blue">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chemeClr val="accent5"/>
                </a:solidFill>
                <a:latin typeface="+mj-lt"/>
              </a:defRPr>
            </a:lvl1pPr>
          </a:lstStyle>
          <a:p>
            <a:pPr lvl="0"/>
            <a:r>
              <a:rPr lang="en-US"/>
              <a:t>Title</a:t>
            </a:r>
          </a:p>
        </p:txBody>
      </p:sp>
      <p:sp>
        <p:nvSpPr>
          <p:cNvPr id="8" name="Text Placeholder 7"/>
          <p:cNvSpPr>
            <a:spLocks noGrp="1"/>
          </p:cNvSpPr>
          <p:nvPr>
            <p:ph type="body" sz="quarter" idx="11" hasCustomPrompt="1"/>
          </p:nvPr>
        </p:nvSpPr>
        <p:spPr>
          <a:xfrm>
            <a:off x="0" y="1267759"/>
            <a:ext cx="12436475" cy="607369"/>
          </a:xfrm>
        </p:spPr>
        <p:txBody>
          <a:bodyPr lIns="393192" bIns="91440"/>
          <a:lstStyle>
            <a:lvl1pPr marL="0" indent="0">
              <a:buNone/>
              <a:defRPr>
                <a:solidFill>
                  <a:schemeClr val="tx1"/>
                </a:solidFill>
                <a:latin typeface="+mj-lt"/>
              </a:defRPr>
            </a:lvl1pPr>
            <a:lvl2pPr marL="466298" indent="0">
              <a:buNone/>
              <a:defRPr/>
            </a:lvl2pPr>
          </a:lstStyle>
          <a:p>
            <a:pPr lvl="0"/>
            <a:r>
              <a:rPr lang="en-US"/>
              <a:t>Subtitle</a:t>
            </a:r>
          </a:p>
        </p:txBody>
      </p:sp>
      <p:sp>
        <p:nvSpPr>
          <p:cNvPr id="3" name="Picture Placeholder 2"/>
          <p:cNvSpPr>
            <a:spLocks noGrp="1"/>
          </p:cNvSpPr>
          <p:nvPr>
            <p:ph type="pic" sz="quarter" idx="12"/>
          </p:nvPr>
        </p:nvSpPr>
        <p:spPr>
          <a:xfrm>
            <a:off x="437220" y="1994873"/>
            <a:ext cx="2867046" cy="1149563"/>
          </a:xfrm>
        </p:spPr>
        <p:txBody>
          <a:bodyPr>
            <a:normAutofit/>
          </a:bodyPr>
          <a:lstStyle>
            <a:lvl1pPr marL="0" indent="0" algn="l">
              <a:buNone/>
              <a:defRPr sz="1632"/>
            </a:lvl1pPr>
          </a:lstStyle>
          <a:p>
            <a:endParaRPr lang="en-US"/>
          </a:p>
        </p:txBody>
      </p:sp>
      <p:sp>
        <p:nvSpPr>
          <p:cNvPr id="5" name="Text Placeholder 4"/>
          <p:cNvSpPr>
            <a:spLocks noGrp="1"/>
          </p:cNvSpPr>
          <p:nvPr>
            <p:ph type="body" sz="quarter" idx="13"/>
          </p:nvPr>
        </p:nvSpPr>
        <p:spPr>
          <a:xfrm>
            <a:off x="437220" y="3144435"/>
            <a:ext cx="2867046" cy="3165518"/>
          </a:xfrm>
          <a:solidFill>
            <a:schemeClr val="accent5"/>
          </a:solidFill>
        </p:spPr>
        <p:txBody>
          <a:bodyPr>
            <a:normAutofit/>
          </a:bodyPr>
          <a:lstStyle>
            <a:lvl1pPr marL="233149" indent="-233149">
              <a:buFont typeface="Arial" panose="020B0604020202020204" pitchFamily="34" charset="0"/>
              <a:buChar char="•"/>
              <a:defRPr sz="2040">
                <a:solidFill>
                  <a:schemeClr val="bg1"/>
                </a:solidFill>
              </a:defRPr>
            </a:lvl1pPr>
            <a:lvl2pPr marL="816022" indent="-349724">
              <a:buFont typeface="Arial" panose="020B0604020202020204" pitchFamily="34" charset="0"/>
              <a:buChar char="•"/>
              <a:defRPr/>
            </a:lvl2pPr>
            <a:lvl3pPr marL="1282320" indent="-349724">
              <a:buFont typeface="Arial" panose="020B0604020202020204" pitchFamily="34" charset="0"/>
              <a:buChar char="•"/>
              <a:defRPr/>
            </a:lvl3pPr>
            <a:lvl4pPr marL="1690331" indent="-291436">
              <a:buFont typeface="Arial" panose="020B0604020202020204" pitchFamily="34" charset="0"/>
              <a:buChar char="•"/>
              <a:defRPr/>
            </a:lvl4pPr>
            <a:lvl5pPr marL="2156630" indent="-291436">
              <a:buFont typeface="Arial" panose="020B0604020202020204" pitchFamily="34" charset="0"/>
              <a:buChar char="•"/>
              <a:defRPr/>
            </a:lvl5pPr>
          </a:lstStyle>
          <a:p>
            <a:pPr lvl="0"/>
            <a:r>
              <a:rPr lang="en-US"/>
              <a:t>Click to edit Master text styles</a:t>
            </a:r>
          </a:p>
        </p:txBody>
      </p:sp>
      <p:sp>
        <p:nvSpPr>
          <p:cNvPr id="21" name="Picture Placeholder 2"/>
          <p:cNvSpPr>
            <a:spLocks noGrp="1"/>
          </p:cNvSpPr>
          <p:nvPr>
            <p:ph type="pic" sz="quarter" idx="14"/>
          </p:nvPr>
        </p:nvSpPr>
        <p:spPr>
          <a:xfrm>
            <a:off x="3420652" y="1994872"/>
            <a:ext cx="2867046" cy="1149563"/>
          </a:xfrm>
        </p:spPr>
        <p:txBody>
          <a:bodyPr>
            <a:normAutofit/>
          </a:bodyPr>
          <a:lstStyle>
            <a:lvl1pPr marL="0" indent="0" algn="l">
              <a:buNone/>
              <a:defRPr sz="1632"/>
            </a:lvl1pPr>
          </a:lstStyle>
          <a:p>
            <a:endParaRPr lang="en-US"/>
          </a:p>
        </p:txBody>
      </p:sp>
      <p:sp>
        <p:nvSpPr>
          <p:cNvPr id="22" name="Text Placeholder 4"/>
          <p:cNvSpPr>
            <a:spLocks noGrp="1"/>
          </p:cNvSpPr>
          <p:nvPr>
            <p:ph type="body" sz="quarter" idx="15"/>
          </p:nvPr>
        </p:nvSpPr>
        <p:spPr>
          <a:xfrm>
            <a:off x="3420652" y="3144434"/>
            <a:ext cx="2867046" cy="3165518"/>
          </a:xfrm>
          <a:solidFill>
            <a:schemeClr val="tx2"/>
          </a:solidFill>
        </p:spPr>
        <p:txBody>
          <a:bodyPr>
            <a:normAutofit/>
          </a:bodyPr>
          <a:lstStyle>
            <a:lvl1pPr marL="233149" indent="-233149">
              <a:buFont typeface="Arial" panose="020B0604020202020204" pitchFamily="34" charset="0"/>
              <a:buChar char="•"/>
              <a:defRPr sz="2040">
                <a:solidFill>
                  <a:schemeClr val="bg1"/>
                </a:solidFill>
              </a:defRPr>
            </a:lvl1pPr>
            <a:lvl2pPr marL="816022" indent="-349724">
              <a:buFont typeface="Arial" panose="020B0604020202020204" pitchFamily="34" charset="0"/>
              <a:buChar char="•"/>
              <a:defRPr/>
            </a:lvl2pPr>
            <a:lvl3pPr marL="1282320" indent="-349724">
              <a:buFont typeface="Arial" panose="020B0604020202020204" pitchFamily="34" charset="0"/>
              <a:buChar char="•"/>
              <a:defRPr/>
            </a:lvl3pPr>
            <a:lvl4pPr marL="1690331" indent="-291436">
              <a:buFont typeface="Arial" panose="020B0604020202020204" pitchFamily="34" charset="0"/>
              <a:buChar char="•"/>
              <a:defRPr/>
            </a:lvl4pPr>
            <a:lvl5pPr marL="2156630" indent="-291436">
              <a:buFont typeface="Arial" panose="020B0604020202020204" pitchFamily="34" charset="0"/>
              <a:buChar char="•"/>
              <a:defRPr/>
            </a:lvl5pPr>
          </a:lstStyle>
          <a:p>
            <a:pPr lvl="0"/>
            <a:r>
              <a:rPr lang="en-US"/>
              <a:t>Click to edit Master text styles</a:t>
            </a:r>
          </a:p>
        </p:txBody>
      </p:sp>
      <p:sp>
        <p:nvSpPr>
          <p:cNvPr id="23" name="Picture Placeholder 2"/>
          <p:cNvSpPr>
            <a:spLocks noGrp="1"/>
          </p:cNvSpPr>
          <p:nvPr>
            <p:ph type="pic" sz="quarter" idx="16"/>
          </p:nvPr>
        </p:nvSpPr>
        <p:spPr>
          <a:xfrm>
            <a:off x="6404084" y="1994873"/>
            <a:ext cx="2867046" cy="1149563"/>
          </a:xfrm>
        </p:spPr>
        <p:txBody>
          <a:bodyPr>
            <a:normAutofit/>
          </a:bodyPr>
          <a:lstStyle>
            <a:lvl1pPr marL="0" indent="0" algn="l">
              <a:buNone/>
              <a:defRPr sz="1632"/>
            </a:lvl1pPr>
          </a:lstStyle>
          <a:p>
            <a:endParaRPr lang="en-US"/>
          </a:p>
        </p:txBody>
      </p:sp>
      <p:sp>
        <p:nvSpPr>
          <p:cNvPr id="24" name="Text Placeholder 4"/>
          <p:cNvSpPr>
            <a:spLocks noGrp="1"/>
          </p:cNvSpPr>
          <p:nvPr>
            <p:ph type="body" sz="quarter" idx="17"/>
          </p:nvPr>
        </p:nvSpPr>
        <p:spPr>
          <a:xfrm>
            <a:off x="6404084" y="3144435"/>
            <a:ext cx="2867046" cy="3165518"/>
          </a:xfrm>
          <a:solidFill>
            <a:schemeClr val="accent6"/>
          </a:solidFill>
        </p:spPr>
        <p:txBody>
          <a:bodyPr>
            <a:normAutofit/>
          </a:bodyPr>
          <a:lstStyle>
            <a:lvl1pPr marL="233149" indent="-233149">
              <a:buFont typeface="Arial" panose="020B0604020202020204" pitchFamily="34" charset="0"/>
              <a:buChar char="•"/>
              <a:defRPr sz="2040">
                <a:solidFill>
                  <a:schemeClr val="bg1"/>
                </a:solidFill>
              </a:defRPr>
            </a:lvl1pPr>
            <a:lvl2pPr marL="816022" indent="-349724">
              <a:buFont typeface="Arial" panose="020B0604020202020204" pitchFamily="34" charset="0"/>
              <a:buChar char="•"/>
              <a:defRPr/>
            </a:lvl2pPr>
            <a:lvl3pPr marL="1282320" indent="-349724">
              <a:buFont typeface="Arial" panose="020B0604020202020204" pitchFamily="34" charset="0"/>
              <a:buChar char="•"/>
              <a:defRPr/>
            </a:lvl3pPr>
            <a:lvl4pPr marL="1690331" indent="-291436">
              <a:buFont typeface="Arial" panose="020B0604020202020204" pitchFamily="34" charset="0"/>
              <a:buChar char="•"/>
              <a:defRPr/>
            </a:lvl4pPr>
            <a:lvl5pPr marL="2156630" indent="-291436">
              <a:buFont typeface="Arial" panose="020B0604020202020204" pitchFamily="34" charset="0"/>
              <a:buChar char="•"/>
              <a:defRPr/>
            </a:lvl5pPr>
          </a:lstStyle>
          <a:p>
            <a:pPr lvl="0"/>
            <a:r>
              <a:rPr lang="en-US"/>
              <a:t>Click to edit Master text styles</a:t>
            </a:r>
          </a:p>
        </p:txBody>
      </p:sp>
      <p:sp>
        <p:nvSpPr>
          <p:cNvPr id="25" name="Picture Placeholder 2"/>
          <p:cNvSpPr>
            <a:spLocks noGrp="1"/>
          </p:cNvSpPr>
          <p:nvPr>
            <p:ph type="pic" sz="quarter" idx="18"/>
          </p:nvPr>
        </p:nvSpPr>
        <p:spPr>
          <a:xfrm>
            <a:off x="9387516" y="1994872"/>
            <a:ext cx="2867046" cy="1149563"/>
          </a:xfrm>
        </p:spPr>
        <p:txBody>
          <a:bodyPr>
            <a:normAutofit/>
          </a:bodyPr>
          <a:lstStyle>
            <a:lvl1pPr marL="0" indent="0" algn="l">
              <a:buNone/>
              <a:defRPr sz="1632"/>
            </a:lvl1pPr>
          </a:lstStyle>
          <a:p>
            <a:endParaRPr lang="en-US"/>
          </a:p>
        </p:txBody>
      </p:sp>
      <p:sp>
        <p:nvSpPr>
          <p:cNvPr id="26" name="Text Placeholder 4"/>
          <p:cNvSpPr>
            <a:spLocks noGrp="1"/>
          </p:cNvSpPr>
          <p:nvPr>
            <p:ph type="body" sz="quarter" idx="19"/>
          </p:nvPr>
        </p:nvSpPr>
        <p:spPr>
          <a:xfrm>
            <a:off x="9387516" y="3144434"/>
            <a:ext cx="2867046" cy="3165518"/>
          </a:xfrm>
          <a:solidFill>
            <a:schemeClr val="accent6">
              <a:lumMod val="50000"/>
            </a:schemeClr>
          </a:solidFill>
        </p:spPr>
        <p:txBody>
          <a:bodyPr>
            <a:normAutofit/>
          </a:bodyPr>
          <a:lstStyle>
            <a:lvl1pPr marL="233149" indent="-233149">
              <a:buFont typeface="Arial" panose="020B0604020202020204" pitchFamily="34" charset="0"/>
              <a:buChar char="•"/>
              <a:defRPr sz="2040">
                <a:solidFill>
                  <a:schemeClr val="bg1"/>
                </a:solidFill>
              </a:defRPr>
            </a:lvl1pPr>
            <a:lvl2pPr marL="816022" indent="-349724">
              <a:buFont typeface="Arial" panose="020B0604020202020204" pitchFamily="34" charset="0"/>
              <a:buChar char="•"/>
              <a:defRPr/>
            </a:lvl2pPr>
            <a:lvl3pPr marL="1282320" indent="-349724">
              <a:buFont typeface="Arial" panose="020B0604020202020204" pitchFamily="34" charset="0"/>
              <a:buChar char="•"/>
              <a:defRPr/>
            </a:lvl3pPr>
            <a:lvl4pPr marL="1690331" indent="-291436">
              <a:buFont typeface="Arial" panose="020B0604020202020204" pitchFamily="34" charset="0"/>
              <a:buChar char="•"/>
              <a:defRPr/>
            </a:lvl4pPr>
            <a:lvl5pPr marL="2156630" indent="-291436">
              <a:buFont typeface="Arial" panose="020B0604020202020204" pitchFamily="34" charset="0"/>
              <a:buChar char="•"/>
              <a:defRPr/>
            </a:lvl5pPr>
          </a:lstStyle>
          <a:p>
            <a:pPr lvl="0"/>
            <a:r>
              <a:rPr lang="en-US"/>
              <a:t>Click to edit Master text styles</a:t>
            </a:r>
          </a:p>
        </p:txBody>
      </p:sp>
    </p:spTree>
    <p:extLst>
      <p:ext uri="{BB962C8B-B14F-4D97-AF65-F5344CB8AC3E}">
        <p14:creationId xmlns:p14="http://schemas.microsoft.com/office/powerpoint/2010/main" val="1758057073"/>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6_Title/sub-title/teal">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chemeClr val="accent1"/>
                </a:solidFill>
                <a:latin typeface="+mj-lt"/>
              </a:defRPr>
            </a:lvl1pPr>
          </a:lstStyle>
          <a:p>
            <a:pPr lvl="0"/>
            <a:r>
              <a:rPr lang="en-US"/>
              <a:t>Title</a:t>
            </a:r>
          </a:p>
        </p:txBody>
      </p:sp>
      <p:sp>
        <p:nvSpPr>
          <p:cNvPr id="8" name="Text Placeholder 7"/>
          <p:cNvSpPr>
            <a:spLocks noGrp="1"/>
          </p:cNvSpPr>
          <p:nvPr>
            <p:ph type="body" sz="quarter" idx="11" hasCustomPrompt="1"/>
          </p:nvPr>
        </p:nvSpPr>
        <p:spPr>
          <a:xfrm>
            <a:off x="0" y="1267759"/>
            <a:ext cx="12436475" cy="607369"/>
          </a:xfrm>
        </p:spPr>
        <p:txBody>
          <a:bodyPr lIns="393192" bIns="91440"/>
          <a:lstStyle>
            <a:lvl1pPr marL="0" indent="0">
              <a:buNone/>
              <a:defRPr>
                <a:solidFill>
                  <a:schemeClr val="tx1"/>
                </a:solidFill>
                <a:latin typeface="+mj-lt"/>
              </a:defRPr>
            </a:lvl1pPr>
            <a:lvl2pPr marL="466298" indent="0">
              <a:buNone/>
              <a:defRPr/>
            </a:lvl2pPr>
          </a:lstStyle>
          <a:p>
            <a:pPr lvl="0"/>
            <a:r>
              <a:rPr lang="en-US"/>
              <a:t>Subtitle</a:t>
            </a:r>
          </a:p>
        </p:txBody>
      </p:sp>
      <p:sp>
        <p:nvSpPr>
          <p:cNvPr id="3" name="Picture Placeholder 2"/>
          <p:cNvSpPr>
            <a:spLocks noGrp="1"/>
          </p:cNvSpPr>
          <p:nvPr>
            <p:ph type="pic" sz="quarter" idx="12"/>
          </p:nvPr>
        </p:nvSpPr>
        <p:spPr>
          <a:xfrm>
            <a:off x="437220" y="1994873"/>
            <a:ext cx="2867046" cy="1149563"/>
          </a:xfrm>
        </p:spPr>
        <p:txBody>
          <a:bodyPr>
            <a:normAutofit/>
          </a:bodyPr>
          <a:lstStyle>
            <a:lvl1pPr marL="0" indent="0" algn="l">
              <a:buNone/>
              <a:defRPr sz="1632"/>
            </a:lvl1pPr>
          </a:lstStyle>
          <a:p>
            <a:endParaRPr lang="en-US"/>
          </a:p>
        </p:txBody>
      </p:sp>
      <p:sp>
        <p:nvSpPr>
          <p:cNvPr id="5" name="Text Placeholder 4"/>
          <p:cNvSpPr>
            <a:spLocks noGrp="1"/>
          </p:cNvSpPr>
          <p:nvPr>
            <p:ph type="body" sz="quarter" idx="13"/>
          </p:nvPr>
        </p:nvSpPr>
        <p:spPr>
          <a:xfrm>
            <a:off x="437220" y="3144435"/>
            <a:ext cx="2867046" cy="3165518"/>
          </a:xfrm>
          <a:solidFill>
            <a:schemeClr val="accent5"/>
          </a:solidFill>
        </p:spPr>
        <p:txBody>
          <a:bodyPr>
            <a:normAutofit/>
          </a:bodyPr>
          <a:lstStyle>
            <a:lvl1pPr marL="233149" indent="-233149">
              <a:buFont typeface="Arial" panose="020B0604020202020204" pitchFamily="34" charset="0"/>
              <a:buChar char="•"/>
              <a:defRPr sz="2040">
                <a:solidFill>
                  <a:schemeClr val="bg1"/>
                </a:solidFill>
              </a:defRPr>
            </a:lvl1pPr>
            <a:lvl2pPr marL="816022" indent="-349724">
              <a:buFont typeface="Arial" panose="020B0604020202020204" pitchFamily="34" charset="0"/>
              <a:buChar char="•"/>
              <a:defRPr/>
            </a:lvl2pPr>
            <a:lvl3pPr marL="1282320" indent="-349724">
              <a:buFont typeface="Arial" panose="020B0604020202020204" pitchFamily="34" charset="0"/>
              <a:buChar char="•"/>
              <a:defRPr/>
            </a:lvl3pPr>
            <a:lvl4pPr marL="1690331" indent="-291436">
              <a:buFont typeface="Arial" panose="020B0604020202020204" pitchFamily="34" charset="0"/>
              <a:buChar char="•"/>
              <a:defRPr/>
            </a:lvl4pPr>
            <a:lvl5pPr marL="2156630" indent="-291436">
              <a:buFont typeface="Arial" panose="020B0604020202020204" pitchFamily="34" charset="0"/>
              <a:buChar char="•"/>
              <a:defRPr/>
            </a:lvl5pPr>
          </a:lstStyle>
          <a:p>
            <a:pPr lvl="0"/>
            <a:r>
              <a:rPr lang="en-US"/>
              <a:t>Click to edit Master text styles</a:t>
            </a:r>
          </a:p>
        </p:txBody>
      </p:sp>
      <p:sp>
        <p:nvSpPr>
          <p:cNvPr id="21" name="Picture Placeholder 2"/>
          <p:cNvSpPr>
            <a:spLocks noGrp="1"/>
          </p:cNvSpPr>
          <p:nvPr>
            <p:ph type="pic" sz="quarter" idx="14"/>
          </p:nvPr>
        </p:nvSpPr>
        <p:spPr>
          <a:xfrm>
            <a:off x="3420652" y="1994872"/>
            <a:ext cx="2867046" cy="1149563"/>
          </a:xfrm>
        </p:spPr>
        <p:txBody>
          <a:bodyPr>
            <a:normAutofit/>
          </a:bodyPr>
          <a:lstStyle>
            <a:lvl1pPr marL="0" indent="0" algn="l">
              <a:buNone/>
              <a:defRPr sz="1632"/>
            </a:lvl1pPr>
          </a:lstStyle>
          <a:p>
            <a:endParaRPr lang="en-US"/>
          </a:p>
        </p:txBody>
      </p:sp>
      <p:sp>
        <p:nvSpPr>
          <p:cNvPr id="22" name="Text Placeholder 4"/>
          <p:cNvSpPr>
            <a:spLocks noGrp="1"/>
          </p:cNvSpPr>
          <p:nvPr>
            <p:ph type="body" sz="quarter" idx="15"/>
          </p:nvPr>
        </p:nvSpPr>
        <p:spPr>
          <a:xfrm>
            <a:off x="3420652" y="3144434"/>
            <a:ext cx="2867046" cy="3165518"/>
          </a:xfrm>
          <a:solidFill>
            <a:schemeClr val="tx2"/>
          </a:solidFill>
        </p:spPr>
        <p:txBody>
          <a:bodyPr>
            <a:normAutofit/>
          </a:bodyPr>
          <a:lstStyle>
            <a:lvl1pPr marL="233149" indent="-233149">
              <a:buFont typeface="Arial" panose="020B0604020202020204" pitchFamily="34" charset="0"/>
              <a:buChar char="•"/>
              <a:defRPr sz="2040">
                <a:solidFill>
                  <a:schemeClr val="bg1"/>
                </a:solidFill>
              </a:defRPr>
            </a:lvl1pPr>
            <a:lvl2pPr marL="816022" indent="-349724">
              <a:buFont typeface="Arial" panose="020B0604020202020204" pitchFamily="34" charset="0"/>
              <a:buChar char="•"/>
              <a:defRPr/>
            </a:lvl2pPr>
            <a:lvl3pPr marL="1282320" indent="-349724">
              <a:buFont typeface="Arial" panose="020B0604020202020204" pitchFamily="34" charset="0"/>
              <a:buChar char="•"/>
              <a:defRPr/>
            </a:lvl3pPr>
            <a:lvl4pPr marL="1690331" indent="-291436">
              <a:buFont typeface="Arial" panose="020B0604020202020204" pitchFamily="34" charset="0"/>
              <a:buChar char="•"/>
              <a:defRPr/>
            </a:lvl4pPr>
            <a:lvl5pPr marL="2156630" indent="-291436">
              <a:buFont typeface="Arial" panose="020B0604020202020204" pitchFamily="34" charset="0"/>
              <a:buChar char="•"/>
              <a:defRPr/>
            </a:lvl5pPr>
          </a:lstStyle>
          <a:p>
            <a:pPr lvl="0"/>
            <a:r>
              <a:rPr lang="en-US"/>
              <a:t>Click to edit Master text styles</a:t>
            </a:r>
          </a:p>
        </p:txBody>
      </p:sp>
      <p:sp>
        <p:nvSpPr>
          <p:cNvPr id="23" name="Picture Placeholder 2"/>
          <p:cNvSpPr>
            <a:spLocks noGrp="1"/>
          </p:cNvSpPr>
          <p:nvPr>
            <p:ph type="pic" sz="quarter" idx="16"/>
          </p:nvPr>
        </p:nvSpPr>
        <p:spPr>
          <a:xfrm>
            <a:off x="6404084" y="1994873"/>
            <a:ext cx="2867046" cy="1149563"/>
          </a:xfrm>
        </p:spPr>
        <p:txBody>
          <a:bodyPr>
            <a:normAutofit/>
          </a:bodyPr>
          <a:lstStyle>
            <a:lvl1pPr marL="0" indent="0" algn="l">
              <a:buNone/>
              <a:defRPr sz="1632"/>
            </a:lvl1pPr>
          </a:lstStyle>
          <a:p>
            <a:endParaRPr lang="en-US"/>
          </a:p>
        </p:txBody>
      </p:sp>
      <p:sp>
        <p:nvSpPr>
          <p:cNvPr id="24" name="Text Placeholder 4"/>
          <p:cNvSpPr>
            <a:spLocks noGrp="1"/>
          </p:cNvSpPr>
          <p:nvPr>
            <p:ph type="body" sz="quarter" idx="17"/>
          </p:nvPr>
        </p:nvSpPr>
        <p:spPr>
          <a:xfrm>
            <a:off x="6404084" y="3144435"/>
            <a:ext cx="2867046" cy="3165518"/>
          </a:xfrm>
          <a:solidFill>
            <a:schemeClr val="accent6"/>
          </a:solidFill>
        </p:spPr>
        <p:txBody>
          <a:bodyPr>
            <a:normAutofit/>
          </a:bodyPr>
          <a:lstStyle>
            <a:lvl1pPr marL="233149" indent="-233149">
              <a:buFont typeface="Arial" panose="020B0604020202020204" pitchFamily="34" charset="0"/>
              <a:buChar char="•"/>
              <a:defRPr sz="2040">
                <a:solidFill>
                  <a:schemeClr val="bg1"/>
                </a:solidFill>
              </a:defRPr>
            </a:lvl1pPr>
            <a:lvl2pPr marL="816022" indent="-349724">
              <a:buFont typeface="Arial" panose="020B0604020202020204" pitchFamily="34" charset="0"/>
              <a:buChar char="•"/>
              <a:defRPr/>
            </a:lvl2pPr>
            <a:lvl3pPr marL="1282320" indent="-349724">
              <a:buFont typeface="Arial" panose="020B0604020202020204" pitchFamily="34" charset="0"/>
              <a:buChar char="•"/>
              <a:defRPr/>
            </a:lvl3pPr>
            <a:lvl4pPr marL="1690331" indent="-291436">
              <a:buFont typeface="Arial" panose="020B0604020202020204" pitchFamily="34" charset="0"/>
              <a:buChar char="•"/>
              <a:defRPr/>
            </a:lvl4pPr>
            <a:lvl5pPr marL="2156630" indent="-291436">
              <a:buFont typeface="Arial" panose="020B0604020202020204" pitchFamily="34" charset="0"/>
              <a:buChar char="•"/>
              <a:defRPr/>
            </a:lvl5pPr>
          </a:lstStyle>
          <a:p>
            <a:pPr lvl="0"/>
            <a:r>
              <a:rPr lang="en-US"/>
              <a:t>Click to edit Master text styles</a:t>
            </a:r>
          </a:p>
        </p:txBody>
      </p:sp>
      <p:sp>
        <p:nvSpPr>
          <p:cNvPr id="25" name="Picture Placeholder 2"/>
          <p:cNvSpPr>
            <a:spLocks noGrp="1"/>
          </p:cNvSpPr>
          <p:nvPr>
            <p:ph type="pic" sz="quarter" idx="18"/>
          </p:nvPr>
        </p:nvSpPr>
        <p:spPr>
          <a:xfrm>
            <a:off x="9387516" y="1994872"/>
            <a:ext cx="2867046" cy="1149563"/>
          </a:xfrm>
        </p:spPr>
        <p:txBody>
          <a:bodyPr>
            <a:normAutofit/>
          </a:bodyPr>
          <a:lstStyle>
            <a:lvl1pPr marL="0" indent="0" algn="l">
              <a:buNone/>
              <a:defRPr sz="1632"/>
            </a:lvl1pPr>
          </a:lstStyle>
          <a:p>
            <a:endParaRPr lang="en-US"/>
          </a:p>
        </p:txBody>
      </p:sp>
      <p:sp>
        <p:nvSpPr>
          <p:cNvPr id="26" name="Text Placeholder 4"/>
          <p:cNvSpPr>
            <a:spLocks noGrp="1"/>
          </p:cNvSpPr>
          <p:nvPr>
            <p:ph type="body" sz="quarter" idx="19"/>
          </p:nvPr>
        </p:nvSpPr>
        <p:spPr>
          <a:xfrm>
            <a:off x="9387516" y="3144434"/>
            <a:ext cx="2867046" cy="3165518"/>
          </a:xfrm>
          <a:solidFill>
            <a:schemeClr val="accent1"/>
          </a:solidFill>
        </p:spPr>
        <p:txBody>
          <a:bodyPr>
            <a:normAutofit/>
          </a:bodyPr>
          <a:lstStyle>
            <a:lvl1pPr marL="233149" indent="-233149">
              <a:buFont typeface="Arial" panose="020B0604020202020204" pitchFamily="34" charset="0"/>
              <a:buChar char="•"/>
              <a:defRPr sz="2040">
                <a:solidFill>
                  <a:schemeClr val="bg1"/>
                </a:solidFill>
              </a:defRPr>
            </a:lvl1pPr>
            <a:lvl2pPr marL="816022" indent="-349724">
              <a:buFont typeface="Arial" panose="020B0604020202020204" pitchFamily="34" charset="0"/>
              <a:buChar char="•"/>
              <a:defRPr/>
            </a:lvl2pPr>
            <a:lvl3pPr marL="1282320" indent="-349724">
              <a:buFont typeface="Arial" panose="020B0604020202020204" pitchFamily="34" charset="0"/>
              <a:buChar char="•"/>
              <a:defRPr/>
            </a:lvl3pPr>
            <a:lvl4pPr marL="1690331" indent="-291436">
              <a:buFont typeface="Arial" panose="020B0604020202020204" pitchFamily="34" charset="0"/>
              <a:buChar char="•"/>
              <a:defRPr/>
            </a:lvl4pPr>
            <a:lvl5pPr marL="2156630" indent="-291436">
              <a:buFont typeface="Arial" panose="020B0604020202020204" pitchFamily="34" charset="0"/>
              <a:buChar char="•"/>
              <a:defRPr/>
            </a:lvl5pPr>
          </a:lstStyle>
          <a:p>
            <a:pPr lvl="0"/>
            <a:r>
              <a:rPr lang="en-US"/>
              <a:t>Click to edit Master text styles</a:t>
            </a:r>
          </a:p>
        </p:txBody>
      </p:sp>
    </p:spTree>
    <p:extLst>
      <p:ext uri="{BB962C8B-B14F-4D97-AF65-F5344CB8AC3E}">
        <p14:creationId xmlns:p14="http://schemas.microsoft.com/office/powerpoint/2010/main" val="1972092945"/>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7_Title/sub-title/Purple">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chemeClr val="accent6"/>
                </a:solidFill>
                <a:latin typeface="+mj-lt"/>
              </a:defRPr>
            </a:lvl1pPr>
          </a:lstStyle>
          <a:p>
            <a:pPr lvl="0"/>
            <a:r>
              <a:rPr lang="en-US"/>
              <a:t>Title</a:t>
            </a:r>
          </a:p>
        </p:txBody>
      </p:sp>
      <p:sp>
        <p:nvSpPr>
          <p:cNvPr id="8" name="Text Placeholder 7"/>
          <p:cNvSpPr>
            <a:spLocks noGrp="1"/>
          </p:cNvSpPr>
          <p:nvPr>
            <p:ph type="body" sz="quarter" idx="11" hasCustomPrompt="1"/>
          </p:nvPr>
        </p:nvSpPr>
        <p:spPr>
          <a:xfrm>
            <a:off x="0" y="1267759"/>
            <a:ext cx="12436475" cy="607369"/>
          </a:xfrm>
        </p:spPr>
        <p:txBody>
          <a:bodyPr lIns="393192" bIns="91440"/>
          <a:lstStyle>
            <a:lvl1pPr marL="0" indent="0">
              <a:buNone/>
              <a:defRPr>
                <a:solidFill>
                  <a:schemeClr val="tx1"/>
                </a:solidFill>
                <a:latin typeface="+mj-lt"/>
              </a:defRPr>
            </a:lvl1pPr>
            <a:lvl2pPr marL="466298" indent="0">
              <a:buNone/>
              <a:defRPr/>
            </a:lvl2pPr>
          </a:lstStyle>
          <a:p>
            <a:pPr lvl="0"/>
            <a:r>
              <a:rPr lang="en-US"/>
              <a:t>Subtitle</a:t>
            </a:r>
          </a:p>
        </p:txBody>
      </p:sp>
      <p:sp>
        <p:nvSpPr>
          <p:cNvPr id="3" name="Picture Placeholder 2"/>
          <p:cNvSpPr>
            <a:spLocks noGrp="1"/>
          </p:cNvSpPr>
          <p:nvPr>
            <p:ph type="pic" sz="quarter" idx="12"/>
          </p:nvPr>
        </p:nvSpPr>
        <p:spPr>
          <a:xfrm>
            <a:off x="437220" y="1994873"/>
            <a:ext cx="2867046" cy="1149563"/>
          </a:xfrm>
        </p:spPr>
        <p:txBody>
          <a:bodyPr>
            <a:normAutofit/>
          </a:bodyPr>
          <a:lstStyle>
            <a:lvl1pPr marL="0" indent="0" algn="l">
              <a:buNone/>
              <a:defRPr sz="1632"/>
            </a:lvl1pPr>
          </a:lstStyle>
          <a:p>
            <a:endParaRPr lang="en-US"/>
          </a:p>
        </p:txBody>
      </p:sp>
      <p:sp>
        <p:nvSpPr>
          <p:cNvPr id="5" name="Text Placeholder 4"/>
          <p:cNvSpPr>
            <a:spLocks noGrp="1"/>
          </p:cNvSpPr>
          <p:nvPr>
            <p:ph type="body" sz="quarter" idx="13"/>
          </p:nvPr>
        </p:nvSpPr>
        <p:spPr>
          <a:xfrm>
            <a:off x="437220" y="3144435"/>
            <a:ext cx="2867046" cy="3165518"/>
          </a:xfrm>
          <a:solidFill>
            <a:schemeClr val="accent5"/>
          </a:solidFill>
        </p:spPr>
        <p:txBody>
          <a:bodyPr>
            <a:normAutofit/>
          </a:bodyPr>
          <a:lstStyle>
            <a:lvl1pPr marL="233149" indent="-233149">
              <a:buFont typeface="Arial" panose="020B0604020202020204" pitchFamily="34" charset="0"/>
              <a:buChar char="•"/>
              <a:defRPr sz="2040">
                <a:solidFill>
                  <a:schemeClr val="bg1"/>
                </a:solidFill>
              </a:defRPr>
            </a:lvl1pPr>
            <a:lvl2pPr marL="816022" indent="-349724">
              <a:buFont typeface="Arial" panose="020B0604020202020204" pitchFamily="34" charset="0"/>
              <a:buChar char="•"/>
              <a:defRPr/>
            </a:lvl2pPr>
            <a:lvl3pPr marL="1282320" indent="-349724">
              <a:buFont typeface="Arial" panose="020B0604020202020204" pitchFamily="34" charset="0"/>
              <a:buChar char="•"/>
              <a:defRPr/>
            </a:lvl3pPr>
            <a:lvl4pPr marL="1690331" indent="-291436">
              <a:buFont typeface="Arial" panose="020B0604020202020204" pitchFamily="34" charset="0"/>
              <a:buChar char="•"/>
              <a:defRPr/>
            </a:lvl4pPr>
            <a:lvl5pPr marL="2156630" indent="-291436">
              <a:buFont typeface="Arial" panose="020B0604020202020204" pitchFamily="34" charset="0"/>
              <a:buChar char="•"/>
              <a:defRPr/>
            </a:lvl5pPr>
          </a:lstStyle>
          <a:p>
            <a:pPr lvl="0"/>
            <a:r>
              <a:rPr lang="en-US"/>
              <a:t>Click to edit Master text styles</a:t>
            </a:r>
          </a:p>
        </p:txBody>
      </p:sp>
      <p:sp>
        <p:nvSpPr>
          <p:cNvPr id="21" name="Picture Placeholder 2"/>
          <p:cNvSpPr>
            <a:spLocks noGrp="1"/>
          </p:cNvSpPr>
          <p:nvPr>
            <p:ph type="pic" sz="quarter" idx="14"/>
          </p:nvPr>
        </p:nvSpPr>
        <p:spPr>
          <a:xfrm>
            <a:off x="3420652" y="1994872"/>
            <a:ext cx="2867046" cy="1149563"/>
          </a:xfrm>
        </p:spPr>
        <p:txBody>
          <a:bodyPr>
            <a:normAutofit/>
          </a:bodyPr>
          <a:lstStyle>
            <a:lvl1pPr marL="0" indent="0" algn="l">
              <a:buNone/>
              <a:defRPr sz="1632"/>
            </a:lvl1pPr>
          </a:lstStyle>
          <a:p>
            <a:endParaRPr lang="en-US"/>
          </a:p>
        </p:txBody>
      </p:sp>
      <p:sp>
        <p:nvSpPr>
          <p:cNvPr id="22" name="Text Placeholder 4"/>
          <p:cNvSpPr>
            <a:spLocks noGrp="1"/>
          </p:cNvSpPr>
          <p:nvPr>
            <p:ph type="body" sz="quarter" idx="15"/>
          </p:nvPr>
        </p:nvSpPr>
        <p:spPr>
          <a:xfrm>
            <a:off x="3420652" y="3144434"/>
            <a:ext cx="2867046" cy="3165518"/>
          </a:xfrm>
          <a:solidFill>
            <a:schemeClr val="tx2"/>
          </a:solidFill>
        </p:spPr>
        <p:txBody>
          <a:bodyPr>
            <a:normAutofit/>
          </a:bodyPr>
          <a:lstStyle>
            <a:lvl1pPr marL="233149" indent="-233149">
              <a:buFont typeface="Arial" panose="020B0604020202020204" pitchFamily="34" charset="0"/>
              <a:buChar char="•"/>
              <a:defRPr sz="2040">
                <a:solidFill>
                  <a:schemeClr val="bg1"/>
                </a:solidFill>
              </a:defRPr>
            </a:lvl1pPr>
            <a:lvl2pPr marL="816022" indent="-349724">
              <a:buFont typeface="Arial" panose="020B0604020202020204" pitchFamily="34" charset="0"/>
              <a:buChar char="•"/>
              <a:defRPr/>
            </a:lvl2pPr>
            <a:lvl3pPr marL="1282320" indent="-349724">
              <a:buFont typeface="Arial" panose="020B0604020202020204" pitchFamily="34" charset="0"/>
              <a:buChar char="•"/>
              <a:defRPr/>
            </a:lvl3pPr>
            <a:lvl4pPr marL="1690331" indent="-291436">
              <a:buFont typeface="Arial" panose="020B0604020202020204" pitchFamily="34" charset="0"/>
              <a:buChar char="•"/>
              <a:defRPr/>
            </a:lvl4pPr>
            <a:lvl5pPr marL="2156630" indent="-291436">
              <a:buFont typeface="Arial" panose="020B0604020202020204" pitchFamily="34" charset="0"/>
              <a:buChar char="•"/>
              <a:defRPr/>
            </a:lvl5pPr>
          </a:lstStyle>
          <a:p>
            <a:pPr lvl="0"/>
            <a:r>
              <a:rPr lang="en-US"/>
              <a:t>Click to edit Master text styles</a:t>
            </a:r>
          </a:p>
        </p:txBody>
      </p:sp>
      <p:sp>
        <p:nvSpPr>
          <p:cNvPr id="23" name="Picture Placeholder 2"/>
          <p:cNvSpPr>
            <a:spLocks noGrp="1"/>
          </p:cNvSpPr>
          <p:nvPr>
            <p:ph type="pic" sz="quarter" idx="16"/>
          </p:nvPr>
        </p:nvSpPr>
        <p:spPr>
          <a:xfrm>
            <a:off x="6404084" y="1994873"/>
            <a:ext cx="2867046" cy="1149563"/>
          </a:xfrm>
        </p:spPr>
        <p:txBody>
          <a:bodyPr>
            <a:normAutofit/>
          </a:bodyPr>
          <a:lstStyle>
            <a:lvl1pPr marL="0" indent="0" algn="l">
              <a:buNone/>
              <a:defRPr sz="1632"/>
            </a:lvl1pPr>
          </a:lstStyle>
          <a:p>
            <a:endParaRPr lang="en-US"/>
          </a:p>
        </p:txBody>
      </p:sp>
      <p:sp>
        <p:nvSpPr>
          <p:cNvPr id="24" name="Text Placeholder 4"/>
          <p:cNvSpPr>
            <a:spLocks noGrp="1"/>
          </p:cNvSpPr>
          <p:nvPr>
            <p:ph type="body" sz="quarter" idx="17"/>
          </p:nvPr>
        </p:nvSpPr>
        <p:spPr>
          <a:xfrm>
            <a:off x="6404084" y="3144435"/>
            <a:ext cx="2867046" cy="3165518"/>
          </a:xfrm>
          <a:solidFill>
            <a:schemeClr val="accent6"/>
          </a:solidFill>
        </p:spPr>
        <p:txBody>
          <a:bodyPr>
            <a:normAutofit/>
          </a:bodyPr>
          <a:lstStyle>
            <a:lvl1pPr marL="233149" indent="-233149">
              <a:buFont typeface="Arial" panose="020B0604020202020204" pitchFamily="34" charset="0"/>
              <a:buChar char="•"/>
              <a:defRPr sz="2040">
                <a:solidFill>
                  <a:schemeClr val="bg1"/>
                </a:solidFill>
              </a:defRPr>
            </a:lvl1pPr>
            <a:lvl2pPr marL="816022" indent="-349724">
              <a:buFont typeface="Arial" panose="020B0604020202020204" pitchFamily="34" charset="0"/>
              <a:buChar char="•"/>
              <a:defRPr/>
            </a:lvl2pPr>
            <a:lvl3pPr marL="1282320" indent="-349724">
              <a:buFont typeface="Arial" panose="020B0604020202020204" pitchFamily="34" charset="0"/>
              <a:buChar char="•"/>
              <a:defRPr/>
            </a:lvl3pPr>
            <a:lvl4pPr marL="1690331" indent="-291436">
              <a:buFont typeface="Arial" panose="020B0604020202020204" pitchFamily="34" charset="0"/>
              <a:buChar char="•"/>
              <a:defRPr/>
            </a:lvl4pPr>
            <a:lvl5pPr marL="2156630" indent="-291436">
              <a:buFont typeface="Arial" panose="020B0604020202020204" pitchFamily="34" charset="0"/>
              <a:buChar char="•"/>
              <a:defRPr/>
            </a:lvl5pPr>
          </a:lstStyle>
          <a:p>
            <a:pPr lvl="0"/>
            <a:r>
              <a:rPr lang="en-US"/>
              <a:t>Click to edit Master text styles</a:t>
            </a:r>
          </a:p>
        </p:txBody>
      </p:sp>
      <p:sp>
        <p:nvSpPr>
          <p:cNvPr id="25" name="Picture Placeholder 2"/>
          <p:cNvSpPr>
            <a:spLocks noGrp="1"/>
          </p:cNvSpPr>
          <p:nvPr>
            <p:ph type="pic" sz="quarter" idx="18"/>
          </p:nvPr>
        </p:nvSpPr>
        <p:spPr>
          <a:xfrm>
            <a:off x="9387516" y="1994872"/>
            <a:ext cx="2867046" cy="1149563"/>
          </a:xfrm>
        </p:spPr>
        <p:txBody>
          <a:bodyPr>
            <a:normAutofit/>
          </a:bodyPr>
          <a:lstStyle>
            <a:lvl1pPr marL="0" indent="0" algn="l">
              <a:buNone/>
              <a:defRPr sz="1632"/>
            </a:lvl1pPr>
          </a:lstStyle>
          <a:p>
            <a:endParaRPr lang="en-US"/>
          </a:p>
        </p:txBody>
      </p:sp>
      <p:sp>
        <p:nvSpPr>
          <p:cNvPr id="26" name="Text Placeholder 4"/>
          <p:cNvSpPr>
            <a:spLocks noGrp="1"/>
          </p:cNvSpPr>
          <p:nvPr>
            <p:ph type="body" sz="quarter" idx="19"/>
          </p:nvPr>
        </p:nvSpPr>
        <p:spPr>
          <a:xfrm>
            <a:off x="9387516" y="3144434"/>
            <a:ext cx="2867046" cy="3165518"/>
          </a:xfrm>
          <a:solidFill>
            <a:schemeClr val="tx1">
              <a:lumMod val="75000"/>
            </a:schemeClr>
          </a:solidFill>
        </p:spPr>
        <p:txBody>
          <a:bodyPr>
            <a:normAutofit/>
          </a:bodyPr>
          <a:lstStyle>
            <a:lvl1pPr marL="233149" indent="-233149">
              <a:buFont typeface="Arial" panose="020B0604020202020204" pitchFamily="34" charset="0"/>
              <a:buChar char="•"/>
              <a:defRPr sz="2040">
                <a:solidFill>
                  <a:schemeClr val="bg1"/>
                </a:solidFill>
              </a:defRPr>
            </a:lvl1pPr>
            <a:lvl2pPr marL="816022" indent="-349724">
              <a:buFont typeface="Arial" panose="020B0604020202020204" pitchFamily="34" charset="0"/>
              <a:buChar char="•"/>
              <a:defRPr/>
            </a:lvl2pPr>
            <a:lvl3pPr marL="1282320" indent="-349724">
              <a:buFont typeface="Arial" panose="020B0604020202020204" pitchFamily="34" charset="0"/>
              <a:buChar char="•"/>
              <a:defRPr/>
            </a:lvl3pPr>
            <a:lvl4pPr marL="1690331" indent="-291436">
              <a:buFont typeface="Arial" panose="020B0604020202020204" pitchFamily="34" charset="0"/>
              <a:buChar char="•"/>
              <a:defRPr/>
            </a:lvl4pPr>
            <a:lvl5pPr marL="2156630" indent="-291436">
              <a:buFont typeface="Arial" panose="020B0604020202020204" pitchFamily="34" charset="0"/>
              <a:buChar char="•"/>
              <a:defRPr/>
            </a:lvl5pPr>
          </a:lstStyle>
          <a:p>
            <a:pPr lvl="0"/>
            <a:r>
              <a:rPr lang="en-US"/>
              <a:t>Click to edit Master text styles</a:t>
            </a:r>
          </a:p>
        </p:txBody>
      </p:sp>
    </p:spTree>
    <p:extLst>
      <p:ext uri="{BB962C8B-B14F-4D97-AF65-F5344CB8AC3E}">
        <p14:creationId xmlns:p14="http://schemas.microsoft.com/office/powerpoint/2010/main" val="155173653"/>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11_blue bar">
    <p:spTree>
      <p:nvGrpSpPr>
        <p:cNvPr id="1" name=""/>
        <p:cNvGrpSpPr/>
        <p:nvPr/>
      </p:nvGrpSpPr>
      <p:grpSpPr>
        <a:xfrm>
          <a:off x="0" y="0"/>
          <a:ext cx="0" cy="0"/>
          <a:chOff x="0" y="0"/>
          <a:chExt cx="0" cy="0"/>
        </a:xfrm>
      </p:grpSpPr>
      <p:sp>
        <p:nvSpPr>
          <p:cNvPr id="4" name="Rectangle 3"/>
          <p:cNvSpPr/>
          <p:nvPr userDrawn="1"/>
        </p:nvSpPr>
        <p:spPr bwMode="auto">
          <a:xfrm>
            <a:off x="0" y="0"/>
            <a:ext cx="4197310" cy="6994525"/>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1" y="1"/>
            <a:ext cx="4183177" cy="2671519"/>
          </a:xfrm>
        </p:spPr>
        <p:txBody>
          <a:bodyPr lIns="393192" tIns="393192" rIns="393192" bIns="91440">
            <a:normAutofit/>
          </a:bodyPr>
          <a:lstStyle>
            <a:lvl1pPr marL="0" indent="0">
              <a:buNone/>
              <a:defRPr sz="4488">
                <a:solidFill>
                  <a:schemeClr val="bg1"/>
                </a:solidFill>
                <a:latin typeface="+mj-lt"/>
              </a:defRPr>
            </a:lvl1pPr>
          </a:lstStyle>
          <a:p>
            <a:pPr lvl="0"/>
            <a:r>
              <a:rPr lang="en-US"/>
              <a:t>Title</a:t>
            </a:r>
          </a:p>
        </p:txBody>
      </p:sp>
      <p:sp>
        <p:nvSpPr>
          <p:cNvPr id="3" name="Text Placeholder 2"/>
          <p:cNvSpPr>
            <a:spLocks noGrp="1"/>
          </p:cNvSpPr>
          <p:nvPr>
            <p:ph type="body" sz="quarter" idx="12" hasCustomPrompt="1"/>
          </p:nvPr>
        </p:nvSpPr>
        <p:spPr>
          <a:xfrm>
            <a:off x="1" y="2671520"/>
            <a:ext cx="4169782" cy="4323005"/>
          </a:xfrm>
        </p:spPr>
        <p:txBody>
          <a:bodyPr lIns="393192" tIns="91440" bIns="91440">
            <a:normAutofit/>
          </a:bodyPr>
          <a:lstStyle>
            <a:lvl1pPr marL="0" indent="0">
              <a:lnSpc>
                <a:spcPct val="100000"/>
              </a:lnSpc>
              <a:buNone/>
              <a:defRPr sz="1836">
                <a:solidFill>
                  <a:schemeClr val="bg1"/>
                </a:solidFill>
                <a:latin typeface="Segoe UI" panose="020B0502040204020203" pitchFamily="34" charset="0"/>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Body text</a:t>
            </a:r>
          </a:p>
        </p:txBody>
      </p:sp>
      <p:sp>
        <p:nvSpPr>
          <p:cNvPr id="7" name="Text Placeholder 5"/>
          <p:cNvSpPr>
            <a:spLocks noGrp="1"/>
          </p:cNvSpPr>
          <p:nvPr>
            <p:ph type="body" sz="quarter" idx="13"/>
          </p:nvPr>
        </p:nvSpPr>
        <p:spPr>
          <a:xfrm>
            <a:off x="4182737" y="0"/>
            <a:ext cx="8253738" cy="6994525"/>
          </a:xfrm>
        </p:spPr>
        <p:txBody>
          <a:bodyPr lIns="393192" tIns="393192" rIns="182880"/>
          <a:lstStyle>
            <a:lvl1pPr marL="0" indent="0">
              <a:spcAft>
                <a:spcPts val="612"/>
              </a:spcAft>
              <a:buNone/>
              <a:defRPr>
                <a:latin typeface="+mj-lt"/>
              </a:defRPr>
            </a:lvl1pPr>
            <a:lvl2pPr marL="0" indent="0">
              <a:spcAft>
                <a:spcPts val="612"/>
              </a:spcAft>
              <a:buNone/>
              <a:defRPr>
                <a:latin typeface="+mj-lt"/>
              </a:defRPr>
            </a:lvl2pPr>
            <a:lvl3pPr marL="0" indent="0">
              <a:spcAft>
                <a:spcPts val="612"/>
              </a:spcAft>
              <a:buNone/>
              <a:defRPr/>
            </a:lvl3pPr>
            <a:lvl4pPr marL="0" indent="0">
              <a:spcAft>
                <a:spcPts val="612"/>
              </a:spcAft>
              <a:buNone/>
              <a:defRPr/>
            </a:lvl4pPr>
            <a:lvl5pPr marL="0" indent="0">
              <a:spcAft>
                <a:spcPts val="612"/>
              </a:spcAft>
              <a:buNone/>
              <a:defRPr sz="1632"/>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34531403"/>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13_blue bar">
    <p:spTree>
      <p:nvGrpSpPr>
        <p:cNvPr id="1" name=""/>
        <p:cNvGrpSpPr/>
        <p:nvPr/>
      </p:nvGrpSpPr>
      <p:grpSpPr>
        <a:xfrm>
          <a:off x="0" y="0"/>
          <a:ext cx="0" cy="0"/>
          <a:chOff x="0" y="0"/>
          <a:chExt cx="0" cy="0"/>
        </a:xfrm>
      </p:grpSpPr>
      <p:sp>
        <p:nvSpPr>
          <p:cNvPr id="4" name="Rectangle 3"/>
          <p:cNvSpPr/>
          <p:nvPr userDrawn="1"/>
        </p:nvSpPr>
        <p:spPr bwMode="auto">
          <a:xfrm>
            <a:off x="0" y="0"/>
            <a:ext cx="4197310" cy="6994525"/>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1" y="1"/>
            <a:ext cx="4183177" cy="2008683"/>
          </a:xfrm>
        </p:spPr>
        <p:txBody>
          <a:bodyPr lIns="393192" tIns="393192" rIns="393192" bIns="91440">
            <a:normAutofit/>
          </a:bodyPr>
          <a:lstStyle>
            <a:lvl1pPr marL="0" indent="0">
              <a:buNone/>
              <a:defRPr sz="4488">
                <a:solidFill>
                  <a:schemeClr val="bg1"/>
                </a:solidFill>
                <a:latin typeface="+mj-lt"/>
              </a:defRPr>
            </a:lvl1pPr>
          </a:lstStyle>
          <a:p>
            <a:pPr lvl="0"/>
            <a:r>
              <a:rPr lang="en-US"/>
              <a:t>Title</a:t>
            </a:r>
          </a:p>
        </p:txBody>
      </p:sp>
      <p:sp>
        <p:nvSpPr>
          <p:cNvPr id="3" name="Text Placeholder 2"/>
          <p:cNvSpPr>
            <a:spLocks noGrp="1"/>
          </p:cNvSpPr>
          <p:nvPr>
            <p:ph type="body" sz="quarter" idx="12" hasCustomPrompt="1"/>
          </p:nvPr>
        </p:nvSpPr>
        <p:spPr>
          <a:xfrm>
            <a:off x="1" y="1892109"/>
            <a:ext cx="4169782" cy="5102416"/>
          </a:xfrm>
        </p:spPr>
        <p:txBody>
          <a:bodyPr lIns="393192" tIns="91440" bIns="91440">
            <a:normAutofit/>
          </a:bodyPr>
          <a:lstStyle>
            <a:lvl1pPr marL="0" indent="0">
              <a:lnSpc>
                <a:spcPct val="100000"/>
              </a:lnSpc>
              <a:buNone/>
              <a:defRPr sz="1836">
                <a:solidFill>
                  <a:schemeClr val="bg1"/>
                </a:solidFill>
                <a:latin typeface="Segoe UI" panose="020B0502040204020203" pitchFamily="34" charset="0"/>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Body text</a:t>
            </a:r>
          </a:p>
        </p:txBody>
      </p:sp>
      <p:sp>
        <p:nvSpPr>
          <p:cNvPr id="7" name="Text Placeholder 5"/>
          <p:cNvSpPr>
            <a:spLocks noGrp="1"/>
          </p:cNvSpPr>
          <p:nvPr>
            <p:ph type="body" sz="quarter" idx="13"/>
          </p:nvPr>
        </p:nvSpPr>
        <p:spPr>
          <a:xfrm>
            <a:off x="4182737" y="0"/>
            <a:ext cx="8253738" cy="6994525"/>
          </a:xfrm>
        </p:spPr>
        <p:txBody>
          <a:bodyPr lIns="393192" tIns="393192" rIns="182880"/>
          <a:lstStyle>
            <a:lvl1pPr marL="0" indent="0">
              <a:spcAft>
                <a:spcPts val="612"/>
              </a:spcAft>
              <a:buNone/>
              <a:defRPr>
                <a:latin typeface="+mj-lt"/>
              </a:defRPr>
            </a:lvl1pPr>
            <a:lvl2pPr marL="0" indent="0">
              <a:spcAft>
                <a:spcPts val="612"/>
              </a:spcAft>
              <a:buNone/>
              <a:defRPr>
                <a:latin typeface="+mj-lt"/>
              </a:defRPr>
            </a:lvl2pPr>
            <a:lvl3pPr marL="0" indent="0">
              <a:spcAft>
                <a:spcPts val="612"/>
              </a:spcAft>
              <a:buNone/>
              <a:defRPr/>
            </a:lvl3pPr>
            <a:lvl4pPr marL="0" indent="0">
              <a:spcAft>
                <a:spcPts val="612"/>
              </a:spcAft>
              <a:buNone/>
              <a:defRPr/>
            </a:lvl4pPr>
            <a:lvl5pPr marL="0" indent="0">
              <a:spcAft>
                <a:spcPts val="612"/>
              </a:spcAft>
              <a:buNone/>
              <a:defRPr sz="1632"/>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15045364"/>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12_blue bar">
    <p:spTree>
      <p:nvGrpSpPr>
        <p:cNvPr id="1" name=""/>
        <p:cNvGrpSpPr/>
        <p:nvPr/>
      </p:nvGrpSpPr>
      <p:grpSpPr>
        <a:xfrm>
          <a:off x="0" y="0"/>
          <a:ext cx="0" cy="0"/>
          <a:chOff x="0" y="0"/>
          <a:chExt cx="0" cy="0"/>
        </a:xfrm>
      </p:grpSpPr>
      <p:sp>
        <p:nvSpPr>
          <p:cNvPr id="4" name="Rectangle 3"/>
          <p:cNvSpPr/>
          <p:nvPr userDrawn="1"/>
        </p:nvSpPr>
        <p:spPr bwMode="auto">
          <a:xfrm>
            <a:off x="0" y="0"/>
            <a:ext cx="4197310" cy="6994525"/>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1" y="1"/>
            <a:ext cx="4183177" cy="1349299"/>
          </a:xfrm>
        </p:spPr>
        <p:txBody>
          <a:bodyPr lIns="393192" tIns="393192" rIns="393192" bIns="91440">
            <a:normAutofit/>
          </a:bodyPr>
          <a:lstStyle>
            <a:lvl1pPr marL="0" indent="0">
              <a:buNone/>
              <a:defRPr sz="4488">
                <a:solidFill>
                  <a:schemeClr val="bg1"/>
                </a:solidFill>
                <a:latin typeface="+mj-lt"/>
              </a:defRPr>
            </a:lvl1pPr>
          </a:lstStyle>
          <a:p>
            <a:pPr lvl="0"/>
            <a:r>
              <a:rPr lang="en-US"/>
              <a:t>Title</a:t>
            </a:r>
          </a:p>
        </p:txBody>
      </p:sp>
      <p:sp>
        <p:nvSpPr>
          <p:cNvPr id="3" name="Text Placeholder 2"/>
          <p:cNvSpPr>
            <a:spLocks noGrp="1"/>
          </p:cNvSpPr>
          <p:nvPr>
            <p:ph type="body" sz="quarter" idx="12" hasCustomPrompt="1"/>
          </p:nvPr>
        </p:nvSpPr>
        <p:spPr>
          <a:xfrm>
            <a:off x="1" y="1349300"/>
            <a:ext cx="4169782" cy="5645225"/>
          </a:xfrm>
        </p:spPr>
        <p:txBody>
          <a:bodyPr lIns="393192" tIns="91440" bIns="91440">
            <a:normAutofit/>
          </a:bodyPr>
          <a:lstStyle>
            <a:lvl1pPr marL="0" indent="0">
              <a:lnSpc>
                <a:spcPct val="100000"/>
              </a:lnSpc>
              <a:buNone/>
              <a:defRPr sz="1836">
                <a:solidFill>
                  <a:schemeClr val="bg1"/>
                </a:solidFill>
                <a:latin typeface="Segoe UI" panose="020B0502040204020203" pitchFamily="34" charset="0"/>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Body text</a:t>
            </a:r>
          </a:p>
        </p:txBody>
      </p:sp>
      <p:sp>
        <p:nvSpPr>
          <p:cNvPr id="7" name="Text Placeholder 5"/>
          <p:cNvSpPr>
            <a:spLocks noGrp="1"/>
          </p:cNvSpPr>
          <p:nvPr>
            <p:ph type="body" sz="quarter" idx="13"/>
          </p:nvPr>
        </p:nvSpPr>
        <p:spPr>
          <a:xfrm>
            <a:off x="4182737" y="0"/>
            <a:ext cx="8253738" cy="6994525"/>
          </a:xfrm>
        </p:spPr>
        <p:txBody>
          <a:bodyPr lIns="393192" tIns="393192" rIns="182880"/>
          <a:lstStyle>
            <a:lvl1pPr marL="0" indent="0">
              <a:spcAft>
                <a:spcPts val="612"/>
              </a:spcAft>
              <a:buNone/>
              <a:defRPr>
                <a:latin typeface="+mj-lt"/>
              </a:defRPr>
            </a:lvl1pPr>
            <a:lvl2pPr marL="0" indent="0">
              <a:spcAft>
                <a:spcPts val="612"/>
              </a:spcAft>
              <a:buNone/>
              <a:defRPr>
                <a:latin typeface="+mj-lt"/>
              </a:defRPr>
            </a:lvl2pPr>
            <a:lvl3pPr marL="0" indent="0">
              <a:spcAft>
                <a:spcPts val="612"/>
              </a:spcAft>
              <a:buNone/>
              <a:defRPr/>
            </a:lvl3pPr>
            <a:lvl4pPr marL="0" indent="0">
              <a:spcAft>
                <a:spcPts val="612"/>
              </a:spcAft>
              <a:buNone/>
              <a:defRPr/>
            </a:lvl4pPr>
            <a:lvl5pPr marL="0" indent="0">
              <a:spcAft>
                <a:spcPts val="612"/>
              </a:spcAft>
              <a:buNone/>
              <a:defRPr sz="1632"/>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48535293"/>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14_Red bar">
    <p:spTree>
      <p:nvGrpSpPr>
        <p:cNvPr id="1" name=""/>
        <p:cNvGrpSpPr/>
        <p:nvPr/>
      </p:nvGrpSpPr>
      <p:grpSpPr>
        <a:xfrm>
          <a:off x="0" y="0"/>
          <a:ext cx="0" cy="0"/>
          <a:chOff x="0" y="0"/>
          <a:chExt cx="0" cy="0"/>
        </a:xfrm>
      </p:grpSpPr>
      <p:sp>
        <p:nvSpPr>
          <p:cNvPr id="4" name="Rectangle 3"/>
          <p:cNvSpPr/>
          <p:nvPr userDrawn="1"/>
        </p:nvSpPr>
        <p:spPr bwMode="auto">
          <a:xfrm>
            <a:off x="0" y="0"/>
            <a:ext cx="4197310" cy="699452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1" y="1"/>
            <a:ext cx="4183177" cy="1349299"/>
          </a:xfrm>
        </p:spPr>
        <p:txBody>
          <a:bodyPr lIns="393192" tIns="393192" rIns="393192" bIns="91440">
            <a:normAutofit/>
          </a:bodyPr>
          <a:lstStyle>
            <a:lvl1pPr marL="0" indent="0">
              <a:buNone/>
              <a:defRPr sz="4488">
                <a:solidFill>
                  <a:schemeClr val="bg1"/>
                </a:solidFill>
                <a:latin typeface="+mj-lt"/>
              </a:defRPr>
            </a:lvl1pPr>
          </a:lstStyle>
          <a:p>
            <a:pPr lvl="0"/>
            <a:r>
              <a:rPr lang="en-US"/>
              <a:t>Title</a:t>
            </a:r>
          </a:p>
        </p:txBody>
      </p:sp>
      <p:sp>
        <p:nvSpPr>
          <p:cNvPr id="3" name="Text Placeholder 2"/>
          <p:cNvSpPr>
            <a:spLocks noGrp="1"/>
          </p:cNvSpPr>
          <p:nvPr>
            <p:ph type="body" sz="quarter" idx="12" hasCustomPrompt="1"/>
          </p:nvPr>
        </p:nvSpPr>
        <p:spPr>
          <a:xfrm>
            <a:off x="1" y="1349300"/>
            <a:ext cx="4169782" cy="5645225"/>
          </a:xfrm>
        </p:spPr>
        <p:txBody>
          <a:bodyPr lIns="393192" tIns="91440" bIns="91440">
            <a:normAutofit/>
          </a:bodyPr>
          <a:lstStyle>
            <a:lvl1pPr marL="0" indent="0">
              <a:lnSpc>
                <a:spcPct val="100000"/>
              </a:lnSpc>
              <a:buNone/>
              <a:defRPr sz="1836">
                <a:solidFill>
                  <a:schemeClr val="bg1"/>
                </a:solidFill>
                <a:latin typeface="Segoe UI" panose="020B0502040204020203" pitchFamily="34" charset="0"/>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Body text</a:t>
            </a:r>
          </a:p>
        </p:txBody>
      </p:sp>
      <p:sp>
        <p:nvSpPr>
          <p:cNvPr id="7" name="Text Placeholder 5"/>
          <p:cNvSpPr>
            <a:spLocks noGrp="1"/>
          </p:cNvSpPr>
          <p:nvPr>
            <p:ph type="body" sz="quarter" idx="13"/>
          </p:nvPr>
        </p:nvSpPr>
        <p:spPr>
          <a:xfrm>
            <a:off x="4182737" y="0"/>
            <a:ext cx="8253738" cy="6994525"/>
          </a:xfrm>
        </p:spPr>
        <p:txBody>
          <a:bodyPr lIns="393192" tIns="393192" rIns="182880"/>
          <a:lstStyle>
            <a:lvl1pPr marL="0" indent="0">
              <a:spcAft>
                <a:spcPts val="612"/>
              </a:spcAft>
              <a:buNone/>
              <a:defRPr>
                <a:latin typeface="+mj-lt"/>
              </a:defRPr>
            </a:lvl1pPr>
            <a:lvl2pPr marL="0" indent="0">
              <a:spcAft>
                <a:spcPts val="612"/>
              </a:spcAft>
              <a:buNone/>
              <a:defRPr>
                <a:latin typeface="+mj-lt"/>
              </a:defRPr>
            </a:lvl2pPr>
            <a:lvl3pPr marL="0" indent="0">
              <a:spcAft>
                <a:spcPts val="612"/>
              </a:spcAft>
              <a:buNone/>
              <a:defRPr/>
            </a:lvl3pPr>
            <a:lvl4pPr marL="0" indent="0">
              <a:spcAft>
                <a:spcPts val="612"/>
              </a:spcAft>
              <a:buNone/>
              <a:defRPr/>
            </a:lvl4pPr>
            <a:lvl5pPr marL="0" indent="0">
              <a:spcAft>
                <a:spcPts val="612"/>
              </a:spcAft>
              <a:buNone/>
              <a:defRPr sz="1632"/>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55995091"/>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16_Purple bar">
    <p:spTree>
      <p:nvGrpSpPr>
        <p:cNvPr id="1" name=""/>
        <p:cNvGrpSpPr/>
        <p:nvPr/>
      </p:nvGrpSpPr>
      <p:grpSpPr>
        <a:xfrm>
          <a:off x="0" y="0"/>
          <a:ext cx="0" cy="0"/>
          <a:chOff x="0" y="0"/>
          <a:chExt cx="0" cy="0"/>
        </a:xfrm>
      </p:grpSpPr>
      <p:sp>
        <p:nvSpPr>
          <p:cNvPr id="4" name="Rectangle 3"/>
          <p:cNvSpPr/>
          <p:nvPr userDrawn="1"/>
        </p:nvSpPr>
        <p:spPr bwMode="auto">
          <a:xfrm>
            <a:off x="0" y="0"/>
            <a:ext cx="4197310" cy="6994525"/>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1" y="1"/>
            <a:ext cx="4183177" cy="1349299"/>
          </a:xfrm>
        </p:spPr>
        <p:txBody>
          <a:bodyPr lIns="393192" tIns="393192" rIns="393192" bIns="91440">
            <a:normAutofit/>
          </a:bodyPr>
          <a:lstStyle>
            <a:lvl1pPr marL="0" indent="0">
              <a:buNone/>
              <a:defRPr sz="4488">
                <a:solidFill>
                  <a:schemeClr val="bg1"/>
                </a:solidFill>
                <a:latin typeface="+mj-lt"/>
              </a:defRPr>
            </a:lvl1pPr>
          </a:lstStyle>
          <a:p>
            <a:pPr lvl="0"/>
            <a:r>
              <a:rPr lang="en-US"/>
              <a:t>Title</a:t>
            </a:r>
          </a:p>
        </p:txBody>
      </p:sp>
      <p:sp>
        <p:nvSpPr>
          <p:cNvPr id="3" name="Text Placeholder 2"/>
          <p:cNvSpPr>
            <a:spLocks noGrp="1"/>
          </p:cNvSpPr>
          <p:nvPr>
            <p:ph type="body" sz="quarter" idx="12" hasCustomPrompt="1"/>
          </p:nvPr>
        </p:nvSpPr>
        <p:spPr>
          <a:xfrm>
            <a:off x="1" y="1349300"/>
            <a:ext cx="4169782" cy="5645225"/>
          </a:xfrm>
        </p:spPr>
        <p:txBody>
          <a:bodyPr lIns="393192" tIns="91440" bIns="91440">
            <a:normAutofit/>
          </a:bodyPr>
          <a:lstStyle>
            <a:lvl1pPr marL="0" indent="0">
              <a:lnSpc>
                <a:spcPct val="100000"/>
              </a:lnSpc>
              <a:buNone/>
              <a:defRPr sz="1836">
                <a:solidFill>
                  <a:schemeClr val="bg1"/>
                </a:solidFill>
                <a:latin typeface="Segoe UI" panose="020B0502040204020203" pitchFamily="34" charset="0"/>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Body text</a:t>
            </a:r>
          </a:p>
        </p:txBody>
      </p:sp>
      <p:sp>
        <p:nvSpPr>
          <p:cNvPr id="7" name="Text Placeholder 5"/>
          <p:cNvSpPr>
            <a:spLocks noGrp="1"/>
          </p:cNvSpPr>
          <p:nvPr>
            <p:ph type="body" sz="quarter" idx="13"/>
          </p:nvPr>
        </p:nvSpPr>
        <p:spPr>
          <a:xfrm>
            <a:off x="4182737" y="0"/>
            <a:ext cx="8253738" cy="6994525"/>
          </a:xfrm>
        </p:spPr>
        <p:txBody>
          <a:bodyPr lIns="393192" tIns="393192" rIns="182880"/>
          <a:lstStyle>
            <a:lvl1pPr marL="0" indent="0">
              <a:spcAft>
                <a:spcPts val="612"/>
              </a:spcAft>
              <a:buNone/>
              <a:defRPr>
                <a:latin typeface="+mj-lt"/>
              </a:defRPr>
            </a:lvl1pPr>
            <a:lvl2pPr marL="0" indent="0">
              <a:spcAft>
                <a:spcPts val="612"/>
              </a:spcAft>
              <a:buNone/>
              <a:defRPr>
                <a:latin typeface="+mj-lt"/>
              </a:defRPr>
            </a:lvl2pPr>
            <a:lvl3pPr marL="0" indent="0">
              <a:spcAft>
                <a:spcPts val="612"/>
              </a:spcAft>
              <a:buNone/>
              <a:defRPr/>
            </a:lvl3pPr>
            <a:lvl4pPr marL="0" indent="0">
              <a:spcAft>
                <a:spcPts val="612"/>
              </a:spcAft>
              <a:buNone/>
              <a:defRPr/>
            </a:lvl4pPr>
            <a:lvl5pPr marL="0" indent="0">
              <a:spcAft>
                <a:spcPts val="612"/>
              </a:spcAft>
              <a:buNone/>
              <a:defRPr sz="1632"/>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90126442"/>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17_green bar">
    <p:spTree>
      <p:nvGrpSpPr>
        <p:cNvPr id="1" name=""/>
        <p:cNvGrpSpPr/>
        <p:nvPr/>
      </p:nvGrpSpPr>
      <p:grpSpPr>
        <a:xfrm>
          <a:off x="0" y="0"/>
          <a:ext cx="0" cy="0"/>
          <a:chOff x="0" y="0"/>
          <a:chExt cx="0" cy="0"/>
        </a:xfrm>
      </p:grpSpPr>
      <p:sp>
        <p:nvSpPr>
          <p:cNvPr id="4" name="Rectangle 3"/>
          <p:cNvSpPr/>
          <p:nvPr userDrawn="1"/>
        </p:nvSpPr>
        <p:spPr bwMode="auto">
          <a:xfrm>
            <a:off x="0" y="0"/>
            <a:ext cx="4197310" cy="6994525"/>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1" y="1"/>
            <a:ext cx="4183177" cy="1349299"/>
          </a:xfrm>
        </p:spPr>
        <p:txBody>
          <a:bodyPr lIns="393192" tIns="393192" rIns="393192" bIns="91440">
            <a:normAutofit/>
          </a:bodyPr>
          <a:lstStyle>
            <a:lvl1pPr marL="0" indent="0">
              <a:buNone/>
              <a:defRPr sz="4488">
                <a:solidFill>
                  <a:schemeClr val="bg1"/>
                </a:solidFill>
                <a:latin typeface="+mj-lt"/>
              </a:defRPr>
            </a:lvl1pPr>
          </a:lstStyle>
          <a:p>
            <a:pPr lvl="0"/>
            <a:r>
              <a:rPr lang="en-US"/>
              <a:t>Title</a:t>
            </a:r>
          </a:p>
        </p:txBody>
      </p:sp>
      <p:sp>
        <p:nvSpPr>
          <p:cNvPr id="3" name="Text Placeholder 2"/>
          <p:cNvSpPr>
            <a:spLocks noGrp="1"/>
          </p:cNvSpPr>
          <p:nvPr>
            <p:ph type="body" sz="quarter" idx="12" hasCustomPrompt="1"/>
          </p:nvPr>
        </p:nvSpPr>
        <p:spPr>
          <a:xfrm>
            <a:off x="1" y="1349300"/>
            <a:ext cx="4169782" cy="5645225"/>
          </a:xfrm>
        </p:spPr>
        <p:txBody>
          <a:bodyPr lIns="393192" tIns="91440" bIns="91440">
            <a:normAutofit/>
          </a:bodyPr>
          <a:lstStyle>
            <a:lvl1pPr marL="0" indent="0">
              <a:lnSpc>
                <a:spcPct val="100000"/>
              </a:lnSpc>
              <a:buNone/>
              <a:defRPr sz="1836">
                <a:solidFill>
                  <a:schemeClr val="bg1"/>
                </a:solidFill>
                <a:latin typeface="Segoe UI" panose="020B0502040204020203" pitchFamily="34" charset="0"/>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Body text</a:t>
            </a:r>
          </a:p>
        </p:txBody>
      </p:sp>
      <p:sp>
        <p:nvSpPr>
          <p:cNvPr id="7" name="Text Placeholder 5"/>
          <p:cNvSpPr>
            <a:spLocks noGrp="1"/>
          </p:cNvSpPr>
          <p:nvPr>
            <p:ph type="body" sz="quarter" idx="13"/>
          </p:nvPr>
        </p:nvSpPr>
        <p:spPr>
          <a:xfrm>
            <a:off x="4182737" y="0"/>
            <a:ext cx="8253738" cy="6994525"/>
          </a:xfrm>
        </p:spPr>
        <p:txBody>
          <a:bodyPr lIns="393192" tIns="393192" rIns="182880"/>
          <a:lstStyle>
            <a:lvl1pPr marL="0" indent="0">
              <a:spcAft>
                <a:spcPts val="612"/>
              </a:spcAft>
              <a:buNone/>
              <a:defRPr>
                <a:latin typeface="+mj-lt"/>
              </a:defRPr>
            </a:lvl1pPr>
            <a:lvl2pPr marL="0" indent="0">
              <a:spcAft>
                <a:spcPts val="612"/>
              </a:spcAft>
              <a:buNone/>
              <a:defRPr>
                <a:latin typeface="+mj-lt"/>
              </a:defRPr>
            </a:lvl2pPr>
            <a:lvl3pPr marL="0" indent="0">
              <a:spcAft>
                <a:spcPts val="612"/>
              </a:spcAft>
              <a:buNone/>
              <a:defRPr/>
            </a:lvl3pPr>
            <a:lvl4pPr marL="0" indent="0">
              <a:spcAft>
                <a:spcPts val="612"/>
              </a:spcAft>
              <a:buNone/>
              <a:defRPr/>
            </a:lvl4pPr>
            <a:lvl5pPr marL="0" indent="0">
              <a:spcAft>
                <a:spcPts val="612"/>
              </a:spcAft>
              <a:buNone/>
              <a:defRPr sz="1632"/>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86271641"/>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18_Sky blue bar">
    <p:spTree>
      <p:nvGrpSpPr>
        <p:cNvPr id="1" name=""/>
        <p:cNvGrpSpPr/>
        <p:nvPr/>
      </p:nvGrpSpPr>
      <p:grpSpPr>
        <a:xfrm>
          <a:off x="0" y="0"/>
          <a:ext cx="0" cy="0"/>
          <a:chOff x="0" y="0"/>
          <a:chExt cx="0" cy="0"/>
        </a:xfrm>
      </p:grpSpPr>
      <p:sp>
        <p:nvSpPr>
          <p:cNvPr id="4" name="Rectangle 3"/>
          <p:cNvSpPr/>
          <p:nvPr userDrawn="1"/>
        </p:nvSpPr>
        <p:spPr bwMode="auto">
          <a:xfrm>
            <a:off x="0" y="0"/>
            <a:ext cx="4197310" cy="6994525"/>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1" y="1"/>
            <a:ext cx="4183177" cy="1349299"/>
          </a:xfrm>
        </p:spPr>
        <p:txBody>
          <a:bodyPr lIns="393192" tIns="393192" rIns="393192" bIns="91440">
            <a:normAutofit/>
          </a:bodyPr>
          <a:lstStyle>
            <a:lvl1pPr marL="0" indent="0">
              <a:buNone/>
              <a:defRPr sz="4488">
                <a:solidFill>
                  <a:schemeClr val="bg1"/>
                </a:solidFill>
                <a:latin typeface="+mj-lt"/>
              </a:defRPr>
            </a:lvl1pPr>
          </a:lstStyle>
          <a:p>
            <a:pPr lvl="0"/>
            <a:r>
              <a:rPr lang="en-US"/>
              <a:t>Title</a:t>
            </a:r>
          </a:p>
        </p:txBody>
      </p:sp>
      <p:sp>
        <p:nvSpPr>
          <p:cNvPr id="3" name="Text Placeholder 2"/>
          <p:cNvSpPr>
            <a:spLocks noGrp="1"/>
          </p:cNvSpPr>
          <p:nvPr>
            <p:ph type="body" sz="quarter" idx="12" hasCustomPrompt="1"/>
          </p:nvPr>
        </p:nvSpPr>
        <p:spPr>
          <a:xfrm>
            <a:off x="1" y="1349300"/>
            <a:ext cx="4169782" cy="5645225"/>
          </a:xfrm>
        </p:spPr>
        <p:txBody>
          <a:bodyPr lIns="393192" tIns="91440" bIns="91440">
            <a:normAutofit/>
          </a:bodyPr>
          <a:lstStyle>
            <a:lvl1pPr marL="0" indent="0">
              <a:lnSpc>
                <a:spcPct val="100000"/>
              </a:lnSpc>
              <a:buNone/>
              <a:defRPr sz="1836">
                <a:solidFill>
                  <a:schemeClr val="bg1"/>
                </a:solidFill>
                <a:latin typeface="Segoe UI" panose="020B0502040204020203" pitchFamily="34" charset="0"/>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Body text</a:t>
            </a:r>
          </a:p>
        </p:txBody>
      </p:sp>
      <p:sp>
        <p:nvSpPr>
          <p:cNvPr id="7" name="Text Placeholder 5"/>
          <p:cNvSpPr>
            <a:spLocks noGrp="1"/>
          </p:cNvSpPr>
          <p:nvPr>
            <p:ph type="body" sz="quarter" idx="13"/>
          </p:nvPr>
        </p:nvSpPr>
        <p:spPr>
          <a:xfrm>
            <a:off x="4182737" y="0"/>
            <a:ext cx="8253738" cy="6994525"/>
          </a:xfrm>
        </p:spPr>
        <p:txBody>
          <a:bodyPr lIns="393192" tIns="393192" rIns="182880"/>
          <a:lstStyle>
            <a:lvl1pPr marL="0" indent="0">
              <a:spcAft>
                <a:spcPts val="612"/>
              </a:spcAft>
              <a:buNone/>
              <a:defRPr>
                <a:latin typeface="+mj-lt"/>
              </a:defRPr>
            </a:lvl1pPr>
            <a:lvl2pPr marL="0" indent="0">
              <a:spcAft>
                <a:spcPts val="612"/>
              </a:spcAft>
              <a:buNone/>
              <a:defRPr>
                <a:latin typeface="+mj-lt"/>
              </a:defRPr>
            </a:lvl2pPr>
            <a:lvl3pPr marL="0" indent="0">
              <a:spcAft>
                <a:spcPts val="612"/>
              </a:spcAft>
              <a:buNone/>
              <a:defRPr/>
            </a:lvl3pPr>
            <a:lvl4pPr marL="0" indent="0">
              <a:spcAft>
                <a:spcPts val="612"/>
              </a:spcAft>
              <a:buNone/>
              <a:defRPr/>
            </a:lvl4pPr>
            <a:lvl5pPr marL="0" indent="0">
              <a:spcAft>
                <a:spcPts val="612"/>
              </a:spcAft>
              <a:buNone/>
              <a:defRPr sz="1632"/>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4420401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52811237"/>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20_teal bar">
    <p:spTree>
      <p:nvGrpSpPr>
        <p:cNvPr id="1" name=""/>
        <p:cNvGrpSpPr/>
        <p:nvPr/>
      </p:nvGrpSpPr>
      <p:grpSpPr>
        <a:xfrm>
          <a:off x="0" y="0"/>
          <a:ext cx="0" cy="0"/>
          <a:chOff x="0" y="0"/>
          <a:chExt cx="0" cy="0"/>
        </a:xfrm>
      </p:grpSpPr>
      <p:sp>
        <p:nvSpPr>
          <p:cNvPr id="4" name="Rectangle 3"/>
          <p:cNvSpPr/>
          <p:nvPr userDrawn="1"/>
        </p:nvSpPr>
        <p:spPr bwMode="auto">
          <a:xfrm>
            <a:off x="0" y="0"/>
            <a:ext cx="4197310"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1" y="1"/>
            <a:ext cx="4183177" cy="1349299"/>
          </a:xfrm>
        </p:spPr>
        <p:txBody>
          <a:bodyPr lIns="393192" tIns="393192" rIns="393192" bIns="91440">
            <a:normAutofit/>
          </a:bodyPr>
          <a:lstStyle>
            <a:lvl1pPr marL="0" indent="0">
              <a:buNone/>
              <a:defRPr sz="4488">
                <a:solidFill>
                  <a:schemeClr val="bg1"/>
                </a:solidFill>
                <a:latin typeface="+mj-lt"/>
              </a:defRPr>
            </a:lvl1pPr>
          </a:lstStyle>
          <a:p>
            <a:pPr lvl="0"/>
            <a:r>
              <a:rPr lang="en-US"/>
              <a:t>Title</a:t>
            </a:r>
          </a:p>
        </p:txBody>
      </p:sp>
      <p:sp>
        <p:nvSpPr>
          <p:cNvPr id="3" name="Text Placeholder 2"/>
          <p:cNvSpPr>
            <a:spLocks noGrp="1"/>
          </p:cNvSpPr>
          <p:nvPr>
            <p:ph type="body" sz="quarter" idx="12" hasCustomPrompt="1"/>
          </p:nvPr>
        </p:nvSpPr>
        <p:spPr>
          <a:xfrm>
            <a:off x="1" y="1349300"/>
            <a:ext cx="4169782" cy="5645225"/>
          </a:xfrm>
        </p:spPr>
        <p:txBody>
          <a:bodyPr lIns="393192" tIns="91440" bIns="91440">
            <a:normAutofit/>
          </a:bodyPr>
          <a:lstStyle>
            <a:lvl1pPr marL="0" indent="0">
              <a:lnSpc>
                <a:spcPct val="100000"/>
              </a:lnSpc>
              <a:buNone/>
              <a:defRPr sz="1836">
                <a:solidFill>
                  <a:schemeClr val="bg1"/>
                </a:solidFill>
                <a:latin typeface="Segoe UI" panose="020B0502040204020203" pitchFamily="34" charset="0"/>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Body text</a:t>
            </a:r>
          </a:p>
        </p:txBody>
      </p:sp>
      <p:sp>
        <p:nvSpPr>
          <p:cNvPr id="7" name="Text Placeholder 5"/>
          <p:cNvSpPr>
            <a:spLocks noGrp="1"/>
          </p:cNvSpPr>
          <p:nvPr>
            <p:ph type="body" sz="quarter" idx="13"/>
          </p:nvPr>
        </p:nvSpPr>
        <p:spPr>
          <a:xfrm>
            <a:off x="4182737" y="0"/>
            <a:ext cx="8253738" cy="6994525"/>
          </a:xfrm>
        </p:spPr>
        <p:txBody>
          <a:bodyPr lIns="393192" tIns="393192" rIns="182880"/>
          <a:lstStyle>
            <a:lvl1pPr marL="0" indent="0">
              <a:spcAft>
                <a:spcPts val="612"/>
              </a:spcAft>
              <a:buNone/>
              <a:defRPr>
                <a:latin typeface="+mj-lt"/>
              </a:defRPr>
            </a:lvl1pPr>
            <a:lvl2pPr marL="0" indent="0">
              <a:spcAft>
                <a:spcPts val="612"/>
              </a:spcAft>
              <a:buNone/>
              <a:defRPr>
                <a:latin typeface="+mj-lt"/>
              </a:defRPr>
            </a:lvl2pPr>
            <a:lvl3pPr marL="0" indent="0">
              <a:spcAft>
                <a:spcPts val="612"/>
              </a:spcAft>
              <a:buNone/>
              <a:defRPr/>
            </a:lvl3pPr>
            <a:lvl4pPr marL="0" indent="0">
              <a:spcAft>
                <a:spcPts val="612"/>
              </a:spcAft>
              <a:buNone/>
              <a:defRPr/>
            </a:lvl4pPr>
            <a:lvl5pPr marL="0" indent="0">
              <a:spcAft>
                <a:spcPts val="612"/>
              </a:spcAft>
              <a:buNone/>
              <a:defRPr sz="1632"/>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21867623"/>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19_dark blue bar">
    <p:spTree>
      <p:nvGrpSpPr>
        <p:cNvPr id="1" name=""/>
        <p:cNvGrpSpPr/>
        <p:nvPr/>
      </p:nvGrpSpPr>
      <p:grpSpPr>
        <a:xfrm>
          <a:off x="0" y="0"/>
          <a:ext cx="0" cy="0"/>
          <a:chOff x="0" y="0"/>
          <a:chExt cx="0" cy="0"/>
        </a:xfrm>
      </p:grpSpPr>
      <p:sp>
        <p:nvSpPr>
          <p:cNvPr id="4" name="Rectangle 3"/>
          <p:cNvSpPr/>
          <p:nvPr userDrawn="1"/>
        </p:nvSpPr>
        <p:spPr bwMode="auto">
          <a:xfrm>
            <a:off x="0" y="0"/>
            <a:ext cx="4197310" cy="6994525"/>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1" y="1"/>
            <a:ext cx="4183177" cy="1349299"/>
          </a:xfrm>
        </p:spPr>
        <p:txBody>
          <a:bodyPr lIns="393192" tIns="393192" rIns="393192" bIns="91440">
            <a:normAutofit/>
          </a:bodyPr>
          <a:lstStyle>
            <a:lvl1pPr marL="0" indent="0">
              <a:buNone/>
              <a:defRPr sz="4488">
                <a:solidFill>
                  <a:schemeClr val="bg1"/>
                </a:solidFill>
                <a:latin typeface="+mj-lt"/>
              </a:defRPr>
            </a:lvl1pPr>
          </a:lstStyle>
          <a:p>
            <a:pPr lvl="0"/>
            <a:r>
              <a:rPr lang="en-US"/>
              <a:t>Title</a:t>
            </a:r>
          </a:p>
        </p:txBody>
      </p:sp>
      <p:sp>
        <p:nvSpPr>
          <p:cNvPr id="3" name="Text Placeholder 2"/>
          <p:cNvSpPr>
            <a:spLocks noGrp="1"/>
          </p:cNvSpPr>
          <p:nvPr>
            <p:ph type="body" sz="quarter" idx="12" hasCustomPrompt="1"/>
          </p:nvPr>
        </p:nvSpPr>
        <p:spPr>
          <a:xfrm>
            <a:off x="1" y="1349300"/>
            <a:ext cx="4169782" cy="5645225"/>
          </a:xfrm>
        </p:spPr>
        <p:txBody>
          <a:bodyPr lIns="393192" tIns="91440" bIns="91440">
            <a:normAutofit/>
          </a:bodyPr>
          <a:lstStyle>
            <a:lvl1pPr marL="0" indent="0">
              <a:lnSpc>
                <a:spcPct val="100000"/>
              </a:lnSpc>
              <a:buNone/>
              <a:defRPr sz="1836">
                <a:solidFill>
                  <a:schemeClr val="bg1"/>
                </a:solidFill>
                <a:latin typeface="Segoe UI" panose="020B0502040204020203" pitchFamily="34" charset="0"/>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Body text</a:t>
            </a:r>
          </a:p>
        </p:txBody>
      </p:sp>
      <p:sp>
        <p:nvSpPr>
          <p:cNvPr id="7" name="Text Placeholder 5"/>
          <p:cNvSpPr>
            <a:spLocks noGrp="1"/>
          </p:cNvSpPr>
          <p:nvPr>
            <p:ph type="body" sz="quarter" idx="13"/>
          </p:nvPr>
        </p:nvSpPr>
        <p:spPr>
          <a:xfrm>
            <a:off x="4182737" y="0"/>
            <a:ext cx="8253738" cy="6994525"/>
          </a:xfrm>
        </p:spPr>
        <p:txBody>
          <a:bodyPr lIns="393192" tIns="393192" rIns="182880"/>
          <a:lstStyle>
            <a:lvl1pPr marL="0" indent="0">
              <a:spcAft>
                <a:spcPts val="612"/>
              </a:spcAft>
              <a:buNone/>
              <a:defRPr>
                <a:latin typeface="+mj-lt"/>
              </a:defRPr>
            </a:lvl1pPr>
            <a:lvl2pPr marL="0" indent="0">
              <a:spcAft>
                <a:spcPts val="612"/>
              </a:spcAft>
              <a:buNone/>
              <a:defRPr>
                <a:latin typeface="+mj-lt"/>
              </a:defRPr>
            </a:lvl2pPr>
            <a:lvl3pPr marL="0" indent="0">
              <a:spcAft>
                <a:spcPts val="612"/>
              </a:spcAft>
              <a:buNone/>
              <a:defRPr/>
            </a:lvl3pPr>
            <a:lvl4pPr marL="0" indent="0">
              <a:spcAft>
                <a:spcPts val="612"/>
              </a:spcAft>
              <a:buNone/>
              <a:defRPr/>
            </a:lvl4pPr>
            <a:lvl5pPr marL="0" indent="0">
              <a:spcAft>
                <a:spcPts val="612"/>
              </a:spcAft>
              <a:buNone/>
              <a:defRPr sz="1632"/>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41658068"/>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Side bar_2 Tile lines &amp; Content">
    <p:spTree>
      <p:nvGrpSpPr>
        <p:cNvPr id="1" name=""/>
        <p:cNvGrpSpPr/>
        <p:nvPr/>
      </p:nvGrpSpPr>
      <p:grpSpPr>
        <a:xfrm>
          <a:off x="0" y="0"/>
          <a:ext cx="0" cy="0"/>
          <a:chOff x="0" y="0"/>
          <a:chExt cx="0" cy="0"/>
        </a:xfrm>
      </p:grpSpPr>
      <p:sp>
        <p:nvSpPr>
          <p:cNvPr id="4" name="Rectangle 3"/>
          <p:cNvSpPr/>
          <p:nvPr userDrawn="1"/>
        </p:nvSpPr>
        <p:spPr bwMode="auto">
          <a:xfrm>
            <a:off x="0" y="0"/>
            <a:ext cx="4197310" cy="699452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sz="quarter" idx="12" hasCustomPrompt="1"/>
          </p:nvPr>
        </p:nvSpPr>
        <p:spPr>
          <a:xfrm>
            <a:off x="1" y="3574979"/>
            <a:ext cx="4169782" cy="3419546"/>
          </a:xfrm>
        </p:spPr>
        <p:txBody>
          <a:bodyPr lIns="393192" tIns="91440" bIns="91440">
            <a:normAutofit/>
          </a:bodyPr>
          <a:lstStyle>
            <a:lvl1pPr marL="0" indent="0">
              <a:buNone/>
              <a:defRPr sz="1836">
                <a:solidFill>
                  <a:schemeClr val="bg1"/>
                </a:solidFill>
                <a:latin typeface="Segoe UI" panose="020B0502040204020203" pitchFamily="34" charset="0"/>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Body text</a:t>
            </a:r>
          </a:p>
        </p:txBody>
      </p:sp>
      <p:sp>
        <p:nvSpPr>
          <p:cNvPr id="6" name="Text Placeholder 5"/>
          <p:cNvSpPr>
            <a:spLocks noGrp="1"/>
          </p:cNvSpPr>
          <p:nvPr>
            <p:ph type="body" sz="quarter" idx="13"/>
          </p:nvPr>
        </p:nvSpPr>
        <p:spPr>
          <a:xfrm>
            <a:off x="4182737" y="0"/>
            <a:ext cx="8253738" cy="6994525"/>
          </a:xfrm>
        </p:spPr>
        <p:txBody>
          <a:bodyPr lIns="393192" tIns="393192" rIns="182880"/>
          <a:lstStyle>
            <a:lvl1pPr marL="0" indent="0">
              <a:spcAft>
                <a:spcPts val="612"/>
              </a:spcAft>
              <a:buNone/>
              <a:defRPr>
                <a:latin typeface="+mj-lt"/>
              </a:defRPr>
            </a:lvl1pPr>
            <a:lvl2pPr marL="0" indent="0">
              <a:spcAft>
                <a:spcPts val="612"/>
              </a:spcAft>
              <a:buNone/>
              <a:defRPr>
                <a:latin typeface="+mj-lt"/>
              </a:defRPr>
            </a:lvl2pPr>
            <a:lvl3pPr marL="0" indent="0">
              <a:spcAft>
                <a:spcPts val="612"/>
              </a:spcAft>
              <a:buNone/>
              <a:defRPr/>
            </a:lvl3pPr>
            <a:lvl4pPr marL="0" indent="0">
              <a:spcAft>
                <a:spcPts val="612"/>
              </a:spcAft>
              <a:buNone/>
              <a:defRPr/>
            </a:lvl4pPr>
            <a:lvl5pPr marL="0" indent="0">
              <a:spcAft>
                <a:spcPts val="612"/>
              </a:spcAft>
              <a:buNone/>
              <a:defRPr sz="1632"/>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5"/>
          <p:cNvSpPr>
            <a:spLocks noGrp="1"/>
          </p:cNvSpPr>
          <p:nvPr>
            <p:ph type="body" sz="quarter" idx="10" hasCustomPrompt="1"/>
          </p:nvPr>
        </p:nvSpPr>
        <p:spPr>
          <a:xfrm>
            <a:off x="1" y="1"/>
            <a:ext cx="4183177" cy="2014026"/>
          </a:xfrm>
        </p:spPr>
        <p:txBody>
          <a:bodyPr lIns="393192" tIns="393192" rIns="393192" bIns="91440">
            <a:normAutofit/>
          </a:bodyPr>
          <a:lstStyle>
            <a:lvl1pPr marL="0" indent="0">
              <a:buNone/>
              <a:defRPr sz="4488">
                <a:solidFill>
                  <a:schemeClr val="bg1"/>
                </a:solidFill>
                <a:latin typeface="+mj-lt"/>
              </a:defRPr>
            </a:lvl1pPr>
          </a:lstStyle>
          <a:p>
            <a:pPr lvl="0"/>
            <a:r>
              <a:rPr lang="en-US"/>
              <a:t>Title</a:t>
            </a:r>
          </a:p>
        </p:txBody>
      </p:sp>
      <p:sp>
        <p:nvSpPr>
          <p:cNvPr id="9" name="Text Placeholder 7"/>
          <p:cNvSpPr>
            <a:spLocks noGrp="1"/>
          </p:cNvSpPr>
          <p:nvPr>
            <p:ph type="body" sz="quarter" idx="11" hasCustomPrompt="1"/>
          </p:nvPr>
        </p:nvSpPr>
        <p:spPr>
          <a:xfrm>
            <a:off x="1" y="2014027"/>
            <a:ext cx="4183177" cy="1560952"/>
          </a:xfrm>
        </p:spPr>
        <p:txBody>
          <a:bodyPr lIns="393192" rIns="393192" bIns="91440"/>
          <a:lstStyle>
            <a:lvl1pPr marL="0" indent="0">
              <a:buNone/>
              <a:defRPr>
                <a:solidFill>
                  <a:schemeClr val="bg1"/>
                </a:solidFill>
                <a:latin typeface="+mj-lt"/>
              </a:defRPr>
            </a:lvl1pPr>
            <a:lvl2pPr marL="466298" indent="0">
              <a:buNone/>
              <a:defRPr/>
            </a:lvl2pPr>
          </a:lstStyle>
          <a:p>
            <a:pPr lvl="0"/>
            <a:r>
              <a:rPr lang="en-US"/>
              <a:t>Subtitle</a:t>
            </a:r>
          </a:p>
        </p:txBody>
      </p:sp>
    </p:spTree>
    <p:extLst>
      <p:ext uri="{BB962C8B-B14F-4D97-AF65-F5344CB8AC3E}">
        <p14:creationId xmlns:p14="http://schemas.microsoft.com/office/powerpoint/2010/main" val="2604288856"/>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13_Split layout ">
    <p:spTree>
      <p:nvGrpSpPr>
        <p:cNvPr id="1" name=""/>
        <p:cNvGrpSpPr/>
        <p:nvPr/>
      </p:nvGrpSpPr>
      <p:grpSpPr>
        <a:xfrm>
          <a:off x="0" y="0"/>
          <a:ext cx="0" cy="0"/>
          <a:chOff x="0" y="0"/>
          <a:chExt cx="0" cy="0"/>
        </a:xfrm>
      </p:grpSpPr>
      <p:sp>
        <p:nvSpPr>
          <p:cNvPr id="4" name="Rectangle 3"/>
          <p:cNvSpPr/>
          <p:nvPr userDrawn="1"/>
        </p:nvSpPr>
        <p:spPr bwMode="auto">
          <a:xfrm>
            <a:off x="0" y="0"/>
            <a:ext cx="4197310" cy="699452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13" name="Picture Placeholder 7"/>
          <p:cNvSpPr>
            <a:spLocks noGrp="1"/>
          </p:cNvSpPr>
          <p:nvPr>
            <p:ph type="pic" sz="quarter" idx="15"/>
          </p:nvPr>
        </p:nvSpPr>
        <p:spPr>
          <a:xfrm>
            <a:off x="4182737" y="0"/>
            <a:ext cx="8253738" cy="4137187"/>
          </a:xfrm>
        </p:spPr>
        <p:txBody>
          <a:bodyPr>
            <a:normAutofit/>
          </a:bodyPr>
          <a:lstStyle>
            <a:lvl1pPr marL="0" indent="0">
              <a:buNone/>
              <a:defRPr sz="2040">
                <a:latin typeface="Segoe UI" panose="020B0502040204020203" pitchFamily="34" charset="0"/>
                <a:cs typeface="Segoe UI" panose="020B0502040204020203" pitchFamily="34" charset="0"/>
              </a:defRPr>
            </a:lvl1pPr>
          </a:lstStyle>
          <a:p>
            <a:endParaRPr lang="en-US"/>
          </a:p>
        </p:txBody>
      </p:sp>
      <p:sp>
        <p:nvSpPr>
          <p:cNvPr id="14" name="Text Placeholder 5"/>
          <p:cNvSpPr>
            <a:spLocks noGrp="1"/>
          </p:cNvSpPr>
          <p:nvPr>
            <p:ph type="body" sz="quarter" idx="13"/>
          </p:nvPr>
        </p:nvSpPr>
        <p:spPr>
          <a:xfrm>
            <a:off x="4182737" y="4434826"/>
            <a:ext cx="4062958" cy="2559697"/>
          </a:xfrm>
        </p:spPr>
        <p:txBody>
          <a:bodyPr lIns="393192" tIns="182880" rIns="182880"/>
          <a:lstStyle>
            <a:lvl1pPr marL="0" indent="0">
              <a:spcAft>
                <a:spcPts val="612"/>
              </a:spcAft>
              <a:buNone/>
              <a:defRPr>
                <a:latin typeface="+mj-lt"/>
              </a:defRPr>
            </a:lvl1pPr>
            <a:lvl2pPr marL="0" indent="0">
              <a:spcAft>
                <a:spcPts val="612"/>
              </a:spcAft>
              <a:buNone/>
              <a:defRPr>
                <a:latin typeface="+mj-lt"/>
              </a:defRPr>
            </a:lvl2pPr>
            <a:lvl3pPr marL="0" indent="0">
              <a:spcAft>
                <a:spcPts val="612"/>
              </a:spcAft>
              <a:buNone/>
              <a:defRPr sz="1632"/>
            </a:lvl3pPr>
            <a:lvl4pPr marL="0" indent="0">
              <a:spcAft>
                <a:spcPts val="612"/>
              </a:spcAft>
              <a:buNone/>
              <a:defRPr/>
            </a:lvl4pPr>
            <a:lvl5pPr marL="0" indent="0">
              <a:spcAft>
                <a:spcPts val="612"/>
              </a:spcAft>
              <a:buNone/>
              <a:defRPr sz="1632"/>
            </a:lvl5pPr>
          </a:lstStyle>
          <a:p>
            <a:pPr lvl="0"/>
            <a:r>
              <a:rPr lang="en-US"/>
              <a:t>Click to edit Master text styles</a:t>
            </a:r>
          </a:p>
          <a:p>
            <a:pPr lvl="1"/>
            <a:r>
              <a:rPr lang="en-US"/>
              <a:t>Second level</a:t>
            </a:r>
          </a:p>
          <a:p>
            <a:pPr lvl="2"/>
            <a:r>
              <a:rPr lang="en-US"/>
              <a:t>Third level</a:t>
            </a:r>
          </a:p>
        </p:txBody>
      </p:sp>
      <p:sp>
        <p:nvSpPr>
          <p:cNvPr id="15" name="Text Placeholder 5"/>
          <p:cNvSpPr>
            <a:spLocks noGrp="1"/>
          </p:cNvSpPr>
          <p:nvPr>
            <p:ph type="body" sz="quarter" idx="16"/>
          </p:nvPr>
        </p:nvSpPr>
        <p:spPr>
          <a:xfrm>
            <a:off x="8269914" y="4434826"/>
            <a:ext cx="4065284" cy="2559697"/>
          </a:xfrm>
        </p:spPr>
        <p:txBody>
          <a:bodyPr lIns="393192" tIns="182880" rIns="182880"/>
          <a:lstStyle>
            <a:lvl1pPr marL="0" indent="0">
              <a:spcAft>
                <a:spcPts val="612"/>
              </a:spcAft>
              <a:buNone/>
              <a:defRPr>
                <a:latin typeface="+mj-lt"/>
              </a:defRPr>
            </a:lvl1pPr>
            <a:lvl2pPr marL="0" indent="0">
              <a:spcAft>
                <a:spcPts val="612"/>
              </a:spcAft>
              <a:buNone/>
              <a:defRPr>
                <a:latin typeface="+mj-lt"/>
              </a:defRPr>
            </a:lvl2pPr>
            <a:lvl3pPr marL="0" indent="0">
              <a:spcAft>
                <a:spcPts val="612"/>
              </a:spcAft>
              <a:buNone/>
              <a:defRPr sz="1632"/>
            </a:lvl3pPr>
            <a:lvl4pPr marL="0" indent="0">
              <a:spcAft>
                <a:spcPts val="612"/>
              </a:spcAft>
              <a:buNone/>
              <a:defRPr/>
            </a:lvl4pPr>
            <a:lvl5pPr marL="0" indent="0">
              <a:spcAft>
                <a:spcPts val="612"/>
              </a:spcAft>
              <a:buNone/>
              <a:defRPr sz="1632"/>
            </a:lvl5pPr>
          </a:lstStyle>
          <a:p>
            <a:pPr lvl="0"/>
            <a:r>
              <a:rPr lang="en-US"/>
              <a:t>Click to edit Master text styles</a:t>
            </a:r>
          </a:p>
          <a:p>
            <a:pPr lvl="1"/>
            <a:r>
              <a:rPr lang="en-US"/>
              <a:t>Second level</a:t>
            </a:r>
          </a:p>
          <a:p>
            <a:pPr lvl="2"/>
            <a:r>
              <a:rPr lang="en-US"/>
              <a:t>Third level</a:t>
            </a:r>
          </a:p>
        </p:txBody>
      </p:sp>
      <p:sp>
        <p:nvSpPr>
          <p:cNvPr id="9" name="Rectangle 8"/>
          <p:cNvSpPr/>
          <p:nvPr userDrawn="1"/>
        </p:nvSpPr>
        <p:spPr bwMode="auto">
          <a:xfrm>
            <a:off x="0" y="0"/>
            <a:ext cx="4197310" cy="699452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12" name="Text Placeholder 2"/>
          <p:cNvSpPr>
            <a:spLocks noGrp="1"/>
          </p:cNvSpPr>
          <p:nvPr>
            <p:ph type="body" sz="quarter" idx="12" hasCustomPrompt="1"/>
          </p:nvPr>
        </p:nvSpPr>
        <p:spPr>
          <a:xfrm>
            <a:off x="1" y="3574979"/>
            <a:ext cx="4169782" cy="3419546"/>
          </a:xfrm>
        </p:spPr>
        <p:txBody>
          <a:bodyPr lIns="393192" tIns="91440" bIns="91440">
            <a:normAutofit/>
          </a:bodyPr>
          <a:lstStyle>
            <a:lvl1pPr marL="0" indent="0">
              <a:buNone/>
              <a:defRPr sz="1836">
                <a:solidFill>
                  <a:schemeClr val="bg1"/>
                </a:solidFill>
                <a:latin typeface="Segoe UI" panose="020B0502040204020203" pitchFamily="34" charset="0"/>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Body text</a:t>
            </a:r>
          </a:p>
        </p:txBody>
      </p:sp>
      <p:sp>
        <p:nvSpPr>
          <p:cNvPr id="16" name="Text Placeholder 7"/>
          <p:cNvSpPr>
            <a:spLocks noGrp="1"/>
          </p:cNvSpPr>
          <p:nvPr>
            <p:ph type="body" sz="quarter" idx="11" hasCustomPrompt="1"/>
          </p:nvPr>
        </p:nvSpPr>
        <p:spPr>
          <a:xfrm>
            <a:off x="1" y="2014027"/>
            <a:ext cx="4183177" cy="1560952"/>
          </a:xfrm>
        </p:spPr>
        <p:txBody>
          <a:bodyPr lIns="393192" rIns="393192" bIns="91440"/>
          <a:lstStyle>
            <a:lvl1pPr marL="0" indent="0">
              <a:buNone/>
              <a:defRPr>
                <a:solidFill>
                  <a:schemeClr val="bg1"/>
                </a:solidFill>
                <a:latin typeface="+mj-lt"/>
              </a:defRPr>
            </a:lvl1pPr>
            <a:lvl2pPr marL="466298" indent="0">
              <a:buNone/>
              <a:defRPr/>
            </a:lvl2pPr>
          </a:lstStyle>
          <a:p>
            <a:pPr lvl="0"/>
            <a:r>
              <a:rPr lang="en-US"/>
              <a:t>Subtitle</a:t>
            </a:r>
          </a:p>
        </p:txBody>
      </p:sp>
      <p:sp>
        <p:nvSpPr>
          <p:cNvPr id="18" name="Text Placeholder 5"/>
          <p:cNvSpPr>
            <a:spLocks noGrp="1"/>
          </p:cNvSpPr>
          <p:nvPr>
            <p:ph type="body" sz="quarter" idx="10" hasCustomPrompt="1"/>
          </p:nvPr>
        </p:nvSpPr>
        <p:spPr>
          <a:xfrm>
            <a:off x="1" y="1"/>
            <a:ext cx="4183177" cy="2014026"/>
          </a:xfrm>
        </p:spPr>
        <p:txBody>
          <a:bodyPr lIns="393192" tIns="393192" rIns="393192" bIns="91440">
            <a:normAutofit/>
          </a:bodyPr>
          <a:lstStyle>
            <a:lvl1pPr marL="0" indent="0">
              <a:buNone/>
              <a:defRPr sz="4488">
                <a:solidFill>
                  <a:schemeClr val="bg1"/>
                </a:solidFill>
                <a:latin typeface="+mj-lt"/>
              </a:defRPr>
            </a:lvl1pPr>
          </a:lstStyle>
          <a:p>
            <a:pPr lvl="0"/>
            <a:r>
              <a:rPr lang="en-US"/>
              <a:t>Title</a:t>
            </a:r>
          </a:p>
        </p:txBody>
      </p:sp>
    </p:spTree>
    <p:extLst>
      <p:ext uri="{BB962C8B-B14F-4D97-AF65-F5344CB8AC3E}">
        <p14:creationId xmlns:p14="http://schemas.microsoft.com/office/powerpoint/2010/main" val="2293239900"/>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1_Split layout ">
    <p:spTree>
      <p:nvGrpSpPr>
        <p:cNvPr id="1" name=""/>
        <p:cNvGrpSpPr/>
        <p:nvPr/>
      </p:nvGrpSpPr>
      <p:grpSpPr>
        <a:xfrm>
          <a:off x="0" y="0"/>
          <a:ext cx="0" cy="0"/>
          <a:chOff x="0" y="0"/>
          <a:chExt cx="0" cy="0"/>
        </a:xfrm>
      </p:grpSpPr>
      <p:sp>
        <p:nvSpPr>
          <p:cNvPr id="4" name="Rectangle 3"/>
          <p:cNvSpPr/>
          <p:nvPr userDrawn="1"/>
        </p:nvSpPr>
        <p:spPr bwMode="auto">
          <a:xfrm>
            <a:off x="0" y="0"/>
            <a:ext cx="4197310" cy="699452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1" y="1"/>
            <a:ext cx="4183177" cy="2557594"/>
          </a:xfrm>
        </p:spPr>
        <p:txBody>
          <a:bodyPr lIns="393192" tIns="393192" rIns="393192" bIns="91440">
            <a:normAutofit/>
          </a:bodyPr>
          <a:lstStyle>
            <a:lvl1pPr marL="0" indent="0">
              <a:buNone/>
              <a:defRPr sz="4488">
                <a:solidFill>
                  <a:schemeClr val="bg1"/>
                </a:solidFill>
                <a:latin typeface="+mj-lt"/>
              </a:defRPr>
            </a:lvl1pPr>
          </a:lstStyle>
          <a:p>
            <a:pPr lvl="0"/>
            <a:r>
              <a:rPr lang="en-US"/>
              <a:t>Title</a:t>
            </a:r>
          </a:p>
        </p:txBody>
      </p:sp>
      <p:sp>
        <p:nvSpPr>
          <p:cNvPr id="7" name="Text Placeholder 7"/>
          <p:cNvSpPr>
            <a:spLocks noGrp="1"/>
          </p:cNvSpPr>
          <p:nvPr>
            <p:ph type="body" sz="quarter" idx="11" hasCustomPrompt="1"/>
          </p:nvPr>
        </p:nvSpPr>
        <p:spPr>
          <a:xfrm>
            <a:off x="1" y="2581882"/>
            <a:ext cx="4183177" cy="1833101"/>
          </a:xfrm>
        </p:spPr>
        <p:txBody>
          <a:bodyPr lIns="393192" rIns="393192" bIns="91440"/>
          <a:lstStyle>
            <a:lvl1pPr marL="0" indent="0">
              <a:buNone/>
              <a:defRPr>
                <a:solidFill>
                  <a:schemeClr val="bg1"/>
                </a:solidFill>
                <a:latin typeface="+mj-lt"/>
              </a:defRPr>
            </a:lvl1pPr>
            <a:lvl2pPr marL="466298" indent="0">
              <a:buNone/>
              <a:defRPr/>
            </a:lvl2pPr>
          </a:lstStyle>
          <a:p>
            <a:pPr lvl="0"/>
            <a:r>
              <a:rPr lang="en-US"/>
              <a:t>Subtitle</a:t>
            </a:r>
          </a:p>
        </p:txBody>
      </p:sp>
      <p:sp>
        <p:nvSpPr>
          <p:cNvPr id="3" name="Text Placeholder 2"/>
          <p:cNvSpPr>
            <a:spLocks noGrp="1"/>
          </p:cNvSpPr>
          <p:nvPr>
            <p:ph type="body" sz="quarter" idx="12" hasCustomPrompt="1"/>
          </p:nvPr>
        </p:nvSpPr>
        <p:spPr>
          <a:xfrm>
            <a:off x="1" y="4414984"/>
            <a:ext cx="4169782" cy="2579541"/>
          </a:xfrm>
        </p:spPr>
        <p:txBody>
          <a:bodyPr lIns="393192" tIns="91440" bIns="91440">
            <a:normAutofit/>
          </a:bodyPr>
          <a:lstStyle>
            <a:lvl1pPr marL="0" indent="0">
              <a:buNone/>
              <a:defRPr sz="1836">
                <a:solidFill>
                  <a:schemeClr val="bg1"/>
                </a:solidFill>
                <a:latin typeface="Segoe UI" panose="020B0502040204020203" pitchFamily="34" charset="0"/>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Body text</a:t>
            </a:r>
          </a:p>
        </p:txBody>
      </p:sp>
      <p:sp>
        <p:nvSpPr>
          <p:cNvPr id="10" name="Picture Placeholder 9"/>
          <p:cNvSpPr>
            <a:spLocks noGrp="1"/>
          </p:cNvSpPr>
          <p:nvPr>
            <p:ph type="pic" sz="quarter" idx="13"/>
          </p:nvPr>
        </p:nvSpPr>
        <p:spPr>
          <a:xfrm>
            <a:off x="4182737" y="0"/>
            <a:ext cx="8253738" cy="6994525"/>
          </a:xfrm>
        </p:spPr>
        <p:txBody>
          <a:bodyPr>
            <a:normAutofit/>
          </a:bodyPr>
          <a:lstStyle>
            <a:lvl1pPr marL="0" indent="0">
              <a:buNone/>
              <a:defRPr sz="1632"/>
            </a:lvl1pPr>
          </a:lstStyle>
          <a:p>
            <a:endParaRPr lang="en-US"/>
          </a:p>
        </p:txBody>
      </p:sp>
    </p:spTree>
    <p:extLst>
      <p:ext uri="{BB962C8B-B14F-4D97-AF65-F5344CB8AC3E}">
        <p14:creationId xmlns:p14="http://schemas.microsoft.com/office/powerpoint/2010/main" val="3224064563"/>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9_Split layout ">
    <p:spTree>
      <p:nvGrpSpPr>
        <p:cNvPr id="1" name=""/>
        <p:cNvGrpSpPr/>
        <p:nvPr/>
      </p:nvGrpSpPr>
      <p:grpSpPr>
        <a:xfrm>
          <a:off x="0" y="0"/>
          <a:ext cx="0" cy="0"/>
          <a:chOff x="0" y="0"/>
          <a:chExt cx="0" cy="0"/>
        </a:xfrm>
      </p:grpSpPr>
      <p:sp>
        <p:nvSpPr>
          <p:cNvPr id="4" name="Rectangle 3"/>
          <p:cNvSpPr/>
          <p:nvPr userDrawn="1"/>
        </p:nvSpPr>
        <p:spPr bwMode="auto">
          <a:xfrm>
            <a:off x="0" y="0"/>
            <a:ext cx="4197310" cy="699452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1" y="1"/>
            <a:ext cx="4183177" cy="1349299"/>
          </a:xfrm>
        </p:spPr>
        <p:txBody>
          <a:bodyPr lIns="393192" tIns="393192" rIns="393192" bIns="91440">
            <a:normAutofit/>
          </a:bodyPr>
          <a:lstStyle>
            <a:lvl1pPr marL="0" indent="0">
              <a:buNone/>
              <a:defRPr sz="4488">
                <a:solidFill>
                  <a:schemeClr val="bg1"/>
                </a:solidFill>
                <a:latin typeface="+mj-lt"/>
              </a:defRPr>
            </a:lvl1pPr>
          </a:lstStyle>
          <a:p>
            <a:pPr lvl="0"/>
            <a:r>
              <a:rPr lang="en-US"/>
              <a:t>Title</a:t>
            </a:r>
          </a:p>
        </p:txBody>
      </p:sp>
      <p:sp>
        <p:nvSpPr>
          <p:cNvPr id="3" name="Text Placeholder 2"/>
          <p:cNvSpPr>
            <a:spLocks noGrp="1"/>
          </p:cNvSpPr>
          <p:nvPr>
            <p:ph type="body" sz="quarter" idx="12" hasCustomPrompt="1"/>
          </p:nvPr>
        </p:nvSpPr>
        <p:spPr>
          <a:xfrm>
            <a:off x="1" y="1349300"/>
            <a:ext cx="4169782" cy="5645225"/>
          </a:xfrm>
        </p:spPr>
        <p:txBody>
          <a:bodyPr lIns="393192" tIns="91440" bIns="91440">
            <a:normAutofit/>
          </a:bodyPr>
          <a:lstStyle>
            <a:lvl1pPr marL="0" indent="0">
              <a:lnSpc>
                <a:spcPct val="100000"/>
              </a:lnSpc>
              <a:buNone/>
              <a:defRPr sz="1836">
                <a:solidFill>
                  <a:schemeClr val="bg1"/>
                </a:solidFill>
                <a:latin typeface="Segoe UI" panose="020B0502040204020203" pitchFamily="34" charset="0"/>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Body text</a:t>
            </a:r>
          </a:p>
        </p:txBody>
      </p:sp>
      <p:sp>
        <p:nvSpPr>
          <p:cNvPr id="6" name="Text Placeholder 5"/>
          <p:cNvSpPr>
            <a:spLocks noGrp="1"/>
          </p:cNvSpPr>
          <p:nvPr>
            <p:ph type="body" sz="quarter" idx="13"/>
          </p:nvPr>
        </p:nvSpPr>
        <p:spPr>
          <a:xfrm>
            <a:off x="4182737" y="4434827"/>
            <a:ext cx="8253738" cy="2559697"/>
          </a:xfrm>
        </p:spPr>
        <p:txBody>
          <a:bodyPr lIns="393192" tIns="182880" rIns="182880"/>
          <a:lstStyle>
            <a:lvl1pPr marL="0" indent="0">
              <a:spcAft>
                <a:spcPts val="612"/>
              </a:spcAft>
              <a:buNone/>
              <a:defRPr>
                <a:latin typeface="+mj-lt"/>
              </a:defRPr>
            </a:lvl1pPr>
            <a:lvl2pPr marL="0" indent="0">
              <a:spcAft>
                <a:spcPts val="612"/>
              </a:spcAft>
              <a:buNone/>
              <a:defRPr>
                <a:latin typeface="+mj-lt"/>
              </a:defRPr>
            </a:lvl2pPr>
            <a:lvl3pPr marL="0" indent="0">
              <a:spcAft>
                <a:spcPts val="612"/>
              </a:spcAft>
              <a:buNone/>
              <a:defRPr/>
            </a:lvl3pPr>
            <a:lvl4pPr marL="0" indent="0">
              <a:spcAft>
                <a:spcPts val="612"/>
              </a:spcAft>
              <a:buNone/>
              <a:defRPr/>
            </a:lvl4pPr>
            <a:lvl5pPr marL="0" indent="0">
              <a:spcAft>
                <a:spcPts val="612"/>
              </a:spcAft>
              <a:buNone/>
              <a:defRPr sz="1632"/>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Picture Placeholder 7"/>
          <p:cNvSpPr>
            <a:spLocks noGrp="1"/>
          </p:cNvSpPr>
          <p:nvPr>
            <p:ph type="pic" sz="quarter" idx="14"/>
          </p:nvPr>
        </p:nvSpPr>
        <p:spPr>
          <a:xfrm>
            <a:off x="4182737" y="0"/>
            <a:ext cx="8253738" cy="4137187"/>
          </a:xfrm>
        </p:spPr>
        <p:txBody>
          <a:bodyPr>
            <a:normAutofit/>
          </a:bodyPr>
          <a:lstStyle>
            <a:lvl1pPr marL="0" indent="0">
              <a:buNone/>
              <a:defRPr sz="2040">
                <a:latin typeface="Segoe UI" panose="020B0502040204020203" pitchFamily="34" charset="0"/>
                <a:cs typeface="Segoe UI" panose="020B0502040204020203" pitchFamily="34" charset="0"/>
              </a:defRPr>
            </a:lvl1pPr>
          </a:lstStyle>
          <a:p>
            <a:endParaRPr lang="en-US"/>
          </a:p>
        </p:txBody>
      </p:sp>
    </p:spTree>
    <p:extLst>
      <p:ext uri="{BB962C8B-B14F-4D97-AF65-F5344CB8AC3E}">
        <p14:creationId xmlns:p14="http://schemas.microsoft.com/office/powerpoint/2010/main" val="1224749110"/>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10_Split layout ">
    <p:spTree>
      <p:nvGrpSpPr>
        <p:cNvPr id="1" name=""/>
        <p:cNvGrpSpPr/>
        <p:nvPr/>
      </p:nvGrpSpPr>
      <p:grpSpPr>
        <a:xfrm>
          <a:off x="0" y="0"/>
          <a:ext cx="0" cy="0"/>
          <a:chOff x="0" y="0"/>
          <a:chExt cx="0" cy="0"/>
        </a:xfrm>
      </p:grpSpPr>
      <p:sp>
        <p:nvSpPr>
          <p:cNvPr id="4" name="Rectangle 3"/>
          <p:cNvSpPr/>
          <p:nvPr userDrawn="1"/>
        </p:nvSpPr>
        <p:spPr bwMode="auto">
          <a:xfrm>
            <a:off x="0" y="0"/>
            <a:ext cx="4197310" cy="699452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1" y="0"/>
            <a:ext cx="4183177" cy="2143003"/>
          </a:xfrm>
        </p:spPr>
        <p:txBody>
          <a:bodyPr lIns="393192" tIns="393192" rIns="393192" bIns="91440">
            <a:normAutofit/>
          </a:bodyPr>
          <a:lstStyle>
            <a:lvl1pPr marL="0" indent="0">
              <a:buNone/>
              <a:defRPr sz="4488">
                <a:solidFill>
                  <a:schemeClr val="bg1"/>
                </a:solidFill>
                <a:latin typeface="+mj-lt"/>
              </a:defRPr>
            </a:lvl1pPr>
          </a:lstStyle>
          <a:p>
            <a:pPr lvl="0"/>
            <a:r>
              <a:rPr lang="en-US"/>
              <a:t>Title</a:t>
            </a:r>
          </a:p>
        </p:txBody>
      </p:sp>
      <p:sp>
        <p:nvSpPr>
          <p:cNvPr id="3" name="Text Placeholder 2"/>
          <p:cNvSpPr>
            <a:spLocks noGrp="1"/>
          </p:cNvSpPr>
          <p:nvPr>
            <p:ph type="body" sz="quarter" idx="12" hasCustomPrompt="1"/>
          </p:nvPr>
        </p:nvSpPr>
        <p:spPr>
          <a:xfrm>
            <a:off x="1" y="2143003"/>
            <a:ext cx="4169782" cy="4851522"/>
          </a:xfrm>
        </p:spPr>
        <p:txBody>
          <a:bodyPr lIns="393192" tIns="91440" bIns="91440">
            <a:normAutofit/>
          </a:bodyPr>
          <a:lstStyle>
            <a:lvl1pPr marL="0" indent="0">
              <a:lnSpc>
                <a:spcPct val="100000"/>
              </a:lnSpc>
              <a:buNone/>
              <a:defRPr sz="1836">
                <a:solidFill>
                  <a:schemeClr val="bg1"/>
                </a:solidFill>
                <a:latin typeface="Segoe UI" panose="020B0502040204020203" pitchFamily="34" charset="0"/>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Body text</a:t>
            </a:r>
          </a:p>
        </p:txBody>
      </p:sp>
      <p:sp>
        <p:nvSpPr>
          <p:cNvPr id="7" name="Picture Placeholder 6"/>
          <p:cNvSpPr>
            <a:spLocks noGrp="1"/>
          </p:cNvSpPr>
          <p:nvPr>
            <p:ph type="pic" sz="quarter" idx="13" hasCustomPrompt="1"/>
          </p:nvPr>
        </p:nvSpPr>
        <p:spPr>
          <a:xfrm>
            <a:off x="5307966" y="476912"/>
            <a:ext cx="1399103" cy="1398905"/>
          </a:xfrm>
        </p:spPr>
        <p:txBody>
          <a:bodyPr>
            <a:normAutofit/>
          </a:bodyPr>
          <a:lstStyle>
            <a:lvl1pPr marL="0" indent="0">
              <a:buNone/>
              <a:defRPr sz="1632"/>
            </a:lvl1pPr>
          </a:lstStyle>
          <a:p>
            <a:r>
              <a:rPr lang="en-US"/>
              <a:t>icon</a:t>
            </a:r>
          </a:p>
        </p:txBody>
      </p:sp>
      <p:sp>
        <p:nvSpPr>
          <p:cNvPr id="10" name="Text Placeholder 9"/>
          <p:cNvSpPr>
            <a:spLocks noGrp="1"/>
          </p:cNvSpPr>
          <p:nvPr>
            <p:ph type="body" sz="quarter" idx="14" hasCustomPrompt="1"/>
          </p:nvPr>
        </p:nvSpPr>
        <p:spPr>
          <a:xfrm>
            <a:off x="7154004" y="688256"/>
            <a:ext cx="4872331" cy="976217"/>
          </a:xfrm>
        </p:spPr>
        <p:txBody>
          <a:bodyPr/>
          <a:lstStyle>
            <a:lvl1pPr marL="0" indent="0">
              <a:spcAft>
                <a:spcPts val="0"/>
              </a:spcAft>
              <a:buNone/>
              <a:defRPr>
                <a:solidFill>
                  <a:schemeClr val="tx2"/>
                </a:solidFill>
                <a:latin typeface="+mj-lt"/>
              </a:defRPr>
            </a:lvl1pPr>
            <a:lvl2pPr marL="0" indent="0">
              <a:buNone/>
              <a:defRPr sz="2040">
                <a:latin typeface="Segoe UI" panose="020B0502040204020203" pitchFamily="34" charset="0"/>
                <a:cs typeface="Segoe UI" panose="020B0502040204020203" pitchFamily="34" charset="0"/>
              </a:defRPr>
            </a:lvl2pPr>
            <a:lvl3pPr marL="932597" indent="0">
              <a:buNone/>
              <a:defRPr/>
            </a:lvl3pPr>
            <a:lvl4pPr marL="1398895" indent="0">
              <a:buNone/>
              <a:defRPr/>
            </a:lvl4pPr>
            <a:lvl5pPr marL="1865193" indent="0">
              <a:buNone/>
              <a:defRPr/>
            </a:lvl5pPr>
          </a:lstStyle>
          <a:p>
            <a:pPr lvl="0"/>
            <a:r>
              <a:rPr lang="en-US"/>
              <a:t>Text</a:t>
            </a:r>
          </a:p>
          <a:p>
            <a:pPr lvl="1"/>
            <a:r>
              <a:rPr lang="en-US"/>
              <a:t>Text</a:t>
            </a:r>
          </a:p>
        </p:txBody>
      </p:sp>
      <p:sp>
        <p:nvSpPr>
          <p:cNvPr id="17" name="Picture Placeholder 6"/>
          <p:cNvSpPr>
            <a:spLocks noGrp="1"/>
          </p:cNvSpPr>
          <p:nvPr>
            <p:ph type="pic" sz="quarter" idx="15" hasCustomPrompt="1"/>
          </p:nvPr>
        </p:nvSpPr>
        <p:spPr>
          <a:xfrm>
            <a:off x="5307966" y="2051094"/>
            <a:ext cx="1399103" cy="1398905"/>
          </a:xfrm>
        </p:spPr>
        <p:txBody>
          <a:bodyPr>
            <a:normAutofit/>
          </a:bodyPr>
          <a:lstStyle>
            <a:lvl1pPr marL="0" indent="0">
              <a:buNone/>
              <a:defRPr sz="1632"/>
            </a:lvl1pPr>
          </a:lstStyle>
          <a:p>
            <a:r>
              <a:rPr lang="en-US"/>
              <a:t>icon</a:t>
            </a:r>
          </a:p>
        </p:txBody>
      </p:sp>
      <p:sp>
        <p:nvSpPr>
          <p:cNvPr id="18" name="Text Placeholder 9"/>
          <p:cNvSpPr>
            <a:spLocks noGrp="1"/>
          </p:cNvSpPr>
          <p:nvPr>
            <p:ph type="body" sz="quarter" idx="16" hasCustomPrompt="1"/>
          </p:nvPr>
        </p:nvSpPr>
        <p:spPr>
          <a:xfrm>
            <a:off x="7154004" y="2262438"/>
            <a:ext cx="4872331" cy="976217"/>
          </a:xfrm>
        </p:spPr>
        <p:txBody>
          <a:bodyPr/>
          <a:lstStyle>
            <a:lvl1pPr marL="0" indent="0">
              <a:spcAft>
                <a:spcPts val="0"/>
              </a:spcAft>
              <a:buNone/>
              <a:defRPr>
                <a:solidFill>
                  <a:schemeClr val="accent6">
                    <a:lumMod val="50000"/>
                  </a:schemeClr>
                </a:solidFill>
                <a:latin typeface="+mj-lt"/>
              </a:defRPr>
            </a:lvl1pPr>
            <a:lvl2pPr marL="0" indent="0">
              <a:buNone/>
              <a:defRPr sz="2040">
                <a:latin typeface="Segoe UI" panose="020B0502040204020203" pitchFamily="34" charset="0"/>
                <a:cs typeface="Segoe UI" panose="020B0502040204020203" pitchFamily="34" charset="0"/>
              </a:defRPr>
            </a:lvl2pPr>
            <a:lvl3pPr marL="932597" indent="0">
              <a:buNone/>
              <a:defRPr/>
            </a:lvl3pPr>
            <a:lvl4pPr marL="1398895" indent="0">
              <a:buNone/>
              <a:defRPr/>
            </a:lvl4pPr>
            <a:lvl5pPr marL="1865193" indent="0">
              <a:buNone/>
              <a:defRPr/>
            </a:lvl5pPr>
          </a:lstStyle>
          <a:p>
            <a:pPr lvl="0"/>
            <a:r>
              <a:rPr lang="en-US"/>
              <a:t>Text</a:t>
            </a:r>
          </a:p>
          <a:p>
            <a:pPr lvl="1"/>
            <a:r>
              <a:rPr lang="en-US"/>
              <a:t>Text</a:t>
            </a:r>
          </a:p>
        </p:txBody>
      </p:sp>
      <p:sp>
        <p:nvSpPr>
          <p:cNvPr id="19" name="Picture Placeholder 6"/>
          <p:cNvSpPr>
            <a:spLocks noGrp="1"/>
          </p:cNvSpPr>
          <p:nvPr>
            <p:ph type="pic" sz="quarter" idx="17" hasCustomPrompt="1"/>
          </p:nvPr>
        </p:nvSpPr>
        <p:spPr>
          <a:xfrm>
            <a:off x="5307966" y="3625276"/>
            <a:ext cx="1399103" cy="1398905"/>
          </a:xfrm>
        </p:spPr>
        <p:txBody>
          <a:bodyPr>
            <a:normAutofit/>
          </a:bodyPr>
          <a:lstStyle>
            <a:lvl1pPr marL="0" indent="0">
              <a:buNone/>
              <a:defRPr sz="1632"/>
            </a:lvl1pPr>
          </a:lstStyle>
          <a:p>
            <a:r>
              <a:rPr lang="en-US"/>
              <a:t>icon</a:t>
            </a:r>
          </a:p>
        </p:txBody>
      </p:sp>
      <p:sp>
        <p:nvSpPr>
          <p:cNvPr id="20" name="Text Placeholder 9"/>
          <p:cNvSpPr>
            <a:spLocks noGrp="1"/>
          </p:cNvSpPr>
          <p:nvPr>
            <p:ph type="body" sz="quarter" idx="18" hasCustomPrompt="1"/>
          </p:nvPr>
        </p:nvSpPr>
        <p:spPr>
          <a:xfrm>
            <a:off x="7154004" y="3836620"/>
            <a:ext cx="4872331" cy="976217"/>
          </a:xfrm>
        </p:spPr>
        <p:txBody>
          <a:bodyPr/>
          <a:lstStyle>
            <a:lvl1pPr marL="0" indent="0">
              <a:spcAft>
                <a:spcPts val="0"/>
              </a:spcAft>
              <a:buNone/>
              <a:defRPr>
                <a:solidFill>
                  <a:schemeClr val="accent5"/>
                </a:solidFill>
                <a:latin typeface="+mj-lt"/>
              </a:defRPr>
            </a:lvl1pPr>
            <a:lvl2pPr marL="0" indent="0">
              <a:buNone/>
              <a:defRPr sz="2040">
                <a:latin typeface="Segoe UI" panose="020B0502040204020203" pitchFamily="34" charset="0"/>
                <a:cs typeface="Segoe UI" panose="020B0502040204020203" pitchFamily="34" charset="0"/>
              </a:defRPr>
            </a:lvl2pPr>
            <a:lvl3pPr marL="932597" indent="0">
              <a:buNone/>
              <a:defRPr/>
            </a:lvl3pPr>
            <a:lvl4pPr marL="1398895" indent="0">
              <a:buNone/>
              <a:defRPr/>
            </a:lvl4pPr>
            <a:lvl5pPr marL="1865193" indent="0">
              <a:buNone/>
              <a:defRPr/>
            </a:lvl5pPr>
          </a:lstStyle>
          <a:p>
            <a:pPr lvl="0"/>
            <a:r>
              <a:rPr lang="en-US"/>
              <a:t>Text</a:t>
            </a:r>
          </a:p>
          <a:p>
            <a:pPr lvl="1"/>
            <a:r>
              <a:rPr lang="en-US"/>
              <a:t>Text</a:t>
            </a:r>
          </a:p>
        </p:txBody>
      </p:sp>
      <p:sp>
        <p:nvSpPr>
          <p:cNvPr id="21" name="Picture Placeholder 6"/>
          <p:cNvSpPr>
            <a:spLocks noGrp="1"/>
          </p:cNvSpPr>
          <p:nvPr>
            <p:ph type="pic" sz="quarter" idx="19" hasCustomPrompt="1"/>
          </p:nvPr>
        </p:nvSpPr>
        <p:spPr>
          <a:xfrm>
            <a:off x="5307966" y="5199458"/>
            <a:ext cx="1399103" cy="1398905"/>
          </a:xfrm>
        </p:spPr>
        <p:txBody>
          <a:bodyPr>
            <a:normAutofit/>
          </a:bodyPr>
          <a:lstStyle>
            <a:lvl1pPr marL="0" indent="0">
              <a:buNone/>
              <a:defRPr sz="1632"/>
            </a:lvl1pPr>
          </a:lstStyle>
          <a:p>
            <a:r>
              <a:rPr lang="en-US"/>
              <a:t>icon</a:t>
            </a:r>
          </a:p>
        </p:txBody>
      </p:sp>
      <p:sp>
        <p:nvSpPr>
          <p:cNvPr id="22" name="Text Placeholder 9"/>
          <p:cNvSpPr>
            <a:spLocks noGrp="1"/>
          </p:cNvSpPr>
          <p:nvPr>
            <p:ph type="body" sz="quarter" idx="20" hasCustomPrompt="1"/>
          </p:nvPr>
        </p:nvSpPr>
        <p:spPr>
          <a:xfrm>
            <a:off x="7154004" y="5410802"/>
            <a:ext cx="4872331" cy="976217"/>
          </a:xfrm>
        </p:spPr>
        <p:txBody>
          <a:bodyPr/>
          <a:lstStyle>
            <a:lvl1pPr marL="0" indent="0">
              <a:spcAft>
                <a:spcPts val="0"/>
              </a:spcAft>
              <a:buNone/>
              <a:defRPr>
                <a:solidFill>
                  <a:schemeClr val="accent6"/>
                </a:solidFill>
                <a:latin typeface="+mj-lt"/>
              </a:defRPr>
            </a:lvl1pPr>
            <a:lvl2pPr marL="0" indent="0">
              <a:buNone/>
              <a:defRPr sz="2040">
                <a:latin typeface="Segoe UI" panose="020B0502040204020203" pitchFamily="34" charset="0"/>
                <a:cs typeface="Segoe UI" panose="020B0502040204020203" pitchFamily="34" charset="0"/>
              </a:defRPr>
            </a:lvl2pPr>
            <a:lvl3pPr marL="932597" indent="0">
              <a:buNone/>
              <a:defRPr/>
            </a:lvl3pPr>
            <a:lvl4pPr marL="1398895" indent="0">
              <a:buNone/>
              <a:defRPr/>
            </a:lvl4pPr>
            <a:lvl5pPr marL="1865193" indent="0">
              <a:buNone/>
              <a:defRPr/>
            </a:lvl5pPr>
          </a:lstStyle>
          <a:p>
            <a:pPr lvl="0"/>
            <a:r>
              <a:rPr lang="en-US"/>
              <a:t>Text</a:t>
            </a:r>
          </a:p>
          <a:p>
            <a:pPr lvl="1"/>
            <a:r>
              <a:rPr lang="en-US"/>
              <a:t>Text</a:t>
            </a:r>
          </a:p>
        </p:txBody>
      </p:sp>
    </p:spTree>
    <p:extLst>
      <p:ext uri="{BB962C8B-B14F-4D97-AF65-F5344CB8AC3E}">
        <p14:creationId xmlns:p14="http://schemas.microsoft.com/office/powerpoint/2010/main" val="3344784642"/>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12_Split layout ">
    <p:spTree>
      <p:nvGrpSpPr>
        <p:cNvPr id="1" name=""/>
        <p:cNvGrpSpPr/>
        <p:nvPr/>
      </p:nvGrpSpPr>
      <p:grpSpPr>
        <a:xfrm>
          <a:off x="0" y="0"/>
          <a:ext cx="0" cy="0"/>
          <a:chOff x="0" y="0"/>
          <a:chExt cx="0" cy="0"/>
        </a:xfrm>
      </p:grpSpPr>
      <p:sp>
        <p:nvSpPr>
          <p:cNvPr id="7" name="Content Placeholder 6"/>
          <p:cNvSpPr>
            <a:spLocks noGrp="1"/>
          </p:cNvSpPr>
          <p:nvPr>
            <p:ph sz="quarter" idx="15"/>
          </p:nvPr>
        </p:nvSpPr>
        <p:spPr>
          <a:xfrm>
            <a:off x="4346289" y="1468527"/>
            <a:ext cx="7819758" cy="484111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p:cNvSpPr/>
          <p:nvPr userDrawn="1"/>
        </p:nvSpPr>
        <p:spPr bwMode="auto">
          <a:xfrm>
            <a:off x="0" y="0"/>
            <a:ext cx="4197310" cy="699452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1" y="0"/>
            <a:ext cx="4183177" cy="2143003"/>
          </a:xfrm>
        </p:spPr>
        <p:txBody>
          <a:bodyPr lIns="393192" tIns="393192" rIns="393192" bIns="91440">
            <a:normAutofit/>
          </a:bodyPr>
          <a:lstStyle>
            <a:lvl1pPr marL="0" indent="0">
              <a:buNone/>
              <a:defRPr sz="4488">
                <a:solidFill>
                  <a:schemeClr val="bg1"/>
                </a:solidFill>
                <a:latin typeface="+mj-lt"/>
              </a:defRPr>
            </a:lvl1pPr>
          </a:lstStyle>
          <a:p>
            <a:pPr lvl="0"/>
            <a:r>
              <a:rPr lang="en-US"/>
              <a:t>Title</a:t>
            </a:r>
          </a:p>
        </p:txBody>
      </p:sp>
      <p:sp>
        <p:nvSpPr>
          <p:cNvPr id="3" name="Text Placeholder 2"/>
          <p:cNvSpPr>
            <a:spLocks noGrp="1"/>
          </p:cNvSpPr>
          <p:nvPr>
            <p:ph type="body" sz="quarter" idx="12" hasCustomPrompt="1"/>
          </p:nvPr>
        </p:nvSpPr>
        <p:spPr>
          <a:xfrm>
            <a:off x="1" y="2143003"/>
            <a:ext cx="4169782" cy="4851522"/>
          </a:xfrm>
        </p:spPr>
        <p:txBody>
          <a:bodyPr lIns="393192" tIns="91440" bIns="91440">
            <a:normAutofit/>
          </a:bodyPr>
          <a:lstStyle>
            <a:lvl1pPr marL="0" indent="0">
              <a:lnSpc>
                <a:spcPct val="100000"/>
              </a:lnSpc>
              <a:buNone/>
              <a:defRPr sz="1836">
                <a:solidFill>
                  <a:schemeClr val="bg1"/>
                </a:solidFill>
                <a:latin typeface="Segoe UI" panose="020B0502040204020203" pitchFamily="34" charset="0"/>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Body text</a:t>
            </a:r>
          </a:p>
        </p:txBody>
      </p:sp>
    </p:spTree>
    <p:extLst>
      <p:ext uri="{BB962C8B-B14F-4D97-AF65-F5344CB8AC3E}">
        <p14:creationId xmlns:p14="http://schemas.microsoft.com/office/powerpoint/2010/main" val="1426950094"/>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15_Split layout ">
    <p:spTree>
      <p:nvGrpSpPr>
        <p:cNvPr id="1" name=""/>
        <p:cNvGrpSpPr/>
        <p:nvPr/>
      </p:nvGrpSpPr>
      <p:grpSpPr>
        <a:xfrm>
          <a:off x="0" y="0"/>
          <a:ext cx="0" cy="0"/>
          <a:chOff x="0" y="0"/>
          <a:chExt cx="0" cy="0"/>
        </a:xfrm>
      </p:grpSpPr>
      <p:sp>
        <p:nvSpPr>
          <p:cNvPr id="7" name="Content Placeholder 6"/>
          <p:cNvSpPr>
            <a:spLocks noGrp="1"/>
          </p:cNvSpPr>
          <p:nvPr>
            <p:ph sz="quarter" idx="15"/>
          </p:nvPr>
        </p:nvSpPr>
        <p:spPr>
          <a:xfrm>
            <a:off x="4346289" y="1468527"/>
            <a:ext cx="7819758" cy="484111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p:cNvSpPr/>
          <p:nvPr userDrawn="1"/>
        </p:nvSpPr>
        <p:spPr bwMode="auto">
          <a:xfrm>
            <a:off x="0" y="0"/>
            <a:ext cx="4197310" cy="699452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5"/>
          <p:cNvSpPr>
            <a:spLocks noGrp="1"/>
          </p:cNvSpPr>
          <p:nvPr>
            <p:ph type="body" sz="quarter" idx="10" hasCustomPrompt="1"/>
          </p:nvPr>
        </p:nvSpPr>
        <p:spPr>
          <a:xfrm>
            <a:off x="1" y="1"/>
            <a:ext cx="4183177" cy="3502222"/>
          </a:xfrm>
        </p:spPr>
        <p:txBody>
          <a:bodyPr lIns="393192" tIns="393192" rIns="393192" bIns="91440">
            <a:normAutofit/>
          </a:bodyPr>
          <a:lstStyle>
            <a:lvl1pPr marL="0" indent="0">
              <a:buNone/>
              <a:defRPr sz="4488">
                <a:solidFill>
                  <a:schemeClr val="bg1"/>
                </a:solidFill>
                <a:latin typeface="+mj-lt"/>
              </a:defRPr>
            </a:lvl1pPr>
          </a:lstStyle>
          <a:p>
            <a:pPr lvl="0"/>
            <a:r>
              <a:rPr lang="en-US"/>
              <a:t>Title</a:t>
            </a:r>
          </a:p>
        </p:txBody>
      </p:sp>
      <p:sp>
        <p:nvSpPr>
          <p:cNvPr id="8" name="Text Placeholder 2"/>
          <p:cNvSpPr>
            <a:spLocks noGrp="1"/>
          </p:cNvSpPr>
          <p:nvPr>
            <p:ph type="body" sz="quarter" idx="12" hasCustomPrompt="1"/>
          </p:nvPr>
        </p:nvSpPr>
        <p:spPr>
          <a:xfrm>
            <a:off x="1" y="3502223"/>
            <a:ext cx="4169782" cy="3492302"/>
          </a:xfrm>
        </p:spPr>
        <p:txBody>
          <a:bodyPr lIns="393192" tIns="91440" bIns="91440">
            <a:normAutofit/>
          </a:bodyPr>
          <a:lstStyle>
            <a:lvl1pPr marL="0" indent="0">
              <a:lnSpc>
                <a:spcPct val="100000"/>
              </a:lnSpc>
              <a:buNone/>
              <a:defRPr sz="1836">
                <a:solidFill>
                  <a:schemeClr val="bg1"/>
                </a:solidFill>
                <a:latin typeface="Segoe UI" panose="020B0502040204020203" pitchFamily="34" charset="0"/>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Body text</a:t>
            </a:r>
          </a:p>
        </p:txBody>
      </p:sp>
    </p:spTree>
    <p:extLst>
      <p:ext uri="{BB962C8B-B14F-4D97-AF65-F5344CB8AC3E}">
        <p14:creationId xmlns:p14="http://schemas.microsoft.com/office/powerpoint/2010/main" val="245185897"/>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8_Title/sub-title only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8930448" cy="1257442"/>
          </a:xfrm>
        </p:spPr>
        <p:txBody>
          <a:bodyPr lIns="393192" tIns="393192" bIns="91440">
            <a:normAutofit/>
          </a:bodyPr>
          <a:lstStyle>
            <a:lvl1pPr marL="0" indent="0">
              <a:buNone/>
              <a:defRPr sz="4488">
                <a:solidFill>
                  <a:schemeClr val="tx2"/>
                </a:solidFill>
                <a:latin typeface="+mj-lt"/>
              </a:defRPr>
            </a:lvl1pPr>
          </a:lstStyle>
          <a:p>
            <a:pPr lvl="0"/>
            <a:r>
              <a:rPr lang="en-US"/>
              <a:t>Title</a:t>
            </a:r>
          </a:p>
        </p:txBody>
      </p:sp>
      <p:sp>
        <p:nvSpPr>
          <p:cNvPr id="8" name="Text Placeholder 7"/>
          <p:cNvSpPr>
            <a:spLocks noGrp="1"/>
          </p:cNvSpPr>
          <p:nvPr>
            <p:ph type="body" sz="quarter" idx="11" hasCustomPrompt="1"/>
          </p:nvPr>
        </p:nvSpPr>
        <p:spPr>
          <a:xfrm>
            <a:off x="0" y="1267759"/>
            <a:ext cx="8930448" cy="922288"/>
          </a:xfrm>
        </p:spPr>
        <p:txBody>
          <a:bodyPr lIns="393192" bIns="91440"/>
          <a:lstStyle>
            <a:lvl1pPr marL="0" indent="0">
              <a:buNone/>
              <a:defRPr>
                <a:solidFill>
                  <a:schemeClr val="tx1"/>
                </a:solidFill>
                <a:latin typeface="+mj-lt"/>
              </a:defRPr>
            </a:lvl1pPr>
            <a:lvl2pPr marL="466298" indent="0">
              <a:buNone/>
              <a:defRPr/>
            </a:lvl2pPr>
          </a:lstStyle>
          <a:p>
            <a:pPr lvl="0"/>
            <a:r>
              <a:rPr lang="en-US"/>
              <a:t>Subtitle</a:t>
            </a:r>
          </a:p>
        </p:txBody>
      </p:sp>
      <p:sp>
        <p:nvSpPr>
          <p:cNvPr id="2" name="Rectangle 1"/>
          <p:cNvSpPr/>
          <p:nvPr userDrawn="1"/>
        </p:nvSpPr>
        <p:spPr>
          <a:xfrm>
            <a:off x="9019753" y="0"/>
            <a:ext cx="3416723" cy="699452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5" name="Freeform 82"/>
          <p:cNvSpPr>
            <a:spLocks noEditPoints="1"/>
          </p:cNvSpPr>
          <p:nvPr userDrawn="1"/>
        </p:nvSpPr>
        <p:spPr bwMode="auto">
          <a:xfrm>
            <a:off x="9616459" y="834115"/>
            <a:ext cx="2432348" cy="2416932"/>
          </a:xfrm>
          <a:custGeom>
            <a:avLst/>
            <a:gdLst>
              <a:gd name="T0" fmla="*/ 129 w 258"/>
              <a:gd name="T1" fmla="*/ 220 h 258"/>
              <a:gd name="T2" fmla="*/ 38 w 258"/>
              <a:gd name="T3" fmla="*/ 129 h 258"/>
              <a:gd name="T4" fmla="*/ 129 w 258"/>
              <a:gd name="T5" fmla="*/ 38 h 258"/>
              <a:gd name="T6" fmla="*/ 221 w 258"/>
              <a:gd name="T7" fmla="*/ 129 h 258"/>
              <a:gd name="T8" fmla="*/ 129 w 258"/>
              <a:gd name="T9" fmla="*/ 220 h 258"/>
              <a:gd name="T10" fmla="*/ 129 w 258"/>
              <a:gd name="T11" fmla="*/ 0 h 258"/>
              <a:gd name="T12" fmla="*/ 0 w 258"/>
              <a:gd name="T13" fmla="*/ 129 h 258"/>
              <a:gd name="T14" fmla="*/ 129 w 258"/>
              <a:gd name="T15" fmla="*/ 258 h 258"/>
              <a:gd name="T16" fmla="*/ 258 w 258"/>
              <a:gd name="T17" fmla="*/ 129 h 258"/>
              <a:gd name="T18" fmla="*/ 129 w 258"/>
              <a:gd name="T19" fmla="*/ 0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8" h="258">
                <a:moveTo>
                  <a:pt x="129" y="220"/>
                </a:moveTo>
                <a:cubicBezTo>
                  <a:pt x="79" y="220"/>
                  <a:pt x="38" y="180"/>
                  <a:pt x="38" y="129"/>
                </a:cubicBezTo>
                <a:cubicBezTo>
                  <a:pt x="38" y="79"/>
                  <a:pt x="79" y="38"/>
                  <a:pt x="129" y="38"/>
                </a:cubicBezTo>
                <a:cubicBezTo>
                  <a:pt x="180" y="38"/>
                  <a:pt x="221" y="79"/>
                  <a:pt x="221" y="129"/>
                </a:cubicBezTo>
                <a:cubicBezTo>
                  <a:pt x="221" y="180"/>
                  <a:pt x="180" y="220"/>
                  <a:pt x="129" y="220"/>
                </a:cubicBezTo>
                <a:moveTo>
                  <a:pt x="129" y="0"/>
                </a:moveTo>
                <a:cubicBezTo>
                  <a:pt x="58" y="0"/>
                  <a:pt x="0" y="58"/>
                  <a:pt x="0" y="129"/>
                </a:cubicBezTo>
                <a:cubicBezTo>
                  <a:pt x="0" y="200"/>
                  <a:pt x="58" y="258"/>
                  <a:pt x="129" y="258"/>
                </a:cubicBezTo>
                <a:cubicBezTo>
                  <a:pt x="201" y="258"/>
                  <a:pt x="258" y="200"/>
                  <a:pt x="258" y="129"/>
                </a:cubicBezTo>
                <a:cubicBezTo>
                  <a:pt x="258" y="58"/>
                  <a:pt x="201" y="0"/>
                  <a:pt x="129" y="0"/>
                </a:cubicBezTo>
              </a:path>
            </a:pathLst>
          </a:custGeom>
          <a:solidFill>
            <a:srgbClr val="9272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7" name="Oval 83"/>
          <p:cNvSpPr>
            <a:spLocks noChangeArrowheads="1"/>
          </p:cNvSpPr>
          <p:nvPr userDrawn="1"/>
        </p:nvSpPr>
        <p:spPr bwMode="auto">
          <a:xfrm>
            <a:off x="9978296" y="1190880"/>
            <a:ext cx="1718725" cy="1703412"/>
          </a:xfrm>
          <a:prstGeom prst="ellipse">
            <a:avLst/>
          </a:prstGeom>
          <a:solidFill>
            <a:srgbClr val="DACF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9" name="Freeform 84"/>
          <p:cNvSpPr>
            <a:spLocks/>
          </p:cNvSpPr>
          <p:nvPr userDrawn="1"/>
        </p:nvSpPr>
        <p:spPr bwMode="auto">
          <a:xfrm>
            <a:off x="10294901" y="1487343"/>
            <a:ext cx="1085510" cy="1376796"/>
          </a:xfrm>
          <a:custGeom>
            <a:avLst/>
            <a:gdLst>
              <a:gd name="T0" fmla="*/ 115 w 115"/>
              <a:gd name="T1" fmla="*/ 58 h 147"/>
              <a:gd name="T2" fmla="*/ 57 w 115"/>
              <a:gd name="T3" fmla="*/ 0 h 147"/>
              <a:gd name="T4" fmla="*/ 0 w 115"/>
              <a:gd name="T5" fmla="*/ 58 h 147"/>
              <a:gd name="T6" fmla="*/ 17 w 115"/>
              <a:gd name="T7" fmla="*/ 99 h 147"/>
              <a:gd name="T8" fmla="*/ 35 w 115"/>
              <a:gd name="T9" fmla="*/ 136 h 147"/>
              <a:gd name="T10" fmla="*/ 56 w 115"/>
              <a:gd name="T11" fmla="*/ 145 h 147"/>
              <a:gd name="T12" fmla="*/ 56 w 115"/>
              <a:gd name="T13" fmla="*/ 147 h 147"/>
              <a:gd name="T14" fmla="*/ 57 w 115"/>
              <a:gd name="T15" fmla="*/ 146 h 147"/>
              <a:gd name="T16" fmla="*/ 58 w 115"/>
              <a:gd name="T17" fmla="*/ 147 h 147"/>
              <a:gd name="T18" fmla="*/ 59 w 115"/>
              <a:gd name="T19" fmla="*/ 145 h 147"/>
              <a:gd name="T20" fmla="*/ 80 w 115"/>
              <a:gd name="T21" fmla="*/ 136 h 147"/>
              <a:gd name="T22" fmla="*/ 97 w 115"/>
              <a:gd name="T23" fmla="*/ 100 h 147"/>
              <a:gd name="T24" fmla="*/ 115 w 115"/>
              <a:gd name="T25" fmla="*/ 58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5" h="147">
                <a:moveTo>
                  <a:pt x="115" y="58"/>
                </a:moveTo>
                <a:cubicBezTo>
                  <a:pt x="115" y="26"/>
                  <a:pt x="89" y="0"/>
                  <a:pt x="57" y="0"/>
                </a:cubicBezTo>
                <a:cubicBezTo>
                  <a:pt x="25" y="0"/>
                  <a:pt x="0" y="26"/>
                  <a:pt x="0" y="58"/>
                </a:cubicBezTo>
                <a:cubicBezTo>
                  <a:pt x="0" y="74"/>
                  <a:pt x="6" y="89"/>
                  <a:pt x="17" y="99"/>
                </a:cubicBezTo>
                <a:cubicBezTo>
                  <a:pt x="34" y="117"/>
                  <a:pt x="35" y="136"/>
                  <a:pt x="35" y="136"/>
                </a:cubicBezTo>
                <a:cubicBezTo>
                  <a:pt x="56" y="145"/>
                  <a:pt x="56" y="145"/>
                  <a:pt x="56" y="145"/>
                </a:cubicBezTo>
                <a:cubicBezTo>
                  <a:pt x="56" y="147"/>
                  <a:pt x="56" y="147"/>
                  <a:pt x="56" y="147"/>
                </a:cubicBezTo>
                <a:cubicBezTo>
                  <a:pt x="57" y="146"/>
                  <a:pt x="57" y="146"/>
                  <a:pt x="57" y="146"/>
                </a:cubicBezTo>
                <a:cubicBezTo>
                  <a:pt x="58" y="147"/>
                  <a:pt x="58" y="147"/>
                  <a:pt x="58" y="147"/>
                </a:cubicBezTo>
                <a:cubicBezTo>
                  <a:pt x="59" y="145"/>
                  <a:pt x="59" y="145"/>
                  <a:pt x="59" y="145"/>
                </a:cubicBezTo>
                <a:cubicBezTo>
                  <a:pt x="80" y="136"/>
                  <a:pt x="80" y="136"/>
                  <a:pt x="80" y="136"/>
                </a:cubicBezTo>
                <a:cubicBezTo>
                  <a:pt x="80" y="136"/>
                  <a:pt x="80" y="117"/>
                  <a:pt x="97" y="100"/>
                </a:cubicBezTo>
                <a:cubicBezTo>
                  <a:pt x="108" y="89"/>
                  <a:pt x="115" y="75"/>
                  <a:pt x="115" y="5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0" name="Rectangle 85"/>
          <p:cNvSpPr>
            <a:spLocks noChangeArrowheads="1"/>
          </p:cNvSpPr>
          <p:nvPr userDrawn="1"/>
        </p:nvSpPr>
        <p:spPr bwMode="auto">
          <a:xfrm>
            <a:off x="10832633" y="2828964"/>
            <a:ext cx="10052" cy="3884174"/>
          </a:xfrm>
          <a:prstGeom prst="rect">
            <a:avLst/>
          </a:prstGeom>
          <a:solidFill>
            <a:srgbClr val="220C3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1" name="Rectangle 86"/>
          <p:cNvSpPr>
            <a:spLocks noChangeArrowheads="1"/>
          </p:cNvSpPr>
          <p:nvPr userDrawn="1"/>
        </p:nvSpPr>
        <p:spPr bwMode="auto">
          <a:xfrm>
            <a:off x="11003499" y="1808929"/>
            <a:ext cx="150767" cy="467307"/>
          </a:xfrm>
          <a:prstGeom prst="rect">
            <a:avLst/>
          </a:prstGeom>
          <a:solidFill>
            <a:srgbClr val="A579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2" name="Rectangle 87"/>
          <p:cNvSpPr>
            <a:spLocks noChangeArrowheads="1"/>
          </p:cNvSpPr>
          <p:nvPr userDrawn="1"/>
        </p:nvSpPr>
        <p:spPr bwMode="auto">
          <a:xfrm>
            <a:off x="10832633" y="2095345"/>
            <a:ext cx="140715" cy="180892"/>
          </a:xfrm>
          <a:prstGeom prst="rect">
            <a:avLst/>
          </a:prstGeom>
          <a:solidFill>
            <a:srgbClr val="40146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3" name="Rectangle 88"/>
          <p:cNvSpPr>
            <a:spLocks noChangeArrowheads="1"/>
          </p:cNvSpPr>
          <p:nvPr userDrawn="1"/>
        </p:nvSpPr>
        <p:spPr bwMode="auto">
          <a:xfrm>
            <a:off x="10651716" y="2145591"/>
            <a:ext cx="140715" cy="130645"/>
          </a:xfrm>
          <a:prstGeom prst="rect">
            <a:avLst/>
          </a:prstGeom>
          <a:solidFill>
            <a:srgbClr val="A579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4" name="Rectangle 89"/>
          <p:cNvSpPr>
            <a:spLocks noChangeArrowheads="1"/>
          </p:cNvSpPr>
          <p:nvPr userDrawn="1"/>
        </p:nvSpPr>
        <p:spPr bwMode="auto">
          <a:xfrm>
            <a:off x="10475821" y="2190813"/>
            <a:ext cx="150767" cy="85424"/>
          </a:xfrm>
          <a:prstGeom prst="rect">
            <a:avLst/>
          </a:prstGeom>
          <a:solidFill>
            <a:srgbClr val="40146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5" name="Freeform 90"/>
          <p:cNvSpPr>
            <a:spLocks/>
          </p:cNvSpPr>
          <p:nvPr userDrawn="1"/>
        </p:nvSpPr>
        <p:spPr bwMode="auto">
          <a:xfrm>
            <a:off x="10425564" y="5205696"/>
            <a:ext cx="1030231" cy="1170780"/>
          </a:xfrm>
          <a:custGeom>
            <a:avLst/>
            <a:gdLst>
              <a:gd name="T0" fmla="*/ 2 w 109"/>
              <a:gd name="T1" fmla="*/ 39 h 125"/>
              <a:gd name="T2" fmla="*/ 4 w 109"/>
              <a:gd name="T3" fmla="*/ 49 h 125"/>
              <a:gd name="T4" fmla="*/ 21 w 109"/>
              <a:gd name="T5" fmla="*/ 68 h 125"/>
              <a:gd name="T6" fmla="*/ 13 w 109"/>
              <a:gd name="T7" fmla="*/ 60 h 125"/>
              <a:gd name="T8" fmla="*/ 6 w 109"/>
              <a:gd name="T9" fmla="*/ 61 h 125"/>
              <a:gd name="T10" fmla="*/ 10 w 109"/>
              <a:gd name="T11" fmla="*/ 71 h 125"/>
              <a:gd name="T12" fmla="*/ 25 w 109"/>
              <a:gd name="T13" fmla="*/ 83 h 125"/>
              <a:gd name="T14" fmla="*/ 78 w 109"/>
              <a:gd name="T15" fmla="*/ 121 h 125"/>
              <a:gd name="T16" fmla="*/ 81 w 109"/>
              <a:gd name="T17" fmla="*/ 125 h 125"/>
              <a:gd name="T18" fmla="*/ 109 w 109"/>
              <a:gd name="T19" fmla="*/ 106 h 125"/>
              <a:gd name="T20" fmla="*/ 88 w 109"/>
              <a:gd name="T21" fmla="*/ 46 h 125"/>
              <a:gd name="T22" fmla="*/ 77 w 109"/>
              <a:gd name="T23" fmla="*/ 32 h 125"/>
              <a:gd name="T24" fmla="*/ 51 w 109"/>
              <a:gd name="T25" fmla="*/ 9 h 125"/>
              <a:gd name="T26" fmla="*/ 48 w 109"/>
              <a:gd name="T27" fmla="*/ 9 h 125"/>
              <a:gd name="T28" fmla="*/ 51 w 109"/>
              <a:gd name="T29" fmla="*/ 26 h 125"/>
              <a:gd name="T30" fmla="*/ 61 w 109"/>
              <a:gd name="T31" fmla="*/ 32 h 125"/>
              <a:gd name="T32" fmla="*/ 66 w 109"/>
              <a:gd name="T33" fmla="*/ 56 h 125"/>
              <a:gd name="T34" fmla="*/ 40 w 109"/>
              <a:gd name="T35" fmla="*/ 43 h 125"/>
              <a:gd name="T36" fmla="*/ 28 w 109"/>
              <a:gd name="T37" fmla="*/ 25 h 125"/>
              <a:gd name="T38" fmla="*/ 34 w 109"/>
              <a:gd name="T39" fmla="*/ 14 h 125"/>
              <a:gd name="T40" fmla="*/ 39 w 109"/>
              <a:gd name="T41" fmla="*/ 3 h 125"/>
              <a:gd name="T42" fmla="*/ 34 w 109"/>
              <a:gd name="T43" fmla="*/ 1 h 125"/>
              <a:gd name="T44" fmla="*/ 18 w 109"/>
              <a:gd name="T45" fmla="*/ 14 h 125"/>
              <a:gd name="T46" fmla="*/ 17 w 109"/>
              <a:gd name="T47" fmla="*/ 29 h 125"/>
              <a:gd name="T48" fmla="*/ 31 w 109"/>
              <a:gd name="T49" fmla="*/ 52 h 125"/>
              <a:gd name="T50" fmla="*/ 18 w 109"/>
              <a:gd name="T51" fmla="*/ 32 h 125"/>
              <a:gd name="T52" fmla="*/ 10 w 109"/>
              <a:gd name="T53" fmla="*/ 30 h 125"/>
              <a:gd name="T54" fmla="*/ 11 w 109"/>
              <a:gd name="T55" fmla="*/ 38 h 125"/>
              <a:gd name="T56" fmla="*/ 25 w 109"/>
              <a:gd name="T57" fmla="*/ 59 h 125"/>
              <a:gd name="T58" fmla="*/ 10 w 109"/>
              <a:gd name="T59" fmla="*/ 40 h 125"/>
              <a:gd name="T60" fmla="*/ 2 w 109"/>
              <a:gd name="T61" fmla="*/ 39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9" h="125">
                <a:moveTo>
                  <a:pt x="2" y="39"/>
                </a:moveTo>
                <a:cubicBezTo>
                  <a:pt x="0" y="42"/>
                  <a:pt x="1" y="46"/>
                  <a:pt x="4" y="49"/>
                </a:cubicBezTo>
                <a:cubicBezTo>
                  <a:pt x="21" y="68"/>
                  <a:pt x="21" y="68"/>
                  <a:pt x="21" y="68"/>
                </a:cubicBezTo>
                <a:cubicBezTo>
                  <a:pt x="13" y="60"/>
                  <a:pt x="13" y="60"/>
                  <a:pt x="13" y="60"/>
                </a:cubicBezTo>
                <a:cubicBezTo>
                  <a:pt x="10" y="58"/>
                  <a:pt x="8" y="58"/>
                  <a:pt x="6" y="61"/>
                </a:cubicBezTo>
                <a:cubicBezTo>
                  <a:pt x="5" y="64"/>
                  <a:pt x="7" y="69"/>
                  <a:pt x="10" y="71"/>
                </a:cubicBezTo>
                <a:cubicBezTo>
                  <a:pt x="25" y="83"/>
                  <a:pt x="25" y="83"/>
                  <a:pt x="25" y="83"/>
                </a:cubicBezTo>
                <a:cubicBezTo>
                  <a:pt x="44" y="100"/>
                  <a:pt x="66" y="105"/>
                  <a:pt x="78" y="121"/>
                </a:cubicBezTo>
                <a:cubicBezTo>
                  <a:pt x="81" y="125"/>
                  <a:pt x="81" y="125"/>
                  <a:pt x="81" y="125"/>
                </a:cubicBezTo>
                <a:cubicBezTo>
                  <a:pt x="109" y="106"/>
                  <a:pt x="109" y="106"/>
                  <a:pt x="109" y="106"/>
                </a:cubicBezTo>
                <a:cubicBezTo>
                  <a:pt x="94" y="64"/>
                  <a:pt x="89" y="50"/>
                  <a:pt x="88" y="46"/>
                </a:cubicBezTo>
                <a:cubicBezTo>
                  <a:pt x="86" y="42"/>
                  <a:pt x="80" y="35"/>
                  <a:pt x="77" y="32"/>
                </a:cubicBezTo>
                <a:cubicBezTo>
                  <a:pt x="51" y="9"/>
                  <a:pt x="51" y="9"/>
                  <a:pt x="51" y="9"/>
                </a:cubicBezTo>
                <a:cubicBezTo>
                  <a:pt x="50" y="8"/>
                  <a:pt x="49" y="8"/>
                  <a:pt x="48" y="9"/>
                </a:cubicBezTo>
                <a:cubicBezTo>
                  <a:pt x="45" y="15"/>
                  <a:pt x="47" y="20"/>
                  <a:pt x="51" y="26"/>
                </a:cubicBezTo>
                <a:cubicBezTo>
                  <a:pt x="56" y="33"/>
                  <a:pt x="61" y="32"/>
                  <a:pt x="61" y="32"/>
                </a:cubicBezTo>
                <a:cubicBezTo>
                  <a:pt x="67" y="41"/>
                  <a:pt x="70" y="51"/>
                  <a:pt x="66" y="56"/>
                </a:cubicBezTo>
                <a:cubicBezTo>
                  <a:pt x="55" y="66"/>
                  <a:pt x="40" y="43"/>
                  <a:pt x="40" y="43"/>
                </a:cubicBezTo>
                <a:cubicBezTo>
                  <a:pt x="28" y="25"/>
                  <a:pt x="28" y="25"/>
                  <a:pt x="28" y="25"/>
                </a:cubicBezTo>
                <a:cubicBezTo>
                  <a:pt x="26" y="21"/>
                  <a:pt x="34" y="14"/>
                  <a:pt x="34" y="14"/>
                </a:cubicBezTo>
                <a:cubicBezTo>
                  <a:pt x="38" y="11"/>
                  <a:pt x="41" y="9"/>
                  <a:pt x="39" y="3"/>
                </a:cubicBezTo>
                <a:cubicBezTo>
                  <a:pt x="38" y="1"/>
                  <a:pt x="36" y="0"/>
                  <a:pt x="34" y="1"/>
                </a:cubicBezTo>
                <a:cubicBezTo>
                  <a:pt x="18" y="14"/>
                  <a:pt x="18" y="14"/>
                  <a:pt x="18" y="14"/>
                </a:cubicBezTo>
                <a:cubicBezTo>
                  <a:pt x="14" y="17"/>
                  <a:pt x="14" y="23"/>
                  <a:pt x="17" y="29"/>
                </a:cubicBezTo>
                <a:cubicBezTo>
                  <a:pt x="31" y="52"/>
                  <a:pt x="31" y="52"/>
                  <a:pt x="31" y="52"/>
                </a:cubicBezTo>
                <a:cubicBezTo>
                  <a:pt x="18" y="32"/>
                  <a:pt x="18" y="32"/>
                  <a:pt x="18" y="32"/>
                </a:cubicBezTo>
                <a:cubicBezTo>
                  <a:pt x="16" y="28"/>
                  <a:pt x="12" y="27"/>
                  <a:pt x="10" y="30"/>
                </a:cubicBezTo>
                <a:cubicBezTo>
                  <a:pt x="8" y="32"/>
                  <a:pt x="8" y="35"/>
                  <a:pt x="11" y="38"/>
                </a:cubicBezTo>
                <a:cubicBezTo>
                  <a:pt x="25" y="59"/>
                  <a:pt x="25" y="59"/>
                  <a:pt x="25" y="59"/>
                </a:cubicBezTo>
                <a:cubicBezTo>
                  <a:pt x="10" y="40"/>
                  <a:pt x="10" y="40"/>
                  <a:pt x="10" y="40"/>
                </a:cubicBezTo>
                <a:cubicBezTo>
                  <a:pt x="7" y="37"/>
                  <a:pt x="4" y="37"/>
                  <a:pt x="2" y="39"/>
                </a:cubicBezTo>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6" name="Freeform 91"/>
          <p:cNvSpPr>
            <a:spLocks/>
          </p:cNvSpPr>
          <p:nvPr userDrawn="1"/>
        </p:nvSpPr>
        <p:spPr bwMode="auto">
          <a:xfrm>
            <a:off x="11164316" y="6291053"/>
            <a:ext cx="723673" cy="668301"/>
          </a:xfrm>
          <a:custGeom>
            <a:avLst/>
            <a:gdLst>
              <a:gd name="T0" fmla="*/ 24 w 144"/>
              <a:gd name="T1" fmla="*/ 133 h 133"/>
              <a:gd name="T2" fmla="*/ 144 w 144"/>
              <a:gd name="T3" fmla="*/ 133 h 133"/>
              <a:gd name="T4" fmla="*/ 76 w 144"/>
              <a:gd name="T5" fmla="*/ 0 h 133"/>
              <a:gd name="T6" fmla="*/ 0 w 144"/>
              <a:gd name="T7" fmla="*/ 54 h 133"/>
              <a:gd name="T8" fmla="*/ 24 w 144"/>
              <a:gd name="T9" fmla="*/ 133 h 133"/>
            </a:gdLst>
            <a:ahLst/>
            <a:cxnLst>
              <a:cxn ang="0">
                <a:pos x="T0" y="T1"/>
              </a:cxn>
              <a:cxn ang="0">
                <a:pos x="T2" y="T3"/>
              </a:cxn>
              <a:cxn ang="0">
                <a:pos x="T4" y="T5"/>
              </a:cxn>
              <a:cxn ang="0">
                <a:pos x="T6" y="T7"/>
              </a:cxn>
              <a:cxn ang="0">
                <a:pos x="T8" y="T9"/>
              </a:cxn>
            </a:cxnLst>
            <a:rect l="0" t="0" r="r" b="b"/>
            <a:pathLst>
              <a:path w="144" h="133">
                <a:moveTo>
                  <a:pt x="24" y="133"/>
                </a:moveTo>
                <a:lnTo>
                  <a:pt x="144" y="133"/>
                </a:lnTo>
                <a:lnTo>
                  <a:pt x="76" y="0"/>
                </a:lnTo>
                <a:lnTo>
                  <a:pt x="0" y="54"/>
                </a:lnTo>
                <a:lnTo>
                  <a:pt x="24" y="133"/>
                </a:lnTo>
                <a:close/>
              </a:path>
            </a:pathLst>
          </a:custGeom>
          <a:solidFill>
            <a:srgbClr val="3963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7" name="Freeform 92"/>
          <p:cNvSpPr>
            <a:spLocks/>
          </p:cNvSpPr>
          <p:nvPr userDrawn="1"/>
        </p:nvSpPr>
        <p:spPr bwMode="auto">
          <a:xfrm>
            <a:off x="11114060" y="6170456"/>
            <a:ext cx="422142" cy="381886"/>
          </a:xfrm>
          <a:custGeom>
            <a:avLst/>
            <a:gdLst>
              <a:gd name="T0" fmla="*/ 0 w 84"/>
              <a:gd name="T1" fmla="*/ 50 h 76"/>
              <a:gd name="T2" fmla="*/ 13 w 84"/>
              <a:gd name="T3" fmla="*/ 76 h 76"/>
              <a:gd name="T4" fmla="*/ 84 w 84"/>
              <a:gd name="T5" fmla="*/ 26 h 76"/>
              <a:gd name="T6" fmla="*/ 71 w 84"/>
              <a:gd name="T7" fmla="*/ 0 h 76"/>
              <a:gd name="T8" fmla="*/ 0 w 84"/>
              <a:gd name="T9" fmla="*/ 50 h 76"/>
            </a:gdLst>
            <a:ahLst/>
            <a:cxnLst>
              <a:cxn ang="0">
                <a:pos x="T0" y="T1"/>
              </a:cxn>
              <a:cxn ang="0">
                <a:pos x="T2" y="T3"/>
              </a:cxn>
              <a:cxn ang="0">
                <a:pos x="T4" y="T5"/>
              </a:cxn>
              <a:cxn ang="0">
                <a:pos x="T6" y="T7"/>
              </a:cxn>
              <a:cxn ang="0">
                <a:pos x="T8" y="T9"/>
              </a:cxn>
            </a:cxnLst>
            <a:rect l="0" t="0" r="r" b="b"/>
            <a:pathLst>
              <a:path w="84" h="76">
                <a:moveTo>
                  <a:pt x="0" y="50"/>
                </a:moveTo>
                <a:lnTo>
                  <a:pt x="13" y="76"/>
                </a:lnTo>
                <a:lnTo>
                  <a:pt x="84" y="26"/>
                </a:lnTo>
                <a:lnTo>
                  <a:pt x="71" y="0"/>
                </a:lnTo>
                <a:lnTo>
                  <a:pt x="0" y="5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8" name="Freeform 93"/>
          <p:cNvSpPr>
            <a:spLocks/>
          </p:cNvSpPr>
          <p:nvPr userDrawn="1"/>
        </p:nvSpPr>
        <p:spPr bwMode="auto">
          <a:xfrm>
            <a:off x="10671815" y="5205697"/>
            <a:ext cx="85437" cy="75374"/>
          </a:xfrm>
          <a:custGeom>
            <a:avLst/>
            <a:gdLst>
              <a:gd name="T0" fmla="*/ 9 w 9"/>
              <a:gd name="T1" fmla="*/ 1 h 8"/>
              <a:gd name="T2" fmla="*/ 2 w 9"/>
              <a:gd name="T3" fmla="*/ 8 h 8"/>
              <a:gd name="T4" fmla="*/ 0 w 9"/>
              <a:gd name="T5" fmla="*/ 7 h 8"/>
              <a:gd name="T6" fmla="*/ 9 w 9"/>
              <a:gd name="T7" fmla="*/ 0 h 8"/>
              <a:gd name="T8" fmla="*/ 9 w 9"/>
              <a:gd name="T9" fmla="*/ 1 h 8"/>
            </a:gdLst>
            <a:ahLst/>
            <a:cxnLst>
              <a:cxn ang="0">
                <a:pos x="T0" y="T1"/>
              </a:cxn>
              <a:cxn ang="0">
                <a:pos x="T2" y="T3"/>
              </a:cxn>
              <a:cxn ang="0">
                <a:pos x="T4" y="T5"/>
              </a:cxn>
              <a:cxn ang="0">
                <a:pos x="T6" y="T7"/>
              </a:cxn>
              <a:cxn ang="0">
                <a:pos x="T8" y="T9"/>
              </a:cxn>
            </a:cxnLst>
            <a:rect l="0" t="0" r="r" b="b"/>
            <a:pathLst>
              <a:path w="9" h="8">
                <a:moveTo>
                  <a:pt x="9" y="1"/>
                </a:moveTo>
                <a:cubicBezTo>
                  <a:pt x="2" y="8"/>
                  <a:pt x="2" y="8"/>
                  <a:pt x="2" y="8"/>
                </a:cubicBezTo>
                <a:cubicBezTo>
                  <a:pt x="1" y="8"/>
                  <a:pt x="0" y="8"/>
                  <a:pt x="0" y="7"/>
                </a:cubicBezTo>
                <a:cubicBezTo>
                  <a:pt x="9" y="0"/>
                  <a:pt x="9" y="0"/>
                  <a:pt x="9" y="0"/>
                </a:cubicBezTo>
                <a:lnTo>
                  <a:pt x="9" y="1"/>
                </a:lnTo>
                <a:close/>
              </a:path>
            </a:pathLst>
          </a:custGeom>
          <a:solidFill>
            <a:srgbClr val="CBE2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9" name="Freeform 94"/>
          <p:cNvSpPr>
            <a:spLocks/>
          </p:cNvSpPr>
          <p:nvPr userDrawn="1"/>
        </p:nvSpPr>
        <p:spPr bwMode="auto">
          <a:xfrm>
            <a:off x="10887911" y="5271020"/>
            <a:ext cx="105539" cy="105524"/>
          </a:xfrm>
          <a:custGeom>
            <a:avLst/>
            <a:gdLst>
              <a:gd name="T0" fmla="*/ 1 w 11"/>
              <a:gd name="T1" fmla="*/ 1 h 11"/>
              <a:gd name="T2" fmla="*/ 8 w 11"/>
              <a:gd name="T3" fmla="*/ 10 h 11"/>
              <a:gd name="T4" fmla="*/ 11 w 11"/>
              <a:gd name="T5" fmla="*/ 9 h 11"/>
              <a:gd name="T6" fmla="*/ 1 w 11"/>
              <a:gd name="T7" fmla="*/ 0 h 11"/>
              <a:gd name="T8" fmla="*/ 1 w 11"/>
              <a:gd name="T9" fmla="*/ 1 h 11"/>
            </a:gdLst>
            <a:ahLst/>
            <a:cxnLst>
              <a:cxn ang="0">
                <a:pos x="T0" y="T1"/>
              </a:cxn>
              <a:cxn ang="0">
                <a:pos x="T2" y="T3"/>
              </a:cxn>
              <a:cxn ang="0">
                <a:pos x="T4" y="T5"/>
              </a:cxn>
              <a:cxn ang="0">
                <a:pos x="T6" y="T7"/>
              </a:cxn>
              <a:cxn ang="0">
                <a:pos x="T8" y="T9"/>
              </a:cxn>
            </a:cxnLst>
            <a:rect l="0" t="0" r="r" b="b"/>
            <a:pathLst>
              <a:path w="11" h="11">
                <a:moveTo>
                  <a:pt x="1" y="1"/>
                </a:moveTo>
                <a:cubicBezTo>
                  <a:pt x="8" y="10"/>
                  <a:pt x="8" y="10"/>
                  <a:pt x="8" y="10"/>
                </a:cubicBezTo>
                <a:cubicBezTo>
                  <a:pt x="9" y="11"/>
                  <a:pt x="10" y="10"/>
                  <a:pt x="11" y="9"/>
                </a:cubicBezTo>
                <a:cubicBezTo>
                  <a:pt x="1" y="0"/>
                  <a:pt x="1" y="0"/>
                  <a:pt x="1" y="0"/>
                </a:cubicBezTo>
                <a:cubicBezTo>
                  <a:pt x="0" y="1"/>
                  <a:pt x="0" y="1"/>
                  <a:pt x="1" y="1"/>
                </a:cubicBezTo>
                <a:close/>
              </a:path>
            </a:pathLst>
          </a:custGeom>
          <a:solidFill>
            <a:srgbClr val="CBE2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0" name="Freeform 95"/>
          <p:cNvSpPr>
            <a:spLocks/>
          </p:cNvSpPr>
          <p:nvPr userDrawn="1"/>
        </p:nvSpPr>
        <p:spPr bwMode="auto">
          <a:xfrm>
            <a:off x="11114061" y="6085039"/>
            <a:ext cx="341735" cy="271340"/>
          </a:xfrm>
          <a:custGeom>
            <a:avLst/>
            <a:gdLst>
              <a:gd name="T0" fmla="*/ 68 w 68"/>
              <a:gd name="T1" fmla="*/ 15 h 54"/>
              <a:gd name="T2" fmla="*/ 10 w 68"/>
              <a:gd name="T3" fmla="*/ 54 h 54"/>
              <a:gd name="T4" fmla="*/ 0 w 68"/>
              <a:gd name="T5" fmla="*/ 43 h 54"/>
              <a:gd name="T6" fmla="*/ 62 w 68"/>
              <a:gd name="T7" fmla="*/ 0 h 54"/>
              <a:gd name="T8" fmla="*/ 68 w 68"/>
              <a:gd name="T9" fmla="*/ 15 h 54"/>
            </a:gdLst>
            <a:ahLst/>
            <a:cxnLst>
              <a:cxn ang="0">
                <a:pos x="T0" y="T1"/>
              </a:cxn>
              <a:cxn ang="0">
                <a:pos x="T2" y="T3"/>
              </a:cxn>
              <a:cxn ang="0">
                <a:pos x="T4" y="T5"/>
              </a:cxn>
              <a:cxn ang="0">
                <a:pos x="T6" y="T7"/>
              </a:cxn>
              <a:cxn ang="0">
                <a:pos x="T8" y="T9"/>
              </a:cxn>
            </a:cxnLst>
            <a:rect l="0" t="0" r="r" b="b"/>
            <a:pathLst>
              <a:path w="68" h="54">
                <a:moveTo>
                  <a:pt x="68" y="15"/>
                </a:moveTo>
                <a:lnTo>
                  <a:pt x="10" y="54"/>
                </a:lnTo>
                <a:lnTo>
                  <a:pt x="0" y="43"/>
                </a:lnTo>
                <a:lnTo>
                  <a:pt x="62" y="0"/>
                </a:lnTo>
                <a:lnTo>
                  <a:pt x="68" y="15"/>
                </a:lnTo>
                <a:close/>
              </a:path>
            </a:pathLst>
          </a:custGeom>
          <a:solidFill>
            <a:srgbClr val="4F31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1" name="Freeform 96"/>
          <p:cNvSpPr>
            <a:spLocks/>
          </p:cNvSpPr>
          <p:nvPr userDrawn="1"/>
        </p:nvSpPr>
        <p:spPr bwMode="auto">
          <a:xfrm>
            <a:off x="11134163" y="6200606"/>
            <a:ext cx="140715" cy="155770"/>
          </a:xfrm>
          <a:custGeom>
            <a:avLst/>
            <a:gdLst>
              <a:gd name="T0" fmla="*/ 13 w 15"/>
              <a:gd name="T1" fmla="*/ 5 h 17"/>
              <a:gd name="T2" fmla="*/ 11 w 15"/>
              <a:gd name="T3" fmla="*/ 15 h 17"/>
              <a:gd name="T4" fmla="*/ 2 w 15"/>
              <a:gd name="T5" fmla="*/ 11 h 17"/>
              <a:gd name="T6" fmla="*/ 4 w 15"/>
              <a:gd name="T7" fmla="*/ 2 h 17"/>
              <a:gd name="T8" fmla="*/ 13 w 15"/>
              <a:gd name="T9" fmla="*/ 5 h 17"/>
            </a:gdLst>
            <a:ahLst/>
            <a:cxnLst>
              <a:cxn ang="0">
                <a:pos x="T0" y="T1"/>
              </a:cxn>
              <a:cxn ang="0">
                <a:pos x="T2" y="T3"/>
              </a:cxn>
              <a:cxn ang="0">
                <a:pos x="T4" y="T5"/>
              </a:cxn>
              <a:cxn ang="0">
                <a:pos x="T6" y="T7"/>
              </a:cxn>
              <a:cxn ang="0">
                <a:pos x="T8" y="T9"/>
              </a:cxn>
            </a:cxnLst>
            <a:rect l="0" t="0" r="r" b="b"/>
            <a:pathLst>
              <a:path w="15" h="17">
                <a:moveTo>
                  <a:pt x="13" y="5"/>
                </a:moveTo>
                <a:cubicBezTo>
                  <a:pt x="15" y="9"/>
                  <a:pt x="14" y="13"/>
                  <a:pt x="11" y="15"/>
                </a:cubicBezTo>
                <a:cubicBezTo>
                  <a:pt x="8" y="17"/>
                  <a:pt x="4" y="15"/>
                  <a:pt x="2" y="11"/>
                </a:cubicBezTo>
                <a:cubicBezTo>
                  <a:pt x="0" y="8"/>
                  <a:pt x="1" y="4"/>
                  <a:pt x="4" y="2"/>
                </a:cubicBezTo>
                <a:cubicBezTo>
                  <a:pt x="7" y="0"/>
                  <a:pt x="11" y="2"/>
                  <a:pt x="13"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2" name="Freeform 97"/>
          <p:cNvSpPr>
            <a:spLocks/>
          </p:cNvSpPr>
          <p:nvPr userDrawn="1"/>
        </p:nvSpPr>
        <p:spPr bwMode="auto">
          <a:xfrm>
            <a:off x="11144214" y="6210656"/>
            <a:ext cx="120613" cy="135670"/>
          </a:xfrm>
          <a:custGeom>
            <a:avLst/>
            <a:gdLst>
              <a:gd name="T0" fmla="*/ 12 w 13"/>
              <a:gd name="T1" fmla="*/ 4 h 15"/>
              <a:gd name="T2" fmla="*/ 11 w 13"/>
              <a:gd name="T3" fmla="*/ 5 h 15"/>
              <a:gd name="T4" fmla="*/ 13 w 13"/>
              <a:gd name="T5" fmla="*/ 9 h 15"/>
              <a:gd name="T6" fmla="*/ 10 w 13"/>
              <a:gd name="T7" fmla="*/ 14 h 15"/>
              <a:gd name="T8" fmla="*/ 8 w 13"/>
              <a:gd name="T9" fmla="*/ 14 h 15"/>
              <a:gd name="T10" fmla="*/ 1 w 13"/>
              <a:gd name="T11" fmla="*/ 10 h 15"/>
              <a:gd name="T12" fmla="*/ 0 w 13"/>
              <a:gd name="T13" fmla="*/ 6 h 15"/>
              <a:gd name="T14" fmla="*/ 3 w 13"/>
              <a:gd name="T15" fmla="*/ 1 h 15"/>
              <a:gd name="T16" fmla="*/ 5 w 13"/>
              <a:gd name="T17" fmla="*/ 1 h 15"/>
              <a:gd name="T18" fmla="*/ 11 w 13"/>
              <a:gd name="T19" fmla="*/ 5 h 15"/>
              <a:gd name="T20" fmla="*/ 12 w 13"/>
              <a:gd name="T21" fmla="*/ 4 h 15"/>
              <a:gd name="T22" fmla="*/ 12 w 13"/>
              <a:gd name="T23" fmla="*/ 4 h 15"/>
              <a:gd name="T24" fmla="*/ 5 w 13"/>
              <a:gd name="T25" fmla="*/ 0 h 15"/>
              <a:gd name="T26" fmla="*/ 3 w 13"/>
              <a:gd name="T27" fmla="*/ 1 h 15"/>
              <a:gd name="T28" fmla="*/ 0 w 13"/>
              <a:gd name="T29" fmla="*/ 6 h 15"/>
              <a:gd name="T30" fmla="*/ 1 w 13"/>
              <a:gd name="T31" fmla="*/ 11 h 15"/>
              <a:gd name="T32" fmla="*/ 8 w 13"/>
              <a:gd name="T33" fmla="*/ 15 h 15"/>
              <a:gd name="T34" fmla="*/ 10 w 13"/>
              <a:gd name="T35" fmla="*/ 14 h 15"/>
              <a:gd name="T36" fmla="*/ 13 w 13"/>
              <a:gd name="T37" fmla="*/ 9 h 15"/>
              <a:gd name="T38" fmla="*/ 12 w 13"/>
              <a:gd name="T39" fmla="*/ 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 h="15">
                <a:moveTo>
                  <a:pt x="12" y="4"/>
                </a:moveTo>
                <a:cubicBezTo>
                  <a:pt x="11" y="5"/>
                  <a:pt x="11" y="5"/>
                  <a:pt x="11" y="5"/>
                </a:cubicBezTo>
                <a:cubicBezTo>
                  <a:pt x="12" y="6"/>
                  <a:pt x="13" y="7"/>
                  <a:pt x="13" y="9"/>
                </a:cubicBezTo>
                <a:cubicBezTo>
                  <a:pt x="13" y="11"/>
                  <a:pt x="12" y="13"/>
                  <a:pt x="10" y="14"/>
                </a:cubicBezTo>
                <a:cubicBezTo>
                  <a:pt x="9" y="14"/>
                  <a:pt x="8" y="14"/>
                  <a:pt x="8" y="14"/>
                </a:cubicBezTo>
                <a:cubicBezTo>
                  <a:pt x="5" y="14"/>
                  <a:pt x="3" y="13"/>
                  <a:pt x="1" y="10"/>
                </a:cubicBezTo>
                <a:cubicBezTo>
                  <a:pt x="1" y="9"/>
                  <a:pt x="0" y="8"/>
                  <a:pt x="0" y="6"/>
                </a:cubicBezTo>
                <a:cubicBezTo>
                  <a:pt x="0" y="4"/>
                  <a:pt x="1" y="2"/>
                  <a:pt x="3" y="1"/>
                </a:cubicBezTo>
                <a:cubicBezTo>
                  <a:pt x="4" y="1"/>
                  <a:pt x="5" y="1"/>
                  <a:pt x="5" y="1"/>
                </a:cubicBezTo>
                <a:cubicBezTo>
                  <a:pt x="8" y="1"/>
                  <a:pt x="10" y="2"/>
                  <a:pt x="11" y="5"/>
                </a:cubicBezTo>
                <a:cubicBezTo>
                  <a:pt x="12" y="4"/>
                  <a:pt x="12" y="4"/>
                  <a:pt x="12" y="4"/>
                </a:cubicBezTo>
                <a:cubicBezTo>
                  <a:pt x="12" y="4"/>
                  <a:pt x="12" y="4"/>
                  <a:pt x="12" y="4"/>
                </a:cubicBezTo>
                <a:cubicBezTo>
                  <a:pt x="11" y="2"/>
                  <a:pt x="8" y="0"/>
                  <a:pt x="5" y="0"/>
                </a:cubicBezTo>
                <a:cubicBezTo>
                  <a:pt x="4" y="0"/>
                  <a:pt x="3" y="0"/>
                  <a:pt x="3" y="1"/>
                </a:cubicBezTo>
                <a:cubicBezTo>
                  <a:pt x="1" y="2"/>
                  <a:pt x="0" y="4"/>
                  <a:pt x="0" y="6"/>
                </a:cubicBezTo>
                <a:cubicBezTo>
                  <a:pt x="0" y="8"/>
                  <a:pt x="0" y="9"/>
                  <a:pt x="1" y="11"/>
                </a:cubicBezTo>
                <a:cubicBezTo>
                  <a:pt x="2" y="13"/>
                  <a:pt x="5" y="15"/>
                  <a:pt x="8" y="15"/>
                </a:cubicBezTo>
                <a:cubicBezTo>
                  <a:pt x="8" y="15"/>
                  <a:pt x="9" y="15"/>
                  <a:pt x="10" y="14"/>
                </a:cubicBezTo>
                <a:cubicBezTo>
                  <a:pt x="12" y="13"/>
                  <a:pt x="13" y="11"/>
                  <a:pt x="13" y="9"/>
                </a:cubicBezTo>
                <a:cubicBezTo>
                  <a:pt x="13" y="7"/>
                  <a:pt x="13" y="6"/>
                  <a:pt x="12" y="4"/>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3" name="Freeform 98"/>
          <p:cNvSpPr>
            <a:spLocks/>
          </p:cNvSpPr>
          <p:nvPr userDrawn="1"/>
        </p:nvSpPr>
        <p:spPr bwMode="auto">
          <a:xfrm>
            <a:off x="11199493" y="6275980"/>
            <a:ext cx="20102" cy="55274"/>
          </a:xfrm>
          <a:custGeom>
            <a:avLst/>
            <a:gdLst>
              <a:gd name="T0" fmla="*/ 4 w 4"/>
              <a:gd name="T1" fmla="*/ 11 h 11"/>
              <a:gd name="T2" fmla="*/ 0 w 4"/>
              <a:gd name="T3" fmla="*/ 0 h 11"/>
              <a:gd name="T4" fmla="*/ 2 w 4"/>
              <a:gd name="T5" fmla="*/ 0 h 11"/>
              <a:gd name="T6" fmla="*/ 4 w 4"/>
              <a:gd name="T7" fmla="*/ 11 h 11"/>
            </a:gdLst>
            <a:ahLst/>
            <a:cxnLst>
              <a:cxn ang="0">
                <a:pos x="T0" y="T1"/>
              </a:cxn>
              <a:cxn ang="0">
                <a:pos x="T2" y="T3"/>
              </a:cxn>
              <a:cxn ang="0">
                <a:pos x="T4" y="T5"/>
              </a:cxn>
              <a:cxn ang="0">
                <a:pos x="T6" y="T7"/>
              </a:cxn>
            </a:cxnLst>
            <a:rect l="0" t="0" r="r" b="b"/>
            <a:pathLst>
              <a:path w="4" h="11">
                <a:moveTo>
                  <a:pt x="4" y="11"/>
                </a:moveTo>
                <a:lnTo>
                  <a:pt x="0" y="0"/>
                </a:lnTo>
                <a:lnTo>
                  <a:pt x="2" y="0"/>
                </a:lnTo>
                <a:lnTo>
                  <a:pt x="4" y="11"/>
                </a:lnTo>
                <a:close/>
              </a:path>
            </a:pathLst>
          </a:custGeom>
          <a:solidFill>
            <a:srgbClr val="A889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4" name="Freeform 99"/>
          <p:cNvSpPr>
            <a:spLocks/>
          </p:cNvSpPr>
          <p:nvPr userDrawn="1"/>
        </p:nvSpPr>
        <p:spPr bwMode="auto">
          <a:xfrm>
            <a:off x="11199492" y="6265931"/>
            <a:ext cx="35180" cy="15075"/>
          </a:xfrm>
          <a:custGeom>
            <a:avLst/>
            <a:gdLst>
              <a:gd name="T0" fmla="*/ 7 w 7"/>
              <a:gd name="T1" fmla="*/ 0 h 3"/>
              <a:gd name="T2" fmla="*/ 2 w 7"/>
              <a:gd name="T3" fmla="*/ 3 h 3"/>
              <a:gd name="T4" fmla="*/ 0 w 7"/>
              <a:gd name="T5" fmla="*/ 2 h 3"/>
              <a:gd name="T6" fmla="*/ 7 w 7"/>
              <a:gd name="T7" fmla="*/ 0 h 3"/>
            </a:gdLst>
            <a:ahLst/>
            <a:cxnLst>
              <a:cxn ang="0">
                <a:pos x="T0" y="T1"/>
              </a:cxn>
              <a:cxn ang="0">
                <a:pos x="T2" y="T3"/>
              </a:cxn>
              <a:cxn ang="0">
                <a:pos x="T4" y="T5"/>
              </a:cxn>
              <a:cxn ang="0">
                <a:pos x="T6" y="T7"/>
              </a:cxn>
            </a:cxnLst>
            <a:rect l="0" t="0" r="r" b="b"/>
            <a:pathLst>
              <a:path w="7" h="3">
                <a:moveTo>
                  <a:pt x="7" y="0"/>
                </a:moveTo>
                <a:lnTo>
                  <a:pt x="2" y="3"/>
                </a:lnTo>
                <a:lnTo>
                  <a:pt x="0" y="2"/>
                </a:lnTo>
                <a:lnTo>
                  <a:pt x="7" y="0"/>
                </a:lnTo>
                <a:close/>
              </a:path>
            </a:pathLst>
          </a:custGeom>
          <a:solidFill>
            <a:srgbClr val="A889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5" name="Freeform 100"/>
          <p:cNvSpPr>
            <a:spLocks/>
          </p:cNvSpPr>
          <p:nvPr userDrawn="1"/>
        </p:nvSpPr>
        <p:spPr bwMode="auto">
          <a:xfrm>
            <a:off x="11189443" y="6215681"/>
            <a:ext cx="20102" cy="60296"/>
          </a:xfrm>
          <a:custGeom>
            <a:avLst/>
            <a:gdLst>
              <a:gd name="T0" fmla="*/ 0 w 4"/>
              <a:gd name="T1" fmla="*/ 0 h 12"/>
              <a:gd name="T2" fmla="*/ 4 w 4"/>
              <a:gd name="T3" fmla="*/ 12 h 12"/>
              <a:gd name="T4" fmla="*/ 2 w 4"/>
              <a:gd name="T5" fmla="*/ 12 h 12"/>
              <a:gd name="T6" fmla="*/ 0 w 4"/>
              <a:gd name="T7" fmla="*/ 0 h 12"/>
            </a:gdLst>
            <a:ahLst/>
            <a:cxnLst>
              <a:cxn ang="0">
                <a:pos x="T0" y="T1"/>
              </a:cxn>
              <a:cxn ang="0">
                <a:pos x="T2" y="T3"/>
              </a:cxn>
              <a:cxn ang="0">
                <a:pos x="T4" y="T5"/>
              </a:cxn>
              <a:cxn ang="0">
                <a:pos x="T6" y="T7"/>
              </a:cxn>
            </a:cxnLst>
            <a:rect l="0" t="0" r="r" b="b"/>
            <a:pathLst>
              <a:path w="4" h="12">
                <a:moveTo>
                  <a:pt x="0" y="0"/>
                </a:moveTo>
                <a:lnTo>
                  <a:pt x="4" y="12"/>
                </a:lnTo>
                <a:lnTo>
                  <a:pt x="2" y="12"/>
                </a:lnTo>
                <a:lnTo>
                  <a:pt x="0" y="0"/>
                </a:lnTo>
                <a:close/>
              </a:path>
            </a:pathLst>
          </a:custGeom>
          <a:solidFill>
            <a:srgbClr val="A889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6" name="Rectangle 101"/>
          <p:cNvSpPr>
            <a:spLocks noChangeArrowheads="1"/>
          </p:cNvSpPr>
          <p:nvPr userDrawn="1"/>
        </p:nvSpPr>
        <p:spPr bwMode="auto">
          <a:xfrm>
            <a:off x="11169339" y="6225731"/>
            <a:ext cx="10052" cy="100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7" name="Freeform 102"/>
          <p:cNvSpPr>
            <a:spLocks/>
          </p:cNvSpPr>
          <p:nvPr userDrawn="1"/>
        </p:nvSpPr>
        <p:spPr bwMode="auto">
          <a:xfrm>
            <a:off x="11154266" y="6245830"/>
            <a:ext cx="15077" cy="10050"/>
          </a:xfrm>
          <a:custGeom>
            <a:avLst/>
            <a:gdLst>
              <a:gd name="T0" fmla="*/ 3 w 3"/>
              <a:gd name="T1" fmla="*/ 2 h 2"/>
              <a:gd name="T2" fmla="*/ 2 w 3"/>
              <a:gd name="T3" fmla="*/ 2 h 2"/>
              <a:gd name="T4" fmla="*/ 0 w 3"/>
              <a:gd name="T5" fmla="*/ 0 h 2"/>
              <a:gd name="T6" fmla="*/ 2 w 3"/>
              <a:gd name="T7" fmla="*/ 0 h 2"/>
              <a:gd name="T8" fmla="*/ 3 w 3"/>
              <a:gd name="T9" fmla="*/ 2 h 2"/>
            </a:gdLst>
            <a:ahLst/>
            <a:cxnLst>
              <a:cxn ang="0">
                <a:pos x="T0" y="T1"/>
              </a:cxn>
              <a:cxn ang="0">
                <a:pos x="T2" y="T3"/>
              </a:cxn>
              <a:cxn ang="0">
                <a:pos x="T4" y="T5"/>
              </a:cxn>
              <a:cxn ang="0">
                <a:pos x="T6" y="T7"/>
              </a:cxn>
              <a:cxn ang="0">
                <a:pos x="T8" y="T9"/>
              </a:cxn>
            </a:cxnLst>
            <a:rect l="0" t="0" r="r" b="b"/>
            <a:pathLst>
              <a:path w="3" h="2">
                <a:moveTo>
                  <a:pt x="3" y="2"/>
                </a:moveTo>
                <a:lnTo>
                  <a:pt x="2" y="2"/>
                </a:lnTo>
                <a:lnTo>
                  <a:pt x="0" y="0"/>
                </a:lnTo>
                <a:lnTo>
                  <a:pt x="2" y="0"/>
                </a:lnTo>
                <a:lnTo>
                  <a:pt x="3"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8" name="Freeform 103"/>
          <p:cNvSpPr>
            <a:spLocks/>
          </p:cNvSpPr>
          <p:nvPr userDrawn="1"/>
        </p:nvSpPr>
        <p:spPr bwMode="auto">
          <a:xfrm>
            <a:off x="11154265" y="6275980"/>
            <a:ext cx="10052" cy="0"/>
          </a:xfrm>
          <a:custGeom>
            <a:avLst/>
            <a:gdLst>
              <a:gd name="T0" fmla="*/ 2 w 2"/>
              <a:gd name="T1" fmla="*/ 2 w 2"/>
              <a:gd name="T2" fmla="*/ 0 w 2"/>
              <a:gd name="T3" fmla="*/ 2 w 2"/>
              <a:gd name="T4" fmla="*/ 2 w 2"/>
            </a:gdLst>
            <a:ahLst/>
            <a:cxnLst>
              <a:cxn ang="0">
                <a:pos x="T0" y="0"/>
              </a:cxn>
              <a:cxn ang="0">
                <a:pos x="T1" y="0"/>
              </a:cxn>
              <a:cxn ang="0">
                <a:pos x="T2" y="0"/>
              </a:cxn>
              <a:cxn ang="0">
                <a:pos x="T3" y="0"/>
              </a:cxn>
              <a:cxn ang="0">
                <a:pos x="T4" y="0"/>
              </a:cxn>
            </a:cxnLst>
            <a:rect l="0" t="0" r="r" b="b"/>
            <a:pathLst>
              <a:path w="2">
                <a:moveTo>
                  <a:pt x="2" y="0"/>
                </a:moveTo>
                <a:lnTo>
                  <a:pt x="2" y="0"/>
                </a:lnTo>
                <a:lnTo>
                  <a:pt x="0" y="0"/>
                </a:lnTo>
                <a:lnTo>
                  <a:pt x="2" y="0"/>
                </a:lnTo>
                <a:lnTo>
                  <a:pt x="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9" name="Rectangle 104"/>
          <p:cNvSpPr>
            <a:spLocks noChangeArrowheads="1"/>
          </p:cNvSpPr>
          <p:nvPr userDrawn="1"/>
        </p:nvSpPr>
        <p:spPr bwMode="auto">
          <a:xfrm>
            <a:off x="11164316" y="6291052"/>
            <a:ext cx="5026" cy="100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0" name="Freeform 105"/>
          <p:cNvSpPr>
            <a:spLocks/>
          </p:cNvSpPr>
          <p:nvPr userDrawn="1"/>
        </p:nvSpPr>
        <p:spPr bwMode="auto">
          <a:xfrm>
            <a:off x="11179390" y="6311152"/>
            <a:ext cx="10052" cy="20099"/>
          </a:xfrm>
          <a:custGeom>
            <a:avLst/>
            <a:gdLst>
              <a:gd name="T0" fmla="*/ 2 w 2"/>
              <a:gd name="T1" fmla="*/ 0 h 4"/>
              <a:gd name="T2" fmla="*/ 2 w 2"/>
              <a:gd name="T3" fmla="*/ 2 h 4"/>
              <a:gd name="T4" fmla="*/ 0 w 2"/>
              <a:gd name="T5" fmla="*/ 4 h 4"/>
              <a:gd name="T6" fmla="*/ 0 w 2"/>
              <a:gd name="T7" fmla="*/ 2 h 4"/>
              <a:gd name="T8" fmla="*/ 2 w 2"/>
              <a:gd name="T9" fmla="*/ 0 h 4"/>
            </a:gdLst>
            <a:ahLst/>
            <a:cxnLst>
              <a:cxn ang="0">
                <a:pos x="T0" y="T1"/>
              </a:cxn>
              <a:cxn ang="0">
                <a:pos x="T2" y="T3"/>
              </a:cxn>
              <a:cxn ang="0">
                <a:pos x="T4" y="T5"/>
              </a:cxn>
              <a:cxn ang="0">
                <a:pos x="T6" y="T7"/>
              </a:cxn>
              <a:cxn ang="0">
                <a:pos x="T8" y="T9"/>
              </a:cxn>
            </a:cxnLst>
            <a:rect l="0" t="0" r="r" b="b"/>
            <a:pathLst>
              <a:path w="2" h="4">
                <a:moveTo>
                  <a:pt x="2" y="0"/>
                </a:moveTo>
                <a:lnTo>
                  <a:pt x="2" y="2"/>
                </a:lnTo>
                <a:lnTo>
                  <a:pt x="0" y="4"/>
                </a:lnTo>
                <a:lnTo>
                  <a:pt x="0" y="2"/>
                </a:lnTo>
                <a:lnTo>
                  <a:pt x="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1" name="Freeform 106"/>
          <p:cNvSpPr>
            <a:spLocks/>
          </p:cNvSpPr>
          <p:nvPr userDrawn="1"/>
        </p:nvSpPr>
        <p:spPr bwMode="auto">
          <a:xfrm>
            <a:off x="11209544" y="6321202"/>
            <a:ext cx="0" cy="20099"/>
          </a:xfrm>
          <a:custGeom>
            <a:avLst/>
            <a:gdLst>
              <a:gd name="T0" fmla="*/ 0 h 4"/>
              <a:gd name="T1" fmla="*/ 2 h 4"/>
              <a:gd name="T2" fmla="*/ 4 h 4"/>
              <a:gd name="T3" fmla="*/ 2 h 4"/>
              <a:gd name="T4" fmla="*/ 0 h 4"/>
            </a:gdLst>
            <a:ahLst/>
            <a:cxnLst>
              <a:cxn ang="0">
                <a:pos x="0" y="T0"/>
              </a:cxn>
              <a:cxn ang="0">
                <a:pos x="0" y="T1"/>
              </a:cxn>
              <a:cxn ang="0">
                <a:pos x="0" y="T2"/>
              </a:cxn>
              <a:cxn ang="0">
                <a:pos x="0" y="T3"/>
              </a:cxn>
              <a:cxn ang="0">
                <a:pos x="0" y="T4"/>
              </a:cxn>
            </a:cxnLst>
            <a:rect l="0" t="0" r="r" b="b"/>
            <a:pathLst>
              <a:path h="4">
                <a:moveTo>
                  <a:pt x="0" y="0"/>
                </a:moveTo>
                <a:lnTo>
                  <a:pt x="0" y="2"/>
                </a:lnTo>
                <a:lnTo>
                  <a:pt x="0" y="4"/>
                </a:lnTo>
                <a:lnTo>
                  <a:pt x="0" y="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2" name="Rectangle 107"/>
          <p:cNvSpPr>
            <a:spLocks noChangeArrowheads="1"/>
          </p:cNvSpPr>
          <p:nvPr userDrawn="1"/>
        </p:nvSpPr>
        <p:spPr bwMode="auto">
          <a:xfrm>
            <a:off x="11229647" y="6321202"/>
            <a:ext cx="5026" cy="100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3" name="Freeform 108"/>
          <p:cNvSpPr>
            <a:spLocks/>
          </p:cNvSpPr>
          <p:nvPr userDrawn="1"/>
        </p:nvSpPr>
        <p:spPr bwMode="auto">
          <a:xfrm>
            <a:off x="11234673" y="6301102"/>
            <a:ext cx="20102" cy="10050"/>
          </a:xfrm>
          <a:custGeom>
            <a:avLst/>
            <a:gdLst>
              <a:gd name="T0" fmla="*/ 0 w 4"/>
              <a:gd name="T1" fmla="*/ 0 h 2"/>
              <a:gd name="T2" fmla="*/ 2 w 4"/>
              <a:gd name="T3" fmla="*/ 0 h 2"/>
              <a:gd name="T4" fmla="*/ 4 w 4"/>
              <a:gd name="T5" fmla="*/ 2 h 2"/>
              <a:gd name="T6" fmla="*/ 2 w 4"/>
              <a:gd name="T7" fmla="*/ 2 h 2"/>
              <a:gd name="T8" fmla="*/ 0 w 4"/>
              <a:gd name="T9" fmla="*/ 0 h 2"/>
            </a:gdLst>
            <a:ahLst/>
            <a:cxnLst>
              <a:cxn ang="0">
                <a:pos x="T0" y="T1"/>
              </a:cxn>
              <a:cxn ang="0">
                <a:pos x="T2" y="T3"/>
              </a:cxn>
              <a:cxn ang="0">
                <a:pos x="T4" y="T5"/>
              </a:cxn>
              <a:cxn ang="0">
                <a:pos x="T6" y="T7"/>
              </a:cxn>
              <a:cxn ang="0">
                <a:pos x="T8" y="T9"/>
              </a:cxn>
            </a:cxnLst>
            <a:rect l="0" t="0" r="r" b="b"/>
            <a:pathLst>
              <a:path w="4" h="2">
                <a:moveTo>
                  <a:pt x="0" y="0"/>
                </a:moveTo>
                <a:lnTo>
                  <a:pt x="2" y="0"/>
                </a:lnTo>
                <a:lnTo>
                  <a:pt x="4" y="2"/>
                </a:lnTo>
                <a:lnTo>
                  <a:pt x="2" y="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4" name="Freeform 109"/>
          <p:cNvSpPr>
            <a:spLocks/>
          </p:cNvSpPr>
          <p:nvPr userDrawn="1"/>
        </p:nvSpPr>
        <p:spPr bwMode="auto">
          <a:xfrm>
            <a:off x="11244723" y="6281002"/>
            <a:ext cx="10052" cy="0"/>
          </a:xfrm>
          <a:custGeom>
            <a:avLst/>
            <a:gdLst>
              <a:gd name="T0" fmla="*/ 0 w 2"/>
              <a:gd name="T1" fmla="*/ 0 w 2"/>
              <a:gd name="T2" fmla="*/ 2 w 2"/>
              <a:gd name="T3" fmla="*/ 0 w 2"/>
              <a:gd name="T4" fmla="*/ 0 w 2"/>
            </a:gdLst>
            <a:ahLst/>
            <a:cxnLst>
              <a:cxn ang="0">
                <a:pos x="T0" y="0"/>
              </a:cxn>
              <a:cxn ang="0">
                <a:pos x="T1" y="0"/>
              </a:cxn>
              <a:cxn ang="0">
                <a:pos x="T2" y="0"/>
              </a:cxn>
              <a:cxn ang="0">
                <a:pos x="T3" y="0"/>
              </a:cxn>
              <a:cxn ang="0">
                <a:pos x="T4" y="0"/>
              </a:cxn>
            </a:cxnLst>
            <a:rect l="0" t="0" r="r" b="b"/>
            <a:pathLst>
              <a:path w="2">
                <a:moveTo>
                  <a:pt x="0" y="0"/>
                </a:moveTo>
                <a:lnTo>
                  <a:pt x="0" y="0"/>
                </a:lnTo>
                <a:lnTo>
                  <a:pt x="2" y="0"/>
                </a:lnTo>
                <a:lnTo>
                  <a:pt x="0"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5" name="Freeform 110"/>
          <p:cNvSpPr>
            <a:spLocks/>
          </p:cNvSpPr>
          <p:nvPr userDrawn="1"/>
        </p:nvSpPr>
        <p:spPr bwMode="auto">
          <a:xfrm>
            <a:off x="11234672" y="6255881"/>
            <a:ext cx="10052" cy="10050"/>
          </a:xfrm>
          <a:custGeom>
            <a:avLst/>
            <a:gdLst>
              <a:gd name="T0" fmla="*/ 0 w 2"/>
              <a:gd name="T1" fmla="*/ 2 h 2"/>
              <a:gd name="T2" fmla="*/ 0 w 2"/>
              <a:gd name="T3" fmla="*/ 0 h 2"/>
              <a:gd name="T4" fmla="*/ 2 w 2"/>
              <a:gd name="T5" fmla="*/ 0 h 2"/>
              <a:gd name="T6" fmla="*/ 2 w 2"/>
              <a:gd name="T7" fmla="*/ 0 h 2"/>
              <a:gd name="T8" fmla="*/ 0 w 2"/>
              <a:gd name="T9" fmla="*/ 2 h 2"/>
            </a:gdLst>
            <a:ahLst/>
            <a:cxnLst>
              <a:cxn ang="0">
                <a:pos x="T0" y="T1"/>
              </a:cxn>
              <a:cxn ang="0">
                <a:pos x="T2" y="T3"/>
              </a:cxn>
              <a:cxn ang="0">
                <a:pos x="T4" y="T5"/>
              </a:cxn>
              <a:cxn ang="0">
                <a:pos x="T6" y="T7"/>
              </a:cxn>
              <a:cxn ang="0">
                <a:pos x="T8" y="T9"/>
              </a:cxn>
            </a:cxnLst>
            <a:rect l="0" t="0" r="r" b="b"/>
            <a:pathLst>
              <a:path w="2" h="2">
                <a:moveTo>
                  <a:pt x="0" y="2"/>
                </a:moveTo>
                <a:lnTo>
                  <a:pt x="0" y="0"/>
                </a:lnTo>
                <a:lnTo>
                  <a:pt x="2" y="0"/>
                </a:lnTo>
                <a:lnTo>
                  <a:pt x="2" y="0"/>
                </a:lnTo>
                <a:lnTo>
                  <a:pt x="0"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6" name="Freeform 111"/>
          <p:cNvSpPr>
            <a:spLocks/>
          </p:cNvSpPr>
          <p:nvPr userDrawn="1"/>
        </p:nvSpPr>
        <p:spPr bwMode="auto">
          <a:xfrm>
            <a:off x="11219596" y="6225732"/>
            <a:ext cx="10052" cy="20099"/>
          </a:xfrm>
          <a:custGeom>
            <a:avLst/>
            <a:gdLst>
              <a:gd name="T0" fmla="*/ 0 w 2"/>
              <a:gd name="T1" fmla="*/ 4 h 4"/>
              <a:gd name="T2" fmla="*/ 0 w 2"/>
              <a:gd name="T3" fmla="*/ 2 h 4"/>
              <a:gd name="T4" fmla="*/ 2 w 2"/>
              <a:gd name="T5" fmla="*/ 0 h 4"/>
              <a:gd name="T6" fmla="*/ 2 w 2"/>
              <a:gd name="T7" fmla="*/ 2 h 4"/>
              <a:gd name="T8" fmla="*/ 0 w 2"/>
              <a:gd name="T9" fmla="*/ 4 h 4"/>
            </a:gdLst>
            <a:ahLst/>
            <a:cxnLst>
              <a:cxn ang="0">
                <a:pos x="T0" y="T1"/>
              </a:cxn>
              <a:cxn ang="0">
                <a:pos x="T2" y="T3"/>
              </a:cxn>
              <a:cxn ang="0">
                <a:pos x="T4" y="T5"/>
              </a:cxn>
              <a:cxn ang="0">
                <a:pos x="T6" y="T7"/>
              </a:cxn>
              <a:cxn ang="0">
                <a:pos x="T8" y="T9"/>
              </a:cxn>
            </a:cxnLst>
            <a:rect l="0" t="0" r="r" b="b"/>
            <a:pathLst>
              <a:path w="2" h="4">
                <a:moveTo>
                  <a:pt x="0" y="4"/>
                </a:moveTo>
                <a:lnTo>
                  <a:pt x="0" y="2"/>
                </a:lnTo>
                <a:lnTo>
                  <a:pt x="2" y="0"/>
                </a:lnTo>
                <a:lnTo>
                  <a:pt x="2" y="2"/>
                </a:lnTo>
                <a:lnTo>
                  <a:pt x="0"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7" name="Freeform 112"/>
          <p:cNvSpPr>
            <a:spLocks/>
          </p:cNvSpPr>
          <p:nvPr userDrawn="1"/>
        </p:nvSpPr>
        <p:spPr bwMode="auto">
          <a:xfrm>
            <a:off x="11199493" y="6215682"/>
            <a:ext cx="0" cy="20099"/>
          </a:xfrm>
          <a:custGeom>
            <a:avLst/>
            <a:gdLst>
              <a:gd name="T0" fmla="*/ 4 h 4"/>
              <a:gd name="T1" fmla="*/ 2 h 4"/>
              <a:gd name="T2" fmla="*/ 0 h 4"/>
              <a:gd name="T3" fmla="*/ 2 h 4"/>
              <a:gd name="T4" fmla="*/ 4 h 4"/>
            </a:gdLst>
            <a:ahLst/>
            <a:cxnLst>
              <a:cxn ang="0">
                <a:pos x="0" y="T0"/>
              </a:cxn>
              <a:cxn ang="0">
                <a:pos x="0" y="T1"/>
              </a:cxn>
              <a:cxn ang="0">
                <a:pos x="0" y="T2"/>
              </a:cxn>
              <a:cxn ang="0">
                <a:pos x="0" y="T3"/>
              </a:cxn>
              <a:cxn ang="0">
                <a:pos x="0" y="T4"/>
              </a:cxn>
            </a:cxnLst>
            <a:rect l="0" t="0" r="r" b="b"/>
            <a:pathLst>
              <a:path h="4">
                <a:moveTo>
                  <a:pt x="0" y="4"/>
                </a:moveTo>
                <a:lnTo>
                  <a:pt x="0" y="2"/>
                </a:lnTo>
                <a:lnTo>
                  <a:pt x="0" y="0"/>
                </a:lnTo>
                <a:lnTo>
                  <a:pt x="0" y="2"/>
                </a:lnTo>
                <a:lnTo>
                  <a:pt x="0"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8" name="Freeform 113"/>
          <p:cNvSpPr>
            <a:spLocks/>
          </p:cNvSpPr>
          <p:nvPr userDrawn="1"/>
        </p:nvSpPr>
        <p:spPr bwMode="auto">
          <a:xfrm>
            <a:off x="11199492" y="6275980"/>
            <a:ext cx="10052" cy="5025"/>
          </a:xfrm>
          <a:custGeom>
            <a:avLst/>
            <a:gdLst>
              <a:gd name="T0" fmla="*/ 1 w 1"/>
              <a:gd name="T1" fmla="*/ 0 h 1"/>
              <a:gd name="T2" fmla="*/ 1 w 1"/>
              <a:gd name="T3" fmla="*/ 1 h 1"/>
              <a:gd name="T4" fmla="*/ 0 w 1"/>
              <a:gd name="T5" fmla="*/ 1 h 1"/>
              <a:gd name="T6" fmla="*/ 0 w 1"/>
              <a:gd name="T7" fmla="*/ 0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1" y="1"/>
                  <a:pt x="1" y="1"/>
                  <a:pt x="1" y="1"/>
                </a:cubicBezTo>
                <a:cubicBezTo>
                  <a:pt x="1" y="1"/>
                  <a:pt x="0" y="1"/>
                  <a:pt x="0" y="1"/>
                </a:cubicBezTo>
                <a:cubicBezTo>
                  <a:pt x="0" y="0"/>
                  <a:pt x="0" y="0"/>
                  <a:pt x="0" y="0"/>
                </a:cubicBezTo>
                <a:cubicBezTo>
                  <a:pt x="0" y="0"/>
                  <a:pt x="1" y="0"/>
                  <a:pt x="1" y="0"/>
                </a:cubicBezTo>
                <a:close/>
              </a:path>
            </a:pathLst>
          </a:custGeom>
          <a:solidFill>
            <a:srgbClr val="A889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9" name="Freeform 114"/>
          <p:cNvSpPr>
            <a:spLocks/>
          </p:cNvSpPr>
          <p:nvPr userDrawn="1"/>
        </p:nvSpPr>
        <p:spPr bwMode="auto">
          <a:xfrm>
            <a:off x="11254775" y="6235781"/>
            <a:ext cx="10052" cy="20099"/>
          </a:xfrm>
          <a:custGeom>
            <a:avLst/>
            <a:gdLst>
              <a:gd name="T0" fmla="*/ 1 w 1"/>
              <a:gd name="T1" fmla="*/ 1 h 2"/>
              <a:gd name="T2" fmla="*/ 1 w 1"/>
              <a:gd name="T3" fmla="*/ 2 h 2"/>
              <a:gd name="T4" fmla="*/ 1 w 1"/>
              <a:gd name="T5" fmla="*/ 2 h 2"/>
              <a:gd name="T6" fmla="*/ 1 w 1"/>
              <a:gd name="T7" fmla="*/ 2 h 2"/>
              <a:gd name="T8" fmla="*/ 0 w 1"/>
              <a:gd name="T9" fmla="*/ 1 h 2"/>
              <a:gd name="T10" fmla="*/ 0 w 1"/>
              <a:gd name="T11" fmla="*/ 0 h 2"/>
              <a:gd name="T12" fmla="*/ 0 w 1"/>
              <a:gd name="T13" fmla="*/ 0 h 2"/>
              <a:gd name="T14" fmla="*/ 0 w 1"/>
              <a:gd name="T15" fmla="*/ 0 h 2"/>
              <a:gd name="T16" fmla="*/ 1 w 1"/>
              <a:gd name="T17"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 h="2">
                <a:moveTo>
                  <a:pt x="1" y="1"/>
                </a:moveTo>
                <a:cubicBezTo>
                  <a:pt x="1" y="1"/>
                  <a:pt x="1" y="2"/>
                  <a:pt x="1" y="2"/>
                </a:cubicBezTo>
                <a:cubicBezTo>
                  <a:pt x="1" y="2"/>
                  <a:pt x="1" y="2"/>
                  <a:pt x="1" y="2"/>
                </a:cubicBezTo>
                <a:cubicBezTo>
                  <a:pt x="1" y="2"/>
                  <a:pt x="1" y="2"/>
                  <a:pt x="1" y="2"/>
                </a:cubicBezTo>
                <a:cubicBezTo>
                  <a:pt x="1" y="2"/>
                  <a:pt x="0" y="2"/>
                  <a:pt x="0" y="1"/>
                </a:cubicBezTo>
                <a:cubicBezTo>
                  <a:pt x="0" y="1"/>
                  <a:pt x="0" y="0"/>
                  <a:pt x="0" y="0"/>
                </a:cubicBezTo>
                <a:cubicBezTo>
                  <a:pt x="0" y="0"/>
                  <a:pt x="0" y="0"/>
                  <a:pt x="0" y="0"/>
                </a:cubicBezTo>
                <a:cubicBezTo>
                  <a:pt x="0" y="0"/>
                  <a:pt x="0" y="0"/>
                  <a:pt x="0" y="0"/>
                </a:cubicBezTo>
                <a:cubicBezTo>
                  <a:pt x="1" y="0"/>
                  <a:pt x="1" y="0"/>
                  <a:pt x="1" y="1"/>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40" name="Rectangle 213"/>
          <p:cNvSpPr>
            <a:spLocks noChangeArrowheads="1"/>
          </p:cNvSpPr>
          <p:nvPr userDrawn="1"/>
        </p:nvSpPr>
        <p:spPr bwMode="auto">
          <a:xfrm>
            <a:off x="10626585" y="2763640"/>
            <a:ext cx="422142" cy="241191"/>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Tree>
    <p:extLst>
      <p:ext uri="{BB962C8B-B14F-4D97-AF65-F5344CB8AC3E}">
        <p14:creationId xmlns:p14="http://schemas.microsoft.com/office/powerpoint/2010/main" val="168088452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3_General content_light">
    <p:spTree>
      <p:nvGrpSpPr>
        <p:cNvPr id="1" name=""/>
        <p:cNvGrpSpPr/>
        <p:nvPr/>
      </p:nvGrpSpPr>
      <p:grpSpPr>
        <a:xfrm>
          <a:off x="0" y="0"/>
          <a:ext cx="0" cy="0"/>
          <a:chOff x="0" y="0"/>
          <a:chExt cx="0" cy="0"/>
        </a:xfrm>
      </p:grpSpPr>
      <p:sp>
        <p:nvSpPr>
          <p:cNvPr id="2" name="Title 1"/>
          <p:cNvSpPr>
            <a:spLocks noGrp="1"/>
          </p:cNvSpPr>
          <p:nvPr>
            <p:ph type="title"/>
          </p:nvPr>
        </p:nvSpPr>
        <p:spPr>
          <a:xfrm>
            <a:off x="307803" y="307759"/>
            <a:ext cx="11500630" cy="699453"/>
          </a:xfrm>
        </p:spPr>
        <p:txBody>
          <a:bodyPr>
            <a:normAutofit/>
          </a:bodyPr>
          <a:lstStyle>
            <a:lvl1pPr>
              <a:defRPr sz="3264"/>
            </a:lvl1pPr>
          </a:lstStyle>
          <a:p>
            <a:r>
              <a:rPr lang="en-US"/>
              <a:t>Click to edit Master title style</a:t>
            </a:r>
          </a:p>
        </p:txBody>
      </p:sp>
      <p:sp>
        <p:nvSpPr>
          <p:cNvPr id="3" name="Date Placeholder 2"/>
          <p:cNvSpPr>
            <a:spLocks noGrp="1"/>
          </p:cNvSpPr>
          <p:nvPr>
            <p:ph type="dt" sz="half" idx="10"/>
          </p:nvPr>
        </p:nvSpPr>
        <p:spPr/>
        <p:txBody>
          <a:bodyPr/>
          <a:lstStyle/>
          <a:p>
            <a:fld id="{8116F597-F14F-4590-B4BB-707A3AFD4787}" type="datetime1">
              <a:rPr lang="en-US" smtClean="0"/>
              <a:t>5/9/2018</a:t>
            </a:fld>
            <a:endParaRPr lang="en-US"/>
          </a:p>
        </p:txBody>
      </p:sp>
      <p:sp>
        <p:nvSpPr>
          <p:cNvPr id="5" name="Slide Number Placeholder 4"/>
          <p:cNvSpPr>
            <a:spLocks noGrp="1"/>
          </p:cNvSpPr>
          <p:nvPr>
            <p:ph type="sldNum" sz="quarter" idx="12"/>
          </p:nvPr>
        </p:nvSpPr>
        <p:spPr>
          <a:xfrm>
            <a:off x="9028104" y="6482889"/>
            <a:ext cx="2798207" cy="372394"/>
          </a:xfrm>
        </p:spPr>
        <p:txBody>
          <a:bodyPr/>
          <a:lstStyle/>
          <a:p>
            <a:fld id="{AFFF257A-30C5-4AFB-911B-BE4CEEA1EA82}" type="slidenum">
              <a:rPr lang="en-US" smtClean="0"/>
              <a:t>‹#›</a:t>
            </a:fld>
            <a:endParaRPr lang="en-US"/>
          </a:p>
        </p:txBody>
      </p:sp>
      <p:sp>
        <p:nvSpPr>
          <p:cNvPr id="7" name="Text Placeholder 6"/>
          <p:cNvSpPr>
            <a:spLocks noGrp="1"/>
          </p:cNvSpPr>
          <p:nvPr>
            <p:ph type="body" sz="quarter" idx="13"/>
          </p:nvPr>
        </p:nvSpPr>
        <p:spPr>
          <a:xfrm>
            <a:off x="410404" y="1165754"/>
            <a:ext cx="11398029" cy="2689967"/>
          </a:xfrm>
        </p:spPr>
        <p:txBody>
          <a:bodyPr/>
          <a:lstStyle>
            <a:lvl1pPr>
              <a:lnSpc>
                <a:spcPct val="114000"/>
              </a:lnSpc>
              <a:spcAft>
                <a:spcPts val="306"/>
              </a:spcAft>
              <a:defRPr/>
            </a:lvl1pPr>
            <a:lvl2pPr>
              <a:lnSpc>
                <a:spcPct val="114000"/>
              </a:lnSpc>
              <a:spcAft>
                <a:spcPts val="306"/>
              </a:spcAft>
              <a:buSzPct val="90000"/>
              <a:defRPr/>
            </a:lvl2pPr>
            <a:lvl3pPr>
              <a:lnSpc>
                <a:spcPct val="114000"/>
              </a:lnSpc>
              <a:spcAft>
                <a:spcPts val="306"/>
              </a:spcAft>
              <a:defRPr/>
            </a:lvl3pPr>
            <a:lvl4pPr>
              <a:lnSpc>
                <a:spcPct val="114000"/>
              </a:lnSpc>
              <a:spcAft>
                <a:spcPts val="306"/>
              </a:spcAft>
              <a:defRPr/>
            </a:lvl4pPr>
            <a:lvl5pPr>
              <a:lnSpc>
                <a:spcPct val="114000"/>
              </a:lnSpc>
              <a:spcAft>
                <a:spcPts val="306"/>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36273481"/>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10_Title/sub-title only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8930448" cy="1257442"/>
          </a:xfrm>
        </p:spPr>
        <p:txBody>
          <a:bodyPr lIns="393192" tIns="393192" bIns="91440">
            <a:normAutofit/>
          </a:bodyPr>
          <a:lstStyle>
            <a:lvl1pPr marL="0" indent="0">
              <a:buNone/>
              <a:defRPr sz="4488">
                <a:solidFill>
                  <a:schemeClr val="accent2"/>
                </a:solidFill>
                <a:latin typeface="+mj-lt"/>
              </a:defRPr>
            </a:lvl1pPr>
          </a:lstStyle>
          <a:p>
            <a:pPr lvl="0"/>
            <a:r>
              <a:rPr lang="en-US"/>
              <a:t>Title</a:t>
            </a:r>
          </a:p>
        </p:txBody>
      </p:sp>
      <p:sp>
        <p:nvSpPr>
          <p:cNvPr id="8" name="Text Placeholder 7"/>
          <p:cNvSpPr>
            <a:spLocks noGrp="1"/>
          </p:cNvSpPr>
          <p:nvPr>
            <p:ph type="body" sz="quarter" idx="11" hasCustomPrompt="1"/>
          </p:nvPr>
        </p:nvSpPr>
        <p:spPr>
          <a:xfrm>
            <a:off x="0" y="1267759"/>
            <a:ext cx="8930448" cy="922288"/>
          </a:xfrm>
        </p:spPr>
        <p:txBody>
          <a:bodyPr lIns="393192" bIns="91440"/>
          <a:lstStyle>
            <a:lvl1pPr marL="0" indent="0">
              <a:buNone/>
              <a:defRPr>
                <a:solidFill>
                  <a:schemeClr val="tx1"/>
                </a:solidFill>
                <a:latin typeface="+mj-lt"/>
              </a:defRPr>
            </a:lvl1pPr>
            <a:lvl2pPr marL="466298" indent="0">
              <a:buNone/>
              <a:defRPr/>
            </a:lvl2pPr>
          </a:lstStyle>
          <a:p>
            <a:pPr lvl="0"/>
            <a:r>
              <a:rPr lang="en-US"/>
              <a:t>Subtitle</a:t>
            </a:r>
          </a:p>
        </p:txBody>
      </p:sp>
      <p:sp>
        <p:nvSpPr>
          <p:cNvPr id="2" name="Rectangle 1"/>
          <p:cNvSpPr/>
          <p:nvPr userDrawn="1"/>
        </p:nvSpPr>
        <p:spPr>
          <a:xfrm>
            <a:off x="9019753" y="0"/>
            <a:ext cx="3416723" cy="699452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solidFill>
                <a:schemeClr val="bg1"/>
              </a:solidFill>
            </a:endParaRPr>
          </a:p>
        </p:txBody>
      </p:sp>
      <p:sp>
        <p:nvSpPr>
          <p:cNvPr id="5" name="Freeform 82"/>
          <p:cNvSpPr>
            <a:spLocks noEditPoints="1"/>
          </p:cNvSpPr>
          <p:nvPr userDrawn="1"/>
        </p:nvSpPr>
        <p:spPr bwMode="auto">
          <a:xfrm>
            <a:off x="9616459" y="834115"/>
            <a:ext cx="2432348" cy="2416932"/>
          </a:xfrm>
          <a:custGeom>
            <a:avLst/>
            <a:gdLst>
              <a:gd name="T0" fmla="*/ 129 w 258"/>
              <a:gd name="T1" fmla="*/ 220 h 258"/>
              <a:gd name="T2" fmla="*/ 38 w 258"/>
              <a:gd name="T3" fmla="*/ 129 h 258"/>
              <a:gd name="T4" fmla="*/ 129 w 258"/>
              <a:gd name="T5" fmla="*/ 38 h 258"/>
              <a:gd name="T6" fmla="*/ 221 w 258"/>
              <a:gd name="T7" fmla="*/ 129 h 258"/>
              <a:gd name="T8" fmla="*/ 129 w 258"/>
              <a:gd name="T9" fmla="*/ 220 h 258"/>
              <a:gd name="T10" fmla="*/ 129 w 258"/>
              <a:gd name="T11" fmla="*/ 0 h 258"/>
              <a:gd name="T12" fmla="*/ 0 w 258"/>
              <a:gd name="T13" fmla="*/ 129 h 258"/>
              <a:gd name="T14" fmla="*/ 129 w 258"/>
              <a:gd name="T15" fmla="*/ 258 h 258"/>
              <a:gd name="T16" fmla="*/ 258 w 258"/>
              <a:gd name="T17" fmla="*/ 129 h 258"/>
              <a:gd name="T18" fmla="*/ 129 w 258"/>
              <a:gd name="T19" fmla="*/ 0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8" h="258">
                <a:moveTo>
                  <a:pt x="129" y="220"/>
                </a:moveTo>
                <a:cubicBezTo>
                  <a:pt x="79" y="220"/>
                  <a:pt x="38" y="180"/>
                  <a:pt x="38" y="129"/>
                </a:cubicBezTo>
                <a:cubicBezTo>
                  <a:pt x="38" y="79"/>
                  <a:pt x="79" y="38"/>
                  <a:pt x="129" y="38"/>
                </a:cubicBezTo>
                <a:cubicBezTo>
                  <a:pt x="180" y="38"/>
                  <a:pt x="221" y="79"/>
                  <a:pt x="221" y="129"/>
                </a:cubicBezTo>
                <a:cubicBezTo>
                  <a:pt x="221" y="180"/>
                  <a:pt x="180" y="220"/>
                  <a:pt x="129" y="220"/>
                </a:cubicBezTo>
                <a:moveTo>
                  <a:pt x="129" y="0"/>
                </a:moveTo>
                <a:cubicBezTo>
                  <a:pt x="58" y="0"/>
                  <a:pt x="0" y="58"/>
                  <a:pt x="0" y="129"/>
                </a:cubicBezTo>
                <a:cubicBezTo>
                  <a:pt x="0" y="200"/>
                  <a:pt x="58" y="258"/>
                  <a:pt x="129" y="258"/>
                </a:cubicBezTo>
                <a:cubicBezTo>
                  <a:pt x="201" y="258"/>
                  <a:pt x="258" y="200"/>
                  <a:pt x="258" y="129"/>
                </a:cubicBezTo>
                <a:cubicBezTo>
                  <a:pt x="258" y="58"/>
                  <a:pt x="201" y="0"/>
                  <a:pt x="129" y="0"/>
                </a:cubicBezTo>
              </a:path>
            </a:pathLst>
          </a:custGeom>
          <a:solidFill>
            <a:srgbClr val="9272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7" name="Oval 83"/>
          <p:cNvSpPr>
            <a:spLocks noChangeArrowheads="1"/>
          </p:cNvSpPr>
          <p:nvPr userDrawn="1"/>
        </p:nvSpPr>
        <p:spPr bwMode="auto">
          <a:xfrm>
            <a:off x="9978296" y="1190880"/>
            <a:ext cx="1718725" cy="1703412"/>
          </a:xfrm>
          <a:prstGeom prst="ellipse">
            <a:avLst/>
          </a:prstGeom>
          <a:solidFill>
            <a:srgbClr val="DACF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9" name="Freeform 84"/>
          <p:cNvSpPr>
            <a:spLocks/>
          </p:cNvSpPr>
          <p:nvPr userDrawn="1"/>
        </p:nvSpPr>
        <p:spPr bwMode="auto">
          <a:xfrm>
            <a:off x="10294901" y="1487343"/>
            <a:ext cx="1085510" cy="1376796"/>
          </a:xfrm>
          <a:custGeom>
            <a:avLst/>
            <a:gdLst>
              <a:gd name="T0" fmla="*/ 115 w 115"/>
              <a:gd name="T1" fmla="*/ 58 h 147"/>
              <a:gd name="T2" fmla="*/ 57 w 115"/>
              <a:gd name="T3" fmla="*/ 0 h 147"/>
              <a:gd name="T4" fmla="*/ 0 w 115"/>
              <a:gd name="T5" fmla="*/ 58 h 147"/>
              <a:gd name="T6" fmla="*/ 17 w 115"/>
              <a:gd name="T7" fmla="*/ 99 h 147"/>
              <a:gd name="T8" fmla="*/ 35 w 115"/>
              <a:gd name="T9" fmla="*/ 136 h 147"/>
              <a:gd name="T10" fmla="*/ 56 w 115"/>
              <a:gd name="T11" fmla="*/ 145 h 147"/>
              <a:gd name="T12" fmla="*/ 56 w 115"/>
              <a:gd name="T13" fmla="*/ 147 h 147"/>
              <a:gd name="T14" fmla="*/ 57 w 115"/>
              <a:gd name="T15" fmla="*/ 146 h 147"/>
              <a:gd name="T16" fmla="*/ 58 w 115"/>
              <a:gd name="T17" fmla="*/ 147 h 147"/>
              <a:gd name="T18" fmla="*/ 59 w 115"/>
              <a:gd name="T19" fmla="*/ 145 h 147"/>
              <a:gd name="T20" fmla="*/ 80 w 115"/>
              <a:gd name="T21" fmla="*/ 136 h 147"/>
              <a:gd name="T22" fmla="*/ 97 w 115"/>
              <a:gd name="T23" fmla="*/ 100 h 147"/>
              <a:gd name="T24" fmla="*/ 115 w 115"/>
              <a:gd name="T25" fmla="*/ 58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5" h="147">
                <a:moveTo>
                  <a:pt x="115" y="58"/>
                </a:moveTo>
                <a:cubicBezTo>
                  <a:pt x="115" y="26"/>
                  <a:pt x="89" y="0"/>
                  <a:pt x="57" y="0"/>
                </a:cubicBezTo>
                <a:cubicBezTo>
                  <a:pt x="25" y="0"/>
                  <a:pt x="0" y="26"/>
                  <a:pt x="0" y="58"/>
                </a:cubicBezTo>
                <a:cubicBezTo>
                  <a:pt x="0" y="74"/>
                  <a:pt x="6" y="89"/>
                  <a:pt x="17" y="99"/>
                </a:cubicBezTo>
                <a:cubicBezTo>
                  <a:pt x="34" y="117"/>
                  <a:pt x="35" y="136"/>
                  <a:pt x="35" y="136"/>
                </a:cubicBezTo>
                <a:cubicBezTo>
                  <a:pt x="56" y="145"/>
                  <a:pt x="56" y="145"/>
                  <a:pt x="56" y="145"/>
                </a:cubicBezTo>
                <a:cubicBezTo>
                  <a:pt x="56" y="147"/>
                  <a:pt x="56" y="147"/>
                  <a:pt x="56" y="147"/>
                </a:cubicBezTo>
                <a:cubicBezTo>
                  <a:pt x="57" y="146"/>
                  <a:pt x="57" y="146"/>
                  <a:pt x="57" y="146"/>
                </a:cubicBezTo>
                <a:cubicBezTo>
                  <a:pt x="58" y="147"/>
                  <a:pt x="58" y="147"/>
                  <a:pt x="58" y="147"/>
                </a:cubicBezTo>
                <a:cubicBezTo>
                  <a:pt x="59" y="145"/>
                  <a:pt x="59" y="145"/>
                  <a:pt x="59" y="145"/>
                </a:cubicBezTo>
                <a:cubicBezTo>
                  <a:pt x="80" y="136"/>
                  <a:pt x="80" y="136"/>
                  <a:pt x="80" y="136"/>
                </a:cubicBezTo>
                <a:cubicBezTo>
                  <a:pt x="80" y="136"/>
                  <a:pt x="80" y="117"/>
                  <a:pt x="97" y="100"/>
                </a:cubicBezTo>
                <a:cubicBezTo>
                  <a:pt x="108" y="89"/>
                  <a:pt x="115" y="75"/>
                  <a:pt x="115" y="5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0" name="Rectangle 85"/>
          <p:cNvSpPr>
            <a:spLocks noChangeArrowheads="1"/>
          </p:cNvSpPr>
          <p:nvPr userDrawn="1"/>
        </p:nvSpPr>
        <p:spPr bwMode="auto">
          <a:xfrm>
            <a:off x="10832633" y="2828964"/>
            <a:ext cx="10052" cy="3884174"/>
          </a:xfrm>
          <a:prstGeom prst="rect">
            <a:avLst/>
          </a:prstGeom>
          <a:solidFill>
            <a:srgbClr val="220C3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1" name="Rectangle 86"/>
          <p:cNvSpPr>
            <a:spLocks noChangeArrowheads="1"/>
          </p:cNvSpPr>
          <p:nvPr userDrawn="1"/>
        </p:nvSpPr>
        <p:spPr bwMode="auto">
          <a:xfrm>
            <a:off x="11003499" y="1808929"/>
            <a:ext cx="150767" cy="467307"/>
          </a:xfrm>
          <a:prstGeom prst="rect">
            <a:avLst/>
          </a:prstGeom>
          <a:solidFill>
            <a:srgbClr val="A579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2" name="Rectangle 87"/>
          <p:cNvSpPr>
            <a:spLocks noChangeArrowheads="1"/>
          </p:cNvSpPr>
          <p:nvPr userDrawn="1"/>
        </p:nvSpPr>
        <p:spPr bwMode="auto">
          <a:xfrm>
            <a:off x="10832633" y="2095345"/>
            <a:ext cx="140715" cy="180892"/>
          </a:xfrm>
          <a:prstGeom prst="rect">
            <a:avLst/>
          </a:prstGeom>
          <a:solidFill>
            <a:srgbClr val="40146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3" name="Rectangle 88"/>
          <p:cNvSpPr>
            <a:spLocks noChangeArrowheads="1"/>
          </p:cNvSpPr>
          <p:nvPr userDrawn="1"/>
        </p:nvSpPr>
        <p:spPr bwMode="auto">
          <a:xfrm>
            <a:off x="10651716" y="2145591"/>
            <a:ext cx="140715" cy="130645"/>
          </a:xfrm>
          <a:prstGeom prst="rect">
            <a:avLst/>
          </a:prstGeom>
          <a:solidFill>
            <a:srgbClr val="A579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4" name="Rectangle 89"/>
          <p:cNvSpPr>
            <a:spLocks noChangeArrowheads="1"/>
          </p:cNvSpPr>
          <p:nvPr userDrawn="1"/>
        </p:nvSpPr>
        <p:spPr bwMode="auto">
          <a:xfrm>
            <a:off x="10475821" y="2190813"/>
            <a:ext cx="150767" cy="85424"/>
          </a:xfrm>
          <a:prstGeom prst="rect">
            <a:avLst/>
          </a:prstGeom>
          <a:solidFill>
            <a:srgbClr val="40146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5" name="Freeform 90"/>
          <p:cNvSpPr>
            <a:spLocks/>
          </p:cNvSpPr>
          <p:nvPr userDrawn="1"/>
        </p:nvSpPr>
        <p:spPr bwMode="auto">
          <a:xfrm>
            <a:off x="10425564" y="5205696"/>
            <a:ext cx="1030231" cy="1170780"/>
          </a:xfrm>
          <a:custGeom>
            <a:avLst/>
            <a:gdLst>
              <a:gd name="T0" fmla="*/ 2 w 109"/>
              <a:gd name="T1" fmla="*/ 39 h 125"/>
              <a:gd name="T2" fmla="*/ 4 w 109"/>
              <a:gd name="T3" fmla="*/ 49 h 125"/>
              <a:gd name="T4" fmla="*/ 21 w 109"/>
              <a:gd name="T5" fmla="*/ 68 h 125"/>
              <a:gd name="T6" fmla="*/ 13 w 109"/>
              <a:gd name="T7" fmla="*/ 60 h 125"/>
              <a:gd name="T8" fmla="*/ 6 w 109"/>
              <a:gd name="T9" fmla="*/ 61 h 125"/>
              <a:gd name="T10" fmla="*/ 10 w 109"/>
              <a:gd name="T11" fmla="*/ 71 h 125"/>
              <a:gd name="T12" fmla="*/ 25 w 109"/>
              <a:gd name="T13" fmla="*/ 83 h 125"/>
              <a:gd name="T14" fmla="*/ 78 w 109"/>
              <a:gd name="T15" fmla="*/ 121 h 125"/>
              <a:gd name="T16" fmla="*/ 81 w 109"/>
              <a:gd name="T17" fmla="*/ 125 h 125"/>
              <a:gd name="T18" fmla="*/ 109 w 109"/>
              <a:gd name="T19" fmla="*/ 106 h 125"/>
              <a:gd name="T20" fmla="*/ 88 w 109"/>
              <a:gd name="T21" fmla="*/ 46 h 125"/>
              <a:gd name="T22" fmla="*/ 77 w 109"/>
              <a:gd name="T23" fmla="*/ 32 h 125"/>
              <a:gd name="T24" fmla="*/ 51 w 109"/>
              <a:gd name="T25" fmla="*/ 9 h 125"/>
              <a:gd name="T26" fmla="*/ 48 w 109"/>
              <a:gd name="T27" fmla="*/ 9 h 125"/>
              <a:gd name="T28" fmla="*/ 51 w 109"/>
              <a:gd name="T29" fmla="*/ 26 h 125"/>
              <a:gd name="T30" fmla="*/ 61 w 109"/>
              <a:gd name="T31" fmla="*/ 32 h 125"/>
              <a:gd name="T32" fmla="*/ 66 w 109"/>
              <a:gd name="T33" fmla="*/ 56 h 125"/>
              <a:gd name="T34" fmla="*/ 40 w 109"/>
              <a:gd name="T35" fmla="*/ 43 h 125"/>
              <a:gd name="T36" fmla="*/ 28 w 109"/>
              <a:gd name="T37" fmla="*/ 25 h 125"/>
              <a:gd name="T38" fmla="*/ 34 w 109"/>
              <a:gd name="T39" fmla="*/ 14 h 125"/>
              <a:gd name="T40" fmla="*/ 39 w 109"/>
              <a:gd name="T41" fmla="*/ 3 h 125"/>
              <a:gd name="T42" fmla="*/ 34 w 109"/>
              <a:gd name="T43" fmla="*/ 1 h 125"/>
              <a:gd name="T44" fmla="*/ 18 w 109"/>
              <a:gd name="T45" fmla="*/ 14 h 125"/>
              <a:gd name="T46" fmla="*/ 17 w 109"/>
              <a:gd name="T47" fmla="*/ 29 h 125"/>
              <a:gd name="T48" fmla="*/ 31 w 109"/>
              <a:gd name="T49" fmla="*/ 52 h 125"/>
              <a:gd name="T50" fmla="*/ 18 w 109"/>
              <a:gd name="T51" fmla="*/ 32 h 125"/>
              <a:gd name="T52" fmla="*/ 10 w 109"/>
              <a:gd name="T53" fmla="*/ 30 h 125"/>
              <a:gd name="T54" fmla="*/ 11 w 109"/>
              <a:gd name="T55" fmla="*/ 38 h 125"/>
              <a:gd name="T56" fmla="*/ 25 w 109"/>
              <a:gd name="T57" fmla="*/ 59 h 125"/>
              <a:gd name="T58" fmla="*/ 10 w 109"/>
              <a:gd name="T59" fmla="*/ 40 h 125"/>
              <a:gd name="T60" fmla="*/ 2 w 109"/>
              <a:gd name="T61" fmla="*/ 39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9" h="125">
                <a:moveTo>
                  <a:pt x="2" y="39"/>
                </a:moveTo>
                <a:cubicBezTo>
                  <a:pt x="0" y="42"/>
                  <a:pt x="1" y="46"/>
                  <a:pt x="4" y="49"/>
                </a:cubicBezTo>
                <a:cubicBezTo>
                  <a:pt x="21" y="68"/>
                  <a:pt x="21" y="68"/>
                  <a:pt x="21" y="68"/>
                </a:cubicBezTo>
                <a:cubicBezTo>
                  <a:pt x="13" y="60"/>
                  <a:pt x="13" y="60"/>
                  <a:pt x="13" y="60"/>
                </a:cubicBezTo>
                <a:cubicBezTo>
                  <a:pt x="10" y="58"/>
                  <a:pt x="8" y="58"/>
                  <a:pt x="6" y="61"/>
                </a:cubicBezTo>
                <a:cubicBezTo>
                  <a:pt x="5" y="64"/>
                  <a:pt x="7" y="69"/>
                  <a:pt x="10" y="71"/>
                </a:cubicBezTo>
                <a:cubicBezTo>
                  <a:pt x="25" y="83"/>
                  <a:pt x="25" y="83"/>
                  <a:pt x="25" y="83"/>
                </a:cubicBezTo>
                <a:cubicBezTo>
                  <a:pt x="44" y="100"/>
                  <a:pt x="66" y="105"/>
                  <a:pt x="78" y="121"/>
                </a:cubicBezTo>
                <a:cubicBezTo>
                  <a:pt x="81" y="125"/>
                  <a:pt x="81" y="125"/>
                  <a:pt x="81" y="125"/>
                </a:cubicBezTo>
                <a:cubicBezTo>
                  <a:pt x="109" y="106"/>
                  <a:pt x="109" y="106"/>
                  <a:pt x="109" y="106"/>
                </a:cubicBezTo>
                <a:cubicBezTo>
                  <a:pt x="94" y="64"/>
                  <a:pt x="89" y="50"/>
                  <a:pt x="88" y="46"/>
                </a:cubicBezTo>
                <a:cubicBezTo>
                  <a:pt x="86" y="42"/>
                  <a:pt x="80" y="35"/>
                  <a:pt x="77" y="32"/>
                </a:cubicBezTo>
                <a:cubicBezTo>
                  <a:pt x="51" y="9"/>
                  <a:pt x="51" y="9"/>
                  <a:pt x="51" y="9"/>
                </a:cubicBezTo>
                <a:cubicBezTo>
                  <a:pt x="50" y="8"/>
                  <a:pt x="49" y="8"/>
                  <a:pt x="48" y="9"/>
                </a:cubicBezTo>
                <a:cubicBezTo>
                  <a:pt x="45" y="15"/>
                  <a:pt x="47" y="20"/>
                  <a:pt x="51" y="26"/>
                </a:cubicBezTo>
                <a:cubicBezTo>
                  <a:pt x="56" y="33"/>
                  <a:pt x="61" y="32"/>
                  <a:pt x="61" y="32"/>
                </a:cubicBezTo>
                <a:cubicBezTo>
                  <a:pt x="67" y="41"/>
                  <a:pt x="70" y="51"/>
                  <a:pt x="66" y="56"/>
                </a:cubicBezTo>
                <a:cubicBezTo>
                  <a:pt x="55" y="66"/>
                  <a:pt x="40" y="43"/>
                  <a:pt x="40" y="43"/>
                </a:cubicBezTo>
                <a:cubicBezTo>
                  <a:pt x="28" y="25"/>
                  <a:pt x="28" y="25"/>
                  <a:pt x="28" y="25"/>
                </a:cubicBezTo>
                <a:cubicBezTo>
                  <a:pt x="26" y="21"/>
                  <a:pt x="34" y="14"/>
                  <a:pt x="34" y="14"/>
                </a:cubicBezTo>
                <a:cubicBezTo>
                  <a:pt x="38" y="11"/>
                  <a:pt x="41" y="9"/>
                  <a:pt x="39" y="3"/>
                </a:cubicBezTo>
                <a:cubicBezTo>
                  <a:pt x="38" y="1"/>
                  <a:pt x="36" y="0"/>
                  <a:pt x="34" y="1"/>
                </a:cubicBezTo>
                <a:cubicBezTo>
                  <a:pt x="18" y="14"/>
                  <a:pt x="18" y="14"/>
                  <a:pt x="18" y="14"/>
                </a:cubicBezTo>
                <a:cubicBezTo>
                  <a:pt x="14" y="17"/>
                  <a:pt x="14" y="23"/>
                  <a:pt x="17" y="29"/>
                </a:cubicBezTo>
                <a:cubicBezTo>
                  <a:pt x="31" y="52"/>
                  <a:pt x="31" y="52"/>
                  <a:pt x="31" y="52"/>
                </a:cubicBezTo>
                <a:cubicBezTo>
                  <a:pt x="18" y="32"/>
                  <a:pt x="18" y="32"/>
                  <a:pt x="18" y="32"/>
                </a:cubicBezTo>
                <a:cubicBezTo>
                  <a:pt x="16" y="28"/>
                  <a:pt x="12" y="27"/>
                  <a:pt x="10" y="30"/>
                </a:cubicBezTo>
                <a:cubicBezTo>
                  <a:pt x="8" y="32"/>
                  <a:pt x="8" y="35"/>
                  <a:pt x="11" y="38"/>
                </a:cubicBezTo>
                <a:cubicBezTo>
                  <a:pt x="25" y="59"/>
                  <a:pt x="25" y="59"/>
                  <a:pt x="25" y="59"/>
                </a:cubicBezTo>
                <a:cubicBezTo>
                  <a:pt x="10" y="40"/>
                  <a:pt x="10" y="40"/>
                  <a:pt x="10" y="40"/>
                </a:cubicBezTo>
                <a:cubicBezTo>
                  <a:pt x="7" y="37"/>
                  <a:pt x="4" y="37"/>
                  <a:pt x="2" y="39"/>
                </a:cubicBezTo>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6" name="Freeform 91"/>
          <p:cNvSpPr>
            <a:spLocks/>
          </p:cNvSpPr>
          <p:nvPr userDrawn="1"/>
        </p:nvSpPr>
        <p:spPr bwMode="auto">
          <a:xfrm>
            <a:off x="11164316" y="6291053"/>
            <a:ext cx="723673" cy="668301"/>
          </a:xfrm>
          <a:custGeom>
            <a:avLst/>
            <a:gdLst>
              <a:gd name="T0" fmla="*/ 24 w 144"/>
              <a:gd name="T1" fmla="*/ 133 h 133"/>
              <a:gd name="T2" fmla="*/ 144 w 144"/>
              <a:gd name="T3" fmla="*/ 133 h 133"/>
              <a:gd name="T4" fmla="*/ 76 w 144"/>
              <a:gd name="T5" fmla="*/ 0 h 133"/>
              <a:gd name="T6" fmla="*/ 0 w 144"/>
              <a:gd name="T7" fmla="*/ 54 h 133"/>
              <a:gd name="T8" fmla="*/ 24 w 144"/>
              <a:gd name="T9" fmla="*/ 133 h 133"/>
            </a:gdLst>
            <a:ahLst/>
            <a:cxnLst>
              <a:cxn ang="0">
                <a:pos x="T0" y="T1"/>
              </a:cxn>
              <a:cxn ang="0">
                <a:pos x="T2" y="T3"/>
              </a:cxn>
              <a:cxn ang="0">
                <a:pos x="T4" y="T5"/>
              </a:cxn>
              <a:cxn ang="0">
                <a:pos x="T6" y="T7"/>
              </a:cxn>
              <a:cxn ang="0">
                <a:pos x="T8" y="T9"/>
              </a:cxn>
            </a:cxnLst>
            <a:rect l="0" t="0" r="r" b="b"/>
            <a:pathLst>
              <a:path w="144" h="133">
                <a:moveTo>
                  <a:pt x="24" y="133"/>
                </a:moveTo>
                <a:lnTo>
                  <a:pt x="144" y="133"/>
                </a:lnTo>
                <a:lnTo>
                  <a:pt x="76" y="0"/>
                </a:lnTo>
                <a:lnTo>
                  <a:pt x="0" y="54"/>
                </a:lnTo>
                <a:lnTo>
                  <a:pt x="24" y="133"/>
                </a:lnTo>
                <a:close/>
              </a:path>
            </a:pathLst>
          </a:custGeom>
          <a:solidFill>
            <a:srgbClr val="3963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7" name="Freeform 92"/>
          <p:cNvSpPr>
            <a:spLocks/>
          </p:cNvSpPr>
          <p:nvPr userDrawn="1"/>
        </p:nvSpPr>
        <p:spPr bwMode="auto">
          <a:xfrm>
            <a:off x="11114060" y="6170456"/>
            <a:ext cx="422142" cy="381886"/>
          </a:xfrm>
          <a:custGeom>
            <a:avLst/>
            <a:gdLst>
              <a:gd name="T0" fmla="*/ 0 w 84"/>
              <a:gd name="T1" fmla="*/ 50 h 76"/>
              <a:gd name="T2" fmla="*/ 13 w 84"/>
              <a:gd name="T3" fmla="*/ 76 h 76"/>
              <a:gd name="T4" fmla="*/ 84 w 84"/>
              <a:gd name="T5" fmla="*/ 26 h 76"/>
              <a:gd name="T6" fmla="*/ 71 w 84"/>
              <a:gd name="T7" fmla="*/ 0 h 76"/>
              <a:gd name="T8" fmla="*/ 0 w 84"/>
              <a:gd name="T9" fmla="*/ 50 h 76"/>
            </a:gdLst>
            <a:ahLst/>
            <a:cxnLst>
              <a:cxn ang="0">
                <a:pos x="T0" y="T1"/>
              </a:cxn>
              <a:cxn ang="0">
                <a:pos x="T2" y="T3"/>
              </a:cxn>
              <a:cxn ang="0">
                <a:pos x="T4" y="T5"/>
              </a:cxn>
              <a:cxn ang="0">
                <a:pos x="T6" y="T7"/>
              </a:cxn>
              <a:cxn ang="0">
                <a:pos x="T8" y="T9"/>
              </a:cxn>
            </a:cxnLst>
            <a:rect l="0" t="0" r="r" b="b"/>
            <a:pathLst>
              <a:path w="84" h="76">
                <a:moveTo>
                  <a:pt x="0" y="50"/>
                </a:moveTo>
                <a:lnTo>
                  <a:pt x="13" y="76"/>
                </a:lnTo>
                <a:lnTo>
                  <a:pt x="84" y="26"/>
                </a:lnTo>
                <a:lnTo>
                  <a:pt x="71" y="0"/>
                </a:lnTo>
                <a:lnTo>
                  <a:pt x="0" y="5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8" name="Freeform 93"/>
          <p:cNvSpPr>
            <a:spLocks/>
          </p:cNvSpPr>
          <p:nvPr userDrawn="1"/>
        </p:nvSpPr>
        <p:spPr bwMode="auto">
          <a:xfrm>
            <a:off x="10671815" y="5205697"/>
            <a:ext cx="85437" cy="75374"/>
          </a:xfrm>
          <a:custGeom>
            <a:avLst/>
            <a:gdLst>
              <a:gd name="T0" fmla="*/ 9 w 9"/>
              <a:gd name="T1" fmla="*/ 1 h 8"/>
              <a:gd name="T2" fmla="*/ 2 w 9"/>
              <a:gd name="T3" fmla="*/ 8 h 8"/>
              <a:gd name="T4" fmla="*/ 0 w 9"/>
              <a:gd name="T5" fmla="*/ 7 h 8"/>
              <a:gd name="T6" fmla="*/ 9 w 9"/>
              <a:gd name="T7" fmla="*/ 0 h 8"/>
              <a:gd name="T8" fmla="*/ 9 w 9"/>
              <a:gd name="T9" fmla="*/ 1 h 8"/>
            </a:gdLst>
            <a:ahLst/>
            <a:cxnLst>
              <a:cxn ang="0">
                <a:pos x="T0" y="T1"/>
              </a:cxn>
              <a:cxn ang="0">
                <a:pos x="T2" y="T3"/>
              </a:cxn>
              <a:cxn ang="0">
                <a:pos x="T4" y="T5"/>
              </a:cxn>
              <a:cxn ang="0">
                <a:pos x="T6" y="T7"/>
              </a:cxn>
              <a:cxn ang="0">
                <a:pos x="T8" y="T9"/>
              </a:cxn>
            </a:cxnLst>
            <a:rect l="0" t="0" r="r" b="b"/>
            <a:pathLst>
              <a:path w="9" h="8">
                <a:moveTo>
                  <a:pt x="9" y="1"/>
                </a:moveTo>
                <a:cubicBezTo>
                  <a:pt x="2" y="8"/>
                  <a:pt x="2" y="8"/>
                  <a:pt x="2" y="8"/>
                </a:cubicBezTo>
                <a:cubicBezTo>
                  <a:pt x="1" y="8"/>
                  <a:pt x="0" y="8"/>
                  <a:pt x="0" y="7"/>
                </a:cubicBezTo>
                <a:cubicBezTo>
                  <a:pt x="9" y="0"/>
                  <a:pt x="9" y="0"/>
                  <a:pt x="9" y="0"/>
                </a:cubicBezTo>
                <a:lnTo>
                  <a:pt x="9" y="1"/>
                </a:lnTo>
                <a:close/>
              </a:path>
            </a:pathLst>
          </a:custGeom>
          <a:solidFill>
            <a:srgbClr val="CBE2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9" name="Freeform 94"/>
          <p:cNvSpPr>
            <a:spLocks/>
          </p:cNvSpPr>
          <p:nvPr userDrawn="1"/>
        </p:nvSpPr>
        <p:spPr bwMode="auto">
          <a:xfrm>
            <a:off x="10887911" y="5271020"/>
            <a:ext cx="105539" cy="105524"/>
          </a:xfrm>
          <a:custGeom>
            <a:avLst/>
            <a:gdLst>
              <a:gd name="T0" fmla="*/ 1 w 11"/>
              <a:gd name="T1" fmla="*/ 1 h 11"/>
              <a:gd name="T2" fmla="*/ 8 w 11"/>
              <a:gd name="T3" fmla="*/ 10 h 11"/>
              <a:gd name="T4" fmla="*/ 11 w 11"/>
              <a:gd name="T5" fmla="*/ 9 h 11"/>
              <a:gd name="T6" fmla="*/ 1 w 11"/>
              <a:gd name="T7" fmla="*/ 0 h 11"/>
              <a:gd name="T8" fmla="*/ 1 w 11"/>
              <a:gd name="T9" fmla="*/ 1 h 11"/>
            </a:gdLst>
            <a:ahLst/>
            <a:cxnLst>
              <a:cxn ang="0">
                <a:pos x="T0" y="T1"/>
              </a:cxn>
              <a:cxn ang="0">
                <a:pos x="T2" y="T3"/>
              </a:cxn>
              <a:cxn ang="0">
                <a:pos x="T4" y="T5"/>
              </a:cxn>
              <a:cxn ang="0">
                <a:pos x="T6" y="T7"/>
              </a:cxn>
              <a:cxn ang="0">
                <a:pos x="T8" y="T9"/>
              </a:cxn>
            </a:cxnLst>
            <a:rect l="0" t="0" r="r" b="b"/>
            <a:pathLst>
              <a:path w="11" h="11">
                <a:moveTo>
                  <a:pt x="1" y="1"/>
                </a:moveTo>
                <a:cubicBezTo>
                  <a:pt x="8" y="10"/>
                  <a:pt x="8" y="10"/>
                  <a:pt x="8" y="10"/>
                </a:cubicBezTo>
                <a:cubicBezTo>
                  <a:pt x="9" y="11"/>
                  <a:pt x="10" y="10"/>
                  <a:pt x="11" y="9"/>
                </a:cubicBezTo>
                <a:cubicBezTo>
                  <a:pt x="1" y="0"/>
                  <a:pt x="1" y="0"/>
                  <a:pt x="1" y="0"/>
                </a:cubicBezTo>
                <a:cubicBezTo>
                  <a:pt x="0" y="1"/>
                  <a:pt x="0" y="1"/>
                  <a:pt x="1" y="1"/>
                </a:cubicBezTo>
                <a:close/>
              </a:path>
            </a:pathLst>
          </a:custGeom>
          <a:solidFill>
            <a:srgbClr val="CBE2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0" name="Freeform 95"/>
          <p:cNvSpPr>
            <a:spLocks/>
          </p:cNvSpPr>
          <p:nvPr userDrawn="1"/>
        </p:nvSpPr>
        <p:spPr bwMode="auto">
          <a:xfrm>
            <a:off x="11114061" y="6085039"/>
            <a:ext cx="341735" cy="271340"/>
          </a:xfrm>
          <a:custGeom>
            <a:avLst/>
            <a:gdLst>
              <a:gd name="T0" fmla="*/ 68 w 68"/>
              <a:gd name="T1" fmla="*/ 15 h 54"/>
              <a:gd name="T2" fmla="*/ 10 w 68"/>
              <a:gd name="T3" fmla="*/ 54 h 54"/>
              <a:gd name="T4" fmla="*/ 0 w 68"/>
              <a:gd name="T5" fmla="*/ 43 h 54"/>
              <a:gd name="T6" fmla="*/ 62 w 68"/>
              <a:gd name="T7" fmla="*/ 0 h 54"/>
              <a:gd name="T8" fmla="*/ 68 w 68"/>
              <a:gd name="T9" fmla="*/ 15 h 54"/>
            </a:gdLst>
            <a:ahLst/>
            <a:cxnLst>
              <a:cxn ang="0">
                <a:pos x="T0" y="T1"/>
              </a:cxn>
              <a:cxn ang="0">
                <a:pos x="T2" y="T3"/>
              </a:cxn>
              <a:cxn ang="0">
                <a:pos x="T4" y="T5"/>
              </a:cxn>
              <a:cxn ang="0">
                <a:pos x="T6" y="T7"/>
              </a:cxn>
              <a:cxn ang="0">
                <a:pos x="T8" y="T9"/>
              </a:cxn>
            </a:cxnLst>
            <a:rect l="0" t="0" r="r" b="b"/>
            <a:pathLst>
              <a:path w="68" h="54">
                <a:moveTo>
                  <a:pt x="68" y="15"/>
                </a:moveTo>
                <a:lnTo>
                  <a:pt x="10" y="54"/>
                </a:lnTo>
                <a:lnTo>
                  <a:pt x="0" y="43"/>
                </a:lnTo>
                <a:lnTo>
                  <a:pt x="62" y="0"/>
                </a:lnTo>
                <a:lnTo>
                  <a:pt x="68" y="15"/>
                </a:lnTo>
                <a:close/>
              </a:path>
            </a:pathLst>
          </a:custGeom>
          <a:solidFill>
            <a:srgbClr val="4F31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1" name="Freeform 96"/>
          <p:cNvSpPr>
            <a:spLocks/>
          </p:cNvSpPr>
          <p:nvPr userDrawn="1"/>
        </p:nvSpPr>
        <p:spPr bwMode="auto">
          <a:xfrm>
            <a:off x="11134163" y="6200606"/>
            <a:ext cx="140715" cy="155770"/>
          </a:xfrm>
          <a:custGeom>
            <a:avLst/>
            <a:gdLst>
              <a:gd name="T0" fmla="*/ 13 w 15"/>
              <a:gd name="T1" fmla="*/ 5 h 17"/>
              <a:gd name="T2" fmla="*/ 11 w 15"/>
              <a:gd name="T3" fmla="*/ 15 h 17"/>
              <a:gd name="T4" fmla="*/ 2 w 15"/>
              <a:gd name="T5" fmla="*/ 11 h 17"/>
              <a:gd name="T6" fmla="*/ 4 w 15"/>
              <a:gd name="T7" fmla="*/ 2 h 17"/>
              <a:gd name="T8" fmla="*/ 13 w 15"/>
              <a:gd name="T9" fmla="*/ 5 h 17"/>
            </a:gdLst>
            <a:ahLst/>
            <a:cxnLst>
              <a:cxn ang="0">
                <a:pos x="T0" y="T1"/>
              </a:cxn>
              <a:cxn ang="0">
                <a:pos x="T2" y="T3"/>
              </a:cxn>
              <a:cxn ang="0">
                <a:pos x="T4" y="T5"/>
              </a:cxn>
              <a:cxn ang="0">
                <a:pos x="T6" y="T7"/>
              </a:cxn>
              <a:cxn ang="0">
                <a:pos x="T8" y="T9"/>
              </a:cxn>
            </a:cxnLst>
            <a:rect l="0" t="0" r="r" b="b"/>
            <a:pathLst>
              <a:path w="15" h="17">
                <a:moveTo>
                  <a:pt x="13" y="5"/>
                </a:moveTo>
                <a:cubicBezTo>
                  <a:pt x="15" y="9"/>
                  <a:pt x="14" y="13"/>
                  <a:pt x="11" y="15"/>
                </a:cubicBezTo>
                <a:cubicBezTo>
                  <a:pt x="8" y="17"/>
                  <a:pt x="4" y="15"/>
                  <a:pt x="2" y="11"/>
                </a:cubicBezTo>
                <a:cubicBezTo>
                  <a:pt x="0" y="8"/>
                  <a:pt x="1" y="4"/>
                  <a:pt x="4" y="2"/>
                </a:cubicBezTo>
                <a:cubicBezTo>
                  <a:pt x="7" y="0"/>
                  <a:pt x="11" y="2"/>
                  <a:pt x="13"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2" name="Freeform 97"/>
          <p:cNvSpPr>
            <a:spLocks/>
          </p:cNvSpPr>
          <p:nvPr userDrawn="1"/>
        </p:nvSpPr>
        <p:spPr bwMode="auto">
          <a:xfrm>
            <a:off x="11144214" y="6210656"/>
            <a:ext cx="120613" cy="135670"/>
          </a:xfrm>
          <a:custGeom>
            <a:avLst/>
            <a:gdLst>
              <a:gd name="T0" fmla="*/ 12 w 13"/>
              <a:gd name="T1" fmla="*/ 4 h 15"/>
              <a:gd name="T2" fmla="*/ 11 w 13"/>
              <a:gd name="T3" fmla="*/ 5 h 15"/>
              <a:gd name="T4" fmla="*/ 13 w 13"/>
              <a:gd name="T5" fmla="*/ 9 h 15"/>
              <a:gd name="T6" fmla="*/ 10 w 13"/>
              <a:gd name="T7" fmla="*/ 14 h 15"/>
              <a:gd name="T8" fmla="*/ 8 w 13"/>
              <a:gd name="T9" fmla="*/ 14 h 15"/>
              <a:gd name="T10" fmla="*/ 1 w 13"/>
              <a:gd name="T11" fmla="*/ 10 h 15"/>
              <a:gd name="T12" fmla="*/ 0 w 13"/>
              <a:gd name="T13" fmla="*/ 6 h 15"/>
              <a:gd name="T14" fmla="*/ 3 w 13"/>
              <a:gd name="T15" fmla="*/ 1 h 15"/>
              <a:gd name="T16" fmla="*/ 5 w 13"/>
              <a:gd name="T17" fmla="*/ 1 h 15"/>
              <a:gd name="T18" fmla="*/ 11 w 13"/>
              <a:gd name="T19" fmla="*/ 5 h 15"/>
              <a:gd name="T20" fmla="*/ 12 w 13"/>
              <a:gd name="T21" fmla="*/ 4 h 15"/>
              <a:gd name="T22" fmla="*/ 12 w 13"/>
              <a:gd name="T23" fmla="*/ 4 h 15"/>
              <a:gd name="T24" fmla="*/ 5 w 13"/>
              <a:gd name="T25" fmla="*/ 0 h 15"/>
              <a:gd name="T26" fmla="*/ 3 w 13"/>
              <a:gd name="T27" fmla="*/ 1 h 15"/>
              <a:gd name="T28" fmla="*/ 0 w 13"/>
              <a:gd name="T29" fmla="*/ 6 h 15"/>
              <a:gd name="T30" fmla="*/ 1 w 13"/>
              <a:gd name="T31" fmla="*/ 11 h 15"/>
              <a:gd name="T32" fmla="*/ 8 w 13"/>
              <a:gd name="T33" fmla="*/ 15 h 15"/>
              <a:gd name="T34" fmla="*/ 10 w 13"/>
              <a:gd name="T35" fmla="*/ 14 h 15"/>
              <a:gd name="T36" fmla="*/ 13 w 13"/>
              <a:gd name="T37" fmla="*/ 9 h 15"/>
              <a:gd name="T38" fmla="*/ 12 w 13"/>
              <a:gd name="T39" fmla="*/ 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 h="15">
                <a:moveTo>
                  <a:pt x="12" y="4"/>
                </a:moveTo>
                <a:cubicBezTo>
                  <a:pt x="11" y="5"/>
                  <a:pt x="11" y="5"/>
                  <a:pt x="11" y="5"/>
                </a:cubicBezTo>
                <a:cubicBezTo>
                  <a:pt x="12" y="6"/>
                  <a:pt x="13" y="7"/>
                  <a:pt x="13" y="9"/>
                </a:cubicBezTo>
                <a:cubicBezTo>
                  <a:pt x="13" y="11"/>
                  <a:pt x="12" y="13"/>
                  <a:pt x="10" y="14"/>
                </a:cubicBezTo>
                <a:cubicBezTo>
                  <a:pt x="9" y="14"/>
                  <a:pt x="8" y="14"/>
                  <a:pt x="8" y="14"/>
                </a:cubicBezTo>
                <a:cubicBezTo>
                  <a:pt x="5" y="14"/>
                  <a:pt x="3" y="13"/>
                  <a:pt x="1" y="10"/>
                </a:cubicBezTo>
                <a:cubicBezTo>
                  <a:pt x="1" y="9"/>
                  <a:pt x="0" y="8"/>
                  <a:pt x="0" y="6"/>
                </a:cubicBezTo>
                <a:cubicBezTo>
                  <a:pt x="0" y="4"/>
                  <a:pt x="1" y="2"/>
                  <a:pt x="3" y="1"/>
                </a:cubicBezTo>
                <a:cubicBezTo>
                  <a:pt x="4" y="1"/>
                  <a:pt x="5" y="1"/>
                  <a:pt x="5" y="1"/>
                </a:cubicBezTo>
                <a:cubicBezTo>
                  <a:pt x="8" y="1"/>
                  <a:pt x="10" y="2"/>
                  <a:pt x="11" y="5"/>
                </a:cubicBezTo>
                <a:cubicBezTo>
                  <a:pt x="12" y="4"/>
                  <a:pt x="12" y="4"/>
                  <a:pt x="12" y="4"/>
                </a:cubicBezTo>
                <a:cubicBezTo>
                  <a:pt x="12" y="4"/>
                  <a:pt x="12" y="4"/>
                  <a:pt x="12" y="4"/>
                </a:cubicBezTo>
                <a:cubicBezTo>
                  <a:pt x="11" y="2"/>
                  <a:pt x="8" y="0"/>
                  <a:pt x="5" y="0"/>
                </a:cubicBezTo>
                <a:cubicBezTo>
                  <a:pt x="4" y="0"/>
                  <a:pt x="3" y="0"/>
                  <a:pt x="3" y="1"/>
                </a:cubicBezTo>
                <a:cubicBezTo>
                  <a:pt x="1" y="2"/>
                  <a:pt x="0" y="4"/>
                  <a:pt x="0" y="6"/>
                </a:cubicBezTo>
                <a:cubicBezTo>
                  <a:pt x="0" y="8"/>
                  <a:pt x="0" y="9"/>
                  <a:pt x="1" y="11"/>
                </a:cubicBezTo>
                <a:cubicBezTo>
                  <a:pt x="2" y="13"/>
                  <a:pt x="5" y="15"/>
                  <a:pt x="8" y="15"/>
                </a:cubicBezTo>
                <a:cubicBezTo>
                  <a:pt x="8" y="15"/>
                  <a:pt x="9" y="15"/>
                  <a:pt x="10" y="14"/>
                </a:cubicBezTo>
                <a:cubicBezTo>
                  <a:pt x="12" y="13"/>
                  <a:pt x="13" y="11"/>
                  <a:pt x="13" y="9"/>
                </a:cubicBezTo>
                <a:cubicBezTo>
                  <a:pt x="13" y="7"/>
                  <a:pt x="13" y="6"/>
                  <a:pt x="12" y="4"/>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3" name="Freeform 98"/>
          <p:cNvSpPr>
            <a:spLocks/>
          </p:cNvSpPr>
          <p:nvPr userDrawn="1"/>
        </p:nvSpPr>
        <p:spPr bwMode="auto">
          <a:xfrm>
            <a:off x="11199493" y="6275980"/>
            <a:ext cx="20102" cy="55274"/>
          </a:xfrm>
          <a:custGeom>
            <a:avLst/>
            <a:gdLst>
              <a:gd name="T0" fmla="*/ 4 w 4"/>
              <a:gd name="T1" fmla="*/ 11 h 11"/>
              <a:gd name="T2" fmla="*/ 0 w 4"/>
              <a:gd name="T3" fmla="*/ 0 h 11"/>
              <a:gd name="T4" fmla="*/ 2 w 4"/>
              <a:gd name="T5" fmla="*/ 0 h 11"/>
              <a:gd name="T6" fmla="*/ 4 w 4"/>
              <a:gd name="T7" fmla="*/ 11 h 11"/>
            </a:gdLst>
            <a:ahLst/>
            <a:cxnLst>
              <a:cxn ang="0">
                <a:pos x="T0" y="T1"/>
              </a:cxn>
              <a:cxn ang="0">
                <a:pos x="T2" y="T3"/>
              </a:cxn>
              <a:cxn ang="0">
                <a:pos x="T4" y="T5"/>
              </a:cxn>
              <a:cxn ang="0">
                <a:pos x="T6" y="T7"/>
              </a:cxn>
            </a:cxnLst>
            <a:rect l="0" t="0" r="r" b="b"/>
            <a:pathLst>
              <a:path w="4" h="11">
                <a:moveTo>
                  <a:pt x="4" y="11"/>
                </a:moveTo>
                <a:lnTo>
                  <a:pt x="0" y="0"/>
                </a:lnTo>
                <a:lnTo>
                  <a:pt x="2" y="0"/>
                </a:lnTo>
                <a:lnTo>
                  <a:pt x="4" y="11"/>
                </a:lnTo>
                <a:close/>
              </a:path>
            </a:pathLst>
          </a:custGeom>
          <a:solidFill>
            <a:srgbClr val="A889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4" name="Freeform 99"/>
          <p:cNvSpPr>
            <a:spLocks/>
          </p:cNvSpPr>
          <p:nvPr userDrawn="1"/>
        </p:nvSpPr>
        <p:spPr bwMode="auto">
          <a:xfrm>
            <a:off x="11199492" y="6265931"/>
            <a:ext cx="35180" cy="15075"/>
          </a:xfrm>
          <a:custGeom>
            <a:avLst/>
            <a:gdLst>
              <a:gd name="T0" fmla="*/ 7 w 7"/>
              <a:gd name="T1" fmla="*/ 0 h 3"/>
              <a:gd name="T2" fmla="*/ 2 w 7"/>
              <a:gd name="T3" fmla="*/ 3 h 3"/>
              <a:gd name="T4" fmla="*/ 0 w 7"/>
              <a:gd name="T5" fmla="*/ 2 h 3"/>
              <a:gd name="T6" fmla="*/ 7 w 7"/>
              <a:gd name="T7" fmla="*/ 0 h 3"/>
            </a:gdLst>
            <a:ahLst/>
            <a:cxnLst>
              <a:cxn ang="0">
                <a:pos x="T0" y="T1"/>
              </a:cxn>
              <a:cxn ang="0">
                <a:pos x="T2" y="T3"/>
              </a:cxn>
              <a:cxn ang="0">
                <a:pos x="T4" y="T5"/>
              </a:cxn>
              <a:cxn ang="0">
                <a:pos x="T6" y="T7"/>
              </a:cxn>
            </a:cxnLst>
            <a:rect l="0" t="0" r="r" b="b"/>
            <a:pathLst>
              <a:path w="7" h="3">
                <a:moveTo>
                  <a:pt x="7" y="0"/>
                </a:moveTo>
                <a:lnTo>
                  <a:pt x="2" y="3"/>
                </a:lnTo>
                <a:lnTo>
                  <a:pt x="0" y="2"/>
                </a:lnTo>
                <a:lnTo>
                  <a:pt x="7" y="0"/>
                </a:lnTo>
                <a:close/>
              </a:path>
            </a:pathLst>
          </a:custGeom>
          <a:solidFill>
            <a:srgbClr val="A889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5" name="Freeform 100"/>
          <p:cNvSpPr>
            <a:spLocks/>
          </p:cNvSpPr>
          <p:nvPr userDrawn="1"/>
        </p:nvSpPr>
        <p:spPr bwMode="auto">
          <a:xfrm>
            <a:off x="11189443" y="6215681"/>
            <a:ext cx="20102" cy="60296"/>
          </a:xfrm>
          <a:custGeom>
            <a:avLst/>
            <a:gdLst>
              <a:gd name="T0" fmla="*/ 0 w 4"/>
              <a:gd name="T1" fmla="*/ 0 h 12"/>
              <a:gd name="T2" fmla="*/ 4 w 4"/>
              <a:gd name="T3" fmla="*/ 12 h 12"/>
              <a:gd name="T4" fmla="*/ 2 w 4"/>
              <a:gd name="T5" fmla="*/ 12 h 12"/>
              <a:gd name="T6" fmla="*/ 0 w 4"/>
              <a:gd name="T7" fmla="*/ 0 h 12"/>
            </a:gdLst>
            <a:ahLst/>
            <a:cxnLst>
              <a:cxn ang="0">
                <a:pos x="T0" y="T1"/>
              </a:cxn>
              <a:cxn ang="0">
                <a:pos x="T2" y="T3"/>
              </a:cxn>
              <a:cxn ang="0">
                <a:pos x="T4" y="T5"/>
              </a:cxn>
              <a:cxn ang="0">
                <a:pos x="T6" y="T7"/>
              </a:cxn>
            </a:cxnLst>
            <a:rect l="0" t="0" r="r" b="b"/>
            <a:pathLst>
              <a:path w="4" h="12">
                <a:moveTo>
                  <a:pt x="0" y="0"/>
                </a:moveTo>
                <a:lnTo>
                  <a:pt x="4" y="12"/>
                </a:lnTo>
                <a:lnTo>
                  <a:pt x="2" y="12"/>
                </a:lnTo>
                <a:lnTo>
                  <a:pt x="0" y="0"/>
                </a:lnTo>
                <a:close/>
              </a:path>
            </a:pathLst>
          </a:custGeom>
          <a:solidFill>
            <a:srgbClr val="A889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6" name="Rectangle 101"/>
          <p:cNvSpPr>
            <a:spLocks noChangeArrowheads="1"/>
          </p:cNvSpPr>
          <p:nvPr userDrawn="1"/>
        </p:nvSpPr>
        <p:spPr bwMode="auto">
          <a:xfrm>
            <a:off x="11169339" y="6225731"/>
            <a:ext cx="10052" cy="100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7" name="Freeform 102"/>
          <p:cNvSpPr>
            <a:spLocks/>
          </p:cNvSpPr>
          <p:nvPr userDrawn="1"/>
        </p:nvSpPr>
        <p:spPr bwMode="auto">
          <a:xfrm>
            <a:off x="11154266" y="6245830"/>
            <a:ext cx="15077" cy="10050"/>
          </a:xfrm>
          <a:custGeom>
            <a:avLst/>
            <a:gdLst>
              <a:gd name="T0" fmla="*/ 3 w 3"/>
              <a:gd name="T1" fmla="*/ 2 h 2"/>
              <a:gd name="T2" fmla="*/ 2 w 3"/>
              <a:gd name="T3" fmla="*/ 2 h 2"/>
              <a:gd name="T4" fmla="*/ 0 w 3"/>
              <a:gd name="T5" fmla="*/ 0 h 2"/>
              <a:gd name="T6" fmla="*/ 2 w 3"/>
              <a:gd name="T7" fmla="*/ 0 h 2"/>
              <a:gd name="T8" fmla="*/ 3 w 3"/>
              <a:gd name="T9" fmla="*/ 2 h 2"/>
            </a:gdLst>
            <a:ahLst/>
            <a:cxnLst>
              <a:cxn ang="0">
                <a:pos x="T0" y="T1"/>
              </a:cxn>
              <a:cxn ang="0">
                <a:pos x="T2" y="T3"/>
              </a:cxn>
              <a:cxn ang="0">
                <a:pos x="T4" y="T5"/>
              </a:cxn>
              <a:cxn ang="0">
                <a:pos x="T6" y="T7"/>
              </a:cxn>
              <a:cxn ang="0">
                <a:pos x="T8" y="T9"/>
              </a:cxn>
            </a:cxnLst>
            <a:rect l="0" t="0" r="r" b="b"/>
            <a:pathLst>
              <a:path w="3" h="2">
                <a:moveTo>
                  <a:pt x="3" y="2"/>
                </a:moveTo>
                <a:lnTo>
                  <a:pt x="2" y="2"/>
                </a:lnTo>
                <a:lnTo>
                  <a:pt x="0" y="0"/>
                </a:lnTo>
                <a:lnTo>
                  <a:pt x="2" y="0"/>
                </a:lnTo>
                <a:lnTo>
                  <a:pt x="3"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8" name="Freeform 103"/>
          <p:cNvSpPr>
            <a:spLocks/>
          </p:cNvSpPr>
          <p:nvPr userDrawn="1"/>
        </p:nvSpPr>
        <p:spPr bwMode="auto">
          <a:xfrm>
            <a:off x="11154265" y="6275980"/>
            <a:ext cx="10052" cy="0"/>
          </a:xfrm>
          <a:custGeom>
            <a:avLst/>
            <a:gdLst>
              <a:gd name="T0" fmla="*/ 2 w 2"/>
              <a:gd name="T1" fmla="*/ 2 w 2"/>
              <a:gd name="T2" fmla="*/ 0 w 2"/>
              <a:gd name="T3" fmla="*/ 2 w 2"/>
              <a:gd name="T4" fmla="*/ 2 w 2"/>
            </a:gdLst>
            <a:ahLst/>
            <a:cxnLst>
              <a:cxn ang="0">
                <a:pos x="T0" y="0"/>
              </a:cxn>
              <a:cxn ang="0">
                <a:pos x="T1" y="0"/>
              </a:cxn>
              <a:cxn ang="0">
                <a:pos x="T2" y="0"/>
              </a:cxn>
              <a:cxn ang="0">
                <a:pos x="T3" y="0"/>
              </a:cxn>
              <a:cxn ang="0">
                <a:pos x="T4" y="0"/>
              </a:cxn>
            </a:cxnLst>
            <a:rect l="0" t="0" r="r" b="b"/>
            <a:pathLst>
              <a:path w="2">
                <a:moveTo>
                  <a:pt x="2" y="0"/>
                </a:moveTo>
                <a:lnTo>
                  <a:pt x="2" y="0"/>
                </a:lnTo>
                <a:lnTo>
                  <a:pt x="0" y="0"/>
                </a:lnTo>
                <a:lnTo>
                  <a:pt x="2" y="0"/>
                </a:lnTo>
                <a:lnTo>
                  <a:pt x="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9" name="Rectangle 104"/>
          <p:cNvSpPr>
            <a:spLocks noChangeArrowheads="1"/>
          </p:cNvSpPr>
          <p:nvPr userDrawn="1"/>
        </p:nvSpPr>
        <p:spPr bwMode="auto">
          <a:xfrm>
            <a:off x="11164316" y="6291052"/>
            <a:ext cx="5026" cy="100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0" name="Freeform 105"/>
          <p:cNvSpPr>
            <a:spLocks/>
          </p:cNvSpPr>
          <p:nvPr userDrawn="1"/>
        </p:nvSpPr>
        <p:spPr bwMode="auto">
          <a:xfrm>
            <a:off x="11179390" y="6311152"/>
            <a:ext cx="10052" cy="20099"/>
          </a:xfrm>
          <a:custGeom>
            <a:avLst/>
            <a:gdLst>
              <a:gd name="T0" fmla="*/ 2 w 2"/>
              <a:gd name="T1" fmla="*/ 0 h 4"/>
              <a:gd name="T2" fmla="*/ 2 w 2"/>
              <a:gd name="T3" fmla="*/ 2 h 4"/>
              <a:gd name="T4" fmla="*/ 0 w 2"/>
              <a:gd name="T5" fmla="*/ 4 h 4"/>
              <a:gd name="T6" fmla="*/ 0 w 2"/>
              <a:gd name="T7" fmla="*/ 2 h 4"/>
              <a:gd name="T8" fmla="*/ 2 w 2"/>
              <a:gd name="T9" fmla="*/ 0 h 4"/>
            </a:gdLst>
            <a:ahLst/>
            <a:cxnLst>
              <a:cxn ang="0">
                <a:pos x="T0" y="T1"/>
              </a:cxn>
              <a:cxn ang="0">
                <a:pos x="T2" y="T3"/>
              </a:cxn>
              <a:cxn ang="0">
                <a:pos x="T4" y="T5"/>
              </a:cxn>
              <a:cxn ang="0">
                <a:pos x="T6" y="T7"/>
              </a:cxn>
              <a:cxn ang="0">
                <a:pos x="T8" y="T9"/>
              </a:cxn>
            </a:cxnLst>
            <a:rect l="0" t="0" r="r" b="b"/>
            <a:pathLst>
              <a:path w="2" h="4">
                <a:moveTo>
                  <a:pt x="2" y="0"/>
                </a:moveTo>
                <a:lnTo>
                  <a:pt x="2" y="2"/>
                </a:lnTo>
                <a:lnTo>
                  <a:pt x="0" y="4"/>
                </a:lnTo>
                <a:lnTo>
                  <a:pt x="0" y="2"/>
                </a:lnTo>
                <a:lnTo>
                  <a:pt x="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1" name="Freeform 106"/>
          <p:cNvSpPr>
            <a:spLocks/>
          </p:cNvSpPr>
          <p:nvPr userDrawn="1"/>
        </p:nvSpPr>
        <p:spPr bwMode="auto">
          <a:xfrm>
            <a:off x="11209544" y="6321202"/>
            <a:ext cx="0" cy="20099"/>
          </a:xfrm>
          <a:custGeom>
            <a:avLst/>
            <a:gdLst>
              <a:gd name="T0" fmla="*/ 0 h 4"/>
              <a:gd name="T1" fmla="*/ 2 h 4"/>
              <a:gd name="T2" fmla="*/ 4 h 4"/>
              <a:gd name="T3" fmla="*/ 2 h 4"/>
              <a:gd name="T4" fmla="*/ 0 h 4"/>
            </a:gdLst>
            <a:ahLst/>
            <a:cxnLst>
              <a:cxn ang="0">
                <a:pos x="0" y="T0"/>
              </a:cxn>
              <a:cxn ang="0">
                <a:pos x="0" y="T1"/>
              </a:cxn>
              <a:cxn ang="0">
                <a:pos x="0" y="T2"/>
              </a:cxn>
              <a:cxn ang="0">
                <a:pos x="0" y="T3"/>
              </a:cxn>
              <a:cxn ang="0">
                <a:pos x="0" y="T4"/>
              </a:cxn>
            </a:cxnLst>
            <a:rect l="0" t="0" r="r" b="b"/>
            <a:pathLst>
              <a:path h="4">
                <a:moveTo>
                  <a:pt x="0" y="0"/>
                </a:moveTo>
                <a:lnTo>
                  <a:pt x="0" y="2"/>
                </a:lnTo>
                <a:lnTo>
                  <a:pt x="0" y="4"/>
                </a:lnTo>
                <a:lnTo>
                  <a:pt x="0" y="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2" name="Rectangle 107"/>
          <p:cNvSpPr>
            <a:spLocks noChangeArrowheads="1"/>
          </p:cNvSpPr>
          <p:nvPr userDrawn="1"/>
        </p:nvSpPr>
        <p:spPr bwMode="auto">
          <a:xfrm>
            <a:off x="11229647" y="6321202"/>
            <a:ext cx="5026" cy="100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3" name="Freeform 108"/>
          <p:cNvSpPr>
            <a:spLocks/>
          </p:cNvSpPr>
          <p:nvPr userDrawn="1"/>
        </p:nvSpPr>
        <p:spPr bwMode="auto">
          <a:xfrm>
            <a:off x="11234673" y="6301102"/>
            <a:ext cx="20102" cy="10050"/>
          </a:xfrm>
          <a:custGeom>
            <a:avLst/>
            <a:gdLst>
              <a:gd name="T0" fmla="*/ 0 w 4"/>
              <a:gd name="T1" fmla="*/ 0 h 2"/>
              <a:gd name="T2" fmla="*/ 2 w 4"/>
              <a:gd name="T3" fmla="*/ 0 h 2"/>
              <a:gd name="T4" fmla="*/ 4 w 4"/>
              <a:gd name="T5" fmla="*/ 2 h 2"/>
              <a:gd name="T6" fmla="*/ 2 w 4"/>
              <a:gd name="T7" fmla="*/ 2 h 2"/>
              <a:gd name="T8" fmla="*/ 0 w 4"/>
              <a:gd name="T9" fmla="*/ 0 h 2"/>
            </a:gdLst>
            <a:ahLst/>
            <a:cxnLst>
              <a:cxn ang="0">
                <a:pos x="T0" y="T1"/>
              </a:cxn>
              <a:cxn ang="0">
                <a:pos x="T2" y="T3"/>
              </a:cxn>
              <a:cxn ang="0">
                <a:pos x="T4" y="T5"/>
              </a:cxn>
              <a:cxn ang="0">
                <a:pos x="T6" y="T7"/>
              </a:cxn>
              <a:cxn ang="0">
                <a:pos x="T8" y="T9"/>
              </a:cxn>
            </a:cxnLst>
            <a:rect l="0" t="0" r="r" b="b"/>
            <a:pathLst>
              <a:path w="4" h="2">
                <a:moveTo>
                  <a:pt x="0" y="0"/>
                </a:moveTo>
                <a:lnTo>
                  <a:pt x="2" y="0"/>
                </a:lnTo>
                <a:lnTo>
                  <a:pt x="4" y="2"/>
                </a:lnTo>
                <a:lnTo>
                  <a:pt x="2" y="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4" name="Freeform 109"/>
          <p:cNvSpPr>
            <a:spLocks/>
          </p:cNvSpPr>
          <p:nvPr userDrawn="1"/>
        </p:nvSpPr>
        <p:spPr bwMode="auto">
          <a:xfrm>
            <a:off x="11244723" y="6281002"/>
            <a:ext cx="10052" cy="0"/>
          </a:xfrm>
          <a:custGeom>
            <a:avLst/>
            <a:gdLst>
              <a:gd name="T0" fmla="*/ 0 w 2"/>
              <a:gd name="T1" fmla="*/ 0 w 2"/>
              <a:gd name="T2" fmla="*/ 2 w 2"/>
              <a:gd name="T3" fmla="*/ 0 w 2"/>
              <a:gd name="T4" fmla="*/ 0 w 2"/>
            </a:gdLst>
            <a:ahLst/>
            <a:cxnLst>
              <a:cxn ang="0">
                <a:pos x="T0" y="0"/>
              </a:cxn>
              <a:cxn ang="0">
                <a:pos x="T1" y="0"/>
              </a:cxn>
              <a:cxn ang="0">
                <a:pos x="T2" y="0"/>
              </a:cxn>
              <a:cxn ang="0">
                <a:pos x="T3" y="0"/>
              </a:cxn>
              <a:cxn ang="0">
                <a:pos x="T4" y="0"/>
              </a:cxn>
            </a:cxnLst>
            <a:rect l="0" t="0" r="r" b="b"/>
            <a:pathLst>
              <a:path w="2">
                <a:moveTo>
                  <a:pt x="0" y="0"/>
                </a:moveTo>
                <a:lnTo>
                  <a:pt x="0" y="0"/>
                </a:lnTo>
                <a:lnTo>
                  <a:pt x="2" y="0"/>
                </a:lnTo>
                <a:lnTo>
                  <a:pt x="0"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5" name="Freeform 110"/>
          <p:cNvSpPr>
            <a:spLocks/>
          </p:cNvSpPr>
          <p:nvPr userDrawn="1"/>
        </p:nvSpPr>
        <p:spPr bwMode="auto">
          <a:xfrm>
            <a:off x="11234672" y="6255881"/>
            <a:ext cx="10052" cy="10050"/>
          </a:xfrm>
          <a:custGeom>
            <a:avLst/>
            <a:gdLst>
              <a:gd name="T0" fmla="*/ 0 w 2"/>
              <a:gd name="T1" fmla="*/ 2 h 2"/>
              <a:gd name="T2" fmla="*/ 0 w 2"/>
              <a:gd name="T3" fmla="*/ 0 h 2"/>
              <a:gd name="T4" fmla="*/ 2 w 2"/>
              <a:gd name="T5" fmla="*/ 0 h 2"/>
              <a:gd name="T6" fmla="*/ 2 w 2"/>
              <a:gd name="T7" fmla="*/ 0 h 2"/>
              <a:gd name="T8" fmla="*/ 0 w 2"/>
              <a:gd name="T9" fmla="*/ 2 h 2"/>
            </a:gdLst>
            <a:ahLst/>
            <a:cxnLst>
              <a:cxn ang="0">
                <a:pos x="T0" y="T1"/>
              </a:cxn>
              <a:cxn ang="0">
                <a:pos x="T2" y="T3"/>
              </a:cxn>
              <a:cxn ang="0">
                <a:pos x="T4" y="T5"/>
              </a:cxn>
              <a:cxn ang="0">
                <a:pos x="T6" y="T7"/>
              </a:cxn>
              <a:cxn ang="0">
                <a:pos x="T8" y="T9"/>
              </a:cxn>
            </a:cxnLst>
            <a:rect l="0" t="0" r="r" b="b"/>
            <a:pathLst>
              <a:path w="2" h="2">
                <a:moveTo>
                  <a:pt x="0" y="2"/>
                </a:moveTo>
                <a:lnTo>
                  <a:pt x="0" y="0"/>
                </a:lnTo>
                <a:lnTo>
                  <a:pt x="2" y="0"/>
                </a:lnTo>
                <a:lnTo>
                  <a:pt x="2" y="0"/>
                </a:lnTo>
                <a:lnTo>
                  <a:pt x="0"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6" name="Freeform 111"/>
          <p:cNvSpPr>
            <a:spLocks/>
          </p:cNvSpPr>
          <p:nvPr userDrawn="1"/>
        </p:nvSpPr>
        <p:spPr bwMode="auto">
          <a:xfrm>
            <a:off x="11219596" y="6225732"/>
            <a:ext cx="10052" cy="20099"/>
          </a:xfrm>
          <a:custGeom>
            <a:avLst/>
            <a:gdLst>
              <a:gd name="T0" fmla="*/ 0 w 2"/>
              <a:gd name="T1" fmla="*/ 4 h 4"/>
              <a:gd name="T2" fmla="*/ 0 w 2"/>
              <a:gd name="T3" fmla="*/ 2 h 4"/>
              <a:gd name="T4" fmla="*/ 2 w 2"/>
              <a:gd name="T5" fmla="*/ 0 h 4"/>
              <a:gd name="T6" fmla="*/ 2 w 2"/>
              <a:gd name="T7" fmla="*/ 2 h 4"/>
              <a:gd name="T8" fmla="*/ 0 w 2"/>
              <a:gd name="T9" fmla="*/ 4 h 4"/>
            </a:gdLst>
            <a:ahLst/>
            <a:cxnLst>
              <a:cxn ang="0">
                <a:pos x="T0" y="T1"/>
              </a:cxn>
              <a:cxn ang="0">
                <a:pos x="T2" y="T3"/>
              </a:cxn>
              <a:cxn ang="0">
                <a:pos x="T4" y="T5"/>
              </a:cxn>
              <a:cxn ang="0">
                <a:pos x="T6" y="T7"/>
              </a:cxn>
              <a:cxn ang="0">
                <a:pos x="T8" y="T9"/>
              </a:cxn>
            </a:cxnLst>
            <a:rect l="0" t="0" r="r" b="b"/>
            <a:pathLst>
              <a:path w="2" h="4">
                <a:moveTo>
                  <a:pt x="0" y="4"/>
                </a:moveTo>
                <a:lnTo>
                  <a:pt x="0" y="2"/>
                </a:lnTo>
                <a:lnTo>
                  <a:pt x="2" y="0"/>
                </a:lnTo>
                <a:lnTo>
                  <a:pt x="2" y="2"/>
                </a:lnTo>
                <a:lnTo>
                  <a:pt x="0"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7" name="Freeform 112"/>
          <p:cNvSpPr>
            <a:spLocks/>
          </p:cNvSpPr>
          <p:nvPr userDrawn="1"/>
        </p:nvSpPr>
        <p:spPr bwMode="auto">
          <a:xfrm>
            <a:off x="11199493" y="6215682"/>
            <a:ext cx="0" cy="20099"/>
          </a:xfrm>
          <a:custGeom>
            <a:avLst/>
            <a:gdLst>
              <a:gd name="T0" fmla="*/ 4 h 4"/>
              <a:gd name="T1" fmla="*/ 2 h 4"/>
              <a:gd name="T2" fmla="*/ 0 h 4"/>
              <a:gd name="T3" fmla="*/ 2 h 4"/>
              <a:gd name="T4" fmla="*/ 4 h 4"/>
            </a:gdLst>
            <a:ahLst/>
            <a:cxnLst>
              <a:cxn ang="0">
                <a:pos x="0" y="T0"/>
              </a:cxn>
              <a:cxn ang="0">
                <a:pos x="0" y="T1"/>
              </a:cxn>
              <a:cxn ang="0">
                <a:pos x="0" y="T2"/>
              </a:cxn>
              <a:cxn ang="0">
                <a:pos x="0" y="T3"/>
              </a:cxn>
              <a:cxn ang="0">
                <a:pos x="0" y="T4"/>
              </a:cxn>
            </a:cxnLst>
            <a:rect l="0" t="0" r="r" b="b"/>
            <a:pathLst>
              <a:path h="4">
                <a:moveTo>
                  <a:pt x="0" y="4"/>
                </a:moveTo>
                <a:lnTo>
                  <a:pt x="0" y="2"/>
                </a:lnTo>
                <a:lnTo>
                  <a:pt x="0" y="0"/>
                </a:lnTo>
                <a:lnTo>
                  <a:pt x="0" y="2"/>
                </a:lnTo>
                <a:lnTo>
                  <a:pt x="0"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8" name="Freeform 113"/>
          <p:cNvSpPr>
            <a:spLocks/>
          </p:cNvSpPr>
          <p:nvPr userDrawn="1"/>
        </p:nvSpPr>
        <p:spPr bwMode="auto">
          <a:xfrm>
            <a:off x="11199492" y="6275980"/>
            <a:ext cx="10052" cy="5025"/>
          </a:xfrm>
          <a:custGeom>
            <a:avLst/>
            <a:gdLst>
              <a:gd name="T0" fmla="*/ 1 w 1"/>
              <a:gd name="T1" fmla="*/ 0 h 1"/>
              <a:gd name="T2" fmla="*/ 1 w 1"/>
              <a:gd name="T3" fmla="*/ 1 h 1"/>
              <a:gd name="T4" fmla="*/ 0 w 1"/>
              <a:gd name="T5" fmla="*/ 1 h 1"/>
              <a:gd name="T6" fmla="*/ 0 w 1"/>
              <a:gd name="T7" fmla="*/ 0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1" y="1"/>
                  <a:pt x="1" y="1"/>
                  <a:pt x="1" y="1"/>
                </a:cubicBezTo>
                <a:cubicBezTo>
                  <a:pt x="1" y="1"/>
                  <a:pt x="0" y="1"/>
                  <a:pt x="0" y="1"/>
                </a:cubicBezTo>
                <a:cubicBezTo>
                  <a:pt x="0" y="0"/>
                  <a:pt x="0" y="0"/>
                  <a:pt x="0" y="0"/>
                </a:cubicBezTo>
                <a:cubicBezTo>
                  <a:pt x="0" y="0"/>
                  <a:pt x="1" y="0"/>
                  <a:pt x="1" y="0"/>
                </a:cubicBezTo>
                <a:close/>
              </a:path>
            </a:pathLst>
          </a:custGeom>
          <a:solidFill>
            <a:srgbClr val="A889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9" name="Freeform 114"/>
          <p:cNvSpPr>
            <a:spLocks/>
          </p:cNvSpPr>
          <p:nvPr userDrawn="1"/>
        </p:nvSpPr>
        <p:spPr bwMode="auto">
          <a:xfrm>
            <a:off x="11254775" y="6235781"/>
            <a:ext cx="10052" cy="20099"/>
          </a:xfrm>
          <a:custGeom>
            <a:avLst/>
            <a:gdLst>
              <a:gd name="T0" fmla="*/ 1 w 1"/>
              <a:gd name="T1" fmla="*/ 1 h 2"/>
              <a:gd name="T2" fmla="*/ 1 w 1"/>
              <a:gd name="T3" fmla="*/ 2 h 2"/>
              <a:gd name="T4" fmla="*/ 1 w 1"/>
              <a:gd name="T5" fmla="*/ 2 h 2"/>
              <a:gd name="T6" fmla="*/ 1 w 1"/>
              <a:gd name="T7" fmla="*/ 2 h 2"/>
              <a:gd name="T8" fmla="*/ 0 w 1"/>
              <a:gd name="T9" fmla="*/ 1 h 2"/>
              <a:gd name="T10" fmla="*/ 0 w 1"/>
              <a:gd name="T11" fmla="*/ 0 h 2"/>
              <a:gd name="T12" fmla="*/ 0 w 1"/>
              <a:gd name="T13" fmla="*/ 0 h 2"/>
              <a:gd name="T14" fmla="*/ 0 w 1"/>
              <a:gd name="T15" fmla="*/ 0 h 2"/>
              <a:gd name="T16" fmla="*/ 1 w 1"/>
              <a:gd name="T17"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 h="2">
                <a:moveTo>
                  <a:pt x="1" y="1"/>
                </a:moveTo>
                <a:cubicBezTo>
                  <a:pt x="1" y="1"/>
                  <a:pt x="1" y="2"/>
                  <a:pt x="1" y="2"/>
                </a:cubicBezTo>
                <a:cubicBezTo>
                  <a:pt x="1" y="2"/>
                  <a:pt x="1" y="2"/>
                  <a:pt x="1" y="2"/>
                </a:cubicBezTo>
                <a:cubicBezTo>
                  <a:pt x="1" y="2"/>
                  <a:pt x="1" y="2"/>
                  <a:pt x="1" y="2"/>
                </a:cubicBezTo>
                <a:cubicBezTo>
                  <a:pt x="1" y="2"/>
                  <a:pt x="0" y="2"/>
                  <a:pt x="0" y="1"/>
                </a:cubicBezTo>
                <a:cubicBezTo>
                  <a:pt x="0" y="1"/>
                  <a:pt x="0" y="0"/>
                  <a:pt x="0" y="0"/>
                </a:cubicBezTo>
                <a:cubicBezTo>
                  <a:pt x="0" y="0"/>
                  <a:pt x="0" y="0"/>
                  <a:pt x="0" y="0"/>
                </a:cubicBezTo>
                <a:cubicBezTo>
                  <a:pt x="0" y="0"/>
                  <a:pt x="0" y="0"/>
                  <a:pt x="0" y="0"/>
                </a:cubicBezTo>
                <a:cubicBezTo>
                  <a:pt x="1" y="0"/>
                  <a:pt x="1" y="0"/>
                  <a:pt x="1" y="1"/>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40" name="Rectangle 213"/>
          <p:cNvSpPr>
            <a:spLocks noChangeArrowheads="1"/>
          </p:cNvSpPr>
          <p:nvPr userDrawn="1"/>
        </p:nvSpPr>
        <p:spPr bwMode="auto">
          <a:xfrm>
            <a:off x="10626585" y="2763640"/>
            <a:ext cx="422142" cy="241191"/>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Tree>
    <p:extLst>
      <p:ext uri="{BB962C8B-B14F-4D97-AF65-F5344CB8AC3E}">
        <p14:creationId xmlns:p14="http://schemas.microsoft.com/office/powerpoint/2010/main" val="765041693"/>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11_Title/sub-title only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8930448" cy="1257442"/>
          </a:xfrm>
        </p:spPr>
        <p:txBody>
          <a:bodyPr lIns="393192" tIns="393192" bIns="91440">
            <a:normAutofit/>
          </a:bodyPr>
          <a:lstStyle>
            <a:lvl1pPr marL="0" indent="0">
              <a:buNone/>
              <a:defRPr sz="4488">
                <a:solidFill>
                  <a:schemeClr val="accent3"/>
                </a:solidFill>
                <a:latin typeface="+mj-lt"/>
              </a:defRPr>
            </a:lvl1pPr>
          </a:lstStyle>
          <a:p>
            <a:pPr lvl="0"/>
            <a:r>
              <a:rPr lang="en-US"/>
              <a:t>Title</a:t>
            </a:r>
          </a:p>
        </p:txBody>
      </p:sp>
      <p:sp>
        <p:nvSpPr>
          <p:cNvPr id="8" name="Text Placeholder 7"/>
          <p:cNvSpPr>
            <a:spLocks noGrp="1"/>
          </p:cNvSpPr>
          <p:nvPr>
            <p:ph type="body" sz="quarter" idx="11" hasCustomPrompt="1"/>
          </p:nvPr>
        </p:nvSpPr>
        <p:spPr>
          <a:xfrm>
            <a:off x="0" y="1267759"/>
            <a:ext cx="8930448" cy="922288"/>
          </a:xfrm>
        </p:spPr>
        <p:txBody>
          <a:bodyPr lIns="393192" bIns="91440"/>
          <a:lstStyle>
            <a:lvl1pPr marL="0" indent="0">
              <a:buNone/>
              <a:defRPr>
                <a:solidFill>
                  <a:schemeClr val="tx1"/>
                </a:solidFill>
                <a:latin typeface="+mj-lt"/>
              </a:defRPr>
            </a:lvl1pPr>
            <a:lvl2pPr marL="466298" indent="0">
              <a:buNone/>
              <a:defRPr/>
            </a:lvl2pPr>
          </a:lstStyle>
          <a:p>
            <a:pPr lvl="0"/>
            <a:r>
              <a:rPr lang="en-US"/>
              <a:t>Subtitle</a:t>
            </a:r>
          </a:p>
        </p:txBody>
      </p:sp>
      <p:sp>
        <p:nvSpPr>
          <p:cNvPr id="2" name="Rectangle 1"/>
          <p:cNvSpPr/>
          <p:nvPr userDrawn="1"/>
        </p:nvSpPr>
        <p:spPr>
          <a:xfrm>
            <a:off x="9019753" y="0"/>
            <a:ext cx="3416723" cy="699452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5" name="Freeform 82"/>
          <p:cNvSpPr>
            <a:spLocks noEditPoints="1"/>
          </p:cNvSpPr>
          <p:nvPr userDrawn="1"/>
        </p:nvSpPr>
        <p:spPr bwMode="auto">
          <a:xfrm>
            <a:off x="9616459" y="834115"/>
            <a:ext cx="2432348" cy="2416932"/>
          </a:xfrm>
          <a:custGeom>
            <a:avLst/>
            <a:gdLst>
              <a:gd name="T0" fmla="*/ 129 w 258"/>
              <a:gd name="T1" fmla="*/ 220 h 258"/>
              <a:gd name="T2" fmla="*/ 38 w 258"/>
              <a:gd name="T3" fmla="*/ 129 h 258"/>
              <a:gd name="T4" fmla="*/ 129 w 258"/>
              <a:gd name="T5" fmla="*/ 38 h 258"/>
              <a:gd name="T6" fmla="*/ 221 w 258"/>
              <a:gd name="T7" fmla="*/ 129 h 258"/>
              <a:gd name="T8" fmla="*/ 129 w 258"/>
              <a:gd name="T9" fmla="*/ 220 h 258"/>
              <a:gd name="T10" fmla="*/ 129 w 258"/>
              <a:gd name="T11" fmla="*/ 0 h 258"/>
              <a:gd name="T12" fmla="*/ 0 w 258"/>
              <a:gd name="T13" fmla="*/ 129 h 258"/>
              <a:gd name="T14" fmla="*/ 129 w 258"/>
              <a:gd name="T15" fmla="*/ 258 h 258"/>
              <a:gd name="T16" fmla="*/ 258 w 258"/>
              <a:gd name="T17" fmla="*/ 129 h 258"/>
              <a:gd name="T18" fmla="*/ 129 w 258"/>
              <a:gd name="T19" fmla="*/ 0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8" h="258">
                <a:moveTo>
                  <a:pt x="129" y="220"/>
                </a:moveTo>
                <a:cubicBezTo>
                  <a:pt x="79" y="220"/>
                  <a:pt x="38" y="180"/>
                  <a:pt x="38" y="129"/>
                </a:cubicBezTo>
                <a:cubicBezTo>
                  <a:pt x="38" y="79"/>
                  <a:pt x="79" y="38"/>
                  <a:pt x="129" y="38"/>
                </a:cubicBezTo>
                <a:cubicBezTo>
                  <a:pt x="180" y="38"/>
                  <a:pt x="221" y="79"/>
                  <a:pt x="221" y="129"/>
                </a:cubicBezTo>
                <a:cubicBezTo>
                  <a:pt x="221" y="180"/>
                  <a:pt x="180" y="220"/>
                  <a:pt x="129" y="220"/>
                </a:cubicBezTo>
                <a:moveTo>
                  <a:pt x="129" y="0"/>
                </a:moveTo>
                <a:cubicBezTo>
                  <a:pt x="58" y="0"/>
                  <a:pt x="0" y="58"/>
                  <a:pt x="0" y="129"/>
                </a:cubicBezTo>
                <a:cubicBezTo>
                  <a:pt x="0" y="200"/>
                  <a:pt x="58" y="258"/>
                  <a:pt x="129" y="258"/>
                </a:cubicBezTo>
                <a:cubicBezTo>
                  <a:pt x="201" y="258"/>
                  <a:pt x="258" y="200"/>
                  <a:pt x="258" y="129"/>
                </a:cubicBezTo>
                <a:cubicBezTo>
                  <a:pt x="258" y="58"/>
                  <a:pt x="201" y="0"/>
                  <a:pt x="129" y="0"/>
                </a:cubicBezTo>
              </a:path>
            </a:pathLst>
          </a:custGeom>
          <a:solidFill>
            <a:srgbClr val="9272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7" name="Oval 83"/>
          <p:cNvSpPr>
            <a:spLocks noChangeArrowheads="1"/>
          </p:cNvSpPr>
          <p:nvPr userDrawn="1"/>
        </p:nvSpPr>
        <p:spPr bwMode="auto">
          <a:xfrm>
            <a:off x="9978296" y="1190880"/>
            <a:ext cx="1718725" cy="1703412"/>
          </a:xfrm>
          <a:prstGeom prst="ellipse">
            <a:avLst/>
          </a:prstGeom>
          <a:solidFill>
            <a:srgbClr val="DACF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9" name="Freeform 84"/>
          <p:cNvSpPr>
            <a:spLocks/>
          </p:cNvSpPr>
          <p:nvPr userDrawn="1"/>
        </p:nvSpPr>
        <p:spPr bwMode="auto">
          <a:xfrm>
            <a:off x="10294901" y="1487343"/>
            <a:ext cx="1085510" cy="1376796"/>
          </a:xfrm>
          <a:custGeom>
            <a:avLst/>
            <a:gdLst>
              <a:gd name="T0" fmla="*/ 115 w 115"/>
              <a:gd name="T1" fmla="*/ 58 h 147"/>
              <a:gd name="T2" fmla="*/ 57 w 115"/>
              <a:gd name="T3" fmla="*/ 0 h 147"/>
              <a:gd name="T4" fmla="*/ 0 w 115"/>
              <a:gd name="T5" fmla="*/ 58 h 147"/>
              <a:gd name="T6" fmla="*/ 17 w 115"/>
              <a:gd name="T7" fmla="*/ 99 h 147"/>
              <a:gd name="T8" fmla="*/ 35 w 115"/>
              <a:gd name="T9" fmla="*/ 136 h 147"/>
              <a:gd name="T10" fmla="*/ 56 w 115"/>
              <a:gd name="T11" fmla="*/ 145 h 147"/>
              <a:gd name="T12" fmla="*/ 56 w 115"/>
              <a:gd name="T13" fmla="*/ 147 h 147"/>
              <a:gd name="T14" fmla="*/ 57 w 115"/>
              <a:gd name="T15" fmla="*/ 146 h 147"/>
              <a:gd name="T16" fmla="*/ 58 w 115"/>
              <a:gd name="T17" fmla="*/ 147 h 147"/>
              <a:gd name="T18" fmla="*/ 59 w 115"/>
              <a:gd name="T19" fmla="*/ 145 h 147"/>
              <a:gd name="T20" fmla="*/ 80 w 115"/>
              <a:gd name="T21" fmla="*/ 136 h 147"/>
              <a:gd name="T22" fmla="*/ 97 w 115"/>
              <a:gd name="T23" fmla="*/ 100 h 147"/>
              <a:gd name="T24" fmla="*/ 115 w 115"/>
              <a:gd name="T25" fmla="*/ 58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5" h="147">
                <a:moveTo>
                  <a:pt x="115" y="58"/>
                </a:moveTo>
                <a:cubicBezTo>
                  <a:pt x="115" y="26"/>
                  <a:pt x="89" y="0"/>
                  <a:pt x="57" y="0"/>
                </a:cubicBezTo>
                <a:cubicBezTo>
                  <a:pt x="25" y="0"/>
                  <a:pt x="0" y="26"/>
                  <a:pt x="0" y="58"/>
                </a:cubicBezTo>
                <a:cubicBezTo>
                  <a:pt x="0" y="74"/>
                  <a:pt x="6" y="89"/>
                  <a:pt x="17" y="99"/>
                </a:cubicBezTo>
                <a:cubicBezTo>
                  <a:pt x="34" y="117"/>
                  <a:pt x="35" y="136"/>
                  <a:pt x="35" y="136"/>
                </a:cubicBezTo>
                <a:cubicBezTo>
                  <a:pt x="56" y="145"/>
                  <a:pt x="56" y="145"/>
                  <a:pt x="56" y="145"/>
                </a:cubicBezTo>
                <a:cubicBezTo>
                  <a:pt x="56" y="147"/>
                  <a:pt x="56" y="147"/>
                  <a:pt x="56" y="147"/>
                </a:cubicBezTo>
                <a:cubicBezTo>
                  <a:pt x="57" y="146"/>
                  <a:pt x="57" y="146"/>
                  <a:pt x="57" y="146"/>
                </a:cubicBezTo>
                <a:cubicBezTo>
                  <a:pt x="58" y="147"/>
                  <a:pt x="58" y="147"/>
                  <a:pt x="58" y="147"/>
                </a:cubicBezTo>
                <a:cubicBezTo>
                  <a:pt x="59" y="145"/>
                  <a:pt x="59" y="145"/>
                  <a:pt x="59" y="145"/>
                </a:cubicBezTo>
                <a:cubicBezTo>
                  <a:pt x="80" y="136"/>
                  <a:pt x="80" y="136"/>
                  <a:pt x="80" y="136"/>
                </a:cubicBezTo>
                <a:cubicBezTo>
                  <a:pt x="80" y="136"/>
                  <a:pt x="80" y="117"/>
                  <a:pt x="97" y="100"/>
                </a:cubicBezTo>
                <a:cubicBezTo>
                  <a:pt x="108" y="89"/>
                  <a:pt x="115" y="75"/>
                  <a:pt x="115" y="5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0" name="Rectangle 85"/>
          <p:cNvSpPr>
            <a:spLocks noChangeArrowheads="1"/>
          </p:cNvSpPr>
          <p:nvPr userDrawn="1"/>
        </p:nvSpPr>
        <p:spPr bwMode="auto">
          <a:xfrm>
            <a:off x="10832633" y="2828964"/>
            <a:ext cx="10052" cy="3884174"/>
          </a:xfrm>
          <a:prstGeom prst="rect">
            <a:avLst/>
          </a:prstGeom>
          <a:solidFill>
            <a:srgbClr val="220C3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1" name="Rectangle 86"/>
          <p:cNvSpPr>
            <a:spLocks noChangeArrowheads="1"/>
          </p:cNvSpPr>
          <p:nvPr userDrawn="1"/>
        </p:nvSpPr>
        <p:spPr bwMode="auto">
          <a:xfrm>
            <a:off x="11003499" y="1808929"/>
            <a:ext cx="150767" cy="467307"/>
          </a:xfrm>
          <a:prstGeom prst="rect">
            <a:avLst/>
          </a:prstGeom>
          <a:solidFill>
            <a:srgbClr val="A579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2" name="Rectangle 87"/>
          <p:cNvSpPr>
            <a:spLocks noChangeArrowheads="1"/>
          </p:cNvSpPr>
          <p:nvPr userDrawn="1"/>
        </p:nvSpPr>
        <p:spPr bwMode="auto">
          <a:xfrm>
            <a:off x="10832633" y="2095345"/>
            <a:ext cx="140715" cy="180892"/>
          </a:xfrm>
          <a:prstGeom prst="rect">
            <a:avLst/>
          </a:prstGeom>
          <a:solidFill>
            <a:srgbClr val="40146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3" name="Rectangle 88"/>
          <p:cNvSpPr>
            <a:spLocks noChangeArrowheads="1"/>
          </p:cNvSpPr>
          <p:nvPr userDrawn="1"/>
        </p:nvSpPr>
        <p:spPr bwMode="auto">
          <a:xfrm>
            <a:off x="10651716" y="2145591"/>
            <a:ext cx="140715" cy="130645"/>
          </a:xfrm>
          <a:prstGeom prst="rect">
            <a:avLst/>
          </a:prstGeom>
          <a:solidFill>
            <a:srgbClr val="A579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4" name="Rectangle 89"/>
          <p:cNvSpPr>
            <a:spLocks noChangeArrowheads="1"/>
          </p:cNvSpPr>
          <p:nvPr userDrawn="1"/>
        </p:nvSpPr>
        <p:spPr bwMode="auto">
          <a:xfrm>
            <a:off x="10475821" y="2190813"/>
            <a:ext cx="150767" cy="85424"/>
          </a:xfrm>
          <a:prstGeom prst="rect">
            <a:avLst/>
          </a:prstGeom>
          <a:solidFill>
            <a:srgbClr val="40146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5" name="Freeform 90"/>
          <p:cNvSpPr>
            <a:spLocks/>
          </p:cNvSpPr>
          <p:nvPr userDrawn="1"/>
        </p:nvSpPr>
        <p:spPr bwMode="auto">
          <a:xfrm>
            <a:off x="10425564" y="5205696"/>
            <a:ext cx="1030231" cy="1170780"/>
          </a:xfrm>
          <a:custGeom>
            <a:avLst/>
            <a:gdLst>
              <a:gd name="T0" fmla="*/ 2 w 109"/>
              <a:gd name="T1" fmla="*/ 39 h 125"/>
              <a:gd name="T2" fmla="*/ 4 w 109"/>
              <a:gd name="T3" fmla="*/ 49 h 125"/>
              <a:gd name="T4" fmla="*/ 21 w 109"/>
              <a:gd name="T5" fmla="*/ 68 h 125"/>
              <a:gd name="T6" fmla="*/ 13 w 109"/>
              <a:gd name="T7" fmla="*/ 60 h 125"/>
              <a:gd name="T8" fmla="*/ 6 w 109"/>
              <a:gd name="T9" fmla="*/ 61 h 125"/>
              <a:gd name="T10" fmla="*/ 10 w 109"/>
              <a:gd name="T11" fmla="*/ 71 h 125"/>
              <a:gd name="T12" fmla="*/ 25 w 109"/>
              <a:gd name="T13" fmla="*/ 83 h 125"/>
              <a:gd name="T14" fmla="*/ 78 w 109"/>
              <a:gd name="T15" fmla="*/ 121 h 125"/>
              <a:gd name="T16" fmla="*/ 81 w 109"/>
              <a:gd name="T17" fmla="*/ 125 h 125"/>
              <a:gd name="T18" fmla="*/ 109 w 109"/>
              <a:gd name="T19" fmla="*/ 106 h 125"/>
              <a:gd name="T20" fmla="*/ 88 w 109"/>
              <a:gd name="T21" fmla="*/ 46 h 125"/>
              <a:gd name="T22" fmla="*/ 77 w 109"/>
              <a:gd name="T23" fmla="*/ 32 h 125"/>
              <a:gd name="T24" fmla="*/ 51 w 109"/>
              <a:gd name="T25" fmla="*/ 9 h 125"/>
              <a:gd name="T26" fmla="*/ 48 w 109"/>
              <a:gd name="T27" fmla="*/ 9 h 125"/>
              <a:gd name="T28" fmla="*/ 51 w 109"/>
              <a:gd name="T29" fmla="*/ 26 h 125"/>
              <a:gd name="T30" fmla="*/ 61 w 109"/>
              <a:gd name="T31" fmla="*/ 32 h 125"/>
              <a:gd name="T32" fmla="*/ 66 w 109"/>
              <a:gd name="T33" fmla="*/ 56 h 125"/>
              <a:gd name="T34" fmla="*/ 40 w 109"/>
              <a:gd name="T35" fmla="*/ 43 h 125"/>
              <a:gd name="T36" fmla="*/ 28 w 109"/>
              <a:gd name="T37" fmla="*/ 25 h 125"/>
              <a:gd name="T38" fmla="*/ 34 w 109"/>
              <a:gd name="T39" fmla="*/ 14 h 125"/>
              <a:gd name="T40" fmla="*/ 39 w 109"/>
              <a:gd name="T41" fmla="*/ 3 h 125"/>
              <a:gd name="T42" fmla="*/ 34 w 109"/>
              <a:gd name="T43" fmla="*/ 1 h 125"/>
              <a:gd name="T44" fmla="*/ 18 w 109"/>
              <a:gd name="T45" fmla="*/ 14 h 125"/>
              <a:gd name="T46" fmla="*/ 17 w 109"/>
              <a:gd name="T47" fmla="*/ 29 h 125"/>
              <a:gd name="T48" fmla="*/ 31 w 109"/>
              <a:gd name="T49" fmla="*/ 52 h 125"/>
              <a:gd name="T50" fmla="*/ 18 w 109"/>
              <a:gd name="T51" fmla="*/ 32 h 125"/>
              <a:gd name="T52" fmla="*/ 10 w 109"/>
              <a:gd name="T53" fmla="*/ 30 h 125"/>
              <a:gd name="T54" fmla="*/ 11 w 109"/>
              <a:gd name="T55" fmla="*/ 38 h 125"/>
              <a:gd name="T56" fmla="*/ 25 w 109"/>
              <a:gd name="T57" fmla="*/ 59 h 125"/>
              <a:gd name="T58" fmla="*/ 10 w 109"/>
              <a:gd name="T59" fmla="*/ 40 h 125"/>
              <a:gd name="T60" fmla="*/ 2 w 109"/>
              <a:gd name="T61" fmla="*/ 39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9" h="125">
                <a:moveTo>
                  <a:pt x="2" y="39"/>
                </a:moveTo>
                <a:cubicBezTo>
                  <a:pt x="0" y="42"/>
                  <a:pt x="1" y="46"/>
                  <a:pt x="4" y="49"/>
                </a:cubicBezTo>
                <a:cubicBezTo>
                  <a:pt x="21" y="68"/>
                  <a:pt x="21" y="68"/>
                  <a:pt x="21" y="68"/>
                </a:cubicBezTo>
                <a:cubicBezTo>
                  <a:pt x="13" y="60"/>
                  <a:pt x="13" y="60"/>
                  <a:pt x="13" y="60"/>
                </a:cubicBezTo>
                <a:cubicBezTo>
                  <a:pt x="10" y="58"/>
                  <a:pt x="8" y="58"/>
                  <a:pt x="6" y="61"/>
                </a:cubicBezTo>
                <a:cubicBezTo>
                  <a:pt x="5" y="64"/>
                  <a:pt x="7" y="69"/>
                  <a:pt x="10" y="71"/>
                </a:cubicBezTo>
                <a:cubicBezTo>
                  <a:pt x="25" y="83"/>
                  <a:pt x="25" y="83"/>
                  <a:pt x="25" y="83"/>
                </a:cubicBezTo>
                <a:cubicBezTo>
                  <a:pt x="44" y="100"/>
                  <a:pt x="66" y="105"/>
                  <a:pt x="78" y="121"/>
                </a:cubicBezTo>
                <a:cubicBezTo>
                  <a:pt x="81" y="125"/>
                  <a:pt x="81" y="125"/>
                  <a:pt x="81" y="125"/>
                </a:cubicBezTo>
                <a:cubicBezTo>
                  <a:pt x="109" y="106"/>
                  <a:pt x="109" y="106"/>
                  <a:pt x="109" y="106"/>
                </a:cubicBezTo>
                <a:cubicBezTo>
                  <a:pt x="94" y="64"/>
                  <a:pt x="89" y="50"/>
                  <a:pt x="88" y="46"/>
                </a:cubicBezTo>
                <a:cubicBezTo>
                  <a:pt x="86" y="42"/>
                  <a:pt x="80" y="35"/>
                  <a:pt x="77" y="32"/>
                </a:cubicBezTo>
                <a:cubicBezTo>
                  <a:pt x="51" y="9"/>
                  <a:pt x="51" y="9"/>
                  <a:pt x="51" y="9"/>
                </a:cubicBezTo>
                <a:cubicBezTo>
                  <a:pt x="50" y="8"/>
                  <a:pt x="49" y="8"/>
                  <a:pt x="48" y="9"/>
                </a:cubicBezTo>
                <a:cubicBezTo>
                  <a:pt x="45" y="15"/>
                  <a:pt x="47" y="20"/>
                  <a:pt x="51" y="26"/>
                </a:cubicBezTo>
                <a:cubicBezTo>
                  <a:pt x="56" y="33"/>
                  <a:pt x="61" y="32"/>
                  <a:pt x="61" y="32"/>
                </a:cubicBezTo>
                <a:cubicBezTo>
                  <a:pt x="67" y="41"/>
                  <a:pt x="70" y="51"/>
                  <a:pt x="66" y="56"/>
                </a:cubicBezTo>
                <a:cubicBezTo>
                  <a:pt x="55" y="66"/>
                  <a:pt x="40" y="43"/>
                  <a:pt x="40" y="43"/>
                </a:cubicBezTo>
                <a:cubicBezTo>
                  <a:pt x="28" y="25"/>
                  <a:pt x="28" y="25"/>
                  <a:pt x="28" y="25"/>
                </a:cubicBezTo>
                <a:cubicBezTo>
                  <a:pt x="26" y="21"/>
                  <a:pt x="34" y="14"/>
                  <a:pt x="34" y="14"/>
                </a:cubicBezTo>
                <a:cubicBezTo>
                  <a:pt x="38" y="11"/>
                  <a:pt x="41" y="9"/>
                  <a:pt x="39" y="3"/>
                </a:cubicBezTo>
                <a:cubicBezTo>
                  <a:pt x="38" y="1"/>
                  <a:pt x="36" y="0"/>
                  <a:pt x="34" y="1"/>
                </a:cubicBezTo>
                <a:cubicBezTo>
                  <a:pt x="18" y="14"/>
                  <a:pt x="18" y="14"/>
                  <a:pt x="18" y="14"/>
                </a:cubicBezTo>
                <a:cubicBezTo>
                  <a:pt x="14" y="17"/>
                  <a:pt x="14" y="23"/>
                  <a:pt x="17" y="29"/>
                </a:cubicBezTo>
                <a:cubicBezTo>
                  <a:pt x="31" y="52"/>
                  <a:pt x="31" y="52"/>
                  <a:pt x="31" y="52"/>
                </a:cubicBezTo>
                <a:cubicBezTo>
                  <a:pt x="18" y="32"/>
                  <a:pt x="18" y="32"/>
                  <a:pt x="18" y="32"/>
                </a:cubicBezTo>
                <a:cubicBezTo>
                  <a:pt x="16" y="28"/>
                  <a:pt x="12" y="27"/>
                  <a:pt x="10" y="30"/>
                </a:cubicBezTo>
                <a:cubicBezTo>
                  <a:pt x="8" y="32"/>
                  <a:pt x="8" y="35"/>
                  <a:pt x="11" y="38"/>
                </a:cubicBezTo>
                <a:cubicBezTo>
                  <a:pt x="25" y="59"/>
                  <a:pt x="25" y="59"/>
                  <a:pt x="25" y="59"/>
                </a:cubicBezTo>
                <a:cubicBezTo>
                  <a:pt x="10" y="40"/>
                  <a:pt x="10" y="40"/>
                  <a:pt x="10" y="40"/>
                </a:cubicBezTo>
                <a:cubicBezTo>
                  <a:pt x="7" y="37"/>
                  <a:pt x="4" y="37"/>
                  <a:pt x="2" y="39"/>
                </a:cubicBezTo>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6" name="Freeform 91"/>
          <p:cNvSpPr>
            <a:spLocks/>
          </p:cNvSpPr>
          <p:nvPr userDrawn="1"/>
        </p:nvSpPr>
        <p:spPr bwMode="auto">
          <a:xfrm>
            <a:off x="11164316" y="6291053"/>
            <a:ext cx="723673" cy="668301"/>
          </a:xfrm>
          <a:custGeom>
            <a:avLst/>
            <a:gdLst>
              <a:gd name="T0" fmla="*/ 24 w 144"/>
              <a:gd name="T1" fmla="*/ 133 h 133"/>
              <a:gd name="T2" fmla="*/ 144 w 144"/>
              <a:gd name="T3" fmla="*/ 133 h 133"/>
              <a:gd name="T4" fmla="*/ 76 w 144"/>
              <a:gd name="T5" fmla="*/ 0 h 133"/>
              <a:gd name="T6" fmla="*/ 0 w 144"/>
              <a:gd name="T7" fmla="*/ 54 h 133"/>
              <a:gd name="T8" fmla="*/ 24 w 144"/>
              <a:gd name="T9" fmla="*/ 133 h 133"/>
            </a:gdLst>
            <a:ahLst/>
            <a:cxnLst>
              <a:cxn ang="0">
                <a:pos x="T0" y="T1"/>
              </a:cxn>
              <a:cxn ang="0">
                <a:pos x="T2" y="T3"/>
              </a:cxn>
              <a:cxn ang="0">
                <a:pos x="T4" y="T5"/>
              </a:cxn>
              <a:cxn ang="0">
                <a:pos x="T6" y="T7"/>
              </a:cxn>
              <a:cxn ang="0">
                <a:pos x="T8" y="T9"/>
              </a:cxn>
            </a:cxnLst>
            <a:rect l="0" t="0" r="r" b="b"/>
            <a:pathLst>
              <a:path w="144" h="133">
                <a:moveTo>
                  <a:pt x="24" y="133"/>
                </a:moveTo>
                <a:lnTo>
                  <a:pt x="144" y="133"/>
                </a:lnTo>
                <a:lnTo>
                  <a:pt x="76" y="0"/>
                </a:lnTo>
                <a:lnTo>
                  <a:pt x="0" y="54"/>
                </a:lnTo>
                <a:lnTo>
                  <a:pt x="24" y="133"/>
                </a:lnTo>
                <a:close/>
              </a:path>
            </a:pathLst>
          </a:custGeom>
          <a:solidFill>
            <a:srgbClr val="3963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7" name="Freeform 92"/>
          <p:cNvSpPr>
            <a:spLocks/>
          </p:cNvSpPr>
          <p:nvPr userDrawn="1"/>
        </p:nvSpPr>
        <p:spPr bwMode="auto">
          <a:xfrm>
            <a:off x="11114060" y="6170456"/>
            <a:ext cx="422142" cy="381886"/>
          </a:xfrm>
          <a:custGeom>
            <a:avLst/>
            <a:gdLst>
              <a:gd name="T0" fmla="*/ 0 w 84"/>
              <a:gd name="T1" fmla="*/ 50 h 76"/>
              <a:gd name="T2" fmla="*/ 13 w 84"/>
              <a:gd name="T3" fmla="*/ 76 h 76"/>
              <a:gd name="T4" fmla="*/ 84 w 84"/>
              <a:gd name="T5" fmla="*/ 26 h 76"/>
              <a:gd name="T6" fmla="*/ 71 w 84"/>
              <a:gd name="T7" fmla="*/ 0 h 76"/>
              <a:gd name="T8" fmla="*/ 0 w 84"/>
              <a:gd name="T9" fmla="*/ 50 h 76"/>
            </a:gdLst>
            <a:ahLst/>
            <a:cxnLst>
              <a:cxn ang="0">
                <a:pos x="T0" y="T1"/>
              </a:cxn>
              <a:cxn ang="0">
                <a:pos x="T2" y="T3"/>
              </a:cxn>
              <a:cxn ang="0">
                <a:pos x="T4" y="T5"/>
              </a:cxn>
              <a:cxn ang="0">
                <a:pos x="T6" y="T7"/>
              </a:cxn>
              <a:cxn ang="0">
                <a:pos x="T8" y="T9"/>
              </a:cxn>
            </a:cxnLst>
            <a:rect l="0" t="0" r="r" b="b"/>
            <a:pathLst>
              <a:path w="84" h="76">
                <a:moveTo>
                  <a:pt x="0" y="50"/>
                </a:moveTo>
                <a:lnTo>
                  <a:pt x="13" y="76"/>
                </a:lnTo>
                <a:lnTo>
                  <a:pt x="84" y="26"/>
                </a:lnTo>
                <a:lnTo>
                  <a:pt x="71" y="0"/>
                </a:lnTo>
                <a:lnTo>
                  <a:pt x="0" y="5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8" name="Freeform 93"/>
          <p:cNvSpPr>
            <a:spLocks/>
          </p:cNvSpPr>
          <p:nvPr userDrawn="1"/>
        </p:nvSpPr>
        <p:spPr bwMode="auto">
          <a:xfrm>
            <a:off x="10671815" y="5205697"/>
            <a:ext cx="85437" cy="75374"/>
          </a:xfrm>
          <a:custGeom>
            <a:avLst/>
            <a:gdLst>
              <a:gd name="T0" fmla="*/ 9 w 9"/>
              <a:gd name="T1" fmla="*/ 1 h 8"/>
              <a:gd name="T2" fmla="*/ 2 w 9"/>
              <a:gd name="T3" fmla="*/ 8 h 8"/>
              <a:gd name="T4" fmla="*/ 0 w 9"/>
              <a:gd name="T5" fmla="*/ 7 h 8"/>
              <a:gd name="T6" fmla="*/ 9 w 9"/>
              <a:gd name="T7" fmla="*/ 0 h 8"/>
              <a:gd name="T8" fmla="*/ 9 w 9"/>
              <a:gd name="T9" fmla="*/ 1 h 8"/>
            </a:gdLst>
            <a:ahLst/>
            <a:cxnLst>
              <a:cxn ang="0">
                <a:pos x="T0" y="T1"/>
              </a:cxn>
              <a:cxn ang="0">
                <a:pos x="T2" y="T3"/>
              </a:cxn>
              <a:cxn ang="0">
                <a:pos x="T4" y="T5"/>
              </a:cxn>
              <a:cxn ang="0">
                <a:pos x="T6" y="T7"/>
              </a:cxn>
              <a:cxn ang="0">
                <a:pos x="T8" y="T9"/>
              </a:cxn>
            </a:cxnLst>
            <a:rect l="0" t="0" r="r" b="b"/>
            <a:pathLst>
              <a:path w="9" h="8">
                <a:moveTo>
                  <a:pt x="9" y="1"/>
                </a:moveTo>
                <a:cubicBezTo>
                  <a:pt x="2" y="8"/>
                  <a:pt x="2" y="8"/>
                  <a:pt x="2" y="8"/>
                </a:cubicBezTo>
                <a:cubicBezTo>
                  <a:pt x="1" y="8"/>
                  <a:pt x="0" y="8"/>
                  <a:pt x="0" y="7"/>
                </a:cubicBezTo>
                <a:cubicBezTo>
                  <a:pt x="9" y="0"/>
                  <a:pt x="9" y="0"/>
                  <a:pt x="9" y="0"/>
                </a:cubicBezTo>
                <a:lnTo>
                  <a:pt x="9" y="1"/>
                </a:lnTo>
                <a:close/>
              </a:path>
            </a:pathLst>
          </a:custGeom>
          <a:solidFill>
            <a:srgbClr val="CBE2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9" name="Freeform 94"/>
          <p:cNvSpPr>
            <a:spLocks/>
          </p:cNvSpPr>
          <p:nvPr userDrawn="1"/>
        </p:nvSpPr>
        <p:spPr bwMode="auto">
          <a:xfrm>
            <a:off x="10887911" y="5271020"/>
            <a:ext cx="105539" cy="105524"/>
          </a:xfrm>
          <a:custGeom>
            <a:avLst/>
            <a:gdLst>
              <a:gd name="T0" fmla="*/ 1 w 11"/>
              <a:gd name="T1" fmla="*/ 1 h 11"/>
              <a:gd name="T2" fmla="*/ 8 w 11"/>
              <a:gd name="T3" fmla="*/ 10 h 11"/>
              <a:gd name="T4" fmla="*/ 11 w 11"/>
              <a:gd name="T5" fmla="*/ 9 h 11"/>
              <a:gd name="T6" fmla="*/ 1 w 11"/>
              <a:gd name="T7" fmla="*/ 0 h 11"/>
              <a:gd name="T8" fmla="*/ 1 w 11"/>
              <a:gd name="T9" fmla="*/ 1 h 11"/>
            </a:gdLst>
            <a:ahLst/>
            <a:cxnLst>
              <a:cxn ang="0">
                <a:pos x="T0" y="T1"/>
              </a:cxn>
              <a:cxn ang="0">
                <a:pos x="T2" y="T3"/>
              </a:cxn>
              <a:cxn ang="0">
                <a:pos x="T4" y="T5"/>
              </a:cxn>
              <a:cxn ang="0">
                <a:pos x="T6" y="T7"/>
              </a:cxn>
              <a:cxn ang="0">
                <a:pos x="T8" y="T9"/>
              </a:cxn>
            </a:cxnLst>
            <a:rect l="0" t="0" r="r" b="b"/>
            <a:pathLst>
              <a:path w="11" h="11">
                <a:moveTo>
                  <a:pt x="1" y="1"/>
                </a:moveTo>
                <a:cubicBezTo>
                  <a:pt x="8" y="10"/>
                  <a:pt x="8" y="10"/>
                  <a:pt x="8" y="10"/>
                </a:cubicBezTo>
                <a:cubicBezTo>
                  <a:pt x="9" y="11"/>
                  <a:pt x="10" y="10"/>
                  <a:pt x="11" y="9"/>
                </a:cubicBezTo>
                <a:cubicBezTo>
                  <a:pt x="1" y="0"/>
                  <a:pt x="1" y="0"/>
                  <a:pt x="1" y="0"/>
                </a:cubicBezTo>
                <a:cubicBezTo>
                  <a:pt x="0" y="1"/>
                  <a:pt x="0" y="1"/>
                  <a:pt x="1" y="1"/>
                </a:cubicBezTo>
                <a:close/>
              </a:path>
            </a:pathLst>
          </a:custGeom>
          <a:solidFill>
            <a:srgbClr val="CBE2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0" name="Freeform 95"/>
          <p:cNvSpPr>
            <a:spLocks/>
          </p:cNvSpPr>
          <p:nvPr userDrawn="1"/>
        </p:nvSpPr>
        <p:spPr bwMode="auto">
          <a:xfrm>
            <a:off x="11114061" y="6085039"/>
            <a:ext cx="341735" cy="271340"/>
          </a:xfrm>
          <a:custGeom>
            <a:avLst/>
            <a:gdLst>
              <a:gd name="T0" fmla="*/ 68 w 68"/>
              <a:gd name="T1" fmla="*/ 15 h 54"/>
              <a:gd name="T2" fmla="*/ 10 w 68"/>
              <a:gd name="T3" fmla="*/ 54 h 54"/>
              <a:gd name="T4" fmla="*/ 0 w 68"/>
              <a:gd name="T5" fmla="*/ 43 h 54"/>
              <a:gd name="T6" fmla="*/ 62 w 68"/>
              <a:gd name="T7" fmla="*/ 0 h 54"/>
              <a:gd name="T8" fmla="*/ 68 w 68"/>
              <a:gd name="T9" fmla="*/ 15 h 54"/>
            </a:gdLst>
            <a:ahLst/>
            <a:cxnLst>
              <a:cxn ang="0">
                <a:pos x="T0" y="T1"/>
              </a:cxn>
              <a:cxn ang="0">
                <a:pos x="T2" y="T3"/>
              </a:cxn>
              <a:cxn ang="0">
                <a:pos x="T4" y="T5"/>
              </a:cxn>
              <a:cxn ang="0">
                <a:pos x="T6" y="T7"/>
              </a:cxn>
              <a:cxn ang="0">
                <a:pos x="T8" y="T9"/>
              </a:cxn>
            </a:cxnLst>
            <a:rect l="0" t="0" r="r" b="b"/>
            <a:pathLst>
              <a:path w="68" h="54">
                <a:moveTo>
                  <a:pt x="68" y="15"/>
                </a:moveTo>
                <a:lnTo>
                  <a:pt x="10" y="54"/>
                </a:lnTo>
                <a:lnTo>
                  <a:pt x="0" y="43"/>
                </a:lnTo>
                <a:lnTo>
                  <a:pt x="62" y="0"/>
                </a:lnTo>
                <a:lnTo>
                  <a:pt x="68" y="15"/>
                </a:lnTo>
                <a:close/>
              </a:path>
            </a:pathLst>
          </a:custGeom>
          <a:solidFill>
            <a:srgbClr val="4F31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1" name="Freeform 96"/>
          <p:cNvSpPr>
            <a:spLocks/>
          </p:cNvSpPr>
          <p:nvPr userDrawn="1"/>
        </p:nvSpPr>
        <p:spPr bwMode="auto">
          <a:xfrm>
            <a:off x="11134163" y="6200606"/>
            <a:ext cx="140715" cy="155770"/>
          </a:xfrm>
          <a:custGeom>
            <a:avLst/>
            <a:gdLst>
              <a:gd name="T0" fmla="*/ 13 w 15"/>
              <a:gd name="T1" fmla="*/ 5 h 17"/>
              <a:gd name="T2" fmla="*/ 11 w 15"/>
              <a:gd name="T3" fmla="*/ 15 h 17"/>
              <a:gd name="T4" fmla="*/ 2 w 15"/>
              <a:gd name="T5" fmla="*/ 11 h 17"/>
              <a:gd name="T6" fmla="*/ 4 w 15"/>
              <a:gd name="T7" fmla="*/ 2 h 17"/>
              <a:gd name="T8" fmla="*/ 13 w 15"/>
              <a:gd name="T9" fmla="*/ 5 h 17"/>
            </a:gdLst>
            <a:ahLst/>
            <a:cxnLst>
              <a:cxn ang="0">
                <a:pos x="T0" y="T1"/>
              </a:cxn>
              <a:cxn ang="0">
                <a:pos x="T2" y="T3"/>
              </a:cxn>
              <a:cxn ang="0">
                <a:pos x="T4" y="T5"/>
              </a:cxn>
              <a:cxn ang="0">
                <a:pos x="T6" y="T7"/>
              </a:cxn>
              <a:cxn ang="0">
                <a:pos x="T8" y="T9"/>
              </a:cxn>
            </a:cxnLst>
            <a:rect l="0" t="0" r="r" b="b"/>
            <a:pathLst>
              <a:path w="15" h="17">
                <a:moveTo>
                  <a:pt x="13" y="5"/>
                </a:moveTo>
                <a:cubicBezTo>
                  <a:pt x="15" y="9"/>
                  <a:pt x="14" y="13"/>
                  <a:pt x="11" y="15"/>
                </a:cubicBezTo>
                <a:cubicBezTo>
                  <a:pt x="8" y="17"/>
                  <a:pt x="4" y="15"/>
                  <a:pt x="2" y="11"/>
                </a:cubicBezTo>
                <a:cubicBezTo>
                  <a:pt x="0" y="8"/>
                  <a:pt x="1" y="4"/>
                  <a:pt x="4" y="2"/>
                </a:cubicBezTo>
                <a:cubicBezTo>
                  <a:pt x="7" y="0"/>
                  <a:pt x="11" y="2"/>
                  <a:pt x="13"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2" name="Freeform 97"/>
          <p:cNvSpPr>
            <a:spLocks/>
          </p:cNvSpPr>
          <p:nvPr userDrawn="1"/>
        </p:nvSpPr>
        <p:spPr bwMode="auto">
          <a:xfrm>
            <a:off x="11144214" y="6210656"/>
            <a:ext cx="120613" cy="135670"/>
          </a:xfrm>
          <a:custGeom>
            <a:avLst/>
            <a:gdLst>
              <a:gd name="T0" fmla="*/ 12 w 13"/>
              <a:gd name="T1" fmla="*/ 4 h 15"/>
              <a:gd name="T2" fmla="*/ 11 w 13"/>
              <a:gd name="T3" fmla="*/ 5 h 15"/>
              <a:gd name="T4" fmla="*/ 13 w 13"/>
              <a:gd name="T5" fmla="*/ 9 h 15"/>
              <a:gd name="T6" fmla="*/ 10 w 13"/>
              <a:gd name="T7" fmla="*/ 14 h 15"/>
              <a:gd name="T8" fmla="*/ 8 w 13"/>
              <a:gd name="T9" fmla="*/ 14 h 15"/>
              <a:gd name="T10" fmla="*/ 1 w 13"/>
              <a:gd name="T11" fmla="*/ 10 h 15"/>
              <a:gd name="T12" fmla="*/ 0 w 13"/>
              <a:gd name="T13" fmla="*/ 6 h 15"/>
              <a:gd name="T14" fmla="*/ 3 w 13"/>
              <a:gd name="T15" fmla="*/ 1 h 15"/>
              <a:gd name="T16" fmla="*/ 5 w 13"/>
              <a:gd name="T17" fmla="*/ 1 h 15"/>
              <a:gd name="T18" fmla="*/ 11 w 13"/>
              <a:gd name="T19" fmla="*/ 5 h 15"/>
              <a:gd name="T20" fmla="*/ 12 w 13"/>
              <a:gd name="T21" fmla="*/ 4 h 15"/>
              <a:gd name="T22" fmla="*/ 12 w 13"/>
              <a:gd name="T23" fmla="*/ 4 h 15"/>
              <a:gd name="T24" fmla="*/ 5 w 13"/>
              <a:gd name="T25" fmla="*/ 0 h 15"/>
              <a:gd name="T26" fmla="*/ 3 w 13"/>
              <a:gd name="T27" fmla="*/ 1 h 15"/>
              <a:gd name="T28" fmla="*/ 0 w 13"/>
              <a:gd name="T29" fmla="*/ 6 h 15"/>
              <a:gd name="T30" fmla="*/ 1 w 13"/>
              <a:gd name="T31" fmla="*/ 11 h 15"/>
              <a:gd name="T32" fmla="*/ 8 w 13"/>
              <a:gd name="T33" fmla="*/ 15 h 15"/>
              <a:gd name="T34" fmla="*/ 10 w 13"/>
              <a:gd name="T35" fmla="*/ 14 h 15"/>
              <a:gd name="T36" fmla="*/ 13 w 13"/>
              <a:gd name="T37" fmla="*/ 9 h 15"/>
              <a:gd name="T38" fmla="*/ 12 w 13"/>
              <a:gd name="T39" fmla="*/ 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 h="15">
                <a:moveTo>
                  <a:pt x="12" y="4"/>
                </a:moveTo>
                <a:cubicBezTo>
                  <a:pt x="11" y="5"/>
                  <a:pt x="11" y="5"/>
                  <a:pt x="11" y="5"/>
                </a:cubicBezTo>
                <a:cubicBezTo>
                  <a:pt x="12" y="6"/>
                  <a:pt x="13" y="7"/>
                  <a:pt x="13" y="9"/>
                </a:cubicBezTo>
                <a:cubicBezTo>
                  <a:pt x="13" y="11"/>
                  <a:pt x="12" y="13"/>
                  <a:pt x="10" y="14"/>
                </a:cubicBezTo>
                <a:cubicBezTo>
                  <a:pt x="9" y="14"/>
                  <a:pt x="8" y="14"/>
                  <a:pt x="8" y="14"/>
                </a:cubicBezTo>
                <a:cubicBezTo>
                  <a:pt x="5" y="14"/>
                  <a:pt x="3" y="13"/>
                  <a:pt x="1" y="10"/>
                </a:cubicBezTo>
                <a:cubicBezTo>
                  <a:pt x="1" y="9"/>
                  <a:pt x="0" y="8"/>
                  <a:pt x="0" y="6"/>
                </a:cubicBezTo>
                <a:cubicBezTo>
                  <a:pt x="0" y="4"/>
                  <a:pt x="1" y="2"/>
                  <a:pt x="3" y="1"/>
                </a:cubicBezTo>
                <a:cubicBezTo>
                  <a:pt x="4" y="1"/>
                  <a:pt x="5" y="1"/>
                  <a:pt x="5" y="1"/>
                </a:cubicBezTo>
                <a:cubicBezTo>
                  <a:pt x="8" y="1"/>
                  <a:pt x="10" y="2"/>
                  <a:pt x="11" y="5"/>
                </a:cubicBezTo>
                <a:cubicBezTo>
                  <a:pt x="12" y="4"/>
                  <a:pt x="12" y="4"/>
                  <a:pt x="12" y="4"/>
                </a:cubicBezTo>
                <a:cubicBezTo>
                  <a:pt x="12" y="4"/>
                  <a:pt x="12" y="4"/>
                  <a:pt x="12" y="4"/>
                </a:cubicBezTo>
                <a:cubicBezTo>
                  <a:pt x="11" y="2"/>
                  <a:pt x="8" y="0"/>
                  <a:pt x="5" y="0"/>
                </a:cubicBezTo>
                <a:cubicBezTo>
                  <a:pt x="4" y="0"/>
                  <a:pt x="3" y="0"/>
                  <a:pt x="3" y="1"/>
                </a:cubicBezTo>
                <a:cubicBezTo>
                  <a:pt x="1" y="2"/>
                  <a:pt x="0" y="4"/>
                  <a:pt x="0" y="6"/>
                </a:cubicBezTo>
                <a:cubicBezTo>
                  <a:pt x="0" y="8"/>
                  <a:pt x="0" y="9"/>
                  <a:pt x="1" y="11"/>
                </a:cubicBezTo>
                <a:cubicBezTo>
                  <a:pt x="2" y="13"/>
                  <a:pt x="5" y="15"/>
                  <a:pt x="8" y="15"/>
                </a:cubicBezTo>
                <a:cubicBezTo>
                  <a:pt x="8" y="15"/>
                  <a:pt x="9" y="15"/>
                  <a:pt x="10" y="14"/>
                </a:cubicBezTo>
                <a:cubicBezTo>
                  <a:pt x="12" y="13"/>
                  <a:pt x="13" y="11"/>
                  <a:pt x="13" y="9"/>
                </a:cubicBezTo>
                <a:cubicBezTo>
                  <a:pt x="13" y="7"/>
                  <a:pt x="13" y="6"/>
                  <a:pt x="12" y="4"/>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3" name="Freeform 98"/>
          <p:cNvSpPr>
            <a:spLocks/>
          </p:cNvSpPr>
          <p:nvPr userDrawn="1"/>
        </p:nvSpPr>
        <p:spPr bwMode="auto">
          <a:xfrm>
            <a:off x="11199493" y="6275980"/>
            <a:ext cx="20102" cy="55274"/>
          </a:xfrm>
          <a:custGeom>
            <a:avLst/>
            <a:gdLst>
              <a:gd name="T0" fmla="*/ 4 w 4"/>
              <a:gd name="T1" fmla="*/ 11 h 11"/>
              <a:gd name="T2" fmla="*/ 0 w 4"/>
              <a:gd name="T3" fmla="*/ 0 h 11"/>
              <a:gd name="T4" fmla="*/ 2 w 4"/>
              <a:gd name="T5" fmla="*/ 0 h 11"/>
              <a:gd name="T6" fmla="*/ 4 w 4"/>
              <a:gd name="T7" fmla="*/ 11 h 11"/>
            </a:gdLst>
            <a:ahLst/>
            <a:cxnLst>
              <a:cxn ang="0">
                <a:pos x="T0" y="T1"/>
              </a:cxn>
              <a:cxn ang="0">
                <a:pos x="T2" y="T3"/>
              </a:cxn>
              <a:cxn ang="0">
                <a:pos x="T4" y="T5"/>
              </a:cxn>
              <a:cxn ang="0">
                <a:pos x="T6" y="T7"/>
              </a:cxn>
            </a:cxnLst>
            <a:rect l="0" t="0" r="r" b="b"/>
            <a:pathLst>
              <a:path w="4" h="11">
                <a:moveTo>
                  <a:pt x="4" y="11"/>
                </a:moveTo>
                <a:lnTo>
                  <a:pt x="0" y="0"/>
                </a:lnTo>
                <a:lnTo>
                  <a:pt x="2" y="0"/>
                </a:lnTo>
                <a:lnTo>
                  <a:pt x="4" y="11"/>
                </a:lnTo>
                <a:close/>
              </a:path>
            </a:pathLst>
          </a:custGeom>
          <a:solidFill>
            <a:srgbClr val="A889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4" name="Freeform 99"/>
          <p:cNvSpPr>
            <a:spLocks/>
          </p:cNvSpPr>
          <p:nvPr userDrawn="1"/>
        </p:nvSpPr>
        <p:spPr bwMode="auto">
          <a:xfrm>
            <a:off x="11199492" y="6265931"/>
            <a:ext cx="35180" cy="15075"/>
          </a:xfrm>
          <a:custGeom>
            <a:avLst/>
            <a:gdLst>
              <a:gd name="T0" fmla="*/ 7 w 7"/>
              <a:gd name="T1" fmla="*/ 0 h 3"/>
              <a:gd name="T2" fmla="*/ 2 w 7"/>
              <a:gd name="T3" fmla="*/ 3 h 3"/>
              <a:gd name="T4" fmla="*/ 0 w 7"/>
              <a:gd name="T5" fmla="*/ 2 h 3"/>
              <a:gd name="T6" fmla="*/ 7 w 7"/>
              <a:gd name="T7" fmla="*/ 0 h 3"/>
            </a:gdLst>
            <a:ahLst/>
            <a:cxnLst>
              <a:cxn ang="0">
                <a:pos x="T0" y="T1"/>
              </a:cxn>
              <a:cxn ang="0">
                <a:pos x="T2" y="T3"/>
              </a:cxn>
              <a:cxn ang="0">
                <a:pos x="T4" y="T5"/>
              </a:cxn>
              <a:cxn ang="0">
                <a:pos x="T6" y="T7"/>
              </a:cxn>
            </a:cxnLst>
            <a:rect l="0" t="0" r="r" b="b"/>
            <a:pathLst>
              <a:path w="7" h="3">
                <a:moveTo>
                  <a:pt x="7" y="0"/>
                </a:moveTo>
                <a:lnTo>
                  <a:pt x="2" y="3"/>
                </a:lnTo>
                <a:lnTo>
                  <a:pt x="0" y="2"/>
                </a:lnTo>
                <a:lnTo>
                  <a:pt x="7" y="0"/>
                </a:lnTo>
                <a:close/>
              </a:path>
            </a:pathLst>
          </a:custGeom>
          <a:solidFill>
            <a:srgbClr val="A889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5" name="Freeform 100"/>
          <p:cNvSpPr>
            <a:spLocks/>
          </p:cNvSpPr>
          <p:nvPr userDrawn="1"/>
        </p:nvSpPr>
        <p:spPr bwMode="auto">
          <a:xfrm>
            <a:off x="11189443" y="6215681"/>
            <a:ext cx="20102" cy="60296"/>
          </a:xfrm>
          <a:custGeom>
            <a:avLst/>
            <a:gdLst>
              <a:gd name="T0" fmla="*/ 0 w 4"/>
              <a:gd name="T1" fmla="*/ 0 h 12"/>
              <a:gd name="T2" fmla="*/ 4 w 4"/>
              <a:gd name="T3" fmla="*/ 12 h 12"/>
              <a:gd name="T4" fmla="*/ 2 w 4"/>
              <a:gd name="T5" fmla="*/ 12 h 12"/>
              <a:gd name="T6" fmla="*/ 0 w 4"/>
              <a:gd name="T7" fmla="*/ 0 h 12"/>
            </a:gdLst>
            <a:ahLst/>
            <a:cxnLst>
              <a:cxn ang="0">
                <a:pos x="T0" y="T1"/>
              </a:cxn>
              <a:cxn ang="0">
                <a:pos x="T2" y="T3"/>
              </a:cxn>
              <a:cxn ang="0">
                <a:pos x="T4" y="T5"/>
              </a:cxn>
              <a:cxn ang="0">
                <a:pos x="T6" y="T7"/>
              </a:cxn>
            </a:cxnLst>
            <a:rect l="0" t="0" r="r" b="b"/>
            <a:pathLst>
              <a:path w="4" h="12">
                <a:moveTo>
                  <a:pt x="0" y="0"/>
                </a:moveTo>
                <a:lnTo>
                  <a:pt x="4" y="12"/>
                </a:lnTo>
                <a:lnTo>
                  <a:pt x="2" y="12"/>
                </a:lnTo>
                <a:lnTo>
                  <a:pt x="0" y="0"/>
                </a:lnTo>
                <a:close/>
              </a:path>
            </a:pathLst>
          </a:custGeom>
          <a:solidFill>
            <a:srgbClr val="A889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6" name="Rectangle 101"/>
          <p:cNvSpPr>
            <a:spLocks noChangeArrowheads="1"/>
          </p:cNvSpPr>
          <p:nvPr userDrawn="1"/>
        </p:nvSpPr>
        <p:spPr bwMode="auto">
          <a:xfrm>
            <a:off x="11169339" y="6225731"/>
            <a:ext cx="10052" cy="100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7" name="Freeform 102"/>
          <p:cNvSpPr>
            <a:spLocks/>
          </p:cNvSpPr>
          <p:nvPr userDrawn="1"/>
        </p:nvSpPr>
        <p:spPr bwMode="auto">
          <a:xfrm>
            <a:off x="11154266" y="6245830"/>
            <a:ext cx="15077" cy="10050"/>
          </a:xfrm>
          <a:custGeom>
            <a:avLst/>
            <a:gdLst>
              <a:gd name="T0" fmla="*/ 3 w 3"/>
              <a:gd name="T1" fmla="*/ 2 h 2"/>
              <a:gd name="T2" fmla="*/ 2 w 3"/>
              <a:gd name="T3" fmla="*/ 2 h 2"/>
              <a:gd name="T4" fmla="*/ 0 w 3"/>
              <a:gd name="T5" fmla="*/ 0 h 2"/>
              <a:gd name="T6" fmla="*/ 2 w 3"/>
              <a:gd name="T7" fmla="*/ 0 h 2"/>
              <a:gd name="T8" fmla="*/ 3 w 3"/>
              <a:gd name="T9" fmla="*/ 2 h 2"/>
            </a:gdLst>
            <a:ahLst/>
            <a:cxnLst>
              <a:cxn ang="0">
                <a:pos x="T0" y="T1"/>
              </a:cxn>
              <a:cxn ang="0">
                <a:pos x="T2" y="T3"/>
              </a:cxn>
              <a:cxn ang="0">
                <a:pos x="T4" y="T5"/>
              </a:cxn>
              <a:cxn ang="0">
                <a:pos x="T6" y="T7"/>
              </a:cxn>
              <a:cxn ang="0">
                <a:pos x="T8" y="T9"/>
              </a:cxn>
            </a:cxnLst>
            <a:rect l="0" t="0" r="r" b="b"/>
            <a:pathLst>
              <a:path w="3" h="2">
                <a:moveTo>
                  <a:pt x="3" y="2"/>
                </a:moveTo>
                <a:lnTo>
                  <a:pt x="2" y="2"/>
                </a:lnTo>
                <a:lnTo>
                  <a:pt x="0" y="0"/>
                </a:lnTo>
                <a:lnTo>
                  <a:pt x="2" y="0"/>
                </a:lnTo>
                <a:lnTo>
                  <a:pt x="3"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8" name="Freeform 103"/>
          <p:cNvSpPr>
            <a:spLocks/>
          </p:cNvSpPr>
          <p:nvPr userDrawn="1"/>
        </p:nvSpPr>
        <p:spPr bwMode="auto">
          <a:xfrm>
            <a:off x="11154265" y="6275980"/>
            <a:ext cx="10052" cy="0"/>
          </a:xfrm>
          <a:custGeom>
            <a:avLst/>
            <a:gdLst>
              <a:gd name="T0" fmla="*/ 2 w 2"/>
              <a:gd name="T1" fmla="*/ 2 w 2"/>
              <a:gd name="T2" fmla="*/ 0 w 2"/>
              <a:gd name="T3" fmla="*/ 2 w 2"/>
              <a:gd name="T4" fmla="*/ 2 w 2"/>
            </a:gdLst>
            <a:ahLst/>
            <a:cxnLst>
              <a:cxn ang="0">
                <a:pos x="T0" y="0"/>
              </a:cxn>
              <a:cxn ang="0">
                <a:pos x="T1" y="0"/>
              </a:cxn>
              <a:cxn ang="0">
                <a:pos x="T2" y="0"/>
              </a:cxn>
              <a:cxn ang="0">
                <a:pos x="T3" y="0"/>
              </a:cxn>
              <a:cxn ang="0">
                <a:pos x="T4" y="0"/>
              </a:cxn>
            </a:cxnLst>
            <a:rect l="0" t="0" r="r" b="b"/>
            <a:pathLst>
              <a:path w="2">
                <a:moveTo>
                  <a:pt x="2" y="0"/>
                </a:moveTo>
                <a:lnTo>
                  <a:pt x="2" y="0"/>
                </a:lnTo>
                <a:lnTo>
                  <a:pt x="0" y="0"/>
                </a:lnTo>
                <a:lnTo>
                  <a:pt x="2" y="0"/>
                </a:lnTo>
                <a:lnTo>
                  <a:pt x="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9" name="Rectangle 104"/>
          <p:cNvSpPr>
            <a:spLocks noChangeArrowheads="1"/>
          </p:cNvSpPr>
          <p:nvPr userDrawn="1"/>
        </p:nvSpPr>
        <p:spPr bwMode="auto">
          <a:xfrm>
            <a:off x="11164316" y="6291052"/>
            <a:ext cx="5026" cy="100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0" name="Freeform 105"/>
          <p:cNvSpPr>
            <a:spLocks/>
          </p:cNvSpPr>
          <p:nvPr userDrawn="1"/>
        </p:nvSpPr>
        <p:spPr bwMode="auto">
          <a:xfrm>
            <a:off x="11179390" y="6311152"/>
            <a:ext cx="10052" cy="20099"/>
          </a:xfrm>
          <a:custGeom>
            <a:avLst/>
            <a:gdLst>
              <a:gd name="T0" fmla="*/ 2 w 2"/>
              <a:gd name="T1" fmla="*/ 0 h 4"/>
              <a:gd name="T2" fmla="*/ 2 w 2"/>
              <a:gd name="T3" fmla="*/ 2 h 4"/>
              <a:gd name="T4" fmla="*/ 0 w 2"/>
              <a:gd name="T5" fmla="*/ 4 h 4"/>
              <a:gd name="T6" fmla="*/ 0 w 2"/>
              <a:gd name="T7" fmla="*/ 2 h 4"/>
              <a:gd name="T8" fmla="*/ 2 w 2"/>
              <a:gd name="T9" fmla="*/ 0 h 4"/>
            </a:gdLst>
            <a:ahLst/>
            <a:cxnLst>
              <a:cxn ang="0">
                <a:pos x="T0" y="T1"/>
              </a:cxn>
              <a:cxn ang="0">
                <a:pos x="T2" y="T3"/>
              </a:cxn>
              <a:cxn ang="0">
                <a:pos x="T4" y="T5"/>
              </a:cxn>
              <a:cxn ang="0">
                <a:pos x="T6" y="T7"/>
              </a:cxn>
              <a:cxn ang="0">
                <a:pos x="T8" y="T9"/>
              </a:cxn>
            </a:cxnLst>
            <a:rect l="0" t="0" r="r" b="b"/>
            <a:pathLst>
              <a:path w="2" h="4">
                <a:moveTo>
                  <a:pt x="2" y="0"/>
                </a:moveTo>
                <a:lnTo>
                  <a:pt x="2" y="2"/>
                </a:lnTo>
                <a:lnTo>
                  <a:pt x="0" y="4"/>
                </a:lnTo>
                <a:lnTo>
                  <a:pt x="0" y="2"/>
                </a:lnTo>
                <a:lnTo>
                  <a:pt x="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1" name="Freeform 106"/>
          <p:cNvSpPr>
            <a:spLocks/>
          </p:cNvSpPr>
          <p:nvPr userDrawn="1"/>
        </p:nvSpPr>
        <p:spPr bwMode="auto">
          <a:xfrm>
            <a:off x="11209544" y="6321202"/>
            <a:ext cx="0" cy="20099"/>
          </a:xfrm>
          <a:custGeom>
            <a:avLst/>
            <a:gdLst>
              <a:gd name="T0" fmla="*/ 0 h 4"/>
              <a:gd name="T1" fmla="*/ 2 h 4"/>
              <a:gd name="T2" fmla="*/ 4 h 4"/>
              <a:gd name="T3" fmla="*/ 2 h 4"/>
              <a:gd name="T4" fmla="*/ 0 h 4"/>
            </a:gdLst>
            <a:ahLst/>
            <a:cxnLst>
              <a:cxn ang="0">
                <a:pos x="0" y="T0"/>
              </a:cxn>
              <a:cxn ang="0">
                <a:pos x="0" y="T1"/>
              </a:cxn>
              <a:cxn ang="0">
                <a:pos x="0" y="T2"/>
              </a:cxn>
              <a:cxn ang="0">
                <a:pos x="0" y="T3"/>
              </a:cxn>
              <a:cxn ang="0">
                <a:pos x="0" y="T4"/>
              </a:cxn>
            </a:cxnLst>
            <a:rect l="0" t="0" r="r" b="b"/>
            <a:pathLst>
              <a:path h="4">
                <a:moveTo>
                  <a:pt x="0" y="0"/>
                </a:moveTo>
                <a:lnTo>
                  <a:pt x="0" y="2"/>
                </a:lnTo>
                <a:lnTo>
                  <a:pt x="0" y="4"/>
                </a:lnTo>
                <a:lnTo>
                  <a:pt x="0" y="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2" name="Rectangle 107"/>
          <p:cNvSpPr>
            <a:spLocks noChangeArrowheads="1"/>
          </p:cNvSpPr>
          <p:nvPr userDrawn="1"/>
        </p:nvSpPr>
        <p:spPr bwMode="auto">
          <a:xfrm>
            <a:off x="11229647" y="6321202"/>
            <a:ext cx="5026" cy="100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3" name="Freeform 108"/>
          <p:cNvSpPr>
            <a:spLocks/>
          </p:cNvSpPr>
          <p:nvPr userDrawn="1"/>
        </p:nvSpPr>
        <p:spPr bwMode="auto">
          <a:xfrm>
            <a:off x="11234673" y="6301102"/>
            <a:ext cx="20102" cy="10050"/>
          </a:xfrm>
          <a:custGeom>
            <a:avLst/>
            <a:gdLst>
              <a:gd name="T0" fmla="*/ 0 w 4"/>
              <a:gd name="T1" fmla="*/ 0 h 2"/>
              <a:gd name="T2" fmla="*/ 2 w 4"/>
              <a:gd name="T3" fmla="*/ 0 h 2"/>
              <a:gd name="T4" fmla="*/ 4 w 4"/>
              <a:gd name="T5" fmla="*/ 2 h 2"/>
              <a:gd name="T6" fmla="*/ 2 w 4"/>
              <a:gd name="T7" fmla="*/ 2 h 2"/>
              <a:gd name="T8" fmla="*/ 0 w 4"/>
              <a:gd name="T9" fmla="*/ 0 h 2"/>
            </a:gdLst>
            <a:ahLst/>
            <a:cxnLst>
              <a:cxn ang="0">
                <a:pos x="T0" y="T1"/>
              </a:cxn>
              <a:cxn ang="0">
                <a:pos x="T2" y="T3"/>
              </a:cxn>
              <a:cxn ang="0">
                <a:pos x="T4" y="T5"/>
              </a:cxn>
              <a:cxn ang="0">
                <a:pos x="T6" y="T7"/>
              </a:cxn>
              <a:cxn ang="0">
                <a:pos x="T8" y="T9"/>
              </a:cxn>
            </a:cxnLst>
            <a:rect l="0" t="0" r="r" b="b"/>
            <a:pathLst>
              <a:path w="4" h="2">
                <a:moveTo>
                  <a:pt x="0" y="0"/>
                </a:moveTo>
                <a:lnTo>
                  <a:pt x="2" y="0"/>
                </a:lnTo>
                <a:lnTo>
                  <a:pt x="4" y="2"/>
                </a:lnTo>
                <a:lnTo>
                  <a:pt x="2" y="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4" name="Freeform 109"/>
          <p:cNvSpPr>
            <a:spLocks/>
          </p:cNvSpPr>
          <p:nvPr userDrawn="1"/>
        </p:nvSpPr>
        <p:spPr bwMode="auto">
          <a:xfrm>
            <a:off x="11244723" y="6281002"/>
            <a:ext cx="10052" cy="0"/>
          </a:xfrm>
          <a:custGeom>
            <a:avLst/>
            <a:gdLst>
              <a:gd name="T0" fmla="*/ 0 w 2"/>
              <a:gd name="T1" fmla="*/ 0 w 2"/>
              <a:gd name="T2" fmla="*/ 2 w 2"/>
              <a:gd name="T3" fmla="*/ 0 w 2"/>
              <a:gd name="T4" fmla="*/ 0 w 2"/>
            </a:gdLst>
            <a:ahLst/>
            <a:cxnLst>
              <a:cxn ang="0">
                <a:pos x="T0" y="0"/>
              </a:cxn>
              <a:cxn ang="0">
                <a:pos x="T1" y="0"/>
              </a:cxn>
              <a:cxn ang="0">
                <a:pos x="T2" y="0"/>
              </a:cxn>
              <a:cxn ang="0">
                <a:pos x="T3" y="0"/>
              </a:cxn>
              <a:cxn ang="0">
                <a:pos x="T4" y="0"/>
              </a:cxn>
            </a:cxnLst>
            <a:rect l="0" t="0" r="r" b="b"/>
            <a:pathLst>
              <a:path w="2">
                <a:moveTo>
                  <a:pt x="0" y="0"/>
                </a:moveTo>
                <a:lnTo>
                  <a:pt x="0" y="0"/>
                </a:lnTo>
                <a:lnTo>
                  <a:pt x="2" y="0"/>
                </a:lnTo>
                <a:lnTo>
                  <a:pt x="0"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5" name="Freeform 110"/>
          <p:cNvSpPr>
            <a:spLocks/>
          </p:cNvSpPr>
          <p:nvPr userDrawn="1"/>
        </p:nvSpPr>
        <p:spPr bwMode="auto">
          <a:xfrm>
            <a:off x="11234672" y="6255881"/>
            <a:ext cx="10052" cy="10050"/>
          </a:xfrm>
          <a:custGeom>
            <a:avLst/>
            <a:gdLst>
              <a:gd name="T0" fmla="*/ 0 w 2"/>
              <a:gd name="T1" fmla="*/ 2 h 2"/>
              <a:gd name="T2" fmla="*/ 0 w 2"/>
              <a:gd name="T3" fmla="*/ 0 h 2"/>
              <a:gd name="T4" fmla="*/ 2 w 2"/>
              <a:gd name="T5" fmla="*/ 0 h 2"/>
              <a:gd name="T6" fmla="*/ 2 w 2"/>
              <a:gd name="T7" fmla="*/ 0 h 2"/>
              <a:gd name="T8" fmla="*/ 0 w 2"/>
              <a:gd name="T9" fmla="*/ 2 h 2"/>
            </a:gdLst>
            <a:ahLst/>
            <a:cxnLst>
              <a:cxn ang="0">
                <a:pos x="T0" y="T1"/>
              </a:cxn>
              <a:cxn ang="0">
                <a:pos x="T2" y="T3"/>
              </a:cxn>
              <a:cxn ang="0">
                <a:pos x="T4" y="T5"/>
              </a:cxn>
              <a:cxn ang="0">
                <a:pos x="T6" y="T7"/>
              </a:cxn>
              <a:cxn ang="0">
                <a:pos x="T8" y="T9"/>
              </a:cxn>
            </a:cxnLst>
            <a:rect l="0" t="0" r="r" b="b"/>
            <a:pathLst>
              <a:path w="2" h="2">
                <a:moveTo>
                  <a:pt x="0" y="2"/>
                </a:moveTo>
                <a:lnTo>
                  <a:pt x="0" y="0"/>
                </a:lnTo>
                <a:lnTo>
                  <a:pt x="2" y="0"/>
                </a:lnTo>
                <a:lnTo>
                  <a:pt x="2" y="0"/>
                </a:lnTo>
                <a:lnTo>
                  <a:pt x="0"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6" name="Freeform 111"/>
          <p:cNvSpPr>
            <a:spLocks/>
          </p:cNvSpPr>
          <p:nvPr userDrawn="1"/>
        </p:nvSpPr>
        <p:spPr bwMode="auto">
          <a:xfrm>
            <a:off x="11219596" y="6225732"/>
            <a:ext cx="10052" cy="20099"/>
          </a:xfrm>
          <a:custGeom>
            <a:avLst/>
            <a:gdLst>
              <a:gd name="T0" fmla="*/ 0 w 2"/>
              <a:gd name="T1" fmla="*/ 4 h 4"/>
              <a:gd name="T2" fmla="*/ 0 w 2"/>
              <a:gd name="T3" fmla="*/ 2 h 4"/>
              <a:gd name="T4" fmla="*/ 2 w 2"/>
              <a:gd name="T5" fmla="*/ 0 h 4"/>
              <a:gd name="T6" fmla="*/ 2 w 2"/>
              <a:gd name="T7" fmla="*/ 2 h 4"/>
              <a:gd name="T8" fmla="*/ 0 w 2"/>
              <a:gd name="T9" fmla="*/ 4 h 4"/>
            </a:gdLst>
            <a:ahLst/>
            <a:cxnLst>
              <a:cxn ang="0">
                <a:pos x="T0" y="T1"/>
              </a:cxn>
              <a:cxn ang="0">
                <a:pos x="T2" y="T3"/>
              </a:cxn>
              <a:cxn ang="0">
                <a:pos x="T4" y="T5"/>
              </a:cxn>
              <a:cxn ang="0">
                <a:pos x="T6" y="T7"/>
              </a:cxn>
              <a:cxn ang="0">
                <a:pos x="T8" y="T9"/>
              </a:cxn>
            </a:cxnLst>
            <a:rect l="0" t="0" r="r" b="b"/>
            <a:pathLst>
              <a:path w="2" h="4">
                <a:moveTo>
                  <a:pt x="0" y="4"/>
                </a:moveTo>
                <a:lnTo>
                  <a:pt x="0" y="2"/>
                </a:lnTo>
                <a:lnTo>
                  <a:pt x="2" y="0"/>
                </a:lnTo>
                <a:lnTo>
                  <a:pt x="2" y="2"/>
                </a:lnTo>
                <a:lnTo>
                  <a:pt x="0"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7" name="Freeform 112"/>
          <p:cNvSpPr>
            <a:spLocks/>
          </p:cNvSpPr>
          <p:nvPr userDrawn="1"/>
        </p:nvSpPr>
        <p:spPr bwMode="auto">
          <a:xfrm>
            <a:off x="11199493" y="6215682"/>
            <a:ext cx="0" cy="20099"/>
          </a:xfrm>
          <a:custGeom>
            <a:avLst/>
            <a:gdLst>
              <a:gd name="T0" fmla="*/ 4 h 4"/>
              <a:gd name="T1" fmla="*/ 2 h 4"/>
              <a:gd name="T2" fmla="*/ 0 h 4"/>
              <a:gd name="T3" fmla="*/ 2 h 4"/>
              <a:gd name="T4" fmla="*/ 4 h 4"/>
            </a:gdLst>
            <a:ahLst/>
            <a:cxnLst>
              <a:cxn ang="0">
                <a:pos x="0" y="T0"/>
              </a:cxn>
              <a:cxn ang="0">
                <a:pos x="0" y="T1"/>
              </a:cxn>
              <a:cxn ang="0">
                <a:pos x="0" y="T2"/>
              </a:cxn>
              <a:cxn ang="0">
                <a:pos x="0" y="T3"/>
              </a:cxn>
              <a:cxn ang="0">
                <a:pos x="0" y="T4"/>
              </a:cxn>
            </a:cxnLst>
            <a:rect l="0" t="0" r="r" b="b"/>
            <a:pathLst>
              <a:path h="4">
                <a:moveTo>
                  <a:pt x="0" y="4"/>
                </a:moveTo>
                <a:lnTo>
                  <a:pt x="0" y="2"/>
                </a:lnTo>
                <a:lnTo>
                  <a:pt x="0" y="0"/>
                </a:lnTo>
                <a:lnTo>
                  <a:pt x="0" y="2"/>
                </a:lnTo>
                <a:lnTo>
                  <a:pt x="0"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8" name="Freeform 113"/>
          <p:cNvSpPr>
            <a:spLocks/>
          </p:cNvSpPr>
          <p:nvPr userDrawn="1"/>
        </p:nvSpPr>
        <p:spPr bwMode="auto">
          <a:xfrm>
            <a:off x="11199492" y="6275980"/>
            <a:ext cx="10052" cy="5025"/>
          </a:xfrm>
          <a:custGeom>
            <a:avLst/>
            <a:gdLst>
              <a:gd name="T0" fmla="*/ 1 w 1"/>
              <a:gd name="T1" fmla="*/ 0 h 1"/>
              <a:gd name="T2" fmla="*/ 1 w 1"/>
              <a:gd name="T3" fmla="*/ 1 h 1"/>
              <a:gd name="T4" fmla="*/ 0 w 1"/>
              <a:gd name="T5" fmla="*/ 1 h 1"/>
              <a:gd name="T6" fmla="*/ 0 w 1"/>
              <a:gd name="T7" fmla="*/ 0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1" y="1"/>
                  <a:pt x="1" y="1"/>
                  <a:pt x="1" y="1"/>
                </a:cubicBezTo>
                <a:cubicBezTo>
                  <a:pt x="1" y="1"/>
                  <a:pt x="0" y="1"/>
                  <a:pt x="0" y="1"/>
                </a:cubicBezTo>
                <a:cubicBezTo>
                  <a:pt x="0" y="0"/>
                  <a:pt x="0" y="0"/>
                  <a:pt x="0" y="0"/>
                </a:cubicBezTo>
                <a:cubicBezTo>
                  <a:pt x="0" y="0"/>
                  <a:pt x="1" y="0"/>
                  <a:pt x="1" y="0"/>
                </a:cubicBezTo>
                <a:close/>
              </a:path>
            </a:pathLst>
          </a:custGeom>
          <a:solidFill>
            <a:srgbClr val="A889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9" name="Freeform 114"/>
          <p:cNvSpPr>
            <a:spLocks/>
          </p:cNvSpPr>
          <p:nvPr userDrawn="1"/>
        </p:nvSpPr>
        <p:spPr bwMode="auto">
          <a:xfrm>
            <a:off x="11254775" y="6235781"/>
            <a:ext cx="10052" cy="20099"/>
          </a:xfrm>
          <a:custGeom>
            <a:avLst/>
            <a:gdLst>
              <a:gd name="T0" fmla="*/ 1 w 1"/>
              <a:gd name="T1" fmla="*/ 1 h 2"/>
              <a:gd name="T2" fmla="*/ 1 w 1"/>
              <a:gd name="T3" fmla="*/ 2 h 2"/>
              <a:gd name="T4" fmla="*/ 1 w 1"/>
              <a:gd name="T5" fmla="*/ 2 h 2"/>
              <a:gd name="T6" fmla="*/ 1 w 1"/>
              <a:gd name="T7" fmla="*/ 2 h 2"/>
              <a:gd name="T8" fmla="*/ 0 w 1"/>
              <a:gd name="T9" fmla="*/ 1 h 2"/>
              <a:gd name="T10" fmla="*/ 0 w 1"/>
              <a:gd name="T11" fmla="*/ 0 h 2"/>
              <a:gd name="T12" fmla="*/ 0 w 1"/>
              <a:gd name="T13" fmla="*/ 0 h 2"/>
              <a:gd name="T14" fmla="*/ 0 w 1"/>
              <a:gd name="T15" fmla="*/ 0 h 2"/>
              <a:gd name="T16" fmla="*/ 1 w 1"/>
              <a:gd name="T17"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 h="2">
                <a:moveTo>
                  <a:pt x="1" y="1"/>
                </a:moveTo>
                <a:cubicBezTo>
                  <a:pt x="1" y="1"/>
                  <a:pt x="1" y="2"/>
                  <a:pt x="1" y="2"/>
                </a:cubicBezTo>
                <a:cubicBezTo>
                  <a:pt x="1" y="2"/>
                  <a:pt x="1" y="2"/>
                  <a:pt x="1" y="2"/>
                </a:cubicBezTo>
                <a:cubicBezTo>
                  <a:pt x="1" y="2"/>
                  <a:pt x="1" y="2"/>
                  <a:pt x="1" y="2"/>
                </a:cubicBezTo>
                <a:cubicBezTo>
                  <a:pt x="1" y="2"/>
                  <a:pt x="0" y="2"/>
                  <a:pt x="0" y="1"/>
                </a:cubicBezTo>
                <a:cubicBezTo>
                  <a:pt x="0" y="1"/>
                  <a:pt x="0" y="0"/>
                  <a:pt x="0" y="0"/>
                </a:cubicBezTo>
                <a:cubicBezTo>
                  <a:pt x="0" y="0"/>
                  <a:pt x="0" y="0"/>
                  <a:pt x="0" y="0"/>
                </a:cubicBezTo>
                <a:cubicBezTo>
                  <a:pt x="0" y="0"/>
                  <a:pt x="0" y="0"/>
                  <a:pt x="0" y="0"/>
                </a:cubicBezTo>
                <a:cubicBezTo>
                  <a:pt x="1" y="0"/>
                  <a:pt x="1" y="0"/>
                  <a:pt x="1" y="1"/>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40" name="Rectangle 213"/>
          <p:cNvSpPr>
            <a:spLocks noChangeArrowheads="1"/>
          </p:cNvSpPr>
          <p:nvPr userDrawn="1"/>
        </p:nvSpPr>
        <p:spPr bwMode="auto">
          <a:xfrm>
            <a:off x="10626585" y="2763640"/>
            <a:ext cx="422142" cy="241191"/>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Tree>
    <p:extLst>
      <p:ext uri="{BB962C8B-B14F-4D97-AF65-F5344CB8AC3E}">
        <p14:creationId xmlns:p14="http://schemas.microsoft.com/office/powerpoint/2010/main" val="243495613"/>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12_Title/sub-title only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8930448" cy="1257442"/>
          </a:xfrm>
        </p:spPr>
        <p:txBody>
          <a:bodyPr lIns="393192" tIns="393192" bIns="91440">
            <a:normAutofit/>
          </a:bodyPr>
          <a:lstStyle>
            <a:lvl1pPr marL="0" indent="0">
              <a:buNone/>
              <a:defRPr sz="4488">
                <a:solidFill>
                  <a:schemeClr val="accent4"/>
                </a:solidFill>
                <a:latin typeface="+mj-lt"/>
              </a:defRPr>
            </a:lvl1pPr>
          </a:lstStyle>
          <a:p>
            <a:pPr lvl="0"/>
            <a:r>
              <a:rPr lang="en-US"/>
              <a:t>Title</a:t>
            </a:r>
          </a:p>
        </p:txBody>
      </p:sp>
      <p:sp>
        <p:nvSpPr>
          <p:cNvPr id="8" name="Text Placeholder 7"/>
          <p:cNvSpPr>
            <a:spLocks noGrp="1"/>
          </p:cNvSpPr>
          <p:nvPr>
            <p:ph type="body" sz="quarter" idx="11" hasCustomPrompt="1"/>
          </p:nvPr>
        </p:nvSpPr>
        <p:spPr>
          <a:xfrm>
            <a:off x="0" y="1267759"/>
            <a:ext cx="8930448" cy="922288"/>
          </a:xfrm>
        </p:spPr>
        <p:txBody>
          <a:bodyPr lIns="393192" bIns="91440"/>
          <a:lstStyle>
            <a:lvl1pPr marL="0" indent="0">
              <a:buNone/>
              <a:defRPr>
                <a:solidFill>
                  <a:schemeClr val="tx1"/>
                </a:solidFill>
                <a:latin typeface="+mj-lt"/>
              </a:defRPr>
            </a:lvl1pPr>
            <a:lvl2pPr marL="466298" indent="0">
              <a:buNone/>
              <a:defRPr/>
            </a:lvl2pPr>
          </a:lstStyle>
          <a:p>
            <a:pPr lvl="0"/>
            <a:r>
              <a:rPr lang="en-US"/>
              <a:t>Subtitle</a:t>
            </a:r>
          </a:p>
        </p:txBody>
      </p:sp>
      <p:sp>
        <p:nvSpPr>
          <p:cNvPr id="2" name="Rectangle 1"/>
          <p:cNvSpPr/>
          <p:nvPr userDrawn="1"/>
        </p:nvSpPr>
        <p:spPr>
          <a:xfrm>
            <a:off x="9019753" y="0"/>
            <a:ext cx="3416723" cy="69945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solidFill>
                <a:schemeClr val="bg1"/>
              </a:solidFill>
            </a:endParaRPr>
          </a:p>
        </p:txBody>
      </p:sp>
      <p:sp>
        <p:nvSpPr>
          <p:cNvPr id="5" name="Freeform 82"/>
          <p:cNvSpPr>
            <a:spLocks noEditPoints="1"/>
          </p:cNvSpPr>
          <p:nvPr userDrawn="1"/>
        </p:nvSpPr>
        <p:spPr bwMode="auto">
          <a:xfrm>
            <a:off x="9616459" y="834115"/>
            <a:ext cx="2432348" cy="2416932"/>
          </a:xfrm>
          <a:custGeom>
            <a:avLst/>
            <a:gdLst>
              <a:gd name="T0" fmla="*/ 129 w 258"/>
              <a:gd name="T1" fmla="*/ 220 h 258"/>
              <a:gd name="T2" fmla="*/ 38 w 258"/>
              <a:gd name="T3" fmla="*/ 129 h 258"/>
              <a:gd name="T4" fmla="*/ 129 w 258"/>
              <a:gd name="T5" fmla="*/ 38 h 258"/>
              <a:gd name="T6" fmla="*/ 221 w 258"/>
              <a:gd name="T7" fmla="*/ 129 h 258"/>
              <a:gd name="T8" fmla="*/ 129 w 258"/>
              <a:gd name="T9" fmla="*/ 220 h 258"/>
              <a:gd name="T10" fmla="*/ 129 w 258"/>
              <a:gd name="T11" fmla="*/ 0 h 258"/>
              <a:gd name="T12" fmla="*/ 0 w 258"/>
              <a:gd name="T13" fmla="*/ 129 h 258"/>
              <a:gd name="T14" fmla="*/ 129 w 258"/>
              <a:gd name="T15" fmla="*/ 258 h 258"/>
              <a:gd name="T16" fmla="*/ 258 w 258"/>
              <a:gd name="T17" fmla="*/ 129 h 258"/>
              <a:gd name="T18" fmla="*/ 129 w 258"/>
              <a:gd name="T19" fmla="*/ 0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8" h="258">
                <a:moveTo>
                  <a:pt x="129" y="220"/>
                </a:moveTo>
                <a:cubicBezTo>
                  <a:pt x="79" y="220"/>
                  <a:pt x="38" y="180"/>
                  <a:pt x="38" y="129"/>
                </a:cubicBezTo>
                <a:cubicBezTo>
                  <a:pt x="38" y="79"/>
                  <a:pt x="79" y="38"/>
                  <a:pt x="129" y="38"/>
                </a:cubicBezTo>
                <a:cubicBezTo>
                  <a:pt x="180" y="38"/>
                  <a:pt x="221" y="79"/>
                  <a:pt x="221" y="129"/>
                </a:cubicBezTo>
                <a:cubicBezTo>
                  <a:pt x="221" y="180"/>
                  <a:pt x="180" y="220"/>
                  <a:pt x="129" y="220"/>
                </a:cubicBezTo>
                <a:moveTo>
                  <a:pt x="129" y="0"/>
                </a:moveTo>
                <a:cubicBezTo>
                  <a:pt x="58" y="0"/>
                  <a:pt x="0" y="58"/>
                  <a:pt x="0" y="129"/>
                </a:cubicBezTo>
                <a:cubicBezTo>
                  <a:pt x="0" y="200"/>
                  <a:pt x="58" y="258"/>
                  <a:pt x="129" y="258"/>
                </a:cubicBezTo>
                <a:cubicBezTo>
                  <a:pt x="201" y="258"/>
                  <a:pt x="258" y="200"/>
                  <a:pt x="258" y="129"/>
                </a:cubicBezTo>
                <a:cubicBezTo>
                  <a:pt x="258" y="58"/>
                  <a:pt x="201" y="0"/>
                  <a:pt x="129" y="0"/>
                </a:cubicBezTo>
              </a:path>
            </a:pathLst>
          </a:custGeom>
          <a:solidFill>
            <a:srgbClr val="9272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7" name="Oval 83"/>
          <p:cNvSpPr>
            <a:spLocks noChangeArrowheads="1"/>
          </p:cNvSpPr>
          <p:nvPr userDrawn="1"/>
        </p:nvSpPr>
        <p:spPr bwMode="auto">
          <a:xfrm>
            <a:off x="9978296" y="1190880"/>
            <a:ext cx="1718725" cy="1703412"/>
          </a:xfrm>
          <a:prstGeom prst="ellipse">
            <a:avLst/>
          </a:prstGeom>
          <a:solidFill>
            <a:srgbClr val="DACF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9" name="Freeform 84"/>
          <p:cNvSpPr>
            <a:spLocks/>
          </p:cNvSpPr>
          <p:nvPr userDrawn="1"/>
        </p:nvSpPr>
        <p:spPr bwMode="auto">
          <a:xfrm>
            <a:off x="10294901" y="1487343"/>
            <a:ext cx="1085510" cy="1376796"/>
          </a:xfrm>
          <a:custGeom>
            <a:avLst/>
            <a:gdLst>
              <a:gd name="T0" fmla="*/ 115 w 115"/>
              <a:gd name="T1" fmla="*/ 58 h 147"/>
              <a:gd name="T2" fmla="*/ 57 w 115"/>
              <a:gd name="T3" fmla="*/ 0 h 147"/>
              <a:gd name="T4" fmla="*/ 0 w 115"/>
              <a:gd name="T5" fmla="*/ 58 h 147"/>
              <a:gd name="T6" fmla="*/ 17 w 115"/>
              <a:gd name="T7" fmla="*/ 99 h 147"/>
              <a:gd name="T8" fmla="*/ 35 w 115"/>
              <a:gd name="T9" fmla="*/ 136 h 147"/>
              <a:gd name="T10" fmla="*/ 56 w 115"/>
              <a:gd name="T11" fmla="*/ 145 h 147"/>
              <a:gd name="T12" fmla="*/ 56 w 115"/>
              <a:gd name="T13" fmla="*/ 147 h 147"/>
              <a:gd name="T14" fmla="*/ 57 w 115"/>
              <a:gd name="T15" fmla="*/ 146 h 147"/>
              <a:gd name="T16" fmla="*/ 58 w 115"/>
              <a:gd name="T17" fmla="*/ 147 h 147"/>
              <a:gd name="T18" fmla="*/ 59 w 115"/>
              <a:gd name="T19" fmla="*/ 145 h 147"/>
              <a:gd name="T20" fmla="*/ 80 w 115"/>
              <a:gd name="T21" fmla="*/ 136 h 147"/>
              <a:gd name="T22" fmla="*/ 97 w 115"/>
              <a:gd name="T23" fmla="*/ 100 h 147"/>
              <a:gd name="T24" fmla="*/ 115 w 115"/>
              <a:gd name="T25" fmla="*/ 58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5" h="147">
                <a:moveTo>
                  <a:pt x="115" y="58"/>
                </a:moveTo>
                <a:cubicBezTo>
                  <a:pt x="115" y="26"/>
                  <a:pt x="89" y="0"/>
                  <a:pt x="57" y="0"/>
                </a:cubicBezTo>
                <a:cubicBezTo>
                  <a:pt x="25" y="0"/>
                  <a:pt x="0" y="26"/>
                  <a:pt x="0" y="58"/>
                </a:cubicBezTo>
                <a:cubicBezTo>
                  <a:pt x="0" y="74"/>
                  <a:pt x="6" y="89"/>
                  <a:pt x="17" y="99"/>
                </a:cubicBezTo>
                <a:cubicBezTo>
                  <a:pt x="34" y="117"/>
                  <a:pt x="35" y="136"/>
                  <a:pt x="35" y="136"/>
                </a:cubicBezTo>
                <a:cubicBezTo>
                  <a:pt x="56" y="145"/>
                  <a:pt x="56" y="145"/>
                  <a:pt x="56" y="145"/>
                </a:cubicBezTo>
                <a:cubicBezTo>
                  <a:pt x="56" y="147"/>
                  <a:pt x="56" y="147"/>
                  <a:pt x="56" y="147"/>
                </a:cubicBezTo>
                <a:cubicBezTo>
                  <a:pt x="57" y="146"/>
                  <a:pt x="57" y="146"/>
                  <a:pt x="57" y="146"/>
                </a:cubicBezTo>
                <a:cubicBezTo>
                  <a:pt x="58" y="147"/>
                  <a:pt x="58" y="147"/>
                  <a:pt x="58" y="147"/>
                </a:cubicBezTo>
                <a:cubicBezTo>
                  <a:pt x="59" y="145"/>
                  <a:pt x="59" y="145"/>
                  <a:pt x="59" y="145"/>
                </a:cubicBezTo>
                <a:cubicBezTo>
                  <a:pt x="80" y="136"/>
                  <a:pt x="80" y="136"/>
                  <a:pt x="80" y="136"/>
                </a:cubicBezTo>
                <a:cubicBezTo>
                  <a:pt x="80" y="136"/>
                  <a:pt x="80" y="117"/>
                  <a:pt x="97" y="100"/>
                </a:cubicBezTo>
                <a:cubicBezTo>
                  <a:pt x="108" y="89"/>
                  <a:pt x="115" y="75"/>
                  <a:pt x="115" y="5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0" name="Rectangle 85"/>
          <p:cNvSpPr>
            <a:spLocks noChangeArrowheads="1"/>
          </p:cNvSpPr>
          <p:nvPr userDrawn="1"/>
        </p:nvSpPr>
        <p:spPr bwMode="auto">
          <a:xfrm>
            <a:off x="10832633" y="2828964"/>
            <a:ext cx="10052" cy="3884174"/>
          </a:xfrm>
          <a:prstGeom prst="rect">
            <a:avLst/>
          </a:prstGeom>
          <a:solidFill>
            <a:srgbClr val="220C3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1" name="Rectangle 86"/>
          <p:cNvSpPr>
            <a:spLocks noChangeArrowheads="1"/>
          </p:cNvSpPr>
          <p:nvPr userDrawn="1"/>
        </p:nvSpPr>
        <p:spPr bwMode="auto">
          <a:xfrm>
            <a:off x="11003499" y="1808929"/>
            <a:ext cx="150767" cy="467307"/>
          </a:xfrm>
          <a:prstGeom prst="rect">
            <a:avLst/>
          </a:prstGeom>
          <a:solidFill>
            <a:srgbClr val="A579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2" name="Rectangle 87"/>
          <p:cNvSpPr>
            <a:spLocks noChangeArrowheads="1"/>
          </p:cNvSpPr>
          <p:nvPr userDrawn="1"/>
        </p:nvSpPr>
        <p:spPr bwMode="auto">
          <a:xfrm>
            <a:off x="10832633" y="2095345"/>
            <a:ext cx="140715" cy="180892"/>
          </a:xfrm>
          <a:prstGeom prst="rect">
            <a:avLst/>
          </a:prstGeom>
          <a:solidFill>
            <a:srgbClr val="40146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3" name="Rectangle 88"/>
          <p:cNvSpPr>
            <a:spLocks noChangeArrowheads="1"/>
          </p:cNvSpPr>
          <p:nvPr userDrawn="1"/>
        </p:nvSpPr>
        <p:spPr bwMode="auto">
          <a:xfrm>
            <a:off x="10651716" y="2145591"/>
            <a:ext cx="140715" cy="130645"/>
          </a:xfrm>
          <a:prstGeom prst="rect">
            <a:avLst/>
          </a:prstGeom>
          <a:solidFill>
            <a:srgbClr val="A579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4" name="Rectangle 89"/>
          <p:cNvSpPr>
            <a:spLocks noChangeArrowheads="1"/>
          </p:cNvSpPr>
          <p:nvPr userDrawn="1"/>
        </p:nvSpPr>
        <p:spPr bwMode="auto">
          <a:xfrm>
            <a:off x="10475821" y="2190813"/>
            <a:ext cx="150767" cy="85424"/>
          </a:xfrm>
          <a:prstGeom prst="rect">
            <a:avLst/>
          </a:prstGeom>
          <a:solidFill>
            <a:srgbClr val="40146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5" name="Freeform 90"/>
          <p:cNvSpPr>
            <a:spLocks/>
          </p:cNvSpPr>
          <p:nvPr userDrawn="1"/>
        </p:nvSpPr>
        <p:spPr bwMode="auto">
          <a:xfrm>
            <a:off x="10425564" y="5205696"/>
            <a:ext cx="1030231" cy="1170780"/>
          </a:xfrm>
          <a:custGeom>
            <a:avLst/>
            <a:gdLst>
              <a:gd name="T0" fmla="*/ 2 w 109"/>
              <a:gd name="T1" fmla="*/ 39 h 125"/>
              <a:gd name="T2" fmla="*/ 4 w 109"/>
              <a:gd name="T3" fmla="*/ 49 h 125"/>
              <a:gd name="T4" fmla="*/ 21 w 109"/>
              <a:gd name="T5" fmla="*/ 68 h 125"/>
              <a:gd name="T6" fmla="*/ 13 w 109"/>
              <a:gd name="T7" fmla="*/ 60 h 125"/>
              <a:gd name="T8" fmla="*/ 6 w 109"/>
              <a:gd name="T9" fmla="*/ 61 h 125"/>
              <a:gd name="T10" fmla="*/ 10 w 109"/>
              <a:gd name="T11" fmla="*/ 71 h 125"/>
              <a:gd name="T12" fmla="*/ 25 w 109"/>
              <a:gd name="T13" fmla="*/ 83 h 125"/>
              <a:gd name="T14" fmla="*/ 78 w 109"/>
              <a:gd name="T15" fmla="*/ 121 h 125"/>
              <a:gd name="T16" fmla="*/ 81 w 109"/>
              <a:gd name="T17" fmla="*/ 125 h 125"/>
              <a:gd name="T18" fmla="*/ 109 w 109"/>
              <a:gd name="T19" fmla="*/ 106 h 125"/>
              <a:gd name="T20" fmla="*/ 88 w 109"/>
              <a:gd name="T21" fmla="*/ 46 h 125"/>
              <a:gd name="T22" fmla="*/ 77 w 109"/>
              <a:gd name="T23" fmla="*/ 32 h 125"/>
              <a:gd name="T24" fmla="*/ 51 w 109"/>
              <a:gd name="T25" fmla="*/ 9 h 125"/>
              <a:gd name="T26" fmla="*/ 48 w 109"/>
              <a:gd name="T27" fmla="*/ 9 h 125"/>
              <a:gd name="T28" fmla="*/ 51 w 109"/>
              <a:gd name="T29" fmla="*/ 26 h 125"/>
              <a:gd name="T30" fmla="*/ 61 w 109"/>
              <a:gd name="T31" fmla="*/ 32 h 125"/>
              <a:gd name="T32" fmla="*/ 66 w 109"/>
              <a:gd name="T33" fmla="*/ 56 h 125"/>
              <a:gd name="T34" fmla="*/ 40 w 109"/>
              <a:gd name="T35" fmla="*/ 43 h 125"/>
              <a:gd name="T36" fmla="*/ 28 w 109"/>
              <a:gd name="T37" fmla="*/ 25 h 125"/>
              <a:gd name="T38" fmla="*/ 34 w 109"/>
              <a:gd name="T39" fmla="*/ 14 h 125"/>
              <a:gd name="T40" fmla="*/ 39 w 109"/>
              <a:gd name="T41" fmla="*/ 3 h 125"/>
              <a:gd name="T42" fmla="*/ 34 w 109"/>
              <a:gd name="T43" fmla="*/ 1 h 125"/>
              <a:gd name="T44" fmla="*/ 18 w 109"/>
              <a:gd name="T45" fmla="*/ 14 h 125"/>
              <a:gd name="T46" fmla="*/ 17 w 109"/>
              <a:gd name="T47" fmla="*/ 29 h 125"/>
              <a:gd name="T48" fmla="*/ 31 w 109"/>
              <a:gd name="T49" fmla="*/ 52 h 125"/>
              <a:gd name="T50" fmla="*/ 18 w 109"/>
              <a:gd name="T51" fmla="*/ 32 h 125"/>
              <a:gd name="T52" fmla="*/ 10 w 109"/>
              <a:gd name="T53" fmla="*/ 30 h 125"/>
              <a:gd name="T54" fmla="*/ 11 w 109"/>
              <a:gd name="T55" fmla="*/ 38 h 125"/>
              <a:gd name="T56" fmla="*/ 25 w 109"/>
              <a:gd name="T57" fmla="*/ 59 h 125"/>
              <a:gd name="T58" fmla="*/ 10 w 109"/>
              <a:gd name="T59" fmla="*/ 40 h 125"/>
              <a:gd name="T60" fmla="*/ 2 w 109"/>
              <a:gd name="T61" fmla="*/ 39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9" h="125">
                <a:moveTo>
                  <a:pt x="2" y="39"/>
                </a:moveTo>
                <a:cubicBezTo>
                  <a:pt x="0" y="42"/>
                  <a:pt x="1" y="46"/>
                  <a:pt x="4" y="49"/>
                </a:cubicBezTo>
                <a:cubicBezTo>
                  <a:pt x="21" y="68"/>
                  <a:pt x="21" y="68"/>
                  <a:pt x="21" y="68"/>
                </a:cubicBezTo>
                <a:cubicBezTo>
                  <a:pt x="13" y="60"/>
                  <a:pt x="13" y="60"/>
                  <a:pt x="13" y="60"/>
                </a:cubicBezTo>
                <a:cubicBezTo>
                  <a:pt x="10" y="58"/>
                  <a:pt x="8" y="58"/>
                  <a:pt x="6" y="61"/>
                </a:cubicBezTo>
                <a:cubicBezTo>
                  <a:pt x="5" y="64"/>
                  <a:pt x="7" y="69"/>
                  <a:pt x="10" y="71"/>
                </a:cubicBezTo>
                <a:cubicBezTo>
                  <a:pt x="25" y="83"/>
                  <a:pt x="25" y="83"/>
                  <a:pt x="25" y="83"/>
                </a:cubicBezTo>
                <a:cubicBezTo>
                  <a:pt x="44" y="100"/>
                  <a:pt x="66" y="105"/>
                  <a:pt x="78" y="121"/>
                </a:cubicBezTo>
                <a:cubicBezTo>
                  <a:pt x="81" y="125"/>
                  <a:pt x="81" y="125"/>
                  <a:pt x="81" y="125"/>
                </a:cubicBezTo>
                <a:cubicBezTo>
                  <a:pt x="109" y="106"/>
                  <a:pt x="109" y="106"/>
                  <a:pt x="109" y="106"/>
                </a:cubicBezTo>
                <a:cubicBezTo>
                  <a:pt x="94" y="64"/>
                  <a:pt x="89" y="50"/>
                  <a:pt x="88" y="46"/>
                </a:cubicBezTo>
                <a:cubicBezTo>
                  <a:pt x="86" y="42"/>
                  <a:pt x="80" y="35"/>
                  <a:pt x="77" y="32"/>
                </a:cubicBezTo>
                <a:cubicBezTo>
                  <a:pt x="51" y="9"/>
                  <a:pt x="51" y="9"/>
                  <a:pt x="51" y="9"/>
                </a:cubicBezTo>
                <a:cubicBezTo>
                  <a:pt x="50" y="8"/>
                  <a:pt x="49" y="8"/>
                  <a:pt x="48" y="9"/>
                </a:cubicBezTo>
                <a:cubicBezTo>
                  <a:pt x="45" y="15"/>
                  <a:pt x="47" y="20"/>
                  <a:pt x="51" y="26"/>
                </a:cubicBezTo>
                <a:cubicBezTo>
                  <a:pt x="56" y="33"/>
                  <a:pt x="61" y="32"/>
                  <a:pt x="61" y="32"/>
                </a:cubicBezTo>
                <a:cubicBezTo>
                  <a:pt x="67" y="41"/>
                  <a:pt x="70" y="51"/>
                  <a:pt x="66" y="56"/>
                </a:cubicBezTo>
                <a:cubicBezTo>
                  <a:pt x="55" y="66"/>
                  <a:pt x="40" y="43"/>
                  <a:pt x="40" y="43"/>
                </a:cubicBezTo>
                <a:cubicBezTo>
                  <a:pt x="28" y="25"/>
                  <a:pt x="28" y="25"/>
                  <a:pt x="28" y="25"/>
                </a:cubicBezTo>
                <a:cubicBezTo>
                  <a:pt x="26" y="21"/>
                  <a:pt x="34" y="14"/>
                  <a:pt x="34" y="14"/>
                </a:cubicBezTo>
                <a:cubicBezTo>
                  <a:pt x="38" y="11"/>
                  <a:pt x="41" y="9"/>
                  <a:pt x="39" y="3"/>
                </a:cubicBezTo>
                <a:cubicBezTo>
                  <a:pt x="38" y="1"/>
                  <a:pt x="36" y="0"/>
                  <a:pt x="34" y="1"/>
                </a:cubicBezTo>
                <a:cubicBezTo>
                  <a:pt x="18" y="14"/>
                  <a:pt x="18" y="14"/>
                  <a:pt x="18" y="14"/>
                </a:cubicBezTo>
                <a:cubicBezTo>
                  <a:pt x="14" y="17"/>
                  <a:pt x="14" y="23"/>
                  <a:pt x="17" y="29"/>
                </a:cubicBezTo>
                <a:cubicBezTo>
                  <a:pt x="31" y="52"/>
                  <a:pt x="31" y="52"/>
                  <a:pt x="31" y="52"/>
                </a:cubicBezTo>
                <a:cubicBezTo>
                  <a:pt x="18" y="32"/>
                  <a:pt x="18" y="32"/>
                  <a:pt x="18" y="32"/>
                </a:cubicBezTo>
                <a:cubicBezTo>
                  <a:pt x="16" y="28"/>
                  <a:pt x="12" y="27"/>
                  <a:pt x="10" y="30"/>
                </a:cubicBezTo>
                <a:cubicBezTo>
                  <a:pt x="8" y="32"/>
                  <a:pt x="8" y="35"/>
                  <a:pt x="11" y="38"/>
                </a:cubicBezTo>
                <a:cubicBezTo>
                  <a:pt x="25" y="59"/>
                  <a:pt x="25" y="59"/>
                  <a:pt x="25" y="59"/>
                </a:cubicBezTo>
                <a:cubicBezTo>
                  <a:pt x="10" y="40"/>
                  <a:pt x="10" y="40"/>
                  <a:pt x="10" y="40"/>
                </a:cubicBezTo>
                <a:cubicBezTo>
                  <a:pt x="7" y="37"/>
                  <a:pt x="4" y="37"/>
                  <a:pt x="2" y="39"/>
                </a:cubicBezTo>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6" name="Freeform 91"/>
          <p:cNvSpPr>
            <a:spLocks/>
          </p:cNvSpPr>
          <p:nvPr userDrawn="1"/>
        </p:nvSpPr>
        <p:spPr bwMode="auto">
          <a:xfrm>
            <a:off x="11164316" y="6291053"/>
            <a:ext cx="723673" cy="668301"/>
          </a:xfrm>
          <a:custGeom>
            <a:avLst/>
            <a:gdLst>
              <a:gd name="T0" fmla="*/ 24 w 144"/>
              <a:gd name="T1" fmla="*/ 133 h 133"/>
              <a:gd name="T2" fmla="*/ 144 w 144"/>
              <a:gd name="T3" fmla="*/ 133 h 133"/>
              <a:gd name="T4" fmla="*/ 76 w 144"/>
              <a:gd name="T5" fmla="*/ 0 h 133"/>
              <a:gd name="T6" fmla="*/ 0 w 144"/>
              <a:gd name="T7" fmla="*/ 54 h 133"/>
              <a:gd name="T8" fmla="*/ 24 w 144"/>
              <a:gd name="T9" fmla="*/ 133 h 133"/>
            </a:gdLst>
            <a:ahLst/>
            <a:cxnLst>
              <a:cxn ang="0">
                <a:pos x="T0" y="T1"/>
              </a:cxn>
              <a:cxn ang="0">
                <a:pos x="T2" y="T3"/>
              </a:cxn>
              <a:cxn ang="0">
                <a:pos x="T4" y="T5"/>
              </a:cxn>
              <a:cxn ang="0">
                <a:pos x="T6" y="T7"/>
              </a:cxn>
              <a:cxn ang="0">
                <a:pos x="T8" y="T9"/>
              </a:cxn>
            </a:cxnLst>
            <a:rect l="0" t="0" r="r" b="b"/>
            <a:pathLst>
              <a:path w="144" h="133">
                <a:moveTo>
                  <a:pt x="24" y="133"/>
                </a:moveTo>
                <a:lnTo>
                  <a:pt x="144" y="133"/>
                </a:lnTo>
                <a:lnTo>
                  <a:pt x="76" y="0"/>
                </a:lnTo>
                <a:lnTo>
                  <a:pt x="0" y="54"/>
                </a:lnTo>
                <a:lnTo>
                  <a:pt x="24" y="133"/>
                </a:lnTo>
                <a:close/>
              </a:path>
            </a:pathLst>
          </a:custGeom>
          <a:solidFill>
            <a:srgbClr val="3963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7" name="Freeform 92"/>
          <p:cNvSpPr>
            <a:spLocks/>
          </p:cNvSpPr>
          <p:nvPr userDrawn="1"/>
        </p:nvSpPr>
        <p:spPr bwMode="auto">
          <a:xfrm>
            <a:off x="11114060" y="6170456"/>
            <a:ext cx="422142" cy="381886"/>
          </a:xfrm>
          <a:custGeom>
            <a:avLst/>
            <a:gdLst>
              <a:gd name="T0" fmla="*/ 0 w 84"/>
              <a:gd name="T1" fmla="*/ 50 h 76"/>
              <a:gd name="T2" fmla="*/ 13 w 84"/>
              <a:gd name="T3" fmla="*/ 76 h 76"/>
              <a:gd name="T4" fmla="*/ 84 w 84"/>
              <a:gd name="T5" fmla="*/ 26 h 76"/>
              <a:gd name="T6" fmla="*/ 71 w 84"/>
              <a:gd name="T7" fmla="*/ 0 h 76"/>
              <a:gd name="T8" fmla="*/ 0 w 84"/>
              <a:gd name="T9" fmla="*/ 50 h 76"/>
            </a:gdLst>
            <a:ahLst/>
            <a:cxnLst>
              <a:cxn ang="0">
                <a:pos x="T0" y="T1"/>
              </a:cxn>
              <a:cxn ang="0">
                <a:pos x="T2" y="T3"/>
              </a:cxn>
              <a:cxn ang="0">
                <a:pos x="T4" y="T5"/>
              </a:cxn>
              <a:cxn ang="0">
                <a:pos x="T6" y="T7"/>
              </a:cxn>
              <a:cxn ang="0">
                <a:pos x="T8" y="T9"/>
              </a:cxn>
            </a:cxnLst>
            <a:rect l="0" t="0" r="r" b="b"/>
            <a:pathLst>
              <a:path w="84" h="76">
                <a:moveTo>
                  <a:pt x="0" y="50"/>
                </a:moveTo>
                <a:lnTo>
                  <a:pt x="13" y="76"/>
                </a:lnTo>
                <a:lnTo>
                  <a:pt x="84" y="26"/>
                </a:lnTo>
                <a:lnTo>
                  <a:pt x="71" y="0"/>
                </a:lnTo>
                <a:lnTo>
                  <a:pt x="0" y="5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8" name="Freeform 93"/>
          <p:cNvSpPr>
            <a:spLocks/>
          </p:cNvSpPr>
          <p:nvPr userDrawn="1"/>
        </p:nvSpPr>
        <p:spPr bwMode="auto">
          <a:xfrm>
            <a:off x="10671815" y="5205697"/>
            <a:ext cx="85437" cy="75374"/>
          </a:xfrm>
          <a:custGeom>
            <a:avLst/>
            <a:gdLst>
              <a:gd name="T0" fmla="*/ 9 w 9"/>
              <a:gd name="T1" fmla="*/ 1 h 8"/>
              <a:gd name="T2" fmla="*/ 2 w 9"/>
              <a:gd name="T3" fmla="*/ 8 h 8"/>
              <a:gd name="T4" fmla="*/ 0 w 9"/>
              <a:gd name="T5" fmla="*/ 7 h 8"/>
              <a:gd name="T6" fmla="*/ 9 w 9"/>
              <a:gd name="T7" fmla="*/ 0 h 8"/>
              <a:gd name="T8" fmla="*/ 9 w 9"/>
              <a:gd name="T9" fmla="*/ 1 h 8"/>
            </a:gdLst>
            <a:ahLst/>
            <a:cxnLst>
              <a:cxn ang="0">
                <a:pos x="T0" y="T1"/>
              </a:cxn>
              <a:cxn ang="0">
                <a:pos x="T2" y="T3"/>
              </a:cxn>
              <a:cxn ang="0">
                <a:pos x="T4" y="T5"/>
              </a:cxn>
              <a:cxn ang="0">
                <a:pos x="T6" y="T7"/>
              </a:cxn>
              <a:cxn ang="0">
                <a:pos x="T8" y="T9"/>
              </a:cxn>
            </a:cxnLst>
            <a:rect l="0" t="0" r="r" b="b"/>
            <a:pathLst>
              <a:path w="9" h="8">
                <a:moveTo>
                  <a:pt x="9" y="1"/>
                </a:moveTo>
                <a:cubicBezTo>
                  <a:pt x="2" y="8"/>
                  <a:pt x="2" y="8"/>
                  <a:pt x="2" y="8"/>
                </a:cubicBezTo>
                <a:cubicBezTo>
                  <a:pt x="1" y="8"/>
                  <a:pt x="0" y="8"/>
                  <a:pt x="0" y="7"/>
                </a:cubicBezTo>
                <a:cubicBezTo>
                  <a:pt x="9" y="0"/>
                  <a:pt x="9" y="0"/>
                  <a:pt x="9" y="0"/>
                </a:cubicBezTo>
                <a:lnTo>
                  <a:pt x="9" y="1"/>
                </a:lnTo>
                <a:close/>
              </a:path>
            </a:pathLst>
          </a:custGeom>
          <a:solidFill>
            <a:srgbClr val="CBE2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9" name="Freeform 94"/>
          <p:cNvSpPr>
            <a:spLocks/>
          </p:cNvSpPr>
          <p:nvPr userDrawn="1"/>
        </p:nvSpPr>
        <p:spPr bwMode="auto">
          <a:xfrm>
            <a:off x="10887911" y="5271020"/>
            <a:ext cx="105539" cy="105524"/>
          </a:xfrm>
          <a:custGeom>
            <a:avLst/>
            <a:gdLst>
              <a:gd name="T0" fmla="*/ 1 w 11"/>
              <a:gd name="T1" fmla="*/ 1 h 11"/>
              <a:gd name="T2" fmla="*/ 8 w 11"/>
              <a:gd name="T3" fmla="*/ 10 h 11"/>
              <a:gd name="T4" fmla="*/ 11 w 11"/>
              <a:gd name="T5" fmla="*/ 9 h 11"/>
              <a:gd name="T6" fmla="*/ 1 w 11"/>
              <a:gd name="T7" fmla="*/ 0 h 11"/>
              <a:gd name="T8" fmla="*/ 1 w 11"/>
              <a:gd name="T9" fmla="*/ 1 h 11"/>
            </a:gdLst>
            <a:ahLst/>
            <a:cxnLst>
              <a:cxn ang="0">
                <a:pos x="T0" y="T1"/>
              </a:cxn>
              <a:cxn ang="0">
                <a:pos x="T2" y="T3"/>
              </a:cxn>
              <a:cxn ang="0">
                <a:pos x="T4" y="T5"/>
              </a:cxn>
              <a:cxn ang="0">
                <a:pos x="T6" y="T7"/>
              </a:cxn>
              <a:cxn ang="0">
                <a:pos x="T8" y="T9"/>
              </a:cxn>
            </a:cxnLst>
            <a:rect l="0" t="0" r="r" b="b"/>
            <a:pathLst>
              <a:path w="11" h="11">
                <a:moveTo>
                  <a:pt x="1" y="1"/>
                </a:moveTo>
                <a:cubicBezTo>
                  <a:pt x="8" y="10"/>
                  <a:pt x="8" y="10"/>
                  <a:pt x="8" y="10"/>
                </a:cubicBezTo>
                <a:cubicBezTo>
                  <a:pt x="9" y="11"/>
                  <a:pt x="10" y="10"/>
                  <a:pt x="11" y="9"/>
                </a:cubicBezTo>
                <a:cubicBezTo>
                  <a:pt x="1" y="0"/>
                  <a:pt x="1" y="0"/>
                  <a:pt x="1" y="0"/>
                </a:cubicBezTo>
                <a:cubicBezTo>
                  <a:pt x="0" y="1"/>
                  <a:pt x="0" y="1"/>
                  <a:pt x="1" y="1"/>
                </a:cubicBezTo>
                <a:close/>
              </a:path>
            </a:pathLst>
          </a:custGeom>
          <a:solidFill>
            <a:srgbClr val="CBE2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0" name="Freeform 95"/>
          <p:cNvSpPr>
            <a:spLocks/>
          </p:cNvSpPr>
          <p:nvPr userDrawn="1"/>
        </p:nvSpPr>
        <p:spPr bwMode="auto">
          <a:xfrm>
            <a:off x="11114061" y="6085039"/>
            <a:ext cx="341735" cy="271340"/>
          </a:xfrm>
          <a:custGeom>
            <a:avLst/>
            <a:gdLst>
              <a:gd name="T0" fmla="*/ 68 w 68"/>
              <a:gd name="T1" fmla="*/ 15 h 54"/>
              <a:gd name="T2" fmla="*/ 10 w 68"/>
              <a:gd name="T3" fmla="*/ 54 h 54"/>
              <a:gd name="T4" fmla="*/ 0 w 68"/>
              <a:gd name="T5" fmla="*/ 43 h 54"/>
              <a:gd name="T6" fmla="*/ 62 w 68"/>
              <a:gd name="T7" fmla="*/ 0 h 54"/>
              <a:gd name="T8" fmla="*/ 68 w 68"/>
              <a:gd name="T9" fmla="*/ 15 h 54"/>
            </a:gdLst>
            <a:ahLst/>
            <a:cxnLst>
              <a:cxn ang="0">
                <a:pos x="T0" y="T1"/>
              </a:cxn>
              <a:cxn ang="0">
                <a:pos x="T2" y="T3"/>
              </a:cxn>
              <a:cxn ang="0">
                <a:pos x="T4" y="T5"/>
              </a:cxn>
              <a:cxn ang="0">
                <a:pos x="T6" y="T7"/>
              </a:cxn>
              <a:cxn ang="0">
                <a:pos x="T8" y="T9"/>
              </a:cxn>
            </a:cxnLst>
            <a:rect l="0" t="0" r="r" b="b"/>
            <a:pathLst>
              <a:path w="68" h="54">
                <a:moveTo>
                  <a:pt x="68" y="15"/>
                </a:moveTo>
                <a:lnTo>
                  <a:pt x="10" y="54"/>
                </a:lnTo>
                <a:lnTo>
                  <a:pt x="0" y="43"/>
                </a:lnTo>
                <a:lnTo>
                  <a:pt x="62" y="0"/>
                </a:lnTo>
                <a:lnTo>
                  <a:pt x="68" y="15"/>
                </a:lnTo>
                <a:close/>
              </a:path>
            </a:pathLst>
          </a:custGeom>
          <a:solidFill>
            <a:srgbClr val="4F31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1" name="Freeform 96"/>
          <p:cNvSpPr>
            <a:spLocks/>
          </p:cNvSpPr>
          <p:nvPr userDrawn="1"/>
        </p:nvSpPr>
        <p:spPr bwMode="auto">
          <a:xfrm>
            <a:off x="11134163" y="6200606"/>
            <a:ext cx="140715" cy="155770"/>
          </a:xfrm>
          <a:custGeom>
            <a:avLst/>
            <a:gdLst>
              <a:gd name="T0" fmla="*/ 13 w 15"/>
              <a:gd name="T1" fmla="*/ 5 h 17"/>
              <a:gd name="T2" fmla="*/ 11 w 15"/>
              <a:gd name="T3" fmla="*/ 15 h 17"/>
              <a:gd name="T4" fmla="*/ 2 w 15"/>
              <a:gd name="T5" fmla="*/ 11 h 17"/>
              <a:gd name="T6" fmla="*/ 4 w 15"/>
              <a:gd name="T7" fmla="*/ 2 h 17"/>
              <a:gd name="T8" fmla="*/ 13 w 15"/>
              <a:gd name="T9" fmla="*/ 5 h 17"/>
            </a:gdLst>
            <a:ahLst/>
            <a:cxnLst>
              <a:cxn ang="0">
                <a:pos x="T0" y="T1"/>
              </a:cxn>
              <a:cxn ang="0">
                <a:pos x="T2" y="T3"/>
              </a:cxn>
              <a:cxn ang="0">
                <a:pos x="T4" y="T5"/>
              </a:cxn>
              <a:cxn ang="0">
                <a:pos x="T6" y="T7"/>
              </a:cxn>
              <a:cxn ang="0">
                <a:pos x="T8" y="T9"/>
              </a:cxn>
            </a:cxnLst>
            <a:rect l="0" t="0" r="r" b="b"/>
            <a:pathLst>
              <a:path w="15" h="17">
                <a:moveTo>
                  <a:pt x="13" y="5"/>
                </a:moveTo>
                <a:cubicBezTo>
                  <a:pt x="15" y="9"/>
                  <a:pt x="14" y="13"/>
                  <a:pt x="11" y="15"/>
                </a:cubicBezTo>
                <a:cubicBezTo>
                  <a:pt x="8" y="17"/>
                  <a:pt x="4" y="15"/>
                  <a:pt x="2" y="11"/>
                </a:cubicBezTo>
                <a:cubicBezTo>
                  <a:pt x="0" y="8"/>
                  <a:pt x="1" y="4"/>
                  <a:pt x="4" y="2"/>
                </a:cubicBezTo>
                <a:cubicBezTo>
                  <a:pt x="7" y="0"/>
                  <a:pt x="11" y="2"/>
                  <a:pt x="13"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2" name="Freeform 97"/>
          <p:cNvSpPr>
            <a:spLocks/>
          </p:cNvSpPr>
          <p:nvPr userDrawn="1"/>
        </p:nvSpPr>
        <p:spPr bwMode="auto">
          <a:xfrm>
            <a:off x="11144214" y="6210656"/>
            <a:ext cx="120613" cy="135670"/>
          </a:xfrm>
          <a:custGeom>
            <a:avLst/>
            <a:gdLst>
              <a:gd name="T0" fmla="*/ 12 w 13"/>
              <a:gd name="T1" fmla="*/ 4 h 15"/>
              <a:gd name="T2" fmla="*/ 11 w 13"/>
              <a:gd name="T3" fmla="*/ 5 h 15"/>
              <a:gd name="T4" fmla="*/ 13 w 13"/>
              <a:gd name="T5" fmla="*/ 9 h 15"/>
              <a:gd name="T6" fmla="*/ 10 w 13"/>
              <a:gd name="T7" fmla="*/ 14 h 15"/>
              <a:gd name="T8" fmla="*/ 8 w 13"/>
              <a:gd name="T9" fmla="*/ 14 h 15"/>
              <a:gd name="T10" fmla="*/ 1 w 13"/>
              <a:gd name="T11" fmla="*/ 10 h 15"/>
              <a:gd name="T12" fmla="*/ 0 w 13"/>
              <a:gd name="T13" fmla="*/ 6 h 15"/>
              <a:gd name="T14" fmla="*/ 3 w 13"/>
              <a:gd name="T15" fmla="*/ 1 h 15"/>
              <a:gd name="T16" fmla="*/ 5 w 13"/>
              <a:gd name="T17" fmla="*/ 1 h 15"/>
              <a:gd name="T18" fmla="*/ 11 w 13"/>
              <a:gd name="T19" fmla="*/ 5 h 15"/>
              <a:gd name="T20" fmla="*/ 12 w 13"/>
              <a:gd name="T21" fmla="*/ 4 h 15"/>
              <a:gd name="T22" fmla="*/ 12 w 13"/>
              <a:gd name="T23" fmla="*/ 4 h 15"/>
              <a:gd name="T24" fmla="*/ 5 w 13"/>
              <a:gd name="T25" fmla="*/ 0 h 15"/>
              <a:gd name="T26" fmla="*/ 3 w 13"/>
              <a:gd name="T27" fmla="*/ 1 h 15"/>
              <a:gd name="T28" fmla="*/ 0 w 13"/>
              <a:gd name="T29" fmla="*/ 6 h 15"/>
              <a:gd name="T30" fmla="*/ 1 w 13"/>
              <a:gd name="T31" fmla="*/ 11 h 15"/>
              <a:gd name="T32" fmla="*/ 8 w 13"/>
              <a:gd name="T33" fmla="*/ 15 h 15"/>
              <a:gd name="T34" fmla="*/ 10 w 13"/>
              <a:gd name="T35" fmla="*/ 14 h 15"/>
              <a:gd name="T36" fmla="*/ 13 w 13"/>
              <a:gd name="T37" fmla="*/ 9 h 15"/>
              <a:gd name="T38" fmla="*/ 12 w 13"/>
              <a:gd name="T39" fmla="*/ 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 h="15">
                <a:moveTo>
                  <a:pt x="12" y="4"/>
                </a:moveTo>
                <a:cubicBezTo>
                  <a:pt x="11" y="5"/>
                  <a:pt x="11" y="5"/>
                  <a:pt x="11" y="5"/>
                </a:cubicBezTo>
                <a:cubicBezTo>
                  <a:pt x="12" y="6"/>
                  <a:pt x="13" y="7"/>
                  <a:pt x="13" y="9"/>
                </a:cubicBezTo>
                <a:cubicBezTo>
                  <a:pt x="13" y="11"/>
                  <a:pt x="12" y="13"/>
                  <a:pt x="10" y="14"/>
                </a:cubicBezTo>
                <a:cubicBezTo>
                  <a:pt x="9" y="14"/>
                  <a:pt x="8" y="14"/>
                  <a:pt x="8" y="14"/>
                </a:cubicBezTo>
                <a:cubicBezTo>
                  <a:pt x="5" y="14"/>
                  <a:pt x="3" y="13"/>
                  <a:pt x="1" y="10"/>
                </a:cubicBezTo>
                <a:cubicBezTo>
                  <a:pt x="1" y="9"/>
                  <a:pt x="0" y="8"/>
                  <a:pt x="0" y="6"/>
                </a:cubicBezTo>
                <a:cubicBezTo>
                  <a:pt x="0" y="4"/>
                  <a:pt x="1" y="2"/>
                  <a:pt x="3" y="1"/>
                </a:cubicBezTo>
                <a:cubicBezTo>
                  <a:pt x="4" y="1"/>
                  <a:pt x="5" y="1"/>
                  <a:pt x="5" y="1"/>
                </a:cubicBezTo>
                <a:cubicBezTo>
                  <a:pt x="8" y="1"/>
                  <a:pt x="10" y="2"/>
                  <a:pt x="11" y="5"/>
                </a:cubicBezTo>
                <a:cubicBezTo>
                  <a:pt x="12" y="4"/>
                  <a:pt x="12" y="4"/>
                  <a:pt x="12" y="4"/>
                </a:cubicBezTo>
                <a:cubicBezTo>
                  <a:pt x="12" y="4"/>
                  <a:pt x="12" y="4"/>
                  <a:pt x="12" y="4"/>
                </a:cubicBezTo>
                <a:cubicBezTo>
                  <a:pt x="11" y="2"/>
                  <a:pt x="8" y="0"/>
                  <a:pt x="5" y="0"/>
                </a:cubicBezTo>
                <a:cubicBezTo>
                  <a:pt x="4" y="0"/>
                  <a:pt x="3" y="0"/>
                  <a:pt x="3" y="1"/>
                </a:cubicBezTo>
                <a:cubicBezTo>
                  <a:pt x="1" y="2"/>
                  <a:pt x="0" y="4"/>
                  <a:pt x="0" y="6"/>
                </a:cubicBezTo>
                <a:cubicBezTo>
                  <a:pt x="0" y="8"/>
                  <a:pt x="0" y="9"/>
                  <a:pt x="1" y="11"/>
                </a:cubicBezTo>
                <a:cubicBezTo>
                  <a:pt x="2" y="13"/>
                  <a:pt x="5" y="15"/>
                  <a:pt x="8" y="15"/>
                </a:cubicBezTo>
                <a:cubicBezTo>
                  <a:pt x="8" y="15"/>
                  <a:pt x="9" y="15"/>
                  <a:pt x="10" y="14"/>
                </a:cubicBezTo>
                <a:cubicBezTo>
                  <a:pt x="12" y="13"/>
                  <a:pt x="13" y="11"/>
                  <a:pt x="13" y="9"/>
                </a:cubicBezTo>
                <a:cubicBezTo>
                  <a:pt x="13" y="7"/>
                  <a:pt x="13" y="6"/>
                  <a:pt x="12" y="4"/>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3" name="Freeform 98"/>
          <p:cNvSpPr>
            <a:spLocks/>
          </p:cNvSpPr>
          <p:nvPr userDrawn="1"/>
        </p:nvSpPr>
        <p:spPr bwMode="auto">
          <a:xfrm>
            <a:off x="11199493" y="6275980"/>
            <a:ext cx="20102" cy="55274"/>
          </a:xfrm>
          <a:custGeom>
            <a:avLst/>
            <a:gdLst>
              <a:gd name="T0" fmla="*/ 4 w 4"/>
              <a:gd name="T1" fmla="*/ 11 h 11"/>
              <a:gd name="T2" fmla="*/ 0 w 4"/>
              <a:gd name="T3" fmla="*/ 0 h 11"/>
              <a:gd name="T4" fmla="*/ 2 w 4"/>
              <a:gd name="T5" fmla="*/ 0 h 11"/>
              <a:gd name="T6" fmla="*/ 4 w 4"/>
              <a:gd name="T7" fmla="*/ 11 h 11"/>
            </a:gdLst>
            <a:ahLst/>
            <a:cxnLst>
              <a:cxn ang="0">
                <a:pos x="T0" y="T1"/>
              </a:cxn>
              <a:cxn ang="0">
                <a:pos x="T2" y="T3"/>
              </a:cxn>
              <a:cxn ang="0">
                <a:pos x="T4" y="T5"/>
              </a:cxn>
              <a:cxn ang="0">
                <a:pos x="T6" y="T7"/>
              </a:cxn>
            </a:cxnLst>
            <a:rect l="0" t="0" r="r" b="b"/>
            <a:pathLst>
              <a:path w="4" h="11">
                <a:moveTo>
                  <a:pt x="4" y="11"/>
                </a:moveTo>
                <a:lnTo>
                  <a:pt x="0" y="0"/>
                </a:lnTo>
                <a:lnTo>
                  <a:pt x="2" y="0"/>
                </a:lnTo>
                <a:lnTo>
                  <a:pt x="4" y="11"/>
                </a:lnTo>
                <a:close/>
              </a:path>
            </a:pathLst>
          </a:custGeom>
          <a:solidFill>
            <a:srgbClr val="A889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4" name="Freeform 99"/>
          <p:cNvSpPr>
            <a:spLocks/>
          </p:cNvSpPr>
          <p:nvPr userDrawn="1"/>
        </p:nvSpPr>
        <p:spPr bwMode="auto">
          <a:xfrm>
            <a:off x="11199492" y="6265931"/>
            <a:ext cx="35180" cy="15075"/>
          </a:xfrm>
          <a:custGeom>
            <a:avLst/>
            <a:gdLst>
              <a:gd name="T0" fmla="*/ 7 w 7"/>
              <a:gd name="T1" fmla="*/ 0 h 3"/>
              <a:gd name="T2" fmla="*/ 2 w 7"/>
              <a:gd name="T3" fmla="*/ 3 h 3"/>
              <a:gd name="T4" fmla="*/ 0 w 7"/>
              <a:gd name="T5" fmla="*/ 2 h 3"/>
              <a:gd name="T6" fmla="*/ 7 w 7"/>
              <a:gd name="T7" fmla="*/ 0 h 3"/>
            </a:gdLst>
            <a:ahLst/>
            <a:cxnLst>
              <a:cxn ang="0">
                <a:pos x="T0" y="T1"/>
              </a:cxn>
              <a:cxn ang="0">
                <a:pos x="T2" y="T3"/>
              </a:cxn>
              <a:cxn ang="0">
                <a:pos x="T4" y="T5"/>
              </a:cxn>
              <a:cxn ang="0">
                <a:pos x="T6" y="T7"/>
              </a:cxn>
            </a:cxnLst>
            <a:rect l="0" t="0" r="r" b="b"/>
            <a:pathLst>
              <a:path w="7" h="3">
                <a:moveTo>
                  <a:pt x="7" y="0"/>
                </a:moveTo>
                <a:lnTo>
                  <a:pt x="2" y="3"/>
                </a:lnTo>
                <a:lnTo>
                  <a:pt x="0" y="2"/>
                </a:lnTo>
                <a:lnTo>
                  <a:pt x="7" y="0"/>
                </a:lnTo>
                <a:close/>
              </a:path>
            </a:pathLst>
          </a:custGeom>
          <a:solidFill>
            <a:srgbClr val="A889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5" name="Freeform 100"/>
          <p:cNvSpPr>
            <a:spLocks/>
          </p:cNvSpPr>
          <p:nvPr userDrawn="1"/>
        </p:nvSpPr>
        <p:spPr bwMode="auto">
          <a:xfrm>
            <a:off x="11189443" y="6215681"/>
            <a:ext cx="20102" cy="60296"/>
          </a:xfrm>
          <a:custGeom>
            <a:avLst/>
            <a:gdLst>
              <a:gd name="T0" fmla="*/ 0 w 4"/>
              <a:gd name="T1" fmla="*/ 0 h 12"/>
              <a:gd name="T2" fmla="*/ 4 w 4"/>
              <a:gd name="T3" fmla="*/ 12 h 12"/>
              <a:gd name="T4" fmla="*/ 2 w 4"/>
              <a:gd name="T5" fmla="*/ 12 h 12"/>
              <a:gd name="T6" fmla="*/ 0 w 4"/>
              <a:gd name="T7" fmla="*/ 0 h 12"/>
            </a:gdLst>
            <a:ahLst/>
            <a:cxnLst>
              <a:cxn ang="0">
                <a:pos x="T0" y="T1"/>
              </a:cxn>
              <a:cxn ang="0">
                <a:pos x="T2" y="T3"/>
              </a:cxn>
              <a:cxn ang="0">
                <a:pos x="T4" y="T5"/>
              </a:cxn>
              <a:cxn ang="0">
                <a:pos x="T6" y="T7"/>
              </a:cxn>
            </a:cxnLst>
            <a:rect l="0" t="0" r="r" b="b"/>
            <a:pathLst>
              <a:path w="4" h="12">
                <a:moveTo>
                  <a:pt x="0" y="0"/>
                </a:moveTo>
                <a:lnTo>
                  <a:pt x="4" y="12"/>
                </a:lnTo>
                <a:lnTo>
                  <a:pt x="2" y="12"/>
                </a:lnTo>
                <a:lnTo>
                  <a:pt x="0" y="0"/>
                </a:lnTo>
                <a:close/>
              </a:path>
            </a:pathLst>
          </a:custGeom>
          <a:solidFill>
            <a:srgbClr val="A889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6" name="Rectangle 101"/>
          <p:cNvSpPr>
            <a:spLocks noChangeArrowheads="1"/>
          </p:cNvSpPr>
          <p:nvPr userDrawn="1"/>
        </p:nvSpPr>
        <p:spPr bwMode="auto">
          <a:xfrm>
            <a:off x="11169339" y="6225731"/>
            <a:ext cx="10052" cy="100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7" name="Freeform 102"/>
          <p:cNvSpPr>
            <a:spLocks/>
          </p:cNvSpPr>
          <p:nvPr userDrawn="1"/>
        </p:nvSpPr>
        <p:spPr bwMode="auto">
          <a:xfrm>
            <a:off x="11154266" y="6245830"/>
            <a:ext cx="15077" cy="10050"/>
          </a:xfrm>
          <a:custGeom>
            <a:avLst/>
            <a:gdLst>
              <a:gd name="T0" fmla="*/ 3 w 3"/>
              <a:gd name="T1" fmla="*/ 2 h 2"/>
              <a:gd name="T2" fmla="*/ 2 w 3"/>
              <a:gd name="T3" fmla="*/ 2 h 2"/>
              <a:gd name="T4" fmla="*/ 0 w 3"/>
              <a:gd name="T5" fmla="*/ 0 h 2"/>
              <a:gd name="T6" fmla="*/ 2 w 3"/>
              <a:gd name="T7" fmla="*/ 0 h 2"/>
              <a:gd name="T8" fmla="*/ 3 w 3"/>
              <a:gd name="T9" fmla="*/ 2 h 2"/>
            </a:gdLst>
            <a:ahLst/>
            <a:cxnLst>
              <a:cxn ang="0">
                <a:pos x="T0" y="T1"/>
              </a:cxn>
              <a:cxn ang="0">
                <a:pos x="T2" y="T3"/>
              </a:cxn>
              <a:cxn ang="0">
                <a:pos x="T4" y="T5"/>
              </a:cxn>
              <a:cxn ang="0">
                <a:pos x="T6" y="T7"/>
              </a:cxn>
              <a:cxn ang="0">
                <a:pos x="T8" y="T9"/>
              </a:cxn>
            </a:cxnLst>
            <a:rect l="0" t="0" r="r" b="b"/>
            <a:pathLst>
              <a:path w="3" h="2">
                <a:moveTo>
                  <a:pt x="3" y="2"/>
                </a:moveTo>
                <a:lnTo>
                  <a:pt x="2" y="2"/>
                </a:lnTo>
                <a:lnTo>
                  <a:pt x="0" y="0"/>
                </a:lnTo>
                <a:lnTo>
                  <a:pt x="2" y="0"/>
                </a:lnTo>
                <a:lnTo>
                  <a:pt x="3"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8" name="Freeform 103"/>
          <p:cNvSpPr>
            <a:spLocks/>
          </p:cNvSpPr>
          <p:nvPr userDrawn="1"/>
        </p:nvSpPr>
        <p:spPr bwMode="auto">
          <a:xfrm>
            <a:off x="11154265" y="6275980"/>
            <a:ext cx="10052" cy="0"/>
          </a:xfrm>
          <a:custGeom>
            <a:avLst/>
            <a:gdLst>
              <a:gd name="T0" fmla="*/ 2 w 2"/>
              <a:gd name="T1" fmla="*/ 2 w 2"/>
              <a:gd name="T2" fmla="*/ 0 w 2"/>
              <a:gd name="T3" fmla="*/ 2 w 2"/>
              <a:gd name="T4" fmla="*/ 2 w 2"/>
            </a:gdLst>
            <a:ahLst/>
            <a:cxnLst>
              <a:cxn ang="0">
                <a:pos x="T0" y="0"/>
              </a:cxn>
              <a:cxn ang="0">
                <a:pos x="T1" y="0"/>
              </a:cxn>
              <a:cxn ang="0">
                <a:pos x="T2" y="0"/>
              </a:cxn>
              <a:cxn ang="0">
                <a:pos x="T3" y="0"/>
              </a:cxn>
              <a:cxn ang="0">
                <a:pos x="T4" y="0"/>
              </a:cxn>
            </a:cxnLst>
            <a:rect l="0" t="0" r="r" b="b"/>
            <a:pathLst>
              <a:path w="2">
                <a:moveTo>
                  <a:pt x="2" y="0"/>
                </a:moveTo>
                <a:lnTo>
                  <a:pt x="2" y="0"/>
                </a:lnTo>
                <a:lnTo>
                  <a:pt x="0" y="0"/>
                </a:lnTo>
                <a:lnTo>
                  <a:pt x="2" y="0"/>
                </a:lnTo>
                <a:lnTo>
                  <a:pt x="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9" name="Rectangle 104"/>
          <p:cNvSpPr>
            <a:spLocks noChangeArrowheads="1"/>
          </p:cNvSpPr>
          <p:nvPr userDrawn="1"/>
        </p:nvSpPr>
        <p:spPr bwMode="auto">
          <a:xfrm>
            <a:off x="11164316" y="6291052"/>
            <a:ext cx="5026" cy="100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0" name="Freeform 105"/>
          <p:cNvSpPr>
            <a:spLocks/>
          </p:cNvSpPr>
          <p:nvPr userDrawn="1"/>
        </p:nvSpPr>
        <p:spPr bwMode="auto">
          <a:xfrm>
            <a:off x="11179390" y="6311152"/>
            <a:ext cx="10052" cy="20099"/>
          </a:xfrm>
          <a:custGeom>
            <a:avLst/>
            <a:gdLst>
              <a:gd name="T0" fmla="*/ 2 w 2"/>
              <a:gd name="T1" fmla="*/ 0 h 4"/>
              <a:gd name="T2" fmla="*/ 2 w 2"/>
              <a:gd name="T3" fmla="*/ 2 h 4"/>
              <a:gd name="T4" fmla="*/ 0 w 2"/>
              <a:gd name="T5" fmla="*/ 4 h 4"/>
              <a:gd name="T6" fmla="*/ 0 w 2"/>
              <a:gd name="T7" fmla="*/ 2 h 4"/>
              <a:gd name="T8" fmla="*/ 2 w 2"/>
              <a:gd name="T9" fmla="*/ 0 h 4"/>
            </a:gdLst>
            <a:ahLst/>
            <a:cxnLst>
              <a:cxn ang="0">
                <a:pos x="T0" y="T1"/>
              </a:cxn>
              <a:cxn ang="0">
                <a:pos x="T2" y="T3"/>
              </a:cxn>
              <a:cxn ang="0">
                <a:pos x="T4" y="T5"/>
              </a:cxn>
              <a:cxn ang="0">
                <a:pos x="T6" y="T7"/>
              </a:cxn>
              <a:cxn ang="0">
                <a:pos x="T8" y="T9"/>
              </a:cxn>
            </a:cxnLst>
            <a:rect l="0" t="0" r="r" b="b"/>
            <a:pathLst>
              <a:path w="2" h="4">
                <a:moveTo>
                  <a:pt x="2" y="0"/>
                </a:moveTo>
                <a:lnTo>
                  <a:pt x="2" y="2"/>
                </a:lnTo>
                <a:lnTo>
                  <a:pt x="0" y="4"/>
                </a:lnTo>
                <a:lnTo>
                  <a:pt x="0" y="2"/>
                </a:lnTo>
                <a:lnTo>
                  <a:pt x="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1" name="Freeform 106"/>
          <p:cNvSpPr>
            <a:spLocks/>
          </p:cNvSpPr>
          <p:nvPr userDrawn="1"/>
        </p:nvSpPr>
        <p:spPr bwMode="auto">
          <a:xfrm>
            <a:off x="11209544" y="6321202"/>
            <a:ext cx="0" cy="20099"/>
          </a:xfrm>
          <a:custGeom>
            <a:avLst/>
            <a:gdLst>
              <a:gd name="T0" fmla="*/ 0 h 4"/>
              <a:gd name="T1" fmla="*/ 2 h 4"/>
              <a:gd name="T2" fmla="*/ 4 h 4"/>
              <a:gd name="T3" fmla="*/ 2 h 4"/>
              <a:gd name="T4" fmla="*/ 0 h 4"/>
            </a:gdLst>
            <a:ahLst/>
            <a:cxnLst>
              <a:cxn ang="0">
                <a:pos x="0" y="T0"/>
              </a:cxn>
              <a:cxn ang="0">
                <a:pos x="0" y="T1"/>
              </a:cxn>
              <a:cxn ang="0">
                <a:pos x="0" y="T2"/>
              </a:cxn>
              <a:cxn ang="0">
                <a:pos x="0" y="T3"/>
              </a:cxn>
              <a:cxn ang="0">
                <a:pos x="0" y="T4"/>
              </a:cxn>
            </a:cxnLst>
            <a:rect l="0" t="0" r="r" b="b"/>
            <a:pathLst>
              <a:path h="4">
                <a:moveTo>
                  <a:pt x="0" y="0"/>
                </a:moveTo>
                <a:lnTo>
                  <a:pt x="0" y="2"/>
                </a:lnTo>
                <a:lnTo>
                  <a:pt x="0" y="4"/>
                </a:lnTo>
                <a:lnTo>
                  <a:pt x="0" y="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2" name="Rectangle 107"/>
          <p:cNvSpPr>
            <a:spLocks noChangeArrowheads="1"/>
          </p:cNvSpPr>
          <p:nvPr userDrawn="1"/>
        </p:nvSpPr>
        <p:spPr bwMode="auto">
          <a:xfrm>
            <a:off x="11229647" y="6321202"/>
            <a:ext cx="5026" cy="100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3" name="Freeform 108"/>
          <p:cNvSpPr>
            <a:spLocks/>
          </p:cNvSpPr>
          <p:nvPr userDrawn="1"/>
        </p:nvSpPr>
        <p:spPr bwMode="auto">
          <a:xfrm>
            <a:off x="11234673" y="6301102"/>
            <a:ext cx="20102" cy="10050"/>
          </a:xfrm>
          <a:custGeom>
            <a:avLst/>
            <a:gdLst>
              <a:gd name="T0" fmla="*/ 0 w 4"/>
              <a:gd name="T1" fmla="*/ 0 h 2"/>
              <a:gd name="T2" fmla="*/ 2 w 4"/>
              <a:gd name="T3" fmla="*/ 0 h 2"/>
              <a:gd name="T4" fmla="*/ 4 w 4"/>
              <a:gd name="T5" fmla="*/ 2 h 2"/>
              <a:gd name="T6" fmla="*/ 2 w 4"/>
              <a:gd name="T7" fmla="*/ 2 h 2"/>
              <a:gd name="T8" fmla="*/ 0 w 4"/>
              <a:gd name="T9" fmla="*/ 0 h 2"/>
            </a:gdLst>
            <a:ahLst/>
            <a:cxnLst>
              <a:cxn ang="0">
                <a:pos x="T0" y="T1"/>
              </a:cxn>
              <a:cxn ang="0">
                <a:pos x="T2" y="T3"/>
              </a:cxn>
              <a:cxn ang="0">
                <a:pos x="T4" y="T5"/>
              </a:cxn>
              <a:cxn ang="0">
                <a:pos x="T6" y="T7"/>
              </a:cxn>
              <a:cxn ang="0">
                <a:pos x="T8" y="T9"/>
              </a:cxn>
            </a:cxnLst>
            <a:rect l="0" t="0" r="r" b="b"/>
            <a:pathLst>
              <a:path w="4" h="2">
                <a:moveTo>
                  <a:pt x="0" y="0"/>
                </a:moveTo>
                <a:lnTo>
                  <a:pt x="2" y="0"/>
                </a:lnTo>
                <a:lnTo>
                  <a:pt x="4" y="2"/>
                </a:lnTo>
                <a:lnTo>
                  <a:pt x="2" y="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4" name="Freeform 109"/>
          <p:cNvSpPr>
            <a:spLocks/>
          </p:cNvSpPr>
          <p:nvPr userDrawn="1"/>
        </p:nvSpPr>
        <p:spPr bwMode="auto">
          <a:xfrm>
            <a:off x="11244723" y="6281002"/>
            <a:ext cx="10052" cy="0"/>
          </a:xfrm>
          <a:custGeom>
            <a:avLst/>
            <a:gdLst>
              <a:gd name="T0" fmla="*/ 0 w 2"/>
              <a:gd name="T1" fmla="*/ 0 w 2"/>
              <a:gd name="T2" fmla="*/ 2 w 2"/>
              <a:gd name="T3" fmla="*/ 0 w 2"/>
              <a:gd name="T4" fmla="*/ 0 w 2"/>
            </a:gdLst>
            <a:ahLst/>
            <a:cxnLst>
              <a:cxn ang="0">
                <a:pos x="T0" y="0"/>
              </a:cxn>
              <a:cxn ang="0">
                <a:pos x="T1" y="0"/>
              </a:cxn>
              <a:cxn ang="0">
                <a:pos x="T2" y="0"/>
              </a:cxn>
              <a:cxn ang="0">
                <a:pos x="T3" y="0"/>
              </a:cxn>
              <a:cxn ang="0">
                <a:pos x="T4" y="0"/>
              </a:cxn>
            </a:cxnLst>
            <a:rect l="0" t="0" r="r" b="b"/>
            <a:pathLst>
              <a:path w="2">
                <a:moveTo>
                  <a:pt x="0" y="0"/>
                </a:moveTo>
                <a:lnTo>
                  <a:pt x="0" y="0"/>
                </a:lnTo>
                <a:lnTo>
                  <a:pt x="2" y="0"/>
                </a:lnTo>
                <a:lnTo>
                  <a:pt x="0"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5" name="Freeform 110"/>
          <p:cNvSpPr>
            <a:spLocks/>
          </p:cNvSpPr>
          <p:nvPr userDrawn="1"/>
        </p:nvSpPr>
        <p:spPr bwMode="auto">
          <a:xfrm>
            <a:off x="11234672" y="6255881"/>
            <a:ext cx="10052" cy="10050"/>
          </a:xfrm>
          <a:custGeom>
            <a:avLst/>
            <a:gdLst>
              <a:gd name="T0" fmla="*/ 0 w 2"/>
              <a:gd name="T1" fmla="*/ 2 h 2"/>
              <a:gd name="T2" fmla="*/ 0 w 2"/>
              <a:gd name="T3" fmla="*/ 0 h 2"/>
              <a:gd name="T4" fmla="*/ 2 w 2"/>
              <a:gd name="T5" fmla="*/ 0 h 2"/>
              <a:gd name="T6" fmla="*/ 2 w 2"/>
              <a:gd name="T7" fmla="*/ 0 h 2"/>
              <a:gd name="T8" fmla="*/ 0 w 2"/>
              <a:gd name="T9" fmla="*/ 2 h 2"/>
            </a:gdLst>
            <a:ahLst/>
            <a:cxnLst>
              <a:cxn ang="0">
                <a:pos x="T0" y="T1"/>
              </a:cxn>
              <a:cxn ang="0">
                <a:pos x="T2" y="T3"/>
              </a:cxn>
              <a:cxn ang="0">
                <a:pos x="T4" y="T5"/>
              </a:cxn>
              <a:cxn ang="0">
                <a:pos x="T6" y="T7"/>
              </a:cxn>
              <a:cxn ang="0">
                <a:pos x="T8" y="T9"/>
              </a:cxn>
            </a:cxnLst>
            <a:rect l="0" t="0" r="r" b="b"/>
            <a:pathLst>
              <a:path w="2" h="2">
                <a:moveTo>
                  <a:pt x="0" y="2"/>
                </a:moveTo>
                <a:lnTo>
                  <a:pt x="0" y="0"/>
                </a:lnTo>
                <a:lnTo>
                  <a:pt x="2" y="0"/>
                </a:lnTo>
                <a:lnTo>
                  <a:pt x="2" y="0"/>
                </a:lnTo>
                <a:lnTo>
                  <a:pt x="0"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6" name="Freeform 111"/>
          <p:cNvSpPr>
            <a:spLocks/>
          </p:cNvSpPr>
          <p:nvPr userDrawn="1"/>
        </p:nvSpPr>
        <p:spPr bwMode="auto">
          <a:xfrm>
            <a:off x="11219596" y="6225732"/>
            <a:ext cx="10052" cy="20099"/>
          </a:xfrm>
          <a:custGeom>
            <a:avLst/>
            <a:gdLst>
              <a:gd name="T0" fmla="*/ 0 w 2"/>
              <a:gd name="T1" fmla="*/ 4 h 4"/>
              <a:gd name="T2" fmla="*/ 0 w 2"/>
              <a:gd name="T3" fmla="*/ 2 h 4"/>
              <a:gd name="T4" fmla="*/ 2 w 2"/>
              <a:gd name="T5" fmla="*/ 0 h 4"/>
              <a:gd name="T6" fmla="*/ 2 w 2"/>
              <a:gd name="T7" fmla="*/ 2 h 4"/>
              <a:gd name="T8" fmla="*/ 0 w 2"/>
              <a:gd name="T9" fmla="*/ 4 h 4"/>
            </a:gdLst>
            <a:ahLst/>
            <a:cxnLst>
              <a:cxn ang="0">
                <a:pos x="T0" y="T1"/>
              </a:cxn>
              <a:cxn ang="0">
                <a:pos x="T2" y="T3"/>
              </a:cxn>
              <a:cxn ang="0">
                <a:pos x="T4" y="T5"/>
              </a:cxn>
              <a:cxn ang="0">
                <a:pos x="T6" y="T7"/>
              </a:cxn>
              <a:cxn ang="0">
                <a:pos x="T8" y="T9"/>
              </a:cxn>
            </a:cxnLst>
            <a:rect l="0" t="0" r="r" b="b"/>
            <a:pathLst>
              <a:path w="2" h="4">
                <a:moveTo>
                  <a:pt x="0" y="4"/>
                </a:moveTo>
                <a:lnTo>
                  <a:pt x="0" y="2"/>
                </a:lnTo>
                <a:lnTo>
                  <a:pt x="2" y="0"/>
                </a:lnTo>
                <a:lnTo>
                  <a:pt x="2" y="2"/>
                </a:lnTo>
                <a:lnTo>
                  <a:pt x="0"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7" name="Freeform 112"/>
          <p:cNvSpPr>
            <a:spLocks/>
          </p:cNvSpPr>
          <p:nvPr userDrawn="1"/>
        </p:nvSpPr>
        <p:spPr bwMode="auto">
          <a:xfrm>
            <a:off x="11199493" y="6215682"/>
            <a:ext cx="0" cy="20099"/>
          </a:xfrm>
          <a:custGeom>
            <a:avLst/>
            <a:gdLst>
              <a:gd name="T0" fmla="*/ 4 h 4"/>
              <a:gd name="T1" fmla="*/ 2 h 4"/>
              <a:gd name="T2" fmla="*/ 0 h 4"/>
              <a:gd name="T3" fmla="*/ 2 h 4"/>
              <a:gd name="T4" fmla="*/ 4 h 4"/>
            </a:gdLst>
            <a:ahLst/>
            <a:cxnLst>
              <a:cxn ang="0">
                <a:pos x="0" y="T0"/>
              </a:cxn>
              <a:cxn ang="0">
                <a:pos x="0" y="T1"/>
              </a:cxn>
              <a:cxn ang="0">
                <a:pos x="0" y="T2"/>
              </a:cxn>
              <a:cxn ang="0">
                <a:pos x="0" y="T3"/>
              </a:cxn>
              <a:cxn ang="0">
                <a:pos x="0" y="T4"/>
              </a:cxn>
            </a:cxnLst>
            <a:rect l="0" t="0" r="r" b="b"/>
            <a:pathLst>
              <a:path h="4">
                <a:moveTo>
                  <a:pt x="0" y="4"/>
                </a:moveTo>
                <a:lnTo>
                  <a:pt x="0" y="2"/>
                </a:lnTo>
                <a:lnTo>
                  <a:pt x="0" y="0"/>
                </a:lnTo>
                <a:lnTo>
                  <a:pt x="0" y="2"/>
                </a:lnTo>
                <a:lnTo>
                  <a:pt x="0"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8" name="Freeform 113"/>
          <p:cNvSpPr>
            <a:spLocks/>
          </p:cNvSpPr>
          <p:nvPr userDrawn="1"/>
        </p:nvSpPr>
        <p:spPr bwMode="auto">
          <a:xfrm>
            <a:off x="11199492" y="6275980"/>
            <a:ext cx="10052" cy="5025"/>
          </a:xfrm>
          <a:custGeom>
            <a:avLst/>
            <a:gdLst>
              <a:gd name="T0" fmla="*/ 1 w 1"/>
              <a:gd name="T1" fmla="*/ 0 h 1"/>
              <a:gd name="T2" fmla="*/ 1 w 1"/>
              <a:gd name="T3" fmla="*/ 1 h 1"/>
              <a:gd name="T4" fmla="*/ 0 w 1"/>
              <a:gd name="T5" fmla="*/ 1 h 1"/>
              <a:gd name="T6" fmla="*/ 0 w 1"/>
              <a:gd name="T7" fmla="*/ 0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1" y="1"/>
                  <a:pt x="1" y="1"/>
                  <a:pt x="1" y="1"/>
                </a:cubicBezTo>
                <a:cubicBezTo>
                  <a:pt x="1" y="1"/>
                  <a:pt x="0" y="1"/>
                  <a:pt x="0" y="1"/>
                </a:cubicBezTo>
                <a:cubicBezTo>
                  <a:pt x="0" y="0"/>
                  <a:pt x="0" y="0"/>
                  <a:pt x="0" y="0"/>
                </a:cubicBezTo>
                <a:cubicBezTo>
                  <a:pt x="0" y="0"/>
                  <a:pt x="1" y="0"/>
                  <a:pt x="1" y="0"/>
                </a:cubicBezTo>
                <a:close/>
              </a:path>
            </a:pathLst>
          </a:custGeom>
          <a:solidFill>
            <a:srgbClr val="A889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9" name="Freeform 114"/>
          <p:cNvSpPr>
            <a:spLocks/>
          </p:cNvSpPr>
          <p:nvPr userDrawn="1"/>
        </p:nvSpPr>
        <p:spPr bwMode="auto">
          <a:xfrm>
            <a:off x="11254775" y="6235781"/>
            <a:ext cx="10052" cy="20099"/>
          </a:xfrm>
          <a:custGeom>
            <a:avLst/>
            <a:gdLst>
              <a:gd name="T0" fmla="*/ 1 w 1"/>
              <a:gd name="T1" fmla="*/ 1 h 2"/>
              <a:gd name="T2" fmla="*/ 1 w 1"/>
              <a:gd name="T3" fmla="*/ 2 h 2"/>
              <a:gd name="T4" fmla="*/ 1 w 1"/>
              <a:gd name="T5" fmla="*/ 2 h 2"/>
              <a:gd name="T6" fmla="*/ 1 w 1"/>
              <a:gd name="T7" fmla="*/ 2 h 2"/>
              <a:gd name="T8" fmla="*/ 0 w 1"/>
              <a:gd name="T9" fmla="*/ 1 h 2"/>
              <a:gd name="T10" fmla="*/ 0 w 1"/>
              <a:gd name="T11" fmla="*/ 0 h 2"/>
              <a:gd name="T12" fmla="*/ 0 w 1"/>
              <a:gd name="T13" fmla="*/ 0 h 2"/>
              <a:gd name="T14" fmla="*/ 0 w 1"/>
              <a:gd name="T15" fmla="*/ 0 h 2"/>
              <a:gd name="T16" fmla="*/ 1 w 1"/>
              <a:gd name="T17"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 h="2">
                <a:moveTo>
                  <a:pt x="1" y="1"/>
                </a:moveTo>
                <a:cubicBezTo>
                  <a:pt x="1" y="1"/>
                  <a:pt x="1" y="2"/>
                  <a:pt x="1" y="2"/>
                </a:cubicBezTo>
                <a:cubicBezTo>
                  <a:pt x="1" y="2"/>
                  <a:pt x="1" y="2"/>
                  <a:pt x="1" y="2"/>
                </a:cubicBezTo>
                <a:cubicBezTo>
                  <a:pt x="1" y="2"/>
                  <a:pt x="1" y="2"/>
                  <a:pt x="1" y="2"/>
                </a:cubicBezTo>
                <a:cubicBezTo>
                  <a:pt x="1" y="2"/>
                  <a:pt x="0" y="2"/>
                  <a:pt x="0" y="1"/>
                </a:cubicBezTo>
                <a:cubicBezTo>
                  <a:pt x="0" y="1"/>
                  <a:pt x="0" y="0"/>
                  <a:pt x="0" y="0"/>
                </a:cubicBezTo>
                <a:cubicBezTo>
                  <a:pt x="0" y="0"/>
                  <a:pt x="0" y="0"/>
                  <a:pt x="0" y="0"/>
                </a:cubicBezTo>
                <a:cubicBezTo>
                  <a:pt x="0" y="0"/>
                  <a:pt x="0" y="0"/>
                  <a:pt x="0" y="0"/>
                </a:cubicBezTo>
                <a:cubicBezTo>
                  <a:pt x="1" y="0"/>
                  <a:pt x="1" y="0"/>
                  <a:pt x="1" y="1"/>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40" name="Rectangle 213"/>
          <p:cNvSpPr>
            <a:spLocks noChangeArrowheads="1"/>
          </p:cNvSpPr>
          <p:nvPr userDrawn="1"/>
        </p:nvSpPr>
        <p:spPr bwMode="auto">
          <a:xfrm>
            <a:off x="10626585" y="2763640"/>
            <a:ext cx="422142" cy="241191"/>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Tree>
    <p:extLst>
      <p:ext uri="{BB962C8B-B14F-4D97-AF65-F5344CB8AC3E}">
        <p14:creationId xmlns:p14="http://schemas.microsoft.com/office/powerpoint/2010/main" val="2411473604"/>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13_Title/sub-title only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8930448" cy="1257442"/>
          </a:xfrm>
        </p:spPr>
        <p:txBody>
          <a:bodyPr lIns="393192" tIns="393192" bIns="91440">
            <a:normAutofit/>
          </a:bodyPr>
          <a:lstStyle>
            <a:lvl1pPr marL="0" indent="0">
              <a:buNone/>
              <a:defRPr sz="4488">
                <a:solidFill>
                  <a:schemeClr val="accent1"/>
                </a:solidFill>
                <a:latin typeface="+mj-lt"/>
              </a:defRPr>
            </a:lvl1pPr>
          </a:lstStyle>
          <a:p>
            <a:pPr lvl="0"/>
            <a:r>
              <a:rPr lang="en-US"/>
              <a:t>Title</a:t>
            </a:r>
          </a:p>
        </p:txBody>
      </p:sp>
      <p:sp>
        <p:nvSpPr>
          <p:cNvPr id="8" name="Text Placeholder 7"/>
          <p:cNvSpPr>
            <a:spLocks noGrp="1"/>
          </p:cNvSpPr>
          <p:nvPr>
            <p:ph type="body" sz="quarter" idx="11" hasCustomPrompt="1"/>
          </p:nvPr>
        </p:nvSpPr>
        <p:spPr>
          <a:xfrm>
            <a:off x="0" y="1267759"/>
            <a:ext cx="8930448" cy="922288"/>
          </a:xfrm>
        </p:spPr>
        <p:txBody>
          <a:bodyPr lIns="393192" bIns="91440"/>
          <a:lstStyle>
            <a:lvl1pPr marL="0" indent="0">
              <a:buNone/>
              <a:defRPr>
                <a:solidFill>
                  <a:schemeClr val="tx1"/>
                </a:solidFill>
                <a:latin typeface="+mj-lt"/>
              </a:defRPr>
            </a:lvl1pPr>
            <a:lvl2pPr marL="466298" indent="0">
              <a:buNone/>
              <a:defRPr/>
            </a:lvl2pPr>
          </a:lstStyle>
          <a:p>
            <a:pPr lvl="0"/>
            <a:r>
              <a:rPr lang="en-US"/>
              <a:t>Subtitle</a:t>
            </a:r>
          </a:p>
        </p:txBody>
      </p:sp>
      <p:sp>
        <p:nvSpPr>
          <p:cNvPr id="2" name="Rectangle 1"/>
          <p:cNvSpPr/>
          <p:nvPr userDrawn="1"/>
        </p:nvSpPr>
        <p:spPr>
          <a:xfrm>
            <a:off x="9019753" y="0"/>
            <a:ext cx="3416723" cy="69945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5" name="Freeform 82"/>
          <p:cNvSpPr>
            <a:spLocks noEditPoints="1"/>
          </p:cNvSpPr>
          <p:nvPr userDrawn="1"/>
        </p:nvSpPr>
        <p:spPr bwMode="auto">
          <a:xfrm>
            <a:off x="9616459" y="834115"/>
            <a:ext cx="2432348" cy="2416932"/>
          </a:xfrm>
          <a:custGeom>
            <a:avLst/>
            <a:gdLst>
              <a:gd name="T0" fmla="*/ 129 w 258"/>
              <a:gd name="T1" fmla="*/ 220 h 258"/>
              <a:gd name="T2" fmla="*/ 38 w 258"/>
              <a:gd name="T3" fmla="*/ 129 h 258"/>
              <a:gd name="T4" fmla="*/ 129 w 258"/>
              <a:gd name="T5" fmla="*/ 38 h 258"/>
              <a:gd name="T6" fmla="*/ 221 w 258"/>
              <a:gd name="T7" fmla="*/ 129 h 258"/>
              <a:gd name="T8" fmla="*/ 129 w 258"/>
              <a:gd name="T9" fmla="*/ 220 h 258"/>
              <a:gd name="T10" fmla="*/ 129 w 258"/>
              <a:gd name="T11" fmla="*/ 0 h 258"/>
              <a:gd name="T12" fmla="*/ 0 w 258"/>
              <a:gd name="T13" fmla="*/ 129 h 258"/>
              <a:gd name="T14" fmla="*/ 129 w 258"/>
              <a:gd name="T15" fmla="*/ 258 h 258"/>
              <a:gd name="T16" fmla="*/ 258 w 258"/>
              <a:gd name="T17" fmla="*/ 129 h 258"/>
              <a:gd name="T18" fmla="*/ 129 w 258"/>
              <a:gd name="T19" fmla="*/ 0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8" h="258">
                <a:moveTo>
                  <a:pt x="129" y="220"/>
                </a:moveTo>
                <a:cubicBezTo>
                  <a:pt x="79" y="220"/>
                  <a:pt x="38" y="180"/>
                  <a:pt x="38" y="129"/>
                </a:cubicBezTo>
                <a:cubicBezTo>
                  <a:pt x="38" y="79"/>
                  <a:pt x="79" y="38"/>
                  <a:pt x="129" y="38"/>
                </a:cubicBezTo>
                <a:cubicBezTo>
                  <a:pt x="180" y="38"/>
                  <a:pt x="221" y="79"/>
                  <a:pt x="221" y="129"/>
                </a:cubicBezTo>
                <a:cubicBezTo>
                  <a:pt x="221" y="180"/>
                  <a:pt x="180" y="220"/>
                  <a:pt x="129" y="220"/>
                </a:cubicBezTo>
                <a:moveTo>
                  <a:pt x="129" y="0"/>
                </a:moveTo>
                <a:cubicBezTo>
                  <a:pt x="58" y="0"/>
                  <a:pt x="0" y="58"/>
                  <a:pt x="0" y="129"/>
                </a:cubicBezTo>
                <a:cubicBezTo>
                  <a:pt x="0" y="200"/>
                  <a:pt x="58" y="258"/>
                  <a:pt x="129" y="258"/>
                </a:cubicBezTo>
                <a:cubicBezTo>
                  <a:pt x="201" y="258"/>
                  <a:pt x="258" y="200"/>
                  <a:pt x="258" y="129"/>
                </a:cubicBezTo>
                <a:cubicBezTo>
                  <a:pt x="258" y="58"/>
                  <a:pt x="201" y="0"/>
                  <a:pt x="129" y="0"/>
                </a:cubicBezTo>
              </a:path>
            </a:pathLst>
          </a:custGeom>
          <a:solidFill>
            <a:srgbClr val="9272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7" name="Oval 83"/>
          <p:cNvSpPr>
            <a:spLocks noChangeArrowheads="1"/>
          </p:cNvSpPr>
          <p:nvPr userDrawn="1"/>
        </p:nvSpPr>
        <p:spPr bwMode="auto">
          <a:xfrm>
            <a:off x="9978296" y="1190880"/>
            <a:ext cx="1718725" cy="1703412"/>
          </a:xfrm>
          <a:prstGeom prst="ellipse">
            <a:avLst/>
          </a:prstGeom>
          <a:solidFill>
            <a:srgbClr val="DACF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9" name="Freeform 84"/>
          <p:cNvSpPr>
            <a:spLocks/>
          </p:cNvSpPr>
          <p:nvPr userDrawn="1"/>
        </p:nvSpPr>
        <p:spPr bwMode="auto">
          <a:xfrm>
            <a:off x="10294901" y="1487343"/>
            <a:ext cx="1085510" cy="1376796"/>
          </a:xfrm>
          <a:custGeom>
            <a:avLst/>
            <a:gdLst>
              <a:gd name="T0" fmla="*/ 115 w 115"/>
              <a:gd name="T1" fmla="*/ 58 h 147"/>
              <a:gd name="T2" fmla="*/ 57 w 115"/>
              <a:gd name="T3" fmla="*/ 0 h 147"/>
              <a:gd name="T4" fmla="*/ 0 w 115"/>
              <a:gd name="T5" fmla="*/ 58 h 147"/>
              <a:gd name="T6" fmla="*/ 17 w 115"/>
              <a:gd name="T7" fmla="*/ 99 h 147"/>
              <a:gd name="T8" fmla="*/ 35 w 115"/>
              <a:gd name="T9" fmla="*/ 136 h 147"/>
              <a:gd name="T10" fmla="*/ 56 w 115"/>
              <a:gd name="T11" fmla="*/ 145 h 147"/>
              <a:gd name="T12" fmla="*/ 56 w 115"/>
              <a:gd name="T13" fmla="*/ 147 h 147"/>
              <a:gd name="T14" fmla="*/ 57 w 115"/>
              <a:gd name="T15" fmla="*/ 146 h 147"/>
              <a:gd name="T16" fmla="*/ 58 w 115"/>
              <a:gd name="T17" fmla="*/ 147 h 147"/>
              <a:gd name="T18" fmla="*/ 59 w 115"/>
              <a:gd name="T19" fmla="*/ 145 h 147"/>
              <a:gd name="T20" fmla="*/ 80 w 115"/>
              <a:gd name="T21" fmla="*/ 136 h 147"/>
              <a:gd name="T22" fmla="*/ 97 w 115"/>
              <a:gd name="T23" fmla="*/ 100 h 147"/>
              <a:gd name="T24" fmla="*/ 115 w 115"/>
              <a:gd name="T25" fmla="*/ 58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5" h="147">
                <a:moveTo>
                  <a:pt x="115" y="58"/>
                </a:moveTo>
                <a:cubicBezTo>
                  <a:pt x="115" y="26"/>
                  <a:pt x="89" y="0"/>
                  <a:pt x="57" y="0"/>
                </a:cubicBezTo>
                <a:cubicBezTo>
                  <a:pt x="25" y="0"/>
                  <a:pt x="0" y="26"/>
                  <a:pt x="0" y="58"/>
                </a:cubicBezTo>
                <a:cubicBezTo>
                  <a:pt x="0" y="74"/>
                  <a:pt x="6" y="89"/>
                  <a:pt x="17" y="99"/>
                </a:cubicBezTo>
                <a:cubicBezTo>
                  <a:pt x="34" y="117"/>
                  <a:pt x="35" y="136"/>
                  <a:pt x="35" y="136"/>
                </a:cubicBezTo>
                <a:cubicBezTo>
                  <a:pt x="56" y="145"/>
                  <a:pt x="56" y="145"/>
                  <a:pt x="56" y="145"/>
                </a:cubicBezTo>
                <a:cubicBezTo>
                  <a:pt x="56" y="147"/>
                  <a:pt x="56" y="147"/>
                  <a:pt x="56" y="147"/>
                </a:cubicBezTo>
                <a:cubicBezTo>
                  <a:pt x="57" y="146"/>
                  <a:pt x="57" y="146"/>
                  <a:pt x="57" y="146"/>
                </a:cubicBezTo>
                <a:cubicBezTo>
                  <a:pt x="58" y="147"/>
                  <a:pt x="58" y="147"/>
                  <a:pt x="58" y="147"/>
                </a:cubicBezTo>
                <a:cubicBezTo>
                  <a:pt x="59" y="145"/>
                  <a:pt x="59" y="145"/>
                  <a:pt x="59" y="145"/>
                </a:cubicBezTo>
                <a:cubicBezTo>
                  <a:pt x="80" y="136"/>
                  <a:pt x="80" y="136"/>
                  <a:pt x="80" y="136"/>
                </a:cubicBezTo>
                <a:cubicBezTo>
                  <a:pt x="80" y="136"/>
                  <a:pt x="80" y="117"/>
                  <a:pt x="97" y="100"/>
                </a:cubicBezTo>
                <a:cubicBezTo>
                  <a:pt x="108" y="89"/>
                  <a:pt x="115" y="75"/>
                  <a:pt x="115" y="5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0" name="Rectangle 85"/>
          <p:cNvSpPr>
            <a:spLocks noChangeArrowheads="1"/>
          </p:cNvSpPr>
          <p:nvPr userDrawn="1"/>
        </p:nvSpPr>
        <p:spPr bwMode="auto">
          <a:xfrm>
            <a:off x="10832633" y="2828964"/>
            <a:ext cx="10052" cy="3884174"/>
          </a:xfrm>
          <a:prstGeom prst="rect">
            <a:avLst/>
          </a:prstGeom>
          <a:solidFill>
            <a:srgbClr val="220C3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1" name="Rectangle 86"/>
          <p:cNvSpPr>
            <a:spLocks noChangeArrowheads="1"/>
          </p:cNvSpPr>
          <p:nvPr userDrawn="1"/>
        </p:nvSpPr>
        <p:spPr bwMode="auto">
          <a:xfrm>
            <a:off x="11003499" y="1808929"/>
            <a:ext cx="150767" cy="467307"/>
          </a:xfrm>
          <a:prstGeom prst="rect">
            <a:avLst/>
          </a:prstGeom>
          <a:solidFill>
            <a:srgbClr val="A579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2" name="Rectangle 87"/>
          <p:cNvSpPr>
            <a:spLocks noChangeArrowheads="1"/>
          </p:cNvSpPr>
          <p:nvPr userDrawn="1"/>
        </p:nvSpPr>
        <p:spPr bwMode="auto">
          <a:xfrm>
            <a:off x="10832633" y="2095345"/>
            <a:ext cx="140715" cy="180892"/>
          </a:xfrm>
          <a:prstGeom prst="rect">
            <a:avLst/>
          </a:prstGeom>
          <a:solidFill>
            <a:srgbClr val="40146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3" name="Rectangle 88"/>
          <p:cNvSpPr>
            <a:spLocks noChangeArrowheads="1"/>
          </p:cNvSpPr>
          <p:nvPr userDrawn="1"/>
        </p:nvSpPr>
        <p:spPr bwMode="auto">
          <a:xfrm>
            <a:off x="10651716" y="2145591"/>
            <a:ext cx="140715" cy="130645"/>
          </a:xfrm>
          <a:prstGeom prst="rect">
            <a:avLst/>
          </a:prstGeom>
          <a:solidFill>
            <a:srgbClr val="A579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4" name="Rectangle 89"/>
          <p:cNvSpPr>
            <a:spLocks noChangeArrowheads="1"/>
          </p:cNvSpPr>
          <p:nvPr userDrawn="1"/>
        </p:nvSpPr>
        <p:spPr bwMode="auto">
          <a:xfrm>
            <a:off x="10475821" y="2190813"/>
            <a:ext cx="150767" cy="85424"/>
          </a:xfrm>
          <a:prstGeom prst="rect">
            <a:avLst/>
          </a:prstGeom>
          <a:solidFill>
            <a:srgbClr val="40146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5" name="Freeform 90"/>
          <p:cNvSpPr>
            <a:spLocks/>
          </p:cNvSpPr>
          <p:nvPr userDrawn="1"/>
        </p:nvSpPr>
        <p:spPr bwMode="auto">
          <a:xfrm>
            <a:off x="10425564" y="5205696"/>
            <a:ext cx="1030231" cy="1170780"/>
          </a:xfrm>
          <a:custGeom>
            <a:avLst/>
            <a:gdLst>
              <a:gd name="T0" fmla="*/ 2 w 109"/>
              <a:gd name="T1" fmla="*/ 39 h 125"/>
              <a:gd name="T2" fmla="*/ 4 w 109"/>
              <a:gd name="T3" fmla="*/ 49 h 125"/>
              <a:gd name="T4" fmla="*/ 21 w 109"/>
              <a:gd name="T5" fmla="*/ 68 h 125"/>
              <a:gd name="T6" fmla="*/ 13 w 109"/>
              <a:gd name="T7" fmla="*/ 60 h 125"/>
              <a:gd name="T8" fmla="*/ 6 w 109"/>
              <a:gd name="T9" fmla="*/ 61 h 125"/>
              <a:gd name="T10" fmla="*/ 10 w 109"/>
              <a:gd name="T11" fmla="*/ 71 h 125"/>
              <a:gd name="T12" fmla="*/ 25 w 109"/>
              <a:gd name="T13" fmla="*/ 83 h 125"/>
              <a:gd name="T14" fmla="*/ 78 w 109"/>
              <a:gd name="T15" fmla="*/ 121 h 125"/>
              <a:gd name="T16" fmla="*/ 81 w 109"/>
              <a:gd name="T17" fmla="*/ 125 h 125"/>
              <a:gd name="T18" fmla="*/ 109 w 109"/>
              <a:gd name="T19" fmla="*/ 106 h 125"/>
              <a:gd name="T20" fmla="*/ 88 w 109"/>
              <a:gd name="T21" fmla="*/ 46 h 125"/>
              <a:gd name="T22" fmla="*/ 77 w 109"/>
              <a:gd name="T23" fmla="*/ 32 h 125"/>
              <a:gd name="T24" fmla="*/ 51 w 109"/>
              <a:gd name="T25" fmla="*/ 9 h 125"/>
              <a:gd name="T26" fmla="*/ 48 w 109"/>
              <a:gd name="T27" fmla="*/ 9 h 125"/>
              <a:gd name="T28" fmla="*/ 51 w 109"/>
              <a:gd name="T29" fmla="*/ 26 h 125"/>
              <a:gd name="T30" fmla="*/ 61 w 109"/>
              <a:gd name="T31" fmla="*/ 32 h 125"/>
              <a:gd name="T32" fmla="*/ 66 w 109"/>
              <a:gd name="T33" fmla="*/ 56 h 125"/>
              <a:gd name="T34" fmla="*/ 40 w 109"/>
              <a:gd name="T35" fmla="*/ 43 h 125"/>
              <a:gd name="T36" fmla="*/ 28 w 109"/>
              <a:gd name="T37" fmla="*/ 25 h 125"/>
              <a:gd name="T38" fmla="*/ 34 w 109"/>
              <a:gd name="T39" fmla="*/ 14 h 125"/>
              <a:gd name="T40" fmla="*/ 39 w 109"/>
              <a:gd name="T41" fmla="*/ 3 h 125"/>
              <a:gd name="T42" fmla="*/ 34 w 109"/>
              <a:gd name="T43" fmla="*/ 1 h 125"/>
              <a:gd name="T44" fmla="*/ 18 w 109"/>
              <a:gd name="T45" fmla="*/ 14 h 125"/>
              <a:gd name="T46" fmla="*/ 17 w 109"/>
              <a:gd name="T47" fmla="*/ 29 h 125"/>
              <a:gd name="T48" fmla="*/ 31 w 109"/>
              <a:gd name="T49" fmla="*/ 52 h 125"/>
              <a:gd name="T50" fmla="*/ 18 w 109"/>
              <a:gd name="T51" fmla="*/ 32 h 125"/>
              <a:gd name="T52" fmla="*/ 10 w 109"/>
              <a:gd name="T53" fmla="*/ 30 h 125"/>
              <a:gd name="T54" fmla="*/ 11 w 109"/>
              <a:gd name="T55" fmla="*/ 38 h 125"/>
              <a:gd name="T56" fmla="*/ 25 w 109"/>
              <a:gd name="T57" fmla="*/ 59 h 125"/>
              <a:gd name="T58" fmla="*/ 10 w 109"/>
              <a:gd name="T59" fmla="*/ 40 h 125"/>
              <a:gd name="T60" fmla="*/ 2 w 109"/>
              <a:gd name="T61" fmla="*/ 39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9" h="125">
                <a:moveTo>
                  <a:pt x="2" y="39"/>
                </a:moveTo>
                <a:cubicBezTo>
                  <a:pt x="0" y="42"/>
                  <a:pt x="1" y="46"/>
                  <a:pt x="4" y="49"/>
                </a:cubicBezTo>
                <a:cubicBezTo>
                  <a:pt x="21" y="68"/>
                  <a:pt x="21" y="68"/>
                  <a:pt x="21" y="68"/>
                </a:cubicBezTo>
                <a:cubicBezTo>
                  <a:pt x="13" y="60"/>
                  <a:pt x="13" y="60"/>
                  <a:pt x="13" y="60"/>
                </a:cubicBezTo>
                <a:cubicBezTo>
                  <a:pt x="10" y="58"/>
                  <a:pt x="8" y="58"/>
                  <a:pt x="6" y="61"/>
                </a:cubicBezTo>
                <a:cubicBezTo>
                  <a:pt x="5" y="64"/>
                  <a:pt x="7" y="69"/>
                  <a:pt x="10" y="71"/>
                </a:cubicBezTo>
                <a:cubicBezTo>
                  <a:pt x="25" y="83"/>
                  <a:pt x="25" y="83"/>
                  <a:pt x="25" y="83"/>
                </a:cubicBezTo>
                <a:cubicBezTo>
                  <a:pt x="44" y="100"/>
                  <a:pt x="66" y="105"/>
                  <a:pt x="78" y="121"/>
                </a:cubicBezTo>
                <a:cubicBezTo>
                  <a:pt x="81" y="125"/>
                  <a:pt x="81" y="125"/>
                  <a:pt x="81" y="125"/>
                </a:cubicBezTo>
                <a:cubicBezTo>
                  <a:pt x="109" y="106"/>
                  <a:pt x="109" y="106"/>
                  <a:pt x="109" y="106"/>
                </a:cubicBezTo>
                <a:cubicBezTo>
                  <a:pt x="94" y="64"/>
                  <a:pt x="89" y="50"/>
                  <a:pt x="88" y="46"/>
                </a:cubicBezTo>
                <a:cubicBezTo>
                  <a:pt x="86" y="42"/>
                  <a:pt x="80" y="35"/>
                  <a:pt x="77" y="32"/>
                </a:cubicBezTo>
                <a:cubicBezTo>
                  <a:pt x="51" y="9"/>
                  <a:pt x="51" y="9"/>
                  <a:pt x="51" y="9"/>
                </a:cubicBezTo>
                <a:cubicBezTo>
                  <a:pt x="50" y="8"/>
                  <a:pt x="49" y="8"/>
                  <a:pt x="48" y="9"/>
                </a:cubicBezTo>
                <a:cubicBezTo>
                  <a:pt x="45" y="15"/>
                  <a:pt x="47" y="20"/>
                  <a:pt x="51" y="26"/>
                </a:cubicBezTo>
                <a:cubicBezTo>
                  <a:pt x="56" y="33"/>
                  <a:pt x="61" y="32"/>
                  <a:pt x="61" y="32"/>
                </a:cubicBezTo>
                <a:cubicBezTo>
                  <a:pt x="67" y="41"/>
                  <a:pt x="70" y="51"/>
                  <a:pt x="66" y="56"/>
                </a:cubicBezTo>
                <a:cubicBezTo>
                  <a:pt x="55" y="66"/>
                  <a:pt x="40" y="43"/>
                  <a:pt x="40" y="43"/>
                </a:cubicBezTo>
                <a:cubicBezTo>
                  <a:pt x="28" y="25"/>
                  <a:pt x="28" y="25"/>
                  <a:pt x="28" y="25"/>
                </a:cubicBezTo>
                <a:cubicBezTo>
                  <a:pt x="26" y="21"/>
                  <a:pt x="34" y="14"/>
                  <a:pt x="34" y="14"/>
                </a:cubicBezTo>
                <a:cubicBezTo>
                  <a:pt x="38" y="11"/>
                  <a:pt x="41" y="9"/>
                  <a:pt x="39" y="3"/>
                </a:cubicBezTo>
                <a:cubicBezTo>
                  <a:pt x="38" y="1"/>
                  <a:pt x="36" y="0"/>
                  <a:pt x="34" y="1"/>
                </a:cubicBezTo>
                <a:cubicBezTo>
                  <a:pt x="18" y="14"/>
                  <a:pt x="18" y="14"/>
                  <a:pt x="18" y="14"/>
                </a:cubicBezTo>
                <a:cubicBezTo>
                  <a:pt x="14" y="17"/>
                  <a:pt x="14" y="23"/>
                  <a:pt x="17" y="29"/>
                </a:cubicBezTo>
                <a:cubicBezTo>
                  <a:pt x="31" y="52"/>
                  <a:pt x="31" y="52"/>
                  <a:pt x="31" y="52"/>
                </a:cubicBezTo>
                <a:cubicBezTo>
                  <a:pt x="18" y="32"/>
                  <a:pt x="18" y="32"/>
                  <a:pt x="18" y="32"/>
                </a:cubicBezTo>
                <a:cubicBezTo>
                  <a:pt x="16" y="28"/>
                  <a:pt x="12" y="27"/>
                  <a:pt x="10" y="30"/>
                </a:cubicBezTo>
                <a:cubicBezTo>
                  <a:pt x="8" y="32"/>
                  <a:pt x="8" y="35"/>
                  <a:pt x="11" y="38"/>
                </a:cubicBezTo>
                <a:cubicBezTo>
                  <a:pt x="25" y="59"/>
                  <a:pt x="25" y="59"/>
                  <a:pt x="25" y="59"/>
                </a:cubicBezTo>
                <a:cubicBezTo>
                  <a:pt x="10" y="40"/>
                  <a:pt x="10" y="40"/>
                  <a:pt x="10" y="40"/>
                </a:cubicBezTo>
                <a:cubicBezTo>
                  <a:pt x="7" y="37"/>
                  <a:pt x="4" y="37"/>
                  <a:pt x="2" y="39"/>
                </a:cubicBezTo>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6" name="Freeform 91"/>
          <p:cNvSpPr>
            <a:spLocks/>
          </p:cNvSpPr>
          <p:nvPr userDrawn="1"/>
        </p:nvSpPr>
        <p:spPr bwMode="auto">
          <a:xfrm>
            <a:off x="11164316" y="6291053"/>
            <a:ext cx="723673" cy="668301"/>
          </a:xfrm>
          <a:custGeom>
            <a:avLst/>
            <a:gdLst>
              <a:gd name="T0" fmla="*/ 24 w 144"/>
              <a:gd name="T1" fmla="*/ 133 h 133"/>
              <a:gd name="T2" fmla="*/ 144 w 144"/>
              <a:gd name="T3" fmla="*/ 133 h 133"/>
              <a:gd name="T4" fmla="*/ 76 w 144"/>
              <a:gd name="T5" fmla="*/ 0 h 133"/>
              <a:gd name="T6" fmla="*/ 0 w 144"/>
              <a:gd name="T7" fmla="*/ 54 h 133"/>
              <a:gd name="T8" fmla="*/ 24 w 144"/>
              <a:gd name="T9" fmla="*/ 133 h 133"/>
            </a:gdLst>
            <a:ahLst/>
            <a:cxnLst>
              <a:cxn ang="0">
                <a:pos x="T0" y="T1"/>
              </a:cxn>
              <a:cxn ang="0">
                <a:pos x="T2" y="T3"/>
              </a:cxn>
              <a:cxn ang="0">
                <a:pos x="T4" y="T5"/>
              </a:cxn>
              <a:cxn ang="0">
                <a:pos x="T6" y="T7"/>
              </a:cxn>
              <a:cxn ang="0">
                <a:pos x="T8" y="T9"/>
              </a:cxn>
            </a:cxnLst>
            <a:rect l="0" t="0" r="r" b="b"/>
            <a:pathLst>
              <a:path w="144" h="133">
                <a:moveTo>
                  <a:pt x="24" y="133"/>
                </a:moveTo>
                <a:lnTo>
                  <a:pt x="144" y="133"/>
                </a:lnTo>
                <a:lnTo>
                  <a:pt x="76" y="0"/>
                </a:lnTo>
                <a:lnTo>
                  <a:pt x="0" y="54"/>
                </a:lnTo>
                <a:lnTo>
                  <a:pt x="24" y="133"/>
                </a:lnTo>
                <a:close/>
              </a:path>
            </a:pathLst>
          </a:custGeom>
          <a:solidFill>
            <a:srgbClr val="3963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7" name="Freeform 92"/>
          <p:cNvSpPr>
            <a:spLocks/>
          </p:cNvSpPr>
          <p:nvPr userDrawn="1"/>
        </p:nvSpPr>
        <p:spPr bwMode="auto">
          <a:xfrm>
            <a:off x="11114060" y="6170456"/>
            <a:ext cx="422142" cy="381886"/>
          </a:xfrm>
          <a:custGeom>
            <a:avLst/>
            <a:gdLst>
              <a:gd name="T0" fmla="*/ 0 w 84"/>
              <a:gd name="T1" fmla="*/ 50 h 76"/>
              <a:gd name="T2" fmla="*/ 13 w 84"/>
              <a:gd name="T3" fmla="*/ 76 h 76"/>
              <a:gd name="T4" fmla="*/ 84 w 84"/>
              <a:gd name="T5" fmla="*/ 26 h 76"/>
              <a:gd name="T6" fmla="*/ 71 w 84"/>
              <a:gd name="T7" fmla="*/ 0 h 76"/>
              <a:gd name="T8" fmla="*/ 0 w 84"/>
              <a:gd name="T9" fmla="*/ 50 h 76"/>
            </a:gdLst>
            <a:ahLst/>
            <a:cxnLst>
              <a:cxn ang="0">
                <a:pos x="T0" y="T1"/>
              </a:cxn>
              <a:cxn ang="0">
                <a:pos x="T2" y="T3"/>
              </a:cxn>
              <a:cxn ang="0">
                <a:pos x="T4" y="T5"/>
              </a:cxn>
              <a:cxn ang="0">
                <a:pos x="T6" y="T7"/>
              </a:cxn>
              <a:cxn ang="0">
                <a:pos x="T8" y="T9"/>
              </a:cxn>
            </a:cxnLst>
            <a:rect l="0" t="0" r="r" b="b"/>
            <a:pathLst>
              <a:path w="84" h="76">
                <a:moveTo>
                  <a:pt x="0" y="50"/>
                </a:moveTo>
                <a:lnTo>
                  <a:pt x="13" y="76"/>
                </a:lnTo>
                <a:lnTo>
                  <a:pt x="84" y="26"/>
                </a:lnTo>
                <a:lnTo>
                  <a:pt x="71" y="0"/>
                </a:lnTo>
                <a:lnTo>
                  <a:pt x="0" y="5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8" name="Freeform 93"/>
          <p:cNvSpPr>
            <a:spLocks/>
          </p:cNvSpPr>
          <p:nvPr userDrawn="1"/>
        </p:nvSpPr>
        <p:spPr bwMode="auto">
          <a:xfrm>
            <a:off x="10671815" y="5205697"/>
            <a:ext cx="85437" cy="75374"/>
          </a:xfrm>
          <a:custGeom>
            <a:avLst/>
            <a:gdLst>
              <a:gd name="T0" fmla="*/ 9 w 9"/>
              <a:gd name="T1" fmla="*/ 1 h 8"/>
              <a:gd name="T2" fmla="*/ 2 w 9"/>
              <a:gd name="T3" fmla="*/ 8 h 8"/>
              <a:gd name="T4" fmla="*/ 0 w 9"/>
              <a:gd name="T5" fmla="*/ 7 h 8"/>
              <a:gd name="T6" fmla="*/ 9 w 9"/>
              <a:gd name="T7" fmla="*/ 0 h 8"/>
              <a:gd name="T8" fmla="*/ 9 w 9"/>
              <a:gd name="T9" fmla="*/ 1 h 8"/>
            </a:gdLst>
            <a:ahLst/>
            <a:cxnLst>
              <a:cxn ang="0">
                <a:pos x="T0" y="T1"/>
              </a:cxn>
              <a:cxn ang="0">
                <a:pos x="T2" y="T3"/>
              </a:cxn>
              <a:cxn ang="0">
                <a:pos x="T4" y="T5"/>
              </a:cxn>
              <a:cxn ang="0">
                <a:pos x="T6" y="T7"/>
              </a:cxn>
              <a:cxn ang="0">
                <a:pos x="T8" y="T9"/>
              </a:cxn>
            </a:cxnLst>
            <a:rect l="0" t="0" r="r" b="b"/>
            <a:pathLst>
              <a:path w="9" h="8">
                <a:moveTo>
                  <a:pt x="9" y="1"/>
                </a:moveTo>
                <a:cubicBezTo>
                  <a:pt x="2" y="8"/>
                  <a:pt x="2" y="8"/>
                  <a:pt x="2" y="8"/>
                </a:cubicBezTo>
                <a:cubicBezTo>
                  <a:pt x="1" y="8"/>
                  <a:pt x="0" y="8"/>
                  <a:pt x="0" y="7"/>
                </a:cubicBezTo>
                <a:cubicBezTo>
                  <a:pt x="9" y="0"/>
                  <a:pt x="9" y="0"/>
                  <a:pt x="9" y="0"/>
                </a:cubicBezTo>
                <a:lnTo>
                  <a:pt x="9" y="1"/>
                </a:lnTo>
                <a:close/>
              </a:path>
            </a:pathLst>
          </a:custGeom>
          <a:solidFill>
            <a:srgbClr val="CBE2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9" name="Freeform 94"/>
          <p:cNvSpPr>
            <a:spLocks/>
          </p:cNvSpPr>
          <p:nvPr userDrawn="1"/>
        </p:nvSpPr>
        <p:spPr bwMode="auto">
          <a:xfrm>
            <a:off x="10887911" y="5271020"/>
            <a:ext cx="105539" cy="105524"/>
          </a:xfrm>
          <a:custGeom>
            <a:avLst/>
            <a:gdLst>
              <a:gd name="T0" fmla="*/ 1 w 11"/>
              <a:gd name="T1" fmla="*/ 1 h 11"/>
              <a:gd name="T2" fmla="*/ 8 w 11"/>
              <a:gd name="T3" fmla="*/ 10 h 11"/>
              <a:gd name="T4" fmla="*/ 11 w 11"/>
              <a:gd name="T5" fmla="*/ 9 h 11"/>
              <a:gd name="T6" fmla="*/ 1 w 11"/>
              <a:gd name="T7" fmla="*/ 0 h 11"/>
              <a:gd name="T8" fmla="*/ 1 w 11"/>
              <a:gd name="T9" fmla="*/ 1 h 11"/>
            </a:gdLst>
            <a:ahLst/>
            <a:cxnLst>
              <a:cxn ang="0">
                <a:pos x="T0" y="T1"/>
              </a:cxn>
              <a:cxn ang="0">
                <a:pos x="T2" y="T3"/>
              </a:cxn>
              <a:cxn ang="0">
                <a:pos x="T4" y="T5"/>
              </a:cxn>
              <a:cxn ang="0">
                <a:pos x="T6" y="T7"/>
              </a:cxn>
              <a:cxn ang="0">
                <a:pos x="T8" y="T9"/>
              </a:cxn>
            </a:cxnLst>
            <a:rect l="0" t="0" r="r" b="b"/>
            <a:pathLst>
              <a:path w="11" h="11">
                <a:moveTo>
                  <a:pt x="1" y="1"/>
                </a:moveTo>
                <a:cubicBezTo>
                  <a:pt x="8" y="10"/>
                  <a:pt x="8" y="10"/>
                  <a:pt x="8" y="10"/>
                </a:cubicBezTo>
                <a:cubicBezTo>
                  <a:pt x="9" y="11"/>
                  <a:pt x="10" y="10"/>
                  <a:pt x="11" y="9"/>
                </a:cubicBezTo>
                <a:cubicBezTo>
                  <a:pt x="1" y="0"/>
                  <a:pt x="1" y="0"/>
                  <a:pt x="1" y="0"/>
                </a:cubicBezTo>
                <a:cubicBezTo>
                  <a:pt x="0" y="1"/>
                  <a:pt x="0" y="1"/>
                  <a:pt x="1" y="1"/>
                </a:cubicBezTo>
                <a:close/>
              </a:path>
            </a:pathLst>
          </a:custGeom>
          <a:solidFill>
            <a:srgbClr val="CBE2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0" name="Freeform 95"/>
          <p:cNvSpPr>
            <a:spLocks/>
          </p:cNvSpPr>
          <p:nvPr userDrawn="1"/>
        </p:nvSpPr>
        <p:spPr bwMode="auto">
          <a:xfrm>
            <a:off x="11114061" y="6085039"/>
            <a:ext cx="341735" cy="271340"/>
          </a:xfrm>
          <a:custGeom>
            <a:avLst/>
            <a:gdLst>
              <a:gd name="T0" fmla="*/ 68 w 68"/>
              <a:gd name="T1" fmla="*/ 15 h 54"/>
              <a:gd name="T2" fmla="*/ 10 w 68"/>
              <a:gd name="T3" fmla="*/ 54 h 54"/>
              <a:gd name="T4" fmla="*/ 0 w 68"/>
              <a:gd name="T5" fmla="*/ 43 h 54"/>
              <a:gd name="T6" fmla="*/ 62 w 68"/>
              <a:gd name="T7" fmla="*/ 0 h 54"/>
              <a:gd name="T8" fmla="*/ 68 w 68"/>
              <a:gd name="T9" fmla="*/ 15 h 54"/>
            </a:gdLst>
            <a:ahLst/>
            <a:cxnLst>
              <a:cxn ang="0">
                <a:pos x="T0" y="T1"/>
              </a:cxn>
              <a:cxn ang="0">
                <a:pos x="T2" y="T3"/>
              </a:cxn>
              <a:cxn ang="0">
                <a:pos x="T4" y="T5"/>
              </a:cxn>
              <a:cxn ang="0">
                <a:pos x="T6" y="T7"/>
              </a:cxn>
              <a:cxn ang="0">
                <a:pos x="T8" y="T9"/>
              </a:cxn>
            </a:cxnLst>
            <a:rect l="0" t="0" r="r" b="b"/>
            <a:pathLst>
              <a:path w="68" h="54">
                <a:moveTo>
                  <a:pt x="68" y="15"/>
                </a:moveTo>
                <a:lnTo>
                  <a:pt x="10" y="54"/>
                </a:lnTo>
                <a:lnTo>
                  <a:pt x="0" y="43"/>
                </a:lnTo>
                <a:lnTo>
                  <a:pt x="62" y="0"/>
                </a:lnTo>
                <a:lnTo>
                  <a:pt x="68" y="15"/>
                </a:lnTo>
                <a:close/>
              </a:path>
            </a:pathLst>
          </a:custGeom>
          <a:solidFill>
            <a:srgbClr val="4F31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1" name="Freeform 96"/>
          <p:cNvSpPr>
            <a:spLocks/>
          </p:cNvSpPr>
          <p:nvPr userDrawn="1"/>
        </p:nvSpPr>
        <p:spPr bwMode="auto">
          <a:xfrm>
            <a:off x="11134163" y="6200606"/>
            <a:ext cx="140715" cy="155770"/>
          </a:xfrm>
          <a:custGeom>
            <a:avLst/>
            <a:gdLst>
              <a:gd name="T0" fmla="*/ 13 w 15"/>
              <a:gd name="T1" fmla="*/ 5 h 17"/>
              <a:gd name="T2" fmla="*/ 11 w 15"/>
              <a:gd name="T3" fmla="*/ 15 h 17"/>
              <a:gd name="T4" fmla="*/ 2 w 15"/>
              <a:gd name="T5" fmla="*/ 11 h 17"/>
              <a:gd name="T6" fmla="*/ 4 w 15"/>
              <a:gd name="T7" fmla="*/ 2 h 17"/>
              <a:gd name="T8" fmla="*/ 13 w 15"/>
              <a:gd name="T9" fmla="*/ 5 h 17"/>
            </a:gdLst>
            <a:ahLst/>
            <a:cxnLst>
              <a:cxn ang="0">
                <a:pos x="T0" y="T1"/>
              </a:cxn>
              <a:cxn ang="0">
                <a:pos x="T2" y="T3"/>
              </a:cxn>
              <a:cxn ang="0">
                <a:pos x="T4" y="T5"/>
              </a:cxn>
              <a:cxn ang="0">
                <a:pos x="T6" y="T7"/>
              </a:cxn>
              <a:cxn ang="0">
                <a:pos x="T8" y="T9"/>
              </a:cxn>
            </a:cxnLst>
            <a:rect l="0" t="0" r="r" b="b"/>
            <a:pathLst>
              <a:path w="15" h="17">
                <a:moveTo>
                  <a:pt x="13" y="5"/>
                </a:moveTo>
                <a:cubicBezTo>
                  <a:pt x="15" y="9"/>
                  <a:pt x="14" y="13"/>
                  <a:pt x="11" y="15"/>
                </a:cubicBezTo>
                <a:cubicBezTo>
                  <a:pt x="8" y="17"/>
                  <a:pt x="4" y="15"/>
                  <a:pt x="2" y="11"/>
                </a:cubicBezTo>
                <a:cubicBezTo>
                  <a:pt x="0" y="8"/>
                  <a:pt x="1" y="4"/>
                  <a:pt x="4" y="2"/>
                </a:cubicBezTo>
                <a:cubicBezTo>
                  <a:pt x="7" y="0"/>
                  <a:pt x="11" y="2"/>
                  <a:pt x="13"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2" name="Freeform 97"/>
          <p:cNvSpPr>
            <a:spLocks/>
          </p:cNvSpPr>
          <p:nvPr userDrawn="1"/>
        </p:nvSpPr>
        <p:spPr bwMode="auto">
          <a:xfrm>
            <a:off x="11144214" y="6210656"/>
            <a:ext cx="120613" cy="135670"/>
          </a:xfrm>
          <a:custGeom>
            <a:avLst/>
            <a:gdLst>
              <a:gd name="T0" fmla="*/ 12 w 13"/>
              <a:gd name="T1" fmla="*/ 4 h 15"/>
              <a:gd name="T2" fmla="*/ 11 w 13"/>
              <a:gd name="T3" fmla="*/ 5 h 15"/>
              <a:gd name="T4" fmla="*/ 13 w 13"/>
              <a:gd name="T5" fmla="*/ 9 h 15"/>
              <a:gd name="T6" fmla="*/ 10 w 13"/>
              <a:gd name="T7" fmla="*/ 14 h 15"/>
              <a:gd name="T8" fmla="*/ 8 w 13"/>
              <a:gd name="T9" fmla="*/ 14 h 15"/>
              <a:gd name="T10" fmla="*/ 1 w 13"/>
              <a:gd name="T11" fmla="*/ 10 h 15"/>
              <a:gd name="T12" fmla="*/ 0 w 13"/>
              <a:gd name="T13" fmla="*/ 6 h 15"/>
              <a:gd name="T14" fmla="*/ 3 w 13"/>
              <a:gd name="T15" fmla="*/ 1 h 15"/>
              <a:gd name="T16" fmla="*/ 5 w 13"/>
              <a:gd name="T17" fmla="*/ 1 h 15"/>
              <a:gd name="T18" fmla="*/ 11 w 13"/>
              <a:gd name="T19" fmla="*/ 5 h 15"/>
              <a:gd name="T20" fmla="*/ 12 w 13"/>
              <a:gd name="T21" fmla="*/ 4 h 15"/>
              <a:gd name="T22" fmla="*/ 12 w 13"/>
              <a:gd name="T23" fmla="*/ 4 h 15"/>
              <a:gd name="T24" fmla="*/ 5 w 13"/>
              <a:gd name="T25" fmla="*/ 0 h 15"/>
              <a:gd name="T26" fmla="*/ 3 w 13"/>
              <a:gd name="T27" fmla="*/ 1 h 15"/>
              <a:gd name="T28" fmla="*/ 0 w 13"/>
              <a:gd name="T29" fmla="*/ 6 h 15"/>
              <a:gd name="T30" fmla="*/ 1 w 13"/>
              <a:gd name="T31" fmla="*/ 11 h 15"/>
              <a:gd name="T32" fmla="*/ 8 w 13"/>
              <a:gd name="T33" fmla="*/ 15 h 15"/>
              <a:gd name="T34" fmla="*/ 10 w 13"/>
              <a:gd name="T35" fmla="*/ 14 h 15"/>
              <a:gd name="T36" fmla="*/ 13 w 13"/>
              <a:gd name="T37" fmla="*/ 9 h 15"/>
              <a:gd name="T38" fmla="*/ 12 w 13"/>
              <a:gd name="T39" fmla="*/ 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 h="15">
                <a:moveTo>
                  <a:pt x="12" y="4"/>
                </a:moveTo>
                <a:cubicBezTo>
                  <a:pt x="11" y="5"/>
                  <a:pt x="11" y="5"/>
                  <a:pt x="11" y="5"/>
                </a:cubicBezTo>
                <a:cubicBezTo>
                  <a:pt x="12" y="6"/>
                  <a:pt x="13" y="7"/>
                  <a:pt x="13" y="9"/>
                </a:cubicBezTo>
                <a:cubicBezTo>
                  <a:pt x="13" y="11"/>
                  <a:pt x="12" y="13"/>
                  <a:pt x="10" y="14"/>
                </a:cubicBezTo>
                <a:cubicBezTo>
                  <a:pt x="9" y="14"/>
                  <a:pt x="8" y="14"/>
                  <a:pt x="8" y="14"/>
                </a:cubicBezTo>
                <a:cubicBezTo>
                  <a:pt x="5" y="14"/>
                  <a:pt x="3" y="13"/>
                  <a:pt x="1" y="10"/>
                </a:cubicBezTo>
                <a:cubicBezTo>
                  <a:pt x="1" y="9"/>
                  <a:pt x="0" y="8"/>
                  <a:pt x="0" y="6"/>
                </a:cubicBezTo>
                <a:cubicBezTo>
                  <a:pt x="0" y="4"/>
                  <a:pt x="1" y="2"/>
                  <a:pt x="3" y="1"/>
                </a:cubicBezTo>
                <a:cubicBezTo>
                  <a:pt x="4" y="1"/>
                  <a:pt x="5" y="1"/>
                  <a:pt x="5" y="1"/>
                </a:cubicBezTo>
                <a:cubicBezTo>
                  <a:pt x="8" y="1"/>
                  <a:pt x="10" y="2"/>
                  <a:pt x="11" y="5"/>
                </a:cubicBezTo>
                <a:cubicBezTo>
                  <a:pt x="12" y="4"/>
                  <a:pt x="12" y="4"/>
                  <a:pt x="12" y="4"/>
                </a:cubicBezTo>
                <a:cubicBezTo>
                  <a:pt x="12" y="4"/>
                  <a:pt x="12" y="4"/>
                  <a:pt x="12" y="4"/>
                </a:cubicBezTo>
                <a:cubicBezTo>
                  <a:pt x="11" y="2"/>
                  <a:pt x="8" y="0"/>
                  <a:pt x="5" y="0"/>
                </a:cubicBezTo>
                <a:cubicBezTo>
                  <a:pt x="4" y="0"/>
                  <a:pt x="3" y="0"/>
                  <a:pt x="3" y="1"/>
                </a:cubicBezTo>
                <a:cubicBezTo>
                  <a:pt x="1" y="2"/>
                  <a:pt x="0" y="4"/>
                  <a:pt x="0" y="6"/>
                </a:cubicBezTo>
                <a:cubicBezTo>
                  <a:pt x="0" y="8"/>
                  <a:pt x="0" y="9"/>
                  <a:pt x="1" y="11"/>
                </a:cubicBezTo>
                <a:cubicBezTo>
                  <a:pt x="2" y="13"/>
                  <a:pt x="5" y="15"/>
                  <a:pt x="8" y="15"/>
                </a:cubicBezTo>
                <a:cubicBezTo>
                  <a:pt x="8" y="15"/>
                  <a:pt x="9" y="15"/>
                  <a:pt x="10" y="14"/>
                </a:cubicBezTo>
                <a:cubicBezTo>
                  <a:pt x="12" y="13"/>
                  <a:pt x="13" y="11"/>
                  <a:pt x="13" y="9"/>
                </a:cubicBezTo>
                <a:cubicBezTo>
                  <a:pt x="13" y="7"/>
                  <a:pt x="13" y="6"/>
                  <a:pt x="12" y="4"/>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3" name="Freeform 98"/>
          <p:cNvSpPr>
            <a:spLocks/>
          </p:cNvSpPr>
          <p:nvPr userDrawn="1"/>
        </p:nvSpPr>
        <p:spPr bwMode="auto">
          <a:xfrm>
            <a:off x="11199493" y="6275980"/>
            <a:ext cx="20102" cy="55274"/>
          </a:xfrm>
          <a:custGeom>
            <a:avLst/>
            <a:gdLst>
              <a:gd name="T0" fmla="*/ 4 w 4"/>
              <a:gd name="T1" fmla="*/ 11 h 11"/>
              <a:gd name="T2" fmla="*/ 0 w 4"/>
              <a:gd name="T3" fmla="*/ 0 h 11"/>
              <a:gd name="T4" fmla="*/ 2 w 4"/>
              <a:gd name="T5" fmla="*/ 0 h 11"/>
              <a:gd name="T6" fmla="*/ 4 w 4"/>
              <a:gd name="T7" fmla="*/ 11 h 11"/>
            </a:gdLst>
            <a:ahLst/>
            <a:cxnLst>
              <a:cxn ang="0">
                <a:pos x="T0" y="T1"/>
              </a:cxn>
              <a:cxn ang="0">
                <a:pos x="T2" y="T3"/>
              </a:cxn>
              <a:cxn ang="0">
                <a:pos x="T4" y="T5"/>
              </a:cxn>
              <a:cxn ang="0">
                <a:pos x="T6" y="T7"/>
              </a:cxn>
            </a:cxnLst>
            <a:rect l="0" t="0" r="r" b="b"/>
            <a:pathLst>
              <a:path w="4" h="11">
                <a:moveTo>
                  <a:pt x="4" y="11"/>
                </a:moveTo>
                <a:lnTo>
                  <a:pt x="0" y="0"/>
                </a:lnTo>
                <a:lnTo>
                  <a:pt x="2" y="0"/>
                </a:lnTo>
                <a:lnTo>
                  <a:pt x="4" y="11"/>
                </a:lnTo>
                <a:close/>
              </a:path>
            </a:pathLst>
          </a:custGeom>
          <a:solidFill>
            <a:srgbClr val="A889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4" name="Freeform 99"/>
          <p:cNvSpPr>
            <a:spLocks/>
          </p:cNvSpPr>
          <p:nvPr userDrawn="1"/>
        </p:nvSpPr>
        <p:spPr bwMode="auto">
          <a:xfrm>
            <a:off x="11199492" y="6265931"/>
            <a:ext cx="35180" cy="15075"/>
          </a:xfrm>
          <a:custGeom>
            <a:avLst/>
            <a:gdLst>
              <a:gd name="T0" fmla="*/ 7 w 7"/>
              <a:gd name="T1" fmla="*/ 0 h 3"/>
              <a:gd name="T2" fmla="*/ 2 w 7"/>
              <a:gd name="T3" fmla="*/ 3 h 3"/>
              <a:gd name="T4" fmla="*/ 0 w 7"/>
              <a:gd name="T5" fmla="*/ 2 h 3"/>
              <a:gd name="T6" fmla="*/ 7 w 7"/>
              <a:gd name="T7" fmla="*/ 0 h 3"/>
            </a:gdLst>
            <a:ahLst/>
            <a:cxnLst>
              <a:cxn ang="0">
                <a:pos x="T0" y="T1"/>
              </a:cxn>
              <a:cxn ang="0">
                <a:pos x="T2" y="T3"/>
              </a:cxn>
              <a:cxn ang="0">
                <a:pos x="T4" y="T5"/>
              </a:cxn>
              <a:cxn ang="0">
                <a:pos x="T6" y="T7"/>
              </a:cxn>
            </a:cxnLst>
            <a:rect l="0" t="0" r="r" b="b"/>
            <a:pathLst>
              <a:path w="7" h="3">
                <a:moveTo>
                  <a:pt x="7" y="0"/>
                </a:moveTo>
                <a:lnTo>
                  <a:pt x="2" y="3"/>
                </a:lnTo>
                <a:lnTo>
                  <a:pt x="0" y="2"/>
                </a:lnTo>
                <a:lnTo>
                  <a:pt x="7" y="0"/>
                </a:lnTo>
                <a:close/>
              </a:path>
            </a:pathLst>
          </a:custGeom>
          <a:solidFill>
            <a:srgbClr val="A889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5" name="Freeform 100"/>
          <p:cNvSpPr>
            <a:spLocks/>
          </p:cNvSpPr>
          <p:nvPr userDrawn="1"/>
        </p:nvSpPr>
        <p:spPr bwMode="auto">
          <a:xfrm>
            <a:off x="11189443" y="6215681"/>
            <a:ext cx="20102" cy="60296"/>
          </a:xfrm>
          <a:custGeom>
            <a:avLst/>
            <a:gdLst>
              <a:gd name="T0" fmla="*/ 0 w 4"/>
              <a:gd name="T1" fmla="*/ 0 h 12"/>
              <a:gd name="T2" fmla="*/ 4 w 4"/>
              <a:gd name="T3" fmla="*/ 12 h 12"/>
              <a:gd name="T4" fmla="*/ 2 w 4"/>
              <a:gd name="T5" fmla="*/ 12 h 12"/>
              <a:gd name="T6" fmla="*/ 0 w 4"/>
              <a:gd name="T7" fmla="*/ 0 h 12"/>
            </a:gdLst>
            <a:ahLst/>
            <a:cxnLst>
              <a:cxn ang="0">
                <a:pos x="T0" y="T1"/>
              </a:cxn>
              <a:cxn ang="0">
                <a:pos x="T2" y="T3"/>
              </a:cxn>
              <a:cxn ang="0">
                <a:pos x="T4" y="T5"/>
              </a:cxn>
              <a:cxn ang="0">
                <a:pos x="T6" y="T7"/>
              </a:cxn>
            </a:cxnLst>
            <a:rect l="0" t="0" r="r" b="b"/>
            <a:pathLst>
              <a:path w="4" h="12">
                <a:moveTo>
                  <a:pt x="0" y="0"/>
                </a:moveTo>
                <a:lnTo>
                  <a:pt x="4" y="12"/>
                </a:lnTo>
                <a:lnTo>
                  <a:pt x="2" y="12"/>
                </a:lnTo>
                <a:lnTo>
                  <a:pt x="0" y="0"/>
                </a:lnTo>
                <a:close/>
              </a:path>
            </a:pathLst>
          </a:custGeom>
          <a:solidFill>
            <a:srgbClr val="A889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6" name="Rectangle 101"/>
          <p:cNvSpPr>
            <a:spLocks noChangeArrowheads="1"/>
          </p:cNvSpPr>
          <p:nvPr userDrawn="1"/>
        </p:nvSpPr>
        <p:spPr bwMode="auto">
          <a:xfrm>
            <a:off x="11169339" y="6225731"/>
            <a:ext cx="10052" cy="100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7" name="Freeform 102"/>
          <p:cNvSpPr>
            <a:spLocks/>
          </p:cNvSpPr>
          <p:nvPr userDrawn="1"/>
        </p:nvSpPr>
        <p:spPr bwMode="auto">
          <a:xfrm>
            <a:off x="11154266" y="6245830"/>
            <a:ext cx="15077" cy="10050"/>
          </a:xfrm>
          <a:custGeom>
            <a:avLst/>
            <a:gdLst>
              <a:gd name="T0" fmla="*/ 3 w 3"/>
              <a:gd name="T1" fmla="*/ 2 h 2"/>
              <a:gd name="T2" fmla="*/ 2 w 3"/>
              <a:gd name="T3" fmla="*/ 2 h 2"/>
              <a:gd name="T4" fmla="*/ 0 w 3"/>
              <a:gd name="T5" fmla="*/ 0 h 2"/>
              <a:gd name="T6" fmla="*/ 2 w 3"/>
              <a:gd name="T7" fmla="*/ 0 h 2"/>
              <a:gd name="T8" fmla="*/ 3 w 3"/>
              <a:gd name="T9" fmla="*/ 2 h 2"/>
            </a:gdLst>
            <a:ahLst/>
            <a:cxnLst>
              <a:cxn ang="0">
                <a:pos x="T0" y="T1"/>
              </a:cxn>
              <a:cxn ang="0">
                <a:pos x="T2" y="T3"/>
              </a:cxn>
              <a:cxn ang="0">
                <a:pos x="T4" y="T5"/>
              </a:cxn>
              <a:cxn ang="0">
                <a:pos x="T6" y="T7"/>
              </a:cxn>
              <a:cxn ang="0">
                <a:pos x="T8" y="T9"/>
              </a:cxn>
            </a:cxnLst>
            <a:rect l="0" t="0" r="r" b="b"/>
            <a:pathLst>
              <a:path w="3" h="2">
                <a:moveTo>
                  <a:pt x="3" y="2"/>
                </a:moveTo>
                <a:lnTo>
                  <a:pt x="2" y="2"/>
                </a:lnTo>
                <a:lnTo>
                  <a:pt x="0" y="0"/>
                </a:lnTo>
                <a:lnTo>
                  <a:pt x="2" y="0"/>
                </a:lnTo>
                <a:lnTo>
                  <a:pt x="3"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8" name="Freeform 103"/>
          <p:cNvSpPr>
            <a:spLocks/>
          </p:cNvSpPr>
          <p:nvPr userDrawn="1"/>
        </p:nvSpPr>
        <p:spPr bwMode="auto">
          <a:xfrm>
            <a:off x="11154265" y="6275980"/>
            <a:ext cx="10052" cy="0"/>
          </a:xfrm>
          <a:custGeom>
            <a:avLst/>
            <a:gdLst>
              <a:gd name="T0" fmla="*/ 2 w 2"/>
              <a:gd name="T1" fmla="*/ 2 w 2"/>
              <a:gd name="T2" fmla="*/ 0 w 2"/>
              <a:gd name="T3" fmla="*/ 2 w 2"/>
              <a:gd name="T4" fmla="*/ 2 w 2"/>
            </a:gdLst>
            <a:ahLst/>
            <a:cxnLst>
              <a:cxn ang="0">
                <a:pos x="T0" y="0"/>
              </a:cxn>
              <a:cxn ang="0">
                <a:pos x="T1" y="0"/>
              </a:cxn>
              <a:cxn ang="0">
                <a:pos x="T2" y="0"/>
              </a:cxn>
              <a:cxn ang="0">
                <a:pos x="T3" y="0"/>
              </a:cxn>
              <a:cxn ang="0">
                <a:pos x="T4" y="0"/>
              </a:cxn>
            </a:cxnLst>
            <a:rect l="0" t="0" r="r" b="b"/>
            <a:pathLst>
              <a:path w="2">
                <a:moveTo>
                  <a:pt x="2" y="0"/>
                </a:moveTo>
                <a:lnTo>
                  <a:pt x="2" y="0"/>
                </a:lnTo>
                <a:lnTo>
                  <a:pt x="0" y="0"/>
                </a:lnTo>
                <a:lnTo>
                  <a:pt x="2" y="0"/>
                </a:lnTo>
                <a:lnTo>
                  <a:pt x="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9" name="Rectangle 104"/>
          <p:cNvSpPr>
            <a:spLocks noChangeArrowheads="1"/>
          </p:cNvSpPr>
          <p:nvPr userDrawn="1"/>
        </p:nvSpPr>
        <p:spPr bwMode="auto">
          <a:xfrm>
            <a:off x="11164316" y="6291052"/>
            <a:ext cx="5026" cy="100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0" name="Freeform 105"/>
          <p:cNvSpPr>
            <a:spLocks/>
          </p:cNvSpPr>
          <p:nvPr userDrawn="1"/>
        </p:nvSpPr>
        <p:spPr bwMode="auto">
          <a:xfrm>
            <a:off x="11179390" y="6311152"/>
            <a:ext cx="10052" cy="20099"/>
          </a:xfrm>
          <a:custGeom>
            <a:avLst/>
            <a:gdLst>
              <a:gd name="T0" fmla="*/ 2 w 2"/>
              <a:gd name="T1" fmla="*/ 0 h 4"/>
              <a:gd name="T2" fmla="*/ 2 w 2"/>
              <a:gd name="T3" fmla="*/ 2 h 4"/>
              <a:gd name="T4" fmla="*/ 0 w 2"/>
              <a:gd name="T5" fmla="*/ 4 h 4"/>
              <a:gd name="T6" fmla="*/ 0 w 2"/>
              <a:gd name="T7" fmla="*/ 2 h 4"/>
              <a:gd name="T8" fmla="*/ 2 w 2"/>
              <a:gd name="T9" fmla="*/ 0 h 4"/>
            </a:gdLst>
            <a:ahLst/>
            <a:cxnLst>
              <a:cxn ang="0">
                <a:pos x="T0" y="T1"/>
              </a:cxn>
              <a:cxn ang="0">
                <a:pos x="T2" y="T3"/>
              </a:cxn>
              <a:cxn ang="0">
                <a:pos x="T4" y="T5"/>
              </a:cxn>
              <a:cxn ang="0">
                <a:pos x="T6" y="T7"/>
              </a:cxn>
              <a:cxn ang="0">
                <a:pos x="T8" y="T9"/>
              </a:cxn>
            </a:cxnLst>
            <a:rect l="0" t="0" r="r" b="b"/>
            <a:pathLst>
              <a:path w="2" h="4">
                <a:moveTo>
                  <a:pt x="2" y="0"/>
                </a:moveTo>
                <a:lnTo>
                  <a:pt x="2" y="2"/>
                </a:lnTo>
                <a:lnTo>
                  <a:pt x="0" y="4"/>
                </a:lnTo>
                <a:lnTo>
                  <a:pt x="0" y="2"/>
                </a:lnTo>
                <a:lnTo>
                  <a:pt x="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1" name="Freeform 106"/>
          <p:cNvSpPr>
            <a:spLocks/>
          </p:cNvSpPr>
          <p:nvPr userDrawn="1"/>
        </p:nvSpPr>
        <p:spPr bwMode="auto">
          <a:xfrm>
            <a:off x="11209544" y="6321202"/>
            <a:ext cx="0" cy="20099"/>
          </a:xfrm>
          <a:custGeom>
            <a:avLst/>
            <a:gdLst>
              <a:gd name="T0" fmla="*/ 0 h 4"/>
              <a:gd name="T1" fmla="*/ 2 h 4"/>
              <a:gd name="T2" fmla="*/ 4 h 4"/>
              <a:gd name="T3" fmla="*/ 2 h 4"/>
              <a:gd name="T4" fmla="*/ 0 h 4"/>
            </a:gdLst>
            <a:ahLst/>
            <a:cxnLst>
              <a:cxn ang="0">
                <a:pos x="0" y="T0"/>
              </a:cxn>
              <a:cxn ang="0">
                <a:pos x="0" y="T1"/>
              </a:cxn>
              <a:cxn ang="0">
                <a:pos x="0" y="T2"/>
              </a:cxn>
              <a:cxn ang="0">
                <a:pos x="0" y="T3"/>
              </a:cxn>
              <a:cxn ang="0">
                <a:pos x="0" y="T4"/>
              </a:cxn>
            </a:cxnLst>
            <a:rect l="0" t="0" r="r" b="b"/>
            <a:pathLst>
              <a:path h="4">
                <a:moveTo>
                  <a:pt x="0" y="0"/>
                </a:moveTo>
                <a:lnTo>
                  <a:pt x="0" y="2"/>
                </a:lnTo>
                <a:lnTo>
                  <a:pt x="0" y="4"/>
                </a:lnTo>
                <a:lnTo>
                  <a:pt x="0" y="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2" name="Rectangle 107"/>
          <p:cNvSpPr>
            <a:spLocks noChangeArrowheads="1"/>
          </p:cNvSpPr>
          <p:nvPr userDrawn="1"/>
        </p:nvSpPr>
        <p:spPr bwMode="auto">
          <a:xfrm>
            <a:off x="11229647" y="6321202"/>
            <a:ext cx="5026" cy="100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3" name="Freeform 108"/>
          <p:cNvSpPr>
            <a:spLocks/>
          </p:cNvSpPr>
          <p:nvPr userDrawn="1"/>
        </p:nvSpPr>
        <p:spPr bwMode="auto">
          <a:xfrm>
            <a:off x="11234673" y="6301102"/>
            <a:ext cx="20102" cy="10050"/>
          </a:xfrm>
          <a:custGeom>
            <a:avLst/>
            <a:gdLst>
              <a:gd name="T0" fmla="*/ 0 w 4"/>
              <a:gd name="T1" fmla="*/ 0 h 2"/>
              <a:gd name="T2" fmla="*/ 2 w 4"/>
              <a:gd name="T3" fmla="*/ 0 h 2"/>
              <a:gd name="T4" fmla="*/ 4 w 4"/>
              <a:gd name="T5" fmla="*/ 2 h 2"/>
              <a:gd name="T6" fmla="*/ 2 w 4"/>
              <a:gd name="T7" fmla="*/ 2 h 2"/>
              <a:gd name="T8" fmla="*/ 0 w 4"/>
              <a:gd name="T9" fmla="*/ 0 h 2"/>
            </a:gdLst>
            <a:ahLst/>
            <a:cxnLst>
              <a:cxn ang="0">
                <a:pos x="T0" y="T1"/>
              </a:cxn>
              <a:cxn ang="0">
                <a:pos x="T2" y="T3"/>
              </a:cxn>
              <a:cxn ang="0">
                <a:pos x="T4" y="T5"/>
              </a:cxn>
              <a:cxn ang="0">
                <a:pos x="T6" y="T7"/>
              </a:cxn>
              <a:cxn ang="0">
                <a:pos x="T8" y="T9"/>
              </a:cxn>
            </a:cxnLst>
            <a:rect l="0" t="0" r="r" b="b"/>
            <a:pathLst>
              <a:path w="4" h="2">
                <a:moveTo>
                  <a:pt x="0" y="0"/>
                </a:moveTo>
                <a:lnTo>
                  <a:pt x="2" y="0"/>
                </a:lnTo>
                <a:lnTo>
                  <a:pt x="4" y="2"/>
                </a:lnTo>
                <a:lnTo>
                  <a:pt x="2" y="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4" name="Freeform 109"/>
          <p:cNvSpPr>
            <a:spLocks/>
          </p:cNvSpPr>
          <p:nvPr userDrawn="1"/>
        </p:nvSpPr>
        <p:spPr bwMode="auto">
          <a:xfrm>
            <a:off x="11244723" y="6281002"/>
            <a:ext cx="10052" cy="0"/>
          </a:xfrm>
          <a:custGeom>
            <a:avLst/>
            <a:gdLst>
              <a:gd name="T0" fmla="*/ 0 w 2"/>
              <a:gd name="T1" fmla="*/ 0 w 2"/>
              <a:gd name="T2" fmla="*/ 2 w 2"/>
              <a:gd name="T3" fmla="*/ 0 w 2"/>
              <a:gd name="T4" fmla="*/ 0 w 2"/>
            </a:gdLst>
            <a:ahLst/>
            <a:cxnLst>
              <a:cxn ang="0">
                <a:pos x="T0" y="0"/>
              </a:cxn>
              <a:cxn ang="0">
                <a:pos x="T1" y="0"/>
              </a:cxn>
              <a:cxn ang="0">
                <a:pos x="T2" y="0"/>
              </a:cxn>
              <a:cxn ang="0">
                <a:pos x="T3" y="0"/>
              </a:cxn>
              <a:cxn ang="0">
                <a:pos x="T4" y="0"/>
              </a:cxn>
            </a:cxnLst>
            <a:rect l="0" t="0" r="r" b="b"/>
            <a:pathLst>
              <a:path w="2">
                <a:moveTo>
                  <a:pt x="0" y="0"/>
                </a:moveTo>
                <a:lnTo>
                  <a:pt x="0" y="0"/>
                </a:lnTo>
                <a:lnTo>
                  <a:pt x="2" y="0"/>
                </a:lnTo>
                <a:lnTo>
                  <a:pt x="0"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5" name="Freeform 110"/>
          <p:cNvSpPr>
            <a:spLocks/>
          </p:cNvSpPr>
          <p:nvPr userDrawn="1"/>
        </p:nvSpPr>
        <p:spPr bwMode="auto">
          <a:xfrm>
            <a:off x="11234672" y="6255881"/>
            <a:ext cx="10052" cy="10050"/>
          </a:xfrm>
          <a:custGeom>
            <a:avLst/>
            <a:gdLst>
              <a:gd name="T0" fmla="*/ 0 w 2"/>
              <a:gd name="T1" fmla="*/ 2 h 2"/>
              <a:gd name="T2" fmla="*/ 0 w 2"/>
              <a:gd name="T3" fmla="*/ 0 h 2"/>
              <a:gd name="T4" fmla="*/ 2 w 2"/>
              <a:gd name="T5" fmla="*/ 0 h 2"/>
              <a:gd name="T6" fmla="*/ 2 w 2"/>
              <a:gd name="T7" fmla="*/ 0 h 2"/>
              <a:gd name="T8" fmla="*/ 0 w 2"/>
              <a:gd name="T9" fmla="*/ 2 h 2"/>
            </a:gdLst>
            <a:ahLst/>
            <a:cxnLst>
              <a:cxn ang="0">
                <a:pos x="T0" y="T1"/>
              </a:cxn>
              <a:cxn ang="0">
                <a:pos x="T2" y="T3"/>
              </a:cxn>
              <a:cxn ang="0">
                <a:pos x="T4" y="T5"/>
              </a:cxn>
              <a:cxn ang="0">
                <a:pos x="T6" y="T7"/>
              </a:cxn>
              <a:cxn ang="0">
                <a:pos x="T8" y="T9"/>
              </a:cxn>
            </a:cxnLst>
            <a:rect l="0" t="0" r="r" b="b"/>
            <a:pathLst>
              <a:path w="2" h="2">
                <a:moveTo>
                  <a:pt x="0" y="2"/>
                </a:moveTo>
                <a:lnTo>
                  <a:pt x="0" y="0"/>
                </a:lnTo>
                <a:lnTo>
                  <a:pt x="2" y="0"/>
                </a:lnTo>
                <a:lnTo>
                  <a:pt x="2" y="0"/>
                </a:lnTo>
                <a:lnTo>
                  <a:pt x="0"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6" name="Freeform 111"/>
          <p:cNvSpPr>
            <a:spLocks/>
          </p:cNvSpPr>
          <p:nvPr userDrawn="1"/>
        </p:nvSpPr>
        <p:spPr bwMode="auto">
          <a:xfrm>
            <a:off x="11219596" y="6225732"/>
            <a:ext cx="10052" cy="20099"/>
          </a:xfrm>
          <a:custGeom>
            <a:avLst/>
            <a:gdLst>
              <a:gd name="T0" fmla="*/ 0 w 2"/>
              <a:gd name="T1" fmla="*/ 4 h 4"/>
              <a:gd name="T2" fmla="*/ 0 w 2"/>
              <a:gd name="T3" fmla="*/ 2 h 4"/>
              <a:gd name="T4" fmla="*/ 2 w 2"/>
              <a:gd name="T5" fmla="*/ 0 h 4"/>
              <a:gd name="T6" fmla="*/ 2 w 2"/>
              <a:gd name="T7" fmla="*/ 2 h 4"/>
              <a:gd name="T8" fmla="*/ 0 w 2"/>
              <a:gd name="T9" fmla="*/ 4 h 4"/>
            </a:gdLst>
            <a:ahLst/>
            <a:cxnLst>
              <a:cxn ang="0">
                <a:pos x="T0" y="T1"/>
              </a:cxn>
              <a:cxn ang="0">
                <a:pos x="T2" y="T3"/>
              </a:cxn>
              <a:cxn ang="0">
                <a:pos x="T4" y="T5"/>
              </a:cxn>
              <a:cxn ang="0">
                <a:pos x="T6" y="T7"/>
              </a:cxn>
              <a:cxn ang="0">
                <a:pos x="T8" y="T9"/>
              </a:cxn>
            </a:cxnLst>
            <a:rect l="0" t="0" r="r" b="b"/>
            <a:pathLst>
              <a:path w="2" h="4">
                <a:moveTo>
                  <a:pt x="0" y="4"/>
                </a:moveTo>
                <a:lnTo>
                  <a:pt x="0" y="2"/>
                </a:lnTo>
                <a:lnTo>
                  <a:pt x="2" y="0"/>
                </a:lnTo>
                <a:lnTo>
                  <a:pt x="2" y="2"/>
                </a:lnTo>
                <a:lnTo>
                  <a:pt x="0"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7" name="Freeform 112"/>
          <p:cNvSpPr>
            <a:spLocks/>
          </p:cNvSpPr>
          <p:nvPr userDrawn="1"/>
        </p:nvSpPr>
        <p:spPr bwMode="auto">
          <a:xfrm>
            <a:off x="11199493" y="6215682"/>
            <a:ext cx="0" cy="20099"/>
          </a:xfrm>
          <a:custGeom>
            <a:avLst/>
            <a:gdLst>
              <a:gd name="T0" fmla="*/ 4 h 4"/>
              <a:gd name="T1" fmla="*/ 2 h 4"/>
              <a:gd name="T2" fmla="*/ 0 h 4"/>
              <a:gd name="T3" fmla="*/ 2 h 4"/>
              <a:gd name="T4" fmla="*/ 4 h 4"/>
            </a:gdLst>
            <a:ahLst/>
            <a:cxnLst>
              <a:cxn ang="0">
                <a:pos x="0" y="T0"/>
              </a:cxn>
              <a:cxn ang="0">
                <a:pos x="0" y="T1"/>
              </a:cxn>
              <a:cxn ang="0">
                <a:pos x="0" y="T2"/>
              </a:cxn>
              <a:cxn ang="0">
                <a:pos x="0" y="T3"/>
              </a:cxn>
              <a:cxn ang="0">
                <a:pos x="0" y="T4"/>
              </a:cxn>
            </a:cxnLst>
            <a:rect l="0" t="0" r="r" b="b"/>
            <a:pathLst>
              <a:path h="4">
                <a:moveTo>
                  <a:pt x="0" y="4"/>
                </a:moveTo>
                <a:lnTo>
                  <a:pt x="0" y="2"/>
                </a:lnTo>
                <a:lnTo>
                  <a:pt x="0" y="0"/>
                </a:lnTo>
                <a:lnTo>
                  <a:pt x="0" y="2"/>
                </a:lnTo>
                <a:lnTo>
                  <a:pt x="0"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8" name="Freeform 113"/>
          <p:cNvSpPr>
            <a:spLocks/>
          </p:cNvSpPr>
          <p:nvPr userDrawn="1"/>
        </p:nvSpPr>
        <p:spPr bwMode="auto">
          <a:xfrm>
            <a:off x="11199492" y="6275980"/>
            <a:ext cx="10052" cy="5025"/>
          </a:xfrm>
          <a:custGeom>
            <a:avLst/>
            <a:gdLst>
              <a:gd name="T0" fmla="*/ 1 w 1"/>
              <a:gd name="T1" fmla="*/ 0 h 1"/>
              <a:gd name="T2" fmla="*/ 1 w 1"/>
              <a:gd name="T3" fmla="*/ 1 h 1"/>
              <a:gd name="T4" fmla="*/ 0 w 1"/>
              <a:gd name="T5" fmla="*/ 1 h 1"/>
              <a:gd name="T6" fmla="*/ 0 w 1"/>
              <a:gd name="T7" fmla="*/ 0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1" y="1"/>
                  <a:pt x="1" y="1"/>
                  <a:pt x="1" y="1"/>
                </a:cubicBezTo>
                <a:cubicBezTo>
                  <a:pt x="1" y="1"/>
                  <a:pt x="0" y="1"/>
                  <a:pt x="0" y="1"/>
                </a:cubicBezTo>
                <a:cubicBezTo>
                  <a:pt x="0" y="0"/>
                  <a:pt x="0" y="0"/>
                  <a:pt x="0" y="0"/>
                </a:cubicBezTo>
                <a:cubicBezTo>
                  <a:pt x="0" y="0"/>
                  <a:pt x="1" y="0"/>
                  <a:pt x="1" y="0"/>
                </a:cubicBezTo>
                <a:close/>
              </a:path>
            </a:pathLst>
          </a:custGeom>
          <a:solidFill>
            <a:srgbClr val="A889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9" name="Freeform 114"/>
          <p:cNvSpPr>
            <a:spLocks/>
          </p:cNvSpPr>
          <p:nvPr userDrawn="1"/>
        </p:nvSpPr>
        <p:spPr bwMode="auto">
          <a:xfrm>
            <a:off x="11254775" y="6235781"/>
            <a:ext cx="10052" cy="20099"/>
          </a:xfrm>
          <a:custGeom>
            <a:avLst/>
            <a:gdLst>
              <a:gd name="T0" fmla="*/ 1 w 1"/>
              <a:gd name="T1" fmla="*/ 1 h 2"/>
              <a:gd name="T2" fmla="*/ 1 w 1"/>
              <a:gd name="T3" fmla="*/ 2 h 2"/>
              <a:gd name="T4" fmla="*/ 1 w 1"/>
              <a:gd name="T5" fmla="*/ 2 h 2"/>
              <a:gd name="T6" fmla="*/ 1 w 1"/>
              <a:gd name="T7" fmla="*/ 2 h 2"/>
              <a:gd name="T8" fmla="*/ 0 w 1"/>
              <a:gd name="T9" fmla="*/ 1 h 2"/>
              <a:gd name="T10" fmla="*/ 0 w 1"/>
              <a:gd name="T11" fmla="*/ 0 h 2"/>
              <a:gd name="T12" fmla="*/ 0 w 1"/>
              <a:gd name="T13" fmla="*/ 0 h 2"/>
              <a:gd name="T14" fmla="*/ 0 w 1"/>
              <a:gd name="T15" fmla="*/ 0 h 2"/>
              <a:gd name="T16" fmla="*/ 1 w 1"/>
              <a:gd name="T17"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 h="2">
                <a:moveTo>
                  <a:pt x="1" y="1"/>
                </a:moveTo>
                <a:cubicBezTo>
                  <a:pt x="1" y="1"/>
                  <a:pt x="1" y="2"/>
                  <a:pt x="1" y="2"/>
                </a:cubicBezTo>
                <a:cubicBezTo>
                  <a:pt x="1" y="2"/>
                  <a:pt x="1" y="2"/>
                  <a:pt x="1" y="2"/>
                </a:cubicBezTo>
                <a:cubicBezTo>
                  <a:pt x="1" y="2"/>
                  <a:pt x="1" y="2"/>
                  <a:pt x="1" y="2"/>
                </a:cubicBezTo>
                <a:cubicBezTo>
                  <a:pt x="1" y="2"/>
                  <a:pt x="0" y="2"/>
                  <a:pt x="0" y="1"/>
                </a:cubicBezTo>
                <a:cubicBezTo>
                  <a:pt x="0" y="1"/>
                  <a:pt x="0" y="0"/>
                  <a:pt x="0" y="0"/>
                </a:cubicBezTo>
                <a:cubicBezTo>
                  <a:pt x="0" y="0"/>
                  <a:pt x="0" y="0"/>
                  <a:pt x="0" y="0"/>
                </a:cubicBezTo>
                <a:cubicBezTo>
                  <a:pt x="0" y="0"/>
                  <a:pt x="0" y="0"/>
                  <a:pt x="0" y="0"/>
                </a:cubicBezTo>
                <a:cubicBezTo>
                  <a:pt x="1" y="0"/>
                  <a:pt x="1" y="0"/>
                  <a:pt x="1" y="1"/>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40" name="Rectangle 213"/>
          <p:cNvSpPr>
            <a:spLocks noChangeArrowheads="1"/>
          </p:cNvSpPr>
          <p:nvPr userDrawn="1"/>
        </p:nvSpPr>
        <p:spPr bwMode="auto">
          <a:xfrm>
            <a:off x="10626585" y="2763640"/>
            <a:ext cx="422142" cy="241191"/>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Tree>
    <p:extLst>
      <p:ext uri="{BB962C8B-B14F-4D97-AF65-F5344CB8AC3E}">
        <p14:creationId xmlns:p14="http://schemas.microsoft.com/office/powerpoint/2010/main" val="1367057774"/>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14_Title/sub-title only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8930448" cy="1257442"/>
          </a:xfrm>
        </p:spPr>
        <p:txBody>
          <a:bodyPr lIns="393192" tIns="393192" bIns="91440">
            <a:normAutofit/>
          </a:bodyPr>
          <a:lstStyle>
            <a:lvl1pPr marL="0" indent="0">
              <a:buNone/>
              <a:defRPr sz="4488">
                <a:solidFill>
                  <a:schemeClr val="accent5"/>
                </a:solidFill>
                <a:latin typeface="+mj-lt"/>
              </a:defRPr>
            </a:lvl1pPr>
          </a:lstStyle>
          <a:p>
            <a:pPr lvl="0"/>
            <a:r>
              <a:rPr lang="en-US"/>
              <a:t>Title</a:t>
            </a:r>
          </a:p>
        </p:txBody>
      </p:sp>
      <p:sp>
        <p:nvSpPr>
          <p:cNvPr id="8" name="Text Placeholder 7"/>
          <p:cNvSpPr>
            <a:spLocks noGrp="1"/>
          </p:cNvSpPr>
          <p:nvPr>
            <p:ph type="body" sz="quarter" idx="11" hasCustomPrompt="1"/>
          </p:nvPr>
        </p:nvSpPr>
        <p:spPr>
          <a:xfrm>
            <a:off x="0" y="1267759"/>
            <a:ext cx="8930448" cy="922288"/>
          </a:xfrm>
        </p:spPr>
        <p:txBody>
          <a:bodyPr lIns="393192" bIns="91440"/>
          <a:lstStyle>
            <a:lvl1pPr marL="0" indent="0">
              <a:buNone/>
              <a:defRPr>
                <a:solidFill>
                  <a:schemeClr val="tx1"/>
                </a:solidFill>
                <a:latin typeface="+mj-lt"/>
              </a:defRPr>
            </a:lvl1pPr>
            <a:lvl2pPr marL="466298" indent="0">
              <a:buNone/>
              <a:defRPr/>
            </a:lvl2pPr>
          </a:lstStyle>
          <a:p>
            <a:pPr lvl="0"/>
            <a:r>
              <a:rPr lang="en-US"/>
              <a:t>Subtitle</a:t>
            </a:r>
          </a:p>
        </p:txBody>
      </p:sp>
      <p:sp>
        <p:nvSpPr>
          <p:cNvPr id="2" name="Rectangle 1"/>
          <p:cNvSpPr/>
          <p:nvPr userDrawn="1"/>
        </p:nvSpPr>
        <p:spPr>
          <a:xfrm>
            <a:off x="9019753" y="0"/>
            <a:ext cx="3416723" cy="699452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solidFill>
                <a:schemeClr val="bg1"/>
              </a:solidFill>
            </a:endParaRPr>
          </a:p>
        </p:txBody>
      </p:sp>
      <p:sp>
        <p:nvSpPr>
          <p:cNvPr id="5" name="Freeform 82"/>
          <p:cNvSpPr>
            <a:spLocks noEditPoints="1"/>
          </p:cNvSpPr>
          <p:nvPr userDrawn="1"/>
        </p:nvSpPr>
        <p:spPr bwMode="auto">
          <a:xfrm>
            <a:off x="9616459" y="834115"/>
            <a:ext cx="2432348" cy="2416932"/>
          </a:xfrm>
          <a:custGeom>
            <a:avLst/>
            <a:gdLst>
              <a:gd name="T0" fmla="*/ 129 w 258"/>
              <a:gd name="T1" fmla="*/ 220 h 258"/>
              <a:gd name="T2" fmla="*/ 38 w 258"/>
              <a:gd name="T3" fmla="*/ 129 h 258"/>
              <a:gd name="T4" fmla="*/ 129 w 258"/>
              <a:gd name="T5" fmla="*/ 38 h 258"/>
              <a:gd name="T6" fmla="*/ 221 w 258"/>
              <a:gd name="T7" fmla="*/ 129 h 258"/>
              <a:gd name="T8" fmla="*/ 129 w 258"/>
              <a:gd name="T9" fmla="*/ 220 h 258"/>
              <a:gd name="T10" fmla="*/ 129 w 258"/>
              <a:gd name="T11" fmla="*/ 0 h 258"/>
              <a:gd name="T12" fmla="*/ 0 w 258"/>
              <a:gd name="T13" fmla="*/ 129 h 258"/>
              <a:gd name="T14" fmla="*/ 129 w 258"/>
              <a:gd name="T15" fmla="*/ 258 h 258"/>
              <a:gd name="T16" fmla="*/ 258 w 258"/>
              <a:gd name="T17" fmla="*/ 129 h 258"/>
              <a:gd name="T18" fmla="*/ 129 w 258"/>
              <a:gd name="T19" fmla="*/ 0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8" h="258">
                <a:moveTo>
                  <a:pt x="129" y="220"/>
                </a:moveTo>
                <a:cubicBezTo>
                  <a:pt x="79" y="220"/>
                  <a:pt x="38" y="180"/>
                  <a:pt x="38" y="129"/>
                </a:cubicBezTo>
                <a:cubicBezTo>
                  <a:pt x="38" y="79"/>
                  <a:pt x="79" y="38"/>
                  <a:pt x="129" y="38"/>
                </a:cubicBezTo>
                <a:cubicBezTo>
                  <a:pt x="180" y="38"/>
                  <a:pt x="221" y="79"/>
                  <a:pt x="221" y="129"/>
                </a:cubicBezTo>
                <a:cubicBezTo>
                  <a:pt x="221" y="180"/>
                  <a:pt x="180" y="220"/>
                  <a:pt x="129" y="220"/>
                </a:cubicBezTo>
                <a:moveTo>
                  <a:pt x="129" y="0"/>
                </a:moveTo>
                <a:cubicBezTo>
                  <a:pt x="58" y="0"/>
                  <a:pt x="0" y="58"/>
                  <a:pt x="0" y="129"/>
                </a:cubicBezTo>
                <a:cubicBezTo>
                  <a:pt x="0" y="200"/>
                  <a:pt x="58" y="258"/>
                  <a:pt x="129" y="258"/>
                </a:cubicBezTo>
                <a:cubicBezTo>
                  <a:pt x="201" y="258"/>
                  <a:pt x="258" y="200"/>
                  <a:pt x="258" y="129"/>
                </a:cubicBezTo>
                <a:cubicBezTo>
                  <a:pt x="258" y="58"/>
                  <a:pt x="201" y="0"/>
                  <a:pt x="129" y="0"/>
                </a:cubicBezTo>
              </a:path>
            </a:pathLst>
          </a:custGeom>
          <a:solidFill>
            <a:srgbClr val="9272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7" name="Oval 83"/>
          <p:cNvSpPr>
            <a:spLocks noChangeArrowheads="1"/>
          </p:cNvSpPr>
          <p:nvPr userDrawn="1"/>
        </p:nvSpPr>
        <p:spPr bwMode="auto">
          <a:xfrm>
            <a:off x="9978296" y="1190880"/>
            <a:ext cx="1718725" cy="1703412"/>
          </a:xfrm>
          <a:prstGeom prst="ellipse">
            <a:avLst/>
          </a:prstGeom>
          <a:solidFill>
            <a:srgbClr val="DACF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9" name="Freeform 84"/>
          <p:cNvSpPr>
            <a:spLocks/>
          </p:cNvSpPr>
          <p:nvPr userDrawn="1"/>
        </p:nvSpPr>
        <p:spPr bwMode="auto">
          <a:xfrm>
            <a:off x="10294901" y="1487343"/>
            <a:ext cx="1085510" cy="1376796"/>
          </a:xfrm>
          <a:custGeom>
            <a:avLst/>
            <a:gdLst>
              <a:gd name="T0" fmla="*/ 115 w 115"/>
              <a:gd name="T1" fmla="*/ 58 h 147"/>
              <a:gd name="T2" fmla="*/ 57 w 115"/>
              <a:gd name="T3" fmla="*/ 0 h 147"/>
              <a:gd name="T4" fmla="*/ 0 w 115"/>
              <a:gd name="T5" fmla="*/ 58 h 147"/>
              <a:gd name="T6" fmla="*/ 17 w 115"/>
              <a:gd name="T7" fmla="*/ 99 h 147"/>
              <a:gd name="T8" fmla="*/ 35 w 115"/>
              <a:gd name="T9" fmla="*/ 136 h 147"/>
              <a:gd name="T10" fmla="*/ 56 w 115"/>
              <a:gd name="T11" fmla="*/ 145 h 147"/>
              <a:gd name="T12" fmla="*/ 56 w 115"/>
              <a:gd name="T13" fmla="*/ 147 h 147"/>
              <a:gd name="T14" fmla="*/ 57 w 115"/>
              <a:gd name="T15" fmla="*/ 146 h 147"/>
              <a:gd name="T16" fmla="*/ 58 w 115"/>
              <a:gd name="T17" fmla="*/ 147 h 147"/>
              <a:gd name="T18" fmla="*/ 59 w 115"/>
              <a:gd name="T19" fmla="*/ 145 h 147"/>
              <a:gd name="T20" fmla="*/ 80 w 115"/>
              <a:gd name="T21" fmla="*/ 136 h 147"/>
              <a:gd name="T22" fmla="*/ 97 w 115"/>
              <a:gd name="T23" fmla="*/ 100 h 147"/>
              <a:gd name="T24" fmla="*/ 115 w 115"/>
              <a:gd name="T25" fmla="*/ 58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5" h="147">
                <a:moveTo>
                  <a:pt x="115" y="58"/>
                </a:moveTo>
                <a:cubicBezTo>
                  <a:pt x="115" y="26"/>
                  <a:pt x="89" y="0"/>
                  <a:pt x="57" y="0"/>
                </a:cubicBezTo>
                <a:cubicBezTo>
                  <a:pt x="25" y="0"/>
                  <a:pt x="0" y="26"/>
                  <a:pt x="0" y="58"/>
                </a:cubicBezTo>
                <a:cubicBezTo>
                  <a:pt x="0" y="74"/>
                  <a:pt x="6" y="89"/>
                  <a:pt x="17" y="99"/>
                </a:cubicBezTo>
                <a:cubicBezTo>
                  <a:pt x="34" y="117"/>
                  <a:pt x="35" y="136"/>
                  <a:pt x="35" y="136"/>
                </a:cubicBezTo>
                <a:cubicBezTo>
                  <a:pt x="56" y="145"/>
                  <a:pt x="56" y="145"/>
                  <a:pt x="56" y="145"/>
                </a:cubicBezTo>
                <a:cubicBezTo>
                  <a:pt x="56" y="147"/>
                  <a:pt x="56" y="147"/>
                  <a:pt x="56" y="147"/>
                </a:cubicBezTo>
                <a:cubicBezTo>
                  <a:pt x="57" y="146"/>
                  <a:pt x="57" y="146"/>
                  <a:pt x="57" y="146"/>
                </a:cubicBezTo>
                <a:cubicBezTo>
                  <a:pt x="58" y="147"/>
                  <a:pt x="58" y="147"/>
                  <a:pt x="58" y="147"/>
                </a:cubicBezTo>
                <a:cubicBezTo>
                  <a:pt x="59" y="145"/>
                  <a:pt x="59" y="145"/>
                  <a:pt x="59" y="145"/>
                </a:cubicBezTo>
                <a:cubicBezTo>
                  <a:pt x="80" y="136"/>
                  <a:pt x="80" y="136"/>
                  <a:pt x="80" y="136"/>
                </a:cubicBezTo>
                <a:cubicBezTo>
                  <a:pt x="80" y="136"/>
                  <a:pt x="80" y="117"/>
                  <a:pt x="97" y="100"/>
                </a:cubicBezTo>
                <a:cubicBezTo>
                  <a:pt x="108" y="89"/>
                  <a:pt x="115" y="75"/>
                  <a:pt x="115" y="5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0" name="Rectangle 85"/>
          <p:cNvSpPr>
            <a:spLocks noChangeArrowheads="1"/>
          </p:cNvSpPr>
          <p:nvPr userDrawn="1"/>
        </p:nvSpPr>
        <p:spPr bwMode="auto">
          <a:xfrm>
            <a:off x="10832633" y="2828964"/>
            <a:ext cx="10052" cy="3884174"/>
          </a:xfrm>
          <a:prstGeom prst="rect">
            <a:avLst/>
          </a:prstGeom>
          <a:solidFill>
            <a:srgbClr val="220C3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1" name="Rectangle 86"/>
          <p:cNvSpPr>
            <a:spLocks noChangeArrowheads="1"/>
          </p:cNvSpPr>
          <p:nvPr userDrawn="1"/>
        </p:nvSpPr>
        <p:spPr bwMode="auto">
          <a:xfrm>
            <a:off x="11003499" y="1808929"/>
            <a:ext cx="150767" cy="467307"/>
          </a:xfrm>
          <a:prstGeom prst="rect">
            <a:avLst/>
          </a:prstGeom>
          <a:solidFill>
            <a:srgbClr val="A579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2" name="Rectangle 87"/>
          <p:cNvSpPr>
            <a:spLocks noChangeArrowheads="1"/>
          </p:cNvSpPr>
          <p:nvPr userDrawn="1"/>
        </p:nvSpPr>
        <p:spPr bwMode="auto">
          <a:xfrm>
            <a:off x="10832633" y="2095345"/>
            <a:ext cx="140715" cy="180892"/>
          </a:xfrm>
          <a:prstGeom prst="rect">
            <a:avLst/>
          </a:prstGeom>
          <a:solidFill>
            <a:srgbClr val="40146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3" name="Rectangle 88"/>
          <p:cNvSpPr>
            <a:spLocks noChangeArrowheads="1"/>
          </p:cNvSpPr>
          <p:nvPr userDrawn="1"/>
        </p:nvSpPr>
        <p:spPr bwMode="auto">
          <a:xfrm>
            <a:off x="10651716" y="2145591"/>
            <a:ext cx="140715" cy="130645"/>
          </a:xfrm>
          <a:prstGeom prst="rect">
            <a:avLst/>
          </a:prstGeom>
          <a:solidFill>
            <a:srgbClr val="A579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4" name="Rectangle 89"/>
          <p:cNvSpPr>
            <a:spLocks noChangeArrowheads="1"/>
          </p:cNvSpPr>
          <p:nvPr userDrawn="1"/>
        </p:nvSpPr>
        <p:spPr bwMode="auto">
          <a:xfrm>
            <a:off x="10475821" y="2190813"/>
            <a:ext cx="150767" cy="85424"/>
          </a:xfrm>
          <a:prstGeom prst="rect">
            <a:avLst/>
          </a:prstGeom>
          <a:solidFill>
            <a:srgbClr val="40146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5" name="Freeform 90"/>
          <p:cNvSpPr>
            <a:spLocks/>
          </p:cNvSpPr>
          <p:nvPr userDrawn="1"/>
        </p:nvSpPr>
        <p:spPr bwMode="auto">
          <a:xfrm>
            <a:off x="10425564" y="5205696"/>
            <a:ext cx="1030231" cy="1170780"/>
          </a:xfrm>
          <a:custGeom>
            <a:avLst/>
            <a:gdLst>
              <a:gd name="T0" fmla="*/ 2 w 109"/>
              <a:gd name="T1" fmla="*/ 39 h 125"/>
              <a:gd name="T2" fmla="*/ 4 w 109"/>
              <a:gd name="T3" fmla="*/ 49 h 125"/>
              <a:gd name="T4" fmla="*/ 21 w 109"/>
              <a:gd name="T5" fmla="*/ 68 h 125"/>
              <a:gd name="T6" fmla="*/ 13 w 109"/>
              <a:gd name="T7" fmla="*/ 60 h 125"/>
              <a:gd name="T8" fmla="*/ 6 w 109"/>
              <a:gd name="T9" fmla="*/ 61 h 125"/>
              <a:gd name="T10" fmla="*/ 10 w 109"/>
              <a:gd name="T11" fmla="*/ 71 h 125"/>
              <a:gd name="T12" fmla="*/ 25 w 109"/>
              <a:gd name="T13" fmla="*/ 83 h 125"/>
              <a:gd name="T14" fmla="*/ 78 w 109"/>
              <a:gd name="T15" fmla="*/ 121 h 125"/>
              <a:gd name="T16" fmla="*/ 81 w 109"/>
              <a:gd name="T17" fmla="*/ 125 h 125"/>
              <a:gd name="T18" fmla="*/ 109 w 109"/>
              <a:gd name="T19" fmla="*/ 106 h 125"/>
              <a:gd name="T20" fmla="*/ 88 w 109"/>
              <a:gd name="T21" fmla="*/ 46 h 125"/>
              <a:gd name="T22" fmla="*/ 77 w 109"/>
              <a:gd name="T23" fmla="*/ 32 h 125"/>
              <a:gd name="T24" fmla="*/ 51 w 109"/>
              <a:gd name="T25" fmla="*/ 9 h 125"/>
              <a:gd name="T26" fmla="*/ 48 w 109"/>
              <a:gd name="T27" fmla="*/ 9 h 125"/>
              <a:gd name="T28" fmla="*/ 51 w 109"/>
              <a:gd name="T29" fmla="*/ 26 h 125"/>
              <a:gd name="T30" fmla="*/ 61 w 109"/>
              <a:gd name="T31" fmla="*/ 32 h 125"/>
              <a:gd name="T32" fmla="*/ 66 w 109"/>
              <a:gd name="T33" fmla="*/ 56 h 125"/>
              <a:gd name="T34" fmla="*/ 40 w 109"/>
              <a:gd name="T35" fmla="*/ 43 h 125"/>
              <a:gd name="T36" fmla="*/ 28 w 109"/>
              <a:gd name="T37" fmla="*/ 25 h 125"/>
              <a:gd name="T38" fmla="*/ 34 w 109"/>
              <a:gd name="T39" fmla="*/ 14 h 125"/>
              <a:gd name="T40" fmla="*/ 39 w 109"/>
              <a:gd name="T41" fmla="*/ 3 h 125"/>
              <a:gd name="T42" fmla="*/ 34 w 109"/>
              <a:gd name="T43" fmla="*/ 1 h 125"/>
              <a:gd name="T44" fmla="*/ 18 w 109"/>
              <a:gd name="T45" fmla="*/ 14 h 125"/>
              <a:gd name="T46" fmla="*/ 17 w 109"/>
              <a:gd name="T47" fmla="*/ 29 h 125"/>
              <a:gd name="T48" fmla="*/ 31 w 109"/>
              <a:gd name="T49" fmla="*/ 52 h 125"/>
              <a:gd name="T50" fmla="*/ 18 w 109"/>
              <a:gd name="T51" fmla="*/ 32 h 125"/>
              <a:gd name="T52" fmla="*/ 10 w 109"/>
              <a:gd name="T53" fmla="*/ 30 h 125"/>
              <a:gd name="T54" fmla="*/ 11 w 109"/>
              <a:gd name="T55" fmla="*/ 38 h 125"/>
              <a:gd name="T56" fmla="*/ 25 w 109"/>
              <a:gd name="T57" fmla="*/ 59 h 125"/>
              <a:gd name="T58" fmla="*/ 10 w 109"/>
              <a:gd name="T59" fmla="*/ 40 h 125"/>
              <a:gd name="T60" fmla="*/ 2 w 109"/>
              <a:gd name="T61" fmla="*/ 39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9" h="125">
                <a:moveTo>
                  <a:pt x="2" y="39"/>
                </a:moveTo>
                <a:cubicBezTo>
                  <a:pt x="0" y="42"/>
                  <a:pt x="1" y="46"/>
                  <a:pt x="4" y="49"/>
                </a:cubicBezTo>
                <a:cubicBezTo>
                  <a:pt x="21" y="68"/>
                  <a:pt x="21" y="68"/>
                  <a:pt x="21" y="68"/>
                </a:cubicBezTo>
                <a:cubicBezTo>
                  <a:pt x="13" y="60"/>
                  <a:pt x="13" y="60"/>
                  <a:pt x="13" y="60"/>
                </a:cubicBezTo>
                <a:cubicBezTo>
                  <a:pt x="10" y="58"/>
                  <a:pt x="8" y="58"/>
                  <a:pt x="6" y="61"/>
                </a:cubicBezTo>
                <a:cubicBezTo>
                  <a:pt x="5" y="64"/>
                  <a:pt x="7" y="69"/>
                  <a:pt x="10" y="71"/>
                </a:cubicBezTo>
                <a:cubicBezTo>
                  <a:pt x="25" y="83"/>
                  <a:pt x="25" y="83"/>
                  <a:pt x="25" y="83"/>
                </a:cubicBezTo>
                <a:cubicBezTo>
                  <a:pt x="44" y="100"/>
                  <a:pt x="66" y="105"/>
                  <a:pt x="78" y="121"/>
                </a:cubicBezTo>
                <a:cubicBezTo>
                  <a:pt x="81" y="125"/>
                  <a:pt x="81" y="125"/>
                  <a:pt x="81" y="125"/>
                </a:cubicBezTo>
                <a:cubicBezTo>
                  <a:pt x="109" y="106"/>
                  <a:pt x="109" y="106"/>
                  <a:pt x="109" y="106"/>
                </a:cubicBezTo>
                <a:cubicBezTo>
                  <a:pt x="94" y="64"/>
                  <a:pt x="89" y="50"/>
                  <a:pt x="88" y="46"/>
                </a:cubicBezTo>
                <a:cubicBezTo>
                  <a:pt x="86" y="42"/>
                  <a:pt x="80" y="35"/>
                  <a:pt x="77" y="32"/>
                </a:cubicBezTo>
                <a:cubicBezTo>
                  <a:pt x="51" y="9"/>
                  <a:pt x="51" y="9"/>
                  <a:pt x="51" y="9"/>
                </a:cubicBezTo>
                <a:cubicBezTo>
                  <a:pt x="50" y="8"/>
                  <a:pt x="49" y="8"/>
                  <a:pt x="48" y="9"/>
                </a:cubicBezTo>
                <a:cubicBezTo>
                  <a:pt x="45" y="15"/>
                  <a:pt x="47" y="20"/>
                  <a:pt x="51" y="26"/>
                </a:cubicBezTo>
                <a:cubicBezTo>
                  <a:pt x="56" y="33"/>
                  <a:pt x="61" y="32"/>
                  <a:pt x="61" y="32"/>
                </a:cubicBezTo>
                <a:cubicBezTo>
                  <a:pt x="67" y="41"/>
                  <a:pt x="70" y="51"/>
                  <a:pt x="66" y="56"/>
                </a:cubicBezTo>
                <a:cubicBezTo>
                  <a:pt x="55" y="66"/>
                  <a:pt x="40" y="43"/>
                  <a:pt x="40" y="43"/>
                </a:cubicBezTo>
                <a:cubicBezTo>
                  <a:pt x="28" y="25"/>
                  <a:pt x="28" y="25"/>
                  <a:pt x="28" y="25"/>
                </a:cubicBezTo>
                <a:cubicBezTo>
                  <a:pt x="26" y="21"/>
                  <a:pt x="34" y="14"/>
                  <a:pt x="34" y="14"/>
                </a:cubicBezTo>
                <a:cubicBezTo>
                  <a:pt x="38" y="11"/>
                  <a:pt x="41" y="9"/>
                  <a:pt x="39" y="3"/>
                </a:cubicBezTo>
                <a:cubicBezTo>
                  <a:pt x="38" y="1"/>
                  <a:pt x="36" y="0"/>
                  <a:pt x="34" y="1"/>
                </a:cubicBezTo>
                <a:cubicBezTo>
                  <a:pt x="18" y="14"/>
                  <a:pt x="18" y="14"/>
                  <a:pt x="18" y="14"/>
                </a:cubicBezTo>
                <a:cubicBezTo>
                  <a:pt x="14" y="17"/>
                  <a:pt x="14" y="23"/>
                  <a:pt x="17" y="29"/>
                </a:cubicBezTo>
                <a:cubicBezTo>
                  <a:pt x="31" y="52"/>
                  <a:pt x="31" y="52"/>
                  <a:pt x="31" y="52"/>
                </a:cubicBezTo>
                <a:cubicBezTo>
                  <a:pt x="18" y="32"/>
                  <a:pt x="18" y="32"/>
                  <a:pt x="18" y="32"/>
                </a:cubicBezTo>
                <a:cubicBezTo>
                  <a:pt x="16" y="28"/>
                  <a:pt x="12" y="27"/>
                  <a:pt x="10" y="30"/>
                </a:cubicBezTo>
                <a:cubicBezTo>
                  <a:pt x="8" y="32"/>
                  <a:pt x="8" y="35"/>
                  <a:pt x="11" y="38"/>
                </a:cubicBezTo>
                <a:cubicBezTo>
                  <a:pt x="25" y="59"/>
                  <a:pt x="25" y="59"/>
                  <a:pt x="25" y="59"/>
                </a:cubicBezTo>
                <a:cubicBezTo>
                  <a:pt x="10" y="40"/>
                  <a:pt x="10" y="40"/>
                  <a:pt x="10" y="40"/>
                </a:cubicBezTo>
                <a:cubicBezTo>
                  <a:pt x="7" y="37"/>
                  <a:pt x="4" y="37"/>
                  <a:pt x="2" y="39"/>
                </a:cubicBezTo>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6" name="Freeform 91"/>
          <p:cNvSpPr>
            <a:spLocks/>
          </p:cNvSpPr>
          <p:nvPr userDrawn="1"/>
        </p:nvSpPr>
        <p:spPr bwMode="auto">
          <a:xfrm>
            <a:off x="11164316" y="6291053"/>
            <a:ext cx="723673" cy="668301"/>
          </a:xfrm>
          <a:custGeom>
            <a:avLst/>
            <a:gdLst>
              <a:gd name="T0" fmla="*/ 24 w 144"/>
              <a:gd name="T1" fmla="*/ 133 h 133"/>
              <a:gd name="T2" fmla="*/ 144 w 144"/>
              <a:gd name="T3" fmla="*/ 133 h 133"/>
              <a:gd name="T4" fmla="*/ 76 w 144"/>
              <a:gd name="T5" fmla="*/ 0 h 133"/>
              <a:gd name="T6" fmla="*/ 0 w 144"/>
              <a:gd name="T7" fmla="*/ 54 h 133"/>
              <a:gd name="T8" fmla="*/ 24 w 144"/>
              <a:gd name="T9" fmla="*/ 133 h 133"/>
            </a:gdLst>
            <a:ahLst/>
            <a:cxnLst>
              <a:cxn ang="0">
                <a:pos x="T0" y="T1"/>
              </a:cxn>
              <a:cxn ang="0">
                <a:pos x="T2" y="T3"/>
              </a:cxn>
              <a:cxn ang="0">
                <a:pos x="T4" y="T5"/>
              </a:cxn>
              <a:cxn ang="0">
                <a:pos x="T6" y="T7"/>
              </a:cxn>
              <a:cxn ang="0">
                <a:pos x="T8" y="T9"/>
              </a:cxn>
            </a:cxnLst>
            <a:rect l="0" t="0" r="r" b="b"/>
            <a:pathLst>
              <a:path w="144" h="133">
                <a:moveTo>
                  <a:pt x="24" y="133"/>
                </a:moveTo>
                <a:lnTo>
                  <a:pt x="144" y="133"/>
                </a:lnTo>
                <a:lnTo>
                  <a:pt x="76" y="0"/>
                </a:lnTo>
                <a:lnTo>
                  <a:pt x="0" y="54"/>
                </a:lnTo>
                <a:lnTo>
                  <a:pt x="24" y="133"/>
                </a:lnTo>
                <a:close/>
              </a:path>
            </a:pathLst>
          </a:custGeom>
          <a:solidFill>
            <a:srgbClr val="3963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7" name="Freeform 92"/>
          <p:cNvSpPr>
            <a:spLocks/>
          </p:cNvSpPr>
          <p:nvPr userDrawn="1"/>
        </p:nvSpPr>
        <p:spPr bwMode="auto">
          <a:xfrm>
            <a:off x="11114060" y="6170456"/>
            <a:ext cx="422142" cy="381886"/>
          </a:xfrm>
          <a:custGeom>
            <a:avLst/>
            <a:gdLst>
              <a:gd name="T0" fmla="*/ 0 w 84"/>
              <a:gd name="T1" fmla="*/ 50 h 76"/>
              <a:gd name="T2" fmla="*/ 13 w 84"/>
              <a:gd name="T3" fmla="*/ 76 h 76"/>
              <a:gd name="T4" fmla="*/ 84 w 84"/>
              <a:gd name="T5" fmla="*/ 26 h 76"/>
              <a:gd name="T6" fmla="*/ 71 w 84"/>
              <a:gd name="T7" fmla="*/ 0 h 76"/>
              <a:gd name="T8" fmla="*/ 0 w 84"/>
              <a:gd name="T9" fmla="*/ 50 h 76"/>
            </a:gdLst>
            <a:ahLst/>
            <a:cxnLst>
              <a:cxn ang="0">
                <a:pos x="T0" y="T1"/>
              </a:cxn>
              <a:cxn ang="0">
                <a:pos x="T2" y="T3"/>
              </a:cxn>
              <a:cxn ang="0">
                <a:pos x="T4" y="T5"/>
              </a:cxn>
              <a:cxn ang="0">
                <a:pos x="T6" y="T7"/>
              </a:cxn>
              <a:cxn ang="0">
                <a:pos x="T8" y="T9"/>
              </a:cxn>
            </a:cxnLst>
            <a:rect l="0" t="0" r="r" b="b"/>
            <a:pathLst>
              <a:path w="84" h="76">
                <a:moveTo>
                  <a:pt x="0" y="50"/>
                </a:moveTo>
                <a:lnTo>
                  <a:pt x="13" y="76"/>
                </a:lnTo>
                <a:lnTo>
                  <a:pt x="84" y="26"/>
                </a:lnTo>
                <a:lnTo>
                  <a:pt x="71" y="0"/>
                </a:lnTo>
                <a:lnTo>
                  <a:pt x="0" y="5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8" name="Freeform 93"/>
          <p:cNvSpPr>
            <a:spLocks/>
          </p:cNvSpPr>
          <p:nvPr userDrawn="1"/>
        </p:nvSpPr>
        <p:spPr bwMode="auto">
          <a:xfrm>
            <a:off x="10671815" y="5205697"/>
            <a:ext cx="85437" cy="75374"/>
          </a:xfrm>
          <a:custGeom>
            <a:avLst/>
            <a:gdLst>
              <a:gd name="T0" fmla="*/ 9 w 9"/>
              <a:gd name="T1" fmla="*/ 1 h 8"/>
              <a:gd name="T2" fmla="*/ 2 w 9"/>
              <a:gd name="T3" fmla="*/ 8 h 8"/>
              <a:gd name="T4" fmla="*/ 0 w 9"/>
              <a:gd name="T5" fmla="*/ 7 h 8"/>
              <a:gd name="T6" fmla="*/ 9 w 9"/>
              <a:gd name="T7" fmla="*/ 0 h 8"/>
              <a:gd name="T8" fmla="*/ 9 w 9"/>
              <a:gd name="T9" fmla="*/ 1 h 8"/>
            </a:gdLst>
            <a:ahLst/>
            <a:cxnLst>
              <a:cxn ang="0">
                <a:pos x="T0" y="T1"/>
              </a:cxn>
              <a:cxn ang="0">
                <a:pos x="T2" y="T3"/>
              </a:cxn>
              <a:cxn ang="0">
                <a:pos x="T4" y="T5"/>
              </a:cxn>
              <a:cxn ang="0">
                <a:pos x="T6" y="T7"/>
              </a:cxn>
              <a:cxn ang="0">
                <a:pos x="T8" y="T9"/>
              </a:cxn>
            </a:cxnLst>
            <a:rect l="0" t="0" r="r" b="b"/>
            <a:pathLst>
              <a:path w="9" h="8">
                <a:moveTo>
                  <a:pt x="9" y="1"/>
                </a:moveTo>
                <a:cubicBezTo>
                  <a:pt x="2" y="8"/>
                  <a:pt x="2" y="8"/>
                  <a:pt x="2" y="8"/>
                </a:cubicBezTo>
                <a:cubicBezTo>
                  <a:pt x="1" y="8"/>
                  <a:pt x="0" y="8"/>
                  <a:pt x="0" y="7"/>
                </a:cubicBezTo>
                <a:cubicBezTo>
                  <a:pt x="9" y="0"/>
                  <a:pt x="9" y="0"/>
                  <a:pt x="9" y="0"/>
                </a:cubicBezTo>
                <a:lnTo>
                  <a:pt x="9" y="1"/>
                </a:lnTo>
                <a:close/>
              </a:path>
            </a:pathLst>
          </a:custGeom>
          <a:solidFill>
            <a:srgbClr val="CBE2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9" name="Freeform 94"/>
          <p:cNvSpPr>
            <a:spLocks/>
          </p:cNvSpPr>
          <p:nvPr userDrawn="1"/>
        </p:nvSpPr>
        <p:spPr bwMode="auto">
          <a:xfrm>
            <a:off x="10887911" y="5271020"/>
            <a:ext cx="105539" cy="105524"/>
          </a:xfrm>
          <a:custGeom>
            <a:avLst/>
            <a:gdLst>
              <a:gd name="T0" fmla="*/ 1 w 11"/>
              <a:gd name="T1" fmla="*/ 1 h 11"/>
              <a:gd name="T2" fmla="*/ 8 w 11"/>
              <a:gd name="T3" fmla="*/ 10 h 11"/>
              <a:gd name="T4" fmla="*/ 11 w 11"/>
              <a:gd name="T5" fmla="*/ 9 h 11"/>
              <a:gd name="T6" fmla="*/ 1 w 11"/>
              <a:gd name="T7" fmla="*/ 0 h 11"/>
              <a:gd name="T8" fmla="*/ 1 w 11"/>
              <a:gd name="T9" fmla="*/ 1 h 11"/>
            </a:gdLst>
            <a:ahLst/>
            <a:cxnLst>
              <a:cxn ang="0">
                <a:pos x="T0" y="T1"/>
              </a:cxn>
              <a:cxn ang="0">
                <a:pos x="T2" y="T3"/>
              </a:cxn>
              <a:cxn ang="0">
                <a:pos x="T4" y="T5"/>
              </a:cxn>
              <a:cxn ang="0">
                <a:pos x="T6" y="T7"/>
              </a:cxn>
              <a:cxn ang="0">
                <a:pos x="T8" y="T9"/>
              </a:cxn>
            </a:cxnLst>
            <a:rect l="0" t="0" r="r" b="b"/>
            <a:pathLst>
              <a:path w="11" h="11">
                <a:moveTo>
                  <a:pt x="1" y="1"/>
                </a:moveTo>
                <a:cubicBezTo>
                  <a:pt x="8" y="10"/>
                  <a:pt x="8" y="10"/>
                  <a:pt x="8" y="10"/>
                </a:cubicBezTo>
                <a:cubicBezTo>
                  <a:pt x="9" y="11"/>
                  <a:pt x="10" y="10"/>
                  <a:pt x="11" y="9"/>
                </a:cubicBezTo>
                <a:cubicBezTo>
                  <a:pt x="1" y="0"/>
                  <a:pt x="1" y="0"/>
                  <a:pt x="1" y="0"/>
                </a:cubicBezTo>
                <a:cubicBezTo>
                  <a:pt x="0" y="1"/>
                  <a:pt x="0" y="1"/>
                  <a:pt x="1" y="1"/>
                </a:cubicBezTo>
                <a:close/>
              </a:path>
            </a:pathLst>
          </a:custGeom>
          <a:solidFill>
            <a:srgbClr val="CBE2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0" name="Freeform 95"/>
          <p:cNvSpPr>
            <a:spLocks/>
          </p:cNvSpPr>
          <p:nvPr userDrawn="1"/>
        </p:nvSpPr>
        <p:spPr bwMode="auto">
          <a:xfrm>
            <a:off x="11114061" y="6085039"/>
            <a:ext cx="341735" cy="271340"/>
          </a:xfrm>
          <a:custGeom>
            <a:avLst/>
            <a:gdLst>
              <a:gd name="T0" fmla="*/ 68 w 68"/>
              <a:gd name="T1" fmla="*/ 15 h 54"/>
              <a:gd name="T2" fmla="*/ 10 w 68"/>
              <a:gd name="T3" fmla="*/ 54 h 54"/>
              <a:gd name="T4" fmla="*/ 0 w 68"/>
              <a:gd name="T5" fmla="*/ 43 h 54"/>
              <a:gd name="T6" fmla="*/ 62 w 68"/>
              <a:gd name="T7" fmla="*/ 0 h 54"/>
              <a:gd name="T8" fmla="*/ 68 w 68"/>
              <a:gd name="T9" fmla="*/ 15 h 54"/>
            </a:gdLst>
            <a:ahLst/>
            <a:cxnLst>
              <a:cxn ang="0">
                <a:pos x="T0" y="T1"/>
              </a:cxn>
              <a:cxn ang="0">
                <a:pos x="T2" y="T3"/>
              </a:cxn>
              <a:cxn ang="0">
                <a:pos x="T4" y="T5"/>
              </a:cxn>
              <a:cxn ang="0">
                <a:pos x="T6" y="T7"/>
              </a:cxn>
              <a:cxn ang="0">
                <a:pos x="T8" y="T9"/>
              </a:cxn>
            </a:cxnLst>
            <a:rect l="0" t="0" r="r" b="b"/>
            <a:pathLst>
              <a:path w="68" h="54">
                <a:moveTo>
                  <a:pt x="68" y="15"/>
                </a:moveTo>
                <a:lnTo>
                  <a:pt x="10" y="54"/>
                </a:lnTo>
                <a:lnTo>
                  <a:pt x="0" y="43"/>
                </a:lnTo>
                <a:lnTo>
                  <a:pt x="62" y="0"/>
                </a:lnTo>
                <a:lnTo>
                  <a:pt x="68" y="15"/>
                </a:lnTo>
                <a:close/>
              </a:path>
            </a:pathLst>
          </a:custGeom>
          <a:solidFill>
            <a:srgbClr val="4F31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1" name="Freeform 96"/>
          <p:cNvSpPr>
            <a:spLocks/>
          </p:cNvSpPr>
          <p:nvPr userDrawn="1"/>
        </p:nvSpPr>
        <p:spPr bwMode="auto">
          <a:xfrm>
            <a:off x="11134163" y="6200606"/>
            <a:ext cx="140715" cy="155770"/>
          </a:xfrm>
          <a:custGeom>
            <a:avLst/>
            <a:gdLst>
              <a:gd name="T0" fmla="*/ 13 w 15"/>
              <a:gd name="T1" fmla="*/ 5 h 17"/>
              <a:gd name="T2" fmla="*/ 11 w 15"/>
              <a:gd name="T3" fmla="*/ 15 h 17"/>
              <a:gd name="T4" fmla="*/ 2 w 15"/>
              <a:gd name="T5" fmla="*/ 11 h 17"/>
              <a:gd name="T6" fmla="*/ 4 w 15"/>
              <a:gd name="T7" fmla="*/ 2 h 17"/>
              <a:gd name="T8" fmla="*/ 13 w 15"/>
              <a:gd name="T9" fmla="*/ 5 h 17"/>
            </a:gdLst>
            <a:ahLst/>
            <a:cxnLst>
              <a:cxn ang="0">
                <a:pos x="T0" y="T1"/>
              </a:cxn>
              <a:cxn ang="0">
                <a:pos x="T2" y="T3"/>
              </a:cxn>
              <a:cxn ang="0">
                <a:pos x="T4" y="T5"/>
              </a:cxn>
              <a:cxn ang="0">
                <a:pos x="T6" y="T7"/>
              </a:cxn>
              <a:cxn ang="0">
                <a:pos x="T8" y="T9"/>
              </a:cxn>
            </a:cxnLst>
            <a:rect l="0" t="0" r="r" b="b"/>
            <a:pathLst>
              <a:path w="15" h="17">
                <a:moveTo>
                  <a:pt x="13" y="5"/>
                </a:moveTo>
                <a:cubicBezTo>
                  <a:pt x="15" y="9"/>
                  <a:pt x="14" y="13"/>
                  <a:pt x="11" y="15"/>
                </a:cubicBezTo>
                <a:cubicBezTo>
                  <a:pt x="8" y="17"/>
                  <a:pt x="4" y="15"/>
                  <a:pt x="2" y="11"/>
                </a:cubicBezTo>
                <a:cubicBezTo>
                  <a:pt x="0" y="8"/>
                  <a:pt x="1" y="4"/>
                  <a:pt x="4" y="2"/>
                </a:cubicBezTo>
                <a:cubicBezTo>
                  <a:pt x="7" y="0"/>
                  <a:pt x="11" y="2"/>
                  <a:pt x="13"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2" name="Freeform 97"/>
          <p:cNvSpPr>
            <a:spLocks/>
          </p:cNvSpPr>
          <p:nvPr userDrawn="1"/>
        </p:nvSpPr>
        <p:spPr bwMode="auto">
          <a:xfrm>
            <a:off x="11144214" y="6210656"/>
            <a:ext cx="120613" cy="135670"/>
          </a:xfrm>
          <a:custGeom>
            <a:avLst/>
            <a:gdLst>
              <a:gd name="T0" fmla="*/ 12 w 13"/>
              <a:gd name="T1" fmla="*/ 4 h 15"/>
              <a:gd name="T2" fmla="*/ 11 w 13"/>
              <a:gd name="T3" fmla="*/ 5 h 15"/>
              <a:gd name="T4" fmla="*/ 13 w 13"/>
              <a:gd name="T5" fmla="*/ 9 h 15"/>
              <a:gd name="T6" fmla="*/ 10 w 13"/>
              <a:gd name="T7" fmla="*/ 14 h 15"/>
              <a:gd name="T8" fmla="*/ 8 w 13"/>
              <a:gd name="T9" fmla="*/ 14 h 15"/>
              <a:gd name="T10" fmla="*/ 1 w 13"/>
              <a:gd name="T11" fmla="*/ 10 h 15"/>
              <a:gd name="T12" fmla="*/ 0 w 13"/>
              <a:gd name="T13" fmla="*/ 6 h 15"/>
              <a:gd name="T14" fmla="*/ 3 w 13"/>
              <a:gd name="T15" fmla="*/ 1 h 15"/>
              <a:gd name="T16" fmla="*/ 5 w 13"/>
              <a:gd name="T17" fmla="*/ 1 h 15"/>
              <a:gd name="T18" fmla="*/ 11 w 13"/>
              <a:gd name="T19" fmla="*/ 5 h 15"/>
              <a:gd name="T20" fmla="*/ 12 w 13"/>
              <a:gd name="T21" fmla="*/ 4 h 15"/>
              <a:gd name="T22" fmla="*/ 12 w 13"/>
              <a:gd name="T23" fmla="*/ 4 h 15"/>
              <a:gd name="T24" fmla="*/ 5 w 13"/>
              <a:gd name="T25" fmla="*/ 0 h 15"/>
              <a:gd name="T26" fmla="*/ 3 w 13"/>
              <a:gd name="T27" fmla="*/ 1 h 15"/>
              <a:gd name="T28" fmla="*/ 0 w 13"/>
              <a:gd name="T29" fmla="*/ 6 h 15"/>
              <a:gd name="T30" fmla="*/ 1 w 13"/>
              <a:gd name="T31" fmla="*/ 11 h 15"/>
              <a:gd name="T32" fmla="*/ 8 w 13"/>
              <a:gd name="T33" fmla="*/ 15 h 15"/>
              <a:gd name="T34" fmla="*/ 10 w 13"/>
              <a:gd name="T35" fmla="*/ 14 h 15"/>
              <a:gd name="T36" fmla="*/ 13 w 13"/>
              <a:gd name="T37" fmla="*/ 9 h 15"/>
              <a:gd name="T38" fmla="*/ 12 w 13"/>
              <a:gd name="T39" fmla="*/ 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 h="15">
                <a:moveTo>
                  <a:pt x="12" y="4"/>
                </a:moveTo>
                <a:cubicBezTo>
                  <a:pt x="11" y="5"/>
                  <a:pt x="11" y="5"/>
                  <a:pt x="11" y="5"/>
                </a:cubicBezTo>
                <a:cubicBezTo>
                  <a:pt x="12" y="6"/>
                  <a:pt x="13" y="7"/>
                  <a:pt x="13" y="9"/>
                </a:cubicBezTo>
                <a:cubicBezTo>
                  <a:pt x="13" y="11"/>
                  <a:pt x="12" y="13"/>
                  <a:pt x="10" y="14"/>
                </a:cubicBezTo>
                <a:cubicBezTo>
                  <a:pt x="9" y="14"/>
                  <a:pt x="8" y="14"/>
                  <a:pt x="8" y="14"/>
                </a:cubicBezTo>
                <a:cubicBezTo>
                  <a:pt x="5" y="14"/>
                  <a:pt x="3" y="13"/>
                  <a:pt x="1" y="10"/>
                </a:cubicBezTo>
                <a:cubicBezTo>
                  <a:pt x="1" y="9"/>
                  <a:pt x="0" y="8"/>
                  <a:pt x="0" y="6"/>
                </a:cubicBezTo>
                <a:cubicBezTo>
                  <a:pt x="0" y="4"/>
                  <a:pt x="1" y="2"/>
                  <a:pt x="3" y="1"/>
                </a:cubicBezTo>
                <a:cubicBezTo>
                  <a:pt x="4" y="1"/>
                  <a:pt x="5" y="1"/>
                  <a:pt x="5" y="1"/>
                </a:cubicBezTo>
                <a:cubicBezTo>
                  <a:pt x="8" y="1"/>
                  <a:pt x="10" y="2"/>
                  <a:pt x="11" y="5"/>
                </a:cubicBezTo>
                <a:cubicBezTo>
                  <a:pt x="12" y="4"/>
                  <a:pt x="12" y="4"/>
                  <a:pt x="12" y="4"/>
                </a:cubicBezTo>
                <a:cubicBezTo>
                  <a:pt x="12" y="4"/>
                  <a:pt x="12" y="4"/>
                  <a:pt x="12" y="4"/>
                </a:cubicBezTo>
                <a:cubicBezTo>
                  <a:pt x="11" y="2"/>
                  <a:pt x="8" y="0"/>
                  <a:pt x="5" y="0"/>
                </a:cubicBezTo>
                <a:cubicBezTo>
                  <a:pt x="4" y="0"/>
                  <a:pt x="3" y="0"/>
                  <a:pt x="3" y="1"/>
                </a:cubicBezTo>
                <a:cubicBezTo>
                  <a:pt x="1" y="2"/>
                  <a:pt x="0" y="4"/>
                  <a:pt x="0" y="6"/>
                </a:cubicBezTo>
                <a:cubicBezTo>
                  <a:pt x="0" y="8"/>
                  <a:pt x="0" y="9"/>
                  <a:pt x="1" y="11"/>
                </a:cubicBezTo>
                <a:cubicBezTo>
                  <a:pt x="2" y="13"/>
                  <a:pt x="5" y="15"/>
                  <a:pt x="8" y="15"/>
                </a:cubicBezTo>
                <a:cubicBezTo>
                  <a:pt x="8" y="15"/>
                  <a:pt x="9" y="15"/>
                  <a:pt x="10" y="14"/>
                </a:cubicBezTo>
                <a:cubicBezTo>
                  <a:pt x="12" y="13"/>
                  <a:pt x="13" y="11"/>
                  <a:pt x="13" y="9"/>
                </a:cubicBezTo>
                <a:cubicBezTo>
                  <a:pt x="13" y="7"/>
                  <a:pt x="13" y="6"/>
                  <a:pt x="12" y="4"/>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3" name="Freeform 98"/>
          <p:cNvSpPr>
            <a:spLocks/>
          </p:cNvSpPr>
          <p:nvPr userDrawn="1"/>
        </p:nvSpPr>
        <p:spPr bwMode="auto">
          <a:xfrm>
            <a:off x="11199493" y="6275980"/>
            <a:ext cx="20102" cy="55274"/>
          </a:xfrm>
          <a:custGeom>
            <a:avLst/>
            <a:gdLst>
              <a:gd name="T0" fmla="*/ 4 w 4"/>
              <a:gd name="T1" fmla="*/ 11 h 11"/>
              <a:gd name="T2" fmla="*/ 0 w 4"/>
              <a:gd name="T3" fmla="*/ 0 h 11"/>
              <a:gd name="T4" fmla="*/ 2 w 4"/>
              <a:gd name="T5" fmla="*/ 0 h 11"/>
              <a:gd name="T6" fmla="*/ 4 w 4"/>
              <a:gd name="T7" fmla="*/ 11 h 11"/>
            </a:gdLst>
            <a:ahLst/>
            <a:cxnLst>
              <a:cxn ang="0">
                <a:pos x="T0" y="T1"/>
              </a:cxn>
              <a:cxn ang="0">
                <a:pos x="T2" y="T3"/>
              </a:cxn>
              <a:cxn ang="0">
                <a:pos x="T4" y="T5"/>
              </a:cxn>
              <a:cxn ang="0">
                <a:pos x="T6" y="T7"/>
              </a:cxn>
            </a:cxnLst>
            <a:rect l="0" t="0" r="r" b="b"/>
            <a:pathLst>
              <a:path w="4" h="11">
                <a:moveTo>
                  <a:pt x="4" y="11"/>
                </a:moveTo>
                <a:lnTo>
                  <a:pt x="0" y="0"/>
                </a:lnTo>
                <a:lnTo>
                  <a:pt x="2" y="0"/>
                </a:lnTo>
                <a:lnTo>
                  <a:pt x="4" y="11"/>
                </a:lnTo>
                <a:close/>
              </a:path>
            </a:pathLst>
          </a:custGeom>
          <a:solidFill>
            <a:srgbClr val="A889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4" name="Freeform 99"/>
          <p:cNvSpPr>
            <a:spLocks/>
          </p:cNvSpPr>
          <p:nvPr userDrawn="1"/>
        </p:nvSpPr>
        <p:spPr bwMode="auto">
          <a:xfrm>
            <a:off x="11199492" y="6265931"/>
            <a:ext cx="35180" cy="15075"/>
          </a:xfrm>
          <a:custGeom>
            <a:avLst/>
            <a:gdLst>
              <a:gd name="T0" fmla="*/ 7 w 7"/>
              <a:gd name="T1" fmla="*/ 0 h 3"/>
              <a:gd name="T2" fmla="*/ 2 w 7"/>
              <a:gd name="T3" fmla="*/ 3 h 3"/>
              <a:gd name="T4" fmla="*/ 0 w 7"/>
              <a:gd name="T5" fmla="*/ 2 h 3"/>
              <a:gd name="T6" fmla="*/ 7 w 7"/>
              <a:gd name="T7" fmla="*/ 0 h 3"/>
            </a:gdLst>
            <a:ahLst/>
            <a:cxnLst>
              <a:cxn ang="0">
                <a:pos x="T0" y="T1"/>
              </a:cxn>
              <a:cxn ang="0">
                <a:pos x="T2" y="T3"/>
              </a:cxn>
              <a:cxn ang="0">
                <a:pos x="T4" y="T5"/>
              </a:cxn>
              <a:cxn ang="0">
                <a:pos x="T6" y="T7"/>
              </a:cxn>
            </a:cxnLst>
            <a:rect l="0" t="0" r="r" b="b"/>
            <a:pathLst>
              <a:path w="7" h="3">
                <a:moveTo>
                  <a:pt x="7" y="0"/>
                </a:moveTo>
                <a:lnTo>
                  <a:pt x="2" y="3"/>
                </a:lnTo>
                <a:lnTo>
                  <a:pt x="0" y="2"/>
                </a:lnTo>
                <a:lnTo>
                  <a:pt x="7" y="0"/>
                </a:lnTo>
                <a:close/>
              </a:path>
            </a:pathLst>
          </a:custGeom>
          <a:solidFill>
            <a:srgbClr val="A889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5" name="Freeform 100"/>
          <p:cNvSpPr>
            <a:spLocks/>
          </p:cNvSpPr>
          <p:nvPr userDrawn="1"/>
        </p:nvSpPr>
        <p:spPr bwMode="auto">
          <a:xfrm>
            <a:off x="11189443" y="6215681"/>
            <a:ext cx="20102" cy="60296"/>
          </a:xfrm>
          <a:custGeom>
            <a:avLst/>
            <a:gdLst>
              <a:gd name="T0" fmla="*/ 0 w 4"/>
              <a:gd name="T1" fmla="*/ 0 h 12"/>
              <a:gd name="T2" fmla="*/ 4 w 4"/>
              <a:gd name="T3" fmla="*/ 12 h 12"/>
              <a:gd name="T4" fmla="*/ 2 w 4"/>
              <a:gd name="T5" fmla="*/ 12 h 12"/>
              <a:gd name="T6" fmla="*/ 0 w 4"/>
              <a:gd name="T7" fmla="*/ 0 h 12"/>
            </a:gdLst>
            <a:ahLst/>
            <a:cxnLst>
              <a:cxn ang="0">
                <a:pos x="T0" y="T1"/>
              </a:cxn>
              <a:cxn ang="0">
                <a:pos x="T2" y="T3"/>
              </a:cxn>
              <a:cxn ang="0">
                <a:pos x="T4" y="T5"/>
              </a:cxn>
              <a:cxn ang="0">
                <a:pos x="T6" y="T7"/>
              </a:cxn>
            </a:cxnLst>
            <a:rect l="0" t="0" r="r" b="b"/>
            <a:pathLst>
              <a:path w="4" h="12">
                <a:moveTo>
                  <a:pt x="0" y="0"/>
                </a:moveTo>
                <a:lnTo>
                  <a:pt x="4" y="12"/>
                </a:lnTo>
                <a:lnTo>
                  <a:pt x="2" y="12"/>
                </a:lnTo>
                <a:lnTo>
                  <a:pt x="0" y="0"/>
                </a:lnTo>
                <a:close/>
              </a:path>
            </a:pathLst>
          </a:custGeom>
          <a:solidFill>
            <a:srgbClr val="A889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6" name="Rectangle 101"/>
          <p:cNvSpPr>
            <a:spLocks noChangeArrowheads="1"/>
          </p:cNvSpPr>
          <p:nvPr userDrawn="1"/>
        </p:nvSpPr>
        <p:spPr bwMode="auto">
          <a:xfrm>
            <a:off x="11169339" y="6225731"/>
            <a:ext cx="10052" cy="100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7" name="Freeform 102"/>
          <p:cNvSpPr>
            <a:spLocks/>
          </p:cNvSpPr>
          <p:nvPr userDrawn="1"/>
        </p:nvSpPr>
        <p:spPr bwMode="auto">
          <a:xfrm>
            <a:off x="11154266" y="6245830"/>
            <a:ext cx="15077" cy="10050"/>
          </a:xfrm>
          <a:custGeom>
            <a:avLst/>
            <a:gdLst>
              <a:gd name="T0" fmla="*/ 3 w 3"/>
              <a:gd name="T1" fmla="*/ 2 h 2"/>
              <a:gd name="T2" fmla="*/ 2 w 3"/>
              <a:gd name="T3" fmla="*/ 2 h 2"/>
              <a:gd name="T4" fmla="*/ 0 w 3"/>
              <a:gd name="T5" fmla="*/ 0 h 2"/>
              <a:gd name="T6" fmla="*/ 2 w 3"/>
              <a:gd name="T7" fmla="*/ 0 h 2"/>
              <a:gd name="T8" fmla="*/ 3 w 3"/>
              <a:gd name="T9" fmla="*/ 2 h 2"/>
            </a:gdLst>
            <a:ahLst/>
            <a:cxnLst>
              <a:cxn ang="0">
                <a:pos x="T0" y="T1"/>
              </a:cxn>
              <a:cxn ang="0">
                <a:pos x="T2" y="T3"/>
              </a:cxn>
              <a:cxn ang="0">
                <a:pos x="T4" y="T5"/>
              </a:cxn>
              <a:cxn ang="0">
                <a:pos x="T6" y="T7"/>
              </a:cxn>
              <a:cxn ang="0">
                <a:pos x="T8" y="T9"/>
              </a:cxn>
            </a:cxnLst>
            <a:rect l="0" t="0" r="r" b="b"/>
            <a:pathLst>
              <a:path w="3" h="2">
                <a:moveTo>
                  <a:pt x="3" y="2"/>
                </a:moveTo>
                <a:lnTo>
                  <a:pt x="2" y="2"/>
                </a:lnTo>
                <a:lnTo>
                  <a:pt x="0" y="0"/>
                </a:lnTo>
                <a:lnTo>
                  <a:pt x="2" y="0"/>
                </a:lnTo>
                <a:lnTo>
                  <a:pt x="3"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8" name="Freeform 103"/>
          <p:cNvSpPr>
            <a:spLocks/>
          </p:cNvSpPr>
          <p:nvPr userDrawn="1"/>
        </p:nvSpPr>
        <p:spPr bwMode="auto">
          <a:xfrm>
            <a:off x="11154265" y="6275980"/>
            <a:ext cx="10052" cy="0"/>
          </a:xfrm>
          <a:custGeom>
            <a:avLst/>
            <a:gdLst>
              <a:gd name="T0" fmla="*/ 2 w 2"/>
              <a:gd name="T1" fmla="*/ 2 w 2"/>
              <a:gd name="T2" fmla="*/ 0 w 2"/>
              <a:gd name="T3" fmla="*/ 2 w 2"/>
              <a:gd name="T4" fmla="*/ 2 w 2"/>
            </a:gdLst>
            <a:ahLst/>
            <a:cxnLst>
              <a:cxn ang="0">
                <a:pos x="T0" y="0"/>
              </a:cxn>
              <a:cxn ang="0">
                <a:pos x="T1" y="0"/>
              </a:cxn>
              <a:cxn ang="0">
                <a:pos x="T2" y="0"/>
              </a:cxn>
              <a:cxn ang="0">
                <a:pos x="T3" y="0"/>
              </a:cxn>
              <a:cxn ang="0">
                <a:pos x="T4" y="0"/>
              </a:cxn>
            </a:cxnLst>
            <a:rect l="0" t="0" r="r" b="b"/>
            <a:pathLst>
              <a:path w="2">
                <a:moveTo>
                  <a:pt x="2" y="0"/>
                </a:moveTo>
                <a:lnTo>
                  <a:pt x="2" y="0"/>
                </a:lnTo>
                <a:lnTo>
                  <a:pt x="0" y="0"/>
                </a:lnTo>
                <a:lnTo>
                  <a:pt x="2" y="0"/>
                </a:lnTo>
                <a:lnTo>
                  <a:pt x="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9" name="Rectangle 104"/>
          <p:cNvSpPr>
            <a:spLocks noChangeArrowheads="1"/>
          </p:cNvSpPr>
          <p:nvPr userDrawn="1"/>
        </p:nvSpPr>
        <p:spPr bwMode="auto">
          <a:xfrm>
            <a:off x="11164316" y="6291052"/>
            <a:ext cx="5026" cy="100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0" name="Freeform 105"/>
          <p:cNvSpPr>
            <a:spLocks/>
          </p:cNvSpPr>
          <p:nvPr userDrawn="1"/>
        </p:nvSpPr>
        <p:spPr bwMode="auto">
          <a:xfrm>
            <a:off x="11179390" y="6311152"/>
            <a:ext cx="10052" cy="20099"/>
          </a:xfrm>
          <a:custGeom>
            <a:avLst/>
            <a:gdLst>
              <a:gd name="T0" fmla="*/ 2 w 2"/>
              <a:gd name="T1" fmla="*/ 0 h 4"/>
              <a:gd name="T2" fmla="*/ 2 w 2"/>
              <a:gd name="T3" fmla="*/ 2 h 4"/>
              <a:gd name="T4" fmla="*/ 0 w 2"/>
              <a:gd name="T5" fmla="*/ 4 h 4"/>
              <a:gd name="T6" fmla="*/ 0 w 2"/>
              <a:gd name="T7" fmla="*/ 2 h 4"/>
              <a:gd name="T8" fmla="*/ 2 w 2"/>
              <a:gd name="T9" fmla="*/ 0 h 4"/>
            </a:gdLst>
            <a:ahLst/>
            <a:cxnLst>
              <a:cxn ang="0">
                <a:pos x="T0" y="T1"/>
              </a:cxn>
              <a:cxn ang="0">
                <a:pos x="T2" y="T3"/>
              </a:cxn>
              <a:cxn ang="0">
                <a:pos x="T4" y="T5"/>
              </a:cxn>
              <a:cxn ang="0">
                <a:pos x="T6" y="T7"/>
              </a:cxn>
              <a:cxn ang="0">
                <a:pos x="T8" y="T9"/>
              </a:cxn>
            </a:cxnLst>
            <a:rect l="0" t="0" r="r" b="b"/>
            <a:pathLst>
              <a:path w="2" h="4">
                <a:moveTo>
                  <a:pt x="2" y="0"/>
                </a:moveTo>
                <a:lnTo>
                  <a:pt x="2" y="2"/>
                </a:lnTo>
                <a:lnTo>
                  <a:pt x="0" y="4"/>
                </a:lnTo>
                <a:lnTo>
                  <a:pt x="0" y="2"/>
                </a:lnTo>
                <a:lnTo>
                  <a:pt x="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1" name="Freeform 106"/>
          <p:cNvSpPr>
            <a:spLocks/>
          </p:cNvSpPr>
          <p:nvPr userDrawn="1"/>
        </p:nvSpPr>
        <p:spPr bwMode="auto">
          <a:xfrm>
            <a:off x="11209544" y="6321202"/>
            <a:ext cx="0" cy="20099"/>
          </a:xfrm>
          <a:custGeom>
            <a:avLst/>
            <a:gdLst>
              <a:gd name="T0" fmla="*/ 0 h 4"/>
              <a:gd name="T1" fmla="*/ 2 h 4"/>
              <a:gd name="T2" fmla="*/ 4 h 4"/>
              <a:gd name="T3" fmla="*/ 2 h 4"/>
              <a:gd name="T4" fmla="*/ 0 h 4"/>
            </a:gdLst>
            <a:ahLst/>
            <a:cxnLst>
              <a:cxn ang="0">
                <a:pos x="0" y="T0"/>
              </a:cxn>
              <a:cxn ang="0">
                <a:pos x="0" y="T1"/>
              </a:cxn>
              <a:cxn ang="0">
                <a:pos x="0" y="T2"/>
              </a:cxn>
              <a:cxn ang="0">
                <a:pos x="0" y="T3"/>
              </a:cxn>
              <a:cxn ang="0">
                <a:pos x="0" y="T4"/>
              </a:cxn>
            </a:cxnLst>
            <a:rect l="0" t="0" r="r" b="b"/>
            <a:pathLst>
              <a:path h="4">
                <a:moveTo>
                  <a:pt x="0" y="0"/>
                </a:moveTo>
                <a:lnTo>
                  <a:pt x="0" y="2"/>
                </a:lnTo>
                <a:lnTo>
                  <a:pt x="0" y="4"/>
                </a:lnTo>
                <a:lnTo>
                  <a:pt x="0" y="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2" name="Rectangle 107"/>
          <p:cNvSpPr>
            <a:spLocks noChangeArrowheads="1"/>
          </p:cNvSpPr>
          <p:nvPr userDrawn="1"/>
        </p:nvSpPr>
        <p:spPr bwMode="auto">
          <a:xfrm>
            <a:off x="11229647" y="6321202"/>
            <a:ext cx="5026" cy="100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3" name="Freeform 108"/>
          <p:cNvSpPr>
            <a:spLocks/>
          </p:cNvSpPr>
          <p:nvPr userDrawn="1"/>
        </p:nvSpPr>
        <p:spPr bwMode="auto">
          <a:xfrm>
            <a:off x="11234673" y="6301102"/>
            <a:ext cx="20102" cy="10050"/>
          </a:xfrm>
          <a:custGeom>
            <a:avLst/>
            <a:gdLst>
              <a:gd name="T0" fmla="*/ 0 w 4"/>
              <a:gd name="T1" fmla="*/ 0 h 2"/>
              <a:gd name="T2" fmla="*/ 2 w 4"/>
              <a:gd name="T3" fmla="*/ 0 h 2"/>
              <a:gd name="T4" fmla="*/ 4 w 4"/>
              <a:gd name="T5" fmla="*/ 2 h 2"/>
              <a:gd name="T6" fmla="*/ 2 w 4"/>
              <a:gd name="T7" fmla="*/ 2 h 2"/>
              <a:gd name="T8" fmla="*/ 0 w 4"/>
              <a:gd name="T9" fmla="*/ 0 h 2"/>
            </a:gdLst>
            <a:ahLst/>
            <a:cxnLst>
              <a:cxn ang="0">
                <a:pos x="T0" y="T1"/>
              </a:cxn>
              <a:cxn ang="0">
                <a:pos x="T2" y="T3"/>
              </a:cxn>
              <a:cxn ang="0">
                <a:pos x="T4" y="T5"/>
              </a:cxn>
              <a:cxn ang="0">
                <a:pos x="T6" y="T7"/>
              </a:cxn>
              <a:cxn ang="0">
                <a:pos x="T8" y="T9"/>
              </a:cxn>
            </a:cxnLst>
            <a:rect l="0" t="0" r="r" b="b"/>
            <a:pathLst>
              <a:path w="4" h="2">
                <a:moveTo>
                  <a:pt x="0" y="0"/>
                </a:moveTo>
                <a:lnTo>
                  <a:pt x="2" y="0"/>
                </a:lnTo>
                <a:lnTo>
                  <a:pt x="4" y="2"/>
                </a:lnTo>
                <a:lnTo>
                  <a:pt x="2" y="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4" name="Freeform 109"/>
          <p:cNvSpPr>
            <a:spLocks/>
          </p:cNvSpPr>
          <p:nvPr userDrawn="1"/>
        </p:nvSpPr>
        <p:spPr bwMode="auto">
          <a:xfrm>
            <a:off x="11244723" y="6281002"/>
            <a:ext cx="10052" cy="0"/>
          </a:xfrm>
          <a:custGeom>
            <a:avLst/>
            <a:gdLst>
              <a:gd name="T0" fmla="*/ 0 w 2"/>
              <a:gd name="T1" fmla="*/ 0 w 2"/>
              <a:gd name="T2" fmla="*/ 2 w 2"/>
              <a:gd name="T3" fmla="*/ 0 w 2"/>
              <a:gd name="T4" fmla="*/ 0 w 2"/>
            </a:gdLst>
            <a:ahLst/>
            <a:cxnLst>
              <a:cxn ang="0">
                <a:pos x="T0" y="0"/>
              </a:cxn>
              <a:cxn ang="0">
                <a:pos x="T1" y="0"/>
              </a:cxn>
              <a:cxn ang="0">
                <a:pos x="T2" y="0"/>
              </a:cxn>
              <a:cxn ang="0">
                <a:pos x="T3" y="0"/>
              </a:cxn>
              <a:cxn ang="0">
                <a:pos x="T4" y="0"/>
              </a:cxn>
            </a:cxnLst>
            <a:rect l="0" t="0" r="r" b="b"/>
            <a:pathLst>
              <a:path w="2">
                <a:moveTo>
                  <a:pt x="0" y="0"/>
                </a:moveTo>
                <a:lnTo>
                  <a:pt x="0" y="0"/>
                </a:lnTo>
                <a:lnTo>
                  <a:pt x="2" y="0"/>
                </a:lnTo>
                <a:lnTo>
                  <a:pt x="0"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5" name="Freeform 110"/>
          <p:cNvSpPr>
            <a:spLocks/>
          </p:cNvSpPr>
          <p:nvPr userDrawn="1"/>
        </p:nvSpPr>
        <p:spPr bwMode="auto">
          <a:xfrm>
            <a:off x="11234672" y="6255881"/>
            <a:ext cx="10052" cy="10050"/>
          </a:xfrm>
          <a:custGeom>
            <a:avLst/>
            <a:gdLst>
              <a:gd name="T0" fmla="*/ 0 w 2"/>
              <a:gd name="T1" fmla="*/ 2 h 2"/>
              <a:gd name="T2" fmla="*/ 0 w 2"/>
              <a:gd name="T3" fmla="*/ 0 h 2"/>
              <a:gd name="T4" fmla="*/ 2 w 2"/>
              <a:gd name="T5" fmla="*/ 0 h 2"/>
              <a:gd name="T6" fmla="*/ 2 w 2"/>
              <a:gd name="T7" fmla="*/ 0 h 2"/>
              <a:gd name="T8" fmla="*/ 0 w 2"/>
              <a:gd name="T9" fmla="*/ 2 h 2"/>
            </a:gdLst>
            <a:ahLst/>
            <a:cxnLst>
              <a:cxn ang="0">
                <a:pos x="T0" y="T1"/>
              </a:cxn>
              <a:cxn ang="0">
                <a:pos x="T2" y="T3"/>
              </a:cxn>
              <a:cxn ang="0">
                <a:pos x="T4" y="T5"/>
              </a:cxn>
              <a:cxn ang="0">
                <a:pos x="T6" y="T7"/>
              </a:cxn>
              <a:cxn ang="0">
                <a:pos x="T8" y="T9"/>
              </a:cxn>
            </a:cxnLst>
            <a:rect l="0" t="0" r="r" b="b"/>
            <a:pathLst>
              <a:path w="2" h="2">
                <a:moveTo>
                  <a:pt x="0" y="2"/>
                </a:moveTo>
                <a:lnTo>
                  <a:pt x="0" y="0"/>
                </a:lnTo>
                <a:lnTo>
                  <a:pt x="2" y="0"/>
                </a:lnTo>
                <a:lnTo>
                  <a:pt x="2" y="0"/>
                </a:lnTo>
                <a:lnTo>
                  <a:pt x="0"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6" name="Freeform 111"/>
          <p:cNvSpPr>
            <a:spLocks/>
          </p:cNvSpPr>
          <p:nvPr userDrawn="1"/>
        </p:nvSpPr>
        <p:spPr bwMode="auto">
          <a:xfrm>
            <a:off x="11219596" y="6225732"/>
            <a:ext cx="10052" cy="20099"/>
          </a:xfrm>
          <a:custGeom>
            <a:avLst/>
            <a:gdLst>
              <a:gd name="T0" fmla="*/ 0 w 2"/>
              <a:gd name="T1" fmla="*/ 4 h 4"/>
              <a:gd name="T2" fmla="*/ 0 w 2"/>
              <a:gd name="T3" fmla="*/ 2 h 4"/>
              <a:gd name="T4" fmla="*/ 2 w 2"/>
              <a:gd name="T5" fmla="*/ 0 h 4"/>
              <a:gd name="T6" fmla="*/ 2 w 2"/>
              <a:gd name="T7" fmla="*/ 2 h 4"/>
              <a:gd name="T8" fmla="*/ 0 w 2"/>
              <a:gd name="T9" fmla="*/ 4 h 4"/>
            </a:gdLst>
            <a:ahLst/>
            <a:cxnLst>
              <a:cxn ang="0">
                <a:pos x="T0" y="T1"/>
              </a:cxn>
              <a:cxn ang="0">
                <a:pos x="T2" y="T3"/>
              </a:cxn>
              <a:cxn ang="0">
                <a:pos x="T4" y="T5"/>
              </a:cxn>
              <a:cxn ang="0">
                <a:pos x="T6" y="T7"/>
              </a:cxn>
              <a:cxn ang="0">
                <a:pos x="T8" y="T9"/>
              </a:cxn>
            </a:cxnLst>
            <a:rect l="0" t="0" r="r" b="b"/>
            <a:pathLst>
              <a:path w="2" h="4">
                <a:moveTo>
                  <a:pt x="0" y="4"/>
                </a:moveTo>
                <a:lnTo>
                  <a:pt x="0" y="2"/>
                </a:lnTo>
                <a:lnTo>
                  <a:pt x="2" y="0"/>
                </a:lnTo>
                <a:lnTo>
                  <a:pt x="2" y="2"/>
                </a:lnTo>
                <a:lnTo>
                  <a:pt x="0"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7" name="Freeform 112"/>
          <p:cNvSpPr>
            <a:spLocks/>
          </p:cNvSpPr>
          <p:nvPr userDrawn="1"/>
        </p:nvSpPr>
        <p:spPr bwMode="auto">
          <a:xfrm>
            <a:off x="11199493" y="6215682"/>
            <a:ext cx="0" cy="20099"/>
          </a:xfrm>
          <a:custGeom>
            <a:avLst/>
            <a:gdLst>
              <a:gd name="T0" fmla="*/ 4 h 4"/>
              <a:gd name="T1" fmla="*/ 2 h 4"/>
              <a:gd name="T2" fmla="*/ 0 h 4"/>
              <a:gd name="T3" fmla="*/ 2 h 4"/>
              <a:gd name="T4" fmla="*/ 4 h 4"/>
            </a:gdLst>
            <a:ahLst/>
            <a:cxnLst>
              <a:cxn ang="0">
                <a:pos x="0" y="T0"/>
              </a:cxn>
              <a:cxn ang="0">
                <a:pos x="0" y="T1"/>
              </a:cxn>
              <a:cxn ang="0">
                <a:pos x="0" y="T2"/>
              </a:cxn>
              <a:cxn ang="0">
                <a:pos x="0" y="T3"/>
              </a:cxn>
              <a:cxn ang="0">
                <a:pos x="0" y="T4"/>
              </a:cxn>
            </a:cxnLst>
            <a:rect l="0" t="0" r="r" b="b"/>
            <a:pathLst>
              <a:path h="4">
                <a:moveTo>
                  <a:pt x="0" y="4"/>
                </a:moveTo>
                <a:lnTo>
                  <a:pt x="0" y="2"/>
                </a:lnTo>
                <a:lnTo>
                  <a:pt x="0" y="0"/>
                </a:lnTo>
                <a:lnTo>
                  <a:pt x="0" y="2"/>
                </a:lnTo>
                <a:lnTo>
                  <a:pt x="0"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8" name="Freeform 113"/>
          <p:cNvSpPr>
            <a:spLocks/>
          </p:cNvSpPr>
          <p:nvPr userDrawn="1"/>
        </p:nvSpPr>
        <p:spPr bwMode="auto">
          <a:xfrm>
            <a:off x="11199492" y="6275980"/>
            <a:ext cx="10052" cy="5025"/>
          </a:xfrm>
          <a:custGeom>
            <a:avLst/>
            <a:gdLst>
              <a:gd name="T0" fmla="*/ 1 w 1"/>
              <a:gd name="T1" fmla="*/ 0 h 1"/>
              <a:gd name="T2" fmla="*/ 1 w 1"/>
              <a:gd name="T3" fmla="*/ 1 h 1"/>
              <a:gd name="T4" fmla="*/ 0 w 1"/>
              <a:gd name="T5" fmla="*/ 1 h 1"/>
              <a:gd name="T6" fmla="*/ 0 w 1"/>
              <a:gd name="T7" fmla="*/ 0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1" y="1"/>
                  <a:pt x="1" y="1"/>
                  <a:pt x="1" y="1"/>
                </a:cubicBezTo>
                <a:cubicBezTo>
                  <a:pt x="1" y="1"/>
                  <a:pt x="0" y="1"/>
                  <a:pt x="0" y="1"/>
                </a:cubicBezTo>
                <a:cubicBezTo>
                  <a:pt x="0" y="0"/>
                  <a:pt x="0" y="0"/>
                  <a:pt x="0" y="0"/>
                </a:cubicBezTo>
                <a:cubicBezTo>
                  <a:pt x="0" y="0"/>
                  <a:pt x="1" y="0"/>
                  <a:pt x="1" y="0"/>
                </a:cubicBezTo>
                <a:close/>
              </a:path>
            </a:pathLst>
          </a:custGeom>
          <a:solidFill>
            <a:srgbClr val="A889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9" name="Freeform 114"/>
          <p:cNvSpPr>
            <a:spLocks/>
          </p:cNvSpPr>
          <p:nvPr userDrawn="1"/>
        </p:nvSpPr>
        <p:spPr bwMode="auto">
          <a:xfrm>
            <a:off x="11254775" y="6235781"/>
            <a:ext cx="10052" cy="20099"/>
          </a:xfrm>
          <a:custGeom>
            <a:avLst/>
            <a:gdLst>
              <a:gd name="T0" fmla="*/ 1 w 1"/>
              <a:gd name="T1" fmla="*/ 1 h 2"/>
              <a:gd name="T2" fmla="*/ 1 w 1"/>
              <a:gd name="T3" fmla="*/ 2 h 2"/>
              <a:gd name="T4" fmla="*/ 1 w 1"/>
              <a:gd name="T5" fmla="*/ 2 h 2"/>
              <a:gd name="T6" fmla="*/ 1 w 1"/>
              <a:gd name="T7" fmla="*/ 2 h 2"/>
              <a:gd name="T8" fmla="*/ 0 w 1"/>
              <a:gd name="T9" fmla="*/ 1 h 2"/>
              <a:gd name="T10" fmla="*/ 0 w 1"/>
              <a:gd name="T11" fmla="*/ 0 h 2"/>
              <a:gd name="T12" fmla="*/ 0 w 1"/>
              <a:gd name="T13" fmla="*/ 0 h 2"/>
              <a:gd name="T14" fmla="*/ 0 w 1"/>
              <a:gd name="T15" fmla="*/ 0 h 2"/>
              <a:gd name="T16" fmla="*/ 1 w 1"/>
              <a:gd name="T17"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 h="2">
                <a:moveTo>
                  <a:pt x="1" y="1"/>
                </a:moveTo>
                <a:cubicBezTo>
                  <a:pt x="1" y="1"/>
                  <a:pt x="1" y="2"/>
                  <a:pt x="1" y="2"/>
                </a:cubicBezTo>
                <a:cubicBezTo>
                  <a:pt x="1" y="2"/>
                  <a:pt x="1" y="2"/>
                  <a:pt x="1" y="2"/>
                </a:cubicBezTo>
                <a:cubicBezTo>
                  <a:pt x="1" y="2"/>
                  <a:pt x="1" y="2"/>
                  <a:pt x="1" y="2"/>
                </a:cubicBezTo>
                <a:cubicBezTo>
                  <a:pt x="1" y="2"/>
                  <a:pt x="0" y="2"/>
                  <a:pt x="0" y="1"/>
                </a:cubicBezTo>
                <a:cubicBezTo>
                  <a:pt x="0" y="1"/>
                  <a:pt x="0" y="0"/>
                  <a:pt x="0" y="0"/>
                </a:cubicBezTo>
                <a:cubicBezTo>
                  <a:pt x="0" y="0"/>
                  <a:pt x="0" y="0"/>
                  <a:pt x="0" y="0"/>
                </a:cubicBezTo>
                <a:cubicBezTo>
                  <a:pt x="0" y="0"/>
                  <a:pt x="0" y="0"/>
                  <a:pt x="0" y="0"/>
                </a:cubicBezTo>
                <a:cubicBezTo>
                  <a:pt x="1" y="0"/>
                  <a:pt x="1" y="0"/>
                  <a:pt x="1" y="1"/>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40" name="Rectangle 213"/>
          <p:cNvSpPr>
            <a:spLocks noChangeArrowheads="1"/>
          </p:cNvSpPr>
          <p:nvPr userDrawn="1"/>
        </p:nvSpPr>
        <p:spPr bwMode="auto">
          <a:xfrm>
            <a:off x="10626585" y="2763640"/>
            <a:ext cx="422142" cy="241191"/>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Tree>
    <p:extLst>
      <p:ext uri="{BB962C8B-B14F-4D97-AF65-F5344CB8AC3E}">
        <p14:creationId xmlns:p14="http://schemas.microsoft.com/office/powerpoint/2010/main" val="1438089380"/>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15_Title/sub-title only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8930448" cy="1257442"/>
          </a:xfrm>
        </p:spPr>
        <p:txBody>
          <a:bodyPr lIns="393192" tIns="393192" bIns="91440">
            <a:normAutofit/>
          </a:bodyPr>
          <a:lstStyle>
            <a:lvl1pPr marL="0" indent="0">
              <a:buNone/>
              <a:defRPr sz="4488">
                <a:solidFill>
                  <a:schemeClr val="accent6"/>
                </a:solidFill>
                <a:latin typeface="+mj-lt"/>
              </a:defRPr>
            </a:lvl1pPr>
          </a:lstStyle>
          <a:p>
            <a:pPr lvl="0"/>
            <a:r>
              <a:rPr lang="en-US"/>
              <a:t>Title</a:t>
            </a:r>
          </a:p>
        </p:txBody>
      </p:sp>
      <p:sp>
        <p:nvSpPr>
          <p:cNvPr id="8" name="Text Placeholder 7"/>
          <p:cNvSpPr>
            <a:spLocks noGrp="1"/>
          </p:cNvSpPr>
          <p:nvPr>
            <p:ph type="body" sz="quarter" idx="11" hasCustomPrompt="1"/>
          </p:nvPr>
        </p:nvSpPr>
        <p:spPr>
          <a:xfrm>
            <a:off x="0" y="1267759"/>
            <a:ext cx="8930448" cy="922288"/>
          </a:xfrm>
        </p:spPr>
        <p:txBody>
          <a:bodyPr lIns="393192" bIns="91440"/>
          <a:lstStyle>
            <a:lvl1pPr marL="0" indent="0">
              <a:buNone/>
              <a:defRPr>
                <a:solidFill>
                  <a:schemeClr val="tx1"/>
                </a:solidFill>
                <a:latin typeface="+mj-lt"/>
              </a:defRPr>
            </a:lvl1pPr>
            <a:lvl2pPr marL="466298" indent="0">
              <a:buNone/>
              <a:defRPr/>
            </a:lvl2pPr>
          </a:lstStyle>
          <a:p>
            <a:pPr lvl="0"/>
            <a:r>
              <a:rPr lang="en-US"/>
              <a:t>Subtitle</a:t>
            </a:r>
          </a:p>
        </p:txBody>
      </p:sp>
      <p:sp>
        <p:nvSpPr>
          <p:cNvPr id="2" name="Rectangle 1"/>
          <p:cNvSpPr/>
          <p:nvPr userDrawn="1"/>
        </p:nvSpPr>
        <p:spPr>
          <a:xfrm>
            <a:off x="9019753" y="0"/>
            <a:ext cx="3416723" cy="699452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solidFill>
                <a:schemeClr val="bg1"/>
              </a:solidFill>
            </a:endParaRPr>
          </a:p>
        </p:txBody>
      </p:sp>
      <p:sp>
        <p:nvSpPr>
          <p:cNvPr id="5" name="Freeform 82"/>
          <p:cNvSpPr>
            <a:spLocks noEditPoints="1"/>
          </p:cNvSpPr>
          <p:nvPr userDrawn="1"/>
        </p:nvSpPr>
        <p:spPr bwMode="auto">
          <a:xfrm>
            <a:off x="9616459" y="834115"/>
            <a:ext cx="2432348" cy="2416932"/>
          </a:xfrm>
          <a:custGeom>
            <a:avLst/>
            <a:gdLst>
              <a:gd name="T0" fmla="*/ 129 w 258"/>
              <a:gd name="T1" fmla="*/ 220 h 258"/>
              <a:gd name="T2" fmla="*/ 38 w 258"/>
              <a:gd name="T3" fmla="*/ 129 h 258"/>
              <a:gd name="T4" fmla="*/ 129 w 258"/>
              <a:gd name="T5" fmla="*/ 38 h 258"/>
              <a:gd name="T6" fmla="*/ 221 w 258"/>
              <a:gd name="T7" fmla="*/ 129 h 258"/>
              <a:gd name="T8" fmla="*/ 129 w 258"/>
              <a:gd name="T9" fmla="*/ 220 h 258"/>
              <a:gd name="T10" fmla="*/ 129 w 258"/>
              <a:gd name="T11" fmla="*/ 0 h 258"/>
              <a:gd name="T12" fmla="*/ 0 w 258"/>
              <a:gd name="T13" fmla="*/ 129 h 258"/>
              <a:gd name="T14" fmla="*/ 129 w 258"/>
              <a:gd name="T15" fmla="*/ 258 h 258"/>
              <a:gd name="T16" fmla="*/ 258 w 258"/>
              <a:gd name="T17" fmla="*/ 129 h 258"/>
              <a:gd name="T18" fmla="*/ 129 w 258"/>
              <a:gd name="T19" fmla="*/ 0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8" h="258">
                <a:moveTo>
                  <a:pt x="129" y="220"/>
                </a:moveTo>
                <a:cubicBezTo>
                  <a:pt x="79" y="220"/>
                  <a:pt x="38" y="180"/>
                  <a:pt x="38" y="129"/>
                </a:cubicBezTo>
                <a:cubicBezTo>
                  <a:pt x="38" y="79"/>
                  <a:pt x="79" y="38"/>
                  <a:pt x="129" y="38"/>
                </a:cubicBezTo>
                <a:cubicBezTo>
                  <a:pt x="180" y="38"/>
                  <a:pt x="221" y="79"/>
                  <a:pt x="221" y="129"/>
                </a:cubicBezTo>
                <a:cubicBezTo>
                  <a:pt x="221" y="180"/>
                  <a:pt x="180" y="220"/>
                  <a:pt x="129" y="220"/>
                </a:cubicBezTo>
                <a:moveTo>
                  <a:pt x="129" y="0"/>
                </a:moveTo>
                <a:cubicBezTo>
                  <a:pt x="58" y="0"/>
                  <a:pt x="0" y="58"/>
                  <a:pt x="0" y="129"/>
                </a:cubicBezTo>
                <a:cubicBezTo>
                  <a:pt x="0" y="200"/>
                  <a:pt x="58" y="258"/>
                  <a:pt x="129" y="258"/>
                </a:cubicBezTo>
                <a:cubicBezTo>
                  <a:pt x="201" y="258"/>
                  <a:pt x="258" y="200"/>
                  <a:pt x="258" y="129"/>
                </a:cubicBezTo>
                <a:cubicBezTo>
                  <a:pt x="258" y="58"/>
                  <a:pt x="201" y="0"/>
                  <a:pt x="129" y="0"/>
                </a:cubicBezTo>
              </a:path>
            </a:pathLst>
          </a:custGeom>
          <a:solidFill>
            <a:srgbClr val="9272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7" name="Oval 83"/>
          <p:cNvSpPr>
            <a:spLocks noChangeArrowheads="1"/>
          </p:cNvSpPr>
          <p:nvPr userDrawn="1"/>
        </p:nvSpPr>
        <p:spPr bwMode="auto">
          <a:xfrm>
            <a:off x="9978296" y="1190880"/>
            <a:ext cx="1718725" cy="1703412"/>
          </a:xfrm>
          <a:prstGeom prst="ellipse">
            <a:avLst/>
          </a:prstGeom>
          <a:solidFill>
            <a:srgbClr val="DACF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9" name="Freeform 84"/>
          <p:cNvSpPr>
            <a:spLocks/>
          </p:cNvSpPr>
          <p:nvPr userDrawn="1"/>
        </p:nvSpPr>
        <p:spPr bwMode="auto">
          <a:xfrm>
            <a:off x="10294901" y="1487343"/>
            <a:ext cx="1085510" cy="1376796"/>
          </a:xfrm>
          <a:custGeom>
            <a:avLst/>
            <a:gdLst>
              <a:gd name="T0" fmla="*/ 115 w 115"/>
              <a:gd name="T1" fmla="*/ 58 h 147"/>
              <a:gd name="T2" fmla="*/ 57 w 115"/>
              <a:gd name="T3" fmla="*/ 0 h 147"/>
              <a:gd name="T4" fmla="*/ 0 w 115"/>
              <a:gd name="T5" fmla="*/ 58 h 147"/>
              <a:gd name="T6" fmla="*/ 17 w 115"/>
              <a:gd name="T7" fmla="*/ 99 h 147"/>
              <a:gd name="T8" fmla="*/ 35 w 115"/>
              <a:gd name="T9" fmla="*/ 136 h 147"/>
              <a:gd name="T10" fmla="*/ 56 w 115"/>
              <a:gd name="T11" fmla="*/ 145 h 147"/>
              <a:gd name="T12" fmla="*/ 56 w 115"/>
              <a:gd name="T13" fmla="*/ 147 h 147"/>
              <a:gd name="T14" fmla="*/ 57 w 115"/>
              <a:gd name="T15" fmla="*/ 146 h 147"/>
              <a:gd name="T16" fmla="*/ 58 w 115"/>
              <a:gd name="T17" fmla="*/ 147 h 147"/>
              <a:gd name="T18" fmla="*/ 59 w 115"/>
              <a:gd name="T19" fmla="*/ 145 h 147"/>
              <a:gd name="T20" fmla="*/ 80 w 115"/>
              <a:gd name="T21" fmla="*/ 136 h 147"/>
              <a:gd name="T22" fmla="*/ 97 w 115"/>
              <a:gd name="T23" fmla="*/ 100 h 147"/>
              <a:gd name="T24" fmla="*/ 115 w 115"/>
              <a:gd name="T25" fmla="*/ 58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5" h="147">
                <a:moveTo>
                  <a:pt x="115" y="58"/>
                </a:moveTo>
                <a:cubicBezTo>
                  <a:pt x="115" y="26"/>
                  <a:pt x="89" y="0"/>
                  <a:pt x="57" y="0"/>
                </a:cubicBezTo>
                <a:cubicBezTo>
                  <a:pt x="25" y="0"/>
                  <a:pt x="0" y="26"/>
                  <a:pt x="0" y="58"/>
                </a:cubicBezTo>
                <a:cubicBezTo>
                  <a:pt x="0" y="74"/>
                  <a:pt x="6" y="89"/>
                  <a:pt x="17" y="99"/>
                </a:cubicBezTo>
                <a:cubicBezTo>
                  <a:pt x="34" y="117"/>
                  <a:pt x="35" y="136"/>
                  <a:pt x="35" y="136"/>
                </a:cubicBezTo>
                <a:cubicBezTo>
                  <a:pt x="56" y="145"/>
                  <a:pt x="56" y="145"/>
                  <a:pt x="56" y="145"/>
                </a:cubicBezTo>
                <a:cubicBezTo>
                  <a:pt x="56" y="147"/>
                  <a:pt x="56" y="147"/>
                  <a:pt x="56" y="147"/>
                </a:cubicBezTo>
                <a:cubicBezTo>
                  <a:pt x="57" y="146"/>
                  <a:pt x="57" y="146"/>
                  <a:pt x="57" y="146"/>
                </a:cubicBezTo>
                <a:cubicBezTo>
                  <a:pt x="58" y="147"/>
                  <a:pt x="58" y="147"/>
                  <a:pt x="58" y="147"/>
                </a:cubicBezTo>
                <a:cubicBezTo>
                  <a:pt x="59" y="145"/>
                  <a:pt x="59" y="145"/>
                  <a:pt x="59" y="145"/>
                </a:cubicBezTo>
                <a:cubicBezTo>
                  <a:pt x="80" y="136"/>
                  <a:pt x="80" y="136"/>
                  <a:pt x="80" y="136"/>
                </a:cubicBezTo>
                <a:cubicBezTo>
                  <a:pt x="80" y="136"/>
                  <a:pt x="80" y="117"/>
                  <a:pt x="97" y="100"/>
                </a:cubicBezTo>
                <a:cubicBezTo>
                  <a:pt x="108" y="89"/>
                  <a:pt x="115" y="75"/>
                  <a:pt x="115" y="5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0" name="Rectangle 85"/>
          <p:cNvSpPr>
            <a:spLocks noChangeArrowheads="1"/>
          </p:cNvSpPr>
          <p:nvPr userDrawn="1"/>
        </p:nvSpPr>
        <p:spPr bwMode="auto">
          <a:xfrm>
            <a:off x="10832633" y="2828964"/>
            <a:ext cx="10052" cy="3884174"/>
          </a:xfrm>
          <a:prstGeom prst="rect">
            <a:avLst/>
          </a:prstGeom>
          <a:solidFill>
            <a:srgbClr val="220C3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1" name="Rectangle 86"/>
          <p:cNvSpPr>
            <a:spLocks noChangeArrowheads="1"/>
          </p:cNvSpPr>
          <p:nvPr userDrawn="1"/>
        </p:nvSpPr>
        <p:spPr bwMode="auto">
          <a:xfrm>
            <a:off x="11003499" y="1808929"/>
            <a:ext cx="150767" cy="467307"/>
          </a:xfrm>
          <a:prstGeom prst="rect">
            <a:avLst/>
          </a:prstGeom>
          <a:solidFill>
            <a:srgbClr val="A579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2" name="Rectangle 87"/>
          <p:cNvSpPr>
            <a:spLocks noChangeArrowheads="1"/>
          </p:cNvSpPr>
          <p:nvPr userDrawn="1"/>
        </p:nvSpPr>
        <p:spPr bwMode="auto">
          <a:xfrm>
            <a:off x="10832633" y="2095345"/>
            <a:ext cx="140715" cy="180892"/>
          </a:xfrm>
          <a:prstGeom prst="rect">
            <a:avLst/>
          </a:prstGeom>
          <a:solidFill>
            <a:srgbClr val="40146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3" name="Rectangle 88"/>
          <p:cNvSpPr>
            <a:spLocks noChangeArrowheads="1"/>
          </p:cNvSpPr>
          <p:nvPr userDrawn="1"/>
        </p:nvSpPr>
        <p:spPr bwMode="auto">
          <a:xfrm>
            <a:off x="10651716" y="2145591"/>
            <a:ext cx="140715" cy="130645"/>
          </a:xfrm>
          <a:prstGeom prst="rect">
            <a:avLst/>
          </a:prstGeom>
          <a:solidFill>
            <a:srgbClr val="A579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4" name="Rectangle 89"/>
          <p:cNvSpPr>
            <a:spLocks noChangeArrowheads="1"/>
          </p:cNvSpPr>
          <p:nvPr userDrawn="1"/>
        </p:nvSpPr>
        <p:spPr bwMode="auto">
          <a:xfrm>
            <a:off x="10475821" y="2190813"/>
            <a:ext cx="150767" cy="85424"/>
          </a:xfrm>
          <a:prstGeom prst="rect">
            <a:avLst/>
          </a:prstGeom>
          <a:solidFill>
            <a:srgbClr val="40146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5" name="Freeform 90"/>
          <p:cNvSpPr>
            <a:spLocks/>
          </p:cNvSpPr>
          <p:nvPr userDrawn="1"/>
        </p:nvSpPr>
        <p:spPr bwMode="auto">
          <a:xfrm>
            <a:off x="10425564" y="5205696"/>
            <a:ext cx="1030231" cy="1170780"/>
          </a:xfrm>
          <a:custGeom>
            <a:avLst/>
            <a:gdLst>
              <a:gd name="T0" fmla="*/ 2 w 109"/>
              <a:gd name="T1" fmla="*/ 39 h 125"/>
              <a:gd name="T2" fmla="*/ 4 w 109"/>
              <a:gd name="T3" fmla="*/ 49 h 125"/>
              <a:gd name="T4" fmla="*/ 21 w 109"/>
              <a:gd name="T5" fmla="*/ 68 h 125"/>
              <a:gd name="T6" fmla="*/ 13 w 109"/>
              <a:gd name="T7" fmla="*/ 60 h 125"/>
              <a:gd name="T8" fmla="*/ 6 w 109"/>
              <a:gd name="T9" fmla="*/ 61 h 125"/>
              <a:gd name="T10" fmla="*/ 10 w 109"/>
              <a:gd name="T11" fmla="*/ 71 h 125"/>
              <a:gd name="T12" fmla="*/ 25 w 109"/>
              <a:gd name="T13" fmla="*/ 83 h 125"/>
              <a:gd name="T14" fmla="*/ 78 w 109"/>
              <a:gd name="T15" fmla="*/ 121 h 125"/>
              <a:gd name="T16" fmla="*/ 81 w 109"/>
              <a:gd name="T17" fmla="*/ 125 h 125"/>
              <a:gd name="T18" fmla="*/ 109 w 109"/>
              <a:gd name="T19" fmla="*/ 106 h 125"/>
              <a:gd name="T20" fmla="*/ 88 w 109"/>
              <a:gd name="T21" fmla="*/ 46 h 125"/>
              <a:gd name="T22" fmla="*/ 77 w 109"/>
              <a:gd name="T23" fmla="*/ 32 h 125"/>
              <a:gd name="T24" fmla="*/ 51 w 109"/>
              <a:gd name="T25" fmla="*/ 9 h 125"/>
              <a:gd name="T26" fmla="*/ 48 w 109"/>
              <a:gd name="T27" fmla="*/ 9 h 125"/>
              <a:gd name="T28" fmla="*/ 51 w 109"/>
              <a:gd name="T29" fmla="*/ 26 h 125"/>
              <a:gd name="T30" fmla="*/ 61 w 109"/>
              <a:gd name="T31" fmla="*/ 32 h 125"/>
              <a:gd name="T32" fmla="*/ 66 w 109"/>
              <a:gd name="T33" fmla="*/ 56 h 125"/>
              <a:gd name="T34" fmla="*/ 40 w 109"/>
              <a:gd name="T35" fmla="*/ 43 h 125"/>
              <a:gd name="T36" fmla="*/ 28 w 109"/>
              <a:gd name="T37" fmla="*/ 25 h 125"/>
              <a:gd name="T38" fmla="*/ 34 w 109"/>
              <a:gd name="T39" fmla="*/ 14 h 125"/>
              <a:gd name="T40" fmla="*/ 39 w 109"/>
              <a:gd name="T41" fmla="*/ 3 h 125"/>
              <a:gd name="T42" fmla="*/ 34 w 109"/>
              <a:gd name="T43" fmla="*/ 1 h 125"/>
              <a:gd name="T44" fmla="*/ 18 w 109"/>
              <a:gd name="T45" fmla="*/ 14 h 125"/>
              <a:gd name="T46" fmla="*/ 17 w 109"/>
              <a:gd name="T47" fmla="*/ 29 h 125"/>
              <a:gd name="T48" fmla="*/ 31 w 109"/>
              <a:gd name="T49" fmla="*/ 52 h 125"/>
              <a:gd name="T50" fmla="*/ 18 w 109"/>
              <a:gd name="T51" fmla="*/ 32 h 125"/>
              <a:gd name="T52" fmla="*/ 10 w 109"/>
              <a:gd name="T53" fmla="*/ 30 h 125"/>
              <a:gd name="T54" fmla="*/ 11 w 109"/>
              <a:gd name="T55" fmla="*/ 38 h 125"/>
              <a:gd name="T56" fmla="*/ 25 w 109"/>
              <a:gd name="T57" fmla="*/ 59 h 125"/>
              <a:gd name="T58" fmla="*/ 10 w 109"/>
              <a:gd name="T59" fmla="*/ 40 h 125"/>
              <a:gd name="T60" fmla="*/ 2 w 109"/>
              <a:gd name="T61" fmla="*/ 39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9" h="125">
                <a:moveTo>
                  <a:pt x="2" y="39"/>
                </a:moveTo>
                <a:cubicBezTo>
                  <a:pt x="0" y="42"/>
                  <a:pt x="1" y="46"/>
                  <a:pt x="4" y="49"/>
                </a:cubicBezTo>
                <a:cubicBezTo>
                  <a:pt x="21" y="68"/>
                  <a:pt x="21" y="68"/>
                  <a:pt x="21" y="68"/>
                </a:cubicBezTo>
                <a:cubicBezTo>
                  <a:pt x="13" y="60"/>
                  <a:pt x="13" y="60"/>
                  <a:pt x="13" y="60"/>
                </a:cubicBezTo>
                <a:cubicBezTo>
                  <a:pt x="10" y="58"/>
                  <a:pt x="8" y="58"/>
                  <a:pt x="6" y="61"/>
                </a:cubicBezTo>
                <a:cubicBezTo>
                  <a:pt x="5" y="64"/>
                  <a:pt x="7" y="69"/>
                  <a:pt x="10" y="71"/>
                </a:cubicBezTo>
                <a:cubicBezTo>
                  <a:pt x="25" y="83"/>
                  <a:pt x="25" y="83"/>
                  <a:pt x="25" y="83"/>
                </a:cubicBezTo>
                <a:cubicBezTo>
                  <a:pt x="44" y="100"/>
                  <a:pt x="66" y="105"/>
                  <a:pt x="78" y="121"/>
                </a:cubicBezTo>
                <a:cubicBezTo>
                  <a:pt x="81" y="125"/>
                  <a:pt x="81" y="125"/>
                  <a:pt x="81" y="125"/>
                </a:cubicBezTo>
                <a:cubicBezTo>
                  <a:pt x="109" y="106"/>
                  <a:pt x="109" y="106"/>
                  <a:pt x="109" y="106"/>
                </a:cubicBezTo>
                <a:cubicBezTo>
                  <a:pt x="94" y="64"/>
                  <a:pt x="89" y="50"/>
                  <a:pt x="88" y="46"/>
                </a:cubicBezTo>
                <a:cubicBezTo>
                  <a:pt x="86" y="42"/>
                  <a:pt x="80" y="35"/>
                  <a:pt x="77" y="32"/>
                </a:cubicBezTo>
                <a:cubicBezTo>
                  <a:pt x="51" y="9"/>
                  <a:pt x="51" y="9"/>
                  <a:pt x="51" y="9"/>
                </a:cubicBezTo>
                <a:cubicBezTo>
                  <a:pt x="50" y="8"/>
                  <a:pt x="49" y="8"/>
                  <a:pt x="48" y="9"/>
                </a:cubicBezTo>
                <a:cubicBezTo>
                  <a:pt x="45" y="15"/>
                  <a:pt x="47" y="20"/>
                  <a:pt x="51" y="26"/>
                </a:cubicBezTo>
                <a:cubicBezTo>
                  <a:pt x="56" y="33"/>
                  <a:pt x="61" y="32"/>
                  <a:pt x="61" y="32"/>
                </a:cubicBezTo>
                <a:cubicBezTo>
                  <a:pt x="67" y="41"/>
                  <a:pt x="70" y="51"/>
                  <a:pt x="66" y="56"/>
                </a:cubicBezTo>
                <a:cubicBezTo>
                  <a:pt x="55" y="66"/>
                  <a:pt x="40" y="43"/>
                  <a:pt x="40" y="43"/>
                </a:cubicBezTo>
                <a:cubicBezTo>
                  <a:pt x="28" y="25"/>
                  <a:pt x="28" y="25"/>
                  <a:pt x="28" y="25"/>
                </a:cubicBezTo>
                <a:cubicBezTo>
                  <a:pt x="26" y="21"/>
                  <a:pt x="34" y="14"/>
                  <a:pt x="34" y="14"/>
                </a:cubicBezTo>
                <a:cubicBezTo>
                  <a:pt x="38" y="11"/>
                  <a:pt x="41" y="9"/>
                  <a:pt x="39" y="3"/>
                </a:cubicBezTo>
                <a:cubicBezTo>
                  <a:pt x="38" y="1"/>
                  <a:pt x="36" y="0"/>
                  <a:pt x="34" y="1"/>
                </a:cubicBezTo>
                <a:cubicBezTo>
                  <a:pt x="18" y="14"/>
                  <a:pt x="18" y="14"/>
                  <a:pt x="18" y="14"/>
                </a:cubicBezTo>
                <a:cubicBezTo>
                  <a:pt x="14" y="17"/>
                  <a:pt x="14" y="23"/>
                  <a:pt x="17" y="29"/>
                </a:cubicBezTo>
                <a:cubicBezTo>
                  <a:pt x="31" y="52"/>
                  <a:pt x="31" y="52"/>
                  <a:pt x="31" y="52"/>
                </a:cubicBezTo>
                <a:cubicBezTo>
                  <a:pt x="18" y="32"/>
                  <a:pt x="18" y="32"/>
                  <a:pt x="18" y="32"/>
                </a:cubicBezTo>
                <a:cubicBezTo>
                  <a:pt x="16" y="28"/>
                  <a:pt x="12" y="27"/>
                  <a:pt x="10" y="30"/>
                </a:cubicBezTo>
                <a:cubicBezTo>
                  <a:pt x="8" y="32"/>
                  <a:pt x="8" y="35"/>
                  <a:pt x="11" y="38"/>
                </a:cubicBezTo>
                <a:cubicBezTo>
                  <a:pt x="25" y="59"/>
                  <a:pt x="25" y="59"/>
                  <a:pt x="25" y="59"/>
                </a:cubicBezTo>
                <a:cubicBezTo>
                  <a:pt x="10" y="40"/>
                  <a:pt x="10" y="40"/>
                  <a:pt x="10" y="40"/>
                </a:cubicBezTo>
                <a:cubicBezTo>
                  <a:pt x="7" y="37"/>
                  <a:pt x="4" y="37"/>
                  <a:pt x="2" y="39"/>
                </a:cubicBezTo>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6" name="Freeform 91"/>
          <p:cNvSpPr>
            <a:spLocks/>
          </p:cNvSpPr>
          <p:nvPr userDrawn="1"/>
        </p:nvSpPr>
        <p:spPr bwMode="auto">
          <a:xfrm>
            <a:off x="11164316" y="6291053"/>
            <a:ext cx="723673" cy="668301"/>
          </a:xfrm>
          <a:custGeom>
            <a:avLst/>
            <a:gdLst>
              <a:gd name="T0" fmla="*/ 24 w 144"/>
              <a:gd name="T1" fmla="*/ 133 h 133"/>
              <a:gd name="T2" fmla="*/ 144 w 144"/>
              <a:gd name="T3" fmla="*/ 133 h 133"/>
              <a:gd name="T4" fmla="*/ 76 w 144"/>
              <a:gd name="T5" fmla="*/ 0 h 133"/>
              <a:gd name="T6" fmla="*/ 0 w 144"/>
              <a:gd name="T7" fmla="*/ 54 h 133"/>
              <a:gd name="T8" fmla="*/ 24 w 144"/>
              <a:gd name="T9" fmla="*/ 133 h 133"/>
            </a:gdLst>
            <a:ahLst/>
            <a:cxnLst>
              <a:cxn ang="0">
                <a:pos x="T0" y="T1"/>
              </a:cxn>
              <a:cxn ang="0">
                <a:pos x="T2" y="T3"/>
              </a:cxn>
              <a:cxn ang="0">
                <a:pos x="T4" y="T5"/>
              </a:cxn>
              <a:cxn ang="0">
                <a:pos x="T6" y="T7"/>
              </a:cxn>
              <a:cxn ang="0">
                <a:pos x="T8" y="T9"/>
              </a:cxn>
            </a:cxnLst>
            <a:rect l="0" t="0" r="r" b="b"/>
            <a:pathLst>
              <a:path w="144" h="133">
                <a:moveTo>
                  <a:pt x="24" y="133"/>
                </a:moveTo>
                <a:lnTo>
                  <a:pt x="144" y="133"/>
                </a:lnTo>
                <a:lnTo>
                  <a:pt x="76" y="0"/>
                </a:lnTo>
                <a:lnTo>
                  <a:pt x="0" y="54"/>
                </a:lnTo>
                <a:lnTo>
                  <a:pt x="24" y="133"/>
                </a:lnTo>
                <a:close/>
              </a:path>
            </a:pathLst>
          </a:custGeom>
          <a:solidFill>
            <a:srgbClr val="3963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7" name="Freeform 92"/>
          <p:cNvSpPr>
            <a:spLocks/>
          </p:cNvSpPr>
          <p:nvPr userDrawn="1"/>
        </p:nvSpPr>
        <p:spPr bwMode="auto">
          <a:xfrm>
            <a:off x="11114060" y="6170456"/>
            <a:ext cx="422142" cy="381886"/>
          </a:xfrm>
          <a:custGeom>
            <a:avLst/>
            <a:gdLst>
              <a:gd name="T0" fmla="*/ 0 w 84"/>
              <a:gd name="T1" fmla="*/ 50 h 76"/>
              <a:gd name="T2" fmla="*/ 13 w 84"/>
              <a:gd name="T3" fmla="*/ 76 h 76"/>
              <a:gd name="T4" fmla="*/ 84 w 84"/>
              <a:gd name="T5" fmla="*/ 26 h 76"/>
              <a:gd name="T6" fmla="*/ 71 w 84"/>
              <a:gd name="T7" fmla="*/ 0 h 76"/>
              <a:gd name="T8" fmla="*/ 0 w 84"/>
              <a:gd name="T9" fmla="*/ 50 h 76"/>
            </a:gdLst>
            <a:ahLst/>
            <a:cxnLst>
              <a:cxn ang="0">
                <a:pos x="T0" y="T1"/>
              </a:cxn>
              <a:cxn ang="0">
                <a:pos x="T2" y="T3"/>
              </a:cxn>
              <a:cxn ang="0">
                <a:pos x="T4" y="T5"/>
              </a:cxn>
              <a:cxn ang="0">
                <a:pos x="T6" y="T7"/>
              </a:cxn>
              <a:cxn ang="0">
                <a:pos x="T8" y="T9"/>
              </a:cxn>
            </a:cxnLst>
            <a:rect l="0" t="0" r="r" b="b"/>
            <a:pathLst>
              <a:path w="84" h="76">
                <a:moveTo>
                  <a:pt x="0" y="50"/>
                </a:moveTo>
                <a:lnTo>
                  <a:pt x="13" y="76"/>
                </a:lnTo>
                <a:lnTo>
                  <a:pt x="84" y="26"/>
                </a:lnTo>
                <a:lnTo>
                  <a:pt x="71" y="0"/>
                </a:lnTo>
                <a:lnTo>
                  <a:pt x="0" y="5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8" name="Freeform 93"/>
          <p:cNvSpPr>
            <a:spLocks/>
          </p:cNvSpPr>
          <p:nvPr userDrawn="1"/>
        </p:nvSpPr>
        <p:spPr bwMode="auto">
          <a:xfrm>
            <a:off x="10671815" y="5205697"/>
            <a:ext cx="85437" cy="75374"/>
          </a:xfrm>
          <a:custGeom>
            <a:avLst/>
            <a:gdLst>
              <a:gd name="T0" fmla="*/ 9 w 9"/>
              <a:gd name="T1" fmla="*/ 1 h 8"/>
              <a:gd name="T2" fmla="*/ 2 w 9"/>
              <a:gd name="T3" fmla="*/ 8 h 8"/>
              <a:gd name="T4" fmla="*/ 0 w 9"/>
              <a:gd name="T5" fmla="*/ 7 h 8"/>
              <a:gd name="T6" fmla="*/ 9 w 9"/>
              <a:gd name="T7" fmla="*/ 0 h 8"/>
              <a:gd name="T8" fmla="*/ 9 w 9"/>
              <a:gd name="T9" fmla="*/ 1 h 8"/>
            </a:gdLst>
            <a:ahLst/>
            <a:cxnLst>
              <a:cxn ang="0">
                <a:pos x="T0" y="T1"/>
              </a:cxn>
              <a:cxn ang="0">
                <a:pos x="T2" y="T3"/>
              </a:cxn>
              <a:cxn ang="0">
                <a:pos x="T4" y="T5"/>
              </a:cxn>
              <a:cxn ang="0">
                <a:pos x="T6" y="T7"/>
              </a:cxn>
              <a:cxn ang="0">
                <a:pos x="T8" y="T9"/>
              </a:cxn>
            </a:cxnLst>
            <a:rect l="0" t="0" r="r" b="b"/>
            <a:pathLst>
              <a:path w="9" h="8">
                <a:moveTo>
                  <a:pt x="9" y="1"/>
                </a:moveTo>
                <a:cubicBezTo>
                  <a:pt x="2" y="8"/>
                  <a:pt x="2" y="8"/>
                  <a:pt x="2" y="8"/>
                </a:cubicBezTo>
                <a:cubicBezTo>
                  <a:pt x="1" y="8"/>
                  <a:pt x="0" y="8"/>
                  <a:pt x="0" y="7"/>
                </a:cubicBezTo>
                <a:cubicBezTo>
                  <a:pt x="9" y="0"/>
                  <a:pt x="9" y="0"/>
                  <a:pt x="9" y="0"/>
                </a:cubicBezTo>
                <a:lnTo>
                  <a:pt x="9" y="1"/>
                </a:lnTo>
                <a:close/>
              </a:path>
            </a:pathLst>
          </a:custGeom>
          <a:solidFill>
            <a:srgbClr val="CBE2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9" name="Freeform 94"/>
          <p:cNvSpPr>
            <a:spLocks/>
          </p:cNvSpPr>
          <p:nvPr userDrawn="1"/>
        </p:nvSpPr>
        <p:spPr bwMode="auto">
          <a:xfrm>
            <a:off x="10887911" y="5271020"/>
            <a:ext cx="105539" cy="105524"/>
          </a:xfrm>
          <a:custGeom>
            <a:avLst/>
            <a:gdLst>
              <a:gd name="T0" fmla="*/ 1 w 11"/>
              <a:gd name="T1" fmla="*/ 1 h 11"/>
              <a:gd name="T2" fmla="*/ 8 w 11"/>
              <a:gd name="T3" fmla="*/ 10 h 11"/>
              <a:gd name="T4" fmla="*/ 11 w 11"/>
              <a:gd name="T5" fmla="*/ 9 h 11"/>
              <a:gd name="T6" fmla="*/ 1 w 11"/>
              <a:gd name="T7" fmla="*/ 0 h 11"/>
              <a:gd name="T8" fmla="*/ 1 w 11"/>
              <a:gd name="T9" fmla="*/ 1 h 11"/>
            </a:gdLst>
            <a:ahLst/>
            <a:cxnLst>
              <a:cxn ang="0">
                <a:pos x="T0" y="T1"/>
              </a:cxn>
              <a:cxn ang="0">
                <a:pos x="T2" y="T3"/>
              </a:cxn>
              <a:cxn ang="0">
                <a:pos x="T4" y="T5"/>
              </a:cxn>
              <a:cxn ang="0">
                <a:pos x="T6" y="T7"/>
              </a:cxn>
              <a:cxn ang="0">
                <a:pos x="T8" y="T9"/>
              </a:cxn>
            </a:cxnLst>
            <a:rect l="0" t="0" r="r" b="b"/>
            <a:pathLst>
              <a:path w="11" h="11">
                <a:moveTo>
                  <a:pt x="1" y="1"/>
                </a:moveTo>
                <a:cubicBezTo>
                  <a:pt x="8" y="10"/>
                  <a:pt x="8" y="10"/>
                  <a:pt x="8" y="10"/>
                </a:cubicBezTo>
                <a:cubicBezTo>
                  <a:pt x="9" y="11"/>
                  <a:pt x="10" y="10"/>
                  <a:pt x="11" y="9"/>
                </a:cubicBezTo>
                <a:cubicBezTo>
                  <a:pt x="1" y="0"/>
                  <a:pt x="1" y="0"/>
                  <a:pt x="1" y="0"/>
                </a:cubicBezTo>
                <a:cubicBezTo>
                  <a:pt x="0" y="1"/>
                  <a:pt x="0" y="1"/>
                  <a:pt x="1" y="1"/>
                </a:cubicBezTo>
                <a:close/>
              </a:path>
            </a:pathLst>
          </a:custGeom>
          <a:solidFill>
            <a:srgbClr val="CBE2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0" name="Freeform 95"/>
          <p:cNvSpPr>
            <a:spLocks/>
          </p:cNvSpPr>
          <p:nvPr userDrawn="1"/>
        </p:nvSpPr>
        <p:spPr bwMode="auto">
          <a:xfrm>
            <a:off x="11114061" y="6085039"/>
            <a:ext cx="341735" cy="271340"/>
          </a:xfrm>
          <a:custGeom>
            <a:avLst/>
            <a:gdLst>
              <a:gd name="T0" fmla="*/ 68 w 68"/>
              <a:gd name="T1" fmla="*/ 15 h 54"/>
              <a:gd name="T2" fmla="*/ 10 w 68"/>
              <a:gd name="T3" fmla="*/ 54 h 54"/>
              <a:gd name="T4" fmla="*/ 0 w 68"/>
              <a:gd name="T5" fmla="*/ 43 h 54"/>
              <a:gd name="T6" fmla="*/ 62 w 68"/>
              <a:gd name="T7" fmla="*/ 0 h 54"/>
              <a:gd name="T8" fmla="*/ 68 w 68"/>
              <a:gd name="T9" fmla="*/ 15 h 54"/>
            </a:gdLst>
            <a:ahLst/>
            <a:cxnLst>
              <a:cxn ang="0">
                <a:pos x="T0" y="T1"/>
              </a:cxn>
              <a:cxn ang="0">
                <a:pos x="T2" y="T3"/>
              </a:cxn>
              <a:cxn ang="0">
                <a:pos x="T4" y="T5"/>
              </a:cxn>
              <a:cxn ang="0">
                <a:pos x="T6" y="T7"/>
              </a:cxn>
              <a:cxn ang="0">
                <a:pos x="T8" y="T9"/>
              </a:cxn>
            </a:cxnLst>
            <a:rect l="0" t="0" r="r" b="b"/>
            <a:pathLst>
              <a:path w="68" h="54">
                <a:moveTo>
                  <a:pt x="68" y="15"/>
                </a:moveTo>
                <a:lnTo>
                  <a:pt x="10" y="54"/>
                </a:lnTo>
                <a:lnTo>
                  <a:pt x="0" y="43"/>
                </a:lnTo>
                <a:lnTo>
                  <a:pt x="62" y="0"/>
                </a:lnTo>
                <a:lnTo>
                  <a:pt x="68" y="15"/>
                </a:lnTo>
                <a:close/>
              </a:path>
            </a:pathLst>
          </a:custGeom>
          <a:solidFill>
            <a:srgbClr val="4F31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1" name="Freeform 96"/>
          <p:cNvSpPr>
            <a:spLocks/>
          </p:cNvSpPr>
          <p:nvPr userDrawn="1"/>
        </p:nvSpPr>
        <p:spPr bwMode="auto">
          <a:xfrm>
            <a:off x="11134163" y="6200606"/>
            <a:ext cx="140715" cy="155770"/>
          </a:xfrm>
          <a:custGeom>
            <a:avLst/>
            <a:gdLst>
              <a:gd name="T0" fmla="*/ 13 w 15"/>
              <a:gd name="T1" fmla="*/ 5 h 17"/>
              <a:gd name="T2" fmla="*/ 11 w 15"/>
              <a:gd name="T3" fmla="*/ 15 h 17"/>
              <a:gd name="T4" fmla="*/ 2 w 15"/>
              <a:gd name="T5" fmla="*/ 11 h 17"/>
              <a:gd name="T6" fmla="*/ 4 w 15"/>
              <a:gd name="T7" fmla="*/ 2 h 17"/>
              <a:gd name="T8" fmla="*/ 13 w 15"/>
              <a:gd name="T9" fmla="*/ 5 h 17"/>
            </a:gdLst>
            <a:ahLst/>
            <a:cxnLst>
              <a:cxn ang="0">
                <a:pos x="T0" y="T1"/>
              </a:cxn>
              <a:cxn ang="0">
                <a:pos x="T2" y="T3"/>
              </a:cxn>
              <a:cxn ang="0">
                <a:pos x="T4" y="T5"/>
              </a:cxn>
              <a:cxn ang="0">
                <a:pos x="T6" y="T7"/>
              </a:cxn>
              <a:cxn ang="0">
                <a:pos x="T8" y="T9"/>
              </a:cxn>
            </a:cxnLst>
            <a:rect l="0" t="0" r="r" b="b"/>
            <a:pathLst>
              <a:path w="15" h="17">
                <a:moveTo>
                  <a:pt x="13" y="5"/>
                </a:moveTo>
                <a:cubicBezTo>
                  <a:pt x="15" y="9"/>
                  <a:pt x="14" y="13"/>
                  <a:pt x="11" y="15"/>
                </a:cubicBezTo>
                <a:cubicBezTo>
                  <a:pt x="8" y="17"/>
                  <a:pt x="4" y="15"/>
                  <a:pt x="2" y="11"/>
                </a:cubicBezTo>
                <a:cubicBezTo>
                  <a:pt x="0" y="8"/>
                  <a:pt x="1" y="4"/>
                  <a:pt x="4" y="2"/>
                </a:cubicBezTo>
                <a:cubicBezTo>
                  <a:pt x="7" y="0"/>
                  <a:pt x="11" y="2"/>
                  <a:pt x="13"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2" name="Freeform 97"/>
          <p:cNvSpPr>
            <a:spLocks/>
          </p:cNvSpPr>
          <p:nvPr userDrawn="1"/>
        </p:nvSpPr>
        <p:spPr bwMode="auto">
          <a:xfrm>
            <a:off x="11144214" y="6210656"/>
            <a:ext cx="120613" cy="135670"/>
          </a:xfrm>
          <a:custGeom>
            <a:avLst/>
            <a:gdLst>
              <a:gd name="T0" fmla="*/ 12 w 13"/>
              <a:gd name="T1" fmla="*/ 4 h 15"/>
              <a:gd name="T2" fmla="*/ 11 w 13"/>
              <a:gd name="T3" fmla="*/ 5 h 15"/>
              <a:gd name="T4" fmla="*/ 13 w 13"/>
              <a:gd name="T5" fmla="*/ 9 h 15"/>
              <a:gd name="T6" fmla="*/ 10 w 13"/>
              <a:gd name="T7" fmla="*/ 14 h 15"/>
              <a:gd name="T8" fmla="*/ 8 w 13"/>
              <a:gd name="T9" fmla="*/ 14 h 15"/>
              <a:gd name="T10" fmla="*/ 1 w 13"/>
              <a:gd name="T11" fmla="*/ 10 h 15"/>
              <a:gd name="T12" fmla="*/ 0 w 13"/>
              <a:gd name="T13" fmla="*/ 6 h 15"/>
              <a:gd name="T14" fmla="*/ 3 w 13"/>
              <a:gd name="T15" fmla="*/ 1 h 15"/>
              <a:gd name="T16" fmla="*/ 5 w 13"/>
              <a:gd name="T17" fmla="*/ 1 h 15"/>
              <a:gd name="T18" fmla="*/ 11 w 13"/>
              <a:gd name="T19" fmla="*/ 5 h 15"/>
              <a:gd name="T20" fmla="*/ 12 w 13"/>
              <a:gd name="T21" fmla="*/ 4 h 15"/>
              <a:gd name="T22" fmla="*/ 12 w 13"/>
              <a:gd name="T23" fmla="*/ 4 h 15"/>
              <a:gd name="T24" fmla="*/ 5 w 13"/>
              <a:gd name="T25" fmla="*/ 0 h 15"/>
              <a:gd name="T26" fmla="*/ 3 w 13"/>
              <a:gd name="T27" fmla="*/ 1 h 15"/>
              <a:gd name="T28" fmla="*/ 0 w 13"/>
              <a:gd name="T29" fmla="*/ 6 h 15"/>
              <a:gd name="T30" fmla="*/ 1 w 13"/>
              <a:gd name="T31" fmla="*/ 11 h 15"/>
              <a:gd name="T32" fmla="*/ 8 w 13"/>
              <a:gd name="T33" fmla="*/ 15 h 15"/>
              <a:gd name="T34" fmla="*/ 10 w 13"/>
              <a:gd name="T35" fmla="*/ 14 h 15"/>
              <a:gd name="T36" fmla="*/ 13 w 13"/>
              <a:gd name="T37" fmla="*/ 9 h 15"/>
              <a:gd name="T38" fmla="*/ 12 w 13"/>
              <a:gd name="T39" fmla="*/ 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 h="15">
                <a:moveTo>
                  <a:pt x="12" y="4"/>
                </a:moveTo>
                <a:cubicBezTo>
                  <a:pt x="11" y="5"/>
                  <a:pt x="11" y="5"/>
                  <a:pt x="11" y="5"/>
                </a:cubicBezTo>
                <a:cubicBezTo>
                  <a:pt x="12" y="6"/>
                  <a:pt x="13" y="7"/>
                  <a:pt x="13" y="9"/>
                </a:cubicBezTo>
                <a:cubicBezTo>
                  <a:pt x="13" y="11"/>
                  <a:pt x="12" y="13"/>
                  <a:pt x="10" y="14"/>
                </a:cubicBezTo>
                <a:cubicBezTo>
                  <a:pt x="9" y="14"/>
                  <a:pt x="8" y="14"/>
                  <a:pt x="8" y="14"/>
                </a:cubicBezTo>
                <a:cubicBezTo>
                  <a:pt x="5" y="14"/>
                  <a:pt x="3" y="13"/>
                  <a:pt x="1" y="10"/>
                </a:cubicBezTo>
                <a:cubicBezTo>
                  <a:pt x="1" y="9"/>
                  <a:pt x="0" y="8"/>
                  <a:pt x="0" y="6"/>
                </a:cubicBezTo>
                <a:cubicBezTo>
                  <a:pt x="0" y="4"/>
                  <a:pt x="1" y="2"/>
                  <a:pt x="3" y="1"/>
                </a:cubicBezTo>
                <a:cubicBezTo>
                  <a:pt x="4" y="1"/>
                  <a:pt x="5" y="1"/>
                  <a:pt x="5" y="1"/>
                </a:cubicBezTo>
                <a:cubicBezTo>
                  <a:pt x="8" y="1"/>
                  <a:pt x="10" y="2"/>
                  <a:pt x="11" y="5"/>
                </a:cubicBezTo>
                <a:cubicBezTo>
                  <a:pt x="12" y="4"/>
                  <a:pt x="12" y="4"/>
                  <a:pt x="12" y="4"/>
                </a:cubicBezTo>
                <a:cubicBezTo>
                  <a:pt x="12" y="4"/>
                  <a:pt x="12" y="4"/>
                  <a:pt x="12" y="4"/>
                </a:cubicBezTo>
                <a:cubicBezTo>
                  <a:pt x="11" y="2"/>
                  <a:pt x="8" y="0"/>
                  <a:pt x="5" y="0"/>
                </a:cubicBezTo>
                <a:cubicBezTo>
                  <a:pt x="4" y="0"/>
                  <a:pt x="3" y="0"/>
                  <a:pt x="3" y="1"/>
                </a:cubicBezTo>
                <a:cubicBezTo>
                  <a:pt x="1" y="2"/>
                  <a:pt x="0" y="4"/>
                  <a:pt x="0" y="6"/>
                </a:cubicBezTo>
                <a:cubicBezTo>
                  <a:pt x="0" y="8"/>
                  <a:pt x="0" y="9"/>
                  <a:pt x="1" y="11"/>
                </a:cubicBezTo>
                <a:cubicBezTo>
                  <a:pt x="2" y="13"/>
                  <a:pt x="5" y="15"/>
                  <a:pt x="8" y="15"/>
                </a:cubicBezTo>
                <a:cubicBezTo>
                  <a:pt x="8" y="15"/>
                  <a:pt x="9" y="15"/>
                  <a:pt x="10" y="14"/>
                </a:cubicBezTo>
                <a:cubicBezTo>
                  <a:pt x="12" y="13"/>
                  <a:pt x="13" y="11"/>
                  <a:pt x="13" y="9"/>
                </a:cubicBezTo>
                <a:cubicBezTo>
                  <a:pt x="13" y="7"/>
                  <a:pt x="13" y="6"/>
                  <a:pt x="12" y="4"/>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3" name="Freeform 98"/>
          <p:cNvSpPr>
            <a:spLocks/>
          </p:cNvSpPr>
          <p:nvPr userDrawn="1"/>
        </p:nvSpPr>
        <p:spPr bwMode="auto">
          <a:xfrm>
            <a:off x="11199493" y="6275980"/>
            <a:ext cx="20102" cy="55274"/>
          </a:xfrm>
          <a:custGeom>
            <a:avLst/>
            <a:gdLst>
              <a:gd name="T0" fmla="*/ 4 w 4"/>
              <a:gd name="T1" fmla="*/ 11 h 11"/>
              <a:gd name="T2" fmla="*/ 0 w 4"/>
              <a:gd name="T3" fmla="*/ 0 h 11"/>
              <a:gd name="T4" fmla="*/ 2 w 4"/>
              <a:gd name="T5" fmla="*/ 0 h 11"/>
              <a:gd name="T6" fmla="*/ 4 w 4"/>
              <a:gd name="T7" fmla="*/ 11 h 11"/>
            </a:gdLst>
            <a:ahLst/>
            <a:cxnLst>
              <a:cxn ang="0">
                <a:pos x="T0" y="T1"/>
              </a:cxn>
              <a:cxn ang="0">
                <a:pos x="T2" y="T3"/>
              </a:cxn>
              <a:cxn ang="0">
                <a:pos x="T4" y="T5"/>
              </a:cxn>
              <a:cxn ang="0">
                <a:pos x="T6" y="T7"/>
              </a:cxn>
            </a:cxnLst>
            <a:rect l="0" t="0" r="r" b="b"/>
            <a:pathLst>
              <a:path w="4" h="11">
                <a:moveTo>
                  <a:pt x="4" y="11"/>
                </a:moveTo>
                <a:lnTo>
                  <a:pt x="0" y="0"/>
                </a:lnTo>
                <a:lnTo>
                  <a:pt x="2" y="0"/>
                </a:lnTo>
                <a:lnTo>
                  <a:pt x="4" y="11"/>
                </a:lnTo>
                <a:close/>
              </a:path>
            </a:pathLst>
          </a:custGeom>
          <a:solidFill>
            <a:srgbClr val="A889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4" name="Freeform 99"/>
          <p:cNvSpPr>
            <a:spLocks/>
          </p:cNvSpPr>
          <p:nvPr userDrawn="1"/>
        </p:nvSpPr>
        <p:spPr bwMode="auto">
          <a:xfrm>
            <a:off x="11199492" y="6265931"/>
            <a:ext cx="35180" cy="15075"/>
          </a:xfrm>
          <a:custGeom>
            <a:avLst/>
            <a:gdLst>
              <a:gd name="T0" fmla="*/ 7 w 7"/>
              <a:gd name="T1" fmla="*/ 0 h 3"/>
              <a:gd name="T2" fmla="*/ 2 w 7"/>
              <a:gd name="T3" fmla="*/ 3 h 3"/>
              <a:gd name="T4" fmla="*/ 0 w 7"/>
              <a:gd name="T5" fmla="*/ 2 h 3"/>
              <a:gd name="T6" fmla="*/ 7 w 7"/>
              <a:gd name="T7" fmla="*/ 0 h 3"/>
            </a:gdLst>
            <a:ahLst/>
            <a:cxnLst>
              <a:cxn ang="0">
                <a:pos x="T0" y="T1"/>
              </a:cxn>
              <a:cxn ang="0">
                <a:pos x="T2" y="T3"/>
              </a:cxn>
              <a:cxn ang="0">
                <a:pos x="T4" y="T5"/>
              </a:cxn>
              <a:cxn ang="0">
                <a:pos x="T6" y="T7"/>
              </a:cxn>
            </a:cxnLst>
            <a:rect l="0" t="0" r="r" b="b"/>
            <a:pathLst>
              <a:path w="7" h="3">
                <a:moveTo>
                  <a:pt x="7" y="0"/>
                </a:moveTo>
                <a:lnTo>
                  <a:pt x="2" y="3"/>
                </a:lnTo>
                <a:lnTo>
                  <a:pt x="0" y="2"/>
                </a:lnTo>
                <a:lnTo>
                  <a:pt x="7" y="0"/>
                </a:lnTo>
                <a:close/>
              </a:path>
            </a:pathLst>
          </a:custGeom>
          <a:solidFill>
            <a:srgbClr val="A889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5" name="Freeform 100"/>
          <p:cNvSpPr>
            <a:spLocks/>
          </p:cNvSpPr>
          <p:nvPr userDrawn="1"/>
        </p:nvSpPr>
        <p:spPr bwMode="auto">
          <a:xfrm>
            <a:off x="11189443" y="6215681"/>
            <a:ext cx="20102" cy="60296"/>
          </a:xfrm>
          <a:custGeom>
            <a:avLst/>
            <a:gdLst>
              <a:gd name="T0" fmla="*/ 0 w 4"/>
              <a:gd name="T1" fmla="*/ 0 h 12"/>
              <a:gd name="T2" fmla="*/ 4 w 4"/>
              <a:gd name="T3" fmla="*/ 12 h 12"/>
              <a:gd name="T4" fmla="*/ 2 w 4"/>
              <a:gd name="T5" fmla="*/ 12 h 12"/>
              <a:gd name="T6" fmla="*/ 0 w 4"/>
              <a:gd name="T7" fmla="*/ 0 h 12"/>
            </a:gdLst>
            <a:ahLst/>
            <a:cxnLst>
              <a:cxn ang="0">
                <a:pos x="T0" y="T1"/>
              </a:cxn>
              <a:cxn ang="0">
                <a:pos x="T2" y="T3"/>
              </a:cxn>
              <a:cxn ang="0">
                <a:pos x="T4" y="T5"/>
              </a:cxn>
              <a:cxn ang="0">
                <a:pos x="T6" y="T7"/>
              </a:cxn>
            </a:cxnLst>
            <a:rect l="0" t="0" r="r" b="b"/>
            <a:pathLst>
              <a:path w="4" h="12">
                <a:moveTo>
                  <a:pt x="0" y="0"/>
                </a:moveTo>
                <a:lnTo>
                  <a:pt x="4" y="12"/>
                </a:lnTo>
                <a:lnTo>
                  <a:pt x="2" y="12"/>
                </a:lnTo>
                <a:lnTo>
                  <a:pt x="0" y="0"/>
                </a:lnTo>
                <a:close/>
              </a:path>
            </a:pathLst>
          </a:custGeom>
          <a:solidFill>
            <a:srgbClr val="A889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6" name="Rectangle 101"/>
          <p:cNvSpPr>
            <a:spLocks noChangeArrowheads="1"/>
          </p:cNvSpPr>
          <p:nvPr userDrawn="1"/>
        </p:nvSpPr>
        <p:spPr bwMode="auto">
          <a:xfrm>
            <a:off x="11169339" y="6225731"/>
            <a:ext cx="10052" cy="100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7" name="Freeform 102"/>
          <p:cNvSpPr>
            <a:spLocks/>
          </p:cNvSpPr>
          <p:nvPr userDrawn="1"/>
        </p:nvSpPr>
        <p:spPr bwMode="auto">
          <a:xfrm>
            <a:off x="11154266" y="6245830"/>
            <a:ext cx="15077" cy="10050"/>
          </a:xfrm>
          <a:custGeom>
            <a:avLst/>
            <a:gdLst>
              <a:gd name="T0" fmla="*/ 3 w 3"/>
              <a:gd name="T1" fmla="*/ 2 h 2"/>
              <a:gd name="T2" fmla="*/ 2 w 3"/>
              <a:gd name="T3" fmla="*/ 2 h 2"/>
              <a:gd name="T4" fmla="*/ 0 w 3"/>
              <a:gd name="T5" fmla="*/ 0 h 2"/>
              <a:gd name="T6" fmla="*/ 2 w 3"/>
              <a:gd name="T7" fmla="*/ 0 h 2"/>
              <a:gd name="T8" fmla="*/ 3 w 3"/>
              <a:gd name="T9" fmla="*/ 2 h 2"/>
            </a:gdLst>
            <a:ahLst/>
            <a:cxnLst>
              <a:cxn ang="0">
                <a:pos x="T0" y="T1"/>
              </a:cxn>
              <a:cxn ang="0">
                <a:pos x="T2" y="T3"/>
              </a:cxn>
              <a:cxn ang="0">
                <a:pos x="T4" y="T5"/>
              </a:cxn>
              <a:cxn ang="0">
                <a:pos x="T6" y="T7"/>
              </a:cxn>
              <a:cxn ang="0">
                <a:pos x="T8" y="T9"/>
              </a:cxn>
            </a:cxnLst>
            <a:rect l="0" t="0" r="r" b="b"/>
            <a:pathLst>
              <a:path w="3" h="2">
                <a:moveTo>
                  <a:pt x="3" y="2"/>
                </a:moveTo>
                <a:lnTo>
                  <a:pt x="2" y="2"/>
                </a:lnTo>
                <a:lnTo>
                  <a:pt x="0" y="0"/>
                </a:lnTo>
                <a:lnTo>
                  <a:pt x="2" y="0"/>
                </a:lnTo>
                <a:lnTo>
                  <a:pt x="3"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8" name="Freeform 103"/>
          <p:cNvSpPr>
            <a:spLocks/>
          </p:cNvSpPr>
          <p:nvPr userDrawn="1"/>
        </p:nvSpPr>
        <p:spPr bwMode="auto">
          <a:xfrm>
            <a:off x="11154265" y="6275980"/>
            <a:ext cx="10052" cy="0"/>
          </a:xfrm>
          <a:custGeom>
            <a:avLst/>
            <a:gdLst>
              <a:gd name="T0" fmla="*/ 2 w 2"/>
              <a:gd name="T1" fmla="*/ 2 w 2"/>
              <a:gd name="T2" fmla="*/ 0 w 2"/>
              <a:gd name="T3" fmla="*/ 2 w 2"/>
              <a:gd name="T4" fmla="*/ 2 w 2"/>
            </a:gdLst>
            <a:ahLst/>
            <a:cxnLst>
              <a:cxn ang="0">
                <a:pos x="T0" y="0"/>
              </a:cxn>
              <a:cxn ang="0">
                <a:pos x="T1" y="0"/>
              </a:cxn>
              <a:cxn ang="0">
                <a:pos x="T2" y="0"/>
              </a:cxn>
              <a:cxn ang="0">
                <a:pos x="T3" y="0"/>
              </a:cxn>
              <a:cxn ang="0">
                <a:pos x="T4" y="0"/>
              </a:cxn>
            </a:cxnLst>
            <a:rect l="0" t="0" r="r" b="b"/>
            <a:pathLst>
              <a:path w="2">
                <a:moveTo>
                  <a:pt x="2" y="0"/>
                </a:moveTo>
                <a:lnTo>
                  <a:pt x="2" y="0"/>
                </a:lnTo>
                <a:lnTo>
                  <a:pt x="0" y="0"/>
                </a:lnTo>
                <a:lnTo>
                  <a:pt x="2" y="0"/>
                </a:lnTo>
                <a:lnTo>
                  <a:pt x="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9" name="Rectangle 104"/>
          <p:cNvSpPr>
            <a:spLocks noChangeArrowheads="1"/>
          </p:cNvSpPr>
          <p:nvPr userDrawn="1"/>
        </p:nvSpPr>
        <p:spPr bwMode="auto">
          <a:xfrm>
            <a:off x="11164316" y="6291052"/>
            <a:ext cx="5026" cy="100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0" name="Freeform 105"/>
          <p:cNvSpPr>
            <a:spLocks/>
          </p:cNvSpPr>
          <p:nvPr userDrawn="1"/>
        </p:nvSpPr>
        <p:spPr bwMode="auto">
          <a:xfrm>
            <a:off x="11179390" y="6311152"/>
            <a:ext cx="10052" cy="20099"/>
          </a:xfrm>
          <a:custGeom>
            <a:avLst/>
            <a:gdLst>
              <a:gd name="T0" fmla="*/ 2 w 2"/>
              <a:gd name="T1" fmla="*/ 0 h 4"/>
              <a:gd name="T2" fmla="*/ 2 w 2"/>
              <a:gd name="T3" fmla="*/ 2 h 4"/>
              <a:gd name="T4" fmla="*/ 0 w 2"/>
              <a:gd name="T5" fmla="*/ 4 h 4"/>
              <a:gd name="T6" fmla="*/ 0 w 2"/>
              <a:gd name="T7" fmla="*/ 2 h 4"/>
              <a:gd name="T8" fmla="*/ 2 w 2"/>
              <a:gd name="T9" fmla="*/ 0 h 4"/>
            </a:gdLst>
            <a:ahLst/>
            <a:cxnLst>
              <a:cxn ang="0">
                <a:pos x="T0" y="T1"/>
              </a:cxn>
              <a:cxn ang="0">
                <a:pos x="T2" y="T3"/>
              </a:cxn>
              <a:cxn ang="0">
                <a:pos x="T4" y="T5"/>
              </a:cxn>
              <a:cxn ang="0">
                <a:pos x="T6" y="T7"/>
              </a:cxn>
              <a:cxn ang="0">
                <a:pos x="T8" y="T9"/>
              </a:cxn>
            </a:cxnLst>
            <a:rect l="0" t="0" r="r" b="b"/>
            <a:pathLst>
              <a:path w="2" h="4">
                <a:moveTo>
                  <a:pt x="2" y="0"/>
                </a:moveTo>
                <a:lnTo>
                  <a:pt x="2" y="2"/>
                </a:lnTo>
                <a:lnTo>
                  <a:pt x="0" y="4"/>
                </a:lnTo>
                <a:lnTo>
                  <a:pt x="0" y="2"/>
                </a:lnTo>
                <a:lnTo>
                  <a:pt x="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1" name="Freeform 106"/>
          <p:cNvSpPr>
            <a:spLocks/>
          </p:cNvSpPr>
          <p:nvPr userDrawn="1"/>
        </p:nvSpPr>
        <p:spPr bwMode="auto">
          <a:xfrm>
            <a:off x="11209544" y="6321202"/>
            <a:ext cx="0" cy="20099"/>
          </a:xfrm>
          <a:custGeom>
            <a:avLst/>
            <a:gdLst>
              <a:gd name="T0" fmla="*/ 0 h 4"/>
              <a:gd name="T1" fmla="*/ 2 h 4"/>
              <a:gd name="T2" fmla="*/ 4 h 4"/>
              <a:gd name="T3" fmla="*/ 2 h 4"/>
              <a:gd name="T4" fmla="*/ 0 h 4"/>
            </a:gdLst>
            <a:ahLst/>
            <a:cxnLst>
              <a:cxn ang="0">
                <a:pos x="0" y="T0"/>
              </a:cxn>
              <a:cxn ang="0">
                <a:pos x="0" y="T1"/>
              </a:cxn>
              <a:cxn ang="0">
                <a:pos x="0" y="T2"/>
              </a:cxn>
              <a:cxn ang="0">
                <a:pos x="0" y="T3"/>
              </a:cxn>
              <a:cxn ang="0">
                <a:pos x="0" y="T4"/>
              </a:cxn>
            </a:cxnLst>
            <a:rect l="0" t="0" r="r" b="b"/>
            <a:pathLst>
              <a:path h="4">
                <a:moveTo>
                  <a:pt x="0" y="0"/>
                </a:moveTo>
                <a:lnTo>
                  <a:pt x="0" y="2"/>
                </a:lnTo>
                <a:lnTo>
                  <a:pt x="0" y="4"/>
                </a:lnTo>
                <a:lnTo>
                  <a:pt x="0" y="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2" name="Rectangle 107"/>
          <p:cNvSpPr>
            <a:spLocks noChangeArrowheads="1"/>
          </p:cNvSpPr>
          <p:nvPr userDrawn="1"/>
        </p:nvSpPr>
        <p:spPr bwMode="auto">
          <a:xfrm>
            <a:off x="11229647" y="6321202"/>
            <a:ext cx="5026" cy="100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3" name="Freeform 108"/>
          <p:cNvSpPr>
            <a:spLocks/>
          </p:cNvSpPr>
          <p:nvPr userDrawn="1"/>
        </p:nvSpPr>
        <p:spPr bwMode="auto">
          <a:xfrm>
            <a:off x="11234673" y="6301102"/>
            <a:ext cx="20102" cy="10050"/>
          </a:xfrm>
          <a:custGeom>
            <a:avLst/>
            <a:gdLst>
              <a:gd name="T0" fmla="*/ 0 w 4"/>
              <a:gd name="T1" fmla="*/ 0 h 2"/>
              <a:gd name="T2" fmla="*/ 2 w 4"/>
              <a:gd name="T3" fmla="*/ 0 h 2"/>
              <a:gd name="T4" fmla="*/ 4 w 4"/>
              <a:gd name="T5" fmla="*/ 2 h 2"/>
              <a:gd name="T6" fmla="*/ 2 w 4"/>
              <a:gd name="T7" fmla="*/ 2 h 2"/>
              <a:gd name="T8" fmla="*/ 0 w 4"/>
              <a:gd name="T9" fmla="*/ 0 h 2"/>
            </a:gdLst>
            <a:ahLst/>
            <a:cxnLst>
              <a:cxn ang="0">
                <a:pos x="T0" y="T1"/>
              </a:cxn>
              <a:cxn ang="0">
                <a:pos x="T2" y="T3"/>
              </a:cxn>
              <a:cxn ang="0">
                <a:pos x="T4" y="T5"/>
              </a:cxn>
              <a:cxn ang="0">
                <a:pos x="T6" y="T7"/>
              </a:cxn>
              <a:cxn ang="0">
                <a:pos x="T8" y="T9"/>
              </a:cxn>
            </a:cxnLst>
            <a:rect l="0" t="0" r="r" b="b"/>
            <a:pathLst>
              <a:path w="4" h="2">
                <a:moveTo>
                  <a:pt x="0" y="0"/>
                </a:moveTo>
                <a:lnTo>
                  <a:pt x="2" y="0"/>
                </a:lnTo>
                <a:lnTo>
                  <a:pt x="4" y="2"/>
                </a:lnTo>
                <a:lnTo>
                  <a:pt x="2" y="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4" name="Freeform 109"/>
          <p:cNvSpPr>
            <a:spLocks/>
          </p:cNvSpPr>
          <p:nvPr userDrawn="1"/>
        </p:nvSpPr>
        <p:spPr bwMode="auto">
          <a:xfrm>
            <a:off x="11244723" y="6281002"/>
            <a:ext cx="10052" cy="0"/>
          </a:xfrm>
          <a:custGeom>
            <a:avLst/>
            <a:gdLst>
              <a:gd name="T0" fmla="*/ 0 w 2"/>
              <a:gd name="T1" fmla="*/ 0 w 2"/>
              <a:gd name="T2" fmla="*/ 2 w 2"/>
              <a:gd name="T3" fmla="*/ 0 w 2"/>
              <a:gd name="T4" fmla="*/ 0 w 2"/>
            </a:gdLst>
            <a:ahLst/>
            <a:cxnLst>
              <a:cxn ang="0">
                <a:pos x="T0" y="0"/>
              </a:cxn>
              <a:cxn ang="0">
                <a:pos x="T1" y="0"/>
              </a:cxn>
              <a:cxn ang="0">
                <a:pos x="T2" y="0"/>
              </a:cxn>
              <a:cxn ang="0">
                <a:pos x="T3" y="0"/>
              </a:cxn>
              <a:cxn ang="0">
                <a:pos x="T4" y="0"/>
              </a:cxn>
            </a:cxnLst>
            <a:rect l="0" t="0" r="r" b="b"/>
            <a:pathLst>
              <a:path w="2">
                <a:moveTo>
                  <a:pt x="0" y="0"/>
                </a:moveTo>
                <a:lnTo>
                  <a:pt x="0" y="0"/>
                </a:lnTo>
                <a:lnTo>
                  <a:pt x="2" y="0"/>
                </a:lnTo>
                <a:lnTo>
                  <a:pt x="0"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5" name="Freeform 110"/>
          <p:cNvSpPr>
            <a:spLocks/>
          </p:cNvSpPr>
          <p:nvPr userDrawn="1"/>
        </p:nvSpPr>
        <p:spPr bwMode="auto">
          <a:xfrm>
            <a:off x="11234672" y="6255881"/>
            <a:ext cx="10052" cy="10050"/>
          </a:xfrm>
          <a:custGeom>
            <a:avLst/>
            <a:gdLst>
              <a:gd name="T0" fmla="*/ 0 w 2"/>
              <a:gd name="T1" fmla="*/ 2 h 2"/>
              <a:gd name="T2" fmla="*/ 0 w 2"/>
              <a:gd name="T3" fmla="*/ 0 h 2"/>
              <a:gd name="T4" fmla="*/ 2 w 2"/>
              <a:gd name="T5" fmla="*/ 0 h 2"/>
              <a:gd name="T6" fmla="*/ 2 w 2"/>
              <a:gd name="T7" fmla="*/ 0 h 2"/>
              <a:gd name="T8" fmla="*/ 0 w 2"/>
              <a:gd name="T9" fmla="*/ 2 h 2"/>
            </a:gdLst>
            <a:ahLst/>
            <a:cxnLst>
              <a:cxn ang="0">
                <a:pos x="T0" y="T1"/>
              </a:cxn>
              <a:cxn ang="0">
                <a:pos x="T2" y="T3"/>
              </a:cxn>
              <a:cxn ang="0">
                <a:pos x="T4" y="T5"/>
              </a:cxn>
              <a:cxn ang="0">
                <a:pos x="T6" y="T7"/>
              </a:cxn>
              <a:cxn ang="0">
                <a:pos x="T8" y="T9"/>
              </a:cxn>
            </a:cxnLst>
            <a:rect l="0" t="0" r="r" b="b"/>
            <a:pathLst>
              <a:path w="2" h="2">
                <a:moveTo>
                  <a:pt x="0" y="2"/>
                </a:moveTo>
                <a:lnTo>
                  <a:pt x="0" y="0"/>
                </a:lnTo>
                <a:lnTo>
                  <a:pt x="2" y="0"/>
                </a:lnTo>
                <a:lnTo>
                  <a:pt x="2" y="0"/>
                </a:lnTo>
                <a:lnTo>
                  <a:pt x="0"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6" name="Freeform 111"/>
          <p:cNvSpPr>
            <a:spLocks/>
          </p:cNvSpPr>
          <p:nvPr userDrawn="1"/>
        </p:nvSpPr>
        <p:spPr bwMode="auto">
          <a:xfrm>
            <a:off x="11219596" y="6225732"/>
            <a:ext cx="10052" cy="20099"/>
          </a:xfrm>
          <a:custGeom>
            <a:avLst/>
            <a:gdLst>
              <a:gd name="T0" fmla="*/ 0 w 2"/>
              <a:gd name="T1" fmla="*/ 4 h 4"/>
              <a:gd name="T2" fmla="*/ 0 w 2"/>
              <a:gd name="T3" fmla="*/ 2 h 4"/>
              <a:gd name="T4" fmla="*/ 2 w 2"/>
              <a:gd name="T5" fmla="*/ 0 h 4"/>
              <a:gd name="T6" fmla="*/ 2 w 2"/>
              <a:gd name="T7" fmla="*/ 2 h 4"/>
              <a:gd name="T8" fmla="*/ 0 w 2"/>
              <a:gd name="T9" fmla="*/ 4 h 4"/>
            </a:gdLst>
            <a:ahLst/>
            <a:cxnLst>
              <a:cxn ang="0">
                <a:pos x="T0" y="T1"/>
              </a:cxn>
              <a:cxn ang="0">
                <a:pos x="T2" y="T3"/>
              </a:cxn>
              <a:cxn ang="0">
                <a:pos x="T4" y="T5"/>
              </a:cxn>
              <a:cxn ang="0">
                <a:pos x="T6" y="T7"/>
              </a:cxn>
              <a:cxn ang="0">
                <a:pos x="T8" y="T9"/>
              </a:cxn>
            </a:cxnLst>
            <a:rect l="0" t="0" r="r" b="b"/>
            <a:pathLst>
              <a:path w="2" h="4">
                <a:moveTo>
                  <a:pt x="0" y="4"/>
                </a:moveTo>
                <a:lnTo>
                  <a:pt x="0" y="2"/>
                </a:lnTo>
                <a:lnTo>
                  <a:pt x="2" y="0"/>
                </a:lnTo>
                <a:lnTo>
                  <a:pt x="2" y="2"/>
                </a:lnTo>
                <a:lnTo>
                  <a:pt x="0"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7" name="Freeform 112"/>
          <p:cNvSpPr>
            <a:spLocks/>
          </p:cNvSpPr>
          <p:nvPr userDrawn="1"/>
        </p:nvSpPr>
        <p:spPr bwMode="auto">
          <a:xfrm>
            <a:off x="11199493" y="6215682"/>
            <a:ext cx="0" cy="20099"/>
          </a:xfrm>
          <a:custGeom>
            <a:avLst/>
            <a:gdLst>
              <a:gd name="T0" fmla="*/ 4 h 4"/>
              <a:gd name="T1" fmla="*/ 2 h 4"/>
              <a:gd name="T2" fmla="*/ 0 h 4"/>
              <a:gd name="T3" fmla="*/ 2 h 4"/>
              <a:gd name="T4" fmla="*/ 4 h 4"/>
            </a:gdLst>
            <a:ahLst/>
            <a:cxnLst>
              <a:cxn ang="0">
                <a:pos x="0" y="T0"/>
              </a:cxn>
              <a:cxn ang="0">
                <a:pos x="0" y="T1"/>
              </a:cxn>
              <a:cxn ang="0">
                <a:pos x="0" y="T2"/>
              </a:cxn>
              <a:cxn ang="0">
                <a:pos x="0" y="T3"/>
              </a:cxn>
              <a:cxn ang="0">
                <a:pos x="0" y="T4"/>
              </a:cxn>
            </a:cxnLst>
            <a:rect l="0" t="0" r="r" b="b"/>
            <a:pathLst>
              <a:path h="4">
                <a:moveTo>
                  <a:pt x="0" y="4"/>
                </a:moveTo>
                <a:lnTo>
                  <a:pt x="0" y="2"/>
                </a:lnTo>
                <a:lnTo>
                  <a:pt x="0" y="0"/>
                </a:lnTo>
                <a:lnTo>
                  <a:pt x="0" y="2"/>
                </a:lnTo>
                <a:lnTo>
                  <a:pt x="0"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8" name="Freeform 113"/>
          <p:cNvSpPr>
            <a:spLocks/>
          </p:cNvSpPr>
          <p:nvPr userDrawn="1"/>
        </p:nvSpPr>
        <p:spPr bwMode="auto">
          <a:xfrm>
            <a:off x="11199492" y="6275980"/>
            <a:ext cx="10052" cy="5025"/>
          </a:xfrm>
          <a:custGeom>
            <a:avLst/>
            <a:gdLst>
              <a:gd name="T0" fmla="*/ 1 w 1"/>
              <a:gd name="T1" fmla="*/ 0 h 1"/>
              <a:gd name="T2" fmla="*/ 1 w 1"/>
              <a:gd name="T3" fmla="*/ 1 h 1"/>
              <a:gd name="T4" fmla="*/ 0 w 1"/>
              <a:gd name="T5" fmla="*/ 1 h 1"/>
              <a:gd name="T6" fmla="*/ 0 w 1"/>
              <a:gd name="T7" fmla="*/ 0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1" y="1"/>
                  <a:pt x="1" y="1"/>
                  <a:pt x="1" y="1"/>
                </a:cubicBezTo>
                <a:cubicBezTo>
                  <a:pt x="1" y="1"/>
                  <a:pt x="0" y="1"/>
                  <a:pt x="0" y="1"/>
                </a:cubicBezTo>
                <a:cubicBezTo>
                  <a:pt x="0" y="0"/>
                  <a:pt x="0" y="0"/>
                  <a:pt x="0" y="0"/>
                </a:cubicBezTo>
                <a:cubicBezTo>
                  <a:pt x="0" y="0"/>
                  <a:pt x="1" y="0"/>
                  <a:pt x="1" y="0"/>
                </a:cubicBezTo>
                <a:close/>
              </a:path>
            </a:pathLst>
          </a:custGeom>
          <a:solidFill>
            <a:srgbClr val="A889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9" name="Freeform 114"/>
          <p:cNvSpPr>
            <a:spLocks/>
          </p:cNvSpPr>
          <p:nvPr userDrawn="1"/>
        </p:nvSpPr>
        <p:spPr bwMode="auto">
          <a:xfrm>
            <a:off x="11254775" y="6235781"/>
            <a:ext cx="10052" cy="20099"/>
          </a:xfrm>
          <a:custGeom>
            <a:avLst/>
            <a:gdLst>
              <a:gd name="T0" fmla="*/ 1 w 1"/>
              <a:gd name="T1" fmla="*/ 1 h 2"/>
              <a:gd name="T2" fmla="*/ 1 w 1"/>
              <a:gd name="T3" fmla="*/ 2 h 2"/>
              <a:gd name="T4" fmla="*/ 1 w 1"/>
              <a:gd name="T5" fmla="*/ 2 h 2"/>
              <a:gd name="T6" fmla="*/ 1 w 1"/>
              <a:gd name="T7" fmla="*/ 2 h 2"/>
              <a:gd name="T8" fmla="*/ 0 w 1"/>
              <a:gd name="T9" fmla="*/ 1 h 2"/>
              <a:gd name="T10" fmla="*/ 0 w 1"/>
              <a:gd name="T11" fmla="*/ 0 h 2"/>
              <a:gd name="T12" fmla="*/ 0 w 1"/>
              <a:gd name="T13" fmla="*/ 0 h 2"/>
              <a:gd name="T14" fmla="*/ 0 w 1"/>
              <a:gd name="T15" fmla="*/ 0 h 2"/>
              <a:gd name="T16" fmla="*/ 1 w 1"/>
              <a:gd name="T17"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 h="2">
                <a:moveTo>
                  <a:pt x="1" y="1"/>
                </a:moveTo>
                <a:cubicBezTo>
                  <a:pt x="1" y="1"/>
                  <a:pt x="1" y="2"/>
                  <a:pt x="1" y="2"/>
                </a:cubicBezTo>
                <a:cubicBezTo>
                  <a:pt x="1" y="2"/>
                  <a:pt x="1" y="2"/>
                  <a:pt x="1" y="2"/>
                </a:cubicBezTo>
                <a:cubicBezTo>
                  <a:pt x="1" y="2"/>
                  <a:pt x="1" y="2"/>
                  <a:pt x="1" y="2"/>
                </a:cubicBezTo>
                <a:cubicBezTo>
                  <a:pt x="1" y="2"/>
                  <a:pt x="0" y="2"/>
                  <a:pt x="0" y="1"/>
                </a:cubicBezTo>
                <a:cubicBezTo>
                  <a:pt x="0" y="1"/>
                  <a:pt x="0" y="0"/>
                  <a:pt x="0" y="0"/>
                </a:cubicBezTo>
                <a:cubicBezTo>
                  <a:pt x="0" y="0"/>
                  <a:pt x="0" y="0"/>
                  <a:pt x="0" y="0"/>
                </a:cubicBezTo>
                <a:cubicBezTo>
                  <a:pt x="0" y="0"/>
                  <a:pt x="0" y="0"/>
                  <a:pt x="0" y="0"/>
                </a:cubicBezTo>
                <a:cubicBezTo>
                  <a:pt x="1" y="0"/>
                  <a:pt x="1" y="0"/>
                  <a:pt x="1" y="1"/>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40" name="Rectangle 213"/>
          <p:cNvSpPr>
            <a:spLocks noChangeArrowheads="1"/>
          </p:cNvSpPr>
          <p:nvPr userDrawn="1"/>
        </p:nvSpPr>
        <p:spPr bwMode="auto">
          <a:xfrm>
            <a:off x="10626585" y="2763640"/>
            <a:ext cx="422142" cy="241191"/>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Tree>
    <p:extLst>
      <p:ext uri="{BB962C8B-B14F-4D97-AF65-F5344CB8AC3E}">
        <p14:creationId xmlns:p14="http://schemas.microsoft.com/office/powerpoint/2010/main" val="3584458200"/>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chemeClr val="tx2"/>
                </a:solidFill>
                <a:latin typeface="+mj-lt"/>
              </a:defRPr>
            </a:lvl1pPr>
          </a:lstStyle>
          <a:p>
            <a:pPr lvl="0"/>
            <a:r>
              <a:rPr lang="en-US"/>
              <a:t>Title</a:t>
            </a:r>
          </a:p>
        </p:txBody>
      </p:sp>
      <p:sp>
        <p:nvSpPr>
          <p:cNvPr id="3" name="Text Placeholder 2"/>
          <p:cNvSpPr>
            <a:spLocks noGrp="1"/>
          </p:cNvSpPr>
          <p:nvPr>
            <p:ph type="body" sz="quarter" idx="11" hasCustomPrompt="1"/>
          </p:nvPr>
        </p:nvSpPr>
        <p:spPr>
          <a:xfrm>
            <a:off x="425885" y="1258044"/>
            <a:ext cx="373094" cy="373041"/>
          </a:xfrm>
          <a:solidFill>
            <a:schemeClr val="tx2"/>
          </a:solidFill>
        </p:spPr>
        <p:txBody>
          <a:bodyPr anchor="ctr">
            <a:noAutofit/>
          </a:bodyPr>
          <a:lstStyle>
            <a:lvl1pPr marL="0" indent="0" algn="ctr">
              <a:buNone/>
              <a:defRPr sz="1836">
                <a:solidFill>
                  <a:schemeClr val="bg1"/>
                </a:solidFill>
              </a:defRPr>
            </a:lvl1pPr>
          </a:lstStyle>
          <a:p>
            <a:pPr lvl="0"/>
            <a:r>
              <a:rPr lang="en-US"/>
              <a:t>Q</a:t>
            </a:r>
          </a:p>
        </p:txBody>
      </p:sp>
      <p:sp>
        <p:nvSpPr>
          <p:cNvPr id="9" name="Text Placeholder 8"/>
          <p:cNvSpPr>
            <a:spLocks noGrp="1"/>
          </p:cNvSpPr>
          <p:nvPr>
            <p:ph type="body" sz="quarter" idx="12"/>
          </p:nvPr>
        </p:nvSpPr>
        <p:spPr>
          <a:xfrm>
            <a:off x="798332" y="1258044"/>
            <a:ext cx="11009842" cy="372394"/>
          </a:xfrm>
          <a:solidFill>
            <a:schemeClr val="bg2">
              <a:lumMod val="95000"/>
            </a:schemeClr>
          </a:solidFill>
        </p:spPr>
        <p:txBody>
          <a:bodyPr>
            <a:noAutofit/>
          </a:bodyPr>
          <a:lstStyle>
            <a:lvl1pPr marL="0" indent="0">
              <a:buNone/>
              <a:defRPr sz="1428">
                <a:solidFill>
                  <a:schemeClr val="tx1"/>
                </a:solidFill>
                <a:latin typeface="+mn-lt"/>
              </a:defRPr>
            </a:lvl1pPr>
            <a:lvl2pPr marL="466298" indent="0">
              <a:buNone/>
              <a:defRPr sz="1428">
                <a:latin typeface="+mn-lt"/>
              </a:defRPr>
            </a:lvl2pPr>
            <a:lvl3pPr marL="932597" indent="0">
              <a:buNone/>
              <a:defRPr sz="1428">
                <a:latin typeface="+mn-lt"/>
              </a:defRPr>
            </a:lvl3pPr>
            <a:lvl4pPr marL="1398895" indent="0">
              <a:buNone/>
              <a:defRPr sz="1428">
                <a:latin typeface="+mn-lt"/>
              </a:defRPr>
            </a:lvl4pPr>
            <a:lvl5pPr marL="1865193" indent="0">
              <a:buNone/>
              <a:defRPr sz="1428">
                <a:latin typeface="+mn-lt"/>
              </a:defRPr>
            </a:lvl5pPr>
          </a:lstStyle>
          <a:p>
            <a:pPr lvl="0"/>
            <a:r>
              <a:rPr lang="en-US"/>
              <a:t>Click to edit Master text styles</a:t>
            </a:r>
          </a:p>
        </p:txBody>
      </p:sp>
      <p:sp>
        <p:nvSpPr>
          <p:cNvPr id="12" name="Text Placeholder 11"/>
          <p:cNvSpPr>
            <a:spLocks noGrp="1"/>
          </p:cNvSpPr>
          <p:nvPr>
            <p:ph type="body" sz="quarter" idx="13" hasCustomPrompt="1"/>
          </p:nvPr>
        </p:nvSpPr>
        <p:spPr>
          <a:xfrm>
            <a:off x="798332" y="1630437"/>
            <a:ext cx="11009842" cy="1287186"/>
          </a:xfrm>
        </p:spPr>
        <p:txBody>
          <a:bodyPr>
            <a:normAutofit/>
          </a:bodyPr>
          <a:lstStyle>
            <a:lvl1pPr marL="0" indent="0">
              <a:buNone/>
              <a:defRPr sz="1122">
                <a:solidFill>
                  <a:schemeClr val="tx1"/>
                </a:solidFill>
              </a:defRPr>
            </a:lvl1pPr>
          </a:lstStyle>
          <a:p>
            <a:pPr lvl="0"/>
            <a:r>
              <a:rPr lang="en-US" sz="1224"/>
              <a:t>Text</a:t>
            </a:r>
            <a:endParaRPr lang="en-US"/>
          </a:p>
        </p:txBody>
      </p:sp>
      <p:sp>
        <p:nvSpPr>
          <p:cNvPr id="13" name="Text Placeholder 2"/>
          <p:cNvSpPr>
            <a:spLocks noGrp="1"/>
          </p:cNvSpPr>
          <p:nvPr>
            <p:ph type="body" sz="quarter" idx="14" hasCustomPrompt="1"/>
          </p:nvPr>
        </p:nvSpPr>
        <p:spPr>
          <a:xfrm>
            <a:off x="425562" y="1629837"/>
            <a:ext cx="373094" cy="373041"/>
          </a:xfrm>
          <a:solidFill>
            <a:schemeClr val="tx1"/>
          </a:solidFill>
        </p:spPr>
        <p:txBody>
          <a:bodyPr anchor="ctr">
            <a:noAutofit/>
          </a:bodyPr>
          <a:lstStyle>
            <a:lvl1pPr marL="0" indent="0" algn="ctr">
              <a:buNone/>
              <a:defRPr sz="1836">
                <a:solidFill>
                  <a:schemeClr val="bg1"/>
                </a:solidFill>
              </a:defRPr>
            </a:lvl1pPr>
          </a:lstStyle>
          <a:p>
            <a:pPr lvl="0"/>
            <a:r>
              <a:rPr lang="en-US"/>
              <a:t>A</a:t>
            </a:r>
          </a:p>
        </p:txBody>
      </p:sp>
    </p:spTree>
    <p:extLst>
      <p:ext uri="{BB962C8B-B14F-4D97-AF65-F5344CB8AC3E}">
        <p14:creationId xmlns:p14="http://schemas.microsoft.com/office/powerpoint/2010/main" val="843129998"/>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1_Q&amp;A">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chemeClr val="accent2"/>
                </a:solidFill>
                <a:latin typeface="+mj-lt"/>
              </a:defRPr>
            </a:lvl1pPr>
          </a:lstStyle>
          <a:p>
            <a:pPr lvl="0"/>
            <a:r>
              <a:rPr lang="en-US"/>
              <a:t>Title</a:t>
            </a:r>
          </a:p>
        </p:txBody>
      </p:sp>
      <p:sp>
        <p:nvSpPr>
          <p:cNvPr id="3" name="Text Placeholder 2"/>
          <p:cNvSpPr>
            <a:spLocks noGrp="1"/>
          </p:cNvSpPr>
          <p:nvPr>
            <p:ph type="body" sz="quarter" idx="11" hasCustomPrompt="1"/>
          </p:nvPr>
        </p:nvSpPr>
        <p:spPr>
          <a:xfrm>
            <a:off x="425885" y="1258044"/>
            <a:ext cx="373094" cy="373041"/>
          </a:xfrm>
          <a:solidFill>
            <a:schemeClr val="tx2"/>
          </a:solidFill>
        </p:spPr>
        <p:txBody>
          <a:bodyPr anchor="ctr">
            <a:noAutofit/>
          </a:bodyPr>
          <a:lstStyle>
            <a:lvl1pPr marL="0" indent="0" algn="ctr">
              <a:buNone/>
              <a:defRPr sz="1836">
                <a:solidFill>
                  <a:schemeClr val="bg1"/>
                </a:solidFill>
              </a:defRPr>
            </a:lvl1pPr>
          </a:lstStyle>
          <a:p>
            <a:pPr lvl="0"/>
            <a:r>
              <a:rPr lang="en-US"/>
              <a:t>Q</a:t>
            </a:r>
          </a:p>
        </p:txBody>
      </p:sp>
      <p:sp>
        <p:nvSpPr>
          <p:cNvPr id="9" name="Text Placeholder 8"/>
          <p:cNvSpPr>
            <a:spLocks noGrp="1"/>
          </p:cNvSpPr>
          <p:nvPr>
            <p:ph type="body" sz="quarter" idx="12"/>
          </p:nvPr>
        </p:nvSpPr>
        <p:spPr>
          <a:xfrm>
            <a:off x="798332" y="1258044"/>
            <a:ext cx="11009842" cy="372394"/>
          </a:xfrm>
          <a:solidFill>
            <a:schemeClr val="bg2">
              <a:lumMod val="95000"/>
            </a:schemeClr>
          </a:solidFill>
        </p:spPr>
        <p:txBody>
          <a:bodyPr>
            <a:noAutofit/>
          </a:bodyPr>
          <a:lstStyle>
            <a:lvl1pPr marL="0" indent="0">
              <a:buNone/>
              <a:defRPr sz="1428">
                <a:solidFill>
                  <a:schemeClr val="tx1"/>
                </a:solidFill>
                <a:latin typeface="+mn-lt"/>
              </a:defRPr>
            </a:lvl1pPr>
            <a:lvl2pPr marL="466298" indent="0">
              <a:buNone/>
              <a:defRPr sz="1428">
                <a:latin typeface="+mn-lt"/>
              </a:defRPr>
            </a:lvl2pPr>
            <a:lvl3pPr marL="932597" indent="0">
              <a:buNone/>
              <a:defRPr sz="1428">
                <a:latin typeface="+mn-lt"/>
              </a:defRPr>
            </a:lvl3pPr>
            <a:lvl4pPr marL="1398895" indent="0">
              <a:buNone/>
              <a:defRPr sz="1428">
                <a:latin typeface="+mn-lt"/>
              </a:defRPr>
            </a:lvl4pPr>
            <a:lvl5pPr marL="1865193" indent="0">
              <a:buNone/>
              <a:defRPr sz="1428">
                <a:latin typeface="+mn-lt"/>
              </a:defRPr>
            </a:lvl5pPr>
          </a:lstStyle>
          <a:p>
            <a:pPr lvl="0"/>
            <a:r>
              <a:rPr lang="en-US"/>
              <a:t>Click to edit Master text styles</a:t>
            </a:r>
          </a:p>
        </p:txBody>
      </p:sp>
      <p:sp>
        <p:nvSpPr>
          <p:cNvPr id="12" name="Text Placeholder 11"/>
          <p:cNvSpPr>
            <a:spLocks noGrp="1"/>
          </p:cNvSpPr>
          <p:nvPr>
            <p:ph type="body" sz="quarter" idx="13" hasCustomPrompt="1"/>
          </p:nvPr>
        </p:nvSpPr>
        <p:spPr>
          <a:xfrm>
            <a:off x="798332" y="1630437"/>
            <a:ext cx="11009842" cy="1287186"/>
          </a:xfrm>
        </p:spPr>
        <p:txBody>
          <a:bodyPr>
            <a:normAutofit/>
          </a:bodyPr>
          <a:lstStyle>
            <a:lvl1pPr marL="0" indent="0">
              <a:buNone/>
              <a:defRPr sz="1122">
                <a:solidFill>
                  <a:schemeClr val="tx1"/>
                </a:solidFill>
              </a:defRPr>
            </a:lvl1pPr>
          </a:lstStyle>
          <a:p>
            <a:pPr lvl="0"/>
            <a:r>
              <a:rPr lang="en-US" sz="1224"/>
              <a:t>Text</a:t>
            </a:r>
            <a:endParaRPr lang="en-US"/>
          </a:p>
        </p:txBody>
      </p:sp>
      <p:sp>
        <p:nvSpPr>
          <p:cNvPr id="13" name="Text Placeholder 2"/>
          <p:cNvSpPr>
            <a:spLocks noGrp="1"/>
          </p:cNvSpPr>
          <p:nvPr>
            <p:ph type="body" sz="quarter" idx="14" hasCustomPrompt="1"/>
          </p:nvPr>
        </p:nvSpPr>
        <p:spPr>
          <a:xfrm>
            <a:off x="425562" y="1629837"/>
            <a:ext cx="373094" cy="373041"/>
          </a:xfrm>
          <a:solidFill>
            <a:schemeClr val="tx1"/>
          </a:solidFill>
        </p:spPr>
        <p:txBody>
          <a:bodyPr anchor="ctr">
            <a:noAutofit/>
          </a:bodyPr>
          <a:lstStyle>
            <a:lvl1pPr marL="0" indent="0" algn="ctr">
              <a:buNone/>
              <a:defRPr sz="1836">
                <a:solidFill>
                  <a:schemeClr val="bg1"/>
                </a:solidFill>
              </a:defRPr>
            </a:lvl1pPr>
          </a:lstStyle>
          <a:p>
            <a:pPr lvl="0"/>
            <a:r>
              <a:rPr lang="en-US"/>
              <a:t>A</a:t>
            </a:r>
          </a:p>
        </p:txBody>
      </p:sp>
    </p:spTree>
    <p:extLst>
      <p:ext uri="{BB962C8B-B14F-4D97-AF65-F5344CB8AC3E}">
        <p14:creationId xmlns:p14="http://schemas.microsoft.com/office/powerpoint/2010/main" val="3731483788"/>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2_Q&amp;A">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chemeClr val="accent3"/>
                </a:solidFill>
                <a:latin typeface="+mj-lt"/>
              </a:defRPr>
            </a:lvl1pPr>
          </a:lstStyle>
          <a:p>
            <a:pPr lvl="0"/>
            <a:r>
              <a:rPr lang="en-US"/>
              <a:t>Title</a:t>
            </a:r>
          </a:p>
        </p:txBody>
      </p:sp>
      <p:sp>
        <p:nvSpPr>
          <p:cNvPr id="3" name="Text Placeholder 2"/>
          <p:cNvSpPr>
            <a:spLocks noGrp="1"/>
          </p:cNvSpPr>
          <p:nvPr>
            <p:ph type="body" sz="quarter" idx="11" hasCustomPrompt="1"/>
          </p:nvPr>
        </p:nvSpPr>
        <p:spPr>
          <a:xfrm>
            <a:off x="425885" y="1258044"/>
            <a:ext cx="373094" cy="373041"/>
          </a:xfrm>
          <a:solidFill>
            <a:schemeClr val="tx2"/>
          </a:solidFill>
        </p:spPr>
        <p:txBody>
          <a:bodyPr anchor="ctr">
            <a:noAutofit/>
          </a:bodyPr>
          <a:lstStyle>
            <a:lvl1pPr marL="0" indent="0" algn="ctr">
              <a:buNone/>
              <a:defRPr sz="1836">
                <a:solidFill>
                  <a:schemeClr val="bg1"/>
                </a:solidFill>
              </a:defRPr>
            </a:lvl1pPr>
          </a:lstStyle>
          <a:p>
            <a:pPr lvl="0"/>
            <a:r>
              <a:rPr lang="en-US"/>
              <a:t>Q</a:t>
            </a:r>
          </a:p>
        </p:txBody>
      </p:sp>
      <p:sp>
        <p:nvSpPr>
          <p:cNvPr id="9" name="Text Placeholder 8"/>
          <p:cNvSpPr>
            <a:spLocks noGrp="1"/>
          </p:cNvSpPr>
          <p:nvPr>
            <p:ph type="body" sz="quarter" idx="12"/>
          </p:nvPr>
        </p:nvSpPr>
        <p:spPr>
          <a:xfrm>
            <a:off x="798332" y="1258044"/>
            <a:ext cx="11009842" cy="372394"/>
          </a:xfrm>
          <a:solidFill>
            <a:schemeClr val="bg2">
              <a:lumMod val="95000"/>
            </a:schemeClr>
          </a:solidFill>
        </p:spPr>
        <p:txBody>
          <a:bodyPr>
            <a:noAutofit/>
          </a:bodyPr>
          <a:lstStyle>
            <a:lvl1pPr marL="0" indent="0">
              <a:buNone/>
              <a:defRPr sz="1428">
                <a:solidFill>
                  <a:schemeClr val="tx1"/>
                </a:solidFill>
                <a:latin typeface="+mn-lt"/>
              </a:defRPr>
            </a:lvl1pPr>
            <a:lvl2pPr marL="466298" indent="0">
              <a:buNone/>
              <a:defRPr sz="1428">
                <a:latin typeface="+mn-lt"/>
              </a:defRPr>
            </a:lvl2pPr>
            <a:lvl3pPr marL="932597" indent="0">
              <a:buNone/>
              <a:defRPr sz="1428">
                <a:latin typeface="+mn-lt"/>
              </a:defRPr>
            </a:lvl3pPr>
            <a:lvl4pPr marL="1398895" indent="0">
              <a:buNone/>
              <a:defRPr sz="1428">
                <a:latin typeface="+mn-lt"/>
              </a:defRPr>
            </a:lvl4pPr>
            <a:lvl5pPr marL="1865193" indent="0">
              <a:buNone/>
              <a:defRPr sz="1428">
                <a:latin typeface="+mn-lt"/>
              </a:defRPr>
            </a:lvl5pPr>
          </a:lstStyle>
          <a:p>
            <a:pPr lvl="0"/>
            <a:r>
              <a:rPr lang="en-US"/>
              <a:t>Click to edit Master text styles</a:t>
            </a:r>
          </a:p>
        </p:txBody>
      </p:sp>
      <p:sp>
        <p:nvSpPr>
          <p:cNvPr id="12" name="Text Placeholder 11"/>
          <p:cNvSpPr>
            <a:spLocks noGrp="1"/>
          </p:cNvSpPr>
          <p:nvPr>
            <p:ph type="body" sz="quarter" idx="13" hasCustomPrompt="1"/>
          </p:nvPr>
        </p:nvSpPr>
        <p:spPr>
          <a:xfrm>
            <a:off x="798332" y="1630437"/>
            <a:ext cx="11009842" cy="1287186"/>
          </a:xfrm>
        </p:spPr>
        <p:txBody>
          <a:bodyPr>
            <a:normAutofit/>
          </a:bodyPr>
          <a:lstStyle>
            <a:lvl1pPr marL="0" indent="0">
              <a:buNone/>
              <a:defRPr sz="1122">
                <a:solidFill>
                  <a:schemeClr val="tx1"/>
                </a:solidFill>
              </a:defRPr>
            </a:lvl1pPr>
          </a:lstStyle>
          <a:p>
            <a:pPr lvl="0"/>
            <a:r>
              <a:rPr lang="en-US" sz="1224"/>
              <a:t>Text</a:t>
            </a:r>
            <a:endParaRPr lang="en-US"/>
          </a:p>
        </p:txBody>
      </p:sp>
      <p:sp>
        <p:nvSpPr>
          <p:cNvPr id="13" name="Text Placeholder 2"/>
          <p:cNvSpPr>
            <a:spLocks noGrp="1"/>
          </p:cNvSpPr>
          <p:nvPr>
            <p:ph type="body" sz="quarter" idx="14" hasCustomPrompt="1"/>
          </p:nvPr>
        </p:nvSpPr>
        <p:spPr>
          <a:xfrm>
            <a:off x="425562" y="1629837"/>
            <a:ext cx="373094" cy="373041"/>
          </a:xfrm>
          <a:solidFill>
            <a:schemeClr val="tx1"/>
          </a:solidFill>
        </p:spPr>
        <p:txBody>
          <a:bodyPr anchor="ctr">
            <a:noAutofit/>
          </a:bodyPr>
          <a:lstStyle>
            <a:lvl1pPr marL="0" indent="0" algn="ctr">
              <a:buNone/>
              <a:defRPr sz="1836">
                <a:solidFill>
                  <a:schemeClr val="bg1"/>
                </a:solidFill>
              </a:defRPr>
            </a:lvl1pPr>
          </a:lstStyle>
          <a:p>
            <a:pPr lvl="0"/>
            <a:r>
              <a:rPr lang="en-US"/>
              <a:t>A</a:t>
            </a:r>
          </a:p>
        </p:txBody>
      </p:sp>
    </p:spTree>
    <p:extLst>
      <p:ext uri="{BB962C8B-B14F-4D97-AF65-F5344CB8AC3E}">
        <p14:creationId xmlns:p14="http://schemas.microsoft.com/office/powerpoint/2010/main" val="3858780101"/>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3_Q&amp;A">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chemeClr val="accent4"/>
                </a:solidFill>
                <a:latin typeface="+mj-lt"/>
              </a:defRPr>
            </a:lvl1pPr>
          </a:lstStyle>
          <a:p>
            <a:pPr lvl="0"/>
            <a:r>
              <a:rPr lang="en-US"/>
              <a:t>Title</a:t>
            </a:r>
          </a:p>
        </p:txBody>
      </p:sp>
      <p:sp>
        <p:nvSpPr>
          <p:cNvPr id="3" name="Text Placeholder 2"/>
          <p:cNvSpPr>
            <a:spLocks noGrp="1"/>
          </p:cNvSpPr>
          <p:nvPr>
            <p:ph type="body" sz="quarter" idx="11" hasCustomPrompt="1"/>
          </p:nvPr>
        </p:nvSpPr>
        <p:spPr>
          <a:xfrm>
            <a:off x="425885" y="1258044"/>
            <a:ext cx="373094" cy="373041"/>
          </a:xfrm>
          <a:solidFill>
            <a:schemeClr val="tx2"/>
          </a:solidFill>
        </p:spPr>
        <p:txBody>
          <a:bodyPr anchor="ctr">
            <a:noAutofit/>
          </a:bodyPr>
          <a:lstStyle>
            <a:lvl1pPr marL="0" indent="0" algn="ctr">
              <a:buNone/>
              <a:defRPr sz="1836">
                <a:solidFill>
                  <a:schemeClr val="bg1"/>
                </a:solidFill>
              </a:defRPr>
            </a:lvl1pPr>
          </a:lstStyle>
          <a:p>
            <a:pPr lvl="0"/>
            <a:r>
              <a:rPr lang="en-US"/>
              <a:t>Q</a:t>
            </a:r>
          </a:p>
        </p:txBody>
      </p:sp>
      <p:sp>
        <p:nvSpPr>
          <p:cNvPr id="9" name="Text Placeholder 8"/>
          <p:cNvSpPr>
            <a:spLocks noGrp="1"/>
          </p:cNvSpPr>
          <p:nvPr>
            <p:ph type="body" sz="quarter" idx="12"/>
          </p:nvPr>
        </p:nvSpPr>
        <p:spPr>
          <a:xfrm>
            <a:off x="798332" y="1258044"/>
            <a:ext cx="11009842" cy="372394"/>
          </a:xfrm>
          <a:solidFill>
            <a:schemeClr val="bg2">
              <a:lumMod val="95000"/>
            </a:schemeClr>
          </a:solidFill>
        </p:spPr>
        <p:txBody>
          <a:bodyPr>
            <a:noAutofit/>
          </a:bodyPr>
          <a:lstStyle>
            <a:lvl1pPr marL="0" indent="0">
              <a:buNone/>
              <a:defRPr sz="1428">
                <a:solidFill>
                  <a:schemeClr val="tx1"/>
                </a:solidFill>
                <a:latin typeface="+mn-lt"/>
              </a:defRPr>
            </a:lvl1pPr>
            <a:lvl2pPr marL="466298" indent="0">
              <a:buNone/>
              <a:defRPr sz="1428">
                <a:latin typeface="+mn-lt"/>
              </a:defRPr>
            </a:lvl2pPr>
            <a:lvl3pPr marL="932597" indent="0">
              <a:buNone/>
              <a:defRPr sz="1428">
                <a:latin typeface="+mn-lt"/>
              </a:defRPr>
            </a:lvl3pPr>
            <a:lvl4pPr marL="1398895" indent="0">
              <a:buNone/>
              <a:defRPr sz="1428">
                <a:latin typeface="+mn-lt"/>
              </a:defRPr>
            </a:lvl4pPr>
            <a:lvl5pPr marL="1865193" indent="0">
              <a:buNone/>
              <a:defRPr sz="1428">
                <a:latin typeface="+mn-lt"/>
              </a:defRPr>
            </a:lvl5pPr>
          </a:lstStyle>
          <a:p>
            <a:pPr lvl="0"/>
            <a:r>
              <a:rPr lang="en-US"/>
              <a:t>Click to edit Master text styles</a:t>
            </a:r>
          </a:p>
        </p:txBody>
      </p:sp>
      <p:sp>
        <p:nvSpPr>
          <p:cNvPr id="12" name="Text Placeholder 11"/>
          <p:cNvSpPr>
            <a:spLocks noGrp="1"/>
          </p:cNvSpPr>
          <p:nvPr>
            <p:ph type="body" sz="quarter" idx="13" hasCustomPrompt="1"/>
          </p:nvPr>
        </p:nvSpPr>
        <p:spPr>
          <a:xfrm>
            <a:off x="798332" y="1630437"/>
            <a:ext cx="11009842" cy="1287186"/>
          </a:xfrm>
        </p:spPr>
        <p:txBody>
          <a:bodyPr>
            <a:normAutofit/>
          </a:bodyPr>
          <a:lstStyle>
            <a:lvl1pPr marL="0" indent="0">
              <a:buNone/>
              <a:defRPr sz="1122">
                <a:solidFill>
                  <a:schemeClr val="tx1"/>
                </a:solidFill>
              </a:defRPr>
            </a:lvl1pPr>
          </a:lstStyle>
          <a:p>
            <a:pPr lvl="0"/>
            <a:r>
              <a:rPr lang="en-US" sz="1224"/>
              <a:t>Text</a:t>
            </a:r>
            <a:endParaRPr lang="en-US"/>
          </a:p>
        </p:txBody>
      </p:sp>
      <p:sp>
        <p:nvSpPr>
          <p:cNvPr id="13" name="Text Placeholder 2"/>
          <p:cNvSpPr>
            <a:spLocks noGrp="1"/>
          </p:cNvSpPr>
          <p:nvPr>
            <p:ph type="body" sz="quarter" idx="14" hasCustomPrompt="1"/>
          </p:nvPr>
        </p:nvSpPr>
        <p:spPr>
          <a:xfrm>
            <a:off x="425562" y="1629837"/>
            <a:ext cx="373094" cy="373041"/>
          </a:xfrm>
          <a:solidFill>
            <a:schemeClr val="tx1"/>
          </a:solidFill>
        </p:spPr>
        <p:txBody>
          <a:bodyPr anchor="ctr">
            <a:noAutofit/>
          </a:bodyPr>
          <a:lstStyle>
            <a:lvl1pPr marL="0" indent="0" algn="ctr">
              <a:buNone/>
              <a:defRPr sz="1836">
                <a:solidFill>
                  <a:schemeClr val="bg1"/>
                </a:solidFill>
              </a:defRPr>
            </a:lvl1pPr>
          </a:lstStyle>
          <a:p>
            <a:pPr lvl="0"/>
            <a:r>
              <a:rPr lang="en-US"/>
              <a:t>A</a:t>
            </a:r>
          </a:p>
        </p:txBody>
      </p:sp>
    </p:spTree>
    <p:extLst>
      <p:ext uri="{BB962C8B-B14F-4D97-AF65-F5344CB8AC3E}">
        <p14:creationId xmlns:p14="http://schemas.microsoft.com/office/powerpoint/2010/main" val="427625195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Title Slide Photo_Option">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1" y="-1"/>
            <a:ext cx="12434711" cy="6994525"/>
          </a:xfrm>
          <a:prstGeom prst="rect">
            <a:avLst/>
          </a:prstGeom>
        </p:spPr>
      </p:pic>
      <p:grpSp>
        <p:nvGrpSpPr>
          <p:cNvPr id="11" name="Group 10"/>
          <p:cNvGrpSpPr>
            <a:grpSpLocks noChangeAspect="1"/>
          </p:cNvGrpSpPr>
          <p:nvPr userDrawn="1"/>
        </p:nvGrpSpPr>
        <p:grpSpPr bwMode="gray">
          <a:xfrm>
            <a:off x="457518" y="479425"/>
            <a:ext cx="1681413" cy="360979"/>
            <a:chOff x="457200" y="1643393"/>
            <a:chExt cx="4492753" cy="964540"/>
          </a:xfrm>
        </p:grpSpPr>
        <p:pic>
          <p:nvPicPr>
            <p:cNvPr id="12" name="Picture 11"/>
            <p:cNvPicPr>
              <a:picLocks noChangeAspect="1"/>
            </p:cNvPicPr>
            <p:nvPr/>
          </p:nvPicPr>
          <p:blipFill>
            <a:blip r:embed="rId3"/>
            <a:stretch>
              <a:fillRect/>
            </a:stretch>
          </p:blipFill>
          <p:spPr bwMode="gray">
            <a:xfrm>
              <a:off x="457200" y="1643393"/>
              <a:ext cx="964540" cy="964540"/>
            </a:xfrm>
            <a:prstGeom prst="rect">
              <a:avLst/>
            </a:prstGeom>
          </p:spPr>
        </p:pic>
        <p:sp>
          <p:nvSpPr>
            <p:cNvPr id="13"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4" name="Rectangle 3"/>
          <p:cNvSpPr/>
          <p:nvPr userDrawn="1"/>
        </p:nvSpPr>
        <p:spPr bwMode="auto">
          <a:xfrm>
            <a:off x="272986" y="2125677"/>
            <a:ext cx="6402452" cy="3654405"/>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638" y="2125677"/>
            <a:ext cx="6402388" cy="1828800"/>
          </a:xfrm>
          <a:noFill/>
        </p:spPr>
        <p:txBody>
          <a:bodyPr lIns="146304" tIns="91440" rIns="146304" bIns="91440" anchor="t" anchorCtr="0"/>
          <a:lstStyle>
            <a:lvl1pPr>
              <a:defRPr sz="5400" spc="-100" baseline="0">
                <a:gradFill>
                  <a:gsLst>
                    <a:gs pos="76250">
                      <a:srgbClr val="FFFFFF"/>
                    </a:gs>
                    <a:gs pos="51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2986" y="3954457"/>
            <a:ext cx="6402388" cy="1825625"/>
          </a:xfrm>
        </p:spPr>
        <p:txBody>
          <a:bodyPr tIns="109728" bIns="109728">
            <a:noAutofit/>
          </a:bodyPr>
          <a:lstStyle>
            <a:lvl1pPr marL="0" indent="0">
              <a:spcBef>
                <a:spcPts val="0"/>
              </a:spcBef>
              <a:buNone/>
              <a:defRPr sz="3200">
                <a:gradFill>
                  <a:gsLst>
                    <a:gs pos="76250">
                      <a:srgbClr val="FFFFFF"/>
                    </a:gs>
                    <a:gs pos="51000">
                      <a:srgbClr val="FFFFFF"/>
                    </a:gs>
                  </a:gsLst>
                  <a:lin ang="5400000" scaled="0"/>
                </a:gradFill>
              </a:defRPr>
            </a:lvl1pPr>
          </a:lstStyle>
          <a:p>
            <a:pPr lvl="0"/>
            <a:r>
              <a:rPr lang="en-US"/>
              <a:t>Speaker Name</a:t>
            </a:r>
          </a:p>
        </p:txBody>
      </p:sp>
    </p:spTree>
    <p:extLst>
      <p:ext uri="{BB962C8B-B14F-4D97-AF65-F5344CB8AC3E}">
        <p14:creationId xmlns:p14="http://schemas.microsoft.com/office/powerpoint/2010/main" val="2649949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4_Q&amp;A">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chemeClr val="accent5"/>
                </a:solidFill>
                <a:latin typeface="+mj-lt"/>
              </a:defRPr>
            </a:lvl1pPr>
          </a:lstStyle>
          <a:p>
            <a:pPr lvl="0"/>
            <a:r>
              <a:rPr lang="en-US"/>
              <a:t>Title</a:t>
            </a:r>
          </a:p>
        </p:txBody>
      </p:sp>
      <p:sp>
        <p:nvSpPr>
          <p:cNvPr id="3" name="Text Placeholder 2"/>
          <p:cNvSpPr>
            <a:spLocks noGrp="1"/>
          </p:cNvSpPr>
          <p:nvPr>
            <p:ph type="body" sz="quarter" idx="11" hasCustomPrompt="1"/>
          </p:nvPr>
        </p:nvSpPr>
        <p:spPr>
          <a:xfrm>
            <a:off x="425885" y="1258044"/>
            <a:ext cx="373094" cy="373041"/>
          </a:xfrm>
          <a:solidFill>
            <a:schemeClr val="tx2"/>
          </a:solidFill>
        </p:spPr>
        <p:txBody>
          <a:bodyPr anchor="ctr">
            <a:noAutofit/>
          </a:bodyPr>
          <a:lstStyle>
            <a:lvl1pPr marL="0" indent="0" algn="ctr">
              <a:buNone/>
              <a:defRPr sz="1836">
                <a:solidFill>
                  <a:schemeClr val="bg1"/>
                </a:solidFill>
              </a:defRPr>
            </a:lvl1pPr>
          </a:lstStyle>
          <a:p>
            <a:pPr lvl="0"/>
            <a:r>
              <a:rPr lang="en-US"/>
              <a:t>Q</a:t>
            </a:r>
          </a:p>
        </p:txBody>
      </p:sp>
      <p:sp>
        <p:nvSpPr>
          <p:cNvPr id="9" name="Text Placeholder 8"/>
          <p:cNvSpPr>
            <a:spLocks noGrp="1"/>
          </p:cNvSpPr>
          <p:nvPr>
            <p:ph type="body" sz="quarter" idx="12"/>
          </p:nvPr>
        </p:nvSpPr>
        <p:spPr>
          <a:xfrm>
            <a:off x="798332" y="1258044"/>
            <a:ext cx="11009842" cy="372394"/>
          </a:xfrm>
          <a:solidFill>
            <a:schemeClr val="bg2">
              <a:lumMod val="95000"/>
            </a:schemeClr>
          </a:solidFill>
        </p:spPr>
        <p:txBody>
          <a:bodyPr>
            <a:noAutofit/>
          </a:bodyPr>
          <a:lstStyle>
            <a:lvl1pPr marL="0" indent="0">
              <a:buNone/>
              <a:defRPr sz="1428">
                <a:solidFill>
                  <a:schemeClr val="tx1"/>
                </a:solidFill>
                <a:latin typeface="+mn-lt"/>
              </a:defRPr>
            </a:lvl1pPr>
            <a:lvl2pPr marL="466298" indent="0">
              <a:buNone/>
              <a:defRPr sz="1428">
                <a:latin typeface="+mn-lt"/>
              </a:defRPr>
            </a:lvl2pPr>
            <a:lvl3pPr marL="932597" indent="0">
              <a:buNone/>
              <a:defRPr sz="1428">
                <a:latin typeface="+mn-lt"/>
              </a:defRPr>
            </a:lvl3pPr>
            <a:lvl4pPr marL="1398895" indent="0">
              <a:buNone/>
              <a:defRPr sz="1428">
                <a:latin typeface="+mn-lt"/>
              </a:defRPr>
            </a:lvl4pPr>
            <a:lvl5pPr marL="1865193" indent="0">
              <a:buNone/>
              <a:defRPr sz="1428">
                <a:latin typeface="+mn-lt"/>
              </a:defRPr>
            </a:lvl5pPr>
          </a:lstStyle>
          <a:p>
            <a:pPr lvl="0"/>
            <a:r>
              <a:rPr lang="en-US"/>
              <a:t>Click to edit Master text styles</a:t>
            </a:r>
          </a:p>
        </p:txBody>
      </p:sp>
      <p:sp>
        <p:nvSpPr>
          <p:cNvPr id="12" name="Text Placeholder 11"/>
          <p:cNvSpPr>
            <a:spLocks noGrp="1"/>
          </p:cNvSpPr>
          <p:nvPr>
            <p:ph type="body" sz="quarter" idx="13" hasCustomPrompt="1"/>
          </p:nvPr>
        </p:nvSpPr>
        <p:spPr>
          <a:xfrm>
            <a:off x="798332" y="1630437"/>
            <a:ext cx="11009842" cy="1287186"/>
          </a:xfrm>
        </p:spPr>
        <p:txBody>
          <a:bodyPr>
            <a:normAutofit/>
          </a:bodyPr>
          <a:lstStyle>
            <a:lvl1pPr marL="0" indent="0">
              <a:buNone/>
              <a:defRPr sz="1122">
                <a:solidFill>
                  <a:schemeClr val="tx1"/>
                </a:solidFill>
              </a:defRPr>
            </a:lvl1pPr>
          </a:lstStyle>
          <a:p>
            <a:pPr lvl="0"/>
            <a:r>
              <a:rPr lang="en-US" sz="1224"/>
              <a:t>Text</a:t>
            </a:r>
            <a:endParaRPr lang="en-US"/>
          </a:p>
        </p:txBody>
      </p:sp>
      <p:sp>
        <p:nvSpPr>
          <p:cNvPr id="13" name="Text Placeholder 2"/>
          <p:cNvSpPr>
            <a:spLocks noGrp="1"/>
          </p:cNvSpPr>
          <p:nvPr>
            <p:ph type="body" sz="quarter" idx="14" hasCustomPrompt="1"/>
          </p:nvPr>
        </p:nvSpPr>
        <p:spPr>
          <a:xfrm>
            <a:off x="425562" y="1629837"/>
            <a:ext cx="373094" cy="373041"/>
          </a:xfrm>
          <a:solidFill>
            <a:schemeClr val="tx1"/>
          </a:solidFill>
        </p:spPr>
        <p:txBody>
          <a:bodyPr anchor="ctr">
            <a:noAutofit/>
          </a:bodyPr>
          <a:lstStyle>
            <a:lvl1pPr marL="0" indent="0" algn="ctr">
              <a:buNone/>
              <a:defRPr sz="1836">
                <a:solidFill>
                  <a:schemeClr val="bg1"/>
                </a:solidFill>
              </a:defRPr>
            </a:lvl1pPr>
          </a:lstStyle>
          <a:p>
            <a:pPr lvl="0"/>
            <a:r>
              <a:rPr lang="en-US"/>
              <a:t>A</a:t>
            </a:r>
          </a:p>
        </p:txBody>
      </p:sp>
    </p:spTree>
    <p:extLst>
      <p:ext uri="{BB962C8B-B14F-4D97-AF65-F5344CB8AC3E}">
        <p14:creationId xmlns:p14="http://schemas.microsoft.com/office/powerpoint/2010/main" val="2002645142"/>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5_Q&amp;A">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chemeClr val="accent1"/>
                </a:solidFill>
                <a:latin typeface="+mj-lt"/>
              </a:defRPr>
            </a:lvl1pPr>
          </a:lstStyle>
          <a:p>
            <a:pPr lvl="0"/>
            <a:r>
              <a:rPr lang="en-US"/>
              <a:t>Title</a:t>
            </a:r>
          </a:p>
        </p:txBody>
      </p:sp>
      <p:sp>
        <p:nvSpPr>
          <p:cNvPr id="3" name="Text Placeholder 2"/>
          <p:cNvSpPr>
            <a:spLocks noGrp="1"/>
          </p:cNvSpPr>
          <p:nvPr>
            <p:ph type="body" sz="quarter" idx="11" hasCustomPrompt="1"/>
          </p:nvPr>
        </p:nvSpPr>
        <p:spPr>
          <a:xfrm>
            <a:off x="425885" y="1258044"/>
            <a:ext cx="373094" cy="373041"/>
          </a:xfrm>
          <a:solidFill>
            <a:schemeClr val="tx2"/>
          </a:solidFill>
        </p:spPr>
        <p:txBody>
          <a:bodyPr anchor="ctr">
            <a:noAutofit/>
          </a:bodyPr>
          <a:lstStyle>
            <a:lvl1pPr marL="0" indent="0" algn="ctr">
              <a:buNone/>
              <a:defRPr sz="1836">
                <a:solidFill>
                  <a:schemeClr val="bg1"/>
                </a:solidFill>
              </a:defRPr>
            </a:lvl1pPr>
          </a:lstStyle>
          <a:p>
            <a:pPr lvl="0"/>
            <a:r>
              <a:rPr lang="en-US"/>
              <a:t>Q</a:t>
            </a:r>
          </a:p>
        </p:txBody>
      </p:sp>
      <p:sp>
        <p:nvSpPr>
          <p:cNvPr id="9" name="Text Placeholder 8"/>
          <p:cNvSpPr>
            <a:spLocks noGrp="1"/>
          </p:cNvSpPr>
          <p:nvPr>
            <p:ph type="body" sz="quarter" idx="12"/>
          </p:nvPr>
        </p:nvSpPr>
        <p:spPr>
          <a:xfrm>
            <a:off x="798332" y="1258044"/>
            <a:ext cx="11009842" cy="372394"/>
          </a:xfrm>
          <a:solidFill>
            <a:schemeClr val="bg2">
              <a:lumMod val="95000"/>
            </a:schemeClr>
          </a:solidFill>
        </p:spPr>
        <p:txBody>
          <a:bodyPr>
            <a:noAutofit/>
          </a:bodyPr>
          <a:lstStyle>
            <a:lvl1pPr marL="0" indent="0">
              <a:buNone/>
              <a:defRPr sz="1428">
                <a:solidFill>
                  <a:schemeClr val="tx1"/>
                </a:solidFill>
                <a:latin typeface="+mn-lt"/>
              </a:defRPr>
            </a:lvl1pPr>
            <a:lvl2pPr marL="466298" indent="0">
              <a:buNone/>
              <a:defRPr sz="1428">
                <a:latin typeface="+mn-lt"/>
              </a:defRPr>
            </a:lvl2pPr>
            <a:lvl3pPr marL="932597" indent="0">
              <a:buNone/>
              <a:defRPr sz="1428">
                <a:latin typeface="+mn-lt"/>
              </a:defRPr>
            </a:lvl3pPr>
            <a:lvl4pPr marL="1398895" indent="0">
              <a:buNone/>
              <a:defRPr sz="1428">
                <a:latin typeface="+mn-lt"/>
              </a:defRPr>
            </a:lvl4pPr>
            <a:lvl5pPr marL="1865193" indent="0">
              <a:buNone/>
              <a:defRPr sz="1428">
                <a:latin typeface="+mn-lt"/>
              </a:defRPr>
            </a:lvl5pPr>
          </a:lstStyle>
          <a:p>
            <a:pPr lvl="0"/>
            <a:r>
              <a:rPr lang="en-US"/>
              <a:t>Click to edit Master text styles</a:t>
            </a:r>
          </a:p>
        </p:txBody>
      </p:sp>
      <p:sp>
        <p:nvSpPr>
          <p:cNvPr id="12" name="Text Placeholder 11"/>
          <p:cNvSpPr>
            <a:spLocks noGrp="1"/>
          </p:cNvSpPr>
          <p:nvPr>
            <p:ph type="body" sz="quarter" idx="13" hasCustomPrompt="1"/>
          </p:nvPr>
        </p:nvSpPr>
        <p:spPr>
          <a:xfrm>
            <a:off x="798332" y="1630437"/>
            <a:ext cx="11009842" cy="1287186"/>
          </a:xfrm>
        </p:spPr>
        <p:txBody>
          <a:bodyPr>
            <a:normAutofit/>
          </a:bodyPr>
          <a:lstStyle>
            <a:lvl1pPr marL="0" indent="0">
              <a:buNone/>
              <a:defRPr sz="1122">
                <a:solidFill>
                  <a:schemeClr val="tx1"/>
                </a:solidFill>
              </a:defRPr>
            </a:lvl1pPr>
          </a:lstStyle>
          <a:p>
            <a:pPr lvl="0"/>
            <a:r>
              <a:rPr lang="en-US" sz="1224"/>
              <a:t>Text</a:t>
            </a:r>
            <a:endParaRPr lang="en-US"/>
          </a:p>
        </p:txBody>
      </p:sp>
      <p:sp>
        <p:nvSpPr>
          <p:cNvPr id="13" name="Text Placeholder 2"/>
          <p:cNvSpPr>
            <a:spLocks noGrp="1"/>
          </p:cNvSpPr>
          <p:nvPr>
            <p:ph type="body" sz="quarter" idx="14" hasCustomPrompt="1"/>
          </p:nvPr>
        </p:nvSpPr>
        <p:spPr>
          <a:xfrm>
            <a:off x="425562" y="1629837"/>
            <a:ext cx="373094" cy="373041"/>
          </a:xfrm>
          <a:solidFill>
            <a:schemeClr val="tx1"/>
          </a:solidFill>
        </p:spPr>
        <p:txBody>
          <a:bodyPr anchor="ctr">
            <a:noAutofit/>
          </a:bodyPr>
          <a:lstStyle>
            <a:lvl1pPr marL="0" indent="0" algn="ctr">
              <a:buNone/>
              <a:defRPr sz="1836">
                <a:solidFill>
                  <a:schemeClr val="bg1"/>
                </a:solidFill>
              </a:defRPr>
            </a:lvl1pPr>
          </a:lstStyle>
          <a:p>
            <a:pPr lvl="0"/>
            <a:r>
              <a:rPr lang="en-US"/>
              <a:t>A</a:t>
            </a:r>
          </a:p>
        </p:txBody>
      </p:sp>
    </p:spTree>
    <p:extLst>
      <p:ext uri="{BB962C8B-B14F-4D97-AF65-F5344CB8AC3E}">
        <p14:creationId xmlns:p14="http://schemas.microsoft.com/office/powerpoint/2010/main" val="3589807583"/>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6_Q&amp;A">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chemeClr val="accent6"/>
                </a:solidFill>
                <a:latin typeface="+mj-lt"/>
              </a:defRPr>
            </a:lvl1pPr>
          </a:lstStyle>
          <a:p>
            <a:pPr lvl="0"/>
            <a:r>
              <a:rPr lang="en-US"/>
              <a:t>Title</a:t>
            </a:r>
          </a:p>
        </p:txBody>
      </p:sp>
      <p:sp>
        <p:nvSpPr>
          <p:cNvPr id="3" name="Text Placeholder 2"/>
          <p:cNvSpPr>
            <a:spLocks noGrp="1"/>
          </p:cNvSpPr>
          <p:nvPr>
            <p:ph type="body" sz="quarter" idx="11" hasCustomPrompt="1"/>
          </p:nvPr>
        </p:nvSpPr>
        <p:spPr>
          <a:xfrm>
            <a:off x="425885" y="1258044"/>
            <a:ext cx="373094" cy="373041"/>
          </a:xfrm>
          <a:solidFill>
            <a:schemeClr val="tx2"/>
          </a:solidFill>
        </p:spPr>
        <p:txBody>
          <a:bodyPr anchor="ctr">
            <a:noAutofit/>
          </a:bodyPr>
          <a:lstStyle>
            <a:lvl1pPr marL="0" indent="0" algn="ctr">
              <a:buNone/>
              <a:defRPr sz="1836">
                <a:solidFill>
                  <a:schemeClr val="bg1"/>
                </a:solidFill>
              </a:defRPr>
            </a:lvl1pPr>
          </a:lstStyle>
          <a:p>
            <a:pPr lvl="0"/>
            <a:r>
              <a:rPr lang="en-US"/>
              <a:t>Q</a:t>
            </a:r>
          </a:p>
        </p:txBody>
      </p:sp>
      <p:sp>
        <p:nvSpPr>
          <p:cNvPr id="9" name="Text Placeholder 8"/>
          <p:cNvSpPr>
            <a:spLocks noGrp="1"/>
          </p:cNvSpPr>
          <p:nvPr>
            <p:ph type="body" sz="quarter" idx="12"/>
          </p:nvPr>
        </p:nvSpPr>
        <p:spPr>
          <a:xfrm>
            <a:off x="798332" y="1258044"/>
            <a:ext cx="11009842" cy="372394"/>
          </a:xfrm>
          <a:solidFill>
            <a:schemeClr val="bg2">
              <a:lumMod val="95000"/>
            </a:schemeClr>
          </a:solidFill>
        </p:spPr>
        <p:txBody>
          <a:bodyPr>
            <a:noAutofit/>
          </a:bodyPr>
          <a:lstStyle>
            <a:lvl1pPr marL="0" indent="0">
              <a:buNone/>
              <a:defRPr sz="1428">
                <a:solidFill>
                  <a:schemeClr val="tx1"/>
                </a:solidFill>
                <a:latin typeface="+mn-lt"/>
              </a:defRPr>
            </a:lvl1pPr>
            <a:lvl2pPr marL="466298" indent="0">
              <a:buNone/>
              <a:defRPr sz="1428">
                <a:latin typeface="+mn-lt"/>
              </a:defRPr>
            </a:lvl2pPr>
            <a:lvl3pPr marL="932597" indent="0">
              <a:buNone/>
              <a:defRPr sz="1428">
                <a:latin typeface="+mn-lt"/>
              </a:defRPr>
            </a:lvl3pPr>
            <a:lvl4pPr marL="1398895" indent="0">
              <a:buNone/>
              <a:defRPr sz="1428">
                <a:latin typeface="+mn-lt"/>
              </a:defRPr>
            </a:lvl4pPr>
            <a:lvl5pPr marL="1865193" indent="0">
              <a:buNone/>
              <a:defRPr sz="1428">
                <a:latin typeface="+mn-lt"/>
              </a:defRPr>
            </a:lvl5pPr>
          </a:lstStyle>
          <a:p>
            <a:pPr lvl="0"/>
            <a:r>
              <a:rPr lang="en-US"/>
              <a:t>Click to edit Master text styles</a:t>
            </a:r>
          </a:p>
        </p:txBody>
      </p:sp>
      <p:sp>
        <p:nvSpPr>
          <p:cNvPr id="12" name="Text Placeholder 11"/>
          <p:cNvSpPr>
            <a:spLocks noGrp="1"/>
          </p:cNvSpPr>
          <p:nvPr>
            <p:ph type="body" sz="quarter" idx="13" hasCustomPrompt="1"/>
          </p:nvPr>
        </p:nvSpPr>
        <p:spPr>
          <a:xfrm>
            <a:off x="798332" y="1630437"/>
            <a:ext cx="11009842" cy="1287186"/>
          </a:xfrm>
        </p:spPr>
        <p:txBody>
          <a:bodyPr>
            <a:normAutofit/>
          </a:bodyPr>
          <a:lstStyle>
            <a:lvl1pPr marL="0" indent="0">
              <a:buNone/>
              <a:defRPr sz="1122">
                <a:solidFill>
                  <a:schemeClr val="tx1"/>
                </a:solidFill>
              </a:defRPr>
            </a:lvl1pPr>
          </a:lstStyle>
          <a:p>
            <a:pPr lvl="0"/>
            <a:r>
              <a:rPr lang="en-US" sz="1224"/>
              <a:t>Text</a:t>
            </a:r>
            <a:endParaRPr lang="en-US"/>
          </a:p>
        </p:txBody>
      </p:sp>
      <p:sp>
        <p:nvSpPr>
          <p:cNvPr id="13" name="Text Placeholder 2"/>
          <p:cNvSpPr>
            <a:spLocks noGrp="1"/>
          </p:cNvSpPr>
          <p:nvPr>
            <p:ph type="body" sz="quarter" idx="14" hasCustomPrompt="1"/>
          </p:nvPr>
        </p:nvSpPr>
        <p:spPr>
          <a:xfrm>
            <a:off x="425562" y="1629837"/>
            <a:ext cx="373094" cy="373041"/>
          </a:xfrm>
          <a:solidFill>
            <a:schemeClr val="tx1"/>
          </a:solidFill>
        </p:spPr>
        <p:txBody>
          <a:bodyPr anchor="ctr">
            <a:noAutofit/>
          </a:bodyPr>
          <a:lstStyle>
            <a:lvl1pPr marL="0" indent="0" algn="ctr">
              <a:buNone/>
              <a:defRPr sz="1836">
                <a:solidFill>
                  <a:schemeClr val="bg1"/>
                </a:solidFill>
              </a:defRPr>
            </a:lvl1pPr>
          </a:lstStyle>
          <a:p>
            <a:pPr lvl="0"/>
            <a:r>
              <a:rPr lang="en-US"/>
              <a:t>A</a:t>
            </a:r>
          </a:p>
        </p:txBody>
      </p:sp>
    </p:spTree>
    <p:extLst>
      <p:ext uri="{BB962C8B-B14F-4D97-AF65-F5344CB8AC3E}">
        <p14:creationId xmlns:p14="http://schemas.microsoft.com/office/powerpoint/2010/main" val="520910241"/>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1_Section">
    <p:bg>
      <p:bgPr>
        <a:solidFill>
          <a:srgbClr val="D83B0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227122"/>
            <a:ext cx="11581467" cy="3127489"/>
          </a:xfrm>
        </p:spPr>
        <p:txBody>
          <a:bodyPr lIns="393192" anchor="t" anchorCtr="0">
            <a:normAutofit/>
          </a:bodyPr>
          <a:lstStyle>
            <a:lvl1pPr>
              <a:defRPr sz="6731">
                <a:solidFill>
                  <a:schemeClr val="bg1"/>
                </a:solidFill>
              </a:defRPr>
            </a:lvl1pPr>
          </a:lstStyle>
          <a:p>
            <a:r>
              <a:rPr lang="en-US"/>
              <a:t>Click to edit Master title style</a:t>
            </a:r>
          </a:p>
        </p:txBody>
      </p:sp>
    </p:spTree>
    <p:extLst>
      <p:ext uri="{BB962C8B-B14F-4D97-AF65-F5344CB8AC3E}">
        <p14:creationId xmlns:p14="http://schemas.microsoft.com/office/powerpoint/2010/main" val="797198718"/>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5_Section">
    <p:bg>
      <p:bgPr>
        <a:solidFill>
          <a:srgbClr val="D83B0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68439" y="3207650"/>
            <a:ext cx="3354447" cy="718469"/>
          </a:xfrm>
          <a:prstGeom prst="rect">
            <a:avLst/>
          </a:prstGeom>
        </p:spPr>
      </p:pic>
      <p:sp>
        <p:nvSpPr>
          <p:cNvPr id="4" name="TextBox 3"/>
          <p:cNvSpPr txBox="1">
            <a:spLocks noChangeArrowheads="1"/>
          </p:cNvSpPr>
          <p:nvPr userDrawn="1"/>
        </p:nvSpPr>
        <p:spPr bwMode="auto">
          <a:xfrm>
            <a:off x="271464" y="5935318"/>
            <a:ext cx="11893550" cy="90633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82854" tIns="146285" rIns="182854" bIns="146285"/>
          <a:lstStyle>
            <a:lvl1pPr>
              <a:defRPr>
                <a:solidFill>
                  <a:schemeClr val="tx1"/>
                </a:solidFill>
                <a:latin typeface="Segoe UI" charset="0"/>
                <a:ea typeface="ＭＳ Ｐゴシック" charset="0"/>
                <a:cs typeface="ＭＳ Ｐゴシック" charset="0"/>
              </a:defRPr>
            </a:lvl1pPr>
            <a:lvl2pPr marL="742950" indent="-285750">
              <a:defRPr>
                <a:solidFill>
                  <a:schemeClr val="tx1"/>
                </a:solidFill>
                <a:latin typeface="Segoe UI" charset="0"/>
                <a:ea typeface="ＭＳ Ｐゴシック" charset="0"/>
              </a:defRPr>
            </a:lvl2pPr>
            <a:lvl3pPr marL="1143000" indent="-228600">
              <a:defRPr>
                <a:solidFill>
                  <a:schemeClr val="tx1"/>
                </a:solidFill>
                <a:latin typeface="Segoe UI" charset="0"/>
                <a:ea typeface="ＭＳ Ｐゴシック" charset="0"/>
              </a:defRPr>
            </a:lvl3pPr>
            <a:lvl4pPr marL="1600200" indent="-228600">
              <a:defRPr>
                <a:solidFill>
                  <a:schemeClr val="tx1"/>
                </a:solidFill>
                <a:latin typeface="Segoe UI" charset="0"/>
                <a:ea typeface="ＭＳ Ｐゴシック" charset="0"/>
              </a:defRPr>
            </a:lvl4pPr>
            <a:lvl5pPr marL="2057400" indent="-228600">
              <a:defRPr>
                <a:solidFill>
                  <a:schemeClr val="tx1"/>
                </a:solidFill>
                <a:latin typeface="Segoe UI" charset="0"/>
                <a:ea typeface="ＭＳ Ｐゴシック" charset="0"/>
              </a:defRPr>
            </a:lvl5pPr>
            <a:lvl6pPr marL="2514600" indent="-228600" defTabSz="931863" fontAlgn="base">
              <a:spcBef>
                <a:spcPct val="0"/>
              </a:spcBef>
              <a:spcAft>
                <a:spcPct val="0"/>
              </a:spcAft>
              <a:defRPr>
                <a:solidFill>
                  <a:schemeClr val="tx1"/>
                </a:solidFill>
                <a:latin typeface="Segoe UI" charset="0"/>
                <a:ea typeface="ＭＳ Ｐゴシック" charset="0"/>
              </a:defRPr>
            </a:lvl6pPr>
            <a:lvl7pPr marL="2971800" indent="-228600" defTabSz="931863" fontAlgn="base">
              <a:spcBef>
                <a:spcPct val="0"/>
              </a:spcBef>
              <a:spcAft>
                <a:spcPct val="0"/>
              </a:spcAft>
              <a:defRPr>
                <a:solidFill>
                  <a:schemeClr val="tx1"/>
                </a:solidFill>
                <a:latin typeface="Segoe UI" charset="0"/>
                <a:ea typeface="ＭＳ Ｐゴシック" charset="0"/>
              </a:defRPr>
            </a:lvl7pPr>
            <a:lvl8pPr marL="3429000" indent="-228600" defTabSz="931863" fontAlgn="base">
              <a:spcBef>
                <a:spcPct val="0"/>
              </a:spcBef>
              <a:spcAft>
                <a:spcPct val="0"/>
              </a:spcAft>
              <a:defRPr>
                <a:solidFill>
                  <a:schemeClr val="tx1"/>
                </a:solidFill>
                <a:latin typeface="Segoe UI" charset="0"/>
                <a:ea typeface="ＭＳ Ｐゴシック" charset="0"/>
              </a:defRPr>
            </a:lvl8pPr>
            <a:lvl9pPr marL="3886200" indent="-228600" defTabSz="931863" fontAlgn="base">
              <a:spcBef>
                <a:spcPct val="0"/>
              </a:spcBef>
              <a:spcAft>
                <a:spcPct val="0"/>
              </a:spcAft>
              <a:defRPr>
                <a:solidFill>
                  <a:schemeClr val="tx1"/>
                </a:solidFill>
                <a:latin typeface="Segoe UI" charset="0"/>
                <a:ea typeface="ＭＳ Ｐゴシック" charset="0"/>
              </a:defRPr>
            </a:lvl9pPr>
          </a:lstStyle>
          <a:p>
            <a:pPr defTabSz="931684" fontAlgn="base">
              <a:lnSpc>
                <a:spcPts val="1199"/>
              </a:lnSpc>
              <a:spcBef>
                <a:spcPct val="0"/>
              </a:spcBef>
              <a:spcAft>
                <a:spcPct val="0"/>
              </a:spcAft>
            </a:pPr>
            <a:r>
              <a:rPr lang="en-US" sz="1000">
                <a:solidFill>
                  <a:srgbClr val="FFFFFF"/>
                </a:solidFill>
              </a:rPr>
              <a:t>© 2017 Microsoft Corporation. All rights reserved. Microsoft, Windows, and other product names are or may be registered trademarks and/or trademarks in the U.S. and/or other countries.</a:t>
            </a:r>
          </a:p>
          <a:p>
            <a:pPr defTabSz="931684" fontAlgn="base">
              <a:lnSpc>
                <a:spcPts val="1199"/>
              </a:lnSpc>
              <a:spcBef>
                <a:spcPct val="0"/>
              </a:spcBef>
              <a:spcAft>
                <a:spcPct val="0"/>
              </a:spcAft>
            </a:pPr>
            <a:r>
              <a:rPr lang="en-US" sz="1000">
                <a:solidFill>
                  <a:srgbClr val="FFFFFF"/>
                </a:solidFill>
              </a:rPr>
              <a:t>The information herein is for informational purposes only and represents the current view of Microsoft Corporation as of the date of this presentation. Because Microsoft must respond to changing market</a:t>
            </a:r>
          </a:p>
          <a:p>
            <a:pPr defTabSz="931684" fontAlgn="base">
              <a:lnSpc>
                <a:spcPts val="1199"/>
              </a:lnSpc>
              <a:spcBef>
                <a:spcPct val="0"/>
              </a:spcBef>
              <a:spcAft>
                <a:spcPct val="0"/>
              </a:spcAft>
            </a:pPr>
            <a:r>
              <a:rPr lang="en-US" sz="1000">
                <a:solidFill>
                  <a:srgbClr val="FFFFFF"/>
                </a:solidFill>
              </a:rPr>
              <a:t>conditions, it should not be interpreted to be a commitment on the part of Microsoft, and Microsoft cannot guarantee the accuracy of any information provided after the date of this presentation.</a:t>
            </a:r>
          </a:p>
          <a:p>
            <a:pPr defTabSz="931684" fontAlgn="base">
              <a:lnSpc>
                <a:spcPts val="1199"/>
              </a:lnSpc>
              <a:spcBef>
                <a:spcPct val="0"/>
              </a:spcBef>
              <a:spcAft>
                <a:spcPct val="0"/>
              </a:spcAft>
            </a:pPr>
            <a:r>
              <a:rPr lang="en-US" sz="1000">
                <a:solidFill>
                  <a:srgbClr val="FFFFFF"/>
                </a:solidFill>
              </a:rPr>
              <a:t>MICROSOFT MAKES NO WARRANTIES, EXPRESS, IMPLIED OR STATUTORY, AS TO THE INFORMATION IN THIS PRESENTATION.</a:t>
            </a:r>
          </a:p>
        </p:txBody>
      </p:sp>
    </p:spTree>
    <p:extLst>
      <p:ext uri="{BB962C8B-B14F-4D97-AF65-F5344CB8AC3E}">
        <p14:creationId xmlns:p14="http://schemas.microsoft.com/office/powerpoint/2010/main" val="2178612717"/>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4" name="Text Placeholder 6"/>
          <p:cNvSpPr>
            <a:spLocks noGrp="1"/>
          </p:cNvSpPr>
          <p:nvPr>
            <p:ph type="body" sz="quarter" idx="11" hasCustomPrompt="1"/>
          </p:nvPr>
        </p:nvSpPr>
        <p:spPr>
          <a:xfrm>
            <a:off x="3" y="6363076"/>
            <a:ext cx="12436476" cy="631450"/>
          </a:xfrm>
          <a:prstGeom prst="rect">
            <a:avLst/>
          </a:prstGeom>
          <a:solidFill>
            <a:srgbClr val="FFFF99"/>
          </a:solidFill>
        </p:spPr>
        <p:txBody>
          <a:bodyPr wrap="square" lIns="128019" tIns="64010" rIns="128019" bIns="64010" anchor="b" anchorCtr="0">
            <a:noAutofit/>
          </a:bodyPr>
          <a:lstStyle>
            <a:lvl1pPr algn="r">
              <a:buFont typeface="Arial" pitchFamily="34" charset="0"/>
              <a:buNone/>
              <a:defRPr sz="3000" spc="-4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5" name="Text Placeholder 5"/>
          <p:cNvSpPr>
            <a:spLocks noGrp="1"/>
          </p:cNvSpPr>
          <p:nvPr>
            <p:ph type="body" sz="quarter" idx="12" hasCustomPrompt="1"/>
          </p:nvPr>
        </p:nvSpPr>
        <p:spPr>
          <a:xfrm>
            <a:off x="0" y="1"/>
            <a:ext cx="12436475" cy="1257442"/>
          </a:xfrm>
        </p:spPr>
        <p:txBody>
          <a:bodyPr lIns="393192" tIns="393192" bIns="91440">
            <a:normAutofit/>
          </a:bodyPr>
          <a:lstStyle>
            <a:lvl1pPr marL="0" indent="0">
              <a:buNone/>
              <a:defRPr sz="4488">
                <a:solidFill>
                  <a:schemeClr val="tx1"/>
                </a:solidFill>
                <a:latin typeface="+mj-lt"/>
              </a:defRPr>
            </a:lvl1pPr>
          </a:lstStyle>
          <a:p>
            <a:pPr lvl="0"/>
            <a:r>
              <a:rPr lang="en-US"/>
              <a:t>Click to edit Master title style</a:t>
            </a:r>
          </a:p>
        </p:txBody>
      </p:sp>
      <p:sp>
        <p:nvSpPr>
          <p:cNvPr id="7" name="Text Placeholder 6"/>
          <p:cNvSpPr>
            <a:spLocks noGrp="1"/>
          </p:cNvSpPr>
          <p:nvPr>
            <p:ph type="body" sz="quarter" idx="13"/>
          </p:nvPr>
        </p:nvSpPr>
        <p:spPr>
          <a:xfrm>
            <a:off x="396908" y="1258044"/>
            <a:ext cx="12039567" cy="4789307"/>
          </a:xfrm>
        </p:spPr>
        <p:txBody>
          <a:bodyPr/>
          <a:lstStyle>
            <a:lvl1pPr marL="0" indent="0">
              <a:buNone/>
              <a:defRPr/>
            </a:lvl1pPr>
            <a:lvl2pPr marL="466298" indent="0">
              <a:buNone/>
              <a:defRPr/>
            </a:lvl2pPr>
            <a:lvl3pPr marL="932597" indent="0">
              <a:buNone/>
              <a:defRPr/>
            </a:lvl3pPr>
            <a:lvl4pPr marL="1398895" indent="0">
              <a:buNone/>
              <a:defRPr/>
            </a:lvl4pPr>
            <a:lvl5pPr marL="1865193"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176174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9AA512-CC0D-46DD-888B-2028CC7382A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A8C44BE-5DA1-46F0-BF0B-A7B64D9E8363}"/>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AA80F88-A670-46FC-9DDB-8423E5F939CC}"/>
              </a:ext>
            </a:extLst>
          </p:cNvPr>
          <p:cNvSpPr>
            <a:spLocks noGrp="1"/>
          </p:cNvSpPr>
          <p:nvPr>
            <p:ph type="dt" sz="half" idx="10"/>
          </p:nvPr>
        </p:nvSpPr>
        <p:spPr/>
        <p:txBody>
          <a:bodyPr/>
          <a:lstStyle/>
          <a:p>
            <a:fld id="{9C1ADB0A-731F-4CCD-A03C-3F7BE99405DC}" type="datetimeFigureOut">
              <a:rPr lang="en-US" smtClean="0"/>
              <a:t>5/9/2018</a:t>
            </a:fld>
            <a:endParaRPr lang="en-US"/>
          </a:p>
        </p:txBody>
      </p:sp>
      <p:sp>
        <p:nvSpPr>
          <p:cNvPr id="5" name="Footer Placeholder 4">
            <a:extLst>
              <a:ext uri="{FF2B5EF4-FFF2-40B4-BE49-F238E27FC236}">
                <a16:creationId xmlns:a16="http://schemas.microsoft.com/office/drawing/2014/main" id="{767A0BEF-BB19-46E9-B426-6C2668DE121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13B23AA-8AB5-40E8-A131-16AB966B3A5C}"/>
              </a:ext>
            </a:extLst>
          </p:cNvPr>
          <p:cNvSpPr>
            <a:spLocks noGrp="1"/>
          </p:cNvSpPr>
          <p:nvPr>
            <p:ph type="sldNum" sz="quarter" idx="12"/>
          </p:nvPr>
        </p:nvSpPr>
        <p:spPr/>
        <p:txBody>
          <a:bodyPr/>
          <a:lstStyle/>
          <a:p>
            <a:fld id="{54F8A982-A3AD-4AC4-BA48-B0DE958DBBD1}" type="slidenum">
              <a:rPr lang="en-US" smtClean="0"/>
              <a:t>‹#›</a:t>
            </a:fld>
            <a:endParaRPr lang="en-US"/>
          </a:p>
        </p:txBody>
      </p:sp>
    </p:spTree>
    <p:extLst>
      <p:ext uri="{BB962C8B-B14F-4D97-AF65-F5344CB8AC3E}">
        <p14:creationId xmlns:p14="http://schemas.microsoft.com/office/powerpoint/2010/main" val="3297336158"/>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userDrawn="1">
  <p:cSld name="9_Title/sub-title_Red">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chemeClr val="accent5"/>
                </a:solidFill>
                <a:latin typeface="+mj-lt"/>
              </a:defRPr>
            </a:lvl1pPr>
          </a:lstStyle>
          <a:p>
            <a:pPr lvl="0"/>
            <a:r>
              <a:rPr lang="en-US"/>
              <a:t>Title</a:t>
            </a:r>
          </a:p>
        </p:txBody>
      </p:sp>
      <p:sp>
        <p:nvSpPr>
          <p:cNvPr id="8" name="Text Placeholder 7"/>
          <p:cNvSpPr>
            <a:spLocks noGrp="1"/>
          </p:cNvSpPr>
          <p:nvPr>
            <p:ph type="body" sz="quarter" idx="11" hasCustomPrompt="1"/>
          </p:nvPr>
        </p:nvSpPr>
        <p:spPr>
          <a:xfrm>
            <a:off x="0" y="1267759"/>
            <a:ext cx="12436475" cy="922288"/>
          </a:xfrm>
        </p:spPr>
        <p:txBody>
          <a:bodyPr lIns="393192" bIns="91440"/>
          <a:lstStyle>
            <a:lvl1pPr marL="0" indent="0">
              <a:buNone/>
              <a:defRPr>
                <a:solidFill>
                  <a:schemeClr val="tx1"/>
                </a:solidFill>
                <a:latin typeface="+mj-lt"/>
              </a:defRPr>
            </a:lvl1pPr>
            <a:lvl2pPr marL="466298" indent="0">
              <a:buNone/>
              <a:defRPr/>
            </a:lvl2pPr>
          </a:lstStyle>
          <a:p>
            <a:pPr lvl="0"/>
            <a:r>
              <a:rPr lang="en-US"/>
              <a:t>Subtitle</a:t>
            </a:r>
          </a:p>
        </p:txBody>
      </p:sp>
    </p:spTree>
    <p:extLst>
      <p:ext uri="{BB962C8B-B14F-4D97-AF65-F5344CB8AC3E}">
        <p14:creationId xmlns:p14="http://schemas.microsoft.com/office/powerpoint/2010/main" val="417412687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a:t>Speaker Name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200" y="6162520"/>
            <a:ext cx="1645920" cy="352580"/>
          </a:xfrm>
          <a:prstGeom prst="rect">
            <a:avLst/>
          </a:prstGeom>
        </p:spPr>
      </p:pic>
    </p:spTree>
    <p:extLst>
      <p:ext uri="{BB962C8B-B14F-4D97-AF65-F5344CB8AC3E}">
        <p14:creationId xmlns:p14="http://schemas.microsoft.com/office/powerpoint/2010/main" val="25882318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03268474"/>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74816850"/>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7959926"/>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79946700"/>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89335521"/>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8" y="3954463"/>
            <a:ext cx="10058401" cy="794064"/>
          </a:xfrm>
          <a:noFill/>
        </p:spPr>
        <p:txBody>
          <a:bodyPr lIns="182880" tIns="146304" rIns="182880" bIns="146304">
            <a:sp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8976025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20258259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68934554"/>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908698505"/>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266291156"/>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50-50 Right Photo Layou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16720706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43985228"/>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0159915"/>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2390786"/>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29962453"/>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5"/>
          </a:xfrm>
          <a:prstGeom prst="rect">
            <a:avLst/>
          </a:prstGeom>
        </p:spPr>
      </p:pic>
    </p:spTree>
    <p:extLst>
      <p:ext uri="{BB962C8B-B14F-4D97-AF65-F5344CB8AC3E}">
        <p14:creationId xmlns:p14="http://schemas.microsoft.com/office/powerpoint/2010/main" val="17293980"/>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482969643"/>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77" indent="0">
              <a:buNone/>
              <a:defRPr/>
            </a:lvl3pPr>
            <a:lvl4pPr marL="457154" indent="0">
              <a:buNone/>
              <a:defRPr/>
            </a:lvl4pPr>
            <a:lvl5pPr marL="68573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67875130"/>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1_Title Only">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6614746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cSld name="Dark Band sing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20341491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29941979"/>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398" spc="-100" baseline="0">
                <a:gradFill>
                  <a:gsLst>
                    <a:gs pos="100000">
                      <a:schemeClr val="tx2"/>
                    </a:gs>
                    <a:gs pos="0">
                      <a:schemeClr val="tx2"/>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3" y="3955786"/>
            <a:ext cx="7315137" cy="1828007"/>
          </a:xfrm>
          <a:noFill/>
        </p:spPr>
        <p:txBody>
          <a:bodyPr lIns="146304" tIns="109728" rIns="146304" bIns="109728">
            <a:noAutofit/>
          </a:bodyPr>
          <a:lstStyle>
            <a:lvl1pPr marL="0" indent="0">
              <a:spcBef>
                <a:spcPts val="0"/>
              </a:spcBef>
              <a:buNone/>
              <a:defRPr sz="3198" spc="0" baseline="0">
                <a:gradFill>
                  <a:gsLst>
                    <a:gs pos="91000">
                      <a:schemeClr val="tx1"/>
                    </a:gs>
                    <a:gs pos="0">
                      <a:schemeClr val="tx1"/>
                    </a:gs>
                  </a:gsLst>
                  <a:lin ang="5400000" scaled="0"/>
                </a:gradFill>
                <a:latin typeface="+mj-lt"/>
              </a:defRPr>
            </a:lvl1pPr>
          </a:lstStyle>
          <a:p>
            <a:pPr lvl="0"/>
            <a:r>
              <a:rPr lang="en-US"/>
              <a:t>Speaker Name</a:t>
            </a:r>
          </a:p>
        </p:txBody>
      </p:sp>
      <p:pic>
        <p:nvPicPr>
          <p:cNvPr id="6" name="Picture 5"/>
          <p:cNvPicPr>
            <a:picLocks noChangeAspect="1"/>
          </p:cNvPicPr>
          <p:nvPr userDrawn="1"/>
        </p:nvPicPr>
        <p:blipFill>
          <a:blip r:embed="rId2"/>
          <a:stretch>
            <a:fillRect/>
          </a:stretch>
        </p:blipFill>
        <p:spPr>
          <a:xfrm>
            <a:off x="457582" y="6243237"/>
            <a:ext cx="1280160" cy="274492"/>
          </a:xfrm>
          <a:prstGeom prst="rect">
            <a:avLst/>
          </a:prstGeom>
        </p:spPr>
      </p:pic>
    </p:spTree>
    <p:extLst>
      <p:ext uri="{BB962C8B-B14F-4D97-AF65-F5344CB8AC3E}">
        <p14:creationId xmlns:p14="http://schemas.microsoft.com/office/powerpoint/2010/main" val="158121361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40" y="1212852"/>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13" indent="0">
              <a:buNone/>
              <a:defRPr/>
            </a:lvl3pPr>
            <a:lvl4pPr marL="457024" indent="0">
              <a:buNone/>
              <a:defRPr/>
            </a:lvl4pPr>
            <a:lvl5pPr marL="68553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19362604"/>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40" y="1212852"/>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13" indent="0">
              <a:buNone/>
              <a:defRPr/>
            </a:lvl3pPr>
            <a:lvl4pPr marL="457024" indent="0">
              <a:buNone/>
              <a:defRPr/>
            </a:lvl4pPr>
            <a:lvl5pPr marL="68553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53867568"/>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0" y="1212850"/>
            <a:ext cx="11887200" cy="2092881"/>
          </a:xfrm>
        </p:spPr>
        <p:txBody>
          <a:bodyPr>
            <a:spAutoFit/>
          </a:bodyPr>
          <a:lstStyle>
            <a:lvl1pPr>
              <a:defRPr sz="3998">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7882386"/>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0" y="1212850"/>
            <a:ext cx="11887200" cy="2092881"/>
          </a:xfrm>
        </p:spPr>
        <p:txBody>
          <a:bodyPr>
            <a:spAutoFit/>
          </a:bodyPr>
          <a:lstStyle>
            <a:lvl1pPr>
              <a:defRPr sz="3998"/>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55564648"/>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1" y="1212849"/>
            <a:ext cx="5486399" cy="1914370"/>
          </a:xfrm>
        </p:spPr>
        <p:txBody>
          <a:bodyPr wrap="square">
            <a:spAutoFit/>
          </a:bodyPr>
          <a:lstStyle>
            <a:lvl1pPr marL="0" indent="0">
              <a:spcBef>
                <a:spcPts val="1224"/>
              </a:spcBef>
              <a:buClr>
                <a:schemeClr val="tx1"/>
              </a:buClr>
              <a:buFont typeface="Wingdings" pitchFamily="2" charset="2"/>
              <a:buNone/>
              <a:defRPr sz="3198">
                <a:gradFill>
                  <a:gsLst>
                    <a:gs pos="1250">
                      <a:schemeClr val="tx2"/>
                    </a:gs>
                    <a:gs pos="99000">
                      <a:schemeClr val="tx2"/>
                    </a:gs>
                  </a:gsLst>
                  <a:lin ang="5400000" scaled="0"/>
                </a:gradFill>
              </a:defRPr>
            </a:lvl1pPr>
            <a:lvl2pPr marL="0" indent="0">
              <a:buNone/>
              <a:defRPr sz="2000"/>
            </a:lvl2pPr>
            <a:lvl3pPr marL="231686" indent="0">
              <a:buNone/>
              <a:tabLst/>
              <a:defRPr sz="2000"/>
            </a:lvl3pPr>
            <a:lvl4pPr marL="460198" indent="0">
              <a:buNone/>
              <a:defRPr/>
            </a:lvl4pPr>
            <a:lvl5pPr marL="685537"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8">
                <a:gradFill>
                  <a:gsLst>
                    <a:gs pos="1250">
                      <a:schemeClr val="tx2"/>
                    </a:gs>
                    <a:gs pos="99000">
                      <a:schemeClr val="tx2"/>
                    </a:gs>
                  </a:gsLst>
                  <a:lin ang="5400000" scaled="0"/>
                </a:gradFill>
              </a:defRPr>
            </a:lvl1pPr>
            <a:lvl2pPr marL="0" indent="0">
              <a:buNone/>
              <a:defRPr sz="2000"/>
            </a:lvl2pPr>
            <a:lvl3pPr marL="231686" indent="0">
              <a:buNone/>
              <a:tabLst/>
              <a:defRPr sz="2000"/>
            </a:lvl3pPr>
            <a:lvl4pPr marL="460198" indent="0">
              <a:buNone/>
              <a:defRPr/>
            </a:lvl4pPr>
            <a:lvl5pPr marL="685537"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8881651"/>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1" y="1212849"/>
            <a:ext cx="5486399" cy="1914370"/>
          </a:xfrm>
        </p:spPr>
        <p:txBody>
          <a:bodyPr wrap="square">
            <a:spAutoFit/>
          </a:bodyPr>
          <a:lstStyle>
            <a:lvl1pPr marL="0" indent="0">
              <a:spcBef>
                <a:spcPts val="1224"/>
              </a:spcBef>
              <a:buClr>
                <a:schemeClr val="tx1"/>
              </a:buClr>
              <a:buFont typeface="Wingdings" pitchFamily="2" charset="2"/>
              <a:buNone/>
              <a:defRPr sz="3198"/>
            </a:lvl1pPr>
            <a:lvl2pPr marL="0" indent="0">
              <a:buNone/>
              <a:defRPr sz="2000"/>
            </a:lvl2pPr>
            <a:lvl3pPr marL="231686" indent="0">
              <a:buNone/>
              <a:tabLst/>
              <a:defRPr sz="2000"/>
            </a:lvl3pPr>
            <a:lvl4pPr marL="460198" indent="0">
              <a:buNone/>
              <a:defRPr/>
            </a:lvl4pPr>
            <a:lvl5pPr marL="685537"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8"/>
            </a:lvl1pPr>
            <a:lvl2pPr marL="0" indent="0">
              <a:buNone/>
              <a:defRPr sz="2000"/>
            </a:lvl2pPr>
            <a:lvl3pPr marL="231686" indent="0">
              <a:buNone/>
              <a:tabLst/>
              <a:defRPr sz="2000"/>
            </a:lvl3pPr>
            <a:lvl4pPr marL="460198" indent="0">
              <a:buNone/>
              <a:defRPr/>
            </a:lvl4pPr>
            <a:lvl5pPr marL="685537"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62577443"/>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1" y="1212849"/>
            <a:ext cx="5486399" cy="2425279"/>
          </a:xfrm>
        </p:spPr>
        <p:txBody>
          <a:bodyPr wrap="square">
            <a:spAutoFit/>
          </a:bodyPr>
          <a:lstStyle>
            <a:lvl1pPr marL="287227" indent="-287227">
              <a:spcBef>
                <a:spcPts val="1224"/>
              </a:spcBef>
              <a:buClr>
                <a:schemeClr val="tx2"/>
              </a:buClr>
              <a:buFont typeface="Arial" pitchFamily="34" charset="0"/>
              <a:buChar char="•"/>
              <a:defRPr sz="3198">
                <a:gradFill>
                  <a:gsLst>
                    <a:gs pos="1250">
                      <a:schemeClr val="tx2"/>
                    </a:gs>
                    <a:gs pos="99000">
                      <a:schemeClr val="tx2"/>
                    </a:gs>
                  </a:gsLst>
                  <a:lin ang="5400000" scaled="0"/>
                </a:gradFill>
              </a:defRPr>
            </a:lvl1pPr>
            <a:lvl2pPr marL="530962" indent="-233105">
              <a:defRPr sz="2400"/>
            </a:lvl2pPr>
            <a:lvl3pPr marL="699316" indent="-168355">
              <a:tabLst/>
              <a:defRPr sz="2000"/>
            </a:lvl3pPr>
            <a:lvl4pPr marL="880619" indent="-181305">
              <a:defRPr/>
            </a:lvl4pPr>
            <a:lvl5pPr marL="1048973" indent="-168355">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27" indent="-287227">
              <a:spcBef>
                <a:spcPts val="1224"/>
              </a:spcBef>
              <a:buClr>
                <a:schemeClr val="tx2"/>
              </a:buClr>
              <a:buFont typeface="Arial" pitchFamily="34" charset="0"/>
              <a:buChar char="•"/>
              <a:defRPr sz="3198">
                <a:gradFill>
                  <a:gsLst>
                    <a:gs pos="1250">
                      <a:schemeClr val="tx2"/>
                    </a:gs>
                    <a:gs pos="99000">
                      <a:schemeClr val="tx2"/>
                    </a:gs>
                  </a:gsLst>
                  <a:lin ang="5400000" scaled="0"/>
                </a:gradFill>
              </a:defRPr>
            </a:lvl1pPr>
            <a:lvl2pPr marL="530962" indent="-233105">
              <a:defRPr sz="2400"/>
            </a:lvl2pPr>
            <a:lvl3pPr marL="699316" indent="-168355">
              <a:tabLst/>
              <a:defRPr sz="2000"/>
            </a:lvl3pPr>
            <a:lvl4pPr marL="880619" indent="-181305">
              <a:defRPr/>
            </a:lvl4pPr>
            <a:lvl5pPr marL="1048973" indent="-168355">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97819093"/>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1" y="1212849"/>
            <a:ext cx="5486399" cy="2425279"/>
          </a:xfrm>
        </p:spPr>
        <p:txBody>
          <a:bodyPr wrap="square">
            <a:spAutoFit/>
          </a:bodyPr>
          <a:lstStyle>
            <a:lvl1pPr marL="287227" indent="-287227">
              <a:spcBef>
                <a:spcPts val="1224"/>
              </a:spcBef>
              <a:buClr>
                <a:schemeClr val="tx1"/>
              </a:buClr>
              <a:buFont typeface="Arial" pitchFamily="34" charset="0"/>
              <a:buChar char="•"/>
              <a:defRPr sz="3198"/>
            </a:lvl1pPr>
            <a:lvl2pPr marL="530962" indent="-233105">
              <a:defRPr sz="2400"/>
            </a:lvl2pPr>
            <a:lvl3pPr marL="699316" indent="-168355">
              <a:tabLst/>
              <a:defRPr sz="2000"/>
            </a:lvl3pPr>
            <a:lvl4pPr marL="880619" indent="-181305">
              <a:defRPr/>
            </a:lvl4pPr>
            <a:lvl5pPr marL="1048973" indent="-168355">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27" indent="-287227">
              <a:spcBef>
                <a:spcPts val="1224"/>
              </a:spcBef>
              <a:buClr>
                <a:schemeClr val="tx1"/>
              </a:buClr>
              <a:buFont typeface="Arial" pitchFamily="34" charset="0"/>
              <a:buChar char="•"/>
              <a:defRPr sz="3198"/>
            </a:lvl1pPr>
            <a:lvl2pPr marL="530962" indent="-233105">
              <a:defRPr sz="2400"/>
            </a:lvl2pPr>
            <a:lvl3pPr marL="699316" indent="-168355">
              <a:tabLst/>
              <a:defRPr sz="2000"/>
            </a:lvl3pPr>
            <a:lvl4pPr marL="880619" indent="-181305">
              <a:defRPr/>
            </a:lvl4pPr>
            <a:lvl5pPr marL="1048973" indent="-168355">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49550910"/>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6675263"/>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53196831"/>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5"/>
            <a:ext cx="10056812" cy="1181862"/>
          </a:xfrm>
          <a:noFill/>
        </p:spPr>
        <p:txBody>
          <a:bodyPr tIns="91440" bIns="91440" anchor="t" anchorCtr="0">
            <a:spAutoFit/>
          </a:bodyPr>
          <a:lstStyle>
            <a:lvl1pPr>
              <a:defRPr sz="7196"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40" y="3954463"/>
            <a:ext cx="10058401" cy="738664"/>
          </a:xfrm>
          <a:noFill/>
        </p:spPr>
        <p:txBody>
          <a:bodyPr lIns="182880" tIns="146304" rIns="182880" bIns="146304">
            <a:spAutoFit/>
          </a:bodyPr>
          <a:lstStyle>
            <a:lvl1pPr marL="0" indent="0">
              <a:spcBef>
                <a:spcPts val="0"/>
              </a:spcBef>
              <a:buNone/>
              <a:defRPr sz="3198"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5099527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64"/>
            <a:ext cx="11887200" cy="1181862"/>
          </a:xfrm>
          <a:noFill/>
        </p:spPr>
        <p:txBody>
          <a:bodyPr tIns="91440" bIns="91440" anchor="t" anchorCtr="0">
            <a:spAutoFit/>
          </a:bodyPr>
          <a:lstStyle>
            <a:lvl1pPr>
              <a:defRPr sz="7196"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701089073"/>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64"/>
            <a:ext cx="11887200" cy="1181862"/>
          </a:xfrm>
          <a:noFill/>
        </p:spPr>
        <p:txBody>
          <a:bodyPr tIns="91440" bIns="91440" anchor="t" anchorCtr="0">
            <a:spAutoFit/>
          </a:bodyPr>
          <a:lstStyle>
            <a:lvl1pPr>
              <a:defRPr sz="7196"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6177482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16056541"/>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1214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3C3C3C"/>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8"/>
            <a:ext cx="11887199" cy="403187"/>
          </a:xfrm>
          <a:prstGeom prst="rect">
            <a:avLst/>
          </a:prstGeom>
          <a:noFill/>
          <a:ln w="12700">
            <a:noFill/>
            <a:miter lim="800000"/>
            <a:headEnd type="none" w="sm" len="sm"/>
            <a:tailEnd type="none" w="sm" len="sm"/>
          </a:ln>
          <a:effectLst/>
        </p:spPr>
        <p:txBody>
          <a:bodyPr vert="horz" wrap="square" lIns="182828" tIns="146262" rIns="182828" bIns="146262" numCol="1" anchor="t" anchorCtr="0" compatLnSpc="1">
            <a:prstTxWarp prst="textNoShape">
              <a:avLst/>
            </a:prstTxWarp>
            <a:spAutoFit/>
          </a:bodyPr>
          <a:lstStyle/>
          <a:p>
            <a:pPr marL="0" marR="0" lvl="0" indent="0" algn="l" defTabSz="931932"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chemeClr val="bg1">
                    <a:lumMod val="85000"/>
                  </a:schemeClr>
                </a:solidFill>
                <a:effectLst/>
                <a:uLnTx/>
                <a:uFillTx/>
                <a:latin typeface="Segoe UI"/>
                <a:ea typeface="+mn-ea"/>
                <a:cs typeface="Segoe UI" pitchFamily="34" charset="0"/>
              </a:rPr>
              <a:t>© 2017 Microsoft Corporation. All rights reserved. </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9233" y="3331851"/>
            <a:ext cx="2423825" cy="519143"/>
          </a:xfrm>
          <a:prstGeom prst="rect">
            <a:avLst/>
          </a:prstGeom>
        </p:spPr>
      </p:pic>
    </p:spTree>
    <p:extLst>
      <p:ext uri="{BB962C8B-B14F-4D97-AF65-F5344CB8AC3E}">
        <p14:creationId xmlns:p14="http://schemas.microsoft.com/office/powerpoint/2010/main" val="1347356354"/>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1_Blank">
    <p:bg>
      <p:bgPr>
        <a:solidFill>
          <a:srgbClr val="F8F8F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3357101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1_Title Only">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987736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7927"/>
            <a:ext cx="12436476" cy="7002453"/>
          </a:xfrm>
          <a:prstGeom prst="rect">
            <a:avLst/>
          </a:prstGeom>
        </p:spPr>
      </p:pic>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invGray">
          <a:xfrm>
            <a:off x="1" y="-1"/>
            <a:ext cx="5761037" cy="699516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1" name="TextBox 10"/>
          <p:cNvSpPr txBox="1"/>
          <p:nvPr userDrawn="1"/>
        </p:nvSpPr>
        <p:spPr>
          <a:xfrm>
            <a:off x="274638" y="5341538"/>
            <a:ext cx="11887264" cy="685972"/>
          </a:xfrm>
          <a:prstGeom prst="rect">
            <a:avLst/>
          </a:prstGeom>
        </p:spPr>
        <p:txBody>
          <a:bodyPr vert="horz" wrap="square" lIns="182854" tIns="109712" rIns="146283" bIns="109712" rtlCol="0" anchor="b" anchorCtr="0">
            <a:noAutofit/>
          </a:bodyPr>
          <a:lstStyle>
            <a:lvl1pPr marR="0" lvl="0" indent="0" fontAlgn="auto">
              <a:lnSpc>
                <a:spcPct val="90000"/>
              </a:lnSpc>
              <a:spcBef>
                <a:spcPts val="0"/>
              </a:spcBef>
              <a:spcAft>
                <a:spcPts val="0"/>
              </a:spcAft>
              <a:buClrTx/>
              <a:buSzPct val="90000"/>
              <a:buFont typeface="Arial" pitchFamily="34" charset="0"/>
              <a:buNone/>
              <a:tabLst/>
              <a:defRPr sz="2400" spc="0" baseline="0">
                <a:gradFill>
                  <a:gsLst>
                    <a:gs pos="84066">
                      <a:srgbClr val="FFFFFF"/>
                    </a:gs>
                    <a:gs pos="57576">
                      <a:srgbClr val="FFFFFF"/>
                    </a:gs>
                  </a:gsLst>
                  <a:lin ang="5400000" scaled="0"/>
                </a:gradFill>
              </a:defRPr>
            </a:lvl1pPr>
            <a:lvl2pPr marL="584200" marR="0" indent="-241300" fontAlgn="auto">
              <a:lnSpc>
                <a:spcPct val="90000"/>
              </a:lnSpc>
              <a:spcBef>
                <a:spcPct val="20000"/>
              </a:spcBef>
              <a:spcAft>
                <a:spcPts val="0"/>
              </a:spcAft>
              <a:buClrTx/>
              <a:buSzPct val="90000"/>
              <a:buFont typeface="Arial" pitchFamily="34" charset="0"/>
              <a:buChar char="•"/>
              <a:tabLst/>
              <a:defRPr sz="2400" spc="0" baseline="0">
                <a:gradFill>
                  <a:gsLst>
                    <a:gs pos="1250">
                      <a:schemeClr val="tx1"/>
                    </a:gs>
                    <a:gs pos="100000">
                      <a:schemeClr val="tx1"/>
                    </a:gs>
                  </a:gsLst>
                  <a:lin ang="5400000" scaled="0"/>
                </a:gradFill>
              </a:defRPr>
            </a:lvl2pPr>
            <a:lvl3pPr marL="800100" marR="0" indent="-228600" fontAlgn="auto">
              <a:lnSpc>
                <a:spcPct val="90000"/>
              </a:lnSpc>
              <a:spcBef>
                <a:spcPct val="20000"/>
              </a:spcBef>
              <a:spcAft>
                <a:spcPts val="0"/>
              </a:spcAft>
              <a:buClrTx/>
              <a:buSzPct val="90000"/>
              <a:buFont typeface="Arial" pitchFamily="34" charset="0"/>
              <a:buChar char="•"/>
              <a:tabLst/>
              <a:defRPr sz="2000" spc="0" baseline="0">
                <a:gradFill>
                  <a:gsLst>
                    <a:gs pos="1250">
                      <a:schemeClr val="tx1"/>
                    </a:gs>
                    <a:gs pos="100000">
                      <a:schemeClr val="tx1"/>
                    </a:gs>
                  </a:gsLst>
                  <a:lin ang="5400000" scaled="0"/>
                </a:gradFill>
              </a:defRPr>
            </a:lvl3pPr>
            <a:lvl4pPr marL="1028700" marR="0" indent="-228600" fontAlgn="auto">
              <a:lnSpc>
                <a:spcPct val="90000"/>
              </a:lnSpc>
              <a:spcBef>
                <a:spcPct val="20000"/>
              </a:spcBef>
              <a:spcAft>
                <a:spcPts val="0"/>
              </a:spcAft>
              <a:buClrTx/>
              <a:buSzPct val="90000"/>
              <a:buFont typeface="Arial" pitchFamily="34" charset="0"/>
              <a:buChar char="•"/>
              <a:tabLst/>
              <a:defRPr spc="0" baseline="0">
                <a:gradFill>
                  <a:gsLst>
                    <a:gs pos="1250">
                      <a:schemeClr val="tx1"/>
                    </a:gs>
                    <a:gs pos="100000">
                      <a:schemeClr val="tx1"/>
                    </a:gs>
                  </a:gsLst>
                  <a:lin ang="5400000" scaled="0"/>
                </a:gradFill>
              </a:defRPr>
            </a:lvl4pPr>
            <a:lvl5pPr marL="1257300" marR="0" indent="-228600" fontAlgn="auto">
              <a:lnSpc>
                <a:spcPct val="90000"/>
              </a:lnSpc>
              <a:spcBef>
                <a:spcPct val="20000"/>
              </a:spcBef>
              <a:spcAft>
                <a:spcPts val="0"/>
              </a:spcAft>
              <a:buClrTx/>
              <a:buSzPct val="90000"/>
              <a:buFont typeface="Arial" pitchFamily="34" charset="0"/>
              <a:buChar char="•"/>
              <a:tabLst/>
              <a:defRPr spc="0" baseline="0">
                <a:gradFill>
                  <a:gsLst>
                    <a:gs pos="1250">
                      <a:schemeClr val="tx1"/>
                    </a:gs>
                    <a:gs pos="100000">
                      <a:schemeClr val="tx1"/>
                    </a:gs>
                  </a:gsLst>
                  <a:lin ang="5400000" scaled="0"/>
                </a:gradFill>
              </a:defRPr>
            </a:lvl5pPr>
            <a:lvl6pPr marL="2565040" indent="-233186">
              <a:spcBef>
                <a:spcPct val="20000"/>
              </a:spcBef>
              <a:buFont typeface="Arial" pitchFamily="34" charset="0"/>
              <a:buChar char="•"/>
              <a:defRPr sz="2000"/>
            </a:lvl6pPr>
            <a:lvl7pPr marL="3031412" indent="-233186">
              <a:spcBef>
                <a:spcPct val="20000"/>
              </a:spcBef>
              <a:buFont typeface="Arial" pitchFamily="34" charset="0"/>
              <a:buChar char="•"/>
              <a:defRPr sz="2000"/>
            </a:lvl7pPr>
            <a:lvl8pPr marL="3497783" indent="-233186">
              <a:spcBef>
                <a:spcPct val="20000"/>
              </a:spcBef>
              <a:buFont typeface="Arial" pitchFamily="34" charset="0"/>
              <a:buChar char="•"/>
              <a:defRPr sz="2000"/>
            </a:lvl8pPr>
            <a:lvl9pPr marL="3964155" indent="-233186">
              <a:spcBef>
                <a:spcPct val="20000"/>
              </a:spcBef>
              <a:buFont typeface="Arial" pitchFamily="34" charset="0"/>
              <a:buChar char="•"/>
              <a:defRPr sz="2000"/>
            </a:lvl9pPr>
          </a:lstStyle>
          <a:p>
            <a:pPr lvl="0"/>
            <a:r>
              <a:rPr lang="en-US" sz="2400">
                <a:gradFill>
                  <a:gsLst>
                    <a:gs pos="96653">
                      <a:schemeClr val="tx1"/>
                    </a:gs>
                    <a:gs pos="0">
                      <a:schemeClr val="tx1"/>
                    </a:gs>
                  </a:gsLst>
                  <a:lin ang="5400000" scaled="0"/>
                </a:gradFill>
                <a:latin typeface="+mj-lt"/>
              </a:rPr>
              <a:t>April 4–6, 2016</a:t>
            </a:r>
            <a:br>
              <a:rPr lang="en-US" sz="2400">
                <a:gradFill>
                  <a:gsLst>
                    <a:gs pos="96653">
                      <a:schemeClr val="tx1"/>
                    </a:gs>
                    <a:gs pos="0">
                      <a:schemeClr val="tx1"/>
                    </a:gs>
                  </a:gsLst>
                  <a:lin ang="5400000" scaled="0"/>
                </a:gradFill>
                <a:latin typeface="+mj-lt"/>
              </a:rPr>
            </a:br>
            <a:r>
              <a:rPr lang="en-US" sz="2400">
                <a:gradFill>
                  <a:gsLst>
                    <a:gs pos="96653">
                      <a:schemeClr val="tx1"/>
                    </a:gs>
                    <a:gs pos="0">
                      <a:schemeClr val="tx1"/>
                    </a:gs>
                  </a:gsLst>
                  <a:lin ang="5400000" scaled="0"/>
                </a:gradFill>
                <a:latin typeface="+mj-lt"/>
              </a:rPr>
              <a:t>New Orleans, Louisiana</a:t>
            </a: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9231" y="6240963"/>
            <a:ext cx="1278510" cy="274137"/>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457200" y="490737"/>
            <a:ext cx="1449939" cy="306604"/>
          </a:xfrm>
          <a:prstGeom prst="rect">
            <a:avLst/>
          </a:prstGeom>
        </p:spPr>
      </p:pic>
      <p:pic>
        <p:nvPicPr>
          <p:cNvPr id="9" name="Picture 8"/>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bwMode="invGray">
          <a:xfrm>
            <a:off x="378816" y="1975159"/>
            <a:ext cx="4034254" cy="2129810"/>
          </a:xfrm>
          <a:prstGeom prst="rect">
            <a:avLst/>
          </a:prstGeom>
        </p:spPr>
      </p:pic>
      <p:sp>
        <p:nvSpPr>
          <p:cNvPr id="13" name="TextBox 2"/>
          <p:cNvSpPr txBox="1"/>
          <p:nvPr userDrawn="1"/>
        </p:nvSpPr>
        <p:spPr>
          <a:xfrm>
            <a:off x="274638" y="6158540"/>
            <a:ext cx="1299731" cy="995429"/>
          </a:xfrm>
          <a:prstGeom prst="rect">
            <a:avLst/>
          </a:prstGeom>
          <a:noFill/>
        </p:spPr>
        <p:txBody>
          <a:bodyPr wrap="none" lIns="182854" tIns="146283" rIns="182854" bIns="146283"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2917">
                      <a:srgbClr val="FFFFFF"/>
                    </a:gs>
                    <a:gs pos="30000">
                      <a:srgbClr val="FFFFFF"/>
                    </a:gs>
                  </a:gsLst>
                  <a:lin ang="5400000" scaled="0"/>
                </a:gradFill>
                <a:effectLst/>
                <a:uLnTx/>
                <a:uFillTx/>
                <a:latin typeface="Segoe UI Light"/>
                <a:ea typeface="+mn-ea"/>
                <a:cs typeface="+mn-cs"/>
              </a:rPr>
              <a:t>#Env16</a:t>
            </a:r>
          </a:p>
          <a:p>
            <a:pPr>
              <a:lnSpc>
                <a:spcPct val="90000"/>
              </a:lnSpc>
              <a:spcAft>
                <a:spcPts val="600"/>
              </a:spcAft>
            </a:pPr>
            <a:endParaRPr lang="en-US" sz="200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3103589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1_Walkin">
    <p:bg>
      <p:bgPr>
        <a:solidFill>
          <a:schemeClr val="accent1"/>
        </a:solidFill>
        <a:effectLst/>
      </p:bgPr>
    </p:bg>
    <p:spTree>
      <p:nvGrpSpPr>
        <p:cNvPr id="1" name=""/>
        <p:cNvGrpSpPr/>
        <p:nvPr/>
      </p:nvGrpSpPr>
      <p:grpSpPr>
        <a:xfrm>
          <a:off x="0" y="0"/>
          <a:ext cx="0" cy="0"/>
          <a:chOff x="0" y="0"/>
          <a:chExt cx="0" cy="0"/>
        </a:xfrm>
      </p:grpSpPr>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9231" y="6240963"/>
            <a:ext cx="1278510" cy="274137"/>
          </a:xfrm>
          <a:prstGeom prst="rect">
            <a:avLst/>
          </a:prstGeom>
        </p:spPr>
      </p:pic>
      <p:pic>
        <p:nvPicPr>
          <p:cNvPr id="8" name="Picture 7"/>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57200" y="490737"/>
            <a:ext cx="1449939" cy="306604"/>
          </a:xfrm>
          <a:prstGeom prst="rect">
            <a:avLst/>
          </a:prstGeom>
        </p:spPr>
      </p:pic>
      <p:sp>
        <p:nvSpPr>
          <p:cNvPr id="13" name="TextBox 2"/>
          <p:cNvSpPr txBox="1"/>
          <p:nvPr userDrawn="1"/>
        </p:nvSpPr>
        <p:spPr>
          <a:xfrm>
            <a:off x="10880397" y="274706"/>
            <a:ext cx="1299731" cy="634440"/>
          </a:xfrm>
          <a:prstGeom prst="rect">
            <a:avLst/>
          </a:prstGeom>
          <a:noFill/>
        </p:spPr>
        <p:txBody>
          <a:bodyPr wrap="none" lIns="182854" tIns="146283" rIns="182854" bIns="146283"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nSpc>
                <a:spcPct val="90000"/>
              </a:lnSpc>
              <a:spcAft>
                <a:spcPts val="600"/>
              </a:spcAft>
            </a:pPr>
            <a:r>
              <a:rPr lang="en-US" sz="2400">
                <a:gradFill>
                  <a:gsLst>
                    <a:gs pos="2917">
                      <a:schemeClr val="tx1"/>
                    </a:gs>
                    <a:gs pos="30000">
                      <a:schemeClr val="tx1"/>
                    </a:gs>
                  </a:gsLst>
                  <a:lin ang="5400000" scaled="0"/>
                </a:gradFill>
                <a:latin typeface="+mj-lt"/>
              </a:rPr>
              <a:t>#Env16</a:t>
            </a:r>
          </a:p>
        </p:txBody>
      </p:sp>
      <p:sp>
        <p:nvSpPr>
          <p:cNvPr id="3" name="TextBox 2"/>
          <p:cNvSpPr txBox="1"/>
          <p:nvPr userDrawn="1"/>
        </p:nvSpPr>
        <p:spPr>
          <a:xfrm>
            <a:off x="264850" y="2125664"/>
            <a:ext cx="9824796" cy="3085503"/>
          </a:xfrm>
          <a:prstGeom prst="rect">
            <a:avLst/>
          </a:prstGeom>
          <a:noFill/>
        </p:spPr>
        <p:txBody>
          <a:bodyPr wrap="none" lIns="182854" tIns="146283" rIns="182854" bIns="146283" rtlCol="0">
            <a:spAutoFit/>
          </a:bodyPr>
          <a:lstStyle/>
          <a:p>
            <a:pPr>
              <a:lnSpc>
                <a:spcPct val="90000"/>
              </a:lnSpc>
              <a:spcAft>
                <a:spcPts val="600"/>
              </a:spcAft>
            </a:pPr>
            <a:r>
              <a:rPr lang="en-US" sz="9598">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Welcome</a:t>
            </a:r>
            <a:r>
              <a:rPr lang="en-US" sz="9598" baseline="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 to</a:t>
            </a:r>
          </a:p>
          <a:p>
            <a:pPr>
              <a:lnSpc>
                <a:spcPct val="90000"/>
              </a:lnSpc>
              <a:spcAft>
                <a:spcPts val="600"/>
              </a:spcAft>
            </a:pPr>
            <a:r>
              <a:rPr lang="en-US" sz="9598">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Microsoft Envision</a:t>
            </a:r>
          </a:p>
        </p:txBody>
      </p:sp>
    </p:spTree>
    <p:extLst>
      <p:ext uri="{BB962C8B-B14F-4D97-AF65-F5344CB8AC3E}">
        <p14:creationId xmlns:p14="http://schemas.microsoft.com/office/powerpoint/2010/main" val="26716403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68534032"/>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2_Walkin">
    <p:bg>
      <p:bgPr>
        <a:solidFill>
          <a:schemeClr val="accent1"/>
        </a:solidFill>
        <a:effectLst/>
      </p:bgPr>
    </p:bg>
    <p:spTree>
      <p:nvGrpSpPr>
        <p:cNvPr id="1" name=""/>
        <p:cNvGrpSpPr/>
        <p:nvPr/>
      </p:nvGrpSpPr>
      <p:grpSpPr>
        <a:xfrm>
          <a:off x="0" y="0"/>
          <a:ext cx="0" cy="0"/>
          <a:chOff x="0" y="0"/>
          <a:chExt cx="0" cy="0"/>
        </a:xfrm>
      </p:grpSpPr>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9231" y="6240963"/>
            <a:ext cx="1278510" cy="274137"/>
          </a:xfrm>
          <a:prstGeom prst="rect">
            <a:avLst/>
          </a:prstGeom>
        </p:spPr>
      </p:pic>
      <p:pic>
        <p:nvPicPr>
          <p:cNvPr id="8" name="Picture 7"/>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57200" y="490737"/>
            <a:ext cx="1449939" cy="306604"/>
          </a:xfrm>
          <a:prstGeom prst="rect">
            <a:avLst/>
          </a:prstGeom>
        </p:spPr>
      </p:pic>
      <p:sp>
        <p:nvSpPr>
          <p:cNvPr id="13" name="TextBox 2"/>
          <p:cNvSpPr txBox="1"/>
          <p:nvPr userDrawn="1"/>
        </p:nvSpPr>
        <p:spPr>
          <a:xfrm>
            <a:off x="10880397" y="274706"/>
            <a:ext cx="1299731" cy="634440"/>
          </a:xfrm>
          <a:prstGeom prst="rect">
            <a:avLst/>
          </a:prstGeom>
          <a:noFill/>
        </p:spPr>
        <p:txBody>
          <a:bodyPr wrap="none" lIns="182854" tIns="146283" rIns="182854" bIns="146283"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nSpc>
                <a:spcPct val="90000"/>
              </a:lnSpc>
              <a:spcAft>
                <a:spcPts val="600"/>
              </a:spcAft>
            </a:pPr>
            <a:r>
              <a:rPr lang="en-US" sz="2400">
                <a:gradFill>
                  <a:gsLst>
                    <a:gs pos="2917">
                      <a:schemeClr val="tx1"/>
                    </a:gs>
                    <a:gs pos="30000">
                      <a:schemeClr val="tx1"/>
                    </a:gs>
                  </a:gsLst>
                  <a:lin ang="5400000" scaled="0"/>
                </a:gradFill>
                <a:latin typeface="+mj-lt"/>
              </a:rPr>
              <a:t>#Env16</a:t>
            </a:r>
          </a:p>
        </p:txBody>
      </p:sp>
      <p:sp>
        <p:nvSpPr>
          <p:cNvPr id="3" name="TextBox 2"/>
          <p:cNvSpPr txBox="1"/>
          <p:nvPr userDrawn="1"/>
        </p:nvSpPr>
        <p:spPr>
          <a:xfrm>
            <a:off x="264850" y="2125662"/>
            <a:ext cx="9824796" cy="1651226"/>
          </a:xfrm>
          <a:prstGeom prst="rect">
            <a:avLst/>
          </a:prstGeom>
          <a:noFill/>
        </p:spPr>
        <p:txBody>
          <a:bodyPr wrap="none" lIns="182854" tIns="146283" rIns="182854" bIns="146283" rtlCol="0">
            <a:spAutoFit/>
          </a:bodyPr>
          <a:lstStyle/>
          <a:p>
            <a:pPr>
              <a:lnSpc>
                <a:spcPct val="90000"/>
              </a:lnSpc>
              <a:spcAft>
                <a:spcPts val="600"/>
              </a:spcAft>
            </a:pPr>
            <a:r>
              <a:rPr lang="en-US" sz="9598">
                <a:gradFill>
                  <a:gsLst>
                    <a:gs pos="2917">
                      <a:schemeClr val="tx1"/>
                    </a:gs>
                    <a:gs pos="30000">
                      <a:schemeClr val="tx1"/>
                    </a:gs>
                  </a:gsLst>
                  <a:lin ang="5400000" scaled="0"/>
                </a:gradFill>
                <a:latin typeface="+mj-lt"/>
              </a:rPr>
              <a:t>Microsoft Envision</a:t>
            </a:r>
          </a:p>
        </p:txBody>
      </p:sp>
    </p:spTree>
    <p:extLst>
      <p:ext uri="{BB962C8B-B14F-4D97-AF65-F5344CB8AC3E}">
        <p14:creationId xmlns:p14="http://schemas.microsoft.com/office/powerpoint/2010/main" val="35251712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3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12436475" cy="6994525"/>
          </a:xfrm>
          <a:prstGeom prst="rect">
            <a:avLst/>
          </a:prstGeom>
        </p:spPr>
      </p:pic>
      <p:sp>
        <p:nvSpPr>
          <p:cNvPr id="4" name="Rectangle 3"/>
          <p:cNvSpPr/>
          <p:nvPr userDrawn="1"/>
        </p:nvSpPr>
        <p:spPr bwMode="auto">
          <a:xfrm>
            <a:off x="0" y="0"/>
            <a:ext cx="12436475" cy="6994525"/>
          </a:xfrm>
          <a:prstGeom prst="rect">
            <a:avLst/>
          </a:prstGeom>
          <a:gradFill flip="none" rotWithShape="1">
            <a:gsLst>
              <a:gs pos="31000">
                <a:srgbClr val="000000">
                  <a:alpha val="0"/>
                </a:srgbClr>
              </a:gs>
              <a:gs pos="75000">
                <a:srgbClr val="000000">
                  <a:alpha val="50000"/>
                </a:srgbClr>
              </a:gs>
            </a:gsLst>
            <a:lin ang="135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9231" y="6240963"/>
            <a:ext cx="1278510" cy="274137"/>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457200" y="490737"/>
            <a:ext cx="1449939" cy="306604"/>
          </a:xfrm>
          <a:prstGeom prst="rect">
            <a:avLst/>
          </a:prstGeom>
        </p:spPr>
      </p:pic>
      <p:sp>
        <p:nvSpPr>
          <p:cNvPr id="6" name="Footer Placeholder 1"/>
          <p:cNvSpPr txBox="1">
            <a:spLocks/>
          </p:cNvSpPr>
          <p:nvPr userDrawn="1"/>
        </p:nvSpPr>
        <p:spPr>
          <a:xfrm>
            <a:off x="274637" y="6729115"/>
            <a:ext cx="12161838" cy="2728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224"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tx1"/>
                </a:solidFill>
                <a:effectLst/>
                <a:uLnTx/>
                <a:uFillTx/>
                <a:latin typeface="Segoe UI"/>
                <a:ea typeface="+mn-ea"/>
                <a:cs typeface="+mn-cs"/>
              </a:rPr>
              <a:t>Microsoft Confidential – NDA Required</a:t>
            </a:r>
          </a:p>
        </p:txBody>
      </p:sp>
    </p:spTree>
    <p:extLst>
      <p:ext uri="{BB962C8B-B14F-4D97-AF65-F5344CB8AC3E}">
        <p14:creationId xmlns:p14="http://schemas.microsoft.com/office/powerpoint/2010/main" val="12419365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4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1"/>
            <a:ext cx="12435840" cy="6995160"/>
          </a:xfrm>
          <a:prstGeom prst="rect">
            <a:avLst/>
          </a:prstGeom>
        </p:spPr>
      </p:pic>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9231" y="6240963"/>
            <a:ext cx="1278510" cy="274137"/>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457200" y="490737"/>
            <a:ext cx="1449939" cy="306604"/>
          </a:xfrm>
          <a:prstGeom prst="rect">
            <a:avLst/>
          </a:prstGeom>
        </p:spPr>
      </p:pic>
      <p:sp>
        <p:nvSpPr>
          <p:cNvPr id="13" name="TextBox 2"/>
          <p:cNvSpPr txBox="1"/>
          <p:nvPr userDrawn="1"/>
        </p:nvSpPr>
        <p:spPr>
          <a:xfrm>
            <a:off x="10880397" y="274706"/>
            <a:ext cx="1299731" cy="634440"/>
          </a:xfrm>
          <a:prstGeom prst="rect">
            <a:avLst/>
          </a:prstGeom>
          <a:noFill/>
        </p:spPr>
        <p:txBody>
          <a:bodyPr wrap="none" lIns="182854" tIns="146283" rIns="182854" bIns="146283"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nSpc>
                <a:spcPct val="90000"/>
              </a:lnSpc>
              <a:spcAft>
                <a:spcPts val="600"/>
              </a:spcAft>
            </a:pPr>
            <a:r>
              <a:rPr lang="en-US" sz="2400">
                <a:gradFill>
                  <a:gsLst>
                    <a:gs pos="2917">
                      <a:schemeClr val="tx1"/>
                    </a:gs>
                    <a:gs pos="30000">
                      <a:schemeClr val="tx1"/>
                    </a:gs>
                  </a:gsLst>
                  <a:lin ang="5400000" scaled="0"/>
                </a:gradFill>
                <a:latin typeface="+mj-lt"/>
              </a:rPr>
              <a:t>#Env16</a:t>
            </a:r>
          </a:p>
        </p:txBody>
      </p:sp>
      <p:sp>
        <p:nvSpPr>
          <p:cNvPr id="3" name="TextBox 2"/>
          <p:cNvSpPr txBox="1"/>
          <p:nvPr userDrawn="1"/>
        </p:nvSpPr>
        <p:spPr>
          <a:xfrm>
            <a:off x="169599" y="2125663"/>
            <a:ext cx="9905114" cy="1425215"/>
          </a:xfrm>
          <a:prstGeom prst="rect">
            <a:avLst/>
          </a:prstGeom>
          <a:noFill/>
        </p:spPr>
        <p:txBody>
          <a:bodyPr wrap="none" lIns="182854" tIns="146283" rIns="182854" bIns="146283" rtlCol="0">
            <a:spAutoFit/>
          </a:bodyPr>
          <a:lstStyle/>
          <a:p>
            <a:pPr>
              <a:lnSpc>
                <a:spcPct val="90000"/>
              </a:lnSpc>
              <a:spcAft>
                <a:spcPts val="600"/>
              </a:spcAft>
            </a:pPr>
            <a:r>
              <a:rPr lang="en-US" sz="7998">
                <a:gradFill>
                  <a:gsLst>
                    <a:gs pos="2917">
                      <a:schemeClr val="tx1"/>
                    </a:gs>
                    <a:gs pos="30000">
                      <a:schemeClr val="tx1"/>
                    </a:gs>
                  </a:gsLst>
                  <a:lin ang="5400000" scaled="0"/>
                </a:gradFill>
                <a:latin typeface="+mj-lt"/>
              </a:rPr>
              <a:t>Digital Transformation</a:t>
            </a:r>
          </a:p>
        </p:txBody>
      </p:sp>
    </p:spTree>
    <p:extLst>
      <p:ext uri="{BB962C8B-B14F-4D97-AF65-F5344CB8AC3E}">
        <p14:creationId xmlns:p14="http://schemas.microsoft.com/office/powerpoint/2010/main" val="25305427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5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2"/>
            <a:ext cx="12436475" cy="6994526"/>
          </a:xfrm>
          <a:prstGeom prst="rect">
            <a:avLst/>
          </a:prstGeom>
        </p:spPr>
      </p:pic>
      <p:sp>
        <p:nvSpPr>
          <p:cNvPr id="4" name="Rectangle 3"/>
          <p:cNvSpPr/>
          <p:nvPr userDrawn="1"/>
        </p:nvSpPr>
        <p:spPr bwMode="auto">
          <a:xfrm>
            <a:off x="0" y="1"/>
            <a:ext cx="12436475" cy="6994526"/>
          </a:xfrm>
          <a:prstGeom prst="rect">
            <a:avLst/>
          </a:prstGeom>
          <a:gradFill flip="none" rotWithShape="1">
            <a:gsLst>
              <a:gs pos="33000">
                <a:srgbClr val="000000">
                  <a:alpha val="0"/>
                </a:srgbClr>
              </a:gs>
              <a:gs pos="100000">
                <a:srgbClr val="000000">
                  <a:alpha val="50000"/>
                </a:srgb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9231" y="6240963"/>
            <a:ext cx="1278510" cy="274137"/>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457200" y="490737"/>
            <a:ext cx="1449939" cy="306604"/>
          </a:xfrm>
          <a:prstGeom prst="rect">
            <a:avLst/>
          </a:prstGeom>
        </p:spPr>
      </p:pic>
      <p:sp>
        <p:nvSpPr>
          <p:cNvPr id="10" name="TextBox 9"/>
          <p:cNvSpPr txBox="1"/>
          <p:nvPr userDrawn="1"/>
        </p:nvSpPr>
        <p:spPr>
          <a:xfrm>
            <a:off x="169599" y="1235325"/>
            <a:ext cx="9905114" cy="1425215"/>
          </a:xfrm>
          <a:prstGeom prst="rect">
            <a:avLst/>
          </a:prstGeom>
          <a:noFill/>
        </p:spPr>
        <p:txBody>
          <a:bodyPr wrap="none" lIns="182854" tIns="146283" rIns="182854" bIns="146283" rtlCol="0">
            <a:spAutoFit/>
          </a:bodyPr>
          <a:lstStyle/>
          <a:p>
            <a:pPr>
              <a:lnSpc>
                <a:spcPct val="90000"/>
              </a:lnSpc>
              <a:spcAft>
                <a:spcPts val="600"/>
              </a:spcAft>
            </a:pPr>
            <a:r>
              <a:rPr lang="en-US" sz="7998">
                <a:gradFill>
                  <a:gsLst>
                    <a:gs pos="2917">
                      <a:schemeClr val="tx1"/>
                    </a:gs>
                    <a:gs pos="30000">
                      <a:schemeClr val="tx1"/>
                    </a:gs>
                  </a:gsLst>
                  <a:lin ang="5400000" scaled="0"/>
                </a:gradFill>
                <a:latin typeface="+mj-lt"/>
              </a:rPr>
              <a:t>Digital Transformation</a:t>
            </a:r>
          </a:p>
        </p:txBody>
      </p:sp>
    </p:spTree>
    <p:extLst>
      <p:ext uri="{BB962C8B-B14F-4D97-AF65-F5344CB8AC3E}">
        <p14:creationId xmlns:p14="http://schemas.microsoft.com/office/powerpoint/2010/main" val="21968537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13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12436475" cy="6994527"/>
          </a:xfrm>
          <a:prstGeom prst="rect">
            <a:avLst/>
          </a:prstGeom>
        </p:spPr>
      </p:pic>
      <p:sp>
        <p:nvSpPr>
          <p:cNvPr id="4" name="Rectangle 3"/>
          <p:cNvSpPr/>
          <p:nvPr userDrawn="1"/>
        </p:nvSpPr>
        <p:spPr bwMode="auto">
          <a:xfrm>
            <a:off x="0" y="1"/>
            <a:ext cx="12436475" cy="6994526"/>
          </a:xfrm>
          <a:prstGeom prst="rect">
            <a:avLst/>
          </a:prstGeom>
          <a:gradFill flip="none" rotWithShape="1">
            <a:gsLst>
              <a:gs pos="33000">
                <a:schemeClr val="accent1">
                  <a:alpha val="14000"/>
                </a:schemeClr>
              </a:gs>
              <a:gs pos="100000">
                <a:schemeClr val="accent4">
                  <a:alpha val="0"/>
                </a:scheme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9231" y="6240963"/>
            <a:ext cx="1278510" cy="274137"/>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457200" y="499608"/>
            <a:ext cx="1449939" cy="306604"/>
          </a:xfrm>
          <a:prstGeom prst="rect">
            <a:avLst/>
          </a:prstGeom>
        </p:spPr>
      </p:pic>
    </p:spTree>
    <p:extLst>
      <p:ext uri="{BB962C8B-B14F-4D97-AF65-F5344CB8AC3E}">
        <p14:creationId xmlns:p14="http://schemas.microsoft.com/office/powerpoint/2010/main" val="1083692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12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2"/>
            <a:ext cx="12436475" cy="6994526"/>
          </a:xfrm>
          <a:prstGeom prst="rect">
            <a:avLst/>
          </a:prstGeom>
        </p:spPr>
      </p:pic>
      <p:sp>
        <p:nvSpPr>
          <p:cNvPr id="4" name="Rectangle 3"/>
          <p:cNvSpPr/>
          <p:nvPr userDrawn="1"/>
        </p:nvSpPr>
        <p:spPr bwMode="auto">
          <a:xfrm>
            <a:off x="0" y="1"/>
            <a:ext cx="12436475" cy="6994526"/>
          </a:xfrm>
          <a:prstGeom prst="rect">
            <a:avLst/>
          </a:prstGeom>
          <a:gradFill flip="none" rotWithShape="1">
            <a:gsLst>
              <a:gs pos="33000">
                <a:srgbClr val="000000">
                  <a:alpha val="0"/>
                </a:srgbClr>
              </a:gs>
              <a:gs pos="100000">
                <a:srgbClr val="000000">
                  <a:alpha val="50000"/>
                </a:srgb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9231" y="6240963"/>
            <a:ext cx="1278510" cy="274137"/>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457200" y="490737"/>
            <a:ext cx="1449939" cy="306604"/>
          </a:xfrm>
          <a:prstGeom prst="rect">
            <a:avLst/>
          </a:prstGeom>
        </p:spPr>
      </p:pic>
      <p:sp>
        <p:nvSpPr>
          <p:cNvPr id="10" name="TextBox 9"/>
          <p:cNvSpPr txBox="1"/>
          <p:nvPr userDrawn="1"/>
        </p:nvSpPr>
        <p:spPr>
          <a:xfrm>
            <a:off x="169599" y="3102226"/>
            <a:ext cx="9905114" cy="1425215"/>
          </a:xfrm>
          <a:prstGeom prst="rect">
            <a:avLst/>
          </a:prstGeom>
          <a:noFill/>
        </p:spPr>
        <p:txBody>
          <a:bodyPr wrap="none" lIns="182854" tIns="146283" rIns="182854" bIns="146283" rtlCol="0">
            <a:spAutoFit/>
          </a:bodyPr>
          <a:lstStyle/>
          <a:p>
            <a:pPr>
              <a:lnSpc>
                <a:spcPct val="90000"/>
              </a:lnSpc>
              <a:spcAft>
                <a:spcPts val="600"/>
              </a:spcAft>
            </a:pPr>
            <a:r>
              <a:rPr lang="en-US" sz="7998">
                <a:gradFill>
                  <a:gsLst>
                    <a:gs pos="2917">
                      <a:schemeClr val="tx1"/>
                    </a:gs>
                    <a:gs pos="30000">
                      <a:schemeClr val="tx1"/>
                    </a:gs>
                  </a:gsLst>
                  <a:lin ang="5400000" scaled="0"/>
                </a:gradFill>
                <a:latin typeface="+mj-lt"/>
              </a:rPr>
              <a:t>Digital Transformation</a:t>
            </a:r>
          </a:p>
        </p:txBody>
      </p:sp>
    </p:spTree>
    <p:extLst>
      <p:ext uri="{BB962C8B-B14F-4D97-AF65-F5344CB8AC3E}">
        <p14:creationId xmlns:p14="http://schemas.microsoft.com/office/powerpoint/2010/main" val="7818755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10_Walkin">
    <p:bg>
      <p:bgPr>
        <a:solidFill>
          <a:schemeClr val="accent1"/>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436475" cy="6994525"/>
          </a:xfrm>
          <a:prstGeom prst="rect">
            <a:avLst/>
          </a:prstGeom>
        </p:spPr>
      </p:pic>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9231" y="6240963"/>
            <a:ext cx="1278510" cy="274137"/>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457200" y="490737"/>
            <a:ext cx="1449939" cy="306604"/>
          </a:xfrm>
          <a:prstGeom prst="rect">
            <a:avLst/>
          </a:prstGeom>
        </p:spPr>
      </p:pic>
      <p:sp>
        <p:nvSpPr>
          <p:cNvPr id="3" name="TextBox 2"/>
          <p:cNvSpPr txBox="1"/>
          <p:nvPr userDrawn="1"/>
        </p:nvSpPr>
        <p:spPr>
          <a:xfrm>
            <a:off x="169599" y="2125663"/>
            <a:ext cx="9905114" cy="1425215"/>
          </a:xfrm>
          <a:prstGeom prst="rect">
            <a:avLst/>
          </a:prstGeom>
          <a:noFill/>
        </p:spPr>
        <p:txBody>
          <a:bodyPr wrap="none" lIns="182854" tIns="146283" rIns="182854" bIns="146283" rtlCol="0">
            <a:spAutoFit/>
          </a:bodyPr>
          <a:lstStyle/>
          <a:p>
            <a:pPr>
              <a:lnSpc>
                <a:spcPct val="90000"/>
              </a:lnSpc>
              <a:spcAft>
                <a:spcPts val="600"/>
              </a:spcAft>
            </a:pPr>
            <a:r>
              <a:rPr lang="en-US" sz="7998">
                <a:gradFill>
                  <a:gsLst>
                    <a:gs pos="2917">
                      <a:schemeClr val="tx1"/>
                    </a:gs>
                    <a:gs pos="30000">
                      <a:schemeClr val="tx1"/>
                    </a:gs>
                  </a:gsLst>
                  <a:lin ang="5400000" scaled="0"/>
                </a:gradFill>
                <a:latin typeface="+mj-lt"/>
              </a:rPr>
              <a:t>Digital Transformation</a:t>
            </a:r>
          </a:p>
        </p:txBody>
      </p:sp>
    </p:spTree>
    <p:extLst>
      <p:ext uri="{BB962C8B-B14F-4D97-AF65-F5344CB8AC3E}">
        <p14:creationId xmlns:p14="http://schemas.microsoft.com/office/powerpoint/2010/main" val="30669947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1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436475" cy="6994525"/>
          </a:xfrm>
          <a:prstGeom prst="rect">
            <a:avLst/>
          </a:prstGeom>
        </p:spPr>
      </p:pic>
      <p:pic>
        <p:nvPicPr>
          <p:cNvPr id="4" name="Picture 3"/>
          <p:cNvPicPr>
            <a:picLocks noChangeAspect="1"/>
          </p:cNvPicPr>
          <p:nvPr userDrawn="1"/>
        </p:nvPicPr>
        <p:blipFill rotWithShape="1">
          <a:blip r:embed="rId3" cstate="print">
            <a:extLst>
              <a:ext uri="{28A0092B-C50C-407E-A947-70E740481C1C}">
                <a14:useLocalDpi xmlns:a14="http://schemas.microsoft.com/office/drawing/2010/main"/>
              </a:ext>
            </a:extLst>
          </a:blip>
          <a:srcRect t="-4"/>
          <a:stretch/>
        </p:blipFill>
        <p:spPr>
          <a:xfrm>
            <a:off x="9720775" y="0"/>
            <a:ext cx="886264" cy="6994525"/>
          </a:xfrm>
          <a:prstGeom prst="rect">
            <a:avLst/>
          </a:prstGeom>
        </p:spPr>
      </p:pic>
      <p:pic>
        <p:nvPicPr>
          <p:cNvPr id="10" name="Picture 9"/>
          <p:cNvPicPr>
            <a:picLocks noChangeAspect="1"/>
          </p:cNvPicPr>
          <p:nvPr userDrawn="1"/>
        </p:nvPicPr>
        <p:blipFill rotWithShape="1">
          <a:blip r:embed="rId4" cstate="print">
            <a:extLst>
              <a:ext uri="{28A0092B-C50C-407E-A947-70E740481C1C}">
                <a14:useLocalDpi xmlns:a14="http://schemas.microsoft.com/office/drawing/2010/main"/>
              </a:ext>
            </a:extLst>
          </a:blip>
          <a:srcRect t="-4" r="-60"/>
          <a:stretch/>
        </p:blipFill>
        <p:spPr>
          <a:xfrm>
            <a:off x="11197883" y="0"/>
            <a:ext cx="1238592" cy="6994525"/>
          </a:xfrm>
          <a:prstGeom prst="rect">
            <a:avLst/>
          </a:prstGeom>
        </p:spPr>
      </p:pic>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459231" y="6240963"/>
            <a:ext cx="1278510" cy="274137"/>
          </a:xfrm>
          <a:prstGeom prst="rect">
            <a:avLst/>
          </a:prstGeom>
        </p:spPr>
      </p:pic>
      <p:pic>
        <p:nvPicPr>
          <p:cNvPr id="8" name="Picture 7"/>
          <p:cNvPicPr>
            <a:picLocks noChangeAspect="1"/>
          </p:cNvPicPr>
          <p:nvPr userDrawn="1"/>
        </p:nvPicPr>
        <p:blipFill rotWithShape="1">
          <a:blip r:embed="rId6" cstate="screen">
            <a:extLst>
              <a:ext uri="{28A0092B-C50C-407E-A947-70E740481C1C}">
                <a14:useLocalDpi xmlns:a14="http://schemas.microsoft.com/office/drawing/2010/main"/>
              </a:ext>
            </a:extLst>
          </a:blip>
          <a:srcRect b="1380"/>
          <a:stretch/>
        </p:blipFill>
        <p:spPr bwMode="invGray">
          <a:xfrm>
            <a:off x="457200" y="490737"/>
            <a:ext cx="1449939" cy="306604"/>
          </a:xfrm>
          <a:prstGeom prst="rect">
            <a:avLst/>
          </a:prstGeom>
        </p:spPr>
      </p:pic>
      <p:pic>
        <p:nvPicPr>
          <p:cNvPr id="11" name="Picture 10"/>
          <p:cNvPicPr>
            <a:picLocks noChangeAspect="1"/>
          </p:cNvPicPr>
          <p:nvPr userDrawn="1"/>
        </p:nvPicPr>
        <p:blipFill rotWithShape="1">
          <a:blip r:embed="rId7" cstate="print">
            <a:extLst>
              <a:ext uri="{28A0092B-C50C-407E-A947-70E740481C1C}">
                <a14:useLocalDpi xmlns:a14="http://schemas.microsoft.com/office/drawing/2010/main"/>
              </a:ext>
            </a:extLst>
          </a:blip>
          <a:srcRect t="-4"/>
          <a:stretch/>
        </p:blipFill>
        <p:spPr>
          <a:xfrm>
            <a:off x="8243668" y="0"/>
            <a:ext cx="647113" cy="6994525"/>
          </a:xfrm>
          <a:prstGeom prst="rect">
            <a:avLst/>
          </a:prstGeom>
        </p:spPr>
      </p:pic>
      <p:sp>
        <p:nvSpPr>
          <p:cNvPr id="3" name="TextBox 2"/>
          <p:cNvSpPr txBox="1"/>
          <p:nvPr userDrawn="1"/>
        </p:nvSpPr>
        <p:spPr>
          <a:xfrm>
            <a:off x="169599" y="2125663"/>
            <a:ext cx="9905114" cy="1425215"/>
          </a:xfrm>
          <a:prstGeom prst="rect">
            <a:avLst/>
          </a:prstGeom>
          <a:noFill/>
        </p:spPr>
        <p:txBody>
          <a:bodyPr wrap="none" lIns="182854" tIns="146283" rIns="182854" bIns="146283" rtlCol="0">
            <a:spAutoFit/>
          </a:bodyPr>
          <a:lstStyle/>
          <a:p>
            <a:pPr marL="0" algn="l" defTabSz="932563" rtl="0" eaLnBrk="1" latinLnBrk="0" hangingPunct="1">
              <a:lnSpc>
                <a:spcPct val="90000"/>
              </a:lnSpc>
              <a:spcAft>
                <a:spcPts val="600"/>
              </a:spcAft>
            </a:pPr>
            <a:r>
              <a:rPr lang="en-US" sz="7998" kern="1200">
                <a:gradFill>
                  <a:gsLst>
                    <a:gs pos="2917">
                      <a:schemeClr val="tx1"/>
                    </a:gs>
                    <a:gs pos="30000">
                      <a:schemeClr val="tx1"/>
                    </a:gs>
                  </a:gsLst>
                  <a:lin ang="5400000" scaled="0"/>
                </a:gradFill>
                <a:latin typeface="+mj-lt"/>
                <a:ea typeface="+mn-ea"/>
                <a:cs typeface="+mn-cs"/>
              </a:rPr>
              <a:t>Digital Transformation</a:t>
            </a:r>
          </a:p>
        </p:txBody>
      </p:sp>
    </p:spTree>
    <p:extLst>
      <p:ext uri="{BB962C8B-B14F-4D97-AF65-F5344CB8AC3E}">
        <p14:creationId xmlns:p14="http://schemas.microsoft.com/office/powerpoint/2010/main" val="19383269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1" y="6240963"/>
            <a:ext cx="1278510" cy="274137"/>
          </a:xfrm>
          <a:prstGeom prst="rect">
            <a:avLst/>
          </a:prstGeom>
        </p:spPr>
      </p:pic>
      <p:sp>
        <p:nvSpPr>
          <p:cNvPr id="18"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399" spc="-100" baseline="0">
                <a:gradFill>
                  <a:gsLst>
                    <a:gs pos="100000">
                      <a:schemeClr val="tx2"/>
                    </a:gs>
                    <a:gs pos="0">
                      <a:schemeClr val="tx2"/>
                    </a:gs>
                  </a:gsLst>
                  <a:lin ang="5400000" scaled="0"/>
                </a:gradFill>
              </a:defRPr>
            </a:lvl1pPr>
          </a:lstStyle>
          <a:p>
            <a:r>
              <a:rPr lang="en-US"/>
              <a:t>Presentation title</a:t>
            </a:r>
          </a:p>
        </p:txBody>
      </p:sp>
      <p:sp>
        <p:nvSpPr>
          <p:cNvPr id="19" name="Text Placeholder 4"/>
          <p:cNvSpPr>
            <a:spLocks noGrp="1"/>
          </p:cNvSpPr>
          <p:nvPr>
            <p:ph type="body" sz="quarter" idx="12" hasCustomPrompt="1"/>
          </p:nvPr>
        </p:nvSpPr>
        <p:spPr>
          <a:xfrm>
            <a:off x="274702" y="3955786"/>
            <a:ext cx="7315137" cy="1828007"/>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a:t>Speaker Name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57200" y="490737"/>
            <a:ext cx="1449939" cy="306604"/>
          </a:xfrm>
          <a:prstGeom prst="rect">
            <a:avLst/>
          </a:prstGeom>
        </p:spPr>
      </p:pic>
    </p:spTree>
    <p:extLst>
      <p:ext uri="{BB962C8B-B14F-4D97-AF65-F5344CB8AC3E}">
        <p14:creationId xmlns:p14="http://schemas.microsoft.com/office/powerpoint/2010/main" val="37941098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solidFill>
                  <a:schemeClr val="accent4"/>
                </a:soli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6389476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18839873"/>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750635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092881"/>
          </a:xfrm>
        </p:spPr>
        <p:txBody>
          <a:bodyPr>
            <a:spAutoFit/>
          </a:bodyPr>
          <a:lstStyle>
            <a:lvl1pPr>
              <a:defRPr sz="3999">
                <a:solidFill>
                  <a:schemeClr val="accent4"/>
                </a:soli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7747754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092881"/>
          </a:xfrm>
        </p:spPr>
        <p:txBody>
          <a:bodyPr>
            <a:spAutoFit/>
          </a:bodyPr>
          <a:lstStyle>
            <a:lvl1pPr>
              <a:defRPr sz="399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1391468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199">
                <a:solidFill>
                  <a:schemeClr val="accent4"/>
                </a:soli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9">
                <a:solidFill>
                  <a:schemeClr val="accent4"/>
                </a:soli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1477264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965675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50"/>
            <a:ext cx="5486399" cy="1985506"/>
          </a:xfrm>
        </p:spPr>
        <p:txBody>
          <a:bodyPr wrap="square">
            <a:spAutoFit/>
          </a:bodyPr>
          <a:lstStyle>
            <a:lvl1pPr marL="287282" indent="-287282">
              <a:spcBef>
                <a:spcPts val="1224"/>
              </a:spcBef>
              <a:buClr>
                <a:schemeClr val="accent4"/>
              </a:buClr>
              <a:buFont typeface="Arial" pitchFamily="34" charset="0"/>
              <a:buChar char="•"/>
              <a:defRPr sz="3199">
                <a:solidFill>
                  <a:schemeClr val="accent4"/>
                </a:soli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50"/>
            <a:ext cx="5486399" cy="1985506"/>
          </a:xfrm>
        </p:spPr>
        <p:txBody>
          <a:bodyPr wrap="square">
            <a:spAutoFit/>
          </a:bodyPr>
          <a:lstStyle>
            <a:lvl1pPr marL="287282" indent="-287282">
              <a:spcBef>
                <a:spcPts val="1224"/>
              </a:spcBef>
              <a:buClr>
                <a:schemeClr val="accent4"/>
              </a:buClr>
              <a:buFont typeface="Arial" pitchFamily="34" charset="0"/>
              <a:buChar char="•"/>
              <a:defRPr sz="3199">
                <a:solidFill>
                  <a:schemeClr val="accent4"/>
                </a:soli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220953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50"/>
            <a:ext cx="5486399" cy="1985506"/>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50"/>
            <a:ext cx="5486399" cy="1985506"/>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8191379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6160699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01Application_Blank">
    <p:spTree>
      <p:nvGrpSpPr>
        <p:cNvPr id="1" name=""/>
        <p:cNvGrpSpPr/>
        <p:nvPr/>
      </p:nvGrpSpPr>
      <p:grpSpPr>
        <a:xfrm>
          <a:off x="0" y="0"/>
          <a:ext cx="0" cy="0"/>
          <a:chOff x="0" y="0"/>
          <a:chExt cx="0" cy="0"/>
        </a:xfrm>
      </p:grpSpPr>
      <p:grpSp>
        <p:nvGrpSpPr>
          <p:cNvPr id="16" name="Group 15"/>
          <p:cNvGrpSpPr/>
          <p:nvPr userDrawn="1"/>
        </p:nvGrpSpPr>
        <p:grpSpPr>
          <a:xfrm>
            <a:off x="9939268" y="124025"/>
            <a:ext cx="1995215" cy="656924"/>
            <a:chOff x="9743882" y="121604"/>
            <a:chExt cx="1955993" cy="644102"/>
          </a:xfrm>
        </p:grpSpPr>
        <p:sp>
          <p:nvSpPr>
            <p:cNvPr id="17" name="Rectangle 16"/>
            <p:cNvSpPr/>
            <p:nvPr/>
          </p:nvSpPr>
          <p:spPr bwMode="auto">
            <a:xfrm rot="5400000">
              <a:off x="10399828" y="-534341"/>
              <a:ext cx="644102" cy="1955992"/>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5760" rIns="0" bIns="91440"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071">
                <a:solidFill>
                  <a:schemeClr val="tx1">
                    <a:lumMod val="50000"/>
                  </a:schemeClr>
                </a:solidFill>
                <a:latin typeface="Segoe UI Semibold" panose="020B0702040204020203" pitchFamily="34" charset="0"/>
                <a:cs typeface="Segoe UI" pitchFamily="34" charset="0"/>
              </a:endParaRPr>
            </a:p>
          </p:txBody>
        </p:sp>
        <p:sp>
          <p:nvSpPr>
            <p:cNvPr id="18" name="Isosceles Triangle 17"/>
            <p:cNvSpPr/>
            <p:nvPr userDrawn="1"/>
          </p:nvSpPr>
          <p:spPr bwMode="auto">
            <a:xfrm rot="5400000">
              <a:off x="9485906" y="379581"/>
              <a:ext cx="644098" cy="1281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grpSp>
      <p:sp>
        <p:nvSpPr>
          <p:cNvPr id="19" name="Text Placeholder 3"/>
          <p:cNvSpPr>
            <a:spLocks noGrp="1"/>
          </p:cNvSpPr>
          <p:nvPr>
            <p:ph type="body" sz="quarter" idx="12" hasCustomPrompt="1"/>
          </p:nvPr>
        </p:nvSpPr>
        <p:spPr>
          <a:xfrm>
            <a:off x="10198376" y="171986"/>
            <a:ext cx="1301012" cy="561002"/>
          </a:xfrm>
        </p:spPr>
        <p:txBody>
          <a:bodyPr wrap="square" lIns="0" rIns="0" anchor="ctr" anchorCtr="0">
            <a:noAutofit/>
          </a:bodyPr>
          <a:lstStyle>
            <a:lvl1pPr marL="0" indent="0" algn="ctr" defTabSz="951028" rtl="0" eaLnBrk="1" fontAlgn="base" latinLnBrk="0" hangingPunct="1">
              <a:lnSpc>
                <a:spcPct val="90000"/>
              </a:lnSpc>
              <a:spcBef>
                <a:spcPct val="0"/>
              </a:spcBef>
              <a:spcAft>
                <a:spcPct val="0"/>
              </a:spcAft>
              <a:buClr>
                <a:schemeClr val="tx1"/>
              </a:buClr>
              <a:buFont typeface="Arial" pitchFamily="34" charset="0"/>
              <a:buNone/>
              <a:defRPr lang="en-US" sz="1428" kern="1200" dirty="0">
                <a:solidFill>
                  <a:schemeClr val="bg1"/>
                </a:solidFill>
                <a:latin typeface="Segoe UI Semibold" panose="020B0702040204020203" pitchFamily="34" charset="0"/>
                <a:ea typeface="Segoe UI" pitchFamily="34" charset="0"/>
                <a:cs typeface="Segoe UI" pitchFamily="34" charset="0"/>
              </a:defRPr>
            </a:lvl1pPr>
            <a:lvl2pPr marL="297914" indent="0">
              <a:buNone/>
              <a:defRPr sz="2400">
                <a:solidFill>
                  <a:schemeClr val="bg1"/>
                </a:solidFill>
                <a:latin typeface="+mn-lt"/>
              </a:defRPr>
            </a:lvl2pPr>
            <a:lvl3pPr marL="531064" indent="0">
              <a:buNone/>
              <a:tabLst/>
              <a:defRPr sz="2000">
                <a:solidFill>
                  <a:schemeClr val="bg1"/>
                </a:solidFill>
                <a:latin typeface="+mn-lt"/>
              </a:defRPr>
            </a:lvl3pPr>
            <a:lvl4pPr marL="699449" indent="0">
              <a:buNone/>
              <a:defRPr>
                <a:solidFill>
                  <a:schemeClr val="bg1"/>
                </a:solidFill>
                <a:latin typeface="+mn-lt"/>
              </a:defRPr>
            </a:lvl4pPr>
            <a:lvl5pPr marL="880789" indent="0">
              <a:buNone/>
              <a:tabLst/>
              <a:defRPr>
                <a:solidFill>
                  <a:schemeClr val="bg1"/>
                </a:solidFill>
                <a:latin typeface="+mn-lt"/>
              </a:defRPr>
            </a:lvl5pPr>
          </a:lstStyle>
          <a:p>
            <a:pPr lvl="0"/>
            <a:r>
              <a:rPr lang="en-US"/>
              <a:t>Preview</a:t>
            </a:r>
          </a:p>
          <a:p>
            <a:pPr lvl="0"/>
            <a:r>
              <a:rPr lang="en-US"/>
              <a:t>Released</a:t>
            </a:r>
          </a:p>
          <a:p>
            <a:pPr lvl="0"/>
            <a:r>
              <a:rPr lang="en-US"/>
              <a:t>Date</a:t>
            </a:r>
          </a:p>
        </p:txBody>
      </p:sp>
      <p:sp>
        <p:nvSpPr>
          <p:cNvPr id="6" name="Rectangle 5"/>
          <p:cNvSpPr/>
          <p:nvPr userDrawn="1"/>
        </p:nvSpPr>
        <p:spPr bwMode="auto">
          <a:xfrm>
            <a:off x="1" y="496"/>
            <a:ext cx="4349687" cy="6994029"/>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auto">
          <a:xfrm>
            <a:off x="-1" y="6030203"/>
            <a:ext cx="4349689" cy="70636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grpSp>
        <p:nvGrpSpPr>
          <p:cNvPr id="8" name="Group 7"/>
          <p:cNvGrpSpPr/>
          <p:nvPr userDrawn="1"/>
        </p:nvGrpSpPr>
        <p:grpSpPr>
          <a:xfrm>
            <a:off x="11606960" y="124022"/>
            <a:ext cx="657017" cy="656923"/>
            <a:chOff x="11330153" y="81481"/>
            <a:chExt cx="644101" cy="644101"/>
          </a:xfrm>
        </p:grpSpPr>
        <p:sp>
          <p:nvSpPr>
            <p:cNvPr id="9" name="Oval 8"/>
            <p:cNvSpPr/>
            <p:nvPr/>
          </p:nvSpPr>
          <p:spPr bwMode="auto">
            <a:xfrm>
              <a:off x="11330153" y="81481"/>
              <a:ext cx="644101" cy="644101"/>
            </a:xfrm>
            <a:prstGeom prst="ellipse">
              <a:avLst/>
            </a:prstGeom>
            <a:solidFill>
              <a:srgbClr val="00188F"/>
            </a:solidFill>
            <a:ln w="254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0" name="Freeform 13"/>
            <p:cNvSpPr>
              <a:spLocks noChangeAspect="1" noEditPoints="1"/>
            </p:cNvSpPr>
            <p:nvPr/>
          </p:nvSpPr>
          <p:spPr bwMode="auto">
            <a:xfrm>
              <a:off x="11487974" y="289794"/>
              <a:ext cx="328458" cy="227475"/>
            </a:xfrm>
            <a:custGeom>
              <a:avLst/>
              <a:gdLst>
                <a:gd name="T0" fmla="*/ 28 w 128"/>
                <a:gd name="T1" fmla="*/ 88 h 88"/>
                <a:gd name="T2" fmla="*/ 94 w 128"/>
                <a:gd name="T3" fmla="*/ 88 h 88"/>
                <a:gd name="T4" fmla="*/ 128 w 128"/>
                <a:gd name="T5" fmla="*/ 54 h 88"/>
                <a:gd name="T6" fmla="*/ 96 w 128"/>
                <a:gd name="T7" fmla="*/ 20 h 88"/>
                <a:gd name="T8" fmla="*/ 64 w 128"/>
                <a:gd name="T9" fmla="*/ 0 h 88"/>
                <a:gd name="T10" fmla="*/ 28 w 128"/>
                <a:gd name="T11" fmla="*/ 32 h 88"/>
                <a:gd name="T12" fmla="*/ 28 w 128"/>
                <a:gd name="T13" fmla="*/ 32 h 88"/>
                <a:gd name="T14" fmla="*/ 0 w 128"/>
                <a:gd name="T15" fmla="*/ 60 h 88"/>
                <a:gd name="T16" fmla="*/ 28 w 128"/>
                <a:gd name="T17" fmla="*/ 88 h 88"/>
                <a:gd name="T18" fmla="*/ 28 w 128"/>
                <a:gd name="T19" fmla="*/ 40 h 88"/>
                <a:gd name="T20" fmla="*/ 31 w 128"/>
                <a:gd name="T21" fmla="*/ 41 h 88"/>
                <a:gd name="T22" fmla="*/ 36 w 128"/>
                <a:gd name="T23" fmla="*/ 41 h 88"/>
                <a:gd name="T24" fmla="*/ 36 w 128"/>
                <a:gd name="T25" fmla="*/ 36 h 88"/>
                <a:gd name="T26" fmla="*/ 64 w 128"/>
                <a:gd name="T27" fmla="*/ 8 h 88"/>
                <a:gd name="T28" fmla="*/ 90 w 128"/>
                <a:gd name="T29" fmla="*/ 26 h 88"/>
                <a:gd name="T30" fmla="*/ 91 w 128"/>
                <a:gd name="T31" fmla="*/ 28 h 88"/>
                <a:gd name="T32" fmla="*/ 94 w 128"/>
                <a:gd name="T33" fmla="*/ 28 h 88"/>
                <a:gd name="T34" fmla="*/ 120 w 128"/>
                <a:gd name="T35" fmla="*/ 54 h 88"/>
                <a:gd name="T36" fmla="*/ 94 w 128"/>
                <a:gd name="T37" fmla="*/ 80 h 88"/>
                <a:gd name="T38" fmla="*/ 28 w 128"/>
                <a:gd name="T39" fmla="*/ 80 h 88"/>
                <a:gd name="T40" fmla="*/ 8 w 128"/>
                <a:gd name="T41" fmla="*/ 60 h 88"/>
                <a:gd name="T42" fmla="*/ 28 w 128"/>
                <a:gd name="T43" fmla="*/ 4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8" h="88">
                  <a:moveTo>
                    <a:pt x="28" y="88"/>
                  </a:moveTo>
                  <a:cubicBezTo>
                    <a:pt x="94" y="88"/>
                    <a:pt x="94" y="88"/>
                    <a:pt x="94" y="88"/>
                  </a:cubicBezTo>
                  <a:cubicBezTo>
                    <a:pt x="113" y="88"/>
                    <a:pt x="128" y="73"/>
                    <a:pt x="128" y="54"/>
                  </a:cubicBezTo>
                  <a:cubicBezTo>
                    <a:pt x="128" y="36"/>
                    <a:pt x="114" y="21"/>
                    <a:pt x="96" y="20"/>
                  </a:cubicBezTo>
                  <a:cubicBezTo>
                    <a:pt x="90" y="8"/>
                    <a:pt x="78" y="0"/>
                    <a:pt x="64" y="0"/>
                  </a:cubicBezTo>
                  <a:cubicBezTo>
                    <a:pt x="46" y="0"/>
                    <a:pt x="30" y="14"/>
                    <a:pt x="28" y="32"/>
                  </a:cubicBezTo>
                  <a:cubicBezTo>
                    <a:pt x="28" y="32"/>
                    <a:pt x="28" y="32"/>
                    <a:pt x="28" y="32"/>
                  </a:cubicBezTo>
                  <a:cubicBezTo>
                    <a:pt x="13" y="32"/>
                    <a:pt x="0" y="45"/>
                    <a:pt x="0" y="60"/>
                  </a:cubicBezTo>
                  <a:cubicBezTo>
                    <a:pt x="0" y="76"/>
                    <a:pt x="13" y="88"/>
                    <a:pt x="28" y="88"/>
                  </a:cubicBezTo>
                  <a:close/>
                  <a:moveTo>
                    <a:pt x="28" y="40"/>
                  </a:moveTo>
                  <a:cubicBezTo>
                    <a:pt x="29" y="40"/>
                    <a:pt x="30" y="40"/>
                    <a:pt x="31" y="41"/>
                  </a:cubicBezTo>
                  <a:cubicBezTo>
                    <a:pt x="36" y="41"/>
                    <a:pt x="36" y="41"/>
                    <a:pt x="36" y="41"/>
                  </a:cubicBezTo>
                  <a:cubicBezTo>
                    <a:pt x="36" y="36"/>
                    <a:pt x="36" y="36"/>
                    <a:pt x="36" y="36"/>
                  </a:cubicBezTo>
                  <a:cubicBezTo>
                    <a:pt x="36" y="21"/>
                    <a:pt x="49" y="8"/>
                    <a:pt x="64" y="8"/>
                  </a:cubicBezTo>
                  <a:cubicBezTo>
                    <a:pt x="76" y="8"/>
                    <a:pt x="86" y="15"/>
                    <a:pt x="90" y="26"/>
                  </a:cubicBezTo>
                  <a:cubicBezTo>
                    <a:pt x="91" y="28"/>
                    <a:pt x="91" y="28"/>
                    <a:pt x="91" y="28"/>
                  </a:cubicBezTo>
                  <a:cubicBezTo>
                    <a:pt x="94" y="28"/>
                    <a:pt x="94" y="28"/>
                    <a:pt x="94" y="28"/>
                  </a:cubicBezTo>
                  <a:cubicBezTo>
                    <a:pt x="108" y="28"/>
                    <a:pt x="120" y="40"/>
                    <a:pt x="120" y="54"/>
                  </a:cubicBezTo>
                  <a:cubicBezTo>
                    <a:pt x="120" y="69"/>
                    <a:pt x="108" y="80"/>
                    <a:pt x="94" y="80"/>
                  </a:cubicBezTo>
                  <a:cubicBezTo>
                    <a:pt x="28" y="80"/>
                    <a:pt x="28" y="80"/>
                    <a:pt x="28" y="80"/>
                  </a:cubicBezTo>
                  <a:cubicBezTo>
                    <a:pt x="17" y="80"/>
                    <a:pt x="8" y="71"/>
                    <a:pt x="8" y="60"/>
                  </a:cubicBezTo>
                  <a:cubicBezTo>
                    <a:pt x="8" y="49"/>
                    <a:pt x="17" y="40"/>
                    <a:pt x="28" y="40"/>
                  </a:cubicBezTo>
                  <a:close/>
                </a:path>
              </a:pathLst>
            </a:custGeom>
            <a:solidFill>
              <a:schemeClr val="bg1"/>
            </a:solidFill>
          </p:spPr>
          <p:txBody>
            <a:bodyPr vert="horz" wrap="square" lIns="89642" tIns="44821" rIns="89642" bIns="44821" numCol="1" anchor="t" anchorCtr="0" compatLnSpc="1">
              <a:prstTxWarp prst="textNoShape">
                <a:avLst/>
              </a:prstTxWarp>
            </a:bodyPr>
            <a:lstStyle/>
            <a:p>
              <a:endParaRPr lang="en-US" sz="1800"/>
            </a:p>
          </p:txBody>
        </p:sp>
      </p:grpSp>
      <p:sp>
        <p:nvSpPr>
          <p:cNvPr id="11" name="Oval 10"/>
          <p:cNvSpPr/>
          <p:nvPr userDrawn="1"/>
        </p:nvSpPr>
        <p:spPr bwMode="auto">
          <a:xfrm>
            <a:off x="274640" y="6164892"/>
            <a:ext cx="437054" cy="436990"/>
          </a:xfrm>
          <a:prstGeom prst="ellipse">
            <a:avLst/>
          </a:prstGeom>
          <a:solidFill>
            <a:srgbClr val="F8F8F8"/>
          </a:solidFill>
          <a:ln w="28575" cap="flat" cmpd="sng" algn="ctr">
            <a:solidFill>
              <a:srgbClr val="00188F"/>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50846" eaLnBrk="1" fontAlgn="base" latinLnBrk="0" hangingPunct="1">
              <a:lnSpc>
                <a:spcPct val="100000"/>
              </a:lnSpc>
              <a:spcBef>
                <a:spcPct val="0"/>
              </a:spcBef>
              <a:spcAft>
                <a:spcPct val="0"/>
              </a:spcAft>
              <a:buClrTx/>
              <a:buSzTx/>
              <a:buFontTx/>
              <a:buNone/>
              <a:tabLst/>
              <a:defRPr/>
            </a:pPr>
            <a:r>
              <a:rPr kumimoji="0" lang="en-US" sz="2040" b="0" i="0" u="none" strike="noStrike" kern="0" cap="none" spc="0" normalizeH="0" baseline="0" noProof="0">
                <a:ln w="19050">
                  <a:noFill/>
                </a:ln>
                <a:solidFill>
                  <a:srgbClr val="00188F"/>
                </a:solidFill>
                <a:effectLst/>
                <a:uLnTx/>
                <a:uFillTx/>
                <a:latin typeface="Segoe UI"/>
                <a:ea typeface="Segoe UI" pitchFamily="34" charset="0"/>
                <a:cs typeface="Segoe UI" pitchFamily="34" charset="0"/>
                <a:sym typeface="Wingdings" panose="05000000000000000000" pitchFamily="2" charset="2"/>
              </a:rPr>
              <a:t></a:t>
            </a:r>
            <a:endParaRPr kumimoji="0" lang="en-US" sz="2040" b="0" i="0" u="none" strike="noStrike" kern="0" cap="none" spc="0" normalizeH="0" baseline="0" noProof="0">
              <a:ln w="19050">
                <a:noFill/>
              </a:ln>
              <a:solidFill>
                <a:srgbClr val="00188F"/>
              </a:solidFill>
              <a:effectLst/>
              <a:uLnTx/>
              <a:uFillTx/>
              <a:latin typeface="Segoe UI"/>
              <a:ea typeface="Segoe UI" pitchFamily="34" charset="0"/>
              <a:cs typeface="Segoe UI" pitchFamily="34" charset="0"/>
            </a:endParaRPr>
          </a:p>
        </p:txBody>
      </p:sp>
      <p:sp>
        <p:nvSpPr>
          <p:cNvPr id="2" name="Title 1"/>
          <p:cNvSpPr>
            <a:spLocks noGrp="1"/>
          </p:cNvSpPr>
          <p:nvPr>
            <p:ph type="title"/>
          </p:nvPr>
        </p:nvSpPr>
        <p:spPr>
          <a:xfrm>
            <a:off x="274639" y="295275"/>
            <a:ext cx="3856048" cy="917575"/>
          </a:xfrm>
        </p:spPr>
        <p:txBody>
          <a:bodyPr/>
          <a:lstStyle>
            <a:lvl1pPr>
              <a:defRPr sz="4080">
                <a:solidFill>
                  <a:schemeClr val="bg1"/>
                </a:solidFill>
              </a:defRPr>
            </a:lvl1pPr>
          </a:lstStyle>
          <a:p>
            <a:r>
              <a:rPr lang="en-US"/>
              <a:t>Click to edit Master title style</a:t>
            </a:r>
          </a:p>
        </p:txBody>
      </p:sp>
      <p:sp>
        <p:nvSpPr>
          <p:cNvPr id="13" name="Text Placeholder 3"/>
          <p:cNvSpPr>
            <a:spLocks noGrp="1"/>
          </p:cNvSpPr>
          <p:nvPr>
            <p:ph type="body" sz="quarter" idx="10"/>
          </p:nvPr>
        </p:nvSpPr>
        <p:spPr>
          <a:xfrm>
            <a:off x="274640" y="1636020"/>
            <a:ext cx="3856047" cy="442604"/>
          </a:xfrm>
        </p:spPr>
        <p:txBody>
          <a:bodyPr wrap="square">
            <a:spAutoFit/>
          </a:bodyPr>
          <a:lstStyle>
            <a:lvl1pPr marL="0" indent="0">
              <a:spcBef>
                <a:spcPts val="1836"/>
              </a:spcBef>
              <a:buClr>
                <a:schemeClr val="tx1"/>
              </a:buClr>
              <a:buFont typeface="Arial" pitchFamily="34" charset="0"/>
              <a:buNone/>
              <a:defRPr sz="1836">
                <a:solidFill>
                  <a:schemeClr val="bg1"/>
                </a:solidFill>
                <a:latin typeface="+mn-lt"/>
              </a:defRPr>
            </a:lvl1pPr>
            <a:lvl2pPr marL="297914" indent="0">
              <a:buNone/>
              <a:defRPr sz="2400">
                <a:solidFill>
                  <a:schemeClr val="bg1"/>
                </a:solidFill>
                <a:latin typeface="+mn-lt"/>
              </a:defRPr>
            </a:lvl2pPr>
            <a:lvl3pPr marL="531064" indent="0">
              <a:buNone/>
              <a:tabLst/>
              <a:defRPr sz="2000">
                <a:solidFill>
                  <a:schemeClr val="bg1"/>
                </a:solidFill>
                <a:latin typeface="+mn-lt"/>
              </a:defRPr>
            </a:lvl3pPr>
            <a:lvl4pPr marL="699449" indent="0">
              <a:buNone/>
              <a:defRPr>
                <a:solidFill>
                  <a:schemeClr val="bg1"/>
                </a:solidFill>
                <a:latin typeface="+mn-lt"/>
              </a:defRPr>
            </a:lvl4pPr>
            <a:lvl5pPr marL="880789" indent="0">
              <a:buNone/>
              <a:tabLst/>
              <a:defRPr>
                <a:solidFill>
                  <a:schemeClr val="bg1"/>
                </a:solidFill>
                <a:latin typeface="+mn-lt"/>
              </a:defRPr>
            </a:lvl5pPr>
          </a:lstStyle>
          <a:p>
            <a:pPr lvl="0"/>
            <a:r>
              <a:rPr lang="en-US"/>
              <a:t>Edit Master text styles</a:t>
            </a:r>
          </a:p>
        </p:txBody>
      </p:sp>
      <p:sp>
        <p:nvSpPr>
          <p:cNvPr id="14" name="Text Placeholder 3"/>
          <p:cNvSpPr>
            <a:spLocks noGrp="1"/>
          </p:cNvSpPr>
          <p:nvPr>
            <p:ph type="body" sz="quarter" idx="11"/>
          </p:nvPr>
        </p:nvSpPr>
        <p:spPr>
          <a:xfrm>
            <a:off x="721329" y="6176210"/>
            <a:ext cx="3396404" cy="414353"/>
          </a:xfrm>
        </p:spPr>
        <p:txBody>
          <a:bodyPr wrap="square" anchor="ctr" anchorCtr="0">
            <a:spAutoFit/>
          </a:bodyPr>
          <a:lstStyle>
            <a:lvl1pPr marL="0" indent="0">
              <a:spcBef>
                <a:spcPts val="1224"/>
              </a:spcBef>
              <a:buClr>
                <a:schemeClr val="tx1"/>
              </a:buClr>
              <a:buFont typeface="Arial" pitchFamily="34" charset="0"/>
              <a:buNone/>
              <a:defRPr sz="1632">
                <a:solidFill>
                  <a:schemeClr val="tx1"/>
                </a:solidFill>
                <a:latin typeface="+mn-lt"/>
              </a:defRPr>
            </a:lvl1pPr>
            <a:lvl2pPr marL="297914" indent="0">
              <a:buNone/>
              <a:defRPr sz="2400">
                <a:solidFill>
                  <a:schemeClr val="bg1"/>
                </a:solidFill>
                <a:latin typeface="+mn-lt"/>
              </a:defRPr>
            </a:lvl2pPr>
            <a:lvl3pPr marL="531064" indent="0">
              <a:buNone/>
              <a:tabLst/>
              <a:defRPr sz="2000">
                <a:solidFill>
                  <a:schemeClr val="bg1"/>
                </a:solidFill>
                <a:latin typeface="+mn-lt"/>
              </a:defRPr>
            </a:lvl3pPr>
            <a:lvl4pPr marL="699449" indent="0">
              <a:buNone/>
              <a:defRPr>
                <a:solidFill>
                  <a:schemeClr val="bg1"/>
                </a:solidFill>
                <a:latin typeface="+mn-lt"/>
              </a:defRPr>
            </a:lvl4pPr>
            <a:lvl5pPr marL="880789" indent="0">
              <a:buNone/>
              <a:tabLst/>
              <a:defRPr>
                <a:solidFill>
                  <a:schemeClr val="bg1"/>
                </a:solidFill>
                <a:latin typeface="+mn-lt"/>
              </a:defRPr>
            </a:lvl5pPr>
          </a:lstStyle>
          <a:p>
            <a:pPr lvl="0"/>
            <a:r>
              <a:rPr lang="en-US"/>
              <a:t>Edit Master text styles</a:t>
            </a:r>
          </a:p>
        </p:txBody>
      </p:sp>
    </p:spTree>
    <p:extLst>
      <p:ext uri="{BB962C8B-B14F-4D97-AF65-F5344CB8AC3E}">
        <p14:creationId xmlns:p14="http://schemas.microsoft.com/office/powerpoint/2010/main" val="336495851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01Application_Text">
    <p:spTree>
      <p:nvGrpSpPr>
        <p:cNvPr id="1" name=""/>
        <p:cNvGrpSpPr/>
        <p:nvPr/>
      </p:nvGrpSpPr>
      <p:grpSpPr>
        <a:xfrm>
          <a:off x="0" y="0"/>
          <a:ext cx="0" cy="0"/>
          <a:chOff x="0" y="0"/>
          <a:chExt cx="0" cy="0"/>
        </a:xfrm>
      </p:grpSpPr>
      <p:grpSp>
        <p:nvGrpSpPr>
          <p:cNvPr id="16" name="Group 15"/>
          <p:cNvGrpSpPr/>
          <p:nvPr userDrawn="1"/>
        </p:nvGrpSpPr>
        <p:grpSpPr>
          <a:xfrm>
            <a:off x="9939268" y="124025"/>
            <a:ext cx="1995215" cy="656924"/>
            <a:chOff x="9743882" y="121604"/>
            <a:chExt cx="1955993" cy="644102"/>
          </a:xfrm>
        </p:grpSpPr>
        <p:sp>
          <p:nvSpPr>
            <p:cNvPr id="17" name="Rectangle 16"/>
            <p:cNvSpPr/>
            <p:nvPr/>
          </p:nvSpPr>
          <p:spPr bwMode="auto">
            <a:xfrm rot="5400000">
              <a:off x="10399828" y="-534341"/>
              <a:ext cx="644102" cy="1955992"/>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5760" rIns="0" bIns="91440"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071">
                <a:solidFill>
                  <a:schemeClr val="tx1">
                    <a:lumMod val="50000"/>
                  </a:schemeClr>
                </a:solidFill>
                <a:latin typeface="Segoe UI Semibold" panose="020B0702040204020203" pitchFamily="34" charset="0"/>
                <a:cs typeface="Segoe UI" pitchFamily="34" charset="0"/>
              </a:endParaRPr>
            </a:p>
          </p:txBody>
        </p:sp>
        <p:sp>
          <p:nvSpPr>
            <p:cNvPr id="25" name="Isosceles Triangle 24"/>
            <p:cNvSpPr/>
            <p:nvPr userDrawn="1"/>
          </p:nvSpPr>
          <p:spPr bwMode="auto">
            <a:xfrm rot="5400000">
              <a:off x="9485906" y="379581"/>
              <a:ext cx="644098" cy="1281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grpSp>
      <p:sp>
        <p:nvSpPr>
          <p:cNvPr id="28" name="Text Placeholder 3"/>
          <p:cNvSpPr>
            <a:spLocks noGrp="1"/>
          </p:cNvSpPr>
          <p:nvPr>
            <p:ph type="body" sz="quarter" idx="12" hasCustomPrompt="1"/>
          </p:nvPr>
        </p:nvSpPr>
        <p:spPr>
          <a:xfrm>
            <a:off x="10198376" y="171986"/>
            <a:ext cx="1301012" cy="561002"/>
          </a:xfrm>
        </p:spPr>
        <p:txBody>
          <a:bodyPr wrap="square" lIns="0" rIns="0" anchor="ctr" anchorCtr="0">
            <a:noAutofit/>
          </a:bodyPr>
          <a:lstStyle>
            <a:lvl1pPr marL="0" indent="0" algn="ctr" defTabSz="951028" rtl="0" eaLnBrk="1" fontAlgn="base" latinLnBrk="0" hangingPunct="1">
              <a:lnSpc>
                <a:spcPct val="90000"/>
              </a:lnSpc>
              <a:spcBef>
                <a:spcPct val="0"/>
              </a:spcBef>
              <a:spcAft>
                <a:spcPct val="0"/>
              </a:spcAft>
              <a:buClr>
                <a:schemeClr val="tx1"/>
              </a:buClr>
              <a:buFont typeface="Arial" pitchFamily="34" charset="0"/>
              <a:buNone/>
              <a:defRPr lang="en-US" sz="1428" kern="1200" dirty="0">
                <a:solidFill>
                  <a:schemeClr val="bg1"/>
                </a:solidFill>
                <a:latin typeface="Segoe UI Semibold" panose="020B0702040204020203" pitchFamily="34" charset="0"/>
                <a:ea typeface="Segoe UI" pitchFamily="34" charset="0"/>
                <a:cs typeface="Segoe UI" pitchFamily="34" charset="0"/>
              </a:defRPr>
            </a:lvl1pPr>
            <a:lvl2pPr marL="297914" indent="0">
              <a:buNone/>
              <a:defRPr sz="2400">
                <a:solidFill>
                  <a:schemeClr val="bg1"/>
                </a:solidFill>
                <a:latin typeface="+mn-lt"/>
              </a:defRPr>
            </a:lvl2pPr>
            <a:lvl3pPr marL="531064" indent="0">
              <a:buNone/>
              <a:tabLst/>
              <a:defRPr sz="2000">
                <a:solidFill>
                  <a:schemeClr val="bg1"/>
                </a:solidFill>
                <a:latin typeface="+mn-lt"/>
              </a:defRPr>
            </a:lvl3pPr>
            <a:lvl4pPr marL="699449" indent="0">
              <a:buNone/>
              <a:defRPr>
                <a:solidFill>
                  <a:schemeClr val="bg1"/>
                </a:solidFill>
                <a:latin typeface="+mn-lt"/>
              </a:defRPr>
            </a:lvl4pPr>
            <a:lvl5pPr marL="880789" indent="0">
              <a:buNone/>
              <a:tabLst/>
              <a:defRPr>
                <a:solidFill>
                  <a:schemeClr val="bg1"/>
                </a:solidFill>
                <a:latin typeface="+mn-lt"/>
              </a:defRPr>
            </a:lvl5pPr>
          </a:lstStyle>
          <a:p>
            <a:pPr lvl="0"/>
            <a:r>
              <a:rPr lang="en-US"/>
              <a:t>Preview</a:t>
            </a:r>
          </a:p>
          <a:p>
            <a:pPr lvl="0"/>
            <a:r>
              <a:rPr lang="en-US"/>
              <a:t>Released</a:t>
            </a:r>
          </a:p>
          <a:p>
            <a:pPr lvl="0"/>
            <a:r>
              <a:rPr lang="en-US"/>
              <a:t>Date</a:t>
            </a:r>
          </a:p>
        </p:txBody>
      </p:sp>
      <p:sp>
        <p:nvSpPr>
          <p:cNvPr id="6" name="Rectangle 5"/>
          <p:cNvSpPr/>
          <p:nvPr userDrawn="1"/>
        </p:nvSpPr>
        <p:spPr bwMode="auto">
          <a:xfrm>
            <a:off x="1" y="496"/>
            <a:ext cx="4349687" cy="6994029"/>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auto">
          <a:xfrm>
            <a:off x="-1" y="6030203"/>
            <a:ext cx="4349689" cy="70636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11" name="Oval 10"/>
          <p:cNvSpPr/>
          <p:nvPr userDrawn="1"/>
        </p:nvSpPr>
        <p:spPr bwMode="auto">
          <a:xfrm>
            <a:off x="274640" y="6164892"/>
            <a:ext cx="437054" cy="436990"/>
          </a:xfrm>
          <a:prstGeom prst="ellipse">
            <a:avLst/>
          </a:prstGeom>
          <a:solidFill>
            <a:srgbClr val="F8F8F8"/>
          </a:solidFill>
          <a:ln w="28575" cap="flat" cmpd="sng" algn="ctr">
            <a:solidFill>
              <a:srgbClr val="00188F"/>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50846" eaLnBrk="1" fontAlgn="base" latinLnBrk="0" hangingPunct="1">
              <a:lnSpc>
                <a:spcPct val="100000"/>
              </a:lnSpc>
              <a:spcBef>
                <a:spcPct val="0"/>
              </a:spcBef>
              <a:spcAft>
                <a:spcPct val="0"/>
              </a:spcAft>
              <a:buClrTx/>
              <a:buSzTx/>
              <a:buFontTx/>
              <a:buNone/>
              <a:tabLst/>
              <a:defRPr/>
            </a:pPr>
            <a:r>
              <a:rPr kumimoji="0" lang="en-US" sz="2040" b="0" i="0" u="none" strike="noStrike" kern="0" cap="none" spc="0" normalizeH="0" baseline="0" noProof="0">
                <a:ln w="19050">
                  <a:noFill/>
                </a:ln>
                <a:solidFill>
                  <a:srgbClr val="00188F"/>
                </a:solidFill>
                <a:effectLst/>
                <a:uLnTx/>
                <a:uFillTx/>
                <a:latin typeface="Segoe UI"/>
                <a:ea typeface="Segoe UI" pitchFamily="34" charset="0"/>
                <a:cs typeface="Segoe UI" pitchFamily="34" charset="0"/>
                <a:sym typeface="Wingdings" panose="05000000000000000000" pitchFamily="2" charset="2"/>
              </a:rPr>
              <a:t></a:t>
            </a:r>
            <a:endParaRPr kumimoji="0" lang="en-US" sz="2040" b="0" i="0" u="none" strike="noStrike" kern="0" cap="none" spc="0" normalizeH="0" baseline="0" noProof="0">
              <a:ln w="19050">
                <a:noFill/>
              </a:ln>
              <a:solidFill>
                <a:srgbClr val="00188F"/>
              </a:solidFill>
              <a:effectLst/>
              <a:uLnTx/>
              <a:uFillTx/>
              <a:latin typeface="Segoe UI"/>
              <a:ea typeface="Segoe UI" pitchFamily="34" charset="0"/>
              <a:cs typeface="Segoe UI" pitchFamily="34" charset="0"/>
            </a:endParaRPr>
          </a:p>
        </p:txBody>
      </p:sp>
      <p:sp>
        <p:nvSpPr>
          <p:cNvPr id="2" name="Title 1"/>
          <p:cNvSpPr>
            <a:spLocks noGrp="1"/>
          </p:cNvSpPr>
          <p:nvPr>
            <p:ph type="title"/>
          </p:nvPr>
        </p:nvSpPr>
        <p:spPr>
          <a:xfrm>
            <a:off x="274639" y="295275"/>
            <a:ext cx="3856048" cy="917575"/>
          </a:xfrm>
        </p:spPr>
        <p:txBody>
          <a:bodyPr/>
          <a:lstStyle>
            <a:lvl1pPr>
              <a:defRPr sz="4080">
                <a:solidFill>
                  <a:schemeClr val="bg1"/>
                </a:solidFill>
              </a:defRPr>
            </a:lvl1pPr>
          </a:lstStyle>
          <a:p>
            <a:r>
              <a:rPr lang="en-US"/>
              <a:t>Click to edit Master title style</a:t>
            </a:r>
          </a:p>
        </p:txBody>
      </p:sp>
      <p:sp>
        <p:nvSpPr>
          <p:cNvPr id="14" name="Text Placeholder 3"/>
          <p:cNvSpPr>
            <a:spLocks noGrp="1"/>
          </p:cNvSpPr>
          <p:nvPr>
            <p:ph type="body" sz="quarter" idx="11"/>
          </p:nvPr>
        </p:nvSpPr>
        <p:spPr>
          <a:xfrm>
            <a:off x="682465" y="6176210"/>
            <a:ext cx="3396404" cy="414353"/>
          </a:xfrm>
        </p:spPr>
        <p:txBody>
          <a:bodyPr wrap="square" anchor="ctr" anchorCtr="0">
            <a:spAutoFit/>
          </a:bodyPr>
          <a:lstStyle>
            <a:lvl1pPr marL="0" indent="0">
              <a:spcBef>
                <a:spcPts val="1224"/>
              </a:spcBef>
              <a:buClr>
                <a:schemeClr val="tx1"/>
              </a:buClr>
              <a:buFont typeface="Arial" pitchFamily="34" charset="0"/>
              <a:buNone/>
              <a:defRPr sz="1632">
                <a:solidFill>
                  <a:schemeClr val="tx1"/>
                </a:solidFill>
                <a:latin typeface="+mn-lt"/>
              </a:defRPr>
            </a:lvl1pPr>
            <a:lvl2pPr marL="297914" indent="0">
              <a:buNone/>
              <a:defRPr sz="2400">
                <a:solidFill>
                  <a:schemeClr val="bg1"/>
                </a:solidFill>
                <a:latin typeface="+mn-lt"/>
              </a:defRPr>
            </a:lvl2pPr>
            <a:lvl3pPr marL="531064" indent="0">
              <a:buNone/>
              <a:tabLst/>
              <a:defRPr sz="2000">
                <a:solidFill>
                  <a:schemeClr val="bg1"/>
                </a:solidFill>
                <a:latin typeface="+mn-lt"/>
              </a:defRPr>
            </a:lvl3pPr>
            <a:lvl4pPr marL="699449" indent="0">
              <a:buNone/>
              <a:defRPr>
                <a:solidFill>
                  <a:schemeClr val="bg1"/>
                </a:solidFill>
                <a:latin typeface="+mn-lt"/>
              </a:defRPr>
            </a:lvl4pPr>
            <a:lvl5pPr marL="880789" indent="0">
              <a:buNone/>
              <a:tabLst/>
              <a:defRPr>
                <a:solidFill>
                  <a:schemeClr val="bg1"/>
                </a:solidFill>
                <a:latin typeface="+mn-lt"/>
              </a:defRPr>
            </a:lvl5pPr>
          </a:lstStyle>
          <a:p>
            <a:pPr lvl="0"/>
            <a:r>
              <a:rPr lang="en-US"/>
              <a:t>Edit Master text styles</a:t>
            </a:r>
          </a:p>
        </p:txBody>
      </p:sp>
      <p:grpSp>
        <p:nvGrpSpPr>
          <p:cNvPr id="21" name="Group 20"/>
          <p:cNvGrpSpPr/>
          <p:nvPr userDrawn="1"/>
        </p:nvGrpSpPr>
        <p:grpSpPr>
          <a:xfrm>
            <a:off x="11606960" y="124022"/>
            <a:ext cx="657017" cy="656923"/>
            <a:chOff x="11330153" y="81481"/>
            <a:chExt cx="644101" cy="644101"/>
          </a:xfrm>
        </p:grpSpPr>
        <p:sp>
          <p:nvSpPr>
            <p:cNvPr id="22" name="Oval 21"/>
            <p:cNvSpPr/>
            <p:nvPr/>
          </p:nvSpPr>
          <p:spPr bwMode="auto">
            <a:xfrm>
              <a:off x="11330153" y="81481"/>
              <a:ext cx="644101" cy="644101"/>
            </a:xfrm>
            <a:prstGeom prst="ellipse">
              <a:avLst/>
            </a:prstGeom>
            <a:solidFill>
              <a:srgbClr val="00188F"/>
            </a:solidFill>
            <a:ln w="254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3" name="Freeform 13"/>
            <p:cNvSpPr>
              <a:spLocks noChangeAspect="1" noEditPoints="1"/>
            </p:cNvSpPr>
            <p:nvPr/>
          </p:nvSpPr>
          <p:spPr bwMode="auto">
            <a:xfrm>
              <a:off x="11487974" y="289794"/>
              <a:ext cx="328458" cy="227475"/>
            </a:xfrm>
            <a:custGeom>
              <a:avLst/>
              <a:gdLst>
                <a:gd name="T0" fmla="*/ 28 w 128"/>
                <a:gd name="T1" fmla="*/ 88 h 88"/>
                <a:gd name="T2" fmla="*/ 94 w 128"/>
                <a:gd name="T3" fmla="*/ 88 h 88"/>
                <a:gd name="T4" fmla="*/ 128 w 128"/>
                <a:gd name="T5" fmla="*/ 54 h 88"/>
                <a:gd name="T6" fmla="*/ 96 w 128"/>
                <a:gd name="T7" fmla="*/ 20 h 88"/>
                <a:gd name="T8" fmla="*/ 64 w 128"/>
                <a:gd name="T9" fmla="*/ 0 h 88"/>
                <a:gd name="T10" fmla="*/ 28 w 128"/>
                <a:gd name="T11" fmla="*/ 32 h 88"/>
                <a:gd name="T12" fmla="*/ 28 w 128"/>
                <a:gd name="T13" fmla="*/ 32 h 88"/>
                <a:gd name="T14" fmla="*/ 0 w 128"/>
                <a:gd name="T15" fmla="*/ 60 h 88"/>
                <a:gd name="T16" fmla="*/ 28 w 128"/>
                <a:gd name="T17" fmla="*/ 88 h 88"/>
                <a:gd name="T18" fmla="*/ 28 w 128"/>
                <a:gd name="T19" fmla="*/ 40 h 88"/>
                <a:gd name="T20" fmla="*/ 31 w 128"/>
                <a:gd name="T21" fmla="*/ 41 h 88"/>
                <a:gd name="T22" fmla="*/ 36 w 128"/>
                <a:gd name="T23" fmla="*/ 41 h 88"/>
                <a:gd name="T24" fmla="*/ 36 w 128"/>
                <a:gd name="T25" fmla="*/ 36 h 88"/>
                <a:gd name="T26" fmla="*/ 64 w 128"/>
                <a:gd name="T27" fmla="*/ 8 h 88"/>
                <a:gd name="T28" fmla="*/ 90 w 128"/>
                <a:gd name="T29" fmla="*/ 26 h 88"/>
                <a:gd name="T30" fmla="*/ 91 w 128"/>
                <a:gd name="T31" fmla="*/ 28 h 88"/>
                <a:gd name="T32" fmla="*/ 94 w 128"/>
                <a:gd name="T33" fmla="*/ 28 h 88"/>
                <a:gd name="T34" fmla="*/ 120 w 128"/>
                <a:gd name="T35" fmla="*/ 54 h 88"/>
                <a:gd name="T36" fmla="*/ 94 w 128"/>
                <a:gd name="T37" fmla="*/ 80 h 88"/>
                <a:gd name="T38" fmla="*/ 28 w 128"/>
                <a:gd name="T39" fmla="*/ 80 h 88"/>
                <a:gd name="T40" fmla="*/ 8 w 128"/>
                <a:gd name="T41" fmla="*/ 60 h 88"/>
                <a:gd name="T42" fmla="*/ 28 w 128"/>
                <a:gd name="T43" fmla="*/ 4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8" h="88">
                  <a:moveTo>
                    <a:pt x="28" y="88"/>
                  </a:moveTo>
                  <a:cubicBezTo>
                    <a:pt x="94" y="88"/>
                    <a:pt x="94" y="88"/>
                    <a:pt x="94" y="88"/>
                  </a:cubicBezTo>
                  <a:cubicBezTo>
                    <a:pt x="113" y="88"/>
                    <a:pt x="128" y="73"/>
                    <a:pt x="128" y="54"/>
                  </a:cubicBezTo>
                  <a:cubicBezTo>
                    <a:pt x="128" y="36"/>
                    <a:pt x="114" y="21"/>
                    <a:pt x="96" y="20"/>
                  </a:cubicBezTo>
                  <a:cubicBezTo>
                    <a:pt x="90" y="8"/>
                    <a:pt x="78" y="0"/>
                    <a:pt x="64" y="0"/>
                  </a:cubicBezTo>
                  <a:cubicBezTo>
                    <a:pt x="46" y="0"/>
                    <a:pt x="30" y="14"/>
                    <a:pt x="28" y="32"/>
                  </a:cubicBezTo>
                  <a:cubicBezTo>
                    <a:pt x="28" y="32"/>
                    <a:pt x="28" y="32"/>
                    <a:pt x="28" y="32"/>
                  </a:cubicBezTo>
                  <a:cubicBezTo>
                    <a:pt x="13" y="32"/>
                    <a:pt x="0" y="45"/>
                    <a:pt x="0" y="60"/>
                  </a:cubicBezTo>
                  <a:cubicBezTo>
                    <a:pt x="0" y="76"/>
                    <a:pt x="13" y="88"/>
                    <a:pt x="28" y="88"/>
                  </a:cubicBezTo>
                  <a:close/>
                  <a:moveTo>
                    <a:pt x="28" y="40"/>
                  </a:moveTo>
                  <a:cubicBezTo>
                    <a:pt x="29" y="40"/>
                    <a:pt x="30" y="40"/>
                    <a:pt x="31" y="41"/>
                  </a:cubicBezTo>
                  <a:cubicBezTo>
                    <a:pt x="36" y="41"/>
                    <a:pt x="36" y="41"/>
                    <a:pt x="36" y="41"/>
                  </a:cubicBezTo>
                  <a:cubicBezTo>
                    <a:pt x="36" y="36"/>
                    <a:pt x="36" y="36"/>
                    <a:pt x="36" y="36"/>
                  </a:cubicBezTo>
                  <a:cubicBezTo>
                    <a:pt x="36" y="21"/>
                    <a:pt x="49" y="8"/>
                    <a:pt x="64" y="8"/>
                  </a:cubicBezTo>
                  <a:cubicBezTo>
                    <a:pt x="76" y="8"/>
                    <a:pt x="86" y="15"/>
                    <a:pt x="90" y="26"/>
                  </a:cubicBezTo>
                  <a:cubicBezTo>
                    <a:pt x="91" y="28"/>
                    <a:pt x="91" y="28"/>
                    <a:pt x="91" y="28"/>
                  </a:cubicBezTo>
                  <a:cubicBezTo>
                    <a:pt x="94" y="28"/>
                    <a:pt x="94" y="28"/>
                    <a:pt x="94" y="28"/>
                  </a:cubicBezTo>
                  <a:cubicBezTo>
                    <a:pt x="108" y="28"/>
                    <a:pt x="120" y="40"/>
                    <a:pt x="120" y="54"/>
                  </a:cubicBezTo>
                  <a:cubicBezTo>
                    <a:pt x="120" y="69"/>
                    <a:pt x="108" y="80"/>
                    <a:pt x="94" y="80"/>
                  </a:cubicBezTo>
                  <a:cubicBezTo>
                    <a:pt x="28" y="80"/>
                    <a:pt x="28" y="80"/>
                    <a:pt x="28" y="80"/>
                  </a:cubicBezTo>
                  <a:cubicBezTo>
                    <a:pt x="17" y="80"/>
                    <a:pt x="8" y="71"/>
                    <a:pt x="8" y="60"/>
                  </a:cubicBezTo>
                  <a:cubicBezTo>
                    <a:pt x="8" y="49"/>
                    <a:pt x="17" y="40"/>
                    <a:pt x="28" y="40"/>
                  </a:cubicBezTo>
                  <a:close/>
                </a:path>
              </a:pathLst>
            </a:custGeom>
            <a:solidFill>
              <a:schemeClr val="bg1"/>
            </a:solidFill>
          </p:spPr>
          <p:txBody>
            <a:bodyPr vert="horz" wrap="square" lIns="89642" tIns="44821" rIns="89642" bIns="44821" numCol="1" anchor="t" anchorCtr="0" compatLnSpc="1">
              <a:prstTxWarp prst="textNoShape">
                <a:avLst/>
              </a:prstTxWarp>
            </a:bodyPr>
            <a:lstStyle/>
            <a:p>
              <a:endParaRPr lang="en-US" sz="1800"/>
            </a:p>
          </p:txBody>
        </p:sp>
      </p:grpSp>
      <p:sp>
        <p:nvSpPr>
          <p:cNvPr id="26" name="Content Placeholder 25"/>
          <p:cNvSpPr>
            <a:spLocks noGrp="1"/>
          </p:cNvSpPr>
          <p:nvPr>
            <p:ph sz="quarter" idx="14"/>
          </p:nvPr>
        </p:nvSpPr>
        <p:spPr>
          <a:xfrm>
            <a:off x="4896862" y="294677"/>
            <a:ext cx="6218238" cy="6295885"/>
          </a:xfrm>
        </p:spPr>
        <p:txBody>
          <a:bodyPr>
            <a:noAutofit/>
          </a:bodyPr>
          <a:lstStyle>
            <a:lvl1pPr marL="0" indent="0">
              <a:buNone/>
              <a:defRPr sz="2856"/>
            </a:lvl1pPr>
            <a:lvl2pPr marL="342834" indent="0">
              <a:buNone/>
              <a:defRPr/>
            </a:lvl2pPr>
          </a:lstStyle>
          <a:p>
            <a:pPr lvl="0"/>
            <a:r>
              <a:rPr lang="en-US"/>
              <a:t>Edit Master text styles</a:t>
            </a:r>
          </a:p>
          <a:p>
            <a:pPr lvl="1"/>
            <a:r>
              <a:rPr lang="en-US"/>
              <a:t>Second level</a:t>
            </a:r>
          </a:p>
          <a:p>
            <a:pPr lvl="2"/>
            <a:r>
              <a:rPr lang="en-US"/>
              <a:t>Third level</a:t>
            </a:r>
          </a:p>
        </p:txBody>
      </p:sp>
      <p:sp>
        <p:nvSpPr>
          <p:cNvPr id="27" name="Text Placeholder 3"/>
          <p:cNvSpPr>
            <a:spLocks noGrp="1"/>
          </p:cNvSpPr>
          <p:nvPr>
            <p:ph type="body" sz="quarter" idx="10"/>
          </p:nvPr>
        </p:nvSpPr>
        <p:spPr>
          <a:xfrm>
            <a:off x="274640" y="1636020"/>
            <a:ext cx="3856047" cy="442604"/>
          </a:xfrm>
        </p:spPr>
        <p:txBody>
          <a:bodyPr wrap="square">
            <a:spAutoFit/>
          </a:bodyPr>
          <a:lstStyle>
            <a:lvl1pPr marL="0" indent="0">
              <a:spcBef>
                <a:spcPts val="1836"/>
              </a:spcBef>
              <a:buClr>
                <a:schemeClr val="tx1"/>
              </a:buClr>
              <a:buFont typeface="Arial" pitchFamily="34" charset="0"/>
              <a:buNone/>
              <a:defRPr sz="1836">
                <a:solidFill>
                  <a:schemeClr val="bg1"/>
                </a:solidFill>
                <a:latin typeface="+mn-lt"/>
              </a:defRPr>
            </a:lvl1pPr>
            <a:lvl2pPr marL="297914" indent="0">
              <a:buNone/>
              <a:defRPr sz="2400">
                <a:solidFill>
                  <a:schemeClr val="bg1"/>
                </a:solidFill>
                <a:latin typeface="+mn-lt"/>
              </a:defRPr>
            </a:lvl2pPr>
            <a:lvl3pPr marL="531064" indent="0">
              <a:buNone/>
              <a:tabLst/>
              <a:defRPr sz="2000">
                <a:solidFill>
                  <a:schemeClr val="bg1"/>
                </a:solidFill>
                <a:latin typeface="+mn-lt"/>
              </a:defRPr>
            </a:lvl3pPr>
            <a:lvl4pPr marL="699449" indent="0">
              <a:buNone/>
              <a:defRPr>
                <a:solidFill>
                  <a:schemeClr val="bg1"/>
                </a:solidFill>
                <a:latin typeface="+mn-lt"/>
              </a:defRPr>
            </a:lvl4pPr>
            <a:lvl5pPr marL="880789" indent="0">
              <a:buNone/>
              <a:tabLst/>
              <a:defRPr>
                <a:solidFill>
                  <a:schemeClr val="bg1"/>
                </a:solidFill>
                <a:latin typeface="+mn-lt"/>
              </a:defRPr>
            </a:lvl5pPr>
          </a:lstStyle>
          <a:p>
            <a:pPr lvl="0"/>
            <a:r>
              <a:rPr lang="en-US"/>
              <a:t>Edit Master text styles</a:t>
            </a:r>
          </a:p>
        </p:txBody>
      </p:sp>
    </p:spTree>
    <p:extLst>
      <p:ext uri="{BB962C8B-B14F-4D97-AF65-F5344CB8AC3E}">
        <p14:creationId xmlns:p14="http://schemas.microsoft.com/office/powerpoint/2010/main" val="275278350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98371309"/>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01Application_Photo">
    <p:spTree>
      <p:nvGrpSpPr>
        <p:cNvPr id="1" name=""/>
        <p:cNvGrpSpPr/>
        <p:nvPr/>
      </p:nvGrpSpPr>
      <p:grpSpPr>
        <a:xfrm>
          <a:off x="0" y="0"/>
          <a:ext cx="0" cy="0"/>
          <a:chOff x="0" y="0"/>
          <a:chExt cx="0" cy="0"/>
        </a:xfrm>
      </p:grpSpPr>
      <p:grpSp>
        <p:nvGrpSpPr>
          <p:cNvPr id="25" name="Group 24"/>
          <p:cNvGrpSpPr/>
          <p:nvPr userDrawn="1"/>
        </p:nvGrpSpPr>
        <p:grpSpPr>
          <a:xfrm>
            <a:off x="9939268" y="124025"/>
            <a:ext cx="1995215" cy="656924"/>
            <a:chOff x="9743882" y="121604"/>
            <a:chExt cx="1955993" cy="644102"/>
          </a:xfrm>
        </p:grpSpPr>
        <p:sp>
          <p:nvSpPr>
            <p:cNvPr id="26" name="Rectangle 25"/>
            <p:cNvSpPr/>
            <p:nvPr/>
          </p:nvSpPr>
          <p:spPr bwMode="auto">
            <a:xfrm rot="5400000">
              <a:off x="10399828" y="-534341"/>
              <a:ext cx="644102" cy="1955992"/>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5760" rIns="0" bIns="91440"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071">
                <a:solidFill>
                  <a:schemeClr val="tx1">
                    <a:lumMod val="50000"/>
                  </a:schemeClr>
                </a:solidFill>
                <a:latin typeface="Segoe UI Semibold" panose="020B0702040204020203" pitchFamily="34" charset="0"/>
                <a:cs typeface="Segoe UI" pitchFamily="34" charset="0"/>
              </a:endParaRPr>
            </a:p>
          </p:txBody>
        </p:sp>
        <p:sp>
          <p:nvSpPr>
            <p:cNvPr id="27" name="Isosceles Triangle 26"/>
            <p:cNvSpPr/>
            <p:nvPr userDrawn="1"/>
          </p:nvSpPr>
          <p:spPr bwMode="auto">
            <a:xfrm rot="5400000">
              <a:off x="9485906" y="379581"/>
              <a:ext cx="644098" cy="1281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grpSp>
      <p:sp>
        <p:nvSpPr>
          <p:cNvPr id="28" name="Text Placeholder 3"/>
          <p:cNvSpPr>
            <a:spLocks noGrp="1"/>
          </p:cNvSpPr>
          <p:nvPr>
            <p:ph type="body" sz="quarter" idx="13" hasCustomPrompt="1"/>
          </p:nvPr>
        </p:nvSpPr>
        <p:spPr>
          <a:xfrm>
            <a:off x="10198376" y="171986"/>
            <a:ext cx="1301012" cy="561002"/>
          </a:xfrm>
        </p:spPr>
        <p:txBody>
          <a:bodyPr wrap="square" lIns="0" rIns="0" anchor="ctr" anchorCtr="0">
            <a:noAutofit/>
          </a:bodyPr>
          <a:lstStyle>
            <a:lvl1pPr marL="0" indent="0" algn="ctr" defTabSz="951028" rtl="0" eaLnBrk="1" fontAlgn="base" latinLnBrk="0" hangingPunct="1">
              <a:lnSpc>
                <a:spcPct val="90000"/>
              </a:lnSpc>
              <a:spcBef>
                <a:spcPct val="0"/>
              </a:spcBef>
              <a:spcAft>
                <a:spcPct val="0"/>
              </a:spcAft>
              <a:buClr>
                <a:schemeClr val="tx1"/>
              </a:buClr>
              <a:buFont typeface="Arial" pitchFamily="34" charset="0"/>
              <a:buNone/>
              <a:defRPr lang="en-US" sz="1428" kern="1200" dirty="0">
                <a:solidFill>
                  <a:schemeClr val="bg1"/>
                </a:solidFill>
                <a:latin typeface="Segoe UI Semibold" panose="020B0702040204020203" pitchFamily="34" charset="0"/>
                <a:ea typeface="Segoe UI" pitchFamily="34" charset="0"/>
                <a:cs typeface="Segoe UI" pitchFamily="34" charset="0"/>
              </a:defRPr>
            </a:lvl1pPr>
            <a:lvl2pPr marL="297914" indent="0">
              <a:buNone/>
              <a:defRPr sz="2400">
                <a:solidFill>
                  <a:schemeClr val="bg1"/>
                </a:solidFill>
                <a:latin typeface="+mn-lt"/>
              </a:defRPr>
            </a:lvl2pPr>
            <a:lvl3pPr marL="531064" indent="0">
              <a:buNone/>
              <a:tabLst/>
              <a:defRPr sz="2000">
                <a:solidFill>
                  <a:schemeClr val="bg1"/>
                </a:solidFill>
                <a:latin typeface="+mn-lt"/>
              </a:defRPr>
            </a:lvl3pPr>
            <a:lvl4pPr marL="699449" indent="0">
              <a:buNone/>
              <a:defRPr>
                <a:solidFill>
                  <a:schemeClr val="bg1"/>
                </a:solidFill>
                <a:latin typeface="+mn-lt"/>
              </a:defRPr>
            </a:lvl4pPr>
            <a:lvl5pPr marL="880789" indent="0">
              <a:buNone/>
              <a:tabLst/>
              <a:defRPr>
                <a:solidFill>
                  <a:schemeClr val="bg1"/>
                </a:solidFill>
                <a:latin typeface="+mn-lt"/>
              </a:defRPr>
            </a:lvl5pPr>
          </a:lstStyle>
          <a:p>
            <a:pPr lvl="0"/>
            <a:r>
              <a:rPr lang="en-US"/>
              <a:t>Preview</a:t>
            </a:r>
          </a:p>
          <a:p>
            <a:pPr lvl="0"/>
            <a:r>
              <a:rPr lang="en-US"/>
              <a:t>Released</a:t>
            </a:r>
          </a:p>
          <a:p>
            <a:pPr lvl="0"/>
            <a:r>
              <a:rPr lang="en-US"/>
              <a:t>Date</a:t>
            </a:r>
          </a:p>
        </p:txBody>
      </p:sp>
      <p:sp>
        <p:nvSpPr>
          <p:cNvPr id="6" name="Rectangle 5"/>
          <p:cNvSpPr/>
          <p:nvPr userDrawn="1"/>
        </p:nvSpPr>
        <p:spPr bwMode="auto">
          <a:xfrm>
            <a:off x="1" y="496"/>
            <a:ext cx="4349687" cy="6994029"/>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auto">
          <a:xfrm>
            <a:off x="-1" y="6030203"/>
            <a:ext cx="4349689" cy="70636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11" name="Oval 10"/>
          <p:cNvSpPr/>
          <p:nvPr userDrawn="1"/>
        </p:nvSpPr>
        <p:spPr bwMode="auto">
          <a:xfrm>
            <a:off x="274640" y="6164892"/>
            <a:ext cx="437054" cy="436990"/>
          </a:xfrm>
          <a:prstGeom prst="ellipse">
            <a:avLst/>
          </a:prstGeom>
          <a:solidFill>
            <a:srgbClr val="F8F8F8"/>
          </a:solidFill>
          <a:ln w="28575" cap="flat" cmpd="sng" algn="ctr">
            <a:solidFill>
              <a:srgbClr val="00188F"/>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50846" eaLnBrk="1" fontAlgn="base" latinLnBrk="0" hangingPunct="1">
              <a:lnSpc>
                <a:spcPct val="100000"/>
              </a:lnSpc>
              <a:spcBef>
                <a:spcPct val="0"/>
              </a:spcBef>
              <a:spcAft>
                <a:spcPct val="0"/>
              </a:spcAft>
              <a:buClrTx/>
              <a:buSzTx/>
              <a:buFontTx/>
              <a:buNone/>
              <a:tabLst/>
              <a:defRPr/>
            </a:pPr>
            <a:r>
              <a:rPr kumimoji="0" lang="en-US" sz="2040" b="0" i="0" u="none" strike="noStrike" kern="0" cap="none" spc="0" normalizeH="0" baseline="0" noProof="0">
                <a:ln w="19050">
                  <a:noFill/>
                </a:ln>
                <a:solidFill>
                  <a:srgbClr val="00188F"/>
                </a:solidFill>
                <a:effectLst/>
                <a:uLnTx/>
                <a:uFillTx/>
                <a:latin typeface="Segoe UI"/>
                <a:ea typeface="Segoe UI" pitchFamily="34" charset="0"/>
                <a:cs typeface="Segoe UI" pitchFamily="34" charset="0"/>
                <a:sym typeface="Wingdings" panose="05000000000000000000" pitchFamily="2" charset="2"/>
              </a:rPr>
              <a:t></a:t>
            </a:r>
            <a:endParaRPr kumimoji="0" lang="en-US" sz="2040" b="0" i="0" u="none" strike="noStrike" kern="0" cap="none" spc="0" normalizeH="0" baseline="0" noProof="0">
              <a:ln w="19050">
                <a:noFill/>
              </a:ln>
              <a:solidFill>
                <a:srgbClr val="00188F"/>
              </a:solidFill>
              <a:effectLst/>
              <a:uLnTx/>
              <a:uFillTx/>
              <a:latin typeface="Segoe UI"/>
              <a:ea typeface="Segoe UI" pitchFamily="34" charset="0"/>
              <a:cs typeface="Segoe UI" pitchFamily="34" charset="0"/>
            </a:endParaRPr>
          </a:p>
        </p:txBody>
      </p:sp>
      <p:sp>
        <p:nvSpPr>
          <p:cNvPr id="2" name="Title 1"/>
          <p:cNvSpPr>
            <a:spLocks noGrp="1"/>
          </p:cNvSpPr>
          <p:nvPr>
            <p:ph type="title"/>
          </p:nvPr>
        </p:nvSpPr>
        <p:spPr>
          <a:xfrm>
            <a:off x="274639" y="295275"/>
            <a:ext cx="3856048" cy="917575"/>
          </a:xfrm>
        </p:spPr>
        <p:txBody>
          <a:bodyPr/>
          <a:lstStyle>
            <a:lvl1pPr>
              <a:defRPr sz="4080">
                <a:solidFill>
                  <a:schemeClr val="bg1"/>
                </a:solidFill>
              </a:defRPr>
            </a:lvl1pPr>
          </a:lstStyle>
          <a:p>
            <a:r>
              <a:rPr lang="en-US"/>
              <a:t>Click to edit Master title style</a:t>
            </a:r>
          </a:p>
        </p:txBody>
      </p:sp>
      <p:sp>
        <p:nvSpPr>
          <p:cNvPr id="14" name="Text Placeholder 3"/>
          <p:cNvSpPr>
            <a:spLocks noGrp="1"/>
          </p:cNvSpPr>
          <p:nvPr>
            <p:ph type="body" sz="quarter" idx="11"/>
          </p:nvPr>
        </p:nvSpPr>
        <p:spPr>
          <a:xfrm>
            <a:off x="682465" y="6176210"/>
            <a:ext cx="3396404" cy="414353"/>
          </a:xfrm>
        </p:spPr>
        <p:txBody>
          <a:bodyPr wrap="square" anchor="ctr" anchorCtr="0">
            <a:spAutoFit/>
          </a:bodyPr>
          <a:lstStyle>
            <a:lvl1pPr marL="0" indent="0">
              <a:spcBef>
                <a:spcPts val="1224"/>
              </a:spcBef>
              <a:buClr>
                <a:schemeClr val="tx1"/>
              </a:buClr>
              <a:buFont typeface="Arial" pitchFamily="34" charset="0"/>
              <a:buNone/>
              <a:defRPr sz="1632">
                <a:solidFill>
                  <a:schemeClr val="tx1"/>
                </a:solidFill>
                <a:latin typeface="+mn-lt"/>
              </a:defRPr>
            </a:lvl1pPr>
            <a:lvl2pPr marL="297914" indent="0">
              <a:buNone/>
              <a:defRPr sz="2400">
                <a:solidFill>
                  <a:schemeClr val="bg1"/>
                </a:solidFill>
                <a:latin typeface="+mn-lt"/>
              </a:defRPr>
            </a:lvl2pPr>
            <a:lvl3pPr marL="531064" indent="0">
              <a:buNone/>
              <a:tabLst/>
              <a:defRPr sz="2000">
                <a:solidFill>
                  <a:schemeClr val="bg1"/>
                </a:solidFill>
                <a:latin typeface="+mn-lt"/>
              </a:defRPr>
            </a:lvl3pPr>
            <a:lvl4pPr marL="699449" indent="0">
              <a:buNone/>
              <a:defRPr>
                <a:solidFill>
                  <a:schemeClr val="bg1"/>
                </a:solidFill>
                <a:latin typeface="+mn-lt"/>
              </a:defRPr>
            </a:lvl4pPr>
            <a:lvl5pPr marL="880789" indent="0">
              <a:buNone/>
              <a:tabLst/>
              <a:defRPr>
                <a:solidFill>
                  <a:schemeClr val="bg1"/>
                </a:solidFill>
                <a:latin typeface="+mn-lt"/>
              </a:defRPr>
            </a:lvl5pPr>
          </a:lstStyle>
          <a:p>
            <a:pPr lvl="0"/>
            <a:r>
              <a:rPr lang="en-US"/>
              <a:t>Edit Master text styles</a:t>
            </a:r>
          </a:p>
        </p:txBody>
      </p:sp>
      <p:sp>
        <p:nvSpPr>
          <p:cNvPr id="17" name="Picture Placeholder 16"/>
          <p:cNvSpPr>
            <a:spLocks noGrp="1"/>
          </p:cNvSpPr>
          <p:nvPr>
            <p:ph type="pic" sz="quarter" idx="12"/>
          </p:nvPr>
        </p:nvSpPr>
        <p:spPr>
          <a:xfrm>
            <a:off x="4896862" y="295275"/>
            <a:ext cx="6218238" cy="6295288"/>
          </a:xfrm>
        </p:spPr>
        <p:txBody>
          <a:bodyPr>
            <a:noAutofit/>
          </a:bodyPr>
          <a:lstStyle>
            <a:lvl1pPr marL="0" indent="0" algn="ctr">
              <a:buNone/>
              <a:defRPr/>
            </a:lvl1pPr>
          </a:lstStyle>
          <a:p>
            <a:endParaRPr lang="en-US"/>
          </a:p>
        </p:txBody>
      </p:sp>
      <p:grpSp>
        <p:nvGrpSpPr>
          <p:cNvPr id="21" name="Group 20"/>
          <p:cNvGrpSpPr/>
          <p:nvPr userDrawn="1"/>
        </p:nvGrpSpPr>
        <p:grpSpPr>
          <a:xfrm>
            <a:off x="11606960" y="124022"/>
            <a:ext cx="657017" cy="656923"/>
            <a:chOff x="11330153" y="81481"/>
            <a:chExt cx="644101" cy="644101"/>
          </a:xfrm>
        </p:grpSpPr>
        <p:sp>
          <p:nvSpPr>
            <p:cNvPr id="22" name="Oval 21"/>
            <p:cNvSpPr/>
            <p:nvPr/>
          </p:nvSpPr>
          <p:spPr bwMode="auto">
            <a:xfrm>
              <a:off x="11330153" y="81481"/>
              <a:ext cx="644101" cy="644101"/>
            </a:xfrm>
            <a:prstGeom prst="ellipse">
              <a:avLst/>
            </a:prstGeom>
            <a:solidFill>
              <a:srgbClr val="00188F"/>
            </a:solidFill>
            <a:ln w="254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3" name="Freeform 13"/>
            <p:cNvSpPr>
              <a:spLocks noChangeAspect="1" noEditPoints="1"/>
            </p:cNvSpPr>
            <p:nvPr/>
          </p:nvSpPr>
          <p:spPr bwMode="auto">
            <a:xfrm>
              <a:off x="11487974" y="289794"/>
              <a:ext cx="328458" cy="227475"/>
            </a:xfrm>
            <a:custGeom>
              <a:avLst/>
              <a:gdLst>
                <a:gd name="T0" fmla="*/ 28 w 128"/>
                <a:gd name="T1" fmla="*/ 88 h 88"/>
                <a:gd name="T2" fmla="*/ 94 w 128"/>
                <a:gd name="T3" fmla="*/ 88 h 88"/>
                <a:gd name="T4" fmla="*/ 128 w 128"/>
                <a:gd name="T5" fmla="*/ 54 h 88"/>
                <a:gd name="T6" fmla="*/ 96 w 128"/>
                <a:gd name="T7" fmla="*/ 20 h 88"/>
                <a:gd name="T8" fmla="*/ 64 w 128"/>
                <a:gd name="T9" fmla="*/ 0 h 88"/>
                <a:gd name="T10" fmla="*/ 28 w 128"/>
                <a:gd name="T11" fmla="*/ 32 h 88"/>
                <a:gd name="T12" fmla="*/ 28 w 128"/>
                <a:gd name="T13" fmla="*/ 32 h 88"/>
                <a:gd name="T14" fmla="*/ 0 w 128"/>
                <a:gd name="T15" fmla="*/ 60 h 88"/>
                <a:gd name="T16" fmla="*/ 28 w 128"/>
                <a:gd name="T17" fmla="*/ 88 h 88"/>
                <a:gd name="T18" fmla="*/ 28 w 128"/>
                <a:gd name="T19" fmla="*/ 40 h 88"/>
                <a:gd name="T20" fmla="*/ 31 w 128"/>
                <a:gd name="T21" fmla="*/ 41 h 88"/>
                <a:gd name="T22" fmla="*/ 36 w 128"/>
                <a:gd name="T23" fmla="*/ 41 h 88"/>
                <a:gd name="T24" fmla="*/ 36 w 128"/>
                <a:gd name="T25" fmla="*/ 36 h 88"/>
                <a:gd name="T26" fmla="*/ 64 w 128"/>
                <a:gd name="T27" fmla="*/ 8 h 88"/>
                <a:gd name="T28" fmla="*/ 90 w 128"/>
                <a:gd name="T29" fmla="*/ 26 h 88"/>
                <a:gd name="T30" fmla="*/ 91 w 128"/>
                <a:gd name="T31" fmla="*/ 28 h 88"/>
                <a:gd name="T32" fmla="*/ 94 w 128"/>
                <a:gd name="T33" fmla="*/ 28 h 88"/>
                <a:gd name="T34" fmla="*/ 120 w 128"/>
                <a:gd name="T35" fmla="*/ 54 h 88"/>
                <a:gd name="T36" fmla="*/ 94 w 128"/>
                <a:gd name="T37" fmla="*/ 80 h 88"/>
                <a:gd name="T38" fmla="*/ 28 w 128"/>
                <a:gd name="T39" fmla="*/ 80 h 88"/>
                <a:gd name="T40" fmla="*/ 8 w 128"/>
                <a:gd name="T41" fmla="*/ 60 h 88"/>
                <a:gd name="T42" fmla="*/ 28 w 128"/>
                <a:gd name="T43" fmla="*/ 4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8" h="88">
                  <a:moveTo>
                    <a:pt x="28" y="88"/>
                  </a:moveTo>
                  <a:cubicBezTo>
                    <a:pt x="94" y="88"/>
                    <a:pt x="94" y="88"/>
                    <a:pt x="94" y="88"/>
                  </a:cubicBezTo>
                  <a:cubicBezTo>
                    <a:pt x="113" y="88"/>
                    <a:pt x="128" y="73"/>
                    <a:pt x="128" y="54"/>
                  </a:cubicBezTo>
                  <a:cubicBezTo>
                    <a:pt x="128" y="36"/>
                    <a:pt x="114" y="21"/>
                    <a:pt x="96" y="20"/>
                  </a:cubicBezTo>
                  <a:cubicBezTo>
                    <a:pt x="90" y="8"/>
                    <a:pt x="78" y="0"/>
                    <a:pt x="64" y="0"/>
                  </a:cubicBezTo>
                  <a:cubicBezTo>
                    <a:pt x="46" y="0"/>
                    <a:pt x="30" y="14"/>
                    <a:pt x="28" y="32"/>
                  </a:cubicBezTo>
                  <a:cubicBezTo>
                    <a:pt x="28" y="32"/>
                    <a:pt x="28" y="32"/>
                    <a:pt x="28" y="32"/>
                  </a:cubicBezTo>
                  <a:cubicBezTo>
                    <a:pt x="13" y="32"/>
                    <a:pt x="0" y="45"/>
                    <a:pt x="0" y="60"/>
                  </a:cubicBezTo>
                  <a:cubicBezTo>
                    <a:pt x="0" y="76"/>
                    <a:pt x="13" y="88"/>
                    <a:pt x="28" y="88"/>
                  </a:cubicBezTo>
                  <a:close/>
                  <a:moveTo>
                    <a:pt x="28" y="40"/>
                  </a:moveTo>
                  <a:cubicBezTo>
                    <a:pt x="29" y="40"/>
                    <a:pt x="30" y="40"/>
                    <a:pt x="31" y="41"/>
                  </a:cubicBezTo>
                  <a:cubicBezTo>
                    <a:pt x="36" y="41"/>
                    <a:pt x="36" y="41"/>
                    <a:pt x="36" y="41"/>
                  </a:cubicBezTo>
                  <a:cubicBezTo>
                    <a:pt x="36" y="36"/>
                    <a:pt x="36" y="36"/>
                    <a:pt x="36" y="36"/>
                  </a:cubicBezTo>
                  <a:cubicBezTo>
                    <a:pt x="36" y="21"/>
                    <a:pt x="49" y="8"/>
                    <a:pt x="64" y="8"/>
                  </a:cubicBezTo>
                  <a:cubicBezTo>
                    <a:pt x="76" y="8"/>
                    <a:pt x="86" y="15"/>
                    <a:pt x="90" y="26"/>
                  </a:cubicBezTo>
                  <a:cubicBezTo>
                    <a:pt x="91" y="28"/>
                    <a:pt x="91" y="28"/>
                    <a:pt x="91" y="28"/>
                  </a:cubicBezTo>
                  <a:cubicBezTo>
                    <a:pt x="94" y="28"/>
                    <a:pt x="94" y="28"/>
                    <a:pt x="94" y="28"/>
                  </a:cubicBezTo>
                  <a:cubicBezTo>
                    <a:pt x="108" y="28"/>
                    <a:pt x="120" y="40"/>
                    <a:pt x="120" y="54"/>
                  </a:cubicBezTo>
                  <a:cubicBezTo>
                    <a:pt x="120" y="69"/>
                    <a:pt x="108" y="80"/>
                    <a:pt x="94" y="80"/>
                  </a:cubicBezTo>
                  <a:cubicBezTo>
                    <a:pt x="28" y="80"/>
                    <a:pt x="28" y="80"/>
                    <a:pt x="28" y="80"/>
                  </a:cubicBezTo>
                  <a:cubicBezTo>
                    <a:pt x="17" y="80"/>
                    <a:pt x="8" y="71"/>
                    <a:pt x="8" y="60"/>
                  </a:cubicBezTo>
                  <a:cubicBezTo>
                    <a:pt x="8" y="49"/>
                    <a:pt x="17" y="40"/>
                    <a:pt x="28" y="40"/>
                  </a:cubicBezTo>
                  <a:close/>
                </a:path>
              </a:pathLst>
            </a:custGeom>
            <a:solidFill>
              <a:schemeClr val="bg1"/>
            </a:solidFill>
          </p:spPr>
          <p:txBody>
            <a:bodyPr vert="horz" wrap="square" lIns="89642" tIns="44821" rIns="89642" bIns="44821" numCol="1" anchor="t" anchorCtr="0" compatLnSpc="1">
              <a:prstTxWarp prst="textNoShape">
                <a:avLst/>
              </a:prstTxWarp>
            </a:bodyPr>
            <a:lstStyle/>
            <a:p>
              <a:endParaRPr lang="en-US" sz="1800"/>
            </a:p>
          </p:txBody>
        </p:sp>
      </p:grpSp>
      <p:sp>
        <p:nvSpPr>
          <p:cNvPr id="16" name="Text Placeholder 3"/>
          <p:cNvSpPr>
            <a:spLocks noGrp="1"/>
          </p:cNvSpPr>
          <p:nvPr>
            <p:ph type="body" sz="quarter" idx="10"/>
          </p:nvPr>
        </p:nvSpPr>
        <p:spPr>
          <a:xfrm>
            <a:off x="274640" y="1636020"/>
            <a:ext cx="3856047" cy="442604"/>
          </a:xfrm>
        </p:spPr>
        <p:txBody>
          <a:bodyPr wrap="square">
            <a:spAutoFit/>
          </a:bodyPr>
          <a:lstStyle>
            <a:lvl1pPr marL="0" indent="0">
              <a:spcBef>
                <a:spcPts val="1836"/>
              </a:spcBef>
              <a:buClr>
                <a:schemeClr val="tx1"/>
              </a:buClr>
              <a:buFont typeface="Arial" pitchFamily="34" charset="0"/>
              <a:buNone/>
              <a:defRPr sz="1836">
                <a:solidFill>
                  <a:schemeClr val="bg1"/>
                </a:solidFill>
                <a:latin typeface="+mn-lt"/>
              </a:defRPr>
            </a:lvl1pPr>
            <a:lvl2pPr marL="297914" indent="0">
              <a:buNone/>
              <a:defRPr sz="2400">
                <a:solidFill>
                  <a:schemeClr val="bg1"/>
                </a:solidFill>
                <a:latin typeface="+mn-lt"/>
              </a:defRPr>
            </a:lvl2pPr>
            <a:lvl3pPr marL="531064" indent="0">
              <a:buNone/>
              <a:tabLst/>
              <a:defRPr sz="2000">
                <a:solidFill>
                  <a:schemeClr val="bg1"/>
                </a:solidFill>
                <a:latin typeface="+mn-lt"/>
              </a:defRPr>
            </a:lvl3pPr>
            <a:lvl4pPr marL="699449" indent="0">
              <a:buNone/>
              <a:defRPr>
                <a:solidFill>
                  <a:schemeClr val="bg1"/>
                </a:solidFill>
                <a:latin typeface="+mn-lt"/>
              </a:defRPr>
            </a:lvl4pPr>
            <a:lvl5pPr marL="880789" indent="0">
              <a:buNone/>
              <a:tabLst/>
              <a:defRPr>
                <a:solidFill>
                  <a:schemeClr val="bg1"/>
                </a:solidFill>
                <a:latin typeface="+mn-lt"/>
              </a:defRPr>
            </a:lvl5pPr>
          </a:lstStyle>
          <a:p>
            <a:pPr lvl="0"/>
            <a:r>
              <a:rPr lang="en-US"/>
              <a:t>Edit Master text styles</a:t>
            </a:r>
          </a:p>
        </p:txBody>
      </p:sp>
    </p:spTree>
    <p:extLst>
      <p:ext uri="{BB962C8B-B14F-4D97-AF65-F5344CB8AC3E}">
        <p14:creationId xmlns:p14="http://schemas.microsoft.com/office/powerpoint/2010/main" val="141388468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02Data_Blank">
    <p:spTree>
      <p:nvGrpSpPr>
        <p:cNvPr id="1" name=""/>
        <p:cNvGrpSpPr/>
        <p:nvPr/>
      </p:nvGrpSpPr>
      <p:grpSpPr>
        <a:xfrm>
          <a:off x="0" y="0"/>
          <a:ext cx="0" cy="0"/>
          <a:chOff x="0" y="0"/>
          <a:chExt cx="0" cy="0"/>
        </a:xfrm>
      </p:grpSpPr>
      <p:grpSp>
        <p:nvGrpSpPr>
          <p:cNvPr id="9" name="Group 8"/>
          <p:cNvGrpSpPr/>
          <p:nvPr userDrawn="1"/>
        </p:nvGrpSpPr>
        <p:grpSpPr>
          <a:xfrm>
            <a:off x="9939268" y="124025"/>
            <a:ext cx="1995215" cy="656924"/>
            <a:chOff x="9743882" y="121604"/>
            <a:chExt cx="1955993" cy="644102"/>
          </a:xfrm>
        </p:grpSpPr>
        <p:sp>
          <p:nvSpPr>
            <p:cNvPr id="20" name="Rectangle 19"/>
            <p:cNvSpPr/>
            <p:nvPr/>
          </p:nvSpPr>
          <p:spPr bwMode="auto">
            <a:xfrm rot="5400000">
              <a:off x="10399828" y="-534341"/>
              <a:ext cx="644102" cy="1955992"/>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5760" rIns="0" bIns="91440"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071">
                <a:solidFill>
                  <a:schemeClr val="tx1">
                    <a:lumMod val="50000"/>
                  </a:schemeClr>
                </a:solidFill>
                <a:latin typeface="Segoe UI Semibold" panose="020B0702040204020203" pitchFamily="34" charset="0"/>
                <a:cs typeface="Segoe UI" pitchFamily="34" charset="0"/>
              </a:endParaRPr>
            </a:p>
          </p:txBody>
        </p:sp>
        <p:sp>
          <p:nvSpPr>
            <p:cNvPr id="8" name="Isosceles Triangle 7"/>
            <p:cNvSpPr/>
            <p:nvPr userDrawn="1"/>
          </p:nvSpPr>
          <p:spPr bwMode="auto">
            <a:xfrm rot="5400000">
              <a:off x="9485906" y="379581"/>
              <a:ext cx="644098" cy="1281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grpSp>
      <p:grpSp>
        <p:nvGrpSpPr>
          <p:cNvPr id="16" name="Group 15"/>
          <p:cNvGrpSpPr/>
          <p:nvPr userDrawn="1"/>
        </p:nvGrpSpPr>
        <p:grpSpPr>
          <a:xfrm>
            <a:off x="11606960" y="124022"/>
            <a:ext cx="657017" cy="656923"/>
            <a:chOff x="457580" y="3616862"/>
            <a:chExt cx="657017" cy="657017"/>
          </a:xfrm>
        </p:grpSpPr>
        <p:sp>
          <p:nvSpPr>
            <p:cNvPr id="17" name="Oval 16"/>
            <p:cNvSpPr/>
            <p:nvPr/>
          </p:nvSpPr>
          <p:spPr bwMode="auto">
            <a:xfrm>
              <a:off x="457580" y="3616862"/>
              <a:ext cx="657017" cy="657017"/>
            </a:xfrm>
            <a:prstGeom prst="ellipse">
              <a:avLst/>
            </a:prstGeom>
            <a:solidFill>
              <a:srgbClr val="0078D7"/>
            </a:solidFill>
            <a:ln w="254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8" name="Freeform 12"/>
            <p:cNvSpPr>
              <a:spLocks noChangeAspect="1" noEditPoints="1"/>
            </p:cNvSpPr>
            <p:nvPr/>
          </p:nvSpPr>
          <p:spPr bwMode="auto">
            <a:xfrm>
              <a:off x="685745" y="3779190"/>
              <a:ext cx="200687" cy="332360"/>
            </a:xfrm>
            <a:custGeom>
              <a:avLst/>
              <a:gdLst>
                <a:gd name="T0" fmla="*/ 66 w 90"/>
                <a:gd name="T1" fmla="*/ 121 h 152"/>
                <a:gd name="T2" fmla="*/ 24 w 90"/>
                <a:gd name="T3" fmla="*/ 121 h 152"/>
                <a:gd name="T4" fmla="*/ 24 w 90"/>
                <a:gd name="T5" fmla="*/ 113 h 152"/>
                <a:gd name="T6" fmla="*/ 66 w 90"/>
                <a:gd name="T7" fmla="*/ 113 h 152"/>
                <a:gd name="T8" fmla="*/ 66 w 90"/>
                <a:gd name="T9" fmla="*/ 121 h 152"/>
                <a:gd name="T10" fmla="*/ 66 w 90"/>
                <a:gd name="T11" fmla="*/ 129 h 152"/>
                <a:gd name="T12" fmla="*/ 24 w 90"/>
                <a:gd name="T13" fmla="*/ 129 h 152"/>
                <a:gd name="T14" fmla="*/ 24 w 90"/>
                <a:gd name="T15" fmla="*/ 137 h 152"/>
                <a:gd name="T16" fmla="*/ 66 w 90"/>
                <a:gd name="T17" fmla="*/ 137 h 152"/>
                <a:gd name="T18" fmla="*/ 66 w 90"/>
                <a:gd name="T19" fmla="*/ 129 h 152"/>
                <a:gd name="T20" fmla="*/ 61 w 90"/>
                <a:gd name="T21" fmla="*/ 144 h 152"/>
                <a:gd name="T22" fmla="*/ 29 w 90"/>
                <a:gd name="T23" fmla="*/ 144 h 152"/>
                <a:gd name="T24" fmla="*/ 29 w 90"/>
                <a:gd name="T25" fmla="*/ 152 h 152"/>
                <a:gd name="T26" fmla="*/ 61 w 90"/>
                <a:gd name="T27" fmla="*/ 152 h 152"/>
                <a:gd name="T28" fmla="*/ 61 w 90"/>
                <a:gd name="T29" fmla="*/ 144 h 152"/>
                <a:gd name="T30" fmla="*/ 70 w 90"/>
                <a:gd name="T31" fmla="*/ 100 h 152"/>
                <a:gd name="T32" fmla="*/ 80 w 90"/>
                <a:gd name="T33" fmla="*/ 74 h 152"/>
                <a:gd name="T34" fmla="*/ 81 w 90"/>
                <a:gd name="T35" fmla="*/ 72 h 152"/>
                <a:gd name="T36" fmla="*/ 90 w 90"/>
                <a:gd name="T37" fmla="*/ 45 h 152"/>
                <a:gd name="T38" fmla="*/ 45 w 90"/>
                <a:gd name="T39" fmla="*/ 0 h 152"/>
                <a:gd name="T40" fmla="*/ 0 w 90"/>
                <a:gd name="T41" fmla="*/ 45 h 152"/>
                <a:gd name="T42" fmla="*/ 9 w 90"/>
                <a:gd name="T43" fmla="*/ 72 h 152"/>
                <a:gd name="T44" fmla="*/ 9 w 90"/>
                <a:gd name="T45" fmla="*/ 72 h 152"/>
                <a:gd name="T46" fmla="*/ 20 w 90"/>
                <a:gd name="T47" fmla="*/ 100 h 152"/>
                <a:gd name="T48" fmla="*/ 20 w 90"/>
                <a:gd name="T49" fmla="*/ 104 h 152"/>
                <a:gd name="T50" fmla="*/ 70 w 90"/>
                <a:gd name="T51" fmla="*/ 104 h 152"/>
                <a:gd name="T52" fmla="*/ 70 w 90"/>
                <a:gd name="T53" fmla="*/ 100 h 152"/>
                <a:gd name="T54" fmla="*/ 15 w 90"/>
                <a:gd name="T55" fmla="*/ 67 h 152"/>
                <a:gd name="T56" fmla="*/ 15 w 90"/>
                <a:gd name="T57" fmla="*/ 67 h 152"/>
                <a:gd name="T58" fmla="*/ 8 w 90"/>
                <a:gd name="T59" fmla="*/ 45 h 152"/>
                <a:gd name="T60" fmla="*/ 45 w 90"/>
                <a:gd name="T61" fmla="*/ 8 h 152"/>
                <a:gd name="T62" fmla="*/ 82 w 90"/>
                <a:gd name="T63" fmla="*/ 45 h 152"/>
                <a:gd name="T64" fmla="*/ 75 w 90"/>
                <a:gd name="T65" fmla="*/ 67 h 152"/>
                <a:gd name="T66" fmla="*/ 75 w 90"/>
                <a:gd name="T67" fmla="*/ 67 h 152"/>
                <a:gd name="T68" fmla="*/ 63 w 90"/>
                <a:gd name="T69" fmla="*/ 96 h 152"/>
                <a:gd name="T70" fmla="*/ 28 w 90"/>
                <a:gd name="T71" fmla="*/ 96 h 152"/>
                <a:gd name="T72" fmla="*/ 15 w 90"/>
                <a:gd name="T73" fmla="*/ 67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0" h="152">
                  <a:moveTo>
                    <a:pt x="66" y="121"/>
                  </a:moveTo>
                  <a:cubicBezTo>
                    <a:pt x="24" y="121"/>
                    <a:pt x="24" y="121"/>
                    <a:pt x="24" y="121"/>
                  </a:cubicBezTo>
                  <a:cubicBezTo>
                    <a:pt x="24" y="113"/>
                    <a:pt x="24" y="113"/>
                    <a:pt x="24" y="113"/>
                  </a:cubicBezTo>
                  <a:cubicBezTo>
                    <a:pt x="66" y="113"/>
                    <a:pt x="66" y="113"/>
                    <a:pt x="66" y="113"/>
                  </a:cubicBezTo>
                  <a:lnTo>
                    <a:pt x="66" y="121"/>
                  </a:lnTo>
                  <a:close/>
                  <a:moveTo>
                    <a:pt x="66" y="129"/>
                  </a:moveTo>
                  <a:cubicBezTo>
                    <a:pt x="24" y="129"/>
                    <a:pt x="24" y="129"/>
                    <a:pt x="24" y="129"/>
                  </a:cubicBezTo>
                  <a:cubicBezTo>
                    <a:pt x="24" y="137"/>
                    <a:pt x="24" y="137"/>
                    <a:pt x="24" y="137"/>
                  </a:cubicBezTo>
                  <a:cubicBezTo>
                    <a:pt x="66" y="137"/>
                    <a:pt x="66" y="137"/>
                    <a:pt x="66" y="137"/>
                  </a:cubicBezTo>
                  <a:lnTo>
                    <a:pt x="66" y="129"/>
                  </a:lnTo>
                  <a:close/>
                  <a:moveTo>
                    <a:pt x="61" y="144"/>
                  </a:moveTo>
                  <a:cubicBezTo>
                    <a:pt x="29" y="144"/>
                    <a:pt x="29" y="144"/>
                    <a:pt x="29" y="144"/>
                  </a:cubicBezTo>
                  <a:cubicBezTo>
                    <a:pt x="29" y="152"/>
                    <a:pt x="29" y="152"/>
                    <a:pt x="29" y="152"/>
                  </a:cubicBezTo>
                  <a:cubicBezTo>
                    <a:pt x="61" y="152"/>
                    <a:pt x="61" y="152"/>
                    <a:pt x="61" y="152"/>
                  </a:cubicBezTo>
                  <a:lnTo>
                    <a:pt x="61" y="144"/>
                  </a:lnTo>
                  <a:close/>
                  <a:moveTo>
                    <a:pt x="70" y="100"/>
                  </a:moveTo>
                  <a:cubicBezTo>
                    <a:pt x="70" y="100"/>
                    <a:pt x="71" y="87"/>
                    <a:pt x="80" y="74"/>
                  </a:cubicBezTo>
                  <a:cubicBezTo>
                    <a:pt x="81" y="72"/>
                    <a:pt x="81" y="72"/>
                    <a:pt x="81" y="72"/>
                  </a:cubicBezTo>
                  <a:cubicBezTo>
                    <a:pt x="87" y="64"/>
                    <a:pt x="90" y="55"/>
                    <a:pt x="90" y="45"/>
                  </a:cubicBezTo>
                  <a:cubicBezTo>
                    <a:pt x="90" y="21"/>
                    <a:pt x="70" y="0"/>
                    <a:pt x="45" y="0"/>
                  </a:cubicBezTo>
                  <a:cubicBezTo>
                    <a:pt x="20" y="0"/>
                    <a:pt x="0" y="21"/>
                    <a:pt x="0" y="45"/>
                  </a:cubicBezTo>
                  <a:cubicBezTo>
                    <a:pt x="0" y="55"/>
                    <a:pt x="3" y="64"/>
                    <a:pt x="9" y="72"/>
                  </a:cubicBezTo>
                  <a:cubicBezTo>
                    <a:pt x="9" y="72"/>
                    <a:pt x="9" y="72"/>
                    <a:pt x="9" y="72"/>
                  </a:cubicBezTo>
                  <a:cubicBezTo>
                    <a:pt x="19" y="85"/>
                    <a:pt x="20" y="100"/>
                    <a:pt x="20" y="100"/>
                  </a:cubicBezTo>
                  <a:cubicBezTo>
                    <a:pt x="20" y="104"/>
                    <a:pt x="20" y="104"/>
                    <a:pt x="20" y="104"/>
                  </a:cubicBezTo>
                  <a:cubicBezTo>
                    <a:pt x="70" y="104"/>
                    <a:pt x="70" y="104"/>
                    <a:pt x="70" y="104"/>
                  </a:cubicBezTo>
                  <a:lnTo>
                    <a:pt x="70" y="100"/>
                  </a:lnTo>
                  <a:close/>
                  <a:moveTo>
                    <a:pt x="15" y="67"/>
                  </a:moveTo>
                  <a:cubicBezTo>
                    <a:pt x="15" y="67"/>
                    <a:pt x="15" y="67"/>
                    <a:pt x="15" y="67"/>
                  </a:cubicBezTo>
                  <a:cubicBezTo>
                    <a:pt x="11" y="61"/>
                    <a:pt x="8" y="53"/>
                    <a:pt x="8" y="45"/>
                  </a:cubicBezTo>
                  <a:cubicBezTo>
                    <a:pt x="8" y="25"/>
                    <a:pt x="25" y="8"/>
                    <a:pt x="45" y="8"/>
                  </a:cubicBezTo>
                  <a:cubicBezTo>
                    <a:pt x="66" y="8"/>
                    <a:pt x="82" y="25"/>
                    <a:pt x="82" y="45"/>
                  </a:cubicBezTo>
                  <a:cubicBezTo>
                    <a:pt x="82" y="53"/>
                    <a:pt x="80" y="61"/>
                    <a:pt x="75" y="67"/>
                  </a:cubicBezTo>
                  <a:cubicBezTo>
                    <a:pt x="75" y="67"/>
                    <a:pt x="75" y="67"/>
                    <a:pt x="75" y="67"/>
                  </a:cubicBezTo>
                  <a:cubicBezTo>
                    <a:pt x="67" y="78"/>
                    <a:pt x="64" y="90"/>
                    <a:pt x="63" y="96"/>
                  </a:cubicBezTo>
                  <a:cubicBezTo>
                    <a:pt x="28" y="96"/>
                    <a:pt x="28" y="96"/>
                    <a:pt x="28" y="96"/>
                  </a:cubicBezTo>
                  <a:cubicBezTo>
                    <a:pt x="27" y="90"/>
                    <a:pt x="24" y="78"/>
                    <a:pt x="15" y="67"/>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defTabSz="914224">
                <a:defRPr/>
              </a:pPr>
              <a:endParaRPr lang="en-US" sz="1800" kern="0">
                <a:solidFill>
                  <a:srgbClr val="505050"/>
                </a:solidFill>
                <a:latin typeface="Segoe UI Semilight"/>
              </a:endParaRPr>
            </a:p>
          </p:txBody>
        </p:sp>
      </p:grpSp>
      <p:sp>
        <p:nvSpPr>
          <p:cNvPr id="6" name="Rectangle 5"/>
          <p:cNvSpPr/>
          <p:nvPr userDrawn="1"/>
        </p:nvSpPr>
        <p:spPr bwMode="auto">
          <a:xfrm>
            <a:off x="1" y="496"/>
            <a:ext cx="4349687" cy="6994029"/>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auto">
          <a:xfrm>
            <a:off x="-1" y="6030203"/>
            <a:ext cx="4349689" cy="70636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11" name="Oval 10"/>
          <p:cNvSpPr/>
          <p:nvPr userDrawn="1"/>
        </p:nvSpPr>
        <p:spPr bwMode="auto">
          <a:xfrm>
            <a:off x="274640" y="6164892"/>
            <a:ext cx="437054" cy="436990"/>
          </a:xfrm>
          <a:prstGeom prst="ellipse">
            <a:avLst/>
          </a:prstGeom>
          <a:solidFill>
            <a:srgbClr val="F8F8F8"/>
          </a:solidFill>
          <a:ln w="28575" cap="flat" cmpd="sng" algn="ctr">
            <a:solidFill>
              <a:srgbClr val="0078D7"/>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50846" eaLnBrk="1" fontAlgn="base" latinLnBrk="0" hangingPunct="1">
              <a:lnSpc>
                <a:spcPct val="100000"/>
              </a:lnSpc>
              <a:spcBef>
                <a:spcPct val="0"/>
              </a:spcBef>
              <a:spcAft>
                <a:spcPct val="0"/>
              </a:spcAft>
              <a:buClrTx/>
              <a:buSzTx/>
              <a:buFontTx/>
              <a:buNone/>
              <a:tabLst/>
              <a:defRPr/>
            </a:pPr>
            <a:r>
              <a:rPr kumimoji="0" lang="en-US" sz="2040" b="0" i="0" u="none" strike="noStrike" kern="0" cap="none" spc="0" normalizeH="0" baseline="0" noProof="0">
                <a:ln w="19050">
                  <a:noFill/>
                </a:ln>
                <a:solidFill>
                  <a:srgbClr val="0078D7"/>
                </a:solidFill>
                <a:effectLst/>
                <a:uLnTx/>
                <a:uFillTx/>
                <a:latin typeface="Segoe UI"/>
                <a:ea typeface="Segoe UI" pitchFamily="34" charset="0"/>
                <a:cs typeface="Segoe UI" pitchFamily="34" charset="0"/>
                <a:sym typeface="Wingdings" panose="05000000000000000000" pitchFamily="2" charset="2"/>
              </a:rPr>
              <a:t></a:t>
            </a:r>
            <a:endParaRPr kumimoji="0" lang="en-US" sz="2040" b="0" i="0" u="none" strike="noStrike" kern="0" cap="none" spc="0" normalizeH="0" baseline="0" noProof="0">
              <a:ln w="19050">
                <a:noFill/>
              </a:ln>
              <a:solidFill>
                <a:srgbClr val="0078D7"/>
              </a:solidFill>
              <a:effectLst/>
              <a:uLnTx/>
              <a:uFillTx/>
              <a:latin typeface="Segoe UI"/>
              <a:ea typeface="Segoe UI" pitchFamily="34" charset="0"/>
              <a:cs typeface="Segoe UI" pitchFamily="34" charset="0"/>
            </a:endParaRPr>
          </a:p>
        </p:txBody>
      </p:sp>
      <p:sp>
        <p:nvSpPr>
          <p:cNvPr id="2" name="Title 1"/>
          <p:cNvSpPr>
            <a:spLocks noGrp="1"/>
          </p:cNvSpPr>
          <p:nvPr>
            <p:ph type="title"/>
          </p:nvPr>
        </p:nvSpPr>
        <p:spPr>
          <a:xfrm>
            <a:off x="274639" y="295275"/>
            <a:ext cx="3856048" cy="917575"/>
          </a:xfrm>
        </p:spPr>
        <p:txBody>
          <a:bodyPr/>
          <a:lstStyle>
            <a:lvl1pPr>
              <a:defRPr sz="4080">
                <a:solidFill>
                  <a:schemeClr val="bg1"/>
                </a:solidFill>
              </a:defRPr>
            </a:lvl1pPr>
          </a:lstStyle>
          <a:p>
            <a:r>
              <a:rPr lang="en-US"/>
              <a:t>Click to edit Master title style</a:t>
            </a:r>
          </a:p>
        </p:txBody>
      </p:sp>
      <p:sp>
        <p:nvSpPr>
          <p:cNvPr id="13" name="Text Placeholder 3"/>
          <p:cNvSpPr>
            <a:spLocks noGrp="1"/>
          </p:cNvSpPr>
          <p:nvPr>
            <p:ph type="body" sz="quarter" idx="10"/>
          </p:nvPr>
        </p:nvSpPr>
        <p:spPr>
          <a:xfrm>
            <a:off x="274640" y="1636020"/>
            <a:ext cx="3856047" cy="442604"/>
          </a:xfrm>
        </p:spPr>
        <p:txBody>
          <a:bodyPr wrap="square">
            <a:spAutoFit/>
          </a:bodyPr>
          <a:lstStyle>
            <a:lvl1pPr marL="0" indent="0">
              <a:spcBef>
                <a:spcPts val="1836"/>
              </a:spcBef>
              <a:buClr>
                <a:schemeClr val="tx1"/>
              </a:buClr>
              <a:buFont typeface="Arial" pitchFamily="34" charset="0"/>
              <a:buNone/>
              <a:defRPr sz="1836">
                <a:solidFill>
                  <a:schemeClr val="bg1"/>
                </a:solidFill>
                <a:latin typeface="+mn-lt"/>
              </a:defRPr>
            </a:lvl1pPr>
            <a:lvl2pPr marL="297914" indent="0">
              <a:buNone/>
              <a:defRPr sz="2400">
                <a:solidFill>
                  <a:schemeClr val="bg1"/>
                </a:solidFill>
                <a:latin typeface="+mn-lt"/>
              </a:defRPr>
            </a:lvl2pPr>
            <a:lvl3pPr marL="531064" indent="0">
              <a:buNone/>
              <a:tabLst/>
              <a:defRPr sz="2000">
                <a:solidFill>
                  <a:schemeClr val="bg1"/>
                </a:solidFill>
                <a:latin typeface="+mn-lt"/>
              </a:defRPr>
            </a:lvl3pPr>
            <a:lvl4pPr marL="699449" indent="0">
              <a:buNone/>
              <a:defRPr>
                <a:solidFill>
                  <a:schemeClr val="bg1"/>
                </a:solidFill>
                <a:latin typeface="+mn-lt"/>
              </a:defRPr>
            </a:lvl4pPr>
            <a:lvl5pPr marL="880789" indent="0">
              <a:buNone/>
              <a:tabLst/>
              <a:defRPr>
                <a:solidFill>
                  <a:schemeClr val="bg1"/>
                </a:solidFill>
                <a:latin typeface="+mn-lt"/>
              </a:defRPr>
            </a:lvl5pPr>
          </a:lstStyle>
          <a:p>
            <a:pPr lvl="0"/>
            <a:r>
              <a:rPr lang="en-US"/>
              <a:t>Edit Master text styles</a:t>
            </a:r>
          </a:p>
        </p:txBody>
      </p:sp>
      <p:sp>
        <p:nvSpPr>
          <p:cNvPr id="14" name="Text Placeholder 3"/>
          <p:cNvSpPr>
            <a:spLocks noGrp="1"/>
          </p:cNvSpPr>
          <p:nvPr>
            <p:ph type="body" sz="quarter" idx="11"/>
          </p:nvPr>
        </p:nvSpPr>
        <p:spPr>
          <a:xfrm>
            <a:off x="721329" y="6176210"/>
            <a:ext cx="3396404" cy="414353"/>
          </a:xfrm>
        </p:spPr>
        <p:txBody>
          <a:bodyPr wrap="square" anchor="ctr" anchorCtr="0">
            <a:spAutoFit/>
          </a:bodyPr>
          <a:lstStyle>
            <a:lvl1pPr marL="0" indent="0">
              <a:spcBef>
                <a:spcPts val="1224"/>
              </a:spcBef>
              <a:buClr>
                <a:schemeClr val="tx1"/>
              </a:buClr>
              <a:buFont typeface="Arial" pitchFamily="34" charset="0"/>
              <a:buNone/>
              <a:defRPr sz="1632">
                <a:solidFill>
                  <a:schemeClr val="tx1"/>
                </a:solidFill>
                <a:latin typeface="+mn-lt"/>
              </a:defRPr>
            </a:lvl1pPr>
            <a:lvl2pPr marL="297914" indent="0">
              <a:buNone/>
              <a:defRPr sz="2400">
                <a:solidFill>
                  <a:schemeClr val="bg1"/>
                </a:solidFill>
                <a:latin typeface="+mn-lt"/>
              </a:defRPr>
            </a:lvl2pPr>
            <a:lvl3pPr marL="531064" indent="0">
              <a:buNone/>
              <a:tabLst/>
              <a:defRPr sz="2000">
                <a:solidFill>
                  <a:schemeClr val="bg1"/>
                </a:solidFill>
                <a:latin typeface="+mn-lt"/>
              </a:defRPr>
            </a:lvl3pPr>
            <a:lvl4pPr marL="699449" indent="0">
              <a:buNone/>
              <a:defRPr>
                <a:solidFill>
                  <a:schemeClr val="bg1"/>
                </a:solidFill>
                <a:latin typeface="+mn-lt"/>
              </a:defRPr>
            </a:lvl4pPr>
            <a:lvl5pPr marL="880789" indent="0">
              <a:buNone/>
              <a:tabLst/>
              <a:defRPr>
                <a:solidFill>
                  <a:schemeClr val="bg1"/>
                </a:solidFill>
                <a:latin typeface="+mn-lt"/>
              </a:defRPr>
            </a:lvl5pPr>
          </a:lstStyle>
          <a:p>
            <a:pPr lvl="0"/>
            <a:r>
              <a:rPr lang="en-US"/>
              <a:t>Edit Master text styles</a:t>
            </a:r>
          </a:p>
        </p:txBody>
      </p:sp>
      <p:sp>
        <p:nvSpPr>
          <p:cNvPr id="15" name="Text Placeholder 3"/>
          <p:cNvSpPr>
            <a:spLocks noGrp="1"/>
          </p:cNvSpPr>
          <p:nvPr>
            <p:ph type="body" sz="quarter" idx="12" hasCustomPrompt="1"/>
          </p:nvPr>
        </p:nvSpPr>
        <p:spPr>
          <a:xfrm>
            <a:off x="10198376" y="171986"/>
            <a:ext cx="1301012" cy="561002"/>
          </a:xfrm>
        </p:spPr>
        <p:txBody>
          <a:bodyPr wrap="square" lIns="0" rIns="0" anchor="ctr" anchorCtr="0">
            <a:noAutofit/>
          </a:bodyPr>
          <a:lstStyle>
            <a:lvl1pPr marL="0" indent="0" algn="ctr" defTabSz="951028" rtl="0" eaLnBrk="1" fontAlgn="base" latinLnBrk="0" hangingPunct="1">
              <a:lnSpc>
                <a:spcPct val="90000"/>
              </a:lnSpc>
              <a:spcBef>
                <a:spcPct val="0"/>
              </a:spcBef>
              <a:spcAft>
                <a:spcPct val="0"/>
              </a:spcAft>
              <a:buClr>
                <a:schemeClr val="tx1"/>
              </a:buClr>
              <a:buFont typeface="Arial" pitchFamily="34" charset="0"/>
              <a:buNone/>
              <a:defRPr lang="en-US" sz="1428" kern="1200" dirty="0">
                <a:solidFill>
                  <a:schemeClr val="bg1"/>
                </a:solidFill>
                <a:latin typeface="Segoe UI Semibold" panose="020B0702040204020203" pitchFamily="34" charset="0"/>
                <a:ea typeface="Segoe UI" pitchFamily="34" charset="0"/>
                <a:cs typeface="Segoe UI" pitchFamily="34" charset="0"/>
              </a:defRPr>
            </a:lvl1pPr>
            <a:lvl2pPr marL="297914" indent="0">
              <a:buNone/>
              <a:defRPr sz="2400">
                <a:solidFill>
                  <a:schemeClr val="bg1"/>
                </a:solidFill>
                <a:latin typeface="+mn-lt"/>
              </a:defRPr>
            </a:lvl2pPr>
            <a:lvl3pPr marL="531064" indent="0">
              <a:buNone/>
              <a:tabLst/>
              <a:defRPr sz="2000">
                <a:solidFill>
                  <a:schemeClr val="bg1"/>
                </a:solidFill>
                <a:latin typeface="+mn-lt"/>
              </a:defRPr>
            </a:lvl3pPr>
            <a:lvl4pPr marL="699449" indent="0">
              <a:buNone/>
              <a:defRPr>
                <a:solidFill>
                  <a:schemeClr val="bg1"/>
                </a:solidFill>
                <a:latin typeface="+mn-lt"/>
              </a:defRPr>
            </a:lvl4pPr>
            <a:lvl5pPr marL="880789" indent="0">
              <a:buNone/>
              <a:tabLst/>
              <a:defRPr>
                <a:solidFill>
                  <a:schemeClr val="bg1"/>
                </a:solidFill>
                <a:latin typeface="+mn-lt"/>
              </a:defRPr>
            </a:lvl5pPr>
          </a:lstStyle>
          <a:p>
            <a:pPr lvl="0"/>
            <a:r>
              <a:rPr lang="en-US"/>
              <a:t>Preview</a:t>
            </a:r>
          </a:p>
          <a:p>
            <a:pPr lvl="0"/>
            <a:r>
              <a:rPr lang="en-US"/>
              <a:t>Released</a:t>
            </a:r>
          </a:p>
          <a:p>
            <a:pPr lvl="0"/>
            <a:r>
              <a:rPr lang="en-US"/>
              <a:t>Date</a:t>
            </a:r>
          </a:p>
        </p:txBody>
      </p:sp>
    </p:spTree>
    <p:extLst>
      <p:ext uri="{BB962C8B-B14F-4D97-AF65-F5344CB8AC3E}">
        <p14:creationId xmlns:p14="http://schemas.microsoft.com/office/powerpoint/2010/main" val="253360598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02Data_Text">
    <p:spTree>
      <p:nvGrpSpPr>
        <p:cNvPr id="1" name=""/>
        <p:cNvGrpSpPr/>
        <p:nvPr/>
      </p:nvGrpSpPr>
      <p:grpSpPr>
        <a:xfrm>
          <a:off x="0" y="0"/>
          <a:ext cx="0" cy="0"/>
          <a:chOff x="0" y="0"/>
          <a:chExt cx="0" cy="0"/>
        </a:xfrm>
      </p:grpSpPr>
      <p:grpSp>
        <p:nvGrpSpPr>
          <p:cNvPr id="20" name="Group 19"/>
          <p:cNvGrpSpPr/>
          <p:nvPr userDrawn="1"/>
        </p:nvGrpSpPr>
        <p:grpSpPr>
          <a:xfrm>
            <a:off x="9939268" y="124025"/>
            <a:ext cx="1995215" cy="656924"/>
            <a:chOff x="9743882" y="121604"/>
            <a:chExt cx="1955993" cy="644102"/>
          </a:xfrm>
        </p:grpSpPr>
        <p:sp>
          <p:nvSpPr>
            <p:cNvPr id="21" name="Rectangle 20"/>
            <p:cNvSpPr/>
            <p:nvPr/>
          </p:nvSpPr>
          <p:spPr bwMode="auto">
            <a:xfrm rot="5400000">
              <a:off x="10399828" y="-534341"/>
              <a:ext cx="644102" cy="1955992"/>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5760" rIns="0" bIns="91440"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071">
                <a:solidFill>
                  <a:schemeClr val="tx1">
                    <a:lumMod val="50000"/>
                  </a:schemeClr>
                </a:solidFill>
                <a:latin typeface="Segoe UI Semibold" panose="020B0702040204020203" pitchFamily="34" charset="0"/>
                <a:cs typeface="Segoe UI" pitchFamily="34" charset="0"/>
              </a:endParaRPr>
            </a:p>
          </p:txBody>
        </p:sp>
        <p:sp>
          <p:nvSpPr>
            <p:cNvPr id="22" name="Isosceles Triangle 21"/>
            <p:cNvSpPr/>
            <p:nvPr userDrawn="1"/>
          </p:nvSpPr>
          <p:spPr bwMode="auto">
            <a:xfrm rot="5400000">
              <a:off x="9485906" y="379581"/>
              <a:ext cx="644098" cy="1281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grpSp>
      <p:sp>
        <p:nvSpPr>
          <p:cNvPr id="23" name="Text Placeholder 3"/>
          <p:cNvSpPr>
            <a:spLocks noGrp="1"/>
          </p:cNvSpPr>
          <p:nvPr>
            <p:ph type="body" sz="quarter" idx="12" hasCustomPrompt="1"/>
          </p:nvPr>
        </p:nvSpPr>
        <p:spPr>
          <a:xfrm>
            <a:off x="10198376" y="171986"/>
            <a:ext cx="1301012" cy="561002"/>
          </a:xfrm>
        </p:spPr>
        <p:txBody>
          <a:bodyPr wrap="square" lIns="0" rIns="0" anchor="ctr" anchorCtr="0">
            <a:noAutofit/>
          </a:bodyPr>
          <a:lstStyle>
            <a:lvl1pPr marL="0" indent="0" algn="ctr" defTabSz="951028" rtl="0" eaLnBrk="1" fontAlgn="base" latinLnBrk="0" hangingPunct="1">
              <a:lnSpc>
                <a:spcPct val="90000"/>
              </a:lnSpc>
              <a:spcBef>
                <a:spcPct val="0"/>
              </a:spcBef>
              <a:spcAft>
                <a:spcPct val="0"/>
              </a:spcAft>
              <a:buClr>
                <a:schemeClr val="tx1"/>
              </a:buClr>
              <a:buFont typeface="Arial" pitchFamily="34" charset="0"/>
              <a:buNone/>
              <a:defRPr lang="en-US" sz="1428" kern="1200" dirty="0">
                <a:solidFill>
                  <a:schemeClr val="bg1"/>
                </a:solidFill>
                <a:latin typeface="Segoe UI Semibold" panose="020B0702040204020203" pitchFamily="34" charset="0"/>
                <a:ea typeface="Segoe UI" pitchFamily="34" charset="0"/>
                <a:cs typeface="Segoe UI" pitchFamily="34" charset="0"/>
              </a:defRPr>
            </a:lvl1pPr>
            <a:lvl2pPr marL="297914" indent="0">
              <a:buNone/>
              <a:defRPr sz="2400">
                <a:solidFill>
                  <a:schemeClr val="bg1"/>
                </a:solidFill>
                <a:latin typeface="+mn-lt"/>
              </a:defRPr>
            </a:lvl2pPr>
            <a:lvl3pPr marL="531064" indent="0">
              <a:buNone/>
              <a:tabLst/>
              <a:defRPr sz="2000">
                <a:solidFill>
                  <a:schemeClr val="bg1"/>
                </a:solidFill>
                <a:latin typeface="+mn-lt"/>
              </a:defRPr>
            </a:lvl3pPr>
            <a:lvl4pPr marL="699449" indent="0">
              <a:buNone/>
              <a:defRPr>
                <a:solidFill>
                  <a:schemeClr val="bg1"/>
                </a:solidFill>
                <a:latin typeface="+mn-lt"/>
              </a:defRPr>
            </a:lvl4pPr>
            <a:lvl5pPr marL="880789" indent="0">
              <a:buNone/>
              <a:tabLst/>
              <a:defRPr>
                <a:solidFill>
                  <a:schemeClr val="bg1"/>
                </a:solidFill>
                <a:latin typeface="+mn-lt"/>
              </a:defRPr>
            </a:lvl5pPr>
          </a:lstStyle>
          <a:p>
            <a:pPr lvl="0"/>
            <a:r>
              <a:rPr lang="en-US"/>
              <a:t>Preview</a:t>
            </a:r>
          </a:p>
          <a:p>
            <a:pPr lvl="0"/>
            <a:r>
              <a:rPr lang="en-US"/>
              <a:t>Released</a:t>
            </a:r>
          </a:p>
          <a:p>
            <a:pPr lvl="0"/>
            <a:r>
              <a:rPr lang="en-US"/>
              <a:t>Date</a:t>
            </a:r>
          </a:p>
        </p:txBody>
      </p:sp>
      <p:grpSp>
        <p:nvGrpSpPr>
          <p:cNvPr id="16" name="Group 15"/>
          <p:cNvGrpSpPr/>
          <p:nvPr userDrawn="1"/>
        </p:nvGrpSpPr>
        <p:grpSpPr>
          <a:xfrm>
            <a:off x="11606960" y="124022"/>
            <a:ext cx="657017" cy="656923"/>
            <a:chOff x="457580" y="3616862"/>
            <a:chExt cx="657017" cy="657017"/>
          </a:xfrm>
        </p:grpSpPr>
        <p:sp>
          <p:nvSpPr>
            <p:cNvPr id="17" name="Oval 16"/>
            <p:cNvSpPr/>
            <p:nvPr/>
          </p:nvSpPr>
          <p:spPr bwMode="auto">
            <a:xfrm>
              <a:off x="457580" y="3616862"/>
              <a:ext cx="657017" cy="657017"/>
            </a:xfrm>
            <a:prstGeom prst="ellipse">
              <a:avLst/>
            </a:prstGeom>
            <a:solidFill>
              <a:srgbClr val="0078D7"/>
            </a:solidFill>
            <a:ln w="254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8" name="Freeform 12"/>
            <p:cNvSpPr>
              <a:spLocks noChangeAspect="1" noEditPoints="1"/>
            </p:cNvSpPr>
            <p:nvPr/>
          </p:nvSpPr>
          <p:spPr bwMode="auto">
            <a:xfrm>
              <a:off x="685745" y="3779190"/>
              <a:ext cx="200687" cy="332360"/>
            </a:xfrm>
            <a:custGeom>
              <a:avLst/>
              <a:gdLst>
                <a:gd name="T0" fmla="*/ 66 w 90"/>
                <a:gd name="T1" fmla="*/ 121 h 152"/>
                <a:gd name="T2" fmla="*/ 24 w 90"/>
                <a:gd name="T3" fmla="*/ 121 h 152"/>
                <a:gd name="T4" fmla="*/ 24 w 90"/>
                <a:gd name="T5" fmla="*/ 113 h 152"/>
                <a:gd name="T6" fmla="*/ 66 w 90"/>
                <a:gd name="T7" fmla="*/ 113 h 152"/>
                <a:gd name="T8" fmla="*/ 66 w 90"/>
                <a:gd name="T9" fmla="*/ 121 h 152"/>
                <a:gd name="T10" fmla="*/ 66 w 90"/>
                <a:gd name="T11" fmla="*/ 129 h 152"/>
                <a:gd name="T12" fmla="*/ 24 w 90"/>
                <a:gd name="T13" fmla="*/ 129 h 152"/>
                <a:gd name="T14" fmla="*/ 24 w 90"/>
                <a:gd name="T15" fmla="*/ 137 h 152"/>
                <a:gd name="T16" fmla="*/ 66 w 90"/>
                <a:gd name="T17" fmla="*/ 137 h 152"/>
                <a:gd name="T18" fmla="*/ 66 w 90"/>
                <a:gd name="T19" fmla="*/ 129 h 152"/>
                <a:gd name="T20" fmla="*/ 61 w 90"/>
                <a:gd name="T21" fmla="*/ 144 h 152"/>
                <a:gd name="T22" fmla="*/ 29 w 90"/>
                <a:gd name="T23" fmla="*/ 144 h 152"/>
                <a:gd name="T24" fmla="*/ 29 w 90"/>
                <a:gd name="T25" fmla="*/ 152 h 152"/>
                <a:gd name="T26" fmla="*/ 61 w 90"/>
                <a:gd name="T27" fmla="*/ 152 h 152"/>
                <a:gd name="T28" fmla="*/ 61 w 90"/>
                <a:gd name="T29" fmla="*/ 144 h 152"/>
                <a:gd name="T30" fmla="*/ 70 w 90"/>
                <a:gd name="T31" fmla="*/ 100 h 152"/>
                <a:gd name="T32" fmla="*/ 80 w 90"/>
                <a:gd name="T33" fmla="*/ 74 h 152"/>
                <a:gd name="T34" fmla="*/ 81 w 90"/>
                <a:gd name="T35" fmla="*/ 72 h 152"/>
                <a:gd name="T36" fmla="*/ 90 w 90"/>
                <a:gd name="T37" fmla="*/ 45 h 152"/>
                <a:gd name="T38" fmla="*/ 45 w 90"/>
                <a:gd name="T39" fmla="*/ 0 h 152"/>
                <a:gd name="T40" fmla="*/ 0 w 90"/>
                <a:gd name="T41" fmla="*/ 45 h 152"/>
                <a:gd name="T42" fmla="*/ 9 w 90"/>
                <a:gd name="T43" fmla="*/ 72 h 152"/>
                <a:gd name="T44" fmla="*/ 9 w 90"/>
                <a:gd name="T45" fmla="*/ 72 h 152"/>
                <a:gd name="T46" fmla="*/ 20 w 90"/>
                <a:gd name="T47" fmla="*/ 100 h 152"/>
                <a:gd name="T48" fmla="*/ 20 w 90"/>
                <a:gd name="T49" fmla="*/ 104 h 152"/>
                <a:gd name="T50" fmla="*/ 70 w 90"/>
                <a:gd name="T51" fmla="*/ 104 h 152"/>
                <a:gd name="T52" fmla="*/ 70 w 90"/>
                <a:gd name="T53" fmla="*/ 100 h 152"/>
                <a:gd name="T54" fmla="*/ 15 w 90"/>
                <a:gd name="T55" fmla="*/ 67 h 152"/>
                <a:gd name="T56" fmla="*/ 15 w 90"/>
                <a:gd name="T57" fmla="*/ 67 h 152"/>
                <a:gd name="T58" fmla="*/ 8 w 90"/>
                <a:gd name="T59" fmla="*/ 45 h 152"/>
                <a:gd name="T60" fmla="*/ 45 w 90"/>
                <a:gd name="T61" fmla="*/ 8 h 152"/>
                <a:gd name="T62" fmla="*/ 82 w 90"/>
                <a:gd name="T63" fmla="*/ 45 h 152"/>
                <a:gd name="T64" fmla="*/ 75 w 90"/>
                <a:gd name="T65" fmla="*/ 67 h 152"/>
                <a:gd name="T66" fmla="*/ 75 w 90"/>
                <a:gd name="T67" fmla="*/ 67 h 152"/>
                <a:gd name="T68" fmla="*/ 63 w 90"/>
                <a:gd name="T69" fmla="*/ 96 h 152"/>
                <a:gd name="T70" fmla="*/ 28 w 90"/>
                <a:gd name="T71" fmla="*/ 96 h 152"/>
                <a:gd name="T72" fmla="*/ 15 w 90"/>
                <a:gd name="T73" fmla="*/ 67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0" h="152">
                  <a:moveTo>
                    <a:pt x="66" y="121"/>
                  </a:moveTo>
                  <a:cubicBezTo>
                    <a:pt x="24" y="121"/>
                    <a:pt x="24" y="121"/>
                    <a:pt x="24" y="121"/>
                  </a:cubicBezTo>
                  <a:cubicBezTo>
                    <a:pt x="24" y="113"/>
                    <a:pt x="24" y="113"/>
                    <a:pt x="24" y="113"/>
                  </a:cubicBezTo>
                  <a:cubicBezTo>
                    <a:pt x="66" y="113"/>
                    <a:pt x="66" y="113"/>
                    <a:pt x="66" y="113"/>
                  </a:cubicBezTo>
                  <a:lnTo>
                    <a:pt x="66" y="121"/>
                  </a:lnTo>
                  <a:close/>
                  <a:moveTo>
                    <a:pt x="66" y="129"/>
                  </a:moveTo>
                  <a:cubicBezTo>
                    <a:pt x="24" y="129"/>
                    <a:pt x="24" y="129"/>
                    <a:pt x="24" y="129"/>
                  </a:cubicBezTo>
                  <a:cubicBezTo>
                    <a:pt x="24" y="137"/>
                    <a:pt x="24" y="137"/>
                    <a:pt x="24" y="137"/>
                  </a:cubicBezTo>
                  <a:cubicBezTo>
                    <a:pt x="66" y="137"/>
                    <a:pt x="66" y="137"/>
                    <a:pt x="66" y="137"/>
                  </a:cubicBezTo>
                  <a:lnTo>
                    <a:pt x="66" y="129"/>
                  </a:lnTo>
                  <a:close/>
                  <a:moveTo>
                    <a:pt x="61" y="144"/>
                  </a:moveTo>
                  <a:cubicBezTo>
                    <a:pt x="29" y="144"/>
                    <a:pt x="29" y="144"/>
                    <a:pt x="29" y="144"/>
                  </a:cubicBezTo>
                  <a:cubicBezTo>
                    <a:pt x="29" y="152"/>
                    <a:pt x="29" y="152"/>
                    <a:pt x="29" y="152"/>
                  </a:cubicBezTo>
                  <a:cubicBezTo>
                    <a:pt x="61" y="152"/>
                    <a:pt x="61" y="152"/>
                    <a:pt x="61" y="152"/>
                  </a:cubicBezTo>
                  <a:lnTo>
                    <a:pt x="61" y="144"/>
                  </a:lnTo>
                  <a:close/>
                  <a:moveTo>
                    <a:pt x="70" y="100"/>
                  </a:moveTo>
                  <a:cubicBezTo>
                    <a:pt x="70" y="100"/>
                    <a:pt x="71" y="87"/>
                    <a:pt x="80" y="74"/>
                  </a:cubicBezTo>
                  <a:cubicBezTo>
                    <a:pt x="81" y="72"/>
                    <a:pt x="81" y="72"/>
                    <a:pt x="81" y="72"/>
                  </a:cubicBezTo>
                  <a:cubicBezTo>
                    <a:pt x="87" y="64"/>
                    <a:pt x="90" y="55"/>
                    <a:pt x="90" y="45"/>
                  </a:cubicBezTo>
                  <a:cubicBezTo>
                    <a:pt x="90" y="21"/>
                    <a:pt x="70" y="0"/>
                    <a:pt x="45" y="0"/>
                  </a:cubicBezTo>
                  <a:cubicBezTo>
                    <a:pt x="20" y="0"/>
                    <a:pt x="0" y="21"/>
                    <a:pt x="0" y="45"/>
                  </a:cubicBezTo>
                  <a:cubicBezTo>
                    <a:pt x="0" y="55"/>
                    <a:pt x="3" y="64"/>
                    <a:pt x="9" y="72"/>
                  </a:cubicBezTo>
                  <a:cubicBezTo>
                    <a:pt x="9" y="72"/>
                    <a:pt x="9" y="72"/>
                    <a:pt x="9" y="72"/>
                  </a:cubicBezTo>
                  <a:cubicBezTo>
                    <a:pt x="19" y="85"/>
                    <a:pt x="20" y="100"/>
                    <a:pt x="20" y="100"/>
                  </a:cubicBezTo>
                  <a:cubicBezTo>
                    <a:pt x="20" y="104"/>
                    <a:pt x="20" y="104"/>
                    <a:pt x="20" y="104"/>
                  </a:cubicBezTo>
                  <a:cubicBezTo>
                    <a:pt x="70" y="104"/>
                    <a:pt x="70" y="104"/>
                    <a:pt x="70" y="104"/>
                  </a:cubicBezTo>
                  <a:lnTo>
                    <a:pt x="70" y="100"/>
                  </a:lnTo>
                  <a:close/>
                  <a:moveTo>
                    <a:pt x="15" y="67"/>
                  </a:moveTo>
                  <a:cubicBezTo>
                    <a:pt x="15" y="67"/>
                    <a:pt x="15" y="67"/>
                    <a:pt x="15" y="67"/>
                  </a:cubicBezTo>
                  <a:cubicBezTo>
                    <a:pt x="11" y="61"/>
                    <a:pt x="8" y="53"/>
                    <a:pt x="8" y="45"/>
                  </a:cubicBezTo>
                  <a:cubicBezTo>
                    <a:pt x="8" y="25"/>
                    <a:pt x="25" y="8"/>
                    <a:pt x="45" y="8"/>
                  </a:cubicBezTo>
                  <a:cubicBezTo>
                    <a:pt x="66" y="8"/>
                    <a:pt x="82" y="25"/>
                    <a:pt x="82" y="45"/>
                  </a:cubicBezTo>
                  <a:cubicBezTo>
                    <a:pt x="82" y="53"/>
                    <a:pt x="80" y="61"/>
                    <a:pt x="75" y="67"/>
                  </a:cubicBezTo>
                  <a:cubicBezTo>
                    <a:pt x="75" y="67"/>
                    <a:pt x="75" y="67"/>
                    <a:pt x="75" y="67"/>
                  </a:cubicBezTo>
                  <a:cubicBezTo>
                    <a:pt x="67" y="78"/>
                    <a:pt x="64" y="90"/>
                    <a:pt x="63" y="96"/>
                  </a:cubicBezTo>
                  <a:cubicBezTo>
                    <a:pt x="28" y="96"/>
                    <a:pt x="28" y="96"/>
                    <a:pt x="28" y="96"/>
                  </a:cubicBezTo>
                  <a:cubicBezTo>
                    <a:pt x="27" y="90"/>
                    <a:pt x="24" y="78"/>
                    <a:pt x="15" y="67"/>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defTabSz="914224">
                <a:defRPr/>
              </a:pPr>
              <a:endParaRPr lang="en-US" sz="1800" kern="0">
                <a:solidFill>
                  <a:srgbClr val="505050"/>
                </a:solidFill>
                <a:latin typeface="Segoe UI Semilight"/>
              </a:endParaRPr>
            </a:p>
          </p:txBody>
        </p:sp>
      </p:grpSp>
      <p:sp>
        <p:nvSpPr>
          <p:cNvPr id="6" name="Rectangle 5"/>
          <p:cNvSpPr/>
          <p:nvPr userDrawn="1"/>
        </p:nvSpPr>
        <p:spPr bwMode="auto">
          <a:xfrm>
            <a:off x="1" y="496"/>
            <a:ext cx="4349687" cy="6994029"/>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auto">
          <a:xfrm>
            <a:off x="-1" y="6030203"/>
            <a:ext cx="4349689" cy="70636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11" name="Oval 10"/>
          <p:cNvSpPr/>
          <p:nvPr userDrawn="1"/>
        </p:nvSpPr>
        <p:spPr bwMode="auto">
          <a:xfrm>
            <a:off x="274640" y="6164892"/>
            <a:ext cx="437054" cy="436990"/>
          </a:xfrm>
          <a:prstGeom prst="ellipse">
            <a:avLst/>
          </a:prstGeom>
          <a:solidFill>
            <a:srgbClr val="F8F8F8"/>
          </a:solidFill>
          <a:ln w="28575" cap="flat" cmpd="sng" algn="ctr">
            <a:solidFill>
              <a:srgbClr val="0078D7"/>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50846" eaLnBrk="1" fontAlgn="base" latinLnBrk="0" hangingPunct="1">
              <a:lnSpc>
                <a:spcPct val="100000"/>
              </a:lnSpc>
              <a:spcBef>
                <a:spcPct val="0"/>
              </a:spcBef>
              <a:spcAft>
                <a:spcPct val="0"/>
              </a:spcAft>
              <a:buClrTx/>
              <a:buSzTx/>
              <a:buFontTx/>
              <a:buNone/>
              <a:tabLst/>
              <a:defRPr/>
            </a:pPr>
            <a:r>
              <a:rPr kumimoji="0" lang="en-US" sz="2040" b="0" i="0" u="none" strike="noStrike" kern="0" cap="none" spc="0" normalizeH="0" baseline="0" noProof="0">
                <a:ln w="19050">
                  <a:noFill/>
                </a:ln>
                <a:solidFill>
                  <a:srgbClr val="0078D7"/>
                </a:solidFill>
                <a:effectLst/>
                <a:uLnTx/>
                <a:uFillTx/>
                <a:latin typeface="Segoe UI"/>
                <a:ea typeface="Segoe UI" pitchFamily="34" charset="0"/>
                <a:cs typeface="Segoe UI" pitchFamily="34" charset="0"/>
                <a:sym typeface="Wingdings" panose="05000000000000000000" pitchFamily="2" charset="2"/>
              </a:rPr>
              <a:t></a:t>
            </a:r>
            <a:endParaRPr kumimoji="0" lang="en-US" sz="2040" b="0" i="0" u="none" strike="noStrike" kern="0" cap="none" spc="0" normalizeH="0" baseline="0" noProof="0">
              <a:ln w="19050">
                <a:noFill/>
              </a:ln>
              <a:solidFill>
                <a:srgbClr val="0078D7"/>
              </a:solidFill>
              <a:effectLst/>
              <a:uLnTx/>
              <a:uFillTx/>
              <a:latin typeface="Segoe UI"/>
              <a:ea typeface="Segoe UI" pitchFamily="34" charset="0"/>
              <a:cs typeface="Segoe UI" pitchFamily="34" charset="0"/>
            </a:endParaRPr>
          </a:p>
        </p:txBody>
      </p:sp>
      <p:sp>
        <p:nvSpPr>
          <p:cNvPr id="2" name="Title 1"/>
          <p:cNvSpPr>
            <a:spLocks noGrp="1"/>
          </p:cNvSpPr>
          <p:nvPr>
            <p:ph type="title"/>
          </p:nvPr>
        </p:nvSpPr>
        <p:spPr>
          <a:xfrm>
            <a:off x="274639" y="295275"/>
            <a:ext cx="3856048" cy="917575"/>
          </a:xfrm>
        </p:spPr>
        <p:txBody>
          <a:bodyPr/>
          <a:lstStyle>
            <a:lvl1pPr>
              <a:defRPr sz="4080">
                <a:solidFill>
                  <a:schemeClr val="bg1"/>
                </a:solidFill>
              </a:defRPr>
            </a:lvl1pPr>
          </a:lstStyle>
          <a:p>
            <a:r>
              <a:rPr lang="en-US"/>
              <a:t>Click to edit Master title style</a:t>
            </a:r>
          </a:p>
        </p:txBody>
      </p:sp>
      <p:sp>
        <p:nvSpPr>
          <p:cNvPr id="13" name="Text Placeholder 3"/>
          <p:cNvSpPr>
            <a:spLocks noGrp="1"/>
          </p:cNvSpPr>
          <p:nvPr>
            <p:ph type="body" sz="quarter" idx="10"/>
          </p:nvPr>
        </p:nvSpPr>
        <p:spPr>
          <a:xfrm>
            <a:off x="274640" y="1636020"/>
            <a:ext cx="3856047" cy="442604"/>
          </a:xfrm>
        </p:spPr>
        <p:txBody>
          <a:bodyPr wrap="square">
            <a:spAutoFit/>
          </a:bodyPr>
          <a:lstStyle>
            <a:lvl1pPr marL="0" indent="0">
              <a:spcBef>
                <a:spcPts val="1836"/>
              </a:spcBef>
              <a:buClr>
                <a:schemeClr val="tx1"/>
              </a:buClr>
              <a:buFont typeface="Arial" pitchFamily="34" charset="0"/>
              <a:buNone/>
              <a:defRPr sz="1836">
                <a:solidFill>
                  <a:schemeClr val="bg1"/>
                </a:solidFill>
                <a:latin typeface="+mn-lt"/>
              </a:defRPr>
            </a:lvl1pPr>
            <a:lvl2pPr marL="297914" indent="0">
              <a:buNone/>
              <a:defRPr sz="2400">
                <a:solidFill>
                  <a:schemeClr val="bg1"/>
                </a:solidFill>
                <a:latin typeface="+mn-lt"/>
              </a:defRPr>
            </a:lvl2pPr>
            <a:lvl3pPr marL="531064" indent="0">
              <a:buNone/>
              <a:tabLst/>
              <a:defRPr sz="2000">
                <a:solidFill>
                  <a:schemeClr val="bg1"/>
                </a:solidFill>
                <a:latin typeface="+mn-lt"/>
              </a:defRPr>
            </a:lvl3pPr>
            <a:lvl4pPr marL="699449" indent="0">
              <a:buNone/>
              <a:defRPr>
                <a:solidFill>
                  <a:schemeClr val="bg1"/>
                </a:solidFill>
                <a:latin typeface="+mn-lt"/>
              </a:defRPr>
            </a:lvl4pPr>
            <a:lvl5pPr marL="880789" indent="0">
              <a:buNone/>
              <a:tabLst/>
              <a:defRPr>
                <a:solidFill>
                  <a:schemeClr val="bg1"/>
                </a:solidFill>
                <a:latin typeface="+mn-lt"/>
              </a:defRPr>
            </a:lvl5pPr>
          </a:lstStyle>
          <a:p>
            <a:pPr lvl="0"/>
            <a:r>
              <a:rPr lang="en-US"/>
              <a:t>Edit Master text styles</a:t>
            </a:r>
          </a:p>
        </p:txBody>
      </p:sp>
      <p:sp>
        <p:nvSpPr>
          <p:cNvPr id="14" name="Text Placeholder 3"/>
          <p:cNvSpPr>
            <a:spLocks noGrp="1"/>
          </p:cNvSpPr>
          <p:nvPr>
            <p:ph type="body" sz="quarter" idx="11"/>
          </p:nvPr>
        </p:nvSpPr>
        <p:spPr>
          <a:xfrm>
            <a:off x="721329" y="6176210"/>
            <a:ext cx="3396404" cy="414353"/>
          </a:xfrm>
        </p:spPr>
        <p:txBody>
          <a:bodyPr wrap="square" anchor="ctr" anchorCtr="0">
            <a:spAutoFit/>
          </a:bodyPr>
          <a:lstStyle>
            <a:lvl1pPr marL="0" indent="0">
              <a:spcBef>
                <a:spcPts val="1224"/>
              </a:spcBef>
              <a:buClr>
                <a:schemeClr val="tx1"/>
              </a:buClr>
              <a:buFont typeface="Arial" pitchFamily="34" charset="0"/>
              <a:buNone/>
              <a:defRPr sz="1632">
                <a:solidFill>
                  <a:schemeClr val="tx1"/>
                </a:solidFill>
                <a:latin typeface="+mn-lt"/>
              </a:defRPr>
            </a:lvl1pPr>
            <a:lvl2pPr marL="297914" indent="0">
              <a:buNone/>
              <a:defRPr sz="2400">
                <a:solidFill>
                  <a:schemeClr val="bg1"/>
                </a:solidFill>
                <a:latin typeface="+mn-lt"/>
              </a:defRPr>
            </a:lvl2pPr>
            <a:lvl3pPr marL="531064" indent="0">
              <a:buNone/>
              <a:tabLst/>
              <a:defRPr sz="2000">
                <a:solidFill>
                  <a:schemeClr val="bg1"/>
                </a:solidFill>
                <a:latin typeface="+mn-lt"/>
              </a:defRPr>
            </a:lvl3pPr>
            <a:lvl4pPr marL="699449" indent="0">
              <a:buNone/>
              <a:defRPr>
                <a:solidFill>
                  <a:schemeClr val="bg1"/>
                </a:solidFill>
                <a:latin typeface="+mn-lt"/>
              </a:defRPr>
            </a:lvl4pPr>
            <a:lvl5pPr marL="880789" indent="0">
              <a:buNone/>
              <a:tabLst/>
              <a:defRPr>
                <a:solidFill>
                  <a:schemeClr val="bg1"/>
                </a:solidFill>
                <a:latin typeface="+mn-lt"/>
              </a:defRPr>
            </a:lvl5pPr>
          </a:lstStyle>
          <a:p>
            <a:pPr lvl="0"/>
            <a:r>
              <a:rPr lang="en-US"/>
              <a:t>Edit Master text styles</a:t>
            </a:r>
          </a:p>
        </p:txBody>
      </p:sp>
      <p:sp>
        <p:nvSpPr>
          <p:cNvPr id="19" name="Content Placeholder 25"/>
          <p:cNvSpPr>
            <a:spLocks noGrp="1"/>
          </p:cNvSpPr>
          <p:nvPr>
            <p:ph sz="quarter" idx="14"/>
          </p:nvPr>
        </p:nvSpPr>
        <p:spPr>
          <a:xfrm>
            <a:off x="4677564" y="919650"/>
            <a:ext cx="7367114" cy="5670912"/>
          </a:xfrm>
        </p:spPr>
        <p:txBody>
          <a:bodyPr>
            <a:noAutofit/>
          </a:bodyPr>
          <a:lstStyle>
            <a:lvl1pPr marL="0" indent="0">
              <a:buNone/>
              <a:defRPr sz="2856"/>
            </a:lvl1pPr>
            <a:lvl2pPr marL="342834" indent="0">
              <a:buNone/>
              <a:defRPr/>
            </a:lvl2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19121889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02Data_Photo">
    <p:spTree>
      <p:nvGrpSpPr>
        <p:cNvPr id="1" name=""/>
        <p:cNvGrpSpPr/>
        <p:nvPr/>
      </p:nvGrpSpPr>
      <p:grpSpPr>
        <a:xfrm>
          <a:off x="0" y="0"/>
          <a:ext cx="0" cy="0"/>
          <a:chOff x="0" y="0"/>
          <a:chExt cx="0" cy="0"/>
        </a:xfrm>
      </p:grpSpPr>
      <p:grpSp>
        <p:nvGrpSpPr>
          <p:cNvPr id="19" name="Group 18"/>
          <p:cNvGrpSpPr/>
          <p:nvPr userDrawn="1"/>
        </p:nvGrpSpPr>
        <p:grpSpPr>
          <a:xfrm>
            <a:off x="9939268" y="124025"/>
            <a:ext cx="1995215" cy="656924"/>
            <a:chOff x="9743882" y="121604"/>
            <a:chExt cx="1955993" cy="644102"/>
          </a:xfrm>
        </p:grpSpPr>
        <p:sp>
          <p:nvSpPr>
            <p:cNvPr id="21" name="Rectangle 20"/>
            <p:cNvSpPr/>
            <p:nvPr/>
          </p:nvSpPr>
          <p:spPr bwMode="auto">
            <a:xfrm rot="5400000">
              <a:off x="10399828" y="-534341"/>
              <a:ext cx="644102" cy="1955992"/>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5760" rIns="0" bIns="91440"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071">
                <a:solidFill>
                  <a:schemeClr val="tx1">
                    <a:lumMod val="50000"/>
                  </a:schemeClr>
                </a:solidFill>
                <a:latin typeface="Segoe UI Semibold" panose="020B0702040204020203" pitchFamily="34" charset="0"/>
                <a:cs typeface="Segoe UI" pitchFamily="34" charset="0"/>
              </a:endParaRPr>
            </a:p>
          </p:txBody>
        </p:sp>
        <p:sp>
          <p:nvSpPr>
            <p:cNvPr id="22" name="Isosceles Triangle 21"/>
            <p:cNvSpPr/>
            <p:nvPr userDrawn="1"/>
          </p:nvSpPr>
          <p:spPr bwMode="auto">
            <a:xfrm rot="5400000">
              <a:off x="9485906" y="379581"/>
              <a:ext cx="644098" cy="1281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grpSp>
      <p:sp>
        <p:nvSpPr>
          <p:cNvPr id="23" name="Text Placeholder 3"/>
          <p:cNvSpPr>
            <a:spLocks noGrp="1"/>
          </p:cNvSpPr>
          <p:nvPr>
            <p:ph type="body" sz="quarter" idx="12" hasCustomPrompt="1"/>
          </p:nvPr>
        </p:nvSpPr>
        <p:spPr>
          <a:xfrm>
            <a:off x="10198376" y="171986"/>
            <a:ext cx="1301012" cy="561002"/>
          </a:xfrm>
        </p:spPr>
        <p:txBody>
          <a:bodyPr wrap="square" lIns="0" rIns="0" anchor="ctr" anchorCtr="0">
            <a:noAutofit/>
          </a:bodyPr>
          <a:lstStyle>
            <a:lvl1pPr marL="0" indent="0" algn="ctr" defTabSz="951028" rtl="0" eaLnBrk="1" fontAlgn="base" latinLnBrk="0" hangingPunct="1">
              <a:lnSpc>
                <a:spcPct val="90000"/>
              </a:lnSpc>
              <a:spcBef>
                <a:spcPct val="0"/>
              </a:spcBef>
              <a:spcAft>
                <a:spcPct val="0"/>
              </a:spcAft>
              <a:buClr>
                <a:schemeClr val="tx1"/>
              </a:buClr>
              <a:buFont typeface="Arial" pitchFamily="34" charset="0"/>
              <a:buNone/>
              <a:defRPr lang="en-US" sz="1428" kern="1200" dirty="0">
                <a:solidFill>
                  <a:schemeClr val="bg1"/>
                </a:solidFill>
                <a:latin typeface="Segoe UI Semibold" panose="020B0702040204020203" pitchFamily="34" charset="0"/>
                <a:ea typeface="Segoe UI" pitchFamily="34" charset="0"/>
                <a:cs typeface="Segoe UI" pitchFamily="34" charset="0"/>
              </a:defRPr>
            </a:lvl1pPr>
            <a:lvl2pPr marL="297914" indent="0">
              <a:buNone/>
              <a:defRPr sz="2400">
                <a:solidFill>
                  <a:schemeClr val="bg1"/>
                </a:solidFill>
                <a:latin typeface="+mn-lt"/>
              </a:defRPr>
            </a:lvl2pPr>
            <a:lvl3pPr marL="531064" indent="0">
              <a:buNone/>
              <a:tabLst/>
              <a:defRPr sz="2000">
                <a:solidFill>
                  <a:schemeClr val="bg1"/>
                </a:solidFill>
                <a:latin typeface="+mn-lt"/>
              </a:defRPr>
            </a:lvl3pPr>
            <a:lvl4pPr marL="699449" indent="0">
              <a:buNone/>
              <a:defRPr>
                <a:solidFill>
                  <a:schemeClr val="bg1"/>
                </a:solidFill>
                <a:latin typeface="+mn-lt"/>
              </a:defRPr>
            </a:lvl4pPr>
            <a:lvl5pPr marL="880789" indent="0">
              <a:buNone/>
              <a:tabLst/>
              <a:defRPr>
                <a:solidFill>
                  <a:schemeClr val="bg1"/>
                </a:solidFill>
                <a:latin typeface="+mn-lt"/>
              </a:defRPr>
            </a:lvl5pPr>
          </a:lstStyle>
          <a:p>
            <a:pPr lvl="0"/>
            <a:r>
              <a:rPr lang="en-US"/>
              <a:t>Preview</a:t>
            </a:r>
          </a:p>
          <a:p>
            <a:pPr lvl="0"/>
            <a:r>
              <a:rPr lang="en-US"/>
              <a:t>Released</a:t>
            </a:r>
          </a:p>
          <a:p>
            <a:pPr lvl="0"/>
            <a:r>
              <a:rPr lang="en-US"/>
              <a:t>Date</a:t>
            </a:r>
          </a:p>
        </p:txBody>
      </p:sp>
      <p:grpSp>
        <p:nvGrpSpPr>
          <p:cNvPr id="16" name="Group 15"/>
          <p:cNvGrpSpPr/>
          <p:nvPr userDrawn="1"/>
        </p:nvGrpSpPr>
        <p:grpSpPr>
          <a:xfrm>
            <a:off x="11606960" y="124022"/>
            <a:ext cx="657017" cy="656923"/>
            <a:chOff x="457580" y="3616862"/>
            <a:chExt cx="657017" cy="657017"/>
          </a:xfrm>
        </p:grpSpPr>
        <p:sp>
          <p:nvSpPr>
            <p:cNvPr id="17" name="Oval 16"/>
            <p:cNvSpPr/>
            <p:nvPr/>
          </p:nvSpPr>
          <p:spPr bwMode="auto">
            <a:xfrm>
              <a:off x="457580" y="3616862"/>
              <a:ext cx="657017" cy="657017"/>
            </a:xfrm>
            <a:prstGeom prst="ellipse">
              <a:avLst/>
            </a:prstGeom>
            <a:solidFill>
              <a:srgbClr val="0078D7"/>
            </a:solidFill>
            <a:ln w="254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8" name="Freeform 12"/>
            <p:cNvSpPr>
              <a:spLocks noChangeAspect="1" noEditPoints="1"/>
            </p:cNvSpPr>
            <p:nvPr/>
          </p:nvSpPr>
          <p:spPr bwMode="auto">
            <a:xfrm>
              <a:off x="685745" y="3779190"/>
              <a:ext cx="200687" cy="332360"/>
            </a:xfrm>
            <a:custGeom>
              <a:avLst/>
              <a:gdLst>
                <a:gd name="T0" fmla="*/ 66 w 90"/>
                <a:gd name="T1" fmla="*/ 121 h 152"/>
                <a:gd name="T2" fmla="*/ 24 w 90"/>
                <a:gd name="T3" fmla="*/ 121 h 152"/>
                <a:gd name="T4" fmla="*/ 24 w 90"/>
                <a:gd name="T5" fmla="*/ 113 h 152"/>
                <a:gd name="T6" fmla="*/ 66 w 90"/>
                <a:gd name="T7" fmla="*/ 113 h 152"/>
                <a:gd name="T8" fmla="*/ 66 w 90"/>
                <a:gd name="T9" fmla="*/ 121 h 152"/>
                <a:gd name="T10" fmla="*/ 66 w 90"/>
                <a:gd name="T11" fmla="*/ 129 h 152"/>
                <a:gd name="T12" fmla="*/ 24 w 90"/>
                <a:gd name="T13" fmla="*/ 129 h 152"/>
                <a:gd name="T14" fmla="*/ 24 w 90"/>
                <a:gd name="T15" fmla="*/ 137 h 152"/>
                <a:gd name="T16" fmla="*/ 66 w 90"/>
                <a:gd name="T17" fmla="*/ 137 h 152"/>
                <a:gd name="T18" fmla="*/ 66 w 90"/>
                <a:gd name="T19" fmla="*/ 129 h 152"/>
                <a:gd name="T20" fmla="*/ 61 w 90"/>
                <a:gd name="T21" fmla="*/ 144 h 152"/>
                <a:gd name="T22" fmla="*/ 29 w 90"/>
                <a:gd name="T23" fmla="*/ 144 h 152"/>
                <a:gd name="T24" fmla="*/ 29 w 90"/>
                <a:gd name="T25" fmla="*/ 152 h 152"/>
                <a:gd name="T26" fmla="*/ 61 w 90"/>
                <a:gd name="T27" fmla="*/ 152 h 152"/>
                <a:gd name="T28" fmla="*/ 61 w 90"/>
                <a:gd name="T29" fmla="*/ 144 h 152"/>
                <a:gd name="T30" fmla="*/ 70 w 90"/>
                <a:gd name="T31" fmla="*/ 100 h 152"/>
                <a:gd name="T32" fmla="*/ 80 w 90"/>
                <a:gd name="T33" fmla="*/ 74 h 152"/>
                <a:gd name="T34" fmla="*/ 81 w 90"/>
                <a:gd name="T35" fmla="*/ 72 h 152"/>
                <a:gd name="T36" fmla="*/ 90 w 90"/>
                <a:gd name="T37" fmla="*/ 45 h 152"/>
                <a:gd name="T38" fmla="*/ 45 w 90"/>
                <a:gd name="T39" fmla="*/ 0 h 152"/>
                <a:gd name="T40" fmla="*/ 0 w 90"/>
                <a:gd name="T41" fmla="*/ 45 h 152"/>
                <a:gd name="T42" fmla="*/ 9 w 90"/>
                <a:gd name="T43" fmla="*/ 72 h 152"/>
                <a:gd name="T44" fmla="*/ 9 w 90"/>
                <a:gd name="T45" fmla="*/ 72 h 152"/>
                <a:gd name="T46" fmla="*/ 20 w 90"/>
                <a:gd name="T47" fmla="*/ 100 h 152"/>
                <a:gd name="T48" fmla="*/ 20 w 90"/>
                <a:gd name="T49" fmla="*/ 104 h 152"/>
                <a:gd name="T50" fmla="*/ 70 w 90"/>
                <a:gd name="T51" fmla="*/ 104 h 152"/>
                <a:gd name="T52" fmla="*/ 70 w 90"/>
                <a:gd name="T53" fmla="*/ 100 h 152"/>
                <a:gd name="T54" fmla="*/ 15 w 90"/>
                <a:gd name="T55" fmla="*/ 67 h 152"/>
                <a:gd name="T56" fmla="*/ 15 w 90"/>
                <a:gd name="T57" fmla="*/ 67 h 152"/>
                <a:gd name="T58" fmla="*/ 8 w 90"/>
                <a:gd name="T59" fmla="*/ 45 h 152"/>
                <a:gd name="T60" fmla="*/ 45 w 90"/>
                <a:gd name="T61" fmla="*/ 8 h 152"/>
                <a:gd name="T62" fmla="*/ 82 w 90"/>
                <a:gd name="T63" fmla="*/ 45 h 152"/>
                <a:gd name="T64" fmla="*/ 75 w 90"/>
                <a:gd name="T65" fmla="*/ 67 h 152"/>
                <a:gd name="T66" fmla="*/ 75 w 90"/>
                <a:gd name="T67" fmla="*/ 67 h 152"/>
                <a:gd name="T68" fmla="*/ 63 w 90"/>
                <a:gd name="T69" fmla="*/ 96 h 152"/>
                <a:gd name="T70" fmla="*/ 28 w 90"/>
                <a:gd name="T71" fmla="*/ 96 h 152"/>
                <a:gd name="T72" fmla="*/ 15 w 90"/>
                <a:gd name="T73" fmla="*/ 67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0" h="152">
                  <a:moveTo>
                    <a:pt x="66" y="121"/>
                  </a:moveTo>
                  <a:cubicBezTo>
                    <a:pt x="24" y="121"/>
                    <a:pt x="24" y="121"/>
                    <a:pt x="24" y="121"/>
                  </a:cubicBezTo>
                  <a:cubicBezTo>
                    <a:pt x="24" y="113"/>
                    <a:pt x="24" y="113"/>
                    <a:pt x="24" y="113"/>
                  </a:cubicBezTo>
                  <a:cubicBezTo>
                    <a:pt x="66" y="113"/>
                    <a:pt x="66" y="113"/>
                    <a:pt x="66" y="113"/>
                  </a:cubicBezTo>
                  <a:lnTo>
                    <a:pt x="66" y="121"/>
                  </a:lnTo>
                  <a:close/>
                  <a:moveTo>
                    <a:pt x="66" y="129"/>
                  </a:moveTo>
                  <a:cubicBezTo>
                    <a:pt x="24" y="129"/>
                    <a:pt x="24" y="129"/>
                    <a:pt x="24" y="129"/>
                  </a:cubicBezTo>
                  <a:cubicBezTo>
                    <a:pt x="24" y="137"/>
                    <a:pt x="24" y="137"/>
                    <a:pt x="24" y="137"/>
                  </a:cubicBezTo>
                  <a:cubicBezTo>
                    <a:pt x="66" y="137"/>
                    <a:pt x="66" y="137"/>
                    <a:pt x="66" y="137"/>
                  </a:cubicBezTo>
                  <a:lnTo>
                    <a:pt x="66" y="129"/>
                  </a:lnTo>
                  <a:close/>
                  <a:moveTo>
                    <a:pt x="61" y="144"/>
                  </a:moveTo>
                  <a:cubicBezTo>
                    <a:pt x="29" y="144"/>
                    <a:pt x="29" y="144"/>
                    <a:pt x="29" y="144"/>
                  </a:cubicBezTo>
                  <a:cubicBezTo>
                    <a:pt x="29" y="152"/>
                    <a:pt x="29" y="152"/>
                    <a:pt x="29" y="152"/>
                  </a:cubicBezTo>
                  <a:cubicBezTo>
                    <a:pt x="61" y="152"/>
                    <a:pt x="61" y="152"/>
                    <a:pt x="61" y="152"/>
                  </a:cubicBezTo>
                  <a:lnTo>
                    <a:pt x="61" y="144"/>
                  </a:lnTo>
                  <a:close/>
                  <a:moveTo>
                    <a:pt x="70" y="100"/>
                  </a:moveTo>
                  <a:cubicBezTo>
                    <a:pt x="70" y="100"/>
                    <a:pt x="71" y="87"/>
                    <a:pt x="80" y="74"/>
                  </a:cubicBezTo>
                  <a:cubicBezTo>
                    <a:pt x="81" y="72"/>
                    <a:pt x="81" y="72"/>
                    <a:pt x="81" y="72"/>
                  </a:cubicBezTo>
                  <a:cubicBezTo>
                    <a:pt x="87" y="64"/>
                    <a:pt x="90" y="55"/>
                    <a:pt x="90" y="45"/>
                  </a:cubicBezTo>
                  <a:cubicBezTo>
                    <a:pt x="90" y="21"/>
                    <a:pt x="70" y="0"/>
                    <a:pt x="45" y="0"/>
                  </a:cubicBezTo>
                  <a:cubicBezTo>
                    <a:pt x="20" y="0"/>
                    <a:pt x="0" y="21"/>
                    <a:pt x="0" y="45"/>
                  </a:cubicBezTo>
                  <a:cubicBezTo>
                    <a:pt x="0" y="55"/>
                    <a:pt x="3" y="64"/>
                    <a:pt x="9" y="72"/>
                  </a:cubicBezTo>
                  <a:cubicBezTo>
                    <a:pt x="9" y="72"/>
                    <a:pt x="9" y="72"/>
                    <a:pt x="9" y="72"/>
                  </a:cubicBezTo>
                  <a:cubicBezTo>
                    <a:pt x="19" y="85"/>
                    <a:pt x="20" y="100"/>
                    <a:pt x="20" y="100"/>
                  </a:cubicBezTo>
                  <a:cubicBezTo>
                    <a:pt x="20" y="104"/>
                    <a:pt x="20" y="104"/>
                    <a:pt x="20" y="104"/>
                  </a:cubicBezTo>
                  <a:cubicBezTo>
                    <a:pt x="70" y="104"/>
                    <a:pt x="70" y="104"/>
                    <a:pt x="70" y="104"/>
                  </a:cubicBezTo>
                  <a:lnTo>
                    <a:pt x="70" y="100"/>
                  </a:lnTo>
                  <a:close/>
                  <a:moveTo>
                    <a:pt x="15" y="67"/>
                  </a:moveTo>
                  <a:cubicBezTo>
                    <a:pt x="15" y="67"/>
                    <a:pt x="15" y="67"/>
                    <a:pt x="15" y="67"/>
                  </a:cubicBezTo>
                  <a:cubicBezTo>
                    <a:pt x="11" y="61"/>
                    <a:pt x="8" y="53"/>
                    <a:pt x="8" y="45"/>
                  </a:cubicBezTo>
                  <a:cubicBezTo>
                    <a:pt x="8" y="25"/>
                    <a:pt x="25" y="8"/>
                    <a:pt x="45" y="8"/>
                  </a:cubicBezTo>
                  <a:cubicBezTo>
                    <a:pt x="66" y="8"/>
                    <a:pt x="82" y="25"/>
                    <a:pt x="82" y="45"/>
                  </a:cubicBezTo>
                  <a:cubicBezTo>
                    <a:pt x="82" y="53"/>
                    <a:pt x="80" y="61"/>
                    <a:pt x="75" y="67"/>
                  </a:cubicBezTo>
                  <a:cubicBezTo>
                    <a:pt x="75" y="67"/>
                    <a:pt x="75" y="67"/>
                    <a:pt x="75" y="67"/>
                  </a:cubicBezTo>
                  <a:cubicBezTo>
                    <a:pt x="67" y="78"/>
                    <a:pt x="64" y="90"/>
                    <a:pt x="63" y="96"/>
                  </a:cubicBezTo>
                  <a:cubicBezTo>
                    <a:pt x="28" y="96"/>
                    <a:pt x="28" y="96"/>
                    <a:pt x="28" y="96"/>
                  </a:cubicBezTo>
                  <a:cubicBezTo>
                    <a:pt x="27" y="90"/>
                    <a:pt x="24" y="78"/>
                    <a:pt x="15" y="67"/>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defTabSz="914224">
                <a:defRPr/>
              </a:pPr>
              <a:endParaRPr lang="en-US" sz="1800" kern="0">
                <a:solidFill>
                  <a:srgbClr val="505050"/>
                </a:solidFill>
                <a:latin typeface="Segoe UI Semilight"/>
              </a:endParaRPr>
            </a:p>
          </p:txBody>
        </p:sp>
      </p:grpSp>
      <p:sp>
        <p:nvSpPr>
          <p:cNvPr id="6" name="Rectangle 5"/>
          <p:cNvSpPr/>
          <p:nvPr userDrawn="1"/>
        </p:nvSpPr>
        <p:spPr bwMode="auto">
          <a:xfrm>
            <a:off x="1" y="496"/>
            <a:ext cx="4349687" cy="6994029"/>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auto">
          <a:xfrm>
            <a:off x="-1" y="6030203"/>
            <a:ext cx="4349689" cy="70636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11" name="Oval 10"/>
          <p:cNvSpPr/>
          <p:nvPr userDrawn="1"/>
        </p:nvSpPr>
        <p:spPr bwMode="auto">
          <a:xfrm>
            <a:off x="274640" y="6164892"/>
            <a:ext cx="437054" cy="436990"/>
          </a:xfrm>
          <a:prstGeom prst="ellipse">
            <a:avLst/>
          </a:prstGeom>
          <a:solidFill>
            <a:srgbClr val="F8F8F8"/>
          </a:solidFill>
          <a:ln w="28575" cap="flat" cmpd="sng" algn="ctr">
            <a:solidFill>
              <a:srgbClr val="0078D7"/>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50846" eaLnBrk="1" fontAlgn="base" latinLnBrk="0" hangingPunct="1">
              <a:lnSpc>
                <a:spcPct val="100000"/>
              </a:lnSpc>
              <a:spcBef>
                <a:spcPct val="0"/>
              </a:spcBef>
              <a:spcAft>
                <a:spcPct val="0"/>
              </a:spcAft>
              <a:buClrTx/>
              <a:buSzTx/>
              <a:buFontTx/>
              <a:buNone/>
              <a:tabLst/>
              <a:defRPr/>
            </a:pPr>
            <a:r>
              <a:rPr kumimoji="0" lang="en-US" sz="2040" b="0" i="0" u="none" strike="noStrike" kern="0" cap="none" spc="0" normalizeH="0" baseline="0" noProof="0">
                <a:ln w="19050">
                  <a:noFill/>
                </a:ln>
                <a:solidFill>
                  <a:srgbClr val="0078D7"/>
                </a:solidFill>
                <a:effectLst/>
                <a:uLnTx/>
                <a:uFillTx/>
                <a:latin typeface="Segoe UI"/>
                <a:ea typeface="Segoe UI" pitchFamily="34" charset="0"/>
                <a:cs typeface="Segoe UI" pitchFamily="34" charset="0"/>
                <a:sym typeface="Wingdings" panose="05000000000000000000" pitchFamily="2" charset="2"/>
              </a:rPr>
              <a:t></a:t>
            </a:r>
            <a:endParaRPr kumimoji="0" lang="en-US" sz="2040" b="0" i="0" u="none" strike="noStrike" kern="0" cap="none" spc="0" normalizeH="0" baseline="0" noProof="0">
              <a:ln w="19050">
                <a:noFill/>
              </a:ln>
              <a:solidFill>
                <a:srgbClr val="0078D7"/>
              </a:solidFill>
              <a:effectLst/>
              <a:uLnTx/>
              <a:uFillTx/>
              <a:latin typeface="Segoe UI"/>
              <a:ea typeface="Segoe UI" pitchFamily="34" charset="0"/>
              <a:cs typeface="Segoe UI" pitchFamily="34" charset="0"/>
            </a:endParaRPr>
          </a:p>
        </p:txBody>
      </p:sp>
      <p:sp>
        <p:nvSpPr>
          <p:cNvPr id="2" name="Title 1"/>
          <p:cNvSpPr>
            <a:spLocks noGrp="1"/>
          </p:cNvSpPr>
          <p:nvPr>
            <p:ph type="title"/>
          </p:nvPr>
        </p:nvSpPr>
        <p:spPr>
          <a:xfrm>
            <a:off x="274639" y="295275"/>
            <a:ext cx="3856048" cy="917575"/>
          </a:xfrm>
        </p:spPr>
        <p:txBody>
          <a:bodyPr/>
          <a:lstStyle>
            <a:lvl1pPr>
              <a:defRPr sz="4080">
                <a:solidFill>
                  <a:schemeClr val="bg1"/>
                </a:solidFill>
              </a:defRPr>
            </a:lvl1pPr>
          </a:lstStyle>
          <a:p>
            <a:r>
              <a:rPr lang="en-US"/>
              <a:t>Click to edit Master title style</a:t>
            </a:r>
          </a:p>
        </p:txBody>
      </p:sp>
      <p:sp>
        <p:nvSpPr>
          <p:cNvPr id="13" name="Text Placeholder 3"/>
          <p:cNvSpPr>
            <a:spLocks noGrp="1"/>
          </p:cNvSpPr>
          <p:nvPr>
            <p:ph type="body" sz="quarter" idx="10"/>
          </p:nvPr>
        </p:nvSpPr>
        <p:spPr>
          <a:xfrm>
            <a:off x="274640" y="1636020"/>
            <a:ext cx="3856047" cy="442604"/>
          </a:xfrm>
        </p:spPr>
        <p:txBody>
          <a:bodyPr wrap="square">
            <a:spAutoFit/>
          </a:bodyPr>
          <a:lstStyle>
            <a:lvl1pPr marL="0" indent="0">
              <a:spcBef>
                <a:spcPts val="1836"/>
              </a:spcBef>
              <a:buClr>
                <a:schemeClr val="tx1"/>
              </a:buClr>
              <a:buFont typeface="Arial" pitchFamily="34" charset="0"/>
              <a:buNone/>
              <a:defRPr sz="1836">
                <a:solidFill>
                  <a:schemeClr val="bg1"/>
                </a:solidFill>
                <a:latin typeface="+mn-lt"/>
              </a:defRPr>
            </a:lvl1pPr>
            <a:lvl2pPr marL="297914" indent="0">
              <a:buNone/>
              <a:defRPr sz="2400">
                <a:solidFill>
                  <a:schemeClr val="bg1"/>
                </a:solidFill>
                <a:latin typeface="+mn-lt"/>
              </a:defRPr>
            </a:lvl2pPr>
            <a:lvl3pPr marL="531064" indent="0">
              <a:buNone/>
              <a:tabLst/>
              <a:defRPr sz="2000">
                <a:solidFill>
                  <a:schemeClr val="bg1"/>
                </a:solidFill>
                <a:latin typeface="+mn-lt"/>
              </a:defRPr>
            </a:lvl3pPr>
            <a:lvl4pPr marL="699449" indent="0">
              <a:buNone/>
              <a:defRPr>
                <a:solidFill>
                  <a:schemeClr val="bg1"/>
                </a:solidFill>
                <a:latin typeface="+mn-lt"/>
              </a:defRPr>
            </a:lvl4pPr>
            <a:lvl5pPr marL="880789" indent="0">
              <a:buNone/>
              <a:tabLst/>
              <a:defRPr>
                <a:solidFill>
                  <a:schemeClr val="bg1"/>
                </a:solidFill>
                <a:latin typeface="+mn-lt"/>
              </a:defRPr>
            </a:lvl5pPr>
          </a:lstStyle>
          <a:p>
            <a:pPr lvl="0"/>
            <a:r>
              <a:rPr lang="en-US"/>
              <a:t>Edit Master text styles</a:t>
            </a:r>
          </a:p>
        </p:txBody>
      </p:sp>
      <p:sp>
        <p:nvSpPr>
          <p:cNvPr id="14" name="Text Placeholder 3"/>
          <p:cNvSpPr>
            <a:spLocks noGrp="1"/>
          </p:cNvSpPr>
          <p:nvPr>
            <p:ph type="body" sz="quarter" idx="11"/>
          </p:nvPr>
        </p:nvSpPr>
        <p:spPr>
          <a:xfrm>
            <a:off x="721329" y="6176210"/>
            <a:ext cx="3396404" cy="414353"/>
          </a:xfrm>
        </p:spPr>
        <p:txBody>
          <a:bodyPr wrap="square" anchor="ctr" anchorCtr="0">
            <a:spAutoFit/>
          </a:bodyPr>
          <a:lstStyle>
            <a:lvl1pPr marL="0" indent="0">
              <a:spcBef>
                <a:spcPts val="1224"/>
              </a:spcBef>
              <a:buClr>
                <a:schemeClr val="tx1"/>
              </a:buClr>
              <a:buFont typeface="Arial" pitchFamily="34" charset="0"/>
              <a:buNone/>
              <a:defRPr sz="1632">
                <a:solidFill>
                  <a:schemeClr val="tx1"/>
                </a:solidFill>
                <a:latin typeface="+mn-lt"/>
              </a:defRPr>
            </a:lvl1pPr>
            <a:lvl2pPr marL="297914" indent="0">
              <a:buNone/>
              <a:defRPr sz="2400">
                <a:solidFill>
                  <a:schemeClr val="bg1"/>
                </a:solidFill>
                <a:latin typeface="+mn-lt"/>
              </a:defRPr>
            </a:lvl2pPr>
            <a:lvl3pPr marL="531064" indent="0">
              <a:buNone/>
              <a:tabLst/>
              <a:defRPr sz="2000">
                <a:solidFill>
                  <a:schemeClr val="bg1"/>
                </a:solidFill>
                <a:latin typeface="+mn-lt"/>
              </a:defRPr>
            </a:lvl3pPr>
            <a:lvl4pPr marL="699449" indent="0">
              <a:buNone/>
              <a:defRPr>
                <a:solidFill>
                  <a:schemeClr val="bg1"/>
                </a:solidFill>
                <a:latin typeface="+mn-lt"/>
              </a:defRPr>
            </a:lvl4pPr>
            <a:lvl5pPr marL="880789" indent="0">
              <a:buNone/>
              <a:tabLst/>
              <a:defRPr>
                <a:solidFill>
                  <a:schemeClr val="bg1"/>
                </a:solidFill>
                <a:latin typeface="+mn-lt"/>
              </a:defRPr>
            </a:lvl5pPr>
          </a:lstStyle>
          <a:p>
            <a:pPr lvl="0"/>
            <a:r>
              <a:rPr lang="en-US"/>
              <a:t>Edit Master text styles</a:t>
            </a:r>
          </a:p>
        </p:txBody>
      </p:sp>
      <p:sp>
        <p:nvSpPr>
          <p:cNvPr id="20" name="Picture Placeholder 16"/>
          <p:cNvSpPr>
            <a:spLocks noGrp="1"/>
          </p:cNvSpPr>
          <p:nvPr>
            <p:ph type="pic" sz="quarter" idx="13"/>
          </p:nvPr>
        </p:nvSpPr>
        <p:spPr>
          <a:xfrm>
            <a:off x="4677564" y="919650"/>
            <a:ext cx="7367114" cy="5670912"/>
          </a:xfrm>
        </p:spPr>
        <p:txBody>
          <a:bodyPr>
            <a:noAutofit/>
          </a:bodyPr>
          <a:lstStyle>
            <a:lvl1pPr marL="0" indent="0" algn="ctr">
              <a:buNone/>
              <a:defRPr/>
            </a:lvl1pPr>
          </a:lstStyle>
          <a:p>
            <a:endParaRPr lang="en-US"/>
          </a:p>
        </p:txBody>
      </p:sp>
    </p:spTree>
    <p:extLst>
      <p:ext uri="{BB962C8B-B14F-4D97-AF65-F5344CB8AC3E}">
        <p14:creationId xmlns:p14="http://schemas.microsoft.com/office/powerpoint/2010/main" val="306002282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03Openness_Blank">
    <p:spTree>
      <p:nvGrpSpPr>
        <p:cNvPr id="1" name=""/>
        <p:cNvGrpSpPr/>
        <p:nvPr/>
      </p:nvGrpSpPr>
      <p:grpSpPr>
        <a:xfrm>
          <a:off x="0" y="0"/>
          <a:ext cx="0" cy="0"/>
          <a:chOff x="0" y="0"/>
          <a:chExt cx="0" cy="0"/>
        </a:xfrm>
      </p:grpSpPr>
      <p:grpSp>
        <p:nvGrpSpPr>
          <p:cNvPr id="16" name="Group 15"/>
          <p:cNvGrpSpPr/>
          <p:nvPr userDrawn="1"/>
        </p:nvGrpSpPr>
        <p:grpSpPr>
          <a:xfrm>
            <a:off x="9939268" y="124025"/>
            <a:ext cx="1995215" cy="656924"/>
            <a:chOff x="9743882" y="121604"/>
            <a:chExt cx="1955993" cy="644102"/>
          </a:xfrm>
        </p:grpSpPr>
        <p:sp>
          <p:nvSpPr>
            <p:cNvPr id="17" name="Rectangle 16"/>
            <p:cNvSpPr/>
            <p:nvPr/>
          </p:nvSpPr>
          <p:spPr bwMode="auto">
            <a:xfrm rot="5400000">
              <a:off x="10399828" y="-534341"/>
              <a:ext cx="644102" cy="1955992"/>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5760" rIns="0" bIns="91440"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071">
                <a:solidFill>
                  <a:schemeClr val="tx1">
                    <a:lumMod val="50000"/>
                  </a:schemeClr>
                </a:solidFill>
                <a:latin typeface="Segoe UI Semibold" panose="020B0702040204020203" pitchFamily="34" charset="0"/>
                <a:cs typeface="Segoe UI" pitchFamily="34" charset="0"/>
              </a:endParaRPr>
            </a:p>
          </p:txBody>
        </p:sp>
        <p:sp>
          <p:nvSpPr>
            <p:cNvPr id="18" name="Isosceles Triangle 17"/>
            <p:cNvSpPr/>
            <p:nvPr userDrawn="1"/>
          </p:nvSpPr>
          <p:spPr bwMode="auto">
            <a:xfrm rot="5400000">
              <a:off x="9485906" y="379581"/>
              <a:ext cx="644098" cy="1281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grpSp>
      <p:sp>
        <p:nvSpPr>
          <p:cNvPr id="22" name="Text Placeholder 3"/>
          <p:cNvSpPr>
            <a:spLocks noGrp="1"/>
          </p:cNvSpPr>
          <p:nvPr>
            <p:ph type="body" sz="quarter" idx="13" hasCustomPrompt="1"/>
          </p:nvPr>
        </p:nvSpPr>
        <p:spPr>
          <a:xfrm>
            <a:off x="10198376" y="171986"/>
            <a:ext cx="1301012" cy="561002"/>
          </a:xfrm>
        </p:spPr>
        <p:txBody>
          <a:bodyPr wrap="square" lIns="0" rIns="0" anchor="ctr" anchorCtr="0">
            <a:noAutofit/>
          </a:bodyPr>
          <a:lstStyle>
            <a:lvl1pPr marL="0" indent="0" algn="ctr" defTabSz="951028" rtl="0" eaLnBrk="1" fontAlgn="base" latinLnBrk="0" hangingPunct="1">
              <a:lnSpc>
                <a:spcPct val="90000"/>
              </a:lnSpc>
              <a:spcBef>
                <a:spcPct val="0"/>
              </a:spcBef>
              <a:spcAft>
                <a:spcPct val="0"/>
              </a:spcAft>
              <a:buClr>
                <a:schemeClr val="tx1"/>
              </a:buClr>
              <a:buFont typeface="Arial" pitchFamily="34" charset="0"/>
              <a:buNone/>
              <a:defRPr lang="en-US" sz="1428" kern="1200" dirty="0">
                <a:solidFill>
                  <a:schemeClr val="bg1"/>
                </a:solidFill>
                <a:latin typeface="Segoe UI Semibold" panose="020B0702040204020203" pitchFamily="34" charset="0"/>
                <a:ea typeface="Segoe UI" pitchFamily="34" charset="0"/>
                <a:cs typeface="Segoe UI" pitchFamily="34" charset="0"/>
              </a:defRPr>
            </a:lvl1pPr>
            <a:lvl2pPr marL="297914" indent="0">
              <a:buNone/>
              <a:defRPr sz="2400">
                <a:solidFill>
                  <a:schemeClr val="bg1"/>
                </a:solidFill>
                <a:latin typeface="+mn-lt"/>
              </a:defRPr>
            </a:lvl2pPr>
            <a:lvl3pPr marL="531064" indent="0">
              <a:buNone/>
              <a:tabLst/>
              <a:defRPr sz="2000">
                <a:solidFill>
                  <a:schemeClr val="bg1"/>
                </a:solidFill>
                <a:latin typeface="+mn-lt"/>
              </a:defRPr>
            </a:lvl3pPr>
            <a:lvl4pPr marL="699449" indent="0">
              <a:buNone/>
              <a:defRPr>
                <a:solidFill>
                  <a:schemeClr val="bg1"/>
                </a:solidFill>
                <a:latin typeface="+mn-lt"/>
              </a:defRPr>
            </a:lvl4pPr>
            <a:lvl5pPr marL="880789" indent="0">
              <a:buNone/>
              <a:tabLst/>
              <a:defRPr>
                <a:solidFill>
                  <a:schemeClr val="bg1"/>
                </a:solidFill>
                <a:latin typeface="+mn-lt"/>
              </a:defRPr>
            </a:lvl5pPr>
          </a:lstStyle>
          <a:p>
            <a:pPr lvl="0"/>
            <a:r>
              <a:rPr lang="en-US"/>
              <a:t>Preview</a:t>
            </a:r>
          </a:p>
          <a:p>
            <a:pPr lvl="0"/>
            <a:r>
              <a:rPr lang="en-US"/>
              <a:t>Released</a:t>
            </a:r>
          </a:p>
          <a:p>
            <a:pPr lvl="0"/>
            <a:r>
              <a:rPr lang="en-US"/>
              <a:t>Date</a:t>
            </a:r>
          </a:p>
        </p:txBody>
      </p:sp>
      <p:grpSp>
        <p:nvGrpSpPr>
          <p:cNvPr id="19" name="Group 18"/>
          <p:cNvGrpSpPr/>
          <p:nvPr userDrawn="1"/>
        </p:nvGrpSpPr>
        <p:grpSpPr>
          <a:xfrm>
            <a:off x="11606960" y="124022"/>
            <a:ext cx="657017" cy="656923"/>
            <a:chOff x="457580" y="4622691"/>
            <a:chExt cx="657017" cy="657017"/>
          </a:xfrm>
        </p:grpSpPr>
        <p:sp>
          <p:nvSpPr>
            <p:cNvPr id="20" name="Oval 19"/>
            <p:cNvSpPr/>
            <p:nvPr/>
          </p:nvSpPr>
          <p:spPr bwMode="auto">
            <a:xfrm>
              <a:off x="457580" y="4622691"/>
              <a:ext cx="657017" cy="657017"/>
            </a:xfrm>
            <a:prstGeom prst="ellipse">
              <a:avLst/>
            </a:prstGeom>
            <a:solidFill>
              <a:srgbClr val="D83B01"/>
            </a:solidFill>
            <a:ln w="254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32293" fontAlgn="base">
                <a:lnSpc>
                  <a:spcPct val="90000"/>
                </a:lnSpc>
                <a:spcBef>
                  <a:spcPct val="0"/>
                </a:spcBef>
                <a:spcAft>
                  <a:spcPct val="0"/>
                </a:spcAft>
              </a:pPr>
              <a:endParaRPr lang="en-US" sz="2400" noProof="0">
                <a:gradFill>
                  <a:gsLst>
                    <a:gs pos="0">
                      <a:srgbClr val="FFFFFF"/>
                    </a:gs>
                    <a:gs pos="100000">
                      <a:srgbClr val="FFFFFF"/>
                    </a:gs>
                  </a:gsLst>
                  <a:lin ang="5400000" scaled="0"/>
                </a:gradFill>
                <a:ea typeface="Segoe UI" pitchFamily="34" charset="0"/>
                <a:cs typeface="Segoe UI" pitchFamily="34" charset="0"/>
              </a:endParaRPr>
            </a:p>
          </p:txBody>
        </p:sp>
        <p:sp>
          <p:nvSpPr>
            <p:cNvPr id="21" name="Freeform 13"/>
            <p:cNvSpPr>
              <a:spLocks noChangeAspect="1" noEditPoints="1"/>
            </p:cNvSpPr>
            <p:nvPr/>
          </p:nvSpPr>
          <p:spPr bwMode="auto">
            <a:xfrm>
              <a:off x="636280" y="4798116"/>
              <a:ext cx="299616" cy="306166"/>
            </a:xfrm>
            <a:custGeom>
              <a:avLst/>
              <a:gdLst>
                <a:gd name="T0" fmla="*/ 366 w 366"/>
                <a:gd name="T1" fmla="*/ 128 h 374"/>
                <a:gd name="T2" fmla="*/ 325 w 366"/>
                <a:gd name="T3" fmla="*/ 61 h 374"/>
                <a:gd name="T4" fmla="*/ 256 w 366"/>
                <a:gd name="T5" fmla="*/ 61 h 374"/>
                <a:gd name="T6" fmla="*/ 222 w 366"/>
                <a:gd name="T7" fmla="*/ 0 h 374"/>
                <a:gd name="T8" fmla="*/ 142 w 366"/>
                <a:gd name="T9" fmla="*/ 0 h 374"/>
                <a:gd name="T10" fmla="*/ 108 w 366"/>
                <a:gd name="T11" fmla="*/ 61 h 374"/>
                <a:gd name="T12" fmla="*/ 38 w 366"/>
                <a:gd name="T13" fmla="*/ 61 h 374"/>
                <a:gd name="T14" fmla="*/ 0 w 366"/>
                <a:gd name="T15" fmla="*/ 128 h 374"/>
                <a:gd name="T16" fmla="*/ 38 w 366"/>
                <a:gd name="T17" fmla="*/ 198 h 374"/>
                <a:gd name="T18" fmla="*/ 108 w 366"/>
                <a:gd name="T19" fmla="*/ 198 h 374"/>
                <a:gd name="T20" fmla="*/ 137 w 366"/>
                <a:gd name="T21" fmla="*/ 249 h 374"/>
                <a:gd name="T22" fmla="*/ 106 w 366"/>
                <a:gd name="T23" fmla="*/ 307 h 374"/>
                <a:gd name="T24" fmla="*/ 145 w 366"/>
                <a:gd name="T25" fmla="*/ 374 h 374"/>
                <a:gd name="T26" fmla="*/ 224 w 366"/>
                <a:gd name="T27" fmla="*/ 374 h 374"/>
                <a:gd name="T28" fmla="*/ 258 w 366"/>
                <a:gd name="T29" fmla="*/ 316 h 374"/>
                <a:gd name="T30" fmla="*/ 325 w 366"/>
                <a:gd name="T31" fmla="*/ 316 h 374"/>
                <a:gd name="T32" fmla="*/ 366 w 366"/>
                <a:gd name="T33" fmla="*/ 246 h 374"/>
                <a:gd name="T34" fmla="*/ 333 w 366"/>
                <a:gd name="T35" fmla="*/ 188 h 374"/>
                <a:gd name="T36" fmla="*/ 366 w 366"/>
                <a:gd name="T37" fmla="*/ 128 h 374"/>
                <a:gd name="T38" fmla="*/ 345 w 366"/>
                <a:gd name="T39" fmla="*/ 128 h 374"/>
                <a:gd name="T40" fmla="*/ 316 w 366"/>
                <a:gd name="T41" fmla="*/ 179 h 374"/>
                <a:gd name="T42" fmla="*/ 258 w 366"/>
                <a:gd name="T43" fmla="*/ 179 h 374"/>
                <a:gd name="T44" fmla="*/ 229 w 366"/>
                <a:gd name="T45" fmla="*/ 128 h 374"/>
                <a:gd name="T46" fmla="*/ 258 w 366"/>
                <a:gd name="T47" fmla="*/ 80 h 374"/>
                <a:gd name="T48" fmla="*/ 316 w 366"/>
                <a:gd name="T49" fmla="*/ 80 h 374"/>
                <a:gd name="T50" fmla="*/ 345 w 366"/>
                <a:gd name="T51" fmla="*/ 128 h 374"/>
                <a:gd name="T52" fmla="*/ 152 w 366"/>
                <a:gd name="T53" fmla="*/ 20 h 374"/>
                <a:gd name="T54" fmla="*/ 210 w 366"/>
                <a:gd name="T55" fmla="*/ 20 h 374"/>
                <a:gd name="T56" fmla="*/ 239 w 366"/>
                <a:gd name="T57" fmla="*/ 70 h 374"/>
                <a:gd name="T58" fmla="*/ 210 w 366"/>
                <a:gd name="T59" fmla="*/ 119 h 374"/>
                <a:gd name="T60" fmla="*/ 152 w 366"/>
                <a:gd name="T61" fmla="*/ 119 h 374"/>
                <a:gd name="T62" fmla="*/ 123 w 366"/>
                <a:gd name="T63" fmla="*/ 70 h 374"/>
                <a:gd name="T64" fmla="*/ 152 w 366"/>
                <a:gd name="T65" fmla="*/ 20 h 374"/>
                <a:gd name="T66" fmla="*/ 22 w 366"/>
                <a:gd name="T67" fmla="*/ 128 h 374"/>
                <a:gd name="T68" fmla="*/ 51 w 366"/>
                <a:gd name="T69" fmla="*/ 80 h 374"/>
                <a:gd name="T70" fmla="*/ 106 w 366"/>
                <a:gd name="T71" fmla="*/ 80 h 374"/>
                <a:gd name="T72" fmla="*/ 135 w 366"/>
                <a:gd name="T73" fmla="*/ 128 h 374"/>
                <a:gd name="T74" fmla="*/ 106 w 366"/>
                <a:gd name="T75" fmla="*/ 179 h 374"/>
                <a:gd name="T76" fmla="*/ 51 w 366"/>
                <a:gd name="T77" fmla="*/ 179 h 374"/>
                <a:gd name="T78" fmla="*/ 22 w 366"/>
                <a:gd name="T79" fmla="*/ 128 h 374"/>
                <a:gd name="T80" fmla="*/ 152 w 366"/>
                <a:gd name="T81" fmla="*/ 138 h 374"/>
                <a:gd name="T82" fmla="*/ 210 w 366"/>
                <a:gd name="T83" fmla="*/ 138 h 374"/>
                <a:gd name="T84" fmla="*/ 239 w 366"/>
                <a:gd name="T85" fmla="*/ 188 h 374"/>
                <a:gd name="T86" fmla="*/ 210 w 366"/>
                <a:gd name="T87" fmla="*/ 237 h 374"/>
                <a:gd name="T88" fmla="*/ 152 w 366"/>
                <a:gd name="T89" fmla="*/ 237 h 374"/>
                <a:gd name="T90" fmla="*/ 123 w 366"/>
                <a:gd name="T91" fmla="*/ 188 h 374"/>
                <a:gd name="T92" fmla="*/ 152 w 366"/>
                <a:gd name="T93" fmla="*/ 138 h 374"/>
                <a:gd name="T94" fmla="*/ 212 w 366"/>
                <a:gd name="T95" fmla="*/ 355 h 374"/>
                <a:gd name="T96" fmla="*/ 157 w 366"/>
                <a:gd name="T97" fmla="*/ 355 h 374"/>
                <a:gd name="T98" fmla="*/ 128 w 366"/>
                <a:gd name="T99" fmla="*/ 307 h 374"/>
                <a:gd name="T100" fmla="*/ 157 w 366"/>
                <a:gd name="T101" fmla="*/ 256 h 374"/>
                <a:gd name="T102" fmla="*/ 212 w 366"/>
                <a:gd name="T103" fmla="*/ 256 h 374"/>
                <a:gd name="T104" fmla="*/ 241 w 366"/>
                <a:gd name="T105" fmla="*/ 307 h 374"/>
                <a:gd name="T106" fmla="*/ 212 w 366"/>
                <a:gd name="T107" fmla="*/ 355 h 374"/>
                <a:gd name="T108" fmla="*/ 316 w 366"/>
                <a:gd name="T109" fmla="*/ 297 h 374"/>
                <a:gd name="T110" fmla="*/ 258 w 366"/>
                <a:gd name="T111" fmla="*/ 297 h 374"/>
                <a:gd name="T112" fmla="*/ 229 w 366"/>
                <a:gd name="T113" fmla="*/ 246 h 374"/>
                <a:gd name="T114" fmla="*/ 258 w 366"/>
                <a:gd name="T115" fmla="*/ 198 h 374"/>
                <a:gd name="T116" fmla="*/ 316 w 366"/>
                <a:gd name="T117" fmla="*/ 198 h 374"/>
                <a:gd name="T118" fmla="*/ 345 w 366"/>
                <a:gd name="T119" fmla="*/ 246 h 374"/>
                <a:gd name="T120" fmla="*/ 316 w 366"/>
                <a:gd name="T121" fmla="*/ 297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66" h="374">
                  <a:moveTo>
                    <a:pt x="366" y="128"/>
                  </a:moveTo>
                  <a:lnTo>
                    <a:pt x="325" y="61"/>
                  </a:lnTo>
                  <a:lnTo>
                    <a:pt x="256" y="61"/>
                  </a:lnTo>
                  <a:lnTo>
                    <a:pt x="222" y="0"/>
                  </a:lnTo>
                  <a:lnTo>
                    <a:pt x="142" y="0"/>
                  </a:lnTo>
                  <a:lnTo>
                    <a:pt x="108" y="61"/>
                  </a:lnTo>
                  <a:lnTo>
                    <a:pt x="38" y="61"/>
                  </a:lnTo>
                  <a:lnTo>
                    <a:pt x="0" y="128"/>
                  </a:lnTo>
                  <a:lnTo>
                    <a:pt x="38" y="198"/>
                  </a:lnTo>
                  <a:lnTo>
                    <a:pt x="108" y="198"/>
                  </a:lnTo>
                  <a:lnTo>
                    <a:pt x="137" y="249"/>
                  </a:lnTo>
                  <a:lnTo>
                    <a:pt x="106" y="307"/>
                  </a:lnTo>
                  <a:lnTo>
                    <a:pt x="145" y="374"/>
                  </a:lnTo>
                  <a:lnTo>
                    <a:pt x="224" y="374"/>
                  </a:lnTo>
                  <a:lnTo>
                    <a:pt x="258" y="316"/>
                  </a:lnTo>
                  <a:lnTo>
                    <a:pt x="325" y="316"/>
                  </a:lnTo>
                  <a:lnTo>
                    <a:pt x="366" y="246"/>
                  </a:lnTo>
                  <a:lnTo>
                    <a:pt x="333" y="188"/>
                  </a:lnTo>
                  <a:lnTo>
                    <a:pt x="366" y="128"/>
                  </a:lnTo>
                  <a:close/>
                  <a:moveTo>
                    <a:pt x="345" y="128"/>
                  </a:moveTo>
                  <a:lnTo>
                    <a:pt x="316" y="179"/>
                  </a:lnTo>
                  <a:lnTo>
                    <a:pt x="258" y="179"/>
                  </a:lnTo>
                  <a:lnTo>
                    <a:pt x="229" y="128"/>
                  </a:lnTo>
                  <a:lnTo>
                    <a:pt x="258" y="80"/>
                  </a:lnTo>
                  <a:lnTo>
                    <a:pt x="316" y="80"/>
                  </a:lnTo>
                  <a:lnTo>
                    <a:pt x="345" y="128"/>
                  </a:lnTo>
                  <a:close/>
                  <a:moveTo>
                    <a:pt x="152" y="20"/>
                  </a:moveTo>
                  <a:lnTo>
                    <a:pt x="210" y="20"/>
                  </a:lnTo>
                  <a:lnTo>
                    <a:pt x="239" y="70"/>
                  </a:lnTo>
                  <a:lnTo>
                    <a:pt x="210" y="119"/>
                  </a:lnTo>
                  <a:lnTo>
                    <a:pt x="152" y="119"/>
                  </a:lnTo>
                  <a:lnTo>
                    <a:pt x="123" y="70"/>
                  </a:lnTo>
                  <a:lnTo>
                    <a:pt x="152" y="20"/>
                  </a:lnTo>
                  <a:close/>
                  <a:moveTo>
                    <a:pt x="22" y="128"/>
                  </a:moveTo>
                  <a:lnTo>
                    <a:pt x="51" y="80"/>
                  </a:lnTo>
                  <a:lnTo>
                    <a:pt x="106" y="80"/>
                  </a:lnTo>
                  <a:lnTo>
                    <a:pt x="135" y="128"/>
                  </a:lnTo>
                  <a:lnTo>
                    <a:pt x="106" y="179"/>
                  </a:lnTo>
                  <a:lnTo>
                    <a:pt x="51" y="179"/>
                  </a:lnTo>
                  <a:lnTo>
                    <a:pt x="22" y="128"/>
                  </a:lnTo>
                  <a:close/>
                  <a:moveTo>
                    <a:pt x="152" y="138"/>
                  </a:moveTo>
                  <a:lnTo>
                    <a:pt x="210" y="138"/>
                  </a:lnTo>
                  <a:lnTo>
                    <a:pt x="239" y="188"/>
                  </a:lnTo>
                  <a:lnTo>
                    <a:pt x="210" y="237"/>
                  </a:lnTo>
                  <a:lnTo>
                    <a:pt x="152" y="237"/>
                  </a:lnTo>
                  <a:lnTo>
                    <a:pt x="123" y="188"/>
                  </a:lnTo>
                  <a:lnTo>
                    <a:pt x="152" y="138"/>
                  </a:lnTo>
                  <a:close/>
                  <a:moveTo>
                    <a:pt x="212" y="355"/>
                  </a:moveTo>
                  <a:lnTo>
                    <a:pt x="157" y="355"/>
                  </a:lnTo>
                  <a:lnTo>
                    <a:pt x="128" y="307"/>
                  </a:lnTo>
                  <a:lnTo>
                    <a:pt x="157" y="256"/>
                  </a:lnTo>
                  <a:lnTo>
                    <a:pt x="212" y="256"/>
                  </a:lnTo>
                  <a:lnTo>
                    <a:pt x="241" y="307"/>
                  </a:lnTo>
                  <a:lnTo>
                    <a:pt x="212" y="355"/>
                  </a:lnTo>
                  <a:close/>
                  <a:moveTo>
                    <a:pt x="316" y="297"/>
                  </a:moveTo>
                  <a:lnTo>
                    <a:pt x="258" y="297"/>
                  </a:lnTo>
                  <a:lnTo>
                    <a:pt x="229" y="246"/>
                  </a:lnTo>
                  <a:lnTo>
                    <a:pt x="258" y="198"/>
                  </a:lnTo>
                  <a:lnTo>
                    <a:pt x="316" y="198"/>
                  </a:lnTo>
                  <a:lnTo>
                    <a:pt x="345" y="246"/>
                  </a:lnTo>
                  <a:lnTo>
                    <a:pt x="316" y="297"/>
                  </a:lnTo>
                  <a:close/>
                </a:path>
              </a:pathLst>
            </a:custGeom>
            <a:solidFill>
              <a:srgbClr val="FFFFFF"/>
            </a:solidFill>
          </p:spPr>
          <p:txBody>
            <a:bodyPr vert="horz" wrap="square" lIns="89642" tIns="44821" rIns="89642" bIns="44821"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n-ea"/>
                <a:cs typeface="+mn-cs"/>
              </a:endParaRPr>
            </a:p>
          </p:txBody>
        </p:sp>
      </p:grpSp>
      <p:sp>
        <p:nvSpPr>
          <p:cNvPr id="6" name="Rectangle 5"/>
          <p:cNvSpPr/>
          <p:nvPr userDrawn="1"/>
        </p:nvSpPr>
        <p:spPr bwMode="auto">
          <a:xfrm>
            <a:off x="1" y="496"/>
            <a:ext cx="4349687" cy="6994029"/>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auto">
          <a:xfrm>
            <a:off x="-1" y="6030203"/>
            <a:ext cx="4349689" cy="70636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11" name="Oval 10"/>
          <p:cNvSpPr/>
          <p:nvPr userDrawn="1"/>
        </p:nvSpPr>
        <p:spPr bwMode="auto">
          <a:xfrm>
            <a:off x="274640" y="6164892"/>
            <a:ext cx="437054" cy="436990"/>
          </a:xfrm>
          <a:prstGeom prst="ellipse">
            <a:avLst/>
          </a:prstGeom>
          <a:solidFill>
            <a:srgbClr val="F8F8F8"/>
          </a:solidFill>
          <a:ln w="28575" cap="flat" cmpd="sng" algn="ctr">
            <a:solidFill>
              <a:srgbClr val="D83B01"/>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50846" eaLnBrk="1" fontAlgn="base" latinLnBrk="0" hangingPunct="1">
              <a:lnSpc>
                <a:spcPct val="100000"/>
              </a:lnSpc>
              <a:spcBef>
                <a:spcPct val="0"/>
              </a:spcBef>
              <a:spcAft>
                <a:spcPct val="0"/>
              </a:spcAft>
              <a:buClrTx/>
              <a:buSzTx/>
              <a:buFontTx/>
              <a:buNone/>
              <a:tabLst/>
              <a:defRPr/>
            </a:pPr>
            <a:r>
              <a:rPr kumimoji="0" lang="en-US" sz="2040" b="0" i="0" u="none" strike="noStrike" kern="0" cap="none" spc="0" normalizeH="0" baseline="0" noProof="0">
                <a:ln w="19050">
                  <a:noFill/>
                </a:ln>
                <a:solidFill>
                  <a:srgbClr val="D83B01"/>
                </a:solidFill>
                <a:effectLst/>
                <a:uLnTx/>
                <a:uFillTx/>
                <a:latin typeface="Segoe UI"/>
                <a:ea typeface="Segoe UI" pitchFamily="34" charset="0"/>
                <a:cs typeface="Segoe UI" pitchFamily="34" charset="0"/>
                <a:sym typeface="Wingdings" panose="05000000000000000000" pitchFamily="2" charset="2"/>
              </a:rPr>
              <a:t></a:t>
            </a:r>
            <a:endParaRPr kumimoji="0" lang="en-US" sz="2040" b="0" i="0" u="none" strike="noStrike" kern="0" cap="none" spc="0" normalizeH="0" baseline="0" noProof="0">
              <a:ln w="19050">
                <a:noFill/>
              </a:ln>
              <a:solidFill>
                <a:srgbClr val="D83B01"/>
              </a:solidFill>
              <a:effectLst/>
              <a:uLnTx/>
              <a:uFillTx/>
              <a:latin typeface="Segoe UI"/>
              <a:ea typeface="Segoe UI" pitchFamily="34" charset="0"/>
              <a:cs typeface="Segoe UI" pitchFamily="34" charset="0"/>
            </a:endParaRPr>
          </a:p>
        </p:txBody>
      </p:sp>
      <p:sp>
        <p:nvSpPr>
          <p:cNvPr id="2" name="Title 1"/>
          <p:cNvSpPr>
            <a:spLocks noGrp="1"/>
          </p:cNvSpPr>
          <p:nvPr>
            <p:ph type="title"/>
          </p:nvPr>
        </p:nvSpPr>
        <p:spPr>
          <a:xfrm>
            <a:off x="274639" y="295275"/>
            <a:ext cx="3856048" cy="917575"/>
          </a:xfrm>
        </p:spPr>
        <p:txBody>
          <a:bodyPr/>
          <a:lstStyle>
            <a:lvl1pPr>
              <a:defRPr sz="4080">
                <a:solidFill>
                  <a:schemeClr val="bg1"/>
                </a:solidFill>
              </a:defRPr>
            </a:lvl1pPr>
          </a:lstStyle>
          <a:p>
            <a:r>
              <a:rPr lang="en-US"/>
              <a:t>Click to edit Master title style</a:t>
            </a:r>
          </a:p>
        </p:txBody>
      </p:sp>
      <p:sp>
        <p:nvSpPr>
          <p:cNvPr id="13" name="Text Placeholder 3"/>
          <p:cNvSpPr>
            <a:spLocks noGrp="1"/>
          </p:cNvSpPr>
          <p:nvPr>
            <p:ph type="body" sz="quarter" idx="10"/>
          </p:nvPr>
        </p:nvSpPr>
        <p:spPr>
          <a:xfrm>
            <a:off x="274640" y="1636020"/>
            <a:ext cx="3856047" cy="442604"/>
          </a:xfrm>
        </p:spPr>
        <p:txBody>
          <a:bodyPr wrap="square">
            <a:spAutoFit/>
          </a:bodyPr>
          <a:lstStyle>
            <a:lvl1pPr marL="0" indent="0">
              <a:spcBef>
                <a:spcPts val="1836"/>
              </a:spcBef>
              <a:buClr>
                <a:schemeClr val="tx1"/>
              </a:buClr>
              <a:buFont typeface="Arial" pitchFamily="34" charset="0"/>
              <a:buNone/>
              <a:defRPr sz="1836">
                <a:solidFill>
                  <a:schemeClr val="bg1"/>
                </a:solidFill>
                <a:latin typeface="+mn-lt"/>
              </a:defRPr>
            </a:lvl1pPr>
            <a:lvl2pPr marL="297914" indent="0">
              <a:buNone/>
              <a:defRPr sz="2400">
                <a:solidFill>
                  <a:schemeClr val="bg1"/>
                </a:solidFill>
                <a:latin typeface="+mn-lt"/>
              </a:defRPr>
            </a:lvl2pPr>
            <a:lvl3pPr marL="531064" indent="0">
              <a:buNone/>
              <a:tabLst/>
              <a:defRPr sz="2000">
                <a:solidFill>
                  <a:schemeClr val="bg1"/>
                </a:solidFill>
                <a:latin typeface="+mn-lt"/>
              </a:defRPr>
            </a:lvl3pPr>
            <a:lvl4pPr marL="699449" indent="0">
              <a:buNone/>
              <a:defRPr>
                <a:solidFill>
                  <a:schemeClr val="bg1"/>
                </a:solidFill>
                <a:latin typeface="+mn-lt"/>
              </a:defRPr>
            </a:lvl4pPr>
            <a:lvl5pPr marL="880789" indent="0">
              <a:buNone/>
              <a:tabLst/>
              <a:defRPr>
                <a:solidFill>
                  <a:schemeClr val="bg1"/>
                </a:solidFill>
                <a:latin typeface="+mn-lt"/>
              </a:defRPr>
            </a:lvl5pPr>
          </a:lstStyle>
          <a:p>
            <a:pPr lvl="0"/>
            <a:r>
              <a:rPr lang="en-US"/>
              <a:t>Edit Master text styles</a:t>
            </a:r>
          </a:p>
        </p:txBody>
      </p:sp>
      <p:sp>
        <p:nvSpPr>
          <p:cNvPr id="14" name="Text Placeholder 3"/>
          <p:cNvSpPr>
            <a:spLocks noGrp="1"/>
          </p:cNvSpPr>
          <p:nvPr>
            <p:ph type="body" sz="quarter" idx="11"/>
          </p:nvPr>
        </p:nvSpPr>
        <p:spPr>
          <a:xfrm>
            <a:off x="721329" y="6176210"/>
            <a:ext cx="3396404" cy="414353"/>
          </a:xfrm>
        </p:spPr>
        <p:txBody>
          <a:bodyPr wrap="square" anchor="ctr" anchorCtr="0">
            <a:spAutoFit/>
          </a:bodyPr>
          <a:lstStyle>
            <a:lvl1pPr marL="0" indent="0">
              <a:spcBef>
                <a:spcPts val="1224"/>
              </a:spcBef>
              <a:buClr>
                <a:schemeClr val="tx1"/>
              </a:buClr>
              <a:buFont typeface="Arial" pitchFamily="34" charset="0"/>
              <a:buNone/>
              <a:defRPr sz="1632">
                <a:solidFill>
                  <a:schemeClr val="tx1"/>
                </a:solidFill>
                <a:latin typeface="+mn-lt"/>
              </a:defRPr>
            </a:lvl1pPr>
            <a:lvl2pPr marL="297914" indent="0">
              <a:buNone/>
              <a:defRPr sz="2400">
                <a:solidFill>
                  <a:schemeClr val="bg1"/>
                </a:solidFill>
                <a:latin typeface="+mn-lt"/>
              </a:defRPr>
            </a:lvl2pPr>
            <a:lvl3pPr marL="531064" indent="0">
              <a:buNone/>
              <a:tabLst/>
              <a:defRPr sz="2000">
                <a:solidFill>
                  <a:schemeClr val="bg1"/>
                </a:solidFill>
                <a:latin typeface="+mn-lt"/>
              </a:defRPr>
            </a:lvl3pPr>
            <a:lvl4pPr marL="699449" indent="0">
              <a:buNone/>
              <a:defRPr>
                <a:solidFill>
                  <a:schemeClr val="bg1"/>
                </a:solidFill>
                <a:latin typeface="+mn-lt"/>
              </a:defRPr>
            </a:lvl4pPr>
            <a:lvl5pPr marL="880789" indent="0">
              <a:buNone/>
              <a:tabLst/>
              <a:defRPr>
                <a:solidFill>
                  <a:schemeClr val="bg1"/>
                </a:solidFill>
                <a:latin typeface="+mn-lt"/>
              </a:defRPr>
            </a:lvl5pPr>
          </a:lstStyle>
          <a:p>
            <a:pPr lvl="0"/>
            <a:r>
              <a:rPr lang="en-US"/>
              <a:t>Edit Master text styles</a:t>
            </a:r>
          </a:p>
        </p:txBody>
      </p:sp>
    </p:spTree>
    <p:extLst>
      <p:ext uri="{BB962C8B-B14F-4D97-AF65-F5344CB8AC3E}">
        <p14:creationId xmlns:p14="http://schemas.microsoft.com/office/powerpoint/2010/main" val="276611246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03Openness_Text">
    <p:spTree>
      <p:nvGrpSpPr>
        <p:cNvPr id="1" name=""/>
        <p:cNvGrpSpPr/>
        <p:nvPr/>
      </p:nvGrpSpPr>
      <p:grpSpPr>
        <a:xfrm>
          <a:off x="0" y="0"/>
          <a:ext cx="0" cy="0"/>
          <a:chOff x="0" y="0"/>
          <a:chExt cx="0" cy="0"/>
        </a:xfrm>
      </p:grpSpPr>
      <p:grpSp>
        <p:nvGrpSpPr>
          <p:cNvPr id="17" name="Group 16"/>
          <p:cNvGrpSpPr/>
          <p:nvPr userDrawn="1"/>
        </p:nvGrpSpPr>
        <p:grpSpPr>
          <a:xfrm>
            <a:off x="9939268" y="124025"/>
            <a:ext cx="1995215" cy="656924"/>
            <a:chOff x="9743882" y="121604"/>
            <a:chExt cx="1955993" cy="644102"/>
          </a:xfrm>
        </p:grpSpPr>
        <p:sp>
          <p:nvSpPr>
            <p:cNvPr id="18" name="Rectangle 17"/>
            <p:cNvSpPr/>
            <p:nvPr/>
          </p:nvSpPr>
          <p:spPr bwMode="auto">
            <a:xfrm rot="5400000">
              <a:off x="10399828" y="-534341"/>
              <a:ext cx="644102" cy="1955992"/>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5760" rIns="0" bIns="91440"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071">
                <a:solidFill>
                  <a:schemeClr val="tx1">
                    <a:lumMod val="50000"/>
                  </a:schemeClr>
                </a:solidFill>
                <a:latin typeface="Segoe UI Semibold" panose="020B0702040204020203" pitchFamily="34" charset="0"/>
                <a:cs typeface="Segoe UI" pitchFamily="34" charset="0"/>
              </a:endParaRPr>
            </a:p>
          </p:txBody>
        </p:sp>
        <p:sp>
          <p:nvSpPr>
            <p:cNvPr id="22" name="Isosceles Triangle 21"/>
            <p:cNvSpPr/>
            <p:nvPr userDrawn="1"/>
          </p:nvSpPr>
          <p:spPr bwMode="auto">
            <a:xfrm rot="5400000">
              <a:off x="9485906" y="379581"/>
              <a:ext cx="644098" cy="1281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grpSp>
      <p:sp>
        <p:nvSpPr>
          <p:cNvPr id="23" name="Text Placeholder 3"/>
          <p:cNvSpPr>
            <a:spLocks noGrp="1"/>
          </p:cNvSpPr>
          <p:nvPr>
            <p:ph type="body" sz="quarter" idx="13" hasCustomPrompt="1"/>
          </p:nvPr>
        </p:nvSpPr>
        <p:spPr>
          <a:xfrm>
            <a:off x="10198376" y="171986"/>
            <a:ext cx="1301012" cy="561002"/>
          </a:xfrm>
        </p:spPr>
        <p:txBody>
          <a:bodyPr wrap="square" lIns="0" rIns="0" anchor="ctr" anchorCtr="0">
            <a:noAutofit/>
          </a:bodyPr>
          <a:lstStyle>
            <a:lvl1pPr marL="0" indent="0" algn="ctr" defTabSz="951028" rtl="0" eaLnBrk="1" fontAlgn="base" latinLnBrk="0" hangingPunct="1">
              <a:lnSpc>
                <a:spcPct val="90000"/>
              </a:lnSpc>
              <a:spcBef>
                <a:spcPct val="0"/>
              </a:spcBef>
              <a:spcAft>
                <a:spcPct val="0"/>
              </a:spcAft>
              <a:buClr>
                <a:schemeClr val="tx1"/>
              </a:buClr>
              <a:buFont typeface="Arial" pitchFamily="34" charset="0"/>
              <a:buNone/>
              <a:defRPr lang="en-US" sz="1428" kern="1200" dirty="0">
                <a:solidFill>
                  <a:schemeClr val="bg1"/>
                </a:solidFill>
                <a:latin typeface="Segoe UI Semibold" panose="020B0702040204020203" pitchFamily="34" charset="0"/>
                <a:ea typeface="Segoe UI" pitchFamily="34" charset="0"/>
                <a:cs typeface="Segoe UI" pitchFamily="34" charset="0"/>
              </a:defRPr>
            </a:lvl1pPr>
            <a:lvl2pPr marL="297914" indent="0">
              <a:buNone/>
              <a:defRPr sz="2400">
                <a:solidFill>
                  <a:schemeClr val="bg1"/>
                </a:solidFill>
                <a:latin typeface="+mn-lt"/>
              </a:defRPr>
            </a:lvl2pPr>
            <a:lvl3pPr marL="531064" indent="0">
              <a:buNone/>
              <a:tabLst/>
              <a:defRPr sz="2000">
                <a:solidFill>
                  <a:schemeClr val="bg1"/>
                </a:solidFill>
                <a:latin typeface="+mn-lt"/>
              </a:defRPr>
            </a:lvl3pPr>
            <a:lvl4pPr marL="699449" indent="0">
              <a:buNone/>
              <a:defRPr>
                <a:solidFill>
                  <a:schemeClr val="bg1"/>
                </a:solidFill>
                <a:latin typeface="+mn-lt"/>
              </a:defRPr>
            </a:lvl4pPr>
            <a:lvl5pPr marL="880789" indent="0">
              <a:buNone/>
              <a:tabLst/>
              <a:defRPr>
                <a:solidFill>
                  <a:schemeClr val="bg1"/>
                </a:solidFill>
                <a:latin typeface="+mn-lt"/>
              </a:defRPr>
            </a:lvl5pPr>
          </a:lstStyle>
          <a:p>
            <a:pPr lvl="0"/>
            <a:r>
              <a:rPr lang="en-US"/>
              <a:t>Preview</a:t>
            </a:r>
          </a:p>
          <a:p>
            <a:pPr lvl="0"/>
            <a:r>
              <a:rPr lang="en-US"/>
              <a:t>Released</a:t>
            </a:r>
          </a:p>
          <a:p>
            <a:pPr lvl="0"/>
            <a:r>
              <a:rPr lang="en-US"/>
              <a:t>Date</a:t>
            </a:r>
          </a:p>
        </p:txBody>
      </p:sp>
      <p:grpSp>
        <p:nvGrpSpPr>
          <p:cNvPr id="19" name="Group 18"/>
          <p:cNvGrpSpPr/>
          <p:nvPr userDrawn="1"/>
        </p:nvGrpSpPr>
        <p:grpSpPr>
          <a:xfrm>
            <a:off x="11606960" y="124022"/>
            <a:ext cx="657017" cy="656923"/>
            <a:chOff x="457580" y="4622691"/>
            <a:chExt cx="657017" cy="657017"/>
          </a:xfrm>
        </p:grpSpPr>
        <p:sp>
          <p:nvSpPr>
            <p:cNvPr id="20" name="Oval 19"/>
            <p:cNvSpPr/>
            <p:nvPr/>
          </p:nvSpPr>
          <p:spPr bwMode="auto">
            <a:xfrm>
              <a:off x="457580" y="4622691"/>
              <a:ext cx="657017" cy="657017"/>
            </a:xfrm>
            <a:prstGeom prst="ellipse">
              <a:avLst/>
            </a:prstGeom>
            <a:solidFill>
              <a:srgbClr val="D83B01"/>
            </a:solidFill>
            <a:ln w="254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32293" fontAlgn="base">
                <a:lnSpc>
                  <a:spcPct val="90000"/>
                </a:lnSpc>
                <a:spcBef>
                  <a:spcPct val="0"/>
                </a:spcBef>
                <a:spcAft>
                  <a:spcPct val="0"/>
                </a:spcAft>
              </a:pPr>
              <a:endParaRPr lang="en-US" sz="2400" noProof="0">
                <a:gradFill>
                  <a:gsLst>
                    <a:gs pos="0">
                      <a:srgbClr val="FFFFFF"/>
                    </a:gs>
                    <a:gs pos="100000">
                      <a:srgbClr val="FFFFFF"/>
                    </a:gs>
                  </a:gsLst>
                  <a:lin ang="5400000" scaled="0"/>
                </a:gradFill>
                <a:ea typeface="Segoe UI" pitchFamily="34" charset="0"/>
                <a:cs typeface="Segoe UI" pitchFamily="34" charset="0"/>
              </a:endParaRPr>
            </a:p>
          </p:txBody>
        </p:sp>
        <p:sp>
          <p:nvSpPr>
            <p:cNvPr id="21" name="Freeform 13"/>
            <p:cNvSpPr>
              <a:spLocks noChangeAspect="1" noEditPoints="1"/>
            </p:cNvSpPr>
            <p:nvPr/>
          </p:nvSpPr>
          <p:spPr bwMode="auto">
            <a:xfrm>
              <a:off x="636280" y="4798116"/>
              <a:ext cx="299616" cy="306166"/>
            </a:xfrm>
            <a:custGeom>
              <a:avLst/>
              <a:gdLst>
                <a:gd name="T0" fmla="*/ 366 w 366"/>
                <a:gd name="T1" fmla="*/ 128 h 374"/>
                <a:gd name="T2" fmla="*/ 325 w 366"/>
                <a:gd name="T3" fmla="*/ 61 h 374"/>
                <a:gd name="T4" fmla="*/ 256 w 366"/>
                <a:gd name="T5" fmla="*/ 61 h 374"/>
                <a:gd name="T6" fmla="*/ 222 w 366"/>
                <a:gd name="T7" fmla="*/ 0 h 374"/>
                <a:gd name="T8" fmla="*/ 142 w 366"/>
                <a:gd name="T9" fmla="*/ 0 h 374"/>
                <a:gd name="T10" fmla="*/ 108 w 366"/>
                <a:gd name="T11" fmla="*/ 61 h 374"/>
                <a:gd name="T12" fmla="*/ 38 w 366"/>
                <a:gd name="T13" fmla="*/ 61 h 374"/>
                <a:gd name="T14" fmla="*/ 0 w 366"/>
                <a:gd name="T15" fmla="*/ 128 h 374"/>
                <a:gd name="T16" fmla="*/ 38 w 366"/>
                <a:gd name="T17" fmla="*/ 198 h 374"/>
                <a:gd name="T18" fmla="*/ 108 w 366"/>
                <a:gd name="T19" fmla="*/ 198 h 374"/>
                <a:gd name="T20" fmla="*/ 137 w 366"/>
                <a:gd name="T21" fmla="*/ 249 h 374"/>
                <a:gd name="T22" fmla="*/ 106 w 366"/>
                <a:gd name="T23" fmla="*/ 307 h 374"/>
                <a:gd name="T24" fmla="*/ 145 w 366"/>
                <a:gd name="T25" fmla="*/ 374 h 374"/>
                <a:gd name="T26" fmla="*/ 224 w 366"/>
                <a:gd name="T27" fmla="*/ 374 h 374"/>
                <a:gd name="T28" fmla="*/ 258 w 366"/>
                <a:gd name="T29" fmla="*/ 316 h 374"/>
                <a:gd name="T30" fmla="*/ 325 w 366"/>
                <a:gd name="T31" fmla="*/ 316 h 374"/>
                <a:gd name="T32" fmla="*/ 366 w 366"/>
                <a:gd name="T33" fmla="*/ 246 h 374"/>
                <a:gd name="T34" fmla="*/ 333 w 366"/>
                <a:gd name="T35" fmla="*/ 188 h 374"/>
                <a:gd name="T36" fmla="*/ 366 w 366"/>
                <a:gd name="T37" fmla="*/ 128 h 374"/>
                <a:gd name="T38" fmla="*/ 345 w 366"/>
                <a:gd name="T39" fmla="*/ 128 h 374"/>
                <a:gd name="T40" fmla="*/ 316 w 366"/>
                <a:gd name="T41" fmla="*/ 179 h 374"/>
                <a:gd name="T42" fmla="*/ 258 w 366"/>
                <a:gd name="T43" fmla="*/ 179 h 374"/>
                <a:gd name="T44" fmla="*/ 229 w 366"/>
                <a:gd name="T45" fmla="*/ 128 h 374"/>
                <a:gd name="T46" fmla="*/ 258 w 366"/>
                <a:gd name="T47" fmla="*/ 80 h 374"/>
                <a:gd name="T48" fmla="*/ 316 w 366"/>
                <a:gd name="T49" fmla="*/ 80 h 374"/>
                <a:gd name="T50" fmla="*/ 345 w 366"/>
                <a:gd name="T51" fmla="*/ 128 h 374"/>
                <a:gd name="T52" fmla="*/ 152 w 366"/>
                <a:gd name="T53" fmla="*/ 20 h 374"/>
                <a:gd name="T54" fmla="*/ 210 w 366"/>
                <a:gd name="T55" fmla="*/ 20 h 374"/>
                <a:gd name="T56" fmla="*/ 239 w 366"/>
                <a:gd name="T57" fmla="*/ 70 h 374"/>
                <a:gd name="T58" fmla="*/ 210 w 366"/>
                <a:gd name="T59" fmla="*/ 119 h 374"/>
                <a:gd name="T60" fmla="*/ 152 w 366"/>
                <a:gd name="T61" fmla="*/ 119 h 374"/>
                <a:gd name="T62" fmla="*/ 123 w 366"/>
                <a:gd name="T63" fmla="*/ 70 h 374"/>
                <a:gd name="T64" fmla="*/ 152 w 366"/>
                <a:gd name="T65" fmla="*/ 20 h 374"/>
                <a:gd name="T66" fmla="*/ 22 w 366"/>
                <a:gd name="T67" fmla="*/ 128 h 374"/>
                <a:gd name="T68" fmla="*/ 51 w 366"/>
                <a:gd name="T69" fmla="*/ 80 h 374"/>
                <a:gd name="T70" fmla="*/ 106 w 366"/>
                <a:gd name="T71" fmla="*/ 80 h 374"/>
                <a:gd name="T72" fmla="*/ 135 w 366"/>
                <a:gd name="T73" fmla="*/ 128 h 374"/>
                <a:gd name="T74" fmla="*/ 106 w 366"/>
                <a:gd name="T75" fmla="*/ 179 h 374"/>
                <a:gd name="T76" fmla="*/ 51 w 366"/>
                <a:gd name="T77" fmla="*/ 179 h 374"/>
                <a:gd name="T78" fmla="*/ 22 w 366"/>
                <a:gd name="T79" fmla="*/ 128 h 374"/>
                <a:gd name="T80" fmla="*/ 152 w 366"/>
                <a:gd name="T81" fmla="*/ 138 h 374"/>
                <a:gd name="T82" fmla="*/ 210 w 366"/>
                <a:gd name="T83" fmla="*/ 138 h 374"/>
                <a:gd name="T84" fmla="*/ 239 w 366"/>
                <a:gd name="T85" fmla="*/ 188 h 374"/>
                <a:gd name="T86" fmla="*/ 210 w 366"/>
                <a:gd name="T87" fmla="*/ 237 h 374"/>
                <a:gd name="T88" fmla="*/ 152 w 366"/>
                <a:gd name="T89" fmla="*/ 237 h 374"/>
                <a:gd name="T90" fmla="*/ 123 w 366"/>
                <a:gd name="T91" fmla="*/ 188 h 374"/>
                <a:gd name="T92" fmla="*/ 152 w 366"/>
                <a:gd name="T93" fmla="*/ 138 h 374"/>
                <a:gd name="T94" fmla="*/ 212 w 366"/>
                <a:gd name="T95" fmla="*/ 355 h 374"/>
                <a:gd name="T96" fmla="*/ 157 w 366"/>
                <a:gd name="T97" fmla="*/ 355 h 374"/>
                <a:gd name="T98" fmla="*/ 128 w 366"/>
                <a:gd name="T99" fmla="*/ 307 h 374"/>
                <a:gd name="T100" fmla="*/ 157 w 366"/>
                <a:gd name="T101" fmla="*/ 256 h 374"/>
                <a:gd name="T102" fmla="*/ 212 w 366"/>
                <a:gd name="T103" fmla="*/ 256 h 374"/>
                <a:gd name="T104" fmla="*/ 241 w 366"/>
                <a:gd name="T105" fmla="*/ 307 h 374"/>
                <a:gd name="T106" fmla="*/ 212 w 366"/>
                <a:gd name="T107" fmla="*/ 355 h 374"/>
                <a:gd name="T108" fmla="*/ 316 w 366"/>
                <a:gd name="T109" fmla="*/ 297 h 374"/>
                <a:gd name="T110" fmla="*/ 258 w 366"/>
                <a:gd name="T111" fmla="*/ 297 h 374"/>
                <a:gd name="T112" fmla="*/ 229 w 366"/>
                <a:gd name="T113" fmla="*/ 246 h 374"/>
                <a:gd name="T114" fmla="*/ 258 w 366"/>
                <a:gd name="T115" fmla="*/ 198 h 374"/>
                <a:gd name="T116" fmla="*/ 316 w 366"/>
                <a:gd name="T117" fmla="*/ 198 h 374"/>
                <a:gd name="T118" fmla="*/ 345 w 366"/>
                <a:gd name="T119" fmla="*/ 246 h 374"/>
                <a:gd name="T120" fmla="*/ 316 w 366"/>
                <a:gd name="T121" fmla="*/ 297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66" h="374">
                  <a:moveTo>
                    <a:pt x="366" y="128"/>
                  </a:moveTo>
                  <a:lnTo>
                    <a:pt x="325" y="61"/>
                  </a:lnTo>
                  <a:lnTo>
                    <a:pt x="256" y="61"/>
                  </a:lnTo>
                  <a:lnTo>
                    <a:pt x="222" y="0"/>
                  </a:lnTo>
                  <a:lnTo>
                    <a:pt x="142" y="0"/>
                  </a:lnTo>
                  <a:lnTo>
                    <a:pt x="108" y="61"/>
                  </a:lnTo>
                  <a:lnTo>
                    <a:pt x="38" y="61"/>
                  </a:lnTo>
                  <a:lnTo>
                    <a:pt x="0" y="128"/>
                  </a:lnTo>
                  <a:lnTo>
                    <a:pt x="38" y="198"/>
                  </a:lnTo>
                  <a:lnTo>
                    <a:pt x="108" y="198"/>
                  </a:lnTo>
                  <a:lnTo>
                    <a:pt x="137" y="249"/>
                  </a:lnTo>
                  <a:lnTo>
                    <a:pt x="106" y="307"/>
                  </a:lnTo>
                  <a:lnTo>
                    <a:pt x="145" y="374"/>
                  </a:lnTo>
                  <a:lnTo>
                    <a:pt x="224" y="374"/>
                  </a:lnTo>
                  <a:lnTo>
                    <a:pt x="258" y="316"/>
                  </a:lnTo>
                  <a:lnTo>
                    <a:pt x="325" y="316"/>
                  </a:lnTo>
                  <a:lnTo>
                    <a:pt x="366" y="246"/>
                  </a:lnTo>
                  <a:lnTo>
                    <a:pt x="333" y="188"/>
                  </a:lnTo>
                  <a:lnTo>
                    <a:pt x="366" y="128"/>
                  </a:lnTo>
                  <a:close/>
                  <a:moveTo>
                    <a:pt x="345" y="128"/>
                  </a:moveTo>
                  <a:lnTo>
                    <a:pt x="316" y="179"/>
                  </a:lnTo>
                  <a:lnTo>
                    <a:pt x="258" y="179"/>
                  </a:lnTo>
                  <a:lnTo>
                    <a:pt x="229" y="128"/>
                  </a:lnTo>
                  <a:lnTo>
                    <a:pt x="258" y="80"/>
                  </a:lnTo>
                  <a:lnTo>
                    <a:pt x="316" y="80"/>
                  </a:lnTo>
                  <a:lnTo>
                    <a:pt x="345" y="128"/>
                  </a:lnTo>
                  <a:close/>
                  <a:moveTo>
                    <a:pt x="152" y="20"/>
                  </a:moveTo>
                  <a:lnTo>
                    <a:pt x="210" y="20"/>
                  </a:lnTo>
                  <a:lnTo>
                    <a:pt x="239" y="70"/>
                  </a:lnTo>
                  <a:lnTo>
                    <a:pt x="210" y="119"/>
                  </a:lnTo>
                  <a:lnTo>
                    <a:pt x="152" y="119"/>
                  </a:lnTo>
                  <a:lnTo>
                    <a:pt x="123" y="70"/>
                  </a:lnTo>
                  <a:lnTo>
                    <a:pt x="152" y="20"/>
                  </a:lnTo>
                  <a:close/>
                  <a:moveTo>
                    <a:pt x="22" y="128"/>
                  </a:moveTo>
                  <a:lnTo>
                    <a:pt x="51" y="80"/>
                  </a:lnTo>
                  <a:lnTo>
                    <a:pt x="106" y="80"/>
                  </a:lnTo>
                  <a:lnTo>
                    <a:pt x="135" y="128"/>
                  </a:lnTo>
                  <a:lnTo>
                    <a:pt x="106" y="179"/>
                  </a:lnTo>
                  <a:lnTo>
                    <a:pt x="51" y="179"/>
                  </a:lnTo>
                  <a:lnTo>
                    <a:pt x="22" y="128"/>
                  </a:lnTo>
                  <a:close/>
                  <a:moveTo>
                    <a:pt x="152" y="138"/>
                  </a:moveTo>
                  <a:lnTo>
                    <a:pt x="210" y="138"/>
                  </a:lnTo>
                  <a:lnTo>
                    <a:pt x="239" y="188"/>
                  </a:lnTo>
                  <a:lnTo>
                    <a:pt x="210" y="237"/>
                  </a:lnTo>
                  <a:lnTo>
                    <a:pt x="152" y="237"/>
                  </a:lnTo>
                  <a:lnTo>
                    <a:pt x="123" y="188"/>
                  </a:lnTo>
                  <a:lnTo>
                    <a:pt x="152" y="138"/>
                  </a:lnTo>
                  <a:close/>
                  <a:moveTo>
                    <a:pt x="212" y="355"/>
                  </a:moveTo>
                  <a:lnTo>
                    <a:pt x="157" y="355"/>
                  </a:lnTo>
                  <a:lnTo>
                    <a:pt x="128" y="307"/>
                  </a:lnTo>
                  <a:lnTo>
                    <a:pt x="157" y="256"/>
                  </a:lnTo>
                  <a:lnTo>
                    <a:pt x="212" y="256"/>
                  </a:lnTo>
                  <a:lnTo>
                    <a:pt x="241" y="307"/>
                  </a:lnTo>
                  <a:lnTo>
                    <a:pt x="212" y="355"/>
                  </a:lnTo>
                  <a:close/>
                  <a:moveTo>
                    <a:pt x="316" y="297"/>
                  </a:moveTo>
                  <a:lnTo>
                    <a:pt x="258" y="297"/>
                  </a:lnTo>
                  <a:lnTo>
                    <a:pt x="229" y="246"/>
                  </a:lnTo>
                  <a:lnTo>
                    <a:pt x="258" y="198"/>
                  </a:lnTo>
                  <a:lnTo>
                    <a:pt x="316" y="198"/>
                  </a:lnTo>
                  <a:lnTo>
                    <a:pt x="345" y="246"/>
                  </a:lnTo>
                  <a:lnTo>
                    <a:pt x="316" y="297"/>
                  </a:lnTo>
                  <a:close/>
                </a:path>
              </a:pathLst>
            </a:custGeom>
            <a:solidFill>
              <a:srgbClr val="FFFFFF"/>
            </a:solidFill>
          </p:spPr>
          <p:txBody>
            <a:bodyPr vert="horz" wrap="square" lIns="89642" tIns="44821" rIns="89642" bIns="44821"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n-ea"/>
                <a:cs typeface="+mn-cs"/>
              </a:endParaRPr>
            </a:p>
          </p:txBody>
        </p:sp>
      </p:grpSp>
      <p:sp>
        <p:nvSpPr>
          <p:cNvPr id="6" name="Rectangle 5"/>
          <p:cNvSpPr/>
          <p:nvPr userDrawn="1"/>
        </p:nvSpPr>
        <p:spPr bwMode="auto">
          <a:xfrm>
            <a:off x="1" y="496"/>
            <a:ext cx="4349687" cy="6994029"/>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auto">
          <a:xfrm>
            <a:off x="-1" y="6030203"/>
            <a:ext cx="4349689" cy="70636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11" name="Oval 10"/>
          <p:cNvSpPr/>
          <p:nvPr userDrawn="1"/>
        </p:nvSpPr>
        <p:spPr bwMode="auto">
          <a:xfrm>
            <a:off x="274640" y="6164892"/>
            <a:ext cx="437054" cy="436990"/>
          </a:xfrm>
          <a:prstGeom prst="ellipse">
            <a:avLst/>
          </a:prstGeom>
          <a:solidFill>
            <a:srgbClr val="F8F8F8"/>
          </a:solidFill>
          <a:ln w="28575" cap="flat" cmpd="sng" algn="ctr">
            <a:solidFill>
              <a:srgbClr val="D83B01"/>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50846" eaLnBrk="1" fontAlgn="base" latinLnBrk="0" hangingPunct="1">
              <a:lnSpc>
                <a:spcPct val="100000"/>
              </a:lnSpc>
              <a:spcBef>
                <a:spcPct val="0"/>
              </a:spcBef>
              <a:spcAft>
                <a:spcPct val="0"/>
              </a:spcAft>
              <a:buClrTx/>
              <a:buSzTx/>
              <a:buFontTx/>
              <a:buNone/>
              <a:tabLst/>
              <a:defRPr/>
            </a:pPr>
            <a:r>
              <a:rPr kumimoji="0" lang="en-US" sz="2040" b="0" i="0" u="none" strike="noStrike" kern="0" cap="none" spc="0" normalizeH="0" baseline="0" noProof="0">
                <a:ln w="19050">
                  <a:noFill/>
                </a:ln>
                <a:solidFill>
                  <a:srgbClr val="D83B01"/>
                </a:solidFill>
                <a:effectLst/>
                <a:uLnTx/>
                <a:uFillTx/>
                <a:latin typeface="Segoe UI"/>
                <a:ea typeface="Segoe UI" pitchFamily="34" charset="0"/>
                <a:cs typeface="Segoe UI" pitchFamily="34" charset="0"/>
                <a:sym typeface="Wingdings" panose="05000000000000000000" pitchFamily="2" charset="2"/>
              </a:rPr>
              <a:t></a:t>
            </a:r>
            <a:endParaRPr kumimoji="0" lang="en-US" sz="2040" b="0" i="0" u="none" strike="noStrike" kern="0" cap="none" spc="0" normalizeH="0" baseline="0" noProof="0">
              <a:ln w="19050">
                <a:noFill/>
              </a:ln>
              <a:solidFill>
                <a:srgbClr val="D83B01"/>
              </a:solidFill>
              <a:effectLst/>
              <a:uLnTx/>
              <a:uFillTx/>
              <a:latin typeface="Segoe UI"/>
              <a:ea typeface="Segoe UI" pitchFamily="34" charset="0"/>
              <a:cs typeface="Segoe UI" pitchFamily="34" charset="0"/>
            </a:endParaRPr>
          </a:p>
        </p:txBody>
      </p:sp>
      <p:sp>
        <p:nvSpPr>
          <p:cNvPr id="2" name="Title 1"/>
          <p:cNvSpPr>
            <a:spLocks noGrp="1"/>
          </p:cNvSpPr>
          <p:nvPr>
            <p:ph type="title"/>
          </p:nvPr>
        </p:nvSpPr>
        <p:spPr>
          <a:xfrm>
            <a:off x="274639" y="295275"/>
            <a:ext cx="3856048" cy="917575"/>
          </a:xfrm>
        </p:spPr>
        <p:txBody>
          <a:bodyPr/>
          <a:lstStyle>
            <a:lvl1pPr>
              <a:defRPr sz="4080">
                <a:solidFill>
                  <a:schemeClr val="bg1"/>
                </a:solidFill>
              </a:defRPr>
            </a:lvl1pPr>
          </a:lstStyle>
          <a:p>
            <a:r>
              <a:rPr lang="en-US"/>
              <a:t>Click to edit Master title style</a:t>
            </a:r>
          </a:p>
        </p:txBody>
      </p:sp>
      <p:sp>
        <p:nvSpPr>
          <p:cNvPr id="13" name="Text Placeholder 3"/>
          <p:cNvSpPr>
            <a:spLocks noGrp="1"/>
          </p:cNvSpPr>
          <p:nvPr>
            <p:ph type="body" sz="quarter" idx="10"/>
          </p:nvPr>
        </p:nvSpPr>
        <p:spPr>
          <a:xfrm>
            <a:off x="274640" y="1636020"/>
            <a:ext cx="3856047" cy="442604"/>
          </a:xfrm>
        </p:spPr>
        <p:txBody>
          <a:bodyPr wrap="square">
            <a:spAutoFit/>
          </a:bodyPr>
          <a:lstStyle>
            <a:lvl1pPr marL="0" indent="0">
              <a:spcBef>
                <a:spcPts val="1836"/>
              </a:spcBef>
              <a:buClr>
                <a:schemeClr val="tx1"/>
              </a:buClr>
              <a:buFont typeface="Arial" pitchFamily="34" charset="0"/>
              <a:buNone/>
              <a:defRPr sz="1836">
                <a:solidFill>
                  <a:schemeClr val="bg1"/>
                </a:solidFill>
                <a:latin typeface="+mn-lt"/>
              </a:defRPr>
            </a:lvl1pPr>
            <a:lvl2pPr marL="297914" indent="0">
              <a:buNone/>
              <a:defRPr sz="2400">
                <a:solidFill>
                  <a:schemeClr val="bg1"/>
                </a:solidFill>
                <a:latin typeface="+mn-lt"/>
              </a:defRPr>
            </a:lvl2pPr>
            <a:lvl3pPr marL="531064" indent="0">
              <a:buNone/>
              <a:tabLst/>
              <a:defRPr sz="2000">
                <a:solidFill>
                  <a:schemeClr val="bg1"/>
                </a:solidFill>
                <a:latin typeface="+mn-lt"/>
              </a:defRPr>
            </a:lvl3pPr>
            <a:lvl4pPr marL="699449" indent="0">
              <a:buNone/>
              <a:defRPr>
                <a:solidFill>
                  <a:schemeClr val="bg1"/>
                </a:solidFill>
                <a:latin typeface="+mn-lt"/>
              </a:defRPr>
            </a:lvl4pPr>
            <a:lvl5pPr marL="880789" indent="0">
              <a:buNone/>
              <a:tabLst/>
              <a:defRPr>
                <a:solidFill>
                  <a:schemeClr val="bg1"/>
                </a:solidFill>
                <a:latin typeface="+mn-lt"/>
              </a:defRPr>
            </a:lvl5pPr>
          </a:lstStyle>
          <a:p>
            <a:pPr lvl="0"/>
            <a:r>
              <a:rPr lang="en-US"/>
              <a:t>Edit Master text styles</a:t>
            </a:r>
          </a:p>
        </p:txBody>
      </p:sp>
      <p:sp>
        <p:nvSpPr>
          <p:cNvPr id="14" name="Text Placeholder 3"/>
          <p:cNvSpPr>
            <a:spLocks noGrp="1"/>
          </p:cNvSpPr>
          <p:nvPr>
            <p:ph type="body" sz="quarter" idx="11"/>
          </p:nvPr>
        </p:nvSpPr>
        <p:spPr>
          <a:xfrm>
            <a:off x="721329" y="6176210"/>
            <a:ext cx="3396404" cy="414353"/>
          </a:xfrm>
        </p:spPr>
        <p:txBody>
          <a:bodyPr wrap="square" anchor="ctr" anchorCtr="0">
            <a:spAutoFit/>
          </a:bodyPr>
          <a:lstStyle>
            <a:lvl1pPr marL="0" indent="0">
              <a:spcBef>
                <a:spcPts val="1224"/>
              </a:spcBef>
              <a:buClr>
                <a:schemeClr val="tx1"/>
              </a:buClr>
              <a:buFont typeface="Arial" pitchFamily="34" charset="0"/>
              <a:buNone/>
              <a:defRPr sz="1632">
                <a:solidFill>
                  <a:schemeClr val="tx1"/>
                </a:solidFill>
                <a:latin typeface="+mn-lt"/>
              </a:defRPr>
            </a:lvl1pPr>
            <a:lvl2pPr marL="297914" indent="0">
              <a:buNone/>
              <a:defRPr sz="2400">
                <a:solidFill>
                  <a:schemeClr val="bg1"/>
                </a:solidFill>
                <a:latin typeface="+mn-lt"/>
              </a:defRPr>
            </a:lvl2pPr>
            <a:lvl3pPr marL="531064" indent="0">
              <a:buNone/>
              <a:tabLst/>
              <a:defRPr sz="2000">
                <a:solidFill>
                  <a:schemeClr val="bg1"/>
                </a:solidFill>
                <a:latin typeface="+mn-lt"/>
              </a:defRPr>
            </a:lvl3pPr>
            <a:lvl4pPr marL="699449" indent="0">
              <a:buNone/>
              <a:defRPr>
                <a:solidFill>
                  <a:schemeClr val="bg1"/>
                </a:solidFill>
                <a:latin typeface="+mn-lt"/>
              </a:defRPr>
            </a:lvl4pPr>
            <a:lvl5pPr marL="880789" indent="0">
              <a:buNone/>
              <a:tabLst/>
              <a:defRPr>
                <a:solidFill>
                  <a:schemeClr val="bg1"/>
                </a:solidFill>
                <a:latin typeface="+mn-lt"/>
              </a:defRPr>
            </a:lvl5pPr>
          </a:lstStyle>
          <a:p>
            <a:pPr lvl="0"/>
            <a:r>
              <a:rPr lang="en-US"/>
              <a:t>Edit Master text styles</a:t>
            </a:r>
          </a:p>
        </p:txBody>
      </p:sp>
      <p:sp>
        <p:nvSpPr>
          <p:cNvPr id="16" name="Content Placeholder 25"/>
          <p:cNvSpPr>
            <a:spLocks noGrp="1"/>
          </p:cNvSpPr>
          <p:nvPr>
            <p:ph sz="quarter" idx="14"/>
          </p:nvPr>
        </p:nvSpPr>
        <p:spPr>
          <a:xfrm>
            <a:off x="4896862" y="294677"/>
            <a:ext cx="6218238" cy="6295885"/>
          </a:xfrm>
        </p:spPr>
        <p:txBody>
          <a:bodyPr>
            <a:noAutofit/>
          </a:bodyPr>
          <a:lstStyle>
            <a:lvl1pPr marL="0" indent="0">
              <a:buNone/>
              <a:defRPr sz="2856"/>
            </a:lvl1pPr>
            <a:lvl2pPr marL="342834" indent="0">
              <a:buNone/>
              <a:defRPr/>
            </a:lvl2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67019554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03Openness_Photo">
    <p:spTree>
      <p:nvGrpSpPr>
        <p:cNvPr id="1" name=""/>
        <p:cNvGrpSpPr/>
        <p:nvPr/>
      </p:nvGrpSpPr>
      <p:grpSpPr>
        <a:xfrm>
          <a:off x="0" y="0"/>
          <a:ext cx="0" cy="0"/>
          <a:chOff x="0" y="0"/>
          <a:chExt cx="0" cy="0"/>
        </a:xfrm>
      </p:grpSpPr>
      <p:grpSp>
        <p:nvGrpSpPr>
          <p:cNvPr id="16" name="Group 15"/>
          <p:cNvGrpSpPr/>
          <p:nvPr userDrawn="1"/>
        </p:nvGrpSpPr>
        <p:grpSpPr>
          <a:xfrm>
            <a:off x="9939268" y="124025"/>
            <a:ext cx="1995215" cy="656924"/>
            <a:chOff x="9743882" y="121604"/>
            <a:chExt cx="1955993" cy="644102"/>
          </a:xfrm>
        </p:grpSpPr>
        <p:sp>
          <p:nvSpPr>
            <p:cNvPr id="18" name="Rectangle 17"/>
            <p:cNvSpPr/>
            <p:nvPr/>
          </p:nvSpPr>
          <p:spPr bwMode="auto">
            <a:xfrm rot="5400000">
              <a:off x="10399828" y="-534341"/>
              <a:ext cx="644102" cy="1955992"/>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5760" rIns="0" bIns="91440"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071">
                <a:solidFill>
                  <a:schemeClr val="tx1">
                    <a:lumMod val="50000"/>
                  </a:schemeClr>
                </a:solidFill>
                <a:latin typeface="Segoe UI Semibold" panose="020B0702040204020203" pitchFamily="34" charset="0"/>
                <a:cs typeface="Segoe UI" pitchFamily="34" charset="0"/>
              </a:endParaRPr>
            </a:p>
          </p:txBody>
        </p:sp>
        <p:sp>
          <p:nvSpPr>
            <p:cNvPr id="22" name="Isosceles Triangle 21"/>
            <p:cNvSpPr/>
            <p:nvPr userDrawn="1"/>
          </p:nvSpPr>
          <p:spPr bwMode="auto">
            <a:xfrm rot="5400000">
              <a:off x="9485906" y="379581"/>
              <a:ext cx="644098" cy="1281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grpSp>
      <p:sp>
        <p:nvSpPr>
          <p:cNvPr id="23" name="Text Placeholder 3"/>
          <p:cNvSpPr>
            <a:spLocks noGrp="1"/>
          </p:cNvSpPr>
          <p:nvPr>
            <p:ph type="body" sz="quarter" idx="14" hasCustomPrompt="1"/>
          </p:nvPr>
        </p:nvSpPr>
        <p:spPr>
          <a:xfrm>
            <a:off x="10198376" y="171986"/>
            <a:ext cx="1301012" cy="561002"/>
          </a:xfrm>
        </p:spPr>
        <p:txBody>
          <a:bodyPr wrap="square" lIns="0" rIns="0" anchor="ctr" anchorCtr="0">
            <a:noAutofit/>
          </a:bodyPr>
          <a:lstStyle>
            <a:lvl1pPr marL="0" indent="0" algn="ctr" defTabSz="951028" rtl="0" eaLnBrk="1" fontAlgn="base" latinLnBrk="0" hangingPunct="1">
              <a:lnSpc>
                <a:spcPct val="90000"/>
              </a:lnSpc>
              <a:spcBef>
                <a:spcPct val="0"/>
              </a:spcBef>
              <a:spcAft>
                <a:spcPct val="0"/>
              </a:spcAft>
              <a:buClr>
                <a:schemeClr val="tx1"/>
              </a:buClr>
              <a:buFont typeface="Arial" pitchFamily="34" charset="0"/>
              <a:buNone/>
              <a:defRPr lang="en-US" sz="1428" kern="1200" dirty="0">
                <a:solidFill>
                  <a:schemeClr val="bg1"/>
                </a:solidFill>
                <a:latin typeface="Segoe UI Semibold" panose="020B0702040204020203" pitchFamily="34" charset="0"/>
                <a:ea typeface="Segoe UI" pitchFamily="34" charset="0"/>
                <a:cs typeface="Segoe UI" pitchFamily="34" charset="0"/>
              </a:defRPr>
            </a:lvl1pPr>
            <a:lvl2pPr marL="297914" indent="0">
              <a:buNone/>
              <a:defRPr sz="2400">
                <a:solidFill>
                  <a:schemeClr val="bg1"/>
                </a:solidFill>
                <a:latin typeface="+mn-lt"/>
              </a:defRPr>
            </a:lvl2pPr>
            <a:lvl3pPr marL="531064" indent="0">
              <a:buNone/>
              <a:tabLst/>
              <a:defRPr sz="2000">
                <a:solidFill>
                  <a:schemeClr val="bg1"/>
                </a:solidFill>
                <a:latin typeface="+mn-lt"/>
              </a:defRPr>
            </a:lvl3pPr>
            <a:lvl4pPr marL="699449" indent="0">
              <a:buNone/>
              <a:defRPr>
                <a:solidFill>
                  <a:schemeClr val="bg1"/>
                </a:solidFill>
                <a:latin typeface="+mn-lt"/>
              </a:defRPr>
            </a:lvl4pPr>
            <a:lvl5pPr marL="880789" indent="0">
              <a:buNone/>
              <a:tabLst/>
              <a:defRPr>
                <a:solidFill>
                  <a:schemeClr val="bg1"/>
                </a:solidFill>
                <a:latin typeface="+mn-lt"/>
              </a:defRPr>
            </a:lvl5pPr>
          </a:lstStyle>
          <a:p>
            <a:pPr lvl="0"/>
            <a:r>
              <a:rPr lang="en-US"/>
              <a:t>Preview</a:t>
            </a:r>
          </a:p>
          <a:p>
            <a:pPr lvl="0"/>
            <a:r>
              <a:rPr lang="en-US"/>
              <a:t>Released</a:t>
            </a:r>
          </a:p>
          <a:p>
            <a:pPr lvl="0"/>
            <a:r>
              <a:rPr lang="en-US"/>
              <a:t>Date</a:t>
            </a:r>
          </a:p>
        </p:txBody>
      </p:sp>
      <p:grpSp>
        <p:nvGrpSpPr>
          <p:cNvPr id="19" name="Group 18"/>
          <p:cNvGrpSpPr/>
          <p:nvPr userDrawn="1"/>
        </p:nvGrpSpPr>
        <p:grpSpPr>
          <a:xfrm>
            <a:off x="11606960" y="124022"/>
            <a:ext cx="657017" cy="656923"/>
            <a:chOff x="457580" y="4622691"/>
            <a:chExt cx="657017" cy="657017"/>
          </a:xfrm>
        </p:grpSpPr>
        <p:sp>
          <p:nvSpPr>
            <p:cNvPr id="20" name="Oval 19"/>
            <p:cNvSpPr/>
            <p:nvPr/>
          </p:nvSpPr>
          <p:spPr bwMode="auto">
            <a:xfrm>
              <a:off x="457580" y="4622691"/>
              <a:ext cx="657017" cy="657017"/>
            </a:xfrm>
            <a:prstGeom prst="ellipse">
              <a:avLst/>
            </a:prstGeom>
            <a:solidFill>
              <a:srgbClr val="D83B01"/>
            </a:solidFill>
            <a:ln w="254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32293" fontAlgn="base">
                <a:lnSpc>
                  <a:spcPct val="90000"/>
                </a:lnSpc>
                <a:spcBef>
                  <a:spcPct val="0"/>
                </a:spcBef>
                <a:spcAft>
                  <a:spcPct val="0"/>
                </a:spcAft>
              </a:pPr>
              <a:endParaRPr lang="en-US" sz="2400" noProof="0">
                <a:gradFill>
                  <a:gsLst>
                    <a:gs pos="0">
                      <a:srgbClr val="FFFFFF"/>
                    </a:gs>
                    <a:gs pos="100000">
                      <a:srgbClr val="FFFFFF"/>
                    </a:gs>
                  </a:gsLst>
                  <a:lin ang="5400000" scaled="0"/>
                </a:gradFill>
                <a:ea typeface="Segoe UI" pitchFamily="34" charset="0"/>
                <a:cs typeface="Segoe UI" pitchFamily="34" charset="0"/>
              </a:endParaRPr>
            </a:p>
          </p:txBody>
        </p:sp>
        <p:sp>
          <p:nvSpPr>
            <p:cNvPr id="21" name="Freeform 13"/>
            <p:cNvSpPr>
              <a:spLocks noChangeAspect="1" noEditPoints="1"/>
            </p:cNvSpPr>
            <p:nvPr/>
          </p:nvSpPr>
          <p:spPr bwMode="auto">
            <a:xfrm>
              <a:off x="636280" y="4798116"/>
              <a:ext cx="299616" cy="306166"/>
            </a:xfrm>
            <a:custGeom>
              <a:avLst/>
              <a:gdLst>
                <a:gd name="T0" fmla="*/ 366 w 366"/>
                <a:gd name="T1" fmla="*/ 128 h 374"/>
                <a:gd name="T2" fmla="*/ 325 w 366"/>
                <a:gd name="T3" fmla="*/ 61 h 374"/>
                <a:gd name="T4" fmla="*/ 256 w 366"/>
                <a:gd name="T5" fmla="*/ 61 h 374"/>
                <a:gd name="T6" fmla="*/ 222 w 366"/>
                <a:gd name="T7" fmla="*/ 0 h 374"/>
                <a:gd name="T8" fmla="*/ 142 w 366"/>
                <a:gd name="T9" fmla="*/ 0 h 374"/>
                <a:gd name="T10" fmla="*/ 108 w 366"/>
                <a:gd name="T11" fmla="*/ 61 h 374"/>
                <a:gd name="T12" fmla="*/ 38 w 366"/>
                <a:gd name="T13" fmla="*/ 61 h 374"/>
                <a:gd name="T14" fmla="*/ 0 w 366"/>
                <a:gd name="T15" fmla="*/ 128 h 374"/>
                <a:gd name="T16" fmla="*/ 38 w 366"/>
                <a:gd name="T17" fmla="*/ 198 h 374"/>
                <a:gd name="T18" fmla="*/ 108 w 366"/>
                <a:gd name="T19" fmla="*/ 198 h 374"/>
                <a:gd name="T20" fmla="*/ 137 w 366"/>
                <a:gd name="T21" fmla="*/ 249 h 374"/>
                <a:gd name="T22" fmla="*/ 106 w 366"/>
                <a:gd name="T23" fmla="*/ 307 h 374"/>
                <a:gd name="T24" fmla="*/ 145 w 366"/>
                <a:gd name="T25" fmla="*/ 374 h 374"/>
                <a:gd name="T26" fmla="*/ 224 w 366"/>
                <a:gd name="T27" fmla="*/ 374 h 374"/>
                <a:gd name="T28" fmla="*/ 258 w 366"/>
                <a:gd name="T29" fmla="*/ 316 h 374"/>
                <a:gd name="T30" fmla="*/ 325 w 366"/>
                <a:gd name="T31" fmla="*/ 316 h 374"/>
                <a:gd name="T32" fmla="*/ 366 w 366"/>
                <a:gd name="T33" fmla="*/ 246 h 374"/>
                <a:gd name="T34" fmla="*/ 333 w 366"/>
                <a:gd name="T35" fmla="*/ 188 h 374"/>
                <a:gd name="T36" fmla="*/ 366 w 366"/>
                <a:gd name="T37" fmla="*/ 128 h 374"/>
                <a:gd name="T38" fmla="*/ 345 w 366"/>
                <a:gd name="T39" fmla="*/ 128 h 374"/>
                <a:gd name="T40" fmla="*/ 316 w 366"/>
                <a:gd name="T41" fmla="*/ 179 h 374"/>
                <a:gd name="T42" fmla="*/ 258 w 366"/>
                <a:gd name="T43" fmla="*/ 179 h 374"/>
                <a:gd name="T44" fmla="*/ 229 w 366"/>
                <a:gd name="T45" fmla="*/ 128 h 374"/>
                <a:gd name="T46" fmla="*/ 258 w 366"/>
                <a:gd name="T47" fmla="*/ 80 h 374"/>
                <a:gd name="T48" fmla="*/ 316 w 366"/>
                <a:gd name="T49" fmla="*/ 80 h 374"/>
                <a:gd name="T50" fmla="*/ 345 w 366"/>
                <a:gd name="T51" fmla="*/ 128 h 374"/>
                <a:gd name="T52" fmla="*/ 152 w 366"/>
                <a:gd name="T53" fmla="*/ 20 h 374"/>
                <a:gd name="T54" fmla="*/ 210 w 366"/>
                <a:gd name="T55" fmla="*/ 20 h 374"/>
                <a:gd name="T56" fmla="*/ 239 w 366"/>
                <a:gd name="T57" fmla="*/ 70 h 374"/>
                <a:gd name="T58" fmla="*/ 210 w 366"/>
                <a:gd name="T59" fmla="*/ 119 h 374"/>
                <a:gd name="T60" fmla="*/ 152 w 366"/>
                <a:gd name="T61" fmla="*/ 119 h 374"/>
                <a:gd name="T62" fmla="*/ 123 w 366"/>
                <a:gd name="T63" fmla="*/ 70 h 374"/>
                <a:gd name="T64" fmla="*/ 152 w 366"/>
                <a:gd name="T65" fmla="*/ 20 h 374"/>
                <a:gd name="T66" fmla="*/ 22 w 366"/>
                <a:gd name="T67" fmla="*/ 128 h 374"/>
                <a:gd name="T68" fmla="*/ 51 w 366"/>
                <a:gd name="T69" fmla="*/ 80 h 374"/>
                <a:gd name="T70" fmla="*/ 106 w 366"/>
                <a:gd name="T71" fmla="*/ 80 h 374"/>
                <a:gd name="T72" fmla="*/ 135 w 366"/>
                <a:gd name="T73" fmla="*/ 128 h 374"/>
                <a:gd name="T74" fmla="*/ 106 w 366"/>
                <a:gd name="T75" fmla="*/ 179 h 374"/>
                <a:gd name="T76" fmla="*/ 51 w 366"/>
                <a:gd name="T77" fmla="*/ 179 h 374"/>
                <a:gd name="T78" fmla="*/ 22 w 366"/>
                <a:gd name="T79" fmla="*/ 128 h 374"/>
                <a:gd name="T80" fmla="*/ 152 w 366"/>
                <a:gd name="T81" fmla="*/ 138 h 374"/>
                <a:gd name="T82" fmla="*/ 210 w 366"/>
                <a:gd name="T83" fmla="*/ 138 h 374"/>
                <a:gd name="T84" fmla="*/ 239 w 366"/>
                <a:gd name="T85" fmla="*/ 188 h 374"/>
                <a:gd name="T86" fmla="*/ 210 w 366"/>
                <a:gd name="T87" fmla="*/ 237 h 374"/>
                <a:gd name="T88" fmla="*/ 152 w 366"/>
                <a:gd name="T89" fmla="*/ 237 h 374"/>
                <a:gd name="T90" fmla="*/ 123 w 366"/>
                <a:gd name="T91" fmla="*/ 188 h 374"/>
                <a:gd name="T92" fmla="*/ 152 w 366"/>
                <a:gd name="T93" fmla="*/ 138 h 374"/>
                <a:gd name="T94" fmla="*/ 212 w 366"/>
                <a:gd name="T95" fmla="*/ 355 h 374"/>
                <a:gd name="T96" fmla="*/ 157 w 366"/>
                <a:gd name="T97" fmla="*/ 355 h 374"/>
                <a:gd name="T98" fmla="*/ 128 w 366"/>
                <a:gd name="T99" fmla="*/ 307 h 374"/>
                <a:gd name="T100" fmla="*/ 157 w 366"/>
                <a:gd name="T101" fmla="*/ 256 h 374"/>
                <a:gd name="T102" fmla="*/ 212 w 366"/>
                <a:gd name="T103" fmla="*/ 256 h 374"/>
                <a:gd name="T104" fmla="*/ 241 w 366"/>
                <a:gd name="T105" fmla="*/ 307 h 374"/>
                <a:gd name="T106" fmla="*/ 212 w 366"/>
                <a:gd name="T107" fmla="*/ 355 h 374"/>
                <a:gd name="T108" fmla="*/ 316 w 366"/>
                <a:gd name="T109" fmla="*/ 297 h 374"/>
                <a:gd name="T110" fmla="*/ 258 w 366"/>
                <a:gd name="T111" fmla="*/ 297 h 374"/>
                <a:gd name="T112" fmla="*/ 229 w 366"/>
                <a:gd name="T113" fmla="*/ 246 h 374"/>
                <a:gd name="T114" fmla="*/ 258 w 366"/>
                <a:gd name="T115" fmla="*/ 198 h 374"/>
                <a:gd name="T116" fmla="*/ 316 w 366"/>
                <a:gd name="T117" fmla="*/ 198 h 374"/>
                <a:gd name="T118" fmla="*/ 345 w 366"/>
                <a:gd name="T119" fmla="*/ 246 h 374"/>
                <a:gd name="T120" fmla="*/ 316 w 366"/>
                <a:gd name="T121" fmla="*/ 297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66" h="374">
                  <a:moveTo>
                    <a:pt x="366" y="128"/>
                  </a:moveTo>
                  <a:lnTo>
                    <a:pt x="325" y="61"/>
                  </a:lnTo>
                  <a:lnTo>
                    <a:pt x="256" y="61"/>
                  </a:lnTo>
                  <a:lnTo>
                    <a:pt x="222" y="0"/>
                  </a:lnTo>
                  <a:lnTo>
                    <a:pt x="142" y="0"/>
                  </a:lnTo>
                  <a:lnTo>
                    <a:pt x="108" y="61"/>
                  </a:lnTo>
                  <a:lnTo>
                    <a:pt x="38" y="61"/>
                  </a:lnTo>
                  <a:lnTo>
                    <a:pt x="0" y="128"/>
                  </a:lnTo>
                  <a:lnTo>
                    <a:pt x="38" y="198"/>
                  </a:lnTo>
                  <a:lnTo>
                    <a:pt x="108" y="198"/>
                  </a:lnTo>
                  <a:lnTo>
                    <a:pt x="137" y="249"/>
                  </a:lnTo>
                  <a:lnTo>
                    <a:pt x="106" y="307"/>
                  </a:lnTo>
                  <a:lnTo>
                    <a:pt x="145" y="374"/>
                  </a:lnTo>
                  <a:lnTo>
                    <a:pt x="224" y="374"/>
                  </a:lnTo>
                  <a:lnTo>
                    <a:pt x="258" y="316"/>
                  </a:lnTo>
                  <a:lnTo>
                    <a:pt x="325" y="316"/>
                  </a:lnTo>
                  <a:lnTo>
                    <a:pt x="366" y="246"/>
                  </a:lnTo>
                  <a:lnTo>
                    <a:pt x="333" y="188"/>
                  </a:lnTo>
                  <a:lnTo>
                    <a:pt x="366" y="128"/>
                  </a:lnTo>
                  <a:close/>
                  <a:moveTo>
                    <a:pt x="345" y="128"/>
                  </a:moveTo>
                  <a:lnTo>
                    <a:pt x="316" y="179"/>
                  </a:lnTo>
                  <a:lnTo>
                    <a:pt x="258" y="179"/>
                  </a:lnTo>
                  <a:lnTo>
                    <a:pt x="229" y="128"/>
                  </a:lnTo>
                  <a:lnTo>
                    <a:pt x="258" y="80"/>
                  </a:lnTo>
                  <a:lnTo>
                    <a:pt x="316" y="80"/>
                  </a:lnTo>
                  <a:lnTo>
                    <a:pt x="345" y="128"/>
                  </a:lnTo>
                  <a:close/>
                  <a:moveTo>
                    <a:pt x="152" y="20"/>
                  </a:moveTo>
                  <a:lnTo>
                    <a:pt x="210" y="20"/>
                  </a:lnTo>
                  <a:lnTo>
                    <a:pt x="239" y="70"/>
                  </a:lnTo>
                  <a:lnTo>
                    <a:pt x="210" y="119"/>
                  </a:lnTo>
                  <a:lnTo>
                    <a:pt x="152" y="119"/>
                  </a:lnTo>
                  <a:lnTo>
                    <a:pt x="123" y="70"/>
                  </a:lnTo>
                  <a:lnTo>
                    <a:pt x="152" y="20"/>
                  </a:lnTo>
                  <a:close/>
                  <a:moveTo>
                    <a:pt x="22" y="128"/>
                  </a:moveTo>
                  <a:lnTo>
                    <a:pt x="51" y="80"/>
                  </a:lnTo>
                  <a:lnTo>
                    <a:pt x="106" y="80"/>
                  </a:lnTo>
                  <a:lnTo>
                    <a:pt x="135" y="128"/>
                  </a:lnTo>
                  <a:lnTo>
                    <a:pt x="106" y="179"/>
                  </a:lnTo>
                  <a:lnTo>
                    <a:pt x="51" y="179"/>
                  </a:lnTo>
                  <a:lnTo>
                    <a:pt x="22" y="128"/>
                  </a:lnTo>
                  <a:close/>
                  <a:moveTo>
                    <a:pt x="152" y="138"/>
                  </a:moveTo>
                  <a:lnTo>
                    <a:pt x="210" y="138"/>
                  </a:lnTo>
                  <a:lnTo>
                    <a:pt x="239" y="188"/>
                  </a:lnTo>
                  <a:lnTo>
                    <a:pt x="210" y="237"/>
                  </a:lnTo>
                  <a:lnTo>
                    <a:pt x="152" y="237"/>
                  </a:lnTo>
                  <a:lnTo>
                    <a:pt x="123" y="188"/>
                  </a:lnTo>
                  <a:lnTo>
                    <a:pt x="152" y="138"/>
                  </a:lnTo>
                  <a:close/>
                  <a:moveTo>
                    <a:pt x="212" y="355"/>
                  </a:moveTo>
                  <a:lnTo>
                    <a:pt x="157" y="355"/>
                  </a:lnTo>
                  <a:lnTo>
                    <a:pt x="128" y="307"/>
                  </a:lnTo>
                  <a:lnTo>
                    <a:pt x="157" y="256"/>
                  </a:lnTo>
                  <a:lnTo>
                    <a:pt x="212" y="256"/>
                  </a:lnTo>
                  <a:lnTo>
                    <a:pt x="241" y="307"/>
                  </a:lnTo>
                  <a:lnTo>
                    <a:pt x="212" y="355"/>
                  </a:lnTo>
                  <a:close/>
                  <a:moveTo>
                    <a:pt x="316" y="297"/>
                  </a:moveTo>
                  <a:lnTo>
                    <a:pt x="258" y="297"/>
                  </a:lnTo>
                  <a:lnTo>
                    <a:pt x="229" y="246"/>
                  </a:lnTo>
                  <a:lnTo>
                    <a:pt x="258" y="198"/>
                  </a:lnTo>
                  <a:lnTo>
                    <a:pt x="316" y="198"/>
                  </a:lnTo>
                  <a:lnTo>
                    <a:pt x="345" y="246"/>
                  </a:lnTo>
                  <a:lnTo>
                    <a:pt x="316" y="297"/>
                  </a:lnTo>
                  <a:close/>
                </a:path>
              </a:pathLst>
            </a:custGeom>
            <a:solidFill>
              <a:srgbClr val="FFFFFF"/>
            </a:solidFill>
          </p:spPr>
          <p:txBody>
            <a:bodyPr vert="horz" wrap="square" lIns="89642" tIns="44821" rIns="89642" bIns="44821"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n-ea"/>
                <a:cs typeface="+mn-cs"/>
              </a:endParaRPr>
            </a:p>
          </p:txBody>
        </p:sp>
      </p:grpSp>
      <p:sp>
        <p:nvSpPr>
          <p:cNvPr id="6" name="Rectangle 5"/>
          <p:cNvSpPr/>
          <p:nvPr userDrawn="1"/>
        </p:nvSpPr>
        <p:spPr bwMode="auto">
          <a:xfrm>
            <a:off x="1" y="496"/>
            <a:ext cx="4349687" cy="6994029"/>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auto">
          <a:xfrm>
            <a:off x="-1" y="6030203"/>
            <a:ext cx="4349689" cy="70636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11" name="Oval 10"/>
          <p:cNvSpPr/>
          <p:nvPr userDrawn="1"/>
        </p:nvSpPr>
        <p:spPr bwMode="auto">
          <a:xfrm>
            <a:off x="274640" y="6164892"/>
            <a:ext cx="437054" cy="436990"/>
          </a:xfrm>
          <a:prstGeom prst="ellipse">
            <a:avLst/>
          </a:prstGeom>
          <a:solidFill>
            <a:srgbClr val="F8F8F8"/>
          </a:solidFill>
          <a:ln w="28575" cap="flat" cmpd="sng" algn="ctr">
            <a:solidFill>
              <a:srgbClr val="D83B01"/>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50846" eaLnBrk="1" fontAlgn="base" latinLnBrk="0" hangingPunct="1">
              <a:lnSpc>
                <a:spcPct val="100000"/>
              </a:lnSpc>
              <a:spcBef>
                <a:spcPct val="0"/>
              </a:spcBef>
              <a:spcAft>
                <a:spcPct val="0"/>
              </a:spcAft>
              <a:buClrTx/>
              <a:buSzTx/>
              <a:buFontTx/>
              <a:buNone/>
              <a:tabLst/>
              <a:defRPr/>
            </a:pPr>
            <a:r>
              <a:rPr kumimoji="0" lang="en-US" sz="2040" b="0" i="0" u="none" strike="noStrike" kern="0" cap="none" spc="0" normalizeH="0" baseline="0" noProof="0">
                <a:ln w="19050">
                  <a:noFill/>
                </a:ln>
                <a:solidFill>
                  <a:srgbClr val="D83B01"/>
                </a:solidFill>
                <a:effectLst/>
                <a:uLnTx/>
                <a:uFillTx/>
                <a:latin typeface="Segoe UI"/>
                <a:ea typeface="Segoe UI" pitchFamily="34" charset="0"/>
                <a:cs typeface="Segoe UI" pitchFamily="34" charset="0"/>
                <a:sym typeface="Wingdings" panose="05000000000000000000" pitchFamily="2" charset="2"/>
              </a:rPr>
              <a:t></a:t>
            </a:r>
            <a:endParaRPr kumimoji="0" lang="en-US" sz="2040" b="0" i="0" u="none" strike="noStrike" kern="0" cap="none" spc="0" normalizeH="0" baseline="0" noProof="0">
              <a:ln w="19050">
                <a:noFill/>
              </a:ln>
              <a:solidFill>
                <a:srgbClr val="D83B01"/>
              </a:solidFill>
              <a:effectLst/>
              <a:uLnTx/>
              <a:uFillTx/>
              <a:latin typeface="Segoe UI"/>
              <a:ea typeface="Segoe UI" pitchFamily="34" charset="0"/>
              <a:cs typeface="Segoe UI" pitchFamily="34" charset="0"/>
            </a:endParaRPr>
          </a:p>
        </p:txBody>
      </p:sp>
      <p:sp>
        <p:nvSpPr>
          <p:cNvPr id="2" name="Title 1"/>
          <p:cNvSpPr>
            <a:spLocks noGrp="1"/>
          </p:cNvSpPr>
          <p:nvPr>
            <p:ph type="title"/>
          </p:nvPr>
        </p:nvSpPr>
        <p:spPr>
          <a:xfrm>
            <a:off x="274639" y="295275"/>
            <a:ext cx="3856048" cy="917575"/>
          </a:xfrm>
        </p:spPr>
        <p:txBody>
          <a:bodyPr/>
          <a:lstStyle>
            <a:lvl1pPr>
              <a:defRPr sz="4080">
                <a:solidFill>
                  <a:schemeClr val="bg1"/>
                </a:solidFill>
              </a:defRPr>
            </a:lvl1pPr>
          </a:lstStyle>
          <a:p>
            <a:r>
              <a:rPr lang="en-US"/>
              <a:t>Click to edit Master title style</a:t>
            </a:r>
          </a:p>
        </p:txBody>
      </p:sp>
      <p:sp>
        <p:nvSpPr>
          <p:cNvPr id="13" name="Text Placeholder 3"/>
          <p:cNvSpPr>
            <a:spLocks noGrp="1"/>
          </p:cNvSpPr>
          <p:nvPr>
            <p:ph type="body" sz="quarter" idx="10"/>
          </p:nvPr>
        </p:nvSpPr>
        <p:spPr>
          <a:xfrm>
            <a:off x="274640" y="1636020"/>
            <a:ext cx="3856047" cy="442604"/>
          </a:xfrm>
        </p:spPr>
        <p:txBody>
          <a:bodyPr wrap="square">
            <a:spAutoFit/>
          </a:bodyPr>
          <a:lstStyle>
            <a:lvl1pPr marL="0" indent="0">
              <a:spcBef>
                <a:spcPts val="1836"/>
              </a:spcBef>
              <a:buClr>
                <a:schemeClr val="tx1"/>
              </a:buClr>
              <a:buFont typeface="Arial" pitchFamily="34" charset="0"/>
              <a:buNone/>
              <a:defRPr sz="1836">
                <a:solidFill>
                  <a:schemeClr val="bg1"/>
                </a:solidFill>
                <a:latin typeface="+mn-lt"/>
              </a:defRPr>
            </a:lvl1pPr>
            <a:lvl2pPr marL="297914" indent="0">
              <a:buNone/>
              <a:defRPr sz="2400">
                <a:solidFill>
                  <a:schemeClr val="bg1"/>
                </a:solidFill>
                <a:latin typeface="+mn-lt"/>
              </a:defRPr>
            </a:lvl2pPr>
            <a:lvl3pPr marL="531064" indent="0">
              <a:buNone/>
              <a:tabLst/>
              <a:defRPr sz="2000">
                <a:solidFill>
                  <a:schemeClr val="bg1"/>
                </a:solidFill>
                <a:latin typeface="+mn-lt"/>
              </a:defRPr>
            </a:lvl3pPr>
            <a:lvl4pPr marL="699449" indent="0">
              <a:buNone/>
              <a:defRPr>
                <a:solidFill>
                  <a:schemeClr val="bg1"/>
                </a:solidFill>
                <a:latin typeface="+mn-lt"/>
              </a:defRPr>
            </a:lvl4pPr>
            <a:lvl5pPr marL="880789" indent="0">
              <a:buNone/>
              <a:tabLst/>
              <a:defRPr>
                <a:solidFill>
                  <a:schemeClr val="bg1"/>
                </a:solidFill>
                <a:latin typeface="+mn-lt"/>
              </a:defRPr>
            </a:lvl5pPr>
          </a:lstStyle>
          <a:p>
            <a:pPr lvl="0"/>
            <a:r>
              <a:rPr lang="en-US"/>
              <a:t>Edit Master text styles</a:t>
            </a:r>
          </a:p>
        </p:txBody>
      </p:sp>
      <p:sp>
        <p:nvSpPr>
          <p:cNvPr id="14" name="Text Placeholder 3"/>
          <p:cNvSpPr>
            <a:spLocks noGrp="1"/>
          </p:cNvSpPr>
          <p:nvPr>
            <p:ph type="body" sz="quarter" idx="11"/>
          </p:nvPr>
        </p:nvSpPr>
        <p:spPr>
          <a:xfrm>
            <a:off x="721329" y="6176210"/>
            <a:ext cx="3396404" cy="414353"/>
          </a:xfrm>
        </p:spPr>
        <p:txBody>
          <a:bodyPr wrap="square" anchor="ctr" anchorCtr="0">
            <a:spAutoFit/>
          </a:bodyPr>
          <a:lstStyle>
            <a:lvl1pPr marL="0" indent="0">
              <a:spcBef>
                <a:spcPts val="1224"/>
              </a:spcBef>
              <a:buClr>
                <a:schemeClr val="tx1"/>
              </a:buClr>
              <a:buFont typeface="Arial" pitchFamily="34" charset="0"/>
              <a:buNone/>
              <a:defRPr sz="1632">
                <a:solidFill>
                  <a:schemeClr val="tx1"/>
                </a:solidFill>
                <a:latin typeface="+mn-lt"/>
              </a:defRPr>
            </a:lvl1pPr>
            <a:lvl2pPr marL="297914" indent="0">
              <a:buNone/>
              <a:defRPr sz="2400">
                <a:solidFill>
                  <a:schemeClr val="bg1"/>
                </a:solidFill>
                <a:latin typeface="+mn-lt"/>
              </a:defRPr>
            </a:lvl2pPr>
            <a:lvl3pPr marL="531064" indent="0">
              <a:buNone/>
              <a:tabLst/>
              <a:defRPr sz="2000">
                <a:solidFill>
                  <a:schemeClr val="bg1"/>
                </a:solidFill>
                <a:latin typeface="+mn-lt"/>
              </a:defRPr>
            </a:lvl3pPr>
            <a:lvl4pPr marL="699449" indent="0">
              <a:buNone/>
              <a:defRPr>
                <a:solidFill>
                  <a:schemeClr val="bg1"/>
                </a:solidFill>
                <a:latin typeface="+mn-lt"/>
              </a:defRPr>
            </a:lvl4pPr>
            <a:lvl5pPr marL="880789" indent="0">
              <a:buNone/>
              <a:tabLst/>
              <a:defRPr>
                <a:solidFill>
                  <a:schemeClr val="bg1"/>
                </a:solidFill>
                <a:latin typeface="+mn-lt"/>
              </a:defRPr>
            </a:lvl5pPr>
          </a:lstStyle>
          <a:p>
            <a:pPr lvl="0"/>
            <a:r>
              <a:rPr lang="en-US"/>
              <a:t>Edit Master text styles</a:t>
            </a:r>
          </a:p>
        </p:txBody>
      </p:sp>
      <p:sp>
        <p:nvSpPr>
          <p:cNvPr id="17" name="Picture Placeholder 16"/>
          <p:cNvSpPr>
            <a:spLocks noGrp="1"/>
          </p:cNvSpPr>
          <p:nvPr>
            <p:ph type="pic" sz="quarter" idx="13"/>
          </p:nvPr>
        </p:nvSpPr>
        <p:spPr>
          <a:xfrm>
            <a:off x="4896862" y="295275"/>
            <a:ext cx="6218238" cy="6295288"/>
          </a:xfrm>
        </p:spPr>
        <p:txBody>
          <a:bodyPr>
            <a:noAutofit/>
          </a:bodyPr>
          <a:lstStyle>
            <a:lvl1pPr marL="0" indent="0" algn="ctr">
              <a:buNone/>
              <a:defRPr/>
            </a:lvl1pPr>
          </a:lstStyle>
          <a:p>
            <a:endParaRPr lang="en-US"/>
          </a:p>
        </p:txBody>
      </p:sp>
    </p:spTree>
    <p:extLst>
      <p:ext uri="{BB962C8B-B14F-4D97-AF65-F5344CB8AC3E}">
        <p14:creationId xmlns:p14="http://schemas.microsoft.com/office/powerpoint/2010/main" val="29887762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04Trust_Blank">
    <p:spTree>
      <p:nvGrpSpPr>
        <p:cNvPr id="1" name=""/>
        <p:cNvGrpSpPr/>
        <p:nvPr/>
      </p:nvGrpSpPr>
      <p:grpSpPr>
        <a:xfrm>
          <a:off x="0" y="0"/>
          <a:ext cx="0" cy="0"/>
          <a:chOff x="0" y="0"/>
          <a:chExt cx="0" cy="0"/>
        </a:xfrm>
      </p:grpSpPr>
      <p:grpSp>
        <p:nvGrpSpPr>
          <p:cNvPr id="19" name="Group 18"/>
          <p:cNvGrpSpPr/>
          <p:nvPr userDrawn="1"/>
        </p:nvGrpSpPr>
        <p:grpSpPr>
          <a:xfrm>
            <a:off x="9939268" y="124025"/>
            <a:ext cx="1995215" cy="656924"/>
            <a:chOff x="9743882" y="121604"/>
            <a:chExt cx="1955993" cy="644102"/>
          </a:xfrm>
        </p:grpSpPr>
        <p:sp>
          <p:nvSpPr>
            <p:cNvPr id="20" name="Rectangle 19"/>
            <p:cNvSpPr/>
            <p:nvPr/>
          </p:nvSpPr>
          <p:spPr bwMode="auto">
            <a:xfrm rot="5400000">
              <a:off x="10399828" y="-534341"/>
              <a:ext cx="644102" cy="1955992"/>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5760" rIns="0" bIns="91440"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071">
                <a:solidFill>
                  <a:schemeClr val="tx1">
                    <a:lumMod val="50000"/>
                  </a:schemeClr>
                </a:solidFill>
                <a:latin typeface="Segoe UI Semibold" panose="020B0702040204020203" pitchFamily="34" charset="0"/>
                <a:cs typeface="Segoe UI" pitchFamily="34" charset="0"/>
              </a:endParaRPr>
            </a:p>
          </p:txBody>
        </p:sp>
        <p:sp>
          <p:nvSpPr>
            <p:cNvPr id="21" name="Isosceles Triangle 20"/>
            <p:cNvSpPr/>
            <p:nvPr userDrawn="1"/>
          </p:nvSpPr>
          <p:spPr bwMode="auto">
            <a:xfrm rot="5400000">
              <a:off x="9485906" y="379581"/>
              <a:ext cx="644098" cy="1281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grpSp>
      <p:sp>
        <p:nvSpPr>
          <p:cNvPr id="22" name="Text Placeholder 3"/>
          <p:cNvSpPr>
            <a:spLocks noGrp="1"/>
          </p:cNvSpPr>
          <p:nvPr>
            <p:ph type="body" sz="quarter" idx="13" hasCustomPrompt="1"/>
          </p:nvPr>
        </p:nvSpPr>
        <p:spPr>
          <a:xfrm>
            <a:off x="10198376" y="171986"/>
            <a:ext cx="1301012" cy="561002"/>
          </a:xfrm>
        </p:spPr>
        <p:txBody>
          <a:bodyPr wrap="square" lIns="0" rIns="0" anchor="ctr" anchorCtr="0">
            <a:noAutofit/>
          </a:bodyPr>
          <a:lstStyle>
            <a:lvl1pPr marL="0" indent="0" algn="ctr" defTabSz="951028" rtl="0" eaLnBrk="1" fontAlgn="base" latinLnBrk="0" hangingPunct="1">
              <a:lnSpc>
                <a:spcPct val="90000"/>
              </a:lnSpc>
              <a:spcBef>
                <a:spcPct val="0"/>
              </a:spcBef>
              <a:spcAft>
                <a:spcPct val="0"/>
              </a:spcAft>
              <a:buClr>
                <a:schemeClr val="tx1"/>
              </a:buClr>
              <a:buFont typeface="Arial" pitchFamily="34" charset="0"/>
              <a:buNone/>
              <a:defRPr lang="en-US" sz="1428" kern="1200" dirty="0">
                <a:solidFill>
                  <a:schemeClr val="bg1"/>
                </a:solidFill>
                <a:latin typeface="Segoe UI Semibold" panose="020B0702040204020203" pitchFamily="34" charset="0"/>
                <a:ea typeface="Segoe UI" pitchFamily="34" charset="0"/>
                <a:cs typeface="Segoe UI" pitchFamily="34" charset="0"/>
              </a:defRPr>
            </a:lvl1pPr>
            <a:lvl2pPr marL="297914" indent="0">
              <a:buNone/>
              <a:defRPr sz="2400">
                <a:solidFill>
                  <a:schemeClr val="bg1"/>
                </a:solidFill>
                <a:latin typeface="+mn-lt"/>
              </a:defRPr>
            </a:lvl2pPr>
            <a:lvl3pPr marL="531064" indent="0">
              <a:buNone/>
              <a:tabLst/>
              <a:defRPr sz="2000">
                <a:solidFill>
                  <a:schemeClr val="bg1"/>
                </a:solidFill>
                <a:latin typeface="+mn-lt"/>
              </a:defRPr>
            </a:lvl3pPr>
            <a:lvl4pPr marL="699449" indent="0">
              <a:buNone/>
              <a:defRPr>
                <a:solidFill>
                  <a:schemeClr val="bg1"/>
                </a:solidFill>
                <a:latin typeface="+mn-lt"/>
              </a:defRPr>
            </a:lvl4pPr>
            <a:lvl5pPr marL="880789" indent="0">
              <a:buNone/>
              <a:tabLst/>
              <a:defRPr>
                <a:solidFill>
                  <a:schemeClr val="bg1"/>
                </a:solidFill>
                <a:latin typeface="+mn-lt"/>
              </a:defRPr>
            </a:lvl5pPr>
          </a:lstStyle>
          <a:p>
            <a:pPr lvl="0"/>
            <a:r>
              <a:rPr lang="en-US"/>
              <a:t>Preview</a:t>
            </a:r>
          </a:p>
          <a:p>
            <a:pPr lvl="0"/>
            <a:r>
              <a:rPr lang="en-US"/>
              <a:t>Released</a:t>
            </a:r>
          </a:p>
          <a:p>
            <a:pPr lvl="0"/>
            <a:r>
              <a:rPr lang="en-US"/>
              <a:t>Date</a:t>
            </a:r>
          </a:p>
        </p:txBody>
      </p:sp>
      <p:sp>
        <p:nvSpPr>
          <p:cNvPr id="6" name="Rectangle 5"/>
          <p:cNvSpPr/>
          <p:nvPr userDrawn="1"/>
        </p:nvSpPr>
        <p:spPr bwMode="auto">
          <a:xfrm>
            <a:off x="1" y="496"/>
            <a:ext cx="4349687" cy="6994029"/>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auto">
          <a:xfrm>
            <a:off x="-1" y="6030203"/>
            <a:ext cx="4349689" cy="70636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11" name="Oval 10"/>
          <p:cNvSpPr/>
          <p:nvPr userDrawn="1"/>
        </p:nvSpPr>
        <p:spPr bwMode="auto">
          <a:xfrm>
            <a:off x="274640" y="6164892"/>
            <a:ext cx="437054" cy="436990"/>
          </a:xfrm>
          <a:prstGeom prst="ellipse">
            <a:avLst/>
          </a:prstGeom>
          <a:solidFill>
            <a:srgbClr val="F8F8F8"/>
          </a:solidFill>
          <a:ln w="28575" cap="flat" cmpd="sng" algn="ctr">
            <a:solidFill>
              <a:srgbClr val="008272"/>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50846" eaLnBrk="1" fontAlgn="base" latinLnBrk="0" hangingPunct="1">
              <a:lnSpc>
                <a:spcPct val="100000"/>
              </a:lnSpc>
              <a:spcBef>
                <a:spcPct val="0"/>
              </a:spcBef>
              <a:spcAft>
                <a:spcPct val="0"/>
              </a:spcAft>
              <a:buClrTx/>
              <a:buSzTx/>
              <a:buFontTx/>
              <a:buNone/>
              <a:tabLst/>
              <a:defRPr/>
            </a:pPr>
            <a:r>
              <a:rPr kumimoji="0" lang="en-US" sz="2040" b="0" i="0" u="none" strike="noStrike" kern="0" cap="none" spc="0" normalizeH="0" baseline="0" noProof="0">
                <a:ln w="19050">
                  <a:noFill/>
                </a:ln>
                <a:solidFill>
                  <a:srgbClr val="008272"/>
                </a:solidFill>
                <a:effectLst/>
                <a:uLnTx/>
                <a:uFillTx/>
                <a:latin typeface="Segoe UI"/>
                <a:ea typeface="Segoe UI" pitchFamily="34" charset="0"/>
                <a:cs typeface="Segoe UI" pitchFamily="34" charset="0"/>
                <a:sym typeface="Wingdings" panose="05000000000000000000" pitchFamily="2" charset="2"/>
              </a:rPr>
              <a:t></a:t>
            </a:r>
            <a:endParaRPr kumimoji="0" lang="en-US" sz="2040" b="0" i="0" u="none" strike="noStrike" kern="0" cap="none" spc="0" normalizeH="0" baseline="0" noProof="0">
              <a:ln w="19050">
                <a:noFill/>
              </a:ln>
              <a:solidFill>
                <a:srgbClr val="008272"/>
              </a:solidFill>
              <a:effectLst/>
              <a:uLnTx/>
              <a:uFillTx/>
              <a:latin typeface="Segoe UI"/>
              <a:ea typeface="Segoe UI" pitchFamily="34" charset="0"/>
              <a:cs typeface="Segoe UI" pitchFamily="34" charset="0"/>
            </a:endParaRPr>
          </a:p>
        </p:txBody>
      </p:sp>
      <p:sp>
        <p:nvSpPr>
          <p:cNvPr id="2" name="Title 1"/>
          <p:cNvSpPr>
            <a:spLocks noGrp="1"/>
          </p:cNvSpPr>
          <p:nvPr>
            <p:ph type="title"/>
          </p:nvPr>
        </p:nvSpPr>
        <p:spPr>
          <a:xfrm>
            <a:off x="274639" y="295275"/>
            <a:ext cx="3856048" cy="917575"/>
          </a:xfrm>
        </p:spPr>
        <p:txBody>
          <a:bodyPr/>
          <a:lstStyle>
            <a:lvl1pPr>
              <a:defRPr sz="4080">
                <a:solidFill>
                  <a:schemeClr val="bg1"/>
                </a:solidFill>
              </a:defRPr>
            </a:lvl1pPr>
          </a:lstStyle>
          <a:p>
            <a:r>
              <a:rPr lang="en-US"/>
              <a:t>Click to edit Master title style</a:t>
            </a:r>
          </a:p>
        </p:txBody>
      </p:sp>
      <p:sp>
        <p:nvSpPr>
          <p:cNvPr id="13" name="Text Placeholder 3"/>
          <p:cNvSpPr>
            <a:spLocks noGrp="1"/>
          </p:cNvSpPr>
          <p:nvPr>
            <p:ph type="body" sz="quarter" idx="10"/>
          </p:nvPr>
        </p:nvSpPr>
        <p:spPr>
          <a:xfrm>
            <a:off x="274640" y="1636020"/>
            <a:ext cx="3856047" cy="442604"/>
          </a:xfrm>
        </p:spPr>
        <p:txBody>
          <a:bodyPr wrap="square">
            <a:spAutoFit/>
          </a:bodyPr>
          <a:lstStyle>
            <a:lvl1pPr marL="0" indent="0">
              <a:spcBef>
                <a:spcPts val="1836"/>
              </a:spcBef>
              <a:buClr>
                <a:schemeClr val="tx1"/>
              </a:buClr>
              <a:buFont typeface="Arial" pitchFamily="34" charset="0"/>
              <a:buNone/>
              <a:defRPr sz="1836">
                <a:solidFill>
                  <a:schemeClr val="bg1"/>
                </a:solidFill>
                <a:latin typeface="+mn-lt"/>
              </a:defRPr>
            </a:lvl1pPr>
            <a:lvl2pPr marL="297914" indent="0">
              <a:buNone/>
              <a:defRPr sz="2400">
                <a:solidFill>
                  <a:schemeClr val="bg1"/>
                </a:solidFill>
                <a:latin typeface="+mn-lt"/>
              </a:defRPr>
            </a:lvl2pPr>
            <a:lvl3pPr marL="531064" indent="0">
              <a:buNone/>
              <a:tabLst/>
              <a:defRPr sz="2000">
                <a:solidFill>
                  <a:schemeClr val="bg1"/>
                </a:solidFill>
                <a:latin typeface="+mn-lt"/>
              </a:defRPr>
            </a:lvl3pPr>
            <a:lvl4pPr marL="699449" indent="0">
              <a:buNone/>
              <a:defRPr>
                <a:solidFill>
                  <a:schemeClr val="bg1"/>
                </a:solidFill>
                <a:latin typeface="+mn-lt"/>
              </a:defRPr>
            </a:lvl4pPr>
            <a:lvl5pPr marL="880789" indent="0">
              <a:buNone/>
              <a:tabLst/>
              <a:defRPr>
                <a:solidFill>
                  <a:schemeClr val="bg1"/>
                </a:solidFill>
                <a:latin typeface="+mn-lt"/>
              </a:defRPr>
            </a:lvl5pPr>
          </a:lstStyle>
          <a:p>
            <a:pPr lvl="0"/>
            <a:r>
              <a:rPr lang="en-US"/>
              <a:t>Edit Master text styles</a:t>
            </a:r>
          </a:p>
        </p:txBody>
      </p:sp>
      <p:sp>
        <p:nvSpPr>
          <p:cNvPr id="14" name="Text Placeholder 3"/>
          <p:cNvSpPr>
            <a:spLocks noGrp="1"/>
          </p:cNvSpPr>
          <p:nvPr>
            <p:ph type="body" sz="quarter" idx="11"/>
          </p:nvPr>
        </p:nvSpPr>
        <p:spPr>
          <a:xfrm>
            <a:off x="721329" y="6176210"/>
            <a:ext cx="3396404" cy="414353"/>
          </a:xfrm>
        </p:spPr>
        <p:txBody>
          <a:bodyPr wrap="square" anchor="ctr" anchorCtr="0">
            <a:spAutoFit/>
          </a:bodyPr>
          <a:lstStyle>
            <a:lvl1pPr marL="0" indent="0">
              <a:spcBef>
                <a:spcPts val="1224"/>
              </a:spcBef>
              <a:buClr>
                <a:schemeClr val="tx1"/>
              </a:buClr>
              <a:buFont typeface="Arial" pitchFamily="34" charset="0"/>
              <a:buNone/>
              <a:defRPr sz="1632">
                <a:solidFill>
                  <a:schemeClr val="tx1"/>
                </a:solidFill>
                <a:latin typeface="+mn-lt"/>
              </a:defRPr>
            </a:lvl1pPr>
            <a:lvl2pPr marL="297914" indent="0">
              <a:buNone/>
              <a:defRPr sz="2400">
                <a:solidFill>
                  <a:schemeClr val="bg1"/>
                </a:solidFill>
                <a:latin typeface="+mn-lt"/>
              </a:defRPr>
            </a:lvl2pPr>
            <a:lvl3pPr marL="531064" indent="0">
              <a:buNone/>
              <a:tabLst/>
              <a:defRPr sz="2000">
                <a:solidFill>
                  <a:schemeClr val="bg1"/>
                </a:solidFill>
                <a:latin typeface="+mn-lt"/>
              </a:defRPr>
            </a:lvl3pPr>
            <a:lvl4pPr marL="699449" indent="0">
              <a:buNone/>
              <a:defRPr>
                <a:solidFill>
                  <a:schemeClr val="bg1"/>
                </a:solidFill>
                <a:latin typeface="+mn-lt"/>
              </a:defRPr>
            </a:lvl4pPr>
            <a:lvl5pPr marL="880789" indent="0">
              <a:buNone/>
              <a:tabLst/>
              <a:defRPr>
                <a:solidFill>
                  <a:schemeClr val="bg1"/>
                </a:solidFill>
                <a:latin typeface="+mn-lt"/>
              </a:defRPr>
            </a:lvl5pPr>
          </a:lstStyle>
          <a:p>
            <a:pPr lvl="0"/>
            <a:r>
              <a:rPr lang="en-US"/>
              <a:t>Edit Master text styles</a:t>
            </a:r>
          </a:p>
        </p:txBody>
      </p:sp>
      <p:grpSp>
        <p:nvGrpSpPr>
          <p:cNvPr id="16" name="Group 15"/>
          <p:cNvGrpSpPr/>
          <p:nvPr userDrawn="1"/>
        </p:nvGrpSpPr>
        <p:grpSpPr>
          <a:xfrm>
            <a:off x="11606960" y="124022"/>
            <a:ext cx="657017" cy="656923"/>
            <a:chOff x="457580" y="5628520"/>
            <a:chExt cx="657017" cy="657017"/>
          </a:xfrm>
        </p:grpSpPr>
        <p:sp>
          <p:nvSpPr>
            <p:cNvPr id="17" name="Oval 16"/>
            <p:cNvSpPr/>
            <p:nvPr/>
          </p:nvSpPr>
          <p:spPr bwMode="auto">
            <a:xfrm>
              <a:off x="457580" y="5628520"/>
              <a:ext cx="657017" cy="657017"/>
            </a:xfrm>
            <a:prstGeom prst="ellipse">
              <a:avLst/>
            </a:prstGeom>
            <a:solidFill>
              <a:srgbClr val="008272"/>
            </a:solidFill>
            <a:ln w="254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8" name="Freeform 13"/>
            <p:cNvSpPr>
              <a:spLocks noChangeAspect="1" noEditPoints="1"/>
            </p:cNvSpPr>
            <p:nvPr/>
          </p:nvSpPr>
          <p:spPr bwMode="auto">
            <a:xfrm>
              <a:off x="657125" y="5818271"/>
              <a:ext cx="257926" cy="277514"/>
            </a:xfrm>
            <a:custGeom>
              <a:avLst/>
              <a:gdLst>
                <a:gd name="T0" fmla="*/ 49 w 97"/>
                <a:gd name="T1" fmla="*/ 105 h 105"/>
                <a:gd name="T2" fmla="*/ 47 w 97"/>
                <a:gd name="T3" fmla="*/ 104 h 105"/>
                <a:gd name="T4" fmla="*/ 0 w 97"/>
                <a:gd name="T5" fmla="*/ 44 h 105"/>
                <a:gd name="T6" fmla="*/ 0 w 97"/>
                <a:gd name="T7" fmla="*/ 0 h 105"/>
                <a:gd name="T8" fmla="*/ 6 w 97"/>
                <a:gd name="T9" fmla="*/ 4 h 105"/>
                <a:gd name="T10" fmla="*/ 26 w 97"/>
                <a:gd name="T11" fmla="*/ 10 h 105"/>
                <a:gd name="T12" fmla="*/ 47 w 97"/>
                <a:gd name="T13" fmla="*/ 4 h 105"/>
                <a:gd name="T14" fmla="*/ 49 w 97"/>
                <a:gd name="T15" fmla="*/ 3 h 105"/>
                <a:gd name="T16" fmla="*/ 51 w 97"/>
                <a:gd name="T17" fmla="*/ 4 h 105"/>
                <a:gd name="T18" fmla="*/ 72 w 97"/>
                <a:gd name="T19" fmla="*/ 10 h 105"/>
                <a:gd name="T20" fmla="*/ 91 w 97"/>
                <a:gd name="T21" fmla="*/ 4 h 105"/>
                <a:gd name="T22" fmla="*/ 97 w 97"/>
                <a:gd name="T23" fmla="*/ 0 h 105"/>
                <a:gd name="T24" fmla="*/ 97 w 97"/>
                <a:gd name="T25" fmla="*/ 44 h 105"/>
                <a:gd name="T26" fmla="*/ 50 w 97"/>
                <a:gd name="T27" fmla="*/ 104 h 105"/>
                <a:gd name="T28" fmla="*/ 49 w 97"/>
                <a:gd name="T29" fmla="*/ 105 h 105"/>
                <a:gd name="T30" fmla="*/ 8 w 97"/>
                <a:gd name="T31" fmla="*/ 14 h 105"/>
                <a:gd name="T32" fmla="*/ 8 w 97"/>
                <a:gd name="T33" fmla="*/ 44 h 105"/>
                <a:gd name="T34" fmla="*/ 49 w 97"/>
                <a:gd name="T35" fmla="*/ 96 h 105"/>
                <a:gd name="T36" fmla="*/ 89 w 97"/>
                <a:gd name="T37" fmla="*/ 44 h 105"/>
                <a:gd name="T38" fmla="*/ 89 w 97"/>
                <a:gd name="T39" fmla="*/ 14 h 105"/>
                <a:gd name="T40" fmla="*/ 72 w 97"/>
                <a:gd name="T41" fmla="*/ 18 h 105"/>
                <a:gd name="T42" fmla="*/ 49 w 97"/>
                <a:gd name="T43" fmla="*/ 12 h 105"/>
                <a:gd name="T44" fmla="*/ 26 w 97"/>
                <a:gd name="T45" fmla="*/ 18 h 105"/>
                <a:gd name="T46" fmla="*/ 8 w 97"/>
                <a:gd name="T47" fmla="*/ 1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7" h="105">
                  <a:moveTo>
                    <a:pt x="49" y="105"/>
                  </a:moveTo>
                  <a:cubicBezTo>
                    <a:pt x="47" y="104"/>
                    <a:pt x="47" y="104"/>
                    <a:pt x="47" y="104"/>
                  </a:cubicBezTo>
                  <a:cubicBezTo>
                    <a:pt x="45" y="103"/>
                    <a:pt x="0" y="85"/>
                    <a:pt x="0" y="44"/>
                  </a:cubicBezTo>
                  <a:cubicBezTo>
                    <a:pt x="0" y="0"/>
                    <a:pt x="0" y="0"/>
                    <a:pt x="0" y="0"/>
                  </a:cubicBezTo>
                  <a:cubicBezTo>
                    <a:pt x="6" y="4"/>
                    <a:pt x="6" y="4"/>
                    <a:pt x="6" y="4"/>
                  </a:cubicBezTo>
                  <a:cubicBezTo>
                    <a:pt x="6" y="4"/>
                    <a:pt x="16" y="10"/>
                    <a:pt x="26" y="10"/>
                  </a:cubicBezTo>
                  <a:cubicBezTo>
                    <a:pt x="36" y="10"/>
                    <a:pt x="47" y="4"/>
                    <a:pt x="47" y="4"/>
                  </a:cubicBezTo>
                  <a:cubicBezTo>
                    <a:pt x="49" y="3"/>
                    <a:pt x="49" y="3"/>
                    <a:pt x="49" y="3"/>
                  </a:cubicBezTo>
                  <a:cubicBezTo>
                    <a:pt x="51" y="4"/>
                    <a:pt x="51" y="4"/>
                    <a:pt x="51" y="4"/>
                  </a:cubicBezTo>
                  <a:cubicBezTo>
                    <a:pt x="51" y="4"/>
                    <a:pt x="61" y="10"/>
                    <a:pt x="72" y="10"/>
                  </a:cubicBezTo>
                  <a:cubicBezTo>
                    <a:pt x="82" y="10"/>
                    <a:pt x="91" y="4"/>
                    <a:pt x="91" y="4"/>
                  </a:cubicBezTo>
                  <a:cubicBezTo>
                    <a:pt x="97" y="0"/>
                    <a:pt x="97" y="0"/>
                    <a:pt x="97" y="0"/>
                  </a:cubicBezTo>
                  <a:cubicBezTo>
                    <a:pt x="97" y="44"/>
                    <a:pt x="97" y="44"/>
                    <a:pt x="97" y="44"/>
                  </a:cubicBezTo>
                  <a:cubicBezTo>
                    <a:pt x="97" y="85"/>
                    <a:pt x="52" y="103"/>
                    <a:pt x="50" y="104"/>
                  </a:cubicBezTo>
                  <a:lnTo>
                    <a:pt x="49" y="105"/>
                  </a:lnTo>
                  <a:close/>
                  <a:moveTo>
                    <a:pt x="8" y="14"/>
                  </a:moveTo>
                  <a:cubicBezTo>
                    <a:pt x="8" y="44"/>
                    <a:pt x="8" y="44"/>
                    <a:pt x="8" y="44"/>
                  </a:cubicBezTo>
                  <a:cubicBezTo>
                    <a:pt x="8" y="76"/>
                    <a:pt x="41" y="93"/>
                    <a:pt x="49" y="96"/>
                  </a:cubicBezTo>
                  <a:cubicBezTo>
                    <a:pt x="56" y="93"/>
                    <a:pt x="89" y="76"/>
                    <a:pt x="89" y="44"/>
                  </a:cubicBezTo>
                  <a:cubicBezTo>
                    <a:pt x="89" y="14"/>
                    <a:pt x="89" y="14"/>
                    <a:pt x="89" y="14"/>
                  </a:cubicBezTo>
                  <a:cubicBezTo>
                    <a:pt x="85" y="16"/>
                    <a:pt x="79" y="18"/>
                    <a:pt x="72" y="18"/>
                  </a:cubicBezTo>
                  <a:cubicBezTo>
                    <a:pt x="61" y="18"/>
                    <a:pt x="53" y="14"/>
                    <a:pt x="49" y="12"/>
                  </a:cubicBezTo>
                  <a:cubicBezTo>
                    <a:pt x="45" y="14"/>
                    <a:pt x="35" y="18"/>
                    <a:pt x="26" y="18"/>
                  </a:cubicBezTo>
                  <a:cubicBezTo>
                    <a:pt x="19" y="18"/>
                    <a:pt x="13" y="15"/>
                    <a:pt x="8" y="14"/>
                  </a:cubicBezTo>
                  <a:close/>
                </a:path>
              </a:pathLst>
            </a:custGeom>
            <a:solidFill>
              <a:srgbClr val="FFFFFF"/>
            </a:solidFill>
          </p:spPr>
          <p:txBody>
            <a:bodyPr vert="horz" wrap="square" lIns="89642" tIns="44821" rIns="89642" bIns="44821" numCol="1" anchor="t" anchorCtr="0" compatLnSpc="1">
              <a:prstTxWarp prst="textNoShape">
                <a:avLst/>
              </a:prstTxWarp>
            </a:bodyPr>
            <a:lstStyle/>
            <a:p>
              <a:pPr defTabSz="914224">
                <a:defRPr/>
              </a:pPr>
              <a:endParaRPr lang="en-US" sz="1800" kern="0">
                <a:solidFill>
                  <a:srgbClr val="505050"/>
                </a:solidFill>
                <a:latin typeface="Segoe UI Semilight"/>
              </a:endParaRPr>
            </a:p>
          </p:txBody>
        </p:sp>
      </p:grpSp>
    </p:spTree>
    <p:extLst>
      <p:ext uri="{BB962C8B-B14F-4D97-AF65-F5344CB8AC3E}">
        <p14:creationId xmlns:p14="http://schemas.microsoft.com/office/powerpoint/2010/main" val="252200369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04Trust_Text">
    <p:spTree>
      <p:nvGrpSpPr>
        <p:cNvPr id="1" name=""/>
        <p:cNvGrpSpPr/>
        <p:nvPr/>
      </p:nvGrpSpPr>
      <p:grpSpPr>
        <a:xfrm>
          <a:off x="0" y="0"/>
          <a:ext cx="0" cy="0"/>
          <a:chOff x="0" y="0"/>
          <a:chExt cx="0" cy="0"/>
        </a:xfrm>
      </p:grpSpPr>
      <p:grpSp>
        <p:nvGrpSpPr>
          <p:cNvPr id="20" name="Group 19"/>
          <p:cNvGrpSpPr/>
          <p:nvPr userDrawn="1"/>
        </p:nvGrpSpPr>
        <p:grpSpPr>
          <a:xfrm>
            <a:off x="9939268" y="124025"/>
            <a:ext cx="1995215" cy="656924"/>
            <a:chOff x="9743882" y="121604"/>
            <a:chExt cx="1955993" cy="644102"/>
          </a:xfrm>
        </p:grpSpPr>
        <p:sp>
          <p:nvSpPr>
            <p:cNvPr id="21" name="Rectangle 20"/>
            <p:cNvSpPr/>
            <p:nvPr/>
          </p:nvSpPr>
          <p:spPr bwMode="auto">
            <a:xfrm rot="5400000">
              <a:off x="10399828" y="-534341"/>
              <a:ext cx="644102" cy="1955992"/>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5760" rIns="0" bIns="91440"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071">
                <a:solidFill>
                  <a:schemeClr val="tx1">
                    <a:lumMod val="50000"/>
                  </a:schemeClr>
                </a:solidFill>
                <a:latin typeface="Segoe UI Semibold" panose="020B0702040204020203" pitchFamily="34" charset="0"/>
                <a:cs typeface="Segoe UI" pitchFamily="34" charset="0"/>
              </a:endParaRPr>
            </a:p>
          </p:txBody>
        </p:sp>
        <p:sp>
          <p:nvSpPr>
            <p:cNvPr id="22" name="Isosceles Triangle 21"/>
            <p:cNvSpPr/>
            <p:nvPr userDrawn="1"/>
          </p:nvSpPr>
          <p:spPr bwMode="auto">
            <a:xfrm rot="5400000">
              <a:off x="9485906" y="379581"/>
              <a:ext cx="644098" cy="1281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grpSp>
      <p:sp>
        <p:nvSpPr>
          <p:cNvPr id="23" name="Text Placeholder 3"/>
          <p:cNvSpPr>
            <a:spLocks noGrp="1"/>
          </p:cNvSpPr>
          <p:nvPr>
            <p:ph type="body" sz="quarter" idx="13" hasCustomPrompt="1"/>
          </p:nvPr>
        </p:nvSpPr>
        <p:spPr>
          <a:xfrm>
            <a:off x="10198376" y="171986"/>
            <a:ext cx="1301012" cy="561002"/>
          </a:xfrm>
        </p:spPr>
        <p:txBody>
          <a:bodyPr wrap="square" lIns="0" rIns="0" anchor="ctr" anchorCtr="0">
            <a:noAutofit/>
          </a:bodyPr>
          <a:lstStyle>
            <a:lvl1pPr marL="0" indent="0" algn="ctr" defTabSz="951028" rtl="0" eaLnBrk="1" fontAlgn="base" latinLnBrk="0" hangingPunct="1">
              <a:lnSpc>
                <a:spcPct val="90000"/>
              </a:lnSpc>
              <a:spcBef>
                <a:spcPct val="0"/>
              </a:spcBef>
              <a:spcAft>
                <a:spcPct val="0"/>
              </a:spcAft>
              <a:buClr>
                <a:schemeClr val="tx1"/>
              </a:buClr>
              <a:buFont typeface="Arial" pitchFamily="34" charset="0"/>
              <a:buNone/>
              <a:defRPr lang="en-US" sz="1428" kern="1200" dirty="0">
                <a:solidFill>
                  <a:schemeClr val="bg1"/>
                </a:solidFill>
                <a:latin typeface="Segoe UI Semibold" panose="020B0702040204020203" pitchFamily="34" charset="0"/>
                <a:ea typeface="Segoe UI" pitchFamily="34" charset="0"/>
                <a:cs typeface="Segoe UI" pitchFamily="34" charset="0"/>
              </a:defRPr>
            </a:lvl1pPr>
            <a:lvl2pPr marL="297914" indent="0">
              <a:buNone/>
              <a:defRPr sz="2400">
                <a:solidFill>
                  <a:schemeClr val="bg1"/>
                </a:solidFill>
                <a:latin typeface="+mn-lt"/>
              </a:defRPr>
            </a:lvl2pPr>
            <a:lvl3pPr marL="531064" indent="0">
              <a:buNone/>
              <a:tabLst/>
              <a:defRPr sz="2000">
                <a:solidFill>
                  <a:schemeClr val="bg1"/>
                </a:solidFill>
                <a:latin typeface="+mn-lt"/>
              </a:defRPr>
            </a:lvl3pPr>
            <a:lvl4pPr marL="699449" indent="0">
              <a:buNone/>
              <a:defRPr>
                <a:solidFill>
                  <a:schemeClr val="bg1"/>
                </a:solidFill>
                <a:latin typeface="+mn-lt"/>
              </a:defRPr>
            </a:lvl4pPr>
            <a:lvl5pPr marL="880789" indent="0">
              <a:buNone/>
              <a:tabLst/>
              <a:defRPr>
                <a:solidFill>
                  <a:schemeClr val="bg1"/>
                </a:solidFill>
                <a:latin typeface="+mn-lt"/>
              </a:defRPr>
            </a:lvl5pPr>
          </a:lstStyle>
          <a:p>
            <a:pPr lvl="0"/>
            <a:r>
              <a:rPr lang="en-US"/>
              <a:t>Preview</a:t>
            </a:r>
          </a:p>
          <a:p>
            <a:pPr lvl="0"/>
            <a:r>
              <a:rPr lang="en-US"/>
              <a:t>Released</a:t>
            </a:r>
          </a:p>
          <a:p>
            <a:pPr lvl="0"/>
            <a:r>
              <a:rPr lang="en-US"/>
              <a:t>Date</a:t>
            </a:r>
          </a:p>
        </p:txBody>
      </p:sp>
      <p:sp>
        <p:nvSpPr>
          <p:cNvPr id="6" name="Rectangle 5"/>
          <p:cNvSpPr/>
          <p:nvPr userDrawn="1"/>
        </p:nvSpPr>
        <p:spPr bwMode="auto">
          <a:xfrm>
            <a:off x="1" y="496"/>
            <a:ext cx="4349687" cy="6994029"/>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auto">
          <a:xfrm>
            <a:off x="-1" y="6030203"/>
            <a:ext cx="4349689" cy="70636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11" name="Oval 10"/>
          <p:cNvSpPr/>
          <p:nvPr userDrawn="1"/>
        </p:nvSpPr>
        <p:spPr bwMode="auto">
          <a:xfrm>
            <a:off x="274640" y="6164892"/>
            <a:ext cx="437054" cy="436990"/>
          </a:xfrm>
          <a:prstGeom prst="ellipse">
            <a:avLst/>
          </a:prstGeom>
          <a:solidFill>
            <a:srgbClr val="F8F8F8"/>
          </a:solidFill>
          <a:ln w="28575" cap="flat" cmpd="sng" algn="ctr">
            <a:solidFill>
              <a:srgbClr val="008272"/>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50846" eaLnBrk="1" fontAlgn="base" latinLnBrk="0" hangingPunct="1">
              <a:lnSpc>
                <a:spcPct val="100000"/>
              </a:lnSpc>
              <a:spcBef>
                <a:spcPct val="0"/>
              </a:spcBef>
              <a:spcAft>
                <a:spcPct val="0"/>
              </a:spcAft>
              <a:buClrTx/>
              <a:buSzTx/>
              <a:buFontTx/>
              <a:buNone/>
              <a:tabLst/>
              <a:defRPr/>
            </a:pPr>
            <a:r>
              <a:rPr kumimoji="0" lang="en-US" sz="2040" b="0" i="0" u="none" strike="noStrike" kern="0" cap="none" spc="0" normalizeH="0" baseline="0" noProof="0">
                <a:ln w="19050">
                  <a:noFill/>
                </a:ln>
                <a:solidFill>
                  <a:srgbClr val="008272"/>
                </a:solidFill>
                <a:effectLst/>
                <a:uLnTx/>
                <a:uFillTx/>
                <a:latin typeface="Segoe UI"/>
                <a:ea typeface="Segoe UI" pitchFamily="34" charset="0"/>
                <a:cs typeface="Segoe UI" pitchFamily="34" charset="0"/>
                <a:sym typeface="Wingdings" panose="05000000000000000000" pitchFamily="2" charset="2"/>
              </a:rPr>
              <a:t></a:t>
            </a:r>
            <a:endParaRPr kumimoji="0" lang="en-US" sz="2040" b="0" i="0" u="none" strike="noStrike" kern="0" cap="none" spc="0" normalizeH="0" baseline="0" noProof="0">
              <a:ln w="19050">
                <a:noFill/>
              </a:ln>
              <a:solidFill>
                <a:srgbClr val="008272"/>
              </a:solidFill>
              <a:effectLst/>
              <a:uLnTx/>
              <a:uFillTx/>
              <a:latin typeface="Segoe UI"/>
              <a:ea typeface="Segoe UI" pitchFamily="34" charset="0"/>
              <a:cs typeface="Segoe UI" pitchFamily="34" charset="0"/>
            </a:endParaRPr>
          </a:p>
        </p:txBody>
      </p:sp>
      <p:sp>
        <p:nvSpPr>
          <p:cNvPr id="2" name="Title 1"/>
          <p:cNvSpPr>
            <a:spLocks noGrp="1"/>
          </p:cNvSpPr>
          <p:nvPr>
            <p:ph type="title"/>
          </p:nvPr>
        </p:nvSpPr>
        <p:spPr>
          <a:xfrm>
            <a:off x="274639" y="295275"/>
            <a:ext cx="3856048" cy="917575"/>
          </a:xfrm>
        </p:spPr>
        <p:txBody>
          <a:bodyPr/>
          <a:lstStyle>
            <a:lvl1pPr>
              <a:defRPr sz="4080">
                <a:solidFill>
                  <a:schemeClr val="bg1"/>
                </a:solidFill>
              </a:defRPr>
            </a:lvl1pPr>
          </a:lstStyle>
          <a:p>
            <a:r>
              <a:rPr lang="en-US"/>
              <a:t>Click to edit Master title style</a:t>
            </a:r>
          </a:p>
        </p:txBody>
      </p:sp>
      <p:sp>
        <p:nvSpPr>
          <p:cNvPr id="13" name="Text Placeholder 3"/>
          <p:cNvSpPr>
            <a:spLocks noGrp="1"/>
          </p:cNvSpPr>
          <p:nvPr>
            <p:ph type="body" sz="quarter" idx="10"/>
          </p:nvPr>
        </p:nvSpPr>
        <p:spPr>
          <a:xfrm>
            <a:off x="274640" y="1636020"/>
            <a:ext cx="3856047" cy="442604"/>
          </a:xfrm>
        </p:spPr>
        <p:txBody>
          <a:bodyPr wrap="square">
            <a:spAutoFit/>
          </a:bodyPr>
          <a:lstStyle>
            <a:lvl1pPr marL="0" indent="0">
              <a:spcBef>
                <a:spcPts val="1836"/>
              </a:spcBef>
              <a:buClr>
                <a:schemeClr val="tx1"/>
              </a:buClr>
              <a:buFont typeface="Arial" pitchFamily="34" charset="0"/>
              <a:buNone/>
              <a:defRPr sz="1836">
                <a:solidFill>
                  <a:schemeClr val="bg1"/>
                </a:solidFill>
                <a:latin typeface="+mn-lt"/>
              </a:defRPr>
            </a:lvl1pPr>
            <a:lvl2pPr marL="297914" indent="0">
              <a:buNone/>
              <a:defRPr sz="2400">
                <a:solidFill>
                  <a:schemeClr val="bg1"/>
                </a:solidFill>
                <a:latin typeface="+mn-lt"/>
              </a:defRPr>
            </a:lvl2pPr>
            <a:lvl3pPr marL="531064" indent="0">
              <a:buNone/>
              <a:tabLst/>
              <a:defRPr sz="2000">
                <a:solidFill>
                  <a:schemeClr val="bg1"/>
                </a:solidFill>
                <a:latin typeface="+mn-lt"/>
              </a:defRPr>
            </a:lvl3pPr>
            <a:lvl4pPr marL="699449" indent="0">
              <a:buNone/>
              <a:defRPr>
                <a:solidFill>
                  <a:schemeClr val="bg1"/>
                </a:solidFill>
                <a:latin typeface="+mn-lt"/>
              </a:defRPr>
            </a:lvl4pPr>
            <a:lvl5pPr marL="880789" indent="0">
              <a:buNone/>
              <a:tabLst/>
              <a:defRPr>
                <a:solidFill>
                  <a:schemeClr val="bg1"/>
                </a:solidFill>
                <a:latin typeface="+mn-lt"/>
              </a:defRPr>
            </a:lvl5pPr>
          </a:lstStyle>
          <a:p>
            <a:pPr lvl="0"/>
            <a:r>
              <a:rPr lang="en-US"/>
              <a:t>Edit Master text styles</a:t>
            </a:r>
          </a:p>
        </p:txBody>
      </p:sp>
      <p:sp>
        <p:nvSpPr>
          <p:cNvPr id="14" name="Text Placeholder 3"/>
          <p:cNvSpPr>
            <a:spLocks noGrp="1"/>
          </p:cNvSpPr>
          <p:nvPr>
            <p:ph type="body" sz="quarter" idx="11"/>
          </p:nvPr>
        </p:nvSpPr>
        <p:spPr>
          <a:xfrm>
            <a:off x="721329" y="6176210"/>
            <a:ext cx="3396404" cy="414353"/>
          </a:xfrm>
        </p:spPr>
        <p:txBody>
          <a:bodyPr wrap="square" anchor="ctr" anchorCtr="0">
            <a:spAutoFit/>
          </a:bodyPr>
          <a:lstStyle>
            <a:lvl1pPr marL="0" indent="0">
              <a:spcBef>
                <a:spcPts val="1224"/>
              </a:spcBef>
              <a:buClr>
                <a:schemeClr val="tx1"/>
              </a:buClr>
              <a:buFont typeface="Arial" pitchFamily="34" charset="0"/>
              <a:buNone/>
              <a:defRPr sz="1632">
                <a:solidFill>
                  <a:schemeClr val="tx1"/>
                </a:solidFill>
                <a:latin typeface="+mn-lt"/>
              </a:defRPr>
            </a:lvl1pPr>
            <a:lvl2pPr marL="297914" indent="0">
              <a:buNone/>
              <a:defRPr sz="2400">
                <a:solidFill>
                  <a:schemeClr val="bg1"/>
                </a:solidFill>
                <a:latin typeface="+mn-lt"/>
              </a:defRPr>
            </a:lvl2pPr>
            <a:lvl3pPr marL="531064" indent="0">
              <a:buNone/>
              <a:tabLst/>
              <a:defRPr sz="2000">
                <a:solidFill>
                  <a:schemeClr val="bg1"/>
                </a:solidFill>
                <a:latin typeface="+mn-lt"/>
              </a:defRPr>
            </a:lvl3pPr>
            <a:lvl4pPr marL="699449" indent="0">
              <a:buNone/>
              <a:defRPr>
                <a:solidFill>
                  <a:schemeClr val="bg1"/>
                </a:solidFill>
                <a:latin typeface="+mn-lt"/>
              </a:defRPr>
            </a:lvl4pPr>
            <a:lvl5pPr marL="880789" indent="0">
              <a:buNone/>
              <a:tabLst/>
              <a:defRPr>
                <a:solidFill>
                  <a:schemeClr val="bg1"/>
                </a:solidFill>
                <a:latin typeface="+mn-lt"/>
              </a:defRPr>
            </a:lvl5pPr>
          </a:lstStyle>
          <a:p>
            <a:pPr lvl="0"/>
            <a:r>
              <a:rPr lang="en-US"/>
              <a:t>Edit Master text styles</a:t>
            </a:r>
          </a:p>
        </p:txBody>
      </p:sp>
      <p:grpSp>
        <p:nvGrpSpPr>
          <p:cNvPr id="16" name="Group 15"/>
          <p:cNvGrpSpPr/>
          <p:nvPr userDrawn="1"/>
        </p:nvGrpSpPr>
        <p:grpSpPr>
          <a:xfrm>
            <a:off x="11606960" y="124022"/>
            <a:ext cx="657017" cy="656923"/>
            <a:chOff x="457580" y="5628520"/>
            <a:chExt cx="657017" cy="657017"/>
          </a:xfrm>
        </p:grpSpPr>
        <p:sp>
          <p:nvSpPr>
            <p:cNvPr id="17" name="Oval 16"/>
            <p:cNvSpPr/>
            <p:nvPr/>
          </p:nvSpPr>
          <p:spPr bwMode="auto">
            <a:xfrm>
              <a:off x="457580" y="5628520"/>
              <a:ext cx="657017" cy="657017"/>
            </a:xfrm>
            <a:prstGeom prst="ellipse">
              <a:avLst/>
            </a:prstGeom>
            <a:solidFill>
              <a:srgbClr val="008272"/>
            </a:solidFill>
            <a:ln w="254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8" name="Freeform 13"/>
            <p:cNvSpPr>
              <a:spLocks noChangeAspect="1" noEditPoints="1"/>
            </p:cNvSpPr>
            <p:nvPr/>
          </p:nvSpPr>
          <p:spPr bwMode="auto">
            <a:xfrm>
              <a:off x="657125" y="5818271"/>
              <a:ext cx="257926" cy="277514"/>
            </a:xfrm>
            <a:custGeom>
              <a:avLst/>
              <a:gdLst>
                <a:gd name="T0" fmla="*/ 49 w 97"/>
                <a:gd name="T1" fmla="*/ 105 h 105"/>
                <a:gd name="T2" fmla="*/ 47 w 97"/>
                <a:gd name="T3" fmla="*/ 104 h 105"/>
                <a:gd name="T4" fmla="*/ 0 w 97"/>
                <a:gd name="T5" fmla="*/ 44 h 105"/>
                <a:gd name="T6" fmla="*/ 0 w 97"/>
                <a:gd name="T7" fmla="*/ 0 h 105"/>
                <a:gd name="T8" fmla="*/ 6 w 97"/>
                <a:gd name="T9" fmla="*/ 4 h 105"/>
                <a:gd name="T10" fmla="*/ 26 w 97"/>
                <a:gd name="T11" fmla="*/ 10 h 105"/>
                <a:gd name="T12" fmla="*/ 47 w 97"/>
                <a:gd name="T13" fmla="*/ 4 h 105"/>
                <a:gd name="T14" fmla="*/ 49 w 97"/>
                <a:gd name="T15" fmla="*/ 3 h 105"/>
                <a:gd name="T16" fmla="*/ 51 w 97"/>
                <a:gd name="T17" fmla="*/ 4 h 105"/>
                <a:gd name="T18" fmla="*/ 72 w 97"/>
                <a:gd name="T19" fmla="*/ 10 h 105"/>
                <a:gd name="T20" fmla="*/ 91 w 97"/>
                <a:gd name="T21" fmla="*/ 4 h 105"/>
                <a:gd name="T22" fmla="*/ 97 w 97"/>
                <a:gd name="T23" fmla="*/ 0 h 105"/>
                <a:gd name="T24" fmla="*/ 97 w 97"/>
                <a:gd name="T25" fmla="*/ 44 h 105"/>
                <a:gd name="T26" fmla="*/ 50 w 97"/>
                <a:gd name="T27" fmla="*/ 104 h 105"/>
                <a:gd name="T28" fmla="*/ 49 w 97"/>
                <a:gd name="T29" fmla="*/ 105 h 105"/>
                <a:gd name="T30" fmla="*/ 8 w 97"/>
                <a:gd name="T31" fmla="*/ 14 h 105"/>
                <a:gd name="T32" fmla="*/ 8 w 97"/>
                <a:gd name="T33" fmla="*/ 44 h 105"/>
                <a:gd name="T34" fmla="*/ 49 w 97"/>
                <a:gd name="T35" fmla="*/ 96 h 105"/>
                <a:gd name="T36" fmla="*/ 89 w 97"/>
                <a:gd name="T37" fmla="*/ 44 h 105"/>
                <a:gd name="T38" fmla="*/ 89 w 97"/>
                <a:gd name="T39" fmla="*/ 14 h 105"/>
                <a:gd name="T40" fmla="*/ 72 w 97"/>
                <a:gd name="T41" fmla="*/ 18 h 105"/>
                <a:gd name="T42" fmla="*/ 49 w 97"/>
                <a:gd name="T43" fmla="*/ 12 h 105"/>
                <a:gd name="T44" fmla="*/ 26 w 97"/>
                <a:gd name="T45" fmla="*/ 18 h 105"/>
                <a:gd name="T46" fmla="*/ 8 w 97"/>
                <a:gd name="T47" fmla="*/ 1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7" h="105">
                  <a:moveTo>
                    <a:pt x="49" y="105"/>
                  </a:moveTo>
                  <a:cubicBezTo>
                    <a:pt x="47" y="104"/>
                    <a:pt x="47" y="104"/>
                    <a:pt x="47" y="104"/>
                  </a:cubicBezTo>
                  <a:cubicBezTo>
                    <a:pt x="45" y="103"/>
                    <a:pt x="0" y="85"/>
                    <a:pt x="0" y="44"/>
                  </a:cubicBezTo>
                  <a:cubicBezTo>
                    <a:pt x="0" y="0"/>
                    <a:pt x="0" y="0"/>
                    <a:pt x="0" y="0"/>
                  </a:cubicBezTo>
                  <a:cubicBezTo>
                    <a:pt x="6" y="4"/>
                    <a:pt x="6" y="4"/>
                    <a:pt x="6" y="4"/>
                  </a:cubicBezTo>
                  <a:cubicBezTo>
                    <a:pt x="6" y="4"/>
                    <a:pt x="16" y="10"/>
                    <a:pt x="26" y="10"/>
                  </a:cubicBezTo>
                  <a:cubicBezTo>
                    <a:pt x="36" y="10"/>
                    <a:pt x="47" y="4"/>
                    <a:pt x="47" y="4"/>
                  </a:cubicBezTo>
                  <a:cubicBezTo>
                    <a:pt x="49" y="3"/>
                    <a:pt x="49" y="3"/>
                    <a:pt x="49" y="3"/>
                  </a:cubicBezTo>
                  <a:cubicBezTo>
                    <a:pt x="51" y="4"/>
                    <a:pt x="51" y="4"/>
                    <a:pt x="51" y="4"/>
                  </a:cubicBezTo>
                  <a:cubicBezTo>
                    <a:pt x="51" y="4"/>
                    <a:pt x="61" y="10"/>
                    <a:pt x="72" y="10"/>
                  </a:cubicBezTo>
                  <a:cubicBezTo>
                    <a:pt x="82" y="10"/>
                    <a:pt x="91" y="4"/>
                    <a:pt x="91" y="4"/>
                  </a:cubicBezTo>
                  <a:cubicBezTo>
                    <a:pt x="97" y="0"/>
                    <a:pt x="97" y="0"/>
                    <a:pt x="97" y="0"/>
                  </a:cubicBezTo>
                  <a:cubicBezTo>
                    <a:pt x="97" y="44"/>
                    <a:pt x="97" y="44"/>
                    <a:pt x="97" y="44"/>
                  </a:cubicBezTo>
                  <a:cubicBezTo>
                    <a:pt x="97" y="85"/>
                    <a:pt x="52" y="103"/>
                    <a:pt x="50" y="104"/>
                  </a:cubicBezTo>
                  <a:lnTo>
                    <a:pt x="49" y="105"/>
                  </a:lnTo>
                  <a:close/>
                  <a:moveTo>
                    <a:pt x="8" y="14"/>
                  </a:moveTo>
                  <a:cubicBezTo>
                    <a:pt x="8" y="44"/>
                    <a:pt x="8" y="44"/>
                    <a:pt x="8" y="44"/>
                  </a:cubicBezTo>
                  <a:cubicBezTo>
                    <a:pt x="8" y="76"/>
                    <a:pt x="41" y="93"/>
                    <a:pt x="49" y="96"/>
                  </a:cubicBezTo>
                  <a:cubicBezTo>
                    <a:pt x="56" y="93"/>
                    <a:pt x="89" y="76"/>
                    <a:pt x="89" y="44"/>
                  </a:cubicBezTo>
                  <a:cubicBezTo>
                    <a:pt x="89" y="14"/>
                    <a:pt x="89" y="14"/>
                    <a:pt x="89" y="14"/>
                  </a:cubicBezTo>
                  <a:cubicBezTo>
                    <a:pt x="85" y="16"/>
                    <a:pt x="79" y="18"/>
                    <a:pt x="72" y="18"/>
                  </a:cubicBezTo>
                  <a:cubicBezTo>
                    <a:pt x="61" y="18"/>
                    <a:pt x="53" y="14"/>
                    <a:pt x="49" y="12"/>
                  </a:cubicBezTo>
                  <a:cubicBezTo>
                    <a:pt x="45" y="14"/>
                    <a:pt x="35" y="18"/>
                    <a:pt x="26" y="18"/>
                  </a:cubicBezTo>
                  <a:cubicBezTo>
                    <a:pt x="19" y="18"/>
                    <a:pt x="13" y="15"/>
                    <a:pt x="8" y="14"/>
                  </a:cubicBezTo>
                  <a:close/>
                </a:path>
              </a:pathLst>
            </a:custGeom>
            <a:solidFill>
              <a:srgbClr val="FFFFFF"/>
            </a:solidFill>
          </p:spPr>
          <p:txBody>
            <a:bodyPr vert="horz" wrap="square" lIns="89642" tIns="44821" rIns="89642" bIns="44821" numCol="1" anchor="t" anchorCtr="0" compatLnSpc="1">
              <a:prstTxWarp prst="textNoShape">
                <a:avLst/>
              </a:prstTxWarp>
            </a:bodyPr>
            <a:lstStyle/>
            <a:p>
              <a:pPr defTabSz="914224">
                <a:defRPr/>
              </a:pPr>
              <a:endParaRPr lang="en-US" sz="1800" kern="0">
                <a:solidFill>
                  <a:srgbClr val="505050"/>
                </a:solidFill>
                <a:latin typeface="Segoe UI Semilight"/>
              </a:endParaRPr>
            </a:p>
          </p:txBody>
        </p:sp>
      </p:grpSp>
      <p:sp>
        <p:nvSpPr>
          <p:cNvPr id="19" name="Content Placeholder 25"/>
          <p:cNvSpPr>
            <a:spLocks noGrp="1"/>
          </p:cNvSpPr>
          <p:nvPr>
            <p:ph sz="quarter" idx="14"/>
          </p:nvPr>
        </p:nvSpPr>
        <p:spPr>
          <a:xfrm>
            <a:off x="4896862" y="294677"/>
            <a:ext cx="6218238" cy="6295885"/>
          </a:xfrm>
        </p:spPr>
        <p:txBody>
          <a:bodyPr>
            <a:noAutofit/>
          </a:bodyPr>
          <a:lstStyle>
            <a:lvl1pPr marL="0" indent="0">
              <a:buNone/>
              <a:defRPr sz="2856"/>
            </a:lvl1pPr>
            <a:lvl2pPr marL="342834" indent="0">
              <a:buNone/>
              <a:defRPr/>
            </a:lvl2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4322650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04Trust_Photo">
    <p:spTree>
      <p:nvGrpSpPr>
        <p:cNvPr id="1" name=""/>
        <p:cNvGrpSpPr/>
        <p:nvPr/>
      </p:nvGrpSpPr>
      <p:grpSpPr>
        <a:xfrm>
          <a:off x="0" y="0"/>
          <a:ext cx="0" cy="0"/>
          <a:chOff x="0" y="0"/>
          <a:chExt cx="0" cy="0"/>
        </a:xfrm>
      </p:grpSpPr>
      <p:grpSp>
        <p:nvGrpSpPr>
          <p:cNvPr id="20" name="Group 19"/>
          <p:cNvGrpSpPr/>
          <p:nvPr userDrawn="1"/>
        </p:nvGrpSpPr>
        <p:grpSpPr>
          <a:xfrm>
            <a:off x="9939268" y="124025"/>
            <a:ext cx="1995215" cy="656924"/>
            <a:chOff x="9743882" y="121604"/>
            <a:chExt cx="1955993" cy="644102"/>
          </a:xfrm>
        </p:grpSpPr>
        <p:sp>
          <p:nvSpPr>
            <p:cNvPr id="21" name="Rectangle 20"/>
            <p:cNvSpPr/>
            <p:nvPr/>
          </p:nvSpPr>
          <p:spPr bwMode="auto">
            <a:xfrm rot="5400000">
              <a:off x="10399828" y="-534341"/>
              <a:ext cx="644102" cy="1955992"/>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5760" rIns="0" bIns="91440"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071">
                <a:solidFill>
                  <a:schemeClr val="tx1">
                    <a:lumMod val="50000"/>
                  </a:schemeClr>
                </a:solidFill>
                <a:latin typeface="Segoe UI Semibold" panose="020B0702040204020203" pitchFamily="34" charset="0"/>
                <a:cs typeface="Segoe UI" pitchFamily="34" charset="0"/>
              </a:endParaRPr>
            </a:p>
          </p:txBody>
        </p:sp>
        <p:sp>
          <p:nvSpPr>
            <p:cNvPr id="22" name="Isosceles Triangle 21"/>
            <p:cNvSpPr/>
            <p:nvPr userDrawn="1"/>
          </p:nvSpPr>
          <p:spPr bwMode="auto">
            <a:xfrm rot="5400000">
              <a:off x="9485906" y="379581"/>
              <a:ext cx="644098" cy="1281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grpSp>
      <p:sp>
        <p:nvSpPr>
          <p:cNvPr id="23" name="Text Placeholder 3"/>
          <p:cNvSpPr>
            <a:spLocks noGrp="1"/>
          </p:cNvSpPr>
          <p:nvPr>
            <p:ph type="body" sz="quarter" idx="14" hasCustomPrompt="1"/>
          </p:nvPr>
        </p:nvSpPr>
        <p:spPr>
          <a:xfrm>
            <a:off x="10198376" y="171986"/>
            <a:ext cx="1301012" cy="561002"/>
          </a:xfrm>
        </p:spPr>
        <p:txBody>
          <a:bodyPr wrap="square" lIns="0" rIns="0" anchor="ctr" anchorCtr="0">
            <a:noAutofit/>
          </a:bodyPr>
          <a:lstStyle>
            <a:lvl1pPr marL="0" indent="0" algn="ctr" defTabSz="951028" rtl="0" eaLnBrk="1" fontAlgn="base" latinLnBrk="0" hangingPunct="1">
              <a:lnSpc>
                <a:spcPct val="90000"/>
              </a:lnSpc>
              <a:spcBef>
                <a:spcPct val="0"/>
              </a:spcBef>
              <a:spcAft>
                <a:spcPct val="0"/>
              </a:spcAft>
              <a:buClr>
                <a:schemeClr val="tx1"/>
              </a:buClr>
              <a:buFont typeface="Arial" pitchFamily="34" charset="0"/>
              <a:buNone/>
              <a:defRPr lang="en-US" sz="1428" kern="1200" dirty="0">
                <a:solidFill>
                  <a:schemeClr val="bg1"/>
                </a:solidFill>
                <a:latin typeface="Segoe UI Semibold" panose="020B0702040204020203" pitchFamily="34" charset="0"/>
                <a:ea typeface="Segoe UI" pitchFamily="34" charset="0"/>
                <a:cs typeface="Segoe UI" pitchFamily="34" charset="0"/>
              </a:defRPr>
            </a:lvl1pPr>
            <a:lvl2pPr marL="297914" indent="0">
              <a:buNone/>
              <a:defRPr sz="2400">
                <a:solidFill>
                  <a:schemeClr val="bg1"/>
                </a:solidFill>
                <a:latin typeface="+mn-lt"/>
              </a:defRPr>
            </a:lvl2pPr>
            <a:lvl3pPr marL="531064" indent="0">
              <a:buNone/>
              <a:tabLst/>
              <a:defRPr sz="2000">
                <a:solidFill>
                  <a:schemeClr val="bg1"/>
                </a:solidFill>
                <a:latin typeface="+mn-lt"/>
              </a:defRPr>
            </a:lvl3pPr>
            <a:lvl4pPr marL="699449" indent="0">
              <a:buNone/>
              <a:defRPr>
                <a:solidFill>
                  <a:schemeClr val="bg1"/>
                </a:solidFill>
                <a:latin typeface="+mn-lt"/>
              </a:defRPr>
            </a:lvl4pPr>
            <a:lvl5pPr marL="880789" indent="0">
              <a:buNone/>
              <a:tabLst/>
              <a:defRPr>
                <a:solidFill>
                  <a:schemeClr val="bg1"/>
                </a:solidFill>
                <a:latin typeface="+mn-lt"/>
              </a:defRPr>
            </a:lvl5pPr>
          </a:lstStyle>
          <a:p>
            <a:pPr lvl="0"/>
            <a:r>
              <a:rPr lang="en-US"/>
              <a:t>Preview</a:t>
            </a:r>
          </a:p>
          <a:p>
            <a:pPr lvl="0"/>
            <a:r>
              <a:rPr lang="en-US"/>
              <a:t>Released</a:t>
            </a:r>
          </a:p>
          <a:p>
            <a:pPr lvl="0"/>
            <a:r>
              <a:rPr lang="en-US"/>
              <a:t>Date</a:t>
            </a:r>
          </a:p>
        </p:txBody>
      </p:sp>
      <p:sp>
        <p:nvSpPr>
          <p:cNvPr id="6" name="Rectangle 5"/>
          <p:cNvSpPr/>
          <p:nvPr userDrawn="1"/>
        </p:nvSpPr>
        <p:spPr bwMode="auto">
          <a:xfrm>
            <a:off x="1" y="496"/>
            <a:ext cx="4349687" cy="6994029"/>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auto">
          <a:xfrm>
            <a:off x="-1" y="6030203"/>
            <a:ext cx="4349689" cy="70636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11" name="Oval 10"/>
          <p:cNvSpPr/>
          <p:nvPr userDrawn="1"/>
        </p:nvSpPr>
        <p:spPr bwMode="auto">
          <a:xfrm>
            <a:off x="274640" y="6164892"/>
            <a:ext cx="437054" cy="436990"/>
          </a:xfrm>
          <a:prstGeom prst="ellipse">
            <a:avLst/>
          </a:prstGeom>
          <a:solidFill>
            <a:srgbClr val="F8F8F8"/>
          </a:solidFill>
          <a:ln w="28575" cap="flat" cmpd="sng" algn="ctr">
            <a:solidFill>
              <a:srgbClr val="008272"/>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50846" eaLnBrk="1" fontAlgn="base" latinLnBrk="0" hangingPunct="1">
              <a:lnSpc>
                <a:spcPct val="100000"/>
              </a:lnSpc>
              <a:spcBef>
                <a:spcPct val="0"/>
              </a:spcBef>
              <a:spcAft>
                <a:spcPct val="0"/>
              </a:spcAft>
              <a:buClrTx/>
              <a:buSzTx/>
              <a:buFontTx/>
              <a:buNone/>
              <a:tabLst/>
              <a:defRPr/>
            </a:pPr>
            <a:r>
              <a:rPr kumimoji="0" lang="en-US" sz="2040" b="0" i="0" u="none" strike="noStrike" kern="0" cap="none" spc="0" normalizeH="0" baseline="0" noProof="0">
                <a:ln w="19050">
                  <a:noFill/>
                </a:ln>
                <a:solidFill>
                  <a:srgbClr val="008272"/>
                </a:solidFill>
                <a:effectLst/>
                <a:uLnTx/>
                <a:uFillTx/>
                <a:latin typeface="Segoe UI"/>
                <a:ea typeface="Segoe UI" pitchFamily="34" charset="0"/>
                <a:cs typeface="Segoe UI" pitchFamily="34" charset="0"/>
                <a:sym typeface="Wingdings" panose="05000000000000000000" pitchFamily="2" charset="2"/>
              </a:rPr>
              <a:t></a:t>
            </a:r>
            <a:endParaRPr kumimoji="0" lang="en-US" sz="2040" b="0" i="0" u="none" strike="noStrike" kern="0" cap="none" spc="0" normalizeH="0" baseline="0" noProof="0">
              <a:ln w="19050">
                <a:noFill/>
              </a:ln>
              <a:solidFill>
                <a:srgbClr val="008272"/>
              </a:solidFill>
              <a:effectLst/>
              <a:uLnTx/>
              <a:uFillTx/>
              <a:latin typeface="Segoe UI"/>
              <a:ea typeface="Segoe UI" pitchFamily="34" charset="0"/>
              <a:cs typeface="Segoe UI" pitchFamily="34" charset="0"/>
            </a:endParaRPr>
          </a:p>
        </p:txBody>
      </p:sp>
      <p:sp>
        <p:nvSpPr>
          <p:cNvPr id="2" name="Title 1"/>
          <p:cNvSpPr>
            <a:spLocks noGrp="1"/>
          </p:cNvSpPr>
          <p:nvPr>
            <p:ph type="title"/>
          </p:nvPr>
        </p:nvSpPr>
        <p:spPr>
          <a:xfrm>
            <a:off x="274639" y="295275"/>
            <a:ext cx="3856048" cy="917575"/>
          </a:xfrm>
        </p:spPr>
        <p:txBody>
          <a:bodyPr/>
          <a:lstStyle>
            <a:lvl1pPr>
              <a:defRPr sz="4080">
                <a:solidFill>
                  <a:schemeClr val="bg1"/>
                </a:solidFill>
              </a:defRPr>
            </a:lvl1pPr>
          </a:lstStyle>
          <a:p>
            <a:r>
              <a:rPr lang="en-US"/>
              <a:t>Click to edit Master title style</a:t>
            </a:r>
          </a:p>
        </p:txBody>
      </p:sp>
      <p:sp>
        <p:nvSpPr>
          <p:cNvPr id="13" name="Text Placeholder 3"/>
          <p:cNvSpPr>
            <a:spLocks noGrp="1"/>
          </p:cNvSpPr>
          <p:nvPr>
            <p:ph type="body" sz="quarter" idx="10"/>
          </p:nvPr>
        </p:nvSpPr>
        <p:spPr>
          <a:xfrm>
            <a:off x="274640" y="1636020"/>
            <a:ext cx="3856047" cy="442604"/>
          </a:xfrm>
        </p:spPr>
        <p:txBody>
          <a:bodyPr wrap="square">
            <a:spAutoFit/>
          </a:bodyPr>
          <a:lstStyle>
            <a:lvl1pPr marL="0" indent="0">
              <a:spcBef>
                <a:spcPts val="1836"/>
              </a:spcBef>
              <a:buClr>
                <a:schemeClr val="tx1"/>
              </a:buClr>
              <a:buFont typeface="Arial" pitchFamily="34" charset="0"/>
              <a:buNone/>
              <a:defRPr sz="1836">
                <a:solidFill>
                  <a:schemeClr val="bg1"/>
                </a:solidFill>
                <a:latin typeface="+mn-lt"/>
              </a:defRPr>
            </a:lvl1pPr>
            <a:lvl2pPr marL="297914" indent="0">
              <a:buNone/>
              <a:defRPr sz="2400">
                <a:solidFill>
                  <a:schemeClr val="bg1"/>
                </a:solidFill>
                <a:latin typeface="+mn-lt"/>
              </a:defRPr>
            </a:lvl2pPr>
            <a:lvl3pPr marL="531064" indent="0">
              <a:buNone/>
              <a:tabLst/>
              <a:defRPr sz="2000">
                <a:solidFill>
                  <a:schemeClr val="bg1"/>
                </a:solidFill>
                <a:latin typeface="+mn-lt"/>
              </a:defRPr>
            </a:lvl3pPr>
            <a:lvl4pPr marL="699449" indent="0">
              <a:buNone/>
              <a:defRPr>
                <a:solidFill>
                  <a:schemeClr val="bg1"/>
                </a:solidFill>
                <a:latin typeface="+mn-lt"/>
              </a:defRPr>
            </a:lvl4pPr>
            <a:lvl5pPr marL="880789" indent="0">
              <a:buNone/>
              <a:tabLst/>
              <a:defRPr>
                <a:solidFill>
                  <a:schemeClr val="bg1"/>
                </a:solidFill>
                <a:latin typeface="+mn-lt"/>
              </a:defRPr>
            </a:lvl5pPr>
          </a:lstStyle>
          <a:p>
            <a:pPr lvl="0"/>
            <a:r>
              <a:rPr lang="en-US"/>
              <a:t>Edit Master text styles</a:t>
            </a:r>
          </a:p>
        </p:txBody>
      </p:sp>
      <p:sp>
        <p:nvSpPr>
          <p:cNvPr id="14" name="Text Placeholder 3"/>
          <p:cNvSpPr>
            <a:spLocks noGrp="1"/>
          </p:cNvSpPr>
          <p:nvPr>
            <p:ph type="body" sz="quarter" idx="11"/>
          </p:nvPr>
        </p:nvSpPr>
        <p:spPr>
          <a:xfrm>
            <a:off x="721329" y="6176210"/>
            <a:ext cx="3396404" cy="414353"/>
          </a:xfrm>
        </p:spPr>
        <p:txBody>
          <a:bodyPr wrap="square" anchor="ctr" anchorCtr="0">
            <a:spAutoFit/>
          </a:bodyPr>
          <a:lstStyle>
            <a:lvl1pPr marL="0" indent="0">
              <a:spcBef>
                <a:spcPts val="1224"/>
              </a:spcBef>
              <a:buClr>
                <a:schemeClr val="tx1"/>
              </a:buClr>
              <a:buFont typeface="Arial" pitchFamily="34" charset="0"/>
              <a:buNone/>
              <a:defRPr sz="1632">
                <a:solidFill>
                  <a:schemeClr val="tx1"/>
                </a:solidFill>
                <a:latin typeface="+mn-lt"/>
              </a:defRPr>
            </a:lvl1pPr>
            <a:lvl2pPr marL="297914" indent="0">
              <a:buNone/>
              <a:defRPr sz="2400">
                <a:solidFill>
                  <a:schemeClr val="bg1"/>
                </a:solidFill>
                <a:latin typeface="+mn-lt"/>
              </a:defRPr>
            </a:lvl2pPr>
            <a:lvl3pPr marL="531064" indent="0">
              <a:buNone/>
              <a:tabLst/>
              <a:defRPr sz="2000">
                <a:solidFill>
                  <a:schemeClr val="bg1"/>
                </a:solidFill>
                <a:latin typeface="+mn-lt"/>
              </a:defRPr>
            </a:lvl3pPr>
            <a:lvl4pPr marL="699449" indent="0">
              <a:buNone/>
              <a:defRPr>
                <a:solidFill>
                  <a:schemeClr val="bg1"/>
                </a:solidFill>
                <a:latin typeface="+mn-lt"/>
              </a:defRPr>
            </a:lvl4pPr>
            <a:lvl5pPr marL="880789" indent="0">
              <a:buNone/>
              <a:tabLst/>
              <a:defRPr>
                <a:solidFill>
                  <a:schemeClr val="bg1"/>
                </a:solidFill>
                <a:latin typeface="+mn-lt"/>
              </a:defRPr>
            </a:lvl5pPr>
          </a:lstStyle>
          <a:p>
            <a:pPr lvl="0"/>
            <a:r>
              <a:rPr lang="en-US"/>
              <a:t>Edit Master text styles</a:t>
            </a:r>
          </a:p>
        </p:txBody>
      </p:sp>
      <p:grpSp>
        <p:nvGrpSpPr>
          <p:cNvPr id="16" name="Group 15"/>
          <p:cNvGrpSpPr/>
          <p:nvPr userDrawn="1"/>
        </p:nvGrpSpPr>
        <p:grpSpPr>
          <a:xfrm>
            <a:off x="11606960" y="124022"/>
            <a:ext cx="657017" cy="656923"/>
            <a:chOff x="457580" y="5628520"/>
            <a:chExt cx="657017" cy="657017"/>
          </a:xfrm>
        </p:grpSpPr>
        <p:sp>
          <p:nvSpPr>
            <p:cNvPr id="17" name="Oval 16"/>
            <p:cNvSpPr/>
            <p:nvPr/>
          </p:nvSpPr>
          <p:spPr bwMode="auto">
            <a:xfrm>
              <a:off x="457580" y="5628520"/>
              <a:ext cx="657017" cy="657017"/>
            </a:xfrm>
            <a:prstGeom prst="ellipse">
              <a:avLst/>
            </a:prstGeom>
            <a:solidFill>
              <a:srgbClr val="008272"/>
            </a:solidFill>
            <a:ln w="254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8" name="Freeform 13"/>
            <p:cNvSpPr>
              <a:spLocks noChangeAspect="1" noEditPoints="1"/>
            </p:cNvSpPr>
            <p:nvPr/>
          </p:nvSpPr>
          <p:spPr bwMode="auto">
            <a:xfrm>
              <a:off x="657125" y="5818271"/>
              <a:ext cx="257926" cy="277514"/>
            </a:xfrm>
            <a:custGeom>
              <a:avLst/>
              <a:gdLst>
                <a:gd name="T0" fmla="*/ 49 w 97"/>
                <a:gd name="T1" fmla="*/ 105 h 105"/>
                <a:gd name="T2" fmla="*/ 47 w 97"/>
                <a:gd name="T3" fmla="*/ 104 h 105"/>
                <a:gd name="T4" fmla="*/ 0 w 97"/>
                <a:gd name="T5" fmla="*/ 44 h 105"/>
                <a:gd name="T6" fmla="*/ 0 w 97"/>
                <a:gd name="T7" fmla="*/ 0 h 105"/>
                <a:gd name="T8" fmla="*/ 6 w 97"/>
                <a:gd name="T9" fmla="*/ 4 h 105"/>
                <a:gd name="T10" fmla="*/ 26 w 97"/>
                <a:gd name="T11" fmla="*/ 10 h 105"/>
                <a:gd name="T12" fmla="*/ 47 w 97"/>
                <a:gd name="T13" fmla="*/ 4 h 105"/>
                <a:gd name="T14" fmla="*/ 49 w 97"/>
                <a:gd name="T15" fmla="*/ 3 h 105"/>
                <a:gd name="T16" fmla="*/ 51 w 97"/>
                <a:gd name="T17" fmla="*/ 4 h 105"/>
                <a:gd name="T18" fmla="*/ 72 w 97"/>
                <a:gd name="T19" fmla="*/ 10 h 105"/>
                <a:gd name="T20" fmla="*/ 91 w 97"/>
                <a:gd name="T21" fmla="*/ 4 h 105"/>
                <a:gd name="T22" fmla="*/ 97 w 97"/>
                <a:gd name="T23" fmla="*/ 0 h 105"/>
                <a:gd name="T24" fmla="*/ 97 w 97"/>
                <a:gd name="T25" fmla="*/ 44 h 105"/>
                <a:gd name="T26" fmla="*/ 50 w 97"/>
                <a:gd name="T27" fmla="*/ 104 h 105"/>
                <a:gd name="T28" fmla="*/ 49 w 97"/>
                <a:gd name="T29" fmla="*/ 105 h 105"/>
                <a:gd name="T30" fmla="*/ 8 w 97"/>
                <a:gd name="T31" fmla="*/ 14 h 105"/>
                <a:gd name="T32" fmla="*/ 8 w 97"/>
                <a:gd name="T33" fmla="*/ 44 h 105"/>
                <a:gd name="T34" fmla="*/ 49 w 97"/>
                <a:gd name="T35" fmla="*/ 96 h 105"/>
                <a:gd name="T36" fmla="*/ 89 w 97"/>
                <a:gd name="T37" fmla="*/ 44 h 105"/>
                <a:gd name="T38" fmla="*/ 89 w 97"/>
                <a:gd name="T39" fmla="*/ 14 h 105"/>
                <a:gd name="T40" fmla="*/ 72 w 97"/>
                <a:gd name="T41" fmla="*/ 18 h 105"/>
                <a:gd name="T42" fmla="*/ 49 w 97"/>
                <a:gd name="T43" fmla="*/ 12 h 105"/>
                <a:gd name="T44" fmla="*/ 26 w 97"/>
                <a:gd name="T45" fmla="*/ 18 h 105"/>
                <a:gd name="T46" fmla="*/ 8 w 97"/>
                <a:gd name="T47" fmla="*/ 1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7" h="105">
                  <a:moveTo>
                    <a:pt x="49" y="105"/>
                  </a:moveTo>
                  <a:cubicBezTo>
                    <a:pt x="47" y="104"/>
                    <a:pt x="47" y="104"/>
                    <a:pt x="47" y="104"/>
                  </a:cubicBezTo>
                  <a:cubicBezTo>
                    <a:pt x="45" y="103"/>
                    <a:pt x="0" y="85"/>
                    <a:pt x="0" y="44"/>
                  </a:cubicBezTo>
                  <a:cubicBezTo>
                    <a:pt x="0" y="0"/>
                    <a:pt x="0" y="0"/>
                    <a:pt x="0" y="0"/>
                  </a:cubicBezTo>
                  <a:cubicBezTo>
                    <a:pt x="6" y="4"/>
                    <a:pt x="6" y="4"/>
                    <a:pt x="6" y="4"/>
                  </a:cubicBezTo>
                  <a:cubicBezTo>
                    <a:pt x="6" y="4"/>
                    <a:pt x="16" y="10"/>
                    <a:pt x="26" y="10"/>
                  </a:cubicBezTo>
                  <a:cubicBezTo>
                    <a:pt x="36" y="10"/>
                    <a:pt x="47" y="4"/>
                    <a:pt x="47" y="4"/>
                  </a:cubicBezTo>
                  <a:cubicBezTo>
                    <a:pt x="49" y="3"/>
                    <a:pt x="49" y="3"/>
                    <a:pt x="49" y="3"/>
                  </a:cubicBezTo>
                  <a:cubicBezTo>
                    <a:pt x="51" y="4"/>
                    <a:pt x="51" y="4"/>
                    <a:pt x="51" y="4"/>
                  </a:cubicBezTo>
                  <a:cubicBezTo>
                    <a:pt x="51" y="4"/>
                    <a:pt x="61" y="10"/>
                    <a:pt x="72" y="10"/>
                  </a:cubicBezTo>
                  <a:cubicBezTo>
                    <a:pt x="82" y="10"/>
                    <a:pt x="91" y="4"/>
                    <a:pt x="91" y="4"/>
                  </a:cubicBezTo>
                  <a:cubicBezTo>
                    <a:pt x="97" y="0"/>
                    <a:pt x="97" y="0"/>
                    <a:pt x="97" y="0"/>
                  </a:cubicBezTo>
                  <a:cubicBezTo>
                    <a:pt x="97" y="44"/>
                    <a:pt x="97" y="44"/>
                    <a:pt x="97" y="44"/>
                  </a:cubicBezTo>
                  <a:cubicBezTo>
                    <a:pt x="97" y="85"/>
                    <a:pt x="52" y="103"/>
                    <a:pt x="50" y="104"/>
                  </a:cubicBezTo>
                  <a:lnTo>
                    <a:pt x="49" y="105"/>
                  </a:lnTo>
                  <a:close/>
                  <a:moveTo>
                    <a:pt x="8" y="14"/>
                  </a:moveTo>
                  <a:cubicBezTo>
                    <a:pt x="8" y="44"/>
                    <a:pt x="8" y="44"/>
                    <a:pt x="8" y="44"/>
                  </a:cubicBezTo>
                  <a:cubicBezTo>
                    <a:pt x="8" y="76"/>
                    <a:pt x="41" y="93"/>
                    <a:pt x="49" y="96"/>
                  </a:cubicBezTo>
                  <a:cubicBezTo>
                    <a:pt x="56" y="93"/>
                    <a:pt x="89" y="76"/>
                    <a:pt x="89" y="44"/>
                  </a:cubicBezTo>
                  <a:cubicBezTo>
                    <a:pt x="89" y="14"/>
                    <a:pt x="89" y="14"/>
                    <a:pt x="89" y="14"/>
                  </a:cubicBezTo>
                  <a:cubicBezTo>
                    <a:pt x="85" y="16"/>
                    <a:pt x="79" y="18"/>
                    <a:pt x="72" y="18"/>
                  </a:cubicBezTo>
                  <a:cubicBezTo>
                    <a:pt x="61" y="18"/>
                    <a:pt x="53" y="14"/>
                    <a:pt x="49" y="12"/>
                  </a:cubicBezTo>
                  <a:cubicBezTo>
                    <a:pt x="45" y="14"/>
                    <a:pt x="35" y="18"/>
                    <a:pt x="26" y="18"/>
                  </a:cubicBezTo>
                  <a:cubicBezTo>
                    <a:pt x="19" y="18"/>
                    <a:pt x="13" y="15"/>
                    <a:pt x="8" y="14"/>
                  </a:cubicBezTo>
                  <a:close/>
                </a:path>
              </a:pathLst>
            </a:custGeom>
            <a:solidFill>
              <a:srgbClr val="FFFFFF"/>
            </a:solidFill>
          </p:spPr>
          <p:txBody>
            <a:bodyPr vert="horz" wrap="square" lIns="89642" tIns="44821" rIns="89642" bIns="44821" numCol="1" anchor="t" anchorCtr="0" compatLnSpc="1">
              <a:prstTxWarp prst="textNoShape">
                <a:avLst/>
              </a:prstTxWarp>
            </a:bodyPr>
            <a:lstStyle/>
            <a:p>
              <a:pPr defTabSz="914224">
                <a:defRPr/>
              </a:pPr>
              <a:endParaRPr lang="en-US" sz="1800" kern="0">
                <a:solidFill>
                  <a:srgbClr val="505050"/>
                </a:solidFill>
                <a:latin typeface="Segoe UI Semilight"/>
              </a:endParaRPr>
            </a:p>
          </p:txBody>
        </p:sp>
      </p:grpSp>
      <p:sp>
        <p:nvSpPr>
          <p:cNvPr id="19" name="Picture Placeholder 16"/>
          <p:cNvSpPr>
            <a:spLocks noGrp="1"/>
          </p:cNvSpPr>
          <p:nvPr>
            <p:ph type="pic" sz="quarter" idx="13"/>
          </p:nvPr>
        </p:nvSpPr>
        <p:spPr>
          <a:xfrm>
            <a:off x="4896862" y="295275"/>
            <a:ext cx="6218238" cy="6295288"/>
          </a:xfrm>
        </p:spPr>
        <p:txBody>
          <a:bodyPr>
            <a:noAutofit/>
          </a:bodyPr>
          <a:lstStyle>
            <a:lvl1pPr marL="0" indent="0" algn="ctr">
              <a:buNone/>
              <a:defRPr/>
            </a:lvl1pPr>
          </a:lstStyle>
          <a:p>
            <a:endParaRPr lang="en-US"/>
          </a:p>
        </p:txBody>
      </p:sp>
    </p:spTree>
    <p:extLst>
      <p:ext uri="{BB962C8B-B14F-4D97-AF65-F5344CB8AC3E}">
        <p14:creationId xmlns:p14="http://schemas.microsoft.com/office/powerpoint/2010/main" val="1397957085"/>
      </p:ext>
    </p:extLst>
  </p:cSld>
  <p:clrMapOvr>
    <a:overrideClrMapping bg1="lt1" tx1="dk1" bg2="lt2" tx2="dk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1.png"/></Relationships>
</file>

<file path=ppt/slideMasters/_rels/slideMaster10.xml.rels><?xml version="1.0" encoding="UTF-8" standalone="yes"?>
<Relationships xmlns="http://schemas.openxmlformats.org/package/2006/relationships"><Relationship Id="rId13" Type="http://schemas.openxmlformats.org/officeDocument/2006/relationships/slideLayout" Target="../slideLayouts/slideLayout223.xml"/><Relationship Id="rId18" Type="http://schemas.openxmlformats.org/officeDocument/2006/relationships/slideLayout" Target="../slideLayouts/slideLayout228.xml"/><Relationship Id="rId26" Type="http://schemas.openxmlformats.org/officeDocument/2006/relationships/slideLayout" Target="../slideLayouts/slideLayout236.xml"/><Relationship Id="rId39" Type="http://schemas.openxmlformats.org/officeDocument/2006/relationships/slideLayout" Target="../slideLayouts/slideLayout249.xml"/><Relationship Id="rId21" Type="http://schemas.openxmlformats.org/officeDocument/2006/relationships/slideLayout" Target="../slideLayouts/slideLayout231.xml"/><Relationship Id="rId34" Type="http://schemas.openxmlformats.org/officeDocument/2006/relationships/slideLayout" Target="../slideLayouts/slideLayout244.xml"/><Relationship Id="rId42" Type="http://schemas.openxmlformats.org/officeDocument/2006/relationships/slideLayout" Target="../slideLayouts/slideLayout252.xml"/><Relationship Id="rId47" Type="http://schemas.openxmlformats.org/officeDocument/2006/relationships/slideLayout" Target="../slideLayouts/slideLayout257.xml"/><Relationship Id="rId50" Type="http://schemas.openxmlformats.org/officeDocument/2006/relationships/slideLayout" Target="../slideLayouts/slideLayout260.xml"/><Relationship Id="rId55" Type="http://schemas.openxmlformats.org/officeDocument/2006/relationships/slideLayout" Target="../slideLayouts/slideLayout265.xml"/><Relationship Id="rId7" Type="http://schemas.openxmlformats.org/officeDocument/2006/relationships/slideLayout" Target="../slideLayouts/slideLayout217.xml"/><Relationship Id="rId2" Type="http://schemas.openxmlformats.org/officeDocument/2006/relationships/slideLayout" Target="../slideLayouts/slideLayout212.xml"/><Relationship Id="rId16" Type="http://schemas.openxmlformats.org/officeDocument/2006/relationships/slideLayout" Target="../slideLayouts/slideLayout226.xml"/><Relationship Id="rId29" Type="http://schemas.openxmlformats.org/officeDocument/2006/relationships/slideLayout" Target="../slideLayouts/slideLayout239.xml"/><Relationship Id="rId11" Type="http://schemas.openxmlformats.org/officeDocument/2006/relationships/slideLayout" Target="../slideLayouts/slideLayout221.xml"/><Relationship Id="rId24" Type="http://schemas.openxmlformats.org/officeDocument/2006/relationships/slideLayout" Target="../slideLayouts/slideLayout234.xml"/><Relationship Id="rId32" Type="http://schemas.openxmlformats.org/officeDocument/2006/relationships/slideLayout" Target="../slideLayouts/slideLayout242.xml"/><Relationship Id="rId37" Type="http://schemas.openxmlformats.org/officeDocument/2006/relationships/slideLayout" Target="../slideLayouts/slideLayout247.xml"/><Relationship Id="rId40" Type="http://schemas.openxmlformats.org/officeDocument/2006/relationships/slideLayout" Target="../slideLayouts/slideLayout250.xml"/><Relationship Id="rId45" Type="http://schemas.openxmlformats.org/officeDocument/2006/relationships/slideLayout" Target="../slideLayouts/slideLayout255.xml"/><Relationship Id="rId53" Type="http://schemas.openxmlformats.org/officeDocument/2006/relationships/slideLayout" Target="../slideLayouts/slideLayout263.xml"/><Relationship Id="rId58" Type="http://schemas.openxmlformats.org/officeDocument/2006/relationships/theme" Target="../theme/theme10.xml"/><Relationship Id="rId5" Type="http://schemas.openxmlformats.org/officeDocument/2006/relationships/slideLayout" Target="../slideLayouts/slideLayout215.xml"/><Relationship Id="rId19" Type="http://schemas.openxmlformats.org/officeDocument/2006/relationships/slideLayout" Target="../slideLayouts/slideLayout229.xml"/><Relationship Id="rId4" Type="http://schemas.openxmlformats.org/officeDocument/2006/relationships/slideLayout" Target="../slideLayouts/slideLayout214.xml"/><Relationship Id="rId9" Type="http://schemas.openxmlformats.org/officeDocument/2006/relationships/slideLayout" Target="../slideLayouts/slideLayout219.xml"/><Relationship Id="rId14" Type="http://schemas.openxmlformats.org/officeDocument/2006/relationships/slideLayout" Target="../slideLayouts/slideLayout224.xml"/><Relationship Id="rId22" Type="http://schemas.openxmlformats.org/officeDocument/2006/relationships/slideLayout" Target="../slideLayouts/slideLayout232.xml"/><Relationship Id="rId27" Type="http://schemas.openxmlformats.org/officeDocument/2006/relationships/slideLayout" Target="../slideLayouts/slideLayout237.xml"/><Relationship Id="rId30" Type="http://schemas.openxmlformats.org/officeDocument/2006/relationships/slideLayout" Target="../slideLayouts/slideLayout240.xml"/><Relationship Id="rId35" Type="http://schemas.openxmlformats.org/officeDocument/2006/relationships/slideLayout" Target="../slideLayouts/slideLayout245.xml"/><Relationship Id="rId43" Type="http://schemas.openxmlformats.org/officeDocument/2006/relationships/slideLayout" Target="../slideLayouts/slideLayout253.xml"/><Relationship Id="rId48" Type="http://schemas.openxmlformats.org/officeDocument/2006/relationships/slideLayout" Target="../slideLayouts/slideLayout258.xml"/><Relationship Id="rId56" Type="http://schemas.openxmlformats.org/officeDocument/2006/relationships/slideLayout" Target="../slideLayouts/slideLayout266.xml"/><Relationship Id="rId8" Type="http://schemas.openxmlformats.org/officeDocument/2006/relationships/slideLayout" Target="../slideLayouts/slideLayout218.xml"/><Relationship Id="rId51" Type="http://schemas.openxmlformats.org/officeDocument/2006/relationships/slideLayout" Target="../slideLayouts/slideLayout261.xml"/><Relationship Id="rId3" Type="http://schemas.openxmlformats.org/officeDocument/2006/relationships/slideLayout" Target="../slideLayouts/slideLayout213.xml"/><Relationship Id="rId12" Type="http://schemas.openxmlformats.org/officeDocument/2006/relationships/slideLayout" Target="../slideLayouts/slideLayout222.xml"/><Relationship Id="rId17" Type="http://schemas.openxmlformats.org/officeDocument/2006/relationships/slideLayout" Target="../slideLayouts/slideLayout227.xml"/><Relationship Id="rId25" Type="http://schemas.openxmlformats.org/officeDocument/2006/relationships/slideLayout" Target="../slideLayouts/slideLayout235.xml"/><Relationship Id="rId33" Type="http://schemas.openxmlformats.org/officeDocument/2006/relationships/slideLayout" Target="../slideLayouts/slideLayout243.xml"/><Relationship Id="rId38" Type="http://schemas.openxmlformats.org/officeDocument/2006/relationships/slideLayout" Target="../slideLayouts/slideLayout248.xml"/><Relationship Id="rId46" Type="http://schemas.openxmlformats.org/officeDocument/2006/relationships/slideLayout" Target="../slideLayouts/slideLayout256.xml"/><Relationship Id="rId20" Type="http://schemas.openxmlformats.org/officeDocument/2006/relationships/slideLayout" Target="../slideLayouts/slideLayout230.xml"/><Relationship Id="rId41" Type="http://schemas.openxmlformats.org/officeDocument/2006/relationships/slideLayout" Target="../slideLayouts/slideLayout251.xml"/><Relationship Id="rId54" Type="http://schemas.openxmlformats.org/officeDocument/2006/relationships/slideLayout" Target="../slideLayouts/slideLayout264.xml"/><Relationship Id="rId1" Type="http://schemas.openxmlformats.org/officeDocument/2006/relationships/slideLayout" Target="../slideLayouts/slideLayout211.xml"/><Relationship Id="rId6" Type="http://schemas.openxmlformats.org/officeDocument/2006/relationships/slideLayout" Target="../slideLayouts/slideLayout216.xml"/><Relationship Id="rId15" Type="http://schemas.openxmlformats.org/officeDocument/2006/relationships/slideLayout" Target="../slideLayouts/slideLayout225.xml"/><Relationship Id="rId23" Type="http://schemas.openxmlformats.org/officeDocument/2006/relationships/slideLayout" Target="../slideLayouts/slideLayout233.xml"/><Relationship Id="rId28" Type="http://schemas.openxmlformats.org/officeDocument/2006/relationships/slideLayout" Target="../slideLayouts/slideLayout238.xml"/><Relationship Id="rId36" Type="http://schemas.openxmlformats.org/officeDocument/2006/relationships/slideLayout" Target="../slideLayouts/slideLayout246.xml"/><Relationship Id="rId49" Type="http://schemas.openxmlformats.org/officeDocument/2006/relationships/slideLayout" Target="../slideLayouts/slideLayout259.xml"/><Relationship Id="rId57" Type="http://schemas.openxmlformats.org/officeDocument/2006/relationships/slideLayout" Target="../slideLayouts/slideLayout267.xml"/><Relationship Id="rId10" Type="http://schemas.openxmlformats.org/officeDocument/2006/relationships/slideLayout" Target="../slideLayouts/slideLayout220.xml"/><Relationship Id="rId31" Type="http://schemas.openxmlformats.org/officeDocument/2006/relationships/slideLayout" Target="../slideLayouts/slideLayout241.xml"/><Relationship Id="rId44" Type="http://schemas.openxmlformats.org/officeDocument/2006/relationships/slideLayout" Target="../slideLayouts/slideLayout254.xml"/><Relationship Id="rId52" Type="http://schemas.openxmlformats.org/officeDocument/2006/relationships/slideLayout" Target="../slideLayouts/slideLayout26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slideLayout" Target="../slideLayouts/slideLayout38.xml"/><Relationship Id="rId18" Type="http://schemas.openxmlformats.org/officeDocument/2006/relationships/slideLayout" Target="../slideLayouts/slideLayout43.xml"/><Relationship Id="rId26" Type="http://schemas.openxmlformats.org/officeDocument/2006/relationships/image" Target="../media/image1.png"/><Relationship Id="rId3" Type="http://schemas.openxmlformats.org/officeDocument/2006/relationships/slideLayout" Target="../slideLayouts/slideLayout28.xml"/><Relationship Id="rId21" Type="http://schemas.openxmlformats.org/officeDocument/2006/relationships/slideLayout" Target="../slideLayouts/slideLayout46.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17" Type="http://schemas.openxmlformats.org/officeDocument/2006/relationships/slideLayout" Target="../slideLayouts/slideLayout42.xml"/><Relationship Id="rId25" Type="http://schemas.openxmlformats.org/officeDocument/2006/relationships/theme" Target="../theme/theme2.xml"/><Relationship Id="rId2" Type="http://schemas.openxmlformats.org/officeDocument/2006/relationships/slideLayout" Target="../slideLayouts/slideLayout27.xml"/><Relationship Id="rId16" Type="http://schemas.openxmlformats.org/officeDocument/2006/relationships/slideLayout" Target="../slideLayouts/slideLayout41.xml"/><Relationship Id="rId20" Type="http://schemas.openxmlformats.org/officeDocument/2006/relationships/slideLayout" Target="../slideLayouts/slideLayout45.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24" Type="http://schemas.openxmlformats.org/officeDocument/2006/relationships/slideLayout" Target="../slideLayouts/slideLayout49.xml"/><Relationship Id="rId5" Type="http://schemas.openxmlformats.org/officeDocument/2006/relationships/slideLayout" Target="../slideLayouts/slideLayout30.xml"/><Relationship Id="rId15" Type="http://schemas.openxmlformats.org/officeDocument/2006/relationships/slideLayout" Target="../slideLayouts/slideLayout40.xml"/><Relationship Id="rId23" Type="http://schemas.openxmlformats.org/officeDocument/2006/relationships/slideLayout" Target="../slideLayouts/slideLayout48.xml"/><Relationship Id="rId10" Type="http://schemas.openxmlformats.org/officeDocument/2006/relationships/slideLayout" Target="../slideLayouts/slideLayout35.xml"/><Relationship Id="rId19" Type="http://schemas.openxmlformats.org/officeDocument/2006/relationships/slideLayout" Target="../slideLayouts/slideLayout44.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slideLayout" Target="../slideLayouts/slideLayout39.xml"/><Relationship Id="rId22" Type="http://schemas.openxmlformats.org/officeDocument/2006/relationships/slideLayout" Target="../slideLayouts/slideLayout4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7.xml"/><Relationship Id="rId13" Type="http://schemas.openxmlformats.org/officeDocument/2006/relationships/slideLayout" Target="../slideLayouts/slideLayout62.xml"/><Relationship Id="rId18" Type="http://schemas.openxmlformats.org/officeDocument/2006/relationships/slideLayout" Target="../slideLayouts/slideLayout67.xml"/><Relationship Id="rId3" Type="http://schemas.openxmlformats.org/officeDocument/2006/relationships/slideLayout" Target="../slideLayouts/slideLayout52.xml"/><Relationship Id="rId7" Type="http://schemas.openxmlformats.org/officeDocument/2006/relationships/slideLayout" Target="../slideLayouts/slideLayout56.xml"/><Relationship Id="rId12" Type="http://schemas.openxmlformats.org/officeDocument/2006/relationships/slideLayout" Target="../slideLayouts/slideLayout61.xml"/><Relationship Id="rId17" Type="http://schemas.openxmlformats.org/officeDocument/2006/relationships/slideLayout" Target="../slideLayouts/slideLayout66.xml"/><Relationship Id="rId2" Type="http://schemas.openxmlformats.org/officeDocument/2006/relationships/slideLayout" Target="../slideLayouts/slideLayout51.xml"/><Relationship Id="rId16" Type="http://schemas.openxmlformats.org/officeDocument/2006/relationships/slideLayout" Target="../slideLayouts/slideLayout65.xml"/><Relationship Id="rId1" Type="http://schemas.openxmlformats.org/officeDocument/2006/relationships/slideLayout" Target="../slideLayouts/slideLayout50.xml"/><Relationship Id="rId6" Type="http://schemas.openxmlformats.org/officeDocument/2006/relationships/slideLayout" Target="../slideLayouts/slideLayout55.xml"/><Relationship Id="rId11" Type="http://schemas.openxmlformats.org/officeDocument/2006/relationships/slideLayout" Target="../slideLayouts/slideLayout60.xml"/><Relationship Id="rId5" Type="http://schemas.openxmlformats.org/officeDocument/2006/relationships/slideLayout" Target="../slideLayouts/slideLayout54.xml"/><Relationship Id="rId15" Type="http://schemas.openxmlformats.org/officeDocument/2006/relationships/slideLayout" Target="../slideLayouts/slideLayout64.xml"/><Relationship Id="rId10" Type="http://schemas.openxmlformats.org/officeDocument/2006/relationships/slideLayout" Target="../slideLayouts/slideLayout59.xml"/><Relationship Id="rId19" Type="http://schemas.openxmlformats.org/officeDocument/2006/relationships/theme" Target="../theme/theme3.xml"/><Relationship Id="rId4" Type="http://schemas.openxmlformats.org/officeDocument/2006/relationships/slideLayout" Target="../slideLayouts/slideLayout53.xml"/><Relationship Id="rId9" Type="http://schemas.openxmlformats.org/officeDocument/2006/relationships/slideLayout" Target="../slideLayouts/slideLayout58.xml"/><Relationship Id="rId14" Type="http://schemas.openxmlformats.org/officeDocument/2006/relationships/slideLayout" Target="../slideLayouts/slideLayout63.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80.xml"/><Relationship Id="rId18" Type="http://schemas.openxmlformats.org/officeDocument/2006/relationships/slideLayout" Target="../slideLayouts/slideLayout85.xml"/><Relationship Id="rId26" Type="http://schemas.openxmlformats.org/officeDocument/2006/relationships/slideLayout" Target="../slideLayouts/slideLayout93.xml"/><Relationship Id="rId39" Type="http://schemas.openxmlformats.org/officeDocument/2006/relationships/slideLayout" Target="../slideLayouts/slideLayout106.xml"/><Relationship Id="rId21" Type="http://schemas.openxmlformats.org/officeDocument/2006/relationships/slideLayout" Target="../slideLayouts/slideLayout88.xml"/><Relationship Id="rId34" Type="http://schemas.openxmlformats.org/officeDocument/2006/relationships/slideLayout" Target="../slideLayouts/slideLayout101.xml"/><Relationship Id="rId42" Type="http://schemas.openxmlformats.org/officeDocument/2006/relationships/slideLayout" Target="../slideLayouts/slideLayout109.xml"/><Relationship Id="rId47" Type="http://schemas.openxmlformats.org/officeDocument/2006/relationships/theme" Target="../theme/theme4.xml"/><Relationship Id="rId7" Type="http://schemas.openxmlformats.org/officeDocument/2006/relationships/slideLayout" Target="../slideLayouts/slideLayout74.xml"/><Relationship Id="rId2" Type="http://schemas.openxmlformats.org/officeDocument/2006/relationships/slideLayout" Target="../slideLayouts/slideLayout69.xml"/><Relationship Id="rId16" Type="http://schemas.openxmlformats.org/officeDocument/2006/relationships/slideLayout" Target="../slideLayouts/slideLayout83.xml"/><Relationship Id="rId29" Type="http://schemas.openxmlformats.org/officeDocument/2006/relationships/slideLayout" Target="../slideLayouts/slideLayout96.xml"/><Relationship Id="rId1" Type="http://schemas.openxmlformats.org/officeDocument/2006/relationships/slideLayout" Target="../slideLayouts/slideLayout68.xml"/><Relationship Id="rId6" Type="http://schemas.openxmlformats.org/officeDocument/2006/relationships/slideLayout" Target="../slideLayouts/slideLayout73.xml"/><Relationship Id="rId11" Type="http://schemas.openxmlformats.org/officeDocument/2006/relationships/slideLayout" Target="../slideLayouts/slideLayout78.xml"/><Relationship Id="rId24" Type="http://schemas.openxmlformats.org/officeDocument/2006/relationships/slideLayout" Target="../slideLayouts/slideLayout91.xml"/><Relationship Id="rId32" Type="http://schemas.openxmlformats.org/officeDocument/2006/relationships/slideLayout" Target="../slideLayouts/slideLayout99.xml"/><Relationship Id="rId37" Type="http://schemas.openxmlformats.org/officeDocument/2006/relationships/slideLayout" Target="../slideLayouts/slideLayout104.xml"/><Relationship Id="rId40" Type="http://schemas.openxmlformats.org/officeDocument/2006/relationships/slideLayout" Target="../slideLayouts/slideLayout107.xml"/><Relationship Id="rId45" Type="http://schemas.openxmlformats.org/officeDocument/2006/relationships/slideLayout" Target="../slideLayouts/slideLayout112.xml"/><Relationship Id="rId5" Type="http://schemas.openxmlformats.org/officeDocument/2006/relationships/slideLayout" Target="../slideLayouts/slideLayout72.xml"/><Relationship Id="rId15" Type="http://schemas.openxmlformats.org/officeDocument/2006/relationships/slideLayout" Target="../slideLayouts/slideLayout82.xml"/><Relationship Id="rId23" Type="http://schemas.openxmlformats.org/officeDocument/2006/relationships/slideLayout" Target="../slideLayouts/slideLayout90.xml"/><Relationship Id="rId28" Type="http://schemas.openxmlformats.org/officeDocument/2006/relationships/slideLayout" Target="../slideLayouts/slideLayout95.xml"/><Relationship Id="rId36" Type="http://schemas.openxmlformats.org/officeDocument/2006/relationships/slideLayout" Target="../slideLayouts/slideLayout103.xml"/><Relationship Id="rId10" Type="http://schemas.openxmlformats.org/officeDocument/2006/relationships/slideLayout" Target="../slideLayouts/slideLayout77.xml"/><Relationship Id="rId19" Type="http://schemas.openxmlformats.org/officeDocument/2006/relationships/slideLayout" Target="../slideLayouts/slideLayout86.xml"/><Relationship Id="rId31" Type="http://schemas.openxmlformats.org/officeDocument/2006/relationships/slideLayout" Target="../slideLayouts/slideLayout98.xml"/><Relationship Id="rId44" Type="http://schemas.openxmlformats.org/officeDocument/2006/relationships/slideLayout" Target="../slideLayouts/slideLayout111.xml"/><Relationship Id="rId4" Type="http://schemas.openxmlformats.org/officeDocument/2006/relationships/slideLayout" Target="../slideLayouts/slideLayout71.xml"/><Relationship Id="rId9" Type="http://schemas.openxmlformats.org/officeDocument/2006/relationships/slideLayout" Target="../slideLayouts/slideLayout76.xml"/><Relationship Id="rId14" Type="http://schemas.openxmlformats.org/officeDocument/2006/relationships/slideLayout" Target="../slideLayouts/slideLayout81.xml"/><Relationship Id="rId22" Type="http://schemas.openxmlformats.org/officeDocument/2006/relationships/slideLayout" Target="../slideLayouts/slideLayout89.xml"/><Relationship Id="rId27" Type="http://schemas.openxmlformats.org/officeDocument/2006/relationships/slideLayout" Target="../slideLayouts/slideLayout94.xml"/><Relationship Id="rId30" Type="http://schemas.openxmlformats.org/officeDocument/2006/relationships/slideLayout" Target="../slideLayouts/slideLayout97.xml"/><Relationship Id="rId35" Type="http://schemas.openxmlformats.org/officeDocument/2006/relationships/slideLayout" Target="../slideLayouts/slideLayout102.xml"/><Relationship Id="rId43" Type="http://schemas.openxmlformats.org/officeDocument/2006/relationships/slideLayout" Target="../slideLayouts/slideLayout110.xml"/><Relationship Id="rId8" Type="http://schemas.openxmlformats.org/officeDocument/2006/relationships/slideLayout" Target="../slideLayouts/slideLayout75.xml"/><Relationship Id="rId3" Type="http://schemas.openxmlformats.org/officeDocument/2006/relationships/slideLayout" Target="../slideLayouts/slideLayout70.xml"/><Relationship Id="rId12" Type="http://schemas.openxmlformats.org/officeDocument/2006/relationships/slideLayout" Target="../slideLayouts/slideLayout79.xml"/><Relationship Id="rId17" Type="http://schemas.openxmlformats.org/officeDocument/2006/relationships/slideLayout" Target="../slideLayouts/slideLayout84.xml"/><Relationship Id="rId25" Type="http://schemas.openxmlformats.org/officeDocument/2006/relationships/slideLayout" Target="../slideLayouts/slideLayout92.xml"/><Relationship Id="rId33" Type="http://schemas.openxmlformats.org/officeDocument/2006/relationships/slideLayout" Target="../slideLayouts/slideLayout100.xml"/><Relationship Id="rId38" Type="http://schemas.openxmlformats.org/officeDocument/2006/relationships/slideLayout" Target="../slideLayouts/slideLayout105.xml"/><Relationship Id="rId46" Type="http://schemas.openxmlformats.org/officeDocument/2006/relationships/slideLayout" Target="../slideLayouts/slideLayout113.xml"/><Relationship Id="rId20" Type="http://schemas.openxmlformats.org/officeDocument/2006/relationships/slideLayout" Target="../slideLayouts/slideLayout87.xml"/><Relationship Id="rId41" Type="http://schemas.openxmlformats.org/officeDocument/2006/relationships/slideLayout" Target="../slideLayouts/slideLayout108.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21.xml"/><Relationship Id="rId13" Type="http://schemas.openxmlformats.org/officeDocument/2006/relationships/slideLayout" Target="../slideLayouts/slideLayout126.xml"/><Relationship Id="rId18" Type="http://schemas.openxmlformats.org/officeDocument/2006/relationships/slideLayout" Target="../slideLayouts/slideLayout131.xml"/><Relationship Id="rId3" Type="http://schemas.openxmlformats.org/officeDocument/2006/relationships/slideLayout" Target="../slideLayouts/slideLayout116.xml"/><Relationship Id="rId21" Type="http://schemas.openxmlformats.org/officeDocument/2006/relationships/slideLayout" Target="../slideLayouts/slideLayout134.xml"/><Relationship Id="rId7" Type="http://schemas.openxmlformats.org/officeDocument/2006/relationships/slideLayout" Target="../slideLayouts/slideLayout120.xml"/><Relationship Id="rId12" Type="http://schemas.openxmlformats.org/officeDocument/2006/relationships/slideLayout" Target="../slideLayouts/slideLayout125.xml"/><Relationship Id="rId17" Type="http://schemas.openxmlformats.org/officeDocument/2006/relationships/slideLayout" Target="../slideLayouts/slideLayout130.xml"/><Relationship Id="rId2" Type="http://schemas.openxmlformats.org/officeDocument/2006/relationships/slideLayout" Target="../slideLayouts/slideLayout115.xml"/><Relationship Id="rId16" Type="http://schemas.openxmlformats.org/officeDocument/2006/relationships/slideLayout" Target="../slideLayouts/slideLayout129.xml"/><Relationship Id="rId20" Type="http://schemas.openxmlformats.org/officeDocument/2006/relationships/slideLayout" Target="../slideLayouts/slideLayout133.xml"/><Relationship Id="rId1" Type="http://schemas.openxmlformats.org/officeDocument/2006/relationships/slideLayout" Target="../slideLayouts/slideLayout114.xml"/><Relationship Id="rId6" Type="http://schemas.openxmlformats.org/officeDocument/2006/relationships/slideLayout" Target="../slideLayouts/slideLayout119.xml"/><Relationship Id="rId11" Type="http://schemas.openxmlformats.org/officeDocument/2006/relationships/slideLayout" Target="../slideLayouts/slideLayout124.xml"/><Relationship Id="rId5" Type="http://schemas.openxmlformats.org/officeDocument/2006/relationships/slideLayout" Target="../slideLayouts/slideLayout118.xml"/><Relationship Id="rId15" Type="http://schemas.openxmlformats.org/officeDocument/2006/relationships/slideLayout" Target="../slideLayouts/slideLayout128.xml"/><Relationship Id="rId10" Type="http://schemas.openxmlformats.org/officeDocument/2006/relationships/slideLayout" Target="../slideLayouts/slideLayout123.xml"/><Relationship Id="rId19" Type="http://schemas.openxmlformats.org/officeDocument/2006/relationships/slideLayout" Target="../slideLayouts/slideLayout132.xml"/><Relationship Id="rId4" Type="http://schemas.openxmlformats.org/officeDocument/2006/relationships/slideLayout" Target="../slideLayouts/slideLayout117.xml"/><Relationship Id="rId9" Type="http://schemas.openxmlformats.org/officeDocument/2006/relationships/slideLayout" Target="../slideLayouts/slideLayout122.xml"/><Relationship Id="rId14" Type="http://schemas.openxmlformats.org/officeDocument/2006/relationships/slideLayout" Target="../slideLayouts/slideLayout127.xml"/><Relationship Id="rId22"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42.xml"/><Relationship Id="rId13" Type="http://schemas.openxmlformats.org/officeDocument/2006/relationships/slideLayout" Target="../slideLayouts/slideLayout147.xml"/><Relationship Id="rId18" Type="http://schemas.openxmlformats.org/officeDocument/2006/relationships/slideLayout" Target="../slideLayouts/slideLayout152.xml"/><Relationship Id="rId26" Type="http://schemas.openxmlformats.org/officeDocument/2006/relationships/slideLayout" Target="../slideLayouts/slideLayout160.xml"/><Relationship Id="rId3" Type="http://schemas.openxmlformats.org/officeDocument/2006/relationships/slideLayout" Target="../slideLayouts/slideLayout137.xml"/><Relationship Id="rId21" Type="http://schemas.openxmlformats.org/officeDocument/2006/relationships/slideLayout" Target="../slideLayouts/slideLayout155.xml"/><Relationship Id="rId7" Type="http://schemas.openxmlformats.org/officeDocument/2006/relationships/slideLayout" Target="../slideLayouts/slideLayout141.xml"/><Relationship Id="rId12" Type="http://schemas.openxmlformats.org/officeDocument/2006/relationships/slideLayout" Target="../slideLayouts/slideLayout146.xml"/><Relationship Id="rId17" Type="http://schemas.openxmlformats.org/officeDocument/2006/relationships/slideLayout" Target="../slideLayouts/slideLayout151.xml"/><Relationship Id="rId25" Type="http://schemas.openxmlformats.org/officeDocument/2006/relationships/slideLayout" Target="../slideLayouts/slideLayout159.xml"/><Relationship Id="rId2" Type="http://schemas.openxmlformats.org/officeDocument/2006/relationships/slideLayout" Target="../slideLayouts/slideLayout136.xml"/><Relationship Id="rId16" Type="http://schemas.openxmlformats.org/officeDocument/2006/relationships/slideLayout" Target="../slideLayouts/slideLayout150.xml"/><Relationship Id="rId20" Type="http://schemas.openxmlformats.org/officeDocument/2006/relationships/slideLayout" Target="../slideLayouts/slideLayout154.xml"/><Relationship Id="rId1" Type="http://schemas.openxmlformats.org/officeDocument/2006/relationships/slideLayout" Target="../slideLayouts/slideLayout135.xml"/><Relationship Id="rId6" Type="http://schemas.openxmlformats.org/officeDocument/2006/relationships/slideLayout" Target="../slideLayouts/slideLayout140.xml"/><Relationship Id="rId11" Type="http://schemas.openxmlformats.org/officeDocument/2006/relationships/slideLayout" Target="../slideLayouts/slideLayout145.xml"/><Relationship Id="rId24" Type="http://schemas.openxmlformats.org/officeDocument/2006/relationships/slideLayout" Target="../slideLayouts/slideLayout158.xml"/><Relationship Id="rId5" Type="http://schemas.openxmlformats.org/officeDocument/2006/relationships/slideLayout" Target="../slideLayouts/slideLayout139.xml"/><Relationship Id="rId15" Type="http://schemas.openxmlformats.org/officeDocument/2006/relationships/slideLayout" Target="../slideLayouts/slideLayout149.xml"/><Relationship Id="rId23" Type="http://schemas.openxmlformats.org/officeDocument/2006/relationships/slideLayout" Target="../slideLayouts/slideLayout157.xml"/><Relationship Id="rId28" Type="http://schemas.openxmlformats.org/officeDocument/2006/relationships/image" Target="../media/image1.png"/><Relationship Id="rId10" Type="http://schemas.openxmlformats.org/officeDocument/2006/relationships/slideLayout" Target="../slideLayouts/slideLayout144.xml"/><Relationship Id="rId19" Type="http://schemas.openxmlformats.org/officeDocument/2006/relationships/slideLayout" Target="../slideLayouts/slideLayout153.xml"/><Relationship Id="rId4" Type="http://schemas.openxmlformats.org/officeDocument/2006/relationships/slideLayout" Target="../slideLayouts/slideLayout138.xml"/><Relationship Id="rId9" Type="http://schemas.openxmlformats.org/officeDocument/2006/relationships/slideLayout" Target="../slideLayouts/slideLayout143.xml"/><Relationship Id="rId14" Type="http://schemas.openxmlformats.org/officeDocument/2006/relationships/slideLayout" Target="../slideLayouts/slideLayout148.xml"/><Relationship Id="rId22" Type="http://schemas.openxmlformats.org/officeDocument/2006/relationships/slideLayout" Target="../slideLayouts/slideLayout156.xml"/><Relationship Id="rId27"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68.xml"/><Relationship Id="rId13" Type="http://schemas.openxmlformats.org/officeDocument/2006/relationships/slideLayout" Target="../slideLayouts/slideLayout173.xml"/><Relationship Id="rId18" Type="http://schemas.openxmlformats.org/officeDocument/2006/relationships/slideLayout" Target="../slideLayouts/slideLayout178.xml"/><Relationship Id="rId26" Type="http://schemas.openxmlformats.org/officeDocument/2006/relationships/slideLayout" Target="../slideLayouts/slideLayout186.xml"/><Relationship Id="rId3" Type="http://schemas.openxmlformats.org/officeDocument/2006/relationships/slideLayout" Target="../slideLayouts/slideLayout163.xml"/><Relationship Id="rId21" Type="http://schemas.openxmlformats.org/officeDocument/2006/relationships/slideLayout" Target="../slideLayouts/slideLayout181.xml"/><Relationship Id="rId7" Type="http://schemas.openxmlformats.org/officeDocument/2006/relationships/slideLayout" Target="../slideLayouts/slideLayout167.xml"/><Relationship Id="rId12" Type="http://schemas.openxmlformats.org/officeDocument/2006/relationships/slideLayout" Target="../slideLayouts/slideLayout172.xml"/><Relationship Id="rId17" Type="http://schemas.openxmlformats.org/officeDocument/2006/relationships/slideLayout" Target="../slideLayouts/slideLayout177.xml"/><Relationship Id="rId25" Type="http://schemas.openxmlformats.org/officeDocument/2006/relationships/slideLayout" Target="../slideLayouts/slideLayout185.xml"/><Relationship Id="rId2" Type="http://schemas.openxmlformats.org/officeDocument/2006/relationships/slideLayout" Target="../slideLayouts/slideLayout162.xml"/><Relationship Id="rId16" Type="http://schemas.openxmlformats.org/officeDocument/2006/relationships/slideLayout" Target="../slideLayouts/slideLayout176.xml"/><Relationship Id="rId20" Type="http://schemas.openxmlformats.org/officeDocument/2006/relationships/slideLayout" Target="../slideLayouts/slideLayout180.xml"/><Relationship Id="rId1" Type="http://schemas.openxmlformats.org/officeDocument/2006/relationships/slideLayout" Target="../slideLayouts/slideLayout161.xml"/><Relationship Id="rId6" Type="http://schemas.openxmlformats.org/officeDocument/2006/relationships/slideLayout" Target="../slideLayouts/slideLayout166.xml"/><Relationship Id="rId11" Type="http://schemas.openxmlformats.org/officeDocument/2006/relationships/slideLayout" Target="../slideLayouts/slideLayout171.xml"/><Relationship Id="rId24" Type="http://schemas.openxmlformats.org/officeDocument/2006/relationships/slideLayout" Target="../slideLayouts/slideLayout184.xml"/><Relationship Id="rId5" Type="http://schemas.openxmlformats.org/officeDocument/2006/relationships/slideLayout" Target="../slideLayouts/slideLayout165.xml"/><Relationship Id="rId15" Type="http://schemas.openxmlformats.org/officeDocument/2006/relationships/slideLayout" Target="../slideLayouts/slideLayout175.xml"/><Relationship Id="rId23" Type="http://schemas.openxmlformats.org/officeDocument/2006/relationships/slideLayout" Target="../slideLayouts/slideLayout183.xml"/><Relationship Id="rId28" Type="http://schemas.openxmlformats.org/officeDocument/2006/relationships/image" Target="../media/image1.png"/><Relationship Id="rId10" Type="http://schemas.openxmlformats.org/officeDocument/2006/relationships/slideLayout" Target="../slideLayouts/slideLayout170.xml"/><Relationship Id="rId19" Type="http://schemas.openxmlformats.org/officeDocument/2006/relationships/slideLayout" Target="../slideLayouts/slideLayout179.xml"/><Relationship Id="rId4" Type="http://schemas.openxmlformats.org/officeDocument/2006/relationships/slideLayout" Target="../slideLayouts/slideLayout164.xml"/><Relationship Id="rId9" Type="http://schemas.openxmlformats.org/officeDocument/2006/relationships/slideLayout" Target="../slideLayouts/slideLayout169.xml"/><Relationship Id="rId14" Type="http://schemas.openxmlformats.org/officeDocument/2006/relationships/slideLayout" Target="../slideLayouts/slideLayout174.xml"/><Relationship Id="rId22" Type="http://schemas.openxmlformats.org/officeDocument/2006/relationships/slideLayout" Target="../slideLayouts/slideLayout182.xml"/><Relationship Id="rId27"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94.xml"/><Relationship Id="rId3" Type="http://schemas.openxmlformats.org/officeDocument/2006/relationships/slideLayout" Target="../slideLayouts/slideLayout189.xml"/><Relationship Id="rId7" Type="http://schemas.openxmlformats.org/officeDocument/2006/relationships/slideLayout" Target="../slideLayouts/slideLayout193.xml"/><Relationship Id="rId12" Type="http://schemas.openxmlformats.org/officeDocument/2006/relationships/theme" Target="../theme/theme8.xml"/><Relationship Id="rId2" Type="http://schemas.openxmlformats.org/officeDocument/2006/relationships/slideLayout" Target="../slideLayouts/slideLayout188.xml"/><Relationship Id="rId1" Type="http://schemas.openxmlformats.org/officeDocument/2006/relationships/slideLayout" Target="../slideLayouts/slideLayout187.xml"/><Relationship Id="rId6" Type="http://schemas.openxmlformats.org/officeDocument/2006/relationships/slideLayout" Target="../slideLayouts/slideLayout192.xml"/><Relationship Id="rId11" Type="http://schemas.openxmlformats.org/officeDocument/2006/relationships/slideLayout" Target="../slideLayouts/slideLayout197.xml"/><Relationship Id="rId5" Type="http://schemas.openxmlformats.org/officeDocument/2006/relationships/slideLayout" Target="../slideLayouts/slideLayout191.xml"/><Relationship Id="rId10" Type="http://schemas.openxmlformats.org/officeDocument/2006/relationships/slideLayout" Target="../slideLayouts/slideLayout196.xml"/><Relationship Id="rId4" Type="http://schemas.openxmlformats.org/officeDocument/2006/relationships/slideLayout" Target="../slideLayouts/slideLayout190.xml"/><Relationship Id="rId9" Type="http://schemas.openxmlformats.org/officeDocument/2006/relationships/slideLayout" Target="../slideLayouts/slideLayout195.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205.xml"/><Relationship Id="rId13" Type="http://schemas.openxmlformats.org/officeDocument/2006/relationships/slideLayout" Target="../slideLayouts/slideLayout210.xml"/><Relationship Id="rId3" Type="http://schemas.openxmlformats.org/officeDocument/2006/relationships/slideLayout" Target="../slideLayouts/slideLayout200.xml"/><Relationship Id="rId7" Type="http://schemas.openxmlformats.org/officeDocument/2006/relationships/slideLayout" Target="../slideLayouts/slideLayout204.xml"/><Relationship Id="rId12" Type="http://schemas.openxmlformats.org/officeDocument/2006/relationships/slideLayout" Target="../slideLayouts/slideLayout209.xml"/><Relationship Id="rId2" Type="http://schemas.openxmlformats.org/officeDocument/2006/relationships/slideLayout" Target="../slideLayouts/slideLayout199.xml"/><Relationship Id="rId1" Type="http://schemas.openxmlformats.org/officeDocument/2006/relationships/slideLayout" Target="../slideLayouts/slideLayout198.xml"/><Relationship Id="rId6" Type="http://schemas.openxmlformats.org/officeDocument/2006/relationships/slideLayout" Target="../slideLayouts/slideLayout203.xml"/><Relationship Id="rId11" Type="http://schemas.openxmlformats.org/officeDocument/2006/relationships/slideLayout" Target="../slideLayouts/slideLayout208.xml"/><Relationship Id="rId5" Type="http://schemas.openxmlformats.org/officeDocument/2006/relationships/slideLayout" Target="../slideLayouts/slideLayout202.xml"/><Relationship Id="rId10" Type="http://schemas.openxmlformats.org/officeDocument/2006/relationships/slideLayout" Target="../slideLayouts/slideLayout207.xml"/><Relationship Id="rId4" Type="http://schemas.openxmlformats.org/officeDocument/2006/relationships/slideLayout" Target="../slideLayouts/slideLayout201.xml"/><Relationship Id="rId9" Type="http://schemas.openxmlformats.org/officeDocument/2006/relationships/slideLayout" Target="../slideLayouts/slideLayout206.xml"/><Relationship Id="rId14" Type="http://schemas.openxmlformats.org/officeDocument/2006/relationships/theme" Target="../theme/theme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27"/>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170" r:id="rId1"/>
    <p:sldLayoutId id="2147484167" r:id="rId2"/>
    <p:sldLayoutId id="2147484087" r:id="rId3"/>
    <p:sldLayoutId id="2147484098" r:id="rId4"/>
    <p:sldLayoutId id="2147484107" r:id="rId5"/>
    <p:sldLayoutId id="2147484086" r:id="rId6"/>
    <p:sldLayoutId id="2147484099" r:id="rId7"/>
    <p:sldLayoutId id="2147484100" r:id="rId8"/>
    <p:sldLayoutId id="2147484106" r:id="rId9"/>
    <p:sldLayoutId id="2147484089" r:id="rId10"/>
    <p:sldLayoutId id="2147484092" r:id="rId11"/>
    <p:sldLayoutId id="2147484105" r:id="rId12"/>
    <p:sldLayoutId id="2147484182" r:id="rId13"/>
    <p:sldLayoutId id="2147484130" r:id="rId14"/>
    <p:sldLayoutId id="2147484101" r:id="rId15"/>
    <p:sldLayoutId id="2147484102" r:id="rId16"/>
    <p:sldLayoutId id="2147484093" r:id="rId17"/>
    <p:sldLayoutId id="2147484127" r:id="rId18"/>
    <p:sldLayoutId id="2147484128" r:id="rId19"/>
    <p:sldLayoutId id="2147484129" r:id="rId20"/>
    <p:sldLayoutId id="2147484094" r:id="rId21"/>
    <p:sldLayoutId id="2147484195" r:id="rId22"/>
    <p:sldLayoutId id="2147484096" r:id="rId23"/>
    <p:sldLayoutId id="2147484345" r:id="rId24"/>
    <p:sldLayoutId id="2147484368" r:id="rId25"/>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55008" y="372394"/>
            <a:ext cx="10726460" cy="135195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55008" y="1861968"/>
            <a:ext cx="10726460" cy="443796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55008" y="6482889"/>
            <a:ext cx="2798207" cy="372394"/>
          </a:xfrm>
          <a:prstGeom prst="rect">
            <a:avLst/>
          </a:prstGeom>
        </p:spPr>
        <p:txBody>
          <a:bodyPr vert="horz" lIns="91440" tIns="45720" rIns="91440" bIns="45720" rtlCol="0" anchor="ctr"/>
          <a:lstStyle>
            <a:lvl1pPr algn="l">
              <a:defRPr sz="1224">
                <a:solidFill>
                  <a:schemeClr val="tx1">
                    <a:tint val="75000"/>
                  </a:schemeClr>
                </a:solidFill>
              </a:defRPr>
            </a:lvl1pPr>
          </a:lstStyle>
          <a:p>
            <a:fld id="{D817BCF1-EDE9-46B3-A8B3-659212B54243}" type="datetimeFigureOut">
              <a:rPr lang="en-US" smtClean="0"/>
              <a:t>5/9/2018</a:t>
            </a:fld>
            <a:endParaRPr lang="en-US"/>
          </a:p>
        </p:txBody>
      </p:sp>
      <p:sp>
        <p:nvSpPr>
          <p:cNvPr id="5" name="Footer Placeholder 4"/>
          <p:cNvSpPr>
            <a:spLocks noGrp="1"/>
          </p:cNvSpPr>
          <p:nvPr>
            <p:ph type="ftr" sz="quarter" idx="3"/>
          </p:nvPr>
        </p:nvSpPr>
        <p:spPr>
          <a:xfrm>
            <a:off x="4119583" y="6482889"/>
            <a:ext cx="4197310" cy="372394"/>
          </a:xfrm>
          <a:prstGeom prst="rect">
            <a:avLst/>
          </a:prstGeom>
        </p:spPr>
        <p:txBody>
          <a:bodyPr vert="horz" lIns="91440" tIns="45720" rIns="91440" bIns="45720" rtlCol="0" anchor="ctr"/>
          <a:lstStyle>
            <a:lvl1pPr algn="ctr">
              <a:defRPr sz="1224">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83260" y="6482889"/>
            <a:ext cx="2798207" cy="372394"/>
          </a:xfrm>
          <a:prstGeom prst="rect">
            <a:avLst/>
          </a:prstGeom>
        </p:spPr>
        <p:txBody>
          <a:bodyPr vert="horz" lIns="91440" tIns="45720" rIns="91440" bIns="45720" rtlCol="0" anchor="ctr"/>
          <a:lstStyle>
            <a:lvl1pPr algn="r">
              <a:defRPr sz="1224">
                <a:solidFill>
                  <a:schemeClr val="tx1">
                    <a:tint val="75000"/>
                  </a:schemeClr>
                </a:solidFill>
              </a:defRPr>
            </a:lvl1pPr>
          </a:lstStyle>
          <a:p>
            <a:fld id="{CFBCED8A-DE7B-4F20-BCBD-2F1C97F6A900}" type="slidenum">
              <a:rPr lang="en-US" smtClean="0"/>
              <a:t>‹#›</a:t>
            </a:fld>
            <a:endParaRPr lang="en-US"/>
          </a:p>
        </p:txBody>
      </p:sp>
    </p:spTree>
    <p:extLst>
      <p:ext uri="{BB962C8B-B14F-4D97-AF65-F5344CB8AC3E}">
        <p14:creationId xmlns:p14="http://schemas.microsoft.com/office/powerpoint/2010/main" val="1990713179"/>
      </p:ext>
    </p:extLst>
  </p:cSld>
  <p:clrMap bg1="lt1" tx1="dk1" bg2="lt2" tx2="dk2" accent1="accent1" accent2="accent2" accent3="accent3" accent4="accent4" accent5="accent5" accent6="accent6" hlink="hlink" folHlink="folHlink"/>
  <p:sldLayoutIdLst>
    <p:sldLayoutId id="2147484451" r:id="rId1"/>
    <p:sldLayoutId id="2147484452" r:id="rId2"/>
    <p:sldLayoutId id="2147484453" r:id="rId3"/>
    <p:sldLayoutId id="2147484454" r:id="rId4"/>
    <p:sldLayoutId id="2147484455" r:id="rId5"/>
    <p:sldLayoutId id="2147484456" r:id="rId6"/>
    <p:sldLayoutId id="2147484457" r:id="rId7"/>
    <p:sldLayoutId id="2147484458" r:id="rId8"/>
    <p:sldLayoutId id="2147484459" r:id="rId9"/>
    <p:sldLayoutId id="2147484460" r:id="rId10"/>
    <p:sldLayoutId id="2147484461" r:id="rId11"/>
    <p:sldLayoutId id="2147484462" r:id="rId12"/>
    <p:sldLayoutId id="2147484463" r:id="rId13"/>
    <p:sldLayoutId id="2147484464" r:id="rId14"/>
    <p:sldLayoutId id="2147484465" r:id="rId15"/>
    <p:sldLayoutId id="2147484466" r:id="rId16"/>
    <p:sldLayoutId id="2147484467" r:id="rId17"/>
    <p:sldLayoutId id="2147484468" r:id="rId18"/>
    <p:sldLayoutId id="2147484469" r:id="rId19"/>
    <p:sldLayoutId id="2147484470" r:id="rId20"/>
    <p:sldLayoutId id="2147484471" r:id="rId21"/>
    <p:sldLayoutId id="2147484472" r:id="rId22"/>
    <p:sldLayoutId id="2147484473" r:id="rId23"/>
    <p:sldLayoutId id="2147484474" r:id="rId24"/>
    <p:sldLayoutId id="2147484475" r:id="rId25"/>
    <p:sldLayoutId id="2147484476" r:id="rId26"/>
    <p:sldLayoutId id="2147484477" r:id="rId27"/>
    <p:sldLayoutId id="2147484478" r:id="rId28"/>
    <p:sldLayoutId id="2147484479" r:id="rId29"/>
    <p:sldLayoutId id="2147484480" r:id="rId30"/>
    <p:sldLayoutId id="2147484481" r:id="rId31"/>
    <p:sldLayoutId id="2147484482" r:id="rId32"/>
    <p:sldLayoutId id="2147484483" r:id="rId33"/>
    <p:sldLayoutId id="2147484484" r:id="rId34"/>
    <p:sldLayoutId id="2147484485" r:id="rId35"/>
    <p:sldLayoutId id="2147484486" r:id="rId36"/>
    <p:sldLayoutId id="2147484487" r:id="rId37"/>
    <p:sldLayoutId id="2147484488" r:id="rId38"/>
    <p:sldLayoutId id="2147484489" r:id="rId39"/>
    <p:sldLayoutId id="2147484490" r:id="rId40"/>
    <p:sldLayoutId id="2147484491" r:id="rId41"/>
    <p:sldLayoutId id="2147484492" r:id="rId42"/>
    <p:sldLayoutId id="2147484493" r:id="rId43"/>
    <p:sldLayoutId id="2147484494" r:id="rId44"/>
    <p:sldLayoutId id="2147484495" r:id="rId45"/>
    <p:sldLayoutId id="2147484496" r:id="rId46"/>
    <p:sldLayoutId id="2147484497" r:id="rId47"/>
    <p:sldLayoutId id="2147484498" r:id="rId48"/>
    <p:sldLayoutId id="2147484499" r:id="rId49"/>
    <p:sldLayoutId id="2147484500" r:id="rId50"/>
    <p:sldLayoutId id="2147484501" r:id="rId51"/>
    <p:sldLayoutId id="2147484502" r:id="rId52"/>
    <p:sldLayoutId id="2147484503" r:id="rId53"/>
    <p:sldLayoutId id="2147484504" r:id="rId54"/>
    <p:sldLayoutId id="2147484505" r:id="rId55"/>
    <p:sldLayoutId id="2147484506" r:id="rId56"/>
    <p:sldLayoutId id="2147484507" r:id="rId57"/>
  </p:sldLayoutIdLst>
  <p:txStyles>
    <p:titleStyle>
      <a:lvl1pPr algn="l" defTabSz="932597" rtl="0" eaLnBrk="1" latinLnBrk="0" hangingPunct="1">
        <a:lnSpc>
          <a:spcPct val="90000"/>
        </a:lnSpc>
        <a:spcBef>
          <a:spcPct val="0"/>
        </a:spcBef>
        <a:buNone/>
        <a:defRPr sz="4488" kern="1200">
          <a:solidFill>
            <a:schemeClr val="tx1"/>
          </a:solidFill>
          <a:latin typeface="+mj-lt"/>
          <a:ea typeface="+mj-ea"/>
          <a:cs typeface="+mj-cs"/>
        </a:defRPr>
      </a:lvl1pPr>
    </p:titleStyle>
    <p:bodyStyle>
      <a:lvl1pPr marL="233149" indent="-233149" algn="l" defTabSz="932597" rtl="0" eaLnBrk="1" latinLnBrk="0" hangingPunct="1">
        <a:lnSpc>
          <a:spcPct val="110000"/>
        </a:lnSpc>
        <a:spcBef>
          <a:spcPts val="1020"/>
        </a:spcBef>
        <a:spcAft>
          <a:spcPts val="612"/>
        </a:spcAft>
        <a:buFont typeface="Arial" panose="020B0604020202020204" pitchFamily="34" charset="0"/>
        <a:buChar char="•"/>
        <a:defRPr sz="2856" kern="1200">
          <a:solidFill>
            <a:schemeClr val="tx1"/>
          </a:solidFill>
          <a:latin typeface="+mj-lt"/>
          <a:ea typeface="+mn-ea"/>
          <a:cs typeface="+mn-cs"/>
        </a:defRPr>
      </a:lvl1pPr>
      <a:lvl2pPr marL="699447" indent="-233149" algn="l" defTabSz="932597" rtl="0" eaLnBrk="1" latinLnBrk="0" hangingPunct="1">
        <a:lnSpc>
          <a:spcPct val="110000"/>
        </a:lnSpc>
        <a:spcBef>
          <a:spcPts val="510"/>
        </a:spcBef>
        <a:spcAft>
          <a:spcPts val="612"/>
        </a:spcAft>
        <a:buFont typeface="Arial" panose="020B0604020202020204" pitchFamily="34" charset="0"/>
        <a:buChar char="•"/>
        <a:defRPr sz="2448" kern="1200">
          <a:solidFill>
            <a:schemeClr val="tx1"/>
          </a:solidFill>
          <a:latin typeface="+mj-lt"/>
          <a:ea typeface="+mn-ea"/>
          <a:cs typeface="+mn-cs"/>
        </a:defRPr>
      </a:lvl2pPr>
      <a:lvl3pPr marL="1165746" indent="-233149" algn="l" defTabSz="932597" rtl="0" eaLnBrk="1" latinLnBrk="0" hangingPunct="1">
        <a:lnSpc>
          <a:spcPct val="110000"/>
        </a:lnSpc>
        <a:spcBef>
          <a:spcPts val="510"/>
        </a:spcBef>
        <a:spcAft>
          <a:spcPts val="612"/>
        </a:spcAft>
        <a:buFont typeface="Arial" panose="020B0604020202020204" pitchFamily="34" charset="0"/>
        <a:buChar char="•"/>
        <a:defRPr sz="2040" kern="1200">
          <a:solidFill>
            <a:schemeClr val="tx1"/>
          </a:solidFill>
          <a:latin typeface="Segoe UI" panose="020B0502040204020203" pitchFamily="34" charset="0"/>
          <a:ea typeface="+mn-ea"/>
          <a:cs typeface="Segoe UI" panose="020B0502040204020203" pitchFamily="34" charset="0"/>
        </a:defRPr>
      </a:lvl3pPr>
      <a:lvl4pPr marL="1632044" indent="-233149" algn="l" defTabSz="932597" rtl="0" eaLnBrk="1" latinLnBrk="0" hangingPunct="1">
        <a:lnSpc>
          <a:spcPct val="110000"/>
        </a:lnSpc>
        <a:spcBef>
          <a:spcPts val="510"/>
        </a:spcBef>
        <a:spcAft>
          <a:spcPts val="612"/>
        </a:spcAft>
        <a:buFont typeface="Arial" panose="020B0604020202020204" pitchFamily="34" charset="0"/>
        <a:buChar char="•"/>
        <a:defRPr sz="1836" kern="1200">
          <a:solidFill>
            <a:schemeClr val="tx1"/>
          </a:solidFill>
          <a:latin typeface="Segoe UI" panose="020B0502040204020203" pitchFamily="34" charset="0"/>
          <a:ea typeface="+mn-ea"/>
          <a:cs typeface="Segoe UI" panose="020B0502040204020203" pitchFamily="34" charset="0"/>
        </a:defRPr>
      </a:lvl4pPr>
      <a:lvl5pPr marL="2098342" indent="-233149" algn="l" defTabSz="932597" rtl="0" eaLnBrk="1" latinLnBrk="0" hangingPunct="1">
        <a:lnSpc>
          <a:spcPct val="110000"/>
        </a:lnSpc>
        <a:spcBef>
          <a:spcPts val="510"/>
        </a:spcBef>
        <a:spcAft>
          <a:spcPts val="612"/>
        </a:spcAft>
        <a:buFont typeface="Arial" panose="020B0604020202020204" pitchFamily="34" charset="0"/>
        <a:buChar char="•"/>
        <a:defRPr sz="1836" kern="1200">
          <a:solidFill>
            <a:schemeClr val="tx1"/>
          </a:solidFill>
          <a:latin typeface="Segoe UI" panose="020B0502040204020203" pitchFamily="34" charset="0"/>
          <a:ea typeface="+mn-ea"/>
          <a:cs typeface="Segoe UI" panose="020B0502040204020203" pitchFamily="34" charset="0"/>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26"/>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3588427678"/>
      </p:ext>
    </p:extLst>
  </p:cSld>
  <p:clrMap bg1="dk1" tx1="lt1" bg2="dk2" tx2="lt2" accent1="accent1" accent2="accent2" accent3="accent3" accent4="accent4" accent5="accent5" accent6="accent6" hlink="hlink" folHlink="folHlink"/>
  <p:sldLayoutIdLst>
    <p:sldLayoutId id="2147484266" r:id="rId1"/>
    <p:sldLayoutId id="2147484236" r:id="rId2"/>
    <p:sldLayoutId id="2147484240" r:id="rId3"/>
    <p:sldLayoutId id="2147484241" r:id="rId4"/>
    <p:sldLayoutId id="2147484244" r:id="rId5"/>
    <p:sldLayoutId id="2147484245" r:id="rId6"/>
    <p:sldLayoutId id="2147484247" r:id="rId7"/>
    <p:sldLayoutId id="2147484249" r:id="rId8"/>
    <p:sldLayoutId id="2147484250" r:id="rId9"/>
    <p:sldLayoutId id="2147484264" r:id="rId10"/>
    <p:sldLayoutId id="2147484251" r:id="rId11"/>
    <p:sldLayoutId id="2147484252" r:id="rId12"/>
    <p:sldLayoutId id="2147484253" r:id="rId13"/>
    <p:sldLayoutId id="2147484267" r:id="rId14"/>
    <p:sldLayoutId id="2147484256" r:id="rId15"/>
    <p:sldLayoutId id="2147484257" r:id="rId16"/>
    <p:sldLayoutId id="2147484258" r:id="rId17"/>
    <p:sldLayoutId id="2147484259" r:id="rId18"/>
    <p:sldLayoutId id="2147484260" r:id="rId19"/>
    <p:sldLayoutId id="2147484261" r:id="rId20"/>
    <p:sldLayoutId id="2147484263" r:id="rId21"/>
    <p:sldLayoutId id="2147484342" r:id="rId22"/>
    <p:sldLayoutId id="2147484343" r:id="rId23"/>
    <p:sldLayoutId id="2147484344" r:id="rId24"/>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6"/>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2"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68944350"/>
      </p:ext>
    </p:extLst>
  </p:cSld>
  <p:clrMap bg1="lt1" tx1="dk1" bg2="lt2" tx2="dk2" accent1="accent1" accent2="accent2" accent3="accent3" accent4="accent4" accent5="accent5" accent6="accent6" hlink="hlink" folHlink="folHlink"/>
  <p:sldLayoutIdLst>
    <p:sldLayoutId id="2147484270" r:id="rId1"/>
    <p:sldLayoutId id="2147484271" r:id="rId2"/>
    <p:sldLayoutId id="2147484272" r:id="rId3"/>
    <p:sldLayoutId id="2147484273" r:id="rId4"/>
    <p:sldLayoutId id="2147484274" r:id="rId5"/>
    <p:sldLayoutId id="2147484275" r:id="rId6"/>
    <p:sldLayoutId id="2147484276" r:id="rId7"/>
    <p:sldLayoutId id="2147484277" r:id="rId8"/>
    <p:sldLayoutId id="2147484278" r:id="rId9"/>
    <p:sldLayoutId id="2147484279" r:id="rId10"/>
    <p:sldLayoutId id="2147484280" r:id="rId11"/>
    <p:sldLayoutId id="2147484281" r:id="rId12"/>
    <p:sldLayoutId id="2147484282" r:id="rId13"/>
    <p:sldLayoutId id="2147484283" r:id="rId14"/>
    <p:sldLayoutId id="2147484284" r:id="rId15"/>
    <p:sldLayoutId id="2147484285" r:id="rId16"/>
    <p:sldLayoutId id="2147484286" r:id="rId17"/>
    <p:sldLayoutId id="2147484288" r:id="rId18"/>
  </p:sldLayoutIdLst>
  <p:transition>
    <p:fade/>
  </p:transition>
  <p:txStyles>
    <p:titleStyle>
      <a:lvl1pPr algn="l" defTabSz="932384" rtl="0" eaLnBrk="1" latinLnBrk="0" hangingPunct="1">
        <a:lnSpc>
          <a:spcPct val="90000"/>
        </a:lnSpc>
        <a:spcBef>
          <a:spcPct val="0"/>
        </a:spcBef>
        <a:buNone/>
        <a:defRPr lang="en-US" sz="4798"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768" marR="0" indent="-342768" algn="l" defTabSz="932384" rtl="0" eaLnBrk="1" fontAlgn="auto" latinLnBrk="0" hangingPunct="1">
        <a:lnSpc>
          <a:spcPct val="90000"/>
        </a:lnSpc>
        <a:spcBef>
          <a:spcPct val="20000"/>
        </a:spcBef>
        <a:spcAft>
          <a:spcPts val="0"/>
        </a:spcAft>
        <a:buClrTx/>
        <a:buSzPct val="90000"/>
        <a:buFont typeface="Arial" pitchFamily="34" charset="0"/>
        <a:buChar char="•"/>
        <a:tabLst/>
        <a:defRPr sz="3998" kern="1200" spc="0" baseline="0">
          <a:gradFill>
            <a:gsLst>
              <a:gs pos="1250">
                <a:schemeClr val="tx1"/>
              </a:gs>
              <a:gs pos="100000">
                <a:schemeClr val="tx1"/>
              </a:gs>
            </a:gsLst>
            <a:lin ang="5400000" scaled="0"/>
          </a:gradFill>
          <a:latin typeface="+mj-lt"/>
          <a:ea typeface="+mn-ea"/>
          <a:cs typeface="+mn-cs"/>
        </a:defRPr>
      </a:lvl1pPr>
      <a:lvl2pPr marL="583975" marR="0" indent="-241206" algn="l" defTabSz="93238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792"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305"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6817"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055"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248"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441"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633"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384" rtl="0" eaLnBrk="1" latinLnBrk="0" hangingPunct="1">
        <a:defRPr sz="1800" kern="1200">
          <a:solidFill>
            <a:schemeClr val="tx1"/>
          </a:solidFill>
          <a:latin typeface="+mn-lt"/>
          <a:ea typeface="+mn-ea"/>
          <a:cs typeface="+mn-cs"/>
        </a:defRPr>
      </a:lvl1pPr>
      <a:lvl2pPr marL="466191" algn="l" defTabSz="932384" rtl="0" eaLnBrk="1" latinLnBrk="0" hangingPunct="1">
        <a:defRPr sz="1800" kern="1200">
          <a:solidFill>
            <a:schemeClr val="tx1"/>
          </a:solidFill>
          <a:latin typeface="+mn-lt"/>
          <a:ea typeface="+mn-ea"/>
          <a:cs typeface="+mn-cs"/>
        </a:defRPr>
      </a:lvl2pPr>
      <a:lvl3pPr marL="932384" algn="l" defTabSz="932384" rtl="0" eaLnBrk="1" latinLnBrk="0" hangingPunct="1">
        <a:defRPr sz="1800" kern="1200">
          <a:solidFill>
            <a:schemeClr val="tx1"/>
          </a:solidFill>
          <a:latin typeface="+mn-lt"/>
          <a:ea typeface="+mn-ea"/>
          <a:cs typeface="+mn-cs"/>
        </a:defRPr>
      </a:lvl3pPr>
      <a:lvl4pPr marL="1398576" algn="l" defTabSz="932384" rtl="0" eaLnBrk="1" latinLnBrk="0" hangingPunct="1">
        <a:defRPr sz="1800" kern="1200">
          <a:solidFill>
            <a:schemeClr val="tx1"/>
          </a:solidFill>
          <a:latin typeface="+mn-lt"/>
          <a:ea typeface="+mn-ea"/>
          <a:cs typeface="+mn-cs"/>
        </a:defRPr>
      </a:lvl4pPr>
      <a:lvl5pPr marL="1864768" algn="l" defTabSz="932384" rtl="0" eaLnBrk="1" latinLnBrk="0" hangingPunct="1">
        <a:defRPr sz="1800" kern="1200">
          <a:solidFill>
            <a:schemeClr val="tx1"/>
          </a:solidFill>
          <a:latin typeface="+mn-lt"/>
          <a:ea typeface="+mn-ea"/>
          <a:cs typeface="+mn-cs"/>
        </a:defRPr>
      </a:lvl5pPr>
      <a:lvl6pPr marL="2330960" algn="l" defTabSz="932384" rtl="0" eaLnBrk="1" latinLnBrk="0" hangingPunct="1">
        <a:defRPr sz="1800" kern="1200">
          <a:solidFill>
            <a:schemeClr val="tx1"/>
          </a:solidFill>
          <a:latin typeface="+mn-lt"/>
          <a:ea typeface="+mn-ea"/>
          <a:cs typeface="+mn-cs"/>
        </a:defRPr>
      </a:lvl6pPr>
      <a:lvl7pPr marL="2797152" algn="l" defTabSz="932384" rtl="0" eaLnBrk="1" latinLnBrk="0" hangingPunct="1">
        <a:defRPr sz="1800" kern="1200">
          <a:solidFill>
            <a:schemeClr val="tx1"/>
          </a:solidFill>
          <a:latin typeface="+mn-lt"/>
          <a:ea typeface="+mn-ea"/>
          <a:cs typeface="+mn-cs"/>
        </a:defRPr>
      </a:lvl7pPr>
      <a:lvl8pPr marL="3263343" algn="l" defTabSz="932384" rtl="0" eaLnBrk="1" latinLnBrk="0" hangingPunct="1">
        <a:defRPr sz="1800" kern="1200">
          <a:solidFill>
            <a:schemeClr val="tx1"/>
          </a:solidFill>
          <a:latin typeface="+mn-lt"/>
          <a:ea typeface="+mn-ea"/>
          <a:cs typeface="+mn-cs"/>
        </a:defRPr>
      </a:lvl8pPr>
      <a:lvl9pPr marL="3729537" algn="l" defTabSz="932384"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18" name="Group 17"/>
          <p:cNvGrpSpPr/>
          <p:nvPr userDrawn="1"/>
        </p:nvGrpSpPr>
        <p:grpSpPr>
          <a:xfrm>
            <a:off x="12618964" y="-8395"/>
            <a:ext cx="955641" cy="5775361"/>
            <a:chOff x="12618967" y="-8396"/>
            <a:chExt cx="955641" cy="5775361"/>
          </a:xfrm>
        </p:grpSpPr>
        <p:grpSp>
          <p:nvGrpSpPr>
            <p:cNvPr id="26" name="Group 25"/>
            <p:cNvGrpSpPr/>
            <p:nvPr userDrawn="1"/>
          </p:nvGrpSpPr>
          <p:grpSpPr>
            <a:xfrm rot="5400000">
              <a:off x="11580864" y="1044098"/>
              <a:ext cx="2705442" cy="629236"/>
              <a:chOff x="1584344" y="4543426"/>
              <a:chExt cx="2705442"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293" fontAlgn="base">
                  <a:lnSpc>
                    <a:spcPct val="100000"/>
                  </a:lnSpc>
                  <a:spcBef>
                    <a:spcPct val="0"/>
                  </a:spcBef>
                  <a:spcAft>
                    <a:spcPct val="0"/>
                  </a:spcAft>
                </a:pPr>
                <a:r>
                  <a:rPr lang="en-US" sz="500" b="1" kern="1200" baseline="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32293" fontAlgn="base">
                  <a:lnSpc>
                    <a:spcPct val="100000"/>
                  </a:lnSpc>
                  <a:spcBef>
                    <a:spcPct val="0"/>
                  </a:spcBef>
                  <a:spcAft>
                    <a:spcPct val="0"/>
                  </a:spcAft>
                </a:pPr>
                <a:r>
                  <a:rPr lang="en-US" sz="500">
                    <a:gradFill>
                      <a:gsLst>
                        <a:gs pos="0">
                          <a:srgbClr val="FFFFFF"/>
                        </a:gs>
                        <a:gs pos="100000">
                          <a:srgbClr val="FFFFFF"/>
                        </a:gs>
                      </a:gsLst>
                      <a:lin ang="5400000" scaled="0"/>
                    </a:gradFill>
                    <a:ea typeface="Segoe UI" pitchFamily="34" charset="0"/>
                    <a:cs typeface="Segoe UI" pitchFamily="34" charset="0"/>
                  </a:rPr>
                  <a:t>R:</a:t>
                </a:r>
                <a:r>
                  <a:rPr lang="en-US" sz="500" baseline="0">
                    <a:gradFill>
                      <a:gsLst>
                        <a:gs pos="0">
                          <a:srgbClr val="FFFFFF"/>
                        </a:gs>
                        <a:gs pos="100000">
                          <a:srgbClr val="FFFFFF"/>
                        </a:gs>
                      </a:gsLst>
                      <a:lin ang="5400000" scaled="0"/>
                    </a:gradFill>
                    <a:ea typeface="Segoe UI" pitchFamily="34" charset="0"/>
                    <a:cs typeface="Segoe UI" pitchFamily="34" charset="0"/>
                  </a:rPr>
                  <a:t>0 G:32 B:80</a:t>
                </a:r>
                <a:endParaRPr lang="en-US" sz="50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293" fontAlgn="base">
                  <a:lnSpc>
                    <a:spcPct val="100000"/>
                  </a:lnSpc>
                  <a:spcBef>
                    <a:spcPct val="0"/>
                  </a:spcBef>
                  <a:spcAft>
                    <a:spcPct val="0"/>
                  </a:spcAft>
                </a:pPr>
                <a:r>
                  <a:rPr lang="en-US" sz="500" b="1" kern="1200" baseline="0">
                    <a:gradFill>
                      <a:gsLst>
                        <a:gs pos="0">
                          <a:srgbClr val="FFFFFF"/>
                        </a:gs>
                        <a:gs pos="100000">
                          <a:srgbClr val="FFFFFF"/>
                        </a:gs>
                      </a:gsLst>
                      <a:lin ang="5400000" scaled="0"/>
                    </a:gradFill>
                    <a:latin typeface="+mn-lt"/>
                    <a:ea typeface="Segoe UI" pitchFamily="34" charset="0"/>
                    <a:cs typeface="Segoe UI" pitchFamily="34" charset="0"/>
                  </a:rPr>
                  <a:t>Green</a:t>
                </a:r>
              </a:p>
              <a:p>
                <a:pPr algn="l" defTabSz="932293" fontAlgn="base">
                  <a:lnSpc>
                    <a:spcPct val="100000"/>
                  </a:lnSpc>
                  <a:spcBef>
                    <a:spcPct val="0"/>
                  </a:spcBef>
                  <a:spcAft>
                    <a:spcPct val="0"/>
                  </a:spcAft>
                </a:pPr>
                <a:r>
                  <a:rPr lang="en-US" sz="500">
                    <a:gradFill>
                      <a:gsLst>
                        <a:gs pos="0">
                          <a:srgbClr val="FFFFFF"/>
                        </a:gs>
                        <a:gs pos="100000">
                          <a:srgbClr val="FFFFFF"/>
                        </a:gs>
                      </a:gsLst>
                      <a:lin ang="5400000" scaled="0"/>
                    </a:gradFill>
                    <a:ea typeface="Segoe UI" pitchFamily="34" charset="0"/>
                    <a:cs typeface="Segoe UI" pitchFamily="34" charset="0"/>
                  </a:rPr>
                  <a:t>R:</a:t>
                </a:r>
                <a:r>
                  <a:rPr lang="en-US" sz="500" baseline="0">
                    <a:gradFill>
                      <a:gsLst>
                        <a:gs pos="0">
                          <a:srgbClr val="FFFFFF"/>
                        </a:gs>
                        <a:gs pos="100000">
                          <a:srgbClr val="FFFFFF"/>
                        </a:gs>
                      </a:gsLst>
                      <a:lin ang="5400000" scaled="0"/>
                    </a:gradFill>
                    <a:ea typeface="Segoe UI" pitchFamily="34" charset="0"/>
                    <a:cs typeface="Segoe UI" pitchFamily="34" charset="0"/>
                  </a:rPr>
                  <a:t>16 G:124 B:16</a:t>
                </a:r>
                <a:endParaRPr lang="en-US" sz="50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userDrawn="1"/>
            </p:nvSpPr>
            <p:spPr bwMode="auto">
              <a:xfrm>
                <a:off x="3419856" y="4543426"/>
                <a:ext cx="869930" cy="289766"/>
              </a:xfrm>
              <a:prstGeom prst="rect">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a:gradFill>
                      <a:gsLst>
                        <a:gs pos="14644">
                          <a:schemeClr val="tx1"/>
                        </a:gs>
                        <a:gs pos="42000">
                          <a:schemeClr val="tx1"/>
                        </a:gs>
                      </a:gsLst>
                      <a:lin ang="5400000" scaled="0"/>
                    </a:gradFill>
                    <a:latin typeface="+mn-lt"/>
                    <a:ea typeface="Segoe UI" pitchFamily="34" charset="0"/>
                    <a:cs typeface="Segoe UI" pitchFamily="34" charset="0"/>
                  </a:rPr>
                  <a:t>Light Green</a:t>
                </a:r>
              </a:p>
              <a:p>
                <a:pPr algn="l" defTabSz="932293" fontAlgn="base">
                  <a:lnSpc>
                    <a:spcPct val="100000"/>
                  </a:lnSpc>
                  <a:spcBef>
                    <a:spcPct val="0"/>
                  </a:spcBef>
                  <a:spcAft>
                    <a:spcPct val="0"/>
                  </a:spcAft>
                </a:pPr>
                <a:r>
                  <a:rPr lang="en-US" sz="500">
                    <a:gradFill>
                      <a:gsLst>
                        <a:gs pos="10042">
                          <a:schemeClr val="tx1"/>
                        </a:gs>
                        <a:gs pos="39000">
                          <a:schemeClr val="tx1"/>
                        </a:gs>
                      </a:gsLst>
                      <a:lin ang="5400000" scaled="0"/>
                    </a:gradFill>
                    <a:ea typeface="Segoe UI" pitchFamily="34" charset="0"/>
                    <a:cs typeface="Segoe UI" pitchFamily="34" charset="0"/>
                  </a:rPr>
                  <a:t>R:</a:t>
                </a:r>
                <a:r>
                  <a:rPr lang="en-US" sz="500" baseline="0">
                    <a:gradFill>
                      <a:gsLst>
                        <a:gs pos="10042">
                          <a:schemeClr val="tx1"/>
                        </a:gs>
                        <a:gs pos="39000">
                          <a:schemeClr val="tx1"/>
                        </a:gs>
                      </a:gsLst>
                      <a:lin ang="5400000" scaled="0"/>
                    </a:gradFill>
                    <a:ea typeface="Segoe UI" pitchFamily="34" charset="0"/>
                    <a:cs typeface="Segoe UI" pitchFamily="34" charset="0"/>
                  </a:rPr>
                  <a:t>186 G:216 B:10</a:t>
                </a:r>
                <a:endParaRPr lang="en-US" sz="500">
                  <a:gradFill>
                    <a:gsLst>
                      <a:gs pos="10042">
                        <a:schemeClr val="tx1"/>
                      </a:gs>
                      <a:gs pos="39000">
                        <a:schemeClr val="tx1"/>
                      </a:gs>
                    </a:gsLst>
                    <a:lin ang="5400000" scaled="0"/>
                  </a:gradFill>
                  <a:ea typeface="Segoe UI" pitchFamily="34" charset="0"/>
                  <a:cs typeface="Segoe UI" pitchFamily="34" charset="0"/>
                </a:endParaRPr>
              </a:p>
            </p:txBody>
          </p:sp>
          <p:sp>
            <p:nvSpPr>
              <p:cNvPr id="43" name="Rectangle 42"/>
              <p:cNvSpPr/>
              <p:nvPr userDrawn="1"/>
            </p:nvSpPr>
            <p:spPr bwMode="auto">
              <a:xfrm>
                <a:off x="24987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32293" fontAlgn="base">
                  <a:lnSpc>
                    <a:spcPct val="100000"/>
                  </a:lnSpc>
                  <a:spcBef>
                    <a:spcPct val="0"/>
                  </a:spcBef>
                  <a:spcAft>
                    <a:spcPct val="0"/>
                  </a:spcAft>
                </a:pPr>
                <a:r>
                  <a:rPr lang="en-US" sz="500">
                    <a:gradFill>
                      <a:gsLst>
                        <a:gs pos="2092">
                          <a:srgbClr val="F8F8F8"/>
                        </a:gs>
                        <a:gs pos="10042">
                          <a:srgbClr val="F8F8F8"/>
                        </a:gs>
                      </a:gsLst>
                      <a:lin ang="5400000" scaled="0"/>
                    </a:gradFill>
                    <a:ea typeface="Segoe UI" pitchFamily="34" charset="0"/>
                    <a:cs typeface="Segoe UI" pitchFamily="34" charset="0"/>
                  </a:rPr>
                  <a:t>R:</a:t>
                </a:r>
                <a:r>
                  <a:rPr lang="en-US" sz="500" baseline="0">
                    <a:gradFill>
                      <a:gsLst>
                        <a:gs pos="2092">
                          <a:srgbClr val="F8F8F8"/>
                        </a:gs>
                        <a:gs pos="10042">
                          <a:srgbClr val="F8F8F8"/>
                        </a:gs>
                      </a:gsLst>
                      <a:lin ang="5400000" scaled="0"/>
                    </a:gradFill>
                    <a:ea typeface="Segoe UI" pitchFamily="34" charset="0"/>
                    <a:cs typeface="Segoe UI" pitchFamily="34" charset="0"/>
                  </a:rPr>
                  <a:t>80 G:80 B:80</a:t>
                </a:r>
                <a:endParaRPr lang="en-US" sz="50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3413144"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a:gradFill>
                      <a:gsLst>
                        <a:gs pos="0">
                          <a:srgbClr val="FFFFFF"/>
                        </a:gs>
                        <a:gs pos="100000">
                          <a:srgbClr val="FFFFFF"/>
                        </a:gs>
                      </a:gsLst>
                      <a:lin ang="5400000" scaled="0"/>
                    </a:gradFill>
                    <a:latin typeface="+mn-lt"/>
                    <a:ea typeface="Segoe UI" pitchFamily="34" charset="0"/>
                    <a:cs typeface="Segoe UI" pitchFamily="34" charset="0"/>
                  </a:rPr>
                  <a:t>Light Gray</a:t>
                </a:r>
              </a:p>
              <a:p>
                <a:pPr algn="l" defTabSz="932293" fontAlgn="base">
                  <a:lnSpc>
                    <a:spcPct val="100000"/>
                  </a:lnSpc>
                  <a:spcBef>
                    <a:spcPct val="0"/>
                  </a:spcBef>
                  <a:spcAft>
                    <a:spcPct val="0"/>
                  </a:spcAft>
                </a:pPr>
                <a:r>
                  <a:rPr lang="en-US" sz="500">
                    <a:gradFill>
                      <a:gsLst>
                        <a:gs pos="2092">
                          <a:srgbClr val="F8F8F8"/>
                        </a:gs>
                        <a:gs pos="10042">
                          <a:srgbClr val="F8F8F8"/>
                        </a:gs>
                      </a:gsLst>
                      <a:lin ang="5400000" scaled="0"/>
                    </a:gradFill>
                    <a:ea typeface="Segoe UI" pitchFamily="34" charset="0"/>
                    <a:cs typeface="Segoe UI" pitchFamily="34" charset="0"/>
                  </a:rPr>
                  <a:t>R:</a:t>
                </a:r>
                <a:r>
                  <a:rPr lang="en-US" sz="500" baseline="0">
                    <a:gradFill>
                      <a:gsLst>
                        <a:gs pos="2092">
                          <a:srgbClr val="F8F8F8"/>
                        </a:gs>
                        <a:gs pos="10042">
                          <a:srgbClr val="F8F8F8"/>
                        </a:gs>
                      </a:gsLst>
                      <a:lin ang="5400000" scaled="0"/>
                    </a:gradFill>
                    <a:ea typeface="Segoe UI" pitchFamily="34" charset="0"/>
                    <a:cs typeface="Segoe UI" pitchFamily="34" charset="0"/>
                  </a:rPr>
                  <a:t>115 G:115 B:115</a:t>
                </a:r>
                <a:endParaRPr lang="en-US" sz="500">
                  <a:gradFill>
                    <a:gsLst>
                      <a:gs pos="2092">
                        <a:srgbClr val="F8F8F8"/>
                      </a:gs>
                      <a:gs pos="10042">
                        <a:srgbClr val="F8F8F8"/>
                      </a:gs>
                    </a:gsLst>
                    <a:lin ang="5400000" scaled="0"/>
                  </a:gradFill>
                  <a:ea typeface="Segoe UI" pitchFamily="34" charset="0"/>
                  <a:cs typeface="Segoe UI" pitchFamily="34" charset="0"/>
                </a:endParaRPr>
              </a:p>
            </p:txBody>
          </p:sp>
          <p:sp>
            <p:nvSpPr>
              <p:cNvPr id="45" name="Rectangle 44"/>
              <p:cNvSpPr/>
              <p:nvPr userDrawn="1"/>
            </p:nvSpPr>
            <p:spPr bwMode="auto">
              <a:xfrm>
                <a:off x="1584344" y="4882896"/>
                <a:ext cx="869930" cy="289766"/>
              </a:xfrm>
              <a:prstGeom prst="rect">
                <a:avLst/>
              </a:prstGeom>
              <a:solidFill>
                <a:srgbClr val="3076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32293" fontAlgn="base">
                  <a:lnSpc>
                    <a:spcPct val="100000"/>
                  </a:lnSpc>
                  <a:spcBef>
                    <a:spcPct val="0"/>
                  </a:spcBef>
                  <a:spcAft>
                    <a:spcPct val="0"/>
                  </a:spcAft>
                </a:pPr>
                <a:r>
                  <a:rPr lang="en-US" sz="500">
                    <a:gradFill>
                      <a:gsLst>
                        <a:gs pos="2092">
                          <a:srgbClr val="F8F8F8"/>
                        </a:gs>
                        <a:gs pos="10042">
                          <a:srgbClr val="F8F8F8"/>
                        </a:gs>
                      </a:gsLst>
                      <a:lin ang="5400000" scaled="0"/>
                    </a:gradFill>
                    <a:ea typeface="Segoe UI" pitchFamily="34" charset="0"/>
                    <a:cs typeface="Segoe UI" pitchFamily="34" charset="0"/>
                  </a:rPr>
                  <a:t>R:</a:t>
                </a:r>
                <a:r>
                  <a:rPr lang="en-US" sz="500" baseline="0">
                    <a:gradFill>
                      <a:gsLst>
                        <a:gs pos="2092">
                          <a:srgbClr val="F8F8F8"/>
                        </a:gs>
                        <a:gs pos="10042">
                          <a:srgbClr val="F8F8F8"/>
                        </a:gs>
                      </a:gsLst>
                      <a:lin ang="5400000" scaled="0"/>
                    </a:gradFill>
                    <a:ea typeface="Segoe UI" pitchFamily="34" charset="0"/>
                    <a:cs typeface="Segoe UI" pitchFamily="34" charset="0"/>
                  </a:rPr>
                  <a:t>0 G:120 B:215</a:t>
                </a:r>
                <a:endParaRPr lang="en-US" sz="50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a:gradFill>
                      <a:gsLst>
                        <a:gs pos="1674">
                          <a:srgbClr val="000000"/>
                        </a:gs>
                        <a:gs pos="46862">
                          <a:schemeClr val="tx1">
                            <a:lumMod val="50000"/>
                          </a:schemeClr>
                        </a:gs>
                        <a:gs pos="7000">
                          <a:schemeClr val="tx1">
                            <a:lumMod val="50000"/>
                          </a:schemeClr>
                        </a:gs>
                      </a:gsLst>
                      <a:lin ang="5400000" scaled="0"/>
                    </a:gradFill>
                    <a:latin typeface="+mn-lt"/>
                    <a:ea typeface="Segoe UI" pitchFamily="34" charset="0"/>
                    <a:cs typeface="Segoe UI" pitchFamily="34" charset="0"/>
                  </a:rPr>
                  <a:t>Light Orange</a:t>
                </a:r>
              </a:p>
              <a:p>
                <a:pPr algn="l" defTabSz="932293" fontAlgn="base">
                  <a:lnSpc>
                    <a:spcPct val="100000"/>
                  </a:lnSpc>
                  <a:spcBef>
                    <a:spcPct val="0"/>
                  </a:spcBef>
                  <a:spcAft>
                    <a:spcPct val="0"/>
                  </a:spcAft>
                </a:pPr>
                <a:r>
                  <a:rPr lang="en-US" sz="500">
                    <a:gradFill>
                      <a:gsLst>
                        <a:gs pos="1674">
                          <a:srgbClr val="000000"/>
                        </a:gs>
                        <a:gs pos="46862">
                          <a:schemeClr val="tx1">
                            <a:lumMod val="50000"/>
                          </a:schemeClr>
                        </a:gs>
                        <a:gs pos="7000">
                          <a:schemeClr val="tx1">
                            <a:lumMod val="50000"/>
                          </a:schemeClr>
                        </a:gs>
                      </a:gsLst>
                      <a:lin ang="5400000" scaled="0"/>
                    </a:gradFill>
                    <a:ea typeface="Segoe UI" pitchFamily="34" charset="0"/>
                    <a:cs typeface="Segoe UI" pitchFamily="34" charset="0"/>
                  </a:rPr>
                  <a:t>R:255</a:t>
                </a:r>
                <a:r>
                  <a:rPr lang="en-US" sz="500" baseline="0">
                    <a:gradFill>
                      <a:gsLst>
                        <a:gs pos="1674">
                          <a:srgbClr val="000000"/>
                        </a:gs>
                        <a:gs pos="46862">
                          <a:schemeClr val="tx1">
                            <a:lumMod val="50000"/>
                          </a:schemeClr>
                        </a:gs>
                        <a:gs pos="7000">
                          <a:schemeClr val="tx1">
                            <a:lumMod val="50000"/>
                          </a:schemeClr>
                        </a:gs>
                      </a:gsLst>
                      <a:lin ang="5400000" scaled="0"/>
                    </a:gradFill>
                    <a:ea typeface="Segoe UI" pitchFamily="34" charset="0"/>
                    <a:cs typeface="Segoe UI" pitchFamily="34" charset="0"/>
                  </a:rPr>
                  <a:t> G:140 B:0</a:t>
                </a:r>
                <a:endParaRPr lang="en-US" sz="500">
                  <a:gradFill>
                    <a:gsLst>
                      <a:gs pos="1674">
                        <a:srgbClr val="000000"/>
                      </a:gs>
                      <a:gs pos="46862">
                        <a:schemeClr val="tx1">
                          <a:lumMod val="50000"/>
                        </a:schemeClr>
                      </a:gs>
                      <a:gs pos="7000">
                        <a:schemeClr val="tx1">
                          <a:lumMod val="50000"/>
                        </a:schemeClr>
                      </a:gs>
                    </a:gsLst>
                    <a:lin ang="5400000" scaled="0"/>
                  </a:gradFill>
                  <a:ea typeface="Segoe UI" pitchFamily="34" charset="0"/>
                  <a:cs typeface="Segoe UI" pitchFamily="34" charset="0"/>
                </a:endParaRP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32293" fontAlgn="base">
                  <a:lnSpc>
                    <a:spcPct val="100000"/>
                  </a:lnSpc>
                  <a:spcBef>
                    <a:spcPct val="0"/>
                  </a:spcBef>
                  <a:spcAft>
                    <a:spcPct val="0"/>
                  </a:spcAft>
                </a:pPr>
                <a:r>
                  <a:rPr lang="en-US" sz="500">
                    <a:gradFill>
                      <a:gsLst>
                        <a:gs pos="2092">
                          <a:srgbClr val="F8F8F8"/>
                        </a:gs>
                        <a:gs pos="10042">
                          <a:srgbClr val="F8F8F8"/>
                        </a:gs>
                      </a:gsLst>
                      <a:lin ang="5400000" scaled="0"/>
                    </a:gradFill>
                    <a:ea typeface="Segoe UI" pitchFamily="34" charset="0"/>
                    <a:cs typeface="Segoe UI" pitchFamily="34" charset="0"/>
                  </a:rPr>
                  <a:t>R:</a:t>
                </a:r>
                <a:r>
                  <a:rPr lang="en-US" sz="500" baseline="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4476564" y="4543426"/>
                <a:ext cx="869930" cy="289766"/>
              </a:xfrm>
              <a:prstGeom prst="rect">
                <a:avLst/>
              </a:prstGeom>
              <a:solidFill>
                <a:srgbClr val="004B1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a:gradFill>
                      <a:gsLst>
                        <a:gs pos="0">
                          <a:srgbClr val="FFFFFF"/>
                        </a:gs>
                        <a:gs pos="100000">
                          <a:srgbClr val="FFFFFF"/>
                        </a:gs>
                      </a:gsLst>
                      <a:lin ang="5400000" scaled="0"/>
                    </a:gradFill>
                    <a:latin typeface="+mn-lt"/>
                    <a:ea typeface="Segoe UI" pitchFamily="34" charset="0"/>
                    <a:cs typeface="Segoe UI" pitchFamily="34" charset="0"/>
                  </a:rPr>
                  <a:t>Dark Green</a:t>
                </a:r>
              </a:p>
              <a:p>
                <a:pPr algn="l" defTabSz="932293" fontAlgn="base">
                  <a:lnSpc>
                    <a:spcPct val="100000"/>
                  </a:lnSpc>
                  <a:spcBef>
                    <a:spcPct val="0"/>
                  </a:spcBef>
                  <a:spcAft>
                    <a:spcPct val="0"/>
                  </a:spcAft>
                </a:pPr>
                <a:r>
                  <a:rPr lang="en-US" sz="500">
                    <a:gradFill>
                      <a:gsLst>
                        <a:gs pos="2092">
                          <a:srgbClr val="F8F8F8"/>
                        </a:gs>
                        <a:gs pos="10042">
                          <a:srgbClr val="F8F8F8"/>
                        </a:gs>
                      </a:gsLst>
                      <a:lin ang="5400000" scaled="0"/>
                    </a:gradFill>
                    <a:ea typeface="Segoe UI" pitchFamily="34" charset="0"/>
                    <a:cs typeface="Segoe UI" pitchFamily="34" charset="0"/>
                  </a:rPr>
                  <a:t>R:</a:t>
                </a:r>
                <a:r>
                  <a:rPr lang="en-US" sz="500" baseline="0">
                    <a:gradFill>
                      <a:gsLst>
                        <a:gs pos="2092">
                          <a:srgbClr val="F8F8F8"/>
                        </a:gs>
                        <a:gs pos="10042">
                          <a:srgbClr val="F8F8F8"/>
                        </a:gs>
                      </a:gsLst>
                      <a:lin ang="5400000" scaled="0"/>
                    </a:gradFill>
                    <a:ea typeface="Segoe UI" pitchFamily="34" charset="0"/>
                    <a:cs typeface="Segoe UI" pitchFamily="34" charset="0"/>
                  </a:rPr>
                  <a:t>0 G:75 B:28</a:t>
                </a:r>
                <a:endParaRPr lang="en-US" sz="50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79639" y="256928"/>
              <a:ext cx="860293" cy="329645"/>
            </a:xfrm>
            <a:prstGeom prst="rect">
              <a:avLst/>
            </a:prstGeom>
            <a:noFill/>
          </p:spPr>
          <p:txBody>
            <a:bodyPr wrap="none" lIns="0" tIns="91440" rIns="182880" bIns="91440" rtlCol="0">
              <a:spAutoFit/>
            </a:bodyPr>
            <a:lstStyle/>
            <a:p>
              <a:pPr>
                <a:lnSpc>
                  <a:spcPct val="90000"/>
                </a:lnSpc>
                <a:spcAft>
                  <a:spcPts val="600"/>
                </a:spcAft>
              </a:pPr>
              <a:r>
                <a:rPr lang="en-US" sz="100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15628" y="4227340"/>
              <a:ext cx="2709380" cy="329645"/>
            </a:xfrm>
            <a:prstGeom prst="rect">
              <a:avLst/>
            </a:prstGeom>
            <a:noFill/>
          </p:spPr>
          <p:txBody>
            <a:bodyPr wrap="none" lIns="0" tIns="91440" rIns="182880" bIns="91440" rtlCol="0">
              <a:spAutoFit/>
            </a:bodyPr>
            <a:lstStyle/>
            <a:p>
              <a:pPr>
                <a:lnSpc>
                  <a:spcPct val="90000"/>
                </a:lnSpc>
                <a:spcAft>
                  <a:spcPts val="600"/>
                </a:spcAft>
              </a:pPr>
              <a:r>
                <a:rPr lang="en-US" sz="1000">
                  <a:gradFill>
                    <a:gsLst>
                      <a:gs pos="2917">
                        <a:schemeClr val="tx1"/>
                      </a:gs>
                      <a:gs pos="30000">
                        <a:schemeClr val="tx1"/>
                      </a:gs>
                    </a:gsLst>
                    <a:lin ang="5400000" scaled="0"/>
                  </a:gradFill>
                </a:rPr>
                <a:t>Secondary colors (use only when</a:t>
              </a:r>
              <a:r>
                <a:rPr lang="en-US" sz="1000" baseline="0">
                  <a:gradFill>
                    <a:gsLst>
                      <a:gs pos="2917">
                        <a:schemeClr val="tx1"/>
                      </a:gs>
                      <a:gs pos="30000">
                        <a:schemeClr val="tx1"/>
                      </a:gs>
                    </a:gsLst>
                    <a:lin ang="5400000" scaled="0"/>
                  </a:gradFill>
                </a:rPr>
                <a:t> necessary)</a:t>
              </a:r>
              <a:endParaRPr lang="en-US" sz="1000">
                <a:gradFill>
                  <a:gsLst>
                    <a:gs pos="2917">
                      <a:schemeClr val="tx1"/>
                    </a:gs>
                    <a:gs pos="30000">
                      <a:schemeClr val="tx1"/>
                    </a:gs>
                  </a:gsLst>
                  <a:lin ang="5400000" scaled="0"/>
                </a:gradFill>
              </a:endParaRPr>
            </a:p>
          </p:txBody>
        </p:sp>
      </p:grpSp>
      <p:sp>
        <p:nvSpPr>
          <p:cNvPr id="19" name="Footer Placeholder 1"/>
          <p:cNvSpPr txBox="1">
            <a:spLocks/>
          </p:cNvSpPr>
          <p:nvPr userDrawn="1"/>
        </p:nvSpPr>
        <p:spPr>
          <a:xfrm>
            <a:off x="274637" y="6721675"/>
            <a:ext cx="12161838" cy="272851"/>
          </a:xfrm>
          <a:prstGeom prst="rect">
            <a:avLst/>
          </a:prstGeom>
        </p:spPr>
        <p:txBody>
          <a:bodyPr anchor="b"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224" rtl="0" eaLnBrk="1" fontAlgn="auto" latinLnBrk="0" hangingPunct="1">
              <a:lnSpc>
                <a:spcPct val="100000"/>
              </a:lnSpc>
              <a:spcBef>
                <a:spcPts val="0"/>
              </a:spcBef>
              <a:spcAft>
                <a:spcPts val="0"/>
              </a:spcAft>
              <a:buClrTx/>
              <a:buSzTx/>
              <a:buFontTx/>
              <a:buNone/>
              <a:tabLst/>
              <a:defRPr/>
            </a:pPr>
            <a:r>
              <a:rPr kumimoji="0" lang="en-US" sz="918" b="0" i="0" u="none" strike="noStrike" kern="1200" cap="none" spc="0" normalizeH="0" baseline="0" noProof="0">
                <a:ln>
                  <a:noFill/>
                </a:ln>
                <a:solidFill>
                  <a:schemeClr val="accent5"/>
                </a:solidFill>
                <a:effectLst/>
                <a:uLnTx/>
                <a:uFillTx/>
                <a:latin typeface="Segoe UI"/>
                <a:ea typeface="+mn-ea"/>
                <a:cs typeface="+mn-cs"/>
              </a:rPr>
              <a:t>Microsoft Confidential – NDA Required</a:t>
            </a:r>
          </a:p>
        </p:txBody>
      </p:sp>
    </p:spTree>
    <p:extLst>
      <p:ext uri="{BB962C8B-B14F-4D97-AF65-F5344CB8AC3E}">
        <p14:creationId xmlns:p14="http://schemas.microsoft.com/office/powerpoint/2010/main" val="1977210449"/>
      </p:ext>
    </p:extLst>
  </p:cSld>
  <p:clrMap bg1="lt1" tx1="dk1" bg2="lt2" tx2="dk2" accent1="accent1" accent2="accent2" accent3="accent3" accent4="accent4" accent5="accent5" accent6="accent6" hlink="hlink" folHlink="folHlink"/>
  <p:sldLayoutIdLst>
    <p:sldLayoutId id="2147484296" r:id="rId1"/>
    <p:sldLayoutId id="2147484297" r:id="rId2"/>
    <p:sldLayoutId id="2147484298" r:id="rId3"/>
    <p:sldLayoutId id="2147484299" r:id="rId4"/>
    <p:sldLayoutId id="2147484300" r:id="rId5"/>
    <p:sldLayoutId id="2147484301" r:id="rId6"/>
    <p:sldLayoutId id="2147484302" r:id="rId7"/>
    <p:sldLayoutId id="2147484303" r:id="rId8"/>
    <p:sldLayoutId id="2147484304" r:id="rId9"/>
    <p:sldLayoutId id="2147484305" r:id="rId10"/>
    <p:sldLayoutId id="2147484306" r:id="rId11"/>
    <p:sldLayoutId id="2147484307" r:id="rId12"/>
    <p:sldLayoutId id="2147484308" r:id="rId13"/>
    <p:sldLayoutId id="2147484309" r:id="rId14"/>
    <p:sldLayoutId id="2147484310" r:id="rId15"/>
    <p:sldLayoutId id="2147484311" r:id="rId16"/>
    <p:sldLayoutId id="2147484312" r:id="rId17"/>
    <p:sldLayoutId id="2147484313" r:id="rId18"/>
    <p:sldLayoutId id="2147484314" r:id="rId19"/>
    <p:sldLayoutId id="2147484315" r:id="rId20"/>
    <p:sldLayoutId id="2147484316" r:id="rId21"/>
    <p:sldLayoutId id="2147484317" r:id="rId22"/>
    <p:sldLayoutId id="2147484318" r:id="rId23"/>
    <p:sldLayoutId id="2147484319" r:id="rId24"/>
    <p:sldLayoutId id="2147484320" r:id="rId25"/>
    <p:sldLayoutId id="2147484321" r:id="rId26"/>
    <p:sldLayoutId id="2147484322" r:id="rId27"/>
    <p:sldLayoutId id="2147484323" r:id="rId28"/>
    <p:sldLayoutId id="2147484324" r:id="rId29"/>
    <p:sldLayoutId id="2147484325" r:id="rId30"/>
    <p:sldLayoutId id="2147484326" r:id="rId31"/>
    <p:sldLayoutId id="2147484327" r:id="rId32"/>
    <p:sldLayoutId id="2147484328" r:id="rId33"/>
    <p:sldLayoutId id="2147484329" r:id="rId34"/>
    <p:sldLayoutId id="2147484330" r:id="rId35"/>
    <p:sldLayoutId id="2147484331" r:id="rId36"/>
    <p:sldLayoutId id="2147484332" r:id="rId37"/>
    <p:sldLayoutId id="2147484333" r:id="rId38"/>
    <p:sldLayoutId id="2147484334" r:id="rId39"/>
    <p:sldLayoutId id="2147484335" r:id="rId40"/>
    <p:sldLayoutId id="2147484336" r:id="rId41"/>
    <p:sldLayoutId id="2147484337" r:id="rId42"/>
    <p:sldLayoutId id="2147484338" r:id="rId43"/>
    <p:sldLayoutId id="2147484339" r:id="rId44"/>
    <p:sldLayoutId id="2147484340" r:id="rId45"/>
    <p:sldLayoutId id="2147484341" r:id="rId46"/>
  </p:sldLayoutIdLst>
  <p:transition>
    <p:fade/>
  </p:transition>
  <p:hf sldNum="0" hdr="0" dt="0"/>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3" name="Group 2"/>
          <p:cNvGrpSpPr/>
          <p:nvPr userDrawn="1"/>
        </p:nvGrpSpPr>
        <p:grpSpPr>
          <a:xfrm>
            <a:off x="12618967" y="0"/>
            <a:ext cx="952401" cy="5766967"/>
            <a:chOff x="12618967" y="0"/>
            <a:chExt cx="952401" cy="5766967"/>
          </a:xfrm>
        </p:grpSpPr>
        <p:grpSp>
          <p:nvGrpSpPr>
            <p:cNvPr id="26" name="Group 25"/>
            <p:cNvGrpSpPr/>
            <p:nvPr userDrawn="1"/>
          </p:nvGrpSpPr>
          <p:grpSpPr>
            <a:xfrm rot="5400000">
              <a:off x="11584220" y="1040742"/>
              <a:ext cx="2698730" cy="629236"/>
              <a:chOff x="1584344" y="4543426"/>
              <a:chExt cx="2698730"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err="1">
                    <a:gradFill>
                      <a:gsLst>
                        <a:gs pos="0">
                          <a:srgbClr val="FFFFFF"/>
                        </a:gs>
                        <a:gs pos="100000">
                          <a:srgbClr val="FFFFFF"/>
                        </a:gs>
                      </a:gsLst>
                      <a:lin ang="5400000" scaled="0"/>
                    </a:gradFill>
                    <a:latin typeface="+mn-lt"/>
                    <a:ea typeface="Segoe UI" pitchFamily="34" charset="0"/>
                    <a:cs typeface="Segoe UI" pitchFamily="34" charset="0"/>
                  </a:rPr>
                  <a:t>Oragen</a:t>
                </a:r>
                <a:endParaRPr lang="en-US" sz="500" b="1" kern="1200" baseline="0">
                  <a:gradFill>
                    <a:gsLst>
                      <a:gs pos="0">
                        <a:srgbClr val="FFFFFF"/>
                      </a:gs>
                      <a:gs pos="100000">
                        <a:srgbClr val="FFFFFF"/>
                      </a:gs>
                    </a:gsLst>
                    <a:lin ang="5400000" scaled="0"/>
                  </a:gradFill>
                  <a:latin typeface="+mn-lt"/>
                  <a:ea typeface="Segoe UI" pitchFamily="34" charset="0"/>
                  <a:cs typeface="Segoe UI" pitchFamily="34" charset="0"/>
                </a:endParaRPr>
              </a:p>
              <a:p>
                <a:pPr algn="l" defTabSz="932472" fontAlgn="base">
                  <a:lnSpc>
                    <a:spcPct val="100000"/>
                  </a:lnSpc>
                  <a:spcBef>
                    <a:spcPct val="0"/>
                  </a:spcBef>
                  <a:spcAft>
                    <a:spcPct val="0"/>
                  </a:spcAft>
                </a:pPr>
                <a:r>
                  <a:rPr lang="en-US" sz="500">
                    <a:gradFill>
                      <a:gsLst>
                        <a:gs pos="0">
                          <a:srgbClr val="FFFFFF"/>
                        </a:gs>
                        <a:gs pos="100000">
                          <a:srgbClr val="FFFFFF"/>
                        </a:gs>
                      </a:gsLst>
                      <a:lin ang="5400000" scaled="0"/>
                    </a:gradFill>
                    <a:ea typeface="Segoe UI" pitchFamily="34" charset="0"/>
                    <a:cs typeface="Segoe UI" pitchFamily="34" charset="0"/>
                  </a:rPr>
                  <a:t>R:</a:t>
                </a:r>
                <a:r>
                  <a:rPr lang="en-US" sz="500" baseline="0">
                    <a:gradFill>
                      <a:gsLst>
                        <a:gs pos="0">
                          <a:srgbClr val="FFFFFF"/>
                        </a:gs>
                        <a:gs pos="100000">
                          <a:srgbClr val="FFFFFF"/>
                        </a:gs>
                      </a:gsLst>
                      <a:lin ang="5400000" scaled="0"/>
                    </a:gradFill>
                    <a:ea typeface="Segoe UI" pitchFamily="34" charset="0"/>
                    <a:cs typeface="Segoe UI" pitchFamily="34" charset="0"/>
                  </a:rPr>
                  <a:t>216 G:59 B:1</a:t>
                </a:r>
                <a:endParaRPr lang="en-US" sz="50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a:gradFill>
                      <a:gsLst>
                        <a:gs pos="0">
                          <a:srgbClr val="FFFFFF"/>
                        </a:gs>
                        <a:gs pos="100000">
                          <a:srgbClr val="FFFFFF"/>
                        </a:gs>
                      </a:gsLst>
                      <a:lin ang="5400000" scaled="0"/>
                    </a:gradFill>
                    <a:latin typeface="+mn-lt"/>
                    <a:ea typeface="Segoe UI" pitchFamily="34" charset="0"/>
                    <a:cs typeface="Segoe UI" pitchFamily="34" charset="0"/>
                  </a:rPr>
                  <a:t>Blue</a:t>
                </a:r>
              </a:p>
              <a:p>
                <a:pPr marL="0" algn="l" defTabSz="932472" rtl="0" eaLnBrk="1" fontAlgn="base" latinLnBrk="0" hangingPunct="1">
                  <a:lnSpc>
                    <a:spcPct val="100000"/>
                  </a:lnSpc>
                  <a:spcBef>
                    <a:spcPct val="0"/>
                  </a:spcBef>
                  <a:spcAft>
                    <a:spcPct val="0"/>
                  </a:spcAft>
                </a:pPr>
                <a:r>
                  <a:rPr lang="en-US" sz="500" kern="1200">
                    <a:gradFill>
                      <a:gsLst>
                        <a:gs pos="2092">
                          <a:srgbClr val="F8F8F8"/>
                        </a:gs>
                        <a:gs pos="10042">
                          <a:srgbClr val="F8F8F8"/>
                        </a:gs>
                      </a:gsLst>
                      <a:lin ang="5400000" scaled="0"/>
                    </a:gradFill>
                    <a:latin typeface="+mn-lt"/>
                    <a:ea typeface="Segoe UI" pitchFamily="34" charset="0"/>
                    <a:cs typeface="Segoe UI" pitchFamily="34" charset="0"/>
                  </a:rPr>
                  <a:t>R:0 G:120 B:215</a:t>
                </a:r>
              </a:p>
            </p:txBody>
          </p:sp>
          <p:sp>
            <p:nvSpPr>
              <p:cNvPr id="42" name="Rectangle 41"/>
              <p:cNvSpPr/>
              <p:nvPr userDrawn="1"/>
            </p:nvSpPr>
            <p:spPr bwMode="auto">
              <a:xfrm>
                <a:off x="3413144"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a:gradFill>
                      <a:gsLst>
                        <a:gs pos="0">
                          <a:srgbClr val="FFFFFF"/>
                        </a:gs>
                        <a:gs pos="100000">
                          <a:srgbClr val="FFFFFF"/>
                        </a:gs>
                      </a:gsLst>
                      <a:lin ang="5400000" scaled="0"/>
                    </a:gradFill>
                    <a:latin typeface="+mn-lt"/>
                    <a:ea typeface="Segoe UI" pitchFamily="34" charset="0"/>
                    <a:cs typeface="Segoe UI" pitchFamily="34" charset="0"/>
                  </a:rPr>
                  <a:t>Dark Gray</a:t>
                </a:r>
              </a:p>
              <a:p>
                <a:pPr marL="0" algn="l" defTabSz="932472" rtl="0" eaLnBrk="1" fontAlgn="base" latinLnBrk="0" hangingPunct="1">
                  <a:lnSpc>
                    <a:spcPct val="100000"/>
                  </a:lnSpc>
                  <a:spcBef>
                    <a:spcPct val="0"/>
                  </a:spcBef>
                  <a:spcAft>
                    <a:spcPct val="0"/>
                  </a:spcAft>
                </a:pPr>
                <a:r>
                  <a:rPr lang="en-US" sz="500" kern="1200">
                    <a:gradFill>
                      <a:gsLst>
                        <a:gs pos="2092">
                          <a:srgbClr val="F8F8F8"/>
                        </a:gs>
                        <a:gs pos="10042">
                          <a:srgbClr val="F8F8F8"/>
                        </a:gs>
                      </a:gsLst>
                      <a:lin ang="5400000" scaled="0"/>
                    </a:gradFill>
                    <a:latin typeface="+mn-lt"/>
                    <a:ea typeface="Segoe UI" pitchFamily="34" charset="0"/>
                    <a:cs typeface="Segoe UI" pitchFamily="34" charset="0"/>
                  </a:rPr>
                  <a:t>R:80 G:80 B:80</a:t>
                </a: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a:gradFill>
                      <a:gsLst>
                        <a:gs pos="37168">
                          <a:srgbClr val="292929"/>
                        </a:gs>
                        <a:gs pos="72000">
                          <a:srgbClr val="292929"/>
                        </a:gs>
                      </a:gsLst>
                      <a:lin ang="5400000" scaled="0"/>
                    </a:gradFill>
                    <a:latin typeface="+mn-lt"/>
                    <a:ea typeface="Segoe UI" pitchFamily="34" charset="0"/>
                    <a:cs typeface="Segoe UI" pitchFamily="34" charset="0"/>
                  </a:rPr>
                  <a:t>Yellow</a:t>
                </a:r>
              </a:p>
              <a:p>
                <a:pPr marL="0" algn="l" defTabSz="932472" rtl="0" eaLnBrk="1" fontAlgn="base" latinLnBrk="0" hangingPunct="1">
                  <a:lnSpc>
                    <a:spcPct val="100000"/>
                  </a:lnSpc>
                  <a:spcBef>
                    <a:spcPct val="0"/>
                  </a:spcBef>
                  <a:spcAft>
                    <a:spcPct val="0"/>
                  </a:spcAft>
                </a:pPr>
                <a:r>
                  <a:rPr lang="en-US" sz="500" kern="1200">
                    <a:gradFill>
                      <a:gsLst>
                        <a:gs pos="37168">
                          <a:srgbClr val="292929"/>
                        </a:gs>
                        <a:gs pos="72000">
                          <a:srgbClr val="292929"/>
                        </a:gs>
                      </a:gsLst>
                      <a:lin ang="5400000" scaled="0"/>
                    </a:gradFill>
                    <a:latin typeface="+mn-lt"/>
                    <a:ea typeface="Segoe UI" pitchFamily="34" charset="0"/>
                    <a:cs typeface="Segoe UI" pitchFamily="34" charset="0"/>
                  </a:rPr>
                  <a:t>R:255 G:185 B:0</a:t>
                </a: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a:gradFill>
                      <a:gsLst>
                        <a:gs pos="37168">
                          <a:srgbClr val="292929"/>
                        </a:gs>
                        <a:gs pos="72000">
                          <a:srgbClr val="292929"/>
                        </a:gs>
                      </a:gsLst>
                      <a:lin ang="5400000" scaled="0"/>
                    </a:gradFill>
                    <a:latin typeface="+mn-lt"/>
                    <a:ea typeface="Segoe UI" pitchFamily="34" charset="0"/>
                    <a:cs typeface="Segoe UI" pitchFamily="34" charset="0"/>
                  </a:rPr>
                  <a:t>Light Orange</a:t>
                </a:r>
              </a:p>
              <a:p>
                <a:pPr marL="0" algn="l" defTabSz="932472" rtl="0" eaLnBrk="1" fontAlgn="base" latinLnBrk="0" hangingPunct="1">
                  <a:lnSpc>
                    <a:spcPct val="100000"/>
                  </a:lnSpc>
                  <a:spcBef>
                    <a:spcPct val="0"/>
                  </a:spcBef>
                  <a:spcAft>
                    <a:spcPct val="0"/>
                  </a:spcAft>
                </a:pPr>
                <a:r>
                  <a:rPr lang="en-US" sz="500" kern="1200">
                    <a:gradFill>
                      <a:gsLst>
                        <a:gs pos="37168">
                          <a:srgbClr val="292929"/>
                        </a:gs>
                        <a:gs pos="72000">
                          <a:srgbClr val="292929"/>
                        </a:gs>
                      </a:gsLst>
                      <a:lin ang="5400000" scaled="0"/>
                    </a:gradFill>
                    <a:latin typeface="+mn-lt"/>
                    <a:ea typeface="Segoe UI" pitchFamily="34" charset="0"/>
                    <a:cs typeface="Segoe UI" pitchFamily="34" charset="0"/>
                  </a:rPr>
                  <a:t>R:255 G:140 B:0</a:t>
                </a: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a:gradFill>
                      <a:gsLst>
                        <a:gs pos="37168">
                          <a:srgbClr val="292929"/>
                        </a:gs>
                        <a:gs pos="72000">
                          <a:srgbClr val="292929"/>
                        </a:gs>
                      </a:gsLst>
                      <a:lin ang="5400000" scaled="0"/>
                    </a:gradFill>
                    <a:latin typeface="+mn-lt"/>
                    <a:ea typeface="Segoe UI" pitchFamily="34" charset="0"/>
                    <a:cs typeface="Segoe UI" pitchFamily="34" charset="0"/>
                  </a:rPr>
                  <a:t>Light Gray</a:t>
                </a:r>
              </a:p>
              <a:p>
                <a:pPr algn="l" defTabSz="932472" fontAlgn="base">
                  <a:lnSpc>
                    <a:spcPct val="100000"/>
                  </a:lnSpc>
                  <a:spcBef>
                    <a:spcPct val="0"/>
                  </a:spcBef>
                  <a:spcAft>
                    <a:spcPct val="0"/>
                  </a:spcAft>
                </a:pPr>
                <a:r>
                  <a:rPr lang="en-US" sz="500">
                    <a:gradFill>
                      <a:gsLst>
                        <a:gs pos="37168">
                          <a:srgbClr val="292929"/>
                        </a:gs>
                        <a:gs pos="72000">
                          <a:srgbClr val="292929"/>
                        </a:gs>
                      </a:gsLst>
                      <a:lin ang="5400000" scaled="0"/>
                    </a:gradFill>
                    <a:ea typeface="Segoe UI" pitchFamily="34" charset="0"/>
                    <a:cs typeface="Segoe UI" pitchFamily="34" charset="0"/>
                  </a:rPr>
                  <a:t>R:</a:t>
                </a:r>
                <a:r>
                  <a:rPr lang="en-US" sz="500" baseline="0">
                    <a:gradFill>
                      <a:gsLst>
                        <a:gs pos="37168">
                          <a:srgbClr val="292929"/>
                        </a:gs>
                        <a:gs pos="72000">
                          <a:srgbClr val="292929"/>
                        </a:gs>
                      </a:gsLst>
                      <a:lin ang="5400000" scaled="0"/>
                    </a:gradFill>
                    <a:ea typeface="Segoe UI" pitchFamily="34" charset="0"/>
                    <a:cs typeface="Segoe UI" pitchFamily="34" charset="0"/>
                  </a:rPr>
                  <a:t>210 G:210 B:210</a:t>
                </a:r>
                <a:endParaRPr lang="en-US" sz="500">
                  <a:gradFill>
                    <a:gsLst>
                      <a:gs pos="37168">
                        <a:srgbClr val="292929"/>
                      </a:gs>
                      <a:gs pos="72000">
                        <a:srgbClr val="292929"/>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8035" y="260168"/>
              <a:ext cx="843501" cy="323165"/>
            </a:xfrm>
            <a:prstGeom prst="rect">
              <a:avLst/>
            </a:prstGeom>
            <a:noFill/>
          </p:spPr>
          <p:txBody>
            <a:bodyPr wrap="none" lIns="0" tIns="91440" rIns="182880" bIns="91440" rtlCol="0">
              <a:spAutoFit/>
            </a:bodyPr>
            <a:lstStyle/>
            <a:p>
              <a:pPr marL="0" algn="l" defTabSz="932742" rtl="0" eaLnBrk="1" latinLnBrk="0" hangingPunct="1">
                <a:lnSpc>
                  <a:spcPct val="90000"/>
                </a:lnSpc>
                <a:spcAft>
                  <a:spcPts val="600"/>
                </a:spcAft>
              </a:pPr>
              <a:r>
                <a:rPr lang="en-US" sz="1000" kern="1200">
                  <a:gradFill>
                    <a:gsLst>
                      <a:gs pos="82301">
                        <a:srgbClr val="292929"/>
                      </a:gs>
                      <a:gs pos="62000">
                        <a:srgbClr val="292929"/>
                      </a:gs>
                    </a:gsLst>
                    <a:lin ang="5400000" scaled="0"/>
                  </a:gradFill>
                  <a:latin typeface="+mn-lt"/>
                  <a:ea typeface="+mn-ea"/>
                  <a:cs typeface="+mn-cs"/>
                </a:rPr>
                <a:t>Main colors</a:t>
              </a:r>
            </a:p>
          </p:txBody>
        </p:sp>
        <p:sp>
          <p:nvSpPr>
            <p:cNvPr id="32" name="TextBox 31"/>
            <p:cNvSpPr txBox="1"/>
            <p:nvPr userDrawn="1"/>
          </p:nvSpPr>
          <p:spPr>
            <a:xfrm rot="5400000">
              <a:off x="11742070" y="4230580"/>
              <a:ext cx="2656496" cy="323165"/>
            </a:xfrm>
            <a:prstGeom prst="rect">
              <a:avLst/>
            </a:prstGeom>
            <a:noFill/>
          </p:spPr>
          <p:txBody>
            <a:bodyPr wrap="none" lIns="0" tIns="91440" rIns="182880" bIns="91440" rtlCol="0">
              <a:spAutoFit/>
            </a:bodyPr>
            <a:lstStyle/>
            <a:p>
              <a:pPr marL="0" algn="l" defTabSz="932742" rtl="0" eaLnBrk="1" latinLnBrk="0" hangingPunct="1">
                <a:lnSpc>
                  <a:spcPct val="90000"/>
                </a:lnSpc>
                <a:spcAft>
                  <a:spcPts val="600"/>
                </a:spcAft>
              </a:pPr>
              <a:r>
                <a:rPr lang="en-US" sz="1000" kern="1200">
                  <a:gradFill>
                    <a:gsLst>
                      <a:gs pos="82301">
                        <a:srgbClr val="292929"/>
                      </a:gs>
                      <a:gs pos="62000">
                        <a:srgbClr val="292929"/>
                      </a:gs>
                    </a:gsLst>
                    <a:lin ang="5400000" scaled="0"/>
                  </a:gradFill>
                  <a:latin typeface="+mn-lt"/>
                  <a:ea typeface="+mn-ea"/>
                  <a:cs typeface="+mn-cs"/>
                </a:rPr>
                <a:t>Secondary colors (use only when necessary)</a:t>
              </a:r>
            </a:p>
          </p:txBody>
        </p:sp>
        <p:sp>
          <p:nvSpPr>
            <p:cNvPr id="22" name="Rectangle 21"/>
            <p:cNvSpPr/>
            <p:nvPr userDrawn="1"/>
          </p:nvSpPr>
          <p:spPr bwMode="auto">
            <a:xfrm rot="5400000">
              <a:off x="12328888" y="5187119"/>
              <a:ext cx="869930" cy="289766"/>
            </a:xfrm>
            <a:prstGeom prst="rect">
              <a:avLst/>
            </a:prstGeom>
            <a:solidFill>
              <a:srgbClr val="A8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a:gradFill>
                    <a:gsLst>
                      <a:gs pos="0">
                        <a:srgbClr val="FFFFFF"/>
                      </a:gs>
                      <a:gs pos="100000">
                        <a:srgbClr val="FFFFFF"/>
                      </a:gs>
                    </a:gsLst>
                    <a:lin ang="5400000" scaled="0"/>
                  </a:gradFill>
                  <a:latin typeface="+mn-lt"/>
                  <a:ea typeface="Segoe UI" pitchFamily="34" charset="0"/>
                  <a:cs typeface="Segoe UI" pitchFamily="34" charset="0"/>
                </a:rPr>
                <a:t>Dark Red</a:t>
              </a:r>
            </a:p>
            <a:p>
              <a:pPr algn="l" defTabSz="932472" fontAlgn="base">
                <a:lnSpc>
                  <a:spcPct val="100000"/>
                </a:lnSpc>
                <a:spcBef>
                  <a:spcPct val="0"/>
                </a:spcBef>
                <a:spcAft>
                  <a:spcPct val="0"/>
                </a:spcAft>
              </a:pPr>
              <a:r>
                <a:rPr lang="en-US" sz="500">
                  <a:gradFill>
                    <a:gsLst>
                      <a:gs pos="2092">
                        <a:srgbClr val="F8F8F8"/>
                      </a:gs>
                      <a:gs pos="10042">
                        <a:srgbClr val="F8F8F8"/>
                      </a:gs>
                    </a:gsLst>
                    <a:lin ang="5400000" scaled="0"/>
                  </a:gradFill>
                  <a:ea typeface="Segoe UI" pitchFamily="34" charset="0"/>
                  <a:cs typeface="Segoe UI" pitchFamily="34" charset="0"/>
                </a:rPr>
                <a:t>R:</a:t>
              </a:r>
              <a:r>
                <a:rPr lang="en-US" sz="500" baseline="0">
                  <a:gradFill>
                    <a:gsLst>
                      <a:gs pos="2092">
                        <a:srgbClr val="F8F8F8"/>
                      </a:gs>
                      <a:gs pos="10042">
                        <a:srgbClr val="F8F8F8"/>
                      </a:gs>
                    </a:gsLst>
                    <a:lin ang="5400000" scaled="0"/>
                  </a:gradFill>
                  <a:ea typeface="Segoe UI" pitchFamily="34" charset="0"/>
                  <a:cs typeface="Segoe UI" pitchFamily="34" charset="0"/>
                </a:rPr>
                <a:t>168 G:0 B:0</a:t>
              </a:r>
              <a:endParaRPr lang="en-US" sz="500">
                <a:gradFill>
                  <a:gsLst>
                    <a:gs pos="2092">
                      <a:srgbClr val="F8F8F8"/>
                    </a:gs>
                    <a:gs pos="10042">
                      <a:srgbClr val="F8F8F8"/>
                    </a:gs>
                  </a:gsLst>
                  <a:lin ang="5400000" scaled="0"/>
                </a:gradFill>
                <a:ea typeface="Segoe UI" pitchFamily="34" charset="0"/>
                <a:cs typeface="Segoe UI" pitchFamily="34" charset="0"/>
              </a:endParaRPr>
            </a:p>
          </p:txBody>
        </p:sp>
        <p:sp>
          <p:nvSpPr>
            <p:cNvPr id="23" name="Rectangle 22"/>
            <p:cNvSpPr/>
            <p:nvPr userDrawn="1"/>
          </p:nvSpPr>
          <p:spPr bwMode="auto">
            <a:xfrm rot="5400000">
              <a:off x="12328888" y="3353997"/>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a:gradFill>
                    <a:gsLst>
                      <a:gs pos="0">
                        <a:srgbClr val="FFFFFF"/>
                      </a:gs>
                      <a:gs pos="100000">
                        <a:srgbClr val="FFFFFF"/>
                      </a:gs>
                    </a:gsLst>
                    <a:lin ang="5400000" scaled="0"/>
                  </a:gradFill>
                  <a:latin typeface="+mn-lt"/>
                  <a:ea typeface="Segoe UI" pitchFamily="34" charset="0"/>
                  <a:cs typeface="Segoe UI" pitchFamily="34" charset="0"/>
                </a:rPr>
                <a:t>Light Blue</a:t>
              </a:r>
            </a:p>
            <a:p>
              <a:pPr algn="l" defTabSz="932472" fontAlgn="base">
                <a:lnSpc>
                  <a:spcPct val="100000"/>
                </a:lnSpc>
                <a:spcBef>
                  <a:spcPct val="0"/>
                </a:spcBef>
                <a:spcAft>
                  <a:spcPct val="0"/>
                </a:spcAft>
              </a:pPr>
              <a:r>
                <a:rPr lang="en-US" sz="500">
                  <a:gradFill>
                    <a:gsLst>
                      <a:gs pos="2092">
                        <a:srgbClr val="F8F8F8"/>
                      </a:gs>
                      <a:gs pos="10042">
                        <a:srgbClr val="F8F8F8"/>
                      </a:gs>
                    </a:gsLst>
                    <a:lin ang="5400000" scaled="0"/>
                  </a:gradFill>
                  <a:ea typeface="Segoe UI" pitchFamily="34" charset="0"/>
                  <a:cs typeface="Segoe UI" pitchFamily="34" charset="0"/>
                </a:rPr>
                <a:t>R:16</a:t>
              </a:r>
              <a:r>
                <a:rPr lang="en-US" sz="500" baseline="0">
                  <a:gradFill>
                    <a:gsLst>
                      <a:gs pos="2092">
                        <a:srgbClr val="F8F8F8"/>
                      </a:gs>
                      <a:gs pos="10042">
                        <a:srgbClr val="F8F8F8"/>
                      </a:gs>
                    </a:gsLst>
                    <a:lin ang="5400000" scaled="0"/>
                  </a:gradFill>
                  <a:ea typeface="Segoe UI" pitchFamily="34" charset="0"/>
                  <a:cs typeface="Segoe UI" pitchFamily="34" charset="0"/>
                </a:rPr>
                <a:t> G:124 B:16</a:t>
              </a:r>
              <a:endParaRPr lang="en-US" sz="500">
                <a:gradFill>
                  <a:gsLst>
                    <a:gs pos="2092">
                      <a:srgbClr val="F8F8F8"/>
                    </a:gs>
                    <a:gs pos="10042">
                      <a:srgbClr val="F8F8F8"/>
                    </a:gs>
                  </a:gsLst>
                  <a:lin ang="5400000" scaled="0"/>
                </a:gradFill>
                <a:ea typeface="Segoe UI" pitchFamily="34" charset="0"/>
                <a:cs typeface="Segoe UI" pitchFamily="34" charset="0"/>
              </a:endParaRPr>
            </a:p>
          </p:txBody>
        </p:sp>
        <p:sp>
          <p:nvSpPr>
            <p:cNvPr id="24" name="Rectangle 23"/>
            <p:cNvSpPr/>
            <p:nvPr userDrawn="1"/>
          </p:nvSpPr>
          <p:spPr bwMode="auto">
            <a:xfrm rot="5400000">
              <a:off x="12328888" y="4272719"/>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32472" fontAlgn="base">
                <a:lnSpc>
                  <a:spcPct val="100000"/>
                </a:lnSpc>
                <a:spcBef>
                  <a:spcPct val="0"/>
                </a:spcBef>
                <a:spcAft>
                  <a:spcPct val="0"/>
                </a:spcAft>
              </a:pPr>
              <a:r>
                <a:rPr lang="en-US" sz="500">
                  <a:gradFill>
                    <a:gsLst>
                      <a:gs pos="2092">
                        <a:srgbClr val="F8F8F8"/>
                      </a:gs>
                      <a:gs pos="10042">
                        <a:srgbClr val="F8F8F8"/>
                      </a:gs>
                    </a:gsLst>
                    <a:lin ang="5400000" scaled="0"/>
                  </a:gradFill>
                  <a:ea typeface="Segoe UI" pitchFamily="34" charset="0"/>
                  <a:cs typeface="Segoe UI" pitchFamily="34" charset="0"/>
                </a:rPr>
                <a:t>R0 G32 B80</a:t>
              </a:r>
            </a:p>
          </p:txBody>
        </p:sp>
      </p:grpSp>
    </p:spTree>
    <p:extLst>
      <p:ext uri="{BB962C8B-B14F-4D97-AF65-F5344CB8AC3E}">
        <p14:creationId xmlns:p14="http://schemas.microsoft.com/office/powerpoint/2010/main" val="599605534"/>
      </p:ext>
    </p:extLst>
  </p:cSld>
  <p:clrMap bg1="lt1" tx1="dk1" bg2="lt2" tx2="dk2" accent1="accent1" accent2="accent2" accent3="accent3" accent4="accent4" accent5="accent5" accent6="accent6" hlink="hlink" folHlink="folHlink"/>
  <p:sldLayoutIdLst>
    <p:sldLayoutId id="2147484347" r:id="rId1"/>
    <p:sldLayoutId id="2147484348" r:id="rId2"/>
    <p:sldLayoutId id="2147484349" r:id="rId3"/>
    <p:sldLayoutId id="2147484350" r:id="rId4"/>
    <p:sldLayoutId id="2147484351" r:id="rId5"/>
    <p:sldLayoutId id="2147484352" r:id="rId6"/>
    <p:sldLayoutId id="2147484353" r:id="rId7"/>
    <p:sldLayoutId id="2147484354" r:id="rId8"/>
    <p:sldLayoutId id="2147484355" r:id="rId9"/>
    <p:sldLayoutId id="2147484356" r:id="rId10"/>
    <p:sldLayoutId id="2147484357" r:id="rId11"/>
    <p:sldLayoutId id="2147484358" r:id="rId12"/>
    <p:sldLayoutId id="2147484359" r:id="rId13"/>
    <p:sldLayoutId id="2147484360" r:id="rId14"/>
    <p:sldLayoutId id="2147484361" r:id="rId15"/>
    <p:sldLayoutId id="2147484362" r:id="rId16"/>
    <p:sldLayoutId id="2147484363" r:id="rId17"/>
    <p:sldLayoutId id="2147484364" r:id="rId18"/>
    <p:sldLayoutId id="2147484365" r:id="rId19"/>
    <p:sldLayoutId id="2147484366" r:id="rId20"/>
    <p:sldLayoutId id="2147484367" r:id="rId21"/>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28"/>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2546422723"/>
      </p:ext>
    </p:extLst>
  </p:cSld>
  <p:clrMap bg1="dk1" tx1="lt1" bg2="dk2" tx2="lt2" accent1="accent1" accent2="accent2" accent3="accent3" accent4="accent4" accent5="accent5" accent6="accent6" hlink="hlink" folHlink="folHlink"/>
  <p:sldLayoutIdLst>
    <p:sldLayoutId id="2147484370" r:id="rId1"/>
    <p:sldLayoutId id="2147484371" r:id="rId2"/>
    <p:sldLayoutId id="2147484372" r:id="rId3"/>
    <p:sldLayoutId id="2147484373" r:id="rId4"/>
    <p:sldLayoutId id="2147484374" r:id="rId5"/>
    <p:sldLayoutId id="2147484375" r:id="rId6"/>
    <p:sldLayoutId id="2147484376" r:id="rId7"/>
    <p:sldLayoutId id="2147484377" r:id="rId8"/>
    <p:sldLayoutId id="2147484378" r:id="rId9"/>
    <p:sldLayoutId id="2147484379" r:id="rId10"/>
    <p:sldLayoutId id="2147484380" r:id="rId11"/>
    <p:sldLayoutId id="2147484381" r:id="rId12"/>
    <p:sldLayoutId id="2147484382" r:id="rId13"/>
    <p:sldLayoutId id="2147484383" r:id="rId14"/>
    <p:sldLayoutId id="2147484384" r:id="rId15"/>
    <p:sldLayoutId id="2147484385" r:id="rId16"/>
    <p:sldLayoutId id="2147484386" r:id="rId17"/>
    <p:sldLayoutId id="2147484387" r:id="rId18"/>
    <p:sldLayoutId id="2147484388" r:id="rId19"/>
    <p:sldLayoutId id="2147484389" r:id="rId20"/>
    <p:sldLayoutId id="2147484390" r:id="rId21"/>
    <p:sldLayoutId id="2147484391" r:id="rId22"/>
    <p:sldLayoutId id="2147484392" r:id="rId23"/>
    <p:sldLayoutId id="2147484393" r:id="rId24"/>
    <p:sldLayoutId id="2147484394" r:id="rId25"/>
    <p:sldLayoutId id="2147484395" r:id="rId26"/>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28"/>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381765738"/>
      </p:ext>
    </p:extLst>
  </p:cSld>
  <p:clrMap bg1="lt1" tx1="dk1" bg2="lt2" tx2="dk2" accent1="accent1" accent2="accent2" accent3="accent3" accent4="accent4" accent5="accent5" accent6="accent6" hlink="hlink" folHlink="folHlink"/>
  <p:sldLayoutIdLst>
    <p:sldLayoutId id="2147484397" r:id="rId1"/>
    <p:sldLayoutId id="2147484398" r:id="rId2"/>
    <p:sldLayoutId id="2147484399" r:id="rId3"/>
    <p:sldLayoutId id="2147484400" r:id="rId4"/>
    <p:sldLayoutId id="2147484401" r:id="rId5"/>
    <p:sldLayoutId id="2147484402" r:id="rId6"/>
    <p:sldLayoutId id="2147484403" r:id="rId7"/>
    <p:sldLayoutId id="2147484404" r:id="rId8"/>
    <p:sldLayoutId id="2147484405" r:id="rId9"/>
    <p:sldLayoutId id="2147484406" r:id="rId10"/>
    <p:sldLayoutId id="2147484407" r:id="rId11"/>
    <p:sldLayoutId id="2147484408" r:id="rId12"/>
    <p:sldLayoutId id="2147484409" r:id="rId13"/>
    <p:sldLayoutId id="2147484410" r:id="rId14"/>
    <p:sldLayoutId id="2147484411" r:id="rId15"/>
    <p:sldLayoutId id="2147484412" r:id="rId16"/>
    <p:sldLayoutId id="2147484413" r:id="rId17"/>
    <p:sldLayoutId id="2147484414" r:id="rId18"/>
    <p:sldLayoutId id="2147484415" r:id="rId19"/>
    <p:sldLayoutId id="2147484416" r:id="rId20"/>
    <p:sldLayoutId id="2147484417" r:id="rId21"/>
    <p:sldLayoutId id="2147484418" r:id="rId22"/>
    <p:sldLayoutId id="2147484419" r:id="rId23"/>
    <p:sldLayoutId id="2147484420" r:id="rId24"/>
    <p:sldLayoutId id="2147484421" r:id="rId25"/>
    <p:sldLayoutId id="2147484422" r:id="rId26"/>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6"/>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2"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8283702"/>
      </p:ext>
    </p:extLst>
  </p:cSld>
  <p:clrMap bg1="lt1" tx1="dk1" bg2="lt2" tx2="dk2" accent1="accent1" accent2="accent2" accent3="accent3" accent4="accent4" accent5="accent5" accent6="accent6" hlink="hlink" folHlink="folHlink"/>
  <p:sldLayoutIdLst>
    <p:sldLayoutId id="2147484425" r:id="rId1"/>
    <p:sldLayoutId id="2147484426" r:id="rId2"/>
    <p:sldLayoutId id="2147484427" r:id="rId3"/>
    <p:sldLayoutId id="2147484428" r:id="rId4"/>
    <p:sldLayoutId id="2147484429" r:id="rId5"/>
    <p:sldLayoutId id="2147484430" r:id="rId6"/>
    <p:sldLayoutId id="2147484431" r:id="rId7"/>
    <p:sldLayoutId id="2147484432" r:id="rId8"/>
    <p:sldLayoutId id="2147484433" r:id="rId9"/>
    <p:sldLayoutId id="2147484434" r:id="rId10"/>
    <p:sldLayoutId id="2147484508" r:id="rId11"/>
  </p:sldLayoutIdLst>
  <p:transition>
    <p:fade/>
  </p:transition>
  <p:txStyles>
    <p:titleStyle>
      <a:lvl1pPr algn="l" defTabSz="932384" rtl="0" eaLnBrk="1" latinLnBrk="0" hangingPunct="1">
        <a:lnSpc>
          <a:spcPct val="90000"/>
        </a:lnSpc>
        <a:spcBef>
          <a:spcPct val="0"/>
        </a:spcBef>
        <a:buNone/>
        <a:defRPr lang="en-US" sz="4798"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768" marR="0" indent="-342768" algn="l" defTabSz="932384" rtl="0" eaLnBrk="1" fontAlgn="auto" latinLnBrk="0" hangingPunct="1">
        <a:lnSpc>
          <a:spcPct val="90000"/>
        </a:lnSpc>
        <a:spcBef>
          <a:spcPct val="20000"/>
        </a:spcBef>
        <a:spcAft>
          <a:spcPts val="0"/>
        </a:spcAft>
        <a:buClrTx/>
        <a:buSzPct val="90000"/>
        <a:buFont typeface="Arial" pitchFamily="34" charset="0"/>
        <a:buChar char="•"/>
        <a:tabLst/>
        <a:defRPr sz="3998" kern="1200" spc="0" baseline="0">
          <a:gradFill>
            <a:gsLst>
              <a:gs pos="1250">
                <a:schemeClr val="tx1"/>
              </a:gs>
              <a:gs pos="100000">
                <a:schemeClr val="tx1"/>
              </a:gs>
            </a:gsLst>
            <a:lin ang="5400000" scaled="0"/>
          </a:gradFill>
          <a:latin typeface="+mj-lt"/>
          <a:ea typeface="+mn-ea"/>
          <a:cs typeface="+mn-cs"/>
        </a:defRPr>
      </a:lvl1pPr>
      <a:lvl2pPr marL="583975" marR="0" indent="-241206" algn="l" defTabSz="93238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792"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305"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6817"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055"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248"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441"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633"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384" rtl="0" eaLnBrk="1" latinLnBrk="0" hangingPunct="1">
        <a:defRPr sz="1800" kern="1200">
          <a:solidFill>
            <a:schemeClr val="tx1"/>
          </a:solidFill>
          <a:latin typeface="+mn-lt"/>
          <a:ea typeface="+mn-ea"/>
          <a:cs typeface="+mn-cs"/>
        </a:defRPr>
      </a:lvl1pPr>
      <a:lvl2pPr marL="466191" algn="l" defTabSz="932384" rtl="0" eaLnBrk="1" latinLnBrk="0" hangingPunct="1">
        <a:defRPr sz="1800" kern="1200">
          <a:solidFill>
            <a:schemeClr val="tx1"/>
          </a:solidFill>
          <a:latin typeface="+mn-lt"/>
          <a:ea typeface="+mn-ea"/>
          <a:cs typeface="+mn-cs"/>
        </a:defRPr>
      </a:lvl2pPr>
      <a:lvl3pPr marL="932384" algn="l" defTabSz="932384" rtl="0" eaLnBrk="1" latinLnBrk="0" hangingPunct="1">
        <a:defRPr sz="1800" kern="1200">
          <a:solidFill>
            <a:schemeClr val="tx1"/>
          </a:solidFill>
          <a:latin typeface="+mn-lt"/>
          <a:ea typeface="+mn-ea"/>
          <a:cs typeface="+mn-cs"/>
        </a:defRPr>
      </a:lvl3pPr>
      <a:lvl4pPr marL="1398576" algn="l" defTabSz="932384" rtl="0" eaLnBrk="1" latinLnBrk="0" hangingPunct="1">
        <a:defRPr sz="1800" kern="1200">
          <a:solidFill>
            <a:schemeClr val="tx1"/>
          </a:solidFill>
          <a:latin typeface="+mn-lt"/>
          <a:ea typeface="+mn-ea"/>
          <a:cs typeface="+mn-cs"/>
        </a:defRPr>
      </a:lvl4pPr>
      <a:lvl5pPr marL="1864768" algn="l" defTabSz="932384" rtl="0" eaLnBrk="1" latinLnBrk="0" hangingPunct="1">
        <a:defRPr sz="1800" kern="1200">
          <a:solidFill>
            <a:schemeClr val="tx1"/>
          </a:solidFill>
          <a:latin typeface="+mn-lt"/>
          <a:ea typeface="+mn-ea"/>
          <a:cs typeface="+mn-cs"/>
        </a:defRPr>
      </a:lvl5pPr>
      <a:lvl6pPr marL="2330960" algn="l" defTabSz="932384" rtl="0" eaLnBrk="1" latinLnBrk="0" hangingPunct="1">
        <a:defRPr sz="1800" kern="1200">
          <a:solidFill>
            <a:schemeClr val="tx1"/>
          </a:solidFill>
          <a:latin typeface="+mn-lt"/>
          <a:ea typeface="+mn-ea"/>
          <a:cs typeface="+mn-cs"/>
        </a:defRPr>
      </a:lvl6pPr>
      <a:lvl7pPr marL="2797152" algn="l" defTabSz="932384" rtl="0" eaLnBrk="1" latinLnBrk="0" hangingPunct="1">
        <a:defRPr sz="1800" kern="1200">
          <a:solidFill>
            <a:schemeClr val="tx1"/>
          </a:solidFill>
          <a:latin typeface="+mn-lt"/>
          <a:ea typeface="+mn-ea"/>
          <a:cs typeface="+mn-cs"/>
        </a:defRPr>
      </a:lvl7pPr>
      <a:lvl8pPr marL="3263343" algn="l" defTabSz="932384" rtl="0" eaLnBrk="1" latinLnBrk="0" hangingPunct="1">
        <a:defRPr sz="1800" kern="1200">
          <a:solidFill>
            <a:schemeClr val="tx1"/>
          </a:solidFill>
          <a:latin typeface="+mn-lt"/>
          <a:ea typeface="+mn-ea"/>
          <a:cs typeface="+mn-cs"/>
        </a:defRPr>
      </a:lvl8pPr>
      <a:lvl9pPr marL="3729537" algn="l" defTabSz="932384"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6"/>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2"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55799058"/>
      </p:ext>
    </p:extLst>
  </p:cSld>
  <p:clrMap bg1="lt1" tx1="dk1" bg2="lt2" tx2="dk2" accent1="accent1" accent2="accent2" accent3="accent3" accent4="accent4" accent5="accent5" accent6="accent6" hlink="hlink" folHlink="folHlink"/>
  <p:sldLayoutIdLst>
    <p:sldLayoutId id="2147484436" r:id="rId1"/>
    <p:sldLayoutId id="2147484437" r:id="rId2"/>
    <p:sldLayoutId id="2147484438" r:id="rId3"/>
    <p:sldLayoutId id="2147484439" r:id="rId4"/>
    <p:sldLayoutId id="2147484440" r:id="rId5"/>
    <p:sldLayoutId id="2147484441" r:id="rId6"/>
    <p:sldLayoutId id="2147484442" r:id="rId7"/>
    <p:sldLayoutId id="2147484443" r:id="rId8"/>
    <p:sldLayoutId id="2147484444" r:id="rId9"/>
    <p:sldLayoutId id="2147484445" r:id="rId10"/>
    <p:sldLayoutId id="2147484446" r:id="rId11"/>
    <p:sldLayoutId id="2147484447" r:id="rId12"/>
    <p:sldLayoutId id="2147484448" r:id="rId13"/>
  </p:sldLayoutIdLst>
  <p:transition>
    <p:fade/>
  </p:transition>
  <p:txStyles>
    <p:titleStyle>
      <a:lvl1pPr algn="l" defTabSz="932384" rtl="0" eaLnBrk="1" latinLnBrk="0" hangingPunct="1">
        <a:lnSpc>
          <a:spcPct val="90000"/>
        </a:lnSpc>
        <a:spcBef>
          <a:spcPct val="0"/>
        </a:spcBef>
        <a:buNone/>
        <a:defRPr lang="en-US" sz="4798"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768" marR="0" indent="-342768" algn="l" defTabSz="932384" rtl="0" eaLnBrk="1" fontAlgn="auto" latinLnBrk="0" hangingPunct="1">
        <a:lnSpc>
          <a:spcPct val="90000"/>
        </a:lnSpc>
        <a:spcBef>
          <a:spcPct val="20000"/>
        </a:spcBef>
        <a:spcAft>
          <a:spcPts val="0"/>
        </a:spcAft>
        <a:buClrTx/>
        <a:buSzPct val="90000"/>
        <a:buFont typeface="Arial" pitchFamily="34" charset="0"/>
        <a:buChar char="•"/>
        <a:tabLst/>
        <a:defRPr sz="3998" kern="1200" spc="0" baseline="0">
          <a:gradFill>
            <a:gsLst>
              <a:gs pos="1250">
                <a:schemeClr val="tx1"/>
              </a:gs>
              <a:gs pos="100000">
                <a:schemeClr val="tx1"/>
              </a:gs>
            </a:gsLst>
            <a:lin ang="5400000" scaled="0"/>
          </a:gradFill>
          <a:latin typeface="+mj-lt"/>
          <a:ea typeface="+mn-ea"/>
          <a:cs typeface="+mn-cs"/>
        </a:defRPr>
      </a:lvl1pPr>
      <a:lvl2pPr marL="583975" marR="0" indent="-241206" algn="l" defTabSz="93238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792"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305"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6817"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055"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248"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441"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633"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384" rtl="0" eaLnBrk="1" latinLnBrk="0" hangingPunct="1">
        <a:defRPr sz="1800" kern="1200">
          <a:solidFill>
            <a:schemeClr val="tx1"/>
          </a:solidFill>
          <a:latin typeface="+mn-lt"/>
          <a:ea typeface="+mn-ea"/>
          <a:cs typeface="+mn-cs"/>
        </a:defRPr>
      </a:lvl1pPr>
      <a:lvl2pPr marL="466191" algn="l" defTabSz="932384" rtl="0" eaLnBrk="1" latinLnBrk="0" hangingPunct="1">
        <a:defRPr sz="1800" kern="1200">
          <a:solidFill>
            <a:schemeClr val="tx1"/>
          </a:solidFill>
          <a:latin typeface="+mn-lt"/>
          <a:ea typeface="+mn-ea"/>
          <a:cs typeface="+mn-cs"/>
        </a:defRPr>
      </a:lvl2pPr>
      <a:lvl3pPr marL="932384" algn="l" defTabSz="932384" rtl="0" eaLnBrk="1" latinLnBrk="0" hangingPunct="1">
        <a:defRPr sz="1800" kern="1200">
          <a:solidFill>
            <a:schemeClr val="tx1"/>
          </a:solidFill>
          <a:latin typeface="+mn-lt"/>
          <a:ea typeface="+mn-ea"/>
          <a:cs typeface="+mn-cs"/>
        </a:defRPr>
      </a:lvl3pPr>
      <a:lvl4pPr marL="1398576" algn="l" defTabSz="932384" rtl="0" eaLnBrk="1" latinLnBrk="0" hangingPunct="1">
        <a:defRPr sz="1800" kern="1200">
          <a:solidFill>
            <a:schemeClr val="tx1"/>
          </a:solidFill>
          <a:latin typeface="+mn-lt"/>
          <a:ea typeface="+mn-ea"/>
          <a:cs typeface="+mn-cs"/>
        </a:defRPr>
      </a:lvl4pPr>
      <a:lvl5pPr marL="1864768" algn="l" defTabSz="932384" rtl="0" eaLnBrk="1" latinLnBrk="0" hangingPunct="1">
        <a:defRPr sz="1800" kern="1200">
          <a:solidFill>
            <a:schemeClr val="tx1"/>
          </a:solidFill>
          <a:latin typeface="+mn-lt"/>
          <a:ea typeface="+mn-ea"/>
          <a:cs typeface="+mn-cs"/>
        </a:defRPr>
      </a:lvl5pPr>
      <a:lvl6pPr marL="2330960" algn="l" defTabSz="932384" rtl="0" eaLnBrk="1" latinLnBrk="0" hangingPunct="1">
        <a:defRPr sz="1800" kern="1200">
          <a:solidFill>
            <a:schemeClr val="tx1"/>
          </a:solidFill>
          <a:latin typeface="+mn-lt"/>
          <a:ea typeface="+mn-ea"/>
          <a:cs typeface="+mn-cs"/>
        </a:defRPr>
      </a:lvl6pPr>
      <a:lvl7pPr marL="2797152" algn="l" defTabSz="932384" rtl="0" eaLnBrk="1" latinLnBrk="0" hangingPunct="1">
        <a:defRPr sz="1800" kern="1200">
          <a:solidFill>
            <a:schemeClr val="tx1"/>
          </a:solidFill>
          <a:latin typeface="+mn-lt"/>
          <a:ea typeface="+mn-ea"/>
          <a:cs typeface="+mn-cs"/>
        </a:defRPr>
      </a:lvl7pPr>
      <a:lvl8pPr marL="3263343" algn="l" defTabSz="932384" rtl="0" eaLnBrk="1" latinLnBrk="0" hangingPunct="1">
        <a:defRPr sz="1800" kern="1200">
          <a:solidFill>
            <a:schemeClr val="tx1"/>
          </a:solidFill>
          <a:latin typeface="+mn-lt"/>
          <a:ea typeface="+mn-ea"/>
          <a:cs typeface="+mn-cs"/>
        </a:defRPr>
      </a:lvl8pPr>
      <a:lvl9pPr marL="3729537" algn="l" defTabSz="932384"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xml"/><Relationship Id="rId1" Type="http://schemas.openxmlformats.org/officeDocument/2006/relationships/slideLayout" Target="../slideLayouts/slideLayout193.xml"/><Relationship Id="rId5" Type="http://schemas.openxmlformats.org/officeDocument/2006/relationships/image" Target="../media/image33.png"/><Relationship Id="rId4" Type="http://schemas.openxmlformats.org/officeDocument/2006/relationships/image" Target="../media/image32.emf"/></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92.xml"/></Relationships>
</file>

<file path=ppt/slides/_rels/slide11.xml.rels><?xml version="1.0" encoding="UTF-8" standalone="yes"?>
<Relationships xmlns="http://schemas.openxmlformats.org/package/2006/relationships"><Relationship Id="rId13" Type="http://schemas.openxmlformats.org/officeDocument/2006/relationships/image" Target="../media/image56.png"/><Relationship Id="rId18" Type="http://schemas.openxmlformats.org/officeDocument/2006/relationships/image" Target="../media/image60.png"/><Relationship Id="rId26" Type="http://schemas.openxmlformats.org/officeDocument/2006/relationships/image" Target="../media/image68.png"/><Relationship Id="rId39" Type="http://schemas.openxmlformats.org/officeDocument/2006/relationships/image" Target="../media/image81.png"/><Relationship Id="rId21" Type="http://schemas.openxmlformats.org/officeDocument/2006/relationships/image" Target="../media/image63.png"/><Relationship Id="rId34" Type="http://schemas.openxmlformats.org/officeDocument/2006/relationships/image" Target="../media/image76.png"/><Relationship Id="rId7" Type="http://schemas.openxmlformats.org/officeDocument/2006/relationships/image" Target="../media/image51.png"/><Relationship Id="rId12" Type="http://schemas.openxmlformats.org/officeDocument/2006/relationships/hyperlink" Target="http://www.asd.gov.au/infosec/irap/index.htm" TargetMode="External"/><Relationship Id="rId17" Type="http://schemas.openxmlformats.org/officeDocument/2006/relationships/image" Target="../media/image59.jpeg"/><Relationship Id="rId25" Type="http://schemas.openxmlformats.org/officeDocument/2006/relationships/image" Target="../media/image67.jpeg"/><Relationship Id="rId33" Type="http://schemas.openxmlformats.org/officeDocument/2006/relationships/image" Target="../media/image75.jpeg"/><Relationship Id="rId38" Type="http://schemas.openxmlformats.org/officeDocument/2006/relationships/image" Target="../media/image80.png"/><Relationship Id="rId2" Type="http://schemas.openxmlformats.org/officeDocument/2006/relationships/notesSlide" Target="../notesSlides/notesSlide11.xml"/><Relationship Id="rId16" Type="http://schemas.openxmlformats.org/officeDocument/2006/relationships/image" Target="../media/image58.jpeg"/><Relationship Id="rId20" Type="http://schemas.openxmlformats.org/officeDocument/2006/relationships/image" Target="../media/image62.png"/><Relationship Id="rId29" Type="http://schemas.openxmlformats.org/officeDocument/2006/relationships/image" Target="../media/image71.png"/><Relationship Id="rId1" Type="http://schemas.openxmlformats.org/officeDocument/2006/relationships/slideLayout" Target="../slideLayouts/slideLayout192.xml"/><Relationship Id="rId6" Type="http://schemas.openxmlformats.org/officeDocument/2006/relationships/image" Target="../media/image50.png"/><Relationship Id="rId11" Type="http://schemas.openxmlformats.org/officeDocument/2006/relationships/image" Target="../media/image55.png"/><Relationship Id="rId24" Type="http://schemas.openxmlformats.org/officeDocument/2006/relationships/image" Target="../media/image66.png"/><Relationship Id="rId32" Type="http://schemas.openxmlformats.org/officeDocument/2006/relationships/image" Target="../media/image74.png"/><Relationship Id="rId37" Type="http://schemas.openxmlformats.org/officeDocument/2006/relationships/image" Target="../media/image79.png"/><Relationship Id="rId40" Type="http://schemas.openxmlformats.org/officeDocument/2006/relationships/image" Target="../media/image82.png"/><Relationship Id="rId5" Type="http://schemas.openxmlformats.org/officeDocument/2006/relationships/image" Target="../media/image49.jpeg"/><Relationship Id="rId15" Type="http://schemas.openxmlformats.org/officeDocument/2006/relationships/image" Target="../media/image57.jpeg"/><Relationship Id="rId23" Type="http://schemas.openxmlformats.org/officeDocument/2006/relationships/image" Target="../media/image65.jpeg"/><Relationship Id="rId28" Type="http://schemas.openxmlformats.org/officeDocument/2006/relationships/image" Target="../media/image70.jpeg"/><Relationship Id="rId36" Type="http://schemas.openxmlformats.org/officeDocument/2006/relationships/image" Target="../media/image78.jpeg"/><Relationship Id="rId10" Type="http://schemas.openxmlformats.org/officeDocument/2006/relationships/image" Target="../media/image54.png"/><Relationship Id="rId19" Type="http://schemas.openxmlformats.org/officeDocument/2006/relationships/image" Target="../media/image61.png"/><Relationship Id="rId31" Type="http://schemas.openxmlformats.org/officeDocument/2006/relationships/image" Target="../media/image73.png"/><Relationship Id="rId4" Type="http://schemas.openxmlformats.org/officeDocument/2006/relationships/image" Target="../media/image48.jpeg"/><Relationship Id="rId9" Type="http://schemas.openxmlformats.org/officeDocument/2006/relationships/image" Target="../media/image53.png"/><Relationship Id="rId14" Type="http://schemas.openxmlformats.org/officeDocument/2006/relationships/hyperlink" Target="https://www.fisc.or.jp/" TargetMode="External"/><Relationship Id="rId22" Type="http://schemas.openxmlformats.org/officeDocument/2006/relationships/image" Target="../media/image64.png"/><Relationship Id="rId27" Type="http://schemas.openxmlformats.org/officeDocument/2006/relationships/image" Target="../media/image69.png"/><Relationship Id="rId30" Type="http://schemas.openxmlformats.org/officeDocument/2006/relationships/image" Target="../media/image72.png"/><Relationship Id="rId35" Type="http://schemas.openxmlformats.org/officeDocument/2006/relationships/image" Target="../media/image77.jpeg"/><Relationship Id="rId8" Type="http://schemas.openxmlformats.org/officeDocument/2006/relationships/image" Target="../media/image52.png"/><Relationship Id="rId3" Type="http://schemas.openxmlformats.org/officeDocument/2006/relationships/image" Target="../media/image47.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92.xml"/></Relationships>
</file>

<file path=ppt/slides/_rels/slide1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3.xml"/><Relationship Id="rId1" Type="http://schemas.openxmlformats.org/officeDocument/2006/relationships/slideLayout" Target="../slideLayouts/slideLayout214.xml"/><Relationship Id="rId4" Type="http://schemas.microsoft.com/office/2007/relationships/hdphoto" Target="../media/hdphoto1.wdp"/></Relationships>
</file>

<file path=ppt/slides/_rels/slide14.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notesSlide" Target="../notesSlides/notesSlide14.xml"/><Relationship Id="rId1" Type="http://schemas.openxmlformats.org/officeDocument/2006/relationships/slideLayout" Target="../slideLayouts/slideLayout210.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s>
</file>

<file path=ppt/slides/_rels/slide1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5.xml"/><Relationship Id="rId1" Type="http://schemas.openxmlformats.org/officeDocument/2006/relationships/slideLayout" Target="../slideLayouts/slideLayout192.xml"/><Relationship Id="rId4" Type="http://schemas.openxmlformats.org/officeDocument/2006/relationships/image" Target="../media/image89.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90.xml"/></Relationships>
</file>

<file path=ppt/slides/_rels/slide17.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17.xml"/><Relationship Id="rId1" Type="http://schemas.openxmlformats.org/officeDocument/2006/relationships/slideLayout" Target="../slideLayouts/slideLayout193.xml"/></Relationships>
</file>

<file path=ppt/slides/_rels/slide18.xml.rels><?xml version="1.0" encoding="UTF-8" standalone="yes"?>
<Relationships xmlns="http://schemas.openxmlformats.org/package/2006/relationships"><Relationship Id="rId3" Type="http://schemas.openxmlformats.org/officeDocument/2006/relationships/image" Target="../media/image90.jpg"/><Relationship Id="rId2" Type="http://schemas.openxmlformats.org/officeDocument/2006/relationships/notesSlide" Target="../notesSlides/notesSlide18.xml"/><Relationship Id="rId1" Type="http://schemas.openxmlformats.org/officeDocument/2006/relationships/slideLayout" Target="../slideLayouts/slideLayout197.xml"/></Relationships>
</file>

<file path=ppt/slides/_rels/slide19.xml.rels><?xml version="1.0" encoding="UTF-8" standalone="yes"?>
<Relationships xmlns="http://schemas.openxmlformats.org/package/2006/relationships"><Relationship Id="rId8" Type="http://schemas.openxmlformats.org/officeDocument/2006/relationships/image" Target="../media/image96.png"/><Relationship Id="rId13" Type="http://schemas.openxmlformats.org/officeDocument/2006/relationships/image" Target="../media/image101.svg"/><Relationship Id="rId3" Type="http://schemas.openxmlformats.org/officeDocument/2006/relationships/image" Target="../media/image91.png"/><Relationship Id="rId7" Type="http://schemas.openxmlformats.org/officeDocument/2006/relationships/image" Target="../media/image95.png"/><Relationship Id="rId12" Type="http://schemas.openxmlformats.org/officeDocument/2006/relationships/image" Target="../media/image100.png"/><Relationship Id="rId2" Type="http://schemas.openxmlformats.org/officeDocument/2006/relationships/notesSlide" Target="../notesSlides/notesSlide19.xml"/><Relationship Id="rId1" Type="http://schemas.openxmlformats.org/officeDocument/2006/relationships/slideLayout" Target="../slideLayouts/slideLayout29.xml"/><Relationship Id="rId6" Type="http://schemas.openxmlformats.org/officeDocument/2006/relationships/image" Target="../media/image94.png"/><Relationship Id="rId11" Type="http://schemas.openxmlformats.org/officeDocument/2006/relationships/image" Target="../media/image99.png"/><Relationship Id="rId5" Type="http://schemas.openxmlformats.org/officeDocument/2006/relationships/image" Target="../media/image93.png"/><Relationship Id="rId10" Type="http://schemas.openxmlformats.org/officeDocument/2006/relationships/image" Target="../media/image98.png"/><Relationship Id="rId4" Type="http://schemas.openxmlformats.org/officeDocument/2006/relationships/image" Target="../media/image92.png"/><Relationship Id="rId9" Type="http://schemas.openxmlformats.org/officeDocument/2006/relationships/image" Target="../media/image9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94.xml"/></Relationships>
</file>

<file path=ppt/slides/_rels/slide20.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20.xml"/><Relationship Id="rId1" Type="http://schemas.openxmlformats.org/officeDocument/2006/relationships/slideLayout" Target="../slideLayouts/slideLayout29.xml"/><Relationship Id="rId4" Type="http://schemas.openxmlformats.org/officeDocument/2006/relationships/image" Target="../media/image103.svg"/></Relationships>
</file>

<file path=ppt/slides/_rels/slide21.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21.xml"/><Relationship Id="rId1" Type="http://schemas.openxmlformats.org/officeDocument/2006/relationships/slideLayout" Target="../slideLayouts/slideLayout29.xml"/><Relationship Id="rId4" Type="http://schemas.openxmlformats.org/officeDocument/2006/relationships/image" Target="../media/image103.svg"/></Relationships>
</file>

<file path=ppt/slides/_rels/slide22.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22.xml"/><Relationship Id="rId1" Type="http://schemas.openxmlformats.org/officeDocument/2006/relationships/slideLayout" Target="../slideLayouts/slideLayout29.xml"/><Relationship Id="rId6" Type="http://schemas.openxmlformats.org/officeDocument/2006/relationships/image" Target="../media/image105.svg"/><Relationship Id="rId5" Type="http://schemas.openxmlformats.org/officeDocument/2006/relationships/image" Target="../media/image104.png"/><Relationship Id="rId4" Type="http://schemas.openxmlformats.org/officeDocument/2006/relationships/image" Target="../media/image103.svg"/></Relationships>
</file>

<file path=ppt/slides/_rels/slide23.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23.xml"/><Relationship Id="rId1" Type="http://schemas.openxmlformats.org/officeDocument/2006/relationships/slideLayout" Target="../slideLayouts/slideLayout28.xml"/><Relationship Id="rId5" Type="http://schemas.openxmlformats.org/officeDocument/2006/relationships/image" Target="../media/image91.png"/><Relationship Id="rId4" Type="http://schemas.openxmlformats.org/officeDocument/2006/relationships/image" Target="../media/image107.png"/></Relationships>
</file>

<file path=ppt/slides/_rels/slide24.xml.rels><?xml version="1.0" encoding="UTF-8" standalone="yes"?>
<Relationships xmlns="http://schemas.openxmlformats.org/package/2006/relationships"><Relationship Id="rId8" Type="http://schemas.openxmlformats.org/officeDocument/2006/relationships/image" Target="../media/image110.png"/><Relationship Id="rId3" Type="http://schemas.openxmlformats.org/officeDocument/2006/relationships/image" Target="../media/image91.png"/><Relationship Id="rId7" Type="http://schemas.openxmlformats.org/officeDocument/2006/relationships/image" Target="../media/image106.png"/><Relationship Id="rId2" Type="http://schemas.openxmlformats.org/officeDocument/2006/relationships/notesSlide" Target="../notesSlides/notesSlide24.xml"/><Relationship Id="rId1" Type="http://schemas.openxmlformats.org/officeDocument/2006/relationships/slideLayout" Target="../slideLayouts/slideLayout28.xml"/><Relationship Id="rId6" Type="http://schemas.openxmlformats.org/officeDocument/2006/relationships/image" Target="../media/image107.png"/><Relationship Id="rId11" Type="http://schemas.microsoft.com/office/2007/relationships/hdphoto" Target="../media/hdphoto3.wdp"/><Relationship Id="rId5" Type="http://schemas.openxmlformats.org/officeDocument/2006/relationships/image" Target="../media/image109.png"/><Relationship Id="rId10" Type="http://schemas.openxmlformats.org/officeDocument/2006/relationships/image" Target="../media/image111.png"/><Relationship Id="rId4" Type="http://schemas.openxmlformats.org/officeDocument/2006/relationships/image" Target="../media/image108.png"/><Relationship Id="rId9" Type="http://schemas.microsoft.com/office/2007/relationships/hdphoto" Target="../media/hdphoto2.wdp"/></Relationships>
</file>

<file path=ppt/slides/_rels/slide25.xml.rels><?xml version="1.0" encoding="UTF-8" standalone="yes"?>
<Relationships xmlns="http://schemas.openxmlformats.org/package/2006/relationships"><Relationship Id="rId3" Type="http://schemas.openxmlformats.org/officeDocument/2006/relationships/image" Target="../media/image112.emf"/><Relationship Id="rId7" Type="http://schemas.microsoft.com/office/2007/relationships/hdphoto" Target="../media/hdphoto4.wdp"/><Relationship Id="rId2" Type="http://schemas.openxmlformats.org/officeDocument/2006/relationships/notesSlide" Target="../notesSlides/notesSlide25.xml"/><Relationship Id="rId1" Type="http://schemas.openxmlformats.org/officeDocument/2006/relationships/slideLayout" Target="../slideLayouts/slideLayout28.xml"/><Relationship Id="rId6" Type="http://schemas.openxmlformats.org/officeDocument/2006/relationships/image" Target="../media/image114.png"/><Relationship Id="rId5" Type="http://schemas.openxmlformats.org/officeDocument/2006/relationships/image" Target="../media/image113.png"/><Relationship Id="rId4" Type="http://schemas.openxmlformats.org/officeDocument/2006/relationships/image" Target="../media/image107.png"/></Relationships>
</file>

<file path=ppt/slides/_rels/slide26.xml.rels><?xml version="1.0" encoding="UTF-8" standalone="yes"?>
<Relationships xmlns="http://schemas.openxmlformats.org/package/2006/relationships"><Relationship Id="rId8" Type="http://schemas.openxmlformats.org/officeDocument/2006/relationships/image" Target="../media/image116.svg"/><Relationship Id="rId3" Type="http://schemas.openxmlformats.org/officeDocument/2006/relationships/image" Target="../media/image102.png"/><Relationship Id="rId7" Type="http://schemas.openxmlformats.org/officeDocument/2006/relationships/image" Target="../media/image115.png"/><Relationship Id="rId2" Type="http://schemas.openxmlformats.org/officeDocument/2006/relationships/notesSlide" Target="../notesSlides/notesSlide26.xml"/><Relationship Id="rId1" Type="http://schemas.openxmlformats.org/officeDocument/2006/relationships/slideLayout" Target="../slideLayouts/slideLayout29.xml"/><Relationship Id="rId6" Type="http://schemas.openxmlformats.org/officeDocument/2006/relationships/image" Target="../media/image105.svg"/><Relationship Id="rId5" Type="http://schemas.openxmlformats.org/officeDocument/2006/relationships/image" Target="../media/image104.png"/><Relationship Id="rId10" Type="http://schemas.openxmlformats.org/officeDocument/2006/relationships/image" Target="../media/image101.svg"/><Relationship Id="rId4" Type="http://schemas.openxmlformats.org/officeDocument/2006/relationships/image" Target="../media/image103.svg"/><Relationship Id="rId9" Type="http://schemas.openxmlformats.org/officeDocument/2006/relationships/image" Target="../media/image100.png"/></Relationships>
</file>

<file path=ppt/slides/_rels/slide27.xml.rels><?xml version="1.0" encoding="UTF-8" standalone="yes"?>
<Relationships xmlns="http://schemas.openxmlformats.org/package/2006/relationships"><Relationship Id="rId8" Type="http://schemas.openxmlformats.org/officeDocument/2006/relationships/image" Target="../media/image116.svg"/><Relationship Id="rId13" Type="http://schemas.openxmlformats.org/officeDocument/2006/relationships/image" Target="../media/image119.png"/><Relationship Id="rId3" Type="http://schemas.openxmlformats.org/officeDocument/2006/relationships/image" Target="../media/image102.png"/><Relationship Id="rId7" Type="http://schemas.openxmlformats.org/officeDocument/2006/relationships/image" Target="../media/image115.png"/><Relationship Id="rId12" Type="http://schemas.openxmlformats.org/officeDocument/2006/relationships/image" Target="../media/image118.svg"/><Relationship Id="rId2" Type="http://schemas.openxmlformats.org/officeDocument/2006/relationships/notesSlide" Target="../notesSlides/notesSlide27.xml"/><Relationship Id="rId1" Type="http://schemas.openxmlformats.org/officeDocument/2006/relationships/slideLayout" Target="../slideLayouts/slideLayout29.xml"/><Relationship Id="rId6" Type="http://schemas.openxmlformats.org/officeDocument/2006/relationships/image" Target="../media/image105.svg"/><Relationship Id="rId11" Type="http://schemas.openxmlformats.org/officeDocument/2006/relationships/image" Target="../media/image117.png"/><Relationship Id="rId5" Type="http://schemas.openxmlformats.org/officeDocument/2006/relationships/image" Target="../media/image104.png"/><Relationship Id="rId10" Type="http://schemas.openxmlformats.org/officeDocument/2006/relationships/image" Target="../media/image101.svg"/><Relationship Id="rId4" Type="http://schemas.openxmlformats.org/officeDocument/2006/relationships/image" Target="../media/image103.svg"/><Relationship Id="rId9" Type="http://schemas.openxmlformats.org/officeDocument/2006/relationships/image" Target="../media/image100.png"/><Relationship Id="rId14" Type="http://schemas.openxmlformats.org/officeDocument/2006/relationships/image" Target="../media/image120.sv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9.xml"/></Relationships>
</file>

<file path=ppt/slides/_rels/slide29.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29.xml"/><Relationship Id="rId1" Type="http://schemas.openxmlformats.org/officeDocument/2006/relationships/slideLayout" Target="../slideLayouts/slideLayout2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90.xml"/></Relationships>
</file>

<file path=ppt/slides/_rels/slide30.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30.xml"/><Relationship Id="rId1" Type="http://schemas.openxmlformats.org/officeDocument/2006/relationships/slideLayout" Target="../slideLayouts/slideLayout28.xml"/></Relationships>
</file>

<file path=ppt/slides/_rels/slide31.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31.xml"/><Relationship Id="rId1" Type="http://schemas.openxmlformats.org/officeDocument/2006/relationships/slideLayout" Target="../slideLayouts/slideLayout28.xml"/></Relationships>
</file>

<file path=ppt/slides/_rels/slide32.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32.xml"/><Relationship Id="rId1" Type="http://schemas.openxmlformats.org/officeDocument/2006/relationships/slideLayout" Target="../slideLayouts/slideLayout28.xml"/></Relationships>
</file>

<file path=ppt/slides/_rels/slide33.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33.xml"/><Relationship Id="rId1" Type="http://schemas.openxmlformats.org/officeDocument/2006/relationships/slideLayout" Target="../slideLayouts/slideLayout28.xml"/></Relationships>
</file>

<file path=ppt/slides/_rels/slide34.xml.rels><?xml version="1.0" encoding="UTF-8" standalone="yes"?>
<Relationships xmlns="http://schemas.openxmlformats.org/package/2006/relationships"><Relationship Id="rId3" Type="http://schemas.openxmlformats.org/officeDocument/2006/relationships/image" Target="../media/image126.jpg"/><Relationship Id="rId2" Type="http://schemas.openxmlformats.org/officeDocument/2006/relationships/notesSlide" Target="../notesSlides/notesSlide34.xml"/><Relationship Id="rId1" Type="http://schemas.openxmlformats.org/officeDocument/2006/relationships/slideLayout" Target="../slideLayouts/slideLayout39.xml"/></Relationships>
</file>

<file path=ppt/slides/_rels/slide35.xml.rels><?xml version="1.0" encoding="UTF-8" standalone="yes"?>
<Relationships xmlns="http://schemas.openxmlformats.org/package/2006/relationships"><Relationship Id="rId8" Type="http://schemas.openxmlformats.org/officeDocument/2006/relationships/image" Target="../media/image130.svg"/><Relationship Id="rId13" Type="http://schemas.openxmlformats.org/officeDocument/2006/relationships/image" Target="../media/image135.svg"/><Relationship Id="rId3" Type="http://schemas.openxmlformats.org/officeDocument/2006/relationships/image" Target="../media/image119.png"/><Relationship Id="rId7" Type="http://schemas.openxmlformats.org/officeDocument/2006/relationships/image" Target="../media/image129.png"/><Relationship Id="rId12" Type="http://schemas.openxmlformats.org/officeDocument/2006/relationships/image" Target="../media/image134.png"/><Relationship Id="rId2" Type="http://schemas.openxmlformats.org/officeDocument/2006/relationships/notesSlide" Target="../notesSlides/notesSlide35.xml"/><Relationship Id="rId1" Type="http://schemas.openxmlformats.org/officeDocument/2006/relationships/slideLayout" Target="../slideLayouts/slideLayout29.xml"/><Relationship Id="rId6" Type="http://schemas.openxmlformats.org/officeDocument/2006/relationships/image" Target="../media/image128.svg"/><Relationship Id="rId11" Type="http://schemas.openxmlformats.org/officeDocument/2006/relationships/image" Target="../media/image133.png"/><Relationship Id="rId5" Type="http://schemas.openxmlformats.org/officeDocument/2006/relationships/image" Target="../media/image127.png"/><Relationship Id="rId10" Type="http://schemas.openxmlformats.org/officeDocument/2006/relationships/image" Target="../media/image132.svg"/><Relationship Id="rId4" Type="http://schemas.openxmlformats.org/officeDocument/2006/relationships/image" Target="../media/image120.svg"/><Relationship Id="rId9" Type="http://schemas.openxmlformats.org/officeDocument/2006/relationships/image" Target="../media/image131.png"/></Relationships>
</file>

<file path=ppt/slides/_rels/slide36.xml.rels><?xml version="1.0" encoding="UTF-8" standalone="yes"?>
<Relationships xmlns="http://schemas.openxmlformats.org/package/2006/relationships"><Relationship Id="rId3" Type="http://schemas.openxmlformats.org/officeDocument/2006/relationships/image" Target="../media/image136.emf"/><Relationship Id="rId2" Type="http://schemas.openxmlformats.org/officeDocument/2006/relationships/notesSlide" Target="../notesSlides/notesSlide36.xml"/><Relationship Id="rId1" Type="http://schemas.openxmlformats.org/officeDocument/2006/relationships/slideLayout" Target="../slideLayouts/slideLayout32.xml"/><Relationship Id="rId4" Type="http://schemas.openxmlformats.org/officeDocument/2006/relationships/image" Target="../media/image137.png"/></Relationships>
</file>

<file path=ppt/slides/_rels/slide37.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37.xml"/><Relationship Id="rId1" Type="http://schemas.openxmlformats.org/officeDocument/2006/relationships/slideLayout" Target="../slideLayouts/slideLayout32.xml"/><Relationship Id="rId5" Type="http://schemas.openxmlformats.org/officeDocument/2006/relationships/image" Target="../media/image136.emf"/><Relationship Id="rId4" Type="http://schemas.openxmlformats.org/officeDocument/2006/relationships/image" Target="../media/image138.png"/></Relationships>
</file>

<file path=ppt/slides/_rels/slide38.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38.xml"/><Relationship Id="rId1" Type="http://schemas.openxmlformats.org/officeDocument/2006/relationships/slideLayout" Target="../slideLayouts/slideLayout32.xml"/><Relationship Id="rId4" Type="http://schemas.openxmlformats.org/officeDocument/2006/relationships/image" Target="../media/image138.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90.xml"/></Relationships>
</file>

<file path=ppt/slides/_rels/slide40.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40.xml"/><Relationship Id="rId1" Type="http://schemas.openxmlformats.org/officeDocument/2006/relationships/slideLayout" Target="../slideLayouts/slideLayout41.xml"/><Relationship Id="rId5" Type="http://schemas.openxmlformats.org/officeDocument/2006/relationships/image" Target="../media/image140.png"/><Relationship Id="rId4" Type="http://schemas.microsoft.com/office/2007/relationships/hdphoto" Target="../media/hdphoto5.wdp"/></Relationships>
</file>

<file path=ppt/slides/_rels/slide41.xml.rels><?xml version="1.0" encoding="UTF-8" standalone="yes"?>
<Relationships xmlns="http://schemas.openxmlformats.org/package/2006/relationships"><Relationship Id="rId8" Type="http://schemas.openxmlformats.org/officeDocument/2006/relationships/image" Target="../media/image146.emf"/><Relationship Id="rId3" Type="http://schemas.openxmlformats.org/officeDocument/2006/relationships/image" Target="../media/image141.png"/><Relationship Id="rId7" Type="http://schemas.openxmlformats.org/officeDocument/2006/relationships/image" Target="../media/image145.png"/><Relationship Id="rId2" Type="http://schemas.openxmlformats.org/officeDocument/2006/relationships/notesSlide" Target="../notesSlides/notesSlide41.xml"/><Relationship Id="rId1" Type="http://schemas.openxmlformats.org/officeDocument/2006/relationships/slideLayout" Target="../slideLayouts/slideLayout40.xml"/><Relationship Id="rId6" Type="http://schemas.openxmlformats.org/officeDocument/2006/relationships/image" Target="../media/image144.emf"/><Relationship Id="rId5" Type="http://schemas.openxmlformats.org/officeDocument/2006/relationships/image" Target="../media/image143.png"/><Relationship Id="rId4" Type="http://schemas.openxmlformats.org/officeDocument/2006/relationships/image" Target="../media/image142.png"/><Relationship Id="rId9" Type="http://schemas.openxmlformats.org/officeDocument/2006/relationships/image" Target="../media/image147.png"/></Relationships>
</file>

<file path=ppt/slides/_rels/slide42.xml.rels><?xml version="1.0" encoding="UTF-8" standalone="yes"?>
<Relationships xmlns="http://schemas.openxmlformats.org/package/2006/relationships"><Relationship Id="rId8" Type="http://schemas.openxmlformats.org/officeDocument/2006/relationships/image" Target="../media/image133.png"/><Relationship Id="rId3" Type="http://schemas.openxmlformats.org/officeDocument/2006/relationships/image" Target="../media/image148.png"/><Relationship Id="rId7" Type="http://schemas.openxmlformats.org/officeDocument/2006/relationships/image" Target="../media/image132.svg"/><Relationship Id="rId2" Type="http://schemas.openxmlformats.org/officeDocument/2006/relationships/notesSlide" Target="../notesSlides/notesSlide42.xml"/><Relationship Id="rId1" Type="http://schemas.openxmlformats.org/officeDocument/2006/relationships/slideLayout" Target="../slideLayouts/slideLayout41.xml"/><Relationship Id="rId6" Type="http://schemas.openxmlformats.org/officeDocument/2006/relationships/image" Target="../media/image131.png"/><Relationship Id="rId5" Type="http://schemas.openxmlformats.org/officeDocument/2006/relationships/image" Target="../media/image150.png"/><Relationship Id="rId4" Type="http://schemas.openxmlformats.org/officeDocument/2006/relationships/image" Target="../media/image149.png"/></Relationships>
</file>

<file path=ppt/slides/_rels/slide43.xml.rels><?xml version="1.0" encoding="UTF-8" standalone="yes"?>
<Relationships xmlns="http://schemas.openxmlformats.org/package/2006/relationships"><Relationship Id="rId3" Type="http://schemas.openxmlformats.org/officeDocument/2006/relationships/image" Target="../media/image151.emf"/><Relationship Id="rId2" Type="http://schemas.openxmlformats.org/officeDocument/2006/relationships/notesSlide" Target="../notesSlides/notesSlide43.xml"/><Relationship Id="rId1" Type="http://schemas.openxmlformats.org/officeDocument/2006/relationships/slideLayout" Target="../slideLayouts/slideLayout41.xml"/></Relationships>
</file>

<file path=ppt/slides/_rels/slide44.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44.xml"/><Relationship Id="rId1" Type="http://schemas.openxmlformats.org/officeDocument/2006/relationships/slideLayout" Target="../slideLayouts/slideLayout28.xml"/></Relationships>
</file>

<file path=ppt/slides/_rels/slide45.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45.xml"/><Relationship Id="rId1" Type="http://schemas.openxmlformats.org/officeDocument/2006/relationships/slideLayout" Target="../slideLayouts/slideLayout28.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8.xml"/></Relationships>
</file>

<file path=ppt/slides/_rels/slide47.xml.rels><?xml version="1.0" encoding="UTF-8" standalone="yes"?>
<Relationships xmlns="http://schemas.openxmlformats.org/package/2006/relationships"><Relationship Id="rId3" Type="http://schemas.openxmlformats.org/officeDocument/2006/relationships/image" Target="../media/image154.emf"/><Relationship Id="rId2" Type="http://schemas.openxmlformats.org/officeDocument/2006/relationships/notesSlide" Target="../notesSlides/notesSlide47.xml"/><Relationship Id="rId1" Type="http://schemas.openxmlformats.org/officeDocument/2006/relationships/slideLayout" Target="../slideLayouts/slideLayout28.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47.xml"/></Relationships>
</file>

<file path=ppt/slides/_rels/slide49.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49.xml"/><Relationship Id="rId1" Type="http://schemas.openxmlformats.org/officeDocument/2006/relationships/slideLayout" Target="../slideLayouts/slideLayout2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92.xml"/></Relationships>
</file>

<file path=ppt/slides/_rels/slide50.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50.xml"/><Relationship Id="rId1" Type="http://schemas.openxmlformats.org/officeDocument/2006/relationships/slideLayout" Target="../slideLayouts/slideLayout28.xml"/></Relationships>
</file>

<file path=ppt/slides/_rels/slide51.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51.xml"/><Relationship Id="rId1" Type="http://schemas.openxmlformats.org/officeDocument/2006/relationships/slideLayout" Target="../slideLayouts/slideLayout32.xml"/><Relationship Id="rId5" Type="http://schemas.openxmlformats.org/officeDocument/2006/relationships/image" Target="../media/image158.png"/><Relationship Id="rId4" Type="http://schemas.openxmlformats.org/officeDocument/2006/relationships/image" Target="../media/image108.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9.xml"/></Relationships>
</file>

<file path=ppt/slides/_rels/slide53.xml.rels><?xml version="1.0" encoding="UTF-8" standalone="yes"?>
<Relationships xmlns="http://schemas.openxmlformats.org/package/2006/relationships"><Relationship Id="rId8" Type="http://schemas.openxmlformats.org/officeDocument/2006/relationships/image" Target="../media/image164.svg"/><Relationship Id="rId13" Type="http://schemas.openxmlformats.org/officeDocument/2006/relationships/image" Target="../media/image169.svg"/><Relationship Id="rId3" Type="http://schemas.openxmlformats.org/officeDocument/2006/relationships/image" Target="../media/image159.png"/><Relationship Id="rId7" Type="http://schemas.openxmlformats.org/officeDocument/2006/relationships/image" Target="../media/image163.png"/><Relationship Id="rId12" Type="http://schemas.openxmlformats.org/officeDocument/2006/relationships/image" Target="../media/image168.png"/><Relationship Id="rId2" Type="http://schemas.openxmlformats.org/officeDocument/2006/relationships/notesSlide" Target="../notesSlides/notesSlide53.xml"/><Relationship Id="rId1" Type="http://schemas.openxmlformats.org/officeDocument/2006/relationships/slideLayout" Target="../slideLayouts/slideLayout17.xml"/><Relationship Id="rId6" Type="http://schemas.openxmlformats.org/officeDocument/2006/relationships/image" Target="../media/image162.svg"/><Relationship Id="rId11" Type="http://schemas.openxmlformats.org/officeDocument/2006/relationships/image" Target="../media/image167.png"/><Relationship Id="rId5" Type="http://schemas.openxmlformats.org/officeDocument/2006/relationships/image" Target="../media/image161.png"/><Relationship Id="rId15" Type="http://schemas.openxmlformats.org/officeDocument/2006/relationships/image" Target="../media/image171.svg"/><Relationship Id="rId10" Type="http://schemas.openxmlformats.org/officeDocument/2006/relationships/image" Target="../media/image166.png"/><Relationship Id="rId4" Type="http://schemas.openxmlformats.org/officeDocument/2006/relationships/image" Target="../media/image160.png"/><Relationship Id="rId9" Type="http://schemas.openxmlformats.org/officeDocument/2006/relationships/image" Target="../media/image165.png"/><Relationship Id="rId14" Type="http://schemas.openxmlformats.org/officeDocument/2006/relationships/image" Target="../media/image170.png"/></Relationships>
</file>

<file path=ppt/slides/_rels/slide54.xml.rels><?xml version="1.0" encoding="UTF-8" standalone="yes"?>
<Relationships xmlns="http://schemas.openxmlformats.org/package/2006/relationships"><Relationship Id="rId8" Type="http://schemas.openxmlformats.org/officeDocument/2006/relationships/image" Target="../media/image177.svg"/><Relationship Id="rId13" Type="http://schemas.openxmlformats.org/officeDocument/2006/relationships/image" Target="../media/image180.png"/><Relationship Id="rId18" Type="http://schemas.openxmlformats.org/officeDocument/2006/relationships/image" Target="../media/image120.svg"/><Relationship Id="rId26" Type="http://schemas.openxmlformats.org/officeDocument/2006/relationships/image" Target="../media/image189.svg"/><Relationship Id="rId3" Type="http://schemas.openxmlformats.org/officeDocument/2006/relationships/image" Target="../media/image172.png"/><Relationship Id="rId21" Type="http://schemas.openxmlformats.org/officeDocument/2006/relationships/image" Target="../media/image184.png"/><Relationship Id="rId7" Type="http://schemas.openxmlformats.org/officeDocument/2006/relationships/image" Target="../media/image176.png"/><Relationship Id="rId12" Type="http://schemas.openxmlformats.org/officeDocument/2006/relationships/hyperlink" Target="https://docs.microsoft.com/en-us/azure/active-directory/role-based-access-control-custom-roles" TargetMode="External"/><Relationship Id="rId17" Type="http://schemas.openxmlformats.org/officeDocument/2006/relationships/image" Target="../media/image119.png"/><Relationship Id="rId25" Type="http://schemas.openxmlformats.org/officeDocument/2006/relationships/image" Target="../media/image188.png"/><Relationship Id="rId2" Type="http://schemas.openxmlformats.org/officeDocument/2006/relationships/notesSlide" Target="../notesSlides/notesSlide54.xml"/><Relationship Id="rId16" Type="http://schemas.openxmlformats.org/officeDocument/2006/relationships/image" Target="../media/image103.svg"/><Relationship Id="rId20" Type="http://schemas.openxmlformats.org/officeDocument/2006/relationships/image" Target="../media/image183.svg"/><Relationship Id="rId1" Type="http://schemas.openxmlformats.org/officeDocument/2006/relationships/slideLayout" Target="../slideLayouts/slideLayout29.xml"/><Relationship Id="rId6" Type="http://schemas.openxmlformats.org/officeDocument/2006/relationships/image" Target="../media/image175.svg"/><Relationship Id="rId11" Type="http://schemas.openxmlformats.org/officeDocument/2006/relationships/hyperlink" Target="https://docs.microsoft.com/en-us/azure/active-directory/role-based-access-built-in-roles#roles-in-azure" TargetMode="External"/><Relationship Id="rId24" Type="http://schemas.openxmlformats.org/officeDocument/2006/relationships/image" Target="../media/image187.svg"/><Relationship Id="rId5" Type="http://schemas.openxmlformats.org/officeDocument/2006/relationships/image" Target="../media/image174.png"/><Relationship Id="rId15" Type="http://schemas.openxmlformats.org/officeDocument/2006/relationships/image" Target="../media/image102.png"/><Relationship Id="rId23" Type="http://schemas.openxmlformats.org/officeDocument/2006/relationships/image" Target="../media/image186.png"/><Relationship Id="rId28" Type="http://schemas.openxmlformats.org/officeDocument/2006/relationships/image" Target="../media/image191.svg"/><Relationship Id="rId10" Type="http://schemas.openxmlformats.org/officeDocument/2006/relationships/image" Target="../media/image179.svg"/><Relationship Id="rId19" Type="http://schemas.openxmlformats.org/officeDocument/2006/relationships/image" Target="../media/image182.png"/><Relationship Id="rId4" Type="http://schemas.openxmlformats.org/officeDocument/2006/relationships/image" Target="../media/image173.svg"/><Relationship Id="rId9" Type="http://schemas.openxmlformats.org/officeDocument/2006/relationships/image" Target="../media/image178.png"/><Relationship Id="rId14" Type="http://schemas.openxmlformats.org/officeDocument/2006/relationships/image" Target="../media/image181.svg"/><Relationship Id="rId22" Type="http://schemas.openxmlformats.org/officeDocument/2006/relationships/image" Target="../media/image185.svg"/><Relationship Id="rId27" Type="http://schemas.openxmlformats.org/officeDocument/2006/relationships/image" Target="../media/image190.png"/></Relationships>
</file>

<file path=ppt/slides/_rels/slide55.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notesSlide" Target="../notesSlides/notesSlide55.xml"/><Relationship Id="rId1" Type="http://schemas.openxmlformats.org/officeDocument/2006/relationships/slideLayout" Target="../slideLayouts/slideLayout28.xml"/></Relationships>
</file>

<file path=ppt/slides/_rels/slide56.xml.rels><?xml version="1.0" encoding="UTF-8" standalone="yes"?>
<Relationships xmlns="http://schemas.openxmlformats.org/package/2006/relationships"><Relationship Id="rId8" Type="http://schemas.openxmlformats.org/officeDocument/2006/relationships/image" Target="../media/image197.png"/><Relationship Id="rId3" Type="http://schemas.openxmlformats.org/officeDocument/2006/relationships/image" Target="../media/image193.png"/><Relationship Id="rId7" Type="http://schemas.openxmlformats.org/officeDocument/2006/relationships/image" Target="../media/image196.png"/><Relationship Id="rId2" Type="http://schemas.openxmlformats.org/officeDocument/2006/relationships/notesSlide" Target="../notesSlides/notesSlide56.xml"/><Relationship Id="rId1" Type="http://schemas.openxmlformats.org/officeDocument/2006/relationships/slideLayout" Target="../slideLayouts/slideLayout4.xml"/><Relationship Id="rId6" Type="http://schemas.openxmlformats.org/officeDocument/2006/relationships/image" Target="../media/image195.png"/><Relationship Id="rId5" Type="http://schemas.microsoft.com/office/2007/relationships/hdphoto" Target="../media/hdphoto6.wdp"/><Relationship Id="rId4" Type="http://schemas.openxmlformats.org/officeDocument/2006/relationships/image" Target="../media/image194.png"/></Relationships>
</file>

<file path=ppt/slides/_rels/slide57.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notesSlide" Target="../notesSlides/notesSlide57.xml"/><Relationship Id="rId1" Type="http://schemas.openxmlformats.org/officeDocument/2006/relationships/slideLayout" Target="../slideLayouts/slideLayout28.xml"/></Relationships>
</file>

<file path=ppt/slides/_rels/slide58.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notesSlide" Target="../notesSlides/notesSlide58.xml"/><Relationship Id="rId1" Type="http://schemas.openxmlformats.org/officeDocument/2006/relationships/slideLayout" Target="../slideLayouts/slideLayout28.xml"/></Relationships>
</file>

<file path=ppt/slides/_rels/slide59.xml.rels><?xml version="1.0" encoding="UTF-8" standalone="yes"?>
<Relationships xmlns="http://schemas.openxmlformats.org/package/2006/relationships"><Relationship Id="rId3" Type="http://schemas.openxmlformats.org/officeDocument/2006/relationships/image" Target="../media/image200.jpg"/><Relationship Id="rId2" Type="http://schemas.openxmlformats.org/officeDocument/2006/relationships/notesSlide" Target="../notesSlides/notesSlide59.xml"/><Relationship Id="rId1" Type="http://schemas.openxmlformats.org/officeDocument/2006/relationships/slideLayout" Target="../slideLayouts/slideLayout28.xml"/></Relationships>
</file>

<file path=ppt/slides/_rels/slide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xml"/><Relationship Id="rId1" Type="http://schemas.openxmlformats.org/officeDocument/2006/relationships/slideLayout" Target="../slideLayouts/slideLayout192.xml"/></Relationships>
</file>

<file path=ppt/slides/_rels/slide60.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notesSlide" Target="../notesSlides/notesSlide60.xml"/><Relationship Id="rId1" Type="http://schemas.openxmlformats.org/officeDocument/2006/relationships/slideLayout" Target="../slideLayouts/slideLayout28.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8.xml"/></Relationships>
</file>

<file path=ppt/slides/_rels/slide62.xml.rels><?xml version="1.0" encoding="UTF-8" standalone="yes"?>
<Relationships xmlns="http://schemas.openxmlformats.org/package/2006/relationships"><Relationship Id="rId3" Type="http://schemas.openxmlformats.org/officeDocument/2006/relationships/image" Target="../media/image202.jpeg"/><Relationship Id="rId2" Type="http://schemas.openxmlformats.org/officeDocument/2006/relationships/notesSlide" Target="../notesSlides/notesSlide62.xml"/><Relationship Id="rId1" Type="http://schemas.openxmlformats.org/officeDocument/2006/relationships/slideLayout" Target="../slideLayouts/slideLayout39.xml"/><Relationship Id="rId5" Type="http://schemas.openxmlformats.org/officeDocument/2006/relationships/image" Target="../media/image7.jpg"/><Relationship Id="rId4" Type="http://schemas.openxmlformats.org/officeDocument/2006/relationships/image" Target="../media/image203.jpg"/></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3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32.xml"/></Relationships>
</file>

<file path=ppt/slides/_rels/slide65.xml.rels><?xml version="1.0" encoding="UTF-8" standalone="yes"?>
<Relationships xmlns="http://schemas.openxmlformats.org/package/2006/relationships"><Relationship Id="rId8" Type="http://schemas.openxmlformats.org/officeDocument/2006/relationships/image" Target="../media/image207.svg"/><Relationship Id="rId3" Type="http://schemas.openxmlformats.org/officeDocument/2006/relationships/image" Target="../media/image145.png"/><Relationship Id="rId7" Type="http://schemas.openxmlformats.org/officeDocument/2006/relationships/image" Target="../media/image206.png"/><Relationship Id="rId2" Type="http://schemas.openxmlformats.org/officeDocument/2006/relationships/notesSlide" Target="../notesSlides/notesSlide65.xml"/><Relationship Id="rId1" Type="http://schemas.openxmlformats.org/officeDocument/2006/relationships/slideLayout" Target="../slideLayouts/slideLayout29.xml"/><Relationship Id="rId6" Type="http://schemas.openxmlformats.org/officeDocument/2006/relationships/image" Target="../media/image205.png"/><Relationship Id="rId5" Type="http://schemas.openxmlformats.org/officeDocument/2006/relationships/image" Target="../media/image144.emf"/><Relationship Id="rId4" Type="http://schemas.openxmlformats.org/officeDocument/2006/relationships/image" Target="../media/image204.emf"/></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32.xml"/></Relationships>
</file>

<file path=ppt/slides/_rels/slide67.xml.rels><?xml version="1.0" encoding="UTF-8" standalone="yes"?>
<Relationships xmlns="http://schemas.openxmlformats.org/package/2006/relationships"><Relationship Id="rId8" Type="http://schemas.openxmlformats.org/officeDocument/2006/relationships/image" Target="../media/image213.png"/><Relationship Id="rId3" Type="http://schemas.openxmlformats.org/officeDocument/2006/relationships/image" Target="../media/image208.png"/><Relationship Id="rId7" Type="http://schemas.openxmlformats.org/officeDocument/2006/relationships/image" Target="../media/image212.png"/><Relationship Id="rId2" Type="http://schemas.openxmlformats.org/officeDocument/2006/relationships/notesSlide" Target="../notesSlides/notesSlide67.xml"/><Relationship Id="rId1" Type="http://schemas.openxmlformats.org/officeDocument/2006/relationships/slideLayout" Target="../slideLayouts/slideLayout40.xml"/><Relationship Id="rId6" Type="http://schemas.openxmlformats.org/officeDocument/2006/relationships/image" Target="../media/image211.png"/><Relationship Id="rId5" Type="http://schemas.openxmlformats.org/officeDocument/2006/relationships/image" Target="../media/image210.png"/><Relationship Id="rId4" Type="http://schemas.openxmlformats.org/officeDocument/2006/relationships/image" Target="../media/image209.png"/><Relationship Id="rId9" Type="http://schemas.openxmlformats.org/officeDocument/2006/relationships/image" Target="../media/image214.pn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9.xml"/></Relationships>
</file>

<file path=ppt/slides/_rels/slide69.xml.rels><?xml version="1.0" encoding="UTF-8" standalone="yes"?>
<Relationships xmlns="http://schemas.openxmlformats.org/package/2006/relationships"><Relationship Id="rId3" Type="http://schemas.openxmlformats.org/officeDocument/2006/relationships/image" Target="../media/image215.jpg"/><Relationship Id="rId2" Type="http://schemas.openxmlformats.org/officeDocument/2006/relationships/notesSlide" Target="../notesSlides/notesSlide69.xml"/><Relationship Id="rId1" Type="http://schemas.openxmlformats.org/officeDocument/2006/relationships/slideLayout" Target="../slideLayouts/slideLayout3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92.xml"/></Relationships>
</file>

<file path=ppt/slides/_rels/slide70.xml.rels><?xml version="1.0" encoding="UTF-8" standalone="yes"?>
<Relationships xmlns="http://schemas.openxmlformats.org/package/2006/relationships"><Relationship Id="rId8" Type="http://schemas.openxmlformats.org/officeDocument/2006/relationships/image" Target="../media/image221.png"/><Relationship Id="rId13" Type="http://schemas.openxmlformats.org/officeDocument/2006/relationships/image" Target="../media/image226.png"/><Relationship Id="rId18" Type="http://schemas.openxmlformats.org/officeDocument/2006/relationships/image" Target="../media/image231.emf"/><Relationship Id="rId3" Type="http://schemas.openxmlformats.org/officeDocument/2006/relationships/image" Target="../media/image216.png"/><Relationship Id="rId7" Type="http://schemas.openxmlformats.org/officeDocument/2006/relationships/image" Target="../media/image220.emf"/><Relationship Id="rId12" Type="http://schemas.openxmlformats.org/officeDocument/2006/relationships/image" Target="../media/image225.png"/><Relationship Id="rId17" Type="http://schemas.openxmlformats.org/officeDocument/2006/relationships/image" Target="../media/image230.emf"/><Relationship Id="rId2" Type="http://schemas.openxmlformats.org/officeDocument/2006/relationships/notesSlide" Target="../notesSlides/notesSlide70.xml"/><Relationship Id="rId16" Type="http://schemas.openxmlformats.org/officeDocument/2006/relationships/image" Target="../media/image229.png"/><Relationship Id="rId20" Type="http://schemas.openxmlformats.org/officeDocument/2006/relationships/image" Target="../media/image233.png"/><Relationship Id="rId1" Type="http://schemas.openxmlformats.org/officeDocument/2006/relationships/slideLayout" Target="../slideLayouts/slideLayout28.xml"/><Relationship Id="rId6" Type="http://schemas.openxmlformats.org/officeDocument/2006/relationships/image" Target="../media/image219.emf"/><Relationship Id="rId11" Type="http://schemas.openxmlformats.org/officeDocument/2006/relationships/image" Target="../media/image224.png"/><Relationship Id="rId5" Type="http://schemas.openxmlformats.org/officeDocument/2006/relationships/image" Target="../media/image218.emf"/><Relationship Id="rId15" Type="http://schemas.openxmlformats.org/officeDocument/2006/relationships/image" Target="../media/image228.emf"/><Relationship Id="rId10" Type="http://schemas.openxmlformats.org/officeDocument/2006/relationships/image" Target="../media/image223.emf"/><Relationship Id="rId19" Type="http://schemas.openxmlformats.org/officeDocument/2006/relationships/image" Target="../media/image232.png"/><Relationship Id="rId4" Type="http://schemas.openxmlformats.org/officeDocument/2006/relationships/image" Target="../media/image217.emf"/><Relationship Id="rId9" Type="http://schemas.openxmlformats.org/officeDocument/2006/relationships/image" Target="../media/image222.emf"/><Relationship Id="rId14" Type="http://schemas.openxmlformats.org/officeDocument/2006/relationships/image" Target="../media/image227.svg"/></Relationships>
</file>

<file path=ppt/slides/_rels/slide71.xml.rels><?xml version="1.0" encoding="UTF-8" standalone="yes"?>
<Relationships xmlns="http://schemas.openxmlformats.org/package/2006/relationships"><Relationship Id="rId8" Type="http://schemas.openxmlformats.org/officeDocument/2006/relationships/diagramData" Target="../diagrams/data2.xm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2" Type="http://schemas.openxmlformats.org/officeDocument/2006/relationships/notesSlide" Target="../notesSlides/notesSlide71.xml"/><Relationship Id="rId1" Type="http://schemas.openxmlformats.org/officeDocument/2006/relationships/slideLayout" Target="../slideLayouts/slideLayout6.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s>
</file>

<file path=ppt/slides/_rels/slide72.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72.xml"/><Relationship Id="rId1" Type="http://schemas.openxmlformats.org/officeDocument/2006/relationships/slideLayout" Target="../slideLayouts/slideLayout6.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73.xml.rels><?xml version="1.0" encoding="UTF-8" standalone="yes"?>
<Relationships xmlns="http://schemas.openxmlformats.org/package/2006/relationships"><Relationship Id="rId13" Type="http://schemas.openxmlformats.org/officeDocument/2006/relationships/image" Target="../media/image243.png"/><Relationship Id="rId18" Type="http://schemas.openxmlformats.org/officeDocument/2006/relationships/image" Target="../media/image248.png"/><Relationship Id="rId26" Type="http://schemas.openxmlformats.org/officeDocument/2006/relationships/image" Target="../media/image256.jpg"/><Relationship Id="rId39" Type="http://schemas.openxmlformats.org/officeDocument/2006/relationships/image" Target="../media/image269.png"/><Relationship Id="rId21" Type="http://schemas.openxmlformats.org/officeDocument/2006/relationships/image" Target="../media/image251.png"/><Relationship Id="rId34" Type="http://schemas.openxmlformats.org/officeDocument/2006/relationships/image" Target="../media/image264.png"/><Relationship Id="rId7" Type="http://schemas.openxmlformats.org/officeDocument/2006/relationships/image" Target="../media/image238.png"/><Relationship Id="rId12" Type="http://schemas.openxmlformats.org/officeDocument/2006/relationships/image" Target="../media/image242.jpg"/><Relationship Id="rId17" Type="http://schemas.openxmlformats.org/officeDocument/2006/relationships/image" Target="../media/image247.jpg"/><Relationship Id="rId25" Type="http://schemas.openxmlformats.org/officeDocument/2006/relationships/image" Target="../media/image255.png"/><Relationship Id="rId33" Type="http://schemas.openxmlformats.org/officeDocument/2006/relationships/image" Target="../media/image263.svg"/><Relationship Id="rId38" Type="http://schemas.openxmlformats.org/officeDocument/2006/relationships/image" Target="../media/image268.png"/><Relationship Id="rId2" Type="http://schemas.openxmlformats.org/officeDocument/2006/relationships/notesSlide" Target="../notesSlides/notesSlide73.xml"/><Relationship Id="rId16" Type="http://schemas.openxmlformats.org/officeDocument/2006/relationships/image" Target="../media/image246.png"/><Relationship Id="rId20" Type="http://schemas.openxmlformats.org/officeDocument/2006/relationships/image" Target="../media/image250.png"/><Relationship Id="rId29" Type="http://schemas.openxmlformats.org/officeDocument/2006/relationships/image" Target="../media/image259.png"/><Relationship Id="rId1" Type="http://schemas.openxmlformats.org/officeDocument/2006/relationships/slideLayout" Target="../slideLayouts/slideLayout11.xml"/><Relationship Id="rId6" Type="http://schemas.openxmlformats.org/officeDocument/2006/relationships/image" Target="../media/image237.png"/><Relationship Id="rId11" Type="http://schemas.openxmlformats.org/officeDocument/2006/relationships/image" Target="../media/image241.png"/><Relationship Id="rId24" Type="http://schemas.openxmlformats.org/officeDocument/2006/relationships/image" Target="../media/image254.png"/><Relationship Id="rId32" Type="http://schemas.openxmlformats.org/officeDocument/2006/relationships/image" Target="../media/image262.png"/><Relationship Id="rId37" Type="http://schemas.openxmlformats.org/officeDocument/2006/relationships/image" Target="../media/image267.jpg"/><Relationship Id="rId5" Type="http://schemas.openxmlformats.org/officeDocument/2006/relationships/image" Target="../media/image236.png"/><Relationship Id="rId15" Type="http://schemas.openxmlformats.org/officeDocument/2006/relationships/image" Target="../media/image245.jpg"/><Relationship Id="rId23" Type="http://schemas.openxmlformats.org/officeDocument/2006/relationships/image" Target="../media/image253.png"/><Relationship Id="rId28" Type="http://schemas.openxmlformats.org/officeDocument/2006/relationships/image" Target="../media/image258.png"/><Relationship Id="rId36" Type="http://schemas.openxmlformats.org/officeDocument/2006/relationships/image" Target="../media/image266.jpg"/><Relationship Id="rId10" Type="http://schemas.openxmlformats.org/officeDocument/2006/relationships/image" Target="../media/image240.png"/><Relationship Id="rId19" Type="http://schemas.openxmlformats.org/officeDocument/2006/relationships/image" Target="../media/image249.png"/><Relationship Id="rId31" Type="http://schemas.openxmlformats.org/officeDocument/2006/relationships/image" Target="../media/image261.svg"/><Relationship Id="rId4" Type="http://schemas.openxmlformats.org/officeDocument/2006/relationships/image" Target="../media/image235.png"/><Relationship Id="rId9" Type="http://schemas.openxmlformats.org/officeDocument/2006/relationships/image" Target="../media/image239.png"/><Relationship Id="rId14" Type="http://schemas.openxmlformats.org/officeDocument/2006/relationships/image" Target="../media/image244.png"/><Relationship Id="rId22" Type="http://schemas.openxmlformats.org/officeDocument/2006/relationships/image" Target="../media/image252.png"/><Relationship Id="rId27" Type="http://schemas.openxmlformats.org/officeDocument/2006/relationships/image" Target="../media/image257.jpg"/><Relationship Id="rId30" Type="http://schemas.openxmlformats.org/officeDocument/2006/relationships/image" Target="../media/image260.png"/><Relationship Id="rId35" Type="http://schemas.openxmlformats.org/officeDocument/2006/relationships/image" Target="../media/image265.png"/><Relationship Id="rId8" Type="http://schemas.microsoft.com/office/2007/relationships/hdphoto" Target="../media/hdphoto7.wdp"/><Relationship Id="rId3" Type="http://schemas.openxmlformats.org/officeDocument/2006/relationships/image" Target="../media/image234.png"/></Relationships>
</file>

<file path=ppt/slides/_rels/slide74.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notesSlide" Target="../notesSlides/notesSlide74.xml"/><Relationship Id="rId1" Type="http://schemas.openxmlformats.org/officeDocument/2006/relationships/slideLayout" Target="../slideLayouts/slideLayout123.xml"/></Relationships>
</file>

<file path=ppt/slides/_rels/slide75.xml.rels><?xml version="1.0" encoding="UTF-8" standalone="yes"?>
<Relationships xmlns="http://schemas.openxmlformats.org/package/2006/relationships"><Relationship Id="rId8" Type="http://schemas.openxmlformats.org/officeDocument/2006/relationships/image" Target="../media/image274.png"/><Relationship Id="rId13" Type="http://schemas.openxmlformats.org/officeDocument/2006/relationships/image" Target="../media/image278.png"/><Relationship Id="rId3" Type="http://schemas.openxmlformats.org/officeDocument/2006/relationships/image" Target="../media/image270.png"/><Relationship Id="rId7" Type="http://schemas.openxmlformats.org/officeDocument/2006/relationships/image" Target="../media/image273.png"/><Relationship Id="rId12" Type="http://schemas.openxmlformats.org/officeDocument/2006/relationships/image" Target="../media/image277.png"/><Relationship Id="rId2" Type="http://schemas.openxmlformats.org/officeDocument/2006/relationships/notesSlide" Target="../notesSlides/notesSlide75.xml"/><Relationship Id="rId1" Type="http://schemas.openxmlformats.org/officeDocument/2006/relationships/slideLayout" Target="../slideLayouts/slideLayout123.xml"/><Relationship Id="rId6" Type="http://schemas.openxmlformats.org/officeDocument/2006/relationships/image" Target="../media/image233.png"/><Relationship Id="rId11" Type="http://schemas.openxmlformats.org/officeDocument/2006/relationships/image" Target="../media/image276.png"/><Relationship Id="rId5" Type="http://schemas.openxmlformats.org/officeDocument/2006/relationships/image" Target="../media/image272.png"/><Relationship Id="rId15" Type="http://schemas.openxmlformats.org/officeDocument/2006/relationships/image" Target="../media/image279.png"/><Relationship Id="rId10" Type="http://schemas.openxmlformats.org/officeDocument/2006/relationships/image" Target="../media/image92.png"/><Relationship Id="rId4" Type="http://schemas.openxmlformats.org/officeDocument/2006/relationships/image" Target="../media/image271.png"/><Relationship Id="rId9" Type="http://schemas.openxmlformats.org/officeDocument/2006/relationships/image" Target="../media/image275.png"/><Relationship Id="rId14" Type="http://schemas.openxmlformats.org/officeDocument/2006/relationships/image" Target="../media/image166.png"/></Relationships>
</file>

<file path=ppt/slides/_rels/slide76.xml.rels><?xml version="1.0" encoding="UTF-8" standalone="yes"?>
<Relationships xmlns="http://schemas.openxmlformats.org/package/2006/relationships"><Relationship Id="rId8" Type="http://schemas.openxmlformats.org/officeDocument/2006/relationships/image" Target="../media/image285.svg"/><Relationship Id="rId13" Type="http://schemas.openxmlformats.org/officeDocument/2006/relationships/image" Target="../media/image290.png"/><Relationship Id="rId18" Type="http://schemas.openxmlformats.org/officeDocument/2006/relationships/image" Target="../media/image183.svg"/><Relationship Id="rId3" Type="http://schemas.openxmlformats.org/officeDocument/2006/relationships/image" Target="../media/image280.png"/><Relationship Id="rId21" Type="http://schemas.openxmlformats.org/officeDocument/2006/relationships/image" Target="../media/image295.png"/><Relationship Id="rId7" Type="http://schemas.openxmlformats.org/officeDocument/2006/relationships/image" Target="../media/image284.png"/><Relationship Id="rId12" Type="http://schemas.openxmlformats.org/officeDocument/2006/relationships/image" Target="../media/image289.svg"/><Relationship Id="rId17" Type="http://schemas.openxmlformats.org/officeDocument/2006/relationships/image" Target="../media/image182.png"/><Relationship Id="rId2" Type="http://schemas.openxmlformats.org/officeDocument/2006/relationships/notesSlide" Target="../notesSlides/notesSlide76.xml"/><Relationship Id="rId16" Type="http://schemas.microsoft.com/office/2007/relationships/hdphoto" Target="../media/hdphoto8.wdp"/><Relationship Id="rId20" Type="http://schemas.openxmlformats.org/officeDocument/2006/relationships/image" Target="../media/image294.svg"/><Relationship Id="rId1" Type="http://schemas.openxmlformats.org/officeDocument/2006/relationships/slideLayout" Target="../slideLayouts/slideLayout32.xml"/><Relationship Id="rId6" Type="http://schemas.openxmlformats.org/officeDocument/2006/relationships/image" Target="../media/image283.svg"/><Relationship Id="rId11" Type="http://schemas.openxmlformats.org/officeDocument/2006/relationships/image" Target="../media/image288.png"/><Relationship Id="rId5" Type="http://schemas.openxmlformats.org/officeDocument/2006/relationships/image" Target="../media/image282.png"/><Relationship Id="rId15" Type="http://schemas.openxmlformats.org/officeDocument/2006/relationships/image" Target="../media/image292.png"/><Relationship Id="rId10" Type="http://schemas.openxmlformats.org/officeDocument/2006/relationships/image" Target="../media/image287.svg"/><Relationship Id="rId19" Type="http://schemas.openxmlformats.org/officeDocument/2006/relationships/image" Target="../media/image293.png"/><Relationship Id="rId4" Type="http://schemas.openxmlformats.org/officeDocument/2006/relationships/image" Target="../media/image281.svg"/><Relationship Id="rId9" Type="http://schemas.openxmlformats.org/officeDocument/2006/relationships/image" Target="../media/image286.png"/><Relationship Id="rId14" Type="http://schemas.openxmlformats.org/officeDocument/2006/relationships/image" Target="../media/image291.svg"/><Relationship Id="rId22" Type="http://schemas.openxmlformats.org/officeDocument/2006/relationships/image" Target="../media/image296.svg"/></Relationships>
</file>

<file path=ppt/slides/_rels/slide77.xml.rels><?xml version="1.0" encoding="UTF-8" standalone="yes"?>
<Relationships xmlns="http://schemas.openxmlformats.org/package/2006/relationships"><Relationship Id="rId8" Type="http://schemas.openxmlformats.org/officeDocument/2006/relationships/diagramData" Target="../diagrams/data5.xml"/><Relationship Id="rId13" Type="http://schemas.openxmlformats.org/officeDocument/2006/relationships/image" Target="../media/image297.png"/><Relationship Id="rId18" Type="http://schemas.openxmlformats.org/officeDocument/2006/relationships/image" Target="../media/image302.svg"/><Relationship Id="rId3" Type="http://schemas.openxmlformats.org/officeDocument/2006/relationships/diagramData" Target="../diagrams/data4.xml"/><Relationship Id="rId21" Type="http://schemas.openxmlformats.org/officeDocument/2006/relationships/image" Target="../media/image305.png"/><Relationship Id="rId7" Type="http://schemas.microsoft.com/office/2007/relationships/diagramDrawing" Target="../diagrams/drawing4.xml"/><Relationship Id="rId12" Type="http://schemas.microsoft.com/office/2007/relationships/diagramDrawing" Target="../diagrams/drawing5.xml"/><Relationship Id="rId17" Type="http://schemas.openxmlformats.org/officeDocument/2006/relationships/image" Target="../media/image301.png"/><Relationship Id="rId2" Type="http://schemas.openxmlformats.org/officeDocument/2006/relationships/notesSlide" Target="../notesSlides/notesSlide77.xml"/><Relationship Id="rId16" Type="http://schemas.openxmlformats.org/officeDocument/2006/relationships/image" Target="../media/image300.svg"/><Relationship Id="rId20" Type="http://schemas.openxmlformats.org/officeDocument/2006/relationships/image" Target="../media/image304.svg"/><Relationship Id="rId1" Type="http://schemas.openxmlformats.org/officeDocument/2006/relationships/slideLayout" Target="../slideLayouts/slideLayout6.xml"/><Relationship Id="rId6" Type="http://schemas.openxmlformats.org/officeDocument/2006/relationships/diagramColors" Target="../diagrams/colors4.xml"/><Relationship Id="rId11" Type="http://schemas.openxmlformats.org/officeDocument/2006/relationships/diagramColors" Target="../diagrams/colors5.xml"/><Relationship Id="rId24" Type="http://schemas.openxmlformats.org/officeDocument/2006/relationships/image" Target="../media/image308.svg"/><Relationship Id="rId5" Type="http://schemas.openxmlformats.org/officeDocument/2006/relationships/diagramQuickStyle" Target="../diagrams/quickStyle4.xml"/><Relationship Id="rId15" Type="http://schemas.openxmlformats.org/officeDocument/2006/relationships/image" Target="../media/image299.png"/><Relationship Id="rId23" Type="http://schemas.openxmlformats.org/officeDocument/2006/relationships/image" Target="../media/image307.png"/><Relationship Id="rId10" Type="http://schemas.openxmlformats.org/officeDocument/2006/relationships/diagramQuickStyle" Target="../diagrams/quickStyle5.xml"/><Relationship Id="rId19" Type="http://schemas.openxmlformats.org/officeDocument/2006/relationships/image" Target="../media/image303.png"/><Relationship Id="rId4" Type="http://schemas.openxmlformats.org/officeDocument/2006/relationships/diagramLayout" Target="../diagrams/layout4.xml"/><Relationship Id="rId9" Type="http://schemas.openxmlformats.org/officeDocument/2006/relationships/diagramLayout" Target="../diagrams/layout5.xml"/><Relationship Id="rId14" Type="http://schemas.openxmlformats.org/officeDocument/2006/relationships/image" Target="../media/image298.svg"/><Relationship Id="rId22" Type="http://schemas.openxmlformats.org/officeDocument/2006/relationships/image" Target="../media/image306.svg"/></Relationships>
</file>

<file path=ppt/slides/_rels/slide78.xml.rels><?xml version="1.0" encoding="UTF-8" standalone="yes"?>
<Relationships xmlns="http://schemas.openxmlformats.org/package/2006/relationships"><Relationship Id="rId8" Type="http://schemas.openxmlformats.org/officeDocument/2006/relationships/image" Target="../media/image314.svg"/><Relationship Id="rId13" Type="http://schemas.openxmlformats.org/officeDocument/2006/relationships/image" Target="../media/image319.png"/><Relationship Id="rId3" Type="http://schemas.openxmlformats.org/officeDocument/2006/relationships/image" Target="../media/image309.png"/><Relationship Id="rId7" Type="http://schemas.openxmlformats.org/officeDocument/2006/relationships/image" Target="../media/image313.png"/><Relationship Id="rId12" Type="http://schemas.openxmlformats.org/officeDocument/2006/relationships/image" Target="../media/image318.svg"/><Relationship Id="rId2" Type="http://schemas.openxmlformats.org/officeDocument/2006/relationships/notesSlide" Target="../notesSlides/notesSlide78.xml"/><Relationship Id="rId1" Type="http://schemas.openxmlformats.org/officeDocument/2006/relationships/slideLayout" Target="../slideLayouts/slideLayout29.xml"/><Relationship Id="rId6" Type="http://schemas.openxmlformats.org/officeDocument/2006/relationships/image" Target="../media/image312.svg"/><Relationship Id="rId11" Type="http://schemas.openxmlformats.org/officeDocument/2006/relationships/image" Target="../media/image317.png"/><Relationship Id="rId5" Type="http://schemas.openxmlformats.org/officeDocument/2006/relationships/image" Target="../media/image311.png"/><Relationship Id="rId10" Type="http://schemas.openxmlformats.org/officeDocument/2006/relationships/image" Target="../media/image316.svg"/><Relationship Id="rId4" Type="http://schemas.openxmlformats.org/officeDocument/2006/relationships/image" Target="../media/image310.svg"/><Relationship Id="rId9" Type="http://schemas.openxmlformats.org/officeDocument/2006/relationships/image" Target="../media/image315.png"/><Relationship Id="rId14" Type="http://schemas.openxmlformats.org/officeDocument/2006/relationships/image" Target="../media/image320.svg"/></Relationships>
</file>

<file path=ppt/slides/_rels/slide79.xml.rels><?xml version="1.0" encoding="UTF-8" standalone="yes"?>
<Relationships xmlns="http://schemas.openxmlformats.org/package/2006/relationships"><Relationship Id="rId8" Type="http://schemas.openxmlformats.org/officeDocument/2006/relationships/image" Target="../media/image325.png"/><Relationship Id="rId3" Type="http://schemas.openxmlformats.org/officeDocument/2006/relationships/image" Target="../media/image321.png"/><Relationship Id="rId7" Type="http://schemas.openxmlformats.org/officeDocument/2006/relationships/image" Target="../media/image324.png"/><Relationship Id="rId2" Type="http://schemas.openxmlformats.org/officeDocument/2006/relationships/notesSlide" Target="../notesSlides/notesSlide79.xml"/><Relationship Id="rId1" Type="http://schemas.openxmlformats.org/officeDocument/2006/relationships/slideLayout" Target="../slideLayouts/slideLayout48.xml"/><Relationship Id="rId6" Type="http://schemas.openxmlformats.org/officeDocument/2006/relationships/image" Target="../media/image323.png"/><Relationship Id="rId5" Type="http://schemas.openxmlformats.org/officeDocument/2006/relationships/image" Target="../media/image322.png"/><Relationship Id="rId4" Type="http://schemas.openxmlformats.org/officeDocument/2006/relationships/image" Target="../media/image146.emf"/></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92.xml"/></Relationships>
</file>

<file path=ppt/slides/_rels/slide80.xml.rels><?xml version="1.0" encoding="UTF-8" standalone="yes"?>
<Relationships xmlns="http://schemas.openxmlformats.org/package/2006/relationships"><Relationship Id="rId8" Type="http://schemas.openxmlformats.org/officeDocument/2006/relationships/image" Target="../media/image329.png"/><Relationship Id="rId3" Type="http://schemas.openxmlformats.org/officeDocument/2006/relationships/notesSlide" Target="../notesSlides/notesSlide80.xml"/><Relationship Id="rId7" Type="http://schemas.openxmlformats.org/officeDocument/2006/relationships/image" Target="../media/image328.png"/><Relationship Id="rId2" Type="http://schemas.openxmlformats.org/officeDocument/2006/relationships/slideLayout" Target="../slideLayouts/slideLayout40.xml"/><Relationship Id="rId1" Type="http://schemas.openxmlformats.org/officeDocument/2006/relationships/vmlDrawing" Target="../drawings/vmlDrawing2.vml"/><Relationship Id="rId6" Type="http://schemas.openxmlformats.org/officeDocument/2006/relationships/image" Target="../media/image327.png"/><Relationship Id="rId5" Type="http://schemas.openxmlformats.org/officeDocument/2006/relationships/image" Target="../media/image326.wmf"/><Relationship Id="rId10" Type="http://schemas.openxmlformats.org/officeDocument/2006/relationships/image" Target="../media/image331.png"/><Relationship Id="rId4" Type="http://schemas.openxmlformats.org/officeDocument/2006/relationships/oleObject" Target="../embeddings/oleObject2.bin"/><Relationship Id="rId9" Type="http://schemas.openxmlformats.org/officeDocument/2006/relationships/image" Target="../media/image330.png"/></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9.xml"/></Relationships>
</file>

<file path=ppt/slides/_rels/slide82.xml.rels><?xml version="1.0" encoding="UTF-8" standalone="yes"?>
<Relationships xmlns="http://schemas.openxmlformats.org/package/2006/relationships"><Relationship Id="rId3" Type="http://schemas.openxmlformats.org/officeDocument/2006/relationships/image" Target="../media/image332.jpg"/><Relationship Id="rId2" Type="http://schemas.openxmlformats.org/officeDocument/2006/relationships/notesSlide" Target="../notesSlides/notesSlide82.xml"/><Relationship Id="rId1" Type="http://schemas.openxmlformats.org/officeDocument/2006/relationships/slideLayout" Target="../slideLayouts/slideLayout39.xml"/></Relationships>
</file>

<file path=ppt/slides/_rels/slide83.xml.rels><?xml version="1.0" encoding="UTF-8" standalone="yes"?>
<Relationships xmlns="http://schemas.openxmlformats.org/package/2006/relationships"><Relationship Id="rId3" Type="http://schemas.openxmlformats.org/officeDocument/2006/relationships/image" Target="../media/image333.png"/><Relationship Id="rId2" Type="http://schemas.openxmlformats.org/officeDocument/2006/relationships/notesSlide" Target="../notesSlides/notesSlide83.xml"/><Relationship Id="rId1" Type="http://schemas.openxmlformats.org/officeDocument/2006/relationships/slideLayout" Target="../slideLayouts/slideLayout32.xml"/></Relationships>
</file>

<file path=ppt/slides/_rels/slide84.xml.rels><?xml version="1.0" encoding="UTF-8" standalone="yes"?>
<Relationships xmlns="http://schemas.openxmlformats.org/package/2006/relationships"><Relationship Id="rId3" Type="http://schemas.openxmlformats.org/officeDocument/2006/relationships/image" Target="../media/image334.emf"/><Relationship Id="rId2" Type="http://schemas.openxmlformats.org/officeDocument/2006/relationships/notesSlide" Target="../notesSlides/notesSlide84.xml"/><Relationship Id="rId1" Type="http://schemas.openxmlformats.org/officeDocument/2006/relationships/slideLayout" Target="../slideLayouts/slideLayout27.xml"/><Relationship Id="rId4" Type="http://schemas.openxmlformats.org/officeDocument/2006/relationships/image" Target="../media/image335.png"/></Relationships>
</file>

<file path=ppt/slides/_rels/slide85.xml.rels><?xml version="1.0" encoding="UTF-8" standalone="yes"?>
<Relationships xmlns="http://schemas.openxmlformats.org/package/2006/relationships"><Relationship Id="rId3" Type="http://schemas.openxmlformats.org/officeDocument/2006/relationships/image" Target="../media/image336.png"/><Relationship Id="rId2" Type="http://schemas.openxmlformats.org/officeDocument/2006/relationships/notesSlide" Target="../notesSlides/notesSlide85.xml"/><Relationship Id="rId1" Type="http://schemas.openxmlformats.org/officeDocument/2006/relationships/slideLayout" Target="../slideLayouts/slideLayout47.xml"/><Relationship Id="rId6" Type="http://schemas.openxmlformats.org/officeDocument/2006/relationships/image" Target="../media/image339.emf"/><Relationship Id="rId5" Type="http://schemas.openxmlformats.org/officeDocument/2006/relationships/image" Target="../media/image338.png"/><Relationship Id="rId4" Type="http://schemas.openxmlformats.org/officeDocument/2006/relationships/image" Target="../media/image337.png"/></Relationships>
</file>

<file path=ppt/slides/_rels/slide86.xml.rels><?xml version="1.0" encoding="UTF-8" standalone="yes"?>
<Relationships xmlns="http://schemas.openxmlformats.org/package/2006/relationships"><Relationship Id="rId8" Type="http://schemas.openxmlformats.org/officeDocument/2006/relationships/image" Target="../media/image345.png"/><Relationship Id="rId3" Type="http://schemas.openxmlformats.org/officeDocument/2006/relationships/image" Target="../media/image340.png"/><Relationship Id="rId7" Type="http://schemas.openxmlformats.org/officeDocument/2006/relationships/image" Target="../media/image344.png"/><Relationship Id="rId2" Type="http://schemas.openxmlformats.org/officeDocument/2006/relationships/notesSlide" Target="../notesSlides/notesSlide86.xml"/><Relationship Id="rId1" Type="http://schemas.openxmlformats.org/officeDocument/2006/relationships/slideLayout" Target="../slideLayouts/slideLayout32.xml"/><Relationship Id="rId6" Type="http://schemas.openxmlformats.org/officeDocument/2006/relationships/image" Target="../media/image343.svg"/><Relationship Id="rId5" Type="http://schemas.openxmlformats.org/officeDocument/2006/relationships/image" Target="../media/image342.png"/><Relationship Id="rId4" Type="http://schemas.openxmlformats.org/officeDocument/2006/relationships/image" Target="../media/image341.svg"/></Relationships>
</file>

<file path=ppt/slides/_rels/slide87.xml.rels><?xml version="1.0" encoding="UTF-8" standalone="yes"?>
<Relationships xmlns="http://schemas.openxmlformats.org/package/2006/relationships"><Relationship Id="rId3" Type="http://schemas.openxmlformats.org/officeDocument/2006/relationships/image" Target="../media/image346.png"/><Relationship Id="rId2" Type="http://schemas.openxmlformats.org/officeDocument/2006/relationships/notesSlide" Target="../notesSlides/notesSlide87.xml"/><Relationship Id="rId1" Type="http://schemas.openxmlformats.org/officeDocument/2006/relationships/slideLayout" Target="../slideLayouts/slideLayout40.xml"/></Relationships>
</file>

<file path=ppt/slides/_rels/slide88.xml.rels><?xml version="1.0" encoding="UTF-8" standalone="yes"?>
<Relationships xmlns="http://schemas.openxmlformats.org/package/2006/relationships"><Relationship Id="rId8" Type="http://schemas.openxmlformats.org/officeDocument/2006/relationships/image" Target="../media/image350.png"/><Relationship Id="rId13" Type="http://schemas.openxmlformats.org/officeDocument/2006/relationships/image" Target="../media/image355.svg"/><Relationship Id="rId3" Type="http://schemas.openxmlformats.org/officeDocument/2006/relationships/hyperlink" Target="https://youtu.be/aAy635iBB50" TargetMode="External"/><Relationship Id="rId7" Type="http://schemas.openxmlformats.org/officeDocument/2006/relationships/image" Target="../media/image349.svg"/><Relationship Id="rId12" Type="http://schemas.openxmlformats.org/officeDocument/2006/relationships/image" Target="../media/image354.png"/><Relationship Id="rId2" Type="http://schemas.openxmlformats.org/officeDocument/2006/relationships/notesSlide" Target="../notesSlides/notesSlide88.xml"/><Relationship Id="rId1" Type="http://schemas.openxmlformats.org/officeDocument/2006/relationships/slideLayout" Target="../slideLayouts/slideLayout36.xml"/><Relationship Id="rId6" Type="http://schemas.openxmlformats.org/officeDocument/2006/relationships/image" Target="../media/image348.png"/><Relationship Id="rId11" Type="http://schemas.openxmlformats.org/officeDocument/2006/relationships/image" Target="../media/image353.svg"/><Relationship Id="rId5" Type="http://schemas.openxmlformats.org/officeDocument/2006/relationships/hyperlink" Target="https://azure.microsoft.com/en-us/support/legal/sla/cosmos-db/v1_0/" TargetMode="External"/><Relationship Id="rId10" Type="http://schemas.openxmlformats.org/officeDocument/2006/relationships/image" Target="../media/image352.png"/><Relationship Id="rId4" Type="http://schemas.openxmlformats.org/officeDocument/2006/relationships/image" Target="../media/image347.jpg"/><Relationship Id="rId9" Type="http://schemas.openxmlformats.org/officeDocument/2006/relationships/image" Target="../media/image351.svg"/><Relationship Id="rId14" Type="http://schemas.openxmlformats.org/officeDocument/2006/relationships/image" Target="../media/image356.png"/></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9.xml"/></Relationships>
</file>

<file path=ppt/slides/_rels/slide9.xml.rels><?xml version="1.0" encoding="UTF-8" standalone="yes"?>
<Relationships xmlns="http://schemas.openxmlformats.org/package/2006/relationships"><Relationship Id="rId8" Type="http://schemas.openxmlformats.org/officeDocument/2006/relationships/image" Target="../media/image40.svg"/><Relationship Id="rId13" Type="http://schemas.openxmlformats.org/officeDocument/2006/relationships/image" Target="../media/image45.png"/><Relationship Id="rId3" Type="http://schemas.openxmlformats.org/officeDocument/2006/relationships/image" Target="../media/image35.png"/><Relationship Id="rId7" Type="http://schemas.openxmlformats.org/officeDocument/2006/relationships/image" Target="../media/image39.png"/><Relationship Id="rId12" Type="http://schemas.openxmlformats.org/officeDocument/2006/relationships/image" Target="../media/image44.svg"/><Relationship Id="rId2" Type="http://schemas.openxmlformats.org/officeDocument/2006/relationships/notesSlide" Target="../notesSlides/notesSlide9.xml"/><Relationship Id="rId1" Type="http://schemas.openxmlformats.org/officeDocument/2006/relationships/slideLayout" Target="../slideLayouts/slideLayout192.xml"/><Relationship Id="rId6" Type="http://schemas.openxmlformats.org/officeDocument/2006/relationships/image" Target="../media/image38.svg"/><Relationship Id="rId11" Type="http://schemas.openxmlformats.org/officeDocument/2006/relationships/image" Target="../media/image43.png"/><Relationship Id="rId5" Type="http://schemas.openxmlformats.org/officeDocument/2006/relationships/image" Target="../media/image37.png"/><Relationship Id="rId10" Type="http://schemas.openxmlformats.org/officeDocument/2006/relationships/image" Target="../media/image42.svg"/><Relationship Id="rId4" Type="http://schemas.openxmlformats.org/officeDocument/2006/relationships/image" Target="../media/image36.svg"/><Relationship Id="rId9" Type="http://schemas.openxmlformats.org/officeDocument/2006/relationships/image" Target="../media/image41.png"/><Relationship Id="rId14" Type="http://schemas.openxmlformats.org/officeDocument/2006/relationships/image" Target="../media/image46.svg"/></Relationships>
</file>

<file path=ppt/slides/_rels/slide90.xml.rels><?xml version="1.0" encoding="UTF-8" standalone="yes"?>
<Relationships xmlns="http://schemas.openxmlformats.org/package/2006/relationships"><Relationship Id="rId8" Type="http://schemas.openxmlformats.org/officeDocument/2006/relationships/image" Target="../media/image362.svg"/><Relationship Id="rId13" Type="http://schemas.openxmlformats.org/officeDocument/2006/relationships/image" Target="../media/image367.png"/><Relationship Id="rId3" Type="http://schemas.openxmlformats.org/officeDocument/2006/relationships/image" Target="../media/image357.png"/><Relationship Id="rId7" Type="http://schemas.openxmlformats.org/officeDocument/2006/relationships/image" Target="../media/image361.png"/><Relationship Id="rId12" Type="http://schemas.openxmlformats.org/officeDocument/2006/relationships/image" Target="../media/image366.svg"/><Relationship Id="rId2" Type="http://schemas.openxmlformats.org/officeDocument/2006/relationships/notesSlide" Target="../notesSlides/notesSlide90.xml"/><Relationship Id="rId1" Type="http://schemas.openxmlformats.org/officeDocument/2006/relationships/slideLayout" Target="../slideLayouts/slideLayout11.xml"/><Relationship Id="rId6" Type="http://schemas.openxmlformats.org/officeDocument/2006/relationships/image" Target="../media/image360.svg"/><Relationship Id="rId11" Type="http://schemas.openxmlformats.org/officeDocument/2006/relationships/image" Target="../media/image365.png"/><Relationship Id="rId5" Type="http://schemas.openxmlformats.org/officeDocument/2006/relationships/image" Target="../media/image359.png"/><Relationship Id="rId10" Type="http://schemas.openxmlformats.org/officeDocument/2006/relationships/image" Target="../media/image364.svg"/><Relationship Id="rId4" Type="http://schemas.openxmlformats.org/officeDocument/2006/relationships/image" Target="../media/image358.svg"/><Relationship Id="rId9" Type="http://schemas.openxmlformats.org/officeDocument/2006/relationships/image" Target="../media/image363.png"/><Relationship Id="rId14" Type="http://schemas.openxmlformats.org/officeDocument/2006/relationships/image" Target="../media/image368.svg"/></Relationships>
</file>

<file path=ppt/slides/_rels/slide91.xml.rels><?xml version="1.0" encoding="UTF-8" standalone="yes"?>
<Relationships xmlns="http://schemas.openxmlformats.org/package/2006/relationships"><Relationship Id="rId8" Type="http://schemas.openxmlformats.org/officeDocument/2006/relationships/image" Target="../media/image374.png"/><Relationship Id="rId13" Type="http://schemas.openxmlformats.org/officeDocument/2006/relationships/image" Target="../media/image379.emf"/><Relationship Id="rId3" Type="http://schemas.openxmlformats.org/officeDocument/2006/relationships/image" Target="../media/image369.emf"/><Relationship Id="rId7" Type="http://schemas.openxmlformats.org/officeDocument/2006/relationships/image" Target="../media/image373.emf"/><Relationship Id="rId12" Type="http://schemas.openxmlformats.org/officeDocument/2006/relationships/image" Target="../media/image378.png"/><Relationship Id="rId2" Type="http://schemas.openxmlformats.org/officeDocument/2006/relationships/notesSlide" Target="../notesSlides/notesSlide91.xml"/><Relationship Id="rId16" Type="http://schemas.openxmlformats.org/officeDocument/2006/relationships/image" Target="../media/image360.svg"/><Relationship Id="rId1" Type="http://schemas.openxmlformats.org/officeDocument/2006/relationships/slideLayout" Target="../slideLayouts/slideLayout11.xml"/><Relationship Id="rId6" Type="http://schemas.openxmlformats.org/officeDocument/2006/relationships/image" Target="../media/image372.emf"/><Relationship Id="rId11" Type="http://schemas.openxmlformats.org/officeDocument/2006/relationships/image" Target="../media/image377.emf"/><Relationship Id="rId5" Type="http://schemas.openxmlformats.org/officeDocument/2006/relationships/image" Target="../media/image371.emf"/><Relationship Id="rId15" Type="http://schemas.openxmlformats.org/officeDocument/2006/relationships/image" Target="../media/image359.png"/><Relationship Id="rId10" Type="http://schemas.openxmlformats.org/officeDocument/2006/relationships/image" Target="../media/image376.emf"/><Relationship Id="rId4" Type="http://schemas.openxmlformats.org/officeDocument/2006/relationships/image" Target="../media/image370.emf"/><Relationship Id="rId9" Type="http://schemas.openxmlformats.org/officeDocument/2006/relationships/image" Target="../media/image375.emf"/><Relationship Id="rId14" Type="http://schemas.openxmlformats.org/officeDocument/2006/relationships/image" Target="../media/image380.png"/></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45.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45.xml"/></Relationships>
</file>

<file path=ppt/slides/_rels/slide94.xml.rels><?xml version="1.0" encoding="UTF-8" standalone="yes"?>
<Relationships xmlns="http://schemas.openxmlformats.org/package/2006/relationships"><Relationship Id="rId8" Type="http://schemas.openxmlformats.org/officeDocument/2006/relationships/image" Target="../media/image233.png"/><Relationship Id="rId13" Type="http://schemas.openxmlformats.org/officeDocument/2006/relationships/image" Target="../media/image197.png"/><Relationship Id="rId3" Type="http://schemas.openxmlformats.org/officeDocument/2006/relationships/image" Target="../media/image381.png"/><Relationship Id="rId7" Type="http://schemas.openxmlformats.org/officeDocument/2006/relationships/image" Target="../media/image385.png"/><Relationship Id="rId12" Type="http://schemas.openxmlformats.org/officeDocument/2006/relationships/image" Target="../media/image273.png"/><Relationship Id="rId2" Type="http://schemas.openxmlformats.org/officeDocument/2006/relationships/notesSlide" Target="../notesSlides/notesSlide94.xml"/><Relationship Id="rId1" Type="http://schemas.openxmlformats.org/officeDocument/2006/relationships/slideLayout" Target="../slideLayouts/slideLayout6.xml"/><Relationship Id="rId6" Type="http://schemas.openxmlformats.org/officeDocument/2006/relationships/image" Target="../media/image384.png"/><Relationship Id="rId11" Type="http://schemas.openxmlformats.org/officeDocument/2006/relationships/image" Target="../media/image387.png"/><Relationship Id="rId5" Type="http://schemas.openxmlformats.org/officeDocument/2006/relationships/image" Target="../media/image383.png"/><Relationship Id="rId10" Type="http://schemas.openxmlformats.org/officeDocument/2006/relationships/image" Target="../media/image275.png"/><Relationship Id="rId4" Type="http://schemas.openxmlformats.org/officeDocument/2006/relationships/image" Target="../media/image382.png"/><Relationship Id="rId9" Type="http://schemas.openxmlformats.org/officeDocument/2006/relationships/image" Target="../media/image386.png"/></Relationships>
</file>

<file path=ppt/slides/_rels/slide95.xml.rels><?xml version="1.0" encoding="UTF-8" standalone="yes"?>
<Relationships xmlns="http://schemas.openxmlformats.org/package/2006/relationships"><Relationship Id="rId3" Type="http://schemas.openxmlformats.org/officeDocument/2006/relationships/image" Target="../media/image388.emf"/><Relationship Id="rId2" Type="http://schemas.openxmlformats.org/officeDocument/2006/relationships/notesSlide" Target="../notesSlides/notesSlide95.xml"/><Relationship Id="rId1" Type="http://schemas.openxmlformats.org/officeDocument/2006/relationships/slideLayout" Target="../slideLayouts/slideLayout4.xml"/><Relationship Id="rId6" Type="http://schemas.openxmlformats.org/officeDocument/2006/relationships/image" Target="../media/image391.svg"/><Relationship Id="rId5" Type="http://schemas.openxmlformats.org/officeDocument/2006/relationships/image" Target="../media/image390.png"/><Relationship Id="rId4" Type="http://schemas.openxmlformats.org/officeDocument/2006/relationships/image" Target="../media/image389.emf"/></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8" Type="http://schemas.openxmlformats.org/officeDocument/2006/relationships/image" Target="../media/image396.png"/><Relationship Id="rId13" Type="http://schemas.openxmlformats.org/officeDocument/2006/relationships/image" Target="../media/image400.png"/><Relationship Id="rId3" Type="http://schemas.openxmlformats.org/officeDocument/2006/relationships/image" Target="../media/image392.png"/><Relationship Id="rId7" Type="http://schemas.openxmlformats.org/officeDocument/2006/relationships/image" Target="../media/image395.png"/><Relationship Id="rId12" Type="http://schemas.openxmlformats.org/officeDocument/2006/relationships/image" Target="../media/image399.jpg"/><Relationship Id="rId2" Type="http://schemas.openxmlformats.org/officeDocument/2006/relationships/notesSlide" Target="../notesSlides/notesSlide97.xml"/><Relationship Id="rId1" Type="http://schemas.openxmlformats.org/officeDocument/2006/relationships/slideLayout" Target="../slideLayouts/slideLayout32.xml"/><Relationship Id="rId6" Type="http://schemas.microsoft.com/office/2007/relationships/hdphoto" Target="../media/hdphoto9.wdp"/><Relationship Id="rId11" Type="http://schemas.openxmlformats.org/officeDocument/2006/relationships/image" Target="../media/image398.png"/><Relationship Id="rId5" Type="http://schemas.openxmlformats.org/officeDocument/2006/relationships/image" Target="../media/image394.png"/><Relationship Id="rId10" Type="http://schemas.microsoft.com/office/2007/relationships/hdphoto" Target="../media/hdphoto10.wdp"/><Relationship Id="rId4" Type="http://schemas.openxmlformats.org/officeDocument/2006/relationships/image" Target="../media/image393.png"/><Relationship Id="rId9" Type="http://schemas.openxmlformats.org/officeDocument/2006/relationships/image" Target="../media/image397.png"/><Relationship Id="rId14" Type="http://schemas.openxmlformats.org/officeDocument/2006/relationships/image" Target="../media/image401.png"/></Relationships>
</file>

<file path=ppt/slides/_rels/slide98.xml.rels><?xml version="1.0" encoding="UTF-8" standalone="yes"?>
<Relationships xmlns="http://schemas.openxmlformats.org/package/2006/relationships"><Relationship Id="rId8" Type="http://schemas.openxmlformats.org/officeDocument/2006/relationships/image" Target="../media/image404.png"/><Relationship Id="rId13" Type="http://schemas.openxmlformats.org/officeDocument/2006/relationships/image" Target="../media/image274.png"/><Relationship Id="rId3" Type="http://schemas.openxmlformats.org/officeDocument/2006/relationships/image" Target="../media/image385.png"/><Relationship Id="rId7" Type="http://schemas.openxmlformats.org/officeDocument/2006/relationships/image" Target="../media/image275.png"/><Relationship Id="rId12" Type="http://schemas.microsoft.com/office/2007/relationships/hdphoto" Target="../media/hdphoto12.wdp"/><Relationship Id="rId2" Type="http://schemas.openxmlformats.org/officeDocument/2006/relationships/notesSlide" Target="../notesSlides/notesSlide98.xml"/><Relationship Id="rId1" Type="http://schemas.openxmlformats.org/officeDocument/2006/relationships/slideLayout" Target="../slideLayouts/slideLayout179.xml"/><Relationship Id="rId6" Type="http://schemas.openxmlformats.org/officeDocument/2006/relationships/image" Target="../media/image133.png"/><Relationship Id="rId11" Type="http://schemas.openxmlformats.org/officeDocument/2006/relationships/image" Target="../media/image406.png"/><Relationship Id="rId5" Type="http://schemas.openxmlformats.org/officeDocument/2006/relationships/image" Target="../media/image403.png"/><Relationship Id="rId10" Type="http://schemas.microsoft.com/office/2007/relationships/hdphoto" Target="../media/hdphoto11.wdp"/><Relationship Id="rId4" Type="http://schemas.openxmlformats.org/officeDocument/2006/relationships/image" Target="../media/image402.png"/><Relationship Id="rId9" Type="http://schemas.openxmlformats.org/officeDocument/2006/relationships/image" Target="../media/image405.png"/></Relationships>
</file>

<file path=ppt/slides/_rels/slide99.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99.xml"/><Relationship Id="rId1" Type="http://schemas.openxmlformats.org/officeDocument/2006/relationships/slideLayout" Target="../slideLayouts/slideLayout18.xml"/><Relationship Id="rId5" Type="http://schemas.openxmlformats.org/officeDocument/2006/relationships/image" Target="../media/image408.png"/><Relationship Id="rId4" Type="http://schemas.openxmlformats.org/officeDocument/2006/relationships/image" Target="../media/image40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882" y="-1"/>
            <a:ext cx="12434711" cy="6994525"/>
          </a:xfrm>
          <a:prstGeom prst="rect">
            <a:avLst/>
          </a:prstGeom>
        </p:spPr>
      </p:pic>
      <p:sp>
        <p:nvSpPr>
          <p:cNvPr id="11" name="Rectangle 10"/>
          <p:cNvSpPr/>
          <p:nvPr/>
        </p:nvSpPr>
        <p:spPr bwMode="auto">
          <a:xfrm flipH="1">
            <a:off x="880" y="-2"/>
            <a:ext cx="12456917" cy="7002566"/>
          </a:xfrm>
          <a:prstGeom prst="rect">
            <a:avLst/>
          </a:prstGeom>
          <a:gradFill flip="none" rotWithShape="1">
            <a:gsLst>
              <a:gs pos="0">
                <a:srgbClr val="271D1F">
                  <a:alpha val="0"/>
                </a:srgbClr>
              </a:gs>
              <a:gs pos="99000">
                <a:srgbClr val="271D1F"/>
              </a:gs>
            </a:gsLst>
            <a:lin ang="60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ln>
                <a:solidFill>
                  <a:sysClr val="windowText" lastClr="000000"/>
                </a:solidFill>
              </a:ln>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 name="Title 1"/>
          <p:cNvSpPr txBox="1">
            <a:spLocks/>
          </p:cNvSpPr>
          <p:nvPr/>
        </p:nvSpPr>
        <p:spPr bwMode="ltGray">
          <a:xfrm>
            <a:off x="6161716" y="2652467"/>
            <a:ext cx="5101059" cy="1324056"/>
          </a:xfrm>
          <a:prstGeom prst="rect">
            <a:avLst/>
          </a:prstGeom>
          <a:noFill/>
        </p:spPr>
        <p:txBody>
          <a:bodyPr lIns="149217" tIns="93260" rIns="149217" bIns="93260" anchor="t" anchorCtr="0"/>
          <a:lstStyle>
            <a:lvl1pPr algn="l" defTabSz="914367" rtl="0" eaLnBrk="1" latinLnBrk="0" hangingPunct="1">
              <a:lnSpc>
                <a:spcPct val="90000"/>
              </a:lnSpc>
              <a:spcBef>
                <a:spcPct val="0"/>
              </a:spcBef>
              <a:buNone/>
              <a:defRPr lang="en-US" sz="6000" b="0" kern="1200" cap="none" spc="-100" baseline="0">
                <a:ln w="3175">
                  <a:noFill/>
                </a:ln>
                <a:gradFill>
                  <a:gsLst>
                    <a:gs pos="0">
                      <a:srgbClr val="FFFFFF"/>
                    </a:gs>
                    <a:gs pos="100000">
                      <a:srgbClr val="FFFFFF"/>
                    </a:gs>
                  </a:gsLst>
                  <a:lin ang="5400000" scaled="0"/>
                </a:gradFill>
                <a:effectLst/>
                <a:latin typeface="+mj-lt"/>
                <a:ea typeface="+mn-ea"/>
                <a:cs typeface="Segoe UI" pitchFamily="34" charset="0"/>
              </a:defRPr>
            </a:lvl1pPr>
          </a:lstStyle>
          <a:p>
            <a:pPr defTabSz="932563">
              <a:lnSpc>
                <a:spcPts val="8608"/>
              </a:lnSpc>
              <a:defRPr/>
            </a:pPr>
            <a:r>
              <a:rPr lang="en-US" sz="3468" b="1" spc="-102" dirty="0">
                <a:solidFill>
                  <a:srgbClr val="FFFFFF"/>
                </a:solidFill>
                <a:latin typeface="Segoe UI"/>
              </a:rPr>
              <a:t>Azure 101 Overview</a:t>
            </a:r>
          </a:p>
        </p:txBody>
      </p:sp>
      <p:pic>
        <p:nvPicPr>
          <p:cNvPr id="8" name="Picture 7">
            <a:extLst>
              <a:ext uri="{FF2B5EF4-FFF2-40B4-BE49-F238E27FC236}">
                <a16:creationId xmlns:a16="http://schemas.microsoft.com/office/drawing/2014/main" id="{70A795D3-2BC5-4531-BF6F-26CCCE9C2A71}"/>
              </a:ext>
            </a:extLst>
          </p:cNvPr>
          <p:cNvPicPr>
            <a:picLocks noChangeAspect="1"/>
          </p:cNvPicPr>
          <p:nvPr/>
        </p:nvPicPr>
        <p:blipFill>
          <a:blip r:embed="rId4"/>
          <a:stretch>
            <a:fillRect/>
          </a:stretch>
        </p:blipFill>
        <p:spPr>
          <a:xfrm>
            <a:off x="439918" y="2922699"/>
            <a:ext cx="2769401" cy="975005"/>
          </a:xfrm>
          <a:prstGeom prst="rect">
            <a:avLst/>
          </a:prstGeom>
        </p:spPr>
      </p:pic>
      <p:pic>
        <p:nvPicPr>
          <p:cNvPr id="9" name="Picture 8">
            <a:extLst>
              <a:ext uri="{FF2B5EF4-FFF2-40B4-BE49-F238E27FC236}">
                <a16:creationId xmlns:a16="http://schemas.microsoft.com/office/drawing/2014/main" id="{7AC2E7C8-9FF5-4FF8-A89D-68D8EF5F00B0}"/>
              </a:ext>
            </a:extLst>
          </p:cNvPr>
          <p:cNvPicPr>
            <a:picLocks noChangeAspect="1"/>
          </p:cNvPicPr>
          <p:nvPr/>
        </p:nvPicPr>
        <p:blipFill>
          <a:blip r:embed="rId5"/>
          <a:stretch>
            <a:fillRect/>
          </a:stretch>
        </p:blipFill>
        <p:spPr>
          <a:xfrm>
            <a:off x="10708981" y="6133051"/>
            <a:ext cx="1354586" cy="498275"/>
          </a:xfrm>
          <a:prstGeom prst="rect">
            <a:avLst/>
          </a:prstGeom>
        </p:spPr>
      </p:pic>
    </p:spTree>
    <p:extLst>
      <p:ext uri="{BB962C8B-B14F-4D97-AF65-F5344CB8AC3E}">
        <p14:creationId xmlns:p14="http://schemas.microsoft.com/office/powerpoint/2010/main" val="3093308614"/>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cxnSp>
        <p:nvCxnSpPr>
          <p:cNvPr id="151" name="Straight Connector 150">
            <a:extLst>
              <a:ext uri="{FF2B5EF4-FFF2-40B4-BE49-F238E27FC236}">
                <a16:creationId xmlns:a16="http://schemas.microsoft.com/office/drawing/2014/main" id="{11D12DB0-8BDD-42D8-B0A7-892C0F2202AD}"/>
              </a:ext>
            </a:extLst>
          </p:cNvPr>
          <p:cNvCxnSpPr>
            <a:cxnSpLocks/>
          </p:cNvCxnSpPr>
          <p:nvPr/>
        </p:nvCxnSpPr>
        <p:spPr>
          <a:xfrm flipH="1">
            <a:off x="3547601" y="4465191"/>
            <a:ext cx="2939112" cy="904343"/>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84" name="Straight Connector 183">
            <a:extLst>
              <a:ext uri="{FF2B5EF4-FFF2-40B4-BE49-F238E27FC236}">
                <a16:creationId xmlns:a16="http://schemas.microsoft.com/office/drawing/2014/main" id="{EBA3E0FE-3E21-41A5-8306-0B97C22BC36B}"/>
              </a:ext>
            </a:extLst>
          </p:cNvPr>
          <p:cNvCxnSpPr>
            <a:cxnSpLocks/>
          </p:cNvCxnSpPr>
          <p:nvPr/>
        </p:nvCxnSpPr>
        <p:spPr>
          <a:xfrm flipH="1">
            <a:off x="7701924" y="3257070"/>
            <a:ext cx="897754" cy="543995"/>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73" name="Straight Connector 172">
            <a:extLst>
              <a:ext uri="{FF2B5EF4-FFF2-40B4-BE49-F238E27FC236}">
                <a16:creationId xmlns:a16="http://schemas.microsoft.com/office/drawing/2014/main" id="{AA503B7B-7589-4648-B273-5952F362EF73}"/>
              </a:ext>
            </a:extLst>
          </p:cNvPr>
          <p:cNvCxnSpPr>
            <a:cxnSpLocks/>
          </p:cNvCxnSpPr>
          <p:nvPr/>
        </p:nvCxnSpPr>
        <p:spPr>
          <a:xfrm>
            <a:off x="7659533" y="4648886"/>
            <a:ext cx="1592267" cy="1001911"/>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
        <p:nvSpPr>
          <p:cNvPr id="168" name="Oval 167">
            <a:extLst>
              <a:ext uri="{FF2B5EF4-FFF2-40B4-BE49-F238E27FC236}">
                <a16:creationId xmlns:a16="http://schemas.microsoft.com/office/drawing/2014/main" id="{31A2B650-0507-4540-9830-1F7DB3BCC4B5}"/>
              </a:ext>
            </a:extLst>
          </p:cNvPr>
          <p:cNvSpPr/>
          <p:nvPr/>
        </p:nvSpPr>
        <p:spPr bwMode="auto">
          <a:xfrm>
            <a:off x="8507854" y="2616117"/>
            <a:ext cx="916470" cy="916470"/>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0">
                    <a:srgbClr val="353535"/>
                  </a:gs>
                  <a:gs pos="100000">
                    <a:srgbClr val="353535"/>
                  </a:gs>
                </a:gsLst>
                <a:lin ang="5400000" scaled="0"/>
              </a:gradFill>
              <a:latin typeface="Segoe UI Semilight"/>
            </a:endParaRPr>
          </a:p>
        </p:txBody>
      </p:sp>
      <p:cxnSp>
        <p:nvCxnSpPr>
          <p:cNvPr id="59" name="Straight Connector 58">
            <a:extLst>
              <a:ext uri="{FF2B5EF4-FFF2-40B4-BE49-F238E27FC236}">
                <a16:creationId xmlns:a16="http://schemas.microsoft.com/office/drawing/2014/main" id="{D6B812CD-8ADA-4FA6-9F8E-9BB2E0B21180}"/>
              </a:ext>
            </a:extLst>
          </p:cNvPr>
          <p:cNvCxnSpPr>
            <a:cxnSpLocks/>
          </p:cNvCxnSpPr>
          <p:nvPr/>
        </p:nvCxnSpPr>
        <p:spPr>
          <a:xfrm>
            <a:off x="3985642" y="2811940"/>
            <a:ext cx="2529332" cy="1045646"/>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
        <p:nvSpPr>
          <p:cNvPr id="62" name="Oval 61">
            <a:extLst>
              <a:ext uri="{FF2B5EF4-FFF2-40B4-BE49-F238E27FC236}">
                <a16:creationId xmlns:a16="http://schemas.microsoft.com/office/drawing/2014/main" id="{F93FB01C-4442-4911-98F4-8C7C2BC608D0}"/>
              </a:ext>
            </a:extLst>
          </p:cNvPr>
          <p:cNvSpPr/>
          <p:nvPr/>
        </p:nvSpPr>
        <p:spPr bwMode="auto">
          <a:xfrm>
            <a:off x="3147682" y="2145205"/>
            <a:ext cx="903842" cy="903842"/>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0">
                    <a:srgbClr val="353535"/>
                  </a:gs>
                  <a:gs pos="100000">
                    <a:srgbClr val="353535"/>
                  </a:gs>
                </a:gsLst>
                <a:lin ang="5400000" scaled="0"/>
              </a:gradFill>
              <a:latin typeface="Segoe UI Semilight"/>
            </a:endParaRPr>
          </a:p>
        </p:txBody>
      </p:sp>
      <p:sp>
        <p:nvSpPr>
          <p:cNvPr id="63" name="Oval 62">
            <a:extLst>
              <a:ext uri="{FF2B5EF4-FFF2-40B4-BE49-F238E27FC236}">
                <a16:creationId xmlns:a16="http://schemas.microsoft.com/office/drawing/2014/main" id="{2D043D74-B456-4891-A0C4-561ED377B692}"/>
              </a:ext>
            </a:extLst>
          </p:cNvPr>
          <p:cNvSpPr/>
          <p:nvPr/>
        </p:nvSpPr>
        <p:spPr bwMode="auto">
          <a:xfrm>
            <a:off x="9161826" y="5447781"/>
            <a:ext cx="903842" cy="903842"/>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0">
                    <a:srgbClr val="353535"/>
                  </a:gs>
                  <a:gs pos="100000">
                    <a:srgbClr val="353535"/>
                  </a:gs>
                </a:gsLst>
                <a:lin ang="5400000" scaled="0"/>
              </a:gradFill>
              <a:latin typeface="Segoe UI Semilight"/>
            </a:endParaRPr>
          </a:p>
        </p:txBody>
      </p:sp>
      <p:sp>
        <p:nvSpPr>
          <p:cNvPr id="65" name="Oval 64">
            <a:extLst>
              <a:ext uri="{FF2B5EF4-FFF2-40B4-BE49-F238E27FC236}">
                <a16:creationId xmlns:a16="http://schemas.microsoft.com/office/drawing/2014/main" id="{49F6F503-EF2E-4056-BED3-03B64630B1A5}"/>
              </a:ext>
            </a:extLst>
          </p:cNvPr>
          <p:cNvSpPr/>
          <p:nvPr/>
        </p:nvSpPr>
        <p:spPr bwMode="auto">
          <a:xfrm>
            <a:off x="2671356" y="5076845"/>
            <a:ext cx="903842" cy="903842"/>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0">
                    <a:srgbClr val="353535"/>
                  </a:gs>
                  <a:gs pos="100000">
                    <a:srgbClr val="353535"/>
                  </a:gs>
                </a:gsLst>
                <a:lin ang="5400000" scaled="0"/>
              </a:gradFill>
              <a:latin typeface="Segoe UI Semilight"/>
            </a:endParaRPr>
          </a:p>
        </p:txBody>
      </p:sp>
      <p:sp>
        <p:nvSpPr>
          <p:cNvPr id="116" name="Rectangle 115">
            <a:extLst>
              <a:ext uri="{FF2B5EF4-FFF2-40B4-BE49-F238E27FC236}">
                <a16:creationId xmlns:a16="http://schemas.microsoft.com/office/drawing/2014/main" id="{D0A32857-E4F2-40CC-BB62-8FE3568EB6F0}"/>
              </a:ext>
            </a:extLst>
          </p:cNvPr>
          <p:cNvSpPr/>
          <p:nvPr/>
        </p:nvSpPr>
        <p:spPr>
          <a:xfrm>
            <a:off x="557708" y="5859328"/>
            <a:ext cx="924053" cy="345163"/>
          </a:xfrm>
          <a:prstGeom prst="rect">
            <a:avLst/>
          </a:prstGeom>
        </p:spPr>
        <p:txBody>
          <a:bodyPr wrap="none">
            <a:spAutoFit/>
          </a:bodyPr>
          <a:lstStyle/>
          <a:p>
            <a:pPr algn="ctr" defTabSz="932509">
              <a:defRPr/>
            </a:pPr>
            <a:r>
              <a:rPr lang="en-US" sz="1599" kern="0" spc="50">
                <a:solidFill>
                  <a:srgbClr val="353535">
                    <a:lumMod val="40000"/>
                    <a:lumOff val="60000"/>
                  </a:srgbClr>
                </a:solidFill>
                <a:latin typeface="Segoe UI" panose="020B0502040204020203" pitchFamily="34" charset="0"/>
                <a:cs typeface="Segoe UI" panose="020B0502040204020203" pitchFamily="34" charset="0"/>
              </a:rPr>
              <a:t>Trusted</a:t>
            </a:r>
          </a:p>
        </p:txBody>
      </p:sp>
      <p:sp>
        <p:nvSpPr>
          <p:cNvPr id="133" name="Rectangle 132">
            <a:extLst>
              <a:ext uri="{FF2B5EF4-FFF2-40B4-BE49-F238E27FC236}">
                <a16:creationId xmlns:a16="http://schemas.microsoft.com/office/drawing/2014/main" id="{587D7066-8B06-48F6-9D9D-CE8DB483B2C3}"/>
              </a:ext>
            </a:extLst>
          </p:cNvPr>
          <p:cNvSpPr/>
          <p:nvPr/>
        </p:nvSpPr>
        <p:spPr>
          <a:xfrm>
            <a:off x="202901" y="4511982"/>
            <a:ext cx="1654861" cy="470856"/>
          </a:xfrm>
          <a:prstGeom prst="rect">
            <a:avLst/>
          </a:prstGeom>
        </p:spPr>
        <p:txBody>
          <a:bodyPr wrap="none">
            <a:spAutoFit/>
          </a:bodyPr>
          <a:lstStyle/>
          <a:p>
            <a:pPr algn="ctr" defTabSz="932509">
              <a:defRPr/>
            </a:pPr>
            <a:r>
              <a:rPr lang="en-US" sz="2400" kern="0" spc="50">
                <a:solidFill>
                  <a:srgbClr val="0078D7"/>
                </a:solidFill>
                <a:latin typeface="Segoe UI" panose="020B0502040204020203" pitchFamily="34" charset="0"/>
                <a:cs typeface="Segoe UI" panose="020B0502040204020203" pitchFamily="34" charset="0"/>
              </a:rPr>
              <a:t>Intelligent</a:t>
            </a:r>
          </a:p>
        </p:txBody>
      </p:sp>
      <p:sp>
        <p:nvSpPr>
          <p:cNvPr id="135" name="Rectangle 134">
            <a:extLst>
              <a:ext uri="{FF2B5EF4-FFF2-40B4-BE49-F238E27FC236}">
                <a16:creationId xmlns:a16="http://schemas.microsoft.com/office/drawing/2014/main" id="{E01FCFB5-BFC8-40DA-8851-C75F6FE1147A}"/>
              </a:ext>
            </a:extLst>
          </p:cNvPr>
          <p:cNvSpPr/>
          <p:nvPr/>
        </p:nvSpPr>
        <p:spPr>
          <a:xfrm>
            <a:off x="607542" y="3164637"/>
            <a:ext cx="845579" cy="345163"/>
          </a:xfrm>
          <a:prstGeom prst="rect">
            <a:avLst/>
          </a:prstGeom>
        </p:spPr>
        <p:txBody>
          <a:bodyPr wrap="none">
            <a:spAutoFit/>
          </a:bodyPr>
          <a:lstStyle/>
          <a:p>
            <a:pPr algn="ctr" defTabSz="932509">
              <a:defRPr/>
            </a:pPr>
            <a:r>
              <a:rPr lang="en-US" sz="1599" kern="0" spc="50">
                <a:solidFill>
                  <a:srgbClr val="353535">
                    <a:lumMod val="40000"/>
                    <a:lumOff val="60000"/>
                  </a:srgbClr>
                </a:solidFill>
                <a:latin typeface="Segoe UI" panose="020B0502040204020203" pitchFamily="34" charset="0"/>
                <a:cs typeface="Segoe UI" panose="020B0502040204020203" pitchFamily="34" charset="0"/>
              </a:rPr>
              <a:t>Hybrid</a:t>
            </a:r>
          </a:p>
        </p:txBody>
      </p:sp>
      <p:sp>
        <p:nvSpPr>
          <p:cNvPr id="143" name="Rectangle 142">
            <a:extLst>
              <a:ext uri="{FF2B5EF4-FFF2-40B4-BE49-F238E27FC236}">
                <a16:creationId xmlns:a16="http://schemas.microsoft.com/office/drawing/2014/main" id="{6ACC106D-0B3A-451A-97C3-CBECB9DA5404}"/>
              </a:ext>
            </a:extLst>
          </p:cNvPr>
          <p:cNvSpPr/>
          <p:nvPr/>
        </p:nvSpPr>
        <p:spPr>
          <a:xfrm>
            <a:off x="413806" y="1826914"/>
            <a:ext cx="1233053" cy="345163"/>
          </a:xfrm>
          <a:prstGeom prst="rect">
            <a:avLst/>
          </a:prstGeom>
        </p:spPr>
        <p:txBody>
          <a:bodyPr wrap="none">
            <a:spAutoFit/>
          </a:bodyPr>
          <a:lstStyle/>
          <a:p>
            <a:pPr algn="ctr" defTabSz="932509">
              <a:defRPr/>
            </a:pPr>
            <a:r>
              <a:rPr lang="en-US" sz="1599" kern="0" spc="50">
                <a:solidFill>
                  <a:srgbClr val="353535">
                    <a:lumMod val="40000"/>
                    <a:lumOff val="60000"/>
                  </a:srgbClr>
                </a:solidFill>
                <a:latin typeface="Segoe UI" panose="020B0502040204020203" pitchFamily="34" charset="0"/>
                <a:cs typeface="Segoe UI" panose="020B0502040204020203" pitchFamily="34" charset="0"/>
              </a:rPr>
              <a:t>Productive</a:t>
            </a:r>
          </a:p>
        </p:txBody>
      </p:sp>
      <p:sp>
        <p:nvSpPr>
          <p:cNvPr id="175" name="Freeform 174"/>
          <p:cNvSpPr>
            <a:spLocks noChangeArrowheads="1"/>
          </p:cNvSpPr>
          <p:nvPr/>
        </p:nvSpPr>
        <p:spPr bwMode="auto">
          <a:xfrm>
            <a:off x="784778" y="5192874"/>
            <a:ext cx="480655" cy="475606"/>
          </a:xfrm>
          <a:custGeom>
            <a:avLst/>
            <a:gdLst>
              <a:gd name="T0" fmla="*/ 3212 w 13440"/>
              <a:gd name="T1" fmla="*/ 3671 h 13299"/>
              <a:gd name="T2" fmla="*/ 3433 w 13440"/>
              <a:gd name="T3" fmla="*/ 3583 h 13299"/>
              <a:gd name="T4" fmla="*/ 3600 w 13440"/>
              <a:gd name="T5" fmla="*/ 3415 h 13299"/>
              <a:gd name="T6" fmla="*/ 3689 w 13440"/>
              <a:gd name="T7" fmla="*/ 3194 h 13299"/>
              <a:gd name="T8" fmla="*/ 3697 w 13440"/>
              <a:gd name="T9" fmla="*/ 3009 h 13299"/>
              <a:gd name="T10" fmla="*/ 3627 w 13440"/>
              <a:gd name="T11" fmla="*/ 2762 h 13299"/>
              <a:gd name="T12" fmla="*/ 3477 w 13440"/>
              <a:gd name="T13" fmla="*/ 2577 h 13299"/>
              <a:gd name="T14" fmla="*/ 3274 w 13440"/>
              <a:gd name="T15" fmla="*/ 2462 h 13299"/>
              <a:gd name="T16" fmla="*/ 3088 w 13440"/>
              <a:gd name="T17" fmla="*/ 2427 h 13299"/>
              <a:gd name="T18" fmla="*/ 2833 w 13440"/>
              <a:gd name="T19" fmla="*/ 2480 h 13299"/>
              <a:gd name="T20" fmla="*/ 2630 w 13440"/>
              <a:gd name="T21" fmla="*/ 2621 h 13299"/>
              <a:gd name="T22" fmla="*/ 2488 w 13440"/>
              <a:gd name="T23" fmla="*/ 2824 h 13299"/>
              <a:gd name="T24" fmla="*/ 2444 w 13440"/>
              <a:gd name="T25" fmla="*/ 3080 h 13299"/>
              <a:gd name="T26" fmla="*/ 2471 w 13440"/>
              <a:gd name="T27" fmla="*/ 3256 h 13299"/>
              <a:gd name="T28" fmla="*/ 2585 w 13440"/>
              <a:gd name="T29" fmla="*/ 3459 h 13299"/>
              <a:gd name="T30" fmla="*/ 2780 w 13440"/>
              <a:gd name="T31" fmla="*/ 3609 h 13299"/>
              <a:gd name="T32" fmla="*/ 3027 w 13440"/>
              <a:gd name="T33" fmla="*/ 3680 h 13299"/>
              <a:gd name="T34" fmla="*/ 6988 w 13440"/>
              <a:gd name="T35" fmla="*/ 8127 h 13299"/>
              <a:gd name="T36" fmla="*/ 6380 w 13440"/>
              <a:gd name="T37" fmla="*/ 8480 h 13299"/>
              <a:gd name="T38" fmla="*/ 5718 w 13440"/>
              <a:gd name="T39" fmla="*/ 8736 h 13299"/>
              <a:gd name="T40" fmla="*/ 5004 w 13440"/>
              <a:gd name="T41" fmla="*/ 8886 h 13299"/>
              <a:gd name="T42" fmla="*/ 4439 w 13440"/>
              <a:gd name="T43" fmla="*/ 8921 h 13299"/>
              <a:gd name="T44" fmla="*/ 3547 w 13440"/>
              <a:gd name="T45" fmla="*/ 8824 h 13299"/>
              <a:gd name="T46" fmla="*/ 2709 w 13440"/>
              <a:gd name="T47" fmla="*/ 8568 h 13299"/>
              <a:gd name="T48" fmla="*/ 1959 w 13440"/>
              <a:gd name="T49" fmla="*/ 8153 h 13299"/>
              <a:gd name="T50" fmla="*/ 1297 w 13440"/>
              <a:gd name="T51" fmla="*/ 7615 h 13299"/>
              <a:gd name="T52" fmla="*/ 759 w 13440"/>
              <a:gd name="T53" fmla="*/ 6953 h 13299"/>
              <a:gd name="T54" fmla="*/ 344 w 13440"/>
              <a:gd name="T55" fmla="*/ 6195 h 13299"/>
              <a:gd name="T56" fmla="*/ 88 w 13440"/>
              <a:gd name="T57" fmla="*/ 5357 h 13299"/>
              <a:gd name="T58" fmla="*/ 0 w 13440"/>
              <a:gd name="T59" fmla="*/ 4456 h 13299"/>
              <a:gd name="T60" fmla="*/ 44 w 13440"/>
              <a:gd name="T61" fmla="*/ 3777 h 13299"/>
              <a:gd name="T62" fmla="*/ 264 w 13440"/>
              <a:gd name="T63" fmla="*/ 2921 h 13299"/>
              <a:gd name="T64" fmla="*/ 644 w 13440"/>
              <a:gd name="T65" fmla="*/ 2135 h 13299"/>
              <a:gd name="T66" fmla="*/ 1156 w 13440"/>
              <a:gd name="T67" fmla="*/ 1456 h 13299"/>
              <a:gd name="T68" fmla="*/ 1782 w 13440"/>
              <a:gd name="T69" fmla="*/ 882 h 13299"/>
              <a:gd name="T70" fmla="*/ 2515 w 13440"/>
              <a:gd name="T71" fmla="*/ 432 h 13299"/>
              <a:gd name="T72" fmla="*/ 3327 w 13440"/>
              <a:gd name="T73" fmla="*/ 132 h 13299"/>
              <a:gd name="T74" fmla="*/ 4209 w 13440"/>
              <a:gd name="T75" fmla="*/ 0 h 13299"/>
              <a:gd name="T76" fmla="*/ 4898 w 13440"/>
              <a:gd name="T77" fmla="*/ 17 h 13299"/>
              <a:gd name="T78" fmla="*/ 5771 w 13440"/>
              <a:gd name="T79" fmla="*/ 194 h 13299"/>
              <a:gd name="T80" fmla="*/ 6574 w 13440"/>
              <a:gd name="T81" fmla="*/ 529 h 13299"/>
              <a:gd name="T82" fmla="*/ 7288 w 13440"/>
              <a:gd name="T83" fmla="*/ 1015 h 13299"/>
              <a:gd name="T84" fmla="*/ 7897 w 13440"/>
              <a:gd name="T85" fmla="*/ 1615 h 13299"/>
              <a:gd name="T86" fmla="*/ 8383 w 13440"/>
              <a:gd name="T87" fmla="*/ 2329 h 13299"/>
              <a:gd name="T88" fmla="*/ 8718 w 13440"/>
              <a:gd name="T89" fmla="*/ 3124 h 13299"/>
              <a:gd name="T90" fmla="*/ 8894 w 13440"/>
              <a:gd name="T91" fmla="*/ 3997 h 13299"/>
              <a:gd name="T92" fmla="*/ 8912 w 13440"/>
              <a:gd name="T93" fmla="*/ 4642 h 13299"/>
              <a:gd name="T94" fmla="*/ 8833 w 13440"/>
              <a:gd name="T95" fmla="*/ 5321 h 13299"/>
              <a:gd name="T96" fmla="*/ 13439 w 13440"/>
              <a:gd name="T97" fmla="*/ 10456 h 13299"/>
              <a:gd name="T98" fmla="*/ 10748 w 13440"/>
              <a:gd name="T99" fmla="*/ 13298 h 13299"/>
              <a:gd name="T100" fmla="*/ 9000 w 13440"/>
              <a:gd name="T101" fmla="*/ 11471 h 13299"/>
              <a:gd name="T102" fmla="*/ 7129 w 13440"/>
              <a:gd name="T103" fmla="*/ 9689 h 13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440" h="13299">
                <a:moveTo>
                  <a:pt x="3088" y="3689"/>
                </a:moveTo>
                <a:lnTo>
                  <a:pt x="3088" y="3689"/>
                </a:lnTo>
                <a:lnTo>
                  <a:pt x="3150" y="3680"/>
                </a:lnTo>
                <a:lnTo>
                  <a:pt x="3212" y="3671"/>
                </a:lnTo>
                <a:lnTo>
                  <a:pt x="3274" y="3662"/>
                </a:lnTo>
                <a:lnTo>
                  <a:pt x="3327" y="3636"/>
                </a:lnTo>
                <a:lnTo>
                  <a:pt x="3380" y="3609"/>
                </a:lnTo>
                <a:lnTo>
                  <a:pt x="3433" y="3583"/>
                </a:lnTo>
                <a:lnTo>
                  <a:pt x="3477" y="3547"/>
                </a:lnTo>
                <a:lnTo>
                  <a:pt x="3521" y="3503"/>
                </a:lnTo>
                <a:lnTo>
                  <a:pt x="3556" y="3459"/>
                </a:lnTo>
                <a:lnTo>
                  <a:pt x="3600" y="3415"/>
                </a:lnTo>
                <a:lnTo>
                  <a:pt x="3627" y="3362"/>
                </a:lnTo>
                <a:lnTo>
                  <a:pt x="3653" y="3309"/>
                </a:lnTo>
                <a:lnTo>
                  <a:pt x="3671" y="3256"/>
                </a:lnTo>
                <a:lnTo>
                  <a:pt x="3689" y="3194"/>
                </a:lnTo>
                <a:lnTo>
                  <a:pt x="3697" y="3141"/>
                </a:lnTo>
                <a:lnTo>
                  <a:pt x="3706" y="3080"/>
                </a:lnTo>
                <a:lnTo>
                  <a:pt x="3706" y="3080"/>
                </a:lnTo>
                <a:lnTo>
                  <a:pt x="3697" y="3009"/>
                </a:lnTo>
                <a:lnTo>
                  <a:pt x="3689" y="2947"/>
                </a:lnTo>
                <a:lnTo>
                  <a:pt x="3671" y="2885"/>
                </a:lnTo>
                <a:lnTo>
                  <a:pt x="3653" y="2824"/>
                </a:lnTo>
                <a:lnTo>
                  <a:pt x="3627" y="2762"/>
                </a:lnTo>
                <a:lnTo>
                  <a:pt x="3600" y="2709"/>
                </a:lnTo>
                <a:lnTo>
                  <a:pt x="3556" y="2665"/>
                </a:lnTo>
                <a:lnTo>
                  <a:pt x="3521" y="2621"/>
                </a:lnTo>
                <a:lnTo>
                  <a:pt x="3477" y="2577"/>
                </a:lnTo>
                <a:lnTo>
                  <a:pt x="3433" y="2541"/>
                </a:lnTo>
                <a:lnTo>
                  <a:pt x="3380" y="2506"/>
                </a:lnTo>
                <a:lnTo>
                  <a:pt x="3327" y="2480"/>
                </a:lnTo>
                <a:lnTo>
                  <a:pt x="3274" y="2462"/>
                </a:lnTo>
                <a:lnTo>
                  <a:pt x="3212" y="2444"/>
                </a:lnTo>
                <a:lnTo>
                  <a:pt x="3150" y="2435"/>
                </a:lnTo>
                <a:lnTo>
                  <a:pt x="3088" y="2427"/>
                </a:lnTo>
                <a:lnTo>
                  <a:pt x="3088" y="2427"/>
                </a:lnTo>
                <a:lnTo>
                  <a:pt x="3027" y="2435"/>
                </a:lnTo>
                <a:lnTo>
                  <a:pt x="2956" y="2444"/>
                </a:lnTo>
                <a:lnTo>
                  <a:pt x="2894" y="2462"/>
                </a:lnTo>
                <a:lnTo>
                  <a:pt x="2833" y="2480"/>
                </a:lnTo>
                <a:lnTo>
                  <a:pt x="2780" y="2506"/>
                </a:lnTo>
                <a:lnTo>
                  <a:pt x="2727" y="2541"/>
                </a:lnTo>
                <a:lnTo>
                  <a:pt x="2674" y="2577"/>
                </a:lnTo>
                <a:lnTo>
                  <a:pt x="2630" y="2621"/>
                </a:lnTo>
                <a:lnTo>
                  <a:pt x="2585" y="2665"/>
                </a:lnTo>
                <a:lnTo>
                  <a:pt x="2550" y="2709"/>
                </a:lnTo>
                <a:lnTo>
                  <a:pt x="2515" y="2762"/>
                </a:lnTo>
                <a:lnTo>
                  <a:pt x="2488" y="2824"/>
                </a:lnTo>
                <a:lnTo>
                  <a:pt x="2471" y="2885"/>
                </a:lnTo>
                <a:lnTo>
                  <a:pt x="2453" y="2947"/>
                </a:lnTo>
                <a:lnTo>
                  <a:pt x="2444" y="3009"/>
                </a:lnTo>
                <a:lnTo>
                  <a:pt x="2444" y="3080"/>
                </a:lnTo>
                <a:lnTo>
                  <a:pt x="2444" y="3080"/>
                </a:lnTo>
                <a:lnTo>
                  <a:pt x="2444" y="3141"/>
                </a:lnTo>
                <a:lnTo>
                  <a:pt x="2453" y="3194"/>
                </a:lnTo>
                <a:lnTo>
                  <a:pt x="2471" y="3256"/>
                </a:lnTo>
                <a:lnTo>
                  <a:pt x="2488" y="3309"/>
                </a:lnTo>
                <a:lnTo>
                  <a:pt x="2515" y="3362"/>
                </a:lnTo>
                <a:lnTo>
                  <a:pt x="2550" y="3415"/>
                </a:lnTo>
                <a:lnTo>
                  <a:pt x="2585" y="3459"/>
                </a:lnTo>
                <a:lnTo>
                  <a:pt x="2630" y="3503"/>
                </a:lnTo>
                <a:lnTo>
                  <a:pt x="2674" y="3547"/>
                </a:lnTo>
                <a:lnTo>
                  <a:pt x="2727" y="3583"/>
                </a:lnTo>
                <a:lnTo>
                  <a:pt x="2780" y="3609"/>
                </a:lnTo>
                <a:lnTo>
                  <a:pt x="2833" y="3636"/>
                </a:lnTo>
                <a:lnTo>
                  <a:pt x="2894" y="3662"/>
                </a:lnTo>
                <a:lnTo>
                  <a:pt x="2956" y="3671"/>
                </a:lnTo>
                <a:lnTo>
                  <a:pt x="3027" y="3680"/>
                </a:lnTo>
                <a:lnTo>
                  <a:pt x="3088" y="3689"/>
                </a:lnTo>
                <a:close/>
                <a:moveTo>
                  <a:pt x="7129" y="8021"/>
                </a:moveTo>
                <a:lnTo>
                  <a:pt x="7129" y="8021"/>
                </a:lnTo>
                <a:lnTo>
                  <a:pt x="6988" y="8127"/>
                </a:lnTo>
                <a:lnTo>
                  <a:pt x="6838" y="8224"/>
                </a:lnTo>
                <a:lnTo>
                  <a:pt x="6689" y="8321"/>
                </a:lnTo>
                <a:lnTo>
                  <a:pt x="6539" y="8400"/>
                </a:lnTo>
                <a:lnTo>
                  <a:pt x="6380" y="8480"/>
                </a:lnTo>
                <a:lnTo>
                  <a:pt x="6221" y="8559"/>
                </a:lnTo>
                <a:lnTo>
                  <a:pt x="6054" y="8621"/>
                </a:lnTo>
                <a:lnTo>
                  <a:pt x="5886" y="8683"/>
                </a:lnTo>
                <a:lnTo>
                  <a:pt x="5718" y="8736"/>
                </a:lnTo>
                <a:lnTo>
                  <a:pt x="5542" y="8789"/>
                </a:lnTo>
                <a:lnTo>
                  <a:pt x="5365" y="8824"/>
                </a:lnTo>
                <a:lnTo>
                  <a:pt x="5180" y="8859"/>
                </a:lnTo>
                <a:lnTo>
                  <a:pt x="5004" y="8886"/>
                </a:lnTo>
                <a:lnTo>
                  <a:pt x="4818" y="8903"/>
                </a:lnTo>
                <a:lnTo>
                  <a:pt x="4624" y="8912"/>
                </a:lnTo>
                <a:lnTo>
                  <a:pt x="4439" y="8921"/>
                </a:lnTo>
                <a:lnTo>
                  <a:pt x="4439" y="8921"/>
                </a:lnTo>
                <a:lnTo>
                  <a:pt x="4209" y="8912"/>
                </a:lnTo>
                <a:lnTo>
                  <a:pt x="3989" y="8894"/>
                </a:lnTo>
                <a:lnTo>
                  <a:pt x="3759" y="8868"/>
                </a:lnTo>
                <a:lnTo>
                  <a:pt x="3547" y="8824"/>
                </a:lnTo>
                <a:lnTo>
                  <a:pt x="3327" y="8780"/>
                </a:lnTo>
                <a:lnTo>
                  <a:pt x="3124" y="8718"/>
                </a:lnTo>
                <a:lnTo>
                  <a:pt x="2912" y="8647"/>
                </a:lnTo>
                <a:lnTo>
                  <a:pt x="2709" y="8568"/>
                </a:lnTo>
                <a:lnTo>
                  <a:pt x="2515" y="8480"/>
                </a:lnTo>
                <a:lnTo>
                  <a:pt x="2321" y="8383"/>
                </a:lnTo>
                <a:lnTo>
                  <a:pt x="2135" y="8277"/>
                </a:lnTo>
                <a:lnTo>
                  <a:pt x="1959" y="8153"/>
                </a:lnTo>
                <a:lnTo>
                  <a:pt x="1782" y="8030"/>
                </a:lnTo>
                <a:lnTo>
                  <a:pt x="1615" y="7897"/>
                </a:lnTo>
                <a:lnTo>
                  <a:pt x="1456" y="7765"/>
                </a:lnTo>
                <a:lnTo>
                  <a:pt x="1297" y="7615"/>
                </a:lnTo>
                <a:lnTo>
                  <a:pt x="1156" y="7456"/>
                </a:lnTo>
                <a:lnTo>
                  <a:pt x="1015" y="7297"/>
                </a:lnTo>
                <a:lnTo>
                  <a:pt x="882" y="7129"/>
                </a:lnTo>
                <a:lnTo>
                  <a:pt x="759" y="6953"/>
                </a:lnTo>
                <a:lnTo>
                  <a:pt x="644" y="6776"/>
                </a:lnTo>
                <a:lnTo>
                  <a:pt x="529" y="6583"/>
                </a:lnTo>
                <a:lnTo>
                  <a:pt x="432" y="6398"/>
                </a:lnTo>
                <a:lnTo>
                  <a:pt x="344" y="6195"/>
                </a:lnTo>
                <a:lnTo>
                  <a:pt x="264" y="5992"/>
                </a:lnTo>
                <a:lnTo>
                  <a:pt x="194" y="5789"/>
                </a:lnTo>
                <a:lnTo>
                  <a:pt x="132" y="5577"/>
                </a:lnTo>
                <a:lnTo>
                  <a:pt x="88" y="5357"/>
                </a:lnTo>
                <a:lnTo>
                  <a:pt x="44" y="5136"/>
                </a:lnTo>
                <a:lnTo>
                  <a:pt x="17" y="4915"/>
                </a:lnTo>
                <a:lnTo>
                  <a:pt x="0" y="4686"/>
                </a:lnTo>
                <a:lnTo>
                  <a:pt x="0" y="4456"/>
                </a:lnTo>
                <a:lnTo>
                  <a:pt x="0" y="4456"/>
                </a:lnTo>
                <a:lnTo>
                  <a:pt x="0" y="4227"/>
                </a:lnTo>
                <a:lnTo>
                  <a:pt x="17" y="3997"/>
                </a:lnTo>
                <a:lnTo>
                  <a:pt x="44" y="3777"/>
                </a:lnTo>
                <a:lnTo>
                  <a:pt x="88" y="3556"/>
                </a:lnTo>
                <a:lnTo>
                  <a:pt x="132" y="3336"/>
                </a:lnTo>
                <a:lnTo>
                  <a:pt x="194" y="3124"/>
                </a:lnTo>
                <a:lnTo>
                  <a:pt x="264" y="2921"/>
                </a:lnTo>
                <a:lnTo>
                  <a:pt x="344" y="2718"/>
                </a:lnTo>
                <a:lnTo>
                  <a:pt x="432" y="2515"/>
                </a:lnTo>
                <a:lnTo>
                  <a:pt x="529" y="2329"/>
                </a:lnTo>
                <a:lnTo>
                  <a:pt x="644" y="2135"/>
                </a:lnTo>
                <a:lnTo>
                  <a:pt x="759" y="1959"/>
                </a:lnTo>
                <a:lnTo>
                  <a:pt x="882" y="1782"/>
                </a:lnTo>
                <a:lnTo>
                  <a:pt x="1015" y="1615"/>
                </a:lnTo>
                <a:lnTo>
                  <a:pt x="1156" y="1456"/>
                </a:lnTo>
                <a:lnTo>
                  <a:pt x="1297" y="1297"/>
                </a:lnTo>
                <a:lnTo>
                  <a:pt x="1456" y="1147"/>
                </a:lnTo>
                <a:lnTo>
                  <a:pt x="1615" y="1015"/>
                </a:lnTo>
                <a:lnTo>
                  <a:pt x="1782" y="882"/>
                </a:lnTo>
                <a:lnTo>
                  <a:pt x="1959" y="759"/>
                </a:lnTo>
                <a:lnTo>
                  <a:pt x="2135" y="635"/>
                </a:lnTo>
                <a:lnTo>
                  <a:pt x="2321" y="529"/>
                </a:lnTo>
                <a:lnTo>
                  <a:pt x="2515" y="432"/>
                </a:lnTo>
                <a:lnTo>
                  <a:pt x="2709" y="344"/>
                </a:lnTo>
                <a:lnTo>
                  <a:pt x="2912" y="264"/>
                </a:lnTo>
                <a:lnTo>
                  <a:pt x="3124" y="194"/>
                </a:lnTo>
                <a:lnTo>
                  <a:pt x="3327" y="132"/>
                </a:lnTo>
                <a:lnTo>
                  <a:pt x="3547" y="88"/>
                </a:lnTo>
                <a:lnTo>
                  <a:pt x="3759" y="44"/>
                </a:lnTo>
                <a:lnTo>
                  <a:pt x="3989" y="17"/>
                </a:lnTo>
                <a:lnTo>
                  <a:pt x="4209" y="0"/>
                </a:lnTo>
                <a:lnTo>
                  <a:pt x="4439" y="0"/>
                </a:lnTo>
                <a:lnTo>
                  <a:pt x="4439" y="0"/>
                </a:lnTo>
                <a:lnTo>
                  <a:pt x="4668" y="0"/>
                </a:lnTo>
                <a:lnTo>
                  <a:pt x="4898" y="17"/>
                </a:lnTo>
                <a:lnTo>
                  <a:pt x="5118" y="44"/>
                </a:lnTo>
                <a:lnTo>
                  <a:pt x="5348" y="88"/>
                </a:lnTo>
                <a:lnTo>
                  <a:pt x="5559" y="132"/>
                </a:lnTo>
                <a:lnTo>
                  <a:pt x="5771" y="194"/>
                </a:lnTo>
                <a:lnTo>
                  <a:pt x="5983" y="264"/>
                </a:lnTo>
                <a:lnTo>
                  <a:pt x="6186" y="344"/>
                </a:lnTo>
                <a:lnTo>
                  <a:pt x="6389" y="432"/>
                </a:lnTo>
                <a:lnTo>
                  <a:pt x="6574" y="529"/>
                </a:lnTo>
                <a:lnTo>
                  <a:pt x="6768" y="635"/>
                </a:lnTo>
                <a:lnTo>
                  <a:pt x="6944" y="759"/>
                </a:lnTo>
                <a:lnTo>
                  <a:pt x="7121" y="882"/>
                </a:lnTo>
                <a:lnTo>
                  <a:pt x="7288" y="1015"/>
                </a:lnTo>
                <a:lnTo>
                  <a:pt x="7456" y="1147"/>
                </a:lnTo>
                <a:lnTo>
                  <a:pt x="7606" y="1297"/>
                </a:lnTo>
                <a:lnTo>
                  <a:pt x="7756" y="1456"/>
                </a:lnTo>
                <a:lnTo>
                  <a:pt x="7897" y="1615"/>
                </a:lnTo>
                <a:lnTo>
                  <a:pt x="8030" y="1782"/>
                </a:lnTo>
                <a:lnTo>
                  <a:pt x="8153" y="1959"/>
                </a:lnTo>
                <a:lnTo>
                  <a:pt x="8268" y="2135"/>
                </a:lnTo>
                <a:lnTo>
                  <a:pt x="8383" y="2329"/>
                </a:lnTo>
                <a:lnTo>
                  <a:pt x="8480" y="2515"/>
                </a:lnTo>
                <a:lnTo>
                  <a:pt x="8568" y="2718"/>
                </a:lnTo>
                <a:lnTo>
                  <a:pt x="8647" y="2921"/>
                </a:lnTo>
                <a:lnTo>
                  <a:pt x="8718" y="3124"/>
                </a:lnTo>
                <a:lnTo>
                  <a:pt x="8780" y="3336"/>
                </a:lnTo>
                <a:lnTo>
                  <a:pt x="8824" y="3556"/>
                </a:lnTo>
                <a:lnTo>
                  <a:pt x="8868" y="3777"/>
                </a:lnTo>
                <a:lnTo>
                  <a:pt x="8894" y="3997"/>
                </a:lnTo>
                <a:lnTo>
                  <a:pt x="8912" y="4227"/>
                </a:lnTo>
                <a:lnTo>
                  <a:pt x="8921" y="4456"/>
                </a:lnTo>
                <a:lnTo>
                  <a:pt x="8921" y="4456"/>
                </a:lnTo>
                <a:lnTo>
                  <a:pt x="8912" y="4642"/>
                </a:lnTo>
                <a:lnTo>
                  <a:pt x="8903" y="4818"/>
                </a:lnTo>
                <a:lnTo>
                  <a:pt x="8886" y="4986"/>
                </a:lnTo>
                <a:lnTo>
                  <a:pt x="8859" y="5154"/>
                </a:lnTo>
                <a:lnTo>
                  <a:pt x="8833" y="5321"/>
                </a:lnTo>
                <a:lnTo>
                  <a:pt x="8797" y="5480"/>
                </a:lnTo>
                <a:lnTo>
                  <a:pt x="8718" y="5798"/>
                </a:lnTo>
                <a:lnTo>
                  <a:pt x="8718" y="5798"/>
                </a:lnTo>
                <a:lnTo>
                  <a:pt x="13439" y="10456"/>
                </a:lnTo>
                <a:lnTo>
                  <a:pt x="13439" y="10456"/>
                </a:lnTo>
                <a:lnTo>
                  <a:pt x="13439" y="13298"/>
                </a:lnTo>
                <a:lnTo>
                  <a:pt x="13439" y="13298"/>
                </a:lnTo>
                <a:lnTo>
                  <a:pt x="10748" y="13298"/>
                </a:lnTo>
                <a:lnTo>
                  <a:pt x="10748" y="13298"/>
                </a:lnTo>
                <a:lnTo>
                  <a:pt x="10748" y="11471"/>
                </a:lnTo>
                <a:lnTo>
                  <a:pt x="10748" y="11471"/>
                </a:lnTo>
                <a:lnTo>
                  <a:pt x="9000" y="11471"/>
                </a:lnTo>
                <a:lnTo>
                  <a:pt x="9000" y="11471"/>
                </a:lnTo>
                <a:lnTo>
                  <a:pt x="9000" y="9689"/>
                </a:lnTo>
                <a:lnTo>
                  <a:pt x="9000" y="9689"/>
                </a:lnTo>
                <a:lnTo>
                  <a:pt x="7129" y="9689"/>
                </a:lnTo>
                <a:lnTo>
                  <a:pt x="7129" y="8021"/>
                </a:lnTo>
                <a:close/>
              </a:path>
            </a:pathLst>
          </a:custGeom>
          <a:noFill/>
          <a:ln w="28575" cap="flat">
            <a:solidFill>
              <a:srgbClr val="B3B2B4"/>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defRPr/>
            </a:pPr>
            <a:endParaRPr lang="en-US" sz="1836">
              <a:solidFill>
                <a:srgbClr val="505050"/>
              </a:solidFill>
              <a:latin typeface="Segoe UI"/>
            </a:endParaRPr>
          </a:p>
        </p:txBody>
      </p:sp>
      <p:sp>
        <p:nvSpPr>
          <p:cNvPr id="181" name="light">
            <a:extLst>
              <a:ext uri="{FF2B5EF4-FFF2-40B4-BE49-F238E27FC236}">
                <a16:creationId xmlns:a16="http://schemas.microsoft.com/office/drawing/2014/main" id="{38BAE752-BE22-4707-B0F9-4C08A401389B}"/>
              </a:ext>
            </a:extLst>
          </p:cNvPr>
          <p:cNvSpPr>
            <a:spLocks noChangeAspect="1" noEditPoints="1"/>
          </p:cNvSpPr>
          <p:nvPr/>
        </p:nvSpPr>
        <p:spPr bwMode="auto">
          <a:xfrm>
            <a:off x="846052" y="3778278"/>
            <a:ext cx="378871" cy="562489"/>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28575">
            <a:solidFill>
              <a:srgbClr val="001F50"/>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Segoe UI Semilight"/>
              <a:cs typeface="Segoe UI" pitchFamily="34" charset="0"/>
            </a:endParaRPr>
          </a:p>
        </p:txBody>
      </p:sp>
      <p:sp>
        <p:nvSpPr>
          <p:cNvPr id="193" name="speedometer_2">
            <a:extLst>
              <a:ext uri="{FF2B5EF4-FFF2-40B4-BE49-F238E27FC236}">
                <a16:creationId xmlns:a16="http://schemas.microsoft.com/office/drawing/2014/main" id="{96511714-CFA8-4E88-B24C-FF03D2B0D71B}"/>
              </a:ext>
            </a:extLst>
          </p:cNvPr>
          <p:cNvSpPr>
            <a:spLocks noChangeAspect="1" noEditPoints="1"/>
          </p:cNvSpPr>
          <p:nvPr/>
        </p:nvSpPr>
        <p:spPr bwMode="auto">
          <a:xfrm>
            <a:off x="817775" y="1183560"/>
            <a:ext cx="439680" cy="439678"/>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28575">
            <a:solidFill>
              <a:srgbClr val="B3B2B4"/>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cs typeface="Segoe UI" pitchFamily="34" charset="0"/>
            </a:endParaRPr>
          </a:p>
        </p:txBody>
      </p:sp>
      <p:grpSp>
        <p:nvGrpSpPr>
          <p:cNvPr id="194" name="Group 193">
            <a:extLst>
              <a:ext uri="{FF2B5EF4-FFF2-40B4-BE49-F238E27FC236}">
                <a16:creationId xmlns:a16="http://schemas.microsoft.com/office/drawing/2014/main" id="{D5637843-A804-4566-8EA5-DA973F5E429A}"/>
              </a:ext>
            </a:extLst>
          </p:cNvPr>
          <p:cNvGrpSpPr/>
          <p:nvPr/>
        </p:nvGrpSpPr>
        <p:grpSpPr>
          <a:xfrm>
            <a:off x="791606" y="2574304"/>
            <a:ext cx="460244" cy="449535"/>
            <a:chOff x="2088630" y="3287843"/>
            <a:chExt cx="429718" cy="419725"/>
          </a:xfrm>
          <a:noFill/>
        </p:grpSpPr>
        <p:sp>
          <p:nvSpPr>
            <p:cNvPr id="195" name="Rectangle 194">
              <a:extLst>
                <a:ext uri="{FF2B5EF4-FFF2-40B4-BE49-F238E27FC236}">
                  <a16:creationId xmlns:a16="http://schemas.microsoft.com/office/drawing/2014/main" id="{CB04EC4A-920F-43A1-8283-7054C2DD5EB6}"/>
                </a:ext>
              </a:extLst>
            </p:cNvPr>
            <p:cNvSpPr/>
            <p:nvPr/>
          </p:nvSpPr>
          <p:spPr bwMode="auto">
            <a:xfrm>
              <a:off x="2213548" y="3287843"/>
              <a:ext cx="304800" cy="304800"/>
            </a:xfrm>
            <a:prstGeom prst="rect">
              <a:avLst/>
            </a:prstGeom>
            <a:noFill/>
            <a:ln w="28575">
              <a:solidFill>
                <a:srgbClr val="B3B2B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196" name="Rectangle 195">
              <a:extLst>
                <a:ext uri="{FF2B5EF4-FFF2-40B4-BE49-F238E27FC236}">
                  <a16:creationId xmlns:a16="http://schemas.microsoft.com/office/drawing/2014/main" id="{F4465575-ED05-4AB7-8C13-4BAC0922F7E1}"/>
                </a:ext>
              </a:extLst>
            </p:cNvPr>
            <p:cNvSpPr/>
            <p:nvPr/>
          </p:nvSpPr>
          <p:spPr bwMode="auto">
            <a:xfrm>
              <a:off x="2088630" y="3402768"/>
              <a:ext cx="304800" cy="304800"/>
            </a:xfrm>
            <a:prstGeom prst="rect">
              <a:avLst/>
            </a:prstGeom>
            <a:noFill/>
            <a:ln w="28575">
              <a:solidFill>
                <a:srgbClr val="B3B2B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cs typeface="Segoe UI" pitchFamily="34" charset="0"/>
              </a:endParaRPr>
            </a:p>
          </p:txBody>
        </p:sp>
      </p:grpSp>
      <p:sp>
        <p:nvSpPr>
          <p:cNvPr id="4" name="AutoShape 2" descr="https://azurecomcdn.azureedge.net/cvt-0ad50a2fef9968bb2919adafc388149b558a6b382a760e3050caf9e5a40ef415/images/page/services/machine-learning-services/workbench.svg"/>
          <p:cNvSpPr>
            <a:spLocks noChangeAspect="1" noChangeArrowheads="1"/>
          </p:cNvSpPr>
          <p:nvPr/>
        </p:nvSpPr>
        <p:spPr bwMode="auto">
          <a:xfrm>
            <a:off x="881" y="-1"/>
            <a:ext cx="310868" cy="31086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cxnSp>
        <p:nvCxnSpPr>
          <p:cNvPr id="142" name="Straight Connector 141">
            <a:extLst>
              <a:ext uri="{FF2B5EF4-FFF2-40B4-BE49-F238E27FC236}">
                <a16:creationId xmlns:a16="http://schemas.microsoft.com/office/drawing/2014/main" id="{22491D93-6F6D-4B02-911C-3F451CE91E22}"/>
              </a:ext>
            </a:extLst>
          </p:cNvPr>
          <p:cNvCxnSpPr>
            <a:cxnSpLocks/>
          </p:cNvCxnSpPr>
          <p:nvPr/>
        </p:nvCxnSpPr>
        <p:spPr>
          <a:xfrm>
            <a:off x="1994007" y="500"/>
            <a:ext cx="0" cy="7025446"/>
          </a:xfrm>
          <a:prstGeom prst="line">
            <a:avLst/>
          </a:prstGeom>
          <a:noFill/>
          <a:ln w="19050" cap="flat">
            <a:solidFill>
              <a:schemeClr val="bg1">
                <a:lumMod val="75000"/>
                <a:alpha val="7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sp>
        <p:nvSpPr>
          <p:cNvPr id="3" name="TextBox 2"/>
          <p:cNvSpPr txBox="1"/>
          <p:nvPr/>
        </p:nvSpPr>
        <p:spPr>
          <a:xfrm>
            <a:off x="4101997" y="1920926"/>
            <a:ext cx="3363873" cy="877622"/>
          </a:xfrm>
          <a:prstGeom prst="rect">
            <a:avLst/>
          </a:prstGeom>
          <a:noFill/>
        </p:spPr>
        <p:txBody>
          <a:bodyPr wrap="square" lIns="186521" tIns="149217" rIns="186521" bIns="149217" rtlCol="0">
            <a:spAutoFit/>
          </a:bodyPr>
          <a:lstStyle/>
          <a:p>
            <a:pPr defTabSz="932597"/>
            <a:r>
              <a:rPr lang="en-US" sz="1836" dirty="0">
                <a:solidFill>
                  <a:srgbClr val="0078D7"/>
                </a:solidFill>
                <a:latin typeface="Segoe UI"/>
                <a:ea typeface="Segoe UI Light" charset="0"/>
                <a:cs typeface="Segoe UI Light" charset="0"/>
              </a:rPr>
              <a:t>Frameworks &amp; Tooling</a:t>
            </a:r>
          </a:p>
          <a:p>
            <a:pPr defTabSz="932597"/>
            <a:r>
              <a:rPr lang="en-US" sz="1836" dirty="0">
                <a:solidFill>
                  <a:srgbClr val="0078D7"/>
                </a:solidFill>
                <a:latin typeface="Segoe UI Light" charset="0"/>
                <a:ea typeface="Segoe UI Light" charset="0"/>
                <a:cs typeface="Segoe UI Light" charset="0"/>
              </a:rPr>
              <a:t>VS, ML STUB, Tensor, Caffe</a:t>
            </a:r>
          </a:p>
        </p:txBody>
      </p:sp>
      <p:sp>
        <p:nvSpPr>
          <p:cNvPr id="109" name="TextBox 108"/>
          <p:cNvSpPr txBox="1"/>
          <p:nvPr/>
        </p:nvSpPr>
        <p:spPr>
          <a:xfrm>
            <a:off x="3583282" y="5366448"/>
            <a:ext cx="3748697" cy="877622"/>
          </a:xfrm>
          <a:prstGeom prst="rect">
            <a:avLst/>
          </a:prstGeom>
          <a:noFill/>
        </p:spPr>
        <p:txBody>
          <a:bodyPr wrap="square" lIns="186521" tIns="149217" rIns="186521" bIns="149217" rtlCol="0">
            <a:spAutoFit/>
          </a:bodyPr>
          <a:lstStyle/>
          <a:p>
            <a:pPr defTabSz="932597"/>
            <a:r>
              <a:rPr lang="en-US" sz="1836" dirty="0">
                <a:solidFill>
                  <a:srgbClr val="0078D7"/>
                </a:solidFill>
                <a:latin typeface="Segoe UI"/>
                <a:ea typeface="Segoe UI Light" charset="0"/>
                <a:cs typeface="Segoe UI Light" charset="0"/>
              </a:rPr>
              <a:t>Infrastructure and Compute</a:t>
            </a:r>
          </a:p>
          <a:p>
            <a:pPr defTabSz="932597"/>
            <a:r>
              <a:rPr lang="en-US" sz="1836" dirty="0">
                <a:solidFill>
                  <a:srgbClr val="0078D7"/>
                </a:solidFill>
                <a:latin typeface="Segoe UI Light" charset="0"/>
                <a:ea typeface="Segoe UI Light" charset="0"/>
                <a:cs typeface="Segoe UI Light" charset="0"/>
              </a:rPr>
              <a:t>CPU, GPU, FPGA</a:t>
            </a:r>
          </a:p>
        </p:txBody>
      </p:sp>
      <p:sp>
        <p:nvSpPr>
          <p:cNvPr id="111" name="TextBox 110"/>
          <p:cNvSpPr txBox="1"/>
          <p:nvPr/>
        </p:nvSpPr>
        <p:spPr>
          <a:xfrm>
            <a:off x="10117436" y="5309928"/>
            <a:ext cx="2195268" cy="1165759"/>
          </a:xfrm>
          <a:prstGeom prst="rect">
            <a:avLst/>
          </a:prstGeom>
          <a:noFill/>
        </p:spPr>
        <p:txBody>
          <a:bodyPr wrap="square" lIns="186521" tIns="149217" rIns="186521" bIns="149217" rtlCol="0">
            <a:spAutoFit/>
          </a:bodyPr>
          <a:lstStyle/>
          <a:p>
            <a:pPr defTabSz="932597"/>
            <a:r>
              <a:rPr lang="en-US" sz="1836" dirty="0">
                <a:solidFill>
                  <a:srgbClr val="0078D7"/>
                </a:solidFill>
                <a:latin typeface="Segoe UI"/>
                <a:ea typeface="Segoe UI Light" charset="0"/>
                <a:cs typeface="Segoe UI Light" charset="0"/>
              </a:rPr>
              <a:t>Data</a:t>
            </a:r>
          </a:p>
          <a:p>
            <a:pPr defTabSz="932597"/>
            <a:r>
              <a:rPr lang="en-US" sz="1836" dirty="0">
                <a:solidFill>
                  <a:srgbClr val="0078D7"/>
                </a:solidFill>
                <a:latin typeface="Segoe UI Light" charset="0"/>
                <a:ea typeface="Segoe UI Light" charset="0"/>
                <a:cs typeface="Segoe UI Light" charset="0"/>
              </a:rPr>
              <a:t>SQL DB, Cosmos DB, POST, MySQL</a:t>
            </a:r>
          </a:p>
        </p:txBody>
      </p:sp>
      <p:sp>
        <p:nvSpPr>
          <p:cNvPr id="112" name="TextBox 111"/>
          <p:cNvSpPr txBox="1"/>
          <p:nvPr/>
        </p:nvSpPr>
        <p:spPr>
          <a:xfrm>
            <a:off x="9454688" y="2616117"/>
            <a:ext cx="3751743" cy="877622"/>
          </a:xfrm>
          <a:prstGeom prst="rect">
            <a:avLst/>
          </a:prstGeom>
          <a:noFill/>
        </p:spPr>
        <p:txBody>
          <a:bodyPr wrap="square" lIns="186521" tIns="149217" rIns="186521" bIns="149217" rtlCol="0">
            <a:spAutoFit/>
          </a:bodyPr>
          <a:lstStyle/>
          <a:p>
            <a:pPr defTabSz="932597"/>
            <a:r>
              <a:rPr lang="en-US" sz="1836" dirty="0">
                <a:solidFill>
                  <a:srgbClr val="0078D7"/>
                </a:solidFill>
                <a:latin typeface="Segoe UI"/>
                <a:ea typeface="Segoe UI Light" charset="0"/>
                <a:cs typeface="Segoe UI Light" charset="0"/>
              </a:rPr>
              <a:t>Services</a:t>
            </a:r>
          </a:p>
          <a:p>
            <a:pPr defTabSz="932597"/>
            <a:r>
              <a:rPr lang="en-US" sz="1836" dirty="0">
                <a:solidFill>
                  <a:srgbClr val="0078D7"/>
                </a:solidFill>
                <a:latin typeface="Segoe UI Light" charset="0"/>
                <a:ea typeface="Segoe UI Light" charset="0"/>
                <a:cs typeface="Segoe UI Light" charset="0"/>
              </a:rPr>
              <a:t>Bots, Cognitive, ML</a:t>
            </a:r>
          </a:p>
        </p:txBody>
      </p:sp>
      <p:sp>
        <p:nvSpPr>
          <p:cNvPr id="97" name="Freeform 1"/>
          <p:cNvSpPr>
            <a:spLocks noChangeArrowheads="1"/>
          </p:cNvSpPr>
          <p:nvPr/>
        </p:nvSpPr>
        <p:spPr bwMode="auto">
          <a:xfrm>
            <a:off x="8726235" y="2806161"/>
            <a:ext cx="485794" cy="500289"/>
          </a:xfrm>
          <a:custGeom>
            <a:avLst/>
            <a:gdLst>
              <a:gd name="T0" fmla="*/ 111 w 8416"/>
              <a:gd name="T1" fmla="*/ 7718 h 8980"/>
              <a:gd name="T2" fmla="*/ 333 w 8416"/>
              <a:gd name="T3" fmla="*/ 8804 h 8980"/>
              <a:gd name="T4" fmla="*/ 8074 w 8416"/>
              <a:gd name="T5" fmla="*/ 8804 h 8980"/>
              <a:gd name="T6" fmla="*/ 8304 w 8416"/>
              <a:gd name="T7" fmla="*/ 7718 h 8980"/>
              <a:gd name="T8" fmla="*/ 7526 w 8416"/>
              <a:gd name="T9" fmla="*/ 7986 h 8980"/>
              <a:gd name="T10" fmla="*/ 7693 w 8416"/>
              <a:gd name="T11" fmla="*/ 8463 h 8980"/>
              <a:gd name="T12" fmla="*/ 7375 w 8416"/>
              <a:gd name="T13" fmla="*/ 8487 h 8980"/>
              <a:gd name="T14" fmla="*/ 8002 w 8416"/>
              <a:gd name="T15" fmla="*/ 8074 h 8980"/>
              <a:gd name="T16" fmla="*/ 7820 w 8416"/>
              <a:gd name="T17" fmla="*/ 8455 h 8980"/>
              <a:gd name="T18" fmla="*/ 7526 w 8416"/>
              <a:gd name="T19" fmla="*/ 7876 h 8980"/>
              <a:gd name="T20" fmla="*/ 7248 w 8416"/>
              <a:gd name="T21" fmla="*/ 8495 h 8980"/>
              <a:gd name="T22" fmla="*/ 6470 w 8416"/>
              <a:gd name="T23" fmla="*/ 8408 h 8980"/>
              <a:gd name="T24" fmla="*/ 6121 w 8416"/>
              <a:gd name="T25" fmla="*/ 7876 h 8980"/>
              <a:gd name="T26" fmla="*/ 5930 w 8416"/>
              <a:gd name="T27" fmla="*/ 8535 h 8980"/>
              <a:gd name="T28" fmla="*/ 5136 w 8416"/>
              <a:gd name="T29" fmla="*/ 8161 h 8980"/>
              <a:gd name="T30" fmla="*/ 4723 w 8416"/>
              <a:gd name="T31" fmla="*/ 7892 h 8980"/>
              <a:gd name="T32" fmla="*/ 4596 w 8416"/>
              <a:gd name="T33" fmla="*/ 8566 h 8980"/>
              <a:gd name="T34" fmla="*/ 3714 w 8416"/>
              <a:gd name="T35" fmla="*/ 8161 h 8980"/>
              <a:gd name="T36" fmla="*/ 3596 w 8416"/>
              <a:gd name="T37" fmla="*/ 6868 h 8980"/>
              <a:gd name="T38" fmla="*/ 4549 w 8416"/>
              <a:gd name="T39" fmla="*/ 6074 h 8980"/>
              <a:gd name="T40" fmla="*/ 5001 w 8416"/>
              <a:gd name="T41" fmla="*/ 6312 h 8980"/>
              <a:gd name="T42" fmla="*/ 5898 w 8416"/>
              <a:gd name="T43" fmla="*/ 6074 h 8980"/>
              <a:gd name="T44" fmla="*/ 6287 w 8416"/>
              <a:gd name="T45" fmla="*/ 6336 h 8980"/>
              <a:gd name="T46" fmla="*/ 563 w 8416"/>
              <a:gd name="T47" fmla="*/ 8439 h 8980"/>
              <a:gd name="T48" fmla="*/ 738 w 8416"/>
              <a:gd name="T49" fmla="*/ 7986 h 8980"/>
              <a:gd name="T50" fmla="*/ 881 w 8416"/>
              <a:gd name="T51" fmla="*/ 8502 h 8980"/>
              <a:gd name="T52" fmla="*/ 570 w 8416"/>
              <a:gd name="T53" fmla="*/ 7923 h 8980"/>
              <a:gd name="T54" fmla="*/ 412 w 8416"/>
              <a:gd name="T55" fmla="*/ 8058 h 8980"/>
              <a:gd name="T56" fmla="*/ 1793 w 8416"/>
              <a:gd name="T57" fmla="*/ 5836 h 8980"/>
              <a:gd name="T58" fmla="*/ 2127 w 8416"/>
              <a:gd name="T59" fmla="*/ 6352 h 8980"/>
              <a:gd name="T60" fmla="*/ 2810 w 8416"/>
              <a:gd name="T61" fmla="*/ 5836 h 8980"/>
              <a:gd name="T62" fmla="*/ 3191 w 8416"/>
              <a:gd name="T63" fmla="*/ 6812 h 8980"/>
              <a:gd name="T64" fmla="*/ 2715 w 8416"/>
              <a:gd name="T65" fmla="*/ 6900 h 8980"/>
              <a:gd name="T66" fmla="*/ 2985 w 8416"/>
              <a:gd name="T67" fmla="*/ 7551 h 8980"/>
              <a:gd name="T68" fmla="*/ 2365 w 8416"/>
              <a:gd name="T69" fmla="*/ 8408 h 8980"/>
              <a:gd name="T70" fmla="*/ 2015 w 8416"/>
              <a:gd name="T71" fmla="*/ 7876 h 8980"/>
              <a:gd name="T72" fmla="*/ 1826 w 8416"/>
              <a:gd name="T73" fmla="*/ 8535 h 8980"/>
              <a:gd name="T74" fmla="*/ 1031 w 8416"/>
              <a:gd name="T75" fmla="*/ 8161 h 8980"/>
              <a:gd name="T76" fmla="*/ 6351 w 8416"/>
              <a:gd name="T77" fmla="*/ 6074 h 8980"/>
              <a:gd name="T78" fmla="*/ 6113 w 8416"/>
              <a:gd name="T79" fmla="*/ 6233 h 8980"/>
              <a:gd name="T80" fmla="*/ 5009 w 8416"/>
              <a:gd name="T81" fmla="*/ 6106 h 8980"/>
              <a:gd name="T82" fmla="*/ 4715 w 8416"/>
              <a:gd name="T83" fmla="*/ 6193 h 8980"/>
              <a:gd name="T84" fmla="*/ 3246 w 8416"/>
              <a:gd name="T85" fmla="*/ 5836 h 8980"/>
              <a:gd name="T86" fmla="*/ 2142 w 8416"/>
              <a:gd name="T87" fmla="*/ 6233 h 8980"/>
              <a:gd name="T88" fmla="*/ 1913 w 8416"/>
              <a:gd name="T89" fmla="*/ 5836 h 8980"/>
              <a:gd name="T90" fmla="*/ 3326 w 8416"/>
              <a:gd name="T91" fmla="*/ 8550 h 8980"/>
              <a:gd name="T92" fmla="*/ 3326 w 8416"/>
              <a:gd name="T93" fmla="*/ 8018 h 8980"/>
              <a:gd name="T94" fmla="*/ 3596 w 8416"/>
              <a:gd name="T95" fmla="*/ 8161 h 8980"/>
              <a:gd name="T96" fmla="*/ 2945 w 8416"/>
              <a:gd name="T97" fmla="*/ 7424 h 8980"/>
              <a:gd name="T98" fmla="*/ 2833 w 8416"/>
              <a:gd name="T99" fmla="*/ 6916 h 8980"/>
              <a:gd name="T100" fmla="*/ 1913 w 8416"/>
              <a:gd name="T101" fmla="*/ 8408 h 8980"/>
              <a:gd name="T102" fmla="*/ 2111 w 8416"/>
              <a:gd name="T103" fmla="*/ 7995 h 8980"/>
              <a:gd name="T104" fmla="*/ 2231 w 8416"/>
              <a:gd name="T105" fmla="*/ 8487 h 8980"/>
              <a:gd name="T106" fmla="*/ 4659 w 8416"/>
              <a:gd name="T107" fmla="*/ 8408 h 8980"/>
              <a:gd name="T108" fmla="*/ 4874 w 8416"/>
              <a:gd name="T109" fmla="*/ 7995 h 8980"/>
              <a:gd name="T110" fmla="*/ 4993 w 8416"/>
              <a:gd name="T111" fmla="*/ 8487 h 8980"/>
              <a:gd name="T112" fmla="*/ 4667 w 8416"/>
              <a:gd name="T113" fmla="*/ 8431 h 8980"/>
              <a:gd name="T114" fmla="*/ 6177 w 8416"/>
              <a:gd name="T115" fmla="*/ 7986 h 8980"/>
              <a:gd name="T116" fmla="*/ 6351 w 8416"/>
              <a:gd name="T117" fmla="*/ 8431 h 8980"/>
              <a:gd name="T118" fmla="*/ 6017 w 8416"/>
              <a:gd name="T119" fmla="*/ 8431 h 8980"/>
              <a:gd name="T120" fmla="*/ 2476 w 8416"/>
              <a:gd name="T121" fmla="*/ 1136 h 89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8416" h="8980">
                <a:moveTo>
                  <a:pt x="8304" y="7718"/>
                </a:moveTo>
                <a:lnTo>
                  <a:pt x="5811" y="3248"/>
                </a:lnTo>
                <a:lnTo>
                  <a:pt x="5811" y="1541"/>
                </a:lnTo>
                <a:lnTo>
                  <a:pt x="6343" y="1541"/>
                </a:lnTo>
                <a:lnTo>
                  <a:pt x="6343" y="0"/>
                </a:lnTo>
                <a:lnTo>
                  <a:pt x="2071" y="0"/>
                </a:lnTo>
                <a:lnTo>
                  <a:pt x="2071" y="1541"/>
                </a:lnTo>
                <a:lnTo>
                  <a:pt x="2603" y="1541"/>
                </a:lnTo>
                <a:lnTo>
                  <a:pt x="2603" y="3248"/>
                </a:lnTo>
                <a:lnTo>
                  <a:pt x="1293" y="5590"/>
                </a:lnTo>
                <a:lnTo>
                  <a:pt x="111" y="7718"/>
                </a:lnTo>
                <a:lnTo>
                  <a:pt x="111" y="7718"/>
                </a:lnTo>
                <a:lnTo>
                  <a:pt x="64" y="7821"/>
                </a:lnTo>
                <a:lnTo>
                  <a:pt x="24" y="7923"/>
                </a:lnTo>
                <a:lnTo>
                  <a:pt x="8" y="8026"/>
                </a:lnTo>
                <a:lnTo>
                  <a:pt x="0" y="8138"/>
                </a:lnTo>
                <a:lnTo>
                  <a:pt x="8" y="8248"/>
                </a:lnTo>
                <a:lnTo>
                  <a:pt x="31" y="8352"/>
                </a:lnTo>
                <a:lnTo>
                  <a:pt x="64" y="8455"/>
                </a:lnTo>
                <a:lnTo>
                  <a:pt x="119" y="8558"/>
                </a:lnTo>
                <a:lnTo>
                  <a:pt x="119" y="8558"/>
                </a:lnTo>
                <a:lnTo>
                  <a:pt x="181" y="8653"/>
                </a:lnTo>
                <a:lnTo>
                  <a:pt x="253" y="8733"/>
                </a:lnTo>
                <a:lnTo>
                  <a:pt x="333" y="8804"/>
                </a:lnTo>
                <a:lnTo>
                  <a:pt x="428" y="8867"/>
                </a:lnTo>
                <a:lnTo>
                  <a:pt x="523" y="8915"/>
                </a:lnTo>
                <a:lnTo>
                  <a:pt x="626" y="8948"/>
                </a:lnTo>
                <a:lnTo>
                  <a:pt x="738" y="8971"/>
                </a:lnTo>
                <a:lnTo>
                  <a:pt x="848" y="8979"/>
                </a:lnTo>
                <a:lnTo>
                  <a:pt x="7566" y="8979"/>
                </a:lnTo>
                <a:lnTo>
                  <a:pt x="7566" y="8979"/>
                </a:lnTo>
                <a:lnTo>
                  <a:pt x="7677" y="8971"/>
                </a:lnTo>
                <a:lnTo>
                  <a:pt x="7788" y="8948"/>
                </a:lnTo>
                <a:lnTo>
                  <a:pt x="7892" y="8915"/>
                </a:lnTo>
                <a:lnTo>
                  <a:pt x="7986" y="8867"/>
                </a:lnTo>
                <a:lnTo>
                  <a:pt x="8074" y="8804"/>
                </a:lnTo>
                <a:lnTo>
                  <a:pt x="8162" y="8733"/>
                </a:lnTo>
                <a:lnTo>
                  <a:pt x="8233" y="8653"/>
                </a:lnTo>
                <a:lnTo>
                  <a:pt x="8297" y="8558"/>
                </a:lnTo>
                <a:lnTo>
                  <a:pt x="8297" y="8558"/>
                </a:lnTo>
                <a:lnTo>
                  <a:pt x="8343" y="8455"/>
                </a:lnTo>
                <a:lnTo>
                  <a:pt x="8384" y="8352"/>
                </a:lnTo>
                <a:lnTo>
                  <a:pt x="8407" y="8248"/>
                </a:lnTo>
                <a:lnTo>
                  <a:pt x="8415" y="8138"/>
                </a:lnTo>
                <a:lnTo>
                  <a:pt x="8407" y="8026"/>
                </a:lnTo>
                <a:lnTo>
                  <a:pt x="8384" y="7923"/>
                </a:lnTo>
                <a:lnTo>
                  <a:pt x="8352" y="7821"/>
                </a:lnTo>
                <a:lnTo>
                  <a:pt x="8304" y="7718"/>
                </a:lnTo>
                <a:close/>
                <a:moveTo>
                  <a:pt x="7352" y="8408"/>
                </a:moveTo>
                <a:lnTo>
                  <a:pt x="7352" y="8161"/>
                </a:lnTo>
                <a:lnTo>
                  <a:pt x="7352" y="8161"/>
                </a:lnTo>
                <a:lnTo>
                  <a:pt x="7352" y="8121"/>
                </a:lnTo>
                <a:lnTo>
                  <a:pt x="7367" y="8090"/>
                </a:lnTo>
                <a:lnTo>
                  <a:pt x="7383" y="8066"/>
                </a:lnTo>
                <a:lnTo>
                  <a:pt x="7399" y="8042"/>
                </a:lnTo>
                <a:lnTo>
                  <a:pt x="7431" y="8018"/>
                </a:lnTo>
                <a:lnTo>
                  <a:pt x="7454" y="8003"/>
                </a:lnTo>
                <a:lnTo>
                  <a:pt x="7494" y="7995"/>
                </a:lnTo>
                <a:lnTo>
                  <a:pt x="7526" y="7986"/>
                </a:lnTo>
                <a:lnTo>
                  <a:pt x="7526" y="7986"/>
                </a:lnTo>
                <a:lnTo>
                  <a:pt x="7558" y="7995"/>
                </a:lnTo>
                <a:lnTo>
                  <a:pt x="7589" y="8003"/>
                </a:lnTo>
                <a:lnTo>
                  <a:pt x="7622" y="8018"/>
                </a:lnTo>
                <a:lnTo>
                  <a:pt x="7645" y="8042"/>
                </a:lnTo>
                <a:lnTo>
                  <a:pt x="7669" y="8066"/>
                </a:lnTo>
                <a:lnTo>
                  <a:pt x="7685" y="8090"/>
                </a:lnTo>
                <a:lnTo>
                  <a:pt x="7701" y="8121"/>
                </a:lnTo>
                <a:lnTo>
                  <a:pt x="7701" y="8161"/>
                </a:lnTo>
                <a:lnTo>
                  <a:pt x="7701" y="8408"/>
                </a:lnTo>
                <a:lnTo>
                  <a:pt x="7701" y="8408"/>
                </a:lnTo>
                <a:lnTo>
                  <a:pt x="7701" y="8431"/>
                </a:lnTo>
                <a:lnTo>
                  <a:pt x="7693" y="8463"/>
                </a:lnTo>
                <a:lnTo>
                  <a:pt x="7677" y="8487"/>
                </a:lnTo>
                <a:lnTo>
                  <a:pt x="7661" y="8510"/>
                </a:lnTo>
                <a:lnTo>
                  <a:pt x="7622" y="8550"/>
                </a:lnTo>
                <a:lnTo>
                  <a:pt x="7566" y="8566"/>
                </a:lnTo>
                <a:lnTo>
                  <a:pt x="7566" y="8566"/>
                </a:lnTo>
                <a:lnTo>
                  <a:pt x="7566" y="8566"/>
                </a:lnTo>
                <a:lnTo>
                  <a:pt x="7487" y="8566"/>
                </a:lnTo>
                <a:lnTo>
                  <a:pt x="7487" y="8566"/>
                </a:lnTo>
                <a:lnTo>
                  <a:pt x="7454" y="8558"/>
                </a:lnTo>
                <a:lnTo>
                  <a:pt x="7431" y="8550"/>
                </a:lnTo>
                <a:lnTo>
                  <a:pt x="7391" y="8510"/>
                </a:lnTo>
                <a:lnTo>
                  <a:pt x="7375" y="8487"/>
                </a:lnTo>
                <a:lnTo>
                  <a:pt x="7359" y="8463"/>
                </a:lnTo>
                <a:lnTo>
                  <a:pt x="7352" y="8431"/>
                </a:lnTo>
                <a:lnTo>
                  <a:pt x="7352" y="8408"/>
                </a:lnTo>
                <a:close/>
                <a:moveTo>
                  <a:pt x="6796" y="5844"/>
                </a:moveTo>
                <a:lnTo>
                  <a:pt x="6796" y="6288"/>
                </a:lnTo>
                <a:lnTo>
                  <a:pt x="6906" y="6288"/>
                </a:lnTo>
                <a:lnTo>
                  <a:pt x="6906" y="6058"/>
                </a:lnTo>
                <a:lnTo>
                  <a:pt x="7947" y="7916"/>
                </a:lnTo>
                <a:lnTo>
                  <a:pt x="7947" y="7916"/>
                </a:lnTo>
                <a:lnTo>
                  <a:pt x="7971" y="7970"/>
                </a:lnTo>
                <a:lnTo>
                  <a:pt x="7994" y="8018"/>
                </a:lnTo>
                <a:lnTo>
                  <a:pt x="8002" y="8074"/>
                </a:lnTo>
                <a:lnTo>
                  <a:pt x="8002" y="8138"/>
                </a:lnTo>
                <a:lnTo>
                  <a:pt x="8002" y="8193"/>
                </a:lnTo>
                <a:lnTo>
                  <a:pt x="7986" y="8248"/>
                </a:lnTo>
                <a:lnTo>
                  <a:pt x="7971" y="8296"/>
                </a:lnTo>
                <a:lnTo>
                  <a:pt x="7947" y="8352"/>
                </a:lnTo>
                <a:lnTo>
                  <a:pt x="7947" y="8352"/>
                </a:lnTo>
                <a:lnTo>
                  <a:pt x="7915" y="8391"/>
                </a:lnTo>
                <a:lnTo>
                  <a:pt x="7884" y="8431"/>
                </a:lnTo>
                <a:lnTo>
                  <a:pt x="7844" y="8471"/>
                </a:lnTo>
                <a:lnTo>
                  <a:pt x="7804" y="8495"/>
                </a:lnTo>
                <a:lnTo>
                  <a:pt x="7804" y="8495"/>
                </a:lnTo>
                <a:lnTo>
                  <a:pt x="7820" y="8455"/>
                </a:lnTo>
                <a:lnTo>
                  <a:pt x="7820" y="8408"/>
                </a:lnTo>
                <a:lnTo>
                  <a:pt x="7820" y="8161"/>
                </a:lnTo>
                <a:lnTo>
                  <a:pt x="7820" y="8161"/>
                </a:lnTo>
                <a:lnTo>
                  <a:pt x="7812" y="8105"/>
                </a:lnTo>
                <a:lnTo>
                  <a:pt x="7796" y="8050"/>
                </a:lnTo>
                <a:lnTo>
                  <a:pt x="7772" y="8003"/>
                </a:lnTo>
                <a:lnTo>
                  <a:pt x="7732" y="7963"/>
                </a:lnTo>
                <a:lnTo>
                  <a:pt x="7693" y="7923"/>
                </a:lnTo>
                <a:lnTo>
                  <a:pt x="7637" y="7900"/>
                </a:lnTo>
                <a:lnTo>
                  <a:pt x="7581" y="7876"/>
                </a:lnTo>
                <a:lnTo>
                  <a:pt x="7526" y="7876"/>
                </a:lnTo>
                <a:lnTo>
                  <a:pt x="7526" y="7876"/>
                </a:lnTo>
                <a:lnTo>
                  <a:pt x="7471" y="7876"/>
                </a:lnTo>
                <a:lnTo>
                  <a:pt x="7415" y="7892"/>
                </a:lnTo>
                <a:lnTo>
                  <a:pt x="7359" y="7923"/>
                </a:lnTo>
                <a:lnTo>
                  <a:pt x="7319" y="7955"/>
                </a:lnTo>
                <a:lnTo>
                  <a:pt x="7280" y="8003"/>
                </a:lnTo>
                <a:lnTo>
                  <a:pt x="7256" y="8050"/>
                </a:lnTo>
                <a:lnTo>
                  <a:pt x="7240" y="8105"/>
                </a:lnTo>
                <a:lnTo>
                  <a:pt x="7232" y="8161"/>
                </a:lnTo>
                <a:lnTo>
                  <a:pt x="7232" y="8408"/>
                </a:lnTo>
                <a:lnTo>
                  <a:pt x="7232" y="8408"/>
                </a:lnTo>
                <a:lnTo>
                  <a:pt x="7240" y="8447"/>
                </a:lnTo>
                <a:lnTo>
                  <a:pt x="7248" y="8495"/>
                </a:lnTo>
                <a:lnTo>
                  <a:pt x="7265" y="8535"/>
                </a:lnTo>
                <a:lnTo>
                  <a:pt x="7288" y="8566"/>
                </a:lnTo>
                <a:lnTo>
                  <a:pt x="6906" y="8566"/>
                </a:lnTo>
                <a:lnTo>
                  <a:pt x="6906" y="7931"/>
                </a:lnTo>
                <a:lnTo>
                  <a:pt x="6796" y="7931"/>
                </a:lnTo>
                <a:lnTo>
                  <a:pt x="6796" y="8566"/>
                </a:lnTo>
                <a:lnTo>
                  <a:pt x="6414" y="8566"/>
                </a:lnTo>
                <a:lnTo>
                  <a:pt x="6414" y="8566"/>
                </a:lnTo>
                <a:lnTo>
                  <a:pt x="6438" y="8535"/>
                </a:lnTo>
                <a:lnTo>
                  <a:pt x="6455" y="8495"/>
                </a:lnTo>
                <a:lnTo>
                  <a:pt x="6470" y="8447"/>
                </a:lnTo>
                <a:lnTo>
                  <a:pt x="6470" y="8408"/>
                </a:lnTo>
                <a:lnTo>
                  <a:pt x="6470" y="8161"/>
                </a:lnTo>
                <a:lnTo>
                  <a:pt x="6470" y="8161"/>
                </a:lnTo>
                <a:lnTo>
                  <a:pt x="6462" y="8105"/>
                </a:lnTo>
                <a:lnTo>
                  <a:pt x="6447" y="8050"/>
                </a:lnTo>
                <a:lnTo>
                  <a:pt x="6422" y="8003"/>
                </a:lnTo>
                <a:lnTo>
                  <a:pt x="6383" y="7955"/>
                </a:lnTo>
                <a:lnTo>
                  <a:pt x="6343" y="7923"/>
                </a:lnTo>
                <a:lnTo>
                  <a:pt x="6295" y="7892"/>
                </a:lnTo>
                <a:lnTo>
                  <a:pt x="6240" y="7876"/>
                </a:lnTo>
                <a:lnTo>
                  <a:pt x="6177" y="7876"/>
                </a:lnTo>
                <a:lnTo>
                  <a:pt x="6177" y="7876"/>
                </a:lnTo>
                <a:lnTo>
                  <a:pt x="6121" y="7876"/>
                </a:lnTo>
                <a:lnTo>
                  <a:pt x="6065" y="7900"/>
                </a:lnTo>
                <a:lnTo>
                  <a:pt x="6017" y="7923"/>
                </a:lnTo>
                <a:lnTo>
                  <a:pt x="5978" y="7955"/>
                </a:lnTo>
                <a:lnTo>
                  <a:pt x="5946" y="8003"/>
                </a:lnTo>
                <a:lnTo>
                  <a:pt x="5922" y="8050"/>
                </a:lnTo>
                <a:lnTo>
                  <a:pt x="5907" y="8105"/>
                </a:lnTo>
                <a:lnTo>
                  <a:pt x="5898" y="8161"/>
                </a:lnTo>
                <a:lnTo>
                  <a:pt x="5898" y="8408"/>
                </a:lnTo>
                <a:lnTo>
                  <a:pt x="5898" y="8408"/>
                </a:lnTo>
                <a:lnTo>
                  <a:pt x="5898" y="8447"/>
                </a:lnTo>
                <a:lnTo>
                  <a:pt x="5915" y="8495"/>
                </a:lnTo>
                <a:lnTo>
                  <a:pt x="5930" y="8535"/>
                </a:lnTo>
                <a:lnTo>
                  <a:pt x="5946" y="8566"/>
                </a:lnTo>
                <a:lnTo>
                  <a:pt x="5573" y="8566"/>
                </a:lnTo>
                <a:lnTo>
                  <a:pt x="5573" y="7931"/>
                </a:lnTo>
                <a:lnTo>
                  <a:pt x="5454" y="7931"/>
                </a:lnTo>
                <a:lnTo>
                  <a:pt x="5454" y="8566"/>
                </a:lnTo>
                <a:lnTo>
                  <a:pt x="5080" y="8566"/>
                </a:lnTo>
                <a:lnTo>
                  <a:pt x="5080" y="8566"/>
                </a:lnTo>
                <a:lnTo>
                  <a:pt x="5105" y="8535"/>
                </a:lnTo>
                <a:lnTo>
                  <a:pt x="5120" y="8495"/>
                </a:lnTo>
                <a:lnTo>
                  <a:pt x="5128" y="8447"/>
                </a:lnTo>
                <a:lnTo>
                  <a:pt x="5136" y="8408"/>
                </a:lnTo>
                <a:lnTo>
                  <a:pt x="5136" y="8161"/>
                </a:lnTo>
                <a:lnTo>
                  <a:pt x="5136" y="8161"/>
                </a:lnTo>
                <a:lnTo>
                  <a:pt x="5128" y="8105"/>
                </a:lnTo>
                <a:lnTo>
                  <a:pt x="5112" y="8050"/>
                </a:lnTo>
                <a:lnTo>
                  <a:pt x="5080" y="8003"/>
                </a:lnTo>
                <a:lnTo>
                  <a:pt x="5049" y="7955"/>
                </a:lnTo>
                <a:lnTo>
                  <a:pt x="5001" y="7923"/>
                </a:lnTo>
                <a:lnTo>
                  <a:pt x="4954" y="7892"/>
                </a:lnTo>
                <a:lnTo>
                  <a:pt x="4898" y="7876"/>
                </a:lnTo>
                <a:lnTo>
                  <a:pt x="4842" y="7876"/>
                </a:lnTo>
                <a:lnTo>
                  <a:pt x="4842" y="7876"/>
                </a:lnTo>
                <a:lnTo>
                  <a:pt x="4779" y="7876"/>
                </a:lnTo>
                <a:lnTo>
                  <a:pt x="4723" y="7892"/>
                </a:lnTo>
                <a:lnTo>
                  <a:pt x="4676" y="7923"/>
                </a:lnTo>
                <a:lnTo>
                  <a:pt x="4628" y="7955"/>
                </a:lnTo>
                <a:lnTo>
                  <a:pt x="4596" y="8003"/>
                </a:lnTo>
                <a:lnTo>
                  <a:pt x="4565" y="8050"/>
                </a:lnTo>
                <a:lnTo>
                  <a:pt x="4549" y="8105"/>
                </a:lnTo>
                <a:lnTo>
                  <a:pt x="4549" y="8161"/>
                </a:lnTo>
                <a:lnTo>
                  <a:pt x="4549" y="8408"/>
                </a:lnTo>
                <a:lnTo>
                  <a:pt x="4549" y="8408"/>
                </a:lnTo>
                <a:lnTo>
                  <a:pt x="4549" y="8447"/>
                </a:lnTo>
                <a:lnTo>
                  <a:pt x="4557" y="8495"/>
                </a:lnTo>
                <a:lnTo>
                  <a:pt x="4572" y="8535"/>
                </a:lnTo>
                <a:lnTo>
                  <a:pt x="4596" y="8566"/>
                </a:lnTo>
                <a:lnTo>
                  <a:pt x="4223" y="8566"/>
                </a:lnTo>
                <a:lnTo>
                  <a:pt x="4223" y="7931"/>
                </a:lnTo>
                <a:lnTo>
                  <a:pt x="4104" y="7931"/>
                </a:lnTo>
                <a:lnTo>
                  <a:pt x="4104" y="8566"/>
                </a:lnTo>
                <a:lnTo>
                  <a:pt x="3660" y="8566"/>
                </a:lnTo>
                <a:lnTo>
                  <a:pt x="3660" y="8566"/>
                </a:lnTo>
                <a:lnTo>
                  <a:pt x="3683" y="8535"/>
                </a:lnTo>
                <a:lnTo>
                  <a:pt x="3699" y="8487"/>
                </a:lnTo>
                <a:lnTo>
                  <a:pt x="3714" y="8447"/>
                </a:lnTo>
                <a:lnTo>
                  <a:pt x="3714" y="8408"/>
                </a:lnTo>
                <a:lnTo>
                  <a:pt x="3714" y="8161"/>
                </a:lnTo>
                <a:lnTo>
                  <a:pt x="3714" y="8161"/>
                </a:lnTo>
                <a:lnTo>
                  <a:pt x="3707" y="8105"/>
                </a:lnTo>
                <a:lnTo>
                  <a:pt x="3691" y="8050"/>
                </a:lnTo>
                <a:lnTo>
                  <a:pt x="3668" y="8003"/>
                </a:lnTo>
                <a:lnTo>
                  <a:pt x="3627" y="7963"/>
                </a:lnTo>
                <a:lnTo>
                  <a:pt x="3588" y="7923"/>
                </a:lnTo>
                <a:lnTo>
                  <a:pt x="3533" y="7900"/>
                </a:lnTo>
                <a:lnTo>
                  <a:pt x="3477" y="7876"/>
                </a:lnTo>
                <a:lnTo>
                  <a:pt x="3421" y="7876"/>
                </a:lnTo>
                <a:lnTo>
                  <a:pt x="3421" y="7876"/>
                </a:lnTo>
                <a:lnTo>
                  <a:pt x="3365" y="7876"/>
                </a:lnTo>
                <a:lnTo>
                  <a:pt x="3309" y="7892"/>
                </a:lnTo>
                <a:lnTo>
                  <a:pt x="3596" y="6868"/>
                </a:lnTo>
                <a:lnTo>
                  <a:pt x="3596" y="7472"/>
                </a:lnTo>
                <a:lnTo>
                  <a:pt x="3714" y="7472"/>
                </a:lnTo>
                <a:lnTo>
                  <a:pt x="3714" y="6789"/>
                </a:lnTo>
                <a:lnTo>
                  <a:pt x="3620" y="6789"/>
                </a:lnTo>
                <a:lnTo>
                  <a:pt x="3890" y="5836"/>
                </a:lnTo>
                <a:lnTo>
                  <a:pt x="4104" y="5836"/>
                </a:lnTo>
                <a:lnTo>
                  <a:pt x="4104" y="6288"/>
                </a:lnTo>
                <a:lnTo>
                  <a:pt x="4223" y="6288"/>
                </a:lnTo>
                <a:lnTo>
                  <a:pt x="4223" y="5836"/>
                </a:lnTo>
                <a:lnTo>
                  <a:pt x="4549" y="5836"/>
                </a:lnTo>
                <a:lnTo>
                  <a:pt x="4549" y="6074"/>
                </a:lnTo>
                <a:lnTo>
                  <a:pt x="4549" y="6074"/>
                </a:lnTo>
                <a:lnTo>
                  <a:pt x="4549" y="6129"/>
                </a:lnTo>
                <a:lnTo>
                  <a:pt x="4572" y="6185"/>
                </a:lnTo>
                <a:lnTo>
                  <a:pt x="4596" y="6233"/>
                </a:lnTo>
                <a:lnTo>
                  <a:pt x="4636" y="6272"/>
                </a:lnTo>
                <a:lnTo>
                  <a:pt x="4676" y="6312"/>
                </a:lnTo>
                <a:lnTo>
                  <a:pt x="4731" y="6336"/>
                </a:lnTo>
                <a:lnTo>
                  <a:pt x="4779" y="6352"/>
                </a:lnTo>
                <a:lnTo>
                  <a:pt x="4842" y="6360"/>
                </a:lnTo>
                <a:lnTo>
                  <a:pt x="4842" y="6360"/>
                </a:lnTo>
                <a:lnTo>
                  <a:pt x="4898" y="6352"/>
                </a:lnTo>
                <a:lnTo>
                  <a:pt x="4954" y="6336"/>
                </a:lnTo>
                <a:lnTo>
                  <a:pt x="5001" y="6312"/>
                </a:lnTo>
                <a:lnTo>
                  <a:pt x="5049" y="6272"/>
                </a:lnTo>
                <a:lnTo>
                  <a:pt x="5080" y="6233"/>
                </a:lnTo>
                <a:lnTo>
                  <a:pt x="5112" y="6185"/>
                </a:lnTo>
                <a:lnTo>
                  <a:pt x="5128" y="6129"/>
                </a:lnTo>
                <a:lnTo>
                  <a:pt x="5136" y="6074"/>
                </a:lnTo>
                <a:lnTo>
                  <a:pt x="5136" y="5836"/>
                </a:lnTo>
                <a:lnTo>
                  <a:pt x="5454" y="5836"/>
                </a:lnTo>
                <a:lnTo>
                  <a:pt x="5454" y="6288"/>
                </a:lnTo>
                <a:lnTo>
                  <a:pt x="5573" y="6288"/>
                </a:lnTo>
                <a:lnTo>
                  <a:pt x="5573" y="5836"/>
                </a:lnTo>
                <a:lnTo>
                  <a:pt x="5898" y="5836"/>
                </a:lnTo>
                <a:lnTo>
                  <a:pt x="5898" y="6074"/>
                </a:lnTo>
                <a:lnTo>
                  <a:pt x="5898" y="6074"/>
                </a:lnTo>
                <a:lnTo>
                  <a:pt x="5907" y="6129"/>
                </a:lnTo>
                <a:lnTo>
                  <a:pt x="5922" y="6185"/>
                </a:lnTo>
                <a:lnTo>
                  <a:pt x="5946" y="6233"/>
                </a:lnTo>
                <a:lnTo>
                  <a:pt x="5986" y="6272"/>
                </a:lnTo>
                <a:lnTo>
                  <a:pt x="6025" y="6312"/>
                </a:lnTo>
                <a:lnTo>
                  <a:pt x="6073" y="6336"/>
                </a:lnTo>
                <a:lnTo>
                  <a:pt x="6121" y="6352"/>
                </a:lnTo>
                <a:lnTo>
                  <a:pt x="6177" y="6360"/>
                </a:lnTo>
                <a:lnTo>
                  <a:pt x="6177" y="6360"/>
                </a:lnTo>
                <a:lnTo>
                  <a:pt x="6231" y="6352"/>
                </a:lnTo>
                <a:lnTo>
                  <a:pt x="6287" y="6336"/>
                </a:lnTo>
                <a:lnTo>
                  <a:pt x="6335" y="6312"/>
                </a:lnTo>
                <a:lnTo>
                  <a:pt x="6383" y="6272"/>
                </a:lnTo>
                <a:lnTo>
                  <a:pt x="6414" y="6233"/>
                </a:lnTo>
                <a:lnTo>
                  <a:pt x="6447" y="6185"/>
                </a:lnTo>
                <a:lnTo>
                  <a:pt x="6462" y="6129"/>
                </a:lnTo>
                <a:lnTo>
                  <a:pt x="6470" y="6074"/>
                </a:lnTo>
                <a:lnTo>
                  <a:pt x="6470" y="5836"/>
                </a:lnTo>
                <a:lnTo>
                  <a:pt x="6788" y="5836"/>
                </a:lnTo>
                <a:lnTo>
                  <a:pt x="6796" y="5844"/>
                </a:lnTo>
                <a:close/>
                <a:moveTo>
                  <a:pt x="570" y="8471"/>
                </a:moveTo>
                <a:lnTo>
                  <a:pt x="570" y="8471"/>
                </a:lnTo>
                <a:lnTo>
                  <a:pt x="563" y="8439"/>
                </a:lnTo>
                <a:lnTo>
                  <a:pt x="555" y="8408"/>
                </a:lnTo>
                <a:lnTo>
                  <a:pt x="555" y="8161"/>
                </a:lnTo>
                <a:lnTo>
                  <a:pt x="555" y="8161"/>
                </a:lnTo>
                <a:lnTo>
                  <a:pt x="563" y="8121"/>
                </a:lnTo>
                <a:lnTo>
                  <a:pt x="570" y="8090"/>
                </a:lnTo>
                <a:lnTo>
                  <a:pt x="586" y="8066"/>
                </a:lnTo>
                <a:lnTo>
                  <a:pt x="611" y="8042"/>
                </a:lnTo>
                <a:lnTo>
                  <a:pt x="634" y="8018"/>
                </a:lnTo>
                <a:lnTo>
                  <a:pt x="666" y="8003"/>
                </a:lnTo>
                <a:lnTo>
                  <a:pt x="698" y="7995"/>
                </a:lnTo>
                <a:lnTo>
                  <a:pt x="738" y="7986"/>
                </a:lnTo>
                <a:lnTo>
                  <a:pt x="738" y="7986"/>
                </a:lnTo>
                <a:lnTo>
                  <a:pt x="769" y="7995"/>
                </a:lnTo>
                <a:lnTo>
                  <a:pt x="801" y="8003"/>
                </a:lnTo>
                <a:lnTo>
                  <a:pt x="833" y="8018"/>
                </a:lnTo>
                <a:lnTo>
                  <a:pt x="864" y="8042"/>
                </a:lnTo>
                <a:lnTo>
                  <a:pt x="881" y="8066"/>
                </a:lnTo>
                <a:lnTo>
                  <a:pt x="896" y="8090"/>
                </a:lnTo>
                <a:lnTo>
                  <a:pt x="904" y="8121"/>
                </a:lnTo>
                <a:lnTo>
                  <a:pt x="912" y="8161"/>
                </a:lnTo>
                <a:lnTo>
                  <a:pt x="912" y="8408"/>
                </a:lnTo>
                <a:lnTo>
                  <a:pt x="912" y="8408"/>
                </a:lnTo>
                <a:lnTo>
                  <a:pt x="904" y="8455"/>
                </a:lnTo>
                <a:lnTo>
                  <a:pt x="881" y="8502"/>
                </a:lnTo>
                <a:lnTo>
                  <a:pt x="840" y="8543"/>
                </a:lnTo>
                <a:lnTo>
                  <a:pt x="792" y="8566"/>
                </a:lnTo>
                <a:lnTo>
                  <a:pt x="792" y="8566"/>
                </a:lnTo>
                <a:lnTo>
                  <a:pt x="729" y="8550"/>
                </a:lnTo>
                <a:lnTo>
                  <a:pt x="674" y="8535"/>
                </a:lnTo>
                <a:lnTo>
                  <a:pt x="618" y="8502"/>
                </a:lnTo>
                <a:lnTo>
                  <a:pt x="570" y="8471"/>
                </a:lnTo>
                <a:close/>
                <a:moveTo>
                  <a:pt x="738" y="7876"/>
                </a:moveTo>
                <a:lnTo>
                  <a:pt x="738" y="7876"/>
                </a:lnTo>
                <a:lnTo>
                  <a:pt x="674" y="7876"/>
                </a:lnTo>
                <a:lnTo>
                  <a:pt x="618" y="7892"/>
                </a:lnTo>
                <a:lnTo>
                  <a:pt x="570" y="7923"/>
                </a:lnTo>
                <a:lnTo>
                  <a:pt x="523" y="7955"/>
                </a:lnTo>
                <a:lnTo>
                  <a:pt x="491" y="8003"/>
                </a:lnTo>
                <a:lnTo>
                  <a:pt x="468" y="8050"/>
                </a:lnTo>
                <a:lnTo>
                  <a:pt x="443" y="8105"/>
                </a:lnTo>
                <a:lnTo>
                  <a:pt x="443" y="8161"/>
                </a:lnTo>
                <a:lnTo>
                  <a:pt x="443" y="8296"/>
                </a:lnTo>
                <a:lnTo>
                  <a:pt x="443" y="8296"/>
                </a:lnTo>
                <a:lnTo>
                  <a:pt x="428" y="8248"/>
                </a:lnTo>
                <a:lnTo>
                  <a:pt x="412" y="8201"/>
                </a:lnTo>
                <a:lnTo>
                  <a:pt x="412" y="8153"/>
                </a:lnTo>
                <a:lnTo>
                  <a:pt x="412" y="8105"/>
                </a:lnTo>
                <a:lnTo>
                  <a:pt x="412" y="8058"/>
                </a:lnTo>
                <a:lnTo>
                  <a:pt x="428" y="8010"/>
                </a:lnTo>
                <a:lnTo>
                  <a:pt x="443" y="7963"/>
                </a:lnTo>
                <a:lnTo>
                  <a:pt x="468" y="7916"/>
                </a:lnTo>
                <a:lnTo>
                  <a:pt x="912" y="7114"/>
                </a:lnTo>
                <a:lnTo>
                  <a:pt x="912" y="7472"/>
                </a:lnTo>
                <a:lnTo>
                  <a:pt x="1031" y="7472"/>
                </a:lnTo>
                <a:lnTo>
                  <a:pt x="1031" y="6900"/>
                </a:lnTo>
                <a:lnTo>
                  <a:pt x="1373" y="6288"/>
                </a:lnTo>
                <a:lnTo>
                  <a:pt x="1467" y="6288"/>
                </a:lnTo>
                <a:lnTo>
                  <a:pt x="1467" y="6114"/>
                </a:lnTo>
                <a:lnTo>
                  <a:pt x="1627" y="5836"/>
                </a:lnTo>
                <a:lnTo>
                  <a:pt x="1793" y="5836"/>
                </a:lnTo>
                <a:lnTo>
                  <a:pt x="1793" y="6074"/>
                </a:lnTo>
                <a:lnTo>
                  <a:pt x="1793" y="6074"/>
                </a:lnTo>
                <a:lnTo>
                  <a:pt x="1801" y="6129"/>
                </a:lnTo>
                <a:lnTo>
                  <a:pt x="1817" y="6185"/>
                </a:lnTo>
                <a:lnTo>
                  <a:pt x="1841" y="6233"/>
                </a:lnTo>
                <a:lnTo>
                  <a:pt x="1880" y="6272"/>
                </a:lnTo>
                <a:lnTo>
                  <a:pt x="1920" y="6312"/>
                </a:lnTo>
                <a:lnTo>
                  <a:pt x="1968" y="6336"/>
                </a:lnTo>
                <a:lnTo>
                  <a:pt x="2015" y="6352"/>
                </a:lnTo>
                <a:lnTo>
                  <a:pt x="2071" y="6360"/>
                </a:lnTo>
                <a:lnTo>
                  <a:pt x="2071" y="6360"/>
                </a:lnTo>
                <a:lnTo>
                  <a:pt x="2127" y="6352"/>
                </a:lnTo>
                <a:lnTo>
                  <a:pt x="2183" y="6336"/>
                </a:lnTo>
                <a:lnTo>
                  <a:pt x="2231" y="6312"/>
                </a:lnTo>
                <a:lnTo>
                  <a:pt x="2277" y="6272"/>
                </a:lnTo>
                <a:lnTo>
                  <a:pt x="2318" y="6233"/>
                </a:lnTo>
                <a:lnTo>
                  <a:pt x="2341" y="6185"/>
                </a:lnTo>
                <a:lnTo>
                  <a:pt x="2357" y="6129"/>
                </a:lnTo>
                <a:lnTo>
                  <a:pt x="2365" y="6074"/>
                </a:lnTo>
                <a:lnTo>
                  <a:pt x="2365" y="5836"/>
                </a:lnTo>
                <a:lnTo>
                  <a:pt x="2690" y="5836"/>
                </a:lnTo>
                <a:lnTo>
                  <a:pt x="2690" y="6288"/>
                </a:lnTo>
                <a:lnTo>
                  <a:pt x="2810" y="6288"/>
                </a:lnTo>
                <a:lnTo>
                  <a:pt x="2810" y="5836"/>
                </a:lnTo>
                <a:lnTo>
                  <a:pt x="3128" y="5836"/>
                </a:lnTo>
                <a:lnTo>
                  <a:pt x="3128" y="6074"/>
                </a:lnTo>
                <a:lnTo>
                  <a:pt x="3128" y="6074"/>
                </a:lnTo>
                <a:lnTo>
                  <a:pt x="3135" y="6122"/>
                </a:lnTo>
                <a:lnTo>
                  <a:pt x="3143" y="6162"/>
                </a:lnTo>
                <a:lnTo>
                  <a:pt x="3159" y="6201"/>
                </a:lnTo>
                <a:lnTo>
                  <a:pt x="3183" y="6241"/>
                </a:lnTo>
                <a:lnTo>
                  <a:pt x="3215" y="6272"/>
                </a:lnTo>
                <a:lnTo>
                  <a:pt x="3246" y="6297"/>
                </a:lnTo>
                <a:lnTo>
                  <a:pt x="3286" y="6320"/>
                </a:lnTo>
                <a:lnTo>
                  <a:pt x="3326" y="6344"/>
                </a:lnTo>
                <a:lnTo>
                  <a:pt x="3191" y="6812"/>
                </a:lnTo>
                <a:lnTo>
                  <a:pt x="3191" y="6812"/>
                </a:lnTo>
                <a:lnTo>
                  <a:pt x="3143" y="6781"/>
                </a:lnTo>
                <a:lnTo>
                  <a:pt x="3095" y="6756"/>
                </a:lnTo>
                <a:lnTo>
                  <a:pt x="3040" y="6733"/>
                </a:lnTo>
                <a:lnTo>
                  <a:pt x="2985" y="6733"/>
                </a:lnTo>
                <a:lnTo>
                  <a:pt x="2985" y="6733"/>
                </a:lnTo>
                <a:lnTo>
                  <a:pt x="2921" y="6733"/>
                </a:lnTo>
                <a:lnTo>
                  <a:pt x="2865" y="6749"/>
                </a:lnTo>
                <a:lnTo>
                  <a:pt x="2817" y="6781"/>
                </a:lnTo>
                <a:lnTo>
                  <a:pt x="2778" y="6812"/>
                </a:lnTo>
                <a:lnTo>
                  <a:pt x="2738" y="6852"/>
                </a:lnTo>
                <a:lnTo>
                  <a:pt x="2715" y="6900"/>
                </a:lnTo>
                <a:lnTo>
                  <a:pt x="2690" y="6947"/>
                </a:lnTo>
                <a:lnTo>
                  <a:pt x="2690" y="7003"/>
                </a:lnTo>
                <a:lnTo>
                  <a:pt x="2690" y="7257"/>
                </a:lnTo>
                <a:lnTo>
                  <a:pt x="2690" y="7257"/>
                </a:lnTo>
                <a:lnTo>
                  <a:pt x="2698" y="7321"/>
                </a:lnTo>
                <a:lnTo>
                  <a:pt x="2715" y="7368"/>
                </a:lnTo>
                <a:lnTo>
                  <a:pt x="2738" y="7416"/>
                </a:lnTo>
                <a:lnTo>
                  <a:pt x="2778" y="7464"/>
                </a:lnTo>
                <a:lnTo>
                  <a:pt x="2817" y="7495"/>
                </a:lnTo>
                <a:lnTo>
                  <a:pt x="2873" y="7527"/>
                </a:lnTo>
                <a:lnTo>
                  <a:pt x="2921" y="7543"/>
                </a:lnTo>
                <a:lnTo>
                  <a:pt x="2985" y="7551"/>
                </a:lnTo>
                <a:lnTo>
                  <a:pt x="2985" y="7551"/>
                </a:lnTo>
                <a:lnTo>
                  <a:pt x="2985" y="7551"/>
                </a:lnTo>
                <a:lnTo>
                  <a:pt x="2810" y="8185"/>
                </a:lnTo>
                <a:lnTo>
                  <a:pt x="2810" y="7931"/>
                </a:lnTo>
                <a:lnTo>
                  <a:pt x="2690" y="7931"/>
                </a:lnTo>
                <a:lnTo>
                  <a:pt x="2690" y="8566"/>
                </a:lnTo>
                <a:lnTo>
                  <a:pt x="2310" y="8566"/>
                </a:lnTo>
                <a:lnTo>
                  <a:pt x="2310" y="8566"/>
                </a:lnTo>
                <a:lnTo>
                  <a:pt x="2333" y="8535"/>
                </a:lnTo>
                <a:lnTo>
                  <a:pt x="2349" y="8495"/>
                </a:lnTo>
                <a:lnTo>
                  <a:pt x="2365" y="8447"/>
                </a:lnTo>
                <a:lnTo>
                  <a:pt x="2365" y="8408"/>
                </a:lnTo>
                <a:lnTo>
                  <a:pt x="2365" y="8161"/>
                </a:lnTo>
                <a:lnTo>
                  <a:pt x="2365" y="8161"/>
                </a:lnTo>
                <a:lnTo>
                  <a:pt x="2357" y="8105"/>
                </a:lnTo>
                <a:lnTo>
                  <a:pt x="2341" y="8050"/>
                </a:lnTo>
                <a:lnTo>
                  <a:pt x="2318" y="8003"/>
                </a:lnTo>
                <a:lnTo>
                  <a:pt x="2277" y="7955"/>
                </a:lnTo>
                <a:lnTo>
                  <a:pt x="2238" y="7923"/>
                </a:lnTo>
                <a:lnTo>
                  <a:pt x="2190" y="7892"/>
                </a:lnTo>
                <a:lnTo>
                  <a:pt x="2135" y="7876"/>
                </a:lnTo>
                <a:lnTo>
                  <a:pt x="2071" y="7876"/>
                </a:lnTo>
                <a:lnTo>
                  <a:pt x="2071" y="7876"/>
                </a:lnTo>
                <a:lnTo>
                  <a:pt x="2015" y="7876"/>
                </a:lnTo>
                <a:lnTo>
                  <a:pt x="1961" y="7900"/>
                </a:lnTo>
                <a:lnTo>
                  <a:pt x="1913" y="7923"/>
                </a:lnTo>
                <a:lnTo>
                  <a:pt x="1872" y="7955"/>
                </a:lnTo>
                <a:lnTo>
                  <a:pt x="1841" y="8003"/>
                </a:lnTo>
                <a:lnTo>
                  <a:pt x="1817" y="8050"/>
                </a:lnTo>
                <a:lnTo>
                  <a:pt x="1801" y="8105"/>
                </a:lnTo>
                <a:lnTo>
                  <a:pt x="1793" y="8161"/>
                </a:lnTo>
                <a:lnTo>
                  <a:pt x="1793" y="8408"/>
                </a:lnTo>
                <a:lnTo>
                  <a:pt x="1793" y="8408"/>
                </a:lnTo>
                <a:lnTo>
                  <a:pt x="1793" y="8447"/>
                </a:lnTo>
                <a:lnTo>
                  <a:pt x="1809" y="8495"/>
                </a:lnTo>
                <a:lnTo>
                  <a:pt x="1826" y="8535"/>
                </a:lnTo>
                <a:lnTo>
                  <a:pt x="1841" y="8566"/>
                </a:lnTo>
                <a:lnTo>
                  <a:pt x="1467" y="8566"/>
                </a:lnTo>
                <a:lnTo>
                  <a:pt x="1467" y="7931"/>
                </a:lnTo>
                <a:lnTo>
                  <a:pt x="1349" y="7931"/>
                </a:lnTo>
                <a:lnTo>
                  <a:pt x="1349" y="8566"/>
                </a:lnTo>
                <a:lnTo>
                  <a:pt x="975" y="8566"/>
                </a:lnTo>
                <a:lnTo>
                  <a:pt x="975" y="8566"/>
                </a:lnTo>
                <a:lnTo>
                  <a:pt x="999" y="8535"/>
                </a:lnTo>
                <a:lnTo>
                  <a:pt x="1016" y="8495"/>
                </a:lnTo>
                <a:lnTo>
                  <a:pt x="1023" y="8447"/>
                </a:lnTo>
                <a:lnTo>
                  <a:pt x="1031" y="8408"/>
                </a:lnTo>
                <a:lnTo>
                  <a:pt x="1031" y="8161"/>
                </a:lnTo>
                <a:lnTo>
                  <a:pt x="1031" y="8161"/>
                </a:lnTo>
                <a:lnTo>
                  <a:pt x="1023" y="8105"/>
                </a:lnTo>
                <a:lnTo>
                  <a:pt x="1008" y="8050"/>
                </a:lnTo>
                <a:lnTo>
                  <a:pt x="975" y="8003"/>
                </a:lnTo>
                <a:lnTo>
                  <a:pt x="944" y="7955"/>
                </a:lnTo>
                <a:lnTo>
                  <a:pt x="896" y="7923"/>
                </a:lnTo>
                <a:lnTo>
                  <a:pt x="848" y="7892"/>
                </a:lnTo>
                <a:lnTo>
                  <a:pt x="792" y="7876"/>
                </a:lnTo>
                <a:lnTo>
                  <a:pt x="738" y="7876"/>
                </a:lnTo>
                <a:close/>
                <a:moveTo>
                  <a:pt x="6017" y="5836"/>
                </a:moveTo>
                <a:lnTo>
                  <a:pt x="6351" y="5836"/>
                </a:lnTo>
                <a:lnTo>
                  <a:pt x="6351" y="6074"/>
                </a:lnTo>
                <a:lnTo>
                  <a:pt x="6351" y="6074"/>
                </a:lnTo>
                <a:lnTo>
                  <a:pt x="6351" y="6106"/>
                </a:lnTo>
                <a:lnTo>
                  <a:pt x="6343" y="6137"/>
                </a:lnTo>
                <a:lnTo>
                  <a:pt x="6327" y="6162"/>
                </a:lnTo>
                <a:lnTo>
                  <a:pt x="6303" y="6193"/>
                </a:lnTo>
                <a:lnTo>
                  <a:pt x="6279" y="6209"/>
                </a:lnTo>
                <a:lnTo>
                  <a:pt x="6248" y="6233"/>
                </a:lnTo>
                <a:lnTo>
                  <a:pt x="6216" y="6241"/>
                </a:lnTo>
                <a:lnTo>
                  <a:pt x="6177" y="6241"/>
                </a:lnTo>
                <a:lnTo>
                  <a:pt x="6177" y="6241"/>
                </a:lnTo>
                <a:lnTo>
                  <a:pt x="6144" y="6241"/>
                </a:lnTo>
                <a:lnTo>
                  <a:pt x="6113" y="6233"/>
                </a:lnTo>
                <a:lnTo>
                  <a:pt x="6089" y="6217"/>
                </a:lnTo>
                <a:lnTo>
                  <a:pt x="6065" y="6193"/>
                </a:lnTo>
                <a:lnTo>
                  <a:pt x="6042" y="6170"/>
                </a:lnTo>
                <a:lnTo>
                  <a:pt x="6025" y="6137"/>
                </a:lnTo>
                <a:lnTo>
                  <a:pt x="6017" y="6106"/>
                </a:lnTo>
                <a:lnTo>
                  <a:pt x="6017" y="6074"/>
                </a:lnTo>
                <a:lnTo>
                  <a:pt x="6017" y="5836"/>
                </a:lnTo>
                <a:close/>
                <a:moveTo>
                  <a:pt x="4659" y="5836"/>
                </a:moveTo>
                <a:lnTo>
                  <a:pt x="5017" y="5836"/>
                </a:lnTo>
                <a:lnTo>
                  <a:pt x="5017" y="6074"/>
                </a:lnTo>
                <a:lnTo>
                  <a:pt x="5017" y="6074"/>
                </a:lnTo>
                <a:lnTo>
                  <a:pt x="5009" y="6106"/>
                </a:lnTo>
                <a:lnTo>
                  <a:pt x="5001" y="6137"/>
                </a:lnTo>
                <a:lnTo>
                  <a:pt x="4985" y="6162"/>
                </a:lnTo>
                <a:lnTo>
                  <a:pt x="4962" y="6193"/>
                </a:lnTo>
                <a:lnTo>
                  <a:pt x="4937" y="6209"/>
                </a:lnTo>
                <a:lnTo>
                  <a:pt x="4906" y="6233"/>
                </a:lnTo>
                <a:lnTo>
                  <a:pt x="4874" y="6241"/>
                </a:lnTo>
                <a:lnTo>
                  <a:pt x="4842" y="6241"/>
                </a:lnTo>
                <a:lnTo>
                  <a:pt x="4842" y="6241"/>
                </a:lnTo>
                <a:lnTo>
                  <a:pt x="4802" y="6241"/>
                </a:lnTo>
                <a:lnTo>
                  <a:pt x="4771" y="6233"/>
                </a:lnTo>
                <a:lnTo>
                  <a:pt x="4739" y="6209"/>
                </a:lnTo>
                <a:lnTo>
                  <a:pt x="4715" y="6193"/>
                </a:lnTo>
                <a:lnTo>
                  <a:pt x="4692" y="6162"/>
                </a:lnTo>
                <a:lnTo>
                  <a:pt x="4676" y="6137"/>
                </a:lnTo>
                <a:lnTo>
                  <a:pt x="4667" y="6106"/>
                </a:lnTo>
                <a:lnTo>
                  <a:pt x="4659" y="6074"/>
                </a:lnTo>
                <a:lnTo>
                  <a:pt x="4659" y="5836"/>
                </a:lnTo>
                <a:close/>
                <a:moveTo>
                  <a:pt x="3357" y="6233"/>
                </a:moveTo>
                <a:lnTo>
                  <a:pt x="3357" y="6233"/>
                </a:lnTo>
                <a:lnTo>
                  <a:pt x="3309" y="6201"/>
                </a:lnTo>
                <a:lnTo>
                  <a:pt x="3278" y="6162"/>
                </a:lnTo>
                <a:lnTo>
                  <a:pt x="3255" y="6122"/>
                </a:lnTo>
                <a:lnTo>
                  <a:pt x="3246" y="6074"/>
                </a:lnTo>
                <a:lnTo>
                  <a:pt x="3246" y="5836"/>
                </a:lnTo>
                <a:lnTo>
                  <a:pt x="3461" y="5836"/>
                </a:lnTo>
                <a:lnTo>
                  <a:pt x="3357" y="6233"/>
                </a:lnTo>
                <a:close/>
                <a:moveTo>
                  <a:pt x="1913" y="5836"/>
                </a:moveTo>
                <a:lnTo>
                  <a:pt x="2246" y="5836"/>
                </a:lnTo>
                <a:lnTo>
                  <a:pt x="2246" y="6074"/>
                </a:lnTo>
                <a:lnTo>
                  <a:pt x="2246" y="6074"/>
                </a:lnTo>
                <a:lnTo>
                  <a:pt x="2246" y="6106"/>
                </a:lnTo>
                <a:lnTo>
                  <a:pt x="2238" y="6137"/>
                </a:lnTo>
                <a:lnTo>
                  <a:pt x="2222" y="6162"/>
                </a:lnTo>
                <a:lnTo>
                  <a:pt x="2198" y="6193"/>
                </a:lnTo>
                <a:lnTo>
                  <a:pt x="2175" y="6209"/>
                </a:lnTo>
                <a:lnTo>
                  <a:pt x="2142" y="6233"/>
                </a:lnTo>
                <a:lnTo>
                  <a:pt x="2111" y="6241"/>
                </a:lnTo>
                <a:lnTo>
                  <a:pt x="2071" y="6241"/>
                </a:lnTo>
                <a:lnTo>
                  <a:pt x="2071" y="6241"/>
                </a:lnTo>
                <a:lnTo>
                  <a:pt x="2040" y="6241"/>
                </a:lnTo>
                <a:lnTo>
                  <a:pt x="2015" y="6233"/>
                </a:lnTo>
                <a:lnTo>
                  <a:pt x="1984" y="6217"/>
                </a:lnTo>
                <a:lnTo>
                  <a:pt x="1961" y="6193"/>
                </a:lnTo>
                <a:lnTo>
                  <a:pt x="1936" y="6170"/>
                </a:lnTo>
                <a:lnTo>
                  <a:pt x="1920" y="6137"/>
                </a:lnTo>
                <a:lnTo>
                  <a:pt x="1913" y="6106"/>
                </a:lnTo>
                <a:lnTo>
                  <a:pt x="1913" y="6074"/>
                </a:lnTo>
                <a:lnTo>
                  <a:pt x="1913" y="5836"/>
                </a:lnTo>
                <a:close/>
                <a:moveTo>
                  <a:pt x="3596" y="8408"/>
                </a:moveTo>
                <a:lnTo>
                  <a:pt x="3596" y="8408"/>
                </a:lnTo>
                <a:lnTo>
                  <a:pt x="3596" y="8431"/>
                </a:lnTo>
                <a:lnTo>
                  <a:pt x="3588" y="8463"/>
                </a:lnTo>
                <a:lnTo>
                  <a:pt x="3572" y="8487"/>
                </a:lnTo>
                <a:lnTo>
                  <a:pt x="3556" y="8510"/>
                </a:lnTo>
                <a:lnTo>
                  <a:pt x="3516" y="8550"/>
                </a:lnTo>
                <a:lnTo>
                  <a:pt x="3461" y="8566"/>
                </a:lnTo>
                <a:lnTo>
                  <a:pt x="3381" y="8566"/>
                </a:lnTo>
                <a:lnTo>
                  <a:pt x="3381" y="8566"/>
                </a:lnTo>
                <a:lnTo>
                  <a:pt x="3350" y="8558"/>
                </a:lnTo>
                <a:lnTo>
                  <a:pt x="3326" y="8550"/>
                </a:lnTo>
                <a:lnTo>
                  <a:pt x="3286" y="8510"/>
                </a:lnTo>
                <a:lnTo>
                  <a:pt x="3270" y="8487"/>
                </a:lnTo>
                <a:lnTo>
                  <a:pt x="3255" y="8463"/>
                </a:lnTo>
                <a:lnTo>
                  <a:pt x="3246" y="8431"/>
                </a:lnTo>
                <a:lnTo>
                  <a:pt x="3246" y="8408"/>
                </a:lnTo>
                <a:lnTo>
                  <a:pt x="3246" y="8161"/>
                </a:lnTo>
                <a:lnTo>
                  <a:pt x="3246" y="8161"/>
                </a:lnTo>
                <a:lnTo>
                  <a:pt x="3246" y="8121"/>
                </a:lnTo>
                <a:lnTo>
                  <a:pt x="3263" y="8090"/>
                </a:lnTo>
                <a:lnTo>
                  <a:pt x="3278" y="8066"/>
                </a:lnTo>
                <a:lnTo>
                  <a:pt x="3294" y="8042"/>
                </a:lnTo>
                <a:lnTo>
                  <a:pt x="3326" y="8018"/>
                </a:lnTo>
                <a:lnTo>
                  <a:pt x="3350" y="8003"/>
                </a:lnTo>
                <a:lnTo>
                  <a:pt x="3390" y="7995"/>
                </a:lnTo>
                <a:lnTo>
                  <a:pt x="3421" y="7986"/>
                </a:lnTo>
                <a:lnTo>
                  <a:pt x="3421" y="7986"/>
                </a:lnTo>
                <a:lnTo>
                  <a:pt x="3453" y="7995"/>
                </a:lnTo>
                <a:lnTo>
                  <a:pt x="3485" y="8003"/>
                </a:lnTo>
                <a:lnTo>
                  <a:pt x="3516" y="8018"/>
                </a:lnTo>
                <a:lnTo>
                  <a:pt x="3540" y="8042"/>
                </a:lnTo>
                <a:lnTo>
                  <a:pt x="3564" y="8066"/>
                </a:lnTo>
                <a:lnTo>
                  <a:pt x="3579" y="8090"/>
                </a:lnTo>
                <a:lnTo>
                  <a:pt x="3596" y="8121"/>
                </a:lnTo>
                <a:lnTo>
                  <a:pt x="3596" y="8161"/>
                </a:lnTo>
                <a:lnTo>
                  <a:pt x="3596" y="8408"/>
                </a:lnTo>
                <a:close/>
                <a:moveTo>
                  <a:pt x="3183" y="8566"/>
                </a:moveTo>
                <a:lnTo>
                  <a:pt x="3128" y="8566"/>
                </a:lnTo>
                <a:lnTo>
                  <a:pt x="3143" y="8495"/>
                </a:lnTo>
                <a:lnTo>
                  <a:pt x="3143" y="8495"/>
                </a:lnTo>
                <a:lnTo>
                  <a:pt x="3159" y="8535"/>
                </a:lnTo>
                <a:lnTo>
                  <a:pt x="3183" y="8566"/>
                </a:lnTo>
                <a:close/>
                <a:moveTo>
                  <a:pt x="3016" y="7424"/>
                </a:moveTo>
                <a:lnTo>
                  <a:pt x="3016" y="7424"/>
                </a:lnTo>
                <a:lnTo>
                  <a:pt x="2985" y="7431"/>
                </a:lnTo>
                <a:lnTo>
                  <a:pt x="2985" y="7431"/>
                </a:lnTo>
                <a:lnTo>
                  <a:pt x="2945" y="7424"/>
                </a:lnTo>
                <a:lnTo>
                  <a:pt x="2913" y="7416"/>
                </a:lnTo>
                <a:lnTo>
                  <a:pt x="2881" y="7400"/>
                </a:lnTo>
                <a:lnTo>
                  <a:pt x="2858" y="7376"/>
                </a:lnTo>
                <a:lnTo>
                  <a:pt x="2833" y="7352"/>
                </a:lnTo>
                <a:lnTo>
                  <a:pt x="2817" y="7321"/>
                </a:lnTo>
                <a:lnTo>
                  <a:pt x="2810" y="7289"/>
                </a:lnTo>
                <a:lnTo>
                  <a:pt x="2810" y="7257"/>
                </a:lnTo>
                <a:lnTo>
                  <a:pt x="2810" y="7003"/>
                </a:lnTo>
                <a:lnTo>
                  <a:pt x="2810" y="7003"/>
                </a:lnTo>
                <a:lnTo>
                  <a:pt x="2810" y="6972"/>
                </a:lnTo>
                <a:lnTo>
                  <a:pt x="2817" y="6947"/>
                </a:lnTo>
                <a:lnTo>
                  <a:pt x="2833" y="6916"/>
                </a:lnTo>
                <a:lnTo>
                  <a:pt x="2858" y="6891"/>
                </a:lnTo>
                <a:lnTo>
                  <a:pt x="2881" y="6876"/>
                </a:lnTo>
                <a:lnTo>
                  <a:pt x="2913" y="6860"/>
                </a:lnTo>
                <a:lnTo>
                  <a:pt x="2945" y="6852"/>
                </a:lnTo>
                <a:lnTo>
                  <a:pt x="2985" y="6845"/>
                </a:lnTo>
                <a:lnTo>
                  <a:pt x="2985" y="6845"/>
                </a:lnTo>
                <a:lnTo>
                  <a:pt x="3032" y="6860"/>
                </a:lnTo>
                <a:lnTo>
                  <a:pt x="3087" y="6884"/>
                </a:lnTo>
                <a:lnTo>
                  <a:pt x="3120" y="6916"/>
                </a:lnTo>
                <a:lnTo>
                  <a:pt x="3151" y="6955"/>
                </a:lnTo>
                <a:lnTo>
                  <a:pt x="3016" y="7424"/>
                </a:lnTo>
                <a:close/>
                <a:moveTo>
                  <a:pt x="1913" y="8408"/>
                </a:moveTo>
                <a:lnTo>
                  <a:pt x="1913" y="8161"/>
                </a:lnTo>
                <a:lnTo>
                  <a:pt x="1913" y="8161"/>
                </a:lnTo>
                <a:lnTo>
                  <a:pt x="1913" y="8130"/>
                </a:lnTo>
                <a:lnTo>
                  <a:pt x="1920" y="8098"/>
                </a:lnTo>
                <a:lnTo>
                  <a:pt x="1936" y="8066"/>
                </a:lnTo>
                <a:lnTo>
                  <a:pt x="1961" y="8042"/>
                </a:lnTo>
                <a:lnTo>
                  <a:pt x="1984" y="8018"/>
                </a:lnTo>
                <a:lnTo>
                  <a:pt x="2007" y="8003"/>
                </a:lnTo>
                <a:lnTo>
                  <a:pt x="2040" y="7995"/>
                </a:lnTo>
                <a:lnTo>
                  <a:pt x="2071" y="7986"/>
                </a:lnTo>
                <a:lnTo>
                  <a:pt x="2071" y="7986"/>
                </a:lnTo>
                <a:lnTo>
                  <a:pt x="2111" y="7995"/>
                </a:lnTo>
                <a:lnTo>
                  <a:pt x="2142" y="8003"/>
                </a:lnTo>
                <a:lnTo>
                  <a:pt x="2175" y="8018"/>
                </a:lnTo>
                <a:lnTo>
                  <a:pt x="2198" y="8042"/>
                </a:lnTo>
                <a:lnTo>
                  <a:pt x="2222" y="8066"/>
                </a:lnTo>
                <a:lnTo>
                  <a:pt x="2238" y="8090"/>
                </a:lnTo>
                <a:lnTo>
                  <a:pt x="2246" y="8121"/>
                </a:lnTo>
                <a:lnTo>
                  <a:pt x="2246" y="8161"/>
                </a:lnTo>
                <a:lnTo>
                  <a:pt x="2246" y="8408"/>
                </a:lnTo>
                <a:lnTo>
                  <a:pt x="2246" y="8408"/>
                </a:lnTo>
                <a:lnTo>
                  <a:pt x="2246" y="8431"/>
                </a:lnTo>
                <a:lnTo>
                  <a:pt x="2238" y="8463"/>
                </a:lnTo>
                <a:lnTo>
                  <a:pt x="2231" y="8487"/>
                </a:lnTo>
                <a:lnTo>
                  <a:pt x="2214" y="8510"/>
                </a:lnTo>
                <a:lnTo>
                  <a:pt x="2167" y="8550"/>
                </a:lnTo>
                <a:lnTo>
                  <a:pt x="2142" y="8558"/>
                </a:lnTo>
                <a:lnTo>
                  <a:pt x="2111" y="8566"/>
                </a:lnTo>
                <a:lnTo>
                  <a:pt x="2032" y="8566"/>
                </a:lnTo>
                <a:lnTo>
                  <a:pt x="2032" y="8566"/>
                </a:lnTo>
                <a:lnTo>
                  <a:pt x="1984" y="8543"/>
                </a:lnTo>
                <a:lnTo>
                  <a:pt x="1944" y="8510"/>
                </a:lnTo>
                <a:lnTo>
                  <a:pt x="1920" y="8463"/>
                </a:lnTo>
                <a:lnTo>
                  <a:pt x="1913" y="8431"/>
                </a:lnTo>
                <a:lnTo>
                  <a:pt x="1913" y="8408"/>
                </a:lnTo>
                <a:close/>
                <a:moveTo>
                  <a:pt x="4659" y="8408"/>
                </a:moveTo>
                <a:lnTo>
                  <a:pt x="4659" y="8161"/>
                </a:lnTo>
                <a:lnTo>
                  <a:pt x="4659" y="8161"/>
                </a:lnTo>
                <a:lnTo>
                  <a:pt x="4667" y="8121"/>
                </a:lnTo>
                <a:lnTo>
                  <a:pt x="4676" y="8090"/>
                </a:lnTo>
                <a:lnTo>
                  <a:pt x="4692" y="8066"/>
                </a:lnTo>
                <a:lnTo>
                  <a:pt x="4715" y="8042"/>
                </a:lnTo>
                <a:lnTo>
                  <a:pt x="4739" y="8018"/>
                </a:lnTo>
                <a:lnTo>
                  <a:pt x="4771" y="8003"/>
                </a:lnTo>
                <a:lnTo>
                  <a:pt x="4802" y="7995"/>
                </a:lnTo>
                <a:lnTo>
                  <a:pt x="4842" y="7986"/>
                </a:lnTo>
                <a:lnTo>
                  <a:pt x="4842" y="7986"/>
                </a:lnTo>
                <a:lnTo>
                  <a:pt x="4874" y="7995"/>
                </a:lnTo>
                <a:lnTo>
                  <a:pt x="4906" y="8003"/>
                </a:lnTo>
                <a:lnTo>
                  <a:pt x="4937" y="8018"/>
                </a:lnTo>
                <a:lnTo>
                  <a:pt x="4962" y="8042"/>
                </a:lnTo>
                <a:lnTo>
                  <a:pt x="4985" y="8066"/>
                </a:lnTo>
                <a:lnTo>
                  <a:pt x="5001" y="8090"/>
                </a:lnTo>
                <a:lnTo>
                  <a:pt x="5009" y="8121"/>
                </a:lnTo>
                <a:lnTo>
                  <a:pt x="5017" y="8161"/>
                </a:lnTo>
                <a:lnTo>
                  <a:pt x="5017" y="8408"/>
                </a:lnTo>
                <a:lnTo>
                  <a:pt x="5017" y="8408"/>
                </a:lnTo>
                <a:lnTo>
                  <a:pt x="5017" y="8431"/>
                </a:lnTo>
                <a:lnTo>
                  <a:pt x="5009" y="8463"/>
                </a:lnTo>
                <a:lnTo>
                  <a:pt x="4993" y="8487"/>
                </a:lnTo>
                <a:lnTo>
                  <a:pt x="4977" y="8510"/>
                </a:lnTo>
                <a:lnTo>
                  <a:pt x="4937" y="8550"/>
                </a:lnTo>
                <a:lnTo>
                  <a:pt x="4914" y="8558"/>
                </a:lnTo>
                <a:lnTo>
                  <a:pt x="4882" y="8566"/>
                </a:lnTo>
                <a:lnTo>
                  <a:pt x="4794" y="8566"/>
                </a:lnTo>
                <a:lnTo>
                  <a:pt x="4794" y="8566"/>
                </a:lnTo>
                <a:lnTo>
                  <a:pt x="4771" y="8558"/>
                </a:lnTo>
                <a:lnTo>
                  <a:pt x="4739" y="8550"/>
                </a:lnTo>
                <a:lnTo>
                  <a:pt x="4700" y="8510"/>
                </a:lnTo>
                <a:lnTo>
                  <a:pt x="4684" y="8487"/>
                </a:lnTo>
                <a:lnTo>
                  <a:pt x="4676" y="8463"/>
                </a:lnTo>
                <a:lnTo>
                  <a:pt x="4667" y="8431"/>
                </a:lnTo>
                <a:lnTo>
                  <a:pt x="4659" y="8408"/>
                </a:lnTo>
                <a:close/>
                <a:moveTo>
                  <a:pt x="6017" y="8408"/>
                </a:moveTo>
                <a:lnTo>
                  <a:pt x="6017" y="8161"/>
                </a:lnTo>
                <a:lnTo>
                  <a:pt x="6017" y="8161"/>
                </a:lnTo>
                <a:lnTo>
                  <a:pt x="6017" y="8130"/>
                </a:lnTo>
                <a:lnTo>
                  <a:pt x="6025" y="8098"/>
                </a:lnTo>
                <a:lnTo>
                  <a:pt x="6042" y="8066"/>
                </a:lnTo>
                <a:lnTo>
                  <a:pt x="6065" y="8042"/>
                </a:lnTo>
                <a:lnTo>
                  <a:pt x="6089" y="8018"/>
                </a:lnTo>
                <a:lnTo>
                  <a:pt x="6113" y="8003"/>
                </a:lnTo>
                <a:lnTo>
                  <a:pt x="6144" y="7995"/>
                </a:lnTo>
                <a:lnTo>
                  <a:pt x="6177" y="7986"/>
                </a:lnTo>
                <a:lnTo>
                  <a:pt x="6177" y="7986"/>
                </a:lnTo>
                <a:lnTo>
                  <a:pt x="6216" y="7995"/>
                </a:lnTo>
                <a:lnTo>
                  <a:pt x="6248" y="8003"/>
                </a:lnTo>
                <a:lnTo>
                  <a:pt x="6279" y="8018"/>
                </a:lnTo>
                <a:lnTo>
                  <a:pt x="6303" y="8042"/>
                </a:lnTo>
                <a:lnTo>
                  <a:pt x="6327" y="8066"/>
                </a:lnTo>
                <a:lnTo>
                  <a:pt x="6343" y="8090"/>
                </a:lnTo>
                <a:lnTo>
                  <a:pt x="6351" y="8121"/>
                </a:lnTo>
                <a:lnTo>
                  <a:pt x="6351" y="8161"/>
                </a:lnTo>
                <a:lnTo>
                  <a:pt x="6351" y="8408"/>
                </a:lnTo>
                <a:lnTo>
                  <a:pt x="6351" y="8408"/>
                </a:lnTo>
                <a:lnTo>
                  <a:pt x="6351" y="8431"/>
                </a:lnTo>
                <a:lnTo>
                  <a:pt x="6343" y="8463"/>
                </a:lnTo>
                <a:lnTo>
                  <a:pt x="6327" y="8487"/>
                </a:lnTo>
                <a:lnTo>
                  <a:pt x="6312" y="8510"/>
                </a:lnTo>
                <a:lnTo>
                  <a:pt x="6272" y="8550"/>
                </a:lnTo>
                <a:lnTo>
                  <a:pt x="6248" y="8558"/>
                </a:lnTo>
                <a:lnTo>
                  <a:pt x="6216" y="8566"/>
                </a:lnTo>
                <a:lnTo>
                  <a:pt x="6137" y="8566"/>
                </a:lnTo>
                <a:lnTo>
                  <a:pt x="6137" y="8566"/>
                </a:lnTo>
                <a:lnTo>
                  <a:pt x="6089" y="8543"/>
                </a:lnTo>
                <a:lnTo>
                  <a:pt x="6050" y="8510"/>
                </a:lnTo>
                <a:lnTo>
                  <a:pt x="6025" y="8463"/>
                </a:lnTo>
                <a:lnTo>
                  <a:pt x="6017" y="8431"/>
                </a:lnTo>
                <a:lnTo>
                  <a:pt x="6017" y="8408"/>
                </a:lnTo>
                <a:close/>
                <a:moveTo>
                  <a:pt x="5930" y="413"/>
                </a:moveTo>
                <a:lnTo>
                  <a:pt x="5930" y="1136"/>
                </a:lnTo>
                <a:lnTo>
                  <a:pt x="5398" y="1136"/>
                </a:lnTo>
                <a:lnTo>
                  <a:pt x="5398" y="3351"/>
                </a:lnTo>
                <a:lnTo>
                  <a:pt x="6557" y="5423"/>
                </a:lnTo>
                <a:lnTo>
                  <a:pt x="3938" y="5423"/>
                </a:lnTo>
                <a:lnTo>
                  <a:pt x="3913" y="413"/>
                </a:lnTo>
                <a:lnTo>
                  <a:pt x="5930" y="413"/>
                </a:lnTo>
                <a:close/>
                <a:moveTo>
                  <a:pt x="3008" y="3351"/>
                </a:moveTo>
                <a:lnTo>
                  <a:pt x="3008" y="1136"/>
                </a:lnTo>
                <a:lnTo>
                  <a:pt x="2476" y="1136"/>
                </a:lnTo>
                <a:lnTo>
                  <a:pt x="2476" y="413"/>
                </a:lnTo>
                <a:lnTo>
                  <a:pt x="3500" y="413"/>
                </a:lnTo>
                <a:lnTo>
                  <a:pt x="3533" y="5423"/>
                </a:lnTo>
                <a:lnTo>
                  <a:pt x="1857" y="5423"/>
                </a:lnTo>
                <a:lnTo>
                  <a:pt x="3008" y="3351"/>
                </a:lnTo>
                <a:close/>
              </a:path>
            </a:pathLst>
          </a:custGeom>
          <a:solidFill>
            <a:schemeClr val="bg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endParaRPr lang="en-US" sz="1836">
              <a:solidFill>
                <a:srgbClr val="505050"/>
              </a:solidFill>
              <a:latin typeface="Segoe UI"/>
            </a:endParaRPr>
          </a:p>
        </p:txBody>
      </p:sp>
      <p:sp>
        <p:nvSpPr>
          <p:cNvPr id="98" name="Freeform 2"/>
          <p:cNvSpPr>
            <a:spLocks noChangeArrowheads="1"/>
          </p:cNvSpPr>
          <p:nvPr/>
        </p:nvSpPr>
        <p:spPr bwMode="auto">
          <a:xfrm>
            <a:off x="9118383" y="3181377"/>
            <a:ext cx="33846" cy="45704"/>
          </a:xfrm>
          <a:custGeom>
            <a:avLst/>
            <a:gdLst>
              <a:gd name="T0" fmla="*/ 293 w 588"/>
              <a:gd name="T1" fmla="*/ 818 h 819"/>
              <a:gd name="T2" fmla="*/ 405 w 588"/>
              <a:gd name="T3" fmla="*/ 794 h 819"/>
              <a:gd name="T4" fmla="*/ 492 w 588"/>
              <a:gd name="T5" fmla="*/ 731 h 819"/>
              <a:gd name="T6" fmla="*/ 563 w 588"/>
              <a:gd name="T7" fmla="*/ 635 h 819"/>
              <a:gd name="T8" fmla="*/ 587 w 588"/>
              <a:gd name="T9" fmla="*/ 524 h 819"/>
              <a:gd name="T10" fmla="*/ 587 w 588"/>
              <a:gd name="T11" fmla="*/ 270 h 819"/>
              <a:gd name="T12" fmla="*/ 563 w 588"/>
              <a:gd name="T13" fmla="*/ 167 h 819"/>
              <a:gd name="T14" fmla="*/ 492 w 588"/>
              <a:gd name="T15" fmla="*/ 79 h 819"/>
              <a:gd name="T16" fmla="*/ 405 w 588"/>
              <a:gd name="T17" fmla="*/ 16 h 819"/>
              <a:gd name="T18" fmla="*/ 293 w 588"/>
              <a:gd name="T19" fmla="*/ 0 h 819"/>
              <a:gd name="T20" fmla="*/ 230 w 588"/>
              <a:gd name="T21" fmla="*/ 0 h 819"/>
              <a:gd name="T22" fmla="*/ 127 w 588"/>
              <a:gd name="T23" fmla="*/ 48 h 819"/>
              <a:gd name="T24" fmla="*/ 47 w 588"/>
              <a:gd name="T25" fmla="*/ 119 h 819"/>
              <a:gd name="T26" fmla="*/ 0 w 588"/>
              <a:gd name="T27" fmla="*/ 214 h 819"/>
              <a:gd name="T28" fmla="*/ 0 w 588"/>
              <a:gd name="T29" fmla="*/ 524 h 819"/>
              <a:gd name="T30" fmla="*/ 0 w 588"/>
              <a:gd name="T31" fmla="*/ 588 h 819"/>
              <a:gd name="T32" fmla="*/ 47 w 588"/>
              <a:gd name="T33" fmla="*/ 683 h 819"/>
              <a:gd name="T34" fmla="*/ 127 w 588"/>
              <a:gd name="T35" fmla="*/ 762 h 819"/>
              <a:gd name="T36" fmla="*/ 230 w 588"/>
              <a:gd name="T37" fmla="*/ 810 h 819"/>
              <a:gd name="T38" fmla="*/ 110 w 588"/>
              <a:gd name="T39" fmla="*/ 270 h 819"/>
              <a:gd name="T40" fmla="*/ 118 w 588"/>
              <a:gd name="T41" fmla="*/ 239 h 819"/>
              <a:gd name="T42" fmla="*/ 143 w 588"/>
              <a:gd name="T43" fmla="*/ 183 h 819"/>
              <a:gd name="T44" fmla="*/ 190 w 588"/>
              <a:gd name="T45" fmla="*/ 143 h 819"/>
              <a:gd name="T46" fmla="*/ 253 w 588"/>
              <a:gd name="T47" fmla="*/ 119 h 819"/>
              <a:gd name="T48" fmla="*/ 293 w 588"/>
              <a:gd name="T49" fmla="*/ 112 h 819"/>
              <a:gd name="T50" fmla="*/ 357 w 588"/>
              <a:gd name="T51" fmla="*/ 127 h 819"/>
              <a:gd name="T52" fmla="*/ 413 w 588"/>
              <a:gd name="T53" fmla="*/ 167 h 819"/>
              <a:gd name="T54" fmla="*/ 452 w 588"/>
              <a:gd name="T55" fmla="*/ 214 h 819"/>
              <a:gd name="T56" fmla="*/ 469 w 588"/>
              <a:gd name="T57" fmla="*/ 270 h 819"/>
              <a:gd name="T58" fmla="*/ 469 w 588"/>
              <a:gd name="T59" fmla="*/ 524 h 819"/>
              <a:gd name="T60" fmla="*/ 452 w 588"/>
              <a:gd name="T61" fmla="*/ 588 h 819"/>
              <a:gd name="T62" fmla="*/ 413 w 588"/>
              <a:gd name="T63" fmla="*/ 643 h 819"/>
              <a:gd name="T64" fmla="*/ 357 w 588"/>
              <a:gd name="T65" fmla="*/ 683 h 819"/>
              <a:gd name="T66" fmla="*/ 293 w 588"/>
              <a:gd name="T67" fmla="*/ 698 h 819"/>
              <a:gd name="T68" fmla="*/ 253 w 588"/>
              <a:gd name="T69" fmla="*/ 691 h 819"/>
              <a:gd name="T70" fmla="*/ 190 w 588"/>
              <a:gd name="T71" fmla="*/ 667 h 819"/>
              <a:gd name="T72" fmla="*/ 143 w 588"/>
              <a:gd name="T73" fmla="*/ 619 h 819"/>
              <a:gd name="T74" fmla="*/ 118 w 588"/>
              <a:gd name="T75" fmla="*/ 556 h 819"/>
              <a:gd name="T76" fmla="*/ 110 w 588"/>
              <a:gd name="T77" fmla="*/ 270 h 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88" h="819">
                <a:moveTo>
                  <a:pt x="293" y="818"/>
                </a:moveTo>
                <a:lnTo>
                  <a:pt x="293" y="818"/>
                </a:lnTo>
                <a:lnTo>
                  <a:pt x="349" y="810"/>
                </a:lnTo>
                <a:lnTo>
                  <a:pt x="405" y="794"/>
                </a:lnTo>
                <a:lnTo>
                  <a:pt x="452" y="762"/>
                </a:lnTo>
                <a:lnTo>
                  <a:pt x="492" y="731"/>
                </a:lnTo>
                <a:lnTo>
                  <a:pt x="531" y="683"/>
                </a:lnTo>
                <a:lnTo>
                  <a:pt x="563" y="635"/>
                </a:lnTo>
                <a:lnTo>
                  <a:pt x="579" y="580"/>
                </a:lnTo>
                <a:lnTo>
                  <a:pt x="587" y="524"/>
                </a:lnTo>
                <a:lnTo>
                  <a:pt x="587" y="270"/>
                </a:lnTo>
                <a:lnTo>
                  <a:pt x="587" y="270"/>
                </a:lnTo>
                <a:lnTo>
                  <a:pt x="579" y="214"/>
                </a:lnTo>
                <a:lnTo>
                  <a:pt x="563" y="167"/>
                </a:lnTo>
                <a:lnTo>
                  <a:pt x="531" y="119"/>
                </a:lnTo>
                <a:lnTo>
                  <a:pt x="492" y="79"/>
                </a:lnTo>
                <a:lnTo>
                  <a:pt x="452" y="48"/>
                </a:lnTo>
                <a:lnTo>
                  <a:pt x="405" y="16"/>
                </a:lnTo>
                <a:lnTo>
                  <a:pt x="349" y="0"/>
                </a:lnTo>
                <a:lnTo>
                  <a:pt x="293" y="0"/>
                </a:lnTo>
                <a:lnTo>
                  <a:pt x="293" y="0"/>
                </a:lnTo>
                <a:lnTo>
                  <a:pt x="230" y="0"/>
                </a:lnTo>
                <a:lnTo>
                  <a:pt x="174" y="16"/>
                </a:lnTo>
                <a:lnTo>
                  <a:pt x="127" y="48"/>
                </a:lnTo>
                <a:lnTo>
                  <a:pt x="87" y="79"/>
                </a:lnTo>
                <a:lnTo>
                  <a:pt x="47" y="119"/>
                </a:lnTo>
                <a:lnTo>
                  <a:pt x="23" y="167"/>
                </a:lnTo>
                <a:lnTo>
                  <a:pt x="0" y="214"/>
                </a:lnTo>
                <a:lnTo>
                  <a:pt x="0" y="270"/>
                </a:lnTo>
                <a:lnTo>
                  <a:pt x="0" y="524"/>
                </a:lnTo>
                <a:lnTo>
                  <a:pt x="0" y="524"/>
                </a:lnTo>
                <a:lnTo>
                  <a:pt x="0" y="588"/>
                </a:lnTo>
                <a:lnTo>
                  <a:pt x="23" y="635"/>
                </a:lnTo>
                <a:lnTo>
                  <a:pt x="47" y="683"/>
                </a:lnTo>
                <a:lnTo>
                  <a:pt x="87" y="731"/>
                </a:lnTo>
                <a:lnTo>
                  <a:pt x="127" y="762"/>
                </a:lnTo>
                <a:lnTo>
                  <a:pt x="182" y="794"/>
                </a:lnTo>
                <a:lnTo>
                  <a:pt x="230" y="810"/>
                </a:lnTo>
                <a:lnTo>
                  <a:pt x="293" y="818"/>
                </a:lnTo>
                <a:close/>
                <a:moveTo>
                  <a:pt x="110" y="270"/>
                </a:moveTo>
                <a:lnTo>
                  <a:pt x="110" y="270"/>
                </a:lnTo>
                <a:lnTo>
                  <a:pt x="118" y="239"/>
                </a:lnTo>
                <a:lnTo>
                  <a:pt x="127" y="214"/>
                </a:lnTo>
                <a:lnTo>
                  <a:pt x="143" y="183"/>
                </a:lnTo>
                <a:lnTo>
                  <a:pt x="166" y="158"/>
                </a:lnTo>
                <a:lnTo>
                  <a:pt x="190" y="143"/>
                </a:lnTo>
                <a:lnTo>
                  <a:pt x="222" y="127"/>
                </a:lnTo>
                <a:lnTo>
                  <a:pt x="253" y="119"/>
                </a:lnTo>
                <a:lnTo>
                  <a:pt x="293" y="112"/>
                </a:lnTo>
                <a:lnTo>
                  <a:pt x="293" y="112"/>
                </a:lnTo>
                <a:lnTo>
                  <a:pt x="325" y="119"/>
                </a:lnTo>
                <a:lnTo>
                  <a:pt x="357" y="127"/>
                </a:lnTo>
                <a:lnTo>
                  <a:pt x="388" y="143"/>
                </a:lnTo>
                <a:lnTo>
                  <a:pt x="413" y="167"/>
                </a:lnTo>
                <a:lnTo>
                  <a:pt x="436" y="183"/>
                </a:lnTo>
                <a:lnTo>
                  <a:pt x="452" y="214"/>
                </a:lnTo>
                <a:lnTo>
                  <a:pt x="460" y="239"/>
                </a:lnTo>
                <a:lnTo>
                  <a:pt x="469" y="270"/>
                </a:lnTo>
                <a:lnTo>
                  <a:pt x="469" y="524"/>
                </a:lnTo>
                <a:lnTo>
                  <a:pt x="469" y="524"/>
                </a:lnTo>
                <a:lnTo>
                  <a:pt x="460" y="556"/>
                </a:lnTo>
                <a:lnTo>
                  <a:pt x="452" y="588"/>
                </a:lnTo>
                <a:lnTo>
                  <a:pt x="436" y="619"/>
                </a:lnTo>
                <a:lnTo>
                  <a:pt x="413" y="643"/>
                </a:lnTo>
                <a:lnTo>
                  <a:pt x="380" y="667"/>
                </a:lnTo>
                <a:lnTo>
                  <a:pt x="357" y="683"/>
                </a:lnTo>
                <a:lnTo>
                  <a:pt x="325" y="691"/>
                </a:lnTo>
                <a:lnTo>
                  <a:pt x="293" y="698"/>
                </a:lnTo>
                <a:lnTo>
                  <a:pt x="293" y="698"/>
                </a:lnTo>
                <a:lnTo>
                  <a:pt x="253" y="691"/>
                </a:lnTo>
                <a:lnTo>
                  <a:pt x="222" y="683"/>
                </a:lnTo>
                <a:lnTo>
                  <a:pt x="190" y="667"/>
                </a:lnTo>
                <a:lnTo>
                  <a:pt x="166" y="643"/>
                </a:lnTo>
                <a:lnTo>
                  <a:pt x="143" y="619"/>
                </a:lnTo>
                <a:lnTo>
                  <a:pt x="127" y="588"/>
                </a:lnTo>
                <a:lnTo>
                  <a:pt x="118" y="556"/>
                </a:lnTo>
                <a:lnTo>
                  <a:pt x="110" y="524"/>
                </a:lnTo>
                <a:lnTo>
                  <a:pt x="110" y="270"/>
                </a:lnTo>
                <a:close/>
              </a:path>
            </a:pathLst>
          </a:custGeom>
          <a:solidFill>
            <a:schemeClr val="bg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endParaRPr lang="en-US" sz="1836">
              <a:solidFill>
                <a:srgbClr val="505050"/>
              </a:solidFill>
              <a:latin typeface="Segoe UI"/>
            </a:endParaRPr>
          </a:p>
        </p:txBody>
      </p:sp>
      <p:sp>
        <p:nvSpPr>
          <p:cNvPr id="99" name="Freeform 3"/>
          <p:cNvSpPr>
            <a:spLocks noChangeArrowheads="1"/>
          </p:cNvSpPr>
          <p:nvPr/>
        </p:nvSpPr>
        <p:spPr bwMode="auto">
          <a:xfrm>
            <a:off x="9015574" y="3184572"/>
            <a:ext cx="6871" cy="38087"/>
          </a:xfrm>
          <a:custGeom>
            <a:avLst/>
            <a:gdLst>
              <a:gd name="T0" fmla="*/ 0 w 120"/>
              <a:gd name="T1" fmla="*/ 683 h 684"/>
              <a:gd name="T2" fmla="*/ 119 w 120"/>
              <a:gd name="T3" fmla="*/ 683 h 684"/>
              <a:gd name="T4" fmla="*/ 119 w 120"/>
              <a:gd name="T5" fmla="*/ 0 h 684"/>
              <a:gd name="T6" fmla="*/ 0 w 120"/>
              <a:gd name="T7" fmla="*/ 0 h 684"/>
              <a:gd name="T8" fmla="*/ 0 w 120"/>
              <a:gd name="T9" fmla="*/ 683 h 684"/>
            </a:gdLst>
            <a:ahLst/>
            <a:cxnLst>
              <a:cxn ang="0">
                <a:pos x="T0" y="T1"/>
              </a:cxn>
              <a:cxn ang="0">
                <a:pos x="T2" y="T3"/>
              </a:cxn>
              <a:cxn ang="0">
                <a:pos x="T4" y="T5"/>
              </a:cxn>
              <a:cxn ang="0">
                <a:pos x="T6" y="T7"/>
              </a:cxn>
              <a:cxn ang="0">
                <a:pos x="T8" y="T9"/>
              </a:cxn>
            </a:cxnLst>
            <a:rect l="0" t="0" r="r" b="b"/>
            <a:pathLst>
              <a:path w="120" h="684">
                <a:moveTo>
                  <a:pt x="0" y="683"/>
                </a:moveTo>
                <a:lnTo>
                  <a:pt x="119" y="683"/>
                </a:lnTo>
                <a:lnTo>
                  <a:pt x="119" y="0"/>
                </a:lnTo>
                <a:lnTo>
                  <a:pt x="0" y="0"/>
                </a:lnTo>
                <a:lnTo>
                  <a:pt x="0" y="683"/>
                </a:lnTo>
              </a:path>
            </a:pathLst>
          </a:custGeom>
          <a:solidFill>
            <a:schemeClr val="bg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endParaRPr lang="en-US" sz="1836">
              <a:solidFill>
                <a:srgbClr val="505050"/>
              </a:solidFill>
              <a:latin typeface="Segoe UI"/>
            </a:endParaRPr>
          </a:p>
        </p:txBody>
      </p:sp>
      <p:sp>
        <p:nvSpPr>
          <p:cNvPr id="100" name="Freeform 4"/>
          <p:cNvSpPr>
            <a:spLocks noChangeArrowheads="1"/>
          </p:cNvSpPr>
          <p:nvPr/>
        </p:nvSpPr>
        <p:spPr bwMode="auto">
          <a:xfrm>
            <a:off x="9092680" y="3184572"/>
            <a:ext cx="6871" cy="38087"/>
          </a:xfrm>
          <a:custGeom>
            <a:avLst/>
            <a:gdLst>
              <a:gd name="T0" fmla="*/ 0 w 120"/>
              <a:gd name="T1" fmla="*/ 683 h 684"/>
              <a:gd name="T2" fmla="*/ 119 w 120"/>
              <a:gd name="T3" fmla="*/ 683 h 684"/>
              <a:gd name="T4" fmla="*/ 119 w 120"/>
              <a:gd name="T5" fmla="*/ 0 h 684"/>
              <a:gd name="T6" fmla="*/ 0 w 120"/>
              <a:gd name="T7" fmla="*/ 0 h 684"/>
              <a:gd name="T8" fmla="*/ 0 w 120"/>
              <a:gd name="T9" fmla="*/ 683 h 684"/>
            </a:gdLst>
            <a:ahLst/>
            <a:cxnLst>
              <a:cxn ang="0">
                <a:pos x="T0" y="T1"/>
              </a:cxn>
              <a:cxn ang="0">
                <a:pos x="T2" y="T3"/>
              </a:cxn>
              <a:cxn ang="0">
                <a:pos x="T4" y="T5"/>
              </a:cxn>
              <a:cxn ang="0">
                <a:pos x="T6" y="T7"/>
              </a:cxn>
              <a:cxn ang="0">
                <a:pos x="T8" y="T9"/>
              </a:cxn>
            </a:cxnLst>
            <a:rect l="0" t="0" r="r" b="b"/>
            <a:pathLst>
              <a:path w="120" h="684">
                <a:moveTo>
                  <a:pt x="0" y="683"/>
                </a:moveTo>
                <a:lnTo>
                  <a:pt x="119" y="683"/>
                </a:lnTo>
                <a:lnTo>
                  <a:pt x="119" y="0"/>
                </a:lnTo>
                <a:lnTo>
                  <a:pt x="0" y="0"/>
                </a:lnTo>
                <a:lnTo>
                  <a:pt x="0" y="683"/>
                </a:lnTo>
              </a:path>
            </a:pathLst>
          </a:custGeom>
          <a:solidFill>
            <a:schemeClr val="bg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endParaRPr lang="en-US" sz="1836">
              <a:solidFill>
                <a:srgbClr val="505050"/>
              </a:solidFill>
              <a:latin typeface="Segoe UI"/>
            </a:endParaRPr>
          </a:p>
        </p:txBody>
      </p:sp>
      <p:sp>
        <p:nvSpPr>
          <p:cNvPr id="101" name="Freeform 5"/>
          <p:cNvSpPr>
            <a:spLocks noChangeArrowheads="1"/>
          </p:cNvSpPr>
          <p:nvPr/>
        </p:nvSpPr>
        <p:spPr bwMode="auto">
          <a:xfrm>
            <a:off x="8962897" y="3181377"/>
            <a:ext cx="34100" cy="45704"/>
          </a:xfrm>
          <a:custGeom>
            <a:avLst/>
            <a:gdLst>
              <a:gd name="T0" fmla="*/ 293 w 589"/>
              <a:gd name="T1" fmla="*/ 0 h 819"/>
              <a:gd name="T2" fmla="*/ 183 w 589"/>
              <a:gd name="T3" fmla="*/ 16 h 819"/>
              <a:gd name="T4" fmla="*/ 87 w 589"/>
              <a:gd name="T5" fmla="*/ 79 h 819"/>
              <a:gd name="T6" fmla="*/ 23 w 589"/>
              <a:gd name="T7" fmla="*/ 167 h 819"/>
              <a:gd name="T8" fmla="*/ 0 w 589"/>
              <a:gd name="T9" fmla="*/ 270 h 819"/>
              <a:gd name="T10" fmla="*/ 0 w 589"/>
              <a:gd name="T11" fmla="*/ 524 h 819"/>
              <a:gd name="T12" fmla="*/ 23 w 589"/>
              <a:gd name="T13" fmla="*/ 635 h 819"/>
              <a:gd name="T14" fmla="*/ 87 w 589"/>
              <a:gd name="T15" fmla="*/ 731 h 819"/>
              <a:gd name="T16" fmla="*/ 183 w 589"/>
              <a:gd name="T17" fmla="*/ 794 h 819"/>
              <a:gd name="T18" fmla="*/ 293 w 589"/>
              <a:gd name="T19" fmla="*/ 818 h 819"/>
              <a:gd name="T20" fmla="*/ 349 w 589"/>
              <a:gd name="T21" fmla="*/ 810 h 819"/>
              <a:gd name="T22" fmla="*/ 453 w 589"/>
              <a:gd name="T23" fmla="*/ 762 h 819"/>
              <a:gd name="T24" fmla="*/ 540 w 589"/>
              <a:gd name="T25" fmla="*/ 683 h 819"/>
              <a:gd name="T26" fmla="*/ 580 w 589"/>
              <a:gd name="T27" fmla="*/ 588 h 819"/>
              <a:gd name="T28" fmla="*/ 588 w 589"/>
              <a:gd name="T29" fmla="*/ 270 h 819"/>
              <a:gd name="T30" fmla="*/ 580 w 589"/>
              <a:gd name="T31" fmla="*/ 214 h 819"/>
              <a:gd name="T32" fmla="*/ 540 w 589"/>
              <a:gd name="T33" fmla="*/ 119 h 819"/>
              <a:gd name="T34" fmla="*/ 461 w 589"/>
              <a:gd name="T35" fmla="*/ 48 h 819"/>
              <a:gd name="T36" fmla="*/ 357 w 589"/>
              <a:gd name="T37" fmla="*/ 0 h 819"/>
              <a:gd name="T38" fmla="*/ 468 w 589"/>
              <a:gd name="T39" fmla="*/ 524 h 819"/>
              <a:gd name="T40" fmla="*/ 468 w 589"/>
              <a:gd name="T41" fmla="*/ 556 h 819"/>
              <a:gd name="T42" fmla="*/ 445 w 589"/>
              <a:gd name="T43" fmla="*/ 619 h 819"/>
              <a:gd name="T44" fmla="*/ 397 w 589"/>
              <a:gd name="T45" fmla="*/ 667 h 819"/>
              <a:gd name="T46" fmla="*/ 333 w 589"/>
              <a:gd name="T47" fmla="*/ 691 h 819"/>
              <a:gd name="T48" fmla="*/ 293 w 589"/>
              <a:gd name="T49" fmla="*/ 698 h 819"/>
              <a:gd name="T50" fmla="*/ 222 w 589"/>
              <a:gd name="T51" fmla="*/ 683 h 819"/>
              <a:gd name="T52" fmla="*/ 167 w 589"/>
              <a:gd name="T53" fmla="*/ 643 h 819"/>
              <a:gd name="T54" fmla="*/ 135 w 589"/>
              <a:gd name="T55" fmla="*/ 588 h 819"/>
              <a:gd name="T56" fmla="*/ 119 w 589"/>
              <a:gd name="T57" fmla="*/ 524 h 819"/>
              <a:gd name="T58" fmla="*/ 119 w 589"/>
              <a:gd name="T59" fmla="*/ 270 h 819"/>
              <a:gd name="T60" fmla="*/ 135 w 589"/>
              <a:gd name="T61" fmla="*/ 214 h 819"/>
              <a:gd name="T62" fmla="*/ 175 w 589"/>
              <a:gd name="T63" fmla="*/ 158 h 819"/>
              <a:gd name="T64" fmla="*/ 230 w 589"/>
              <a:gd name="T65" fmla="*/ 127 h 819"/>
              <a:gd name="T66" fmla="*/ 293 w 589"/>
              <a:gd name="T67" fmla="*/ 112 h 819"/>
              <a:gd name="T68" fmla="*/ 333 w 589"/>
              <a:gd name="T69" fmla="*/ 119 h 819"/>
              <a:gd name="T70" fmla="*/ 389 w 589"/>
              <a:gd name="T71" fmla="*/ 143 h 819"/>
              <a:gd name="T72" fmla="*/ 437 w 589"/>
              <a:gd name="T73" fmla="*/ 183 h 819"/>
              <a:gd name="T74" fmla="*/ 468 w 589"/>
              <a:gd name="T75" fmla="*/ 239 h 819"/>
              <a:gd name="T76" fmla="*/ 468 w 589"/>
              <a:gd name="T77" fmla="*/ 524 h 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89" h="819">
                <a:moveTo>
                  <a:pt x="293" y="0"/>
                </a:moveTo>
                <a:lnTo>
                  <a:pt x="293" y="0"/>
                </a:lnTo>
                <a:lnTo>
                  <a:pt x="239" y="0"/>
                </a:lnTo>
                <a:lnTo>
                  <a:pt x="183" y="16"/>
                </a:lnTo>
                <a:lnTo>
                  <a:pt x="127" y="48"/>
                </a:lnTo>
                <a:lnTo>
                  <a:pt x="87" y="79"/>
                </a:lnTo>
                <a:lnTo>
                  <a:pt x="48" y="119"/>
                </a:lnTo>
                <a:lnTo>
                  <a:pt x="23" y="167"/>
                </a:lnTo>
                <a:lnTo>
                  <a:pt x="8" y="214"/>
                </a:lnTo>
                <a:lnTo>
                  <a:pt x="0" y="270"/>
                </a:lnTo>
                <a:lnTo>
                  <a:pt x="0" y="524"/>
                </a:lnTo>
                <a:lnTo>
                  <a:pt x="0" y="524"/>
                </a:lnTo>
                <a:lnTo>
                  <a:pt x="8" y="588"/>
                </a:lnTo>
                <a:lnTo>
                  <a:pt x="23" y="635"/>
                </a:lnTo>
                <a:lnTo>
                  <a:pt x="56" y="683"/>
                </a:lnTo>
                <a:lnTo>
                  <a:pt x="87" y="731"/>
                </a:lnTo>
                <a:lnTo>
                  <a:pt x="135" y="762"/>
                </a:lnTo>
                <a:lnTo>
                  <a:pt x="183" y="794"/>
                </a:lnTo>
                <a:lnTo>
                  <a:pt x="239" y="810"/>
                </a:lnTo>
                <a:lnTo>
                  <a:pt x="293" y="818"/>
                </a:lnTo>
                <a:lnTo>
                  <a:pt x="293" y="818"/>
                </a:lnTo>
                <a:lnTo>
                  <a:pt x="349" y="810"/>
                </a:lnTo>
                <a:lnTo>
                  <a:pt x="405" y="794"/>
                </a:lnTo>
                <a:lnTo>
                  <a:pt x="453" y="762"/>
                </a:lnTo>
                <a:lnTo>
                  <a:pt x="500" y="731"/>
                </a:lnTo>
                <a:lnTo>
                  <a:pt x="540" y="683"/>
                </a:lnTo>
                <a:lnTo>
                  <a:pt x="563" y="635"/>
                </a:lnTo>
                <a:lnTo>
                  <a:pt x="580" y="588"/>
                </a:lnTo>
                <a:lnTo>
                  <a:pt x="588" y="524"/>
                </a:lnTo>
                <a:lnTo>
                  <a:pt x="588" y="270"/>
                </a:lnTo>
                <a:lnTo>
                  <a:pt x="588" y="270"/>
                </a:lnTo>
                <a:lnTo>
                  <a:pt x="580" y="214"/>
                </a:lnTo>
                <a:lnTo>
                  <a:pt x="563" y="167"/>
                </a:lnTo>
                <a:lnTo>
                  <a:pt x="540" y="119"/>
                </a:lnTo>
                <a:lnTo>
                  <a:pt x="500" y="79"/>
                </a:lnTo>
                <a:lnTo>
                  <a:pt x="461" y="48"/>
                </a:lnTo>
                <a:lnTo>
                  <a:pt x="413" y="16"/>
                </a:lnTo>
                <a:lnTo>
                  <a:pt x="357" y="0"/>
                </a:lnTo>
                <a:lnTo>
                  <a:pt x="293" y="0"/>
                </a:lnTo>
                <a:close/>
                <a:moveTo>
                  <a:pt x="468" y="524"/>
                </a:moveTo>
                <a:lnTo>
                  <a:pt x="468" y="524"/>
                </a:lnTo>
                <a:lnTo>
                  <a:pt x="468" y="556"/>
                </a:lnTo>
                <a:lnTo>
                  <a:pt x="461" y="588"/>
                </a:lnTo>
                <a:lnTo>
                  <a:pt x="445" y="619"/>
                </a:lnTo>
                <a:lnTo>
                  <a:pt x="420" y="643"/>
                </a:lnTo>
                <a:lnTo>
                  <a:pt x="397" y="667"/>
                </a:lnTo>
                <a:lnTo>
                  <a:pt x="365" y="683"/>
                </a:lnTo>
                <a:lnTo>
                  <a:pt x="333" y="691"/>
                </a:lnTo>
                <a:lnTo>
                  <a:pt x="293" y="698"/>
                </a:lnTo>
                <a:lnTo>
                  <a:pt x="293" y="698"/>
                </a:lnTo>
                <a:lnTo>
                  <a:pt x="262" y="691"/>
                </a:lnTo>
                <a:lnTo>
                  <a:pt x="222" y="683"/>
                </a:lnTo>
                <a:lnTo>
                  <a:pt x="198" y="667"/>
                </a:lnTo>
                <a:lnTo>
                  <a:pt x="167" y="643"/>
                </a:lnTo>
                <a:lnTo>
                  <a:pt x="150" y="619"/>
                </a:lnTo>
                <a:lnTo>
                  <a:pt x="135" y="588"/>
                </a:lnTo>
                <a:lnTo>
                  <a:pt x="119" y="556"/>
                </a:lnTo>
                <a:lnTo>
                  <a:pt x="119" y="524"/>
                </a:lnTo>
                <a:lnTo>
                  <a:pt x="119" y="270"/>
                </a:lnTo>
                <a:lnTo>
                  <a:pt x="119" y="270"/>
                </a:lnTo>
                <a:lnTo>
                  <a:pt x="119" y="239"/>
                </a:lnTo>
                <a:lnTo>
                  <a:pt x="135" y="214"/>
                </a:lnTo>
                <a:lnTo>
                  <a:pt x="150" y="183"/>
                </a:lnTo>
                <a:lnTo>
                  <a:pt x="175" y="158"/>
                </a:lnTo>
                <a:lnTo>
                  <a:pt x="198" y="143"/>
                </a:lnTo>
                <a:lnTo>
                  <a:pt x="230" y="127"/>
                </a:lnTo>
                <a:lnTo>
                  <a:pt x="262" y="119"/>
                </a:lnTo>
                <a:lnTo>
                  <a:pt x="293" y="112"/>
                </a:lnTo>
                <a:lnTo>
                  <a:pt x="293" y="112"/>
                </a:lnTo>
                <a:lnTo>
                  <a:pt x="333" y="119"/>
                </a:lnTo>
                <a:lnTo>
                  <a:pt x="365" y="127"/>
                </a:lnTo>
                <a:lnTo>
                  <a:pt x="389" y="143"/>
                </a:lnTo>
                <a:lnTo>
                  <a:pt x="420" y="158"/>
                </a:lnTo>
                <a:lnTo>
                  <a:pt x="437" y="183"/>
                </a:lnTo>
                <a:lnTo>
                  <a:pt x="461" y="214"/>
                </a:lnTo>
                <a:lnTo>
                  <a:pt x="468" y="239"/>
                </a:lnTo>
                <a:lnTo>
                  <a:pt x="468" y="270"/>
                </a:lnTo>
                <a:lnTo>
                  <a:pt x="468" y="524"/>
                </a:lnTo>
                <a:close/>
              </a:path>
            </a:pathLst>
          </a:custGeom>
          <a:solidFill>
            <a:schemeClr val="bg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endParaRPr lang="en-US" sz="1836">
              <a:solidFill>
                <a:srgbClr val="505050"/>
              </a:solidFill>
              <a:latin typeface="Segoe UI"/>
            </a:endParaRPr>
          </a:p>
        </p:txBody>
      </p:sp>
      <p:sp>
        <p:nvSpPr>
          <p:cNvPr id="102" name="Freeform 6"/>
          <p:cNvSpPr>
            <a:spLocks noChangeArrowheads="1"/>
          </p:cNvSpPr>
          <p:nvPr/>
        </p:nvSpPr>
        <p:spPr bwMode="auto">
          <a:xfrm>
            <a:off x="9040767" y="3181377"/>
            <a:ext cx="33082" cy="45704"/>
          </a:xfrm>
          <a:custGeom>
            <a:avLst/>
            <a:gdLst>
              <a:gd name="T0" fmla="*/ 278 w 572"/>
              <a:gd name="T1" fmla="*/ 0 h 819"/>
              <a:gd name="T2" fmla="*/ 174 w 572"/>
              <a:gd name="T3" fmla="*/ 16 h 819"/>
              <a:gd name="T4" fmla="*/ 87 w 572"/>
              <a:gd name="T5" fmla="*/ 79 h 819"/>
              <a:gd name="T6" fmla="*/ 23 w 572"/>
              <a:gd name="T7" fmla="*/ 167 h 819"/>
              <a:gd name="T8" fmla="*/ 0 w 572"/>
              <a:gd name="T9" fmla="*/ 270 h 819"/>
              <a:gd name="T10" fmla="*/ 0 w 572"/>
              <a:gd name="T11" fmla="*/ 524 h 819"/>
              <a:gd name="T12" fmla="*/ 23 w 572"/>
              <a:gd name="T13" fmla="*/ 635 h 819"/>
              <a:gd name="T14" fmla="*/ 87 w 572"/>
              <a:gd name="T15" fmla="*/ 731 h 819"/>
              <a:gd name="T16" fmla="*/ 174 w 572"/>
              <a:gd name="T17" fmla="*/ 794 h 819"/>
              <a:gd name="T18" fmla="*/ 278 w 572"/>
              <a:gd name="T19" fmla="*/ 818 h 819"/>
              <a:gd name="T20" fmla="*/ 341 w 572"/>
              <a:gd name="T21" fmla="*/ 810 h 819"/>
              <a:gd name="T22" fmla="*/ 444 w 572"/>
              <a:gd name="T23" fmla="*/ 762 h 819"/>
              <a:gd name="T24" fmla="*/ 524 w 572"/>
              <a:gd name="T25" fmla="*/ 683 h 819"/>
              <a:gd name="T26" fmla="*/ 571 w 572"/>
              <a:gd name="T27" fmla="*/ 588 h 819"/>
              <a:gd name="T28" fmla="*/ 571 w 572"/>
              <a:gd name="T29" fmla="*/ 270 h 819"/>
              <a:gd name="T30" fmla="*/ 571 w 572"/>
              <a:gd name="T31" fmla="*/ 214 h 819"/>
              <a:gd name="T32" fmla="*/ 524 w 572"/>
              <a:gd name="T33" fmla="*/ 119 h 819"/>
              <a:gd name="T34" fmla="*/ 444 w 572"/>
              <a:gd name="T35" fmla="*/ 48 h 819"/>
              <a:gd name="T36" fmla="*/ 341 w 572"/>
              <a:gd name="T37" fmla="*/ 0 h 819"/>
              <a:gd name="T38" fmla="*/ 461 w 572"/>
              <a:gd name="T39" fmla="*/ 524 h 819"/>
              <a:gd name="T40" fmla="*/ 453 w 572"/>
              <a:gd name="T41" fmla="*/ 556 h 819"/>
              <a:gd name="T42" fmla="*/ 428 w 572"/>
              <a:gd name="T43" fmla="*/ 619 h 819"/>
              <a:gd name="T44" fmla="*/ 381 w 572"/>
              <a:gd name="T45" fmla="*/ 667 h 819"/>
              <a:gd name="T46" fmla="*/ 318 w 572"/>
              <a:gd name="T47" fmla="*/ 691 h 819"/>
              <a:gd name="T48" fmla="*/ 278 w 572"/>
              <a:gd name="T49" fmla="*/ 698 h 819"/>
              <a:gd name="T50" fmla="*/ 222 w 572"/>
              <a:gd name="T51" fmla="*/ 683 h 819"/>
              <a:gd name="T52" fmla="*/ 166 w 572"/>
              <a:gd name="T53" fmla="*/ 643 h 819"/>
              <a:gd name="T54" fmla="*/ 135 w 572"/>
              <a:gd name="T55" fmla="*/ 588 h 819"/>
              <a:gd name="T56" fmla="*/ 119 w 572"/>
              <a:gd name="T57" fmla="*/ 524 h 819"/>
              <a:gd name="T58" fmla="*/ 119 w 572"/>
              <a:gd name="T59" fmla="*/ 270 h 819"/>
              <a:gd name="T60" fmla="*/ 135 w 572"/>
              <a:gd name="T61" fmla="*/ 214 h 819"/>
              <a:gd name="T62" fmla="*/ 166 w 572"/>
              <a:gd name="T63" fmla="*/ 158 h 819"/>
              <a:gd name="T64" fmla="*/ 222 w 572"/>
              <a:gd name="T65" fmla="*/ 127 h 819"/>
              <a:gd name="T66" fmla="*/ 278 w 572"/>
              <a:gd name="T67" fmla="*/ 112 h 819"/>
              <a:gd name="T68" fmla="*/ 318 w 572"/>
              <a:gd name="T69" fmla="*/ 119 h 819"/>
              <a:gd name="T70" fmla="*/ 381 w 572"/>
              <a:gd name="T71" fmla="*/ 143 h 819"/>
              <a:gd name="T72" fmla="*/ 428 w 572"/>
              <a:gd name="T73" fmla="*/ 183 h 819"/>
              <a:gd name="T74" fmla="*/ 453 w 572"/>
              <a:gd name="T75" fmla="*/ 239 h 819"/>
              <a:gd name="T76" fmla="*/ 461 w 572"/>
              <a:gd name="T77" fmla="*/ 524 h 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72" h="819">
                <a:moveTo>
                  <a:pt x="278" y="0"/>
                </a:moveTo>
                <a:lnTo>
                  <a:pt x="278" y="0"/>
                </a:lnTo>
                <a:lnTo>
                  <a:pt x="230" y="0"/>
                </a:lnTo>
                <a:lnTo>
                  <a:pt x="174" y="16"/>
                </a:lnTo>
                <a:lnTo>
                  <a:pt x="127" y="48"/>
                </a:lnTo>
                <a:lnTo>
                  <a:pt x="87" y="79"/>
                </a:lnTo>
                <a:lnTo>
                  <a:pt x="56" y="119"/>
                </a:lnTo>
                <a:lnTo>
                  <a:pt x="23" y="167"/>
                </a:lnTo>
                <a:lnTo>
                  <a:pt x="8" y="214"/>
                </a:lnTo>
                <a:lnTo>
                  <a:pt x="0" y="270"/>
                </a:lnTo>
                <a:lnTo>
                  <a:pt x="0" y="524"/>
                </a:lnTo>
                <a:lnTo>
                  <a:pt x="0" y="524"/>
                </a:lnTo>
                <a:lnTo>
                  <a:pt x="8" y="580"/>
                </a:lnTo>
                <a:lnTo>
                  <a:pt x="23" y="635"/>
                </a:lnTo>
                <a:lnTo>
                  <a:pt x="56" y="683"/>
                </a:lnTo>
                <a:lnTo>
                  <a:pt x="87" y="731"/>
                </a:lnTo>
                <a:lnTo>
                  <a:pt x="127" y="762"/>
                </a:lnTo>
                <a:lnTo>
                  <a:pt x="174" y="794"/>
                </a:lnTo>
                <a:lnTo>
                  <a:pt x="230" y="810"/>
                </a:lnTo>
                <a:lnTo>
                  <a:pt x="278" y="818"/>
                </a:lnTo>
                <a:lnTo>
                  <a:pt x="278" y="818"/>
                </a:lnTo>
                <a:lnTo>
                  <a:pt x="341" y="810"/>
                </a:lnTo>
                <a:lnTo>
                  <a:pt x="397" y="794"/>
                </a:lnTo>
                <a:lnTo>
                  <a:pt x="444" y="762"/>
                </a:lnTo>
                <a:lnTo>
                  <a:pt x="484" y="731"/>
                </a:lnTo>
                <a:lnTo>
                  <a:pt x="524" y="683"/>
                </a:lnTo>
                <a:lnTo>
                  <a:pt x="548" y="635"/>
                </a:lnTo>
                <a:lnTo>
                  <a:pt x="571" y="588"/>
                </a:lnTo>
                <a:lnTo>
                  <a:pt x="571" y="524"/>
                </a:lnTo>
                <a:lnTo>
                  <a:pt x="571" y="270"/>
                </a:lnTo>
                <a:lnTo>
                  <a:pt x="571" y="270"/>
                </a:lnTo>
                <a:lnTo>
                  <a:pt x="571" y="214"/>
                </a:lnTo>
                <a:lnTo>
                  <a:pt x="555" y="167"/>
                </a:lnTo>
                <a:lnTo>
                  <a:pt x="524" y="119"/>
                </a:lnTo>
                <a:lnTo>
                  <a:pt x="492" y="79"/>
                </a:lnTo>
                <a:lnTo>
                  <a:pt x="444" y="48"/>
                </a:lnTo>
                <a:lnTo>
                  <a:pt x="397" y="16"/>
                </a:lnTo>
                <a:lnTo>
                  <a:pt x="341" y="0"/>
                </a:lnTo>
                <a:lnTo>
                  <a:pt x="278" y="0"/>
                </a:lnTo>
                <a:close/>
                <a:moveTo>
                  <a:pt x="461" y="524"/>
                </a:moveTo>
                <a:lnTo>
                  <a:pt x="461" y="524"/>
                </a:lnTo>
                <a:lnTo>
                  <a:pt x="453" y="556"/>
                </a:lnTo>
                <a:lnTo>
                  <a:pt x="444" y="588"/>
                </a:lnTo>
                <a:lnTo>
                  <a:pt x="428" y="619"/>
                </a:lnTo>
                <a:lnTo>
                  <a:pt x="405" y="643"/>
                </a:lnTo>
                <a:lnTo>
                  <a:pt x="381" y="667"/>
                </a:lnTo>
                <a:lnTo>
                  <a:pt x="349" y="683"/>
                </a:lnTo>
                <a:lnTo>
                  <a:pt x="318" y="691"/>
                </a:lnTo>
                <a:lnTo>
                  <a:pt x="278" y="698"/>
                </a:lnTo>
                <a:lnTo>
                  <a:pt x="278" y="698"/>
                </a:lnTo>
                <a:lnTo>
                  <a:pt x="254" y="691"/>
                </a:lnTo>
                <a:lnTo>
                  <a:pt x="222" y="683"/>
                </a:lnTo>
                <a:lnTo>
                  <a:pt x="198" y="667"/>
                </a:lnTo>
                <a:lnTo>
                  <a:pt x="166" y="643"/>
                </a:lnTo>
                <a:lnTo>
                  <a:pt x="150" y="619"/>
                </a:lnTo>
                <a:lnTo>
                  <a:pt x="135" y="588"/>
                </a:lnTo>
                <a:lnTo>
                  <a:pt x="127" y="556"/>
                </a:lnTo>
                <a:lnTo>
                  <a:pt x="119" y="524"/>
                </a:lnTo>
                <a:lnTo>
                  <a:pt x="119" y="270"/>
                </a:lnTo>
                <a:lnTo>
                  <a:pt x="119" y="270"/>
                </a:lnTo>
                <a:lnTo>
                  <a:pt x="127" y="239"/>
                </a:lnTo>
                <a:lnTo>
                  <a:pt x="135" y="214"/>
                </a:lnTo>
                <a:lnTo>
                  <a:pt x="150" y="183"/>
                </a:lnTo>
                <a:lnTo>
                  <a:pt x="166" y="158"/>
                </a:lnTo>
                <a:lnTo>
                  <a:pt x="191" y="143"/>
                </a:lnTo>
                <a:lnTo>
                  <a:pt x="222" y="127"/>
                </a:lnTo>
                <a:lnTo>
                  <a:pt x="254" y="119"/>
                </a:lnTo>
                <a:lnTo>
                  <a:pt x="278" y="112"/>
                </a:lnTo>
                <a:lnTo>
                  <a:pt x="278" y="112"/>
                </a:lnTo>
                <a:lnTo>
                  <a:pt x="318" y="119"/>
                </a:lnTo>
                <a:lnTo>
                  <a:pt x="349" y="127"/>
                </a:lnTo>
                <a:lnTo>
                  <a:pt x="381" y="143"/>
                </a:lnTo>
                <a:lnTo>
                  <a:pt x="405" y="158"/>
                </a:lnTo>
                <a:lnTo>
                  <a:pt x="428" y="183"/>
                </a:lnTo>
                <a:lnTo>
                  <a:pt x="444" y="214"/>
                </a:lnTo>
                <a:lnTo>
                  <a:pt x="453" y="239"/>
                </a:lnTo>
                <a:lnTo>
                  <a:pt x="461" y="270"/>
                </a:lnTo>
                <a:lnTo>
                  <a:pt x="461" y="524"/>
                </a:lnTo>
                <a:close/>
              </a:path>
            </a:pathLst>
          </a:custGeom>
          <a:solidFill>
            <a:schemeClr val="bg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endParaRPr lang="en-US" sz="1836">
              <a:solidFill>
                <a:srgbClr val="505050"/>
              </a:solidFill>
              <a:latin typeface="Segoe UI"/>
            </a:endParaRPr>
          </a:p>
        </p:txBody>
      </p:sp>
      <p:sp>
        <p:nvSpPr>
          <p:cNvPr id="103" name="Freeform 7"/>
          <p:cNvSpPr>
            <a:spLocks noChangeArrowheads="1"/>
          </p:cNvSpPr>
          <p:nvPr/>
        </p:nvSpPr>
        <p:spPr bwMode="auto">
          <a:xfrm>
            <a:off x="8855764" y="3184572"/>
            <a:ext cx="6871" cy="38087"/>
          </a:xfrm>
          <a:custGeom>
            <a:avLst/>
            <a:gdLst>
              <a:gd name="T0" fmla="*/ 119 w 120"/>
              <a:gd name="T1" fmla="*/ 0 h 684"/>
              <a:gd name="T2" fmla="*/ 0 w 120"/>
              <a:gd name="T3" fmla="*/ 0 h 684"/>
              <a:gd name="T4" fmla="*/ 0 w 120"/>
              <a:gd name="T5" fmla="*/ 683 h 684"/>
              <a:gd name="T6" fmla="*/ 119 w 120"/>
              <a:gd name="T7" fmla="*/ 683 h 684"/>
              <a:gd name="T8" fmla="*/ 119 w 120"/>
              <a:gd name="T9" fmla="*/ 0 h 684"/>
            </a:gdLst>
            <a:ahLst/>
            <a:cxnLst>
              <a:cxn ang="0">
                <a:pos x="T0" y="T1"/>
              </a:cxn>
              <a:cxn ang="0">
                <a:pos x="T2" y="T3"/>
              </a:cxn>
              <a:cxn ang="0">
                <a:pos x="T4" y="T5"/>
              </a:cxn>
              <a:cxn ang="0">
                <a:pos x="T6" y="T7"/>
              </a:cxn>
              <a:cxn ang="0">
                <a:pos x="T8" y="T9"/>
              </a:cxn>
            </a:cxnLst>
            <a:rect l="0" t="0" r="r" b="b"/>
            <a:pathLst>
              <a:path w="120" h="684">
                <a:moveTo>
                  <a:pt x="119" y="0"/>
                </a:moveTo>
                <a:lnTo>
                  <a:pt x="0" y="0"/>
                </a:lnTo>
                <a:lnTo>
                  <a:pt x="0" y="683"/>
                </a:lnTo>
                <a:lnTo>
                  <a:pt x="119" y="683"/>
                </a:lnTo>
                <a:lnTo>
                  <a:pt x="119" y="0"/>
                </a:lnTo>
              </a:path>
            </a:pathLst>
          </a:custGeom>
          <a:solidFill>
            <a:schemeClr val="bg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endParaRPr lang="en-US" sz="1836">
              <a:solidFill>
                <a:srgbClr val="505050"/>
              </a:solidFill>
              <a:latin typeface="Segoe UI"/>
            </a:endParaRPr>
          </a:p>
        </p:txBody>
      </p:sp>
      <p:sp>
        <p:nvSpPr>
          <p:cNvPr id="104" name="Freeform 8"/>
          <p:cNvSpPr>
            <a:spLocks noChangeArrowheads="1"/>
          </p:cNvSpPr>
          <p:nvPr/>
        </p:nvSpPr>
        <p:spPr bwMode="auto">
          <a:xfrm>
            <a:off x="8803850" y="3181377"/>
            <a:ext cx="33591" cy="45704"/>
          </a:xfrm>
          <a:custGeom>
            <a:avLst/>
            <a:gdLst>
              <a:gd name="T0" fmla="*/ 286 w 580"/>
              <a:gd name="T1" fmla="*/ 818 h 819"/>
              <a:gd name="T2" fmla="*/ 396 w 580"/>
              <a:gd name="T3" fmla="*/ 794 h 819"/>
              <a:gd name="T4" fmla="*/ 484 w 580"/>
              <a:gd name="T5" fmla="*/ 731 h 819"/>
              <a:gd name="T6" fmla="*/ 556 w 580"/>
              <a:gd name="T7" fmla="*/ 635 h 819"/>
              <a:gd name="T8" fmla="*/ 579 w 580"/>
              <a:gd name="T9" fmla="*/ 524 h 819"/>
              <a:gd name="T10" fmla="*/ 579 w 580"/>
              <a:gd name="T11" fmla="*/ 270 h 819"/>
              <a:gd name="T12" fmla="*/ 556 w 580"/>
              <a:gd name="T13" fmla="*/ 167 h 819"/>
              <a:gd name="T14" fmla="*/ 492 w 580"/>
              <a:gd name="T15" fmla="*/ 79 h 819"/>
              <a:gd name="T16" fmla="*/ 396 w 580"/>
              <a:gd name="T17" fmla="*/ 16 h 819"/>
              <a:gd name="T18" fmla="*/ 286 w 580"/>
              <a:gd name="T19" fmla="*/ 0 h 819"/>
              <a:gd name="T20" fmla="*/ 230 w 580"/>
              <a:gd name="T21" fmla="*/ 0 h 819"/>
              <a:gd name="T22" fmla="*/ 126 w 580"/>
              <a:gd name="T23" fmla="*/ 48 h 819"/>
              <a:gd name="T24" fmla="*/ 55 w 580"/>
              <a:gd name="T25" fmla="*/ 119 h 819"/>
              <a:gd name="T26" fmla="*/ 8 w 580"/>
              <a:gd name="T27" fmla="*/ 214 h 819"/>
              <a:gd name="T28" fmla="*/ 0 w 580"/>
              <a:gd name="T29" fmla="*/ 524 h 819"/>
              <a:gd name="T30" fmla="*/ 8 w 580"/>
              <a:gd name="T31" fmla="*/ 580 h 819"/>
              <a:gd name="T32" fmla="*/ 55 w 580"/>
              <a:gd name="T33" fmla="*/ 683 h 819"/>
              <a:gd name="T34" fmla="*/ 126 w 580"/>
              <a:gd name="T35" fmla="*/ 762 h 819"/>
              <a:gd name="T36" fmla="*/ 230 w 580"/>
              <a:gd name="T37" fmla="*/ 810 h 819"/>
              <a:gd name="T38" fmla="*/ 118 w 580"/>
              <a:gd name="T39" fmla="*/ 270 h 819"/>
              <a:gd name="T40" fmla="*/ 126 w 580"/>
              <a:gd name="T41" fmla="*/ 239 h 819"/>
              <a:gd name="T42" fmla="*/ 151 w 580"/>
              <a:gd name="T43" fmla="*/ 183 h 819"/>
              <a:gd name="T44" fmla="*/ 190 w 580"/>
              <a:gd name="T45" fmla="*/ 143 h 819"/>
              <a:gd name="T46" fmla="*/ 253 w 580"/>
              <a:gd name="T47" fmla="*/ 119 h 819"/>
              <a:gd name="T48" fmla="*/ 286 w 580"/>
              <a:gd name="T49" fmla="*/ 112 h 819"/>
              <a:gd name="T50" fmla="*/ 349 w 580"/>
              <a:gd name="T51" fmla="*/ 127 h 819"/>
              <a:gd name="T52" fmla="*/ 405 w 580"/>
              <a:gd name="T53" fmla="*/ 158 h 819"/>
              <a:gd name="T54" fmla="*/ 444 w 580"/>
              <a:gd name="T55" fmla="*/ 214 h 819"/>
              <a:gd name="T56" fmla="*/ 460 w 580"/>
              <a:gd name="T57" fmla="*/ 270 h 819"/>
              <a:gd name="T58" fmla="*/ 460 w 580"/>
              <a:gd name="T59" fmla="*/ 524 h 819"/>
              <a:gd name="T60" fmla="*/ 444 w 580"/>
              <a:gd name="T61" fmla="*/ 588 h 819"/>
              <a:gd name="T62" fmla="*/ 405 w 580"/>
              <a:gd name="T63" fmla="*/ 643 h 819"/>
              <a:gd name="T64" fmla="*/ 349 w 580"/>
              <a:gd name="T65" fmla="*/ 683 h 819"/>
              <a:gd name="T66" fmla="*/ 286 w 580"/>
              <a:gd name="T67" fmla="*/ 698 h 819"/>
              <a:gd name="T68" fmla="*/ 253 w 580"/>
              <a:gd name="T69" fmla="*/ 691 h 819"/>
              <a:gd name="T70" fmla="*/ 198 w 580"/>
              <a:gd name="T71" fmla="*/ 667 h 819"/>
              <a:gd name="T72" fmla="*/ 151 w 580"/>
              <a:gd name="T73" fmla="*/ 619 h 819"/>
              <a:gd name="T74" fmla="*/ 126 w 580"/>
              <a:gd name="T75" fmla="*/ 556 h 819"/>
              <a:gd name="T76" fmla="*/ 118 w 580"/>
              <a:gd name="T77" fmla="*/ 270 h 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80" h="819">
                <a:moveTo>
                  <a:pt x="286" y="818"/>
                </a:moveTo>
                <a:lnTo>
                  <a:pt x="286" y="818"/>
                </a:lnTo>
                <a:lnTo>
                  <a:pt x="342" y="810"/>
                </a:lnTo>
                <a:lnTo>
                  <a:pt x="396" y="794"/>
                </a:lnTo>
                <a:lnTo>
                  <a:pt x="444" y="762"/>
                </a:lnTo>
                <a:lnTo>
                  <a:pt x="484" y="731"/>
                </a:lnTo>
                <a:lnTo>
                  <a:pt x="523" y="683"/>
                </a:lnTo>
                <a:lnTo>
                  <a:pt x="556" y="635"/>
                </a:lnTo>
                <a:lnTo>
                  <a:pt x="571" y="588"/>
                </a:lnTo>
                <a:lnTo>
                  <a:pt x="579" y="524"/>
                </a:lnTo>
                <a:lnTo>
                  <a:pt x="579" y="270"/>
                </a:lnTo>
                <a:lnTo>
                  <a:pt x="579" y="270"/>
                </a:lnTo>
                <a:lnTo>
                  <a:pt x="571" y="214"/>
                </a:lnTo>
                <a:lnTo>
                  <a:pt x="556" y="167"/>
                </a:lnTo>
                <a:lnTo>
                  <a:pt x="523" y="119"/>
                </a:lnTo>
                <a:lnTo>
                  <a:pt x="492" y="79"/>
                </a:lnTo>
                <a:lnTo>
                  <a:pt x="444" y="48"/>
                </a:lnTo>
                <a:lnTo>
                  <a:pt x="396" y="16"/>
                </a:lnTo>
                <a:lnTo>
                  <a:pt x="342" y="0"/>
                </a:lnTo>
                <a:lnTo>
                  <a:pt x="286" y="0"/>
                </a:lnTo>
                <a:lnTo>
                  <a:pt x="286" y="0"/>
                </a:lnTo>
                <a:lnTo>
                  <a:pt x="230" y="0"/>
                </a:lnTo>
                <a:lnTo>
                  <a:pt x="174" y="16"/>
                </a:lnTo>
                <a:lnTo>
                  <a:pt x="126" y="48"/>
                </a:lnTo>
                <a:lnTo>
                  <a:pt x="87" y="79"/>
                </a:lnTo>
                <a:lnTo>
                  <a:pt x="55" y="119"/>
                </a:lnTo>
                <a:lnTo>
                  <a:pt x="24" y="167"/>
                </a:lnTo>
                <a:lnTo>
                  <a:pt x="8" y="214"/>
                </a:lnTo>
                <a:lnTo>
                  <a:pt x="0" y="270"/>
                </a:lnTo>
                <a:lnTo>
                  <a:pt x="0" y="524"/>
                </a:lnTo>
                <a:lnTo>
                  <a:pt x="0" y="524"/>
                </a:lnTo>
                <a:lnTo>
                  <a:pt x="8" y="580"/>
                </a:lnTo>
                <a:lnTo>
                  <a:pt x="24" y="635"/>
                </a:lnTo>
                <a:lnTo>
                  <a:pt x="55" y="683"/>
                </a:lnTo>
                <a:lnTo>
                  <a:pt x="87" y="731"/>
                </a:lnTo>
                <a:lnTo>
                  <a:pt x="126" y="762"/>
                </a:lnTo>
                <a:lnTo>
                  <a:pt x="174" y="794"/>
                </a:lnTo>
                <a:lnTo>
                  <a:pt x="230" y="810"/>
                </a:lnTo>
                <a:lnTo>
                  <a:pt x="286" y="818"/>
                </a:lnTo>
                <a:close/>
                <a:moveTo>
                  <a:pt x="118" y="270"/>
                </a:moveTo>
                <a:lnTo>
                  <a:pt x="118" y="270"/>
                </a:lnTo>
                <a:lnTo>
                  <a:pt x="126" y="239"/>
                </a:lnTo>
                <a:lnTo>
                  <a:pt x="135" y="214"/>
                </a:lnTo>
                <a:lnTo>
                  <a:pt x="151" y="183"/>
                </a:lnTo>
                <a:lnTo>
                  <a:pt x="166" y="158"/>
                </a:lnTo>
                <a:lnTo>
                  <a:pt x="190" y="143"/>
                </a:lnTo>
                <a:lnTo>
                  <a:pt x="222" y="127"/>
                </a:lnTo>
                <a:lnTo>
                  <a:pt x="253" y="119"/>
                </a:lnTo>
                <a:lnTo>
                  <a:pt x="286" y="112"/>
                </a:lnTo>
                <a:lnTo>
                  <a:pt x="286" y="112"/>
                </a:lnTo>
                <a:lnTo>
                  <a:pt x="317" y="119"/>
                </a:lnTo>
                <a:lnTo>
                  <a:pt x="349" y="127"/>
                </a:lnTo>
                <a:lnTo>
                  <a:pt x="381" y="143"/>
                </a:lnTo>
                <a:lnTo>
                  <a:pt x="405" y="158"/>
                </a:lnTo>
                <a:lnTo>
                  <a:pt x="429" y="183"/>
                </a:lnTo>
                <a:lnTo>
                  <a:pt x="444" y="214"/>
                </a:lnTo>
                <a:lnTo>
                  <a:pt x="452" y="239"/>
                </a:lnTo>
                <a:lnTo>
                  <a:pt x="460" y="270"/>
                </a:lnTo>
                <a:lnTo>
                  <a:pt x="460" y="524"/>
                </a:lnTo>
                <a:lnTo>
                  <a:pt x="460" y="524"/>
                </a:lnTo>
                <a:lnTo>
                  <a:pt x="452" y="556"/>
                </a:lnTo>
                <a:lnTo>
                  <a:pt x="444" y="588"/>
                </a:lnTo>
                <a:lnTo>
                  <a:pt x="429" y="619"/>
                </a:lnTo>
                <a:lnTo>
                  <a:pt x="405" y="643"/>
                </a:lnTo>
                <a:lnTo>
                  <a:pt x="381" y="667"/>
                </a:lnTo>
                <a:lnTo>
                  <a:pt x="349" y="683"/>
                </a:lnTo>
                <a:lnTo>
                  <a:pt x="317" y="691"/>
                </a:lnTo>
                <a:lnTo>
                  <a:pt x="286" y="698"/>
                </a:lnTo>
                <a:lnTo>
                  <a:pt x="286" y="698"/>
                </a:lnTo>
                <a:lnTo>
                  <a:pt x="253" y="691"/>
                </a:lnTo>
                <a:lnTo>
                  <a:pt x="222" y="683"/>
                </a:lnTo>
                <a:lnTo>
                  <a:pt x="198" y="667"/>
                </a:lnTo>
                <a:lnTo>
                  <a:pt x="174" y="643"/>
                </a:lnTo>
                <a:lnTo>
                  <a:pt x="151" y="619"/>
                </a:lnTo>
                <a:lnTo>
                  <a:pt x="135" y="588"/>
                </a:lnTo>
                <a:lnTo>
                  <a:pt x="126" y="556"/>
                </a:lnTo>
                <a:lnTo>
                  <a:pt x="118" y="524"/>
                </a:lnTo>
                <a:lnTo>
                  <a:pt x="118" y="270"/>
                </a:lnTo>
                <a:close/>
              </a:path>
            </a:pathLst>
          </a:custGeom>
          <a:solidFill>
            <a:schemeClr val="bg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endParaRPr lang="en-US" sz="1836">
              <a:solidFill>
                <a:srgbClr val="505050"/>
              </a:solidFill>
              <a:latin typeface="Segoe UI"/>
            </a:endParaRPr>
          </a:p>
        </p:txBody>
      </p:sp>
      <p:sp>
        <p:nvSpPr>
          <p:cNvPr id="120" name="Freeform 67"/>
          <p:cNvSpPr>
            <a:spLocks noChangeArrowheads="1"/>
          </p:cNvSpPr>
          <p:nvPr/>
        </p:nvSpPr>
        <p:spPr bwMode="auto">
          <a:xfrm>
            <a:off x="3448246" y="2447189"/>
            <a:ext cx="131024" cy="25770"/>
          </a:xfrm>
          <a:custGeom>
            <a:avLst/>
            <a:gdLst>
              <a:gd name="T0" fmla="*/ 0 w 1859"/>
              <a:gd name="T1" fmla="*/ 365 h 366"/>
              <a:gd name="T2" fmla="*/ 0 w 1859"/>
              <a:gd name="T3" fmla="*/ 365 h 366"/>
              <a:gd name="T4" fmla="*/ 1858 w 1859"/>
              <a:gd name="T5" fmla="*/ 365 h 366"/>
              <a:gd name="T6" fmla="*/ 1858 w 1859"/>
              <a:gd name="T7" fmla="*/ 0 h 366"/>
              <a:gd name="T8" fmla="*/ 1858 w 1859"/>
              <a:gd name="T9" fmla="*/ 0 h 366"/>
              <a:gd name="T10" fmla="*/ 0 w 1859"/>
              <a:gd name="T11" fmla="*/ 0 h 366"/>
              <a:gd name="T12" fmla="*/ 0 w 1859"/>
              <a:gd name="T13" fmla="*/ 0 h 366"/>
              <a:gd name="T14" fmla="*/ 0 w 1859"/>
              <a:gd name="T15" fmla="*/ 365 h 3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59" h="366">
                <a:moveTo>
                  <a:pt x="0" y="365"/>
                </a:moveTo>
                <a:lnTo>
                  <a:pt x="0" y="365"/>
                </a:lnTo>
                <a:lnTo>
                  <a:pt x="1858" y="365"/>
                </a:lnTo>
                <a:lnTo>
                  <a:pt x="1858" y="0"/>
                </a:lnTo>
                <a:lnTo>
                  <a:pt x="1858" y="0"/>
                </a:lnTo>
                <a:lnTo>
                  <a:pt x="0" y="0"/>
                </a:lnTo>
                <a:lnTo>
                  <a:pt x="0" y="0"/>
                </a:lnTo>
                <a:lnTo>
                  <a:pt x="0" y="365"/>
                </a:lnTo>
              </a:path>
            </a:pathLst>
          </a:custGeom>
          <a:solidFill>
            <a:schemeClr val="bg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endParaRPr lang="en-US" sz="1836">
              <a:solidFill>
                <a:srgbClr val="505050"/>
              </a:solidFill>
              <a:latin typeface="Segoe UI"/>
            </a:endParaRPr>
          </a:p>
        </p:txBody>
      </p:sp>
      <p:sp>
        <p:nvSpPr>
          <p:cNvPr id="121" name="Freeform 68"/>
          <p:cNvSpPr>
            <a:spLocks noChangeArrowheads="1"/>
          </p:cNvSpPr>
          <p:nvPr/>
        </p:nvSpPr>
        <p:spPr bwMode="auto">
          <a:xfrm>
            <a:off x="3448246" y="2523568"/>
            <a:ext cx="131024" cy="25770"/>
          </a:xfrm>
          <a:custGeom>
            <a:avLst/>
            <a:gdLst>
              <a:gd name="T0" fmla="*/ 0 w 1859"/>
              <a:gd name="T1" fmla="*/ 366 h 367"/>
              <a:gd name="T2" fmla="*/ 0 w 1859"/>
              <a:gd name="T3" fmla="*/ 366 h 367"/>
              <a:gd name="T4" fmla="*/ 1858 w 1859"/>
              <a:gd name="T5" fmla="*/ 366 h 367"/>
              <a:gd name="T6" fmla="*/ 1858 w 1859"/>
              <a:gd name="T7" fmla="*/ 0 h 367"/>
              <a:gd name="T8" fmla="*/ 1858 w 1859"/>
              <a:gd name="T9" fmla="*/ 0 h 367"/>
              <a:gd name="T10" fmla="*/ 0 w 1859"/>
              <a:gd name="T11" fmla="*/ 0 h 367"/>
              <a:gd name="T12" fmla="*/ 0 w 1859"/>
              <a:gd name="T13" fmla="*/ 0 h 367"/>
              <a:gd name="T14" fmla="*/ 0 w 1859"/>
              <a:gd name="T15" fmla="*/ 366 h 3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59" h="367">
                <a:moveTo>
                  <a:pt x="0" y="366"/>
                </a:moveTo>
                <a:lnTo>
                  <a:pt x="0" y="366"/>
                </a:lnTo>
                <a:lnTo>
                  <a:pt x="1858" y="366"/>
                </a:lnTo>
                <a:lnTo>
                  <a:pt x="1858" y="0"/>
                </a:lnTo>
                <a:lnTo>
                  <a:pt x="1858" y="0"/>
                </a:lnTo>
                <a:lnTo>
                  <a:pt x="0" y="0"/>
                </a:lnTo>
                <a:lnTo>
                  <a:pt x="0" y="0"/>
                </a:lnTo>
                <a:lnTo>
                  <a:pt x="0" y="366"/>
                </a:lnTo>
              </a:path>
            </a:pathLst>
          </a:custGeom>
          <a:solidFill>
            <a:schemeClr val="bg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endParaRPr lang="en-US" sz="1836">
              <a:solidFill>
                <a:srgbClr val="505050"/>
              </a:solidFill>
              <a:latin typeface="Segoe UI"/>
            </a:endParaRPr>
          </a:p>
        </p:txBody>
      </p:sp>
      <p:sp>
        <p:nvSpPr>
          <p:cNvPr id="122" name="Freeform 69"/>
          <p:cNvSpPr>
            <a:spLocks noChangeArrowheads="1"/>
          </p:cNvSpPr>
          <p:nvPr/>
        </p:nvSpPr>
        <p:spPr bwMode="auto">
          <a:xfrm>
            <a:off x="3396395" y="2600258"/>
            <a:ext cx="25770" cy="25770"/>
          </a:xfrm>
          <a:custGeom>
            <a:avLst/>
            <a:gdLst>
              <a:gd name="T0" fmla="*/ 0 w 366"/>
              <a:gd name="T1" fmla="*/ 366 h 367"/>
              <a:gd name="T2" fmla="*/ 0 w 366"/>
              <a:gd name="T3" fmla="*/ 366 h 367"/>
              <a:gd name="T4" fmla="*/ 365 w 366"/>
              <a:gd name="T5" fmla="*/ 366 h 367"/>
              <a:gd name="T6" fmla="*/ 365 w 366"/>
              <a:gd name="T7" fmla="*/ 0 h 367"/>
              <a:gd name="T8" fmla="*/ 365 w 366"/>
              <a:gd name="T9" fmla="*/ 0 h 367"/>
              <a:gd name="T10" fmla="*/ 0 w 366"/>
              <a:gd name="T11" fmla="*/ 0 h 367"/>
              <a:gd name="T12" fmla="*/ 0 w 366"/>
              <a:gd name="T13" fmla="*/ 0 h 367"/>
              <a:gd name="T14" fmla="*/ 0 w 366"/>
              <a:gd name="T15" fmla="*/ 366 h 3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6" h="367">
                <a:moveTo>
                  <a:pt x="0" y="366"/>
                </a:moveTo>
                <a:lnTo>
                  <a:pt x="0" y="366"/>
                </a:lnTo>
                <a:lnTo>
                  <a:pt x="365" y="366"/>
                </a:lnTo>
                <a:lnTo>
                  <a:pt x="365" y="0"/>
                </a:lnTo>
                <a:lnTo>
                  <a:pt x="365" y="0"/>
                </a:lnTo>
                <a:lnTo>
                  <a:pt x="0" y="0"/>
                </a:lnTo>
                <a:lnTo>
                  <a:pt x="0" y="0"/>
                </a:lnTo>
                <a:lnTo>
                  <a:pt x="0" y="366"/>
                </a:lnTo>
              </a:path>
            </a:pathLst>
          </a:custGeom>
          <a:solidFill>
            <a:schemeClr val="bg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endParaRPr lang="en-US" sz="1836">
              <a:solidFill>
                <a:srgbClr val="505050"/>
              </a:solidFill>
              <a:latin typeface="Segoe UI"/>
            </a:endParaRPr>
          </a:p>
        </p:txBody>
      </p:sp>
      <p:sp>
        <p:nvSpPr>
          <p:cNvPr id="123" name="Freeform 70"/>
          <p:cNvSpPr>
            <a:spLocks noChangeArrowheads="1"/>
          </p:cNvSpPr>
          <p:nvPr/>
        </p:nvSpPr>
        <p:spPr bwMode="auto">
          <a:xfrm>
            <a:off x="3448246" y="2600258"/>
            <a:ext cx="131024" cy="25770"/>
          </a:xfrm>
          <a:custGeom>
            <a:avLst/>
            <a:gdLst>
              <a:gd name="T0" fmla="*/ 0 w 1859"/>
              <a:gd name="T1" fmla="*/ 366 h 367"/>
              <a:gd name="T2" fmla="*/ 0 w 1859"/>
              <a:gd name="T3" fmla="*/ 366 h 367"/>
              <a:gd name="T4" fmla="*/ 1858 w 1859"/>
              <a:gd name="T5" fmla="*/ 366 h 367"/>
              <a:gd name="T6" fmla="*/ 1858 w 1859"/>
              <a:gd name="T7" fmla="*/ 0 h 367"/>
              <a:gd name="T8" fmla="*/ 1858 w 1859"/>
              <a:gd name="T9" fmla="*/ 0 h 367"/>
              <a:gd name="T10" fmla="*/ 0 w 1859"/>
              <a:gd name="T11" fmla="*/ 0 h 367"/>
              <a:gd name="T12" fmla="*/ 0 w 1859"/>
              <a:gd name="T13" fmla="*/ 0 h 367"/>
              <a:gd name="T14" fmla="*/ 0 w 1859"/>
              <a:gd name="T15" fmla="*/ 366 h 3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59" h="367">
                <a:moveTo>
                  <a:pt x="0" y="366"/>
                </a:moveTo>
                <a:lnTo>
                  <a:pt x="0" y="366"/>
                </a:lnTo>
                <a:lnTo>
                  <a:pt x="1858" y="366"/>
                </a:lnTo>
                <a:lnTo>
                  <a:pt x="1858" y="0"/>
                </a:lnTo>
                <a:lnTo>
                  <a:pt x="1858" y="0"/>
                </a:lnTo>
                <a:lnTo>
                  <a:pt x="0" y="0"/>
                </a:lnTo>
                <a:lnTo>
                  <a:pt x="0" y="0"/>
                </a:lnTo>
                <a:lnTo>
                  <a:pt x="0" y="366"/>
                </a:lnTo>
              </a:path>
            </a:pathLst>
          </a:custGeom>
          <a:solidFill>
            <a:schemeClr val="bg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endParaRPr lang="en-US" sz="1836">
              <a:solidFill>
                <a:srgbClr val="505050"/>
              </a:solidFill>
              <a:latin typeface="Segoe UI"/>
            </a:endParaRPr>
          </a:p>
        </p:txBody>
      </p:sp>
      <p:sp>
        <p:nvSpPr>
          <p:cNvPr id="124" name="Freeform 71"/>
          <p:cNvSpPr>
            <a:spLocks noChangeArrowheads="1"/>
          </p:cNvSpPr>
          <p:nvPr/>
        </p:nvSpPr>
        <p:spPr bwMode="auto">
          <a:xfrm>
            <a:off x="3396395" y="2523568"/>
            <a:ext cx="25770" cy="25770"/>
          </a:xfrm>
          <a:custGeom>
            <a:avLst/>
            <a:gdLst>
              <a:gd name="T0" fmla="*/ 0 w 366"/>
              <a:gd name="T1" fmla="*/ 366 h 367"/>
              <a:gd name="T2" fmla="*/ 0 w 366"/>
              <a:gd name="T3" fmla="*/ 366 h 367"/>
              <a:gd name="T4" fmla="*/ 365 w 366"/>
              <a:gd name="T5" fmla="*/ 366 h 367"/>
              <a:gd name="T6" fmla="*/ 365 w 366"/>
              <a:gd name="T7" fmla="*/ 0 h 367"/>
              <a:gd name="T8" fmla="*/ 365 w 366"/>
              <a:gd name="T9" fmla="*/ 0 h 367"/>
              <a:gd name="T10" fmla="*/ 0 w 366"/>
              <a:gd name="T11" fmla="*/ 0 h 367"/>
              <a:gd name="T12" fmla="*/ 0 w 366"/>
              <a:gd name="T13" fmla="*/ 0 h 367"/>
              <a:gd name="T14" fmla="*/ 0 w 366"/>
              <a:gd name="T15" fmla="*/ 366 h 3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6" h="367">
                <a:moveTo>
                  <a:pt x="0" y="366"/>
                </a:moveTo>
                <a:lnTo>
                  <a:pt x="0" y="366"/>
                </a:lnTo>
                <a:lnTo>
                  <a:pt x="365" y="366"/>
                </a:lnTo>
                <a:lnTo>
                  <a:pt x="365" y="0"/>
                </a:lnTo>
                <a:lnTo>
                  <a:pt x="365" y="0"/>
                </a:lnTo>
                <a:lnTo>
                  <a:pt x="0" y="0"/>
                </a:lnTo>
                <a:lnTo>
                  <a:pt x="0" y="0"/>
                </a:lnTo>
                <a:lnTo>
                  <a:pt x="0" y="366"/>
                </a:lnTo>
              </a:path>
            </a:pathLst>
          </a:custGeom>
          <a:solidFill>
            <a:schemeClr val="bg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endParaRPr lang="en-US" sz="1836">
              <a:solidFill>
                <a:srgbClr val="505050"/>
              </a:solidFill>
              <a:latin typeface="Segoe UI"/>
            </a:endParaRPr>
          </a:p>
        </p:txBody>
      </p:sp>
      <p:sp>
        <p:nvSpPr>
          <p:cNvPr id="125" name="Freeform 72"/>
          <p:cNvSpPr>
            <a:spLocks noChangeArrowheads="1"/>
          </p:cNvSpPr>
          <p:nvPr/>
        </p:nvSpPr>
        <p:spPr bwMode="auto">
          <a:xfrm>
            <a:off x="3396395" y="2447189"/>
            <a:ext cx="25770" cy="25770"/>
          </a:xfrm>
          <a:custGeom>
            <a:avLst/>
            <a:gdLst>
              <a:gd name="T0" fmla="*/ 0 w 366"/>
              <a:gd name="T1" fmla="*/ 365 h 366"/>
              <a:gd name="T2" fmla="*/ 0 w 366"/>
              <a:gd name="T3" fmla="*/ 365 h 366"/>
              <a:gd name="T4" fmla="*/ 365 w 366"/>
              <a:gd name="T5" fmla="*/ 365 h 366"/>
              <a:gd name="T6" fmla="*/ 365 w 366"/>
              <a:gd name="T7" fmla="*/ 0 h 366"/>
              <a:gd name="T8" fmla="*/ 365 w 366"/>
              <a:gd name="T9" fmla="*/ 0 h 366"/>
              <a:gd name="T10" fmla="*/ 0 w 366"/>
              <a:gd name="T11" fmla="*/ 0 h 366"/>
              <a:gd name="T12" fmla="*/ 0 w 366"/>
              <a:gd name="T13" fmla="*/ 0 h 366"/>
              <a:gd name="T14" fmla="*/ 0 w 366"/>
              <a:gd name="T15" fmla="*/ 365 h 3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6" h="366">
                <a:moveTo>
                  <a:pt x="0" y="365"/>
                </a:moveTo>
                <a:lnTo>
                  <a:pt x="0" y="365"/>
                </a:lnTo>
                <a:lnTo>
                  <a:pt x="365" y="365"/>
                </a:lnTo>
                <a:lnTo>
                  <a:pt x="365" y="0"/>
                </a:lnTo>
                <a:lnTo>
                  <a:pt x="365" y="0"/>
                </a:lnTo>
                <a:lnTo>
                  <a:pt x="0" y="0"/>
                </a:lnTo>
                <a:lnTo>
                  <a:pt x="0" y="0"/>
                </a:lnTo>
                <a:lnTo>
                  <a:pt x="0" y="365"/>
                </a:lnTo>
              </a:path>
            </a:pathLst>
          </a:custGeom>
          <a:solidFill>
            <a:schemeClr val="bg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endParaRPr lang="en-US" sz="1836">
              <a:solidFill>
                <a:srgbClr val="505050"/>
              </a:solidFill>
              <a:latin typeface="Segoe UI"/>
            </a:endParaRPr>
          </a:p>
        </p:txBody>
      </p:sp>
      <p:sp>
        <p:nvSpPr>
          <p:cNvPr id="126" name="Freeform 73"/>
          <p:cNvSpPr>
            <a:spLocks noChangeArrowheads="1"/>
          </p:cNvSpPr>
          <p:nvPr/>
        </p:nvSpPr>
        <p:spPr bwMode="auto">
          <a:xfrm>
            <a:off x="3343613" y="2370500"/>
            <a:ext cx="540241" cy="520369"/>
          </a:xfrm>
          <a:custGeom>
            <a:avLst/>
            <a:gdLst>
              <a:gd name="T0" fmla="*/ 6479 w 7671"/>
              <a:gd name="T1" fmla="*/ 2549 h 7392"/>
              <a:gd name="T2" fmla="*/ 6225 w 7671"/>
              <a:gd name="T3" fmla="*/ 2549 h 7392"/>
              <a:gd name="T4" fmla="*/ 6145 w 7671"/>
              <a:gd name="T5" fmla="*/ 2374 h 7392"/>
              <a:gd name="T6" fmla="*/ 7075 w 7671"/>
              <a:gd name="T7" fmla="*/ 1358 h 7392"/>
              <a:gd name="T8" fmla="*/ 6463 w 7671"/>
              <a:gd name="T9" fmla="*/ 1072 h 7392"/>
              <a:gd name="T10" fmla="*/ 5987 w 7671"/>
              <a:gd name="T11" fmla="*/ 1041 h 7392"/>
              <a:gd name="T12" fmla="*/ 5146 w 7671"/>
              <a:gd name="T13" fmla="*/ 1405 h 7392"/>
              <a:gd name="T14" fmla="*/ 4804 w 7671"/>
              <a:gd name="T15" fmla="*/ 1795 h 7392"/>
              <a:gd name="T16" fmla="*/ 4621 w 7671"/>
              <a:gd name="T17" fmla="*/ 2295 h 7392"/>
              <a:gd name="T18" fmla="*/ 4629 w 7671"/>
              <a:gd name="T19" fmla="*/ 2842 h 7392"/>
              <a:gd name="T20" fmla="*/ 0 w 7671"/>
              <a:gd name="T21" fmla="*/ 0 h 7392"/>
              <a:gd name="T22" fmla="*/ 40 w 7671"/>
              <a:gd name="T23" fmla="*/ 4438 h 7392"/>
              <a:gd name="T24" fmla="*/ 341 w 7671"/>
              <a:gd name="T25" fmla="*/ 4866 h 7392"/>
              <a:gd name="T26" fmla="*/ 833 w 7671"/>
              <a:gd name="T27" fmla="*/ 5073 h 7392"/>
              <a:gd name="T28" fmla="*/ 1524 w 7671"/>
              <a:gd name="T29" fmla="*/ 5914 h 7392"/>
              <a:gd name="T30" fmla="*/ 1263 w 7671"/>
              <a:gd name="T31" fmla="*/ 6351 h 7392"/>
              <a:gd name="T32" fmla="*/ 1286 w 7671"/>
              <a:gd name="T33" fmla="*/ 6804 h 7392"/>
              <a:gd name="T34" fmla="*/ 1524 w 7671"/>
              <a:gd name="T35" fmla="*/ 7177 h 7392"/>
              <a:gd name="T36" fmla="*/ 1969 w 7671"/>
              <a:gd name="T37" fmla="*/ 7383 h 7392"/>
              <a:gd name="T38" fmla="*/ 2382 w 7671"/>
              <a:gd name="T39" fmla="*/ 7367 h 7392"/>
              <a:gd name="T40" fmla="*/ 2747 w 7671"/>
              <a:gd name="T41" fmla="*/ 7177 h 7392"/>
              <a:gd name="T42" fmla="*/ 6455 w 7671"/>
              <a:gd name="T43" fmla="*/ 4072 h 7392"/>
              <a:gd name="T44" fmla="*/ 7241 w 7671"/>
              <a:gd name="T45" fmla="*/ 3659 h 7392"/>
              <a:gd name="T46" fmla="*/ 7559 w 7671"/>
              <a:gd name="T47" fmla="*/ 3183 h 7392"/>
              <a:gd name="T48" fmla="*/ 7670 w 7671"/>
              <a:gd name="T49" fmla="*/ 2493 h 7392"/>
              <a:gd name="T50" fmla="*/ 1485 w 7671"/>
              <a:gd name="T51" fmla="*/ 4168 h 7392"/>
              <a:gd name="T52" fmla="*/ 1414 w 7671"/>
              <a:gd name="T53" fmla="*/ 4438 h 7392"/>
              <a:gd name="T54" fmla="*/ 1183 w 7671"/>
              <a:gd name="T55" fmla="*/ 4652 h 7392"/>
              <a:gd name="T56" fmla="*/ 929 w 7671"/>
              <a:gd name="T57" fmla="*/ 4708 h 7392"/>
              <a:gd name="T58" fmla="*/ 611 w 7671"/>
              <a:gd name="T59" fmla="*/ 4620 h 7392"/>
              <a:gd name="T60" fmla="*/ 413 w 7671"/>
              <a:gd name="T61" fmla="*/ 4390 h 7392"/>
              <a:gd name="T62" fmla="*/ 373 w 7671"/>
              <a:gd name="T63" fmla="*/ 366 h 7392"/>
              <a:gd name="T64" fmla="*/ 3716 w 7671"/>
              <a:gd name="T65" fmla="*/ 3985 h 7392"/>
              <a:gd name="T66" fmla="*/ 1485 w 7671"/>
              <a:gd name="T67" fmla="*/ 4168 h 7392"/>
              <a:gd name="T68" fmla="*/ 1811 w 7671"/>
              <a:gd name="T69" fmla="*/ 4398 h 7392"/>
              <a:gd name="T70" fmla="*/ 3716 w 7671"/>
              <a:gd name="T71" fmla="*/ 4350 h 7392"/>
              <a:gd name="T72" fmla="*/ 3835 w 7671"/>
              <a:gd name="T73" fmla="*/ 4612 h 7392"/>
              <a:gd name="T74" fmla="*/ 3350 w 7671"/>
              <a:gd name="T75" fmla="*/ 4708 h 7392"/>
              <a:gd name="T76" fmla="*/ 6908 w 7671"/>
              <a:gd name="T77" fmla="*/ 3389 h 7392"/>
              <a:gd name="T78" fmla="*/ 6217 w 7671"/>
              <a:gd name="T79" fmla="*/ 3699 h 7392"/>
              <a:gd name="T80" fmla="*/ 5852 w 7671"/>
              <a:gd name="T81" fmla="*/ 3659 h 7392"/>
              <a:gd name="T82" fmla="*/ 2398 w 7671"/>
              <a:gd name="T83" fmla="*/ 6899 h 7392"/>
              <a:gd name="T84" fmla="*/ 1865 w 7671"/>
              <a:gd name="T85" fmla="*/ 6899 h 7392"/>
              <a:gd name="T86" fmla="*/ 1699 w 7671"/>
              <a:gd name="T87" fmla="*/ 6629 h 7392"/>
              <a:gd name="T88" fmla="*/ 1723 w 7671"/>
              <a:gd name="T89" fmla="*/ 6359 h 7392"/>
              <a:gd name="T90" fmla="*/ 3526 w 7671"/>
              <a:gd name="T91" fmla="*/ 5073 h 7392"/>
              <a:gd name="T92" fmla="*/ 3970 w 7671"/>
              <a:gd name="T93" fmla="*/ 4961 h 7392"/>
              <a:gd name="T94" fmla="*/ 4343 w 7671"/>
              <a:gd name="T95" fmla="*/ 4596 h 7392"/>
              <a:gd name="T96" fmla="*/ 4454 w 7671"/>
              <a:gd name="T97" fmla="*/ 4168 h 7392"/>
              <a:gd name="T98" fmla="*/ 4089 w 7671"/>
              <a:gd name="T99" fmla="*/ 3985 h 7392"/>
              <a:gd name="T100" fmla="*/ 5042 w 7671"/>
              <a:gd name="T101" fmla="*/ 2747 h 7392"/>
              <a:gd name="T102" fmla="*/ 5113 w 7671"/>
              <a:gd name="T103" fmla="*/ 2167 h 7392"/>
              <a:gd name="T104" fmla="*/ 5352 w 7671"/>
              <a:gd name="T105" fmla="*/ 1795 h 7392"/>
              <a:gd name="T106" fmla="*/ 5923 w 7671"/>
              <a:gd name="T107" fmla="*/ 1493 h 7392"/>
              <a:gd name="T108" fmla="*/ 6257 w 7671"/>
              <a:gd name="T109" fmla="*/ 1517 h 7392"/>
              <a:gd name="T110" fmla="*/ 5821 w 7671"/>
              <a:gd name="T111" fmla="*/ 2017 h 7392"/>
              <a:gd name="T112" fmla="*/ 5701 w 7671"/>
              <a:gd name="T113" fmla="*/ 2374 h 7392"/>
              <a:gd name="T114" fmla="*/ 5821 w 7671"/>
              <a:gd name="T115" fmla="*/ 2732 h 7392"/>
              <a:gd name="T116" fmla="*/ 6058 w 7671"/>
              <a:gd name="T117" fmla="*/ 2937 h 7392"/>
              <a:gd name="T118" fmla="*/ 6423 w 7671"/>
              <a:gd name="T119" fmla="*/ 3001 h 7392"/>
              <a:gd name="T120" fmla="*/ 6797 w 7671"/>
              <a:gd name="T121" fmla="*/ 2882 h 7392"/>
              <a:gd name="T122" fmla="*/ 7250 w 7671"/>
              <a:gd name="T123" fmla="*/ 2700 h 7392"/>
              <a:gd name="T124" fmla="*/ 6908 w 7671"/>
              <a:gd name="T125" fmla="*/ 3389 h 7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671" h="7392">
                <a:moveTo>
                  <a:pt x="7520" y="1906"/>
                </a:moveTo>
                <a:lnTo>
                  <a:pt x="7408" y="1636"/>
                </a:lnTo>
                <a:lnTo>
                  <a:pt x="7408" y="1636"/>
                </a:lnTo>
                <a:lnTo>
                  <a:pt x="6519" y="2509"/>
                </a:lnTo>
                <a:lnTo>
                  <a:pt x="6519" y="2509"/>
                </a:lnTo>
                <a:lnTo>
                  <a:pt x="6479" y="2549"/>
                </a:lnTo>
                <a:lnTo>
                  <a:pt x="6440" y="2572"/>
                </a:lnTo>
                <a:lnTo>
                  <a:pt x="6392" y="2589"/>
                </a:lnTo>
                <a:lnTo>
                  <a:pt x="6352" y="2597"/>
                </a:lnTo>
                <a:lnTo>
                  <a:pt x="6313" y="2589"/>
                </a:lnTo>
                <a:lnTo>
                  <a:pt x="6272" y="2572"/>
                </a:lnTo>
                <a:lnTo>
                  <a:pt x="6225" y="2549"/>
                </a:lnTo>
                <a:lnTo>
                  <a:pt x="6185" y="2509"/>
                </a:lnTo>
                <a:lnTo>
                  <a:pt x="6185" y="2509"/>
                </a:lnTo>
                <a:lnTo>
                  <a:pt x="6170" y="2485"/>
                </a:lnTo>
                <a:lnTo>
                  <a:pt x="6153" y="2454"/>
                </a:lnTo>
                <a:lnTo>
                  <a:pt x="6145" y="2414"/>
                </a:lnTo>
                <a:lnTo>
                  <a:pt x="6145" y="2374"/>
                </a:lnTo>
                <a:lnTo>
                  <a:pt x="6145" y="2335"/>
                </a:lnTo>
                <a:lnTo>
                  <a:pt x="6153" y="2295"/>
                </a:lnTo>
                <a:lnTo>
                  <a:pt x="6170" y="2263"/>
                </a:lnTo>
                <a:lnTo>
                  <a:pt x="6185" y="2239"/>
                </a:lnTo>
                <a:lnTo>
                  <a:pt x="6185" y="2239"/>
                </a:lnTo>
                <a:lnTo>
                  <a:pt x="7075" y="1358"/>
                </a:lnTo>
                <a:lnTo>
                  <a:pt x="7075" y="1358"/>
                </a:lnTo>
                <a:lnTo>
                  <a:pt x="6797" y="1191"/>
                </a:lnTo>
                <a:lnTo>
                  <a:pt x="6797" y="1191"/>
                </a:lnTo>
                <a:lnTo>
                  <a:pt x="6630" y="1120"/>
                </a:lnTo>
                <a:lnTo>
                  <a:pt x="6550" y="1096"/>
                </a:lnTo>
                <a:lnTo>
                  <a:pt x="6463" y="1072"/>
                </a:lnTo>
                <a:lnTo>
                  <a:pt x="6384" y="1048"/>
                </a:lnTo>
                <a:lnTo>
                  <a:pt x="6297" y="1041"/>
                </a:lnTo>
                <a:lnTo>
                  <a:pt x="6217" y="1033"/>
                </a:lnTo>
                <a:lnTo>
                  <a:pt x="6130" y="1033"/>
                </a:lnTo>
                <a:lnTo>
                  <a:pt x="6130" y="1033"/>
                </a:lnTo>
                <a:lnTo>
                  <a:pt x="5987" y="1041"/>
                </a:lnTo>
                <a:lnTo>
                  <a:pt x="5844" y="1056"/>
                </a:lnTo>
                <a:lnTo>
                  <a:pt x="5701" y="1096"/>
                </a:lnTo>
                <a:lnTo>
                  <a:pt x="5558" y="1151"/>
                </a:lnTo>
                <a:lnTo>
                  <a:pt x="5416" y="1223"/>
                </a:lnTo>
                <a:lnTo>
                  <a:pt x="5281" y="1311"/>
                </a:lnTo>
                <a:lnTo>
                  <a:pt x="5146" y="1405"/>
                </a:lnTo>
                <a:lnTo>
                  <a:pt x="5018" y="1525"/>
                </a:lnTo>
                <a:lnTo>
                  <a:pt x="5018" y="1525"/>
                </a:lnTo>
                <a:lnTo>
                  <a:pt x="4963" y="1588"/>
                </a:lnTo>
                <a:lnTo>
                  <a:pt x="4907" y="1652"/>
                </a:lnTo>
                <a:lnTo>
                  <a:pt x="4851" y="1723"/>
                </a:lnTo>
                <a:lnTo>
                  <a:pt x="4804" y="1795"/>
                </a:lnTo>
                <a:lnTo>
                  <a:pt x="4764" y="1874"/>
                </a:lnTo>
                <a:lnTo>
                  <a:pt x="4724" y="1953"/>
                </a:lnTo>
                <a:lnTo>
                  <a:pt x="4685" y="2032"/>
                </a:lnTo>
                <a:lnTo>
                  <a:pt x="4661" y="2120"/>
                </a:lnTo>
                <a:lnTo>
                  <a:pt x="4637" y="2208"/>
                </a:lnTo>
                <a:lnTo>
                  <a:pt x="4621" y="2295"/>
                </a:lnTo>
                <a:lnTo>
                  <a:pt x="4606" y="2382"/>
                </a:lnTo>
                <a:lnTo>
                  <a:pt x="4598" y="2470"/>
                </a:lnTo>
                <a:lnTo>
                  <a:pt x="4598" y="2565"/>
                </a:lnTo>
                <a:lnTo>
                  <a:pt x="4606" y="2652"/>
                </a:lnTo>
                <a:lnTo>
                  <a:pt x="4613" y="2747"/>
                </a:lnTo>
                <a:lnTo>
                  <a:pt x="4629" y="2842"/>
                </a:lnTo>
                <a:lnTo>
                  <a:pt x="4629" y="2842"/>
                </a:lnTo>
                <a:lnTo>
                  <a:pt x="4089" y="3381"/>
                </a:lnTo>
                <a:lnTo>
                  <a:pt x="4089" y="3381"/>
                </a:lnTo>
                <a:lnTo>
                  <a:pt x="4089" y="0"/>
                </a:lnTo>
                <a:lnTo>
                  <a:pt x="4089" y="0"/>
                </a:lnTo>
                <a:lnTo>
                  <a:pt x="0" y="0"/>
                </a:lnTo>
                <a:lnTo>
                  <a:pt x="0" y="0"/>
                </a:lnTo>
                <a:lnTo>
                  <a:pt x="0" y="4168"/>
                </a:lnTo>
                <a:lnTo>
                  <a:pt x="0" y="4168"/>
                </a:lnTo>
                <a:lnTo>
                  <a:pt x="8" y="4263"/>
                </a:lnTo>
                <a:lnTo>
                  <a:pt x="16" y="4350"/>
                </a:lnTo>
                <a:lnTo>
                  <a:pt x="40" y="4438"/>
                </a:lnTo>
                <a:lnTo>
                  <a:pt x="71" y="4517"/>
                </a:lnTo>
                <a:lnTo>
                  <a:pt x="112" y="4596"/>
                </a:lnTo>
                <a:lnTo>
                  <a:pt x="158" y="4675"/>
                </a:lnTo>
                <a:lnTo>
                  <a:pt x="214" y="4739"/>
                </a:lnTo>
                <a:lnTo>
                  <a:pt x="270" y="4810"/>
                </a:lnTo>
                <a:lnTo>
                  <a:pt x="341" y="4866"/>
                </a:lnTo>
                <a:lnTo>
                  <a:pt x="413" y="4922"/>
                </a:lnTo>
                <a:lnTo>
                  <a:pt x="484" y="4961"/>
                </a:lnTo>
                <a:lnTo>
                  <a:pt x="571" y="5001"/>
                </a:lnTo>
                <a:lnTo>
                  <a:pt x="652" y="5033"/>
                </a:lnTo>
                <a:lnTo>
                  <a:pt x="746" y="5057"/>
                </a:lnTo>
                <a:lnTo>
                  <a:pt x="833" y="5073"/>
                </a:lnTo>
                <a:lnTo>
                  <a:pt x="929" y="5073"/>
                </a:lnTo>
                <a:lnTo>
                  <a:pt x="929" y="5073"/>
                </a:lnTo>
                <a:lnTo>
                  <a:pt x="2374" y="5073"/>
                </a:lnTo>
                <a:lnTo>
                  <a:pt x="2374" y="5073"/>
                </a:lnTo>
                <a:lnTo>
                  <a:pt x="1524" y="5914"/>
                </a:lnTo>
                <a:lnTo>
                  <a:pt x="1524" y="5914"/>
                </a:lnTo>
                <a:lnTo>
                  <a:pt x="1461" y="5977"/>
                </a:lnTo>
                <a:lnTo>
                  <a:pt x="1406" y="6049"/>
                </a:lnTo>
                <a:lnTo>
                  <a:pt x="1358" y="6121"/>
                </a:lnTo>
                <a:lnTo>
                  <a:pt x="1318" y="6193"/>
                </a:lnTo>
                <a:lnTo>
                  <a:pt x="1286" y="6272"/>
                </a:lnTo>
                <a:lnTo>
                  <a:pt x="1263" y="6351"/>
                </a:lnTo>
                <a:lnTo>
                  <a:pt x="1246" y="6430"/>
                </a:lnTo>
                <a:lnTo>
                  <a:pt x="1246" y="6517"/>
                </a:lnTo>
                <a:lnTo>
                  <a:pt x="1246" y="6517"/>
                </a:lnTo>
                <a:lnTo>
                  <a:pt x="1246" y="6613"/>
                </a:lnTo>
                <a:lnTo>
                  <a:pt x="1263" y="6708"/>
                </a:lnTo>
                <a:lnTo>
                  <a:pt x="1286" y="6804"/>
                </a:lnTo>
                <a:lnTo>
                  <a:pt x="1318" y="6883"/>
                </a:lnTo>
                <a:lnTo>
                  <a:pt x="1358" y="6970"/>
                </a:lnTo>
                <a:lnTo>
                  <a:pt x="1406" y="7042"/>
                </a:lnTo>
                <a:lnTo>
                  <a:pt x="1461" y="7113"/>
                </a:lnTo>
                <a:lnTo>
                  <a:pt x="1524" y="7177"/>
                </a:lnTo>
                <a:lnTo>
                  <a:pt x="1524" y="7177"/>
                </a:lnTo>
                <a:lnTo>
                  <a:pt x="1588" y="7232"/>
                </a:lnTo>
                <a:lnTo>
                  <a:pt x="1659" y="7280"/>
                </a:lnTo>
                <a:lnTo>
                  <a:pt x="1730" y="7319"/>
                </a:lnTo>
                <a:lnTo>
                  <a:pt x="1802" y="7343"/>
                </a:lnTo>
                <a:lnTo>
                  <a:pt x="1882" y="7367"/>
                </a:lnTo>
                <a:lnTo>
                  <a:pt x="1969" y="7383"/>
                </a:lnTo>
                <a:lnTo>
                  <a:pt x="2048" y="7391"/>
                </a:lnTo>
                <a:lnTo>
                  <a:pt x="2135" y="7391"/>
                </a:lnTo>
                <a:lnTo>
                  <a:pt x="2135" y="7391"/>
                </a:lnTo>
                <a:lnTo>
                  <a:pt x="2216" y="7391"/>
                </a:lnTo>
                <a:lnTo>
                  <a:pt x="2295" y="7383"/>
                </a:lnTo>
                <a:lnTo>
                  <a:pt x="2382" y="7367"/>
                </a:lnTo>
                <a:lnTo>
                  <a:pt x="2461" y="7343"/>
                </a:lnTo>
                <a:lnTo>
                  <a:pt x="2533" y="7319"/>
                </a:lnTo>
                <a:lnTo>
                  <a:pt x="2612" y="7280"/>
                </a:lnTo>
                <a:lnTo>
                  <a:pt x="2675" y="7232"/>
                </a:lnTo>
                <a:lnTo>
                  <a:pt x="2747" y="7177"/>
                </a:lnTo>
                <a:lnTo>
                  <a:pt x="2747" y="7177"/>
                </a:lnTo>
                <a:lnTo>
                  <a:pt x="5852" y="4104"/>
                </a:lnTo>
                <a:lnTo>
                  <a:pt x="5852" y="4104"/>
                </a:lnTo>
                <a:lnTo>
                  <a:pt x="6130" y="4104"/>
                </a:lnTo>
                <a:lnTo>
                  <a:pt x="6130" y="4104"/>
                </a:lnTo>
                <a:lnTo>
                  <a:pt x="6297" y="4096"/>
                </a:lnTo>
                <a:lnTo>
                  <a:pt x="6455" y="4072"/>
                </a:lnTo>
                <a:lnTo>
                  <a:pt x="6606" y="4033"/>
                </a:lnTo>
                <a:lnTo>
                  <a:pt x="6749" y="3985"/>
                </a:lnTo>
                <a:lnTo>
                  <a:pt x="6884" y="3921"/>
                </a:lnTo>
                <a:lnTo>
                  <a:pt x="7011" y="3850"/>
                </a:lnTo>
                <a:lnTo>
                  <a:pt x="7130" y="3763"/>
                </a:lnTo>
                <a:lnTo>
                  <a:pt x="7241" y="3659"/>
                </a:lnTo>
                <a:lnTo>
                  <a:pt x="7241" y="3659"/>
                </a:lnTo>
                <a:lnTo>
                  <a:pt x="7321" y="3580"/>
                </a:lnTo>
                <a:lnTo>
                  <a:pt x="7393" y="3485"/>
                </a:lnTo>
                <a:lnTo>
                  <a:pt x="7456" y="3389"/>
                </a:lnTo>
                <a:lnTo>
                  <a:pt x="7511" y="3286"/>
                </a:lnTo>
                <a:lnTo>
                  <a:pt x="7559" y="3183"/>
                </a:lnTo>
                <a:lnTo>
                  <a:pt x="7599" y="3072"/>
                </a:lnTo>
                <a:lnTo>
                  <a:pt x="7630" y="2961"/>
                </a:lnTo>
                <a:lnTo>
                  <a:pt x="7654" y="2850"/>
                </a:lnTo>
                <a:lnTo>
                  <a:pt x="7663" y="2732"/>
                </a:lnTo>
                <a:lnTo>
                  <a:pt x="7670" y="2613"/>
                </a:lnTo>
                <a:lnTo>
                  <a:pt x="7670" y="2493"/>
                </a:lnTo>
                <a:lnTo>
                  <a:pt x="7654" y="2374"/>
                </a:lnTo>
                <a:lnTo>
                  <a:pt x="7638" y="2255"/>
                </a:lnTo>
                <a:lnTo>
                  <a:pt x="7607" y="2136"/>
                </a:lnTo>
                <a:lnTo>
                  <a:pt x="7567" y="2025"/>
                </a:lnTo>
                <a:lnTo>
                  <a:pt x="7520" y="1906"/>
                </a:lnTo>
                <a:close/>
                <a:moveTo>
                  <a:pt x="1485" y="4168"/>
                </a:moveTo>
                <a:lnTo>
                  <a:pt x="1485" y="4168"/>
                </a:lnTo>
                <a:lnTo>
                  <a:pt x="1485" y="4224"/>
                </a:lnTo>
                <a:lnTo>
                  <a:pt x="1477" y="4278"/>
                </a:lnTo>
                <a:lnTo>
                  <a:pt x="1461" y="4334"/>
                </a:lnTo>
                <a:lnTo>
                  <a:pt x="1437" y="4390"/>
                </a:lnTo>
                <a:lnTo>
                  <a:pt x="1414" y="4438"/>
                </a:lnTo>
                <a:lnTo>
                  <a:pt x="1381" y="4477"/>
                </a:lnTo>
                <a:lnTo>
                  <a:pt x="1350" y="4517"/>
                </a:lnTo>
                <a:lnTo>
                  <a:pt x="1310" y="4557"/>
                </a:lnTo>
                <a:lnTo>
                  <a:pt x="1271" y="4596"/>
                </a:lnTo>
                <a:lnTo>
                  <a:pt x="1231" y="4620"/>
                </a:lnTo>
                <a:lnTo>
                  <a:pt x="1183" y="4652"/>
                </a:lnTo>
                <a:lnTo>
                  <a:pt x="1136" y="4668"/>
                </a:lnTo>
                <a:lnTo>
                  <a:pt x="1088" y="4691"/>
                </a:lnTo>
                <a:lnTo>
                  <a:pt x="1032" y="4700"/>
                </a:lnTo>
                <a:lnTo>
                  <a:pt x="984" y="4708"/>
                </a:lnTo>
                <a:lnTo>
                  <a:pt x="929" y="4708"/>
                </a:lnTo>
                <a:lnTo>
                  <a:pt x="929" y="4708"/>
                </a:lnTo>
                <a:lnTo>
                  <a:pt x="866" y="4708"/>
                </a:lnTo>
                <a:lnTo>
                  <a:pt x="810" y="4700"/>
                </a:lnTo>
                <a:lnTo>
                  <a:pt x="754" y="4691"/>
                </a:lnTo>
                <a:lnTo>
                  <a:pt x="706" y="4668"/>
                </a:lnTo>
                <a:lnTo>
                  <a:pt x="659" y="4652"/>
                </a:lnTo>
                <a:lnTo>
                  <a:pt x="611" y="4620"/>
                </a:lnTo>
                <a:lnTo>
                  <a:pt x="563" y="4596"/>
                </a:lnTo>
                <a:lnTo>
                  <a:pt x="532" y="4557"/>
                </a:lnTo>
                <a:lnTo>
                  <a:pt x="492" y="4517"/>
                </a:lnTo>
                <a:lnTo>
                  <a:pt x="461" y="4477"/>
                </a:lnTo>
                <a:lnTo>
                  <a:pt x="436" y="4438"/>
                </a:lnTo>
                <a:lnTo>
                  <a:pt x="413" y="4390"/>
                </a:lnTo>
                <a:lnTo>
                  <a:pt x="397" y="4334"/>
                </a:lnTo>
                <a:lnTo>
                  <a:pt x="382" y="4278"/>
                </a:lnTo>
                <a:lnTo>
                  <a:pt x="373" y="4224"/>
                </a:lnTo>
                <a:lnTo>
                  <a:pt x="373" y="4168"/>
                </a:lnTo>
                <a:lnTo>
                  <a:pt x="373" y="4168"/>
                </a:lnTo>
                <a:lnTo>
                  <a:pt x="373" y="366"/>
                </a:lnTo>
                <a:lnTo>
                  <a:pt x="373" y="366"/>
                </a:lnTo>
                <a:lnTo>
                  <a:pt x="3716" y="366"/>
                </a:lnTo>
                <a:lnTo>
                  <a:pt x="3716" y="366"/>
                </a:lnTo>
                <a:lnTo>
                  <a:pt x="3716" y="3747"/>
                </a:lnTo>
                <a:lnTo>
                  <a:pt x="3716" y="3747"/>
                </a:lnTo>
                <a:lnTo>
                  <a:pt x="3716" y="3985"/>
                </a:lnTo>
                <a:lnTo>
                  <a:pt x="3716" y="3985"/>
                </a:lnTo>
                <a:lnTo>
                  <a:pt x="3470" y="3985"/>
                </a:lnTo>
                <a:lnTo>
                  <a:pt x="3470" y="3985"/>
                </a:lnTo>
                <a:lnTo>
                  <a:pt x="1485" y="3985"/>
                </a:lnTo>
                <a:lnTo>
                  <a:pt x="1485" y="3985"/>
                </a:lnTo>
                <a:lnTo>
                  <a:pt x="1485" y="4168"/>
                </a:lnTo>
                <a:close/>
                <a:moveTo>
                  <a:pt x="1676" y="4708"/>
                </a:moveTo>
                <a:lnTo>
                  <a:pt x="1676" y="4708"/>
                </a:lnTo>
                <a:lnTo>
                  <a:pt x="1715" y="4636"/>
                </a:lnTo>
                <a:lnTo>
                  <a:pt x="1763" y="4548"/>
                </a:lnTo>
                <a:lnTo>
                  <a:pt x="1794" y="4453"/>
                </a:lnTo>
                <a:lnTo>
                  <a:pt x="1811" y="4398"/>
                </a:lnTo>
                <a:lnTo>
                  <a:pt x="1811" y="4350"/>
                </a:lnTo>
                <a:lnTo>
                  <a:pt x="1811" y="4350"/>
                </a:lnTo>
                <a:lnTo>
                  <a:pt x="3105" y="4350"/>
                </a:lnTo>
                <a:lnTo>
                  <a:pt x="3105" y="4350"/>
                </a:lnTo>
                <a:lnTo>
                  <a:pt x="3716" y="4350"/>
                </a:lnTo>
                <a:lnTo>
                  <a:pt x="3716" y="4350"/>
                </a:lnTo>
                <a:lnTo>
                  <a:pt x="4041" y="4350"/>
                </a:lnTo>
                <a:lnTo>
                  <a:pt x="4041" y="4350"/>
                </a:lnTo>
                <a:lnTo>
                  <a:pt x="4002" y="4430"/>
                </a:lnTo>
                <a:lnTo>
                  <a:pt x="3954" y="4501"/>
                </a:lnTo>
                <a:lnTo>
                  <a:pt x="3898" y="4565"/>
                </a:lnTo>
                <a:lnTo>
                  <a:pt x="3835" y="4612"/>
                </a:lnTo>
                <a:lnTo>
                  <a:pt x="3771" y="4660"/>
                </a:lnTo>
                <a:lnTo>
                  <a:pt x="3692" y="4683"/>
                </a:lnTo>
                <a:lnTo>
                  <a:pt x="3613" y="4708"/>
                </a:lnTo>
                <a:lnTo>
                  <a:pt x="3526" y="4708"/>
                </a:lnTo>
                <a:lnTo>
                  <a:pt x="3526" y="4708"/>
                </a:lnTo>
                <a:lnTo>
                  <a:pt x="3350" y="4708"/>
                </a:lnTo>
                <a:lnTo>
                  <a:pt x="3350" y="4708"/>
                </a:lnTo>
                <a:lnTo>
                  <a:pt x="2739" y="4708"/>
                </a:lnTo>
                <a:lnTo>
                  <a:pt x="2739" y="4708"/>
                </a:lnTo>
                <a:lnTo>
                  <a:pt x="1676" y="4708"/>
                </a:lnTo>
                <a:close/>
                <a:moveTo>
                  <a:pt x="6908" y="3389"/>
                </a:moveTo>
                <a:lnTo>
                  <a:pt x="6908" y="3389"/>
                </a:lnTo>
                <a:lnTo>
                  <a:pt x="6797" y="3485"/>
                </a:lnTo>
                <a:lnTo>
                  <a:pt x="6685" y="3564"/>
                </a:lnTo>
                <a:lnTo>
                  <a:pt x="6558" y="3628"/>
                </a:lnTo>
                <a:lnTo>
                  <a:pt x="6423" y="3667"/>
                </a:lnTo>
                <a:lnTo>
                  <a:pt x="6288" y="3699"/>
                </a:lnTo>
                <a:lnTo>
                  <a:pt x="6217" y="3699"/>
                </a:lnTo>
                <a:lnTo>
                  <a:pt x="6145" y="3707"/>
                </a:lnTo>
                <a:lnTo>
                  <a:pt x="6074" y="3699"/>
                </a:lnTo>
                <a:lnTo>
                  <a:pt x="6002" y="3691"/>
                </a:lnTo>
                <a:lnTo>
                  <a:pt x="5923" y="3684"/>
                </a:lnTo>
                <a:lnTo>
                  <a:pt x="5852" y="3659"/>
                </a:lnTo>
                <a:lnTo>
                  <a:pt x="5852" y="3659"/>
                </a:lnTo>
                <a:lnTo>
                  <a:pt x="5740" y="3604"/>
                </a:lnTo>
                <a:lnTo>
                  <a:pt x="5740" y="3604"/>
                </a:lnTo>
                <a:lnTo>
                  <a:pt x="2469" y="6843"/>
                </a:lnTo>
                <a:lnTo>
                  <a:pt x="2469" y="6843"/>
                </a:lnTo>
                <a:lnTo>
                  <a:pt x="2430" y="6875"/>
                </a:lnTo>
                <a:lnTo>
                  <a:pt x="2398" y="6899"/>
                </a:lnTo>
                <a:lnTo>
                  <a:pt x="2318" y="6939"/>
                </a:lnTo>
                <a:lnTo>
                  <a:pt x="2224" y="6962"/>
                </a:lnTo>
                <a:lnTo>
                  <a:pt x="2135" y="6970"/>
                </a:lnTo>
                <a:lnTo>
                  <a:pt x="2041" y="6962"/>
                </a:lnTo>
                <a:lnTo>
                  <a:pt x="1954" y="6939"/>
                </a:lnTo>
                <a:lnTo>
                  <a:pt x="1865" y="6899"/>
                </a:lnTo>
                <a:lnTo>
                  <a:pt x="1834" y="6875"/>
                </a:lnTo>
                <a:lnTo>
                  <a:pt x="1802" y="6843"/>
                </a:lnTo>
                <a:lnTo>
                  <a:pt x="1802" y="6843"/>
                </a:lnTo>
                <a:lnTo>
                  <a:pt x="1755" y="6795"/>
                </a:lnTo>
                <a:lnTo>
                  <a:pt x="1723" y="6724"/>
                </a:lnTo>
                <a:lnTo>
                  <a:pt x="1699" y="6629"/>
                </a:lnTo>
                <a:lnTo>
                  <a:pt x="1691" y="6573"/>
                </a:lnTo>
                <a:lnTo>
                  <a:pt x="1691" y="6517"/>
                </a:lnTo>
                <a:lnTo>
                  <a:pt x="1691" y="6517"/>
                </a:lnTo>
                <a:lnTo>
                  <a:pt x="1691" y="6478"/>
                </a:lnTo>
                <a:lnTo>
                  <a:pt x="1699" y="6438"/>
                </a:lnTo>
                <a:lnTo>
                  <a:pt x="1723" y="6359"/>
                </a:lnTo>
                <a:lnTo>
                  <a:pt x="1755" y="6295"/>
                </a:lnTo>
                <a:lnTo>
                  <a:pt x="1802" y="6239"/>
                </a:lnTo>
                <a:lnTo>
                  <a:pt x="1802" y="6239"/>
                </a:lnTo>
                <a:lnTo>
                  <a:pt x="2978" y="5073"/>
                </a:lnTo>
                <a:lnTo>
                  <a:pt x="2978" y="5073"/>
                </a:lnTo>
                <a:lnTo>
                  <a:pt x="3526" y="5073"/>
                </a:lnTo>
                <a:lnTo>
                  <a:pt x="3526" y="5073"/>
                </a:lnTo>
                <a:lnTo>
                  <a:pt x="3620" y="5073"/>
                </a:lnTo>
                <a:lnTo>
                  <a:pt x="3716" y="5057"/>
                </a:lnTo>
                <a:lnTo>
                  <a:pt x="3803" y="5033"/>
                </a:lnTo>
                <a:lnTo>
                  <a:pt x="3890" y="5001"/>
                </a:lnTo>
                <a:lnTo>
                  <a:pt x="3970" y="4961"/>
                </a:lnTo>
                <a:lnTo>
                  <a:pt x="4050" y="4922"/>
                </a:lnTo>
                <a:lnTo>
                  <a:pt x="4121" y="4866"/>
                </a:lnTo>
                <a:lnTo>
                  <a:pt x="4185" y="4810"/>
                </a:lnTo>
                <a:lnTo>
                  <a:pt x="4247" y="4739"/>
                </a:lnTo>
                <a:lnTo>
                  <a:pt x="4295" y="4675"/>
                </a:lnTo>
                <a:lnTo>
                  <a:pt x="4343" y="4596"/>
                </a:lnTo>
                <a:lnTo>
                  <a:pt x="4382" y="4517"/>
                </a:lnTo>
                <a:lnTo>
                  <a:pt x="4415" y="4438"/>
                </a:lnTo>
                <a:lnTo>
                  <a:pt x="4438" y="4350"/>
                </a:lnTo>
                <a:lnTo>
                  <a:pt x="4454" y="4263"/>
                </a:lnTo>
                <a:lnTo>
                  <a:pt x="4454" y="4168"/>
                </a:lnTo>
                <a:lnTo>
                  <a:pt x="4454" y="4168"/>
                </a:lnTo>
                <a:lnTo>
                  <a:pt x="4454" y="3985"/>
                </a:lnTo>
                <a:lnTo>
                  <a:pt x="4454" y="3985"/>
                </a:lnTo>
                <a:lnTo>
                  <a:pt x="4089" y="3985"/>
                </a:lnTo>
                <a:lnTo>
                  <a:pt x="4089" y="3985"/>
                </a:lnTo>
                <a:lnTo>
                  <a:pt x="4089" y="3985"/>
                </a:lnTo>
                <a:lnTo>
                  <a:pt x="4089" y="3985"/>
                </a:lnTo>
                <a:lnTo>
                  <a:pt x="5074" y="3001"/>
                </a:lnTo>
                <a:lnTo>
                  <a:pt x="5074" y="3001"/>
                </a:lnTo>
                <a:lnTo>
                  <a:pt x="5074" y="2898"/>
                </a:lnTo>
                <a:lnTo>
                  <a:pt x="5074" y="2898"/>
                </a:lnTo>
                <a:lnTo>
                  <a:pt x="5057" y="2819"/>
                </a:lnTo>
                <a:lnTo>
                  <a:pt x="5042" y="2747"/>
                </a:lnTo>
                <a:lnTo>
                  <a:pt x="5034" y="2676"/>
                </a:lnTo>
                <a:lnTo>
                  <a:pt x="5034" y="2597"/>
                </a:lnTo>
                <a:lnTo>
                  <a:pt x="5034" y="2525"/>
                </a:lnTo>
                <a:lnTo>
                  <a:pt x="5042" y="2454"/>
                </a:lnTo>
                <a:lnTo>
                  <a:pt x="5066" y="2302"/>
                </a:lnTo>
                <a:lnTo>
                  <a:pt x="5113" y="2167"/>
                </a:lnTo>
                <a:lnTo>
                  <a:pt x="5146" y="2096"/>
                </a:lnTo>
                <a:lnTo>
                  <a:pt x="5177" y="2032"/>
                </a:lnTo>
                <a:lnTo>
                  <a:pt x="5217" y="1969"/>
                </a:lnTo>
                <a:lnTo>
                  <a:pt x="5256" y="1906"/>
                </a:lnTo>
                <a:lnTo>
                  <a:pt x="5304" y="1851"/>
                </a:lnTo>
                <a:lnTo>
                  <a:pt x="5352" y="1795"/>
                </a:lnTo>
                <a:lnTo>
                  <a:pt x="5352" y="1795"/>
                </a:lnTo>
                <a:lnTo>
                  <a:pt x="5526" y="1675"/>
                </a:lnTo>
                <a:lnTo>
                  <a:pt x="5622" y="1620"/>
                </a:lnTo>
                <a:lnTo>
                  <a:pt x="5725" y="1573"/>
                </a:lnTo>
                <a:lnTo>
                  <a:pt x="5821" y="1533"/>
                </a:lnTo>
                <a:lnTo>
                  <a:pt x="5923" y="1493"/>
                </a:lnTo>
                <a:lnTo>
                  <a:pt x="6027" y="1477"/>
                </a:lnTo>
                <a:lnTo>
                  <a:pt x="6130" y="1469"/>
                </a:lnTo>
                <a:lnTo>
                  <a:pt x="6130" y="1469"/>
                </a:lnTo>
                <a:lnTo>
                  <a:pt x="6170" y="1477"/>
                </a:lnTo>
                <a:lnTo>
                  <a:pt x="6217" y="1493"/>
                </a:lnTo>
                <a:lnTo>
                  <a:pt x="6257" y="1517"/>
                </a:lnTo>
                <a:lnTo>
                  <a:pt x="6297" y="1525"/>
                </a:lnTo>
                <a:lnTo>
                  <a:pt x="6297" y="1525"/>
                </a:lnTo>
                <a:lnTo>
                  <a:pt x="5908" y="1906"/>
                </a:lnTo>
                <a:lnTo>
                  <a:pt x="5908" y="1906"/>
                </a:lnTo>
                <a:lnTo>
                  <a:pt x="5860" y="1961"/>
                </a:lnTo>
                <a:lnTo>
                  <a:pt x="5821" y="2017"/>
                </a:lnTo>
                <a:lnTo>
                  <a:pt x="5780" y="2073"/>
                </a:lnTo>
                <a:lnTo>
                  <a:pt x="5757" y="2128"/>
                </a:lnTo>
                <a:lnTo>
                  <a:pt x="5732" y="2192"/>
                </a:lnTo>
                <a:lnTo>
                  <a:pt x="5717" y="2247"/>
                </a:lnTo>
                <a:lnTo>
                  <a:pt x="5701" y="2310"/>
                </a:lnTo>
                <a:lnTo>
                  <a:pt x="5701" y="2374"/>
                </a:lnTo>
                <a:lnTo>
                  <a:pt x="5701" y="2437"/>
                </a:lnTo>
                <a:lnTo>
                  <a:pt x="5717" y="2493"/>
                </a:lnTo>
                <a:lnTo>
                  <a:pt x="5732" y="2557"/>
                </a:lnTo>
                <a:lnTo>
                  <a:pt x="5757" y="2620"/>
                </a:lnTo>
                <a:lnTo>
                  <a:pt x="5780" y="2676"/>
                </a:lnTo>
                <a:lnTo>
                  <a:pt x="5821" y="2732"/>
                </a:lnTo>
                <a:lnTo>
                  <a:pt x="5860" y="2787"/>
                </a:lnTo>
                <a:lnTo>
                  <a:pt x="5908" y="2842"/>
                </a:lnTo>
                <a:lnTo>
                  <a:pt x="5908" y="2842"/>
                </a:lnTo>
                <a:lnTo>
                  <a:pt x="5955" y="2882"/>
                </a:lnTo>
                <a:lnTo>
                  <a:pt x="6002" y="2914"/>
                </a:lnTo>
                <a:lnTo>
                  <a:pt x="6058" y="2937"/>
                </a:lnTo>
                <a:lnTo>
                  <a:pt x="6114" y="2961"/>
                </a:lnTo>
                <a:lnTo>
                  <a:pt x="6170" y="2976"/>
                </a:lnTo>
                <a:lnTo>
                  <a:pt x="6233" y="2992"/>
                </a:lnTo>
                <a:lnTo>
                  <a:pt x="6297" y="3001"/>
                </a:lnTo>
                <a:lnTo>
                  <a:pt x="6360" y="3001"/>
                </a:lnTo>
                <a:lnTo>
                  <a:pt x="6423" y="3001"/>
                </a:lnTo>
                <a:lnTo>
                  <a:pt x="6495" y="2992"/>
                </a:lnTo>
                <a:lnTo>
                  <a:pt x="6558" y="2976"/>
                </a:lnTo>
                <a:lnTo>
                  <a:pt x="6622" y="2961"/>
                </a:lnTo>
                <a:lnTo>
                  <a:pt x="6685" y="2937"/>
                </a:lnTo>
                <a:lnTo>
                  <a:pt x="6741" y="2914"/>
                </a:lnTo>
                <a:lnTo>
                  <a:pt x="6797" y="2882"/>
                </a:lnTo>
                <a:lnTo>
                  <a:pt x="6853" y="2842"/>
                </a:lnTo>
                <a:lnTo>
                  <a:pt x="6853" y="2842"/>
                </a:lnTo>
                <a:lnTo>
                  <a:pt x="7241" y="2454"/>
                </a:lnTo>
                <a:lnTo>
                  <a:pt x="7241" y="2454"/>
                </a:lnTo>
                <a:lnTo>
                  <a:pt x="7258" y="2580"/>
                </a:lnTo>
                <a:lnTo>
                  <a:pt x="7250" y="2700"/>
                </a:lnTo>
                <a:lnTo>
                  <a:pt x="7233" y="2827"/>
                </a:lnTo>
                <a:lnTo>
                  <a:pt x="7202" y="2945"/>
                </a:lnTo>
                <a:lnTo>
                  <a:pt x="7154" y="3056"/>
                </a:lnTo>
                <a:lnTo>
                  <a:pt x="7082" y="3175"/>
                </a:lnTo>
                <a:lnTo>
                  <a:pt x="7003" y="3286"/>
                </a:lnTo>
                <a:lnTo>
                  <a:pt x="6908" y="3389"/>
                </a:lnTo>
                <a:close/>
              </a:path>
            </a:pathLst>
          </a:custGeom>
          <a:solidFill>
            <a:schemeClr val="bg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endParaRPr lang="en-US" sz="1836">
              <a:solidFill>
                <a:srgbClr val="505050"/>
              </a:solidFill>
              <a:latin typeface="Segoe UI"/>
            </a:endParaRPr>
          </a:p>
        </p:txBody>
      </p:sp>
      <p:sp>
        <p:nvSpPr>
          <p:cNvPr id="54" name="binary">
            <a:extLst>
              <a:ext uri="{FF2B5EF4-FFF2-40B4-BE49-F238E27FC236}">
                <a16:creationId xmlns:a16="http://schemas.microsoft.com/office/drawing/2014/main" id="{D4A82108-CFE1-4883-A3B2-CCB20A608849}"/>
              </a:ext>
            </a:extLst>
          </p:cNvPr>
          <p:cNvSpPr>
            <a:spLocks noChangeAspect="1" noEditPoints="1"/>
          </p:cNvSpPr>
          <p:nvPr/>
        </p:nvSpPr>
        <p:spPr bwMode="auto">
          <a:xfrm>
            <a:off x="9338525" y="5664123"/>
            <a:ext cx="525341" cy="453631"/>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15875" cap="flat" cmpd="sng" algn="ctr">
            <a:solidFill>
              <a:schemeClr val="bg1"/>
            </a:solidFill>
            <a:prstDash val="solid"/>
            <a:headEnd type="none" w="med" len="med"/>
            <a:tailEnd type="none" w="med" len="med"/>
          </a:ln>
          <a:effectLst/>
          <a:extLst/>
        </p:spPr>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pPr>
            <a:endParaRPr lang="en-US" sz="2400" kern="0" dirty="0">
              <a:gradFill>
                <a:gsLst>
                  <a:gs pos="0">
                    <a:srgbClr val="FFFFFF"/>
                  </a:gs>
                  <a:gs pos="100000">
                    <a:srgbClr val="FFFFFF"/>
                  </a:gs>
                </a:gsLst>
                <a:lin ang="5400000" scaled="0"/>
              </a:gradFill>
              <a:latin typeface="Segoe UI"/>
              <a:cs typeface="Segoe UI" pitchFamily="34" charset="0"/>
            </a:endParaRPr>
          </a:p>
        </p:txBody>
      </p:sp>
      <p:sp>
        <p:nvSpPr>
          <p:cNvPr id="57" name="Rectangle 56">
            <a:extLst>
              <a:ext uri="{FF2B5EF4-FFF2-40B4-BE49-F238E27FC236}">
                <a16:creationId xmlns:a16="http://schemas.microsoft.com/office/drawing/2014/main" id="{6BBCB851-E6EE-4C48-9545-DDAB86416409}"/>
              </a:ext>
            </a:extLst>
          </p:cNvPr>
          <p:cNvSpPr/>
          <p:nvPr/>
        </p:nvSpPr>
        <p:spPr bwMode="auto">
          <a:xfrm>
            <a:off x="2022922" y="813915"/>
            <a:ext cx="10412670" cy="596503"/>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563" fontAlgn="base">
              <a:lnSpc>
                <a:spcPct val="90000"/>
              </a:lnSpc>
              <a:spcBef>
                <a:spcPct val="0"/>
              </a:spcBef>
              <a:spcAft>
                <a:spcPct val="0"/>
              </a:spcAft>
              <a:defRPr/>
            </a:pPr>
            <a:r>
              <a:rPr lang="en-US" sz="3264" kern="0" spc="50" dirty="0">
                <a:ln w="3175">
                  <a:noFill/>
                </a:ln>
                <a:solidFill>
                  <a:srgbClr val="0089CF"/>
                </a:solidFill>
                <a:latin typeface="Segoe UI Light" panose="020B0502040204020203" pitchFamily="34" charset="0"/>
                <a:cs typeface="Segoe UI Light" panose="020B0502040204020203" pitchFamily="34" charset="0"/>
              </a:rPr>
              <a:t>Productive AI for every developer and scenario</a:t>
            </a:r>
          </a:p>
        </p:txBody>
      </p:sp>
      <p:grpSp>
        <p:nvGrpSpPr>
          <p:cNvPr id="52" name="Group 51"/>
          <p:cNvGrpSpPr/>
          <p:nvPr/>
        </p:nvGrpSpPr>
        <p:grpSpPr>
          <a:xfrm>
            <a:off x="6407031" y="3470876"/>
            <a:ext cx="1450327" cy="1450327"/>
            <a:chOff x="6281109" y="2959784"/>
            <a:chExt cx="1422018" cy="1422018"/>
          </a:xfrm>
        </p:grpSpPr>
        <p:sp>
          <p:nvSpPr>
            <p:cNvPr id="46" name="Oval 45">
              <a:extLst>
                <a:ext uri="{FF2B5EF4-FFF2-40B4-BE49-F238E27FC236}">
                  <a16:creationId xmlns:a16="http://schemas.microsoft.com/office/drawing/2014/main" id="{5A32FFBD-B132-426A-9535-BCDE9A880763}"/>
                </a:ext>
              </a:extLst>
            </p:cNvPr>
            <p:cNvSpPr/>
            <p:nvPr/>
          </p:nvSpPr>
          <p:spPr bwMode="auto">
            <a:xfrm>
              <a:off x="6281109" y="2959784"/>
              <a:ext cx="1422018" cy="1422018"/>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8" name="Rectangle 107"/>
            <p:cNvSpPr/>
            <p:nvPr/>
          </p:nvSpPr>
          <p:spPr>
            <a:xfrm>
              <a:off x="6440373" y="3400793"/>
              <a:ext cx="1117614" cy="531812"/>
            </a:xfrm>
            <a:prstGeom prst="rect">
              <a:avLst/>
            </a:prstGeom>
          </p:spPr>
          <p:txBody>
            <a:bodyPr wrap="none">
              <a:spAutoFit/>
            </a:bodyPr>
            <a:lstStyle/>
            <a:p>
              <a:pPr algn="ctr" defTabSz="932597"/>
              <a:r>
                <a:rPr lang="en-US" sz="2856" kern="0" spc="50" dirty="0">
                  <a:ln w="3175">
                    <a:noFill/>
                  </a:ln>
                  <a:solidFill>
                    <a:srgbClr val="FFFFFF"/>
                  </a:solidFill>
                  <a:latin typeface="Segoe UI Light" panose="020B0502040204020203" pitchFamily="34" charset="0"/>
                  <a:cs typeface="Segoe UI Light" panose="020B0502040204020203" pitchFamily="34" charset="0"/>
                </a:rPr>
                <a:t>Azure</a:t>
              </a:r>
              <a:endParaRPr lang="en-US" sz="2856" dirty="0">
                <a:solidFill>
                  <a:srgbClr val="FFFFFF"/>
                </a:solidFill>
                <a:latin typeface="Segoe UI"/>
              </a:endParaRPr>
            </a:p>
          </p:txBody>
        </p:sp>
      </p:grpSp>
      <p:grpSp>
        <p:nvGrpSpPr>
          <p:cNvPr id="192" name="Group 191"/>
          <p:cNvGrpSpPr/>
          <p:nvPr/>
        </p:nvGrpSpPr>
        <p:grpSpPr>
          <a:xfrm>
            <a:off x="2885888" y="5270622"/>
            <a:ext cx="482023" cy="483083"/>
            <a:chOff x="3630613" y="2355850"/>
            <a:chExt cx="2882900" cy="2889250"/>
          </a:xfrm>
          <a:solidFill>
            <a:schemeClr val="bg1"/>
          </a:solidFill>
        </p:grpSpPr>
        <p:sp>
          <p:nvSpPr>
            <p:cNvPr id="197" name="Freeform 1"/>
            <p:cNvSpPr>
              <a:spLocks noChangeArrowheads="1"/>
            </p:cNvSpPr>
            <p:nvPr/>
          </p:nvSpPr>
          <p:spPr bwMode="auto">
            <a:xfrm>
              <a:off x="3630613" y="2355850"/>
              <a:ext cx="2882900" cy="2889250"/>
            </a:xfrm>
            <a:custGeom>
              <a:avLst/>
              <a:gdLst>
                <a:gd name="T0" fmla="*/ 5482 w 8008"/>
                <a:gd name="T1" fmla="*/ 8025 h 8026"/>
                <a:gd name="T2" fmla="*/ 5482 w 8008"/>
                <a:gd name="T3" fmla="*/ 6824 h 8026"/>
                <a:gd name="T4" fmla="*/ 4246 w 8008"/>
                <a:gd name="T5" fmla="*/ 6824 h 8026"/>
                <a:gd name="T6" fmla="*/ 4246 w 8008"/>
                <a:gd name="T7" fmla="*/ 8016 h 8026"/>
                <a:gd name="T8" fmla="*/ 3770 w 8008"/>
                <a:gd name="T9" fmla="*/ 8016 h 8026"/>
                <a:gd name="T10" fmla="*/ 3770 w 8008"/>
                <a:gd name="T11" fmla="*/ 6815 h 8026"/>
                <a:gd name="T12" fmla="*/ 2552 w 8008"/>
                <a:gd name="T13" fmla="*/ 6815 h 8026"/>
                <a:gd name="T14" fmla="*/ 2552 w 8008"/>
                <a:gd name="T15" fmla="*/ 8025 h 8026"/>
                <a:gd name="T16" fmla="*/ 2092 w 8008"/>
                <a:gd name="T17" fmla="*/ 8025 h 8026"/>
                <a:gd name="T18" fmla="*/ 2092 w 8008"/>
                <a:gd name="T19" fmla="*/ 6807 h 8026"/>
                <a:gd name="T20" fmla="*/ 1245 w 8008"/>
                <a:gd name="T21" fmla="*/ 6807 h 8026"/>
                <a:gd name="T22" fmla="*/ 1245 w 8008"/>
                <a:gd name="T23" fmla="*/ 5959 h 8026"/>
                <a:gd name="T24" fmla="*/ 0 w 8008"/>
                <a:gd name="T25" fmla="*/ 5959 h 8026"/>
                <a:gd name="T26" fmla="*/ 0 w 8008"/>
                <a:gd name="T27" fmla="*/ 5500 h 8026"/>
                <a:gd name="T28" fmla="*/ 1210 w 8008"/>
                <a:gd name="T29" fmla="*/ 5500 h 8026"/>
                <a:gd name="T30" fmla="*/ 1210 w 8008"/>
                <a:gd name="T31" fmla="*/ 4264 h 8026"/>
                <a:gd name="T32" fmla="*/ 9 w 8008"/>
                <a:gd name="T33" fmla="*/ 4264 h 8026"/>
                <a:gd name="T34" fmla="*/ 9 w 8008"/>
                <a:gd name="T35" fmla="*/ 3788 h 8026"/>
                <a:gd name="T36" fmla="*/ 1201 w 8008"/>
                <a:gd name="T37" fmla="*/ 3788 h 8026"/>
                <a:gd name="T38" fmla="*/ 1201 w 8008"/>
                <a:gd name="T39" fmla="*/ 2552 h 8026"/>
                <a:gd name="T40" fmla="*/ 0 w 8008"/>
                <a:gd name="T41" fmla="*/ 2552 h 8026"/>
                <a:gd name="T42" fmla="*/ 0 w 8008"/>
                <a:gd name="T43" fmla="*/ 2110 h 8026"/>
                <a:gd name="T44" fmla="*/ 1201 w 8008"/>
                <a:gd name="T45" fmla="*/ 2110 h 8026"/>
                <a:gd name="T46" fmla="*/ 1201 w 8008"/>
                <a:gd name="T47" fmla="*/ 1245 h 8026"/>
                <a:gd name="T48" fmla="*/ 2066 w 8008"/>
                <a:gd name="T49" fmla="*/ 1245 h 8026"/>
                <a:gd name="T50" fmla="*/ 2066 w 8008"/>
                <a:gd name="T51" fmla="*/ 9 h 8026"/>
                <a:gd name="T52" fmla="*/ 2525 w 8008"/>
                <a:gd name="T53" fmla="*/ 9 h 8026"/>
                <a:gd name="T54" fmla="*/ 2525 w 8008"/>
                <a:gd name="T55" fmla="*/ 1210 h 8026"/>
                <a:gd name="T56" fmla="*/ 3761 w 8008"/>
                <a:gd name="T57" fmla="*/ 1210 h 8026"/>
                <a:gd name="T58" fmla="*/ 3761 w 8008"/>
                <a:gd name="T59" fmla="*/ 0 h 8026"/>
                <a:gd name="T60" fmla="*/ 4219 w 8008"/>
                <a:gd name="T61" fmla="*/ 0 h 8026"/>
                <a:gd name="T62" fmla="*/ 4219 w 8008"/>
                <a:gd name="T63" fmla="*/ 1201 h 8026"/>
                <a:gd name="T64" fmla="*/ 5455 w 8008"/>
                <a:gd name="T65" fmla="*/ 1201 h 8026"/>
                <a:gd name="T66" fmla="*/ 5455 w 8008"/>
                <a:gd name="T67" fmla="*/ 18 h 8026"/>
                <a:gd name="T68" fmla="*/ 5932 w 8008"/>
                <a:gd name="T69" fmla="*/ 18 h 8026"/>
                <a:gd name="T70" fmla="*/ 5932 w 8008"/>
                <a:gd name="T71" fmla="*/ 1218 h 8026"/>
                <a:gd name="T72" fmla="*/ 6762 w 8008"/>
                <a:gd name="T73" fmla="*/ 1218 h 8026"/>
                <a:gd name="T74" fmla="*/ 6762 w 8008"/>
                <a:gd name="T75" fmla="*/ 2066 h 8026"/>
                <a:gd name="T76" fmla="*/ 7998 w 8008"/>
                <a:gd name="T77" fmla="*/ 2066 h 8026"/>
                <a:gd name="T78" fmla="*/ 7998 w 8008"/>
                <a:gd name="T79" fmla="*/ 2543 h 8026"/>
                <a:gd name="T80" fmla="*/ 6815 w 8008"/>
                <a:gd name="T81" fmla="*/ 2543 h 8026"/>
                <a:gd name="T82" fmla="*/ 6815 w 8008"/>
                <a:gd name="T83" fmla="*/ 3779 h 8026"/>
                <a:gd name="T84" fmla="*/ 8007 w 8008"/>
                <a:gd name="T85" fmla="*/ 3779 h 8026"/>
                <a:gd name="T86" fmla="*/ 8007 w 8008"/>
                <a:gd name="T87" fmla="*/ 4219 h 8026"/>
                <a:gd name="T88" fmla="*/ 6824 w 8008"/>
                <a:gd name="T89" fmla="*/ 4219 h 8026"/>
                <a:gd name="T90" fmla="*/ 6824 w 8008"/>
                <a:gd name="T91" fmla="*/ 5456 h 8026"/>
                <a:gd name="T92" fmla="*/ 7998 w 8008"/>
                <a:gd name="T93" fmla="*/ 5456 h 8026"/>
                <a:gd name="T94" fmla="*/ 7998 w 8008"/>
                <a:gd name="T95" fmla="*/ 5932 h 8026"/>
                <a:gd name="T96" fmla="*/ 6815 w 8008"/>
                <a:gd name="T97" fmla="*/ 5932 h 8026"/>
                <a:gd name="T98" fmla="*/ 6771 w 8008"/>
                <a:gd name="T99" fmla="*/ 6780 h 8026"/>
                <a:gd name="T100" fmla="*/ 5941 w 8008"/>
                <a:gd name="T101" fmla="*/ 6780 h 8026"/>
                <a:gd name="T102" fmla="*/ 5941 w 8008"/>
                <a:gd name="T103" fmla="*/ 8025 h 8026"/>
                <a:gd name="T104" fmla="*/ 5482 w 8008"/>
                <a:gd name="T105" fmla="*/ 8025 h 8026"/>
                <a:gd name="T106" fmla="*/ 1722 w 8008"/>
                <a:gd name="T107" fmla="*/ 6286 h 8026"/>
                <a:gd name="T108" fmla="*/ 6276 w 8008"/>
                <a:gd name="T109" fmla="*/ 6286 h 8026"/>
                <a:gd name="T110" fmla="*/ 6276 w 8008"/>
                <a:gd name="T111" fmla="*/ 1731 h 8026"/>
                <a:gd name="T112" fmla="*/ 1722 w 8008"/>
                <a:gd name="T113" fmla="*/ 1731 h 8026"/>
                <a:gd name="T114" fmla="*/ 1722 w 8008"/>
                <a:gd name="T115" fmla="*/ 6286 h 80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008" h="8026">
                  <a:moveTo>
                    <a:pt x="5482" y="8025"/>
                  </a:moveTo>
                  <a:lnTo>
                    <a:pt x="5482" y="6824"/>
                  </a:lnTo>
                  <a:lnTo>
                    <a:pt x="4246" y="6824"/>
                  </a:lnTo>
                  <a:lnTo>
                    <a:pt x="4246" y="8016"/>
                  </a:lnTo>
                  <a:lnTo>
                    <a:pt x="3770" y="8016"/>
                  </a:lnTo>
                  <a:lnTo>
                    <a:pt x="3770" y="6815"/>
                  </a:lnTo>
                  <a:lnTo>
                    <a:pt x="2552" y="6815"/>
                  </a:lnTo>
                  <a:lnTo>
                    <a:pt x="2552" y="8025"/>
                  </a:lnTo>
                  <a:lnTo>
                    <a:pt x="2092" y="8025"/>
                  </a:lnTo>
                  <a:lnTo>
                    <a:pt x="2092" y="6807"/>
                  </a:lnTo>
                  <a:lnTo>
                    <a:pt x="1245" y="6807"/>
                  </a:lnTo>
                  <a:lnTo>
                    <a:pt x="1245" y="5959"/>
                  </a:lnTo>
                  <a:lnTo>
                    <a:pt x="0" y="5959"/>
                  </a:lnTo>
                  <a:lnTo>
                    <a:pt x="0" y="5500"/>
                  </a:lnTo>
                  <a:lnTo>
                    <a:pt x="1210" y="5500"/>
                  </a:lnTo>
                  <a:lnTo>
                    <a:pt x="1210" y="4264"/>
                  </a:lnTo>
                  <a:lnTo>
                    <a:pt x="9" y="4264"/>
                  </a:lnTo>
                  <a:lnTo>
                    <a:pt x="9" y="3788"/>
                  </a:lnTo>
                  <a:lnTo>
                    <a:pt x="1201" y="3788"/>
                  </a:lnTo>
                  <a:lnTo>
                    <a:pt x="1201" y="2552"/>
                  </a:lnTo>
                  <a:lnTo>
                    <a:pt x="0" y="2552"/>
                  </a:lnTo>
                  <a:lnTo>
                    <a:pt x="0" y="2110"/>
                  </a:lnTo>
                  <a:lnTo>
                    <a:pt x="1201" y="2110"/>
                  </a:lnTo>
                  <a:lnTo>
                    <a:pt x="1201" y="1245"/>
                  </a:lnTo>
                  <a:lnTo>
                    <a:pt x="2066" y="1245"/>
                  </a:lnTo>
                  <a:lnTo>
                    <a:pt x="2066" y="9"/>
                  </a:lnTo>
                  <a:lnTo>
                    <a:pt x="2525" y="9"/>
                  </a:lnTo>
                  <a:lnTo>
                    <a:pt x="2525" y="1210"/>
                  </a:lnTo>
                  <a:lnTo>
                    <a:pt x="3761" y="1210"/>
                  </a:lnTo>
                  <a:lnTo>
                    <a:pt x="3761" y="0"/>
                  </a:lnTo>
                  <a:lnTo>
                    <a:pt x="4219" y="0"/>
                  </a:lnTo>
                  <a:lnTo>
                    <a:pt x="4219" y="1201"/>
                  </a:lnTo>
                  <a:lnTo>
                    <a:pt x="5455" y="1201"/>
                  </a:lnTo>
                  <a:lnTo>
                    <a:pt x="5455" y="18"/>
                  </a:lnTo>
                  <a:lnTo>
                    <a:pt x="5932" y="18"/>
                  </a:lnTo>
                  <a:lnTo>
                    <a:pt x="5932" y="1218"/>
                  </a:lnTo>
                  <a:lnTo>
                    <a:pt x="6762" y="1218"/>
                  </a:lnTo>
                  <a:lnTo>
                    <a:pt x="6762" y="2066"/>
                  </a:lnTo>
                  <a:lnTo>
                    <a:pt x="7998" y="2066"/>
                  </a:lnTo>
                  <a:lnTo>
                    <a:pt x="7998" y="2543"/>
                  </a:lnTo>
                  <a:lnTo>
                    <a:pt x="6815" y="2543"/>
                  </a:lnTo>
                  <a:lnTo>
                    <a:pt x="6815" y="3779"/>
                  </a:lnTo>
                  <a:lnTo>
                    <a:pt x="8007" y="3779"/>
                  </a:lnTo>
                  <a:lnTo>
                    <a:pt x="8007" y="4219"/>
                  </a:lnTo>
                  <a:lnTo>
                    <a:pt x="6824" y="4219"/>
                  </a:lnTo>
                  <a:lnTo>
                    <a:pt x="6824" y="5456"/>
                  </a:lnTo>
                  <a:lnTo>
                    <a:pt x="7998" y="5456"/>
                  </a:lnTo>
                  <a:lnTo>
                    <a:pt x="7998" y="5932"/>
                  </a:lnTo>
                  <a:lnTo>
                    <a:pt x="6815" y="5932"/>
                  </a:lnTo>
                  <a:lnTo>
                    <a:pt x="6771" y="6780"/>
                  </a:lnTo>
                  <a:lnTo>
                    <a:pt x="5941" y="6780"/>
                  </a:lnTo>
                  <a:lnTo>
                    <a:pt x="5941" y="8025"/>
                  </a:lnTo>
                  <a:lnTo>
                    <a:pt x="5482" y="8025"/>
                  </a:lnTo>
                  <a:close/>
                  <a:moveTo>
                    <a:pt x="1722" y="6286"/>
                  </a:moveTo>
                  <a:lnTo>
                    <a:pt x="6276" y="6286"/>
                  </a:lnTo>
                  <a:lnTo>
                    <a:pt x="6276" y="1731"/>
                  </a:lnTo>
                  <a:lnTo>
                    <a:pt x="1722" y="1731"/>
                  </a:lnTo>
                  <a:lnTo>
                    <a:pt x="1722" y="6286"/>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endParaRPr lang="en-US" sz="1836">
                <a:solidFill>
                  <a:srgbClr val="505050"/>
                </a:solidFill>
                <a:latin typeface="Segoe UI"/>
              </a:endParaRPr>
            </a:p>
          </p:txBody>
        </p:sp>
        <p:sp>
          <p:nvSpPr>
            <p:cNvPr id="198" name="Freeform 2"/>
            <p:cNvSpPr>
              <a:spLocks noChangeArrowheads="1"/>
            </p:cNvSpPr>
            <p:nvPr/>
          </p:nvSpPr>
          <p:spPr bwMode="auto">
            <a:xfrm>
              <a:off x="4694238" y="3421063"/>
              <a:ext cx="755650" cy="766762"/>
            </a:xfrm>
            <a:custGeom>
              <a:avLst/>
              <a:gdLst>
                <a:gd name="T0" fmla="*/ 0 w 2101"/>
                <a:gd name="T1" fmla="*/ 2127 h 2128"/>
                <a:gd name="T2" fmla="*/ 0 w 2101"/>
                <a:gd name="T3" fmla="*/ 0 h 2128"/>
                <a:gd name="T4" fmla="*/ 2100 w 2101"/>
                <a:gd name="T5" fmla="*/ 0 h 2128"/>
                <a:gd name="T6" fmla="*/ 2100 w 2101"/>
                <a:gd name="T7" fmla="*/ 2127 h 2128"/>
                <a:gd name="T8" fmla="*/ 0 w 2101"/>
                <a:gd name="T9" fmla="*/ 2127 h 2128"/>
              </a:gdLst>
              <a:ahLst/>
              <a:cxnLst>
                <a:cxn ang="0">
                  <a:pos x="T0" y="T1"/>
                </a:cxn>
                <a:cxn ang="0">
                  <a:pos x="T2" y="T3"/>
                </a:cxn>
                <a:cxn ang="0">
                  <a:pos x="T4" y="T5"/>
                </a:cxn>
                <a:cxn ang="0">
                  <a:pos x="T6" y="T7"/>
                </a:cxn>
                <a:cxn ang="0">
                  <a:pos x="T8" y="T9"/>
                </a:cxn>
              </a:cxnLst>
              <a:rect l="0" t="0" r="r" b="b"/>
              <a:pathLst>
                <a:path w="2101" h="2128">
                  <a:moveTo>
                    <a:pt x="0" y="2127"/>
                  </a:moveTo>
                  <a:lnTo>
                    <a:pt x="0" y="0"/>
                  </a:lnTo>
                  <a:lnTo>
                    <a:pt x="2100" y="0"/>
                  </a:lnTo>
                  <a:lnTo>
                    <a:pt x="2100" y="2127"/>
                  </a:lnTo>
                  <a:lnTo>
                    <a:pt x="0" y="2127"/>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endParaRPr lang="en-US" sz="1836">
                <a:solidFill>
                  <a:srgbClr val="505050"/>
                </a:solidFill>
                <a:latin typeface="Segoe UI"/>
              </a:endParaRPr>
            </a:p>
          </p:txBody>
        </p:sp>
      </p:grpSp>
    </p:spTree>
    <p:extLst>
      <p:ext uri="{BB962C8B-B14F-4D97-AF65-F5344CB8AC3E}">
        <p14:creationId xmlns:p14="http://schemas.microsoft.com/office/powerpoint/2010/main" val="18262920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cxnSp>
        <p:nvCxnSpPr>
          <p:cNvPr id="136" name="Straight Connector 135"/>
          <p:cNvCxnSpPr/>
          <p:nvPr/>
        </p:nvCxnSpPr>
        <p:spPr>
          <a:xfrm>
            <a:off x="2619632" y="2403432"/>
            <a:ext cx="9284658" cy="0"/>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p:nvCxnSpPr>
        <p:spPr>
          <a:xfrm>
            <a:off x="2619632" y="4658637"/>
            <a:ext cx="9284658" cy="0"/>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AA159894-4777-4BD4-80D1-FD09090A8EAF}"/>
              </a:ext>
            </a:extLst>
          </p:cNvPr>
          <p:cNvSpPr/>
          <p:nvPr/>
        </p:nvSpPr>
        <p:spPr>
          <a:xfrm>
            <a:off x="412602" y="5684634"/>
            <a:ext cx="1273926" cy="470856"/>
          </a:xfrm>
          <a:prstGeom prst="rect">
            <a:avLst/>
          </a:prstGeom>
        </p:spPr>
        <p:txBody>
          <a:bodyPr wrap="none">
            <a:spAutoFit/>
          </a:bodyPr>
          <a:lstStyle/>
          <a:p>
            <a:pPr algn="ctr" defTabSz="932509">
              <a:defRPr/>
            </a:pPr>
            <a:r>
              <a:rPr lang="en-US" sz="2400" kern="0" spc="50">
                <a:solidFill>
                  <a:srgbClr val="0078D7"/>
                </a:solidFill>
                <a:latin typeface="Segoe UI" panose="020B0502040204020203" pitchFamily="34" charset="0"/>
                <a:cs typeface="Segoe UI" panose="020B0502040204020203" pitchFamily="34" charset="0"/>
              </a:rPr>
              <a:t>Trusted</a:t>
            </a:r>
          </a:p>
        </p:txBody>
      </p:sp>
      <p:sp>
        <p:nvSpPr>
          <p:cNvPr id="8" name="Rectangle 7">
            <a:extLst>
              <a:ext uri="{FF2B5EF4-FFF2-40B4-BE49-F238E27FC236}">
                <a16:creationId xmlns:a16="http://schemas.microsoft.com/office/drawing/2014/main" id="{2008378F-748F-4973-91D2-AE64A243C214}"/>
              </a:ext>
            </a:extLst>
          </p:cNvPr>
          <p:cNvSpPr/>
          <p:nvPr/>
        </p:nvSpPr>
        <p:spPr>
          <a:xfrm>
            <a:off x="456745" y="4337287"/>
            <a:ext cx="1185640" cy="345163"/>
          </a:xfrm>
          <a:prstGeom prst="rect">
            <a:avLst/>
          </a:prstGeom>
        </p:spPr>
        <p:txBody>
          <a:bodyPr wrap="none">
            <a:spAutoFit/>
          </a:bodyPr>
          <a:lstStyle/>
          <a:p>
            <a:pPr algn="ctr" defTabSz="932509">
              <a:defRPr/>
            </a:pPr>
            <a:r>
              <a:rPr lang="en-US" sz="1599" kern="0" spc="50">
                <a:solidFill>
                  <a:srgbClr val="353535">
                    <a:lumMod val="40000"/>
                    <a:lumOff val="60000"/>
                  </a:srgbClr>
                </a:solidFill>
                <a:latin typeface="Segoe UI" panose="020B0502040204020203" pitchFamily="34" charset="0"/>
                <a:cs typeface="Segoe UI" panose="020B0502040204020203" pitchFamily="34" charset="0"/>
              </a:rPr>
              <a:t>Intelligent</a:t>
            </a:r>
          </a:p>
        </p:txBody>
      </p:sp>
      <p:cxnSp>
        <p:nvCxnSpPr>
          <p:cNvPr id="46" name="Straight Connector 45">
            <a:extLst>
              <a:ext uri="{FF2B5EF4-FFF2-40B4-BE49-F238E27FC236}">
                <a16:creationId xmlns:a16="http://schemas.microsoft.com/office/drawing/2014/main" id="{D075AD67-B61E-4831-83EC-2AF66D0FDBB2}"/>
              </a:ext>
            </a:extLst>
          </p:cNvPr>
          <p:cNvCxnSpPr>
            <a:cxnSpLocks/>
          </p:cNvCxnSpPr>
          <p:nvPr/>
        </p:nvCxnSpPr>
        <p:spPr>
          <a:xfrm>
            <a:off x="1994007" y="496"/>
            <a:ext cx="0" cy="7025446"/>
          </a:xfrm>
          <a:prstGeom prst="line">
            <a:avLst/>
          </a:prstGeom>
          <a:noFill/>
          <a:ln w="19050" cap="flat">
            <a:solidFill>
              <a:schemeClr val="bg1">
                <a:lumMod val="75000"/>
                <a:alpha val="7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sp>
        <p:nvSpPr>
          <p:cNvPr id="96" name="light">
            <a:extLst>
              <a:ext uri="{FF2B5EF4-FFF2-40B4-BE49-F238E27FC236}">
                <a16:creationId xmlns:a16="http://schemas.microsoft.com/office/drawing/2014/main" id="{38BAE752-BE22-4707-B0F9-4C08A401389B}"/>
              </a:ext>
            </a:extLst>
          </p:cNvPr>
          <p:cNvSpPr>
            <a:spLocks noChangeAspect="1" noEditPoints="1"/>
          </p:cNvSpPr>
          <p:nvPr/>
        </p:nvSpPr>
        <p:spPr bwMode="auto">
          <a:xfrm>
            <a:off x="889768" y="3872325"/>
            <a:ext cx="291439" cy="432683"/>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28575">
            <a:solidFill>
              <a:srgbClr val="B3B2B4"/>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cs typeface="Segoe UI" pitchFamily="34" charset="0"/>
            </a:endParaRPr>
          </a:p>
        </p:txBody>
      </p:sp>
      <p:sp>
        <p:nvSpPr>
          <p:cNvPr id="101" name="Freeform 100"/>
          <p:cNvSpPr>
            <a:spLocks noChangeArrowheads="1"/>
          </p:cNvSpPr>
          <p:nvPr/>
        </p:nvSpPr>
        <p:spPr bwMode="auto">
          <a:xfrm>
            <a:off x="711136" y="4920775"/>
            <a:ext cx="659508" cy="652579"/>
          </a:xfrm>
          <a:custGeom>
            <a:avLst/>
            <a:gdLst>
              <a:gd name="T0" fmla="*/ 3212 w 13440"/>
              <a:gd name="T1" fmla="*/ 3671 h 13299"/>
              <a:gd name="T2" fmla="*/ 3433 w 13440"/>
              <a:gd name="T3" fmla="*/ 3583 h 13299"/>
              <a:gd name="T4" fmla="*/ 3600 w 13440"/>
              <a:gd name="T5" fmla="*/ 3415 h 13299"/>
              <a:gd name="T6" fmla="*/ 3689 w 13440"/>
              <a:gd name="T7" fmla="*/ 3194 h 13299"/>
              <a:gd name="T8" fmla="*/ 3697 w 13440"/>
              <a:gd name="T9" fmla="*/ 3009 h 13299"/>
              <a:gd name="T10" fmla="*/ 3627 w 13440"/>
              <a:gd name="T11" fmla="*/ 2762 h 13299"/>
              <a:gd name="T12" fmla="*/ 3477 w 13440"/>
              <a:gd name="T13" fmla="*/ 2577 h 13299"/>
              <a:gd name="T14" fmla="*/ 3274 w 13440"/>
              <a:gd name="T15" fmla="*/ 2462 h 13299"/>
              <a:gd name="T16" fmla="*/ 3088 w 13440"/>
              <a:gd name="T17" fmla="*/ 2427 h 13299"/>
              <a:gd name="T18" fmla="*/ 2833 w 13440"/>
              <a:gd name="T19" fmla="*/ 2480 h 13299"/>
              <a:gd name="T20" fmla="*/ 2630 w 13440"/>
              <a:gd name="T21" fmla="*/ 2621 h 13299"/>
              <a:gd name="T22" fmla="*/ 2488 w 13440"/>
              <a:gd name="T23" fmla="*/ 2824 h 13299"/>
              <a:gd name="T24" fmla="*/ 2444 w 13440"/>
              <a:gd name="T25" fmla="*/ 3080 h 13299"/>
              <a:gd name="T26" fmla="*/ 2471 w 13440"/>
              <a:gd name="T27" fmla="*/ 3256 h 13299"/>
              <a:gd name="T28" fmla="*/ 2585 w 13440"/>
              <a:gd name="T29" fmla="*/ 3459 h 13299"/>
              <a:gd name="T30" fmla="*/ 2780 w 13440"/>
              <a:gd name="T31" fmla="*/ 3609 h 13299"/>
              <a:gd name="T32" fmla="*/ 3027 w 13440"/>
              <a:gd name="T33" fmla="*/ 3680 h 13299"/>
              <a:gd name="T34" fmla="*/ 6988 w 13440"/>
              <a:gd name="T35" fmla="*/ 8127 h 13299"/>
              <a:gd name="T36" fmla="*/ 6380 w 13440"/>
              <a:gd name="T37" fmla="*/ 8480 h 13299"/>
              <a:gd name="T38" fmla="*/ 5718 w 13440"/>
              <a:gd name="T39" fmla="*/ 8736 h 13299"/>
              <a:gd name="T40" fmla="*/ 5004 w 13440"/>
              <a:gd name="T41" fmla="*/ 8886 h 13299"/>
              <a:gd name="T42" fmla="*/ 4439 w 13440"/>
              <a:gd name="T43" fmla="*/ 8921 h 13299"/>
              <a:gd name="T44" fmla="*/ 3547 w 13440"/>
              <a:gd name="T45" fmla="*/ 8824 h 13299"/>
              <a:gd name="T46" fmla="*/ 2709 w 13440"/>
              <a:gd name="T47" fmla="*/ 8568 h 13299"/>
              <a:gd name="T48" fmla="*/ 1959 w 13440"/>
              <a:gd name="T49" fmla="*/ 8153 h 13299"/>
              <a:gd name="T50" fmla="*/ 1297 w 13440"/>
              <a:gd name="T51" fmla="*/ 7615 h 13299"/>
              <a:gd name="T52" fmla="*/ 759 w 13440"/>
              <a:gd name="T53" fmla="*/ 6953 h 13299"/>
              <a:gd name="T54" fmla="*/ 344 w 13440"/>
              <a:gd name="T55" fmla="*/ 6195 h 13299"/>
              <a:gd name="T56" fmla="*/ 88 w 13440"/>
              <a:gd name="T57" fmla="*/ 5357 h 13299"/>
              <a:gd name="T58" fmla="*/ 0 w 13440"/>
              <a:gd name="T59" fmla="*/ 4456 h 13299"/>
              <a:gd name="T60" fmla="*/ 44 w 13440"/>
              <a:gd name="T61" fmla="*/ 3777 h 13299"/>
              <a:gd name="T62" fmla="*/ 264 w 13440"/>
              <a:gd name="T63" fmla="*/ 2921 h 13299"/>
              <a:gd name="T64" fmla="*/ 644 w 13440"/>
              <a:gd name="T65" fmla="*/ 2135 h 13299"/>
              <a:gd name="T66" fmla="*/ 1156 w 13440"/>
              <a:gd name="T67" fmla="*/ 1456 h 13299"/>
              <a:gd name="T68" fmla="*/ 1782 w 13440"/>
              <a:gd name="T69" fmla="*/ 882 h 13299"/>
              <a:gd name="T70" fmla="*/ 2515 w 13440"/>
              <a:gd name="T71" fmla="*/ 432 h 13299"/>
              <a:gd name="T72" fmla="*/ 3327 w 13440"/>
              <a:gd name="T73" fmla="*/ 132 h 13299"/>
              <a:gd name="T74" fmla="*/ 4209 w 13440"/>
              <a:gd name="T75" fmla="*/ 0 h 13299"/>
              <a:gd name="T76" fmla="*/ 4898 w 13440"/>
              <a:gd name="T77" fmla="*/ 17 h 13299"/>
              <a:gd name="T78" fmla="*/ 5771 w 13440"/>
              <a:gd name="T79" fmla="*/ 194 h 13299"/>
              <a:gd name="T80" fmla="*/ 6574 w 13440"/>
              <a:gd name="T81" fmla="*/ 529 h 13299"/>
              <a:gd name="T82" fmla="*/ 7288 w 13440"/>
              <a:gd name="T83" fmla="*/ 1015 h 13299"/>
              <a:gd name="T84" fmla="*/ 7897 w 13440"/>
              <a:gd name="T85" fmla="*/ 1615 h 13299"/>
              <a:gd name="T86" fmla="*/ 8383 w 13440"/>
              <a:gd name="T87" fmla="*/ 2329 h 13299"/>
              <a:gd name="T88" fmla="*/ 8718 w 13440"/>
              <a:gd name="T89" fmla="*/ 3124 h 13299"/>
              <a:gd name="T90" fmla="*/ 8894 w 13440"/>
              <a:gd name="T91" fmla="*/ 3997 h 13299"/>
              <a:gd name="T92" fmla="*/ 8912 w 13440"/>
              <a:gd name="T93" fmla="*/ 4642 h 13299"/>
              <a:gd name="T94" fmla="*/ 8833 w 13440"/>
              <a:gd name="T95" fmla="*/ 5321 h 13299"/>
              <a:gd name="T96" fmla="*/ 13439 w 13440"/>
              <a:gd name="T97" fmla="*/ 10456 h 13299"/>
              <a:gd name="T98" fmla="*/ 10748 w 13440"/>
              <a:gd name="T99" fmla="*/ 13298 h 13299"/>
              <a:gd name="T100" fmla="*/ 9000 w 13440"/>
              <a:gd name="T101" fmla="*/ 11471 h 13299"/>
              <a:gd name="T102" fmla="*/ 7129 w 13440"/>
              <a:gd name="T103" fmla="*/ 9689 h 13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440" h="13299">
                <a:moveTo>
                  <a:pt x="3088" y="3689"/>
                </a:moveTo>
                <a:lnTo>
                  <a:pt x="3088" y="3689"/>
                </a:lnTo>
                <a:lnTo>
                  <a:pt x="3150" y="3680"/>
                </a:lnTo>
                <a:lnTo>
                  <a:pt x="3212" y="3671"/>
                </a:lnTo>
                <a:lnTo>
                  <a:pt x="3274" y="3662"/>
                </a:lnTo>
                <a:lnTo>
                  <a:pt x="3327" y="3636"/>
                </a:lnTo>
                <a:lnTo>
                  <a:pt x="3380" y="3609"/>
                </a:lnTo>
                <a:lnTo>
                  <a:pt x="3433" y="3583"/>
                </a:lnTo>
                <a:lnTo>
                  <a:pt x="3477" y="3547"/>
                </a:lnTo>
                <a:lnTo>
                  <a:pt x="3521" y="3503"/>
                </a:lnTo>
                <a:lnTo>
                  <a:pt x="3556" y="3459"/>
                </a:lnTo>
                <a:lnTo>
                  <a:pt x="3600" y="3415"/>
                </a:lnTo>
                <a:lnTo>
                  <a:pt x="3627" y="3362"/>
                </a:lnTo>
                <a:lnTo>
                  <a:pt x="3653" y="3309"/>
                </a:lnTo>
                <a:lnTo>
                  <a:pt x="3671" y="3256"/>
                </a:lnTo>
                <a:lnTo>
                  <a:pt x="3689" y="3194"/>
                </a:lnTo>
                <a:lnTo>
                  <a:pt x="3697" y="3141"/>
                </a:lnTo>
                <a:lnTo>
                  <a:pt x="3706" y="3080"/>
                </a:lnTo>
                <a:lnTo>
                  <a:pt x="3706" y="3080"/>
                </a:lnTo>
                <a:lnTo>
                  <a:pt x="3697" y="3009"/>
                </a:lnTo>
                <a:lnTo>
                  <a:pt x="3689" y="2947"/>
                </a:lnTo>
                <a:lnTo>
                  <a:pt x="3671" y="2885"/>
                </a:lnTo>
                <a:lnTo>
                  <a:pt x="3653" y="2824"/>
                </a:lnTo>
                <a:lnTo>
                  <a:pt x="3627" y="2762"/>
                </a:lnTo>
                <a:lnTo>
                  <a:pt x="3600" y="2709"/>
                </a:lnTo>
                <a:lnTo>
                  <a:pt x="3556" y="2665"/>
                </a:lnTo>
                <a:lnTo>
                  <a:pt x="3521" y="2621"/>
                </a:lnTo>
                <a:lnTo>
                  <a:pt x="3477" y="2577"/>
                </a:lnTo>
                <a:lnTo>
                  <a:pt x="3433" y="2541"/>
                </a:lnTo>
                <a:lnTo>
                  <a:pt x="3380" y="2506"/>
                </a:lnTo>
                <a:lnTo>
                  <a:pt x="3327" y="2480"/>
                </a:lnTo>
                <a:lnTo>
                  <a:pt x="3274" y="2462"/>
                </a:lnTo>
                <a:lnTo>
                  <a:pt x="3212" y="2444"/>
                </a:lnTo>
                <a:lnTo>
                  <a:pt x="3150" y="2435"/>
                </a:lnTo>
                <a:lnTo>
                  <a:pt x="3088" y="2427"/>
                </a:lnTo>
                <a:lnTo>
                  <a:pt x="3088" y="2427"/>
                </a:lnTo>
                <a:lnTo>
                  <a:pt x="3027" y="2435"/>
                </a:lnTo>
                <a:lnTo>
                  <a:pt x="2956" y="2444"/>
                </a:lnTo>
                <a:lnTo>
                  <a:pt x="2894" y="2462"/>
                </a:lnTo>
                <a:lnTo>
                  <a:pt x="2833" y="2480"/>
                </a:lnTo>
                <a:lnTo>
                  <a:pt x="2780" y="2506"/>
                </a:lnTo>
                <a:lnTo>
                  <a:pt x="2727" y="2541"/>
                </a:lnTo>
                <a:lnTo>
                  <a:pt x="2674" y="2577"/>
                </a:lnTo>
                <a:lnTo>
                  <a:pt x="2630" y="2621"/>
                </a:lnTo>
                <a:lnTo>
                  <a:pt x="2585" y="2665"/>
                </a:lnTo>
                <a:lnTo>
                  <a:pt x="2550" y="2709"/>
                </a:lnTo>
                <a:lnTo>
                  <a:pt x="2515" y="2762"/>
                </a:lnTo>
                <a:lnTo>
                  <a:pt x="2488" y="2824"/>
                </a:lnTo>
                <a:lnTo>
                  <a:pt x="2471" y="2885"/>
                </a:lnTo>
                <a:lnTo>
                  <a:pt x="2453" y="2947"/>
                </a:lnTo>
                <a:lnTo>
                  <a:pt x="2444" y="3009"/>
                </a:lnTo>
                <a:lnTo>
                  <a:pt x="2444" y="3080"/>
                </a:lnTo>
                <a:lnTo>
                  <a:pt x="2444" y="3080"/>
                </a:lnTo>
                <a:lnTo>
                  <a:pt x="2444" y="3141"/>
                </a:lnTo>
                <a:lnTo>
                  <a:pt x="2453" y="3194"/>
                </a:lnTo>
                <a:lnTo>
                  <a:pt x="2471" y="3256"/>
                </a:lnTo>
                <a:lnTo>
                  <a:pt x="2488" y="3309"/>
                </a:lnTo>
                <a:lnTo>
                  <a:pt x="2515" y="3362"/>
                </a:lnTo>
                <a:lnTo>
                  <a:pt x="2550" y="3415"/>
                </a:lnTo>
                <a:lnTo>
                  <a:pt x="2585" y="3459"/>
                </a:lnTo>
                <a:lnTo>
                  <a:pt x="2630" y="3503"/>
                </a:lnTo>
                <a:lnTo>
                  <a:pt x="2674" y="3547"/>
                </a:lnTo>
                <a:lnTo>
                  <a:pt x="2727" y="3583"/>
                </a:lnTo>
                <a:lnTo>
                  <a:pt x="2780" y="3609"/>
                </a:lnTo>
                <a:lnTo>
                  <a:pt x="2833" y="3636"/>
                </a:lnTo>
                <a:lnTo>
                  <a:pt x="2894" y="3662"/>
                </a:lnTo>
                <a:lnTo>
                  <a:pt x="2956" y="3671"/>
                </a:lnTo>
                <a:lnTo>
                  <a:pt x="3027" y="3680"/>
                </a:lnTo>
                <a:lnTo>
                  <a:pt x="3088" y="3689"/>
                </a:lnTo>
                <a:close/>
                <a:moveTo>
                  <a:pt x="7129" y="8021"/>
                </a:moveTo>
                <a:lnTo>
                  <a:pt x="7129" y="8021"/>
                </a:lnTo>
                <a:lnTo>
                  <a:pt x="6988" y="8127"/>
                </a:lnTo>
                <a:lnTo>
                  <a:pt x="6838" y="8224"/>
                </a:lnTo>
                <a:lnTo>
                  <a:pt x="6689" y="8321"/>
                </a:lnTo>
                <a:lnTo>
                  <a:pt x="6539" y="8400"/>
                </a:lnTo>
                <a:lnTo>
                  <a:pt x="6380" y="8480"/>
                </a:lnTo>
                <a:lnTo>
                  <a:pt x="6221" y="8559"/>
                </a:lnTo>
                <a:lnTo>
                  <a:pt x="6054" y="8621"/>
                </a:lnTo>
                <a:lnTo>
                  <a:pt x="5886" y="8683"/>
                </a:lnTo>
                <a:lnTo>
                  <a:pt x="5718" y="8736"/>
                </a:lnTo>
                <a:lnTo>
                  <a:pt x="5542" y="8789"/>
                </a:lnTo>
                <a:lnTo>
                  <a:pt x="5365" y="8824"/>
                </a:lnTo>
                <a:lnTo>
                  <a:pt x="5180" y="8859"/>
                </a:lnTo>
                <a:lnTo>
                  <a:pt x="5004" y="8886"/>
                </a:lnTo>
                <a:lnTo>
                  <a:pt x="4818" y="8903"/>
                </a:lnTo>
                <a:lnTo>
                  <a:pt x="4624" y="8912"/>
                </a:lnTo>
                <a:lnTo>
                  <a:pt x="4439" y="8921"/>
                </a:lnTo>
                <a:lnTo>
                  <a:pt x="4439" y="8921"/>
                </a:lnTo>
                <a:lnTo>
                  <a:pt x="4209" y="8912"/>
                </a:lnTo>
                <a:lnTo>
                  <a:pt x="3989" y="8894"/>
                </a:lnTo>
                <a:lnTo>
                  <a:pt x="3759" y="8868"/>
                </a:lnTo>
                <a:lnTo>
                  <a:pt x="3547" y="8824"/>
                </a:lnTo>
                <a:lnTo>
                  <a:pt x="3327" y="8780"/>
                </a:lnTo>
                <a:lnTo>
                  <a:pt x="3124" y="8718"/>
                </a:lnTo>
                <a:lnTo>
                  <a:pt x="2912" y="8647"/>
                </a:lnTo>
                <a:lnTo>
                  <a:pt x="2709" y="8568"/>
                </a:lnTo>
                <a:lnTo>
                  <a:pt x="2515" y="8480"/>
                </a:lnTo>
                <a:lnTo>
                  <a:pt x="2321" y="8383"/>
                </a:lnTo>
                <a:lnTo>
                  <a:pt x="2135" y="8277"/>
                </a:lnTo>
                <a:lnTo>
                  <a:pt x="1959" y="8153"/>
                </a:lnTo>
                <a:lnTo>
                  <a:pt x="1782" y="8030"/>
                </a:lnTo>
                <a:lnTo>
                  <a:pt x="1615" y="7897"/>
                </a:lnTo>
                <a:lnTo>
                  <a:pt x="1456" y="7765"/>
                </a:lnTo>
                <a:lnTo>
                  <a:pt x="1297" y="7615"/>
                </a:lnTo>
                <a:lnTo>
                  <a:pt x="1156" y="7456"/>
                </a:lnTo>
                <a:lnTo>
                  <a:pt x="1015" y="7297"/>
                </a:lnTo>
                <a:lnTo>
                  <a:pt x="882" y="7129"/>
                </a:lnTo>
                <a:lnTo>
                  <a:pt x="759" y="6953"/>
                </a:lnTo>
                <a:lnTo>
                  <a:pt x="644" y="6776"/>
                </a:lnTo>
                <a:lnTo>
                  <a:pt x="529" y="6583"/>
                </a:lnTo>
                <a:lnTo>
                  <a:pt x="432" y="6398"/>
                </a:lnTo>
                <a:lnTo>
                  <a:pt x="344" y="6195"/>
                </a:lnTo>
                <a:lnTo>
                  <a:pt x="264" y="5992"/>
                </a:lnTo>
                <a:lnTo>
                  <a:pt x="194" y="5789"/>
                </a:lnTo>
                <a:lnTo>
                  <a:pt x="132" y="5577"/>
                </a:lnTo>
                <a:lnTo>
                  <a:pt x="88" y="5357"/>
                </a:lnTo>
                <a:lnTo>
                  <a:pt x="44" y="5136"/>
                </a:lnTo>
                <a:lnTo>
                  <a:pt x="17" y="4915"/>
                </a:lnTo>
                <a:lnTo>
                  <a:pt x="0" y="4686"/>
                </a:lnTo>
                <a:lnTo>
                  <a:pt x="0" y="4456"/>
                </a:lnTo>
                <a:lnTo>
                  <a:pt x="0" y="4456"/>
                </a:lnTo>
                <a:lnTo>
                  <a:pt x="0" y="4227"/>
                </a:lnTo>
                <a:lnTo>
                  <a:pt x="17" y="3997"/>
                </a:lnTo>
                <a:lnTo>
                  <a:pt x="44" y="3777"/>
                </a:lnTo>
                <a:lnTo>
                  <a:pt x="88" y="3556"/>
                </a:lnTo>
                <a:lnTo>
                  <a:pt x="132" y="3336"/>
                </a:lnTo>
                <a:lnTo>
                  <a:pt x="194" y="3124"/>
                </a:lnTo>
                <a:lnTo>
                  <a:pt x="264" y="2921"/>
                </a:lnTo>
                <a:lnTo>
                  <a:pt x="344" y="2718"/>
                </a:lnTo>
                <a:lnTo>
                  <a:pt x="432" y="2515"/>
                </a:lnTo>
                <a:lnTo>
                  <a:pt x="529" y="2329"/>
                </a:lnTo>
                <a:lnTo>
                  <a:pt x="644" y="2135"/>
                </a:lnTo>
                <a:lnTo>
                  <a:pt x="759" y="1959"/>
                </a:lnTo>
                <a:lnTo>
                  <a:pt x="882" y="1782"/>
                </a:lnTo>
                <a:lnTo>
                  <a:pt x="1015" y="1615"/>
                </a:lnTo>
                <a:lnTo>
                  <a:pt x="1156" y="1456"/>
                </a:lnTo>
                <a:lnTo>
                  <a:pt x="1297" y="1297"/>
                </a:lnTo>
                <a:lnTo>
                  <a:pt x="1456" y="1147"/>
                </a:lnTo>
                <a:lnTo>
                  <a:pt x="1615" y="1015"/>
                </a:lnTo>
                <a:lnTo>
                  <a:pt x="1782" y="882"/>
                </a:lnTo>
                <a:lnTo>
                  <a:pt x="1959" y="759"/>
                </a:lnTo>
                <a:lnTo>
                  <a:pt x="2135" y="635"/>
                </a:lnTo>
                <a:lnTo>
                  <a:pt x="2321" y="529"/>
                </a:lnTo>
                <a:lnTo>
                  <a:pt x="2515" y="432"/>
                </a:lnTo>
                <a:lnTo>
                  <a:pt x="2709" y="344"/>
                </a:lnTo>
                <a:lnTo>
                  <a:pt x="2912" y="264"/>
                </a:lnTo>
                <a:lnTo>
                  <a:pt x="3124" y="194"/>
                </a:lnTo>
                <a:lnTo>
                  <a:pt x="3327" y="132"/>
                </a:lnTo>
                <a:lnTo>
                  <a:pt x="3547" y="88"/>
                </a:lnTo>
                <a:lnTo>
                  <a:pt x="3759" y="44"/>
                </a:lnTo>
                <a:lnTo>
                  <a:pt x="3989" y="17"/>
                </a:lnTo>
                <a:lnTo>
                  <a:pt x="4209" y="0"/>
                </a:lnTo>
                <a:lnTo>
                  <a:pt x="4439" y="0"/>
                </a:lnTo>
                <a:lnTo>
                  <a:pt x="4439" y="0"/>
                </a:lnTo>
                <a:lnTo>
                  <a:pt x="4668" y="0"/>
                </a:lnTo>
                <a:lnTo>
                  <a:pt x="4898" y="17"/>
                </a:lnTo>
                <a:lnTo>
                  <a:pt x="5118" y="44"/>
                </a:lnTo>
                <a:lnTo>
                  <a:pt x="5348" y="88"/>
                </a:lnTo>
                <a:lnTo>
                  <a:pt x="5559" y="132"/>
                </a:lnTo>
                <a:lnTo>
                  <a:pt x="5771" y="194"/>
                </a:lnTo>
                <a:lnTo>
                  <a:pt x="5983" y="264"/>
                </a:lnTo>
                <a:lnTo>
                  <a:pt x="6186" y="344"/>
                </a:lnTo>
                <a:lnTo>
                  <a:pt x="6389" y="432"/>
                </a:lnTo>
                <a:lnTo>
                  <a:pt x="6574" y="529"/>
                </a:lnTo>
                <a:lnTo>
                  <a:pt x="6768" y="635"/>
                </a:lnTo>
                <a:lnTo>
                  <a:pt x="6944" y="759"/>
                </a:lnTo>
                <a:lnTo>
                  <a:pt x="7121" y="882"/>
                </a:lnTo>
                <a:lnTo>
                  <a:pt x="7288" y="1015"/>
                </a:lnTo>
                <a:lnTo>
                  <a:pt x="7456" y="1147"/>
                </a:lnTo>
                <a:lnTo>
                  <a:pt x="7606" y="1297"/>
                </a:lnTo>
                <a:lnTo>
                  <a:pt x="7756" y="1456"/>
                </a:lnTo>
                <a:lnTo>
                  <a:pt x="7897" y="1615"/>
                </a:lnTo>
                <a:lnTo>
                  <a:pt x="8030" y="1782"/>
                </a:lnTo>
                <a:lnTo>
                  <a:pt x="8153" y="1959"/>
                </a:lnTo>
                <a:lnTo>
                  <a:pt x="8268" y="2135"/>
                </a:lnTo>
                <a:lnTo>
                  <a:pt x="8383" y="2329"/>
                </a:lnTo>
                <a:lnTo>
                  <a:pt x="8480" y="2515"/>
                </a:lnTo>
                <a:lnTo>
                  <a:pt x="8568" y="2718"/>
                </a:lnTo>
                <a:lnTo>
                  <a:pt x="8647" y="2921"/>
                </a:lnTo>
                <a:lnTo>
                  <a:pt x="8718" y="3124"/>
                </a:lnTo>
                <a:lnTo>
                  <a:pt x="8780" y="3336"/>
                </a:lnTo>
                <a:lnTo>
                  <a:pt x="8824" y="3556"/>
                </a:lnTo>
                <a:lnTo>
                  <a:pt x="8868" y="3777"/>
                </a:lnTo>
                <a:lnTo>
                  <a:pt x="8894" y="3997"/>
                </a:lnTo>
                <a:lnTo>
                  <a:pt x="8912" y="4227"/>
                </a:lnTo>
                <a:lnTo>
                  <a:pt x="8921" y="4456"/>
                </a:lnTo>
                <a:lnTo>
                  <a:pt x="8921" y="4456"/>
                </a:lnTo>
                <a:lnTo>
                  <a:pt x="8912" y="4642"/>
                </a:lnTo>
                <a:lnTo>
                  <a:pt x="8903" y="4818"/>
                </a:lnTo>
                <a:lnTo>
                  <a:pt x="8886" y="4986"/>
                </a:lnTo>
                <a:lnTo>
                  <a:pt x="8859" y="5154"/>
                </a:lnTo>
                <a:lnTo>
                  <a:pt x="8833" y="5321"/>
                </a:lnTo>
                <a:lnTo>
                  <a:pt x="8797" y="5480"/>
                </a:lnTo>
                <a:lnTo>
                  <a:pt x="8718" y="5798"/>
                </a:lnTo>
                <a:lnTo>
                  <a:pt x="8718" y="5798"/>
                </a:lnTo>
                <a:lnTo>
                  <a:pt x="13439" y="10456"/>
                </a:lnTo>
                <a:lnTo>
                  <a:pt x="13439" y="10456"/>
                </a:lnTo>
                <a:lnTo>
                  <a:pt x="13439" y="13298"/>
                </a:lnTo>
                <a:lnTo>
                  <a:pt x="13439" y="13298"/>
                </a:lnTo>
                <a:lnTo>
                  <a:pt x="10748" y="13298"/>
                </a:lnTo>
                <a:lnTo>
                  <a:pt x="10748" y="13298"/>
                </a:lnTo>
                <a:lnTo>
                  <a:pt x="10748" y="11471"/>
                </a:lnTo>
                <a:lnTo>
                  <a:pt x="10748" y="11471"/>
                </a:lnTo>
                <a:lnTo>
                  <a:pt x="9000" y="11471"/>
                </a:lnTo>
                <a:lnTo>
                  <a:pt x="9000" y="11471"/>
                </a:lnTo>
                <a:lnTo>
                  <a:pt x="9000" y="9689"/>
                </a:lnTo>
                <a:lnTo>
                  <a:pt x="9000" y="9689"/>
                </a:lnTo>
                <a:lnTo>
                  <a:pt x="7129" y="9689"/>
                </a:lnTo>
                <a:lnTo>
                  <a:pt x="7129" y="8021"/>
                </a:lnTo>
                <a:close/>
              </a:path>
            </a:pathLst>
          </a:custGeom>
          <a:noFill/>
          <a:ln w="28575" cap="flat">
            <a:solidFill>
              <a:srgbClr val="001F50"/>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defRPr/>
            </a:pPr>
            <a:endParaRPr lang="en-US" sz="1836">
              <a:solidFill>
                <a:srgbClr val="505050"/>
              </a:solidFill>
              <a:latin typeface="Segoe UI"/>
            </a:endParaRPr>
          </a:p>
        </p:txBody>
      </p:sp>
      <p:sp>
        <p:nvSpPr>
          <p:cNvPr id="92" name="Rectangle 91">
            <a:extLst>
              <a:ext uri="{FF2B5EF4-FFF2-40B4-BE49-F238E27FC236}">
                <a16:creationId xmlns:a16="http://schemas.microsoft.com/office/drawing/2014/main" id="{EA67D13E-22CD-4486-A9F2-CD3317A182A1}"/>
              </a:ext>
            </a:extLst>
          </p:cNvPr>
          <p:cNvSpPr/>
          <p:nvPr/>
        </p:nvSpPr>
        <p:spPr>
          <a:xfrm>
            <a:off x="607542" y="3164637"/>
            <a:ext cx="845579" cy="345163"/>
          </a:xfrm>
          <a:prstGeom prst="rect">
            <a:avLst/>
          </a:prstGeom>
        </p:spPr>
        <p:txBody>
          <a:bodyPr wrap="none">
            <a:spAutoFit/>
          </a:bodyPr>
          <a:lstStyle/>
          <a:p>
            <a:pPr algn="ctr" defTabSz="932509">
              <a:defRPr/>
            </a:pPr>
            <a:r>
              <a:rPr lang="en-US" sz="1599" kern="0" spc="50">
                <a:solidFill>
                  <a:srgbClr val="353535">
                    <a:lumMod val="40000"/>
                    <a:lumOff val="60000"/>
                  </a:srgbClr>
                </a:solidFill>
                <a:latin typeface="Segoe UI" panose="020B0502040204020203" pitchFamily="34" charset="0"/>
                <a:cs typeface="Segoe UI" panose="020B0502040204020203" pitchFamily="34" charset="0"/>
              </a:rPr>
              <a:t>Hybrid</a:t>
            </a:r>
          </a:p>
        </p:txBody>
      </p:sp>
      <p:sp>
        <p:nvSpPr>
          <p:cNvPr id="93" name="Rectangle 92">
            <a:extLst>
              <a:ext uri="{FF2B5EF4-FFF2-40B4-BE49-F238E27FC236}">
                <a16:creationId xmlns:a16="http://schemas.microsoft.com/office/drawing/2014/main" id="{1F09D33A-7652-4476-AC65-D2723CB89576}"/>
              </a:ext>
            </a:extLst>
          </p:cNvPr>
          <p:cNvSpPr/>
          <p:nvPr/>
        </p:nvSpPr>
        <p:spPr>
          <a:xfrm>
            <a:off x="413806" y="1826914"/>
            <a:ext cx="1233053" cy="345163"/>
          </a:xfrm>
          <a:prstGeom prst="rect">
            <a:avLst/>
          </a:prstGeom>
        </p:spPr>
        <p:txBody>
          <a:bodyPr wrap="none">
            <a:spAutoFit/>
          </a:bodyPr>
          <a:lstStyle/>
          <a:p>
            <a:pPr algn="ctr" defTabSz="932509">
              <a:defRPr/>
            </a:pPr>
            <a:r>
              <a:rPr lang="en-US" sz="1599" kern="0" spc="50">
                <a:solidFill>
                  <a:srgbClr val="353535">
                    <a:lumMod val="40000"/>
                    <a:lumOff val="60000"/>
                  </a:srgbClr>
                </a:solidFill>
                <a:latin typeface="Segoe UI" panose="020B0502040204020203" pitchFamily="34" charset="0"/>
                <a:cs typeface="Segoe UI" panose="020B0502040204020203" pitchFamily="34" charset="0"/>
              </a:rPr>
              <a:t>Productive</a:t>
            </a:r>
          </a:p>
        </p:txBody>
      </p:sp>
      <p:sp>
        <p:nvSpPr>
          <p:cNvPr id="94" name="speedometer_2">
            <a:extLst>
              <a:ext uri="{FF2B5EF4-FFF2-40B4-BE49-F238E27FC236}">
                <a16:creationId xmlns:a16="http://schemas.microsoft.com/office/drawing/2014/main" id="{C66B6F8E-3B6A-4D8E-AF1A-5DB38875608B}"/>
              </a:ext>
            </a:extLst>
          </p:cNvPr>
          <p:cNvSpPr>
            <a:spLocks noChangeAspect="1" noEditPoints="1"/>
          </p:cNvSpPr>
          <p:nvPr/>
        </p:nvSpPr>
        <p:spPr bwMode="auto">
          <a:xfrm>
            <a:off x="817775" y="1183560"/>
            <a:ext cx="439680" cy="439678"/>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28575">
            <a:solidFill>
              <a:srgbClr val="B3B2B4"/>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cs typeface="Segoe UI" pitchFamily="34" charset="0"/>
            </a:endParaRPr>
          </a:p>
        </p:txBody>
      </p:sp>
      <p:grpSp>
        <p:nvGrpSpPr>
          <p:cNvPr id="100" name="Group 99">
            <a:extLst>
              <a:ext uri="{FF2B5EF4-FFF2-40B4-BE49-F238E27FC236}">
                <a16:creationId xmlns:a16="http://schemas.microsoft.com/office/drawing/2014/main" id="{407C8F82-925F-4342-9824-1D96908E08E1}"/>
              </a:ext>
            </a:extLst>
          </p:cNvPr>
          <p:cNvGrpSpPr/>
          <p:nvPr/>
        </p:nvGrpSpPr>
        <p:grpSpPr>
          <a:xfrm>
            <a:off x="791606" y="2574304"/>
            <a:ext cx="460244" cy="449535"/>
            <a:chOff x="2088630" y="3287843"/>
            <a:chExt cx="429718" cy="419725"/>
          </a:xfrm>
          <a:noFill/>
        </p:grpSpPr>
        <p:sp>
          <p:nvSpPr>
            <p:cNvPr id="102" name="Rectangle 101">
              <a:extLst>
                <a:ext uri="{FF2B5EF4-FFF2-40B4-BE49-F238E27FC236}">
                  <a16:creationId xmlns:a16="http://schemas.microsoft.com/office/drawing/2014/main" id="{9220230F-20DF-40DA-A6AA-6C38E47DBA31}"/>
                </a:ext>
              </a:extLst>
            </p:cNvPr>
            <p:cNvSpPr/>
            <p:nvPr/>
          </p:nvSpPr>
          <p:spPr bwMode="auto">
            <a:xfrm>
              <a:off x="2213548" y="3287843"/>
              <a:ext cx="304800" cy="304800"/>
            </a:xfrm>
            <a:prstGeom prst="rect">
              <a:avLst/>
            </a:prstGeom>
            <a:noFill/>
            <a:ln w="28575">
              <a:solidFill>
                <a:srgbClr val="B3B2B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103" name="Rectangle 102">
              <a:extLst>
                <a:ext uri="{FF2B5EF4-FFF2-40B4-BE49-F238E27FC236}">
                  <a16:creationId xmlns:a16="http://schemas.microsoft.com/office/drawing/2014/main" id="{45BA0F79-6846-48AF-8284-BFA9A30557EE}"/>
                </a:ext>
              </a:extLst>
            </p:cNvPr>
            <p:cNvSpPr/>
            <p:nvPr/>
          </p:nvSpPr>
          <p:spPr bwMode="auto">
            <a:xfrm>
              <a:off x="2088630" y="3402768"/>
              <a:ext cx="304800" cy="304800"/>
            </a:xfrm>
            <a:prstGeom prst="rect">
              <a:avLst/>
            </a:prstGeom>
            <a:noFill/>
            <a:ln w="28575">
              <a:solidFill>
                <a:srgbClr val="B3B2B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cs typeface="Segoe UI" pitchFamily="34" charset="0"/>
              </a:endParaRPr>
            </a:p>
          </p:txBody>
        </p:sp>
      </p:grpSp>
      <p:pic>
        <p:nvPicPr>
          <p:cNvPr id="32" name="Picture 28"/>
          <p:cNvPicPr>
            <a:picLocks noChangeAspect="1"/>
          </p:cNvPicPr>
          <p:nvPr/>
        </p:nvPicPr>
        <p:blipFill rotWithShape="1">
          <a:blip r:embed="rId3" cstate="screen">
            <a:extLst>
              <a:ext uri="{28A0092B-C50C-407E-A947-70E740481C1C}">
                <a14:useLocalDpi xmlns:a14="http://schemas.microsoft.com/office/drawing/2010/main" val="0"/>
              </a:ext>
            </a:extLst>
          </a:blip>
          <a:srcRect/>
          <a:stretch/>
        </p:blipFill>
        <p:spPr>
          <a:xfrm>
            <a:off x="11122641" y="2645842"/>
            <a:ext cx="624352" cy="556190"/>
          </a:xfrm>
          <a:prstGeom prst="rect">
            <a:avLst/>
          </a:prstGeom>
        </p:spPr>
      </p:pic>
      <p:sp>
        <p:nvSpPr>
          <p:cNvPr id="33" name="Rectangle 32"/>
          <p:cNvSpPr/>
          <p:nvPr/>
        </p:nvSpPr>
        <p:spPr>
          <a:xfrm>
            <a:off x="11029056" y="3158952"/>
            <a:ext cx="811521" cy="350214"/>
          </a:xfrm>
          <a:prstGeom prst="rect">
            <a:avLst/>
          </a:prstGeom>
        </p:spPr>
        <p:txBody>
          <a:bodyPr wrap="square">
            <a:spAutoFit/>
          </a:bodyPr>
          <a:lstStyle/>
          <a:p>
            <a:pPr algn="ctr" defTabSz="582215" fontAlgn="ctr">
              <a:defRPr/>
            </a:pPr>
            <a:r>
              <a:rPr lang="en-US" sz="816" b="1" kern="0">
                <a:solidFill>
                  <a:srgbClr val="505050"/>
                </a:solidFill>
                <a:latin typeface="Segoe UI Semilight"/>
              </a:rPr>
              <a:t>HIPAA / HITECH Act</a:t>
            </a:r>
          </a:p>
        </p:txBody>
      </p:sp>
      <p:sp>
        <p:nvSpPr>
          <p:cNvPr id="34" name="Rectangle 33"/>
          <p:cNvSpPr/>
          <p:nvPr/>
        </p:nvSpPr>
        <p:spPr>
          <a:xfrm>
            <a:off x="8445204" y="4223052"/>
            <a:ext cx="756846" cy="222186"/>
          </a:xfrm>
          <a:prstGeom prst="rect">
            <a:avLst/>
          </a:prstGeom>
        </p:spPr>
        <p:txBody>
          <a:bodyPr wrap="square">
            <a:spAutoFit/>
          </a:bodyPr>
          <a:lstStyle/>
          <a:p>
            <a:pPr algn="ctr" defTabSz="582215" fontAlgn="ctr">
              <a:defRPr/>
            </a:pPr>
            <a:r>
              <a:rPr lang="en-US" sz="816" b="1" kern="0">
                <a:solidFill>
                  <a:srgbClr val="505050"/>
                </a:solidFill>
                <a:latin typeface="Segoe UI Semilight"/>
              </a:rPr>
              <a:t>FERPA</a:t>
            </a:r>
          </a:p>
        </p:txBody>
      </p:sp>
      <p:pic>
        <p:nvPicPr>
          <p:cNvPr id="40" name="Picture 39"/>
          <p:cNvPicPr>
            <a:picLocks noChangeAspect="1"/>
          </p:cNvPicPr>
          <p:nvPr/>
        </p:nvPicPr>
        <p:blipFill>
          <a:blip r:embed="rId4" cstate="screen">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604033" y="3705671"/>
            <a:ext cx="439189" cy="439189"/>
          </a:xfrm>
          <a:prstGeom prst="rect">
            <a:avLst/>
          </a:prstGeom>
        </p:spPr>
      </p:pic>
      <p:pic>
        <p:nvPicPr>
          <p:cNvPr id="41" name="Picture 40"/>
          <p:cNvPicPr>
            <a:picLocks noChangeAspect="1"/>
          </p:cNvPicPr>
          <p:nvPr/>
        </p:nvPicPr>
        <p:blipFill>
          <a:blip r:embed="rId5" cstate="screen">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371080" y="3810255"/>
            <a:ext cx="570289" cy="230018"/>
          </a:xfrm>
          <a:prstGeom prst="rect">
            <a:avLst/>
          </a:prstGeom>
        </p:spPr>
      </p:pic>
      <p:sp>
        <p:nvSpPr>
          <p:cNvPr id="42" name="Rectangle 41"/>
          <p:cNvSpPr/>
          <p:nvPr/>
        </p:nvSpPr>
        <p:spPr>
          <a:xfrm>
            <a:off x="4109231" y="4160279"/>
            <a:ext cx="1093987" cy="350214"/>
          </a:xfrm>
          <a:prstGeom prst="rect">
            <a:avLst/>
          </a:prstGeom>
        </p:spPr>
        <p:txBody>
          <a:bodyPr wrap="square">
            <a:spAutoFit/>
          </a:bodyPr>
          <a:lstStyle/>
          <a:p>
            <a:pPr algn="ctr" defTabSz="582215" fontAlgn="ctr">
              <a:defRPr/>
            </a:pPr>
            <a:r>
              <a:rPr lang="en-US" sz="816" b="1" kern="0">
                <a:solidFill>
                  <a:srgbClr val="505050"/>
                </a:solidFill>
                <a:latin typeface="Segoe UI Semilight"/>
              </a:rPr>
              <a:t>GxP</a:t>
            </a:r>
          </a:p>
          <a:p>
            <a:pPr algn="ctr" defTabSz="582215" fontAlgn="ctr">
              <a:defRPr/>
            </a:pPr>
            <a:r>
              <a:rPr lang="en-US" sz="816" b="1" kern="0">
                <a:solidFill>
                  <a:srgbClr val="505050"/>
                </a:solidFill>
                <a:latin typeface="Segoe UI Semilight"/>
              </a:rPr>
              <a:t>21 CFR Part 11</a:t>
            </a:r>
          </a:p>
        </p:txBody>
      </p:sp>
      <p:pic>
        <p:nvPicPr>
          <p:cNvPr id="43" name="Picture 42"/>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3014212" y="420780"/>
            <a:ext cx="540176" cy="541318"/>
          </a:xfrm>
          <a:prstGeom prst="rect">
            <a:avLst/>
          </a:prstGeom>
        </p:spPr>
      </p:pic>
      <p:sp>
        <p:nvSpPr>
          <p:cNvPr id="44" name="Rectangle 43"/>
          <p:cNvSpPr/>
          <p:nvPr/>
        </p:nvSpPr>
        <p:spPr>
          <a:xfrm>
            <a:off x="2995040" y="1017954"/>
            <a:ext cx="578521" cy="153845"/>
          </a:xfrm>
          <a:prstGeom prst="rect">
            <a:avLst/>
          </a:prstGeom>
        </p:spPr>
        <p:txBody>
          <a:bodyPr wrap="none" lIns="0" tIns="0" rIns="0" bIns="0">
            <a:noAutofit/>
          </a:bodyPr>
          <a:lstStyle/>
          <a:p>
            <a:pPr algn="ctr" defTabSz="608913" fontAlgn="ctr">
              <a:defRPr/>
            </a:pPr>
            <a:r>
              <a:rPr lang="en-US" sz="816" b="1" kern="0" dirty="0">
                <a:solidFill>
                  <a:srgbClr val="505050"/>
                </a:solidFill>
                <a:latin typeface="Segoe UI Semilight"/>
              </a:rPr>
              <a:t>ISO 27001</a:t>
            </a:r>
          </a:p>
        </p:txBody>
      </p:sp>
      <p:pic>
        <p:nvPicPr>
          <p:cNvPr id="45" name="Picture 44"/>
          <p:cNvPicPr>
            <a:picLocks noChangeAspect="1"/>
          </p:cNvPicPr>
          <p:nvPr/>
        </p:nvPicPr>
        <p:blipFill>
          <a:blip r:embed="rId7" cstate="screen">
            <a:extLst>
              <a:ext uri="{28A0092B-C50C-407E-A947-70E740481C1C}">
                <a14:useLocalDpi xmlns:a14="http://schemas.microsoft.com/office/drawing/2010/main" val="0"/>
              </a:ext>
            </a:extLst>
          </a:blip>
          <a:stretch>
            <a:fillRect/>
          </a:stretch>
        </p:blipFill>
        <p:spPr>
          <a:xfrm>
            <a:off x="11124303" y="422921"/>
            <a:ext cx="586614" cy="537038"/>
          </a:xfrm>
          <a:prstGeom prst="rect">
            <a:avLst/>
          </a:prstGeom>
        </p:spPr>
      </p:pic>
      <p:sp>
        <p:nvSpPr>
          <p:cNvPr id="47" name="Rectangle 46"/>
          <p:cNvSpPr/>
          <p:nvPr/>
        </p:nvSpPr>
        <p:spPr>
          <a:xfrm>
            <a:off x="11037005" y="1017954"/>
            <a:ext cx="761211" cy="153845"/>
          </a:xfrm>
          <a:prstGeom prst="rect">
            <a:avLst/>
          </a:prstGeom>
        </p:spPr>
        <p:txBody>
          <a:bodyPr wrap="none" lIns="0" tIns="0" rIns="0" bIns="0">
            <a:noAutofit/>
          </a:bodyPr>
          <a:lstStyle/>
          <a:p>
            <a:pPr algn="ctr" defTabSz="608913" fontAlgn="ctr">
              <a:defRPr/>
            </a:pPr>
            <a:r>
              <a:rPr lang="en-US" sz="816" b="1" kern="0">
                <a:solidFill>
                  <a:srgbClr val="505050"/>
                </a:solidFill>
                <a:latin typeface="Segoe UI Semilight"/>
              </a:rPr>
              <a:t>SOC 1 Type 2</a:t>
            </a:r>
          </a:p>
        </p:txBody>
      </p:sp>
      <p:pic>
        <p:nvPicPr>
          <p:cNvPr id="48" name="Picture 14" descr="http://www.theauditpeople.com/sites/default/files/pictures/iso-logo.png"/>
          <p:cNvPicPr>
            <a:picLocks noChangeAspect="1" noChangeArrowheads="1"/>
          </p:cNvPicPr>
          <p:nvPr/>
        </p:nvPicPr>
        <p:blipFill>
          <a:blip r:embed="rId8" cstate="screen">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988363" y="465575"/>
            <a:ext cx="597884" cy="451731"/>
          </a:xfrm>
          <a:prstGeom prst="rect">
            <a:avLst/>
          </a:prstGeom>
          <a:noFill/>
          <a:extLst>
            <a:ext uri="{909E8E84-426E-40DD-AFC4-6F175D3DCCD1}">
              <a14:hiddenFill xmlns:a14="http://schemas.microsoft.com/office/drawing/2010/main">
                <a:solidFill>
                  <a:srgbClr val="FFFFFF"/>
                </a:solidFill>
              </a14:hiddenFill>
            </a:ext>
          </a:extLst>
        </p:spPr>
      </p:pic>
      <p:sp>
        <p:nvSpPr>
          <p:cNvPr id="49" name="Rectangle 48"/>
          <p:cNvSpPr/>
          <p:nvPr/>
        </p:nvSpPr>
        <p:spPr>
          <a:xfrm>
            <a:off x="4998045" y="1017954"/>
            <a:ext cx="578520" cy="153845"/>
          </a:xfrm>
          <a:prstGeom prst="rect">
            <a:avLst/>
          </a:prstGeom>
        </p:spPr>
        <p:txBody>
          <a:bodyPr wrap="none" lIns="0" tIns="0" rIns="0" bIns="0">
            <a:noAutofit/>
          </a:bodyPr>
          <a:lstStyle/>
          <a:p>
            <a:pPr algn="ctr" defTabSz="608913" fontAlgn="ctr">
              <a:defRPr/>
            </a:pPr>
            <a:r>
              <a:rPr lang="en-US" sz="816" b="1" kern="0">
                <a:solidFill>
                  <a:srgbClr val="505050"/>
                </a:solidFill>
                <a:latin typeface="Segoe UI Semilight"/>
              </a:rPr>
              <a:t>ISO 27018</a:t>
            </a:r>
          </a:p>
        </p:txBody>
      </p:sp>
      <p:pic>
        <p:nvPicPr>
          <p:cNvPr id="50" name="Picture 49"/>
          <p:cNvPicPr>
            <a:picLocks noChangeAspect="1"/>
          </p:cNvPicPr>
          <p:nvPr/>
        </p:nvPicPr>
        <p:blipFill>
          <a:blip r:embed="rId9" cstate="screen">
            <a:extLst>
              <a:ext uri="{28A0092B-C50C-407E-A947-70E740481C1C}">
                <a14:useLocalDpi xmlns:a14="http://schemas.microsoft.com/office/drawing/2010/main" val="0"/>
              </a:ext>
            </a:extLst>
          </a:blip>
          <a:stretch>
            <a:fillRect/>
          </a:stretch>
        </p:blipFill>
        <p:spPr>
          <a:xfrm>
            <a:off x="6894070" y="1488803"/>
            <a:ext cx="793853" cy="304393"/>
          </a:xfrm>
          <a:prstGeom prst="rect">
            <a:avLst/>
          </a:prstGeom>
        </p:spPr>
      </p:pic>
      <p:sp>
        <p:nvSpPr>
          <p:cNvPr id="51" name="Rectangle 50"/>
          <p:cNvSpPr/>
          <p:nvPr/>
        </p:nvSpPr>
        <p:spPr>
          <a:xfrm>
            <a:off x="6868725" y="1933026"/>
            <a:ext cx="844544" cy="307690"/>
          </a:xfrm>
          <a:prstGeom prst="rect">
            <a:avLst/>
          </a:prstGeom>
        </p:spPr>
        <p:txBody>
          <a:bodyPr wrap="none" lIns="0" tIns="0" rIns="0" bIns="0">
            <a:noAutofit/>
          </a:bodyPr>
          <a:lstStyle/>
          <a:p>
            <a:pPr algn="ctr" defTabSz="608913" fontAlgn="ctr">
              <a:defRPr/>
            </a:pPr>
            <a:r>
              <a:rPr lang="en-US" sz="816" b="1" kern="0">
                <a:solidFill>
                  <a:srgbClr val="505050"/>
                </a:solidFill>
                <a:latin typeface="Segoe UI Semilight"/>
              </a:rPr>
              <a:t>CSA STAR</a:t>
            </a:r>
          </a:p>
          <a:p>
            <a:pPr algn="ctr" defTabSz="608913" fontAlgn="ctr">
              <a:defRPr/>
            </a:pPr>
            <a:r>
              <a:rPr lang="en-US" sz="816" b="1" kern="0">
                <a:solidFill>
                  <a:srgbClr val="505050"/>
                </a:solidFill>
                <a:latin typeface="Segoe UI Semilight"/>
              </a:rPr>
              <a:t>Self-Assessment</a:t>
            </a:r>
          </a:p>
          <a:p>
            <a:pPr algn="ctr" defTabSz="608913" fontAlgn="ctr">
              <a:defRPr/>
            </a:pPr>
            <a:endParaRPr lang="en-US" sz="816" b="1" kern="0">
              <a:solidFill>
                <a:srgbClr val="505050"/>
              </a:solidFill>
              <a:latin typeface="Segoe UI Semilight"/>
            </a:endParaRPr>
          </a:p>
        </p:txBody>
      </p:sp>
      <p:pic>
        <p:nvPicPr>
          <p:cNvPr id="52" name="Picture 51"/>
          <p:cNvPicPr>
            <a:picLocks noChangeAspect="1"/>
          </p:cNvPicPr>
          <p:nvPr/>
        </p:nvPicPr>
        <p:blipFill>
          <a:blip r:embed="rId10" cstate="screen">
            <a:extLst>
              <a:ext uri="{28A0092B-C50C-407E-A947-70E740481C1C}">
                <a14:useLocalDpi xmlns:a14="http://schemas.microsoft.com/office/drawing/2010/main" val="0"/>
              </a:ext>
            </a:extLst>
          </a:blip>
          <a:stretch>
            <a:fillRect/>
          </a:stretch>
        </p:blipFill>
        <p:spPr>
          <a:xfrm>
            <a:off x="9024434" y="5099187"/>
            <a:ext cx="660412" cy="216137"/>
          </a:xfrm>
          <a:prstGeom prst="rect">
            <a:avLst/>
          </a:prstGeom>
        </p:spPr>
      </p:pic>
      <p:sp>
        <p:nvSpPr>
          <p:cNvPr id="53" name="Rectangle 52"/>
          <p:cNvSpPr/>
          <p:nvPr/>
        </p:nvSpPr>
        <p:spPr>
          <a:xfrm>
            <a:off x="9039832" y="5442943"/>
            <a:ext cx="629615" cy="318306"/>
          </a:xfrm>
          <a:prstGeom prst="rect">
            <a:avLst/>
          </a:prstGeom>
        </p:spPr>
        <p:txBody>
          <a:bodyPr wrap="square" anchor="ctr">
            <a:spAutoFit/>
          </a:bodyPr>
          <a:lstStyle/>
          <a:p>
            <a:pPr algn="ctr" defTabSz="582215" fontAlgn="ctr">
              <a:defRPr/>
            </a:pPr>
            <a:r>
              <a:rPr lang="en-US" sz="714" b="1" kern="0">
                <a:solidFill>
                  <a:srgbClr val="505050"/>
                </a:solidFill>
                <a:latin typeface="Segoe UI Semilight"/>
              </a:rPr>
              <a:t>Singapore</a:t>
            </a:r>
          </a:p>
          <a:p>
            <a:pPr algn="ctr" defTabSz="582215" fontAlgn="ctr">
              <a:defRPr/>
            </a:pPr>
            <a:r>
              <a:rPr lang="en-US" sz="714" b="1" kern="0">
                <a:solidFill>
                  <a:srgbClr val="505050"/>
                </a:solidFill>
                <a:latin typeface="Segoe UI Semilight"/>
              </a:rPr>
              <a:t>MTCS</a:t>
            </a:r>
          </a:p>
        </p:txBody>
      </p:sp>
      <p:sp>
        <p:nvSpPr>
          <p:cNvPr id="54" name="Rectangle 53"/>
          <p:cNvSpPr/>
          <p:nvPr/>
        </p:nvSpPr>
        <p:spPr>
          <a:xfrm>
            <a:off x="5109421" y="5442943"/>
            <a:ext cx="573554" cy="318306"/>
          </a:xfrm>
          <a:prstGeom prst="rect">
            <a:avLst/>
          </a:prstGeom>
        </p:spPr>
        <p:txBody>
          <a:bodyPr wrap="square" anchor="ctr">
            <a:spAutoFit/>
          </a:bodyPr>
          <a:lstStyle/>
          <a:p>
            <a:pPr algn="ctr" defTabSz="582215" fontAlgn="ctr">
              <a:defRPr/>
            </a:pPr>
            <a:r>
              <a:rPr lang="en-US" sz="714" b="1" kern="0">
                <a:solidFill>
                  <a:srgbClr val="505050"/>
                </a:solidFill>
                <a:latin typeface="Segoe UI Semilight"/>
              </a:rPr>
              <a:t>UK </a:t>
            </a:r>
          </a:p>
          <a:p>
            <a:pPr algn="ctr" defTabSz="582215" fontAlgn="ctr">
              <a:defRPr/>
            </a:pPr>
            <a:r>
              <a:rPr lang="en-US" sz="714" b="1" kern="0">
                <a:solidFill>
                  <a:srgbClr val="505050"/>
                </a:solidFill>
                <a:latin typeface="Segoe UI Semilight"/>
              </a:rPr>
              <a:t>G-Cloud</a:t>
            </a:r>
          </a:p>
        </p:txBody>
      </p:sp>
      <p:pic>
        <p:nvPicPr>
          <p:cNvPr id="55" name="Picture 54"/>
          <p:cNvPicPr>
            <a:picLocks noChangeAspect="1"/>
          </p:cNvPicPr>
          <p:nvPr/>
        </p:nvPicPr>
        <p:blipFill>
          <a:blip r:embed="rId11" cstate="screen">
            <a:extLst>
              <a:ext uri="{28A0092B-C50C-407E-A947-70E740481C1C}">
                <a14:useLocalDpi xmlns:a14="http://schemas.microsoft.com/office/drawing/2010/main" val="0"/>
              </a:ext>
            </a:extLst>
          </a:blip>
          <a:stretch>
            <a:fillRect/>
          </a:stretch>
        </p:blipFill>
        <p:spPr>
          <a:xfrm>
            <a:off x="5213343" y="5024402"/>
            <a:ext cx="365708" cy="365707"/>
          </a:xfrm>
          <a:prstGeom prst="rect">
            <a:avLst/>
          </a:prstGeom>
        </p:spPr>
      </p:pic>
      <p:sp>
        <p:nvSpPr>
          <p:cNvPr id="56" name="Rectangle 55"/>
          <p:cNvSpPr/>
          <p:nvPr/>
        </p:nvSpPr>
        <p:spPr>
          <a:xfrm>
            <a:off x="10021857" y="5442918"/>
            <a:ext cx="651423" cy="318351"/>
          </a:xfrm>
          <a:prstGeom prst="rect">
            <a:avLst/>
          </a:prstGeom>
        </p:spPr>
        <p:txBody>
          <a:bodyPr wrap="square" anchor="ctr">
            <a:spAutoFit/>
          </a:bodyPr>
          <a:lstStyle/>
          <a:p>
            <a:pPr algn="ctr" defTabSz="582215" fontAlgn="ctr">
              <a:defRPr/>
            </a:pPr>
            <a:r>
              <a:rPr lang="en-US" sz="714" b="1" kern="0">
                <a:solidFill>
                  <a:srgbClr val="505050"/>
                </a:solidFill>
                <a:latin typeface="Segoe UI Semilight"/>
              </a:rPr>
              <a:t>Australia</a:t>
            </a:r>
          </a:p>
          <a:p>
            <a:pPr algn="ctr" defTabSz="582215" fontAlgn="ctr">
              <a:defRPr/>
            </a:pPr>
            <a:r>
              <a:rPr lang="en-US" sz="714" b="1" kern="0">
                <a:solidFill>
                  <a:srgbClr val="505050"/>
                </a:solidFill>
                <a:latin typeface="Segoe UI Semilight"/>
              </a:rPr>
              <a:t>IRAP/CCSL</a:t>
            </a:r>
          </a:p>
        </p:txBody>
      </p:sp>
      <p:pic>
        <p:nvPicPr>
          <p:cNvPr id="57" name="Picture 56" descr="IRAP logo">
            <a:hlinkClick r:id="rId12"/>
          </p:cNvPr>
          <p:cNvPicPr/>
          <p:nvPr/>
        </p:nvPicPr>
        <p:blipFill>
          <a:blip r:embed="rId13" cstate="screen">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107893" y="5048907"/>
            <a:ext cx="479352" cy="316693"/>
          </a:xfrm>
          <a:prstGeom prst="rect">
            <a:avLst/>
          </a:prstGeom>
          <a:noFill/>
          <a:ln>
            <a:noFill/>
          </a:ln>
        </p:spPr>
      </p:pic>
      <p:pic>
        <p:nvPicPr>
          <p:cNvPr id="58" name="Picture 57" descr="FISC : The Center for Financial Industry Infomation System">
            <a:hlinkClick r:id="rId14" tooltip="&quot;FISC HOME&quot;"/>
          </p:cNvPr>
          <p:cNvPicPr/>
          <p:nvPr/>
        </p:nvPicPr>
        <p:blipFill rotWithShape="1">
          <a:blip r:embed="rId15" cstate="screen">
            <a:clrChange>
              <a:clrFrom>
                <a:srgbClr val="FFFFFB"/>
              </a:clrFrom>
              <a:clrTo>
                <a:srgbClr val="FFFFFB">
                  <a:alpha val="0"/>
                </a:srgbClr>
              </a:clrTo>
            </a:clrChange>
            <a:extLst>
              <a:ext uri="{28A0092B-C50C-407E-A947-70E740481C1C}">
                <a14:useLocalDpi xmlns:a14="http://schemas.microsoft.com/office/drawing/2010/main" val="0"/>
              </a:ext>
            </a:extLst>
          </a:blip>
          <a:srcRect/>
          <a:stretch/>
        </p:blipFill>
        <p:spPr bwMode="auto">
          <a:xfrm>
            <a:off x="9847825" y="2807260"/>
            <a:ext cx="562530" cy="233357"/>
          </a:xfrm>
          <a:prstGeom prst="rect">
            <a:avLst/>
          </a:prstGeom>
          <a:noFill/>
          <a:ln>
            <a:noFill/>
          </a:ln>
        </p:spPr>
      </p:pic>
      <p:sp>
        <p:nvSpPr>
          <p:cNvPr id="59" name="Rectangle 58"/>
          <p:cNvSpPr/>
          <p:nvPr/>
        </p:nvSpPr>
        <p:spPr>
          <a:xfrm>
            <a:off x="9741950" y="3221725"/>
            <a:ext cx="774281" cy="222186"/>
          </a:xfrm>
          <a:prstGeom prst="rect">
            <a:avLst/>
          </a:prstGeom>
        </p:spPr>
        <p:txBody>
          <a:bodyPr wrap="square">
            <a:spAutoFit/>
          </a:bodyPr>
          <a:lstStyle/>
          <a:p>
            <a:pPr algn="ctr" defTabSz="582215" fontAlgn="ctr">
              <a:defRPr/>
            </a:pPr>
            <a:r>
              <a:rPr lang="en-US" sz="816" b="1" kern="0">
                <a:solidFill>
                  <a:srgbClr val="505050"/>
                </a:solidFill>
                <a:latin typeface="Segoe UI Semilight"/>
              </a:rPr>
              <a:t>FISC Japan</a:t>
            </a:r>
          </a:p>
        </p:txBody>
      </p:sp>
      <p:pic>
        <p:nvPicPr>
          <p:cNvPr id="60" name="Picture 59" descr="http://ts1.mm.bing.net/th?&amp;id=HN.607999990459468225&amp;w=300&amp;h=300&amp;c=0&amp;pid=1.9&amp;rs=0&amp;p=0"/>
          <p:cNvPicPr/>
          <p:nvPr/>
        </p:nvPicPr>
        <p:blipFill>
          <a:blip r:embed="rId16" cstate="screen">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1182501" y="4984963"/>
            <a:ext cx="486587" cy="444584"/>
          </a:xfrm>
          <a:prstGeom prst="rect">
            <a:avLst/>
          </a:prstGeom>
          <a:noFill/>
          <a:ln>
            <a:noFill/>
          </a:ln>
        </p:spPr>
      </p:pic>
      <p:sp>
        <p:nvSpPr>
          <p:cNvPr id="61" name="Rectangle 60"/>
          <p:cNvSpPr/>
          <p:nvPr/>
        </p:nvSpPr>
        <p:spPr>
          <a:xfrm>
            <a:off x="11017918" y="5442943"/>
            <a:ext cx="815752" cy="318306"/>
          </a:xfrm>
          <a:prstGeom prst="rect">
            <a:avLst/>
          </a:prstGeom>
        </p:spPr>
        <p:txBody>
          <a:bodyPr wrap="square" anchor="ctr">
            <a:spAutoFit/>
          </a:bodyPr>
          <a:lstStyle/>
          <a:p>
            <a:pPr algn="ctr" defTabSz="582215" fontAlgn="ctr">
              <a:defRPr/>
            </a:pPr>
            <a:r>
              <a:rPr lang="en-US" sz="714" b="1" kern="0">
                <a:solidFill>
                  <a:srgbClr val="505050"/>
                </a:solidFill>
                <a:latin typeface="Segoe UI Semilight"/>
              </a:rPr>
              <a:t> New Zealand </a:t>
            </a:r>
          </a:p>
          <a:p>
            <a:pPr algn="ctr" defTabSz="582215" fontAlgn="ctr">
              <a:defRPr/>
            </a:pPr>
            <a:r>
              <a:rPr lang="en-US" sz="714" b="1" kern="0">
                <a:solidFill>
                  <a:srgbClr val="505050"/>
                </a:solidFill>
                <a:latin typeface="Segoe UI Semilight"/>
              </a:rPr>
              <a:t>GCIO</a:t>
            </a:r>
          </a:p>
        </p:txBody>
      </p:sp>
      <p:pic>
        <p:nvPicPr>
          <p:cNvPr id="62" name="Picture 8" descr="image002"/>
          <p:cNvPicPr>
            <a:picLocks noChangeAspect="1" noChangeArrowheads="1"/>
          </p:cNvPicPr>
          <p:nvPr/>
        </p:nvPicPr>
        <p:blipFill>
          <a:blip r:embed="rId17" cstate="screen">
            <a:clrChange>
              <a:clrFrom>
                <a:srgbClr val="FFFFFD"/>
              </a:clrFrom>
              <a:clrTo>
                <a:srgbClr val="FFFFFD">
                  <a:alpha val="0"/>
                </a:srgbClr>
              </a:clrTo>
            </a:clrChange>
            <a:extLst>
              <a:ext uri="{28A0092B-C50C-407E-A947-70E740481C1C}">
                <a14:useLocalDpi xmlns:a14="http://schemas.microsoft.com/office/drawing/2010/main" val="0"/>
              </a:ext>
            </a:extLst>
          </a:blip>
          <a:srcRect/>
          <a:stretch>
            <a:fillRect/>
          </a:stretch>
        </p:blipFill>
        <p:spPr bwMode="auto">
          <a:xfrm>
            <a:off x="7180606" y="4986079"/>
            <a:ext cx="442356" cy="442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 name="Rectangle 62"/>
          <p:cNvSpPr/>
          <p:nvPr/>
        </p:nvSpPr>
        <p:spPr>
          <a:xfrm>
            <a:off x="7091302" y="5442944"/>
            <a:ext cx="620966" cy="318306"/>
          </a:xfrm>
          <a:prstGeom prst="rect">
            <a:avLst/>
          </a:prstGeom>
        </p:spPr>
        <p:txBody>
          <a:bodyPr wrap="square" anchor="ctr">
            <a:spAutoFit/>
          </a:bodyPr>
          <a:lstStyle/>
          <a:p>
            <a:pPr algn="ctr" defTabSz="582215" fontAlgn="ctr">
              <a:defRPr/>
            </a:pPr>
            <a:r>
              <a:rPr lang="en-US" sz="714" b="1" kern="0">
                <a:solidFill>
                  <a:srgbClr val="505050"/>
                </a:solidFill>
                <a:latin typeface="Segoe UI Semilight"/>
              </a:rPr>
              <a:t>China</a:t>
            </a:r>
          </a:p>
          <a:p>
            <a:pPr algn="ctr" defTabSz="582215" fontAlgn="ctr">
              <a:defRPr/>
            </a:pPr>
            <a:r>
              <a:rPr lang="en-US" sz="714" b="1" kern="0">
                <a:solidFill>
                  <a:srgbClr val="505050"/>
                </a:solidFill>
                <a:latin typeface="Segoe UI Semilight"/>
              </a:rPr>
              <a:t>GB 18030</a:t>
            </a:r>
          </a:p>
        </p:txBody>
      </p:sp>
      <p:sp>
        <p:nvSpPr>
          <p:cNvPr id="64" name="Rectangle 63"/>
          <p:cNvSpPr/>
          <p:nvPr/>
        </p:nvSpPr>
        <p:spPr>
          <a:xfrm>
            <a:off x="3964721" y="5442917"/>
            <a:ext cx="808137" cy="318351"/>
          </a:xfrm>
          <a:prstGeom prst="rect">
            <a:avLst/>
          </a:prstGeom>
        </p:spPr>
        <p:txBody>
          <a:bodyPr wrap="square" anchor="ctr">
            <a:spAutoFit/>
          </a:bodyPr>
          <a:lstStyle/>
          <a:p>
            <a:pPr algn="ctr" defTabSz="582215" fontAlgn="ctr">
              <a:defRPr/>
            </a:pPr>
            <a:r>
              <a:rPr lang="en-US" sz="714" b="1" kern="0">
                <a:solidFill>
                  <a:srgbClr val="505050"/>
                </a:solidFill>
                <a:latin typeface="Segoe UI Semilight"/>
              </a:rPr>
              <a:t>EU</a:t>
            </a:r>
          </a:p>
          <a:p>
            <a:pPr algn="ctr" defTabSz="582215" fontAlgn="ctr">
              <a:defRPr/>
            </a:pPr>
            <a:r>
              <a:rPr lang="en-US" sz="714" b="1" kern="0">
                <a:solidFill>
                  <a:srgbClr val="505050"/>
                </a:solidFill>
                <a:latin typeface="Segoe UI Semilight"/>
              </a:rPr>
              <a:t>Model Clauses</a:t>
            </a:r>
          </a:p>
        </p:txBody>
      </p:sp>
      <p:pic>
        <p:nvPicPr>
          <p:cNvPr id="65" name="Picture 64"/>
          <p:cNvPicPr>
            <a:picLocks noChangeAspect="1"/>
          </p:cNvPicPr>
          <p:nvPr/>
        </p:nvPicPr>
        <p:blipFill>
          <a:blip r:embed="rId18" cstate="screen">
            <a:extLst>
              <a:ext uri="{28A0092B-C50C-407E-A947-70E740481C1C}">
                <a14:useLocalDpi xmlns:a14="http://schemas.microsoft.com/office/drawing/2010/main" val="0"/>
              </a:ext>
            </a:extLst>
          </a:blip>
          <a:stretch>
            <a:fillRect/>
          </a:stretch>
        </p:blipFill>
        <p:spPr>
          <a:xfrm>
            <a:off x="4086521" y="5011650"/>
            <a:ext cx="564538" cy="391207"/>
          </a:xfrm>
          <a:prstGeom prst="rect">
            <a:avLst/>
          </a:prstGeom>
        </p:spPr>
      </p:pic>
      <p:sp>
        <p:nvSpPr>
          <p:cNvPr id="66" name="Rectangle 65"/>
          <p:cNvSpPr/>
          <p:nvPr/>
        </p:nvSpPr>
        <p:spPr>
          <a:xfrm>
            <a:off x="4115662" y="6377287"/>
            <a:ext cx="506253" cy="318306"/>
          </a:xfrm>
          <a:prstGeom prst="rect">
            <a:avLst/>
          </a:prstGeom>
        </p:spPr>
        <p:txBody>
          <a:bodyPr wrap="square" anchor="ctr">
            <a:spAutoFit/>
          </a:bodyPr>
          <a:lstStyle/>
          <a:p>
            <a:pPr algn="ctr" defTabSz="582215" fontAlgn="ctr">
              <a:defRPr/>
            </a:pPr>
            <a:r>
              <a:rPr lang="en-US" sz="714" b="1" kern="0">
                <a:solidFill>
                  <a:srgbClr val="505050"/>
                </a:solidFill>
                <a:latin typeface="Segoe UI Semilight"/>
              </a:rPr>
              <a:t>ENISA</a:t>
            </a:r>
          </a:p>
          <a:p>
            <a:pPr algn="ctr" defTabSz="582215" fontAlgn="ctr">
              <a:defRPr/>
            </a:pPr>
            <a:r>
              <a:rPr lang="en-US" sz="714" b="1" kern="0">
                <a:solidFill>
                  <a:srgbClr val="505050"/>
                </a:solidFill>
                <a:latin typeface="Segoe UI Semilight"/>
              </a:rPr>
              <a:t>IAF</a:t>
            </a:r>
          </a:p>
        </p:txBody>
      </p:sp>
      <p:pic>
        <p:nvPicPr>
          <p:cNvPr id="67" name="Picture 66"/>
          <p:cNvPicPr>
            <a:picLocks noChangeAspect="1"/>
          </p:cNvPicPr>
          <p:nvPr/>
        </p:nvPicPr>
        <p:blipFill>
          <a:blip r:embed="rId19" cstate="screen">
            <a:extLst>
              <a:ext uri="{28A0092B-C50C-407E-A947-70E740481C1C}">
                <a14:useLocalDpi xmlns:a14="http://schemas.microsoft.com/office/drawing/2010/main" val="0"/>
              </a:ext>
            </a:extLst>
          </a:blip>
          <a:stretch>
            <a:fillRect/>
          </a:stretch>
        </p:blipFill>
        <p:spPr>
          <a:xfrm>
            <a:off x="4156703" y="5941388"/>
            <a:ext cx="424174" cy="400420"/>
          </a:xfrm>
          <a:prstGeom prst="rect">
            <a:avLst/>
          </a:prstGeom>
        </p:spPr>
      </p:pic>
      <p:pic>
        <p:nvPicPr>
          <p:cNvPr id="68" name="Picture 67"/>
          <p:cNvPicPr>
            <a:picLocks noChangeAspect="1"/>
          </p:cNvPicPr>
          <p:nvPr/>
        </p:nvPicPr>
        <p:blipFill>
          <a:blip r:embed="rId20" cstate="screen">
            <a:extLst>
              <a:ext uri="{28A0092B-C50C-407E-A947-70E740481C1C}">
                <a14:useLocalDpi xmlns:a14="http://schemas.microsoft.com/office/drawing/2010/main" val="0"/>
              </a:ext>
            </a:extLst>
          </a:blip>
          <a:stretch>
            <a:fillRect/>
          </a:stretch>
        </p:blipFill>
        <p:spPr>
          <a:xfrm>
            <a:off x="3030330" y="5075965"/>
            <a:ext cx="437874" cy="262583"/>
          </a:xfrm>
          <a:prstGeom prst="rect">
            <a:avLst/>
          </a:prstGeom>
        </p:spPr>
      </p:pic>
      <p:sp>
        <p:nvSpPr>
          <p:cNvPr id="69" name="Rectangle 68"/>
          <p:cNvSpPr/>
          <p:nvPr/>
        </p:nvSpPr>
        <p:spPr>
          <a:xfrm>
            <a:off x="2910742" y="5442944"/>
            <a:ext cx="677049" cy="318306"/>
          </a:xfrm>
          <a:prstGeom prst="rect">
            <a:avLst/>
          </a:prstGeom>
        </p:spPr>
        <p:txBody>
          <a:bodyPr wrap="square" anchor="ctr">
            <a:spAutoFit/>
          </a:bodyPr>
          <a:lstStyle/>
          <a:p>
            <a:pPr algn="ctr" defTabSz="582215" fontAlgn="ctr">
              <a:defRPr/>
            </a:pPr>
            <a:r>
              <a:rPr lang="en-US" sz="714" b="1" kern="0">
                <a:solidFill>
                  <a:srgbClr val="505050"/>
                </a:solidFill>
                <a:latin typeface="Segoe UI Semilight"/>
              </a:rPr>
              <a:t>Argentina </a:t>
            </a:r>
            <a:br>
              <a:rPr lang="en-US" sz="714" b="1" kern="0">
                <a:solidFill>
                  <a:srgbClr val="505050"/>
                </a:solidFill>
                <a:latin typeface="Segoe UI Semilight"/>
              </a:rPr>
            </a:br>
            <a:r>
              <a:rPr lang="en-US" sz="714" b="1" kern="0">
                <a:solidFill>
                  <a:srgbClr val="505050"/>
                </a:solidFill>
                <a:latin typeface="Segoe UI Semilight"/>
              </a:rPr>
              <a:t>PDPA</a:t>
            </a:r>
          </a:p>
        </p:txBody>
      </p:sp>
      <p:pic>
        <p:nvPicPr>
          <p:cNvPr id="70" name="Picture 69" descr="http://jcispa.jasa.jp/wp/wp-content/themes/jcispa_academica/images/fig_cslogo01.png"/>
          <p:cNvPicPr/>
          <p:nvPr/>
        </p:nvPicPr>
        <p:blipFill>
          <a:blip r:embed="rId21" cstate="screen">
            <a:extLst>
              <a:ext uri="{28A0092B-C50C-407E-A947-70E740481C1C}">
                <a14:useLocalDpi xmlns:a14="http://schemas.microsoft.com/office/drawing/2010/main" val="0"/>
              </a:ext>
            </a:extLst>
          </a:blip>
          <a:srcRect/>
          <a:stretch>
            <a:fillRect/>
          </a:stretch>
        </p:blipFill>
        <p:spPr bwMode="auto">
          <a:xfrm>
            <a:off x="5198010" y="5967191"/>
            <a:ext cx="396376" cy="348809"/>
          </a:xfrm>
          <a:prstGeom prst="rect">
            <a:avLst/>
          </a:prstGeom>
          <a:noFill/>
          <a:ln>
            <a:noFill/>
          </a:ln>
        </p:spPr>
      </p:pic>
      <p:sp>
        <p:nvSpPr>
          <p:cNvPr id="71" name="Rectangle 70"/>
          <p:cNvSpPr/>
          <p:nvPr/>
        </p:nvSpPr>
        <p:spPr>
          <a:xfrm>
            <a:off x="5074814" y="6377262"/>
            <a:ext cx="642767" cy="318351"/>
          </a:xfrm>
          <a:prstGeom prst="rect">
            <a:avLst/>
          </a:prstGeom>
        </p:spPr>
        <p:txBody>
          <a:bodyPr wrap="square" anchor="ctr">
            <a:spAutoFit/>
          </a:bodyPr>
          <a:lstStyle/>
          <a:p>
            <a:pPr algn="ctr" defTabSz="582215" fontAlgn="ctr">
              <a:defRPr/>
            </a:pPr>
            <a:r>
              <a:rPr lang="en-US" sz="714" b="1" kern="0">
                <a:solidFill>
                  <a:srgbClr val="505050"/>
                </a:solidFill>
                <a:latin typeface="Segoe UI Semilight"/>
              </a:rPr>
              <a:t>Japan CS Mark Gold</a:t>
            </a:r>
          </a:p>
        </p:txBody>
      </p:sp>
      <p:pic>
        <p:nvPicPr>
          <p:cNvPr id="72" name="Picture 71"/>
          <p:cNvPicPr>
            <a:picLocks noChangeAspect="1"/>
          </p:cNvPicPr>
          <p:nvPr/>
        </p:nvPicPr>
        <p:blipFill>
          <a:blip r:embed="rId22" cstate="screen">
            <a:extLst>
              <a:ext uri="{28A0092B-C50C-407E-A947-70E740481C1C}">
                <a14:useLocalDpi xmlns:a14="http://schemas.microsoft.com/office/drawing/2010/main" val="0"/>
              </a:ext>
            </a:extLst>
          </a:blip>
          <a:stretch>
            <a:fillRect/>
          </a:stretch>
        </p:blipFill>
        <p:spPr>
          <a:xfrm>
            <a:off x="4391303" y="2659017"/>
            <a:ext cx="529842" cy="529842"/>
          </a:xfrm>
          <a:prstGeom prst="rect">
            <a:avLst/>
          </a:prstGeom>
        </p:spPr>
      </p:pic>
      <p:sp>
        <p:nvSpPr>
          <p:cNvPr id="73" name="Rectangle 72"/>
          <p:cNvSpPr/>
          <p:nvPr/>
        </p:nvSpPr>
        <p:spPr>
          <a:xfrm>
            <a:off x="4325315" y="3255194"/>
            <a:ext cx="661818" cy="152765"/>
          </a:xfrm>
          <a:prstGeom prst="rect">
            <a:avLst/>
          </a:prstGeom>
        </p:spPr>
        <p:txBody>
          <a:bodyPr wrap="none" lIns="0" tIns="0" rIns="0" bIns="0">
            <a:noAutofit/>
          </a:bodyPr>
          <a:lstStyle/>
          <a:p>
            <a:pPr algn="ctr" defTabSz="608913" fontAlgn="ctr">
              <a:defRPr/>
            </a:pPr>
            <a:r>
              <a:rPr lang="en-US" sz="816" b="1" kern="0">
                <a:solidFill>
                  <a:srgbClr val="505050"/>
                </a:solidFill>
                <a:latin typeface="Segoe UI Semilight"/>
              </a:rPr>
              <a:t>CDSA</a:t>
            </a:r>
          </a:p>
        </p:txBody>
      </p:sp>
      <p:sp>
        <p:nvSpPr>
          <p:cNvPr id="74" name="Rectangle 73"/>
          <p:cNvSpPr/>
          <p:nvPr/>
        </p:nvSpPr>
        <p:spPr>
          <a:xfrm>
            <a:off x="8419786" y="3177731"/>
            <a:ext cx="807682" cy="307690"/>
          </a:xfrm>
          <a:prstGeom prst="rect">
            <a:avLst/>
          </a:prstGeom>
        </p:spPr>
        <p:txBody>
          <a:bodyPr wrap="none" lIns="0" tIns="0" rIns="0" bIns="0">
            <a:noAutofit/>
          </a:bodyPr>
          <a:lstStyle/>
          <a:p>
            <a:pPr algn="ctr" defTabSz="608913" fontAlgn="ctr">
              <a:defRPr/>
            </a:pPr>
            <a:r>
              <a:rPr lang="en-US" sz="816" b="1" kern="0">
                <a:solidFill>
                  <a:srgbClr val="505050"/>
                </a:solidFill>
                <a:latin typeface="Segoe UI Semilight"/>
              </a:rPr>
              <a:t>Shared</a:t>
            </a:r>
          </a:p>
          <a:p>
            <a:pPr algn="ctr" defTabSz="608913" fontAlgn="ctr">
              <a:defRPr/>
            </a:pPr>
            <a:r>
              <a:rPr lang="en-US" sz="816" b="1" kern="0">
                <a:solidFill>
                  <a:srgbClr val="505050"/>
                </a:solidFill>
                <a:latin typeface="Segoe UI Semilight"/>
              </a:rPr>
              <a:t>Assessments</a:t>
            </a:r>
          </a:p>
        </p:txBody>
      </p:sp>
      <p:pic>
        <p:nvPicPr>
          <p:cNvPr id="75" name="Picture 74"/>
          <p:cNvPicPr>
            <a:picLocks noChangeAspect="1"/>
          </p:cNvPicPr>
          <p:nvPr/>
        </p:nvPicPr>
        <p:blipFill>
          <a:blip r:embed="rId23" cstate="screen">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533324" y="2780266"/>
            <a:ext cx="580606" cy="287345"/>
          </a:xfrm>
          <a:prstGeom prst="rect">
            <a:avLst/>
          </a:prstGeom>
        </p:spPr>
      </p:pic>
      <p:sp>
        <p:nvSpPr>
          <p:cNvPr id="76" name="Rectangle 75"/>
          <p:cNvSpPr/>
          <p:nvPr/>
        </p:nvSpPr>
        <p:spPr>
          <a:xfrm>
            <a:off x="2932304" y="6382596"/>
            <a:ext cx="633925" cy="307690"/>
          </a:xfrm>
          <a:prstGeom prst="rect">
            <a:avLst/>
          </a:prstGeom>
        </p:spPr>
        <p:txBody>
          <a:bodyPr wrap="none" lIns="0" tIns="0" rIns="0" bIns="0" anchor="ctr">
            <a:noAutofit/>
          </a:bodyPr>
          <a:lstStyle/>
          <a:p>
            <a:pPr algn="ctr" defTabSz="608913" fontAlgn="ctr">
              <a:defRPr/>
            </a:pPr>
            <a:r>
              <a:rPr lang="en-US" sz="714" b="1" kern="0">
                <a:solidFill>
                  <a:srgbClr val="505050"/>
                </a:solidFill>
                <a:latin typeface="Segoe UI Semilight"/>
              </a:rPr>
              <a:t>Japan My</a:t>
            </a:r>
          </a:p>
          <a:p>
            <a:pPr algn="ctr" defTabSz="608913" fontAlgn="ctr">
              <a:defRPr/>
            </a:pPr>
            <a:r>
              <a:rPr lang="en-US" sz="714" b="1" kern="0">
                <a:solidFill>
                  <a:srgbClr val="505050"/>
                </a:solidFill>
                <a:latin typeface="Segoe UI Semilight"/>
              </a:rPr>
              <a:t>Number Act</a:t>
            </a:r>
          </a:p>
        </p:txBody>
      </p:sp>
      <p:pic>
        <p:nvPicPr>
          <p:cNvPr id="77" name="Picture 76"/>
          <p:cNvPicPr>
            <a:picLocks noChangeAspect="1"/>
          </p:cNvPicPr>
          <p:nvPr/>
        </p:nvPicPr>
        <p:blipFill>
          <a:blip r:embed="rId24" cstate="screen">
            <a:extLst>
              <a:ext uri="{28A0092B-C50C-407E-A947-70E740481C1C}">
                <a14:useLocalDpi xmlns:a14="http://schemas.microsoft.com/office/drawing/2010/main" val="0"/>
              </a:ext>
            </a:extLst>
          </a:blip>
          <a:stretch>
            <a:fillRect/>
          </a:stretch>
        </p:blipFill>
        <p:spPr>
          <a:xfrm>
            <a:off x="2994630" y="5946704"/>
            <a:ext cx="509275" cy="389790"/>
          </a:xfrm>
          <a:prstGeom prst="rect">
            <a:avLst/>
          </a:prstGeom>
        </p:spPr>
      </p:pic>
      <p:pic>
        <p:nvPicPr>
          <p:cNvPr id="78" name="Picture 77"/>
          <p:cNvPicPr>
            <a:picLocks noChangeAspect="1"/>
          </p:cNvPicPr>
          <p:nvPr/>
        </p:nvPicPr>
        <p:blipFill>
          <a:blip r:embed="rId25" cstate="screen">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011069" y="2718088"/>
            <a:ext cx="618456" cy="411701"/>
          </a:xfrm>
          <a:prstGeom prst="rect">
            <a:avLst/>
          </a:prstGeom>
        </p:spPr>
      </p:pic>
      <p:sp>
        <p:nvSpPr>
          <p:cNvPr id="79" name="Rectangle 78"/>
          <p:cNvSpPr/>
          <p:nvPr/>
        </p:nvSpPr>
        <p:spPr>
          <a:xfrm>
            <a:off x="6939692" y="3254652"/>
            <a:ext cx="761211" cy="153845"/>
          </a:xfrm>
          <a:prstGeom prst="rect">
            <a:avLst/>
          </a:prstGeom>
        </p:spPr>
        <p:txBody>
          <a:bodyPr wrap="none" lIns="0" tIns="0" rIns="0" bIns="0">
            <a:noAutofit/>
          </a:bodyPr>
          <a:lstStyle/>
          <a:p>
            <a:pPr algn="ctr" defTabSz="608913" fontAlgn="ctr">
              <a:defRPr/>
            </a:pPr>
            <a:r>
              <a:rPr lang="en-US" sz="816" b="1" kern="0">
                <a:solidFill>
                  <a:srgbClr val="505050"/>
                </a:solidFill>
                <a:latin typeface="Segoe UI Semilight"/>
              </a:rPr>
              <a:t>FACT UK</a:t>
            </a:r>
          </a:p>
        </p:txBody>
      </p:sp>
      <p:pic>
        <p:nvPicPr>
          <p:cNvPr id="80" name="Picture 17" descr="https://upload.wikimedia.org/wikipedia/commons/thumb/4/43/US-FederalTradeCommission-Seal.svg/2000px-US-FederalTradeCommission-Seal.svg.png"/>
          <p:cNvPicPr>
            <a:picLocks noChangeAspect="1" noChangeArrowheads="1"/>
          </p:cNvPicPr>
          <p:nvPr/>
        </p:nvPicPr>
        <p:blipFill>
          <a:blip r:embed="rId26" cstate="screen">
            <a:extLst>
              <a:ext uri="{28A0092B-C50C-407E-A947-70E740481C1C}">
                <a14:useLocalDpi xmlns:a14="http://schemas.microsoft.com/office/drawing/2010/main" val="0"/>
              </a:ext>
            </a:extLst>
          </a:blip>
          <a:srcRect/>
          <a:stretch>
            <a:fillRect/>
          </a:stretch>
        </p:blipFill>
        <p:spPr bwMode="auto">
          <a:xfrm>
            <a:off x="9905516" y="3701691"/>
            <a:ext cx="447148" cy="447148"/>
          </a:xfrm>
          <a:prstGeom prst="rect">
            <a:avLst/>
          </a:prstGeom>
          <a:noFill/>
          <a:extLst>
            <a:ext uri="{909E8E84-426E-40DD-AFC4-6F175D3DCCD1}">
              <a14:hiddenFill xmlns:a14="http://schemas.microsoft.com/office/drawing/2010/main">
                <a:solidFill>
                  <a:srgbClr val="FFFFFF"/>
                </a:solidFill>
              </a14:hiddenFill>
            </a:ext>
          </a:extLst>
        </p:spPr>
      </p:pic>
      <p:sp>
        <p:nvSpPr>
          <p:cNvPr id="81" name="Rectangle 80"/>
          <p:cNvSpPr/>
          <p:nvPr/>
        </p:nvSpPr>
        <p:spPr>
          <a:xfrm>
            <a:off x="9750668" y="4223052"/>
            <a:ext cx="756846" cy="222186"/>
          </a:xfrm>
          <a:prstGeom prst="rect">
            <a:avLst/>
          </a:prstGeom>
        </p:spPr>
        <p:txBody>
          <a:bodyPr wrap="square">
            <a:spAutoFit/>
          </a:bodyPr>
          <a:lstStyle/>
          <a:p>
            <a:pPr algn="ctr" defTabSz="582215" fontAlgn="ctr">
              <a:defRPr/>
            </a:pPr>
            <a:r>
              <a:rPr lang="en-US" sz="816" b="1" kern="0" dirty="0">
                <a:solidFill>
                  <a:srgbClr val="505050"/>
                </a:solidFill>
                <a:latin typeface="Segoe UI Semilight"/>
              </a:rPr>
              <a:t>GLBA</a:t>
            </a:r>
          </a:p>
        </p:txBody>
      </p:sp>
      <p:sp>
        <p:nvSpPr>
          <p:cNvPr id="82" name="Rectangle 81"/>
          <p:cNvSpPr/>
          <p:nvPr/>
        </p:nvSpPr>
        <p:spPr>
          <a:xfrm>
            <a:off x="6200314" y="6377287"/>
            <a:ext cx="491583" cy="318306"/>
          </a:xfrm>
          <a:prstGeom prst="rect">
            <a:avLst/>
          </a:prstGeom>
        </p:spPr>
        <p:txBody>
          <a:bodyPr wrap="square" anchor="ctr">
            <a:spAutoFit/>
          </a:bodyPr>
          <a:lstStyle/>
          <a:p>
            <a:pPr algn="ctr" defTabSz="582215" fontAlgn="ctr">
              <a:defRPr/>
            </a:pPr>
            <a:r>
              <a:rPr lang="en-US" sz="714" b="1" kern="0">
                <a:solidFill>
                  <a:srgbClr val="505050"/>
                </a:solidFill>
                <a:latin typeface="Segoe UI Semilight"/>
              </a:rPr>
              <a:t>Spain</a:t>
            </a:r>
          </a:p>
          <a:p>
            <a:pPr algn="ctr" defTabSz="582215" fontAlgn="ctr">
              <a:defRPr/>
            </a:pPr>
            <a:r>
              <a:rPr lang="en-US" sz="714" b="1" kern="0">
                <a:solidFill>
                  <a:srgbClr val="505050"/>
                </a:solidFill>
                <a:latin typeface="Segoe UI Semilight"/>
              </a:rPr>
              <a:t>ENS</a:t>
            </a:r>
          </a:p>
        </p:txBody>
      </p:sp>
      <p:pic>
        <p:nvPicPr>
          <p:cNvPr id="83" name="Picture 82" descr="Spain ENS Logo"/>
          <p:cNvPicPr>
            <a:picLocks noChangeAspect="1" noChangeArrowheads="1"/>
          </p:cNvPicPr>
          <p:nvPr/>
        </p:nvPicPr>
        <p:blipFill>
          <a:blip r:embed="rId27" cstate="screen">
            <a:extLst>
              <a:ext uri="{28A0092B-C50C-407E-A947-70E740481C1C}">
                <a14:useLocalDpi xmlns:a14="http://schemas.microsoft.com/office/drawing/2010/main" val="0"/>
              </a:ext>
            </a:extLst>
          </a:blip>
          <a:srcRect/>
          <a:stretch>
            <a:fillRect/>
          </a:stretch>
        </p:blipFill>
        <p:spPr bwMode="auto">
          <a:xfrm>
            <a:off x="6095096" y="5917742"/>
            <a:ext cx="702019" cy="537314"/>
          </a:xfrm>
          <a:prstGeom prst="rect">
            <a:avLst/>
          </a:prstGeom>
          <a:noFill/>
          <a:extLst>
            <a:ext uri="{909E8E84-426E-40DD-AFC4-6F175D3DCCD1}">
              <a14:hiddenFill xmlns:a14="http://schemas.microsoft.com/office/drawing/2010/main">
                <a:solidFill>
                  <a:srgbClr val="FFFFFF"/>
                </a:solidFill>
              </a14:hiddenFill>
            </a:ext>
          </a:extLst>
        </p:spPr>
      </p:pic>
      <p:sp>
        <p:nvSpPr>
          <p:cNvPr id="84" name="Rectangle 83"/>
          <p:cNvSpPr/>
          <p:nvPr/>
        </p:nvSpPr>
        <p:spPr>
          <a:xfrm>
            <a:off x="3001895" y="3193615"/>
            <a:ext cx="564088" cy="275923"/>
          </a:xfrm>
          <a:prstGeom prst="rect">
            <a:avLst/>
          </a:prstGeom>
        </p:spPr>
        <p:txBody>
          <a:bodyPr wrap="none" lIns="0" tIns="0" rIns="0" bIns="0">
            <a:noAutofit/>
          </a:bodyPr>
          <a:lstStyle/>
          <a:p>
            <a:pPr algn="ctr" defTabSz="608913" fontAlgn="ctr">
              <a:defRPr/>
            </a:pPr>
            <a:r>
              <a:rPr lang="en-US" sz="816" b="1" kern="0">
                <a:solidFill>
                  <a:srgbClr val="505050"/>
                </a:solidFill>
                <a:latin typeface="Segoe UI Semilight"/>
              </a:rPr>
              <a:t>PCI DSS</a:t>
            </a:r>
          </a:p>
          <a:p>
            <a:pPr algn="ctr" defTabSz="608913" fontAlgn="ctr">
              <a:defRPr/>
            </a:pPr>
            <a:r>
              <a:rPr lang="en-US" sz="816" b="1" kern="0">
                <a:solidFill>
                  <a:srgbClr val="505050"/>
                </a:solidFill>
                <a:latin typeface="Segoe UI Semilight"/>
              </a:rPr>
              <a:t>Level 1</a:t>
            </a:r>
          </a:p>
        </p:txBody>
      </p:sp>
      <p:pic>
        <p:nvPicPr>
          <p:cNvPr id="85" name="Picture 2" descr="https://www.basefarm.com/sites/default/files/media/Article/basefarm-pci-dss_0.jpg"/>
          <p:cNvPicPr>
            <a:picLocks noChangeAspect="1" noChangeArrowheads="1"/>
          </p:cNvPicPr>
          <p:nvPr/>
        </p:nvPicPr>
        <p:blipFill>
          <a:blip r:embed="rId28" cstate="screen">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06552" y="2728922"/>
            <a:ext cx="571119" cy="390033"/>
          </a:xfrm>
          <a:prstGeom prst="rect">
            <a:avLst/>
          </a:prstGeom>
          <a:noFill/>
          <a:extLst>
            <a:ext uri="{909E8E84-426E-40DD-AFC4-6F175D3DCCD1}">
              <a14:hiddenFill xmlns:a14="http://schemas.microsoft.com/office/drawing/2010/main">
                <a:solidFill>
                  <a:srgbClr val="FFFFFF"/>
                </a:solidFill>
              </a14:hiddenFill>
            </a:ext>
          </a:extLst>
        </p:spPr>
      </p:pic>
      <p:pic>
        <p:nvPicPr>
          <p:cNvPr id="86" name="Picture 6" descr="http://www.elevation-us.com/wp-content/uploads/2016/01/CMS-logo.png"/>
          <p:cNvPicPr>
            <a:picLocks noChangeAspect="1" noChangeArrowheads="1"/>
          </p:cNvPicPr>
          <p:nvPr/>
        </p:nvPicPr>
        <p:blipFill>
          <a:blip r:embed="rId29" cstate="screen">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5519484" y="3711086"/>
            <a:ext cx="856716" cy="428359"/>
          </a:xfrm>
          <a:prstGeom prst="rect">
            <a:avLst/>
          </a:prstGeom>
          <a:noFill/>
          <a:extLst>
            <a:ext uri="{909E8E84-426E-40DD-AFC4-6F175D3DCCD1}">
              <a14:hiddenFill xmlns:a14="http://schemas.microsoft.com/office/drawing/2010/main">
                <a:solidFill>
                  <a:srgbClr val="FFFFFF"/>
                </a:solidFill>
              </a14:hiddenFill>
            </a:ext>
          </a:extLst>
        </p:spPr>
      </p:pic>
      <p:sp>
        <p:nvSpPr>
          <p:cNvPr id="87" name="Rectangle 86"/>
          <p:cNvSpPr/>
          <p:nvPr/>
        </p:nvSpPr>
        <p:spPr>
          <a:xfrm>
            <a:off x="5569420" y="4223052"/>
            <a:ext cx="756845" cy="222186"/>
          </a:xfrm>
          <a:prstGeom prst="rect">
            <a:avLst/>
          </a:prstGeom>
        </p:spPr>
        <p:txBody>
          <a:bodyPr wrap="square">
            <a:spAutoFit/>
          </a:bodyPr>
          <a:lstStyle/>
          <a:p>
            <a:pPr algn="ctr" defTabSz="582215" fontAlgn="ctr">
              <a:defRPr/>
            </a:pPr>
            <a:r>
              <a:rPr lang="en-US" sz="816" b="1" kern="0" dirty="0">
                <a:solidFill>
                  <a:srgbClr val="505050"/>
                </a:solidFill>
                <a:latin typeface="Segoe UI Semilight"/>
              </a:rPr>
              <a:t>MARS-E</a:t>
            </a:r>
          </a:p>
        </p:txBody>
      </p:sp>
      <p:sp>
        <p:nvSpPr>
          <p:cNvPr id="88" name="Rectangle 87"/>
          <p:cNvSpPr/>
          <p:nvPr/>
        </p:nvSpPr>
        <p:spPr>
          <a:xfrm>
            <a:off x="11216392" y="4223051"/>
            <a:ext cx="436849" cy="222217"/>
          </a:xfrm>
          <a:prstGeom prst="rect">
            <a:avLst/>
          </a:prstGeom>
        </p:spPr>
        <p:txBody>
          <a:bodyPr wrap="none">
            <a:spAutoFit/>
          </a:bodyPr>
          <a:lstStyle/>
          <a:p>
            <a:pPr algn="ctr" defTabSz="582103" fontAlgn="ctr">
              <a:defRPr/>
            </a:pPr>
            <a:r>
              <a:rPr lang="en-US" sz="816" b="1" kern="0">
                <a:solidFill>
                  <a:srgbClr val="505050"/>
                </a:solidFill>
                <a:latin typeface="Segoe UI Semilight"/>
              </a:rPr>
              <a:t>FFIEC</a:t>
            </a:r>
          </a:p>
        </p:txBody>
      </p:sp>
      <p:pic>
        <p:nvPicPr>
          <p:cNvPr id="89" name="Picture 8" descr="https://upload.wikimedia.org/wikipedia/commons/thumb/e/ed/US-FFIEC-Logo.svg/1000px-US-FFIEC-Logo.svg.png"/>
          <p:cNvPicPr>
            <a:picLocks noChangeAspect="1" noChangeArrowheads="1"/>
          </p:cNvPicPr>
          <p:nvPr/>
        </p:nvPicPr>
        <p:blipFill>
          <a:blip r:embed="rId30" cstate="screen">
            <a:extLst>
              <a:ext uri="{28A0092B-C50C-407E-A947-70E740481C1C}">
                <a14:useLocalDpi xmlns:a14="http://schemas.microsoft.com/office/drawing/2010/main" val="0"/>
              </a:ext>
            </a:extLst>
          </a:blip>
          <a:srcRect/>
          <a:stretch>
            <a:fillRect/>
          </a:stretch>
        </p:blipFill>
        <p:spPr bwMode="auto">
          <a:xfrm>
            <a:off x="11119132" y="3802463"/>
            <a:ext cx="631368" cy="245602"/>
          </a:xfrm>
          <a:prstGeom prst="rect">
            <a:avLst/>
          </a:prstGeom>
          <a:noFill/>
          <a:extLst>
            <a:ext uri="{909E8E84-426E-40DD-AFC4-6F175D3DCCD1}">
              <a14:hiddenFill xmlns:a14="http://schemas.microsoft.com/office/drawing/2010/main">
                <a:solidFill>
                  <a:srgbClr val="FFFFFF"/>
                </a:solidFill>
              </a14:hiddenFill>
            </a:ext>
          </a:extLst>
        </p:spPr>
      </p:pic>
      <p:sp>
        <p:nvSpPr>
          <p:cNvPr id="90" name="Rectangle 89"/>
          <p:cNvSpPr/>
          <p:nvPr/>
        </p:nvSpPr>
        <p:spPr>
          <a:xfrm>
            <a:off x="8137838" y="5442943"/>
            <a:ext cx="502325" cy="318306"/>
          </a:xfrm>
          <a:prstGeom prst="rect">
            <a:avLst/>
          </a:prstGeom>
        </p:spPr>
        <p:txBody>
          <a:bodyPr wrap="square" anchor="ctr">
            <a:spAutoFit/>
          </a:bodyPr>
          <a:lstStyle/>
          <a:p>
            <a:pPr algn="ctr" defTabSz="582215" fontAlgn="ctr">
              <a:defRPr/>
            </a:pPr>
            <a:r>
              <a:rPr lang="en-US" sz="714" b="1" kern="0">
                <a:solidFill>
                  <a:srgbClr val="505050"/>
                </a:solidFill>
                <a:latin typeface="Segoe UI Semilight"/>
              </a:rPr>
              <a:t>China</a:t>
            </a:r>
          </a:p>
          <a:p>
            <a:pPr algn="ctr" defTabSz="582215" fontAlgn="ctr">
              <a:defRPr/>
            </a:pPr>
            <a:r>
              <a:rPr lang="en-US" sz="714" b="1" kern="0">
                <a:solidFill>
                  <a:srgbClr val="505050"/>
                </a:solidFill>
                <a:latin typeface="Segoe UI Semilight"/>
              </a:rPr>
              <a:t>TRUCS</a:t>
            </a:r>
          </a:p>
        </p:txBody>
      </p:sp>
      <p:pic>
        <p:nvPicPr>
          <p:cNvPr id="91" name="Picture 90"/>
          <p:cNvPicPr>
            <a:picLocks noChangeAspect="1"/>
          </p:cNvPicPr>
          <p:nvPr/>
        </p:nvPicPr>
        <p:blipFill>
          <a:blip r:embed="rId31" cstate="screen">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130097" y="5020012"/>
            <a:ext cx="517807" cy="374486"/>
          </a:xfrm>
          <a:prstGeom prst="rect">
            <a:avLst/>
          </a:prstGeom>
        </p:spPr>
      </p:pic>
      <p:pic>
        <p:nvPicPr>
          <p:cNvPr id="95" name="Picture 94"/>
          <p:cNvPicPr>
            <a:picLocks noChangeAspect="1"/>
          </p:cNvPicPr>
          <p:nvPr/>
        </p:nvPicPr>
        <p:blipFill>
          <a:blip r:embed="rId7" cstate="screen">
            <a:extLst>
              <a:ext uri="{28A0092B-C50C-407E-A947-70E740481C1C}">
                <a14:useLocalDpi xmlns:a14="http://schemas.microsoft.com/office/drawing/2010/main" val="0"/>
              </a:ext>
            </a:extLst>
          </a:blip>
          <a:stretch>
            <a:fillRect/>
          </a:stretch>
        </p:blipFill>
        <p:spPr>
          <a:xfrm>
            <a:off x="2994714" y="1372481"/>
            <a:ext cx="586614" cy="537038"/>
          </a:xfrm>
          <a:prstGeom prst="rect">
            <a:avLst/>
          </a:prstGeom>
        </p:spPr>
      </p:pic>
      <p:sp>
        <p:nvSpPr>
          <p:cNvPr id="97" name="Rectangle 96"/>
          <p:cNvSpPr/>
          <p:nvPr/>
        </p:nvSpPr>
        <p:spPr>
          <a:xfrm>
            <a:off x="2907416" y="1984471"/>
            <a:ext cx="761211" cy="153845"/>
          </a:xfrm>
          <a:prstGeom prst="rect">
            <a:avLst/>
          </a:prstGeom>
        </p:spPr>
        <p:txBody>
          <a:bodyPr wrap="none" lIns="0" tIns="0" rIns="0" bIns="0">
            <a:noAutofit/>
          </a:bodyPr>
          <a:lstStyle/>
          <a:p>
            <a:pPr algn="ctr" defTabSz="608913" fontAlgn="ctr">
              <a:defRPr/>
            </a:pPr>
            <a:r>
              <a:rPr lang="en-US" sz="816" b="1" kern="0" dirty="0">
                <a:solidFill>
                  <a:srgbClr val="505050"/>
                </a:solidFill>
                <a:latin typeface="Segoe UI Semilight"/>
              </a:rPr>
              <a:t>SOC 2 Type 2</a:t>
            </a:r>
          </a:p>
        </p:txBody>
      </p:sp>
      <p:pic>
        <p:nvPicPr>
          <p:cNvPr id="98" name="Picture 97"/>
          <p:cNvPicPr>
            <a:picLocks noChangeAspect="1"/>
          </p:cNvPicPr>
          <p:nvPr/>
        </p:nvPicPr>
        <p:blipFill>
          <a:blip r:embed="rId7" cstate="screen">
            <a:extLst>
              <a:ext uri="{28A0092B-C50C-407E-A947-70E740481C1C}">
                <a14:useLocalDpi xmlns:a14="http://schemas.microsoft.com/office/drawing/2010/main" val="0"/>
              </a:ext>
            </a:extLst>
          </a:blip>
          <a:stretch>
            <a:fillRect/>
          </a:stretch>
        </p:blipFill>
        <p:spPr>
          <a:xfrm>
            <a:off x="4993998" y="1372481"/>
            <a:ext cx="586614" cy="537038"/>
          </a:xfrm>
          <a:prstGeom prst="rect">
            <a:avLst/>
          </a:prstGeom>
        </p:spPr>
      </p:pic>
      <p:sp>
        <p:nvSpPr>
          <p:cNvPr id="99" name="Rectangle 98"/>
          <p:cNvSpPr/>
          <p:nvPr/>
        </p:nvSpPr>
        <p:spPr>
          <a:xfrm>
            <a:off x="4906701" y="1984471"/>
            <a:ext cx="761211" cy="153845"/>
          </a:xfrm>
          <a:prstGeom prst="rect">
            <a:avLst/>
          </a:prstGeom>
        </p:spPr>
        <p:txBody>
          <a:bodyPr wrap="none" lIns="0" tIns="0" rIns="0" bIns="0">
            <a:noAutofit/>
          </a:bodyPr>
          <a:lstStyle/>
          <a:p>
            <a:pPr algn="ctr" defTabSz="608913" fontAlgn="ctr">
              <a:defRPr/>
            </a:pPr>
            <a:r>
              <a:rPr lang="en-US" sz="816" b="1" kern="0">
                <a:solidFill>
                  <a:srgbClr val="505050"/>
                </a:solidFill>
                <a:latin typeface="Segoe UI Semilight"/>
              </a:rPr>
              <a:t>SOC 3</a:t>
            </a:r>
          </a:p>
        </p:txBody>
      </p:sp>
      <p:pic>
        <p:nvPicPr>
          <p:cNvPr id="104" name="Picture 10" descr="http://flaglane.com/download/canadian-flag/canadian-flag-graphic.png"/>
          <p:cNvPicPr>
            <a:picLocks noChangeAspect="1" noChangeArrowheads="1"/>
          </p:cNvPicPr>
          <p:nvPr/>
        </p:nvPicPr>
        <p:blipFill>
          <a:blip r:embed="rId32" cstate="screen">
            <a:extLst>
              <a:ext uri="{28A0092B-C50C-407E-A947-70E740481C1C}">
                <a14:useLocalDpi xmlns:a14="http://schemas.microsoft.com/office/drawing/2010/main" val="0"/>
              </a:ext>
            </a:extLst>
          </a:blip>
          <a:srcRect/>
          <a:stretch>
            <a:fillRect/>
          </a:stretch>
        </p:blipFill>
        <p:spPr bwMode="auto">
          <a:xfrm>
            <a:off x="9127465" y="6028010"/>
            <a:ext cx="454351" cy="227176"/>
          </a:xfrm>
          <a:prstGeom prst="rect">
            <a:avLst/>
          </a:prstGeom>
          <a:noFill/>
          <a:extLst>
            <a:ext uri="{909E8E84-426E-40DD-AFC4-6F175D3DCCD1}">
              <a14:hiddenFill xmlns:a14="http://schemas.microsoft.com/office/drawing/2010/main">
                <a:solidFill>
                  <a:srgbClr val="FFFFFF"/>
                </a:solidFill>
              </a14:hiddenFill>
            </a:ext>
          </a:extLst>
        </p:spPr>
      </p:pic>
      <p:sp>
        <p:nvSpPr>
          <p:cNvPr id="105" name="Rectangle 104"/>
          <p:cNvSpPr/>
          <p:nvPr/>
        </p:nvSpPr>
        <p:spPr>
          <a:xfrm>
            <a:off x="8972428" y="6377287"/>
            <a:ext cx="764423" cy="318306"/>
          </a:xfrm>
          <a:prstGeom prst="rect">
            <a:avLst/>
          </a:prstGeom>
        </p:spPr>
        <p:txBody>
          <a:bodyPr wrap="square" anchor="ctr">
            <a:spAutoFit/>
          </a:bodyPr>
          <a:lstStyle/>
          <a:p>
            <a:pPr algn="ctr" defTabSz="582215" fontAlgn="ctr">
              <a:defRPr/>
            </a:pPr>
            <a:r>
              <a:rPr lang="en-US" sz="714" b="1" kern="0">
                <a:solidFill>
                  <a:srgbClr val="505050"/>
                </a:solidFill>
                <a:latin typeface="Segoe UI Semilight"/>
              </a:rPr>
              <a:t>Canada</a:t>
            </a:r>
          </a:p>
          <a:p>
            <a:pPr algn="ctr" defTabSz="582215" fontAlgn="ctr">
              <a:defRPr/>
            </a:pPr>
            <a:r>
              <a:rPr lang="en-US" sz="714" b="1" kern="0">
                <a:solidFill>
                  <a:srgbClr val="505050"/>
                </a:solidFill>
                <a:latin typeface="Segoe UI Semilight"/>
              </a:rPr>
              <a:t>Privacy Laws</a:t>
            </a:r>
          </a:p>
        </p:txBody>
      </p:sp>
      <p:sp>
        <p:nvSpPr>
          <p:cNvPr id="106" name="Rectangle 105"/>
          <p:cNvSpPr/>
          <p:nvPr/>
        </p:nvSpPr>
        <p:spPr>
          <a:xfrm>
            <a:off x="5567238" y="3254654"/>
            <a:ext cx="761211" cy="153844"/>
          </a:xfrm>
          <a:prstGeom prst="rect">
            <a:avLst/>
          </a:prstGeom>
        </p:spPr>
        <p:txBody>
          <a:bodyPr wrap="none" lIns="0" tIns="0" rIns="0" bIns="0">
            <a:noAutofit/>
          </a:bodyPr>
          <a:lstStyle/>
          <a:p>
            <a:pPr algn="ctr" defTabSz="608913" fontAlgn="ctr">
              <a:defRPr/>
            </a:pPr>
            <a:r>
              <a:rPr lang="en-US" sz="816" b="1" kern="0">
                <a:solidFill>
                  <a:srgbClr val="505050"/>
                </a:solidFill>
                <a:latin typeface="Segoe UI Semilight"/>
              </a:rPr>
              <a:t>MPAA</a:t>
            </a:r>
          </a:p>
        </p:txBody>
      </p:sp>
      <p:pic>
        <p:nvPicPr>
          <p:cNvPr id="107" name="Picture 2" descr="http://vignette1.wikia.nocookie.net/logopedia/images/5/57/MPAA.jpg/revision/latest?cb=20110729215806"/>
          <p:cNvPicPr>
            <a:picLocks noChangeAspect="1" noChangeArrowheads="1"/>
          </p:cNvPicPr>
          <p:nvPr/>
        </p:nvPicPr>
        <p:blipFill>
          <a:blip r:embed="rId33" cstate="screen">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713968" y="2793437"/>
            <a:ext cx="467751" cy="261003"/>
          </a:xfrm>
          <a:prstGeom prst="rect">
            <a:avLst/>
          </a:prstGeom>
          <a:noFill/>
          <a:extLst>
            <a:ext uri="{909E8E84-426E-40DD-AFC4-6F175D3DCCD1}">
              <a14:hiddenFill xmlns:a14="http://schemas.microsoft.com/office/drawing/2010/main">
                <a:solidFill>
                  <a:srgbClr val="FFFFFF"/>
                </a:solidFill>
              </a14:hiddenFill>
            </a:ext>
          </a:extLst>
        </p:spPr>
      </p:pic>
      <p:pic>
        <p:nvPicPr>
          <p:cNvPr id="108" name="Picture 107"/>
          <p:cNvPicPr>
            <a:picLocks noChangeAspect="1"/>
          </p:cNvPicPr>
          <p:nvPr/>
        </p:nvPicPr>
        <p:blipFill>
          <a:blip r:embed="rId34" cstate="screen">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192289" y="5918521"/>
            <a:ext cx="310561" cy="446156"/>
          </a:xfrm>
          <a:prstGeom prst="rect">
            <a:avLst/>
          </a:prstGeom>
        </p:spPr>
      </p:pic>
      <p:sp>
        <p:nvSpPr>
          <p:cNvPr id="109" name="Rectangle 108"/>
          <p:cNvSpPr/>
          <p:nvPr/>
        </p:nvSpPr>
        <p:spPr>
          <a:xfrm>
            <a:off x="10071627" y="6377288"/>
            <a:ext cx="551884" cy="318306"/>
          </a:xfrm>
          <a:prstGeom prst="rect">
            <a:avLst/>
          </a:prstGeom>
        </p:spPr>
        <p:txBody>
          <a:bodyPr wrap="square" anchor="ctr">
            <a:spAutoFit/>
          </a:bodyPr>
          <a:lstStyle/>
          <a:p>
            <a:pPr algn="ctr" defTabSz="582215" fontAlgn="ctr">
              <a:defRPr/>
            </a:pPr>
            <a:r>
              <a:rPr lang="en-US" sz="714" b="1" kern="0">
                <a:solidFill>
                  <a:srgbClr val="505050"/>
                </a:solidFill>
                <a:latin typeface="Segoe UI Semilight"/>
              </a:rPr>
              <a:t>Privacy</a:t>
            </a:r>
          </a:p>
          <a:p>
            <a:pPr algn="ctr" defTabSz="582215" fontAlgn="ctr">
              <a:defRPr/>
            </a:pPr>
            <a:r>
              <a:rPr lang="en-US" sz="714" b="1" kern="0" dirty="0">
                <a:solidFill>
                  <a:srgbClr val="505050"/>
                </a:solidFill>
                <a:latin typeface="Segoe UI Semilight"/>
              </a:rPr>
              <a:t>Shield</a:t>
            </a:r>
          </a:p>
        </p:txBody>
      </p:sp>
      <p:pic>
        <p:nvPicPr>
          <p:cNvPr id="110" name="Picture 14" descr="http://www.theauditpeople.com/sites/default/files/pictures/iso-logo.png"/>
          <p:cNvPicPr>
            <a:picLocks noChangeAspect="1" noChangeArrowheads="1"/>
          </p:cNvPicPr>
          <p:nvPr/>
        </p:nvPicPr>
        <p:blipFill>
          <a:blip r:embed="rId8" cstate="screen">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069758" y="465575"/>
            <a:ext cx="597884" cy="451731"/>
          </a:xfrm>
          <a:prstGeom prst="rect">
            <a:avLst/>
          </a:prstGeom>
          <a:noFill/>
          <a:extLst>
            <a:ext uri="{909E8E84-426E-40DD-AFC4-6F175D3DCCD1}">
              <a14:hiddenFill xmlns:a14="http://schemas.microsoft.com/office/drawing/2010/main">
                <a:solidFill>
                  <a:srgbClr val="FFFFFF"/>
                </a:solidFill>
              </a14:hiddenFill>
            </a:ext>
          </a:extLst>
        </p:spPr>
      </p:pic>
      <p:sp>
        <p:nvSpPr>
          <p:cNvPr id="111" name="Rectangle 110"/>
          <p:cNvSpPr/>
          <p:nvPr/>
        </p:nvSpPr>
        <p:spPr>
          <a:xfrm>
            <a:off x="9079440" y="1017954"/>
            <a:ext cx="578520" cy="153845"/>
          </a:xfrm>
          <a:prstGeom prst="rect">
            <a:avLst/>
          </a:prstGeom>
        </p:spPr>
        <p:txBody>
          <a:bodyPr wrap="none" lIns="0" tIns="0" rIns="0" bIns="0">
            <a:noAutofit/>
          </a:bodyPr>
          <a:lstStyle/>
          <a:p>
            <a:pPr algn="ctr" defTabSz="608913" fontAlgn="ctr">
              <a:defRPr/>
            </a:pPr>
            <a:r>
              <a:rPr lang="en-US" sz="816" b="1" kern="0" dirty="0">
                <a:solidFill>
                  <a:srgbClr val="505050"/>
                </a:solidFill>
                <a:latin typeface="Segoe UI Semilight"/>
              </a:rPr>
              <a:t>ISO 22301</a:t>
            </a:r>
          </a:p>
        </p:txBody>
      </p:sp>
      <p:sp>
        <p:nvSpPr>
          <p:cNvPr id="112" name="Rectangle 111"/>
          <p:cNvSpPr/>
          <p:nvPr/>
        </p:nvSpPr>
        <p:spPr>
          <a:xfrm>
            <a:off x="8166866" y="6377288"/>
            <a:ext cx="444270" cy="318306"/>
          </a:xfrm>
          <a:prstGeom prst="rect">
            <a:avLst/>
          </a:prstGeom>
        </p:spPr>
        <p:txBody>
          <a:bodyPr wrap="square" anchor="ctr">
            <a:spAutoFit/>
          </a:bodyPr>
          <a:lstStyle/>
          <a:p>
            <a:pPr algn="ctr" defTabSz="582215" fontAlgn="ctr">
              <a:defRPr/>
            </a:pPr>
            <a:r>
              <a:rPr lang="en-US" sz="714" b="1" kern="0">
                <a:solidFill>
                  <a:srgbClr val="505050"/>
                </a:solidFill>
                <a:latin typeface="Segoe UI Semilight"/>
              </a:rPr>
              <a:t>India</a:t>
            </a:r>
          </a:p>
          <a:p>
            <a:pPr algn="ctr" defTabSz="582215" fontAlgn="ctr">
              <a:defRPr/>
            </a:pPr>
            <a:r>
              <a:rPr lang="en-US" sz="714" b="1" kern="0" err="1">
                <a:solidFill>
                  <a:srgbClr val="505050"/>
                </a:solidFill>
                <a:latin typeface="Segoe UI Semilight"/>
              </a:rPr>
              <a:t>MeitY</a:t>
            </a:r>
            <a:endParaRPr lang="en-US" sz="714" b="1" kern="0">
              <a:solidFill>
                <a:srgbClr val="505050"/>
              </a:solidFill>
              <a:latin typeface="Segoe UI Semilight"/>
            </a:endParaRPr>
          </a:p>
        </p:txBody>
      </p:sp>
      <p:pic>
        <p:nvPicPr>
          <p:cNvPr id="113" name="Picture 112"/>
          <p:cNvPicPr>
            <a:picLocks noChangeAspect="1"/>
          </p:cNvPicPr>
          <p:nvPr/>
        </p:nvPicPr>
        <p:blipFill>
          <a:blip r:embed="rId35" cstate="screen">
            <a:extLst>
              <a:ext uri="{28A0092B-C50C-407E-A947-70E740481C1C}">
                <a14:useLocalDpi xmlns:a14="http://schemas.microsoft.com/office/drawing/2010/main" val="0"/>
              </a:ext>
            </a:extLst>
          </a:blip>
          <a:stretch>
            <a:fillRect/>
          </a:stretch>
        </p:blipFill>
        <p:spPr>
          <a:xfrm>
            <a:off x="8172017" y="6021022"/>
            <a:ext cx="433967" cy="241155"/>
          </a:xfrm>
          <a:prstGeom prst="rect">
            <a:avLst/>
          </a:prstGeom>
        </p:spPr>
      </p:pic>
      <p:sp>
        <p:nvSpPr>
          <p:cNvPr id="114" name="Rectangle 113"/>
          <p:cNvSpPr/>
          <p:nvPr/>
        </p:nvSpPr>
        <p:spPr>
          <a:xfrm>
            <a:off x="11036396" y="6376955"/>
            <a:ext cx="778796" cy="430380"/>
          </a:xfrm>
          <a:prstGeom prst="rect">
            <a:avLst/>
          </a:prstGeom>
        </p:spPr>
        <p:txBody>
          <a:bodyPr wrap="square" anchor="ctr">
            <a:spAutoFit/>
          </a:bodyPr>
          <a:lstStyle/>
          <a:p>
            <a:pPr algn="ctr" defTabSz="582103" fontAlgn="ctr">
              <a:defRPr/>
            </a:pPr>
            <a:r>
              <a:rPr lang="en-US" sz="714" b="1" kern="0">
                <a:solidFill>
                  <a:srgbClr val="505050"/>
                </a:solidFill>
                <a:latin typeface="Segoe UI Semilight"/>
              </a:rPr>
              <a:t>Germany IT</a:t>
            </a:r>
          </a:p>
          <a:p>
            <a:pPr algn="ctr" defTabSz="582103" fontAlgn="ctr">
              <a:defRPr/>
            </a:pPr>
            <a:r>
              <a:rPr lang="en-US" sz="714" b="1" kern="0">
                <a:solidFill>
                  <a:srgbClr val="505050"/>
                </a:solidFill>
                <a:latin typeface="Segoe UI Semilight"/>
              </a:rPr>
              <a:t>Grundschutz</a:t>
            </a:r>
          </a:p>
          <a:p>
            <a:pPr algn="ctr" defTabSz="582103" fontAlgn="ctr">
              <a:defRPr/>
            </a:pPr>
            <a:r>
              <a:rPr lang="en-US" sz="714" b="1" kern="0">
                <a:solidFill>
                  <a:srgbClr val="505050"/>
                </a:solidFill>
                <a:latin typeface="Segoe UI Semilight"/>
              </a:rPr>
              <a:t>workbook</a:t>
            </a:r>
          </a:p>
        </p:txBody>
      </p:sp>
      <p:pic>
        <p:nvPicPr>
          <p:cNvPr id="115" name="Picture 114"/>
          <p:cNvPicPr>
            <a:picLocks noChangeAspect="1"/>
          </p:cNvPicPr>
          <p:nvPr/>
        </p:nvPicPr>
        <p:blipFill>
          <a:blip r:embed="rId36" cstate="screen">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1220421" y="5943666"/>
            <a:ext cx="410746" cy="395864"/>
          </a:xfrm>
          <a:prstGeom prst="rect">
            <a:avLst/>
          </a:prstGeom>
        </p:spPr>
      </p:pic>
      <p:sp>
        <p:nvSpPr>
          <p:cNvPr id="116" name="Rectangle 115"/>
          <p:cNvSpPr/>
          <p:nvPr/>
        </p:nvSpPr>
        <p:spPr>
          <a:xfrm>
            <a:off x="7168394" y="6377288"/>
            <a:ext cx="466782" cy="318306"/>
          </a:xfrm>
          <a:prstGeom prst="rect">
            <a:avLst/>
          </a:prstGeom>
        </p:spPr>
        <p:txBody>
          <a:bodyPr wrap="square" anchor="ctr">
            <a:spAutoFit/>
          </a:bodyPr>
          <a:lstStyle/>
          <a:p>
            <a:pPr algn="ctr" defTabSz="582215" fontAlgn="ctr">
              <a:defRPr/>
            </a:pPr>
            <a:r>
              <a:rPr lang="en-US" sz="714" b="1" kern="0">
                <a:solidFill>
                  <a:srgbClr val="505050"/>
                </a:solidFill>
                <a:latin typeface="Segoe UI Semilight"/>
              </a:rPr>
              <a:t>Spain</a:t>
            </a:r>
          </a:p>
          <a:p>
            <a:pPr algn="ctr" defTabSz="582215" fontAlgn="ctr">
              <a:defRPr/>
            </a:pPr>
            <a:r>
              <a:rPr lang="en-US" sz="714" b="1" kern="0">
                <a:solidFill>
                  <a:srgbClr val="505050"/>
                </a:solidFill>
                <a:latin typeface="Segoe UI Semilight"/>
              </a:rPr>
              <a:t>DPA</a:t>
            </a:r>
          </a:p>
        </p:txBody>
      </p:sp>
      <p:pic>
        <p:nvPicPr>
          <p:cNvPr id="117" name="Picture 116"/>
          <p:cNvPicPr>
            <a:picLocks noChangeAspect="1"/>
          </p:cNvPicPr>
          <p:nvPr/>
        </p:nvPicPr>
        <p:blipFill>
          <a:blip r:embed="rId37" cstate="screen">
            <a:extLst>
              <a:ext uri="{28A0092B-C50C-407E-A947-70E740481C1C}">
                <a14:useLocalDpi xmlns:a14="http://schemas.microsoft.com/office/drawing/2010/main" val="0"/>
              </a:ext>
            </a:extLst>
          </a:blip>
          <a:stretch>
            <a:fillRect/>
          </a:stretch>
        </p:blipFill>
        <p:spPr>
          <a:xfrm>
            <a:off x="7233841" y="5948800"/>
            <a:ext cx="335889" cy="385599"/>
          </a:xfrm>
          <a:prstGeom prst="rect">
            <a:avLst/>
          </a:prstGeom>
        </p:spPr>
      </p:pic>
      <p:pic>
        <p:nvPicPr>
          <p:cNvPr id="118" name="Picture 117"/>
          <p:cNvPicPr>
            <a:picLocks noChangeAspect="1"/>
          </p:cNvPicPr>
          <p:nvPr/>
        </p:nvPicPr>
        <p:blipFill>
          <a:blip r:embed="rId9" cstate="screen">
            <a:extLst>
              <a:ext uri="{28A0092B-C50C-407E-A947-70E740481C1C}">
                <a14:useLocalDpi xmlns:a14="http://schemas.microsoft.com/office/drawing/2010/main" val="0"/>
              </a:ext>
            </a:extLst>
          </a:blip>
          <a:stretch>
            <a:fillRect/>
          </a:stretch>
        </p:blipFill>
        <p:spPr>
          <a:xfrm>
            <a:off x="8971774" y="1488803"/>
            <a:ext cx="793853" cy="304393"/>
          </a:xfrm>
          <a:prstGeom prst="rect">
            <a:avLst/>
          </a:prstGeom>
        </p:spPr>
      </p:pic>
      <p:sp>
        <p:nvSpPr>
          <p:cNvPr id="119" name="Rectangle 118"/>
          <p:cNvSpPr/>
          <p:nvPr/>
        </p:nvSpPr>
        <p:spPr>
          <a:xfrm>
            <a:off x="8946429" y="1933026"/>
            <a:ext cx="844544" cy="307690"/>
          </a:xfrm>
          <a:prstGeom prst="rect">
            <a:avLst/>
          </a:prstGeom>
        </p:spPr>
        <p:txBody>
          <a:bodyPr wrap="none" lIns="0" tIns="0" rIns="0" bIns="0">
            <a:noAutofit/>
          </a:bodyPr>
          <a:lstStyle/>
          <a:p>
            <a:pPr algn="ctr" defTabSz="608913" fontAlgn="ctr">
              <a:defRPr/>
            </a:pPr>
            <a:r>
              <a:rPr lang="en-US" sz="816" b="1" kern="0">
                <a:solidFill>
                  <a:srgbClr val="505050"/>
                </a:solidFill>
                <a:latin typeface="Segoe UI Semilight"/>
              </a:rPr>
              <a:t>CSA STAR</a:t>
            </a:r>
          </a:p>
          <a:p>
            <a:pPr algn="ctr" defTabSz="608913" fontAlgn="ctr">
              <a:defRPr/>
            </a:pPr>
            <a:r>
              <a:rPr lang="en-US" sz="816" b="1" kern="0">
                <a:solidFill>
                  <a:srgbClr val="505050"/>
                </a:solidFill>
                <a:latin typeface="Segoe UI Semilight"/>
              </a:rPr>
              <a:t>Certification</a:t>
            </a:r>
          </a:p>
          <a:p>
            <a:pPr algn="ctr" defTabSz="608913" fontAlgn="ctr">
              <a:defRPr/>
            </a:pPr>
            <a:endParaRPr lang="en-US" sz="816" b="1" kern="0">
              <a:solidFill>
                <a:srgbClr val="505050"/>
              </a:solidFill>
              <a:latin typeface="Segoe UI Semilight"/>
            </a:endParaRPr>
          </a:p>
        </p:txBody>
      </p:sp>
      <p:pic>
        <p:nvPicPr>
          <p:cNvPr id="120" name="Picture 119"/>
          <p:cNvPicPr>
            <a:picLocks noChangeAspect="1"/>
          </p:cNvPicPr>
          <p:nvPr/>
        </p:nvPicPr>
        <p:blipFill>
          <a:blip r:embed="rId9" cstate="screen">
            <a:extLst>
              <a:ext uri="{28A0092B-C50C-407E-A947-70E740481C1C}">
                <a14:useLocalDpi xmlns:a14="http://schemas.microsoft.com/office/drawing/2010/main" val="0"/>
              </a:ext>
            </a:extLst>
          </a:blip>
          <a:stretch>
            <a:fillRect/>
          </a:stretch>
        </p:blipFill>
        <p:spPr>
          <a:xfrm>
            <a:off x="11020683" y="1488803"/>
            <a:ext cx="793853" cy="304393"/>
          </a:xfrm>
          <a:prstGeom prst="rect">
            <a:avLst/>
          </a:prstGeom>
        </p:spPr>
      </p:pic>
      <p:sp>
        <p:nvSpPr>
          <p:cNvPr id="121" name="Rectangle 120"/>
          <p:cNvSpPr/>
          <p:nvPr/>
        </p:nvSpPr>
        <p:spPr>
          <a:xfrm>
            <a:off x="10995339" y="1926596"/>
            <a:ext cx="844544" cy="307690"/>
          </a:xfrm>
          <a:prstGeom prst="rect">
            <a:avLst/>
          </a:prstGeom>
        </p:spPr>
        <p:txBody>
          <a:bodyPr wrap="none" lIns="0" tIns="0" rIns="0" bIns="0">
            <a:noAutofit/>
          </a:bodyPr>
          <a:lstStyle/>
          <a:p>
            <a:pPr algn="ctr" defTabSz="608913" fontAlgn="ctr">
              <a:defRPr/>
            </a:pPr>
            <a:r>
              <a:rPr lang="en-US" sz="816" b="1" kern="0">
                <a:solidFill>
                  <a:srgbClr val="505050"/>
                </a:solidFill>
                <a:latin typeface="Segoe UI Semilight"/>
              </a:rPr>
              <a:t>CSA STAR</a:t>
            </a:r>
          </a:p>
          <a:p>
            <a:pPr algn="ctr" defTabSz="608913" fontAlgn="ctr">
              <a:defRPr/>
            </a:pPr>
            <a:r>
              <a:rPr lang="en-US" sz="816" b="1" kern="0">
                <a:solidFill>
                  <a:srgbClr val="505050"/>
                </a:solidFill>
                <a:latin typeface="Segoe UI Semilight"/>
              </a:rPr>
              <a:t>Attestation</a:t>
            </a:r>
          </a:p>
          <a:p>
            <a:pPr algn="ctr" defTabSz="608913" fontAlgn="ctr">
              <a:defRPr/>
            </a:pPr>
            <a:endParaRPr lang="en-US" sz="816" b="1" kern="0">
              <a:solidFill>
                <a:srgbClr val="505050"/>
              </a:solidFill>
              <a:latin typeface="Segoe UI Semilight"/>
            </a:endParaRPr>
          </a:p>
        </p:txBody>
      </p:sp>
      <p:pic>
        <p:nvPicPr>
          <p:cNvPr id="122" name="Picture 9" descr="https://hitrustalliance.net/content/uploads/2015/09/HiTrustLogo.png"/>
          <p:cNvPicPr>
            <a:picLocks noChangeAspect="1" noChangeArrowheads="1"/>
          </p:cNvPicPr>
          <p:nvPr/>
        </p:nvPicPr>
        <p:blipFill>
          <a:blip r:embed="rId38" cstate="screen">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2972472" y="3797282"/>
            <a:ext cx="613900" cy="255967"/>
          </a:xfrm>
          <a:prstGeom prst="rect">
            <a:avLst/>
          </a:prstGeom>
          <a:noFill/>
          <a:extLst>
            <a:ext uri="{909E8E84-426E-40DD-AFC4-6F175D3DCCD1}">
              <a14:hiddenFill xmlns:a14="http://schemas.microsoft.com/office/drawing/2010/main">
                <a:solidFill>
                  <a:srgbClr val="FFFFFF"/>
                </a:solidFill>
              </a14:hiddenFill>
            </a:ext>
          </a:extLst>
        </p:spPr>
      </p:pic>
      <p:sp>
        <p:nvSpPr>
          <p:cNvPr id="123" name="Rectangle 122"/>
          <p:cNvSpPr/>
          <p:nvPr/>
        </p:nvSpPr>
        <p:spPr>
          <a:xfrm>
            <a:off x="2907517" y="4223052"/>
            <a:ext cx="756846" cy="222186"/>
          </a:xfrm>
          <a:prstGeom prst="rect">
            <a:avLst/>
          </a:prstGeom>
        </p:spPr>
        <p:txBody>
          <a:bodyPr wrap="square">
            <a:spAutoFit/>
          </a:bodyPr>
          <a:lstStyle/>
          <a:p>
            <a:pPr algn="ctr" defTabSz="582215" fontAlgn="ctr">
              <a:defRPr/>
            </a:pPr>
            <a:r>
              <a:rPr lang="en-US" sz="816" b="1" kern="0">
                <a:solidFill>
                  <a:srgbClr val="505050"/>
                </a:solidFill>
                <a:latin typeface="Calibri"/>
              </a:rPr>
              <a:t>HITRUST</a:t>
            </a:r>
          </a:p>
        </p:txBody>
      </p:sp>
      <p:pic>
        <p:nvPicPr>
          <p:cNvPr id="124" name="Picture 123"/>
          <p:cNvPicPr>
            <a:picLocks noChangeAspect="1"/>
          </p:cNvPicPr>
          <p:nvPr/>
        </p:nvPicPr>
        <p:blipFill>
          <a:blip r:embed="rId39" cstate="screen">
            <a:extLst>
              <a:ext uri="{28A0092B-C50C-407E-A947-70E740481C1C}">
                <a14:useLocalDpi xmlns:a14="http://schemas.microsoft.com/office/drawing/2010/main" val="0"/>
              </a:ext>
            </a:extLst>
          </a:blip>
          <a:stretch>
            <a:fillRect/>
          </a:stretch>
        </p:blipFill>
        <p:spPr>
          <a:xfrm>
            <a:off x="7013761" y="3802531"/>
            <a:ext cx="613073" cy="245469"/>
          </a:xfrm>
          <a:prstGeom prst="rect">
            <a:avLst/>
          </a:prstGeom>
        </p:spPr>
      </p:pic>
      <p:sp>
        <p:nvSpPr>
          <p:cNvPr id="125" name="Rectangle 124"/>
          <p:cNvSpPr/>
          <p:nvPr/>
        </p:nvSpPr>
        <p:spPr>
          <a:xfrm>
            <a:off x="6817154" y="4203521"/>
            <a:ext cx="1006286" cy="222186"/>
          </a:xfrm>
          <a:prstGeom prst="rect">
            <a:avLst/>
          </a:prstGeom>
        </p:spPr>
        <p:txBody>
          <a:bodyPr wrap="square">
            <a:spAutoFit/>
          </a:bodyPr>
          <a:lstStyle/>
          <a:p>
            <a:pPr algn="ctr" defTabSz="582215" fontAlgn="ctr">
              <a:defRPr/>
            </a:pPr>
            <a:r>
              <a:rPr lang="en-US" sz="816" b="1" kern="0">
                <a:solidFill>
                  <a:srgbClr val="505050"/>
                </a:solidFill>
                <a:latin typeface="Segoe UI Semilight"/>
              </a:rPr>
              <a:t>IG Toolkit UK</a:t>
            </a:r>
          </a:p>
        </p:txBody>
      </p:sp>
      <p:sp>
        <p:nvSpPr>
          <p:cNvPr id="126" name="Rectangle 125"/>
          <p:cNvSpPr/>
          <p:nvPr/>
        </p:nvSpPr>
        <p:spPr>
          <a:xfrm>
            <a:off x="6212605" y="5442944"/>
            <a:ext cx="467001" cy="318306"/>
          </a:xfrm>
          <a:prstGeom prst="rect">
            <a:avLst/>
          </a:prstGeom>
        </p:spPr>
        <p:txBody>
          <a:bodyPr wrap="square" anchor="ctr">
            <a:spAutoFit/>
          </a:bodyPr>
          <a:lstStyle/>
          <a:p>
            <a:pPr algn="ctr" defTabSz="582215" fontAlgn="ctr">
              <a:defRPr/>
            </a:pPr>
            <a:r>
              <a:rPr lang="en-US" sz="714" b="1" kern="0">
                <a:solidFill>
                  <a:srgbClr val="505050"/>
                </a:solidFill>
                <a:latin typeface="Segoe UI Semilight"/>
              </a:rPr>
              <a:t>China</a:t>
            </a:r>
          </a:p>
          <a:p>
            <a:pPr algn="ctr" defTabSz="582215" fontAlgn="ctr">
              <a:defRPr/>
            </a:pPr>
            <a:r>
              <a:rPr lang="en-US" sz="714" b="1" kern="0">
                <a:solidFill>
                  <a:srgbClr val="505050"/>
                </a:solidFill>
                <a:latin typeface="Segoe UI Semilight"/>
              </a:rPr>
              <a:t>DJCP</a:t>
            </a:r>
          </a:p>
        </p:txBody>
      </p:sp>
      <p:pic>
        <p:nvPicPr>
          <p:cNvPr id="127" name="Picture 126"/>
          <p:cNvPicPr>
            <a:picLocks noChangeAspect="1"/>
          </p:cNvPicPr>
          <p:nvPr/>
        </p:nvPicPr>
        <p:blipFill>
          <a:blip r:embed="rId40" cstate="screen">
            <a:extLst>
              <a:ext uri="{28A0092B-C50C-407E-A947-70E740481C1C}">
                <a14:useLocalDpi xmlns:a14="http://schemas.microsoft.com/office/drawing/2010/main" val="0"/>
              </a:ext>
            </a:extLst>
          </a:blip>
          <a:stretch>
            <a:fillRect/>
          </a:stretch>
        </p:blipFill>
        <p:spPr>
          <a:xfrm>
            <a:off x="6132647" y="4893799"/>
            <a:ext cx="626917" cy="626916"/>
          </a:xfrm>
          <a:prstGeom prst="rect">
            <a:avLst/>
          </a:prstGeom>
        </p:spPr>
      </p:pic>
      <p:pic>
        <p:nvPicPr>
          <p:cNvPr id="128" name="Picture 14" descr="http://www.theauditpeople.com/sites/default/files/pictures/iso-logo.png"/>
          <p:cNvPicPr>
            <a:picLocks noChangeAspect="1" noChangeArrowheads="1"/>
          </p:cNvPicPr>
          <p:nvPr/>
        </p:nvPicPr>
        <p:blipFill>
          <a:blip r:embed="rId8" cstate="screen">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992054" y="465575"/>
            <a:ext cx="597884" cy="451731"/>
          </a:xfrm>
          <a:prstGeom prst="rect">
            <a:avLst/>
          </a:prstGeom>
          <a:noFill/>
          <a:extLst>
            <a:ext uri="{909E8E84-426E-40DD-AFC4-6F175D3DCCD1}">
              <a14:hiddenFill xmlns:a14="http://schemas.microsoft.com/office/drawing/2010/main">
                <a:solidFill>
                  <a:srgbClr val="FFFFFF"/>
                </a:solidFill>
              </a14:hiddenFill>
            </a:ext>
          </a:extLst>
        </p:spPr>
      </p:pic>
      <p:sp>
        <p:nvSpPr>
          <p:cNvPr id="129" name="Rectangle 128"/>
          <p:cNvSpPr/>
          <p:nvPr/>
        </p:nvSpPr>
        <p:spPr>
          <a:xfrm>
            <a:off x="7001736" y="1017954"/>
            <a:ext cx="578520" cy="153845"/>
          </a:xfrm>
          <a:prstGeom prst="rect">
            <a:avLst/>
          </a:prstGeom>
        </p:spPr>
        <p:txBody>
          <a:bodyPr wrap="none" lIns="0" tIns="0" rIns="0" bIns="0">
            <a:noAutofit/>
          </a:bodyPr>
          <a:lstStyle/>
          <a:p>
            <a:pPr algn="ctr" defTabSz="608913" fontAlgn="ctr">
              <a:defRPr/>
            </a:pPr>
            <a:r>
              <a:rPr lang="en-US" sz="816" b="1" kern="0">
                <a:solidFill>
                  <a:srgbClr val="505050"/>
                </a:solidFill>
                <a:latin typeface="Segoe UI Semilight"/>
              </a:rPr>
              <a:t>ISO 27017</a:t>
            </a:r>
          </a:p>
        </p:txBody>
      </p:sp>
      <p:sp>
        <p:nvSpPr>
          <p:cNvPr id="130" name="Rectangle 129"/>
          <p:cNvSpPr/>
          <p:nvPr/>
        </p:nvSpPr>
        <p:spPr bwMode="auto">
          <a:xfrm>
            <a:off x="2206141" y="835454"/>
            <a:ext cx="418380" cy="983801"/>
          </a:xfrm>
          <a:prstGeom prst="rect">
            <a:avLst/>
          </a:prstGeom>
          <a:noFill/>
          <a:ln w="28575" cap="flat" cmpd="sng" algn="ctr">
            <a:noFill/>
            <a:prstDash val="solid"/>
            <a:headEnd type="none" w="med" len="med"/>
            <a:tailEnd type="none" w="med" len="med"/>
          </a:ln>
          <a:effectLst/>
        </p:spPr>
        <p:txBody>
          <a:bodyPr rot="0" spcFirstLastPara="0" vertOverflow="overflow" horzOverflow="overflow" vert="vert270" wrap="square" lIns="0" tIns="0" rIns="0" bIns="0" numCol="1" spcCol="0" rtlCol="0" fromWordArt="0" anchor="ctr" anchorCtr="0" forceAA="0" compatLnSpc="1">
            <a:prstTxWarp prst="textNoShape">
              <a:avLst/>
            </a:prstTxWarp>
            <a:noAutofit/>
          </a:bodyPr>
          <a:lstStyle/>
          <a:p>
            <a:pPr indent="1588" algn="ctr" defTabSz="932563" fontAlgn="base">
              <a:spcBef>
                <a:spcPct val="0"/>
              </a:spcBef>
              <a:spcAft>
                <a:spcPts val="1199"/>
              </a:spcAft>
              <a:buClr>
                <a:srgbClr val="FFFFFF"/>
              </a:buClr>
              <a:buSzPct val="80000"/>
              <a:defRPr/>
            </a:pPr>
            <a:r>
              <a:rPr lang="en-IN" sz="1224" b="1" kern="0" dirty="0">
                <a:solidFill>
                  <a:srgbClr val="00B6F0"/>
                </a:solidFill>
                <a:latin typeface="Segoe UI"/>
                <a:cs typeface="Segoe UI Semibold" panose="020B0702040204020203" pitchFamily="34" charset="0"/>
              </a:rPr>
              <a:t>GLOBAL</a:t>
            </a:r>
          </a:p>
        </p:txBody>
      </p:sp>
      <p:sp>
        <p:nvSpPr>
          <p:cNvPr id="132" name="Rectangle 131"/>
          <p:cNvSpPr/>
          <p:nvPr/>
        </p:nvSpPr>
        <p:spPr bwMode="auto">
          <a:xfrm>
            <a:off x="2206142" y="3057787"/>
            <a:ext cx="418380" cy="1003929"/>
          </a:xfrm>
          <a:prstGeom prst="rect">
            <a:avLst/>
          </a:prstGeom>
          <a:noFill/>
          <a:ln w="28575" cap="flat" cmpd="sng" algn="ctr">
            <a:noFill/>
            <a:prstDash val="solid"/>
            <a:headEnd type="none" w="med" len="med"/>
            <a:tailEnd type="none" w="med" len="med"/>
          </a:ln>
          <a:effectLst/>
        </p:spPr>
        <p:txBody>
          <a:bodyPr rot="0" spcFirstLastPara="0" vertOverflow="overflow" horzOverflow="overflow" vert="vert270" wrap="square" lIns="0" tIns="0" rIns="0" bIns="0" numCol="1" spcCol="0" rtlCol="0" fromWordArt="0" anchor="ctr" anchorCtr="0" forceAA="0" compatLnSpc="1">
            <a:prstTxWarp prst="textNoShape">
              <a:avLst/>
            </a:prstTxWarp>
            <a:noAutofit/>
          </a:bodyPr>
          <a:lstStyle/>
          <a:p>
            <a:pPr indent="1588" algn="ctr" defTabSz="932563" fontAlgn="base">
              <a:spcBef>
                <a:spcPct val="0"/>
              </a:spcBef>
              <a:spcAft>
                <a:spcPts val="1199"/>
              </a:spcAft>
              <a:buClr>
                <a:srgbClr val="FFFFFF"/>
              </a:buClr>
              <a:buSzPct val="80000"/>
              <a:defRPr/>
            </a:pPr>
            <a:r>
              <a:rPr lang="en-IN" sz="1224" b="1" kern="0" dirty="0">
                <a:solidFill>
                  <a:srgbClr val="00327A"/>
                </a:solidFill>
                <a:latin typeface="Segoe UI"/>
                <a:cs typeface="Segoe UI Semibold" panose="020B0702040204020203" pitchFamily="34" charset="0"/>
              </a:rPr>
              <a:t>INDUSTRY</a:t>
            </a:r>
          </a:p>
        </p:txBody>
      </p:sp>
      <p:sp>
        <p:nvSpPr>
          <p:cNvPr id="134" name="Rectangle 133"/>
          <p:cNvSpPr/>
          <p:nvPr/>
        </p:nvSpPr>
        <p:spPr bwMode="auto">
          <a:xfrm>
            <a:off x="2210343" y="5331039"/>
            <a:ext cx="409289" cy="983801"/>
          </a:xfrm>
          <a:prstGeom prst="rect">
            <a:avLst/>
          </a:prstGeom>
          <a:noFill/>
          <a:ln w="28575" cap="flat" cmpd="sng" algn="ctr">
            <a:noFill/>
            <a:prstDash val="solid"/>
            <a:headEnd type="none" w="med" len="med"/>
            <a:tailEnd type="none" w="med" len="med"/>
          </a:ln>
          <a:effectLst/>
        </p:spPr>
        <p:txBody>
          <a:bodyPr rot="0" spcFirstLastPara="0" vertOverflow="overflow" horzOverflow="overflow" vert="vert270" wrap="square" lIns="0" tIns="0" rIns="0" bIns="0" numCol="1" spcCol="0" rtlCol="0" fromWordArt="0" anchor="ctr" anchorCtr="0" forceAA="0" compatLnSpc="1">
            <a:prstTxWarp prst="textNoShape">
              <a:avLst/>
            </a:prstTxWarp>
            <a:noAutofit/>
          </a:bodyPr>
          <a:lstStyle/>
          <a:p>
            <a:pPr algn="ctr" defTabSz="932563">
              <a:spcAft>
                <a:spcPts val="1199"/>
              </a:spcAft>
              <a:defRPr/>
            </a:pPr>
            <a:r>
              <a:rPr lang="en-IN" sz="1224" b="1" kern="0" dirty="0">
                <a:solidFill>
                  <a:srgbClr val="001F50"/>
                </a:solidFill>
                <a:latin typeface="Segoe UI"/>
                <a:cs typeface="Segoe UI Semibold" panose="020B0702040204020203" pitchFamily="34" charset="0"/>
              </a:rPr>
              <a:t>REGIONAL</a:t>
            </a:r>
          </a:p>
        </p:txBody>
      </p:sp>
      <p:cxnSp>
        <p:nvCxnSpPr>
          <p:cNvPr id="153" name="Straight Connector 152"/>
          <p:cNvCxnSpPr/>
          <p:nvPr/>
        </p:nvCxnSpPr>
        <p:spPr>
          <a:xfrm>
            <a:off x="2630057" y="409900"/>
            <a:ext cx="0" cy="1678686"/>
          </a:xfrm>
          <a:prstGeom prst="line">
            <a:avLst/>
          </a:prstGeom>
          <a:ln w="28575">
            <a:solidFill>
              <a:srgbClr val="00AEE9"/>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4" name="Straight Connector 153"/>
          <p:cNvCxnSpPr/>
          <p:nvPr/>
        </p:nvCxnSpPr>
        <p:spPr>
          <a:xfrm>
            <a:off x="2630057" y="2688502"/>
            <a:ext cx="0" cy="1678686"/>
          </a:xfrm>
          <a:prstGeom prst="line">
            <a:avLst/>
          </a:prstGeom>
          <a:ln w="28575">
            <a:solidFill>
              <a:srgbClr val="00327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5" name="Straight Connector 154"/>
          <p:cNvCxnSpPr/>
          <p:nvPr/>
        </p:nvCxnSpPr>
        <p:spPr>
          <a:xfrm>
            <a:off x="2630057" y="4967104"/>
            <a:ext cx="0" cy="1678686"/>
          </a:xfrm>
          <a:prstGeom prst="line">
            <a:avLst/>
          </a:prstGeom>
          <a:ln w="28575">
            <a:solidFill>
              <a:srgbClr val="001F50"/>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7491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93" name="Freeform 6">
            <a:extLst>
              <a:ext uri="{FF2B5EF4-FFF2-40B4-BE49-F238E27FC236}">
                <a16:creationId xmlns:a16="http://schemas.microsoft.com/office/drawing/2014/main" id="{3693DD08-7DA5-44E4-B3AA-91519EED6DF2}"/>
              </a:ext>
            </a:extLst>
          </p:cNvPr>
          <p:cNvSpPr>
            <a:spLocks noEditPoints="1"/>
          </p:cNvSpPr>
          <p:nvPr/>
        </p:nvSpPr>
        <p:spPr bwMode="auto">
          <a:xfrm>
            <a:off x="1178288" y="495"/>
            <a:ext cx="11408377" cy="5306919"/>
          </a:xfrm>
          <a:custGeom>
            <a:avLst/>
            <a:gdLst>
              <a:gd name="T0" fmla="*/ 2843 w 3260"/>
              <a:gd name="T1" fmla="*/ 1040 h 1694"/>
              <a:gd name="T2" fmla="*/ 2706 w 3260"/>
              <a:gd name="T3" fmla="*/ 1121 h 1694"/>
              <a:gd name="T4" fmla="*/ 3101 w 3260"/>
              <a:gd name="T5" fmla="*/ 1119 h 1694"/>
              <a:gd name="T6" fmla="*/ 1330 w 3260"/>
              <a:gd name="T7" fmla="*/ 153 h 1694"/>
              <a:gd name="T8" fmla="*/ 1357 w 3260"/>
              <a:gd name="T9" fmla="*/ 41 h 1694"/>
              <a:gd name="T10" fmla="*/ 1093 w 3260"/>
              <a:gd name="T11" fmla="*/ 175 h 1694"/>
              <a:gd name="T12" fmla="*/ 1115 w 3260"/>
              <a:gd name="T13" fmla="*/ 313 h 1694"/>
              <a:gd name="T14" fmla="*/ 1909 w 3260"/>
              <a:gd name="T15" fmla="*/ 55 h 1694"/>
              <a:gd name="T16" fmla="*/ 590 w 3260"/>
              <a:gd name="T17" fmla="*/ 24 h 1694"/>
              <a:gd name="T18" fmla="*/ 897 w 3260"/>
              <a:gd name="T19" fmla="*/ 944 h 1694"/>
              <a:gd name="T20" fmla="*/ 622 w 3260"/>
              <a:gd name="T21" fmla="*/ 717 h 1694"/>
              <a:gd name="T22" fmla="*/ 934 w 3260"/>
              <a:gd name="T23" fmla="*/ 526 h 1694"/>
              <a:gd name="T24" fmla="*/ 900 w 3260"/>
              <a:gd name="T25" fmla="*/ 310 h 1694"/>
              <a:gd name="T26" fmla="*/ 808 w 3260"/>
              <a:gd name="T27" fmla="*/ 172 h 1694"/>
              <a:gd name="T28" fmla="*/ 687 w 3260"/>
              <a:gd name="T29" fmla="*/ 121 h 1694"/>
              <a:gd name="T30" fmla="*/ 152 w 3260"/>
              <a:gd name="T31" fmla="*/ 11 h 1694"/>
              <a:gd name="T32" fmla="*/ 118 w 3260"/>
              <a:gd name="T33" fmla="*/ 222 h 1694"/>
              <a:gd name="T34" fmla="*/ 327 w 3260"/>
              <a:gd name="T35" fmla="*/ 321 h 1694"/>
              <a:gd name="T36" fmla="*/ 406 w 3260"/>
              <a:gd name="T37" fmla="*/ 761 h 1694"/>
              <a:gd name="T38" fmla="*/ 749 w 3260"/>
              <a:gd name="T39" fmla="*/ 1186 h 1694"/>
              <a:gd name="T40" fmla="*/ 886 w 3260"/>
              <a:gd name="T41" fmla="*/ 1643 h 1694"/>
              <a:gd name="T42" fmla="*/ 3236 w 3260"/>
              <a:gd name="T43" fmla="*/ 1515 h 1694"/>
              <a:gd name="T44" fmla="*/ 2763 w 3260"/>
              <a:gd name="T45" fmla="*/ 958 h 1694"/>
              <a:gd name="T46" fmla="*/ 2590 w 3260"/>
              <a:gd name="T47" fmla="*/ 854 h 1694"/>
              <a:gd name="T48" fmla="*/ 2698 w 3260"/>
              <a:gd name="T49" fmla="*/ 572 h 1694"/>
              <a:gd name="T50" fmla="*/ 2898 w 3260"/>
              <a:gd name="T51" fmla="*/ 132 h 1694"/>
              <a:gd name="T52" fmla="*/ 2300 w 3260"/>
              <a:gd name="T53" fmla="*/ 3 h 1694"/>
              <a:gd name="T54" fmla="*/ 1991 w 3260"/>
              <a:gd name="T55" fmla="*/ 151 h 1694"/>
              <a:gd name="T56" fmla="*/ 1720 w 3260"/>
              <a:gd name="T57" fmla="*/ 141 h 1694"/>
              <a:gd name="T58" fmla="*/ 1548 w 3260"/>
              <a:gd name="T59" fmla="*/ 310 h 1694"/>
              <a:gd name="T60" fmla="*/ 1697 w 3260"/>
              <a:gd name="T61" fmla="*/ 325 h 1694"/>
              <a:gd name="T62" fmla="*/ 1491 w 3260"/>
              <a:gd name="T63" fmla="*/ 562 h 1694"/>
              <a:gd name="T64" fmla="*/ 1768 w 3260"/>
              <a:gd name="T65" fmla="*/ 594 h 1694"/>
              <a:gd name="T66" fmla="*/ 1719 w 3260"/>
              <a:gd name="T67" fmla="*/ 686 h 1694"/>
              <a:gd name="T68" fmla="*/ 1682 w 3260"/>
              <a:gd name="T69" fmla="*/ 1394 h 1694"/>
              <a:gd name="T70" fmla="*/ 1850 w 3260"/>
              <a:gd name="T71" fmla="*/ 731 h 1694"/>
              <a:gd name="T72" fmla="*/ 2233 w 3260"/>
              <a:gd name="T73" fmla="*/ 809 h 1694"/>
              <a:gd name="T74" fmla="*/ 2002 w 3260"/>
              <a:gd name="T75" fmla="*/ 527 h 1694"/>
              <a:gd name="T76" fmla="*/ 2891 w 3260"/>
              <a:gd name="T77" fmla="*/ 1163 h 1694"/>
              <a:gd name="T78" fmla="*/ 2926 w 3260"/>
              <a:gd name="T79" fmla="*/ 1501 h 1694"/>
              <a:gd name="T80" fmla="*/ 293 w 3260"/>
              <a:gd name="T81" fmla="*/ 349 h 1694"/>
              <a:gd name="T82" fmla="*/ 2003 w 3260"/>
              <a:gd name="T83" fmla="*/ 1218 h 1694"/>
              <a:gd name="T84" fmla="*/ 1312 w 3260"/>
              <a:gd name="T85" fmla="*/ 233 h 1694"/>
              <a:gd name="T86" fmla="*/ 131 w 3260"/>
              <a:gd name="T87" fmla="*/ 226 h 1694"/>
              <a:gd name="T88" fmla="*/ 2836 w 3260"/>
              <a:gd name="T89" fmla="*/ 628 h 1694"/>
              <a:gd name="T90" fmla="*/ 2925 w 3260"/>
              <a:gd name="T91" fmla="*/ 1111 h 1694"/>
              <a:gd name="T92" fmla="*/ 2830 w 3260"/>
              <a:gd name="T93" fmla="*/ 367 h 1694"/>
              <a:gd name="T94" fmla="*/ 2757 w 3260"/>
              <a:gd name="T95" fmla="*/ 892 h 1694"/>
              <a:gd name="T96" fmla="*/ 2695 w 3260"/>
              <a:gd name="T97" fmla="*/ 1047 h 1694"/>
              <a:gd name="T98" fmla="*/ 2553 w 3260"/>
              <a:gd name="T99" fmla="*/ 1023 h 1694"/>
              <a:gd name="T100" fmla="*/ 1684 w 3260"/>
              <a:gd name="T101" fmla="*/ 276 h 1694"/>
              <a:gd name="T102" fmla="*/ 1744 w 3260"/>
              <a:gd name="T103" fmla="*/ 617 h 1694"/>
              <a:gd name="T104" fmla="*/ 1659 w 3260"/>
              <a:gd name="T105" fmla="*/ 156 h 1694"/>
              <a:gd name="T106" fmla="*/ 1937 w 3260"/>
              <a:gd name="T107" fmla="*/ 121 h 1694"/>
              <a:gd name="T108" fmla="*/ 940 w 3260"/>
              <a:gd name="T109" fmla="*/ 505 h 1694"/>
              <a:gd name="T110" fmla="*/ 175 w 3260"/>
              <a:gd name="T111" fmla="*/ 174 h 1694"/>
              <a:gd name="T112" fmla="*/ 1009 w 3260"/>
              <a:gd name="T113" fmla="*/ 1028 h 1694"/>
              <a:gd name="T114" fmla="*/ 1009 w 3260"/>
              <a:gd name="T115" fmla="*/ 492 h 1694"/>
              <a:gd name="T116" fmla="*/ 1464 w 3260"/>
              <a:gd name="T117" fmla="*/ 394 h 1694"/>
              <a:gd name="T118" fmla="*/ 930 w 3260"/>
              <a:gd name="T119" fmla="*/ 34 h 1694"/>
              <a:gd name="T120" fmla="*/ 884 w 3260"/>
              <a:gd name="T121" fmla="*/ 92 h 1694"/>
              <a:gd name="T122" fmla="*/ 956 w 3260"/>
              <a:gd name="T123" fmla="*/ 188 h 1694"/>
              <a:gd name="T124" fmla="*/ 950 w 3260"/>
              <a:gd name="T125" fmla="*/ 104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60" h="1694">
                <a:moveTo>
                  <a:pt x="2796" y="665"/>
                </a:moveTo>
                <a:cubicBezTo>
                  <a:pt x="2795" y="664"/>
                  <a:pt x="2795" y="664"/>
                  <a:pt x="2795" y="664"/>
                </a:cubicBezTo>
                <a:cubicBezTo>
                  <a:pt x="2794" y="665"/>
                  <a:pt x="2794" y="665"/>
                  <a:pt x="2794" y="665"/>
                </a:cubicBezTo>
                <a:cubicBezTo>
                  <a:pt x="2795" y="666"/>
                  <a:pt x="2795" y="666"/>
                  <a:pt x="2795" y="666"/>
                </a:cubicBezTo>
                <a:lnTo>
                  <a:pt x="2796" y="665"/>
                </a:lnTo>
                <a:close/>
                <a:moveTo>
                  <a:pt x="2760" y="1091"/>
                </a:moveTo>
                <a:cubicBezTo>
                  <a:pt x="2759" y="1090"/>
                  <a:pt x="2759" y="1090"/>
                  <a:pt x="2759" y="1090"/>
                </a:cubicBezTo>
                <a:cubicBezTo>
                  <a:pt x="2758" y="1089"/>
                  <a:pt x="2758" y="1089"/>
                  <a:pt x="2758" y="1089"/>
                </a:cubicBezTo>
                <a:cubicBezTo>
                  <a:pt x="2759" y="1088"/>
                  <a:pt x="2759" y="1088"/>
                  <a:pt x="2759" y="1088"/>
                </a:cubicBezTo>
                <a:cubicBezTo>
                  <a:pt x="2760" y="1087"/>
                  <a:pt x="2760" y="1087"/>
                  <a:pt x="2760" y="1087"/>
                </a:cubicBezTo>
                <a:cubicBezTo>
                  <a:pt x="2761" y="1086"/>
                  <a:pt x="2761" y="1086"/>
                  <a:pt x="2761" y="1086"/>
                </a:cubicBezTo>
                <a:cubicBezTo>
                  <a:pt x="2761" y="1087"/>
                  <a:pt x="2761" y="1087"/>
                  <a:pt x="2761" y="1087"/>
                </a:cubicBezTo>
                <a:cubicBezTo>
                  <a:pt x="2761" y="1086"/>
                  <a:pt x="2761" y="1086"/>
                  <a:pt x="2761" y="1086"/>
                </a:cubicBezTo>
                <a:cubicBezTo>
                  <a:pt x="2760" y="1085"/>
                  <a:pt x="2760" y="1085"/>
                  <a:pt x="2760" y="1085"/>
                </a:cubicBezTo>
                <a:cubicBezTo>
                  <a:pt x="2760" y="1083"/>
                  <a:pt x="2760" y="1083"/>
                  <a:pt x="2760" y="1083"/>
                </a:cubicBezTo>
                <a:cubicBezTo>
                  <a:pt x="2759" y="1083"/>
                  <a:pt x="2759" y="1083"/>
                  <a:pt x="2759" y="1083"/>
                </a:cubicBezTo>
                <a:cubicBezTo>
                  <a:pt x="2758" y="1084"/>
                  <a:pt x="2758" y="1084"/>
                  <a:pt x="2758" y="1084"/>
                </a:cubicBezTo>
                <a:cubicBezTo>
                  <a:pt x="2758" y="1087"/>
                  <a:pt x="2758" y="1087"/>
                  <a:pt x="2758" y="1087"/>
                </a:cubicBezTo>
                <a:cubicBezTo>
                  <a:pt x="2757" y="1090"/>
                  <a:pt x="2757" y="1090"/>
                  <a:pt x="2757" y="1090"/>
                </a:cubicBezTo>
                <a:cubicBezTo>
                  <a:pt x="2755" y="1093"/>
                  <a:pt x="2755" y="1093"/>
                  <a:pt x="2755" y="1093"/>
                </a:cubicBezTo>
                <a:cubicBezTo>
                  <a:pt x="2755" y="1095"/>
                  <a:pt x="2755" y="1095"/>
                  <a:pt x="2755" y="1095"/>
                </a:cubicBezTo>
                <a:cubicBezTo>
                  <a:pt x="2756" y="1095"/>
                  <a:pt x="2756" y="1095"/>
                  <a:pt x="2756" y="1095"/>
                </a:cubicBezTo>
                <a:cubicBezTo>
                  <a:pt x="2758" y="1095"/>
                  <a:pt x="2758" y="1095"/>
                  <a:pt x="2758" y="1095"/>
                </a:cubicBezTo>
                <a:cubicBezTo>
                  <a:pt x="2759" y="1093"/>
                  <a:pt x="2759" y="1093"/>
                  <a:pt x="2759" y="1093"/>
                </a:cubicBezTo>
                <a:cubicBezTo>
                  <a:pt x="2760" y="1092"/>
                  <a:pt x="2760" y="1092"/>
                  <a:pt x="2760" y="1092"/>
                </a:cubicBezTo>
                <a:cubicBezTo>
                  <a:pt x="2761" y="1091"/>
                  <a:pt x="2761" y="1091"/>
                  <a:pt x="2761" y="1091"/>
                </a:cubicBezTo>
                <a:lnTo>
                  <a:pt x="2760" y="1091"/>
                </a:lnTo>
                <a:close/>
                <a:moveTo>
                  <a:pt x="2801" y="1122"/>
                </a:moveTo>
                <a:cubicBezTo>
                  <a:pt x="2800" y="1121"/>
                  <a:pt x="2800" y="1121"/>
                  <a:pt x="2800" y="1121"/>
                </a:cubicBezTo>
                <a:cubicBezTo>
                  <a:pt x="2799" y="1122"/>
                  <a:pt x="2799" y="1122"/>
                  <a:pt x="2799" y="1122"/>
                </a:cubicBezTo>
                <a:cubicBezTo>
                  <a:pt x="2800" y="1123"/>
                  <a:pt x="2800" y="1123"/>
                  <a:pt x="2800" y="1123"/>
                </a:cubicBezTo>
                <a:lnTo>
                  <a:pt x="2801" y="1122"/>
                </a:lnTo>
                <a:close/>
                <a:moveTo>
                  <a:pt x="2756" y="1128"/>
                </a:moveTo>
                <a:cubicBezTo>
                  <a:pt x="2757" y="1127"/>
                  <a:pt x="2757" y="1127"/>
                  <a:pt x="2757" y="1127"/>
                </a:cubicBezTo>
                <a:cubicBezTo>
                  <a:pt x="2759" y="1126"/>
                  <a:pt x="2759" y="1126"/>
                  <a:pt x="2759" y="1126"/>
                </a:cubicBezTo>
                <a:cubicBezTo>
                  <a:pt x="2757" y="1126"/>
                  <a:pt x="2757" y="1126"/>
                  <a:pt x="2757" y="1126"/>
                </a:cubicBezTo>
                <a:lnTo>
                  <a:pt x="2756" y="1128"/>
                </a:lnTo>
                <a:close/>
                <a:moveTo>
                  <a:pt x="2759" y="1143"/>
                </a:moveTo>
                <a:cubicBezTo>
                  <a:pt x="2758" y="1145"/>
                  <a:pt x="2758" y="1145"/>
                  <a:pt x="2758" y="1145"/>
                </a:cubicBezTo>
                <a:cubicBezTo>
                  <a:pt x="2759" y="1145"/>
                  <a:pt x="2759" y="1145"/>
                  <a:pt x="2759" y="1145"/>
                </a:cubicBezTo>
                <a:cubicBezTo>
                  <a:pt x="2760" y="1143"/>
                  <a:pt x="2760" y="1143"/>
                  <a:pt x="2760" y="1143"/>
                </a:cubicBezTo>
                <a:lnTo>
                  <a:pt x="2759" y="1143"/>
                </a:lnTo>
                <a:close/>
                <a:moveTo>
                  <a:pt x="2759" y="1150"/>
                </a:moveTo>
                <a:cubicBezTo>
                  <a:pt x="2760" y="1148"/>
                  <a:pt x="2760" y="1148"/>
                  <a:pt x="2760" y="1148"/>
                </a:cubicBezTo>
                <a:cubicBezTo>
                  <a:pt x="2759" y="1147"/>
                  <a:pt x="2759" y="1147"/>
                  <a:pt x="2759" y="1147"/>
                </a:cubicBezTo>
                <a:cubicBezTo>
                  <a:pt x="2757" y="1148"/>
                  <a:pt x="2757" y="1148"/>
                  <a:pt x="2757" y="1148"/>
                </a:cubicBezTo>
                <a:cubicBezTo>
                  <a:pt x="2758" y="1148"/>
                  <a:pt x="2758" y="1148"/>
                  <a:pt x="2758" y="1148"/>
                </a:cubicBezTo>
                <a:cubicBezTo>
                  <a:pt x="2755" y="1150"/>
                  <a:pt x="2755" y="1150"/>
                  <a:pt x="2755" y="1150"/>
                </a:cubicBezTo>
                <a:cubicBezTo>
                  <a:pt x="2753" y="1151"/>
                  <a:pt x="2753" y="1151"/>
                  <a:pt x="2753" y="1151"/>
                </a:cubicBezTo>
                <a:cubicBezTo>
                  <a:pt x="2755" y="1152"/>
                  <a:pt x="2755" y="1152"/>
                  <a:pt x="2755" y="1152"/>
                </a:cubicBezTo>
                <a:lnTo>
                  <a:pt x="2759" y="1150"/>
                </a:lnTo>
                <a:close/>
                <a:moveTo>
                  <a:pt x="2829" y="645"/>
                </a:moveTo>
                <a:cubicBezTo>
                  <a:pt x="2832" y="646"/>
                  <a:pt x="2832" y="646"/>
                  <a:pt x="2832" y="646"/>
                </a:cubicBezTo>
                <a:cubicBezTo>
                  <a:pt x="2833" y="648"/>
                  <a:pt x="2833" y="648"/>
                  <a:pt x="2833" y="648"/>
                </a:cubicBezTo>
                <a:cubicBezTo>
                  <a:pt x="2834" y="647"/>
                  <a:pt x="2834" y="647"/>
                  <a:pt x="2834" y="647"/>
                </a:cubicBezTo>
                <a:cubicBezTo>
                  <a:pt x="2835" y="644"/>
                  <a:pt x="2835" y="644"/>
                  <a:pt x="2835" y="644"/>
                </a:cubicBezTo>
                <a:cubicBezTo>
                  <a:pt x="2837" y="642"/>
                  <a:pt x="2837" y="642"/>
                  <a:pt x="2837" y="642"/>
                </a:cubicBezTo>
                <a:cubicBezTo>
                  <a:pt x="2838" y="640"/>
                  <a:pt x="2838" y="640"/>
                  <a:pt x="2838" y="640"/>
                </a:cubicBezTo>
                <a:cubicBezTo>
                  <a:pt x="2837" y="640"/>
                  <a:pt x="2837" y="640"/>
                  <a:pt x="2837" y="640"/>
                </a:cubicBezTo>
                <a:cubicBezTo>
                  <a:pt x="2836" y="638"/>
                  <a:pt x="2836" y="638"/>
                  <a:pt x="2836" y="638"/>
                </a:cubicBezTo>
                <a:cubicBezTo>
                  <a:pt x="2834" y="636"/>
                  <a:pt x="2834" y="636"/>
                  <a:pt x="2834" y="636"/>
                </a:cubicBezTo>
                <a:cubicBezTo>
                  <a:pt x="2833" y="636"/>
                  <a:pt x="2833" y="636"/>
                  <a:pt x="2833" y="636"/>
                </a:cubicBezTo>
                <a:cubicBezTo>
                  <a:pt x="2831" y="635"/>
                  <a:pt x="2831" y="635"/>
                  <a:pt x="2831" y="635"/>
                </a:cubicBezTo>
                <a:cubicBezTo>
                  <a:pt x="2829" y="635"/>
                  <a:pt x="2829" y="635"/>
                  <a:pt x="2829" y="635"/>
                </a:cubicBezTo>
                <a:cubicBezTo>
                  <a:pt x="2826" y="637"/>
                  <a:pt x="2826" y="637"/>
                  <a:pt x="2826" y="637"/>
                </a:cubicBezTo>
                <a:cubicBezTo>
                  <a:pt x="2826" y="638"/>
                  <a:pt x="2826" y="638"/>
                  <a:pt x="2826" y="638"/>
                </a:cubicBezTo>
                <a:cubicBezTo>
                  <a:pt x="2825" y="640"/>
                  <a:pt x="2825" y="640"/>
                  <a:pt x="2825" y="640"/>
                </a:cubicBezTo>
                <a:cubicBezTo>
                  <a:pt x="2823" y="640"/>
                  <a:pt x="2823" y="640"/>
                  <a:pt x="2823" y="640"/>
                </a:cubicBezTo>
                <a:cubicBezTo>
                  <a:pt x="2822" y="642"/>
                  <a:pt x="2822" y="642"/>
                  <a:pt x="2822" y="642"/>
                </a:cubicBezTo>
                <a:cubicBezTo>
                  <a:pt x="2821" y="641"/>
                  <a:pt x="2821" y="641"/>
                  <a:pt x="2821" y="641"/>
                </a:cubicBezTo>
                <a:cubicBezTo>
                  <a:pt x="2820" y="639"/>
                  <a:pt x="2820" y="639"/>
                  <a:pt x="2820" y="639"/>
                </a:cubicBezTo>
                <a:cubicBezTo>
                  <a:pt x="2819" y="639"/>
                  <a:pt x="2819" y="639"/>
                  <a:pt x="2819" y="639"/>
                </a:cubicBezTo>
                <a:cubicBezTo>
                  <a:pt x="2816" y="642"/>
                  <a:pt x="2816" y="642"/>
                  <a:pt x="2816" y="642"/>
                </a:cubicBezTo>
                <a:cubicBezTo>
                  <a:pt x="2816" y="643"/>
                  <a:pt x="2816" y="643"/>
                  <a:pt x="2816" y="643"/>
                </a:cubicBezTo>
                <a:cubicBezTo>
                  <a:pt x="2814" y="645"/>
                  <a:pt x="2814" y="645"/>
                  <a:pt x="2814" y="645"/>
                </a:cubicBezTo>
                <a:cubicBezTo>
                  <a:pt x="2814" y="647"/>
                  <a:pt x="2814" y="647"/>
                  <a:pt x="2814" y="647"/>
                </a:cubicBezTo>
                <a:cubicBezTo>
                  <a:pt x="2817" y="647"/>
                  <a:pt x="2817" y="647"/>
                  <a:pt x="2817" y="647"/>
                </a:cubicBezTo>
                <a:cubicBezTo>
                  <a:pt x="2817" y="649"/>
                  <a:pt x="2817" y="649"/>
                  <a:pt x="2817" y="649"/>
                </a:cubicBezTo>
                <a:cubicBezTo>
                  <a:pt x="2817" y="650"/>
                  <a:pt x="2817" y="650"/>
                  <a:pt x="2817" y="650"/>
                </a:cubicBezTo>
                <a:cubicBezTo>
                  <a:pt x="2817" y="651"/>
                  <a:pt x="2817" y="651"/>
                  <a:pt x="2817" y="651"/>
                </a:cubicBezTo>
                <a:cubicBezTo>
                  <a:pt x="2818" y="653"/>
                  <a:pt x="2818" y="653"/>
                  <a:pt x="2818" y="653"/>
                </a:cubicBezTo>
                <a:cubicBezTo>
                  <a:pt x="2821" y="654"/>
                  <a:pt x="2821" y="654"/>
                  <a:pt x="2821" y="654"/>
                </a:cubicBezTo>
                <a:cubicBezTo>
                  <a:pt x="2821" y="655"/>
                  <a:pt x="2821" y="655"/>
                  <a:pt x="2821" y="655"/>
                </a:cubicBezTo>
                <a:cubicBezTo>
                  <a:pt x="2821" y="655"/>
                  <a:pt x="2821" y="655"/>
                  <a:pt x="2821" y="655"/>
                </a:cubicBezTo>
                <a:cubicBezTo>
                  <a:pt x="2822" y="655"/>
                  <a:pt x="2822" y="655"/>
                  <a:pt x="2822" y="655"/>
                </a:cubicBezTo>
                <a:cubicBezTo>
                  <a:pt x="2823" y="655"/>
                  <a:pt x="2823" y="655"/>
                  <a:pt x="2823" y="655"/>
                </a:cubicBezTo>
                <a:cubicBezTo>
                  <a:pt x="2824" y="655"/>
                  <a:pt x="2824" y="655"/>
                  <a:pt x="2824" y="655"/>
                </a:cubicBezTo>
                <a:cubicBezTo>
                  <a:pt x="2824" y="654"/>
                  <a:pt x="2824" y="654"/>
                  <a:pt x="2824" y="654"/>
                </a:cubicBezTo>
                <a:cubicBezTo>
                  <a:pt x="2822" y="652"/>
                  <a:pt x="2822" y="652"/>
                  <a:pt x="2822" y="652"/>
                </a:cubicBezTo>
                <a:cubicBezTo>
                  <a:pt x="2823" y="650"/>
                  <a:pt x="2823" y="650"/>
                  <a:pt x="2823" y="650"/>
                </a:cubicBezTo>
                <a:cubicBezTo>
                  <a:pt x="2824" y="647"/>
                  <a:pt x="2824" y="647"/>
                  <a:pt x="2824" y="647"/>
                </a:cubicBezTo>
                <a:cubicBezTo>
                  <a:pt x="2826" y="645"/>
                  <a:pt x="2826" y="645"/>
                  <a:pt x="2826" y="645"/>
                </a:cubicBezTo>
                <a:cubicBezTo>
                  <a:pt x="2827" y="644"/>
                  <a:pt x="2827" y="644"/>
                  <a:pt x="2827" y="644"/>
                </a:cubicBezTo>
                <a:lnTo>
                  <a:pt x="2829" y="645"/>
                </a:lnTo>
                <a:close/>
                <a:moveTo>
                  <a:pt x="2719" y="1139"/>
                </a:moveTo>
                <a:cubicBezTo>
                  <a:pt x="2721" y="1139"/>
                  <a:pt x="2721" y="1139"/>
                  <a:pt x="2721" y="1139"/>
                </a:cubicBezTo>
                <a:cubicBezTo>
                  <a:pt x="2723" y="1141"/>
                  <a:pt x="2723" y="1141"/>
                  <a:pt x="2723" y="1141"/>
                </a:cubicBezTo>
                <a:cubicBezTo>
                  <a:pt x="2725" y="1141"/>
                  <a:pt x="2725" y="1141"/>
                  <a:pt x="2725" y="1141"/>
                </a:cubicBezTo>
                <a:cubicBezTo>
                  <a:pt x="2726" y="1144"/>
                  <a:pt x="2726" y="1144"/>
                  <a:pt x="2726" y="1144"/>
                </a:cubicBezTo>
                <a:cubicBezTo>
                  <a:pt x="2729" y="1145"/>
                  <a:pt x="2729" y="1145"/>
                  <a:pt x="2729" y="1145"/>
                </a:cubicBezTo>
                <a:cubicBezTo>
                  <a:pt x="2732" y="1144"/>
                  <a:pt x="2732" y="1144"/>
                  <a:pt x="2732" y="1144"/>
                </a:cubicBezTo>
                <a:cubicBezTo>
                  <a:pt x="2734" y="1143"/>
                  <a:pt x="2734" y="1143"/>
                  <a:pt x="2734" y="1143"/>
                </a:cubicBezTo>
                <a:cubicBezTo>
                  <a:pt x="2734" y="1142"/>
                  <a:pt x="2734" y="1142"/>
                  <a:pt x="2734" y="1142"/>
                </a:cubicBezTo>
                <a:cubicBezTo>
                  <a:pt x="2732" y="1140"/>
                  <a:pt x="2732" y="1140"/>
                  <a:pt x="2732" y="1140"/>
                </a:cubicBezTo>
                <a:cubicBezTo>
                  <a:pt x="2731" y="1137"/>
                  <a:pt x="2731" y="1137"/>
                  <a:pt x="2731" y="1137"/>
                </a:cubicBezTo>
                <a:cubicBezTo>
                  <a:pt x="2729" y="1137"/>
                  <a:pt x="2729" y="1137"/>
                  <a:pt x="2729" y="1137"/>
                </a:cubicBezTo>
                <a:cubicBezTo>
                  <a:pt x="2728" y="1136"/>
                  <a:pt x="2728" y="1136"/>
                  <a:pt x="2728" y="1136"/>
                </a:cubicBezTo>
                <a:cubicBezTo>
                  <a:pt x="2726" y="1134"/>
                  <a:pt x="2726" y="1134"/>
                  <a:pt x="2726" y="1134"/>
                </a:cubicBezTo>
                <a:cubicBezTo>
                  <a:pt x="2724" y="1136"/>
                  <a:pt x="2724" y="1136"/>
                  <a:pt x="2724" y="1136"/>
                </a:cubicBezTo>
                <a:cubicBezTo>
                  <a:pt x="2722" y="1136"/>
                  <a:pt x="2722" y="1136"/>
                  <a:pt x="2722" y="1136"/>
                </a:cubicBezTo>
                <a:cubicBezTo>
                  <a:pt x="2719" y="1133"/>
                  <a:pt x="2719" y="1133"/>
                  <a:pt x="2719" y="1133"/>
                </a:cubicBezTo>
                <a:cubicBezTo>
                  <a:pt x="2715" y="1136"/>
                  <a:pt x="2715" y="1136"/>
                  <a:pt x="2715" y="1136"/>
                </a:cubicBezTo>
                <a:cubicBezTo>
                  <a:pt x="2715" y="1137"/>
                  <a:pt x="2715" y="1137"/>
                  <a:pt x="2715" y="1137"/>
                </a:cubicBezTo>
                <a:cubicBezTo>
                  <a:pt x="2716" y="1139"/>
                  <a:pt x="2716" y="1139"/>
                  <a:pt x="2716" y="1139"/>
                </a:cubicBezTo>
                <a:lnTo>
                  <a:pt x="2719" y="1139"/>
                </a:lnTo>
                <a:close/>
                <a:moveTo>
                  <a:pt x="2833" y="633"/>
                </a:moveTo>
                <a:cubicBezTo>
                  <a:pt x="2833" y="632"/>
                  <a:pt x="2833" y="632"/>
                  <a:pt x="2833" y="632"/>
                </a:cubicBezTo>
                <a:cubicBezTo>
                  <a:pt x="2831" y="632"/>
                  <a:pt x="2831" y="632"/>
                  <a:pt x="2831" y="632"/>
                </a:cubicBezTo>
                <a:cubicBezTo>
                  <a:pt x="2830" y="634"/>
                  <a:pt x="2830" y="634"/>
                  <a:pt x="2830" y="634"/>
                </a:cubicBezTo>
                <a:cubicBezTo>
                  <a:pt x="2831" y="634"/>
                  <a:pt x="2831" y="634"/>
                  <a:pt x="2831" y="634"/>
                </a:cubicBezTo>
                <a:lnTo>
                  <a:pt x="2833" y="633"/>
                </a:lnTo>
                <a:close/>
                <a:moveTo>
                  <a:pt x="2810" y="685"/>
                </a:moveTo>
                <a:cubicBezTo>
                  <a:pt x="2810" y="683"/>
                  <a:pt x="2810" y="683"/>
                  <a:pt x="2810" y="683"/>
                </a:cubicBezTo>
                <a:cubicBezTo>
                  <a:pt x="2809" y="682"/>
                  <a:pt x="2809" y="682"/>
                  <a:pt x="2809" y="682"/>
                </a:cubicBezTo>
                <a:cubicBezTo>
                  <a:pt x="2809" y="684"/>
                  <a:pt x="2809" y="684"/>
                  <a:pt x="2809" y="684"/>
                </a:cubicBezTo>
                <a:cubicBezTo>
                  <a:pt x="2809" y="687"/>
                  <a:pt x="2809" y="687"/>
                  <a:pt x="2809" y="687"/>
                </a:cubicBezTo>
                <a:cubicBezTo>
                  <a:pt x="2810" y="687"/>
                  <a:pt x="2810" y="687"/>
                  <a:pt x="2810" y="687"/>
                </a:cubicBezTo>
                <a:lnTo>
                  <a:pt x="2810" y="685"/>
                </a:lnTo>
                <a:close/>
                <a:moveTo>
                  <a:pt x="2803" y="1044"/>
                </a:moveTo>
                <a:cubicBezTo>
                  <a:pt x="2802" y="1044"/>
                  <a:pt x="2802" y="1044"/>
                  <a:pt x="2802" y="1044"/>
                </a:cubicBezTo>
                <a:cubicBezTo>
                  <a:pt x="2801" y="1045"/>
                  <a:pt x="2801" y="1045"/>
                  <a:pt x="2801" y="1045"/>
                </a:cubicBezTo>
                <a:cubicBezTo>
                  <a:pt x="2803" y="1046"/>
                  <a:pt x="2803" y="1046"/>
                  <a:pt x="2803" y="1046"/>
                </a:cubicBezTo>
                <a:lnTo>
                  <a:pt x="2803" y="1044"/>
                </a:lnTo>
                <a:close/>
                <a:moveTo>
                  <a:pt x="2818" y="1026"/>
                </a:moveTo>
                <a:cubicBezTo>
                  <a:pt x="2819" y="1022"/>
                  <a:pt x="2819" y="1022"/>
                  <a:pt x="2819" y="1022"/>
                </a:cubicBezTo>
                <a:cubicBezTo>
                  <a:pt x="2819" y="1021"/>
                  <a:pt x="2819" y="1021"/>
                  <a:pt x="2819" y="1021"/>
                </a:cubicBezTo>
                <a:cubicBezTo>
                  <a:pt x="2818" y="1019"/>
                  <a:pt x="2818" y="1019"/>
                  <a:pt x="2818" y="1019"/>
                </a:cubicBezTo>
                <a:cubicBezTo>
                  <a:pt x="2815" y="1021"/>
                  <a:pt x="2815" y="1021"/>
                  <a:pt x="2815" y="1021"/>
                </a:cubicBezTo>
                <a:cubicBezTo>
                  <a:pt x="2812" y="1022"/>
                  <a:pt x="2812" y="1022"/>
                  <a:pt x="2812" y="1022"/>
                </a:cubicBezTo>
                <a:cubicBezTo>
                  <a:pt x="2812" y="1024"/>
                  <a:pt x="2812" y="1024"/>
                  <a:pt x="2812" y="1024"/>
                </a:cubicBezTo>
                <a:cubicBezTo>
                  <a:pt x="2813" y="1024"/>
                  <a:pt x="2813" y="1024"/>
                  <a:pt x="2813" y="1024"/>
                </a:cubicBezTo>
                <a:cubicBezTo>
                  <a:pt x="2812" y="1025"/>
                  <a:pt x="2812" y="1025"/>
                  <a:pt x="2812" y="1025"/>
                </a:cubicBezTo>
                <a:cubicBezTo>
                  <a:pt x="2810" y="1025"/>
                  <a:pt x="2810" y="1025"/>
                  <a:pt x="2810" y="1025"/>
                </a:cubicBezTo>
                <a:cubicBezTo>
                  <a:pt x="2809" y="1027"/>
                  <a:pt x="2809" y="1027"/>
                  <a:pt x="2809" y="1027"/>
                </a:cubicBezTo>
                <a:cubicBezTo>
                  <a:pt x="2808" y="1027"/>
                  <a:pt x="2808" y="1027"/>
                  <a:pt x="2808" y="1027"/>
                </a:cubicBezTo>
                <a:cubicBezTo>
                  <a:pt x="2807" y="1026"/>
                  <a:pt x="2807" y="1026"/>
                  <a:pt x="2807" y="1026"/>
                </a:cubicBezTo>
                <a:cubicBezTo>
                  <a:pt x="2809" y="1024"/>
                  <a:pt x="2809" y="1024"/>
                  <a:pt x="2809" y="1024"/>
                </a:cubicBezTo>
                <a:cubicBezTo>
                  <a:pt x="2810" y="1024"/>
                  <a:pt x="2810" y="1024"/>
                  <a:pt x="2810" y="1024"/>
                </a:cubicBezTo>
                <a:cubicBezTo>
                  <a:pt x="2811" y="1021"/>
                  <a:pt x="2811" y="1021"/>
                  <a:pt x="2811" y="1021"/>
                </a:cubicBezTo>
                <a:cubicBezTo>
                  <a:pt x="2811" y="1018"/>
                  <a:pt x="2811" y="1018"/>
                  <a:pt x="2811" y="1018"/>
                </a:cubicBezTo>
                <a:cubicBezTo>
                  <a:pt x="2809" y="1018"/>
                  <a:pt x="2809" y="1018"/>
                  <a:pt x="2809" y="1018"/>
                </a:cubicBezTo>
                <a:cubicBezTo>
                  <a:pt x="2809" y="1017"/>
                  <a:pt x="2809" y="1017"/>
                  <a:pt x="2809" y="1017"/>
                </a:cubicBezTo>
                <a:cubicBezTo>
                  <a:pt x="2811" y="1015"/>
                  <a:pt x="2811" y="1015"/>
                  <a:pt x="2811" y="1015"/>
                </a:cubicBezTo>
                <a:cubicBezTo>
                  <a:pt x="2811" y="1013"/>
                  <a:pt x="2811" y="1013"/>
                  <a:pt x="2811" y="1013"/>
                </a:cubicBezTo>
                <a:cubicBezTo>
                  <a:pt x="2810" y="1014"/>
                  <a:pt x="2810" y="1014"/>
                  <a:pt x="2810" y="1014"/>
                </a:cubicBezTo>
                <a:cubicBezTo>
                  <a:pt x="2807" y="1017"/>
                  <a:pt x="2807" y="1017"/>
                  <a:pt x="2807" y="1017"/>
                </a:cubicBezTo>
                <a:cubicBezTo>
                  <a:pt x="2806" y="1019"/>
                  <a:pt x="2806" y="1019"/>
                  <a:pt x="2806" y="1019"/>
                </a:cubicBezTo>
                <a:cubicBezTo>
                  <a:pt x="2806" y="1022"/>
                  <a:pt x="2806" y="1022"/>
                  <a:pt x="2806" y="1022"/>
                </a:cubicBezTo>
                <a:cubicBezTo>
                  <a:pt x="2805" y="1023"/>
                  <a:pt x="2805" y="1023"/>
                  <a:pt x="2805" y="1023"/>
                </a:cubicBezTo>
                <a:cubicBezTo>
                  <a:pt x="2804" y="1025"/>
                  <a:pt x="2804" y="1025"/>
                  <a:pt x="2804" y="1025"/>
                </a:cubicBezTo>
                <a:cubicBezTo>
                  <a:pt x="2805" y="1027"/>
                  <a:pt x="2805" y="1027"/>
                  <a:pt x="2805" y="1027"/>
                </a:cubicBezTo>
                <a:cubicBezTo>
                  <a:pt x="2807" y="1029"/>
                  <a:pt x="2807" y="1029"/>
                  <a:pt x="2807" y="1029"/>
                </a:cubicBezTo>
                <a:cubicBezTo>
                  <a:pt x="2806" y="1030"/>
                  <a:pt x="2806" y="1030"/>
                  <a:pt x="2806" y="1030"/>
                </a:cubicBezTo>
                <a:cubicBezTo>
                  <a:pt x="2805" y="1032"/>
                  <a:pt x="2805" y="1032"/>
                  <a:pt x="2805" y="1032"/>
                </a:cubicBezTo>
                <a:cubicBezTo>
                  <a:pt x="2807" y="1034"/>
                  <a:pt x="2807" y="1034"/>
                  <a:pt x="2807" y="1034"/>
                </a:cubicBezTo>
                <a:cubicBezTo>
                  <a:pt x="2807" y="1035"/>
                  <a:pt x="2807" y="1035"/>
                  <a:pt x="2807" y="1035"/>
                </a:cubicBezTo>
                <a:cubicBezTo>
                  <a:pt x="2808" y="1036"/>
                  <a:pt x="2808" y="1036"/>
                  <a:pt x="2808" y="1036"/>
                </a:cubicBezTo>
                <a:cubicBezTo>
                  <a:pt x="2807" y="1038"/>
                  <a:pt x="2807" y="1038"/>
                  <a:pt x="2807" y="1038"/>
                </a:cubicBezTo>
                <a:cubicBezTo>
                  <a:pt x="2808" y="1041"/>
                  <a:pt x="2808" y="1041"/>
                  <a:pt x="2808" y="1041"/>
                </a:cubicBezTo>
                <a:cubicBezTo>
                  <a:pt x="2810" y="1042"/>
                  <a:pt x="2810" y="1042"/>
                  <a:pt x="2810" y="1042"/>
                </a:cubicBezTo>
                <a:cubicBezTo>
                  <a:pt x="2812" y="1045"/>
                  <a:pt x="2812" y="1045"/>
                  <a:pt x="2812" y="1045"/>
                </a:cubicBezTo>
                <a:cubicBezTo>
                  <a:pt x="2813" y="1046"/>
                  <a:pt x="2813" y="1046"/>
                  <a:pt x="2813" y="1046"/>
                </a:cubicBezTo>
                <a:cubicBezTo>
                  <a:pt x="2814" y="1048"/>
                  <a:pt x="2814" y="1048"/>
                  <a:pt x="2814" y="1048"/>
                </a:cubicBezTo>
                <a:cubicBezTo>
                  <a:pt x="2814" y="1046"/>
                  <a:pt x="2814" y="1046"/>
                  <a:pt x="2814" y="1046"/>
                </a:cubicBezTo>
                <a:cubicBezTo>
                  <a:pt x="2815" y="1046"/>
                  <a:pt x="2815" y="1046"/>
                  <a:pt x="2815" y="1046"/>
                </a:cubicBezTo>
                <a:cubicBezTo>
                  <a:pt x="2814" y="1045"/>
                  <a:pt x="2814" y="1045"/>
                  <a:pt x="2814" y="1045"/>
                </a:cubicBezTo>
                <a:cubicBezTo>
                  <a:pt x="2812" y="1043"/>
                  <a:pt x="2812" y="1043"/>
                  <a:pt x="2812" y="1043"/>
                </a:cubicBezTo>
                <a:cubicBezTo>
                  <a:pt x="2811" y="1040"/>
                  <a:pt x="2811" y="1040"/>
                  <a:pt x="2811" y="1040"/>
                </a:cubicBezTo>
                <a:cubicBezTo>
                  <a:pt x="2809" y="1037"/>
                  <a:pt x="2809" y="1037"/>
                  <a:pt x="2809" y="1037"/>
                </a:cubicBezTo>
                <a:cubicBezTo>
                  <a:pt x="2809" y="1033"/>
                  <a:pt x="2809" y="1033"/>
                  <a:pt x="2809" y="1033"/>
                </a:cubicBezTo>
                <a:cubicBezTo>
                  <a:pt x="2811" y="1032"/>
                  <a:pt x="2811" y="1032"/>
                  <a:pt x="2811" y="1032"/>
                </a:cubicBezTo>
                <a:cubicBezTo>
                  <a:pt x="2813" y="1033"/>
                  <a:pt x="2813" y="1033"/>
                  <a:pt x="2813" y="1033"/>
                </a:cubicBezTo>
                <a:cubicBezTo>
                  <a:pt x="2816" y="1033"/>
                  <a:pt x="2816" y="1033"/>
                  <a:pt x="2816" y="1033"/>
                </a:cubicBezTo>
                <a:cubicBezTo>
                  <a:pt x="2817" y="1034"/>
                  <a:pt x="2817" y="1034"/>
                  <a:pt x="2817" y="1034"/>
                </a:cubicBezTo>
                <a:cubicBezTo>
                  <a:pt x="2819" y="1034"/>
                  <a:pt x="2819" y="1034"/>
                  <a:pt x="2819" y="1034"/>
                </a:cubicBezTo>
                <a:cubicBezTo>
                  <a:pt x="2818" y="1033"/>
                  <a:pt x="2818" y="1033"/>
                  <a:pt x="2818" y="1033"/>
                </a:cubicBezTo>
                <a:cubicBezTo>
                  <a:pt x="2818" y="1032"/>
                  <a:pt x="2818" y="1032"/>
                  <a:pt x="2818" y="1032"/>
                </a:cubicBezTo>
                <a:cubicBezTo>
                  <a:pt x="2815" y="1030"/>
                  <a:pt x="2815" y="1030"/>
                  <a:pt x="2815" y="1030"/>
                </a:cubicBezTo>
                <a:cubicBezTo>
                  <a:pt x="2814" y="1030"/>
                  <a:pt x="2814" y="1030"/>
                  <a:pt x="2814" y="1030"/>
                </a:cubicBezTo>
                <a:cubicBezTo>
                  <a:pt x="2813" y="1028"/>
                  <a:pt x="2813" y="1028"/>
                  <a:pt x="2813" y="1028"/>
                </a:cubicBezTo>
                <a:cubicBezTo>
                  <a:pt x="2814" y="1027"/>
                  <a:pt x="2814" y="1027"/>
                  <a:pt x="2814" y="1027"/>
                </a:cubicBezTo>
                <a:lnTo>
                  <a:pt x="2818" y="1026"/>
                </a:lnTo>
                <a:close/>
                <a:moveTo>
                  <a:pt x="2802" y="1114"/>
                </a:moveTo>
                <a:cubicBezTo>
                  <a:pt x="2801" y="1115"/>
                  <a:pt x="2801" y="1115"/>
                  <a:pt x="2801" y="1115"/>
                </a:cubicBezTo>
                <a:cubicBezTo>
                  <a:pt x="2801" y="1116"/>
                  <a:pt x="2801" y="1116"/>
                  <a:pt x="2801" y="1116"/>
                </a:cubicBezTo>
                <a:cubicBezTo>
                  <a:pt x="2803" y="1115"/>
                  <a:pt x="2803" y="1115"/>
                  <a:pt x="2803" y="1115"/>
                </a:cubicBezTo>
                <a:lnTo>
                  <a:pt x="2802" y="1114"/>
                </a:lnTo>
                <a:close/>
                <a:moveTo>
                  <a:pt x="2805" y="1122"/>
                </a:moveTo>
                <a:cubicBezTo>
                  <a:pt x="2803" y="1123"/>
                  <a:pt x="2803" y="1123"/>
                  <a:pt x="2803" y="1123"/>
                </a:cubicBezTo>
                <a:cubicBezTo>
                  <a:pt x="2805" y="1123"/>
                  <a:pt x="2805" y="1123"/>
                  <a:pt x="2805" y="1123"/>
                </a:cubicBezTo>
                <a:lnTo>
                  <a:pt x="2805" y="1122"/>
                </a:lnTo>
                <a:close/>
                <a:moveTo>
                  <a:pt x="2745" y="1041"/>
                </a:moveTo>
                <a:cubicBezTo>
                  <a:pt x="2746" y="1042"/>
                  <a:pt x="2746" y="1042"/>
                  <a:pt x="2746" y="1042"/>
                </a:cubicBezTo>
                <a:cubicBezTo>
                  <a:pt x="2748" y="1042"/>
                  <a:pt x="2748" y="1042"/>
                  <a:pt x="2748" y="1042"/>
                </a:cubicBezTo>
                <a:cubicBezTo>
                  <a:pt x="2746" y="1041"/>
                  <a:pt x="2746" y="1041"/>
                  <a:pt x="2746" y="1041"/>
                </a:cubicBezTo>
                <a:lnTo>
                  <a:pt x="2745" y="1041"/>
                </a:lnTo>
                <a:close/>
                <a:moveTo>
                  <a:pt x="2761" y="1058"/>
                </a:moveTo>
                <a:cubicBezTo>
                  <a:pt x="2761" y="1058"/>
                  <a:pt x="2761" y="1056"/>
                  <a:pt x="2761" y="1056"/>
                </a:cubicBezTo>
                <a:cubicBezTo>
                  <a:pt x="2760" y="1057"/>
                  <a:pt x="2760" y="1057"/>
                  <a:pt x="2760" y="1057"/>
                </a:cubicBezTo>
                <a:lnTo>
                  <a:pt x="2761" y="1058"/>
                </a:lnTo>
                <a:close/>
                <a:moveTo>
                  <a:pt x="2766" y="1055"/>
                </a:moveTo>
                <a:cubicBezTo>
                  <a:pt x="2766" y="1053"/>
                  <a:pt x="2766" y="1053"/>
                  <a:pt x="2766" y="1053"/>
                </a:cubicBezTo>
                <a:cubicBezTo>
                  <a:pt x="2765" y="1054"/>
                  <a:pt x="2765" y="1054"/>
                  <a:pt x="2765" y="1054"/>
                </a:cubicBezTo>
                <a:lnTo>
                  <a:pt x="2766" y="1055"/>
                </a:lnTo>
                <a:close/>
                <a:moveTo>
                  <a:pt x="2763" y="1052"/>
                </a:moveTo>
                <a:cubicBezTo>
                  <a:pt x="2763" y="1053"/>
                  <a:pt x="2763" y="1053"/>
                  <a:pt x="2763" y="1053"/>
                </a:cubicBezTo>
                <a:cubicBezTo>
                  <a:pt x="2765" y="1053"/>
                  <a:pt x="2765" y="1053"/>
                  <a:pt x="2765" y="1053"/>
                </a:cubicBezTo>
                <a:cubicBezTo>
                  <a:pt x="2766" y="1051"/>
                  <a:pt x="2766" y="1051"/>
                  <a:pt x="2766" y="1051"/>
                </a:cubicBezTo>
                <a:cubicBezTo>
                  <a:pt x="2764" y="1050"/>
                  <a:pt x="2764" y="1050"/>
                  <a:pt x="2764" y="1050"/>
                </a:cubicBezTo>
                <a:cubicBezTo>
                  <a:pt x="2763" y="1051"/>
                  <a:pt x="2763" y="1051"/>
                  <a:pt x="2763" y="1051"/>
                </a:cubicBezTo>
                <a:cubicBezTo>
                  <a:pt x="2762" y="1052"/>
                  <a:pt x="2762" y="1052"/>
                  <a:pt x="2762" y="1052"/>
                </a:cubicBezTo>
                <a:cubicBezTo>
                  <a:pt x="2763" y="1050"/>
                  <a:pt x="2763" y="1050"/>
                  <a:pt x="2763" y="1050"/>
                </a:cubicBezTo>
                <a:cubicBezTo>
                  <a:pt x="2762" y="1050"/>
                  <a:pt x="2762" y="1050"/>
                  <a:pt x="2762" y="1050"/>
                </a:cubicBezTo>
                <a:cubicBezTo>
                  <a:pt x="2760" y="1049"/>
                  <a:pt x="2760" y="1049"/>
                  <a:pt x="2760" y="1049"/>
                </a:cubicBezTo>
                <a:cubicBezTo>
                  <a:pt x="2757" y="1051"/>
                  <a:pt x="2757" y="1051"/>
                  <a:pt x="2757" y="1051"/>
                </a:cubicBezTo>
                <a:cubicBezTo>
                  <a:pt x="2757" y="1053"/>
                  <a:pt x="2757" y="1053"/>
                  <a:pt x="2757" y="1053"/>
                </a:cubicBezTo>
                <a:cubicBezTo>
                  <a:pt x="2759" y="1054"/>
                  <a:pt x="2759" y="1054"/>
                  <a:pt x="2759" y="1054"/>
                </a:cubicBezTo>
                <a:cubicBezTo>
                  <a:pt x="2760" y="1053"/>
                  <a:pt x="2760" y="1053"/>
                  <a:pt x="2760" y="1053"/>
                </a:cubicBezTo>
                <a:cubicBezTo>
                  <a:pt x="2762" y="1054"/>
                  <a:pt x="2762" y="1054"/>
                  <a:pt x="2762" y="1054"/>
                </a:cubicBezTo>
                <a:lnTo>
                  <a:pt x="2763" y="1052"/>
                </a:lnTo>
                <a:close/>
                <a:moveTo>
                  <a:pt x="2781" y="1056"/>
                </a:moveTo>
                <a:cubicBezTo>
                  <a:pt x="2783" y="1057"/>
                  <a:pt x="2783" y="1057"/>
                  <a:pt x="2783" y="1057"/>
                </a:cubicBezTo>
                <a:cubicBezTo>
                  <a:pt x="2783" y="1055"/>
                  <a:pt x="2783" y="1055"/>
                  <a:pt x="2783" y="1055"/>
                </a:cubicBezTo>
                <a:cubicBezTo>
                  <a:pt x="2781" y="1054"/>
                  <a:pt x="2781" y="1054"/>
                  <a:pt x="2781" y="1054"/>
                </a:cubicBezTo>
                <a:cubicBezTo>
                  <a:pt x="2780" y="1055"/>
                  <a:pt x="2780" y="1055"/>
                  <a:pt x="2780" y="1055"/>
                </a:cubicBezTo>
                <a:cubicBezTo>
                  <a:pt x="2779" y="1055"/>
                  <a:pt x="2779" y="1055"/>
                  <a:pt x="2779" y="1055"/>
                </a:cubicBezTo>
                <a:cubicBezTo>
                  <a:pt x="2777" y="1054"/>
                  <a:pt x="2777" y="1054"/>
                  <a:pt x="2777" y="1054"/>
                </a:cubicBezTo>
                <a:cubicBezTo>
                  <a:pt x="2775" y="1055"/>
                  <a:pt x="2775" y="1055"/>
                  <a:pt x="2775" y="1055"/>
                </a:cubicBezTo>
                <a:cubicBezTo>
                  <a:pt x="2775" y="1054"/>
                  <a:pt x="2775" y="1054"/>
                  <a:pt x="2775" y="1054"/>
                </a:cubicBezTo>
                <a:cubicBezTo>
                  <a:pt x="2773" y="1056"/>
                  <a:pt x="2773" y="1056"/>
                  <a:pt x="2773" y="1056"/>
                </a:cubicBezTo>
                <a:cubicBezTo>
                  <a:pt x="2773" y="1057"/>
                  <a:pt x="2773" y="1057"/>
                  <a:pt x="2773" y="1057"/>
                </a:cubicBezTo>
                <a:cubicBezTo>
                  <a:pt x="2774" y="1058"/>
                  <a:pt x="2774" y="1058"/>
                  <a:pt x="2774" y="1058"/>
                </a:cubicBezTo>
                <a:cubicBezTo>
                  <a:pt x="2776" y="1058"/>
                  <a:pt x="2776" y="1058"/>
                  <a:pt x="2776" y="1058"/>
                </a:cubicBezTo>
                <a:cubicBezTo>
                  <a:pt x="2778" y="1057"/>
                  <a:pt x="2778" y="1057"/>
                  <a:pt x="2778" y="1057"/>
                </a:cubicBezTo>
                <a:cubicBezTo>
                  <a:pt x="2779" y="1057"/>
                  <a:pt x="2779" y="1057"/>
                  <a:pt x="2779" y="1057"/>
                </a:cubicBezTo>
                <a:lnTo>
                  <a:pt x="2781" y="1056"/>
                </a:lnTo>
                <a:close/>
                <a:moveTo>
                  <a:pt x="2762" y="1056"/>
                </a:moveTo>
                <a:cubicBezTo>
                  <a:pt x="2764" y="1056"/>
                  <a:pt x="2764" y="1056"/>
                  <a:pt x="2764" y="1056"/>
                </a:cubicBezTo>
                <a:cubicBezTo>
                  <a:pt x="2763" y="1055"/>
                  <a:pt x="2763" y="1055"/>
                  <a:pt x="2763" y="1055"/>
                </a:cubicBezTo>
                <a:lnTo>
                  <a:pt x="2762" y="1056"/>
                </a:lnTo>
                <a:close/>
                <a:moveTo>
                  <a:pt x="2761" y="1127"/>
                </a:moveTo>
                <a:cubicBezTo>
                  <a:pt x="2763" y="1127"/>
                  <a:pt x="2763" y="1127"/>
                  <a:pt x="2763" y="1127"/>
                </a:cubicBezTo>
                <a:cubicBezTo>
                  <a:pt x="2764" y="1126"/>
                  <a:pt x="2764" y="1126"/>
                  <a:pt x="2764" y="1126"/>
                </a:cubicBezTo>
                <a:cubicBezTo>
                  <a:pt x="2766" y="1124"/>
                  <a:pt x="2766" y="1124"/>
                  <a:pt x="2766" y="1124"/>
                </a:cubicBezTo>
                <a:cubicBezTo>
                  <a:pt x="2766" y="1123"/>
                  <a:pt x="2766" y="1123"/>
                  <a:pt x="2766" y="1123"/>
                </a:cubicBezTo>
                <a:cubicBezTo>
                  <a:pt x="2764" y="1124"/>
                  <a:pt x="2764" y="1124"/>
                  <a:pt x="2764" y="1124"/>
                </a:cubicBezTo>
                <a:cubicBezTo>
                  <a:pt x="2763" y="1124"/>
                  <a:pt x="2763" y="1124"/>
                  <a:pt x="2763" y="1124"/>
                </a:cubicBezTo>
                <a:cubicBezTo>
                  <a:pt x="2762" y="1124"/>
                  <a:pt x="2762" y="1124"/>
                  <a:pt x="2762" y="1124"/>
                </a:cubicBezTo>
                <a:cubicBezTo>
                  <a:pt x="2762" y="1125"/>
                  <a:pt x="2762" y="1125"/>
                  <a:pt x="2762" y="1125"/>
                </a:cubicBezTo>
                <a:cubicBezTo>
                  <a:pt x="2760" y="1126"/>
                  <a:pt x="2760" y="1126"/>
                  <a:pt x="2760" y="1126"/>
                </a:cubicBezTo>
                <a:lnTo>
                  <a:pt x="2761" y="1127"/>
                </a:lnTo>
                <a:close/>
                <a:moveTo>
                  <a:pt x="2768" y="1125"/>
                </a:moveTo>
                <a:cubicBezTo>
                  <a:pt x="2767" y="1126"/>
                  <a:pt x="2767" y="1126"/>
                  <a:pt x="2767" y="1126"/>
                </a:cubicBezTo>
                <a:cubicBezTo>
                  <a:pt x="2768" y="1126"/>
                  <a:pt x="2768" y="1126"/>
                  <a:pt x="2768" y="1126"/>
                </a:cubicBezTo>
                <a:cubicBezTo>
                  <a:pt x="2769" y="1127"/>
                  <a:pt x="2769" y="1127"/>
                  <a:pt x="2769" y="1127"/>
                </a:cubicBezTo>
                <a:cubicBezTo>
                  <a:pt x="2771" y="1125"/>
                  <a:pt x="2771" y="1125"/>
                  <a:pt x="2771" y="1125"/>
                </a:cubicBezTo>
                <a:cubicBezTo>
                  <a:pt x="2770" y="1124"/>
                  <a:pt x="2770" y="1124"/>
                  <a:pt x="2770" y="1124"/>
                </a:cubicBezTo>
                <a:cubicBezTo>
                  <a:pt x="2769" y="1125"/>
                  <a:pt x="2769" y="1125"/>
                  <a:pt x="2769" y="1125"/>
                </a:cubicBezTo>
                <a:lnTo>
                  <a:pt x="2768" y="1125"/>
                </a:lnTo>
                <a:close/>
                <a:moveTo>
                  <a:pt x="2722" y="1129"/>
                </a:moveTo>
                <a:cubicBezTo>
                  <a:pt x="2723" y="1129"/>
                  <a:pt x="2723" y="1129"/>
                  <a:pt x="2723" y="1129"/>
                </a:cubicBezTo>
                <a:cubicBezTo>
                  <a:pt x="2723" y="1128"/>
                  <a:pt x="2723" y="1128"/>
                  <a:pt x="2723" y="1128"/>
                </a:cubicBezTo>
                <a:cubicBezTo>
                  <a:pt x="2723" y="1127"/>
                  <a:pt x="2723" y="1127"/>
                  <a:pt x="2723" y="1127"/>
                </a:cubicBezTo>
                <a:lnTo>
                  <a:pt x="2722" y="1129"/>
                </a:lnTo>
                <a:close/>
                <a:moveTo>
                  <a:pt x="2734" y="1100"/>
                </a:moveTo>
                <a:cubicBezTo>
                  <a:pt x="2733" y="1097"/>
                  <a:pt x="2733" y="1097"/>
                  <a:pt x="2733" y="1097"/>
                </a:cubicBezTo>
                <a:cubicBezTo>
                  <a:pt x="2732" y="1098"/>
                  <a:pt x="2732" y="1098"/>
                  <a:pt x="2732" y="1098"/>
                </a:cubicBezTo>
                <a:cubicBezTo>
                  <a:pt x="2732" y="1100"/>
                  <a:pt x="2732" y="1100"/>
                  <a:pt x="2732" y="1100"/>
                </a:cubicBezTo>
                <a:cubicBezTo>
                  <a:pt x="2731" y="1101"/>
                  <a:pt x="2731" y="1101"/>
                  <a:pt x="2731" y="1101"/>
                </a:cubicBezTo>
                <a:cubicBezTo>
                  <a:pt x="2732" y="1102"/>
                  <a:pt x="2732" y="1102"/>
                  <a:pt x="2732" y="1102"/>
                </a:cubicBezTo>
                <a:cubicBezTo>
                  <a:pt x="2733" y="1104"/>
                  <a:pt x="2733" y="1104"/>
                  <a:pt x="2733" y="1104"/>
                </a:cubicBezTo>
                <a:cubicBezTo>
                  <a:pt x="2733" y="1102"/>
                  <a:pt x="2733" y="1102"/>
                  <a:pt x="2733" y="1102"/>
                </a:cubicBezTo>
                <a:lnTo>
                  <a:pt x="2734" y="1100"/>
                </a:lnTo>
                <a:close/>
                <a:moveTo>
                  <a:pt x="2748" y="1040"/>
                </a:moveTo>
                <a:cubicBezTo>
                  <a:pt x="2748" y="1040"/>
                  <a:pt x="2747" y="1041"/>
                  <a:pt x="2747" y="1041"/>
                </a:cubicBezTo>
                <a:cubicBezTo>
                  <a:pt x="2748" y="1041"/>
                  <a:pt x="2748" y="1041"/>
                  <a:pt x="2748" y="1041"/>
                </a:cubicBezTo>
                <a:lnTo>
                  <a:pt x="2748" y="1040"/>
                </a:lnTo>
                <a:close/>
                <a:moveTo>
                  <a:pt x="2735" y="1111"/>
                </a:moveTo>
                <a:cubicBezTo>
                  <a:pt x="2733" y="1110"/>
                  <a:pt x="2733" y="1110"/>
                  <a:pt x="2733" y="1110"/>
                </a:cubicBezTo>
                <a:cubicBezTo>
                  <a:pt x="2733" y="1111"/>
                  <a:pt x="2733" y="1111"/>
                  <a:pt x="2733" y="1111"/>
                </a:cubicBezTo>
                <a:cubicBezTo>
                  <a:pt x="2734" y="1112"/>
                  <a:pt x="2734" y="1112"/>
                  <a:pt x="2734" y="1112"/>
                </a:cubicBezTo>
                <a:lnTo>
                  <a:pt x="2735" y="1111"/>
                </a:lnTo>
                <a:close/>
                <a:moveTo>
                  <a:pt x="2719" y="1128"/>
                </a:moveTo>
                <a:cubicBezTo>
                  <a:pt x="2720" y="1129"/>
                  <a:pt x="2720" y="1129"/>
                  <a:pt x="2720" y="1129"/>
                </a:cubicBezTo>
                <a:cubicBezTo>
                  <a:pt x="2721" y="1127"/>
                  <a:pt x="2721" y="1127"/>
                  <a:pt x="2721" y="1127"/>
                </a:cubicBezTo>
                <a:cubicBezTo>
                  <a:pt x="2722" y="1126"/>
                  <a:pt x="2722" y="1126"/>
                  <a:pt x="2722" y="1126"/>
                </a:cubicBezTo>
                <a:cubicBezTo>
                  <a:pt x="2720" y="1125"/>
                  <a:pt x="2720" y="1125"/>
                  <a:pt x="2720" y="1125"/>
                </a:cubicBezTo>
                <a:lnTo>
                  <a:pt x="2719" y="1128"/>
                </a:lnTo>
                <a:close/>
                <a:moveTo>
                  <a:pt x="2838" y="631"/>
                </a:moveTo>
                <a:cubicBezTo>
                  <a:pt x="2837" y="631"/>
                  <a:pt x="2837" y="631"/>
                  <a:pt x="2837" y="631"/>
                </a:cubicBezTo>
                <a:cubicBezTo>
                  <a:pt x="2836" y="632"/>
                  <a:pt x="2836" y="632"/>
                  <a:pt x="2836" y="632"/>
                </a:cubicBezTo>
                <a:cubicBezTo>
                  <a:pt x="2836" y="633"/>
                  <a:pt x="2836" y="633"/>
                  <a:pt x="2836" y="633"/>
                </a:cubicBezTo>
                <a:cubicBezTo>
                  <a:pt x="2837" y="636"/>
                  <a:pt x="2837" y="636"/>
                  <a:pt x="2837" y="636"/>
                </a:cubicBezTo>
                <a:cubicBezTo>
                  <a:pt x="2838" y="635"/>
                  <a:pt x="2838" y="635"/>
                  <a:pt x="2838" y="635"/>
                </a:cubicBezTo>
                <a:cubicBezTo>
                  <a:pt x="2838" y="634"/>
                  <a:pt x="2838" y="634"/>
                  <a:pt x="2838" y="634"/>
                </a:cubicBezTo>
                <a:cubicBezTo>
                  <a:pt x="2838" y="633"/>
                  <a:pt x="2838" y="633"/>
                  <a:pt x="2838" y="633"/>
                </a:cubicBezTo>
                <a:cubicBezTo>
                  <a:pt x="2838" y="632"/>
                  <a:pt x="2838" y="632"/>
                  <a:pt x="2838" y="632"/>
                </a:cubicBezTo>
                <a:lnTo>
                  <a:pt x="2838" y="631"/>
                </a:lnTo>
                <a:close/>
                <a:moveTo>
                  <a:pt x="2746" y="1090"/>
                </a:moveTo>
                <a:cubicBezTo>
                  <a:pt x="2746" y="1091"/>
                  <a:pt x="2746" y="1091"/>
                  <a:pt x="2746" y="1091"/>
                </a:cubicBezTo>
                <a:cubicBezTo>
                  <a:pt x="2746" y="1091"/>
                  <a:pt x="2746" y="1091"/>
                  <a:pt x="2746" y="1091"/>
                </a:cubicBezTo>
                <a:cubicBezTo>
                  <a:pt x="2746" y="1094"/>
                  <a:pt x="2746" y="1094"/>
                  <a:pt x="2746" y="1094"/>
                </a:cubicBezTo>
                <a:cubicBezTo>
                  <a:pt x="2747" y="1094"/>
                  <a:pt x="2747" y="1094"/>
                  <a:pt x="2747" y="1094"/>
                </a:cubicBezTo>
                <a:cubicBezTo>
                  <a:pt x="2749" y="1093"/>
                  <a:pt x="2749" y="1093"/>
                  <a:pt x="2749" y="1093"/>
                </a:cubicBezTo>
                <a:cubicBezTo>
                  <a:pt x="2748" y="1091"/>
                  <a:pt x="2748" y="1091"/>
                  <a:pt x="2748" y="1091"/>
                </a:cubicBezTo>
                <a:cubicBezTo>
                  <a:pt x="2747" y="1089"/>
                  <a:pt x="2747" y="1089"/>
                  <a:pt x="2747" y="1089"/>
                </a:cubicBezTo>
                <a:cubicBezTo>
                  <a:pt x="2747" y="1089"/>
                  <a:pt x="2746" y="1090"/>
                  <a:pt x="2746" y="1090"/>
                </a:cubicBezTo>
                <a:close/>
                <a:moveTo>
                  <a:pt x="2751" y="1092"/>
                </a:moveTo>
                <a:cubicBezTo>
                  <a:pt x="2752" y="1093"/>
                  <a:pt x="2752" y="1093"/>
                  <a:pt x="2752" y="1093"/>
                </a:cubicBezTo>
                <a:cubicBezTo>
                  <a:pt x="2753" y="1092"/>
                  <a:pt x="2753" y="1092"/>
                  <a:pt x="2753" y="1092"/>
                </a:cubicBezTo>
                <a:cubicBezTo>
                  <a:pt x="2754" y="1092"/>
                  <a:pt x="2754" y="1092"/>
                  <a:pt x="2754" y="1092"/>
                </a:cubicBezTo>
                <a:cubicBezTo>
                  <a:pt x="2754" y="1091"/>
                  <a:pt x="2754" y="1091"/>
                  <a:pt x="2754" y="1091"/>
                </a:cubicBezTo>
                <a:cubicBezTo>
                  <a:pt x="2755" y="1090"/>
                  <a:pt x="2755" y="1090"/>
                  <a:pt x="2755" y="1090"/>
                </a:cubicBezTo>
                <a:cubicBezTo>
                  <a:pt x="2756" y="1088"/>
                  <a:pt x="2756" y="1088"/>
                  <a:pt x="2756" y="1088"/>
                </a:cubicBezTo>
                <a:cubicBezTo>
                  <a:pt x="2756" y="1087"/>
                  <a:pt x="2756" y="1087"/>
                  <a:pt x="2756" y="1087"/>
                </a:cubicBezTo>
                <a:cubicBezTo>
                  <a:pt x="2755" y="1086"/>
                  <a:pt x="2755" y="1086"/>
                  <a:pt x="2755" y="1086"/>
                </a:cubicBezTo>
                <a:cubicBezTo>
                  <a:pt x="2753" y="1086"/>
                  <a:pt x="2753" y="1086"/>
                  <a:pt x="2753" y="1086"/>
                </a:cubicBezTo>
                <a:cubicBezTo>
                  <a:pt x="2752" y="1088"/>
                  <a:pt x="2752" y="1088"/>
                  <a:pt x="2752" y="1088"/>
                </a:cubicBezTo>
                <a:cubicBezTo>
                  <a:pt x="2753" y="1089"/>
                  <a:pt x="2753" y="1089"/>
                  <a:pt x="2753" y="1089"/>
                </a:cubicBezTo>
                <a:cubicBezTo>
                  <a:pt x="2751" y="1091"/>
                  <a:pt x="2751" y="1091"/>
                  <a:pt x="2751" y="1091"/>
                </a:cubicBezTo>
                <a:cubicBezTo>
                  <a:pt x="2751" y="1091"/>
                  <a:pt x="2751" y="1092"/>
                  <a:pt x="2751" y="1092"/>
                </a:cubicBezTo>
                <a:close/>
                <a:moveTo>
                  <a:pt x="2816" y="1015"/>
                </a:moveTo>
                <a:cubicBezTo>
                  <a:pt x="2817" y="1014"/>
                  <a:pt x="2817" y="1014"/>
                  <a:pt x="2817" y="1014"/>
                </a:cubicBezTo>
                <a:cubicBezTo>
                  <a:pt x="2817" y="1012"/>
                  <a:pt x="2817" y="1012"/>
                  <a:pt x="2817" y="1012"/>
                </a:cubicBezTo>
                <a:cubicBezTo>
                  <a:pt x="2816" y="1011"/>
                  <a:pt x="2816" y="1011"/>
                  <a:pt x="2816" y="1011"/>
                </a:cubicBezTo>
                <a:cubicBezTo>
                  <a:pt x="2814" y="1012"/>
                  <a:pt x="2814" y="1012"/>
                  <a:pt x="2814" y="1012"/>
                </a:cubicBezTo>
                <a:cubicBezTo>
                  <a:pt x="2813" y="1013"/>
                  <a:pt x="2813" y="1013"/>
                  <a:pt x="2813" y="1013"/>
                </a:cubicBezTo>
                <a:cubicBezTo>
                  <a:pt x="2813" y="1016"/>
                  <a:pt x="2813" y="1016"/>
                  <a:pt x="2813" y="1016"/>
                </a:cubicBezTo>
                <a:cubicBezTo>
                  <a:pt x="2815" y="1015"/>
                  <a:pt x="2815" y="1015"/>
                  <a:pt x="2815" y="1015"/>
                </a:cubicBezTo>
                <a:lnTo>
                  <a:pt x="2816" y="1015"/>
                </a:lnTo>
                <a:close/>
                <a:moveTo>
                  <a:pt x="2826" y="1120"/>
                </a:moveTo>
                <a:cubicBezTo>
                  <a:pt x="2828" y="1120"/>
                  <a:pt x="2828" y="1120"/>
                  <a:pt x="2828" y="1120"/>
                </a:cubicBezTo>
                <a:cubicBezTo>
                  <a:pt x="2828" y="1118"/>
                  <a:pt x="2828" y="1118"/>
                  <a:pt x="2828" y="1118"/>
                </a:cubicBezTo>
                <a:cubicBezTo>
                  <a:pt x="2826" y="1117"/>
                  <a:pt x="2826" y="1117"/>
                  <a:pt x="2826" y="1117"/>
                </a:cubicBezTo>
                <a:cubicBezTo>
                  <a:pt x="2825" y="1118"/>
                  <a:pt x="2825" y="1118"/>
                  <a:pt x="2825" y="1118"/>
                </a:cubicBezTo>
                <a:cubicBezTo>
                  <a:pt x="2825" y="1119"/>
                  <a:pt x="2825" y="1119"/>
                  <a:pt x="2825" y="1119"/>
                </a:cubicBezTo>
                <a:lnTo>
                  <a:pt x="2826" y="1120"/>
                </a:lnTo>
                <a:close/>
                <a:moveTo>
                  <a:pt x="2828" y="1121"/>
                </a:moveTo>
                <a:cubicBezTo>
                  <a:pt x="2826" y="1122"/>
                  <a:pt x="2826" y="1122"/>
                  <a:pt x="2826" y="1122"/>
                </a:cubicBezTo>
                <a:cubicBezTo>
                  <a:pt x="2828" y="1122"/>
                  <a:pt x="2828" y="1122"/>
                  <a:pt x="2828" y="1122"/>
                </a:cubicBezTo>
                <a:lnTo>
                  <a:pt x="2828" y="1121"/>
                </a:lnTo>
                <a:close/>
                <a:moveTo>
                  <a:pt x="2831" y="1160"/>
                </a:moveTo>
                <a:cubicBezTo>
                  <a:pt x="2833" y="1161"/>
                  <a:pt x="2833" y="1161"/>
                  <a:pt x="2833" y="1161"/>
                </a:cubicBezTo>
                <a:cubicBezTo>
                  <a:pt x="2833" y="1160"/>
                  <a:pt x="2833" y="1160"/>
                  <a:pt x="2833" y="1160"/>
                </a:cubicBezTo>
                <a:cubicBezTo>
                  <a:pt x="2831" y="1159"/>
                  <a:pt x="2831" y="1159"/>
                  <a:pt x="2831" y="1159"/>
                </a:cubicBezTo>
                <a:cubicBezTo>
                  <a:pt x="2831" y="1156"/>
                  <a:pt x="2831" y="1156"/>
                  <a:pt x="2831" y="1156"/>
                </a:cubicBezTo>
                <a:cubicBezTo>
                  <a:pt x="2829" y="1156"/>
                  <a:pt x="2829" y="1156"/>
                  <a:pt x="2829" y="1156"/>
                </a:cubicBezTo>
                <a:cubicBezTo>
                  <a:pt x="2829" y="1157"/>
                  <a:pt x="2829" y="1157"/>
                  <a:pt x="2829" y="1157"/>
                </a:cubicBezTo>
                <a:cubicBezTo>
                  <a:pt x="2829" y="1158"/>
                  <a:pt x="2829" y="1158"/>
                  <a:pt x="2829" y="1158"/>
                </a:cubicBezTo>
                <a:cubicBezTo>
                  <a:pt x="2830" y="1158"/>
                  <a:pt x="2830" y="1158"/>
                  <a:pt x="2830" y="1158"/>
                </a:cubicBezTo>
                <a:cubicBezTo>
                  <a:pt x="2830" y="1159"/>
                  <a:pt x="2830" y="1159"/>
                  <a:pt x="2830" y="1159"/>
                </a:cubicBezTo>
                <a:cubicBezTo>
                  <a:pt x="2829" y="1158"/>
                  <a:pt x="2829" y="1158"/>
                  <a:pt x="2829" y="1158"/>
                </a:cubicBezTo>
                <a:cubicBezTo>
                  <a:pt x="2828" y="1158"/>
                  <a:pt x="2828" y="1158"/>
                  <a:pt x="2828" y="1158"/>
                </a:cubicBezTo>
                <a:cubicBezTo>
                  <a:pt x="2828" y="1160"/>
                  <a:pt x="2828" y="1160"/>
                  <a:pt x="2828" y="1160"/>
                </a:cubicBezTo>
                <a:cubicBezTo>
                  <a:pt x="2830" y="1160"/>
                  <a:pt x="2830" y="1160"/>
                  <a:pt x="2830" y="1160"/>
                </a:cubicBezTo>
                <a:lnTo>
                  <a:pt x="2831" y="1160"/>
                </a:lnTo>
                <a:close/>
                <a:moveTo>
                  <a:pt x="2809" y="1124"/>
                </a:moveTo>
                <a:cubicBezTo>
                  <a:pt x="2811" y="1123"/>
                  <a:pt x="2811" y="1123"/>
                  <a:pt x="2811" y="1123"/>
                </a:cubicBezTo>
                <a:cubicBezTo>
                  <a:pt x="2811" y="1122"/>
                  <a:pt x="2811" y="1122"/>
                  <a:pt x="2811" y="1122"/>
                </a:cubicBezTo>
                <a:cubicBezTo>
                  <a:pt x="2809" y="1122"/>
                  <a:pt x="2809" y="1122"/>
                  <a:pt x="2809" y="1122"/>
                </a:cubicBezTo>
                <a:cubicBezTo>
                  <a:pt x="2806" y="1122"/>
                  <a:pt x="2806" y="1122"/>
                  <a:pt x="2806" y="1122"/>
                </a:cubicBezTo>
                <a:cubicBezTo>
                  <a:pt x="2807" y="1123"/>
                  <a:pt x="2807" y="1123"/>
                  <a:pt x="2807" y="1123"/>
                </a:cubicBezTo>
                <a:lnTo>
                  <a:pt x="2809" y="1124"/>
                </a:lnTo>
                <a:close/>
                <a:moveTo>
                  <a:pt x="2837" y="1163"/>
                </a:moveTo>
                <a:cubicBezTo>
                  <a:pt x="2841" y="1159"/>
                  <a:pt x="2841" y="1159"/>
                  <a:pt x="2841" y="1159"/>
                </a:cubicBezTo>
                <a:cubicBezTo>
                  <a:pt x="2842" y="1159"/>
                  <a:pt x="2842" y="1159"/>
                  <a:pt x="2842" y="1159"/>
                </a:cubicBezTo>
                <a:cubicBezTo>
                  <a:pt x="2842" y="1158"/>
                  <a:pt x="2842" y="1158"/>
                  <a:pt x="2842" y="1158"/>
                </a:cubicBezTo>
                <a:cubicBezTo>
                  <a:pt x="2843" y="1157"/>
                  <a:pt x="2843" y="1157"/>
                  <a:pt x="2843" y="1157"/>
                </a:cubicBezTo>
                <a:cubicBezTo>
                  <a:pt x="2842" y="1157"/>
                  <a:pt x="2842" y="1157"/>
                  <a:pt x="2842" y="1157"/>
                </a:cubicBezTo>
                <a:cubicBezTo>
                  <a:pt x="2841" y="1155"/>
                  <a:pt x="2841" y="1155"/>
                  <a:pt x="2841" y="1155"/>
                </a:cubicBezTo>
                <a:cubicBezTo>
                  <a:pt x="2841" y="1155"/>
                  <a:pt x="2841" y="1155"/>
                  <a:pt x="2841" y="1155"/>
                </a:cubicBezTo>
                <a:cubicBezTo>
                  <a:pt x="2839" y="1156"/>
                  <a:pt x="2839" y="1156"/>
                  <a:pt x="2839" y="1156"/>
                </a:cubicBezTo>
                <a:cubicBezTo>
                  <a:pt x="2837" y="1156"/>
                  <a:pt x="2837" y="1156"/>
                  <a:pt x="2837" y="1156"/>
                </a:cubicBezTo>
                <a:cubicBezTo>
                  <a:pt x="2835" y="1157"/>
                  <a:pt x="2835" y="1157"/>
                  <a:pt x="2835" y="1157"/>
                </a:cubicBezTo>
                <a:cubicBezTo>
                  <a:pt x="2834" y="1157"/>
                  <a:pt x="2834" y="1157"/>
                  <a:pt x="2834" y="1157"/>
                </a:cubicBezTo>
                <a:cubicBezTo>
                  <a:pt x="2834" y="1156"/>
                  <a:pt x="2834" y="1156"/>
                  <a:pt x="2834" y="1156"/>
                </a:cubicBezTo>
                <a:cubicBezTo>
                  <a:pt x="2833" y="1156"/>
                  <a:pt x="2833" y="1156"/>
                  <a:pt x="2833" y="1156"/>
                </a:cubicBezTo>
                <a:cubicBezTo>
                  <a:pt x="2832" y="1155"/>
                  <a:pt x="2832" y="1155"/>
                  <a:pt x="2832" y="1155"/>
                </a:cubicBezTo>
                <a:cubicBezTo>
                  <a:pt x="2831" y="1155"/>
                  <a:pt x="2831" y="1155"/>
                  <a:pt x="2831" y="1155"/>
                </a:cubicBezTo>
                <a:cubicBezTo>
                  <a:pt x="2831" y="1155"/>
                  <a:pt x="2831" y="1155"/>
                  <a:pt x="2831" y="1155"/>
                </a:cubicBezTo>
                <a:cubicBezTo>
                  <a:pt x="2832" y="1158"/>
                  <a:pt x="2832" y="1158"/>
                  <a:pt x="2832" y="1158"/>
                </a:cubicBezTo>
                <a:cubicBezTo>
                  <a:pt x="2833" y="1160"/>
                  <a:pt x="2833" y="1160"/>
                  <a:pt x="2833" y="1160"/>
                </a:cubicBezTo>
                <a:cubicBezTo>
                  <a:pt x="2835" y="1161"/>
                  <a:pt x="2835" y="1161"/>
                  <a:pt x="2835" y="1161"/>
                </a:cubicBezTo>
                <a:lnTo>
                  <a:pt x="2837" y="1163"/>
                </a:lnTo>
                <a:close/>
                <a:moveTo>
                  <a:pt x="2831" y="1102"/>
                </a:moveTo>
                <a:cubicBezTo>
                  <a:pt x="2830" y="1101"/>
                  <a:pt x="2830" y="1101"/>
                  <a:pt x="2830" y="1101"/>
                </a:cubicBezTo>
                <a:cubicBezTo>
                  <a:pt x="2829" y="1103"/>
                  <a:pt x="2829" y="1103"/>
                  <a:pt x="2829" y="1103"/>
                </a:cubicBezTo>
                <a:lnTo>
                  <a:pt x="2831" y="1102"/>
                </a:lnTo>
                <a:close/>
                <a:moveTo>
                  <a:pt x="2825" y="1106"/>
                </a:moveTo>
                <a:cubicBezTo>
                  <a:pt x="2824" y="1107"/>
                  <a:pt x="2824" y="1107"/>
                  <a:pt x="2824" y="1107"/>
                </a:cubicBezTo>
                <a:cubicBezTo>
                  <a:pt x="2825" y="1107"/>
                  <a:pt x="2825" y="1107"/>
                  <a:pt x="2825" y="1107"/>
                </a:cubicBezTo>
                <a:lnTo>
                  <a:pt x="2825" y="1106"/>
                </a:lnTo>
                <a:close/>
                <a:moveTo>
                  <a:pt x="2812" y="1076"/>
                </a:moveTo>
                <a:cubicBezTo>
                  <a:pt x="2813" y="1074"/>
                  <a:pt x="2813" y="1074"/>
                  <a:pt x="2813" y="1074"/>
                </a:cubicBezTo>
                <a:cubicBezTo>
                  <a:pt x="2812" y="1074"/>
                  <a:pt x="2812" y="1074"/>
                  <a:pt x="2812" y="1074"/>
                </a:cubicBezTo>
                <a:cubicBezTo>
                  <a:pt x="2811" y="1074"/>
                  <a:pt x="2811" y="1074"/>
                  <a:pt x="2811" y="1074"/>
                </a:cubicBezTo>
                <a:cubicBezTo>
                  <a:pt x="2809" y="1075"/>
                  <a:pt x="2809" y="1075"/>
                  <a:pt x="2809" y="1075"/>
                </a:cubicBezTo>
                <a:cubicBezTo>
                  <a:pt x="2810" y="1076"/>
                  <a:pt x="2810" y="1076"/>
                  <a:pt x="2810" y="1076"/>
                </a:cubicBezTo>
                <a:cubicBezTo>
                  <a:pt x="2812" y="1075"/>
                  <a:pt x="2812" y="1075"/>
                  <a:pt x="2812" y="1075"/>
                </a:cubicBezTo>
                <a:lnTo>
                  <a:pt x="2812" y="1076"/>
                </a:lnTo>
                <a:close/>
                <a:moveTo>
                  <a:pt x="2860" y="584"/>
                </a:moveTo>
                <a:cubicBezTo>
                  <a:pt x="2860" y="583"/>
                  <a:pt x="2860" y="583"/>
                  <a:pt x="2860" y="583"/>
                </a:cubicBezTo>
                <a:cubicBezTo>
                  <a:pt x="2861" y="582"/>
                  <a:pt x="2861" y="582"/>
                  <a:pt x="2861" y="582"/>
                </a:cubicBezTo>
                <a:cubicBezTo>
                  <a:pt x="2862" y="580"/>
                  <a:pt x="2862" y="580"/>
                  <a:pt x="2862" y="580"/>
                </a:cubicBezTo>
                <a:cubicBezTo>
                  <a:pt x="2862" y="579"/>
                  <a:pt x="2862" y="579"/>
                  <a:pt x="2862" y="579"/>
                </a:cubicBezTo>
                <a:cubicBezTo>
                  <a:pt x="2860" y="579"/>
                  <a:pt x="2860" y="579"/>
                  <a:pt x="2860" y="579"/>
                </a:cubicBezTo>
                <a:cubicBezTo>
                  <a:pt x="2860" y="577"/>
                  <a:pt x="2860" y="577"/>
                  <a:pt x="2860" y="577"/>
                </a:cubicBezTo>
                <a:cubicBezTo>
                  <a:pt x="2860" y="576"/>
                  <a:pt x="2860" y="576"/>
                  <a:pt x="2860" y="576"/>
                </a:cubicBezTo>
                <a:cubicBezTo>
                  <a:pt x="2859" y="576"/>
                  <a:pt x="2859" y="576"/>
                  <a:pt x="2859" y="576"/>
                </a:cubicBezTo>
                <a:cubicBezTo>
                  <a:pt x="2858" y="580"/>
                  <a:pt x="2858" y="580"/>
                  <a:pt x="2858" y="580"/>
                </a:cubicBezTo>
                <a:cubicBezTo>
                  <a:pt x="2859" y="581"/>
                  <a:pt x="2859" y="581"/>
                  <a:pt x="2859" y="581"/>
                </a:cubicBezTo>
                <a:cubicBezTo>
                  <a:pt x="2860" y="580"/>
                  <a:pt x="2860" y="580"/>
                  <a:pt x="2860" y="580"/>
                </a:cubicBezTo>
                <a:cubicBezTo>
                  <a:pt x="2860" y="581"/>
                  <a:pt x="2860" y="581"/>
                  <a:pt x="2860" y="581"/>
                </a:cubicBezTo>
                <a:cubicBezTo>
                  <a:pt x="2860" y="582"/>
                  <a:pt x="2860" y="582"/>
                  <a:pt x="2860" y="582"/>
                </a:cubicBezTo>
                <a:lnTo>
                  <a:pt x="2860" y="584"/>
                </a:lnTo>
                <a:close/>
                <a:moveTo>
                  <a:pt x="2906" y="479"/>
                </a:moveTo>
                <a:cubicBezTo>
                  <a:pt x="2907" y="479"/>
                  <a:pt x="2907" y="479"/>
                  <a:pt x="2907" y="479"/>
                </a:cubicBezTo>
                <a:cubicBezTo>
                  <a:pt x="2910" y="476"/>
                  <a:pt x="2910" y="476"/>
                  <a:pt x="2910" y="476"/>
                </a:cubicBezTo>
                <a:cubicBezTo>
                  <a:pt x="2910" y="474"/>
                  <a:pt x="2910" y="474"/>
                  <a:pt x="2910" y="474"/>
                </a:cubicBezTo>
                <a:cubicBezTo>
                  <a:pt x="2910" y="474"/>
                  <a:pt x="2910" y="474"/>
                  <a:pt x="2910" y="474"/>
                </a:cubicBezTo>
                <a:cubicBezTo>
                  <a:pt x="2908" y="475"/>
                  <a:pt x="2908" y="475"/>
                  <a:pt x="2908" y="475"/>
                </a:cubicBezTo>
                <a:cubicBezTo>
                  <a:pt x="2907" y="474"/>
                  <a:pt x="2907" y="474"/>
                  <a:pt x="2907" y="474"/>
                </a:cubicBezTo>
                <a:cubicBezTo>
                  <a:pt x="2906" y="473"/>
                  <a:pt x="2906" y="473"/>
                  <a:pt x="2906" y="473"/>
                </a:cubicBezTo>
                <a:cubicBezTo>
                  <a:pt x="2905" y="474"/>
                  <a:pt x="2905" y="474"/>
                  <a:pt x="2905" y="474"/>
                </a:cubicBezTo>
                <a:cubicBezTo>
                  <a:pt x="2905" y="476"/>
                  <a:pt x="2905" y="476"/>
                  <a:pt x="2905" y="476"/>
                </a:cubicBezTo>
                <a:cubicBezTo>
                  <a:pt x="2905" y="479"/>
                  <a:pt x="2905" y="479"/>
                  <a:pt x="2905" y="479"/>
                </a:cubicBezTo>
                <a:cubicBezTo>
                  <a:pt x="2904" y="482"/>
                  <a:pt x="2904" y="482"/>
                  <a:pt x="2904" y="482"/>
                </a:cubicBezTo>
                <a:cubicBezTo>
                  <a:pt x="2903" y="483"/>
                  <a:pt x="2903" y="483"/>
                  <a:pt x="2903" y="483"/>
                </a:cubicBezTo>
                <a:cubicBezTo>
                  <a:pt x="2904" y="485"/>
                  <a:pt x="2904" y="485"/>
                  <a:pt x="2904" y="485"/>
                </a:cubicBezTo>
                <a:cubicBezTo>
                  <a:pt x="2905" y="487"/>
                  <a:pt x="2905" y="487"/>
                  <a:pt x="2905" y="487"/>
                </a:cubicBezTo>
                <a:cubicBezTo>
                  <a:pt x="2905" y="487"/>
                  <a:pt x="2906" y="484"/>
                  <a:pt x="2906" y="484"/>
                </a:cubicBezTo>
                <a:lnTo>
                  <a:pt x="2906" y="479"/>
                </a:lnTo>
                <a:close/>
                <a:moveTo>
                  <a:pt x="2850" y="515"/>
                </a:moveTo>
                <a:cubicBezTo>
                  <a:pt x="2850" y="517"/>
                  <a:pt x="2850" y="517"/>
                  <a:pt x="2850" y="517"/>
                </a:cubicBezTo>
                <a:cubicBezTo>
                  <a:pt x="2851" y="518"/>
                  <a:pt x="2851" y="518"/>
                  <a:pt x="2851" y="518"/>
                </a:cubicBezTo>
                <a:cubicBezTo>
                  <a:pt x="2852" y="517"/>
                  <a:pt x="2852" y="517"/>
                  <a:pt x="2852" y="517"/>
                </a:cubicBezTo>
                <a:cubicBezTo>
                  <a:pt x="2852" y="515"/>
                  <a:pt x="2852" y="515"/>
                  <a:pt x="2852" y="515"/>
                </a:cubicBezTo>
                <a:cubicBezTo>
                  <a:pt x="2852" y="513"/>
                  <a:pt x="2852" y="513"/>
                  <a:pt x="2852" y="513"/>
                </a:cubicBezTo>
                <a:cubicBezTo>
                  <a:pt x="2851" y="514"/>
                  <a:pt x="2851" y="514"/>
                  <a:pt x="2851" y="514"/>
                </a:cubicBezTo>
                <a:lnTo>
                  <a:pt x="2850" y="515"/>
                </a:lnTo>
                <a:close/>
                <a:moveTo>
                  <a:pt x="2887" y="1054"/>
                </a:moveTo>
                <a:cubicBezTo>
                  <a:pt x="2890" y="1055"/>
                  <a:pt x="2890" y="1055"/>
                  <a:pt x="2890" y="1055"/>
                </a:cubicBezTo>
                <a:cubicBezTo>
                  <a:pt x="2895" y="1056"/>
                  <a:pt x="2895" y="1056"/>
                  <a:pt x="2895" y="1056"/>
                </a:cubicBezTo>
                <a:cubicBezTo>
                  <a:pt x="2899" y="1055"/>
                  <a:pt x="2899" y="1055"/>
                  <a:pt x="2899" y="1055"/>
                </a:cubicBezTo>
                <a:cubicBezTo>
                  <a:pt x="2900" y="1055"/>
                  <a:pt x="2900" y="1055"/>
                  <a:pt x="2900" y="1055"/>
                </a:cubicBezTo>
                <a:cubicBezTo>
                  <a:pt x="2897" y="1054"/>
                  <a:pt x="2897" y="1054"/>
                  <a:pt x="2897" y="1054"/>
                </a:cubicBezTo>
                <a:cubicBezTo>
                  <a:pt x="2895" y="1054"/>
                  <a:pt x="2895" y="1054"/>
                  <a:pt x="2895" y="1054"/>
                </a:cubicBezTo>
                <a:cubicBezTo>
                  <a:pt x="2892" y="1053"/>
                  <a:pt x="2892" y="1053"/>
                  <a:pt x="2892" y="1053"/>
                </a:cubicBezTo>
                <a:cubicBezTo>
                  <a:pt x="2890" y="1054"/>
                  <a:pt x="2890" y="1054"/>
                  <a:pt x="2890" y="1054"/>
                </a:cubicBezTo>
                <a:cubicBezTo>
                  <a:pt x="2886" y="1053"/>
                  <a:pt x="2886" y="1053"/>
                  <a:pt x="2886" y="1053"/>
                </a:cubicBezTo>
                <a:cubicBezTo>
                  <a:pt x="2886" y="1053"/>
                  <a:pt x="2887" y="1054"/>
                  <a:pt x="2887" y="1054"/>
                </a:cubicBezTo>
                <a:close/>
                <a:moveTo>
                  <a:pt x="2883" y="1053"/>
                </a:moveTo>
                <a:cubicBezTo>
                  <a:pt x="2885" y="1052"/>
                  <a:pt x="2885" y="1052"/>
                  <a:pt x="2885" y="1052"/>
                </a:cubicBezTo>
                <a:cubicBezTo>
                  <a:pt x="2882" y="1052"/>
                  <a:pt x="2882" y="1052"/>
                  <a:pt x="2882" y="1052"/>
                </a:cubicBezTo>
                <a:lnTo>
                  <a:pt x="2883" y="1053"/>
                </a:lnTo>
                <a:close/>
                <a:moveTo>
                  <a:pt x="2879" y="1046"/>
                </a:moveTo>
                <a:cubicBezTo>
                  <a:pt x="2880" y="1048"/>
                  <a:pt x="2880" y="1048"/>
                  <a:pt x="2880" y="1048"/>
                </a:cubicBezTo>
                <a:cubicBezTo>
                  <a:pt x="2881" y="1047"/>
                  <a:pt x="2881" y="1047"/>
                  <a:pt x="2881" y="1047"/>
                </a:cubicBezTo>
                <a:cubicBezTo>
                  <a:pt x="2880" y="1046"/>
                  <a:pt x="2880" y="1046"/>
                  <a:pt x="2880" y="1046"/>
                </a:cubicBezTo>
                <a:lnTo>
                  <a:pt x="2879" y="1046"/>
                </a:lnTo>
                <a:close/>
                <a:moveTo>
                  <a:pt x="2892" y="1048"/>
                </a:moveTo>
                <a:cubicBezTo>
                  <a:pt x="2892" y="1048"/>
                  <a:pt x="2892" y="1048"/>
                  <a:pt x="2892" y="1048"/>
                </a:cubicBezTo>
                <a:cubicBezTo>
                  <a:pt x="2893" y="1048"/>
                  <a:pt x="2893" y="1048"/>
                  <a:pt x="2893" y="1048"/>
                </a:cubicBezTo>
                <a:cubicBezTo>
                  <a:pt x="2896" y="1048"/>
                  <a:pt x="2896" y="1048"/>
                  <a:pt x="2896" y="1048"/>
                </a:cubicBezTo>
                <a:cubicBezTo>
                  <a:pt x="2895" y="1047"/>
                  <a:pt x="2895" y="1047"/>
                  <a:pt x="2895" y="1047"/>
                </a:cubicBezTo>
                <a:cubicBezTo>
                  <a:pt x="2893" y="1046"/>
                  <a:pt x="2893" y="1046"/>
                  <a:pt x="2893" y="1046"/>
                </a:cubicBezTo>
                <a:cubicBezTo>
                  <a:pt x="2892" y="1044"/>
                  <a:pt x="2892" y="1044"/>
                  <a:pt x="2892" y="1044"/>
                </a:cubicBezTo>
                <a:cubicBezTo>
                  <a:pt x="2890" y="1043"/>
                  <a:pt x="2890" y="1043"/>
                  <a:pt x="2890" y="1043"/>
                </a:cubicBezTo>
                <a:cubicBezTo>
                  <a:pt x="2889" y="1043"/>
                  <a:pt x="2889" y="1043"/>
                  <a:pt x="2889" y="1043"/>
                </a:cubicBezTo>
                <a:cubicBezTo>
                  <a:pt x="2886" y="1043"/>
                  <a:pt x="2886" y="1043"/>
                  <a:pt x="2886" y="1043"/>
                </a:cubicBezTo>
                <a:cubicBezTo>
                  <a:pt x="2886" y="1043"/>
                  <a:pt x="2886" y="1043"/>
                  <a:pt x="2886" y="1043"/>
                </a:cubicBezTo>
                <a:cubicBezTo>
                  <a:pt x="2888" y="1045"/>
                  <a:pt x="2888" y="1045"/>
                  <a:pt x="2888" y="1045"/>
                </a:cubicBezTo>
                <a:cubicBezTo>
                  <a:pt x="2888" y="1044"/>
                  <a:pt x="2888" y="1044"/>
                  <a:pt x="2888" y="1044"/>
                </a:cubicBezTo>
                <a:cubicBezTo>
                  <a:pt x="2889" y="1044"/>
                  <a:pt x="2889" y="1044"/>
                  <a:pt x="2889" y="1044"/>
                </a:cubicBezTo>
                <a:cubicBezTo>
                  <a:pt x="2891" y="1046"/>
                  <a:pt x="2891" y="1046"/>
                  <a:pt x="2891" y="1046"/>
                </a:cubicBezTo>
                <a:cubicBezTo>
                  <a:pt x="2890" y="1048"/>
                  <a:pt x="2890" y="1048"/>
                  <a:pt x="2890" y="1048"/>
                </a:cubicBezTo>
                <a:lnTo>
                  <a:pt x="2892" y="1048"/>
                </a:lnTo>
                <a:close/>
                <a:moveTo>
                  <a:pt x="2839" y="1114"/>
                </a:moveTo>
                <a:cubicBezTo>
                  <a:pt x="2840" y="1114"/>
                  <a:pt x="2840" y="1114"/>
                  <a:pt x="2840" y="1114"/>
                </a:cubicBezTo>
                <a:cubicBezTo>
                  <a:pt x="2841" y="1114"/>
                  <a:pt x="2841" y="1114"/>
                  <a:pt x="2841" y="1114"/>
                </a:cubicBezTo>
                <a:cubicBezTo>
                  <a:pt x="2841" y="1114"/>
                  <a:pt x="2841" y="1114"/>
                  <a:pt x="2841" y="1114"/>
                </a:cubicBezTo>
                <a:lnTo>
                  <a:pt x="2839" y="1114"/>
                </a:lnTo>
                <a:close/>
                <a:moveTo>
                  <a:pt x="2832" y="1058"/>
                </a:moveTo>
                <a:cubicBezTo>
                  <a:pt x="2835" y="1057"/>
                  <a:pt x="2835" y="1057"/>
                  <a:pt x="2835" y="1057"/>
                </a:cubicBezTo>
                <a:cubicBezTo>
                  <a:pt x="2834" y="1057"/>
                  <a:pt x="2834" y="1057"/>
                  <a:pt x="2834" y="1057"/>
                </a:cubicBezTo>
                <a:cubicBezTo>
                  <a:pt x="2834" y="1055"/>
                  <a:pt x="2834" y="1055"/>
                  <a:pt x="2834" y="1055"/>
                </a:cubicBezTo>
                <a:cubicBezTo>
                  <a:pt x="2833" y="1054"/>
                  <a:pt x="2833" y="1054"/>
                  <a:pt x="2833" y="1054"/>
                </a:cubicBezTo>
                <a:cubicBezTo>
                  <a:pt x="2829" y="1055"/>
                  <a:pt x="2829" y="1055"/>
                  <a:pt x="2829" y="1055"/>
                </a:cubicBezTo>
                <a:cubicBezTo>
                  <a:pt x="2828" y="1056"/>
                  <a:pt x="2828" y="1056"/>
                  <a:pt x="2828" y="1056"/>
                </a:cubicBezTo>
                <a:cubicBezTo>
                  <a:pt x="2829" y="1057"/>
                  <a:pt x="2829" y="1057"/>
                  <a:pt x="2829" y="1057"/>
                </a:cubicBezTo>
                <a:lnTo>
                  <a:pt x="2832" y="1058"/>
                </a:lnTo>
                <a:close/>
                <a:moveTo>
                  <a:pt x="2843" y="1040"/>
                </a:moveTo>
                <a:cubicBezTo>
                  <a:pt x="2844" y="1040"/>
                  <a:pt x="2844" y="1040"/>
                  <a:pt x="2844" y="1040"/>
                </a:cubicBezTo>
                <a:cubicBezTo>
                  <a:pt x="2846" y="1040"/>
                  <a:pt x="2846" y="1040"/>
                  <a:pt x="2846" y="1040"/>
                </a:cubicBezTo>
                <a:cubicBezTo>
                  <a:pt x="2845" y="1038"/>
                  <a:pt x="2845" y="1038"/>
                  <a:pt x="2845" y="1038"/>
                </a:cubicBezTo>
                <a:cubicBezTo>
                  <a:pt x="2843" y="1037"/>
                  <a:pt x="2843" y="1037"/>
                  <a:pt x="2843" y="1037"/>
                </a:cubicBezTo>
                <a:cubicBezTo>
                  <a:pt x="2840" y="1037"/>
                  <a:pt x="2840" y="1037"/>
                  <a:pt x="2840" y="1037"/>
                </a:cubicBezTo>
                <a:cubicBezTo>
                  <a:pt x="2838" y="1038"/>
                  <a:pt x="2838" y="1038"/>
                  <a:pt x="2838" y="1038"/>
                </a:cubicBezTo>
                <a:cubicBezTo>
                  <a:pt x="2836" y="1038"/>
                  <a:pt x="2836" y="1038"/>
                  <a:pt x="2836" y="1038"/>
                </a:cubicBezTo>
                <a:cubicBezTo>
                  <a:pt x="2835" y="1038"/>
                  <a:pt x="2835" y="1038"/>
                  <a:pt x="2835" y="1038"/>
                </a:cubicBezTo>
                <a:cubicBezTo>
                  <a:pt x="2836" y="1039"/>
                  <a:pt x="2836" y="1039"/>
                  <a:pt x="2836" y="1039"/>
                </a:cubicBezTo>
                <a:cubicBezTo>
                  <a:pt x="2835" y="1039"/>
                  <a:pt x="2835" y="1039"/>
                  <a:pt x="2835" y="1039"/>
                </a:cubicBezTo>
                <a:cubicBezTo>
                  <a:pt x="2838" y="1040"/>
                  <a:pt x="2838" y="1040"/>
                  <a:pt x="2838" y="1040"/>
                </a:cubicBezTo>
                <a:cubicBezTo>
                  <a:pt x="2839" y="1041"/>
                  <a:pt x="2839" y="1041"/>
                  <a:pt x="2839" y="1041"/>
                </a:cubicBezTo>
                <a:cubicBezTo>
                  <a:pt x="2841" y="1040"/>
                  <a:pt x="2841" y="1040"/>
                  <a:pt x="2841" y="1040"/>
                </a:cubicBezTo>
                <a:cubicBezTo>
                  <a:pt x="2841" y="1040"/>
                  <a:pt x="2841" y="1040"/>
                  <a:pt x="2841" y="1040"/>
                </a:cubicBezTo>
                <a:cubicBezTo>
                  <a:pt x="2839" y="1039"/>
                  <a:pt x="2839" y="1039"/>
                  <a:pt x="2839" y="1039"/>
                </a:cubicBezTo>
                <a:cubicBezTo>
                  <a:pt x="2839" y="1039"/>
                  <a:pt x="2839" y="1039"/>
                  <a:pt x="2839" y="1039"/>
                </a:cubicBezTo>
                <a:cubicBezTo>
                  <a:pt x="2840" y="1038"/>
                  <a:pt x="2840" y="1038"/>
                  <a:pt x="2840" y="1038"/>
                </a:cubicBezTo>
                <a:lnTo>
                  <a:pt x="2843" y="1040"/>
                </a:lnTo>
                <a:close/>
                <a:moveTo>
                  <a:pt x="2836" y="1045"/>
                </a:moveTo>
                <a:cubicBezTo>
                  <a:pt x="2837" y="1046"/>
                  <a:pt x="2837" y="1046"/>
                  <a:pt x="2837" y="1046"/>
                </a:cubicBezTo>
                <a:cubicBezTo>
                  <a:pt x="2840" y="1046"/>
                  <a:pt x="2840" y="1046"/>
                  <a:pt x="2840" y="1046"/>
                </a:cubicBezTo>
                <a:cubicBezTo>
                  <a:pt x="2837" y="1045"/>
                  <a:pt x="2837" y="1045"/>
                  <a:pt x="2837" y="1045"/>
                </a:cubicBezTo>
                <a:lnTo>
                  <a:pt x="2836" y="1045"/>
                </a:lnTo>
                <a:close/>
                <a:moveTo>
                  <a:pt x="2841" y="1044"/>
                </a:moveTo>
                <a:cubicBezTo>
                  <a:pt x="2839" y="1045"/>
                  <a:pt x="2839" y="1045"/>
                  <a:pt x="2839" y="1045"/>
                </a:cubicBezTo>
                <a:cubicBezTo>
                  <a:pt x="2840" y="1046"/>
                  <a:pt x="2840" y="1046"/>
                  <a:pt x="2840" y="1046"/>
                </a:cubicBezTo>
                <a:lnTo>
                  <a:pt x="2841" y="1044"/>
                </a:lnTo>
                <a:close/>
                <a:moveTo>
                  <a:pt x="2838" y="1115"/>
                </a:moveTo>
                <a:cubicBezTo>
                  <a:pt x="2838" y="1115"/>
                  <a:pt x="2838" y="1115"/>
                  <a:pt x="2838" y="1115"/>
                </a:cubicBezTo>
                <a:cubicBezTo>
                  <a:pt x="2838" y="1115"/>
                  <a:pt x="2839" y="1115"/>
                  <a:pt x="2839" y="1115"/>
                </a:cubicBezTo>
                <a:lnTo>
                  <a:pt x="2838" y="1115"/>
                </a:lnTo>
                <a:close/>
                <a:moveTo>
                  <a:pt x="2842" y="1046"/>
                </a:moveTo>
                <a:cubicBezTo>
                  <a:pt x="2841" y="1046"/>
                  <a:pt x="2841" y="1046"/>
                  <a:pt x="2841" y="1046"/>
                </a:cubicBezTo>
                <a:cubicBezTo>
                  <a:pt x="2839" y="1047"/>
                  <a:pt x="2839" y="1047"/>
                  <a:pt x="2839" y="1047"/>
                </a:cubicBezTo>
                <a:cubicBezTo>
                  <a:pt x="2839" y="1050"/>
                  <a:pt x="2839" y="1050"/>
                  <a:pt x="2839" y="1050"/>
                </a:cubicBezTo>
                <a:cubicBezTo>
                  <a:pt x="2841" y="1051"/>
                  <a:pt x="2841" y="1051"/>
                  <a:pt x="2841" y="1051"/>
                </a:cubicBezTo>
                <a:cubicBezTo>
                  <a:pt x="2842" y="1050"/>
                  <a:pt x="2842" y="1050"/>
                  <a:pt x="2842" y="1050"/>
                </a:cubicBezTo>
                <a:lnTo>
                  <a:pt x="2842" y="1046"/>
                </a:lnTo>
                <a:close/>
                <a:moveTo>
                  <a:pt x="2841" y="1122"/>
                </a:moveTo>
                <a:cubicBezTo>
                  <a:pt x="2841" y="1121"/>
                  <a:pt x="2841" y="1121"/>
                  <a:pt x="2841" y="1121"/>
                </a:cubicBezTo>
                <a:cubicBezTo>
                  <a:pt x="2840" y="1121"/>
                  <a:pt x="2840" y="1121"/>
                  <a:pt x="2840" y="1121"/>
                </a:cubicBezTo>
                <a:cubicBezTo>
                  <a:pt x="2839" y="1122"/>
                  <a:pt x="2839" y="1122"/>
                  <a:pt x="2839" y="1122"/>
                </a:cubicBezTo>
                <a:cubicBezTo>
                  <a:pt x="2838" y="1123"/>
                  <a:pt x="2838" y="1123"/>
                  <a:pt x="2838" y="1123"/>
                </a:cubicBezTo>
                <a:cubicBezTo>
                  <a:pt x="2840" y="1123"/>
                  <a:pt x="2840" y="1123"/>
                  <a:pt x="2840" y="1123"/>
                </a:cubicBezTo>
                <a:lnTo>
                  <a:pt x="2841" y="1122"/>
                </a:lnTo>
                <a:close/>
                <a:moveTo>
                  <a:pt x="2808" y="1070"/>
                </a:moveTo>
                <a:cubicBezTo>
                  <a:pt x="2808" y="1069"/>
                  <a:pt x="2808" y="1069"/>
                  <a:pt x="2808" y="1069"/>
                </a:cubicBezTo>
                <a:cubicBezTo>
                  <a:pt x="2807" y="1070"/>
                  <a:pt x="2807" y="1070"/>
                  <a:pt x="2807" y="1070"/>
                </a:cubicBezTo>
                <a:lnTo>
                  <a:pt x="2808" y="1070"/>
                </a:lnTo>
                <a:close/>
                <a:moveTo>
                  <a:pt x="2807" y="1055"/>
                </a:moveTo>
                <a:cubicBezTo>
                  <a:pt x="2808" y="1055"/>
                  <a:pt x="2808" y="1055"/>
                  <a:pt x="2808" y="1055"/>
                </a:cubicBezTo>
                <a:cubicBezTo>
                  <a:pt x="2811" y="1055"/>
                  <a:pt x="2811" y="1055"/>
                  <a:pt x="2811" y="1055"/>
                </a:cubicBezTo>
                <a:cubicBezTo>
                  <a:pt x="2812" y="1054"/>
                  <a:pt x="2812" y="1054"/>
                  <a:pt x="2812" y="1054"/>
                </a:cubicBezTo>
                <a:cubicBezTo>
                  <a:pt x="2809" y="1051"/>
                  <a:pt x="2809" y="1051"/>
                  <a:pt x="2809" y="1051"/>
                </a:cubicBezTo>
                <a:cubicBezTo>
                  <a:pt x="2807" y="1051"/>
                  <a:pt x="2807" y="1051"/>
                  <a:pt x="2807" y="1051"/>
                </a:cubicBezTo>
                <a:cubicBezTo>
                  <a:pt x="2804" y="1053"/>
                  <a:pt x="2804" y="1053"/>
                  <a:pt x="2804" y="1053"/>
                </a:cubicBezTo>
                <a:cubicBezTo>
                  <a:pt x="2805" y="1055"/>
                  <a:pt x="2805" y="1055"/>
                  <a:pt x="2805" y="1055"/>
                </a:cubicBezTo>
                <a:lnTo>
                  <a:pt x="2807" y="1055"/>
                </a:lnTo>
                <a:close/>
                <a:moveTo>
                  <a:pt x="2806" y="1041"/>
                </a:moveTo>
                <a:cubicBezTo>
                  <a:pt x="2804" y="1042"/>
                  <a:pt x="2804" y="1042"/>
                  <a:pt x="2804" y="1042"/>
                </a:cubicBezTo>
                <a:cubicBezTo>
                  <a:pt x="2804" y="1042"/>
                  <a:pt x="2804" y="1042"/>
                  <a:pt x="2804" y="1042"/>
                </a:cubicBezTo>
                <a:cubicBezTo>
                  <a:pt x="2804" y="1043"/>
                  <a:pt x="2804" y="1043"/>
                  <a:pt x="2804" y="1043"/>
                </a:cubicBezTo>
                <a:cubicBezTo>
                  <a:pt x="2805" y="1045"/>
                  <a:pt x="2805" y="1045"/>
                  <a:pt x="2805" y="1045"/>
                </a:cubicBezTo>
                <a:cubicBezTo>
                  <a:pt x="2807" y="1045"/>
                  <a:pt x="2807" y="1045"/>
                  <a:pt x="2807" y="1045"/>
                </a:cubicBezTo>
                <a:cubicBezTo>
                  <a:pt x="2808" y="1046"/>
                  <a:pt x="2808" y="1046"/>
                  <a:pt x="2808" y="1046"/>
                </a:cubicBezTo>
                <a:cubicBezTo>
                  <a:pt x="2809" y="1045"/>
                  <a:pt x="2809" y="1045"/>
                  <a:pt x="2809" y="1045"/>
                </a:cubicBezTo>
                <a:cubicBezTo>
                  <a:pt x="2808" y="1044"/>
                  <a:pt x="2808" y="1044"/>
                  <a:pt x="2808" y="1044"/>
                </a:cubicBezTo>
                <a:cubicBezTo>
                  <a:pt x="2807" y="1044"/>
                  <a:pt x="2807" y="1044"/>
                  <a:pt x="2807" y="1044"/>
                </a:cubicBezTo>
                <a:cubicBezTo>
                  <a:pt x="2807" y="1042"/>
                  <a:pt x="2807" y="1042"/>
                  <a:pt x="2807" y="1042"/>
                </a:cubicBezTo>
                <a:lnTo>
                  <a:pt x="2806" y="1041"/>
                </a:lnTo>
                <a:close/>
                <a:moveTo>
                  <a:pt x="2810" y="1068"/>
                </a:moveTo>
                <a:cubicBezTo>
                  <a:pt x="2810" y="1067"/>
                  <a:pt x="2810" y="1067"/>
                  <a:pt x="2810" y="1067"/>
                </a:cubicBezTo>
                <a:cubicBezTo>
                  <a:pt x="2808" y="1067"/>
                  <a:pt x="2808" y="1067"/>
                  <a:pt x="2808" y="1067"/>
                </a:cubicBezTo>
                <a:cubicBezTo>
                  <a:pt x="2809" y="1068"/>
                  <a:pt x="2809" y="1068"/>
                  <a:pt x="2809" y="1068"/>
                </a:cubicBezTo>
                <a:lnTo>
                  <a:pt x="2810" y="1068"/>
                </a:lnTo>
                <a:close/>
                <a:moveTo>
                  <a:pt x="2824" y="1037"/>
                </a:moveTo>
                <a:cubicBezTo>
                  <a:pt x="2827" y="1039"/>
                  <a:pt x="2827" y="1039"/>
                  <a:pt x="2827" y="1039"/>
                </a:cubicBezTo>
                <a:cubicBezTo>
                  <a:pt x="2826" y="1038"/>
                  <a:pt x="2826" y="1038"/>
                  <a:pt x="2826" y="1038"/>
                </a:cubicBezTo>
                <a:cubicBezTo>
                  <a:pt x="2823" y="1036"/>
                  <a:pt x="2823" y="1036"/>
                  <a:pt x="2823" y="1036"/>
                </a:cubicBezTo>
                <a:lnTo>
                  <a:pt x="2824" y="1037"/>
                </a:lnTo>
                <a:close/>
                <a:moveTo>
                  <a:pt x="2772" y="1125"/>
                </a:moveTo>
                <a:cubicBezTo>
                  <a:pt x="2774" y="1126"/>
                  <a:pt x="2774" y="1126"/>
                  <a:pt x="2774" y="1126"/>
                </a:cubicBezTo>
                <a:cubicBezTo>
                  <a:pt x="2778" y="1124"/>
                  <a:pt x="2778" y="1124"/>
                  <a:pt x="2778" y="1124"/>
                </a:cubicBezTo>
                <a:cubicBezTo>
                  <a:pt x="2779" y="1123"/>
                  <a:pt x="2779" y="1123"/>
                  <a:pt x="2779" y="1123"/>
                </a:cubicBezTo>
                <a:cubicBezTo>
                  <a:pt x="2778" y="1122"/>
                  <a:pt x="2778" y="1122"/>
                  <a:pt x="2778" y="1122"/>
                </a:cubicBezTo>
                <a:cubicBezTo>
                  <a:pt x="2775" y="1123"/>
                  <a:pt x="2775" y="1123"/>
                  <a:pt x="2775" y="1123"/>
                </a:cubicBezTo>
                <a:cubicBezTo>
                  <a:pt x="2774" y="1122"/>
                  <a:pt x="2774" y="1122"/>
                  <a:pt x="2774" y="1122"/>
                </a:cubicBezTo>
                <a:cubicBezTo>
                  <a:pt x="2772" y="1123"/>
                  <a:pt x="2772" y="1123"/>
                  <a:pt x="2772" y="1123"/>
                </a:cubicBezTo>
                <a:cubicBezTo>
                  <a:pt x="2773" y="1124"/>
                  <a:pt x="2773" y="1124"/>
                  <a:pt x="2773" y="1124"/>
                </a:cubicBezTo>
                <a:cubicBezTo>
                  <a:pt x="2772" y="1124"/>
                  <a:pt x="2772" y="1124"/>
                  <a:pt x="2772" y="1124"/>
                </a:cubicBezTo>
                <a:lnTo>
                  <a:pt x="2772" y="1125"/>
                </a:lnTo>
                <a:close/>
                <a:moveTo>
                  <a:pt x="2807" y="692"/>
                </a:moveTo>
                <a:cubicBezTo>
                  <a:pt x="2808" y="691"/>
                  <a:pt x="2808" y="691"/>
                  <a:pt x="2808" y="691"/>
                </a:cubicBezTo>
                <a:cubicBezTo>
                  <a:pt x="2807" y="689"/>
                  <a:pt x="2807" y="689"/>
                  <a:pt x="2807" y="689"/>
                </a:cubicBezTo>
                <a:cubicBezTo>
                  <a:pt x="2806" y="688"/>
                  <a:pt x="2806" y="688"/>
                  <a:pt x="2806" y="688"/>
                </a:cubicBezTo>
                <a:cubicBezTo>
                  <a:pt x="2805" y="688"/>
                  <a:pt x="2805" y="688"/>
                  <a:pt x="2805" y="688"/>
                </a:cubicBezTo>
                <a:cubicBezTo>
                  <a:pt x="2804" y="689"/>
                  <a:pt x="2804" y="689"/>
                  <a:pt x="2804" y="689"/>
                </a:cubicBezTo>
                <a:cubicBezTo>
                  <a:pt x="2806" y="691"/>
                  <a:pt x="2806" y="691"/>
                  <a:pt x="2806" y="691"/>
                </a:cubicBezTo>
                <a:lnTo>
                  <a:pt x="2807" y="692"/>
                </a:lnTo>
                <a:close/>
                <a:moveTo>
                  <a:pt x="2760" y="1123"/>
                </a:moveTo>
                <a:cubicBezTo>
                  <a:pt x="2759" y="1124"/>
                  <a:pt x="2759" y="1124"/>
                  <a:pt x="2759" y="1124"/>
                </a:cubicBezTo>
                <a:cubicBezTo>
                  <a:pt x="2760" y="1125"/>
                  <a:pt x="2760" y="1125"/>
                  <a:pt x="2760" y="1125"/>
                </a:cubicBezTo>
                <a:cubicBezTo>
                  <a:pt x="2760" y="1124"/>
                  <a:pt x="2760" y="1124"/>
                  <a:pt x="2760" y="1124"/>
                </a:cubicBezTo>
                <a:lnTo>
                  <a:pt x="2760" y="1123"/>
                </a:lnTo>
                <a:close/>
                <a:moveTo>
                  <a:pt x="2779" y="1136"/>
                </a:moveTo>
                <a:cubicBezTo>
                  <a:pt x="2780" y="1136"/>
                  <a:pt x="2780" y="1136"/>
                  <a:pt x="2780" y="1136"/>
                </a:cubicBezTo>
                <a:cubicBezTo>
                  <a:pt x="2780" y="1136"/>
                  <a:pt x="2780" y="1136"/>
                  <a:pt x="2780" y="1136"/>
                </a:cubicBezTo>
                <a:cubicBezTo>
                  <a:pt x="2782" y="1134"/>
                  <a:pt x="2782" y="1134"/>
                  <a:pt x="2782" y="1134"/>
                </a:cubicBezTo>
                <a:cubicBezTo>
                  <a:pt x="2784" y="1133"/>
                  <a:pt x="2784" y="1133"/>
                  <a:pt x="2784" y="1133"/>
                </a:cubicBezTo>
                <a:cubicBezTo>
                  <a:pt x="2786" y="1134"/>
                  <a:pt x="2786" y="1134"/>
                  <a:pt x="2786" y="1134"/>
                </a:cubicBezTo>
                <a:cubicBezTo>
                  <a:pt x="2790" y="1133"/>
                  <a:pt x="2790" y="1133"/>
                  <a:pt x="2790" y="1133"/>
                </a:cubicBezTo>
                <a:cubicBezTo>
                  <a:pt x="2793" y="1131"/>
                  <a:pt x="2793" y="1131"/>
                  <a:pt x="2793" y="1131"/>
                </a:cubicBezTo>
                <a:cubicBezTo>
                  <a:pt x="2796" y="1130"/>
                  <a:pt x="2796" y="1130"/>
                  <a:pt x="2796" y="1130"/>
                </a:cubicBezTo>
                <a:cubicBezTo>
                  <a:pt x="2796" y="1129"/>
                  <a:pt x="2796" y="1129"/>
                  <a:pt x="2796" y="1129"/>
                </a:cubicBezTo>
                <a:cubicBezTo>
                  <a:pt x="2798" y="1129"/>
                  <a:pt x="2798" y="1129"/>
                  <a:pt x="2798" y="1129"/>
                </a:cubicBezTo>
                <a:cubicBezTo>
                  <a:pt x="2800" y="1127"/>
                  <a:pt x="2800" y="1127"/>
                  <a:pt x="2800" y="1127"/>
                </a:cubicBezTo>
                <a:cubicBezTo>
                  <a:pt x="2800" y="1127"/>
                  <a:pt x="2800" y="1127"/>
                  <a:pt x="2800" y="1127"/>
                </a:cubicBezTo>
                <a:cubicBezTo>
                  <a:pt x="2799" y="1126"/>
                  <a:pt x="2799" y="1126"/>
                  <a:pt x="2799" y="1126"/>
                </a:cubicBezTo>
                <a:cubicBezTo>
                  <a:pt x="2795" y="1127"/>
                  <a:pt x="2795" y="1127"/>
                  <a:pt x="2795" y="1127"/>
                </a:cubicBezTo>
                <a:cubicBezTo>
                  <a:pt x="2792" y="1126"/>
                  <a:pt x="2792" y="1126"/>
                  <a:pt x="2792" y="1126"/>
                </a:cubicBezTo>
                <a:cubicBezTo>
                  <a:pt x="2790" y="1127"/>
                  <a:pt x="2790" y="1127"/>
                  <a:pt x="2790" y="1127"/>
                </a:cubicBezTo>
                <a:cubicBezTo>
                  <a:pt x="2788" y="1127"/>
                  <a:pt x="2788" y="1127"/>
                  <a:pt x="2788" y="1127"/>
                </a:cubicBezTo>
                <a:cubicBezTo>
                  <a:pt x="2785" y="1127"/>
                  <a:pt x="2785" y="1127"/>
                  <a:pt x="2785" y="1127"/>
                </a:cubicBezTo>
                <a:cubicBezTo>
                  <a:pt x="2781" y="1127"/>
                  <a:pt x="2781" y="1127"/>
                  <a:pt x="2781" y="1127"/>
                </a:cubicBezTo>
                <a:cubicBezTo>
                  <a:pt x="2778" y="1130"/>
                  <a:pt x="2778" y="1130"/>
                  <a:pt x="2778" y="1130"/>
                </a:cubicBezTo>
                <a:cubicBezTo>
                  <a:pt x="2775" y="1131"/>
                  <a:pt x="2775" y="1131"/>
                  <a:pt x="2775" y="1131"/>
                </a:cubicBezTo>
                <a:cubicBezTo>
                  <a:pt x="2775" y="1132"/>
                  <a:pt x="2775" y="1132"/>
                  <a:pt x="2775" y="1132"/>
                </a:cubicBezTo>
                <a:cubicBezTo>
                  <a:pt x="2773" y="1132"/>
                  <a:pt x="2773" y="1132"/>
                  <a:pt x="2773" y="1132"/>
                </a:cubicBezTo>
                <a:cubicBezTo>
                  <a:pt x="2772" y="1133"/>
                  <a:pt x="2772" y="1133"/>
                  <a:pt x="2772" y="1133"/>
                </a:cubicBezTo>
                <a:cubicBezTo>
                  <a:pt x="2769" y="1133"/>
                  <a:pt x="2769" y="1133"/>
                  <a:pt x="2769" y="1133"/>
                </a:cubicBezTo>
                <a:cubicBezTo>
                  <a:pt x="2767" y="1134"/>
                  <a:pt x="2767" y="1134"/>
                  <a:pt x="2767" y="1134"/>
                </a:cubicBezTo>
                <a:cubicBezTo>
                  <a:pt x="2767" y="1135"/>
                  <a:pt x="2767" y="1135"/>
                  <a:pt x="2767" y="1135"/>
                </a:cubicBezTo>
                <a:cubicBezTo>
                  <a:pt x="2765" y="1136"/>
                  <a:pt x="2765" y="1136"/>
                  <a:pt x="2765" y="1136"/>
                </a:cubicBezTo>
                <a:cubicBezTo>
                  <a:pt x="2764" y="1138"/>
                  <a:pt x="2764" y="1138"/>
                  <a:pt x="2764" y="1138"/>
                </a:cubicBezTo>
                <a:cubicBezTo>
                  <a:pt x="2762" y="1141"/>
                  <a:pt x="2762" y="1141"/>
                  <a:pt x="2762" y="1141"/>
                </a:cubicBezTo>
                <a:cubicBezTo>
                  <a:pt x="2762" y="1142"/>
                  <a:pt x="2762" y="1142"/>
                  <a:pt x="2762" y="1142"/>
                </a:cubicBezTo>
                <a:cubicBezTo>
                  <a:pt x="2763" y="1143"/>
                  <a:pt x="2763" y="1143"/>
                  <a:pt x="2763" y="1143"/>
                </a:cubicBezTo>
                <a:cubicBezTo>
                  <a:pt x="2763" y="1144"/>
                  <a:pt x="2763" y="1144"/>
                  <a:pt x="2763" y="1144"/>
                </a:cubicBezTo>
                <a:cubicBezTo>
                  <a:pt x="2762" y="1144"/>
                  <a:pt x="2762" y="1144"/>
                  <a:pt x="2762" y="1144"/>
                </a:cubicBezTo>
                <a:cubicBezTo>
                  <a:pt x="2761" y="1143"/>
                  <a:pt x="2761" y="1143"/>
                  <a:pt x="2761" y="1143"/>
                </a:cubicBezTo>
                <a:cubicBezTo>
                  <a:pt x="2760" y="1145"/>
                  <a:pt x="2760" y="1145"/>
                  <a:pt x="2760" y="1145"/>
                </a:cubicBezTo>
                <a:cubicBezTo>
                  <a:pt x="2761" y="1146"/>
                  <a:pt x="2761" y="1146"/>
                  <a:pt x="2761" y="1146"/>
                </a:cubicBezTo>
                <a:cubicBezTo>
                  <a:pt x="2765" y="1146"/>
                  <a:pt x="2765" y="1146"/>
                  <a:pt x="2765" y="1146"/>
                </a:cubicBezTo>
                <a:cubicBezTo>
                  <a:pt x="2768" y="1144"/>
                  <a:pt x="2768" y="1144"/>
                  <a:pt x="2768" y="1144"/>
                </a:cubicBezTo>
                <a:cubicBezTo>
                  <a:pt x="2769" y="1143"/>
                  <a:pt x="2769" y="1143"/>
                  <a:pt x="2769" y="1143"/>
                </a:cubicBezTo>
                <a:cubicBezTo>
                  <a:pt x="2771" y="1144"/>
                  <a:pt x="2771" y="1144"/>
                  <a:pt x="2771" y="1144"/>
                </a:cubicBezTo>
                <a:cubicBezTo>
                  <a:pt x="2773" y="1142"/>
                  <a:pt x="2773" y="1142"/>
                  <a:pt x="2773" y="1142"/>
                </a:cubicBezTo>
                <a:cubicBezTo>
                  <a:pt x="2774" y="1140"/>
                  <a:pt x="2774" y="1140"/>
                  <a:pt x="2774" y="1140"/>
                </a:cubicBezTo>
                <a:cubicBezTo>
                  <a:pt x="2778" y="1138"/>
                  <a:pt x="2778" y="1138"/>
                  <a:pt x="2778" y="1138"/>
                </a:cubicBezTo>
                <a:lnTo>
                  <a:pt x="2779" y="1136"/>
                </a:lnTo>
                <a:close/>
                <a:moveTo>
                  <a:pt x="2775" y="1191"/>
                </a:moveTo>
                <a:cubicBezTo>
                  <a:pt x="2775" y="1190"/>
                  <a:pt x="2775" y="1190"/>
                  <a:pt x="2775" y="1190"/>
                </a:cubicBezTo>
                <a:cubicBezTo>
                  <a:pt x="2774" y="1190"/>
                  <a:pt x="2774" y="1190"/>
                  <a:pt x="2774" y="1190"/>
                </a:cubicBezTo>
                <a:cubicBezTo>
                  <a:pt x="2774" y="1191"/>
                  <a:pt x="2774" y="1191"/>
                  <a:pt x="2774" y="1191"/>
                </a:cubicBezTo>
                <a:lnTo>
                  <a:pt x="2775" y="1191"/>
                </a:lnTo>
                <a:close/>
                <a:moveTo>
                  <a:pt x="2766" y="1199"/>
                </a:moveTo>
                <a:cubicBezTo>
                  <a:pt x="2767" y="1200"/>
                  <a:pt x="2767" y="1200"/>
                  <a:pt x="2767" y="1200"/>
                </a:cubicBezTo>
                <a:cubicBezTo>
                  <a:pt x="2768" y="1200"/>
                  <a:pt x="2768" y="1200"/>
                  <a:pt x="2768" y="1200"/>
                </a:cubicBezTo>
                <a:cubicBezTo>
                  <a:pt x="2767" y="1198"/>
                  <a:pt x="2767" y="1198"/>
                  <a:pt x="2767" y="1198"/>
                </a:cubicBezTo>
                <a:cubicBezTo>
                  <a:pt x="2767" y="1198"/>
                  <a:pt x="2766" y="1199"/>
                  <a:pt x="2766" y="1199"/>
                </a:cubicBezTo>
                <a:close/>
                <a:moveTo>
                  <a:pt x="2766" y="1206"/>
                </a:moveTo>
                <a:cubicBezTo>
                  <a:pt x="2766" y="1204"/>
                  <a:pt x="2766" y="1204"/>
                  <a:pt x="2766" y="1204"/>
                </a:cubicBezTo>
                <a:cubicBezTo>
                  <a:pt x="2765" y="1203"/>
                  <a:pt x="2765" y="1203"/>
                  <a:pt x="2765" y="1203"/>
                </a:cubicBezTo>
                <a:cubicBezTo>
                  <a:pt x="2765" y="1206"/>
                  <a:pt x="2765" y="1206"/>
                  <a:pt x="2765" y="1206"/>
                </a:cubicBezTo>
                <a:lnTo>
                  <a:pt x="2766" y="1206"/>
                </a:lnTo>
                <a:close/>
                <a:moveTo>
                  <a:pt x="2821" y="1073"/>
                </a:moveTo>
                <a:cubicBezTo>
                  <a:pt x="2825" y="1073"/>
                  <a:pt x="2825" y="1073"/>
                  <a:pt x="2825" y="1073"/>
                </a:cubicBezTo>
                <a:cubicBezTo>
                  <a:pt x="2826" y="1072"/>
                  <a:pt x="2826" y="1072"/>
                  <a:pt x="2826" y="1072"/>
                </a:cubicBezTo>
                <a:cubicBezTo>
                  <a:pt x="2828" y="1072"/>
                  <a:pt x="2828" y="1072"/>
                  <a:pt x="2828" y="1072"/>
                </a:cubicBezTo>
                <a:cubicBezTo>
                  <a:pt x="2832" y="1074"/>
                  <a:pt x="2832" y="1074"/>
                  <a:pt x="2832" y="1074"/>
                </a:cubicBezTo>
                <a:cubicBezTo>
                  <a:pt x="2834" y="1074"/>
                  <a:pt x="2834" y="1074"/>
                  <a:pt x="2834" y="1074"/>
                </a:cubicBezTo>
                <a:cubicBezTo>
                  <a:pt x="2836" y="1077"/>
                  <a:pt x="2836" y="1077"/>
                  <a:pt x="2836" y="1077"/>
                </a:cubicBezTo>
                <a:cubicBezTo>
                  <a:pt x="2838" y="1077"/>
                  <a:pt x="2838" y="1077"/>
                  <a:pt x="2838" y="1077"/>
                </a:cubicBezTo>
                <a:cubicBezTo>
                  <a:pt x="2839" y="1075"/>
                  <a:pt x="2839" y="1075"/>
                  <a:pt x="2839" y="1075"/>
                </a:cubicBezTo>
                <a:cubicBezTo>
                  <a:pt x="2838" y="1071"/>
                  <a:pt x="2838" y="1071"/>
                  <a:pt x="2838" y="1071"/>
                </a:cubicBezTo>
                <a:cubicBezTo>
                  <a:pt x="2833" y="1068"/>
                  <a:pt x="2833" y="1068"/>
                  <a:pt x="2833" y="1068"/>
                </a:cubicBezTo>
                <a:cubicBezTo>
                  <a:pt x="2829" y="1068"/>
                  <a:pt x="2829" y="1068"/>
                  <a:pt x="2829" y="1068"/>
                </a:cubicBezTo>
                <a:cubicBezTo>
                  <a:pt x="2827" y="1066"/>
                  <a:pt x="2827" y="1066"/>
                  <a:pt x="2827" y="1066"/>
                </a:cubicBezTo>
                <a:cubicBezTo>
                  <a:pt x="2825" y="1066"/>
                  <a:pt x="2825" y="1066"/>
                  <a:pt x="2825" y="1066"/>
                </a:cubicBezTo>
                <a:cubicBezTo>
                  <a:pt x="2823" y="1067"/>
                  <a:pt x="2823" y="1067"/>
                  <a:pt x="2823" y="1067"/>
                </a:cubicBezTo>
                <a:cubicBezTo>
                  <a:pt x="2821" y="1067"/>
                  <a:pt x="2821" y="1067"/>
                  <a:pt x="2821" y="1067"/>
                </a:cubicBezTo>
                <a:cubicBezTo>
                  <a:pt x="2819" y="1066"/>
                  <a:pt x="2819" y="1066"/>
                  <a:pt x="2819" y="1066"/>
                </a:cubicBezTo>
                <a:cubicBezTo>
                  <a:pt x="2816" y="1067"/>
                  <a:pt x="2816" y="1067"/>
                  <a:pt x="2816" y="1067"/>
                </a:cubicBezTo>
                <a:cubicBezTo>
                  <a:pt x="2812" y="1067"/>
                  <a:pt x="2812" y="1067"/>
                  <a:pt x="2812" y="1067"/>
                </a:cubicBezTo>
                <a:cubicBezTo>
                  <a:pt x="2811" y="1068"/>
                  <a:pt x="2811" y="1068"/>
                  <a:pt x="2811" y="1068"/>
                </a:cubicBezTo>
                <a:cubicBezTo>
                  <a:pt x="2811" y="1069"/>
                  <a:pt x="2811" y="1069"/>
                  <a:pt x="2811" y="1069"/>
                </a:cubicBezTo>
                <a:cubicBezTo>
                  <a:pt x="2810" y="1070"/>
                  <a:pt x="2810" y="1070"/>
                  <a:pt x="2810" y="1070"/>
                </a:cubicBezTo>
                <a:cubicBezTo>
                  <a:pt x="2809" y="1071"/>
                  <a:pt x="2809" y="1071"/>
                  <a:pt x="2809" y="1071"/>
                </a:cubicBezTo>
                <a:cubicBezTo>
                  <a:pt x="2809" y="1073"/>
                  <a:pt x="2809" y="1073"/>
                  <a:pt x="2809" y="1073"/>
                </a:cubicBezTo>
                <a:cubicBezTo>
                  <a:pt x="2811" y="1073"/>
                  <a:pt x="2811" y="1073"/>
                  <a:pt x="2811" y="1073"/>
                </a:cubicBezTo>
                <a:cubicBezTo>
                  <a:pt x="2812" y="1070"/>
                  <a:pt x="2812" y="1070"/>
                  <a:pt x="2812" y="1070"/>
                </a:cubicBezTo>
                <a:cubicBezTo>
                  <a:pt x="2814" y="1071"/>
                  <a:pt x="2814" y="1071"/>
                  <a:pt x="2814" y="1071"/>
                </a:cubicBezTo>
                <a:cubicBezTo>
                  <a:pt x="2815" y="1073"/>
                  <a:pt x="2815" y="1073"/>
                  <a:pt x="2815" y="1073"/>
                </a:cubicBezTo>
                <a:cubicBezTo>
                  <a:pt x="2817" y="1073"/>
                  <a:pt x="2817" y="1073"/>
                  <a:pt x="2817" y="1073"/>
                </a:cubicBezTo>
                <a:cubicBezTo>
                  <a:pt x="2819" y="1071"/>
                  <a:pt x="2819" y="1071"/>
                  <a:pt x="2819" y="1071"/>
                </a:cubicBezTo>
                <a:cubicBezTo>
                  <a:pt x="2820" y="1071"/>
                  <a:pt x="2820" y="1071"/>
                  <a:pt x="2820" y="1071"/>
                </a:cubicBezTo>
                <a:lnTo>
                  <a:pt x="2821" y="1073"/>
                </a:lnTo>
                <a:close/>
                <a:moveTo>
                  <a:pt x="2817" y="1075"/>
                </a:moveTo>
                <a:cubicBezTo>
                  <a:pt x="2817" y="1074"/>
                  <a:pt x="2817" y="1074"/>
                  <a:pt x="2817" y="1074"/>
                </a:cubicBezTo>
                <a:cubicBezTo>
                  <a:pt x="2816" y="1074"/>
                  <a:pt x="2816" y="1074"/>
                  <a:pt x="2816" y="1074"/>
                </a:cubicBezTo>
                <a:cubicBezTo>
                  <a:pt x="2816" y="1075"/>
                  <a:pt x="2816" y="1075"/>
                  <a:pt x="2816" y="1075"/>
                </a:cubicBezTo>
                <a:lnTo>
                  <a:pt x="2817" y="1075"/>
                </a:lnTo>
                <a:close/>
                <a:moveTo>
                  <a:pt x="2819" y="1123"/>
                </a:moveTo>
                <a:cubicBezTo>
                  <a:pt x="2818" y="1123"/>
                  <a:pt x="2818" y="1123"/>
                  <a:pt x="2818" y="1123"/>
                </a:cubicBezTo>
                <a:cubicBezTo>
                  <a:pt x="2816" y="1123"/>
                  <a:pt x="2816" y="1123"/>
                  <a:pt x="2816" y="1123"/>
                </a:cubicBezTo>
                <a:cubicBezTo>
                  <a:pt x="2817" y="1123"/>
                  <a:pt x="2817" y="1123"/>
                  <a:pt x="2817" y="1123"/>
                </a:cubicBezTo>
                <a:lnTo>
                  <a:pt x="2819" y="1123"/>
                </a:lnTo>
                <a:close/>
                <a:moveTo>
                  <a:pt x="2776" y="1030"/>
                </a:moveTo>
                <a:cubicBezTo>
                  <a:pt x="2777" y="1029"/>
                  <a:pt x="2777" y="1029"/>
                  <a:pt x="2777" y="1029"/>
                </a:cubicBezTo>
                <a:cubicBezTo>
                  <a:pt x="2778" y="1029"/>
                  <a:pt x="2778" y="1029"/>
                  <a:pt x="2778" y="1029"/>
                </a:cubicBezTo>
                <a:cubicBezTo>
                  <a:pt x="2779" y="1027"/>
                  <a:pt x="2779" y="1027"/>
                  <a:pt x="2779" y="1027"/>
                </a:cubicBezTo>
                <a:cubicBezTo>
                  <a:pt x="2780" y="1026"/>
                  <a:pt x="2780" y="1026"/>
                  <a:pt x="2780" y="1026"/>
                </a:cubicBezTo>
                <a:cubicBezTo>
                  <a:pt x="2781" y="1025"/>
                  <a:pt x="2781" y="1025"/>
                  <a:pt x="2781" y="1025"/>
                </a:cubicBezTo>
                <a:cubicBezTo>
                  <a:pt x="2782" y="1023"/>
                  <a:pt x="2782" y="1023"/>
                  <a:pt x="2782" y="1023"/>
                </a:cubicBezTo>
                <a:cubicBezTo>
                  <a:pt x="2783" y="1022"/>
                  <a:pt x="2783" y="1022"/>
                  <a:pt x="2783" y="1022"/>
                </a:cubicBezTo>
                <a:cubicBezTo>
                  <a:pt x="2782" y="1021"/>
                  <a:pt x="2782" y="1021"/>
                  <a:pt x="2782" y="1021"/>
                </a:cubicBezTo>
                <a:cubicBezTo>
                  <a:pt x="2782" y="1020"/>
                  <a:pt x="2782" y="1020"/>
                  <a:pt x="2782" y="1020"/>
                </a:cubicBezTo>
                <a:cubicBezTo>
                  <a:pt x="2779" y="1020"/>
                  <a:pt x="2779" y="1020"/>
                  <a:pt x="2779" y="1020"/>
                </a:cubicBezTo>
                <a:cubicBezTo>
                  <a:pt x="2777" y="1020"/>
                  <a:pt x="2777" y="1020"/>
                  <a:pt x="2777" y="1020"/>
                </a:cubicBezTo>
                <a:cubicBezTo>
                  <a:pt x="2776" y="1022"/>
                  <a:pt x="2776" y="1022"/>
                  <a:pt x="2776" y="1022"/>
                </a:cubicBezTo>
                <a:cubicBezTo>
                  <a:pt x="2775" y="1023"/>
                  <a:pt x="2775" y="1023"/>
                  <a:pt x="2775" y="1023"/>
                </a:cubicBezTo>
                <a:cubicBezTo>
                  <a:pt x="2775" y="1024"/>
                  <a:pt x="2775" y="1024"/>
                  <a:pt x="2775" y="1024"/>
                </a:cubicBezTo>
                <a:cubicBezTo>
                  <a:pt x="2773" y="1026"/>
                  <a:pt x="2773" y="1026"/>
                  <a:pt x="2773" y="1026"/>
                </a:cubicBezTo>
                <a:cubicBezTo>
                  <a:pt x="2771" y="1026"/>
                  <a:pt x="2771" y="1026"/>
                  <a:pt x="2771" y="1026"/>
                </a:cubicBezTo>
                <a:cubicBezTo>
                  <a:pt x="2770" y="1028"/>
                  <a:pt x="2770" y="1028"/>
                  <a:pt x="2770" y="1028"/>
                </a:cubicBezTo>
                <a:cubicBezTo>
                  <a:pt x="2768" y="1028"/>
                  <a:pt x="2768" y="1028"/>
                  <a:pt x="2768" y="1028"/>
                </a:cubicBezTo>
                <a:cubicBezTo>
                  <a:pt x="2763" y="1027"/>
                  <a:pt x="2763" y="1027"/>
                  <a:pt x="2763" y="1027"/>
                </a:cubicBezTo>
                <a:cubicBezTo>
                  <a:pt x="2759" y="1027"/>
                  <a:pt x="2759" y="1027"/>
                  <a:pt x="2759" y="1027"/>
                </a:cubicBezTo>
                <a:cubicBezTo>
                  <a:pt x="2758" y="1028"/>
                  <a:pt x="2758" y="1028"/>
                  <a:pt x="2758" y="1028"/>
                </a:cubicBezTo>
                <a:cubicBezTo>
                  <a:pt x="2757" y="1028"/>
                  <a:pt x="2757" y="1028"/>
                  <a:pt x="2757" y="1028"/>
                </a:cubicBezTo>
                <a:cubicBezTo>
                  <a:pt x="2755" y="1026"/>
                  <a:pt x="2755" y="1026"/>
                  <a:pt x="2755" y="1026"/>
                </a:cubicBezTo>
                <a:cubicBezTo>
                  <a:pt x="2754" y="1026"/>
                  <a:pt x="2754" y="1026"/>
                  <a:pt x="2754" y="1026"/>
                </a:cubicBezTo>
                <a:cubicBezTo>
                  <a:pt x="2752" y="1026"/>
                  <a:pt x="2752" y="1026"/>
                  <a:pt x="2752" y="1026"/>
                </a:cubicBezTo>
                <a:cubicBezTo>
                  <a:pt x="2750" y="1026"/>
                  <a:pt x="2750" y="1026"/>
                  <a:pt x="2750" y="1026"/>
                </a:cubicBezTo>
                <a:cubicBezTo>
                  <a:pt x="2747" y="1025"/>
                  <a:pt x="2747" y="1025"/>
                  <a:pt x="2747" y="1025"/>
                </a:cubicBezTo>
                <a:cubicBezTo>
                  <a:pt x="2746" y="1026"/>
                  <a:pt x="2746" y="1026"/>
                  <a:pt x="2746" y="1026"/>
                </a:cubicBezTo>
                <a:cubicBezTo>
                  <a:pt x="2744" y="1025"/>
                  <a:pt x="2744" y="1025"/>
                  <a:pt x="2744" y="1025"/>
                </a:cubicBezTo>
                <a:cubicBezTo>
                  <a:pt x="2742" y="1024"/>
                  <a:pt x="2742" y="1024"/>
                  <a:pt x="2742" y="1024"/>
                </a:cubicBezTo>
                <a:cubicBezTo>
                  <a:pt x="2739" y="1023"/>
                  <a:pt x="2739" y="1023"/>
                  <a:pt x="2739" y="1023"/>
                </a:cubicBezTo>
                <a:cubicBezTo>
                  <a:pt x="2738" y="1023"/>
                  <a:pt x="2738" y="1023"/>
                  <a:pt x="2738" y="1023"/>
                </a:cubicBezTo>
                <a:cubicBezTo>
                  <a:pt x="2738" y="1025"/>
                  <a:pt x="2738" y="1025"/>
                  <a:pt x="2738" y="1025"/>
                </a:cubicBezTo>
                <a:cubicBezTo>
                  <a:pt x="2736" y="1026"/>
                  <a:pt x="2736" y="1026"/>
                  <a:pt x="2736" y="1026"/>
                </a:cubicBezTo>
                <a:cubicBezTo>
                  <a:pt x="2735" y="1028"/>
                  <a:pt x="2735" y="1028"/>
                  <a:pt x="2735" y="1028"/>
                </a:cubicBezTo>
                <a:cubicBezTo>
                  <a:pt x="2734" y="1029"/>
                  <a:pt x="2734" y="1029"/>
                  <a:pt x="2734" y="1029"/>
                </a:cubicBezTo>
                <a:cubicBezTo>
                  <a:pt x="2731" y="1028"/>
                  <a:pt x="2731" y="1028"/>
                  <a:pt x="2731" y="1028"/>
                </a:cubicBezTo>
                <a:cubicBezTo>
                  <a:pt x="2729" y="1029"/>
                  <a:pt x="2729" y="1029"/>
                  <a:pt x="2729" y="1029"/>
                </a:cubicBezTo>
                <a:cubicBezTo>
                  <a:pt x="2728" y="1030"/>
                  <a:pt x="2728" y="1030"/>
                  <a:pt x="2728" y="1030"/>
                </a:cubicBezTo>
                <a:cubicBezTo>
                  <a:pt x="2728" y="1031"/>
                  <a:pt x="2728" y="1031"/>
                  <a:pt x="2728" y="1031"/>
                </a:cubicBezTo>
                <a:cubicBezTo>
                  <a:pt x="2726" y="1033"/>
                  <a:pt x="2726" y="1033"/>
                  <a:pt x="2726" y="1033"/>
                </a:cubicBezTo>
                <a:cubicBezTo>
                  <a:pt x="2726" y="1036"/>
                  <a:pt x="2726" y="1036"/>
                  <a:pt x="2726" y="1036"/>
                </a:cubicBezTo>
                <a:cubicBezTo>
                  <a:pt x="2726" y="1038"/>
                  <a:pt x="2726" y="1038"/>
                  <a:pt x="2726" y="1038"/>
                </a:cubicBezTo>
                <a:cubicBezTo>
                  <a:pt x="2726" y="1041"/>
                  <a:pt x="2726" y="1041"/>
                  <a:pt x="2726" y="1041"/>
                </a:cubicBezTo>
                <a:cubicBezTo>
                  <a:pt x="2725" y="1042"/>
                  <a:pt x="2725" y="1042"/>
                  <a:pt x="2725" y="1042"/>
                </a:cubicBezTo>
                <a:cubicBezTo>
                  <a:pt x="2726" y="1045"/>
                  <a:pt x="2726" y="1045"/>
                  <a:pt x="2726" y="1045"/>
                </a:cubicBezTo>
                <a:cubicBezTo>
                  <a:pt x="2727" y="1047"/>
                  <a:pt x="2727" y="1047"/>
                  <a:pt x="2727" y="1047"/>
                </a:cubicBezTo>
                <a:cubicBezTo>
                  <a:pt x="2726" y="1046"/>
                  <a:pt x="2726" y="1046"/>
                  <a:pt x="2726" y="1046"/>
                </a:cubicBezTo>
                <a:cubicBezTo>
                  <a:pt x="2725" y="1044"/>
                  <a:pt x="2725" y="1044"/>
                  <a:pt x="2725" y="1044"/>
                </a:cubicBezTo>
                <a:cubicBezTo>
                  <a:pt x="2724" y="1045"/>
                  <a:pt x="2724" y="1045"/>
                  <a:pt x="2724" y="1045"/>
                </a:cubicBezTo>
                <a:cubicBezTo>
                  <a:pt x="2723" y="1046"/>
                  <a:pt x="2723" y="1046"/>
                  <a:pt x="2723" y="1046"/>
                </a:cubicBezTo>
                <a:cubicBezTo>
                  <a:pt x="2721" y="1047"/>
                  <a:pt x="2721" y="1047"/>
                  <a:pt x="2721" y="1047"/>
                </a:cubicBezTo>
                <a:cubicBezTo>
                  <a:pt x="2721" y="1049"/>
                  <a:pt x="2721" y="1049"/>
                  <a:pt x="2721" y="1049"/>
                </a:cubicBezTo>
                <a:cubicBezTo>
                  <a:pt x="2721" y="1051"/>
                  <a:pt x="2721" y="1051"/>
                  <a:pt x="2721" y="1051"/>
                </a:cubicBezTo>
                <a:cubicBezTo>
                  <a:pt x="2720" y="1053"/>
                  <a:pt x="2720" y="1053"/>
                  <a:pt x="2720" y="1053"/>
                </a:cubicBezTo>
                <a:cubicBezTo>
                  <a:pt x="2721" y="1057"/>
                  <a:pt x="2721" y="1057"/>
                  <a:pt x="2721" y="1057"/>
                </a:cubicBezTo>
                <a:cubicBezTo>
                  <a:pt x="2720" y="1058"/>
                  <a:pt x="2720" y="1058"/>
                  <a:pt x="2720" y="1058"/>
                </a:cubicBezTo>
                <a:cubicBezTo>
                  <a:pt x="2720" y="1060"/>
                  <a:pt x="2720" y="1060"/>
                  <a:pt x="2720" y="1060"/>
                </a:cubicBezTo>
                <a:cubicBezTo>
                  <a:pt x="2719" y="1060"/>
                  <a:pt x="2719" y="1060"/>
                  <a:pt x="2719" y="1060"/>
                </a:cubicBezTo>
                <a:cubicBezTo>
                  <a:pt x="2719" y="1063"/>
                  <a:pt x="2719" y="1063"/>
                  <a:pt x="2719" y="1063"/>
                </a:cubicBezTo>
                <a:cubicBezTo>
                  <a:pt x="2716" y="1065"/>
                  <a:pt x="2716" y="1065"/>
                  <a:pt x="2716" y="1065"/>
                </a:cubicBezTo>
                <a:cubicBezTo>
                  <a:pt x="2716" y="1067"/>
                  <a:pt x="2716" y="1067"/>
                  <a:pt x="2716" y="1067"/>
                </a:cubicBezTo>
                <a:cubicBezTo>
                  <a:pt x="2716" y="1068"/>
                  <a:pt x="2716" y="1068"/>
                  <a:pt x="2716" y="1068"/>
                </a:cubicBezTo>
                <a:cubicBezTo>
                  <a:pt x="2715" y="1069"/>
                  <a:pt x="2715" y="1069"/>
                  <a:pt x="2715" y="1069"/>
                </a:cubicBezTo>
                <a:cubicBezTo>
                  <a:pt x="2716" y="1073"/>
                  <a:pt x="2716" y="1073"/>
                  <a:pt x="2716" y="1073"/>
                </a:cubicBezTo>
                <a:cubicBezTo>
                  <a:pt x="2717" y="1074"/>
                  <a:pt x="2717" y="1074"/>
                  <a:pt x="2717" y="1074"/>
                </a:cubicBezTo>
                <a:cubicBezTo>
                  <a:pt x="2718" y="1074"/>
                  <a:pt x="2718" y="1074"/>
                  <a:pt x="2718" y="1074"/>
                </a:cubicBezTo>
                <a:cubicBezTo>
                  <a:pt x="2720" y="1074"/>
                  <a:pt x="2720" y="1074"/>
                  <a:pt x="2720" y="1074"/>
                </a:cubicBezTo>
                <a:cubicBezTo>
                  <a:pt x="2721" y="1073"/>
                  <a:pt x="2721" y="1073"/>
                  <a:pt x="2721" y="1073"/>
                </a:cubicBezTo>
                <a:cubicBezTo>
                  <a:pt x="2722" y="1074"/>
                  <a:pt x="2722" y="1074"/>
                  <a:pt x="2722" y="1074"/>
                </a:cubicBezTo>
                <a:cubicBezTo>
                  <a:pt x="2722" y="1076"/>
                  <a:pt x="2722" y="1076"/>
                  <a:pt x="2722" y="1076"/>
                </a:cubicBezTo>
                <a:cubicBezTo>
                  <a:pt x="2724" y="1081"/>
                  <a:pt x="2724" y="1081"/>
                  <a:pt x="2724" y="1081"/>
                </a:cubicBezTo>
                <a:cubicBezTo>
                  <a:pt x="2724" y="1082"/>
                  <a:pt x="2724" y="1082"/>
                  <a:pt x="2724" y="1082"/>
                </a:cubicBezTo>
                <a:cubicBezTo>
                  <a:pt x="2723" y="1085"/>
                  <a:pt x="2723" y="1085"/>
                  <a:pt x="2723" y="1085"/>
                </a:cubicBezTo>
                <a:cubicBezTo>
                  <a:pt x="2721" y="1087"/>
                  <a:pt x="2721" y="1087"/>
                  <a:pt x="2721" y="1087"/>
                </a:cubicBezTo>
                <a:cubicBezTo>
                  <a:pt x="2721" y="1091"/>
                  <a:pt x="2721" y="1091"/>
                  <a:pt x="2721" y="1091"/>
                </a:cubicBezTo>
                <a:cubicBezTo>
                  <a:pt x="2722" y="1095"/>
                  <a:pt x="2722" y="1095"/>
                  <a:pt x="2722" y="1095"/>
                </a:cubicBezTo>
                <a:cubicBezTo>
                  <a:pt x="2723" y="1095"/>
                  <a:pt x="2723" y="1095"/>
                  <a:pt x="2723" y="1095"/>
                </a:cubicBezTo>
                <a:cubicBezTo>
                  <a:pt x="2724" y="1095"/>
                  <a:pt x="2724" y="1095"/>
                  <a:pt x="2724" y="1095"/>
                </a:cubicBezTo>
                <a:cubicBezTo>
                  <a:pt x="2726" y="1095"/>
                  <a:pt x="2726" y="1095"/>
                  <a:pt x="2726" y="1095"/>
                </a:cubicBezTo>
                <a:cubicBezTo>
                  <a:pt x="2727" y="1094"/>
                  <a:pt x="2727" y="1094"/>
                  <a:pt x="2727" y="1094"/>
                </a:cubicBezTo>
                <a:cubicBezTo>
                  <a:pt x="2729" y="1095"/>
                  <a:pt x="2729" y="1095"/>
                  <a:pt x="2729" y="1095"/>
                </a:cubicBezTo>
                <a:cubicBezTo>
                  <a:pt x="2731" y="1094"/>
                  <a:pt x="2731" y="1094"/>
                  <a:pt x="2731" y="1094"/>
                </a:cubicBezTo>
                <a:cubicBezTo>
                  <a:pt x="2732" y="1095"/>
                  <a:pt x="2732" y="1095"/>
                  <a:pt x="2732" y="1095"/>
                </a:cubicBezTo>
                <a:cubicBezTo>
                  <a:pt x="2732" y="1094"/>
                  <a:pt x="2732" y="1094"/>
                  <a:pt x="2732" y="1094"/>
                </a:cubicBezTo>
                <a:cubicBezTo>
                  <a:pt x="2732" y="1092"/>
                  <a:pt x="2732" y="1092"/>
                  <a:pt x="2732" y="1092"/>
                </a:cubicBezTo>
                <a:cubicBezTo>
                  <a:pt x="2731" y="1091"/>
                  <a:pt x="2731" y="1091"/>
                  <a:pt x="2731" y="1091"/>
                </a:cubicBezTo>
                <a:cubicBezTo>
                  <a:pt x="2730" y="1088"/>
                  <a:pt x="2730" y="1088"/>
                  <a:pt x="2730" y="1088"/>
                </a:cubicBezTo>
                <a:cubicBezTo>
                  <a:pt x="2731" y="1086"/>
                  <a:pt x="2731" y="1086"/>
                  <a:pt x="2731" y="1086"/>
                </a:cubicBezTo>
                <a:cubicBezTo>
                  <a:pt x="2732" y="1083"/>
                  <a:pt x="2732" y="1083"/>
                  <a:pt x="2732" y="1083"/>
                </a:cubicBezTo>
                <a:cubicBezTo>
                  <a:pt x="2732" y="1080"/>
                  <a:pt x="2732" y="1080"/>
                  <a:pt x="2732" y="1080"/>
                </a:cubicBezTo>
                <a:cubicBezTo>
                  <a:pt x="2731" y="1079"/>
                  <a:pt x="2731" y="1079"/>
                  <a:pt x="2731" y="1079"/>
                </a:cubicBezTo>
                <a:cubicBezTo>
                  <a:pt x="2733" y="1076"/>
                  <a:pt x="2733" y="1076"/>
                  <a:pt x="2733" y="1076"/>
                </a:cubicBezTo>
                <a:cubicBezTo>
                  <a:pt x="2733" y="1073"/>
                  <a:pt x="2733" y="1073"/>
                  <a:pt x="2733" y="1073"/>
                </a:cubicBezTo>
                <a:cubicBezTo>
                  <a:pt x="2733" y="1070"/>
                  <a:pt x="2733" y="1070"/>
                  <a:pt x="2733" y="1070"/>
                </a:cubicBezTo>
                <a:cubicBezTo>
                  <a:pt x="2731" y="1069"/>
                  <a:pt x="2731" y="1069"/>
                  <a:pt x="2731" y="1069"/>
                </a:cubicBezTo>
                <a:cubicBezTo>
                  <a:pt x="2731" y="1068"/>
                  <a:pt x="2731" y="1068"/>
                  <a:pt x="2731" y="1068"/>
                </a:cubicBezTo>
                <a:cubicBezTo>
                  <a:pt x="2734" y="1067"/>
                  <a:pt x="2734" y="1067"/>
                  <a:pt x="2734" y="1067"/>
                </a:cubicBezTo>
                <a:cubicBezTo>
                  <a:pt x="2735" y="1065"/>
                  <a:pt x="2735" y="1065"/>
                  <a:pt x="2735" y="1065"/>
                </a:cubicBezTo>
                <a:cubicBezTo>
                  <a:pt x="2737" y="1065"/>
                  <a:pt x="2737" y="1065"/>
                  <a:pt x="2737" y="1065"/>
                </a:cubicBezTo>
                <a:cubicBezTo>
                  <a:pt x="2739" y="1066"/>
                  <a:pt x="2739" y="1066"/>
                  <a:pt x="2739" y="1066"/>
                </a:cubicBezTo>
                <a:cubicBezTo>
                  <a:pt x="2738" y="1067"/>
                  <a:pt x="2738" y="1067"/>
                  <a:pt x="2738" y="1067"/>
                </a:cubicBezTo>
                <a:cubicBezTo>
                  <a:pt x="2739" y="1068"/>
                  <a:pt x="2739" y="1068"/>
                  <a:pt x="2739" y="1068"/>
                </a:cubicBezTo>
                <a:cubicBezTo>
                  <a:pt x="2739" y="1070"/>
                  <a:pt x="2739" y="1070"/>
                  <a:pt x="2739" y="1070"/>
                </a:cubicBezTo>
                <a:cubicBezTo>
                  <a:pt x="2738" y="1072"/>
                  <a:pt x="2738" y="1072"/>
                  <a:pt x="2738" y="1072"/>
                </a:cubicBezTo>
                <a:cubicBezTo>
                  <a:pt x="2737" y="1074"/>
                  <a:pt x="2737" y="1074"/>
                  <a:pt x="2737" y="1074"/>
                </a:cubicBezTo>
                <a:cubicBezTo>
                  <a:pt x="2738" y="1076"/>
                  <a:pt x="2738" y="1076"/>
                  <a:pt x="2738" y="1076"/>
                </a:cubicBezTo>
                <a:cubicBezTo>
                  <a:pt x="2740" y="1076"/>
                  <a:pt x="2740" y="1076"/>
                  <a:pt x="2740" y="1076"/>
                </a:cubicBezTo>
                <a:cubicBezTo>
                  <a:pt x="2741" y="1078"/>
                  <a:pt x="2741" y="1078"/>
                  <a:pt x="2741" y="1078"/>
                </a:cubicBezTo>
                <a:cubicBezTo>
                  <a:pt x="2743" y="1079"/>
                  <a:pt x="2743" y="1079"/>
                  <a:pt x="2743" y="1079"/>
                </a:cubicBezTo>
                <a:cubicBezTo>
                  <a:pt x="2744" y="1081"/>
                  <a:pt x="2744" y="1081"/>
                  <a:pt x="2744" y="1081"/>
                </a:cubicBezTo>
                <a:cubicBezTo>
                  <a:pt x="2743" y="1081"/>
                  <a:pt x="2743" y="1081"/>
                  <a:pt x="2743" y="1081"/>
                </a:cubicBezTo>
                <a:cubicBezTo>
                  <a:pt x="2742" y="1085"/>
                  <a:pt x="2742" y="1085"/>
                  <a:pt x="2742" y="1085"/>
                </a:cubicBezTo>
                <a:cubicBezTo>
                  <a:pt x="2743" y="1087"/>
                  <a:pt x="2743" y="1087"/>
                  <a:pt x="2743" y="1087"/>
                </a:cubicBezTo>
                <a:cubicBezTo>
                  <a:pt x="2745" y="1087"/>
                  <a:pt x="2745" y="1087"/>
                  <a:pt x="2745" y="1087"/>
                </a:cubicBezTo>
                <a:cubicBezTo>
                  <a:pt x="2746" y="1087"/>
                  <a:pt x="2746" y="1087"/>
                  <a:pt x="2746" y="1087"/>
                </a:cubicBezTo>
                <a:cubicBezTo>
                  <a:pt x="2748" y="1088"/>
                  <a:pt x="2748" y="1088"/>
                  <a:pt x="2748" y="1088"/>
                </a:cubicBezTo>
                <a:cubicBezTo>
                  <a:pt x="2750" y="1088"/>
                  <a:pt x="2750" y="1088"/>
                  <a:pt x="2750" y="1088"/>
                </a:cubicBezTo>
                <a:cubicBezTo>
                  <a:pt x="2749" y="1087"/>
                  <a:pt x="2749" y="1087"/>
                  <a:pt x="2749" y="1087"/>
                </a:cubicBezTo>
                <a:cubicBezTo>
                  <a:pt x="2749" y="1085"/>
                  <a:pt x="2749" y="1085"/>
                  <a:pt x="2749" y="1085"/>
                </a:cubicBezTo>
                <a:cubicBezTo>
                  <a:pt x="2751" y="1084"/>
                  <a:pt x="2751" y="1084"/>
                  <a:pt x="2751" y="1084"/>
                </a:cubicBezTo>
                <a:cubicBezTo>
                  <a:pt x="2752" y="1083"/>
                  <a:pt x="2752" y="1083"/>
                  <a:pt x="2752" y="1083"/>
                </a:cubicBezTo>
                <a:cubicBezTo>
                  <a:pt x="2755" y="1082"/>
                  <a:pt x="2755" y="1082"/>
                  <a:pt x="2755" y="1082"/>
                </a:cubicBezTo>
                <a:cubicBezTo>
                  <a:pt x="2758" y="1082"/>
                  <a:pt x="2758" y="1082"/>
                  <a:pt x="2758" y="1082"/>
                </a:cubicBezTo>
                <a:cubicBezTo>
                  <a:pt x="2759" y="1081"/>
                  <a:pt x="2759" y="1081"/>
                  <a:pt x="2759" y="1081"/>
                </a:cubicBezTo>
                <a:cubicBezTo>
                  <a:pt x="2760" y="1081"/>
                  <a:pt x="2760" y="1081"/>
                  <a:pt x="2760" y="1081"/>
                </a:cubicBezTo>
                <a:cubicBezTo>
                  <a:pt x="2761" y="1081"/>
                  <a:pt x="2761" y="1081"/>
                  <a:pt x="2761" y="1081"/>
                </a:cubicBezTo>
                <a:cubicBezTo>
                  <a:pt x="2762" y="1080"/>
                  <a:pt x="2762" y="1080"/>
                  <a:pt x="2762" y="1080"/>
                </a:cubicBezTo>
                <a:cubicBezTo>
                  <a:pt x="2762" y="1079"/>
                  <a:pt x="2762" y="1079"/>
                  <a:pt x="2762" y="1079"/>
                </a:cubicBezTo>
                <a:cubicBezTo>
                  <a:pt x="2759" y="1079"/>
                  <a:pt x="2759" y="1079"/>
                  <a:pt x="2759" y="1079"/>
                </a:cubicBezTo>
                <a:cubicBezTo>
                  <a:pt x="2758" y="1079"/>
                  <a:pt x="2758" y="1079"/>
                  <a:pt x="2758" y="1079"/>
                </a:cubicBezTo>
                <a:cubicBezTo>
                  <a:pt x="2757" y="1079"/>
                  <a:pt x="2757" y="1079"/>
                  <a:pt x="2757" y="1079"/>
                </a:cubicBezTo>
                <a:cubicBezTo>
                  <a:pt x="2756" y="1079"/>
                  <a:pt x="2756" y="1079"/>
                  <a:pt x="2756" y="1079"/>
                </a:cubicBezTo>
                <a:cubicBezTo>
                  <a:pt x="2755" y="1078"/>
                  <a:pt x="2755" y="1078"/>
                  <a:pt x="2755" y="1078"/>
                </a:cubicBezTo>
                <a:cubicBezTo>
                  <a:pt x="2754" y="1078"/>
                  <a:pt x="2754" y="1078"/>
                  <a:pt x="2754" y="1078"/>
                </a:cubicBezTo>
                <a:cubicBezTo>
                  <a:pt x="2755" y="1077"/>
                  <a:pt x="2755" y="1077"/>
                  <a:pt x="2755" y="1077"/>
                </a:cubicBezTo>
                <a:cubicBezTo>
                  <a:pt x="2754" y="1076"/>
                  <a:pt x="2754" y="1076"/>
                  <a:pt x="2754" y="1076"/>
                </a:cubicBezTo>
                <a:cubicBezTo>
                  <a:pt x="2753" y="1077"/>
                  <a:pt x="2753" y="1077"/>
                  <a:pt x="2753" y="1077"/>
                </a:cubicBezTo>
                <a:cubicBezTo>
                  <a:pt x="2753" y="1076"/>
                  <a:pt x="2753" y="1076"/>
                  <a:pt x="2753" y="1076"/>
                </a:cubicBezTo>
                <a:cubicBezTo>
                  <a:pt x="2751" y="1075"/>
                  <a:pt x="2751" y="1075"/>
                  <a:pt x="2751" y="1075"/>
                </a:cubicBezTo>
                <a:cubicBezTo>
                  <a:pt x="2750" y="1074"/>
                  <a:pt x="2750" y="1074"/>
                  <a:pt x="2750" y="1074"/>
                </a:cubicBezTo>
                <a:cubicBezTo>
                  <a:pt x="2752" y="1073"/>
                  <a:pt x="2752" y="1073"/>
                  <a:pt x="2752" y="1073"/>
                </a:cubicBezTo>
                <a:cubicBezTo>
                  <a:pt x="2752" y="1072"/>
                  <a:pt x="2752" y="1072"/>
                  <a:pt x="2752" y="1072"/>
                </a:cubicBezTo>
                <a:cubicBezTo>
                  <a:pt x="2753" y="1072"/>
                  <a:pt x="2753" y="1072"/>
                  <a:pt x="2753" y="1072"/>
                </a:cubicBezTo>
                <a:cubicBezTo>
                  <a:pt x="2752" y="1071"/>
                  <a:pt x="2752" y="1071"/>
                  <a:pt x="2752" y="1071"/>
                </a:cubicBezTo>
                <a:cubicBezTo>
                  <a:pt x="2753" y="1071"/>
                  <a:pt x="2753" y="1071"/>
                  <a:pt x="2753" y="1071"/>
                </a:cubicBezTo>
                <a:cubicBezTo>
                  <a:pt x="2753" y="1070"/>
                  <a:pt x="2753" y="1070"/>
                  <a:pt x="2753" y="1070"/>
                </a:cubicBezTo>
                <a:cubicBezTo>
                  <a:pt x="2752" y="1069"/>
                  <a:pt x="2752" y="1069"/>
                  <a:pt x="2752" y="1069"/>
                </a:cubicBezTo>
                <a:cubicBezTo>
                  <a:pt x="2751" y="1068"/>
                  <a:pt x="2751" y="1068"/>
                  <a:pt x="2751" y="1068"/>
                </a:cubicBezTo>
                <a:cubicBezTo>
                  <a:pt x="2752" y="1067"/>
                  <a:pt x="2752" y="1067"/>
                  <a:pt x="2752" y="1067"/>
                </a:cubicBezTo>
                <a:cubicBezTo>
                  <a:pt x="2751" y="1066"/>
                  <a:pt x="2751" y="1066"/>
                  <a:pt x="2751" y="1066"/>
                </a:cubicBezTo>
                <a:cubicBezTo>
                  <a:pt x="2750" y="1065"/>
                  <a:pt x="2750" y="1065"/>
                  <a:pt x="2750" y="1065"/>
                </a:cubicBezTo>
                <a:cubicBezTo>
                  <a:pt x="2749" y="1065"/>
                  <a:pt x="2749" y="1065"/>
                  <a:pt x="2749" y="1065"/>
                </a:cubicBezTo>
                <a:cubicBezTo>
                  <a:pt x="2748" y="1063"/>
                  <a:pt x="2748" y="1063"/>
                  <a:pt x="2748" y="1063"/>
                </a:cubicBezTo>
                <a:cubicBezTo>
                  <a:pt x="2745" y="1060"/>
                  <a:pt x="2745" y="1060"/>
                  <a:pt x="2745" y="1060"/>
                </a:cubicBezTo>
                <a:cubicBezTo>
                  <a:pt x="2744" y="1059"/>
                  <a:pt x="2744" y="1059"/>
                  <a:pt x="2744" y="1059"/>
                </a:cubicBezTo>
                <a:cubicBezTo>
                  <a:pt x="2743" y="1057"/>
                  <a:pt x="2743" y="1057"/>
                  <a:pt x="2743" y="1057"/>
                </a:cubicBezTo>
                <a:cubicBezTo>
                  <a:pt x="2743" y="1056"/>
                  <a:pt x="2743" y="1056"/>
                  <a:pt x="2743" y="1056"/>
                </a:cubicBezTo>
                <a:cubicBezTo>
                  <a:pt x="2744" y="1056"/>
                  <a:pt x="2744" y="1056"/>
                  <a:pt x="2744" y="1056"/>
                </a:cubicBezTo>
                <a:cubicBezTo>
                  <a:pt x="2744" y="1057"/>
                  <a:pt x="2744" y="1057"/>
                  <a:pt x="2744" y="1057"/>
                </a:cubicBezTo>
                <a:cubicBezTo>
                  <a:pt x="2746" y="1057"/>
                  <a:pt x="2746" y="1057"/>
                  <a:pt x="2746" y="1057"/>
                </a:cubicBezTo>
                <a:cubicBezTo>
                  <a:pt x="2747" y="1056"/>
                  <a:pt x="2747" y="1056"/>
                  <a:pt x="2747" y="1056"/>
                </a:cubicBezTo>
                <a:cubicBezTo>
                  <a:pt x="2748" y="1055"/>
                  <a:pt x="2748" y="1055"/>
                  <a:pt x="2748" y="1055"/>
                </a:cubicBezTo>
                <a:cubicBezTo>
                  <a:pt x="2752" y="1054"/>
                  <a:pt x="2752" y="1054"/>
                  <a:pt x="2752" y="1054"/>
                </a:cubicBezTo>
                <a:cubicBezTo>
                  <a:pt x="2755" y="1051"/>
                  <a:pt x="2755" y="1051"/>
                  <a:pt x="2755" y="1051"/>
                </a:cubicBezTo>
                <a:cubicBezTo>
                  <a:pt x="2756" y="1049"/>
                  <a:pt x="2756" y="1049"/>
                  <a:pt x="2756" y="1049"/>
                </a:cubicBezTo>
                <a:cubicBezTo>
                  <a:pt x="2758" y="1048"/>
                  <a:pt x="2758" y="1048"/>
                  <a:pt x="2758" y="1048"/>
                </a:cubicBezTo>
                <a:cubicBezTo>
                  <a:pt x="2758" y="1047"/>
                  <a:pt x="2758" y="1047"/>
                  <a:pt x="2758" y="1047"/>
                </a:cubicBezTo>
                <a:cubicBezTo>
                  <a:pt x="2760" y="1046"/>
                  <a:pt x="2760" y="1046"/>
                  <a:pt x="2760" y="1046"/>
                </a:cubicBezTo>
                <a:cubicBezTo>
                  <a:pt x="2762" y="1047"/>
                  <a:pt x="2762" y="1047"/>
                  <a:pt x="2762" y="1047"/>
                </a:cubicBezTo>
                <a:cubicBezTo>
                  <a:pt x="2764" y="1047"/>
                  <a:pt x="2764" y="1047"/>
                  <a:pt x="2764" y="1047"/>
                </a:cubicBezTo>
                <a:cubicBezTo>
                  <a:pt x="2765" y="1045"/>
                  <a:pt x="2765" y="1045"/>
                  <a:pt x="2765" y="1045"/>
                </a:cubicBezTo>
                <a:cubicBezTo>
                  <a:pt x="2765" y="1043"/>
                  <a:pt x="2765" y="1043"/>
                  <a:pt x="2765" y="1043"/>
                </a:cubicBezTo>
                <a:cubicBezTo>
                  <a:pt x="2763" y="1042"/>
                  <a:pt x="2763" y="1042"/>
                  <a:pt x="2763" y="1042"/>
                </a:cubicBezTo>
                <a:cubicBezTo>
                  <a:pt x="2759" y="1043"/>
                  <a:pt x="2759" y="1043"/>
                  <a:pt x="2759" y="1043"/>
                </a:cubicBezTo>
                <a:cubicBezTo>
                  <a:pt x="2757" y="1044"/>
                  <a:pt x="2757" y="1044"/>
                  <a:pt x="2757" y="1044"/>
                </a:cubicBezTo>
                <a:cubicBezTo>
                  <a:pt x="2754" y="1044"/>
                  <a:pt x="2754" y="1044"/>
                  <a:pt x="2754" y="1044"/>
                </a:cubicBezTo>
                <a:cubicBezTo>
                  <a:pt x="2752" y="1045"/>
                  <a:pt x="2752" y="1045"/>
                  <a:pt x="2752" y="1045"/>
                </a:cubicBezTo>
                <a:cubicBezTo>
                  <a:pt x="2750" y="1046"/>
                  <a:pt x="2750" y="1046"/>
                  <a:pt x="2750" y="1046"/>
                </a:cubicBezTo>
                <a:cubicBezTo>
                  <a:pt x="2749" y="1046"/>
                  <a:pt x="2749" y="1046"/>
                  <a:pt x="2749" y="1046"/>
                </a:cubicBezTo>
                <a:cubicBezTo>
                  <a:pt x="2747" y="1047"/>
                  <a:pt x="2747" y="1047"/>
                  <a:pt x="2747" y="1047"/>
                </a:cubicBezTo>
                <a:cubicBezTo>
                  <a:pt x="2745" y="1046"/>
                  <a:pt x="2745" y="1046"/>
                  <a:pt x="2745" y="1046"/>
                </a:cubicBezTo>
                <a:cubicBezTo>
                  <a:pt x="2743" y="1045"/>
                  <a:pt x="2743" y="1045"/>
                  <a:pt x="2743" y="1045"/>
                </a:cubicBezTo>
                <a:cubicBezTo>
                  <a:pt x="2741" y="1048"/>
                  <a:pt x="2741" y="1048"/>
                  <a:pt x="2741" y="1048"/>
                </a:cubicBezTo>
                <a:cubicBezTo>
                  <a:pt x="2740" y="1051"/>
                  <a:pt x="2740" y="1051"/>
                  <a:pt x="2740" y="1051"/>
                </a:cubicBezTo>
                <a:cubicBezTo>
                  <a:pt x="2738" y="1052"/>
                  <a:pt x="2738" y="1052"/>
                  <a:pt x="2738" y="1052"/>
                </a:cubicBezTo>
                <a:cubicBezTo>
                  <a:pt x="2736" y="1052"/>
                  <a:pt x="2736" y="1052"/>
                  <a:pt x="2736" y="1052"/>
                </a:cubicBezTo>
                <a:cubicBezTo>
                  <a:pt x="2735" y="1051"/>
                  <a:pt x="2735" y="1051"/>
                  <a:pt x="2735" y="1051"/>
                </a:cubicBezTo>
                <a:cubicBezTo>
                  <a:pt x="2733" y="1048"/>
                  <a:pt x="2733" y="1048"/>
                  <a:pt x="2733" y="1048"/>
                </a:cubicBezTo>
                <a:cubicBezTo>
                  <a:pt x="2730" y="1046"/>
                  <a:pt x="2730" y="1046"/>
                  <a:pt x="2730" y="1046"/>
                </a:cubicBezTo>
                <a:cubicBezTo>
                  <a:pt x="2729" y="1042"/>
                  <a:pt x="2729" y="1042"/>
                  <a:pt x="2729" y="1042"/>
                </a:cubicBezTo>
                <a:cubicBezTo>
                  <a:pt x="2729" y="1038"/>
                  <a:pt x="2729" y="1038"/>
                  <a:pt x="2729" y="1038"/>
                </a:cubicBezTo>
                <a:cubicBezTo>
                  <a:pt x="2731" y="1034"/>
                  <a:pt x="2731" y="1034"/>
                  <a:pt x="2731" y="1034"/>
                </a:cubicBezTo>
                <a:cubicBezTo>
                  <a:pt x="2733" y="1032"/>
                  <a:pt x="2733" y="1032"/>
                  <a:pt x="2733" y="1032"/>
                </a:cubicBezTo>
                <a:cubicBezTo>
                  <a:pt x="2735" y="1032"/>
                  <a:pt x="2735" y="1032"/>
                  <a:pt x="2735" y="1032"/>
                </a:cubicBezTo>
                <a:cubicBezTo>
                  <a:pt x="2738" y="1033"/>
                  <a:pt x="2738" y="1033"/>
                  <a:pt x="2738" y="1033"/>
                </a:cubicBezTo>
                <a:cubicBezTo>
                  <a:pt x="2741" y="1033"/>
                  <a:pt x="2741" y="1033"/>
                  <a:pt x="2741" y="1033"/>
                </a:cubicBezTo>
                <a:cubicBezTo>
                  <a:pt x="2745" y="1031"/>
                  <a:pt x="2745" y="1031"/>
                  <a:pt x="2745" y="1031"/>
                </a:cubicBezTo>
                <a:cubicBezTo>
                  <a:pt x="2747" y="1031"/>
                  <a:pt x="2747" y="1031"/>
                  <a:pt x="2747" y="1031"/>
                </a:cubicBezTo>
                <a:cubicBezTo>
                  <a:pt x="2748" y="1033"/>
                  <a:pt x="2748" y="1033"/>
                  <a:pt x="2748" y="1033"/>
                </a:cubicBezTo>
                <a:cubicBezTo>
                  <a:pt x="2750" y="1033"/>
                  <a:pt x="2750" y="1033"/>
                  <a:pt x="2750" y="1033"/>
                </a:cubicBezTo>
                <a:cubicBezTo>
                  <a:pt x="2751" y="1032"/>
                  <a:pt x="2751" y="1032"/>
                  <a:pt x="2751" y="1032"/>
                </a:cubicBezTo>
                <a:cubicBezTo>
                  <a:pt x="2756" y="1032"/>
                  <a:pt x="2756" y="1032"/>
                  <a:pt x="2756" y="1032"/>
                </a:cubicBezTo>
                <a:cubicBezTo>
                  <a:pt x="2758" y="1032"/>
                  <a:pt x="2758" y="1032"/>
                  <a:pt x="2758" y="1032"/>
                </a:cubicBezTo>
                <a:cubicBezTo>
                  <a:pt x="2758" y="1032"/>
                  <a:pt x="2758" y="1032"/>
                  <a:pt x="2758" y="1032"/>
                </a:cubicBezTo>
                <a:cubicBezTo>
                  <a:pt x="2761" y="1032"/>
                  <a:pt x="2761" y="1032"/>
                  <a:pt x="2761" y="1032"/>
                </a:cubicBezTo>
                <a:cubicBezTo>
                  <a:pt x="2762" y="1033"/>
                  <a:pt x="2762" y="1033"/>
                  <a:pt x="2762" y="1033"/>
                </a:cubicBezTo>
                <a:cubicBezTo>
                  <a:pt x="2763" y="1034"/>
                  <a:pt x="2763" y="1034"/>
                  <a:pt x="2763" y="1034"/>
                </a:cubicBezTo>
                <a:cubicBezTo>
                  <a:pt x="2765" y="1034"/>
                  <a:pt x="2765" y="1034"/>
                  <a:pt x="2765" y="1034"/>
                </a:cubicBezTo>
                <a:cubicBezTo>
                  <a:pt x="2772" y="1033"/>
                  <a:pt x="2772" y="1033"/>
                  <a:pt x="2772" y="1033"/>
                </a:cubicBezTo>
                <a:lnTo>
                  <a:pt x="2776" y="1030"/>
                </a:lnTo>
                <a:close/>
                <a:moveTo>
                  <a:pt x="2727" y="889"/>
                </a:moveTo>
                <a:cubicBezTo>
                  <a:pt x="2725" y="887"/>
                  <a:pt x="2725" y="887"/>
                  <a:pt x="2725" y="887"/>
                </a:cubicBezTo>
                <a:cubicBezTo>
                  <a:pt x="2724" y="887"/>
                  <a:pt x="2724" y="887"/>
                  <a:pt x="2724" y="887"/>
                </a:cubicBezTo>
                <a:cubicBezTo>
                  <a:pt x="2724" y="889"/>
                  <a:pt x="2724" y="889"/>
                  <a:pt x="2724" y="889"/>
                </a:cubicBezTo>
                <a:cubicBezTo>
                  <a:pt x="2726" y="890"/>
                  <a:pt x="2726" y="890"/>
                  <a:pt x="2726" y="890"/>
                </a:cubicBezTo>
                <a:lnTo>
                  <a:pt x="2727" y="889"/>
                </a:lnTo>
                <a:close/>
                <a:moveTo>
                  <a:pt x="2722" y="905"/>
                </a:moveTo>
                <a:cubicBezTo>
                  <a:pt x="2722" y="906"/>
                  <a:pt x="2722" y="906"/>
                  <a:pt x="2722" y="906"/>
                </a:cubicBezTo>
                <a:cubicBezTo>
                  <a:pt x="2723" y="907"/>
                  <a:pt x="2723" y="907"/>
                  <a:pt x="2723" y="907"/>
                </a:cubicBezTo>
                <a:cubicBezTo>
                  <a:pt x="2725" y="907"/>
                  <a:pt x="2725" y="907"/>
                  <a:pt x="2725" y="907"/>
                </a:cubicBezTo>
                <a:cubicBezTo>
                  <a:pt x="2727" y="908"/>
                  <a:pt x="2727" y="908"/>
                  <a:pt x="2727" y="908"/>
                </a:cubicBezTo>
                <a:cubicBezTo>
                  <a:pt x="2728" y="907"/>
                  <a:pt x="2728" y="907"/>
                  <a:pt x="2728" y="907"/>
                </a:cubicBezTo>
                <a:cubicBezTo>
                  <a:pt x="2727" y="906"/>
                  <a:pt x="2727" y="906"/>
                  <a:pt x="2727" y="906"/>
                </a:cubicBezTo>
                <a:cubicBezTo>
                  <a:pt x="2725" y="906"/>
                  <a:pt x="2725" y="906"/>
                  <a:pt x="2725" y="906"/>
                </a:cubicBezTo>
                <a:cubicBezTo>
                  <a:pt x="2724" y="904"/>
                  <a:pt x="2724" y="904"/>
                  <a:pt x="2724" y="904"/>
                </a:cubicBezTo>
                <a:cubicBezTo>
                  <a:pt x="2722" y="904"/>
                  <a:pt x="2722" y="904"/>
                  <a:pt x="2722" y="904"/>
                </a:cubicBezTo>
                <a:lnTo>
                  <a:pt x="2722" y="905"/>
                </a:lnTo>
                <a:close/>
                <a:moveTo>
                  <a:pt x="2740" y="895"/>
                </a:moveTo>
                <a:cubicBezTo>
                  <a:pt x="2738" y="895"/>
                  <a:pt x="2738" y="895"/>
                  <a:pt x="2738" y="895"/>
                </a:cubicBezTo>
                <a:cubicBezTo>
                  <a:pt x="2734" y="891"/>
                  <a:pt x="2734" y="891"/>
                  <a:pt x="2734" y="891"/>
                </a:cubicBezTo>
                <a:cubicBezTo>
                  <a:pt x="2731" y="891"/>
                  <a:pt x="2731" y="891"/>
                  <a:pt x="2731" y="891"/>
                </a:cubicBezTo>
                <a:cubicBezTo>
                  <a:pt x="2729" y="891"/>
                  <a:pt x="2729" y="891"/>
                  <a:pt x="2729" y="891"/>
                </a:cubicBezTo>
                <a:cubicBezTo>
                  <a:pt x="2727" y="892"/>
                  <a:pt x="2727" y="892"/>
                  <a:pt x="2727" y="892"/>
                </a:cubicBezTo>
                <a:cubicBezTo>
                  <a:pt x="2727" y="892"/>
                  <a:pt x="2727" y="892"/>
                  <a:pt x="2727" y="892"/>
                </a:cubicBezTo>
                <a:cubicBezTo>
                  <a:pt x="2729" y="892"/>
                  <a:pt x="2729" y="892"/>
                  <a:pt x="2729" y="892"/>
                </a:cubicBezTo>
                <a:cubicBezTo>
                  <a:pt x="2729" y="895"/>
                  <a:pt x="2729" y="895"/>
                  <a:pt x="2729" y="895"/>
                </a:cubicBezTo>
                <a:cubicBezTo>
                  <a:pt x="2731" y="895"/>
                  <a:pt x="2731" y="895"/>
                  <a:pt x="2731" y="895"/>
                </a:cubicBezTo>
                <a:cubicBezTo>
                  <a:pt x="2732" y="897"/>
                  <a:pt x="2732" y="897"/>
                  <a:pt x="2732" y="897"/>
                </a:cubicBezTo>
                <a:cubicBezTo>
                  <a:pt x="2732" y="900"/>
                  <a:pt x="2732" y="900"/>
                  <a:pt x="2732" y="900"/>
                </a:cubicBezTo>
                <a:cubicBezTo>
                  <a:pt x="2734" y="901"/>
                  <a:pt x="2734" y="901"/>
                  <a:pt x="2734" y="901"/>
                </a:cubicBezTo>
                <a:cubicBezTo>
                  <a:pt x="2734" y="903"/>
                  <a:pt x="2734" y="903"/>
                  <a:pt x="2734" y="903"/>
                </a:cubicBezTo>
                <a:cubicBezTo>
                  <a:pt x="2736" y="905"/>
                  <a:pt x="2736" y="905"/>
                  <a:pt x="2736" y="905"/>
                </a:cubicBezTo>
                <a:cubicBezTo>
                  <a:pt x="2737" y="906"/>
                  <a:pt x="2737" y="906"/>
                  <a:pt x="2737" y="906"/>
                </a:cubicBezTo>
                <a:cubicBezTo>
                  <a:pt x="2739" y="904"/>
                  <a:pt x="2739" y="904"/>
                  <a:pt x="2739" y="904"/>
                </a:cubicBezTo>
                <a:cubicBezTo>
                  <a:pt x="2739" y="903"/>
                  <a:pt x="2739" y="903"/>
                  <a:pt x="2739" y="903"/>
                </a:cubicBezTo>
                <a:cubicBezTo>
                  <a:pt x="2740" y="902"/>
                  <a:pt x="2740" y="902"/>
                  <a:pt x="2740" y="902"/>
                </a:cubicBezTo>
                <a:cubicBezTo>
                  <a:pt x="2740" y="900"/>
                  <a:pt x="2740" y="900"/>
                  <a:pt x="2740" y="900"/>
                </a:cubicBezTo>
                <a:cubicBezTo>
                  <a:pt x="2739" y="899"/>
                  <a:pt x="2739" y="899"/>
                  <a:pt x="2739" y="899"/>
                </a:cubicBezTo>
                <a:cubicBezTo>
                  <a:pt x="2740" y="897"/>
                  <a:pt x="2740" y="897"/>
                  <a:pt x="2740" y="897"/>
                </a:cubicBezTo>
                <a:lnTo>
                  <a:pt x="2740" y="895"/>
                </a:lnTo>
                <a:close/>
                <a:moveTo>
                  <a:pt x="2743" y="1147"/>
                </a:moveTo>
                <a:cubicBezTo>
                  <a:pt x="2742" y="1149"/>
                  <a:pt x="2742" y="1149"/>
                  <a:pt x="2742" y="1149"/>
                </a:cubicBezTo>
                <a:cubicBezTo>
                  <a:pt x="2744" y="1149"/>
                  <a:pt x="2744" y="1149"/>
                  <a:pt x="2744" y="1149"/>
                </a:cubicBezTo>
                <a:cubicBezTo>
                  <a:pt x="2746" y="1148"/>
                  <a:pt x="2746" y="1148"/>
                  <a:pt x="2746" y="1148"/>
                </a:cubicBezTo>
                <a:cubicBezTo>
                  <a:pt x="2745" y="1147"/>
                  <a:pt x="2745" y="1147"/>
                  <a:pt x="2745" y="1147"/>
                </a:cubicBezTo>
                <a:cubicBezTo>
                  <a:pt x="2744" y="1146"/>
                  <a:pt x="2744" y="1146"/>
                  <a:pt x="2744" y="1146"/>
                </a:cubicBezTo>
                <a:lnTo>
                  <a:pt x="2743" y="1147"/>
                </a:lnTo>
                <a:close/>
                <a:moveTo>
                  <a:pt x="2815" y="1074"/>
                </a:moveTo>
                <a:cubicBezTo>
                  <a:pt x="2814" y="1074"/>
                  <a:pt x="2814" y="1074"/>
                  <a:pt x="2814" y="1074"/>
                </a:cubicBezTo>
                <a:cubicBezTo>
                  <a:pt x="2814" y="1075"/>
                  <a:pt x="2814" y="1075"/>
                  <a:pt x="2814" y="1075"/>
                </a:cubicBezTo>
                <a:cubicBezTo>
                  <a:pt x="2815" y="1075"/>
                  <a:pt x="2815" y="1075"/>
                  <a:pt x="2815" y="1075"/>
                </a:cubicBezTo>
                <a:lnTo>
                  <a:pt x="2815" y="1074"/>
                </a:lnTo>
                <a:close/>
                <a:moveTo>
                  <a:pt x="2749" y="1128"/>
                </a:moveTo>
                <a:cubicBezTo>
                  <a:pt x="2751" y="1129"/>
                  <a:pt x="2751" y="1129"/>
                  <a:pt x="2751" y="1129"/>
                </a:cubicBezTo>
                <a:cubicBezTo>
                  <a:pt x="2752" y="1128"/>
                  <a:pt x="2752" y="1128"/>
                  <a:pt x="2752" y="1128"/>
                </a:cubicBezTo>
                <a:cubicBezTo>
                  <a:pt x="2754" y="1127"/>
                  <a:pt x="2754" y="1127"/>
                  <a:pt x="2754" y="1127"/>
                </a:cubicBezTo>
                <a:cubicBezTo>
                  <a:pt x="2755" y="1126"/>
                  <a:pt x="2755" y="1126"/>
                  <a:pt x="2755" y="1126"/>
                </a:cubicBezTo>
                <a:cubicBezTo>
                  <a:pt x="2757" y="1125"/>
                  <a:pt x="2757" y="1125"/>
                  <a:pt x="2757" y="1125"/>
                </a:cubicBezTo>
                <a:cubicBezTo>
                  <a:pt x="2758" y="1123"/>
                  <a:pt x="2758" y="1123"/>
                  <a:pt x="2758" y="1123"/>
                </a:cubicBezTo>
                <a:cubicBezTo>
                  <a:pt x="2757" y="1121"/>
                  <a:pt x="2757" y="1121"/>
                  <a:pt x="2757" y="1121"/>
                </a:cubicBezTo>
                <a:cubicBezTo>
                  <a:pt x="2755" y="1121"/>
                  <a:pt x="2755" y="1121"/>
                  <a:pt x="2755" y="1121"/>
                </a:cubicBezTo>
                <a:cubicBezTo>
                  <a:pt x="2754" y="1122"/>
                  <a:pt x="2754" y="1122"/>
                  <a:pt x="2754" y="1122"/>
                </a:cubicBezTo>
                <a:cubicBezTo>
                  <a:pt x="2754" y="1122"/>
                  <a:pt x="2754" y="1122"/>
                  <a:pt x="2754" y="1122"/>
                </a:cubicBezTo>
                <a:cubicBezTo>
                  <a:pt x="2753" y="1124"/>
                  <a:pt x="2753" y="1124"/>
                  <a:pt x="2753" y="1124"/>
                </a:cubicBezTo>
                <a:cubicBezTo>
                  <a:pt x="2751" y="1124"/>
                  <a:pt x="2751" y="1124"/>
                  <a:pt x="2751" y="1124"/>
                </a:cubicBezTo>
                <a:cubicBezTo>
                  <a:pt x="2750" y="1126"/>
                  <a:pt x="2750" y="1126"/>
                  <a:pt x="2750" y="1126"/>
                </a:cubicBezTo>
                <a:cubicBezTo>
                  <a:pt x="2748" y="1126"/>
                  <a:pt x="2748" y="1126"/>
                  <a:pt x="2748" y="1126"/>
                </a:cubicBezTo>
                <a:cubicBezTo>
                  <a:pt x="2747" y="1125"/>
                  <a:pt x="2747" y="1125"/>
                  <a:pt x="2747" y="1125"/>
                </a:cubicBezTo>
                <a:cubicBezTo>
                  <a:pt x="2744" y="1125"/>
                  <a:pt x="2744" y="1125"/>
                  <a:pt x="2744" y="1125"/>
                </a:cubicBezTo>
                <a:cubicBezTo>
                  <a:pt x="2742" y="1126"/>
                  <a:pt x="2742" y="1126"/>
                  <a:pt x="2742" y="1126"/>
                </a:cubicBezTo>
                <a:cubicBezTo>
                  <a:pt x="2739" y="1124"/>
                  <a:pt x="2739" y="1124"/>
                  <a:pt x="2739" y="1124"/>
                </a:cubicBezTo>
                <a:cubicBezTo>
                  <a:pt x="2736" y="1123"/>
                  <a:pt x="2736" y="1123"/>
                  <a:pt x="2736" y="1123"/>
                </a:cubicBezTo>
                <a:cubicBezTo>
                  <a:pt x="2735" y="1124"/>
                  <a:pt x="2735" y="1124"/>
                  <a:pt x="2735" y="1124"/>
                </a:cubicBezTo>
                <a:cubicBezTo>
                  <a:pt x="2732" y="1123"/>
                  <a:pt x="2732" y="1123"/>
                  <a:pt x="2732" y="1123"/>
                </a:cubicBezTo>
                <a:cubicBezTo>
                  <a:pt x="2727" y="1124"/>
                  <a:pt x="2727" y="1124"/>
                  <a:pt x="2727" y="1124"/>
                </a:cubicBezTo>
                <a:cubicBezTo>
                  <a:pt x="2724" y="1125"/>
                  <a:pt x="2724" y="1125"/>
                  <a:pt x="2724" y="1125"/>
                </a:cubicBezTo>
                <a:cubicBezTo>
                  <a:pt x="2724" y="1125"/>
                  <a:pt x="2724" y="1127"/>
                  <a:pt x="2724" y="1127"/>
                </a:cubicBezTo>
                <a:cubicBezTo>
                  <a:pt x="2724" y="1129"/>
                  <a:pt x="2724" y="1129"/>
                  <a:pt x="2724" y="1129"/>
                </a:cubicBezTo>
                <a:cubicBezTo>
                  <a:pt x="2726" y="1129"/>
                  <a:pt x="2726" y="1129"/>
                  <a:pt x="2726" y="1129"/>
                </a:cubicBezTo>
                <a:cubicBezTo>
                  <a:pt x="2728" y="1129"/>
                  <a:pt x="2728" y="1129"/>
                  <a:pt x="2728" y="1129"/>
                </a:cubicBezTo>
                <a:cubicBezTo>
                  <a:pt x="2729" y="1129"/>
                  <a:pt x="2729" y="1129"/>
                  <a:pt x="2729" y="1129"/>
                </a:cubicBezTo>
                <a:cubicBezTo>
                  <a:pt x="2730" y="1129"/>
                  <a:pt x="2730" y="1129"/>
                  <a:pt x="2730" y="1129"/>
                </a:cubicBezTo>
                <a:cubicBezTo>
                  <a:pt x="2732" y="1129"/>
                  <a:pt x="2732" y="1129"/>
                  <a:pt x="2732" y="1129"/>
                </a:cubicBezTo>
                <a:cubicBezTo>
                  <a:pt x="2733" y="1130"/>
                  <a:pt x="2733" y="1130"/>
                  <a:pt x="2733" y="1130"/>
                </a:cubicBezTo>
                <a:cubicBezTo>
                  <a:pt x="2735" y="1130"/>
                  <a:pt x="2735" y="1130"/>
                  <a:pt x="2735" y="1130"/>
                </a:cubicBezTo>
                <a:cubicBezTo>
                  <a:pt x="2736" y="1130"/>
                  <a:pt x="2736" y="1130"/>
                  <a:pt x="2736" y="1130"/>
                </a:cubicBezTo>
                <a:cubicBezTo>
                  <a:pt x="2738" y="1130"/>
                  <a:pt x="2738" y="1130"/>
                  <a:pt x="2738" y="1130"/>
                </a:cubicBezTo>
                <a:cubicBezTo>
                  <a:pt x="2738" y="1130"/>
                  <a:pt x="2738" y="1130"/>
                  <a:pt x="2738" y="1130"/>
                </a:cubicBezTo>
                <a:cubicBezTo>
                  <a:pt x="2740" y="1129"/>
                  <a:pt x="2740" y="1129"/>
                  <a:pt x="2740" y="1129"/>
                </a:cubicBezTo>
                <a:cubicBezTo>
                  <a:pt x="2744" y="1129"/>
                  <a:pt x="2744" y="1129"/>
                  <a:pt x="2744" y="1129"/>
                </a:cubicBezTo>
                <a:cubicBezTo>
                  <a:pt x="2746" y="1128"/>
                  <a:pt x="2746" y="1128"/>
                  <a:pt x="2746" y="1128"/>
                </a:cubicBezTo>
                <a:lnTo>
                  <a:pt x="2749" y="1128"/>
                </a:lnTo>
                <a:close/>
                <a:moveTo>
                  <a:pt x="2693" y="1131"/>
                </a:moveTo>
                <a:cubicBezTo>
                  <a:pt x="2695" y="1132"/>
                  <a:pt x="2695" y="1132"/>
                  <a:pt x="2695" y="1132"/>
                </a:cubicBezTo>
                <a:cubicBezTo>
                  <a:pt x="2698" y="1131"/>
                  <a:pt x="2698" y="1131"/>
                  <a:pt x="2698" y="1131"/>
                </a:cubicBezTo>
                <a:cubicBezTo>
                  <a:pt x="2699" y="1132"/>
                  <a:pt x="2699" y="1132"/>
                  <a:pt x="2699" y="1132"/>
                </a:cubicBezTo>
                <a:cubicBezTo>
                  <a:pt x="2701" y="1131"/>
                  <a:pt x="2701" y="1131"/>
                  <a:pt x="2701" y="1131"/>
                </a:cubicBezTo>
                <a:cubicBezTo>
                  <a:pt x="2702" y="1130"/>
                  <a:pt x="2702" y="1130"/>
                  <a:pt x="2702" y="1130"/>
                </a:cubicBezTo>
                <a:cubicBezTo>
                  <a:pt x="2704" y="1131"/>
                  <a:pt x="2704" y="1131"/>
                  <a:pt x="2704" y="1131"/>
                </a:cubicBezTo>
                <a:cubicBezTo>
                  <a:pt x="2706" y="1130"/>
                  <a:pt x="2706" y="1130"/>
                  <a:pt x="2706" y="1130"/>
                </a:cubicBezTo>
                <a:cubicBezTo>
                  <a:pt x="2708" y="1130"/>
                  <a:pt x="2708" y="1130"/>
                  <a:pt x="2708" y="1130"/>
                </a:cubicBezTo>
                <a:cubicBezTo>
                  <a:pt x="2711" y="1128"/>
                  <a:pt x="2711" y="1128"/>
                  <a:pt x="2711" y="1128"/>
                </a:cubicBezTo>
                <a:cubicBezTo>
                  <a:pt x="2711" y="1130"/>
                  <a:pt x="2711" y="1130"/>
                  <a:pt x="2711" y="1130"/>
                </a:cubicBezTo>
                <a:cubicBezTo>
                  <a:pt x="2713" y="1129"/>
                  <a:pt x="2713" y="1129"/>
                  <a:pt x="2713" y="1129"/>
                </a:cubicBezTo>
                <a:cubicBezTo>
                  <a:pt x="2716" y="1130"/>
                  <a:pt x="2716" y="1130"/>
                  <a:pt x="2716" y="1130"/>
                </a:cubicBezTo>
                <a:cubicBezTo>
                  <a:pt x="2715" y="1129"/>
                  <a:pt x="2715" y="1129"/>
                  <a:pt x="2715" y="1129"/>
                </a:cubicBezTo>
                <a:cubicBezTo>
                  <a:pt x="2717" y="1129"/>
                  <a:pt x="2717" y="1129"/>
                  <a:pt x="2717" y="1129"/>
                </a:cubicBezTo>
                <a:cubicBezTo>
                  <a:pt x="2718" y="1126"/>
                  <a:pt x="2718" y="1126"/>
                  <a:pt x="2718" y="1126"/>
                </a:cubicBezTo>
                <a:cubicBezTo>
                  <a:pt x="2717" y="1127"/>
                  <a:pt x="2717" y="1127"/>
                  <a:pt x="2717" y="1127"/>
                </a:cubicBezTo>
                <a:cubicBezTo>
                  <a:pt x="2716" y="1126"/>
                  <a:pt x="2716" y="1126"/>
                  <a:pt x="2716" y="1126"/>
                </a:cubicBezTo>
                <a:cubicBezTo>
                  <a:pt x="2716" y="1124"/>
                  <a:pt x="2716" y="1124"/>
                  <a:pt x="2716" y="1124"/>
                </a:cubicBezTo>
                <a:cubicBezTo>
                  <a:pt x="2714" y="1123"/>
                  <a:pt x="2714" y="1123"/>
                  <a:pt x="2714" y="1123"/>
                </a:cubicBezTo>
                <a:cubicBezTo>
                  <a:pt x="2715" y="1125"/>
                  <a:pt x="2715" y="1125"/>
                  <a:pt x="2715" y="1125"/>
                </a:cubicBezTo>
                <a:cubicBezTo>
                  <a:pt x="2714" y="1125"/>
                  <a:pt x="2714" y="1125"/>
                  <a:pt x="2714" y="1125"/>
                </a:cubicBezTo>
                <a:cubicBezTo>
                  <a:pt x="2713" y="1124"/>
                  <a:pt x="2713" y="1124"/>
                  <a:pt x="2713" y="1124"/>
                </a:cubicBezTo>
                <a:cubicBezTo>
                  <a:pt x="2711" y="1122"/>
                  <a:pt x="2711" y="1122"/>
                  <a:pt x="2711" y="1122"/>
                </a:cubicBezTo>
                <a:cubicBezTo>
                  <a:pt x="2709" y="1123"/>
                  <a:pt x="2709" y="1123"/>
                  <a:pt x="2709" y="1123"/>
                </a:cubicBezTo>
                <a:cubicBezTo>
                  <a:pt x="2707" y="1122"/>
                  <a:pt x="2707" y="1122"/>
                  <a:pt x="2707" y="1122"/>
                </a:cubicBezTo>
                <a:cubicBezTo>
                  <a:pt x="2706" y="1121"/>
                  <a:pt x="2706" y="1121"/>
                  <a:pt x="2706" y="1121"/>
                </a:cubicBezTo>
                <a:cubicBezTo>
                  <a:pt x="2703" y="1123"/>
                  <a:pt x="2703" y="1123"/>
                  <a:pt x="2703" y="1123"/>
                </a:cubicBezTo>
                <a:cubicBezTo>
                  <a:pt x="2703" y="1124"/>
                  <a:pt x="2703" y="1124"/>
                  <a:pt x="2703" y="1124"/>
                </a:cubicBezTo>
                <a:cubicBezTo>
                  <a:pt x="2707" y="1125"/>
                  <a:pt x="2707" y="1125"/>
                  <a:pt x="2707" y="1125"/>
                </a:cubicBezTo>
                <a:cubicBezTo>
                  <a:pt x="2709" y="1127"/>
                  <a:pt x="2709" y="1127"/>
                  <a:pt x="2709" y="1127"/>
                </a:cubicBezTo>
                <a:cubicBezTo>
                  <a:pt x="2706" y="1127"/>
                  <a:pt x="2706" y="1127"/>
                  <a:pt x="2706" y="1127"/>
                </a:cubicBezTo>
                <a:cubicBezTo>
                  <a:pt x="2705" y="1128"/>
                  <a:pt x="2705" y="1128"/>
                  <a:pt x="2705" y="1128"/>
                </a:cubicBezTo>
                <a:cubicBezTo>
                  <a:pt x="2702" y="1127"/>
                  <a:pt x="2702" y="1127"/>
                  <a:pt x="2702" y="1127"/>
                </a:cubicBezTo>
                <a:cubicBezTo>
                  <a:pt x="2702" y="1125"/>
                  <a:pt x="2702" y="1125"/>
                  <a:pt x="2702" y="1125"/>
                </a:cubicBezTo>
                <a:cubicBezTo>
                  <a:pt x="2700" y="1125"/>
                  <a:pt x="2700" y="1125"/>
                  <a:pt x="2700" y="1125"/>
                </a:cubicBezTo>
                <a:cubicBezTo>
                  <a:pt x="2699" y="1125"/>
                  <a:pt x="2699" y="1125"/>
                  <a:pt x="2699" y="1125"/>
                </a:cubicBezTo>
                <a:cubicBezTo>
                  <a:pt x="2697" y="1125"/>
                  <a:pt x="2697" y="1125"/>
                  <a:pt x="2697" y="1125"/>
                </a:cubicBezTo>
                <a:cubicBezTo>
                  <a:pt x="2694" y="1126"/>
                  <a:pt x="2694" y="1126"/>
                  <a:pt x="2694" y="1126"/>
                </a:cubicBezTo>
                <a:cubicBezTo>
                  <a:pt x="2694" y="1126"/>
                  <a:pt x="2693" y="1127"/>
                  <a:pt x="2693" y="1127"/>
                </a:cubicBezTo>
                <a:cubicBezTo>
                  <a:pt x="2692" y="1129"/>
                  <a:pt x="2692" y="1129"/>
                  <a:pt x="2692" y="1129"/>
                </a:cubicBezTo>
                <a:cubicBezTo>
                  <a:pt x="2693" y="1129"/>
                  <a:pt x="2693" y="1129"/>
                  <a:pt x="2693" y="1129"/>
                </a:cubicBezTo>
                <a:cubicBezTo>
                  <a:pt x="2693" y="1130"/>
                  <a:pt x="2693" y="1130"/>
                  <a:pt x="2693" y="1130"/>
                </a:cubicBezTo>
                <a:lnTo>
                  <a:pt x="2693" y="1131"/>
                </a:lnTo>
                <a:close/>
                <a:moveTo>
                  <a:pt x="2875" y="1094"/>
                </a:moveTo>
                <a:cubicBezTo>
                  <a:pt x="2874" y="1095"/>
                  <a:pt x="2874" y="1095"/>
                  <a:pt x="2874" y="1095"/>
                </a:cubicBezTo>
                <a:cubicBezTo>
                  <a:pt x="2873" y="1095"/>
                  <a:pt x="2873" y="1095"/>
                  <a:pt x="2873" y="1095"/>
                </a:cubicBezTo>
                <a:cubicBezTo>
                  <a:pt x="2874" y="1096"/>
                  <a:pt x="2874" y="1096"/>
                  <a:pt x="2874" y="1096"/>
                </a:cubicBezTo>
                <a:cubicBezTo>
                  <a:pt x="2874" y="1096"/>
                  <a:pt x="2874" y="1096"/>
                  <a:pt x="2874" y="1096"/>
                </a:cubicBezTo>
                <a:cubicBezTo>
                  <a:pt x="2875" y="1096"/>
                  <a:pt x="2875" y="1096"/>
                  <a:pt x="2875" y="1096"/>
                </a:cubicBezTo>
                <a:cubicBezTo>
                  <a:pt x="2874" y="1097"/>
                  <a:pt x="2874" y="1097"/>
                  <a:pt x="2874" y="1097"/>
                </a:cubicBezTo>
                <a:cubicBezTo>
                  <a:pt x="2874" y="1098"/>
                  <a:pt x="2874" y="1098"/>
                  <a:pt x="2874" y="1098"/>
                </a:cubicBezTo>
                <a:cubicBezTo>
                  <a:pt x="2875" y="1098"/>
                  <a:pt x="2875" y="1098"/>
                  <a:pt x="2875" y="1098"/>
                </a:cubicBezTo>
                <a:cubicBezTo>
                  <a:pt x="2876" y="1097"/>
                  <a:pt x="2876" y="1097"/>
                  <a:pt x="2876" y="1097"/>
                </a:cubicBezTo>
                <a:cubicBezTo>
                  <a:pt x="2877" y="1097"/>
                  <a:pt x="2877" y="1097"/>
                  <a:pt x="2877" y="1097"/>
                </a:cubicBezTo>
                <a:cubicBezTo>
                  <a:pt x="2878" y="1096"/>
                  <a:pt x="2878" y="1096"/>
                  <a:pt x="2878" y="1096"/>
                </a:cubicBezTo>
                <a:cubicBezTo>
                  <a:pt x="2878" y="1095"/>
                  <a:pt x="2878" y="1095"/>
                  <a:pt x="2878" y="1095"/>
                </a:cubicBezTo>
                <a:cubicBezTo>
                  <a:pt x="2877" y="1095"/>
                  <a:pt x="2877" y="1095"/>
                  <a:pt x="2877" y="1095"/>
                </a:cubicBezTo>
                <a:cubicBezTo>
                  <a:pt x="2876" y="1094"/>
                  <a:pt x="2876" y="1094"/>
                  <a:pt x="2876" y="1094"/>
                </a:cubicBezTo>
                <a:lnTo>
                  <a:pt x="2875" y="1094"/>
                </a:lnTo>
                <a:close/>
                <a:moveTo>
                  <a:pt x="2877" y="1105"/>
                </a:moveTo>
                <a:cubicBezTo>
                  <a:pt x="2877" y="1104"/>
                  <a:pt x="2877" y="1104"/>
                  <a:pt x="2877" y="1104"/>
                </a:cubicBezTo>
                <a:cubicBezTo>
                  <a:pt x="2876" y="1103"/>
                  <a:pt x="2876" y="1103"/>
                  <a:pt x="2876" y="1103"/>
                </a:cubicBezTo>
                <a:cubicBezTo>
                  <a:pt x="2876" y="1103"/>
                  <a:pt x="2875" y="1103"/>
                  <a:pt x="2875" y="1103"/>
                </a:cubicBezTo>
                <a:cubicBezTo>
                  <a:pt x="2875" y="1104"/>
                  <a:pt x="2875" y="1104"/>
                  <a:pt x="2875" y="1104"/>
                </a:cubicBezTo>
                <a:cubicBezTo>
                  <a:pt x="2876" y="1105"/>
                  <a:pt x="2876" y="1105"/>
                  <a:pt x="2876" y="1105"/>
                </a:cubicBezTo>
                <a:lnTo>
                  <a:pt x="2877" y="1105"/>
                </a:lnTo>
                <a:close/>
                <a:moveTo>
                  <a:pt x="2878" y="1094"/>
                </a:moveTo>
                <a:cubicBezTo>
                  <a:pt x="2877" y="1093"/>
                  <a:pt x="2877" y="1093"/>
                  <a:pt x="2877" y="1093"/>
                </a:cubicBezTo>
                <a:cubicBezTo>
                  <a:pt x="2876" y="1093"/>
                  <a:pt x="2876" y="1093"/>
                  <a:pt x="2876" y="1093"/>
                </a:cubicBezTo>
                <a:cubicBezTo>
                  <a:pt x="2877" y="1094"/>
                  <a:pt x="2877" y="1094"/>
                  <a:pt x="2877" y="1094"/>
                </a:cubicBezTo>
                <a:lnTo>
                  <a:pt x="2878" y="1094"/>
                </a:lnTo>
                <a:close/>
                <a:moveTo>
                  <a:pt x="2878" y="1100"/>
                </a:moveTo>
                <a:cubicBezTo>
                  <a:pt x="2878" y="1100"/>
                  <a:pt x="2878" y="1100"/>
                  <a:pt x="2878" y="1100"/>
                </a:cubicBezTo>
                <a:cubicBezTo>
                  <a:pt x="2878" y="1099"/>
                  <a:pt x="2878" y="1099"/>
                  <a:pt x="2878" y="1099"/>
                </a:cubicBezTo>
                <a:cubicBezTo>
                  <a:pt x="2877" y="1098"/>
                  <a:pt x="2877" y="1098"/>
                  <a:pt x="2877" y="1098"/>
                </a:cubicBezTo>
                <a:cubicBezTo>
                  <a:pt x="2877" y="1098"/>
                  <a:pt x="2877" y="1098"/>
                  <a:pt x="2877" y="1098"/>
                </a:cubicBezTo>
                <a:cubicBezTo>
                  <a:pt x="2875" y="1099"/>
                  <a:pt x="2875" y="1099"/>
                  <a:pt x="2875" y="1099"/>
                </a:cubicBezTo>
                <a:cubicBezTo>
                  <a:pt x="2874" y="1100"/>
                  <a:pt x="2874" y="1100"/>
                  <a:pt x="2874" y="1100"/>
                </a:cubicBezTo>
                <a:cubicBezTo>
                  <a:pt x="2874" y="1101"/>
                  <a:pt x="2874" y="1101"/>
                  <a:pt x="2874" y="1101"/>
                </a:cubicBezTo>
                <a:cubicBezTo>
                  <a:pt x="2876" y="1102"/>
                  <a:pt x="2876" y="1102"/>
                  <a:pt x="2876" y="1102"/>
                </a:cubicBezTo>
                <a:cubicBezTo>
                  <a:pt x="2877" y="1102"/>
                  <a:pt x="2877" y="1102"/>
                  <a:pt x="2877" y="1102"/>
                </a:cubicBezTo>
                <a:cubicBezTo>
                  <a:pt x="2878" y="1101"/>
                  <a:pt x="2878" y="1101"/>
                  <a:pt x="2878" y="1101"/>
                </a:cubicBezTo>
                <a:lnTo>
                  <a:pt x="2878" y="1100"/>
                </a:lnTo>
                <a:close/>
                <a:moveTo>
                  <a:pt x="2878" y="1106"/>
                </a:moveTo>
                <a:cubicBezTo>
                  <a:pt x="2878" y="1106"/>
                  <a:pt x="2878" y="1106"/>
                  <a:pt x="2878" y="1106"/>
                </a:cubicBezTo>
                <a:cubicBezTo>
                  <a:pt x="2877" y="1106"/>
                  <a:pt x="2877" y="1106"/>
                  <a:pt x="2877" y="1106"/>
                </a:cubicBezTo>
                <a:cubicBezTo>
                  <a:pt x="2878" y="1107"/>
                  <a:pt x="2878" y="1107"/>
                  <a:pt x="2878" y="1107"/>
                </a:cubicBezTo>
                <a:lnTo>
                  <a:pt x="2878" y="1106"/>
                </a:lnTo>
                <a:close/>
                <a:moveTo>
                  <a:pt x="2872" y="1100"/>
                </a:moveTo>
                <a:cubicBezTo>
                  <a:pt x="2873" y="1102"/>
                  <a:pt x="2873" y="1102"/>
                  <a:pt x="2873" y="1102"/>
                </a:cubicBezTo>
                <a:cubicBezTo>
                  <a:pt x="2874" y="1103"/>
                  <a:pt x="2874" y="1103"/>
                  <a:pt x="2874" y="1103"/>
                </a:cubicBezTo>
                <a:cubicBezTo>
                  <a:pt x="2875" y="1102"/>
                  <a:pt x="2875" y="1102"/>
                  <a:pt x="2875" y="1102"/>
                </a:cubicBezTo>
                <a:cubicBezTo>
                  <a:pt x="2873" y="1101"/>
                  <a:pt x="2873" y="1101"/>
                  <a:pt x="2873" y="1101"/>
                </a:cubicBezTo>
                <a:cubicBezTo>
                  <a:pt x="2873" y="1100"/>
                  <a:pt x="2873" y="1100"/>
                  <a:pt x="2873" y="1100"/>
                </a:cubicBezTo>
                <a:cubicBezTo>
                  <a:pt x="2872" y="1099"/>
                  <a:pt x="2872" y="1099"/>
                  <a:pt x="2872" y="1099"/>
                </a:cubicBezTo>
                <a:lnTo>
                  <a:pt x="2872" y="1100"/>
                </a:lnTo>
                <a:close/>
                <a:moveTo>
                  <a:pt x="2872" y="1096"/>
                </a:moveTo>
                <a:cubicBezTo>
                  <a:pt x="2872" y="1097"/>
                  <a:pt x="2872" y="1097"/>
                  <a:pt x="2872" y="1097"/>
                </a:cubicBezTo>
                <a:cubicBezTo>
                  <a:pt x="2873" y="1097"/>
                  <a:pt x="2873" y="1097"/>
                  <a:pt x="2873" y="1097"/>
                </a:cubicBezTo>
                <a:cubicBezTo>
                  <a:pt x="2873" y="1096"/>
                  <a:pt x="2873" y="1096"/>
                  <a:pt x="2873" y="1096"/>
                </a:cubicBezTo>
                <a:lnTo>
                  <a:pt x="2872" y="1096"/>
                </a:lnTo>
                <a:close/>
                <a:moveTo>
                  <a:pt x="2737" y="972"/>
                </a:moveTo>
                <a:cubicBezTo>
                  <a:pt x="2736" y="973"/>
                  <a:pt x="2736" y="973"/>
                  <a:pt x="2736" y="973"/>
                </a:cubicBezTo>
                <a:cubicBezTo>
                  <a:pt x="2737" y="974"/>
                  <a:pt x="2737" y="974"/>
                  <a:pt x="2737" y="974"/>
                </a:cubicBezTo>
                <a:cubicBezTo>
                  <a:pt x="2739" y="974"/>
                  <a:pt x="2739" y="974"/>
                  <a:pt x="2739" y="974"/>
                </a:cubicBezTo>
                <a:cubicBezTo>
                  <a:pt x="2740" y="973"/>
                  <a:pt x="2740" y="973"/>
                  <a:pt x="2740" y="973"/>
                </a:cubicBezTo>
                <a:cubicBezTo>
                  <a:pt x="2741" y="974"/>
                  <a:pt x="2741" y="974"/>
                  <a:pt x="2741" y="974"/>
                </a:cubicBezTo>
                <a:cubicBezTo>
                  <a:pt x="2742" y="973"/>
                  <a:pt x="2742" y="973"/>
                  <a:pt x="2742" y="973"/>
                </a:cubicBezTo>
                <a:cubicBezTo>
                  <a:pt x="2742" y="972"/>
                  <a:pt x="2742" y="972"/>
                  <a:pt x="2742" y="972"/>
                </a:cubicBezTo>
                <a:cubicBezTo>
                  <a:pt x="2740" y="972"/>
                  <a:pt x="2740" y="972"/>
                  <a:pt x="2740" y="972"/>
                </a:cubicBezTo>
                <a:lnTo>
                  <a:pt x="2737" y="972"/>
                </a:lnTo>
                <a:close/>
                <a:moveTo>
                  <a:pt x="2850" y="1112"/>
                </a:moveTo>
                <a:cubicBezTo>
                  <a:pt x="2849" y="1111"/>
                  <a:pt x="2849" y="1111"/>
                  <a:pt x="2849" y="1111"/>
                </a:cubicBezTo>
                <a:cubicBezTo>
                  <a:pt x="2847" y="1110"/>
                  <a:pt x="2847" y="1110"/>
                  <a:pt x="2847" y="1110"/>
                </a:cubicBezTo>
                <a:lnTo>
                  <a:pt x="2850" y="1112"/>
                </a:lnTo>
                <a:close/>
                <a:moveTo>
                  <a:pt x="2850" y="1108"/>
                </a:moveTo>
                <a:cubicBezTo>
                  <a:pt x="2849" y="1110"/>
                  <a:pt x="2849" y="1110"/>
                  <a:pt x="2849" y="1110"/>
                </a:cubicBezTo>
                <a:cubicBezTo>
                  <a:pt x="2851" y="1109"/>
                  <a:pt x="2851" y="1109"/>
                  <a:pt x="2851" y="1109"/>
                </a:cubicBezTo>
                <a:lnTo>
                  <a:pt x="2850" y="1108"/>
                </a:lnTo>
                <a:close/>
                <a:moveTo>
                  <a:pt x="2816" y="1112"/>
                </a:moveTo>
                <a:cubicBezTo>
                  <a:pt x="2816" y="1111"/>
                  <a:pt x="2816" y="1111"/>
                  <a:pt x="2816" y="1111"/>
                </a:cubicBezTo>
                <a:cubicBezTo>
                  <a:pt x="2815" y="1110"/>
                  <a:pt x="2815" y="1110"/>
                  <a:pt x="2815" y="1110"/>
                </a:cubicBezTo>
                <a:cubicBezTo>
                  <a:pt x="2814" y="1111"/>
                  <a:pt x="2814" y="1111"/>
                  <a:pt x="2814" y="1111"/>
                </a:cubicBezTo>
                <a:cubicBezTo>
                  <a:pt x="2814" y="1112"/>
                  <a:pt x="2814" y="1112"/>
                  <a:pt x="2814" y="1112"/>
                </a:cubicBezTo>
                <a:lnTo>
                  <a:pt x="2816" y="1112"/>
                </a:lnTo>
                <a:close/>
                <a:moveTo>
                  <a:pt x="2847" y="1111"/>
                </a:moveTo>
                <a:cubicBezTo>
                  <a:pt x="2846" y="1111"/>
                  <a:pt x="2846" y="1111"/>
                  <a:pt x="2846" y="1111"/>
                </a:cubicBezTo>
                <a:cubicBezTo>
                  <a:pt x="2845" y="1112"/>
                  <a:pt x="2845" y="1112"/>
                  <a:pt x="2845" y="1112"/>
                </a:cubicBezTo>
                <a:cubicBezTo>
                  <a:pt x="2845" y="1113"/>
                  <a:pt x="2845" y="1113"/>
                  <a:pt x="2845" y="1113"/>
                </a:cubicBezTo>
                <a:cubicBezTo>
                  <a:pt x="2842" y="1115"/>
                  <a:pt x="2842" y="1115"/>
                  <a:pt x="2842" y="1115"/>
                </a:cubicBezTo>
                <a:cubicBezTo>
                  <a:pt x="2842" y="1116"/>
                  <a:pt x="2842" y="1116"/>
                  <a:pt x="2842" y="1116"/>
                </a:cubicBezTo>
                <a:cubicBezTo>
                  <a:pt x="2842" y="1117"/>
                  <a:pt x="2842" y="1117"/>
                  <a:pt x="2842" y="1117"/>
                </a:cubicBezTo>
                <a:cubicBezTo>
                  <a:pt x="2841" y="1118"/>
                  <a:pt x="2841" y="1118"/>
                  <a:pt x="2841" y="1118"/>
                </a:cubicBezTo>
                <a:cubicBezTo>
                  <a:pt x="2841" y="1119"/>
                  <a:pt x="2841" y="1119"/>
                  <a:pt x="2841" y="1119"/>
                </a:cubicBezTo>
                <a:cubicBezTo>
                  <a:pt x="2843" y="1120"/>
                  <a:pt x="2843" y="1120"/>
                  <a:pt x="2843" y="1120"/>
                </a:cubicBezTo>
                <a:cubicBezTo>
                  <a:pt x="2844" y="1120"/>
                  <a:pt x="2844" y="1120"/>
                  <a:pt x="2844" y="1120"/>
                </a:cubicBezTo>
                <a:cubicBezTo>
                  <a:pt x="2846" y="1117"/>
                  <a:pt x="2846" y="1117"/>
                  <a:pt x="2846" y="1117"/>
                </a:cubicBezTo>
                <a:cubicBezTo>
                  <a:pt x="2847" y="1115"/>
                  <a:pt x="2847" y="1115"/>
                  <a:pt x="2847" y="1115"/>
                </a:cubicBezTo>
                <a:cubicBezTo>
                  <a:pt x="2847" y="1113"/>
                  <a:pt x="2847" y="1113"/>
                  <a:pt x="2847" y="1113"/>
                </a:cubicBezTo>
                <a:cubicBezTo>
                  <a:pt x="2847" y="1112"/>
                  <a:pt x="2847" y="1112"/>
                  <a:pt x="2847" y="1112"/>
                </a:cubicBezTo>
                <a:lnTo>
                  <a:pt x="2847" y="1111"/>
                </a:lnTo>
                <a:close/>
                <a:moveTo>
                  <a:pt x="2857" y="1096"/>
                </a:moveTo>
                <a:cubicBezTo>
                  <a:pt x="2857" y="1098"/>
                  <a:pt x="2857" y="1098"/>
                  <a:pt x="2857" y="1098"/>
                </a:cubicBezTo>
                <a:cubicBezTo>
                  <a:pt x="2858" y="1098"/>
                  <a:pt x="2858" y="1098"/>
                  <a:pt x="2858" y="1098"/>
                </a:cubicBezTo>
                <a:cubicBezTo>
                  <a:pt x="2858" y="1096"/>
                  <a:pt x="2858" y="1096"/>
                  <a:pt x="2858" y="1096"/>
                </a:cubicBezTo>
                <a:cubicBezTo>
                  <a:pt x="2857" y="1094"/>
                  <a:pt x="2857" y="1094"/>
                  <a:pt x="2857" y="1094"/>
                </a:cubicBezTo>
                <a:lnTo>
                  <a:pt x="2857" y="1096"/>
                </a:lnTo>
                <a:close/>
                <a:moveTo>
                  <a:pt x="2853" y="1154"/>
                </a:moveTo>
                <a:cubicBezTo>
                  <a:pt x="2854" y="1156"/>
                  <a:pt x="2854" y="1156"/>
                  <a:pt x="2854" y="1156"/>
                </a:cubicBezTo>
                <a:cubicBezTo>
                  <a:pt x="2854" y="1154"/>
                  <a:pt x="2854" y="1154"/>
                  <a:pt x="2854" y="1154"/>
                </a:cubicBezTo>
                <a:cubicBezTo>
                  <a:pt x="2854" y="1153"/>
                  <a:pt x="2854" y="1153"/>
                  <a:pt x="2854" y="1153"/>
                </a:cubicBezTo>
                <a:cubicBezTo>
                  <a:pt x="2853" y="1153"/>
                  <a:pt x="2853" y="1153"/>
                  <a:pt x="2853" y="1153"/>
                </a:cubicBezTo>
                <a:lnTo>
                  <a:pt x="2853" y="1154"/>
                </a:lnTo>
                <a:close/>
                <a:moveTo>
                  <a:pt x="2859" y="1097"/>
                </a:moveTo>
                <a:cubicBezTo>
                  <a:pt x="2859" y="1098"/>
                  <a:pt x="2859" y="1098"/>
                  <a:pt x="2859" y="1098"/>
                </a:cubicBezTo>
                <a:cubicBezTo>
                  <a:pt x="2860" y="1098"/>
                  <a:pt x="2860" y="1098"/>
                  <a:pt x="2860" y="1098"/>
                </a:cubicBezTo>
                <a:cubicBezTo>
                  <a:pt x="2861" y="1094"/>
                  <a:pt x="2861" y="1094"/>
                  <a:pt x="2861" y="1094"/>
                </a:cubicBezTo>
                <a:cubicBezTo>
                  <a:pt x="2862" y="1092"/>
                  <a:pt x="2862" y="1092"/>
                  <a:pt x="2862" y="1092"/>
                </a:cubicBezTo>
                <a:cubicBezTo>
                  <a:pt x="2860" y="1093"/>
                  <a:pt x="2860" y="1093"/>
                  <a:pt x="2860" y="1093"/>
                </a:cubicBezTo>
                <a:lnTo>
                  <a:pt x="2859" y="1097"/>
                </a:lnTo>
                <a:close/>
                <a:moveTo>
                  <a:pt x="2788" y="1058"/>
                </a:moveTo>
                <a:cubicBezTo>
                  <a:pt x="2788" y="1060"/>
                  <a:pt x="2788" y="1060"/>
                  <a:pt x="2788" y="1060"/>
                </a:cubicBezTo>
                <a:cubicBezTo>
                  <a:pt x="2789" y="1062"/>
                  <a:pt x="2789" y="1062"/>
                  <a:pt x="2789" y="1062"/>
                </a:cubicBezTo>
                <a:cubicBezTo>
                  <a:pt x="2790" y="1063"/>
                  <a:pt x="2790" y="1063"/>
                  <a:pt x="2790" y="1063"/>
                </a:cubicBezTo>
                <a:cubicBezTo>
                  <a:pt x="2790" y="1062"/>
                  <a:pt x="2790" y="1062"/>
                  <a:pt x="2790" y="1062"/>
                </a:cubicBezTo>
                <a:cubicBezTo>
                  <a:pt x="2789" y="1060"/>
                  <a:pt x="2789" y="1060"/>
                  <a:pt x="2789" y="1060"/>
                </a:cubicBezTo>
                <a:cubicBezTo>
                  <a:pt x="2789" y="1058"/>
                  <a:pt x="2789" y="1058"/>
                  <a:pt x="2789" y="1058"/>
                </a:cubicBezTo>
                <a:lnTo>
                  <a:pt x="2788" y="1058"/>
                </a:lnTo>
                <a:close/>
                <a:moveTo>
                  <a:pt x="2756" y="895"/>
                </a:moveTo>
                <a:cubicBezTo>
                  <a:pt x="2755" y="895"/>
                  <a:pt x="2755" y="895"/>
                  <a:pt x="2755" y="895"/>
                </a:cubicBezTo>
                <a:cubicBezTo>
                  <a:pt x="2755" y="896"/>
                  <a:pt x="2755" y="896"/>
                  <a:pt x="2755" y="896"/>
                </a:cubicBezTo>
                <a:cubicBezTo>
                  <a:pt x="2757" y="899"/>
                  <a:pt x="2757" y="899"/>
                  <a:pt x="2757" y="899"/>
                </a:cubicBezTo>
                <a:cubicBezTo>
                  <a:pt x="2758" y="898"/>
                  <a:pt x="2758" y="898"/>
                  <a:pt x="2758" y="898"/>
                </a:cubicBezTo>
                <a:cubicBezTo>
                  <a:pt x="2758" y="897"/>
                  <a:pt x="2758" y="897"/>
                  <a:pt x="2758" y="897"/>
                </a:cubicBezTo>
                <a:lnTo>
                  <a:pt x="2756" y="895"/>
                </a:lnTo>
                <a:close/>
                <a:moveTo>
                  <a:pt x="2767" y="923"/>
                </a:moveTo>
                <a:cubicBezTo>
                  <a:pt x="2767" y="922"/>
                  <a:pt x="2767" y="922"/>
                  <a:pt x="2767" y="922"/>
                </a:cubicBezTo>
                <a:cubicBezTo>
                  <a:pt x="2767" y="920"/>
                  <a:pt x="2767" y="920"/>
                  <a:pt x="2767" y="920"/>
                </a:cubicBezTo>
                <a:cubicBezTo>
                  <a:pt x="2767" y="916"/>
                  <a:pt x="2767" y="916"/>
                  <a:pt x="2767" y="916"/>
                </a:cubicBezTo>
                <a:cubicBezTo>
                  <a:pt x="2766" y="917"/>
                  <a:pt x="2766" y="917"/>
                  <a:pt x="2766" y="917"/>
                </a:cubicBezTo>
                <a:cubicBezTo>
                  <a:pt x="2766" y="921"/>
                  <a:pt x="2766" y="921"/>
                  <a:pt x="2766" y="921"/>
                </a:cubicBezTo>
                <a:cubicBezTo>
                  <a:pt x="2764" y="924"/>
                  <a:pt x="2764" y="924"/>
                  <a:pt x="2764" y="924"/>
                </a:cubicBezTo>
                <a:cubicBezTo>
                  <a:pt x="2764" y="926"/>
                  <a:pt x="2764" y="926"/>
                  <a:pt x="2764" y="926"/>
                </a:cubicBezTo>
                <a:cubicBezTo>
                  <a:pt x="2763" y="929"/>
                  <a:pt x="2763" y="929"/>
                  <a:pt x="2763" y="929"/>
                </a:cubicBezTo>
                <a:cubicBezTo>
                  <a:pt x="2761" y="931"/>
                  <a:pt x="2761" y="931"/>
                  <a:pt x="2761" y="931"/>
                </a:cubicBezTo>
                <a:cubicBezTo>
                  <a:pt x="2761" y="933"/>
                  <a:pt x="2761" y="933"/>
                  <a:pt x="2761" y="933"/>
                </a:cubicBezTo>
                <a:cubicBezTo>
                  <a:pt x="2762" y="935"/>
                  <a:pt x="2762" y="935"/>
                  <a:pt x="2762" y="935"/>
                </a:cubicBezTo>
                <a:cubicBezTo>
                  <a:pt x="2763" y="933"/>
                  <a:pt x="2763" y="933"/>
                  <a:pt x="2763" y="933"/>
                </a:cubicBezTo>
                <a:cubicBezTo>
                  <a:pt x="2764" y="929"/>
                  <a:pt x="2764" y="929"/>
                  <a:pt x="2764" y="929"/>
                </a:cubicBezTo>
                <a:cubicBezTo>
                  <a:pt x="2767" y="925"/>
                  <a:pt x="2767" y="925"/>
                  <a:pt x="2767" y="925"/>
                </a:cubicBezTo>
                <a:lnTo>
                  <a:pt x="2767" y="923"/>
                </a:lnTo>
                <a:close/>
                <a:moveTo>
                  <a:pt x="2743" y="890"/>
                </a:moveTo>
                <a:cubicBezTo>
                  <a:pt x="2742" y="891"/>
                  <a:pt x="2742" y="891"/>
                  <a:pt x="2742" y="891"/>
                </a:cubicBezTo>
                <a:cubicBezTo>
                  <a:pt x="2743" y="893"/>
                  <a:pt x="2743" y="893"/>
                  <a:pt x="2743" y="893"/>
                </a:cubicBezTo>
                <a:cubicBezTo>
                  <a:pt x="2745" y="894"/>
                  <a:pt x="2745" y="894"/>
                  <a:pt x="2745" y="894"/>
                </a:cubicBezTo>
                <a:cubicBezTo>
                  <a:pt x="2745" y="893"/>
                  <a:pt x="2745" y="893"/>
                  <a:pt x="2745" y="893"/>
                </a:cubicBezTo>
                <a:cubicBezTo>
                  <a:pt x="2746" y="892"/>
                  <a:pt x="2746" y="892"/>
                  <a:pt x="2746" y="892"/>
                </a:cubicBezTo>
                <a:cubicBezTo>
                  <a:pt x="2745" y="891"/>
                  <a:pt x="2745" y="891"/>
                  <a:pt x="2745" y="891"/>
                </a:cubicBezTo>
                <a:lnTo>
                  <a:pt x="2743" y="890"/>
                </a:lnTo>
                <a:close/>
                <a:moveTo>
                  <a:pt x="2754" y="923"/>
                </a:moveTo>
                <a:cubicBezTo>
                  <a:pt x="2754" y="922"/>
                  <a:pt x="2754" y="922"/>
                  <a:pt x="2754" y="922"/>
                </a:cubicBezTo>
                <a:cubicBezTo>
                  <a:pt x="2753" y="922"/>
                  <a:pt x="2753" y="922"/>
                  <a:pt x="2753" y="922"/>
                </a:cubicBezTo>
                <a:cubicBezTo>
                  <a:pt x="2752" y="922"/>
                  <a:pt x="2752" y="922"/>
                  <a:pt x="2752" y="922"/>
                </a:cubicBezTo>
                <a:cubicBezTo>
                  <a:pt x="2751" y="924"/>
                  <a:pt x="2751" y="924"/>
                  <a:pt x="2751" y="924"/>
                </a:cubicBezTo>
                <a:cubicBezTo>
                  <a:pt x="2752" y="925"/>
                  <a:pt x="2752" y="925"/>
                  <a:pt x="2752" y="925"/>
                </a:cubicBezTo>
                <a:lnTo>
                  <a:pt x="2754" y="923"/>
                </a:lnTo>
                <a:close/>
                <a:moveTo>
                  <a:pt x="2784" y="1057"/>
                </a:moveTo>
                <a:cubicBezTo>
                  <a:pt x="2786" y="1057"/>
                  <a:pt x="2786" y="1057"/>
                  <a:pt x="2786" y="1057"/>
                </a:cubicBezTo>
                <a:cubicBezTo>
                  <a:pt x="2791" y="1056"/>
                  <a:pt x="2791" y="1056"/>
                  <a:pt x="2791" y="1056"/>
                </a:cubicBezTo>
                <a:cubicBezTo>
                  <a:pt x="2793" y="1056"/>
                  <a:pt x="2793" y="1056"/>
                  <a:pt x="2793" y="1056"/>
                </a:cubicBezTo>
                <a:cubicBezTo>
                  <a:pt x="2791" y="1055"/>
                  <a:pt x="2791" y="1055"/>
                  <a:pt x="2791" y="1055"/>
                </a:cubicBezTo>
                <a:cubicBezTo>
                  <a:pt x="2787" y="1055"/>
                  <a:pt x="2787" y="1055"/>
                  <a:pt x="2787" y="1055"/>
                </a:cubicBezTo>
                <a:cubicBezTo>
                  <a:pt x="2786" y="1056"/>
                  <a:pt x="2786" y="1056"/>
                  <a:pt x="2786" y="1056"/>
                </a:cubicBezTo>
                <a:cubicBezTo>
                  <a:pt x="2784" y="1055"/>
                  <a:pt x="2784" y="1055"/>
                  <a:pt x="2784" y="1055"/>
                </a:cubicBezTo>
                <a:cubicBezTo>
                  <a:pt x="2783" y="1056"/>
                  <a:pt x="2783" y="1056"/>
                  <a:pt x="2783" y="1056"/>
                </a:cubicBezTo>
                <a:cubicBezTo>
                  <a:pt x="2784" y="1056"/>
                  <a:pt x="2784" y="1056"/>
                  <a:pt x="2784" y="1056"/>
                </a:cubicBezTo>
                <a:lnTo>
                  <a:pt x="2784" y="1057"/>
                </a:lnTo>
                <a:close/>
                <a:moveTo>
                  <a:pt x="2872" y="1105"/>
                </a:moveTo>
                <a:cubicBezTo>
                  <a:pt x="2871" y="1107"/>
                  <a:pt x="2871" y="1107"/>
                  <a:pt x="2871" y="1107"/>
                </a:cubicBezTo>
                <a:cubicBezTo>
                  <a:pt x="2872" y="1108"/>
                  <a:pt x="2872" y="1108"/>
                  <a:pt x="2872" y="1108"/>
                </a:cubicBezTo>
                <a:cubicBezTo>
                  <a:pt x="2873" y="1108"/>
                  <a:pt x="2873" y="1108"/>
                  <a:pt x="2873" y="1108"/>
                </a:cubicBezTo>
                <a:cubicBezTo>
                  <a:pt x="2875" y="1106"/>
                  <a:pt x="2875" y="1106"/>
                  <a:pt x="2875" y="1106"/>
                </a:cubicBezTo>
                <a:cubicBezTo>
                  <a:pt x="2876" y="1105"/>
                  <a:pt x="2876" y="1105"/>
                  <a:pt x="2876" y="1105"/>
                </a:cubicBezTo>
                <a:cubicBezTo>
                  <a:pt x="2875" y="1105"/>
                  <a:pt x="2875" y="1105"/>
                  <a:pt x="2875" y="1105"/>
                </a:cubicBezTo>
                <a:cubicBezTo>
                  <a:pt x="2874" y="1104"/>
                  <a:pt x="2874" y="1104"/>
                  <a:pt x="2874" y="1104"/>
                </a:cubicBezTo>
                <a:cubicBezTo>
                  <a:pt x="2872" y="1102"/>
                  <a:pt x="2872" y="1102"/>
                  <a:pt x="2872" y="1102"/>
                </a:cubicBezTo>
                <a:cubicBezTo>
                  <a:pt x="2871" y="1101"/>
                  <a:pt x="2871" y="1101"/>
                  <a:pt x="2871" y="1101"/>
                </a:cubicBezTo>
                <a:cubicBezTo>
                  <a:pt x="2872" y="1102"/>
                  <a:pt x="2872" y="1102"/>
                  <a:pt x="2872" y="1102"/>
                </a:cubicBezTo>
                <a:cubicBezTo>
                  <a:pt x="2872" y="1104"/>
                  <a:pt x="2872" y="1104"/>
                  <a:pt x="2872" y="1104"/>
                </a:cubicBezTo>
                <a:cubicBezTo>
                  <a:pt x="2872" y="1105"/>
                  <a:pt x="2872" y="1105"/>
                  <a:pt x="2872" y="1105"/>
                </a:cubicBezTo>
                <a:cubicBezTo>
                  <a:pt x="2873" y="1106"/>
                  <a:pt x="2873" y="1106"/>
                  <a:pt x="2873" y="1106"/>
                </a:cubicBezTo>
                <a:cubicBezTo>
                  <a:pt x="2872" y="1105"/>
                  <a:pt x="2872" y="1105"/>
                  <a:pt x="2872" y="1105"/>
                </a:cubicBezTo>
                <a:close/>
                <a:moveTo>
                  <a:pt x="2762" y="922"/>
                </a:moveTo>
                <a:cubicBezTo>
                  <a:pt x="2762" y="920"/>
                  <a:pt x="2762" y="920"/>
                  <a:pt x="2762" y="920"/>
                </a:cubicBezTo>
                <a:cubicBezTo>
                  <a:pt x="2761" y="919"/>
                  <a:pt x="2761" y="919"/>
                  <a:pt x="2761" y="919"/>
                </a:cubicBezTo>
                <a:cubicBezTo>
                  <a:pt x="2760" y="920"/>
                  <a:pt x="2760" y="920"/>
                  <a:pt x="2760" y="920"/>
                </a:cubicBezTo>
                <a:cubicBezTo>
                  <a:pt x="2758" y="919"/>
                  <a:pt x="2758" y="919"/>
                  <a:pt x="2758" y="919"/>
                </a:cubicBezTo>
                <a:cubicBezTo>
                  <a:pt x="2757" y="920"/>
                  <a:pt x="2757" y="920"/>
                  <a:pt x="2757" y="920"/>
                </a:cubicBezTo>
                <a:cubicBezTo>
                  <a:pt x="2757" y="922"/>
                  <a:pt x="2757" y="922"/>
                  <a:pt x="2757" y="922"/>
                </a:cubicBezTo>
                <a:cubicBezTo>
                  <a:pt x="2756" y="924"/>
                  <a:pt x="2756" y="924"/>
                  <a:pt x="2756" y="924"/>
                </a:cubicBezTo>
                <a:cubicBezTo>
                  <a:pt x="2756" y="927"/>
                  <a:pt x="2756" y="927"/>
                  <a:pt x="2756" y="927"/>
                </a:cubicBezTo>
                <a:cubicBezTo>
                  <a:pt x="2755" y="929"/>
                  <a:pt x="2755" y="929"/>
                  <a:pt x="2755" y="929"/>
                </a:cubicBezTo>
                <a:cubicBezTo>
                  <a:pt x="2752" y="930"/>
                  <a:pt x="2752" y="930"/>
                  <a:pt x="2752" y="930"/>
                </a:cubicBezTo>
                <a:cubicBezTo>
                  <a:pt x="2751" y="931"/>
                  <a:pt x="2751" y="931"/>
                  <a:pt x="2751" y="931"/>
                </a:cubicBezTo>
                <a:cubicBezTo>
                  <a:pt x="2751" y="934"/>
                  <a:pt x="2751" y="934"/>
                  <a:pt x="2751" y="934"/>
                </a:cubicBezTo>
                <a:cubicBezTo>
                  <a:pt x="2753" y="934"/>
                  <a:pt x="2753" y="934"/>
                  <a:pt x="2753" y="934"/>
                </a:cubicBezTo>
                <a:cubicBezTo>
                  <a:pt x="2755" y="936"/>
                  <a:pt x="2755" y="936"/>
                  <a:pt x="2755" y="936"/>
                </a:cubicBezTo>
                <a:cubicBezTo>
                  <a:pt x="2757" y="936"/>
                  <a:pt x="2757" y="936"/>
                  <a:pt x="2757" y="936"/>
                </a:cubicBezTo>
                <a:cubicBezTo>
                  <a:pt x="2757" y="938"/>
                  <a:pt x="2757" y="938"/>
                  <a:pt x="2757" y="938"/>
                </a:cubicBezTo>
                <a:cubicBezTo>
                  <a:pt x="2759" y="939"/>
                  <a:pt x="2759" y="939"/>
                  <a:pt x="2759" y="939"/>
                </a:cubicBezTo>
                <a:cubicBezTo>
                  <a:pt x="2761" y="938"/>
                  <a:pt x="2761" y="938"/>
                  <a:pt x="2761" y="938"/>
                </a:cubicBezTo>
                <a:cubicBezTo>
                  <a:pt x="2761" y="936"/>
                  <a:pt x="2761" y="936"/>
                  <a:pt x="2761" y="936"/>
                </a:cubicBezTo>
                <a:cubicBezTo>
                  <a:pt x="2759" y="934"/>
                  <a:pt x="2759" y="934"/>
                  <a:pt x="2759" y="934"/>
                </a:cubicBezTo>
                <a:cubicBezTo>
                  <a:pt x="2759" y="930"/>
                  <a:pt x="2759" y="930"/>
                  <a:pt x="2759" y="930"/>
                </a:cubicBezTo>
                <a:cubicBezTo>
                  <a:pt x="2760" y="924"/>
                  <a:pt x="2760" y="924"/>
                  <a:pt x="2760" y="924"/>
                </a:cubicBezTo>
                <a:lnTo>
                  <a:pt x="2762" y="922"/>
                </a:lnTo>
                <a:close/>
                <a:moveTo>
                  <a:pt x="2748" y="968"/>
                </a:moveTo>
                <a:cubicBezTo>
                  <a:pt x="2749" y="969"/>
                  <a:pt x="2749" y="969"/>
                  <a:pt x="2749" y="969"/>
                </a:cubicBezTo>
                <a:cubicBezTo>
                  <a:pt x="2751" y="967"/>
                  <a:pt x="2751" y="967"/>
                  <a:pt x="2751" y="967"/>
                </a:cubicBezTo>
                <a:cubicBezTo>
                  <a:pt x="2752" y="966"/>
                  <a:pt x="2752" y="966"/>
                  <a:pt x="2752" y="966"/>
                </a:cubicBezTo>
                <a:cubicBezTo>
                  <a:pt x="2750" y="965"/>
                  <a:pt x="2750" y="965"/>
                  <a:pt x="2750" y="965"/>
                </a:cubicBezTo>
                <a:cubicBezTo>
                  <a:pt x="2749" y="965"/>
                  <a:pt x="2749" y="965"/>
                  <a:pt x="2749" y="965"/>
                </a:cubicBezTo>
                <a:cubicBezTo>
                  <a:pt x="2748" y="966"/>
                  <a:pt x="2748" y="966"/>
                  <a:pt x="2748" y="966"/>
                </a:cubicBezTo>
                <a:cubicBezTo>
                  <a:pt x="2746" y="966"/>
                  <a:pt x="2746" y="966"/>
                  <a:pt x="2746" y="966"/>
                </a:cubicBezTo>
                <a:cubicBezTo>
                  <a:pt x="2746" y="967"/>
                  <a:pt x="2746" y="967"/>
                  <a:pt x="2746" y="967"/>
                </a:cubicBezTo>
                <a:lnTo>
                  <a:pt x="2748" y="968"/>
                </a:lnTo>
                <a:close/>
                <a:moveTo>
                  <a:pt x="2803" y="1041"/>
                </a:moveTo>
                <a:cubicBezTo>
                  <a:pt x="2803" y="1040"/>
                  <a:pt x="2803" y="1040"/>
                  <a:pt x="2803" y="1040"/>
                </a:cubicBezTo>
                <a:cubicBezTo>
                  <a:pt x="2802" y="1040"/>
                  <a:pt x="2802" y="1040"/>
                  <a:pt x="2802" y="1040"/>
                </a:cubicBezTo>
                <a:cubicBezTo>
                  <a:pt x="2801" y="1042"/>
                  <a:pt x="2801" y="1042"/>
                  <a:pt x="2801" y="1042"/>
                </a:cubicBezTo>
                <a:cubicBezTo>
                  <a:pt x="2802" y="1043"/>
                  <a:pt x="2802" y="1043"/>
                  <a:pt x="2802" y="1043"/>
                </a:cubicBezTo>
                <a:lnTo>
                  <a:pt x="2803" y="1041"/>
                </a:lnTo>
                <a:close/>
                <a:moveTo>
                  <a:pt x="2784" y="1123"/>
                </a:moveTo>
                <a:cubicBezTo>
                  <a:pt x="2783" y="1122"/>
                  <a:pt x="2783" y="1122"/>
                  <a:pt x="2783" y="1122"/>
                </a:cubicBezTo>
                <a:cubicBezTo>
                  <a:pt x="2783" y="1123"/>
                  <a:pt x="2783" y="1123"/>
                  <a:pt x="2783" y="1123"/>
                </a:cubicBezTo>
                <a:cubicBezTo>
                  <a:pt x="2783" y="1124"/>
                  <a:pt x="2783" y="1124"/>
                  <a:pt x="2783" y="1124"/>
                </a:cubicBezTo>
                <a:lnTo>
                  <a:pt x="2784" y="1123"/>
                </a:lnTo>
                <a:close/>
                <a:moveTo>
                  <a:pt x="2787" y="1001"/>
                </a:moveTo>
                <a:cubicBezTo>
                  <a:pt x="2786" y="999"/>
                  <a:pt x="2786" y="999"/>
                  <a:pt x="2786" y="999"/>
                </a:cubicBezTo>
                <a:cubicBezTo>
                  <a:pt x="2784" y="996"/>
                  <a:pt x="2784" y="996"/>
                  <a:pt x="2784" y="996"/>
                </a:cubicBezTo>
                <a:cubicBezTo>
                  <a:pt x="2784" y="998"/>
                  <a:pt x="2784" y="998"/>
                  <a:pt x="2784" y="998"/>
                </a:cubicBezTo>
                <a:cubicBezTo>
                  <a:pt x="2784" y="1000"/>
                  <a:pt x="2784" y="1000"/>
                  <a:pt x="2784" y="1000"/>
                </a:cubicBezTo>
                <a:cubicBezTo>
                  <a:pt x="2786" y="1002"/>
                  <a:pt x="2786" y="1002"/>
                  <a:pt x="2786" y="1002"/>
                </a:cubicBezTo>
                <a:lnTo>
                  <a:pt x="2787" y="1001"/>
                </a:lnTo>
                <a:close/>
                <a:moveTo>
                  <a:pt x="2789" y="1118"/>
                </a:moveTo>
                <a:cubicBezTo>
                  <a:pt x="2792" y="1119"/>
                  <a:pt x="2792" y="1119"/>
                  <a:pt x="2792" y="1119"/>
                </a:cubicBezTo>
                <a:cubicBezTo>
                  <a:pt x="2793" y="1120"/>
                  <a:pt x="2793" y="1120"/>
                  <a:pt x="2793" y="1120"/>
                </a:cubicBezTo>
                <a:cubicBezTo>
                  <a:pt x="2794" y="1119"/>
                  <a:pt x="2794" y="1119"/>
                  <a:pt x="2794" y="1119"/>
                </a:cubicBezTo>
                <a:cubicBezTo>
                  <a:pt x="2795" y="1118"/>
                  <a:pt x="2795" y="1118"/>
                  <a:pt x="2795" y="1118"/>
                </a:cubicBezTo>
                <a:cubicBezTo>
                  <a:pt x="2797" y="1117"/>
                  <a:pt x="2797" y="1117"/>
                  <a:pt x="2797" y="1117"/>
                </a:cubicBezTo>
                <a:cubicBezTo>
                  <a:pt x="2796" y="1116"/>
                  <a:pt x="2796" y="1116"/>
                  <a:pt x="2796" y="1116"/>
                </a:cubicBezTo>
                <a:cubicBezTo>
                  <a:pt x="2794" y="1115"/>
                  <a:pt x="2794" y="1115"/>
                  <a:pt x="2794" y="1115"/>
                </a:cubicBezTo>
                <a:cubicBezTo>
                  <a:pt x="2793" y="1116"/>
                  <a:pt x="2793" y="1116"/>
                  <a:pt x="2793" y="1116"/>
                </a:cubicBezTo>
                <a:cubicBezTo>
                  <a:pt x="2789" y="1117"/>
                  <a:pt x="2789" y="1117"/>
                  <a:pt x="2789" y="1117"/>
                </a:cubicBezTo>
                <a:cubicBezTo>
                  <a:pt x="2788" y="1116"/>
                  <a:pt x="2788" y="1116"/>
                  <a:pt x="2788" y="1116"/>
                </a:cubicBezTo>
                <a:cubicBezTo>
                  <a:pt x="2787" y="1117"/>
                  <a:pt x="2787" y="1117"/>
                  <a:pt x="2787" y="1117"/>
                </a:cubicBezTo>
                <a:cubicBezTo>
                  <a:pt x="2786" y="1119"/>
                  <a:pt x="2786" y="1119"/>
                  <a:pt x="2786" y="1119"/>
                </a:cubicBezTo>
                <a:cubicBezTo>
                  <a:pt x="2787" y="1120"/>
                  <a:pt x="2787" y="1120"/>
                  <a:pt x="2787" y="1120"/>
                </a:cubicBezTo>
                <a:lnTo>
                  <a:pt x="2789" y="1118"/>
                </a:lnTo>
                <a:close/>
                <a:moveTo>
                  <a:pt x="2797" y="996"/>
                </a:moveTo>
                <a:cubicBezTo>
                  <a:pt x="2798" y="996"/>
                  <a:pt x="2798" y="996"/>
                  <a:pt x="2798" y="996"/>
                </a:cubicBezTo>
                <a:cubicBezTo>
                  <a:pt x="2798" y="994"/>
                  <a:pt x="2798" y="994"/>
                  <a:pt x="2798" y="994"/>
                </a:cubicBezTo>
                <a:cubicBezTo>
                  <a:pt x="2797" y="994"/>
                  <a:pt x="2797" y="994"/>
                  <a:pt x="2797" y="994"/>
                </a:cubicBezTo>
                <a:cubicBezTo>
                  <a:pt x="2797" y="994"/>
                  <a:pt x="2797" y="996"/>
                  <a:pt x="2797" y="996"/>
                </a:cubicBezTo>
                <a:close/>
                <a:moveTo>
                  <a:pt x="2799" y="993"/>
                </a:moveTo>
                <a:cubicBezTo>
                  <a:pt x="2799" y="991"/>
                  <a:pt x="2799" y="991"/>
                  <a:pt x="2799" y="991"/>
                </a:cubicBezTo>
                <a:cubicBezTo>
                  <a:pt x="2799" y="989"/>
                  <a:pt x="2799" y="989"/>
                  <a:pt x="2799" y="989"/>
                </a:cubicBezTo>
                <a:cubicBezTo>
                  <a:pt x="2797" y="989"/>
                  <a:pt x="2797" y="989"/>
                  <a:pt x="2797" y="989"/>
                </a:cubicBezTo>
                <a:cubicBezTo>
                  <a:pt x="2797" y="989"/>
                  <a:pt x="2797" y="989"/>
                  <a:pt x="2797" y="989"/>
                </a:cubicBezTo>
                <a:cubicBezTo>
                  <a:pt x="2797" y="992"/>
                  <a:pt x="2797" y="992"/>
                  <a:pt x="2797" y="992"/>
                </a:cubicBezTo>
                <a:cubicBezTo>
                  <a:pt x="2797" y="994"/>
                  <a:pt x="2797" y="994"/>
                  <a:pt x="2797" y="994"/>
                </a:cubicBezTo>
                <a:lnTo>
                  <a:pt x="2799" y="993"/>
                </a:lnTo>
                <a:close/>
                <a:moveTo>
                  <a:pt x="2799" y="1077"/>
                </a:moveTo>
                <a:cubicBezTo>
                  <a:pt x="2801" y="1075"/>
                  <a:pt x="2801" y="1075"/>
                  <a:pt x="2801" y="1075"/>
                </a:cubicBezTo>
                <a:cubicBezTo>
                  <a:pt x="2803" y="1075"/>
                  <a:pt x="2803" y="1075"/>
                  <a:pt x="2803" y="1075"/>
                </a:cubicBezTo>
                <a:cubicBezTo>
                  <a:pt x="2803" y="1073"/>
                  <a:pt x="2803" y="1073"/>
                  <a:pt x="2803" y="1073"/>
                </a:cubicBezTo>
                <a:cubicBezTo>
                  <a:pt x="2801" y="1071"/>
                  <a:pt x="2801" y="1071"/>
                  <a:pt x="2801" y="1071"/>
                </a:cubicBezTo>
                <a:cubicBezTo>
                  <a:pt x="2801" y="1070"/>
                  <a:pt x="2801" y="1070"/>
                  <a:pt x="2801" y="1070"/>
                </a:cubicBezTo>
                <a:cubicBezTo>
                  <a:pt x="2798" y="1069"/>
                  <a:pt x="2798" y="1069"/>
                  <a:pt x="2798" y="1069"/>
                </a:cubicBezTo>
                <a:cubicBezTo>
                  <a:pt x="2794" y="1069"/>
                  <a:pt x="2794" y="1069"/>
                  <a:pt x="2794" y="1069"/>
                </a:cubicBezTo>
                <a:cubicBezTo>
                  <a:pt x="2793" y="1070"/>
                  <a:pt x="2793" y="1070"/>
                  <a:pt x="2793" y="1070"/>
                </a:cubicBezTo>
                <a:cubicBezTo>
                  <a:pt x="2791" y="1069"/>
                  <a:pt x="2791" y="1069"/>
                  <a:pt x="2791" y="1069"/>
                </a:cubicBezTo>
                <a:cubicBezTo>
                  <a:pt x="2789" y="1071"/>
                  <a:pt x="2789" y="1071"/>
                  <a:pt x="2789" y="1071"/>
                </a:cubicBezTo>
                <a:cubicBezTo>
                  <a:pt x="2789" y="1073"/>
                  <a:pt x="2789" y="1073"/>
                  <a:pt x="2789" y="1073"/>
                </a:cubicBezTo>
                <a:cubicBezTo>
                  <a:pt x="2790" y="1075"/>
                  <a:pt x="2790" y="1075"/>
                  <a:pt x="2790" y="1075"/>
                </a:cubicBezTo>
                <a:cubicBezTo>
                  <a:pt x="2793" y="1076"/>
                  <a:pt x="2793" y="1076"/>
                  <a:pt x="2793" y="1076"/>
                </a:cubicBezTo>
                <a:cubicBezTo>
                  <a:pt x="2794" y="1077"/>
                  <a:pt x="2794" y="1077"/>
                  <a:pt x="2794" y="1077"/>
                </a:cubicBezTo>
                <a:cubicBezTo>
                  <a:pt x="2797" y="1076"/>
                  <a:pt x="2797" y="1076"/>
                  <a:pt x="2797" y="1076"/>
                </a:cubicBezTo>
                <a:lnTo>
                  <a:pt x="2799" y="1077"/>
                </a:lnTo>
                <a:close/>
                <a:moveTo>
                  <a:pt x="2758" y="907"/>
                </a:moveTo>
                <a:cubicBezTo>
                  <a:pt x="2758" y="908"/>
                  <a:pt x="2758" y="908"/>
                  <a:pt x="2758" y="908"/>
                </a:cubicBezTo>
                <a:cubicBezTo>
                  <a:pt x="2760" y="906"/>
                  <a:pt x="2760" y="906"/>
                  <a:pt x="2760" y="906"/>
                </a:cubicBezTo>
                <a:cubicBezTo>
                  <a:pt x="2761" y="905"/>
                  <a:pt x="2761" y="905"/>
                  <a:pt x="2761" y="905"/>
                </a:cubicBezTo>
                <a:cubicBezTo>
                  <a:pt x="2763" y="908"/>
                  <a:pt x="2763" y="908"/>
                  <a:pt x="2763" y="908"/>
                </a:cubicBezTo>
                <a:cubicBezTo>
                  <a:pt x="2766" y="909"/>
                  <a:pt x="2766" y="909"/>
                  <a:pt x="2766" y="909"/>
                </a:cubicBezTo>
                <a:cubicBezTo>
                  <a:pt x="2768" y="909"/>
                  <a:pt x="2768" y="909"/>
                  <a:pt x="2768" y="909"/>
                </a:cubicBezTo>
                <a:cubicBezTo>
                  <a:pt x="2768" y="908"/>
                  <a:pt x="2768" y="908"/>
                  <a:pt x="2768" y="908"/>
                </a:cubicBezTo>
                <a:cubicBezTo>
                  <a:pt x="2766" y="906"/>
                  <a:pt x="2766" y="906"/>
                  <a:pt x="2766" y="906"/>
                </a:cubicBezTo>
                <a:cubicBezTo>
                  <a:pt x="2763" y="904"/>
                  <a:pt x="2763" y="904"/>
                  <a:pt x="2763" y="904"/>
                </a:cubicBezTo>
                <a:cubicBezTo>
                  <a:pt x="2762" y="904"/>
                  <a:pt x="2762" y="904"/>
                  <a:pt x="2762" y="904"/>
                </a:cubicBezTo>
                <a:cubicBezTo>
                  <a:pt x="2760" y="902"/>
                  <a:pt x="2760" y="902"/>
                  <a:pt x="2760" y="902"/>
                </a:cubicBezTo>
                <a:cubicBezTo>
                  <a:pt x="2759" y="902"/>
                  <a:pt x="2759" y="902"/>
                  <a:pt x="2759" y="902"/>
                </a:cubicBezTo>
                <a:cubicBezTo>
                  <a:pt x="2760" y="902"/>
                  <a:pt x="2760" y="902"/>
                  <a:pt x="2760" y="902"/>
                </a:cubicBezTo>
                <a:cubicBezTo>
                  <a:pt x="2758" y="901"/>
                  <a:pt x="2758" y="901"/>
                  <a:pt x="2758" y="901"/>
                </a:cubicBezTo>
                <a:cubicBezTo>
                  <a:pt x="2758" y="903"/>
                  <a:pt x="2758" y="903"/>
                  <a:pt x="2758" y="903"/>
                </a:cubicBezTo>
                <a:cubicBezTo>
                  <a:pt x="2759" y="905"/>
                  <a:pt x="2759" y="905"/>
                  <a:pt x="2759" y="905"/>
                </a:cubicBezTo>
                <a:cubicBezTo>
                  <a:pt x="2758" y="906"/>
                  <a:pt x="2758" y="906"/>
                  <a:pt x="2758" y="906"/>
                </a:cubicBezTo>
                <a:lnTo>
                  <a:pt x="2758" y="907"/>
                </a:lnTo>
                <a:close/>
                <a:moveTo>
                  <a:pt x="2747" y="900"/>
                </a:moveTo>
                <a:cubicBezTo>
                  <a:pt x="2746" y="902"/>
                  <a:pt x="2746" y="902"/>
                  <a:pt x="2746" y="902"/>
                </a:cubicBezTo>
                <a:cubicBezTo>
                  <a:pt x="2745" y="904"/>
                  <a:pt x="2745" y="904"/>
                  <a:pt x="2745" y="904"/>
                </a:cubicBezTo>
                <a:cubicBezTo>
                  <a:pt x="2746" y="907"/>
                  <a:pt x="2746" y="907"/>
                  <a:pt x="2746" y="907"/>
                </a:cubicBezTo>
                <a:cubicBezTo>
                  <a:pt x="2747" y="906"/>
                  <a:pt x="2747" y="906"/>
                  <a:pt x="2747" y="906"/>
                </a:cubicBezTo>
                <a:cubicBezTo>
                  <a:pt x="2748" y="904"/>
                  <a:pt x="2748" y="904"/>
                  <a:pt x="2748" y="904"/>
                </a:cubicBezTo>
                <a:cubicBezTo>
                  <a:pt x="2747" y="902"/>
                  <a:pt x="2747" y="902"/>
                  <a:pt x="2747" y="902"/>
                </a:cubicBezTo>
                <a:cubicBezTo>
                  <a:pt x="2747" y="900"/>
                  <a:pt x="2747" y="900"/>
                  <a:pt x="2747" y="900"/>
                </a:cubicBezTo>
                <a:close/>
                <a:moveTo>
                  <a:pt x="2722" y="984"/>
                </a:moveTo>
                <a:cubicBezTo>
                  <a:pt x="2721" y="985"/>
                  <a:pt x="2721" y="985"/>
                  <a:pt x="2721" y="985"/>
                </a:cubicBezTo>
                <a:cubicBezTo>
                  <a:pt x="2722" y="987"/>
                  <a:pt x="2722" y="987"/>
                  <a:pt x="2722" y="987"/>
                </a:cubicBezTo>
                <a:cubicBezTo>
                  <a:pt x="2722" y="986"/>
                  <a:pt x="2722" y="986"/>
                  <a:pt x="2722" y="986"/>
                </a:cubicBezTo>
                <a:lnTo>
                  <a:pt x="2722" y="984"/>
                </a:lnTo>
                <a:close/>
                <a:moveTo>
                  <a:pt x="2748" y="910"/>
                </a:moveTo>
                <a:cubicBezTo>
                  <a:pt x="2746" y="908"/>
                  <a:pt x="2746" y="908"/>
                  <a:pt x="2746" y="908"/>
                </a:cubicBezTo>
                <a:cubicBezTo>
                  <a:pt x="2744" y="909"/>
                  <a:pt x="2744" y="909"/>
                  <a:pt x="2744" y="909"/>
                </a:cubicBezTo>
                <a:cubicBezTo>
                  <a:pt x="2744" y="910"/>
                  <a:pt x="2744" y="910"/>
                  <a:pt x="2744" y="910"/>
                </a:cubicBezTo>
                <a:cubicBezTo>
                  <a:pt x="2746" y="911"/>
                  <a:pt x="2746" y="911"/>
                  <a:pt x="2746" y="911"/>
                </a:cubicBezTo>
                <a:cubicBezTo>
                  <a:pt x="2747" y="911"/>
                  <a:pt x="2747" y="911"/>
                  <a:pt x="2747" y="911"/>
                </a:cubicBezTo>
                <a:cubicBezTo>
                  <a:pt x="2747" y="913"/>
                  <a:pt x="2747" y="913"/>
                  <a:pt x="2747" y="913"/>
                </a:cubicBezTo>
                <a:cubicBezTo>
                  <a:pt x="2747" y="915"/>
                  <a:pt x="2747" y="915"/>
                  <a:pt x="2747" y="915"/>
                </a:cubicBezTo>
                <a:cubicBezTo>
                  <a:pt x="2747" y="918"/>
                  <a:pt x="2747" y="918"/>
                  <a:pt x="2747" y="918"/>
                </a:cubicBezTo>
                <a:cubicBezTo>
                  <a:pt x="2746" y="921"/>
                  <a:pt x="2746" y="921"/>
                  <a:pt x="2746" y="921"/>
                </a:cubicBezTo>
                <a:cubicBezTo>
                  <a:pt x="2747" y="924"/>
                  <a:pt x="2747" y="924"/>
                  <a:pt x="2747" y="924"/>
                </a:cubicBezTo>
                <a:cubicBezTo>
                  <a:pt x="2748" y="924"/>
                  <a:pt x="2748" y="924"/>
                  <a:pt x="2748" y="924"/>
                </a:cubicBezTo>
                <a:cubicBezTo>
                  <a:pt x="2748" y="923"/>
                  <a:pt x="2748" y="923"/>
                  <a:pt x="2748" y="923"/>
                </a:cubicBezTo>
                <a:cubicBezTo>
                  <a:pt x="2750" y="921"/>
                  <a:pt x="2750" y="921"/>
                  <a:pt x="2750" y="921"/>
                </a:cubicBezTo>
                <a:cubicBezTo>
                  <a:pt x="2752" y="922"/>
                  <a:pt x="2752" y="922"/>
                  <a:pt x="2752" y="922"/>
                </a:cubicBezTo>
                <a:cubicBezTo>
                  <a:pt x="2752" y="921"/>
                  <a:pt x="2752" y="921"/>
                  <a:pt x="2752" y="921"/>
                </a:cubicBezTo>
                <a:cubicBezTo>
                  <a:pt x="2753" y="921"/>
                  <a:pt x="2753" y="921"/>
                  <a:pt x="2753" y="921"/>
                </a:cubicBezTo>
                <a:cubicBezTo>
                  <a:pt x="2754" y="920"/>
                  <a:pt x="2754" y="920"/>
                  <a:pt x="2754" y="920"/>
                </a:cubicBezTo>
                <a:cubicBezTo>
                  <a:pt x="2756" y="918"/>
                  <a:pt x="2756" y="918"/>
                  <a:pt x="2756" y="918"/>
                </a:cubicBezTo>
                <a:cubicBezTo>
                  <a:pt x="2757" y="915"/>
                  <a:pt x="2757" y="915"/>
                  <a:pt x="2757" y="915"/>
                </a:cubicBezTo>
                <a:cubicBezTo>
                  <a:pt x="2758" y="915"/>
                  <a:pt x="2758" y="915"/>
                  <a:pt x="2758" y="915"/>
                </a:cubicBezTo>
                <a:cubicBezTo>
                  <a:pt x="2759" y="913"/>
                  <a:pt x="2759" y="913"/>
                  <a:pt x="2759" y="913"/>
                </a:cubicBezTo>
                <a:cubicBezTo>
                  <a:pt x="2758" y="911"/>
                  <a:pt x="2758" y="911"/>
                  <a:pt x="2758" y="911"/>
                </a:cubicBezTo>
                <a:cubicBezTo>
                  <a:pt x="2757" y="912"/>
                  <a:pt x="2757" y="912"/>
                  <a:pt x="2757" y="912"/>
                </a:cubicBezTo>
                <a:cubicBezTo>
                  <a:pt x="2755" y="914"/>
                  <a:pt x="2755" y="914"/>
                  <a:pt x="2755" y="914"/>
                </a:cubicBezTo>
                <a:cubicBezTo>
                  <a:pt x="2754" y="912"/>
                  <a:pt x="2754" y="912"/>
                  <a:pt x="2754" y="912"/>
                </a:cubicBezTo>
                <a:cubicBezTo>
                  <a:pt x="2753" y="912"/>
                  <a:pt x="2753" y="912"/>
                  <a:pt x="2753" y="912"/>
                </a:cubicBezTo>
                <a:cubicBezTo>
                  <a:pt x="2751" y="912"/>
                  <a:pt x="2751" y="912"/>
                  <a:pt x="2751" y="912"/>
                </a:cubicBezTo>
                <a:cubicBezTo>
                  <a:pt x="2749" y="912"/>
                  <a:pt x="2749" y="912"/>
                  <a:pt x="2749" y="912"/>
                </a:cubicBezTo>
                <a:cubicBezTo>
                  <a:pt x="2750" y="911"/>
                  <a:pt x="2750" y="911"/>
                  <a:pt x="2750" y="911"/>
                </a:cubicBezTo>
                <a:lnTo>
                  <a:pt x="2748" y="910"/>
                </a:lnTo>
                <a:close/>
                <a:moveTo>
                  <a:pt x="2725" y="923"/>
                </a:moveTo>
                <a:cubicBezTo>
                  <a:pt x="2724" y="922"/>
                  <a:pt x="2724" y="922"/>
                  <a:pt x="2724" y="922"/>
                </a:cubicBezTo>
                <a:cubicBezTo>
                  <a:pt x="2724" y="923"/>
                  <a:pt x="2724" y="923"/>
                  <a:pt x="2724" y="923"/>
                </a:cubicBezTo>
                <a:cubicBezTo>
                  <a:pt x="2723" y="924"/>
                  <a:pt x="2723" y="924"/>
                  <a:pt x="2723" y="924"/>
                </a:cubicBezTo>
                <a:cubicBezTo>
                  <a:pt x="2723" y="925"/>
                  <a:pt x="2723" y="925"/>
                  <a:pt x="2723" y="925"/>
                </a:cubicBezTo>
                <a:cubicBezTo>
                  <a:pt x="2724" y="925"/>
                  <a:pt x="2724" y="925"/>
                  <a:pt x="2724" y="925"/>
                </a:cubicBezTo>
                <a:cubicBezTo>
                  <a:pt x="2726" y="925"/>
                  <a:pt x="2726" y="925"/>
                  <a:pt x="2726" y="925"/>
                </a:cubicBezTo>
                <a:cubicBezTo>
                  <a:pt x="2726" y="924"/>
                  <a:pt x="2726" y="924"/>
                  <a:pt x="2726" y="924"/>
                </a:cubicBezTo>
                <a:lnTo>
                  <a:pt x="2725" y="923"/>
                </a:lnTo>
                <a:close/>
                <a:moveTo>
                  <a:pt x="2723" y="912"/>
                </a:moveTo>
                <a:cubicBezTo>
                  <a:pt x="2724" y="911"/>
                  <a:pt x="2724" y="911"/>
                  <a:pt x="2724" y="911"/>
                </a:cubicBezTo>
                <a:cubicBezTo>
                  <a:pt x="2725" y="910"/>
                  <a:pt x="2725" y="910"/>
                  <a:pt x="2725" y="910"/>
                </a:cubicBezTo>
                <a:cubicBezTo>
                  <a:pt x="2724" y="909"/>
                  <a:pt x="2724" y="909"/>
                  <a:pt x="2724" y="909"/>
                </a:cubicBezTo>
                <a:cubicBezTo>
                  <a:pt x="2722" y="908"/>
                  <a:pt x="2722" y="908"/>
                  <a:pt x="2722" y="908"/>
                </a:cubicBezTo>
                <a:cubicBezTo>
                  <a:pt x="2722" y="909"/>
                  <a:pt x="2722" y="909"/>
                  <a:pt x="2722" y="909"/>
                </a:cubicBezTo>
                <a:cubicBezTo>
                  <a:pt x="2722" y="912"/>
                  <a:pt x="2722" y="912"/>
                  <a:pt x="2722" y="912"/>
                </a:cubicBezTo>
                <a:lnTo>
                  <a:pt x="2723" y="912"/>
                </a:lnTo>
                <a:close/>
                <a:moveTo>
                  <a:pt x="2728" y="982"/>
                </a:moveTo>
                <a:cubicBezTo>
                  <a:pt x="2730" y="981"/>
                  <a:pt x="2730" y="981"/>
                  <a:pt x="2730" y="981"/>
                </a:cubicBezTo>
                <a:cubicBezTo>
                  <a:pt x="2730" y="979"/>
                  <a:pt x="2730" y="979"/>
                  <a:pt x="2730" y="979"/>
                </a:cubicBezTo>
                <a:cubicBezTo>
                  <a:pt x="2729" y="979"/>
                  <a:pt x="2729" y="979"/>
                  <a:pt x="2729" y="979"/>
                </a:cubicBezTo>
                <a:cubicBezTo>
                  <a:pt x="2725" y="982"/>
                  <a:pt x="2725" y="982"/>
                  <a:pt x="2725" y="982"/>
                </a:cubicBezTo>
                <a:cubicBezTo>
                  <a:pt x="2726" y="983"/>
                  <a:pt x="2726" y="983"/>
                  <a:pt x="2726" y="983"/>
                </a:cubicBezTo>
                <a:lnTo>
                  <a:pt x="2728" y="982"/>
                </a:lnTo>
                <a:close/>
                <a:moveTo>
                  <a:pt x="2753" y="904"/>
                </a:moveTo>
                <a:cubicBezTo>
                  <a:pt x="2753" y="903"/>
                  <a:pt x="2753" y="903"/>
                  <a:pt x="2753" y="903"/>
                </a:cubicBezTo>
                <a:cubicBezTo>
                  <a:pt x="2751" y="902"/>
                  <a:pt x="2751" y="902"/>
                  <a:pt x="2751" y="902"/>
                </a:cubicBezTo>
                <a:cubicBezTo>
                  <a:pt x="2750" y="903"/>
                  <a:pt x="2750" y="903"/>
                  <a:pt x="2750" y="903"/>
                </a:cubicBezTo>
                <a:cubicBezTo>
                  <a:pt x="2751" y="904"/>
                  <a:pt x="2751" y="904"/>
                  <a:pt x="2751" y="904"/>
                </a:cubicBezTo>
                <a:lnTo>
                  <a:pt x="2753" y="904"/>
                </a:lnTo>
                <a:close/>
                <a:moveTo>
                  <a:pt x="2770" y="923"/>
                </a:moveTo>
                <a:cubicBezTo>
                  <a:pt x="2770" y="921"/>
                  <a:pt x="2770" y="921"/>
                  <a:pt x="2770" y="921"/>
                </a:cubicBezTo>
                <a:cubicBezTo>
                  <a:pt x="2770" y="922"/>
                  <a:pt x="2770" y="922"/>
                  <a:pt x="2770" y="922"/>
                </a:cubicBezTo>
                <a:lnTo>
                  <a:pt x="2770" y="923"/>
                </a:lnTo>
                <a:close/>
                <a:moveTo>
                  <a:pt x="2766" y="931"/>
                </a:moveTo>
                <a:cubicBezTo>
                  <a:pt x="2767" y="933"/>
                  <a:pt x="2767" y="933"/>
                  <a:pt x="2767" y="933"/>
                </a:cubicBezTo>
                <a:cubicBezTo>
                  <a:pt x="2767" y="934"/>
                  <a:pt x="2767" y="934"/>
                  <a:pt x="2767" y="934"/>
                </a:cubicBezTo>
                <a:cubicBezTo>
                  <a:pt x="2769" y="933"/>
                  <a:pt x="2769" y="933"/>
                  <a:pt x="2769" y="933"/>
                </a:cubicBezTo>
                <a:cubicBezTo>
                  <a:pt x="2772" y="932"/>
                  <a:pt x="2772" y="932"/>
                  <a:pt x="2772" y="932"/>
                </a:cubicBezTo>
                <a:cubicBezTo>
                  <a:pt x="2773" y="931"/>
                  <a:pt x="2773" y="931"/>
                  <a:pt x="2773" y="931"/>
                </a:cubicBezTo>
                <a:cubicBezTo>
                  <a:pt x="2773" y="929"/>
                  <a:pt x="2773" y="929"/>
                  <a:pt x="2773" y="929"/>
                </a:cubicBezTo>
                <a:cubicBezTo>
                  <a:pt x="2772" y="928"/>
                  <a:pt x="2772" y="928"/>
                  <a:pt x="2772" y="928"/>
                </a:cubicBezTo>
                <a:cubicBezTo>
                  <a:pt x="2771" y="928"/>
                  <a:pt x="2771" y="928"/>
                  <a:pt x="2771" y="928"/>
                </a:cubicBezTo>
                <a:cubicBezTo>
                  <a:pt x="2767" y="930"/>
                  <a:pt x="2767" y="930"/>
                  <a:pt x="2767" y="930"/>
                </a:cubicBezTo>
                <a:lnTo>
                  <a:pt x="2766" y="931"/>
                </a:lnTo>
                <a:close/>
                <a:moveTo>
                  <a:pt x="2774" y="937"/>
                </a:moveTo>
                <a:cubicBezTo>
                  <a:pt x="2774" y="938"/>
                  <a:pt x="2774" y="938"/>
                  <a:pt x="2774" y="938"/>
                </a:cubicBezTo>
                <a:cubicBezTo>
                  <a:pt x="2776" y="939"/>
                  <a:pt x="2776" y="939"/>
                  <a:pt x="2776" y="939"/>
                </a:cubicBezTo>
                <a:cubicBezTo>
                  <a:pt x="2776" y="937"/>
                  <a:pt x="2776" y="937"/>
                  <a:pt x="2776" y="937"/>
                </a:cubicBezTo>
                <a:cubicBezTo>
                  <a:pt x="2774" y="936"/>
                  <a:pt x="2774" y="936"/>
                  <a:pt x="2774" y="936"/>
                </a:cubicBezTo>
                <a:lnTo>
                  <a:pt x="2774" y="937"/>
                </a:lnTo>
                <a:close/>
                <a:moveTo>
                  <a:pt x="2769" y="913"/>
                </a:moveTo>
                <a:cubicBezTo>
                  <a:pt x="2771" y="914"/>
                  <a:pt x="2771" y="914"/>
                  <a:pt x="2771" y="914"/>
                </a:cubicBezTo>
                <a:cubicBezTo>
                  <a:pt x="2772" y="914"/>
                  <a:pt x="2772" y="914"/>
                  <a:pt x="2772" y="914"/>
                </a:cubicBezTo>
                <a:cubicBezTo>
                  <a:pt x="2773" y="912"/>
                  <a:pt x="2773" y="912"/>
                  <a:pt x="2773" y="912"/>
                </a:cubicBezTo>
                <a:cubicBezTo>
                  <a:pt x="2770" y="912"/>
                  <a:pt x="2770" y="912"/>
                  <a:pt x="2770" y="912"/>
                </a:cubicBezTo>
                <a:lnTo>
                  <a:pt x="2769" y="913"/>
                </a:lnTo>
                <a:close/>
                <a:moveTo>
                  <a:pt x="2780" y="930"/>
                </a:moveTo>
                <a:cubicBezTo>
                  <a:pt x="2781" y="931"/>
                  <a:pt x="2781" y="931"/>
                  <a:pt x="2781" y="931"/>
                </a:cubicBezTo>
                <a:cubicBezTo>
                  <a:pt x="2781" y="930"/>
                  <a:pt x="2781" y="930"/>
                  <a:pt x="2781" y="930"/>
                </a:cubicBezTo>
                <a:cubicBezTo>
                  <a:pt x="2780" y="928"/>
                  <a:pt x="2780" y="928"/>
                  <a:pt x="2780" y="928"/>
                </a:cubicBezTo>
                <a:lnTo>
                  <a:pt x="2780" y="930"/>
                </a:lnTo>
                <a:close/>
                <a:moveTo>
                  <a:pt x="2777" y="921"/>
                </a:moveTo>
                <a:cubicBezTo>
                  <a:pt x="2777" y="918"/>
                  <a:pt x="2777" y="918"/>
                  <a:pt x="2777" y="918"/>
                </a:cubicBezTo>
                <a:cubicBezTo>
                  <a:pt x="2776" y="916"/>
                  <a:pt x="2776" y="916"/>
                  <a:pt x="2776" y="916"/>
                </a:cubicBezTo>
                <a:cubicBezTo>
                  <a:pt x="2775" y="915"/>
                  <a:pt x="2775" y="915"/>
                  <a:pt x="2775" y="915"/>
                </a:cubicBezTo>
                <a:cubicBezTo>
                  <a:pt x="2773" y="916"/>
                  <a:pt x="2773" y="916"/>
                  <a:pt x="2773" y="916"/>
                </a:cubicBezTo>
                <a:cubicBezTo>
                  <a:pt x="2771" y="915"/>
                  <a:pt x="2771" y="915"/>
                  <a:pt x="2771" y="915"/>
                </a:cubicBezTo>
                <a:cubicBezTo>
                  <a:pt x="2770" y="915"/>
                  <a:pt x="2770" y="915"/>
                  <a:pt x="2770" y="915"/>
                </a:cubicBezTo>
                <a:cubicBezTo>
                  <a:pt x="2771" y="917"/>
                  <a:pt x="2771" y="917"/>
                  <a:pt x="2771" y="917"/>
                </a:cubicBezTo>
                <a:cubicBezTo>
                  <a:pt x="2771" y="919"/>
                  <a:pt x="2771" y="919"/>
                  <a:pt x="2771" y="919"/>
                </a:cubicBezTo>
                <a:cubicBezTo>
                  <a:pt x="2772" y="920"/>
                  <a:pt x="2772" y="920"/>
                  <a:pt x="2772" y="920"/>
                </a:cubicBezTo>
                <a:cubicBezTo>
                  <a:pt x="2773" y="919"/>
                  <a:pt x="2773" y="919"/>
                  <a:pt x="2773" y="919"/>
                </a:cubicBezTo>
                <a:cubicBezTo>
                  <a:pt x="2774" y="920"/>
                  <a:pt x="2774" y="920"/>
                  <a:pt x="2774" y="920"/>
                </a:cubicBezTo>
                <a:cubicBezTo>
                  <a:pt x="2774" y="923"/>
                  <a:pt x="2774" y="923"/>
                  <a:pt x="2774" y="923"/>
                </a:cubicBezTo>
                <a:cubicBezTo>
                  <a:pt x="2775" y="925"/>
                  <a:pt x="2775" y="925"/>
                  <a:pt x="2775" y="925"/>
                </a:cubicBezTo>
                <a:cubicBezTo>
                  <a:pt x="2775" y="927"/>
                  <a:pt x="2775" y="927"/>
                  <a:pt x="2775" y="927"/>
                </a:cubicBezTo>
                <a:cubicBezTo>
                  <a:pt x="2777" y="929"/>
                  <a:pt x="2777" y="929"/>
                  <a:pt x="2777" y="929"/>
                </a:cubicBezTo>
                <a:cubicBezTo>
                  <a:pt x="2777" y="926"/>
                  <a:pt x="2777" y="926"/>
                  <a:pt x="2777" y="926"/>
                </a:cubicBezTo>
                <a:cubicBezTo>
                  <a:pt x="2778" y="927"/>
                  <a:pt x="2778" y="927"/>
                  <a:pt x="2778" y="927"/>
                </a:cubicBezTo>
                <a:cubicBezTo>
                  <a:pt x="2780" y="927"/>
                  <a:pt x="2780" y="927"/>
                  <a:pt x="2780" y="927"/>
                </a:cubicBezTo>
                <a:cubicBezTo>
                  <a:pt x="2780" y="925"/>
                  <a:pt x="2780" y="925"/>
                  <a:pt x="2780" y="925"/>
                </a:cubicBezTo>
                <a:cubicBezTo>
                  <a:pt x="2779" y="922"/>
                  <a:pt x="2779" y="922"/>
                  <a:pt x="2779" y="922"/>
                </a:cubicBezTo>
                <a:lnTo>
                  <a:pt x="2777" y="921"/>
                </a:lnTo>
                <a:close/>
                <a:moveTo>
                  <a:pt x="2734" y="969"/>
                </a:moveTo>
                <a:cubicBezTo>
                  <a:pt x="2735" y="968"/>
                  <a:pt x="2735" y="968"/>
                  <a:pt x="2735" y="968"/>
                </a:cubicBezTo>
                <a:cubicBezTo>
                  <a:pt x="2735" y="967"/>
                  <a:pt x="2735" y="967"/>
                  <a:pt x="2735" y="967"/>
                </a:cubicBezTo>
                <a:cubicBezTo>
                  <a:pt x="2733" y="969"/>
                  <a:pt x="2733" y="969"/>
                  <a:pt x="2733" y="969"/>
                </a:cubicBezTo>
                <a:lnTo>
                  <a:pt x="2734" y="969"/>
                </a:lnTo>
                <a:close/>
                <a:moveTo>
                  <a:pt x="2762" y="938"/>
                </a:moveTo>
                <a:cubicBezTo>
                  <a:pt x="2763" y="939"/>
                  <a:pt x="2763" y="939"/>
                  <a:pt x="2763" y="939"/>
                </a:cubicBezTo>
                <a:cubicBezTo>
                  <a:pt x="2765" y="939"/>
                  <a:pt x="2765" y="939"/>
                  <a:pt x="2765" y="939"/>
                </a:cubicBezTo>
                <a:cubicBezTo>
                  <a:pt x="2765" y="937"/>
                  <a:pt x="2765" y="937"/>
                  <a:pt x="2765" y="937"/>
                </a:cubicBezTo>
                <a:cubicBezTo>
                  <a:pt x="2764" y="937"/>
                  <a:pt x="2764" y="937"/>
                  <a:pt x="2764" y="937"/>
                </a:cubicBezTo>
                <a:cubicBezTo>
                  <a:pt x="2763" y="937"/>
                  <a:pt x="2763" y="937"/>
                  <a:pt x="2763" y="937"/>
                </a:cubicBezTo>
                <a:lnTo>
                  <a:pt x="2762" y="938"/>
                </a:lnTo>
                <a:close/>
                <a:moveTo>
                  <a:pt x="3114" y="1128"/>
                </a:moveTo>
                <a:cubicBezTo>
                  <a:pt x="3115" y="1127"/>
                  <a:pt x="3115" y="1127"/>
                  <a:pt x="3115" y="1127"/>
                </a:cubicBezTo>
                <a:cubicBezTo>
                  <a:pt x="3115" y="1126"/>
                  <a:pt x="3115" y="1126"/>
                  <a:pt x="3115" y="1126"/>
                </a:cubicBezTo>
                <a:cubicBezTo>
                  <a:pt x="3113" y="1126"/>
                  <a:pt x="3113" y="1126"/>
                  <a:pt x="3113" y="1126"/>
                </a:cubicBezTo>
                <a:cubicBezTo>
                  <a:pt x="3113" y="1127"/>
                  <a:pt x="3113" y="1127"/>
                  <a:pt x="3113" y="1127"/>
                </a:cubicBezTo>
                <a:lnTo>
                  <a:pt x="3114" y="1128"/>
                </a:lnTo>
                <a:close/>
                <a:moveTo>
                  <a:pt x="3099" y="1642"/>
                </a:moveTo>
                <a:cubicBezTo>
                  <a:pt x="3100" y="1642"/>
                  <a:pt x="3100" y="1642"/>
                  <a:pt x="3100" y="1642"/>
                </a:cubicBezTo>
                <a:cubicBezTo>
                  <a:pt x="3100" y="1641"/>
                  <a:pt x="3100" y="1641"/>
                  <a:pt x="3100" y="1641"/>
                </a:cubicBezTo>
                <a:cubicBezTo>
                  <a:pt x="3099" y="1640"/>
                  <a:pt x="3099" y="1640"/>
                  <a:pt x="3099" y="1640"/>
                </a:cubicBezTo>
                <a:cubicBezTo>
                  <a:pt x="3098" y="1641"/>
                  <a:pt x="3098" y="1641"/>
                  <a:pt x="3098" y="1641"/>
                </a:cubicBezTo>
                <a:cubicBezTo>
                  <a:pt x="3098" y="1641"/>
                  <a:pt x="3098" y="1641"/>
                  <a:pt x="3098" y="1641"/>
                </a:cubicBezTo>
                <a:lnTo>
                  <a:pt x="3099" y="1642"/>
                </a:lnTo>
                <a:close/>
                <a:moveTo>
                  <a:pt x="3131" y="1133"/>
                </a:moveTo>
                <a:cubicBezTo>
                  <a:pt x="3131" y="1136"/>
                  <a:pt x="3131" y="1136"/>
                  <a:pt x="3131" y="1136"/>
                </a:cubicBezTo>
                <a:cubicBezTo>
                  <a:pt x="3133" y="1138"/>
                  <a:pt x="3133" y="1138"/>
                  <a:pt x="3133" y="1138"/>
                </a:cubicBezTo>
                <a:cubicBezTo>
                  <a:pt x="3135" y="1140"/>
                  <a:pt x="3135" y="1140"/>
                  <a:pt x="3135" y="1140"/>
                </a:cubicBezTo>
                <a:cubicBezTo>
                  <a:pt x="3138" y="1139"/>
                  <a:pt x="3138" y="1139"/>
                  <a:pt x="3138" y="1139"/>
                </a:cubicBezTo>
                <a:cubicBezTo>
                  <a:pt x="3139" y="1141"/>
                  <a:pt x="3139" y="1141"/>
                  <a:pt x="3139" y="1141"/>
                </a:cubicBezTo>
                <a:cubicBezTo>
                  <a:pt x="3141" y="1141"/>
                  <a:pt x="3141" y="1141"/>
                  <a:pt x="3141" y="1141"/>
                </a:cubicBezTo>
                <a:cubicBezTo>
                  <a:pt x="3142" y="1139"/>
                  <a:pt x="3142" y="1139"/>
                  <a:pt x="3142" y="1139"/>
                </a:cubicBezTo>
                <a:cubicBezTo>
                  <a:pt x="3142" y="1138"/>
                  <a:pt x="3142" y="1138"/>
                  <a:pt x="3142" y="1138"/>
                </a:cubicBezTo>
                <a:cubicBezTo>
                  <a:pt x="3141" y="1138"/>
                  <a:pt x="3141" y="1138"/>
                  <a:pt x="3141" y="1138"/>
                </a:cubicBezTo>
                <a:cubicBezTo>
                  <a:pt x="3139" y="1136"/>
                  <a:pt x="3139" y="1136"/>
                  <a:pt x="3139" y="1136"/>
                </a:cubicBezTo>
                <a:cubicBezTo>
                  <a:pt x="3136" y="1135"/>
                  <a:pt x="3136" y="1135"/>
                  <a:pt x="3136" y="1135"/>
                </a:cubicBezTo>
                <a:cubicBezTo>
                  <a:pt x="3134" y="1135"/>
                  <a:pt x="3134" y="1135"/>
                  <a:pt x="3134" y="1135"/>
                </a:cubicBezTo>
                <a:cubicBezTo>
                  <a:pt x="3132" y="1133"/>
                  <a:pt x="3132" y="1133"/>
                  <a:pt x="3132" y="1133"/>
                </a:cubicBezTo>
                <a:lnTo>
                  <a:pt x="3131" y="1133"/>
                </a:lnTo>
                <a:close/>
                <a:moveTo>
                  <a:pt x="3139" y="1132"/>
                </a:moveTo>
                <a:cubicBezTo>
                  <a:pt x="3139" y="1131"/>
                  <a:pt x="3139" y="1131"/>
                  <a:pt x="3139" y="1131"/>
                </a:cubicBezTo>
                <a:cubicBezTo>
                  <a:pt x="3137" y="1130"/>
                  <a:pt x="3137" y="1130"/>
                  <a:pt x="3137" y="1130"/>
                </a:cubicBezTo>
                <a:cubicBezTo>
                  <a:pt x="3137" y="1132"/>
                  <a:pt x="3137" y="1132"/>
                  <a:pt x="3137" y="1132"/>
                </a:cubicBezTo>
                <a:lnTo>
                  <a:pt x="3139" y="1132"/>
                </a:lnTo>
                <a:close/>
                <a:moveTo>
                  <a:pt x="3100" y="1105"/>
                </a:moveTo>
                <a:cubicBezTo>
                  <a:pt x="3101" y="1108"/>
                  <a:pt x="3101" y="1108"/>
                  <a:pt x="3101" y="1108"/>
                </a:cubicBezTo>
                <a:cubicBezTo>
                  <a:pt x="3104" y="1110"/>
                  <a:pt x="3104" y="1110"/>
                  <a:pt x="3104" y="1110"/>
                </a:cubicBezTo>
                <a:cubicBezTo>
                  <a:pt x="3107" y="1112"/>
                  <a:pt x="3107" y="1112"/>
                  <a:pt x="3107" y="1112"/>
                </a:cubicBezTo>
                <a:cubicBezTo>
                  <a:pt x="3109" y="1113"/>
                  <a:pt x="3109" y="1113"/>
                  <a:pt x="3109" y="1113"/>
                </a:cubicBezTo>
                <a:cubicBezTo>
                  <a:pt x="3111" y="1113"/>
                  <a:pt x="3111" y="1113"/>
                  <a:pt x="3111" y="1113"/>
                </a:cubicBezTo>
                <a:cubicBezTo>
                  <a:pt x="3110" y="1112"/>
                  <a:pt x="3110" y="1112"/>
                  <a:pt x="3110" y="1112"/>
                </a:cubicBezTo>
                <a:cubicBezTo>
                  <a:pt x="3108" y="1110"/>
                  <a:pt x="3108" y="1110"/>
                  <a:pt x="3108" y="1110"/>
                </a:cubicBezTo>
                <a:cubicBezTo>
                  <a:pt x="3107" y="1109"/>
                  <a:pt x="3107" y="1109"/>
                  <a:pt x="3107" y="1109"/>
                </a:cubicBezTo>
                <a:cubicBezTo>
                  <a:pt x="3107" y="1108"/>
                  <a:pt x="3107" y="1108"/>
                  <a:pt x="3107" y="1108"/>
                </a:cubicBezTo>
                <a:cubicBezTo>
                  <a:pt x="3105" y="1107"/>
                  <a:pt x="3105" y="1107"/>
                  <a:pt x="3105" y="1107"/>
                </a:cubicBezTo>
                <a:cubicBezTo>
                  <a:pt x="3102" y="1106"/>
                  <a:pt x="3102" y="1106"/>
                  <a:pt x="3102" y="1106"/>
                </a:cubicBezTo>
                <a:cubicBezTo>
                  <a:pt x="3102" y="1105"/>
                  <a:pt x="3102" y="1105"/>
                  <a:pt x="3102" y="1105"/>
                </a:cubicBezTo>
                <a:cubicBezTo>
                  <a:pt x="3100" y="1104"/>
                  <a:pt x="3100" y="1104"/>
                  <a:pt x="3100" y="1104"/>
                </a:cubicBezTo>
                <a:lnTo>
                  <a:pt x="3100" y="1105"/>
                </a:lnTo>
                <a:close/>
                <a:moveTo>
                  <a:pt x="3101" y="1101"/>
                </a:moveTo>
                <a:cubicBezTo>
                  <a:pt x="3098" y="1104"/>
                  <a:pt x="3098" y="1104"/>
                  <a:pt x="3098" y="1104"/>
                </a:cubicBezTo>
                <a:cubicBezTo>
                  <a:pt x="3100" y="1103"/>
                  <a:pt x="3100" y="1103"/>
                  <a:pt x="3100" y="1103"/>
                </a:cubicBezTo>
                <a:lnTo>
                  <a:pt x="3101" y="1101"/>
                </a:lnTo>
                <a:close/>
                <a:moveTo>
                  <a:pt x="3103" y="1118"/>
                </a:moveTo>
                <a:cubicBezTo>
                  <a:pt x="3103" y="1117"/>
                  <a:pt x="3103" y="1117"/>
                  <a:pt x="3103" y="1117"/>
                </a:cubicBezTo>
                <a:cubicBezTo>
                  <a:pt x="3101" y="1115"/>
                  <a:pt x="3101" y="1115"/>
                  <a:pt x="3101" y="1115"/>
                </a:cubicBezTo>
                <a:cubicBezTo>
                  <a:pt x="3101" y="1117"/>
                  <a:pt x="3101" y="1117"/>
                  <a:pt x="3101" y="1117"/>
                </a:cubicBezTo>
                <a:cubicBezTo>
                  <a:pt x="3101" y="1118"/>
                  <a:pt x="3101" y="1118"/>
                  <a:pt x="3101" y="1118"/>
                </a:cubicBezTo>
                <a:cubicBezTo>
                  <a:pt x="3101" y="1119"/>
                  <a:pt x="3101" y="1119"/>
                  <a:pt x="3101" y="1119"/>
                </a:cubicBezTo>
                <a:lnTo>
                  <a:pt x="3103" y="1118"/>
                </a:lnTo>
                <a:close/>
                <a:moveTo>
                  <a:pt x="3126" y="1121"/>
                </a:moveTo>
                <a:cubicBezTo>
                  <a:pt x="3128" y="1123"/>
                  <a:pt x="3128" y="1123"/>
                  <a:pt x="3128" y="1123"/>
                </a:cubicBezTo>
                <a:cubicBezTo>
                  <a:pt x="3129" y="1124"/>
                  <a:pt x="3129" y="1124"/>
                  <a:pt x="3129" y="1124"/>
                </a:cubicBezTo>
                <a:cubicBezTo>
                  <a:pt x="3130" y="1125"/>
                  <a:pt x="3130" y="1125"/>
                  <a:pt x="3130" y="1125"/>
                </a:cubicBezTo>
                <a:cubicBezTo>
                  <a:pt x="3131" y="1124"/>
                  <a:pt x="3131" y="1124"/>
                  <a:pt x="3131" y="1124"/>
                </a:cubicBezTo>
                <a:cubicBezTo>
                  <a:pt x="3132" y="1125"/>
                  <a:pt x="3132" y="1125"/>
                  <a:pt x="3132" y="1125"/>
                </a:cubicBezTo>
                <a:cubicBezTo>
                  <a:pt x="3132" y="1124"/>
                  <a:pt x="3132" y="1124"/>
                  <a:pt x="3132" y="1124"/>
                </a:cubicBezTo>
                <a:cubicBezTo>
                  <a:pt x="3132" y="1123"/>
                  <a:pt x="3132" y="1123"/>
                  <a:pt x="3132" y="1123"/>
                </a:cubicBezTo>
                <a:cubicBezTo>
                  <a:pt x="3129" y="1119"/>
                  <a:pt x="3129" y="1119"/>
                  <a:pt x="3129" y="1119"/>
                </a:cubicBezTo>
                <a:cubicBezTo>
                  <a:pt x="3125" y="1117"/>
                  <a:pt x="3125" y="1117"/>
                  <a:pt x="3125" y="1117"/>
                </a:cubicBezTo>
                <a:cubicBezTo>
                  <a:pt x="3123" y="1115"/>
                  <a:pt x="3123" y="1115"/>
                  <a:pt x="3123" y="1115"/>
                </a:cubicBezTo>
                <a:cubicBezTo>
                  <a:pt x="3119" y="1115"/>
                  <a:pt x="3119" y="1115"/>
                  <a:pt x="3119" y="1115"/>
                </a:cubicBezTo>
                <a:cubicBezTo>
                  <a:pt x="3119" y="1115"/>
                  <a:pt x="3122" y="1116"/>
                  <a:pt x="3122" y="1116"/>
                </a:cubicBezTo>
                <a:lnTo>
                  <a:pt x="3126" y="1121"/>
                </a:lnTo>
                <a:close/>
                <a:moveTo>
                  <a:pt x="3200" y="1211"/>
                </a:moveTo>
                <a:cubicBezTo>
                  <a:pt x="3200" y="1212"/>
                  <a:pt x="3200" y="1212"/>
                  <a:pt x="3200" y="1212"/>
                </a:cubicBezTo>
                <a:cubicBezTo>
                  <a:pt x="3201" y="1212"/>
                  <a:pt x="3201" y="1212"/>
                  <a:pt x="3201" y="1212"/>
                </a:cubicBezTo>
                <a:cubicBezTo>
                  <a:pt x="3202" y="1213"/>
                  <a:pt x="3202" y="1213"/>
                  <a:pt x="3202" y="1213"/>
                </a:cubicBezTo>
                <a:cubicBezTo>
                  <a:pt x="3202" y="1214"/>
                  <a:pt x="3202" y="1214"/>
                  <a:pt x="3202" y="1214"/>
                </a:cubicBezTo>
                <a:cubicBezTo>
                  <a:pt x="3201" y="1217"/>
                  <a:pt x="3201" y="1217"/>
                  <a:pt x="3201" y="1217"/>
                </a:cubicBezTo>
                <a:cubicBezTo>
                  <a:pt x="3202" y="1219"/>
                  <a:pt x="3202" y="1219"/>
                  <a:pt x="3202" y="1219"/>
                </a:cubicBezTo>
                <a:cubicBezTo>
                  <a:pt x="3204" y="1217"/>
                  <a:pt x="3204" y="1217"/>
                  <a:pt x="3204" y="1217"/>
                </a:cubicBezTo>
                <a:cubicBezTo>
                  <a:pt x="3206" y="1217"/>
                  <a:pt x="3206" y="1217"/>
                  <a:pt x="3206" y="1217"/>
                </a:cubicBezTo>
                <a:cubicBezTo>
                  <a:pt x="3205" y="1216"/>
                  <a:pt x="3205" y="1216"/>
                  <a:pt x="3205" y="1216"/>
                </a:cubicBezTo>
                <a:cubicBezTo>
                  <a:pt x="3203" y="1213"/>
                  <a:pt x="3203" y="1213"/>
                  <a:pt x="3203" y="1213"/>
                </a:cubicBezTo>
                <a:cubicBezTo>
                  <a:pt x="3203" y="1211"/>
                  <a:pt x="3203" y="1211"/>
                  <a:pt x="3203" y="1211"/>
                </a:cubicBezTo>
                <a:cubicBezTo>
                  <a:pt x="3202" y="1210"/>
                  <a:pt x="3202" y="1210"/>
                  <a:pt x="3202" y="1210"/>
                </a:cubicBezTo>
                <a:cubicBezTo>
                  <a:pt x="3200" y="1210"/>
                  <a:pt x="3200" y="1210"/>
                  <a:pt x="3200" y="1210"/>
                </a:cubicBezTo>
                <a:lnTo>
                  <a:pt x="3200" y="1211"/>
                </a:lnTo>
                <a:close/>
                <a:moveTo>
                  <a:pt x="3197" y="1569"/>
                </a:moveTo>
                <a:cubicBezTo>
                  <a:pt x="3196" y="1570"/>
                  <a:pt x="3196" y="1570"/>
                  <a:pt x="3196" y="1570"/>
                </a:cubicBezTo>
                <a:cubicBezTo>
                  <a:pt x="3195" y="1571"/>
                  <a:pt x="3195" y="1571"/>
                  <a:pt x="3195" y="1571"/>
                </a:cubicBezTo>
                <a:cubicBezTo>
                  <a:pt x="3196" y="1571"/>
                  <a:pt x="3196" y="1571"/>
                  <a:pt x="3196" y="1571"/>
                </a:cubicBezTo>
                <a:lnTo>
                  <a:pt x="3197" y="1569"/>
                </a:lnTo>
                <a:close/>
                <a:moveTo>
                  <a:pt x="3195" y="1204"/>
                </a:moveTo>
                <a:cubicBezTo>
                  <a:pt x="3196" y="1207"/>
                  <a:pt x="3196" y="1207"/>
                  <a:pt x="3196" y="1207"/>
                </a:cubicBezTo>
                <a:cubicBezTo>
                  <a:pt x="3198" y="1207"/>
                  <a:pt x="3198" y="1207"/>
                  <a:pt x="3198" y="1207"/>
                </a:cubicBezTo>
                <a:cubicBezTo>
                  <a:pt x="3199" y="1205"/>
                  <a:pt x="3199" y="1205"/>
                  <a:pt x="3199" y="1205"/>
                </a:cubicBezTo>
                <a:cubicBezTo>
                  <a:pt x="3200" y="1206"/>
                  <a:pt x="3200" y="1206"/>
                  <a:pt x="3200" y="1206"/>
                </a:cubicBezTo>
                <a:cubicBezTo>
                  <a:pt x="3201" y="1205"/>
                  <a:pt x="3201" y="1205"/>
                  <a:pt x="3201" y="1205"/>
                </a:cubicBezTo>
                <a:cubicBezTo>
                  <a:pt x="3201" y="1202"/>
                  <a:pt x="3201" y="1202"/>
                  <a:pt x="3201" y="1202"/>
                </a:cubicBezTo>
                <a:cubicBezTo>
                  <a:pt x="3200" y="1201"/>
                  <a:pt x="3200" y="1201"/>
                  <a:pt x="3200" y="1201"/>
                </a:cubicBezTo>
                <a:cubicBezTo>
                  <a:pt x="3201" y="1199"/>
                  <a:pt x="3201" y="1199"/>
                  <a:pt x="3201" y="1199"/>
                </a:cubicBezTo>
                <a:cubicBezTo>
                  <a:pt x="3200" y="1198"/>
                  <a:pt x="3200" y="1198"/>
                  <a:pt x="3200" y="1198"/>
                </a:cubicBezTo>
                <a:cubicBezTo>
                  <a:pt x="3199" y="1199"/>
                  <a:pt x="3199" y="1199"/>
                  <a:pt x="3199" y="1199"/>
                </a:cubicBezTo>
                <a:cubicBezTo>
                  <a:pt x="3199" y="1200"/>
                  <a:pt x="3199" y="1200"/>
                  <a:pt x="3199" y="1200"/>
                </a:cubicBezTo>
                <a:cubicBezTo>
                  <a:pt x="3198" y="1201"/>
                  <a:pt x="3198" y="1201"/>
                  <a:pt x="3198" y="1201"/>
                </a:cubicBezTo>
                <a:cubicBezTo>
                  <a:pt x="3197" y="1200"/>
                  <a:pt x="3197" y="1200"/>
                  <a:pt x="3197" y="1200"/>
                </a:cubicBezTo>
                <a:cubicBezTo>
                  <a:pt x="3197" y="1196"/>
                  <a:pt x="3197" y="1196"/>
                  <a:pt x="3197" y="1196"/>
                </a:cubicBezTo>
                <a:cubicBezTo>
                  <a:pt x="3197" y="1196"/>
                  <a:pt x="3195" y="1195"/>
                  <a:pt x="3195" y="1195"/>
                </a:cubicBezTo>
                <a:cubicBezTo>
                  <a:pt x="3194" y="1199"/>
                  <a:pt x="3194" y="1199"/>
                  <a:pt x="3194" y="1199"/>
                </a:cubicBezTo>
                <a:cubicBezTo>
                  <a:pt x="3195" y="1201"/>
                  <a:pt x="3195" y="1201"/>
                  <a:pt x="3195" y="1201"/>
                </a:cubicBezTo>
                <a:lnTo>
                  <a:pt x="3195" y="1204"/>
                </a:lnTo>
                <a:close/>
                <a:moveTo>
                  <a:pt x="3141" y="1125"/>
                </a:moveTo>
                <a:cubicBezTo>
                  <a:pt x="3141" y="1127"/>
                  <a:pt x="3141" y="1127"/>
                  <a:pt x="3141" y="1127"/>
                </a:cubicBezTo>
                <a:cubicBezTo>
                  <a:pt x="3142" y="1128"/>
                  <a:pt x="3142" y="1128"/>
                  <a:pt x="3142" y="1128"/>
                </a:cubicBezTo>
                <a:cubicBezTo>
                  <a:pt x="3143" y="1131"/>
                  <a:pt x="3143" y="1131"/>
                  <a:pt x="3143" y="1131"/>
                </a:cubicBezTo>
                <a:cubicBezTo>
                  <a:pt x="3147" y="1135"/>
                  <a:pt x="3147" y="1135"/>
                  <a:pt x="3147" y="1135"/>
                </a:cubicBezTo>
                <a:cubicBezTo>
                  <a:pt x="3148" y="1135"/>
                  <a:pt x="3148" y="1135"/>
                  <a:pt x="3148" y="1135"/>
                </a:cubicBezTo>
                <a:cubicBezTo>
                  <a:pt x="3149" y="1137"/>
                  <a:pt x="3149" y="1137"/>
                  <a:pt x="3149" y="1137"/>
                </a:cubicBezTo>
                <a:cubicBezTo>
                  <a:pt x="3150" y="1138"/>
                  <a:pt x="3150" y="1138"/>
                  <a:pt x="3150" y="1138"/>
                </a:cubicBezTo>
                <a:cubicBezTo>
                  <a:pt x="3151" y="1136"/>
                  <a:pt x="3151" y="1136"/>
                  <a:pt x="3151" y="1136"/>
                </a:cubicBezTo>
                <a:cubicBezTo>
                  <a:pt x="3149" y="1134"/>
                  <a:pt x="3149" y="1134"/>
                  <a:pt x="3149" y="1134"/>
                </a:cubicBezTo>
                <a:cubicBezTo>
                  <a:pt x="3147" y="1133"/>
                  <a:pt x="3147" y="1133"/>
                  <a:pt x="3147" y="1133"/>
                </a:cubicBezTo>
                <a:cubicBezTo>
                  <a:pt x="3146" y="1131"/>
                  <a:pt x="3146" y="1131"/>
                  <a:pt x="3146" y="1131"/>
                </a:cubicBezTo>
                <a:cubicBezTo>
                  <a:pt x="3144" y="1128"/>
                  <a:pt x="3144" y="1128"/>
                  <a:pt x="3144" y="1128"/>
                </a:cubicBezTo>
                <a:cubicBezTo>
                  <a:pt x="3144" y="1126"/>
                  <a:pt x="3144" y="1126"/>
                  <a:pt x="3144" y="1126"/>
                </a:cubicBezTo>
                <a:cubicBezTo>
                  <a:pt x="3142" y="1124"/>
                  <a:pt x="3142" y="1124"/>
                  <a:pt x="3142" y="1124"/>
                </a:cubicBezTo>
                <a:cubicBezTo>
                  <a:pt x="3140" y="1124"/>
                  <a:pt x="3140" y="1124"/>
                  <a:pt x="3140" y="1124"/>
                </a:cubicBezTo>
                <a:cubicBezTo>
                  <a:pt x="3140" y="1124"/>
                  <a:pt x="3140" y="1124"/>
                  <a:pt x="3140" y="1124"/>
                </a:cubicBezTo>
                <a:lnTo>
                  <a:pt x="3141" y="1125"/>
                </a:lnTo>
                <a:close/>
                <a:moveTo>
                  <a:pt x="3110" y="1119"/>
                </a:moveTo>
                <a:cubicBezTo>
                  <a:pt x="3109" y="1119"/>
                  <a:pt x="3109" y="1119"/>
                  <a:pt x="3109" y="1119"/>
                </a:cubicBezTo>
                <a:cubicBezTo>
                  <a:pt x="3108" y="1120"/>
                  <a:pt x="3108" y="1120"/>
                  <a:pt x="3108" y="1120"/>
                </a:cubicBezTo>
                <a:cubicBezTo>
                  <a:pt x="3107" y="1122"/>
                  <a:pt x="3107" y="1122"/>
                  <a:pt x="3107" y="1122"/>
                </a:cubicBezTo>
                <a:cubicBezTo>
                  <a:pt x="3109" y="1123"/>
                  <a:pt x="3109" y="1123"/>
                  <a:pt x="3109" y="1123"/>
                </a:cubicBezTo>
                <a:cubicBezTo>
                  <a:pt x="3110" y="1123"/>
                  <a:pt x="3110" y="1123"/>
                  <a:pt x="3110" y="1123"/>
                </a:cubicBezTo>
                <a:cubicBezTo>
                  <a:pt x="3110" y="1124"/>
                  <a:pt x="3110" y="1124"/>
                  <a:pt x="3110" y="1124"/>
                </a:cubicBezTo>
                <a:cubicBezTo>
                  <a:pt x="3112" y="1125"/>
                  <a:pt x="3112" y="1125"/>
                  <a:pt x="3112" y="1125"/>
                </a:cubicBezTo>
                <a:cubicBezTo>
                  <a:pt x="3113" y="1125"/>
                  <a:pt x="3113" y="1125"/>
                  <a:pt x="3113" y="1125"/>
                </a:cubicBezTo>
                <a:cubicBezTo>
                  <a:pt x="3113" y="1123"/>
                  <a:pt x="3113" y="1123"/>
                  <a:pt x="3113" y="1123"/>
                </a:cubicBezTo>
                <a:cubicBezTo>
                  <a:pt x="3112" y="1122"/>
                  <a:pt x="3112" y="1122"/>
                  <a:pt x="3112" y="1122"/>
                </a:cubicBezTo>
                <a:cubicBezTo>
                  <a:pt x="3111" y="1121"/>
                  <a:pt x="3111" y="1121"/>
                  <a:pt x="3111" y="1121"/>
                </a:cubicBezTo>
                <a:lnTo>
                  <a:pt x="3110" y="1119"/>
                </a:lnTo>
                <a:close/>
                <a:moveTo>
                  <a:pt x="3149" y="1145"/>
                </a:moveTo>
                <a:cubicBezTo>
                  <a:pt x="3146" y="1144"/>
                  <a:pt x="3146" y="1144"/>
                  <a:pt x="3146" y="1144"/>
                </a:cubicBezTo>
                <a:cubicBezTo>
                  <a:pt x="3147" y="1146"/>
                  <a:pt x="3147" y="1146"/>
                  <a:pt x="3147" y="1146"/>
                </a:cubicBezTo>
                <a:cubicBezTo>
                  <a:pt x="3148" y="1148"/>
                  <a:pt x="3148" y="1148"/>
                  <a:pt x="3148" y="1148"/>
                </a:cubicBezTo>
                <a:cubicBezTo>
                  <a:pt x="3150" y="1150"/>
                  <a:pt x="3150" y="1150"/>
                  <a:pt x="3150" y="1150"/>
                </a:cubicBezTo>
                <a:cubicBezTo>
                  <a:pt x="3154" y="1151"/>
                  <a:pt x="3154" y="1151"/>
                  <a:pt x="3154" y="1151"/>
                </a:cubicBezTo>
                <a:cubicBezTo>
                  <a:pt x="3156" y="1151"/>
                  <a:pt x="3156" y="1151"/>
                  <a:pt x="3156" y="1151"/>
                </a:cubicBezTo>
                <a:cubicBezTo>
                  <a:pt x="3155" y="1151"/>
                  <a:pt x="3155" y="1151"/>
                  <a:pt x="3155" y="1151"/>
                </a:cubicBezTo>
                <a:cubicBezTo>
                  <a:pt x="3156" y="1149"/>
                  <a:pt x="3156" y="1149"/>
                  <a:pt x="3156" y="1149"/>
                </a:cubicBezTo>
                <a:cubicBezTo>
                  <a:pt x="3154" y="1148"/>
                  <a:pt x="3154" y="1148"/>
                  <a:pt x="3154" y="1148"/>
                </a:cubicBezTo>
                <a:cubicBezTo>
                  <a:pt x="3151" y="1147"/>
                  <a:pt x="3151" y="1147"/>
                  <a:pt x="3151" y="1147"/>
                </a:cubicBezTo>
                <a:lnTo>
                  <a:pt x="3149" y="1145"/>
                </a:lnTo>
                <a:close/>
                <a:moveTo>
                  <a:pt x="3195" y="1570"/>
                </a:moveTo>
                <a:cubicBezTo>
                  <a:pt x="3195" y="1569"/>
                  <a:pt x="3195" y="1569"/>
                  <a:pt x="3195" y="1569"/>
                </a:cubicBezTo>
                <a:cubicBezTo>
                  <a:pt x="3193" y="1570"/>
                  <a:pt x="3193" y="1570"/>
                  <a:pt x="3193" y="1570"/>
                </a:cubicBezTo>
                <a:cubicBezTo>
                  <a:pt x="3194" y="1570"/>
                  <a:pt x="3194" y="1570"/>
                  <a:pt x="3194" y="1570"/>
                </a:cubicBezTo>
                <a:lnTo>
                  <a:pt x="3195" y="1570"/>
                </a:lnTo>
                <a:close/>
                <a:moveTo>
                  <a:pt x="3135" y="1158"/>
                </a:moveTo>
                <a:cubicBezTo>
                  <a:pt x="3133" y="1158"/>
                  <a:pt x="3133" y="1158"/>
                  <a:pt x="3133" y="1158"/>
                </a:cubicBezTo>
                <a:cubicBezTo>
                  <a:pt x="3133" y="1159"/>
                  <a:pt x="3133" y="1159"/>
                  <a:pt x="3133" y="1159"/>
                </a:cubicBezTo>
                <a:cubicBezTo>
                  <a:pt x="3134" y="1160"/>
                  <a:pt x="3134" y="1160"/>
                  <a:pt x="3134" y="1160"/>
                </a:cubicBezTo>
                <a:cubicBezTo>
                  <a:pt x="3135" y="1160"/>
                  <a:pt x="3135" y="1160"/>
                  <a:pt x="3135" y="1160"/>
                </a:cubicBezTo>
                <a:cubicBezTo>
                  <a:pt x="3137" y="1161"/>
                  <a:pt x="3137" y="1161"/>
                  <a:pt x="3137" y="1161"/>
                </a:cubicBezTo>
                <a:cubicBezTo>
                  <a:pt x="3138" y="1160"/>
                  <a:pt x="3138" y="1160"/>
                  <a:pt x="3138" y="1160"/>
                </a:cubicBezTo>
                <a:cubicBezTo>
                  <a:pt x="3136" y="1159"/>
                  <a:pt x="3136" y="1159"/>
                  <a:pt x="3136" y="1159"/>
                </a:cubicBezTo>
                <a:lnTo>
                  <a:pt x="3135" y="1158"/>
                </a:lnTo>
                <a:close/>
                <a:moveTo>
                  <a:pt x="3065" y="1084"/>
                </a:moveTo>
                <a:cubicBezTo>
                  <a:pt x="3066" y="1082"/>
                  <a:pt x="3066" y="1082"/>
                  <a:pt x="3066" y="1082"/>
                </a:cubicBezTo>
                <a:cubicBezTo>
                  <a:pt x="3066" y="1080"/>
                  <a:pt x="3066" y="1080"/>
                  <a:pt x="3066" y="1080"/>
                </a:cubicBezTo>
                <a:cubicBezTo>
                  <a:pt x="3065" y="1080"/>
                  <a:pt x="3065" y="1080"/>
                  <a:pt x="3065" y="1080"/>
                </a:cubicBezTo>
                <a:cubicBezTo>
                  <a:pt x="3064" y="1076"/>
                  <a:pt x="3064" y="1076"/>
                  <a:pt x="3064" y="1076"/>
                </a:cubicBezTo>
                <a:cubicBezTo>
                  <a:pt x="3063" y="1076"/>
                  <a:pt x="3063" y="1076"/>
                  <a:pt x="3063" y="1076"/>
                </a:cubicBezTo>
                <a:cubicBezTo>
                  <a:pt x="3061" y="1073"/>
                  <a:pt x="3061" y="1073"/>
                  <a:pt x="3061" y="1073"/>
                </a:cubicBezTo>
                <a:cubicBezTo>
                  <a:pt x="3059" y="1072"/>
                  <a:pt x="3059" y="1072"/>
                  <a:pt x="3059" y="1072"/>
                </a:cubicBezTo>
                <a:cubicBezTo>
                  <a:pt x="3057" y="1070"/>
                  <a:pt x="3057" y="1070"/>
                  <a:pt x="3057" y="1070"/>
                </a:cubicBezTo>
                <a:cubicBezTo>
                  <a:pt x="3055" y="1069"/>
                  <a:pt x="3055" y="1069"/>
                  <a:pt x="3055" y="1069"/>
                </a:cubicBezTo>
                <a:cubicBezTo>
                  <a:pt x="3051" y="1066"/>
                  <a:pt x="3051" y="1066"/>
                  <a:pt x="3051" y="1066"/>
                </a:cubicBezTo>
                <a:cubicBezTo>
                  <a:pt x="3048" y="1065"/>
                  <a:pt x="3048" y="1065"/>
                  <a:pt x="3048" y="1065"/>
                </a:cubicBezTo>
                <a:cubicBezTo>
                  <a:pt x="3043" y="1063"/>
                  <a:pt x="3043" y="1063"/>
                  <a:pt x="3043" y="1063"/>
                </a:cubicBezTo>
                <a:cubicBezTo>
                  <a:pt x="3043" y="1064"/>
                  <a:pt x="3043" y="1064"/>
                  <a:pt x="3043" y="1064"/>
                </a:cubicBezTo>
                <a:cubicBezTo>
                  <a:pt x="3045" y="1065"/>
                  <a:pt x="3045" y="1065"/>
                  <a:pt x="3045" y="1065"/>
                </a:cubicBezTo>
                <a:cubicBezTo>
                  <a:pt x="3052" y="1069"/>
                  <a:pt x="3052" y="1069"/>
                  <a:pt x="3052" y="1069"/>
                </a:cubicBezTo>
                <a:cubicBezTo>
                  <a:pt x="3055" y="1071"/>
                  <a:pt x="3055" y="1071"/>
                  <a:pt x="3055" y="1071"/>
                </a:cubicBezTo>
                <a:cubicBezTo>
                  <a:pt x="3058" y="1072"/>
                  <a:pt x="3058" y="1072"/>
                  <a:pt x="3058" y="1072"/>
                </a:cubicBezTo>
                <a:cubicBezTo>
                  <a:pt x="3061" y="1075"/>
                  <a:pt x="3061" y="1075"/>
                  <a:pt x="3061" y="1075"/>
                </a:cubicBezTo>
                <a:cubicBezTo>
                  <a:pt x="3063" y="1081"/>
                  <a:pt x="3063" y="1081"/>
                  <a:pt x="3063" y="1081"/>
                </a:cubicBezTo>
                <a:cubicBezTo>
                  <a:pt x="3062" y="1082"/>
                  <a:pt x="3062" y="1082"/>
                  <a:pt x="3062" y="1082"/>
                </a:cubicBezTo>
                <a:cubicBezTo>
                  <a:pt x="3063" y="1084"/>
                  <a:pt x="3063" y="1084"/>
                  <a:pt x="3063" y="1084"/>
                </a:cubicBezTo>
                <a:cubicBezTo>
                  <a:pt x="3065" y="1087"/>
                  <a:pt x="3065" y="1087"/>
                  <a:pt x="3065" y="1087"/>
                </a:cubicBezTo>
                <a:lnTo>
                  <a:pt x="3065" y="1084"/>
                </a:lnTo>
                <a:close/>
                <a:moveTo>
                  <a:pt x="3067" y="1158"/>
                </a:moveTo>
                <a:cubicBezTo>
                  <a:pt x="3065" y="1156"/>
                  <a:pt x="3065" y="1156"/>
                  <a:pt x="3065" y="1156"/>
                </a:cubicBezTo>
                <a:cubicBezTo>
                  <a:pt x="3064" y="1156"/>
                  <a:pt x="3064" y="1156"/>
                  <a:pt x="3064" y="1156"/>
                </a:cubicBezTo>
                <a:cubicBezTo>
                  <a:pt x="3066" y="1159"/>
                  <a:pt x="3066" y="1159"/>
                  <a:pt x="3066" y="1159"/>
                </a:cubicBezTo>
                <a:cubicBezTo>
                  <a:pt x="3068" y="1159"/>
                  <a:pt x="3068" y="1159"/>
                  <a:pt x="3068" y="1159"/>
                </a:cubicBezTo>
                <a:cubicBezTo>
                  <a:pt x="3069" y="1160"/>
                  <a:pt x="3069" y="1160"/>
                  <a:pt x="3069" y="1160"/>
                </a:cubicBezTo>
                <a:cubicBezTo>
                  <a:pt x="3070" y="1159"/>
                  <a:pt x="3070" y="1159"/>
                  <a:pt x="3070" y="1159"/>
                </a:cubicBezTo>
                <a:cubicBezTo>
                  <a:pt x="3069" y="1158"/>
                  <a:pt x="3069" y="1158"/>
                  <a:pt x="3069" y="1158"/>
                </a:cubicBezTo>
                <a:lnTo>
                  <a:pt x="3067" y="1158"/>
                </a:lnTo>
                <a:close/>
                <a:moveTo>
                  <a:pt x="3072" y="1156"/>
                </a:moveTo>
                <a:cubicBezTo>
                  <a:pt x="3073" y="1157"/>
                  <a:pt x="3073" y="1157"/>
                  <a:pt x="3073" y="1157"/>
                </a:cubicBezTo>
                <a:cubicBezTo>
                  <a:pt x="3073" y="1157"/>
                  <a:pt x="3073" y="1157"/>
                  <a:pt x="3073" y="1157"/>
                </a:cubicBezTo>
                <a:cubicBezTo>
                  <a:pt x="3075" y="1157"/>
                  <a:pt x="3075" y="1157"/>
                  <a:pt x="3075" y="1157"/>
                </a:cubicBezTo>
                <a:cubicBezTo>
                  <a:pt x="3075" y="1156"/>
                  <a:pt x="3075" y="1156"/>
                  <a:pt x="3075" y="1156"/>
                </a:cubicBezTo>
                <a:cubicBezTo>
                  <a:pt x="3074" y="1155"/>
                  <a:pt x="3074" y="1155"/>
                  <a:pt x="3074" y="1155"/>
                </a:cubicBezTo>
                <a:lnTo>
                  <a:pt x="3072" y="1156"/>
                </a:lnTo>
                <a:close/>
                <a:moveTo>
                  <a:pt x="3059" y="1130"/>
                </a:moveTo>
                <a:cubicBezTo>
                  <a:pt x="3059" y="1131"/>
                  <a:pt x="3059" y="1131"/>
                  <a:pt x="3059" y="1131"/>
                </a:cubicBezTo>
                <a:cubicBezTo>
                  <a:pt x="3059" y="1133"/>
                  <a:pt x="3059" y="1133"/>
                  <a:pt x="3059" y="1133"/>
                </a:cubicBezTo>
                <a:cubicBezTo>
                  <a:pt x="3060" y="1132"/>
                  <a:pt x="3060" y="1132"/>
                  <a:pt x="3060" y="1132"/>
                </a:cubicBezTo>
                <a:cubicBezTo>
                  <a:pt x="3062" y="1134"/>
                  <a:pt x="3062" y="1134"/>
                  <a:pt x="3062" y="1134"/>
                </a:cubicBezTo>
                <a:cubicBezTo>
                  <a:pt x="3062" y="1133"/>
                  <a:pt x="3062" y="1133"/>
                  <a:pt x="3062" y="1133"/>
                </a:cubicBezTo>
                <a:lnTo>
                  <a:pt x="3059" y="1130"/>
                </a:lnTo>
                <a:close/>
                <a:moveTo>
                  <a:pt x="3035" y="1086"/>
                </a:moveTo>
                <a:cubicBezTo>
                  <a:pt x="3034" y="1087"/>
                  <a:pt x="3034" y="1087"/>
                  <a:pt x="3034" y="1087"/>
                </a:cubicBezTo>
                <a:cubicBezTo>
                  <a:pt x="3036" y="1089"/>
                  <a:pt x="3036" y="1089"/>
                  <a:pt x="3036" y="1089"/>
                </a:cubicBezTo>
                <a:cubicBezTo>
                  <a:pt x="3037" y="1088"/>
                  <a:pt x="3037" y="1088"/>
                  <a:pt x="3037" y="1088"/>
                </a:cubicBezTo>
                <a:cubicBezTo>
                  <a:pt x="3036" y="1086"/>
                  <a:pt x="3036" y="1086"/>
                  <a:pt x="3036" y="1086"/>
                </a:cubicBezTo>
                <a:lnTo>
                  <a:pt x="3035" y="1086"/>
                </a:lnTo>
                <a:close/>
                <a:moveTo>
                  <a:pt x="3039" y="1062"/>
                </a:moveTo>
                <a:cubicBezTo>
                  <a:pt x="3038" y="1062"/>
                  <a:pt x="3038" y="1062"/>
                  <a:pt x="3038" y="1062"/>
                </a:cubicBezTo>
                <a:cubicBezTo>
                  <a:pt x="3035" y="1062"/>
                  <a:pt x="3035" y="1062"/>
                  <a:pt x="3035" y="1062"/>
                </a:cubicBezTo>
                <a:cubicBezTo>
                  <a:pt x="3035" y="1064"/>
                  <a:pt x="3035" y="1064"/>
                  <a:pt x="3035" y="1064"/>
                </a:cubicBezTo>
                <a:cubicBezTo>
                  <a:pt x="3037" y="1065"/>
                  <a:pt x="3037" y="1065"/>
                  <a:pt x="3037" y="1065"/>
                </a:cubicBezTo>
                <a:cubicBezTo>
                  <a:pt x="3039" y="1064"/>
                  <a:pt x="3039" y="1064"/>
                  <a:pt x="3039" y="1064"/>
                </a:cubicBezTo>
                <a:lnTo>
                  <a:pt x="3039" y="1062"/>
                </a:lnTo>
                <a:close/>
                <a:moveTo>
                  <a:pt x="3079" y="1082"/>
                </a:moveTo>
                <a:cubicBezTo>
                  <a:pt x="3078" y="1083"/>
                  <a:pt x="3078" y="1083"/>
                  <a:pt x="3078" y="1083"/>
                </a:cubicBezTo>
                <a:cubicBezTo>
                  <a:pt x="3077" y="1083"/>
                  <a:pt x="3077" y="1083"/>
                  <a:pt x="3077" y="1083"/>
                </a:cubicBezTo>
                <a:cubicBezTo>
                  <a:pt x="3077" y="1084"/>
                  <a:pt x="3077" y="1084"/>
                  <a:pt x="3077" y="1084"/>
                </a:cubicBezTo>
                <a:cubicBezTo>
                  <a:pt x="3079" y="1085"/>
                  <a:pt x="3079" y="1085"/>
                  <a:pt x="3079" y="1085"/>
                </a:cubicBezTo>
                <a:cubicBezTo>
                  <a:pt x="3080" y="1083"/>
                  <a:pt x="3080" y="1083"/>
                  <a:pt x="3080" y="1083"/>
                </a:cubicBezTo>
                <a:lnTo>
                  <a:pt x="3079" y="1082"/>
                </a:lnTo>
                <a:close/>
                <a:moveTo>
                  <a:pt x="3111" y="1664"/>
                </a:moveTo>
                <a:cubicBezTo>
                  <a:pt x="3111" y="1663"/>
                  <a:pt x="3111" y="1663"/>
                  <a:pt x="3111" y="1663"/>
                </a:cubicBezTo>
                <a:cubicBezTo>
                  <a:pt x="3110" y="1664"/>
                  <a:pt x="3110" y="1664"/>
                  <a:pt x="3110" y="1664"/>
                </a:cubicBezTo>
                <a:lnTo>
                  <a:pt x="3111" y="1664"/>
                </a:lnTo>
                <a:close/>
                <a:moveTo>
                  <a:pt x="3200" y="1571"/>
                </a:moveTo>
                <a:cubicBezTo>
                  <a:pt x="3199" y="1571"/>
                  <a:pt x="3199" y="1571"/>
                  <a:pt x="3199" y="1571"/>
                </a:cubicBezTo>
                <a:cubicBezTo>
                  <a:pt x="3199" y="1569"/>
                  <a:pt x="3199" y="1569"/>
                  <a:pt x="3199" y="1569"/>
                </a:cubicBezTo>
                <a:cubicBezTo>
                  <a:pt x="3197" y="1569"/>
                  <a:pt x="3197" y="1569"/>
                  <a:pt x="3197" y="1569"/>
                </a:cubicBezTo>
                <a:cubicBezTo>
                  <a:pt x="3196" y="1571"/>
                  <a:pt x="3196" y="1571"/>
                  <a:pt x="3196" y="1571"/>
                </a:cubicBezTo>
                <a:cubicBezTo>
                  <a:pt x="3197" y="1572"/>
                  <a:pt x="3197" y="1572"/>
                  <a:pt x="3197" y="1572"/>
                </a:cubicBezTo>
                <a:cubicBezTo>
                  <a:pt x="3198" y="1572"/>
                  <a:pt x="3198" y="1572"/>
                  <a:pt x="3198" y="1572"/>
                </a:cubicBezTo>
                <a:cubicBezTo>
                  <a:pt x="3196" y="1573"/>
                  <a:pt x="3196" y="1573"/>
                  <a:pt x="3196" y="1573"/>
                </a:cubicBezTo>
                <a:cubicBezTo>
                  <a:pt x="3195" y="1572"/>
                  <a:pt x="3195" y="1572"/>
                  <a:pt x="3195" y="1572"/>
                </a:cubicBezTo>
                <a:cubicBezTo>
                  <a:pt x="3195" y="1571"/>
                  <a:pt x="3195" y="1571"/>
                  <a:pt x="3195" y="1571"/>
                </a:cubicBezTo>
                <a:cubicBezTo>
                  <a:pt x="3194" y="1571"/>
                  <a:pt x="3194" y="1571"/>
                  <a:pt x="3194" y="1571"/>
                </a:cubicBezTo>
                <a:cubicBezTo>
                  <a:pt x="3193" y="1571"/>
                  <a:pt x="3193" y="1571"/>
                  <a:pt x="3193" y="1571"/>
                </a:cubicBezTo>
                <a:cubicBezTo>
                  <a:pt x="3192" y="1572"/>
                  <a:pt x="3192" y="1572"/>
                  <a:pt x="3192" y="1572"/>
                </a:cubicBezTo>
                <a:cubicBezTo>
                  <a:pt x="3190" y="1574"/>
                  <a:pt x="3190" y="1574"/>
                  <a:pt x="3190" y="1574"/>
                </a:cubicBezTo>
                <a:cubicBezTo>
                  <a:pt x="3189" y="1573"/>
                  <a:pt x="3189" y="1573"/>
                  <a:pt x="3189" y="1573"/>
                </a:cubicBezTo>
                <a:cubicBezTo>
                  <a:pt x="3188" y="1570"/>
                  <a:pt x="3188" y="1570"/>
                  <a:pt x="3188" y="1570"/>
                </a:cubicBezTo>
                <a:cubicBezTo>
                  <a:pt x="3189" y="1569"/>
                  <a:pt x="3189" y="1569"/>
                  <a:pt x="3189" y="1569"/>
                </a:cubicBezTo>
                <a:cubicBezTo>
                  <a:pt x="3190" y="1568"/>
                  <a:pt x="3190" y="1568"/>
                  <a:pt x="3190" y="1568"/>
                </a:cubicBezTo>
                <a:cubicBezTo>
                  <a:pt x="3190" y="1567"/>
                  <a:pt x="3190" y="1567"/>
                  <a:pt x="3190" y="1567"/>
                </a:cubicBezTo>
                <a:cubicBezTo>
                  <a:pt x="3190" y="1567"/>
                  <a:pt x="3190" y="1567"/>
                  <a:pt x="3190" y="1567"/>
                </a:cubicBezTo>
                <a:cubicBezTo>
                  <a:pt x="3190" y="1566"/>
                  <a:pt x="3190" y="1566"/>
                  <a:pt x="3190" y="1566"/>
                </a:cubicBezTo>
                <a:cubicBezTo>
                  <a:pt x="3189" y="1566"/>
                  <a:pt x="3189" y="1566"/>
                  <a:pt x="3189" y="1566"/>
                </a:cubicBezTo>
                <a:cubicBezTo>
                  <a:pt x="3188" y="1566"/>
                  <a:pt x="3188" y="1566"/>
                  <a:pt x="3188" y="1566"/>
                </a:cubicBezTo>
                <a:cubicBezTo>
                  <a:pt x="3187" y="1566"/>
                  <a:pt x="3187" y="1566"/>
                  <a:pt x="3187" y="1566"/>
                </a:cubicBezTo>
                <a:cubicBezTo>
                  <a:pt x="3186" y="1565"/>
                  <a:pt x="3186" y="1565"/>
                  <a:pt x="3186" y="1565"/>
                </a:cubicBezTo>
                <a:cubicBezTo>
                  <a:pt x="3187" y="1564"/>
                  <a:pt x="3187" y="1564"/>
                  <a:pt x="3187" y="1564"/>
                </a:cubicBezTo>
                <a:cubicBezTo>
                  <a:pt x="3188" y="1562"/>
                  <a:pt x="3188" y="1562"/>
                  <a:pt x="3188" y="1562"/>
                </a:cubicBezTo>
                <a:cubicBezTo>
                  <a:pt x="3186" y="1562"/>
                  <a:pt x="3186" y="1562"/>
                  <a:pt x="3186" y="1562"/>
                </a:cubicBezTo>
                <a:cubicBezTo>
                  <a:pt x="3183" y="1564"/>
                  <a:pt x="3183" y="1564"/>
                  <a:pt x="3183" y="1564"/>
                </a:cubicBezTo>
                <a:cubicBezTo>
                  <a:pt x="3182" y="1564"/>
                  <a:pt x="3182" y="1564"/>
                  <a:pt x="3182" y="1564"/>
                </a:cubicBezTo>
                <a:cubicBezTo>
                  <a:pt x="3180" y="1566"/>
                  <a:pt x="3180" y="1566"/>
                  <a:pt x="3180" y="1566"/>
                </a:cubicBezTo>
                <a:cubicBezTo>
                  <a:pt x="3180" y="1568"/>
                  <a:pt x="3180" y="1568"/>
                  <a:pt x="3180" y="1568"/>
                </a:cubicBezTo>
                <a:cubicBezTo>
                  <a:pt x="3178" y="1573"/>
                  <a:pt x="3178" y="1573"/>
                  <a:pt x="3178" y="1573"/>
                </a:cubicBezTo>
                <a:cubicBezTo>
                  <a:pt x="3176" y="1575"/>
                  <a:pt x="3176" y="1575"/>
                  <a:pt x="3176" y="1575"/>
                </a:cubicBezTo>
                <a:cubicBezTo>
                  <a:pt x="3175" y="1575"/>
                  <a:pt x="3175" y="1575"/>
                  <a:pt x="3175" y="1575"/>
                </a:cubicBezTo>
                <a:cubicBezTo>
                  <a:pt x="3173" y="1578"/>
                  <a:pt x="3173" y="1578"/>
                  <a:pt x="3173" y="1578"/>
                </a:cubicBezTo>
                <a:cubicBezTo>
                  <a:pt x="3172" y="1580"/>
                  <a:pt x="3172" y="1580"/>
                  <a:pt x="3172" y="1580"/>
                </a:cubicBezTo>
                <a:cubicBezTo>
                  <a:pt x="3171" y="1580"/>
                  <a:pt x="3171" y="1580"/>
                  <a:pt x="3171" y="1580"/>
                </a:cubicBezTo>
                <a:cubicBezTo>
                  <a:pt x="3169" y="1580"/>
                  <a:pt x="3169" y="1580"/>
                  <a:pt x="3169" y="1580"/>
                </a:cubicBezTo>
                <a:cubicBezTo>
                  <a:pt x="3167" y="1581"/>
                  <a:pt x="3167" y="1581"/>
                  <a:pt x="3167" y="1581"/>
                </a:cubicBezTo>
                <a:cubicBezTo>
                  <a:pt x="3167" y="1583"/>
                  <a:pt x="3167" y="1583"/>
                  <a:pt x="3167" y="1583"/>
                </a:cubicBezTo>
                <a:cubicBezTo>
                  <a:pt x="3166" y="1585"/>
                  <a:pt x="3166" y="1585"/>
                  <a:pt x="3166" y="1585"/>
                </a:cubicBezTo>
                <a:cubicBezTo>
                  <a:pt x="3165" y="1586"/>
                  <a:pt x="3165" y="1586"/>
                  <a:pt x="3165" y="1586"/>
                </a:cubicBezTo>
                <a:cubicBezTo>
                  <a:pt x="3164" y="1588"/>
                  <a:pt x="3164" y="1588"/>
                  <a:pt x="3164" y="1588"/>
                </a:cubicBezTo>
                <a:cubicBezTo>
                  <a:pt x="3164" y="1590"/>
                  <a:pt x="3164" y="1590"/>
                  <a:pt x="3164" y="1590"/>
                </a:cubicBezTo>
                <a:cubicBezTo>
                  <a:pt x="3163" y="1591"/>
                  <a:pt x="3163" y="1591"/>
                  <a:pt x="3163" y="1591"/>
                </a:cubicBezTo>
                <a:cubicBezTo>
                  <a:pt x="3162" y="1593"/>
                  <a:pt x="3162" y="1593"/>
                  <a:pt x="3162" y="1593"/>
                </a:cubicBezTo>
                <a:cubicBezTo>
                  <a:pt x="3159" y="1597"/>
                  <a:pt x="3159" y="1597"/>
                  <a:pt x="3159" y="1597"/>
                </a:cubicBezTo>
                <a:cubicBezTo>
                  <a:pt x="3155" y="1600"/>
                  <a:pt x="3155" y="1600"/>
                  <a:pt x="3155" y="1600"/>
                </a:cubicBezTo>
                <a:cubicBezTo>
                  <a:pt x="3153" y="1600"/>
                  <a:pt x="3153" y="1600"/>
                  <a:pt x="3153" y="1600"/>
                </a:cubicBezTo>
                <a:cubicBezTo>
                  <a:pt x="3150" y="1602"/>
                  <a:pt x="3150" y="1602"/>
                  <a:pt x="3150" y="1602"/>
                </a:cubicBezTo>
                <a:cubicBezTo>
                  <a:pt x="3150" y="1603"/>
                  <a:pt x="3150" y="1603"/>
                  <a:pt x="3150" y="1603"/>
                </a:cubicBezTo>
                <a:cubicBezTo>
                  <a:pt x="3148" y="1603"/>
                  <a:pt x="3148" y="1603"/>
                  <a:pt x="3148" y="1603"/>
                </a:cubicBezTo>
                <a:cubicBezTo>
                  <a:pt x="3144" y="1605"/>
                  <a:pt x="3144" y="1605"/>
                  <a:pt x="3144" y="1605"/>
                </a:cubicBezTo>
                <a:cubicBezTo>
                  <a:pt x="3141" y="1608"/>
                  <a:pt x="3141" y="1608"/>
                  <a:pt x="3141" y="1608"/>
                </a:cubicBezTo>
                <a:cubicBezTo>
                  <a:pt x="3139" y="1608"/>
                  <a:pt x="3139" y="1608"/>
                  <a:pt x="3139" y="1608"/>
                </a:cubicBezTo>
                <a:cubicBezTo>
                  <a:pt x="3136" y="1611"/>
                  <a:pt x="3136" y="1611"/>
                  <a:pt x="3136" y="1611"/>
                </a:cubicBezTo>
                <a:cubicBezTo>
                  <a:pt x="3135" y="1612"/>
                  <a:pt x="3135" y="1612"/>
                  <a:pt x="3135" y="1612"/>
                </a:cubicBezTo>
                <a:cubicBezTo>
                  <a:pt x="3136" y="1613"/>
                  <a:pt x="3136" y="1613"/>
                  <a:pt x="3136" y="1613"/>
                </a:cubicBezTo>
                <a:cubicBezTo>
                  <a:pt x="3136" y="1615"/>
                  <a:pt x="3136" y="1615"/>
                  <a:pt x="3136" y="1615"/>
                </a:cubicBezTo>
                <a:cubicBezTo>
                  <a:pt x="3134" y="1614"/>
                  <a:pt x="3134" y="1614"/>
                  <a:pt x="3134" y="1614"/>
                </a:cubicBezTo>
                <a:cubicBezTo>
                  <a:pt x="3134" y="1613"/>
                  <a:pt x="3134" y="1613"/>
                  <a:pt x="3134" y="1613"/>
                </a:cubicBezTo>
                <a:cubicBezTo>
                  <a:pt x="3132" y="1614"/>
                  <a:pt x="3132" y="1614"/>
                  <a:pt x="3132" y="1614"/>
                </a:cubicBezTo>
                <a:cubicBezTo>
                  <a:pt x="3130" y="1614"/>
                  <a:pt x="3130" y="1614"/>
                  <a:pt x="3130" y="1614"/>
                </a:cubicBezTo>
                <a:cubicBezTo>
                  <a:pt x="3129" y="1614"/>
                  <a:pt x="3129" y="1614"/>
                  <a:pt x="3129" y="1614"/>
                </a:cubicBezTo>
                <a:cubicBezTo>
                  <a:pt x="3128" y="1614"/>
                  <a:pt x="3128" y="1614"/>
                  <a:pt x="3128" y="1614"/>
                </a:cubicBezTo>
                <a:cubicBezTo>
                  <a:pt x="3125" y="1616"/>
                  <a:pt x="3125" y="1616"/>
                  <a:pt x="3125" y="1616"/>
                </a:cubicBezTo>
                <a:cubicBezTo>
                  <a:pt x="3124" y="1618"/>
                  <a:pt x="3124" y="1618"/>
                  <a:pt x="3124" y="1618"/>
                </a:cubicBezTo>
                <a:cubicBezTo>
                  <a:pt x="3121" y="1620"/>
                  <a:pt x="3121" y="1620"/>
                  <a:pt x="3121" y="1620"/>
                </a:cubicBezTo>
                <a:cubicBezTo>
                  <a:pt x="3119" y="1620"/>
                  <a:pt x="3119" y="1620"/>
                  <a:pt x="3119" y="1620"/>
                </a:cubicBezTo>
                <a:cubicBezTo>
                  <a:pt x="3118" y="1623"/>
                  <a:pt x="3118" y="1623"/>
                  <a:pt x="3118" y="1623"/>
                </a:cubicBezTo>
                <a:cubicBezTo>
                  <a:pt x="3117" y="1625"/>
                  <a:pt x="3117" y="1625"/>
                  <a:pt x="3117" y="1625"/>
                </a:cubicBezTo>
                <a:cubicBezTo>
                  <a:pt x="3117" y="1624"/>
                  <a:pt x="3117" y="1624"/>
                  <a:pt x="3117" y="1624"/>
                </a:cubicBezTo>
                <a:cubicBezTo>
                  <a:pt x="3116" y="1623"/>
                  <a:pt x="3116" y="1623"/>
                  <a:pt x="3116" y="1623"/>
                </a:cubicBezTo>
                <a:cubicBezTo>
                  <a:pt x="3115" y="1624"/>
                  <a:pt x="3115" y="1624"/>
                  <a:pt x="3115" y="1624"/>
                </a:cubicBezTo>
                <a:cubicBezTo>
                  <a:pt x="3114" y="1625"/>
                  <a:pt x="3114" y="1625"/>
                  <a:pt x="3114" y="1625"/>
                </a:cubicBezTo>
                <a:cubicBezTo>
                  <a:pt x="3114" y="1627"/>
                  <a:pt x="3114" y="1627"/>
                  <a:pt x="3114" y="1627"/>
                </a:cubicBezTo>
                <a:cubicBezTo>
                  <a:pt x="3113" y="1628"/>
                  <a:pt x="3113" y="1628"/>
                  <a:pt x="3113" y="1628"/>
                </a:cubicBezTo>
                <a:cubicBezTo>
                  <a:pt x="3112" y="1628"/>
                  <a:pt x="3112" y="1628"/>
                  <a:pt x="3112" y="1628"/>
                </a:cubicBezTo>
                <a:cubicBezTo>
                  <a:pt x="3109" y="1631"/>
                  <a:pt x="3109" y="1631"/>
                  <a:pt x="3109" y="1631"/>
                </a:cubicBezTo>
                <a:cubicBezTo>
                  <a:pt x="3108" y="1631"/>
                  <a:pt x="3108" y="1631"/>
                  <a:pt x="3108" y="1631"/>
                </a:cubicBezTo>
                <a:cubicBezTo>
                  <a:pt x="3107" y="1632"/>
                  <a:pt x="3107" y="1632"/>
                  <a:pt x="3107" y="1632"/>
                </a:cubicBezTo>
                <a:cubicBezTo>
                  <a:pt x="3107" y="1636"/>
                  <a:pt x="3107" y="1636"/>
                  <a:pt x="3107" y="1636"/>
                </a:cubicBezTo>
                <a:cubicBezTo>
                  <a:pt x="3106" y="1637"/>
                  <a:pt x="3106" y="1637"/>
                  <a:pt x="3106" y="1637"/>
                </a:cubicBezTo>
                <a:cubicBezTo>
                  <a:pt x="3105" y="1635"/>
                  <a:pt x="3105" y="1635"/>
                  <a:pt x="3105" y="1635"/>
                </a:cubicBezTo>
                <a:cubicBezTo>
                  <a:pt x="3105" y="1635"/>
                  <a:pt x="3105" y="1635"/>
                  <a:pt x="3105" y="1635"/>
                </a:cubicBezTo>
                <a:cubicBezTo>
                  <a:pt x="3104" y="1636"/>
                  <a:pt x="3104" y="1636"/>
                  <a:pt x="3104" y="1636"/>
                </a:cubicBezTo>
                <a:cubicBezTo>
                  <a:pt x="3103" y="1636"/>
                  <a:pt x="3103" y="1636"/>
                  <a:pt x="3103" y="1636"/>
                </a:cubicBezTo>
                <a:cubicBezTo>
                  <a:pt x="3101" y="1639"/>
                  <a:pt x="3101" y="1639"/>
                  <a:pt x="3101" y="1639"/>
                </a:cubicBezTo>
                <a:cubicBezTo>
                  <a:pt x="3102" y="1640"/>
                  <a:pt x="3102" y="1640"/>
                  <a:pt x="3102" y="1640"/>
                </a:cubicBezTo>
                <a:cubicBezTo>
                  <a:pt x="3103" y="1642"/>
                  <a:pt x="3103" y="1642"/>
                  <a:pt x="3103" y="1642"/>
                </a:cubicBezTo>
                <a:cubicBezTo>
                  <a:pt x="3104" y="1643"/>
                  <a:pt x="3104" y="1643"/>
                  <a:pt x="3104" y="1643"/>
                </a:cubicBezTo>
                <a:cubicBezTo>
                  <a:pt x="3103" y="1644"/>
                  <a:pt x="3103" y="1644"/>
                  <a:pt x="3103" y="1644"/>
                </a:cubicBezTo>
                <a:cubicBezTo>
                  <a:pt x="3101" y="1643"/>
                  <a:pt x="3101" y="1643"/>
                  <a:pt x="3101" y="1643"/>
                </a:cubicBezTo>
                <a:cubicBezTo>
                  <a:pt x="3099" y="1644"/>
                  <a:pt x="3099" y="1644"/>
                  <a:pt x="3099" y="1644"/>
                </a:cubicBezTo>
                <a:cubicBezTo>
                  <a:pt x="3097" y="1646"/>
                  <a:pt x="3097" y="1646"/>
                  <a:pt x="3097" y="1646"/>
                </a:cubicBezTo>
                <a:cubicBezTo>
                  <a:pt x="3098" y="1647"/>
                  <a:pt x="3098" y="1647"/>
                  <a:pt x="3098" y="1647"/>
                </a:cubicBezTo>
                <a:cubicBezTo>
                  <a:pt x="3099" y="1647"/>
                  <a:pt x="3099" y="1647"/>
                  <a:pt x="3099" y="1647"/>
                </a:cubicBezTo>
                <a:cubicBezTo>
                  <a:pt x="3098" y="1648"/>
                  <a:pt x="3098" y="1648"/>
                  <a:pt x="3098" y="1648"/>
                </a:cubicBezTo>
                <a:cubicBezTo>
                  <a:pt x="3098" y="1649"/>
                  <a:pt x="3098" y="1649"/>
                  <a:pt x="3098" y="1649"/>
                </a:cubicBezTo>
                <a:cubicBezTo>
                  <a:pt x="3099" y="1651"/>
                  <a:pt x="3099" y="1651"/>
                  <a:pt x="3099" y="1651"/>
                </a:cubicBezTo>
                <a:cubicBezTo>
                  <a:pt x="3100" y="1651"/>
                  <a:pt x="3100" y="1651"/>
                  <a:pt x="3100" y="1651"/>
                </a:cubicBezTo>
                <a:cubicBezTo>
                  <a:pt x="3103" y="1652"/>
                  <a:pt x="3103" y="1652"/>
                  <a:pt x="3103" y="1652"/>
                </a:cubicBezTo>
                <a:cubicBezTo>
                  <a:pt x="3103" y="1652"/>
                  <a:pt x="3103" y="1652"/>
                  <a:pt x="3103" y="1652"/>
                </a:cubicBezTo>
                <a:cubicBezTo>
                  <a:pt x="3104" y="1652"/>
                  <a:pt x="3104" y="1652"/>
                  <a:pt x="3104" y="1652"/>
                </a:cubicBezTo>
                <a:cubicBezTo>
                  <a:pt x="3104" y="1651"/>
                  <a:pt x="3104" y="1651"/>
                  <a:pt x="3104" y="1651"/>
                </a:cubicBezTo>
                <a:cubicBezTo>
                  <a:pt x="3105" y="1651"/>
                  <a:pt x="3105" y="1651"/>
                  <a:pt x="3105" y="1651"/>
                </a:cubicBezTo>
                <a:cubicBezTo>
                  <a:pt x="3106" y="1652"/>
                  <a:pt x="3106" y="1652"/>
                  <a:pt x="3106" y="1652"/>
                </a:cubicBezTo>
                <a:cubicBezTo>
                  <a:pt x="3107" y="1653"/>
                  <a:pt x="3107" y="1653"/>
                  <a:pt x="3107" y="1653"/>
                </a:cubicBezTo>
                <a:cubicBezTo>
                  <a:pt x="3107" y="1654"/>
                  <a:pt x="3107" y="1654"/>
                  <a:pt x="3107" y="1654"/>
                </a:cubicBezTo>
                <a:cubicBezTo>
                  <a:pt x="3108" y="1655"/>
                  <a:pt x="3108" y="1655"/>
                  <a:pt x="3108" y="1655"/>
                </a:cubicBezTo>
                <a:cubicBezTo>
                  <a:pt x="3109" y="1655"/>
                  <a:pt x="3109" y="1655"/>
                  <a:pt x="3109" y="1655"/>
                </a:cubicBezTo>
                <a:cubicBezTo>
                  <a:pt x="3110" y="1656"/>
                  <a:pt x="3110" y="1656"/>
                  <a:pt x="3110" y="1656"/>
                </a:cubicBezTo>
                <a:cubicBezTo>
                  <a:pt x="3110" y="1658"/>
                  <a:pt x="3110" y="1658"/>
                  <a:pt x="3110" y="1658"/>
                </a:cubicBezTo>
                <a:cubicBezTo>
                  <a:pt x="3112" y="1659"/>
                  <a:pt x="3112" y="1659"/>
                  <a:pt x="3112" y="1659"/>
                </a:cubicBezTo>
                <a:cubicBezTo>
                  <a:pt x="3114" y="1660"/>
                  <a:pt x="3114" y="1660"/>
                  <a:pt x="3114" y="1660"/>
                </a:cubicBezTo>
                <a:cubicBezTo>
                  <a:pt x="3112" y="1661"/>
                  <a:pt x="3112" y="1661"/>
                  <a:pt x="3112" y="1661"/>
                </a:cubicBezTo>
                <a:cubicBezTo>
                  <a:pt x="3113" y="1662"/>
                  <a:pt x="3113" y="1662"/>
                  <a:pt x="3113" y="1662"/>
                </a:cubicBezTo>
                <a:cubicBezTo>
                  <a:pt x="3115" y="1660"/>
                  <a:pt x="3115" y="1660"/>
                  <a:pt x="3115" y="1660"/>
                </a:cubicBezTo>
                <a:cubicBezTo>
                  <a:pt x="3115" y="1661"/>
                  <a:pt x="3115" y="1661"/>
                  <a:pt x="3115" y="1661"/>
                </a:cubicBezTo>
                <a:cubicBezTo>
                  <a:pt x="3117" y="1662"/>
                  <a:pt x="3117" y="1662"/>
                  <a:pt x="3117" y="1662"/>
                </a:cubicBezTo>
                <a:cubicBezTo>
                  <a:pt x="3119" y="1662"/>
                  <a:pt x="3119" y="1662"/>
                  <a:pt x="3119" y="1662"/>
                </a:cubicBezTo>
                <a:cubicBezTo>
                  <a:pt x="3123" y="1660"/>
                  <a:pt x="3123" y="1660"/>
                  <a:pt x="3123" y="1660"/>
                </a:cubicBezTo>
                <a:cubicBezTo>
                  <a:pt x="3126" y="1658"/>
                  <a:pt x="3126" y="1658"/>
                  <a:pt x="3126" y="1658"/>
                </a:cubicBezTo>
                <a:cubicBezTo>
                  <a:pt x="3128" y="1657"/>
                  <a:pt x="3128" y="1657"/>
                  <a:pt x="3128" y="1657"/>
                </a:cubicBezTo>
                <a:cubicBezTo>
                  <a:pt x="3128" y="1656"/>
                  <a:pt x="3128" y="1656"/>
                  <a:pt x="3128" y="1656"/>
                </a:cubicBezTo>
                <a:cubicBezTo>
                  <a:pt x="3127" y="1654"/>
                  <a:pt x="3127" y="1654"/>
                  <a:pt x="3127" y="1654"/>
                </a:cubicBezTo>
                <a:cubicBezTo>
                  <a:pt x="3129" y="1655"/>
                  <a:pt x="3129" y="1655"/>
                  <a:pt x="3129" y="1655"/>
                </a:cubicBezTo>
                <a:cubicBezTo>
                  <a:pt x="3128" y="1656"/>
                  <a:pt x="3128" y="1656"/>
                  <a:pt x="3128" y="1656"/>
                </a:cubicBezTo>
                <a:cubicBezTo>
                  <a:pt x="3131" y="1655"/>
                  <a:pt x="3131" y="1655"/>
                  <a:pt x="3131" y="1655"/>
                </a:cubicBezTo>
                <a:cubicBezTo>
                  <a:pt x="3131" y="1653"/>
                  <a:pt x="3131" y="1653"/>
                  <a:pt x="3131" y="1653"/>
                </a:cubicBezTo>
                <a:cubicBezTo>
                  <a:pt x="3133" y="1651"/>
                  <a:pt x="3133" y="1651"/>
                  <a:pt x="3133" y="1651"/>
                </a:cubicBezTo>
                <a:cubicBezTo>
                  <a:pt x="3136" y="1650"/>
                  <a:pt x="3136" y="1650"/>
                  <a:pt x="3136" y="1650"/>
                </a:cubicBezTo>
                <a:cubicBezTo>
                  <a:pt x="3138" y="1650"/>
                  <a:pt x="3138" y="1650"/>
                  <a:pt x="3138" y="1650"/>
                </a:cubicBezTo>
                <a:cubicBezTo>
                  <a:pt x="3139" y="1649"/>
                  <a:pt x="3139" y="1649"/>
                  <a:pt x="3139" y="1649"/>
                </a:cubicBezTo>
                <a:cubicBezTo>
                  <a:pt x="3139" y="1649"/>
                  <a:pt x="3139" y="1649"/>
                  <a:pt x="3139" y="1649"/>
                </a:cubicBezTo>
                <a:cubicBezTo>
                  <a:pt x="3137" y="1649"/>
                  <a:pt x="3137" y="1649"/>
                  <a:pt x="3137" y="1649"/>
                </a:cubicBezTo>
                <a:cubicBezTo>
                  <a:pt x="3138" y="1649"/>
                  <a:pt x="3138" y="1649"/>
                  <a:pt x="3138" y="1649"/>
                </a:cubicBezTo>
                <a:cubicBezTo>
                  <a:pt x="3139" y="1648"/>
                  <a:pt x="3139" y="1648"/>
                  <a:pt x="3139" y="1648"/>
                </a:cubicBezTo>
                <a:cubicBezTo>
                  <a:pt x="3138" y="1648"/>
                  <a:pt x="3138" y="1648"/>
                  <a:pt x="3138" y="1648"/>
                </a:cubicBezTo>
                <a:cubicBezTo>
                  <a:pt x="3140" y="1645"/>
                  <a:pt x="3140" y="1645"/>
                  <a:pt x="3140" y="1645"/>
                </a:cubicBezTo>
                <a:cubicBezTo>
                  <a:pt x="3142" y="1642"/>
                  <a:pt x="3142" y="1642"/>
                  <a:pt x="3142" y="1642"/>
                </a:cubicBezTo>
                <a:cubicBezTo>
                  <a:pt x="3143" y="1639"/>
                  <a:pt x="3143" y="1639"/>
                  <a:pt x="3143" y="1639"/>
                </a:cubicBezTo>
                <a:cubicBezTo>
                  <a:pt x="3144" y="1638"/>
                  <a:pt x="3144" y="1638"/>
                  <a:pt x="3144" y="1638"/>
                </a:cubicBezTo>
                <a:cubicBezTo>
                  <a:pt x="3148" y="1634"/>
                  <a:pt x="3148" y="1634"/>
                  <a:pt x="3148" y="1634"/>
                </a:cubicBezTo>
                <a:cubicBezTo>
                  <a:pt x="3149" y="1633"/>
                  <a:pt x="3149" y="1633"/>
                  <a:pt x="3149" y="1633"/>
                </a:cubicBezTo>
                <a:cubicBezTo>
                  <a:pt x="3150" y="1631"/>
                  <a:pt x="3150" y="1631"/>
                  <a:pt x="3150" y="1631"/>
                </a:cubicBezTo>
                <a:cubicBezTo>
                  <a:pt x="3152" y="1627"/>
                  <a:pt x="3152" y="1627"/>
                  <a:pt x="3152" y="1627"/>
                </a:cubicBezTo>
                <a:cubicBezTo>
                  <a:pt x="3153" y="1626"/>
                  <a:pt x="3153" y="1626"/>
                  <a:pt x="3153" y="1626"/>
                </a:cubicBezTo>
                <a:cubicBezTo>
                  <a:pt x="3153" y="1624"/>
                  <a:pt x="3153" y="1624"/>
                  <a:pt x="3153" y="1624"/>
                </a:cubicBezTo>
                <a:cubicBezTo>
                  <a:pt x="3155" y="1622"/>
                  <a:pt x="3155" y="1622"/>
                  <a:pt x="3155" y="1622"/>
                </a:cubicBezTo>
                <a:cubicBezTo>
                  <a:pt x="3156" y="1621"/>
                  <a:pt x="3156" y="1621"/>
                  <a:pt x="3156" y="1621"/>
                </a:cubicBezTo>
                <a:cubicBezTo>
                  <a:pt x="3157" y="1619"/>
                  <a:pt x="3157" y="1619"/>
                  <a:pt x="3157" y="1619"/>
                </a:cubicBezTo>
                <a:cubicBezTo>
                  <a:pt x="3158" y="1620"/>
                  <a:pt x="3158" y="1620"/>
                  <a:pt x="3158" y="1620"/>
                </a:cubicBezTo>
                <a:cubicBezTo>
                  <a:pt x="3159" y="1620"/>
                  <a:pt x="3159" y="1620"/>
                  <a:pt x="3159" y="1620"/>
                </a:cubicBezTo>
                <a:cubicBezTo>
                  <a:pt x="3160" y="1619"/>
                  <a:pt x="3160" y="1619"/>
                  <a:pt x="3160" y="1619"/>
                </a:cubicBezTo>
                <a:cubicBezTo>
                  <a:pt x="3161" y="1619"/>
                  <a:pt x="3161" y="1619"/>
                  <a:pt x="3161" y="1619"/>
                </a:cubicBezTo>
                <a:cubicBezTo>
                  <a:pt x="3163" y="1619"/>
                  <a:pt x="3163" y="1619"/>
                  <a:pt x="3163" y="1619"/>
                </a:cubicBezTo>
                <a:cubicBezTo>
                  <a:pt x="3164" y="1617"/>
                  <a:pt x="3164" y="1617"/>
                  <a:pt x="3164" y="1617"/>
                </a:cubicBezTo>
                <a:cubicBezTo>
                  <a:pt x="3164" y="1615"/>
                  <a:pt x="3164" y="1615"/>
                  <a:pt x="3164" y="1615"/>
                </a:cubicBezTo>
                <a:cubicBezTo>
                  <a:pt x="3162" y="1614"/>
                  <a:pt x="3162" y="1614"/>
                  <a:pt x="3162" y="1614"/>
                </a:cubicBezTo>
                <a:cubicBezTo>
                  <a:pt x="3164" y="1615"/>
                  <a:pt x="3164" y="1615"/>
                  <a:pt x="3164" y="1615"/>
                </a:cubicBezTo>
                <a:cubicBezTo>
                  <a:pt x="3165" y="1617"/>
                  <a:pt x="3165" y="1617"/>
                  <a:pt x="3165" y="1617"/>
                </a:cubicBezTo>
                <a:cubicBezTo>
                  <a:pt x="3165" y="1617"/>
                  <a:pt x="3165" y="1617"/>
                  <a:pt x="3165" y="1617"/>
                </a:cubicBezTo>
                <a:cubicBezTo>
                  <a:pt x="3167" y="1616"/>
                  <a:pt x="3167" y="1616"/>
                  <a:pt x="3167" y="1616"/>
                </a:cubicBezTo>
                <a:cubicBezTo>
                  <a:pt x="3167" y="1616"/>
                  <a:pt x="3167" y="1616"/>
                  <a:pt x="3167" y="1616"/>
                </a:cubicBezTo>
                <a:cubicBezTo>
                  <a:pt x="3168" y="1615"/>
                  <a:pt x="3168" y="1615"/>
                  <a:pt x="3168" y="1615"/>
                </a:cubicBezTo>
                <a:cubicBezTo>
                  <a:pt x="3169" y="1615"/>
                  <a:pt x="3169" y="1615"/>
                  <a:pt x="3169" y="1615"/>
                </a:cubicBezTo>
                <a:cubicBezTo>
                  <a:pt x="3169" y="1616"/>
                  <a:pt x="3169" y="1616"/>
                  <a:pt x="3169" y="1616"/>
                </a:cubicBezTo>
                <a:cubicBezTo>
                  <a:pt x="3168" y="1617"/>
                  <a:pt x="3168" y="1617"/>
                  <a:pt x="3168" y="1617"/>
                </a:cubicBezTo>
                <a:cubicBezTo>
                  <a:pt x="3170" y="1617"/>
                  <a:pt x="3170" y="1617"/>
                  <a:pt x="3170" y="1617"/>
                </a:cubicBezTo>
                <a:cubicBezTo>
                  <a:pt x="3171" y="1617"/>
                  <a:pt x="3171" y="1617"/>
                  <a:pt x="3171" y="1617"/>
                </a:cubicBezTo>
                <a:cubicBezTo>
                  <a:pt x="3172" y="1616"/>
                  <a:pt x="3172" y="1616"/>
                  <a:pt x="3172" y="1616"/>
                </a:cubicBezTo>
                <a:cubicBezTo>
                  <a:pt x="3172" y="1615"/>
                  <a:pt x="3172" y="1615"/>
                  <a:pt x="3172" y="1615"/>
                </a:cubicBezTo>
                <a:cubicBezTo>
                  <a:pt x="3172" y="1614"/>
                  <a:pt x="3172" y="1614"/>
                  <a:pt x="3172" y="1614"/>
                </a:cubicBezTo>
                <a:cubicBezTo>
                  <a:pt x="3173" y="1615"/>
                  <a:pt x="3173" y="1615"/>
                  <a:pt x="3173" y="1615"/>
                </a:cubicBezTo>
                <a:cubicBezTo>
                  <a:pt x="3173" y="1617"/>
                  <a:pt x="3173" y="1617"/>
                  <a:pt x="3173" y="1617"/>
                </a:cubicBezTo>
                <a:cubicBezTo>
                  <a:pt x="3173" y="1617"/>
                  <a:pt x="3173" y="1617"/>
                  <a:pt x="3173" y="1617"/>
                </a:cubicBezTo>
                <a:cubicBezTo>
                  <a:pt x="3174" y="1617"/>
                  <a:pt x="3174" y="1617"/>
                  <a:pt x="3174" y="1617"/>
                </a:cubicBezTo>
                <a:cubicBezTo>
                  <a:pt x="3175" y="1614"/>
                  <a:pt x="3175" y="1614"/>
                  <a:pt x="3175" y="1614"/>
                </a:cubicBezTo>
                <a:cubicBezTo>
                  <a:pt x="3174" y="1613"/>
                  <a:pt x="3174" y="1613"/>
                  <a:pt x="3174" y="1613"/>
                </a:cubicBezTo>
                <a:cubicBezTo>
                  <a:pt x="3172" y="1612"/>
                  <a:pt x="3172" y="1612"/>
                  <a:pt x="3172" y="1612"/>
                </a:cubicBezTo>
                <a:cubicBezTo>
                  <a:pt x="3173" y="1611"/>
                  <a:pt x="3173" y="1611"/>
                  <a:pt x="3173" y="1611"/>
                </a:cubicBezTo>
                <a:cubicBezTo>
                  <a:pt x="3173" y="1609"/>
                  <a:pt x="3173" y="1609"/>
                  <a:pt x="3173" y="1609"/>
                </a:cubicBezTo>
                <a:cubicBezTo>
                  <a:pt x="3173" y="1606"/>
                  <a:pt x="3173" y="1606"/>
                  <a:pt x="3173" y="1606"/>
                </a:cubicBezTo>
                <a:cubicBezTo>
                  <a:pt x="3175" y="1605"/>
                  <a:pt x="3175" y="1605"/>
                  <a:pt x="3175" y="1605"/>
                </a:cubicBezTo>
                <a:cubicBezTo>
                  <a:pt x="3178" y="1604"/>
                  <a:pt x="3178" y="1604"/>
                  <a:pt x="3178" y="1604"/>
                </a:cubicBezTo>
                <a:cubicBezTo>
                  <a:pt x="3181" y="1602"/>
                  <a:pt x="3181" y="1602"/>
                  <a:pt x="3181" y="1602"/>
                </a:cubicBezTo>
                <a:cubicBezTo>
                  <a:pt x="3181" y="1601"/>
                  <a:pt x="3181" y="1601"/>
                  <a:pt x="3181" y="1601"/>
                </a:cubicBezTo>
                <a:cubicBezTo>
                  <a:pt x="3183" y="1599"/>
                  <a:pt x="3183" y="1599"/>
                  <a:pt x="3183" y="1599"/>
                </a:cubicBezTo>
                <a:cubicBezTo>
                  <a:pt x="3184" y="1597"/>
                  <a:pt x="3184" y="1597"/>
                  <a:pt x="3184" y="1597"/>
                </a:cubicBezTo>
                <a:cubicBezTo>
                  <a:pt x="3186" y="1595"/>
                  <a:pt x="3186" y="1595"/>
                  <a:pt x="3186" y="1595"/>
                </a:cubicBezTo>
                <a:cubicBezTo>
                  <a:pt x="3187" y="1595"/>
                  <a:pt x="3187" y="1595"/>
                  <a:pt x="3187" y="1595"/>
                </a:cubicBezTo>
                <a:cubicBezTo>
                  <a:pt x="3187" y="1594"/>
                  <a:pt x="3187" y="1594"/>
                  <a:pt x="3187" y="1594"/>
                </a:cubicBezTo>
                <a:cubicBezTo>
                  <a:pt x="3191" y="1590"/>
                  <a:pt x="3191" y="1590"/>
                  <a:pt x="3191" y="1590"/>
                </a:cubicBezTo>
                <a:cubicBezTo>
                  <a:pt x="3191" y="1589"/>
                  <a:pt x="3191" y="1589"/>
                  <a:pt x="3191" y="1589"/>
                </a:cubicBezTo>
                <a:cubicBezTo>
                  <a:pt x="3196" y="1585"/>
                  <a:pt x="3196" y="1585"/>
                  <a:pt x="3196" y="1585"/>
                </a:cubicBezTo>
                <a:cubicBezTo>
                  <a:pt x="3198" y="1583"/>
                  <a:pt x="3198" y="1583"/>
                  <a:pt x="3198" y="1583"/>
                </a:cubicBezTo>
                <a:cubicBezTo>
                  <a:pt x="3197" y="1583"/>
                  <a:pt x="3197" y="1583"/>
                  <a:pt x="3197" y="1583"/>
                </a:cubicBezTo>
                <a:cubicBezTo>
                  <a:pt x="3197" y="1581"/>
                  <a:pt x="3197" y="1581"/>
                  <a:pt x="3197" y="1581"/>
                </a:cubicBezTo>
                <a:cubicBezTo>
                  <a:pt x="3196" y="1579"/>
                  <a:pt x="3196" y="1579"/>
                  <a:pt x="3196" y="1579"/>
                </a:cubicBezTo>
                <a:cubicBezTo>
                  <a:pt x="3196" y="1577"/>
                  <a:pt x="3196" y="1577"/>
                  <a:pt x="3196" y="1577"/>
                </a:cubicBezTo>
                <a:cubicBezTo>
                  <a:pt x="3197" y="1576"/>
                  <a:pt x="3197" y="1576"/>
                  <a:pt x="3197" y="1576"/>
                </a:cubicBezTo>
                <a:cubicBezTo>
                  <a:pt x="3197" y="1576"/>
                  <a:pt x="3197" y="1576"/>
                  <a:pt x="3197" y="1576"/>
                </a:cubicBezTo>
                <a:cubicBezTo>
                  <a:pt x="3199" y="1573"/>
                  <a:pt x="3199" y="1573"/>
                  <a:pt x="3199" y="1573"/>
                </a:cubicBezTo>
                <a:cubicBezTo>
                  <a:pt x="3198" y="1574"/>
                  <a:pt x="3198" y="1574"/>
                  <a:pt x="3198" y="1574"/>
                </a:cubicBezTo>
                <a:cubicBezTo>
                  <a:pt x="3196" y="1574"/>
                  <a:pt x="3196" y="1574"/>
                  <a:pt x="3196" y="1574"/>
                </a:cubicBezTo>
                <a:cubicBezTo>
                  <a:pt x="3198" y="1573"/>
                  <a:pt x="3198" y="1573"/>
                  <a:pt x="3198" y="1573"/>
                </a:cubicBezTo>
                <a:lnTo>
                  <a:pt x="3200" y="1571"/>
                </a:lnTo>
                <a:close/>
                <a:moveTo>
                  <a:pt x="3105" y="1118"/>
                </a:moveTo>
                <a:cubicBezTo>
                  <a:pt x="3104" y="1119"/>
                  <a:pt x="3104" y="1119"/>
                  <a:pt x="3104" y="1119"/>
                </a:cubicBezTo>
                <a:cubicBezTo>
                  <a:pt x="3104" y="1118"/>
                  <a:pt x="3104" y="1120"/>
                  <a:pt x="3104" y="1120"/>
                </a:cubicBezTo>
                <a:cubicBezTo>
                  <a:pt x="3105" y="1120"/>
                  <a:pt x="3105" y="1120"/>
                  <a:pt x="3105" y="1120"/>
                </a:cubicBezTo>
                <a:cubicBezTo>
                  <a:pt x="3107" y="1120"/>
                  <a:pt x="3107" y="1120"/>
                  <a:pt x="3107" y="1120"/>
                </a:cubicBezTo>
                <a:cubicBezTo>
                  <a:pt x="3107" y="1119"/>
                  <a:pt x="3107" y="1119"/>
                  <a:pt x="3107" y="1119"/>
                </a:cubicBezTo>
                <a:lnTo>
                  <a:pt x="3105" y="1118"/>
                </a:lnTo>
                <a:close/>
                <a:moveTo>
                  <a:pt x="3080" y="1088"/>
                </a:moveTo>
                <a:cubicBezTo>
                  <a:pt x="3080" y="1089"/>
                  <a:pt x="3080" y="1089"/>
                  <a:pt x="3080" y="1089"/>
                </a:cubicBezTo>
                <a:cubicBezTo>
                  <a:pt x="3081" y="1090"/>
                  <a:pt x="3081" y="1090"/>
                  <a:pt x="3081" y="1090"/>
                </a:cubicBezTo>
                <a:cubicBezTo>
                  <a:pt x="3081" y="1092"/>
                  <a:pt x="3081" y="1092"/>
                  <a:pt x="3081" y="1092"/>
                </a:cubicBezTo>
                <a:cubicBezTo>
                  <a:pt x="3082" y="1090"/>
                  <a:pt x="3082" y="1090"/>
                  <a:pt x="3082" y="1090"/>
                </a:cubicBezTo>
                <a:cubicBezTo>
                  <a:pt x="3082" y="1088"/>
                  <a:pt x="3082" y="1088"/>
                  <a:pt x="3082" y="1088"/>
                </a:cubicBezTo>
                <a:lnTo>
                  <a:pt x="3080" y="1088"/>
                </a:lnTo>
                <a:close/>
                <a:moveTo>
                  <a:pt x="3109" y="1125"/>
                </a:moveTo>
                <a:cubicBezTo>
                  <a:pt x="3108" y="1124"/>
                  <a:pt x="3108" y="1124"/>
                  <a:pt x="3108" y="1124"/>
                </a:cubicBezTo>
                <a:cubicBezTo>
                  <a:pt x="3107" y="1125"/>
                  <a:pt x="3107" y="1125"/>
                  <a:pt x="3107" y="1125"/>
                </a:cubicBezTo>
                <a:cubicBezTo>
                  <a:pt x="3108" y="1126"/>
                  <a:pt x="3108" y="1126"/>
                  <a:pt x="3108" y="1126"/>
                </a:cubicBezTo>
                <a:lnTo>
                  <a:pt x="3109" y="1125"/>
                </a:lnTo>
                <a:close/>
                <a:moveTo>
                  <a:pt x="3106" y="1664"/>
                </a:moveTo>
                <a:cubicBezTo>
                  <a:pt x="3108" y="1664"/>
                  <a:pt x="3108" y="1664"/>
                  <a:pt x="3108" y="1664"/>
                </a:cubicBezTo>
                <a:cubicBezTo>
                  <a:pt x="3108" y="1664"/>
                  <a:pt x="3108" y="1664"/>
                  <a:pt x="3108" y="1664"/>
                </a:cubicBezTo>
                <a:cubicBezTo>
                  <a:pt x="3107" y="1663"/>
                  <a:pt x="3107" y="1663"/>
                  <a:pt x="3107" y="1663"/>
                </a:cubicBezTo>
                <a:cubicBezTo>
                  <a:pt x="3106" y="1661"/>
                  <a:pt x="3106" y="1661"/>
                  <a:pt x="3106" y="1661"/>
                </a:cubicBezTo>
                <a:cubicBezTo>
                  <a:pt x="3105" y="1659"/>
                  <a:pt x="3105" y="1659"/>
                  <a:pt x="3105" y="1659"/>
                </a:cubicBezTo>
                <a:cubicBezTo>
                  <a:pt x="3103" y="1660"/>
                  <a:pt x="3103" y="1660"/>
                  <a:pt x="3103" y="1660"/>
                </a:cubicBezTo>
                <a:cubicBezTo>
                  <a:pt x="3103" y="1661"/>
                  <a:pt x="3103" y="1661"/>
                  <a:pt x="3103" y="1661"/>
                </a:cubicBezTo>
                <a:cubicBezTo>
                  <a:pt x="3103" y="1663"/>
                  <a:pt x="3103" y="1663"/>
                  <a:pt x="3103" y="1663"/>
                </a:cubicBezTo>
                <a:cubicBezTo>
                  <a:pt x="3102" y="1665"/>
                  <a:pt x="3102" y="1665"/>
                  <a:pt x="3102" y="1665"/>
                </a:cubicBezTo>
                <a:cubicBezTo>
                  <a:pt x="3101" y="1665"/>
                  <a:pt x="3101" y="1665"/>
                  <a:pt x="3101" y="1665"/>
                </a:cubicBezTo>
                <a:cubicBezTo>
                  <a:pt x="3101" y="1666"/>
                  <a:pt x="3101" y="1666"/>
                  <a:pt x="3101" y="1666"/>
                </a:cubicBezTo>
                <a:cubicBezTo>
                  <a:pt x="3100" y="1667"/>
                  <a:pt x="3100" y="1667"/>
                  <a:pt x="3100" y="1667"/>
                </a:cubicBezTo>
                <a:cubicBezTo>
                  <a:pt x="3098" y="1669"/>
                  <a:pt x="3098" y="1669"/>
                  <a:pt x="3098" y="1669"/>
                </a:cubicBezTo>
                <a:cubicBezTo>
                  <a:pt x="3098" y="1670"/>
                  <a:pt x="3098" y="1670"/>
                  <a:pt x="3098" y="1670"/>
                </a:cubicBezTo>
                <a:cubicBezTo>
                  <a:pt x="3099" y="1670"/>
                  <a:pt x="3099" y="1670"/>
                  <a:pt x="3099" y="1670"/>
                </a:cubicBezTo>
                <a:cubicBezTo>
                  <a:pt x="3101" y="1668"/>
                  <a:pt x="3101" y="1668"/>
                  <a:pt x="3101" y="1668"/>
                </a:cubicBezTo>
                <a:cubicBezTo>
                  <a:pt x="3101" y="1668"/>
                  <a:pt x="3101" y="1668"/>
                  <a:pt x="3101" y="1668"/>
                </a:cubicBezTo>
                <a:cubicBezTo>
                  <a:pt x="3102" y="1668"/>
                  <a:pt x="3102" y="1668"/>
                  <a:pt x="3102" y="1668"/>
                </a:cubicBezTo>
                <a:cubicBezTo>
                  <a:pt x="3103" y="1668"/>
                  <a:pt x="3103" y="1668"/>
                  <a:pt x="3103" y="1668"/>
                </a:cubicBezTo>
                <a:cubicBezTo>
                  <a:pt x="3104" y="1668"/>
                  <a:pt x="3104" y="1668"/>
                  <a:pt x="3104" y="1668"/>
                </a:cubicBezTo>
                <a:cubicBezTo>
                  <a:pt x="3106" y="1667"/>
                  <a:pt x="3106" y="1667"/>
                  <a:pt x="3106" y="1667"/>
                </a:cubicBezTo>
                <a:cubicBezTo>
                  <a:pt x="3107" y="1667"/>
                  <a:pt x="3107" y="1667"/>
                  <a:pt x="3107" y="1667"/>
                </a:cubicBezTo>
                <a:cubicBezTo>
                  <a:pt x="3108" y="1666"/>
                  <a:pt x="3108" y="1666"/>
                  <a:pt x="3108" y="1666"/>
                </a:cubicBezTo>
                <a:cubicBezTo>
                  <a:pt x="3107" y="1665"/>
                  <a:pt x="3107" y="1665"/>
                  <a:pt x="3107" y="1665"/>
                </a:cubicBezTo>
                <a:cubicBezTo>
                  <a:pt x="3107" y="1665"/>
                  <a:pt x="3107" y="1665"/>
                  <a:pt x="3107" y="1665"/>
                </a:cubicBezTo>
                <a:cubicBezTo>
                  <a:pt x="3106" y="1664"/>
                  <a:pt x="3106" y="1664"/>
                  <a:pt x="3106" y="1664"/>
                </a:cubicBezTo>
                <a:cubicBezTo>
                  <a:pt x="3105" y="1664"/>
                  <a:pt x="3105" y="1664"/>
                  <a:pt x="3105" y="1664"/>
                </a:cubicBezTo>
                <a:cubicBezTo>
                  <a:pt x="3106" y="1664"/>
                  <a:pt x="3106" y="1664"/>
                  <a:pt x="3106" y="1664"/>
                </a:cubicBezTo>
                <a:close/>
                <a:moveTo>
                  <a:pt x="3089" y="1098"/>
                </a:moveTo>
                <a:cubicBezTo>
                  <a:pt x="3087" y="1097"/>
                  <a:pt x="3087" y="1097"/>
                  <a:pt x="3087" y="1097"/>
                </a:cubicBezTo>
                <a:cubicBezTo>
                  <a:pt x="3086" y="1094"/>
                  <a:pt x="3086" y="1094"/>
                  <a:pt x="3086" y="1094"/>
                </a:cubicBezTo>
                <a:cubicBezTo>
                  <a:pt x="3085" y="1092"/>
                  <a:pt x="3085" y="1092"/>
                  <a:pt x="3085" y="1092"/>
                </a:cubicBezTo>
                <a:cubicBezTo>
                  <a:pt x="3083" y="1093"/>
                  <a:pt x="3083" y="1093"/>
                  <a:pt x="3083" y="1093"/>
                </a:cubicBezTo>
                <a:cubicBezTo>
                  <a:pt x="3082" y="1095"/>
                  <a:pt x="3082" y="1095"/>
                  <a:pt x="3082" y="1095"/>
                </a:cubicBezTo>
                <a:cubicBezTo>
                  <a:pt x="3083" y="1096"/>
                  <a:pt x="3083" y="1096"/>
                  <a:pt x="3083" y="1096"/>
                </a:cubicBezTo>
                <a:cubicBezTo>
                  <a:pt x="3083" y="1099"/>
                  <a:pt x="3083" y="1099"/>
                  <a:pt x="3083" y="1099"/>
                </a:cubicBezTo>
                <a:cubicBezTo>
                  <a:pt x="3085" y="1100"/>
                  <a:pt x="3085" y="1100"/>
                  <a:pt x="3085" y="1100"/>
                </a:cubicBezTo>
                <a:cubicBezTo>
                  <a:pt x="3087" y="1104"/>
                  <a:pt x="3087" y="1104"/>
                  <a:pt x="3087" y="1104"/>
                </a:cubicBezTo>
                <a:cubicBezTo>
                  <a:pt x="3086" y="1105"/>
                  <a:pt x="3086" y="1105"/>
                  <a:pt x="3086" y="1105"/>
                </a:cubicBezTo>
                <a:cubicBezTo>
                  <a:pt x="3087" y="1107"/>
                  <a:pt x="3087" y="1107"/>
                  <a:pt x="3087" y="1107"/>
                </a:cubicBezTo>
                <a:cubicBezTo>
                  <a:pt x="3089" y="1107"/>
                  <a:pt x="3089" y="1107"/>
                  <a:pt x="3089" y="1107"/>
                </a:cubicBezTo>
                <a:cubicBezTo>
                  <a:pt x="3090" y="1107"/>
                  <a:pt x="3090" y="1107"/>
                  <a:pt x="3090" y="1107"/>
                </a:cubicBezTo>
                <a:cubicBezTo>
                  <a:pt x="3093" y="1107"/>
                  <a:pt x="3093" y="1107"/>
                  <a:pt x="3093" y="1107"/>
                </a:cubicBezTo>
                <a:cubicBezTo>
                  <a:pt x="3093" y="1106"/>
                  <a:pt x="3093" y="1106"/>
                  <a:pt x="3093" y="1106"/>
                </a:cubicBezTo>
                <a:cubicBezTo>
                  <a:pt x="3094" y="1106"/>
                  <a:pt x="3094" y="1106"/>
                  <a:pt x="3094" y="1106"/>
                </a:cubicBezTo>
                <a:cubicBezTo>
                  <a:pt x="3095" y="1103"/>
                  <a:pt x="3095" y="1103"/>
                  <a:pt x="3095" y="1103"/>
                </a:cubicBezTo>
                <a:cubicBezTo>
                  <a:pt x="3093" y="1100"/>
                  <a:pt x="3093" y="1100"/>
                  <a:pt x="3093" y="1100"/>
                </a:cubicBezTo>
                <a:lnTo>
                  <a:pt x="3089" y="1098"/>
                </a:lnTo>
                <a:close/>
                <a:moveTo>
                  <a:pt x="3095" y="1107"/>
                </a:moveTo>
                <a:cubicBezTo>
                  <a:pt x="3097" y="1108"/>
                  <a:pt x="3097" y="1108"/>
                  <a:pt x="3097" y="1108"/>
                </a:cubicBezTo>
                <a:cubicBezTo>
                  <a:pt x="3096" y="1106"/>
                  <a:pt x="3096" y="1106"/>
                  <a:pt x="3096" y="1106"/>
                </a:cubicBezTo>
                <a:lnTo>
                  <a:pt x="3095" y="1107"/>
                </a:lnTo>
                <a:close/>
                <a:moveTo>
                  <a:pt x="3203" y="1280"/>
                </a:moveTo>
                <a:cubicBezTo>
                  <a:pt x="3203" y="1278"/>
                  <a:pt x="3203" y="1278"/>
                  <a:pt x="3203" y="1278"/>
                </a:cubicBezTo>
                <a:cubicBezTo>
                  <a:pt x="3202" y="1277"/>
                  <a:pt x="3202" y="1277"/>
                  <a:pt x="3202" y="1277"/>
                </a:cubicBezTo>
                <a:cubicBezTo>
                  <a:pt x="3199" y="1277"/>
                  <a:pt x="3199" y="1277"/>
                  <a:pt x="3199" y="1277"/>
                </a:cubicBezTo>
                <a:cubicBezTo>
                  <a:pt x="3199" y="1279"/>
                  <a:pt x="3199" y="1279"/>
                  <a:pt x="3199" y="1279"/>
                </a:cubicBezTo>
                <a:cubicBezTo>
                  <a:pt x="3201" y="1281"/>
                  <a:pt x="3201" y="1281"/>
                  <a:pt x="3201" y="1281"/>
                </a:cubicBezTo>
                <a:cubicBezTo>
                  <a:pt x="3202" y="1280"/>
                  <a:pt x="3202" y="1280"/>
                  <a:pt x="3202" y="1280"/>
                </a:cubicBezTo>
                <a:lnTo>
                  <a:pt x="3203" y="1280"/>
                </a:lnTo>
                <a:close/>
                <a:moveTo>
                  <a:pt x="1304" y="171"/>
                </a:moveTo>
                <a:cubicBezTo>
                  <a:pt x="1305" y="172"/>
                  <a:pt x="1305" y="172"/>
                  <a:pt x="1305" y="172"/>
                </a:cubicBezTo>
                <a:cubicBezTo>
                  <a:pt x="1305" y="172"/>
                  <a:pt x="1305" y="172"/>
                  <a:pt x="1305" y="172"/>
                </a:cubicBezTo>
                <a:cubicBezTo>
                  <a:pt x="1306" y="173"/>
                  <a:pt x="1306" y="173"/>
                  <a:pt x="1306" y="173"/>
                </a:cubicBezTo>
                <a:cubicBezTo>
                  <a:pt x="1308" y="171"/>
                  <a:pt x="1308" y="171"/>
                  <a:pt x="1308" y="171"/>
                </a:cubicBezTo>
                <a:cubicBezTo>
                  <a:pt x="1308" y="170"/>
                  <a:pt x="1308" y="170"/>
                  <a:pt x="1308" y="170"/>
                </a:cubicBezTo>
                <a:cubicBezTo>
                  <a:pt x="1307" y="169"/>
                  <a:pt x="1307" y="169"/>
                  <a:pt x="1307" y="169"/>
                </a:cubicBezTo>
                <a:cubicBezTo>
                  <a:pt x="1307" y="169"/>
                  <a:pt x="1307" y="169"/>
                  <a:pt x="1307" y="169"/>
                </a:cubicBezTo>
                <a:cubicBezTo>
                  <a:pt x="1309" y="168"/>
                  <a:pt x="1309" y="168"/>
                  <a:pt x="1309" y="168"/>
                </a:cubicBezTo>
                <a:cubicBezTo>
                  <a:pt x="1309" y="169"/>
                  <a:pt x="1309" y="169"/>
                  <a:pt x="1309" y="169"/>
                </a:cubicBezTo>
                <a:cubicBezTo>
                  <a:pt x="1310" y="170"/>
                  <a:pt x="1310" y="170"/>
                  <a:pt x="1310" y="170"/>
                </a:cubicBezTo>
                <a:cubicBezTo>
                  <a:pt x="1311" y="168"/>
                  <a:pt x="1311" y="168"/>
                  <a:pt x="1311" y="168"/>
                </a:cubicBezTo>
                <a:cubicBezTo>
                  <a:pt x="1311" y="167"/>
                  <a:pt x="1311" y="167"/>
                  <a:pt x="1311" y="167"/>
                </a:cubicBezTo>
                <a:cubicBezTo>
                  <a:pt x="1311" y="165"/>
                  <a:pt x="1311" y="165"/>
                  <a:pt x="1311" y="165"/>
                </a:cubicBezTo>
                <a:cubicBezTo>
                  <a:pt x="1312" y="165"/>
                  <a:pt x="1312" y="165"/>
                  <a:pt x="1312" y="165"/>
                </a:cubicBezTo>
                <a:cubicBezTo>
                  <a:pt x="1312" y="166"/>
                  <a:pt x="1312" y="166"/>
                  <a:pt x="1312" y="166"/>
                </a:cubicBezTo>
                <a:cubicBezTo>
                  <a:pt x="1313" y="167"/>
                  <a:pt x="1313" y="167"/>
                  <a:pt x="1313" y="167"/>
                </a:cubicBezTo>
                <a:cubicBezTo>
                  <a:pt x="1314" y="166"/>
                  <a:pt x="1314" y="166"/>
                  <a:pt x="1314" y="166"/>
                </a:cubicBezTo>
                <a:cubicBezTo>
                  <a:pt x="1315" y="165"/>
                  <a:pt x="1315" y="165"/>
                  <a:pt x="1315" y="165"/>
                </a:cubicBezTo>
                <a:cubicBezTo>
                  <a:pt x="1316" y="165"/>
                  <a:pt x="1316" y="165"/>
                  <a:pt x="1316" y="165"/>
                </a:cubicBezTo>
                <a:cubicBezTo>
                  <a:pt x="1316" y="164"/>
                  <a:pt x="1316" y="164"/>
                  <a:pt x="1316" y="164"/>
                </a:cubicBezTo>
                <a:cubicBezTo>
                  <a:pt x="1316" y="163"/>
                  <a:pt x="1316" y="163"/>
                  <a:pt x="1316" y="163"/>
                </a:cubicBezTo>
                <a:cubicBezTo>
                  <a:pt x="1316" y="163"/>
                  <a:pt x="1316" y="163"/>
                  <a:pt x="1316" y="163"/>
                </a:cubicBezTo>
                <a:cubicBezTo>
                  <a:pt x="1317" y="163"/>
                  <a:pt x="1317" y="163"/>
                  <a:pt x="1317" y="163"/>
                </a:cubicBezTo>
                <a:cubicBezTo>
                  <a:pt x="1318" y="164"/>
                  <a:pt x="1318" y="164"/>
                  <a:pt x="1318" y="164"/>
                </a:cubicBezTo>
                <a:cubicBezTo>
                  <a:pt x="1319" y="163"/>
                  <a:pt x="1319" y="163"/>
                  <a:pt x="1319" y="163"/>
                </a:cubicBezTo>
                <a:cubicBezTo>
                  <a:pt x="1320" y="163"/>
                  <a:pt x="1320" y="163"/>
                  <a:pt x="1320" y="163"/>
                </a:cubicBezTo>
                <a:cubicBezTo>
                  <a:pt x="1320" y="162"/>
                  <a:pt x="1320" y="162"/>
                  <a:pt x="1320" y="162"/>
                </a:cubicBezTo>
                <a:cubicBezTo>
                  <a:pt x="1320" y="161"/>
                  <a:pt x="1320" y="161"/>
                  <a:pt x="1320" y="161"/>
                </a:cubicBezTo>
                <a:cubicBezTo>
                  <a:pt x="1319" y="160"/>
                  <a:pt x="1319" y="160"/>
                  <a:pt x="1319" y="160"/>
                </a:cubicBezTo>
                <a:cubicBezTo>
                  <a:pt x="1320" y="160"/>
                  <a:pt x="1320" y="160"/>
                  <a:pt x="1320" y="160"/>
                </a:cubicBezTo>
                <a:cubicBezTo>
                  <a:pt x="1322" y="160"/>
                  <a:pt x="1322" y="160"/>
                  <a:pt x="1322" y="160"/>
                </a:cubicBezTo>
                <a:cubicBezTo>
                  <a:pt x="1322" y="160"/>
                  <a:pt x="1322" y="160"/>
                  <a:pt x="1322" y="160"/>
                </a:cubicBezTo>
                <a:cubicBezTo>
                  <a:pt x="1323" y="159"/>
                  <a:pt x="1323" y="159"/>
                  <a:pt x="1323" y="159"/>
                </a:cubicBezTo>
                <a:cubicBezTo>
                  <a:pt x="1323" y="158"/>
                  <a:pt x="1323" y="158"/>
                  <a:pt x="1323" y="158"/>
                </a:cubicBezTo>
                <a:cubicBezTo>
                  <a:pt x="1324" y="159"/>
                  <a:pt x="1324" y="159"/>
                  <a:pt x="1324" y="159"/>
                </a:cubicBezTo>
                <a:cubicBezTo>
                  <a:pt x="1325" y="159"/>
                  <a:pt x="1325" y="159"/>
                  <a:pt x="1325" y="159"/>
                </a:cubicBezTo>
                <a:cubicBezTo>
                  <a:pt x="1326" y="160"/>
                  <a:pt x="1326" y="160"/>
                  <a:pt x="1326" y="160"/>
                </a:cubicBezTo>
                <a:cubicBezTo>
                  <a:pt x="1326" y="159"/>
                  <a:pt x="1326" y="159"/>
                  <a:pt x="1326" y="159"/>
                </a:cubicBezTo>
                <a:cubicBezTo>
                  <a:pt x="1326" y="158"/>
                  <a:pt x="1326" y="158"/>
                  <a:pt x="1326" y="158"/>
                </a:cubicBezTo>
                <a:cubicBezTo>
                  <a:pt x="1325" y="157"/>
                  <a:pt x="1325" y="157"/>
                  <a:pt x="1325" y="157"/>
                </a:cubicBezTo>
                <a:cubicBezTo>
                  <a:pt x="1325" y="157"/>
                  <a:pt x="1325" y="157"/>
                  <a:pt x="1325" y="157"/>
                </a:cubicBezTo>
                <a:cubicBezTo>
                  <a:pt x="1327" y="156"/>
                  <a:pt x="1327" y="156"/>
                  <a:pt x="1327" y="156"/>
                </a:cubicBezTo>
                <a:cubicBezTo>
                  <a:pt x="1328" y="156"/>
                  <a:pt x="1328" y="156"/>
                  <a:pt x="1328" y="156"/>
                </a:cubicBezTo>
                <a:cubicBezTo>
                  <a:pt x="1330" y="156"/>
                  <a:pt x="1330" y="156"/>
                  <a:pt x="1330" y="156"/>
                </a:cubicBezTo>
                <a:cubicBezTo>
                  <a:pt x="1332" y="154"/>
                  <a:pt x="1332" y="154"/>
                  <a:pt x="1332" y="154"/>
                </a:cubicBezTo>
                <a:cubicBezTo>
                  <a:pt x="1333" y="153"/>
                  <a:pt x="1333" y="153"/>
                  <a:pt x="1333" y="153"/>
                </a:cubicBezTo>
                <a:cubicBezTo>
                  <a:pt x="1333" y="152"/>
                  <a:pt x="1333" y="152"/>
                  <a:pt x="1333" y="152"/>
                </a:cubicBezTo>
                <a:cubicBezTo>
                  <a:pt x="1330" y="153"/>
                  <a:pt x="1330" y="153"/>
                  <a:pt x="1330" y="153"/>
                </a:cubicBezTo>
                <a:cubicBezTo>
                  <a:pt x="1328" y="153"/>
                  <a:pt x="1328" y="153"/>
                  <a:pt x="1328" y="153"/>
                </a:cubicBezTo>
                <a:cubicBezTo>
                  <a:pt x="1327" y="152"/>
                  <a:pt x="1327" y="152"/>
                  <a:pt x="1327" y="152"/>
                </a:cubicBezTo>
                <a:cubicBezTo>
                  <a:pt x="1324" y="152"/>
                  <a:pt x="1324" y="152"/>
                  <a:pt x="1324" y="152"/>
                </a:cubicBezTo>
                <a:cubicBezTo>
                  <a:pt x="1323" y="152"/>
                  <a:pt x="1323" y="152"/>
                  <a:pt x="1323" y="152"/>
                </a:cubicBezTo>
                <a:cubicBezTo>
                  <a:pt x="1320" y="152"/>
                  <a:pt x="1320" y="152"/>
                  <a:pt x="1320" y="152"/>
                </a:cubicBezTo>
                <a:cubicBezTo>
                  <a:pt x="1318" y="151"/>
                  <a:pt x="1318" y="151"/>
                  <a:pt x="1318" y="151"/>
                </a:cubicBezTo>
                <a:cubicBezTo>
                  <a:pt x="1315" y="150"/>
                  <a:pt x="1315" y="150"/>
                  <a:pt x="1315" y="150"/>
                </a:cubicBezTo>
                <a:cubicBezTo>
                  <a:pt x="1313" y="148"/>
                  <a:pt x="1313" y="148"/>
                  <a:pt x="1313" y="148"/>
                </a:cubicBezTo>
                <a:cubicBezTo>
                  <a:pt x="1312" y="147"/>
                  <a:pt x="1312" y="147"/>
                  <a:pt x="1312" y="147"/>
                </a:cubicBezTo>
                <a:cubicBezTo>
                  <a:pt x="1311" y="147"/>
                  <a:pt x="1311" y="147"/>
                  <a:pt x="1311" y="147"/>
                </a:cubicBezTo>
                <a:cubicBezTo>
                  <a:pt x="1310" y="148"/>
                  <a:pt x="1310" y="148"/>
                  <a:pt x="1310" y="148"/>
                </a:cubicBezTo>
                <a:cubicBezTo>
                  <a:pt x="1309" y="148"/>
                  <a:pt x="1309" y="148"/>
                  <a:pt x="1309" y="148"/>
                </a:cubicBezTo>
                <a:cubicBezTo>
                  <a:pt x="1310" y="147"/>
                  <a:pt x="1310" y="147"/>
                  <a:pt x="1310" y="147"/>
                </a:cubicBezTo>
                <a:cubicBezTo>
                  <a:pt x="1310" y="146"/>
                  <a:pt x="1310" y="146"/>
                  <a:pt x="1310" y="146"/>
                </a:cubicBezTo>
                <a:cubicBezTo>
                  <a:pt x="1309" y="147"/>
                  <a:pt x="1309" y="147"/>
                  <a:pt x="1309" y="147"/>
                </a:cubicBezTo>
                <a:cubicBezTo>
                  <a:pt x="1306" y="149"/>
                  <a:pt x="1306" y="149"/>
                  <a:pt x="1306" y="149"/>
                </a:cubicBezTo>
                <a:cubicBezTo>
                  <a:pt x="1304" y="150"/>
                  <a:pt x="1304" y="150"/>
                  <a:pt x="1304" y="150"/>
                </a:cubicBezTo>
                <a:cubicBezTo>
                  <a:pt x="1302" y="150"/>
                  <a:pt x="1302" y="150"/>
                  <a:pt x="1302" y="150"/>
                </a:cubicBezTo>
                <a:cubicBezTo>
                  <a:pt x="1301" y="150"/>
                  <a:pt x="1301" y="150"/>
                  <a:pt x="1301" y="150"/>
                </a:cubicBezTo>
                <a:cubicBezTo>
                  <a:pt x="1300" y="150"/>
                  <a:pt x="1300" y="150"/>
                  <a:pt x="1300" y="150"/>
                </a:cubicBezTo>
                <a:cubicBezTo>
                  <a:pt x="1299" y="149"/>
                  <a:pt x="1299" y="149"/>
                  <a:pt x="1299" y="149"/>
                </a:cubicBezTo>
                <a:cubicBezTo>
                  <a:pt x="1299" y="149"/>
                  <a:pt x="1298" y="150"/>
                  <a:pt x="1297" y="150"/>
                </a:cubicBezTo>
                <a:cubicBezTo>
                  <a:pt x="1297" y="150"/>
                  <a:pt x="1296" y="150"/>
                  <a:pt x="1296" y="150"/>
                </a:cubicBezTo>
                <a:cubicBezTo>
                  <a:pt x="1293" y="152"/>
                  <a:pt x="1293" y="152"/>
                  <a:pt x="1293" y="152"/>
                </a:cubicBezTo>
                <a:cubicBezTo>
                  <a:pt x="1293" y="153"/>
                  <a:pt x="1293" y="153"/>
                  <a:pt x="1293" y="153"/>
                </a:cubicBezTo>
                <a:cubicBezTo>
                  <a:pt x="1292" y="152"/>
                  <a:pt x="1292" y="152"/>
                  <a:pt x="1292" y="152"/>
                </a:cubicBezTo>
                <a:cubicBezTo>
                  <a:pt x="1291" y="152"/>
                  <a:pt x="1291" y="152"/>
                  <a:pt x="1291" y="152"/>
                </a:cubicBezTo>
                <a:cubicBezTo>
                  <a:pt x="1288" y="152"/>
                  <a:pt x="1288" y="152"/>
                  <a:pt x="1288" y="152"/>
                </a:cubicBezTo>
                <a:cubicBezTo>
                  <a:pt x="1286" y="151"/>
                  <a:pt x="1286" y="151"/>
                  <a:pt x="1286" y="151"/>
                </a:cubicBezTo>
                <a:cubicBezTo>
                  <a:pt x="1285" y="151"/>
                  <a:pt x="1285" y="151"/>
                  <a:pt x="1285" y="151"/>
                </a:cubicBezTo>
                <a:cubicBezTo>
                  <a:pt x="1285" y="151"/>
                  <a:pt x="1285" y="151"/>
                  <a:pt x="1285" y="151"/>
                </a:cubicBezTo>
                <a:cubicBezTo>
                  <a:pt x="1286" y="149"/>
                  <a:pt x="1286" y="149"/>
                  <a:pt x="1286" y="149"/>
                </a:cubicBezTo>
                <a:cubicBezTo>
                  <a:pt x="1287" y="149"/>
                  <a:pt x="1287" y="149"/>
                  <a:pt x="1287" y="149"/>
                </a:cubicBezTo>
                <a:cubicBezTo>
                  <a:pt x="1289" y="150"/>
                  <a:pt x="1289" y="150"/>
                  <a:pt x="1289" y="150"/>
                </a:cubicBezTo>
                <a:cubicBezTo>
                  <a:pt x="1290" y="151"/>
                  <a:pt x="1290" y="151"/>
                  <a:pt x="1290" y="151"/>
                </a:cubicBezTo>
                <a:cubicBezTo>
                  <a:pt x="1291" y="150"/>
                  <a:pt x="1291" y="150"/>
                  <a:pt x="1291" y="150"/>
                </a:cubicBezTo>
                <a:cubicBezTo>
                  <a:pt x="1294" y="150"/>
                  <a:pt x="1294" y="150"/>
                  <a:pt x="1294" y="150"/>
                </a:cubicBezTo>
                <a:cubicBezTo>
                  <a:pt x="1295" y="148"/>
                  <a:pt x="1295" y="148"/>
                  <a:pt x="1295" y="148"/>
                </a:cubicBezTo>
                <a:cubicBezTo>
                  <a:pt x="1297" y="148"/>
                  <a:pt x="1297" y="148"/>
                  <a:pt x="1297" y="148"/>
                </a:cubicBezTo>
                <a:cubicBezTo>
                  <a:pt x="1299" y="149"/>
                  <a:pt x="1299" y="149"/>
                  <a:pt x="1299" y="149"/>
                </a:cubicBezTo>
                <a:cubicBezTo>
                  <a:pt x="1301" y="148"/>
                  <a:pt x="1301" y="148"/>
                  <a:pt x="1301" y="148"/>
                </a:cubicBezTo>
                <a:cubicBezTo>
                  <a:pt x="1301" y="147"/>
                  <a:pt x="1301" y="147"/>
                  <a:pt x="1301" y="147"/>
                </a:cubicBezTo>
                <a:cubicBezTo>
                  <a:pt x="1301" y="146"/>
                  <a:pt x="1301" y="146"/>
                  <a:pt x="1301" y="146"/>
                </a:cubicBezTo>
                <a:cubicBezTo>
                  <a:pt x="1300" y="146"/>
                  <a:pt x="1300" y="146"/>
                  <a:pt x="1300" y="146"/>
                </a:cubicBezTo>
                <a:cubicBezTo>
                  <a:pt x="1299" y="146"/>
                  <a:pt x="1299" y="146"/>
                  <a:pt x="1299" y="146"/>
                </a:cubicBezTo>
                <a:cubicBezTo>
                  <a:pt x="1298" y="145"/>
                  <a:pt x="1298" y="145"/>
                  <a:pt x="1298" y="145"/>
                </a:cubicBezTo>
                <a:cubicBezTo>
                  <a:pt x="1297" y="146"/>
                  <a:pt x="1297" y="146"/>
                  <a:pt x="1297" y="146"/>
                </a:cubicBezTo>
                <a:cubicBezTo>
                  <a:pt x="1295" y="145"/>
                  <a:pt x="1295" y="145"/>
                  <a:pt x="1295" y="145"/>
                </a:cubicBezTo>
                <a:cubicBezTo>
                  <a:pt x="1292" y="145"/>
                  <a:pt x="1292" y="145"/>
                  <a:pt x="1292" y="145"/>
                </a:cubicBezTo>
                <a:cubicBezTo>
                  <a:pt x="1290" y="146"/>
                  <a:pt x="1290" y="146"/>
                  <a:pt x="1290" y="146"/>
                </a:cubicBezTo>
                <a:cubicBezTo>
                  <a:pt x="1289" y="146"/>
                  <a:pt x="1289" y="146"/>
                  <a:pt x="1289" y="146"/>
                </a:cubicBezTo>
                <a:cubicBezTo>
                  <a:pt x="1286" y="145"/>
                  <a:pt x="1286" y="145"/>
                  <a:pt x="1286" y="145"/>
                </a:cubicBezTo>
                <a:cubicBezTo>
                  <a:pt x="1286" y="144"/>
                  <a:pt x="1286" y="144"/>
                  <a:pt x="1286" y="144"/>
                </a:cubicBezTo>
                <a:cubicBezTo>
                  <a:pt x="1285" y="144"/>
                  <a:pt x="1285" y="144"/>
                  <a:pt x="1285" y="144"/>
                </a:cubicBezTo>
                <a:cubicBezTo>
                  <a:pt x="1283" y="144"/>
                  <a:pt x="1283" y="144"/>
                  <a:pt x="1283" y="144"/>
                </a:cubicBezTo>
                <a:cubicBezTo>
                  <a:pt x="1281" y="144"/>
                  <a:pt x="1281" y="144"/>
                  <a:pt x="1281" y="144"/>
                </a:cubicBezTo>
                <a:cubicBezTo>
                  <a:pt x="1277" y="146"/>
                  <a:pt x="1277" y="146"/>
                  <a:pt x="1277" y="146"/>
                </a:cubicBezTo>
                <a:cubicBezTo>
                  <a:pt x="1277" y="146"/>
                  <a:pt x="1277" y="146"/>
                  <a:pt x="1277" y="146"/>
                </a:cubicBezTo>
                <a:cubicBezTo>
                  <a:pt x="1278" y="144"/>
                  <a:pt x="1278" y="144"/>
                  <a:pt x="1278" y="144"/>
                </a:cubicBezTo>
                <a:cubicBezTo>
                  <a:pt x="1279" y="143"/>
                  <a:pt x="1279" y="143"/>
                  <a:pt x="1279" y="143"/>
                </a:cubicBezTo>
                <a:cubicBezTo>
                  <a:pt x="1280" y="143"/>
                  <a:pt x="1280" y="143"/>
                  <a:pt x="1280" y="143"/>
                </a:cubicBezTo>
                <a:cubicBezTo>
                  <a:pt x="1282" y="143"/>
                  <a:pt x="1282" y="143"/>
                  <a:pt x="1282" y="143"/>
                </a:cubicBezTo>
                <a:cubicBezTo>
                  <a:pt x="1286" y="141"/>
                  <a:pt x="1286" y="141"/>
                  <a:pt x="1286" y="141"/>
                </a:cubicBezTo>
                <a:cubicBezTo>
                  <a:pt x="1287" y="141"/>
                  <a:pt x="1287" y="141"/>
                  <a:pt x="1287" y="141"/>
                </a:cubicBezTo>
                <a:cubicBezTo>
                  <a:pt x="1287" y="139"/>
                  <a:pt x="1287" y="139"/>
                  <a:pt x="1287" y="139"/>
                </a:cubicBezTo>
                <a:cubicBezTo>
                  <a:pt x="1288" y="138"/>
                  <a:pt x="1288" y="138"/>
                  <a:pt x="1288" y="138"/>
                </a:cubicBezTo>
                <a:cubicBezTo>
                  <a:pt x="1289" y="138"/>
                  <a:pt x="1289" y="138"/>
                  <a:pt x="1289" y="138"/>
                </a:cubicBezTo>
                <a:cubicBezTo>
                  <a:pt x="1289" y="138"/>
                  <a:pt x="1289" y="138"/>
                  <a:pt x="1289" y="138"/>
                </a:cubicBezTo>
                <a:cubicBezTo>
                  <a:pt x="1290" y="137"/>
                  <a:pt x="1290" y="137"/>
                  <a:pt x="1290" y="137"/>
                </a:cubicBezTo>
                <a:cubicBezTo>
                  <a:pt x="1290" y="136"/>
                  <a:pt x="1290" y="136"/>
                  <a:pt x="1290" y="136"/>
                </a:cubicBezTo>
                <a:cubicBezTo>
                  <a:pt x="1289" y="135"/>
                  <a:pt x="1289" y="135"/>
                  <a:pt x="1289" y="135"/>
                </a:cubicBezTo>
                <a:cubicBezTo>
                  <a:pt x="1288" y="134"/>
                  <a:pt x="1288" y="134"/>
                  <a:pt x="1288" y="134"/>
                </a:cubicBezTo>
                <a:cubicBezTo>
                  <a:pt x="1287" y="134"/>
                  <a:pt x="1287" y="134"/>
                  <a:pt x="1287" y="134"/>
                </a:cubicBezTo>
                <a:cubicBezTo>
                  <a:pt x="1289" y="133"/>
                  <a:pt x="1289" y="133"/>
                  <a:pt x="1289" y="133"/>
                </a:cubicBezTo>
                <a:cubicBezTo>
                  <a:pt x="1289" y="133"/>
                  <a:pt x="1289" y="133"/>
                  <a:pt x="1289" y="133"/>
                </a:cubicBezTo>
                <a:cubicBezTo>
                  <a:pt x="1290" y="134"/>
                  <a:pt x="1290" y="134"/>
                  <a:pt x="1290" y="134"/>
                </a:cubicBezTo>
                <a:cubicBezTo>
                  <a:pt x="1291" y="134"/>
                  <a:pt x="1291" y="134"/>
                  <a:pt x="1291" y="134"/>
                </a:cubicBezTo>
                <a:cubicBezTo>
                  <a:pt x="1292" y="133"/>
                  <a:pt x="1292" y="133"/>
                  <a:pt x="1292" y="133"/>
                </a:cubicBezTo>
                <a:cubicBezTo>
                  <a:pt x="1291" y="132"/>
                  <a:pt x="1291" y="132"/>
                  <a:pt x="1291" y="132"/>
                </a:cubicBezTo>
                <a:cubicBezTo>
                  <a:pt x="1291" y="132"/>
                  <a:pt x="1291" y="132"/>
                  <a:pt x="1291" y="132"/>
                </a:cubicBezTo>
                <a:cubicBezTo>
                  <a:pt x="1291" y="130"/>
                  <a:pt x="1291" y="130"/>
                  <a:pt x="1291" y="130"/>
                </a:cubicBezTo>
                <a:cubicBezTo>
                  <a:pt x="1292" y="130"/>
                  <a:pt x="1292" y="130"/>
                  <a:pt x="1292" y="130"/>
                </a:cubicBezTo>
                <a:cubicBezTo>
                  <a:pt x="1293" y="131"/>
                  <a:pt x="1293" y="131"/>
                  <a:pt x="1293" y="131"/>
                </a:cubicBezTo>
                <a:cubicBezTo>
                  <a:pt x="1293" y="132"/>
                  <a:pt x="1293" y="132"/>
                  <a:pt x="1293" y="132"/>
                </a:cubicBezTo>
                <a:cubicBezTo>
                  <a:pt x="1294" y="134"/>
                  <a:pt x="1294" y="134"/>
                  <a:pt x="1294" y="134"/>
                </a:cubicBezTo>
                <a:cubicBezTo>
                  <a:pt x="1295" y="135"/>
                  <a:pt x="1295" y="135"/>
                  <a:pt x="1295" y="135"/>
                </a:cubicBezTo>
                <a:cubicBezTo>
                  <a:pt x="1297" y="134"/>
                  <a:pt x="1297" y="134"/>
                  <a:pt x="1297" y="134"/>
                </a:cubicBezTo>
                <a:cubicBezTo>
                  <a:pt x="1299" y="134"/>
                  <a:pt x="1299" y="134"/>
                  <a:pt x="1299" y="134"/>
                </a:cubicBezTo>
                <a:cubicBezTo>
                  <a:pt x="1304" y="132"/>
                  <a:pt x="1304" y="132"/>
                  <a:pt x="1304" y="132"/>
                </a:cubicBezTo>
                <a:cubicBezTo>
                  <a:pt x="1306" y="132"/>
                  <a:pt x="1306" y="132"/>
                  <a:pt x="1306" y="132"/>
                </a:cubicBezTo>
                <a:cubicBezTo>
                  <a:pt x="1307" y="131"/>
                  <a:pt x="1307" y="131"/>
                  <a:pt x="1307" y="131"/>
                </a:cubicBezTo>
                <a:cubicBezTo>
                  <a:pt x="1308" y="130"/>
                  <a:pt x="1308" y="130"/>
                  <a:pt x="1308" y="130"/>
                </a:cubicBezTo>
                <a:cubicBezTo>
                  <a:pt x="1309" y="129"/>
                  <a:pt x="1309" y="129"/>
                  <a:pt x="1309" y="129"/>
                </a:cubicBezTo>
                <a:cubicBezTo>
                  <a:pt x="1310" y="128"/>
                  <a:pt x="1310" y="128"/>
                  <a:pt x="1310" y="128"/>
                </a:cubicBezTo>
                <a:cubicBezTo>
                  <a:pt x="1309" y="126"/>
                  <a:pt x="1309" y="126"/>
                  <a:pt x="1309" y="126"/>
                </a:cubicBezTo>
                <a:cubicBezTo>
                  <a:pt x="1308" y="124"/>
                  <a:pt x="1308" y="124"/>
                  <a:pt x="1308" y="124"/>
                </a:cubicBezTo>
                <a:cubicBezTo>
                  <a:pt x="1307" y="124"/>
                  <a:pt x="1307" y="124"/>
                  <a:pt x="1307" y="124"/>
                </a:cubicBezTo>
                <a:cubicBezTo>
                  <a:pt x="1306" y="123"/>
                  <a:pt x="1306" y="123"/>
                  <a:pt x="1306" y="123"/>
                </a:cubicBezTo>
                <a:cubicBezTo>
                  <a:pt x="1301" y="122"/>
                  <a:pt x="1301" y="122"/>
                  <a:pt x="1301" y="122"/>
                </a:cubicBezTo>
                <a:cubicBezTo>
                  <a:pt x="1300" y="122"/>
                  <a:pt x="1300" y="122"/>
                  <a:pt x="1300" y="122"/>
                </a:cubicBezTo>
                <a:cubicBezTo>
                  <a:pt x="1298" y="123"/>
                  <a:pt x="1298" y="123"/>
                  <a:pt x="1298" y="123"/>
                </a:cubicBezTo>
                <a:cubicBezTo>
                  <a:pt x="1298" y="122"/>
                  <a:pt x="1298" y="122"/>
                  <a:pt x="1298" y="122"/>
                </a:cubicBezTo>
                <a:cubicBezTo>
                  <a:pt x="1298" y="121"/>
                  <a:pt x="1298" y="121"/>
                  <a:pt x="1298" y="121"/>
                </a:cubicBezTo>
                <a:cubicBezTo>
                  <a:pt x="1297" y="120"/>
                  <a:pt x="1297" y="120"/>
                  <a:pt x="1297" y="120"/>
                </a:cubicBezTo>
                <a:cubicBezTo>
                  <a:pt x="1295" y="121"/>
                  <a:pt x="1295" y="121"/>
                  <a:pt x="1295" y="121"/>
                </a:cubicBezTo>
                <a:cubicBezTo>
                  <a:pt x="1294" y="121"/>
                  <a:pt x="1294" y="121"/>
                  <a:pt x="1294" y="121"/>
                </a:cubicBezTo>
                <a:cubicBezTo>
                  <a:pt x="1292" y="122"/>
                  <a:pt x="1292" y="122"/>
                  <a:pt x="1292" y="122"/>
                </a:cubicBezTo>
                <a:cubicBezTo>
                  <a:pt x="1291" y="123"/>
                  <a:pt x="1291" y="123"/>
                  <a:pt x="1291" y="123"/>
                </a:cubicBezTo>
                <a:cubicBezTo>
                  <a:pt x="1289" y="122"/>
                  <a:pt x="1289" y="122"/>
                  <a:pt x="1289" y="122"/>
                </a:cubicBezTo>
                <a:cubicBezTo>
                  <a:pt x="1289" y="121"/>
                  <a:pt x="1289" y="121"/>
                  <a:pt x="1289" y="121"/>
                </a:cubicBezTo>
                <a:cubicBezTo>
                  <a:pt x="1290" y="122"/>
                  <a:pt x="1290" y="122"/>
                  <a:pt x="1290" y="122"/>
                </a:cubicBezTo>
                <a:cubicBezTo>
                  <a:pt x="1292" y="121"/>
                  <a:pt x="1292" y="121"/>
                  <a:pt x="1292" y="121"/>
                </a:cubicBezTo>
                <a:cubicBezTo>
                  <a:pt x="1293" y="120"/>
                  <a:pt x="1293" y="120"/>
                  <a:pt x="1293" y="120"/>
                </a:cubicBezTo>
                <a:cubicBezTo>
                  <a:pt x="1295" y="120"/>
                  <a:pt x="1295" y="120"/>
                  <a:pt x="1295" y="120"/>
                </a:cubicBezTo>
                <a:cubicBezTo>
                  <a:pt x="1295" y="119"/>
                  <a:pt x="1295" y="119"/>
                  <a:pt x="1295" y="119"/>
                </a:cubicBezTo>
                <a:cubicBezTo>
                  <a:pt x="1294" y="118"/>
                  <a:pt x="1294" y="118"/>
                  <a:pt x="1294" y="118"/>
                </a:cubicBezTo>
                <a:cubicBezTo>
                  <a:pt x="1293" y="116"/>
                  <a:pt x="1293" y="116"/>
                  <a:pt x="1293" y="116"/>
                </a:cubicBezTo>
                <a:cubicBezTo>
                  <a:pt x="1292" y="115"/>
                  <a:pt x="1292" y="115"/>
                  <a:pt x="1292" y="115"/>
                </a:cubicBezTo>
                <a:cubicBezTo>
                  <a:pt x="1290" y="115"/>
                  <a:pt x="1290" y="115"/>
                  <a:pt x="1290" y="115"/>
                </a:cubicBezTo>
                <a:cubicBezTo>
                  <a:pt x="1291" y="114"/>
                  <a:pt x="1291" y="114"/>
                  <a:pt x="1291" y="114"/>
                </a:cubicBezTo>
                <a:cubicBezTo>
                  <a:pt x="1293" y="113"/>
                  <a:pt x="1293" y="113"/>
                  <a:pt x="1293" y="113"/>
                </a:cubicBezTo>
                <a:cubicBezTo>
                  <a:pt x="1293" y="113"/>
                  <a:pt x="1293" y="113"/>
                  <a:pt x="1293" y="113"/>
                </a:cubicBezTo>
                <a:cubicBezTo>
                  <a:pt x="1293" y="111"/>
                  <a:pt x="1293" y="111"/>
                  <a:pt x="1293" y="111"/>
                </a:cubicBezTo>
                <a:cubicBezTo>
                  <a:pt x="1293" y="110"/>
                  <a:pt x="1293" y="110"/>
                  <a:pt x="1293" y="110"/>
                </a:cubicBezTo>
                <a:cubicBezTo>
                  <a:pt x="1294" y="111"/>
                  <a:pt x="1294" y="111"/>
                  <a:pt x="1294" y="111"/>
                </a:cubicBezTo>
                <a:cubicBezTo>
                  <a:pt x="1295" y="113"/>
                  <a:pt x="1295" y="113"/>
                  <a:pt x="1295" y="113"/>
                </a:cubicBezTo>
                <a:cubicBezTo>
                  <a:pt x="1296" y="115"/>
                  <a:pt x="1296" y="115"/>
                  <a:pt x="1296" y="115"/>
                </a:cubicBezTo>
                <a:cubicBezTo>
                  <a:pt x="1296" y="116"/>
                  <a:pt x="1296" y="116"/>
                  <a:pt x="1296" y="116"/>
                </a:cubicBezTo>
                <a:cubicBezTo>
                  <a:pt x="1298" y="118"/>
                  <a:pt x="1298" y="118"/>
                  <a:pt x="1298" y="118"/>
                </a:cubicBezTo>
                <a:cubicBezTo>
                  <a:pt x="1298" y="119"/>
                  <a:pt x="1298" y="119"/>
                  <a:pt x="1298" y="119"/>
                </a:cubicBezTo>
                <a:cubicBezTo>
                  <a:pt x="1300" y="120"/>
                  <a:pt x="1300" y="120"/>
                  <a:pt x="1300" y="120"/>
                </a:cubicBezTo>
                <a:cubicBezTo>
                  <a:pt x="1300" y="121"/>
                  <a:pt x="1300" y="121"/>
                  <a:pt x="1300" y="121"/>
                </a:cubicBezTo>
                <a:cubicBezTo>
                  <a:pt x="1302" y="120"/>
                  <a:pt x="1302" y="120"/>
                  <a:pt x="1302" y="120"/>
                </a:cubicBezTo>
                <a:cubicBezTo>
                  <a:pt x="1302" y="120"/>
                  <a:pt x="1302" y="120"/>
                  <a:pt x="1302" y="120"/>
                </a:cubicBezTo>
                <a:cubicBezTo>
                  <a:pt x="1304" y="120"/>
                  <a:pt x="1304" y="120"/>
                  <a:pt x="1304" y="120"/>
                </a:cubicBezTo>
                <a:cubicBezTo>
                  <a:pt x="1306" y="120"/>
                  <a:pt x="1306" y="120"/>
                  <a:pt x="1306" y="120"/>
                </a:cubicBezTo>
                <a:cubicBezTo>
                  <a:pt x="1307" y="119"/>
                  <a:pt x="1307" y="119"/>
                  <a:pt x="1307" y="119"/>
                </a:cubicBezTo>
                <a:cubicBezTo>
                  <a:pt x="1308" y="120"/>
                  <a:pt x="1308" y="120"/>
                  <a:pt x="1308" y="120"/>
                </a:cubicBezTo>
                <a:cubicBezTo>
                  <a:pt x="1308" y="122"/>
                  <a:pt x="1308" y="122"/>
                  <a:pt x="1308" y="122"/>
                </a:cubicBezTo>
                <a:cubicBezTo>
                  <a:pt x="1311" y="126"/>
                  <a:pt x="1311" y="126"/>
                  <a:pt x="1311" y="126"/>
                </a:cubicBezTo>
                <a:cubicBezTo>
                  <a:pt x="1313" y="127"/>
                  <a:pt x="1313" y="127"/>
                  <a:pt x="1313" y="127"/>
                </a:cubicBezTo>
                <a:cubicBezTo>
                  <a:pt x="1313" y="126"/>
                  <a:pt x="1313" y="126"/>
                  <a:pt x="1313" y="126"/>
                </a:cubicBezTo>
                <a:cubicBezTo>
                  <a:pt x="1315" y="126"/>
                  <a:pt x="1315" y="126"/>
                  <a:pt x="1315" y="126"/>
                </a:cubicBezTo>
                <a:cubicBezTo>
                  <a:pt x="1316" y="126"/>
                  <a:pt x="1316" y="126"/>
                  <a:pt x="1316" y="126"/>
                </a:cubicBezTo>
                <a:cubicBezTo>
                  <a:pt x="1316" y="127"/>
                  <a:pt x="1316" y="127"/>
                  <a:pt x="1316" y="127"/>
                </a:cubicBezTo>
                <a:cubicBezTo>
                  <a:pt x="1316" y="128"/>
                  <a:pt x="1316" y="128"/>
                  <a:pt x="1316" y="128"/>
                </a:cubicBezTo>
                <a:cubicBezTo>
                  <a:pt x="1315" y="130"/>
                  <a:pt x="1315" y="130"/>
                  <a:pt x="1315" y="130"/>
                </a:cubicBezTo>
                <a:cubicBezTo>
                  <a:pt x="1316" y="132"/>
                  <a:pt x="1316" y="132"/>
                  <a:pt x="1316" y="132"/>
                </a:cubicBezTo>
                <a:cubicBezTo>
                  <a:pt x="1317" y="134"/>
                  <a:pt x="1317" y="134"/>
                  <a:pt x="1317" y="134"/>
                </a:cubicBezTo>
                <a:cubicBezTo>
                  <a:pt x="1318" y="135"/>
                  <a:pt x="1318" y="135"/>
                  <a:pt x="1318" y="135"/>
                </a:cubicBezTo>
                <a:cubicBezTo>
                  <a:pt x="1318" y="138"/>
                  <a:pt x="1318" y="138"/>
                  <a:pt x="1318" y="138"/>
                </a:cubicBezTo>
                <a:cubicBezTo>
                  <a:pt x="1319" y="140"/>
                  <a:pt x="1319" y="140"/>
                  <a:pt x="1319" y="140"/>
                </a:cubicBezTo>
                <a:cubicBezTo>
                  <a:pt x="1320" y="141"/>
                  <a:pt x="1320" y="141"/>
                  <a:pt x="1320" y="141"/>
                </a:cubicBezTo>
                <a:cubicBezTo>
                  <a:pt x="1322" y="144"/>
                  <a:pt x="1322" y="144"/>
                  <a:pt x="1322" y="144"/>
                </a:cubicBezTo>
                <a:cubicBezTo>
                  <a:pt x="1324" y="146"/>
                  <a:pt x="1324" y="146"/>
                  <a:pt x="1324" y="146"/>
                </a:cubicBezTo>
                <a:cubicBezTo>
                  <a:pt x="1325" y="147"/>
                  <a:pt x="1325" y="147"/>
                  <a:pt x="1325" y="147"/>
                </a:cubicBezTo>
                <a:cubicBezTo>
                  <a:pt x="1327" y="147"/>
                  <a:pt x="1327" y="147"/>
                  <a:pt x="1327" y="147"/>
                </a:cubicBezTo>
                <a:cubicBezTo>
                  <a:pt x="1328" y="146"/>
                  <a:pt x="1328" y="146"/>
                  <a:pt x="1328" y="146"/>
                </a:cubicBezTo>
                <a:cubicBezTo>
                  <a:pt x="1329" y="146"/>
                  <a:pt x="1329" y="146"/>
                  <a:pt x="1329" y="146"/>
                </a:cubicBezTo>
                <a:cubicBezTo>
                  <a:pt x="1330" y="146"/>
                  <a:pt x="1330" y="146"/>
                  <a:pt x="1330" y="146"/>
                </a:cubicBezTo>
                <a:cubicBezTo>
                  <a:pt x="1330" y="145"/>
                  <a:pt x="1330" y="145"/>
                  <a:pt x="1330" y="145"/>
                </a:cubicBezTo>
                <a:cubicBezTo>
                  <a:pt x="1330" y="142"/>
                  <a:pt x="1330" y="142"/>
                  <a:pt x="1330" y="142"/>
                </a:cubicBezTo>
                <a:cubicBezTo>
                  <a:pt x="1330" y="140"/>
                  <a:pt x="1330" y="140"/>
                  <a:pt x="1330" y="140"/>
                </a:cubicBezTo>
                <a:cubicBezTo>
                  <a:pt x="1330" y="138"/>
                  <a:pt x="1330" y="138"/>
                  <a:pt x="1330" y="138"/>
                </a:cubicBezTo>
                <a:cubicBezTo>
                  <a:pt x="1331" y="137"/>
                  <a:pt x="1331" y="137"/>
                  <a:pt x="1331" y="137"/>
                </a:cubicBezTo>
                <a:cubicBezTo>
                  <a:pt x="1331" y="137"/>
                  <a:pt x="1331" y="137"/>
                  <a:pt x="1331" y="137"/>
                </a:cubicBezTo>
                <a:cubicBezTo>
                  <a:pt x="1332" y="138"/>
                  <a:pt x="1332" y="138"/>
                  <a:pt x="1332" y="138"/>
                </a:cubicBezTo>
                <a:cubicBezTo>
                  <a:pt x="1332" y="139"/>
                  <a:pt x="1332" y="139"/>
                  <a:pt x="1332" y="139"/>
                </a:cubicBezTo>
                <a:cubicBezTo>
                  <a:pt x="1332" y="141"/>
                  <a:pt x="1332" y="141"/>
                  <a:pt x="1332" y="141"/>
                </a:cubicBezTo>
                <a:cubicBezTo>
                  <a:pt x="1332" y="142"/>
                  <a:pt x="1332" y="142"/>
                  <a:pt x="1332" y="142"/>
                </a:cubicBezTo>
                <a:cubicBezTo>
                  <a:pt x="1331" y="144"/>
                  <a:pt x="1331" y="144"/>
                  <a:pt x="1331" y="144"/>
                </a:cubicBezTo>
                <a:cubicBezTo>
                  <a:pt x="1331" y="145"/>
                  <a:pt x="1331" y="145"/>
                  <a:pt x="1331" y="145"/>
                </a:cubicBezTo>
                <a:cubicBezTo>
                  <a:pt x="1332" y="146"/>
                  <a:pt x="1332" y="146"/>
                  <a:pt x="1332" y="146"/>
                </a:cubicBezTo>
                <a:cubicBezTo>
                  <a:pt x="1333" y="145"/>
                  <a:pt x="1333" y="145"/>
                  <a:pt x="1333" y="145"/>
                </a:cubicBezTo>
                <a:cubicBezTo>
                  <a:pt x="1334" y="144"/>
                  <a:pt x="1334" y="144"/>
                  <a:pt x="1334" y="144"/>
                </a:cubicBezTo>
                <a:cubicBezTo>
                  <a:pt x="1335" y="145"/>
                  <a:pt x="1335" y="145"/>
                  <a:pt x="1335" y="145"/>
                </a:cubicBezTo>
                <a:cubicBezTo>
                  <a:pt x="1335" y="146"/>
                  <a:pt x="1335" y="146"/>
                  <a:pt x="1335" y="146"/>
                </a:cubicBezTo>
                <a:cubicBezTo>
                  <a:pt x="1335" y="147"/>
                  <a:pt x="1335" y="147"/>
                  <a:pt x="1335" y="147"/>
                </a:cubicBezTo>
                <a:cubicBezTo>
                  <a:pt x="1335" y="148"/>
                  <a:pt x="1335" y="148"/>
                  <a:pt x="1335" y="148"/>
                </a:cubicBezTo>
                <a:cubicBezTo>
                  <a:pt x="1336" y="147"/>
                  <a:pt x="1336" y="147"/>
                  <a:pt x="1336" y="147"/>
                </a:cubicBezTo>
                <a:cubicBezTo>
                  <a:pt x="1337" y="147"/>
                  <a:pt x="1337" y="147"/>
                  <a:pt x="1337" y="147"/>
                </a:cubicBezTo>
                <a:cubicBezTo>
                  <a:pt x="1338" y="147"/>
                  <a:pt x="1338" y="147"/>
                  <a:pt x="1338" y="147"/>
                </a:cubicBezTo>
                <a:cubicBezTo>
                  <a:pt x="1338" y="145"/>
                  <a:pt x="1338" y="145"/>
                  <a:pt x="1338" y="145"/>
                </a:cubicBezTo>
                <a:cubicBezTo>
                  <a:pt x="1338" y="144"/>
                  <a:pt x="1338" y="144"/>
                  <a:pt x="1338" y="144"/>
                </a:cubicBezTo>
                <a:cubicBezTo>
                  <a:pt x="1338" y="141"/>
                  <a:pt x="1338" y="141"/>
                  <a:pt x="1338" y="141"/>
                </a:cubicBezTo>
                <a:cubicBezTo>
                  <a:pt x="1339" y="140"/>
                  <a:pt x="1339" y="140"/>
                  <a:pt x="1339" y="140"/>
                </a:cubicBezTo>
                <a:cubicBezTo>
                  <a:pt x="1339" y="138"/>
                  <a:pt x="1339" y="138"/>
                  <a:pt x="1339" y="138"/>
                </a:cubicBezTo>
                <a:cubicBezTo>
                  <a:pt x="1339" y="137"/>
                  <a:pt x="1339" y="137"/>
                  <a:pt x="1339" y="137"/>
                </a:cubicBezTo>
                <a:cubicBezTo>
                  <a:pt x="1338" y="136"/>
                  <a:pt x="1338" y="136"/>
                  <a:pt x="1338" y="136"/>
                </a:cubicBezTo>
                <a:cubicBezTo>
                  <a:pt x="1337" y="136"/>
                  <a:pt x="1337" y="136"/>
                  <a:pt x="1337" y="136"/>
                </a:cubicBezTo>
                <a:cubicBezTo>
                  <a:pt x="1338" y="135"/>
                  <a:pt x="1338" y="135"/>
                  <a:pt x="1338" y="135"/>
                </a:cubicBezTo>
                <a:cubicBezTo>
                  <a:pt x="1338" y="134"/>
                  <a:pt x="1338" y="134"/>
                  <a:pt x="1338" y="134"/>
                </a:cubicBezTo>
                <a:cubicBezTo>
                  <a:pt x="1338" y="133"/>
                  <a:pt x="1338" y="133"/>
                  <a:pt x="1338" y="133"/>
                </a:cubicBezTo>
                <a:cubicBezTo>
                  <a:pt x="1336" y="134"/>
                  <a:pt x="1336" y="134"/>
                  <a:pt x="1336" y="134"/>
                </a:cubicBezTo>
                <a:cubicBezTo>
                  <a:pt x="1336" y="133"/>
                  <a:pt x="1336" y="133"/>
                  <a:pt x="1336" y="133"/>
                </a:cubicBezTo>
                <a:cubicBezTo>
                  <a:pt x="1336" y="132"/>
                  <a:pt x="1336" y="132"/>
                  <a:pt x="1336" y="132"/>
                </a:cubicBezTo>
                <a:cubicBezTo>
                  <a:pt x="1338" y="132"/>
                  <a:pt x="1338" y="132"/>
                  <a:pt x="1338" y="132"/>
                </a:cubicBezTo>
                <a:cubicBezTo>
                  <a:pt x="1339" y="131"/>
                  <a:pt x="1339" y="131"/>
                  <a:pt x="1339" y="131"/>
                </a:cubicBezTo>
                <a:cubicBezTo>
                  <a:pt x="1339" y="129"/>
                  <a:pt x="1339" y="129"/>
                  <a:pt x="1339" y="129"/>
                </a:cubicBezTo>
                <a:cubicBezTo>
                  <a:pt x="1338" y="129"/>
                  <a:pt x="1338" y="129"/>
                  <a:pt x="1338" y="129"/>
                </a:cubicBezTo>
                <a:cubicBezTo>
                  <a:pt x="1337" y="129"/>
                  <a:pt x="1337" y="129"/>
                  <a:pt x="1337" y="129"/>
                </a:cubicBezTo>
                <a:cubicBezTo>
                  <a:pt x="1337" y="128"/>
                  <a:pt x="1337" y="128"/>
                  <a:pt x="1337" y="128"/>
                </a:cubicBezTo>
                <a:cubicBezTo>
                  <a:pt x="1338" y="127"/>
                  <a:pt x="1338" y="127"/>
                  <a:pt x="1338" y="127"/>
                </a:cubicBezTo>
                <a:cubicBezTo>
                  <a:pt x="1339" y="125"/>
                  <a:pt x="1339" y="125"/>
                  <a:pt x="1339" y="125"/>
                </a:cubicBezTo>
                <a:cubicBezTo>
                  <a:pt x="1339" y="124"/>
                  <a:pt x="1339" y="124"/>
                  <a:pt x="1339" y="124"/>
                </a:cubicBezTo>
                <a:cubicBezTo>
                  <a:pt x="1338" y="124"/>
                  <a:pt x="1338" y="124"/>
                  <a:pt x="1338" y="124"/>
                </a:cubicBezTo>
                <a:cubicBezTo>
                  <a:pt x="1337" y="125"/>
                  <a:pt x="1337" y="125"/>
                  <a:pt x="1337" y="125"/>
                </a:cubicBezTo>
                <a:cubicBezTo>
                  <a:pt x="1335" y="127"/>
                  <a:pt x="1335" y="127"/>
                  <a:pt x="1335" y="127"/>
                </a:cubicBezTo>
                <a:cubicBezTo>
                  <a:pt x="1335" y="130"/>
                  <a:pt x="1335" y="130"/>
                  <a:pt x="1335" y="130"/>
                </a:cubicBezTo>
                <a:cubicBezTo>
                  <a:pt x="1334" y="130"/>
                  <a:pt x="1334" y="130"/>
                  <a:pt x="1334" y="130"/>
                </a:cubicBezTo>
                <a:cubicBezTo>
                  <a:pt x="1334" y="129"/>
                  <a:pt x="1334" y="129"/>
                  <a:pt x="1334" y="129"/>
                </a:cubicBezTo>
                <a:cubicBezTo>
                  <a:pt x="1334" y="127"/>
                  <a:pt x="1334" y="127"/>
                  <a:pt x="1334" y="127"/>
                </a:cubicBezTo>
                <a:cubicBezTo>
                  <a:pt x="1334" y="126"/>
                  <a:pt x="1334" y="126"/>
                  <a:pt x="1334" y="126"/>
                </a:cubicBezTo>
                <a:cubicBezTo>
                  <a:pt x="1334" y="125"/>
                  <a:pt x="1334" y="125"/>
                  <a:pt x="1334" y="125"/>
                </a:cubicBezTo>
                <a:cubicBezTo>
                  <a:pt x="1334" y="124"/>
                  <a:pt x="1334" y="124"/>
                  <a:pt x="1334" y="124"/>
                </a:cubicBezTo>
                <a:cubicBezTo>
                  <a:pt x="1334" y="123"/>
                  <a:pt x="1334" y="123"/>
                  <a:pt x="1334" y="123"/>
                </a:cubicBezTo>
                <a:cubicBezTo>
                  <a:pt x="1336" y="122"/>
                  <a:pt x="1336" y="122"/>
                  <a:pt x="1336" y="122"/>
                </a:cubicBezTo>
                <a:cubicBezTo>
                  <a:pt x="1337" y="121"/>
                  <a:pt x="1337" y="121"/>
                  <a:pt x="1337" y="121"/>
                </a:cubicBezTo>
                <a:cubicBezTo>
                  <a:pt x="1338" y="119"/>
                  <a:pt x="1338" y="119"/>
                  <a:pt x="1338" y="119"/>
                </a:cubicBezTo>
                <a:cubicBezTo>
                  <a:pt x="1337" y="118"/>
                  <a:pt x="1337" y="118"/>
                  <a:pt x="1337" y="118"/>
                </a:cubicBezTo>
                <a:cubicBezTo>
                  <a:pt x="1336" y="118"/>
                  <a:pt x="1336" y="118"/>
                  <a:pt x="1336" y="118"/>
                </a:cubicBezTo>
                <a:cubicBezTo>
                  <a:pt x="1335" y="119"/>
                  <a:pt x="1335" y="119"/>
                  <a:pt x="1335" y="119"/>
                </a:cubicBezTo>
                <a:cubicBezTo>
                  <a:pt x="1335" y="120"/>
                  <a:pt x="1335" y="120"/>
                  <a:pt x="1335" y="120"/>
                </a:cubicBezTo>
                <a:cubicBezTo>
                  <a:pt x="1334" y="121"/>
                  <a:pt x="1334" y="121"/>
                  <a:pt x="1334" y="121"/>
                </a:cubicBezTo>
                <a:cubicBezTo>
                  <a:pt x="1335" y="119"/>
                  <a:pt x="1335" y="119"/>
                  <a:pt x="1335" y="119"/>
                </a:cubicBezTo>
                <a:cubicBezTo>
                  <a:pt x="1335" y="118"/>
                  <a:pt x="1335" y="118"/>
                  <a:pt x="1335" y="118"/>
                </a:cubicBezTo>
                <a:cubicBezTo>
                  <a:pt x="1335" y="118"/>
                  <a:pt x="1335" y="118"/>
                  <a:pt x="1335" y="118"/>
                </a:cubicBezTo>
                <a:cubicBezTo>
                  <a:pt x="1334" y="118"/>
                  <a:pt x="1334" y="118"/>
                  <a:pt x="1334" y="118"/>
                </a:cubicBezTo>
                <a:cubicBezTo>
                  <a:pt x="1332" y="119"/>
                  <a:pt x="1332" y="119"/>
                  <a:pt x="1332" y="119"/>
                </a:cubicBezTo>
                <a:cubicBezTo>
                  <a:pt x="1331" y="121"/>
                  <a:pt x="1331" y="121"/>
                  <a:pt x="1331" y="121"/>
                </a:cubicBezTo>
                <a:cubicBezTo>
                  <a:pt x="1331" y="120"/>
                  <a:pt x="1331" y="120"/>
                  <a:pt x="1331" y="120"/>
                </a:cubicBezTo>
                <a:cubicBezTo>
                  <a:pt x="1331" y="119"/>
                  <a:pt x="1331" y="119"/>
                  <a:pt x="1331" y="119"/>
                </a:cubicBezTo>
                <a:cubicBezTo>
                  <a:pt x="1332" y="118"/>
                  <a:pt x="1332" y="118"/>
                  <a:pt x="1332" y="118"/>
                </a:cubicBezTo>
                <a:cubicBezTo>
                  <a:pt x="1333" y="117"/>
                  <a:pt x="1333" y="117"/>
                  <a:pt x="1333" y="117"/>
                </a:cubicBezTo>
                <a:cubicBezTo>
                  <a:pt x="1334" y="115"/>
                  <a:pt x="1334" y="115"/>
                  <a:pt x="1334" y="115"/>
                </a:cubicBezTo>
                <a:cubicBezTo>
                  <a:pt x="1334" y="115"/>
                  <a:pt x="1334" y="115"/>
                  <a:pt x="1334" y="115"/>
                </a:cubicBezTo>
                <a:cubicBezTo>
                  <a:pt x="1333" y="114"/>
                  <a:pt x="1333" y="114"/>
                  <a:pt x="1333" y="114"/>
                </a:cubicBezTo>
                <a:cubicBezTo>
                  <a:pt x="1332" y="113"/>
                  <a:pt x="1332" y="113"/>
                  <a:pt x="1332" y="113"/>
                </a:cubicBezTo>
                <a:cubicBezTo>
                  <a:pt x="1332" y="113"/>
                  <a:pt x="1332" y="113"/>
                  <a:pt x="1332" y="113"/>
                </a:cubicBezTo>
                <a:cubicBezTo>
                  <a:pt x="1331" y="112"/>
                  <a:pt x="1331" y="112"/>
                  <a:pt x="1331" y="112"/>
                </a:cubicBezTo>
                <a:cubicBezTo>
                  <a:pt x="1330" y="111"/>
                  <a:pt x="1330" y="111"/>
                  <a:pt x="1330" y="111"/>
                </a:cubicBezTo>
                <a:cubicBezTo>
                  <a:pt x="1329" y="110"/>
                  <a:pt x="1329" y="110"/>
                  <a:pt x="1329" y="110"/>
                </a:cubicBezTo>
                <a:cubicBezTo>
                  <a:pt x="1328" y="109"/>
                  <a:pt x="1328" y="109"/>
                  <a:pt x="1328" y="109"/>
                </a:cubicBezTo>
                <a:cubicBezTo>
                  <a:pt x="1327" y="109"/>
                  <a:pt x="1327" y="109"/>
                  <a:pt x="1327" y="109"/>
                </a:cubicBezTo>
                <a:cubicBezTo>
                  <a:pt x="1327" y="108"/>
                  <a:pt x="1327" y="108"/>
                  <a:pt x="1327" y="108"/>
                </a:cubicBezTo>
                <a:cubicBezTo>
                  <a:pt x="1325" y="108"/>
                  <a:pt x="1325" y="108"/>
                  <a:pt x="1325" y="108"/>
                </a:cubicBezTo>
                <a:cubicBezTo>
                  <a:pt x="1325" y="107"/>
                  <a:pt x="1325" y="107"/>
                  <a:pt x="1325" y="107"/>
                </a:cubicBezTo>
                <a:cubicBezTo>
                  <a:pt x="1325" y="107"/>
                  <a:pt x="1325" y="107"/>
                  <a:pt x="1325" y="107"/>
                </a:cubicBezTo>
                <a:cubicBezTo>
                  <a:pt x="1322" y="104"/>
                  <a:pt x="1322" y="104"/>
                  <a:pt x="1322" y="104"/>
                </a:cubicBezTo>
                <a:cubicBezTo>
                  <a:pt x="1321" y="103"/>
                  <a:pt x="1321" y="103"/>
                  <a:pt x="1321" y="103"/>
                </a:cubicBezTo>
                <a:cubicBezTo>
                  <a:pt x="1319" y="103"/>
                  <a:pt x="1319" y="103"/>
                  <a:pt x="1319" y="103"/>
                </a:cubicBezTo>
                <a:cubicBezTo>
                  <a:pt x="1318" y="103"/>
                  <a:pt x="1318" y="103"/>
                  <a:pt x="1318" y="103"/>
                </a:cubicBezTo>
                <a:cubicBezTo>
                  <a:pt x="1316" y="103"/>
                  <a:pt x="1316" y="103"/>
                  <a:pt x="1316" y="103"/>
                </a:cubicBezTo>
                <a:cubicBezTo>
                  <a:pt x="1314" y="105"/>
                  <a:pt x="1314" y="105"/>
                  <a:pt x="1314" y="105"/>
                </a:cubicBezTo>
                <a:cubicBezTo>
                  <a:pt x="1314" y="104"/>
                  <a:pt x="1314" y="104"/>
                  <a:pt x="1314" y="104"/>
                </a:cubicBezTo>
                <a:cubicBezTo>
                  <a:pt x="1314" y="103"/>
                  <a:pt x="1314" y="103"/>
                  <a:pt x="1314" y="103"/>
                </a:cubicBezTo>
                <a:cubicBezTo>
                  <a:pt x="1311" y="102"/>
                  <a:pt x="1311" y="102"/>
                  <a:pt x="1311" y="102"/>
                </a:cubicBezTo>
                <a:cubicBezTo>
                  <a:pt x="1309" y="102"/>
                  <a:pt x="1309" y="102"/>
                  <a:pt x="1309" y="102"/>
                </a:cubicBezTo>
                <a:cubicBezTo>
                  <a:pt x="1307" y="102"/>
                  <a:pt x="1307" y="102"/>
                  <a:pt x="1307" y="102"/>
                </a:cubicBezTo>
                <a:cubicBezTo>
                  <a:pt x="1307" y="102"/>
                  <a:pt x="1307" y="102"/>
                  <a:pt x="1307" y="102"/>
                </a:cubicBezTo>
                <a:cubicBezTo>
                  <a:pt x="1308" y="100"/>
                  <a:pt x="1308" y="100"/>
                  <a:pt x="1308" y="100"/>
                </a:cubicBezTo>
                <a:cubicBezTo>
                  <a:pt x="1309" y="101"/>
                  <a:pt x="1309" y="101"/>
                  <a:pt x="1309" y="101"/>
                </a:cubicBezTo>
                <a:cubicBezTo>
                  <a:pt x="1312" y="101"/>
                  <a:pt x="1312" y="101"/>
                  <a:pt x="1312" y="101"/>
                </a:cubicBezTo>
                <a:cubicBezTo>
                  <a:pt x="1314" y="101"/>
                  <a:pt x="1314" y="101"/>
                  <a:pt x="1314" y="101"/>
                </a:cubicBezTo>
                <a:cubicBezTo>
                  <a:pt x="1315" y="102"/>
                  <a:pt x="1315" y="102"/>
                  <a:pt x="1315" y="102"/>
                </a:cubicBezTo>
                <a:cubicBezTo>
                  <a:pt x="1317" y="101"/>
                  <a:pt x="1317" y="101"/>
                  <a:pt x="1317" y="101"/>
                </a:cubicBezTo>
                <a:cubicBezTo>
                  <a:pt x="1318" y="100"/>
                  <a:pt x="1318" y="100"/>
                  <a:pt x="1318" y="100"/>
                </a:cubicBezTo>
                <a:cubicBezTo>
                  <a:pt x="1319" y="97"/>
                  <a:pt x="1319" y="97"/>
                  <a:pt x="1319" y="97"/>
                </a:cubicBezTo>
                <a:cubicBezTo>
                  <a:pt x="1318" y="96"/>
                  <a:pt x="1318" y="96"/>
                  <a:pt x="1318" y="96"/>
                </a:cubicBezTo>
                <a:cubicBezTo>
                  <a:pt x="1318" y="95"/>
                  <a:pt x="1318" y="95"/>
                  <a:pt x="1318" y="95"/>
                </a:cubicBezTo>
                <a:cubicBezTo>
                  <a:pt x="1317" y="95"/>
                  <a:pt x="1317" y="95"/>
                  <a:pt x="1317" y="95"/>
                </a:cubicBezTo>
                <a:cubicBezTo>
                  <a:pt x="1315" y="94"/>
                  <a:pt x="1315" y="94"/>
                  <a:pt x="1315" y="94"/>
                </a:cubicBezTo>
                <a:cubicBezTo>
                  <a:pt x="1314" y="93"/>
                  <a:pt x="1314" y="93"/>
                  <a:pt x="1314" y="93"/>
                </a:cubicBezTo>
                <a:cubicBezTo>
                  <a:pt x="1313" y="93"/>
                  <a:pt x="1313" y="93"/>
                  <a:pt x="1313" y="93"/>
                </a:cubicBezTo>
                <a:cubicBezTo>
                  <a:pt x="1311" y="95"/>
                  <a:pt x="1311" y="95"/>
                  <a:pt x="1311" y="95"/>
                </a:cubicBezTo>
                <a:cubicBezTo>
                  <a:pt x="1310" y="95"/>
                  <a:pt x="1310" y="95"/>
                  <a:pt x="1310" y="95"/>
                </a:cubicBezTo>
                <a:cubicBezTo>
                  <a:pt x="1309" y="95"/>
                  <a:pt x="1309" y="95"/>
                  <a:pt x="1309" y="95"/>
                </a:cubicBezTo>
                <a:cubicBezTo>
                  <a:pt x="1308" y="96"/>
                  <a:pt x="1308" y="96"/>
                  <a:pt x="1308" y="96"/>
                </a:cubicBezTo>
                <a:cubicBezTo>
                  <a:pt x="1308" y="96"/>
                  <a:pt x="1308" y="96"/>
                  <a:pt x="1308" y="96"/>
                </a:cubicBezTo>
                <a:cubicBezTo>
                  <a:pt x="1307" y="95"/>
                  <a:pt x="1307" y="95"/>
                  <a:pt x="1307" y="95"/>
                </a:cubicBezTo>
                <a:cubicBezTo>
                  <a:pt x="1307" y="94"/>
                  <a:pt x="1307" y="94"/>
                  <a:pt x="1307" y="94"/>
                </a:cubicBezTo>
                <a:cubicBezTo>
                  <a:pt x="1306" y="94"/>
                  <a:pt x="1306" y="94"/>
                  <a:pt x="1306" y="94"/>
                </a:cubicBezTo>
                <a:cubicBezTo>
                  <a:pt x="1304" y="95"/>
                  <a:pt x="1304" y="95"/>
                  <a:pt x="1304" y="95"/>
                </a:cubicBezTo>
                <a:cubicBezTo>
                  <a:pt x="1303" y="95"/>
                  <a:pt x="1303" y="95"/>
                  <a:pt x="1303" y="95"/>
                </a:cubicBezTo>
                <a:cubicBezTo>
                  <a:pt x="1302" y="95"/>
                  <a:pt x="1302" y="95"/>
                  <a:pt x="1302" y="95"/>
                </a:cubicBezTo>
                <a:cubicBezTo>
                  <a:pt x="1303" y="95"/>
                  <a:pt x="1303" y="95"/>
                  <a:pt x="1303" y="95"/>
                </a:cubicBezTo>
                <a:cubicBezTo>
                  <a:pt x="1304" y="94"/>
                  <a:pt x="1304" y="94"/>
                  <a:pt x="1304" y="94"/>
                </a:cubicBezTo>
                <a:cubicBezTo>
                  <a:pt x="1306" y="93"/>
                  <a:pt x="1306" y="93"/>
                  <a:pt x="1306" y="93"/>
                </a:cubicBezTo>
                <a:cubicBezTo>
                  <a:pt x="1307" y="93"/>
                  <a:pt x="1307" y="93"/>
                  <a:pt x="1307" y="93"/>
                </a:cubicBezTo>
                <a:cubicBezTo>
                  <a:pt x="1306" y="92"/>
                  <a:pt x="1306" y="92"/>
                  <a:pt x="1306" y="92"/>
                </a:cubicBezTo>
                <a:cubicBezTo>
                  <a:pt x="1305" y="91"/>
                  <a:pt x="1305" y="91"/>
                  <a:pt x="1305" y="91"/>
                </a:cubicBezTo>
                <a:cubicBezTo>
                  <a:pt x="1304" y="92"/>
                  <a:pt x="1304" y="92"/>
                  <a:pt x="1304" y="92"/>
                </a:cubicBezTo>
                <a:cubicBezTo>
                  <a:pt x="1302" y="92"/>
                  <a:pt x="1302" y="92"/>
                  <a:pt x="1302" y="92"/>
                </a:cubicBezTo>
                <a:cubicBezTo>
                  <a:pt x="1301" y="92"/>
                  <a:pt x="1301" y="92"/>
                  <a:pt x="1301" y="92"/>
                </a:cubicBezTo>
                <a:cubicBezTo>
                  <a:pt x="1301" y="91"/>
                  <a:pt x="1301" y="91"/>
                  <a:pt x="1301" y="91"/>
                </a:cubicBezTo>
                <a:cubicBezTo>
                  <a:pt x="1302" y="91"/>
                  <a:pt x="1302" y="91"/>
                  <a:pt x="1302" y="91"/>
                </a:cubicBezTo>
                <a:cubicBezTo>
                  <a:pt x="1303" y="91"/>
                  <a:pt x="1303" y="91"/>
                  <a:pt x="1303" y="91"/>
                </a:cubicBezTo>
                <a:cubicBezTo>
                  <a:pt x="1304" y="91"/>
                  <a:pt x="1304" y="91"/>
                  <a:pt x="1304" y="91"/>
                </a:cubicBezTo>
                <a:cubicBezTo>
                  <a:pt x="1305" y="90"/>
                  <a:pt x="1305" y="90"/>
                  <a:pt x="1305" y="90"/>
                </a:cubicBezTo>
                <a:cubicBezTo>
                  <a:pt x="1306" y="90"/>
                  <a:pt x="1306" y="90"/>
                  <a:pt x="1306" y="90"/>
                </a:cubicBezTo>
                <a:cubicBezTo>
                  <a:pt x="1307" y="91"/>
                  <a:pt x="1307" y="91"/>
                  <a:pt x="1307" y="91"/>
                </a:cubicBezTo>
                <a:cubicBezTo>
                  <a:pt x="1308" y="93"/>
                  <a:pt x="1308" y="93"/>
                  <a:pt x="1308" y="93"/>
                </a:cubicBezTo>
                <a:cubicBezTo>
                  <a:pt x="1310" y="93"/>
                  <a:pt x="1310" y="93"/>
                  <a:pt x="1310" y="93"/>
                </a:cubicBezTo>
                <a:cubicBezTo>
                  <a:pt x="1311" y="92"/>
                  <a:pt x="1311" y="92"/>
                  <a:pt x="1311" y="92"/>
                </a:cubicBezTo>
                <a:cubicBezTo>
                  <a:pt x="1313" y="91"/>
                  <a:pt x="1313" y="91"/>
                  <a:pt x="1313" y="91"/>
                </a:cubicBezTo>
                <a:cubicBezTo>
                  <a:pt x="1314" y="91"/>
                  <a:pt x="1314" y="91"/>
                  <a:pt x="1314" y="91"/>
                </a:cubicBezTo>
                <a:cubicBezTo>
                  <a:pt x="1316" y="91"/>
                  <a:pt x="1316" y="91"/>
                  <a:pt x="1316" y="91"/>
                </a:cubicBezTo>
                <a:cubicBezTo>
                  <a:pt x="1317" y="90"/>
                  <a:pt x="1317" y="90"/>
                  <a:pt x="1317" y="90"/>
                </a:cubicBezTo>
                <a:cubicBezTo>
                  <a:pt x="1318" y="89"/>
                  <a:pt x="1318" y="89"/>
                  <a:pt x="1318" y="89"/>
                </a:cubicBezTo>
                <a:cubicBezTo>
                  <a:pt x="1318" y="88"/>
                  <a:pt x="1318" y="88"/>
                  <a:pt x="1318" y="88"/>
                </a:cubicBezTo>
                <a:cubicBezTo>
                  <a:pt x="1318" y="87"/>
                  <a:pt x="1318" y="87"/>
                  <a:pt x="1318" y="87"/>
                </a:cubicBezTo>
                <a:cubicBezTo>
                  <a:pt x="1317" y="86"/>
                  <a:pt x="1317" y="86"/>
                  <a:pt x="1317" y="86"/>
                </a:cubicBezTo>
                <a:cubicBezTo>
                  <a:pt x="1314" y="86"/>
                  <a:pt x="1314" y="86"/>
                  <a:pt x="1314" y="86"/>
                </a:cubicBezTo>
                <a:cubicBezTo>
                  <a:pt x="1313" y="85"/>
                  <a:pt x="1313" y="85"/>
                  <a:pt x="1313" y="85"/>
                </a:cubicBezTo>
                <a:cubicBezTo>
                  <a:pt x="1312" y="84"/>
                  <a:pt x="1312" y="84"/>
                  <a:pt x="1312" y="84"/>
                </a:cubicBezTo>
                <a:cubicBezTo>
                  <a:pt x="1311" y="84"/>
                  <a:pt x="1311" y="84"/>
                  <a:pt x="1311" y="84"/>
                </a:cubicBezTo>
                <a:cubicBezTo>
                  <a:pt x="1309" y="84"/>
                  <a:pt x="1309" y="84"/>
                  <a:pt x="1309" y="84"/>
                </a:cubicBezTo>
                <a:cubicBezTo>
                  <a:pt x="1308" y="84"/>
                  <a:pt x="1308" y="84"/>
                  <a:pt x="1308" y="84"/>
                </a:cubicBezTo>
                <a:cubicBezTo>
                  <a:pt x="1307" y="85"/>
                  <a:pt x="1307" y="85"/>
                  <a:pt x="1307" y="85"/>
                </a:cubicBezTo>
                <a:cubicBezTo>
                  <a:pt x="1306" y="86"/>
                  <a:pt x="1306" y="86"/>
                  <a:pt x="1306" y="86"/>
                </a:cubicBezTo>
                <a:cubicBezTo>
                  <a:pt x="1306" y="86"/>
                  <a:pt x="1305" y="86"/>
                  <a:pt x="1305" y="86"/>
                </a:cubicBezTo>
                <a:cubicBezTo>
                  <a:pt x="1305" y="85"/>
                  <a:pt x="1303" y="85"/>
                  <a:pt x="1303" y="85"/>
                </a:cubicBezTo>
                <a:cubicBezTo>
                  <a:pt x="1301" y="85"/>
                  <a:pt x="1301" y="85"/>
                  <a:pt x="1301" y="85"/>
                </a:cubicBezTo>
                <a:cubicBezTo>
                  <a:pt x="1301" y="86"/>
                  <a:pt x="1301" y="86"/>
                  <a:pt x="1301" y="86"/>
                </a:cubicBezTo>
                <a:cubicBezTo>
                  <a:pt x="1301" y="87"/>
                  <a:pt x="1301" y="87"/>
                  <a:pt x="1301" y="87"/>
                </a:cubicBezTo>
                <a:cubicBezTo>
                  <a:pt x="1300" y="87"/>
                  <a:pt x="1300" y="87"/>
                  <a:pt x="1300" y="87"/>
                </a:cubicBezTo>
                <a:cubicBezTo>
                  <a:pt x="1299" y="86"/>
                  <a:pt x="1299" y="86"/>
                  <a:pt x="1299" y="86"/>
                </a:cubicBezTo>
                <a:cubicBezTo>
                  <a:pt x="1298" y="86"/>
                  <a:pt x="1298" y="86"/>
                  <a:pt x="1298" y="86"/>
                </a:cubicBezTo>
                <a:cubicBezTo>
                  <a:pt x="1298" y="85"/>
                  <a:pt x="1298" y="85"/>
                  <a:pt x="1298" y="85"/>
                </a:cubicBezTo>
                <a:cubicBezTo>
                  <a:pt x="1299" y="84"/>
                  <a:pt x="1299" y="84"/>
                  <a:pt x="1299" y="84"/>
                </a:cubicBezTo>
                <a:cubicBezTo>
                  <a:pt x="1301" y="83"/>
                  <a:pt x="1301" y="83"/>
                  <a:pt x="1301" y="83"/>
                </a:cubicBezTo>
                <a:cubicBezTo>
                  <a:pt x="1303" y="84"/>
                  <a:pt x="1303" y="84"/>
                  <a:pt x="1303" y="84"/>
                </a:cubicBezTo>
                <a:cubicBezTo>
                  <a:pt x="1306" y="84"/>
                  <a:pt x="1306" y="84"/>
                  <a:pt x="1306" y="84"/>
                </a:cubicBezTo>
                <a:cubicBezTo>
                  <a:pt x="1307" y="83"/>
                  <a:pt x="1307" y="83"/>
                  <a:pt x="1307" y="83"/>
                </a:cubicBezTo>
                <a:cubicBezTo>
                  <a:pt x="1307" y="82"/>
                  <a:pt x="1307" y="82"/>
                  <a:pt x="1307" y="82"/>
                </a:cubicBezTo>
                <a:cubicBezTo>
                  <a:pt x="1306" y="81"/>
                  <a:pt x="1306" y="81"/>
                  <a:pt x="1306" y="81"/>
                </a:cubicBezTo>
                <a:cubicBezTo>
                  <a:pt x="1304" y="79"/>
                  <a:pt x="1304" y="79"/>
                  <a:pt x="1304" y="79"/>
                </a:cubicBezTo>
                <a:cubicBezTo>
                  <a:pt x="1302" y="78"/>
                  <a:pt x="1302" y="78"/>
                  <a:pt x="1302" y="78"/>
                </a:cubicBezTo>
                <a:cubicBezTo>
                  <a:pt x="1302" y="77"/>
                  <a:pt x="1302" y="77"/>
                  <a:pt x="1302" y="77"/>
                </a:cubicBezTo>
                <a:cubicBezTo>
                  <a:pt x="1302" y="75"/>
                  <a:pt x="1302" y="75"/>
                  <a:pt x="1302" y="75"/>
                </a:cubicBezTo>
                <a:cubicBezTo>
                  <a:pt x="1302" y="75"/>
                  <a:pt x="1302" y="75"/>
                  <a:pt x="1302" y="75"/>
                </a:cubicBezTo>
                <a:cubicBezTo>
                  <a:pt x="1303" y="75"/>
                  <a:pt x="1303" y="75"/>
                  <a:pt x="1303" y="75"/>
                </a:cubicBezTo>
                <a:cubicBezTo>
                  <a:pt x="1303" y="76"/>
                  <a:pt x="1303" y="76"/>
                  <a:pt x="1303" y="76"/>
                </a:cubicBezTo>
                <a:cubicBezTo>
                  <a:pt x="1303" y="77"/>
                  <a:pt x="1303" y="77"/>
                  <a:pt x="1303" y="77"/>
                </a:cubicBezTo>
                <a:cubicBezTo>
                  <a:pt x="1304" y="78"/>
                  <a:pt x="1304" y="78"/>
                  <a:pt x="1304" y="78"/>
                </a:cubicBezTo>
                <a:cubicBezTo>
                  <a:pt x="1307" y="80"/>
                  <a:pt x="1307" y="80"/>
                  <a:pt x="1307" y="80"/>
                </a:cubicBezTo>
                <a:cubicBezTo>
                  <a:pt x="1307" y="81"/>
                  <a:pt x="1307" y="81"/>
                  <a:pt x="1307" y="81"/>
                </a:cubicBezTo>
                <a:cubicBezTo>
                  <a:pt x="1308" y="81"/>
                  <a:pt x="1308" y="81"/>
                  <a:pt x="1308" y="81"/>
                </a:cubicBezTo>
                <a:cubicBezTo>
                  <a:pt x="1309" y="81"/>
                  <a:pt x="1309" y="81"/>
                  <a:pt x="1309" y="81"/>
                </a:cubicBezTo>
                <a:cubicBezTo>
                  <a:pt x="1310" y="82"/>
                  <a:pt x="1310" y="82"/>
                  <a:pt x="1310" y="82"/>
                </a:cubicBezTo>
                <a:cubicBezTo>
                  <a:pt x="1312" y="83"/>
                  <a:pt x="1312" y="83"/>
                  <a:pt x="1312" y="83"/>
                </a:cubicBezTo>
                <a:cubicBezTo>
                  <a:pt x="1313" y="82"/>
                  <a:pt x="1313" y="82"/>
                  <a:pt x="1313" y="82"/>
                </a:cubicBezTo>
                <a:cubicBezTo>
                  <a:pt x="1315" y="81"/>
                  <a:pt x="1315" y="81"/>
                  <a:pt x="1315" y="81"/>
                </a:cubicBezTo>
                <a:cubicBezTo>
                  <a:pt x="1316" y="81"/>
                  <a:pt x="1316" y="81"/>
                  <a:pt x="1316" y="81"/>
                </a:cubicBezTo>
                <a:cubicBezTo>
                  <a:pt x="1317" y="80"/>
                  <a:pt x="1317" y="80"/>
                  <a:pt x="1317" y="80"/>
                </a:cubicBezTo>
                <a:cubicBezTo>
                  <a:pt x="1318" y="79"/>
                  <a:pt x="1318" y="79"/>
                  <a:pt x="1318" y="79"/>
                </a:cubicBezTo>
                <a:cubicBezTo>
                  <a:pt x="1320" y="78"/>
                  <a:pt x="1320" y="78"/>
                  <a:pt x="1320" y="78"/>
                </a:cubicBezTo>
                <a:cubicBezTo>
                  <a:pt x="1321" y="78"/>
                  <a:pt x="1321" y="78"/>
                  <a:pt x="1321" y="78"/>
                </a:cubicBezTo>
                <a:cubicBezTo>
                  <a:pt x="1321" y="77"/>
                  <a:pt x="1321" y="77"/>
                  <a:pt x="1321" y="77"/>
                </a:cubicBezTo>
                <a:cubicBezTo>
                  <a:pt x="1320" y="76"/>
                  <a:pt x="1320" y="76"/>
                  <a:pt x="1320" y="76"/>
                </a:cubicBezTo>
                <a:cubicBezTo>
                  <a:pt x="1319" y="75"/>
                  <a:pt x="1319" y="75"/>
                  <a:pt x="1319" y="75"/>
                </a:cubicBezTo>
                <a:cubicBezTo>
                  <a:pt x="1319" y="74"/>
                  <a:pt x="1319" y="74"/>
                  <a:pt x="1319" y="74"/>
                </a:cubicBezTo>
                <a:cubicBezTo>
                  <a:pt x="1317" y="70"/>
                  <a:pt x="1317" y="70"/>
                  <a:pt x="1317" y="70"/>
                </a:cubicBezTo>
                <a:cubicBezTo>
                  <a:pt x="1315" y="69"/>
                  <a:pt x="1315" y="69"/>
                  <a:pt x="1315" y="69"/>
                </a:cubicBezTo>
                <a:cubicBezTo>
                  <a:pt x="1315" y="68"/>
                  <a:pt x="1315" y="68"/>
                  <a:pt x="1315" y="68"/>
                </a:cubicBezTo>
                <a:cubicBezTo>
                  <a:pt x="1315" y="68"/>
                  <a:pt x="1315" y="68"/>
                  <a:pt x="1315" y="68"/>
                </a:cubicBezTo>
                <a:cubicBezTo>
                  <a:pt x="1316" y="68"/>
                  <a:pt x="1316" y="68"/>
                  <a:pt x="1316" y="68"/>
                </a:cubicBezTo>
                <a:cubicBezTo>
                  <a:pt x="1317" y="68"/>
                  <a:pt x="1317" y="68"/>
                  <a:pt x="1317" y="68"/>
                </a:cubicBezTo>
                <a:cubicBezTo>
                  <a:pt x="1317" y="69"/>
                  <a:pt x="1317" y="69"/>
                  <a:pt x="1317" y="69"/>
                </a:cubicBezTo>
                <a:cubicBezTo>
                  <a:pt x="1318" y="70"/>
                  <a:pt x="1318" y="70"/>
                  <a:pt x="1318" y="70"/>
                </a:cubicBezTo>
                <a:cubicBezTo>
                  <a:pt x="1320" y="74"/>
                  <a:pt x="1320" y="74"/>
                  <a:pt x="1320" y="74"/>
                </a:cubicBezTo>
                <a:cubicBezTo>
                  <a:pt x="1323" y="78"/>
                  <a:pt x="1323" y="78"/>
                  <a:pt x="1323" y="78"/>
                </a:cubicBezTo>
                <a:cubicBezTo>
                  <a:pt x="1324" y="78"/>
                  <a:pt x="1324" y="78"/>
                  <a:pt x="1324" y="78"/>
                </a:cubicBezTo>
                <a:cubicBezTo>
                  <a:pt x="1324" y="77"/>
                  <a:pt x="1324" y="77"/>
                  <a:pt x="1324" y="77"/>
                </a:cubicBezTo>
                <a:cubicBezTo>
                  <a:pt x="1324" y="76"/>
                  <a:pt x="1324" y="76"/>
                  <a:pt x="1324" y="76"/>
                </a:cubicBezTo>
                <a:cubicBezTo>
                  <a:pt x="1324" y="73"/>
                  <a:pt x="1324" y="73"/>
                  <a:pt x="1324" y="73"/>
                </a:cubicBezTo>
                <a:cubicBezTo>
                  <a:pt x="1324" y="71"/>
                  <a:pt x="1324" y="71"/>
                  <a:pt x="1324" y="71"/>
                </a:cubicBezTo>
                <a:cubicBezTo>
                  <a:pt x="1325" y="70"/>
                  <a:pt x="1325" y="70"/>
                  <a:pt x="1325" y="70"/>
                </a:cubicBezTo>
                <a:cubicBezTo>
                  <a:pt x="1326" y="70"/>
                  <a:pt x="1326" y="70"/>
                  <a:pt x="1326" y="70"/>
                </a:cubicBezTo>
                <a:cubicBezTo>
                  <a:pt x="1327" y="71"/>
                  <a:pt x="1327" y="71"/>
                  <a:pt x="1327" y="71"/>
                </a:cubicBezTo>
                <a:cubicBezTo>
                  <a:pt x="1327" y="72"/>
                  <a:pt x="1327" y="72"/>
                  <a:pt x="1327" y="72"/>
                </a:cubicBezTo>
                <a:cubicBezTo>
                  <a:pt x="1327" y="73"/>
                  <a:pt x="1327" y="73"/>
                  <a:pt x="1327" y="73"/>
                </a:cubicBezTo>
                <a:cubicBezTo>
                  <a:pt x="1328" y="73"/>
                  <a:pt x="1328" y="73"/>
                  <a:pt x="1328" y="73"/>
                </a:cubicBezTo>
                <a:cubicBezTo>
                  <a:pt x="1332" y="74"/>
                  <a:pt x="1332" y="74"/>
                  <a:pt x="1332" y="74"/>
                </a:cubicBezTo>
                <a:cubicBezTo>
                  <a:pt x="1335" y="76"/>
                  <a:pt x="1335" y="76"/>
                  <a:pt x="1335" y="76"/>
                </a:cubicBezTo>
                <a:cubicBezTo>
                  <a:pt x="1336" y="77"/>
                  <a:pt x="1336" y="77"/>
                  <a:pt x="1336" y="77"/>
                </a:cubicBezTo>
                <a:cubicBezTo>
                  <a:pt x="1337" y="76"/>
                  <a:pt x="1337" y="76"/>
                  <a:pt x="1337" y="76"/>
                </a:cubicBezTo>
                <a:cubicBezTo>
                  <a:pt x="1338" y="76"/>
                  <a:pt x="1338" y="76"/>
                  <a:pt x="1338" y="76"/>
                </a:cubicBezTo>
                <a:cubicBezTo>
                  <a:pt x="1339" y="77"/>
                  <a:pt x="1339" y="77"/>
                  <a:pt x="1339" y="77"/>
                </a:cubicBezTo>
                <a:cubicBezTo>
                  <a:pt x="1338" y="77"/>
                  <a:pt x="1338" y="77"/>
                  <a:pt x="1338" y="77"/>
                </a:cubicBezTo>
                <a:cubicBezTo>
                  <a:pt x="1336" y="78"/>
                  <a:pt x="1336" y="78"/>
                  <a:pt x="1336" y="78"/>
                </a:cubicBezTo>
                <a:cubicBezTo>
                  <a:pt x="1335" y="78"/>
                  <a:pt x="1335" y="78"/>
                  <a:pt x="1335" y="78"/>
                </a:cubicBezTo>
                <a:cubicBezTo>
                  <a:pt x="1333" y="77"/>
                  <a:pt x="1333" y="77"/>
                  <a:pt x="1333" y="77"/>
                </a:cubicBezTo>
                <a:cubicBezTo>
                  <a:pt x="1330" y="75"/>
                  <a:pt x="1330" y="75"/>
                  <a:pt x="1330" y="75"/>
                </a:cubicBezTo>
                <a:cubicBezTo>
                  <a:pt x="1329" y="74"/>
                  <a:pt x="1329" y="74"/>
                  <a:pt x="1329" y="74"/>
                </a:cubicBezTo>
                <a:cubicBezTo>
                  <a:pt x="1328" y="74"/>
                  <a:pt x="1328" y="74"/>
                  <a:pt x="1328" y="74"/>
                </a:cubicBezTo>
                <a:cubicBezTo>
                  <a:pt x="1327" y="74"/>
                  <a:pt x="1327" y="74"/>
                  <a:pt x="1327" y="74"/>
                </a:cubicBezTo>
                <a:cubicBezTo>
                  <a:pt x="1327" y="75"/>
                  <a:pt x="1327" y="75"/>
                  <a:pt x="1327" y="75"/>
                </a:cubicBezTo>
                <a:cubicBezTo>
                  <a:pt x="1327" y="76"/>
                  <a:pt x="1327" y="76"/>
                  <a:pt x="1327" y="76"/>
                </a:cubicBezTo>
                <a:cubicBezTo>
                  <a:pt x="1327" y="77"/>
                  <a:pt x="1327" y="77"/>
                  <a:pt x="1327" y="77"/>
                </a:cubicBezTo>
                <a:cubicBezTo>
                  <a:pt x="1331" y="81"/>
                  <a:pt x="1331" y="81"/>
                  <a:pt x="1331" y="81"/>
                </a:cubicBezTo>
                <a:cubicBezTo>
                  <a:pt x="1333" y="83"/>
                  <a:pt x="1333" y="83"/>
                  <a:pt x="1333" y="83"/>
                </a:cubicBezTo>
                <a:cubicBezTo>
                  <a:pt x="1336" y="84"/>
                  <a:pt x="1336" y="84"/>
                  <a:pt x="1336" y="84"/>
                </a:cubicBezTo>
                <a:cubicBezTo>
                  <a:pt x="1337" y="86"/>
                  <a:pt x="1337" y="86"/>
                  <a:pt x="1337" y="86"/>
                </a:cubicBezTo>
                <a:cubicBezTo>
                  <a:pt x="1339" y="86"/>
                  <a:pt x="1339" y="86"/>
                  <a:pt x="1339" y="86"/>
                </a:cubicBezTo>
                <a:cubicBezTo>
                  <a:pt x="1340" y="86"/>
                  <a:pt x="1340" y="86"/>
                  <a:pt x="1340" y="86"/>
                </a:cubicBezTo>
                <a:cubicBezTo>
                  <a:pt x="1340" y="85"/>
                  <a:pt x="1340" y="85"/>
                  <a:pt x="1340" y="85"/>
                </a:cubicBezTo>
                <a:cubicBezTo>
                  <a:pt x="1341" y="83"/>
                  <a:pt x="1341" y="83"/>
                  <a:pt x="1341" y="83"/>
                </a:cubicBezTo>
                <a:cubicBezTo>
                  <a:pt x="1342" y="83"/>
                  <a:pt x="1342" y="83"/>
                  <a:pt x="1342" y="83"/>
                </a:cubicBezTo>
                <a:cubicBezTo>
                  <a:pt x="1343" y="83"/>
                  <a:pt x="1343" y="83"/>
                  <a:pt x="1343" y="83"/>
                </a:cubicBezTo>
                <a:cubicBezTo>
                  <a:pt x="1344" y="82"/>
                  <a:pt x="1344" y="82"/>
                  <a:pt x="1344" y="82"/>
                </a:cubicBezTo>
                <a:cubicBezTo>
                  <a:pt x="1344" y="81"/>
                  <a:pt x="1344" y="81"/>
                  <a:pt x="1344" y="81"/>
                </a:cubicBezTo>
                <a:cubicBezTo>
                  <a:pt x="1345" y="80"/>
                  <a:pt x="1345" y="80"/>
                  <a:pt x="1345" y="80"/>
                </a:cubicBezTo>
                <a:cubicBezTo>
                  <a:pt x="1346" y="80"/>
                  <a:pt x="1346" y="80"/>
                  <a:pt x="1346" y="80"/>
                </a:cubicBezTo>
                <a:cubicBezTo>
                  <a:pt x="1347" y="81"/>
                  <a:pt x="1347" y="81"/>
                  <a:pt x="1347" y="81"/>
                </a:cubicBezTo>
                <a:cubicBezTo>
                  <a:pt x="1349" y="81"/>
                  <a:pt x="1349" y="81"/>
                  <a:pt x="1349" y="81"/>
                </a:cubicBezTo>
                <a:cubicBezTo>
                  <a:pt x="1351" y="81"/>
                  <a:pt x="1351" y="81"/>
                  <a:pt x="1351" y="81"/>
                </a:cubicBezTo>
                <a:cubicBezTo>
                  <a:pt x="1353" y="81"/>
                  <a:pt x="1353" y="81"/>
                  <a:pt x="1353" y="81"/>
                </a:cubicBezTo>
                <a:cubicBezTo>
                  <a:pt x="1353" y="80"/>
                  <a:pt x="1353" y="80"/>
                  <a:pt x="1353" y="80"/>
                </a:cubicBezTo>
                <a:cubicBezTo>
                  <a:pt x="1353" y="78"/>
                  <a:pt x="1353" y="78"/>
                  <a:pt x="1353" y="78"/>
                </a:cubicBezTo>
                <a:cubicBezTo>
                  <a:pt x="1353" y="76"/>
                  <a:pt x="1353" y="76"/>
                  <a:pt x="1353" y="76"/>
                </a:cubicBezTo>
                <a:cubicBezTo>
                  <a:pt x="1354" y="75"/>
                  <a:pt x="1354" y="75"/>
                  <a:pt x="1354" y="75"/>
                </a:cubicBezTo>
                <a:cubicBezTo>
                  <a:pt x="1355" y="72"/>
                  <a:pt x="1355" y="72"/>
                  <a:pt x="1355" y="72"/>
                </a:cubicBezTo>
                <a:cubicBezTo>
                  <a:pt x="1355" y="71"/>
                  <a:pt x="1355" y="71"/>
                  <a:pt x="1355" y="71"/>
                </a:cubicBezTo>
                <a:cubicBezTo>
                  <a:pt x="1355" y="70"/>
                  <a:pt x="1355" y="70"/>
                  <a:pt x="1355" y="70"/>
                </a:cubicBezTo>
                <a:cubicBezTo>
                  <a:pt x="1354" y="70"/>
                  <a:pt x="1354" y="70"/>
                  <a:pt x="1354" y="70"/>
                </a:cubicBezTo>
                <a:cubicBezTo>
                  <a:pt x="1352" y="70"/>
                  <a:pt x="1352" y="70"/>
                  <a:pt x="1352" y="70"/>
                </a:cubicBezTo>
                <a:cubicBezTo>
                  <a:pt x="1351" y="71"/>
                  <a:pt x="1351" y="71"/>
                  <a:pt x="1351" y="71"/>
                </a:cubicBezTo>
                <a:cubicBezTo>
                  <a:pt x="1351" y="70"/>
                  <a:pt x="1351" y="70"/>
                  <a:pt x="1351" y="70"/>
                </a:cubicBezTo>
                <a:cubicBezTo>
                  <a:pt x="1350" y="70"/>
                  <a:pt x="1350" y="70"/>
                  <a:pt x="1350" y="70"/>
                </a:cubicBezTo>
                <a:cubicBezTo>
                  <a:pt x="1349" y="71"/>
                  <a:pt x="1349" y="71"/>
                  <a:pt x="1349" y="71"/>
                </a:cubicBezTo>
                <a:cubicBezTo>
                  <a:pt x="1348" y="70"/>
                  <a:pt x="1348" y="70"/>
                  <a:pt x="1348" y="70"/>
                </a:cubicBezTo>
                <a:cubicBezTo>
                  <a:pt x="1347" y="69"/>
                  <a:pt x="1347" y="69"/>
                  <a:pt x="1347" y="69"/>
                </a:cubicBezTo>
                <a:cubicBezTo>
                  <a:pt x="1346" y="68"/>
                  <a:pt x="1346" y="68"/>
                  <a:pt x="1346" y="68"/>
                </a:cubicBezTo>
                <a:cubicBezTo>
                  <a:pt x="1346" y="67"/>
                  <a:pt x="1346" y="67"/>
                  <a:pt x="1346" y="67"/>
                </a:cubicBezTo>
                <a:cubicBezTo>
                  <a:pt x="1345" y="66"/>
                  <a:pt x="1345" y="66"/>
                  <a:pt x="1345" y="66"/>
                </a:cubicBezTo>
                <a:cubicBezTo>
                  <a:pt x="1344" y="68"/>
                  <a:pt x="1344" y="68"/>
                  <a:pt x="1344" y="68"/>
                </a:cubicBezTo>
                <a:cubicBezTo>
                  <a:pt x="1344" y="70"/>
                  <a:pt x="1344" y="70"/>
                  <a:pt x="1344" y="70"/>
                </a:cubicBezTo>
                <a:cubicBezTo>
                  <a:pt x="1345" y="70"/>
                  <a:pt x="1345" y="70"/>
                  <a:pt x="1345" y="70"/>
                </a:cubicBezTo>
                <a:cubicBezTo>
                  <a:pt x="1345" y="72"/>
                  <a:pt x="1345" y="72"/>
                  <a:pt x="1345" y="72"/>
                </a:cubicBezTo>
                <a:cubicBezTo>
                  <a:pt x="1344" y="73"/>
                  <a:pt x="1344" y="73"/>
                  <a:pt x="1344" y="73"/>
                </a:cubicBezTo>
                <a:cubicBezTo>
                  <a:pt x="1344" y="75"/>
                  <a:pt x="1344" y="75"/>
                  <a:pt x="1344" y="75"/>
                </a:cubicBezTo>
                <a:cubicBezTo>
                  <a:pt x="1344" y="74"/>
                  <a:pt x="1344" y="74"/>
                  <a:pt x="1344" y="74"/>
                </a:cubicBezTo>
                <a:cubicBezTo>
                  <a:pt x="1344" y="71"/>
                  <a:pt x="1344" y="71"/>
                  <a:pt x="1344" y="71"/>
                </a:cubicBezTo>
                <a:cubicBezTo>
                  <a:pt x="1344" y="70"/>
                  <a:pt x="1344" y="70"/>
                  <a:pt x="1344" y="70"/>
                </a:cubicBezTo>
                <a:cubicBezTo>
                  <a:pt x="1343" y="69"/>
                  <a:pt x="1343" y="69"/>
                  <a:pt x="1343" y="69"/>
                </a:cubicBezTo>
                <a:cubicBezTo>
                  <a:pt x="1342" y="67"/>
                  <a:pt x="1342" y="67"/>
                  <a:pt x="1342" y="67"/>
                </a:cubicBezTo>
                <a:cubicBezTo>
                  <a:pt x="1341" y="66"/>
                  <a:pt x="1341" y="66"/>
                  <a:pt x="1341" y="66"/>
                </a:cubicBezTo>
                <a:cubicBezTo>
                  <a:pt x="1340" y="65"/>
                  <a:pt x="1340" y="65"/>
                  <a:pt x="1340" y="65"/>
                </a:cubicBezTo>
                <a:cubicBezTo>
                  <a:pt x="1341" y="65"/>
                  <a:pt x="1341" y="65"/>
                  <a:pt x="1341" y="65"/>
                </a:cubicBezTo>
                <a:cubicBezTo>
                  <a:pt x="1342" y="64"/>
                  <a:pt x="1342" y="64"/>
                  <a:pt x="1342" y="64"/>
                </a:cubicBezTo>
                <a:cubicBezTo>
                  <a:pt x="1343" y="62"/>
                  <a:pt x="1343" y="62"/>
                  <a:pt x="1343" y="62"/>
                </a:cubicBezTo>
                <a:cubicBezTo>
                  <a:pt x="1343" y="61"/>
                  <a:pt x="1343" y="61"/>
                  <a:pt x="1343" y="61"/>
                </a:cubicBezTo>
                <a:cubicBezTo>
                  <a:pt x="1343" y="60"/>
                  <a:pt x="1343" y="60"/>
                  <a:pt x="1343" y="60"/>
                </a:cubicBezTo>
                <a:cubicBezTo>
                  <a:pt x="1341" y="60"/>
                  <a:pt x="1341" y="60"/>
                  <a:pt x="1341" y="60"/>
                </a:cubicBezTo>
                <a:cubicBezTo>
                  <a:pt x="1342" y="59"/>
                  <a:pt x="1342" y="59"/>
                  <a:pt x="1342" y="59"/>
                </a:cubicBezTo>
                <a:cubicBezTo>
                  <a:pt x="1344" y="59"/>
                  <a:pt x="1344" y="59"/>
                  <a:pt x="1344" y="59"/>
                </a:cubicBezTo>
                <a:cubicBezTo>
                  <a:pt x="1345" y="59"/>
                  <a:pt x="1345" y="59"/>
                  <a:pt x="1345" y="59"/>
                </a:cubicBezTo>
                <a:cubicBezTo>
                  <a:pt x="1346" y="57"/>
                  <a:pt x="1346" y="57"/>
                  <a:pt x="1346" y="57"/>
                </a:cubicBezTo>
                <a:cubicBezTo>
                  <a:pt x="1345" y="55"/>
                  <a:pt x="1345" y="55"/>
                  <a:pt x="1345" y="55"/>
                </a:cubicBezTo>
                <a:cubicBezTo>
                  <a:pt x="1345" y="54"/>
                  <a:pt x="1345" y="54"/>
                  <a:pt x="1345" y="54"/>
                </a:cubicBezTo>
                <a:cubicBezTo>
                  <a:pt x="1345" y="53"/>
                  <a:pt x="1345" y="53"/>
                  <a:pt x="1345" y="53"/>
                </a:cubicBezTo>
                <a:cubicBezTo>
                  <a:pt x="1345" y="53"/>
                  <a:pt x="1345" y="53"/>
                  <a:pt x="1345" y="53"/>
                </a:cubicBezTo>
                <a:cubicBezTo>
                  <a:pt x="1347" y="54"/>
                  <a:pt x="1347" y="54"/>
                  <a:pt x="1347" y="54"/>
                </a:cubicBezTo>
                <a:cubicBezTo>
                  <a:pt x="1347" y="56"/>
                  <a:pt x="1347" y="56"/>
                  <a:pt x="1347" y="56"/>
                </a:cubicBezTo>
                <a:cubicBezTo>
                  <a:pt x="1348" y="56"/>
                  <a:pt x="1348" y="56"/>
                  <a:pt x="1348" y="56"/>
                </a:cubicBezTo>
                <a:cubicBezTo>
                  <a:pt x="1349" y="56"/>
                  <a:pt x="1349" y="56"/>
                  <a:pt x="1349" y="56"/>
                </a:cubicBezTo>
                <a:cubicBezTo>
                  <a:pt x="1351" y="55"/>
                  <a:pt x="1351" y="55"/>
                  <a:pt x="1351" y="55"/>
                </a:cubicBezTo>
                <a:cubicBezTo>
                  <a:pt x="1352" y="56"/>
                  <a:pt x="1352" y="56"/>
                  <a:pt x="1352" y="56"/>
                </a:cubicBezTo>
                <a:cubicBezTo>
                  <a:pt x="1354" y="57"/>
                  <a:pt x="1354" y="57"/>
                  <a:pt x="1354" y="57"/>
                </a:cubicBezTo>
                <a:cubicBezTo>
                  <a:pt x="1355" y="57"/>
                  <a:pt x="1355" y="57"/>
                  <a:pt x="1355" y="57"/>
                </a:cubicBezTo>
                <a:cubicBezTo>
                  <a:pt x="1357" y="59"/>
                  <a:pt x="1357" y="59"/>
                  <a:pt x="1357" y="59"/>
                </a:cubicBezTo>
                <a:cubicBezTo>
                  <a:pt x="1357" y="60"/>
                  <a:pt x="1357" y="60"/>
                  <a:pt x="1357" y="60"/>
                </a:cubicBezTo>
                <a:cubicBezTo>
                  <a:pt x="1358" y="62"/>
                  <a:pt x="1358" y="62"/>
                  <a:pt x="1358" y="62"/>
                </a:cubicBezTo>
                <a:cubicBezTo>
                  <a:pt x="1359" y="63"/>
                  <a:pt x="1359" y="63"/>
                  <a:pt x="1359" y="63"/>
                </a:cubicBezTo>
                <a:cubicBezTo>
                  <a:pt x="1359" y="64"/>
                  <a:pt x="1359" y="64"/>
                  <a:pt x="1359" y="64"/>
                </a:cubicBezTo>
                <a:cubicBezTo>
                  <a:pt x="1360" y="64"/>
                  <a:pt x="1360" y="64"/>
                  <a:pt x="1360" y="64"/>
                </a:cubicBezTo>
                <a:cubicBezTo>
                  <a:pt x="1363" y="63"/>
                  <a:pt x="1363" y="63"/>
                  <a:pt x="1363" y="63"/>
                </a:cubicBezTo>
                <a:cubicBezTo>
                  <a:pt x="1364" y="60"/>
                  <a:pt x="1364" y="60"/>
                  <a:pt x="1364" y="60"/>
                </a:cubicBezTo>
                <a:cubicBezTo>
                  <a:pt x="1365" y="58"/>
                  <a:pt x="1365" y="58"/>
                  <a:pt x="1365" y="58"/>
                </a:cubicBezTo>
                <a:cubicBezTo>
                  <a:pt x="1364" y="57"/>
                  <a:pt x="1364" y="57"/>
                  <a:pt x="1364" y="57"/>
                </a:cubicBezTo>
                <a:cubicBezTo>
                  <a:pt x="1364" y="56"/>
                  <a:pt x="1364" y="56"/>
                  <a:pt x="1364" y="56"/>
                </a:cubicBezTo>
                <a:cubicBezTo>
                  <a:pt x="1365" y="55"/>
                  <a:pt x="1365" y="55"/>
                  <a:pt x="1365" y="55"/>
                </a:cubicBezTo>
                <a:cubicBezTo>
                  <a:pt x="1365" y="54"/>
                  <a:pt x="1365" y="54"/>
                  <a:pt x="1365" y="54"/>
                </a:cubicBezTo>
                <a:cubicBezTo>
                  <a:pt x="1363" y="54"/>
                  <a:pt x="1363" y="54"/>
                  <a:pt x="1363" y="54"/>
                </a:cubicBezTo>
                <a:cubicBezTo>
                  <a:pt x="1361" y="54"/>
                  <a:pt x="1361" y="54"/>
                  <a:pt x="1361" y="54"/>
                </a:cubicBezTo>
                <a:cubicBezTo>
                  <a:pt x="1361" y="55"/>
                  <a:pt x="1361" y="55"/>
                  <a:pt x="1361" y="55"/>
                </a:cubicBezTo>
                <a:cubicBezTo>
                  <a:pt x="1359" y="54"/>
                  <a:pt x="1359" y="54"/>
                  <a:pt x="1359" y="54"/>
                </a:cubicBezTo>
                <a:cubicBezTo>
                  <a:pt x="1357" y="52"/>
                  <a:pt x="1357" y="52"/>
                  <a:pt x="1357" y="52"/>
                </a:cubicBezTo>
                <a:cubicBezTo>
                  <a:pt x="1355" y="52"/>
                  <a:pt x="1355" y="52"/>
                  <a:pt x="1355" y="52"/>
                </a:cubicBezTo>
                <a:cubicBezTo>
                  <a:pt x="1354" y="52"/>
                  <a:pt x="1354" y="52"/>
                  <a:pt x="1354" y="52"/>
                </a:cubicBezTo>
                <a:cubicBezTo>
                  <a:pt x="1353" y="51"/>
                  <a:pt x="1353" y="51"/>
                  <a:pt x="1353" y="51"/>
                </a:cubicBezTo>
                <a:cubicBezTo>
                  <a:pt x="1353" y="51"/>
                  <a:pt x="1353" y="51"/>
                  <a:pt x="1353" y="51"/>
                </a:cubicBezTo>
                <a:cubicBezTo>
                  <a:pt x="1354" y="51"/>
                  <a:pt x="1354" y="51"/>
                  <a:pt x="1354" y="51"/>
                </a:cubicBezTo>
                <a:cubicBezTo>
                  <a:pt x="1355" y="49"/>
                  <a:pt x="1355" y="49"/>
                  <a:pt x="1355" y="49"/>
                </a:cubicBezTo>
                <a:cubicBezTo>
                  <a:pt x="1355" y="46"/>
                  <a:pt x="1355" y="46"/>
                  <a:pt x="1355" y="46"/>
                </a:cubicBezTo>
                <a:cubicBezTo>
                  <a:pt x="1355" y="45"/>
                  <a:pt x="1355" y="45"/>
                  <a:pt x="1355" y="45"/>
                </a:cubicBezTo>
                <a:cubicBezTo>
                  <a:pt x="1356" y="44"/>
                  <a:pt x="1356" y="44"/>
                  <a:pt x="1356" y="44"/>
                </a:cubicBezTo>
                <a:cubicBezTo>
                  <a:pt x="1353" y="43"/>
                  <a:pt x="1353" y="43"/>
                  <a:pt x="1353" y="43"/>
                </a:cubicBezTo>
                <a:cubicBezTo>
                  <a:pt x="1352" y="43"/>
                  <a:pt x="1352" y="43"/>
                  <a:pt x="1352" y="43"/>
                </a:cubicBezTo>
                <a:cubicBezTo>
                  <a:pt x="1351" y="45"/>
                  <a:pt x="1351" y="45"/>
                  <a:pt x="1351" y="45"/>
                </a:cubicBezTo>
                <a:cubicBezTo>
                  <a:pt x="1349" y="46"/>
                  <a:pt x="1349" y="46"/>
                  <a:pt x="1349" y="46"/>
                </a:cubicBezTo>
                <a:cubicBezTo>
                  <a:pt x="1347" y="45"/>
                  <a:pt x="1347" y="45"/>
                  <a:pt x="1347" y="45"/>
                </a:cubicBezTo>
                <a:cubicBezTo>
                  <a:pt x="1346" y="44"/>
                  <a:pt x="1346" y="44"/>
                  <a:pt x="1346" y="44"/>
                </a:cubicBezTo>
                <a:cubicBezTo>
                  <a:pt x="1346" y="42"/>
                  <a:pt x="1346" y="42"/>
                  <a:pt x="1346" y="42"/>
                </a:cubicBezTo>
                <a:cubicBezTo>
                  <a:pt x="1345" y="41"/>
                  <a:pt x="1345" y="41"/>
                  <a:pt x="1345" y="41"/>
                </a:cubicBezTo>
                <a:cubicBezTo>
                  <a:pt x="1345" y="40"/>
                  <a:pt x="1345" y="40"/>
                  <a:pt x="1345" y="40"/>
                </a:cubicBezTo>
                <a:cubicBezTo>
                  <a:pt x="1346" y="41"/>
                  <a:pt x="1346" y="41"/>
                  <a:pt x="1346" y="41"/>
                </a:cubicBezTo>
                <a:cubicBezTo>
                  <a:pt x="1347" y="42"/>
                  <a:pt x="1347" y="42"/>
                  <a:pt x="1347" y="42"/>
                </a:cubicBezTo>
                <a:cubicBezTo>
                  <a:pt x="1346" y="42"/>
                  <a:pt x="1346" y="42"/>
                  <a:pt x="1346" y="42"/>
                </a:cubicBezTo>
                <a:cubicBezTo>
                  <a:pt x="1347" y="44"/>
                  <a:pt x="1347" y="44"/>
                  <a:pt x="1347" y="44"/>
                </a:cubicBezTo>
                <a:cubicBezTo>
                  <a:pt x="1349" y="44"/>
                  <a:pt x="1349" y="44"/>
                  <a:pt x="1349" y="44"/>
                </a:cubicBezTo>
                <a:cubicBezTo>
                  <a:pt x="1350" y="44"/>
                  <a:pt x="1350" y="44"/>
                  <a:pt x="1350" y="44"/>
                </a:cubicBezTo>
                <a:cubicBezTo>
                  <a:pt x="1352" y="42"/>
                  <a:pt x="1352" y="42"/>
                  <a:pt x="1352" y="42"/>
                </a:cubicBezTo>
                <a:cubicBezTo>
                  <a:pt x="1353" y="42"/>
                  <a:pt x="1353" y="42"/>
                  <a:pt x="1353" y="42"/>
                </a:cubicBezTo>
                <a:cubicBezTo>
                  <a:pt x="1355" y="42"/>
                  <a:pt x="1355" y="42"/>
                  <a:pt x="1355" y="42"/>
                </a:cubicBezTo>
                <a:cubicBezTo>
                  <a:pt x="1356" y="42"/>
                  <a:pt x="1356" y="42"/>
                  <a:pt x="1356" y="42"/>
                </a:cubicBezTo>
                <a:cubicBezTo>
                  <a:pt x="1357" y="43"/>
                  <a:pt x="1357" y="43"/>
                  <a:pt x="1357" y="43"/>
                </a:cubicBezTo>
                <a:cubicBezTo>
                  <a:pt x="1357" y="42"/>
                  <a:pt x="1357" y="42"/>
                  <a:pt x="1357" y="42"/>
                </a:cubicBezTo>
                <a:cubicBezTo>
                  <a:pt x="1357" y="41"/>
                  <a:pt x="1357" y="41"/>
                  <a:pt x="1357" y="41"/>
                </a:cubicBezTo>
                <a:cubicBezTo>
                  <a:pt x="1353" y="37"/>
                  <a:pt x="1353" y="37"/>
                  <a:pt x="1353" y="37"/>
                </a:cubicBezTo>
                <a:cubicBezTo>
                  <a:pt x="1350" y="35"/>
                  <a:pt x="1350" y="35"/>
                  <a:pt x="1350" y="35"/>
                </a:cubicBezTo>
                <a:cubicBezTo>
                  <a:pt x="1348" y="35"/>
                  <a:pt x="1348" y="35"/>
                  <a:pt x="1348" y="35"/>
                </a:cubicBezTo>
                <a:cubicBezTo>
                  <a:pt x="1345" y="33"/>
                  <a:pt x="1345" y="33"/>
                  <a:pt x="1345" y="33"/>
                </a:cubicBezTo>
                <a:cubicBezTo>
                  <a:pt x="1343" y="31"/>
                  <a:pt x="1343" y="31"/>
                  <a:pt x="1343" y="31"/>
                </a:cubicBezTo>
                <a:cubicBezTo>
                  <a:pt x="1343" y="30"/>
                  <a:pt x="1343" y="30"/>
                  <a:pt x="1343" y="30"/>
                </a:cubicBezTo>
                <a:cubicBezTo>
                  <a:pt x="1343" y="29"/>
                  <a:pt x="1343" y="29"/>
                  <a:pt x="1343" y="29"/>
                </a:cubicBezTo>
                <a:cubicBezTo>
                  <a:pt x="1344" y="30"/>
                  <a:pt x="1344" y="30"/>
                  <a:pt x="1344" y="30"/>
                </a:cubicBezTo>
                <a:cubicBezTo>
                  <a:pt x="1345" y="32"/>
                  <a:pt x="1345" y="32"/>
                  <a:pt x="1345" y="32"/>
                </a:cubicBezTo>
                <a:cubicBezTo>
                  <a:pt x="1346" y="33"/>
                  <a:pt x="1346" y="33"/>
                  <a:pt x="1346" y="33"/>
                </a:cubicBezTo>
                <a:cubicBezTo>
                  <a:pt x="1349" y="33"/>
                  <a:pt x="1349" y="33"/>
                  <a:pt x="1349" y="33"/>
                </a:cubicBezTo>
                <a:cubicBezTo>
                  <a:pt x="1349" y="32"/>
                  <a:pt x="1349" y="32"/>
                  <a:pt x="1349" y="32"/>
                </a:cubicBezTo>
                <a:cubicBezTo>
                  <a:pt x="1349" y="31"/>
                  <a:pt x="1349" y="31"/>
                  <a:pt x="1349" y="31"/>
                </a:cubicBezTo>
                <a:cubicBezTo>
                  <a:pt x="1347" y="29"/>
                  <a:pt x="1347" y="29"/>
                  <a:pt x="1347" y="29"/>
                </a:cubicBezTo>
                <a:cubicBezTo>
                  <a:pt x="1347" y="29"/>
                  <a:pt x="1347" y="29"/>
                  <a:pt x="1347" y="29"/>
                </a:cubicBezTo>
                <a:cubicBezTo>
                  <a:pt x="1347" y="28"/>
                  <a:pt x="1347" y="28"/>
                  <a:pt x="1347" y="28"/>
                </a:cubicBezTo>
                <a:cubicBezTo>
                  <a:pt x="1347" y="28"/>
                  <a:pt x="1347" y="28"/>
                  <a:pt x="1347" y="28"/>
                </a:cubicBezTo>
                <a:cubicBezTo>
                  <a:pt x="1348" y="29"/>
                  <a:pt x="1348" y="29"/>
                  <a:pt x="1348" y="29"/>
                </a:cubicBezTo>
                <a:cubicBezTo>
                  <a:pt x="1351" y="31"/>
                  <a:pt x="1351" y="31"/>
                  <a:pt x="1351" y="31"/>
                </a:cubicBezTo>
                <a:cubicBezTo>
                  <a:pt x="1351" y="33"/>
                  <a:pt x="1351" y="33"/>
                  <a:pt x="1351" y="33"/>
                </a:cubicBezTo>
                <a:cubicBezTo>
                  <a:pt x="1351" y="34"/>
                  <a:pt x="1351" y="34"/>
                  <a:pt x="1351" y="34"/>
                </a:cubicBezTo>
                <a:cubicBezTo>
                  <a:pt x="1353" y="35"/>
                  <a:pt x="1353" y="35"/>
                  <a:pt x="1353" y="35"/>
                </a:cubicBezTo>
                <a:cubicBezTo>
                  <a:pt x="1355" y="37"/>
                  <a:pt x="1355" y="37"/>
                  <a:pt x="1355" y="37"/>
                </a:cubicBezTo>
                <a:cubicBezTo>
                  <a:pt x="1357" y="39"/>
                  <a:pt x="1357" y="39"/>
                  <a:pt x="1357" y="39"/>
                </a:cubicBezTo>
                <a:cubicBezTo>
                  <a:pt x="1358" y="40"/>
                  <a:pt x="1358" y="40"/>
                  <a:pt x="1358" y="40"/>
                </a:cubicBezTo>
                <a:cubicBezTo>
                  <a:pt x="1359" y="39"/>
                  <a:pt x="1359" y="39"/>
                  <a:pt x="1359" y="39"/>
                </a:cubicBezTo>
                <a:cubicBezTo>
                  <a:pt x="1360" y="40"/>
                  <a:pt x="1360" y="40"/>
                  <a:pt x="1360" y="40"/>
                </a:cubicBezTo>
                <a:cubicBezTo>
                  <a:pt x="1361" y="40"/>
                  <a:pt x="1361" y="40"/>
                  <a:pt x="1361" y="40"/>
                </a:cubicBezTo>
                <a:cubicBezTo>
                  <a:pt x="1359" y="42"/>
                  <a:pt x="1359" y="42"/>
                  <a:pt x="1359" y="42"/>
                </a:cubicBezTo>
                <a:cubicBezTo>
                  <a:pt x="1360" y="43"/>
                  <a:pt x="1360" y="43"/>
                  <a:pt x="1360" y="43"/>
                </a:cubicBezTo>
                <a:cubicBezTo>
                  <a:pt x="1361" y="44"/>
                  <a:pt x="1361" y="44"/>
                  <a:pt x="1361" y="44"/>
                </a:cubicBezTo>
                <a:cubicBezTo>
                  <a:pt x="1362" y="44"/>
                  <a:pt x="1362" y="44"/>
                  <a:pt x="1362" y="44"/>
                </a:cubicBezTo>
                <a:cubicBezTo>
                  <a:pt x="1363" y="43"/>
                  <a:pt x="1363" y="43"/>
                  <a:pt x="1363" y="43"/>
                </a:cubicBezTo>
                <a:cubicBezTo>
                  <a:pt x="1364" y="39"/>
                  <a:pt x="1364" y="39"/>
                  <a:pt x="1364" y="39"/>
                </a:cubicBezTo>
                <a:cubicBezTo>
                  <a:pt x="1365" y="38"/>
                  <a:pt x="1365" y="38"/>
                  <a:pt x="1365" y="38"/>
                </a:cubicBezTo>
                <a:cubicBezTo>
                  <a:pt x="1365" y="37"/>
                  <a:pt x="1365" y="37"/>
                  <a:pt x="1365" y="37"/>
                </a:cubicBezTo>
                <a:cubicBezTo>
                  <a:pt x="1365" y="35"/>
                  <a:pt x="1365" y="35"/>
                  <a:pt x="1365" y="35"/>
                </a:cubicBezTo>
                <a:cubicBezTo>
                  <a:pt x="1365" y="35"/>
                  <a:pt x="1365" y="35"/>
                  <a:pt x="1365" y="35"/>
                </a:cubicBezTo>
                <a:cubicBezTo>
                  <a:pt x="1365" y="32"/>
                  <a:pt x="1365" y="32"/>
                  <a:pt x="1365" y="32"/>
                </a:cubicBezTo>
                <a:cubicBezTo>
                  <a:pt x="1364" y="31"/>
                  <a:pt x="1364" y="31"/>
                  <a:pt x="1364" y="31"/>
                </a:cubicBezTo>
                <a:cubicBezTo>
                  <a:pt x="1364" y="30"/>
                  <a:pt x="1364" y="30"/>
                  <a:pt x="1364" y="30"/>
                </a:cubicBezTo>
                <a:cubicBezTo>
                  <a:pt x="1365" y="29"/>
                  <a:pt x="1365" y="29"/>
                  <a:pt x="1365" y="29"/>
                </a:cubicBezTo>
                <a:cubicBezTo>
                  <a:pt x="1365" y="30"/>
                  <a:pt x="1365" y="30"/>
                  <a:pt x="1365" y="30"/>
                </a:cubicBezTo>
                <a:cubicBezTo>
                  <a:pt x="1367" y="30"/>
                  <a:pt x="1367" y="30"/>
                  <a:pt x="1367" y="30"/>
                </a:cubicBezTo>
                <a:cubicBezTo>
                  <a:pt x="1367" y="30"/>
                  <a:pt x="1367" y="30"/>
                  <a:pt x="1367" y="30"/>
                </a:cubicBezTo>
                <a:cubicBezTo>
                  <a:pt x="1367" y="29"/>
                  <a:pt x="1367" y="29"/>
                  <a:pt x="1367" y="29"/>
                </a:cubicBezTo>
                <a:cubicBezTo>
                  <a:pt x="1365" y="27"/>
                  <a:pt x="1365" y="27"/>
                  <a:pt x="1365" y="27"/>
                </a:cubicBezTo>
                <a:cubicBezTo>
                  <a:pt x="1364" y="26"/>
                  <a:pt x="1364" y="26"/>
                  <a:pt x="1364" y="26"/>
                </a:cubicBezTo>
                <a:cubicBezTo>
                  <a:pt x="1363" y="25"/>
                  <a:pt x="1363" y="25"/>
                  <a:pt x="1363" y="25"/>
                </a:cubicBezTo>
                <a:cubicBezTo>
                  <a:pt x="1362" y="24"/>
                  <a:pt x="1362" y="24"/>
                  <a:pt x="1362" y="24"/>
                </a:cubicBezTo>
                <a:cubicBezTo>
                  <a:pt x="1360" y="24"/>
                  <a:pt x="1360" y="24"/>
                  <a:pt x="1360" y="24"/>
                </a:cubicBezTo>
                <a:cubicBezTo>
                  <a:pt x="1359" y="23"/>
                  <a:pt x="1359" y="23"/>
                  <a:pt x="1359" y="23"/>
                </a:cubicBezTo>
                <a:cubicBezTo>
                  <a:pt x="1358" y="22"/>
                  <a:pt x="1358" y="22"/>
                  <a:pt x="1358" y="22"/>
                </a:cubicBezTo>
                <a:cubicBezTo>
                  <a:pt x="1355" y="22"/>
                  <a:pt x="1355" y="22"/>
                  <a:pt x="1355" y="22"/>
                </a:cubicBezTo>
                <a:cubicBezTo>
                  <a:pt x="1353" y="22"/>
                  <a:pt x="1353" y="22"/>
                  <a:pt x="1353" y="22"/>
                </a:cubicBezTo>
                <a:cubicBezTo>
                  <a:pt x="1352" y="22"/>
                  <a:pt x="1352" y="22"/>
                  <a:pt x="1352" y="22"/>
                </a:cubicBezTo>
                <a:cubicBezTo>
                  <a:pt x="1352" y="22"/>
                  <a:pt x="1352" y="22"/>
                  <a:pt x="1352" y="22"/>
                </a:cubicBezTo>
                <a:cubicBezTo>
                  <a:pt x="1351" y="21"/>
                  <a:pt x="1351" y="21"/>
                  <a:pt x="1351" y="21"/>
                </a:cubicBezTo>
                <a:cubicBezTo>
                  <a:pt x="1352" y="20"/>
                  <a:pt x="1352" y="20"/>
                  <a:pt x="1352" y="20"/>
                </a:cubicBezTo>
                <a:cubicBezTo>
                  <a:pt x="1352" y="21"/>
                  <a:pt x="1352" y="21"/>
                  <a:pt x="1352" y="21"/>
                </a:cubicBezTo>
                <a:cubicBezTo>
                  <a:pt x="1353" y="21"/>
                  <a:pt x="1353" y="21"/>
                  <a:pt x="1353" y="21"/>
                </a:cubicBezTo>
                <a:cubicBezTo>
                  <a:pt x="1355" y="21"/>
                  <a:pt x="1355" y="21"/>
                  <a:pt x="1355" y="21"/>
                </a:cubicBezTo>
                <a:cubicBezTo>
                  <a:pt x="1358" y="21"/>
                  <a:pt x="1358" y="21"/>
                  <a:pt x="1358" y="21"/>
                </a:cubicBezTo>
                <a:cubicBezTo>
                  <a:pt x="1359" y="21"/>
                  <a:pt x="1359" y="21"/>
                  <a:pt x="1359" y="21"/>
                </a:cubicBezTo>
                <a:cubicBezTo>
                  <a:pt x="1360" y="21"/>
                  <a:pt x="1360" y="21"/>
                  <a:pt x="1360" y="21"/>
                </a:cubicBezTo>
                <a:cubicBezTo>
                  <a:pt x="1361" y="20"/>
                  <a:pt x="1361" y="20"/>
                  <a:pt x="1361" y="20"/>
                </a:cubicBezTo>
                <a:cubicBezTo>
                  <a:pt x="1363" y="21"/>
                  <a:pt x="1363" y="21"/>
                  <a:pt x="1363" y="21"/>
                </a:cubicBezTo>
                <a:cubicBezTo>
                  <a:pt x="1363" y="21"/>
                  <a:pt x="1363" y="21"/>
                  <a:pt x="1363" y="21"/>
                </a:cubicBezTo>
                <a:cubicBezTo>
                  <a:pt x="1365" y="21"/>
                  <a:pt x="1365" y="21"/>
                  <a:pt x="1365" y="21"/>
                </a:cubicBezTo>
                <a:cubicBezTo>
                  <a:pt x="1365" y="20"/>
                  <a:pt x="1365" y="20"/>
                  <a:pt x="1365" y="20"/>
                </a:cubicBezTo>
                <a:cubicBezTo>
                  <a:pt x="1365" y="19"/>
                  <a:pt x="1365" y="19"/>
                  <a:pt x="1365" y="19"/>
                </a:cubicBezTo>
                <a:cubicBezTo>
                  <a:pt x="1365" y="17"/>
                  <a:pt x="1365" y="17"/>
                  <a:pt x="1365" y="17"/>
                </a:cubicBezTo>
                <a:cubicBezTo>
                  <a:pt x="1365" y="16"/>
                  <a:pt x="1365" y="16"/>
                  <a:pt x="1365" y="16"/>
                </a:cubicBezTo>
                <a:cubicBezTo>
                  <a:pt x="1364" y="16"/>
                  <a:pt x="1364" y="16"/>
                  <a:pt x="1364" y="16"/>
                </a:cubicBezTo>
                <a:cubicBezTo>
                  <a:pt x="1363" y="16"/>
                  <a:pt x="1363" y="16"/>
                  <a:pt x="1363" y="16"/>
                </a:cubicBezTo>
                <a:cubicBezTo>
                  <a:pt x="1362" y="17"/>
                  <a:pt x="1362" y="17"/>
                  <a:pt x="1362" y="17"/>
                </a:cubicBezTo>
                <a:cubicBezTo>
                  <a:pt x="1360" y="16"/>
                  <a:pt x="1360" y="16"/>
                  <a:pt x="1360" y="16"/>
                </a:cubicBezTo>
                <a:cubicBezTo>
                  <a:pt x="1358" y="16"/>
                  <a:pt x="1358" y="16"/>
                  <a:pt x="1358" y="16"/>
                </a:cubicBezTo>
                <a:cubicBezTo>
                  <a:pt x="1357" y="15"/>
                  <a:pt x="1357" y="15"/>
                  <a:pt x="1357" y="15"/>
                </a:cubicBezTo>
                <a:cubicBezTo>
                  <a:pt x="1356" y="15"/>
                  <a:pt x="1356" y="15"/>
                  <a:pt x="1356" y="15"/>
                </a:cubicBezTo>
                <a:cubicBezTo>
                  <a:pt x="1354" y="15"/>
                  <a:pt x="1354" y="15"/>
                  <a:pt x="1354" y="15"/>
                </a:cubicBezTo>
                <a:cubicBezTo>
                  <a:pt x="1353" y="16"/>
                  <a:pt x="1353" y="16"/>
                  <a:pt x="1353" y="16"/>
                </a:cubicBezTo>
                <a:cubicBezTo>
                  <a:pt x="1352" y="16"/>
                  <a:pt x="1352" y="16"/>
                  <a:pt x="1352" y="16"/>
                </a:cubicBezTo>
                <a:cubicBezTo>
                  <a:pt x="1352" y="14"/>
                  <a:pt x="1352" y="14"/>
                  <a:pt x="1352" y="14"/>
                </a:cubicBezTo>
                <a:cubicBezTo>
                  <a:pt x="1353" y="13"/>
                  <a:pt x="1353" y="13"/>
                  <a:pt x="1353" y="13"/>
                </a:cubicBezTo>
                <a:cubicBezTo>
                  <a:pt x="1352" y="12"/>
                  <a:pt x="1352" y="12"/>
                  <a:pt x="1352" y="12"/>
                </a:cubicBezTo>
                <a:cubicBezTo>
                  <a:pt x="1350" y="12"/>
                  <a:pt x="1350" y="12"/>
                  <a:pt x="1350" y="12"/>
                </a:cubicBezTo>
                <a:cubicBezTo>
                  <a:pt x="1349" y="12"/>
                  <a:pt x="1349" y="12"/>
                  <a:pt x="1349" y="12"/>
                </a:cubicBezTo>
                <a:cubicBezTo>
                  <a:pt x="1347" y="12"/>
                  <a:pt x="1347" y="12"/>
                  <a:pt x="1347" y="12"/>
                </a:cubicBezTo>
                <a:cubicBezTo>
                  <a:pt x="1348" y="11"/>
                  <a:pt x="1348" y="11"/>
                  <a:pt x="1348" y="11"/>
                </a:cubicBezTo>
                <a:cubicBezTo>
                  <a:pt x="1349" y="11"/>
                  <a:pt x="1349" y="11"/>
                  <a:pt x="1349" y="11"/>
                </a:cubicBezTo>
                <a:cubicBezTo>
                  <a:pt x="1351" y="11"/>
                  <a:pt x="1351" y="11"/>
                  <a:pt x="1351" y="11"/>
                </a:cubicBezTo>
                <a:cubicBezTo>
                  <a:pt x="1352" y="11"/>
                  <a:pt x="1352" y="11"/>
                  <a:pt x="1352" y="11"/>
                </a:cubicBezTo>
                <a:cubicBezTo>
                  <a:pt x="1352" y="10"/>
                  <a:pt x="1352" y="10"/>
                  <a:pt x="1352" y="10"/>
                </a:cubicBezTo>
                <a:cubicBezTo>
                  <a:pt x="1351" y="9"/>
                  <a:pt x="1351" y="9"/>
                  <a:pt x="1351" y="9"/>
                </a:cubicBezTo>
                <a:cubicBezTo>
                  <a:pt x="1352" y="8"/>
                  <a:pt x="1352" y="8"/>
                  <a:pt x="1352" y="8"/>
                </a:cubicBezTo>
                <a:cubicBezTo>
                  <a:pt x="1351" y="7"/>
                  <a:pt x="1351" y="7"/>
                  <a:pt x="1351" y="7"/>
                </a:cubicBezTo>
                <a:cubicBezTo>
                  <a:pt x="1351" y="6"/>
                  <a:pt x="1351" y="6"/>
                  <a:pt x="1351" y="6"/>
                </a:cubicBezTo>
                <a:cubicBezTo>
                  <a:pt x="1352" y="5"/>
                  <a:pt x="1352" y="5"/>
                  <a:pt x="1352" y="5"/>
                </a:cubicBezTo>
                <a:cubicBezTo>
                  <a:pt x="1351" y="4"/>
                  <a:pt x="1351" y="4"/>
                  <a:pt x="1351" y="4"/>
                </a:cubicBezTo>
                <a:cubicBezTo>
                  <a:pt x="1351" y="3"/>
                  <a:pt x="1351" y="3"/>
                  <a:pt x="1351" y="3"/>
                </a:cubicBezTo>
                <a:cubicBezTo>
                  <a:pt x="1352" y="2"/>
                  <a:pt x="1352" y="2"/>
                  <a:pt x="1352" y="2"/>
                </a:cubicBezTo>
                <a:cubicBezTo>
                  <a:pt x="1353" y="3"/>
                  <a:pt x="1353" y="3"/>
                  <a:pt x="1353" y="3"/>
                </a:cubicBezTo>
                <a:cubicBezTo>
                  <a:pt x="1352" y="4"/>
                  <a:pt x="1352" y="4"/>
                  <a:pt x="1352" y="4"/>
                </a:cubicBezTo>
                <a:cubicBezTo>
                  <a:pt x="1353" y="5"/>
                  <a:pt x="1353" y="5"/>
                  <a:pt x="1353" y="5"/>
                </a:cubicBezTo>
                <a:cubicBezTo>
                  <a:pt x="1354" y="5"/>
                  <a:pt x="1354" y="5"/>
                  <a:pt x="1354" y="5"/>
                </a:cubicBezTo>
                <a:cubicBezTo>
                  <a:pt x="1356" y="4"/>
                  <a:pt x="1356" y="4"/>
                  <a:pt x="1356" y="4"/>
                </a:cubicBezTo>
                <a:cubicBezTo>
                  <a:pt x="1358" y="2"/>
                  <a:pt x="1358" y="2"/>
                  <a:pt x="1358" y="2"/>
                </a:cubicBezTo>
                <a:cubicBezTo>
                  <a:pt x="1359" y="2"/>
                  <a:pt x="1359" y="2"/>
                  <a:pt x="1359" y="2"/>
                </a:cubicBezTo>
                <a:cubicBezTo>
                  <a:pt x="1360" y="1"/>
                  <a:pt x="1360" y="1"/>
                  <a:pt x="1360" y="1"/>
                </a:cubicBezTo>
                <a:cubicBezTo>
                  <a:pt x="1359" y="0"/>
                  <a:pt x="1359" y="0"/>
                  <a:pt x="1359" y="0"/>
                </a:cubicBezTo>
                <a:cubicBezTo>
                  <a:pt x="1087" y="0"/>
                  <a:pt x="1087" y="0"/>
                  <a:pt x="1087" y="0"/>
                </a:cubicBezTo>
                <a:cubicBezTo>
                  <a:pt x="1087" y="0"/>
                  <a:pt x="1087" y="0"/>
                  <a:pt x="1087" y="0"/>
                </a:cubicBezTo>
                <a:cubicBezTo>
                  <a:pt x="1087" y="1"/>
                  <a:pt x="1087" y="1"/>
                  <a:pt x="1087" y="1"/>
                </a:cubicBezTo>
                <a:cubicBezTo>
                  <a:pt x="1086" y="2"/>
                  <a:pt x="1086" y="2"/>
                  <a:pt x="1086" y="2"/>
                </a:cubicBezTo>
                <a:cubicBezTo>
                  <a:pt x="1085" y="4"/>
                  <a:pt x="1085" y="4"/>
                  <a:pt x="1085" y="4"/>
                </a:cubicBezTo>
                <a:cubicBezTo>
                  <a:pt x="1084" y="5"/>
                  <a:pt x="1084" y="5"/>
                  <a:pt x="1084" y="5"/>
                </a:cubicBezTo>
                <a:cubicBezTo>
                  <a:pt x="1084" y="6"/>
                  <a:pt x="1084" y="6"/>
                  <a:pt x="1084" y="6"/>
                </a:cubicBezTo>
                <a:cubicBezTo>
                  <a:pt x="1086" y="6"/>
                  <a:pt x="1086" y="6"/>
                  <a:pt x="1086" y="6"/>
                </a:cubicBezTo>
                <a:cubicBezTo>
                  <a:pt x="1086" y="6"/>
                  <a:pt x="1086" y="6"/>
                  <a:pt x="1086" y="6"/>
                </a:cubicBezTo>
                <a:cubicBezTo>
                  <a:pt x="1086" y="7"/>
                  <a:pt x="1086" y="7"/>
                  <a:pt x="1086" y="7"/>
                </a:cubicBezTo>
                <a:cubicBezTo>
                  <a:pt x="1084" y="8"/>
                  <a:pt x="1084" y="8"/>
                  <a:pt x="1084" y="8"/>
                </a:cubicBezTo>
                <a:cubicBezTo>
                  <a:pt x="1082" y="10"/>
                  <a:pt x="1082" y="10"/>
                  <a:pt x="1082" y="10"/>
                </a:cubicBezTo>
                <a:cubicBezTo>
                  <a:pt x="1082" y="10"/>
                  <a:pt x="1082" y="10"/>
                  <a:pt x="1082" y="10"/>
                </a:cubicBezTo>
                <a:cubicBezTo>
                  <a:pt x="1082" y="11"/>
                  <a:pt x="1082" y="11"/>
                  <a:pt x="1082" y="11"/>
                </a:cubicBezTo>
                <a:cubicBezTo>
                  <a:pt x="1083" y="12"/>
                  <a:pt x="1083" y="12"/>
                  <a:pt x="1083" y="12"/>
                </a:cubicBezTo>
                <a:cubicBezTo>
                  <a:pt x="1083" y="13"/>
                  <a:pt x="1083" y="13"/>
                  <a:pt x="1083" y="13"/>
                </a:cubicBezTo>
                <a:cubicBezTo>
                  <a:pt x="1083" y="14"/>
                  <a:pt x="1083" y="14"/>
                  <a:pt x="1083" y="14"/>
                </a:cubicBezTo>
                <a:cubicBezTo>
                  <a:pt x="1087" y="17"/>
                  <a:pt x="1087" y="17"/>
                  <a:pt x="1087" y="17"/>
                </a:cubicBezTo>
                <a:cubicBezTo>
                  <a:pt x="1088" y="18"/>
                  <a:pt x="1088" y="18"/>
                  <a:pt x="1088" y="18"/>
                </a:cubicBezTo>
                <a:cubicBezTo>
                  <a:pt x="1088" y="20"/>
                  <a:pt x="1088" y="20"/>
                  <a:pt x="1088" y="20"/>
                </a:cubicBezTo>
                <a:cubicBezTo>
                  <a:pt x="1088" y="21"/>
                  <a:pt x="1088" y="21"/>
                  <a:pt x="1088" y="21"/>
                </a:cubicBezTo>
                <a:cubicBezTo>
                  <a:pt x="1087" y="22"/>
                  <a:pt x="1087" y="22"/>
                  <a:pt x="1087" y="22"/>
                </a:cubicBezTo>
                <a:cubicBezTo>
                  <a:pt x="1087" y="23"/>
                  <a:pt x="1087" y="23"/>
                  <a:pt x="1087" y="23"/>
                </a:cubicBezTo>
                <a:cubicBezTo>
                  <a:pt x="1088" y="24"/>
                  <a:pt x="1088" y="24"/>
                  <a:pt x="1088" y="24"/>
                </a:cubicBezTo>
                <a:cubicBezTo>
                  <a:pt x="1089" y="24"/>
                  <a:pt x="1089" y="24"/>
                  <a:pt x="1089" y="24"/>
                </a:cubicBezTo>
                <a:cubicBezTo>
                  <a:pt x="1090" y="25"/>
                  <a:pt x="1090" y="25"/>
                  <a:pt x="1090" y="25"/>
                </a:cubicBezTo>
                <a:cubicBezTo>
                  <a:pt x="1090" y="26"/>
                  <a:pt x="1090" y="26"/>
                  <a:pt x="1090" y="26"/>
                </a:cubicBezTo>
                <a:cubicBezTo>
                  <a:pt x="1091" y="28"/>
                  <a:pt x="1091" y="28"/>
                  <a:pt x="1091" y="28"/>
                </a:cubicBezTo>
                <a:cubicBezTo>
                  <a:pt x="1092" y="29"/>
                  <a:pt x="1092" y="29"/>
                  <a:pt x="1092" y="29"/>
                </a:cubicBezTo>
                <a:cubicBezTo>
                  <a:pt x="1092" y="31"/>
                  <a:pt x="1092" y="31"/>
                  <a:pt x="1092" y="31"/>
                </a:cubicBezTo>
                <a:cubicBezTo>
                  <a:pt x="1092" y="32"/>
                  <a:pt x="1092" y="32"/>
                  <a:pt x="1092" y="32"/>
                </a:cubicBezTo>
                <a:cubicBezTo>
                  <a:pt x="1090" y="33"/>
                  <a:pt x="1090" y="33"/>
                  <a:pt x="1090" y="33"/>
                </a:cubicBezTo>
                <a:cubicBezTo>
                  <a:pt x="1089" y="34"/>
                  <a:pt x="1089" y="34"/>
                  <a:pt x="1089" y="34"/>
                </a:cubicBezTo>
                <a:cubicBezTo>
                  <a:pt x="1088" y="35"/>
                  <a:pt x="1088" y="35"/>
                  <a:pt x="1088" y="35"/>
                </a:cubicBezTo>
                <a:cubicBezTo>
                  <a:pt x="1087" y="37"/>
                  <a:pt x="1087" y="37"/>
                  <a:pt x="1087" y="37"/>
                </a:cubicBezTo>
                <a:cubicBezTo>
                  <a:pt x="1086" y="37"/>
                  <a:pt x="1086" y="37"/>
                  <a:pt x="1086" y="37"/>
                </a:cubicBezTo>
                <a:cubicBezTo>
                  <a:pt x="1084" y="38"/>
                  <a:pt x="1084" y="38"/>
                  <a:pt x="1084" y="38"/>
                </a:cubicBezTo>
                <a:cubicBezTo>
                  <a:pt x="1084" y="39"/>
                  <a:pt x="1084" y="39"/>
                  <a:pt x="1084" y="39"/>
                </a:cubicBezTo>
                <a:cubicBezTo>
                  <a:pt x="1085" y="39"/>
                  <a:pt x="1085" y="39"/>
                  <a:pt x="1085" y="39"/>
                </a:cubicBezTo>
                <a:cubicBezTo>
                  <a:pt x="1086" y="39"/>
                  <a:pt x="1086" y="39"/>
                  <a:pt x="1086" y="39"/>
                </a:cubicBezTo>
                <a:cubicBezTo>
                  <a:pt x="1086" y="38"/>
                  <a:pt x="1086" y="38"/>
                  <a:pt x="1086" y="38"/>
                </a:cubicBezTo>
                <a:cubicBezTo>
                  <a:pt x="1088" y="38"/>
                  <a:pt x="1088" y="38"/>
                  <a:pt x="1088" y="38"/>
                </a:cubicBezTo>
                <a:cubicBezTo>
                  <a:pt x="1089" y="36"/>
                  <a:pt x="1089" y="36"/>
                  <a:pt x="1089" y="36"/>
                </a:cubicBezTo>
                <a:cubicBezTo>
                  <a:pt x="1090" y="36"/>
                  <a:pt x="1090" y="36"/>
                  <a:pt x="1090" y="36"/>
                </a:cubicBezTo>
                <a:cubicBezTo>
                  <a:pt x="1091" y="36"/>
                  <a:pt x="1091" y="36"/>
                  <a:pt x="1091" y="36"/>
                </a:cubicBezTo>
                <a:cubicBezTo>
                  <a:pt x="1090" y="39"/>
                  <a:pt x="1090" y="39"/>
                  <a:pt x="1090" y="39"/>
                </a:cubicBezTo>
                <a:cubicBezTo>
                  <a:pt x="1090" y="40"/>
                  <a:pt x="1090" y="40"/>
                  <a:pt x="1090" y="40"/>
                </a:cubicBezTo>
                <a:cubicBezTo>
                  <a:pt x="1090" y="41"/>
                  <a:pt x="1090" y="41"/>
                  <a:pt x="1090" y="41"/>
                </a:cubicBezTo>
                <a:cubicBezTo>
                  <a:pt x="1090" y="42"/>
                  <a:pt x="1090" y="42"/>
                  <a:pt x="1090" y="42"/>
                </a:cubicBezTo>
                <a:cubicBezTo>
                  <a:pt x="1091" y="44"/>
                  <a:pt x="1091" y="44"/>
                  <a:pt x="1091" y="44"/>
                </a:cubicBezTo>
                <a:cubicBezTo>
                  <a:pt x="1091" y="45"/>
                  <a:pt x="1091" y="45"/>
                  <a:pt x="1091" y="45"/>
                </a:cubicBezTo>
                <a:cubicBezTo>
                  <a:pt x="1090" y="47"/>
                  <a:pt x="1090" y="47"/>
                  <a:pt x="1090" y="47"/>
                </a:cubicBezTo>
                <a:cubicBezTo>
                  <a:pt x="1090" y="48"/>
                  <a:pt x="1090" y="48"/>
                  <a:pt x="1090" y="48"/>
                </a:cubicBezTo>
                <a:cubicBezTo>
                  <a:pt x="1091" y="49"/>
                  <a:pt x="1091" y="49"/>
                  <a:pt x="1091" y="49"/>
                </a:cubicBezTo>
                <a:cubicBezTo>
                  <a:pt x="1091" y="50"/>
                  <a:pt x="1091" y="50"/>
                  <a:pt x="1091" y="50"/>
                </a:cubicBezTo>
                <a:cubicBezTo>
                  <a:pt x="1090" y="49"/>
                  <a:pt x="1090" y="49"/>
                  <a:pt x="1090" y="49"/>
                </a:cubicBezTo>
                <a:cubicBezTo>
                  <a:pt x="1089" y="49"/>
                  <a:pt x="1089" y="49"/>
                  <a:pt x="1089" y="49"/>
                </a:cubicBezTo>
                <a:cubicBezTo>
                  <a:pt x="1090" y="51"/>
                  <a:pt x="1090" y="51"/>
                  <a:pt x="1090" y="51"/>
                </a:cubicBezTo>
                <a:cubicBezTo>
                  <a:pt x="1091" y="53"/>
                  <a:pt x="1091" y="53"/>
                  <a:pt x="1091" y="53"/>
                </a:cubicBezTo>
                <a:cubicBezTo>
                  <a:pt x="1091" y="54"/>
                  <a:pt x="1091" y="54"/>
                  <a:pt x="1091" y="54"/>
                </a:cubicBezTo>
                <a:cubicBezTo>
                  <a:pt x="1090" y="54"/>
                  <a:pt x="1090" y="54"/>
                  <a:pt x="1090" y="54"/>
                </a:cubicBezTo>
                <a:cubicBezTo>
                  <a:pt x="1089" y="55"/>
                  <a:pt x="1089" y="55"/>
                  <a:pt x="1089" y="55"/>
                </a:cubicBezTo>
                <a:cubicBezTo>
                  <a:pt x="1090" y="56"/>
                  <a:pt x="1090" y="56"/>
                  <a:pt x="1090" y="56"/>
                </a:cubicBezTo>
                <a:cubicBezTo>
                  <a:pt x="1090" y="57"/>
                  <a:pt x="1090" y="57"/>
                  <a:pt x="1090" y="57"/>
                </a:cubicBezTo>
                <a:cubicBezTo>
                  <a:pt x="1092" y="57"/>
                  <a:pt x="1092" y="57"/>
                  <a:pt x="1092" y="57"/>
                </a:cubicBezTo>
                <a:cubicBezTo>
                  <a:pt x="1092" y="58"/>
                  <a:pt x="1092" y="58"/>
                  <a:pt x="1092" y="58"/>
                </a:cubicBezTo>
                <a:cubicBezTo>
                  <a:pt x="1092" y="59"/>
                  <a:pt x="1092" y="59"/>
                  <a:pt x="1092" y="59"/>
                </a:cubicBezTo>
                <a:cubicBezTo>
                  <a:pt x="1091" y="60"/>
                  <a:pt x="1091" y="60"/>
                  <a:pt x="1091" y="60"/>
                </a:cubicBezTo>
                <a:cubicBezTo>
                  <a:pt x="1091" y="61"/>
                  <a:pt x="1091" y="61"/>
                  <a:pt x="1091" y="61"/>
                </a:cubicBezTo>
                <a:cubicBezTo>
                  <a:pt x="1090" y="63"/>
                  <a:pt x="1090" y="63"/>
                  <a:pt x="1090" y="63"/>
                </a:cubicBezTo>
                <a:cubicBezTo>
                  <a:pt x="1089" y="63"/>
                  <a:pt x="1089" y="63"/>
                  <a:pt x="1089" y="63"/>
                </a:cubicBezTo>
                <a:cubicBezTo>
                  <a:pt x="1088" y="63"/>
                  <a:pt x="1088" y="63"/>
                  <a:pt x="1088" y="63"/>
                </a:cubicBezTo>
                <a:cubicBezTo>
                  <a:pt x="1087" y="63"/>
                  <a:pt x="1087" y="63"/>
                  <a:pt x="1087" y="63"/>
                </a:cubicBezTo>
                <a:cubicBezTo>
                  <a:pt x="1087" y="64"/>
                  <a:pt x="1087" y="64"/>
                  <a:pt x="1087" y="64"/>
                </a:cubicBezTo>
                <a:cubicBezTo>
                  <a:pt x="1088" y="65"/>
                  <a:pt x="1088" y="65"/>
                  <a:pt x="1088" y="65"/>
                </a:cubicBezTo>
                <a:cubicBezTo>
                  <a:pt x="1089" y="65"/>
                  <a:pt x="1089" y="65"/>
                  <a:pt x="1089" y="65"/>
                </a:cubicBezTo>
                <a:cubicBezTo>
                  <a:pt x="1090" y="66"/>
                  <a:pt x="1090" y="66"/>
                  <a:pt x="1090" y="66"/>
                </a:cubicBezTo>
                <a:cubicBezTo>
                  <a:pt x="1091" y="66"/>
                  <a:pt x="1091" y="66"/>
                  <a:pt x="1091" y="66"/>
                </a:cubicBezTo>
                <a:cubicBezTo>
                  <a:pt x="1093" y="66"/>
                  <a:pt x="1093" y="66"/>
                  <a:pt x="1093" y="66"/>
                </a:cubicBezTo>
                <a:cubicBezTo>
                  <a:pt x="1093" y="67"/>
                  <a:pt x="1093" y="67"/>
                  <a:pt x="1093" y="67"/>
                </a:cubicBezTo>
                <a:cubicBezTo>
                  <a:pt x="1093" y="69"/>
                  <a:pt x="1093" y="69"/>
                  <a:pt x="1093" y="69"/>
                </a:cubicBezTo>
                <a:cubicBezTo>
                  <a:pt x="1093" y="71"/>
                  <a:pt x="1093" y="71"/>
                  <a:pt x="1093" y="71"/>
                </a:cubicBezTo>
                <a:cubicBezTo>
                  <a:pt x="1091" y="73"/>
                  <a:pt x="1091" y="73"/>
                  <a:pt x="1091" y="73"/>
                </a:cubicBezTo>
                <a:cubicBezTo>
                  <a:pt x="1091" y="75"/>
                  <a:pt x="1091" y="75"/>
                  <a:pt x="1091" y="75"/>
                </a:cubicBezTo>
                <a:cubicBezTo>
                  <a:pt x="1092" y="75"/>
                  <a:pt x="1092" y="75"/>
                  <a:pt x="1092" y="75"/>
                </a:cubicBezTo>
                <a:cubicBezTo>
                  <a:pt x="1091" y="78"/>
                  <a:pt x="1091" y="78"/>
                  <a:pt x="1091" y="78"/>
                </a:cubicBezTo>
                <a:cubicBezTo>
                  <a:pt x="1089" y="79"/>
                  <a:pt x="1089" y="79"/>
                  <a:pt x="1089" y="79"/>
                </a:cubicBezTo>
                <a:cubicBezTo>
                  <a:pt x="1087" y="79"/>
                  <a:pt x="1087" y="79"/>
                  <a:pt x="1087" y="79"/>
                </a:cubicBezTo>
                <a:cubicBezTo>
                  <a:pt x="1086" y="78"/>
                  <a:pt x="1086" y="78"/>
                  <a:pt x="1086" y="78"/>
                </a:cubicBezTo>
                <a:cubicBezTo>
                  <a:pt x="1085" y="78"/>
                  <a:pt x="1085" y="78"/>
                  <a:pt x="1085" y="78"/>
                </a:cubicBezTo>
                <a:cubicBezTo>
                  <a:pt x="1083" y="80"/>
                  <a:pt x="1083" y="80"/>
                  <a:pt x="1083" y="80"/>
                </a:cubicBezTo>
                <a:cubicBezTo>
                  <a:pt x="1083" y="81"/>
                  <a:pt x="1083" y="81"/>
                  <a:pt x="1083" y="81"/>
                </a:cubicBezTo>
                <a:cubicBezTo>
                  <a:pt x="1083" y="81"/>
                  <a:pt x="1083" y="81"/>
                  <a:pt x="1083" y="81"/>
                </a:cubicBezTo>
                <a:cubicBezTo>
                  <a:pt x="1084" y="81"/>
                  <a:pt x="1084" y="81"/>
                  <a:pt x="1084" y="81"/>
                </a:cubicBezTo>
                <a:cubicBezTo>
                  <a:pt x="1087" y="82"/>
                  <a:pt x="1087" y="82"/>
                  <a:pt x="1087" y="82"/>
                </a:cubicBezTo>
                <a:cubicBezTo>
                  <a:pt x="1088" y="81"/>
                  <a:pt x="1088" y="81"/>
                  <a:pt x="1088" y="81"/>
                </a:cubicBezTo>
                <a:cubicBezTo>
                  <a:pt x="1088" y="80"/>
                  <a:pt x="1088" y="80"/>
                  <a:pt x="1088" y="80"/>
                </a:cubicBezTo>
                <a:cubicBezTo>
                  <a:pt x="1088" y="81"/>
                  <a:pt x="1088" y="81"/>
                  <a:pt x="1088" y="81"/>
                </a:cubicBezTo>
                <a:cubicBezTo>
                  <a:pt x="1089" y="82"/>
                  <a:pt x="1089" y="82"/>
                  <a:pt x="1089" y="82"/>
                </a:cubicBezTo>
                <a:cubicBezTo>
                  <a:pt x="1089" y="82"/>
                  <a:pt x="1089" y="82"/>
                  <a:pt x="1089" y="82"/>
                </a:cubicBezTo>
                <a:cubicBezTo>
                  <a:pt x="1088" y="83"/>
                  <a:pt x="1088" y="83"/>
                  <a:pt x="1088" y="83"/>
                </a:cubicBezTo>
                <a:cubicBezTo>
                  <a:pt x="1087" y="83"/>
                  <a:pt x="1087" y="83"/>
                  <a:pt x="1087" y="83"/>
                </a:cubicBezTo>
                <a:cubicBezTo>
                  <a:pt x="1087" y="84"/>
                  <a:pt x="1087" y="84"/>
                  <a:pt x="1087" y="84"/>
                </a:cubicBezTo>
                <a:cubicBezTo>
                  <a:pt x="1087" y="85"/>
                  <a:pt x="1087" y="85"/>
                  <a:pt x="1087" y="85"/>
                </a:cubicBezTo>
                <a:cubicBezTo>
                  <a:pt x="1087" y="86"/>
                  <a:pt x="1087" y="86"/>
                  <a:pt x="1087" y="86"/>
                </a:cubicBezTo>
                <a:cubicBezTo>
                  <a:pt x="1085" y="86"/>
                  <a:pt x="1085" y="86"/>
                  <a:pt x="1085" y="86"/>
                </a:cubicBezTo>
                <a:cubicBezTo>
                  <a:pt x="1083" y="88"/>
                  <a:pt x="1083" y="88"/>
                  <a:pt x="1083" y="88"/>
                </a:cubicBezTo>
                <a:cubicBezTo>
                  <a:pt x="1081" y="89"/>
                  <a:pt x="1081" y="89"/>
                  <a:pt x="1081" y="89"/>
                </a:cubicBezTo>
                <a:cubicBezTo>
                  <a:pt x="1081" y="90"/>
                  <a:pt x="1081" y="90"/>
                  <a:pt x="1081" y="90"/>
                </a:cubicBezTo>
                <a:cubicBezTo>
                  <a:pt x="1083" y="91"/>
                  <a:pt x="1083" y="91"/>
                  <a:pt x="1083" y="91"/>
                </a:cubicBezTo>
                <a:cubicBezTo>
                  <a:pt x="1085" y="92"/>
                  <a:pt x="1085" y="92"/>
                  <a:pt x="1085" y="92"/>
                </a:cubicBezTo>
                <a:cubicBezTo>
                  <a:pt x="1087" y="91"/>
                  <a:pt x="1087" y="91"/>
                  <a:pt x="1087" y="91"/>
                </a:cubicBezTo>
                <a:cubicBezTo>
                  <a:pt x="1089" y="89"/>
                  <a:pt x="1089" y="89"/>
                  <a:pt x="1089" y="89"/>
                </a:cubicBezTo>
                <a:cubicBezTo>
                  <a:pt x="1090" y="87"/>
                  <a:pt x="1090" y="87"/>
                  <a:pt x="1090" y="87"/>
                </a:cubicBezTo>
                <a:cubicBezTo>
                  <a:pt x="1091" y="87"/>
                  <a:pt x="1091" y="87"/>
                  <a:pt x="1091" y="87"/>
                </a:cubicBezTo>
                <a:cubicBezTo>
                  <a:pt x="1091" y="87"/>
                  <a:pt x="1091" y="87"/>
                  <a:pt x="1091" y="87"/>
                </a:cubicBezTo>
                <a:cubicBezTo>
                  <a:pt x="1091" y="88"/>
                  <a:pt x="1091" y="88"/>
                  <a:pt x="1091" y="88"/>
                </a:cubicBezTo>
                <a:cubicBezTo>
                  <a:pt x="1090" y="91"/>
                  <a:pt x="1090" y="91"/>
                  <a:pt x="1090" y="91"/>
                </a:cubicBezTo>
                <a:cubicBezTo>
                  <a:pt x="1088" y="93"/>
                  <a:pt x="1088" y="93"/>
                  <a:pt x="1088" y="93"/>
                </a:cubicBezTo>
                <a:cubicBezTo>
                  <a:pt x="1087" y="93"/>
                  <a:pt x="1087" y="93"/>
                  <a:pt x="1087" y="93"/>
                </a:cubicBezTo>
                <a:cubicBezTo>
                  <a:pt x="1084" y="93"/>
                  <a:pt x="1084" y="93"/>
                  <a:pt x="1084" y="93"/>
                </a:cubicBezTo>
                <a:cubicBezTo>
                  <a:pt x="1083" y="93"/>
                  <a:pt x="1083" y="93"/>
                  <a:pt x="1083" y="93"/>
                </a:cubicBezTo>
                <a:cubicBezTo>
                  <a:pt x="1082" y="95"/>
                  <a:pt x="1082" y="95"/>
                  <a:pt x="1082" y="95"/>
                </a:cubicBezTo>
                <a:cubicBezTo>
                  <a:pt x="1081" y="95"/>
                  <a:pt x="1081" y="95"/>
                  <a:pt x="1081" y="95"/>
                </a:cubicBezTo>
                <a:cubicBezTo>
                  <a:pt x="1079" y="95"/>
                  <a:pt x="1079" y="95"/>
                  <a:pt x="1079" y="95"/>
                </a:cubicBezTo>
                <a:cubicBezTo>
                  <a:pt x="1078" y="96"/>
                  <a:pt x="1078" y="96"/>
                  <a:pt x="1078" y="96"/>
                </a:cubicBezTo>
                <a:cubicBezTo>
                  <a:pt x="1078" y="97"/>
                  <a:pt x="1078" y="97"/>
                  <a:pt x="1078" y="97"/>
                </a:cubicBezTo>
                <a:cubicBezTo>
                  <a:pt x="1078" y="97"/>
                  <a:pt x="1078" y="97"/>
                  <a:pt x="1078" y="97"/>
                </a:cubicBezTo>
                <a:cubicBezTo>
                  <a:pt x="1079" y="99"/>
                  <a:pt x="1079" y="99"/>
                  <a:pt x="1079" y="99"/>
                </a:cubicBezTo>
                <a:cubicBezTo>
                  <a:pt x="1078" y="100"/>
                  <a:pt x="1078" y="100"/>
                  <a:pt x="1078" y="100"/>
                </a:cubicBezTo>
                <a:cubicBezTo>
                  <a:pt x="1079" y="102"/>
                  <a:pt x="1079" y="102"/>
                  <a:pt x="1079" y="102"/>
                </a:cubicBezTo>
                <a:cubicBezTo>
                  <a:pt x="1079" y="102"/>
                  <a:pt x="1079" y="102"/>
                  <a:pt x="1079" y="102"/>
                </a:cubicBezTo>
                <a:cubicBezTo>
                  <a:pt x="1080" y="101"/>
                  <a:pt x="1080" y="101"/>
                  <a:pt x="1080" y="101"/>
                </a:cubicBezTo>
                <a:cubicBezTo>
                  <a:pt x="1081" y="101"/>
                  <a:pt x="1081" y="101"/>
                  <a:pt x="1081" y="101"/>
                </a:cubicBezTo>
                <a:cubicBezTo>
                  <a:pt x="1081" y="102"/>
                  <a:pt x="1081" y="102"/>
                  <a:pt x="1081" y="102"/>
                </a:cubicBezTo>
                <a:cubicBezTo>
                  <a:pt x="1082" y="103"/>
                  <a:pt x="1082" y="103"/>
                  <a:pt x="1082" y="103"/>
                </a:cubicBezTo>
                <a:cubicBezTo>
                  <a:pt x="1082" y="104"/>
                  <a:pt x="1082" y="104"/>
                  <a:pt x="1082" y="104"/>
                </a:cubicBezTo>
                <a:cubicBezTo>
                  <a:pt x="1083" y="105"/>
                  <a:pt x="1083" y="105"/>
                  <a:pt x="1083" y="105"/>
                </a:cubicBezTo>
                <a:cubicBezTo>
                  <a:pt x="1085" y="105"/>
                  <a:pt x="1085" y="105"/>
                  <a:pt x="1085" y="105"/>
                </a:cubicBezTo>
                <a:cubicBezTo>
                  <a:pt x="1087" y="104"/>
                  <a:pt x="1087" y="104"/>
                  <a:pt x="1087" y="104"/>
                </a:cubicBezTo>
                <a:cubicBezTo>
                  <a:pt x="1087" y="104"/>
                  <a:pt x="1087" y="104"/>
                  <a:pt x="1087" y="104"/>
                </a:cubicBezTo>
                <a:cubicBezTo>
                  <a:pt x="1088" y="104"/>
                  <a:pt x="1088" y="104"/>
                  <a:pt x="1088" y="104"/>
                </a:cubicBezTo>
                <a:cubicBezTo>
                  <a:pt x="1090" y="104"/>
                  <a:pt x="1090" y="104"/>
                  <a:pt x="1090" y="104"/>
                </a:cubicBezTo>
                <a:cubicBezTo>
                  <a:pt x="1091" y="102"/>
                  <a:pt x="1091" y="102"/>
                  <a:pt x="1091" y="102"/>
                </a:cubicBezTo>
                <a:cubicBezTo>
                  <a:pt x="1091" y="101"/>
                  <a:pt x="1091" y="101"/>
                  <a:pt x="1091" y="101"/>
                </a:cubicBezTo>
                <a:cubicBezTo>
                  <a:pt x="1091" y="99"/>
                  <a:pt x="1091" y="99"/>
                  <a:pt x="1091" y="99"/>
                </a:cubicBezTo>
                <a:cubicBezTo>
                  <a:pt x="1090" y="99"/>
                  <a:pt x="1090" y="99"/>
                  <a:pt x="1090" y="99"/>
                </a:cubicBezTo>
                <a:cubicBezTo>
                  <a:pt x="1091" y="99"/>
                  <a:pt x="1091" y="99"/>
                  <a:pt x="1091" y="99"/>
                </a:cubicBezTo>
                <a:cubicBezTo>
                  <a:pt x="1092" y="99"/>
                  <a:pt x="1092" y="99"/>
                  <a:pt x="1092" y="99"/>
                </a:cubicBezTo>
                <a:cubicBezTo>
                  <a:pt x="1092" y="98"/>
                  <a:pt x="1092" y="98"/>
                  <a:pt x="1092" y="98"/>
                </a:cubicBezTo>
                <a:cubicBezTo>
                  <a:pt x="1092" y="96"/>
                  <a:pt x="1092" y="96"/>
                  <a:pt x="1092" y="96"/>
                </a:cubicBezTo>
                <a:cubicBezTo>
                  <a:pt x="1093" y="97"/>
                  <a:pt x="1093" y="97"/>
                  <a:pt x="1093" y="97"/>
                </a:cubicBezTo>
                <a:cubicBezTo>
                  <a:pt x="1094" y="98"/>
                  <a:pt x="1094" y="98"/>
                  <a:pt x="1094" y="98"/>
                </a:cubicBezTo>
                <a:cubicBezTo>
                  <a:pt x="1095" y="98"/>
                  <a:pt x="1095" y="98"/>
                  <a:pt x="1095" y="98"/>
                </a:cubicBezTo>
                <a:cubicBezTo>
                  <a:pt x="1096" y="96"/>
                  <a:pt x="1096" y="96"/>
                  <a:pt x="1096" y="96"/>
                </a:cubicBezTo>
                <a:cubicBezTo>
                  <a:pt x="1096" y="94"/>
                  <a:pt x="1096" y="94"/>
                  <a:pt x="1096" y="94"/>
                </a:cubicBezTo>
                <a:cubicBezTo>
                  <a:pt x="1096" y="92"/>
                  <a:pt x="1096" y="92"/>
                  <a:pt x="1096" y="92"/>
                </a:cubicBezTo>
                <a:cubicBezTo>
                  <a:pt x="1095" y="90"/>
                  <a:pt x="1095" y="90"/>
                  <a:pt x="1095" y="90"/>
                </a:cubicBezTo>
                <a:cubicBezTo>
                  <a:pt x="1095" y="88"/>
                  <a:pt x="1095" y="88"/>
                  <a:pt x="1095" y="88"/>
                </a:cubicBezTo>
                <a:cubicBezTo>
                  <a:pt x="1095" y="85"/>
                  <a:pt x="1095" y="85"/>
                  <a:pt x="1095" y="85"/>
                </a:cubicBezTo>
                <a:cubicBezTo>
                  <a:pt x="1096" y="84"/>
                  <a:pt x="1096" y="84"/>
                  <a:pt x="1096" y="84"/>
                </a:cubicBezTo>
                <a:cubicBezTo>
                  <a:pt x="1096" y="84"/>
                  <a:pt x="1096" y="84"/>
                  <a:pt x="1096" y="84"/>
                </a:cubicBezTo>
                <a:cubicBezTo>
                  <a:pt x="1096" y="85"/>
                  <a:pt x="1096" y="85"/>
                  <a:pt x="1096" y="85"/>
                </a:cubicBezTo>
                <a:cubicBezTo>
                  <a:pt x="1096" y="87"/>
                  <a:pt x="1096" y="87"/>
                  <a:pt x="1096" y="87"/>
                </a:cubicBezTo>
                <a:cubicBezTo>
                  <a:pt x="1096" y="89"/>
                  <a:pt x="1096" y="89"/>
                  <a:pt x="1096" y="89"/>
                </a:cubicBezTo>
                <a:cubicBezTo>
                  <a:pt x="1097" y="91"/>
                  <a:pt x="1097" y="91"/>
                  <a:pt x="1097" y="91"/>
                </a:cubicBezTo>
                <a:cubicBezTo>
                  <a:pt x="1097" y="93"/>
                  <a:pt x="1097" y="93"/>
                  <a:pt x="1097" y="93"/>
                </a:cubicBezTo>
                <a:cubicBezTo>
                  <a:pt x="1096" y="96"/>
                  <a:pt x="1096" y="96"/>
                  <a:pt x="1096" y="96"/>
                </a:cubicBezTo>
                <a:cubicBezTo>
                  <a:pt x="1096" y="97"/>
                  <a:pt x="1096" y="97"/>
                  <a:pt x="1096" y="97"/>
                </a:cubicBezTo>
                <a:cubicBezTo>
                  <a:pt x="1097" y="97"/>
                  <a:pt x="1097" y="97"/>
                  <a:pt x="1097" y="97"/>
                </a:cubicBezTo>
                <a:cubicBezTo>
                  <a:pt x="1097" y="97"/>
                  <a:pt x="1097" y="97"/>
                  <a:pt x="1097" y="97"/>
                </a:cubicBezTo>
                <a:cubicBezTo>
                  <a:pt x="1099" y="96"/>
                  <a:pt x="1099" y="96"/>
                  <a:pt x="1099" y="96"/>
                </a:cubicBezTo>
                <a:cubicBezTo>
                  <a:pt x="1099" y="95"/>
                  <a:pt x="1099" y="95"/>
                  <a:pt x="1099" y="95"/>
                </a:cubicBezTo>
                <a:cubicBezTo>
                  <a:pt x="1101" y="93"/>
                  <a:pt x="1101" y="93"/>
                  <a:pt x="1101" y="93"/>
                </a:cubicBezTo>
                <a:cubicBezTo>
                  <a:pt x="1102" y="92"/>
                  <a:pt x="1102" y="92"/>
                  <a:pt x="1102" y="92"/>
                </a:cubicBezTo>
                <a:cubicBezTo>
                  <a:pt x="1103" y="92"/>
                  <a:pt x="1103" y="92"/>
                  <a:pt x="1103" y="92"/>
                </a:cubicBezTo>
                <a:cubicBezTo>
                  <a:pt x="1103" y="92"/>
                  <a:pt x="1103" y="92"/>
                  <a:pt x="1103" y="92"/>
                </a:cubicBezTo>
                <a:cubicBezTo>
                  <a:pt x="1102" y="93"/>
                  <a:pt x="1102" y="93"/>
                  <a:pt x="1102" y="93"/>
                </a:cubicBezTo>
                <a:cubicBezTo>
                  <a:pt x="1101" y="94"/>
                  <a:pt x="1101" y="94"/>
                  <a:pt x="1101" y="94"/>
                </a:cubicBezTo>
                <a:cubicBezTo>
                  <a:pt x="1100" y="96"/>
                  <a:pt x="1100" y="96"/>
                  <a:pt x="1100" y="96"/>
                </a:cubicBezTo>
                <a:cubicBezTo>
                  <a:pt x="1099" y="97"/>
                  <a:pt x="1099" y="97"/>
                  <a:pt x="1099" y="97"/>
                </a:cubicBezTo>
                <a:cubicBezTo>
                  <a:pt x="1099" y="98"/>
                  <a:pt x="1099" y="98"/>
                  <a:pt x="1099" y="98"/>
                </a:cubicBezTo>
                <a:cubicBezTo>
                  <a:pt x="1099" y="99"/>
                  <a:pt x="1099" y="99"/>
                  <a:pt x="1099" y="99"/>
                </a:cubicBezTo>
                <a:cubicBezTo>
                  <a:pt x="1101" y="99"/>
                  <a:pt x="1101" y="99"/>
                  <a:pt x="1101" y="99"/>
                </a:cubicBezTo>
                <a:cubicBezTo>
                  <a:pt x="1102" y="99"/>
                  <a:pt x="1102" y="99"/>
                  <a:pt x="1102" y="99"/>
                </a:cubicBezTo>
                <a:cubicBezTo>
                  <a:pt x="1103" y="100"/>
                  <a:pt x="1103" y="100"/>
                  <a:pt x="1103" y="100"/>
                </a:cubicBezTo>
                <a:cubicBezTo>
                  <a:pt x="1104" y="101"/>
                  <a:pt x="1104" y="101"/>
                  <a:pt x="1104" y="101"/>
                </a:cubicBezTo>
                <a:cubicBezTo>
                  <a:pt x="1106" y="100"/>
                  <a:pt x="1106" y="100"/>
                  <a:pt x="1106" y="100"/>
                </a:cubicBezTo>
                <a:cubicBezTo>
                  <a:pt x="1107" y="99"/>
                  <a:pt x="1107" y="99"/>
                  <a:pt x="1107" y="99"/>
                </a:cubicBezTo>
                <a:cubicBezTo>
                  <a:pt x="1108" y="99"/>
                  <a:pt x="1108" y="99"/>
                  <a:pt x="1108" y="99"/>
                </a:cubicBezTo>
                <a:cubicBezTo>
                  <a:pt x="1109" y="100"/>
                  <a:pt x="1109" y="100"/>
                  <a:pt x="1109" y="100"/>
                </a:cubicBezTo>
                <a:cubicBezTo>
                  <a:pt x="1108" y="100"/>
                  <a:pt x="1108" y="100"/>
                  <a:pt x="1108" y="100"/>
                </a:cubicBezTo>
                <a:cubicBezTo>
                  <a:pt x="1106" y="102"/>
                  <a:pt x="1106" y="102"/>
                  <a:pt x="1106" y="102"/>
                </a:cubicBezTo>
                <a:cubicBezTo>
                  <a:pt x="1103" y="102"/>
                  <a:pt x="1103" y="102"/>
                  <a:pt x="1103" y="102"/>
                </a:cubicBezTo>
                <a:cubicBezTo>
                  <a:pt x="1100" y="103"/>
                  <a:pt x="1100" y="103"/>
                  <a:pt x="1100" y="103"/>
                </a:cubicBezTo>
                <a:cubicBezTo>
                  <a:pt x="1099" y="104"/>
                  <a:pt x="1099" y="104"/>
                  <a:pt x="1099" y="104"/>
                </a:cubicBezTo>
                <a:cubicBezTo>
                  <a:pt x="1098" y="104"/>
                  <a:pt x="1098" y="104"/>
                  <a:pt x="1098" y="104"/>
                </a:cubicBezTo>
                <a:cubicBezTo>
                  <a:pt x="1098" y="105"/>
                  <a:pt x="1098" y="105"/>
                  <a:pt x="1098" y="105"/>
                </a:cubicBezTo>
                <a:cubicBezTo>
                  <a:pt x="1099" y="106"/>
                  <a:pt x="1099" y="106"/>
                  <a:pt x="1099" y="106"/>
                </a:cubicBezTo>
                <a:cubicBezTo>
                  <a:pt x="1101" y="106"/>
                  <a:pt x="1101" y="106"/>
                  <a:pt x="1101" y="106"/>
                </a:cubicBezTo>
                <a:cubicBezTo>
                  <a:pt x="1102" y="106"/>
                  <a:pt x="1102" y="106"/>
                  <a:pt x="1102" y="106"/>
                </a:cubicBezTo>
                <a:cubicBezTo>
                  <a:pt x="1103" y="106"/>
                  <a:pt x="1103" y="106"/>
                  <a:pt x="1103" y="106"/>
                </a:cubicBezTo>
                <a:cubicBezTo>
                  <a:pt x="1104" y="105"/>
                  <a:pt x="1104" y="105"/>
                  <a:pt x="1104" y="105"/>
                </a:cubicBezTo>
                <a:cubicBezTo>
                  <a:pt x="1107" y="105"/>
                  <a:pt x="1107" y="105"/>
                  <a:pt x="1107" y="105"/>
                </a:cubicBezTo>
                <a:cubicBezTo>
                  <a:pt x="1107" y="105"/>
                  <a:pt x="1107" y="105"/>
                  <a:pt x="1107" y="105"/>
                </a:cubicBezTo>
                <a:cubicBezTo>
                  <a:pt x="1107" y="106"/>
                  <a:pt x="1107" y="106"/>
                  <a:pt x="1107" y="106"/>
                </a:cubicBezTo>
                <a:cubicBezTo>
                  <a:pt x="1105" y="106"/>
                  <a:pt x="1105" y="106"/>
                  <a:pt x="1105" y="106"/>
                </a:cubicBezTo>
                <a:cubicBezTo>
                  <a:pt x="1104" y="107"/>
                  <a:pt x="1104" y="107"/>
                  <a:pt x="1104" y="107"/>
                </a:cubicBezTo>
                <a:cubicBezTo>
                  <a:pt x="1103" y="107"/>
                  <a:pt x="1103" y="107"/>
                  <a:pt x="1103" y="107"/>
                </a:cubicBezTo>
                <a:cubicBezTo>
                  <a:pt x="1102" y="107"/>
                  <a:pt x="1102" y="107"/>
                  <a:pt x="1102" y="107"/>
                </a:cubicBezTo>
                <a:cubicBezTo>
                  <a:pt x="1101" y="109"/>
                  <a:pt x="1101" y="109"/>
                  <a:pt x="1101" y="109"/>
                </a:cubicBezTo>
                <a:cubicBezTo>
                  <a:pt x="1100" y="110"/>
                  <a:pt x="1100" y="110"/>
                  <a:pt x="1100" y="110"/>
                </a:cubicBezTo>
                <a:cubicBezTo>
                  <a:pt x="1099" y="111"/>
                  <a:pt x="1099" y="111"/>
                  <a:pt x="1099" y="111"/>
                </a:cubicBezTo>
                <a:cubicBezTo>
                  <a:pt x="1099" y="112"/>
                  <a:pt x="1099" y="112"/>
                  <a:pt x="1099" y="112"/>
                </a:cubicBezTo>
                <a:cubicBezTo>
                  <a:pt x="1100" y="112"/>
                  <a:pt x="1100" y="112"/>
                  <a:pt x="1100" y="112"/>
                </a:cubicBezTo>
                <a:cubicBezTo>
                  <a:pt x="1103" y="110"/>
                  <a:pt x="1103" y="110"/>
                  <a:pt x="1103" y="110"/>
                </a:cubicBezTo>
                <a:cubicBezTo>
                  <a:pt x="1104" y="109"/>
                  <a:pt x="1104" y="109"/>
                  <a:pt x="1104" y="109"/>
                </a:cubicBezTo>
                <a:cubicBezTo>
                  <a:pt x="1105" y="109"/>
                  <a:pt x="1105" y="109"/>
                  <a:pt x="1105" y="109"/>
                </a:cubicBezTo>
                <a:cubicBezTo>
                  <a:pt x="1105" y="108"/>
                  <a:pt x="1105" y="108"/>
                  <a:pt x="1105" y="108"/>
                </a:cubicBezTo>
                <a:cubicBezTo>
                  <a:pt x="1106" y="108"/>
                  <a:pt x="1106" y="108"/>
                  <a:pt x="1106" y="108"/>
                </a:cubicBezTo>
                <a:cubicBezTo>
                  <a:pt x="1107" y="110"/>
                  <a:pt x="1107" y="110"/>
                  <a:pt x="1107" y="110"/>
                </a:cubicBezTo>
                <a:cubicBezTo>
                  <a:pt x="1107" y="111"/>
                  <a:pt x="1107" y="111"/>
                  <a:pt x="1107" y="111"/>
                </a:cubicBezTo>
                <a:cubicBezTo>
                  <a:pt x="1107" y="112"/>
                  <a:pt x="1107" y="112"/>
                  <a:pt x="1107" y="112"/>
                </a:cubicBezTo>
                <a:cubicBezTo>
                  <a:pt x="1106" y="111"/>
                  <a:pt x="1106" y="111"/>
                  <a:pt x="1106" y="111"/>
                </a:cubicBezTo>
                <a:cubicBezTo>
                  <a:pt x="1105" y="110"/>
                  <a:pt x="1105" y="110"/>
                  <a:pt x="1105" y="110"/>
                </a:cubicBezTo>
                <a:cubicBezTo>
                  <a:pt x="1103" y="112"/>
                  <a:pt x="1103" y="112"/>
                  <a:pt x="1103" y="112"/>
                </a:cubicBezTo>
                <a:cubicBezTo>
                  <a:pt x="1102" y="112"/>
                  <a:pt x="1102" y="112"/>
                  <a:pt x="1102" y="112"/>
                </a:cubicBezTo>
                <a:cubicBezTo>
                  <a:pt x="1102" y="113"/>
                  <a:pt x="1102" y="113"/>
                  <a:pt x="1102" y="113"/>
                </a:cubicBezTo>
                <a:cubicBezTo>
                  <a:pt x="1104" y="114"/>
                  <a:pt x="1104" y="114"/>
                  <a:pt x="1104" y="114"/>
                </a:cubicBezTo>
                <a:cubicBezTo>
                  <a:pt x="1106" y="113"/>
                  <a:pt x="1106" y="113"/>
                  <a:pt x="1106" y="113"/>
                </a:cubicBezTo>
                <a:cubicBezTo>
                  <a:pt x="1107" y="113"/>
                  <a:pt x="1107" y="113"/>
                  <a:pt x="1107" y="113"/>
                </a:cubicBezTo>
                <a:cubicBezTo>
                  <a:pt x="1108" y="113"/>
                  <a:pt x="1108" y="113"/>
                  <a:pt x="1108" y="113"/>
                </a:cubicBezTo>
                <a:cubicBezTo>
                  <a:pt x="1109" y="115"/>
                  <a:pt x="1109" y="115"/>
                  <a:pt x="1109" y="115"/>
                </a:cubicBezTo>
                <a:cubicBezTo>
                  <a:pt x="1109" y="116"/>
                  <a:pt x="1109" y="116"/>
                  <a:pt x="1109" y="116"/>
                </a:cubicBezTo>
                <a:cubicBezTo>
                  <a:pt x="1108" y="116"/>
                  <a:pt x="1108" y="116"/>
                  <a:pt x="1108" y="116"/>
                </a:cubicBezTo>
                <a:cubicBezTo>
                  <a:pt x="1104" y="115"/>
                  <a:pt x="1104" y="115"/>
                  <a:pt x="1104" y="115"/>
                </a:cubicBezTo>
                <a:cubicBezTo>
                  <a:pt x="1102" y="114"/>
                  <a:pt x="1102" y="114"/>
                  <a:pt x="1102" y="114"/>
                </a:cubicBezTo>
                <a:cubicBezTo>
                  <a:pt x="1102" y="115"/>
                  <a:pt x="1102" y="115"/>
                  <a:pt x="1102" y="115"/>
                </a:cubicBezTo>
                <a:cubicBezTo>
                  <a:pt x="1102" y="116"/>
                  <a:pt x="1102" y="116"/>
                  <a:pt x="1102" y="116"/>
                </a:cubicBezTo>
                <a:cubicBezTo>
                  <a:pt x="1104" y="117"/>
                  <a:pt x="1104" y="117"/>
                  <a:pt x="1104" y="117"/>
                </a:cubicBezTo>
                <a:cubicBezTo>
                  <a:pt x="1106" y="120"/>
                  <a:pt x="1106" y="120"/>
                  <a:pt x="1106" y="120"/>
                </a:cubicBezTo>
                <a:cubicBezTo>
                  <a:pt x="1107" y="121"/>
                  <a:pt x="1107" y="121"/>
                  <a:pt x="1107" y="121"/>
                </a:cubicBezTo>
                <a:cubicBezTo>
                  <a:pt x="1106" y="121"/>
                  <a:pt x="1106" y="121"/>
                  <a:pt x="1106" y="121"/>
                </a:cubicBezTo>
                <a:cubicBezTo>
                  <a:pt x="1105" y="120"/>
                  <a:pt x="1105" y="120"/>
                  <a:pt x="1105" y="120"/>
                </a:cubicBezTo>
                <a:cubicBezTo>
                  <a:pt x="1104" y="119"/>
                  <a:pt x="1104" y="119"/>
                  <a:pt x="1104" y="119"/>
                </a:cubicBezTo>
                <a:cubicBezTo>
                  <a:pt x="1104" y="120"/>
                  <a:pt x="1104" y="120"/>
                  <a:pt x="1104" y="120"/>
                </a:cubicBezTo>
                <a:cubicBezTo>
                  <a:pt x="1104" y="121"/>
                  <a:pt x="1104" y="121"/>
                  <a:pt x="1104" y="121"/>
                </a:cubicBezTo>
                <a:cubicBezTo>
                  <a:pt x="1106" y="123"/>
                  <a:pt x="1106" y="123"/>
                  <a:pt x="1106" y="123"/>
                </a:cubicBezTo>
                <a:cubicBezTo>
                  <a:pt x="1109" y="125"/>
                  <a:pt x="1109" y="125"/>
                  <a:pt x="1109" y="125"/>
                </a:cubicBezTo>
                <a:cubicBezTo>
                  <a:pt x="1109" y="126"/>
                  <a:pt x="1109" y="126"/>
                  <a:pt x="1109" y="126"/>
                </a:cubicBezTo>
                <a:cubicBezTo>
                  <a:pt x="1107" y="126"/>
                  <a:pt x="1107" y="126"/>
                  <a:pt x="1107" y="126"/>
                </a:cubicBezTo>
                <a:cubicBezTo>
                  <a:pt x="1107" y="127"/>
                  <a:pt x="1107" y="127"/>
                  <a:pt x="1107" y="127"/>
                </a:cubicBezTo>
                <a:cubicBezTo>
                  <a:pt x="1106" y="127"/>
                  <a:pt x="1106" y="127"/>
                  <a:pt x="1106" y="127"/>
                </a:cubicBezTo>
                <a:cubicBezTo>
                  <a:pt x="1105" y="125"/>
                  <a:pt x="1105" y="125"/>
                  <a:pt x="1105" y="125"/>
                </a:cubicBezTo>
                <a:cubicBezTo>
                  <a:pt x="1104" y="125"/>
                  <a:pt x="1104" y="125"/>
                  <a:pt x="1104" y="125"/>
                </a:cubicBezTo>
                <a:cubicBezTo>
                  <a:pt x="1104" y="126"/>
                  <a:pt x="1104" y="126"/>
                  <a:pt x="1104" y="126"/>
                </a:cubicBezTo>
                <a:cubicBezTo>
                  <a:pt x="1106" y="128"/>
                  <a:pt x="1106" y="128"/>
                  <a:pt x="1106" y="128"/>
                </a:cubicBezTo>
                <a:cubicBezTo>
                  <a:pt x="1107" y="129"/>
                  <a:pt x="1107" y="129"/>
                  <a:pt x="1107" y="129"/>
                </a:cubicBezTo>
                <a:cubicBezTo>
                  <a:pt x="1108" y="129"/>
                  <a:pt x="1108" y="129"/>
                  <a:pt x="1108" y="129"/>
                </a:cubicBezTo>
                <a:cubicBezTo>
                  <a:pt x="1109" y="128"/>
                  <a:pt x="1109" y="128"/>
                  <a:pt x="1109" y="128"/>
                </a:cubicBezTo>
                <a:cubicBezTo>
                  <a:pt x="1110" y="129"/>
                  <a:pt x="1110" y="129"/>
                  <a:pt x="1110" y="129"/>
                </a:cubicBezTo>
                <a:cubicBezTo>
                  <a:pt x="1109" y="130"/>
                  <a:pt x="1109" y="130"/>
                  <a:pt x="1109" y="130"/>
                </a:cubicBezTo>
                <a:cubicBezTo>
                  <a:pt x="1108" y="131"/>
                  <a:pt x="1108" y="131"/>
                  <a:pt x="1108" y="131"/>
                </a:cubicBezTo>
                <a:cubicBezTo>
                  <a:pt x="1106" y="130"/>
                  <a:pt x="1106" y="130"/>
                  <a:pt x="1106" y="130"/>
                </a:cubicBezTo>
                <a:cubicBezTo>
                  <a:pt x="1104" y="129"/>
                  <a:pt x="1104" y="129"/>
                  <a:pt x="1104" y="129"/>
                </a:cubicBezTo>
                <a:cubicBezTo>
                  <a:pt x="1102" y="127"/>
                  <a:pt x="1102" y="127"/>
                  <a:pt x="1102" y="127"/>
                </a:cubicBezTo>
                <a:cubicBezTo>
                  <a:pt x="1101" y="126"/>
                  <a:pt x="1101" y="126"/>
                  <a:pt x="1101" y="126"/>
                </a:cubicBezTo>
                <a:cubicBezTo>
                  <a:pt x="1100" y="122"/>
                  <a:pt x="1100" y="122"/>
                  <a:pt x="1100" y="122"/>
                </a:cubicBezTo>
                <a:cubicBezTo>
                  <a:pt x="1099" y="121"/>
                  <a:pt x="1099" y="121"/>
                  <a:pt x="1099" y="121"/>
                </a:cubicBezTo>
                <a:cubicBezTo>
                  <a:pt x="1098" y="120"/>
                  <a:pt x="1098" y="120"/>
                  <a:pt x="1098" y="120"/>
                </a:cubicBezTo>
                <a:cubicBezTo>
                  <a:pt x="1096" y="120"/>
                  <a:pt x="1096" y="120"/>
                  <a:pt x="1096" y="120"/>
                </a:cubicBezTo>
                <a:cubicBezTo>
                  <a:pt x="1095" y="119"/>
                  <a:pt x="1095" y="119"/>
                  <a:pt x="1095" y="119"/>
                </a:cubicBezTo>
                <a:cubicBezTo>
                  <a:pt x="1093" y="119"/>
                  <a:pt x="1093" y="119"/>
                  <a:pt x="1093" y="119"/>
                </a:cubicBezTo>
                <a:cubicBezTo>
                  <a:pt x="1092" y="118"/>
                  <a:pt x="1092" y="118"/>
                  <a:pt x="1092" y="118"/>
                </a:cubicBezTo>
                <a:cubicBezTo>
                  <a:pt x="1091" y="118"/>
                  <a:pt x="1091" y="118"/>
                  <a:pt x="1091" y="118"/>
                </a:cubicBezTo>
                <a:cubicBezTo>
                  <a:pt x="1089" y="118"/>
                  <a:pt x="1089" y="118"/>
                  <a:pt x="1089" y="118"/>
                </a:cubicBezTo>
                <a:cubicBezTo>
                  <a:pt x="1087" y="116"/>
                  <a:pt x="1087" y="116"/>
                  <a:pt x="1087" y="116"/>
                </a:cubicBezTo>
                <a:cubicBezTo>
                  <a:pt x="1085" y="116"/>
                  <a:pt x="1085" y="116"/>
                  <a:pt x="1085" y="116"/>
                </a:cubicBezTo>
                <a:cubicBezTo>
                  <a:pt x="1084" y="116"/>
                  <a:pt x="1084" y="116"/>
                  <a:pt x="1084" y="116"/>
                </a:cubicBezTo>
                <a:cubicBezTo>
                  <a:pt x="1083" y="116"/>
                  <a:pt x="1083" y="116"/>
                  <a:pt x="1083" y="116"/>
                </a:cubicBezTo>
                <a:cubicBezTo>
                  <a:pt x="1081" y="116"/>
                  <a:pt x="1081" y="116"/>
                  <a:pt x="1081" y="116"/>
                </a:cubicBezTo>
                <a:cubicBezTo>
                  <a:pt x="1079" y="118"/>
                  <a:pt x="1079" y="118"/>
                  <a:pt x="1079" y="118"/>
                </a:cubicBezTo>
                <a:cubicBezTo>
                  <a:pt x="1079" y="119"/>
                  <a:pt x="1079" y="119"/>
                  <a:pt x="1079" y="119"/>
                </a:cubicBezTo>
                <a:cubicBezTo>
                  <a:pt x="1080" y="120"/>
                  <a:pt x="1080" y="120"/>
                  <a:pt x="1080" y="120"/>
                </a:cubicBezTo>
                <a:cubicBezTo>
                  <a:pt x="1081" y="121"/>
                  <a:pt x="1081" y="121"/>
                  <a:pt x="1081" y="121"/>
                </a:cubicBezTo>
                <a:cubicBezTo>
                  <a:pt x="1082" y="124"/>
                  <a:pt x="1082" y="124"/>
                  <a:pt x="1082" y="124"/>
                </a:cubicBezTo>
                <a:cubicBezTo>
                  <a:pt x="1082" y="125"/>
                  <a:pt x="1082" y="125"/>
                  <a:pt x="1082" y="125"/>
                </a:cubicBezTo>
                <a:cubicBezTo>
                  <a:pt x="1084" y="127"/>
                  <a:pt x="1084" y="127"/>
                  <a:pt x="1084" y="127"/>
                </a:cubicBezTo>
                <a:cubicBezTo>
                  <a:pt x="1086" y="128"/>
                  <a:pt x="1086" y="128"/>
                  <a:pt x="1086" y="128"/>
                </a:cubicBezTo>
                <a:cubicBezTo>
                  <a:pt x="1090" y="129"/>
                  <a:pt x="1090" y="129"/>
                  <a:pt x="1090" y="129"/>
                </a:cubicBezTo>
                <a:cubicBezTo>
                  <a:pt x="1092" y="131"/>
                  <a:pt x="1092" y="131"/>
                  <a:pt x="1092" y="131"/>
                </a:cubicBezTo>
                <a:cubicBezTo>
                  <a:pt x="1093" y="133"/>
                  <a:pt x="1093" y="133"/>
                  <a:pt x="1093" y="133"/>
                </a:cubicBezTo>
                <a:cubicBezTo>
                  <a:pt x="1093" y="134"/>
                  <a:pt x="1093" y="134"/>
                  <a:pt x="1093" y="134"/>
                </a:cubicBezTo>
                <a:cubicBezTo>
                  <a:pt x="1094" y="134"/>
                  <a:pt x="1094" y="134"/>
                  <a:pt x="1094" y="134"/>
                </a:cubicBezTo>
                <a:cubicBezTo>
                  <a:pt x="1096" y="134"/>
                  <a:pt x="1096" y="134"/>
                  <a:pt x="1096" y="134"/>
                </a:cubicBezTo>
                <a:cubicBezTo>
                  <a:pt x="1097" y="136"/>
                  <a:pt x="1097" y="136"/>
                  <a:pt x="1097" y="136"/>
                </a:cubicBezTo>
                <a:cubicBezTo>
                  <a:pt x="1099" y="136"/>
                  <a:pt x="1099" y="136"/>
                  <a:pt x="1099" y="136"/>
                </a:cubicBezTo>
                <a:cubicBezTo>
                  <a:pt x="1100" y="136"/>
                  <a:pt x="1100" y="136"/>
                  <a:pt x="1100" y="136"/>
                </a:cubicBezTo>
                <a:cubicBezTo>
                  <a:pt x="1101" y="137"/>
                  <a:pt x="1101" y="137"/>
                  <a:pt x="1101" y="137"/>
                </a:cubicBezTo>
                <a:cubicBezTo>
                  <a:pt x="1102" y="137"/>
                  <a:pt x="1102" y="137"/>
                  <a:pt x="1102" y="137"/>
                </a:cubicBezTo>
                <a:cubicBezTo>
                  <a:pt x="1103" y="136"/>
                  <a:pt x="1103" y="136"/>
                  <a:pt x="1103" y="136"/>
                </a:cubicBezTo>
                <a:cubicBezTo>
                  <a:pt x="1104" y="137"/>
                  <a:pt x="1104" y="137"/>
                  <a:pt x="1104" y="137"/>
                </a:cubicBezTo>
                <a:cubicBezTo>
                  <a:pt x="1106" y="137"/>
                  <a:pt x="1106" y="137"/>
                  <a:pt x="1106" y="137"/>
                </a:cubicBezTo>
                <a:cubicBezTo>
                  <a:pt x="1108" y="136"/>
                  <a:pt x="1108" y="136"/>
                  <a:pt x="1108" y="136"/>
                </a:cubicBezTo>
                <a:cubicBezTo>
                  <a:pt x="1109" y="136"/>
                  <a:pt x="1109" y="136"/>
                  <a:pt x="1109" y="136"/>
                </a:cubicBezTo>
                <a:cubicBezTo>
                  <a:pt x="1110" y="136"/>
                  <a:pt x="1110" y="136"/>
                  <a:pt x="1110" y="136"/>
                </a:cubicBezTo>
                <a:cubicBezTo>
                  <a:pt x="1111" y="138"/>
                  <a:pt x="1111" y="138"/>
                  <a:pt x="1111" y="138"/>
                </a:cubicBezTo>
                <a:cubicBezTo>
                  <a:pt x="1109" y="138"/>
                  <a:pt x="1109" y="138"/>
                  <a:pt x="1109" y="138"/>
                </a:cubicBezTo>
                <a:cubicBezTo>
                  <a:pt x="1108" y="138"/>
                  <a:pt x="1108" y="138"/>
                  <a:pt x="1108" y="138"/>
                </a:cubicBezTo>
                <a:cubicBezTo>
                  <a:pt x="1108" y="139"/>
                  <a:pt x="1108" y="139"/>
                  <a:pt x="1108" y="139"/>
                </a:cubicBezTo>
                <a:cubicBezTo>
                  <a:pt x="1109" y="139"/>
                  <a:pt x="1109" y="139"/>
                  <a:pt x="1109" y="139"/>
                </a:cubicBezTo>
                <a:cubicBezTo>
                  <a:pt x="1110" y="140"/>
                  <a:pt x="1110" y="140"/>
                  <a:pt x="1110" y="140"/>
                </a:cubicBezTo>
                <a:cubicBezTo>
                  <a:pt x="1109" y="141"/>
                  <a:pt x="1109" y="141"/>
                  <a:pt x="1109" y="141"/>
                </a:cubicBezTo>
                <a:cubicBezTo>
                  <a:pt x="1109" y="142"/>
                  <a:pt x="1109" y="142"/>
                  <a:pt x="1109" y="142"/>
                </a:cubicBezTo>
                <a:cubicBezTo>
                  <a:pt x="1107" y="142"/>
                  <a:pt x="1107" y="142"/>
                  <a:pt x="1107" y="142"/>
                </a:cubicBezTo>
                <a:cubicBezTo>
                  <a:pt x="1107" y="143"/>
                  <a:pt x="1107" y="143"/>
                  <a:pt x="1107" y="143"/>
                </a:cubicBezTo>
                <a:cubicBezTo>
                  <a:pt x="1105" y="144"/>
                  <a:pt x="1105" y="144"/>
                  <a:pt x="1105" y="144"/>
                </a:cubicBezTo>
                <a:cubicBezTo>
                  <a:pt x="1104" y="145"/>
                  <a:pt x="1104" y="145"/>
                  <a:pt x="1104" y="145"/>
                </a:cubicBezTo>
                <a:cubicBezTo>
                  <a:pt x="1105" y="145"/>
                  <a:pt x="1105" y="145"/>
                  <a:pt x="1105" y="145"/>
                </a:cubicBezTo>
                <a:cubicBezTo>
                  <a:pt x="1106" y="145"/>
                  <a:pt x="1106" y="145"/>
                  <a:pt x="1106" y="145"/>
                </a:cubicBezTo>
                <a:cubicBezTo>
                  <a:pt x="1107" y="146"/>
                  <a:pt x="1107" y="146"/>
                  <a:pt x="1107" y="146"/>
                </a:cubicBezTo>
                <a:cubicBezTo>
                  <a:pt x="1108" y="147"/>
                  <a:pt x="1108" y="147"/>
                  <a:pt x="1108" y="147"/>
                </a:cubicBezTo>
                <a:cubicBezTo>
                  <a:pt x="1106" y="147"/>
                  <a:pt x="1106" y="147"/>
                  <a:pt x="1106" y="147"/>
                </a:cubicBezTo>
                <a:cubicBezTo>
                  <a:pt x="1105" y="147"/>
                  <a:pt x="1105" y="147"/>
                  <a:pt x="1105" y="147"/>
                </a:cubicBezTo>
                <a:cubicBezTo>
                  <a:pt x="1105" y="147"/>
                  <a:pt x="1105" y="147"/>
                  <a:pt x="1105" y="147"/>
                </a:cubicBezTo>
                <a:cubicBezTo>
                  <a:pt x="1104" y="147"/>
                  <a:pt x="1104" y="147"/>
                  <a:pt x="1104" y="147"/>
                </a:cubicBezTo>
                <a:cubicBezTo>
                  <a:pt x="1102" y="150"/>
                  <a:pt x="1102" y="150"/>
                  <a:pt x="1102" y="150"/>
                </a:cubicBezTo>
                <a:cubicBezTo>
                  <a:pt x="1101" y="150"/>
                  <a:pt x="1101" y="150"/>
                  <a:pt x="1101" y="150"/>
                </a:cubicBezTo>
                <a:cubicBezTo>
                  <a:pt x="1100" y="151"/>
                  <a:pt x="1100" y="151"/>
                  <a:pt x="1100" y="151"/>
                </a:cubicBezTo>
                <a:cubicBezTo>
                  <a:pt x="1100" y="152"/>
                  <a:pt x="1100" y="152"/>
                  <a:pt x="1100" y="152"/>
                </a:cubicBezTo>
                <a:cubicBezTo>
                  <a:pt x="1102" y="152"/>
                  <a:pt x="1102" y="152"/>
                  <a:pt x="1102" y="152"/>
                </a:cubicBezTo>
                <a:cubicBezTo>
                  <a:pt x="1103" y="152"/>
                  <a:pt x="1103" y="152"/>
                  <a:pt x="1103" y="152"/>
                </a:cubicBezTo>
                <a:cubicBezTo>
                  <a:pt x="1104" y="151"/>
                  <a:pt x="1104" y="151"/>
                  <a:pt x="1104" y="151"/>
                </a:cubicBezTo>
                <a:cubicBezTo>
                  <a:pt x="1104" y="152"/>
                  <a:pt x="1104" y="152"/>
                  <a:pt x="1104" y="152"/>
                </a:cubicBezTo>
                <a:cubicBezTo>
                  <a:pt x="1105" y="153"/>
                  <a:pt x="1105" y="153"/>
                  <a:pt x="1105" y="153"/>
                </a:cubicBezTo>
                <a:cubicBezTo>
                  <a:pt x="1106" y="153"/>
                  <a:pt x="1106" y="153"/>
                  <a:pt x="1106" y="153"/>
                </a:cubicBezTo>
                <a:cubicBezTo>
                  <a:pt x="1107" y="153"/>
                  <a:pt x="1107" y="153"/>
                  <a:pt x="1107" y="153"/>
                </a:cubicBezTo>
                <a:cubicBezTo>
                  <a:pt x="1107" y="154"/>
                  <a:pt x="1107" y="154"/>
                  <a:pt x="1107" y="154"/>
                </a:cubicBezTo>
                <a:cubicBezTo>
                  <a:pt x="1105" y="154"/>
                  <a:pt x="1105" y="154"/>
                  <a:pt x="1105" y="154"/>
                </a:cubicBezTo>
                <a:cubicBezTo>
                  <a:pt x="1103" y="155"/>
                  <a:pt x="1103" y="155"/>
                  <a:pt x="1103" y="155"/>
                </a:cubicBezTo>
                <a:cubicBezTo>
                  <a:pt x="1103" y="155"/>
                  <a:pt x="1103" y="155"/>
                  <a:pt x="1103" y="155"/>
                </a:cubicBezTo>
                <a:cubicBezTo>
                  <a:pt x="1106" y="155"/>
                  <a:pt x="1106" y="155"/>
                  <a:pt x="1106" y="155"/>
                </a:cubicBezTo>
                <a:cubicBezTo>
                  <a:pt x="1107" y="156"/>
                  <a:pt x="1107" y="156"/>
                  <a:pt x="1107" y="156"/>
                </a:cubicBezTo>
                <a:cubicBezTo>
                  <a:pt x="1107" y="157"/>
                  <a:pt x="1107" y="157"/>
                  <a:pt x="1107" y="157"/>
                </a:cubicBezTo>
                <a:cubicBezTo>
                  <a:pt x="1106" y="157"/>
                  <a:pt x="1106" y="157"/>
                  <a:pt x="1106" y="157"/>
                </a:cubicBezTo>
                <a:cubicBezTo>
                  <a:pt x="1105" y="157"/>
                  <a:pt x="1105" y="157"/>
                  <a:pt x="1105" y="157"/>
                </a:cubicBezTo>
                <a:cubicBezTo>
                  <a:pt x="1105" y="157"/>
                  <a:pt x="1105" y="157"/>
                  <a:pt x="1105" y="157"/>
                </a:cubicBezTo>
                <a:cubicBezTo>
                  <a:pt x="1104" y="157"/>
                  <a:pt x="1104" y="157"/>
                  <a:pt x="1104" y="157"/>
                </a:cubicBezTo>
                <a:cubicBezTo>
                  <a:pt x="1103" y="157"/>
                  <a:pt x="1103" y="157"/>
                  <a:pt x="1103" y="157"/>
                </a:cubicBezTo>
                <a:cubicBezTo>
                  <a:pt x="1102" y="157"/>
                  <a:pt x="1102" y="157"/>
                  <a:pt x="1102" y="157"/>
                </a:cubicBezTo>
                <a:cubicBezTo>
                  <a:pt x="1100" y="156"/>
                  <a:pt x="1100" y="156"/>
                  <a:pt x="1100" y="156"/>
                </a:cubicBezTo>
                <a:cubicBezTo>
                  <a:pt x="1100" y="155"/>
                  <a:pt x="1100" y="155"/>
                  <a:pt x="1100" y="155"/>
                </a:cubicBezTo>
                <a:cubicBezTo>
                  <a:pt x="1101" y="155"/>
                  <a:pt x="1101" y="155"/>
                  <a:pt x="1101" y="155"/>
                </a:cubicBezTo>
                <a:cubicBezTo>
                  <a:pt x="1100" y="153"/>
                  <a:pt x="1100" y="153"/>
                  <a:pt x="1100" y="153"/>
                </a:cubicBezTo>
                <a:cubicBezTo>
                  <a:pt x="1099" y="153"/>
                  <a:pt x="1099" y="153"/>
                  <a:pt x="1099" y="153"/>
                </a:cubicBezTo>
                <a:cubicBezTo>
                  <a:pt x="1098" y="153"/>
                  <a:pt x="1098" y="153"/>
                  <a:pt x="1098" y="153"/>
                </a:cubicBezTo>
                <a:cubicBezTo>
                  <a:pt x="1098" y="155"/>
                  <a:pt x="1098" y="155"/>
                  <a:pt x="1098" y="155"/>
                </a:cubicBezTo>
                <a:cubicBezTo>
                  <a:pt x="1097" y="158"/>
                  <a:pt x="1097" y="158"/>
                  <a:pt x="1097" y="158"/>
                </a:cubicBezTo>
                <a:cubicBezTo>
                  <a:pt x="1096" y="160"/>
                  <a:pt x="1096" y="160"/>
                  <a:pt x="1096" y="160"/>
                </a:cubicBezTo>
                <a:cubicBezTo>
                  <a:pt x="1097" y="161"/>
                  <a:pt x="1097" y="161"/>
                  <a:pt x="1097" y="161"/>
                </a:cubicBezTo>
                <a:cubicBezTo>
                  <a:pt x="1098" y="161"/>
                  <a:pt x="1098" y="161"/>
                  <a:pt x="1098" y="161"/>
                </a:cubicBezTo>
                <a:cubicBezTo>
                  <a:pt x="1099" y="160"/>
                  <a:pt x="1099" y="160"/>
                  <a:pt x="1099" y="160"/>
                </a:cubicBezTo>
                <a:cubicBezTo>
                  <a:pt x="1100" y="160"/>
                  <a:pt x="1100" y="160"/>
                  <a:pt x="1100" y="160"/>
                </a:cubicBezTo>
                <a:cubicBezTo>
                  <a:pt x="1099" y="161"/>
                  <a:pt x="1099" y="161"/>
                  <a:pt x="1099" y="161"/>
                </a:cubicBezTo>
                <a:cubicBezTo>
                  <a:pt x="1098" y="162"/>
                  <a:pt x="1098" y="162"/>
                  <a:pt x="1098" y="162"/>
                </a:cubicBezTo>
                <a:cubicBezTo>
                  <a:pt x="1097" y="163"/>
                  <a:pt x="1097" y="163"/>
                  <a:pt x="1097" y="163"/>
                </a:cubicBezTo>
                <a:cubicBezTo>
                  <a:pt x="1096" y="163"/>
                  <a:pt x="1096" y="163"/>
                  <a:pt x="1096" y="163"/>
                </a:cubicBezTo>
                <a:cubicBezTo>
                  <a:pt x="1096" y="164"/>
                  <a:pt x="1096" y="164"/>
                  <a:pt x="1096" y="164"/>
                </a:cubicBezTo>
                <a:cubicBezTo>
                  <a:pt x="1094" y="164"/>
                  <a:pt x="1094" y="164"/>
                  <a:pt x="1094" y="164"/>
                </a:cubicBezTo>
                <a:cubicBezTo>
                  <a:pt x="1092" y="164"/>
                  <a:pt x="1092" y="164"/>
                  <a:pt x="1092" y="164"/>
                </a:cubicBezTo>
                <a:cubicBezTo>
                  <a:pt x="1090" y="164"/>
                  <a:pt x="1090" y="164"/>
                  <a:pt x="1090" y="164"/>
                </a:cubicBezTo>
                <a:cubicBezTo>
                  <a:pt x="1090" y="164"/>
                  <a:pt x="1090" y="164"/>
                  <a:pt x="1090" y="164"/>
                </a:cubicBezTo>
                <a:cubicBezTo>
                  <a:pt x="1087" y="164"/>
                  <a:pt x="1087" y="164"/>
                  <a:pt x="1087" y="164"/>
                </a:cubicBezTo>
                <a:cubicBezTo>
                  <a:pt x="1086" y="164"/>
                  <a:pt x="1086" y="164"/>
                  <a:pt x="1086" y="164"/>
                </a:cubicBezTo>
                <a:cubicBezTo>
                  <a:pt x="1084" y="165"/>
                  <a:pt x="1084" y="165"/>
                  <a:pt x="1084" y="165"/>
                </a:cubicBezTo>
                <a:cubicBezTo>
                  <a:pt x="1081" y="166"/>
                  <a:pt x="1081" y="166"/>
                  <a:pt x="1081" y="166"/>
                </a:cubicBezTo>
                <a:cubicBezTo>
                  <a:pt x="1082" y="166"/>
                  <a:pt x="1082" y="166"/>
                  <a:pt x="1082" y="166"/>
                </a:cubicBezTo>
                <a:cubicBezTo>
                  <a:pt x="1084" y="166"/>
                  <a:pt x="1084" y="166"/>
                  <a:pt x="1084" y="166"/>
                </a:cubicBezTo>
                <a:cubicBezTo>
                  <a:pt x="1085" y="166"/>
                  <a:pt x="1085" y="166"/>
                  <a:pt x="1085" y="166"/>
                </a:cubicBezTo>
                <a:cubicBezTo>
                  <a:pt x="1084" y="167"/>
                  <a:pt x="1084" y="167"/>
                  <a:pt x="1084" y="167"/>
                </a:cubicBezTo>
                <a:cubicBezTo>
                  <a:pt x="1083" y="167"/>
                  <a:pt x="1083" y="167"/>
                  <a:pt x="1083" y="167"/>
                </a:cubicBezTo>
                <a:cubicBezTo>
                  <a:pt x="1083" y="168"/>
                  <a:pt x="1083" y="168"/>
                  <a:pt x="1083" y="168"/>
                </a:cubicBezTo>
                <a:cubicBezTo>
                  <a:pt x="1085" y="169"/>
                  <a:pt x="1085" y="169"/>
                  <a:pt x="1085" y="169"/>
                </a:cubicBezTo>
                <a:cubicBezTo>
                  <a:pt x="1086" y="170"/>
                  <a:pt x="1086" y="170"/>
                  <a:pt x="1086" y="170"/>
                </a:cubicBezTo>
                <a:cubicBezTo>
                  <a:pt x="1087" y="170"/>
                  <a:pt x="1087" y="170"/>
                  <a:pt x="1087" y="170"/>
                </a:cubicBezTo>
                <a:cubicBezTo>
                  <a:pt x="1089" y="170"/>
                  <a:pt x="1089" y="170"/>
                  <a:pt x="1089" y="170"/>
                </a:cubicBezTo>
                <a:cubicBezTo>
                  <a:pt x="1090" y="170"/>
                  <a:pt x="1090" y="170"/>
                  <a:pt x="1090" y="170"/>
                </a:cubicBezTo>
                <a:cubicBezTo>
                  <a:pt x="1092" y="170"/>
                  <a:pt x="1092" y="170"/>
                  <a:pt x="1092" y="170"/>
                </a:cubicBezTo>
                <a:cubicBezTo>
                  <a:pt x="1093" y="169"/>
                  <a:pt x="1093" y="169"/>
                  <a:pt x="1093" y="169"/>
                </a:cubicBezTo>
                <a:cubicBezTo>
                  <a:pt x="1091" y="168"/>
                  <a:pt x="1091" y="168"/>
                  <a:pt x="1091" y="168"/>
                </a:cubicBezTo>
                <a:cubicBezTo>
                  <a:pt x="1091" y="167"/>
                  <a:pt x="1091" y="167"/>
                  <a:pt x="1091" y="167"/>
                </a:cubicBezTo>
                <a:cubicBezTo>
                  <a:pt x="1091" y="167"/>
                  <a:pt x="1091" y="167"/>
                  <a:pt x="1091" y="167"/>
                </a:cubicBezTo>
                <a:cubicBezTo>
                  <a:pt x="1094" y="167"/>
                  <a:pt x="1094" y="167"/>
                  <a:pt x="1094" y="167"/>
                </a:cubicBezTo>
                <a:cubicBezTo>
                  <a:pt x="1095" y="166"/>
                  <a:pt x="1095" y="166"/>
                  <a:pt x="1095" y="166"/>
                </a:cubicBezTo>
                <a:cubicBezTo>
                  <a:pt x="1097" y="166"/>
                  <a:pt x="1097" y="166"/>
                  <a:pt x="1097" y="166"/>
                </a:cubicBezTo>
                <a:cubicBezTo>
                  <a:pt x="1097" y="167"/>
                  <a:pt x="1097" y="167"/>
                  <a:pt x="1097" y="167"/>
                </a:cubicBezTo>
                <a:cubicBezTo>
                  <a:pt x="1096" y="167"/>
                  <a:pt x="1096" y="167"/>
                  <a:pt x="1096" y="167"/>
                </a:cubicBezTo>
                <a:cubicBezTo>
                  <a:pt x="1095" y="168"/>
                  <a:pt x="1095" y="168"/>
                  <a:pt x="1095" y="168"/>
                </a:cubicBezTo>
                <a:cubicBezTo>
                  <a:pt x="1095" y="170"/>
                  <a:pt x="1095" y="170"/>
                  <a:pt x="1095" y="170"/>
                </a:cubicBezTo>
                <a:cubicBezTo>
                  <a:pt x="1093" y="170"/>
                  <a:pt x="1093" y="170"/>
                  <a:pt x="1093" y="170"/>
                </a:cubicBezTo>
                <a:cubicBezTo>
                  <a:pt x="1093" y="171"/>
                  <a:pt x="1093" y="171"/>
                  <a:pt x="1093" y="171"/>
                </a:cubicBezTo>
                <a:cubicBezTo>
                  <a:pt x="1093" y="172"/>
                  <a:pt x="1093" y="172"/>
                  <a:pt x="1093" y="172"/>
                </a:cubicBezTo>
                <a:cubicBezTo>
                  <a:pt x="1097" y="175"/>
                  <a:pt x="1097" y="175"/>
                  <a:pt x="1097" y="175"/>
                </a:cubicBezTo>
                <a:cubicBezTo>
                  <a:pt x="1099" y="177"/>
                  <a:pt x="1099" y="177"/>
                  <a:pt x="1099" y="177"/>
                </a:cubicBezTo>
                <a:cubicBezTo>
                  <a:pt x="1099" y="178"/>
                  <a:pt x="1099" y="178"/>
                  <a:pt x="1099" y="178"/>
                </a:cubicBezTo>
                <a:cubicBezTo>
                  <a:pt x="1097" y="178"/>
                  <a:pt x="1097" y="178"/>
                  <a:pt x="1097" y="178"/>
                </a:cubicBezTo>
                <a:cubicBezTo>
                  <a:pt x="1097" y="177"/>
                  <a:pt x="1097" y="177"/>
                  <a:pt x="1097" y="177"/>
                </a:cubicBezTo>
                <a:cubicBezTo>
                  <a:pt x="1095" y="176"/>
                  <a:pt x="1095" y="176"/>
                  <a:pt x="1095" y="176"/>
                </a:cubicBezTo>
                <a:cubicBezTo>
                  <a:pt x="1093" y="175"/>
                  <a:pt x="1093" y="175"/>
                  <a:pt x="1093" y="175"/>
                </a:cubicBezTo>
                <a:cubicBezTo>
                  <a:pt x="1092" y="174"/>
                  <a:pt x="1092" y="174"/>
                  <a:pt x="1092" y="174"/>
                </a:cubicBezTo>
                <a:cubicBezTo>
                  <a:pt x="1090" y="174"/>
                  <a:pt x="1090" y="174"/>
                  <a:pt x="1090" y="174"/>
                </a:cubicBezTo>
                <a:cubicBezTo>
                  <a:pt x="1090" y="175"/>
                  <a:pt x="1090" y="175"/>
                  <a:pt x="1090" y="175"/>
                </a:cubicBezTo>
                <a:cubicBezTo>
                  <a:pt x="1088" y="175"/>
                  <a:pt x="1088" y="175"/>
                  <a:pt x="1088" y="175"/>
                </a:cubicBezTo>
                <a:cubicBezTo>
                  <a:pt x="1085" y="173"/>
                  <a:pt x="1085" y="173"/>
                  <a:pt x="1085" y="173"/>
                </a:cubicBezTo>
                <a:cubicBezTo>
                  <a:pt x="1084" y="172"/>
                  <a:pt x="1084" y="172"/>
                  <a:pt x="1084" y="172"/>
                </a:cubicBezTo>
                <a:cubicBezTo>
                  <a:pt x="1083" y="170"/>
                  <a:pt x="1083" y="170"/>
                  <a:pt x="1083" y="170"/>
                </a:cubicBezTo>
                <a:cubicBezTo>
                  <a:pt x="1083" y="170"/>
                  <a:pt x="1083" y="170"/>
                  <a:pt x="1083" y="170"/>
                </a:cubicBezTo>
                <a:cubicBezTo>
                  <a:pt x="1083" y="172"/>
                  <a:pt x="1083" y="172"/>
                  <a:pt x="1083" y="172"/>
                </a:cubicBezTo>
                <a:cubicBezTo>
                  <a:pt x="1084" y="173"/>
                  <a:pt x="1084" y="173"/>
                  <a:pt x="1084" y="173"/>
                </a:cubicBezTo>
                <a:cubicBezTo>
                  <a:pt x="1083" y="174"/>
                  <a:pt x="1083" y="174"/>
                  <a:pt x="1083" y="174"/>
                </a:cubicBezTo>
                <a:cubicBezTo>
                  <a:pt x="1082" y="172"/>
                  <a:pt x="1082" y="172"/>
                  <a:pt x="1082" y="172"/>
                </a:cubicBezTo>
                <a:cubicBezTo>
                  <a:pt x="1080" y="170"/>
                  <a:pt x="1080" y="170"/>
                  <a:pt x="1080" y="170"/>
                </a:cubicBezTo>
                <a:cubicBezTo>
                  <a:pt x="1077" y="169"/>
                  <a:pt x="1077" y="169"/>
                  <a:pt x="1077" y="169"/>
                </a:cubicBezTo>
                <a:cubicBezTo>
                  <a:pt x="1077" y="169"/>
                  <a:pt x="1077" y="169"/>
                  <a:pt x="1077" y="169"/>
                </a:cubicBezTo>
                <a:cubicBezTo>
                  <a:pt x="1077" y="170"/>
                  <a:pt x="1077" y="170"/>
                  <a:pt x="1077" y="170"/>
                </a:cubicBezTo>
                <a:cubicBezTo>
                  <a:pt x="1078" y="171"/>
                  <a:pt x="1078" y="171"/>
                  <a:pt x="1078" y="171"/>
                </a:cubicBezTo>
                <a:cubicBezTo>
                  <a:pt x="1078" y="172"/>
                  <a:pt x="1078" y="172"/>
                  <a:pt x="1078" y="172"/>
                </a:cubicBezTo>
                <a:cubicBezTo>
                  <a:pt x="1081" y="174"/>
                  <a:pt x="1081" y="174"/>
                  <a:pt x="1081" y="174"/>
                </a:cubicBezTo>
                <a:cubicBezTo>
                  <a:pt x="1082" y="175"/>
                  <a:pt x="1082" y="175"/>
                  <a:pt x="1082" y="175"/>
                </a:cubicBezTo>
                <a:cubicBezTo>
                  <a:pt x="1083" y="175"/>
                  <a:pt x="1083" y="175"/>
                  <a:pt x="1083" y="175"/>
                </a:cubicBezTo>
                <a:cubicBezTo>
                  <a:pt x="1084" y="175"/>
                  <a:pt x="1084" y="175"/>
                  <a:pt x="1084" y="175"/>
                </a:cubicBezTo>
                <a:cubicBezTo>
                  <a:pt x="1085" y="176"/>
                  <a:pt x="1085" y="176"/>
                  <a:pt x="1085" y="176"/>
                </a:cubicBezTo>
                <a:cubicBezTo>
                  <a:pt x="1082" y="176"/>
                  <a:pt x="1082" y="176"/>
                  <a:pt x="1082" y="176"/>
                </a:cubicBezTo>
                <a:cubicBezTo>
                  <a:pt x="1080" y="175"/>
                  <a:pt x="1080" y="175"/>
                  <a:pt x="1080" y="175"/>
                </a:cubicBezTo>
                <a:cubicBezTo>
                  <a:pt x="1078" y="174"/>
                  <a:pt x="1078" y="174"/>
                  <a:pt x="1078" y="174"/>
                </a:cubicBezTo>
                <a:cubicBezTo>
                  <a:pt x="1077" y="174"/>
                  <a:pt x="1077" y="174"/>
                  <a:pt x="1077" y="174"/>
                </a:cubicBezTo>
                <a:cubicBezTo>
                  <a:pt x="1077" y="175"/>
                  <a:pt x="1077" y="175"/>
                  <a:pt x="1077" y="175"/>
                </a:cubicBezTo>
                <a:cubicBezTo>
                  <a:pt x="1077" y="176"/>
                  <a:pt x="1077" y="176"/>
                  <a:pt x="1077" y="176"/>
                </a:cubicBezTo>
                <a:cubicBezTo>
                  <a:pt x="1076" y="177"/>
                  <a:pt x="1076" y="177"/>
                  <a:pt x="1076" y="177"/>
                </a:cubicBezTo>
                <a:cubicBezTo>
                  <a:pt x="1075" y="177"/>
                  <a:pt x="1075" y="177"/>
                  <a:pt x="1075" y="177"/>
                </a:cubicBezTo>
                <a:cubicBezTo>
                  <a:pt x="1075" y="178"/>
                  <a:pt x="1075" y="178"/>
                  <a:pt x="1075" y="178"/>
                </a:cubicBezTo>
                <a:cubicBezTo>
                  <a:pt x="1074" y="179"/>
                  <a:pt x="1074" y="179"/>
                  <a:pt x="1074" y="179"/>
                </a:cubicBezTo>
                <a:cubicBezTo>
                  <a:pt x="1074" y="179"/>
                  <a:pt x="1074" y="179"/>
                  <a:pt x="1074" y="179"/>
                </a:cubicBezTo>
                <a:cubicBezTo>
                  <a:pt x="1071" y="182"/>
                  <a:pt x="1071" y="182"/>
                  <a:pt x="1071" y="182"/>
                </a:cubicBezTo>
                <a:cubicBezTo>
                  <a:pt x="1071" y="183"/>
                  <a:pt x="1071" y="183"/>
                  <a:pt x="1071" y="183"/>
                </a:cubicBezTo>
                <a:cubicBezTo>
                  <a:pt x="1072" y="183"/>
                  <a:pt x="1072" y="183"/>
                  <a:pt x="1072" y="183"/>
                </a:cubicBezTo>
                <a:cubicBezTo>
                  <a:pt x="1073" y="183"/>
                  <a:pt x="1073" y="183"/>
                  <a:pt x="1073" y="183"/>
                </a:cubicBezTo>
                <a:cubicBezTo>
                  <a:pt x="1075" y="180"/>
                  <a:pt x="1075" y="180"/>
                  <a:pt x="1075" y="180"/>
                </a:cubicBezTo>
                <a:cubicBezTo>
                  <a:pt x="1077" y="179"/>
                  <a:pt x="1077" y="179"/>
                  <a:pt x="1077" y="179"/>
                </a:cubicBezTo>
                <a:cubicBezTo>
                  <a:pt x="1078" y="179"/>
                  <a:pt x="1078" y="179"/>
                  <a:pt x="1078" y="179"/>
                </a:cubicBezTo>
                <a:cubicBezTo>
                  <a:pt x="1081" y="179"/>
                  <a:pt x="1081" y="179"/>
                  <a:pt x="1081" y="179"/>
                </a:cubicBezTo>
                <a:cubicBezTo>
                  <a:pt x="1081" y="178"/>
                  <a:pt x="1081" y="178"/>
                  <a:pt x="1081" y="178"/>
                </a:cubicBezTo>
                <a:cubicBezTo>
                  <a:pt x="1082" y="178"/>
                  <a:pt x="1082" y="178"/>
                  <a:pt x="1082" y="178"/>
                </a:cubicBezTo>
                <a:cubicBezTo>
                  <a:pt x="1082" y="179"/>
                  <a:pt x="1082" y="179"/>
                  <a:pt x="1082" y="179"/>
                </a:cubicBezTo>
                <a:cubicBezTo>
                  <a:pt x="1083" y="180"/>
                  <a:pt x="1083" y="180"/>
                  <a:pt x="1083" y="180"/>
                </a:cubicBezTo>
                <a:cubicBezTo>
                  <a:pt x="1085" y="180"/>
                  <a:pt x="1085" y="180"/>
                  <a:pt x="1085" y="180"/>
                </a:cubicBezTo>
                <a:cubicBezTo>
                  <a:pt x="1087" y="182"/>
                  <a:pt x="1087" y="182"/>
                  <a:pt x="1087" y="182"/>
                </a:cubicBezTo>
                <a:cubicBezTo>
                  <a:pt x="1088" y="182"/>
                  <a:pt x="1088" y="182"/>
                  <a:pt x="1088" y="182"/>
                </a:cubicBezTo>
                <a:cubicBezTo>
                  <a:pt x="1089" y="181"/>
                  <a:pt x="1089" y="181"/>
                  <a:pt x="1089" y="181"/>
                </a:cubicBezTo>
                <a:cubicBezTo>
                  <a:pt x="1090" y="180"/>
                  <a:pt x="1090" y="180"/>
                  <a:pt x="1090" y="180"/>
                </a:cubicBezTo>
                <a:cubicBezTo>
                  <a:pt x="1090" y="179"/>
                  <a:pt x="1090" y="179"/>
                  <a:pt x="1090" y="179"/>
                </a:cubicBezTo>
                <a:cubicBezTo>
                  <a:pt x="1090" y="178"/>
                  <a:pt x="1090" y="178"/>
                  <a:pt x="1090" y="178"/>
                </a:cubicBezTo>
                <a:cubicBezTo>
                  <a:pt x="1090" y="177"/>
                  <a:pt x="1090" y="177"/>
                  <a:pt x="1090" y="177"/>
                </a:cubicBezTo>
                <a:cubicBezTo>
                  <a:pt x="1091" y="177"/>
                  <a:pt x="1091" y="177"/>
                  <a:pt x="1091" y="177"/>
                </a:cubicBezTo>
                <a:cubicBezTo>
                  <a:pt x="1092" y="177"/>
                  <a:pt x="1092" y="177"/>
                  <a:pt x="1092" y="177"/>
                </a:cubicBezTo>
                <a:cubicBezTo>
                  <a:pt x="1092" y="177"/>
                  <a:pt x="1092" y="177"/>
                  <a:pt x="1092" y="177"/>
                </a:cubicBezTo>
                <a:cubicBezTo>
                  <a:pt x="1093" y="177"/>
                  <a:pt x="1093" y="177"/>
                  <a:pt x="1093" y="177"/>
                </a:cubicBezTo>
                <a:cubicBezTo>
                  <a:pt x="1094" y="178"/>
                  <a:pt x="1094" y="178"/>
                  <a:pt x="1094" y="178"/>
                </a:cubicBezTo>
                <a:cubicBezTo>
                  <a:pt x="1094" y="179"/>
                  <a:pt x="1094" y="179"/>
                  <a:pt x="1094" y="179"/>
                </a:cubicBezTo>
                <a:cubicBezTo>
                  <a:pt x="1093" y="178"/>
                  <a:pt x="1093" y="178"/>
                  <a:pt x="1093" y="178"/>
                </a:cubicBezTo>
                <a:cubicBezTo>
                  <a:pt x="1092" y="179"/>
                  <a:pt x="1092" y="179"/>
                  <a:pt x="1092" y="179"/>
                </a:cubicBezTo>
                <a:cubicBezTo>
                  <a:pt x="1092" y="180"/>
                  <a:pt x="1092" y="180"/>
                  <a:pt x="1092" y="180"/>
                </a:cubicBezTo>
                <a:cubicBezTo>
                  <a:pt x="1093" y="181"/>
                  <a:pt x="1093" y="181"/>
                  <a:pt x="1093" y="181"/>
                </a:cubicBezTo>
                <a:cubicBezTo>
                  <a:pt x="1096" y="181"/>
                  <a:pt x="1096" y="181"/>
                  <a:pt x="1096" y="181"/>
                </a:cubicBezTo>
                <a:cubicBezTo>
                  <a:pt x="1096" y="181"/>
                  <a:pt x="1096" y="181"/>
                  <a:pt x="1096" y="181"/>
                </a:cubicBezTo>
                <a:cubicBezTo>
                  <a:pt x="1096" y="180"/>
                  <a:pt x="1096" y="180"/>
                  <a:pt x="1096" y="180"/>
                </a:cubicBezTo>
                <a:cubicBezTo>
                  <a:pt x="1096" y="179"/>
                  <a:pt x="1096" y="179"/>
                  <a:pt x="1096" y="179"/>
                </a:cubicBezTo>
                <a:cubicBezTo>
                  <a:pt x="1097" y="179"/>
                  <a:pt x="1097" y="179"/>
                  <a:pt x="1097" y="179"/>
                </a:cubicBezTo>
                <a:cubicBezTo>
                  <a:pt x="1099" y="179"/>
                  <a:pt x="1099" y="179"/>
                  <a:pt x="1099" y="179"/>
                </a:cubicBezTo>
                <a:cubicBezTo>
                  <a:pt x="1100" y="180"/>
                  <a:pt x="1100" y="180"/>
                  <a:pt x="1100" y="180"/>
                </a:cubicBezTo>
                <a:cubicBezTo>
                  <a:pt x="1099" y="181"/>
                  <a:pt x="1099" y="181"/>
                  <a:pt x="1099" y="181"/>
                </a:cubicBezTo>
                <a:cubicBezTo>
                  <a:pt x="1096" y="182"/>
                  <a:pt x="1096" y="182"/>
                  <a:pt x="1096" y="182"/>
                </a:cubicBezTo>
                <a:cubicBezTo>
                  <a:pt x="1093" y="182"/>
                  <a:pt x="1093" y="182"/>
                  <a:pt x="1093" y="182"/>
                </a:cubicBezTo>
                <a:cubicBezTo>
                  <a:pt x="1092" y="182"/>
                  <a:pt x="1092" y="182"/>
                  <a:pt x="1092" y="182"/>
                </a:cubicBezTo>
                <a:cubicBezTo>
                  <a:pt x="1092" y="183"/>
                  <a:pt x="1092" y="183"/>
                  <a:pt x="1092" y="183"/>
                </a:cubicBezTo>
                <a:cubicBezTo>
                  <a:pt x="1094" y="186"/>
                  <a:pt x="1094" y="186"/>
                  <a:pt x="1094" y="186"/>
                </a:cubicBezTo>
                <a:cubicBezTo>
                  <a:pt x="1096" y="187"/>
                  <a:pt x="1096" y="187"/>
                  <a:pt x="1096" y="187"/>
                </a:cubicBezTo>
                <a:cubicBezTo>
                  <a:pt x="1098" y="187"/>
                  <a:pt x="1098" y="187"/>
                  <a:pt x="1098" y="187"/>
                </a:cubicBezTo>
                <a:cubicBezTo>
                  <a:pt x="1098" y="187"/>
                  <a:pt x="1098" y="187"/>
                  <a:pt x="1098" y="187"/>
                </a:cubicBezTo>
                <a:cubicBezTo>
                  <a:pt x="1100" y="186"/>
                  <a:pt x="1100" y="186"/>
                  <a:pt x="1100" y="186"/>
                </a:cubicBezTo>
                <a:cubicBezTo>
                  <a:pt x="1100" y="187"/>
                  <a:pt x="1100" y="187"/>
                  <a:pt x="1100" y="187"/>
                </a:cubicBezTo>
                <a:cubicBezTo>
                  <a:pt x="1100" y="188"/>
                  <a:pt x="1100" y="188"/>
                  <a:pt x="1100" y="188"/>
                </a:cubicBezTo>
                <a:cubicBezTo>
                  <a:pt x="1099" y="188"/>
                  <a:pt x="1099" y="188"/>
                  <a:pt x="1099" y="188"/>
                </a:cubicBezTo>
                <a:cubicBezTo>
                  <a:pt x="1098" y="188"/>
                  <a:pt x="1098" y="188"/>
                  <a:pt x="1098" y="188"/>
                </a:cubicBezTo>
                <a:cubicBezTo>
                  <a:pt x="1095" y="188"/>
                  <a:pt x="1095" y="188"/>
                  <a:pt x="1095" y="188"/>
                </a:cubicBezTo>
                <a:cubicBezTo>
                  <a:pt x="1093" y="186"/>
                  <a:pt x="1093" y="186"/>
                  <a:pt x="1093" y="186"/>
                </a:cubicBezTo>
                <a:cubicBezTo>
                  <a:pt x="1091" y="184"/>
                  <a:pt x="1091" y="184"/>
                  <a:pt x="1091" y="184"/>
                </a:cubicBezTo>
                <a:cubicBezTo>
                  <a:pt x="1089" y="183"/>
                  <a:pt x="1089" y="183"/>
                  <a:pt x="1089" y="183"/>
                </a:cubicBezTo>
                <a:cubicBezTo>
                  <a:pt x="1087" y="184"/>
                  <a:pt x="1087" y="184"/>
                  <a:pt x="1087" y="184"/>
                </a:cubicBezTo>
                <a:cubicBezTo>
                  <a:pt x="1085" y="182"/>
                  <a:pt x="1085" y="182"/>
                  <a:pt x="1085" y="182"/>
                </a:cubicBezTo>
                <a:cubicBezTo>
                  <a:pt x="1083" y="181"/>
                  <a:pt x="1083" y="181"/>
                  <a:pt x="1083" y="181"/>
                </a:cubicBezTo>
                <a:cubicBezTo>
                  <a:pt x="1083" y="181"/>
                  <a:pt x="1083" y="181"/>
                  <a:pt x="1083" y="181"/>
                </a:cubicBezTo>
                <a:cubicBezTo>
                  <a:pt x="1081" y="181"/>
                  <a:pt x="1081" y="181"/>
                  <a:pt x="1081" y="181"/>
                </a:cubicBezTo>
                <a:cubicBezTo>
                  <a:pt x="1080" y="181"/>
                  <a:pt x="1080" y="181"/>
                  <a:pt x="1080" y="181"/>
                </a:cubicBezTo>
                <a:cubicBezTo>
                  <a:pt x="1078" y="181"/>
                  <a:pt x="1078" y="181"/>
                  <a:pt x="1078" y="181"/>
                </a:cubicBezTo>
                <a:cubicBezTo>
                  <a:pt x="1078" y="181"/>
                  <a:pt x="1078" y="181"/>
                  <a:pt x="1078" y="181"/>
                </a:cubicBezTo>
                <a:cubicBezTo>
                  <a:pt x="1077" y="181"/>
                  <a:pt x="1077" y="181"/>
                  <a:pt x="1077" y="181"/>
                </a:cubicBezTo>
                <a:cubicBezTo>
                  <a:pt x="1075" y="182"/>
                  <a:pt x="1075" y="182"/>
                  <a:pt x="1075" y="182"/>
                </a:cubicBezTo>
                <a:cubicBezTo>
                  <a:pt x="1075" y="184"/>
                  <a:pt x="1075" y="184"/>
                  <a:pt x="1075" y="184"/>
                </a:cubicBezTo>
                <a:cubicBezTo>
                  <a:pt x="1073" y="184"/>
                  <a:pt x="1073" y="184"/>
                  <a:pt x="1073" y="184"/>
                </a:cubicBezTo>
                <a:cubicBezTo>
                  <a:pt x="1071" y="185"/>
                  <a:pt x="1071" y="185"/>
                  <a:pt x="1071" y="185"/>
                </a:cubicBezTo>
                <a:cubicBezTo>
                  <a:pt x="1070" y="186"/>
                  <a:pt x="1070" y="186"/>
                  <a:pt x="1070" y="186"/>
                </a:cubicBezTo>
                <a:cubicBezTo>
                  <a:pt x="1068" y="188"/>
                  <a:pt x="1068" y="188"/>
                  <a:pt x="1068" y="188"/>
                </a:cubicBezTo>
                <a:cubicBezTo>
                  <a:pt x="1068" y="189"/>
                  <a:pt x="1068" y="189"/>
                  <a:pt x="1068" y="189"/>
                </a:cubicBezTo>
                <a:cubicBezTo>
                  <a:pt x="1069" y="190"/>
                  <a:pt x="1069" y="190"/>
                  <a:pt x="1069" y="190"/>
                </a:cubicBezTo>
                <a:cubicBezTo>
                  <a:pt x="1070" y="189"/>
                  <a:pt x="1070" y="189"/>
                  <a:pt x="1070" y="189"/>
                </a:cubicBezTo>
                <a:cubicBezTo>
                  <a:pt x="1072" y="188"/>
                  <a:pt x="1072" y="188"/>
                  <a:pt x="1072" y="188"/>
                </a:cubicBezTo>
                <a:cubicBezTo>
                  <a:pt x="1073" y="188"/>
                  <a:pt x="1073" y="188"/>
                  <a:pt x="1073" y="188"/>
                </a:cubicBezTo>
                <a:cubicBezTo>
                  <a:pt x="1074" y="189"/>
                  <a:pt x="1074" y="189"/>
                  <a:pt x="1074" y="189"/>
                </a:cubicBezTo>
                <a:cubicBezTo>
                  <a:pt x="1076" y="189"/>
                  <a:pt x="1076" y="189"/>
                  <a:pt x="1076" y="189"/>
                </a:cubicBezTo>
                <a:cubicBezTo>
                  <a:pt x="1079" y="188"/>
                  <a:pt x="1079" y="188"/>
                  <a:pt x="1079" y="188"/>
                </a:cubicBezTo>
                <a:cubicBezTo>
                  <a:pt x="1082" y="188"/>
                  <a:pt x="1082" y="188"/>
                  <a:pt x="1082" y="188"/>
                </a:cubicBezTo>
                <a:cubicBezTo>
                  <a:pt x="1084" y="189"/>
                  <a:pt x="1084" y="189"/>
                  <a:pt x="1084" y="189"/>
                </a:cubicBezTo>
                <a:cubicBezTo>
                  <a:pt x="1085" y="190"/>
                  <a:pt x="1085" y="190"/>
                  <a:pt x="1085" y="190"/>
                </a:cubicBezTo>
                <a:cubicBezTo>
                  <a:pt x="1084" y="190"/>
                  <a:pt x="1084" y="190"/>
                  <a:pt x="1084" y="190"/>
                </a:cubicBezTo>
                <a:cubicBezTo>
                  <a:pt x="1081" y="190"/>
                  <a:pt x="1081" y="190"/>
                  <a:pt x="1081" y="190"/>
                </a:cubicBezTo>
                <a:cubicBezTo>
                  <a:pt x="1080" y="190"/>
                  <a:pt x="1080" y="190"/>
                  <a:pt x="1080" y="190"/>
                </a:cubicBezTo>
                <a:cubicBezTo>
                  <a:pt x="1073" y="190"/>
                  <a:pt x="1073" y="190"/>
                  <a:pt x="1073" y="190"/>
                </a:cubicBezTo>
                <a:cubicBezTo>
                  <a:pt x="1071" y="190"/>
                  <a:pt x="1071" y="190"/>
                  <a:pt x="1071" y="190"/>
                </a:cubicBezTo>
                <a:cubicBezTo>
                  <a:pt x="1071" y="191"/>
                  <a:pt x="1071" y="191"/>
                  <a:pt x="1071" y="191"/>
                </a:cubicBezTo>
                <a:cubicBezTo>
                  <a:pt x="1068" y="191"/>
                  <a:pt x="1068" y="191"/>
                  <a:pt x="1068" y="191"/>
                </a:cubicBezTo>
                <a:cubicBezTo>
                  <a:pt x="1068" y="192"/>
                  <a:pt x="1068" y="192"/>
                  <a:pt x="1068" y="192"/>
                </a:cubicBezTo>
                <a:cubicBezTo>
                  <a:pt x="1069" y="192"/>
                  <a:pt x="1069" y="192"/>
                  <a:pt x="1069" y="192"/>
                </a:cubicBezTo>
                <a:cubicBezTo>
                  <a:pt x="1070" y="192"/>
                  <a:pt x="1070" y="192"/>
                  <a:pt x="1070" y="192"/>
                </a:cubicBezTo>
                <a:cubicBezTo>
                  <a:pt x="1071" y="193"/>
                  <a:pt x="1071" y="193"/>
                  <a:pt x="1071" y="193"/>
                </a:cubicBezTo>
                <a:cubicBezTo>
                  <a:pt x="1070" y="193"/>
                  <a:pt x="1070" y="193"/>
                  <a:pt x="1070" y="193"/>
                </a:cubicBezTo>
                <a:cubicBezTo>
                  <a:pt x="1069" y="193"/>
                  <a:pt x="1069" y="193"/>
                  <a:pt x="1069" y="193"/>
                </a:cubicBezTo>
                <a:cubicBezTo>
                  <a:pt x="1067" y="193"/>
                  <a:pt x="1067" y="193"/>
                  <a:pt x="1067" y="193"/>
                </a:cubicBezTo>
                <a:cubicBezTo>
                  <a:pt x="1067" y="193"/>
                  <a:pt x="1067" y="193"/>
                  <a:pt x="1067" y="193"/>
                </a:cubicBezTo>
                <a:cubicBezTo>
                  <a:pt x="1068" y="194"/>
                  <a:pt x="1068" y="194"/>
                  <a:pt x="1068" y="194"/>
                </a:cubicBezTo>
                <a:cubicBezTo>
                  <a:pt x="1069" y="194"/>
                  <a:pt x="1069" y="194"/>
                  <a:pt x="1069" y="194"/>
                </a:cubicBezTo>
                <a:cubicBezTo>
                  <a:pt x="1074" y="196"/>
                  <a:pt x="1074" y="196"/>
                  <a:pt x="1074" y="196"/>
                </a:cubicBezTo>
                <a:cubicBezTo>
                  <a:pt x="1075" y="196"/>
                  <a:pt x="1075" y="196"/>
                  <a:pt x="1075" y="196"/>
                </a:cubicBezTo>
                <a:cubicBezTo>
                  <a:pt x="1076" y="195"/>
                  <a:pt x="1076" y="195"/>
                  <a:pt x="1076" y="195"/>
                </a:cubicBezTo>
                <a:cubicBezTo>
                  <a:pt x="1077" y="195"/>
                  <a:pt x="1077" y="195"/>
                  <a:pt x="1077" y="195"/>
                </a:cubicBezTo>
                <a:cubicBezTo>
                  <a:pt x="1078" y="195"/>
                  <a:pt x="1078" y="195"/>
                  <a:pt x="1078" y="195"/>
                </a:cubicBezTo>
                <a:cubicBezTo>
                  <a:pt x="1078" y="197"/>
                  <a:pt x="1078" y="197"/>
                  <a:pt x="1078" y="197"/>
                </a:cubicBezTo>
                <a:cubicBezTo>
                  <a:pt x="1078" y="198"/>
                  <a:pt x="1078" y="198"/>
                  <a:pt x="1078" y="198"/>
                </a:cubicBezTo>
                <a:cubicBezTo>
                  <a:pt x="1077" y="198"/>
                  <a:pt x="1077" y="198"/>
                  <a:pt x="1077" y="198"/>
                </a:cubicBezTo>
                <a:cubicBezTo>
                  <a:pt x="1076" y="198"/>
                  <a:pt x="1076" y="198"/>
                  <a:pt x="1076" y="198"/>
                </a:cubicBezTo>
                <a:cubicBezTo>
                  <a:pt x="1075" y="198"/>
                  <a:pt x="1075" y="198"/>
                  <a:pt x="1075" y="198"/>
                </a:cubicBezTo>
                <a:cubicBezTo>
                  <a:pt x="1074" y="198"/>
                  <a:pt x="1074" y="198"/>
                  <a:pt x="1074" y="198"/>
                </a:cubicBezTo>
                <a:cubicBezTo>
                  <a:pt x="1073" y="198"/>
                  <a:pt x="1073" y="198"/>
                  <a:pt x="1073" y="198"/>
                </a:cubicBezTo>
                <a:cubicBezTo>
                  <a:pt x="1073" y="199"/>
                  <a:pt x="1073" y="199"/>
                  <a:pt x="1073" y="199"/>
                </a:cubicBezTo>
                <a:cubicBezTo>
                  <a:pt x="1073" y="200"/>
                  <a:pt x="1073" y="200"/>
                  <a:pt x="1073" y="200"/>
                </a:cubicBezTo>
                <a:cubicBezTo>
                  <a:pt x="1074" y="200"/>
                  <a:pt x="1074" y="200"/>
                  <a:pt x="1074" y="200"/>
                </a:cubicBezTo>
                <a:cubicBezTo>
                  <a:pt x="1075" y="200"/>
                  <a:pt x="1075" y="200"/>
                  <a:pt x="1075" y="200"/>
                </a:cubicBezTo>
                <a:cubicBezTo>
                  <a:pt x="1075" y="201"/>
                  <a:pt x="1075" y="201"/>
                  <a:pt x="1075" y="201"/>
                </a:cubicBezTo>
                <a:cubicBezTo>
                  <a:pt x="1074" y="201"/>
                  <a:pt x="1074" y="201"/>
                  <a:pt x="1074" y="201"/>
                </a:cubicBezTo>
                <a:cubicBezTo>
                  <a:pt x="1072" y="201"/>
                  <a:pt x="1072" y="201"/>
                  <a:pt x="1072" y="201"/>
                </a:cubicBezTo>
                <a:cubicBezTo>
                  <a:pt x="1070" y="200"/>
                  <a:pt x="1070" y="200"/>
                  <a:pt x="1070" y="200"/>
                </a:cubicBezTo>
                <a:cubicBezTo>
                  <a:pt x="1068" y="201"/>
                  <a:pt x="1068" y="201"/>
                  <a:pt x="1068" y="201"/>
                </a:cubicBezTo>
                <a:cubicBezTo>
                  <a:pt x="1068" y="201"/>
                  <a:pt x="1068" y="201"/>
                  <a:pt x="1068" y="201"/>
                </a:cubicBezTo>
                <a:cubicBezTo>
                  <a:pt x="1069" y="203"/>
                  <a:pt x="1069" y="203"/>
                  <a:pt x="1069" y="203"/>
                </a:cubicBezTo>
                <a:cubicBezTo>
                  <a:pt x="1070" y="203"/>
                  <a:pt x="1070" y="203"/>
                  <a:pt x="1070" y="203"/>
                </a:cubicBezTo>
                <a:cubicBezTo>
                  <a:pt x="1071" y="202"/>
                  <a:pt x="1071" y="202"/>
                  <a:pt x="1071" y="202"/>
                </a:cubicBezTo>
                <a:cubicBezTo>
                  <a:pt x="1073" y="202"/>
                  <a:pt x="1073" y="202"/>
                  <a:pt x="1073" y="202"/>
                </a:cubicBezTo>
                <a:cubicBezTo>
                  <a:pt x="1074" y="203"/>
                  <a:pt x="1074" y="203"/>
                  <a:pt x="1074" y="203"/>
                </a:cubicBezTo>
                <a:cubicBezTo>
                  <a:pt x="1075" y="204"/>
                  <a:pt x="1075" y="204"/>
                  <a:pt x="1075" y="204"/>
                </a:cubicBezTo>
                <a:cubicBezTo>
                  <a:pt x="1073" y="204"/>
                  <a:pt x="1073" y="204"/>
                  <a:pt x="1073" y="204"/>
                </a:cubicBezTo>
                <a:cubicBezTo>
                  <a:pt x="1071" y="204"/>
                  <a:pt x="1071" y="204"/>
                  <a:pt x="1071" y="204"/>
                </a:cubicBezTo>
                <a:cubicBezTo>
                  <a:pt x="1069" y="204"/>
                  <a:pt x="1069" y="204"/>
                  <a:pt x="1069" y="204"/>
                </a:cubicBezTo>
                <a:cubicBezTo>
                  <a:pt x="1068" y="203"/>
                  <a:pt x="1068" y="203"/>
                  <a:pt x="1068" y="203"/>
                </a:cubicBezTo>
                <a:cubicBezTo>
                  <a:pt x="1067" y="203"/>
                  <a:pt x="1067" y="203"/>
                  <a:pt x="1067" y="203"/>
                </a:cubicBezTo>
                <a:cubicBezTo>
                  <a:pt x="1066" y="205"/>
                  <a:pt x="1066" y="205"/>
                  <a:pt x="1066" y="205"/>
                </a:cubicBezTo>
                <a:cubicBezTo>
                  <a:pt x="1066" y="208"/>
                  <a:pt x="1066" y="208"/>
                  <a:pt x="1066" y="208"/>
                </a:cubicBezTo>
                <a:cubicBezTo>
                  <a:pt x="1065" y="209"/>
                  <a:pt x="1065" y="209"/>
                  <a:pt x="1065" y="209"/>
                </a:cubicBezTo>
                <a:cubicBezTo>
                  <a:pt x="1066" y="210"/>
                  <a:pt x="1066" y="210"/>
                  <a:pt x="1066" y="210"/>
                </a:cubicBezTo>
                <a:cubicBezTo>
                  <a:pt x="1067" y="210"/>
                  <a:pt x="1067" y="210"/>
                  <a:pt x="1067" y="210"/>
                </a:cubicBezTo>
                <a:cubicBezTo>
                  <a:pt x="1071" y="208"/>
                  <a:pt x="1071" y="208"/>
                  <a:pt x="1071" y="208"/>
                </a:cubicBezTo>
                <a:cubicBezTo>
                  <a:pt x="1072" y="208"/>
                  <a:pt x="1072" y="208"/>
                  <a:pt x="1072" y="208"/>
                </a:cubicBezTo>
                <a:cubicBezTo>
                  <a:pt x="1075" y="207"/>
                  <a:pt x="1075" y="207"/>
                  <a:pt x="1075" y="207"/>
                </a:cubicBezTo>
                <a:cubicBezTo>
                  <a:pt x="1077" y="206"/>
                  <a:pt x="1077" y="206"/>
                  <a:pt x="1077" y="206"/>
                </a:cubicBezTo>
                <a:cubicBezTo>
                  <a:pt x="1079" y="204"/>
                  <a:pt x="1079" y="204"/>
                  <a:pt x="1079" y="204"/>
                </a:cubicBezTo>
                <a:cubicBezTo>
                  <a:pt x="1081" y="201"/>
                  <a:pt x="1081" y="201"/>
                  <a:pt x="1081" y="201"/>
                </a:cubicBezTo>
                <a:cubicBezTo>
                  <a:pt x="1086" y="199"/>
                  <a:pt x="1086" y="199"/>
                  <a:pt x="1086" y="199"/>
                </a:cubicBezTo>
                <a:cubicBezTo>
                  <a:pt x="1089" y="198"/>
                  <a:pt x="1089" y="198"/>
                  <a:pt x="1089" y="198"/>
                </a:cubicBezTo>
                <a:cubicBezTo>
                  <a:pt x="1090" y="199"/>
                  <a:pt x="1090" y="199"/>
                  <a:pt x="1090" y="199"/>
                </a:cubicBezTo>
                <a:cubicBezTo>
                  <a:pt x="1090" y="199"/>
                  <a:pt x="1090" y="199"/>
                  <a:pt x="1090" y="199"/>
                </a:cubicBezTo>
                <a:cubicBezTo>
                  <a:pt x="1089" y="200"/>
                  <a:pt x="1089" y="200"/>
                  <a:pt x="1089" y="200"/>
                </a:cubicBezTo>
                <a:cubicBezTo>
                  <a:pt x="1088" y="200"/>
                  <a:pt x="1088" y="200"/>
                  <a:pt x="1088" y="200"/>
                </a:cubicBezTo>
                <a:cubicBezTo>
                  <a:pt x="1085" y="201"/>
                  <a:pt x="1085" y="201"/>
                  <a:pt x="1085" y="201"/>
                </a:cubicBezTo>
                <a:cubicBezTo>
                  <a:pt x="1082" y="203"/>
                  <a:pt x="1082" y="203"/>
                  <a:pt x="1082" y="203"/>
                </a:cubicBezTo>
                <a:cubicBezTo>
                  <a:pt x="1079" y="206"/>
                  <a:pt x="1079" y="206"/>
                  <a:pt x="1079" y="206"/>
                </a:cubicBezTo>
                <a:cubicBezTo>
                  <a:pt x="1077" y="208"/>
                  <a:pt x="1077" y="208"/>
                  <a:pt x="1077" y="208"/>
                </a:cubicBezTo>
                <a:cubicBezTo>
                  <a:pt x="1074" y="208"/>
                  <a:pt x="1074" y="208"/>
                  <a:pt x="1074" y="208"/>
                </a:cubicBezTo>
                <a:cubicBezTo>
                  <a:pt x="1073" y="209"/>
                  <a:pt x="1073" y="209"/>
                  <a:pt x="1073" y="209"/>
                </a:cubicBezTo>
                <a:cubicBezTo>
                  <a:pt x="1070" y="211"/>
                  <a:pt x="1070" y="211"/>
                  <a:pt x="1070" y="211"/>
                </a:cubicBezTo>
                <a:cubicBezTo>
                  <a:pt x="1067" y="212"/>
                  <a:pt x="1067" y="212"/>
                  <a:pt x="1067" y="212"/>
                </a:cubicBezTo>
                <a:cubicBezTo>
                  <a:pt x="1066" y="212"/>
                  <a:pt x="1066" y="212"/>
                  <a:pt x="1066" y="212"/>
                </a:cubicBezTo>
                <a:cubicBezTo>
                  <a:pt x="1066" y="213"/>
                  <a:pt x="1066" y="213"/>
                  <a:pt x="1066" y="213"/>
                </a:cubicBezTo>
                <a:cubicBezTo>
                  <a:pt x="1067" y="213"/>
                  <a:pt x="1067" y="213"/>
                  <a:pt x="1067" y="213"/>
                </a:cubicBezTo>
                <a:cubicBezTo>
                  <a:pt x="1068" y="213"/>
                  <a:pt x="1068" y="213"/>
                  <a:pt x="1068" y="213"/>
                </a:cubicBezTo>
                <a:cubicBezTo>
                  <a:pt x="1069" y="213"/>
                  <a:pt x="1069" y="213"/>
                  <a:pt x="1069" y="213"/>
                </a:cubicBezTo>
                <a:cubicBezTo>
                  <a:pt x="1069" y="214"/>
                  <a:pt x="1069" y="214"/>
                  <a:pt x="1069" y="214"/>
                </a:cubicBezTo>
                <a:cubicBezTo>
                  <a:pt x="1071" y="213"/>
                  <a:pt x="1071" y="213"/>
                  <a:pt x="1071" y="213"/>
                </a:cubicBezTo>
                <a:cubicBezTo>
                  <a:pt x="1072" y="212"/>
                  <a:pt x="1072" y="212"/>
                  <a:pt x="1072" y="212"/>
                </a:cubicBezTo>
                <a:cubicBezTo>
                  <a:pt x="1073" y="212"/>
                  <a:pt x="1073" y="212"/>
                  <a:pt x="1073" y="212"/>
                </a:cubicBezTo>
                <a:cubicBezTo>
                  <a:pt x="1074" y="213"/>
                  <a:pt x="1074" y="213"/>
                  <a:pt x="1074" y="213"/>
                </a:cubicBezTo>
                <a:cubicBezTo>
                  <a:pt x="1075" y="213"/>
                  <a:pt x="1075" y="213"/>
                  <a:pt x="1075" y="213"/>
                </a:cubicBezTo>
                <a:cubicBezTo>
                  <a:pt x="1076" y="212"/>
                  <a:pt x="1076" y="212"/>
                  <a:pt x="1076" y="212"/>
                </a:cubicBezTo>
                <a:cubicBezTo>
                  <a:pt x="1078" y="211"/>
                  <a:pt x="1078" y="211"/>
                  <a:pt x="1078" y="211"/>
                </a:cubicBezTo>
                <a:cubicBezTo>
                  <a:pt x="1079" y="211"/>
                  <a:pt x="1079" y="211"/>
                  <a:pt x="1079" y="211"/>
                </a:cubicBezTo>
                <a:cubicBezTo>
                  <a:pt x="1080" y="212"/>
                  <a:pt x="1080" y="212"/>
                  <a:pt x="1080" y="212"/>
                </a:cubicBezTo>
                <a:cubicBezTo>
                  <a:pt x="1079" y="213"/>
                  <a:pt x="1079" y="213"/>
                  <a:pt x="1079" y="213"/>
                </a:cubicBezTo>
                <a:cubicBezTo>
                  <a:pt x="1078" y="213"/>
                  <a:pt x="1078" y="213"/>
                  <a:pt x="1078" y="213"/>
                </a:cubicBezTo>
                <a:cubicBezTo>
                  <a:pt x="1076" y="214"/>
                  <a:pt x="1076" y="214"/>
                  <a:pt x="1076" y="214"/>
                </a:cubicBezTo>
                <a:cubicBezTo>
                  <a:pt x="1075" y="214"/>
                  <a:pt x="1075" y="214"/>
                  <a:pt x="1075" y="214"/>
                </a:cubicBezTo>
                <a:cubicBezTo>
                  <a:pt x="1073" y="214"/>
                  <a:pt x="1073" y="214"/>
                  <a:pt x="1073" y="214"/>
                </a:cubicBezTo>
                <a:cubicBezTo>
                  <a:pt x="1072" y="213"/>
                  <a:pt x="1072" y="213"/>
                  <a:pt x="1072" y="213"/>
                </a:cubicBezTo>
                <a:cubicBezTo>
                  <a:pt x="1071" y="214"/>
                  <a:pt x="1071" y="214"/>
                  <a:pt x="1071" y="214"/>
                </a:cubicBezTo>
                <a:cubicBezTo>
                  <a:pt x="1070" y="215"/>
                  <a:pt x="1070" y="215"/>
                  <a:pt x="1070" y="215"/>
                </a:cubicBezTo>
                <a:cubicBezTo>
                  <a:pt x="1068" y="216"/>
                  <a:pt x="1068" y="216"/>
                  <a:pt x="1068" y="216"/>
                </a:cubicBezTo>
                <a:cubicBezTo>
                  <a:pt x="1068" y="216"/>
                  <a:pt x="1068" y="216"/>
                  <a:pt x="1068" y="216"/>
                </a:cubicBezTo>
                <a:cubicBezTo>
                  <a:pt x="1069" y="217"/>
                  <a:pt x="1069" y="217"/>
                  <a:pt x="1069" y="217"/>
                </a:cubicBezTo>
                <a:cubicBezTo>
                  <a:pt x="1070" y="217"/>
                  <a:pt x="1070" y="217"/>
                  <a:pt x="1070" y="217"/>
                </a:cubicBezTo>
                <a:cubicBezTo>
                  <a:pt x="1072" y="219"/>
                  <a:pt x="1072" y="219"/>
                  <a:pt x="1072" y="219"/>
                </a:cubicBezTo>
                <a:cubicBezTo>
                  <a:pt x="1070" y="220"/>
                  <a:pt x="1070" y="220"/>
                  <a:pt x="1070" y="220"/>
                </a:cubicBezTo>
                <a:cubicBezTo>
                  <a:pt x="1070" y="221"/>
                  <a:pt x="1070" y="221"/>
                  <a:pt x="1070" y="221"/>
                </a:cubicBezTo>
                <a:cubicBezTo>
                  <a:pt x="1072" y="221"/>
                  <a:pt x="1072" y="221"/>
                  <a:pt x="1072" y="221"/>
                </a:cubicBezTo>
                <a:cubicBezTo>
                  <a:pt x="1071" y="222"/>
                  <a:pt x="1071" y="222"/>
                  <a:pt x="1071" y="222"/>
                </a:cubicBezTo>
                <a:cubicBezTo>
                  <a:pt x="1072" y="223"/>
                  <a:pt x="1072" y="223"/>
                  <a:pt x="1072" y="223"/>
                </a:cubicBezTo>
                <a:cubicBezTo>
                  <a:pt x="1072" y="223"/>
                  <a:pt x="1072" y="223"/>
                  <a:pt x="1072" y="223"/>
                </a:cubicBezTo>
                <a:cubicBezTo>
                  <a:pt x="1074" y="221"/>
                  <a:pt x="1074" y="221"/>
                  <a:pt x="1074" y="221"/>
                </a:cubicBezTo>
                <a:cubicBezTo>
                  <a:pt x="1075" y="221"/>
                  <a:pt x="1075" y="221"/>
                  <a:pt x="1075" y="221"/>
                </a:cubicBezTo>
                <a:cubicBezTo>
                  <a:pt x="1076" y="220"/>
                  <a:pt x="1076" y="220"/>
                  <a:pt x="1076" y="220"/>
                </a:cubicBezTo>
                <a:cubicBezTo>
                  <a:pt x="1077" y="219"/>
                  <a:pt x="1077" y="219"/>
                  <a:pt x="1077" y="219"/>
                </a:cubicBezTo>
                <a:cubicBezTo>
                  <a:pt x="1078" y="218"/>
                  <a:pt x="1078" y="218"/>
                  <a:pt x="1078" y="218"/>
                </a:cubicBezTo>
                <a:cubicBezTo>
                  <a:pt x="1079" y="218"/>
                  <a:pt x="1079" y="218"/>
                  <a:pt x="1079" y="218"/>
                </a:cubicBezTo>
                <a:cubicBezTo>
                  <a:pt x="1083" y="216"/>
                  <a:pt x="1083" y="216"/>
                  <a:pt x="1083" y="216"/>
                </a:cubicBezTo>
                <a:cubicBezTo>
                  <a:pt x="1084" y="216"/>
                  <a:pt x="1084" y="216"/>
                  <a:pt x="1084" y="216"/>
                </a:cubicBezTo>
                <a:cubicBezTo>
                  <a:pt x="1084" y="217"/>
                  <a:pt x="1084" y="217"/>
                  <a:pt x="1084" y="217"/>
                </a:cubicBezTo>
                <a:cubicBezTo>
                  <a:pt x="1086" y="218"/>
                  <a:pt x="1086" y="218"/>
                  <a:pt x="1086" y="218"/>
                </a:cubicBezTo>
                <a:cubicBezTo>
                  <a:pt x="1086" y="219"/>
                  <a:pt x="1086" y="219"/>
                  <a:pt x="1086" y="219"/>
                </a:cubicBezTo>
                <a:cubicBezTo>
                  <a:pt x="1085" y="219"/>
                  <a:pt x="1085" y="219"/>
                  <a:pt x="1085" y="219"/>
                </a:cubicBezTo>
                <a:cubicBezTo>
                  <a:pt x="1084" y="218"/>
                  <a:pt x="1084" y="218"/>
                  <a:pt x="1084" y="218"/>
                </a:cubicBezTo>
                <a:cubicBezTo>
                  <a:pt x="1081" y="219"/>
                  <a:pt x="1081" y="219"/>
                  <a:pt x="1081" y="219"/>
                </a:cubicBezTo>
                <a:cubicBezTo>
                  <a:pt x="1080" y="219"/>
                  <a:pt x="1080" y="219"/>
                  <a:pt x="1080" y="219"/>
                </a:cubicBezTo>
                <a:cubicBezTo>
                  <a:pt x="1080" y="219"/>
                  <a:pt x="1080" y="219"/>
                  <a:pt x="1080" y="219"/>
                </a:cubicBezTo>
                <a:cubicBezTo>
                  <a:pt x="1079" y="219"/>
                  <a:pt x="1079" y="219"/>
                  <a:pt x="1079" y="219"/>
                </a:cubicBezTo>
                <a:cubicBezTo>
                  <a:pt x="1078" y="221"/>
                  <a:pt x="1078" y="221"/>
                  <a:pt x="1078" y="221"/>
                </a:cubicBezTo>
                <a:cubicBezTo>
                  <a:pt x="1077" y="221"/>
                  <a:pt x="1077" y="221"/>
                  <a:pt x="1077" y="221"/>
                </a:cubicBezTo>
                <a:cubicBezTo>
                  <a:pt x="1076" y="222"/>
                  <a:pt x="1076" y="222"/>
                  <a:pt x="1076" y="222"/>
                </a:cubicBezTo>
                <a:cubicBezTo>
                  <a:pt x="1074" y="223"/>
                  <a:pt x="1074" y="223"/>
                  <a:pt x="1074" y="223"/>
                </a:cubicBezTo>
                <a:cubicBezTo>
                  <a:pt x="1073" y="224"/>
                  <a:pt x="1073" y="224"/>
                  <a:pt x="1073" y="224"/>
                </a:cubicBezTo>
                <a:cubicBezTo>
                  <a:pt x="1071" y="224"/>
                  <a:pt x="1071" y="224"/>
                  <a:pt x="1071" y="224"/>
                </a:cubicBezTo>
                <a:cubicBezTo>
                  <a:pt x="1069" y="225"/>
                  <a:pt x="1069" y="225"/>
                  <a:pt x="1069" y="225"/>
                </a:cubicBezTo>
                <a:cubicBezTo>
                  <a:pt x="1070" y="226"/>
                  <a:pt x="1070" y="226"/>
                  <a:pt x="1070" y="226"/>
                </a:cubicBezTo>
                <a:cubicBezTo>
                  <a:pt x="1071" y="227"/>
                  <a:pt x="1071" y="227"/>
                  <a:pt x="1071" y="227"/>
                </a:cubicBezTo>
                <a:cubicBezTo>
                  <a:pt x="1072" y="226"/>
                  <a:pt x="1072" y="226"/>
                  <a:pt x="1072" y="226"/>
                </a:cubicBezTo>
                <a:cubicBezTo>
                  <a:pt x="1072" y="225"/>
                  <a:pt x="1072" y="225"/>
                  <a:pt x="1072" y="225"/>
                </a:cubicBezTo>
                <a:cubicBezTo>
                  <a:pt x="1073" y="227"/>
                  <a:pt x="1073" y="227"/>
                  <a:pt x="1073" y="227"/>
                </a:cubicBezTo>
                <a:cubicBezTo>
                  <a:pt x="1073" y="229"/>
                  <a:pt x="1073" y="229"/>
                  <a:pt x="1073" y="229"/>
                </a:cubicBezTo>
                <a:cubicBezTo>
                  <a:pt x="1072" y="229"/>
                  <a:pt x="1072" y="229"/>
                  <a:pt x="1072" y="229"/>
                </a:cubicBezTo>
                <a:cubicBezTo>
                  <a:pt x="1072" y="232"/>
                  <a:pt x="1072" y="232"/>
                  <a:pt x="1072" y="232"/>
                </a:cubicBezTo>
                <a:cubicBezTo>
                  <a:pt x="1072" y="233"/>
                  <a:pt x="1072" y="233"/>
                  <a:pt x="1072" y="233"/>
                </a:cubicBezTo>
                <a:cubicBezTo>
                  <a:pt x="1074" y="234"/>
                  <a:pt x="1074" y="234"/>
                  <a:pt x="1074" y="234"/>
                </a:cubicBezTo>
                <a:cubicBezTo>
                  <a:pt x="1075" y="233"/>
                  <a:pt x="1075" y="233"/>
                  <a:pt x="1075" y="233"/>
                </a:cubicBezTo>
                <a:cubicBezTo>
                  <a:pt x="1076" y="231"/>
                  <a:pt x="1076" y="231"/>
                  <a:pt x="1076" y="231"/>
                </a:cubicBezTo>
                <a:cubicBezTo>
                  <a:pt x="1077" y="232"/>
                  <a:pt x="1077" y="232"/>
                  <a:pt x="1077" y="232"/>
                </a:cubicBezTo>
                <a:cubicBezTo>
                  <a:pt x="1078" y="231"/>
                  <a:pt x="1078" y="231"/>
                  <a:pt x="1078" y="231"/>
                </a:cubicBezTo>
                <a:cubicBezTo>
                  <a:pt x="1079" y="231"/>
                  <a:pt x="1079" y="231"/>
                  <a:pt x="1079" y="231"/>
                </a:cubicBezTo>
                <a:cubicBezTo>
                  <a:pt x="1080" y="232"/>
                  <a:pt x="1080" y="232"/>
                  <a:pt x="1080" y="232"/>
                </a:cubicBezTo>
                <a:cubicBezTo>
                  <a:pt x="1079" y="232"/>
                  <a:pt x="1079" y="232"/>
                  <a:pt x="1079" y="232"/>
                </a:cubicBezTo>
                <a:cubicBezTo>
                  <a:pt x="1077" y="234"/>
                  <a:pt x="1077" y="234"/>
                  <a:pt x="1077" y="234"/>
                </a:cubicBezTo>
                <a:cubicBezTo>
                  <a:pt x="1076" y="233"/>
                  <a:pt x="1076" y="233"/>
                  <a:pt x="1076" y="233"/>
                </a:cubicBezTo>
                <a:cubicBezTo>
                  <a:pt x="1073" y="234"/>
                  <a:pt x="1073" y="234"/>
                  <a:pt x="1073" y="234"/>
                </a:cubicBezTo>
                <a:cubicBezTo>
                  <a:pt x="1072" y="235"/>
                  <a:pt x="1072" y="235"/>
                  <a:pt x="1072" y="235"/>
                </a:cubicBezTo>
                <a:cubicBezTo>
                  <a:pt x="1072" y="236"/>
                  <a:pt x="1072" y="236"/>
                  <a:pt x="1072" y="236"/>
                </a:cubicBezTo>
                <a:cubicBezTo>
                  <a:pt x="1071" y="238"/>
                  <a:pt x="1071" y="238"/>
                  <a:pt x="1071" y="238"/>
                </a:cubicBezTo>
                <a:cubicBezTo>
                  <a:pt x="1073" y="239"/>
                  <a:pt x="1073" y="239"/>
                  <a:pt x="1073" y="239"/>
                </a:cubicBezTo>
                <a:cubicBezTo>
                  <a:pt x="1072" y="240"/>
                  <a:pt x="1072" y="240"/>
                  <a:pt x="1072" y="240"/>
                </a:cubicBezTo>
                <a:cubicBezTo>
                  <a:pt x="1071" y="242"/>
                  <a:pt x="1071" y="242"/>
                  <a:pt x="1071" y="242"/>
                </a:cubicBezTo>
                <a:cubicBezTo>
                  <a:pt x="1072" y="244"/>
                  <a:pt x="1072" y="244"/>
                  <a:pt x="1072" y="244"/>
                </a:cubicBezTo>
                <a:cubicBezTo>
                  <a:pt x="1073" y="244"/>
                  <a:pt x="1073" y="244"/>
                  <a:pt x="1073" y="244"/>
                </a:cubicBezTo>
                <a:cubicBezTo>
                  <a:pt x="1074" y="241"/>
                  <a:pt x="1074" y="241"/>
                  <a:pt x="1074" y="241"/>
                </a:cubicBezTo>
                <a:cubicBezTo>
                  <a:pt x="1075" y="241"/>
                  <a:pt x="1075" y="241"/>
                  <a:pt x="1075" y="241"/>
                </a:cubicBezTo>
                <a:cubicBezTo>
                  <a:pt x="1078" y="239"/>
                  <a:pt x="1078" y="239"/>
                  <a:pt x="1078" y="239"/>
                </a:cubicBezTo>
                <a:cubicBezTo>
                  <a:pt x="1078" y="238"/>
                  <a:pt x="1078" y="238"/>
                  <a:pt x="1078" y="238"/>
                </a:cubicBezTo>
                <a:cubicBezTo>
                  <a:pt x="1079" y="237"/>
                  <a:pt x="1079" y="237"/>
                  <a:pt x="1079" y="237"/>
                </a:cubicBezTo>
                <a:cubicBezTo>
                  <a:pt x="1080" y="237"/>
                  <a:pt x="1080" y="237"/>
                  <a:pt x="1080" y="237"/>
                </a:cubicBezTo>
                <a:cubicBezTo>
                  <a:pt x="1081" y="237"/>
                  <a:pt x="1081" y="237"/>
                  <a:pt x="1081" y="237"/>
                </a:cubicBezTo>
                <a:cubicBezTo>
                  <a:pt x="1080" y="238"/>
                  <a:pt x="1080" y="238"/>
                  <a:pt x="1080" y="238"/>
                </a:cubicBezTo>
                <a:cubicBezTo>
                  <a:pt x="1080" y="239"/>
                  <a:pt x="1080" y="239"/>
                  <a:pt x="1080" y="239"/>
                </a:cubicBezTo>
                <a:cubicBezTo>
                  <a:pt x="1080" y="239"/>
                  <a:pt x="1080" y="239"/>
                  <a:pt x="1080" y="239"/>
                </a:cubicBezTo>
                <a:cubicBezTo>
                  <a:pt x="1082" y="238"/>
                  <a:pt x="1082" y="238"/>
                  <a:pt x="1082" y="238"/>
                </a:cubicBezTo>
                <a:cubicBezTo>
                  <a:pt x="1084" y="236"/>
                  <a:pt x="1084" y="236"/>
                  <a:pt x="1084" y="236"/>
                </a:cubicBezTo>
                <a:cubicBezTo>
                  <a:pt x="1084" y="235"/>
                  <a:pt x="1084" y="235"/>
                  <a:pt x="1084" y="235"/>
                </a:cubicBezTo>
                <a:cubicBezTo>
                  <a:pt x="1085" y="237"/>
                  <a:pt x="1085" y="237"/>
                  <a:pt x="1085" y="237"/>
                </a:cubicBezTo>
                <a:cubicBezTo>
                  <a:pt x="1086" y="237"/>
                  <a:pt x="1086" y="237"/>
                  <a:pt x="1086" y="237"/>
                </a:cubicBezTo>
                <a:cubicBezTo>
                  <a:pt x="1087" y="235"/>
                  <a:pt x="1087" y="235"/>
                  <a:pt x="1087" y="235"/>
                </a:cubicBezTo>
                <a:cubicBezTo>
                  <a:pt x="1089" y="236"/>
                  <a:pt x="1089" y="236"/>
                  <a:pt x="1089" y="236"/>
                </a:cubicBezTo>
                <a:cubicBezTo>
                  <a:pt x="1088" y="236"/>
                  <a:pt x="1088" y="236"/>
                  <a:pt x="1088" y="236"/>
                </a:cubicBezTo>
                <a:cubicBezTo>
                  <a:pt x="1087" y="237"/>
                  <a:pt x="1087" y="237"/>
                  <a:pt x="1087" y="237"/>
                </a:cubicBezTo>
                <a:cubicBezTo>
                  <a:pt x="1087" y="241"/>
                  <a:pt x="1087" y="241"/>
                  <a:pt x="1087" y="241"/>
                </a:cubicBezTo>
                <a:cubicBezTo>
                  <a:pt x="1088" y="241"/>
                  <a:pt x="1088" y="241"/>
                  <a:pt x="1088" y="241"/>
                </a:cubicBezTo>
                <a:cubicBezTo>
                  <a:pt x="1089" y="243"/>
                  <a:pt x="1089" y="243"/>
                  <a:pt x="1089" y="243"/>
                </a:cubicBezTo>
                <a:cubicBezTo>
                  <a:pt x="1089" y="243"/>
                  <a:pt x="1089" y="243"/>
                  <a:pt x="1089" y="243"/>
                </a:cubicBezTo>
                <a:cubicBezTo>
                  <a:pt x="1087" y="242"/>
                  <a:pt x="1087" y="242"/>
                  <a:pt x="1087" y="242"/>
                </a:cubicBezTo>
                <a:cubicBezTo>
                  <a:pt x="1086" y="240"/>
                  <a:pt x="1086" y="240"/>
                  <a:pt x="1086" y="240"/>
                </a:cubicBezTo>
                <a:cubicBezTo>
                  <a:pt x="1085" y="239"/>
                  <a:pt x="1085" y="239"/>
                  <a:pt x="1085" y="239"/>
                </a:cubicBezTo>
                <a:cubicBezTo>
                  <a:pt x="1084" y="239"/>
                  <a:pt x="1084" y="239"/>
                  <a:pt x="1084" y="239"/>
                </a:cubicBezTo>
                <a:cubicBezTo>
                  <a:pt x="1083" y="240"/>
                  <a:pt x="1083" y="240"/>
                  <a:pt x="1083" y="240"/>
                </a:cubicBezTo>
                <a:cubicBezTo>
                  <a:pt x="1082" y="240"/>
                  <a:pt x="1082" y="240"/>
                  <a:pt x="1082" y="240"/>
                </a:cubicBezTo>
                <a:cubicBezTo>
                  <a:pt x="1082" y="240"/>
                  <a:pt x="1082" y="240"/>
                  <a:pt x="1082" y="240"/>
                </a:cubicBezTo>
                <a:cubicBezTo>
                  <a:pt x="1083" y="241"/>
                  <a:pt x="1083" y="241"/>
                  <a:pt x="1083" y="241"/>
                </a:cubicBezTo>
                <a:cubicBezTo>
                  <a:pt x="1084" y="241"/>
                  <a:pt x="1084" y="241"/>
                  <a:pt x="1084" y="241"/>
                </a:cubicBezTo>
                <a:cubicBezTo>
                  <a:pt x="1085" y="243"/>
                  <a:pt x="1085" y="243"/>
                  <a:pt x="1085" y="243"/>
                </a:cubicBezTo>
                <a:cubicBezTo>
                  <a:pt x="1086" y="243"/>
                  <a:pt x="1086" y="243"/>
                  <a:pt x="1086" y="243"/>
                </a:cubicBezTo>
                <a:cubicBezTo>
                  <a:pt x="1086" y="244"/>
                  <a:pt x="1086" y="244"/>
                  <a:pt x="1086" y="244"/>
                </a:cubicBezTo>
                <a:cubicBezTo>
                  <a:pt x="1085" y="244"/>
                  <a:pt x="1085" y="244"/>
                  <a:pt x="1085" y="244"/>
                </a:cubicBezTo>
                <a:cubicBezTo>
                  <a:pt x="1083" y="243"/>
                  <a:pt x="1083" y="243"/>
                  <a:pt x="1083" y="243"/>
                </a:cubicBezTo>
                <a:cubicBezTo>
                  <a:pt x="1082" y="242"/>
                  <a:pt x="1082" y="242"/>
                  <a:pt x="1082" y="242"/>
                </a:cubicBezTo>
                <a:cubicBezTo>
                  <a:pt x="1081" y="243"/>
                  <a:pt x="1081" y="243"/>
                  <a:pt x="1081" y="243"/>
                </a:cubicBezTo>
                <a:cubicBezTo>
                  <a:pt x="1079" y="245"/>
                  <a:pt x="1079" y="245"/>
                  <a:pt x="1079" y="245"/>
                </a:cubicBezTo>
                <a:cubicBezTo>
                  <a:pt x="1078" y="246"/>
                  <a:pt x="1078" y="246"/>
                  <a:pt x="1078" y="246"/>
                </a:cubicBezTo>
                <a:cubicBezTo>
                  <a:pt x="1074" y="246"/>
                  <a:pt x="1074" y="246"/>
                  <a:pt x="1074" y="246"/>
                </a:cubicBezTo>
                <a:cubicBezTo>
                  <a:pt x="1074" y="246"/>
                  <a:pt x="1074" y="246"/>
                  <a:pt x="1074" y="246"/>
                </a:cubicBezTo>
                <a:cubicBezTo>
                  <a:pt x="1075" y="247"/>
                  <a:pt x="1075" y="247"/>
                  <a:pt x="1075" y="247"/>
                </a:cubicBezTo>
                <a:cubicBezTo>
                  <a:pt x="1077" y="247"/>
                  <a:pt x="1077" y="247"/>
                  <a:pt x="1077" y="247"/>
                </a:cubicBezTo>
                <a:cubicBezTo>
                  <a:pt x="1078" y="246"/>
                  <a:pt x="1078" y="246"/>
                  <a:pt x="1078" y="246"/>
                </a:cubicBezTo>
                <a:cubicBezTo>
                  <a:pt x="1081" y="246"/>
                  <a:pt x="1081" y="246"/>
                  <a:pt x="1081" y="246"/>
                </a:cubicBezTo>
                <a:cubicBezTo>
                  <a:pt x="1083" y="245"/>
                  <a:pt x="1083" y="245"/>
                  <a:pt x="1083" y="245"/>
                </a:cubicBezTo>
                <a:cubicBezTo>
                  <a:pt x="1084" y="245"/>
                  <a:pt x="1084" y="245"/>
                  <a:pt x="1084" y="245"/>
                </a:cubicBezTo>
                <a:cubicBezTo>
                  <a:pt x="1086" y="245"/>
                  <a:pt x="1086" y="245"/>
                  <a:pt x="1086" y="245"/>
                </a:cubicBezTo>
                <a:cubicBezTo>
                  <a:pt x="1086" y="246"/>
                  <a:pt x="1086" y="246"/>
                  <a:pt x="1086" y="246"/>
                </a:cubicBezTo>
                <a:cubicBezTo>
                  <a:pt x="1084" y="247"/>
                  <a:pt x="1084" y="247"/>
                  <a:pt x="1084" y="247"/>
                </a:cubicBezTo>
                <a:cubicBezTo>
                  <a:pt x="1082" y="247"/>
                  <a:pt x="1082" y="247"/>
                  <a:pt x="1082" y="247"/>
                </a:cubicBezTo>
                <a:cubicBezTo>
                  <a:pt x="1079" y="248"/>
                  <a:pt x="1079" y="248"/>
                  <a:pt x="1079" y="248"/>
                </a:cubicBezTo>
                <a:cubicBezTo>
                  <a:pt x="1075" y="247"/>
                  <a:pt x="1075" y="247"/>
                  <a:pt x="1075" y="247"/>
                </a:cubicBezTo>
                <a:cubicBezTo>
                  <a:pt x="1074" y="248"/>
                  <a:pt x="1074" y="248"/>
                  <a:pt x="1074" y="248"/>
                </a:cubicBezTo>
                <a:cubicBezTo>
                  <a:pt x="1073" y="249"/>
                  <a:pt x="1073" y="249"/>
                  <a:pt x="1073" y="249"/>
                </a:cubicBezTo>
                <a:cubicBezTo>
                  <a:pt x="1074" y="251"/>
                  <a:pt x="1074" y="251"/>
                  <a:pt x="1074" y="251"/>
                </a:cubicBezTo>
                <a:cubicBezTo>
                  <a:pt x="1075" y="251"/>
                  <a:pt x="1075" y="251"/>
                  <a:pt x="1075" y="251"/>
                </a:cubicBezTo>
                <a:cubicBezTo>
                  <a:pt x="1077" y="251"/>
                  <a:pt x="1077" y="251"/>
                  <a:pt x="1077" y="251"/>
                </a:cubicBezTo>
                <a:cubicBezTo>
                  <a:pt x="1078" y="251"/>
                  <a:pt x="1078" y="251"/>
                  <a:pt x="1078" y="251"/>
                </a:cubicBezTo>
                <a:cubicBezTo>
                  <a:pt x="1076" y="252"/>
                  <a:pt x="1076" y="252"/>
                  <a:pt x="1076" y="252"/>
                </a:cubicBezTo>
                <a:cubicBezTo>
                  <a:pt x="1074" y="252"/>
                  <a:pt x="1074" y="252"/>
                  <a:pt x="1074" y="252"/>
                </a:cubicBezTo>
                <a:cubicBezTo>
                  <a:pt x="1073" y="254"/>
                  <a:pt x="1073" y="254"/>
                  <a:pt x="1073" y="254"/>
                </a:cubicBezTo>
                <a:cubicBezTo>
                  <a:pt x="1073" y="255"/>
                  <a:pt x="1073" y="255"/>
                  <a:pt x="1073" y="255"/>
                </a:cubicBezTo>
                <a:cubicBezTo>
                  <a:pt x="1075" y="256"/>
                  <a:pt x="1075" y="256"/>
                  <a:pt x="1075" y="256"/>
                </a:cubicBezTo>
                <a:cubicBezTo>
                  <a:pt x="1076" y="255"/>
                  <a:pt x="1076" y="255"/>
                  <a:pt x="1076" y="255"/>
                </a:cubicBezTo>
                <a:cubicBezTo>
                  <a:pt x="1077" y="254"/>
                  <a:pt x="1077" y="254"/>
                  <a:pt x="1077" y="254"/>
                </a:cubicBezTo>
                <a:cubicBezTo>
                  <a:pt x="1078" y="254"/>
                  <a:pt x="1078" y="254"/>
                  <a:pt x="1078" y="254"/>
                </a:cubicBezTo>
                <a:cubicBezTo>
                  <a:pt x="1079" y="254"/>
                  <a:pt x="1079" y="254"/>
                  <a:pt x="1079" y="254"/>
                </a:cubicBezTo>
                <a:cubicBezTo>
                  <a:pt x="1080" y="254"/>
                  <a:pt x="1080" y="254"/>
                  <a:pt x="1080" y="254"/>
                </a:cubicBezTo>
                <a:cubicBezTo>
                  <a:pt x="1081" y="254"/>
                  <a:pt x="1081" y="254"/>
                  <a:pt x="1081" y="254"/>
                </a:cubicBezTo>
                <a:cubicBezTo>
                  <a:pt x="1082" y="254"/>
                  <a:pt x="1082" y="254"/>
                  <a:pt x="1082" y="254"/>
                </a:cubicBezTo>
                <a:cubicBezTo>
                  <a:pt x="1083" y="254"/>
                  <a:pt x="1083" y="254"/>
                  <a:pt x="1083" y="254"/>
                </a:cubicBezTo>
                <a:cubicBezTo>
                  <a:pt x="1082" y="255"/>
                  <a:pt x="1082" y="255"/>
                  <a:pt x="1082" y="255"/>
                </a:cubicBezTo>
                <a:cubicBezTo>
                  <a:pt x="1080" y="256"/>
                  <a:pt x="1080" y="256"/>
                  <a:pt x="1080" y="256"/>
                </a:cubicBezTo>
                <a:cubicBezTo>
                  <a:pt x="1079" y="255"/>
                  <a:pt x="1079" y="255"/>
                  <a:pt x="1079" y="255"/>
                </a:cubicBezTo>
                <a:cubicBezTo>
                  <a:pt x="1077" y="255"/>
                  <a:pt x="1077" y="255"/>
                  <a:pt x="1077" y="255"/>
                </a:cubicBezTo>
                <a:cubicBezTo>
                  <a:pt x="1077" y="255"/>
                  <a:pt x="1077" y="255"/>
                  <a:pt x="1077" y="255"/>
                </a:cubicBezTo>
                <a:cubicBezTo>
                  <a:pt x="1078" y="256"/>
                  <a:pt x="1078" y="256"/>
                  <a:pt x="1078" y="256"/>
                </a:cubicBezTo>
                <a:cubicBezTo>
                  <a:pt x="1079" y="256"/>
                  <a:pt x="1079" y="256"/>
                  <a:pt x="1079" y="256"/>
                </a:cubicBezTo>
                <a:cubicBezTo>
                  <a:pt x="1080" y="257"/>
                  <a:pt x="1080" y="257"/>
                  <a:pt x="1080" y="257"/>
                </a:cubicBezTo>
                <a:cubicBezTo>
                  <a:pt x="1079" y="257"/>
                  <a:pt x="1079" y="257"/>
                  <a:pt x="1079" y="257"/>
                </a:cubicBezTo>
                <a:cubicBezTo>
                  <a:pt x="1077" y="257"/>
                  <a:pt x="1077" y="257"/>
                  <a:pt x="1077" y="257"/>
                </a:cubicBezTo>
                <a:cubicBezTo>
                  <a:pt x="1075" y="259"/>
                  <a:pt x="1075" y="259"/>
                  <a:pt x="1075" y="259"/>
                </a:cubicBezTo>
                <a:cubicBezTo>
                  <a:pt x="1076" y="260"/>
                  <a:pt x="1076" y="260"/>
                  <a:pt x="1076" y="260"/>
                </a:cubicBezTo>
                <a:cubicBezTo>
                  <a:pt x="1077" y="260"/>
                  <a:pt x="1077" y="260"/>
                  <a:pt x="1077" y="260"/>
                </a:cubicBezTo>
                <a:cubicBezTo>
                  <a:pt x="1078" y="259"/>
                  <a:pt x="1078" y="259"/>
                  <a:pt x="1078" y="259"/>
                </a:cubicBezTo>
                <a:cubicBezTo>
                  <a:pt x="1080" y="259"/>
                  <a:pt x="1080" y="259"/>
                  <a:pt x="1080" y="259"/>
                </a:cubicBezTo>
                <a:cubicBezTo>
                  <a:pt x="1081" y="260"/>
                  <a:pt x="1081" y="260"/>
                  <a:pt x="1081" y="260"/>
                </a:cubicBezTo>
                <a:cubicBezTo>
                  <a:pt x="1082" y="260"/>
                  <a:pt x="1082" y="260"/>
                  <a:pt x="1082" y="260"/>
                </a:cubicBezTo>
                <a:cubicBezTo>
                  <a:pt x="1081" y="260"/>
                  <a:pt x="1081" y="260"/>
                  <a:pt x="1081" y="260"/>
                </a:cubicBezTo>
                <a:cubicBezTo>
                  <a:pt x="1078" y="261"/>
                  <a:pt x="1078" y="261"/>
                  <a:pt x="1078" y="261"/>
                </a:cubicBezTo>
                <a:cubicBezTo>
                  <a:pt x="1077" y="260"/>
                  <a:pt x="1077" y="260"/>
                  <a:pt x="1077" y="260"/>
                </a:cubicBezTo>
                <a:cubicBezTo>
                  <a:pt x="1075" y="261"/>
                  <a:pt x="1075" y="261"/>
                  <a:pt x="1075" y="261"/>
                </a:cubicBezTo>
                <a:cubicBezTo>
                  <a:pt x="1075" y="262"/>
                  <a:pt x="1075" y="262"/>
                  <a:pt x="1075" y="262"/>
                </a:cubicBezTo>
                <a:cubicBezTo>
                  <a:pt x="1076" y="263"/>
                  <a:pt x="1076" y="263"/>
                  <a:pt x="1076" y="263"/>
                </a:cubicBezTo>
                <a:cubicBezTo>
                  <a:pt x="1077" y="263"/>
                  <a:pt x="1077" y="263"/>
                  <a:pt x="1077" y="263"/>
                </a:cubicBezTo>
                <a:cubicBezTo>
                  <a:pt x="1078" y="262"/>
                  <a:pt x="1078" y="262"/>
                  <a:pt x="1078" y="262"/>
                </a:cubicBezTo>
                <a:cubicBezTo>
                  <a:pt x="1080" y="262"/>
                  <a:pt x="1080" y="262"/>
                  <a:pt x="1080" y="262"/>
                </a:cubicBezTo>
                <a:cubicBezTo>
                  <a:pt x="1081" y="263"/>
                  <a:pt x="1081" y="263"/>
                  <a:pt x="1081" y="263"/>
                </a:cubicBezTo>
                <a:cubicBezTo>
                  <a:pt x="1081" y="264"/>
                  <a:pt x="1081" y="264"/>
                  <a:pt x="1081" y="264"/>
                </a:cubicBezTo>
                <a:cubicBezTo>
                  <a:pt x="1078" y="265"/>
                  <a:pt x="1078" y="265"/>
                  <a:pt x="1078" y="265"/>
                </a:cubicBezTo>
                <a:cubicBezTo>
                  <a:pt x="1078" y="266"/>
                  <a:pt x="1078" y="266"/>
                  <a:pt x="1078" y="266"/>
                </a:cubicBezTo>
                <a:cubicBezTo>
                  <a:pt x="1079" y="268"/>
                  <a:pt x="1079" y="268"/>
                  <a:pt x="1079" y="268"/>
                </a:cubicBezTo>
                <a:cubicBezTo>
                  <a:pt x="1079" y="268"/>
                  <a:pt x="1079" y="268"/>
                  <a:pt x="1079" y="268"/>
                </a:cubicBezTo>
                <a:cubicBezTo>
                  <a:pt x="1080" y="267"/>
                  <a:pt x="1080" y="267"/>
                  <a:pt x="1080" y="267"/>
                </a:cubicBezTo>
                <a:cubicBezTo>
                  <a:pt x="1081" y="267"/>
                  <a:pt x="1081" y="267"/>
                  <a:pt x="1081" y="267"/>
                </a:cubicBezTo>
                <a:cubicBezTo>
                  <a:pt x="1082" y="268"/>
                  <a:pt x="1082" y="268"/>
                  <a:pt x="1082" y="268"/>
                </a:cubicBezTo>
                <a:cubicBezTo>
                  <a:pt x="1082" y="267"/>
                  <a:pt x="1082" y="267"/>
                  <a:pt x="1082" y="267"/>
                </a:cubicBezTo>
                <a:cubicBezTo>
                  <a:pt x="1083" y="267"/>
                  <a:pt x="1083" y="267"/>
                  <a:pt x="1083" y="267"/>
                </a:cubicBezTo>
                <a:cubicBezTo>
                  <a:pt x="1084" y="268"/>
                  <a:pt x="1084" y="268"/>
                  <a:pt x="1084" y="268"/>
                </a:cubicBezTo>
                <a:cubicBezTo>
                  <a:pt x="1083" y="268"/>
                  <a:pt x="1083" y="268"/>
                  <a:pt x="1083" y="268"/>
                </a:cubicBezTo>
                <a:cubicBezTo>
                  <a:pt x="1083" y="270"/>
                  <a:pt x="1083" y="270"/>
                  <a:pt x="1083" y="270"/>
                </a:cubicBezTo>
                <a:cubicBezTo>
                  <a:pt x="1084" y="270"/>
                  <a:pt x="1084" y="270"/>
                  <a:pt x="1084" y="270"/>
                </a:cubicBezTo>
                <a:cubicBezTo>
                  <a:pt x="1082" y="273"/>
                  <a:pt x="1082" y="273"/>
                  <a:pt x="1082" y="273"/>
                </a:cubicBezTo>
                <a:cubicBezTo>
                  <a:pt x="1081" y="273"/>
                  <a:pt x="1081" y="273"/>
                  <a:pt x="1081" y="273"/>
                </a:cubicBezTo>
                <a:cubicBezTo>
                  <a:pt x="1080" y="274"/>
                  <a:pt x="1080" y="274"/>
                  <a:pt x="1080" y="274"/>
                </a:cubicBezTo>
                <a:cubicBezTo>
                  <a:pt x="1079" y="276"/>
                  <a:pt x="1079" y="276"/>
                  <a:pt x="1079" y="276"/>
                </a:cubicBezTo>
                <a:cubicBezTo>
                  <a:pt x="1080" y="276"/>
                  <a:pt x="1080" y="276"/>
                  <a:pt x="1080" y="276"/>
                </a:cubicBezTo>
                <a:cubicBezTo>
                  <a:pt x="1081" y="276"/>
                  <a:pt x="1081" y="276"/>
                  <a:pt x="1081" y="276"/>
                </a:cubicBezTo>
                <a:cubicBezTo>
                  <a:pt x="1082" y="275"/>
                  <a:pt x="1082" y="275"/>
                  <a:pt x="1082" y="275"/>
                </a:cubicBezTo>
                <a:cubicBezTo>
                  <a:pt x="1083" y="276"/>
                  <a:pt x="1083" y="276"/>
                  <a:pt x="1083" y="276"/>
                </a:cubicBezTo>
                <a:cubicBezTo>
                  <a:pt x="1083" y="277"/>
                  <a:pt x="1083" y="277"/>
                  <a:pt x="1083" y="277"/>
                </a:cubicBezTo>
                <a:cubicBezTo>
                  <a:pt x="1083" y="278"/>
                  <a:pt x="1083" y="278"/>
                  <a:pt x="1083" y="278"/>
                </a:cubicBezTo>
                <a:cubicBezTo>
                  <a:pt x="1083" y="278"/>
                  <a:pt x="1083" y="278"/>
                  <a:pt x="1083" y="278"/>
                </a:cubicBezTo>
                <a:cubicBezTo>
                  <a:pt x="1084" y="278"/>
                  <a:pt x="1084" y="278"/>
                  <a:pt x="1084" y="278"/>
                </a:cubicBezTo>
                <a:cubicBezTo>
                  <a:pt x="1085" y="279"/>
                  <a:pt x="1085" y="279"/>
                  <a:pt x="1085" y="279"/>
                </a:cubicBezTo>
                <a:cubicBezTo>
                  <a:pt x="1085" y="280"/>
                  <a:pt x="1085" y="280"/>
                  <a:pt x="1085" y="280"/>
                </a:cubicBezTo>
                <a:cubicBezTo>
                  <a:pt x="1084" y="280"/>
                  <a:pt x="1084" y="280"/>
                  <a:pt x="1084" y="280"/>
                </a:cubicBezTo>
                <a:cubicBezTo>
                  <a:pt x="1085" y="281"/>
                  <a:pt x="1085" y="281"/>
                  <a:pt x="1085" y="281"/>
                </a:cubicBezTo>
                <a:cubicBezTo>
                  <a:pt x="1084" y="282"/>
                  <a:pt x="1084" y="282"/>
                  <a:pt x="1084" y="282"/>
                </a:cubicBezTo>
                <a:cubicBezTo>
                  <a:pt x="1083" y="283"/>
                  <a:pt x="1083" y="283"/>
                  <a:pt x="1083" y="283"/>
                </a:cubicBezTo>
                <a:cubicBezTo>
                  <a:pt x="1082" y="284"/>
                  <a:pt x="1082" y="284"/>
                  <a:pt x="1082" y="284"/>
                </a:cubicBezTo>
                <a:cubicBezTo>
                  <a:pt x="1084" y="284"/>
                  <a:pt x="1084" y="284"/>
                  <a:pt x="1084" y="284"/>
                </a:cubicBezTo>
                <a:cubicBezTo>
                  <a:pt x="1085" y="283"/>
                  <a:pt x="1085" y="283"/>
                  <a:pt x="1085" y="283"/>
                </a:cubicBezTo>
                <a:cubicBezTo>
                  <a:pt x="1086" y="282"/>
                  <a:pt x="1086" y="282"/>
                  <a:pt x="1086" y="282"/>
                </a:cubicBezTo>
                <a:cubicBezTo>
                  <a:pt x="1088" y="281"/>
                  <a:pt x="1088" y="281"/>
                  <a:pt x="1088" y="281"/>
                </a:cubicBezTo>
                <a:cubicBezTo>
                  <a:pt x="1089" y="282"/>
                  <a:pt x="1089" y="282"/>
                  <a:pt x="1089" y="282"/>
                </a:cubicBezTo>
                <a:cubicBezTo>
                  <a:pt x="1088" y="283"/>
                  <a:pt x="1088" y="283"/>
                  <a:pt x="1088" y="283"/>
                </a:cubicBezTo>
                <a:cubicBezTo>
                  <a:pt x="1088" y="284"/>
                  <a:pt x="1088" y="284"/>
                  <a:pt x="1088" y="284"/>
                </a:cubicBezTo>
                <a:cubicBezTo>
                  <a:pt x="1087" y="285"/>
                  <a:pt x="1087" y="285"/>
                  <a:pt x="1087" y="285"/>
                </a:cubicBezTo>
                <a:cubicBezTo>
                  <a:pt x="1086" y="286"/>
                  <a:pt x="1086" y="286"/>
                  <a:pt x="1086" y="286"/>
                </a:cubicBezTo>
                <a:cubicBezTo>
                  <a:pt x="1085" y="286"/>
                  <a:pt x="1085" y="286"/>
                  <a:pt x="1085" y="286"/>
                </a:cubicBezTo>
                <a:cubicBezTo>
                  <a:pt x="1084" y="286"/>
                  <a:pt x="1084" y="286"/>
                  <a:pt x="1084" y="286"/>
                </a:cubicBezTo>
                <a:cubicBezTo>
                  <a:pt x="1083" y="287"/>
                  <a:pt x="1083" y="287"/>
                  <a:pt x="1083" y="287"/>
                </a:cubicBezTo>
                <a:cubicBezTo>
                  <a:pt x="1084" y="288"/>
                  <a:pt x="1084" y="288"/>
                  <a:pt x="1084" y="288"/>
                </a:cubicBezTo>
                <a:cubicBezTo>
                  <a:pt x="1085" y="287"/>
                  <a:pt x="1085" y="287"/>
                  <a:pt x="1085" y="287"/>
                </a:cubicBezTo>
                <a:cubicBezTo>
                  <a:pt x="1086" y="286"/>
                  <a:pt x="1086" y="286"/>
                  <a:pt x="1086" y="286"/>
                </a:cubicBezTo>
                <a:cubicBezTo>
                  <a:pt x="1088" y="287"/>
                  <a:pt x="1088" y="287"/>
                  <a:pt x="1088" y="287"/>
                </a:cubicBezTo>
                <a:cubicBezTo>
                  <a:pt x="1089" y="287"/>
                  <a:pt x="1089" y="287"/>
                  <a:pt x="1089" y="287"/>
                </a:cubicBezTo>
                <a:cubicBezTo>
                  <a:pt x="1088" y="288"/>
                  <a:pt x="1088" y="288"/>
                  <a:pt x="1088" y="288"/>
                </a:cubicBezTo>
                <a:cubicBezTo>
                  <a:pt x="1086" y="289"/>
                  <a:pt x="1086" y="289"/>
                  <a:pt x="1086" y="289"/>
                </a:cubicBezTo>
                <a:cubicBezTo>
                  <a:pt x="1086" y="291"/>
                  <a:pt x="1086" y="291"/>
                  <a:pt x="1086" y="291"/>
                </a:cubicBezTo>
                <a:cubicBezTo>
                  <a:pt x="1085" y="291"/>
                  <a:pt x="1085" y="291"/>
                  <a:pt x="1085" y="291"/>
                </a:cubicBezTo>
                <a:cubicBezTo>
                  <a:pt x="1083" y="292"/>
                  <a:pt x="1083" y="292"/>
                  <a:pt x="1083" y="292"/>
                </a:cubicBezTo>
                <a:cubicBezTo>
                  <a:pt x="1083" y="293"/>
                  <a:pt x="1083" y="293"/>
                  <a:pt x="1083" y="293"/>
                </a:cubicBezTo>
                <a:cubicBezTo>
                  <a:pt x="1084" y="294"/>
                  <a:pt x="1084" y="294"/>
                  <a:pt x="1084" y="294"/>
                </a:cubicBezTo>
                <a:cubicBezTo>
                  <a:pt x="1087" y="293"/>
                  <a:pt x="1087" y="293"/>
                  <a:pt x="1087" y="293"/>
                </a:cubicBezTo>
                <a:cubicBezTo>
                  <a:pt x="1088" y="292"/>
                  <a:pt x="1088" y="292"/>
                  <a:pt x="1088" y="292"/>
                </a:cubicBezTo>
                <a:cubicBezTo>
                  <a:pt x="1090" y="292"/>
                  <a:pt x="1090" y="292"/>
                  <a:pt x="1090" y="292"/>
                </a:cubicBezTo>
                <a:cubicBezTo>
                  <a:pt x="1091" y="292"/>
                  <a:pt x="1091" y="292"/>
                  <a:pt x="1091" y="292"/>
                </a:cubicBezTo>
                <a:cubicBezTo>
                  <a:pt x="1092" y="293"/>
                  <a:pt x="1092" y="293"/>
                  <a:pt x="1092" y="293"/>
                </a:cubicBezTo>
                <a:cubicBezTo>
                  <a:pt x="1091" y="293"/>
                  <a:pt x="1091" y="293"/>
                  <a:pt x="1091" y="293"/>
                </a:cubicBezTo>
                <a:cubicBezTo>
                  <a:pt x="1090" y="293"/>
                  <a:pt x="1090" y="293"/>
                  <a:pt x="1090" y="293"/>
                </a:cubicBezTo>
                <a:cubicBezTo>
                  <a:pt x="1087" y="294"/>
                  <a:pt x="1087" y="294"/>
                  <a:pt x="1087" y="294"/>
                </a:cubicBezTo>
                <a:cubicBezTo>
                  <a:pt x="1087" y="295"/>
                  <a:pt x="1087" y="295"/>
                  <a:pt x="1087" y="295"/>
                </a:cubicBezTo>
                <a:cubicBezTo>
                  <a:pt x="1089" y="295"/>
                  <a:pt x="1089" y="295"/>
                  <a:pt x="1089" y="295"/>
                </a:cubicBezTo>
                <a:cubicBezTo>
                  <a:pt x="1089" y="296"/>
                  <a:pt x="1089" y="296"/>
                  <a:pt x="1089" y="296"/>
                </a:cubicBezTo>
                <a:cubicBezTo>
                  <a:pt x="1088" y="297"/>
                  <a:pt x="1088" y="297"/>
                  <a:pt x="1088" y="297"/>
                </a:cubicBezTo>
                <a:cubicBezTo>
                  <a:pt x="1088" y="299"/>
                  <a:pt x="1088" y="299"/>
                  <a:pt x="1088" y="299"/>
                </a:cubicBezTo>
                <a:cubicBezTo>
                  <a:pt x="1090" y="299"/>
                  <a:pt x="1090" y="299"/>
                  <a:pt x="1090" y="299"/>
                </a:cubicBezTo>
                <a:cubicBezTo>
                  <a:pt x="1092" y="297"/>
                  <a:pt x="1092" y="297"/>
                  <a:pt x="1092" y="297"/>
                </a:cubicBezTo>
                <a:cubicBezTo>
                  <a:pt x="1093" y="297"/>
                  <a:pt x="1093" y="297"/>
                  <a:pt x="1093" y="297"/>
                </a:cubicBezTo>
                <a:cubicBezTo>
                  <a:pt x="1094" y="298"/>
                  <a:pt x="1094" y="298"/>
                  <a:pt x="1094" y="298"/>
                </a:cubicBezTo>
                <a:cubicBezTo>
                  <a:pt x="1095" y="299"/>
                  <a:pt x="1095" y="299"/>
                  <a:pt x="1095" y="299"/>
                </a:cubicBezTo>
                <a:cubicBezTo>
                  <a:pt x="1095" y="301"/>
                  <a:pt x="1095" y="301"/>
                  <a:pt x="1095" y="301"/>
                </a:cubicBezTo>
                <a:cubicBezTo>
                  <a:pt x="1097" y="302"/>
                  <a:pt x="1097" y="302"/>
                  <a:pt x="1097" y="302"/>
                </a:cubicBezTo>
                <a:cubicBezTo>
                  <a:pt x="1097" y="302"/>
                  <a:pt x="1097" y="302"/>
                  <a:pt x="1097" y="302"/>
                </a:cubicBezTo>
                <a:cubicBezTo>
                  <a:pt x="1096" y="303"/>
                  <a:pt x="1096" y="303"/>
                  <a:pt x="1096" y="303"/>
                </a:cubicBezTo>
                <a:cubicBezTo>
                  <a:pt x="1094" y="303"/>
                  <a:pt x="1094" y="303"/>
                  <a:pt x="1094" y="303"/>
                </a:cubicBezTo>
                <a:cubicBezTo>
                  <a:pt x="1093" y="305"/>
                  <a:pt x="1093" y="305"/>
                  <a:pt x="1093" y="305"/>
                </a:cubicBezTo>
                <a:cubicBezTo>
                  <a:pt x="1094" y="306"/>
                  <a:pt x="1094" y="306"/>
                  <a:pt x="1094" y="306"/>
                </a:cubicBezTo>
                <a:cubicBezTo>
                  <a:pt x="1097" y="306"/>
                  <a:pt x="1097" y="306"/>
                  <a:pt x="1097" y="306"/>
                </a:cubicBezTo>
                <a:cubicBezTo>
                  <a:pt x="1097" y="306"/>
                  <a:pt x="1097" y="306"/>
                  <a:pt x="1097" y="306"/>
                </a:cubicBezTo>
                <a:cubicBezTo>
                  <a:pt x="1097" y="305"/>
                  <a:pt x="1097" y="305"/>
                  <a:pt x="1097" y="305"/>
                </a:cubicBezTo>
                <a:cubicBezTo>
                  <a:pt x="1097" y="304"/>
                  <a:pt x="1097" y="304"/>
                  <a:pt x="1097" y="304"/>
                </a:cubicBezTo>
                <a:cubicBezTo>
                  <a:pt x="1098" y="304"/>
                  <a:pt x="1098" y="304"/>
                  <a:pt x="1098" y="304"/>
                </a:cubicBezTo>
                <a:cubicBezTo>
                  <a:pt x="1099" y="304"/>
                  <a:pt x="1099" y="304"/>
                  <a:pt x="1099" y="304"/>
                </a:cubicBezTo>
                <a:cubicBezTo>
                  <a:pt x="1100" y="303"/>
                  <a:pt x="1100" y="303"/>
                  <a:pt x="1100" y="303"/>
                </a:cubicBezTo>
                <a:cubicBezTo>
                  <a:pt x="1102" y="303"/>
                  <a:pt x="1102" y="303"/>
                  <a:pt x="1102" y="303"/>
                </a:cubicBezTo>
                <a:cubicBezTo>
                  <a:pt x="1103" y="304"/>
                  <a:pt x="1103" y="304"/>
                  <a:pt x="1103" y="304"/>
                </a:cubicBezTo>
                <a:cubicBezTo>
                  <a:pt x="1104" y="304"/>
                  <a:pt x="1104" y="304"/>
                  <a:pt x="1104" y="304"/>
                </a:cubicBezTo>
                <a:cubicBezTo>
                  <a:pt x="1105" y="304"/>
                  <a:pt x="1105" y="304"/>
                  <a:pt x="1105" y="304"/>
                </a:cubicBezTo>
                <a:cubicBezTo>
                  <a:pt x="1106" y="302"/>
                  <a:pt x="1106" y="302"/>
                  <a:pt x="1106" y="302"/>
                </a:cubicBezTo>
                <a:cubicBezTo>
                  <a:pt x="1107" y="302"/>
                  <a:pt x="1107" y="302"/>
                  <a:pt x="1107" y="302"/>
                </a:cubicBezTo>
                <a:cubicBezTo>
                  <a:pt x="1108" y="302"/>
                  <a:pt x="1108" y="302"/>
                  <a:pt x="1108" y="302"/>
                </a:cubicBezTo>
                <a:cubicBezTo>
                  <a:pt x="1109" y="301"/>
                  <a:pt x="1109" y="301"/>
                  <a:pt x="1109" y="301"/>
                </a:cubicBezTo>
                <a:cubicBezTo>
                  <a:pt x="1110" y="302"/>
                  <a:pt x="1110" y="302"/>
                  <a:pt x="1110" y="302"/>
                </a:cubicBezTo>
                <a:cubicBezTo>
                  <a:pt x="1112" y="301"/>
                  <a:pt x="1112" y="301"/>
                  <a:pt x="1112" y="301"/>
                </a:cubicBezTo>
                <a:cubicBezTo>
                  <a:pt x="1112" y="300"/>
                  <a:pt x="1112" y="300"/>
                  <a:pt x="1112" y="300"/>
                </a:cubicBezTo>
                <a:cubicBezTo>
                  <a:pt x="1111" y="299"/>
                  <a:pt x="1111" y="299"/>
                  <a:pt x="1111" y="299"/>
                </a:cubicBezTo>
                <a:cubicBezTo>
                  <a:pt x="1111" y="298"/>
                  <a:pt x="1111" y="298"/>
                  <a:pt x="1111" y="298"/>
                </a:cubicBezTo>
                <a:cubicBezTo>
                  <a:pt x="1112" y="298"/>
                  <a:pt x="1112" y="298"/>
                  <a:pt x="1112" y="298"/>
                </a:cubicBezTo>
                <a:cubicBezTo>
                  <a:pt x="1113" y="298"/>
                  <a:pt x="1113" y="298"/>
                  <a:pt x="1113" y="298"/>
                </a:cubicBezTo>
                <a:cubicBezTo>
                  <a:pt x="1114" y="300"/>
                  <a:pt x="1114" y="300"/>
                  <a:pt x="1114" y="300"/>
                </a:cubicBezTo>
                <a:cubicBezTo>
                  <a:pt x="1113" y="302"/>
                  <a:pt x="1113" y="302"/>
                  <a:pt x="1113" y="302"/>
                </a:cubicBezTo>
                <a:cubicBezTo>
                  <a:pt x="1112" y="303"/>
                  <a:pt x="1112" y="303"/>
                  <a:pt x="1112" y="303"/>
                </a:cubicBezTo>
                <a:cubicBezTo>
                  <a:pt x="1111" y="303"/>
                  <a:pt x="1111" y="303"/>
                  <a:pt x="1111" y="303"/>
                </a:cubicBezTo>
                <a:cubicBezTo>
                  <a:pt x="1110" y="304"/>
                  <a:pt x="1110" y="304"/>
                  <a:pt x="1110" y="304"/>
                </a:cubicBezTo>
                <a:cubicBezTo>
                  <a:pt x="1110" y="305"/>
                  <a:pt x="1110" y="305"/>
                  <a:pt x="1110" y="305"/>
                </a:cubicBezTo>
                <a:cubicBezTo>
                  <a:pt x="1112" y="304"/>
                  <a:pt x="1112" y="304"/>
                  <a:pt x="1112" y="304"/>
                </a:cubicBezTo>
                <a:cubicBezTo>
                  <a:pt x="1115" y="302"/>
                  <a:pt x="1115" y="302"/>
                  <a:pt x="1115" y="302"/>
                </a:cubicBezTo>
                <a:cubicBezTo>
                  <a:pt x="1117" y="300"/>
                  <a:pt x="1117" y="300"/>
                  <a:pt x="1117" y="300"/>
                </a:cubicBezTo>
                <a:cubicBezTo>
                  <a:pt x="1118" y="300"/>
                  <a:pt x="1118" y="300"/>
                  <a:pt x="1118" y="300"/>
                </a:cubicBezTo>
                <a:cubicBezTo>
                  <a:pt x="1119" y="301"/>
                  <a:pt x="1119" y="301"/>
                  <a:pt x="1119" y="301"/>
                </a:cubicBezTo>
                <a:cubicBezTo>
                  <a:pt x="1119" y="302"/>
                  <a:pt x="1119" y="302"/>
                  <a:pt x="1119" y="302"/>
                </a:cubicBezTo>
                <a:cubicBezTo>
                  <a:pt x="1117" y="303"/>
                  <a:pt x="1117" y="303"/>
                  <a:pt x="1117" y="303"/>
                </a:cubicBezTo>
                <a:cubicBezTo>
                  <a:pt x="1116" y="304"/>
                  <a:pt x="1116" y="304"/>
                  <a:pt x="1116" y="304"/>
                </a:cubicBezTo>
                <a:cubicBezTo>
                  <a:pt x="1114" y="305"/>
                  <a:pt x="1114" y="305"/>
                  <a:pt x="1114" y="305"/>
                </a:cubicBezTo>
                <a:cubicBezTo>
                  <a:pt x="1113" y="306"/>
                  <a:pt x="1113" y="306"/>
                  <a:pt x="1113" y="306"/>
                </a:cubicBezTo>
                <a:cubicBezTo>
                  <a:pt x="1112" y="306"/>
                  <a:pt x="1112" y="306"/>
                  <a:pt x="1112" y="306"/>
                </a:cubicBezTo>
                <a:cubicBezTo>
                  <a:pt x="1112" y="307"/>
                  <a:pt x="1112" y="307"/>
                  <a:pt x="1112" y="307"/>
                </a:cubicBezTo>
                <a:cubicBezTo>
                  <a:pt x="1114" y="306"/>
                  <a:pt x="1114" y="306"/>
                  <a:pt x="1114" y="306"/>
                </a:cubicBezTo>
                <a:cubicBezTo>
                  <a:pt x="1116" y="305"/>
                  <a:pt x="1116" y="305"/>
                  <a:pt x="1116" y="305"/>
                </a:cubicBezTo>
                <a:cubicBezTo>
                  <a:pt x="1117" y="305"/>
                  <a:pt x="1117" y="305"/>
                  <a:pt x="1117" y="305"/>
                </a:cubicBezTo>
                <a:cubicBezTo>
                  <a:pt x="1115" y="307"/>
                  <a:pt x="1115" y="307"/>
                  <a:pt x="1115" y="307"/>
                </a:cubicBezTo>
                <a:cubicBezTo>
                  <a:pt x="1113" y="307"/>
                  <a:pt x="1113" y="307"/>
                  <a:pt x="1113" y="307"/>
                </a:cubicBezTo>
                <a:cubicBezTo>
                  <a:pt x="1113" y="309"/>
                  <a:pt x="1113" y="309"/>
                  <a:pt x="1113" y="309"/>
                </a:cubicBezTo>
                <a:cubicBezTo>
                  <a:pt x="1110" y="311"/>
                  <a:pt x="1110" y="311"/>
                  <a:pt x="1110" y="311"/>
                </a:cubicBezTo>
                <a:cubicBezTo>
                  <a:pt x="1110" y="312"/>
                  <a:pt x="1110" y="312"/>
                  <a:pt x="1110" y="312"/>
                </a:cubicBezTo>
                <a:cubicBezTo>
                  <a:pt x="1111" y="312"/>
                  <a:pt x="1111" y="312"/>
                  <a:pt x="1111" y="312"/>
                </a:cubicBezTo>
                <a:cubicBezTo>
                  <a:pt x="1112" y="311"/>
                  <a:pt x="1112" y="311"/>
                  <a:pt x="1112" y="311"/>
                </a:cubicBezTo>
                <a:cubicBezTo>
                  <a:pt x="1112" y="311"/>
                  <a:pt x="1112" y="311"/>
                  <a:pt x="1112" y="311"/>
                </a:cubicBezTo>
                <a:cubicBezTo>
                  <a:pt x="1113" y="311"/>
                  <a:pt x="1113" y="311"/>
                  <a:pt x="1113" y="311"/>
                </a:cubicBezTo>
                <a:cubicBezTo>
                  <a:pt x="1113" y="313"/>
                  <a:pt x="1113" y="313"/>
                  <a:pt x="1113" y="313"/>
                </a:cubicBezTo>
                <a:cubicBezTo>
                  <a:pt x="1114" y="312"/>
                  <a:pt x="1114" y="312"/>
                  <a:pt x="1114" y="312"/>
                </a:cubicBezTo>
                <a:cubicBezTo>
                  <a:pt x="1115" y="311"/>
                  <a:pt x="1115" y="311"/>
                  <a:pt x="1115" y="311"/>
                </a:cubicBezTo>
                <a:cubicBezTo>
                  <a:pt x="1116" y="310"/>
                  <a:pt x="1116" y="310"/>
                  <a:pt x="1116" y="310"/>
                </a:cubicBezTo>
                <a:cubicBezTo>
                  <a:pt x="1116" y="310"/>
                  <a:pt x="1116" y="310"/>
                  <a:pt x="1116" y="310"/>
                </a:cubicBezTo>
                <a:cubicBezTo>
                  <a:pt x="1117" y="310"/>
                  <a:pt x="1117" y="310"/>
                  <a:pt x="1117" y="310"/>
                </a:cubicBezTo>
                <a:cubicBezTo>
                  <a:pt x="1116" y="311"/>
                  <a:pt x="1116" y="311"/>
                  <a:pt x="1116" y="311"/>
                </a:cubicBezTo>
                <a:cubicBezTo>
                  <a:pt x="1115" y="313"/>
                  <a:pt x="1115" y="313"/>
                  <a:pt x="1115" y="313"/>
                </a:cubicBezTo>
                <a:cubicBezTo>
                  <a:pt x="1115" y="313"/>
                  <a:pt x="1115" y="313"/>
                  <a:pt x="1115" y="313"/>
                </a:cubicBezTo>
                <a:cubicBezTo>
                  <a:pt x="1117" y="313"/>
                  <a:pt x="1117" y="313"/>
                  <a:pt x="1117" y="313"/>
                </a:cubicBezTo>
                <a:cubicBezTo>
                  <a:pt x="1118" y="312"/>
                  <a:pt x="1118" y="312"/>
                  <a:pt x="1118" y="312"/>
                </a:cubicBezTo>
                <a:cubicBezTo>
                  <a:pt x="1118" y="312"/>
                  <a:pt x="1118" y="312"/>
                  <a:pt x="1118" y="312"/>
                </a:cubicBezTo>
                <a:cubicBezTo>
                  <a:pt x="1120" y="311"/>
                  <a:pt x="1120" y="311"/>
                  <a:pt x="1120" y="311"/>
                </a:cubicBezTo>
                <a:cubicBezTo>
                  <a:pt x="1118" y="313"/>
                  <a:pt x="1118" y="313"/>
                  <a:pt x="1118" y="313"/>
                </a:cubicBezTo>
                <a:cubicBezTo>
                  <a:pt x="1118" y="315"/>
                  <a:pt x="1118" y="315"/>
                  <a:pt x="1118" y="315"/>
                </a:cubicBezTo>
                <a:cubicBezTo>
                  <a:pt x="1116" y="317"/>
                  <a:pt x="1116" y="317"/>
                  <a:pt x="1116" y="317"/>
                </a:cubicBezTo>
                <a:cubicBezTo>
                  <a:pt x="1116" y="318"/>
                  <a:pt x="1116" y="318"/>
                  <a:pt x="1116" y="318"/>
                </a:cubicBezTo>
                <a:cubicBezTo>
                  <a:pt x="1117" y="318"/>
                  <a:pt x="1117" y="318"/>
                  <a:pt x="1117" y="318"/>
                </a:cubicBezTo>
                <a:cubicBezTo>
                  <a:pt x="1118" y="317"/>
                  <a:pt x="1118" y="317"/>
                  <a:pt x="1118" y="317"/>
                </a:cubicBezTo>
                <a:cubicBezTo>
                  <a:pt x="1120" y="313"/>
                  <a:pt x="1120" y="313"/>
                  <a:pt x="1120" y="313"/>
                </a:cubicBezTo>
                <a:cubicBezTo>
                  <a:pt x="1121" y="312"/>
                  <a:pt x="1121" y="312"/>
                  <a:pt x="1121" y="312"/>
                </a:cubicBezTo>
                <a:cubicBezTo>
                  <a:pt x="1121" y="313"/>
                  <a:pt x="1121" y="313"/>
                  <a:pt x="1121" y="313"/>
                </a:cubicBezTo>
                <a:cubicBezTo>
                  <a:pt x="1120" y="315"/>
                  <a:pt x="1120" y="315"/>
                  <a:pt x="1120" y="315"/>
                </a:cubicBezTo>
                <a:cubicBezTo>
                  <a:pt x="1120" y="317"/>
                  <a:pt x="1120" y="317"/>
                  <a:pt x="1120" y="317"/>
                </a:cubicBezTo>
                <a:cubicBezTo>
                  <a:pt x="1119" y="318"/>
                  <a:pt x="1119" y="318"/>
                  <a:pt x="1119" y="318"/>
                </a:cubicBezTo>
                <a:cubicBezTo>
                  <a:pt x="1118" y="320"/>
                  <a:pt x="1118" y="320"/>
                  <a:pt x="1118" y="320"/>
                </a:cubicBezTo>
                <a:cubicBezTo>
                  <a:pt x="1120" y="321"/>
                  <a:pt x="1120" y="321"/>
                  <a:pt x="1120" y="321"/>
                </a:cubicBezTo>
                <a:cubicBezTo>
                  <a:pt x="1120" y="320"/>
                  <a:pt x="1120" y="320"/>
                  <a:pt x="1120" y="320"/>
                </a:cubicBezTo>
                <a:cubicBezTo>
                  <a:pt x="1120" y="318"/>
                  <a:pt x="1120" y="318"/>
                  <a:pt x="1120" y="318"/>
                </a:cubicBezTo>
                <a:cubicBezTo>
                  <a:pt x="1121" y="317"/>
                  <a:pt x="1121" y="317"/>
                  <a:pt x="1121" y="317"/>
                </a:cubicBezTo>
                <a:cubicBezTo>
                  <a:pt x="1121" y="317"/>
                  <a:pt x="1121" y="317"/>
                  <a:pt x="1121" y="317"/>
                </a:cubicBezTo>
                <a:cubicBezTo>
                  <a:pt x="1123" y="318"/>
                  <a:pt x="1123" y="318"/>
                  <a:pt x="1123" y="318"/>
                </a:cubicBezTo>
                <a:cubicBezTo>
                  <a:pt x="1123" y="315"/>
                  <a:pt x="1123" y="315"/>
                  <a:pt x="1123" y="315"/>
                </a:cubicBezTo>
                <a:cubicBezTo>
                  <a:pt x="1123" y="315"/>
                  <a:pt x="1123" y="315"/>
                  <a:pt x="1123" y="315"/>
                </a:cubicBezTo>
                <a:cubicBezTo>
                  <a:pt x="1124" y="314"/>
                  <a:pt x="1124" y="314"/>
                  <a:pt x="1124" y="314"/>
                </a:cubicBezTo>
                <a:cubicBezTo>
                  <a:pt x="1125" y="314"/>
                  <a:pt x="1125" y="314"/>
                  <a:pt x="1125" y="314"/>
                </a:cubicBezTo>
                <a:cubicBezTo>
                  <a:pt x="1125" y="315"/>
                  <a:pt x="1125" y="315"/>
                  <a:pt x="1125" y="315"/>
                </a:cubicBezTo>
                <a:cubicBezTo>
                  <a:pt x="1125" y="315"/>
                  <a:pt x="1125" y="315"/>
                  <a:pt x="1125" y="315"/>
                </a:cubicBezTo>
                <a:cubicBezTo>
                  <a:pt x="1124" y="317"/>
                  <a:pt x="1124" y="317"/>
                  <a:pt x="1124" y="317"/>
                </a:cubicBezTo>
                <a:cubicBezTo>
                  <a:pt x="1125" y="318"/>
                  <a:pt x="1125" y="318"/>
                  <a:pt x="1125" y="318"/>
                </a:cubicBezTo>
                <a:cubicBezTo>
                  <a:pt x="1127" y="318"/>
                  <a:pt x="1127" y="318"/>
                  <a:pt x="1127" y="318"/>
                </a:cubicBezTo>
                <a:cubicBezTo>
                  <a:pt x="1132" y="320"/>
                  <a:pt x="1132" y="320"/>
                  <a:pt x="1132" y="320"/>
                </a:cubicBezTo>
                <a:cubicBezTo>
                  <a:pt x="1132" y="320"/>
                  <a:pt x="1132" y="320"/>
                  <a:pt x="1132" y="320"/>
                </a:cubicBezTo>
                <a:cubicBezTo>
                  <a:pt x="1132" y="319"/>
                  <a:pt x="1132" y="319"/>
                  <a:pt x="1132" y="319"/>
                </a:cubicBezTo>
                <a:cubicBezTo>
                  <a:pt x="1133" y="319"/>
                  <a:pt x="1133" y="319"/>
                  <a:pt x="1133" y="319"/>
                </a:cubicBezTo>
                <a:cubicBezTo>
                  <a:pt x="1134" y="318"/>
                  <a:pt x="1134" y="318"/>
                  <a:pt x="1134" y="318"/>
                </a:cubicBezTo>
                <a:cubicBezTo>
                  <a:pt x="1134" y="318"/>
                  <a:pt x="1134" y="318"/>
                  <a:pt x="1134" y="318"/>
                </a:cubicBezTo>
                <a:cubicBezTo>
                  <a:pt x="1134" y="317"/>
                  <a:pt x="1134" y="317"/>
                  <a:pt x="1134" y="317"/>
                </a:cubicBezTo>
                <a:cubicBezTo>
                  <a:pt x="1133" y="317"/>
                  <a:pt x="1133" y="317"/>
                  <a:pt x="1133" y="317"/>
                </a:cubicBezTo>
                <a:cubicBezTo>
                  <a:pt x="1132" y="317"/>
                  <a:pt x="1132" y="317"/>
                  <a:pt x="1132" y="317"/>
                </a:cubicBezTo>
                <a:cubicBezTo>
                  <a:pt x="1131" y="317"/>
                  <a:pt x="1131" y="317"/>
                  <a:pt x="1131" y="317"/>
                </a:cubicBezTo>
                <a:cubicBezTo>
                  <a:pt x="1131" y="316"/>
                  <a:pt x="1131" y="316"/>
                  <a:pt x="1131" y="316"/>
                </a:cubicBezTo>
                <a:cubicBezTo>
                  <a:pt x="1132" y="315"/>
                  <a:pt x="1132" y="315"/>
                  <a:pt x="1132" y="315"/>
                </a:cubicBezTo>
                <a:cubicBezTo>
                  <a:pt x="1132" y="315"/>
                  <a:pt x="1132" y="315"/>
                  <a:pt x="1132" y="315"/>
                </a:cubicBezTo>
                <a:cubicBezTo>
                  <a:pt x="1130" y="314"/>
                  <a:pt x="1130" y="314"/>
                  <a:pt x="1130" y="314"/>
                </a:cubicBezTo>
                <a:cubicBezTo>
                  <a:pt x="1127" y="312"/>
                  <a:pt x="1127" y="312"/>
                  <a:pt x="1127" y="312"/>
                </a:cubicBezTo>
                <a:cubicBezTo>
                  <a:pt x="1126" y="311"/>
                  <a:pt x="1126" y="311"/>
                  <a:pt x="1126" y="311"/>
                </a:cubicBezTo>
                <a:cubicBezTo>
                  <a:pt x="1127" y="311"/>
                  <a:pt x="1127" y="311"/>
                  <a:pt x="1127" y="311"/>
                </a:cubicBezTo>
                <a:cubicBezTo>
                  <a:pt x="1128" y="311"/>
                  <a:pt x="1128" y="311"/>
                  <a:pt x="1128" y="311"/>
                </a:cubicBezTo>
                <a:cubicBezTo>
                  <a:pt x="1129" y="311"/>
                  <a:pt x="1129" y="311"/>
                  <a:pt x="1129" y="311"/>
                </a:cubicBezTo>
                <a:cubicBezTo>
                  <a:pt x="1130" y="311"/>
                  <a:pt x="1130" y="311"/>
                  <a:pt x="1130" y="311"/>
                </a:cubicBezTo>
                <a:cubicBezTo>
                  <a:pt x="1130" y="312"/>
                  <a:pt x="1130" y="312"/>
                  <a:pt x="1130" y="312"/>
                </a:cubicBezTo>
                <a:cubicBezTo>
                  <a:pt x="1132" y="313"/>
                  <a:pt x="1132" y="313"/>
                  <a:pt x="1132" y="313"/>
                </a:cubicBezTo>
                <a:cubicBezTo>
                  <a:pt x="1133" y="314"/>
                  <a:pt x="1133" y="314"/>
                  <a:pt x="1133" y="314"/>
                </a:cubicBezTo>
                <a:cubicBezTo>
                  <a:pt x="1134" y="314"/>
                  <a:pt x="1134" y="314"/>
                  <a:pt x="1134" y="314"/>
                </a:cubicBezTo>
                <a:cubicBezTo>
                  <a:pt x="1136" y="313"/>
                  <a:pt x="1136" y="313"/>
                  <a:pt x="1136" y="313"/>
                </a:cubicBezTo>
                <a:cubicBezTo>
                  <a:pt x="1137" y="312"/>
                  <a:pt x="1137" y="312"/>
                  <a:pt x="1137" y="312"/>
                </a:cubicBezTo>
                <a:cubicBezTo>
                  <a:pt x="1137" y="312"/>
                  <a:pt x="1137" y="312"/>
                  <a:pt x="1137" y="312"/>
                </a:cubicBezTo>
                <a:cubicBezTo>
                  <a:pt x="1136" y="311"/>
                  <a:pt x="1136" y="311"/>
                  <a:pt x="1136" y="311"/>
                </a:cubicBezTo>
                <a:cubicBezTo>
                  <a:pt x="1134" y="312"/>
                  <a:pt x="1134" y="312"/>
                  <a:pt x="1134" y="312"/>
                </a:cubicBezTo>
                <a:cubicBezTo>
                  <a:pt x="1133" y="311"/>
                  <a:pt x="1133" y="311"/>
                  <a:pt x="1133" y="311"/>
                </a:cubicBezTo>
                <a:cubicBezTo>
                  <a:pt x="1133" y="311"/>
                  <a:pt x="1133" y="311"/>
                  <a:pt x="1133" y="311"/>
                </a:cubicBezTo>
                <a:cubicBezTo>
                  <a:pt x="1134" y="311"/>
                  <a:pt x="1134" y="311"/>
                  <a:pt x="1134" y="311"/>
                </a:cubicBezTo>
                <a:cubicBezTo>
                  <a:pt x="1136" y="311"/>
                  <a:pt x="1136" y="311"/>
                  <a:pt x="1136" y="311"/>
                </a:cubicBezTo>
                <a:cubicBezTo>
                  <a:pt x="1137" y="310"/>
                  <a:pt x="1137" y="310"/>
                  <a:pt x="1137" y="310"/>
                </a:cubicBezTo>
                <a:cubicBezTo>
                  <a:pt x="1137" y="309"/>
                  <a:pt x="1137" y="309"/>
                  <a:pt x="1137" y="309"/>
                </a:cubicBezTo>
                <a:cubicBezTo>
                  <a:pt x="1135" y="309"/>
                  <a:pt x="1135" y="309"/>
                  <a:pt x="1135" y="309"/>
                </a:cubicBezTo>
                <a:cubicBezTo>
                  <a:pt x="1134" y="308"/>
                  <a:pt x="1134" y="308"/>
                  <a:pt x="1134" y="308"/>
                </a:cubicBezTo>
                <a:cubicBezTo>
                  <a:pt x="1134" y="308"/>
                  <a:pt x="1134" y="308"/>
                  <a:pt x="1134" y="308"/>
                </a:cubicBezTo>
                <a:cubicBezTo>
                  <a:pt x="1135" y="308"/>
                  <a:pt x="1135" y="308"/>
                  <a:pt x="1135" y="308"/>
                </a:cubicBezTo>
                <a:cubicBezTo>
                  <a:pt x="1135" y="307"/>
                  <a:pt x="1135" y="307"/>
                  <a:pt x="1135" y="307"/>
                </a:cubicBezTo>
                <a:cubicBezTo>
                  <a:pt x="1134" y="307"/>
                  <a:pt x="1134" y="307"/>
                  <a:pt x="1134" y="307"/>
                </a:cubicBezTo>
                <a:cubicBezTo>
                  <a:pt x="1132" y="306"/>
                  <a:pt x="1132" y="306"/>
                  <a:pt x="1132" y="306"/>
                </a:cubicBezTo>
                <a:cubicBezTo>
                  <a:pt x="1132" y="305"/>
                  <a:pt x="1132" y="305"/>
                  <a:pt x="1132" y="305"/>
                </a:cubicBezTo>
                <a:cubicBezTo>
                  <a:pt x="1132" y="305"/>
                  <a:pt x="1132" y="305"/>
                  <a:pt x="1132" y="305"/>
                </a:cubicBezTo>
                <a:cubicBezTo>
                  <a:pt x="1134" y="306"/>
                  <a:pt x="1134" y="306"/>
                  <a:pt x="1134" y="306"/>
                </a:cubicBezTo>
                <a:cubicBezTo>
                  <a:pt x="1136" y="306"/>
                  <a:pt x="1136" y="306"/>
                  <a:pt x="1136" y="306"/>
                </a:cubicBezTo>
                <a:cubicBezTo>
                  <a:pt x="1138" y="306"/>
                  <a:pt x="1138" y="306"/>
                  <a:pt x="1138" y="306"/>
                </a:cubicBezTo>
                <a:cubicBezTo>
                  <a:pt x="1140" y="305"/>
                  <a:pt x="1140" y="305"/>
                  <a:pt x="1140" y="305"/>
                </a:cubicBezTo>
                <a:cubicBezTo>
                  <a:pt x="1140" y="304"/>
                  <a:pt x="1140" y="304"/>
                  <a:pt x="1140" y="304"/>
                </a:cubicBezTo>
                <a:cubicBezTo>
                  <a:pt x="1139" y="303"/>
                  <a:pt x="1139" y="303"/>
                  <a:pt x="1139" y="303"/>
                </a:cubicBezTo>
                <a:cubicBezTo>
                  <a:pt x="1138" y="303"/>
                  <a:pt x="1138" y="303"/>
                  <a:pt x="1138" y="303"/>
                </a:cubicBezTo>
                <a:cubicBezTo>
                  <a:pt x="1134" y="302"/>
                  <a:pt x="1134" y="302"/>
                  <a:pt x="1134" y="302"/>
                </a:cubicBezTo>
                <a:cubicBezTo>
                  <a:pt x="1133" y="302"/>
                  <a:pt x="1133" y="302"/>
                  <a:pt x="1133" y="302"/>
                </a:cubicBezTo>
                <a:cubicBezTo>
                  <a:pt x="1133" y="301"/>
                  <a:pt x="1133" y="301"/>
                  <a:pt x="1133" y="301"/>
                </a:cubicBezTo>
                <a:cubicBezTo>
                  <a:pt x="1134" y="301"/>
                  <a:pt x="1134" y="301"/>
                  <a:pt x="1134" y="301"/>
                </a:cubicBezTo>
                <a:cubicBezTo>
                  <a:pt x="1135" y="302"/>
                  <a:pt x="1135" y="302"/>
                  <a:pt x="1135" y="302"/>
                </a:cubicBezTo>
                <a:cubicBezTo>
                  <a:pt x="1137" y="302"/>
                  <a:pt x="1137" y="302"/>
                  <a:pt x="1137" y="302"/>
                </a:cubicBezTo>
                <a:cubicBezTo>
                  <a:pt x="1139" y="301"/>
                  <a:pt x="1139" y="301"/>
                  <a:pt x="1139" y="301"/>
                </a:cubicBezTo>
                <a:cubicBezTo>
                  <a:pt x="1139" y="300"/>
                  <a:pt x="1139" y="300"/>
                  <a:pt x="1139" y="300"/>
                </a:cubicBezTo>
                <a:cubicBezTo>
                  <a:pt x="1138" y="299"/>
                  <a:pt x="1138" y="299"/>
                  <a:pt x="1138" y="299"/>
                </a:cubicBezTo>
                <a:cubicBezTo>
                  <a:pt x="1136" y="298"/>
                  <a:pt x="1136" y="298"/>
                  <a:pt x="1136" y="298"/>
                </a:cubicBezTo>
                <a:cubicBezTo>
                  <a:pt x="1136" y="297"/>
                  <a:pt x="1136" y="297"/>
                  <a:pt x="1136" y="297"/>
                </a:cubicBezTo>
                <a:cubicBezTo>
                  <a:pt x="1137" y="297"/>
                  <a:pt x="1137" y="297"/>
                  <a:pt x="1137" y="297"/>
                </a:cubicBezTo>
                <a:cubicBezTo>
                  <a:pt x="1138" y="298"/>
                  <a:pt x="1138" y="298"/>
                  <a:pt x="1138" y="298"/>
                </a:cubicBezTo>
                <a:cubicBezTo>
                  <a:pt x="1139" y="299"/>
                  <a:pt x="1139" y="299"/>
                  <a:pt x="1139" y="299"/>
                </a:cubicBezTo>
                <a:cubicBezTo>
                  <a:pt x="1140" y="298"/>
                  <a:pt x="1140" y="298"/>
                  <a:pt x="1140" y="298"/>
                </a:cubicBezTo>
                <a:cubicBezTo>
                  <a:pt x="1141" y="297"/>
                  <a:pt x="1141" y="297"/>
                  <a:pt x="1141" y="297"/>
                </a:cubicBezTo>
                <a:cubicBezTo>
                  <a:pt x="1141" y="296"/>
                  <a:pt x="1141" y="296"/>
                  <a:pt x="1141" y="296"/>
                </a:cubicBezTo>
                <a:cubicBezTo>
                  <a:pt x="1140" y="296"/>
                  <a:pt x="1140" y="296"/>
                  <a:pt x="1140" y="296"/>
                </a:cubicBezTo>
                <a:cubicBezTo>
                  <a:pt x="1139" y="295"/>
                  <a:pt x="1139" y="295"/>
                  <a:pt x="1139" y="295"/>
                </a:cubicBezTo>
                <a:cubicBezTo>
                  <a:pt x="1139" y="294"/>
                  <a:pt x="1139" y="294"/>
                  <a:pt x="1139" y="294"/>
                </a:cubicBezTo>
                <a:cubicBezTo>
                  <a:pt x="1140" y="294"/>
                  <a:pt x="1140" y="294"/>
                  <a:pt x="1140" y="294"/>
                </a:cubicBezTo>
                <a:cubicBezTo>
                  <a:pt x="1140" y="295"/>
                  <a:pt x="1140" y="295"/>
                  <a:pt x="1140" y="295"/>
                </a:cubicBezTo>
                <a:cubicBezTo>
                  <a:pt x="1141" y="295"/>
                  <a:pt x="1141" y="295"/>
                  <a:pt x="1141" y="295"/>
                </a:cubicBezTo>
                <a:cubicBezTo>
                  <a:pt x="1143" y="294"/>
                  <a:pt x="1143" y="294"/>
                  <a:pt x="1143" y="294"/>
                </a:cubicBezTo>
                <a:cubicBezTo>
                  <a:pt x="1143" y="293"/>
                  <a:pt x="1143" y="293"/>
                  <a:pt x="1143" y="293"/>
                </a:cubicBezTo>
                <a:cubicBezTo>
                  <a:pt x="1141" y="293"/>
                  <a:pt x="1141" y="293"/>
                  <a:pt x="1141" y="293"/>
                </a:cubicBezTo>
                <a:cubicBezTo>
                  <a:pt x="1139" y="292"/>
                  <a:pt x="1139" y="292"/>
                  <a:pt x="1139" y="292"/>
                </a:cubicBezTo>
                <a:cubicBezTo>
                  <a:pt x="1139" y="291"/>
                  <a:pt x="1139" y="291"/>
                  <a:pt x="1139" y="291"/>
                </a:cubicBezTo>
                <a:cubicBezTo>
                  <a:pt x="1139" y="291"/>
                  <a:pt x="1139" y="291"/>
                  <a:pt x="1139" y="291"/>
                </a:cubicBezTo>
                <a:cubicBezTo>
                  <a:pt x="1141" y="292"/>
                  <a:pt x="1141" y="292"/>
                  <a:pt x="1141" y="292"/>
                </a:cubicBezTo>
                <a:cubicBezTo>
                  <a:pt x="1142" y="292"/>
                  <a:pt x="1142" y="292"/>
                  <a:pt x="1142" y="292"/>
                </a:cubicBezTo>
                <a:cubicBezTo>
                  <a:pt x="1143" y="293"/>
                  <a:pt x="1143" y="293"/>
                  <a:pt x="1143" y="293"/>
                </a:cubicBezTo>
                <a:cubicBezTo>
                  <a:pt x="1144" y="293"/>
                  <a:pt x="1144" y="293"/>
                  <a:pt x="1144" y="293"/>
                </a:cubicBezTo>
                <a:cubicBezTo>
                  <a:pt x="1145" y="291"/>
                  <a:pt x="1145" y="291"/>
                  <a:pt x="1145" y="291"/>
                </a:cubicBezTo>
                <a:cubicBezTo>
                  <a:pt x="1145" y="290"/>
                  <a:pt x="1145" y="290"/>
                  <a:pt x="1145" y="290"/>
                </a:cubicBezTo>
                <a:cubicBezTo>
                  <a:pt x="1146" y="289"/>
                  <a:pt x="1146" y="289"/>
                  <a:pt x="1146" y="289"/>
                </a:cubicBezTo>
                <a:cubicBezTo>
                  <a:pt x="1146" y="289"/>
                  <a:pt x="1146" y="289"/>
                  <a:pt x="1146" y="289"/>
                </a:cubicBezTo>
                <a:cubicBezTo>
                  <a:pt x="1146" y="288"/>
                  <a:pt x="1146" y="288"/>
                  <a:pt x="1146" y="288"/>
                </a:cubicBezTo>
                <a:cubicBezTo>
                  <a:pt x="1146" y="286"/>
                  <a:pt x="1146" y="286"/>
                  <a:pt x="1146" y="286"/>
                </a:cubicBezTo>
                <a:cubicBezTo>
                  <a:pt x="1146" y="285"/>
                  <a:pt x="1146" y="285"/>
                  <a:pt x="1146" y="285"/>
                </a:cubicBezTo>
                <a:cubicBezTo>
                  <a:pt x="1145" y="283"/>
                  <a:pt x="1145" y="283"/>
                  <a:pt x="1145" y="283"/>
                </a:cubicBezTo>
                <a:cubicBezTo>
                  <a:pt x="1143" y="281"/>
                  <a:pt x="1143" y="281"/>
                  <a:pt x="1143" y="281"/>
                </a:cubicBezTo>
                <a:cubicBezTo>
                  <a:pt x="1141" y="281"/>
                  <a:pt x="1141" y="281"/>
                  <a:pt x="1141" y="281"/>
                </a:cubicBezTo>
                <a:cubicBezTo>
                  <a:pt x="1140" y="280"/>
                  <a:pt x="1140" y="280"/>
                  <a:pt x="1140" y="280"/>
                </a:cubicBezTo>
                <a:cubicBezTo>
                  <a:pt x="1140" y="280"/>
                  <a:pt x="1140" y="280"/>
                  <a:pt x="1140" y="280"/>
                </a:cubicBezTo>
                <a:cubicBezTo>
                  <a:pt x="1141" y="279"/>
                  <a:pt x="1141" y="279"/>
                  <a:pt x="1141" y="279"/>
                </a:cubicBezTo>
                <a:cubicBezTo>
                  <a:pt x="1142" y="280"/>
                  <a:pt x="1142" y="280"/>
                  <a:pt x="1142" y="280"/>
                </a:cubicBezTo>
                <a:cubicBezTo>
                  <a:pt x="1145" y="282"/>
                  <a:pt x="1145" y="282"/>
                  <a:pt x="1145" y="282"/>
                </a:cubicBezTo>
                <a:cubicBezTo>
                  <a:pt x="1146" y="283"/>
                  <a:pt x="1146" y="283"/>
                  <a:pt x="1146" y="283"/>
                </a:cubicBezTo>
                <a:cubicBezTo>
                  <a:pt x="1147" y="283"/>
                  <a:pt x="1147" y="283"/>
                  <a:pt x="1147" y="283"/>
                </a:cubicBezTo>
                <a:cubicBezTo>
                  <a:pt x="1148" y="283"/>
                  <a:pt x="1148" y="283"/>
                  <a:pt x="1148" y="283"/>
                </a:cubicBezTo>
                <a:cubicBezTo>
                  <a:pt x="1147" y="280"/>
                  <a:pt x="1147" y="280"/>
                  <a:pt x="1147" y="280"/>
                </a:cubicBezTo>
                <a:cubicBezTo>
                  <a:pt x="1146" y="279"/>
                  <a:pt x="1146" y="279"/>
                  <a:pt x="1146" y="279"/>
                </a:cubicBezTo>
                <a:cubicBezTo>
                  <a:pt x="1144" y="278"/>
                  <a:pt x="1144" y="278"/>
                  <a:pt x="1144" y="278"/>
                </a:cubicBezTo>
                <a:cubicBezTo>
                  <a:pt x="1141" y="277"/>
                  <a:pt x="1141" y="277"/>
                  <a:pt x="1141" y="277"/>
                </a:cubicBezTo>
                <a:cubicBezTo>
                  <a:pt x="1140" y="276"/>
                  <a:pt x="1140" y="276"/>
                  <a:pt x="1140" y="276"/>
                </a:cubicBezTo>
                <a:cubicBezTo>
                  <a:pt x="1140" y="275"/>
                  <a:pt x="1140" y="275"/>
                  <a:pt x="1140" y="275"/>
                </a:cubicBezTo>
                <a:cubicBezTo>
                  <a:pt x="1141" y="275"/>
                  <a:pt x="1141" y="275"/>
                  <a:pt x="1141" y="275"/>
                </a:cubicBezTo>
                <a:cubicBezTo>
                  <a:pt x="1142" y="276"/>
                  <a:pt x="1142" y="276"/>
                  <a:pt x="1142" y="276"/>
                </a:cubicBezTo>
                <a:cubicBezTo>
                  <a:pt x="1143" y="277"/>
                  <a:pt x="1143" y="277"/>
                  <a:pt x="1143" y="277"/>
                </a:cubicBezTo>
                <a:cubicBezTo>
                  <a:pt x="1145" y="277"/>
                  <a:pt x="1145" y="277"/>
                  <a:pt x="1145" y="277"/>
                </a:cubicBezTo>
                <a:cubicBezTo>
                  <a:pt x="1146" y="275"/>
                  <a:pt x="1146" y="275"/>
                  <a:pt x="1146" y="275"/>
                </a:cubicBezTo>
                <a:cubicBezTo>
                  <a:pt x="1146" y="274"/>
                  <a:pt x="1146" y="274"/>
                  <a:pt x="1146" y="274"/>
                </a:cubicBezTo>
                <a:cubicBezTo>
                  <a:pt x="1146" y="273"/>
                  <a:pt x="1146" y="273"/>
                  <a:pt x="1146" y="273"/>
                </a:cubicBezTo>
                <a:cubicBezTo>
                  <a:pt x="1147" y="273"/>
                  <a:pt x="1147" y="273"/>
                  <a:pt x="1147" y="273"/>
                </a:cubicBezTo>
                <a:cubicBezTo>
                  <a:pt x="1148" y="273"/>
                  <a:pt x="1148" y="273"/>
                  <a:pt x="1148" y="273"/>
                </a:cubicBezTo>
                <a:cubicBezTo>
                  <a:pt x="1148" y="274"/>
                  <a:pt x="1148" y="274"/>
                  <a:pt x="1148" y="274"/>
                </a:cubicBezTo>
                <a:cubicBezTo>
                  <a:pt x="1148" y="275"/>
                  <a:pt x="1148" y="275"/>
                  <a:pt x="1148" y="275"/>
                </a:cubicBezTo>
                <a:cubicBezTo>
                  <a:pt x="1149" y="276"/>
                  <a:pt x="1149" y="276"/>
                  <a:pt x="1149" y="276"/>
                </a:cubicBezTo>
                <a:cubicBezTo>
                  <a:pt x="1151" y="276"/>
                  <a:pt x="1151" y="276"/>
                  <a:pt x="1151" y="276"/>
                </a:cubicBezTo>
                <a:cubicBezTo>
                  <a:pt x="1152" y="276"/>
                  <a:pt x="1152" y="276"/>
                  <a:pt x="1152" y="276"/>
                </a:cubicBezTo>
                <a:cubicBezTo>
                  <a:pt x="1153" y="276"/>
                  <a:pt x="1153" y="276"/>
                  <a:pt x="1153" y="276"/>
                </a:cubicBezTo>
                <a:cubicBezTo>
                  <a:pt x="1153" y="275"/>
                  <a:pt x="1153" y="275"/>
                  <a:pt x="1153" y="275"/>
                </a:cubicBezTo>
                <a:cubicBezTo>
                  <a:pt x="1154" y="274"/>
                  <a:pt x="1154" y="274"/>
                  <a:pt x="1154" y="274"/>
                </a:cubicBezTo>
                <a:cubicBezTo>
                  <a:pt x="1155" y="274"/>
                  <a:pt x="1155" y="274"/>
                  <a:pt x="1155" y="274"/>
                </a:cubicBezTo>
                <a:cubicBezTo>
                  <a:pt x="1154" y="273"/>
                  <a:pt x="1154" y="273"/>
                  <a:pt x="1154" y="273"/>
                </a:cubicBezTo>
                <a:cubicBezTo>
                  <a:pt x="1153" y="272"/>
                  <a:pt x="1153" y="272"/>
                  <a:pt x="1153" y="272"/>
                </a:cubicBezTo>
                <a:cubicBezTo>
                  <a:pt x="1150" y="272"/>
                  <a:pt x="1150" y="272"/>
                  <a:pt x="1150" y="272"/>
                </a:cubicBezTo>
                <a:cubicBezTo>
                  <a:pt x="1150" y="272"/>
                  <a:pt x="1150" y="272"/>
                  <a:pt x="1150" y="272"/>
                </a:cubicBezTo>
                <a:cubicBezTo>
                  <a:pt x="1150" y="271"/>
                  <a:pt x="1150" y="271"/>
                  <a:pt x="1150" y="271"/>
                </a:cubicBezTo>
                <a:cubicBezTo>
                  <a:pt x="1150" y="270"/>
                  <a:pt x="1150" y="270"/>
                  <a:pt x="1150" y="270"/>
                </a:cubicBezTo>
                <a:cubicBezTo>
                  <a:pt x="1149" y="269"/>
                  <a:pt x="1149" y="269"/>
                  <a:pt x="1149" y="269"/>
                </a:cubicBezTo>
                <a:cubicBezTo>
                  <a:pt x="1149" y="268"/>
                  <a:pt x="1149" y="268"/>
                  <a:pt x="1149" y="268"/>
                </a:cubicBezTo>
                <a:cubicBezTo>
                  <a:pt x="1149" y="267"/>
                  <a:pt x="1149" y="267"/>
                  <a:pt x="1149" y="267"/>
                </a:cubicBezTo>
                <a:cubicBezTo>
                  <a:pt x="1150" y="267"/>
                  <a:pt x="1150" y="267"/>
                  <a:pt x="1150" y="267"/>
                </a:cubicBezTo>
                <a:cubicBezTo>
                  <a:pt x="1151" y="268"/>
                  <a:pt x="1151" y="268"/>
                  <a:pt x="1151" y="268"/>
                </a:cubicBezTo>
                <a:cubicBezTo>
                  <a:pt x="1151" y="270"/>
                  <a:pt x="1151" y="270"/>
                  <a:pt x="1151" y="270"/>
                </a:cubicBezTo>
                <a:cubicBezTo>
                  <a:pt x="1152" y="271"/>
                  <a:pt x="1152" y="271"/>
                  <a:pt x="1152" y="271"/>
                </a:cubicBezTo>
                <a:cubicBezTo>
                  <a:pt x="1154" y="271"/>
                  <a:pt x="1154" y="271"/>
                  <a:pt x="1154" y="271"/>
                </a:cubicBezTo>
                <a:cubicBezTo>
                  <a:pt x="1155" y="270"/>
                  <a:pt x="1155" y="270"/>
                  <a:pt x="1155" y="270"/>
                </a:cubicBezTo>
                <a:cubicBezTo>
                  <a:pt x="1155" y="270"/>
                  <a:pt x="1155" y="270"/>
                  <a:pt x="1155" y="270"/>
                </a:cubicBezTo>
                <a:cubicBezTo>
                  <a:pt x="1155" y="269"/>
                  <a:pt x="1155" y="269"/>
                  <a:pt x="1155" y="269"/>
                </a:cubicBezTo>
                <a:cubicBezTo>
                  <a:pt x="1153" y="268"/>
                  <a:pt x="1153" y="268"/>
                  <a:pt x="1153" y="268"/>
                </a:cubicBezTo>
                <a:cubicBezTo>
                  <a:pt x="1151" y="267"/>
                  <a:pt x="1151" y="267"/>
                  <a:pt x="1151" y="267"/>
                </a:cubicBezTo>
                <a:cubicBezTo>
                  <a:pt x="1151" y="265"/>
                  <a:pt x="1151" y="265"/>
                  <a:pt x="1151" y="265"/>
                </a:cubicBezTo>
                <a:cubicBezTo>
                  <a:pt x="1152" y="265"/>
                  <a:pt x="1152" y="265"/>
                  <a:pt x="1152" y="265"/>
                </a:cubicBezTo>
                <a:cubicBezTo>
                  <a:pt x="1152" y="266"/>
                  <a:pt x="1152" y="266"/>
                  <a:pt x="1152" y="266"/>
                </a:cubicBezTo>
                <a:cubicBezTo>
                  <a:pt x="1154" y="267"/>
                  <a:pt x="1154" y="267"/>
                  <a:pt x="1154" y="267"/>
                </a:cubicBezTo>
                <a:cubicBezTo>
                  <a:pt x="1155" y="268"/>
                  <a:pt x="1155" y="268"/>
                  <a:pt x="1155" y="268"/>
                </a:cubicBezTo>
                <a:cubicBezTo>
                  <a:pt x="1157" y="269"/>
                  <a:pt x="1157" y="269"/>
                  <a:pt x="1157" y="269"/>
                </a:cubicBezTo>
                <a:cubicBezTo>
                  <a:pt x="1157" y="268"/>
                  <a:pt x="1157" y="268"/>
                  <a:pt x="1157" y="268"/>
                </a:cubicBezTo>
                <a:cubicBezTo>
                  <a:pt x="1157" y="267"/>
                  <a:pt x="1157" y="267"/>
                  <a:pt x="1157" y="267"/>
                </a:cubicBezTo>
                <a:cubicBezTo>
                  <a:pt x="1157" y="266"/>
                  <a:pt x="1157" y="266"/>
                  <a:pt x="1157" y="266"/>
                </a:cubicBezTo>
                <a:cubicBezTo>
                  <a:pt x="1155" y="265"/>
                  <a:pt x="1155" y="265"/>
                  <a:pt x="1155" y="265"/>
                </a:cubicBezTo>
                <a:cubicBezTo>
                  <a:pt x="1153" y="264"/>
                  <a:pt x="1153" y="264"/>
                  <a:pt x="1153" y="264"/>
                </a:cubicBezTo>
                <a:cubicBezTo>
                  <a:pt x="1153" y="263"/>
                  <a:pt x="1153" y="263"/>
                  <a:pt x="1153" y="263"/>
                </a:cubicBezTo>
                <a:cubicBezTo>
                  <a:pt x="1154" y="262"/>
                  <a:pt x="1154" y="262"/>
                  <a:pt x="1154" y="262"/>
                </a:cubicBezTo>
                <a:cubicBezTo>
                  <a:pt x="1155" y="261"/>
                  <a:pt x="1155" y="261"/>
                  <a:pt x="1155" y="261"/>
                </a:cubicBezTo>
                <a:cubicBezTo>
                  <a:pt x="1156" y="261"/>
                  <a:pt x="1156" y="261"/>
                  <a:pt x="1156" y="261"/>
                </a:cubicBezTo>
                <a:cubicBezTo>
                  <a:pt x="1156" y="262"/>
                  <a:pt x="1156" y="262"/>
                  <a:pt x="1156" y="262"/>
                </a:cubicBezTo>
                <a:cubicBezTo>
                  <a:pt x="1158" y="264"/>
                  <a:pt x="1158" y="264"/>
                  <a:pt x="1158" y="264"/>
                </a:cubicBezTo>
                <a:cubicBezTo>
                  <a:pt x="1160" y="264"/>
                  <a:pt x="1160" y="264"/>
                  <a:pt x="1160" y="264"/>
                </a:cubicBezTo>
                <a:cubicBezTo>
                  <a:pt x="1160" y="264"/>
                  <a:pt x="1160" y="264"/>
                  <a:pt x="1160" y="264"/>
                </a:cubicBezTo>
                <a:cubicBezTo>
                  <a:pt x="1162" y="264"/>
                  <a:pt x="1162" y="264"/>
                  <a:pt x="1162" y="264"/>
                </a:cubicBezTo>
                <a:cubicBezTo>
                  <a:pt x="1163" y="263"/>
                  <a:pt x="1163" y="263"/>
                  <a:pt x="1163" y="263"/>
                </a:cubicBezTo>
                <a:cubicBezTo>
                  <a:pt x="1164" y="262"/>
                  <a:pt x="1164" y="262"/>
                  <a:pt x="1164" y="262"/>
                </a:cubicBezTo>
                <a:cubicBezTo>
                  <a:pt x="1163" y="261"/>
                  <a:pt x="1163" y="261"/>
                  <a:pt x="1163" y="261"/>
                </a:cubicBezTo>
                <a:cubicBezTo>
                  <a:pt x="1162" y="261"/>
                  <a:pt x="1162" y="261"/>
                  <a:pt x="1162" y="261"/>
                </a:cubicBezTo>
                <a:cubicBezTo>
                  <a:pt x="1161" y="260"/>
                  <a:pt x="1161" y="260"/>
                  <a:pt x="1161" y="260"/>
                </a:cubicBezTo>
                <a:cubicBezTo>
                  <a:pt x="1159" y="259"/>
                  <a:pt x="1159" y="259"/>
                  <a:pt x="1159" y="259"/>
                </a:cubicBezTo>
                <a:cubicBezTo>
                  <a:pt x="1158" y="258"/>
                  <a:pt x="1158" y="258"/>
                  <a:pt x="1158" y="258"/>
                </a:cubicBezTo>
                <a:cubicBezTo>
                  <a:pt x="1156" y="258"/>
                  <a:pt x="1156" y="258"/>
                  <a:pt x="1156" y="258"/>
                </a:cubicBezTo>
                <a:cubicBezTo>
                  <a:pt x="1157" y="257"/>
                  <a:pt x="1157" y="257"/>
                  <a:pt x="1157" y="257"/>
                </a:cubicBezTo>
                <a:cubicBezTo>
                  <a:pt x="1157" y="256"/>
                  <a:pt x="1157" y="256"/>
                  <a:pt x="1157" y="256"/>
                </a:cubicBezTo>
                <a:cubicBezTo>
                  <a:pt x="1158" y="257"/>
                  <a:pt x="1158" y="257"/>
                  <a:pt x="1158" y="257"/>
                </a:cubicBezTo>
                <a:cubicBezTo>
                  <a:pt x="1159" y="258"/>
                  <a:pt x="1159" y="258"/>
                  <a:pt x="1159" y="258"/>
                </a:cubicBezTo>
                <a:cubicBezTo>
                  <a:pt x="1160" y="258"/>
                  <a:pt x="1160" y="258"/>
                  <a:pt x="1160" y="258"/>
                </a:cubicBezTo>
                <a:cubicBezTo>
                  <a:pt x="1161" y="258"/>
                  <a:pt x="1161" y="258"/>
                  <a:pt x="1161" y="258"/>
                </a:cubicBezTo>
                <a:cubicBezTo>
                  <a:pt x="1162" y="260"/>
                  <a:pt x="1162" y="260"/>
                  <a:pt x="1162" y="260"/>
                </a:cubicBezTo>
                <a:cubicBezTo>
                  <a:pt x="1164" y="261"/>
                  <a:pt x="1164" y="261"/>
                  <a:pt x="1164" y="261"/>
                </a:cubicBezTo>
                <a:cubicBezTo>
                  <a:pt x="1164" y="260"/>
                  <a:pt x="1164" y="260"/>
                  <a:pt x="1164" y="260"/>
                </a:cubicBezTo>
                <a:cubicBezTo>
                  <a:pt x="1165" y="259"/>
                  <a:pt x="1165" y="259"/>
                  <a:pt x="1165" y="259"/>
                </a:cubicBezTo>
                <a:cubicBezTo>
                  <a:pt x="1165" y="258"/>
                  <a:pt x="1165" y="258"/>
                  <a:pt x="1165" y="258"/>
                </a:cubicBezTo>
                <a:cubicBezTo>
                  <a:pt x="1165" y="257"/>
                  <a:pt x="1165" y="257"/>
                  <a:pt x="1165" y="257"/>
                </a:cubicBezTo>
                <a:cubicBezTo>
                  <a:pt x="1165" y="256"/>
                  <a:pt x="1165" y="256"/>
                  <a:pt x="1165" y="256"/>
                </a:cubicBezTo>
                <a:cubicBezTo>
                  <a:pt x="1164" y="255"/>
                  <a:pt x="1164" y="255"/>
                  <a:pt x="1164" y="255"/>
                </a:cubicBezTo>
                <a:cubicBezTo>
                  <a:pt x="1164" y="255"/>
                  <a:pt x="1164" y="255"/>
                  <a:pt x="1164" y="255"/>
                </a:cubicBezTo>
                <a:cubicBezTo>
                  <a:pt x="1165" y="255"/>
                  <a:pt x="1165" y="255"/>
                  <a:pt x="1165" y="255"/>
                </a:cubicBezTo>
                <a:cubicBezTo>
                  <a:pt x="1166" y="255"/>
                  <a:pt x="1166" y="255"/>
                  <a:pt x="1166" y="255"/>
                </a:cubicBezTo>
                <a:cubicBezTo>
                  <a:pt x="1166" y="253"/>
                  <a:pt x="1166" y="253"/>
                  <a:pt x="1166" y="253"/>
                </a:cubicBezTo>
                <a:cubicBezTo>
                  <a:pt x="1166" y="252"/>
                  <a:pt x="1166" y="252"/>
                  <a:pt x="1166" y="252"/>
                </a:cubicBezTo>
                <a:cubicBezTo>
                  <a:pt x="1165" y="252"/>
                  <a:pt x="1165" y="252"/>
                  <a:pt x="1165" y="252"/>
                </a:cubicBezTo>
                <a:cubicBezTo>
                  <a:pt x="1164" y="252"/>
                  <a:pt x="1164" y="252"/>
                  <a:pt x="1164" y="252"/>
                </a:cubicBezTo>
                <a:cubicBezTo>
                  <a:pt x="1164" y="252"/>
                  <a:pt x="1164" y="252"/>
                  <a:pt x="1164" y="252"/>
                </a:cubicBezTo>
                <a:cubicBezTo>
                  <a:pt x="1163" y="251"/>
                  <a:pt x="1163" y="251"/>
                  <a:pt x="1163" y="251"/>
                </a:cubicBezTo>
                <a:cubicBezTo>
                  <a:pt x="1161" y="251"/>
                  <a:pt x="1161" y="251"/>
                  <a:pt x="1161" y="251"/>
                </a:cubicBezTo>
                <a:cubicBezTo>
                  <a:pt x="1159" y="249"/>
                  <a:pt x="1159" y="249"/>
                  <a:pt x="1159" y="249"/>
                </a:cubicBezTo>
                <a:cubicBezTo>
                  <a:pt x="1158" y="249"/>
                  <a:pt x="1158" y="249"/>
                  <a:pt x="1158" y="249"/>
                </a:cubicBezTo>
                <a:cubicBezTo>
                  <a:pt x="1159" y="248"/>
                  <a:pt x="1159" y="248"/>
                  <a:pt x="1159" y="248"/>
                </a:cubicBezTo>
                <a:cubicBezTo>
                  <a:pt x="1161" y="248"/>
                  <a:pt x="1161" y="248"/>
                  <a:pt x="1161" y="248"/>
                </a:cubicBezTo>
                <a:cubicBezTo>
                  <a:pt x="1163" y="248"/>
                  <a:pt x="1163" y="248"/>
                  <a:pt x="1163" y="248"/>
                </a:cubicBezTo>
                <a:cubicBezTo>
                  <a:pt x="1165" y="248"/>
                  <a:pt x="1165" y="248"/>
                  <a:pt x="1165" y="248"/>
                </a:cubicBezTo>
                <a:cubicBezTo>
                  <a:pt x="1165" y="247"/>
                  <a:pt x="1165" y="247"/>
                  <a:pt x="1165" y="247"/>
                </a:cubicBezTo>
                <a:cubicBezTo>
                  <a:pt x="1166" y="247"/>
                  <a:pt x="1166" y="247"/>
                  <a:pt x="1166" y="247"/>
                </a:cubicBezTo>
                <a:cubicBezTo>
                  <a:pt x="1167" y="248"/>
                  <a:pt x="1167" y="248"/>
                  <a:pt x="1167" y="248"/>
                </a:cubicBezTo>
                <a:cubicBezTo>
                  <a:pt x="1168" y="246"/>
                  <a:pt x="1168" y="246"/>
                  <a:pt x="1168" y="246"/>
                </a:cubicBezTo>
                <a:cubicBezTo>
                  <a:pt x="1167" y="243"/>
                  <a:pt x="1167" y="243"/>
                  <a:pt x="1167" y="243"/>
                </a:cubicBezTo>
                <a:cubicBezTo>
                  <a:pt x="1167" y="241"/>
                  <a:pt x="1167" y="241"/>
                  <a:pt x="1167" y="241"/>
                </a:cubicBezTo>
                <a:cubicBezTo>
                  <a:pt x="1165" y="240"/>
                  <a:pt x="1165" y="240"/>
                  <a:pt x="1165" y="240"/>
                </a:cubicBezTo>
                <a:cubicBezTo>
                  <a:pt x="1165" y="239"/>
                  <a:pt x="1165" y="239"/>
                  <a:pt x="1165" y="239"/>
                </a:cubicBezTo>
                <a:cubicBezTo>
                  <a:pt x="1165" y="238"/>
                  <a:pt x="1165" y="238"/>
                  <a:pt x="1165" y="238"/>
                </a:cubicBezTo>
                <a:cubicBezTo>
                  <a:pt x="1166" y="237"/>
                  <a:pt x="1166" y="237"/>
                  <a:pt x="1166" y="237"/>
                </a:cubicBezTo>
                <a:cubicBezTo>
                  <a:pt x="1165" y="235"/>
                  <a:pt x="1165" y="235"/>
                  <a:pt x="1165" y="235"/>
                </a:cubicBezTo>
                <a:cubicBezTo>
                  <a:pt x="1165" y="235"/>
                  <a:pt x="1165" y="235"/>
                  <a:pt x="1165" y="235"/>
                </a:cubicBezTo>
                <a:cubicBezTo>
                  <a:pt x="1165" y="234"/>
                  <a:pt x="1165" y="234"/>
                  <a:pt x="1165" y="234"/>
                </a:cubicBezTo>
                <a:cubicBezTo>
                  <a:pt x="1166" y="234"/>
                  <a:pt x="1166" y="234"/>
                  <a:pt x="1166" y="234"/>
                </a:cubicBezTo>
                <a:cubicBezTo>
                  <a:pt x="1167" y="235"/>
                  <a:pt x="1167" y="235"/>
                  <a:pt x="1167" y="235"/>
                </a:cubicBezTo>
                <a:cubicBezTo>
                  <a:pt x="1168" y="236"/>
                  <a:pt x="1168" y="236"/>
                  <a:pt x="1168" y="236"/>
                </a:cubicBezTo>
                <a:cubicBezTo>
                  <a:pt x="1168" y="235"/>
                  <a:pt x="1168" y="235"/>
                  <a:pt x="1168" y="235"/>
                </a:cubicBezTo>
                <a:cubicBezTo>
                  <a:pt x="1169" y="235"/>
                  <a:pt x="1169" y="235"/>
                  <a:pt x="1169" y="235"/>
                </a:cubicBezTo>
                <a:cubicBezTo>
                  <a:pt x="1170" y="235"/>
                  <a:pt x="1170" y="235"/>
                  <a:pt x="1170" y="235"/>
                </a:cubicBezTo>
                <a:cubicBezTo>
                  <a:pt x="1171" y="237"/>
                  <a:pt x="1171" y="237"/>
                  <a:pt x="1171" y="237"/>
                </a:cubicBezTo>
                <a:cubicBezTo>
                  <a:pt x="1172" y="238"/>
                  <a:pt x="1172" y="238"/>
                  <a:pt x="1172" y="238"/>
                </a:cubicBezTo>
                <a:cubicBezTo>
                  <a:pt x="1173" y="238"/>
                  <a:pt x="1173" y="238"/>
                  <a:pt x="1173" y="238"/>
                </a:cubicBezTo>
                <a:cubicBezTo>
                  <a:pt x="1175" y="236"/>
                  <a:pt x="1175" y="236"/>
                  <a:pt x="1175" y="236"/>
                </a:cubicBezTo>
                <a:cubicBezTo>
                  <a:pt x="1176" y="233"/>
                  <a:pt x="1176" y="233"/>
                  <a:pt x="1176" y="233"/>
                </a:cubicBezTo>
                <a:cubicBezTo>
                  <a:pt x="1176" y="231"/>
                  <a:pt x="1176" y="231"/>
                  <a:pt x="1176" y="231"/>
                </a:cubicBezTo>
                <a:cubicBezTo>
                  <a:pt x="1175" y="230"/>
                  <a:pt x="1175" y="230"/>
                  <a:pt x="1175" y="230"/>
                </a:cubicBezTo>
                <a:cubicBezTo>
                  <a:pt x="1175" y="229"/>
                  <a:pt x="1175" y="229"/>
                  <a:pt x="1175" y="229"/>
                </a:cubicBezTo>
                <a:cubicBezTo>
                  <a:pt x="1176" y="228"/>
                  <a:pt x="1176" y="228"/>
                  <a:pt x="1176" y="228"/>
                </a:cubicBezTo>
                <a:cubicBezTo>
                  <a:pt x="1177" y="228"/>
                  <a:pt x="1177" y="228"/>
                  <a:pt x="1177" y="228"/>
                </a:cubicBezTo>
                <a:cubicBezTo>
                  <a:pt x="1177" y="228"/>
                  <a:pt x="1177" y="228"/>
                  <a:pt x="1177" y="228"/>
                </a:cubicBezTo>
                <a:cubicBezTo>
                  <a:pt x="1178" y="227"/>
                  <a:pt x="1178" y="227"/>
                  <a:pt x="1178" y="227"/>
                </a:cubicBezTo>
                <a:cubicBezTo>
                  <a:pt x="1179" y="228"/>
                  <a:pt x="1179" y="228"/>
                  <a:pt x="1179" y="228"/>
                </a:cubicBezTo>
                <a:cubicBezTo>
                  <a:pt x="1179" y="230"/>
                  <a:pt x="1179" y="230"/>
                  <a:pt x="1179" y="230"/>
                </a:cubicBezTo>
                <a:cubicBezTo>
                  <a:pt x="1180" y="230"/>
                  <a:pt x="1180" y="230"/>
                  <a:pt x="1180" y="230"/>
                </a:cubicBezTo>
                <a:cubicBezTo>
                  <a:pt x="1181" y="229"/>
                  <a:pt x="1181" y="229"/>
                  <a:pt x="1181" y="229"/>
                </a:cubicBezTo>
                <a:cubicBezTo>
                  <a:pt x="1181" y="228"/>
                  <a:pt x="1181" y="228"/>
                  <a:pt x="1181" y="228"/>
                </a:cubicBezTo>
                <a:cubicBezTo>
                  <a:pt x="1182" y="227"/>
                  <a:pt x="1182" y="227"/>
                  <a:pt x="1182" y="227"/>
                </a:cubicBezTo>
                <a:cubicBezTo>
                  <a:pt x="1182" y="227"/>
                  <a:pt x="1182" y="227"/>
                  <a:pt x="1182" y="227"/>
                </a:cubicBezTo>
                <a:cubicBezTo>
                  <a:pt x="1183" y="228"/>
                  <a:pt x="1183" y="228"/>
                  <a:pt x="1183" y="228"/>
                </a:cubicBezTo>
                <a:cubicBezTo>
                  <a:pt x="1183" y="230"/>
                  <a:pt x="1183" y="230"/>
                  <a:pt x="1183" y="230"/>
                </a:cubicBezTo>
                <a:cubicBezTo>
                  <a:pt x="1184" y="231"/>
                  <a:pt x="1184" y="231"/>
                  <a:pt x="1184" y="231"/>
                </a:cubicBezTo>
                <a:cubicBezTo>
                  <a:pt x="1186" y="230"/>
                  <a:pt x="1186" y="230"/>
                  <a:pt x="1186" y="230"/>
                </a:cubicBezTo>
                <a:cubicBezTo>
                  <a:pt x="1186" y="229"/>
                  <a:pt x="1186" y="229"/>
                  <a:pt x="1186" y="229"/>
                </a:cubicBezTo>
                <a:cubicBezTo>
                  <a:pt x="1187" y="228"/>
                  <a:pt x="1187" y="228"/>
                  <a:pt x="1187" y="228"/>
                </a:cubicBezTo>
                <a:cubicBezTo>
                  <a:pt x="1188" y="229"/>
                  <a:pt x="1188" y="229"/>
                  <a:pt x="1188" y="229"/>
                </a:cubicBezTo>
                <a:cubicBezTo>
                  <a:pt x="1189" y="229"/>
                  <a:pt x="1189" y="229"/>
                  <a:pt x="1189" y="229"/>
                </a:cubicBezTo>
                <a:cubicBezTo>
                  <a:pt x="1191" y="229"/>
                  <a:pt x="1191" y="229"/>
                  <a:pt x="1191" y="229"/>
                </a:cubicBezTo>
                <a:cubicBezTo>
                  <a:pt x="1191" y="227"/>
                  <a:pt x="1191" y="227"/>
                  <a:pt x="1191" y="227"/>
                </a:cubicBezTo>
                <a:cubicBezTo>
                  <a:pt x="1192" y="227"/>
                  <a:pt x="1192" y="227"/>
                  <a:pt x="1192" y="227"/>
                </a:cubicBezTo>
                <a:cubicBezTo>
                  <a:pt x="1192" y="226"/>
                  <a:pt x="1192" y="226"/>
                  <a:pt x="1192" y="226"/>
                </a:cubicBezTo>
                <a:cubicBezTo>
                  <a:pt x="1191" y="225"/>
                  <a:pt x="1191" y="225"/>
                  <a:pt x="1191" y="225"/>
                </a:cubicBezTo>
                <a:cubicBezTo>
                  <a:pt x="1190" y="223"/>
                  <a:pt x="1190" y="223"/>
                  <a:pt x="1190" y="223"/>
                </a:cubicBezTo>
                <a:cubicBezTo>
                  <a:pt x="1190" y="222"/>
                  <a:pt x="1190" y="222"/>
                  <a:pt x="1190" y="222"/>
                </a:cubicBezTo>
                <a:cubicBezTo>
                  <a:pt x="1190" y="221"/>
                  <a:pt x="1190" y="221"/>
                  <a:pt x="1190" y="221"/>
                </a:cubicBezTo>
                <a:cubicBezTo>
                  <a:pt x="1191" y="221"/>
                  <a:pt x="1191" y="221"/>
                  <a:pt x="1191" y="221"/>
                </a:cubicBezTo>
                <a:cubicBezTo>
                  <a:pt x="1191" y="223"/>
                  <a:pt x="1191" y="223"/>
                  <a:pt x="1191" y="223"/>
                </a:cubicBezTo>
                <a:cubicBezTo>
                  <a:pt x="1192" y="223"/>
                  <a:pt x="1192" y="223"/>
                  <a:pt x="1192" y="223"/>
                </a:cubicBezTo>
                <a:cubicBezTo>
                  <a:pt x="1194" y="221"/>
                  <a:pt x="1194" y="221"/>
                  <a:pt x="1194" y="221"/>
                </a:cubicBezTo>
                <a:cubicBezTo>
                  <a:pt x="1194" y="220"/>
                  <a:pt x="1194" y="220"/>
                  <a:pt x="1194" y="220"/>
                </a:cubicBezTo>
                <a:cubicBezTo>
                  <a:pt x="1195" y="219"/>
                  <a:pt x="1195" y="219"/>
                  <a:pt x="1195" y="219"/>
                </a:cubicBezTo>
                <a:cubicBezTo>
                  <a:pt x="1195" y="218"/>
                  <a:pt x="1195" y="218"/>
                  <a:pt x="1195" y="218"/>
                </a:cubicBezTo>
                <a:cubicBezTo>
                  <a:pt x="1194" y="216"/>
                  <a:pt x="1194" y="216"/>
                  <a:pt x="1194" y="216"/>
                </a:cubicBezTo>
                <a:cubicBezTo>
                  <a:pt x="1194" y="215"/>
                  <a:pt x="1194" y="215"/>
                  <a:pt x="1194" y="215"/>
                </a:cubicBezTo>
                <a:cubicBezTo>
                  <a:pt x="1195" y="214"/>
                  <a:pt x="1195" y="214"/>
                  <a:pt x="1195" y="214"/>
                </a:cubicBezTo>
                <a:cubicBezTo>
                  <a:pt x="1195" y="214"/>
                  <a:pt x="1195" y="214"/>
                  <a:pt x="1195" y="214"/>
                </a:cubicBezTo>
                <a:cubicBezTo>
                  <a:pt x="1196" y="214"/>
                  <a:pt x="1196" y="214"/>
                  <a:pt x="1196" y="214"/>
                </a:cubicBezTo>
                <a:cubicBezTo>
                  <a:pt x="1196" y="215"/>
                  <a:pt x="1196" y="215"/>
                  <a:pt x="1196" y="215"/>
                </a:cubicBezTo>
                <a:cubicBezTo>
                  <a:pt x="1197" y="216"/>
                  <a:pt x="1197" y="216"/>
                  <a:pt x="1197" y="216"/>
                </a:cubicBezTo>
                <a:cubicBezTo>
                  <a:pt x="1199" y="216"/>
                  <a:pt x="1199" y="216"/>
                  <a:pt x="1199" y="216"/>
                </a:cubicBezTo>
                <a:cubicBezTo>
                  <a:pt x="1199" y="217"/>
                  <a:pt x="1199" y="217"/>
                  <a:pt x="1199" y="217"/>
                </a:cubicBezTo>
                <a:cubicBezTo>
                  <a:pt x="1198" y="218"/>
                  <a:pt x="1198" y="218"/>
                  <a:pt x="1198" y="218"/>
                </a:cubicBezTo>
                <a:cubicBezTo>
                  <a:pt x="1197" y="219"/>
                  <a:pt x="1197" y="219"/>
                  <a:pt x="1197" y="219"/>
                </a:cubicBezTo>
                <a:cubicBezTo>
                  <a:pt x="1196" y="221"/>
                  <a:pt x="1196" y="221"/>
                  <a:pt x="1196" y="221"/>
                </a:cubicBezTo>
                <a:cubicBezTo>
                  <a:pt x="1196" y="222"/>
                  <a:pt x="1196" y="222"/>
                  <a:pt x="1196" y="222"/>
                </a:cubicBezTo>
                <a:cubicBezTo>
                  <a:pt x="1198" y="225"/>
                  <a:pt x="1198" y="225"/>
                  <a:pt x="1198" y="225"/>
                </a:cubicBezTo>
                <a:cubicBezTo>
                  <a:pt x="1199" y="226"/>
                  <a:pt x="1199" y="226"/>
                  <a:pt x="1199" y="226"/>
                </a:cubicBezTo>
                <a:cubicBezTo>
                  <a:pt x="1200" y="224"/>
                  <a:pt x="1200" y="224"/>
                  <a:pt x="1200" y="224"/>
                </a:cubicBezTo>
                <a:cubicBezTo>
                  <a:pt x="1200" y="223"/>
                  <a:pt x="1200" y="223"/>
                  <a:pt x="1200" y="223"/>
                </a:cubicBezTo>
                <a:cubicBezTo>
                  <a:pt x="1200" y="222"/>
                  <a:pt x="1200" y="222"/>
                  <a:pt x="1200" y="222"/>
                </a:cubicBezTo>
                <a:cubicBezTo>
                  <a:pt x="1200" y="220"/>
                  <a:pt x="1200" y="220"/>
                  <a:pt x="1200" y="220"/>
                </a:cubicBezTo>
                <a:cubicBezTo>
                  <a:pt x="1201" y="220"/>
                  <a:pt x="1201" y="220"/>
                  <a:pt x="1201" y="220"/>
                </a:cubicBezTo>
                <a:cubicBezTo>
                  <a:pt x="1201" y="221"/>
                  <a:pt x="1201" y="221"/>
                  <a:pt x="1201" y="221"/>
                </a:cubicBezTo>
                <a:cubicBezTo>
                  <a:pt x="1201" y="222"/>
                  <a:pt x="1201" y="222"/>
                  <a:pt x="1201" y="222"/>
                </a:cubicBezTo>
                <a:cubicBezTo>
                  <a:pt x="1201" y="223"/>
                  <a:pt x="1201" y="223"/>
                  <a:pt x="1201" y="223"/>
                </a:cubicBezTo>
                <a:cubicBezTo>
                  <a:pt x="1202" y="225"/>
                  <a:pt x="1202" y="225"/>
                  <a:pt x="1202" y="225"/>
                </a:cubicBezTo>
                <a:cubicBezTo>
                  <a:pt x="1203" y="225"/>
                  <a:pt x="1203" y="225"/>
                  <a:pt x="1203" y="225"/>
                </a:cubicBezTo>
                <a:cubicBezTo>
                  <a:pt x="1205" y="225"/>
                  <a:pt x="1205" y="225"/>
                  <a:pt x="1205" y="225"/>
                </a:cubicBezTo>
                <a:cubicBezTo>
                  <a:pt x="1206" y="225"/>
                  <a:pt x="1206" y="225"/>
                  <a:pt x="1206" y="225"/>
                </a:cubicBezTo>
                <a:cubicBezTo>
                  <a:pt x="1206" y="224"/>
                  <a:pt x="1206" y="224"/>
                  <a:pt x="1206" y="224"/>
                </a:cubicBezTo>
                <a:cubicBezTo>
                  <a:pt x="1206" y="223"/>
                  <a:pt x="1206" y="223"/>
                  <a:pt x="1206" y="223"/>
                </a:cubicBezTo>
                <a:cubicBezTo>
                  <a:pt x="1206" y="222"/>
                  <a:pt x="1206" y="222"/>
                  <a:pt x="1206" y="222"/>
                </a:cubicBezTo>
                <a:cubicBezTo>
                  <a:pt x="1207" y="222"/>
                  <a:pt x="1207" y="222"/>
                  <a:pt x="1207" y="222"/>
                </a:cubicBezTo>
                <a:cubicBezTo>
                  <a:pt x="1208" y="222"/>
                  <a:pt x="1208" y="222"/>
                  <a:pt x="1208" y="222"/>
                </a:cubicBezTo>
                <a:cubicBezTo>
                  <a:pt x="1207" y="223"/>
                  <a:pt x="1207" y="223"/>
                  <a:pt x="1207" y="223"/>
                </a:cubicBezTo>
                <a:cubicBezTo>
                  <a:pt x="1207" y="224"/>
                  <a:pt x="1207" y="224"/>
                  <a:pt x="1207" y="224"/>
                </a:cubicBezTo>
                <a:cubicBezTo>
                  <a:pt x="1208" y="225"/>
                  <a:pt x="1208" y="225"/>
                  <a:pt x="1208" y="225"/>
                </a:cubicBezTo>
                <a:cubicBezTo>
                  <a:pt x="1210" y="225"/>
                  <a:pt x="1210" y="225"/>
                  <a:pt x="1210" y="225"/>
                </a:cubicBezTo>
                <a:cubicBezTo>
                  <a:pt x="1211" y="223"/>
                  <a:pt x="1211" y="223"/>
                  <a:pt x="1211" y="223"/>
                </a:cubicBezTo>
                <a:cubicBezTo>
                  <a:pt x="1214" y="221"/>
                  <a:pt x="1214" y="221"/>
                  <a:pt x="1214" y="221"/>
                </a:cubicBezTo>
                <a:cubicBezTo>
                  <a:pt x="1214" y="221"/>
                  <a:pt x="1214" y="221"/>
                  <a:pt x="1214" y="221"/>
                </a:cubicBezTo>
                <a:cubicBezTo>
                  <a:pt x="1215" y="221"/>
                  <a:pt x="1215" y="221"/>
                  <a:pt x="1215" y="221"/>
                </a:cubicBezTo>
                <a:cubicBezTo>
                  <a:pt x="1215" y="219"/>
                  <a:pt x="1215" y="219"/>
                  <a:pt x="1215" y="219"/>
                </a:cubicBezTo>
                <a:cubicBezTo>
                  <a:pt x="1215" y="218"/>
                  <a:pt x="1215" y="218"/>
                  <a:pt x="1215" y="218"/>
                </a:cubicBezTo>
                <a:cubicBezTo>
                  <a:pt x="1214" y="217"/>
                  <a:pt x="1214" y="217"/>
                  <a:pt x="1214" y="217"/>
                </a:cubicBezTo>
                <a:cubicBezTo>
                  <a:pt x="1213" y="216"/>
                  <a:pt x="1213" y="216"/>
                  <a:pt x="1213" y="216"/>
                </a:cubicBezTo>
                <a:cubicBezTo>
                  <a:pt x="1213" y="216"/>
                  <a:pt x="1213" y="216"/>
                  <a:pt x="1213" y="216"/>
                </a:cubicBezTo>
                <a:cubicBezTo>
                  <a:pt x="1214" y="216"/>
                  <a:pt x="1214" y="216"/>
                  <a:pt x="1214" y="216"/>
                </a:cubicBezTo>
                <a:cubicBezTo>
                  <a:pt x="1215" y="217"/>
                  <a:pt x="1215" y="217"/>
                  <a:pt x="1215" y="217"/>
                </a:cubicBezTo>
                <a:cubicBezTo>
                  <a:pt x="1217" y="218"/>
                  <a:pt x="1217" y="218"/>
                  <a:pt x="1217" y="218"/>
                </a:cubicBezTo>
                <a:cubicBezTo>
                  <a:pt x="1218" y="218"/>
                  <a:pt x="1218" y="218"/>
                  <a:pt x="1218" y="218"/>
                </a:cubicBezTo>
                <a:cubicBezTo>
                  <a:pt x="1218" y="217"/>
                  <a:pt x="1218" y="217"/>
                  <a:pt x="1218" y="217"/>
                </a:cubicBezTo>
                <a:cubicBezTo>
                  <a:pt x="1219" y="217"/>
                  <a:pt x="1219" y="217"/>
                  <a:pt x="1219" y="217"/>
                </a:cubicBezTo>
                <a:cubicBezTo>
                  <a:pt x="1219" y="217"/>
                  <a:pt x="1219" y="217"/>
                  <a:pt x="1219" y="217"/>
                </a:cubicBezTo>
                <a:cubicBezTo>
                  <a:pt x="1219" y="219"/>
                  <a:pt x="1219" y="219"/>
                  <a:pt x="1219" y="219"/>
                </a:cubicBezTo>
                <a:cubicBezTo>
                  <a:pt x="1220" y="219"/>
                  <a:pt x="1220" y="219"/>
                  <a:pt x="1220" y="219"/>
                </a:cubicBezTo>
                <a:cubicBezTo>
                  <a:pt x="1221" y="218"/>
                  <a:pt x="1221" y="218"/>
                  <a:pt x="1221" y="218"/>
                </a:cubicBezTo>
                <a:cubicBezTo>
                  <a:pt x="1223" y="216"/>
                  <a:pt x="1223" y="216"/>
                  <a:pt x="1223" y="216"/>
                </a:cubicBezTo>
                <a:cubicBezTo>
                  <a:pt x="1224" y="215"/>
                  <a:pt x="1224" y="215"/>
                  <a:pt x="1224" y="215"/>
                </a:cubicBezTo>
                <a:cubicBezTo>
                  <a:pt x="1223" y="215"/>
                  <a:pt x="1223" y="215"/>
                  <a:pt x="1223" y="215"/>
                </a:cubicBezTo>
                <a:cubicBezTo>
                  <a:pt x="1224" y="213"/>
                  <a:pt x="1224" y="213"/>
                  <a:pt x="1224" y="213"/>
                </a:cubicBezTo>
                <a:cubicBezTo>
                  <a:pt x="1224" y="213"/>
                  <a:pt x="1224" y="213"/>
                  <a:pt x="1224" y="213"/>
                </a:cubicBezTo>
                <a:cubicBezTo>
                  <a:pt x="1225" y="212"/>
                  <a:pt x="1225" y="212"/>
                  <a:pt x="1225" y="212"/>
                </a:cubicBezTo>
                <a:cubicBezTo>
                  <a:pt x="1225" y="213"/>
                  <a:pt x="1225" y="213"/>
                  <a:pt x="1225" y="213"/>
                </a:cubicBezTo>
                <a:cubicBezTo>
                  <a:pt x="1225" y="214"/>
                  <a:pt x="1225" y="214"/>
                  <a:pt x="1225" y="214"/>
                </a:cubicBezTo>
                <a:cubicBezTo>
                  <a:pt x="1226" y="214"/>
                  <a:pt x="1226" y="214"/>
                  <a:pt x="1226" y="214"/>
                </a:cubicBezTo>
                <a:cubicBezTo>
                  <a:pt x="1227" y="214"/>
                  <a:pt x="1227" y="214"/>
                  <a:pt x="1227" y="214"/>
                </a:cubicBezTo>
                <a:cubicBezTo>
                  <a:pt x="1228" y="212"/>
                  <a:pt x="1228" y="212"/>
                  <a:pt x="1228" y="212"/>
                </a:cubicBezTo>
                <a:cubicBezTo>
                  <a:pt x="1229" y="210"/>
                  <a:pt x="1229" y="210"/>
                  <a:pt x="1229" y="210"/>
                </a:cubicBezTo>
                <a:cubicBezTo>
                  <a:pt x="1229" y="209"/>
                  <a:pt x="1229" y="209"/>
                  <a:pt x="1229" y="209"/>
                </a:cubicBezTo>
                <a:cubicBezTo>
                  <a:pt x="1229" y="208"/>
                  <a:pt x="1229" y="208"/>
                  <a:pt x="1229" y="208"/>
                </a:cubicBezTo>
                <a:cubicBezTo>
                  <a:pt x="1231" y="205"/>
                  <a:pt x="1231" y="205"/>
                  <a:pt x="1231" y="205"/>
                </a:cubicBezTo>
                <a:cubicBezTo>
                  <a:pt x="1233" y="205"/>
                  <a:pt x="1233" y="205"/>
                  <a:pt x="1233" y="205"/>
                </a:cubicBezTo>
                <a:cubicBezTo>
                  <a:pt x="1233" y="204"/>
                  <a:pt x="1233" y="204"/>
                  <a:pt x="1233" y="204"/>
                </a:cubicBezTo>
                <a:cubicBezTo>
                  <a:pt x="1233" y="203"/>
                  <a:pt x="1233" y="203"/>
                  <a:pt x="1233" y="203"/>
                </a:cubicBezTo>
                <a:cubicBezTo>
                  <a:pt x="1233" y="202"/>
                  <a:pt x="1233" y="202"/>
                  <a:pt x="1233" y="202"/>
                </a:cubicBezTo>
                <a:cubicBezTo>
                  <a:pt x="1233" y="202"/>
                  <a:pt x="1233" y="202"/>
                  <a:pt x="1233" y="202"/>
                </a:cubicBezTo>
                <a:cubicBezTo>
                  <a:pt x="1234" y="202"/>
                  <a:pt x="1234" y="202"/>
                  <a:pt x="1234" y="202"/>
                </a:cubicBezTo>
                <a:cubicBezTo>
                  <a:pt x="1235" y="202"/>
                  <a:pt x="1235" y="202"/>
                  <a:pt x="1235" y="202"/>
                </a:cubicBezTo>
                <a:cubicBezTo>
                  <a:pt x="1235" y="202"/>
                  <a:pt x="1235" y="202"/>
                  <a:pt x="1235" y="202"/>
                </a:cubicBezTo>
                <a:cubicBezTo>
                  <a:pt x="1236" y="201"/>
                  <a:pt x="1236" y="201"/>
                  <a:pt x="1236" y="201"/>
                </a:cubicBezTo>
                <a:cubicBezTo>
                  <a:pt x="1236" y="200"/>
                  <a:pt x="1236" y="200"/>
                  <a:pt x="1236" y="200"/>
                </a:cubicBezTo>
                <a:cubicBezTo>
                  <a:pt x="1235" y="199"/>
                  <a:pt x="1235" y="199"/>
                  <a:pt x="1235" y="199"/>
                </a:cubicBezTo>
                <a:cubicBezTo>
                  <a:pt x="1236" y="200"/>
                  <a:pt x="1236" y="200"/>
                  <a:pt x="1236" y="200"/>
                </a:cubicBezTo>
                <a:cubicBezTo>
                  <a:pt x="1237" y="201"/>
                  <a:pt x="1237" y="201"/>
                  <a:pt x="1237" y="201"/>
                </a:cubicBezTo>
                <a:cubicBezTo>
                  <a:pt x="1237" y="200"/>
                  <a:pt x="1237" y="200"/>
                  <a:pt x="1237" y="200"/>
                </a:cubicBezTo>
                <a:cubicBezTo>
                  <a:pt x="1237" y="199"/>
                  <a:pt x="1237" y="199"/>
                  <a:pt x="1237" y="199"/>
                </a:cubicBezTo>
                <a:cubicBezTo>
                  <a:pt x="1237" y="197"/>
                  <a:pt x="1237" y="197"/>
                  <a:pt x="1237" y="197"/>
                </a:cubicBezTo>
                <a:cubicBezTo>
                  <a:pt x="1238" y="197"/>
                  <a:pt x="1238" y="197"/>
                  <a:pt x="1238" y="197"/>
                </a:cubicBezTo>
                <a:cubicBezTo>
                  <a:pt x="1240" y="197"/>
                  <a:pt x="1240" y="197"/>
                  <a:pt x="1240" y="197"/>
                </a:cubicBezTo>
                <a:cubicBezTo>
                  <a:pt x="1240" y="195"/>
                  <a:pt x="1240" y="195"/>
                  <a:pt x="1240" y="195"/>
                </a:cubicBezTo>
                <a:cubicBezTo>
                  <a:pt x="1239" y="195"/>
                  <a:pt x="1239" y="195"/>
                  <a:pt x="1239" y="195"/>
                </a:cubicBezTo>
                <a:cubicBezTo>
                  <a:pt x="1240" y="194"/>
                  <a:pt x="1240" y="194"/>
                  <a:pt x="1240" y="194"/>
                </a:cubicBezTo>
                <a:cubicBezTo>
                  <a:pt x="1241" y="194"/>
                  <a:pt x="1241" y="194"/>
                  <a:pt x="1241" y="194"/>
                </a:cubicBezTo>
                <a:cubicBezTo>
                  <a:pt x="1242" y="194"/>
                  <a:pt x="1242" y="194"/>
                  <a:pt x="1242" y="194"/>
                </a:cubicBezTo>
                <a:cubicBezTo>
                  <a:pt x="1243" y="192"/>
                  <a:pt x="1243" y="192"/>
                  <a:pt x="1243" y="192"/>
                </a:cubicBezTo>
                <a:cubicBezTo>
                  <a:pt x="1245" y="191"/>
                  <a:pt x="1245" y="191"/>
                  <a:pt x="1245" y="191"/>
                </a:cubicBezTo>
                <a:cubicBezTo>
                  <a:pt x="1246" y="191"/>
                  <a:pt x="1246" y="191"/>
                  <a:pt x="1246" y="191"/>
                </a:cubicBezTo>
                <a:cubicBezTo>
                  <a:pt x="1246" y="192"/>
                  <a:pt x="1246" y="192"/>
                  <a:pt x="1246" y="192"/>
                </a:cubicBezTo>
                <a:cubicBezTo>
                  <a:pt x="1247" y="191"/>
                  <a:pt x="1247" y="191"/>
                  <a:pt x="1247" y="191"/>
                </a:cubicBezTo>
                <a:cubicBezTo>
                  <a:pt x="1248" y="190"/>
                  <a:pt x="1248" y="190"/>
                  <a:pt x="1248" y="190"/>
                </a:cubicBezTo>
                <a:cubicBezTo>
                  <a:pt x="1249" y="188"/>
                  <a:pt x="1249" y="188"/>
                  <a:pt x="1249" y="188"/>
                </a:cubicBezTo>
                <a:cubicBezTo>
                  <a:pt x="1249" y="186"/>
                  <a:pt x="1249" y="186"/>
                  <a:pt x="1249" y="186"/>
                </a:cubicBezTo>
                <a:cubicBezTo>
                  <a:pt x="1247" y="185"/>
                  <a:pt x="1247" y="185"/>
                  <a:pt x="1247" y="185"/>
                </a:cubicBezTo>
                <a:cubicBezTo>
                  <a:pt x="1247" y="185"/>
                  <a:pt x="1247" y="185"/>
                  <a:pt x="1247" y="185"/>
                </a:cubicBezTo>
                <a:cubicBezTo>
                  <a:pt x="1248" y="184"/>
                  <a:pt x="1248" y="184"/>
                  <a:pt x="1248" y="184"/>
                </a:cubicBezTo>
                <a:cubicBezTo>
                  <a:pt x="1248" y="182"/>
                  <a:pt x="1248" y="182"/>
                  <a:pt x="1248" y="182"/>
                </a:cubicBezTo>
                <a:cubicBezTo>
                  <a:pt x="1247" y="181"/>
                  <a:pt x="1247" y="181"/>
                  <a:pt x="1247" y="181"/>
                </a:cubicBezTo>
                <a:cubicBezTo>
                  <a:pt x="1246" y="180"/>
                  <a:pt x="1246" y="180"/>
                  <a:pt x="1246" y="180"/>
                </a:cubicBezTo>
                <a:cubicBezTo>
                  <a:pt x="1246" y="178"/>
                  <a:pt x="1246" y="178"/>
                  <a:pt x="1246" y="178"/>
                </a:cubicBezTo>
                <a:cubicBezTo>
                  <a:pt x="1245" y="177"/>
                  <a:pt x="1245" y="177"/>
                  <a:pt x="1245" y="177"/>
                </a:cubicBezTo>
                <a:cubicBezTo>
                  <a:pt x="1245" y="176"/>
                  <a:pt x="1245" y="176"/>
                  <a:pt x="1245" y="176"/>
                </a:cubicBezTo>
                <a:cubicBezTo>
                  <a:pt x="1246" y="176"/>
                  <a:pt x="1246" y="176"/>
                  <a:pt x="1246" y="176"/>
                </a:cubicBezTo>
                <a:cubicBezTo>
                  <a:pt x="1247" y="176"/>
                  <a:pt x="1247" y="176"/>
                  <a:pt x="1247" y="176"/>
                </a:cubicBezTo>
                <a:cubicBezTo>
                  <a:pt x="1247" y="178"/>
                  <a:pt x="1247" y="178"/>
                  <a:pt x="1247" y="178"/>
                </a:cubicBezTo>
                <a:cubicBezTo>
                  <a:pt x="1248" y="179"/>
                  <a:pt x="1248" y="179"/>
                  <a:pt x="1248" y="179"/>
                </a:cubicBezTo>
                <a:cubicBezTo>
                  <a:pt x="1248" y="181"/>
                  <a:pt x="1248" y="181"/>
                  <a:pt x="1248" y="181"/>
                </a:cubicBezTo>
                <a:cubicBezTo>
                  <a:pt x="1249" y="183"/>
                  <a:pt x="1249" y="183"/>
                  <a:pt x="1249" y="183"/>
                </a:cubicBezTo>
                <a:cubicBezTo>
                  <a:pt x="1250" y="183"/>
                  <a:pt x="1250" y="183"/>
                  <a:pt x="1250" y="183"/>
                </a:cubicBezTo>
                <a:cubicBezTo>
                  <a:pt x="1251" y="184"/>
                  <a:pt x="1251" y="184"/>
                  <a:pt x="1251" y="184"/>
                </a:cubicBezTo>
                <a:cubicBezTo>
                  <a:pt x="1251" y="185"/>
                  <a:pt x="1251" y="185"/>
                  <a:pt x="1251" y="185"/>
                </a:cubicBezTo>
                <a:cubicBezTo>
                  <a:pt x="1251" y="187"/>
                  <a:pt x="1251" y="187"/>
                  <a:pt x="1251" y="187"/>
                </a:cubicBezTo>
                <a:cubicBezTo>
                  <a:pt x="1253" y="188"/>
                  <a:pt x="1253" y="188"/>
                  <a:pt x="1253" y="188"/>
                </a:cubicBezTo>
                <a:cubicBezTo>
                  <a:pt x="1254" y="188"/>
                  <a:pt x="1254" y="188"/>
                  <a:pt x="1254" y="188"/>
                </a:cubicBezTo>
                <a:cubicBezTo>
                  <a:pt x="1254" y="187"/>
                  <a:pt x="1254" y="187"/>
                  <a:pt x="1254" y="187"/>
                </a:cubicBezTo>
                <a:cubicBezTo>
                  <a:pt x="1255" y="186"/>
                  <a:pt x="1255" y="186"/>
                  <a:pt x="1255" y="186"/>
                </a:cubicBezTo>
                <a:cubicBezTo>
                  <a:pt x="1255" y="186"/>
                  <a:pt x="1255" y="186"/>
                  <a:pt x="1255" y="186"/>
                </a:cubicBezTo>
                <a:cubicBezTo>
                  <a:pt x="1256" y="187"/>
                  <a:pt x="1256" y="187"/>
                  <a:pt x="1256" y="187"/>
                </a:cubicBezTo>
                <a:cubicBezTo>
                  <a:pt x="1258" y="188"/>
                  <a:pt x="1258" y="188"/>
                  <a:pt x="1258" y="188"/>
                </a:cubicBezTo>
                <a:cubicBezTo>
                  <a:pt x="1259" y="187"/>
                  <a:pt x="1259" y="187"/>
                  <a:pt x="1259" y="187"/>
                </a:cubicBezTo>
                <a:cubicBezTo>
                  <a:pt x="1260" y="186"/>
                  <a:pt x="1260" y="186"/>
                  <a:pt x="1260" y="186"/>
                </a:cubicBezTo>
                <a:cubicBezTo>
                  <a:pt x="1261" y="187"/>
                  <a:pt x="1261" y="187"/>
                  <a:pt x="1261" y="187"/>
                </a:cubicBezTo>
                <a:cubicBezTo>
                  <a:pt x="1262" y="187"/>
                  <a:pt x="1262" y="187"/>
                  <a:pt x="1262" y="187"/>
                </a:cubicBezTo>
                <a:cubicBezTo>
                  <a:pt x="1263" y="186"/>
                  <a:pt x="1263" y="186"/>
                  <a:pt x="1263" y="186"/>
                </a:cubicBezTo>
                <a:cubicBezTo>
                  <a:pt x="1263" y="185"/>
                  <a:pt x="1263" y="185"/>
                  <a:pt x="1263" y="185"/>
                </a:cubicBezTo>
                <a:cubicBezTo>
                  <a:pt x="1264" y="185"/>
                  <a:pt x="1264" y="185"/>
                  <a:pt x="1264" y="185"/>
                </a:cubicBezTo>
                <a:cubicBezTo>
                  <a:pt x="1264" y="184"/>
                  <a:pt x="1264" y="184"/>
                  <a:pt x="1264" y="184"/>
                </a:cubicBezTo>
                <a:cubicBezTo>
                  <a:pt x="1265" y="183"/>
                  <a:pt x="1265" y="183"/>
                  <a:pt x="1265" y="183"/>
                </a:cubicBezTo>
                <a:cubicBezTo>
                  <a:pt x="1266" y="184"/>
                  <a:pt x="1266" y="184"/>
                  <a:pt x="1266" y="184"/>
                </a:cubicBezTo>
                <a:cubicBezTo>
                  <a:pt x="1268" y="186"/>
                  <a:pt x="1268" y="186"/>
                  <a:pt x="1268" y="186"/>
                </a:cubicBezTo>
                <a:cubicBezTo>
                  <a:pt x="1269" y="187"/>
                  <a:pt x="1269" y="187"/>
                  <a:pt x="1269" y="187"/>
                </a:cubicBezTo>
                <a:cubicBezTo>
                  <a:pt x="1270" y="187"/>
                  <a:pt x="1270" y="187"/>
                  <a:pt x="1270" y="187"/>
                </a:cubicBezTo>
                <a:cubicBezTo>
                  <a:pt x="1270" y="186"/>
                  <a:pt x="1270" y="186"/>
                  <a:pt x="1270" y="186"/>
                </a:cubicBezTo>
                <a:cubicBezTo>
                  <a:pt x="1271" y="186"/>
                  <a:pt x="1271" y="186"/>
                  <a:pt x="1271" y="186"/>
                </a:cubicBezTo>
                <a:cubicBezTo>
                  <a:pt x="1272" y="184"/>
                  <a:pt x="1272" y="184"/>
                  <a:pt x="1272" y="184"/>
                </a:cubicBezTo>
                <a:cubicBezTo>
                  <a:pt x="1272" y="184"/>
                  <a:pt x="1272" y="184"/>
                  <a:pt x="1272" y="184"/>
                </a:cubicBezTo>
                <a:cubicBezTo>
                  <a:pt x="1273" y="184"/>
                  <a:pt x="1273" y="184"/>
                  <a:pt x="1273" y="184"/>
                </a:cubicBezTo>
                <a:cubicBezTo>
                  <a:pt x="1273" y="184"/>
                  <a:pt x="1273" y="184"/>
                  <a:pt x="1273" y="184"/>
                </a:cubicBezTo>
                <a:cubicBezTo>
                  <a:pt x="1274" y="183"/>
                  <a:pt x="1274" y="183"/>
                  <a:pt x="1274" y="183"/>
                </a:cubicBezTo>
                <a:cubicBezTo>
                  <a:pt x="1274" y="183"/>
                  <a:pt x="1274" y="183"/>
                  <a:pt x="1274" y="183"/>
                </a:cubicBezTo>
                <a:cubicBezTo>
                  <a:pt x="1275" y="184"/>
                  <a:pt x="1275" y="184"/>
                  <a:pt x="1275" y="184"/>
                </a:cubicBezTo>
                <a:cubicBezTo>
                  <a:pt x="1276" y="184"/>
                  <a:pt x="1276" y="184"/>
                  <a:pt x="1276" y="184"/>
                </a:cubicBezTo>
                <a:cubicBezTo>
                  <a:pt x="1276" y="183"/>
                  <a:pt x="1276" y="183"/>
                  <a:pt x="1276" y="183"/>
                </a:cubicBezTo>
                <a:cubicBezTo>
                  <a:pt x="1276" y="182"/>
                  <a:pt x="1276" y="182"/>
                  <a:pt x="1276" y="182"/>
                </a:cubicBezTo>
                <a:cubicBezTo>
                  <a:pt x="1277" y="182"/>
                  <a:pt x="1277" y="182"/>
                  <a:pt x="1277" y="182"/>
                </a:cubicBezTo>
                <a:cubicBezTo>
                  <a:pt x="1279" y="182"/>
                  <a:pt x="1279" y="182"/>
                  <a:pt x="1279" y="182"/>
                </a:cubicBezTo>
                <a:cubicBezTo>
                  <a:pt x="1280" y="181"/>
                  <a:pt x="1280" y="181"/>
                  <a:pt x="1280" y="181"/>
                </a:cubicBezTo>
                <a:cubicBezTo>
                  <a:pt x="1280" y="180"/>
                  <a:pt x="1280" y="180"/>
                  <a:pt x="1280" y="180"/>
                </a:cubicBezTo>
                <a:cubicBezTo>
                  <a:pt x="1280" y="180"/>
                  <a:pt x="1280" y="180"/>
                  <a:pt x="1280" y="180"/>
                </a:cubicBezTo>
                <a:cubicBezTo>
                  <a:pt x="1280" y="181"/>
                  <a:pt x="1280" y="181"/>
                  <a:pt x="1280" y="181"/>
                </a:cubicBezTo>
                <a:cubicBezTo>
                  <a:pt x="1281" y="182"/>
                  <a:pt x="1281" y="182"/>
                  <a:pt x="1281" y="182"/>
                </a:cubicBezTo>
                <a:cubicBezTo>
                  <a:pt x="1282" y="181"/>
                  <a:pt x="1282" y="181"/>
                  <a:pt x="1282" y="181"/>
                </a:cubicBezTo>
                <a:cubicBezTo>
                  <a:pt x="1283" y="179"/>
                  <a:pt x="1283" y="179"/>
                  <a:pt x="1283" y="179"/>
                </a:cubicBezTo>
                <a:cubicBezTo>
                  <a:pt x="1283" y="180"/>
                  <a:pt x="1283" y="180"/>
                  <a:pt x="1283" y="180"/>
                </a:cubicBezTo>
                <a:cubicBezTo>
                  <a:pt x="1284" y="181"/>
                  <a:pt x="1284" y="181"/>
                  <a:pt x="1284" y="181"/>
                </a:cubicBezTo>
                <a:cubicBezTo>
                  <a:pt x="1285" y="181"/>
                  <a:pt x="1285" y="181"/>
                  <a:pt x="1285" y="181"/>
                </a:cubicBezTo>
                <a:cubicBezTo>
                  <a:pt x="1286" y="179"/>
                  <a:pt x="1286" y="179"/>
                  <a:pt x="1286" y="179"/>
                </a:cubicBezTo>
                <a:cubicBezTo>
                  <a:pt x="1287" y="179"/>
                  <a:pt x="1287" y="179"/>
                  <a:pt x="1287" y="179"/>
                </a:cubicBezTo>
                <a:cubicBezTo>
                  <a:pt x="1287" y="180"/>
                  <a:pt x="1287" y="180"/>
                  <a:pt x="1287" y="180"/>
                </a:cubicBezTo>
                <a:cubicBezTo>
                  <a:pt x="1288" y="180"/>
                  <a:pt x="1288" y="180"/>
                  <a:pt x="1288" y="180"/>
                </a:cubicBezTo>
                <a:cubicBezTo>
                  <a:pt x="1289" y="180"/>
                  <a:pt x="1289" y="180"/>
                  <a:pt x="1289" y="180"/>
                </a:cubicBezTo>
                <a:cubicBezTo>
                  <a:pt x="1290" y="179"/>
                  <a:pt x="1290" y="179"/>
                  <a:pt x="1290" y="179"/>
                </a:cubicBezTo>
                <a:cubicBezTo>
                  <a:pt x="1291" y="179"/>
                  <a:pt x="1291" y="179"/>
                  <a:pt x="1291" y="179"/>
                </a:cubicBezTo>
                <a:cubicBezTo>
                  <a:pt x="1292" y="179"/>
                  <a:pt x="1292" y="179"/>
                  <a:pt x="1292" y="179"/>
                </a:cubicBezTo>
                <a:cubicBezTo>
                  <a:pt x="1294" y="178"/>
                  <a:pt x="1294" y="178"/>
                  <a:pt x="1294" y="178"/>
                </a:cubicBezTo>
                <a:cubicBezTo>
                  <a:pt x="1295" y="178"/>
                  <a:pt x="1295" y="178"/>
                  <a:pt x="1295" y="178"/>
                </a:cubicBezTo>
                <a:cubicBezTo>
                  <a:pt x="1296" y="179"/>
                  <a:pt x="1296" y="179"/>
                  <a:pt x="1296" y="179"/>
                </a:cubicBezTo>
                <a:cubicBezTo>
                  <a:pt x="1296" y="179"/>
                  <a:pt x="1296" y="179"/>
                  <a:pt x="1296" y="179"/>
                </a:cubicBezTo>
                <a:cubicBezTo>
                  <a:pt x="1297" y="177"/>
                  <a:pt x="1297" y="177"/>
                  <a:pt x="1297" y="177"/>
                </a:cubicBezTo>
                <a:cubicBezTo>
                  <a:pt x="1298" y="176"/>
                  <a:pt x="1298" y="176"/>
                  <a:pt x="1298" y="176"/>
                </a:cubicBezTo>
                <a:cubicBezTo>
                  <a:pt x="1300" y="176"/>
                  <a:pt x="1300" y="176"/>
                  <a:pt x="1300" y="176"/>
                </a:cubicBezTo>
                <a:cubicBezTo>
                  <a:pt x="1301" y="175"/>
                  <a:pt x="1301" y="175"/>
                  <a:pt x="1301" y="175"/>
                </a:cubicBezTo>
                <a:cubicBezTo>
                  <a:pt x="1302" y="175"/>
                  <a:pt x="1302" y="175"/>
                  <a:pt x="1302" y="175"/>
                </a:cubicBezTo>
                <a:cubicBezTo>
                  <a:pt x="1303" y="174"/>
                  <a:pt x="1303" y="174"/>
                  <a:pt x="1303" y="174"/>
                </a:cubicBezTo>
                <a:cubicBezTo>
                  <a:pt x="1303" y="173"/>
                  <a:pt x="1303" y="173"/>
                  <a:pt x="1303" y="173"/>
                </a:cubicBezTo>
                <a:cubicBezTo>
                  <a:pt x="1303" y="172"/>
                  <a:pt x="1303" y="172"/>
                  <a:pt x="1303" y="172"/>
                </a:cubicBezTo>
                <a:cubicBezTo>
                  <a:pt x="1303" y="171"/>
                  <a:pt x="1303" y="171"/>
                  <a:pt x="1303" y="171"/>
                </a:cubicBezTo>
                <a:lnTo>
                  <a:pt x="1304" y="171"/>
                </a:lnTo>
                <a:close/>
                <a:moveTo>
                  <a:pt x="1370" y="3"/>
                </a:moveTo>
                <a:cubicBezTo>
                  <a:pt x="1370" y="2"/>
                  <a:pt x="1370" y="2"/>
                  <a:pt x="1370" y="2"/>
                </a:cubicBezTo>
                <a:cubicBezTo>
                  <a:pt x="1371" y="3"/>
                  <a:pt x="1371" y="3"/>
                  <a:pt x="1371" y="3"/>
                </a:cubicBezTo>
                <a:cubicBezTo>
                  <a:pt x="1372" y="4"/>
                  <a:pt x="1372" y="4"/>
                  <a:pt x="1372" y="4"/>
                </a:cubicBezTo>
                <a:cubicBezTo>
                  <a:pt x="1374" y="5"/>
                  <a:pt x="1374" y="5"/>
                  <a:pt x="1374" y="5"/>
                </a:cubicBezTo>
                <a:cubicBezTo>
                  <a:pt x="1375" y="6"/>
                  <a:pt x="1375" y="6"/>
                  <a:pt x="1375" y="6"/>
                </a:cubicBezTo>
                <a:cubicBezTo>
                  <a:pt x="1376" y="7"/>
                  <a:pt x="1376" y="7"/>
                  <a:pt x="1376" y="7"/>
                </a:cubicBezTo>
                <a:cubicBezTo>
                  <a:pt x="1376" y="6"/>
                  <a:pt x="1376" y="6"/>
                  <a:pt x="1376" y="6"/>
                </a:cubicBezTo>
                <a:cubicBezTo>
                  <a:pt x="1377" y="4"/>
                  <a:pt x="1377" y="4"/>
                  <a:pt x="1377" y="4"/>
                </a:cubicBezTo>
                <a:cubicBezTo>
                  <a:pt x="1377" y="3"/>
                  <a:pt x="1377" y="3"/>
                  <a:pt x="1377" y="3"/>
                </a:cubicBezTo>
                <a:cubicBezTo>
                  <a:pt x="1378" y="0"/>
                  <a:pt x="1378" y="0"/>
                  <a:pt x="1378" y="0"/>
                </a:cubicBezTo>
                <a:cubicBezTo>
                  <a:pt x="1368" y="0"/>
                  <a:pt x="1368" y="0"/>
                  <a:pt x="1368" y="0"/>
                </a:cubicBezTo>
                <a:cubicBezTo>
                  <a:pt x="1368" y="2"/>
                  <a:pt x="1368" y="2"/>
                  <a:pt x="1368" y="2"/>
                </a:cubicBezTo>
                <a:cubicBezTo>
                  <a:pt x="1368" y="2"/>
                  <a:pt x="1368" y="2"/>
                  <a:pt x="1368" y="2"/>
                </a:cubicBezTo>
                <a:lnTo>
                  <a:pt x="1370" y="3"/>
                </a:lnTo>
                <a:close/>
                <a:moveTo>
                  <a:pt x="3232" y="1495"/>
                </a:moveTo>
                <a:cubicBezTo>
                  <a:pt x="3231" y="1495"/>
                  <a:pt x="3231" y="1495"/>
                  <a:pt x="3231" y="1495"/>
                </a:cubicBezTo>
                <a:cubicBezTo>
                  <a:pt x="3232" y="1496"/>
                  <a:pt x="3232" y="1496"/>
                  <a:pt x="3232" y="1496"/>
                </a:cubicBezTo>
                <a:lnTo>
                  <a:pt x="3232" y="1495"/>
                </a:lnTo>
                <a:close/>
                <a:moveTo>
                  <a:pt x="3229" y="1505"/>
                </a:moveTo>
                <a:cubicBezTo>
                  <a:pt x="3230" y="1505"/>
                  <a:pt x="3230" y="1505"/>
                  <a:pt x="3230" y="1505"/>
                </a:cubicBezTo>
                <a:cubicBezTo>
                  <a:pt x="3230" y="1504"/>
                  <a:pt x="3230" y="1504"/>
                  <a:pt x="3230" y="1504"/>
                </a:cubicBezTo>
                <a:cubicBezTo>
                  <a:pt x="3229" y="1504"/>
                  <a:pt x="3229" y="1504"/>
                  <a:pt x="3229" y="1504"/>
                </a:cubicBezTo>
                <a:lnTo>
                  <a:pt x="3229" y="1505"/>
                </a:lnTo>
                <a:close/>
                <a:moveTo>
                  <a:pt x="1906" y="57"/>
                </a:moveTo>
                <a:cubicBezTo>
                  <a:pt x="1907" y="56"/>
                  <a:pt x="1907" y="56"/>
                  <a:pt x="1907" y="56"/>
                </a:cubicBezTo>
                <a:cubicBezTo>
                  <a:pt x="1907" y="55"/>
                  <a:pt x="1907" y="55"/>
                  <a:pt x="1907" y="55"/>
                </a:cubicBezTo>
                <a:cubicBezTo>
                  <a:pt x="1908" y="54"/>
                  <a:pt x="1908" y="54"/>
                  <a:pt x="1908" y="54"/>
                </a:cubicBezTo>
                <a:cubicBezTo>
                  <a:pt x="1911" y="52"/>
                  <a:pt x="1911" y="52"/>
                  <a:pt x="1911" y="52"/>
                </a:cubicBezTo>
                <a:cubicBezTo>
                  <a:pt x="1913" y="51"/>
                  <a:pt x="1913" y="51"/>
                  <a:pt x="1913" y="51"/>
                </a:cubicBezTo>
                <a:cubicBezTo>
                  <a:pt x="1915" y="52"/>
                  <a:pt x="1915" y="52"/>
                  <a:pt x="1915" y="52"/>
                </a:cubicBezTo>
                <a:cubicBezTo>
                  <a:pt x="1916" y="52"/>
                  <a:pt x="1916" y="52"/>
                  <a:pt x="1916" y="52"/>
                </a:cubicBezTo>
                <a:cubicBezTo>
                  <a:pt x="1916" y="53"/>
                  <a:pt x="1916" y="53"/>
                  <a:pt x="1916" y="53"/>
                </a:cubicBezTo>
                <a:cubicBezTo>
                  <a:pt x="1915" y="53"/>
                  <a:pt x="1915" y="53"/>
                  <a:pt x="1915" y="53"/>
                </a:cubicBezTo>
                <a:cubicBezTo>
                  <a:pt x="1914" y="52"/>
                  <a:pt x="1914" y="52"/>
                  <a:pt x="1914" y="52"/>
                </a:cubicBezTo>
                <a:cubicBezTo>
                  <a:pt x="1913" y="52"/>
                  <a:pt x="1913" y="52"/>
                  <a:pt x="1913" y="52"/>
                </a:cubicBezTo>
                <a:cubicBezTo>
                  <a:pt x="1912" y="54"/>
                  <a:pt x="1912" y="54"/>
                  <a:pt x="1912" y="54"/>
                </a:cubicBezTo>
                <a:cubicBezTo>
                  <a:pt x="1909" y="55"/>
                  <a:pt x="1909" y="55"/>
                  <a:pt x="1909" y="55"/>
                </a:cubicBezTo>
                <a:cubicBezTo>
                  <a:pt x="1908" y="57"/>
                  <a:pt x="1908" y="57"/>
                  <a:pt x="1908" y="57"/>
                </a:cubicBezTo>
                <a:cubicBezTo>
                  <a:pt x="1908" y="59"/>
                  <a:pt x="1908" y="59"/>
                  <a:pt x="1908" y="59"/>
                </a:cubicBezTo>
                <a:cubicBezTo>
                  <a:pt x="1908" y="60"/>
                  <a:pt x="1908" y="60"/>
                  <a:pt x="1908" y="60"/>
                </a:cubicBezTo>
                <a:cubicBezTo>
                  <a:pt x="1908" y="61"/>
                  <a:pt x="1908" y="61"/>
                  <a:pt x="1908" y="61"/>
                </a:cubicBezTo>
                <a:cubicBezTo>
                  <a:pt x="1908" y="61"/>
                  <a:pt x="1908" y="62"/>
                  <a:pt x="1908" y="62"/>
                </a:cubicBezTo>
                <a:cubicBezTo>
                  <a:pt x="1911" y="62"/>
                  <a:pt x="1911" y="62"/>
                  <a:pt x="1911" y="62"/>
                </a:cubicBezTo>
                <a:cubicBezTo>
                  <a:pt x="1914" y="61"/>
                  <a:pt x="1914" y="61"/>
                  <a:pt x="1914" y="61"/>
                </a:cubicBezTo>
                <a:cubicBezTo>
                  <a:pt x="1916" y="60"/>
                  <a:pt x="1916" y="60"/>
                  <a:pt x="1916" y="60"/>
                </a:cubicBezTo>
                <a:cubicBezTo>
                  <a:pt x="1918" y="60"/>
                  <a:pt x="1918" y="60"/>
                  <a:pt x="1918" y="60"/>
                </a:cubicBezTo>
                <a:cubicBezTo>
                  <a:pt x="1919" y="61"/>
                  <a:pt x="1919" y="61"/>
                  <a:pt x="1919" y="61"/>
                </a:cubicBezTo>
                <a:cubicBezTo>
                  <a:pt x="1921" y="62"/>
                  <a:pt x="1921" y="62"/>
                  <a:pt x="1921" y="62"/>
                </a:cubicBezTo>
                <a:cubicBezTo>
                  <a:pt x="1923" y="61"/>
                  <a:pt x="1923" y="61"/>
                  <a:pt x="1923" y="61"/>
                </a:cubicBezTo>
                <a:cubicBezTo>
                  <a:pt x="1922" y="60"/>
                  <a:pt x="1922" y="60"/>
                  <a:pt x="1922" y="60"/>
                </a:cubicBezTo>
                <a:cubicBezTo>
                  <a:pt x="1922" y="58"/>
                  <a:pt x="1922" y="58"/>
                  <a:pt x="1922" y="58"/>
                </a:cubicBezTo>
                <a:cubicBezTo>
                  <a:pt x="1923" y="59"/>
                  <a:pt x="1923" y="59"/>
                  <a:pt x="1923" y="59"/>
                </a:cubicBezTo>
                <a:cubicBezTo>
                  <a:pt x="1924" y="61"/>
                  <a:pt x="1924" y="61"/>
                  <a:pt x="1924" y="61"/>
                </a:cubicBezTo>
                <a:cubicBezTo>
                  <a:pt x="1926" y="61"/>
                  <a:pt x="1926" y="61"/>
                  <a:pt x="1926" y="61"/>
                </a:cubicBezTo>
                <a:cubicBezTo>
                  <a:pt x="1928" y="61"/>
                  <a:pt x="1928" y="61"/>
                  <a:pt x="1928" y="61"/>
                </a:cubicBezTo>
                <a:cubicBezTo>
                  <a:pt x="1929" y="60"/>
                  <a:pt x="1929" y="60"/>
                  <a:pt x="1929" y="60"/>
                </a:cubicBezTo>
                <a:cubicBezTo>
                  <a:pt x="1930" y="60"/>
                  <a:pt x="1930" y="60"/>
                  <a:pt x="1930" y="60"/>
                </a:cubicBezTo>
                <a:cubicBezTo>
                  <a:pt x="1932" y="57"/>
                  <a:pt x="1932" y="57"/>
                  <a:pt x="1932" y="57"/>
                </a:cubicBezTo>
                <a:cubicBezTo>
                  <a:pt x="1931" y="55"/>
                  <a:pt x="1931" y="55"/>
                  <a:pt x="1931" y="55"/>
                </a:cubicBezTo>
                <a:cubicBezTo>
                  <a:pt x="1933" y="53"/>
                  <a:pt x="1933" y="53"/>
                  <a:pt x="1933" y="53"/>
                </a:cubicBezTo>
                <a:cubicBezTo>
                  <a:pt x="1933" y="51"/>
                  <a:pt x="1933" y="51"/>
                  <a:pt x="1933" y="51"/>
                </a:cubicBezTo>
                <a:cubicBezTo>
                  <a:pt x="1932" y="50"/>
                  <a:pt x="1932" y="50"/>
                  <a:pt x="1932" y="50"/>
                </a:cubicBezTo>
                <a:cubicBezTo>
                  <a:pt x="1930" y="48"/>
                  <a:pt x="1930" y="48"/>
                  <a:pt x="1930" y="48"/>
                </a:cubicBezTo>
                <a:cubicBezTo>
                  <a:pt x="1929" y="47"/>
                  <a:pt x="1929" y="47"/>
                  <a:pt x="1929" y="47"/>
                </a:cubicBezTo>
                <a:cubicBezTo>
                  <a:pt x="1927" y="47"/>
                  <a:pt x="1927" y="47"/>
                  <a:pt x="1927" y="47"/>
                </a:cubicBezTo>
                <a:cubicBezTo>
                  <a:pt x="1926" y="46"/>
                  <a:pt x="1926" y="46"/>
                  <a:pt x="1926" y="46"/>
                </a:cubicBezTo>
                <a:cubicBezTo>
                  <a:pt x="1928" y="46"/>
                  <a:pt x="1928" y="46"/>
                  <a:pt x="1928" y="46"/>
                </a:cubicBezTo>
                <a:cubicBezTo>
                  <a:pt x="1929" y="46"/>
                  <a:pt x="1929" y="46"/>
                  <a:pt x="1929" y="46"/>
                </a:cubicBezTo>
                <a:cubicBezTo>
                  <a:pt x="1931" y="46"/>
                  <a:pt x="1931" y="46"/>
                  <a:pt x="1931" y="46"/>
                </a:cubicBezTo>
                <a:cubicBezTo>
                  <a:pt x="1932" y="47"/>
                  <a:pt x="1932" y="47"/>
                  <a:pt x="1932" y="47"/>
                </a:cubicBezTo>
                <a:cubicBezTo>
                  <a:pt x="1932" y="48"/>
                  <a:pt x="1932" y="48"/>
                  <a:pt x="1932" y="48"/>
                </a:cubicBezTo>
                <a:cubicBezTo>
                  <a:pt x="1933" y="49"/>
                  <a:pt x="1933" y="49"/>
                  <a:pt x="1933" y="49"/>
                </a:cubicBezTo>
                <a:cubicBezTo>
                  <a:pt x="1934" y="48"/>
                  <a:pt x="1934" y="48"/>
                  <a:pt x="1934" y="48"/>
                </a:cubicBezTo>
                <a:cubicBezTo>
                  <a:pt x="1933" y="45"/>
                  <a:pt x="1933" y="45"/>
                  <a:pt x="1933" y="45"/>
                </a:cubicBezTo>
                <a:cubicBezTo>
                  <a:pt x="1931" y="42"/>
                  <a:pt x="1931" y="42"/>
                  <a:pt x="1931" y="42"/>
                </a:cubicBezTo>
                <a:cubicBezTo>
                  <a:pt x="1929" y="39"/>
                  <a:pt x="1929" y="39"/>
                  <a:pt x="1929" y="39"/>
                </a:cubicBezTo>
                <a:cubicBezTo>
                  <a:pt x="1929" y="38"/>
                  <a:pt x="1929" y="38"/>
                  <a:pt x="1929" y="38"/>
                </a:cubicBezTo>
                <a:cubicBezTo>
                  <a:pt x="1931" y="40"/>
                  <a:pt x="1931" y="40"/>
                  <a:pt x="1931" y="40"/>
                </a:cubicBezTo>
                <a:cubicBezTo>
                  <a:pt x="1931" y="41"/>
                  <a:pt x="1931" y="41"/>
                  <a:pt x="1931" y="41"/>
                </a:cubicBezTo>
                <a:cubicBezTo>
                  <a:pt x="1933" y="42"/>
                  <a:pt x="1933" y="42"/>
                  <a:pt x="1933" y="42"/>
                </a:cubicBezTo>
                <a:cubicBezTo>
                  <a:pt x="1935" y="42"/>
                  <a:pt x="1935" y="42"/>
                  <a:pt x="1935" y="42"/>
                </a:cubicBezTo>
                <a:cubicBezTo>
                  <a:pt x="1935" y="41"/>
                  <a:pt x="1935" y="41"/>
                  <a:pt x="1935" y="41"/>
                </a:cubicBezTo>
                <a:cubicBezTo>
                  <a:pt x="1935" y="40"/>
                  <a:pt x="1935" y="40"/>
                  <a:pt x="1935" y="40"/>
                </a:cubicBezTo>
                <a:cubicBezTo>
                  <a:pt x="1934" y="39"/>
                  <a:pt x="1934" y="39"/>
                  <a:pt x="1934" y="39"/>
                </a:cubicBezTo>
                <a:cubicBezTo>
                  <a:pt x="1934" y="38"/>
                  <a:pt x="1934" y="38"/>
                  <a:pt x="1934" y="38"/>
                </a:cubicBezTo>
                <a:cubicBezTo>
                  <a:pt x="1935" y="36"/>
                  <a:pt x="1935" y="36"/>
                  <a:pt x="1935" y="36"/>
                </a:cubicBezTo>
                <a:cubicBezTo>
                  <a:pt x="1935" y="34"/>
                  <a:pt x="1935" y="34"/>
                  <a:pt x="1935" y="34"/>
                </a:cubicBezTo>
                <a:cubicBezTo>
                  <a:pt x="1934" y="32"/>
                  <a:pt x="1934" y="32"/>
                  <a:pt x="1934" y="32"/>
                </a:cubicBezTo>
                <a:cubicBezTo>
                  <a:pt x="1932" y="29"/>
                  <a:pt x="1932" y="29"/>
                  <a:pt x="1932" y="29"/>
                </a:cubicBezTo>
                <a:cubicBezTo>
                  <a:pt x="1933" y="29"/>
                  <a:pt x="1933" y="29"/>
                  <a:pt x="1933" y="29"/>
                </a:cubicBezTo>
                <a:cubicBezTo>
                  <a:pt x="1935" y="31"/>
                  <a:pt x="1935" y="31"/>
                  <a:pt x="1935" y="31"/>
                </a:cubicBezTo>
                <a:cubicBezTo>
                  <a:pt x="1936" y="30"/>
                  <a:pt x="1936" y="30"/>
                  <a:pt x="1936" y="30"/>
                </a:cubicBezTo>
                <a:cubicBezTo>
                  <a:pt x="1937" y="28"/>
                  <a:pt x="1937" y="28"/>
                  <a:pt x="1937" y="28"/>
                </a:cubicBezTo>
                <a:cubicBezTo>
                  <a:pt x="1936" y="28"/>
                  <a:pt x="1936" y="28"/>
                  <a:pt x="1936" y="28"/>
                </a:cubicBezTo>
                <a:cubicBezTo>
                  <a:pt x="1935" y="28"/>
                  <a:pt x="1935" y="28"/>
                  <a:pt x="1935" y="28"/>
                </a:cubicBezTo>
                <a:cubicBezTo>
                  <a:pt x="1935" y="25"/>
                  <a:pt x="1935" y="25"/>
                  <a:pt x="1935" y="25"/>
                </a:cubicBezTo>
                <a:cubicBezTo>
                  <a:pt x="1936" y="25"/>
                  <a:pt x="1936" y="25"/>
                  <a:pt x="1936" y="25"/>
                </a:cubicBezTo>
                <a:cubicBezTo>
                  <a:pt x="1938" y="26"/>
                  <a:pt x="1938" y="26"/>
                  <a:pt x="1938" y="26"/>
                </a:cubicBezTo>
                <a:cubicBezTo>
                  <a:pt x="1941" y="27"/>
                  <a:pt x="1941" y="27"/>
                  <a:pt x="1941" y="27"/>
                </a:cubicBezTo>
                <a:cubicBezTo>
                  <a:pt x="1942" y="26"/>
                  <a:pt x="1942" y="26"/>
                  <a:pt x="1942" y="26"/>
                </a:cubicBezTo>
                <a:cubicBezTo>
                  <a:pt x="1940" y="25"/>
                  <a:pt x="1940" y="25"/>
                  <a:pt x="1940" y="25"/>
                </a:cubicBezTo>
                <a:cubicBezTo>
                  <a:pt x="1940" y="24"/>
                  <a:pt x="1940" y="24"/>
                  <a:pt x="1940" y="24"/>
                </a:cubicBezTo>
                <a:cubicBezTo>
                  <a:pt x="1942" y="24"/>
                  <a:pt x="1942" y="24"/>
                  <a:pt x="1942" y="24"/>
                </a:cubicBezTo>
                <a:cubicBezTo>
                  <a:pt x="1943" y="24"/>
                  <a:pt x="1943" y="24"/>
                  <a:pt x="1943" y="24"/>
                </a:cubicBezTo>
                <a:cubicBezTo>
                  <a:pt x="1944" y="23"/>
                  <a:pt x="1944" y="23"/>
                  <a:pt x="1944" y="23"/>
                </a:cubicBezTo>
                <a:cubicBezTo>
                  <a:pt x="1944" y="21"/>
                  <a:pt x="1944" y="21"/>
                  <a:pt x="1944" y="21"/>
                </a:cubicBezTo>
                <a:cubicBezTo>
                  <a:pt x="1944" y="20"/>
                  <a:pt x="1944" y="20"/>
                  <a:pt x="1944" y="20"/>
                </a:cubicBezTo>
                <a:cubicBezTo>
                  <a:pt x="1944" y="19"/>
                  <a:pt x="1944" y="19"/>
                  <a:pt x="1944" y="19"/>
                </a:cubicBezTo>
                <a:cubicBezTo>
                  <a:pt x="1947" y="18"/>
                  <a:pt x="1947" y="18"/>
                  <a:pt x="1947" y="18"/>
                </a:cubicBezTo>
                <a:cubicBezTo>
                  <a:pt x="1947" y="17"/>
                  <a:pt x="1947" y="17"/>
                  <a:pt x="1947" y="17"/>
                </a:cubicBezTo>
                <a:cubicBezTo>
                  <a:pt x="1945" y="16"/>
                  <a:pt x="1945" y="16"/>
                  <a:pt x="1945" y="16"/>
                </a:cubicBezTo>
                <a:cubicBezTo>
                  <a:pt x="1945" y="14"/>
                  <a:pt x="1945" y="14"/>
                  <a:pt x="1945" y="14"/>
                </a:cubicBezTo>
                <a:cubicBezTo>
                  <a:pt x="1946" y="12"/>
                  <a:pt x="1946" y="12"/>
                  <a:pt x="1946" y="12"/>
                </a:cubicBezTo>
                <a:cubicBezTo>
                  <a:pt x="1947" y="14"/>
                  <a:pt x="1947" y="14"/>
                  <a:pt x="1947" y="14"/>
                </a:cubicBezTo>
                <a:cubicBezTo>
                  <a:pt x="1948" y="13"/>
                  <a:pt x="1948" y="13"/>
                  <a:pt x="1948" y="13"/>
                </a:cubicBezTo>
                <a:cubicBezTo>
                  <a:pt x="1951" y="10"/>
                  <a:pt x="1951" y="10"/>
                  <a:pt x="1951" y="10"/>
                </a:cubicBezTo>
                <a:cubicBezTo>
                  <a:pt x="1951" y="7"/>
                  <a:pt x="1951" y="7"/>
                  <a:pt x="1951" y="7"/>
                </a:cubicBezTo>
                <a:cubicBezTo>
                  <a:pt x="1953" y="6"/>
                  <a:pt x="1953" y="6"/>
                  <a:pt x="1953" y="6"/>
                </a:cubicBezTo>
                <a:cubicBezTo>
                  <a:pt x="1953" y="4"/>
                  <a:pt x="1953" y="4"/>
                  <a:pt x="1953" y="4"/>
                </a:cubicBezTo>
                <a:cubicBezTo>
                  <a:pt x="1956" y="2"/>
                  <a:pt x="1956" y="2"/>
                  <a:pt x="1956" y="2"/>
                </a:cubicBezTo>
                <a:cubicBezTo>
                  <a:pt x="1957" y="0"/>
                  <a:pt x="1957" y="0"/>
                  <a:pt x="1957" y="0"/>
                </a:cubicBezTo>
                <a:cubicBezTo>
                  <a:pt x="1921" y="0"/>
                  <a:pt x="1921" y="0"/>
                  <a:pt x="1921" y="0"/>
                </a:cubicBezTo>
                <a:cubicBezTo>
                  <a:pt x="1921" y="1"/>
                  <a:pt x="1921" y="1"/>
                  <a:pt x="1921" y="1"/>
                </a:cubicBezTo>
                <a:cubicBezTo>
                  <a:pt x="1922" y="2"/>
                  <a:pt x="1922" y="2"/>
                  <a:pt x="1922" y="2"/>
                </a:cubicBezTo>
                <a:cubicBezTo>
                  <a:pt x="1923" y="2"/>
                  <a:pt x="1923" y="2"/>
                  <a:pt x="1923" y="2"/>
                </a:cubicBezTo>
                <a:cubicBezTo>
                  <a:pt x="1921" y="3"/>
                  <a:pt x="1921" y="3"/>
                  <a:pt x="1921" y="3"/>
                </a:cubicBezTo>
                <a:cubicBezTo>
                  <a:pt x="1918" y="3"/>
                  <a:pt x="1918" y="3"/>
                  <a:pt x="1918" y="3"/>
                </a:cubicBezTo>
                <a:cubicBezTo>
                  <a:pt x="1917" y="4"/>
                  <a:pt x="1917" y="4"/>
                  <a:pt x="1917" y="4"/>
                </a:cubicBezTo>
                <a:cubicBezTo>
                  <a:pt x="1917" y="7"/>
                  <a:pt x="1917" y="7"/>
                  <a:pt x="1917" y="7"/>
                </a:cubicBezTo>
                <a:cubicBezTo>
                  <a:pt x="1917" y="9"/>
                  <a:pt x="1917" y="9"/>
                  <a:pt x="1917" y="9"/>
                </a:cubicBezTo>
                <a:cubicBezTo>
                  <a:pt x="1918" y="9"/>
                  <a:pt x="1918" y="9"/>
                  <a:pt x="1918" y="9"/>
                </a:cubicBezTo>
                <a:cubicBezTo>
                  <a:pt x="1919" y="8"/>
                  <a:pt x="1919" y="8"/>
                  <a:pt x="1919" y="8"/>
                </a:cubicBezTo>
                <a:cubicBezTo>
                  <a:pt x="1920" y="9"/>
                  <a:pt x="1920" y="9"/>
                  <a:pt x="1920" y="9"/>
                </a:cubicBezTo>
                <a:cubicBezTo>
                  <a:pt x="1920" y="10"/>
                  <a:pt x="1920" y="10"/>
                  <a:pt x="1920" y="10"/>
                </a:cubicBezTo>
                <a:cubicBezTo>
                  <a:pt x="1920" y="12"/>
                  <a:pt x="1920" y="12"/>
                  <a:pt x="1920" y="12"/>
                </a:cubicBezTo>
                <a:cubicBezTo>
                  <a:pt x="1919" y="13"/>
                  <a:pt x="1919" y="13"/>
                  <a:pt x="1919" y="13"/>
                </a:cubicBezTo>
                <a:cubicBezTo>
                  <a:pt x="1917" y="12"/>
                  <a:pt x="1917" y="12"/>
                  <a:pt x="1917" y="12"/>
                </a:cubicBezTo>
                <a:cubicBezTo>
                  <a:pt x="1915" y="12"/>
                  <a:pt x="1915" y="12"/>
                  <a:pt x="1915" y="12"/>
                </a:cubicBezTo>
                <a:cubicBezTo>
                  <a:pt x="1913" y="13"/>
                  <a:pt x="1913" y="13"/>
                  <a:pt x="1913" y="13"/>
                </a:cubicBezTo>
                <a:cubicBezTo>
                  <a:pt x="1912" y="14"/>
                  <a:pt x="1912" y="14"/>
                  <a:pt x="1912" y="14"/>
                </a:cubicBezTo>
                <a:cubicBezTo>
                  <a:pt x="1912" y="16"/>
                  <a:pt x="1912" y="16"/>
                  <a:pt x="1912" y="16"/>
                </a:cubicBezTo>
                <a:cubicBezTo>
                  <a:pt x="1911" y="18"/>
                  <a:pt x="1911" y="18"/>
                  <a:pt x="1911" y="18"/>
                </a:cubicBezTo>
                <a:cubicBezTo>
                  <a:pt x="1910" y="19"/>
                  <a:pt x="1910" y="19"/>
                  <a:pt x="1910" y="19"/>
                </a:cubicBezTo>
                <a:cubicBezTo>
                  <a:pt x="1908" y="18"/>
                  <a:pt x="1908" y="18"/>
                  <a:pt x="1908" y="18"/>
                </a:cubicBezTo>
                <a:cubicBezTo>
                  <a:pt x="1907" y="17"/>
                  <a:pt x="1907" y="17"/>
                  <a:pt x="1907" y="17"/>
                </a:cubicBezTo>
                <a:cubicBezTo>
                  <a:pt x="1907" y="16"/>
                  <a:pt x="1907" y="16"/>
                  <a:pt x="1907" y="16"/>
                </a:cubicBezTo>
                <a:cubicBezTo>
                  <a:pt x="1906" y="16"/>
                  <a:pt x="1906" y="16"/>
                  <a:pt x="1906" y="16"/>
                </a:cubicBezTo>
                <a:cubicBezTo>
                  <a:pt x="1905" y="19"/>
                  <a:pt x="1905" y="19"/>
                  <a:pt x="1905" y="19"/>
                </a:cubicBezTo>
                <a:cubicBezTo>
                  <a:pt x="1906" y="21"/>
                  <a:pt x="1906" y="21"/>
                  <a:pt x="1906" y="21"/>
                </a:cubicBezTo>
                <a:cubicBezTo>
                  <a:pt x="1907" y="22"/>
                  <a:pt x="1907" y="22"/>
                  <a:pt x="1907" y="22"/>
                </a:cubicBezTo>
                <a:cubicBezTo>
                  <a:pt x="1909" y="22"/>
                  <a:pt x="1909" y="22"/>
                  <a:pt x="1909" y="22"/>
                </a:cubicBezTo>
                <a:cubicBezTo>
                  <a:pt x="1909" y="22"/>
                  <a:pt x="1909" y="22"/>
                  <a:pt x="1909" y="22"/>
                </a:cubicBezTo>
                <a:cubicBezTo>
                  <a:pt x="1910" y="23"/>
                  <a:pt x="1910" y="23"/>
                  <a:pt x="1910" y="23"/>
                </a:cubicBezTo>
                <a:cubicBezTo>
                  <a:pt x="1909" y="26"/>
                  <a:pt x="1909" y="26"/>
                  <a:pt x="1909" y="26"/>
                </a:cubicBezTo>
                <a:cubicBezTo>
                  <a:pt x="1909" y="27"/>
                  <a:pt x="1909" y="27"/>
                  <a:pt x="1909" y="27"/>
                </a:cubicBezTo>
                <a:cubicBezTo>
                  <a:pt x="1910" y="27"/>
                  <a:pt x="1910" y="27"/>
                  <a:pt x="1910" y="27"/>
                </a:cubicBezTo>
                <a:cubicBezTo>
                  <a:pt x="1911" y="26"/>
                  <a:pt x="1911" y="26"/>
                  <a:pt x="1911" y="26"/>
                </a:cubicBezTo>
                <a:cubicBezTo>
                  <a:pt x="1912" y="26"/>
                  <a:pt x="1912" y="26"/>
                  <a:pt x="1912" y="26"/>
                </a:cubicBezTo>
                <a:cubicBezTo>
                  <a:pt x="1913" y="27"/>
                  <a:pt x="1913" y="27"/>
                  <a:pt x="1913" y="27"/>
                </a:cubicBezTo>
                <a:cubicBezTo>
                  <a:pt x="1915" y="27"/>
                  <a:pt x="1915" y="27"/>
                  <a:pt x="1915" y="27"/>
                </a:cubicBezTo>
                <a:cubicBezTo>
                  <a:pt x="1916" y="26"/>
                  <a:pt x="1916" y="26"/>
                  <a:pt x="1916" y="26"/>
                </a:cubicBezTo>
                <a:cubicBezTo>
                  <a:pt x="1917" y="26"/>
                  <a:pt x="1917" y="26"/>
                  <a:pt x="1917" y="26"/>
                </a:cubicBezTo>
                <a:cubicBezTo>
                  <a:pt x="1916" y="28"/>
                  <a:pt x="1916" y="28"/>
                  <a:pt x="1916" y="28"/>
                </a:cubicBezTo>
                <a:cubicBezTo>
                  <a:pt x="1914" y="28"/>
                  <a:pt x="1914" y="28"/>
                  <a:pt x="1914" y="28"/>
                </a:cubicBezTo>
                <a:cubicBezTo>
                  <a:pt x="1912" y="28"/>
                  <a:pt x="1912" y="28"/>
                  <a:pt x="1912" y="28"/>
                </a:cubicBezTo>
                <a:cubicBezTo>
                  <a:pt x="1911" y="29"/>
                  <a:pt x="1911" y="29"/>
                  <a:pt x="1911" y="29"/>
                </a:cubicBezTo>
                <a:cubicBezTo>
                  <a:pt x="1910" y="29"/>
                  <a:pt x="1910" y="29"/>
                  <a:pt x="1910" y="29"/>
                </a:cubicBezTo>
                <a:cubicBezTo>
                  <a:pt x="1909" y="30"/>
                  <a:pt x="1909" y="30"/>
                  <a:pt x="1909" y="30"/>
                </a:cubicBezTo>
                <a:cubicBezTo>
                  <a:pt x="1910" y="32"/>
                  <a:pt x="1910" y="32"/>
                  <a:pt x="1910" y="32"/>
                </a:cubicBezTo>
                <a:cubicBezTo>
                  <a:pt x="1911" y="33"/>
                  <a:pt x="1911" y="33"/>
                  <a:pt x="1911" y="33"/>
                </a:cubicBezTo>
                <a:cubicBezTo>
                  <a:pt x="1913" y="33"/>
                  <a:pt x="1913" y="33"/>
                  <a:pt x="1913" y="33"/>
                </a:cubicBezTo>
                <a:cubicBezTo>
                  <a:pt x="1914" y="33"/>
                  <a:pt x="1914" y="33"/>
                  <a:pt x="1914" y="33"/>
                </a:cubicBezTo>
                <a:cubicBezTo>
                  <a:pt x="1915" y="33"/>
                  <a:pt x="1915" y="33"/>
                  <a:pt x="1915" y="33"/>
                </a:cubicBezTo>
                <a:cubicBezTo>
                  <a:pt x="1914" y="34"/>
                  <a:pt x="1914" y="34"/>
                  <a:pt x="1914" y="34"/>
                </a:cubicBezTo>
                <a:cubicBezTo>
                  <a:pt x="1912" y="35"/>
                  <a:pt x="1912" y="35"/>
                  <a:pt x="1912" y="35"/>
                </a:cubicBezTo>
                <a:cubicBezTo>
                  <a:pt x="1910" y="35"/>
                  <a:pt x="1910" y="35"/>
                  <a:pt x="1910" y="35"/>
                </a:cubicBezTo>
                <a:cubicBezTo>
                  <a:pt x="1908" y="36"/>
                  <a:pt x="1908" y="36"/>
                  <a:pt x="1908" y="36"/>
                </a:cubicBezTo>
                <a:cubicBezTo>
                  <a:pt x="1908" y="37"/>
                  <a:pt x="1908" y="37"/>
                  <a:pt x="1908" y="37"/>
                </a:cubicBezTo>
                <a:cubicBezTo>
                  <a:pt x="1909" y="38"/>
                  <a:pt x="1909" y="38"/>
                  <a:pt x="1909" y="38"/>
                </a:cubicBezTo>
                <a:cubicBezTo>
                  <a:pt x="1911" y="37"/>
                  <a:pt x="1911" y="37"/>
                  <a:pt x="1911" y="37"/>
                </a:cubicBezTo>
                <a:cubicBezTo>
                  <a:pt x="1913" y="37"/>
                  <a:pt x="1913" y="37"/>
                  <a:pt x="1913" y="37"/>
                </a:cubicBezTo>
                <a:cubicBezTo>
                  <a:pt x="1913" y="38"/>
                  <a:pt x="1913" y="38"/>
                  <a:pt x="1913" y="38"/>
                </a:cubicBezTo>
                <a:cubicBezTo>
                  <a:pt x="1912" y="39"/>
                  <a:pt x="1912" y="39"/>
                  <a:pt x="1912" y="39"/>
                </a:cubicBezTo>
                <a:cubicBezTo>
                  <a:pt x="1910" y="39"/>
                  <a:pt x="1910" y="39"/>
                  <a:pt x="1910" y="39"/>
                </a:cubicBezTo>
                <a:cubicBezTo>
                  <a:pt x="1910" y="40"/>
                  <a:pt x="1910" y="40"/>
                  <a:pt x="1910" y="40"/>
                </a:cubicBezTo>
                <a:cubicBezTo>
                  <a:pt x="1911" y="40"/>
                  <a:pt x="1911" y="40"/>
                  <a:pt x="1911" y="40"/>
                </a:cubicBezTo>
                <a:cubicBezTo>
                  <a:pt x="1913" y="41"/>
                  <a:pt x="1913" y="41"/>
                  <a:pt x="1913" y="41"/>
                </a:cubicBezTo>
                <a:cubicBezTo>
                  <a:pt x="1916" y="43"/>
                  <a:pt x="1916" y="43"/>
                  <a:pt x="1916" y="43"/>
                </a:cubicBezTo>
                <a:cubicBezTo>
                  <a:pt x="1917" y="43"/>
                  <a:pt x="1917" y="43"/>
                  <a:pt x="1917" y="43"/>
                </a:cubicBezTo>
                <a:cubicBezTo>
                  <a:pt x="1917" y="44"/>
                  <a:pt x="1917" y="44"/>
                  <a:pt x="1917" y="44"/>
                </a:cubicBezTo>
                <a:cubicBezTo>
                  <a:pt x="1918" y="45"/>
                  <a:pt x="1918" y="45"/>
                  <a:pt x="1918" y="45"/>
                </a:cubicBezTo>
                <a:cubicBezTo>
                  <a:pt x="1916" y="44"/>
                  <a:pt x="1916" y="44"/>
                  <a:pt x="1916" y="44"/>
                </a:cubicBezTo>
                <a:cubicBezTo>
                  <a:pt x="1914" y="43"/>
                  <a:pt x="1914" y="43"/>
                  <a:pt x="1914" y="43"/>
                </a:cubicBezTo>
                <a:cubicBezTo>
                  <a:pt x="1912" y="43"/>
                  <a:pt x="1912" y="43"/>
                  <a:pt x="1912" y="43"/>
                </a:cubicBezTo>
                <a:cubicBezTo>
                  <a:pt x="1911" y="42"/>
                  <a:pt x="1911" y="42"/>
                  <a:pt x="1911" y="42"/>
                </a:cubicBezTo>
                <a:cubicBezTo>
                  <a:pt x="1909" y="41"/>
                  <a:pt x="1909" y="41"/>
                  <a:pt x="1909" y="41"/>
                </a:cubicBezTo>
                <a:cubicBezTo>
                  <a:pt x="1908" y="43"/>
                  <a:pt x="1908" y="43"/>
                  <a:pt x="1908" y="43"/>
                </a:cubicBezTo>
                <a:cubicBezTo>
                  <a:pt x="1908" y="44"/>
                  <a:pt x="1908" y="44"/>
                  <a:pt x="1908" y="44"/>
                </a:cubicBezTo>
                <a:cubicBezTo>
                  <a:pt x="1907" y="45"/>
                  <a:pt x="1907" y="45"/>
                  <a:pt x="1907" y="45"/>
                </a:cubicBezTo>
                <a:cubicBezTo>
                  <a:pt x="1907" y="46"/>
                  <a:pt x="1907" y="46"/>
                  <a:pt x="1907" y="46"/>
                </a:cubicBezTo>
                <a:cubicBezTo>
                  <a:pt x="1908" y="47"/>
                  <a:pt x="1908" y="47"/>
                  <a:pt x="1908" y="47"/>
                </a:cubicBezTo>
                <a:cubicBezTo>
                  <a:pt x="1907" y="48"/>
                  <a:pt x="1907" y="48"/>
                  <a:pt x="1907" y="48"/>
                </a:cubicBezTo>
                <a:cubicBezTo>
                  <a:pt x="1906" y="48"/>
                  <a:pt x="1906" y="48"/>
                  <a:pt x="1906" y="48"/>
                </a:cubicBezTo>
                <a:cubicBezTo>
                  <a:pt x="1905" y="48"/>
                  <a:pt x="1905" y="48"/>
                  <a:pt x="1905" y="48"/>
                </a:cubicBezTo>
                <a:cubicBezTo>
                  <a:pt x="1904" y="49"/>
                  <a:pt x="1904" y="49"/>
                  <a:pt x="1904" y="49"/>
                </a:cubicBezTo>
                <a:cubicBezTo>
                  <a:pt x="1904" y="51"/>
                  <a:pt x="1904" y="51"/>
                  <a:pt x="1904" y="51"/>
                </a:cubicBezTo>
                <a:cubicBezTo>
                  <a:pt x="1904" y="52"/>
                  <a:pt x="1904" y="52"/>
                  <a:pt x="1904" y="52"/>
                </a:cubicBezTo>
                <a:cubicBezTo>
                  <a:pt x="1903" y="52"/>
                  <a:pt x="1903" y="52"/>
                  <a:pt x="1903" y="52"/>
                </a:cubicBezTo>
                <a:cubicBezTo>
                  <a:pt x="1902" y="53"/>
                  <a:pt x="1902" y="53"/>
                  <a:pt x="1902" y="53"/>
                </a:cubicBezTo>
                <a:cubicBezTo>
                  <a:pt x="1902" y="53"/>
                  <a:pt x="1902" y="53"/>
                  <a:pt x="1902" y="53"/>
                </a:cubicBezTo>
                <a:cubicBezTo>
                  <a:pt x="1904" y="56"/>
                  <a:pt x="1904" y="56"/>
                  <a:pt x="1904" y="56"/>
                </a:cubicBezTo>
                <a:lnTo>
                  <a:pt x="1906" y="57"/>
                </a:lnTo>
                <a:close/>
                <a:moveTo>
                  <a:pt x="3235" y="1496"/>
                </a:moveTo>
                <a:cubicBezTo>
                  <a:pt x="3235" y="1495"/>
                  <a:pt x="3235" y="1495"/>
                  <a:pt x="3235" y="1495"/>
                </a:cubicBezTo>
                <a:cubicBezTo>
                  <a:pt x="3236" y="1495"/>
                  <a:pt x="3236" y="1495"/>
                  <a:pt x="3236" y="1495"/>
                </a:cubicBezTo>
                <a:cubicBezTo>
                  <a:pt x="3235" y="1494"/>
                  <a:pt x="3235" y="1494"/>
                  <a:pt x="3235" y="1494"/>
                </a:cubicBezTo>
                <a:cubicBezTo>
                  <a:pt x="3235" y="1492"/>
                  <a:pt x="3235" y="1492"/>
                  <a:pt x="3235" y="1492"/>
                </a:cubicBezTo>
                <a:cubicBezTo>
                  <a:pt x="3234" y="1495"/>
                  <a:pt x="3234" y="1495"/>
                  <a:pt x="3234" y="1495"/>
                </a:cubicBezTo>
                <a:cubicBezTo>
                  <a:pt x="3235" y="1496"/>
                  <a:pt x="3235" y="1496"/>
                  <a:pt x="3235" y="1496"/>
                </a:cubicBezTo>
                <a:close/>
                <a:moveTo>
                  <a:pt x="576" y="50"/>
                </a:moveTo>
                <a:cubicBezTo>
                  <a:pt x="577" y="50"/>
                  <a:pt x="577" y="50"/>
                  <a:pt x="577" y="50"/>
                </a:cubicBezTo>
                <a:cubicBezTo>
                  <a:pt x="577" y="51"/>
                  <a:pt x="577" y="51"/>
                  <a:pt x="577" y="51"/>
                </a:cubicBezTo>
                <a:cubicBezTo>
                  <a:pt x="576" y="52"/>
                  <a:pt x="576" y="52"/>
                  <a:pt x="576" y="52"/>
                </a:cubicBezTo>
                <a:cubicBezTo>
                  <a:pt x="578" y="56"/>
                  <a:pt x="578" y="56"/>
                  <a:pt x="578" y="56"/>
                </a:cubicBezTo>
                <a:cubicBezTo>
                  <a:pt x="579" y="57"/>
                  <a:pt x="579" y="57"/>
                  <a:pt x="579" y="57"/>
                </a:cubicBezTo>
                <a:cubicBezTo>
                  <a:pt x="579" y="58"/>
                  <a:pt x="579" y="58"/>
                  <a:pt x="579" y="58"/>
                </a:cubicBezTo>
                <a:cubicBezTo>
                  <a:pt x="582" y="60"/>
                  <a:pt x="582" y="60"/>
                  <a:pt x="582" y="60"/>
                </a:cubicBezTo>
                <a:cubicBezTo>
                  <a:pt x="583" y="61"/>
                  <a:pt x="583" y="61"/>
                  <a:pt x="583" y="61"/>
                </a:cubicBezTo>
                <a:cubicBezTo>
                  <a:pt x="585" y="61"/>
                  <a:pt x="585" y="61"/>
                  <a:pt x="585" y="61"/>
                </a:cubicBezTo>
                <a:cubicBezTo>
                  <a:pt x="586" y="62"/>
                  <a:pt x="586" y="62"/>
                  <a:pt x="586" y="62"/>
                </a:cubicBezTo>
                <a:cubicBezTo>
                  <a:pt x="587" y="62"/>
                  <a:pt x="587" y="62"/>
                  <a:pt x="587" y="62"/>
                </a:cubicBezTo>
                <a:cubicBezTo>
                  <a:pt x="589" y="61"/>
                  <a:pt x="589" y="61"/>
                  <a:pt x="589" y="61"/>
                </a:cubicBezTo>
                <a:cubicBezTo>
                  <a:pt x="591" y="61"/>
                  <a:pt x="591" y="61"/>
                  <a:pt x="591" y="61"/>
                </a:cubicBezTo>
                <a:cubicBezTo>
                  <a:pt x="592" y="63"/>
                  <a:pt x="592" y="63"/>
                  <a:pt x="592" y="63"/>
                </a:cubicBezTo>
                <a:cubicBezTo>
                  <a:pt x="594" y="63"/>
                  <a:pt x="594" y="63"/>
                  <a:pt x="594" y="63"/>
                </a:cubicBezTo>
                <a:cubicBezTo>
                  <a:pt x="596" y="65"/>
                  <a:pt x="596" y="65"/>
                  <a:pt x="596" y="65"/>
                </a:cubicBezTo>
                <a:cubicBezTo>
                  <a:pt x="597" y="65"/>
                  <a:pt x="597" y="65"/>
                  <a:pt x="597" y="65"/>
                </a:cubicBezTo>
                <a:cubicBezTo>
                  <a:pt x="597" y="66"/>
                  <a:pt x="597" y="66"/>
                  <a:pt x="597" y="66"/>
                </a:cubicBezTo>
                <a:cubicBezTo>
                  <a:pt x="595" y="67"/>
                  <a:pt x="595" y="67"/>
                  <a:pt x="595" y="67"/>
                </a:cubicBezTo>
                <a:cubicBezTo>
                  <a:pt x="595" y="68"/>
                  <a:pt x="595" y="68"/>
                  <a:pt x="595" y="68"/>
                </a:cubicBezTo>
                <a:cubicBezTo>
                  <a:pt x="594" y="69"/>
                  <a:pt x="594" y="69"/>
                  <a:pt x="594" y="69"/>
                </a:cubicBezTo>
                <a:cubicBezTo>
                  <a:pt x="594" y="70"/>
                  <a:pt x="594" y="70"/>
                  <a:pt x="594" y="70"/>
                </a:cubicBezTo>
                <a:cubicBezTo>
                  <a:pt x="594" y="72"/>
                  <a:pt x="594" y="72"/>
                  <a:pt x="594" y="72"/>
                </a:cubicBezTo>
                <a:cubicBezTo>
                  <a:pt x="591" y="73"/>
                  <a:pt x="591" y="73"/>
                  <a:pt x="591" y="73"/>
                </a:cubicBezTo>
                <a:cubicBezTo>
                  <a:pt x="591" y="74"/>
                  <a:pt x="591" y="74"/>
                  <a:pt x="591" y="74"/>
                </a:cubicBezTo>
                <a:cubicBezTo>
                  <a:pt x="590" y="75"/>
                  <a:pt x="590" y="75"/>
                  <a:pt x="590" y="75"/>
                </a:cubicBezTo>
                <a:cubicBezTo>
                  <a:pt x="592" y="76"/>
                  <a:pt x="592" y="76"/>
                  <a:pt x="592" y="76"/>
                </a:cubicBezTo>
                <a:cubicBezTo>
                  <a:pt x="592" y="79"/>
                  <a:pt x="592" y="79"/>
                  <a:pt x="592" y="79"/>
                </a:cubicBezTo>
                <a:cubicBezTo>
                  <a:pt x="593" y="81"/>
                  <a:pt x="593" y="81"/>
                  <a:pt x="593" y="81"/>
                </a:cubicBezTo>
                <a:cubicBezTo>
                  <a:pt x="593" y="82"/>
                  <a:pt x="593" y="82"/>
                  <a:pt x="593" y="82"/>
                </a:cubicBezTo>
                <a:cubicBezTo>
                  <a:pt x="591" y="83"/>
                  <a:pt x="591" y="83"/>
                  <a:pt x="591" y="83"/>
                </a:cubicBezTo>
                <a:cubicBezTo>
                  <a:pt x="591" y="84"/>
                  <a:pt x="591" y="84"/>
                  <a:pt x="591" y="84"/>
                </a:cubicBezTo>
                <a:cubicBezTo>
                  <a:pt x="595" y="84"/>
                  <a:pt x="595" y="84"/>
                  <a:pt x="595" y="84"/>
                </a:cubicBezTo>
                <a:cubicBezTo>
                  <a:pt x="596" y="84"/>
                  <a:pt x="596" y="84"/>
                  <a:pt x="596" y="84"/>
                </a:cubicBezTo>
                <a:cubicBezTo>
                  <a:pt x="597" y="84"/>
                  <a:pt x="597" y="84"/>
                  <a:pt x="597" y="84"/>
                </a:cubicBezTo>
                <a:cubicBezTo>
                  <a:pt x="597" y="85"/>
                  <a:pt x="597" y="85"/>
                  <a:pt x="597" y="85"/>
                </a:cubicBezTo>
                <a:cubicBezTo>
                  <a:pt x="598" y="84"/>
                  <a:pt x="598" y="84"/>
                  <a:pt x="598" y="84"/>
                </a:cubicBezTo>
                <a:cubicBezTo>
                  <a:pt x="599" y="83"/>
                  <a:pt x="599" y="83"/>
                  <a:pt x="599" y="83"/>
                </a:cubicBezTo>
                <a:cubicBezTo>
                  <a:pt x="600" y="84"/>
                  <a:pt x="600" y="84"/>
                  <a:pt x="600" y="84"/>
                </a:cubicBezTo>
                <a:cubicBezTo>
                  <a:pt x="603" y="84"/>
                  <a:pt x="603" y="84"/>
                  <a:pt x="603" y="84"/>
                </a:cubicBezTo>
                <a:cubicBezTo>
                  <a:pt x="606" y="85"/>
                  <a:pt x="606" y="85"/>
                  <a:pt x="606" y="85"/>
                </a:cubicBezTo>
                <a:cubicBezTo>
                  <a:pt x="607" y="84"/>
                  <a:pt x="607" y="84"/>
                  <a:pt x="607" y="84"/>
                </a:cubicBezTo>
                <a:cubicBezTo>
                  <a:pt x="610" y="84"/>
                  <a:pt x="610" y="84"/>
                  <a:pt x="610" y="84"/>
                </a:cubicBezTo>
                <a:cubicBezTo>
                  <a:pt x="610" y="85"/>
                  <a:pt x="610" y="85"/>
                  <a:pt x="610" y="85"/>
                </a:cubicBezTo>
                <a:cubicBezTo>
                  <a:pt x="611" y="85"/>
                  <a:pt x="611" y="85"/>
                  <a:pt x="611" y="85"/>
                </a:cubicBezTo>
                <a:cubicBezTo>
                  <a:pt x="612" y="85"/>
                  <a:pt x="612" y="85"/>
                  <a:pt x="612" y="85"/>
                </a:cubicBezTo>
                <a:cubicBezTo>
                  <a:pt x="613" y="84"/>
                  <a:pt x="613" y="84"/>
                  <a:pt x="613" y="84"/>
                </a:cubicBezTo>
                <a:cubicBezTo>
                  <a:pt x="614" y="85"/>
                  <a:pt x="614" y="85"/>
                  <a:pt x="614" y="85"/>
                </a:cubicBezTo>
                <a:cubicBezTo>
                  <a:pt x="614" y="86"/>
                  <a:pt x="614" y="86"/>
                  <a:pt x="614" y="86"/>
                </a:cubicBezTo>
                <a:cubicBezTo>
                  <a:pt x="615" y="86"/>
                  <a:pt x="615" y="86"/>
                  <a:pt x="615" y="86"/>
                </a:cubicBezTo>
                <a:cubicBezTo>
                  <a:pt x="616" y="85"/>
                  <a:pt x="616" y="85"/>
                  <a:pt x="616" y="85"/>
                </a:cubicBezTo>
                <a:cubicBezTo>
                  <a:pt x="617" y="86"/>
                  <a:pt x="617" y="86"/>
                  <a:pt x="617" y="86"/>
                </a:cubicBezTo>
                <a:cubicBezTo>
                  <a:pt x="617" y="87"/>
                  <a:pt x="617" y="87"/>
                  <a:pt x="617" y="87"/>
                </a:cubicBezTo>
                <a:cubicBezTo>
                  <a:pt x="618" y="87"/>
                  <a:pt x="618" y="87"/>
                  <a:pt x="618" y="87"/>
                </a:cubicBezTo>
                <a:cubicBezTo>
                  <a:pt x="619" y="86"/>
                  <a:pt x="619" y="86"/>
                  <a:pt x="619" y="86"/>
                </a:cubicBezTo>
                <a:cubicBezTo>
                  <a:pt x="622" y="86"/>
                  <a:pt x="622" y="86"/>
                  <a:pt x="622" y="86"/>
                </a:cubicBezTo>
                <a:cubicBezTo>
                  <a:pt x="623" y="85"/>
                  <a:pt x="623" y="85"/>
                  <a:pt x="623" y="85"/>
                </a:cubicBezTo>
                <a:cubicBezTo>
                  <a:pt x="625" y="84"/>
                  <a:pt x="625" y="84"/>
                  <a:pt x="625" y="84"/>
                </a:cubicBezTo>
                <a:cubicBezTo>
                  <a:pt x="626" y="84"/>
                  <a:pt x="626" y="84"/>
                  <a:pt x="626" y="84"/>
                </a:cubicBezTo>
                <a:cubicBezTo>
                  <a:pt x="628" y="82"/>
                  <a:pt x="628" y="82"/>
                  <a:pt x="628" y="82"/>
                </a:cubicBezTo>
                <a:cubicBezTo>
                  <a:pt x="630" y="81"/>
                  <a:pt x="630" y="81"/>
                  <a:pt x="630" y="81"/>
                </a:cubicBezTo>
                <a:cubicBezTo>
                  <a:pt x="632" y="81"/>
                  <a:pt x="632" y="81"/>
                  <a:pt x="632" y="81"/>
                </a:cubicBezTo>
                <a:cubicBezTo>
                  <a:pt x="633" y="80"/>
                  <a:pt x="633" y="80"/>
                  <a:pt x="633" y="80"/>
                </a:cubicBezTo>
                <a:cubicBezTo>
                  <a:pt x="634" y="80"/>
                  <a:pt x="634" y="80"/>
                  <a:pt x="634" y="80"/>
                </a:cubicBezTo>
                <a:cubicBezTo>
                  <a:pt x="636" y="80"/>
                  <a:pt x="636" y="80"/>
                  <a:pt x="636" y="80"/>
                </a:cubicBezTo>
                <a:cubicBezTo>
                  <a:pt x="637" y="80"/>
                  <a:pt x="637" y="80"/>
                  <a:pt x="637" y="80"/>
                </a:cubicBezTo>
                <a:cubicBezTo>
                  <a:pt x="639" y="81"/>
                  <a:pt x="639" y="81"/>
                  <a:pt x="639" y="81"/>
                </a:cubicBezTo>
                <a:cubicBezTo>
                  <a:pt x="643" y="81"/>
                  <a:pt x="643" y="81"/>
                  <a:pt x="643" y="81"/>
                </a:cubicBezTo>
                <a:cubicBezTo>
                  <a:pt x="647" y="78"/>
                  <a:pt x="647" y="78"/>
                  <a:pt x="647" y="78"/>
                </a:cubicBezTo>
                <a:cubicBezTo>
                  <a:pt x="647" y="77"/>
                  <a:pt x="647" y="77"/>
                  <a:pt x="647" y="77"/>
                </a:cubicBezTo>
                <a:cubicBezTo>
                  <a:pt x="648" y="77"/>
                  <a:pt x="648" y="77"/>
                  <a:pt x="648" y="77"/>
                </a:cubicBezTo>
                <a:cubicBezTo>
                  <a:pt x="649" y="78"/>
                  <a:pt x="649" y="78"/>
                  <a:pt x="649" y="78"/>
                </a:cubicBezTo>
                <a:cubicBezTo>
                  <a:pt x="649" y="77"/>
                  <a:pt x="649" y="77"/>
                  <a:pt x="649" y="77"/>
                </a:cubicBezTo>
                <a:cubicBezTo>
                  <a:pt x="651" y="76"/>
                  <a:pt x="651" y="76"/>
                  <a:pt x="651" y="76"/>
                </a:cubicBezTo>
                <a:cubicBezTo>
                  <a:pt x="651" y="74"/>
                  <a:pt x="651" y="74"/>
                  <a:pt x="651" y="74"/>
                </a:cubicBezTo>
                <a:cubicBezTo>
                  <a:pt x="651" y="74"/>
                  <a:pt x="651" y="74"/>
                  <a:pt x="651" y="74"/>
                </a:cubicBezTo>
                <a:cubicBezTo>
                  <a:pt x="652" y="74"/>
                  <a:pt x="652" y="74"/>
                  <a:pt x="652" y="74"/>
                </a:cubicBezTo>
                <a:cubicBezTo>
                  <a:pt x="653" y="74"/>
                  <a:pt x="653" y="74"/>
                  <a:pt x="653" y="74"/>
                </a:cubicBezTo>
                <a:cubicBezTo>
                  <a:pt x="654" y="73"/>
                  <a:pt x="654" y="73"/>
                  <a:pt x="654" y="73"/>
                </a:cubicBezTo>
                <a:cubicBezTo>
                  <a:pt x="654" y="72"/>
                  <a:pt x="654" y="72"/>
                  <a:pt x="654" y="72"/>
                </a:cubicBezTo>
                <a:cubicBezTo>
                  <a:pt x="655" y="72"/>
                  <a:pt x="655" y="72"/>
                  <a:pt x="655" y="72"/>
                </a:cubicBezTo>
                <a:cubicBezTo>
                  <a:pt x="656" y="72"/>
                  <a:pt x="656" y="72"/>
                  <a:pt x="656" y="72"/>
                </a:cubicBezTo>
                <a:cubicBezTo>
                  <a:pt x="656" y="73"/>
                  <a:pt x="656" y="73"/>
                  <a:pt x="656" y="73"/>
                </a:cubicBezTo>
                <a:cubicBezTo>
                  <a:pt x="656" y="74"/>
                  <a:pt x="656" y="74"/>
                  <a:pt x="656" y="74"/>
                </a:cubicBezTo>
                <a:cubicBezTo>
                  <a:pt x="657" y="75"/>
                  <a:pt x="657" y="75"/>
                  <a:pt x="657" y="75"/>
                </a:cubicBezTo>
                <a:cubicBezTo>
                  <a:pt x="655" y="76"/>
                  <a:pt x="655" y="76"/>
                  <a:pt x="655" y="76"/>
                </a:cubicBezTo>
                <a:cubicBezTo>
                  <a:pt x="655" y="77"/>
                  <a:pt x="655" y="77"/>
                  <a:pt x="655" y="77"/>
                </a:cubicBezTo>
                <a:cubicBezTo>
                  <a:pt x="655" y="78"/>
                  <a:pt x="655" y="78"/>
                  <a:pt x="655" y="78"/>
                </a:cubicBezTo>
                <a:cubicBezTo>
                  <a:pt x="654" y="79"/>
                  <a:pt x="654" y="79"/>
                  <a:pt x="654" y="79"/>
                </a:cubicBezTo>
                <a:cubicBezTo>
                  <a:pt x="654" y="80"/>
                  <a:pt x="654" y="80"/>
                  <a:pt x="654" y="80"/>
                </a:cubicBezTo>
                <a:cubicBezTo>
                  <a:pt x="655" y="80"/>
                  <a:pt x="655" y="80"/>
                  <a:pt x="655" y="80"/>
                </a:cubicBezTo>
                <a:cubicBezTo>
                  <a:pt x="657" y="81"/>
                  <a:pt x="657" y="81"/>
                  <a:pt x="657" y="81"/>
                </a:cubicBezTo>
                <a:cubicBezTo>
                  <a:pt x="657" y="81"/>
                  <a:pt x="657" y="81"/>
                  <a:pt x="657" y="81"/>
                </a:cubicBezTo>
                <a:cubicBezTo>
                  <a:pt x="659" y="81"/>
                  <a:pt x="659" y="81"/>
                  <a:pt x="659" y="81"/>
                </a:cubicBezTo>
                <a:cubicBezTo>
                  <a:pt x="660" y="81"/>
                  <a:pt x="660" y="81"/>
                  <a:pt x="660" y="81"/>
                </a:cubicBezTo>
                <a:cubicBezTo>
                  <a:pt x="661" y="83"/>
                  <a:pt x="661" y="83"/>
                  <a:pt x="661" y="83"/>
                </a:cubicBezTo>
                <a:cubicBezTo>
                  <a:pt x="662" y="84"/>
                  <a:pt x="662" y="84"/>
                  <a:pt x="662" y="84"/>
                </a:cubicBezTo>
                <a:cubicBezTo>
                  <a:pt x="662" y="83"/>
                  <a:pt x="662" y="83"/>
                  <a:pt x="662" y="83"/>
                </a:cubicBezTo>
                <a:cubicBezTo>
                  <a:pt x="662" y="83"/>
                  <a:pt x="662" y="83"/>
                  <a:pt x="662" y="83"/>
                </a:cubicBezTo>
                <a:cubicBezTo>
                  <a:pt x="663" y="83"/>
                  <a:pt x="663" y="83"/>
                  <a:pt x="663" y="83"/>
                </a:cubicBezTo>
                <a:cubicBezTo>
                  <a:pt x="664" y="84"/>
                  <a:pt x="664" y="84"/>
                  <a:pt x="664" y="84"/>
                </a:cubicBezTo>
                <a:cubicBezTo>
                  <a:pt x="662" y="86"/>
                  <a:pt x="662" y="86"/>
                  <a:pt x="662" y="86"/>
                </a:cubicBezTo>
                <a:cubicBezTo>
                  <a:pt x="661" y="86"/>
                  <a:pt x="661" y="86"/>
                  <a:pt x="661" y="86"/>
                </a:cubicBezTo>
                <a:cubicBezTo>
                  <a:pt x="660" y="87"/>
                  <a:pt x="660" y="87"/>
                  <a:pt x="660" y="87"/>
                </a:cubicBezTo>
                <a:cubicBezTo>
                  <a:pt x="660" y="88"/>
                  <a:pt x="660" y="88"/>
                  <a:pt x="660" y="88"/>
                </a:cubicBezTo>
                <a:cubicBezTo>
                  <a:pt x="661" y="88"/>
                  <a:pt x="661" y="88"/>
                  <a:pt x="661" y="88"/>
                </a:cubicBezTo>
                <a:cubicBezTo>
                  <a:pt x="662" y="88"/>
                  <a:pt x="662" y="88"/>
                  <a:pt x="662" y="88"/>
                </a:cubicBezTo>
                <a:cubicBezTo>
                  <a:pt x="664" y="90"/>
                  <a:pt x="664" y="90"/>
                  <a:pt x="664" y="90"/>
                </a:cubicBezTo>
                <a:cubicBezTo>
                  <a:pt x="665" y="89"/>
                  <a:pt x="665" y="89"/>
                  <a:pt x="665" y="89"/>
                </a:cubicBezTo>
                <a:cubicBezTo>
                  <a:pt x="667" y="87"/>
                  <a:pt x="667" y="87"/>
                  <a:pt x="667" y="87"/>
                </a:cubicBezTo>
                <a:cubicBezTo>
                  <a:pt x="667" y="87"/>
                  <a:pt x="667" y="87"/>
                  <a:pt x="667" y="87"/>
                </a:cubicBezTo>
                <a:cubicBezTo>
                  <a:pt x="667" y="89"/>
                  <a:pt x="667" y="89"/>
                  <a:pt x="667" y="89"/>
                </a:cubicBezTo>
                <a:cubicBezTo>
                  <a:pt x="668" y="91"/>
                  <a:pt x="668" y="91"/>
                  <a:pt x="668" y="91"/>
                </a:cubicBezTo>
                <a:cubicBezTo>
                  <a:pt x="669" y="91"/>
                  <a:pt x="669" y="91"/>
                  <a:pt x="669" y="91"/>
                </a:cubicBezTo>
                <a:cubicBezTo>
                  <a:pt x="670" y="90"/>
                  <a:pt x="670" y="90"/>
                  <a:pt x="670" y="90"/>
                </a:cubicBezTo>
                <a:cubicBezTo>
                  <a:pt x="672" y="91"/>
                  <a:pt x="672" y="91"/>
                  <a:pt x="672" y="91"/>
                </a:cubicBezTo>
                <a:cubicBezTo>
                  <a:pt x="673" y="92"/>
                  <a:pt x="673" y="92"/>
                  <a:pt x="673" y="92"/>
                </a:cubicBezTo>
                <a:cubicBezTo>
                  <a:pt x="674" y="92"/>
                  <a:pt x="674" y="92"/>
                  <a:pt x="674" y="92"/>
                </a:cubicBezTo>
                <a:cubicBezTo>
                  <a:pt x="675" y="93"/>
                  <a:pt x="675" y="93"/>
                  <a:pt x="675" y="93"/>
                </a:cubicBezTo>
                <a:cubicBezTo>
                  <a:pt x="676" y="93"/>
                  <a:pt x="676" y="93"/>
                  <a:pt x="676" y="93"/>
                </a:cubicBezTo>
                <a:cubicBezTo>
                  <a:pt x="676" y="92"/>
                  <a:pt x="676" y="92"/>
                  <a:pt x="676" y="92"/>
                </a:cubicBezTo>
                <a:cubicBezTo>
                  <a:pt x="677" y="92"/>
                  <a:pt x="677" y="92"/>
                  <a:pt x="677" y="92"/>
                </a:cubicBezTo>
                <a:cubicBezTo>
                  <a:pt x="678" y="91"/>
                  <a:pt x="678" y="91"/>
                  <a:pt x="678" y="91"/>
                </a:cubicBezTo>
                <a:cubicBezTo>
                  <a:pt x="679" y="92"/>
                  <a:pt x="679" y="92"/>
                  <a:pt x="679" y="92"/>
                </a:cubicBezTo>
                <a:cubicBezTo>
                  <a:pt x="679" y="93"/>
                  <a:pt x="679" y="93"/>
                  <a:pt x="679" y="93"/>
                </a:cubicBezTo>
                <a:cubicBezTo>
                  <a:pt x="680" y="93"/>
                  <a:pt x="680" y="93"/>
                  <a:pt x="680" y="93"/>
                </a:cubicBezTo>
                <a:cubicBezTo>
                  <a:pt x="681" y="93"/>
                  <a:pt x="681" y="93"/>
                  <a:pt x="681" y="93"/>
                </a:cubicBezTo>
                <a:cubicBezTo>
                  <a:pt x="682" y="92"/>
                  <a:pt x="682" y="92"/>
                  <a:pt x="682" y="92"/>
                </a:cubicBezTo>
                <a:cubicBezTo>
                  <a:pt x="683" y="92"/>
                  <a:pt x="683" y="92"/>
                  <a:pt x="683" y="92"/>
                </a:cubicBezTo>
                <a:cubicBezTo>
                  <a:pt x="683" y="93"/>
                  <a:pt x="683" y="93"/>
                  <a:pt x="683" y="93"/>
                </a:cubicBezTo>
                <a:cubicBezTo>
                  <a:pt x="684" y="93"/>
                  <a:pt x="684" y="93"/>
                  <a:pt x="684" y="93"/>
                </a:cubicBezTo>
                <a:cubicBezTo>
                  <a:pt x="685" y="92"/>
                  <a:pt x="685" y="92"/>
                  <a:pt x="685" y="92"/>
                </a:cubicBezTo>
                <a:cubicBezTo>
                  <a:pt x="685" y="92"/>
                  <a:pt x="685" y="92"/>
                  <a:pt x="685" y="92"/>
                </a:cubicBezTo>
                <a:cubicBezTo>
                  <a:pt x="686" y="91"/>
                  <a:pt x="686" y="91"/>
                  <a:pt x="686" y="91"/>
                </a:cubicBezTo>
                <a:cubicBezTo>
                  <a:pt x="688" y="91"/>
                  <a:pt x="688" y="91"/>
                  <a:pt x="688" y="91"/>
                </a:cubicBezTo>
                <a:cubicBezTo>
                  <a:pt x="688" y="92"/>
                  <a:pt x="688" y="92"/>
                  <a:pt x="688" y="92"/>
                </a:cubicBezTo>
                <a:cubicBezTo>
                  <a:pt x="689" y="92"/>
                  <a:pt x="689" y="92"/>
                  <a:pt x="689" y="92"/>
                </a:cubicBezTo>
                <a:cubicBezTo>
                  <a:pt x="690" y="92"/>
                  <a:pt x="690" y="92"/>
                  <a:pt x="690" y="92"/>
                </a:cubicBezTo>
                <a:cubicBezTo>
                  <a:pt x="690" y="91"/>
                  <a:pt x="690" y="91"/>
                  <a:pt x="690" y="91"/>
                </a:cubicBezTo>
                <a:cubicBezTo>
                  <a:pt x="690" y="90"/>
                  <a:pt x="690" y="90"/>
                  <a:pt x="690" y="90"/>
                </a:cubicBezTo>
                <a:cubicBezTo>
                  <a:pt x="691" y="88"/>
                  <a:pt x="691" y="88"/>
                  <a:pt x="691" y="88"/>
                </a:cubicBezTo>
                <a:cubicBezTo>
                  <a:pt x="691" y="88"/>
                  <a:pt x="691" y="88"/>
                  <a:pt x="691" y="88"/>
                </a:cubicBezTo>
                <a:cubicBezTo>
                  <a:pt x="692" y="86"/>
                  <a:pt x="692" y="86"/>
                  <a:pt x="692" y="86"/>
                </a:cubicBezTo>
                <a:cubicBezTo>
                  <a:pt x="692" y="85"/>
                  <a:pt x="692" y="85"/>
                  <a:pt x="692" y="85"/>
                </a:cubicBezTo>
                <a:cubicBezTo>
                  <a:pt x="690" y="85"/>
                  <a:pt x="690" y="85"/>
                  <a:pt x="690" y="85"/>
                </a:cubicBezTo>
                <a:cubicBezTo>
                  <a:pt x="690" y="84"/>
                  <a:pt x="690" y="84"/>
                  <a:pt x="690" y="84"/>
                </a:cubicBezTo>
                <a:cubicBezTo>
                  <a:pt x="690" y="82"/>
                  <a:pt x="690" y="82"/>
                  <a:pt x="690" y="82"/>
                </a:cubicBezTo>
                <a:cubicBezTo>
                  <a:pt x="692" y="82"/>
                  <a:pt x="692" y="82"/>
                  <a:pt x="692" y="82"/>
                </a:cubicBezTo>
                <a:cubicBezTo>
                  <a:pt x="692" y="80"/>
                  <a:pt x="692" y="80"/>
                  <a:pt x="692" y="80"/>
                </a:cubicBezTo>
                <a:cubicBezTo>
                  <a:pt x="690" y="79"/>
                  <a:pt x="690" y="79"/>
                  <a:pt x="690" y="79"/>
                </a:cubicBezTo>
                <a:cubicBezTo>
                  <a:pt x="689" y="79"/>
                  <a:pt x="689" y="79"/>
                  <a:pt x="689" y="79"/>
                </a:cubicBezTo>
                <a:cubicBezTo>
                  <a:pt x="689" y="81"/>
                  <a:pt x="689" y="81"/>
                  <a:pt x="689" y="81"/>
                </a:cubicBezTo>
                <a:cubicBezTo>
                  <a:pt x="688" y="81"/>
                  <a:pt x="688" y="81"/>
                  <a:pt x="688" y="81"/>
                </a:cubicBezTo>
                <a:cubicBezTo>
                  <a:pt x="687" y="81"/>
                  <a:pt x="687" y="81"/>
                  <a:pt x="687" y="81"/>
                </a:cubicBezTo>
                <a:cubicBezTo>
                  <a:pt x="684" y="80"/>
                  <a:pt x="684" y="80"/>
                  <a:pt x="684" y="80"/>
                </a:cubicBezTo>
                <a:cubicBezTo>
                  <a:pt x="682" y="83"/>
                  <a:pt x="682" y="83"/>
                  <a:pt x="682" y="83"/>
                </a:cubicBezTo>
                <a:cubicBezTo>
                  <a:pt x="680" y="84"/>
                  <a:pt x="680" y="84"/>
                  <a:pt x="680" y="84"/>
                </a:cubicBezTo>
                <a:cubicBezTo>
                  <a:pt x="680" y="83"/>
                  <a:pt x="680" y="83"/>
                  <a:pt x="680" y="83"/>
                </a:cubicBezTo>
                <a:cubicBezTo>
                  <a:pt x="682" y="82"/>
                  <a:pt x="682" y="82"/>
                  <a:pt x="682" y="82"/>
                </a:cubicBezTo>
                <a:cubicBezTo>
                  <a:pt x="683" y="81"/>
                  <a:pt x="683" y="81"/>
                  <a:pt x="683" y="81"/>
                </a:cubicBezTo>
                <a:cubicBezTo>
                  <a:pt x="683" y="78"/>
                  <a:pt x="683" y="78"/>
                  <a:pt x="683" y="78"/>
                </a:cubicBezTo>
                <a:cubicBezTo>
                  <a:pt x="682" y="80"/>
                  <a:pt x="682" y="80"/>
                  <a:pt x="682" y="80"/>
                </a:cubicBezTo>
                <a:cubicBezTo>
                  <a:pt x="682" y="79"/>
                  <a:pt x="682" y="79"/>
                  <a:pt x="682" y="79"/>
                </a:cubicBezTo>
                <a:cubicBezTo>
                  <a:pt x="681" y="78"/>
                  <a:pt x="681" y="78"/>
                  <a:pt x="681" y="78"/>
                </a:cubicBezTo>
                <a:cubicBezTo>
                  <a:pt x="683" y="76"/>
                  <a:pt x="683" y="76"/>
                  <a:pt x="683" y="76"/>
                </a:cubicBezTo>
                <a:cubicBezTo>
                  <a:pt x="682" y="74"/>
                  <a:pt x="682" y="74"/>
                  <a:pt x="682" y="74"/>
                </a:cubicBezTo>
                <a:cubicBezTo>
                  <a:pt x="683" y="72"/>
                  <a:pt x="683" y="72"/>
                  <a:pt x="683" y="72"/>
                </a:cubicBezTo>
                <a:cubicBezTo>
                  <a:pt x="684" y="72"/>
                  <a:pt x="684" y="72"/>
                  <a:pt x="684" y="72"/>
                </a:cubicBezTo>
                <a:cubicBezTo>
                  <a:pt x="684" y="73"/>
                  <a:pt x="684" y="73"/>
                  <a:pt x="684" y="73"/>
                </a:cubicBezTo>
                <a:cubicBezTo>
                  <a:pt x="685" y="76"/>
                  <a:pt x="685" y="76"/>
                  <a:pt x="685" y="76"/>
                </a:cubicBezTo>
                <a:cubicBezTo>
                  <a:pt x="686" y="78"/>
                  <a:pt x="686" y="78"/>
                  <a:pt x="686" y="78"/>
                </a:cubicBezTo>
                <a:cubicBezTo>
                  <a:pt x="687" y="77"/>
                  <a:pt x="687" y="77"/>
                  <a:pt x="687" y="77"/>
                </a:cubicBezTo>
                <a:cubicBezTo>
                  <a:pt x="689" y="77"/>
                  <a:pt x="689" y="77"/>
                  <a:pt x="689" y="77"/>
                </a:cubicBezTo>
                <a:cubicBezTo>
                  <a:pt x="690" y="75"/>
                  <a:pt x="690" y="75"/>
                  <a:pt x="690" y="75"/>
                </a:cubicBezTo>
                <a:cubicBezTo>
                  <a:pt x="689" y="74"/>
                  <a:pt x="689" y="74"/>
                  <a:pt x="689" y="74"/>
                </a:cubicBezTo>
                <a:cubicBezTo>
                  <a:pt x="689" y="73"/>
                  <a:pt x="689" y="73"/>
                  <a:pt x="689" y="73"/>
                </a:cubicBezTo>
                <a:cubicBezTo>
                  <a:pt x="691" y="73"/>
                  <a:pt x="691" y="73"/>
                  <a:pt x="691" y="73"/>
                </a:cubicBezTo>
                <a:cubicBezTo>
                  <a:pt x="691" y="74"/>
                  <a:pt x="691" y="74"/>
                  <a:pt x="691" y="74"/>
                </a:cubicBezTo>
                <a:cubicBezTo>
                  <a:pt x="692" y="73"/>
                  <a:pt x="692" y="73"/>
                  <a:pt x="692" y="73"/>
                </a:cubicBezTo>
                <a:cubicBezTo>
                  <a:pt x="694" y="72"/>
                  <a:pt x="694" y="72"/>
                  <a:pt x="694" y="72"/>
                </a:cubicBezTo>
                <a:cubicBezTo>
                  <a:pt x="695" y="70"/>
                  <a:pt x="695" y="70"/>
                  <a:pt x="695" y="70"/>
                </a:cubicBezTo>
                <a:cubicBezTo>
                  <a:pt x="695" y="72"/>
                  <a:pt x="695" y="72"/>
                  <a:pt x="695" y="72"/>
                </a:cubicBezTo>
                <a:cubicBezTo>
                  <a:pt x="696" y="72"/>
                  <a:pt x="696" y="72"/>
                  <a:pt x="696" y="72"/>
                </a:cubicBezTo>
                <a:cubicBezTo>
                  <a:pt x="697" y="70"/>
                  <a:pt x="697" y="70"/>
                  <a:pt x="697" y="70"/>
                </a:cubicBezTo>
                <a:cubicBezTo>
                  <a:pt x="696" y="73"/>
                  <a:pt x="696" y="73"/>
                  <a:pt x="696" y="73"/>
                </a:cubicBezTo>
                <a:cubicBezTo>
                  <a:pt x="696" y="76"/>
                  <a:pt x="696" y="76"/>
                  <a:pt x="696" y="76"/>
                </a:cubicBezTo>
                <a:cubicBezTo>
                  <a:pt x="697" y="75"/>
                  <a:pt x="697" y="75"/>
                  <a:pt x="697" y="75"/>
                </a:cubicBezTo>
                <a:cubicBezTo>
                  <a:pt x="698" y="76"/>
                  <a:pt x="698" y="76"/>
                  <a:pt x="698" y="76"/>
                </a:cubicBezTo>
                <a:cubicBezTo>
                  <a:pt x="697" y="77"/>
                  <a:pt x="697" y="77"/>
                  <a:pt x="697" y="77"/>
                </a:cubicBezTo>
                <a:cubicBezTo>
                  <a:pt x="698" y="77"/>
                  <a:pt x="698" y="77"/>
                  <a:pt x="698" y="77"/>
                </a:cubicBezTo>
                <a:cubicBezTo>
                  <a:pt x="699" y="75"/>
                  <a:pt x="699" y="75"/>
                  <a:pt x="699" y="75"/>
                </a:cubicBezTo>
                <a:cubicBezTo>
                  <a:pt x="700" y="75"/>
                  <a:pt x="700" y="75"/>
                  <a:pt x="700" y="75"/>
                </a:cubicBezTo>
                <a:cubicBezTo>
                  <a:pt x="701" y="72"/>
                  <a:pt x="701" y="72"/>
                  <a:pt x="701" y="72"/>
                </a:cubicBezTo>
                <a:cubicBezTo>
                  <a:pt x="703" y="71"/>
                  <a:pt x="703" y="71"/>
                  <a:pt x="703" y="71"/>
                </a:cubicBezTo>
                <a:cubicBezTo>
                  <a:pt x="702" y="73"/>
                  <a:pt x="702" y="73"/>
                  <a:pt x="702" y="73"/>
                </a:cubicBezTo>
                <a:cubicBezTo>
                  <a:pt x="701" y="75"/>
                  <a:pt x="701" y="75"/>
                  <a:pt x="701" y="75"/>
                </a:cubicBezTo>
                <a:cubicBezTo>
                  <a:pt x="701" y="78"/>
                  <a:pt x="701" y="78"/>
                  <a:pt x="701" y="78"/>
                </a:cubicBezTo>
                <a:cubicBezTo>
                  <a:pt x="703" y="78"/>
                  <a:pt x="703" y="78"/>
                  <a:pt x="703" y="78"/>
                </a:cubicBezTo>
                <a:cubicBezTo>
                  <a:pt x="704" y="79"/>
                  <a:pt x="704" y="79"/>
                  <a:pt x="704" y="79"/>
                </a:cubicBezTo>
                <a:cubicBezTo>
                  <a:pt x="705" y="78"/>
                  <a:pt x="705" y="78"/>
                  <a:pt x="705" y="78"/>
                </a:cubicBezTo>
                <a:cubicBezTo>
                  <a:pt x="707" y="76"/>
                  <a:pt x="707" y="76"/>
                  <a:pt x="707" y="76"/>
                </a:cubicBezTo>
                <a:cubicBezTo>
                  <a:pt x="708" y="73"/>
                  <a:pt x="708" y="73"/>
                  <a:pt x="708" y="73"/>
                </a:cubicBezTo>
                <a:cubicBezTo>
                  <a:pt x="709" y="71"/>
                  <a:pt x="709" y="71"/>
                  <a:pt x="709" y="71"/>
                </a:cubicBezTo>
                <a:cubicBezTo>
                  <a:pt x="708" y="69"/>
                  <a:pt x="708" y="69"/>
                  <a:pt x="708" y="69"/>
                </a:cubicBezTo>
                <a:cubicBezTo>
                  <a:pt x="709" y="68"/>
                  <a:pt x="709" y="68"/>
                  <a:pt x="709" y="68"/>
                </a:cubicBezTo>
                <a:cubicBezTo>
                  <a:pt x="709" y="67"/>
                  <a:pt x="709" y="67"/>
                  <a:pt x="709" y="67"/>
                </a:cubicBezTo>
                <a:cubicBezTo>
                  <a:pt x="707" y="67"/>
                  <a:pt x="707" y="67"/>
                  <a:pt x="707" y="67"/>
                </a:cubicBezTo>
                <a:cubicBezTo>
                  <a:pt x="706" y="66"/>
                  <a:pt x="706" y="66"/>
                  <a:pt x="706" y="66"/>
                </a:cubicBezTo>
                <a:cubicBezTo>
                  <a:pt x="705" y="67"/>
                  <a:pt x="705" y="67"/>
                  <a:pt x="705" y="67"/>
                </a:cubicBezTo>
                <a:cubicBezTo>
                  <a:pt x="705" y="65"/>
                  <a:pt x="705" y="65"/>
                  <a:pt x="705" y="65"/>
                </a:cubicBezTo>
                <a:cubicBezTo>
                  <a:pt x="706" y="64"/>
                  <a:pt x="706" y="64"/>
                  <a:pt x="706" y="64"/>
                </a:cubicBezTo>
                <a:cubicBezTo>
                  <a:pt x="705" y="63"/>
                  <a:pt x="705" y="63"/>
                  <a:pt x="705" y="63"/>
                </a:cubicBezTo>
                <a:cubicBezTo>
                  <a:pt x="703" y="64"/>
                  <a:pt x="703" y="64"/>
                  <a:pt x="703" y="64"/>
                </a:cubicBezTo>
                <a:cubicBezTo>
                  <a:pt x="703" y="63"/>
                  <a:pt x="703" y="63"/>
                  <a:pt x="703" y="63"/>
                </a:cubicBezTo>
                <a:cubicBezTo>
                  <a:pt x="701" y="61"/>
                  <a:pt x="701" y="61"/>
                  <a:pt x="701" y="61"/>
                </a:cubicBezTo>
                <a:cubicBezTo>
                  <a:pt x="701" y="60"/>
                  <a:pt x="701" y="60"/>
                  <a:pt x="701" y="60"/>
                </a:cubicBezTo>
                <a:cubicBezTo>
                  <a:pt x="700" y="57"/>
                  <a:pt x="700" y="57"/>
                  <a:pt x="700" y="57"/>
                </a:cubicBezTo>
                <a:cubicBezTo>
                  <a:pt x="700" y="54"/>
                  <a:pt x="700" y="54"/>
                  <a:pt x="700" y="54"/>
                </a:cubicBezTo>
                <a:cubicBezTo>
                  <a:pt x="701" y="52"/>
                  <a:pt x="701" y="52"/>
                  <a:pt x="701" y="52"/>
                </a:cubicBezTo>
                <a:cubicBezTo>
                  <a:pt x="700" y="49"/>
                  <a:pt x="700" y="49"/>
                  <a:pt x="700" y="49"/>
                </a:cubicBezTo>
                <a:cubicBezTo>
                  <a:pt x="699" y="51"/>
                  <a:pt x="699" y="51"/>
                  <a:pt x="699" y="51"/>
                </a:cubicBezTo>
                <a:cubicBezTo>
                  <a:pt x="699" y="53"/>
                  <a:pt x="699" y="53"/>
                  <a:pt x="699" y="53"/>
                </a:cubicBezTo>
                <a:cubicBezTo>
                  <a:pt x="697" y="51"/>
                  <a:pt x="697" y="51"/>
                  <a:pt x="697" y="51"/>
                </a:cubicBezTo>
                <a:cubicBezTo>
                  <a:pt x="695" y="50"/>
                  <a:pt x="695" y="50"/>
                  <a:pt x="695" y="50"/>
                </a:cubicBezTo>
                <a:cubicBezTo>
                  <a:pt x="694" y="46"/>
                  <a:pt x="694" y="46"/>
                  <a:pt x="694" y="46"/>
                </a:cubicBezTo>
                <a:cubicBezTo>
                  <a:pt x="693" y="45"/>
                  <a:pt x="693" y="45"/>
                  <a:pt x="693" y="45"/>
                </a:cubicBezTo>
                <a:cubicBezTo>
                  <a:pt x="693" y="42"/>
                  <a:pt x="693" y="42"/>
                  <a:pt x="693" y="42"/>
                </a:cubicBezTo>
                <a:cubicBezTo>
                  <a:pt x="691" y="40"/>
                  <a:pt x="691" y="40"/>
                  <a:pt x="691" y="40"/>
                </a:cubicBezTo>
                <a:cubicBezTo>
                  <a:pt x="691" y="38"/>
                  <a:pt x="691" y="38"/>
                  <a:pt x="691" y="38"/>
                </a:cubicBezTo>
                <a:cubicBezTo>
                  <a:pt x="691" y="37"/>
                  <a:pt x="691" y="37"/>
                  <a:pt x="691" y="37"/>
                </a:cubicBezTo>
                <a:cubicBezTo>
                  <a:pt x="691" y="35"/>
                  <a:pt x="691" y="35"/>
                  <a:pt x="691" y="35"/>
                </a:cubicBezTo>
                <a:cubicBezTo>
                  <a:pt x="693" y="35"/>
                  <a:pt x="693" y="35"/>
                  <a:pt x="693" y="35"/>
                </a:cubicBezTo>
                <a:cubicBezTo>
                  <a:pt x="693" y="33"/>
                  <a:pt x="693" y="33"/>
                  <a:pt x="693" y="33"/>
                </a:cubicBezTo>
                <a:cubicBezTo>
                  <a:pt x="695" y="33"/>
                  <a:pt x="695" y="33"/>
                  <a:pt x="695" y="33"/>
                </a:cubicBezTo>
                <a:cubicBezTo>
                  <a:pt x="695" y="34"/>
                  <a:pt x="695" y="34"/>
                  <a:pt x="695" y="34"/>
                </a:cubicBezTo>
                <a:cubicBezTo>
                  <a:pt x="696" y="33"/>
                  <a:pt x="696" y="33"/>
                  <a:pt x="696" y="33"/>
                </a:cubicBezTo>
                <a:cubicBezTo>
                  <a:pt x="696" y="31"/>
                  <a:pt x="696" y="31"/>
                  <a:pt x="696" y="31"/>
                </a:cubicBezTo>
                <a:cubicBezTo>
                  <a:pt x="698" y="27"/>
                  <a:pt x="698" y="27"/>
                  <a:pt x="698" y="27"/>
                </a:cubicBezTo>
                <a:cubicBezTo>
                  <a:pt x="698" y="24"/>
                  <a:pt x="698" y="24"/>
                  <a:pt x="698" y="24"/>
                </a:cubicBezTo>
                <a:cubicBezTo>
                  <a:pt x="699" y="23"/>
                  <a:pt x="699" y="23"/>
                  <a:pt x="699" y="23"/>
                </a:cubicBezTo>
                <a:cubicBezTo>
                  <a:pt x="697" y="20"/>
                  <a:pt x="697" y="20"/>
                  <a:pt x="697" y="20"/>
                </a:cubicBezTo>
                <a:cubicBezTo>
                  <a:pt x="698" y="18"/>
                  <a:pt x="698" y="18"/>
                  <a:pt x="698" y="18"/>
                </a:cubicBezTo>
                <a:cubicBezTo>
                  <a:pt x="699" y="18"/>
                  <a:pt x="699" y="18"/>
                  <a:pt x="699" y="18"/>
                </a:cubicBezTo>
                <a:cubicBezTo>
                  <a:pt x="699" y="15"/>
                  <a:pt x="699" y="15"/>
                  <a:pt x="699" y="15"/>
                </a:cubicBezTo>
                <a:cubicBezTo>
                  <a:pt x="701" y="12"/>
                  <a:pt x="701" y="12"/>
                  <a:pt x="701" y="12"/>
                </a:cubicBezTo>
                <a:cubicBezTo>
                  <a:pt x="702" y="10"/>
                  <a:pt x="702" y="10"/>
                  <a:pt x="702" y="10"/>
                </a:cubicBezTo>
                <a:cubicBezTo>
                  <a:pt x="703" y="9"/>
                  <a:pt x="703" y="9"/>
                  <a:pt x="703" y="9"/>
                </a:cubicBezTo>
                <a:cubicBezTo>
                  <a:pt x="703" y="5"/>
                  <a:pt x="703" y="5"/>
                  <a:pt x="703" y="5"/>
                </a:cubicBezTo>
                <a:cubicBezTo>
                  <a:pt x="704" y="4"/>
                  <a:pt x="704" y="4"/>
                  <a:pt x="704" y="4"/>
                </a:cubicBezTo>
                <a:cubicBezTo>
                  <a:pt x="704" y="3"/>
                  <a:pt x="704" y="3"/>
                  <a:pt x="704" y="3"/>
                </a:cubicBezTo>
                <a:cubicBezTo>
                  <a:pt x="706" y="0"/>
                  <a:pt x="706" y="0"/>
                  <a:pt x="706" y="0"/>
                </a:cubicBezTo>
                <a:cubicBezTo>
                  <a:pt x="683" y="0"/>
                  <a:pt x="683" y="0"/>
                  <a:pt x="683" y="0"/>
                </a:cubicBezTo>
                <a:cubicBezTo>
                  <a:pt x="683" y="3"/>
                  <a:pt x="683" y="3"/>
                  <a:pt x="683" y="3"/>
                </a:cubicBezTo>
                <a:cubicBezTo>
                  <a:pt x="682" y="4"/>
                  <a:pt x="682" y="4"/>
                  <a:pt x="682" y="4"/>
                </a:cubicBezTo>
                <a:cubicBezTo>
                  <a:pt x="681" y="4"/>
                  <a:pt x="681" y="4"/>
                  <a:pt x="681" y="4"/>
                </a:cubicBezTo>
                <a:cubicBezTo>
                  <a:pt x="679" y="7"/>
                  <a:pt x="679" y="7"/>
                  <a:pt x="679" y="7"/>
                </a:cubicBezTo>
                <a:cubicBezTo>
                  <a:pt x="680" y="8"/>
                  <a:pt x="680" y="8"/>
                  <a:pt x="680" y="8"/>
                </a:cubicBezTo>
                <a:cubicBezTo>
                  <a:pt x="680" y="10"/>
                  <a:pt x="680" y="10"/>
                  <a:pt x="680" y="10"/>
                </a:cubicBezTo>
                <a:cubicBezTo>
                  <a:pt x="679" y="12"/>
                  <a:pt x="679" y="12"/>
                  <a:pt x="679" y="12"/>
                </a:cubicBezTo>
                <a:cubicBezTo>
                  <a:pt x="678" y="14"/>
                  <a:pt x="678" y="14"/>
                  <a:pt x="678" y="14"/>
                </a:cubicBezTo>
                <a:cubicBezTo>
                  <a:pt x="679" y="15"/>
                  <a:pt x="679" y="15"/>
                  <a:pt x="679" y="15"/>
                </a:cubicBezTo>
                <a:cubicBezTo>
                  <a:pt x="679" y="17"/>
                  <a:pt x="679" y="17"/>
                  <a:pt x="679" y="17"/>
                </a:cubicBezTo>
                <a:cubicBezTo>
                  <a:pt x="676" y="17"/>
                  <a:pt x="676" y="17"/>
                  <a:pt x="676" y="17"/>
                </a:cubicBezTo>
                <a:cubicBezTo>
                  <a:pt x="677" y="18"/>
                  <a:pt x="677" y="18"/>
                  <a:pt x="677" y="18"/>
                </a:cubicBezTo>
                <a:cubicBezTo>
                  <a:pt x="679" y="19"/>
                  <a:pt x="679" y="19"/>
                  <a:pt x="679" y="19"/>
                </a:cubicBezTo>
                <a:cubicBezTo>
                  <a:pt x="679" y="20"/>
                  <a:pt x="679" y="20"/>
                  <a:pt x="679" y="20"/>
                </a:cubicBezTo>
                <a:cubicBezTo>
                  <a:pt x="678" y="20"/>
                  <a:pt x="678" y="20"/>
                  <a:pt x="678" y="20"/>
                </a:cubicBezTo>
                <a:cubicBezTo>
                  <a:pt x="676" y="20"/>
                  <a:pt x="676" y="20"/>
                  <a:pt x="676" y="20"/>
                </a:cubicBezTo>
                <a:cubicBezTo>
                  <a:pt x="675" y="21"/>
                  <a:pt x="675" y="21"/>
                  <a:pt x="675" y="21"/>
                </a:cubicBezTo>
                <a:cubicBezTo>
                  <a:pt x="674" y="21"/>
                  <a:pt x="674" y="21"/>
                  <a:pt x="674" y="21"/>
                </a:cubicBezTo>
                <a:cubicBezTo>
                  <a:pt x="673" y="22"/>
                  <a:pt x="673" y="22"/>
                  <a:pt x="673" y="22"/>
                </a:cubicBezTo>
                <a:cubicBezTo>
                  <a:pt x="673" y="24"/>
                  <a:pt x="673" y="24"/>
                  <a:pt x="673" y="24"/>
                </a:cubicBezTo>
                <a:cubicBezTo>
                  <a:pt x="672" y="24"/>
                  <a:pt x="672" y="24"/>
                  <a:pt x="672" y="24"/>
                </a:cubicBezTo>
                <a:cubicBezTo>
                  <a:pt x="671" y="24"/>
                  <a:pt x="671" y="24"/>
                  <a:pt x="671" y="24"/>
                </a:cubicBezTo>
                <a:cubicBezTo>
                  <a:pt x="670" y="22"/>
                  <a:pt x="670" y="22"/>
                  <a:pt x="670" y="22"/>
                </a:cubicBezTo>
                <a:cubicBezTo>
                  <a:pt x="671" y="20"/>
                  <a:pt x="671" y="20"/>
                  <a:pt x="671" y="20"/>
                </a:cubicBezTo>
                <a:cubicBezTo>
                  <a:pt x="670" y="19"/>
                  <a:pt x="670" y="19"/>
                  <a:pt x="670" y="19"/>
                </a:cubicBezTo>
                <a:cubicBezTo>
                  <a:pt x="670" y="16"/>
                  <a:pt x="670" y="16"/>
                  <a:pt x="670" y="16"/>
                </a:cubicBezTo>
                <a:cubicBezTo>
                  <a:pt x="671" y="13"/>
                  <a:pt x="671" y="13"/>
                  <a:pt x="671" y="13"/>
                </a:cubicBezTo>
                <a:cubicBezTo>
                  <a:pt x="672" y="10"/>
                  <a:pt x="672" y="10"/>
                  <a:pt x="672" y="10"/>
                </a:cubicBezTo>
                <a:cubicBezTo>
                  <a:pt x="673" y="9"/>
                  <a:pt x="673" y="9"/>
                  <a:pt x="673" y="9"/>
                </a:cubicBezTo>
                <a:cubicBezTo>
                  <a:pt x="673" y="7"/>
                  <a:pt x="673" y="7"/>
                  <a:pt x="673" y="7"/>
                </a:cubicBezTo>
                <a:cubicBezTo>
                  <a:pt x="674" y="6"/>
                  <a:pt x="674" y="6"/>
                  <a:pt x="674" y="6"/>
                </a:cubicBezTo>
                <a:cubicBezTo>
                  <a:pt x="675" y="2"/>
                  <a:pt x="675" y="2"/>
                  <a:pt x="675" y="2"/>
                </a:cubicBezTo>
                <a:cubicBezTo>
                  <a:pt x="677" y="0"/>
                  <a:pt x="677" y="0"/>
                  <a:pt x="677" y="0"/>
                </a:cubicBezTo>
                <a:cubicBezTo>
                  <a:pt x="594" y="0"/>
                  <a:pt x="594" y="0"/>
                  <a:pt x="594" y="0"/>
                </a:cubicBezTo>
                <a:cubicBezTo>
                  <a:pt x="592" y="1"/>
                  <a:pt x="592" y="1"/>
                  <a:pt x="592" y="1"/>
                </a:cubicBezTo>
                <a:cubicBezTo>
                  <a:pt x="591" y="0"/>
                  <a:pt x="591" y="0"/>
                  <a:pt x="591" y="0"/>
                </a:cubicBezTo>
                <a:cubicBezTo>
                  <a:pt x="589" y="0"/>
                  <a:pt x="589" y="0"/>
                  <a:pt x="589" y="0"/>
                </a:cubicBezTo>
                <a:cubicBezTo>
                  <a:pt x="588" y="1"/>
                  <a:pt x="588" y="1"/>
                  <a:pt x="588" y="1"/>
                </a:cubicBezTo>
                <a:cubicBezTo>
                  <a:pt x="589" y="3"/>
                  <a:pt x="589" y="3"/>
                  <a:pt x="589" y="3"/>
                </a:cubicBezTo>
                <a:cubicBezTo>
                  <a:pt x="592" y="4"/>
                  <a:pt x="592" y="4"/>
                  <a:pt x="592" y="4"/>
                </a:cubicBezTo>
                <a:cubicBezTo>
                  <a:pt x="593" y="4"/>
                  <a:pt x="593" y="4"/>
                  <a:pt x="593" y="4"/>
                </a:cubicBezTo>
                <a:cubicBezTo>
                  <a:pt x="594" y="2"/>
                  <a:pt x="594" y="2"/>
                  <a:pt x="594" y="2"/>
                </a:cubicBezTo>
                <a:cubicBezTo>
                  <a:pt x="595" y="2"/>
                  <a:pt x="595" y="2"/>
                  <a:pt x="595" y="2"/>
                </a:cubicBezTo>
                <a:cubicBezTo>
                  <a:pt x="596" y="3"/>
                  <a:pt x="596" y="3"/>
                  <a:pt x="596" y="3"/>
                </a:cubicBezTo>
                <a:cubicBezTo>
                  <a:pt x="595" y="4"/>
                  <a:pt x="595" y="4"/>
                  <a:pt x="595" y="4"/>
                </a:cubicBezTo>
                <a:cubicBezTo>
                  <a:pt x="596" y="4"/>
                  <a:pt x="596" y="4"/>
                  <a:pt x="596" y="4"/>
                </a:cubicBezTo>
                <a:cubicBezTo>
                  <a:pt x="600" y="5"/>
                  <a:pt x="600" y="5"/>
                  <a:pt x="600" y="5"/>
                </a:cubicBezTo>
                <a:cubicBezTo>
                  <a:pt x="603" y="4"/>
                  <a:pt x="603" y="4"/>
                  <a:pt x="603" y="4"/>
                </a:cubicBezTo>
                <a:cubicBezTo>
                  <a:pt x="605" y="4"/>
                  <a:pt x="605" y="4"/>
                  <a:pt x="605" y="4"/>
                </a:cubicBezTo>
                <a:cubicBezTo>
                  <a:pt x="608" y="5"/>
                  <a:pt x="608" y="5"/>
                  <a:pt x="608" y="5"/>
                </a:cubicBezTo>
                <a:cubicBezTo>
                  <a:pt x="610" y="5"/>
                  <a:pt x="610" y="5"/>
                  <a:pt x="610" y="5"/>
                </a:cubicBezTo>
                <a:cubicBezTo>
                  <a:pt x="612" y="6"/>
                  <a:pt x="612" y="6"/>
                  <a:pt x="612" y="6"/>
                </a:cubicBezTo>
                <a:cubicBezTo>
                  <a:pt x="613" y="7"/>
                  <a:pt x="613" y="7"/>
                  <a:pt x="613" y="7"/>
                </a:cubicBezTo>
                <a:cubicBezTo>
                  <a:pt x="614" y="8"/>
                  <a:pt x="614" y="8"/>
                  <a:pt x="614" y="8"/>
                </a:cubicBezTo>
                <a:cubicBezTo>
                  <a:pt x="614" y="9"/>
                  <a:pt x="614" y="9"/>
                  <a:pt x="614" y="9"/>
                </a:cubicBezTo>
                <a:cubicBezTo>
                  <a:pt x="612" y="9"/>
                  <a:pt x="612" y="9"/>
                  <a:pt x="612" y="9"/>
                </a:cubicBezTo>
                <a:cubicBezTo>
                  <a:pt x="610" y="7"/>
                  <a:pt x="610" y="7"/>
                  <a:pt x="610" y="7"/>
                </a:cubicBezTo>
                <a:cubicBezTo>
                  <a:pt x="606" y="7"/>
                  <a:pt x="606" y="7"/>
                  <a:pt x="606" y="7"/>
                </a:cubicBezTo>
                <a:cubicBezTo>
                  <a:pt x="605" y="7"/>
                  <a:pt x="605" y="7"/>
                  <a:pt x="605" y="7"/>
                </a:cubicBezTo>
                <a:cubicBezTo>
                  <a:pt x="607" y="8"/>
                  <a:pt x="607" y="8"/>
                  <a:pt x="607" y="8"/>
                </a:cubicBezTo>
                <a:cubicBezTo>
                  <a:pt x="608" y="9"/>
                  <a:pt x="608" y="9"/>
                  <a:pt x="608" y="9"/>
                </a:cubicBezTo>
                <a:cubicBezTo>
                  <a:pt x="605" y="9"/>
                  <a:pt x="605" y="9"/>
                  <a:pt x="605" y="9"/>
                </a:cubicBezTo>
                <a:cubicBezTo>
                  <a:pt x="603" y="8"/>
                  <a:pt x="603" y="8"/>
                  <a:pt x="603" y="8"/>
                </a:cubicBezTo>
                <a:cubicBezTo>
                  <a:pt x="599" y="9"/>
                  <a:pt x="599" y="9"/>
                  <a:pt x="599" y="9"/>
                </a:cubicBezTo>
                <a:cubicBezTo>
                  <a:pt x="598" y="10"/>
                  <a:pt x="598" y="10"/>
                  <a:pt x="598" y="10"/>
                </a:cubicBezTo>
                <a:cubicBezTo>
                  <a:pt x="596" y="9"/>
                  <a:pt x="596" y="9"/>
                  <a:pt x="596" y="9"/>
                </a:cubicBezTo>
                <a:cubicBezTo>
                  <a:pt x="595" y="9"/>
                  <a:pt x="595" y="9"/>
                  <a:pt x="595" y="9"/>
                </a:cubicBezTo>
                <a:cubicBezTo>
                  <a:pt x="594" y="9"/>
                  <a:pt x="594" y="9"/>
                  <a:pt x="594" y="9"/>
                </a:cubicBezTo>
                <a:cubicBezTo>
                  <a:pt x="592" y="9"/>
                  <a:pt x="592" y="9"/>
                  <a:pt x="592" y="9"/>
                </a:cubicBezTo>
                <a:cubicBezTo>
                  <a:pt x="587" y="10"/>
                  <a:pt x="587" y="10"/>
                  <a:pt x="587" y="10"/>
                </a:cubicBezTo>
                <a:cubicBezTo>
                  <a:pt x="587" y="10"/>
                  <a:pt x="587" y="10"/>
                  <a:pt x="587" y="10"/>
                </a:cubicBezTo>
                <a:cubicBezTo>
                  <a:pt x="583" y="11"/>
                  <a:pt x="583" y="11"/>
                  <a:pt x="583" y="11"/>
                </a:cubicBezTo>
                <a:cubicBezTo>
                  <a:pt x="582" y="13"/>
                  <a:pt x="582" y="13"/>
                  <a:pt x="582" y="13"/>
                </a:cubicBezTo>
                <a:cubicBezTo>
                  <a:pt x="583" y="19"/>
                  <a:pt x="583" y="19"/>
                  <a:pt x="583" y="19"/>
                </a:cubicBezTo>
                <a:cubicBezTo>
                  <a:pt x="583" y="20"/>
                  <a:pt x="583" y="20"/>
                  <a:pt x="583" y="20"/>
                </a:cubicBezTo>
                <a:cubicBezTo>
                  <a:pt x="583" y="22"/>
                  <a:pt x="583" y="22"/>
                  <a:pt x="583" y="22"/>
                </a:cubicBezTo>
                <a:cubicBezTo>
                  <a:pt x="582" y="22"/>
                  <a:pt x="582" y="22"/>
                  <a:pt x="582" y="22"/>
                </a:cubicBezTo>
                <a:cubicBezTo>
                  <a:pt x="583" y="24"/>
                  <a:pt x="583" y="24"/>
                  <a:pt x="583" y="24"/>
                </a:cubicBezTo>
                <a:cubicBezTo>
                  <a:pt x="584" y="25"/>
                  <a:pt x="584" y="25"/>
                  <a:pt x="584" y="25"/>
                </a:cubicBezTo>
                <a:cubicBezTo>
                  <a:pt x="585" y="24"/>
                  <a:pt x="585" y="24"/>
                  <a:pt x="585" y="24"/>
                </a:cubicBezTo>
                <a:cubicBezTo>
                  <a:pt x="586" y="24"/>
                  <a:pt x="586" y="24"/>
                  <a:pt x="586" y="24"/>
                </a:cubicBezTo>
                <a:cubicBezTo>
                  <a:pt x="587" y="25"/>
                  <a:pt x="587" y="25"/>
                  <a:pt x="587" y="25"/>
                </a:cubicBezTo>
                <a:cubicBezTo>
                  <a:pt x="589" y="25"/>
                  <a:pt x="589" y="25"/>
                  <a:pt x="589" y="25"/>
                </a:cubicBezTo>
                <a:cubicBezTo>
                  <a:pt x="590" y="24"/>
                  <a:pt x="590" y="24"/>
                  <a:pt x="590" y="24"/>
                </a:cubicBezTo>
                <a:cubicBezTo>
                  <a:pt x="590" y="24"/>
                  <a:pt x="590" y="24"/>
                  <a:pt x="590" y="24"/>
                </a:cubicBezTo>
                <a:cubicBezTo>
                  <a:pt x="591" y="25"/>
                  <a:pt x="591" y="25"/>
                  <a:pt x="591" y="25"/>
                </a:cubicBezTo>
                <a:cubicBezTo>
                  <a:pt x="592" y="26"/>
                  <a:pt x="592" y="26"/>
                  <a:pt x="592" y="26"/>
                </a:cubicBezTo>
                <a:cubicBezTo>
                  <a:pt x="593" y="25"/>
                  <a:pt x="593" y="25"/>
                  <a:pt x="593" y="25"/>
                </a:cubicBezTo>
                <a:cubicBezTo>
                  <a:pt x="594" y="26"/>
                  <a:pt x="594" y="26"/>
                  <a:pt x="594" y="26"/>
                </a:cubicBezTo>
                <a:cubicBezTo>
                  <a:pt x="595" y="27"/>
                  <a:pt x="595" y="27"/>
                  <a:pt x="595" y="27"/>
                </a:cubicBezTo>
                <a:cubicBezTo>
                  <a:pt x="596" y="28"/>
                  <a:pt x="596" y="28"/>
                  <a:pt x="596" y="28"/>
                </a:cubicBezTo>
                <a:cubicBezTo>
                  <a:pt x="597" y="27"/>
                  <a:pt x="597" y="27"/>
                  <a:pt x="597" y="27"/>
                </a:cubicBezTo>
                <a:cubicBezTo>
                  <a:pt x="599" y="27"/>
                  <a:pt x="599" y="27"/>
                  <a:pt x="599" y="27"/>
                </a:cubicBezTo>
                <a:cubicBezTo>
                  <a:pt x="599" y="28"/>
                  <a:pt x="599" y="28"/>
                  <a:pt x="599" y="28"/>
                </a:cubicBezTo>
                <a:cubicBezTo>
                  <a:pt x="602" y="28"/>
                  <a:pt x="602" y="28"/>
                  <a:pt x="602" y="28"/>
                </a:cubicBezTo>
                <a:cubicBezTo>
                  <a:pt x="603" y="28"/>
                  <a:pt x="603" y="28"/>
                  <a:pt x="603" y="28"/>
                </a:cubicBezTo>
                <a:cubicBezTo>
                  <a:pt x="605" y="29"/>
                  <a:pt x="605" y="29"/>
                  <a:pt x="605" y="29"/>
                </a:cubicBezTo>
                <a:cubicBezTo>
                  <a:pt x="606" y="28"/>
                  <a:pt x="606" y="28"/>
                  <a:pt x="606" y="28"/>
                </a:cubicBezTo>
                <a:cubicBezTo>
                  <a:pt x="608" y="28"/>
                  <a:pt x="608" y="28"/>
                  <a:pt x="608" y="28"/>
                </a:cubicBezTo>
                <a:cubicBezTo>
                  <a:pt x="610" y="29"/>
                  <a:pt x="610" y="29"/>
                  <a:pt x="610" y="29"/>
                </a:cubicBezTo>
                <a:cubicBezTo>
                  <a:pt x="612" y="28"/>
                  <a:pt x="612" y="28"/>
                  <a:pt x="612" y="28"/>
                </a:cubicBezTo>
                <a:cubicBezTo>
                  <a:pt x="614" y="29"/>
                  <a:pt x="614" y="29"/>
                  <a:pt x="614" y="29"/>
                </a:cubicBezTo>
                <a:cubicBezTo>
                  <a:pt x="614" y="30"/>
                  <a:pt x="614" y="30"/>
                  <a:pt x="614" y="30"/>
                </a:cubicBezTo>
                <a:cubicBezTo>
                  <a:pt x="616" y="29"/>
                  <a:pt x="616" y="29"/>
                  <a:pt x="616" y="29"/>
                </a:cubicBezTo>
                <a:cubicBezTo>
                  <a:pt x="616" y="31"/>
                  <a:pt x="616" y="31"/>
                  <a:pt x="616" y="31"/>
                </a:cubicBezTo>
                <a:cubicBezTo>
                  <a:pt x="618" y="33"/>
                  <a:pt x="618" y="33"/>
                  <a:pt x="618" y="33"/>
                </a:cubicBezTo>
                <a:cubicBezTo>
                  <a:pt x="618" y="33"/>
                  <a:pt x="618" y="33"/>
                  <a:pt x="618" y="33"/>
                </a:cubicBezTo>
                <a:cubicBezTo>
                  <a:pt x="618" y="34"/>
                  <a:pt x="618" y="34"/>
                  <a:pt x="618" y="34"/>
                </a:cubicBezTo>
                <a:cubicBezTo>
                  <a:pt x="620" y="34"/>
                  <a:pt x="620" y="34"/>
                  <a:pt x="620" y="34"/>
                </a:cubicBezTo>
                <a:cubicBezTo>
                  <a:pt x="621" y="35"/>
                  <a:pt x="621" y="35"/>
                  <a:pt x="621" y="35"/>
                </a:cubicBezTo>
                <a:cubicBezTo>
                  <a:pt x="622" y="36"/>
                  <a:pt x="622" y="36"/>
                  <a:pt x="622" y="36"/>
                </a:cubicBezTo>
                <a:cubicBezTo>
                  <a:pt x="623" y="36"/>
                  <a:pt x="623" y="36"/>
                  <a:pt x="623" y="36"/>
                </a:cubicBezTo>
                <a:cubicBezTo>
                  <a:pt x="624" y="38"/>
                  <a:pt x="624" y="38"/>
                  <a:pt x="624" y="38"/>
                </a:cubicBezTo>
                <a:cubicBezTo>
                  <a:pt x="624" y="38"/>
                  <a:pt x="624" y="38"/>
                  <a:pt x="624" y="38"/>
                </a:cubicBezTo>
                <a:cubicBezTo>
                  <a:pt x="624" y="40"/>
                  <a:pt x="624" y="40"/>
                  <a:pt x="624" y="40"/>
                </a:cubicBezTo>
                <a:cubicBezTo>
                  <a:pt x="625" y="42"/>
                  <a:pt x="625" y="42"/>
                  <a:pt x="625" y="42"/>
                </a:cubicBezTo>
                <a:cubicBezTo>
                  <a:pt x="628" y="43"/>
                  <a:pt x="628" y="43"/>
                  <a:pt x="628" y="43"/>
                </a:cubicBezTo>
                <a:cubicBezTo>
                  <a:pt x="628" y="45"/>
                  <a:pt x="628" y="45"/>
                  <a:pt x="628" y="45"/>
                </a:cubicBezTo>
                <a:cubicBezTo>
                  <a:pt x="628" y="45"/>
                  <a:pt x="628" y="45"/>
                  <a:pt x="628" y="45"/>
                </a:cubicBezTo>
                <a:cubicBezTo>
                  <a:pt x="628" y="46"/>
                  <a:pt x="628" y="46"/>
                  <a:pt x="628" y="46"/>
                </a:cubicBezTo>
                <a:cubicBezTo>
                  <a:pt x="627" y="46"/>
                  <a:pt x="627" y="46"/>
                  <a:pt x="627" y="46"/>
                </a:cubicBezTo>
                <a:cubicBezTo>
                  <a:pt x="624" y="45"/>
                  <a:pt x="624" y="45"/>
                  <a:pt x="624" y="45"/>
                </a:cubicBezTo>
                <a:cubicBezTo>
                  <a:pt x="621" y="44"/>
                  <a:pt x="621" y="44"/>
                  <a:pt x="621" y="44"/>
                </a:cubicBezTo>
                <a:cubicBezTo>
                  <a:pt x="619" y="45"/>
                  <a:pt x="619" y="45"/>
                  <a:pt x="619" y="45"/>
                </a:cubicBezTo>
                <a:cubicBezTo>
                  <a:pt x="618" y="44"/>
                  <a:pt x="618" y="44"/>
                  <a:pt x="618" y="44"/>
                </a:cubicBezTo>
                <a:cubicBezTo>
                  <a:pt x="617" y="44"/>
                  <a:pt x="617" y="44"/>
                  <a:pt x="617" y="44"/>
                </a:cubicBezTo>
                <a:cubicBezTo>
                  <a:pt x="616" y="44"/>
                  <a:pt x="616" y="44"/>
                  <a:pt x="616" y="44"/>
                </a:cubicBezTo>
                <a:cubicBezTo>
                  <a:pt x="614" y="43"/>
                  <a:pt x="614" y="43"/>
                  <a:pt x="614" y="43"/>
                </a:cubicBezTo>
                <a:cubicBezTo>
                  <a:pt x="613" y="43"/>
                  <a:pt x="613" y="43"/>
                  <a:pt x="613" y="43"/>
                </a:cubicBezTo>
                <a:cubicBezTo>
                  <a:pt x="612" y="41"/>
                  <a:pt x="612" y="41"/>
                  <a:pt x="612" y="41"/>
                </a:cubicBezTo>
                <a:cubicBezTo>
                  <a:pt x="611" y="41"/>
                  <a:pt x="611" y="41"/>
                  <a:pt x="611" y="41"/>
                </a:cubicBezTo>
                <a:cubicBezTo>
                  <a:pt x="609" y="41"/>
                  <a:pt x="609" y="41"/>
                  <a:pt x="609" y="41"/>
                </a:cubicBezTo>
                <a:cubicBezTo>
                  <a:pt x="608" y="41"/>
                  <a:pt x="608" y="41"/>
                  <a:pt x="608" y="41"/>
                </a:cubicBezTo>
                <a:cubicBezTo>
                  <a:pt x="607" y="40"/>
                  <a:pt x="607" y="40"/>
                  <a:pt x="607" y="40"/>
                </a:cubicBezTo>
                <a:cubicBezTo>
                  <a:pt x="605" y="39"/>
                  <a:pt x="605" y="39"/>
                  <a:pt x="605" y="39"/>
                </a:cubicBezTo>
                <a:cubicBezTo>
                  <a:pt x="604" y="37"/>
                  <a:pt x="604" y="37"/>
                  <a:pt x="604" y="37"/>
                </a:cubicBezTo>
                <a:cubicBezTo>
                  <a:pt x="603" y="37"/>
                  <a:pt x="603" y="37"/>
                  <a:pt x="603" y="37"/>
                </a:cubicBezTo>
                <a:cubicBezTo>
                  <a:pt x="602" y="37"/>
                  <a:pt x="602" y="37"/>
                  <a:pt x="602" y="37"/>
                </a:cubicBezTo>
                <a:cubicBezTo>
                  <a:pt x="600" y="37"/>
                  <a:pt x="600" y="37"/>
                  <a:pt x="600" y="37"/>
                </a:cubicBezTo>
                <a:cubicBezTo>
                  <a:pt x="599" y="37"/>
                  <a:pt x="599" y="37"/>
                  <a:pt x="599" y="37"/>
                </a:cubicBezTo>
                <a:cubicBezTo>
                  <a:pt x="595" y="37"/>
                  <a:pt x="595" y="37"/>
                  <a:pt x="595" y="37"/>
                </a:cubicBezTo>
                <a:cubicBezTo>
                  <a:pt x="592" y="36"/>
                  <a:pt x="592" y="36"/>
                  <a:pt x="592" y="36"/>
                </a:cubicBezTo>
                <a:cubicBezTo>
                  <a:pt x="590" y="36"/>
                  <a:pt x="590" y="36"/>
                  <a:pt x="590" y="36"/>
                </a:cubicBezTo>
                <a:cubicBezTo>
                  <a:pt x="582" y="36"/>
                  <a:pt x="582" y="36"/>
                  <a:pt x="582" y="36"/>
                </a:cubicBezTo>
                <a:cubicBezTo>
                  <a:pt x="581" y="36"/>
                  <a:pt x="581" y="36"/>
                  <a:pt x="581" y="36"/>
                </a:cubicBezTo>
                <a:cubicBezTo>
                  <a:pt x="579" y="37"/>
                  <a:pt x="579" y="37"/>
                  <a:pt x="579" y="37"/>
                </a:cubicBezTo>
                <a:cubicBezTo>
                  <a:pt x="577" y="38"/>
                  <a:pt x="577" y="38"/>
                  <a:pt x="577" y="38"/>
                </a:cubicBezTo>
                <a:cubicBezTo>
                  <a:pt x="577" y="42"/>
                  <a:pt x="577" y="42"/>
                  <a:pt x="577" y="42"/>
                </a:cubicBezTo>
                <a:cubicBezTo>
                  <a:pt x="576" y="44"/>
                  <a:pt x="576" y="44"/>
                  <a:pt x="576" y="44"/>
                </a:cubicBezTo>
                <a:cubicBezTo>
                  <a:pt x="576" y="47"/>
                  <a:pt x="576" y="47"/>
                  <a:pt x="576" y="47"/>
                </a:cubicBezTo>
                <a:cubicBezTo>
                  <a:pt x="575" y="49"/>
                  <a:pt x="575" y="49"/>
                  <a:pt x="575" y="49"/>
                </a:cubicBezTo>
                <a:lnTo>
                  <a:pt x="576" y="50"/>
                </a:lnTo>
                <a:close/>
                <a:moveTo>
                  <a:pt x="727" y="13"/>
                </a:moveTo>
                <a:cubicBezTo>
                  <a:pt x="727" y="15"/>
                  <a:pt x="727" y="15"/>
                  <a:pt x="727" y="15"/>
                </a:cubicBezTo>
                <a:cubicBezTo>
                  <a:pt x="728" y="16"/>
                  <a:pt x="728" y="16"/>
                  <a:pt x="728" y="16"/>
                </a:cubicBezTo>
                <a:cubicBezTo>
                  <a:pt x="730" y="16"/>
                  <a:pt x="730" y="16"/>
                  <a:pt x="730" y="16"/>
                </a:cubicBezTo>
                <a:cubicBezTo>
                  <a:pt x="730" y="17"/>
                  <a:pt x="730" y="17"/>
                  <a:pt x="730" y="17"/>
                </a:cubicBezTo>
                <a:cubicBezTo>
                  <a:pt x="732" y="16"/>
                  <a:pt x="732" y="16"/>
                  <a:pt x="732" y="16"/>
                </a:cubicBezTo>
                <a:cubicBezTo>
                  <a:pt x="733" y="16"/>
                  <a:pt x="733" y="16"/>
                  <a:pt x="733" y="16"/>
                </a:cubicBezTo>
                <a:cubicBezTo>
                  <a:pt x="733" y="18"/>
                  <a:pt x="733" y="18"/>
                  <a:pt x="733" y="18"/>
                </a:cubicBezTo>
                <a:cubicBezTo>
                  <a:pt x="734" y="19"/>
                  <a:pt x="734" y="19"/>
                  <a:pt x="734" y="19"/>
                </a:cubicBezTo>
                <a:cubicBezTo>
                  <a:pt x="735" y="19"/>
                  <a:pt x="735" y="19"/>
                  <a:pt x="735" y="19"/>
                </a:cubicBezTo>
                <a:cubicBezTo>
                  <a:pt x="736" y="22"/>
                  <a:pt x="736" y="22"/>
                  <a:pt x="736" y="22"/>
                </a:cubicBezTo>
                <a:cubicBezTo>
                  <a:pt x="736" y="25"/>
                  <a:pt x="736" y="25"/>
                  <a:pt x="736" y="25"/>
                </a:cubicBezTo>
                <a:cubicBezTo>
                  <a:pt x="737" y="27"/>
                  <a:pt x="737" y="27"/>
                  <a:pt x="737" y="27"/>
                </a:cubicBezTo>
                <a:cubicBezTo>
                  <a:pt x="737" y="29"/>
                  <a:pt x="737" y="29"/>
                  <a:pt x="737" y="29"/>
                </a:cubicBezTo>
                <a:cubicBezTo>
                  <a:pt x="738" y="30"/>
                  <a:pt x="738" y="30"/>
                  <a:pt x="738" y="30"/>
                </a:cubicBezTo>
                <a:cubicBezTo>
                  <a:pt x="740" y="31"/>
                  <a:pt x="740" y="31"/>
                  <a:pt x="740" y="31"/>
                </a:cubicBezTo>
                <a:cubicBezTo>
                  <a:pt x="739" y="32"/>
                  <a:pt x="739" y="32"/>
                  <a:pt x="739" y="32"/>
                </a:cubicBezTo>
                <a:cubicBezTo>
                  <a:pt x="739" y="35"/>
                  <a:pt x="739" y="35"/>
                  <a:pt x="739" y="35"/>
                </a:cubicBezTo>
                <a:cubicBezTo>
                  <a:pt x="738" y="38"/>
                  <a:pt x="738" y="38"/>
                  <a:pt x="738" y="38"/>
                </a:cubicBezTo>
                <a:cubicBezTo>
                  <a:pt x="740" y="39"/>
                  <a:pt x="740" y="39"/>
                  <a:pt x="740" y="39"/>
                </a:cubicBezTo>
                <a:cubicBezTo>
                  <a:pt x="740" y="41"/>
                  <a:pt x="740" y="41"/>
                  <a:pt x="740" y="41"/>
                </a:cubicBezTo>
                <a:cubicBezTo>
                  <a:pt x="740" y="43"/>
                  <a:pt x="740" y="43"/>
                  <a:pt x="740" y="43"/>
                </a:cubicBezTo>
                <a:cubicBezTo>
                  <a:pt x="740" y="44"/>
                  <a:pt x="740" y="44"/>
                  <a:pt x="740" y="44"/>
                </a:cubicBezTo>
                <a:cubicBezTo>
                  <a:pt x="741" y="43"/>
                  <a:pt x="741" y="43"/>
                  <a:pt x="741" y="43"/>
                </a:cubicBezTo>
                <a:cubicBezTo>
                  <a:pt x="742" y="44"/>
                  <a:pt x="742" y="44"/>
                  <a:pt x="742" y="44"/>
                </a:cubicBezTo>
                <a:cubicBezTo>
                  <a:pt x="742" y="46"/>
                  <a:pt x="742" y="46"/>
                  <a:pt x="742" y="46"/>
                </a:cubicBezTo>
                <a:cubicBezTo>
                  <a:pt x="743" y="47"/>
                  <a:pt x="743" y="47"/>
                  <a:pt x="743" y="47"/>
                </a:cubicBezTo>
                <a:cubicBezTo>
                  <a:pt x="743" y="47"/>
                  <a:pt x="746" y="46"/>
                  <a:pt x="746" y="46"/>
                </a:cubicBezTo>
                <a:cubicBezTo>
                  <a:pt x="747" y="44"/>
                  <a:pt x="747" y="44"/>
                  <a:pt x="747" y="44"/>
                </a:cubicBezTo>
                <a:cubicBezTo>
                  <a:pt x="749" y="43"/>
                  <a:pt x="749" y="43"/>
                  <a:pt x="749" y="43"/>
                </a:cubicBezTo>
                <a:cubicBezTo>
                  <a:pt x="750" y="41"/>
                  <a:pt x="750" y="41"/>
                  <a:pt x="750" y="41"/>
                </a:cubicBezTo>
                <a:cubicBezTo>
                  <a:pt x="749" y="40"/>
                  <a:pt x="749" y="40"/>
                  <a:pt x="749" y="40"/>
                </a:cubicBezTo>
                <a:cubicBezTo>
                  <a:pt x="747" y="36"/>
                  <a:pt x="747" y="36"/>
                  <a:pt x="747" y="36"/>
                </a:cubicBezTo>
                <a:cubicBezTo>
                  <a:pt x="748" y="34"/>
                  <a:pt x="748" y="34"/>
                  <a:pt x="748" y="34"/>
                </a:cubicBezTo>
                <a:cubicBezTo>
                  <a:pt x="751" y="31"/>
                  <a:pt x="751" y="31"/>
                  <a:pt x="751" y="31"/>
                </a:cubicBezTo>
                <a:cubicBezTo>
                  <a:pt x="751" y="33"/>
                  <a:pt x="751" y="33"/>
                  <a:pt x="751" y="33"/>
                </a:cubicBezTo>
                <a:cubicBezTo>
                  <a:pt x="749" y="35"/>
                  <a:pt x="749" y="35"/>
                  <a:pt x="749" y="35"/>
                </a:cubicBezTo>
                <a:cubicBezTo>
                  <a:pt x="750" y="39"/>
                  <a:pt x="750" y="39"/>
                  <a:pt x="750" y="39"/>
                </a:cubicBezTo>
                <a:cubicBezTo>
                  <a:pt x="751" y="39"/>
                  <a:pt x="751" y="39"/>
                  <a:pt x="751" y="39"/>
                </a:cubicBezTo>
                <a:cubicBezTo>
                  <a:pt x="753" y="38"/>
                  <a:pt x="753" y="38"/>
                  <a:pt x="753" y="38"/>
                </a:cubicBezTo>
                <a:cubicBezTo>
                  <a:pt x="756" y="40"/>
                  <a:pt x="756" y="40"/>
                  <a:pt x="756" y="40"/>
                </a:cubicBezTo>
                <a:cubicBezTo>
                  <a:pt x="758" y="39"/>
                  <a:pt x="758" y="39"/>
                  <a:pt x="758" y="39"/>
                </a:cubicBezTo>
                <a:cubicBezTo>
                  <a:pt x="758" y="38"/>
                  <a:pt x="758" y="38"/>
                  <a:pt x="758" y="38"/>
                </a:cubicBezTo>
                <a:cubicBezTo>
                  <a:pt x="761" y="36"/>
                  <a:pt x="761" y="36"/>
                  <a:pt x="761" y="36"/>
                </a:cubicBezTo>
                <a:cubicBezTo>
                  <a:pt x="763" y="37"/>
                  <a:pt x="763" y="37"/>
                  <a:pt x="763" y="37"/>
                </a:cubicBezTo>
                <a:cubicBezTo>
                  <a:pt x="764" y="35"/>
                  <a:pt x="764" y="35"/>
                  <a:pt x="764" y="35"/>
                </a:cubicBezTo>
                <a:cubicBezTo>
                  <a:pt x="765" y="36"/>
                  <a:pt x="765" y="36"/>
                  <a:pt x="765" y="36"/>
                </a:cubicBezTo>
                <a:cubicBezTo>
                  <a:pt x="767" y="34"/>
                  <a:pt x="767" y="34"/>
                  <a:pt x="767" y="34"/>
                </a:cubicBezTo>
                <a:cubicBezTo>
                  <a:pt x="766" y="33"/>
                  <a:pt x="766" y="33"/>
                  <a:pt x="766" y="33"/>
                </a:cubicBezTo>
                <a:cubicBezTo>
                  <a:pt x="768" y="32"/>
                  <a:pt x="768" y="32"/>
                  <a:pt x="768" y="32"/>
                </a:cubicBezTo>
                <a:cubicBezTo>
                  <a:pt x="768" y="31"/>
                  <a:pt x="768" y="31"/>
                  <a:pt x="768" y="31"/>
                </a:cubicBezTo>
                <a:cubicBezTo>
                  <a:pt x="766" y="30"/>
                  <a:pt x="766" y="30"/>
                  <a:pt x="766" y="30"/>
                </a:cubicBezTo>
                <a:cubicBezTo>
                  <a:pt x="766" y="29"/>
                  <a:pt x="766" y="29"/>
                  <a:pt x="766" y="29"/>
                </a:cubicBezTo>
                <a:cubicBezTo>
                  <a:pt x="767" y="28"/>
                  <a:pt x="767" y="28"/>
                  <a:pt x="767" y="28"/>
                </a:cubicBezTo>
                <a:cubicBezTo>
                  <a:pt x="767" y="29"/>
                  <a:pt x="767" y="29"/>
                  <a:pt x="767" y="29"/>
                </a:cubicBezTo>
                <a:cubicBezTo>
                  <a:pt x="769" y="29"/>
                  <a:pt x="769" y="29"/>
                  <a:pt x="769" y="29"/>
                </a:cubicBezTo>
                <a:cubicBezTo>
                  <a:pt x="769" y="26"/>
                  <a:pt x="769" y="26"/>
                  <a:pt x="769" y="26"/>
                </a:cubicBezTo>
                <a:cubicBezTo>
                  <a:pt x="769" y="25"/>
                  <a:pt x="769" y="25"/>
                  <a:pt x="769" y="25"/>
                </a:cubicBezTo>
                <a:cubicBezTo>
                  <a:pt x="769" y="24"/>
                  <a:pt x="769" y="24"/>
                  <a:pt x="769" y="24"/>
                </a:cubicBezTo>
                <a:cubicBezTo>
                  <a:pt x="771" y="24"/>
                  <a:pt x="771" y="24"/>
                  <a:pt x="771" y="24"/>
                </a:cubicBezTo>
                <a:cubicBezTo>
                  <a:pt x="774" y="22"/>
                  <a:pt x="774" y="22"/>
                  <a:pt x="774" y="22"/>
                </a:cubicBezTo>
                <a:cubicBezTo>
                  <a:pt x="774" y="20"/>
                  <a:pt x="774" y="20"/>
                  <a:pt x="774" y="20"/>
                </a:cubicBezTo>
                <a:cubicBezTo>
                  <a:pt x="776" y="17"/>
                  <a:pt x="776" y="17"/>
                  <a:pt x="776" y="17"/>
                </a:cubicBezTo>
                <a:cubicBezTo>
                  <a:pt x="775" y="14"/>
                  <a:pt x="775" y="14"/>
                  <a:pt x="775" y="14"/>
                </a:cubicBezTo>
                <a:cubicBezTo>
                  <a:pt x="776" y="13"/>
                  <a:pt x="776" y="13"/>
                  <a:pt x="776" y="13"/>
                </a:cubicBezTo>
                <a:cubicBezTo>
                  <a:pt x="775" y="13"/>
                  <a:pt x="775" y="13"/>
                  <a:pt x="775" y="13"/>
                </a:cubicBezTo>
                <a:cubicBezTo>
                  <a:pt x="774" y="14"/>
                  <a:pt x="774" y="14"/>
                  <a:pt x="774" y="14"/>
                </a:cubicBezTo>
                <a:cubicBezTo>
                  <a:pt x="772" y="15"/>
                  <a:pt x="772" y="15"/>
                  <a:pt x="772" y="15"/>
                </a:cubicBezTo>
                <a:cubicBezTo>
                  <a:pt x="771" y="17"/>
                  <a:pt x="771" y="17"/>
                  <a:pt x="771" y="17"/>
                </a:cubicBezTo>
                <a:cubicBezTo>
                  <a:pt x="771" y="16"/>
                  <a:pt x="771" y="16"/>
                  <a:pt x="771" y="16"/>
                </a:cubicBezTo>
                <a:cubicBezTo>
                  <a:pt x="771" y="14"/>
                  <a:pt x="771" y="14"/>
                  <a:pt x="771" y="14"/>
                </a:cubicBezTo>
                <a:cubicBezTo>
                  <a:pt x="772" y="13"/>
                  <a:pt x="772" y="13"/>
                  <a:pt x="772" y="13"/>
                </a:cubicBezTo>
                <a:cubicBezTo>
                  <a:pt x="772" y="11"/>
                  <a:pt x="772" y="11"/>
                  <a:pt x="772" y="11"/>
                </a:cubicBezTo>
                <a:cubicBezTo>
                  <a:pt x="772" y="10"/>
                  <a:pt x="772" y="10"/>
                  <a:pt x="772" y="10"/>
                </a:cubicBezTo>
                <a:cubicBezTo>
                  <a:pt x="770" y="9"/>
                  <a:pt x="770" y="9"/>
                  <a:pt x="770" y="9"/>
                </a:cubicBezTo>
                <a:cubicBezTo>
                  <a:pt x="772" y="9"/>
                  <a:pt x="772" y="9"/>
                  <a:pt x="772" y="9"/>
                </a:cubicBezTo>
                <a:cubicBezTo>
                  <a:pt x="773" y="8"/>
                  <a:pt x="773" y="8"/>
                  <a:pt x="773" y="8"/>
                </a:cubicBezTo>
                <a:cubicBezTo>
                  <a:pt x="772" y="6"/>
                  <a:pt x="772" y="6"/>
                  <a:pt x="772" y="6"/>
                </a:cubicBezTo>
                <a:cubicBezTo>
                  <a:pt x="769" y="4"/>
                  <a:pt x="769" y="4"/>
                  <a:pt x="769" y="4"/>
                </a:cubicBezTo>
                <a:cubicBezTo>
                  <a:pt x="768" y="5"/>
                  <a:pt x="768" y="5"/>
                  <a:pt x="768" y="5"/>
                </a:cubicBezTo>
                <a:cubicBezTo>
                  <a:pt x="765" y="5"/>
                  <a:pt x="765" y="5"/>
                  <a:pt x="765" y="5"/>
                </a:cubicBezTo>
                <a:cubicBezTo>
                  <a:pt x="764" y="6"/>
                  <a:pt x="764" y="6"/>
                  <a:pt x="764" y="6"/>
                </a:cubicBezTo>
                <a:cubicBezTo>
                  <a:pt x="763" y="6"/>
                  <a:pt x="763" y="6"/>
                  <a:pt x="763" y="6"/>
                </a:cubicBezTo>
                <a:cubicBezTo>
                  <a:pt x="763" y="5"/>
                  <a:pt x="763" y="5"/>
                  <a:pt x="763" y="5"/>
                </a:cubicBezTo>
                <a:cubicBezTo>
                  <a:pt x="765" y="3"/>
                  <a:pt x="765" y="3"/>
                  <a:pt x="765" y="3"/>
                </a:cubicBezTo>
                <a:cubicBezTo>
                  <a:pt x="766" y="2"/>
                  <a:pt x="766" y="2"/>
                  <a:pt x="766" y="2"/>
                </a:cubicBezTo>
                <a:cubicBezTo>
                  <a:pt x="768" y="1"/>
                  <a:pt x="768" y="1"/>
                  <a:pt x="768" y="1"/>
                </a:cubicBezTo>
                <a:cubicBezTo>
                  <a:pt x="769" y="0"/>
                  <a:pt x="769" y="0"/>
                  <a:pt x="769" y="0"/>
                </a:cubicBezTo>
                <a:cubicBezTo>
                  <a:pt x="751" y="0"/>
                  <a:pt x="751" y="0"/>
                  <a:pt x="751" y="0"/>
                </a:cubicBezTo>
                <a:cubicBezTo>
                  <a:pt x="750" y="2"/>
                  <a:pt x="750" y="2"/>
                  <a:pt x="750" y="2"/>
                </a:cubicBezTo>
                <a:cubicBezTo>
                  <a:pt x="749" y="3"/>
                  <a:pt x="749" y="3"/>
                  <a:pt x="749" y="3"/>
                </a:cubicBezTo>
                <a:cubicBezTo>
                  <a:pt x="749" y="4"/>
                  <a:pt x="749" y="4"/>
                  <a:pt x="749" y="4"/>
                </a:cubicBezTo>
                <a:cubicBezTo>
                  <a:pt x="748" y="7"/>
                  <a:pt x="748" y="7"/>
                  <a:pt x="748" y="7"/>
                </a:cubicBezTo>
                <a:cubicBezTo>
                  <a:pt x="747" y="7"/>
                  <a:pt x="747" y="7"/>
                  <a:pt x="747" y="7"/>
                </a:cubicBezTo>
                <a:cubicBezTo>
                  <a:pt x="747" y="9"/>
                  <a:pt x="747" y="9"/>
                  <a:pt x="747" y="9"/>
                </a:cubicBezTo>
                <a:cubicBezTo>
                  <a:pt x="746" y="10"/>
                  <a:pt x="746" y="10"/>
                  <a:pt x="746" y="10"/>
                </a:cubicBezTo>
                <a:cubicBezTo>
                  <a:pt x="744" y="10"/>
                  <a:pt x="744" y="10"/>
                  <a:pt x="744" y="10"/>
                </a:cubicBezTo>
                <a:cubicBezTo>
                  <a:pt x="743" y="8"/>
                  <a:pt x="743" y="8"/>
                  <a:pt x="743" y="8"/>
                </a:cubicBezTo>
                <a:cubicBezTo>
                  <a:pt x="743" y="6"/>
                  <a:pt x="743" y="6"/>
                  <a:pt x="743" y="6"/>
                </a:cubicBezTo>
                <a:cubicBezTo>
                  <a:pt x="741" y="3"/>
                  <a:pt x="741" y="3"/>
                  <a:pt x="741" y="3"/>
                </a:cubicBezTo>
                <a:cubicBezTo>
                  <a:pt x="741" y="2"/>
                  <a:pt x="741" y="2"/>
                  <a:pt x="741" y="2"/>
                </a:cubicBezTo>
                <a:cubicBezTo>
                  <a:pt x="741" y="0"/>
                  <a:pt x="741" y="0"/>
                  <a:pt x="741" y="0"/>
                </a:cubicBezTo>
                <a:cubicBezTo>
                  <a:pt x="740" y="0"/>
                  <a:pt x="740" y="0"/>
                  <a:pt x="740" y="0"/>
                </a:cubicBezTo>
                <a:cubicBezTo>
                  <a:pt x="729" y="0"/>
                  <a:pt x="729" y="0"/>
                  <a:pt x="729" y="0"/>
                </a:cubicBezTo>
                <a:cubicBezTo>
                  <a:pt x="728" y="2"/>
                  <a:pt x="728" y="2"/>
                  <a:pt x="728" y="2"/>
                </a:cubicBezTo>
                <a:cubicBezTo>
                  <a:pt x="729" y="3"/>
                  <a:pt x="729" y="3"/>
                  <a:pt x="729" y="3"/>
                </a:cubicBezTo>
                <a:cubicBezTo>
                  <a:pt x="729" y="6"/>
                  <a:pt x="729" y="6"/>
                  <a:pt x="729" y="6"/>
                </a:cubicBezTo>
                <a:cubicBezTo>
                  <a:pt x="728" y="8"/>
                  <a:pt x="728" y="8"/>
                  <a:pt x="728" y="8"/>
                </a:cubicBezTo>
                <a:cubicBezTo>
                  <a:pt x="730" y="9"/>
                  <a:pt x="730" y="9"/>
                  <a:pt x="730" y="9"/>
                </a:cubicBezTo>
                <a:cubicBezTo>
                  <a:pt x="729" y="12"/>
                  <a:pt x="729" y="12"/>
                  <a:pt x="729" y="12"/>
                </a:cubicBezTo>
                <a:lnTo>
                  <a:pt x="727" y="13"/>
                </a:lnTo>
                <a:close/>
                <a:moveTo>
                  <a:pt x="777" y="29"/>
                </a:moveTo>
                <a:cubicBezTo>
                  <a:pt x="778" y="30"/>
                  <a:pt x="778" y="30"/>
                  <a:pt x="778" y="30"/>
                </a:cubicBezTo>
                <a:cubicBezTo>
                  <a:pt x="780" y="30"/>
                  <a:pt x="780" y="30"/>
                  <a:pt x="780" y="30"/>
                </a:cubicBezTo>
                <a:cubicBezTo>
                  <a:pt x="780" y="31"/>
                  <a:pt x="780" y="31"/>
                  <a:pt x="780" y="31"/>
                </a:cubicBezTo>
                <a:cubicBezTo>
                  <a:pt x="779" y="31"/>
                  <a:pt x="779" y="31"/>
                  <a:pt x="779" y="31"/>
                </a:cubicBezTo>
                <a:cubicBezTo>
                  <a:pt x="778" y="31"/>
                  <a:pt x="778" y="31"/>
                  <a:pt x="778" y="31"/>
                </a:cubicBezTo>
                <a:cubicBezTo>
                  <a:pt x="776" y="32"/>
                  <a:pt x="776" y="32"/>
                  <a:pt x="776" y="32"/>
                </a:cubicBezTo>
                <a:cubicBezTo>
                  <a:pt x="775" y="34"/>
                  <a:pt x="775" y="34"/>
                  <a:pt x="775" y="34"/>
                </a:cubicBezTo>
                <a:cubicBezTo>
                  <a:pt x="779" y="34"/>
                  <a:pt x="779" y="34"/>
                  <a:pt x="779" y="34"/>
                </a:cubicBezTo>
                <a:cubicBezTo>
                  <a:pt x="780" y="34"/>
                  <a:pt x="780" y="34"/>
                  <a:pt x="780" y="34"/>
                </a:cubicBezTo>
                <a:cubicBezTo>
                  <a:pt x="783" y="36"/>
                  <a:pt x="783" y="36"/>
                  <a:pt x="783" y="36"/>
                </a:cubicBezTo>
                <a:cubicBezTo>
                  <a:pt x="783" y="36"/>
                  <a:pt x="784" y="35"/>
                  <a:pt x="784" y="35"/>
                </a:cubicBezTo>
                <a:cubicBezTo>
                  <a:pt x="784" y="34"/>
                  <a:pt x="784" y="34"/>
                  <a:pt x="784" y="34"/>
                </a:cubicBezTo>
                <a:cubicBezTo>
                  <a:pt x="785" y="34"/>
                  <a:pt x="785" y="34"/>
                  <a:pt x="785" y="34"/>
                </a:cubicBezTo>
                <a:cubicBezTo>
                  <a:pt x="787" y="32"/>
                  <a:pt x="787" y="32"/>
                  <a:pt x="787" y="32"/>
                </a:cubicBezTo>
                <a:cubicBezTo>
                  <a:pt x="788" y="30"/>
                  <a:pt x="788" y="30"/>
                  <a:pt x="788" y="30"/>
                </a:cubicBezTo>
                <a:cubicBezTo>
                  <a:pt x="789" y="29"/>
                  <a:pt x="789" y="29"/>
                  <a:pt x="789" y="29"/>
                </a:cubicBezTo>
                <a:cubicBezTo>
                  <a:pt x="791" y="29"/>
                  <a:pt x="791" y="29"/>
                  <a:pt x="791" y="29"/>
                </a:cubicBezTo>
                <a:cubicBezTo>
                  <a:pt x="792" y="28"/>
                  <a:pt x="792" y="28"/>
                  <a:pt x="792" y="28"/>
                </a:cubicBezTo>
                <a:cubicBezTo>
                  <a:pt x="793" y="27"/>
                  <a:pt x="793" y="27"/>
                  <a:pt x="793" y="27"/>
                </a:cubicBezTo>
                <a:cubicBezTo>
                  <a:pt x="794" y="25"/>
                  <a:pt x="794" y="25"/>
                  <a:pt x="794" y="25"/>
                </a:cubicBezTo>
                <a:cubicBezTo>
                  <a:pt x="794" y="23"/>
                  <a:pt x="794" y="23"/>
                  <a:pt x="794" y="23"/>
                </a:cubicBezTo>
                <a:cubicBezTo>
                  <a:pt x="793" y="22"/>
                  <a:pt x="793" y="22"/>
                  <a:pt x="793" y="22"/>
                </a:cubicBezTo>
                <a:cubicBezTo>
                  <a:pt x="795" y="21"/>
                  <a:pt x="795" y="21"/>
                  <a:pt x="795" y="21"/>
                </a:cubicBezTo>
                <a:cubicBezTo>
                  <a:pt x="795" y="19"/>
                  <a:pt x="795" y="19"/>
                  <a:pt x="795" y="19"/>
                </a:cubicBezTo>
                <a:cubicBezTo>
                  <a:pt x="791" y="19"/>
                  <a:pt x="791" y="19"/>
                  <a:pt x="791" y="19"/>
                </a:cubicBezTo>
                <a:cubicBezTo>
                  <a:pt x="791" y="18"/>
                  <a:pt x="791" y="18"/>
                  <a:pt x="791" y="18"/>
                </a:cubicBezTo>
                <a:cubicBezTo>
                  <a:pt x="791" y="17"/>
                  <a:pt x="791" y="17"/>
                  <a:pt x="791" y="17"/>
                </a:cubicBezTo>
                <a:cubicBezTo>
                  <a:pt x="792" y="17"/>
                  <a:pt x="792" y="17"/>
                  <a:pt x="792" y="17"/>
                </a:cubicBezTo>
                <a:cubicBezTo>
                  <a:pt x="794" y="18"/>
                  <a:pt x="794" y="18"/>
                  <a:pt x="794" y="18"/>
                </a:cubicBezTo>
                <a:cubicBezTo>
                  <a:pt x="795" y="18"/>
                  <a:pt x="795" y="18"/>
                  <a:pt x="795" y="18"/>
                </a:cubicBezTo>
                <a:cubicBezTo>
                  <a:pt x="797" y="18"/>
                  <a:pt x="797" y="18"/>
                  <a:pt x="797" y="18"/>
                </a:cubicBezTo>
                <a:cubicBezTo>
                  <a:pt x="799" y="17"/>
                  <a:pt x="799" y="17"/>
                  <a:pt x="799" y="17"/>
                </a:cubicBezTo>
                <a:cubicBezTo>
                  <a:pt x="800" y="18"/>
                  <a:pt x="800" y="18"/>
                  <a:pt x="800" y="18"/>
                </a:cubicBezTo>
                <a:cubicBezTo>
                  <a:pt x="801" y="20"/>
                  <a:pt x="801" y="20"/>
                  <a:pt x="801" y="20"/>
                </a:cubicBezTo>
                <a:cubicBezTo>
                  <a:pt x="803" y="22"/>
                  <a:pt x="803" y="22"/>
                  <a:pt x="803" y="22"/>
                </a:cubicBezTo>
                <a:cubicBezTo>
                  <a:pt x="804" y="22"/>
                  <a:pt x="804" y="22"/>
                  <a:pt x="804" y="22"/>
                </a:cubicBezTo>
                <a:cubicBezTo>
                  <a:pt x="805" y="23"/>
                  <a:pt x="805" y="23"/>
                  <a:pt x="805" y="23"/>
                </a:cubicBezTo>
                <a:cubicBezTo>
                  <a:pt x="806" y="23"/>
                  <a:pt x="806" y="23"/>
                  <a:pt x="806" y="23"/>
                </a:cubicBezTo>
                <a:cubicBezTo>
                  <a:pt x="808" y="22"/>
                  <a:pt x="808" y="22"/>
                  <a:pt x="808" y="22"/>
                </a:cubicBezTo>
                <a:cubicBezTo>
                  <a:pt x="812" y="20"/>
                  <a:pt x="812" y="20"/>
                  <a:pt x="812" y="20"/>
                </a:cubicBezTo>
                <a:cubicBezTo>
                  <a:pt x="815" y="17"/>
                  <a:pt x="815" y="17"/>
                  <a:pt x="815" y="17"/>
                </a:cubicBezTo>
                <a:cubicBezTo>
                  <a:pt x="818" y="15"/>
                  <a:pt x="818" y="15"/>
                  <a:pt x="818" y="15"/>
                </a:cubicBezTo>
                <a:cubicBezTo>
                  <a:pt x="819" y="13"/>
                  <a:pt x="819" y="13"/>
                  <a:pt x="819" y="13"/>
                </a:cubicBezTo>
                <a:cubicBezTo>
                  <a:pt x="818" y="13"/>
                  <a:pt x="818" y="13"/>
                  <a:pt x="818" y="13"/>
                </a:cubicBezTo>
                <a:cubicBezTo>
                  <a:pt x="818" y="12"/>
                  <a:pt x="818" y="12"/>
                  <a:pt x="818" y="12"/>
                </a:cubicBezTo>
                <a:cubicBezTo>
                  <a:pt x="820" y="12"/>
                  <a:pt x="820" y="12"/>
                  <a:pt x="820" y="12"/>
                </a:cubicBezTo>
                <a:cubicBezTo>
                  <a:pt x="823" y="9"/>
                  <a:pt x="823" y="9"/>
                  <a:pt x="823" y="9"/>
                </a:cubicBezTo>
                <a:cubicBezTo>
                  <a:pt x="827" y="6"/>
                  <a:pt x="827" y="6"/>
                  <a:pt x="827" y="6"/>
                </a:cubicBezTo>
                <a:cubicBezTo>
                  <a:pt x="827" y="5"/>
                  <a:pt x="827" y="5"/>
                  <a:pt x="827" y="5"/>
                </a:cubicBezTo>
                <a:cubicBezTo>
                  <a:pt x="828" y="4"/>
                  <a:pt x="828" y="4"/>
                  <a:pt x="828" y="4"/>
                </a:cubicBezTo>
                <a:cubicBezTo>
                  <a:pt x="830" y="2"/>
                  <a:pt x="830" y="2"/>
                  <a:pt x="830" y="2"/>
                </a:cubicBezTo>
                <a:cubicBezTo>
                  <a:pt x="832" y="0"/>
                  <a:pt x="832" y="0"/>
                  <a:pt x="832" y="0"/>
                </a:cubicBezTo>
                <a:cubicBezTo>
                  <a:pt x="788" y="0"/>
                  <a:pt x="788" y="0"/>
                  <a:pt x="788" y="0"/>
                </a:cubicBezTo>
                <a:cubicBezTo>
                  <a:pt x="788" y="2"/>
                  <a:pt x="788" y="2"/>
                  <a:pt x="788" y="2"/>
                </a:cubicBezTo>
                <a:cubicBezTo>
                  <a:pt x="787" y="4"/>
                  <a:pt x="787" y="4"/>
                  <a:pt x="787" y="4"/>
                </a:cubicBezTo>
                <a:cubicBezTo>
                  <a:pt x="786" y="6"/>
                  <a:pt x="786" y="6"/>
                  <a:pt x="786" y="6"/>
                </a:cubicBezTo>
                <a:cubicBezTo>
                  <a:pt x="784" y="7"/>
                  <a:pt x="784" y="7"/>
                  <a:pt x="784" y="7"/>
                </a:cubicBezTo>
                <a:cubicBezTo>
                  <a:pt x="784" y="9"/>
                  <a:pt x="784" y="9"/>
                  <a:pt x="784" y="9"/>
                </a:cubicBezTo>
                <a:cubicBezTo>
                  <a:pt x="783" y="10"/>
                  <a:pt x="783" y="10"/>
                  <a:pt x="783" y="10"/>
                </a:cubicBezTo>
                <a:cubicBezTo>
                  <a:pt x="781" y="14"/>
                  <a:pt x="781" y="14"/>
                  <a:pt x="781" y="14"/>
                </a:cubicBezTo>
                <a:cubicBezTo>
                  <a:pt x="781" y="16"/>
                  <a:pt x="781" y="16"/>
                  <a:pt x="781" y="16"/>
                </a:cubicBezTo>
                <a:cubicBezTo>
                  <a:pt x="780" y="18"/>
                  <a:pt x="780" y="18"/>
                  <a:pt x="780" y="18"/>
                </a:cubicBezTo>
                <a:cubicBezTo>
                  <a:pt x="782" y="19"/>
                  <a:pt x="782" y="19"/>
                  <a:pt x="782" y="19"/>
                </a:cubicBezTo>
                <a:cubicBezTo>
                  <a:pt x="782" y="20"/>
                  <a:pt x="782" y="20"/>
                  <a:pt x="782" y="20"/>
                </a:cubicBezTo>
                <a:cubicBezTo>
                  <a:pt x="781" y="21"/>
                  <a:pt x="781" y="21"/>
                  <a:pt x="781" y="21"/>
                </a:cubicBezTo>
                <a:cubicBezTo>
                  <a:pt x="781" y="22"/>
                  <a:pt x="781" y="22"/>
                  <a:pt x="781" y="22"/>
                </a:cubicBezTo>
                <a:cubicBezTo>
                  <a:pt x="780" y="26"/>
                  <a:pt x="780" y="26"/>
                  <a:pt x="780" y="26"/>
                </a:cubicBezTo>
                <a:lnTo>
                  <a:pt x="777" y="29"/>
                </a:lnTo>
                <a:close/>
                <a:moveTo>
                  <a:pt x="169" y="0"/>
                </a:moveTo>
                <a:cubicBezTo>
                  <a:pt x="167" y="0"/>
                  <a:pt x="167" y="0"/>
                  <a:pt x="167" y="0"/>
                </a:cubicBezTo>
                <a:cubicBezTo>
                  <a:pt x="169" y="1"/>
                  <a:pt x="169" y="1"/>
                  <a:pt x="169" y="1"/>
                </a:cubicBezTo>
                <a:lnTo>
                  <a:pt x="169" y="0"/>
                </a:lnTo>
                <a:close/>
                <a:moveTo>
                  <a:pt x="779" y="0"/>
                </a:moveTo>
                <a:cubicBezTo>
                  <a:pt x="777" y="0"/>
                  <a:pt x="777" y="0"/>
                  <a:pt x="777" y="0"/>
                </a:cubicBezTo>
                <a:cubicBezTo>
                  <a:pt x="777" y="1"/>
                  <a:pt x="777" y="1"/>
                  <a:pt x="777" y="1"/>
                </a:cubicBezTo>
                <a:cubicBezTo>
                  <a:pt x="778" y="1"/>
                  <a:pt x="778" y="1"/>
                  <a:pt x="778" y="1"/>
                </a:cubicBezTo>
                <a:lnTo>
                  <a:pt x="779" y="0"/>
                </a:lnTo>
                <a:close/>
                <a:moveTo>
                  <a:pt x="1164" y="1111"/>
                </a:moveTo>
                <a:cubicBezTo>
                  <a:pt x="1164" y="1106"/>
                  <a:pt x="1164" y="1106"/>
                  <a:pt x="1164" y="1106"/>
                </a:cubicBezTo>
                <a:cubicBezTo>
                  <a:pt x="1163" y="1105"/>
                  <a:pt x="1163" y="1105"/>
                  <a:pt x="1163" y="1105"/>
                </a:cubicBezTo>
                <a:cubicBezTo>
                  <a:pt x="1162" y="1103"/>
                  <a:pt x="1162" y="1103"/>
                  <a:pt x="1162" y="1103"/>
                </a:cubicBezTo>
                <a:cubicBezTo>
                  <a:pt x="1159" y="1095"/>
                  <a:pt x="1159" y="1095"/>
                  <a:pt x="1159" y="1095"/>
                </a:cubicBezTo>
                <a:cubicBezTo>
                  <a:pt x="1159" y="1092"/>
                  <a:pt x="1159" y="1092"/>
                  <a:pt x="1159" y="1092"/>
                </a:cubicBezTo>
                <a:cubicBezTo>
                  <a:pt x="1158" y="1089"/>
                  <a:pt x="1158" y="1089"/>
                  <a:pt x="1158" y="1089"/>
                </a:cubicBezTo>
                <a:cubicBezTo>
                  <a:pt x="1152" y="1086"/>
                  <a:pt x="1152" y="1086"/>
                  <a:pt x="1152" y="1086"/>
                </a:cubicBezTo>
                <a:cubicBezTo>
                  <a:pt x="1148" y="1086"/>
                  <a:pt x="1148" y="1086"/>
                  <a:pt x="1148" y="1086"/>
                </a:cubicBezTo>
                <a:cubicBezTo>
                  <a:pt x="1145" y="1088"/>
                  <a:pt x="1145" y="1088"/>
                  <a:pt x="1145" y="1088"/>
                </a:cubicBezTo>
                <a:cubicBezTo>
                  <a:pt x="1143" y="1085"/>
                  <a:pt x="1143" y="1085"/>
                  <a:pt x="1143" y="1085"/>
                </a:cubicBezTo>
                <a:cubicBezTo>
                  <a:pt x="1141" y="1085"/>
                  <a:pt x="1141" y="1085"/>
                  <a:pt x="1141" y="1085"/>
                </a:cubicBezTo>
                <a:cubicBezTo>
                  <a:pt x="1139" y="1082"/>
                  <a:pt x="1139" y="1082"/>
                  <a:pt x="1139" y="1082"/>
                </a:cubicBezTo>
                <a:cubicBezTo>
                  <a:pt x="1136" y="1081"/>
                  <a:pt x="1136" y="1081"/>
                  <a:pt x="1136" y="1081"/>
                </a:cubicBezTo>
                <a:cubicBezTo>
                  <a:pt x="1134" y="1080"/>
                  <a:pt x="1134" y="1080"/>
                  <a:pt x="1134" y="1080"/>
                </a:cubicBezTo>
                <a:cubicBezTo>
                  <a:pt x="1129" y="1076"/>
                  <a:pt x="1129" y="1076"/>
                  <a:pt x="1129" y="1076"/>
                </a:cubicBezTo>
                <a:cubicBezTo>
                  <a:pt x="1126" y="1070"/>
                  <a:pt x="1126" y="1070"/>
                  <a:pt x="1126" y="1070"/>
                </a:cubicBezTo>
                <a:cubicBezTo>
                  <a:pt x="1124" y="1070"/>
                  <a:pt x="1124" y="1070"/>
                  <a:pt x="1124" y="1070"/>
                </a:cubicBezTo>
                <a:cubicBezTo>
                  <a:pt x="1122" y="1068"/>
                  <a:pt x="1122" y="1068"/>
                  <a:pt x="1122" y="1068"/>
                </a:cubicBezTo>
                <a:cubicBezTo>
                  <a:pt x="1119" y="1068"/>
                  <a:pt x="1119" y="1068"/>
                  <a:pt x="1119" y="1068"/>
                </a:cubicBezTo>
                <a:cubicBezTo>
                  <a:pt x="1113" y="1063"/>
                  <a:pt x="1113" y="1063"/>
                  <a:pt x="1113" y="1063"/>
                </a:cubicBezTo>
                <a:cubicBezTo>
                  <a:pt x="1110" y="1063"/>
                  <a:pt x="1110" y="1063"/>
                  <a:pt x="1110" y="1063"/>
                </a:cubicBezTo>
                <a:cubicBezTo>
                  <a:pt x="1107" y="1062"/>
                  <a:pt x="1107" y="1062"/>
                  <a:pt x="1107" y="1062"/>
                </a:cubicBezTo>
                <a:cubicBezTo>
                  <a:pt x="1106" y="1063"/>
                  <a:pt x="1106" y="1063"/>
                  <a:pt x="1106" y="1063"/>
                </a:cubicBezTo>
                <a:cubicBezTo>
                  <a:pt x="1103" y="1063"/>
                  <a:pt x="1103" y="1063"/>
                  <a:pt x="1103" y="1063"/>
                </a:cubicBezTo>
                <a:cubicBezTo>
                  <a:pt x="1101" y="1062"/>
                  <a:pt x="1101" y="1062"/>
                  <a:pt x="1101" y="1062"/>
                </a:cubicBezTo>
                <a:cubicBezTo>
                  <a:pt x="1099" y="1063"/>
                  <a:pt x="1099" y="1063"/>
                  <a:pt x="1099" y="1063"/>
                </a:cubicBezTo>
                <a:cubicBezTo>
                  <a:pt x="1098" y="1064"/>
                  <a:pt x="1098" y="1064"/>
                  <a:pt x="1098" y="1064"/>
                </a:cubicBezTo>
                <a:cubicBezTo>
                  <a:pt x="1097" y="1063"/>
                  <a:pt x="1097" y="1063"/>
                  <a:pt x="1097" y="1063"/>
                </a:cubicBezTo>
                <a:cubicBezTo>
                  <a:pt x="1094" y="1061"/>
                  <a:pt x="1094" y="1061"/>
                  <a:pt x="1094" y="1061"/>
                </a:cubicBezTo>
                <a:cubicBezTo>
                  <a:pt x="1094" y="1062"/>
                  <a:pt x="1094" y="1062"/>
                  <a:pt x="1094" y="1062"/>
                </a:cubicBezTo>
                <a:cubicBezTo>
                  <a:pt x="1093" y="1061"/>
                  <a:pt x="1093" y="1061"/>
                  <a:pt x="1093" y="1061"/>
                </a:cubicBezTo>
                <a:cubicBezTo>
                  <a:pt x="1092" y="1062"/>
                  <a:pt x="1092" y="1062"/>
                  <a:pt x="1092" y="1062"/>
                </a:cubicBezTo>
                <a:cubicBezTo>
                  <a:pt x="1092" y="1063"/>
                  <a:pt x="1092" y="1063"/>
                  <a:pt x="1092" y="1063"/>
                </a:cubicBezTo>
                <a:cubicBezTo>
                  <a:pt x="1090" y="1062"/>
                  <a:pt x="1090" y="1062"/>
                  <a:pt x="1090" y="1062"/>
                </a:cubicBezTo>
                <a:cubicBezTo>
                  <a:pt x="1090" y="1061"/>
                  <a:pt x="1090" y="1061"/>
                  <a:pt x="1090" y="1061"/>
                </a:cubicBezTo>
                <a:cubicBezTo>
                  <a:pt x="1089" y="1061"/>
                  <a:pt x="1089" y="1061"/>
                  <a:pt x="1089" y="1061"/>
                </a:cubicBezTo>
                <a:cubicBezTo>
                  <a:pt x="1089" y="1062"/>
                  <a:pt x="1089" y="1062"/>
                  <a:pt x="1089" y="1062"/>
                </a:cubicBezTo>
                <a:cubicBezTo>
                  <a:pt x="1089" y="1062"/>
                  <a:pt x="1089" y="1062"/>
                  <a:pt x="1089" y="1062"/>
                </a:cubicBezTo>
                <a:cubicBezTo>
                  <a:pt x="1086" y="1061"/>
                  <a:pt x="1086" y="1061"/>
                  <a:pt x="1086" y="1061"/>
                </a:cubicBezTo>
                <a:cubicBezTo>
                  <a:pt x="1085" y="1061"/>
                  <a:pt x="1085" y="1061"/>
                  <a:pt x="1085" y="1061"/>
                </a:cubicBezTo>
                <a:cubicBezTo>
                  <a:pt x="1082" y="1061"/>
                  <a:pt x="1082" y="1061"/>
                  <a:pt x="1082" y="1061"/>
                </a:cubicBezTo>
                <a:cubicBezTo>
                  <a:pt x="1077" y="1058"/>
                  <a:pt x="1077" y="1058"/>
                  <a:pt x="1077" y="1058"/>
                </a:cubicBezTo>
                <a:cubicBezTo>
                  <a:pt x="1075" y="1058"/>
                  <a:pt x="1075" y="1058"/>
                  <a:pt x="1075" y="1058"/>
                </a:cubicBezTo>
                <a:cubicBezTo>
                  <a:pt x="1074" y="1059"/>
                  <a:pt x="1074" y="1059"/>
                  <a:pt x="1074" y="1059"/>
                </a:cubicBezTo>
                <a:cubicBezTo>
                  <a:pt x="1075" y="1060"/>
                  <a:pt x="1075" y="1060"/>
                  <a:pt x="1075" y="1060"/>
                </a:cubicBezTo>
                <a:cubicBezTo>
                  <a:pt x="1074" y="1061"/>
                  <a:pt x="1074" y="1061"/>
                  <a:pt x="1074" y="1061"/>
                </a:cubicBezTo>
                <a:cubicBezTo>
                  <a:pt x="1073" y="1060"/>
                  <a:pt x="1073" y="1060"/>
                  <a:pt x="1073" y="1060"/>
                </a:cubicBezTo>
                <a:cubicBezTo>
                  <a:pt x="1073" y="1060"/>
                  <a:pt x="1073" y="1060"/>
                  <a:pt x="1073" y="1060"/>
                </a:cubicBezTo>
                <a:cubicBezTo>
                  <a:pt x="1072" y="1061"/>
                  <a:pt x="1072" y="1061"/>
                  <a:pt x="1072" y="1061"/>
                </a:cubicBezTo>
                <a:cubicBezTo>
                  <a:pt x="1071" y="1062"/>
                  <a:pt x="1071" y="1062"/>
                  <a:pt x="1071" y="1062"/>
                </a:cubicBezTo>
                <a:cubicBezTo>
                  <a:pt x="1070" y="1063"/>
                  <a:pt x="1070" y="1063"/>
                  <a:pt x="1070" y="1063"/>
                </a:cubicBezTo>
                <a:cubicBezTo>
                  <a:pt x="1070" y="1065"/>
                  <a:pt x="1070" y="1065"/>
                  <a:pt x="1070" y="1065"/>
                </a:cubicBezTo>
                <a:cubicBezTo>
                  <a:pt x="1069" y="1064"/>
                  <a:pt x="1069" y="1064"/>
                  <a:pt x="1069" y="1064"/>
                </a:cubicBezTo>
                <a:cubicBezTo>
                  <a:pt x="1068" y="1062"/>
                  <a:pt x="1068" y="1062"/>
                  <a:pt x="1068" y="1062"/>
                </a:cubicBezTo>
                <a:cubicBezTo>
                  <a:pt x="1067" y="1062"/>
                  <a:pt x="1067" y="1062"/>
                  <a:pt x="1067" y="1062"/>
                </a:cubicBezTo>
                <a:cubicBezTo>
                  <a:pt x="1067" y="1064"/>
                  <a:pt x="1067" y="1064"/>
                  <a:pt x="1067" y="1064"/>
                </a:cubicBezTo>
                <a:cubicBezTo>
                  <a:pt x="1065" y="1068"/>
                  <a:pt x="1065" y="1068"/>
                  <a:pt x="1065" y="1068"/>
                </a:cubicBezTo>
                <a:cubicBezTo>
                  <a:pt x="1065" y="1070"/>
                  <a:pt x="1065" y="1070"/>
                  <a:pt x="1065" y="1070"/>
                </a:cubicBezTo>
                <a:cubicBezTo>
                  <a:pt x="1065" y="1068"/>
                  <a:pt x="1065" y="1068"/>
                  <a:pt x="1065" y="1068"/>
                </a:cubicBezTo>
                <a:cubicBezTo>
                  <a:pt x="1065" y="1065"/>
                  <a:pt x="1065" y="1065"/>
                  <a:pt x="1065" y="1065"/>
                </a:cubicBezTo>
                <a:cubicBezTo>
                  <a:pt x="1065" y="1063"/>
                  <a:pt x="1065" y="1063"/>
                  <a:pt x="1065" y="1063"/>
                </a:cubicBezTo>
                <a:cubicBezTo>
                  <a:pt x="1066" y="1060"/>
                  <a:pt x="1066" y="1060"/>
                  <a:pt x="1066" y="1060"/>
                </a:cubicBezTo>
                <a:cubicBezTo>
                  <a:pt x="1067" y="1059"/>
                  <a:pt x="1067" y="1059"/>
                  <a:pt x="1067" y="1059"/>
                </a:cubicBezTo>
                <a:cubicBezTo>
                  <a:pt x="1066" y="1058"/>
                  <a:pt x="1066" y="1058"/>
                  <a:pt x="1066" y="1058"/>
                </a:cubicBezTo>
                <a:cubicBezTo>
                  <a:pt x="1065" y="1058"/>
                  <a:pt x="1065" y="1058"/>
                  <a:pt x="1065" y="1058"/>
                </a:cubicBezTo>
                <a:cubicBezTo>
                  <a:pt x="1067" y="1056"/>
                  <a:pt x="1067" y="1056"/>
                  <a:pt x="1067" y="1056"/>
                </a:cubicBezTo>
                <a:cubicBezTo>
                  <a:pt x="1064" y="1053"/>
                  <a:pt x="1064" y="1053"/>
                  <a:pt x="1064" y="1053"/>
                </a:cubicBezTo>
                <a:cubicBezTo>
                  <a:pt x="1062" y="1050"/>
                  <a:pt x="1062" y="1050"/>
                  <a:pt x="1062" y="1050"/>
                </a:cubicBezTo>
                <a:cubicBezTo>
                  <a:pt x="1061" y="1050"/>
                  <a:pt x="1061" y="1050"/>
                  <a:pt x="1061" y="1050"/>
                </a:cubicBezTo>
                <a:cubicBezTo>
                  <a:pt x="1059" y="1050"/>
                  <a:pt x="1059" y="1050"/>
                  <a:pt x="1059" y="1050"/>
                </a:cubicBezTo>
                <a:cubicBezTo>
                  <a:pt x="1057" y="1052"/>
                  <a:pt x="1057" y="1052"/>
                  <a:pt x="1057" y="1052"/>
                </a:cubicBezTo>
                <a:cubicBezTo>
                  <a:pt x="1056" y="1052"/>
                  <a:pt x="1056" y="1052"/>
                  <a:pt x="1056" y="1052"/>
                </a:cubicBezTo>
                <a:cubicBezTo>
                  <a:pt x="1055" y="1051"/>
                  <a:pt x="1055" y="1051"/>
                  <a:pt x="1055" y="1051"/>
                </a:cubicBezTo>
                <a:cubicBezTo>
                  <a:pt x="1054" y="1050"/>
                  <a:pt x="1054" y="1050"/>
                  <a:pt x="1054" y="1050"/>
                </a:cubicBezTo>
                <a:cubicBezTo>
                  <a:pt x="1054" y="1049"/>
                  <a:pt x="1054" y="1049"/>
                  <a:pt x="1054" y="1049"/>
                </a:cubicBezTo>
                <a:cubicBezTo>
                  <a:pt x="1053" y="1048"/>
                  <a:pt x="1053" y="1048"/>
                  <a:pt x="1053" y="1048"/>
                </a:cubicBezTo>
                <a:cubicBezTo>
                  <a:pt x="1051" y="1048"/>
                  <a:pt x="1051" y="1048"/>
                  <a:pt x="1051" y="1048"/>
                </a:cubicBezTo>
                <a:cubicBezTo>
                  <a:pt x="1050" y="1047"/>
                  <a:pt x="1050" y="1047"/>
                  <a:pt x="1050" y="1047"/>
                </a:cubicBezTo>
                <a:cubicBezTo>
                  <a:pt x="1049" y="1046"/>
                  <a:pt x="1049" y="1046"/>
                  <a:pt x="1049" y="1046"/>
                </a:cubicBezTo>
                <a:cubicBezTo>
                  <a:pt x="1048" y="1047"/>
                  <a:pt x="1048" y="1047"/>
                  <a:pt x="1048" y="1047"/>
                </a:cubicBezTo>
                <a:cubicBezTo>
                  <a:pt x="1048" y="1047"/>
                  <a:pt x="1048" y="1047"/>
                  <a:pt x="1048" y="1047"/>
                </a:cubicBezTo>
                <a:cubicBezTo>
                  <a:pt x="1047" y="1046"/>
                  <a:pt x="1047" y="1046"/>
                  <a:pt x="1047" y="1046"/>
                </a:cubicBezTo>
                <a:cubicBezTo>
                  <a:pt x="1046" y="1044"/>
                  <a:pt x="1046" y="1044"/>
                  <a:pt x="1046" y="1044"/>
                </a:cubicBezTo>
                <a:cubicBezTo>
                  <a:pt x="1045" y="1045"/>
                  <a:pt x="1045" y="1045"/>
                  <a:pt x="1045" y="1045"/>
                </a:cubicBezTo>
                <a:cubicBezTo>
                  <a:pt x="1043" y="1044"/>
                  <a:pt x="1043" y="1044"/>
                  <a:pt x="1043" y="1044"/>
                </a:cubicBezTo>
                <a:cubicBezTo>
                  <a:pt x="1040" y="1043"/>
                  <a:pt x="1040" y="1043"/>
                  <a:pt x="1040" y="1043"/>
                </a:cubicBezTo>
                <a:cubicBezTo>
                  <a:pt x="1039" y="1042"/>
                  <a:pt x="1039" y="1042"/>
                  <a:pt x="1039" y="1042"/>
                </a:cubicBezTo>
                <a:cubicBezTo>
                  <a:pt x="1038" y="1043"/>
                  <a:pt x="1038" y="1043"/>
                  <a:pt x="1038" y="1043"/>
                </a:cubicBezTo>
                <a:cubicBezTo>
                  <a:pt x="1037" y="1042"/>
                  <a:pt x="1037" y="1042"/>
                  <a:pt x="1037" y="1042"/>
                </a:cubicBezTo>
                <a:cubicBezTo>
                  <a:pt x="1035" y="1042"/>
                  <a:pt x="1035" y="1042"/>
                  <a:pt x="1035" y="1042"/>
                </a:cubicBezTo>
                <a:cubicBezTo>
                  <a:pt x="1035" y="1043"/>
                  <a:pt x="1035" y="1043"/>
                  <a:pt x="1035" y="1043"/>
                </a:cubicBezTo>
                <a:cubicBezTo>
                  <a:pt x="1034" y="1043"/>
                  <a:pt x="1034" y="1043"/>
                  <a:pt x="1034" y="1043"/>
                </a:cubicBezTo>
                <a:cubicBezTo>
                  <a:pt x="1034" y="1042"/>
                  <a:pt x="1034" y="1042"/>
                  <a:pt x="1034" y="1042"/>
                </a:cubicBezTo>
                <a:cubicBezTo>
                  <a:pt x="1031" y="1042"/>
                  <a:pt x="1031" y="1042"/>
                  <a:pt x="1031" y="1042"/>
                </a:cubicBezTo>
                <a:cubicBezTo>
                  <a:pt x="1029" y="1043"/>
                  <a:pt x="1029" y="1043"/>
                  <a:pt x="1029" y="1043"/>
                </a:cubicBezTo>
                <a:cubicBezTo>
                  <a:pt x="1028" y="1045"/>
                  <a:pt x="1028" y="1045"/>
                  <a:pt x="1028" y="1045"/>
                </a:cubicBezTo>
                <a:cubicBezTo>
                  <a:pt x="1028" y="1046"/>
                  <a:pt x="1028" y="1046"/>
                  <a:pt x="1028" y="1046"/>
                </a:cubicBezTo>
                <a:cubicBezTo>
                  <a:pt x="1026" y="1048"/>
                  <a:pt x="1026" y="1048"/>
                  <a:pt x="1026" y="1048"/>
                </a:cubicBezTo>
                <a:cubicBezTo>
                  <a:pt x="1023" y="1050"/>
                  <a:pt x="1023" y="1050"/>
                  <a:pt x="1023" y="1050"/>
                </a:cubicBezTo>
                <a:cubicBezTo>
                  <a:pt x="1020" y="1052"/>
                  <a:pt x="1020" y="1052"/>
                  <a:pt x="1020" y="1052"/>
                </a:cubicBezTo>
                <a:cubicBezTo>
                  <a:pt x="1018" y="1054"/>
                  <a:pt x="1018" y="1054"/>
                  <a:pt x="1018" y="1054"/>
                </a:cubicBezTo>
                <a:cubicBezTo>
                  <a:pt x="1017" y="1057"/>
                  <a:pt x="1017" y="1057"/>
                  <a:pt x="1017" y="1057"/>
                </a:cubicBezTo>
                <a:cubicBezTo>
                  <a:pt x="1016" y="1060"/>
                  <a:pt x="1016" y="1060"/>
                  <a:pt x="1016" y="1060"/>
                </a:cubicBezTo>
                <a:cubicBezTo>
                  <a:pt x="1016" y="1061"/>
                  <a:pt x="1016" y="1061"/>
                  <a:pt x="1016" y="1061"/>
                </a:cubicBezTo>
                <a:cubicBezTo>
                  <a:pt x="1014" y="1063"/>
                  <a:pt x="1014" y="1063"/>
                  <a:pt x="1014" y="1063"/>
                </a:cubicBezTo>
                <a:cubicBezTo>
                  <a:pt x="1014" y="1064"/>
                  <a:pt x="1014" y="1064"/>
                  <a:pt x="1014" y="1064"/>
                </a:cubicBezTo>
                <a:cubicBezTo>
                  <a:pt x="1014" y="1066"/>
                  <a:pt x="1014" y="1066"/>
                  <a:pt x="1014" y="1066"/>
                </a:cubicBezTo>
                <a:cubicBezTo>
                  <a:pt x="1014" y="1070"/>
                  <a:pt x="1014" y="1070"/>
                  <a:pt x="1014" y="1070"/>
                </a:cubicBezTo>
                <a:cubicBezTo>
                  <a:pt x="1013" y="1068"/>
                  <a:pt x="1013" y="1068"/>
                  <a:pt x="1013" y="1068"/>
                </a:cubicBezTo>
                <a:cubicBezTo>
                  <a:pt x="1012" y="1066"/>
                  <a:pt x="1012" y="1066"/>
                  <a:pt x="1012" y="1066"/>
                </a:cubicBezTo>
                <a:cubicBezTo>
                  <a:pt x="1012" y="1064"/>
                  <a:pt x="1012" y="1064"/>
                  <a:pt x="1012" y="1064"/>
                </a:cubicBezTo>
                <a:cubicBezTo>
                  <a:pt x="1013" y="1062"/>
                  <a:pt x="1013" y="1062"/>
                  <a:pt x="1013" y="1062"/>
                </a:cubicBezTo>
                <a:cubicBezTo>
                  <a:pt x="1015" y="1061"/>
                  <a:pt x="1015" y="1061"/>
                  <a:pt x="1015" y="1061"/>
                </a:cubicBezTo>
                <a:cubicBezTo>
                  <a:pt x="1015" y="1058"/>
                  <a:pt x="1015" y="1058"/>
                  <a:pt x="1015" y="1058"/>
                </a:cubicBezTo>
                <a:cubicBezTo>
                  <a:pt x="1016" y="1056"/>
                  <a:pt x="1016" y="1056"/>
                  <a:pt x="1016" y="1056"/>
                </a:cubicBezTo>
                <a:cubicBezTo>
                  <a:pt x="1015" y="1055"/>
                  <a:pt x="1015" y="1055"/>
                  <a:pt x="1015" y="1055"/>
                </a:cubicBezTo>
                <a:cubicBezTo>
                  <a:pt x="1014" y="1055"/>
                  <a:pt x="1014" y="1055"/>
                  <a:pt x="1014" y="1055"/>
                </a:cubicBezTo>
                <a:cubicBezTo>
                  <a:pt x="1012" y="1055"/>
                  <a:pt x="1012" y="1055"/>
                  <a:pt x="1012" y="1055"/>
                </a:cubicBezTo>
                <a:cubicBezTo>
                  <a:pt x="1009" y="1055"/>
                  <a:pt x="1009" y="1055"/>
                  <a:pt x="1009" y="1055"/>
                </a:cubicBezTo>
                <a:cubicBezTo>
                  <a:pt x="1007" y="1055"/>
                  <a:pt x="1007" y="1055"/>
                  <a:pt x="1007" y="1055"/>
                </a:cubicBezTo>
                <a:cubicBezTo>
                  <a:pt x="1005" y="1055"/>
                  <a:pt x="1005" y="1055"/>
                  <a:pt x="1005" y="1055"/>
                </a:cubicBezTo>
                <a:cubicBezTo>
                  <a:pt x="1004" y="1054"/>
                  <a:pt x="1004" y="1054"/>
                  <a:pt x="1004" y="1054"/>
                </a:cubicBezTo>
                <a:cubicBezTo>
                  <a:pt x="1005" y="1054"/>
                  <a:pt x="1005" y="1054"/>
                  <a:pt x="1005" y="1054"/>
                </a:cubicBezTo>
                <a:cubicBezTo>
                  <a:pt x="1007" y="1053"/>
                  <a:pt x="1007" y="1053"/>
                  <a:pt x="1007" y="1053"/>
                </a:cubicBezTo>
                <a:cubicBezTo>
                  <a:pt x="1009" y="1053"/>
                  <a:pt x="1009" y="1053"/>
                  <a:pt x="1009" y="1053"/>
                </a:cubicBezTo>
                <a:cubicBezTo>
                  <a:pt x="1012" y="1053"/>
                  <a:pt x="1012" y="1053"/>
                  <a:pt x="1012" y="1053"/>
                </a:cubicBezTo>
                <a:cubicBezTo>
                  <a:pt x="1014" y="1053"/>
                  <a:pt x="1014" y="1053"/>
                  <a:pt x="1014" y="1053"/>
                </a:cubicBezTo>
                <a:cubicBezTo>
                  <a:pt x="1015" y="1051"/>
                  <a:pt x="1015" y="1051"/>
                  <a:pt x="1015" y="1051"/>
                </a:cubicBezTo>
                <a:cubicBezTo>
                  <a:pt x="1016" y="1051"/>
                  <a:pt x="1016" y="1051"/>
                  <a:pt x="1016" y="1051"/>
                </a:cubicBezTo>
                <a:cubicBezTo>
                  <a:pt x="1017" y="1051"/>
                  <a:pt x="1017" y="1051"/>
                  <a:pt x="1017" y="1051"/>
                </a:cubicBezTo>
                <a:cubicBezTo>
                  <a:pt x="1018" y="1051"/>
                  <a:pt x="1018" y="1051"/>
                  <a:pt x="1018" y="1051"/>
                </a:cubicBezTo>
                <a:cubicBezTo>
                  <a:pt x="1020" y="1050"/>
                  <a:pt x="1020" y="1050"/>
                  <a:pt x="1020" y="1050"/>
                </a:cubicBezTo>
                <a:cubicBezTo>
                  <a:pt x="1023" y="1049"/>
                  <a:pt x="1023" y="1049"/>
                  <a:pt x="1023" y="1049"/>
                </a:cubicBezTo>
                <a:cubicBezTo>
                  <a:pt x="1023" y="1047"/>
                  <a:pt x="1023" y="1047"/>
                  <a:pt x="1023" y="1047"/>
                </a:cubicBezTo>
                <a:cubicBezTo>
                  <a:pt x="1025" y="1044"/>
                  <a:pt x="1025" y="1044"/>
                  <a:pt x="1025" y="1044"/>
                </a:cubicBezTo>
                <a:cubicBezTo>
                  <a:pt x="1025" y="1041"/>
                  <a:pt x="1025" y="1041"/>
                  <a:pt x="1025" y="1041"/>
                </a:cubicBezTo>
                <a:cubicBezTo>
                  <a:pt x="1026" y="1040"/>
                  <a:pt x="1026" y="1040"/>
                  <a:pt x="1026" y="1040"/>
                </a:cubicBezTo>
                <a:cubicBezTo>
                  <a:pt x="1026" y="1038"/>
                  <a:pt x="1026" y="1038"/>
                  <a:pt x="1026" y="1038"/>
                </a:cubicBezTo>
                <a:cubicBezTo>
                  <a:pt x="1024" y="1038"/>
                  <a:pt x="1024" y="1038"/>
                  <a:pt x="1024" y="1038"/>
                </a:cubicBezTo>
                <a:cubicBezTo>
                  <a:pt x="1021" y="1036"/>
                  <a:pt x="1021" y="1036"/>
                  <a:pt x="1021" y="1036"/>
                </a:cubicBezTo>
                <a:cubicBezTo>
                  <a:pt x="1019" y="1036"/>
                  <a:pt x="1019" y="1036"/>
                  <a:pt x="1019" y="1036"/>
                </a:cubicBezTo>
                <a:cubicBezTo>
                  <a:pt x="1016" y="1038"/>
                  <a:pt x="1016" y="1038"/>
                  <a:pt x="1016" y="1038"/>
                </a:cubicBezTo>
                <a:cubicBezTo>
                  <a:pt x="1014" y="1038"/>
                  <a:pt x="1014" y="1038"/>
                  <a:pt x="1014" y="1038"/>
                </a:cubicBezTo>
                <a:cubicBezTo>
                  <a:pt x="1010" y="1036"/>
                  <a:pt x="1010" y="1036"/>
                  <a:pt x="1010" y="1036"/>
                </a:cubicBezTo>
                <a:cubicBezTo>
                  <a:pt x="1007" y="1036"/>
                  <a:pt x="1007" y="1036"/>
                  <a:pt x="1007" y="1036"/>
                </a:cubicBezTo>
                <a:cubicBezTo>
                  <a:pt x="1004" y="1039"/>
                  <a:pt x="1004" y="1039"/>
                  <a:pt x="1004" y="1039"/>
                </a:cubicBezTo>
                <a:cubicBezTo>
                  <a:pt x="1004" y="1040"/>
                  <a:pt x="1004" y="1040"/>
                  <a:pt x="1004" y="1040"/>
                </a:cubicBezTo>
                <a:cubicBezTo>
                  <a:pt x="1005" y="1041"/>
                  <a:pt x="1005" y="1041"/>
                  <a:pt x="1005" y="1041"/>
                </a:cubicBezTo>
                <a:cubicBezTo>
                  <a:pt x="1006" y="1042"/>
                  <a:pt x="1006" y="1042"/>
                  <a:pt x="1006" y="1042"/>
                </a:cubicBezTo>
                <a:cubicBezTo>
                  <a:pt x="1004" y="1042"/>
                  <a:pt x="1004" y="1042"/>
                  <a:pt x="1004" y="1042"/>
                </a:cubicBezTo>
                <a:cubicBezTo>
                  <a:pt x="1003" y="1042"/>
                  <a:pt x="1003" y="1042"/>
                  <a:pt x="1003" y="1042"/>
                </a:cubicBezTo>
                <a:cubicBezTo>
                  <a:pt x="1003" y="1044"/>
                  <a:pt x="1003" y="1044"/>
                  <a:pt x="1003" y="1044"/>
                </a:cubicBezTo>
                <a:cubicBezTo>
                  <a:pt x="1002" y="1043"/>
                  <a:pt x="1002" y="1043"/>
                  <a:pt x="1002" y="1043"/>
                </a:cubicBezTo>
                <a:cubicBezTo>
                  <a:pt x="1001" y="1042"/>
                  <a:pt x="1001" y="1042"/>
                  <a:pt x="1001" y="1042"/>
                </a:cubicBezTo>
                <a:cubicBezTo>
                  <a:pt x="999" y="1043"/>
                  <a:pt x="999" y="1043"/>
                  <a:pt x="999" y="1043"/>
                </a:cubicBezTo>
                <a:cubicBezTo>
                  <a:pt x="997" y="1046"/>
                  <a:pt x="997" y="1046"/>
                  <a:pt x="997" y="1046"/>
                </a:cubicBezTo>
                <a:cubicBezTo>
                  <a:pt x="994" y="1050"/>
                  <a:pt x="994" y="1050"/>
                  <a:pt x="994" y="1050"/>
                </a:cubicBezTo>
                <a:cubicBezTo>
                  <a:pt x="996" y="1047"/>
                  <a:pt x="996" y="1047"/>
                  <a:pt x="996" y="1047"/>
                </a:cubicBezTo>
                <a:cubicBezTo>
                  <a:pt x="996" y="1045"/>
                  <a:pt x="996" y="1045"/>
                  <a:pt x="996" y="1045"/>
                </a:cubicBezTo>
                <a:cubicBezTo>
                  <a:pt x="996" y="1043"/>
                  <a:pt x="996" y="1043"/>
                  <a:pt x="996" y="1043"/>
                </a:cubicBezTo>
                <a:cubicBezTo>
                  <a:pt x="997" y="1042"/>
                  <a:pt x="997" y="1042"/>
                  <a:pt x="997" y="1042"/>
                </a:cubicBezTo>
                <a:cubicBezTo>
                  <a:pt x="996" y="1042"/>
                  <a:pt x="996" y="1042"/>
                  <a:pt x="996" y="1042"/>
                </a:cubicBezTo>
                <a:cubicBezTo>
                  <a:pt x="993" y="1044"/>
                  <a:pt x="993" y="1044"/>
                  <a:pt x="993" y="1044"/>
                </a:cubicBezTo>
                <a:cubicBezTo>
                  <a:pt x="992" y="1046"/>
                  <a:pt x="992" y="1046"/>
                  <a:pt x="992" y="1046"/>
                </a:cubicBezTo>
                <a:cubicBezTo>
                  <a:pt x="991" y="1049"/>
                  <a:pt x="991" y="1049"/>
                  <a:pt x="991" y="1049"/>
                </a:cubicBezTo>
                <a:cubicBezTo>
                  <a:pt x="990" y="1050"/>
                  <a:pt x="990" y="1050"/>
                  <a:pt x="990" y="1050"/>
                </a:cubicBezTo>
                <a:cubicBezTo>
                  <a:pt x="991" y="1047"/>
                  <a:pt x="991" y="1047"/>
                  <a:pt x="991" y="1047"/>
                </a:cubicBezTo>
                <a:cubicBezTo>
                  <a:pt x="992" y="1044"/>
                  <a:pt x="992" y="1044"/>
                  <a:pt x="992" y="1044"/>
                </a:cubicBezTo>
                <a:cubicBezTo>
                  <a:pt x="995" y="1040"/>
                  <a:pt x="995" y="1040"/>
                  <a:pt x="995" y="1040"/>
                </a:cubicBezTo>
                <a:cubicBezTo>
                  <a:pt x="996" y="1037"/>
                  <a:pt x="996" y="1037"/>
                  <a:pt x="996" y="1037"/>
                </a:cubicBezTo>
                <a:cubicBezTo>
                  <a:pt x="997" y="1035"/>
                  <a:pt x="997" y="1035"/>
                  <a:pt x="997" y="1035"/>
                </a:cubicBezTo>
                <a:cubicBezTo>
                  <a:pt x="999" y="1034"/>
                  <a:pt x="999" y="1034"/>
                  <a:pt x="999" y="1034"/>
                </a:cubicBezTo>
                <a:cubicBezTo>
                  <a:pt x="1002" y="1032"/>
                  <a:pt x="1002" y="1032"/>
                  <a:pt x="1002" y="1032"/>
                </a:cubicBezTo>
                <a:cubicBezTo>
                  <a:pt x="1003" y="1032"/>
                  <a:pt x="1003" y="1032"/>
                  <a:pt x="1003" y="1032"/>
                </a:cubicBezTo>
                <a:cubicBezTo>
                  <a:pt x="1005" y="1029"/>
                  <a:pt x="1005" y="1029"/>
                  <a:pt x="1005" y="1029"/>
                </a:cubicBezTo>
                <a:cubicBezTo>
                  <a:pt x="1010" y="1024"/>
                  <a:pt x="1010" y="1024"/>
                  <a:pt x="1010" y="1024"/>
                </a:cubicBezTo>
                <a:cubicBezTo>
                  <a:pt x="1010" y="1023"/>
                  <a:pt x="1010" y="1023"/>
                  <a:pt x="1010" y="1023"/>
                </a:cubicBezTo>
                <a:cubicBezTo>
                  <a:pt x="1011" y="1022"/>
                  <a:pt x="1011" y="1022"/>
                  <a:pt x="1011" y="1022"/>
                </a:cubicBezTo>
                <a:cubicBezTo>
                  <a:pt x="1010" y="1021"/>
                  <a:pt x="1010" y="1021"/>
                  <a:pt x="1010" y="1021"/>
                </a:cubicBezTo>
                <a:cubicBezTo>
                  <a:pt x="1010" y="1019"/>
                  <a:pt x="1010" y="1019"/>
                  <a:pt x="1010" y="1019"/>
                </a:cubicBezTo>
                <a:cubicBezTo>
                  <a:pt x="1011" y="1019"/>
                  <a:pt x="1011" y="1019"/>
                  <a:pt x="1011" y="1019"/>
                </a:cubicBezTo>
                <a:cubicBezTo>
                  <a:pt x="1011" y="1017"/>
                  <a:pt x="1011" y="1017"/>
                  <a:pt x="1011" y="1017"/>
                </a:cubicBezTo>
                <a:cubicBezTo>
                  <a:pt x="1009" y="1016"/>
                  <a:pt x="1009" y="1016"/>
                  <a:pt x="1009" y="1016"/>
                </a:cubicBezTo>
                <a:cubicBezTo>
                  <a:pt x="1007" y="1016"/>
                  <a:pt x="1007" y="1016"/>
                  <a:pt x="1007" y="1016"/>
                </a:cubicBezTo>
                <a:cubicBezTo>
                  <a:pt x="1006" y="1016"/>
                  <a:pt x="1006" y="1016"/>
                  <a:pt x="1006" y="1016"/>
                </a:cubicBezTo>
                <a:cubicBezTo>
                  <a:pt x="1005" y="1015"/>
                  <a:pt x="1005" y="1015"/>
                  <a:pt x="1005" y="1015"/>
                </a:cubicBezTo>
                <a:cubicBezTo>
                  <a:pt x="1004" y="1011"/>
                  <a:pt x="1004" y="1011"/>
                  <a:pt x="1004" y="1011"/>
                </a:cubicBezTo>
                <a:cubicBezTo>
                  <a:pt x="1002" y="1005"/>
                  <a:pt x="1002" y="1005"/>
                  <a:pt x="1002" y="1005"/>
                </a:cubicBezTo>
                <a:cubicBezTo>
                  <a:pt x="1000" y="1002"/>
                  <a:pt x="1000" y="1002"/>
                  <a:pt x="1000" y="1002"/>
                </a:cubicBezTo>
                <a:cubicBezTo>
                  <a:pt x="998" y="999"/>
                  <a:pt x="998" y="999"/>
                  <a:pt x="998" y="999"/>
                </a:cubicBezTo>
                <a:cubicBezTo>
                  <a:pt x="998" y="997"/>
                  <a:pt x="998" y="997"/>
                  <a:pt x="998" y="997"/>
                </a:cubicBezTo>
                <a:cubicBezTo>
                  <a:pt x="998" y="994"/>
                  <a:pt x="998" y="994"/>
                  <a:pt x="998" y="994"/>
                </a:cubicBezTo>
                <a:cubicBezTo>
                  <a:pt x="997" y="994"/>
                  <a:pt x="997" y="994"/>
                  <a:pt x="997" y="994"/>
                </a:cubicBezTo>
                <a:cubicBezTo>
                  <a:pt x="997" y="992"/>
                  <a:pt x="997" y="992"/>
                  <a:pt x="997" y="992"/>
                </a:cubicBezTo>
                <a:cubicBezTo>
                  <a:pt x="995" y="989"/>
                  <a:pt x="995" y="989"/>
                  <a:pt x="995" y="989"/>
                </a:cubicBezTo>
                <a:cubicBezTo>
                  <a:pt x="995" y="990"/>
                  <a:pt x="995" y="990"/>
                  <a:pt x="995" y="990"/>
                </a:cubicBezTo>
                <a:cubicBezTo>
                  <a:pt x="995" y="991"/>
                  <a:pt x="995" y="991"/>
                  <a:pt x="995" y="991"/>
                </a:cubicBezTo>
                <a:cubicBezTo>
                  <a:pt x="994" y="992"/>
                  <a:pt x="994" y="992"/>
                  <a:pt x="994" y="992"/>
                </a:cubicBezTo>
                <a:cubicBezTo>
                  <a:pt x="992" y="994"/>
                  <a:pt x="992" y="994"/>
                  <a:pt x="992" y="994"/>
                </a:cubicBezTo>
                <a:cubicBezTo>
                  <a:pt x="992" y="994"/>
                  <a:pt x="992" y="994"/>
                  <a:pt x="992" y="994"/>
                </a:cubicBezTo>
                <a:cubicBezTo>
                  <a:pt x="994" y="992"/>
                  <a:pt x="994" y="992"/>
                  <a:pt x="994" y="992"/>
                </a:cubicBezTo>
                <a:cubicBezTo>
                  <a:pt x="994" y="989"/>
                  <a:pt x="994" y="989"/>
                  <a:pt x="994" y="989"/>
                </a:cubicBezTo>
                <a:cubicBezTo>
                  <a:pt x="992" y="987"/>
                  <a:pt x="992" y="987"/>
                  <a:pt x="992" y="987"/>
                </a:cubicBezTo>
                <a:cubicBezTo>
                  <a:pt x="991" y="988"/>
                  <a:pt x="991" y="988"/>
                  <a:pt x="991" y="988"/>
                </a:cubicBezTo>
                <a:cubicBezTo>
                  <a:pt x="990" y="987"/>
                  <a:pt x="990" y="987"/>
                  <a:pt x="990" y="987"/>
                </a:cubicBezTo>
                <a:cubicBezTo>
                  <a:pt x="989" y="985"/>
                  <a:pt x="989" y="985"/>
                  <a:pt x="989" y="985"/>
                </a:cubicBezTo>
                <a:cubicBezTo>
                  <a:pt x="986" y="981"/>
                  <a:pt x="986" y="981"/>
                  <a:pt x="986" y="981"/>
                </a:cubicBezTo>
                <a:cubicBezTo>
                  <a:pt x="985" y="981"/>
                  <a:pt x="985" y="981"/>
                  <a:pt x="985" y="981"/>
                </a:cubicBezTo>
                <a:cubicBezTo>
                  <a:pt x="983" y="979"/>
                  <a:pt x="983" y="979"/>
                  <a:pt x="983" y="979"/>
                </a:cubicBezTo>
                <a:cubicBezTo>
                  <a:pt x="977" y="977"/>
                  <a:pt x="977" y="977"/>
                  <a:pt x="977" y="977"/>
                </a:cubicBezTo>
                <a:cubicBezTo>
                  <a:pt x="974" y="976"/>
                  <a:pt x="974" y="976"/>
                  <a:pt x="974" y="976"/>
                </a:cubicBezTo>
                <a:cubicBezTo>
                  <a:pt x="971" y="976"/>
                  <a:pt x="971" y="976"/>
                  <a:pt x="971" y="976"/>
                </a:cubicBezTo>
                <a:cubicBezTo>
                  <a:pt x="970" y="977"/>
                  <a:pt x="970" y="977"/>
                  <a:pt x="970" y="977"/>
                </a:cubicBezTo>
                <a:cubicBezTo>
                  <a:pt x="968" y="978"/>
                  <a:pt x="968" y="978"/>
                  <a:pt x="968" y="978"/>
                </a:cubicBezTo>
                <a:cubicBezTo>
                  <a:pt x="968" y="978"/>
                  <a:pt x="968" y="978"/>
                  <a:pt x="968" y="978"/>
                </a:cubicBezTo>
                <a:cubicBezTo>
                  <a:pt x="970" y="976"/>
                  <a:pt x="970" y="976"/>
                  <a:pt x="970" y="976"/>
                </a:cubicBezTo>
                <a:cubicBezTo>
                  <a:pt x="970" y="974"/>
                  <a:pt x="970" y="974"/>
                  <a:pt x="970" y="974"/>
                </a:cubicBezTo>
                <a:cubicBezTo>
                  <a:pt x="967" y="973"/>
                  <a:pt x="967" y="973"/>
                  <a:pt x="967" y="973"/>
                </a:cubicBezTo>
                <a:cubicBezTo>
                  <a:pt x="964" y="973"/>
                  <a:pt x="964" y="973"/>
                  <a:pt x="964" y="973"/>
                </a:cubicBezTo>
                <a:cubicBezTo>
                  <a:pt x="960" y="971"/>
                  <a:pt x="960" y="971"/>
                  <a:pt x="960" y="971"/>
                </a:cubicBezTo>
                <a:cubicBezTo>
                  <a:pt x="959" y="971"/>
                  <a:pt x="959" y="971"/>
                  <a:pt x="959" y="971"/>
                </a:cubicBezTo>
                <a:cubicBezTo>
                  <a:pt x="957" y="972"/>
                  <a:pt x="957" y="972"/>
                  <a:pt x="957" y="972"/>
                </a:cubicBezTo>
                <a:cubicBezTo>
                  <a:pt x="954" y="972"/>
                  <a:pt x="954" y="972"/>
                  <a:pt x="954" y="972"/>
                </a:cubicBezTo>
                <a:cubicBezTo>
                  <a:pt x="950" y="973"/>
                  <a:pt x="950" y="973"/>
                  <a:pt x="950" y="973"/>
                </a:cubicBezTo>
                <a:cubicBezTo>
                  <a:pt x="946" y="972"/>
                  <a:pt x="946" y="972"/>
                  <a:pt x="946" y="972"/>
                </a:cubicBezTo>
                <a:cubicBezTo>
                  <a:pt x="942" y="972"/>
                  <a:pt x="942" y="972"/>
                  <a:pt x="942" y="972"/>
                </a:cubicBezTo>
                <a:cubicBezTo>
                  <a:pt x="939" y="973"/>
                  <a:pt x="939" y="973"/>
                  <a:pt x="939" y="973"/>
                </a:cubicBezTo>
                <a:cubicBezTo>
                  <a:pt x="939" y="975"/>
                  <a:pt x="939" y="975"/>
                  <a:pt x="939" y="975"/>
                </a:cubicBezTo>
                <a:cubicBezTo>
                  <a:pt x="939" y="975"/>
                  <a:pt x="939" y="975"/>
                  <a:pt x="939" y="975"/>
                </a:cubicBezTo>
                <a:cubicBezTo>
                  <a:pt x="938" y="973"/>
                  <a:pt x="938" y="973"/>
                  <a:pt x="938" y="973"/>
                </a:cubicBezTo>
                <a:cubicBezTo>
                  <a:pt x="938" y="970"/>
                  <a:pt x="938" y="970"/>
                  <a:pt x="938" y="970"/>
                </a:cubicBezTo>
                <a:cubicBezTo>
                  <a:pt x="938" y="969"/>
                  <a:pt x="938" y="969"/>
                  <a:pt x="938" y="969"/>
                </a:cubicBezTo>
                <a:cubicBezTo>
                  <a:pt x="934" y="968"/>
                  <a:pt x="934" y="968"/>
                  <a:pt x="934" y="968"/>
                </a:cubicBezTo>
                <a:cubicBezTo>
                  <a:pt x="931" y="964"/>
                  <a:pt x="931" y="964"/>
                  <a:pt x="931" y="964"/>
                </a:cubicBezTo>
                <a:cubicBezTo>
                  <a:pt x="929" y="963"/>
                  <a:pt x="929" y="963"/>
                  <a:pt x="929" y="963"/>
                </a:cubicBezTo>
                <a:cubicBezTo>
                  <a:pt x="928" y="964"/>
                  <a:pt x="928" y="964"/>
                  <a:pt x="928" y="964"/>
                </a:cubicBezTo>
                <a:cubicBezTo>
                  <a:pt x="925" y="964"/>
                  <a:pt x="925" y="964"/>
                  <a:pt x="925" y="964"/>
                </a:cubicBezTo>
                <a:cubicBezTo>
                  <a:pt x="924" y="966"/>
                  <a:pt x="924" y="966"/>
                  <a:pt x="924" y="966"/>
                </a:cubicBezTo>
                <a:cubicBezTo>
                  <a:pt x="924" y="968"/>
                  <a:pt x="924" y="968"/>
                  <a:pt x="924" y="968"/>
                </a:cubicBezTo>
                <a:cubicBezTo>
                  <a:pt x="923" y="965"/>
                  <a:pt x="923" y="965"/>
                  <a:pt x="923" y="965"/>
                </a:cubicBezTo>
                <a:cubicBezTo>
                  <a:pt x="924" y="962"/>
                  <a:pt x="924" y="962"/>
                  <a:pt x="924" y="962"/>
                </a:cubicBezTo>
                <a:cubicBezTo>
                  <a:pt x="924" y="960"/>
                  <a:pt x="924" y="960"/>
                  <a:pt x="924" y="960"/>
                </a:cubicBezTo>
                <a:cubicBezTo>
                  <a:pt x="923" y="957"/>
                  <a:pt x="923" y="957"/>
                  <a:pt x="923" y="957"/>
                </a:cubicBezTo>
                <a:cubicBezTo>
                  <a:pt x="922" y="956"/>
                  <a:pt x="922" y="956"/>
                  <a:pt x="922" y="956"/>
                </a:cubicBezTo>
                <a:cubicBezTo>
                  <a:pt x="918" y="953"/>
                  <a:pt x="918" y="953"/>
                  <a:pt x="918" y="953"/>
                </a:cubicBezTo>
                <a:cubicBezTo>
                  <a:pt x="915" y="950"/>
                  <a:pt x="915" y="950"/>
                  <a:pt x="915" y="950"/>
                </a:cubicBezTo>
                <a:cubicBezTo>
                  <a:pt x="915" y="949"/>
                  <a:pt x="915" y="949"/>
                  <a:pt x="915" y="949"/>
                </a:cubicBezTo>
                <a:cubicBezTo>
                  <a:pt x="913" y="947"/>
                  <a:pt x="913" y="947"/>
                  <a:pt x="913" y="947"/>
                </a:cubicBezTo>
                <a:cubicBezTo>
                  <a:pt x="911" y="947"/>
                  <a:pt x="911" y="947"/>
                  <a:pt x="911" y="947"/>
                </a:cubicBezTo>
                <a:cubicBezTo>
                  <a:pt x="911" y="946"/>
                  <a:pt x="911" y="946"/>
                  <a:pt x="911" y="946"/>
                </a:cubicBezTo>
                <a:cubicBezTo>
                  <a:pt x="910" y="946"/>
                  <a:pt x="910" y="946"/>
                  <a:pt x="910" y="946"/>
                </a:cubicBezTo>
                <a:cubicBezTo>
                  <a:pt x="906" y="944"/>
                  <a:pt x="906" y="944"/>
                  <a:pt x="906" y="944"/>
                </a:cubicBezTo>
                <a:cubicBezTo>
                  <a:pt x="905" y="944"/>
                  <a:pt x="905" y="944"/>
                  <a:pt x="905" y="944"/>
                </a:cubicBezTo>
                <a:cubicBezTo>
                  <a:pt x="903" y="945"/>
                  <a:pt x="903" y="945"/>
                  <a:pt x="903" y="945"/>
                </a:cubicBezTo>
                <a:cubicBezTo>
                  <a:pt x="901" y="944"/>
                  <a:pt x="901" y="944"/>
                  <a:pt x="901" y="944"/>
                </a:cubicBezTo>
                <a:cubicBezTo>
                  <a:pt x="900" y="944"/>
                  <a:pt x="900" y="944"/>
                  <a:pt x="900" y="944"/>
                </a:cubicBezTo>
                <a:cubicBezTo>
                  <a:pt x="899" y="945"/>
                  <a:pt x="899" y="945"/>
                  <a:pt x="899" y="945"/>
                </a:cubicBezTo>
                <a:cubicBezTo>
                  <a:pt x="895" y="945"/>
                  <a:pt x="895" y="945"/>
                  <a:pt x="895" y="945"/>
                </a:cubicBezTo>
                <a:cubicBezTo>
                  <a:pt x="893" y="945"/>
                  <a:pt x="893" y="945"/>
                  <a:pt x="893" y="945"/>
                </a:cubicBezTo>
                <a:cubicBezTo>
                  <a:pt x="892" y="945"/>
                  <a:pt x="892" y="945"/>
                  <a:pt x="892" y="945"/>
                </a:cubicBezTo>
                <a:cubicBezTo>
                  <a:pt x="894" y="945"/>
                  <a:pt x="894" y="945"/>
                  <a:pt x="894" y="945"/>
                </a:cubicBezTo>
                <a:cubicBezTo>
                  <a:pt x="895" y="945"/>
                  <a:pt x="895" y="945"/>
                  <a:pt x="895" y="945"/>
                </a:cubicBezTo>
                <a:cubicBezTo>
                  <a:pt x="897" y="944"/>
                  <a:pt x="897" y="944"/>
                  <a:pt x="897" y="944"/>
                </a:cubicBezTo>
                <a:cubicBezTo>
                  <a:pt x="897" y="942"/>
                  <a:pt x="897" y="942"/>
                  <a:pt x="897" y="942"/>
                </a:cubicBezTo>
                <a:cubicBezTo>
                  <a:pt x="900" y="941"/>
                  <a:pt x="900" y="941"/>
                  <a:pt x="900" y="941"/>
                </a:cubicBezTo>
                <a:cubicBezTo>
                  <a:pt x="900" y="940"/>
                  <a:pt x="900" y="940"/>
                  <a:pt x="900" y="940"/>
                </a:cubicBezTo>
                <a:cubicBezTo>
                  <a:pt x="899" y="939"/>
                  <a:pt x="899" y="939"/>
                  <a:pt x="899" y="939"/>
                </a:cubicBezTo>
                <a:cubicBezTo>
                  <a:pt x="899" y="938"/>
                  <a:pt x="899" y="938"/>
                  <a:pt x="899" y="938"/>
                </a:cubicBezTo>
                <a:cubicBezTo>
                  <a:pt x="898" y="936"/>
                  <a:pt x="898" y="936"/>
                  <a:pt x="898" y="936"/>
                </a:cubicBezTo>
                <a:cubicBezTo>
                  <a:pt x="895" y="935"/>
                  <a:pt x="895" y="935"/>
                  <a:pt x="895" y="935"/>
                </a:cubicBezTo>
                <a:cubicBezTo>
                  <a:pt x="892" y="934"/>
                  <a:pt x="892" y="934"/>
                  <a:pt x="892" y="934"/>
                </a:cubicBezTo>
                <a:cubicBezTo>
                  <a:pt x="891" y="933"/>
                  <a:pt x="891" y="933"/>
                  <a:pt x="891" y="933"/>
                </a:cubicBezTo>
                <a:cubicBezTo>
                  <a:pt x="890" y="932"/>
                  <a:pt x="890" y="932"/>
                  <a:pt x="890" y="932"/>
                </a:cubicBezTo>
                <a:cubicBezTo>
                  <a:pt x="888" y="932"/>
                  <a:pt x="888" y="932"/>
                  <a:pt x="888" y="932"/>
                </a:cubicBezTo>
                <a:cubicBezTo>
                  <a:pt x="887" y="931"/>
                  <a:pt x="887" y="931"/>
                  <a:pt x="887" y="931"/>
                </a:cubicBezTo>
                <a:cubicBezTo>
                  <a:pt x="885" y="930"/>
                  <a:pt x="885" y="930"/>
                  <a:pt x="885" y="930"/>
                </a:cubicBezTo>
                <a:cubicBezTo>
                  <a:pt x="884" y="930"/>
                  <a:pt x="884" y="930"/>
                  <a:pt x="884" y="930"/>
                </a:cubicBezTo>
                <a:cubicBezTo>
                  <a:pt x="884" y="932"/>
                  <a:pt x="884" y="932"/>
                  <a:pt x="884" y="932"/>
                </a:cubicBezTo>
                <a:cubicBezTo>
                  <a:pt x="883" y="930"/>
                  <a:pt x="883" y="930"/>
                  <a:pt x="883" y="930"/>
                </a:cubicBezTo>
                <a:cubicBezTo>
                  <a:pt x="882" y="928"/>
                  <a:pt x="882" y="928"/>
                  <a:pt x="882" y="928"/>
                </a:cubicBezTo>
                <a:cubicBezTo>
                  <a:pt x="880" y="927"/>
                  <a:pt x="880" y="927"/>
                  <a:pt x="880" y="927"/>
                </a:cubicBezTo>
                <a:cubicBezTo>
                  <a:pt x="879" y="926"/>
                  <a:pt x="879" y="926"/>
                  <a:pt x="879" y="926"/>
                </a:cubicBezTo>
                <a:cubicBezTo>
                  <a:pt x="880" y="925"/>
                  <a:pt x="880" y="925"/>
                  <a:pt x="880" y="925"/>
                </a:cubicBezTo>
                <a:cubicBezTo>
                  <a:pt x="885" y="926"/>
                  <a:pt x="885" y="926"/>
                  <a:pt x="885" y="926"/>
                </a:cubicBezTo>
                <a:cubicBezTo>
                  <a:pt x="887" y="924"/>
                  <a:pt x="887" y="924"/>
                  <a:pt x="887" y="924"/>
                </a:cubicBezTo>
                <a:cubicBezTo>
                  <a:pt x="889" y="924"/>
                  <a:pt x="889" y="924"/>
                  <a:pt x="889" y="924"/>
                </a:cubicBezTo>
                <a:cubicBezTo>
                  <a:pt x="890" y="923"/>
                  <a:pt x="890" y="923"/>
                  <a:pt x="890" y="923"/>
                </a:cubicBezTo>
                <a:cubicBezTo>
                  <a:pt x="887" y="923"/>
                  <a:pt x="887" y="923"/>
                  <a:pt x="887" y="923"/>
                </a:cubicBezTo>
                <a:cubicBezTo>
                  <a:pt x="883" y="922"/>
                  <a:pt x="883" y="922"/>
                  <a:pt x="883" y="922"/>
                </a:cubicBezTo>
                <a:cubicBezTo>
                  <a:pt x="879" y="923"/>
                  <a:pt x="879" y="923"/>
                  <a:pt x="879" y="923"/>
                </a:cubicBezTo>
                <a:cubicBezTo>
                  <a:pt x="877" y="922"/>
                  <a:pt x="877" y="922"/>
                  <a:pt x="877" y="922"/>
                </a:cubicBezTo>
                <a:cubicBezTo>
                  <a:pt x="873" y="924"/>
                  <a:pt x="873" y="924"/>
                  <a:pt x="873" y="924"/>
                </a:cubicBezTo>
                <a:cubicBezTo>
                  <a:pt x="871" y="923"/>
                  <a:pt x="871" y="923"/>
                  <a:pt x="871" y="923"/>
                </a:cubicBezTo>
                <a:cubicBezTo>
                  <a:pt x="869" y="924"/>
                  <a:pt x="869" y="924"/>
                  <a:pt x="869" y="924"/>
                </a:cubicBezTo>
                <a:cubicBezTo>
                  <a:pt x="866" y="926"/>
                  <a:pt x="866" y="926"/>
                  <a:pt x="866" y="926"/>
                </a:cubicBezTo>
                <a:cubicBezTo>
                  <a:pt x="864" y="927"/>
                  <a:pt x="864" y="927"/>
                  <a:pt x="864" y="927"/>
                </a:cubicBezTo>
                <a:cubicBezTo>
                  <a:pt x="861" y="928"/>
                  <a:pt x="861" y="928"/>
                  <a:pt x="861" y="928"/>
                </a:cubicBezTo>
                <a:cubicBezTo>
                  <a:pt x="861" y="929"/>
                  <a:pt x="861" y="929"/>
                  <a:pt x="861" y="929"/>
                </a:cubicBezTo>
                <a:cubicBezTo>
                  <a:pt x="858" y="929"/>
                  <a:pt x="858" y="929"/>
                  <a:pt x="858" y="929"/>
                </a:cubicBezTo>
                <a:cubicBezTo>
                  <a:pt x="857" y="930"/>
                  <a:pt x="857" y="930"/>
                  <a:pt x="857" y="930"/>
                </a:cubicBezTo>
                <a:cubicBezTo>
                  <a:pt x="855" y="929"/>
                  <a:pt x="855" y="929"/>
                  <a:pt x="855" y="929"/>
                </a:cubicBezTo>
                <a:cubicBezTo>
                  <a:pt x="851" y="926"/>
                  <a:pt x="851" y="926"/>
                  <a:pt x="851" y="926"/>
                </a:cubicBezTo>
                <a:cubicBezTo>
                  <a:pt x="850" y="924"/>
                  <a:pt x="850" y="924"/>
                  <a:pt x="850" y="924"/>
                </a:cubicBezTo>
                <a:cubicBezTo>
                  <a:pt x="848" y="924"/>
                  <a:pt x="848" y="924"/>
                  <a:pt x="848" y="924"/>
                </a:cubicBezTo>
                <a:cubicBezTo>
                  <a:pt x="844" y="925"/>
                  <a:pt x="844" y="925"/>
                  <a:pt x="844" y="925"/>
                </a:cubicBezTo>
                <a:cubicBezTo>
                  <a:pt x="834" y="926"/>
                  <a:pt x="834" y="926"/>
                  <a:pt x="834" y="926"/>
                </a:cubicBezTo>
                <a:cubicBezTo>
                  <a:pt x="829" y="926"/>
                  <a:pt x="829" y="926"/>
                  <a:pt x="829" y="926"/>
                </a:cubicBezTo>
                <a:cubicBezTo>
                  <a:pt x="827" y="925"/>
                  <a:pt x="827" y="925"/>
                  <a:pt x="827" y="925"/>
                </a:cubicBezTo>
                <a:cubicBezTo>
                  <a:pt x="827" y="924"/>
                  <a:pt x="827" y="924"/>
                  <a:pt x="827" y="924"/>
                </a:cubicBezTo>
                <a:cubicBezTo>
                  <a:pt x="827" y="922"/>
                  <a:pt x="827" y="922"/>
                  <a:pt x="827" y="922"/>
                </a:cubicBezTo>
                <a:cubicBezTo>
                  <a:pt x="828" y="922"/>
                  <a:pt x="828" y="922"/>
                  <a:pt x="828" y="922"/>
                </a:cubicBezTo>
                <a:cubicBezTo>
                  <a:pt x="828" y="920"/>
                  <a:pt x="828" y="920"/>
                  <a:pt x="828" y="920"/>
                </a:cubicBezTo>
                <a:cubicBezTo>
                  <a:pt x="826" y="917"/>
                  <a:pt x="826" y="917"/>
                  <a:pt x="826" y="917"/>
                </a:cubicBezTo>
                <a:cubicBezTo>
                  <a:pt x="824" y="917"/>
                  <a:pt x="824" y="917"/>
                  <a:pt x="824" y="917"/>
                </a:cubicBezTo>
                <a:cubicBezTo>
                  <a:pt x="819" y="917"/>
                  <a:pt x="819" y="917"/>
                  <a:pt x="819" y="917"/>
                </a:cubicBezTo>
                <a:cubicBezTo>
                  <a:pt x="817" y="916"/>
                  <a:pt x="817" y="916"/>
                  <a:pt x="817" y="916"/>
                </a:cubicBezTo>
                <a:cubicBezTo>
                  <a:pt x="815" y="916"/>
                  <a:pt x="815" y="916"/>
                  <a:pt x="815" y="916"/>
                </a:cubicBezTo>
                <a:cubicBezTo>
                  <a:pt x="814" y="916"/>
                  <a:pt x="814" y="916"/>
                  <a:pt x="814" y="916"/>
                </a:cubicBezTo>
                <a:cubicBezTo>
                  <a:pt x="812" y="913"/>
                  <a:pt x="812" y="913"/>
                  <a:pt x="812" y="913"/>
                </a:cubicBezTo>
                <a:cubicBezTo>
                  <a:pt x="812" y="911"/>
                  <a:pt x="812" y="911"/>
                  <a:pt x="812" y="911"/>
                </a:cubicBezTo>
                <a:cubicBezTo>
                  <a:pt x="811" y="907"/>
                  <a:pt x="811" y="907"/>
                  <a:pt x="811" y="907"/>
                </a:cubicBezTo>
                <a:cubicBezTo>
                  <a:pt x="810" y="907"/>
                  <a:pt x="810" y="907"/>
                  <a:pt x="810" y="907"/>
                </a:cubicBezTo>
                <a:cubicBezTo>
                  <a:pt x="808" y="908"/>
                  <a:pt x="808" y="908"/>
                  <a:pt x="808" y="908"/>
                </a:cubicBezTo>
                <a:cubicBezTo>
                  <a:pt x="805" y="911"/>
                  <a:pt x="805" y="911"/>
                  <a:pt x="805" y="911"/>
                </a:cubicBezTo>
                <a:cubicBezTo>
                  <a:pt x="806" y="914"/>
                  <a:pt x="806" y="914"/>
                  <a:pt x="806" y="914"/>
                </a:cubicBezTo>
                <a:cubicBezTo>
                  <a:pt x="806" y="915"/>
                  <a:pt x="806" y="915"/>
                  <a:pt x="806" y="915"/>
                </a:cubicBezTo>
                <a:cubicBezTo>
                  <a:pt x="808" y="914"/>
                  <a:pt x="808" y="914"/>
                  <a:pt x="808" y="914"/>
                </a:cubicBezTo>
                <a:cubicBezTo>
                  <a:pt x="810" y="914"/>
                  <a:pt x="810" y="914"/>
                  <a:pt x="810" y="914"/>
                </a:cubicBezTo>
                <a:cubicBezTo>
                  <a:pt x="812" y="915"/>
                  <a:pt x="812" y="915"/>
                  <a:pt x="812" y="915"/>
                </a:cubicBezTo>
                <a:cubicBezTo>
                  <a:pt x="812" y="917"/>
                  <a:pt x="812" y="917"/>
                  <a:pt x="812" y="917"/>
                </a:cubicBezTo>
                <a:cubicBezTo>
                  <a:pt x="810" y="917"/>
                  <a:pt x="810" y="917"/>
                  <a:pt x="810" y="917"/>
                </a:cubicBezTo>
                <a:cubicBezTo>
                  <a:pt x="808" y="916"/>
                  <a:pt x="808" y="916"/>
                  <a:pt x="808" y="916"/>
                </a:cubicBezTo>
                <a:cubicBezTo>
                  <a:pt x="807" y="916"/>
                  <a:pt x="807" y="916"/>
                  <a:pt x="807" y="916"/>
                </a:cubicBezTo>
                <a:cubicBezTo>
                  <a:pt x="806" y="916"/>
                  <a:pt x="806" y="916"/>
                  <a:pt x="806" y="916"/>
                </a:cubicBezTo>
                <a:cubicBezTo>
                  <a:pt x="806" y="917"/>
                  <a:pt x="806" y="917"/>
                  <a:pt x="806" y="917"/>
                </a:cubicBezTo>
                <a:cubicBezTo>
                  <a:pt x="804" y="918"/>
                  <a:pt x="804" y="918"/>
                  <a:pt x="804" y="918"/>
                </a:cubicBezTo>
                <a:cubicBezTo>
                  <a:pt x="799" y="919"/>
                  <a:pt x="799" y="919"/>
                  <a:pt x="799" y="919"/>
                </a:cubicBezTo>
                <a:cubicBezTo>
                  <a:pt x="795" y="921"/>
                  <a:pt x="795" y="921"/>
                  <a:pt x="795" y="921"/>
                </a:cubicBezTo>
                <a:cubicBezTo>
                  <a:pt x="794" y="923"/>
                  <a:pt x="794" y="923"/>
                  <a:pt x="794" y="923"/>
                </a:cubicBezTo>
                <a:cubicBezTo>
                  <a:pt x="794" y="924"/>
                  <a:pt x="794" y="924"/>
                  <a:pt x="794" y="924"/>
                </a:cubicBezTo>
                <a:cubicBezTo>
                  <a:pt x="795" y="926"/>
                  <a:pt x="795" y="926"/>
                  <a:pt x="795" y="926"/>
                </a:cubicBezTo>
                <a:cubicBezTo>
                  <a:pt x="795" y="931"/>
                  <a:pt x="795" y="931"/>
                  <a:pt x="795" y="931"/>
                </a:cubicBezTo>
                <a:cubicBezTo>
                  <a:pt x="795" y="933"/>
                  <a:pt x="795" y="933"/>
                  <a:pt x="795" y="933"/>
                </a:cubicBezTo>
                <a:cubicBezTo>
                  <a:pt x="796" y="936"/>
                  <a:pt x="796" y="936"/>
                  <a:pt x="796" y="936"/>
                </a:cubicBezTo>
                <a:cubicBezTo>
                  <a:pt x="795" y="939"/>
                  <a:pt x="795" y="939"/>
                  <a:pt x="795" y="939"/>
                </a:cubicBezTo>
                <a:cubicBezTo>
                  <a:pt x="791" y="941"/>
                  <a:pt x="791" y="941"/>
                  <a:pt x="791" y="941"/>
                </a:cubicBezTo>
                <a:cubicBezTo>
                  <a:pt x="789" y="940"/>
                  <a:pt x="789" y="940"/>
                  <a:pt x="789" y="940"/>
                </a:cubicBezTo>
                <a:cubicBezTo>
                  <a:pt x="789" y="938"/>
                  <a:pt x="789" y="938"/>
                  <a:pt x="789" y="938"/>
                </a:cubicBezTo>
                <a:cubicBezTo>
                  <a:pt x="787" y="935"/>
                  <a:pt x="787" y="935"/>
                  <a:pt x="787" y="935"/>
                </a:cubicBezTo>
                <a:cubicBezTo>
                  <a:pt x="787" y="933"/>
                  <a:pt x="787" y="933"/>
                  <a:pt x="787" y="933"/>
                </a:cubicBezTo>
                <a:cubicBezTo>
                  <a:pt x="789" y="932"/>
                  <a:pt x="789" y="932"/>
                  <a:pt x="789" y="932"/>
                </a:cubicBezTo>
                <a:cubicBezTo>
                  <a:pt x="789" y="930"/>
                  <a:pt x="789" y="930"/>
                  <a:pt x="789" y="930"/>
                </a:cubicBezTo>
                <a:cubicBezTo>
                  <a:pt x="793" y="927"/>
                  <a:pt x="793" y="927"/>
                  <a:pt x="793" y="927"/>
                </a:cubicBezTo>
                <a:cubicBezTo>
                  <a:pt x="793" y="923"/>
                  <a:pt x="793" y="923"/>
                  <a:pt x="793" y="923"/>
                </a:cubicBezTo>
                <a:cubicBezTo>
                  <a:pt x="791" y="921"/>
                  <a:pt x="791" y="921"/>
                  <a:pt x="791" y="921"/>
                </a:cubicBezTo>
                <a:cubicBezTo>
                  <a:pt x="792" y="920"/>
                  <a:pt x="792" y="920"/>
                  <a:pt x="792" y="920"/>
                </a:cubicBezTo>
                <a:cubicBezTo>
                  <a:pt x="791" y="919"/>
                  <a:pt x="791" y="919"/>
                  <a:pt x="791" y="919"/>
                </a:cubicBezTo>
                <a:cubicBezTo>
                  <a:pt x="790" y="918"/>
                  <a:pt x="790" y="918"/>
                  <a:pt x="790" y="918"/>
                </a:cubicBezTo>
                <a:cubicBezTo>
                  <a:pt x="789" y="916"/>
                  <a:pt x="789" y="916"/>
                  <a:pt x="789" y="916"/>
                </a:cubicBezTo>
                <a:cubicBezTo>
                  <a:pt x="790" y="915"/>
                  <a:pt x="790" y="915"/>
                  <a:pt x="790" y="915"/>
                </a:cubicBezTo>
                <a:cubicBezTo>
                  <a:pt x="792" y="914"/>
                  <a:pt x="792" y="914"/>
                  <a:pt x="792" y="914"/>
                </a:cubicBezTo>
                <a:cubicBezTo>
                  <a:pt x="794" y="913"/>
                  <a:pt x="794" y="913"/>
                  <a:pt x="794" y="913"/>
                </a:cubicBezTo>
                <a:cubicBezTo>
                  <a:pt x="796" y="911"/>
                  <a:pt x="796" y="911"/>
                  <a:pt x="796" y="911"/>
                </a:cubicBezTo>
                <a:cubicBezTo>
                  <a:pt x="797" y="910"/>
                  <a:pt x="797" y="910"/>
                  <a:pt x="797" y="910"/>
                </a:cubicBezTo>
                <a:cubicBezTo>
                  <a:pt x="798" y="910"/>
                  <a:pt x="798" y="910"/>
                  <a:pt x="798" y="910"/>
                </a:cubicBezTo>
                <a:cubicBezTo>
                  <a:pt x="798" y="908"/>
                  <a:pt x="798" y="908"/>
                  <a:pt x="798" y="908"/>
                </a:cubicBezTo>
                <a:cubicBezTo>
                  <a:pt x="797" y="907"/>
                  <a:pt x="797" y="907"/>
                  <a:pt x="797" y="907"/>
                </a:cubicBezTo>
                <a:cubicBezTo>
                  <a:pt x="793" y="905"/>
                  <a:pt x="793" y="905"/>
                  <a:pt x="793" y="905"/>
                </a:cubicBezTo>
                <a:cubicBezTo>
                  <a:pt x="792" y="905"/>
                  <a:pt x="792" y="905"/>
                  <a:pt x="792" y="905"/>
                </a:cubicBezTo>
                <a:cubicBezTo>
                  <a:pt x="792" y="906"/>
                  <a:pt x="792" y="906"/>
                  <a:pt x="792" y="906"/>
                </a:cubicBezTo>
                <a:cubicBezTo>
                  <a:pt x="791" y="907"/>
                  <a:pt x="791" y="907"/>
                  <a:pt x="791" y="907"/>
                </a:cubicBezTo>
                <a:cubicBezTo>
                  <a:pt x="790" y="907"/>
                  <a:pt x="790" y="907"/>
                  <a:pt x="790" y="907"/>
                </a:cubicBezTo>
                <a:cubicBezTo>
                  <a:pt x="789" y="908"/>
                  <a:pt x="789" y="908"/>
                  <a:pt x="789" y="908"/>
                </a:cubicBezTo>
                <a:cubicBezTo>
                  <a:pt x="787" y="907"/>
                  <a:pt x="787" y="907"/>
                  <a:pt x="787" y="907"/>
                </a:cubicBezTo>
                <a:cubicBezTo>
                  <a:pt x="786" y="908"/>
                  <a:pt x="786" y="908"/>
                  <a:pt x="786" y="908"/>
                </a:cubicBezTo>
                <a:cubicBezTo>
                  <a:pt x="785" y="909"/>
                  <a:pt x="785" y="909"/>
                  <a:pt x="785" y="909"/>
                </a:cubicBezTo>
                <a:cubicBezTo>
                  <a:pt x="786" y="910"/>
                  <a:pt x="786" y="910"/>
                  <a:pt x="786" y="910"/>
                </a:cubicBezTo>
                <a:cubicBezTo>
                  <a:pt x="785" y="911"/>
                  <a:pt x="785" y="911"/>
                  <a:pt x="785" y="911"/>
                </a:cubicBezTo>
                <a:cubicBezTo>
                  <a:pt x="783" y="912"/>
                  <a:pt x="783" y="912"/>
                  <a:pt x="783" y="912"/>
                </a:cubicBezTo>
                <a:cubicBezTo>
                  <a:pt x="779" y="914"/>
                  <a:pt x="779" y="914"/>
                  <a:pt x="779" y="914"/>
                </a:cubicBezTo>
                <a:cubicBezTo>
                  <a:pt x="777" y="916"/>
                  <a:pt x="777" y="916"/>
                  <a:pt x="777" y="916"/>
                </a:cubicBezTo>
                <a:cubicBezTo>
                  <a:pt x="774" y="917"/>
                  <a:pt x="774" y="917"/>
                  <a:pt x="774" y="917"/>
                </a:cubicBezTo>
                <a:cubicBezTo>
                  <a:pt x="771" y="917"/>
                  <a:pt x="771" y="917"/>
                  <a:pt x="771" y="917"/>
                </a:cubicBezTo>
                <a:cubicBezTo>
                  <a:pt x="768" y="916"/>
                  <a:pt x="768" y="916"/>
                  <a:pt x="768" y="916"/>
                </a:cubicBezTo>
                <a:cubicBezTo>
                  <a:pt x="766" y="917"/>
                  <a:pt x="766" y="917"/>
                  <a:pt x="766" y="917"/>
                </a:cubicBezTo>
                <a:cubicBezTo>
                  <a:pt x="766" y="919"/>
                  <a:pt x="766" y="919"/>
                  <a:pt x="766" y="919"/>
                </a:cubicBezTo>
                <a:cubicBezTo>
                  <a:pt x="767" y="920"/>
                  <a:pt x="767" y="920"/>
                  <a:pt x="767" y="920"/>
                </a:cubicBezTo>
                <a:cubicBezTo>
                  <a:pt x="766" y="922"/>
                  <a:pt x="766" y="922"/>
                  <a:pt x="766" y="922"/>
                </a:cubicBezTo>
                <a:cubicBezTo>
                  <a:pt x="765" y="923"/>
                  <a:pt x="765" y="923"/>
                  <a:pt x="765" y="923"/>
                </a:cubicBezTo>
                <a:cubicBezTo>
                  <a:pt x="764" y="923"/>
                  <a:pt x="764" y="923"/>
                  <a:pt x="764" y="923"/>
                </a:cubicBezTo>
                <a:cubicBezTo>
                  <a:pt x="764" y="921"/>
                  <a:pt x="764" y="921"/>
                  <a:pt x="764" y="921"/>
                </a:cubicBezTo>
                <a:cubicBezTo>
                  <a:pt x="764" y="921"/>
                  <a:pt x="764" y="921"/>
                  <a:pt x="764" y="921"/>
                </a:cubicBezTo>
                <a:cubicBezTo>
                  <a:pt x="765" y="920"/>
                  <a:pt x="765" y="920"/>
                  <a:pt x="765" y="920"/>
                </a:cubicBezTo>
                <a:cubicBezTo>
                  <a:pt x="763" y="920"/>
                  <a:pt x="763" y="920"/>
                  <a:pt x="763" y="920"/>
                </a:cubicBezTo>
                <a:cubicBezTo>
                  <a:pt x="761" y="919"/>
                  <a:pt x="761" y="919"/>
                  <a:pt x="761" y="919"/>
                </a:cubicBezTo>
                <a:cubicBezTo>
                  <a:pt x="760" y="919"/>
                  <a:pt x="760" y="919"/>
                  <a:pt x="760" y="919"/>
                </a:cubicBezTo>
                <a:cubicBezTo>
                  <a:pt x="756" y="921"/>
                  <a:pt x="756" y="921"/>
                  <a:pt x="756" y="921"/>
                </a:cubicBezTo>
                <a:cubicBezTo>
                  <a:pt x="755" y="922"/>
                  <a:pt x="755" y="922"/>
                  <a:pt x="755" y="922"/>
                </a:cubicBezTo>
                <a:cubicBezTo>
                  <a:pt x="753" y="925"/>
                  <a:pt x="753" y="925"/>
                  <a:pt x="753" y="925"/>
                </a:cubicBezTo>
                <a:cubicBezTo>
                  <a:pt x="750" y="930"/>
                  <a:pt x="750" y="930"/>
                  <a:pt x="750" y="930"/>
                </a:cubicBezTo>
                <a:cubicBezTo>
                  <a:pt x="750" y="932"/>
                  <a:pt x="750" y="932"/>
                  <a:pt x="750" y="932"/>
                </a:cubicBezTo>
                <a:cubicBezTo>
                  <a:pt x="751" y="931"/>
                  <a:pt x="751" y="931"/>
                  <a:pt x="751" y="931"/>
                </a:cubicBezTo>
                <a:cubicBezTo>
                  <a:pt x="752" y="932"/>
                  <a:pt x="752" y="932"/>
                  <a:pt x="752" y="932"/>
                </a:cubicBezTo>
                <a:cubicBezTo>
                  <a:pt x="752" y="934"/>
                  <a:pt x="752" y="934"/>
                  <a:pt x="752" y="934"/>
                </a:cubicBezTo>
                <a:cubicBezTo>
                  <a:pt x="751" y="936"/>
                  <a:pt x="751" y="936"/>
                  <a:pt x="751" y="936"/>
                </a:cubicBezTo>
                <a:cubicBezTo>
                  <a:pt x="750" y="936"/>
                  <a:pt x="750" y="936"/>
                  <a:pt x="750" y="936"/>
                </a:cubicBezTo>
                <a:cubicBezTo>
                  <a:pt x="748" y="936"/>
                  <a:pt x="748" y="936"/>
                  <a:pt x="748" y="936"/>
                </a:cubicBezTo>
                <a:cubicBezTo>
                  <a:pt x="746" y="937"/>
                  <a:pt x="746" y="937"/>
                  <a:pt x="746" y="937"/>
                </a:cubicBezTo>
                <a:cubicBezTo>
                  <a:pt x="744" y="940"/>
                  <a:pt x="744" y="940"/>
                  <a:pt x="744" y="940"/>
                </a:cubicBezTo>
                <a:cubicBezTo>
                  <a:pt x="743" y="940"/>
                  <a:pt x="743" y="940"/>
                  <a:pt x="743" y="940"/>
                </a:cubicBezTo>
                <a:cubicBezTo>
                  <a:pt x="741" y="943"/>
                  <a:pt x="741" y="943"/>
                  <a:pt x="741" y="943"/>
                </a:cubicBezTo>
                <a:cubicBezTo>
                  <a:pt x="740" y="943"/>
                  <a:pt x="740" y="943"/>
                  <a:pt x="740" y="943"/>
                </a:cubicBezTo>
                <a:cubicBezTo>
                  <a:pt x="738" y="943"/>
                  <a:pt x="738" y="943"/>
                  <a:pt x="738" y="943"/>
                </a:cubicBezTo>
                <a:cubicBezTo>
                  <a:pt x="739" y="945"/>
                  <a:pt x="739" y="945"/>
                  <a:pt x="739" y="945"/>
                </a:cubicBezTo>
                <a:cubicBezTo>
                  <a:pt x="740" y="947"/>
                  <a:pt x="740" y="947"/>
                  <a:pt x="740" y="947"/>
                </a:cubicBezTo>
                <a:cubicBezTo>
                  <a:pt x="740" y="950"/>
                  <a:pt x="740" y="950"/>
                  <a:pt x="740" y="950"/>
                </a:cubicBezTo>
                <a:cubicBezTo>
                  <a:pt x="739" y="952"/>
                  <a:pt x="739" y="952"/>
                  <a:pt x="739" y="952"/>
                </a:cubicBezTo>
                <a:cubicBezTo>
                  <a:pt x="738" y="952"/>
                  <a:pt x="738" y="952"/>
                  <a:pt x="738" y="952"/>
                </a:cubicBezTo>
                <a:cubicBezTo>
                  <a:pt x="736" y="950"/>
                  <a:pt x="736" y="950"/>
                  <a:pt x="736" y="950"/>
                </a:cubicBezTo>
                <a:cubicBezTo>
                  <a:pt x="737" y="950"/>
                  <a:pt x="737" y="950"/>
                  <a:pt x="737" y="950"/>
                </a:cubicBezTo>
                <a:cubicBezTo>
                  <a:pt x="737" y="949"/>
                  <a:pt x="737" y="949"/>
                  <a:pt x="737" y="949"/>
                </a:cubicBezTo>
                <a:cubicBezTo>
                  <a:pt x="736" y="948"/>
                  <a:pt x="736" y="948"/>
                  <a:pt x="736" y="948"/>
                </a:cubicBezTo>
                <a:cubicBezTo>
                  <a:pt x="735" y="946"/>
                  <a:pt x="735" y="946"/>
                  <a:pt x="735" y="946"/>
                </a:cubicBezTo>
                <a:cubicBezTo>
                  <a:pt x="733" y="944"/>
                  <a:pt x="733" y="944"/>
                  <a:pt x="733" y="944"/>
                </a:cubicBezTo>
                <a:cubicBezTo>
                  <a:pt x="732" y="943"/>
                  <a:pt x="732" y="943"/>
                  <a:pt x="732" y="943"/>
                </a:cubicBezTo>
                <a:cubicBezTo>
                  <a:pt x="731" y="942"/>
                  <a:pt x="731" y="942"/>
                  <a:pt x="731" y="942"/>
                </a:cubicBezTo>
                <a:cubicBezTo>
                  <a:pt x="730" y="941"/>
                  <a:pt x="730" y="941"/>
                  <a:pt x="730" y="941"/>
                </a:cubicBezTo>
                <a:cubicBezTo>
                  <a:pt x="728" y="939"/>
                  <a:pt x="728" y="939"/>
                  <a:pt x="728" y="939"/>
                </a:cubicBezTo>
                <a:cubicBezTo>
                  <a:pt x="724" y="937"/>
                  <a:pt x="724" y="937"/>
                  <a:pt x="724" y="937"/>
                </a:cubicBezTo>
                <a:cubicBezTo>
                  <a:pt x="722" y="936"/>
                  <a:pt x="722" y="936"/>
                  <a:pt x="722" y="936"/>
                </a:cubicBezTo>
                <a:cubicBezTo>
                  <a:pt x="717" y="936"/>
                  <a:pt x="717" y="936"/>
                  <a:pt x="717" y="936"/>
                </a:cubicBezTo>
                <a:cubicBezTo>
                  <a:pt x="716" y="936"/>
                  <a:pt x="716" y="936"/>
                  <a:pt x="716" y="936"/>
                </a:cubicBezTo>
                <a:cubicBezTo>
                  <a:pt x="715" y="935"/>
                  <a:pt x="715" y="935"/>
                  <a:pt x="715" y="935"/>
                </a:cubicBezTo>
                <a:cubicBezTo>
                  <a:pt x="714" y="934"/>
                  <a:pt x="714" y="934"/>
                  <a:pt x="714" y="934"/>
                </a:cubicBezTo>
                <a:cubicBezTo>
                  <a:pt x="713" y="934"/>
                  <a:pt x="713" y="934"/>
                  <a:pt x="713" y="934"/>
                </a:cubicBezTo>
                <a:cubicBezTo>
                  <a:pt x="710" y="936"/>
                  <a:pt x="710" y="936"/>
                  <a:pt x="710" y="936"/>
                </a:cubicBezTo>
                <a:cubicBezTo>
                  <a:pt x="707" y="937"/>
                  <a:pt x="707" y="937"/>
                  <a:pt x="707" y="937"/>
                </a:cubicBezTo>
                <a:cubicBezTo>
                  <a:pt x="701" y="940"/>
                  <a:pt x="701" y="940"/>
                  <a:pt x="701" y="940"/>
                </a:cubicBezTo>
                <a:cubicBezTo>
                  <a:pt x="699" y="942"/>
                  <a:pt x="699" y="942"/>
                  <a:pt x="699" y="942"/>
                </a:cubicBezTo>
                <a:cubicBezTo>
                  <a:pt x="697" y="942"/>
                  <a:pt x="697" y="942"/>
                  <a:pt x="697" y="942"/>
                </a:cubicBezTo>
                <a:cubicBezTo>
                  <a:pt x="694" y="942"/>
                  <a:pt x="694" y="942"/>
                  <a:pt x="694" y="942"/>
                </a:cubicBezTo>
                <a:cubicBezTo>
                  <a:pt x="690" y="940"/>
                  <a:pt x="690" y="940"/>
                  <a:pt x="690" y="940"/>
                </a:cubicBezTo>
                <a:cubicBezTo>
                  <a:pt x="688" y="939"/>
                  <a:pt x="688" y="939"/>
                  <a:pt x="688" y="939"/>
                </a:cubicBezTo>
                <a:cubicBezTo>
                  <a:pt x="687" y="939"/>
                  <a:pt x="687" y="939"/>
                  <a:pt x="687" y="939"/>
                </a:cubicBezTo>
                <a:cubicBezTo>
                  <a:pt x="688" y="940"/>
                  <a:pt x="688" y="940"/>
                  <a:pt x="688" y="940"/>
                </a:cubicBezTo>
                <a:cubicBezTo>
                  <a:pt x="688" y="941"/>
                  <a:pt x="688" y="941"/>
                  <a:pt x="688" y="941"/>
                </a:cubicBezTo>
                <a:cubicBezTo>
                  <a:pt x="687" y="941"/>
                  <a:pt x="687" y="941"/>
                  <a:pt x="687" y="941"/>
                </a:cubicBezTo>
                <a:cubicBezTo>
                  <a:pt x="685" y="940"/>
                  <a:pt x="685" y="940"/>
                  <a:pt x="685" y="940"/>
                </a:cubicBezTo>
                <a:cubicBezTo>
                  <a:pt x="685" y="939"/>
                  <a:pt x="685" y="939"/>
                  <a:pt x="685" y="939"/>
                </a:cubicBezTo>
                <a:cubicBezTo>
                  <a:pt x="685" y="939"/>
                  <a:pt x="685" y="939"/>
                  <a:pt x="685" y="939"/>
                </a:cubicBezTo>
                <a:cubicBezTo>
                  <a:pt x="686" y="939"/>
                  <a:pt x="686" y="939"/>
                  <a:pt x="686" y="939"/>
                </a:cubicBezTo>
                <a:cubicBezTo>
                  <a:pt x="685" y="938"/>
                  <a:pt x="685" y="938"/>
                  <a:pt x="685" y="938"/>
                </a:cubicBezTo>
                <a:cubicBezTo>
                  <a:pt x="684" y="938"/>
                  <a:pt x="684" y="938"/>
                  <a:pt x="684" y="938"/>
                </a:cubicBezTo>
                <a:cubicBezTo>
                  <a:pt x="683" y="938"/>
                  <a:pt x="683" y="938"/>
                  <a:pt x="683" y="938"/>
                </a:cubicBezTo>
                <a:cubicBezTo>
                  <a:pt x="682" y="937"/>
                  <a:pt x="682" y="937"/>
                  <a:pt x="682" y="937"/>
                </a:cubicBezTo>
                <a:cubicBezTo>
                  <a:pt x="682" y="936"/>
                  <a:pt x="682" y="936"/>
                  <a:pt x="682" y="936"/>
                </a:cubicBezTo>
                <a:cubicBezTo>
                  <a:pt x="681" y="935"/>
                  <a:pt x="681" y="935"/>
                  <a:pt x="681" y="935"/>
                </a:cubicBezTo>
                <a:cubicBezTo>
                  <a:pt x="680" y="934"/>
                  <a:pt x="680" y="934"/>
                  <a:pt x="680" y="934"/>
                </a:cubicBezTo>
                <a:cubicBezTo>
                  <a:pt x="678" y="934"/>
                  <a:pt x="678" y="934"/>
                  <a:pt x="678" y="934"/>
                </a:cubicBezTo>
                <a:cubicBezTo>
                  <a:pt x="677" y="932"/>
                  <a:pt x="677" y="932"/>
                  <a:pt x="677" y="932"/>
                </a:cubicBezTo>
                <a:cubicBezTo>
                  <a:pt x="677" y="931"/>
                  <a:pt x="677" y="931"/>
                  <a:pt x="677" y="931"/>
                </a:cubicBezTo>
                <a:cubicBezTo>
                  <a:pt x="675" y="929"/>
                  <a:pt x="675" y="929"/>
                  <a:pt x="675" y="929"/>
                </a:cubicBezTo>
                <a:cubicBezTo>
                  <a:pt x="673" y="927"/>
                  <a:pt x="673" y="927"/>
                  <a:pt x="673" y="927"/>
                </a:cubicBezTo>
                <a:cubicBezTo>
                  <a:pt x="673" y="924"/>
                  <a:pt x="673" y="924"/>
                  <a:pt x="673" y="924"/>
                </a:cubicBezTo>
                <a:cubicBezTo>
                  <a:pt x="672" y="923"/>
                  <a:pt x="672" y="923"/>
                  <a:pt x="672" y="923"/>
                </a:cubicBezTo>
                <a:cubicBezTo>
                  <a:pt x="671" y="923"/>
                  <a:pt x="671" y="923"/>
                  <a:pt x="671" y="923"/>
                </a:cubicBezTo>
                <a:cubicBezTo>
                  <a:pt x="671" y="924"/>
                  <a:pt x="671" y="924"/>
                  <a:pt x="671" y="924"/>
                </a:cubicBezTo>
                <a:cubicBezTo>
                  <a:pt x="669" y="924"/>
                  <a:pt x="669" y="924"/>
                  <a:pt x="669" y="924"/>
                </a:cubicBezTo>
                <a:cubicBezTo>
                  <a:pt x="669" y="923"/>
                  <a:pt x="669" y="923"/>
                  <a:pt x="669" y="923"/>
                </a:cubicBezTo>
                <a:cubicBezTo>
                  <a:pt x="670" y="923"/>
                  <a:pt x="670" y="923"/>
                  <a:pt x="670" y="923"/>
                </a:cubicBezTo>
                <a:cubicBezTo>
                  <a:pt x="671" y="922"/>
                  <a:pt x="671" y="922"/>
                  <a:pt x="671" y="922"/>
                </a:cubicBezTo>
                <a:cubicBezTo>
                  <a:pt x="670" y="921"/>
                  <a:pt x="670" y="921"/>
                  <a:pt x="670" y="921"/>
                </a:cubicBezTo>
                <a:cubicBezTo>
                  <a:pt x="669" y="919"/>
                  <a:pt x="669" y="919"/>
                  <a:pt x="669" y="919"/>
                </a:cubicBezTo>
                <a:cubicBezTo>
                  <a:pt x="669" y="917"/>
                  <a:pt x="669" y="917"/>
                  <a:pt x="669" y="917"/>
                </a:cubicBezTo>
                <a:cubicBezTo>
                  <a:pt x="670" y="915"/>
                  <a:pt x="670" y="915"/>
                  <a:pt x="670" y="915"/>
                </a:cubicBezTo>
                <a:cubicBezTo>
                  <a:pt x="671" y="913"/>
                  <a:pt x="671" y="913"/>
                  <a:pt x="671" y="913"/>
                </a:cubicBezTo>
                <a:cubicBezTo>
                  <a:pt x="671" y="911"/>
                  <a:pt x="671" y="911"/>
                  <a:pt x="671" y="911"/>
                </a:cubicBezTo>
                <a:cubicBezTo>
                  <a:pt x="670" y="912"/>
                  <a:pt x="670" y="912"/>
                  <a:pt x="670" y="912"/>
                </a:cubicBezTo>
                <a:cubicBezTo>
                  <a:pt x="670" y="913"/>
                  <a:pt x="670" y="913"/>
                  <a:pt x="670" y="913"/>
                </a:cubicBezTo>
                <a:cubicBezTo>
                  <a:pt x="669" y="914"/>
                  <a:pt x="669" y="914"/>
                  <a:pt x="669" y="914"/>
                </a:cubicBezTo>
                <a:cubicBezTo>
                  <a:pt x="669" y="912"/>
                  <a:pt x="669" y="912"/>
                  <a:pt x="669" y="912"/>
                </a:cubicBezTo>
                <a:cubicBezTo>
                  <a:pt x="669" y="911"/>
                  <a:pt x="669" y="911"/>
                  <a:pt x="669" y="911"/>
                </a:cubicBezTo>
                <a:cubicBezTo>
                  <a:pt x="670" y="909"/>
                  <a:pt x="670" y="909"/>
                  <a:pt x="670" y="909"/>
                </a:cubicBezTo>
                <a:cubicBezTo>
                  <a:pt x="670" y="907"/>
                  <a:pt x="670" y="907"/>
                  <a:pt x="670" y="907"/>
                </a:cubicBezTo>
                <a:cubicBezTo>
                  <a:pt x="670" y="906"/>
                  <a:pt x="670" y="906"/>
                  <a:pt x="670" y="906"/>
                </a:cubicBezTo>
                <a:cubicBezTo>
                  <a:pt x="671" y="903"/>
                  <a:pt x="671" y="903"/>
                  <a:pt x="671" y="903"/>
                </a:cubicBezTo>
                <a:cubicBezTo>
                  <a:pt x="672" y="903"/>
                  <a:pt x="672" y="903"/>
                  <a:pt x="672" y="903"/>
                </a:cubicBezTo>
                <a:cubicBezTo>
                  <a:pt x="672" y="904"/>
                  <a:pt x="672" y="904"/>
                  <a:pt x="672" y="904"/>
                </a:cubicBezTo>
                <a:cubicBezTo>
                  <a:pt x="672" y="904"/>
                  <a:pt x="672" y="905"/>
                  <a:pt x="672" y="906"/>
                </a:cubicBezTo>
                <a:cubicBezTo>
                  <a:pt x="672" y="906"/>
                  <a:pt x="672" y="908"/>
                  <a:pt x="672" y="908"/>
                </a:cubicBezTo>
                <a:cubicBezTo>
                  <a:pt x="672" y="908"/>
                  <a:pt x="672" y="908"/>
                  <a:pt x="672" y="908"/>
                </a:cubicBezTo>
                <a:cubicBezTo>
                  <a:pt x="673" y="906"/>
                  <a:pt x="673" y="906"/>
                  <a:pt x="673" y="906"/>
                </a:cubicBezTo>
                <a:cubicBezTo>
                  <a:pt x="673" y="902"/>
                  <a:pt x="673" y="902"/>
                  <a:pt x="673" y="902"/>
                </a:cubicBezTo>
                <a:cubicBezTo>
                  <a:pt x="673" y="898"/>
                  <a:pt x="673" y="898"/>
                  <a:pt x="673" y="898"/>
                </a:cubicBezTo>
                <a:cubicBezTo>
                  <a:pt x="674" y="897"/>
                  <a:pt x="674" y="897"/>
                  <a:pt x="674" y="897"/>
                </a:cubicBezTo>
                <a:cubicBezTo>
                  <a:pt x="673" y="896"/>
                  <a:pt x="673" y="896"/>
                  <a:pt x="673" y="896"/>
                </a:cubicBezTo>
                <a:cubicBezTo>
                  <a:pt x="672" y="895"/>
                  <a:pt x="672" y="895"/>
                  <a:pt x="672" y="895"/>
                </a:cubicBezTo>
                <a:cubicBezTo>
                  <a:pt x="672" y="894"/>
                  <a:pt x="672" y="894"/>
                  <a:pt x="672" y="894"/>
                </a:cubicBezTo>
                <a:cubicBezTo>
                  <a:pt x="673" y="894"/>
                  <a:pt x="673" y="894"/>
                  <a:pt x="673" y="894"/>
                </a:cubicBezTo>
                <a:cubicBezTo>
                  <a:pt x="674" y="894"/>
                  <a:pt x="674" y="894"/>
                  <a:pt x="674" y="894"/>
                </a:cubicBezTo>
                <a:cubicBezTo>
                  <a:pt x="674" y="894"/>
                  <a:pt x="674" y="894"/>
                  <a:pt x="674" y="894"/>
                </a:cubicBezTo>
                <a:cubicBezTo>
                  <a:pt x="675" y="892"/>
                  <a:pt x="675" y="892"/>
                  <a:pt x="675" y="892"/>
                </a:cubicBezTo>
                <a:cubicBezTo>
                  <a:pt x="676" y="890"/>
                  <a:pt x="676" y="890"/>
                  <a:pt x="676" y="890"/>
                </a:cubicBezTo>
                <a:cubicBezTo>
                  <a:pt x="677" y="888"/>
                  <a:pt x="677" y="888"/>
                  <a:pt x="677" y="888"/>
                </a:cubicBezTo>
                <a:cubicBezTo>
                  <a:pt x="677" y="887"/>
                  <a:pt x="677" y="887"/>
                  <a:pt x="677" y="887"/>
                </a:cubicBezTo>
                <a:cubicBezTo>
                  <a:pt x="676" y="887"/>
                  <a:pt x="676" y="887"/>
                  <a:pt x="676" y="887"/>
                </a:cubicBezTo>
                <a:cubicBezTo>
                  <a:pt x="676" y="886"/>
                  <a:pt x="676" y="886"/>
                  <a:pt x="676" y="886"/>
                </a:cubicBezTo>
                <a:cubicBezTo>
                  <a:pt x="677" y="884"/>
                  <a:pt x="677" y="884"/>
                  <a:pt x="677" y="884"/>
                </a:cubicBezTo>
                <a:cubicBezTo>
                  <a:pt x="676" y="883"/>
                  <a:pt x="676" y="883"/>
                  <a:pt x="676" y="883"/>
                </a:cubicBezTo>
                <a:cubicBezTo>
                  <a:pt x="677" y="880"/>
                  <a:pt x="677" y="880"/>
                  <a:pt x="677" y="880"/>
                </a:cubicBezTo>
                <a:cubicBezTo>
                  <a:pt x="677" y="879"/>
                  <a:pt x="677" y="879"/>
                  <a:pt x="677" y="879"/>
                </a:cubicBezTo>
                <a:cubicBezTo>
                  <a:pt x="678" y="878"/>
                  <a:pt x="678" y="878"/>
                  <a:pt x="678" y="878"/>
                </a:cubicBezTo>
                <a:cubicBezTo>
                  <a:pt x="678" y="878"/>
                  <a:pt x="678" y="878"/>
                  <a:pt x="678" y="878"/>
                </a:cubicBezTo>
                <a:cubicBezTo>
                  <a:pt x="678" y="877"/>
                  <a:pt x="678" y="877"/>
                  <a:pt x="678" y="877"/>
                </a:cubicBezTo>
                <a:cubicBezTo>
                  <a:pt x="676" y="875"/>
                  <a:pt x="676" y="875"/>
                  <a:pt x="676" y="875"/>
                </a:cubicBezTo>
                <a:cubicBezTo>
                  <a:pt x="673" y="874"/>
                  <a:pt x="673" y="874"/>
                  <a:pt x="673" y="874"/>
                </a:cubicBezTo>
                <a:cubicBezTo>
                  <a:pt x="673" y="874"/>
                  <a:pt x="673" y="874"/>
                  <a:pt x="673" y="874"/>
                </a:cubicBezTo>
                <a:cubicBezTo>
                  <a:pt x="674" y="876"/>
                  <a:pt x="674" y="876"/>
                  <a:pt x="674" y="876"/>
                </a:cubicBezTo>
                <a:cubicBezTo>
                  <a:pt x="672" y="876"/>
                  <a:pt x="672" y="876"/>
                  <a:pt x="672" y="876"/>
                </a:cubicBezTo>
                <a:cubicBezTo>
                  <a:pt x="669" y="875"/>
                  <a:pt x="669" y="875"/>
                  <a:pt x="669" y="875"/>
                </a:cubicBezTo>
                <a:cubicBezTo>
                  <a:pt x="668" y="875"/>
                  <a:pt x="668" y="875"/>
                  <a:pt x="668" y="875"/>
                </a:cubicBezTo>
                <a:cubicBezTo>
                  <a:pt x="666" y="874"/>
                  <a:pt x="666" y="874"/>
                  <a:pt x="666" y="874"/>
                </a:cubicBezTo>
                <a:cubicBezTo>
                  <a:pt x="665" y="874"/>
                  <a:pt x="665" y="874"/>
                  <a:pt x="665" y="874"/>
                </a:cubicBezTo>
                <a:cubicBezTo>
                  <a:pt x="665" y="874"/>
                  <a:pt x="665" y="874"/>
                  <a:pt x="665" y="874"/>
                </a:cubicBezTo>
                <a:cubicBezTo>
                  <a:pt x="666" y="873"/>
                  <a:pt x="666" y="873"/>
                  <a:pt x="666" y="873"/>
                </a:cubicBezTo>
                <a:cubicBezTo>
                  <a:pt x="666" y="872"/>
                  <a:pt x="666" y="872"/>
                  <a:pt x="666" y="872"/>
                </a:cubicBezTo>
                <a:cubicBezTo>
                  <a:pt x="667" y="872"/>
                  <a:pt x="667" y="872"/>
                  <a:pt x="667" y="872"/>
                </a:cubicBezTo>
                <a:cubicBezTo>
                  <a:pt x="669" y="872"/>
                  <a:pt x="669" y="872"/>
                  <a:pt x="669" y="872"/>
                </a:cubicBezTo>
                <a:cubicBezTo>
                  <a:pt x="671" y="873"/>
                  <a:pt x="671" y="873"/>
                  <a:pt x="671" y="873"/>
                </a:cubicBezTo>
                <a:cubicBezTo>
                  <a:pt x="672" y="873"/>
                  <a:pt x="672" y="873"/>
                  <a:pt x="672" y="873"/>
                </a:cubicBezTo>
                <a:cubicBezTo>
                  <a:pt x="670" y="871"/>
                  <a:pt x="670" y="871"/>
                  <a:pt x="670" y="871"/>
                </a:cubicBezTo>
                <a:cubicBezTo>
                  <a:pt x="668" y="870"/>
                  <a:pt x="668" y="870"/>
                  <a:pt x="668" y="870"/>
                </a:cubicBezTo>
                <a:cubicBezTo>
                  <a:pt x="666" y="870"/>
                  <a:pt x="666" y="870"/>
                  <a:pt x="666" y="870"/>
                </a:cubicBezTo>
                <a:cubicBezTo>
                  <a:pt x="664" y="870"/>
                  <a:pt x="664" y="870"/>
                  <a:pt x="664" y="870"/>
                </a:cubicBezTo>
                <a:cubicBezTo>
                  <a:pt x="663" y="870"/>
                  <a:pt x="663" y="870"/>
                  <a:pt x="663" y="870"/>
                </a:cubicBezTo>
                <a:cubicBezTo>
                  <a:pt x="663" y="871"/>
                  <a:pt x="663" y="871"/>
                  <a:pt x="663" y="871"/>
                </a:cubicBezTo>
                <a:cubicBezTo>
                  <a:pt x="661" y="870"/>
                  <a:pt x="661" y="870"/>
                  <a:pt x="661" y="870"/>
                </a:cubicBezTo>
                <a:cubicBezTo>
                  <a:pt x="657" y="870"/>
                  <a:pt x="657" y="870"/>
                  <a:pt x="657" y="870"/>
                </a:cubicBezTo>
                <a:cubicBezTo>
                  <a:pt x="652" y="869"/>
                  <a:pt x="652" y="869"/>
                  <a:pt x="652" y="869"/>
                </a:cubicBezTo>
                <a:cubicBezTo>
                  <a:pt x="650" y="867"/>
                  <a:pt x="650" y="867"/>
                  <a:pt x="650" y="867"/>
                </a:cubicBezTo>
                <a:cubicBezTo>
                  <a:pt x="648" y="866"/>
                  <a:pt x="648" y="866"/>
                  <a:pt x="648" y="866"/>
                </a:cubicBezTo>
                <a:cubicBezTo>
                  <a:pt x="648" y="868"/>
                  <a:pt x="648" y="868"/>
                  <a:pt x="648" y="868"/>
                </a:cubicBezTo>
                <a:cubicBezTo>
                  <a:pt x="648" y="868"/>
                  <a:pt x="648" y="868"/>
                  <a:pt x="648" y="868"/>
                </a:cubicBezTo>
                <a:cubicBezTo>
                  <a:pt x="647" y="869"/>
                  <a:pt x="647" y="869"/>
                  <a:pt x="647" y="869"/>
                </a:cubicBezTo>
                <a:cubicBezTo>
                  <a:pt x="646" y="870"/>
                  <a:pt x="646" y="870"/>
                  <a:pt x="646" y="870"/>
                </a:cubicBezTo>
                <a:cubicBezTo>
                  <a:pt x="644" y="869"/>
                  <a:pt x="644" y="869"/>
                  <a:pt x="644" y="869"/>
                </a:cubicBezTo>
                <a:cubicBezTo>
                  <a:pt x="641" y="870"/>
                  <a:pt x="641" y="870"/>
                  <a:pt x="641" y="870"/>
                </a:cubicBezTo>
                <a:cubicBezTo>
                  <a:pt x="636" y="870"/>
                  <a:pt x="636" y="870"/>
                  <a:pt x="636" y="870"/>
                </a:cubicBezTo>
                <a:cubicBezTo>
                  <a:pt x="630" y="870"/>
                  <a:pt x="630" y="870"/>
                  <a:pt x="630" y="870"/>
                </a:cubicBezTo>
                <a:cubicBezTo>
                  <a:pt x="628" y="871"/>
                  <a:pt x="628" y="871"/>
                  <a:pt x="628" y="871"/>
                </a:cubicBezTo>
                <a:cubicBezTo>
                  <a:pt x="627" y="870"/>
                  <a:pt x="627" y="870"/>
                  <a:pt x="627" y="870"/>
                </a:cubicBezTo>
                <a:cubicBezTo>
                  <a:pt x="626" y="869"/>
                  <a:pt x="626" y="869"/>
                  <a:pt x="626" y="869"/>
                </a:cubicBezTo>
                <a:cubicBezTo>
                  <a:pt x="624" y="869"/>
                  <a:pt x="624" y="869"/>
                  <a:pt x="624" y="869"/>
                </a:cubicBezTo>
                <a:cubicBezTo>
                  <a:pt x="623" y="871"/>
                  <a:pt x="623" y="871"/>
                  <a:pt x="623" y="871"/>
                </a:cubicBezTo>
                <a:cubicBezTo>
                  <a:pt x="622" y="869"/>
                  <a:pt x="622" y="869"/>
                  <a:pt x="622" y="869"/>
                </a:cubicBezTo>
                <a:cubicBezTo>
                  <a:pt x="620" y="869"/>
                  <a:pt x="620" y="869"/>
                  <a:pt x="620" y="869"/>
                </a:cubicBezTo>
                <a:cubicBezTo>
                  <a:pt x="620" y="868"/>
                  <a:pt x="620" y="868"/>
                  <a:pt x="620" y="868"/>
                </a:cubicBezTo>
                <a:cubicBezTo>
                  <a:pt x="620" y="868"/>
                  <a:pt x="620" y="868"/>
                  <a:pt x="620" y="868"/>
                </a:cubicBezTo>
                <a:cubicBezTo>
                  <a:pt x="621" y="867"/>
                  <a:pt x="621" y="867"/>
                  <a:pt x="621" y="867"/>
                </a:cubicBezTo>
                <a:cubicBezTo>
                  <a:pt x="622" y="865"/>
                  <a:pt x="622" y="865"/>
                  <a:pt x="622" y="865"/>
                </a:cubicBezTo>
                <a:cubicBezTo>
                  <a:pt x="624" y="866"/>
                  <a:pt x="624" y="866"/>
                  <a:pt x="624" y="866"/>
                </a:cubicBezTo>
                <a:cubicBezTo>
                  <a:pt x="626" y="862"/>
                  <a:pt x="626" y="862"/>
                  <a:pt x="626" y="862"/>
                </a:cubicBezTo>
                <a:cubicBezTo>
                  <a:pt x="627" y="859"/>
                  <a:pt x="627" y="859"/>
                  <a:pt x="627" y="859"/>
                </a:cubicBezTo>
                <a:cubicBezTo>
                  <a:pt x="627" y="855"/>
                  <a:pt x="627" y="855"/>
                  <a:pt x="627" y="855"/>
                </a:cubicBezTo>
                <a:cubicBezTo>
                  <a:pt x="626" y="854"/>
                  <a:pt x="626" y="854"/>
                  <a:pt x="626" y="854"/>
                </a:cubicBezTo>
                <a:cubicBezTo>
                  <a:pt x="627" y="851"/>
                  <a:pt x="627" y="851"/>
                  <a:pt x="627" y="851"/>
                </a:cubicBezTo>
                <a:cubicBezTo>
                  <a:pt x="628" y="850"/>
                  <a:pt x="628" y="850"/>
                  <a:pt x="628" y="850"/>
                </a:cubicBezTo>
                <a:cubicBezTo>
                  <a:pt x="628" y="845"/>
                  <a:pt x="628" y="845"/>
                  <a:pt x="628" y="845"/>
                </a:cubicBezTo>
                <a:cubicBezTo>
                  <a:pt x="628" y="844"/>
                  <a:pt x="628" y="844"/>
                  <a:pt x="628" y="844"/>
                </a:cubicBezTo>
                <a:cubicBezTo>
                  <a:pt x="628" y="842"/>
                  <a:pt x="628" y="842"/>
                  <a:pt x="628" y="842"/>
                </a:cubicBezTo>
                <a:cubicBezTo>
                  <a:pt x="627" y="842"/>
                  <a:pt x="627" y="842"/>
                  <a:pt x="627" y="842"/>
                </a:cubicBezTo>
                <a:cubicBezTo>
                  <a:pt x="626" y="843"/>
                  <a:pt x="626" y="843"/>
                  <a:pt x="626" y="843"/>
                </a:cubicBezTo>
                <a:cubicBezTo>
                  <a:pt x="625" y="842"/>
                  <a:pt x="625" y="842"/>
                  <a:pt x="625" y="842"/>
                </a:cubicBezTo>
                <a:cubicBezTo>
                  <a:pt x="625" y="842"/>
                  <a:pt x="625" y="842"/>
                  <a:pt x="625" y="842"/>
                </a:cubicBezTo>
                <a:cubicBezTo>
                  <a:pt x="627" y="841"/>
                  <a:pt x="627" y="841"/>
                  <a:pt x="627" y="841"/>
                </a:cubicBezTo>
                <a:cubicBezTo>
                  <a:pt x="629" y="838"/>
                  <a:pt x="629" y="838"/>
                  <a:pt x="629" y="838"/>
                </a:cubicBezTo>
                <a:cubicBezTo>
                  <a:pt x="631" y="838"/>
                  <a:pt x="631" y="838"/>
                  <a:pt x="631" y="838"/>
                </a:cubicBezTo>
                <a:cubicBezTo>
                  <a:pt x="630" y="840"/>
                  <a:pt x="630" y="840"/>
                  <a:pt x="630" y="840"/>
                </a:cubicBezTo>
                <a:cubicBezTo>
                  <a:pt x="629" y="841"/>
                  <a:pt x="629" y="841"/>
                  <a:pt x="629" y="841"/>
                </a:cubicBezTo>
                <a:cubicBezTo>
                  <a:pt x="629" y="842"/>
                  <a:pt x="629" y="842"/>
                  <a:pt x="629" y="842"/>
                </a:cubicBezTo>
                <a:cubicBezTo>
                  <a:pt x="632" y="843"/>
                  <a:pt x="632" y="843"/>
                  <a:pt x="632" y="843"/>
                </a:cubicBezTo>
                <a:cubicBezTo>
                  <a:pt x="633" y="845"/>
                  <a:pt x="633" y="845"/>
                  <a:pt x="633" y="845"/>
                </a:cubicBezTo>
                <a:cubicBezTo>
                  <a:pt x="633" y="844"/>
                  <a:pt x="633" y="844"/>
                  <a:pt x="633" y="844"/>
                </a:cubicBezTo>
                <a:cubicBezTo>
                  <a:pt x="635" y="841"/>
                  <a:pt x="635" y="841"/>
                  <a:pt x="635" y="841"/>
                </a:cubicBezTo>
                <a:cubicBezTo>
                  <a:pt x="636" y="835"/>
                  <a:pt x="636" y="835"/>
                  <a:pt x="636" y="835"/>
                </a:cubicBezTo>
                <a:cubicBezTo>
                  <a:pt x="637" y="833"/>
                  <a:pt x="637" y="833"/>
                  <a:pt x="637" y="833"/>
                </a:cubicBezTo>
                <a:cubicBezTo>
                  <a:pt x="637" y="833"/>
                  <a:pt x="637" y="833"/>
                  <a:pt x="637" y="833"/>
                </a:cubicBezTo>
                <a:cubicBezTo>
                  <a:pt x="635" y="834"/>
                  <a:pt x="635" y="834"/>
                  <a:pt x="635" y="834"/>
                </a:cubicBezTo>
                <a:cubicBezTo>
                  <a:pt x="635" y="834"/>
                  <a:pt x="635" y="834"/>
                  <a:pt x="635" y="834"/>
                </a:cubicBezTo>
                <a:cubicBezTo>
                  <a:pt x="635" y="833"/>
                  <a:pt x="635" y="833"/>
                  <a:pt x="635" y="833"/>
                </a:cubicBezTo>
                <a:cubicBezTo>
                  <a:pt x="637" y="831"/>
                  <a:pt x="637" y="831"/>
                  <a:pt x="637" y="831"/>
                </a:cubicBezTo>
                <a:cubicBezTo>
                  <a:pt x="637" y="829"/>
                  <a:pt x="637" y="829"/>
                  <a:pt x="637" y="829"/>
                </a:cubicBezTo>
                <a:cubicBezTo>
                  <a:pt x="636" y="829"/>
                  <a:pt x="636" y="829"/>
                  <a:pt x="636" y="829"/>
                </a:cubicBezTo>
                <a:cubicBezTo>
                  <a:pt x="634" y="828"/>
                  <a:pt x="634" y="828"/>
                  <a:pt x="634" y="828"/>
                </a:cubicBezTo>
                <a:cubicBezTo>
                  <a:pt x="635" y="827"/>
                  <a:pt x="635" y="827"/>
                  <a:pt x="635" y="827"/>
                </a:cubicBezTo>
                <a:cubicBezTo>
                  <a:pt x="637" y="826"/>
                  <a:pt x="637" y="826"/>
                  <a:pt x="637" y="826"/>
                </a:cubicBezTo>
                <a:cubicBezTo>
                  <a:pt x="637" y="823"/>
                  <a:pt x="637" y="823"/>
                  <a:pt x="637" y="823"/>
                </a:cubicBezTo>
                <a:cubicBezTo>
                  <a:pt x="638" y="822"/>
                  <a:pt x="638" y="822"/>
                  <a:pt x="638" y="822"/>
                </a:cubicBezTo>
                <a:cubicBezTo>
                  <a:pt x="642" y="818"/>
                  <a:pt x="642" y="818"/>
                  <a:pt x="642" y="818"/>
                </a:cubicBezTo>
                <a:cubicBezTo>
                  <a:pt x="645" y="814"/>
                  <a:pt x="645" y="814"/>
                  <a:pt x="645" y="814"/>
                </a:cubicBezTo>
                <a:cubicBezTo>
                  <a:pt x="646" y="812"/>
                  <a:pt x="646" y="812"/>
                  <a:pt x="646" y="812"/>
                </a:cubicBezTo>
                <a:cubicBezTo>
                  <a:pt x="646" y="809"/>
                  <a:pt x="646" y="809"/>
                  <a:pt x="646" y="809"/>
                </a:cubicBezTo>
                <a:cubicBezTo>
                  <a:pt x="643" y="806"/>
                  <a:pt x="643" y="806"/>
                  <a:pt x="643" y="806"/>
                </a:cubicBezTo>
                <a:cubicBezTo>
                  <a:pt x="641" y="806"/>
                  <a:pt x="641" y="806"/>
                  <a:pt x="641" y="806"/>
                </a:cubicBezTo>
                <a:cubicBezTo>
                  <a:pt x="642" y="807"/>
                  <a:pt x="642" y="807"/>
                  <a:pt x="642" y="807"/>
                </a:cubicBezTo>
                <a:cubicBezTo>
                  <a:pt x="641" y="807"/>
                  <a:pt x="641" y="807"/>
                  <a:pt x="641" y="807"/>
                </a:cubicBezTo>
                <a:cubicBezTo>
                  <a:pt x="636" y="806"/>
                  <a:pt x="636" y="806"/>
                  <a:pt x="636" y="806"/>
                </a:cubicBezTo>
                <a:cubicBezTo>
                  <a:pt x="632" y="806"/>
                  <a:pt x="632" y="806"/>
                  <a:pt x="632" y="806"/>
                </a:cubicBezTo>
                <a:cubicBezTo>
                  <a:pt x="632" y="807"/>
                  <a:pt x="632" y="807"/>
                  <a:pt x="632" y="807"/>
                </a:cubicBezTo>
                <a:cubicBezTo>
                  <a:pt x="630" y="809"/>
                  <a:pt x="630" y="809"/>
                  <a:pt x="630" y="809"/>
                </a:cubicBezTo>
                <a:cubicBezTo>
                  <a:pt x="629" y="808"/>
                  <a:pt x="629" y="808"/>
                  <a:pt x="629" y="808"/>
                </a:cubicBezTo>
                <a:cubicBezTo>
                  <a:pt x="626" y="808"/>
                  <a:pt x="626" y="808"/>
                  <a:pt x="626" y="808"/>
                </a:cubicBezTo>
                <a:cubicBezTo>
                  <a:pt x="625" y="810"/>
                  <a:pt x="625" y="810"/>
                  <a:pt x="625" y="810"/>
                </a:cubicBezTo>
                <a:cubicBezTo>
                  <a:pt x="616" y="810"/>
                  <a:pt x="616" y="810"/>
                  <a:pt x="616" y="810"/>
                </a:cubicBezTo>
                <a:cubicBezTo>
                  <a:pt x="610" y="812"/>
                  <a:pt x="610" y="812"/>
                  <a:pt x="610" y="812"/>
                </a:cubicBezTo>
                <a:cubicBezTo>
                  <a:pt x="610" y="813"/>
                  <a:pt x="610" y="813"/>
                  <a:pt x="610" y="813"/>
                </a:cubicBezTo>
                <a:cubicBezTo>
                  <a:pt x="611" y="813"/>
                  <a:pt x="611" y="813"/>
                  <a:pt x="611" y="813"/>
                </a:cubicBezTo>
                <a:cubicBezTo>
                  <a:pt x="607" y="817"/>
                  <a:pt x="607" y="817"/>
                  <a:pt x="607" y="817"/>
                </a:cubicBezTo>
                <a:cubicBezTo>
                  <a:pt x="607" y="824"/>
                  <a:pt x="607" y="824"/>
                  <a:pt x="607" y="824"/>
                </a:cubicBezTo>
                <a:cubicBezTo>
                  <a:pt x="607" y="824"/>
                  <a:pt x="607" y="824"/>
                  <a:pt x="607" y="824"/>
                </a:cubicBezTo>
                <a:cubicBezTo>
                  <a:pt x="604" y="828"/>
                  <a:pt x="604" y="828"/>
                  <a:pt x="604" y="828"/>
                </a:cubicBezTo>
                <a:cubicBezTo>
                  <a:pt x="604" y="832"/>
                  <a:pt x="604" y="832"/>
                  <a:pt x="604" y="832"/>
                </a:cubicBezTo>
                <a:cubicBezTo>
                  <a:pt x="602" y="834"/>
                  <a:pt x="602" y="834"/>
                  <a:pt x="602" y="834"/>
                </a:cubicBezTo>
                <a:cubicBezTo>
                  <a:pt x="600" y="834"/>
                  <a:pt x="600" y="834"/>
                  <a:pt x="600" y="834"/>
                </a:cubicBezTo>
                <a:cubicBezTo>
                  <a:pt x="596" y="837"/>
                  <a:pt x="596" y="837"/>
                  <a:pt x="596" y="837"/>
                </a:cubicBezTo>
                <a:cubicBezTo>
                  <a:pt x="596" y="837"/>
                  <a:pt x="596" y="837"/>
                  <a:pt x="596" y="837"/>
                </a:cubicBezTo>
                <a:cubicBezTo>
                  <a:pt x="598" y="836"/>
                  <a:pt x="598" y="836"/>
                  <a:pt x="598" y="836"/>
                </a:cubicBezTo>
                <a:cubicBezTo>
                  <a:pt x="598" y="838"/>
                  <a:pt x="598" y="838"/>
                  <a:pt x="598" y="838"/>
                </a:cubicBezTo>
                <a:cubicBezTo>
                  <a:pt x="598" y="841"/>
                  <a:pt x="598" y="841"/>
                  <a:pt x="598" y="841"/>
                </a:cubicBezTo>
                <a:cubicBezTo>
                  <a:pt x="596" y="843"/>
                  <a:pt x="596" y="843"/>
                  <a:pt x="596" y="843"/>
                </a:cubicBezTo>
                <a:cubicBezTo>
                  <a:pt x="594" y="843"/>
                  <a:pt x="594" y="843"/>
                  <a:pt x="594" y="843"/>
                </a:cubicBezTo>
                <a:cubicBezTo>
                  <a:pt x="594" y="844"/>
                  <a:pt x="594" y="844"/>
                  <a:pt x="594" y="844"/>
                </a:cubicBezTo>
                <a:cubicBezTo>
                  <a:pt x="593" y="843"/>
                  <a:pt x="593" y="843"/>
                  <a:pt x="593" y="843"/>
                </a:cubicBezTo>
                <a:cubicBezTo>
                  <a:pt x="590" y="842"/>
                  <a:pt x="590" y="842"/>
                  <a:pt x="590" y="842"/>
                </a:cubicBezTo>
                <a:cubicBezTo>
                  <a:pt x="591" y="841"/>
                  <a:pt x="591" y="841"/>
                  <a:pt x="591" y="841"/>
                </a:cubicBezTo>
                <a:cubicBezTo>
                  <a:pt x="593" y="840"/>
                  <a:pt x="593" y="840"/>
                  <a:pt x="593" y="840"/>
                </a:cubicBezTo>
                <a:cubicBezTo>
                  <a:pt x="590" y="839"/>
                  <a:pt x="590" y="839"/>
                  <a:pt x="590" y="839"/>
                </a:cubicBezTo>
                <a:cubicBezTo>
                  <a:pt x="589" y="840"/>
                  <a:pt x="589" y="840"/>
                  <a:pt x="589" y="840"/>
                </a:cubicBezTo>
                <a:cubicBezTo>
                  <a:pt x="587" y="839"/>
                  <a:pt x="587" y="839"/>
                  <a:pt x="587" y="839"/>
                </a:cubicBezTo>
                <a:cubicBezTo>
                  <a:pt x="584" y="839"/>
                  <a:pt x="584" y="839"/>
                  <a:pt x="584" y="839"/>
                </a:cubicBezTo>
                <a:cubicBezTo>
                  <a:pt x="582" y="841"/>
                  <a:pt x="582" y="841"/>
                  <a:pt x="582" y="841"/>
                </a:cubicBezTo>
                <a:cubicBezTo>
                  <a:pt x="580" y="841"/>
                  <a:pt x="580" y="841"/>
                  <a:pt x="580" y="841"/>
                </a:cubicBezTo>
                <a:cubicBezTo>
                  <a:pt x="577" y="841"/>
                  <a:pt x="577" y="841"/>
                  <a:pt x="577" y="841"/>
                </a:cubicBezTo>
                <a:cubicBezTo>
                  <a:pt x="576" y="842"/>
                  <a:pt x="576" y="842"/>
                  <a:pt x="576" y="842"/>
                </a:cubicBezTo>
                <a:cubicBezTo>
                  <a:pt x="572" y="845"/>
                  <a:pt x="572" y="845"/>
                  <a:pt x="572" y="845"/>
                </a:cubicBezTo>
                <a:cubicBezTo>
                  <a:pt x="571" y="845"/>
                  <a:pt x="571" y="845"/>
                  <a:pt x="571" y="845"/>
                </a:cubicBezTo>
                <a:cubicBezTo>
                  <a:pt x="570" y="844"/>
                  <a:pt x="570" y="844"/>
                  <a:pt x="570" y="844"/>
                </a:cubicBezTo>
                <a:cubicBezTo>
                  <a:pt x="566" y="844"/>
                  <a:pt x="566" y="844"/>
                  <a:pt x="566" y="844"/>
                </a:cubicBezTo>
                <a:cubicBezTo>
                  <a:pt x="564" y="845"/>
                  <a:pt x="564" y="845"/>
                  <a:pt x="564" y="845"/>
                </a:cubicBezTo>
                <a:cubicBezTo>
                  <a:pt x="563" y="843"/>
                  <a:pt x="563" y="843"/>
                  <a:pt x="563" y="843"/>
                </a:cubicBezTo>
                <a:cubicBezTo>
                  <a:pt x="561" y="840"/>
                  <a:pt x="561" y="840"/>
                  <a:pt x="561" y="840"/>
                </a:cubicBezTo>
                <a:cubicBezTo>
                  <a:pt x="558" y="838"/>
                  <a:pt x="558" y="838"/>
                  <a:pt x="558" y="838"/>
                </a:cubicBezTo>
                <a:cubicBezTo>
                  <a:pt x="557" y="838"/>
                  <a:pt x="557" y="838"/>
                  <a:pt x="557" y="838"/>
                </a:cubicBezTo>
                <a:cubicBezTo>
                  <a:pt x="554" y="838"/>
                  <a:pt x="554" y="838"/>
                  <a:pt x="554" y="838"/>
                </a:cubicBezTo>
                <a:cubicBezTo>
                  <a:pt x="553" y="838"/>
                  <a:pt x="553" y="838"/>
                  <a:pt x="553" y="838"/>
                </a:cubicBezTo>
                <a:cubicBezTo>
                  <a:pt x="552" y="836"/>
                  <a:pt x="552" y="836"/>
                  <a:pt x="552" y="836"/>
                </a:cubicBezTo>
                <a:cubicBezTo>
                  <a:pt x="548" y="831"/>
                  <a:pt x="548" y="831"/>
                  <a:pt x="548" y="831"/>
                </a:cubicBezTo>
                <a:cubicBezTo>
                  <a:pt x="547" y="830"/>
                  <a:pt x="547" y="830"/>
                  <a:pt x="547" y="830"/>
                </a:cubicBezTo>
                <a:cubicBezTo>
                  <a:pt x="548" y="828"/>
                  <a:pt x="548" y="828"/>
                  <a:pt x="548" y="828"/>
                </a:cubicBezTo>
                <a:cubicBezTo>
                  <a:pt x="546" y="826"/>
                  <a:pt x="546" y="826"/>
                  <a:pt x="546" y="826"/>
                </a:cubicBezTo>
                <a:cubicBezTo>
                  <a:pt x="545" y="823"/>
                  <a:pt x="545" y="823"/>
                  <a:pt x="545" y="823"/>
                </a:cubicBezTo>
                <a:cubicBezTo>
                  <a:pt x="539" y="817"/>
                  <a:pt x="539" y="817"/>
                  <a:pt x="539" y="817"/>
                </a:cubicBezTo>
                <a:cubicBezTo>
                  <a:pt x="539" y="815"/>
                  <a:pt x="539" y="815"/>
                  <a:pt x="539" y="815"/>
                </a:cubicBezTo>
                <a:cubicBezTo>
                  <a:pt x="538" y="814"/>
                  <a:pt x="538" y="814"/>
                  <a:pt x="538" y="814"/>
                </a:cubicBezTo>
                <a:cubicBezTo>
                  <a:pt x="538" y="812"/>
                  <a:pt x="538" y="812"/>
                  <a:pt x="538" y="812"/>
                </a:cubicBezTo>
                <a:cubicBezTo>
                  <a:pt x="538" y="811"/>
                  <a:pt x="538" y="811"/>
                  <a:pt x="538" y="811"/>
                </a:cubicBezTo>
                <a:cubicBezTo>
                  <a:pt x="537" y="807"/>
                  <a:pt x="537" y="807"/>
                  <a:pt x="537" y="807"/>
                </a:cubicBezTo>
                <a:cubicBezTo>
                  <a:pt x="535" y="805"/>
                  <a:pt x="535" y="805"/>
                  <a:pt x="535" y="805"/>
                </a:cubicBezTo>
                <a:cubicBezTo>
                  <a:pt x="535" y="803"/>
                  <a:pt x="535" y="803"/>
                  <a:pt x="535" y="803"/>
                </a:cubicBezTo>
                <a:cubicBezTo>
                  <a:pt x="538" y="806"/>
                  <a:pt x="538" y="806"/>
                  <a:pt x="538" y="806"/>
                </a:cubicBezTo>
                <a:cubicBezTo>
                  <a:pt x="538" y="810"/>
                  <a:pt x="538" y="810"/>
                  <a:pt x="538" y="810"/>
                </a:cubicBezTo>
                <a:cubicBezTo>
                  <a:pt x="539" y="809"/>
                  <a:pt x="539" y="809"/>
                  <a:pt x="539" y="809"/>
                </a:cubicBezTo>
                <a:cubicBezTo>
                  <a:pt x="539" y="806"/>
                  <a:pt x="539" y="806"/>
                  <a:pt x="539" y="806"/>
                </a:cubicBezTo>
                <a:cubicBezTo>
                  <a:pt x="536" y="802"/>
                  <a:pt x="536" y="802"/>
                  <a:pt x="536" y="802"/>
                </a:cubicBezTo>
                <a:cubicBezTo>
                  <a:pt x="536" y="800"/>
                  <a:pt x="536" y="800"/>
                  <a:pt x="536" y="800"/>
                </a:cubicBezTo>
                <a:cubicBezTo>
                  <a:pt x="536" y="796"/>
                  <a:pt x="536" y="796"/>
                  <a:pt x="536" y="796"/>
                </a:cubicBezTo>
                <a:cubicBezTo>
                  <a:pt x="535" y="794"/>
                  <a:pt x="535" y="794"/>
                  <a:pt x="535" y="794"/>
                </a:cubicBezTo>
                <a:cubicBezTo>
                  <a:pt x="537" y="792"/>
                  <a:pt x="537" y="792"/>
                  <a:pt x="537" y="792"/>
                </a:cubicBezTo>
                <a:cubicBezTo>
                  <a:pt x="537" y="787"/>
                  <a:pt x="537" y="787"/>
                  <a:pt x="537" y="787"/>
                </a:cubicBezTo>
                <a:cubicBezTo>
                  <a:pt x="537" y="784"/>
                  <a:pt x="537" y="784"/>
                  <a:pt x="537" y="784"/>
                </a:cubicBezTo>
                <a:cubicBezTo>
                  <a:pt x="538" y="779"/>
                  <a:pt x="538" y="779"/>
                  <a:pt x="538" y="779"/>
                </a:cubicBezTo>
                <a:cubicBezTo>
                  <a:pt x="538" y="778"/>
                  <a:pt x="538" y="778"/>
                  <a:pt x="538" y="778"/>
                </a:cubicBezTo>
                <a:cubicBezTo>
                  <a:pt x="538" y="776"/>
                  <a:pt x="538" y="776"/>
                  <a:pt x="538" y="776"/>
                </a:cubicBezTo>
                <a:cubicBezTo>
                  <a:pt x="538" y="775"/>
                  <a:pt x="538" y="775"/>
                  <a:pt x="538" y="775"/>
                </a:cubicBezTo>
                <a:cubicBezTo>
                  <a:pt x="538" y="773"/>
                  <a:pt x="538" y="773"/>
                  <a:pt x="538" y="773"/>
                </a:cubicBezTo>
                <a:cubicBezTo>
                  <a:pt x="539" y="772"/>
                  <a:pt x="539" y="772"/>
                  <a:pt x="539" y="772"/>
                </a:cubicBezTo>
                <a:cubicBezTo>
                  <a:pt x="539" y="769"/>
                  <a:pt x="539" y="769"/>
                  <a:pt x="539" y="769"/>
                </a:cubicBezTo>
                <a:cubicBezTo>
                  <a:pt x="540" y="768"/>
                  <a:pt x="540" y="768"/>
                  <a:pt x="540" y="768"/>
                </a:cubicBezTo>
                <a:cubicBezTo>
                  <a:pt x="538" y="767"/>
                  <a:pt x="538" y="767"/>
                  <a:pt x="538" y="767"/>
                </a:cubicBezTo>
                <a:cubicBezTo>
                  <a:pt x="540" y="766"/>
                  <a:pt x="540" y="766"/>
                  <a:pt x="540" y="766"/>
                </a:cubicBezTo>
                <a:cubicBezTo>
                  <a:pt x="540" y="763"/>
                  <a:pt x="540" y="763"/>
                  <a:pt x="540" y="763"/>
                </a:cubicBezTo>
                <a:cubicBezTo>
                  <a:pt x="541" y="763"/>
                  <a:pt x="541" y="763"/>
                  <a:pt x="541" y="763"/>
                </a:cubicBezTo>
                <a:cubicBezTo>
                  <a:pt x="541" y="765"/>
                  <a:pt x="541" y="765"/>
                  <a:pt x="541" y="765"/>
                </a:cubicBezTo>
                <a:cubicBezTo>
                  <a:pt x="541" y="766"/>
                  <a:pt x="541" y="766"/>
                  <a:pt x="541" y="766"/>
                </a:cubicBezTo>
                <a:cubicBezTo>
                  <a:pt x="542" y="766"/>
                  <a:pt x="542" y="766"/>
                  <a:pt x="542" y="766"/>
                </a:cubicBezTo>
                <a:cubicBezTo>
                  <a:pt x="542" y="764"/>
                  <a:pt x="542" y="764"/>
                  <a:pt x="542" y="764"/>
                </a:cubicBezTo>
                <a:cubicBezTo>
                  <a:pt x="544" y="762"/>
                  <a:pt x="544" y="762"/>
                  <a:pt x="544" y="762"/>
                </a:cubicBezTo>
                <a:cubicBezTo>
                  <a:pt x="544" y="759"/>
                  <a:pt x="544" y="759"/>
                  <a:pt x="544" y="759"/>
                </a:cubicBezTo>
                <a:cubicBezTo>
                  <a:pt x="545" y="759"/>
                  <a:pt x="545" y="759"/>
                  <a:pt x="545" y="759"/>
                </a:cubicBezTo>
                <a:cubicBezTo>
                  <a:pt x="545" y="756"/>
                  <a:pt x="545" y="756"/>
                  <a:pt x="545" y="756"/>
                </a:cubicBezTo>
                <a:cubicBezTo>
                  <a:pt x="546" y="755"/>
                  <a:pt x="546" y="755"/>
                  <a:pt x="546" y="755"/>
                </a:cubicBezTo>
                <a:cubicBezTo>
                  <a:pt x="544" y="756"/>
                  <a:pt x="544" y="756"/>
                  <a:pt x="544" y="756"/>
                </a:cubicBezTo>
                <a:cubicBezTo>
                  <a:pt x="544" y="759"/>
                  <a:pt x="544" y="759"/>
                  <a:pt x="544" y="759"/>
                </a:cubicBezTo>
                <a:cubicBezTo>
                  <a:pt x="542" y="760"/>
                  <a:pt x="542" y="760"/>
                  <a:pt x="542" y="760"/>
                </a:cubicBezTo>
                <a:cubicBezTo>
                  <a:pt x="543" y="759"/>
                  <a:pt x="543" y="759"/>
                  <a:pt x="543" y="759"/>
                </a:cubicBezTo>
                <a:cubicBezTo>
                  <a:pt x="544" y="756"/>
                  <a:pt x="544" y="756"/>
                  <a:pt x="544" y="756"/>
                </a:cubicBezTo>
                <a:cubicBezTo>
                  <a:pt x="544" y="753"/>
                  <a:pt x="544" y="753"/>
                  <a:pt x="544" y="753"/>
                </a:cubicBezTo>
                <a:cubicBezTo>
                  <a:pt x="544" y="752"/>
                  <a:pt x="544" y="752"/>
                  <a:pt x="544" y="752"/>
                </a:cubicBezTo>
                <a:cubicBezTo>
                  <a:pt x="544" y="748"/>
                  <a:pt x="544" y="748"/>
                  <a:pt x="544" y="748"/>
                </a:cubicBezTo>
                <a:cubicBezTo>
                  <a:pt x="543" y="746"/>
                  <a:pt x="543" y="746"/>
                  <a:pt x="543" y="746"/>
                </a:cubicBezTo>
                <a:cubicBezTo>
                  <a:pt x="544" y="744"/>
                  <a:pt x="544" y="744"/>
                  <a:pt x="544" y="744"/>
                </a:cubicBezTo>
                <a:cubicBezTo>
                  <a:pt x="545" y="741"/>
                  <a:pt x="545" y="741"/>
                  <a:pt x="545" y="741"/>
                </a:cubicBezTo>
                <a:cubicBezTo>
                  <a:pt x="546" y="739"/>
                  <a:pt x="546" y="739"/>
                  <a:pt x="546" y="739"/>
                </a:cubicBezTo>
                <a:cubicBezTo>
                  <a:pt x="546" y="735"/>
                  <a:pt x="546" y="735"/>
                  <a:pt x="546" y="735"/>
                </a:cubicBezTo>
                <a:cubicBezTo>
                  <a:pt x="547" y="734"/>
                  <a:pt x="547" y="734"/>
                  <a:pt x="547" y="734"/>
                </a:cubicBezTo>
                <a:cubicBezTo>
                  <a:pt x="549" y="733"/>
                  <a:pt x="549" y="733"/>
                  <a:pt x="549" y="733"/>
                </a:cubicBezTo>
                <a:cubicBezTo>
                  <a:pt x="548" y="731"/>
                  <a:pt x="548" y="731"/>
                  <a:pt x="548" y="731"/>
                </a:cubicBezTo>
                <a:cubicBezTo>
                  <a:pt x="550" y="729"/>
                  <a:pt x="550" y="729"/>
                  <a:pt x="550" y="729"/>
                </a:cubicBezTo>
                <a:cubicBezTo>
                  <a:pt x="551" y="730"/>
                  <a:pt x="551" y="730"/>
                  <a:pt x="551" y="730"/>
                </a:cubicBezTo>
                <a:cubicBezTo>
                  <a:pt x="553" y="729"/>
                  <a:pt x="553" y="729"/>
                  <a:pt x="553" y="729"/>
                </a:cubicBezTo>
                <a:cubicBezTo>
                  <a:pt x="553" y="726"/>
                  <a:pt x="553" y="726"/>
                  <a:pt x="553" y="726"/>
                </a:cubicBezTo>
                <a:cubicBezTo>
                  <a:pt x="554" y="727"/>
                  <a:pt x="554" y="727"/>
                  <a:pt x="554" y="727"/>
                </a:cubicBezTo>
                <a:cubicBezTo>
                  <a:pt x="556" y="726"/>
                  <a:pt x="556" y="726"/>
                  <a:pt x="556" y="726"/>
                </a:cubicBezTo>
                <a:cubicBezTo>
                  <a:pt x="555" y="725"/>
                  <a:pt x="555" y="725"/>
                  <a:pt x="555" y="725"/>
                </a:cubicBezTo>
                <a:cubicBezTo>
                  <a:pt x="557" y="724"/>
                  <a:pt x="557" y="724"/>
                  <a:pt x="557" y="724"/>
                </a:cubicBezTo>
                <a:cubicBezTo>
                  <a:pt x="557" y="725"/>
                  <a:pt x="557" y="725"/>
                  <a:pt x="557" y="725"/>
                </a:cubicBezTo>
                <a:cubicBezTo>
                  <a:pt x="558" y="724"/>
                  <a:pt x="558" y="724"/>
                  <a:pt x="558" y="724"/>
                </a:cubicBezTo>
                <a:cubicBezTo>
                  <a:pt x="560" y="725"/>
                  <a:pt x="560" y="725"/>
                  <a:pt x="560" y="725"/>
                </a:cubicBezTo>
                <a:cubicBezTo>
                  <a:pt x="558" y="727"/>
                  <a:pt x="558" y="727"/>
                  <a:pt x="558" y="727"/>
                </a:cubicBezTo>
                <a:cubicBezTo>
                  <a:pt x="560" y="727"/>
                  <a:pt x="560" y="727"/>
                  <a:pt x="560" y="727"/>
                </a:cubicBezTo>
                <a:cubicBezTo>
                  <a:pt x="561" y="725"/>
                  <a:pt x="561" y="725"/>
                  <a:pt x="561" y="725"/>
                </a:cubicBezTo>
                <a:cubicBezTo>
                  <a:pt x="563" y="725"/>
                  <a:pt x="563" y="725"/>
                  <a:pt x="563" y="725"/>
                </a:cubicBezTo>
                <a:cubicBezTo>
                  <a:pt x="567" y="723"/>
                  <a:pt x="567" y="723"/>
                  <a:pt x="567" y="723"/>
                </a:cubicBezTo>
                <a:cubicBezTo>
                  <a:pt x="570" y="720"/>
                  <a:pt x="570" y="720"/>
                  <a:pt x="570" y="720"/>
                </a:cubicBezTo>
                <a:cubicBezTo>
                  <a:pt x="572" y="720"/>
                  <a:pt x="572" y="720"/>
                  <a:pt x="572" y="720"/>
                </a:cubicBezTo>
                <a:cubicBezTo>
                  <a:pt x="573" y="719"/>
                  <a:pt x="573" y="719"/>
                  <a:pt x="573" y="719"/>
                </a:cubicBezTo>
                <a:cubicBezTo>
                  <a:pt x="572" y="717"/>
                  <a:pt x="572" y="717"/>
                  <a:pt x="572" y="717"/>
                </a:cubicBezTo>
                <a:cubicBezTo>
                  <a:pt x="572" y="715"/>
                  <a:pt x="572" y="715"/>
                  <a:pt x="572" y="715"/>
                </a:cubicBezTo>
                <a:cubicBezTo>
                  <a:pt x="571" y="712"/>
                  <a:pt x="571" y="712"/>
                  <a:pt x="571" y="712"/>
                </a:cubicBezTo>
                <a:cubicBezTo>
                  <a:pt x="572" y="714"/>
                  <a:pt x="572" y="714"/>
                  <a:pt x="572" y="714"/>
                </a:cubicBezTo>
                <a:cubicBezTo>
                  <a:pt x="573" y="714"/>
                  <a:pt x="573" y="714"/>
                  <a:pt x="573" y="714"/>
                </a:cubicBezTo>
                <a:cubicBezTo>
                  <a:pt x="575" y="712"/>
                  <a:pt x="575" y="712"/>
                  <a:pt x="575" y="712"/>
                </a:cubicBezTo>
                <a:cubicBezTo>
                  <a:pt x="576" y="711"/>
                  <a:pt x="576" y="711"/>
                  <a:pt x="576" y="711"/>
                </a:cubicBezTo>
                <a:cubicBezTo>
                  <a:pt x="576" y="713"/>
                  <a:pt x="576" y="713"/>
                  <a:pt x="576" y="713"/>
                </a:cubicBezTo>
                <a:cubicBezTo>
                  <a:pt x="575" y="714"/>
                  <a:pt x="575" y="714"/>
                  <a:pt x="575" y="714"/>
                </a:cubicBezTo>
                <a:cubicBezTo>
                  <a:pt x="576" y="716"/>
                  <a:pt x="576" y="716"/>
                  <a:pt x="576" y="716"/>
                </a:cubicBezTo>
                <a:cubicBezTo>
                  <a:pt x="575" y="718"/>
                  <a:pt x="575" y="718"/>
                  <a:pt x="575" y="718"/>
                </a:cubicBezTo>
                <a:cubicBezTo>
                  <a:pt x="578" y="717"/>
                  <a:pt x="578" y="717"/>
                  <a:pt x="578" y="717"/>
                </a:cubicBezTo>
                <a:cubicBezTo>
                  <a:pt x="579" y="715"/>
                  <a:pt x="579" y="715"/>
                  <a:pt x="579" y="715"/>
                </a:cubicBezTo>
                <a:cubicBezTo>
                  <a:pt x="581" y="715"/>
                  <a:pt x="581" y="715"/>
                  <a:pt x="581" y="715"/>
                </a:cubicBezTo>
                <a:cubicBezTo>
                  <a:pt x="582" y="714"/>
                  <a:pt x="582" y="714"/>
                  <a:pt x="582" y="714"/>
                </a:cubicBezTo>
                <a:cubicBezTo>
                  <a:pt x="585" y="713"/>
                  <a:pt x="585" y="713"/>
                  <a:pt x="585" y="713"/>
                </a:cubicBezTo>
                <a:cubicBezTo>
                  <a:pt x="588" y="713"/>
                  <a:pt x="588" y="713"/>
                  <a:pt x="588" y="713"/>
                </a:cubicBezTo>
                <a:cubicBezTo>
                  <a:pt x="593" y="714"/>
                  <a:pt x="593" y="714"/>
                  <a:pt x="593" y="714"/>
                </a:cubicBezTo>
                <a:cubicBezTo>
                  <a:pt x="594" y="715"/>
                  <a:pt x="594" y="715"/>
                  <a:pt x="594" y="715"/>
                </a:cubicBezTo>
                <a:cubicBezTo>
                  <a:pt x="599" y="716"/>
                  <a:pt x="599" y="716"/>
                  <a:pt x="599" y="716"/>
                </a:cubicBezTo>
                <a:cubicBezTo>
                  <a:pt x="601" y="716"/>
                  <a:pt x="601" y="716"/>
                  <a:pt x="601" y="716"/>
                </a:cubicBezTo>
                <a:cubicBezTo>
                  <a:pt x="601" y="714"/>
                  <a:pt x="601" y="714"/>
                  <a:pt x="601" y="714"/>
                </a:cubicBezTo>
                <a:cubicBezTo>
                  <a:pt x="601" y="713"/>
                  <a:pt x="601" y="713"/>
                  <a:pt x="601" y="713"/>
                </a:cubicBezTo>
                <a:cubicBezTo>
                  <a:pt x="603" y="713"/>
                  <a:pt x="603" y="713"/>
                  <a:pt x="603" y="713"/>
                </a:cubicBezTo>
                <a:cubicBezTo>
                  <a:pt x="604" y="713"/>
                  <a:pt x="604" y="713"/>
                  <a:pt x="604" y="713"/>
                </a:cubicBezTo>
                <a:cubicBezTo>
                  <a:pt x="603" y="714"/>
                  <a:pt x="603" y="714"/>
                  <a:pt x="603" y="714"/>
                </a:cubicBezTo>
                <a:cubicBezTo>
                  <a:pt x="605" y="715"/>
                  <a:pt x="605" y="715"/>
                  <a:pt x="605" y="715"/>
                </a:cubicBezTo>
                <a:cubicBezTo>
                  <a:pt x="606" y="714"/>
                  <a:pt x="606" y="714"/>
                  <a:pt x="606" y="714"/>
                </a:cubicBezTo>
                <a:cubicBezTo>
                  <a:pt x="607" y="715"/>
                  <a:pt x="607" y="715"/>
                  <a:pt x="607" y="715"/>
                </a:cubicBezTo>
                <a:cubicBezTo>
                  <a:pt x="607" y="716"/>
                  <a:pt x="607" y="716"/>
                  <a:pt x="607" y="716"/>
                </a:cubicBezTo>
                <a:cubicBezTo>
                  <a:pt x="607" y="717"/>
                  <a:pt x="607" y="717"/>
                  <a:pt x="607" y="717"/>
                </a:cubicBezTo>
                <a:cubicBezTo>
                  <a:pt x="609" y="717"/>
                  <a:pt x="609" y="717"/>
                  <a:pt x="609" y="717"/>
                </a:cubicBezTo>
                <a:cubicBezTo>
                  <a:pt x="610" y="718"/>
                  <a:pt x="610" y="718"/>
                  <a:pt x="610" y="718"/>
                </a:cubicBezTo>
                <a:cubicBezTo>
                  <a:pt x="609" y="719"/>
                  <a:pt x="609" y="719"/>
                  <a:pt x="609" y="719"/>
                </a:cubicBezTo>
                <a:cubicBezTo>
                  <a:pt x="608" y="720"/>
                  <a:pt x="608" y="720"/>
                  <a:pt x="608" y="720"/>
                </a:cubicBezTo>
                <a:cubicBezTo>
                  <a:pt x="609" y="721"/>
                  <a:pt x="609" y="721"/>
                  <a:pt x="609" y="721"/>
                </a:cubicBezTo>
                <a:cubicBezTo>
                  <a:pt x="611" y="720"/>
                  <a:pt x="611" y="720"/>
                  <a:pt x="611" y="720"/>
                </a:cubicBezTo>
                <a:cubicBezTo>
                  <a:pt x="612" y="721"/>
                  <a:pt x="612" y="721"/>
                  <a:pt x="612" y="721"/>
                </a:cubicBezTo>
                <a:cubicBezTo>
                  <a:pt x="614" y="722"/>
                  <a:pt x="614" y="722"/>
                  <a:pt x="614" y="722"/>
                </a:cubicBezTo>
                <a:cubicBezTo>
                  <a:pt x="615" y="721"/>
                  <a:pt x="615" y="721"/>
                  <a:pt x="615" y="721"/>
                </a:cubicBezTo>
                <a:cubicBezTo>
                  <a:pt x="617" y="720"/>
                  <a:pt x="617" y="720"/>
                  <a:pt x="617" y="720"/>
                </a:cubicBezTo>
                <a:cubicBezTo>
                  <a:pt x="619" y="721"/>
                  <a:pt x="619" y="721"/>
                  <a:pt x="619" y="721"/>
                </a:cubicBezTo>
                <a:cubicBezTo>
                  <a:pt x="619" y="722"/>
                  <a:pt x="619" y="722"/>
                  <a:pt x="619" y="722"/>
                </a:cubicBezTo>
                <a:cubicBezTo>
                  <a:pt x="621" y="721"/>
                  <a:pt x="621" y="721"/>
                  <a:pt x="621" y="721"/>
                </a:cubicBezTo>
                <a:cubicBezTo>
                  <a:pt x="621" y="719"/>
                  <a:pt x="621" y="719"/>
                  <a:pt x="621" y="719"/>
                </a:cubicBezTo>
                <a:cubicBezTo>
                  <a:pt x="620" y="717"/>
                  <a:pt x="620" y="717"/>
                  <a:pt x="620" y="717"/>
                </a:cubicBezTo>
                <a:cubicBezTo>
                  <a:pt x="622" y="717"/>
                  <a:pt x="622" y="717"/>
                  <a:pt x="622" y="717"/>
                </a:cubicBezTo>
                <a:cubicBezTo>
                  <a:pt x="623" y="719"/>
                  <a:pt x="623" y="719"/>
                  <a:pt x="623" y="719"/>
                </a:cubicBezTo>
                <a:cubicBezTo>
                  <a:pt x="625" y="720"/>
                  <a:pt x="625" y="720"/>
                  <a:pt x="625" y="720"/>
                </a:cubicBezTo>
                <a:cubicBezTo>
                  <a:pt x="626" y="721"/>
                  <a:pt x="626" y="721"/>
                  <a:pt x="626" y="721"/>
                </a:cubicBezTo>
                <a:cubicBezTo>
                  <a:pt x="627" y="721"/>
                  <a:pt x="627" y="721"/>
                  <a:pt x="627" y="721"/>
                </a:cubicBezTo>
                <a:cubicBezTo>
                  <a:pt x="628" y="722"/>
                  <a:pt x="628" y="722"/>
                  <a:pt x="628" y="722"/>
                </a:cubicBezTo>
                <a:cubicBezTo>
                  <a:pt x="628" y="724"/>
                  <a:pt x="628" y="724"/>
                  <a:pt x="628" y="724"/>
                </a:cubicBezTo>
                <a:cubicBezTo>
                  <a:pt x="629" y="722"/>
                  <a:pt x="629" y="722"/>
                  <a:pt x="629" y="722"/>
                </a:cubicBezTo>
                <a:cubicBezTo>
                  <a:pt x="630" y="722"/>
                  <a:pt x="630" y="722"/>
                  <a:pt x="630" y="722"/>
                </a:cubicBezTo>
                <a:cubicBezTo>
                  <a:pt x="631" y="721"/>
                  <a:pt x="631" y="721"/>
                  <a:pt x="631" y="721"/>
                </a:cubicBezTo>
                <a:cubicBezTo>
                  <a:pt x="628" y="719"/>
                  <a:pt x="628" y="719"/>
                  <a:pt x="628" y="719"/>
                </a:cubicBezTo>
                <a:cubicBezTo>
                  <a:pt x="625" y="718"/>
                  <a:pt x="625" y="718"/>
                  <a:pt x="625" y="718"/>
                </a:cubicBezTo>
                <a:cubicBezTo>
                  <a:pt x="624" y="717"/>
                  <a:pt x="624" y="717"/>
                  <a:pt x="624" y="717"/>
                </a:cubicBezTo>
                <a:cubicBezTo>
                  <a:pt x="624" y="715"/>
                  <a:pt x="624" y="715"/>
                  <a:pt x="624" y="715"/>
                </a:cubicBezTo>
                <a:cubicBezTo>
                  <a:pt x="627" y="714"/>
                  <a:pt x="627" y="714"/>
                  <a:pt x="627" y="714"/>
                </a:cubicBezTo>
                <a:cubicBezTo>
                  <a:pt x="628" y="713"/>
                  <a:pt x="628" y="713"/>
                  <a:pt x="628" y="713"/>
                </a:cubicBezTo>
                <a:cubicBezTo>
                  <a:pt x="626" y="712"/>
                  <a:pt x="626" y="712"/>
                  <a:pt x="626" y="712"/>
                </a:cubicBezTo>
                <a:cubicBezTo>
                  <a:pt x="626" y="711"/>
                  <a:pt x="626" y="711"/>
                  <a:pt x="626" y="711"/>
                </a:cubicBezTo>
                <a:cubicBezTo>
                  <a:pt x="625" y="711"/>
                  <a:pt x="625" y="711"/>
                  <a:pt x="625" y="711"/>
                </a:cubicBezTo>
                <a:cubicBezTo>
                  <a:pt x="624" y="712"/>
                  <a:pt x="624" y="712"/>
                  <a:pt x="624" y="712"/>
                </a:cubicBezTo>
                <a:cubicBezTo>
                  <a:pt x="623" y="713"/>
                  <a:pt x="623" y="713"/>
                  <a:pt x="623" y="713"/>
                </a:cubicBezTo>
                <a:cubicBezTo>
                  <a:pt x="623" y="712"/>
                  <a:pt x="623" y="712"/>
                  <a:pt x="623" y="712"/>
                </a:cubicBezTo>
                <a:cubicBezTo>
                  <a:pt x="624" y="710"/>
                  <a:pt x="624" y="710"/>
                  <a:pt x="624" y="710"/>
                </a:cubicBezTo>
                <a:cubicBezTo>
                  <a:pt x="628" y="708"/>
                  <a:pt x="628" y="708"/>
                  <a:pt x="628" y="708"/>
                </a:cubicBezTo>
                <a:cubicBezTo>
                  <a:pt x="629" y="707"/>
                  <a:pt x="629" y="707"/>
                  <a:pt x="629" y="707"/>
                </a:cubicBezTo>
                <a:cubicBezTo>
                  <a:pt x="635" y="706"/>
                  <a:pt x="635" y="706"/>
                  <a:pt x="635" y="706"/>
                </a:cubicBezTo>
                <a:cubicBezTo>
                  <a:pt x="638" y="706"/>
                  <a:pt x="638" y="706"/>
                  <a:pt x="638" y="706"/>
                </a:cubicBezTo>
                <a:cubicBezTo>
                  <a:pt x="639" y="706"/>
                  <a:pt x="639" y="706"/>
                  <a:pt x="639" y="706"/>
                </a:cubicBezTo>
                <a:cubicBezTo>
                  <a:pt x="640" y="706"/>
                  <a:pt x="640" y="706"/>
                  <a:pt x="640" y="706"/>
                </a:cubicBezTo>
                <a:cubicBezTo>
                  <a:pt x="641" y="704"/>
                  <a:pt x="641" y="704"/>
                  <a:pt x="641" y="704"/>
                </a:cubicBezTo>
                <a:cubicBezTo>
                  <a:pt x="642" y="703"/>
                  <a:pt x="642" y="703"/>
                  <a:pt x="642" y="703"/>
                </a:cubicBezTo>
                <a:cubicBezTo>
                  <a:pt x="643" y="703"/>
                  <a:pt x="643" y="703"/>
                  <a:pt x="643" y="703"/>
                </a:cubicBezTo>
                <a:cubicBezTo>
                  <a:pt x="643" y="704"/>
                  <a:pt x="643" y="704"/>
                  <a:pt x="643" y="704"/>
                </a:cubicBezTo>
                <a:cubicBezTo>
                  <a:pt x="643" y="705"/>
                  <a:pt x="643" y="705"/>
                  <a:pt x="643" y="705"/>
                </a:cubicBezTo>
                <a:cubicBezTo>
                  <a:pt x="645" y="707"/>
                  <a:pt x="645" y="707"/>
                  <a:pt x="645" y="707"/>
                </a:cubicBezTo>
                <a:cubicBezTo>
                  <a:pt x="647" y="706"/>
                  <a:pt x="647" y="706"/>
                  <a:pt x="647" y="706"/>
                </a:cubicBezTo>
                <a:cubicBezTo>
                  <a:pt x="650" y="706"/>
                  <a:pt x="650" y="706"/>
                  <a:pt x="650" y="706"/>
                </a:cubicBezTo>
                <a:cubicBezTo>
                  <a:pt x="651" y="706"/>
                  <a:pt x="651" y="706"/>
                  <a:pt x="651" y="706"/>
                </a:cubicBezTo>
                <a:cubicBezTo>
                  <a:pt x="652" y="707"/>
                  <a:pt x="652" y="707"/>
                  <a:pt x="652" y="707"/>
                </a:cubicBezTo>
                <a:cubicBezTo>
                  <a:pt x="655" y="706"/>
                  <a:pt x="655" y="706"/>
                  <a:pt x="655" y="706"/>
                </a:cubicBezTo>
                <a:cubicBezTo>
                  <a:pt x="656" y="707"/>
                  <a:pt x="656" y="707"/>
                  <a:pt x="656" y="707"/>
                </a:cubicBezTo>
                <a:cubicBezTo>
                  <a:pt x="658" y="705"/>
                  <a:pt x="658" y="705"/>
                  <a:pt x="658" y="705"/>
                </a:cubicBezTo>
                <a:cubicBezTo>
                  <a:pt x="661" y="705"/>
                  <a:pt x="661" y="705"/>
                  <a:pt x="661" y="705"/>
                </a:cubicBezTo>
                <a:cubicBezTo>
                  <a:pt x="661" y="706"/>
                  <a:pt x="661" y="706"/>
                  <a:pt x="661" y="706"/>
                </a:cubicBezTo>
                <a:cubicBezTo>
                  <a:pt x="660" y="706"/>
                  <a:pt x="660" y="706"/>
                  <a:pt x="660" y="706"/>
                </a:cubicBezTo>
                <a:cubicBezTo>
                  <a:pt x="657" y="706"/>
                  <a:pt x="657" y="706"/>
                  <a:pt x="657" y="706"/>
                </a:cubicBezTo>
                <a:cubicBezTo>
                  <a:pt x="657" y="707"/>
                  <a:pt x="657" y="707"/>
                  <a:pt x="657" y="707"/>
                </a:cubicBezTo>
                <a:cubicBezTo>
                  <a:pt x="660" y="707"/>
                  <a:pt x="660" y="707"/>
                  <a:pt x="660" y="707"/>
                </a:cubicBezTo>
                <a:cubicBezTo>
                  <a:pt x="662" y="707"/>
                  <a:pt x="662" y="707"/>
                  <a:pt x="662" y="707"/>
                </a:cubicBezTo>
                <a:cubicBezTo>
                  <a:pt x="664" y="708"/>
                  <a:pt x="664" y="708"/>
                  <a:pt x="664" y="708"/>
                </a:cubicBezTo>
                <a:cubicBezTo>
                  <a:pt x="665" y="709"/>
                  <a:pt x="665" y="709"/>
                  <a:pt x="665" y="709"/>
                </a:cubicBezTo>
                <a:cubicBezTo>
                  <a:pt x="664" y="708"/>
                  <a:pt x="664" y="708"/>
                  <a:pt x="664" y="708"/>
                </a:cubicBezTo>
                <a:cubicBezTo>
                  <a:pt x="665" y="707"/>
                  <a:pt x="665" y="707"/>
                  <a:pt x="665" y="707"/>
                </a:cubicBezTo>
                <a:cubicBezTo>
                  <a:pt x="666" y="707"/>
                  <a:pt x="666" y="707"/>
                  <a:pt x="666" y="707"/>
                </a:cubicBezTo>
                <a:cubicBezTo>
                  <a:pt x="666" y="708"/>
                  <a:pt x="666" y="708"/>
                  <a:pt x="666" y="708"/>
                </a:cubicBezTo>
                <a:cubicBezTo>
                  <a:pt x="668" y="710"/>
                  <a:pt x="668" y="710"/>
                  <a:pt x="668" y="710"/>
                </a:cubicBezTo>
                <a:cubicBezTo>
                  <a:pt x="668" y="710"/>
                  <a:pt x="668" y="710"/>
                  <a:pt x="668" y="710"/>
                </a:cubicBezTo>
                <a:cubicBezTo>
                  <a:pt x="666" y="710"/>
                  <a:pt x="666" y="710"/>
                  <a:pt x="666" y="710"/>
                </a:cubicBezTo>
                <a:cubicBezTo>
                  <a:pt x="666" y="710"/>
                  <a:pt x="666" y="710"/>
                  <a:pt x="666" y="710"/>
                </a:cubicBezTo>
                <a:cubicBezTo>
                  <a:pt x="668" y="711"/>
                  <a:pt x="668" y="711"/>
                  <a:pt x="668" y="711"/>
                </a:cubicBezTo>
                <a:cubicBezTo>
                  <a:pt x="669" y="713"/>
                  <a:pt x="669" y="713"/>
                  <a:pt x="669" y="713"/>
                </a:cubicBezTo>
                <a:cubicBezTo>
                  <a:pt x="670" y="714"/>
                  <a:pt x="670" y="714"/>
                  <a:pt x="670" y="714"/>
                </a:cubicBezTo>
                <a:cubicBezTo>
                  <a:pt x="669" y="714"/>
                  <a:pt x="669" y="714"/>
                  <a:pt x="669" y="714"/>
                </a:cubicBezTo>
                <a:cubicBezTo>
                  <a:pt x="669" y="713"/>
                  <a:pt x="669" y="713"/>
                  <a:pt x="669" y="713"/>
                </a:cubicBezTo>
                <a:cubicBezTo>
                  <a:pt x="669" y="714"/>
                  <a:pt x="669" y="714"/>
                  <a:pt x="669" y="714"/>
                </a:cubicBezTo>
                <a:cubicBezTo>
                  <a:pt x="669" y="715"/>
                  <a:pt x="669" y="715"/>
                  <a:pt x="669" y="715"/>
                </a:cubicBezTo>
                <a:cubicBezTo>
                  <a:pt x="672" y="714"/>
                  <a:pt x="672" y="714"/>
                  <a:pt x="672" y="714"/>
                </a:cubicBezTo>
                <a:cubicBezTo>
                  <a:pt x="674" y="714"/>
                  <a:pt x="674" y="714"/>
                  <a:pt x="674" y="714"/>
                </a:cubicBezTo>
                <a:cubicBezTo>
                  <a:pt x="677" y="712"/>
                  <a:pt x="677" y="712"/>
                  <a:pt x="677" y="712"/>
                </a:cubicBezTo>
                <a:cubicBezTo>
                  <a:pt x="678" y="712"/>
                  <a:pt x="678" y="712"/>
                  <a:pt x="678" y="712"/>
                </a:cubicBezTo>
                <a:cubicBezTo>
                  <a:pt x="678" y="712"/>
                  <a:pt x="678" y="712"/>
                  <a:pt x="678" y="712"/>
                </a:cubicBezTo>
                <a:cubicBezTo>
                  <a:pt x="678" y="711"/>
                  <a:pt x="678" y="711"/>
                  <a:pt x="678" y="711"/>
                </a:cubicBezTo>
                <a:cubicBezTo>
                  <a:pt x="679" y="710"/>
                  <a:pt x="679" y="710"/>
                  <a:pt x="679" y="710"/>
                </a:cubicBezTo>
                <a:cubicBezTo>
                  <a:pt x="681" y="710"/>
                  <a:pt x="681" y="710"/>
                  <a:pt x="681" y="710"/>
                </a:cubicBezTo>
                <a:cubicBezTo>
                  <a:pt x="683" y="710"/>
                  <a:pt x="683" y="710"/>
                  <a:pt x="683" y="710"/>
                </a:cubicBezTo>
                <a:cubicBezTo>
                  <a:pt x="685" y="711"/>
                  <a:pt x="685" y="711"/>
                  <a:pt x="685" y="711"/>
                </a:cubicBezTo>
                <a:cubicBezTo>
                  <a:pt x="686" y="715"/>
                  <a:pt x="686" y="715"/>
                  <a:pt x="686" y="715"/>
                </a:cubicBezTo>
                <a:cubicBezTo>
                  <a:pt x="687" y="716"/>
                  <a:pt x="687" y="716"/>
                  <a:pt x="687" y="716"/>
                </a:cubicBezTo>
                <a:cubicBezTo>
                  <a:pt x="688" y="716"/>
                  <a:pt x="688" y="716"/>
                  <a:pt x="688" y="716"/>
                </a:cubicBezTo>
                <a:cubicBezTo>
                  <a:pt x="688" y="718"/>
                  <a:pt x="688" y="718"/>
                  <a:pt x="688" y="718"/>
                </a:cubicBezTo>
                <a:cubicBezTo>
                  <a:pt x="689" y="719"/>
                  <a:pt x="689" y="719"/>
                  <a:pt x="689" y="719"/>
                </a:cubicBezTo>
                <a:cubicBezTo>
                  <a:pt x="690" y="719"/>
                  <a:pt x="690" y="719"/>
                  <a:pt x="690" y="719"/>
                </a:cubicBezTo>
                <a:cubicBezTo>
                  <a:pt x="690" y="720"/>
                  <a:pt x="690" y="720"/>
                  <a:pt x="690" y="720"/>
                </a:cubicBezTo>
                <a:cubicBezTo>
                  <a:pt x="691" y="721"/>
                  <a:pt x="691" y="721"/>
                  <a:pt x="691" y="721"/>
                </a:cubicBezTo>
                <a:cubicBezTo>
                  <a:pt x="693" y="722"/>
                  <a:pt x="693" y="722"/>
                  <a:pt x="693" y="722"/>
                </a:cubicBezTo>
                <a:cubicBezTo>
                  <a:pt x="694" y="724"/>
                  <a:pt x="694" y="724"/>
                  <a:pt x="694" y="724"/>
                </a:cubicBezTo>
                <a:cubicBezTo>
                  <a:pt x="694" y="727"/>
                  <a:pt x="694" y="727"/>
                  <a:pt x="694" y="727"/>
                </a:cubicBezTo>
                <a:cubicBezTo>
                  <a:pt x="692" y="731"/>
                  <a:pt x="692" y="731"/>
                  <a:pt x="692" y="731"/>
                </a:cubicBezTo>
                <a:cubicBezTo>
                  <a:pt x="690" y="735"/>
                  <a:pt x="690" y="735"/>
                  <a:pt x="690" y="735"/>
                </a:cubicBezTo>
                <a:cubicBezTo>
                  <a:pt x="690" y="736"/>
                  <a:pt x="690" y="736"/>
                  <a:pt x="690" y="736"/>
                </a:cubicBezTo>
                <a:cubicBezTo>
                  <a:pt x="691" y="739"/>
                  <a:pt x="691" y="739"/>
                  <a:pt x="691" y="739"/>
                </a:cubicBezTo>
                <a:cubicBezTo>
                  <a:pt x="692" y="738"/>
                  <a:pt x="692" y="738"/>
                  <a:pt x="692" y="738"/>
                </a:cubicBezTo>
                <a:cubicBezTo>
                  <a:pt x="693" y="736"/>
                  <a:pt x="693" y="736"/>
                  <a:pt x="693" y="736"/>
                </a:cubicBezTo>
                <a:cubicBezTo>
                  <a:pt x="693" y="736"/>
                  <a:pt x="693" y="736"/>
                  <a:pt x="693" y="736"/>
                </a:cubicBezTo>
                <a:cubicBezTo>
                  <a:pt x="694" y="735"/>
                  <a:pt x="694" y="735"/>
                  <a:pt x="694" y="735"/>
                </a:cubicBezTo>
                <a:cubicBezTo>
                  <a:pt x="695" y="736"/>
                  <a:pt x="695" y="736"/>
                  <a:pt x="695" y="736"/>
                </a:cubicBezTo>
                <a:cubicBezTo>
                  <a:pt x="695" y="737"/>
                  <a:pt x="695" y="737"/>
                  <a:pt x="695" y="737"/>
                </a:cubicBezTo>
                <a:cubicBezTo>
                  <a:pt x="693" y="741"/>
                  <a:pt x="693" y="741"/>
                  <a:pt x="693" y="741"/>
                </a:cubicBezTo>
                <a:cubicBezTo>
                  <a:pt x="693" y="742"/>
                  <a:pt x="693" y="742"/>
                  <a:pt x="693" y="742"/>
                </a:cubicBezTo>
                <a:cubicBezTo>
                  <a:pt x="693" y="744"/>
                  <a:pt x="693" y="744"/>
                  <a:pt x="693" y="744"/>
                </a:cubicBezTo>
                <a:cubicBezTo>
                  <a:pt x="695" y="746"/>
                  <a:pt x="695" y="746"/>
                  <a:pt x="695" y="746"/>
                </a:cubicBezTo>
                <a:cubicBezTo>
                  <a:pt x="695" y="747"/>
                  <a:pt x="695" y="747"/>
                  <a:pt x="695" y="747"/>
                </a:cubicBezTo>
                <a:cubicBezTo>
                  <a:pt x="696" y="746"/>
                  <a:pt x="696" y="746"/>
                  <a:pt x="696" y="746"/>
                </a:cubicBezTo>
                <a:cubicBezTo>
                  <a:pt x="696" y="748"/>
                  <a:pt x="696" y="748"/>
                  <a:pt x="696" y="748"/>
                </a:cubicBezTo>
                <a:cubicBezTo>
                  <a:pt x="697" y="747"/>
                  <a:pt x="697" y="747"/>
                  <a:pt x="697" y="747"/>
                </a:cubicBezTo>
                <a:cubicBezTo>
                  <a:pt x="697" y="746"/>
                  <a:pt x="697" y="746"/>
                  <a:pt x="697" y="746"/>
                </a:cubicBezTo>
                <a:cubicBezTo>
                  <a:pt x="698" y="747"/>
                  <a:pt x="698" y="747"/>
                  <a:pt x="698" y="747"/>
                </a:cubicBezTo>
                <a:cubicBezTo>
                  <a:pt x="700" y="747"/>
                  <a:pt x="700" y="747"/>
                  <a:pt x="700" y="747"/>
                </a:cubicBezTo>
                <a:cubicBezTo>
                  <a:pt x="698" y="748"/>
                  <a:pt x="698" y="748"/>
                  <a:pt x="698" y="748"/>
                </a:cubicBezTo>
                <a:cubicBezTo>
                  <a:pt x="698" y="750"/>
                  <a:pt x="698" y="750"/>
                  <a:pt x="698" y="750"/>
                </a:cubicBezTo>
                <a:cubicBezTo>
                  <a:pt x="697" y="751"/>
                  <a:pt x="697" y="751"/>
                  <a:pt x="697" y="751"/>
                </a:cubicBezTo>
                <a:cubicBezTo>
                  <a:pt x="697" y="752"/>
                  <a:pt x="697" y="752"/>
                  <a:pt x="697" y="752"/>
                </a:cubicBezTo>
                <a:cubicBezTo>
                  <a:pt x="700" y="754"/>
                  <a:pt x="700" y="754"/>
                  <a:pt x="700" y="754"/>
                </a:cubicBezTo>
                <a:cubicBezTo>
                  <a:pt x="700" y="756"/>
                  <a:pt x="700" y="756"/>
                  <a:pt x="700" y="756"/>
                </a:cubicBezTo>
                <a:cubicBezTo>
                  <a:pt x="700" y="758"/>
                  <a:pt x="700" y="758"/>
                  <a:pt x="700" y="758"/>
                </a:cubicBezTo>
                <a:cubicBezTo>
                  <a:pt x="701" y="759"/>
                  <a:pt x="701" y="759"/>
                  <a:pt x="701" y="759"/>
                </a:cubicBezTo>
                <a:cubicBezTo>
                  <a:pt x="702" y="759"/>
                  <a:pt x="702" y="759"/>
                  <a:pt x="702" y="759"/>
                </a:cubicBezTo>
                <a:cubicBezTo>
                  <a:pt x="703" y="761"/>
                  <a:pt x="703" y="761"/>
                  <a:pt x="703" y="761"/>
                </a:cubicBezTo>
                <a:cubicBezTo>
                  <a:pt x="703" y="762"/>
                  <a:pt x="703" y="762"/>
                  <a:pt x="703" y="762"/>
                </a:cubicBezTo>
                <a:cubicBezTo>
                  <a:pt x="705" y="764"/>
                  <a:pt x="705" y="764"/>
                  <a:pt x="705" y="764"/>
                </a:cubicBezTo>
                <a:cubicBezTo>
                  <a:pt x="704" y="765"/>
                  <a:pt x="704" y="765"/>
                  <a:pt x="704" y="765"/>
                </a:cubicBezTo>
                <a:cubicBezTo>
                  <a:pt x="706" y="765"/>
                  <a:pt x="706" y="765"/>
                  <a:pt x="706" y="765"/>
                </a:cubicBezTo>
                <a:cubicBezTo>
                  <a:pt x="707" y="767"/>
                  <a:pt x="707" y="767"/>
                  <a:pt x="707" y="767"/>
                </a:cubicBezTo>
                <a:cubicBezTo>
                  <a:pt x="709" y="767"/>
                  <a:pt x="709" y="767"/>
                  <a:pt x="709" y="767"/>
                </a:cubicBezTo>
                <a:cubicBezTo>
                  <a:pt x="711" y="766"/>
                  <a:pt x="711" y="766"/>
                  <a:pt x="711" y="766"/>
                </a:cubicBezTo>
                <a:cubicBezTo>
                  <a:pt x="713" y="766"/>
                  <a:pt x="713" y="766"/>
                  <a:pt x="713" y="766"/>
                </a:cubicBezTo>
                <a:cubicBezTo>
                  <a:pt x="713" y="763"/>
                  <a:pt x="713" y="763"/>
                  <a:pt x="713" y="763"/>
                </a:cubicBezTo>
                <a:cubicBezTo>
                  <a:pt x="714" y="762"/>
                  <a:pt x="714" y="762"/>
                  <a:pt x="714" y="762"/>
                </a:cubicBezTo>
                <a:cubicBezTo>
                  <a:pt x="715" y="759"/>
                  <a:pt x="715" y="759"/>
                  <a:pt x="715" y="759"/>
                </a:cubicBezTo>
                <a:cubicBezTo>
                  <a:pt x="717" y="756"/>
                  <a:pt x="717" y="756"/>
                  <a:pt x="717" y="756"/>
                </a:cubicBezTo>
                <a:cubicBezTo>
                  <a:pt x="717" y="754"/>
                  <a:pt x="717" y="754"/>
                  <a:pt x="717" y="754"/>
                </a:cubicBezTo>
                <a:cubicBezTo>
                  <a:pt x="717" y="753"/>
                  <a:pt x="717" y="753"/>
                  <a:pt x="717" y="753"/>
                </a:cubicBezTo>
                <a:cubicBezTo>
                  <a:pt x="718" y="749"/>
                  <a:pt x="718" y="749"/>
                  <a:pt x="718" y="749"/>
                </a:cubicBezTo>
                <a:cubicBezTo>
                  <a:pt x="717" y="749"/>
                  <a:pt x="717" y="749"/>
                  <a:pt x="717" y="749"/>
                </a:cubicBezTo>
                <a:cubicBezTo>
                  <a:pt x="718" y="747"/>
                  <a:pt x="718" y="747"/>
                  <a:pt x="718" y="747"/>
                </a:cubicBezTo>
                <a:cubicBezTo>
                  <a:pt x="718" y="744"/>
                  <a:pt x="718" y="744"/>
                  <a:pt x="718" y="744"/>
                </a:cubicBezTo>
                <a:cubicBezTo>
                  <a:pt x="715" y="743"/>
                  <a:pt x="715" y="743"/>
                  <a:pt x="715" y="743"/>
                </a:cubicBezTo>
                <a:cubicBezTo>
                  <a:pt x="714" y="737"/>
                  <a:pt x="714" y="737"/>
                  <a:pt x="714" y="737"/>
                </a:cubicBezTo>
                <a:cubicBezTo>
                  <a:pt x="714" y="736"/>
                  <a:pt x="714" y="736"/>
                  <a:pt x="714" y="736"/>
                </a:cubicBezTo>
                <a:cubicBezTo>
                  <a:pt x="714" y="732"/>
                  <a:pt x="714" y="732"/>
                  <a:pt x="714" y="732"/>
                </a:cubicBezTo>
                <a:cubicBezTo>
                  <a:pt x="715" y="730"/>
                  <a:pt x="715" y="730"/>
                  <a:pt x="715" y="730"/>
                </a:cubicBezTo>
                <a:cubicBezTo>
                  <a:pt x="714" y="728"/>
                  <a:pt x="714" y="728"/>
                  <a:pt x="714" y="728"/>
                </a:cubicBezTo>
                <a:cubicBezTo>
                  <a:pt x="713" y="727"/>
                  <a:pt x="713" y="727"/>
                  <a:pt x="713" y="727"/>
                </a:cubicBezTo>
                <a:cubicBezTo>
                  <a:pt x="712" y="722"/>
                  <a:pt x="712" y="722"/>
                  <a:pt x="712" y="722"/>
                </a:cubicBezTo>
                <a:cubicBezTo>
                  <a:pt x="711" y="720"/>
                  <a:pt x="711" y="720"/>
                  <a:pt x="711" y="720"/>
                </a:cubicBezTo>
                <a:cubicBezTo>
                  <a:pt x="710" y="716"/>
                  <a:pt x="710" y="716"/>
                  <a:pt x="710" y="716"/>
                </a:cubicBezTo>
                <a:cubicBezTo>
                  <a:pt x="709" y="713"/>
                  <a:pt x="709" y="713"/>
                  <a:pt x="709" y="713"/>
                </a:cubicBezTo>
                <a:cubicBezTo>
                  <a:pt x="710" y="708"/>
                  <a:pt x="710" y="708"/>
                  <a:pt x="710" y="708"/>
                </a:cubicBezTo>
                <a:cubicBezTo>
                  <a:pt x="710" y="706"/>
                  <a:pt x="710" y="706"/>
                  <a:pt x="710" y="706"/>
                </a:cubicBezTo>
                <a:cubicBezTo>
                  <a:pt x="710" y="699"/>
                  <a:pt x="710" y="699"/>
                  <a:pt x="710" y="699"/>
                </a:cubicBezTo>
                <a:cubicBezTo>
                  <a:pt x="710" y="696"/>
                  <a:pt x="710" y="696"/>
                  <a:pt x="710" y="696"/>
                </a:cubicBezTo>
                <a:cubicBezTo>
                  <a:pt x="712" y="693"/>
                  <a:pt x="712" y="693"/>
                  <a:pt x="712" y="693"/>
                </a:cubicBezTo>
                <a:cubicBezTo>
                  <a:pt x="713" y="690"/>
                  <a:pt x="713" y="690"/>
                  <a:pt x="713" y="690"/>
                </a:cubicBezTo>
                <a:cubicBezTo>
                  <a:pt x="715" y="690"/>
                  <a:pt x="715" y="690"/>
                  <a:pt x="715" y="690"/>
                </a:cubicBezTo>
                <a:cubicBezTo>
                  <a:pt x="716" y="688"/>
                  <a:pt x="716" y="688"/>
                  <a:pt x="716" y="688"/>
                </a:cubicBezTo>
                <a:cubicBezTo>
                  <a:pt x="717" y="688"/>
                  <a:pt x="717" y="688"/>
                  <a:pt x="717" y="688"/>
                </a:cubicBezTo>
                <a:cubicBezTo>
                  <a:pt x="718" y="686"/>
                  <a:pt x="718" y="686"/>
                  <a:pt x="718" y="686"/>
                </a:cubicBezTo>
                <a:cubicBezTo>
                  <a:pt x="718" y="685"/>
                  <a:pt x="718" y="685"/>
                  <a:pt x="718" y="685"/>
                </a:cubicBezTo>
                <a:cubicBezTo>
                  <a:pt x="718" y="684"/>
                  <a:pt x="718" y="684"/>
                  <a:pt x="718" y="684"/>
                </a:cubicBezTo>
                <a:cubicBezTo>
                  <a:pt x="718" y="684"/>
                  <a:pt x="718" y="684"/>
                  <a:pt x="718" y="684"/>
                </a:cubicBezTo>
                <a:cubicBezTo>
                  <a:pt x="721" y="684"/>
                  <a:pt x="721" y="684"/>
                  <a:pt x="721" y="684"/>
                </a:cubicBezTo>
                <a:cubicBezTo>
                  <a:pt x="721" y="682"/>
                  <a:pt x="721" y="682"/>
                  <a:pt x="721" y="682"/>
                </a:cubicBezTo>
                <a:cubicBezTo>
                  <a:pt x="723" y="682"/>
                  <a:pt x="723" y="682"/>
                  <a:pt x="723" y="682"/>
                </a:cubicBezTo>
                <a:cubicBezTo>
                  <a:pt x="723" y="681"/>
                  <a:pt x="723" y="681"/>
                  <a:pt x="723" y="681"/>
                </a:cubicBezTo>
                <a:cubicBezTo>
                  <a:pt x="727" y="681"/>
                  <a:pt x="727" y="681"/>
                  <a:pt x="727" y="681"/>
                </a:cubicBezTo>
                <a:cubicBezTo>
                  <a:pt x="728" y="680"/>
                  <a:pt x="728" y="680"/>
                  <a:pt x="728" y="680"/>
                </a:cubicBezTo>
                <a:cubicBezTo>
                  <a:pt x="730" y="680"/>
                  <a:pt x="730" y="680"/>
                  <a:pt x="730" y="680"/>
                </a:cubicBezTo>
                <a:cubicBezTo>
                  <a:pt x="730" y="679"/>
                  <a:pt x="730" y="679"/>
                  <a:pt x="730" y="679"/>
                </a:cubicBezTo>
                <a:cubicBezTo>
                  <a:pt x="731" y="679"/>
                  <a:pt x="731" y="679"/>
                  <a:pt x="731" y="679"/>
                </a:cubicBezTo>
                <a:cubicBezTo>
                  <a:pt x="733" y="679"/>
                  <a:pt x="733" y="679"/>
                  <a:pt x="733" y="679"/>
                </a:cubicBezTo>
                <a:cubicBezTo>
                  <a:pt x="734" y="677"/>
                  <a:pt x="734" y="677"/>
                  <a:pt x="734" y="677"/>
                </a:cubicBezTo>
                <a:cubicBezTo>
                  <a:pt x="734" y="676"/>
                  <a:pt x="734" y="676"/>
                  <a:pt x="734" y="676"/>
                </a:cubicBezTo>
                <a:cubicBezTo>
                  <a:pt x="735" y="676"/>
                  <a:pt x="735" y="676"/>
                  <a:pt x="735" y="676"/>
                </a:cubicBezTo>
                <a:cubicBezTo>
                  <a:pt x="737" y="674"/>
                  <a:pt x="737" y="674"/>
                  <a:pt x="737" y="674"/>
                </a:cubicBezTo>
                <a:cubicBezTo>
                  <a:pt x="737" y="673"/>
                  <a:pt x="737" y="673"/>
                  <a:pt x="737" y="673"/>
                </a:cubicBezTo>
                <a:cubicBezTo>
                  <a:pt x="741" y="668"/>
                  <a:pt x="741" y="668"/>
                  <a:pt x="741" y="668"/>
                </a:cubicBezTo>
                <a:cubicBezTo>
                  <a:pt x="743" y="667"/>
                  <a:pt x="743" y="667"/>
                  <a:pt x="743" y="667"/>
                </a:cubicBezTo>
                <a:cubicBezTo>
                  <a:pt x="746" y="666"/>
                  <a:pt x="746" y="666"/>
                  <a:pt x="746" y="666"/>
                </a:cubicBezTo>
                <a:cubicBezTo>
                  <a:pt x="747" y="667"/>
                  <a:pt x="747" y="667"/>
                  <a:pt x="747" y="667"/>
                </a:cubicBezTo>
                <a:cubicBezTo>
                  <a:pt x="748" y="667"/>
                  <a:pt x="748" y="667"/>
                  <a:pt x="748" y="667"/>
                </a:cubicBezTo>
                <a:cubicBezTo>
                  <a:pt x="749" y="664"/>
                  <a:pt x="749" y="664"/>
                  <a:pt x="749" y="664"/>
                </a:cubicBezTo>
                <a:cubicBezTo>
                  <a:pt x="754" y="659"/>
                  <a:pt x="754" y="659"/>
                  <a:pt x="754" y="659"/>
                </a:cubicBezTo>
                <a:cubicBezTo>
                  <a:pt x="759" y="657"/>
                  <a:pt x="759" y="657"/>
                  <a:pt x="759" y="657"/>
                </a:cubicBezTo>
                <a:cubicBezTo>
                  <a:pt x="762" y="656"/>
                  <a:pt x="762" y="656"/>
                  <a:pt x="762" y="656"/>
                </a:cubicBezTo>
                <a:cubicBezTo>
                  <a:pt x="762" y="656"/>
                  <a:pt x="762" y="656"/>
                  <a:pt x="762" y="656"/>
                </a:cubicBezTo>
                <a:cubicBezTo>
                  <a:pt x="764" y="656"/>
                  <a:pt x="764" y="656"/>
                  <a:pt x="764" y="656"/>
                </a:cubicBezTo>
                <a:cubicBezTo>
                  <a:pt x="764" y="656"/>
                  <a:pt x="764" y="656"/>
                  <a:pt x="764" y="656"/>
                </a:cubicBezTo>
                <a:cubicBezTo>
                  <a:pt x="765" y="656"/>
                  <a:pt x="765" y="656"/>
                  <a:pt x="765" y="656"/>
                </a:cubicBezTo>
                <a:cubicBezTo>
                  <a:pt x="767" y="654"/>
                  <a:pt x="767" y="654"/>
                  <a:pt x="767" y="654"/>
                </a:cubicBezTo>
                <a:cubicBezTo>
                  <a:pt x="767" y="654"/>
                  <a:pt x="767" y="654"/>
                  <a:pt x="767" y="654"/>
                </a:cubicBezTo>
                <a:cubicBezTo>
                  <a:pt x="766" y="653"/>
                  <a:pt x="766" y="653"/>
                  <a:pt x="766" y="653"/>
                </a:cubicBezTo>
                <a:cubicBezTo>
                  <a:pt x="764" y="655"/>
                  <a:pt x="764" y="655"/>
                  <a:pt x="764" y="655"/>
                </a:cubicBezTo>
                <a:cubicBezTo>
                  <a:pt x="762" y="654"/>
                  <a:pt x="762" y="654"/>
                  <a:pt x="762" y="654"/>
                </a:cubicBezTo>
                <a:cubicBezTo>
                  <a:pt x="760" y="653"/>
                  <a:pt x="760" y="653"/>
                  <a:pt x="760" y="653"/>
                </a:cubicBezTo>
                <a:cubicBezTo>
                  <a:pt x="762" y="654"/>
                  <a:pt x="762" y="654"/>
                  <a:pt x="762" y="654"/>
                </a:cubicBezTo>
                <a:cubicBezTo>
                  <a:pt x="765" y="653"/>
                  <a:pt x="765" y="653"/>
                  <a:pt x="765" y="653"/>
                </a:cubicBezTo>
                <a:cubicBezTo>
                  <a:pt x="764" y="652"/>
                  <a:pt x="764" y="652"/>
                  <a:pt x="764" y="652"/>
                </a:cubicBezTo>
                <a:cubicBezTo>
                  <a:pt x="765" y="651"/>
                  <a:pt x="765" y="651"/>
                  <a:pt x="765" y="651"/>
                </a:cubicBezTo>
                <a:cubicBezTo>
                  <a:pt x="765" y="650"/>
                  <a:pt x="765" y="650"/>
                  <a:pt x="765" y="650"/>
                </a:cubicBezTo>
                <a:cubicBezTo>
                  <a:pt x="762" y="650"/>
                  <a:pt x="762" y="650"/>
                  <a:pt x="762" y="650"/>
                </a:cubicBezTo>
                <a:cubicBezTo>
                  <a:pt x="761" y="648"/>
                  <a:pt x="761" y="648"/>
                  <a:pt x="761" y="648"/>
                </a:cubicBezTo>
                <a:cubicBezTo>
                  <a:pt x="763" y="648"/>
                  <a:pt x="763" y="648"/>
                  <a:pt x="763" y="648"/>
                </a:cubicBezTo>
                <a:cubicBezTo>
                  <a:pt x="764" y="649"/>
                  <a:pt x="764" y="649"/>
                  <a:pt x="764" y="649"/>
                </a:cubicBezTo>
                <a:cubicBezTo>
                  <a:pt x="765" y="648"/>
                  <a:pt x="765" y="648"/>
                  <a:pt x="765" y="648"/>
                </a:cubicBezTo>
                <a:cubicBezTo>
                  <a:pt x="766" y="647"/>
                  <a:pt x="766" y="647"/>
                  <a:pt x="766" y="647"/>
                </a:cubicBezTo>
                <a:cubicBezTo>
                  <a:pt x="766" y="649"/>
                  <a:pt x="766" y="649"/>
                  <a:pt x="766" y="649"/>
                </a:cubicBezTo>
                <a:cubicBezTo>
                  <a:pt x="768" y="649"/>
                  <a:pt x="768" y="649"/>
                  <a:pt x="768" y="649"/>
                </a:cubicBezTo>
                <a:cubicBezTo>
                  <a:pt x="769" y="650"/>
                  <a:pt x="769" y="650"/>
                  <a:pt x="769" y="650"/>
                </a:cubicBezTo>
                <a:cubicBezTo>
                  <a:pt x="770" y="649"/>
                  <a:pt x="770" y="649"/>
                  <a:pt x="770" y="649"/>
                </a:cubicBezTo>
                <a:cubicBezTo>
                  <a:pt x="771" y="648"/>
                  <a:pt x="771" y="648"/>
                  <a:pt x="771" y="648"/>
                </a:cubicBezTo>
                <a:cubicBezTo>
                  <a:pt x="773" y="646"/>
                  <a:pt x="773" y="646"/>
                  <a:pt x="773" y="646"/>
                </a:cubicBezTo>
                <a:cubicBezTo>
                  <a:pt x="774" y="646"/>
                  <a:pt x="774" y="646"/>
                  <a:pt x="774" y="646"/>
                </a:cubicBezTo>
                <a:cubicBezTo>
                  <a:pt x="774" y="644"/>
                  <a:pt x="774" y="644"/>
                  <a:pt x="774" y="644"/>
                </a:cubicBezTo>
                <a:cubicBezTo>
                  <a:pt x="773" y="642"/>
                  <a:pt x="773" y="642"/>
                  <a:pt x="773" y="642"/>
                </a:cubicBezTo>
                <a:cubicBezTo>
                  <a:pt x="773" y="642"/>
                  <a:pt x="773" y="642"/>
                  <a:pt x="773" y="642"/>
                </a:cubicBezTo>
                <a:cubicBezTo>
                  <a:pt x="772" y="644"/>
                  <a:pt x="772" y="644"/>
                  <a:pt x="772" y="644"/>
                </a:cubicBezTo>
                <a:cubicBezTo>
                  <a:pt x="772" y="645"/>
                  <a:pt x="772" y="645"/>
                  <a:pt x="772" y="645"/>
                </a:cubicBezTo>
                <a:cubicBezTo>
                  <a:pt x="771" y="645"/>
                  <a:pt x="771" y="645"/>
                  <a:pt x="771" y="645"/>
                </a:cubicBezTo>
                <a:cubicBezTo>
                  <a:pt x="770" y="642"/>
                  <a:pt x="770" y="642"/>
                  <a:pt x="770" y="642"/>
                </a:cubicBezTo>
                <a:cubicBezTo>
                  <a:pt x="770" y="642"/>
                  <a:pt x="770" y="642"/>
                  <a:pt x="770" y="642"/>
                </a:cubicBezTo>
                <a:cubicBezTo>
                  <a:pt x="765" y="642"/>
                  <a:pt x="765" y="642"/>
                  <a:pt x="765" y="642"/>
                </a:cubicBezTo>
                <a:cubicBezTo>
                  <a:pt x="763" y="643"/>
                  <a:pt x="763" y="643"/>
                  <a:pt x="763" y="643"/>
                </a:cubicBezTo>
                <a:cubicBezTo>
                  <a:pt x="764" y="642"/>
                  <a:pt x="764" y="642"/>
                  <a:pt x="764" y="642"/>
                </a:cubicBezTo>
                <a:cubicBezTo>
                  <a:pt x="764" y="639"/>
                  <a:pt x="764" y="639"/>
                  <a:pt x="764" y="639"/>
                </a:cubicBezTo>
                <a:cubicBezTo>
                  <a:pt x="765" y="638"/>
                  <a:pt x="765" y="638"/>
                  <a:pt x="765" y="638"/>
                </a:cubicBezTo>
                <a:cubicBezTo>
                  <a:pt x="766" y="640"/>
                  <a:pt x="766" y="640"/>
                  <a:pt x="766" y="640"/>
                </a:cubicBezTo>
                <a:cubicBezTo>
                  <a:pt x="767" y="641"/>
                  <a:pt x="767" y="641"/>
                  <a:pt x="767" y="641"/>
                </a:cubicBezTo>
                <a:cubicBezTo>
                  <a:pt x="768" y="640"/>
                  <a:pt x="768" y="640"/>
                  <a:pt x="768" y="640"/>
                </a:cubicBezTo>
                <a:cubicBezTo>
                  <a:pt x="771" y="639"/>
                  <a:pt x="771" y="639"/>
                  <a:pt x="771" y="639"/>
                </a:cubicBezTo>
                <a:cubicBezTo>
                  <a:pt x="771" y="638"/>
                  <a:pt x="771" y="638"/>
                  <a:pt x="771" y="638"/>
                </a:cubicBezTo>
                <a:cubicBezTo>
                  <a:pt x="772" y="638"/>
                  <a:pt x="772" y="638"/>
                  <a:pt x="772" y="638"/>
                </a:cubicBezTo>
                <a:cubicBezTo>
                  <a:pt x="773" y="637"/>
                  <a:pt x="773" y="637"/>
                  <a:pt x="773" y="637"/>
                </a:cubicBezTo>
                <a:cubicBezTo>
                  <a:pt x="773" y="635"/>
                  <a:pt x="773" y="635"/>
                  <a:pt x="773" y="635"/>
                </a:cubicBezTo>
                <a:cubicBezTo>
                  <a:pt x="772" y="634"/>
                  <a:pt x="772" y="634"/>
                  <a:pt x="772" y="634"/>
                </a:cubicBezTo>
                <a:cubicBezTo>
                  <a:pt x="772" y="633"/>
                  <a:pt x="772" y="633"/>
                  <a:pt x="772" y="633"/>
                </a:cubicBezTo>
                <a:cubicBezTo>
                  <a:pt x="773" y="634"/>
                  <a:pt x="773" y="634"/>
                  <a:pt x="773" y="634"/>
                </a:cubicBezTo>
                <a:cubicBezTo>
                  <a:pt x="774" y="632"/>
                  <a:pt x="774" y="632"/>
                  <a:pt x="774" y="632"/>
                </a:cubicBezTo>
                <a:cubicBezTo>
                  <a:pt x="773" y="630"/>
                  <a:pt x="773" y="630"/>
                  <a:pt x="773" y="630"/>
                </a:cubicBezTo>
                <a:cubicBezTo>
                  <a:pt x="772" y="629"/>
                  <a:pt x="772" y="629"/>
                  <a:pt x="772" y="629"/>
                </a:cubicBezTo>
                <a:cubicBezTo>
                  <a:pt x="771" y="630"/>
                  <a:pt x="771" y="630"/>
                  <a:pt x="771" y="630"/>
                </a:cubicBezTo>
                <a:cubicBezTo>
                  <a:pt x="769" y="629"/>
                  <a:pt x="769" y="629"/>
                  <a:pt x="769" y="629"/>
                </a:cubicBezTo>
                <a:cubicBezTo>
                  <a:pt x="768" y="627"/>
                  <a:pt x="768" y="627"/>
                  <a:pt x="768" y="627"/>
                </a:cubicBezTo>
                <a:cubicBezTo>
                  <a:pt x="767" y="627"/>
                  <a:pt x="767" y="627"/>
                  <a:pt x="767" y="627"/>
                </a:cubicBezTo>
                <a:cubicBezTo>
                  <a:pt x="765" y="626"/>
                  <a:pt x="765" y="626"/>
                  <a:pt x="765" y="626"/>
                </a:cubicBezTo>
                <a:cubicBezTo>
                  <a:pt x="764" y="624"/>
                  <a:pt x="764" y="624"/>
                  <a:pt x="764" y="624"/>
                </a:cubicBezTo>
                <a:cubicBezTo>
                  <a:pt x="766" y="625"/>
                  <a:pt x="766" y="625"/>
                  <a:pt x="766" y="625"/>
                </a:cubicBezTo>
                <a:cubicBezTo>
                  <a:pt x="768" y="625"/>
                  <a:pt x="768" y="625"/>
                  <a:pt x="768" y="625"/>
                </a:cubicBezTo>
                <a:cubicBezTo>
                  <a:pt x="769" y="627"/>
                  <a:pt x="769" y="627"/>
                  <a:pt x="769" y="627"/>
                </a:cubicBezTo>
                <a:cubicBezTo>
                  <a:pt x="770" y="628"/>
                  <a:pt x="770" y="628"/>
                  <a:pt x="770" y="628"/>
                </a:cubicBezTo>
                <a:cubicBezTo>
                  <a:pt x="771" y="626"/>
                  <a:pt x="771" y="626"/>
                  <a:pt x="771" y="626"/>
                </a:cubicBezTo>
                <a:cubicBezTo>
                  <a:pt x="769" y="624"/>
                  <a:pt x="769" y="624"/>
                  <a:pt x="769" y="624"/>
                </a:cubicBezTo>
                <a:cubicBezTo>
                  <a:pt x="771" y="625"/>
                  <a:pt x="771" y="625"/>
                  <a:pt x="771" y="625"/>
                </a:cubicBezTo>
                <a:cubicBezTo>
                  <a:pt x="771" y="624"/>
                  <a:pt x="771" y="624"/>
                  <a:pt x="771" y="624"/>
                </a:cubicBezTo>
                <a:cubicBezTo>
                  <a:pt x="772" y="623"/>
                  <a:pt x="772" y="623"/>
                  <a:pt x="772" y="623"/>
                </a:cubicBezTo>
                <a:cubicBezTo>
                  <a:pt x="771" y="622"/>
                  <a:pt x="771" y="622"/>
                  <a:pt x="771" y="622"/>
                </a:cubicBezTo>
                <a:cubicBezTo>
                  <a:pt x="769" y="620"/>
                  <a:pt x="769" y="620"/>
                  <a:pt x="769" y="620"/>
                </a:cubicBezTo>
                <a:cubicBezTo>
                  <a:pt x="768" y="618"/>
                  <a:pt x="768" y="618"/>
                  <a:pt x="768" y="618"/>
                </a:cubicBezTo>
                <a:cubicBezTo>
                  <a:pt x="769" y="618"/>
                  <a:pt x="769" y="618"/>
                  <a:pt x="769" y="618"/>
                </a:cubicBezTo>
                <a:cubicBezTo>
                  <a:pt x="770" y="620"/>
                  <a:pt x="770" y="620"/>
                  <a:pt x="770" y="620"/>
                </a:cubicBezTo>
                <a:cubicBezTo>
                  <a:pt x="771" y="620"/>
                  <a:pt x="771" y="620"/>
                  <a:pt x="771" y="620"/>
                </a:cubicBezTo>
                <a:cubicBezTo>
                  <a:pt x="772" y="618"/>
                  <a:pt x="772" y="618"/>
                  <a:pt x="772" y="618"/>
                </a:cubicBezTo>
                <a:cubicBezTo>
                  <a:pt x="771" y="616"/>
                  <a:pt x="771" y="616"/>
                  <a:pt x="771" y="616"/>
                </a:cubicBezTo>
                <a:cubicBezTo>
                  <a:pt x="770" y="615"/>
                  <a:pt x="770" y="615"/>
                  <a:pt x="770" y="615"/>
                </a:cubicBezTo>
                <a:cubicBezTo>
                  <a:pt x="768" y="613"/>
                  <a:pt x="768" y="613"/>
                  <a:pt x="768" y="613"/>
                </a:cubicBezTo>
                <a:cubicBezTo>
                  <a:pt x="765" y="612"/>
                  <a:pt x="765" y="612"/>
                  <a:pt x="765" y="612"/>
                </a:cubicBezTo>
                <a:cubicBezTo>
                  <a:pt x="764" y="610"/>
                  <a:pt x="764" y="610"/>
                  <a:pt x="764" y="610"/>
                </a:cubicBezTo>
                <a:cubicBezTo>
                  <a:pt x="763" y="609"/>
                  <a:pt x="763" y="609"/>
                  <a:pt x="763" y="609"/>
                </a:cubicBezTo>
                <a:cubicBezTo>
                  <a:pt x="763" y="607"/>
                  <a:pt x="763" y="607"/>
                  <a:pt x="763" y="607"/>
                </a:cubicBezTo>
                <a:cubicBezTo>
                  <a:pt x="764" y="605"/>
                  <a:pt x="764" y="605"/>
                  <a:pt x="764" y="605"/>
                </a:cubicBezTo>
                <a:cubicBezTo>
                  <a:pt x="763" y="608"/>
                  <a:pt x="763" y="608"/>
                  <a:pt x="763" y="608"/>
                </a:cubicBezTo>
                <a:cubicBezTo>
                  <a:pt x="764" y="609"/>
                  <a:pt x="764" y="609"/>
                  <a:pt x="764" y="609"/>
                </a:cubicBezTo>
                <a:cubicBezTo>
                  <a:pt x="765" y="609"/>
                  <a:pt x="765" y="609"/>
                  <a:pt x="765" y="609"/>
                </a:cubicBezTo>
                <a:cubicBezTo>
                  <a:pt x="766" y="611"/>
                  <a:pt x="766" y="611"/>
                  <a:pt x="766" y="611"/>
                </a:cubicBezTo>
                <a:cubicBezTo>
                  <a:pt x="768" y="611"/>
                  <a:pt x="768" y="611"/>
                  <a:pt x="768" y="611"/>
                </a:cubicBezTo>
                <a:cubicBezTo>
                  <a:pt x="770" y="614"/>
                  <a:pt x="770" y="614"/>
                  <a:pt x="770" y="614"/>
                </a:cubicBezTo>
                <a:cubicBezTo>
                  <a:pt x="771" y="614"/>
                  <a:pt x="771" y="614"/>
                  <a:pt x="771" y="614"/>
                </a:cubicBezTo>
                <a:cubicBezTo>
                  <a:pt x="771" y="610"/>
                  <a:pt x="771" y="610"/>
                  <a:pt x="771" y="610"/>
                </a:cubicBezTo>
                <a:cubicBezTo>
                  <a:pt x="771" y="608"/>
                  <a:pt x="771" y="608"/>
                  <a:pt x="771" y="608"/>
                </a:cubicBezTo>
                <a:cubicBezTo>
                  <a:pt x="771" y="607"/>
                  <a:pt x="771" y="607"/>
                  <a:pt x="771" y="607"/>
                </a:cubicBezTo>
                <a:cubicBezTo>
                  <a:pt x="771" y="605"/>
                  <a:pt x="771" y="605"/>
                  <a:pt x="771" y="605"/>
                </a:cubicBezTo>
                <a:cubicBezTo>
                  <a:pt x="771" y="603"/>
                  <a:pt x="771" y="603"/>
                  <a:pt x="771" y="603"/>
                </a:cubicBezTo>
                <a:cubicBezTo>
                  <a:pt x="771" y="601"/>
                  <a:pt x="771" y="601"/>
                  <a:pt x="771" y="601"/>
                </a:cubicBezTo>
                <a:cubicBezTo>
                  <a:pt x="770" y="600"/>
                  <a:pt x="770" y="600"/>
                  <a:pt x="770" y="600"/>
                </a:cubicBezTo>
                <a:cubicBezTo>
                  <a:pt x="771" y="600"/>
                  <a:pt x="771" y="600"/>
                  <a:pt x="771" y="600"/>
                </a:cubicBezTo>
                <a:cubicBezTo>
                  <a:pt x="773" y="599"/>
                  <a:pt x="773" y="599"/>
                  <a:pt x="773" y="599"/>
                </a:cubicBezTo>
                <a:cubicBezTo>
                  <a:pt x="775" y="597"/>
                  <a:pt x="775" y="597"/>
                  <a:pt x="775" y="597"/>
                </a:cubicBezTo>
                <a:cubicBezTo>
                  <a:pt x="775" y="596"/>
                  <a:pt x="775" y="596"/>
                  <a:pt x="775" y="596"/>
                </a:cubicBezTo>
                <a:cubicBezTo>
                  <a:pt x="775" y="595"/>
                  <a:pt x="775" y="595"/>
                  <a:pt x="775" y="595"/>
                </a:cubicBezTo>
                <a:cubicBezTo>
                  <a:pt x="776" y="596"/>
                  <a:pt x="776" y="596"/>
                  <a:pt x="776" y="596"/>
                </a:cubicBezTo>
                <a:cubicBezTo>
                  <a:pt x="775" y="598"/>
                  <a:pt x="775" y="598"/>
                  <a:pt x="775" y="598"/>
                </a:cubicBezTo>
                <a:cubicBezTo>
                  <a:pt x="776" y="598"/>
                  <a:pt x="776" y="598"/>
                  <a:pt x="776" y="598"/>
                </a:cubicBezTo>
                <a:cubicBezTo>
                  <a:pt x="774" y="599"/>
                  <a:pt x="774" y="599"/>
                  <a:pt x="774" y="599"/>
                </a:cubicBezTo>
                <a:cubicBezTo>
                  <a:pt x="773" y="602"/>
                  <a:pt x="773" y="602"/>
                  <a:pt x="773" y="602"/>
                </a:cubicBezTo>
                <a:cubicBezTo>
                  <a:pt x="774" y="604"/>
                  <a:pt x="774" y="604"/>
                  <a:pt x="774" y="604"/>
                </a:cubicBezTo>
                <a:cubicBezTo>
                  <a:pt x="774" y="607"/>
                  <a:pt x="774" y="607"/>
                  <a:pt x="774" y="607"/>
                </a:cubicBezTo>
                <a:cubicBezTo>
                  <a:pt x="773" y="609"/>
                  <a:pt x="773" y="609"/>
                  <a:pt x="773" y="609"/>
                </a:cubicBezTo>
                <a:cubicBezTo>
                  <a:pt x="773" y="611"/>
                  <a:pt x="773" y="611"/>
                  <a:pt x="773" y="611"/>
                </a:cubicBezTo>
                <a:cubicBezTo>
                  <a:pt x="774" y="613"/>
                  <a:pt x="774" y="613"/>
                  <a:pt x="774" y="613"/>
                </a:cubicBezTo>
                <a:cubicBezTo>
                  <a:pt x="775" y="612"/>
                  <a:pt x="775" y="612"/>
                  <a:pt x="775" y="612"/>
                </a:cubicBezTo>
                <a:cubicBezTo>
                  <a:pt x="775" y="613"/>
                  <a:pt x="775" y="613"/>
                  <a:pt x="775" y="613"/>
                </a:cubicBezTo>
                <a:cubicBezTo>
                  <a:pt x="776" y="613"/>
                  <a:pt x="776" y="613"/>
                  <a:pt x="776" y="613"/>
                </a:cubicBezTo>
                <a:cubicBezTo>
                  <a:pt x="776" y="614"/>
                  <a:pt x="776" y="614"/>
                  <a:pt x="776" y="614"/>
                </a:cubicBezTo>
                <a:cubicBezTo>
                  <a:pt x="776" y="614"/>
                  <a:pt x="776" y="614"/>
                  <a:pt x="776" y="614"/>
                </a:cubicBezTo>
                <a:cubicBezTo>
                  <a:pt x="776" y="616"/>
                  <a:pt x="776" y="616"/>
                  <a:pt x="776" y="616"/>
                </a:cubicBezTo>
                <a:cubicBezTo>
                  <a:pt x="779" y="616"/>
                  <a:pt x="779" y="616"/>
                  <a:pt x="779" y="616"/>
                </a:cubicBezTo>
                <a:cubicBezTo>
                  <a:pt x="777" y="617"/>
                  <a:pt x="777" y="617"/>
                  <a:pt x="777" y="617"/>
                </a:cubicBezTo>
                <a:cubicBezTo>
                  <a:pt x="777" y="617"/>
                  <a:pt x="777" y="617"/>
                  <a:pt x="777" y="617"/>
                </a:cubicBezTo>
                <a:cubicBezTo>
                  <a:pt x="776" y="619"/>
                  <a:pt x="776" y="619"/>
                  <a:pt x="776" y="619"/>
                </a:cubicBezTo>
                <a:cubicBezTo>
                  <a:pt x="776" y="620"/>
                  <a:pt x="776" y="620"/>
                  <a:pt x="776" y="620"/>
                </a:cubicBezTo>
                <a:cubicBezTo>
                  <a:pt x="775" y="622"/>
                  <a:pt x="775" y="622"/>
                  <a:pt x="775" y="622"/>
                </a:cubicBezTo>
                <a:cubicBezTo>
                  <a:pt x="775" y="624"/>
                  <a:pt x="775" y="624"/>
                  <a:pt x="775" y="624"/>
                </a:cubicBezTo>
                <a:cubicBezTo>
                  <a:pt x="775" y="626"/>
                  <a:pt x="775" y="626"/>
                  <a:pt x="775" y="626"/>
                </a:cubicBezTo>
                <a:cubicBezTo>
                  <a:pt x="775" y="626"/>
                  <a:pt x="775" y="626"/>
                  <a:pt x="775" y="626"/>
                </a:cubicBezTo>
                <a:cubicBezTo>
                  <a:pt x="776" y="625"/>
                  <a:pt x="776" y="625"/>
                  <a:pt x="776" y="625"/>
                </a:cubicBezTo>
                <a:cubicBezTo>
                  <a:pt x="778" y="621"/>
                  <a:pt x="778" y="621"/>
                  <a:pt x="778" y="621"/>
                </a:cubicBezTo>
                <a:cubicBezTo>
                  <a:pt x="778" y="622"/>
                  <a:pt x="778" y="622"/>
                  <a:pt x="778" y="622"/>
                </a:cubicBezTo>
                <a:cubicBezTo>
                  <a:pt x="778" y="622"/>
                  <a:pt x="778" y="622"/>
                  <a:pt x="778" y="622"/>
                </a:cubicBezTo>
                <a:cubicBezTo>
                  <a:pt x="779" y="622"/>
                  <a:pt x="779" y="622"/>
                  <a:pt x="779" y="622"/>
                </a:cubicBezTo>
                <a:cubicBezTo>
                  <a:pt x="779" y="620"/>
                  <a:pt x="779" y="620"/>
                  <a:pt x="779" y="620"/>
                </a:cubicBezTo>
                <a:cubicBezTo>
                  <a:pt x="780" y="618"/>
                  <a:pt x="780" y="618"/>
                  <a:pt x="780" y="618"/>
                </a:cubicBezTo>
                <a:cubicBezTo>
                  <a:pt x="781" y="614"/>
                  <a:pt x="781" y="614"/>
                  <a:pt x="781" y="614"/>
                </a:cubicBezTo>
                <a:cubicBezTo>
                  <a:pt x="784" y="613"/>
                  <a:pt x="784" y="613"/>
                  <a:pt x="784" y="613"/>
                </a:cubicBezTo>
                <a:cubicBezTo>
                  <a:pt x="785" y="609"/>
                  <a:pt x="785" y="609"/>
                  <a:pt x="785" y="609"/>
                </a:cubicBezTo>
                <a:cubicBezTo>
                  <a:pt x="785" y="607"/>
                  <a:pt x="785" y="607"/>
                  <a:pt x="785" y="607"/>
                </a:cubicBezTo>
                <a:cubicBezTo>
                  <a:pt x="784" y="603"/>
                  <a:pt x="784" y="603"/>
                  <a:pt x="784" y="603"/>
                </a:cubicBezTo>
                <a:cubicBezTo>
                  <a:pt x="783" y="602"/>
                  <a:pt x="783" y="602"/>
                  <a:pt x="783" y="602"/>
                </a:cubicBezTo>
                <a:cubicBezTo>
                  <a:pt x="783" y="600"/>
                  <a:pt x="783" y="600"/>
                  <a:pt x="783" y="600"/>
                </a:cubicBezTo>
                <a:cubicBezTo>
                  <a:pt x="782" y="599"/>
                  <a:pt x="782" y="599"/>
                  <a:pt x="782" y="599"/>
                </a:cubicBezTo>
                <a:cubicBezTo>
                  <a:pt x="782" y="597"/>
                  <a:pt x="782" y="597"/>
                  <a:pt x="782" y="597"/>
                </a:cubicBezTo>
                <a:cubicBezTo>
                  <a:pt x="783" y="595"/>
                  <a:pt x="783" y="595"/>
                  <a:pt x="783" y="595"/>
                </a:cubicBezTo>
                <a:cubicBezTo>
                  <a:pt x="784" y="593"/>
                  <a:pt x="784" y="593"/>
                  <a:pt x="784" y="593"/>
                </a:cubicBezTo>
                <a:cubicBezTo>
                  <a:pt x="787" y="592"/>
                  <a:pt x="787" y="592"/>
                  <a:pt x="787" y="592"/>
                </a:cubicBezTo>
                <a:cubicBezTo>
                  <a:pt x="783" y="595"/>
                  <a:pt x="783" y="595"/>
                  <a:pt x="783" y="595"/>
                </a:cubicBezTo>
                <a:cubicBezTo>
                  <a:pt x="783" y="597"/>
                  <a:pt x="783" y="597"/>
                  <a:pt x="783" y="597"/>
                </a:cubicBezTo>
                <a:cubicBezTo>
                  <a:pt x="784" y="598"/>
                  <a:pt x="784" y="598"/>
                  <a:pt x="784" y="598"/>
                </a:cubicBezTo>
                <a:cubicBezTo>
                  <a:pt x="786" y="601"/>
                  <a:pt x="786" y="601"/>
                  <a:pt x="786" y="601"/>
                </a:cubicBezTo>
                <a:cubicBezTo>
                  <a:pt x="787" y="600"/>
                  <a:pt x="787" y="600"/>
                  <a:pt x="787" y="600"/>
                </a:cubicBezTo>
                <a:cubicBezTo>
                  <a:pt x="788" y="601"/>
                  <a:pt x="788" y="601"/>
                  <a:pt x="788" y="601"/>
                </a:cubicBezTo>
                <a:cubicBezTo>
                  <a:pt x="787" y="604"/>
                  <a:pt x="787" y="604"/>
                  <a:pt x="787" y="604"/>
                </a:cubicBezTo>
                <a:cubicBezTo>
                  <a:pt x="789" y="603"/>
                  <a:pt x="789" y="603"/>
                  <a:pt x="789" y="603"/>
                </a:cubicBezTo>
                <a:cubicBezTo>
                  <a:pt x="789" y="603"/>
                  <a:pt x="789" y="603"/>
                  <a:pt x="789" y="603"/>
                </a:cubicBezTo>
                <a:cubicBezTo>
                  <a:pt x="790" y="601"/>
                  <a:pt x="790" y="601"/>
                  <a:pt x="790" y="601"/>
                </a:cubicBezTo>
                <a:cubicBezTo>
                  <a:pt x="791" y="600"/>
                  <a:pt x="791" y="600"/>
                  <a:pt x="791" y="600"/>
                </a:cubicBezTo>
                <a:cubicBezTo>
                  <a:pt x="791" y="600"/>
                  <a:pt x="791" y="600"/>
                  <a:pt x="791" y="600"/>
                </a:cubicBezTo>
                <a:cubicBezTo>
                  <a:pt x="792" y="599"/>
                  <a:pt x="792" y="599"/>
                  <a:pt x="792" y="599"/>
                </a:cubicBezTo>
                <a:cubicBezTo>
                  <a:pt x="794" y="599"/>
                  <a:pt x="794" y="599"/>
                  <a:pt x="794" y="599"/>
                </a:cubicBezTo>
                <a:cubicBezTo>
                  <a:pt x="795" y="595"/>
                  <a:pt x="795" y="595"/>
                  <a:pt x="795" y="595"/>
                </a:cubicBezTo>
                <a:cubicBezTo>
                  <a:pt x="795" y="594"/>
                  <a:pt x="795" y="594"/>
                  <a:pt x="795" y="594"/>
                </a:cubicBezTo>
                <a:cubicBezTo>
                  <a:pt x="796" y="594"/>
                  <a:pt x="796" y="594"/>
                  <a:pt x="796" y="594"/>
                </a:cubicBezTo>
                <a:cubicBezTo>
                  <a:pt x="797" y="592"/>
                  <a:pt x="797" y="592"/>
                  <a:pt x="797" y="592"/>
                </a:cubicBezTo>
                <a:cubicBezTo>
                  <a:pt x="798" y="591"/>
                  <a:pt x="798" y="591"/>
                  <a:pt x="798" y="591"/>
                </a:cubicBezTo>
                <a:cubicBezTo>
                  <a:pt x="798" y="590"/>
                  <a:pt x="798" y="590"/>
                  <a:pt x="798" y="590"/>
                </a:cubicBezTo>
                <a:cubicBezTo>
                  <a:pt x="799" y="588"/>
                  <a:pt x="799" y="588"/>
                  <a:pt x="799" y="588"/>
                </a:cubicBezTo>
                <a:cubicBezTo>
                  <a:pt x="798" y="587"/>
                  <a:pt x="798" y="587"/>
                  <a:pt x="798" y="587"/>
                </a:cubicBezTo>
                <a:cubicBezTo>
                  <a:pt x="800" y="586"/>
                  <a:pt x="800" y="586"/>
                  <a:pt x="800" y="586"/>
                </a:cubicBezTo>
                <a:cubicBezTo>
                  <a:pt x="799" y="585"/>
                  <a:pt x="799" y="585"/>
                  <a:pt x="799" y="585"/>
                </a:cubicBezTo>
                <a:cubicBezTo>
                  <a:pt x="798" y="584"/>
                  <a:pt x="798" y="584"/>
                  <a:pt x="798" y="584"/>
                </a:cubicBezTo>
                <a:cubicBezTo>
                  <a:pt x="797" y="582"/>
                  <a:pt x="797" y="582"/>
                  <a:pt x="797" y="582"/>
                </a:cubicBezTo>
                <a:cubicBezTo>
                  <a:pt x="800" y="581"/>
                  <a:pt x="800" y="581"/>
                  <a:pt x="800" y="581"/>
                </a:cubicBezTo>
                <a:cubicBezTo>
                  <a:pt x="800" y="579"/>
                  <a:pt x="800" y="579"/>
                  <a:pt x="800" y="579"/>
                </a:cubicBezTo>
                <a:cubicBezTo>
                  <a:pt x="802" y="578"/>
                  <a:pt x="802" y="578"/>
                  <a:pt x="802" y="578"/>
                </a:cubicBezTo>
                <a:cubicBezTo>
                  <a:pt x="803" y="577"/>
                  <a:pt x="803" y="577"/>
                  <a:pt x="803" y="577"/>
                </a:cubicBezTo>
                <a:cubicBezTo>
                  <a:pt x="807" y="576"/>
                  <a:pt x="807" y="576"/>
                  <a:pt x="807" y="576"/>
                </a:cubicBezTo>
                <a:cubicBezTo>
                  <a:pt x="809" y="576"/>
                  <a:pt x="809" y="576"/>
                  <a:pt x="809" y="576"/>
                </a:cubicBezTo>
                <a:cubicBezTo>
                  <a:pt x="812" y="573"/>
                  <a:pt x="812" y="573"/>
                  <a:pt x="812" y="573"/>
                </a:cubicBezTo>
                <a:cubicBezTo>
                  <a:pt x="813" y="573"/>
                  <a:pt x="813" y="573"/>
                  <a:pt x="813" y="573"/>
                </a:cubicBezTo>
                <a:cubicBezTo>
                  <a:pt x="814" y="574"/>
                  <a:pt x="814" y="574"/>
                  <a:pt x="814" y="574"/>
                </a:cubicBezTo>
                <a:cubicBezTo>
                  <a:pt x="818" y="574"/>
                  <a:pt x="818" y="574"/>
                  <a:pt x="818" y="574"/>
                </a:cubicBezTo>
                <a:cubicBezTo>
                  <a:pt x="820" y="574"/>
                  <a:pt x="820" y="574"/>
                  <a:pt x="820" y="574"/>
                </a:cubicBezTo>
                <a:cubicBezTo>
                  <a:pt x="822" y="574"/>
                  <a:pt x="822" y="574"/>
                  <a:pt x="822" y="574"/>
                </a:cubicBezTo>
                <a:cubicBezTo>
                  <a:pt x="827" y="573"/>
                  <a:pt x="827" y="573"/>
                  <a:pt x="827" y="573"/>
                </a:cubicBezTo>
                <a:cubicBezTo>
                  <a:pt x="828" y="573"/>
                  <a:pt x="828" y="573"/>
                  <a:pt x="828" y="573"/>
                </a:cubicBezTo>
                <a:cubicBezTo>
                  <a:pt x="827" y="572"/>
                  <a:pt x="827" y="572"/>
                  <a:pt x="827" y="572"/>
                </a:cubicBezTo>
                <a:cubicBezTo>
                  <a:pt x="827" y="569"/>
                  <a:pt x="827" y="569"/>
                  <a:pt x="827" y="569"/>
                </a:cubicBezTo>
                <a:cubicBezTo>
                  <a:pt x="827" y="567"/>
                  <a:pt x="827" y="567"/>
                  <a:pt x="827" y="567"/>
                </a:cubicBezTo>
                <a:cubicBezTo>
                  <a:pt x="829" y="569"/>
                  <a:pt x="829" y="569"/>
                  <a:pt x="829" y="569"/>
                </a:cubicBezTo>
                <a:cubicBezTo>
                  <a:pt x="829" y="571"/>
                  <a:pt x="829" y="571"/>
                  <a:pt x="829" y="571"/>
                </a:cubicBezTo>
                <a:cubicBezTo>
                  <a:pt x="829" y="573"/>
                  <a:pt x="829" y="573"/>
                  <a:pt x="829" y="573"/>
                </a:cubicBezTo>
                <a:cubicBezTo>
                  <a:pt x="830" y="573"/>
                  <a:pt x="830" y="573"/>
                  <a:pt x="830" y="573"/>
                </a:cubicBezTo>
                <a:cubicBezTo>
                  <a:pt x="832" y="571"/>
                  <a:pt x="832" y="571"/>
                  <a:pt x="832" y="571"/>
                </a:cubicBezTo>
                <a:cubicBezTo>
                  <a:pt x="834" y="567"/>
                  <a:pt x="834" y="567"/>
                  <a:pt x="834" y="567"/>
                </a:cubicBezTo>
                <a:cubicBezTo>
                  <a:pt x="835" y="569"/>
                  <a:pt x="835" y="569"/>
                  <a:pt x="835" y="569"/>
                </a:cubicBezTo>
                <a:cubicBezTo>
                  <a:pt x="835" y="571"/>
                  <a:pt x="835" y="571"/>
                  <a:pt x="835" y="571"/>
                </a:cubicBezTo>
                <a:cubicBezTo>
                  <a:pt x="836" y="571"/>
                  <a:pt x="836" y="571"/>
                  <a:pt x="836" y="571"/>
                </a:cubicBezTo>
                <a:cubicBezTo>
                  <a:pt x="841" y="569"/>
                  <a:pt x="841" y="569"/>
                  <a:pt x="841" y="569"/>
                </a:cubicBezTo>
                <a:cubicBezTo>
                  <a:pt x="842" y="567"/>
                  <a:pt x="842" y="567"/>
                  <a:pt x="842" y="567"/>
                </a:cubicBezTo>
                <a:cubicBezTo>
                  <a:pt x="841" y="563"/>
                  <a:pt x="841" y="563"/>
                  <a:pt x="841" y="563"/>
                </a:cubicBezTo>
                <a:cubicBezTo>
                  <a:pt x="840" y="563"/>
                  <a:pt x="840" y="563"/>
                  <a:pt x="840" y="563"/>
                </a:cubicBezTo>
                <a:cubicBezTo>
                  <a:pt x="840" y="565"/>
                  <a:pt x="840" y="565"/>
                  <a:pt x="840" y="565"/>
                </a:cubicBezTo>
                <a:cubicBezTo>
                  <a:pt x="840" y="567"/>
                  <a:pt x="840" y="567"/>
                  <a:pt x="840" y="567"/>
                </a:cubicBezTo>
                <a:cubicBezTo>
                  <a:pt x="837" y="568"/>
                  <a:pt x="837" y="568"/>
                  <a:pt x="837" y="568"/>
                </a:cubicBezTo>
                <a:cubicBezTo>
                  <a:pt x="836" y="566"/>
                  <a:pt x="836" y="566"/>
                  <a:pt x="836" y="566"/>
                </a:cubicBezTo>
                <a:cubicBezTo>
                  <a:pt x="835" y="563"/>
                  <a:pt x="835" y="563"/>
                  <a:pt x="835" y="563"/>
                </a:cubicBezTo>
                <a:cubicBezTo>
                  <a:pt x="833" y="561"/>
                  <a:pt x="833" y="561"/>
                  <a:pt x="833" y="561"/>
                </a:cubicBezTo>
                <a:cubicBezTo>
                  <a:pt x="833" y="560"/>
                  <a:pt x="833" y="560"/>
                  <a:pt x="833" y="560"/>
                </a:cubicBezTo>
                <a:cubicBezTo>
                  <a:pt x="836" y="557"/>
                  <a:pt x="836" y="557"/>
                  <a:pt x="836" y="557"/>
                </a:cubicBezTo>
                <a:cubicBezTo>
                  <a:pt x="836" y="555"/>
                  <a:pt x="836" y="555"/>
                  <a:pt x="836" y="555"/>
                </a:cubicBezTo>
                <a:cubicBezTo>
                  <a:pt x="835" y="555"/>
                  <a:pt x="835" y="555"/>
                  <a:pt x="835" y="555"/>
                </a:cubicBezTo>
                <a:cubicBezTo>
                  <a:pt x="835" y="554"/>
                  <a:pt x="835" y="554"/>
                  <a:pt x="835" y="554"/>
                </a:cubicBezTo>
                <a:cubicBezTo>
                  <a:pt x="836" y="553"/>
                  <a:pt x="836" y="553"/>
                  <a:pt x="836" y="553"/>
                </a:cubicBezTo>
                <a:cubicBezTo>
                  <a:pt x="837" y="552"/>
                  <a:pt x="837" y="552"/>
                  <a:pt x="837" y="552"/>
                </a:cubicBezTo>
                <a:cubicBezTo>
                  <a:pt x="838" y="550"/>
                  <a:pt x="838" y="550"/>
                  <a:pt x="838" y="550"/>
                </a:cubicBezTo>
                <a:cubicBezTo>
                  <a:pt x="839" y="547"/>
                  <a:pt x="839" y="547"/>
                  <a:pt x="839" y="547"/>
                </a:cubicBezTo>
                <a:cubicBezTo>
                  <a:pt x="843" y="544"/>
                  <a:pt x="843" y="544"/>
                  <a:pt x="843" y="544"/>
                </a:cubicBezTo>
                <a:cubicBezTo>
                  <a:pt x="844" y="541"/>
                  <a:pt x="844" y="541"/>
                  <a:pt x="844" y="541"/>
                </a:cubicBezTo>
                <a:cubicBezTo>
                  <a:pt x="845" y="541"/>
                  <a:pt x="845" y="541"/>
                  <a:pt x="845" y="541"/>
                </a:cubicBezTo>
                <a:cubicBezTo>
                  <a:pt x="846" y="539"/>
                  <a:pt x="846" y="539"/>
                  <a:pt x="846" y="539"/>
                </a:cubicBezTo>
                <a:cubicBezTo>
                  <a:pt x="846" y="541"/>
                  <a:pt x="846" y="541"/>
                  <a:pt x="846" y="541"/>
                </a:cubicBezTo>
                <a:cubicBezTo>
                  <a:pt x="848" y="541"/>
                  <a:pt x="848" y="541"/>
                  <a:pt x="848" y="541"/>
                </a:cubicBezTo>
                <a:cubicBezTo>
                  <a:pt x="849" y="540"/>
                  <a:pt x="849" y="540"/>
                  <a:pt x="849" y="540"/>
                </a:cubicBezTo>
                <a:cubicBezTo>
                  <a:pt x="850" y="538"/>
                  <a:pt x="850" y="538"/>
                  <a:pt x="850" y="538"/>
                </a:cubicBezTo>
                <a:cubicBezTo>
                  <a:pt x="850" y="540"/>
                  <a:pt x="850" y="540"/>
                  <a:pt x="850" y="540"/>
                </a:cubicBezTo>
                <a:cubicBezTo>
                  <a:pt x="851" y="540"/>
                  <a:pt x="851" y="540"/>
                  <a:pt x="851" y="540"/>
                </a:cubicBezTo>
                <a:cubicBezTo>
                  <a:pt x="853" y="538"/>
                  <a:pt x="853" y="538"/>
                  <a:pt x="853" y="538"/>
                </a:cubicBezTo>
                <a:cubicBezTo>
                  <a:pt x="853" y="539"/>
                  <a:pt x="853" y="539"/>
                  <a:pt x="853" y="539"/>
                </a:cubicBezTo>
                <a:cubicBezTo>
                  <a:pt x="854" y="538"/>
                  <a:pt x="854" y="538"/>
                  <a:pt x="854" y="538"/>
                </a:cubicBezTo>
                <a:cubicBezTo>
                  <a:pt x="856" y="535"/>
                  <a:pt x="856" y="535"/>
                  <a:pt x="856" y="535"/>
                </a:cubicBezTo>
                <a:cubicBezTo>
                  <a:pt x="859" y="531"/>
                  <a:pt x="859" y="531"/>
                  <a:pt x="859" y="531"/>
                </a:cubicBezTo>
                <a:cubicBezTo>
                  <a:pt x="858" y="533"/>
                  <a:pt x="858" y="533"/>
                  <a:pt x="858" y="533"/>
                </a:cubicBezTo>
                <a:cubicBezTo>
                  <a:pt x="859" y="535"/>
                  <a:pt x="859" y="535"/>
                  <a:pt x="859" y="535"/>
                </a:cubicBezTo>
                <a:cubicBezTo>
                  <a:pt x="861" y="535"/>
                  <a:pt x="861" y="535"/>
                  <a:pt x="861" y="535"/>
                </a:cubicBezTo>
                <a:cubicBezTo>
                  <a:pt x="862" y="533"/>
                  <a:pt x="862" y="533"/>
                  <a:pt x="862" y="533"/>
                </a:cubicBezTo>
                <a:cubicBezTo>
                  <a:pt x="865" y="533"/>
                  <a:pt x="865" y="533"/>
                  <a:pt x="865" y="533"/>
                </a:cubicBezTo>
                <a:cubicBezTo>
                  <a:pt x="865" y="535"/>
                  <a:pt x="865" y="535"/>
                  <a:pt x="865" y="535"/>
                </a:cubicBezTo>
                <a:cubicBezTo>
                  <a:pt x="867" y="535"/>
                  <a:pt x="867" y="535"/>
                  <a:pt x="867" y="535"/>
                </a:cubicBezTo>
                <a:cubicBezTo>
                  <a:pt x="868" y="533"/>
                  <a:pt x="868" y="533"/>
                  <a:pt x="868" y="533"/>
                </a:cubicBezTo>
                <a:cubicBezTo>
                  <a:pt x="870" y="534"/>
                  <a:pt x="870" y="534"/>
                  <a:pt x="870" y="534"/>
                </a:cubicBezTo>
                <a:cubicBezTo>
                  <a:pt x="871" y="533"/>
                  <a:pt x="871" y="533"/>
                  <a:pt x="871" y="533"/>
                </a:cubicBezTo>
                <a:cubicBezTo>
                  <a:pt x="873" y="532"/>
                  <a:pt x="873" y="532"/>
                  <a:pt x="873" y="532"/>
                </a:cubicBezTo>
                <a:cubicBezTo>
                  <a:pt x="874" y="532"/>
                  <a:pt x="874" y="532"/>
                  <a:pt x="874" y="532"/>
                </a:cubicBezTo>
                <a:cubicBezTo>
                  <a:pt x="877" y="530"/>
                  <a:pt x="877" y="530"/>
                  <a:pt x="877" y="530"/>
                </a:cubicBezTo>
                <a:cubicBezTo>
                  <a:pt x="877" y="532"/>
                  <a:pt x="877" y="532"/>
                  <a:pt x="877" y="532"/>
                </a:cubicBezTo>
                <a:cubicBezTo>
                  <a:pt x="879" y="531"/>
                  <a:pt x="879" y="531"/>
                  <a:pt x="879" y="531"/>
                </a:cubicBezTo>
                <a:cubicBezTo>
                  <a:pt x="881" y="530"/>
                  <a:pt x="881" y="530"/>
                  <a:pt x="881" y="530"/>
                </a:cubicBezTo>
                <a:cubicBezTo>
                  <a:pt x="879" y="529"/>
                  <a:pt x="879" y="529"/>
                  <a:pt x="879" y="529"/>
                </a:cubicBezTo>
                <a:cubicBezTo>
                  <a:pt x="878" y="530"/>
                  <a:pt x="878" y="530"/>
                  <a:pt x="878" y="530"/>
                </a:cubicBezTo>
                <a:cubicBezTo>
                  <a:pt x="876" y="528"/>
                  <a:pt x="876" y="528"/>
                  <a:pt x="876" y="528"/>
                </a:cubicBezTo>
                <a:cubicBezTo>
                  <a:pt x="877" y="526"/>
                  <a:pt x="877" y="526"/>
                  <a:pt x="877" y="526"/>
                </a:cubicBezTo>
                <a:cubicBezTo>
                  <a:pt x="873" y="524"/>
                  <a:pt x="873" y="524"/>
                  <a:pt x="873" y="524"/>
                </a:cubicBezTo>
                <a:cubicBezTo>
                  <a:pt x="873" y="524"/>
                  <a:pt x="873" y="524"/>
                  <a:pt x="873" y="524"/>
                </a:cubicBezTo>
                <a:cubicBezTo>
                  <a:pt x="876" y="525"/>
                  <a:pt x="876" y="525"/>
                  <a:pt x="876" y="525"/>
                </a:cubicBezTo>
                <a:cubicBezTo>
                  <a:pt x="879" y="524"/>
                  <a:pt x="879" y="524"/>
                  <a:pt x="879" y="524"/>
                </a:cubicBezTo>
                <a:cubicBezTo>
                  <a:pt x="879" y="526"/>
                  <a:pt x="879" y="526"/>
                  <a:pt x="879" y="526"/>
                </a:cubicBezTo>
                <a:cubicBezTo>
                  <a:pt x="880" y="526"/>
                  <a:pt x="880" y="526"/>
                  <a:pt x="880" y="526"/>
                </a:cubicBezTo>
                <a:cubicBezTo>
                  <a:pt x="881" y="525"/>
                  <a:pt x="881" y="525"/>
                  <a:pt x="881" y="525"/>
                </a:cubicBezTo>
                <a:cubicBezTo>
                  <a:pt x="883" y="525"/>
                  <a:pt x="883" y="525"/>
                  <a:pt x="883" y="525"/>
                </a:cubicBezTo>
                <a:cubicBezTo>
                  <a:pt x="885" y="525"/>
                  <a:pt x="885" y="525"/>
                  <a:pt x="885" y="525"/>
                </a:cubicBezTo>
                <a:cubicBezTo>
                  <a:pt x="886" y="523"/>
                  <a:pt x="886" y="523"/>
                  <a:pt x="886" y="523"/>
                </a:cubicBezTo>
                <a:cubicBezTo>
                  <a:pt x="888" y="521"/>
                  <a:pt x="888" y="521"/>
                  <a:pt x="888" y="521"/>
                </a:cubicBezTo>
                <a:cubicBezTo>
                  <a:pt x="887" y="523"/>
                  <a:pt x="887" y="523"/>
                  <a:pt x="887" y="523"/>
                </a:cubicBezTo>
                <a:cubicBezTo>
                  <a:pt x="887" y="523"/>
                  <a:pt x="887" y="523"/>
                  <a:pt x="887" y="523"/>
                </a:cubicBezTo>
                <a:cubicBezTo>
                  <a:pt x="887" y="524"/>
                  <a:pt x="887" y="524"/>
                  <a:pt x="887" y="524"/>
                </a:cubicBezTo>
                <a:cubicBezTo>
                  <a:pt x="888" y="525"/>
                  <a:pt x="888" y="525"/>
                  <a:pt x="888" y="525"/>
                </a:cubicBezTo>
                <a:cubicBezTo>
                  <a:pt x="892" y="524"/>
                  <a:pt x="892" y="524"/>
                  <a:pt x="892" y="524"/>
                </a:cubicBezTo>
                <a:cubicBezTo>
                  <a:pt x="893" y="522"/>
                  <a:pt x="893" y="522"/>
                  <a:pt x="893" y="522"/>
                </a:cubicBezTo>
                <a:cubicBezTo>
                  <a:pt x="895" y="522"/>
                  <a:pt x="895" y="522"/>
                  <a:pt x="895" y="522"/>
                </a:cubicBezTo>
                <a:cubicBezTo>
                  <a:pt x="898" y="520"/>
                  <a:pt x="898" y="520"/>
                  <a:pt x="898" y="520"/>
                </a:cubicBezTo>
                <a:cubicBezTo>
                  <a:pt x="899" y="520"/>
                  <a:pt x="899" y="520"/>
                  <a:pt x="899" y="520"/>
                </a:cubicBezTo>
                <a:cubicBezTo>
                  <a:pt x="901" y="516"/>
                  <a:pt x="901" y="516"/>
                  <a:pt x="901" y="516"/>
                </a:cubicBezTo>
                <a:cubicBezTo>
                  <a:pt x="902" y="518"/>
                  <a:pt x="902" y="518"/>
                  <a:pt x="902" y="518"/>
                </a:cubicBezTo>
                <a:cubicBezTo>
                  <a:pt x="903" y="517"/>
                  <a:pt x="903" y="517"/>
                  <a:pt x="903" y="517"/>
                </a:cubicBezTo>
                <a:cubicBezTo>
                  <a:pt x="903" y="518"/>
                  <a:pt x="903" y="518"/>
                  <a:pt x="903" y="518"/>
                </a:cubicBezTo>
                <a:cubicBezTo>
                  <a:pt x="901" y="520"/>
                  <a:pt x="901" y="520"/>
                  <a:pt x="901" y="520"/>
                </a:cubicBezTo>
                <a:cubicBezTo>
                  <a:pt x="899" y="521"/>
                  <a:pt x="899" y="521"/>
                  <a:pt x="899" y="521"/>
                </a:cubicBezTo>
                <a:cubicBezTo>
                  <a:pt x="897" y="523"/>
                  <a:pt x="897" y="523"/>
                  <a:pt x="897" y="523"/>
                </a:cubicBezTo>
                <a:cubicBezTo>
                  <a:pt x="899" y="524"/>
                  <a:pt x="899" y="524"/>
                  <a:pt x="899" y="524"/>
                </a:cubicBezTo>
                <a:cubicBezTo>
                  <a:pt x="900" y="522"/>
                  <a:pt x="900" y="522"/>
                  <a:pt x="900" y="522"/>
                </a:cubicBezTo>
                <a:cubicBezTo>
                  <a:pt x="902" y="522"/>
                  <a:pt x="902" y="522"/>
                  <a:pt x="902" y="522"/>
                </a:cubicBezTo>
                <a:cubicBezTo>
                  <a:pt x="904" y="523"/>
                  <a:pt x="904" y="523"/>
                  <a:pt x="904" y="523"/>
                </a:cubicBezTo>
                <a:cubicBezTo>
                  <a:pt x="908" y="523"/>
                  <a:pt x="908" y="523"/>
                  <a:pt x="908" y="523"/>
                </a:cubicBezTo>
                <a:cubicBezTo>
                  <a:pt x="911" y="523"/>
                  <a:pt x="911" y="523"/>
                  <a:pt x="911" y="523"/>
                </a:cubicBezTo>
                <a:cubicBezTo>
                  <a:pt x="909" y="524"/>
                  <a:pt x="909" y="524"/>
                  <a:pt x="909" y="524"/>
                </a:cubicBezTo>
                <a:cubicBezTo>
                  <a:pt x="906" y="525"/>
                  <a:pt x="906" y="525"/>
                  <a:pt x="906" y="525"/>
                </a:cubicBezTo>
                <a:cubicBezTo>
                  <a:pt x="904" y="525"/>
                  <a:pt x="904" y="525"/>
                  <a:pt x="904" y="525"/>
                </a:cubicBezTo>
                <a:cubicBezTo>
                  <a:pt x="904" y="526"/>
                  <a:pt x="904" y="526"/>
                  <a:pt x="904" y="526"/>
                </a:cubicBezTo>
                <a:cubicBezTo>
                  <a:pt x="904" y="527"/>
                  <a:pt x="904" y="527"/>
                  <a:pt x="904" y="527"/>
                </a:cubicBezTo>
                <a:cubicBezTo>
                  <a:pt x="903" y="526"/>
                  <a:pt x="903" y="526"/>
                  <a:pt x="903" y="526"/>
                </a:cubicBezTo>
                <a:cubicBezTo>
                  <a:pt x="902" y="524"/>
                  <a:pt x="902" y="524"/>
                  <a:pt x="902" y="524"/>
                </a:cubicBezTo>
                <a:cubicBezTo>
                  <a:pt x="901" y="524"/>
                  <a:pt x="901" y="524"/>
                  <a:pt x="901" y="524"/>
                </a:cubicBezTo>
                <a:cubicBezTo>
                  <a:pt x="898" y="525"/>
                  <a:pt x="898" y="525"/>
                  <a:pt x="898" y="525"/>
                </a:cubicBezTo>
                <a:cubicBezTo>
                  <a:pt x="895" y="527"/>
                  <a:pt x="895" y="527"/>
                  <a:pt x="895" y="527"/>
                </a:cubicBezTo>
                <a:cubicBezTo>
                  <a:pt x="890" y="528"/>
                  <a:pt x="890" y="528"/>
                  <a:pt x="890" y="528"/>
                </a:cubicBezTo>
                <a:cubicBezTo>
                  <a:pt x="886" y="530"/>
                  <a:pt x="886" y="530"/>
                  <a:pt x="886" y="530"/>
                </a:cubicBezTo>
                <a:cubicBezTo>
                  <a:pt x="886" y="532"/>
                  <a:pt x="886" y="532"/>
                  <a:pt x="886" y="532"/>
                </a:cubicBezTo>
                <a:cubicBezTo>
                  <a:pt x="884" y="534"/>
                  <a:pt x="884" y="534"/>
                  <a:pt x="884" y="534"/>
                </a:cubicBezTo>
                <a:cubicBezTo>
                  <a:pt x="882" y="537"/>
                  <a:pt x="882" y="537"/>
                  <a:pt x="882" y="537"/>
                </a:cubicBezTo>
                <a:cubicBezTo>
                  <a:pt x="882" y="539"/>
                  <a:pt x="882" y="539"/>
                  <a:pt x="882" y="539"/>
                </a:cubicBezTo>
                <a:cubicBezTo>
                  <a:pt x="883" y="541"/>
                  <a:pt x="883" y="541"/>
                  <a:pt x="883" y="541"/>
                </a:cubicBezTo>
                <a:cubicBezTo>
                  <a:pt x="883" y="543"/>
                  <a:pt x="883" y="543"/>
                  <a:pt x="883" y="543"/>
                </a:cubicBezTo>
                <a:cubicBezTo>
                  <a:pt x="884" y="543"/>
                  <a:pt x="884" y="543"/>
                  <a:pt x="884" y="543"/>
                </a:cubicBezTo>
                <a:cubicBezTo>
                  <a:pt x="885" y="543"/>
                  <a:pt x="885" y="543"/>
                  <a:pt x="885" y="543"/>
                </a:cubicBezTo>
                <a:cubicBezTo>
                  <a:pt x="885" y="546"/>
                  <a:pt x="885" y="546"/>
                  <a:pt x="885" y="546"/>
                </a:cubicBezTo>
                <a:cubicBezTo>
                  <a:pt x="887" y="547"/>
                  <a:pt x="887" y="547"/>
                  <a:pt x="887" y="547"/>
                </a:cubicBezTo>
                <a:cubicBezTo>
                  <a:pt x="888" y="546"/>
                  <a:pt x="888" y="546"/>
                  <a:pt x="888" y="546"/>
                </a:cubicBezTo>
                <a:cubicBezTo>
                  <a:pt x="889" y="547"/>
                  <a:pt x="889" y="547"/>
                  <a:pt x="889" y="547"/>
                </a:cubicBezTo>
                <a:cubicBezTo>
                  <a:pt x="890" y="546"/>
                  <a:pt x="890" y="546"/>
                  <a:pt x="890" y="546"/>
                </a:cubicBezTo>
                <a:cubicBezTo>
                  <a:pt x="890" y="544"/>
                  <a:pt x="890" y="544"/>
                  <a:pt x="890" y="544"/>
                </a:cubicBezTo>
                <a:cubicBezTo>
                  <a:pt x="891" y="544"/>
                  <a:pt x="891" y="544"/>
                  <a:pt x="891" y="544"/>
                </a:cubicBezTo>
                <a:cubicBezTo>
                  <a:pt x="892" y="544"/>
                  <a:pt x="892" y="544"/>
                  <a:pt x="892" y="544"/>
                </a:cubicBezTo>
                <a:cubicBezTo>
                  <a:pt x="894" y="542"/>
                  <a:pt x="894" y="542"/>
                  <a:pt x="894" y="542"/>
                </a:cubicBezTo>
                <a:cubicBezTo>
                  <a:pt x="896" y="542"/>
                  <a:pt x="896" y="542"/>
                  <a:pt x="896" y="542"/>
                </a:cubicBezTo>
                <a:cubicBezTo>
                  <a:pt x="899" y="538"/>
                  <a:pt x="899" y="538"/>
                  <a:pt x="899" y="538"/>
                </a:cubicBezTo>
                <a:cubicBezTo>
                  <a:pt x="902" y="536"/>
                  <a:pt x="902" y="536"/>
                  <a:pt x="902" y="536"/>
                </a:cubicBezTo>
                <a:cubicBezTo>
                  <a:pt x="901" y="535"/>
                  <a:pt x="901" y="535"/>
                  <a:pt x="901" y="535"/>
                </a:cubicBezTo>
                <a:cubicBezTo>
                  <a:pt x="903" y="532"/>
                  <a:pt x="903" y="532"/>
                  <a:pt x="903" y="532"/>
                </a:cubicBezTo>
                <a:cubicBezTo>
                  <a:pt x="904" y="532"/>
                  <a:pt x="904" y="532"/>
                  <a:pt x="904" y="532"/>
                </a:cubicBezTo>
                <a:cubicBezTo>
                  <a:pt x="905" y="531"/>
                  <a:pt x="905" y="531"/>
                  <a:pt x="905" y="531"/>
                </a:cubicBezTo>
                <a:cubicBezTo>
                  <a:pt x="906" y="531"/>
                  <a:pt x="906" y="531"/>
                  <a:pt x="906" y="531"/>
                </a:cubicBezTo>
                <a:cubicBezTo>
                  <a:pt x="907" y="534"/>
                  <a:pt x="907" y="534"/>
                  <a:pt x="907" y="534"/>
                </a:cubicBezTo>
                <a:cubicBezTo>
                  <a:pt x="909" y="534"/>
                  <a:pt x="909" y="534"/>
                  <a:pt x="909" y="534"/>
                </a:cubicBezTo>
                <a:cubicBezTo>
                  <a:pt x="909" y="533"/>
                  <a:pt x="909" y="533"/>
                  <a:pt x="909" y="533"/>
                </a:cubicBezTo>
                <a:cubicBezTo>
                  <a:pt x="911" y="533"/>
                  <a:pt x="911" y="533"/>
                  <a:pt x="911" y="533"/>
                </a:cubicBezTo>
                <a:cubicBezTo>
                  <a:pt x="914" y="531"/>
                  <a:pt x="914" y="531"/>
                  <a:pt x="914" y="531"/>
                </a:cubicBezTo>
                <a:cubicBezTo>
                  <a:pt x="917" y="530"/>
                  <a:pt x="917" y="530"/>
                  <a:pt x="917" y="530"/>
                </a:cubicBezTo>
                <a:cubicBezTo>
                  <a:pt x="920" y="530"/>
                  <a:pt x="920" y="530"/>
                  <a:pt x="920" y="530"/>
                </a:cubicBezTo>
                <a:cubicBezTo>
                  <a:pt x="922" y="529"/>
                  <a:pt x="922" y="529"/>
                  <a:pt x="922" y="529"/>
                </a:cubicBezTo>
                <a:cubicBezTo>
                  <a:pt x="927" y="527"/>
                  <a:pt x="927" y="527"/>
                  <a:pt x="927" y="527"/>
                </a:cubicBezTo>
                <a:cubicBezTo>
                  <a:pt x="930" y="526"/>
                  <a:pt x="930" y="526"/>
                  <a:pt x="930" y="526"/>
                </a:cubicBezTo>
                <a:cubicBezTo>
                  <a:pt x="932" y="526"/>
                  <a:pt x="932" y="526"/>
                  <a:pt x="932" y="526"/>
                </a:cubicBezTo>
                <a:cubicBezTo>
                  <a:pt x="933" y="526"/>
                  <a:pt x="933" y="526"/>
                  <a:pt x="933" y="526"/>
                </a:cubicBezTo>
                <a:cubicBezTo>
                  <a:pt x="934" y="526"/>
                  <a:pt x="934" y="526"/>
                  <a:pt x="934" y="526"/>
                </a:cubicBezTo>
                <a:cubicBezTo>
                  <a:pt x="933" y="525"/>
                  <a:pt x="933" y="525"/>
                  <a:pt x="933" y="525"/>
                </a:cubicBezTo>
                <a:cubicBezTo>
                  <a:pt x="932" y="525"/>
                  <a:pt x="932" y="525"/>
                  <a:pt x="932" y="525"/>
                </a:cubicBezTo>
                <a:cubicBezTo>
                  <a:pt x="930" y="524"/>
                  <a:pt x="930" y="524"/>
                  <a:pt x="930" y="524"/>
                </a:cubicBezTo>
                <a:cubicBezTo>
                  <a:pt x="930" y="523"/>
                  <a:pt x="930" y="523"/>
                  <a:pt x="930" y="523"/>
                </a:cubicBezTo>
                <a:cubicBezTo>
                  <a:pt x="932" y="523"/>
                  <a:pt x="932" y="523"/>
                  <a:pt x="932" y="523"/>
                </a:cubicBezTo>
                <a:cubicBezTo>
                  <a:pt x="932" y="522"/>
                  <a:pt x="932" y="522"/>
                  <a:pt x="932" y="522"/>
                </a:cubicBezTo>
                <a:cubicBezTo>
                  <a:pt x="928" y="520"/>
                  <a:pt x="928" y="520"/>
                  <a:pt x="928" y="520"/>
                </a:cubicBezTo>
                <a:cubicBezTo>
                  <a:pt x="926" y="520"/>
                  <a:pt x="926" y="520"/>
                  <a:pt x="926" y="520"/>
                </a:cubicBezTo>
                <a:cubicBezTo>
                  <a:pt x="926" y="519"/>
                  <a:pt x="926" y="519"/>
                  <a:pt x="926" y="519"/>
                </a:cubicBezTo>
                <a:cubicBezTo>
                  <a:pt x="926" y="517"/>
                  <a:pt x="926" y="517"/>
                  <a:pt x="926" y="517"/>
                </a:cubicBezTo>
                <a:cubicBezTo>
                  <a:pt x="923" y="519"/>
                  <a:pt x="923" y="519"/>
                  <a:pt x="923" y="519"/>
                </a:cubicBezTo>
                <a:cubicBezTo>
                  <a:pt x="923" y="520"/>
                  <a:pt x="923" y="520"/>
                  <a:pt x="923" y="520"/>
                </a:cubicBezTo>
                <a:cubicBezTo>
                  <a:pt x="919" y="520"/>
                  <a:pt x="919" y="520"/>
                  <a:pt x="919" y="520"/>
                </a:cubicBezTo>
                <a:cubicBezTo>
                  <a:pt x="919" y="519"/>
                  <a:pt x="919" y="519"/>
                  <a:pt x="919" y="519"/>
                </a:cubicBezTo>
                <a:cubicBezTo>
                  <a:pt x="916" y="518"/>
                  <a:pt x="916" y="518"/>
                  <a:pt x="916" y="518"/>
                </a:cubicBezTo>
                <a:cubicBezTo>
                  <a:pt x="915" y="518"/>
                  <a:pt x="915" y="518"/>
                  <a:pt x="915" y="518"/>
                </a:cubicBezTo>
                <a:cubicBezTo>
                  <a:pt x="913" y="517"/>
                  <a:pt x="913" y="517"/>
                  <a:pt x="913" y="517"/>
                </a:cubicBezTo>
                <a:cubicBezTo>
                  <a:pt x="910" y="517"/>
                  <a:pt x="910" y="517"/>
                  <a:pt x="910" y="517"/>
                </a:cubicBezTo>
                <a:cubicBezTo>
                  <a:pt x="907" y="516"/>
                  <a:pt x="907" y="516"/>
                  <a:pt x="907" y="516"/>
                </a:cubicBezTo>
                <a:cubicBezTo>
                  <a:pt x="909" y="515"/>
                  <a:pt x="909" y="515"/>
                  <a:pt x="909" y="515"/>
                </a:cubicBezTo>
                <a:cubicBezTo>
                  <a:pt x="910" y="513"/>
                  <a:pt x="910" y="513"/>
                  <a:pt x="910" y="513"/>
                </a:cubicBezTo>
                <a:cubicBezTo>
                  <a:pt x="907" y="513"/>
                  <a:pt x="907" y="513"/>
                  <a:pt x="907" y="513"/>
                </a:cubicBezTo>
                <a:cubicBezTo>
                  <a:pt x="906" y="512"/>
                  <a:pt x="906" y="512"/>
                  <a:pt x="906" y="512"/>
                </a:cubicBezTo>
                <a:cubicBezTo>
                  <a:pt x="904" y="512"/>
                  <a:pt x="904" y="512"/>
                  <a:pt x="904" y="512"/>
                </a:cubicBezTo>
                <a:cubicBezTo>
                  <a:pt x="903" y="510"/>
                  <a:pt x="903" y="510"/>
                  <a:pt x="903" y="510"/>
                </a:cubicBezTo>
                <a:cubicBezTo>
                  <a:pt x="902" y="509"/>
                  <a:pt x="902" y="509"/>
                  <a:pt x="902" y="509"/>
                </a:cubicBezTo>
                <a:cubicBezTo>
                  <a:pt x="902" y="506"/>
                  <a:pt x="902" y="506"/>
                  <a:pt x="902" y="506"/>
                </a:cubicBezTo>
                <a:cubicBezTo>
                  <a:pt x="902" y="504"/>
                  <a:pt x="902" y="504"/>
                  <a:pt x="902" y="504"/>
                </a:cubicBezTo>
                <a:cubicBezTo>
                  <a:pt x="901" y="503"/>
                  <a:pt x="901" y="503"/>
                  <a:pt x="901" y="503"/>
                </a:cubicBezTo>
                <a:cubicBezTo>
                  <a:pt x="902" y="501"/>
                  <a:pt x="902" y="501"/>
                  <a:pt x="902" y="501"/>
                </a:cubicBezTo>
                <a:cubicBezTo>
                  <a:pt x="902" y="500"/>
                  <a:pt x="902" y="500"/>
                  <a:pt x="902" y="500"/>
                </a:cubicBezTo>
                <a:cubicBezTo>
                  <a:pt x="898" y="500"/>
                  <a:pt x="898" y="500"/>
                  <a:pt x="898" y="500"/>
                </a:cubicBezTo>
                <a:cubicBezTo>
                  <a:pt x="899" y="499"/>
                  <a:pt x="899" y="499"/>
                  <a:pt x="899" y="499"/>
                </a:cubicBezTo>
                <a:cubicBezTo>
                  <a:pt x="901" y="499"/>
                  <a:pt x="901" y="499"/>
                  <a:pt x="901" y="499"/>
                </a:cubicBezTo>
                <a:cubicBezTo>
                  <a:pt x="903" y="494"/>
                  <a:pt x="903" y="494"/>
                  <a:pt x="903" y="494"/>
                </a:cubicBezTo>
                <a:cubicBezTo>
                  <a:pt x="905" y="492"/>
                  <a:pt x="905" y="492"/>
                  <a:pt x="905" y="492"/>
                </a:cubicBezTo>
                <a:cubicBezTo>
                  <a:pt x="905" y="491"/>
                  <a:pt x="905" y="491"/>
                  <a:pt x="905" y="491"/>
                </a:cubicBezTo>
                <a:cubicBezTo>
                  <a:pt x="903" y="491"/>
                  <a:pt x="903" y="491"/>
                  <a:pt x="903" y="491"/>
                </a:cubicBezTo>
                <a:cubicBezTo>
                  <a:pt x="903" y="490"/>
                  <a:pt x="903" y="490"/>
                  <a:pt x="903" y="490"/>
                </a:cubicBezTo>
                <a:cubicBezTo>
                  <a:pt x="901" y="490"/>
                  <a:pt x="901" y="490"/>
                  <a:pt x="901" y="490"/>
                </a:cubicBezTo>
                <a:cubicBezTo>
                  <a:pt x="899" y="491"/>
                  <a:pt x="899" y="491"/>
                  <a:pt x="899" y="491"/>
                </a:cubicBezTo>
                <a:cubicBezTo>
                  <a:pt x="896" y="492"/>
                  <a:pt x="896" y="492"/>
                  <a:pt x="896" y="492"/>
                </a:cubicBezTo>
                <a:cubicBezTo>
                  <a:pt x="896" y="491"/>
                  <a:pt x="896" y="491"/>
                  <a:pt x="896" y="491"/>
                </a:cubicBezTo>
                <a:cubicBezTo>
                  <a:pt x="895" y="489"/>
                  <a:pt x="895" y="489"/>
                  <a:pt x="895" y="489"/>
                </a:cubicBezTo>
                <a:cubicBezTo>
                  <a:pt x="891" y="488"/>
                  <a:pt x="891" y="488"/>
                  <a:pt x="891" y="488"/>
                </a:cubicBezTo>
                <a:cubicBezTo>
                  <a:pt x="888" y="488"/>
                  <a:pt x="888" y="488"/>
                  <a:pt x="888" y="488"/>
                </a:cubicBezTo>
                <a:cubicBezTo>
                  <a:pt x="886" y="488"/>
                  <a:pt x="886" y="488"/>
                  <a:pt x="886" y="488"/>
                </a:cubicBezTo>
                <a:cubicBezTo>
                  <a:pt x="888" y="487"/>
                  <a:pt x="888" y="487"/>
                  <a:pt x="888" y="487"/>
                </a:cubicBezTo>
                <a:cubicBezTo>
                  <a:pt x="890" y="487"/>
                  <a:pt x="890" y="487"/>
                  <a:pt x="890" y="487"/>
                </a:cubicBezTo>
                <a:cubicBezTo>
                  <a:pt x="893" y="487"/>
                  <a:pt x="893" y="487"/>
                  <a:pt x="893" y="487"/>
                </a:cubicBezTo>
                <a:cubicBezTo>
                  <a:pt x="894" y="486"/>
                  <a:pt x="894" y="486"/>
                  <a:pt x="894" y="486"/>
                </a:cubicBezTo>
                <a:cubicBezTo>
                  <a:pt x="896" y="487"/>
                  <a:pt x="896" y="487"/>
                  <a:pt x="896" y="487"/>
                </a:cubicBezTo>
                <a:cubicBezTo>
                  <a:pt x="898" y="488"/>
                  <a:pt x="898" y="488"/>
                  <a:pt x="898" y="488"/>
                </a:cubicBezTo>
                <a:cubicBezTo>
                  <a:pt x="900" y="488"/>
                  <a:pt x="900" y="488"/>
                  <a:pt x="900" y="488"/>
                </a:cubicBezTo>
                <a:cubicBezTo>
                  <a:pt x="903" y="486"/>
                  <a:pt x="903" y="486"/>
                  <a:pt x="903" y="486"/>
                </a:cubicBezTo>
                <a:cubicBezTo>
                  <a:pt x="904" y="486"/>
                  <a:pt x="904" y="486"/>
                  <a:pt x="904" y="486"/>
                </a:cubicBezTo>
                <a:cubicBezTo>
                  <a:pt x="907" y="484"/>
                  <a:pt x="907" y="484"/>
                  <a:pt x="907" y="484"/>
                </a:cubicBezTo>
                <a:cubicBezTo>
                  <a:pt x="909" y="484"/>
                  <a:pt x="909" y="484"/>
                  <a:pt x="909" y="484"/>
                </a:cubicBezTo>
                <a:cubicBezTo>
                  <a:pt x="910" y="480"/>
                  <a:pt x="910" y="480"/>
                  <a:pt x="910" y="480"/>
                </a:cubicBezTo>
                <a:cubicBezTo>
                  <a:pt x="909" y="480"/>
                  <a:pt x="909" y="480"/>
                  <a:pt x="909" y="480"/>
                </a:cubicBezTo>
                <a:cubicBezTo>
                  <a:pt x="911" y="479"/>
                  <a:pt x="911" y="479"/>
                  <a:pt x="911" y="479"/>
                </a:cubicBezTo>
                <a:cubicBezTo>
                  <a:pt x="910" y="478"/>
                  <a:pt x="910" y="478"/>
                  <a:pt x="910" y="478"/>
                </a:cubicBezTo>
                <a:cubicBezTo>
                  <a:pt x="908" y="477"/>
                  <a:pt x="908" y="477"/>
                  <a:pt x="908" y="477"/>
                </a:cubicBezTo>
                <a:cubicBezTo>
                  <a:pt x="906" y="477"/>
                  <a:pt x="906" y="477"/>
                  <a:pt x="906" y="477"/>
                </a:cubicBezTo>
                <a:cubicBezTo>
                  <a:pt x="906" y="476"/>
                  <a:pt x="906" y="476"/>
                  <a:pt x="906" y="476"/>
                </a:cubicBezTo>
                <a:cubicBezTo>
                  <a:pt x="906" y="476"/>
                  <a:pt x="906" y="476"/>
                  <a:pt x="906" y="476"/>
                </a:cubicBezTo>
                <a:cubicBezTo>
                  <a:pt x="909" y="477"/>
                  <a:pt x="909" y="477"/>
                  <a:pt x="909" y="477"/>
                </a:cubicBezTo>
                <a:cubicBezTo>
                  <a:pt x="909" y="476"/>
                  <a:pt x="909" y="476"/>
                  <a:pt x="909" y="476"/>
                </a:cubicBezTo>
                <a:cubicBezTo>
                  <a:pt x="905" y="473"/>
                  <a:pt x="905" y="473"/>
                  <a:pt x="905" y="473"/>
                </a:cubicBezTo>
                <a:cubicBezTo>
                  <a:pt x="901" y="472"/>
                  <a:pt x="901" y="472"/>
                  <a:pt x="901" y="472"/>
                </a:cubicBezTo>
                <a:cubicBezTo>
                  <a:pt x="895" y="472"/>
                  <a:pt x="895" y="472"/>
                  <a:pt x="895" y="472"/>
                </a:cubicBezTo>
                <a:cubicBezTo>
                  <a:pt x="893" y="473"/>
                  <a:pt x="893" y="473"/>
                  <a:pt x="893" y="473"/>
                </a:cubicBezTo>
                <a:cubicBezTo>
                  <a:pt x="890" y="473"/>
                  <a:pt x="890" y="473"/>
                  <a:pt x="890" y="473"/>
                </a:cubicBezTo>
                <a:cubicBezTo>
                  <a:pt x="884" y="475"/>
                  <a:pt x="884" y="475"/>
                  <a:pt x="884" y="475"/>
                </a:cubicBezTo>
                <a:cubicBezTo>
                  <a:pt x="879" y="476"/>
                  <a:pt x="879" y="476"/>
                  <a:pt x="879" y="476"/>
                </a:cubicBezTo>
                <a:cubicBezTo>
                  <a:pt x="876" y="478"/>
                  <a:pt x="876" y="478"/>
                  <a:pt x="876" y="478"/>
                </a:cubicBezTo>
                <a:cubicBezTo>
                  <a:pt x="873" y="478"/>
                  <a:pt x="873" y="478"/>
                  <a:pt x="873" y="478"/>
                </a:cubicBezTo>
                <a:cubicBezTo>
                  <a:pt x="869" y="481"/>
                  <a:pt x="869" y="481"/>
                  <a:pt x="869" y="481"/>
                </a:cubicBezTo>
                <a:cubicBezTo>
                  <a:pt x="862" y="486"/>
                  <a:pt x="862" y="486"/>
                  <a:pt x="862" y="486"/>
                </a:cubicBezTo>
                <a:cubicBezTo>
                  <a:pt x="857" y="490"/>
                  <a:pt x="857" y="490"/>
                  <a:pt x="857" y="490"/>
                </a:cubicBezTo>
                <a:cubicBezTo>
                  <a:pt x="855" y="491"/>
                  <a:pt x="855" y="491"/>
                  <a:pt x="855" y="491"/>
                </a:cubicBezTo>
                <a:cubicBezTo>
                  <a:pt x="853" y="493"/>
                  <a:pt x="853" y="493"/>
                  <a:pt x="853" y="493"/>
                </a:cubicBezTo>
                <a:cubicBezTo>
                  <a:pt x="850" y="497"/>
                  <a:pt x="850" y="497"/>
                  <a:pt x="850" y="497"/>
                </a:cubicBezTo>
                <a:cubicBezTo>
                  <a:pt x="847" y="499"/>
                  <a:pt x="847" y="499"/>
                  <a:pt x="847" y="499"/>
                </a:cubicBezTo>
                <a:cubicBezTo>
                  <a:pt x="842" y="501"/>
                  <a:pt x="842" y="501"/>
                  <a:pt x="842" y="501"/>
                </a:cubicBezTo>
                <a:cubicBezTo>
                  <a:pt x="837" y="504"/>
                  <a:pt x="837" y="504"/>
                  <a:pt x="837" y="504"/>
                </a:cubicBezTo>
                <a:cubicBezTo>
                  <a:pt x="835" y="503"/>
                  <a:pt x="835" y="503"/>
                  <a:pt x="835" y="503"/>
                </a:cubicBezTo>
                <a:cubicBezTo>
                  <a:pt x="838" y="503"/>
                  <a:pt x="838" y="503"/>
                  <a:pt x="838" y="503"/>
                </a:cubicBezTo>
                <a:cubicBezTo>
                  <a:pt x="843" y="500"/>
                  <a:pt x="843" y="500"/>
                  <a:pt x="843" y="500"/>
                </a:cubicBezTo>
                <a:cubicBezTo>
                  <a:pt x="843" y="499"/>
                  <a:pt x="843" y="499"/>
                  <a:pt x="843" y="499"/>
                </a:cubicBezTo>
                <a:cubicBezTo>
                  <a:pt x="848" y="496"/>
                  <a:pt x="848" y="496"/>
                  <a:pt x="848" y="496"/>
                </a:cubicBezTo>
                <a:cubicBezTo>
                  <a:pt x="849" y="494"/>
                  <a:pt x="849" y="494"/>
                  <a:pt x="849" y="494"/>
                </a:cubicBezTo>
                <a:cubicBezTo>
                  <a:pt x="850" y="491"/>
                  <a:pt x="850" y="491"/>
                  <a:pt x="850" y="491"/>
                </a:cubicBezTo>
                <a:cubicBezTo>
                  <a:pt x="852" y="491"/>
                  <a:pt x="852" y="491"/>
                  <a:pt x="852" y="491"/>
                </a:cubicBezTo>
                <a:cubicBezTo>
                  <a:pt x="855" y="489"/>
                  <a:pt x="855" y="489"/>
                  <a:pt x="855" y="489"/>
                </a:cubicBezTo>
                <a:cubicBezTo>
                  <a:pt x="857" y="487"/>
                  <a:pt x="857" y="487"/>
                  <a:pt x="857" y="487"/>
                </a:cubicBezTo>
                <a:cubicBezTo>
                  <a:pt x="858" y="484"/>
                  <a:pt x="858" y="484"/>
                  <a:pt x="858" y="484"/>
                </a:cubicBezTo>
                <a:cubicBezTo>
                  <a:pt x="862" y="482"/>
                  <a:pt x="862" y="482"/>
                  <a:pt x="862" y="482"/>
                </a:cubicBezTo>
                <a:cubicBezTo>
                  <a:pt x="865" y="478"/>
                  <a:pt x="865" y="478"/>
                  <a:pt x="865" y="478"/>
                </a:cubicBezTo>
                <a:cubicBezTo>
                  <a:pt x="866" y="478"/>
                  <a:pt x="866" y="478"/>
                  <a:pt x="866" y="478"/>
                </a:cubicBezTo>
                <a:cubicBezTo>
                  <a:pt x="866" y="477"/>
                  <a:pt x="866" y="477"/>
                  <a:pt x="866" y="477"/>
                </a:cubicBezTo>
                <a:cubicBezTo>
                  <a:pt x="868" y="475"/>
                  <a:pt x="868" y="475"/>
                  <a:pt x="868" y="475"/>
                </a:cubicBezTo>
                <a:cubicBezTo>
                  <a:pt x="870" y="475"/>
                  <a:pt x="870" y="475"/>
                  <a:pt x="870" y="475"/>
                </a:cubicBezTo>
                <a:cubicBezTo>
                  <a:pt x="871" y="472"/>
                  <a:pt x="871" y="472"/>
                  <a:pt x="871" y="472"/>
                </a:cubicBezTo>
                <a:cubicBezTo>
                  <a:pt x="873" y="471"/>
                  <a:pt x="873" y="471"/>
                  <a:pt x="873" y="471"/>
                </a:cubicBezTo>
                <a:cubicBezTo>
                  <a:pt x="874" y="472"/>
                  <a:pt x="874" y="472"/>
                  <a:pt x="874" y="472"/>
                </a:cubicBezTo>
                <a:cubicBezTo>
                  <a:pt x="875" y="472"/>
                  <a:pt x="875" y="472"/>
                  <a:pt x="875" y="472"/>
                </a:cubicBezTo>
                <a:cubicBezTo>
                  <a:pt x="876" y="470"/>
                  <a:pt x="876" y="470"/>
                  <a:pt x="876" y="470"/>
                </a:cubicBezTo>
                <a:cubicBezTo>
                  <a:pt x="880" y="469"/>
                  <a:pt x="880" y="469"/>
                  <a:pt x="880" y="469"/>
                </a:cubicBezTo>
                <a:cubicBezTo>
                  <a:pt x="881" y="469"/>
                  <a:pt x="881" y="469"/>
                  <a:pt x="881" y="469"/>
                </a:cubicBezTo>
                <a:cubicBezTo>
                  <a:pt x="885" y="469"/>
                  <a:pt x="885" y="469"/>
                  <a:pt x="885" y="469"/>
                </a:cubicBezTo>
                <a:cubicBezTo>
                  <a:pt x="886" y="467"/>
                  <a:pt x="886" y="467"/>
                  <a:pt x="886" y="467"/>
                </a:cubicBezTo>
                <a:cubicBezTo>
                  <a:pt x="886" y="465"/>
                  <a:pt x="886" y="465"/>
                  <a:pt x="886" y="465"/>
                </a:cubicBezTo>
                <a:cubicBezTo>
                  <a:pt x="887" y="463"/>
                  <a:pt x="887" y="463"/>
                  <a:pt x="887" y="463"/>
                </a:cubicBezTo>
                <a:cubicBezTo>
                  <a:pt x="887" y="462"/>
                  <a:pt x="887" y="462"/>
                  <a:pt x="887" y="462"/>
                </a:cubicBezTo>
                <a:cubicBezTo>
                  <a:pt x="889" y="461"/>
                  <a:pt x="889" y="461"/>
                  <a:pt x="889" y="461"/>
                </a:cubicBezTo>
                <a:cubicBezTo>
                  <a:pt x="893" y="457"/>
                  <a:pt x="893" y="457"/>
                  <a:pt x="893" y="457"/>
                </a:cubicBezTo>
                <a:cubicBezTo>
                  <a:pt x="895" y="457"/>
                  <a:pt x="895" y="457"/>
                  <a:pt x="895" y="457"/>
                </a:cubicBezTo>
                <a:cubicBezTo>
                  <a:pt x="896" y="456"/>
                  <a:pt x="896" y="456"/>
                  <a:pt x="896" y="456"/>
                </a:cubicBezTo>
                <a:cubicBezTo>
                  <a:pt x="895" y="455"/>
                  <a:pt x="895" y="455"/>
                  <a:pt x="895" y="455"/>
                </a:cubicBezTo>
                <a:cubicBezTo>
                  <a:pt x="896" y="454"/>
                  <a:pt x="896" y="454"/>
                  <a:pt x="896" y="454"/>
                </a:cubicBezTo>
                <a:cubicBezTo>
                  <a:pt x="897" y="453"/>
                  <a:pt x="897" y="453"/>
                  <a:pt x="897" y="453"/>
                </a:cubicBezTo>
                <a:cubicBezTo>
                  <a:pt x="899" y="455"/>
                  <a:pt x="899" y="455"/>
                  <a:pt x="899" y="455"/>
                </a:cubicBezTo>
                <a:cubicBezTo>
                  <a:pt x="902" y="456"/>
                  <a:pt x="902" y="456"/>
                  <a:pt x="902" y="456"/>
                </a:cubicBezTo>
                <a:cubicBezTo>
                  <a:pt x="906" y="455"/>
                  <a:pt x="906" y="455"/>
                  <a:pt x="906" y="455"/>
                </a:cubicBezTo>
                <a:cubicBezTo>
                  <a:pt x="909" y="456"/>
                  <a:pt x="909" y="456"/>
                  <a:pt x="909" y="456"/>
                </a:cubicBezTo>
                <a:cubicBezTo>
                  <a:pt x="910" y="456"/>
                  <a:pt x="910" y="456"/>
                  <a:pt x="910" y="456"/>
                </a:cubicBezTo>
                <a:cubicBezTo>
                  <a:pt x="911" y="457"/>
                  <a:pt x="911" y="457"/>
                  <a:pt x="911" y="457"/>
                </a:cubicBezTo>
                <a:cubicBezTo>
                  <a:pt x="914" y="455"/>
                  <a:pt x="914" y="455"/>
                  <a:pt x="914" y="455"/>
                </a:cubicBezTo>
                <a:cubicBezTo>
                  <a:pt x="915" y="457"/>
                  <a:pt x="915" y="457"/>
                  <a:pt x="915" y="457"/>
                </a:cubicBezTo>
                <a:cubicBezTo>
                  <a:pt x="917" y="457"/>
                  <a:pt x="917" y="457"/>
                  <a:pt x="917" y="457"/>
                </a:cubicBezTo>
                <a:cubicBezTo>
                  <a:pt x="919" y="456"/>
                  <a:pt x="919" y="456"/>
                  <a:pt x="919" y="456"/>
                </a:cubicBezTo>
                <a:cubicBezTo>
                  <a:pt x="921" y="457"/>
                  <a:pt x="921" y="457"/>
                  <a:pt x="921" y="457"/>
                </a:cubicBezTo>
                <a:cubicBezTo>
                  <a:pt x="924" y="457"/>
                  <a:pt x="924" y="457"/>
                  <a:pt x="924" y="457"/>
                </a:cubicBezTo>
                <a:cubicBezTo>
                  <a:pt x="925" y="456"/>
                  <a:pt x="925" y="456"/>
                  <a:pt x="925" y="456"/>
                </a:cubicBezTo>
                <a:cubicBezTo>
                  <a:pt x="926" y="456"/>
                  <a:pt x="926" y="456"/>
                  <a:pt x="926" y="456"/>
                </a:cubicBezTo>
                <a:cubicBezTo>
                  <a:pt x="928" y="458"/>
                  <a:pt x="928" y="458"/>
                  <a:pt x="928" y="458"/>
                </a:cubicBezTo>
                <a:cubicBezTo>
                  <a:pt x="930" y="458"/>
                  <a:pt x="930" y="458"/>
                  <a:pt x="930" y="458"/>
                </a:cubicBezTo>
                <a:cubicBezTo>
                  <a:pt x="931" y="458"/>
                  <a:pt x="931" y="458"/>
                  <a:pt x="931" y="458"/>
                </a:cubicBezTo>
                <a:cubicBezTo>
                  <a:pt x="934" y="459"/>
                  <a:pt x="934" y="459"/>
                  <a:pt x="934" y="459"/>
                </a:cubicBezTo>
                <a:cubicBezTo>
                  <a:pt x="936" y="459"/>
                  <a:pt x="936" y="459"/>
                  <a:pt x="936" y="459"/>
                </a:cubicBezTo>
                <a:cubicBezTo>
                  <a:pt x="938" y="458"/>
                  <a:pt x="938" y="458"/>
                  <a:pt x="938" y="458"/>
                </a:cubicBezTo>
                <a:cubicBezTo>
                  <a:pt x="939" y="458"/>
                  <a:pt x="939" y="458"/>
                  <a:pt x="939" y="458"/>
                </a:cubicBezTo>
                <a:cubicBezTo>
                  <a:pt x="939" y="460"/>
                  <a:pt x="939" y="460"/>
                  <a:pt x="939" y="460"/>
                </a:cubicBezTo>
                <a:cubicBezTo>
                  <a:pt x="941" y="460"/>
                  <a:pt x="941" y="460"/>
                  <a:pt x="941" y="460"/>
                </a:cubicBezTo>
                <a:cubicBezTo>
                  <a:pt x="945" y="458"/>
                  <a:pt x="945" y="458"/>
                  <a:pt x="945" y="458"/>
                </a:cubicBezTo>
                <a:cubicBezTo>
                  <a:pt x="946" y="459"/>
                  <a:pt x="946" y="459"/>
                  <a:pt x="946" y="459"/>
                </a:cubicBezTo>
                <a:cubicBezTo>
                  <a:pt x="949" y="458"/>
                  <a:pt x="949" y="458"/>
                  <a:pt x="949" y="458"/>
                </a:cubicBezTo>
                <a:cubicBezTo>
                  <a:pt x="949" y="458"/>
                  <a:pt x="949" y="458"/>
                  <a:pt x="949" y="458"/>
                </a:cubicBezTo>
                <a:cubicBezTo>
                  <a:pt x="953" y="459"/>
                  <a:pt x="953" y="459"/>
                  <a:pt x="953" y="459"/>
                </a:cubicBezTo>
                <a:cubicBezTo>
                  <a:pt x="954" y="459"/>
                  <a:pt x="954" y="459"/>
                  <a:pt x="954" y="459"/>
                </a:cubicBezTo>
                <a:cubicBezTo>
                  <a:pt x="956" y="459"/>
                  <a:pt x="956" y="459"/>
                  <a:pt x="956" y="459"/>
                </a:cubicBezTo>
                <a:cubicBezTo>
                  <a:pt x="956" y="457"/>
                  <a:pt x="956" y="457"/>
                  <a:pt x="956" y="457"/>
                </a:cubicBezTo>
                <a:cubicBezTo>
                  <a:pt x="958" y="457"/>
                  <a:pt x="958" y="457"/>
                  <a:pt x="958" y="457"/>
                </a:cubicBezTo>
                <a:cubicBezTo>
                  <a:pt x="959" y="457"/>
                  <a:pt x="959" y="457"/>
                  <a:pt x="959" y="457"/>
                </a:cubicBezTo>
                <a:cubicBezTo>
                  <a:pt x="960" y="457"/>
                  <a:pt x="960" y="457"/>
                  <a:pt x="960" y="457"/>
                </a:cubicBezTo>
                <a:cubicBezTo>
                  <a:pt x="962" y="455"/>
                  <a:pt x="962" y="455"/>
                  <a:pt x="962" y="455"/>
                </a:cubicBezTo>
                <a:cubicBezTo>
                  <a:pt x="963" y="454"/>
                  <a:pt x="963" y="454"/>
                  <a:pt x="963" y="454"/>
                </a:cubicBezTo>
                <a:cubicBezTo>
                  <a:pt x="964" y="453"/>
                  <a:pt x="964" y="453"/>
                  <a:pt x="964" y="453"/>
                </a:cubicBezTo>
                <a:cubicBezTo>
                  <a:pt x="965" y="453"/>
                  <a:pt x="965" y="453"/>
                  <a:pt x="965" y="453"/>
                </a:cubicBezTo>
                <a:cubicBezTo>
                  <a:pt x="967" y="451"/>
                  <a:pt x="967" y="451"/>
                  <a:pt x="967" y="451"/>
                </a:cubicBezTo>
                <a:cubicBezTo>
                  <a:pt x="967" y="449"/>
                  <a:pt x="967" y="449"/>
                  <a:pt x="967" y="449"/>
                </a:cubicBezTo>
                <a:cubicBezTo>
                  <a:pt x="968" y="449"/>
                  <a:pt x="968" y="449"/>
                  <a:pt x="968" y="449"/>
                </a:cubicBezTo>
                <a:cubicBezTo>
                  <a:pt x="970" y="448"/>
                  <a:pt x="970" y="448"/>
                  <a:pt x="970" y="448"/>
                </a:cubicBezTo>
                <a:cubicBezTo>
                  <a:pt x="970" y="446"/>
                  <a:pt x="970" y="446"/>
                  <a:pt x="970" y="446"/>
                </a:cubicBezTo>
                <a:cubicBezTo>
                  <a:pt x="969" y="446"/>
                  <a:pt x="969" y="446"/>
                  <a:pt x="969" y="446"/>
                </a:cubicBezTo>
                <a:cubicBezTo>
                  <a:pt x="970" y="445"/>
                  <a:pt x="970" y="445"/>
                  <a:pt x="970" y="445"/>
                </a:cubicBezTo>
                <a:cubicBezTo>
                  <a:pt x="972" y="445"/>
                  <a:pt x="972" y="445"/>
                  <a:pt x="972" y="445"/>
                </a:cubicBezTo>
                <a:cubicBezTo>
                  <a:pt x="974" y="445"/>
                  <a:pt x="974" y="445"/>
                  <a:pt x="974" y="445"/>
                </a:cubicBezTo>
                <a:cubicBezTo>
                  <a:pt x="974" y="444"/>
                  <a:pt x="974" y="444"/>
                  <a:pt x="974" y="444"/>
                </a:cubicBezTo>
                <a:cubicBezTo>
                  <a:pt x="974" y="443"/>
                  <a:pt x="974" y="443"/>
                  <a:pt x="974" y="443"/>
                </a:cubicBezTo>
                <a:cubicBezTo>
                  <a:pt x="975" y="445"/>
                  <a:pt x="975" y="445"/>
                  <a:pt x="975" y="445"/>
                </a:cubicBezTo>
                <a:cubicBezTo>
                  <a:pt x="977" y="445"/>
                  <a:pt x="977" y="445"/>
                  <a:pt x="977" y="445"/>
                </a:cubicBezTo>
                <a:cubicBezTo>
                  <a:pt x="979" y="443"/>
                  <a:pt x="979" y="443"/>
                  <a:pt x="979" y="443"/>
                </a:cubicBezTo>
                <a:cubicBezTo>
                  <a:pt x="980" y="444"/>
                  <a:pt x="980" y="444"/>
                  <a:pt x="980" y="444"/>
                </a:cubicBezTo>
                <a:cubicBezTo>
                  <a:pt x="982" y="444"/>
                  <a:pt x="982" y="444"/>
                  <a:pt x="982" y="444"/>
                </a:cubicBezTo>
                <a:cubicBezTo>
                  <a:pt x="983" y="444"/>
                  <a:pt x="983" y="444"/>
                  <a:pt x="983" y="444"/>
                </a:cubicBezTo>
                <a:cubicBezTo>
                  <a:pt x="984" y="445"/>
                  <a:pt x="984" y="445"/>
                  <a:pt x="984" y="445"/>
                </a:cubicBezTo>
                <a:cubicBezTo>
                  <a:pt x="986" y="444"/>
                  <a:pt x="986" y="444"/>
                  <a:pt x="986" y="444"/>
                </a:cubicBezTo>
                <a:cubicBezTo>
                  <a:pt x="986" y="443"/>
                  <a:pt x="986" y="443"/>
                  <a:pt x="986" y="443"/>
                </a:cubicBezTo>
                <a:cubicBezTo>
                  <a:pt x="987" y="443"/>
                  <a:pt x="987" y="443"/>
                  <a:pt x="987" y="443"/>
                </a:cubicBezTo>
                <a:cubicBezTo>
                  <a:pt x="989" y="442"/>
                  <a:pt x="989" y="442"/>
                  <a:pt x="989" y="442"/>
                </a:cubicBezTo>
                <a:cubicBezTo>
                  <a:pt x="990" y="442"/>
                  <a:pt x="990" y="442"/>
                  <a:pt x="990" y="442"/>
                </a:cubicBezTo>
                <a:cubicBezTo>
                  <a:pt x="992" y="440"/>
                  <a:pt x="992" y="440"/>
                  <a:pt x="992" y="440"/>
                </a:cubicBezTo>
                <a:cubicBezTo>
                  <a:pt x="994" y="440"/>
                  <a:pt x="994" y="440"/>
                  <a:pt x="994" y="440"/>
                </a:cubicBezTo>
                <a:cubicBezTo>
                  <a:pt x="997" y="438"/>
                  <a:pt x="997" y="438"/>
                  <a:pt x="997" y="438"/>
                </a:cubicBezTo>
                <a:cubicBezTo>
                  <a:pt x="998" y="436"/>
                  <a:pt x="998" y="436"/>
                  <a:pt x="998" y="436"/>
                </a:cubicBezTo>
                <a:cubicBezTo>
                  <a:pt x="999" y="436"/>
                  <a:pt x="999" y="436"/>
                  <a:pt x="999" y="436"/>
                </a:cubicBezTo>
                <a:cubicBezTo>
                  <a:pt x="999" y="434"/>
                  <a:pt x="999" y="434"/>
                  <a:pt x="999" y="434"/>
                </a:cubicBezTo>
                <a:cubicBezTo>
                  <a:pt x="1000" y="432"/>
                  <a:pt x="1000" y="432"/>
                  <a:pt x="1000" y="432"/>
                </a:cubicBezTo>
                <a:cubicBezTo>
                  <a:pt x="999" y="432"/>
                  <a:pt x="999" y="432"/>
                  <a:pt x="999" y="432"/>
                </a:cubicBezTo>
                <a:cubicBezTo>
                  <a:pt x="997" y="432"/>
                  <a:pt x="997" y="432"/>
                  <a:pt x="997" y="432"/>
                </a:cubicBezTo>
                <a:cubicBezTo>
                  <a:pt x="996" y="431"/>
                  <a:pt x="996" y="431"/>
                  <a:pt x="996" y="431"/>
                </a:cubicBezTo>
                <a:cubicBezTo>
                  <a:pt x="997" y="431"/>
                  <a:pt x="997" y="431"/>
                  <a:pt x="997" y="431"/>
                </a:cubicBezTo>
                <a:cubicBezTo>
                  <a:pt x="999" y="431"/>
                  <a:pt x="999" y="431"/>
                  <a:pt x="999" y="431"/>
                </a:cubicBezTo>
                <a:cubicBezTo>
                  <a:pt x="1000" y="431"/>
                  <a:pt x="1000" y="431"/>
                  <a:pt x="1000" y="431"/>
                </a:cubicBezTo>
                <a:cubicBezTo>
                  <a:pt x="999" y="429"/>
                  <a:pt x="999" y="429"/>
                  <a:pt x="999" y="429"/>
                </a:cubicBezTo>
                <a:cubicBezTo>
                  <a:pt x="997" y="429"/>
                  <a:pt x="997" y="429"/>
                  <a:pt x="997" y="429"/>
                </a:cubicBezTo>
                <a:cubicBezTo>
                  <a:pt x="994" y="428"/>
                  <a:pt x="994" y="428"/>
                  <a:pt x="994" y="428"/>
                </a:cubicBezTo>
                <a:cubicBezTo>
                  <a:pt x="993" y="426"/>
                  <a:pt x="993" y="426"/>
                  <a:pt x="993" y="426"/>
                </a:cubicBezTo>
                <a:cubicBezTo>
                  <a:pt x="996" y="428"/>
                  <a:pt x="996" y="428"/>
                  <a:pt x="996" y="428"/>
                </a:cubicBezTo>
                <a:cubicBezTo>
                  <a:pt x="997" y="427"/>
                  <a:pt x="997" y="427"/>
                  <a:pt x="997" y="427"/>
                </a:cubicBezTo>
                <a:cubicBezTo>
                  <a:pt x="998" y="425"/>
                  <a:pt x="998" y="425"/>
                  <a:pt x="998" y="425"/>
                </a:cubicBezTo>
                <a:cubicBezTo>
                  <a:pt x="999" y="425"/>
                  <a:pt x="999" y="425"/>
                  <a:pt x="999" y="425"/>
                </a:cubicBezTo>
                <a:cubicBezTo>
                  <a:pt x="1000" y="423"/>
                  <a:pt x="1000" y="423"/>
                  <a:pt x="1000" y="423"/>
                </a:cubicBezTo>
                <a:cubicBezTo>
                  <a:pt x="997" y="422"/>
                  <a:pt x="997" y="422"/>
                  <a:pt x="997" y="422"/>
                </a:cubicBezTo>
                <a:cubicBezTo>
                  <a:pt x="999" y="421"/>
                  <a:pt x="999" y="421"/>
                  <a:pt x="999" y="421"/>
                </a:cubicBezTo>
                <a:cubicBezTo>
                  <a:pt x="1000" y="421"/>
                  <a:pt x="1000" y="421"/>
                  <a:pt x="1000" y="421"/>
                </a:cubicBezTo>
                <a:cubicBezTo>
                  <a:pt x="1002" y="420"/>
                  <a:pt x="1002" y="420"/>
                  <a:pt x="1002" y="420"/>
                </a:cubicBezTo>
                <a:cubicBezTo>
                  <a:pt x="1002" y="418"/>
                  <a:pt x="1002" y="418"/>
                  <a:pt x="1002" y="418"/>
                </a:cubicBezTo>
                <a:cubicBezTo>
                  <a:pt x="999" y="417"/>
                  <a:pt x="999" y="417"/>
                  <a:pt x="999" y="417"/>
                </a:cubicBezTo>
                <a:cubicBezTo>
                  <a:pt x="998" y="415"/>
                  <a:pt x="998" y="415"/>
                  <a:pt x="998" y="415"/>
                </a:cubicBezTo>
                <a:cubicBezTo>
                  <a:pt x="999" y="415"/>
                  <a:pt x="999" y="415"/>
                  <a:pt x="999" y="415"/>
                </a:cubicBezTo>
                <a:cubicBezTo>
                  <a:pt x="1001" y="416"/>
                  <a:pt x="1001" y="416"/>
                  <a:pt x="1001" y="416"/>
                </a:cubicBezTo>
                <a:cubicBezTo>
                  <a:pt x="1001" y="415"/>
                  <a:pt x="1001" y="415"/>
                  <a:pt x="1001" y="415"/>
                </a:cubicBezTo>
                <a:cubicBezTo>
                  <a:pt x="998" y="414"/>
                  <a:pt x="998" y="414"/>
                  <a:pt x="998" y="414"/>
                </a:cubicBezTo>
                <a:cubicBezTo>
                  <a:pt x="995" y="414"/>
                  <a:pt x="995" y="414"/>
                  <a:pt x="995" y="414"/>
                </a:cubicBezTo>
                <a:cubicBezTo>
                  <a:pt x="996" y="412"/>
                  <a:pt x="996" y="412"/>
                  <a:pt x="996" y="412"/>
                </a:cubicBezTo>
                <a:cubicBezTo>
                  <a:pt x="996" y="412"/>
                  <a:pt x="996" y="412"/>
                  <a:pt x="996" y="412"/>
                </a:cubicBezTo>
                <a:cubicBezTo>
                  <a:pt x="996" y="411"/>
                  <a:pt x="996" y="411"/>
                  <a:pt x="996" y="411"/>
                </a:cubicBezTo>
                <a:cubicBezTo>
                  <a:pt x="994" y="411"/>
                  <a:pt x="994" y="411"/>
                  <a:pt x="994" y="411"/>
                </a:cubicBezTo>
                <a:cubicBezTo>
                  <a:pt x="991" y="413"/>
                  <a:pt x="991" y="413"/>
                  <a:pt x="991" y="413"/>
                </a:cubicBezTo>
                <a:cubicBezTo>
                  <a:pt x="990" y="414"/>
                  <a:pt x="990" y="414"/>
                  <a:pt x="990" y="414"/>
                </a:cubicBezTo>
                <a:cubicBezTo>
                  <a:pt x="989" y="415"/>
                  <a:pt x="989" y="415"/>
                  <a:pt x="989" y="415"/>
                </a:cubicBezTo>
                <a:cubicBezTo>
                  <a:pt x="988" y="414"/>
                  <a:pt x="988" y="414"/>
                  <a:pt x="988" y="414"/>
                </a:cubicBezTo>
                <a:cubicBezTo>
                  <a:pt x="986" y="414"/>
                  <a:pt x="986" y="414"/>
                  <a:pt x="986" y="414"/>
                </a:cubicBezTo>
                <a:cubicBezTo>
                  <a:pt x="987" y="412"/>
                  <a:pt x="987" y="412"/>
                  <a:pt x="987" y="412"/>
                </a:cubicBezTo>
                <a:cubicBezTo>
                  <a:pt x="988" y="412"/>
                  <a:pt x="988" y="412"/>
                  <a:pt x="988" y="412"/>
                </a:cubicBezTo>
                <a:cubicBezTo>
                  <a:pt x="991" y="410"/>
                  <a:pt x="991" y="410"/>
                  <a:pt x="991" y="410"/>
                </a:cubicBezTo>
                <a:cubicBezTo>
                  <a:pt x="991" y="408"/>
                  <a:pt x="991" y="408"/>
                  <a:pt x="991" y="408"/>
                </a:cubicBezTo>
                <a:cubicBezTo>
                  <a:pt x="989" y="405"/>
                  <a:pt x="989" y="405"/>
                  <a:pt x="989" y="405"/>
                </a:cubicBezTo>
                <a:cubicBezTo>
                  <a:pt x="986" y="404"/>
                  <a:pt x="986" y="404"/>
                  <a:pt x="986" y="404"/>
                </a:cubicBezTo>
                <a:cubicBezTo>
                  <a:pt x="982" y="405"/>
                  <a:pt x="982" y="405"/>
                  <a:pt x="982" y="405"/>
                </a:cubicBezTo>
                <a:cubicBezTo>
                  <a:pt x="980" y="405"/>
                  <a:pt x="980" y="405"/>
                  <a:pt x="980" y="405"/>
                </a:cubicBezTo>
                <a:cubicBezTo>
                  <a:pt x="981" y="406"/>
                  <a:pt x="981" y="406"/>
                  <a:pt x="981" y="406"/>
                </a:cubicBezTo>
                <a:cubicBezTo>
                  <a:pt x="983" y="406"/>
                  <a:pt x="983" y="406"/>
                  <a:pt x="983" y="406"/>
                </a:cubicBezTo>
                <a:cubicBezTo>
                  <a:pt x="984" y="406"/>
                  <a:pt x="984" y="406"/>
                  <a:pt x="984" y="406"/>
                </a:cubicBezTo>
                <a:cubicBezTo>
                  <a:pt x="982" y="406"/>
                  <a:pt x="982" y="406"/>
                  <a:pt x="982" y="406"/>
                </a:cubicBezTo>
                <a:cubicBezTo>
                  <a:pt x="979" y="406"/>
                  <a:pt x="979" y="406"/>
                  <a:pt x="979" y="406"/>
                </a:cubicBezTo>
                <a:cubicBezTo>
                  <a:pt x="976" y="408"/>
                  <a:pt x="976" y="408"/>
                  <a:pt x="976" y="408"/>
                </a:cubicBezTo>
                <a:cubicBezTo>
                  <a:pt x="974" y="408"/>
                  <a:pt x="974" y="408"/>
                  <a:pt x="974" y="408"/>
                </a:cubicBezTo>
                <a:cubicBezTo>
                  <a:pt x="972" y="410"/>
                  <a:pt x="972" y="410"/>
                  <a:pt x="972" y="410"/>
                </a:cubicBezTo>
                <a:cubicBezTo>
                  <a:pt x="971" y="412"/>
                  <a:pt x="971" y="412"/>
                  <a:pt x="971" y="412"/>
                </a:cubicBezTo>
                <a:cubicBezTo>
                  <a:pt x="970" y="412"/>
                  <a:pt x="970" y="412"/>
                  <a:pt x="970" y="412"/>
                </a:cubicBezTo>
                <a:cubicBezTo>
                  <a:pt x="968" y="414"/>
                  <a:pt x="968" y="414"/>
                  <a:pt x="968" y="414"/>
                </a:cubicBezTo>
                <a:cubicBezTo>
                  <a:pt x="965" y="414"/>
                  <a:pt x="965" y="414"/>
                  <a:pt x="965" y="414"/>
                </a:cubicBezTo>
                <a:cubicBezTo>
                  <a:pt x="963" y="417"/>
                  <a:pt x="963" y="417"/>
                  <a:pt x="963" y="417"/>
                </a:cubicBezTo>
                <a:cubicBezTo>
                  <a:pt x="962" y="417"/>
                  <a:pt x="962" y="417"/>
                  <a:pt x="962" y="417"/>
                </a:cubicBezTo>
                <a:cubicBezTo>
                  <a:pt x="961" y="418"/>
                  <a:pt x="961" y="418"/>
                  <a:pt x="961" y="418"/>
                </a:cubicBezTo>
                <a:cubicBezTo>
                  <a:pt x="960" y="418"/>
                  <a:pt x="960" y="418"/>
                  <a:pt x="960" y="418"/>
                </a:cubicBezTo>
                <a:cubicBezTo>
                  <a:pt x="959" y="416"/>
                  <a:pt x="959" y="416"/>
                  <a:pt x="959" y="416"/>
                </a:cubicBezTo>
                <a:cubicBezTo>
                  <a:pt x="960" y="415"/>
                  <a:pt x="960" y="415"/>
                  <a:pt x="960" y="415"/>
                </a:cubicBezTo>
                <a:cubicBezTo>
                  <a:pt x="961" y="415"/>
                  <a:pt x="961" y="415"/>
                  <a:pt x="961" y="415"/>
                </a:cubicBezTo>
                <a:cubicBezTo>
                  <a:pt x="962" y="414"/>
                  <a:pt x="962" y="414"/>
                  <a:pt x="962" y="414"/>
                </a:cubicBezTo>
                <a:cubicBezTo>
                  <a:pt x="958" y="411"/>
                  <a:pt x="958" y="411"/>
                  <a:pt x="958" y="411"/>
                </a:cubicBezTo>
                <a:cubicBezTo>
                  <a:pt x="958" y="410"/>
                  <a:pt x="958" y="410"/>
                  <a:pt x="958" y="410"/>
                </a:cubicBezTo>
                <a:cubicBezTo>
                  <a:pt x="956" y="409"/>
                  <a:pt x="956" y="409"/>
                  <a:pt x="956" y="409"/>
                </a:cubicBezTo>
                <a:cubicBezTo>
                  <a:pt x="957" y="408"/>
                  <a:pt x="957" y="408"/>
                  <a:pt x="957" y="408"/>
                </a:cubicBezTo>
                <a:cubicBezTo>
                  <a:pt x="957" y="407"/>
                  <a:pt x="957" y="407"/>
                  <a:pt x="957" y="407"/>
                </a:cubicBezTo>
                <a:cubicBezTo>
                  <a:pt x="959" y="410"/>
                  <a:pt x="959" y="410"/>
                  <a:pt x="959" y="410"/>
                </a:cubicBezTo>
                <a:cubicBezTo>
                  <a:pt x="962" y="413"/>
                  <a:pt x="962" y="413"/>
                  <a:pt x="962" y="413"/>
                </a:cubicBezTo>
                <a:cubicBezTo>
                  <a:pt x="963" y="412"/>
                  <a:pt x="963" y="412"/>
                  <a:pt x="963" y="412"/>
                </a:cubicBezTo>
                <a:cubicBezTo>
                  <a:pt x="963" y="410"/>
                  <a:pt x="963" y="410"/>
                  <a:pt x="963" y="410"/>
                </a:cubicBezTo>
                <a:cubicBezTo>
                  <a:pt x="966" y="410"/>
                  <a:pt x="966" y="410"/>
                  <a:pt x="966" y="410"/>
                </a:cubicBezTo>
                <a:cubicBezTo>
                  <a:pt x="967" y="409"/>
                  <a:pt x="967" y="409"/>
                  <a:pt x="967" y="409"/>
                </a:cubicBezTo>
                <a:cubicBezTo>
                  <a:pt x="970" y="407"/>
                  <a:pt x="970" y="407"/>
                  <a:pt x="970" y="407"/>
                </a:cubicBezTo>
                <a:cubicBezTo>
                  <a:pt x="974" y="406"/>
                  <a:pt x="974" y="406"/>
                  <a:pt x="974" y="406"/>
                </a:cubicBezTo>
                <a:cubicBezTo>
                  <a:pt x="978" y="405"/>
                  <a:pt x="978" y="405"/>
                  <a:pt x="978" y="405"/>
                </a:cubicBezTo>
                <a:cubicBezTo>
                  <a:pt x="978" y="405"/>
                  <a:pt x="978" y="405"/>
                  <a:pt x="978" y="405"/>
                </a:cubicBezTo>
                <a:cubicBezTo>
                  <a:pt x="976" y="404"/>
                  <a:pt x="976" y="404"/>
                  <a:pt x="976" y="404"/>
                </a:cubicBezTo>
                <a:cubicBezTo>
                  <a:pt x="972" y="405"/>
                  <a:pt x="972" y="405"/>
                  <a:pt x="972" y="405"/>
                </a:cubicBezTo>
                <a:cubicBezTo>
                  <a:pt x="969" y="406"/>
                  <a:pt x="969" y="406"/>
                  <a:pt x="969" y="406"/>
                </a:cubicBezTo>
                <a:cubicBezTo>
                  <a:pt x="969" y="405"/>
                  <a:pt x="969" y="405"/>
                  <a:pt x="969" y="405"/>
                </a:cubicBezTo>
                <a:cubicBezTo>
                  <a:pt x="974" y="404"/>
                  <a:pt x="974" y="404"/>
                  <a:pt x="974" y="404"/>
                </a:cubicBezTo>
                <a:cubicBezTo>
                  <a:pt x="978" y="404"/>
                  <a:pt x="978" y="404"/>
                  <a:pt x="978" y="404"/>
                </a:cubicBezTo>
                <a:cubicBezTo>
                  <a:pt x="980" y="402"/>
                  <a:pt x="980" y="402"/>
                  <a:pt x="980" y="402"/>
                </a:cubicBezTo>
                <a:cubicBezTo>
                  <a:pt x="983" y="401"/>
                  <a:pt x="983" y="401"/>
                  <a:pt x="983" y="401"/>
                </a:cubicBezTo>
                <a:cubicBezTo>
                  <a:pt x="984" y="401"/>
                  <a:pt x="984" y="401"/>
                  <a:pt x="984" y="401"/>
                </a:cubicBezTo>
                <a:cubicBezTo>
                  <a:pt x="988" y="401"/>
                  <a:pt x="988" y="401"/>
                  <a:pt x="988" y="401"/>
                </a:cubicBezTo>
                <a:cubicBezTo>
                  <a:pt x="988" y="400"/>
                  <a:pt x="988" y="400"/>
                  <a:pt x="988" y="400"/>
                </a:cubicBezTo>
                <a:cubicBezTo>
                  <a:pt x="991" y="400"/>
                  <a:pt x="991" y="400"/>
                  <a:pt x="991" y="400"/>
                </a:cubicBezTo>
                <a:cubicBezTo>
                  <a:pt x="989" y="398"/>
                  <a:pt x="989" y="398"/>
                  <a:pt x="989" y="398"/>
                </a:cubicBezTo>
                <a:cubicBezTo>
                  <a:pt x="984" y="397"/>
                  <a:pt x="984" y="397"/>
                  <a:pt x="984" y="397"/>
                </a:cubicBezTo>
                <a:cubicBezTo>
                  <a:pt x="985" y="396"/>
                  <a:pt x="985" y="396"/>
                  <a:pt x="985" y="396"/>
                </a:cubicBezTo>
                <a:cubicBezTo>
                  <a:pt x="986" y="396"/>
                  <a:pt x="986" y="396"/>
                  <a:pt x="986" y="396"/>
                </a:cubicBezTo>
                <a:cubicBezTo>
                  <a:pt x="987" y="394"/>
                  <a:pt x="987" y="394"/>
                  <a:pt x="987" y="394"/>
                </a:cubicBezTo>
                <a:cubicBezTo>
                  <a:pt x="986" y="393"/>
                  <a:pt x="986" y="393"/>
                  <a:pt x="986" y="393"/>
                </a:cubicBezTo>
                <a:cubicBezTo>
                  <a:pt x="983" y="394"/>
                  <a:pt x="983" y="394"/>
                  <a:pt x="983" y="394"/>
                </a:cubicBezTo>
                <a:cubicBezTo>
                  <a:pt x="981" y="396"/>
                  <a:pt x="981" y="396"/>
                  <a:pt x="981" y="396"/>
                </a:cubicBezTo>
                <a:cubicBezTo>
                  <a:pt x="979" y="394"/>
                  <a:pt x="979" y="394"/>
                  <a:pt x="979" y="394"/>
                </a:cubicBezTo>
                <a:cubicBezTo>
                  <a:pt x="977" y="395"/>
                  <a:pt x="977" y="395"/>
                  <a:pt x="977" y="395"/>
                </a:cubicBezTo>
                <a:cubicBezTo>
                  <a:pt x="976" y="394"/>
                  <a:pt x="976" y="394"/>
                  <a:pt x="976" y="394"/>
                </a:cubicBezTo>
                <a:cubicBezTo>
                  <a:pt x="978" y="393"/>
                  <a:pt x="978" y="393"/>
                  <a:pt x="978" y="393"/>
                </a:cubicBezTo>
                <a:cubicBezTo>
                  <a:pt x="978" y="390"/>
                  <a:pt x="978" y="390"/>
                  <a:pt x="978" y="390"/>
                </a:cubicBezTo>
                <a:cubicBezTo>
                  <a:pt x="978" y="389"/>
                  <a:pt x="978" y="389"/>
                  <a:pt x="978" y="389"/>
                </a:cubicBezTo>
                <a:cubicBezTo>
                  <a:pt x="975" y="391"/>
                  <a:pt x="975" y="391"/>
                  <a:pt x="975" y="391"/>
                </a:cubicBezTo>
                <a:cubicBezTo>
                  <a:pt x="975" y="390"/>
                  <a:pt x="975" y="390"/>
                  <a:pt x="975" y="390"/>
                </a:cubicBezTo>
                <a:cubicBezTo>
                  <a:pt x="976" y="389"/>
                  <a:pt x="976" y="389"/>
                  <a:pt x="976" y="389"/>
                </a:cubicBezTo>
                <a:cubicBezTo>
                  <a:pt x="976" y="389"/>
                  <a:pt x="976" y="389"/>
                  <a:pt x="976" y="389"/>
                </a:cubicBezTo>
                <a:cubicBezTo>
                  <a:pt x="972" y="392"/>
                  <a:pt x="972" y="392"/>
                  <a:pt x="972" y="392"/>
                </a:cubicBezTo>
                <a:cubicBezTo>
                  <a:pt x="970" y="393"/>
                  <a:pt x="970" y="393"/>
                  <a:pt x="970" y="393"/>
                </a:cubicBezTo>
                <a:cubicBezTo>
                  <a:pt x="969" y="393"/>
                  <a:pt x="969" y="393"/>
                  <a:pt x="969" y="393"/>
                </a:cubicBezTo>
                <a:cubicBezTo>
                  <a:pt x="971" y="391"/>
                  <a:pt x="971" y="391"/>
                  <a:pt x="971" y="391"/>
                </a:cubicBezTo>
                <a:cubicBezTo>
                  <a:pt x="974" y="389"/>
                  <a:pt x="974" y="389"/>
                  <a:pt x="974" y="389"/>
                </a:cubicBezTo>
                <a:cubicBezTo>
                  <a:pt x="973" y="388"/>
                  <a:pt x="973" y="388"/>
                  <a:pt x="973" y="388"/>
                </a:cubicBezTo>
                <a:cubicBezTo>
                  <a:pt x="970" y="390"/>
                  <a:pt x="970" y="390"/>
                  <a:pt x="970" y="390"/>
                </a:cubicBezTo>
                <a:cubicBezTo>
                  <a:pt x="969" y="389"/>
                  <a:pt x="969" y="389"/>
                  <a:pt x="969" y="389"/>
                </a:cubicBezTo>
                <a:cubicBezTo>
                  <a:pt x="970" y="388"/>
                  <a:pt x="970" y="388"/>
                  <a:pt x="970" y="388"/>
                </a:cubicBezTo>
                <a:cubicBezTo>
                  <a:pt x="972" y="387"/>
                  <a:pt x="972" y="387"/>
                  <a:pt x="972" y="387"/>
                </a:cubicBezTo>
                <a:cubicBezTo>
                  <a:pt x="972" y="387"/>
                  <a:pt x="972" y="387"/>
                  <a:pt x="972" y="387"/>
                </a:cubicBezTo>
                <a:cubicBezTo>
                  <a:pt x="970" y="387"/>
                  <a:pt x="970" y="387"/>
                  <a:pt x="970" y="387"/>
                </a:cubicBezTo>
                <a:cubicBezTo>
                  <a:pt x="968" y="389"/>
                  <a:pt x="968" y="389"/>
                  <a:pt x="968" y="389"/>
                </a:cubicBezTo>
                <a:cubicBezTo>
                  <a:pt x="966" y="391"/>
                  <a:pt x="966" y="391"/>
                  <a:pt x="966" y="391"/>
                </a:cubicBezTo>
                <a:cubicBezTo>
                  <a:pt x="965" y="391"/>
                  <a:pt x="965" y="391"/>
                  <a:pt x="965" y="391"/>
                </a:cubicBezTo>
                <a:cubicBezTo>
                  <a:pt x="966" y="389"/>
                  <a:pt x="966" y="389"/>
                  <a:pt x="966" y="389"/>
                </a:cubicBezTo>
                <a:cubicBezTo>
                  <a:pt x="967" y="388"/>
                  <a:pt x="967" y="388"/>
                  <a:pt x="967" y="388"/>
                </a:cubicBezTo>
                <a:cubicBezTo>
                  <a:pt x="967" y="387"/>
                  <a:pt x="967" y="387"/>
                  <a:pt x="967" y="387"/>
                </a:cubicBezTo>
                <a:cubicBezTo>
                  <a:pt x="966" y="387"/>
                  <a:pt x="966" y="387"/>
                  <a:pt x="966" y="387"/>
                </a:cubicBezTo>
                <a:cubicBezTo>
                  <a:pt x="962" y="390"/>
                  <a:pt x="962" y="390"/>
                  <a:pt x="962" y="390"/>
                </a:cubicBezTo>
                <a:cubicBezTo>
                  <a:pt x="960" y="391"/>
                  <a:pt x="960" y="391"/>
                  <a:pt x="960" y="391"/>
                </a:cubicBezTo>
                <a:cubicBezTo>
                  <a:pt x="958" y="390"/>
                  <a:pt x="958" y="390"/>
                  <a:pt x="958" y="390"/>
                </a:cubicBezTo>
                <a:cubicBezTo>
                  <a:pt x="961" y="390"/>
                  <a:pt x="961" y="390"/>
                  <a:pt x="961" y="390"/>
                </a:cubicBezTo>
                <a:cubicBezTo>
                  <a:pt x="962" y="389"/>
                  <a:pt x="962" y="389"/>
                  <a:pt x="962" y="389"/>
                </a:cubicBezTo>
                <a:cubicBezTo>
                  <a:pt x="965" y="385"/>
                  <a:pt x="965" y="385"/>
                  <a:pt x="965" y="385"/>
                </a:cubicBezTo>
                <a:cubicBezTo>
                  <a:pt x="968" y="383"/>
                  <a:pt x="968" y="383"/>
                  <a:pt x="968" y="383"/>
                </a:cubicBezTo>
                <a:cubicBezTo>
                  <a:pt x="967" y="382"/>
                  <a:pt x="967" y="382"/>
                  <a:pt x="967" y="382"/>
                </a:cubicBezTo>
                <a:cubicBezTo>
                  <a:pt x="967" y="380"/>
                  <a:pt x="967" y="380"/>
                  <a:pt x="967" y="380"/>
                </a:cubicBezTo>
                <a:cubicBezTo>
                  <a:pt x="966" y="380"/>
                  <a:pt x="966" y="380"/>
                  <a:pt x="966" y="380"/>
                </a:cubicBezTo>
                <a:cubicBezTo>
                  <a:pt x="964" y="383"/>
                  <a:pt x="964" y="383"/>
                  <a:pt x="964" y="383"/>
                </a:cubicBezTo>
                <a:cubicBezTo>
                  <a:pt x="964" y="383"/>
                  <a:pt x="964" y="383"/>
                  <a:pt x="964" y="383"/>
                </a:cubicBezTo>
                <a:cubicBezTo>
                  <a:pt x="964" y="382"/>
                  <a:pt x="964" y="382"/>
                  <a:pt x="964" y="382"/>
                </a:cubicBezTo>
                <a:cubicBezTo>
                  <a:pt x="964" y="381"/>
                  <a:pt x="964" y="381"/>
                  <a:pt x="964" y="381"/>
                </a:cubicBezTo>
                <a:cubicBezTo>
                  <a:pt x="964" y="378"/>
                  <a:pt x="964" y="378"/>
                  <a:pt x="964" y="378"/>
                </a:cubicBezTo>
                <a:cubicBezTo>
                  <a:pt x="963" y="378"/>
                  <a:pt x="963" y="378"/>
                  <a:pt x="963" y="378"/>
                </a:cubicBezTo>
                <a:cubicBezTo>
                  <a:pt x="962" y="378"/>
                  <a:pt x="962" y="378"/>
                  <a:pt x="962" y="378"/>
                </a:cubicBezTo>
                <a:cubicBezTo>
                  <a:pt x="961" y="379"/>
                  <a:pt x="961" y="379"/>
                  <a:pt x="961" y="379"/>
                </a:cubicBezTo>
                <a:cubicBezTo>
                  <a:pt x="960" y="378"/>
                  <a:pt x="960" y="378"/>
                  <a:pt x="960" y="378"/>
                </a:cubicBezTo>
                <a:cubicBezTo>
                  <a:pt x="960" y="377"/>
                  <a:pt x="960" y="377"/>
                  <a:pt x="960" y="377"/>
                </a:cubicBezTo>
                <a:cubicBezTo>
                  <a:pt x="960" y="376"/>
                  <a:pt x="960" y="376"/>
                  <a:pt x="960" y="376"/>
                </a:cubicBezTo>
                <a:cubicBezTo>
                  <a:pt x="959" y="376"/>
                  <a:pt x="959" y="376"/>
                  <a:pt x="959" y="376"/>
                </a:cubicBezTo>
                <a:cubicBezTo>
                  <a:pt x="960" y="375"/>
                  <a:pt x="960" y="375"/>
                  <a:pt x="960" y="375"/>
                </a:cubicBezTo>
                <a:cubicBezTo>
                  <a:pt x="959" y="374"/>
                  <a:pt x="959" y="374"/>
                  <a:pt x="959" y="374"/>
                </a:cubicBezTo>
                <a:cubicBezTo>
                  <a:pt x="959" y="373"/>
                  <a:pt x="959" y="373"/>
                  <a:pt x="959" y="373"/>
                </a:cubicBezTo>
                <a:cubicBezTo>
                  <a:pt x="958" y="372"/>
                  <a:pt x="958" y="372"/>
                  <a:pt x="958" y="372"/>
                </a:cubicBezTo>
                <a:cubicBezTo>
                  <a:pt x="955" y="373"/>
                  <a:pt x="955" y="373"/>
                  <a:pt x="955" y="373"/>
                </a:cubicBezTo>
                <a:cubicBezTo>
                  <a:pt x="955" y="374"/>
                  <a:pt x="955" y="374"/>
                  <a:pt x="955" y="374"/>
                </a:cubicBezTo>
                <a:cubicBezTo>
                  <a:pt x="953" y="374"/>
                  <a:pt x="953" y="374"/>
                  <a:pt x="953" y="374"/>
                </a:cubicBezTo>
                <a:cubicBezTo>
                  <a:pt x="950" y="373"/>
                  <a:pt x="950" y="373"/>
                  <a:pt x="950" y="373"/>
                </a:cubicBezTo>
                <a:cubicBezTo>
                  <a:pt x="953" y="373"/>
                  <a:pt x="953" y="373"/>
                  <a:pt x="953" y="373"/>
                </a:cubicBezTo>
                <a:cubicBezTo>
                  <a:pt x="953" y="372"/>
                  <a:pt x="953" y="372"/>
                  <a:pt x="953" y="372"/>
                </a:cubicBezTo>
                <a:cubicBezTo>
                  <a:pt x="956" y="372"/>
                  <a:pt x="956" y="372"/>
                  <a:pt x="956" y="372"/>
                </a:cubicBezTo>
                <a:cubicBezTo>
                  <a:pt x="956" y="371"/>
                  <a:pt x="956" y="371"/>
                  <a:pt x="956" y="371"/>
                </a:cubicBezTo>
                <a:cubicBezTo>
                  <a:pt x="955" y="370"/>
                  <a:pt x="955" y="370"/>
                  <a:pt x="955" y="370"/>
                </a:cubicBezTo>
                <a:cubicBezTo>
                  <a:pt x="953" y="368"/>
                  <a:pt x="953" y="368"/>
                  <a:pt x="953" y="368"/>
                </a:cubicBezTo>
                <a:cubicBezTo>
                  <a:pt x="953" y="366"/>
                  <a:pt x="953" y="366"/>
                  <a:pt x="953" y="366"/>
                </a:cubicBezTo>
                <a:cubicBezTo>
                  <a:pt x="950" y="364"/>
                  <a:pt x="950" y="364"/>
                  <a:pt x="950" y="364"/>
                </a:cubicBezTo>
                <a:cubicBezTo>
                  <a:pt x="953" y="364"/>
                  <a:pt x="953" y="364"/>
                  <a:pt x="953" y="364"/>
                </a:cubicBezTo>
                <a:cubicBezTo>
                  <a:pt x="956" y="366"/>
                  <a:pt x="956" y="366"/>
                  <a:pt x="956" y="366"/>
                </a:cubicBezTo>
                <a:cubicBezTo>
                  <a:pt x="958" y="366"/>
                  <a:pt x="958" y="366"/>
                  <a:pt x="958" y="366"/>
                </a:cubicBezTo>
                <a:cubicBezTo>
                  <a:pt x="958" y="364"/>
                  <a:pt x="958" y="364"/>
                  <a:pt x="958" y="364"/>
                </a:cubicBezTo>
                <a:cubicBezTo>
                  <a:pt x="956" y="364"/>
                  <a:pt x="956" y="364"/>
                  <a:pt x="956" y="364"/>
                </a:cubicBezTo>
                <a:cubicBezTo>
                  <a:pt x="957" y="363"/>
                  <a:pt x="957" y="363"/>
                  <a:pt x="957" y="363"/>
                </a:cubicBezTo>
                <a:cubicBezTo>
                  <a:pt x="958" y="363"/>
                  <a:pt x="958" y="363"/>
                  <a:pt x="958" y="363"/>
                </a:cubicBezTo>
                <a:cubicBezTo>
                  <a:pt x="961" y="361"/>
                  <a:pt x="961" y="361"/>
                  <a:pt x="961" y="361"/>
                </a:cubicBezTo>
                <a:cubicBezTo>
                  <a:pt x="962" y="360"/>
                  <a:pt x="962" y="360"/>
                  <a:pt x="962" y="360"/>
                </a:cubicBezTo>
                <a:cubicBezTo>
                  <a:pt x="963" y="359"/>
                  <a:pt x="963" y="359"/>
                  <a:pt x="963" y="359"/>
                </a:cubicBezTo>
                <a:cubicBezTo>
                  <a:pt x="961" y="357"/>
                  <a:pt x="961" y="357"/>
                  <a:pt x="961" y="357"/>
                </a:cubicBezTo>
                <a:cubicBezTo>
                  <a:pt x="959" y="357"/>
                  <a:pt x="959" y="357"/>
                  <a:pt x="959" y="357"/>
                </a:cubicBezTo>
                <a:cubicBezTo>
                  <a:pt x="957" y="357"/>
                  <a:pt x="957" y="357"/>
                  <a:pt x="957" y="357"/>
                </a:cubicBezTo>
                <a:cubicBezTo>
                  <a:pt x="959" y="356"/>
                  <a:pt x="959" y="356"/>
                  <a:pt x="959" y="356"/>
                </a:cubicBezTo>
                <a:cubicBezTo>
                  <a:pt x="959" y="354"/>
                  <a:pt x="959" y="354"/>
                  <a:pt x="959" y="354"/>
                </a:cubicBezTo>
                <a:cubicBezTo>
                  <a:pt x="958" y="353"/>
                  <a:pt x="958" y="353"/>
                  <a:pt x="958" y="353"/>
                </a:cubicBezTo>
                <a:cubicBezTo>
                  <a:pt x="956" y="353"/>
                  <a:pt x="956" y="353"/>
                  <a:pt x="956" y="353"/>
                </a:cubicBezTo>
                <a:cubicBezTo>
                  <a:pt x="955" y="353"/>
                  <a:pt x="955" y="353"/>
                  <a:pt x="955" y="353"/>
                </a:cubicBezTo>
                <a:cubicBezTo>
                  <a:pt x="954" y="353"/>
                  <a:pt x="954" y="353"/>
                  <a:pt x="954" y="353"/>
                </a:cubicBezTo>
                <a:cubicBezTo>
                  <a:pt x="953" y="352"/>
                  <a:pt x="953" y="352"/>
                  <a:pt x="953" y="352"/>
                </a:cubicBezTo>
                <a:cubicBezTo>
                  <a:pt x="955" y="352"/>
                  <a:pt x="955" y="352"/>
                  <a:pt x="955" y="352"/>
                </a:cubicBezTo>
                <a:cubicBezTo>
                  <a:pt x="956" y="351"/>
                  <a:pt x="956" y="351"/>
                  <a:pt x="956" y="351"/>
                </a:cubicBezTo>
                <a:cubicBezTo>
                  <a:pt x="957" y="351"/>
                  <a:pt x="957" y="351"/>
                  <a:pt x="957" y="351"/>
                </a:cubicBezTo>
                <a:cubicBezTo>
                  <a:pt x="959" y="349"/>
                  <a:pt x="959" y="349"/>
                  <a:pt x="959" y="349"/>
                </a:cubicBezTo>
                <a:cubicBezTo>
                  <a:pt x="958" y="346"/>
                  <a:pt x="958" y="346"/>
                  <a:pt x="958" y="346"/>
                </a:cubicBezTo>
                <a:cubicBezTo>
                  <a:pt x="956" y="344"/>
                  <a:pt x="956" y="344"/>
                  <a:pt x="956" y="344"/>
                </a:cubicBezTo>
                <a:cubicBezTo>
                  <a:pt x="955" y="346"/>
                  <a:pt x="955" y="346"/>
                  <a:pt x="955" y="346"/>
                </a:cubicBezTo>
                <a:cubicBezTo>
                  <a:pt x="953" y="345"/>
                  <a:pt x="953" y="345"/>
                  <a:pt x="953" y="345"/>
                </a:cubicBezTo>
                <a:cubicBezTo>
                  <a:pt x="952" y="346"/>
                  <a:pt x="952" y="346"/>
                  <a:pt x="952" y="346"/>
                </a:cubicBezTo>
                <a:cubicBezTo>
                  <a:pt x="953" y="344"/>
                  <a:pt x="953" y="344"/>
                  <a:pt x="953" y="344"/>
                </a:cubicBezTo>
                <a:cubicBezTo>
                  <a:pt x="955" y="343"/>
                  <a:pt x="955" y="343"/>
                  <a:pt x="955" y="343"/>
                </a:cubicBezTo>
                <a:cubicBezTo>
                  <a:pt x="956" y="343"/>
                  <a:pt x="956" y="343"/>
                  <a:pt x="956" y="343"/>
                </a:cubicBezTo>
                <a:cubicBezTo>
                  <a:pt x="956" y="341"/>
                  <a:pt x="956" y="341"/>
                  <a:pt x="956" y="341"/>
                </a:cubicBezTo>
                <a:cubicBezTo>
                  <a:pt x="954" y="341"/>
                  <a:pt x="954" y="341"/>
                  <a:pt x="954" y="341"/>
                </a:cubicBezTo>
                <a:cubicBezTo>
                  <a:pt x="953" y="341"/>
                  <a:pt x="953" y="341"/>
                  <a:pt x="953" y="341"/>
                </a:cubicBezTo>
                <a:cubicBezTo>
                  <a:pt x="951" y="341"/>
                  <a:pt x="951" y="341"/>
                  <a:pt x="951" y="341"/>
                </a:cubicBezTo>
                <a:cubicBezTo>
                  <a:pt x="948" y="342"/>
                  <a:pt x="948" y="342"/>
                  <a:pt x="948" y="342"/>
                </a:cubicBezTo>
                <a:cubicBezTo>
                  <a:pt x="950" y="339"/>
                  <a:pt x="950" y="339"/>
                  <a:pt x="950" y="339"/>
                </a:cubicBezTo>
                <a:cubicBezTo>
                  <a:pt x="952" y="339"/>
                  <a:pt x="952" y="339"/>
                  <a:pt x="952" y="339"/>
                </a:cubicBezTo>
                <a:cubicBezTo>
                  <a:pt x="954" y="338"/>
                  <a:pt x="954" y="338"/>
                  <a:pt x="954" y="338"/>
                </a:cubicBezTo>
                <a:cubicBezTo>
                  <a:pt x="954" y="337"/>
                  <a:pt x="954" y="337"/>
                  <a:pt x="954" y="337"/>
                </a:cubicBezTo>
                <a:cubicBezTo>
                  <a:pt x="955" y="336"/>
                  <a:pt x="955" y="336"/>
                  <a:pt x="955" y="336"/>
                </a:cubicBezTo>
                <a:cubicBezTo>
                  <a:pt x="955" y="335"/>
                  <a:pt x="955" y="335"/>
                  <a:pt x="955" y="335"/>
                </a:cubicBezTo>
                <a:cubicBezTo>
                  <a:pt x="953" y="336"/>
                  <a:pt x="953" y="336"/>
                  <a:pt x="953" y="336"/>
                </a:cubicBezTo>
                <a:cubicBezTo>
                  <a:pt x="949" y="336"/>
                  <a:pt x="949" y="336"/>
                  <a:pt x="949" y="336"/>
                </a:cubicBezTo>
                <a:cubicBezTo>
                  <a:pt x="947" y="337"/>
                  <a:pt x="947" y="337"/>
                  <a:pt x="947" y="337"/>
                </a:cubicBezTo>
                <a:cubicBezTo>
                  <a:pt x="947" y="335"/>
                  <a:pt x="947" y="335"/>
                  <a:pt x="947" y="335"/>
                </a:cubicBezTo>
                <a:cubicBezTo>
                  <a:pt x="947" y="334"/>
                  <a:pt x="947" y="334"/>
                  <a:pt x="947" y="334"/>
                </a:cubicBezTo>
                <a:cubicBezTo>
                  <a:pt x="948" y="333"/>
                  <a:pt x="948" y="333"/>
                  <a:pt x="948" y="333"/>
                </a:cubicBezTo>
                <a:cubicBezTo>
                  <a:pt x="949" y="334"/>
                  <a:pt x="949" y="334"/>
                  <a:pt x="949" y="334"/>
                </a:cubicBezTo>
                <a:cubicBezTo>
                  <a:pt x="952" y="334"/>
                  <a:pt x="952" y="334"/>
                  <a:pt x="952" y="334"/>
                </a:cubicBezTo>
                <a:cubicBezTo>
                  <a:pt x="954" y="331"/>
                  <a:pt x="954" y="331"/>
                  <a:pt x="954" y="331"/>
                </a:cubicBezTo>
                <a:cubicBezTo>
                  <a:pt x="954" y="329"/>
                  <a:pt x="954" y="329"/>
                  <a:pt x="954" y="329"/>
                </a:cubicBezTo>
                <a:cubicBezTo>
                  <a:pt x="952" y="330"/>
                  <a:pt x="952" y="330"/>
                  <a:pt x="952" y="330"/>
                </a:cubicBezTo>
                <a:cubicBezTo>
                  <a:pt x="951" y="330"/>
                  <a:pt x="951" y="330"/>
                  <a:pt x="951" y="330"/>
                </a:cubicBezTo>
                <a:cubicBezTo>
                  <a:pt x="953" y="327"/>
                  <a:pt x="953" y="327"/>
                  <a:pt x="953" y="327"/>
                </a:cubicBezTo>
                <a:cubicBezTo>
                  <a:pt x="953" y="326"/>
                  <a:pt x="953" y="326"/>
                  <a:pt x="953" y="326"/>
                </a:cubicBezTo>
                <a:cubicBezTo>
                  <a:pt x="952" y="325"/>
                  <a:pt x="952" y="325"/>
                  <a:pt x="952" y="325"/>
                </a:cubicBezTo>
                <a:cubicBezTo>
                  <a:pt x="947" y="327"/>
                  <a:pt x="947" y="327"/>
                  <a:pt x="947" y="327"/>
                </a:cubicBezTo>
                <a:cubicBezTo>
                  <a:pt x="945" y="326"/>
                  <a:pt x="945" y="326"/>
                  <a:pt x="945" y="326"/>
                </a:cubicBezTo>
                <a:cubicBezTo>
                  <a:pt x="946" y="324"/>
                  <a:pt x="946" y="324"/>
                  <a:pt x="946" y="324"/>
                </a:cubicBezTo>
                <a:cubicBezTo>
                  <a:pt x="949" y="325"/>
                  <a:pt x="949" y="325"/>
                  <a:pt x="949" y="325"/>
                </a:cubicBezTo>
                <a:cubicBezTo>
                  <a:pt x="950" y="324"/>
                  <a:pt x="950" y="324"/>
                  <a:pt x="950" y="324"/>
                </a:cubicBezTo>
                <a:cubicBezTo>
                  <a:pt x="952" y="322"/>
                  <a:pt x="952" y="322"/>
                  <a:pt x="952" y="322"/>
                </a:cubicBezTo>
                <a:cubicBezTo>
                  <a:pt x="951" y="321"/>
                  <a:pt x="951" y="321"/>
                  <a:pt x="951" y="321"/>
                </a:cubicBezTo>
                <a:cubicBezTo>
                  <a:pt x="950" y="320"/>
                  <a:pt x="950" y="320"/>
                  <a:pt x="950" y="320"/>
                </a:cubicBezTo>
                <a:cubicBezTo>
                  <a:pt x="949" y="321"/>
                  <a:pt x="949" y="321"/>
                  <a:pt x="949" y="321"/>
                </a:cubicBezTo>
                <a:cubicBezTo>
                  <a:pt x="948" y="321"/>
                  <a:pt x="948" y="321"/>
                  <a:pt x="948" y="321"/>
                </a:cubicBezTo>
                <a:cubicBezTo>
                  <a:pt x="948" y="320"/>
                  <a:pt x="948" y="320"/>
                  <a:pt x="948" y="320"/>
                </a:cubicBezTo>
                <a:cubicBezTo>
                  <a:pt x="946" y="318"/>
                  <a:pt x="946" y="318"/>
                  <a:pt x="946" y="318"/>
                </a:cubicBezTo>
                <a:cubicBezTo>
                  <a:pt x="948" y="318"/>
                  <a:pt x="948" y="318"/>
                  <a:pt x="948" y="318"/>
                </a:cubicBezTo>
                <a:cubicBezTo>
                  <a:pt x="949" y="319"/>
                  <a:pt x="949" y="319"/>
                  <a:pt x="949" y="319"/>
                </a:cubicBezTo>
                <a:cubicBezTo>
                  <a:pt x="949" y="318"/>
                  <a:pt x="949" y="318"/>
                  <a:pt x="949" y="318"/>
                </a:cubicBezTo>
                <a:cubicBezTo>
                  <a:pt x="949" y="315"/>
                  <a:pt x="949" y="315"/>
                  <a:pt x="949" y="315"/>
                </a:cubicBezTo>
                <a:cubicBezTo>
                  <a:pt x="947" y="314"/>
                  <a:pt x="947" y="314"/>
                  <a:pt x="947" y="314"/>
                </a:cubicBezTo>
                <a:cubicBezTo>
                  <a:pt x="947" y="312"/>
                  <a:pt x="947" y="312"/>
                  <a:pt x="947" y="312"/>
                </a:cubicBezTo>
                <a:cubicBezTo>
                  <a:pt x="948" y="311"/>
                  <a:pt x="948" y="311"/>
                  <a:pt x="948" y="311"/>
                </a:cubicBezTo>
                <a:cubicBezTo>
                  <a:pt x="948" y="309"/>
                  <a:pt x="948" y="309"/>
                  <a:pt x="948" y="309"/>
                </a:cubicBezTo>
                <a:cubicBezTo>
                  <a:pt x="947" y="309"/>
                  <a:pt x="947" y="309"/>
                  <a:pt x="947" y="309"/>
                </a:cubicBezTo>
                <a:cubicBezTo>
                  <a:pt x="947" y="308"/>
                  <a:pt x="947" y="308"/>
                  <a:pt x="947" y="308"/>
                </a:cubicBezTo>
                <a:cubicBezTo>
                  <a:pt x="948" y="307"/>
                  <a:pt x="948" y="307"/>
                  <a:pt x="948" y="307"/>
                </a:cubicBezTo>
                <a:cubicBezTo>
                  <a:pt x="947" y="307"/>
                  <a:pt x="947" y="307"/>
                  <a:pt x="947" y="307"/>
                </a:cubicBezTo>
                <a:cubicBezTo>
                  <a:pt x="945" y="306"/>
                  <a:pt x="945" y="306"/>
                  <a:pt x="945" y="306"/>
                </a:cubicBezTo>
                <a:cubicBezTo>
                  <a:pt x="946" y="306"/>
                  <a:pt x="946" y="306"/>
                  <a:pt x="946" y="306"/>
                </a:cubicBezTo>
                <a:cubicBezTo>
                  <a:pt x="947" y="306"/>
                  <a:pt x="947" y="306"/>
                  <a:pt x="947" y="306"/>
                </a:cubicBezTo>
                <a:cubicBezTo>
                  <a:pt x="948" y="304"/>
                  <a:pt x="948" y="304"/>
                  <a:pt x="948" y="304"/>
                </a:cubicBezTo>
                <a:cubicBezTo>
                  <a:pt x="946" y="303"/>
                  <a:pt x="946" y="303"/>
                  <a:pt x="946" y="303"/>
                </a:cubicBezTo>
                <a:cubicBezTo>
                  <a:pt x="947" y="302"/>
                  <a:pt x="947" y="302"/>
                  <a:pt x="947" y="302"/>
                </a:cubicBezTo>
                <a:cubicBezTo>
                  <a:pt x="948" y="301"/>
                  <a:pt x="948" y="301"/>
                  <a:pt x="948" y="301"/>
                </a:cubicBezTo>
                <a:cubicBezTo>
                  <a:pt x="947" y="300"/>
                  <a:pt x="947" y="300"/>
                  <a:pt x="947" y="300"/>
                </a:cubicBezTo>
                <a:cubicBezTo>
                  <a:pt x="946" y="301"/>
                  <a:pt x="946" y="301"/>
                  <a:pt x="946" y="301"/>
                </a:cubicBezTo>
                <a:cubicBezTo>
                  <a:pt x="947" y="299"/>
                  <a:pt x="947" y="299"/>
                  <a:pt x="947" y="299"/>
                </a:cubicBezTo>
                <a:cubicBezTo>
                  <a:pt x="946" y="299"/>
                  <a:pt x="946" y="299"/>
                  <a:pt x="946" y="299"/>
                </a:cubicBezTo>
                <a:cubicBezTo>
                  <a:pt x="944" y="299"/>
                  <a:pt x="944" y="299"/>
                  <a:pt x="944" y="299"/>
                </a:cubicBezTo>
                <a:cubicBezTo>
                  <a:pt x="943" y="302"/>
                  <a:pt x="943" y="302"/>
                  <a:pt x="943" y="302"/>
                </a:cubicBezTo>
                <a:cubicBezTo>
                  <a:pt x="943" y="303"/>
                  <a:pt x="943" y="303"/>
                  <a:pt x="943" y="303"/>
                </a:cubicBezTo>
                <a:cubicBezTo>
                  <a:pt x="942" y="305"/>
                  <a:pt x="942" y="305"/>
                  <a:pt x="942" y="305"/>
                </a:cubicBezTo>
                <a:cubicBezTo>
                  <a:pt x="940" y="307"/>
                  <a:pt x="940" y="307"/>
                  <a:pt x="940" y="307"/>
                </a:cubicBezTo>
                <a:cubicBezTo>
                  <a:pt x="940" y="309"/>
                  <a:pt x="940" y="309"/>
                  <a:pt x="940" y="309"/>
                </a:cubicBezTo>
                <a:cubicBezTo>
                  <a:pt x="938" y="309"/>
                  <a:pt x="938" y="309"/>
                  <a:pt x="938" y="309"/>
                </a:cubicBezTo>
                <a:cubicBezTo>
                  <a:pt x="939" y="311"/>
                  <a:pt x="939" y="311"/>
                  <a:pt x="939" y="311"/>
                </a:cubicBezTo>
                <a:cubicBezTo>
                  <a:pt x="937" y="310"/>
                  <a:pt x="937" y="310"/>
                  <a:pt x="937" y="310"/>
                </a:cubicBezTo>
                <a:cubicBezTo>
                  <a:pt x="936" y="311"/>
                  <a:pt x="936" y="311"/>
                  <a:pt x="936" y="311"/>
                </a:cubicBezTo>
                <a:cubicBezTo>
                  <a:pt x="935" y="314"/>
                  <a:pt x="935" y="314"/>
                  <a:pt x="935" y="314"/>
                </a:cubicBezTo>
                <a:cubicBezTo>
                  <a:pt x="935" y="315"/>
                  <a:pt x="935" y="315"/>
                  <a:pt x="935" y="315"/>
                </a:cubicBezTo>
                <a:cubicBezTo>
                  <a:pt x="937" y="315"/>
                  <a:pt x="937" y="315"/>
                  <a:pt x="937" y="315"/>
                </a:cubicBezTo>
                <a:cubicBezTo>
                  <a:pt x="938" y="316"/>
                  <a:pt x="938" y="316"/>
                  <a:pt x="938" y="316"/>
                </a:cubicBezTo>
                <a:cubicBezTo>
                  <a:pt x="938" y="318"/>
                  <a:pt x="938" y="318"/>
                  <a:pt x="938" y="318"/>
                </a:cubicBezTo>
                <a:cubicBezTo>
                  <a:pt x="936" y="316"/>
                  <a:pt x="936" y="316"/>
                  <a:pt x="936" y="316"/>
                </a:cubicBezTo>
                <a:cubicBezTo>
                  <a:pt x="935" y="316"/>
                  <a:pt x="935" y="316"/>
                  <a:pt x="935" y="316"/>
                </a:cubicBezTo>
                <a:cubicBezTo>
                  <a:pt x="934" y="317"/>
                  <a:pt x="934" y="317"/>
                  <a:pt x="934" y="317"/>
                </a:cubicBezTo>
                <a:cubicBezTo>
                  <a:pt x="933" y="319"/>
                  <a:pt x="933" y="319"/>
                  <a:pt x="933" y="319"/>
                </a:cubicBezTo>
                <a:cubicBezTo>
                  <a:pt x="931" y="320"/>
                  <a:pt x="931" y="320"/>
                  <a:pt x="931" y="320"/>
                </a:cubicBezTo>
                <a:cubicBezTo>
                  <a:pt x="931" y="323"/>
                  <a:pt x="931" y="323"/>
                  <a:pt x="931" y="323"/>
                </a:cubicBezTo>
                <a:cubicBezTo>
                  <a:pt x="929" y="323"/>
                  <a:pt x="929" y="323"/>
                  <a:pt x="929" y="323"/>
                </a:cubicBezTo>
                <a:cubicBezTo>
                  <a:pt x="928" y="325"/>
                  <a:pt x="928" y="325"/>
                  <a:pt x="928" y="325"/>
                </a:cubicBezTo>
                <a:cubicBezTo>
                  <a:pt x="928" y="326"/>
                  <a:pt x="928" y="326"/>
                  <a:pt x="928" y="326"/>
                </a:cubicBezTo>
                <a:cubicBezTo>
                  <a:pt x="927" y="326"/>
                  <a:pt x="927" y="326"/>
                  <a:pt x="927" y="326"/>
                </a:cubicBezTo>
                <a:cubicBezTo>
                  <a:pt x="928" y="329"/>
                  <a:pt x="928" y="329"/>
                  <a:pt x="928" y="329"/>
                </a:cubicBezTo>
                <a:cubicBezTo>
                  <a:pt x="926" y="332"/>
                  <a:pt x="926" y="332"/>
                  <a:pt x="926" y="332"/>
                </a:cubicBezTo>
                <a:cubicBezTo>
                  <a:pt x="926" y="330"/>
                  <a:pt x="926" y="330"/>
                  <a:pt x="926" y="330"/>
                </a:cubicBezTo>
                <a:cubicBezTo>
                  <a:pt x="926" y="327"/>
                  <a:pt x="926" y="327"/>
                  <a:pt x="926" y="327"/>
                </a:cubicBezTo>
                <a:cubicBezTo>
                  <a:pt x="925" y="326"/>
                  <a:pt x="925" y="326"/>
                  <a:pt x="925" y="326"/>
                </a:cubicBezTo>
                <a:cubicBezTo>
                  <a:pt x="922" y="328"/>
                  <a:pt x="922" y="328"/>
                  <a:pt x="922" y="328"/>
                </a:cubicBezTo>
                <a:cubicBezTo>
                  <a:pt x="921" y="330"/>
                  <a:pt x="921" y="330"/>
                  <a:pt x="921" y="330"/>
                </a:cubicBezTo>
                <a:cubicBezTo>
                  <a:pt x="920" y="331"/>
                  <a:pt x="920" y="331"/>
                  <a:pt x="920" y="331"/>
                </a:cubicBezTo>
                <a:cubicBezTo>
                  <a:pt x="918" y="332"/>
                  <a:pt x="918" y="332"/>
                  <a:pt x="918" y="332"/>
                </a:cubicBezTo>
                <a:cubicBezTo>
                  <a:pt x="918" y="333"/>
                  <a:pt x="918" y="333"/>
                  <a:pt x="918" y="333"/>
                </a:cubicBezTo>
                <a:cubicBezTo>
                  <a:pt x="917" y="332"/>
                  <a:pt x="917" y="332"/>
                  <a:pt x="917" y="332"/>
                </a:cubicBezTo>
                <a:cubicBezTo>
                  <a:pt x="916" y="332"/>
                  <a:pt x="916" y="332"/>
                  <a:pt x="916" y="332"/>
                </a:cubicBezTo>
                <a:cubicBezTo>
                  <a:pt x="914" y="333"/>
                  <a:pt x="914" y="333"/>
                  <a:pt x="914" y="333"/>
                </a:cubicBezTo>
                <a:cubicBezTo>
                  <a:pt x="912" y="334"/>
                  <a:pt x="912" y="334"/>
                  <a:pt x="912" y="334"/>
                </a:cubicBezTo>
                <a:cubicBezTo>
                  <a:pt x="910" y="335"/>
                  <a:pt x="910" y="335"/>
                  <a:pt x="910" y="335"/>
                </a:cubicBezTo>
                <a:cubicBezTo>
                  <a:pt x="910" y="338"/>
                  <a:pt x="910" y="338"/>
                  <a:pt x="910" y="338"/>
                </a:cubicBezTo>
                <a:cubicBezTo>
                  <a:pt x="908" y="340"/>
                  <a:pt x="908" y="340"/>
                  <a:pt x="908" y="340"/>
                </a:cubicBezTo>
                <a:cubicBezTo>
                  <a:pt x="908" y="338"/>
                  <a:pt x="908" y="338"/>
                  <a:pt x="908" y="338"/>
                </a:cubicBezTo>
                <a:cubicBezTo>
                  <a:pt x="908" y="337"/>
                  <a:pt x="908" y="337"/>
                  <a:pt x="908" y="337"/>
                </a:cubicBezTo>
                <a:cubicBezTo>
                  <a:pt x="909" y="336"/>
                  <a:pt x="909" y="336"/>
                  <a:pt x="909" y="336"/>
                </a:cubicBezTo>
                <a:cubicBezTo>
                  <a:pt x="909" y="332"/>
                  <a:pt x="909" y="332"/>
                  <a:pt x="909" y="332"/>
                </a:cubicBezTo>
                <a:cubicBezTo>
                  <a:pt x="909" y="330"/>
                  <a:pt x="909" y="330"/>
                  <a:pt x="909" y="330"/>
                </a:cubicBezTo>
                <a:cubicBezTo>
                  <a:pt x="908" y="330"/>
                  <a:pt x="908" y="330"/>
                  <a:pt x="908" y="330"/>
                </a:cubicBezTo>
                <a:cubicBezTo>
                  <a:pt x="906" y="332"/>
                  <a:pt x="906" y="332"/>
                  <a:pt x="906" y="332"/>
                </a:cubicBezTo>
                <a:cubicBezTo>
                  <a:pt x="903" y="337"/>
                  <a:pt x="903" y="337"/>
                  <a:pt x="903" y="337"/>
                </a:cubicBezTo>
                <a:cubicBezTo>
                  <a:pt x="901" y="339"/>
                  <a:pt x="901" y="339"/>
                  <a:pt x="901" y="339"/>
                </a:cubicBezTo>
                <a:cubicBezTo>
                  <a:pt x="902" y="337"/>
                  <a:pt x="902" y="337"/>
                  <a:pt x="902" y="337"/>
                </a:cubicBezTo>
                <a:cubicBezTo>
                  <a:pt x="903" y="334"/>
                  <a:pt x="903" y="334"/>
                  <a:pt x="903" y="334"/>
                </a:cubicBezTo>
                <a:cubicBezTo>
                  <a:pt x="905" y="331"/>
                  <a:pt x="905" y="331"/>
                  <a:pt x="905" y="331"/>
                </a:cubicBezTo>
                <a:cubicBezTo>
                  <a:pt x="905" y="329"/>
                  <a:pt x="905" y="329"/>
                  <a:pt x="905" y="329"/>
                </a:cubicBezTo>
                <a:cubicBezTo>
                  <a:pt x="905" y="327"/>
                  <a:pt x="905" y="327"/>
                  <a:pt x="905" y="327"/>
                </a:cubicBezTo>
                <a:cubicBezTo>
                  <a:pt x="904" y="325"/>
                  <a:pt x="904" y="325"/>
                  <a:pt x="904" y="325"/>
                </a:cubicBezTo>
                <a:cubicBezTo>
                  <a:pt x="902" y="323"/>
                  <a:pt x="902" y="323"/>
                  <a:pt x="902" y="323"/>
                </a:cubicBezTo>
                <a:cubicBezTo>
                  <a:pt x="900" y="323"/>
                  <a:pt x="900" y="323"/>
                  <a:pt x="900" y="323"/>
                </a:cubicBezTo>
                <a:cubicBezTo>
                  <a:pt x="901" y="325"/>
                  <a:pt x="901" y="325"/>
                  <a:pt x="901" y="325"/>
                </a:cubicBezTo>
                <a:cubicBezTo>
                  <a:pt x="900" y="325"/>
                  <a:pt x="900" y="325"/>
                  <a:pt x="900" y="325"/>
                </a:cubicBezTo>
                <a:cubicBezTo>
                  <a:pt x="898" y="324"/>
                  <a:pt x="898" y="324"/>
                  <a:pt x="898" y="324"/>
                </a:cubicBezTo>
                <a:cubicBezTo>
                  <a:pt x="896" y="320"/>
                  <a:pt x="896" y="320"/>
                  <a:pt x="896" y="320"/>
                </a:cubicBezTo>
                <a:cubicBezTo>
                  <a:pt x="900" y="322"/>
                  <a:pt x="900" y="322"/>
                  <a:pt x="900" y="322"/>
                </a:cubicBezTo>
                <a:cubicBezTo>
                  <a:pt x="901" y="321"/>
                  <a:pt x="901" y="321"/>
                  <a:pt x="901" y="321"/>
                </a:cubicBezTo>
                <a:cubicBezTo>
                  <a:pt x="899" y="321"/>
                  <a:pt x="899" y="321"/>
                  <a:pt x="899" y="321"/>
                </a:cubicBezTo>
                <a:cubicBezTo>
                  <a:pt x="897" y="317"/>
                  <a:pt x="897" y="317"/>
                  <a:pt x="897" y="317"/>
                </a:cubicBezTo>
                <a:cubicBezTo>
                  <a:pt x="896" y="317"/>
                  <a:pt x="896" y="317"/>
                  <a:pt x="896" y="317"/>
                </a:cubicBezTo>
                <a:cubicBezTo>
                  <a:pt x="898" y="314"/>
                  <a:pt x="898" y="314"/>
                  <a:pt x="898" y="314"/>
                </a:cubicBezTo>
                <a:cubicBezTo>
                  <a:pt x="898" y="313"/>
                  <a:pt x="898" y="313"/>
                  <a:pt x="898" y="313"/>
                </a:cubicBezTo>
                <a:cubicBezTo>
                  <a:pt x="900" y="310"/>
                  <a:pt x="900" y="310"/>
                  <a:pt x="900" y="310"/>
                </a:cubicBezTo>
                <a:cubicBezTo>
                  <a:pt x="900" y="307"/>
                  <a:pt x="900" y="307"/>
                  <a:pt x="900" y="307"/>
                </a:cubicBezTo>
                <a:cubicBezTo>
                  <a:pt x="898" y="304"/>
                  <a:pt x="898" y="304"/>
                  <a:pt x="898" y="304"/>
                </a:cubicBezTo>
                <a:cubicBezTo>
                  <a:pt x="894" y="304"/>
                  <a:pt x="894" y="304"/>
                  <a:pt x="894" y="304"/>
                </a:cubicBezTo>
                <a:cubicBezTo>
                  <a:pt x="889" y="301"/>
                  <a:pt x="889" y="301"/>
                  <a:pt x="889" y="301"/>
                </a:cubicBezTo>
                <a:cubicBezTo>
                  <a:pt x="894" y="303"/>
                  <a:pt x="894" y="303"/>
                  <a:pt x="894" y="303"/>
                </a:cubicBezTo>
                <a:cubicBezTo>
                  <a:pt x="899" y="303"/>
                  <a:pt x="899" y="303"/>
                  <a:pt x="899" y="303"/>
                </a:cubicBezTo>
                <a:cubicBezTo>
                  <a:pt x="899" y="300"/>
                  <a:pt x="899" y="300"/>
                  <a:pt x="899" y="300"/>
                </a:cubicBezTo>
                <a:cubicBezTo>
                  <a:pt x="900" y="299"/>
                  <a:pt x="900" y="299"/>
                  <a:pt x="900" y="299"/>
                </a:cubicBezTo>
                <a:cubicBezTo>
                  <a:pt x="901" y="302"/>
                  <a:pt x="901" y="302"/>
                  <a:pt x="901" y="302"/>
                </a:cubicBezTo>
                <a:cubicBezTo>
                  <a:pt x="902" y="300"/>
                  <a:pt x="902" y="300"/>
                  <a:pt x="902" y="300"/>
                </a:cubicBezTo>
                <a:cubicBezTo>
                  <a:pt x="901" y="295"/>
                  <a:pt x="901" y="295"/>
                  <a:pt x="901" y="295"/>
                </a:cubicBezTo>
                <a:cubicBezTo>
                  <a:pt x="903" y="292"/>
                  <a:pt x="903" y="292"/>
                  <a:pt x="903" y="292"/>
                </a:cubicBezTo>
                <a:cubicBezTo>
                  <a:pt x="906" y="292"/>
                  <a:pt x="906" y="292"/>
                  <a:pt x="906" y="292"/>
                </a:cubicBezTo>
                <a:cubicBezTo>
                  <a:pt x="906" y="288"/>
                  <a:pt x="906" y="288"/>
                  <a:pt x="906" y="288"/>
                </a:cubicBezTo>
                <a:cubicBezTo>
                  <a:pt x="906" y="285"/>
                  <a:pt x="906" y="285"/>
                  <a:pt x="906" y="285"/>
                </a:cubicBezTo>
                <a:cubicBezTo>
                  <a:pt x="904" y="285"/>
                  <a:pt x="904" y="285"/>
                  <a:pt x="904" y="285"/>
                </a:cubicBezTo>
                <a:cubicBezTo>
                  <a:pt x="904" y="288"/>
                  <a:pt x="904" y="288"/>
                  <a:pt x="904" y="288"/>
                </a:cubicBezTo>
                <a:cubicBezTo>
                  <a:pt x="902" y="290"/>
                  <a:pt x="902" y="290"/>
                  <a:pt x="902" y="290"/>
                </a:cubicBezTo>
                <a:cubicBezTo>
                  <a:pt x="901" y="288"/>
                  <a:pt x="901" y="288"/>
                  <a:pt x="901" y="288"/>
                </a:cubicBezTo>
                <a:cubicBezTo>
                  <a:pt x="901" y="284"/>
                  <a:pt x="901" y="284"/>
                  <a:pt x="901" y="284"/>
                </a:cubicBezTo>
                <a:cubicBezTo>
                  <a:pt x="898" y="284"/>
                  <a:pt x="898" y="284"/>
                  <a:pt x="898" y="284"/>
                </a:cubicBezTo>
                <a:cubicBezTo>
                  <a:pt x="896" y="285"/>
                  <a:pt x="896" y="285"/>
                  <a:pt x="896" y="285"/>
                </a:cubicBezTo>
                <a:cubicBezTo>
                  <a:pt x="896" y="284"/>
                  <a:pt x="896" y="284"/>
                  <a:pt x="896" y="284"/>
                </a:cubicBezTo>
                <a:cubicBezTo>
                  <a:pt x="894" y="284"/>
                  <a:pt x="894" y="284"/>
                  <a:pt x="894" y="284"/>
                </a:cubicBezTo>
                <a:cubicBezTo>
                  <a:pt x="891" y="281"/>
                  <a:pt x="891" y="281"/>
                  <a:pt x="891" y="281"/>
                </a:cubicBezTo>
                <a:cubicBezTo>
                  <a:pt x="890" y="282"/>
                  <a:pt x="890" y="282"/>
                  <a:pt x="890" y="282"/>
                </a:cubicBezTo>
                <a:cubicBezTo>
                  <a:pt x="890" y="281"/>
                  <a:pt x="890" y="281"/>
                  <a:pt x="890" y="281"/>
                </a:cubicBezTo>
                <a:cubicBezTo>
                  <a:pt x="888" y="282"/>
                  <a:pt x="888" y="282"/>
                  <a:pt x="888" y="282"/>
                </a:cubicBezTo>
                <a:cubicBezTo>
                  <a:pt x="888" y="280"/>
                  <a:pt x="888" y="280"/>
                  <a:pt x="888" y="280"/>
                </a:cubicBezTo>
                <a:cubicBezTo>
                  <a:pt x="885" y="278"/>
                  <a:pt x="885" y="278"/>
                  <a:pt x="885" y="278"/>
                </a:cubicBezTo>
                <a:cubicBezTo>
                  <a:pt x="887" y="278"/>
                  <a:pt x="887" y="278"/>
                  <a:pt x="887" y="278"/>
                </a:cubicBezTo>
                <a:cubicBezTo>
                  <a:pt x="888" y="276"/>
                  <a:pt x="888" y="276"/>
                  <a:pt x="888" y="276"/>
                </a:cubicBezTo>
                <a:cubicBezTo>
                  <a:pt x="890" y="277"/>
                  <a:pt x="890" y="277"/>
                  <a:pt x="890" y="277"/>
                </a:cubicBezTo>
                <a:cubicBezTo>
                  <a:pt x="890" y="276"/>
                  <a:pt x="890" y="276"/>
                  <a:pt x="890" y="276"/>
                </a:cubicBezTo>
                <a:cubicBezTo>
                  <a:pt x="888" y="274"/>
                  <a:pt x="888" y="274"/>
                  <a:pt x="888" y="274"/>
                </a:cubicBezTo>
                <a:cubicBezTo>
                  <a:pt x="887" y="275"/>
                  <a:pt x="887" y="275"/>
                  <a:pt x="887" y="275"/>
                </a:cubicBezTo>
                <a:cubicBezTo>
                  <a:pt x="885" y="274"/>
                  <a:pt x="885" y="274"/>
                  <a:pt x="885" y="274"/>
                </a:cubicBezTo>
                <a:cubicBezTo>
                  <a:pt x="887" y="273"/>
                  <a:pt x="887" y="273"/>
                  <a:pt x="887" y="273"/>
                </a:cubicBezTo>
                <a:cubicBezTo>
                  <a:pt x="886" y="271"/>
                  <a:pt x="886" y="271"/>
                  <a:pt x="886" y="271"/>
                </a:cubicBezTo>
                <a:cubicBezTo>
                  <a:pt x="883" y="269"/>
                  <a:pt x="883" y="269"/>
                  <a:pt x="883" y="269"/>
                </a:cubicBezTo>
                <a:cubicBezTo>
                  <a:pt x="882" y="270"/>
                  <a:pt x="882" y="270"/>
                  <a:pt x="882" y="270"/>
                </a:cubicBezTo>
                <a:cubicBezTo>
                  <a:pt x="882" y="268"/>
                  <a:pt x="882" y="268"/>
                  <a:pt x="882" y="268"/>
                </a:cubicBezTo>
                <a:cubicBezTo>
                  <a:pt x="883" y="267"/>
                  <a:pt x="883" y="267"/>
                  <a:pt x="883" y="267"/>
                </a:cubicBezTo>
                <a:cubicBezTo>
                  <a:pt x="883" y="264"/>
                  <a:pt x="883" y="264"/>
                  <a:pt x="883" y="264"/>
                </a:cubicBezTo>
                <a:cubicBezTo>
                  <a:pt x="882" y="264"/>
                  <a:pt x="882" y="264"/>
                  <a:pt x="882" y="264"/>
                </a:cubicBezTo>
                <a:cubicBezTo>
                  <a:pt x="879" y="262"/>
                  <a:pt x="879" y="262"/>
                  <a:pt x="879" y="262"/>
                </a:cubicBezTo>
                <a:cubicBezTo>
                  <a:pt x="879" y="260"/>
                  <a:pt x="879" y="260"/>
                  <a:pt x="879" y="260"/>
                </a:cubicBezTo>
                <a:cubicBezTo>
                  <a:pt x="876" y="257"/>
                  <a:pt x="876" y="257"/>
                  <a:pt x="876" y="257"/>
                </a:cubicBezTo>
                <a:cubicBezTo>
                  <a:pt x="873" y="258"/>
                  <a:pt x="873" y="258"/>
                  <a:pt x="873" y="258"/>
                </a:cubicBezTo>
                <a:cubicBezTo>
                  <a:pt x="871" y="259"/>
                  <a:pt x="871" y="259"/>
                  <a:pt x="871" y="259"/>
                </a:cubicBezTo>
                <a:cubicBezTo>
                  <a:pt x="870" y="260"/>
                  <a:pt x="870" y="260"/>
                  <a:pt x="870" y="260"/>
                </a:cubicBezTo>
                <a:cubicBezTo>
                  <a:pt x="868" y="259"/>
                  <a:pt x="868" y="259"/>
                  <a:pt x="868" y="259"/>
                </a:cubicBezTo>
                <a:cubicBezTo>
                  <a:pt x="868" y="261"/>
                  <a:pt x="868" y="261"/>
                  <a:pt x="868" y="261"/>
                </a:cubicBezTo>
                <a:cubicBezTo>
                  <a:pt x="867" y="259"/>
                  <a:pt x="867" y="259"/>
                  <a:pt x="867" y="259"/>
                </a:cubicBezTo>
                <a:cubicBezTo>
                  <a:pt x="865" y="259"/>
                  <a:pt x="865" y="259"/>
                  <a:pt x="865" y="259"/>
                </a:cubicBezTo>
                <a:cubicBezTo>
                  <a:pt x="864" y="258"/>
                  <a:pt x="864" y="258"/>
                  <a:pt x="864" y="258"/>
                </a:cubicBezTo>
                <a:cubicBezTo>
                  <a:pt x="862" y="258"/>
                  <a:pt x="862" y="258"/>
                  <a:pt x="862" y="258"/>
                </a:cubicBezTo>
                <a:cubicBezTo>
                  <a:pt x="859" y="260"/>
                  <a:pt x="859" y="260"/>
                  <a:pt x="859" y="260"/>
                </a:cubicBezTo>
                <a:cubicBezTo>
                  <a:pt x="856" y="260"/>
                  <a:pt x="856" y="260"/>
                  <a:pt x="856" y="260"/>
                </a:cubicBezTo>
                <a:cubicBezTo>
                  <a:pt x="859" y="259"/>
                  <a:pt x="859" y="259"/>
                  <a:pt x="859" y="259"/>
                </a:cubicBezTo>
                <a:cubicBezTo>
                  <a:pt x="859" y="257"/>
                  <a:pt x="859" y="257"/>
                  <a:pt x="859" y="257"/>
                </a:cubicBezTo>
                <a:cubicBezTo>
                  <a:pt x="857" y="257"/>
                  <a:pt x="857" y="257"/>
                  <a:pt x="857" y="257"/>
                </a:cubicBezTo>
                <a:cubicBezTo>
                  <a:pt x="852" y="254"/>
                  <a:pt x="852" y="254"/>
                  <a:pt x="852" y="254"/>
                </a:cubicBezTo>
                <a:cubicBezTo>
                  <a:pt x="849" y="253"/>
                  <a:pt x="849" y="253"/>
                  <a:pt x="849" y="253"/>
                </a:cubicBezTo>
                <a:cubicBezTo>
                  <a:pt x="846" y="252"/>
                  <a:pt x="846" y="252"/>
                  <a:pt x="846" y="252"/>
                </a:cubicBezTo>
                <a:cubicBezTo>
                  <a:pt x="844" y="251"/>
                  <a:pt x="844" y="251"/>
                  <a:pt x="844" y="251"/>
                </a:cubicBezTo>
                <a:cubicBezTo>
                  <a:pt x="843" y="252"/>
                  <a:pt x="843" y="252"/>
                  <a:pt x="843" y="252"/>
                </a:cubicBezTo>
                <a:cubicBezTo>
                  <a:pt x="842" y="252"/>
                  <a:pt x="842" y="252"/>
                  <a:pt x="842" y="252"/>
                </a:cubicBezTo>
                <a:cubicBezTo>
                  <a:pt x="840" y="254"/>
                  <a:pt x="840" y="254"/>
                  <a:pt x="840" y="254"/>
                </a:cubicBezTo>
                <a:cubicBezTo>
                  <a:pt x="840" y="255"/>
                  <a:pt x="840" y="255"/>
                  <a:pt x="840" y="255"/>
                </a:cubicBezTo>
                <a:cubicBezTo>
                  <a:pt x="839" y="255"/>
                  <a:pt x="839" y="255"/>
                  <a:pt x="839" y="255"/>
                </a:cubicBezTo>
                <a:cubicBezTo>
                  <a:pt x="838" y="254"/>
                  <a:pt x="838" y="254"/>
                  <a:pt x="838" y="254"/>
                </a:cubicBezTo>
                <a:cubicBezTo>
                  <a:pt x="837" y="255"/>
                  <a:pt x="837" y="255"/>
                  <a:pt x="837" y="255"/>
                </a:cubicBezTo>
                <a:cubicBezTo>
                  <a:pt x="837" y="258"/>
                  <a:pt x="837" y="258"/>
                  <a:pt x="837" y="258"/>
                </a:cubicBezTo>
                <a:cubicBezTo>
                  <a:pt x="835" y="261"/>
                  <a:pt x="835" y="261"/>
                  <a:pt x="835" y="261"/>
                </a:cubicBezTo>
                <a:cubicBezTo>
                  <a:pt x="835" y="265"/>
                  <a:pt x="835" y="265"/>
                  <a:pt x="835" y="265"/>
                </a:cubicBezTo>
                <a:cubicBezTo>
                  <a:pt x="837" y="267"/>
                  <a:pt x="837" y="267"/>
                  <a:pt x="837" y="267"/>
                </a:cubicBezTo>
                <a:cubicBezTo>
                  <a:pt x="838" y="267"/>
                  <a:pt x="838" y="267"/>
                  <a:pt x="838" y="267"/>
                </a:cubicBezTo>
                <a:cubicBezTo>
                  <a:pt x="838" y="268"/>
                  <a:pt x="838" y="268"/>
                  <a:pt x="838" y="268"/>
                </a:cubicBezTo>
                <a:cubicBezTo>
                  <a:pt x="839" y="268"/>
                  <a:pt x="839" y="268"/>
                  <a:pt x="839" y="268"/>
                </a:cubicBezTo>
                <a:cubicBezTo>
                  <a:pt x="839" y="270"/>
                  <a:pt x="839" y="270"/>
                  <a:pt x="839" y="270"/>
                </a:cubicBezTo>
                <a:cubicBezTo>
                  <a:pt x="838" y="271"/>
                  <a:pt x="838" y="271"/>
                  <a:pt x="838" y="271"/>
                </a:cubicBezTo>
                <a:cubicBezTo>
                  <a:pt x="837" y="271"/>
                  <a:pt x="837" y="271"/>
                  <a:pt x="837" y="271"/>
                </a:cubicBezTo>
                <a:cubicBezTo>
                  <a:pt x="836" y="274"/>
                  <a:pt x="836" y="274"/>
                  <a:pt x="836" y="274"/>
                </a:cubicBezTo>
                <a:cubicBezTo>
                  <a:pt x="834" y="277"/>
                  <a:pt x="834" y="277"/>
                  <a:pt x="834" y="277"/>
                </a:cubicBezTo>
                <a:cubicBezTo>
                  <a:pt x="829" y="281"/>
                  <a:pt x="829" y="281"/>
                  <a:pt x="829" y="281"/>
                </a:cubicBezTo>
                <a:cubicBezTo>
                  <a:pt x="829" y="282"/>
                  <a:pt x="829" y="282"/>
                  <a:pt x="829" y="282"/>
                </a:cubicBezTo>
                <a:cubicBezTo>
                  <a:pt x="830" y="283"/>
                  <a:pt x="830" y="283"/>
                  <a:pt x="830" y="283"/>
                </a:cubicBezTo>
                <a:cubicBezTo>
                  <a:pt x="833" y="283"/>
                  <a:pt x="833" y="283"/>
                  <a:pt x="833" y="283"/>
                </a:cubicBezTo>
                <a:cubicBezTo>
                  <a:pt x="835" y="283"/>
                  <a:pt x="835" y="283"/>
                  <a:pt x="835" y="283"/>
                </a:cubicBezTo>
                <a:cubicBezTo>
                  <a:pt x="833" y="284"/>
                  <a:pt x="833" y="284"/>
                  <a:pt x="833" y="284"/>
                </a:cubicBezTo>
                <a:cubicBezTo>
                  <a:pt x="832" y="287"/>
                  <a:pt x="832" y="287"/>
                  <a:pt x="832" y="287"/>
                </a:cubicBezTo>
                <a:cubicBezTo>
                  <a:pt x="832" y="288"/>
                  <a:pt x="832" y="288"/>
                  <a:pt x="832" y="288"/>
                </a:cubicBezTo>
                <a:cubicBezTo>
                  <a:pt x="834" y="288"/>
                  <a:pt x="834" y="288"/>
                  <a:pt x="834" y="288"/>
                </a:cubicBezTo>
                <a:cubicBezTo>
                  <a:pt x="833" y="289"/>
                  <a:pt x="833" y="289"/>
                  <a:pt x="833" y="289"/>
                </a:cubicBezTo>
                <a:cubicBezTo>
                  <a:pt x="831" y="290"/>
                  <a:pt x="831" y="290"/>
                  <a:pt x="831" y="290"/>
                </a:cubicBezTo>
                <a:cubicBezTo>
                  <a:pt x="832" y="292"/>
                  <a:pt x="832" y="292"/>
                  <a:pt x="832" y="292"/>
                </a:cubicBezTo>
                <a:cubicBezTo>
                  <a:pt x="833" y="293"/>
                  <a:pt x="833" y="293"/>
                  <a:pt x="833" y="293"/>
                </a:cubicBezTo>
                <a:cubicBezTo>
                  <a:pt x="831" y="295"/>
                  <a:pt x="831" y="295"/>
                  <a:pt x="831" y="295"/>
                </a:cubicBezTo>
                <a:cubicBezTo>
                  <a:pt x="831" y="296"/>
                  <a:pt x="831" y="296"/>
                  <a:pt x="831" y="296"/>
                </a:cubicBezTo>
                <a:cubicBezTo>
                  <a:pt x="834" y="296"/>
                  <a:pt x="834" y="296"/>
                  <a:pt x="834" y="296"/>
                </a:cubicBezTo>
                <a:cubicBezTo>
                  <a:pt x="834" y="297"/>
                  <a:pt x="834" y="297"/>
                  <a:pt x="834" y="297"/>
                </a:cubicBezTo>
                <a:cubicBezTo>
                  <a:pt x="832" y="301"/>
                  <a:pt x="832" y="301"/>
                  <a:pt x="832" y="301"/>
                </a:cubicBezTo>
                <a:cubicBezTo>
                  <a:pt x="830" y="302"/>
                  <a:pt x="830" y="302"/>
                  <a:pt x="830" y="302"/>
                </a:cubicBezTo>
                <a:cubicBezTo>
                  <a:pt x="830" y="304"/>
                  <a:pt x="830" y="304"/>
                  <a:pt x="830" y="304"/>
                </a:cubicBezTo>
                <a:cubicBezTo>
                  <a:pt x="831" y="305"/>
                  <a:pt x="831" y="305"/>
                  <a:pt x="831" y="305"/>
                </a:cubicBezTo>
                <a:cubicBezTo>
                  <a:pt x="829" y="305"/>
                  <a:pt x="829" y="305"/>
                  <a:pt x="829" y="305"/>
                </a:cubicBezTo>
                <a:cubicBezTo>
                  <a:pt x="828" y="302"/>
                  <a:pt x="828" y="302"/>
                  <a:pt x="828" y="302"/>
                </a:cubicBezTo>
                <a:cubicBezTo>
                  <a:pt x="827" y="302"/>
                  <a:pt x="827" y="302"/>
                  <a:pt x="827" y="302"/>
                </a:cubicBezTo>
                <a:cubicBezTo>
                  <a:pt x="825" y="305"/>
                  <a:pt x="825" y="305"/>
                  <a:pt x="825" y="305"/>
                </a:cubicBezTo>
                <a:cubicBezTo>
                  <a:pt x="825" y="306"/>
                  <a:pt x="825" y="306"/>
                  <a:pt x="825" y="306"/>
                </a:cubicBezTo>
                <a:cubicBezTo>
                  <a:pt x="826" y="306"/>
                  <a:pt x="826" y="306"/>
                  <a:pt x="826" y="306"/>
                </a:cubicBezTo>
                <a:cubicBezTo>
                  <a:pt x="826" y="308"/>
                  <a:pt x="826" y="308"/>
                  <a:pt x="826" y="308"/>
                </a:cubicBezTo>
                <a:cubicBezTo>
                  <a:pt x="824" y="309"/>
                  <a:pt x="824" y="309"/>
                  <a:pt x="824" y="309"/>
                </a:cubicBezTo>
                <a:cubicBezTo>
                  <a:pt x="823" y="309"/>
                  <a:pt x="823" y="309"/>
                  <a:pt x="823" y="309"/>
                </a:cubicBezTo>
                <a:cubicBezTo>
                  <a:pt x="817" y="315"/>
                  <a:pt x="817" y="315"/>
                  <a:pt x="817" y="315"/>
                </a:cubicBezTo>
                <a:cubicBezTo>
                  <a:pt x="816" y="316"/>
                  <a:pt x="816" y="316"/>
                  <a:pt x="816" y="316"/>
                </a:cubicBezTo>
                <a:cubicBezTo>
                  <a:pt x="814" y="320"/>
                  <a:pt x="814" y="320"/>
                  <a:pt x="814" y="320"/>
                </a:cubicBezTo>
                <a:cubicBezTo>
                  <a:pt x="815" y="321"/>
                  <a:pt x="815" y="321"/>
                  <a:pt x="815" y="321"/>
                </a:cubicBezTo>
                <a:cubicBezTo>
                  <a:pt x="817" y="322"/>
                  <a:pt x="817" y="322"/>
                  <a:pt x="817" y="322"/>
                </a:cubicBezTo>
                <a:cubicBezTo>
                  <a:pt x="818" y="324"/>
                  <a:pt x="818" y="324"/>
                  <a:pt x="818" y="324"/>
                </a:cubicBezTo>
                <a:cubicBezTo>
                  <a:pt x="820" y="326"/>
                  <a:pt x="820" y="326"/>
                  <a:pt x="820" y="326"/>
                </a:cubicBezTo>
                <a:cubicBezTo>
                  <a:pt x="823" y="330"/>
                  <a:pt x="823" y="330"/>
                  <a:pt x="823" y="330"/>
                </a:cubicBezTo>
                <a:cubicBezTo>
                  <a:pt x="823" y="336"/>
                  <a:pt x="823" y="336"/>
                  <a:pt x="823" y="336"/>
                </a:cubicBezTo>
                <a:cubicBezTo>
                  <a:pt x="823" y="342"/>
                  <a:pt x="823" y="342"/>
                  <a:pt x="823" y="342"/>
                </a:cubicBezTo>
                <a:cubicBezTo>
                  <a:pt x="825" y="345"/>
                  <a:pt x="825" y="345"/>
                  <a:pt x="825" y="345"/>
                </a:cubicBezTo>
                <a:cubicBezTo>
                  <a:pt x="824" y="347"/>
                  <a:pt x="824" y="347"/>
                  <a:pt x="824" y="347"/>
                </a:cubicBezTo>
                <a:cubicBezTo>
                  <a:pt x="824" y="351"/>
                  <a:pt x="824" y="351"/>
                  <a:pt x="824" y="351"/>
                </a:cubicBezTo>
                <a:cubicBezTo>
                  <a:pt x="824" y="352"/>
                  <a:pt x="824" y="352"/>
                  <a:pt x="824" y="352"/>
                </a:cubicBezTo>
                <a:cubicBezTo>
                  <a:pt x="822" y="357"/>
                  <a:pt x="822" y="357"/>
                  <a:pt x="822" y="357"/>
                </a:cubicBezTo>
                <a:cubicBezTo>
                  <a:pt x="821" y="359"/>
                  <a:pt x="821" y="359"/>
                  <a:pt x="821" y="359"/>
                </a:cubicBezTo>
                <a:cubicBezTo>
                  <a:pt x="822" y="359"/>
                  <a:pt x="822" y="359"/>
                  <a:pt x="822" y="359"/>
                </a:cubicBezTo>
                <a:cubicBezTo>
                  <a:pt x="823" y="357"/>
                  <a:pt x="823" y="357"/>
                  <a:pt x="823" y="357"/>
                </a:cubicBezTo>
                <a:cubicBezTo>
                  <a:pt x="824" y="356"/>
                  <a:pt x="824" y="356"/>
                  <a:pt x="824" y="356"/>
                </a:cubicBezTo>
                <a:cubicBezTo>
                  <a:pt x="824" y="358"/>
                  <a:pt x="824" y="358"/>
                  <a:pt x="824" y="358"/>
                </a:cubicBezTo>
                <a:cubicBezTo>
                  <a:pt x="826" y="361"/>
                  <a:pt x="826" y="361"/>
                  <a:pt x="826" y="361"/>
                </a:cubicBezTo>
                <a:cubicBezTo>
                  <a:pt x="824" y="362"/>
                  <a:pt x="824" y="362"/>
                  <a:pt x="824" y="362"/>
                </a:cubicBezTo>
                <a:cubicBezTo>
                  <a:pt x="822" y="363"/>
                  <a:pt x="822" y="363"/>
                  <a:pt x="822" y="363"/>
                </a:cubicBezTo>
                <a:cubicBezTo>
                  <a:pt x="821" y="362"/>
                  <a:pt x="821" y="362"/>
                  <a:pt x="821" y="362"/>
                </a:cubicBezTo>
                <a:cubicBezTo>
                  <a:pt x="820" y="361"/>
                  <a:pt x="820" y="361"/>
                  <a:pt x="820" y="361"/>
                </a:cubicBezTo>
                <a:cubicBezTo>
                  <a:pt x="817" y="366"/>
                  <a:pt x="817" y="366"/>
                  <a:pt x="817" y="366"/>
                </a:cubicBezTo>
                <a:cubicBezTo>
                  <a:pt x="815" y="367"/>
                  <a:pt x="815" y="367"/>
                  <a:pt x="815" y="367"/>
                </a:cubicBezTo>
                <a:cubicBezTo>
                  <a:pt x="815" y="369"/>
                  <a:pt x="815" y="369"/>
                  <a:pt x="815" y="369"/>
                </a:cubicBezTo>
                <a:cubicBezTo>
                  <a:pt x="810" y="371"/>
                  <a:pt x="810" y="371"/>
                  <a:pt x="810" y="371"/>
                </a:cubicBezTo>
                <a:cubicBezTo>
                  <a:pt x="809" y="372"/>
                  <a:pt x="809" y="372"/>
                  <a:pt x="809" y="372"/>
                </a:cubicBezTo>
                <a:cubicBezTo>
                  <a:pt x="808" y="373"/>
                  <a:pt x="808" y="373"/>
                  <a:pt x="808" y="373"/>
                </a:cubicBezTo>
                <a:cubicBezTo>
                  <a:pt x="802" y="375"/>
                  <a:pt x="802" y="375"/>
                  <a:pt x="802" y="375"/>
                </a:cubicBezTo>
                <a:cubicBezTo>
                  <a:pt x="798" y="377"/>
                  <a:pt x="798" y="377"/>
                  <a:pt x="798" y="377"/>
                </a:cubicBezTo>
                <a:cubicBezTo>
                  <a:pt x="797" y="378"/>
                  <a:pt x="797" y="378"/>
                  <a:pt x="797" y="378"/>
                </a:cubicBezTo>
                <a:cubicBezTo>
                  <a:pt x="795" y="378"/>
                  <a:pt x="795" y="378"/>
                  <a:pt x="795" y="378"/>
                </a:cubicBezTo>
                <a:cubicBezTo>
                  <a:pt x="793" y="379"/>
                  <a:pt x="793" y="379"/>
                  <a:pt x="793" y="379"/>
                </a:cubicBezTo>
                <a:cubicBezTo>
                  <a:pt x="789" y="380"/>
                  <a:pt x="789" y="380"/>
                  <a:pt x="789" y="380"/>
                </a:cubicBezTo>
                <a:cubicBezTo>
                  <a:pt x="786" y="381"/>
                  <a:pt x="786" y="381"/>
                  <a:pt x="786" y="381"/>
                </a:cubicBezTo>
                <a:cubicBezTo>
                  <a:pt x="787" y="382"/>
                  <a:pt x="787" y="382"/>
                  <a:pt x="787" y="382"/>
                </a:cubicBezTo>
                <a:cubicBezTo>
                  <a:pt x="787" y="384"/>
                  <a:pt x="787" y="384"/>
                  <a:pt x="787" y="384"/>
                </a:cubicBezTo>
                <a:cubicBezTo>
                  <a:pt x="788" y="386"/>
                  <a:pt x="788" y="386"/>
                  <a:pt x="788" y="386"/>
                </a:cubicBezTo>
                <a:cubicBezTo>
                  <a:pt x="788" y="388"/>
                  <a:pt x="788" y="388"/>
                  <a:pt x="788" y="388"/>
                </a:cubicBezTo>
                <a:cubicBezTo>
                  <a:pt x="789" y="389"/>
                  <a:pt x="789" y="389"/>
                  <a:pt x="789" y="389"/>
                </a:cubicBezTo>
                <a:cubicBezTo>
                  <a:pt x="788" y="390"/>
                  <a:pt x="788" y="390"/>
                  <a:pt x="788" y="390"/>
                </a:cubicBezTo>
                <a:cubicBezTo>
                  <a:pt x="788" y="391"/>
                  <a:pt x="788" y="391"/>
                  <a:pt x="788" y="391"/>
                </a:cubicBezTo>
                <a:cubicBezTo>
                  <a:pt x="789" y="391"/>
                  <a:pt x="789" y="391"/>
                  <a:pt x="789" y="391"/>
                </a:cubicBezTo>
                <a:cubicBezTo>
                  <a:pt x="788" y="392"/>
                  <a:pt x="788" y="392"/>
                  <a:pt x="788" y="392"/>
                </a:cubicBezTo>
                <a:cubicBezTo>
                  <a:pt x="789" y="394"/>
                  <a:pt x="789" y="394"/>
                  <a:pt x="789" y="394"/>
                </a:cubicBezTo>
                <a:cubicBezTo>
                  <a:pt x="788" y="395"/>
                  <a:pt x="788" y="395"/>
                  <a:pt x="788" y="395"/>
                </a:cubicBezTo>
                <a:cubicBezTo>
                  <a:pt x="788" y="397"/>
                  <a:pt x="788" y="397"/>
                  <a:pt x="788" y="397"/>
                </a:cubicBezTo>
                <a:cubicBezTo>
                  <a:pt x="787" y="398"/>
                  <a:pt x="787" y="398"/>
                  <a:pt x="787" y="398"/>
                </a:cubicBezTo>
                <a:cubicBezTo>
                  <a:pt x="787" y="401"/>
                  <a:pt x="787" y="401"/>
                  <a:pt x="787" y="401"/>
                </a:cubicBezTo>
                <a:cubicBezTo>
                  <a:pt x="787" y="403"/>
                  <a:pt x="787" y="403"/>
                  <a:pt x="787" y="403"/>
                </a:cubicBezTo>
                <a:cubicBezTo>
                  <a:pt x="786" y="408"/>
                  <a:pt x="786" y="408"/>
                  <a:pt x="786" y="408"/>
                </a:cubicBezTo>
                <a:cubicBezTo>
                  <a:pt x="786" y="409"/>
                  <a:pt x="786" y="409"/>
                  <a:pt x="786" y="409"/>
                </a:cubicBezTo>
                <a:cubicBezTo>
                  <a:pt x="787" y="410"/>
                  <a:pt x="787" y="410"/>
                  <a:pt x="787" y="410"/>
                </a:cubicBezTo>
                <a:cubicBezTo>
                  <a:pt x="787" y="411"/>
                  <a:pt x="787" y="411"/>
                  <a:pt x="787" y="411"/>
                </a:cubicBezTo>
                <a:cubicBezTo>
                  <a:pt x="788" y="412"/>
                  <a:pt x="788" y="412"/>
                  <a:pt x="788" y="412"/>
                </a:cubicBezTo>
                <a:cubicBezTo>
                  <a:pt x="786" y="414"/>
                  <a:pt x="786" y="414"/>
                  <a:pt x="786" y="414"/>
                </a:cubicBezTo>
                <a:cubicBezTo>
                  <a:pt x="786" y="416"/>
                  <a:pt x="786" y="416"/>
                  <a:pt x="786" y="416"/>
                </a:cubicBezTo>
                <a:cubicBezTo>
                  <a:pt x="787" y="417"/>
                  <a:pt x="787" y="417"/>
                  <a:pt x="787" y="417"/>
                </a:cubicBezTo>
                <a:cubicBezTo>
                  <a:pt x="787" y="420"/>
                  <a:pt x="787" y="420"/>
                  <a:pt x="787" y="420"/>
                </a:cubicBezTo>
                <a:cubicBezTo>
                  <a:pt x="788" y="421"/>
                  <a:pt x="788" y="421"/>
                  <a:pt x="788" y="421"/>
                </a:cubicBezTo>
                <a:cubicBezTo>
                  <a:pt x="786" y="423"/>
                  <a:pt x="786" y="423"/>
                  <a:pt x="786" y="423"/>
                </a:cubicBezTo>
                <a:cubicBezTo>
                  <a:pt x="785" y="426"/>
                  <a:pt x="785" y="426"/>
                  <a:pt x="785" y="426"/>
                </a:cubicBezTo>
                <a:cubicBezTo>
                  <a:pt x="784" y="426"/>
                  <a:pt x="784" y="426"/>
                  <a:pt x="784" y="426"/>
                </a:cubicBezTo>
                <a:cubicBezTo>
                  <a:pt x="783" y="426"/>
                  <a:pt x="783" y="426"/>
                  <a:pt x="783" y="426"/>
                </a:cubicBezTo>
                <a:cubicBezTo>
                  <a:pt x="783" y="428"/>
                  <a:pt x="783" y="428"/>
                  <a:pt x="783" y="428"/>
                </a:cubicBezTo>
                <a:cubicBezTo>
                  <a:pt x="784" y="429"/>
                  <a:pt x="784" y="429"/>
                  <a:pt x="784" y="429"/>
                </a:cubicBezTo>
                <a:cubicBezTo>
                  <a:pt x="783" y="431"/>
                  <a:pt x="783" y="431"/>
                  <a:pt x="783" y="431"/>
                </a:cubicBezTo>
                <a:cubicBezTo>
                  <a:pt x="782" y="434"/>
                  <a:pt x="782" y="434"/>
                  <a:pt x="782" y="434"/>
                </a:cubicBezTo>
                <a:cubicBezTo>
                  <a:pt x="783" y="436"/>
                  <a:pt x="783" y="436"/>
                  <a:pt x="783" y="436"/>
                </a:cubicBezTo>
                <a:cubicBezTo>
                  <a:pt x="785" y="438"/>
                  <a:pt x="785" y="438"/>
                  <a:pt x="785" y="438"/>
                </a:cubicBezTo>
                <a:cubicBezTo>
                  <a:pt x="787" y="439"/>
                  <a:pt x="787" y="439"/>
                  <a:pt x="787" y="439"/>
                </a:cubicBezTo>
                <a:cubicBezTo>
                  <a:pt x="783" y="439"/>
                  <a:pt x="783" y="439"/>
                  <a:pt x="783" y="439"/>
                </a:cubicBezTo>
                <a:cubicBezTo>
                  <a:pt x="781" y="437"/>
                  <a:pt x="781" y="437"/>
                  <a:pt x="781" y="437"/>
                </a:cubicBezTo>
                <a:cubicBezTo>
                  <a:pt x="781" y="434"/>
                  <a:pt x="781" y="434"/>
                  <a:pt x="781" y="434"/>
                </a:cubicBezTo>
                <a:cubicBezTo>
                  <a:pt x="781" y="431"/>
                  <a:pt x="781" y="431"/>
                  <a:pt x="781" y="431"/>
                </a:cubicBezTo>
                <a:cubicBezTo>
                  <a:pt x="779" y="430"/>
                  <a:pt x="779" y="430"/>
                  <a:pt x="779" y="430"/>
                </a:cubicBezTo>
                <a:cubicBezTo>
                  <a:pt x="779" y="429"/>
                  <a:pt x="779" y="429"/>
                  <a:pt x="779" y="429"/>
                </a:cubicBezTo>
                <a:cubicBezTo>
                  <a:pt x="779" y="428"/>
                  <a:pt x="779" y="428"/>
                  <a:pt x="779" y="428"/>
                </a:cubicBezTo>
                <a:cubicBezTo>
                  <a:pt x="779" y="428"/>
                  <a:pt x="779" y="428"/>
                  <a:pt x="779" y="428"/>
                </a:cubicBezTo>
                <a:cubicBezTo>
                  <a:pt x="775" y="432"/>
                  <a:pt x="775" y="432"/>
                  <a:pt x="775" y="432"/>
                </a:cubicBezTo>
                <a:cubicBezTo>
                  <a:pt x="775" y="434"/>
                  <a:pt x="775" y="434"/>
                  <a:pt x="775" y="434"/>
                </a:cubicBezTo>
                <a:cubicBezTo>
                  <a:pt x="775" y="435"/>
                  <a:pt x="775" y="435"/>
                  <a:pt x="775" y="435"/>
                </a:cubicBezTo>
                <a:cubicBezTo>
                  <a:pt x="773" y="435"/>
                  <a:pt x="773" y="435"/>
                  <a:pt x="773" y="435"/>
                </a:cubicBezTo>
                <a:cubicBezTo>
                  <a:pt x="771" y="433"/>
                  <a:pt x="771" y="433"/>
                  <a:pt x="771" y="433"/>
                </a:cubicBezTo>
                <a:cubicBezTo>
                  <a:pt x="769" y="433"/>
                  <a:pt x="769" y="433"/>
                  <a:pt x="769" y="433"/>
                </a:cubicBezTo>
                <a:cubicBezTo>
                  <a:pt x="766" y="434"/>
                  <a:pt x="766" y="434"/>
                  <a:pt x="766" y="434"/>
                </a:cubicBezTo>
                <a:cubicBezTo>
                  <a:pt x="763" y="436"/>
                  <a:pt x="763" y="436"/>
                  <a:pt x="763" y="436"/>
                </a:cubicBezTo>
                <a:cubicBezTo>
                  <a:pt x="767" y="432"/>
                  <a:pt x="767" y="432"/>
                  <a:pt x="767" y="432"/>
                </a:cubicBezTo>
                <a:cubicBezTo>
                  <a:pt x="768" y="430"/>
                  <a:pt x="768" y="430"/>
                  <a:pt x="768" y="430"/>
                </a:cubicBezTo>
                <a:cubicBezTo>
                  <a:pt x="767" y="428"/>
                  <a:pt x="767" y="428"/>
                  <a:pt x="767" y="428"/>
                </a:cubicBezTo>
                <a:cubicBezTo>
                  <a:pt x="767" y="425"/>
                  <a:pt x="767" y="425"/>
                  <a:pt x="767" y="425"/>
                </a:cubicBezTo>
                <a:cubicBezTo>
                  <a:pt x="766" y="423"/>
                  <a:pt x="766" y="423"/>
                  <a:pt x="766" y="423"/>
                </a:cubicBezTo>
                <a:cubicBezTo>
                  <a:pt x="765" y="422"/>
                  <a:pt x="765" y="422"/>
                  <a:pt x="765" y="422"/>
                </a:cubicBezTo>
                <a:cubicBezTo>
                  <a:pt x="765" y="422"/>
                  <a:pt x="765" y="422"/>
                  <a:pt x="765" y="422"/>
                </a:cubicBezTo>
                <a:cubicBezTo>
                  <a:pt x="763" y="421"/>
                  <a:pt x="763" y="421"/>
                  <a:pt x="763" y="421"/>
                </a:cubicBezTo>
                <a:cubicBezTo>
                  <a:pt x="761" y="420"/>
                  <a:pt x="761" y="420"/>
                  <a:pt x="761" y="420"/>
                </a:cubicBezTo>
                <a:cubicBezTo>
                  <a:pt x="761" y="419"/>
                  <a:pt x="761" y="419"/>
                  <a:pt x="761" y="419"/>
                </a:cubicBezTo>
                <a:cubicBezTo>
                  <a:pt x="760" y="418"/>
                  <a:pt x="760" y="418"/>
                  <a:pt x="760" y="418"/>
                </a:cubicBezTo>
                <a:cubicBezTo>
                  <a:pt x="761" y="416"/>
                  <a:pt x="761" y="416"/>
                  <a:pt x="761" y="416"/>
                </a:cubicBezTo>
                <a:cubicBezTo>
                  <a:pt x="760" y="414"/>
                  <a:pt x="760" y="414"/>
                  <a:pt x="760" y="414"/>
                </a:cubicBezTo>
                <a:cubicBezTo>
                  <a:pt x="758" y="413"/>
                  <a:pt x="758" y="413"/>
                  <a:pt x="758" y="413"/>
                </a:cubicBezTo>
                <a:cubicBezTo>
                  <a:pt x="758" y="411"/>
                  <a:pt x="758" y="411"/>
                  <a:pt x="758" y="411"/>
                </a:cubicBezTo>
                <a:cubicBezTo>
                  <a:pt x="756" y="409"/>
                  <a:pt x="756" y="409"/>
                  <a:pt x="756" y="409"/>
                </a:cubicBezTo>
                <a:cubicBezTo>
                  <a:pt x="755" y="408"/>
                  <a:pt x="755" y="408"/>
                  <a:pt x="755" y="408"/>
                </a:cubicBezTo>
                <a:cubicBezTo>
                  <a:pt x="756" y="404"/>
                  <a:pt x="756" y="404"/>
                  <a:pt x="756" y="404"/>
                </a:cubicBezTo>
                <a:cubicBezTo>
                  <a:pt x="758" y="402"/>
                  <a:pt x="758" y="402"/>
                  <a:pt x="758" y="402"/>
                </a:cubicBezTo>
                <a:cubicBezTo>
                  <a:pt x="759" y="399"/>
                  <a:pt x="759" y="399"/>
                  <a:pt x="759" y="399"/>
                </a:cubicBezTo>
                <a:cubicBezTo>
                  <a:pt x="759" y="398"/>
                  <a:pt x="759" y="398"/>
                  <a:pt x="759" y="398"/>
                </a:cubicBezTo>
                <a:cubicBezTo>
                  <a:pt x="762" y="394"/>
                  <a:pt x="762" y="394"/>
                  <a:pt x="762" y="394"/>
                </a:cubicBezTo>
                <a:cubicBezTo>
                  <a:pt x="762" y="389"/>
                  <a:pt x="762" y="389"/>
                  <a:pt x="762" y="389"/>
                </a:cubicBezTo>
                <a:cubicBezTo>
                  <a:pt x="761" y="389"/>
                  <a:pt x="761" y="389"/>
                  <a:pt x="761" y="389"/>
                </a:cubicBezTo>
                <a:cubicBezTo>
                  <a:pt x="761" y="386"/>
                  <a:pt x="761" y="386"/>
                  <a:pt x="761" y="386"/>
                </a:cubicBezTo>
                <a:cubicBezTo>
                  <a:pt x="762" y="384"/>
                  <a:pt x="762" y="384"/>
                  <a:pt x="762" y="384"/>
                </a:cubicBezTo>
                <a:cubicBezTo>
                  <a:pt x="763" y="382"/>
                  <a:pt x="763" y="382"/>
                  <a:pt x="763" y="382"/>
                </a:cubicBezTo>
                <a:cubicBezTo>
                  <a:pt x="764" y="380"/>
                  <a:pt x="764" y="380"/>
                  <a:pt x="764" y="380"/>
                </a:cubicBezTo>
                <a:cubicBezTo>
                  <a:pt x="766" y="375"/>
                  <a:pt x="766" y="375"/>
                  <a:pt x="766" y="375"/>
                </a:cubicBezTo>
                <a:cubicBezTo>
                  <a:pt x="766" y="372"/>
                  <a:pt x="766" y="372"/>
                  <a:pt x="766" y="372"/>
                </a:cubicBezTo>
                <a:cubicBezTo>
                  <a:pt x="765" y="372"/>
                  <a:pt x="765" y="372"/>
                  <a:pt x="765" y="372"/>
                </a:cubicBezTo>
                <a:cubicBezTo>
                  <a:pt x="764" y="372"/>
                  <a:pt x="764" y="372"/>
                  <a:pt x="764" y="372"/>
                </a:cubicBezTo>
                <a:cubicBezTo>
                  <a:pt x="764" y="372"/>
                  <a:pt x="764" y="372"/>
                  <a:pt x="764" y="372"/>
                </a:cubicBezTo>
                <a:cubicBezTo>
                  <a:pt x="763" y="372"/>
                  <a:pt x="763" y="372"/>
                  <a:pt x="763" y="372"/>
                </a:cubicBezTo>
                <a:cubicBezTo>
                  <a:pt x="760" y="373"/>
                  <a:pt x="760" y="373"/>
                  <a:pt x="760" y="373"/>
                </a:cubicBezTo>
                <a:cubicBezTo>
                  <a:pt x="757" y="372"/>
                  <a:pt x="757" y="372"/>
                  <a:pt x="757" y="372"/>
                </a:cubicBezTo>
                <a:cubicBezTo>
                  <a:pt x="754" y="371"/>
                  <a:pt x="754" y="371"/>
                  <a:pt x="754" y="371"/>
                </a:cubicBezTo>
                <a:cubicBezTo>
                  <a:pt x="753" y="371"/>
                  <a:pt x="753" y="371"/>
                  <a:pt x="753" y="371"/>
                </a:cubicBezTo>
                <a:cubicBezTo>
                  <a:pt x="752" y="370"/>
                  <a:pt x="752" y="370"/>
                  <a:pt x="752" y="370"/>
                </a:cubicBezTo>
                <a:cubicBezTo>
                  <a:pt x="748" y="370"/>
                  <a:pt x="748" y="370"/>
                  <a:pt x="748" y="370"/>
                </a:cubicBezTo>
                <a:cubicBezTo>
                  <a:pt x="745" y="370"/>
                  <a:pt x="745" y="370"/>
                  <a:pt x="745" y="370"/>
                </a:cubicBezTo>
                <a:cubicBezTo>
                  <a:pt x="744" y="370"/>
                  <a:pt x="744" y="370"/>
                  <a:pt x="744" y="370"/>
                </a:cubicBezTo>
                <a:cubicBezTo>
                  <a:pt x="741" y="370"/>
                  <a:pt x="741" y="370"/>
                  <a:pt x="741" y="370"/>
                </a:cubicBezTo>
                <a:cubicBezTo>
                  <a:pt x="741" y="369"/>
                  <a:pt x="741" y="369"/>
                  <a:pt x="741" y="369"/>
                </a:cubicBezTo>
                <a:cubicBezTo>
                  <a:pt x="741" y="368"/>
                  <a:pt x="741" y="368"/>
                  <a:pt x="741" y="368"/>
                </a:cubicBezTo>
                <a:cubicBezTo>
                  <a:pt x="738" y="366"/>
                  <a:pt x="738" y="366"/>
                  <a:pt x="738" y="366"/>
                </a:cubicBezTo>
                <a:cubicBezTo>
                  <a:pt x="738" y="364"/>
                  <a:pt x="738" y="364"/>
                  <a:pt x="738" y="364"/>
                </a:cubicBezTo>
                <a:cubicBezTo>
                  <a:pt x="735" y="361"/>
                  <a:pt x="735" y="361"/>
                  <a:pt x="735" y="361"/>
                </a:cubicBezTo>
                <a:cubicBezTo>
                  <a:pt x="733" y="361"/>
                  <a:pt x="733" y="361"/>
                  <a:pt x="733" y="361"/>
                </a:cubicBezTo>
                <a:cubicBezTo>
                  <a:pt x="730" y="359"/>
                  <a:pt x="730" y="359"/>
                  <a:pt x="730" y="359"/>
                </a:cubicBezTo>
                <a:cubicBezTo>
                  <a:pt x="729" y="358"/>
                  <a:pt x="729" y="358"/>
                  <a:pt x="729" y="358"/>
                </a:cubicBezTo>
                <a:cubicBezTo>
                  <a:pt x="724" y="356"/>
                  <a:pt x="724" y="356"/>
                  <a:pt x="724" y="356"/>
                </a:cubicBezTo>
                <a:cubicBezTo>
                  <a:pt x="723" y="354"/>
                  <a:pt x="723" y="354"/>
                  <a:pt x="723" y="354"/>
                </a:cubicBezTo>
                <a:cubicBezTo>
                  <a:pt x="722" y="355"/>
                  <a:pt x="722" y="355"/>
                  <a:pt x="722" y="355"/>
                </a:cubicBezTo>
                <a:cubicBezTo>
                  <a:pt x="722" y="354"/>
                  <a:pt x="722" y="354"/>
                  <a:pt x="722" y="354"/>
                </a:cubicBezTo>
                <a:cubicBezTo>
                  <a:pt x="721" y="351"/>
                  <a:pt x="721" y="351"/>
                  <a:pt x="721" y="351"/>
                </a:cubicBezTo>
                <a:cubicBezTo>
                  <a:pt x="719" y="349"/>
                  <a:pt x="719" y="349"/>
                  <a:pt x="719" y="349"/>
                </a:cubicBezTo>
                <a:cubicBezTo>
                  <a:pt x="719" y="347"/>
                  <a:pt x="719" y="347"/>
                  <a:pt x="719" y="347"/>
                </a:cubicBezTo>
                <a:cubicBezTo>
                  <a:pt x="718" y="346"/>
                  <a:pt x="718" y="346"/>
                  <a:pt x="718" y="346"/>
                </a:cubicBezTo>
                <a:cubicBezTo>
                  <a:pt x="716" y="343"/>
                  <a:pt x="716" y="343"/>
                  <a:pt x="716" y="343"/>
                </a:cubicBezTo>
                <a:cubicBezTo>
                  <a:pt x="715" y="343"/>
                  <a:pt x="715" y="343"/>
                  <a:pt x="715" y="343"/>
                </a:cubicBezTo>
                <a:cubicBezTo>
                  <a:pt x="711" y="339"/>
                  <a:pt x="711" y="339"/>
                  <a:pt x="711" y="339"/>
                </a:cubicBezTo>
                <a:cubicBezTo>
                  <a:pt x="709" y="339"/>
                  <a:pt x="709" y="339"/>
                  <a:pt x="709" y="339"/>
                </a:cubicBezTo>
                <a:cubicBezTo>
                  <a:pt x="708" y="338"/>
                  <a:pt x="708" y="338"/>
                  <a:pt x="708" y="338"/>
                </a:cubicBezTo>
                <a:cubicBezTo>
                  <a:pt x="704" y="337"/>
                  <a:pt x="704" y="337"/>
                  <a:pt x="704" y="337"/>
                </a:cubicBezTo>
                <a:cubicBezTo>
                  <a:pt x="701" y="334"/>
                  <a:pt x="701" y="334"/>
                  <a:pt x="701" y="334"/>
                </a:cubicBezTo>
                <a:cubicBezTo>
                  <a:pt x="696" y="331"/>
                  <a:pt x="696" y="331"/>
                  <a:pt x="696" y="331"/>
                </a:cubicBezTo>
                <a:cubicBezTo>
                  <a:pt x="693" y="331"/>
                  <a:pt x="693" y="331"/>
                  <a:pt x="693" y="331"/>
                </a:cubicBezTo>
                <a:cubicBezTo>
                  <a:pt x="685" y="334"/>
                  <a:pt x="685" y="334"/>
                  <a:pt x="685" y="334"/>
                </a:cubicBezTo>
                <a:cubicBezTo>
                  <a:pt x="678" y="336"/>
                  <a:pt x="678" y="336"/>
                  <a:pt x="678" y="336"/>
                </a:cubicBezTo>
                <a:cubicBezTo>
                  <a:pt x="675" y="336"/>
                  <a:pt x="675" y="336"/>
                  <a:pt x="675" y="336"/>
                </a:cubicBezTo>
                <a:cubicBezTo>
                  <a:pt x="673" y="335"/>
                  <a:pt x="673" y="335"/>
                  <a:pt x="673" y="335"/>
                </a:cubicBezTo>
                <a:cubicBezTo>
                  <a:pt x="675" y="335"/>
                  <a:pt x="675" y="335"/>
                  <a:pt x="675" y="335"/>
                </a:cubicBezTo>
                <a:cubicBezTo>
                  <a:pt x="678" y="334"/>
                  <a:pt x="678" y="334"/>
                  <a:pt x="678" y="334"/>
                </a:cubicBezTo>
                <a:cubicBezTo>
                  <a:pt x="684" y="328"/>
                  <a:pt x="684" y="328"/>
                  <a:pt x="684" y="328"/>
                </a:cubicBezTo>
                <a:cubicBezTo>
                  <a:pt x="685" y="326"/>
                  <a:pt x="685" y="326"/>
                  <a:pt x="685" y="326"/>
                </a:cubicBezTo>
                <a:cubicBezTo>
                  <a:pt x="684" y="322"/>
                  <a:pt x="684" y="322"/>
                  <a:pt x="684" y="322"/>
                </a:cubicBezTo>
                <a:cubicBezTo>
                  <a:pt x="683" y="321"/>
                  <a:pt x="683" y="321"/>
                  <a:pt x="683" y="321"/>
                </a:cubicBezTo>
                <a:cubicBezTo>
                  <a:pt x="685" y="317"/>
                  <a:pt x="685" y="317"/>
                  <a:pt x="685" y="317"/>
                </a:cubicBezTo>
                <a:cubicBezTo>
                  <a:pt x="685" y="313"/>
                  <a:pt x="685" y="313"/>
                  <a:pt x="685" y="313"/>
                </a:cubicBezTo>
                <a:cubicBezTo>
                  <a:pt x="684" y="310"/>
                  <a:pt x="684" y="310"/>
                  <a:pt x="684" y="310"/>
                </a:cubicBezTo>
                <a:cubicBezTo>
                  <a:pt x="684" y="308"/>
                  <a:pt x="684" y="308"/>
                  <a:pt x="684" y="308"/>
                </a:cubicBezTo>
                <a:cubicBezTo>
                  <a:pt x="684" y="305"/>
                  <a:pt x="684" y="305"/>
                  <a:pt x="684" y="305"/>
                </a:cubicBezTo>
                <a:cubicBezTo>
                  <a:pt x="684" y="303"/>
                  <a:pt x="684" y="303"/>
                  <a:pt x="684" y="303"/>
                </a:cubicBezTo>
                <a:cubicBezTo>
                  <a:pt x="683" y="303"/>
                  <a:pt x="683" y="303"/>
                  <a:pt x="683" y="303"/>
                </a:cubicBezTo>
                <a:cubicBezTo>
                  <a:pt x="677" y="303"/>
                  <a:pt x="677" y="303"/>
                  <a:pt x="677" y="303"/>
                </a:cubicBezTo>
                <a:cubicBezTo>
                  <a:pt x="674" y="308"/>
                  <a:pt x="674" y="308"/>
                  <a:pt x="674" y="308"/>
                </a:cubicBezTo>
                <a:cubicBezTo>
                  <a:pt x="671" y="312"/>
                  <a:pt x="671" y="312"/>
                  <a:pt x="671" y="312"/>
                </a:cubicBezTo>
                <a:cubicBezTo>
                  <a:pt x="666" y="313"/>
                  <a:pt x="666" y="313"/>
                  <a:pt x="666" y="313"/>
                </a:cubicBezTo>
                <a:cubicBezTo>
                  <a:pt x="663" y="315"/>
                  <a:pt x="663" y="315"/>
                  <a:pt x="663" y="315"/>
                </a:cubicBezTo>
                <a:cubicBezTo>
                  <a:pt x="664" y="313"/>
                  <a:pt x="664" y="313"/>
                  <a:pt x="664" y="313"/>
                </a:cubicBezTo>
                <a:cubicBezTo>
                  <a:pt x="670" y="312"/>
                  <a:pt x="670" y="312"/>
                  <a:pt x="670" y="312"/>
                </a:cubicBezTo>
                <a:cubicBezTo>
                  <a:pt x="672" y="309"/>
                  <a:pt x="672" y="309"/>
                  <a:pt x="672" y="309"/>
                </a:cubicBezTo>
                <a:cubicBezTo>
                  <a:pt x="674" y="304"/>
                  <a:pt x="674" y="304"/>
                  <a:pt x="674" y="304"/>
                </a:cubicBezTo>
                <a:cubicBezTo>
                  <a:pt x="673" y="304"/>
                  <a:pt x="673" y="304"/>
                  <a:pt x="673" y="304"/>
                </a:cubicBezTo>
                <a:cubicBezTo>
                  <a:pt x="673" y="301"/>
                  <a:pt x="673" y="301"/>
                  <a:pt x="673" y="301"/>
                </a:cubicBezTo>
                <a:cubicBezTo>
                  <a:pt x="672" y="300"/>
                  <a:pt x="672" y="300"/>
                  <a:pt x="672" y="300"/>
                </a:cubicBezTo>
                <a:cubicBezTo>
                  <a:pt x="673" y="298"/>
                  <a:pt x="673" y="298"/>
                  <a:pt x="673" y="298"/>
                </a:cubicBezTo>
                <a:cubicBezTo>
                  <a:pt x="672" y="297"/>
                  <a:pt x="672" y="297"/>
                  <a:pt x="672" y="297"/>
                </a:cubicBezTo>
                <a:cubicBezTo>
                  <a:pt x="670" y="296"/>
                  <a:pt x="670" y="296"/>
                  <a:pt x="670" y="296"/>
                </a:cubicBezTo>
                <a:cubicBezTo>
                  <a:pt x="671" y="295"/>
                  <a:pt x="671" y="295"/>
                  <a:pt x="671" y="295"/>
                </a:cubicBezTo>
                <a:cubicBezTo>
                  <a:pt x="673" y="295"/>
                  <a:pt x="673" y="295"/>
                  <a:pt x="673" y="295"/>
                </a:cubicBezTo>
                <a:cubicBezTo>
                  <a:pt x="674" y="293"/>
                  <a:pt x="674" y="293"/>
                  <a:pt x="674" y="293"/>
                </a:cubicBezTo>
                <a:cubicBezTo>
                  <a:pt x="676" y="290"/>
                  <a:pt x="676" y="290"/>
                  <a:pt x="676" y="290"/>
                </a:cubicBezTo>
                <a:cubicBezTo>
                  <a:pt x="676" y="287"/>
                  <a:pt x="676" y="287"/>
                  <a:pt x="676" y="287"/>
                </a:cubicBezTo>
                <a:cubicBezTo>
                  <a:pt x="675" y="286"/>
                  <a:pt x="675" y="286"/>
                  <a:pt x="675" y="286"/>
                </a:cubicBezTo>
                <a:cubicBezTo>
                  <a:pt x="676" y="282"/>
                  <a:pt x="676" y="282"/>
                  <a:pt x="676" y="282"/>
                </a:cubicBezTo>
                <a:cubicBezTo>
                  <a:pt x="678" y="281"/>
                  <a:pt x="678" y="281"/>
                  <a:pt x="678" y="281"/>
                </a:cubicBezTo>
                <a:cubicBezTo>
                  <a:pt x="679" y="279"/>
                  <a:pt x="679" y="279"/>
                  <a:pt x="679" y="279"/>
                </a:cubicBezTo>
                <a:cubicBezTo>
                  <a:pt x="680" y="277"/>
                  <a:pt x="680" y="277"/>
                  <a:pt x="680" y="277"/>
                </a:cubicBezTo>
                <a:cubicBezTo>
                  <a:pt x="681" y="273"/>
                  <a:pt x="681" y="273"/>
                  <a:pt x="681" y="273"/>
                </a:cubicBezTo>
                <a:cubicBezTo>
                  <a:pt x="682" y="271"/>
                  <a:pt x="682" y="271"/>
                  <a:pt x="682" y="271"/>
                </a:cubicBezTo>
                <a:cubicBezTo>
                  <a:pt x="681" y="269"/>
                  <a:pt x="681" y="269"/>
                  <a:pt x="681" y="269"/>
                </a:cubicBezTo>
                <a:cubicBezTo>
                  <a:pt x="682" y="268"/>
                  <a:pt x="682" y="268"/>
                  <a:pt x="682" y="268"/>
                </a:cubicBezTo>
                <a:cubicBezTo>
                  <a:pt x="684" y="269"/>
                  <a:pt x="684" y="269"/>
                  <a:pt x="684" y="269"/>
                </a:cubicBezTo>
                <a:cubicBezTo>
                  <a:pt x="686" y="267"/>
                  <a:pt x="686" y="267"/>
                  <a:pt x="686" y="267"/>
                </a:cubicBezTo>
                <a:cubicBezTo>
                  <a:pt x="686" y="265"/>
                  <a:pt x="686" y="265"/>
                  <a:pt x="686" y="265"/>
                </a:cubicBezTo>
                <a:cubicBezTo>
                  <a:pt x="688" y="265"/>
                  <a:pt x="688" y="265"/>
                  <a:pt x="688" y="265"/>
                </a:cubicBezTo>
                <a:cubicBezTo>
                  <a:pt x="691" y="262"/>
                  <a:pt x="691" y="262"/>
                  <a:pt x="691" y="262"/>
                </a:cubicBezTo>
                <a:cubicBezTo>
                  <a:pt x="693" y="261"/>
                  <a:pt x="693" y="261"/>
                  <a:pt x="693" y="261"/>
                </a:cubicBezTo>
                <a:cubicBezTo>
                  <a:pt x="693" y="259"/>
                  <a:pt x="693" y="259"/>
                  <a:pt x="693" y="259"/>
                </a:cubicBezTo>
                <a:cubicBezTo>
                  <a:pt x="694" y="258"/>
                  <a:pt x="694" y="258"/>
                  <a:pt x="694" y="258"/>
                </a:cubicBezTo>
                <a:cubicBezTo>
                  <a:pt x="695" y="258"/>
                  <a:pt x="695" y="258"/>
                  <a:pt x="695" y="258"/>
                </a:cubicBezTo>
                <a:cubicBezTo>
                  <a:pt x="696" y="256"/>
                  <a:pt x="696" y="256"/>
                  <a:pt x="696" y="256"/>
                </a:cubicBezTo>
                <a:cubicBezTo>
                  <a:pt x="694" y="255"/>
                  <a:pt x="694" y="255"/>
                  <a:pt x="694" y="255"/>
                </a:cubicBezTo>
                <a:cubicBezTo>
                  <a:pt x="697" y="254"/>
                  <a:pt x="697" y="254"/>
                  <a:pt x="697" y="254"/>
                </a:cubicBezTo>
                <a:cubicBezTo>
                  <a:pt x="699" y="251"/>
                  <a:pt x="699" y="251"/>
                  <a:pt x="699" y="251"/>
                </a:cubicBezTo>
                <a:cubicBezTo>
                  <a:pt x="701" y="251"/>
                  <a:pt x="701" y="251"/>
                  <a:pt x="701" y="251"/>
                </a:cubicBezTo>
                <a:cubicBezTo>
                  <a:pt x="701" y="250"/>
                  <a:pt x="701" y="250"/>
                  <a:pt x="701" y="250"/>
                </a:cubicBezTo>
                <a:cubicBezTo>
                  <a:pt x="701" y="249"/>
                  <a:pt x="701" y="249"/>
                  <a:pt x="701" y="249"/>
                </a:cubicBezTo>
                <a:cubicBezTo>
                  <a:pt x="699" y="247"/>
                  <a:pt x="699" y="247"/>
                  <a:pt x="699" y="247"/>
                </a:cubicBezTo>
                <a:cubicBezTo>
                  <a:pt x="700" y="247"/>
                  <a:pt x="700" y="247"/>
                  <a:pt x="700" y="247"/>
                </a:cubicBezTo>
                <a:cubicBezTo>
                  <a:pt x="700" y="245"/>
                  <a:pt x="700" y="245"/>
                  <a:pt x="700" y="245"/>
                </a:cubicBezTo>
                <a:cubicBezTo>
                  <a:pt x="702" y="246"/>
                  <a:pt x="702" y="246"/>
                  <a:pt x="702" y="246"/>
                </a:cubicBezTo>
                <a:cubicBezTo>
                  <a:pt x="704" y="247"/>
                  <a:pt x="704" y="247"/>
                  <a:pt x="704" y="247"/>
                </a:cubicBezTo>
                <a:cubicBezTo>
                  <a:pt x="704" y="248"/>
                  <a:pt x="704" y="248"/>
                  <a:pt x="704" y="248"/>
                </a:cubicBezTo>
                <a:cubicBezTo>
                  <a:pt x="705" y="248"/>
                  <a:pt x="705" y="248"/>
                  <a:pt x="705" y="248"/>
                </a:cubicBezTo>
                <a:cubicBezTo>
                  <a:pt x="705" y="246"/>
                  <a:pt x="705" y="246"/>
                  <a:pt x="705" y="246"/>
                </a:cubicBezTo>
                <a:cubicBezTo>
                  <a:pt x="703" y="245"/>
                  <a:pt x="703" y="245"/>
                  <a:pt x="703" y="245"/>
                </a:cubicBezTo>
                <a:cubicBezTo>
                  <a:pt x="706" y="244"/>
                  <a:pt x="706" y="244"/>
                  <a:pt x="706" y="244"/>
                </a:cubicBezTo>
                <a:cubicBezTo>
                  <a:pt x="707" y="243"/>
                  <a:pt x="707" y="243"/>
                  <a:pt x="707" y="243"/>
                </a:cubicBezTo>
                <a:cubicBezTo>
                  <a:pt x="710" y="243"/>
                  <a:pt x="710" y="243"/>
                  <a:pt x="710" y="243"/>
                </a:cubicBezTo>
                <a:cubicBezTo>
                  <a:pt x="710" y="244"/>
                  <a:pt x="710" y="244"/>
                  <a:pt x="710" y="244"/>
                </a:cubicBezTo>
                <a:cubicBezTo>
                  <a:pt x="711" y="242"/>
                  <a:pt x="711" y="242"/>
                  <a:pt x="711" y="242"/>
                </a:cubicBezTo>
                <a:cubicBezTo>
                  <a:pt x="710" y="241"/>
                  <a:pt x="710" y="241"/>
                  <a:pt x="710" y="241"/>
                </a:cubicBezTo>
                <a:cubicBezTo>
                  <a:pt x="711" y="242"/>
                  <a:pt x="711" y="242"/>
                  <a:pt x="711" y="242"/>
                </a:cubicBezTo>
                <a:cubicBezTo>
                  <a:pt x="712" y="244"/>
                  <a:pt x="712" y="244"/>
                  <a:pt x="712" y="244"/>
                </a:cubicBezTo>
                <a:cubicBezTo>
                  <a:pt x="713" y="242"/>
                  <a:pt x="713" y="242"/>
                  <a:pt x="713" y="242"/>
                </a:cubicBezTo>
                <a:cubicBezTo>
                  <a:pt x="713" y="240"/>
                  <a:pt x="713" y="240"/>
                  <a:pt x="713" y="240"/>
                </a:cubicBezTo>
                <a:cubicBezTo>
                  <a:pt x="712" y="239"/>
                  <a:pt x="712" y="239"/>
                  <a:pt x="712" y="239"/>
                </a:cubicBezTo>
                <a:cubicBezTo>
                  <a:pt x="712" y="238"/>
                  <a:pt x="712" y="238"/>
                  <a:pt x="712" y="238"/>
                </a:cubicBezTo>
                <a:cubicBezTo>
                  <a:pt x="713" y="238"/>
                  <a:pt x="713" y="238"/>
                  <a:pt x="713" y="238"/>
                </a:cubicBezTo>
                <a:cubicBezTo>
                  <a:pt x="717" y="239"/>
                  <a:pt x="717" y="239"/>
                  <a:pt x="717" y="239"/>
                </a:cubicBezTo>
                <a:cubicBezTo>
                  <a:pt x="716" y="238"/>
                  <a:pt x="716" y="238"/>
                  <a:pt x="716" y="238"/>
                </a:cubicBezTo>
                <a:cubicBezTo>
                  <a:pt x="714" y="237"/>
                  <a:pt x="714" y="237"/>
                  <a:pt x="714" y="237"/>
                </a:cubicBezTo>
                <a:cubicBezTo>
                  <a:pt x="714" y="236"/>
                  <a:pt x="714" y="236"/>
                  <a:pt x="714" y="236"/>
                </a:cubicBezTo>
                <a:cubicBezTo>
                  <a:pt x="714" y="235"/>
                  <a:pt x="714" y="235"/>
                  <a:pt x="714" y="235"/>
                </a:cubicBezTo>
                <a:cubicBezTo>
                  <a:pt x="715" y="234"/>
                  <a:pt x="715" y="234"/>
                  <a:pt x="715" y="234"/>
                </a:cubicBezTo>
                <a:cubicBezTo>
                  <a:pt x="715" y="237"/>
                  <a:pt x="715" y="237"/>
                  <a:pt x="715" y="237"/>
                </a:cubicBezTo>
                <a:cubicBezTo>
                  <a:pt x="717" y="236"/>
                  <a:pt x="717" y="236"/>
                  <a:pt x="717" y="236"/>
                </a:cubicBezTo>
                <a:cubicBezTo>
                  <a:pt x="719" y="237"/>
                  <a:pt x="719" y="237"/>
                  <a:pt x="719" y="237"/>
                </a:cubicBezTo>
                <a:cubicBezTo>
                  <a:pt x="720" y="236"/>
                  <a:pt x="720" y="236"/>
                  <a:pt x="720" y="236"/>
                </a:cubicBezTo>
                <a:cubicBezTo>
                  <a:pt x="718" y="232"/>
                  <a:pt x="718" y="232"/>
                  <a:pt x="718" y="232"/>
                </a:cubicBezTo>
                <a:cubicBezTo>
                  <a:pt x="716" y="228"/>
                  <a:pt x="716" y="228"/>
                  <a:pt x="716" y="228"/>
                </a:cubicBezTo>
                <a:cubicBezTo>
                  <a:pt x="714" y="226"/>
                  <a:pt x="714" y="226"/>
                  <a:pt x="714" y="226"/>
                </a:cubicBezTo>
                <a:cubicBezTo>
                  <a:pt x="715" y="224"/>
                  <a:pt x="715" y="224"/>
                  <a:pt x="715" y="224"/>
                </a:cubicBezTo>
                <a:cubicBezTo>
                  <a:pt x="714" y="223"/>
                  <a:pt x="714" y="223"/>
                  <a:pt x="714" y="223"/>
                </a:cubicBezTo>
                <a:cubicBezTo>
                  <a:pt x="715" y="222"/>
                  <a:pt x="715" y="222"/>
                  <a:pt x="715" y="222"/>
                </a:cubicBezTo>
                <a:cubicBezTo>
                  <a:pt x="716" y="223"/>
                  <a:pt x="716" y="223"/>
                  <a:pt x="716" y="223"/>
                </a:cubicBezTo>
                <a:cubicBezTo>
                  <a:pt x="717" y="227"/>
                  <a:pt x="717" y="227"/>
                  <a:pt x="717" y="227"/>
                </a:cubicBezTo>
                <a:cubicBezTo>
                  <a:pt x="720" y="230"/>
                  <a:pt x="720" y="230"/>
                  <a:pt x="720" y="230"/>
                </a:cubicBezTo>
                <a:cubicBezTo>
                  <a:pt x="724" y="231"/>
                  <a:pt x="724" y="231"/>
                  <a:pt x="724" y="231"/>
                </a:cubicBezTo>
                <a:cubicBezTo>
                  <a:pt x="726" y="232"/>
                  <a:pt x="726" y="232"/>
                  <a:pt x="726" y="232"/>
                </a:cubicBezTo>
                <a:cubicBezTo>
                  <a:pt x="728" y="232"/>
                  <a:pt x="728" y="232"/>
                  <a:pt x="728" y="232"/>
                </a:cubicBezTo>
                <a:cubicBezTo>
                  <a:pt x="729" y="231"/>
                  <a:pt x="729" y="231"/>
                  <a:pt x="729" y="231"/>
                </a:cubicBezTo>
                <a:cubicBezTo>
                  <a:pt x="731" y="231"/>
                  <a:pt x="731" y="231"/>
                  <a:pt x="731" y="231"/>
                </a:cubicBezTo>
                <a:cubicBezTo>
                  <a:pt x="734" y="228"/>
                  <a:pt x="734" y="228"/>
                  <a:pt x="734" y="228"/>
                </a:cubicBezTo>
                <a:cubicBezTo>
                  <a:pt x="734" y="224"/>
                  <a:pt x="734" y="224"/>
                  <a:pt x="734" y="224"/>
                </a:cubicBezTo>
                <a:cubicBezTo>
                  <a:pt x="730" y="219"/>
                  <a:pt x="730" y="219"/>
                  <a:pt x="730" y="219"/>
                </a:cubicBezTo>
                <a:cubicBezTo>
                  <a:pt x="730" y="217"/>
                  <a:pt x="730" y="217"/>
                  <a:pt x="730" y="217"/>
                </a:cubicBezTo>
                <a:cubicBezTo>
                  <a:pt x="729" y="215"/>
                  <a:pt x="729" y="215"/>
                  <a:pt x="729" y="215"/>
                </a:cubicBezTo>
                <a:cubicBezTo>
                  <a:pt x="728" y="216"/>
                  <a:pt x="728" y="216"/>
                  <a:pt x="728" y="216"/>
                </a:cubicBezTo>
                <a:cubicBezTo>
                  <a:pt x="726" y="218"/>
                  <a:pt x="726" y="218"/>
                  <a:pt x="726" y="218"/>
                </a:cubicBezTo>
                <a:cubicBezTo>
                  <a:pt x="722" y="218"/>
                  <a:pt x="722" y="218"/>
                  <a:pt x="722" y="218"/>
                </a:cubicBezTo>
                <a:cubicBezTo>
                  <a:pt x="721" y="219"/>
                  <a:pt x="721" y="219"/>
                  <a:pt x="721" y="219"/>
                </a:cubicBezTo>
                <a:cubicBezTo>
                  <a:pt x="721" y="218"/>
                  <a:pt x="721" y="218"/>
                  <a:pt x="721" y="218"/>
                </a:cubicBezTo>
                <a:cubicBezTo>
                  <a:pt x="720" y="217"/>
                  <a:pt x="720" y="217"/>
                  <a:pt x="720" y="217"/>
                </a:cubicBezTo>
                <a:cubicBezTo>
                  <a:pt x="722" y="217"/>
                  <a:pt x="722" y="217"/>
                  <a:pt x="722" y="217"/>
                </a:cubicBezTo>
                <a:cubicBezTo>
                  <a:pt x="724" y="217"/>
                  <a:pt x="724" y="217"/>
                  <a:pt x="724" y="217"/>
                </a:cubicBezTo>
                <a:cubicBezTo>
                  <a:pt x="726" y="215"/>
                  <a:pt x="726" y="215"/>
                  <a:pt x="726" y="215"/>
                </a:cubicBezTo>
                <a:cubicBezTo>
                  <a:pt x="726" y="214"/>
                  <a:pt x="726" y="214"/>
                  <a:pt x="726" y="214"/>
                </a:cubicBezTo>
                <a:cubicBezTo>
                  <a:pt x="722" y="212"/>
                  <a:pt x="722" y="212"/>
                  <a:pt x="722" y="212"/>
                </a:cubicBezTo>
                <a:cubicBezTo>
                  <a:pt x="718" y="208"/>
                  <a:pt x="718" y="208"/>
                  <a:pt x="718" y="208"/>
                </a:cubicBezTo>
                <a:cubicBezTo>
                  <a:pt x="717" y="208"/>
                  <a:pt x="717" y="208"/>
                  <a:pt x="717" y="208"/>
                </a:cubicBezTo>
                <a:cubicBezTo>
                  <a:pt x="717" y="208"/>
                  <a:pt x="717" y="208"/>
                  <a:pt x="717" y="208"/>
                </a:cubicBezTo>
                <a:cubicBezTo>
                  <a:pt x="718" y="210"/>
                  <a:pt x="718" y="210"/>
                  <a:pt x="718" y="210"/>
                </a:cubicBezTo>
                <a:cubicBezTo>
                  <a:pt x="717" y="211"/>
                  <a:pt x="717" y="211"/>
                  <a:pt x="717" y="211"/>
                </a:cubicBezTo>
                <a:cubicBezTo>
                  <a:pt x="715" y="209"/>
                  <a:pt x="715" y="209"/>
                  <a:pt x="715" y="209"/>
                </a:cubicBezTo>
                <a:cubicBezTo>
                  <a:pt x="714" y="206"/>
                  <a:pt x="714" y="206"/>
                  <a:pt x="714" y="206"/>
                </a:cubicBezTo>
                <a:cubicBezTo>
                  <a:pt x="716" y="207"/>
                  <a:pt x="716" y="207"/>
                  <a:pt x="716" y="207"/>
                </a:cubicBezTo>
                <a:cubicBezTo>
                  <a:pt x="716" y="204"/>
                  <a:pt x="716" y="204"/>
                  <a:pt x="716" y="204"/>
                </a:cubicBezTo>
                <a:cubicBezTo>
                  <a:pt x="717" y="205"/>
                  <a:pt x="717" y="205"/>
                  <a:pt x="717" y="205"/>
                </a:cubicBezTo>
                <a:cubicBezTo>
                  <a:pt x="720" y="207"/>
                  <a:pt x="720" y="207"/>
                  <a:pt x="720" y="207"/>
                </a:cubicBezTo>
                <a:cubicBezTo>
                  <a:pt x="722" y="208"/>
                  <a:pt x="722" y="208"/>
                  <a:pt x="722" y="208"/>
                </a:cubicBezTo>
                <a:cubicBezTo>
                  <a:pt x="723" y="211"/>
                  <a:pt x="723" y="211"/>
                  <a:pt x="723" y="211"/>
                </a:cubicBezTo>
                <a:cubicBezTo>
                  <a:pt x="727" y="213"/>
                  <a:pt x="727" y="213"/>
                  <a:pt x="727" y="213"/>
                </a:cubicBezTo>
                <a:cubicBezTo>
                  <a:pt x="731" y="215"/>
                  <a:pt x="731" y="215"/>
                  <a:pt x="731" y="215"/>
                </a:cubicBezTo>
                <a:cubicBezTo>
                  <a:pt x="733" y="217"/>
                  <a:pt x="733" y="217"/>
                  <a:pt x="733" y="217"/>
                </a:cubicBezTo>
                <a:cubicBezTo>
                  <a:pt x="734" y="218"/>
                  <a:pt x="734" y="218"/>
                  <a:pt x="734" y="218"/>
                </a:cubicBezTo>
                <a:cubicBezTo>
                  <a:pt x="735" y="220"/>
                  <a:pt x="735" y="220"/>
                  <a:pt x="735" y="220"/>
                </a:cubicBezTo>
                <a:cubicBezTo>
                  <a:pt x="737" y="221"/>
                  <a:pt x="737" y="221"/>
                  <a:pt x="737" y="221"/>
                </a:cubicBezTo>
                <a:cubicBezTo>
                  <a:pt x="737" y="221"/>
                  <a:pt x="737" y="221"/>
                  <a:pt x="737" y="221"/>
                </a:cubicBezTo>
                <a:cubicBezTo>
                  <a:pt x="738" y="219"/>
                  <a:pt x="738" y="219"/>
                  <a:pt x="738" y="219"/>
                </a:cubicBezTo>
                <a:cubicBezTo>
                  <a:pt x="740" y="218"/>
                  <a:pt x="740" y="218"/>
                  <a:pt x="740" y="218"/>
                </a:cubicBezTo>
                <a:cubicBezTo>
                  <a:pt x="738" y="217"/>
                  <a:pt x="738" y="217"/>
                  <a:pt x="738" y="217"/>
                </a:cubicBezTo>
                <a:cubicBezTo>
                  <a:pt x="739" y="215"/>
                  <a:pt x="739" y="215"/>
                  <a:pt x="739" y="215"/>
                </a:cubicBezTo>
                <a:cubicBezTo>
                  <a:pt x="740" y="218"/>
                  <a:pt x="740" y="218"/>
                  <a:pt x="740" y="218"/>
                </a:cubicBezTo>
                <a:cubicBezTo>
                  <a:pt x="741" y="219"/>
                  <a:pt x="741" y="219"/>
                  <a:pt x="741" y="219"/>
                </a:cubicBezTo>
                <a:cubicBezTo>
                  <a:pt x="742" y="219"/>
                  <a:pt x="742" y="219"/>
                  <a:pt x="742" y="219"/>
                </a:cubicBezTo>
                <a:cubicBezTo>
                  <a:pt x="744" y="216"/>
                  <a:pt x="744" y="216"/>
                  <a:pt x="744" y="216"/>
                </a:cubicBezTo>
                <a:cubicBezTo>
                  <a:pt x="745" y="212"/>
                  <a:pt x="745" y="212"/>
                  <a:pt x="745" y="212"/>
                </a:cubicBezTo>
                <a:cubicBezTo>
                  <a:pt x="744" y="211"/>
                  <a:pt x="744" y="211"/>
                  <a:pt x="744" y="211"/>
                </a:cubicBezTo>
                <a:cubicBezTo>
                  <a:pt x="745" y="208"/>
                  <a:pt x="745" y="208"/>
                  <a:pt x="745" y="208"/>
                </a:cubicBezTo>
                <a:cubicBezTo>
                  <a:pt x="746" y="211"/>
                  <a:pt x="746" y="211"/>
                  <a:pt x="746" y="211"/>
                </a:cubicBezTo>
                <a:cubicBezTo>
                  <a:pt x="746" y="213"/>
                  <a:pt x="746" y="213"/>
                  <a:pt x="746" y="213"/>
                </a:cubicBezTo>
                <a:cubicBezTo>
                  <a:pt x="747" y="209"/>
                  <a:pt x="747" y="209"/>
                  <a:pt x="747" y="209"/>
                </a:cubicBezTo>
                <a:cubicBezTo>
                  <a:pt x="749" y="208"/>
                  <a:pt x="749" y="208"/>
                  <a:pt x="749" y="208"/>
                </a:cubicBezTo>
                <a:cubicBezTo>
                  <a:pt x="750" y="209"/>
                  <a:pt x="750" y="209"/>
                  <a:pt x="750" y="209"/>
                </a:cubicBezTo>
                <a:cubicBezTo>
                  <a:pt x="750" y="209"/>
                  <a:pt x="750" y="209"/>
                  <a:pt x="750" y="209"/>
                </a:cubicBezTo>
                <a:cubicBezTo>
                  <a:pt x="749" y="211"/>
                  <a:pt x="749" y="211"/>
                  <a:pt x="749" y="211"/>
                </a:cubicBezTo>
                <a:cubicBezTo>
                  <a:pt x="750" y="212"/>
                  <a:pt x="750" y="212"/>
                  <a:pt x="750" y="212"/>
                </a:cubicBezTo>
                <a:cubicBezTo>
                  <a:pt x="750" y="213"/>
                  <a:pt x="750" y="213"/>
                  <a:pt x="750" y="213"/>
                </a:cubicBezTo>
                <a:cubicBezTo>
                  <a:pt x="751" y="212"/>
                  <a:pt x="751" y="212"/>
                  <a:pt x="751" y="212"/>
                </a:cubicBezTo>
                <a:cubicBezTo>
                  <a:pt x="753" y="212"/>
                  <a:pt x="753" y="212"/>
                  <a:pt x="753" y="212"/>
                </a:cubicBezTo>
                <a:cubicBezTo>
                  <a:pt x="755" y="215"/>
                  <a:pt x="755" y="215"/>
                  <a:pt x="755" y="215"/>
                </a:cubicBezTo>
                <a:cubicBezTo>
                  <a:pt x="756" y="214"/>
                  <a:pt x="756" y="214"/>
                  <a:pt x="756" y="214"/>
                </a:cubicBezTo>
                <a:cubicBezTo>
                  <a:pt x="757" y="214"/>
                  <a:pt x="757" y="214"/>
                  <a:pt x="757" y="214"/>
                </a:cubicBezTo>
                <a:cubicBezTo>
                  <a:pt x="758" y="215"/>
                  <a:pt x="758" y="215"/>
                  <a:pt x="758" y="215"/>
                </a:cubicBezTo>
                <a:cubicBezTo>
                  <a:pt x="760" y="214"/>
                  <a:pt x="760" y="214"/>
                  <a:pt x="760" y="214"/>
                </a:cubicBezTo>
                <a:cubicBezTo>
                  <a:pt x="761" y="211"/>
                  <a:pt x="761" y="211"/>
                  <a:pt x="761" y="211"/>
                </a:cubicBezTo>
                <a:cubicBezTo>
                  <a:pt x="764" y="210"/>
                  <a:pt x="764" y="210"/>
                  <a:pt x="764" y="210"/>
                </a:cubicBezTo>
                <a:cubicBezTo>
                  <a:pt x="771" y="204"/>
                  <a:pt x="771" y="204"/>
                  <a:pt x="771" y="204"/>
                </a:cubicBezTo>
                <a:cubicBezTo>
                  <a:pt x="771" y="202"/>
                  <a:pt x="771" y="202"/>
                  <a:pt x="771" y="202"/>
                </a:cubicBezTo>
                <a:cubicBezTo>
                  <a:pt x="772" y="202"/>
                  <a:pt x="772" y="202"/>
                  <a:pt x="772" y="202"/>
                </a:cubicBezTo>
                <a:cubicBezTo>
                  <a:pt x="772" y="202"/>
                  <a:pt x="772" y="202"/>
                  <a:pt x="772" y="202"/>
                </a:cubicBezTo>
                <a:cubicBezTo>
                  <a:pt x="775" y="199"/>
                  <a:pt x="775" y="199"/>
                  <a:pt x="775" y="199"/>
                </a:cubicBezTo>
                <a:cubicBezTo>
                  <a:pt x="777" y="198"/>
                  <a:pt x="777" y="198"/>
                  <a:pt x="777" y="198"/>
                </a:cubicBezTo>
                <a:cubicBezTo>
                  <a:pt x="779" y="196"/>
                  <a:pt x="779" y="196"/>
                  <a:pt x="779" y="196"/>
                </a:cubicBezTo>
                <a:cubicBezTo>
                  <a:pt x="780" y="195"/>
                  <a:pt x="780" y="195"/>
                  <a:pt x="780" y="195"/>
                </a:cubicBezTo>
                <a:cubicBezTo>
                  <a:pt x="780" y="193"/>
                  <a:pt x="780" y="193"/>
                  <a:pt x="780" y="193"/>
                </a:cubicBezTo>
                <a:cubicBezTo>
                  <a:pt x="772" y="191"/>
                  <a:pt x="772" y="191"/>
                  <a:pt x="772" y="191"/>
                </a:cubicBezTo>
                <a:cubicBezTo>
                  <a:pt x="769" y="190"/>
                  <a:pt x="769" y="190"/>
                  <a:pt x="769" y="190"/>
                </a:cubicBezTo>
                <a:cubicBezTo>
                  <a:pt x="765" y="189"/>
                  <a:pt x="765" y="189"/>
                  <a:pt x="765" y="189"/>
                </a:cubicBezTo>
                <a:cubicBezTo>
                  <a:pt x="764" y="186"/>
                  <a:pt x="764" y="186"/>
                  <a:pt x="764" y="186"/>
                </a:cubicBezTo>
                <a:cubicBezTo>
                  <a:pt x="761" y="182"/>
                  <a:pt x="761" y="182"/>
                  <a:pt x="761" y="182"/>
                </a:cubicBezTo>
                <a:cubicBezTo>
                  <a:pt x="760" y="182"/>
                  <a:pt x="760" y="182"/>
                  <a:pt x="760" y="182"/>
                </a:cubicBezTo>
                <a:cubicBezTo>
                  <a:pt x="760" y="178"/>
                  <a:pt x="760" y="178"/>
                  <a:pt x="760" y="178"/>
                </a:cubicBezTo>
                <a:cubicBezTo>
                  <a:pt x="760" y="178"/>
                  <a:pt x="760" y="178"/>
                  <a:pt x="760" y="178"/>
                </a:cubicBezTo>
                <a:cubicBezTo>
                  <a:pt x="760" y="177"/>
                  <a:pt x="760" y="177"/>
                  <a:pt x="760" y="177"/>
                </a:cubicBezTo>
                <a:cubicBezTo>
                  <a:pt x="761" y="177"/>
                  <a:pt x="761" y="177"/>
                  <a:pt x="761" y="177"/>
                </a:cubicBezTo>
                <a:cubicBezTo>
                  <a:pt x="761" y="176"/>
                  <a:pt x="761" y="176"/>
                  <a:pt x="761" y="176"/>
                </a:cubicBezTo>
                <a:cubicBezTo>
                  <a:pt x="760" y="175"/>
                  <a:pt x="760" y="175"/>
                  <a:pt x="760" y="175"/>
                </a:cubicBezTo>
                <a:cubicBezTo>
                  <a:pt x="756" y="175"/>
                  <a:pt x="756" y="175"/>
                  <a:pt x="756" y="175"/>
                </a:cubicBezTo>
                <a:cubicBezTo>
                  <a:pt x="751" y="173"/>
                  <a:pt x="751" y="173"/>
                  <a:pt x="751" y="173"/>
                </a:cubicBezTo>
                <a:cubicBezTo>
                  <a:pt x="750" y="174"/>
                  <a:pt x="750" y="174"/>
                  <a:pt x="750" y="174"/>
                </a:cubicBezTo>
                <a:cubicBezTo>
                  <a:pt x="750" y="175"/>
                  <a:pt x="750" y="175"/>
                  <a:pt x="750" y="175"/>
                </a:cubicBezTo>
                <a:cubicBezTo>
                  <a:pt x="748" y="173"/>
                  <a:pt x="748" y="173"/>
                  <a:pt x="748" y="173"/>
                </a:cubicBezTo>
                <a:cubicBezTo>
                  <a:pt x="748" y="172"/>
                  <a:pt x="748" y="172"/>
                  <a:pt x="748" y="172"/>
                </a:cubicBezTo>
                <a:cubicBezTo>
                  <a:pt x="750" y="172"/>
                  <a:pt x="750" y="172"/>
                  <a:pt x="750" y="172"/>
                </a:cubicBezTo>
                <a:cubicBezTo>
                  <a:pt x="755" y="173"/>
                  <a:pt x="755" y="173"/>
                  <a:pt x="755" y="173"/>
                </a:cubicBezTo>
                <a:cubicBezTo>
                  <a:pt x="758" y="174"/>
                  <a:pt x="758" y="174"/>
                  <a:pt x="758" y="174"/>
                </a:cubicBezTo>
                <a:cubicBezTo>
                  <a:pt x="762" y="174"/>
                  <a:pt x="762" y="174"/>
                  <a:pt x="762" y="174"/>
                </a:cubicBezTo>
                <a:cubicBezTo>
                  <a:pt x="764" y="176"/>
                  <a:pt x="764" y="176"/>
                  <a:pt x="764" y="176"/>
                </a:cubicBezTo>
                <a:cubicBezTo>
                  <a:pt x="766" y="180"/>
                  <a:pt x="766" y="180"/>
                  <a:pt x="766" y="180"/>
                </a:cubicBezTo>
                <a:cubicBezTo>
                  <a:pt x="768" y="181"/>
                  <a:pt x="768" y="181"/>
                  <a:pt x="768" y="181"/>
                </a:cubicBezTo>
                <a:cubicBezTo>
                  <a:pt x="769" y="182"/>
                  <a:pt x="769" y="182"/>
                  <a:pt x="769" y="182"/>
                </a:cubicBezTo>
                <a:cubicBezTo>
                  <a:pt x="769" y="183"/>
                  <a:pt x="769" y="183"/>
                  <a:pt x="769" y="183"/>
                </a:cubicBezTo>
                <a:cubicBezTo>
                  <a:pt x="768" y="183"/>
                  <a:pt x="768" y="183"/>
                  <a:pt x="768" y="183"/>
                </a:cubicBezTo>
                <a:cubicBezTo>
                  <a:pt x="767" y="184"/>
                  <a:pt x="767" y="184"/>
                  <a:pt x="767" y="184"/>
                </a:cubicBezTo>
                <a:cubicBezTo>
                  <a:pt x="771" y="185"/>
                  <a:pt x="771" y="185"/>
                  <a:pt x="771" y="185"/>
                </a:cubicBezTo>
                <a:cubicBezTo>
                  <a:pt x="771" y="187"/>
                  <a:pt x="771" y="187"/>
                  <a:pt x="771" y="187"/>
                </a:cubicBezTo>
                <a:cubicBezTo>
                  <a:pt x="773" y="189"/>
                  <a:pt x="773" y="189"/>
                  <a:pt x="773" y="189"/>
                </a:cubicBezTo>
                <a:cubicBezTo>
                  <a:pt x="779" y="191"/>
                  <a:pt x="779" y="191"/>
                  <a:pt x="779" y="191"/>
                </a:cubicBezTo>
                <a:cubicBezTo>
                  <a:pt x="781" y="190"/>
                  <a:pt x="781" y="190"/>
                  <a:pt x="781" y="190"/>
                </a:cubicBezTo>
                <a:cubicBezTo>
                  <a:pt x="782" y="187"/>
                  <a:pt x="782" y="187"/>
                  <a:pt x="782" y="187"/>
                </a:cubicBezTo>
                <a:cubicBezTo>
                  <a:pt x="783" y="186"/>
                  <a:pt x="783" y="186"/>
                  <a:pt x="783" y="186"/>
                </a:cubicBezTo>
                <a:cubicBezTo>
                  <a:pt x="785" y="187"/>
                  <a:pt x="785" y="187"/>
                  <a:pt x="785" y="187"/>
                </a:cubicBezTo>
                <a:cubicBezTo>
                  <a:pt x="787" y="184"/>
                  <a:pt x="787" y="184"/>
                  <a:pt x="787" y="184"/>
                </a:cubicBezTo>
                <a:cubicBezTo>
                  <a:pt x="789" y="181"/>
                  <a:pt x="789" y="181"/>
                  <a:pt x="789" y="181"/>
                </a:cubicBezTo>
                <a:cubicBezTo>
                  <a:pt x="794" y="178"/>
                  <a:pt x="794" y="178"/>
                  <a:pt x="794" y="178"/>
                </a:cubicBezTo>
                <a:cubicBezTo>
                  <a:pt x="795" y="178"/>
                  <a:pt x="795" y="178"/>
                  <a:pt x="795" y="178"/>
                </a:cubicBezTo>
                <a:cubicBezTo>
                  <a:pt x="797" y="175"/>
                  <a:pt x="797" y="175"/>
                  <a:pt x="797" y="175"/>
                </a:cubicBezTo>
                <a:cubicBezTo>
                  <a:pt x="796" y="173"/>
                  <a:pt x="796" y="173"/>
                  <a:pt x="796" y="173"/>
                </a:cubicBezTo>
                <a:cubicBezTo>
                  <a:pt x="793" y="173"/>
                  <a:pt x="793" y="173"/>
                  <a:pt x="793" y="173"/>
                </a:cubicBezTo>
                <a:cubicBezTo>
                  <a:pt x="792" y="171"/>
                  <a:pt x="792" y="171"/>
                  <a:pt x="792" y="171"/>
                </a:cubicBezTo>
                <a:cubicBezTo>
                  <a:pt x="792" y="169"/>
                  <a:pt x="792" y="169"/>
                  <a:pt x="792" y="169"/>
                </a:cubicBezTo>
                <a:cubicBezTo>
                  <a:pt x="793" y="169"/>
                  <a:pt x="793" y="169"/>
                  <a:pt x="793" y="169"/>
                </a:cubicBezTo>
                <a:cubicBezTo>
                  <a:pt x="793" y="167"/>
                  <a:pt x="793" y="167"/>
                  <a:pt x="793" y="167"/>
                </a:cubicBezTo>
                <a:cubicBezTo>
                  <a:pt x="793" y="166"/>
                  <a:pt x="793" y="166"/>
                  <a:pt x="793" y="166"/>
                </a:cubicBezTo>
                <a:cubicBezTo>
                  <a:pt x="795" y="167"/>
                  <a:pt x="795" y="167"/>
                  <a:pt x="795" y="167"/>
                </a:cubicBezTo>
                <a:cubicBezTo>
                  <a:pt x="797" y="167"/>
                  <a:pt x="797" y="167"/>
                  <a:pt x="797" y="167"/>
                </a:cubicBezTo>
                <a:cubicBezTo>
                  <a:pt x="798" y="168"/>
                  <a:pt x="798" y="168"/>
                  <a:pt x="798" y="168"/>
                </a:cubicBezTo>
                <a:cubicBezTo>
                  <a:pt x="801" y="168"/>
                  <a:pt x="801" y="168"/>
                  <a:pt x="801" y="168"/>
                </a:cubicBezTo>
                <a:cubicBezTo>
                  <a:pt x="804" y="167"/>
                  <a:pt x="804" y="167"/>
                  <a:pt x="804" y="167"/>
                </a:cubicBezTo>
                <a:cubicBezTo>
                  <a:pt x="804" y="168"/>
                  <a:pt x="804" y="168"/>
                  <a:pt x="804" y="168"/>
                </a:cubicBezTo>
                <a:cubicBezTo>
                  <a:pt x="805" y="168"/>
                  <a:pt x="805" y="168"/>
                  <a:pt x="805" y="168"/>
                </a:cubicBezTo>
                <a:cubicBezTo>
                  <a:pt x="804" y="169"/>
                  <a:pt x="804" y="169"/>
                  <a:pt x="804" y="169"/>
                </a:cubicBezTo>
                <a:cubicBezTo>
                  <a:pt x="803" y="172"/>
                  <a:pt x="803" y="172"/>
                  <a:pt x="803" y="172"/>
                </a:cubicBezTo>
                <a:cubicBezTo>
                  <a:pt x="804" y="173"/>
                  <a:pt x="804" y="173"/>
                  <a:pt x="804" y="173"/>
                </a:cubicBezTo>
                <a:cubicBezTo>
                  <a:pt x="805" y="173"/>
                  <a:pt x="805" y="173"/>
                  <a:pt x="805" y="173"/>
                </a:cubicBezTo>
                <a:cubicBezTo>
                  <a:pt x="805" y="174"/>
                  <a:pt x="805" y="174"/>
                  <a:pt x="805" y="174"/>
                </a:cubicBezTo>
                <a:cubicBezTo>
                  <a:pt x="807" y="174"/>
                  <a:pt x="807" y="174"/>
                  <a:pt x="807" y="174"/>
                </a:cubicBezTo>
                <a:cubicBezTo>
                  <a:pt x="809" y="175"/>
                  <a:pt x="809" y="175"/>
                  <a:pt x="809" y="175"/>
                </a:cubicBezTo>
                <a:cubicBezTo>
                  <a:pt x="810" y="174"/>
                  <a:pt x="810" y="174"/>
                  <a:pt x="810" y="174"/>
                </a:cubicBezTo>
                <a:cubicBezTo>
                  <a:pt x="808" y="172"/>
                  <a:pt x="808" y="172"/>
                  <a:pt x="808" y="172"/>
                </a:cubicBezTo>
                <a:cubicBezTo>
                  <a:pt x="809" y="170"/>
                  <a:pt x="809" y="170"/>
                  <a:pt x="809" y="170"/>
                </a:cubicBezTo>
                <a:cubicBezTo>
                  <a:pt x="809" y="172"/>
                  <a:pt x="809" y="172"/>
                  <a:pt x="809" y="172"/>
                </a:cubicBezTo>
                <a:cubicBezTo>
                  <a:pt x="811" y="172"/>
                  <a:pt x="811" y="172"/>
                  <a:pt x="811" y="172"/>
                </a:cubicBezTo>
                <a:cubicBezTo>
                  <a:pt x="811" y="174"/>
                  <a:pt x="811" y="174"/>
                  <a:pt x="811" y="174"/>
                </a:cubicBezTo>
                <a:cubicBezTo>
                  <a:pt x="814" y="177"/>
                  <a:pt x="814" y="177"/>
                  <a:pt x="814" y="177"/>
                </a:cubicBezTo>
                <a:cubicBezTo>
                  <a:pt x="815" y="177"/>
                  <a:pt x="815" y="177"/>
                  <a:pt x="815" y="177"/>
                </a:cubicBezTo>
                <a:cubicBezTo>
                  <a:pt x="815" y="175"/>
                  <a:pt x="815" y="175"/>
                  <a:pt x="815" y="175"/>
                </a:cubicBezTo>
                <a:cubicBezTo>
                  <a:pt x="815" y="174"/>
                  <a:pt x="815" y="174"/>
                  <a:pt x="815" y="174"/>
                </a:cubicBezTo>
                <a:cubicBezTo>
                  <a:pt x="816" y="173"/>
                  <a:pt x="816" y="173"/>
                  <a:pt x="816" y="173"/>
                </a:cubicBezTo>
                <a:cubicBezTo>
                  <a:pt x="815" y="170"/>
                  <a:pt x="815" y="170"/>
                  <a:pt x="815" y="170"/>
                </a:cubicBezTo>
                <a:cubicBezTo>
                  <a:pt x="814" y="170"/>
                  <a:pt x="814" y="170"/>
                  <a:pt x="814" y="170"/>
                </a:cubicBezTo>
                <a:cubicBezTo>
                  <a:pt x="815" y="167"/>
                  <a:pt x="815" y="167"/>
                  <a:pt x="815" y="167"/>
                </a:cubicBezTo>
                <a:cubicBezTo>
                  <a:pt x="813" y="164"/>
                  <a:pt x="813" y="164"/>
                  <a:pt x="813" y="164"/>
                </a:cubicBezTo>
                <a:cubicBezTo>
                  <a:pt x="812" y="163"/>
                  <a:pt x="812" y="163"/>
                  <a:pt x="812" y="163"/>
                </a:cubicBezTo>
                <a:cubicBezTo>
                  <a:pt x="812" y="161"/>
                  <a:pt x="812" y="161"/>
                  <a:pt x="812" y="161"/>
                </a:cubicBezTo>
                <a:cubicBezTo>
                  <a:pt x="811" y="161"/>
                  <a:pt x="811" y="161"/>
                  <a:pt x="811" y="161"/>
                </a:cubicBezTo>
                <a:cubicBezTo>
                  <a:pt x="808" y="162"/>
                  <a:pt x="808" y="162"/>
                  <a:pt x="808" y="162"/>
                </a:cubicBezTo>
                <a:cubicBezTo>
                  <a:pt x="807" y="162"/>
                  <a:pt x="807" y="162"/>
                  <a:pt x="807" y="162"/>
                </a:cubicBezTo>
                <a:cubicBezTo>
                  <a:pt x="809" y="159"/>
                  <a:pt x="809" y="159"/>
                  <a:pt x="809" y="159"/>
                </a:cubicBezTo>
                <a:cubicBezTo>
                  <a:pt x="811" y="159"/>
                  <a:pt x="811" y="159"/>
                  <a:pt x="811" y="159"/>
                </a:cubicBezTo>
                <a:cubicBezTo>
                  <a:pt x="811" y="160"/>
                  <a:pt x="811" y="160"/>
                  <a:pt x="811" y="160"/>
                </a:cubicBezTo>
                <a:cubicBezTo>
                  <a:pt x="813" y="159"/>
                  <a:pt x="813" y="159"/>
                  <a:pt x="813" y="159"/>
                </a:cubicBezTo>
                <a:cubicBezTo>
                  <a:pt x="814" y="161"/>
                  <a:pt x="814" y="161"/>
                  <a:pt x="814" y="161"/>
                </a:cubicBezTo>
                <a:cubicBezTo>
                  <a:pt x="815" y="161"/>
                  <a:pt x="815" y="161"/>
                  <a:pt x="815" y="161"/>
                </a:cubicBezTo>
                <a:cubicBezTo>
                  <a:pt x="816" y="165"/>
                  <a:pt x="816" y="165"/>
                  <a:pt x="816" y="165"/>
                </a:cubicBezTo>
                <a:cubicBezTo>
                  <a:pt x="816" y="165"/>
                  <a:pt x="816" y="165"/>
                  <a:pt x="816" y="165"/>
                </a:cubicBezTo>
                <a:cubicBezTo>
                  <a:pt x="818" y="163"/>
                  <a:pt x="818" y="163"/>
                  <a:pt x="818" y="163"/>
                </a:cubicBezTo>
                <a:cubicBezTo>
                  <a:pt x="817" y="166"/>
                  <a:pt x="817" y="166"/>
                  <a:pt x="817" y="166"/>
                </a:cubicBezTo>
                <a:cubicBezTo>
                  <a:pt x="817" y="167"/>
                  <a:pt x="817" y="167"/>
                  <a:pt x="817" y="167"/>
                </a:cubicBezTo>
                <a:cubicBezTo>
                  <a:pt x="816" y="168"/>
                  <a:pt x="816" y="168"/>
                  <a:pt x="816" y="168"/>
                </a:cubicBezTo>
                <a:cubicBezTo>
                  <a:pt x="816" y="169"/>
                  <a:pt x="816" y="169"/>
                  <a:pt x="816" y="169"/>
                </a:cubicBezTo>
                <a:cubicBezTo>
                  <a:pt x="817" y="170"/>
                  <a:pt x="817" y="170"/>
                  <a:pt x="817" y="170"/>
                </a:cubicBezTo>
                <a:cubicBezTo>
                  <a:pt x="818" y="173"/>
                  <a:pt x="818" y="173"/>
                  <a:pt x="818" y="173"/>
                </a:cubicBezTo>
                <a:cubicBezTo>
                  <a:pt x="817" y="174"/>
                  <a:pt x="817" y="174"/>
                  <a:pt x="817" y="174"/>
                </a:cubicBezTo>
                <a:cubicBezTo>
                  <a:pt x="818" y="175"/>
                  <a:pt x="818" y="175"/>
                  <a:pt x="818" y="175"/>
                </a:cubicBezTo>
                <a:cubicBezTo>
                  <a:pt x="823" y="174"/>
                  <a:pt x="823" y="174"/>
                  <a:pt x="823" y="174"/>
                </a:cubicBezTo>
                <a:cubicBezTo>
                  <a:pt x="824" y="172"/>
                  <a:pt x="824" y="172"/>
                  <a:pt x="824" y="172"/>
                </a:cubicBezTo>
                <a:cubicBezTo>
                  <a:pt x="825" y="172"/>
                  <a:pt x="825" y="172"/>
                  <a:pt x="825" y="172"/>
                </a:cubicBezTo>
                <a:cubicBezTo>
                  <a:pt x="827" y="172"/>
                  <a:pt x="827" y="172"/>
                  <a:pt x="827" y="172"/>
                </a:cubicBezTo>
                <a:cubicBezTo>
                  <a:pt x="829" y="169"/>
                  <a:pt x="829" y="169"/>
                  <a:pt x="829" y="169"/>
                </a:cubicBezTo>
                <a:cubicBezTo>
                  <a:pt x="831" y="169"/>
                  <a:pt x="831" y="169"/>
                  <a:pt x="831" y="169"/>
                </a:cubicBezTo>
                <a:cubicBezTo>
                  <a:pt x="832" y="168"/>
                  <a:pt x="832" y="168"/>
                  <a:pt x="832" y="168"/>
                </a:cubicBezTo>
                <a:cubicBezTo>
                  <a:pt x="834" y="166"/>
                  <a:pt x="834" y="166"/>
                  <a:pt x="834" y="166"/>
                </a:cubicBezTo>
                <a:cubicBezTo>
                  <a:pt x="834" y="164"/>
                  <a:pt x="834" y="164"/>
                  <a:pt x="834" y="164"/>
                </a:cubicBezTo>
                <a:cubicBezTo>
                  <a:pt x="836" y="163"/>
                  <a:pt x="836" y="163"/>
                  <a:pt x="836" y="163"/>
                </a:cubicBezTo>
                <a:cubicBezTo>
                  <a:pt x="839" y="163"/>
                  <a:pt x="839" y="163"/>
                  <a:pt x="839" y="163"/>
                </a:cubicBezTo>
                <a:cubicBezTo>
                  <a:pt x="841" y="164"/>
                  <a:pt x="841" y="164"/>
                  <a:pt x="841" y="164"/>
                </a:cubicBezTo>
                <a:cubicBezTo>
                  <a:pt x="842" y="162"/>
                  <a:pt x="842" y="162"/>
                  <a:pt x="842" y="162"/>
                </a:cubicBezTo>
                <a:cubicBezTo>
                  <a:pt x="841" y="161"/>
                  <a:pt x="841" y="161"/>
                  <a:pt x="841" y="161"/>
                </a:cubicBezTo>
                <a:cubicBezTo>
                  <a:pt x="844" y="158"/>
                  <a:pt x="844" y="158"/>
                  <a:pt x="844" y="158"/>
                </a:cubicBezTo>
                <a:cubicBezTo>
                  <a:pt x="844" y="157"/>
                  <a:pt x="844" y="157"/>
                  <a:pt x="844" y="157"/>
                </a:cubicBezTo>
                <a:cubicBezTo>
                  <a:pt x="845" y="156"/>
                  <a:pt x="845" y="156"/>
                  <a:pt x="845" y="156"/>
                </a:cubicBezTo>
                <a:cubicBezTo>
                  <a:pt x="845" y="154"/>
                  <a:pt x="845" y="154"/>
                  <a:pt x="845" y="154"/>
                </a:cubicBezTo>
                <a:cubicBezTo>
                  <a:pt x="843" y="149"/>
                  <a:pt x="843" y="149"/>
                  <a:pt x="843" y="149"/>
                </a:cubicBezTo>
                <a:cubicBezTo>
                  <a:pt x="843" y="148"/>
                  <a:pt x="843" y="148"/>
                  <a:pt x="843" y="148"/>
                </a:cubicBezTo>
                <a:cubicBezTo>
                  <a:pt x="841" y="146"/>
                  <a:pt x="841" y="146"/>
                  <a:pt x="841" y="146"/>
                </a:cubicBezTo>
                <a:cubicBezTo>
                  <a:pt x="841" y="144"/>
                  <a:pt x="841" y="144"/>
                  <a:pt x="841" y="144"/>
                </a:cubicBezTo>
                <a:cubicBezTo>
                  <a:pt x="841" y="142"/>
                  <a:pt x="841" y="142"/>
                  <a:pt x="841" y="142"/>
                </a:cubicBezTo>
                <a:cubicBezTo>
                  <a:pt x="844" y="141"/>
                  <a:pt x="844" y="141"/>
                  <a:pt x="844" y="141"/>
                </a:cubicBezTo>
                <a:cubicBezTo>
                  <a:pt x="844" y="140"/>
                  <a:pt x="844" y="140"/>
                  <a:pt x="844" y="140"/>
                </a:cubicBezTo>
                <a:cubicBezTo>
                  <a:pt x="844" y="140"/>
                  <a:pt x="844" y="140"/>
                  <a:pt x="844" y="140"/>
                </a:cubicBezTo>
                <a:cubicBezTo>
                  <a:pt x="842" y="141"/>
                  <a:pt x="842" y="141"/>
                  <a:pt x="842" y="141"/>
                </a:cubicBezTo>
                <a:cubicBezTo>
                  <a:pt x="842" y="141"/>
                  <a:pt x="842" y="141"/>
                  <a:pt x="842" y="141"/>
                </a:cubicBezTo>
                <a:cubicBezTo>
                  <a:pt x="842" y="140"/>
                  <a:pt x="842" y="140"/>
                  <a:pt x="842" y="140"/>
                </a:cubicBezTo>
                <a:cubicBezTo>
                  <a:pt x="843" y="138"/>
                  <a:pt x="843" y="138"/>
                  <a:pt x="843" y="138"/>
                </a:cubicBezTo>
                <a:cubicBezTo>
                  <a:pt x="841" y="138"/>
                  <a:pt x="841" y="138"/>
                  <a:pt x="841" y="138"/>
                </a:cubicBezTo>
                <a:cubicBezTo>
                  <a:pt x="842" y="137"/>
                  <a:pt x="842" y="137"/>
                  <a:pt x="842" y="137"/>
                </a:cubicBezTo>
                <a:cubicBezTo>
                  <a:pt x="843" y="135"/>
                  <a:pt x="843" y="135"/>
                  <a:pt x="843" y="135"/>
                </a:cubicBezTo>
                <a:cubicBezTo>
                  <a:pt x="842" y="134"/>
                  <a:pt x="842" y="134"/>
                  <a:pt x="842" y="134"/>
                </a:cubicBezTo>
                <a:cubicBezTo>
                  <a:pt x="840" y="134"/>
                  <a:pt x="840" y="134"/>
                  <a:pt x="840" y="134"/>
                </a:cubicBezTo>
                <a:cubicBezTo>
                  <a:pt x="841" y="133"/>
                  <a:pt x="841" y="133"/>
                  <a:pt x="841" y="133"/>
                </a:cubicBezTo>
                <a:cubicBezTo>
                  <a:pt x="841" y="132"/>
                  <a:pt x="841" y="132"/>
                  <a:pt x="841" y="132"/>
                </a:cubicBezTo>
                <a:cubicBezTo>
                  <a:pt x="842" y="131"/>
                  <a:pt x="842" y="131"/>
                  <a:pt x="842" y="131"/>
                </a:cubicBezTo>
                <a:cubicBezTo>
                  <a:pt x="843" y="133"/>
                  <a:pt x="843" y="133"/>
                  <a:pt x="843" y="133"/>
                </a:cubicBezTo>
                <a:cubicBezTo>
                  <a:pt x="845" y="133"/>
                  <a:pt x="845" y="133"/>
                  <a:pt x="845" y="133"/>
                </a:cubicBezTo>
                <a:cubicBezTo>
                  <a:pt x="846" y="134"/>
                  <a:pt x="846" y="134"/>
                  <a:pt x="846" y="134"/>
                </a:cubicBezTo>
                <a:cubicBezTo>
                  <a:pt x="848" y="135"/>
                  <a:pt x="848" y="135"/>
                  <a:pt x="848" y="135"/>
                </a:cubicBezTo>
                <a:cubicBezTo>
                  <a:pt x="849" y="134"/>
                  <a:pt x="849" y="134"/>
                  <a:pt x="849" y="134"/>
                </a:cubicBezTo>
                <a:cubicBezTo>
                  <a:pt x="850" y="134"/>
                  <a:pt x="850" y="134"/>
                  <a:pt x="850" y="134"/>
                </a:cubicBezTo>
                <a:cubicBezTo>
                  <a:pt x="853" y="133"/>
                  <a:pt x="853" y="133"/>
                  <a:pt x="853" y="133"/>
                </a:cubicBezTo>
                <a:cubicBezTo>
                  <a:pt x="855" y="131"/>
                  <a:pt x="855" y="131"/>
                  <a:pt x="855" y="131"/>
                </a:cubicBezTo>
                <a:cubicBezTo>
                  <a:pt x="855" y="131"/>
                  <a:pt x="855" y="131"/>
                  <a:pt x="855" y="131"/>
                </a:cubicBezTo>
                <a:cubicBezTo>
                  <a:pt x="856" y="129"/>
                  <a:pt x="856" y="129"/>
                  <a:pt x="856" y="129"/>
                </a:cubicBezTo>
                <a:cubicBezTo>
                  <a:pt x="855" y="128"/>
                  <a:pt x="855" y="128"/>
                  <a:pt x="855" y="128"/>
                </a:cubicBezTo>
                <a:cubicBezTo>
                  <a:pt x="854" y="128"/>
                  <a:pt x="854" y="128"/>
                  <a:pt x="854" y="128"/>
                </a:cubicBezTo>
                <a:cubicBezTo>
                  <a:pt x="854" y="127"/>
                  <a:pt x="854" y="127"/>
                  <a:pt x="854" y="127"/>
                </a:cubicBezTo>
                <a:cubicBezTo>
                  <a:pt x="853" y="126"/>
                  <a:pt x="853" y="126"/>
                  <a:pt x="853" y="126"/>
                </a:cubicBezTo>
                <a:cubicBezTo>
                  <a:pt x="851" y="126"/>
                  <a:pt x="851" y="126"/>
                  <a:pt x="851" y="126"/>
                </a:cubicBezTo>
                <a:cubicBezTo>
                  <a:pt x="852" y="125"/>
                  <a:pt x="852" y="125"/>
                  <a:pt x="852" y="125"/>
                </a:cubicBezTo>
                <a:cubicBezTo>
                  <a:pt x="854" y="125"/>
                  <a:pt x="854" y="125"/>
                  <a:pt x="854" y="125"/>
                </a:cubicBezTo>
                <a:cubicBezTo>
                  <a:pt x="857" y="123"/>
                  <a:pt x="857" y="123"/>
                  <a:pt x="857" y="123"/>
                </a:cubicBezTo>
                <a:cubicBezTo>
                  <a:pt x="858" y="121"/>
                  <a:pt x="858" y="121"/>
                  <a:pt x="858" y="121"/>
                </a:cubicBezTo>
                <a:cubicBezTo>
                  <a:pt x="858" y="120"/>
                  <a:pt x="858" y="120"/>
                  <a:pt x="858" y="120"/>
                </a:cubicBezTo>
                <a:cubicBezTo>
                  <a:pt x="857" y="119"/>
                  <a:pt x="857" y="119"/>
                  <a:pt x="857" y="119"/>
                </a:cubicBezTo>
                <a:cubicBezTo>
                  <a:pt x="856" y="118"/>
                  <a:pt x="856" y="118"/>
                  <a:pt x="856" y="118"/>
                </a:cubicBezTo>
                <a:cubicBezTo>
                  <a:pt x="853" y="117"/>
                  <a:pt x="853" y="117"/>
                  <a:pt x="853" y="117"/>
                </a:cubicBezTo>
                <a:cubicBezTo>
                  <a:pt x="851" y="118"/>
                  <a:pt x="851" y="118"/>
                  <a:pt x="851" y="118"/>
                </a:cubicBezTo>
                <a:cubicBezTo>
                  <a:pt x="850" y="117"/>
                  <a:pt x="850" y="117"/>
                  <a:pt x="850" y="117"/>
                </a:cubicBezTo>
                <a:cubicBezTo>
                  <a:pt x="852" y="117"/>
                  <a:pt x="852" y="117"/>
                  <a:pt x="852" y="117"/>
                </a:cubicBezTo>
                <a:cubicBezTo>
                  <a:pt x="852" y="115"/>
                  <a:pt x="852" y="115"/>
                  <a:pt x="852" y="115"/>
                </a:cubicBezTo>
                <a:cubicBezTo>
                  <a:pt x="848" y="112"/>
                  <a:pt x="848" y="112"/>
                  <a:pt x="848" y="112"/>
                </a:cubicBezTo>
                <a:cubicBezTo>
                  <a:pt x="847" y="111"/>
                  <a:pt x="847" y="111"/>
                  <a:pt x="847" y="111"/>
                </a:cubicBezTo>
                <a:cubicBezTo>
                  <a:pt x="849" y="111"/>
                  <a:pt x="849" y="111"/>
                  <a:pt x="849" y="111"/>
                </a:cubicBezTo>
                <a:cubicBezTo>
                  <a:pt x="850" y="112"/>
                  <a:pt x="850" y="112"/>
                  <a:pt x="850" y="112"/>
                </a:cubicBezTo>
                <a:cubicBezTo>
                  <a:pt x="851" y="112"/>
                  <a:pt x="851" y="112"/>
                  <a:pt x="851" y="112"/>
                </a:cubicBezTo>
                <a:cubicBezTo>
                  <a:pt x="850" y="110"/>
                  <a:pt x="850" y="110"/>
                  <a:pt x="850" y="110"/>
                </a:cubicBezTo>
                <a:cubicBezTo>
                  <a:pt x="851" y="110"/>
                  <a:pt x="851" y="110"/>
                  <a:pt x="851" y="110"/>
                </a:cubicBezTo>
                <a:cubicBezTo>
                  <a:pt x="851" y="109"/>
                  <a:pt x="851" y="109"/>
                  <a:pt x="851" y="109"/>
                </a:cubicBezTo>
                <a:cubicBezTo>
                  <a:pt x="849" y="108"/>
                  <a:pt x="849" y="108"/>
                  <a:pt x="849" y="108"/>
                </a:cubicBezTo>
                <a:cubicBezTo>
                  <a:pt x="847" y="106"/>
                  <a:pt x="847" y="106"/>
                  <a:pt x="847" y="106"/>
                </a:cubicBezTo>
                <a:cubicBezTo>
                  <a:pt x="845" y="107"/>
                  <a:pt x="845" y="107"/>
                  <a:pt x="845" y="107"/>
                </a:cubicBezTo>
                <a:cubicBezTo>
                  <a:pt x="841" y="105"/>
                  <a:pt x="841" y="105"/>
                  <a:pt x="841" y="105"/>
                </a:cubicBezTo>
                <a:cubicBezTo>
                  <a:pt x="840" y="104"/>
                  <a:pt x="840" y="104"/>
                  <a:pt x="840" y="104"/>
                </a:cubicBezTo>
                <a:cubicBezTo>
                  <a:pt x="840" y="103"/>
                  <a:pt x="840" y="103"/>
                  <a:pt x="840" y="103"/>
                </a:cubicBezTo>
                <a:cubicBezTo>
                  <a:pt x="837" y="101"/>
                  <a:pt x="837" y="101"/>
                  <a:pt x="837" y="101"/>
                </a:cubicBezTo>
                <a:cubicBezTo>
                  <a:pt x="834" y="101"/>
                  <a:pt x="834" y="101"/>
                  <a:pt x="834" y="101"/>
                </a:cubicBezTo>
                <a:cubicBezTo>
                  <a:pt x="833" y="102"/>
                  <a:pt x="833" y="102"/>
                  <a:pt x="833" y="102"/>
                </a:cubicBezTo>
                <a:cubicBezTo>
                  <a:pt x="831" y="102"/>
                  <a:pt x="831" y="102"/>
                  <a:pt x="831" y="102"/>
                </a:cubicBezTo>
                <a:cubicBezTo>
                  <a:pt x="831" y="100"/>
                  <a:pt x="831" y="100"/>
                  <a:pt x="831" y="100"/>
                </a:cubicBezTo>
                <a:cubicBezTo>
                  <a:pt x="828" y="100"/>
                  <a:pt x="828" y="100"/>
                  <a:pt x="828" y="100"/>
                </a:cubicBezTo>
                <a:cubicBezTo>
                  <a:pt x="829" y="101"/>
                  <a:pt x="829" y="101"/>
                  <a:pt x="829" y="101"/>
                </a:cubicBezTo>
                <a:cubicBezTo>
                  <a:pt x="831" y="102"/>
                  <a:pt x="831" y="102"/>
                  <a:pt x="831" y="102"/>
                </a:cubicBezTo>
                <a:cubicBezTo>
                  <a:pt x="830" y="104"/>
                  <a:pt x="830" y="104"/>
                  <a:pt x="830" y="104"/>
                </a:cubicBezTo>
                <a:cubicBezTo>
                  <a:pt x="828" y="104"/>
                  <a:pt x="828" y="104"/>
                  <a:pt x="828" y="104"/>
                </a:cubicBezTo>
                <a:cubicBezTo>
                  <a:pt x="828" y="104"/>
                  <a:pt x="828" y="104"/>
                  <a:pt x="828" y="104"/>
                </a:cubicBezTo>
                <a:cubicBezTo>
                  <a:pt x="829" y="105"/>
                  <a:pt x="829" y="105"/>
                  <a:pt x="829" y="105"/>
                </a:cubicBezTo>
                <a:cubicBezTo>
                  <a:pt x="827" y="106"/>
                  <a:pt x="827" y="106"/>
                  <a:pt x="827" y="106"/>
                </a:cubicBezTo>
                <a:cubicBezTo>
                  <a:pt x="827" y="108"/>
                  <a:pt x="827" y="108"/>
                  <a:pt x="827" y="108"/>
                </a:cubicBezTo>
                <a:cubicBezTo>
                  <a:pt x="828" y="109"/>
                  <a:pt x="828" y="109"/>
                  <a:pt x="828" y="109"/>
                </a:cubicBezTo>
                <a:cubicBezTo>
                  <a:pt x="827" y="109"/>
                  <a:pt x="827" y="109"/>
                  <a:pt x="827" y="109"/>
                </a:cubicBezTo>
                <a:cubicBezTo>
                  <a:pt x="826" y="111"/>
                  <a:pt x="826" y="111"/>
                  <a:pt x="826" y="111"/>
                </a:cubicBezTo>
                <a:cubicBezTo>
                  <a:pt x="825" y="113"/>
                  <a:pt x="825" y="113"/>
                  <a:pt x="825" y="113"/>
                </a:cubicBezTo>
                <a:cubicBezTo>
                  <a:pt x="825" y="116"/>
                  <a:pt x="825" y="116"/>
                  <a:pt x="825" y="116"/>
                </a:cubicBezTo>
                <a:cubicBezTo>
                  <a:pt x="826" y="116"/>
                  <a:pt x="826" y="116"/>
                  <a:pt x="826" y="116"/>
                </a:cubicBezTo>
                <a:cubicBezTo>
                  <a:pt x="827" y="117"/>
                  <a:pt x="827" y="117"/>
                  <a:pt x="827" y="117"/>
                </a:cubicBezTo>
                <a:cubicBezTo>
                  <a:pt x="828" y="118"/>
                  <a:pt x="828" y="118"/>
                  <a:pt x="828" y="118"/>
                </a:cubicBezTo>
                <a:cubicBezTo>
                  <a:pt x="829" y="119"/>
                  <a:pt x="829" y="119"/>
                  <a:pt x="829" y="119"/>
                </a:cubicBezTo>
                <a:cubicBezTo>
                  <a:pt x="828" y="120"/>
                  <a:pt x="828" y="120"/>
                  <a:pt x="828" y="120"/>
                </a:cubicBezTo>
                <a:cubicBezTo>
                  <a:pt x="827" y="120"/>
                  <a:pt x="827" y="120"/>
                  <a:pt x="827" y="120"/>
                </a:cubicBezTo>
                <a:cubicBezTo>
                  <a:pt x="826" y="121"/>
                  <a:pt x="826" y="121"/>
                  <a:pt x="826" y="121"/>
                </a:cubicBezTo>
                <a:cubicBezTo>
                  <a:pt x="825" y="120"/>
                  <a:pt x="825" y="120"/>
                  <a:pt x="825" y="120"/>
                </a:cubicBezTo>
                <a:cubicBezTo>
                  <a:pt x="823" y="120"/>
                  <a:pt x="823" y="120"/>
                  <a:pt x="823" y="120"/>
                </a:cubicBezTo>
                <a:cubicBezTo>
                  <a:pt x="822" y="121"/>
                  <a:pt x="822" y="121"/>
                  <a:pt x="822" y="121"/>
                </a:cubicBezTo>
                <a:cubicBezTo>
                  <a:pt x="824" y="123"/>
                  <a:pt x="824" y="123"/>
                  <a:pt x="824" y="123"/>
                </a:cubicBezTo>
                <a:cubicBezTo>
                  <a:pt x="825" y="123"/>
                  <a:pt x="825" y="123"/>
                  <a:pt x="825" y="123"/>
                </a:cubicBezTo>
                <a:cubicBezTo>
                  <a:pt x="825" y="124"/>
                  <a:pt x="825" y="124"/>
                  <a:pt x="825" y="124"/>
                </a:cubicBezTo>
                <a:cubicBezTo>
                  <a:pt x="823" y="124"/>
                  <a:pt x="823" y="124"/>
                  <a:pt x="823" y="124"/>
                </a:cubicBezTo>
                <a:cubicBezTo>
                  <a:pt x="822" y="124"/>
                  <a:pt x="822" y="124"/>
                  <a:pt x="822" y="124"/>
                </a:cubicBezTo>
                <a:cubicBezTo>
                  <a:pt x="820" y="125"/>
                  <a:pt x="820" y="125"/>
                  <a:pt x="820" y="125"/>
                </a:cubicBezTo>
                <a:cubicBezTo>
                  <a:pt x="819" y="123"/>
                  <a:pt x="819" y="123"/>
                  <a:pt x="819" y="123"/>
                </a:cubicBezTo>
                <a:cubicBezTo>
                  <a:pt x="817" y="124"/>
                  <a:pt x="817" y="124"/>
                  <a:pt x="817" y="124"/>
                </a:cubicBezTo>
                <a:cubicBezTo>
                  <a:pt x="815" y="128"/>
                  <a:pt x="815" y="128"/>
                  <a:pt x="815" y="128"/>
                </a:cubicBezTo>
                <a:cubicBezTo>
                  <a:pt x="814" y="132"/>
                  <a:pt x="814" y="132"/>
                  <a:pt x="814" y="132"/>
                </a:cubicBezTo>
                <a:cubicBezTo>
                  <a:pt x="811" y="136"/>
                  <a:pt x="811" y="136"/>
                  <a:pt x="811" y="136"/>
                </a:cubicBezTo>
                <a:cubicBezTo>
                  <a:pt x="808" y="139"/>
                  <a:pt x="808" y="139"/>
                  <a:pt x="808" y="139"/>
                </a:cubicBezTo>
                <a:cubicBezTo>
                  <a:pt x="806" y="140"/>
                  <a:pt x="806" y="140"/>
                  <a:pt x="806" y="140"/>
                </a:cubicBezTo>
                <a:cubicBezTo>
                  <a:pt x="806" y="140"/>
                  <a:pt x="806" y="140"/>
                  <a:pt x="806" y="140"/>
                </a:cubicBezTo>
                <a:cubicBezTo>
                  <a:pt x="804" y="143"/>
                  <a:pt x="804" y="143"/>
                  <a:pt x="804" y="143"/>
                </a:cubicBezTo>
                <a:cubicBezTo>
                  <a:pt x="802" y="144"/>
                  <a:pt x="802" y="144"/>
                  <a:pt x="802" y="144"/>
                </a:cubicBezTo>
                <a:cubicBezTo>
                  <a:pt x="802" y="147"/>
                  <a:pt x="802" y="147"/>
                  <a:pt x="802" y="147"/>
                </a:cubicBezTo>
                <a:cubicBezTo>
                  <a:pt x="800" y="149"/>
                  <a:pt x="800" y="149"/>
                  <a:pt x="800" y="149"/>
                </a:cubicBezTo>
                <a:cubicBezTo>
                  <a:pt x="800" y="151"/>
                  <a:pt x="800" y="151"/>
                  <a:pt x="800" y="151"/>
                </a:cubicBezTo>
                <a:cubicBezTo>
                  <a:pt x="799" y="151"/>
                  <a:pt x="799" y="151"/>
                  <a:pt x="799" y="151"/>
                </a:cubicBezTo>
                <a:cubicBezTo>
                  <a:pt x="798" y="149"/>
                  <a:pt x="798" y="149"/>
                  <a:pt x="798" y="149"/>
                </a:cubicBezTo>
                <a:cubicBezTo>
                  <a:pt x="797" y="149"/>
                  <a:pt x="797" y="149"/>
                  <a:pt x="797" y="149"/>
                </a:cubicBezTo>
                <a:cubicBezTo>
                  <a:pt x="795" y="150"/>
                  <a:pt x="795" y="150"/>
                  <a:pt x="795" y="150"/>
                </a:cubicBezTo>
                <a:cubicBezTo>
                  <a:pt x="796" y="151"/>
                  <a:pt x="796" y="151"/>
                  <a:pt x="796" y="151"/>
                </a:cubicBezTo>
                <a:cubicBezTo>
                  <a:pt x="796" y="153"/>
                  <a:pt x="796" y="153"/>
                  <a:pt x="796" y="153"/>
                </a:cubicBezTo>
                <a:cubicBezTo>
                  <a:pt x="795" y="153"/>
                  <a:pt x="795" y="153"/>
                  <a:pt x="795" y="153"/>
                </a:cubicBezTo>
                <a:cubicBezTo>
                  <a:pt x="793" y="152"/>
                  <a:pt x="793" y="152"/>
                  <a:pt x="793" y="152"/>
                </a:cubicBezTo>
                <a:cubicBezTo>
                  <a:pt x="794" y="150"/>
                  <a:pt x="794" y="150"/>
                  <a:pt x="794" y="150"/>
                </a:cubicBezTo>
                <a:cubicBezTo>
                  <a:pt x="792" y="147"/>
                  <a:pt x="792" y="147"/>
                  <a:pt x="792" y="147"/>
                </a:cubicBezTo>
                <a:cubicBezTo>
                  <a:pt x="791" y="140"/>
                  <a:pt x="791" y="140"/>
                  <a:pt x="791" y="140"/>
                </a:cubicBezTo>
                <a:cubicBezTo>
                  <a:pt x="791" y="137"/>
                  <a:pt x="791" y="137"/>
                  <a:pt x="791" y="137"/>
                </a:cubicBezTo>
                <a:cubicBezTo>
                  <a:pt x="790" y="135"/>
                  <a:pt x="790" y="135"/>
                  <a:pt x="790" y="135"/>
                </a:cubicBezTo>
                <a:cubicBezTo>
                  <a:pt x="791" y="133"/>
                  <a:pt x="791" y="133"/>
                  <a:pt x="791" y="133"/>
                </a:cubicBezTo>
                <a:cubicBezTo>
                  <a:pt x="792" y="131"/>
                  <a:pt x="792" y="131"/>
                  <a:pt x="792" y="131"/>
                </a:cubicBezTo>
                <a:cubicBezTo>
                  <a:pt x="792" y="129"/>
                  <a:pt x="792" y="129"/>
                  <a:pt x="792" y="129"/>
                </a:cubicBezTo>
                <a:cubicBezTo>
                  <a:pt x="793" y="127"/>
                  <a:pt x="793" y="127"/>
                  <a:pt x="793" y="127"/>
                </a:cubicBezTo>
                <a:cubicBezTo>
                  <a:pt x="794" y="126"/>
                  <a:pt x="794" y="126"/>
                  <a:pt x="794" y="126"/>
                </a:cubicBezTo>
                <a:cubicBezTo>
                  <a:pt x="795" y="127"/>
                  <a:pt x="795" y="127"/>
                  <a:pt x="795" y="127"/>
                </a:cubicBezTo>
                <a:cubicBezTo>
                  <a:pt x="797" y="127"/>
                  <a:pt x="797" y="127"/>
                  <a:pt x="797" y="127"/>
                </a:cubicBezTo>
                <a:cubicBezTo>
                  <a:pt x="798" y="124"/>
                  <a:pt x="798" y="124"/>
                  <a:pt x="798" y="124"/>
                </a:cubicBezTo>
                <a:cubicBezTo>
                  <a:pt x="797" y="120"/>
                  <a:pt x="797" y="120"/>
                  <a:pt x="797" y="120"/>
                </a:cubicBezTo>
                <a:cubicBezTo>
                  <a:pt x="798" y="119"/>
                  <a:pt x="798" y="119"/>
                  <a:pt x="798" y="119"/>
                </a:cubicBezTo>
                <a:cubicBezTo>
                  <a:pt x="798" y="116"/>
                  <a:pt x="798" y="116"/>
                  <a:pt x="798" y="116"/>
                </a:cubicBezTo>
                <a:cubicBezTo>
                  <a:pt x="796" y="114"/>
                  <a:pt x="796" y="114"/>
                  <a:pt x="796" y="114"/>
                </a:cubicBezTo>
                <a:cubicBezTo>
                  <a:pt x="796" y="111"/>
                  <a:pt x="796" y="111"/>
                  <a:pt x="796" y="111"/>
                </a:cubicBezTo>
                <a:cubicBezTo>
                  <a:pt x="794" y="108"/>
                  <a:pt x="794" y="108"/>
                  <a:pt x="794" y="108"/>
                </a:cubicBezTo>
                <a:cubicBezTo>
                  <a:pt x="794" y="106"/>
                  <a:pt x="794" y="106"/>
                  <a:pt x="794" y="106"/>
                </a:cubicBezTo>
                <a:cubicBezTo>
                  <a:pt x="793" y="105"/>
                  <a:pt x="793" y="105"/>
                  <a:pt x="793" y="105"/>
                </a:cubicBezTo>
                <a:cubicBezTo>
                  <a:pt x="792" y="105"/>
                  <a:pt x="792" y="105"/>
                  <a:pt x="792" y="105"/>
                </a:cubicBezTo>
                <a:cubicBezTo>
                  <a:pt x="791" y="107"/>
                  <a:pt x="791" y="107"/>
                  <a:pt x="791" y="107"/>
                </a:cubicBezTo>
                <a:cubicBezTo>
                  <a:pt x="789" y="111"/>
                  <a:pt x="789" y="111"/>
                  <a:pt x="789" y="111"/>
                </a:cubicBezTo>
                <a:cubicBezTo>
                  <a:pt x="786" y="113"/>
                  <a:pt x="786" y="113"/>
                  <a:pt x="786" y="113"/>
                </a:cubicBezTo>
                <a:cubicBezTo>
                  <a:pt x="786" y="115"/>
                  <a:pt x="786" y="115"/>
                  <a:pt x="786" y="115"/>
                </a:cubicBezTo>
                <a:cubicBezTo>
                  <a:pt x="786" y="119"/>
                  <a:pt x="786" y="119"/>
                  <a:pt x="786" y="119"/>
                </a:cubicBezTo>
                <a:cubicBezTo>
                  <a:pt x="785" y="120"/>
                  <a:pt x="785" y="120"/>
                  <a:pt x="785" y="120"/>
                </a:cubicBezTo>
                <a:cubicBezTo>
                  <a:pt x="784" y="119"/>
                  <a:pt x="784" y="119"/>
                  <a:pt x="784" y="119"/>
                </a:cubicBezTo>
                <a:cubicBezTo>
                  <a:pt x="783" y="120"/>
                  <a:pt x="783" y="120"/>
                  <a:pt x="783" y="120"/>
                </a:cubicBezTo>
                <a:cubicBezTo>
                  <a:pt x="783" y="121"/>
                  <a:pt x="783" y="121"/>
                  <a:pt x="783" y="121"/>
                </a:cubicBezTo>
                <a:cubicBezTo>
                  <a:pt x="783" y="121"/>
                  <a:pt x="783" y="121"/>
                  <a:pt x="783" y="121"/>
                </a:cubicBezTo>
                <a:cubicBezTo>
                  <a:pt x="780" y="123"/>
                  <a:pt x="780" y="123"/>
                  <a:pt x="780" y="123"/>
                </a:cubicBezTo>
                <a:cubicBezTo>
                  <a:pt x="779" y="124"/>
                  <a:pt x="779" y="124"/>
                  <a:pt x="779" y="124"/>
                </a:cubicBezTo>
                <a:cubicBezTo>
                  <a:pt x="778" y="126"/>
                  <a:pt x="778" y="126"/>
                  <a:pt x="778" y="126"/>
                </a:cubicBezTo>
                <a:cubicBezTo>
                  <a:pt x="777" y="126"/>
                  <a:pt x="777" y="126"/>
                  <a:pt x="777" y="126"/>
                </a:cubicBezTo>
                <a:cubicBezTo>
                  <a:pt x="776" y="125"/>
                  <a:pt x="776" y="125"/>
                  <a:pt x="776" y="125"/>
                </a:cubicBezTo>
                <a:cubicBezTo>
                  <a:pt x="778" y="124"/>
                  <a:pt x="778" y="124"/>
                  <a:pt x="778" y="124"/>
                </a:cubicBezTo>
                <a:cubicBezTo>
                  <a:pt x="777" y="122"/>
                  <a:pt x="777" y="122"/>
                  <a:pt x="777" y="122"/>
                </a:cubicBezTo>
                <a:cubicBezTo>
                  <a:pt x="777" y="121"/>
                  <a:pt x="777" y="121"/>
                  <a:pt x="777" y="121"/>
                </a:cubicBezTo>
                <a:cubicBezTo>
                  <a:pt x="779" y="118"/>
                  <a:pt x="779" y="118"/>
                  <a:pt x="779" y="118"/>
                </a:cubicBezTo>
                <a:cubicBezTo>
                  <a:pt x="779" y="116"/>
                  <a:pt x="779" y="116"/>
                  <a:pt x="779" y="116"/>
                </a:cubicBezTo>
                <a:cubicBezTo>
                  <a:pt x="779" y="114"/>
                  <a:pt x="779" y="114"/>
                  <a:pt x="779" y="114"/>
                </a:cubicBezTo>
                <a:cubicBezTo>
                  <a:pt x="781" y="114"/>
                  <a:pt x="781" y="114"/>
                  <a:pt x="781" y="114"/>
                </a:cubicBezTo>
                <a:cubicBezTo>
                  <a:pt x="781" y="112"/>
                  <a:pt x="781" y="112"/>
                  <a:pt x="781" y="112"/>
                </a:cubicBezTo>
                <a:cubicBezTo>
                  <a:pt x="781" y="111"/>
                  <a:pt x="781" y="111"/>
                  <a:pt x="781" y="111"/>
                </a:cubicBezTo>
                <a:cubicBezTo>
                  <a:pt x="781" y="109"/>
                  <a:pt x="781" y="109"/>
                  <a:pt x="781" y="109"/>
                </a:cubicBezTo>
                <a:cubicBezTo>
                  <a:pt x="779" y="106"/>
                  <a:pt x="779" y="106"/>
                  <a:pt x="779" y="106"/>
                </a:cubicBezTo>
                <a:cubicBezTo>
                  <a:pt x="779" y="104"/>
                  <a:pt x="779" y="104"/>
                  <a:pt x="779" y="104"/>
                </a:cubicBezTo>
                <a:cubicBezTo>
                  <a:pt x="778" y="102"/>
                  <a:pt x="778" y="102"/>
                  <a:pt x="778" y="102"/>
                </a:cubicBezTo>
                <a:cubicBezTo>
                  <a:pt x="778" y="101"/>
                  <a:pt x="778" y="101"/>
                  <a:pt x="778" y="101"/>
                </a:cubicBezTo>
                <a:cubicBezTo>
                  <a:pt x="779" y="102"/>
                  <a:pt x="779" y="102"/>
                  <a:pt x="779" y="102"/>
                </a:cubicBezTo>
                <a:cubicBezTo>
                  <a:pt x="780" y="102"/>
                  <a:pt x="780" y="102"/>
                  <a:pt x="780" y="102"/>
                </a:cubicBezTo>
                <a:cubicBezTo>
                  <a:pt x="780" y="104"/>
                  <a:pt x="780" y="104"/>
                  <a:pt x="780" y="104"/>
                </a:cubicBezTo>
                <a:cubicBezTo>
                  <a:pt x="781" y="104"/>
                  <a:pt x="781" y="104"/>
                  <a:pt x="781" y="104"/>
                </a:cubicBezTo>
                <a:cubicBezTo>
                  <a:pt x="783" y="101"/>
                  <a:pt x="783" y="101"/>
                  <a:pt x="783" y="101"/>
                </a:cubicBezTo>
                <a:cubicBezTo>
                  <a:pt x="785" y="101"/>
                  <a:pt x="785" y="101"/>
                  <a:pt x="785" y="101"/>
                </a:cubicBezTo>
                <a:cubicBezTo>
                  <a:pt x="786" y="100"/>
                  <a:pt x="786" y="100"/>
                  <a:pt x="786" y="100"/>
                </a:cubicBezTo>
                <a:cubicBezTo>
                  <a:pt x="785" y="99"/>
                  <a:pt x="785" y="99"/>
                  <a:pt x="785" y="99"/>
                </a:cubicBezTo>
                <a:cubicBezTo>
                  <a:pt x="783" y="100"/>
                  <a:pt x="783" y="100"/>
                  <a:pt x="783" y="100"/>
                </a:cubicBezTo>
                <a:cubicBezTo>
                  <a:pt x="782" y="99"/>
                  <a:pt x="782" y="99"/>
                  <a:pt x="782" y="99"/>
                </a:cubicBezTo>
                <a:cubicBezTo>
                  <a:pt x="780" y="98"/>
                  <a:pt x="780" y="98"/>
                  <a:pt x="780" y="98"/>
                </a:cubicBezTo>
                <a:cubicBezTo>
                  <a:pt x="780" y="98"/>
                  <a:pt x="780" y="98"/>
                  <a:pt x="780" y="98"/>
                </a:cubicBezTo>
                <a:cubicBezTo>
                  <a:pt x="781" y="97"/>
                  <a:pt x="781" y="97"/>
                  <a:pt x="781" y="97"/>
                </a:cubicBezTo>
                <a:cubicBezTo>
                  <a:pt x="780" y="96"/>
                  <a:pt x="780" y="96"/>
                  <a:pt x="780" y="96"/>
                </a:cubicBezTo>
                <a:cubicBezTo>
                  <a:pt x="779" y="96"/>
                  <a:pt x="779" y="96"/>
                  <a:pt x="779" y="96"/>
                </a:cubicBezTo>
                <a:cubicBezTo>
                  <a:pt x="778" y="98"/>
                  <a:pt x="778" y="98"/>
                  <a:pt x="778" y="98"/>
                </a:cubicBezTo>
                <a:cubicBezTo>
                  <a:pt x="776" y="99"/>
                  <a:pt x="776" y="99"/>
                  <a:pt x="776" y="99"/>
                </a:cubicBezTo>
                <a:cubicBezTo>
                  <a:pt x="774" y="97"/>
                  <a:pt x="774" y="97"/>
                  <a:pt x="774" y="97"/>
                </a:cubicBezTo>
                <a:cubicBezTo>
                  <a:pt x="774" y="95"/>
                  <a:pt x="774" y="95"/>
                  <a:pt x="774" y="95"/>
                </a:cubicBezTo>
                <a:cubicBezTo>
                  <a:pt x="772" y="95"/>
                  <a:pt x="772" y="95"/>
                  <a:pt x="772" y="95"/>
                </a:cubicBezTo>
                <a:cubicBezTo>
                  <a:pt x="770" y="95"/>
                  <a:pt x="770" y="95"/>
                  <a:pt x="770" y="95"/>
                </a:cubicBezTo>
                <a:cubicBezTo>
                  <a:pt x="769" y="94"/>
                  <a:pt x="769" y="94"/>
                  <a:pt x="769" y="94"/>
                </a:cubicBezTo>
                <a:cubicBezTo>
                  <a:pt x="770" y="92"/>
                  <a:pt x="770" y="92"/>
                  <a:pt x="770" y="92"/>
                </a:cubicBezTo>
                <a:cubicBezTo>
                  <a:pt x="771" y="92"/>
                  <a:pt x="771" y="92"/>
                  <a:pt x="771" y="92"/>
                </a:cubicBezTo>
                <a:cubicBezTo>
                  <a:pt x="771" y="90"/>
                  <a:pt x="771" y="90"/>
                  <a:pt x="771" y="90"/>
                </a:cubicBezTo>
                <a:cubicBezTo>
                  <a:pt x="773" y="90"/>
                  <a:pt x="773" y="90"/>
                  <a:pt x="773" y="90"/>
                </a:cubicBezTo>
                <a:cubicBezTo>
                  <a:pt x="778" y="86"/>
                  <a:pt x="778" y="86"/>
                  <a:pt x="778" y="86"/>
                </a:cubicBezTo>
                <a:cubicBezTo>
                  <a:pt x="779" y="85"/>
                  <a:pt x="779" y="85"/>
                  <a:pt x="779" y="85"/>
                </a:cubicBezTo>
                <a:cubicBezTo>
                  <a:pt x="777" y="84"/>
                  <a:pt x="777" y="84"/>
                  <a:pt x="777" y="84"/>
                </a:cubicBezTo>
                <a:cubicBezTo>
                  <a:pt x="775" y="85"/>
                  <a:pt x="775" y="85"/>
                  <a:pt x="775" y="85"/>
                </a:cubicBezTo>
                <a:cubicBezTo>
                  <a:pt x="775" y="84"/>
                  <a:pt x="775" y="84"/>
                  <a:pt x="775" y="84"/>
                </a:cubicBezTo>
                <a:cubicBezTo>
                  <a:pt x="776" y="83"/>
                  <a:pt x="776" y="83"/>
                  <a:pt x="776" y="83"/>
                </a:cubicBezTo>
                <a:cubicBezTo>
                  <a:pt x="777" y="81"/>
                  <a:pt x="777" y="81"/>
                  <a:pt x="777" y="81"/>
                </a:cubicBezTo>
                <a:cubicBezTo>
                  <a:pt x="780" y="80"/>
                  <a:pt x="780" y="80"/>
                  <a:pt x="780" y="80"/>
                </a:cubicBezTo>
                <a:cubicBezTo>
                  <a:pt x="779" y="82"/>
                  <a:pt x="779" y="82"/>
                  <a:pt x="779" y="82"/>
                </a:cubicBezTo>
                <a:cubicBezTo>
                  <a:pt x="780" y="84"/>
                  <a:pt x="780" y="84"/>
                  <a:pt x="780" y="84"/>
                </a:cubicBezTo>
                <a:cubicBezTo>
                  <a:pt x="782" y="84"/>
                  <a:pt x="782" y="84"/>
                  <a:pt x="782" y="84"/>
                </a:cubicBezTo>
                <a:cubicBezTo>
                  <a:pt x="783" y="84"/>
                  <a:pt x="783" y="84"/>
                  <a:pt x="783" y="84"/>
                </a:cubicBezTo>
                <a:cubicBezTo>
                  <a:pt x="785" y="83"/>
                  <a:pt x="785" y="83"/>
                  <a:pt x="785" y="83"/>
                </a:cubicBezTo>
                <a:cubicBezTo>
                  <a:pt x="785" y="81"/>
                  <a:pt x="785" y="81"/>
                  <a:pt x="785" y="81"/>
                </a:cubicBezTo>
                <a:cubicBezTo>
                  <a:pt x="783" y="80"/>
                  <a:pt x="783" y="80"/>
                  <a:pt x="783" y="80"/>
                </a:cubicBezTo>
                <a:cubicBezTo>
                  <a:pt x="782" y="79"/>
                  <a:pt x="782" y="79"/>
                  <a:pt x="782" y="79"/>
                </a:cubicBezTo>
                <a:cubicBezTo>
                  <a:pt x="782" y="78"/>
                  <a:pt x="782" y="78"/>
                  <a:pt x="782" y="78"/>
                </a:cubicBezTo>
                <a:cubicBezTo>
                  <a:pt x="783" y="76"/>
                  <a:pt x="783" y="76"/>
                  <a:pt x="783" y="76"/>
                </a:cubicBezTo>
                <a:cubicBezTo>
                  <a:pt x="782" y="74"/>
                  <a:pt x="782" y="74"/>
                  <a:pt x="782" y="74"/>
                </a:cubicBezTo>
                <a:cubicBezTo>
                  <a:pt x="783" y="74"/>
                  <a:pt x="783" y="74"/>
                  <a:pt x="783" y="74"/>
                </a:cubicBezTo>
                <a:cubicBezTo>
                  <a:pt x="783" y="72"/>
                  <a:pt x="783" y="72"/>
                  <a:pt x="783" y="72"/>
                </a:cubicBezTo>
                <a:cubicBezTo>
                  <a:pt x="781" y="70"/>
                  <a:pt x="781" y="70"/>
                  <a:pt x="781" y="70"/>
                </a:cubicBezTo>
                <a:cubicBezTo>
                  <a:pt x="781" y="68"/>
                  <a:pt x="781" y="68"/>
                  <a:pt x="781" y="68"/>
                </a:cubicBezTo>
                <a:cubicBezTo>
                  <a:pt x="780" y="66"/>
                  <a:pt x="780" y="66"/>
                  <a:pt x="780" y="66"/>
                </a:cubicBezTo>
                <a:cubicBezTo>
                  <a:pt x="781" y="65"/>
                  <a:pt x="781" y="65"/>
                  <a:pt x="781" y="65"/>
                </a:cubicBezTo>
                <a:cubicBezTo>
                  <a:pt x="782" y="63"/>
                  <a:pt x="782" y="63"/>
                  <a:pt x="782" y="63"/>
                </a:cubicBezTo>
                <a:cubicBezTo>
                  <a:pt x="783" y="60"/>
                  <a:pt x="783" y="60"/>
                  <a:pt x="783" y="60"/>
                </a:cubicBezTo>
                <a:cubicBezTo>
                  <a:pt x="783" y="59"/>
                  <a:pt x="783" y="59"/>
                  <a:pt x="783" y="59"/>
                </a:cubicBezTo>
                <a:cubicBezTo>
                  <a:pt x="785" y="57"/>
                  <a:pt x="785" y="57"/>
                  <a:pt x="785" y="57"/>
                </a:cubicBezTo>
                <a:cubicBezTo>
                  <a:pt x="785" y="56"/>
                  <a:pt x="785" y="56"/>
                  <a:pt x="785" y="56"/>
                </a:cubicBezTo>
                <a:cubicBezTo>
                  <a:pt x="783" y="55"/>
                  <a:pt x="783" y="55"/>
                  <a:pt x="783" y="55"/>
                </a:cubicBezTo>
                <a:cubicBezTo>
                  <a:pt x="784" y="51"/>
                  <a:pt x="784" y="51"/>
                  <a:pt x="784" y="51"/>
                </a:cubicBezTo>
                <a:cubicBezTo>
                  <a:pt x="783" y="50"/>
                  <a:pt x="783" y="50"/>
                  <a:pt x="783" y="50"/>
                </a:cubicBezTo>
                <a:cubicBezTo>
                  <a:pt x="781" y="48"/>
                  <a:pt x="781" y="48"/>
                  <a:pt x="781" y="48"/>
                </a:cubicBezTo>
                <a:cubicBezTo>
                  <a:pt x="782" y="47"/>
                  <a:pt x="782" y="47"/>
                  <a:pt x="782" y="47"/>
                </a:cubicBezTo>
                <a:cubicBezTo>
                  <a:pt x="781" y="45"/>
                  <a:pt x="781" y="45"/>
                  <a:pt x="781" y="45"/>
                </a:cubicBezTo>
                <a:cubicBezTo>
                  <a:pt x="782" y="44"/>
                  <a:pt x="782" y="44"/>
                  <a:pt x="782" y="44"/>
                </a:cubicBezTo>
                <a:cubicBezTo>
                  <a:pt x="783" y="42"/>
                  <a:pt x="783" y="42"/>
                  <a:pt x="783" y="42"/>
                </a:cubicBezTo>
                <a:cubicBezTo>
                  <a:pt x="782" y="41"/>
                  <a:pt x="782" y="41"/>
                  <a:pt x="782" y="41"/>
                </a:cubicBezTo>
                <a:cubicBezTo>
                  <a:pt x="780" y="40"/>
                  <a:pt x="780" y="40"/>
                  <a:pt x="780" y="40"/>
                </a:cubicBezTo>
                <a:cubicBezTo>
                  <a:pt x="779" y="39"/>
                  <a:pt x="779" y="39"/>
                  <a:pt x="779" y="39"/>
                </a:cubicBezTo>
                <a:cubicBezTo>
                  <a:pt x="779" y="38"/>
                  <a:pt x="779" y="38"/>
                  <a:pt x="779" y="38"/>
                </a:cubicBezTo>
                <a:cubicBezTo>
                  <a:pt x="779" y="37"/>
                  <a:pt x="779" y="37"/>
                  <a:pt x="779" y="37"/>
                </a:cubicBezTo>
                <a:cubicBezTo>
                  <a:pt x="776" y="36"/>
                  <a:pt x="776" y="36"/>
                  <a:pt x="776" y="36"/>
                </a:cubicBezTo>
                <a:cubicBezTo>
                  <a:pt x="773" y="35"/>
                  <a:pt x="773" y="35"/>
                  <a:pt x="773" y="35"/>
                </a:cubicBezTo>
                <a:cubicBezTo>
                  <a:pt x="772" y="36"/>
                  <a:pt x="772" y="36"/>
                  <a:pt x="772" y="36"/>
                </a:cubicBezTo>
                <a:cubicBezTo>
                  <a:pt x="772" y="37"/>
                  <a:pt x="772" y="37"/>
                  <a:pt x="772" y="37"/>
                </a:cubicBezTo>
                <a:cubicBezTo>
                  <a:pt x="769" y="39"/>
                  <a:pt x="769" y="39"/>
                  <a:pt x="769" y="39"/>
                </a:cubicBezTo>
                <a:cubicBezTo>
                  <a:pt x="768" y="40"/>
                  <a:pt x="768" y="40"/>
                  <a:pt x="768" y="40"/>
                </a:cubicBezTo>
                <a:cubicBezTo>
                  <a:pt x="766" y="40"/>
                  <a:pt x="766" y="40"/>
                  <a:pt x="766" y="40"/>
                </a:cubicBezTo>
                <a:cubicBezTo>
                  <a:pt x="764" y="42"/>
                  <a:pt x="764" y="42"/>
                  <a:pt x="764" y="42"/>
                </a:cubicBezTo>
                <a:cubicBezTo>
                  <a:pt x="765" y="44"/>
                  <a:pt x="765" y="44"/>
                  <a:pt x="765" y="44"/>
                </a:cubicBezTo>
                <a:cubicBezTo>
                  <a:pt x="767" y="45"/>
                  <a:pt x="767" y="45"/>
                  <a:pt x="767" y="45"/>
                </a:cubicBezTo>
                <a:cubicBezTo>
                  <a:pt x="769" y="45"/>
                  <a:pt x="769" y="45"/>
                  <a:pt x="769" y="45"/>
                </a:cubicBezTo>
                <a:cubicBezTo>
                  <a:pt x="769" y="46"/>
                  <a:pt x="769" y="46"/>
                  <a:pt x="769" y="46"/>
                </a:cubicBezTo>
                <a:cubicBezTo>
                  <a:pt x="766" y="49"/>
                  <a:pt x="766" y="49"/>
                  <a:pt x="766" y="49"/>
                </a:cubicBezTo>
                <a:cubicBezTo>
                  <a:pt x="766" y="50"/>
                  <a:pt x="766" y="50"/>
                  <a:pt x="766" y="50"/>
                </a:cubicBezTo>
                <a:cubicBezTo>
                  <a:pt x="764" y="52"/>
                  <a:pt x="764" y="52"/>
                  <a:pt x="764" y="52"/>
                </a:cubicBezTo>
                <a:cubicBezTo>
                  <a:pt x="764" y="50"/>
                  <a:pt x="764" y="50"/>
                  <a:pt x="764" y="50"/>
                </a:cubicBezTo>
                <a:cubicBezTo>
                  <a:pt x="763" y="49"/>
                  <a:pt x="763" y="49"/>
                  <a:pt x="763" y="49"/>
                </a:cubicBezTo>
                <a:cubicBezTo>
                  <a:pt x="764" y="47"/>
                  <a:pt x="764" y="47"/>
                  <a:pt x="764" y="47"/>
                </a:cubicBezTo>
                <a:cubicBezTo>
                  <a:pt x="763" y="46"/>
                  <a:pt x="763" y="46"/>
                  <a:pt x="763" y="46"/>
                </a:cubicBezTo>
                <a:cubicBezTo>
                  <a:pt x="760" y="47"/>
                  <a:pt x="760" y="47"/>
                  <a:pt x="760" y="47"/>
                </a:cubicBezTo>
                <a:cubicBezTo>
                  <a:pt x="759" y="49"/>
                  <a:pt x="759" y="49"/>
                  <a:pt x="759" y="49"/>
                </a:cubicBezTo>
                <a:cubicBezTo>
                  <a:pt x="757" y="49"/>
                  <a:pt x="757" y="49"/>
                  <a:pt x="757" y="49"/>
                </a:cubicBezTo>
                <a:cubicBezTo>
                  <a:pt x="756" y="52"/>
                  <a:pt x="756" y="52"/>
                  <a:pt x="756" y="52"/>
                </a:cubicBezTo>
                <a:cubicBezTo>
                  <a:pt x="755" y="52"/>
                  <a:pt x="755" y="52"/>
                  <a:pt x="755" y="52"/>
                </a:cubicBezTo>
                <a:cubicBezTo>
                  <a:pt x="753" y="56"/>
                  <a:pt x="753" y="56"/>
                  <a:pt x="753" y="56"/>
                </a:cubicBezTo>
                <a:cubicBezTo>
                  <a:pt x="751" y="59"/>
                  <a:pt x="751" y="59"/>
                  <a:pt x="751" y="59"/>
                </a:cubicBezTo>
                <a:cubicBezTo>
                  <a:pt x="750" y="61"/>
                  <a:pt x="750" y="61"/>
                  <a:pt x="750" y="61"/>
                </a:cubicBezTo>
                <a:cubicBezTo>
                  <a:pt x="751" y="63"/>
                  <a:pt x="751" y="63"/>
                  <a:pt x="751" y="63"/>
                </a:cubicBezTo>
                <a:cubicBezTo>
                  <a:pt x="751" y="64"/>
                  <a:pt x="751" y="64"/>
                  <a:pt x="751" y="64"/>
                </a:cubicBezTo>
                <a:cubicBezTo>
                  <a:pt x="752" y="65"/>
                  <a:pt x="752" y="65"/>
                  <a:pt x="752" y="65"/>
                </a:cubicBezTo>
                <a:cubicBezTo>
                  <a:pt x="754" y="63"/>
                  <a:pt x="754" y="63"/>
                  <a:pt x="754" y="63"/>
                </a:cubicBezTo>
                <a:cubicBezTo>
                  <a:pt x="755" y="63"/>
                  <a:pt x="755" y="63"/>
                  <a:pt x="755" y="63"/>
                </a:cubicBezTo>
                <a:cubicBezTo>
                  <a:pt x="755" y="65"/>
                  <a:pt x="755" y="65"/>
                  <a:pt x="755" y="65"/>
                </a:cubicBezTo>
                <a:cubicBezTo>
                  <a:pt x="753" y="66"/>
                  <a:pt x="753" y="66"/>
                  <a:pt x="753" y="66"/>
                </a:cubicBezTo>
                <a:cubicBezTo>
                  <a:pt x="753" y="67"/>
                  <a:pt x="753" y="67"/>
                  <a:pt x="753" y="67"/>
                </a:cubicBezTo>
                <a:cubicBezTo>
                  <a:pt x="751" y="67"/>
                  <a:pt x="751" y="67"/>
                  <a:pt x="751" y="67"/>
                </a:cubicBezTo>
                <a:cubicBezTo>
                  <a:pt x="749" y="67"/>
                  <a:pt x="749" y="67"/>
                  <a:pt x="749" y="67"/>
                </a:cubicBezTo>
                <a:cubicBezTo>
                  <a:pt x="746" y="70"/>
                  <a:pt x="746" y="70"/>
                  <a:pt x="746" y="70"/>
                </a:cubicBezTo>
                <a:cubicBezTo>
                  <a:pt x="744" y="72"/>
                  <a:pt x="744" y="72"/>
                  <a:pt x="744" y="72"/>
                </a:cubicBezTo>
                <a:cubicBezTo>
                  <a:pt x="744" y="77"/>
                  <a:pt x="744" y="77"/>
                  <a:pt x="744" y="77"/>
                </a:cubicBezTo>
                <a:cubicBezTo>
                  <a:pt x="745" y="79"/>
                  <a:pt x="745" y="79"/>
                  <a:pt x="745" y="79"/>
                </a:cubicBezTo>
                <a:cubicBezTo>
                  <a:pt x="745" y="80"/>
                  <a:pt x="745" y="80"/>
                  <a:pt x="745" y="80"/>
                </a:cubicBezTo>
                <a:cubicBezTo>
                  <a:pt x="744" y="82"/>
                  <a:pt x="744" y="82"/>
                  <a:pt x="744" y="82"/>
                </a:cubicBezTo>
                <a:cubicBezTo>
                  <a:pt x="745" y="83"/>
                  <a:pt x="745" y="83"/>
                  <a:pt x="745" y="83"/>
                </a:cubicBezTo>
                <a:cubicBezTo>
                  <a:pt x="745" y="85"/>
                  <a:pt x="745" y="85"/>
                  <a:pt x="745" y="85"/>
                </a:cubicBezTo>
                <a:cubicBezTo>
                  <a:pt x="747" y="84"/>
                  <a:pt x="747" y="84"/>
                  <a:pt x="747" y="84"/>
                </a:cubicBezTo>
                <a:cubicBezTo>
                  <a:pt x="748" y="85"/>
                  <a:pt x="748" y="85"/>
                  <a:pt x="748" y="85"/>
                </a:cubicBezTo>
                <a:cubicBezTo>
                  <a:pt x="748" y="87"/>
                  <a:pt x="748" y="87"/>
                  <a:pt x="748" y="87"/>
                </a:cubicBezTo>
                <a:cubicBezTo>
                  <a:pt x="750" y="88"/>
                  <a:pt x="750" y="88"/>
                  <a:pt x="750" y="88"/>
                </a:cubicBezTo>
                <a:cubicBezTo>
                  <a:pt x="751" y="90"/>
                  <a:pt x="751" y="90"/>
                  <a:pt x="751" y="90"/>
                </a:cubicBezTo>
                <a:cubicBezTo>
                  <a:pt x="752" y="90"/>
                  <a:pt x="752" y="90"/>
                  <a:pt x="752" y="90"/>
                </a:cubicBezTo>
                <a:cubicBezTo>
                  <a:pt x="753" y="88"/>
                  <a:pt x="753" y="88"/>
                  <a:pt x="753" y="88"/>
                </a:cubicBezTo>
                <a:cubicBezTo>
                  <a:pt x="753" y="90"/>
                  <a:pt x="753" y="90"/>
                  <a:pt x="753" y="90"/>
                </a:cubicBezTo>
                <a:cubicBezTo>
                  <a:pt x="754" y="93"/>
                  <a:pt x="754" y="93"/>
                  <a:pt x="754" y="93"/>
                </a:cubicBezTo>
                <a:cubicBezTo>
                  <a:pt x="757" y="94"/>
                  <a:pt x="757" y="94"/>
                  <a:pt x="757" y="94"/>
                </a:cubicBezTo>
                <a:cubicBezTo>
                  <a:pt x="758" y="95"/>
                  <a:pt x="758" y="95"/>
                  <a:pt x="758" y="95"/>
                </a:cubicBezTo>
                <a:cubicBezTo>
                  <a:pt x="760" y="95"/>
                  <a:pt x="760" y="95"/>
                  <a:pt x="760" y="95"/>
                </a:cubicBezTo>
                <a:cubicBezTo>
                  <a:pt x="762" y="95"/>
                  <a:pt x="762" y="95"/>
                  <a:pt x="762" y="95"/>
                </a:cubicBezTo>
                <a:cubicBezTo>
                  <a:pt x="762" y="97"/>
                  <a:pt x="762" y="97"/>
                  <a:pt x="762" y="97"/>
                </a:cubicBezTo>
                <a:cubicBezTo>
                  <a:pt x="760" y="100"/>
                  <a:pt x="760" y="100"/>
                  <a:pt x="760" y="100"/>
                </a:cubicBezTo>
                <a:cubicBezTo>
                  <a:pt x="758" y="101"/>
                  <a:pt x="758" y="101"/>
                  <a:pt x="758" y="101"/>
                </a:cubicBezTo>
                <a:cubicBezTo>
                  <a:pt x="757" y="101"/>
                  <a:pt x="757" y="101"/>
                  <a:pt x="757" y="101"/>
                </a:cubicBezTo>
                <a:cubicBezTo>
                  <a:pt x="758" y="99"/>
                  <a:pt x="758" y="99"/>
                  <a:pt x="758" y="99"/>
                </a:cubicBezTo>
                <a:cubicBezTo>
                  <a:pt x="759" y="98"/>
                  <a:pt x="759" y="98"/>
                  <a:pt x="759" y="98"/>
                </a:cubicBezTo>
                <a:cubicBezTo>
                  <a:pt x="757" y="97"/>
                  <a:pt x="757" y="97"/>
                  <a:pt x="757" y="97"/>
                </a:cubicBezTo>
                <a:cubicBezTo>
                  <a:pt x="755" y="98"/>
                  <a:pt x="755" y="98"/>
                  <a:pt x="755" y="98"/>
                </a:cubicBezTo>
                <a:cubicBezTo>
                  <a:pt x="753" y="100"/>
                  <a:pt x="753" y="100"/>
                  <a:pt x="753" y="100"/>
                </a:cubicBezTo>
                <a:cubicBezTo>
                  <a:pt x="754" y="101"/>
                  <a:pt x="754" y="101"/>
                  <a:pt x="754" y="101"/>
                </a:cubicBezTo>
                <a:cubicBezTo>
                  <a:pt x="754" y="102"/>
                  <a:pt x="754" y="102"/>
                  <a:pt x="754" y="102"/>
                </a:cubicBezTo>
                <a:cubicBezTo>
                  <a:pt x="751" y="103"/>
                  <a:pt x="751" y="103"/>
                  <a:pt x="751" y="103"/>
                </a:cubicBezTo>
                <a:cubicBezTo>
                  <a:pt x="750" y="105"/>
                  <a:pt x="750" y="105"/>
                  <a:pt x="750" y="105"/>
                </a:cubicBezTo>
                <a:cubicBezTo>
                  <a:pt x="749" y="105"/>
                  <a:pt x="749" y="105"/>
                  <a:pt x="749" y="105"/>
                </a:cubicBezTo>
                <a:cubicBezTo>
                  <a:pt x="748" y="107"/>
                  <a:pt x="748" y="107"/>
                  <a:pt x="748" y="107"/>
                </a:cubicBezTo>
                <a:cubicBezTo>
                  <a:pt x="748" y="108"/>
                  <a:pt x="748" y="108"/>
                  <a:pt x="748" y="108"/>
                </a:cubicBezTo>
                <a:cubicBezTo>
                  <a:pt x="749" y="108"/>
                  <a:pt x="749" y="108"/>
                  <a:pt x="749" y="108"/>
                </a:cubicBezTo>
                <a:cubicBezTo>
                  <a:pt x="750" y="109"/>
                  <a:pt x="750" y="109"/>
                  <a:pt x="750" y="109"/>
                </a:cubicBezTo>
                <a:cubicBezTo>
                  <a:pt x="752" y="109"/>
                  <a:pt x="752" y="109"/>
                  <a:pt x="752" y="109"/>
                </a:cubicBezTo>
                <a:cubicBezTo>
                  <a:pt x="753" y="107"/>
                  <a:pt x="753" y="107"/>
                  <a:pt x="753" y="107"/>
                </a:cubicBezTo>
                <a:cubicBezTo>
                  <a:pt x="753" y="106"/>
                  <a:pt x="753" y="106"/>
                  <a:pt x="753" y="106"/>
                </a:cubicBezTo>
                <a:cubicBezTo>
                  <a:pt x="755" y="106"/>
                  <a:pt x="755" y="106"/>
                  <a:pt x="755" y="106"/>
                </a:cubicBezTo>
                <a:cubicBezTo>
                  <a:pt x="756" y="105"/>
                  <a:pt x="756" y="105"/>
                  <a:pt x="756" y="105"/>
                </a:cubicBezTo>
                <a:cubicBezTo>
                  <a:pt x="756" y="106"/>
                  <a:pt x="756" y="106"/>
                  <a:pt x="756" y="106"/>
                </a:cubicBezTo>
                <a:cubicBezTo>
                  <a:pt x="756" y="108"/>
                  <a:pt x="756" y="108"/>
                  <a:pt x="756" y="108"/>
                </a:cubicBezTo>
                <a:cubicBezTo>
                  <a:pt x="755" y="110"/>
                  <a:pt x="755" y="110"/>
                  <a:pt x="755" y="110"/>
                </a:cubicBezTo>
                <a:cubicBezTo>
                  <a:pt x="754" y="113"/>
                  <a:pt x="754" y="113"/>
                  <a:pt x="754" y="113"/>
                </a:cubicBezTo>
                <a:cubicBezTo>
                  <a:pt x="754" y="114"/>
                  <a:pt x="754" y="114"/>
                  <a:pt x="754" y="114"/>
                </a:cubicBezTo>
                <a:cubicBezTo>
                  <a:pt x="753" y="116"/>
                  <a:pt x="753" y="116"/>
                  <a:pt x="753" y="116"/>
                </a:cubicBezTo>
                <a:cubicBezTo>
                  <a:pt x="750" y="116"/>
                  <a:pt x="750" y="116"/>
                  <a:pt x="750" y="116"/>
                </a:cubicBezTo>
                <a:cubicBezTo>
                  <a:pt x="748" y="118"/>
                  <a:pt x="748" y="118"/>
                  <a:pt x="748" y="118"/>
                </a:cubicBezTo>
                <a:cubicBezTo>
                  <a:pt x="747" y="118"/>
                  <a:pt x="747" y="118"/>
                  <a:pt x="747" y="118"/>
                </a:cubicBezTo>
                <a:cubicBezTo>
                  <a:pt x="747" y="119"/>
                  <a:pt x="747" y="119"/>
                  <a:pt x="747" y="119"/>
                </a:cubicBezTo>
                <a:cubicBezTo>
                  <a:pt x="746" y="121"/>
                  <a:pt x="746" y="121"/>
                  <a:pt x="746" y="121"/>
                </a:cubicBezTo>
                <a:cubicBezTo>
                  <a:pt x="742" y="123"/>
                  <a:pt x="742" y="123"/>
                  <a:pt x="742" y="123"/>
                </a:cubicBezTo>
                <a:cubicBezTo>
                  <a:pt x="740" y="125"/>
                  <a:pt x="740" y="125"/>
                  <a:pt x="740" y="125"/>
                </a:cubicBezTo>
                <a:cubicBezTo>
                  <a:pt x="739" y="125"/>
                  <a:pt x="739" y="125"/>
                  <a:pt x="739" y="125"/>
                </a:cubicBezTo>
                <a:cubicBezTo>
                  <a:pt x="738" y="124"/>
                  <a:pt x="738" y="124"/>
                  <a:pt x="738" y="124"/>
                </a:cubicBezTo>
                <a:cubicBezTo>
                  <a:pt x="737" y="124"/>
                  <a:pt x="737" y="124"/>
                  <a:pt x="737" y="124"/>
                </a:cubicBezTo>
                <a:cubicBezTo>
                  <a:pt x="737" y="123"/>
                  <a:pt x="737" y="123"/>
                  <a:pt x="737" y="123"/>
                </a:cubicBezTo>
                <a:cubicBezTo>
                  <a:pt x="736" y="124"/>
                  <a:pt x="736" y="124"/>
                  <a:pt x="736" y="124"/>
                </a:cubicBezTo>
                <a:cubicBezTo>
                  <a:pt x="734" y="125"/>
                  <a:pt x="734" y="125"/>
                  <a:pt x="734" y="125"/>
                </a:cubicBezTo>
                <a:cubicBezTo>
                  <a:pt x="735" y="124"/>
                  <a:pt x="735" y="124"/>
                  <a:pt x="735" y="124"/>
                </a:cubicBezTo>
                <a:cubicBezTo>
                  <a:pt x="734" y="123"/>
                  <a:pt x="734" y="123"/>
                  <a:pt x="734" y="123"/>
                </a:cubicBezTo>
                <a:cubicBezTo>
                  <a:pt x="732" y="125"/>
                  <a:pt x="732" y="125"/>
                  <a:pt x="732" y="125"/>
                </a:cubicBezTo>
                <a:cubicBezTo>
                  <a:pt x="732" y="127"/>
                  <a:pt x="732" y="127"/>
                  <a:pt x="732" y="127"/>
                </a:cubicBezTo>
                <a:cubicBezTo>
                  <a:pt x="730" y="130"/>
                  <a:pt x="730" y="130"/>
                  <a:pt x="730" y="130"/>
                </a:cubicBezTo>
                <a:cubicBezTo>
                  <a:pt x="729" y="131"/>
                  <a:pt x="729" y="131"/>
                  <a:pt x="729" y="131"/>
                </a:cubicBezTo>
                <a:cubicBezTo>
                  <a:pt x="730" y="132"/>
                  <a:pt x="730" y="132"/>
                  <a:pt x="730" y="132"/>
                </a:cubicBezTo>
                <a:cubicBezTo>
                  <a:pt x="730" y="133"/>
                  <a:pt x="730" y="133"/>
                  <a:pt x="730" y="133"/>
                </a:cubicBezTo>
                <a:cubicBezTo>
                  <a:pt x="729" y="136"/>
                  <a:pt x="729" y="136"/>
                  <a:pt x="729" y="136"/>
                </a:cubicBezTo>
                <a:cubicBezTo>
                  <a:pt x="729" y="138"/>
                  <a:pt x="729" y="138"/>
                  <a:pt x="729" y="138"/>
                </a:cubicBezTo>
                <a:cubicBezTo>
                  <a:pt x="730" y="139"/>
                  <a:pt x="730" y="139"/>
                  <a:pt x="730" y="139"/>
                </a:cubicBezTo>
                <a:cubicBezTo>
                  <a:pt x="729" y="140"/>
                  <a:pt x="729" y="140"/>
                  <a:pt x="729" y="140"/>
                </a:cubicBezTo>
                <a:cubicBezTo>
                  <a:pt x="728" y="142"/>
                  <a:pt x="728" y="142"/>
                  <a:pt x="728" y="142"/>
                </a:cubicBezTo>
                <a:cubicBezTo>
                  <a:pt x="728" y="142"/>
                  <a:pt x="728" y="142"/>
                  <a:pt x="728" y="142"/>
                </a:cubicBezTo>
                <a:cubicBezTo>
                  <a:pt x="730" y="142"/>
                  <a:pt x="730" y="142"/>
                  <a:pt x="730" y="142"/>
                </a:cubicBezTo>
                <a:cubicBezTo>
                  <a:pt x="731" y="140"/>
                  <a:pt x="731" y="140"/>
                  <a:pt x="731" y="140"/>
                </a:cubicBezTo>
                <a:cubicBezTo>
                  <a:pt x="733" y="141"/>
                  <a:pt x="733" y="141"/>
                  <a:pt x="733" y="141"/>
                </a:cubicBezTo>
                <a:cubicBezTo>
                  <a:pt x="734" y="139"/>
                  <a:pt x="734" y="139"/>
                  <a:pt x="734" y="139"/>
                </a:cubicBezTo>
                <a:cubicBezTo>
                  <a:pt x="733" y="141"/>
                  <a:pt x="733" y="141"/>
                  <a:pt x="733" y="141"/>
                </a:cubicBezTo>
                <a:cubicBezTo>
                  <a:pt x="731" y="141"/>
                  <a:pt x="731" y="141"/>
                  <a:pt x="731" y="141"/>
                </a:cubicBezTo>
                <a:cubicBezTo>
                  <a:pt x="729" y="143"/>
                  <a:pt x="729" y="143"/>
                  <a:pt x="729" y="143"/>
                </a:cubicBezTo>
                <a:cubicBezTo>
                  <a:pt x="726" y="144"/>
                  <a:pt x="726" y="144"/>
                  <a:pt x="726" y="144"/>
                </a:cubicBezTo>
                <a:cubicBezTo>
                  <a:pt x="726" y="146"/>
                  <a:pt x="726" y="146"/>
                  <a:pt x="726" y="146"/>
                </a:cubicBezTo>
                <a:cubicBezTo>
                  <a:pt x="725" y="147"/>
                  <a:pt x="725" y="147"/>
                  <a:pt x="725" y="147"/>
                </a:cubicBezTo>
                <a:cubicBezTo>
                  <a:pt x="723" y="146"/>
                  <a:pt x="723" y="146"/>
                  <a:pt x="723" y="146"/>
                </a:cubicBezTo>
                <a:cubicBezTo>
                  <a:pt x="721" y="146"/>
                  <a:pt x="721" y="146"/>
                  <a:pt x="721" y="146"/>
                </a:cubicBezTo>
                <a:cubicBezTo>
                  <a:pt x="720" y="145"/>
                  <a:pt x="720" y="145"/>
                  <a:pt x="720" y="145"/>
                </a:cubicBezTo>
                <a:cubicBezTo>
                  <a:pt x="719" y="146"/>
                  <a:pt x="719" y="146"/>
                  <a:pt x="719" y="146"/>
                </a:cubicBezTo>
                <a:cubicBezTo>
                  <a:pt x="719" y="149"/>
                  <a:pt x="719" y="149"/>
                  <a:pt x="719" y="149"/>
                </a:cubicBezTo>
                <a:cubicBezTo>
                  <a:pt x="717" y="153"/>
                  <a:pt x="717" y="153"/>
                  <a:pt x="717" y="153"/>
                </a:cubicBezTo>
                <a:cubicBezTo>
                  <a:pt x="718" y="149"/>
                  <a:pt x="718" y="149"/>
                  <a:pt x="718" y="149"/>
                </a:cubicBezTo>
                <a:cubicBezTo>
                  <a:pt x="717" y="146"/>
                  <a:pt x="717" y="146"/>
                  <a:pt x="717" y="146"/>
                </a:cubicBezTo>
                <a:cubicBezTo>
                  <a:pt x="716" y="144"/>
                  <a:pt x="716" y="144"/>
                  <a:pt x="716" y="144"/>
                </a:cubicBezTo>
                <a:cubicBezTo>
                  <a:pt x="717" y="141"/>
                  <a:pt x="717" y="141"/>
                  <a:pt x="717" y="141"/>
                </a:cubicBezTo>
                <a:cubicBezTo>
                  <a:pt x="717" y="141"/>
                  <a:pt x="717" y="141"/>
                  <a:pt x="717" y="141"/>
                </a:cubicBezTo>
                <a:cubicBezTo>
                  <a:pt x="718" y="144"/>
                  <a:pt x="718" y="144"/>
                  <a:pt x="718" y="144"/>
                </a:cubicBezTo>
                <a:cubicBezTo>
                  <a:pt x="721" y="143"/>
                  <a:pt x="721" y="143"/>
                  <a:pt x="721" y="143"/>
                </a:cubicBezTo>
                <a:cubicBezTo>
                  <a:pt x="722" y="145"/>
                  <a:pt x="722" y="145"/>
                  <a:pt x="722" y="145"/>
                </a:cubicBezTo>
                <a:cubicBezTo>
                  <a:pt x="724" y="146"/>
                  <a:pt x="724" y="146"/>
                  <a:pt x="724" y="146"/>
                </a:cubicBezTo>
                <a:cubicBezTo>
                  <a:pt x="725" y="144"/>
                  <a:pt x="725" y="144"/>
                  <a:pt x="725" y="144"/>
                </a:cubicBezTo>
                <a:cubicBezTo>
                  <a:pt x="725" y="143"/>
                  <a:pt x="725" y="143"/>
                  <a:pt x="725" y="143"/>
                </a:cubicBezTo>
                <a:cubicBezTo>
                  <a:pt x="726" y="140"/>
                  <a:pt x="726" y="140"/>
                  <a:pt x="726" y="140"/>
                </a:cubicBezTo>
                <a:cubicBezTo>
                  <a:pt x="725" y="141"/>
                  <a:pt x="725" y="141"/>
                  <a:pt x="725" y="141"/>
                </a:cubicBezTo>
                <a:cubicBezTo>
                  <a:pt x="723" y="141"/>
                  <a:pt x="723" y="141"/>
                  <a:pt x="723" y="141"/>
                </a:cubicBezTo>
                <a:cubicBezTo>
                  <a:pt x="725" y="139"/>
                  <a:pt x="725" y="139"/>
                  <a:pt x="725" y="139"/>
                </a:cubicBezTo>
                <a:cubicBezTo>
                  <a:pt x="726" y="137"/>
                  <a:pt x="726" y="137"/>
                  <a:pt x="726" y="137"/>
                </a:cubicBezTo>
                <a:cubicBezTo>
                  <a:pt x="725" y="137"/>
                  <a:pt x="725" y="137"/>
                  <a:pt x="725" y="137"/>
                </a:cubicBezTo>
                <a:cubicBezTo>
                  <a:pt x="723" y="139"/>
                  <a:pt x="723" y="139"/>
                  <a:pt x="723" y="139"/>
                </a:cubicBezTo>
                <a:cubicBezTo>
                  <a:pt x="721" y="139"/>
                  <a:pt x="721" y="139"/>
                  <a:pt x="721" y="139"/>
                </a:cubicBezTo>
                <a:cubicBezTo>
                  <a:pt x="721" y="138"/>
                  <a:pt x="721" y="138"/>
                  <a:pt x="721" y="138"/>
                </a:cubicBezTo>
                <a:cubicBezTo>
                  <a:pt x="723" y="137"/>
                  <a:pt x="723" y="137"/>
                  <a:pt x="723" y="137"/>
                </a:cubicBezTo>
                <a:cubicBezTo>
                  <a:pt x="723" y="135"/>
                  <a:pt x="723" y="135"/>
                  <a:pt x="723" y="135"/>
                </a:cubicBezTo>
                <a:cubicBezTo>
                  <a:pt x="722" y="135"/>
                  <a:pt x="722" y="135"/>
                  <a:pt x="722" y="135"/>
                </a:cubicBezTo>
                <a:cubicBezTo>
                  <a:pt x="720" y="136"/>
                  <a:pt x="720" y="136"/>
                  <a:pt x="720" y="136"/>
                </a:cubicBezTo>
                <a:cubicBezTo>
                  <a:pt x="720" y="135"/>
                  <a:pt x="720" y="135"/>
                  <a:pt x="720" y="135"/>
                </a:cubicBezTo>
                <a:cubicBezTo>
                  <a:pt x="721" y="131"/>
                  <a:pt x="721" y="131"/>
                  <a:pt x="721" y="131"/>
                </a:cubicBezTo>
                <a:cubicBezTo>
                  <a:pt x="722" y="129"/>
                  <a:pt x="722" y="129"/>
                  <a:pt x="722" y="129"/>
                </a:cubicBezTo>
                <a:cubicBezTo>
                  <a:pt x="722" y="131"/>
                  <a:pt x="722" y="131"/>
                  <a:pt x="722" y="131"/>
                </a:cubicBezTo>
                <a:cubicBezTo>
                  <a:pt x="723" y="130"/>
                  <a:pt x="723" y="130"/>
                  <a:pt x="723" y="130"/>
                </a:cubicBezTo>
                <a:cubicBezTo>
                  <a:pt x="723" y="129"/>
                  <a:pt x="723" y="129"/>
                  <a:pt x="723" y="129"/>
                </a:cubicBezTo>
                <a:cubicBezTo>
                  <a:pt x="726" y="126"/>
                  <a:pt x="726" y="126"/>
                  <a:pt x="726" y="126"/>
                </a:cubicBezTo>
                <a:cubicBezTo>
                  <a:pt x="726" y="125"/>
                  <a:pt x="726" y="125"/>
                  <a:pt x="726" y="125"/>
                </a:cubicBezTo>
                <a:cubicBezTo>
                  <a:pt x="729" y="123"/>
                  <a:pt x="729" y="123"/>
                  <a:pt x="729" y="123"/>
                </a:cubicBezTo>
                <a:cubicBezTo>
                  <a:pt x="730" y="121"/>
                  <a:pt x="730" y="121"/>
                  <a:pt x="730" y="121"/>
                </a:cubicBezTo>
                <a:cubicBezTo>
                  <a:pt x="731" y="119"/>
                  <a:pt x="731" y="119"/>
                  <a:pt x="731" y="119"/>
                </a:cubicBezTo>
                <a:cubicBezTo>
                  <a:pt x="732" y="119"/>
                  <a:pt x="732" y="119"/>
                  <a:pt x="732" y="119"/>
                </a:cubicBezTo>
                <a:cubicBezTo>
                  <a:pt x="732" y="118"/>
                  <a:pt x="732" y="118"/>
                  <a:pt x="732" y="118"/>
                </a:cubicBezTo>
                <a:cubicBezTo>
                  <a:pt x="730" y="118"/>
                  <a:pt x="730" y="118"/>
                  <a:pt x="730" y="118"/>
                </a:cubicBezTo>
                <a:cubicBezTo>
                  <a:pt x="728" y="119"/>
                  <a:pt x="728" y="119"/>
                  <a:pt x="728" y="119"/>
                </a:cubicBezTo>
                <a:cubicBezTo>
                  <a:pt x="727" y="121"/>
                  <a:pt x="727" y="121"/>
                  <a:pt x="727" y="121"/>
                </a:cubicBezTo>
                <a:cubicBezTo>
                  <a:pt x="724" y="122"/>
                  <a:pt x="724" y="122"/>
                  <a:pt x="724" y="122"/>
                </a:cubicBezTo>
                <a:cubicBezTo>
                  <a:pt x="723" y="122"/>
                  <a:pt x="723" y="122"/>
                  <a:pt x="723" y="122"/>
                </a:cubicBezTo>
                <a:cubicBezTo>
                  <a:pt x="723" y="121"/>
                  <a:pt x="723" y="121"/>
                  <a:pt x="723" y="121"/>
                </a:cubicBezTo>
                <a:cubicBezTo>
                  <a:pt x="726" y="120"/>
                  <a:pt x="726" y="120"/>
                  <a:pt x="726" y="120"/>
                </a:cubicBezTo>
                <a:cubicBezTo>
                  <a:pt x="726" y="118"/>
                  <a:pt x="726" y="118"/>
                  <a:pt x="726" y="118"/>
                </a:cubicBezTo>
                <a:cubicBezTo>
                  <a:pt x="725" y="118"/>
                  <a:pt x="725" y="118"/>
                  <a:pt x="725" y="118"/>
                </a:cubicBezTo>
                <a:cubicBezTo>
                  <a:pt x="723" y="118"/>
                  <a:pt x="723" y="118"/>
                  <a:pt x="723" y="118"/>
                </a:cubicBezTo>
                <a:cubicBezTo>
                  <a:pt x="722" y="117"/>
                  <a:pt x="722" y="117"/>
                  <a:pt x="722" y="117"/>
                </a:cubicBezTo>
                <a:cubicBezTo>
                  <a:pt x="723" y="115"/>
                  <a:pt x="723" y="115"/>
                  <a:pt x="723" y="115"/>
                </a:cubicBezTo>
                <a:cubicBezTo>
                  <a:pt x="723" y="113"/>
                  <a:pt x="723" y="113"/>
                  <a:pt x="723" y="113"/>
                </a:cubicBezTo>
                <a:cubicBezTo>
                  <a:pt x="721" y="112"/>
                  <a:pt x="721" y="112"/>
                  <a:pt x="721" y="112"/>
                </a:cubicBezTo>
                <a:cubicBezTo>
                  <a:pt x="720" y="112"/>
                  <a:pt x="720" y="112"/>
                  <a:pt x="720" y="112"/>
                </a:cubicBezTo>
                <a:cubicBezTo>
                  <a:pt x="720" y="113"/>
                  <a:pt x="720" y="113"/>
                  <a:pt x="720" y="113"/>
                </a:cubicBezTo>
                <a:cubicBezTo>
                  <a:pt x="720" y="112"/>
                  <a:pt x="720" y="112"/>
                  <a:pt x="720" y="112"/>
                </a:cubicBezTo>
                <a:cubicBezTo>
                  <a:pt x="721" y="111"/>
                  <a:pt x="721" y="111"/>
                  <a:pt x="721" y="111"/>
                </a:cubicBezTo>
                <a:cubicBezTo>
                  <a:pt x="720" y="109"/>
                  <a:pt x="720" y="109"/>
                  <a:pt x="720" y="109"/>
                </a:cubicBezTo>
                <a:cubicBezTo>
                  <a:pt x="718" y="109"/>
                  <a:pt x="718" y="109"/>
                  <a:pt x="718" y="109"/>
                </a:cubicBezTo>
                <a:cubicBezTo>
                  <a:pt x="717" y="111"/>
                  <a:pt x="717" y="111"/>
                  <a:pt x="717" y="111"/>
                </a:cubicBezTo>
                <a:cubicBezTo>
                  <a:pt x="715" y="113"/>
                  <a:pt x="715" y="113"/>
                  <a:pt x="715" y="113"/>
                </a:cubicBezTo>
                <a:cubicBezTo>
                  <a:pt x="715" y="113"/>
                  <a:pt x="715" y="113"/>
                  <a:pt x="715" y="113"/>
                </a:cubicBezTo>
                <a:cubicBezTo>
                  <a:pt x="714" y="113"/>
                  <a:pt x="714" y="113"/>
                  <a:pt x="714" y="113"/>
                </a:cubicBezTo>
                <a:cubicBezTo>
                  <a:pt x="714" y="112"/>
                  <a:pt x="714" y="112"/>
                  <a:pt x="714" y="112"/>
                </a:cubicBezTo>
                <a:cubicBezTo>
                  <a:pt x="713" y="110"/>
                  <a:pt x="713" y="110"/>
                  <a:pt x="713" y="110"/>
                </a:cubicBezTo>
                <a:cubicBezTo>
                  <a:pt x="711" y="110"/>
                  <a:pt x="711" y="110"/>
                  <a:pt x="711" y="110"/>
                </a:cubicBezTo>
                <a:cubicBezTo>
                  <a:pt x="711" y="111"/>
                  <a:pt x="711" y="111"/>
                  <a:pt x="711" y="111"/>
                </a:cubicBezTo>
                <a:cubicBezTo>
                  <a:pt x="712" y="112"/>
                  <a:pt x="712" y="112"/>
                  <a:pt x="712" y="112"/>
                </a:cubicBezTo>
                <a:cubicBezTo>
                  <a:pt x="711" y="113"/>
                  <a:pt x="711" y="113"/>
                  <a:pt x="711" y="113"/>
                </a:cubicBezTo>
                <a:cubicBezTo>
                  <a:pt x="712" y="115"/>
                  <a:pt x="712" y="115"/>
                  <a:pt x="712" y="115"/>
                </a:cubicBezTo>
                <a:cubicBezTo>
                  <a:pt x="712" y="116"/>
                  <a:pt x="712" y="116"/>
                  <a:pt x="712" y="116"/>
                </a:cubicBezTo>
                <a:cubicBezTo>
                  <a:pt x="711" y="117"/>
                  <a:pt x="711" y="117"/>
                  <a:pt x="711" y="117"/>
                </a:cubicBezTo>
                <a:cubicBezTo>
                  <a:pt x="710" y="116"/>
                  <a:pt x="710" y="116"/>
                  <a:pt x="710" y="116"/>
                </a:cubicBezTo>
                <a:cubicBezTo>
                  <a:pt x="710" y="115"/>
                  <a:pt x="710" y="115"/>
                  <a:pt x="710" y="115"/>
                </a:cubicBezTo>
                <a:cubicBezTo>
                  <a:pt x="709" y="115"/>
                  <a:pt x="709" y="115"/>
                  <a:pt x="709" y="115"/>
                </a:cubicBezTo>
                <a:cubicBezTo>
                  <a:pt x="708" y="116"/>
                  <a:pt x="708" y="116"/>
                  <a:pt x="708" y="116"/>
                </a:cubicBezTo>
                <a:cubicBezTo>
                  <a:pt x="709" y="120"/>
                  <a:pt x="709" y="120"/>
                  <a:pt x="709" y="120"/>
                </a:cubicBezTo>
                <a:cubicBezTo>
                  <a:pt x="710" y="123"/>
                  <a:pt x="710" y="123"/>
                  <a:pt x="710" y="123"/>
                </a:cubicBezTo>
                <a:cubicBezTo>
                  <a:pt x="713" y="124"/>
                  <a:pt x="713" y="124"/>
                  <a:pt x="713" y="124"/>
                </a:cubicBezTo>
                <a:cubicBezTo>
                  <a:pt x="714" y="126"/>
                  <a:pt x="714" y="126"/>
                  <a:pt x="714" y="126"/>
                </a:cubicBezTo>
                <a:cubicBezTo>
                  <a:pt x="714" y="130"/>
                  <a:pt x="714" y="130"/>
                  <a:pt x="714" y="130"/>
                </a:cubicBezTo>
                <a:cubicBezTo>
                  <a:pt x="713" y="128"/>
                  <a:pt x="713" y="128"/>
                  <a:pt x="713" y="128"/>
                </a:cubicBezTo>
                <a:cubicBezTo>
                  <a:pt x="712" y="127"/>
                  <a:pt x="712" y="127"/>
                  <a:pt x="712" y="127"/>
                </a:cubicBezTo>
                <a:cubicBezTo>
                  <a:pt x="709" y="123"/>
                  <a:pt x="709" y="123"/>
                  <a:pt x="709" y="123"/>
                </a:cubicBezTo>
                <a:cubicBezTo>
                  <a:pt x="708" y="121"/>
                  <a:pt x="708" y="121"/>
                  <a:pt x="708" y="121"/>
                </a:cubicBezTo>
                <a:cubicBezTo>
                  <a:pt x="707" y="117"/>
                  <a:pt x="707" y="117"/>
                  <a:pt x="707" y="117"/>
                </a:cubicBezTo>
                <a:cubicBezTo>
                  <a:pt x="706" y="117"/>
                  <a:pt x="706" y="117"/>
                  <a:pt x="706" y="117"/>
                </a:cubicBezTo>
                <a:cubicBezTo>
                  <a:pt x="705" y="118"/>
                  <a:pt x="705" y="118"/>
                  <a:pt x="705" y="118"/>
                </a:cubicBezTo>
                <a:cubicBezTo>
                  <a:pt x="706" y="121"/>
                  <a:pt x="706" y="121"/>
                  <a:pt x="706" y="121"/>
                </a:cubicBezTo>
                <a:cubicBezTo>
                  <a:pt x="708" y="123"/>
                  <a:pt x="708" y="123"/>
                  <a:pt x="708" y="123"/>
                </a:cubicBezTo>
                <a:cubicBezTo>
                  <a:pt x="708" y="125"/>
                  <a:pt x="708" y="125"/>
                  <a:pt x="708" y="125"/>
                </a:cubicBezTo>
                <a:cubicBezTo>
                  <a:pt x="707" y="125"/>
                  <a:pt x="707" y="125"/>
                  <a:pt x="707" y="125"/>
                </a:cubicBezTo>
                <a:cubicBezTo>
                  <a:pt x="706" y="124"/>
                  <a:pt x="706" y="124"/>
                  <a:pt x="706" y="124"/>
                </a:cubicBezTo>
                <a:cubicBezTo>
                  <a:pt x="702" y="124"/>
                  <a:pt x="702" y="124"/>
                  <a:pt x="702" y="124"/>
                </a:cubicBezTo>
                <a:cubicBezTo>
                  <a:pt x="701" y="125"/>
                  <a:pt x="701" y="125"/>
                  <a:pt x="701" y="125"/>
                </a:cubicBezTo>
                <a:cubicBezTo>
                  <a:pt x="700" y="124"/>
                  <a:pt x="700" y="124"/>
                  <a:pt x="700" y="124"/>
                </a:cubicBezTo>
                <a:cubicBezTo>
                  <a:pt x="698" y="123"/>
                  <a:pt x="698" y="123"/>
                  <a:pt x="698" y="123"/>
                </a:cubicBezTo>
                <a:cubicBezTo>
                  <a:pt x="695" y="121"/>
                  <a:pt x="695" y="121"/>
                  <a:pt x="695" y="121"/>
                </a:cubicBezTo>
                <a:cubicBezTo>
                  <a:pt x="691" y="121"/>
                  <a:pt x="691" y="121"/>
                  <a:pt x="691" y="121"/>
                </a:cubicBezTo>
                <a:cubicBezTo>
                  <a:pt x="690" y="120"/>
                  <a:pt x="690" y="120"/>
                  <a:pt x="690" y="120"/>
                </a:cubicBezTo>
                <a:cubicBezTo>
                  <a:pt x="690" y="120"/>
                  <a:pt x="690" y="120"/>
                  <a:pt x="690" y="120"/>
                </a:cubicBezTo>
                <a:cubicBezTo>
                  <a:pt x="687" y="121"/>
                  <a:pt x="687" y="121"/>
                  <a:pt x="687" y="121"/>
                </a:cubicBezTo>
                <a:cubicBezTo>
                  <a:pt x="686" y="123"/>
                  <a:pt x="686" y="123"/>
                  <a:pt x="686" y="123"/>
                </a:cubicBezTo>
                <a:cubicBezTo>
                  <a:pt x="682" y="123"/>
                  <a:pt x="682" y="123"/>
                  <a:pt x="682" y="123"/>
                </a:cubicBezTo>
                <a:cubicBezTo>
                  <a:pt x="680" y="124"/>
                  <a:pt x="680" y="124"/>
                  <a:pt x="680" y="124"/>
                </a:cubicBezTo>
                <a:cubicBezTo>
                  <a:pt x="678" y="122"/>
                  <a:pt x="678" y="122"/>
                  <a:pt x="678" y="122"/>
                </a:cubicBezTo>
                <a:cubicBezTo>
                  <a:pt x="678" y="122"/>
                  <a:pt x="678" y="122"/>
                  <a:pt x="678" y="122"/>
                </a:cubicBezTo>
                <a:cubicBezTo>
                  <a:pt x="677" y="120"/>
                  <a:pt x="677" y="120"/>
                  <a:pt x="677" y="120"/>
                </a:cubicBezTo>
                <a:cubicBezTo>
                  <a:pt x="677" y="119"/>
                  <a:pt x="677" y="119"/>
                  <a:pt x="677" y="119"/>
                </a:cubicBezTo>
                <a:cubicBezTo>
                  <a:pt x="674" y="121"/>
                  <a:pt x="674" y="121"/>
                  <a:pt x="674" y="121"/>
                </a:cubicBezTo>
                <a:cubicBezTo>
                  <a:pt x="674" y="120"/>
                  <a:pt x="674" y="120"/>
                  <a:pt x="674" y="120"/>
                </a:cubicBezTo>
                <a:cubicBezTo>
                  <a:pt x="672" y="117"/>
                  <a:pt x="672" y="117"/>
                  <a:pt x="672" y="117"/>
                </a:cubicBezTo>
                <a:cubicBezTo>
                  <a:pt x="671" y="116"/>
                  <a:pt x="671" y="116"/>
                  <a:pt x="671" y="116"/>
                </a:cubicBezTo>
                <a:cubicBezTo>
                  <a:pt x="670" y="115"/>
                  <a:pt x="670" y="115"/>
                  <a:pt x="670" y="115"/>
                </a:cubicBezTo>
                <a:cubicBezTo>
                  <a:pt x="670" y="114"/>
                  <a:pt x="670" y="114"/>
                  <a:pt x="670" y="114"/>
                </a:cubicBezTo>
                <a:cubicBezTo>
                  <a:pt x="671" y="113"/>
                  <a:pt x="671" y="113"/>
                  <a:pt x="671" y="113"/>
                </a:cubicBezTo>
                <a:cubicBezTo>
                  <a:pt x="670" y="112"/>
                  <a:pt x="670" y="112"/>
                  <a:pt x="670" y="112"/>
                </a:cubicBezTo>
                <a:cubicBezTo>
                  <a:pt x="669" y="112"/>
                  <a:pt x="669" y="112"/>
                  <a:pt x="669" y="112"/>
                </a:cubicBezTo>
                <a:cubicBezTo>
                  <a:pt x="668" y="112"/>
                  <a:pt x="668" y="112"/>
                  <a:pt x="668" y="112"/>
                </a:cubicBezTo>
                <a:cubicBezTo>
                  <a:pt x="669" y="110"/>
                  <a:pt x="669" y="110"/>
                  <a:pt x="669" y="110"/>
                </a:cubicBezTo>
                <a:cubicBezTo>
                  <a:pt x="668" y="110"/>
                  <a:pt x="668" y="110"/>
                  <a:pt x="668" y="110"/>
                </a:cubicBezTo>
                <a:cubicBezTo>
                  <a:pt x="666" y="111"/>
                  <a:pt x="666" y="111"/>
                  <a:pt x="666" y="111"/>
                </a:cubicBezTo>
                <a:cubicBezTo>
                  <a:pt x="664" y="111"/>
                  <a:pt x="664" y="111"/>
                  <a:pt x="664" y="111"/>
                </a:cubicBezTo>
                <a:cubicBezTo>
                  <a:pt x="663" y="109"/>
                  <a:pt x="663" y="109"/>
                  <a:pt x="663" y="109"/>
                </a:cubicBezTo>
                <a:cubicBezTo>
                  <a:pt x="662" y="109"/>
                  <a:pt x="662" y="109"/>
                  <a:pt x="662" y="109"/>
                </a:cubicBezTo>
                <a:cubicBezTo>
                  <a:pt x="661" y="109"/>
                  <a:pt x="661" y="109"/>
                  <a:pt x="661" y="109"/>
                </a:cubicBezTo>
                <a:cubicBezTo>
                  <a:pt x="660" y="108"/>
                  <a:pt x="660" y="108"/>
                  <a:pt x="660" y="108"/>
                </a:cubicBezTo>
                <a:cubicBezTo>
                  <a:pt x="658" y="108"/>
                  <a:pt x="658" y="108"/>
                  <a:pt x="658" y="108"/>
                </a:cubicBezTo>
                <a:cubicBezTo>
                  <a:pt x="658" y="107"/>
                  <a:pt x="658" y="107"/>
                  <a:pt x="658" y="107"/>
                </a:cubicBezTo>
                <a:cubicBezTo>
                  <a:pt x="659" y="105"/>
                  <a:pt x="659" y="105"/>
                  <a:pt x="659" y="105"/>
                </a:cubicBezTo>
                <a:cubicBezTo>
                  <a:pt x="660" y="104"/>
                  <a:pt x="660" y="104"/>
                  <a:pt x="660" y="104"/>
                </a:cubicBezTo>
                <a:cubicBezTo>
                  <a:pt x="660" y="103"/>
                  <a:pt x="660" y="103"/>
                  <a:pt x="660" y="103"/>
                </a:cubicBezTo>
                <a:cubicBezTo>
                  <a:pt x="659" y="102"/>
                  <a:pt x="659" y="102"/>
                  <a:pt x="659" y="102"/>
                </a:cubicBezTo>
                <a:cubicBezTo>
                  <a:pt x="657" y="102"/>
                  <a:pt x="657" y="102"/>
                  <a:pt x="657" y="102"/>
                </a:cubicBezTo>
                <a:cubicBezTo>
                  <a:pt x="657" y="98"/>
                  <a:pt x="657" y="98"/>
                  <a:pt x="657" y="98"/>
                </a:cubicBezTo>
                <a:cubicBezTo>
                  <a:pt x="656" y="98"/>
                  <a:pt x="656" y="98"/>
                  <a:pt x="656" y="98"/>
                </a:cubicBezTo>
                <a:cubicBezTo>
                  <a:pt x="656" y="97"/>
                  <a:pt x="656" y="97"/>
                  <a:pt x="656" y="97"/>
                </a:cubicBezTo>
                <a:cubicBezTo>
                  <a:pt x="658" y="96"/>
                  <a:pt x="658" y="96"/>
                  <a:pt x="658" y="96"/>
                </a:cubicBezTo>
                <a:cubicBezTo>
                  <a:pt x="658" y="95"/>
                  <a:pt x="658" y="95"/>
                  <a:pt x="658" y="95"/>
                </a:cubicBezTo>
                <a:cubicBezTo>
                  <a:pt x="657" y="95"/>
                  <a:pt x="657" y="95"/>
                  <a:pt x="657" y="95"/>
                </a:cubicBezTo>
                <a:cubicBezTo>
                  <a:pt x="657" y="93"/>
                  <a:pt x="657" y="93"/>
                  <a:pt x="657" y="93"/>
                </a:cubicBezTo>
                <a:cubicBezTo>
                  <a:pt x="658" y="89"/>
                  <a:pt x="658" y="89"/>
                  <a:pt x="658" y="89"/>
                </a:cubicBezTo>
                <a:cubicBezTo>
                  <a:pt x="657" y="88"/>
                  <a:pt x="657" y="88"/>
                  <a:pt x="657" y="88"/>
                </a:cubicBezTo>
                <a:cubicBezTo>
                  <a:pt x="656" y="88"/>
                  <a:pt x="656" y="88"/>
                  <a:pt x="656" y="88"/>
                </a:cubicBezTo>
                <a:cubicBezTo>
                  <a:pt x="655" y="86"/>
                  <a:pt x="655" y="86"/>
                  <a:pt x="655" y="86"/>
                </a:cubicBezTo>
                <a:cubicBezTo>
                  <a:pt x="654" y="85"/>
                  <a:pt x="654" y="85"/>
                  <a:pt x="654" y="85"/>
                </a:cubicBezTo>
                <a:cubicBezTo>
                  <a:pt x="651" y="86"/>
                  <a:pt x="651" y="86"/>
                  <a:pt x="651" y="86"/>
                </a:cubicBezTo>
                <a:cubicBezTo>
                  <a:pt x="650" y="86"/>
                  <a:pt x="650" y="86"/>
                  <a:pt x="650" y="86"/>
                </a:cubicBezTo>
                <a:cubicBezTo>
                  <a:pt x="645" y="87"/>
                  <a:pt x="645" y="87"/>
                  <a:pt x="645" y="87"/>
                </a:cubicBezTo>
                <a:cubicBezTo>
                  <a:pt x="638" y="88"/>
                  <a:pt x="638" y="88"/>
                  <a:pt x="638" y="88"/>
                </a:cubicBezTo>
                <a:cubicBezTo>
                  <a:pt x="635" y="87"/>
                  <a:pt x="635" y="87"/>
                  <a:pt x="635" y="87"/>
                </a:cubicBezTo>
                <a:cubicBezTo>
                  <a:pt x="634" y="87"/>
                  <a:pt x="634" y="87"/>
                  <a:pt x="634" y="87"/>
                </a:cubicBezTo>
                <a:cubicBezTo>
                  <a:pt x="631" y="91"/>
                  <a:pt x="631" y="91"/>
                  <a:pt x="631" y="91"/>
                </a:cubicBezTo>
                <a:cubicBezTo>
                  <a:pt x="629" y="92"/>
                  <a:pt x="629" y="92"/>
                  <a:pt x="629" y="92"/>
                </a:cubicBezTo>
                <a:cubicBezTo>
                  <a:pt x="628" y="93"/>
                  <a:pt x="628" y="93"/>
                  <a:pt x="628" y="93"/>
                </a:cubicBezTo>
                <a:cubicBezTo>
                  <a:pt x="630" y="94"/>
                  <a:pt x="630" y="94"/>
                  <a:pt x="630" y="94"/>
                </a:cubicBezTo>
                <a:cubicBezTo>
                  <a:pt x="631" y="93"/>
                  <a:pt x="631" y="93"/>
                  <a:pt x="631" y="93"/>
                </a:cubicBezTo>
                <a:cubicBezTo>
                  <a:pt x="632" y="93"/>
                  <a:pt x="632" y="93"/>
                  <a:pt x="632" y="93"/>
                </a:cubicBezTo>
                <a:cubicBezTo>
                  <a:pt x="631" y="95"/>
                  <a:pt x="631" y="95"/>
                  <a:pt x="631" y="95"/>
                </a:cubicBezTo>
                <a:cubicBezTo>
                  <a:pt x="630" y="96"/>
                  <a:pt x="630" y="96"/>
                  <a:pt x="630" y="96"/>
                </a:cubicBezTo>
                <a:cubicBezTo>
                  <a:pt x="630" y="97"/>
                  <a:pt x="630" y="97"/>
                  <a:pt x="630" y="97"/>
                </a:cubicBezTo>
                <a:cubicBezTo>
                  <a:pt x="633" y="98"/>
                  <a:pt x="633" y="98"/>
                  <a:pt x="633" y="98"/>
                </a:cubicBezTo>
                <a:cubicBezTo>
                  <a:pt x="634" y="99"/>
                  <a:pt x="634" y="99"/>
                  <a:pt x="634" y="99"/>
                </a:cubicBezTo>
                <a:cubicBezTo>
                  <a:pt x="636" y="98"/>
                  <a:pt x="636" y="98"/>
                  <a:pt x="636" y="98"/>
                </a:cubicBezTo>
                <a:cubicBezTo>
                  <a:pt x="636" y="97"/>
                  <a:pt x="636" y="97"/>
                  <a:pt x="636" y="97"/>
                </a:cubicBezTo>
                <a:cubicBezTo>
                  <a:pt x="634" y="95"/>
                  <a:pt x="634" y="95"/>
                  <a:pt x="634" y="95"/>
                </a:cubicBezTo>
                <a:cubicBezTo>
                  <a:pt x="635" y="94"/>
                  <a:pt x="635" y="94"/>
                  <a:pt x="635" y="94"/>
                </a:cubicBezTo>
                <a:cubicBezTo>
                  <a:pt x="636" y="94"/>
                  <a:pt x="636" y="94"/>
                  <a:pt x="636" y="94"/>
                </a:cubicBezTo>
                <a:cubicBezTo>
                  <a:pt x="636" y="95"/>
                  <a:pt x="636" y="95"/>
                  <a:pt x="636" y="95"/>
                </a:cubicBezTo>
                <a:cubicBezTo>
                  <a:pt x="638" y="95"/>
                  <a:pt x="638" y="95"/>
                  <a:pt x="638" y="95"/>
                </a:cubicBezTo>
                <a:cubicBezTo>
                  <a:pt x="640" y="96"/>
                  <a:pt x="640" y="96"/>
                  <a:pt x="640" y="96"/>
                </a:cubicBezTo>
                <a:cubicBezTo>
                  <a:pt x="641" y="96"/>
                  <a:pt x="641" y="96"/>
                  <a:pt x="641" y="96"/>
                </a:cubicBezTo>
                <a:cubicBezTo>
                  <a:pt x="641" y="94"/>
                  <a:pt x="641" y="94"/>
                  <a:pt x="641" y="94"/>
                </a:cubicBezTo>
                <a:cubicBezTo>
                  <a:pt x="643" y="93"/>
                  <a:pt x="643" y="93"/>
                  <a:pt x="643" y="93"/>
                </a:cubicBezTo>
                <a:cubicBezTo>
                  <a:pt x="642" y="94"/>
                  <a:pt x="642" y="94"/>
                  <a:pt x="642" y="94"/>
                </a:cubicBezTo>
                <a:cubicBezTo>
                  <a:pt x="644" y="96"/>
                  <a:pt x="644" y="96"/>
                  <a:pt x="644" y="96"/>
                </a:cubicBezTo>
                <a:cubicBezTo>
                  <a:pt x="645" y="95"/>
                  <a:pt x="645" y="95"/>
                  <a:pt x="645" y="95"/>
                </a:cubicBezTo>
                <a:cubicBezTo>
                  <a:pt x="645" y="94"/>
                  <a:pt x="645" y="94"/>
                  <a:pt x="645" y="94"/>
                </a:cubicBezTo>
                <a:cubicBezTo>
                  <a:pt x="646" y="94"/>
                  <a:pt x="646" y="94"/>
                  <a:pt x="646" y="94"/>
                </a:cubicBezTo>
                <a:cubicBezTo>
                  <a:pt x="647" y="93"/>
                  <a:pt x="647" y="93"/>
                  <a:pt x="647" y="93"/>
                </a:cubicBezTo>
                <a:cubicBezTo>
                  <a:pt x="648" y="93"/>
                  <a:pt x="648" y="93"/>
                  <a:pt x="648" y="93"/>
                </a:cubicBezTo>
                <a:cubicBezTo>
                  <a:pt x="652" y="91"/>
                  <a:pt x="652" y="91"/>
                  <a:pt x="652" y="91"/>
                </a:cubicBezTo>
                <a:cubicBezTo>
                  <a:pt x="654" y="91"/>
                  <a:pt x="654" y="91"/>
                  <a:pt x="654" y="91"/>
                </a:cubicBezTo>
                <a:cubicBezTo>
                  <a:pt x="654" y="92"/>
                  <a:pt x="654" y="92"/>
                  <a:pt x="654" y="92"/>
                </a:cubicBezTo>
                <a:cubicBezTo>
                  <a:pt x="656" y="92"/>
                  <a:pt x="656" y="92"/>
                  <a:pt x="656" y="92"/>
                </a:cubicBezTo>
                <a:cubicBezTo>
                  <a:pt x="654" y="93"/>
                  <a:pt x="654" y="93"/>
                  <a:pt x="654" y="93"/>
                </a:cubicBezTo>
                <a:cubicBezTo>
                  <a:pt x="655" y="95"/>
                  <a:pt x="655" y="95"/>
                  <a:pt x="655" y="95"/>
                </a:cubicBezTo>
                <a:cubicBezTo>
                  <a:pt x="653" y="97"/>
                  <a:pt x="653" y="97"/>
                  <a:pt x="653" y="97"/>
                </a:cubicBezTo>
                <a:cubicBezTo>
                  <a:pt x="652" y="96"/>
                  <a:pt x="652" y="96"/>
                  <a:pt x="652" y="96"/>
                </a:cubicBezTo>
                <a:cubicBezTo>
                  <a:pt x="651" y="97"/>
                  <a:pt x="651" y="97"/>
                  <a:pt x="651" y="97"/>
                </a:cubicBezTo>
                <a:cubicBezTo>
                  <a:pt x="649" y="97"/>
                  <a:pt x="649" y="97"/>
                  <a:pt x="649" y="97"/>
                </a:cubicBezTo>
                <a:cubicBezTo>
                  <a:pt x="648" y="96"/>
                  <a:pt x="648" y="96"/>
                  <a:pt x="648" y="96"/>
                </a:cubicBezTo>
                <a:cubicBezTo>
                  <a:pt x="647" y="96"/>
                  <a:pt x="647" y="96"/>
                  <a:pt x="647" y="96"/>
                </a:cubicBezTo>
                <a:cubicBezTo>
                  <a:pt x="645" y="99"/>
                  <a:pt x="645" y="99"/>
                  <a:pt x="645" y="99"/>
                </a:cubicBezTo>
                <a:cubicBezTo>
                  <a:pt x="646" y="102"/>
                  <a:pt x="646" y="102"/>
                  <a:pt x="646" y="102"/>
                </a:cubicBezTo>
                <a:cubicBezTo>
                  <a:pt x="646" y="104"/>
                  <a:pt x="646" y="104"/>
                  <a:pt x="646" y="104"/>
                </a:cubicBezTo>
                <a:cubicBezTo>
                  <a:pt x="645" y="102"/>
                  <a:pt x="645" y="102"/>
                  <a:pt x="645" y="102"/>
                </a:cubicBezTo>
                <a:cubicBezTo>
                  <a:pt x="644" y="101"/>
                  <a:pt x="644" y="101"/>
                  <a:pt x="644" y="101"/>
                </a:cubicBezTo>
                <a:cubicBezTo>
                  <a:pt x="644" y="100"/>
                  <a:pt x="644" y="100"/>
                  <a:pt x="644" y="100"/>
                </a:cubicBezTo>
                <a:cubicBezTo>
                  <a:pt x="642" y="100"/>
                  <a:pt x="642" y="100"/>
                  <a:pt x="642" y="100"/>
                </a:cubicBezTo>
                <a:cubicBezTo>
                  <a:pt x="641" y="102"/>
                  <a:pt x="641" y="102"/>
                  <a:pt x="641" y="102"/>
                </a:cubicBezTo>
                <a:cubicBezTo>
                  <a:pt x="639" y="102"/>
                  <a:pt x="639" y="102"/>
                  <a:pt x="639" y="102"/>
                </a:cubicBezTo>
                <a:cubicBezTo>
                  <a:pt x="638" y="103"/>
                  <a:pt x="638" y="103"/>
                  <a:pt x="638" y="103"/>
                </a:cubicBezTo>
                <a:cubicBezTo>
                  <a:pt x="638" y="101"/>
                  <a:pt x="638" y="101"/>
                  <a:pt x="638" y="101"/>
                </a:cubicBezTo>
                <a:cubicBezTo>
                  <a:pt x="637" y="101"/>
                  <a:pt x="637" y="101"/>
                  <a:pt x="637" y="101"/>
                </a:cubicBezTo>
                <a:cubicBezTo>
                  <a:pt x="636" y="103"/>
                  <a:pt x="636" y="103"/>
                  <a:pt x="636" y="103"/>
                </a:cubicBezTo>
                <a:cubicBezTo>
                  <a:pt x="634" y="104"/>
                  <a:pt x="634" y="104"/>
                  <a:pt x="634" y="104"/>
                </a:cubicBezTo>
                <a:cubicBezTo>
                  <a:pt x="634" y="103"/>
                  <a:pt x="634" y="103"/>
                  <a:pt x="634" y="103"/>
                </a:cubicBezTo>
                <a:cubicBezTo>
                  <a:pt x="632" y="103"/>
                  <a:pt x="632" y="103"/>
                  <a:pt x="632" y="103"/>
                </a:cubicBezTo>
                <a:cubicBezTo>
                  <a:pt x="631" y="104"/>
                  <a:pt x="631" y="104"/>
                  <a:pt x="631" y="104"/>
                </a:cubicBezTo>
                <a:cubicBezTo>
                  <a:pt x="631" y="105"/>
                  <a:pt x="631" y="105"/>
                  <a:pt x="631" y="105"/>
                </a:cubicBezTo>
                <a:cubicBezTo>
                  <a:pt x="628" y="105"/>
                  <a:pt x="628" y="105"/>
                  <a:pt x="628" y="105"/>
                </a:cubicBezTo>
                <a:cubicBezTo>
                  <a:pt x="627" y="106"/>
                  <a:pt x="627" y="106"/>
                  <a:pt x="627" y="106"/>
                </a:cubicBezTo>
                <a:cubicBezTo>
                  <a:pt x="627" y="108"/>
                  <a:pt x="627" y="108"/>
                  <a:pt x="627" y="108"/>
                </a:cubicBezTo>
                <a:cubicBezTo>
                  <a:pt x="627" y="109"/>
                  <a:pt x="627" y="109"/>
                  <a:pt x="627" y="109"/>
                </a:cubicBezTo>
                <a:cubicBezTo>
                  <a:pt x="626" y="114"/>
                  <a:pt x="626" y="114"/>
                  <a:pt x="626" y="114"/>
                </a:cubicBezTo>
                <a:cubicBezTo>
                  <a:pt x="625" y="118"/>
                  <a:pt x="625" y="118"/>
                  <a:pt x="625" y="118"/>
                </a:cubicBezTo>
                <a:cubicBezTo>
                  <a:pt x="625" y="120"/>
                  <a:pt x="625" y="120"/>
                  <a:pt x="625" y="120"/>
                </a:cubicBezTo>
                <a:cubicBezTo>
                  <a:pt x="626" y="121"/>
                  <a:pt x="626" y="121"/>
                  <a:pt x="626" y="121"/>
                </a:cubicBezTo>
                <a:cubicBezTo>
                  <a:pt x="626" y="122"/>
                  <a:pt x="626" y="122"/>
                  <a:pt x="626" y="122"/>
                </a:cubicBezTo>
                <a:cubicBezTo>
                  <a:pt x="624" y="123"/>
                  <a:pt x="624" y="123"/>
                  <a:pt x="624" y="123"/>
                </a:cubicBezTo>
                <a:cubicBezTo>
                  <a:pt x="624" y="124"/>
                  <a:pt x="624" y="124"/>
                  <a:pt x="624" y="124"/>
                </a:cubicBezTo>
                <a:cubicBezTo>
                  <a:pt x="625" y="126"/>
                  <a:pt x="625" y="126"/>
                  <a:pt x="625" y="126"/>
                </a:cubicBezTo>
                <a:cubicBezTo>
                  <a:pt x="625" y="128"/>
                  <a:pt x="625" y="128"/>
                  <a:pt x="625" y="128"/>
                </a:cubicBezTo>
                <a:cubicBezTo>
                  <a:pt x="624" y="129"/>
                  <a:pt x="624" y="129"/>
                  <a:pt x="624" y="129"/>
                </a:cubicBezTo>
                <a:cubicBezTo>
                  <a:pt x="624" y="128"/>
                  <a:pt x="624" y="128"/>
                  <a:pt x="624" y="128"/>
                </a:cubicBezTo>
                <a:cubicBezTo>
                  <a:pt x="623" y="129"/>
                  <a:pt x="623" y="129"/>
                  <a:pt x="623" y="129"/>
                </a:cubicBezTo>
                <a:cubicBezTo>
                  <a:pt x="622" y="128"/>
                  <a:pt x="622" y="128"/>
                  <a:pt x="622" y="128"/>
                </a:cubicBezTo>
                <a:cubicBezTo>
                  <a:pt x="622" y="127"/>
                  <a:pt x="622" y="127"/>
                  <a:pt x="622" y="127"/>
                </a:cubicBezTo>
                <a:cubicBezTo>
                  <a:pt x="623" y="126"/>
                  <a:pt x="623" y="126"/>
                  <a:pt x="623" y="126"/>
                </a:cubicBezTo>
                <a:cubicBezTo>
                  <a:pt x="623" y="124"/>
                  <a:pt x="623" y="124"/>
                  <a:pt x="623" y="124"/>
                </a:cubicBezTo>
                <a:cubicBezTo>
                  <a:pt x="621" y="124"/>
                  <a:pt x="621" y="124"/>
                  <a:pt x="621" y="124"/>
                </a:cubicBezTo>
                <a:cubicBezTo>
                  <a:pt x="619" y="129"/>
                  <a:pt x="619" y="129"/>
                  <a:pt x="619" y="129"/>
                </a:cubicBezTo>
                <a:cubicBezTo>
                  <a:pt x="619" y="133"/>
                  <a:pt x="619" y="133"/>
                  <a:pt x="619" y="133"/>
                </a:cubicBezTo>
                <a:cubicBezTo>
                  <a:pt x="620" y="138"/>
                  <a:pt x="620" y="138"/>
                  <a:pt x="620" y="138"/>
                </a:cubicBezTo>
                <a:cubicBezTo>
                  <a:pt x="620" y="144"/>
                  <a:pt x="620" y="144"/>
                  <a:pt x="620" y="144"/>
                </a:cubicBezTo>
                <a:cubicBezTo>
                  <a:pt x="619" y="138"/>
                  <a:pt x="619" y="138"/>
                  <a:pt x="619" y="138"/>
                </a:cubicBezTo>
                <a:cubicBezTo>
                  <a:pt x="618" y="135"/>
                  <a:pt x="618" y="135"/>
                  <a:pt x="618" y="135"/>
                </a:cubicBezTo>
                <a:cubicBezTo>
                  <a:pt x="617" y="134"/>
                  <a:pt x="617" y="134"/>
                  <a:pt x="617" y="134"/>
                </a:cubicBezTo>
                <a:cubicBezTo>
                  <a:pt x="618" y="132"/>
                  <a:pt x="618" y="132"/>
                  <a:pt x="618" y="132"/>
                </a:cubicBezTo>
                <a:cubicBezTo>
                  <a:pt x="618" y="131"/>
                  <a:pt x="618" y="131"/>
                  <a:pt x="618" y="131"/>
                </a:cubicBezTo>
                <a:cubicBezTo>
                  <a:pt x="616" y="130"/>
                  <a:pt x="616" y="130"/>
                  <a:pt x="616" y="130"/>
                </a:cubicBezTo>
                <a:cubicBezTo>
                  <a:pt x="617" y="127"/>
                  <a:pt x="617" y="127"/>
                  <a:pt x="617" y="127"/>
                </a:cubicBezTo>
                <a:cubicBezTo>
                  <a:pt x="617" y="124"/>
                  <a:pt x="617" y="124"/>
                  <a:pt x="617" y="124"/>
                </a:cubicBezTo>
                <a:cubicBezTo>
                  <a:pt x="615" y="121"/>
                  <a:pt x="615" y="121"/>
                  <a:pt x="615" y="121"/>
                </a:cubicBezTo>
                <a:cubicBezTo>
                  <a:pt x="615" y="118"/>
                  <a:pt x="615" y="118"/>
                  <a:pt x="615" y="118"/>
                </a:cubicBezTo>
                <a:cubicBezTo>
                  <a:pt x="617" y="116"/>
                  <a:pt x="617" y="116"/>
                  <a:pt x="617" y="116"/>
                </a:cubicBezTo>
                <a:cubicBezTo>
                  <a:pt x="618" y="112"/>
                  <a:pt x="618" y="112"/>
                  <a:pt x="618" y="112"/>
                </a:cubicBezTo>
                <a:cubicBezTo>
                  <a:pt x="618" y="110"/>
                  <a:pt x="618" y="110"/>
                  <a:pt x="618" y="110"/>
                </a:cubicBezTo>
                <a:cubicBezTo>
                  <a:pt x="618" y="110"/>
                  <a:pt x="618" y="110"/>
                  <a:pt x="618" y="110"/>
                </a:cubicBezTo>
                <a:cubicBezTo>
                  <a:pt x="617" y="111"/>
                  <a:pt x="617" y="111"/>
                  <a:pt x="617" y="111"/>
                </a:cubicBezTo>
                <a:cubicBezTo>
                  <a:pt x="617" y="113"/>
                  <a:pt x="617" y="113"/>
                  <a:pt x="617" y="113"/>
                </a:cubicBezTo>
                <a:cubicBezTo>
                  <a:pt x="615" y="115"/>
                  <a:pt x="615" y="115"/>
                  <a:pt x="615" y="115"/>
                </a:cubicBezTo>
                <a:cubicBezTo>
                  <a:pt x="615" y="114"/>
                  <a:pt x="615" y="114"/>
                  <a:pt x="615" y="114"/>
                </a:cubicBezTo>
                <a:cubicBezTo>
                  <a:pt x="614" y="112"/>
                  <a:pt x="614" y="112"/>
                  <a:pt x="614" y="112"/>
                </a:cubicBezTo>
                <a:cubicBezTo>
                  <a:pt x="616" y="109"/>
                  <a:pt x="616" y="109"/>
                  <a:pt x="616" y="109"/>
                </a:cubicBezTo>
                <a:cubicBezTo>
                  <a:pt x="616" y="107"/>
                  <a:pt x="616" y="107"/>
                  <a:pt x="616" y="107"/>
                </a:cubicBezTo>
                <a:cubicBezTo>
                  <a:pt x="615" y="106"/>
                  <a:pt x="615" y="106"/>
                  <a:pt x="615" y="106"/>
                </a:cubicBezTo>
                <a:cubicBezTo>
                  <a:pt x="614" y="107"/>
                  <a:pt x="614" y="107"/>
                  <a:pt x="614" y="107"/>
                </a:cubicBezTo>
                <a:cubicBezTo>
                  <a:pt x="613" y="107"/>
                  <a:pt x="613" y="107"/>
                  <a:pt x="613" y="107"/>
                </a:cubicBezTo>
                <a:cubicBezTo>
                  <a:pt x="612" y="106"/>
                  <a:pt x="612" y="106"/>
                  <a:pt x="612" y="106"/>
                </a:cubicBezTo>
                <a:cubicBezTo>
                  <a:pt x="613" y="104"/>
                  <a:pt x="613" y="104"/>
                  <a:pt x="613" y="104"/>
                </a:cubicBezTo>
                <a:cubicBezTo>
                  <a:pt x="613" y="102"/>
                  <a:pt x="613" y="102"/>
                  <a:pt x="613" y="102"/>
                </a:cubicBezTo>
                <a:cubicBezTo>
                  <a:pt x="612" y="102"/>
                  <a:pt x="612" y="102"/>
                  <a:pt x="612" y="102"/>
                </a:cubicBezTo>
                <a:cubicBezTo>
                  <a:pt x="612" y="101"/>
                  <a:pt x="612" y="101"/>
                  <a:pt x="612" y="101"/>
                </a:cubicBezTo>
                <a:cubicBezTo>
                  <a:pt x="612" y="100"/>
                  <a:pt x="612" y="100"/>
                  <a:pt x="612" y="100"/>
                </a:cubicBezTo>
                <a:cubicBezTo>
                  <a:pt x="612" y="99"/>
                  <a:pt x="612" y="99"/>
                  <a:pt x="612" y="99"/>
                </a:cubicBezTo>
                <a:cubicBezTo>
                  <a:pt x="610" y="99"/>
                  <a:pt x="610" y="99"/>
                  <a:pt x="610" y="99"/>
                </a:cubicBezTo>
                <a:cubicBezTo>
                  <a:pt x="605" y="101"/>
                  <a:pt x="605" y="101"/>
                  <a:pt x="605" y="101"/>
                </a:cubicBezTo>
                <a:cubicBezTo>
                  <a:pt x="602" y="103"/>
                  <a:pt x="602" y="103"/>
                  <a:pt x="602" y="103"/>
                </a:cubicBezTo>
                <a:cubicBezTo>
                  <a:pt x="601" y="102"/>
                  <a:pt x="601" y="102"/>
                  <a:pt x="601" y="102"/>
                </a:cubicBezTo>
                <a:cubicBezTo>
                  <a:pt x="601" y="101"/>
                  <a:pt x="601" y="101"/>
                  <a:pt x="601" y="101"/>
                </a:cubicBezTo>
                <a:cubicBezTo>
                  <a:pt x="600" y="101"/>
                  <a:pt x="600" y="101"/>
                  <a:pt x="600" y="101"/>
                </a:cubicBezTo>
                <a:cubicBezTo>
                  <a:pt x="598" y="103"/>
                  <a:pt x="598" y="103"/>
                  <a:pt x="598" y="103"/>
                </a:cubicBezTo>
                <a:cubicBezTo>
                  <a:pt x="597" y="103"/>
                  <a:pt x="597" y="103"/>
                  <a:pt x="597" y="103"/>
                </a:cubicBezTo>
                <a:cubicBezTo>
                  <a:pt x="596" y="102"/>
                  <a:pt x="596" y="102"/>
                  <a:pt x="596" y="102"/>
                </a:cubicBezTo>
                <a:cubicBezTo>
                  <a:pt x="593" y="104"/>
                  <a:pt x="593" y="104"/>
                  <a:pt x="593" y="104"/>
                </a:cubicBezTo>
                <a:cubicBezTo>
                  <a:pt x="593" y="102"/>
                  <a:pt x="593" y="102"/>
                  <a:pt x="593" y="102"/>
                </a:cubicBezTo>
                <a:cubicBezTo>
                  <a:pt x="592" y="101"/>
                  <a:pt x="592" y="101"/>
                  <a:pt x="592" y="101"/>
                </a:cubicBezTo>
                <a:cubicBezTo>
                  <a:pt x="591" y="102"/>
                  <a:pt x="591" y="102"/>
                  <a:pt x="591" y="102"/>
                </a:cubicBezTo>
                <a:cubicBezTo>
                  <a:pt x="591" y="103"/>
                  <a:pt x="591" y="103"/>
                  <a:pt x="591" y="103"/>
                </a:cubicBezTo>
                <a:cubicBezTo>
                  <a:pt x="588" y="103"/>
                  <a:pt x="588" y="103"/>
                  <a:pt x="588" y="103"/>
                </a:cubicBezTo>
                <a:cubicBezTo>
                  <a:pt x="584" y="101"/>
                  <a:pt x="584" y="101"/>
                  <a:pt x="584" y="101"/>
                </a:cubicBezTo>
                <a:cubicBezTo>
                  <a:pt x="580" y="100"/>
                  <a:pt x="580" y="100"/>
                  <a:pt x="580" y="100"/>
                </a:cubicBezTo>
                <a:cubicBezTo>
                  <a:pt x="577" y="99"/>
                  <a:pt x="577" y="99"/>
                  <a:pt x="577" y="99"/>
                </a:cubicBezTo>
                <a:cubicBezTo>
                  <a:pt x="575" y="99"/>
                  <a:pt x="575" y="99"/>
                  <a:pt x="575" y="99"/>
                </a:cubicBezTo>
                <a:cubicBezTo>
                  <a:pt x="574" y="97"/>
                  <a:pt x="574" y="97"/>
                  <a:pt x="574" y="97"/>
                </a:cubicBezTo>
                <a:cubicBezTo>
                  <a:pt x="572" y="95"/>
                  <a:pt x="572" y="95"/>
                  <a:pt x="572" y="95"/>
                </a:cubicBezTo>
                <a:cubicBezTo>
                  <a:pt x="571" y="96"/>
                  <a:pt x="571" y="96"/>
                  <a:pt x="571" y="96"/>
                </a:cubicBezTo>
                <a:cubicBezTo>
                  <a:pt x="569" y="94"/>
                  <a:pt x="569" y="94"/>
                  <a:pt x="569" y="94"/>
                </a:cubicBezTo>
                <a:cubicBezTo>
                  <a:pt x="569" y="92"/>
                  <a:pt x="569" y="92"/>
                  <a:pt x="569" y="92"/>
                </a:cubicBezTo>
                <a:cubicBezTo>
                  <a:pt x="567" y="91"/>
                  <a:pt x="567" y="91"/>
                  <a:pt x="567" y="91"/>
                </a:cubicBezTo>
                <a:cubicBezTo>
                  <a:pt x="566" y="90"/>
                  <a:pt x="566" y="90"/>
                  <a:pt x="566" y="90"/>
                </a:cubicBezTo>
                <a:cubicBezTo>
                  <a:pt x="568" y="89"/>
                  <a:pt x="568" y="89"/>
                  <a:pt x="568" y="89"/>
                </a:cubicBezTo>
                <a:cubicBezTo>
                  <a:pt x="570" y="90"/>
                  <a:pt x="570" y="90"/>
                  <a:pt x="570" y="90"/>
                </a:cubicBezTo>
                <a:cubicBezTo>
                  <a:pt x="570" y="88"/>
                  <a:pt x="570" y="88"/>
                  <a:pt x="570" y="88"/>
                </a:cubicBezTo>
                <a:cubicBezTo>
                  <a:pt x="572" y="86"/>
                  <a:pt x="572" y="86"/>
                  <a:pt x="572" y="86"/>
                </a:cubicBezTo>
                <a:cubicBezTo>
                  <a:pt x="571" y="85"/>
                  <a:pt x="571" y="85"/>
                  <a:pt x="571" y="85"/>
                </a:cubicBezTo>
                <a:cubicBezTo>
                  <a:pt x="573" y="85"/>
                  <a:pt x="573" y="85"/>
                  <a:pt x="573" y="85"/>
                </a:cubicBezTo>
                <a:cubicBezTo>
                  <a:pt x="575" y="86"/>
                  <a:pt x="575" y="86"/>
                  <a:pt x="575" y="86"/>
                </a:cubicBezTo>
                <a:cubicBezTo>
                  <a:pt x="576" y="85"/>
                  <a:pt x="576" y="85"/>
                  <a:pt x="576" y="85"/>
                </a:cubicBezTo>
                <a:cubicBezTo>
                  <a:pt x="576" y="85"/>
                  <a:pt x="576" y="85"/>
                  <a:pt x="576" y="85"/>
                </a:cubicBezTo>
                <a:cubicBezTo>
                  <a:pt x="579" y="85"/>
                  <a:pt x="579" y="85"/>
                  <a:pt x="579" y="85"/>
                </a:cubicBezTo>
                <a:cubicBezTo>
                  <a:pt x="583" y="86"/>
                  <a:pt x="583" y="86"/>
                  <a:pt x="583" y="86"/>
                </a:cubicBezTo>
                <a:cubicBezTo>
                  <a:pt x="585" y="84"/>
                  <a:pt x="585" y="84"/>
                  <a:pt x="585" y="84"/>
                </a:cubicBezTo>
                <a:cubicBezTo>
                  <a:pt x="585" y="82"/>
                  <a:pt x="585" y="82"/>
                  <a:pt x="585" y="82"/>
                </a:cubicBezTo>
                <a:cubicBezTo>
                  <a:pt x="586" y="80"/>
                  <a:pt x="586" y="80"/>
                  <a:pt x="586" y="80"/>
                </a:cubicBezTo>
                <a:cubicBezTo>
                  <a:pt x="585" y="78"/>
                  <a:pt x="585" y="78"/>
                  <a:pt x="585" y="78"/>
                </a:cubicBezTo>
                <a:cubicBezTo>
                  <a:pt x="585" y="75"/>
                  <a:pt x="585" y="75"/>
                  <a:pt x="585" y="75"/>
                </a:cubicBezTo>
                <a:cubicBezTo>
                  <a:pt x="584" y="74"/>
                  <a:pt x="584" y="74"/>
                  <a:pt x="584" y="74"/>
                </a:cubicBezTo>
                <a:cubicBezTo>
                  <a:pt x="583" y="71"/>
                  <a:pt x="583" y="71"/>
                  <a:pt x="583" y="71"/>
                </a:cubicBezTo>
                <a:cubicBezTo>
                  <a:pt x="582" y="70"/>
                  <a:pt x="582" y="70"/>
                  <a:pt x="582" y="70"/>
                </a:cubicBezTo>
                <a:cubicBezTo>
                  <a:pt x="581" y="69"/>
                  <a:pt x="581" y="69"/>
                  <a:pt x="581" y="69"/>
                </a:cubicBezTo>
                <a:cubicBezTo>
                  <a:pt x="578" y="66"/>
                  <a:pt x="578" y="66"/>
                  <a:pt x="578" y="66"/>
                </a:cubicBezTo>
                <a:cubicBezTo>
                  <a:pt x="578" y="67"/>
                  <a:pt x="578" y="67"/>
                  <a:pt x="578" y="67"/>
                </a:cubicBezTo>
                <a:cubicBezTo>
                  <a:pt x="577" y="68"/>
                  <a:pt x="577" y="68"/>
                  <a:pt x="577" y="68"/>
                </a:cubicBezTo>
                <a:cubicBezTo>
                  <a:pt x="576" y="68"/>
                  <a:pt x="576" y="68"/>
                  <a:pt x="576" y="68"/>
                </a:cubicBezTo>
                <a:cubicBezTo>
                  <a:pt x="575" y="67"/>
                  <a:pt x="575" y="67"/>
                  <a:pt x="575" y="67"/>
                </a:cubicBezTo>
                <a:cubicBezTo>
                  <a:pt x="573" y="65"/>
                  <a:pt x="573" y="65"/>
                  <a:pt x="573" y="65"/>
                </a:cubicBezTo>
                <a:cubicBezTo>
                  <a:pt x="573" y="66"/>
                  <a:pt x="573" y="66"/>
                  <a:pt x="573" y="66"/>
                </a:cubicBezTo>
                <a:cubicBezTo>
                  <a:pt x="574" y="68"/>
                  <a:pt x="574" y="68"/>
                  <a:pt x="574" y="68"/>
                </a:cubicBezTo>
                <a:cubicBezTo>
                  <a:pt x="574" y="69"/>
                  <a:pt x="574" y="69"/>
                  <a:pt x="574" y="69"/>
                </a:cubicBezTo>
                <a:cubicBezTo>
                  <a:pt x="575" y="70"/>
                  <a:pt x="575" y="70"/>
                  <a:pt x="575" y="70"/>
                </a:cubicBezTo>
                <a:cubicBezTo>
                  <a:pt x="574" y="72"/>
                  <a:pt x="574" y="72"/>
                  <a:pt x="574" y="72"/>
                </a:cubicBezTo>
                <a:cubicBezTo>
                  <a:pt x="573" y="70"/>
                  <a:pt x="573" y="70"/>
                  <a:pt x="573" y="70"/>
                </a:cubicBezTo>
                <a:cubicBezTo>
                  <a:pt x="573" y="68"/>
                  <a:pt x="573" y="68"/>
                  <a:pt x="573" y="68"/>
                </a:cubicBezTo>
                <a:cubicBezTo>
                  <a:pt x="571" y="68"/>
                  <a:pt x="571" y="68"/>
                  <a:pt x="571" y="68"/>
                </a:cubicBezTo>
                <a:cubicBezTo>
                  <a:pt x="568" y="66"/>
                  <a:pt x="568" y="66"/>
                  <a:pt x="568" y="66"/>
                </a:cubicBezTo>
                <a:cubicBezTo>
                  <a:pt x="567" y="65"/>
                  <a:pt x="567" y="65"/>
                  <a:pt x="567" y="65"/>
                </a:cubicBezTo>
                <a:cubicBezTo>
                  <a:pt x="566" y="66"/>
                  <a:pt x="566" y="66"/>
                  <a:pt x="566" y="66"/>
                </a:cubicBezTo>
                <a:cubicBezTo>
                  <a:pt x="565" y="65"/>
                  <a:pt x="565" y="65"/>
                  <a:pt x="565" y="65"/>
                </a:cubicBezTo>
                <a:cubicBezTo>
                  <a:pt x="564" y="63"/>
                  <a:pt x="564" y="63"/>
                  <a:pt x="564" y="63"/>
                </a:cubicBezTo>
                <a:cubicBezTo>
                  <a:pt x="562" y="62"/>
                  <a:pt x="562" y="62"/>
                  <a:pt x="562" y="62"/>
                </a:cubicBezTo>
                <a:cubicBezTo>
                  <a:pt x="561" y="62"/>
                  <a:pt x="561" y="62"/>
                  <a:pt x="561" y="62"/>
                </a:cubicBezTo>
                <a:cubicBezTo>
                  <a:pt x="558" y="59"/>
                  <a:pt x="558" y="59"/>
                  <a:pt x="558" y="59"/>
                </a:cubicBezTo>
                <a:cubicBezTo>
                  <a:pt x="556" y="57"/>
                  <a:pt x="556" y="57"/>
                  <a:pt x="556" y="57"/>
                </a:cubicBezTo>
                <a:cubicBezTo>
                  <a:pt x="555" y="55"/>
                  <a:pt x="555" y="55"/>
                  <a:pt x="555" y="55"/>
                </a:cubicBezTo>
                <a:cubicBezTo>
                  <a:pt x="547" y="50"/>
                  <a:pt x="547" y="50"/>
                  <a:pt x="547" y="50"/>
                </a:cubicBezTo>
                <a:cubicBezTo>
                  <a:pt x="544" y="47"/>
                  <a:pt x="544" y="47"/>
                  <a:pt x="544" y="47"/>
                </a:cubicBezTo>
                <a:cubicBezTo>
                  <a:pt x="544" y="44"/>
                  <a:pt x="544" y="44"/>
                  <a:pt x="544" y="44"/>
                </a:cubicBezTo>
                <a:cubicBezTo>
                  <a:pt x="543" y="39"/>
                  <a:pt x="543" y="39"/>
                  <a:pt x="543" y="39"/>
                </a:cubicBezTo>
                <a:cubicBezTo>
                  <a:pt x="543" y="38"/>
                  <a:pt x="543" y="38"/>
                  <a:pt x="543" y="38"/>
                </a:cubicBezTo>
                <a:cubicBezTo>
                  <a:pt x="541" y="38"/>
                  <a:pt x="541" y="38"/>
                  <a:pt x="541" y="38"/>
                </a:cubicBezTo>
                <a:cubicBezTo>
                  <a:pt x="538" y="36"/>
                  <a:pt x="538" y="36"/>
                  <a:pt x="538" y="36"/>
                </a:cubicBezTo>
                <a:cubicBezTo>
                  <a:pt x="537" y="35"/>
                  <a:pt x="537" y="35"/>
                  <a:pt x="537" y="35"/>
                </a:cubicBezTo>
                <a:cubicBezTo>
                  <a:pt x="535" y="34"/>
                  <a:pt x="535" y="34"/>
                  <a:pt x="535" y="34"/>
                </a:cubicBezTo>
                <a:cubicBezTo>
                  <a:pt x="533" y="34"/>
                  <a:pt x="533" y="34"/>
                  <a:pt x="533" y="34"/>
                </a:cubicBezTo>
                <a:cubicBezTo>
                  <a:pt x="532" y="33"/>
                  <a:pt x="532" y="33"/>
                  <a:pt x="532" y="33"/>
                </a:cubicBezTo>
                <a:cubicBezTo>
                  <a:pt x="530" y="33"/>
                  <a:pt x="530" y="33"/>
                  <a:pt x="530" y="33"/>
                </a:cubicBezTo>
                <a:cubicBezTo>
                  <a:pt x="527" y="36"/>
                  <a:pt x="527" y="36"/>
                  <a:pt x="527" y="36"/>
                </a:cubicBezTo>
                <a:cubicBezTo>
                  <a:pt x="525" y="39"/>
                  <a:pt x="525" y="39"/>
                  <a:pt x="525" y="39"/>
                </a:cubicBezTo>
                <a:cubicBezTo>
                  <a:pt x="523" y="40"/>
                  <a:pt x="523" y="40"/>
                  <a:pt x="523" y="40"/>
                </a:cubicBezTo>
                <a:cubicBezTo>
                  <a:pt x="521" y="41"/>
                  <a:pt x="521" y="41"/>
                  <a:pt x="521" y="41"/>
                </a:cubicBezTo>
                <a:cubicBezTo>
                  <a:pt x="519" y="42"/>
                  <a:pt x="519" y="42"/>
                  <a:pt x="519" y="42"/>
                </a:cubicBezTo>
                <a:cubicBezTo>
                  <a:pt x="518" y="40"/>
                  <a:pt x="518" y="40"/>
                  <a:pt x="518" y="40"/>
                </a:cubicBezTo>
                <a:cubicBezTo>
                  <a:pt x="515" y="40"/>
                  <a:pt x="515" y="40"/>
                  <a:pt x="515" y="40"/>
                </a:cubicBezTo>
                <a:cubicBezTo>
                  <a:pt x="514" y="39"/>
                  <a:pt x="514" y="39"/>
                  <a:pt x="514" y="39"/>
                </a:cubicBezTo>
                <a:cubicBezTo>
                  <a:pt x="515" y="37"/>
                  <a:pt x="515" y="37"/>
                  <a:pt x="515" y="37"/>
                </a:cubicBezTo>
                <a:cubicBezTo>
                  <a:pt x="516" y="36"/>
                  <a:pt x="516" y="36"/>
                  <a:pt x="516" y="36"/>
                </a:cubicBezTo>
                <a:cubicBezTo>
                  <a:pt x="517" y="36"/>
                  <a:pt x="517" y="36"/>
                  <a:pt x="517" y="36"/>
                </a:cubicBezTo>
                <a:cubicBezTo>
                  <a:pt x="519" y="34"/>
                  <a:pt x="519" y="34"/>
                  <a:pt x="519" y="34"/>
                </a:cubicBezTo>
                <a:cubicBezTo>
                  <a:pt x="520" y="34"/>
                  <a:pt x="520" y="34"/>
                  <a:pt x="520" y="34"/>
                </a:cubicBezTo>
                <a:cubicBezTo>
                  <a:pt x="521" y="33"/>
                  <a:pt x="521" y="33"/>
                  <a:pt x="521" y="33"/>
                </a:cubicBezTo>
                <a:cubicBezTo>
                  <a:pt x="520" y="32"/>
                  <a:pt x="520" y="32"/>
                  <a:pt x="520" y="32"/>
                </a:cubicBezTo>
                <a:cubicBezTo>
                  <a:pt x="519" y="32"/>
                  <a:pt x="519" y="32"/>
                  <a:pt x="519" y="32"/>
                </a:cubicBezTo>
                <a:cubicBezTo>
                  <a:pt x="518" y="31"/>
                  <a:pt x="518" y="31"/>
                  <a:pt x="518" y="31"/>
                </a:cubicBezTo>
                <a:cubicBezTo>
                  <a:pt x="518" y="30"/>
                  <a:pt x="518" y="30"/>
                  <a:pt x="518" y="30"/>
                </a:cubicBezTo>
                <a:cubicBezTo>
                  <a:pt x="520" y="28"/>
                  <a:pt x="520" y="28"/>
                  <a:pt x="520" y="28"/>
                </a:cubicBezTo>
                <a:cubicBezTo>
                  <a:pt x="520" y="27"/>
                  <a:pt x="520" y="27"/>
                  <a:pt x="520" y="27"/>
                </a:cubicBezTo>
                <a:cubicBezTo>
                  <a:pt x="522" y="26"/>
                  <a:pt x="522" y="26"/>
                  <a:pt x="522" y="26"/>
                </a:cubicBezTo>
                <a:cubicBezTo>
                  <a:pt x="522" y="24"/>
                  <a:pt x="522" y="24"/>
                  <a:pt x="522" y="24"/>
                </a:cubicBezTo>
                <a:cubicBezTo>
                  <a:pt x="522" y="22"/>
                  <a:pt x="522" y="22"/>
                  <a:pt x="522" y="22"/>
                </a:cubicBezTo>
                <a:cubicBezTo>
                  <a:pt x="519" y="22"/>
                  <a:pt x="519" y="22"/>
                  <a:pt x="519" y="22"/>
                </a:cubicBezTo>
                <a:cubicBezTo>
                  <a:pt x="519" y="24"/>
                  <a:pt x="519" y="24"/>
                  <a:pt x="519" y="24"/>
                </a:cubicBezTo>
                <a:cubicBezTo>
                  <a:pt x="516" y="26"/>
                  <a:pt x="516" y="26"/>
                  <a:pt x="516" y="26"/>
                </a:cubicBezTo>
                <a:cubicBezTo>
                  <a:pt x="514" y="26"/>
                  <a:pt x="514" y="26"/>
                  <a:pt x="514" y="26"/>
                </a:cubicBezTo>
                <a:cubicBezTo>
                  <a:pt x="516" y="30"/>
                  <a:pt x="516" y="30"/>
                  <a:pt x="516" y="30"/>
                </a:cubicBezTo>
                <a:cubicBezTo>
                  <a:pt x="514" y="31"/>
                  <a:pt x="514" y="31"/>
                  <a:pt x="514" y="31"/>
                </a:cubicBezTo>
                <a:cubicBezTo>
                  <a:pt x="514" y="30"/>
                  <a:pt x="514" y="30"/>
                  <a:pt x="514" y="30"/>
                </a:cubicBezTo>
                <a:cubicBezTo>
                  <a:pt x="511" y="29"/>
                  <a:pt x="511" y="29"/>
                  <a:pt x="511" y="29"/>
                </a:cubicBezTo>
                <a:cubicBezTo>
                  <a:pt x="509" y="31"/>
                  <a:pt x="509" y="31"/>
                  <a:pt x="509" y="31"/>
                </a:cubicBezTo>
                <a:cubicBezTo>
                  <a:pt x="510" y="32"/>
                  <a:pt x="510" y="32"/>
                  <a:pt x="510" y="32"/>
                </a:cubicBezTo>
                <a:cubicBezTo>
                  <a:pt x="510" y="34"/>
                  <a:pt x="510" y="34"/>
                  <a:pt x="510" y="34"/>
                </a:cubicBezTo>
                <a:cubicBezTo>
                  <a:pt x="508" y="33"/>
                  <a:pt x="508" y="33"/>
                  <a:pt x="508" y="33"/>
                </a:cubicBezTo>
                <a:cubicBezTo>
                  <a:pt x="506" y="34"/>
                  <a:pt x="506" y="34"/>
                  <a:pt x="506" y="34"/>
                </a:cubicBezTo>
                <a:cubicBezTo>
                  <a:pt x="506" y="36"/>
                  <a:pt x="506" y="36"/>
                  <a:pt x="506" y="36"/>
                </a:cubicBezTo>
                <a:cubicBezTo>
                  <a:pt x="508" y="36"/>
                  <a:pt x="508" y="36"/>
                  <a:pt x="508" y="36"/>
                </a:cubicBezTo>
                <a:cubicBezTo>
                  <a:pt x="509" y="37"/>
                  <a:pt x="509" y="37"/>
                  <a:pt x="509" y="37"/>
                </a:cubicBezTo>
                <a:cubicBezTo>
                  <a:pt x="506" y="39"/>
                  <a:pt x="506" y="39"/>
                  <a:pt x="506" y="39"/>
                </a:cubicBezTo>
                <a:cubicBezTo>
                  <a:pt x="505" y="36"/>
                  <a:pt x="505" y="36"/>
                  <a:pt x="505" y="36"/>
                </a:cubicBezTo>
                <a:cubicBezTo>
                  <a:pt x="503" y="35"/>
                  <a:pt x="503" y="35"/>
                  <a:pt x="503" y="35"/>
                </a:cubicBezTo>
                <a:cubicBezTo>
                  <a:pt x="502" y="33"/>
                  <a:pt x="502" y="33"/>
                  <a:pt x="502" y="33"/>
                </a:cubicBezTo>
                <a:cubicBezTo>
                  <a:pt x="502" y="24"/>
                  <a:pt x="502" y="24"/>
                  <a:pt x="502" y="24"/>
                </a:cubicBezTo>
                <a:cubicBezTo>
                  <a:pt x="504" y="20"/>
                  <a:pt x="504" y="20"/>
                  <a:pt x="504" y="20"/>
                </a:cubicBezTo>
                <a:cubicBezTo>
                  <a:pt x="503" y="14"/>
                  <a:pt x="503" y="14"/>
                  <a:pt x="503" y="14"/>
                </a:cubicBezTo>
                <a:cubicBezTo>
                  <a:pt x="505" y="12"/>
                  <a:pt x="505" y="12"/>
                  <a:pt x="505" y="12"/>
                </a:cubicBezTo>
                <a:cubicBezTo>
                  <a:pt x="504" y="4"/>
                  <a:pt x="504" y="4"/>
                  <a:pt x="504" y="4"/>
                </a:cubicBezTo>
                <a:cubicBezTo>
                  <a:pt x="504" y="1"/>
                  <a:pt x="504" y="1"/>
                  <a:pt x="504" y="1"/>
                </a:cubicBezTo>
                <a:cubicBezTo>
                  <a:pt x="501" y="2"/>
                  <a:pt x="501" y="2"/>
                  <a:pt x="501" y="2"/>
                </a:cubicBezTo>
                <a:cubicBezTo>
                  <a:pt x="499" y="5"/>
                  <a:pt x="499" y="5"/>
                  <a:pt x="499" y="5"/>
                </a:cubicBezTo>
                <a:cubicBezTo>
                  <a:pt x="501" y="6"/>
                  <a:pt x="501" y="6"/>
                  <a:pt x="501" y="6"/>
                </a:cubicBezTo>
                <a:cubicBezTo>
                  <a:pt x="499" y="7"/>
                  <a:pt x="499" y="7"/>
                  <a:pt x="499" y="7"/>
                </a:cubicBezTo>
                <a:cubicBezTo>
                  <a:pt x="500" y="10"/>
                  <a:pt x="500" y="10"/>
                  <a:pt x="500" y="10"/>
                </a:cubicBezTo>
                <a:cubicBezTo>
                  <a:pt x="500" y="13"/>
                  <a:pt x="500" y="13"/>
                  <a:pt x="500" y="13"/>
                </a:cubicBezTo>
                <a:cubicBezTo>
                  <a:pt x="498" y="12"/>
                  <a:pt x="498" y="12"/>
                  <a:pt x="498" y="12"/>
                </a:cubicBezTo>
                <a:cubicBezTo>
                  <a:pt x="497" y="11"/>
                  <a:pt x="497" y="11"/>
                  <a:pt x="497" y="11"/>
                </a:cubicBezTo>
                <a:cubicBezTo>
                  <a:pt x="496" y="12"/>
                  <a:pt x="496" y="12"/>
                  <a:pt x="496" y="12"/>
                </a:cubicBezTo>
                <a:cubicBezTo>
                  <a:pt x="496" y="14"/>
                  <a:pt x="496" y="14"/>
                  <a:pt x="496" y="14"/>
                </a:cubicBezTo>
                <a:cubicBezTo>
                  <a:pt x="495" y="13"/>
                  <a:pt x="495" y="13"/>
                  <a:pt x="495" y="13"/>
                </a:cubicBezTo>
                <a:cubicBezTo>
                  <a:pt x="493" y="14"/>
                  <a:pt x="493" y="14"/>
                  <a:pt x="493" y="14"/>
                </a:cubicBezTo>
                <a:cubicBezTo>
                  <a:pt x="493" y="16"/>
                  <a:pt x="493" y="16"/>
                  <a:pt x="493" y="16"/>
                </a:cubicBezTo>
                <a:cubicBezTo>
                  <a:pt x="492" y="16"/>
                  <a:pt x="492" y="16"/>
                  <a:pt x="492" y="16"/>
                </a:cubicBezTo>
                <a:cubicBezTo>
                  <a:pt x="487" y="18"/>
                  <a:pt x="487" y="18"/>
                  <a:pt x="487" y="18"/>
                </a:cubicBezTo>
                <a:cubicBezTo>
                  <a:pt x="485" y="21"/>
                  <a:pt x="485" y="21"/>
                  <a:pt x="485" y="21"/>
                </a:cubicBezTo>
                <a:cubicBezTo>
                  <a:pt x="483" y="19"/>
                  <a:pt x="483" y="19"/>
                  <a:pt x="483" y="19"/>
                </a:cubicBezTo>
                <a:cubicBezTo>
                  <a:pt x="483" y="18"/>
                  <a:pt x="483" y="18"/>
                  <a:pt x="483" y="18"/>
                </a:cubicBezTo>
                <a:cubicBezTo>
                  <a:pt x="486" y="17"/>
                  <a:pt x="486" y="17"/>
                  <a:pt x="486" y="17"/>
                </a:cubicBezTo>
                <a:cubicBezTo>
                  <a:pt x="486" y="15"/>
                  <a:pt x="486" y="15"/>
                  <a:pt x="486" y="15"/>
                </a:cubicBezTo>
                <a:cubicBezTo>
                  <a:pt x="485" y="15"/>
                  <a:pt x="485" y="15"/>
                  <a:pt x="485" y="15"/>
                </a:cubicBezTo>
                <a:cubicBezTo>
                  <a:pt x="483" y="16"/>
                  <a:pt x="483" y="16"/>
                  <a:pt x="483" y="16"/>
                </a:cubicBezTo>
                <a:cubicBezTo>
                  <a:pt x="479" y="16"/>
                  <a:pt x="479" y="16"/>
                  <a:pt x="479" y="16"/>
                </a:cubicBezTo>
                <a:cubicBezTo>
                  <a:pt x="477" y="18"/>
                  <a:pt x="477" y="18"/>
                  <a:pt x="477" y="18"/>
                </a:cubicBezTo>
                <a:cubicBezTo>
                  <a:pt x="474" y="18"/>
                  <a:pt x="474" y="18"/>
                  <a:pt x="474" y="18"/>
                </a:cubicBezTo>
                <a:cubicBezTo>
                  <a:pt x="468" y="22"/>
                  <a:pt x="468" y="22"/>
                  <a:pt x="468" y="22"/>
                </a:cubicBezTo>
                <a:cubicBezTo>
                  <a:pt x="465" y="23"/>
                  <a:pt x="465" y="23"/>
                  <a:pt x="465" y="23"/>
                </a:cubicBezTo>
                <a:cubicBezTo>
                  <a:pt x="463" y="26"/>
                  <a:pt x="463" y="26"/>
                  <a:pt x="463" y="26"/>
                </a:cubicBezTo>
                <a:cubicBezTo>
                  <a:pt x="462" y="25"/>
                  <a:pt x="462" y="25"/>
                  <a:pt x="462" y="25"/>
                </a:cubicBezTo>
                <a:cubicBezTo>
                  <a:pt x="465" y="21"/>
                  <a:pt x="465" y="21"/>
                  <a:pt x="465" y="21"/>
                </a:cubicBezTo>
                <a:cubicBezTo>
                  <a:pt x="464" y="20"/>
                  <a:pt x="464" y="20"/>
                  <a:pt x="464" y="20"/>
                </a:cubicBezTo>
                <a:cubicBezTo>
                  <a:pt x="461" y="22"/>
                  <a:pt x="461" y="22"/>
                  <a:pt x="461" y="22"/>
                </a:cubicBezTo>
                <a:cubicBezTo>
                  <a:pt x="461" y="21"/>
                  <a:pt x="461" y="21"/>
                  <a:pt x="461" y="21"/>
                </a:cubicBezTo>
                <a:cubicBezTo>
                  <a:pt x="459" y="22"/>
                  <a:pt x="459" y="22"/>
                  <a:pt x="459" y="22"/>
                </a:cubicBezTo>
                <a:cubicBezTo>
                  <a:pt x="458" y="23"/>
                  <a:pt x="458" y="23"/>
                  <a:pt x="458" y="23"/>
                </a:cubicBezTo>
                <a:cubicBezTo>
                  <a:pt x="457" y="21"/>
                  <a:pt x="457" y="21"/>
                  <a:pt x="457" y="21"/>
                </a:cubicBezTo>
                <a:cubicBezTo>
                  <a:pt x="455" y="22"/>
                  <a:pt x="455" y="22"/>
                  <a:pt x="455" y="22"/>
                </a:cubicBezTo>
                <a:cubicBezTo>
                  <a:pt x="455" y="23"/>
                  <a:pt x="455" y="23"/>
                  <a:pt x="455" y="23"/>
                </a:cubicBezTo>
                <a:cubicBezTo>
                  <a:pt x="449" y="27"/>
                  <a:pt x="449" y="27"/>
                  <a:pt x="449" y="27"/>
                </a:cubicBezTo>
                <a:cubicBezTo>
                  <a:pt x="447" y="27"/>
                  <a:pt x="447" y="27"/>
                  <a:pt x="447" y="27"/>
                </a:cubicBezTo>
                <a:cubicBezTo>
                  <a:pt x="444" y="27"/>
                  <a:pt x="444" y="27"/>
                  <a:pt x="444" y="27"/>
                </a:cubicBezTo>
                <a:cubicBezTo>
                  <a:pt x="442" y="30"/>
                  <a:pt x="442" y="30"/>
                  <a:pt x="442" y="30"/>
                </a:cubicBezTo>
                <a:cubicBezTo>
                  <a:pt x="442" y="32"/>
                  <a:pt x="442" y="32"/>
                  <a:pt x="442" y="32"/>
                </a:cubicBezTo>
                <a:cubicBezTo>
                  <a:pt x="440" y="31"/>
                  <a:pt x="440" y="31"/>
                  <a:pt x="440" y="31"/>
                </a:cubicBezTo>
                <a:cubicBezTo>
                  <a:pt x="439" y="32"/>
                  <a:pt x="439" y="32"/>
                  <a:pt x="439" y="32"/>
                </a:cubicBezTo>
                <a:cubicBezTo>
                  <a:pt x="438" y="31"/>
                  <a:pt x="438" y="31"/>
                  <a:pt x="438" y="31"/>
                </a:cubicBezTo>
                <a:cubicBezTo>
                  <a:pt x="437" y="32"/>
                  <a:pt x="437" y="32"/>
                  <a:pt x="437" y="32"/>
                </a:cubicBezTo>
                <a:cubicBezTo>
                  <a:pt x="439" y="34"/>
                  <a:pt x="439" y="34"/>
                  <a:pt x="439" y="34"/>
                </a:cubicBezTo>
                <a:cubicBezTo>
                  <a:pt x="437" y="33"/>
                  <a:pt x="437" y="33"/>
                  <a:pt x="437" y="33"/>
                </a:cubicBezTo>
                <a:cubicBezTo>
                  <a:pt x="436" y="31"/>
                  <a:pt x="436" y="31"/>
                  <a:pt x="436" y="31"/>
                </a:cubicBezTo>
                <a:cubicBezTo>
                  <a:pt x="437" y="29"/>
                  <a:pt x="437" y="29"/>
                  <a:pt x="437" y="29"/>
                </a:cubicBezTo>
                <a:cubicBezTo>
                  <a:pt x="438" y="29"/>
                  <a:pt x="438" y="29"/>
                  <a:pt x="438" y="29"/>
                </a:cubicBezTo>
                <a:cubicBezTo>
                  <a:pt x="439" y="27"/>
                  <a:pt x="439" y="27"/>
                  <a:pt x="439" y="27"/>
                </a:cubicBezTo>
                <a:cubicBezTo>
                  <a:pt x="441" y="26"/>
                  <a:pt x="441" y="26"/>
                  <a:pt x="441" y="26"/>
                </a:cubicBezTo>
                <a:cubicBezTo>
                  <a:pt x="442" y="27"/>
                  <a:pt x="442" y="27"/>
                  <a:pt x="442" y="27"/>
                </a:cubicBezTo>
                <a:cubicBezTo>
                  <a:pt x="444" y="26"/>
                  <a:pt x="444" y="26"/>
                  <a:pt x="444" y="26"/>
                </a:cubicBezTo>
                <a:cubicBezTo>
                  <a:pt x="444" y="25"/>
                  <a:pt x="444" y="25"/>
                  <a:pt x="444" y="25"/>
                </a:cubicBezTo>
                <a:cubicBezTo>
                  <a:pt x="446" y="23"/>
                  <a:pt x="446" y="23"/>
                  <a:pt x="446" y="23"/>
                </a:cubicBezTo>
                <a:cubicBezTo>
                  <a:pt x="447" y="24"/>
                  <a:pt x="447" y="24"/>
                  <a:pt x="447" y="24"/>
                </a:cubicBezTo>
                <a:cubicBezTo>
                  <a:pt x="451" y="22"/>
                  <a:pt x="451" y="22"/>
                  <a:pt x="451" y="22"/>
                </a:cubicBezTo>
                <a:cubicBezTo>
                  <a:pt x="453" y="19"/>
                  <a:pt x="453" y="19"/>
                  <a:pt x="453" y="19"/>
                </a:cubicBezTo>
                <a:cubicBezTo>
                  <a:pt x="455" y="19"/>
                  <a:pt x="455" y="19"/>
                  <a:pt x="455" y="19"/>
                </a:cubicBezTo>
                <a:cubicBezTo>
                  <a:pt x="459" y="19"/>
                  <a:pt x="459" y="19"/>
                  <a:pt x="459" y="19"/>
                </a:cubicBezTo>
                <a:cubicBezTo>
                  <a:pt x="459" y="18"/>
                  <a:pt x="459" y="18"/>
                  <a:pt x="459" y="18"/>
                </a:cubicBezTo>
                <a:cubicBezTo>
                  <a:pt x="462" y="18"/>
                  <a:pt x="462" y="18"/>
                  <a:pt x="462" y="18"/>
                </a:cubicBezTo>
                <a:cubicBezTo>
                  <a:pt x="465" y="17"/>
                  <a:pt x="465" y="17"/>
                  <a:pt x="465" y="17"/>
                </a:cubicBezTo>
                <a:cubicBezTo>
                  <a:pt x="466" y="18"/>
                  <a:pt x="466" y="18"/>
                  <a:pt x="466" y="18"/>
                </a:cubicBezTo>
                <a:cubicBezTo>
                  <a:pt x="467" y="18"/>
                  <a:pt x="467" y="18"/>
                  <a:pt x="467" y="18"/>
                </a:cubicBezTo>
                <a:cubicBezTo>
                  <a:pt x="469" y="17"/>
                  <a:pt x="469" y="17"/>
                  <a:pt x="469" y="17"/>
                </a:cubicBezTo>
                <a:cubicBezTo>
                  <a:pt x="470" y="17"/>
                  <a:pt x="470" y="17"/>
                  <a:pt x="470" y="17"/>
                </a:cubicBezTo>
                <a:cubicBezTo>
                  <a:pt x="473" y="17"/>
                  <a:pt x="473" y="17"/>
                  <a:pt x="473" y="17"/>
                </a:cubicBezTo>
                <a:cubicBezTo>
                  <a:pt x="474" y="15"/>
                  <a:pt x="474" y="15"/>
                  <a:pt x="474" y="15"/>
                </a:cubicBezTo>
                <a:cubicBezTo>
                  <a:pt x="478" y="14"/>
                  <a:pt x="478" y="14"/>
                  <a:pt x="478" y="14"/>
                </a:cubicBezTo>
                <a:cubicBezTo>
                  <a:pt x="482" y="12"/>
                  <a:pt x="482" y="12"/>
                  <a:pt x="482" y="12"/>
                </a:cubicBezTo>
                <a:cubicBezTo>
                  <a:pt x="483" y="11"/>
                  <a:pt x="483" y="11"/>
                  <a:pt x="483" y="11"/>
                </a:cubicBezTo>
                <a:cubicBezTo>
                  <a:pt x="484" y="11"/>
                  <a:pt x="484" y="11"/>
                  <a:pt x="484" y="11"/>
                </a:cubicBezTo>
                <a:cubicBezTo>
                  <a:pt x="485" y="10"/>
                  <a:pt x="485" y="10"/>
                  <a:pt x="485" y="10"/>
                </a:cubicBezTo>
                <a:cubicBezTo>
                  <a:pt x="484" y="9"/>
                  <a:pt x="484" y="9"/>
                  <a:pt x="484" y="9"/>
                </a:cubicBezTo>
                <a:cubicBezTo>
                  <a:pt x="484" y="7"/>
                  <a:pt x="484" y="7"/>
                  <a:pt x="484" y="7"/>
                </a:cubicBezTo>
                <a:cubicBezTo>
                  <a:pt x="482" y="6"/>
                  <a:pt x="482" y="6"/>
                  <a:pt x="482" y="6"/>
                </a:cubicBezTo>
                <a:cubicBezTo>
                  <a:pt x="482" y="7"/>
                  <a:pt x="482" y="7"/>
                  <a:pt x="482" y="7"/>
                </a:cubicBezTo>
                <a:cubicBezTo>
                  <a:pt x="482" y="8"/>
                  <a:pt x="482" y="8"/>
                  <a:pt x="482" y="8"/>
                </a:cubicBezTo>
                <a:cubicBezTo>
                  <a:pt x="480" y="9"/>
                  <a:pt x="480" y="9"/>
                  <a:pt x="480" y="9"/>
                </a:cubicBezTo>
                <a:cubicBezTo>
                  <a:pt x="479" y="8"/>
                  <a:pt x="479" y="8"/>
                  <a:pt x="479" y="8"/>
                </a:cubicBezTo>
                <a:cubicBezTo>
                  <a:pt x="478" y="8"/>
                  <a:pt x="478" y="8"/>
                  <a:pt x="478" y="8"/>
                </a:cubicBezTo>
                <a:cubicBezTo>
                  <a:pt x="478" y="7"/>
                  <a:pt x="478" y="7"/>
                  <a:pt x="478" y="7"/>
                </a:cubicBezTo>
                <a:cubicBezTo>
                  <a:pt x="476" y="7"/>
                  <a:pt x="476" y="7"/>
                  <a:pt x="476" y="7"/>
                </a:cubicBezTo>
                <a:cubicBezTo>
                  <a:pt x="472" y="8"/>
                  <a:pt x="472" y="8"/>
                  <a:pt x="472" y="8"/>
                </a:cubicBezTo>
                <a:cubicBezTo>
                  <a:pt x="472" y="10"/>
                  <a:pt x="472" y="10"/>
                  <a:pt x="472" y="10"/>
                </a:cubicBezTo>
                <a:cubicBezTo>
                  <a:pt x="470" y="11"/>
                  <a:pt x="470" y="11"/>
                  <a:pt x="470" y="11"/>
                </a:cubicBezTo>
                <a:cubicBezTo>
                  <a:pt x="469" y="9"/>
                  <a:pt x="469" y="9"/>
                  <a:pt x="469" y="9"/>
                </a:cubicBezTo>
                <a:cubicBezTo>
                  <a:pt x="468" y="10"/>
                  <a:pt x="468" y="10"/>
                  <a:pt x="468" y="10"/>
                </a:cubicBezTo>
                <a:cubicBezTo>
                  <a:pt x="466" y="11"/>
                  <a:pt x="466" y="11"/>
                  <a:pt x="466" y="11"/>
                </a:cubicBezTo>
                <a:cubicBezTo>
                  <a:pt x="462" y="12"/>
                  <a:pt x="462" y="12"/>
                  <a:pt x="462" y="12"/>
                </a:cubicBezTo>
                <a:cubicBezTo>
                  <a:pt x="456" y="13"/>
                  <a:pt x="456" y="13"/>
                  <a:pt x="456" y="13"/>
                </a:cubicBezTo>
                <a:cubicBezTo>
                  <a:pt x="455" y="12"/>
                  <a:pt x="455" y="12"/>
                  <a:pt x="455" y="12"/>
                </a:cubicBezTo>
                <a:cubicBezTo>
                  <a:pt x="454" y="12"/>
                  <a:pt x="454" y="12"/>
                  <a:pt x="454" y="12"/>
                </a:cubicBezTo>
                <a:cubicBezTo>
                  <a:pt x="454" y="12"/>
                  <a:pt x="454" y="12"/>
                  <a:pt x="454" y="12"/>
                </a:cubicBezTo>
                <a:cubicBezTo>
                  <a:pt x="453" y="13"/>
                  <a:pt x="453" y="13"/>
                  <a:pt x="453" y="13"/>
                </a:cubicBezTo>
                <a:cubicBezTo>
                  <a:pt x="451" y="13"/>
                  <a:pt x="451" y="13"/>
                  <a:pt x="451" y="13"/>
                </a:cubicBezTo>
                <a:cubicBezTo>
                  <a:pt x="450" y="13"/>
                  <a:pt x="450" y="13"/>
                  <a:pt x="450" y="13"/>
                </a:cubicBezTo>
                <a:cubicBezTo>
                  <a:pt x="449" y="15"/>
                  <a:pt x="449" y="15"/>
                  <a:pt x="449" y="15"/>
                </a:cubicBezTo>
                <a:cubicBezTo>
                  <a:pt x="446" y="18"/>
                  <a:pt x="446" y="18"/>
                  <a:pt x="446" y="18"/>
                </a:cubicBezTo>
                <a:cubicBezTo>
                  <a:pt x="445" y="17"/>
                  <a:pt x="445" y="17"/>
                  <a:pt x="445" y="17"/>
                </a:cubicBezTo>
                <a:cubicBezTo>
                  <a:pt x="443" y="17"/>
                  <a:pt x="443" y="17"/>
                  <a:pt x="443" y="17"/>
                </a:cubicBezTo>
                <a:cubicBezTo>
                  <a:pt x="443" y="17"/>
                  <a:pt x="443" y="17"/>
                  <a:pt x="443" y="17"/>
                </a:cubicBezTo>
                <a:cubicBezTo>
                  <a:pt x="440" y="17"/>
                  <a:pt x="440" y="17"/>
                  <a:pt x="440" y="17"/>
                </a:cubicBezTo>
                <a:cubicBezTo>
                  <a:pt x="439" y="18"/>
                  <a:pt x="439" y="18"/>
                  <a:pt x="439" y="18"/>
                </a:cubicBezTo>
                <a:cubicBezTo>
                  <a:pt x="438" y="18"/>
                  <a:pt x="438" y="18"/>
                  <a:pt x="438" y="18"/>
                </a:cubicBezTo>
                <a:cubicBezTo>
                  <a:pt x="437" y="19"/>
                  <a:pt x="437" y="19"/>
                  <a:pt x="437" y="19"/>
                </a:cubicBezTo>
                <a:cubicBezTo>
                  <a:pt x="435" y="20"/>
                  <a:pt x="435" y="20"/>
                  <a:pt x="435" y="20"/>
                </a:cubicBezTo>
                <a:cubicBezTo>
                  <a:pt x="433" y="21"/>
                  <a:pt x="433" y="21"/>
                  <a:pt x="433" y="21"/>
                </a:cubicBezTo>
                <a:cubicBezTo>
                  <a:pt x="431" y="23"/>
                  <a:pt x="431" y="23"/>
                  <a:pt x="431" y="23"/>
                </a:cubicBezTo>
                <a:cubicBezTo>
                  <a:pt x="427" y="24"/>
                  <a:pt x="427" y="24"/>
                  <a:pt x="427" y="24"/>
                </a:cubicBezTo>
                <a:cubicBezTo>
                  <a:pt x="426" y="26"/>
                  <a:pt x="426" y="26"/>
                  <a:pt x="426" y="26"/>
                </a:cubicBezTo>
                <a:cubicBezTo>
                  <a:pt x="426" y="29"/>
                  <a:pt x="426" y="29"/>
                  <a:pt x="426" y="29"/>
                </a:cubicBezTo>
                <a:cubicBezTo>
                  <a:pt x="426" y="35"/>
                  <a:pt x="426" y="35"/>
                  <a:pt x="426" y="35"/>
                </a:cubicBezTo>
                <a:cubicBezTo>
                  <a:pt x="426" y="37"/>
                  <a:pt x="426" y="37"/>
                  <a:pt x="426" y="37"/>
                </a:cubicBezTo>
                <a:cubicBezTo>
                  <a:pt x="425" y="37"/>
                  <a:pt x="425" y="37"/>
                  <a:pt x="425" y="37"/>
                </a:cubicBezTo>
                <a:cubicBezTo>
                  <a:pt x="423" y="38"/>
                  <a:pt x="423" y="38"/>
                  <a:pt x="423" y="38"/>
                </a:cubicBezTo>
                <a:cubicBezTo>
                  <a:pt x="419" y="41"/>
                  <a:pt x="419" y="41"/>
                  <a:pt x="419" y="41"/>
                </a:cubicBezTo>
                <a:cubicBezTo>
                  <a:pt x="420" y="40"/>
                  <a:pt x="420" y="40"/>
                  <a:pt x="420" y="40"/>
                </a:cubicBezTo>
                <a:cubicBezTo>
                  <a:pt x="422" y="37"/>
                  <a:pt x="422" y="37"/>
                  <a:pt x="422" y="37"/>
                </a:cubicBezTo>
                <a:cubicBezTo>
                  <a:pt x="423" y="36"/>
                  <a:pt x="423" y="36"/>
                  <a:pt x="423" y="36"/>
                </a:cubicBezTo>
                <a:cubicBezTo>
                  <a:pt x="422" y="35"/>
                  <a:pt x="422" y="35"/>
                  <a:pt x="422" y="35"/>
                </a:cubicBezTo>
                <a:cubicBezTo>
                  <a:pt x="422" y="34"/>
                  <a:pt x="422" y="34"/>
                  <a:pt x="422" y="34"/>
                </a:cubicBezTo>
                <a:cubicBezTo>
                  <a:pt x="419" y="31"/>
                  <a:pt x="419" y="31"/>
                  <a:pt x="419" y="31"/>
                </a:cubicBezTo>
                <a:cubicBezTo>
                  <a:pt x="418" y="31"/>
                  <a:pt x="418" y="31"/>
                  <a:pt x="418" y="31"/>
                </a:cubicBezTo>
                <a:cubicBezTo>
                  <a:pt x="417" y="29"/>
                  <a:pt x="417" y="29"/>
                  <a:pt x="417" y="29"/>
                </a:cubicBezTo>
                <a:cubicBezTo>
                  <a:pt x="416" y="29"/>
                  <a:pt x="416" y="29"/>
                  <a:pt x="416" y="29"/>
                </a:cubicBezTo>
                <a:cubicBezTo>
                  <a:pt x="416" y="26"/>
                  <a:pt x="416" y="26"/>
                  <a:pt x="416" y="26"/>
                </a:cubicBezTo>
                <a:cubicBezTo>
                  <a:pt x="413" y="23"/>
                  <a:pt x="413" y="23"/>
                  <a:pt x="413" y="23"/>
                </a:cubicBezTo>
                <a:cubicBezTo>
                  <a:pt x="413" y="23"/>
                  <a:pt x="413" y="23"/>
                  <a:pt x="413" y="23"/>
                </a:cubicBezTo>
                <a:cubicBezTo>
                  <a:pt x="412" y="22"/>
                  <a:pt x="412" y="22"/>
                  <a:pt x="412" y="22"/>
                </a:cubicBezTo>
                <a:cubicBezTo>
                  <a:pt x="411" y="21"/>
                  <a:pt x="411" y="21"/>
                  <a:pt x="411" y="21"/>
                </a:cubicBezTo>
                <a:cubicBezTo>
                  <a:pt x="410" y="20"/>
                  <a:pt x="410" y="20"/>
                  <a:pt x="410" y="20"/>
                </a:cubicBezTo>
                <a:cubicBezTo>
                  <a:pt x="409" y="21"/>
                  <a:pt x="409" y="21"/>
                  <a:pt x="409" y="21"/>
                </a:cubicBezTo>
                <a:cubicBezTo>
                  <a:pt x="408" y="19"/>
                  <a:pt x="408" y="19"/>
                  <a:pt x="408" y="19"/>
                </a:cubicBezTo>
                <a:cubicBezTo>
                  <a:pt x="404" y="16"/>
                  <a:pt x="404" y="16"/>
                  <a:pt x="404" y="16"/>
                </a:cubicBezTo>
                <a:cubicBezTo>
                  <a:pt x="403" y="13"/>
                  <a:pt x="403" y="13"/>
                  <a:pt x="403" y="13"/>
                </a:cubicBezTo>
                <a:cubicBezTo>
                  <a:pt x="403" y="10"/>
                  <a:pt x="403" y="10"/>
                  <a:pt x="403" y="10"/>
                </a:cubicBezTo>
                <a:cubicBezTo>
                  <a:pt x="403" y="9"/>
                  <a:pt x="403" y="9"/>
                  <a:pt x="403" y="9"/>
                </a:cubicBezTo>
                <a:cubicBezTo>
                  <a:pt x="402" y="10"/>
                  <a:pt x="402" y="10"/>
                  <a:pt x="402" y="10"/>
                </a:cubicBezTo>
                <a:cubicBezTo>
                  <a:pt x="401" y="10"/>
                  <a:pt x="401" y="10"/>
                  <a:pt x="401" y="10"/>
                </a:cubicBezTo>
                <a:cubicBezTo>
                  <a:pt x="400" y="8"/>
                  <a:pt x="400" y="8"/>
                  <a:pt x="400" y="8"/>
                </a:cubicBezTo>
                <a:cubicBezTo>
                  <a:pt x="401" y="5"/>
                  <a:pt x="401" y="5"/>
                  <a:pt x="401" y="5"/>
                </a:cubicBezTo>
                <a:cubicBezTo>
                  <a:pt x="401" y="5"/>
                  <a:pt x="401" y="5"/>
                  <a:pt x="401" y="5"/>
                </a:cubicBezTo>
                <a:cubicBezTo>
                  <a:pt x="401" y="3"/>
                  <a:pt x="401" y="3"/>
                  <a:pt x="401" y="3"/>
                </a:cubicBezTo>
                <a:cubicBezTo>
                  <a:pt x="399" y="1"/>
                  <a:pt x="399" y="1"/>
                  <a:pt x="399" y="1"/>
                </a:cubicBezTo>
                <a:cubicBezTo>
                  <a:pt x="399" y="0"/>
                  <a:pt x="399" y="0"/>
                  <a:pt x="399" y="0"/>
                </a:cubicBezTo>
                <a:cubicBezTo>
                  <a:pt x="172" y="0"/>
                  <a:pt x="172" y="0"/>
                  <a:pt x="172" y="0"/>
                </a:cubicBezTo>
                <a:cubicBezTo>
                  <a:pt x="171" y="2"/>
                  <a:pt x="171" y="2"/>
                  <a:pt x="171" y="2"/>
                </a:cubicBezTo>
                <a:cubicBezTo>
                  <a:pt x="176" y="5"/>
                  <a:pt x="176" y="5"/>
                  <a:pt x="176" y="5"/>
                </a:cubicBezTo>
                <a:cubicBezTo>
                  <a:pt x="175" y="6"/>
                  <a:pt x="175" y="6"/>
                  <a:pt x="175" y="6"/>
                </a:cubicBezTo>
                <a:cubicBezTo>
                  <a:pt x="173" y="6"/>
                  <a:pt x="173" y="6"/>
                  <a:pt x="173" y="6"/>
                </a:cubicBezTo>
                <a:cubicBezTo>
                  <a:pt x="173" y="7"/>
                  <a:pt x="173" y="7"/>
                  <a:pt x="173" y="7"/>
                </a:cubicBezTo>
                <a:cubicBezTo>
                  <a:pt x="172" y="13"/>
                  <a:pt x="172" y="13"/>
                  <a:pt x="172" y="13"/>
                </a:cubicBezTo>
                <a:cubicBezTo>
                  <a:pt x="172" y="15"/>
                  <a:pt x="172" y="15"/>
                  <a:pt x="172" y="15"/>
                </a:cubicBezTo>
                <a:cubicBezTo>
                  <a:pt x="174" y="16"/>
                  <a:pt x="174" y="16"/>
                  <a:pt x="174" y="16"/>
                </a:cubicBezTo>
                <a:cubicBezTo>
                  <a:pt x="175" y="15"/>
                  <a:pt x="175" y="15"/>
                  <a:pt x="175" y="15"/>
                </a:cubicBezTo>
                <a:cubicBezTo>
                  <a:pt x="177" y="14"/>
                  <a:pt x="177" y="14"/>
                  <a:pt x="177" y="14"/>
                </a:cubicBezTo>
                <a:cubicBezTo>
                  <a:pt x="179" y="15"/>
                  <a:pt x="179" y="15"/>
                  <a:pt x="179" y="15"/>
                </a:cubicBezTo>
                <a:cubicBezTo>
                  <a:pt x="180" y="16"/>
                  <a:pt x="180" y="16"/>
                  <a:pt x="180" y="16"/>
                </a:cubicBezTo>
                <a:cubicBezTo>
                  <a:pt x="182" y="15"/>
                  <a:pt x="182" y="15"/>
                  <a:pt x="182" y="15"/>
                </a:cubicBezTo>
                <a:cubicBezTo>
                  <a:pt x="185" y="16"/>
                  <a:pt x="185" y="16"/>
                  <a:pt x="185" y="16"/>
                </a:cubicBezTo>
                <a:cubicBezTo>
                  <a:pt x="188" y="18"/>
                  <a:pt x="188" y="18"/>
                  <a:pt x="188" y="18"/>
                </a:cubicBezTo>
                <a:cubicBezTo>
                  <a:pt x="185" y="19"/>
                  <a:pt x="185" y="19"/>
                  <a:pt x="185" y="19"/>
                </a:cubicBezTo>
                <a:cubicBezTo>
                  <a:pt x="186" y="21"/>
                  <a:pt x="186" y="21"/>
                  <a:pt x="186" y="21"/>
                </a:cubicBezTo>
                <a:cubicBezTo>
                  <a:pt x="185" y="23"/>
                  <a:pt x="185" y="23"/>
                  <a:pt x="185" y="23"/>
                </a:cubicBezTo>
                <a:cubicBezTo>
                  <a:pt x="182" y="24"/>
                  <a:pt x="182" y="24"/>
                  <a:pt x="182" y="24"/>
                </a:cubicBezTo>
                <a:cubicBezTo>
                  <a:pt x="182" y="22"/>
                  <a:pt x="182" y="22"/>
                  <a:pt x="182" y="22"/>
                </a:cubicBezTo>
                <a:cubicBezTo>
                  <a:pt x="180" y="21"/>
                  <a:pt x="180" y="21"/>
                  <a:pt x="180" y="21"/>
                </a:cubicBezTo>
                <a:cubicBezTo>
                  <a:pt x="179" y="22"/>
                  <a:pt x="179" y="22"/>
                  <a:pt x="179" y="22"/>
                </a:cubicBezTo>
                <a:cubicBezTo>
                  <a:pt x="176" y="22"/>
                  <a:pt x="176" y="22"/>
                  <a:pt x="176" y="22"/>
                </a:cubicBezTo>
                <a:cubicBezTo>
                  <a:pt x="175" y="20"/>
                  <a:pt x="175" y="20"/>
                  <a:pt x="175" y="20"/>
                </a:cubicBezTo>
                <a:cubicBezTo>
                  <a:pt x="174" y="18"/>
                  <a:pt x="174" y="18"/>
                  <a:pt x="174" y="18"/>
                </a:cubicBezTo>
                <a:cubicBezTo>
                  <a:pt x="173" y="17"/>
                  <a:pt x="173" y="17"/>
                  <a:pt x="173" y="17"/>
                </a:cubicBezTo>
                <a:cubicBezTo>
                  <a:pt x="172" y="17"/>
                  <a:pt x="172" y="17"/>
                  <a:pt x="172" y="17"/>
                </a:cubicBezTo>
                <a:cubicBezTo>
                  <a:pt x="169" y="15"/>
                  <a:pt x="169" y="15"/>
                  <a:pt x="169" y="15"/>
                </a:cubicBezTo>
                <a:cubicBezTo>
                  <a:pt x="170" y="12"/>
                  <a:pt x="170" y="12"/>
                  <a:pt x="170" y="12"/>
                </a:cubicBezTo>
                <a:cubicBezTo>
                  <a:pt x="172" y="6"/>
                  <a:pt x="172" y="6"/>
                  <a:pt x="172" y="6"/>
                </a:cubicBezTo>
                <a:cubicBezTo>
                  <a:pt x="171" y="4"/>
                  <a:pt x="171" y="4"/>
                  <a:pt x="171" y="4"/>
                </a:cubicBezTo>
                <a:cubicBezTo>
                  <a:pt x="171" y="4"/>
                  <a:pt x="171" y="4"/>
                  <a:pt x="171" y="4"/>
                </a:cubicBezTo>
                <a:cubicBezTo>
                  <a:pt x="169" y="6"/>
                  <a:pt x="169" y="6"/>
                  <a:pt x="169" y="6"/>
                </a:cubicBezTo>
                <a:cubicBezTo>
                  <a:pt x="169" y="12"/>
                  <a:pt x="169" y="12"/>
                  <a:pt x="169" y="12"/>
                </a:cubicBezTo>
                <a:cubicBezTo>
                  <a:pt x="168" y="16"/>
                  <a:pt x="168" y="16"/>
                  <a:pt x="168" y="16"/>
                </a:cubicBezTo>
                <a:cubicBezTo>
                  <a:pt x="166" y="18"/>
                  <a:pt x="166" y="18"/>
                  <a:pt x="166" y="18"/>
                </a:cubicBezTo>
                <a:cubicBezTo>
                  <a:pt x="166" y="19"/>
                  <a:pt x="166" y="19"/>
                  <a:pt x="166" y="19"/>
                </a:cubicBezTo>
                <a:cubicBezTo>
                  <a:pt x="167" y="17"/>
                  <a:pt x="167" y="17"/>
                  <a:pt x="167" y="17"/>
                </a:cubicBezTo>
                <a:cubicBezTo>
                  <a:pt x="169" y="17"/>
                  <a:pt x="169" y="17"/>
                  <a:pt x="169" y="17"/>
                </a:cubicBezTo>
                <a:cubicBezTo>
                  <a:pt x="170" y="18"/>
                  <a:pt x="170" y="18"/>
                  <a:pt x="170" y="18"/>
                </a:cubicBezTo>
                <a:cubicBezTo>
                  <a:pt x="172" y="18"/>
                  <a:pt x="172" y="18"/>
                  <a:pt x="172" y="18"/>
                </a:cubicBezTo>
                <a:cubicBezTo>
                  <a:pt x="173" y="21"/>
                  <a:pt x="173" y="21"/>
                  <a:pt x="173" y="21"/>
                </a:cubicBezTo>
                <a:cubicBezTo>
                  <a:pt x="173" y="24"/>
                  <a:pt x="173" y="24"/>
                  <a:pt x="173" y="24"/>
                </a:cubicBezTo>
                <a:cubicBezTo>
                  <a:pt x="171" y="26"/>
                  <a:pt x="171" y="26"/>
                  <a:pt x="171" y="26"/>
                </a:cubicBezTo>
                <a:cubicBezTo>
                  <a:pt x="168" y="28"/>
                  <a:pt x="168" y="28"/>
                  <a:pt x="168" y="28"/>
                </a:cubicBezTo>
                <a:cubicBezTo>
                  <a:pt x="171" y="24"/>
                  <a:pt x="171" y="24"/>
                  <a:pt x="171" y="24"/>
                </a:cubicBezTo>
                <a:cubicBezTo>
                  <a:pt x="170" y="23"/>
                  <a:pt x="170" y="23"/>
                  <a:pt x="170" y="23"/>
                </a:cubicBezTo>
                <a:cubicBezTo>
                  <a:pt x="169" y="22"/>
                  <a:pt x="169" y="22"/>
                  <a:pt x="169" y="22"/>
                </a:cubicBezTo>
                <a:cubicBezTo>
                  <a:pt x="168" y="22"/>
                  <a:pt x="168" y="22"/>
                  <a:pt x="168" y="22"/>
                </a:cubicBezTo>
                <a:cubicBezTo>
                  <a:pt x="167" y="23"/>
                  <a:pt x="167" y="23"/>
                  <a:pt x="167" y="23"/>
                </a:cubicBezTo>
                <a:cubicBezTo>
                  <a:pt x="164" y="25"/>
                  <a:pt x="164" y="25"/>
                  <a:pt x="164" y="25"/>
                </a:cubicBezTo>
                <a:cubicBezTo>
                  <a:pt x="164" y="27"/>
                  <a:pt x="164" y="27"/>
                  <a:pt x="164" y="27"/>
                </a:cubicBezTo>
                <a:cubicBezTo>
                  <a:pt x="162" y="28"/>
                  <a:pt x="162" y="28"/>
                  <a:pt x="162" y="28"/>
                </a:cubicBezTo>
                <a:cubicBezTo>
                  <a:pt x="160" y="28"/>
                  <a:pt x="160" y="28"/>
                  <a:pt x="160" y="28"/>
                </a:cubicBezTo>
                <a:cubicBezTo>
                  <a:pt x="160" y="26"/>
                  <a:pt x="160" y="26"/>
                  <a:pt x="160" y="26"/>
                </a:cubicBezTo>
                <a:cubicBezTo>
                  <a:pt x="159" y="26"/>
                  <a:pt x="159" y="26"/>
                  <a:pt x="159" y="26"/>
                </a:cubicBezTo>
                <a:cubicBezTo>
                  <a:pt x="156" y="26"/>
                  <a:pt x="156" y="26"/>
                  <a:pt x="156" y="26"/>
                </a:cubicBezTo>
                <a:cubicBezTo>
                  <a:pt x="155" y="26"/>
                  <a:pt x="155" y="26"/>
                  <a:pt x="155" y="26"/>
                </a:cubicBezTo>
                <a:cubicBezTo>
                  <a:pt x="155" y="23"/>
                  <a:pt x="155" y="23"/>
                  <a:pt x="155" y="23"/>
                </a:cubicBezTo>
                <a:cubicBezTo>
                  <a:pt x="153" y="23"/>
                  <a:pt x="153" y="23"/>
                  <a:pt x="153" y="23"/>
                </a:cubicBezTo>
                <a:cubicBezTo>
                  <a:pt x="152" y="24"/>
                  <a:pt x="152" y="24"/>
                  <a:pt x="152" y="24"/>
                </a:cubicBezTo>
                <a:cubicBezTo>
                  <a:pt x="150" y="23"/>
                  <a:pt x="150" y="23"/>
                  <a:pt x="150" y="23"/>
                </a:cubicBezTo>
                <a:cubicBezTo>
                  <a:pt x="150" y="22"/>
                  <a:pt x="150" y="22"/>
                  <a:pt x="150" y="22"/>
                </a:cubicBezTo>
                <a:cubicBezTo>
                  <a:pt x="149" y="21"/>
                  <a:pt x="149" y="21"/>
                  <a:pt x="149" y="21"/>
                </a:cubicBezTo>
                <a:cubicBezTo>
                  <a:pt x="147" y="22"/>
                  <a:pt x="147" y="22"/>
                  <a:pt x="147" y="22"/>
                </a:cubicBezTo>
                <a:cubicBezTo>
                  <a:pt x="147" y="22"/>
                  <a:pt x="147" y="22"/>
                  <a:pt x="147" y="22"/>
                </a:cubicBezTo>
                <a:cubicBezTo>
                  <a:pt x="146" y="19"/>
                  <a:pt x="146" y="19"/>
                  <a:pt x="146" y="19"/>
                </a:cubicBezTo>
                <a:cubicBezTo>
                  <a:pt x="146" y="18"/>
                  <a:pt x="146" y="18"/>
                  <a:pt x="146" y="18"/>
                </a:cubicBezTo>
                <a:cubicBezTo>
                  <a:pt x="146" y="17"/>
                  <a:pt x="146" y="17"/>
                  <a:pt x="146" y="17"/>
                </a:cubicBezTo>
                <a:cubicBezTo>
                  <a:pt x="148" y="16"/>
                  <a:pt x="148" y="16"/>
                  <a:pt x="148" y="16"/>
                </a:cubicBezTo>
                <a:cubicBezTo>
                  <a:pt x="150" y="13"/>
                  <a:pt x="150" y="13"/>
                  <a:pt x="150" y="13"/>
                </a:cubicBezTo>
                <a:cubicBezTo>
                  <a:pt x="151" y="13"/>
                  <a:pt x="151" y="13"/>
                  <a:pt x="151" y="13"/>
                </a:cubicBezTo>
                <a:cubicBezTo>
                  <a:pt x="152" y="11"/>
                  <a:pt x="152" y="11"/>
                  <a:pt x="152" y="11"/>
                </a:cubicBezTo>
                <a:cubicBezTo>
                  <a:pt x="152" y="10"/>
                  <a:pt x="152" y="10"/>
                  <a:pt x="152" y="10"/>
                </a:cubicBezTo>
                <a:cubicBezTo>
                  <a:pt x="149" y="7"/>
                  <a:pt x="149" y="7"/>
                  <a:pt x="149" y="7"/>
                </a:cubicBezTo>
                <a:cubicBezTo>
                  <a:pt x="148" y="7"/>
                  <a:pt x="148" y="7"/>
                  <a:pt x="148" y="7"/>
                </a:cubicBezTo>
                <a:cubicBezTo>
                  <a:pt x="146" y="6"/>
                  <a:pt x="146" y="6"/>
                  <a:pt x="146" y="6"/>
                </a:cubicBezTo>
                <a:cubicBezTo>
                  <a:pt x="143" y="8"/>
                  <a:pt x="143" y="8"/>
                  <a:pt x="143" y="8"/>
                </a:cubicBezTo>
                <a:cubicBezTo>
                  <a:pt x="141" y="8"/>
                  <a:pt x="141" y="8"/>
                  <a:pt x="141" y="8"/>
                </a:cubicBezTo>
                <a:cubicBezTo>
                  <a:pt x="139" y="7"/>
                  <a:pt x="139" y="7"/>
                  <a:pt x="139" y="7"/>
                </a:cubicBezTo>
                <a:cubicBezTo>
                  <a:pt x="137" y="7"/>
                  <a:pt x="137" y="7"/>
                  <a:pt x="137" y="7"/>
                </a:cubicBezTo>
                <a:cubicBezTo>
                  <a:pt x="131" y="10"/>
                  <a:pt x="131" y="10"/>
                  <a:pt x="131" y="10"/>
                </a:cubicBezTo>
                <a:cubicBezTo>
                  <a:pt x="131" y="11"/>
                  <a:pt x="131" y="11"/>
                  <a:pt x="131" y="11"/>
                </a:cubicBezTo>
                <a:cubicBezTo>
                  <a:pt x="132" y="12"/>
                  <a:pt x="132" y="12"/>
                  <a:pt x="132" y="12"/>
                </a:cubicBezTo>
                <a:cubicBezTo>
                  <a:pt x="134" y="14"/>
                  <a:pt x="134" y="14"/>
                  <a:pt x="134" y="14"/>
                </a:cubicBezTo>
                <a:cubicBezTo>
                  <a:pt x="134" y="14"/>
                  <a:pt x="134" y="14"/>
                  <a:pt x="134" y="14"/>
                </a:cubicBezTo>
                <a:cubicBezTo>
                  <a:pt x="132" y="14"/>
                  <a:pt x="132" y="14"/>
                  <a:pt x="132" y="14"/>
                </a:cubicBezTo>
                <a:cubicBezTo>
                  <a:pt x="130" y="14"/>
                  <a:pt x="130" y="14"/>
                  <a:pt x="130" y="14"/>
                </a:cubicBezTo>
                <a:cubicBezTo>
                  <a:pt x="129" y="13"/>
                  <a:pt x="129" y="13"/>
                  <a:pt x="129" y="13"/>
                </a:cubicBezTo>
                <a:cubicBezTo>
                  <a:pt x="128" y="12"/>
                  <a:pt x="128" y="12"/>
                  <a:pt x="128" y="12"/>
                </a:cubicBezTo>
                <a:cubicBezTo>
                  <a:pt x="124" y="12"/>
                  <a:pt x="124" y="12"/>
                  <a:pt x="124" y="12"/>
                </a:cubicBezTo>
                <a:cubicBezTo>
                  <a:pt x="120" y="12"/>
                  <a:pt x="120" y="12"/>
                  <a:pt x="120" y="12"/>
                </a:cubicBezTo>
                <a:cubicBezTo>
                  <a:pt x="119" y="14"/>
                  <a:pt x="119" y="14"/>
                  <a:pt x="119" y="14"/>
                </a:cubicBezTo>
                <a:cubicBezTo>
                  <a:pt x="119" y="15"/>
                  <a:pt x="119" y="15"/>
                  <a:pt x="119" y="15"/>
                </a:cubicBezTo>
                <a:cubicBezTo>
                  <a:pt x="117" y="15"/>
                  <a:pt x="117" y="15"/>
                  <a:pt x="117" y="15"/>
                </a:cubicBezTo>
                <a:cubicBezTo>
                  <a:pt x="116" y="14"/>
                  <a:pt x="116" y="14"/>
                  <a:pt x="116" y="14"/>
                </a:cubicBezTo>
                <a:cubicBezTo>
                  <a:pt x="115" y="14"/>
                  <a:pt x="115" y="14"/>
                  <a:pt x="115" y="14"/>
                </a:cubicBezTo>
                <a:cubicBezTo>
                  <a:pt x="112" y="16"/>
                  <a:pt x="112" y="16"/>
                  <a:pt x="112" y="16"/>
                </a:cubicBezTo>
                <a:cubicBezTo>
                  <a:pt x="112" y="17"/>
                  <a:pt x="112" y="17"/>
                  <a:pt x="112" y="17"/>
                </a:cubicBezTo>
                <a:cubicBezTo>
                  <a:pt x="110" y="17"/>
                  <a:pt x="110" y="17"/>
                  <a:pt x="110" y="17"/>
                </a:cubicBezTo>
                <a:cubicBezTo>
                  <a:pt x="107" y="19"/>
                  <a:pt x="107" y="19"/>
                  <a:pt x="107" y="19"/>
                </a:cubicBezTo>
                <a:cubicBezTo>
                  <a:pt x="105" y="20"/>
                  <a:pt x="105" y="20"/>
                  <a:pt x="105" y="20"/>
                </a:cubicBezTo>
                <a:cubicBezTo>
                  <a:pt x="104" y="20"/>
                  <a:pt x="104" y="20"/>
                  <a:pt x="104" y="20"/>
                </a:cubicBezTo>
                <a:cubicBezTo>
                  <a:pt x="104" y="20"/>
                  <a:pt x="104" y="20"/>
                  <a:pt x="104" y="20"/>
                </a:cubicBezTo>
                <a:cubicBezTo>
                  <a:pt x="105" y="18"/>
                  <a:pt x="105" y="18"/>
                  <a:pt x="105" y="18"/>
                </a:cubicBezTo>
                <a:cubicBezTo>
                  <a:pt x="103" y="19"/>
                  <a:pt x="103" y="19"/>
                  <a:pt x="103" y="19"/>
                </a:cubicBezTo>
                <a:cubicBezTo>
                  <a:pt x="102" y="21"/>
                  <a:pt x="102" y="21"/>
                  <a:pt x="102" y="21"/>
                </a:cubicBezTo>
                <a:cubicBezTo>
                  <a:pt x="102" y="22"/>
                  <a:pt x="102" y="22"/>
                  <a:pt x="102" y="22"/>
                </a:cubicBezTo>
                <a:cubicBezTo>
                  <a:pt x="104" y="26"/>
                  <a:pt x="104" y="26"/>
                  <a:pt x="104" y="26"/>
                </a:cubicBezTo>
                <a:cubicBezTo>
                  <a:pt x="107" y="30"/>
                  <a:pt x="107" y="30"/>
                  <a:pt x="107" y="30"/>
                </a:cubicBezTo>
                <a:cubicBezTo>
                  <a:pt x="110" y="30"/>
                  <a:pt x="110" y="30"/>
                  <a:pt x="110" y="30"/>
                </a:cubicBezTo>
                <a:cubicBezTo>
                  <a:pt x="112" y="33"/>
                  <a:pt x="112" y="33"/>
                  <a:pt x="112" y="33"/>
                </a:cubicBezTo>
                <a:cubicBezTo>
                  <a:pt x="114" y="35"/>
                  <a:pt x="114" y="35"/>
                  <a:pt x="114" y="35"/>
                </a:cubicBezTo>
                <a:cubicBezTo>
                  <a:pt x="115" y="37"/>
                  <a:pt x="115" y="37"/>
                  <a:pt x="115" y="37"/>
                </a:cubicBezTo>
                <a:cubicBezTo>
                  <a:pt x="117" y="37"/>
                  <a:pt x="117" y="37"/>
                  <a:pt x="117" y="37"/>
                </a:cubicBezTo>
                <a:cubicBezTo>
                  <a:pt x="119" y="39"/>
                  <a:pt x="119" y="39"/>
                  <a:pt x="119" y="39"/>
                </a:cubicBezTo>
                <a:cubicBezTo>
                  <a:pt x="119" y="39"/>
                  <a:pt x="119" y="39"/>
                  <a:pt x="119" y="39"/>
                </a:cubicBezTo>
                <a:cubicBezTo>
                  <a:pt x="115" y="39"/>
                  <a:pt x="115" y="39"/>
                  <a:pt x="115" y="39"/>
                </a:cubicBezTo>
                <a:cubicBezTo>
                  <a:pt x="115" y="37"/>
                  <a:pt x="115" y="37"/>
                  <a:pt x="115" y="37"/>
                </a:cubicBezTo>
                <a:cubicBezTo>
                  <a:pt x="112" y="36"/>
                  <a:pt x="112" y="36"/>
                  <a:pt x="112" y="36"/>
                </a:cubicBezTo>
                <a:cubicBezTo>
                  <a:pt x="111" y="35"/>
                  <a:pt x="111" y="35"/>
                  <a:pt x="111" y="35"/>
                </a:cubicBezTo>
                <a:cubicBezTo>
                  <a:pt x="110" y="35"/>
                  <a:pt x="110" y="35"/>
                  <a:pt x="110" y="35"/>
                </a:cubicBezTo>
                <a:cubicBezTo>
                  <a:pt x="108" y="37"/>
                  <a:pt x="108" y="37"/>
                  <a:pt x="108" y="37"/>
                </a:cubicBezTo>
                <a:cubicBezTo>
                  <a:pt x="107" y="37"/>
                  <a:pt x="107" y="37"/>
                  <a:pt x="107" y="37"/>
                </a:cubicBezTo>
                <a:cubicBezTo>
                  <a:pt x="105" y="35"/>
                  <a:pt x="105" y="35"/>
                  <a:pt x="105" y="35"/>
                </a:cubicBezTo>
                <a:cubicBezTo>
                  <a:pt x="107" y="33"/>
                  <a:pt x="107" y="33"/>
                  <a:pt x="107" y="33"/>
                </a:cubicBezTo>
                <a:cubicBezTo>
                  <a:pt x="107" y="32"/>
                  <a:pt x="107" y="32"/>
                  <a:pt x="107" y="32"/>
                </a:cubicBezTo>
                <a:cubicBezTo>
                  <a:pt x="105" y="33"/>
                  <a:pt x="105" y="33"/>
                  <a:pt x="105" y="33"/>
                </a:cubicBezTo>
                <a:cubicBezTo>
                  <a:pt x="104" y="35"/>
                  <a:pt x="104" y="35"/>
                  <a:pt x="104" y="35"/>
                </a:cubicBezTo>
                <a:cubicBezTo>
                  <a:pt x="104" y="39"/>
                  <a:pt x="104" y="39"/>
                  <a:pt x="104" y="39"/>
                </a:cubicBezTo>
                <a:cubicBezTo>
                  <a:pt x="105" y="39"/>
                  <a:pt x="105" y="39"/>
                  <a:pt x="105" y="39"/>
                </a:cubicBezTo>
                <a:cubicBezTo>
                  <a:pt x="105" y="41"/>
                  <a:pt x="105" y="41"/>
                  <a:pt x="105" y="41"/>
                </a:cubicBezTo>
                <a:cubicBezTo>
                  <a:pt x="103" y="43"/>
                  <a:pt x="103" y="43"/>
                  <a:pt x="103" y="43"/>
                </a:cubicBezTo>
                <a:cubicBezTo>
                  <a:pt x="101" y="46"/>
                  <a:pt x="101" y="46"/>
                  <a:pt x="101" y="46"/>
                </a:cubicBezTo>
                <a:cubicBezTo>
                  <a:pt x="101" y="48"/>
                  <a:pt x="101" y="48"/>
                  <a:pt x="101" y="48"/>
                </a:cubicBezTo>
                <a:cubicBezTo>
                  <a:pt x="101" y="51"/>
                  <a:pt x="101" y="51"/>
                  <a:pt x="101" y="51"/>
                </a:cubicBezTo>
                <a:cubicBezTo>
                  <a:pt x="104" y="55"/>
                  <a:pt x="104" y="55"/>
                  <a:pt x="104" y="55"/>
                </a:cubicBezTo>
                <a:cubicBezTo>
                  <a:pt x="108" y="56"/>
                  <a:pt x="108" y="56"/>
                  <a:pt x="108" y="56"/>
                </a:cubicBezTo>
                <a:cubicBezTo>
                  <a:pt x="110" y="59"/>
                  <a:pt x="110" y="59"/>
                  <a:pt x="110" y="59"/>
                </a:cubicBezTo>
                <a:cubicBezTo>
                  <a:pt x="111" y="59"/>
                  <a:pt x="111" y="59"/>
                  <a:pt x="111" y="59"/>
                </a:cubicBezTo>
                <a:cubicBezTo>
                  <a:pt x="114" y="57"/>
                  <a:pt x="114" y="57"/>
                  <a:pt x="114" y="57"/>
                </a:cubicBezTo>
                <a:cubicBezTo>
                  <a:pt x="117" y="56"/>
                  <a:pt x="117" y="56"/>
                  <a:pt x="117" y="56"/>
                </a:cubicBezTo>
                <a:cubicBezTo>
                  <a:pt x="119" y="57"/>
                  <a:pt x="119" y="57"/>
                  <a:pt x="119" y="57"/>
                </a:cubicBezTo>
                <a:cubicBezTo>
                  <a:pt x="124" y="58"/>
                  <a:pt x="124" y="58"/>
                  <a:pt x="124" y="58"/>
                </a:cubicBezTo>
                <a:cubicBezTo>
                  <a:pt x="125" y="59"/>
                  <a:pt x="125" y="59"/>
                  <a:pt x="125" y="59"/>
                </a:cubicBezTo>
                <a:cubicBezTo>
                  <a:pt x="126" y="61"/>
                  <a:pt x="126" y="61"/>
                  <a:pt x="126" y="61"/>
                </a:cubicBezTo>
                <a:cubicBezTo>
                  <a:pt x="127" y="62"/>
                  <a:pt x="127" y="62"/>
                  <a:pt x="127" y="62"/>
                </a:cubicBezTo>
                <a:cubicBezTo>
                  <a:pt x="128" y="61"/>
                  <a:pt x="128" y="61"/>
                  <a:pt x="128" y="61"/>
                </a:cubicBezTo>
                <a:cubicBezTo>
                  <a:pt x="128" y="58"/>
                  <a:pt x="128" y="58"/>
                  <a:pt x="128" y="58"/>
                </a:cubicBezTo>
                <a:cubicBezTo>
                  <a:pt x="128" y="57"/>
                  <a:pt x="128" y="57"/>
                  <a:pt x="128" y="57"/>
                </a:cubicBezTo>
                <a:cubicBezTo>
                  <a:pt x="131" y="58"/>
                  <a:pt x="131" y="58"/>
                  <a:pt x="131" y="58"/>
                </a:cubicBezTo>
                <a:cubicBezTo>
                  <a:pt x="130" y="59"/>
                  <a:pt x="130" y="59"/>
                  <a:pt x="130" y="59"/>
                </a:cubicBezTo>
                <a:cubicBezTo>
                  <a:pt x="128" y="62"/>
                  <a:pt x="128" y="62"/>
                  <a:pt x="128" y="62"/>
                </a:cubicBezTo>
                <a:cubicBezTo>
                  <a:pt x="128" y="64"/>
                  <a:pt x="128" y="64"/>
                  <a:pt x="128" y="64"/>
                </a:cubicBezTo>
                <a:cubicBezTo>
                  <a:pt x="129" y="64"/>
                  <a:pt x="129" y="64"/>
                  <a:pt x="129" y="64"/>
                </a:cubicBezTo>
                <a:cubicBezTo>
                  <a:pt x="132" y="61"/>
                  <a:pt x="132" y="61"/>
                  <a:pt x="132" y="61"/>
                </a:cubicBezTo>
                <a:cubicBezTo>
                  <a:pt x="133" y="60"/>
                  <a:pt x="133" y="60"/>
                  <a:pt x="133" y="60"/>
                </a:cubicBezTo>
                <a:cubicBezTo>
                  <a:pt x="136" y="60"/>
                  <a:pt x="136" y="60"/>
                  <a:pt x="136" y="60"/>
                </a:cubicBezTo>
                <a:cubicBezTo>
                  <a:pt x="140" y="57"/>
                  <a:pt x="140" y="57"/>
                  <a:pt x="140" y="57"/>
                </a:cubicBezTo>
                <a:cubicBezTo>
                  <a:pt x="143" y="57"/>
                  <a:pt x="143" y="57"/>
                  <a:pt x="143" y="57"/>
                </a:cubicBezTo>
                <a:cubicBezTo>
                  <a:pt x="145" y="55"/>
                  <a:pt x="145" y="55"/>
                  <a:pt x="145" y="55"/>
                </a:cubicBezTo>
                <a:cubicBezTo>
                  <a:pt x="145" y="55"/>
                  <a:pt x="145" y="55"/>
                  <a:pt x="145" y="55"/>
                </a:cubicBezTo>
                <a:cubicBezTo>
                  <a:pt x="146" y="56"/>
                  <a:pt x="146" y="56"/>
                  <a:pt x="146" y="56"/>
                </a:cubicBezTo>
                <a:cubicBezTo>
                  <a:pt x="147" y="56"/>
                  <a:pt x="147" y="56"/>
                  <a:pt x="147" y="56"/>
                </a:cubicBezTo>
                <a:cubicBezTo>
                  <a:pt x="150" y="54"/>
                  <a:pt x="150" y="54"/>
                  <a:pt x="150" y="54"/>
                </a:cubicBezTo>
                <a:cubicBezTo>
                  <a:pt x="153" y="54"/>
                  <a:pt x="153" y="54"/>
                  <a:pt x="153" y="54"/>
                </a:cubicBezTo>
                <a:cubicBezTo>
                  <a:pt x="154" y="53"/>
                  <a:pt x="154" y="53"/>
                  <a:pt x="154" y="53"/>
                </a:cubicBezTo>
                <a:cubicBezTo>
                  <a:pt x="153" y="55"/>
                  <a:pt x="153" y="55"/>
                  <a:pt x="153" y="55"/>
                </a:cubicBezTo>
                <a:cubicBezTo>
                  <a:pt x="151" y="56"/>
                  <a:pt x="151" y="56"/>
                  <a:pt x="151" y="56"/>
                </a:cubicBezTo>
                <a:cubicBezTo>
                  <a:pt x="151" y="57"/>
                  <a:pt x="151" y="57"/>
                  <a:pt x="151" y="57"/>
                </a:cubicBezTo>
                <a:cubicBezTo>
                  <a:pt x="152" y="58"/>
                  <a:pt x="152" y="58"/>
                  <a:pt x="152" y="58"/>
                </a:cubicBezTo>
                <a:cubicBezTo>
                  <a:pt x="150" y="61"/>
                  <a:pt x="150" y="61"/>
                  <a:pt x="150" y="61"/>
                </a:cubicBezTo>
                <a:cubicBezTo>
                  <a:pt x="147" y="62"/>
                  <a:pt x="147" y="62"/>
                  <a:pt x="147" y="62"/>
                </a:cubicBezTo>
                <a:cubicBezTo>
                  <a:pt x="146" y="61"/>
                  <a:pt x="146" y="61"/>
                  <a:pt x="146" y="61"/>
                </a:cubicBezTo>
                <a:cubicBezTo>
                  <a:pt x="145" y="60"/>
                  <a:pt x="145" y="60"/>
                  <a:pt x="145" y="60"/>
                </a:cubicBezTo>
                <a:cubicBezTo>
                  <a:pt x="142" y="63"/>
                  <a:pt x="142" y="63"/>
                  <a:pt x="142" y="63"/>
                </a:cubicBezTo>
                <a:cubicBezTo>
                  <a:pt x="142" y="63"/>
                  <a:pt x="142" y="63"/>
                  <a:pt x="142" y="63"/>
                </a:cubicBezTo>
                <a:cubicBezTo>
                  <a:pt x="145" y="63"/>
                  <a:pt x="145" y="63"/>
                  <a:pt x="145" y="63"/>
                </a:cubicBezTo>
                <a:cubicBezTo>
                  <a:pt x="146" y="65"/>
                  <a:pt x="146" y="65"/>
                  <a:pt x="146" y="65"/>
                </a:cubicBezTo>
                <a:cubicBezTo>
                  <a:pt x="146" y="68"/>
                  <a:pt x="146" y="68"/>
                  <a:pt x="146" y="68"/>
                </a:cubicBezTo>
                <a:cubicBezTo>
                  <a:pt x="142" y="71"/>
                  <a:pt x="142" y="71"/>
                  <a:pt x="142" y="71"/>
                </a:cubicBezTo>
                <a:cubicBezTo>
                  <a:pt x="142" y="73"/>
                  <a:pt x="142" y="73"/>
                  <a:pt x="142" y="73"/>
                </a:cubicBezTo>
                <a:cubicBezTo>
                  <a:pt x="141" y="75"/>
                  <a:pt x="141" y="75"/>
                  <a:pt x="141" y="75"/>
                </a:cubicBezTo>
                <a:cubicBezTo>
                  <a:pt x="140" y="76"/>
                  <a:pt x="140" y="76"/>
                  <a:pt x="140" y="76"/>
                </a:cubicBezTo>
                <a:cubicBezTo>
                  <a:pt x="141" y="77"/>
                  <a:pt x="141" y="77"/>
                  <a:pt x="141" y="77"/>
                </a:cubicBezTo>
                <a:cubicBezTo>
                  <a:pt x="141" y="79"/>
                  <a:pt x="141" y="79"/>
                  <a:pt x="141" y="79"/>
                </a:cubicBezTo>
                <a:cubicBezTo>
                  <a:pt x="141" y="81"/>
                  <a:pt x="141" y="81"/>
                  <a:pt x="141" y="81"/>
                </a:cubicBezTo>
                <a:cubicBezTo>
                  <a:pt x="139" y="83"/>
                  <a:pt x="139" y="83"/>
                  <a:pt x="139" y="83"/>
                </a:cubicBezTo>
                <a:cubicBezTo>
                  <a:pt x="137" y="84"/>
                  <a:pt x="137" y="84"/>
                  <a:pt x="137" y="84"/>
                </a:cubicBezTo>
                <a:cubicBezTo>
                  <a:pt x="135" y="84"/>
                  <a:pt x="135" y="84"/>
                  <a:pt x="135" y="84"/>
                </a:cubicBezTo>
                <a:cubicBezTo>
                  <a:pt x="134" y="85"/>
                  <a:pt x="134" y="85"/>
                  <a:pt x="134" y="85"/>
                </a:cubicBezTo>
                <a:cubicBezTo>
                  <a:pt x="132" y="87"/>
                  <a:pt x="132" y="87"/>
                  <a:pt x="132" y="87"/>
                </a:cubicBezTo>
                <a:cubicBezTo>
                  <a:pt x="130" y="87"/>
                  <a:pt x="130" y="87"/>
                  <a:pt x="130" y="87"/>
                </a:cubicBezTo>
                <a:cubicBezTo>
                  <a:pt x="128" y="87"/>
                  <a:pt x="128" y="87"/>
                  <a:pt x="128" y="87"/>
                </a:cubicBezTo>
                <a:cubicBezTo>
                  <a:pt x="125" y="85"/>
                  <a:pt x="125" y="85"/>
                  <a:pt x="125" y="85"/>
                </a:cubicBezTo>
                <a:cubicBezTo>
                  <a:pt x="124" y="86"/>
                  <a:pt x="124" y="86"/>
                  <a:pt x="124" y="86"/>
                </a:cubicBezTo>
                <a:cubicBezTo>
                  <a:pt x="123" y="85"/>
                  <a:pt x="123" y="85"/>
                  <a:pt x="123" y="85"/>
                </a:cubicBezTo>
                <a:cubicBezTo>
                  <a:pt x="122" y="83"/>
                  <a:pt x="122" y="83"/>
                  <a:pt x="122" y="83"/>
                </a:cubicBezTo>
                <a:cubicBezTo>
                  <a:pt x="121" y="83"/>
                  <a:pt x="121" y="83"/>
                  <a:pt x="121" y="83"/>
                </a:cubicBezTo>
                <a:cubicBezTo>
                  <a:pt x="119" y="86"/>
                  <a:pt x="119" y="86"/>
                  <a:pt x="119" y="86"/>
                </a:cubicBezTo>
                <a:cubicBezTo>
                  <a:pt x="117" y="87"/>
                  <a:pt x="117" y="87"/>
                  <a:pt x="117" y="87"/>
                </a:cubicBezTo>
                <a:cubicBezTo>
                  <a:pt x="115" y="89"/>
                  <a:pt x="115" y="89"/>
                  <a:pt x="115" y="89"/>
                </a:cubicBezTo>
                <a:cubicBezTo>
                  <a:pt x="111" y="91"/>
                  <a:pt x="111" y="91"/>
                  <a:pt x="111" y="91"/>
                </a:cubicBezTo>
                <a:cubicBezTo>
                  <a:pt x="110" y="92"/>
                  <a:pt x="110" y="92"/>
                  <a:pt x="110" y="92"/>
                </a:cubicBezTo>
                <a:cubicBezTo>
                  <a:pt x="108" y="92"/>
                  <a:pt x="108" y="92"/>
                  <a:pt x="108" y="92"/>
                </a:cubicBezTo>
                <a:cubicBezTo>
                  <a:pt x="106" y="91"/>
                  <a:pt x="106" y="91"/>
                  <a:pt x="106" y="91"/>
                </a:cubicBezTo>
                <a:cubicBezTo>
                  <a:pt x="103" y="91"/>
                  <a:pt x="103" y="91"/>
                  <a:pt x="103" y="91"/>
                </a:cubicBezTo>
                <a:cubicBezTo>
                  <a:pt x="101" y="93"/>
                  <a:pt x="101" y="93"/>
                  <a:pt x="101" y="93"/>
                </a:cubicBezTo>
                <a:cubicBezTo>
                  <a:pt x="99" y="93"/>
                  <a:pt x="99" y="93"/>
                  <a:pt x="99" y="93"/>
                </a:cubicBezTo>
                <a:cubicBezTo>
                  <a:pt x="97" y="94"/>
                  <a:pt x="97" y="94"/>
                  <a:pt x="97" y="94"/>
                </a:cubicBezTo>
                <a:cubicBezTo>
                  <a:pt x="97" y="97"/>
                  <a:pt x="97" y="97"/>
                  <a:pt x="97" y="97"/>
                </a:cubicBezTo>
                <a:cubicBezTo>
                  <a:pt x="96" y="100"/>
                  <a:pt x="96" y="100"/>
                  <a:pt x="96" y="100"/>
                </a:cubicBezTo>
                <a:cubicBezTo>
                  <a:pt x="94" y="102"/>
                  <a:pt x="94" y="102"/>
                  <a:pt x="94" y="102"/>
                </a:cubicBezTo>
                <a:cubicBezTo>
                  <a:pt x="94" y="101"/>
                  <a:pt x="94" y="101"/>
                  <a:pt x="94" y="101"/>
                </a:cubicBezTo>
                <a:cubicBezTo>
                  <a:pt x="92" y="98"/>
                  <a:pt x="92" y="98"/>
                  <a:pt x="92" y="98"/>
                </a:cubicBezTo>
                <a:cubicBezTo>
                  <a:pt x="89" y="98"/>
                  <a:pt x="89" y="98"/>
                  <a:pt x="89" y="98"/>
                </a:cubicBezTo>
                <a:cubicBezTo>
                  <a:pt x="88" y="99"/>
                  <a:pt x="88" y="99"/>
                  <a:pt x="88" y="99"/>
                </a:cubicBezTo>
                <a:cubicBezTo>
                  <a:pt x="88" y="100"/>
                  <a:pt x="88" y="100"/>
                  <a:pt x="88" y="100"/>
                </a:cubicBezTo>
                <a:cubicBezTo>
                  <a:pt x="89" y="101"/>
                  <a:pt x="89" y="101"/>
                  <a:pt x="89" y="101"/>
                </a:cubicBezTo>
                <a:cubicBezTo>
                  <a:pt x="88" y="103"/>
                  <a:pt x="88" y="103"/>
                  <a:pt x="88" y="103"/>
                </a:cubicBezTo>
                <a:cubicBezTo>
                  <a:pt x="87" y="103"/>
                  <a:pt x="87" y="103"/>
                  <a:pt x="87" y="103"/>
                </a:cubicBezTo>
                <a:cubicBezTo>
                  <a:pt x="87" y="101"/>
                  <a:pt x="87" y="101"/>
                  <a:pt x="87" y="101"/>
                </a:cubicBezTo>
                <a:cubicBezTo>
                  <a:pt x="85" y="99"/>
                  <a:pt x="85" y="99"/>
                  <a:pt x="85" y="99"/>
                </a:cubicBezTo>
                <a:cubicBezTo>
                  <a:pt x="84" y="99"/>
                  <a:pt x="84" y="99"/>
                  <a:pt x="84" y="99"/>
                </a:cubicBezTo>
                <a:cubicBezTo>
                  <a:pt x="81" y="102"/>
                  <a:pt x="81" y="102"/>
                  <a:pt x="81" y="102"/>
                </a:cubicBezTo>
                <a:cubicBezTo>
                  <a:pt x="80" y="104"/>
                  <a:pt x="80" y="104"/>
                  <a:pt x="80" y="104"/>
                </a:cubicBezTo>
                <a:cubicBezTo>
                  <a:pt x="79" y="105"/>
                  <a:pt x="79" y="105"/>
                  <a:pt x="79" y="105"/>
                </a:cubicBezTo>
                <a:cubicBezTo>
                  <a:pt x="78" y="105"/>
                  <a:pt x="78" y="105"/>
                  <a:pt x="78" y="105"/>
                </a:cubicBezTo>
                <a:cubicBezTo>
                  <a:pt x="73" y="109"/>
                  <a:pt x="73" y="109"/>
                  <a:pt x="73" y="109"/>
                </a:cubicBezTo>
                <a:cubicBezTo>
                  <a:pt x="72" y="112"/>
                  <a:pt x="72" y="112"/>
                  <a:pt x="72" y="112"/>
                </a:cubicBezTo>
                <a:cubicBezTo>
                  <a:pt x="71" y="113"/>
                  <a:pt x="71" y="113"/>
                  <a:pt x="71" y="113"/>
                </a:cubicBezTo>
                <a:cubicBezTo>
                  <a:pt x="69" y="113"/>
                  <a:pt x="69" y="113"/>
                  <a:pt x="69" y="113"/>
                </a:cubicBezTo>
                <a:cubicBezTo>
                  <a:pt x="67" y="113"/>
                  <a:pt x="67" y="113"/>
                  <a:pt x="67" y="113"/>
                </a:cubicBezTo>
                <a:cubicBezTo>
                  <a:pt x="67" y="113"/>
                  <a:pt x="67" y="113"/>
                  <a:pt x="67" y="113"/>
                </a:cubicBezTo>
                <a:cubicBezTo>
                  <a:pt x="69" y="115"/>
                  <a:pt x="69" y="115"/>
                  <a:pt x="69" y="115"/>
                </a:cubicBezTo>
                <a:cubicBezTo>
                  <a:pt x="68" y="117"/>
                  <a:pt x="68" y="117"/>
                  <a:pt x="68" y="117"/>
                </a:cubicBezTo>
                <a:cubicBezTo>
                  <a:pt x="67" y="117"/>
                  <a:pt x="67" y="117"/>
                  <a:pt x="67" y="117"/>
                </a:cubicBezTo>
                <a:cubicBezTo>
                  <a:pt x="66" y="115"/>
                  <a:pt x="66" y="115"/>
                  <a:pt x="66" y="115"/>
                </a:cubicBezTo>
                <a:cubicBezTo>
                  <a:pt x="65" y="115"/>
                  <a:pt x="65" y="115"/>
                  <a:pt x="65" y="115"/>
                </a:cubicBezTo>
                <a:cubicBezTo>
                  <a:pt x="64" y="117"/>
                  <a:pt x="64" y="117"/>
                  <a:pt x="64" y="117"/>
                </a:cubicBezTo>
                <a:cubicBezTo>
                  <a:pt x="62" y="120"/>
                  <a:pt x="62" y="120"/>
                  <a:pt x="62" y="120"/>
                </a:cubicBezTo>
                <a:cubicBezTo>
                  <a:pt x="62" y="121"/>
                  <a:pt x="62" y="121"/>
                  <a:pt x="62" y="121"/>
                </a:cubicBezTo>
                <a:cubicBezTo>
                  <a:pt x="64" y="124"/>
                  <a:pt x="64" y="124"/>
                  <a:pt x="64" y="124"/>
                </a:cubicBezTo>
                <a:cubicBezTo>
                  <a:pt x="64" y="126"/>
                  <a:pt x="64" y="126"/>
                  <a:pt x="64" y="126"/>
                </a:cubicBezTo>
                <a:cubicBezTo>
                  <a:pt x="64" y="128"/>
                  <a:pt x="64" y="128"/>
                  <a:pt x="64" y="128"/>
                </a:cubicBezTo>
                <a:cubicBezTo>
                  <a:pt x="63" y="130"/>
                  <a:pt x="63" y="130"/>
                  <a:pt x="63" y="130"/>
                </a:cubicBezTo>
                <a:cubicBezTo>
                  <a:pt x="63" y="132"/>
                  <a:pt x="63" y="132"/>
                  <a:pt x="63" y="132"/>
                </a:cubicBezTo>
                <a:cubicBezTo>
                  <a:pt x="64" y="131"/>
                  <a:pt x="64" y="131"/>
                  <a:pt x="64" y="131"/>
                </a:cubicBezTo>
                <a:cubicBezTo>
                  <a:pt x="65" y="130"/>
                  <a:pt x="65" y="130"/>
                  <a:pt x="65" y="130"/>
                </a:cubicBezTo>
                <a:cubicBezTo>
                  <a:pt x="66" y="131"/>
                  <a:pt x="66" y="131"/>
                  <a:pt x="66" y="131"/>
                </a:cubicBezTo>
                <a:cubicBezTo>
                  <a:pt x="66" y="134"/>
                  <a:pt x="66" y="134"/>
                  <a:pt x="66" y="134"/>
                </a:cubicBezTo>
                <a:cubicBezTo>
                  <a:pt x="65" y="134"/>
                  <a:pt x="65" y="134"/>
                  <a:pt x="65" y="134"/>
                </a:cubicBezTo>
                <a:cubicBezTo>
                  <a:pt x="65" y="135"/>
                  <a:pt x="65" y="135"/>
                  <a:pt x="65" y="135"/>
                </a:cubicBezTo>
                <a:cubicBezTo>
                  <a:pt x="65" y="136"/>
                  <a:pt x="65" y="136"/>
                  <a:pt x="65" y="136"/>
                </a:cubicBezTo>
                <a:cubicBezTo>
                  <a:pt x="66" y="136"/>
                  <a:pt x="66" y="136"/>
                  <a:pt x="66" y="136"/>
                </a:cubicBezTo>
                <a:cubicBezTo>
                  <a:pt x="67" y="135"/>
                  <a:pt x="67" y="135"/>
                  <a:pt x="67" y="135"/>
                </a:cubicBezTo>
                <a:cubicBezTo>
                  <a:pt x="69" y="135"/>
                  <a:pt x="69" y="135"/>
                  <a:pt x="69" y="135"/>
                </a:cubicBezTo>
                <a:cubicBezTo>
                  <a:pt x="69" y="136"/>
                  <a:pt x="69" y="136"/>
                  <a:pt x="69" y="136"/>
                </a:cubicBezTo>
                <a:cubicBezTo>
                  <a:pt x="69" y="137"/>
                  <a:pt x="69" y="137"/>
                  <a:pt x="69" y="137"/>
                </a:cubicBezTo>
                <a:cubicBezTo>
                  <a:pt x="72" y="137"/>
                  <a:pt x="72" y="137"/>
                  <a:pt x="72" y="137"/>
                </a:cubicBezTo>
                <a:cubicBezTo>
                  <a:pt x="73" y="138"/>
                  <a:pt x="73" y="138"/>
                  <a:pt x="73" y="138"/>
                </a:cubicBezTo>
                <a:cubicBezTo>
                  <a:pt x="75" y="138"/>
                  <a:pt x="75" y="138"/>
                  <a:pt x="75" y="138"/>
                </a:cubicBezTo>
                <a:cubicBezTo>
                  <a:pt x="77" y="136"/>
                  <a:pt x="77" y="136"/>
                  <a:pt x="77" y="136"/>
                </a:cubicBezTo>
                <a:cubicBezTo>
                  <a:pt x="78" y="133"/>
                  <a:pt x="78" y="133"/>
                  <a:pt x="78" y="133"/>
                </a:cubicBezTo>
                <a:cubicBezTo>
                  <a:pt x="79" y="131"/>
                  <a:pt x="79" y="131"/>
                  <a:pt x="79" y="131"/>
                </a:cubicBezTo>
                <a:cubicBezTo>
                  <a:pt x="83" y="131"/>
                  <a:pt x="83" y="131"/>
                  <a:pt x="83" y="131"/>
                </a:cubicBezTo>
                <a:cubicBezTo>
                  <a:pt x="84" y="130"/>
                  <a:pt x="84" y="130"/>
                  <a:pt x="84" y="130"/>
                </a:cubicBezTo>
                <a:cubicBezTo>
                  <a:pt x="82" y="132"/>
                  <a:pt x="82" y="132"/>
                  <a:pt x="82" y="132"/>
                </a:cubicBezTo>
                <a:cubicBezTo>
                  <a:pt x="81" y="132"/>
                  <a:pt x="81" y="132"/>
                  <a:pt x="81" y="132"/>
                </a:cubicBezTo>
                <a:cubicBezTo>
                  <a:pt x="78" y="136"/>
                  <a:pt x="78" y="136"/>
                  <a:pt x="78" y="136"/>
                </a:cubicBezTo>
                <a:cubicBezTo>
                  <a:pt x="77" y="138"/>
                  <a:pt x="77" y="138"/>
                  <a:pt x="77" y="138"/>
                </a:cubicBezTo>
                <a:cubicBezTo>
                  <a:pt x="76" y="139"/>
                  <a:pt x="76" y="139"/>
                  <a:pt x="76" y="139"/>
                </a:cubicBezTo>
                <a:cubicBezTo>
                  <a:pt x="78" y="141"/>
                  <a:pt x="78" y="141"/>
                  <a:pt x="78" y="141"/>
                </a:cubicBezTo>
                <a:cubicBezTo>
                  <a:pt x="78" y="142"/>
                  <a:pt x="78" y="142"/>
                  <a:pt x="78" y="142"/>
                </a:cubicBezTo>
                <a:cubicBezTo>
                  <a:pt x="75" y="143"/>
                  <a:pt x="75" y="143"/>
                  <a:pt x="75" y="143"/>
                </a:cubicBezTo>
                <a:cubicBezTo>
                  <a:pt x="74" y="142"/>
                  <a:pt x="74" y="142"/>
                  <a:pt x="74" y="142"/>
                </a:cubicBezTo>
                <a:cubicBezTo>
                  <a:pt x="74" y="141"/>
                  <a:pt x="74" y="141"/>
                  <a:pt x="74" y="141"/>
                </a:cubicBezTo>
                <a:cubicBezTo>
                  <a:pt x="74" y="140"/>
                  <a:pt x="74" y="140"/>
                  <a:pt x="74" y="140"/>
                </a:cubicBezTo>
                <a:cubicBezTo>
                  <a:pt x="72" y="140"/>
                  <a:pt x="72" y="140"/>
                  <a:pt x="72" y="140"/>
                </a:cubicBezTo>
                <a:cubicBezTo>
                  <a:pt x="71" y="138"/>
                  <a:pt x="71" y="138"/>
                  <a:pt x="71" y="138"/>
                </a:cubicBezTo>
                <a:cubicBezTo>
                  <a:pt x="68" y="138"/>
                  <a:pt x="68" y="138"/>
                  <a:pt x="68" y="138"/>
                </a:cubicBezTo>
                <a:cubicBezTo>
                  <a:pt x="67" y="137"/>
                  <a:pt x="67" y="137"/>
                  <a:pt x="67" y="137"/>
                </a:cubicBezTo>
                <a:cubicBezTo>
                  <a:pt x="65" y="138"/>
                  <a:pt x="65" y="138"/>
                  <a:pt x="65" y="138"/>
                </a:cubicBezTo>
                <a:cubicBezTo>
                  <a:pt x="64" y="138"/>
                  <a:pt x="64" y="138"/>
                  <a:pt x="64" y="138"/>
                </a:cubicBezTo>
                <a:cubicBezTo>
                  <a:pt x="63" y="140"/>
                  <a:pt x="63" y="140"/>
                  <a:pt x="63" y="140"/>
                </a:cubicBezTo>
                <a:cubicBezTo>
                  <a:pt x="62" y="141"/>
                  <a:pt x="62" y="141"/>
                  <a:pt x="62" y="141"/>
                </a:cubicBezTo>
                <a:cubicBezTo>
                  <a:pt x="60" y="140"/>
                  <a:pt x="60" y="140"/>
                  <a:pt x="60" y="140"/>
                </a:cubicBezTo>
                <a:cubicBezTo>
                  <a:pt x="59" y="142"/>
                  <a:pt x="59" y="142"/>
                  <a:pt x="59" y="142"/>
                </a:cubicBezTo>
                <a:cubicBezTo>
                  <a:pt x="60" y="143"/>
                  <a:pt x="60" y="143"/>
                  <a:pt x="60" y="143"/>
                </a:cubicBezTo>
                <a:cubicBezTo>
                  <a:pt x="61" y="144"/>
                  <a:pt x="61" y="144"/>
                  <a:pt x="61" y="144"/>
                </a:cubicBezTo>
                <a:cubicBezTo>
                  <a:pt x="60" y="145"/>
                  <a:pt x="60" y="145"/>
                  <a:pt x="60" y="145"/>
                </a:cubicBezTo>
                <a:cubicBezTo>
                  <a:pt x="60" y="148"/>
                  <a:pt x="60" y="148"/>
                  <a:pt x="60" y="148"/>
                </a:cubicBezTo>
                <a:cubicBezTo>
                  <a:pt x="60" y="150"/>
                  <a:pt x="60" y="150"/>
                  <a:pt x="60" y="150"/>
                </a:cubicBezTo>
                <a:cubicBezTo>
                  <a:pt x="62" y="150"/>
                  <a:pt x="62" y="150"/>
                  <a:pt x="62" y="150"/>
                </a:cubicBezTo>
                <a:cubicBezTo>
                  <a:pt x="62" y="153"/>
                  <a:pt x="62" y="153"/>
                  <a:pt x="62" y="153"/>
                </a:cubicBezTo>
                <a:cubicBezTo>
                  <a:pt x="62" y="154"/>
                  <a:pt x="62" y="154"/>
                  <a:pt x="62" y="154"/>
                </a:cubicBezTo>
                <a:cubicBezTo>
                  <a:pt x="62" y="156"/>
                  <a:pt x="62" y="156"/>
                  <a:pt x="62" y="156"/>
                </a:cubicBezTo>
                <a:cubicBezTo>
                  <a:pt x="64" y="157"/>
                  <a:pt x="64" y="157"/>
                  <a:pt x="64" y="157"/>
                </a:cubicBezTo>
                <a:cubicBezTo>
                  <a:pt x="64" y="158"/>
                  <a:pt x="64" y="158"/>
                  <a:pt x="64" y="158"/>
                </a:cubicBezTo>
                <a:cubicBezTo>
                  <a:pt x="62" y="158"/>
                  <a:pt x="62" y="158"/>
                  <a:pt x="62" y="158"/>
                </a:cubicBezTo>
                <a:cubicBezTo>
                  <a:pt x="61" y="160"/>
                  <a:pt x="61" y="160"/>
                  <a:pt x="61" y="160"/>
                </a:cubicBezTo>
                <a:cubicBezTo>
                  <a:pt x="68" y="163"/>
                  <a:pt x="68" y="163"/>
                  <a:pt x="68" y="163"/>
                </a:cubicBezTo>
                <a:cubicBezTo>
                  <a:pt x="70" y="163"/>
                  <a:pt x="70" y="163"/>
                  <a:pt x="70" y="163"/>
                </a:cubicBezTo>
                <a:cubicBezTo>
                  <a:pt x="73" y="161"/>
                  <a:pt x="73" y="161"/>
                  <a:pt x="73" y="161"/>
                </a:cubicBezTo>
                <a:cubicBezTo>
                  <a:pt x="75" y="161"/>
                  <a:pt x="75" y="161"/>
                  <a:pt x="75" y="161"/>
                </a:cubicBezTo>
                <a:cubicBezTo>
                  <a:pt x="76" y="161"/>
                  <a:pt x="76" y="161"/>
                  <a:pt x="76" y="161"/>
                </a:cubicBezTo>
                <a:cubicBezTo>
                  <a:pt x="77" y="161"/>
                  <a:pt x="77" y="161"/>
                  <a:pt x="77" y="161"/>
                </a:cubicBezTo>
                <a:cubicBezTo>
                  <a:pt x="80" y="158"/>
                  <a:pt x="80" y="158"/>
                  <a:pt x="80" y="158"/>
                </a:cubicBezTo>
                <a:cubicBezTo>
                  <a:pt x="80" y="156"/>
                  <a:pt x="80" y="156"/>
                  <a:pt x="80" y="156"/>
                </a:cubicBezTo>
                <a:cubicBezTo>
                  <a:pt x="79" y="154"/>
                  <a:pt x="79" y="154"/>
                  <a:pt x="79" y="154"/>
                </a:cubicBezTo>
                <a:cubicBezTo>
                  <a:pt x="79" y="154"/>
                  <a:pt x="79" y="154"/>
                  <a:pt x="79" y="154"/>
                </a:cubicBezTo>
                <a:cubicBezTo>
                  <a:pt x="82" y="152"/>
                  <a:pt x="82" y="152"/>
                  <a:pt x="82" y="152"/>
                </a:cubicBezTo>
                <a:cubicBezTo>
                  <a:pt x="85" y="150"/>
                  <a:pt x="85" y="150"/>
                  <a:pt x="85" y="150"/>
                </a:cubicBezTo>
                <a:cubicBezTo>
                  <a:pt x="89" y="147"/>
                  <a:pt x="89" y="147"/>
                  <a:pt x="89" y="147"/>
                </a:cubicBezTo>
                <a:cubicBezTo>
                  <a:pt x="91" y="147"/>
                  <a:pt x="91" y="147"/>
                  <a:pt x="91" y="147"/>
                </a:cubicBezTo>
                <a:cubicBezTo>
                  <a:pt x="89" y="148"/>
                  <a:pt x="89" y="148"/>
                  <a:pt x="89" y="148"/>
                </a:cubicBezTo>
                <a:cubicBezTo>
                  <a:pt x="85" y="152"/>
                  <a:pt x="85" y="152"/>
                  <a:pt x="85" y="152"/>
                </a:cubicBezTo>
                <a:cubicBezTo>
                  <a:pt x="82" y="153"/>
                  <a:pt x="82" y="153"/>
                  <a:pt x="82" y="153"/>
                </a:cubicBezTo>
                <a:cubicBezTo>
                  <a:pt x="82" y="154"/>
                  <a:pt x="82" y="154"/>
                  <a:pt x="82" y="154"/>
                </a:cubicBezTo>
                <a:cubicBezTo>
                  <a:pt x="84" y="156"/>
                  <a:pt x="84" y="156"/>
                  <a:pt x="84" y="156"/>
                </a:cubicBezTo>
                <a:cubicBezTo>
                  <a:pt x="84" y="157"/>
                  <a:pt x="84" y="157"/>
                  <a:pt x="84" y="157"/>
                </a:cubicBezTo>
                <a:cubicBezTo>
                  <a:pt x="82" y="160"/>
                  <a:pt x="82" y="160"/>
                  <a:pt x="82" y="160"/>
                </a:cubicBezTo>
                <a:cubicBezTo>
                  <a:pt x="80" y="161"/>
                  <a:pt x="80" y="161"/>
                  <a:pt x="80" y="161"/>
                </a:cubicBezTo>
                <a:cubicBezTo>
                  <a:pt x="80" y="163"/>
                  <a:pt x="80" y="163"/>
                  <a:pt x="80" y="163"/>
                </a:cubicBezTo>
                <a:cubicBezTo>
                  <a:pt x="80" y="166"/>
                  <a:pt x="80" y="166"/>
                  <a:pt x="80" y="166"/>
                </a:cubicBezTo>
                <a:cubicBezTo>
                  <a:pt x="79" y="168"/>
                  <a:pt x="79" y="168"/>
                  <a:pt x="79" y="168"/>
                </a:cubicBezTo>
                <a:cubicBezTo>
                  <a:pt x="80" y="169"/>
                  <a:pt x="80" y="169"/>
                  <a:pt x="80" y="169"/>
                </a:cubicBezTo>
                <a:cubicBezTo>
                  <a:pt x="79" y="171"/>
                  <a:pt x="79" y="171"/>
                  <a:pt x="79" y="171"/>
                </a:cubicBezTo>
                <a:cubicBezTo>
                  <a:pt x="80" y="173"/>
                  <a:pt x="80" y="173"/>
                  <a:pt x="80" y="173"/>
                </a:cubicBezTo>
                <a:cubicBezTo>
                  <a:pt x="77" y="174"/>
                  <a:pt x="77" y="174"/>
                  <a:pt x="77" y="174"/>
                </a:cubicBezTo>
                <a:cubicBezTo>
                  <a:pt x="76" y="175"/>
                  <a:pt x="76" y="175"/>
                  <a:pt x="76" y="175"/>
                </a:cubicBezTo>
                <a:cubicBezTo>
                  <a:pt x="75" y="176"/>
                  <a:pt x="75" y="176"/>
                  <a:pt x="75" y="176"/>
                </a:cubicBezTo>
                <a:cubicBezTo>
                  <a:pt x="74" y="176"/>
                  <a:pt x="74" y="176"/>
                  <a:pt x="74" y="176"/>
                </a:cubicBezTo>
                <a:cubicBezTo>
                  <a:pt x="74" y="177"/>
                  <a:pt x="74" y="177"/>
                  <a:pt x="74" y="177"/>
                </a:cubicBezTo>
                <a:cubicBezTo>
                  <a:pt x="74" y="179"/>
                  <a:pt x="74" y="179"/>
                  <a:pt x="74" y="179"/>
                </a:cubicBezTo>
                <a:cubicBezTo>
                  <a:pt x="74" y="181"/>
                  <a:pt x="74" y="181"/>
                  <a:pt x="74" y="181"/>
                </a:cubicBezTo>
                <a:cubicBezTo>
                  <a:pt x="75" y="181"/>
                  <a:pt x="75" y="181"/>
                  <a:pt x="75" y="181"/>
                </a:cubicBezTo>
                <a:cubicBezTo>
                  <a:pt x="77" y="180"/>
                  <a:pt x="77" y="180"/>
                  <a:pt x="77" y="180"/>
                </a:cubicBezTo>
                <a:cubicBezTo>
                  <a:pt x="78" y="180"/>
                  <a:pt x="78" y="180"/>
                  <a:pt x="78" y="180"/>
                </a:cubicBezTo>
                <a:cubicBezTo>
                  <a:pt x="79" y="182"/>
                  <a:pt x="79" y="182"/>
                  <a:pt x="79" y="182"/>
                </a:cubicBezTo>
                <a:cubicBezTo>
                  <a:pt x="78" y="183"/>
                  <a:pt x="78" y="183"/>
                  <a:pt x="78" y="183"/>
                </a:cubicBezTo>
                <a:cubicBezTo>
                  <a:pt x="75" y="183"/>
                  <a:pt x="75" y="183"/>
                  <a:pt x="75" y="183"/>
                </a:cubicBezTo>
                <a:cubicBezTo>
                  <a:pt x="75" y="184"/>
                  <a:pt x="75" y="184"/>
                  <a:pt x="75" y="184"/>
                </a:cubicBezTo>
                <a:cubicBezTo>
                  <a:pt x="75" y="185"/>
                  <a:pt x="75" y="185"/>
                  <a:pt x="75" y="185"/>
                </a:cubicBezTo>
                <a:cubicBezTo>
                  <a:pt x="75" y="186"/>
                  <a:pt x="75" y="186"/>
                  <a:pt x="75" y="186"/>
                </a:cubicBezTo>
                <a:cubicBezTo>
                  <a:pt x="75" y="187"/>
                  <a:pt x="75" y="187"/>
                  <a:pt x="75" y="187"/>
                </a:cubicBezTo>
                <a:cubicBezTo>
                  <a:pt x="74" y="188"/>
                  <a:pt x="74" y="188"/>
                  <a:pt x="74" y="188"/>
                </a:cubicBezTo>
                <a:cubicBezTo>
                  <a:pt x="73" y="188"/>
                  <a:pt x="73" y="188"/>
                  <a:pt x="73" y="188"/>
                </a:cubicBezTo>
                <a:cubicBezTo>
                  <a:pt x="71" y="189"/>
                  <a:pt x="71" y="189"/>
                  <a:pt x="71" y="189"/>
                </a:cubicBezTo>
                <a:cubicBezTo>
                  <a:pt x="69" y="189"/>
                  <a:pt x="69" y="189"/>
                  <a:pt x="69" y="189"/>
                </a:cubicBezTo>
                <a:cubicBezTo>
                  <a:pt x="69" y="189"/>
                  <a:pt x="69" y="189"/>
                  <a:pt x="69" y="189"/>
                </a:cubicBezTo>
                <a:cubicBezTo>
                  <a:pt x="70" y="190"/>
                  <a:pt x="70" y="190"/>
                  <a:pt x="70" y="190"/>
                </a:cubicBezTo>
                <a:cubicBezTo>
                  <a:pt x="72" y="191"/>
                  <a:pt x="72" y="191"/>
                  <a:pt x="72" y="191"/>
                </a:cubicBezTo>
                <a:cubicBezTo>
                  <a:pt x="73" y="192"/>
                  <a:pt x="73" y="192"/>
                  <a:pt x="73" y="192"/>
                </a:cubicBezTo>
                <a:cubicBezTo>
                  <a:pt x="75" y="190"/>
                  <a:pt x="75" y="190"/>
                  <a:pt x="75" y="190"/>
                </a:cubicBezTo>
                <a:cubicBezTo>
                  <a:pt x="79" y="187"/>
                  <a:pt x="79" y="187"/>
                  <a:pt x="79" y="187"/>
                </a:cubicBezTo>
                <a:cubicBezTo>
                  <a:pt x="80" y="187"/>
                  <a:pt x="80" y="187"/>
                  <a:pt x="80" y="187"/>
                </a:cubicBezTo>
                <a:cubicBezTo>
                  <a:pt x="82" y="187"/>
                  <a:pt x="82" y="187"/>
                  <a:pt x="82" y="187"/>
                </a:cubicBezTo>
                <a:cubicBezTo>
                  <a:pt x="83" y="186"/>
                  <a:pt x="83" y="186"/>
                  <a:pt x="83" y="186"/>
                </a:cubicBezTo>
                <a:cubicBezTo>
                  <a:pt x="86" y="185"/>
                  <a:pt x="86" y="185"/>
                  <a:pt x="86" y="185"/>
                </a:cubicBezTo>
                <a:cubicBezTo>
                  <a:pt x="86" y="186"/>
                  <a:pt x="86" y="186"/>
                  <a:pt x="86" y="186"/>
                </a:cubicBezTo>
                <a:cubicBezTo>
                  <a:pt x="85" y="187"/>
                  <a:pt x="85" y="187"/>
                  <a:pt x="85" y="187"/>
                </a:cubicBezTo>
                <a:cubicBezTo>
                  <a:pt x="85" y="188"/>
                  <a:pt x="85" y="188"/>
                  <a:pt x="85" y="188"/>
                </a:cubicBezTo>
                <a:cubicBezTo>
                  <a:pt x="86" y="188"/>
                  <a:pt x="86" y="188"/>
                  <a:pt x="86" y="188"/>
                </a:cubicBezTo>
                <a:cubicBezTo>
                  <a:pt x="86" y="190"/>
                  <a:pt x="86" y="190"/>
                  <a:pt x="86" y="190"/>
                </a:cubicBezTo>
                <a:cubicBezTo>
                  <a:pt x="86" y="191"/>
                  <a:pt x="86" y="191"/>
                  <a:pt x="86" y="191"/>
                </a:cubicBezTo>
                <a:cubicBezTo>
                  <a:pt x="88" y="192"/>
                  <a:pt x="88" y="192"/>
                  <a:pt x="88" y="192"/>
                </a:cubicBezTo>
                <a:cubicBezTo>
                  <a:pt x="89" y="191"/>
                  <a:pt x="89" y="191"/>
                  <a:pt x="89" y="191"/>
                </a:cubicBezTo>
                <a:cubicBezTo>
                  <a:pt x="90" y="189"/>
                  <a:pt x="90" y="189"/>
                  <a:pt x="90" y="189"/>
                </a:cubicBezTo>
                <a:cubicBezTo>
                  <a:pt x="91" y="190"/>
                  <a:pt x="91" y="190"/>
                  <a:pt x="91" y="190"/>
                </a:cubicBezTo>
                <a:cubicBezTo>
                  <a:pt x="90" y="191"/>
                  <a:pt x="90" y="191"/>
                  <a:pt x="90" y="191"/>
                </a:cubicBezTo>
                <a:cubicBezTo>
                  <a:pt x="92" y="194"/>
                  <a:pt x="92" y="194"/>
                  <a:pt x="92" y="194"/>
                </a:cubicBezTo>
                <a:cubicBezTo>
                  <a:pt x="92" y="197"/>
                  <a:pt x="92" y="197"/>
                  <a:pt x="92" y="197"/>
                </a:cubicBezTo>
                <a:cubicBezTo>
                  <a:pt x="92" y="199"/>
                  <a:pt x="92" y="199"/>
                  <a:pt x="92" y="199"/>
                </a:cubicBezTo>
                <a:cubicBezTo>
                  <a:pt x="93" y="201"/>
                  <a:pt x="93" y="201"/>
                  <a:pt x="93" y="201"/>
                </a:cubicBezTo>
                <a:cubicBezTo>
                  <a:pt x="94" y="201"/>
                  <a:pt x="94" y="201"/>
                  <a:pt x="94" y="201"/>
                </a:cubicBezTo>
                <a:cubicBezTo>
                  <a:pt x="95" y="199"/>
                  <a:pt x="95" y="199"/>
                  <a:pt x="95" y="199"/>
                </a:cubicBezTo>
                <a:cubicBezTo>
                  <a:pt x="95" y="197"/>
                  <a:pt x="95" y="197"/>
                  <a:pt x="95" y="197"/>
                </a:cubicBezTo>
                <a:cubicBezTo>
                  <a:pt x="96" y="194"/>
                  <a:pt x="96" y="194"/>
                  <a:pt x="96" y="194"/>
                </a:cubicBezTo>
                <a:cubicBezTo>
                  <a:pt x="97" y="192"/>
                  <a:pt x="97" y="192"/>
                  <a:pt x="97" y="192"/>
                </a:cubicBezTo>
                <a:cubicBezTo>
                  <a:pt x="99" y="190"/>
                  <a:pt x="99" y="190"/>
                  <a:pt x="99" y="190"/>
                </a:cubicBezTo>
                <a:cubicBezTo>
                  <a:pt x="100" y="190"/>
                  <a:pt x="100" y="190"/>
                  <a:pt x="100" y="190"/>
                </a:cubicBezTo>
                <a:cubicBezTo>
                  <a:pt x="102" y="189"/>
                  <a:pt x="102" y="189"/>
                  <a:pt x="102" y="189"/>
                </a:cubicBezTo>
                <a:cubicBezTo>
                  <a:pt x="105" y="189"/>
                  <a:pt x="105" y="189"/>
                  <a:pt x="105" y="189"/>
                </a:cubicBezTo>
                <a:cubicBezTo>
                  <a:pt x="102" y="190"/>
                  <a:pt x="102" y="190"/>
                  <a:pt x="102" y="190"/>
                </a:cubicBezTo>
                <a:cubicBezTo>
                  <a:pt x="99" y="193"/>
                  <a:pt x="99" y="193"/>
                  <a:pt x="99" y="193"/>
                </a:cubicBezTo>
                <a:cubicBezTo>
                  <a:pt x="99" y="194"/>
                  <a:pt x="99" y="194"/>
                  <a:pt x="99" y="194"/>
                </a:cubicBezTo>
                <a:cubicBezTo>
                  <a:pt x="102" y="197"/>
                  <a:pt x="102" y="197"/>
                  <a:pt x="102" y="197"/>
                </a:cubicBezTo>
                <a:cubicBezTo>
                  <a:pt x="103" y="197"/>
                  <a:pt x="103" y="197"/>
                  <a:pt x="103" y="197"/>
                </a:cubicBezTo>
                <a:cubicBezTo>
                  <a:pt x="106" y="196"/>
                  <a:pt x="106" y="196"/>
                  <a:pt x="106" y="196"/>
                </a:cubicBezTo>
                <a:cubicBezTo>
                  <a:pt x="110" y="195"/>
                  <a:pt x="110" y="195"/>
                  <a:pt x="110" y="195"/>
                </a:cubicBezTo>
                <a:cubicBezTo>
                  <a:pt x="112" y="194"/>
                  <a:pt x="112" y="194"/>
                  <a:pt x="112" y="194"/>
                </a:cubicBezTo>
                <a:cubicBezTo>
                  <a:pt x="113" y="194"/>
                  <a:pt x="113" y="194"/>
                  <a:pt x="113" y="194"/>
                </a:cubicBezTo>
                <a:cubicBezTo>
                  <a:pt x="116" y="192"/>
                  <a:pt x="116" y="192"/>
                  <a:pt x="116" y="192"/>
                </a:cubicBezTo>
                <a:cubicBezTo>
                  <a:pt x="118" y="192"/>
                  <a:pt x="118" y="192"/>
                  <a:pt x="118" y="192"/>
                </a:cubicBezTo>
                <a:cubicBezTo>
                  <a:pt x="116" y="193"/>
                  <a:pt x="116" y="193"/>
                  <a:pt x="116" y="193"/>
                </a:cubicBezTo>
                <a:cubicBezTo>
                  <a:pt x="114" y="195"/>
                  <a:pt x="114" y="195"/>
                  <a:pt x="114" y="195"/>
                </a:cubicBezTo>
                <a:cubicBezTo>
                  <a:pt x="114" y="196"/>
                  <a:pt x="114" y="196"/>
                  <a:pt x="114" y="196"/>
                </a:cubicBezTo>
                <a:cubicBezTo>
                  <a:pt x="113" y="198"/>
                  <a:pt x="113" y="198"/>
                  <a:pt x="113" y="198"/>
                </a:cubicBezTo>
                <a:cubicBezTo>
                  <a:pt x="107" y="201"/>
                  <a:pt x="107" y="201"/>
                  <a:pt x="107" y="201"/>
                </a:cubicBezTo>
                <a:cubicBezTo>
                  <a:pt x="105" y="203"/>
                  <a:pt x="105" y="203"/>
                  <a:pt x="105" y="203"/>
                </a:cubicBezTo>
                <a:cubicBezTo>
                  <a:pt x="103" y="206"/>
                  <a:pt x="103" y="206"/>
                  <a:pt x="103" y="206"/>
                </a:cubicBezTo>
                <a:cubicBezTo>
                  <a:pt x="103" y="208"/>
                  <a:pt x="103" y="208"/>
                  <a:pt x="103" y="208"/>
                </a:cubicBezTo>
                <a:cubicBezTo>
                  <a:pt x="103" y="209"/>
                  <a:pt x="103" y="209"/>
                  <a:pt x="103" y="209"/>
                </a:cubicBezTo>
                <a:cubicBezTo>
                  <a:pt x="105" y="211"/>
                  <a:pt x="105" y="211"/>
                  <a:pt x="105" y="211"/>
                </a:cubicBezTo>
                <a:cubicBezTo>
                  <a:pt x="102" y="210"/>
                  <a:pt x="102" y="210"/>
                  <a:pt x="102" y="210"/>
                </a:cubicBezTo>
                <a:cubicBezTo>
                  <a:pt x="101" y="211"/>
                  <a:pt x="101" y="211"/>
                  <a:pt x="101" y="211"/>
                </a:cubicBezTo>
                <a:cubicBezTo>
                  <a:pt x="99" y="213"/>
                  <a:pt x="99" y="213"/>
                  <a:pt x="99" y="213"/>
                </a:cubicBezTo>
                <a:cubicBezTo>
                  <a:pt x="98" y="215"/>
                  <a:pt x="98" y="215"/>
                  <a:pt x="98" y="215"/>
                </a:cubicBezTo>
                <a:cubicBezTo>
                  <a:pt x="96" y="218"/>
                  <a:pt x="96" y="218"/>
                  <a:pt x="96" y="218"/>
                </a:cubicBezTo>
                <a:cubicBezTo>
                  <a:pt x="94" y="220"/>
                  <a:pt x="94" y="220"/>
                  <a:pt x="94" y="220"/>
                </a:cubicBezTo>
                <a:cubicBezTo>
                  <a:pt x="95" y="221"/>
                  <a:pt x="95" y="221"/>
                  <a:pt x="95" y="221"/>
                </a:cubicBezTo>
                <a:cubicBezTo>
                  <a:pt x="96" y="222"/>
                  <a:pt x="96" y="222"/>
                  <a:pt x="96" y="222"/>
                </a:cubicBezTo>
                <a:cubicBezTo>
                  <a:pt x="95" y="224"/>
                  <a:pt x="95" y="224"/>
                  <a:pt x="95" y="224"/>
                </a:cubicBezTo>
                <a:cubicBezTo>
                  <a:pt x="94" y="223"/>
                  <a:pt x="94" y="223"/>
                  <a:pt x="94" y="223"/>
                </a:cubicBezTo>
                <a:cubicBezTo>
                  <a:pt x="94" y="222"/>
                  <a:pt x="94" y="222"/>
                  <a:pt x="94" y="222"/>
                </a:cubicBezTo>
                <a:cubicBezTo>
                  <a:pt x="92" y="222"/>
                  <a:pt x="92" y="222"/>
                  <a:pt x="92" y="222"/>
                </a:cubicBezTo>
                <a:cubicBezTo>
                  <a:pt x="91" y="224"/>
                  <a:pt x="91" y="224"/>
                  <a:pt x="91" y="224"/>
                </a:cubicBezTo>
                <a:cubicBezTo>
                  <a:pt x="88" y="225"/>
                  <a:pt x="88" y="225"/>
                  <a:pt x="88" y="225"/>
                </a:cubicBezTo>
                <a:cubicBezTo>
                  <a:pt x="89" y="226"/>
                  <a:pt x="89" y="226"/>
                  <a:pt x="89" y="226"/>
                </a:cubicBezTo>
                <a:cubicBezTo>
                  <a:pt x="88" y="228"/>
                  <a:pt x="88" y="228"/>
                  <a:pt x="88" y="228"/>
                </a:cubicBezTo>
                <a:cubicBezTo>
                  <a:pt x="87" y="227"/>
                  <a:pt x="87" y="227"/>
                  <a:pt x="87" y="227"/>
                </a:cubicBezTo>
                <a:cubicBezTo>
                  <a:pt x="86" y="226"/>
                  <a:pt x="86" y="226"/>
                  <a:pt x="86" y="226"/>
                </a:cubicBezTo>
                <a:cubicBezTo>
                  <a:pt x="85" y="227"/>
                  <a:pt x="85" y="227"/>
                  <a:pt x="85" y="227"/>
                </a:cubicBezTo>
                <a:cubicBezTo>
                  <a:pt x="81" y="231"/>
                  <a:pt x="81" y="231"/>
                  <a:pt x="81" y="231"/>
                </a:cubicBezTo>
                <a:cubicBezTo>
                  <a:pt x="79" y="233"/>
                  <a:pt x="79" y="233"/>
                  <a:pt x="79" y="233"/>
                </a:cubicBezTo>
                <a:cubicBezTo>
                  <a:pt x="80" y="234"/>
                  <a:pt x="80" y="234"/>
                  <a:pt x="80" y="234"/>
                </a:cubicBezTo>
                <a:cubicBezTo>
                  <a:pt x="79" y="235"/>
                  <a:pt x="79" y="235"/>
                  <a:pt x="79" y="235"/>
                </a:cubicBezTo>
                <a:cubicBezTo>
                  <a:pt x="77" y="234"/>
                  <a:pt x="77" y="234"/>
                  <a:pt x="77" y="234"/>
                </a:cubicBezTo>
                <a:cubicBezTo>
                  <a:pt x="77" y="232"/>
                  <a:pt x="77" y="232"/>
                  <a:pt x="77" y="232"/>
                </a:cubicBezTo>
                <a:cubicBezTo>
                  <a:pt x="74" y="233"/>
                  <a:pt x="74" y="233"/>
                  <a:pt x="74" y="233"/>
                </a:cubicBezTo>
                <a:cubicBezTo>
                  <a:pt x="72" y="235"/>
                  <a:pt x="72" y="235"/>
                  <a:pt x="72" y="235"/>
                </a:cubicBezTo>
                <a:cubicBezTo>
                  <a:pt x="70" y="236"/>
                  <a:pt x="70" y="236"/>
                  <a:pt x="70" y="236"/>
                </a:cubicBezTo>
                <a:cubicBezTo>
                  <a:pt x="70" y="237"/>
                  <a:pt x="70" y="237"/>
                  <a:pt x="70" y="237"/>
                </a:cubicBezTo>
                <a:cubicBezTo>
                  <a:pt x="68" y="238"/>
                  <a:pt x="68" y="238"/>
                  <a:pt x="68" y="238"/>
                </a:cubicBezTo>
                <a:cubicBezTo>
                  <a:pt x="66" y="238"/>
                  <a:pt x="66" y="238"/>
                  <a:pt x="66" y="238"/>
                </a:cubicBezTo>
                <a:cubicBezTo>
                  <a:pt x="63" y="241"/>
                  <a:pt x="63" y="241"/>
                  <a:pt x="63" y="241"/>
                </a:cubicBezTo>
                <a:cubicBezTo>
                  <a:pt x="58" y="242"/>
                  <a:pt x="58" y="242"/>
                  <a:pt x="58" y="242"/>
                </a:cubicBezTo>
                <a:cubicBezTo>
                  <a:pt x="55" y="245"/>
                  <a:pt x="55" y="245"/>
                  <a:pt x="55" y="245"/>
                </a:cubicBezTo>
                <a:cubicBezTo>
                  <a:pt x="54" y="248"/>
                  <a:pt x="54" y="248"/>
                  <a:pt x="54" y="248"/>
                </a:cubicBezTo>
                <a:cubicBezTo>
                  <a:pt x="54" y="249"/>
                  <a:pt x="54" y="249"/>
                  <a:pt x="54" y="249"/>
                </a:cubicBezTo>
                <a:cubicBezTo>
                  <a:pt x="54" y="250"/>
                  <a:pt x="54" y="250"/>
                  <a:pt x="54" y="250"/>
                </a:cubicBezTo>
                <a:cubicBezTo>
                  <a:pt x="54" y="252"/>
                  <a:pt x="54" y="252"/>
                  <a:pt x="54" y="252"/>
                </a:cubicBezTo>
                <a:cubicBezTo>
                  <a:pt x="54" y="252"/>
                  <a:pt x="54" y="252"/>
                  <a:pt x="54" y="252"/>
                </a:cubicBezTo>
                <a:cubicBezTo>
                  <a:pt x="52" y="250"/>
                  <a:pt x="52" y="250"/>
                  <a:pt x="52" y="250"/>
                </a:cubicBezTo>
                <a:cubicBezTo>
                  <a:pt x="51" y="250"/>
                  <a:pt x="51" y="250"/>
                  <a:pt x="51" y="250"/>
                </a:cubicBezTo>
                <a:cubicBezTo>
                  <a:pt x="51" y="251"/>
                  <a:pt x="51" y="251"/>
                  <a:pt x="51" y="251"/>
                </a:cubicBezTo>
                <a:cubicBezTo>
                  <a:pt x="51" y="253"/>
                  <a:pt x="51" y="253"/>
                  <a:pt x="51" y="253"/>
                </a:cubicBezTo>
                <a:cubicBezTo>
                  <a:pt x="50" y="253"/>
                  <a:pt x="50" y="253"/>
                  <a:pt x="50" y="253"/>
                </a:cubicBezTo>
                <a:cubicBezTo>
                  <a:pt x="49" y="252"/>
                  <a:pt x="49" y="252"/>
                  <a:pt x="49" y="252"/>
                </a:cubicBezTo>
                <a:cubicBezTo>
                  <a:pt x="49" y="250"/>
                  <a:pt x="49" y="250"/>
                  <a:pt x="49" y="250"/>
                </a:cubicBezTo>
                <a:cubicBezTo>
                  <a:pt x="50" y="249"/>
                  <a:pt x="50" y="249"/>
                  <a:pt x="50" y="249"/>
                </a:cubicBezTo>
                <a:cubicBezTo>
                  <a:pt x="49" y="248"/>
                  <a:pt x="49" y="248"/>
                  <a:pt x="49" y="248"/>
                </a:cubicBezTo>
                <a:cubicBezTo>
                  <a:pt x="47" y="248"/>
                  <a:pt x="47" y="248"/>
                  <a:pt x="47" y="248"/>
                </a:cubicBezTo>
                <a:cubicBezTo>
                  <a:pt x="46" y="248"/>
                  <a:pt x="46" y="248"/>
                  <a:pt x="46" y="248"/>
                </a:cubicBezTo>
                <a:cubicBezTo>
                  <a:pt x="44" y="248"/>
                  <a:pt x="44" y="248"/>
                  <a:pt x="44" y="248"/>
                </a:cubicBezTo>
                <a:cubicBezTo>
                  <a:pt x="41" y="249"/>
                  <a:pt x="41" y="249"/>
                  <a:pt x="41" y="249"/>
                </a:cubicBezTo>
                <a:cubicBezTo>
                  <a:pt x="39" y="250"/>
                  <a:pt x="39" y="250"/>
                  <a:pt x="39" y="250"/>
                </a:cubicBezTo>
                <a:cubicBezTo>
                  <a:pt x="38" y="251"/>
                  <a:pt x="38" y="251"/>
                  <a:pt x="38" y="251"/>
                </a:cubicBezTo>
                <a:cubicBezTo>
                  <a:pt x="35" y="252"/>
                  <a:pt x="35" y="252"/>
                  <a:pt x="35" y="252"/>
                </a:cubicBezTo>
                <a:cubicBezTo>
                  <a:pt x="33" y="254"/>
                  <a:pt x="33" y="254"/>
                  <a:pt x="33" y="254"/>
                </a:cubicBezTo>
                <a:cubicBezTo>
                  <a:pt x="30" y="256"/>
                  <a:pt x="30" y="256"/>
                  <a:pt x="30" y="256"/>
                </a:cubicBezTo>
                <a:cubicBezTo>
                  <a:pt x="31" y="257"/>
                  <a:pt x="31" y="257"/>
                  <a:pt x="31" y="257"/>
                </a:cubicBezTo>
                <a:cubicBezTo>
                  <a:pt x="30" y="258"/>
                  <a:pt x="30" y="258"/>
                  <a:pt x="30" y="258"/>
                </a:cubicBezTo>
                <a:cubicBezTo>
                  <a:pt x="29" y="258"/>
                  <a:pt x="29" y="258"/>
                  <a:pt x="29" y="258"/>
                </a:cubicBezTo>
                <a:cubicBezTo>
                  <a:pt x="27" y="259"/>
                  <a:pt x="27" y="259"/>
                  <a:pt x="27" y="259"/>
                </a:cubicBezTo>
                <a:cubicBezTo>
                  <a:pt x="25" y="260"/>
                  <a:pt x="25" y="260"/>
                  <a:pt x="25" y="260"/>
                </a:cubicBezTo>
                <a:cubicBezTo>
                  <a:pt x="25" y="261"/>
                  <a:pt x="25" y="261"/>
                  <a:pt x="25" y="261"/>
                </a:cubicBezTo>
                <a:cubicBezTo>
                  <a:pt x="24" y="261"/>
                  <a:pt x="24" y="261"/>
                  <a:pt x="24" y="261"/>
                </a:cubicBezTo>
                <a:cubicBezTo>
                  <a:pt x="22" y="261"/>
                  <a:pt x="22" y="261"/>
                  <a:pt x="22" y="261"/>
                </a:cubicBezTo>
                <a:cubicBezTo>
                  <a:pt x="20" y="261"/>
                  <a:pt x="20" y="261"/>
                  <a:pt x="20" y="261"/>
                </a:cubicBezTo>
                <a:cubicBezTo>
                  <a:pt x="20" y="263"/>
                  <a:pt x="20" y="263"/>
                  <a:pt x="20" y="263"/>
                </a:cubicBezTo>
                <a:cubicBezTo>
                  <a:pt x="19" y="265"/>
                  <a:pt x="19" y="265"/>
                  <a:pt x="19" y="265"/>
                </a:cubicBezTo>
                <a:cubicBezTo>
                  <a:pt x="20" y="266"/>
                  <a:pt x="20" y="266"/>
                  <a:pt x="20" y="266"/>
                </a:cubicBezTo>
                <a:cubicBezTo>
                  <a:pt x="21" y="265"/>
                  <a:pt x="21" y="265"/>
                  <a:pt x="21" y="265"/>
                </a:cubicBezTo>
                <a:cubicBezTo>
                  <a:pt x="22" y="264"/>
                  <a:pt x="22" y="264"/>
                  <a:pt x="22" y="264"/>
                </a:cubicBezTo>
                <a:cubicBezTo>
                  <a:pt x="21" y="263"/>
                  <a:pt x="21" y="263"/>
                  <a:pt x="21" y="263"/>
                </a:cubicBezTo>
                <a:cubicBezTo>
                  <a:pt x="23" y="262"/>
                  <a:pt x="23" y="262"/>
                  <a:pt x="23" y="262"/>
                </a:cubicBezTo>
                <a:cubicBezTo>
                  <a:pt x="23" y="263"/>
                  <a:pt x="23" y="263"/>
                  <a:pt x="23" y="263"/>
                </a:cubicBezTo>
                <a:cubicBezTo>
                  <a:pt x="23" y="264"/>
                  <a:pt x="23" y="264"/>
                  <a:pt x="23" y="264"/>
                </a:cubicBezTo>
                <a:cubicBezTo>
                  <a:pt x="23" y="265"/>
                  <a:pt x="23" y="265"/>
                  <a:pt x="23" y="265"/>
                </a:cubicBezTo>
                <a:cubicBezTo>
                  <a:pt x="25" y="265"/>
                  <a:pt x="25" y="265"/>
                  <a:pt x="25" y="265"/>
                </a:cubicBezTo>
                <a:cubicBezTo>
                  <a:pt x="27" y="262"/>
                  <a:pt x="27" y="262"/>
                  <a:pt x="27" y="262"/>
                </a:cubicBezTo>
                <a:cubicBezTo>
                  <a:pt x="28" y="261"/>
                  <a:pt x="28" y="261"/>
                  <a:pt x="28" y="261"/>
                </a:cubicBezTo>
                <a:cubicBezTo>
                  <a:pt x="28" y="263"/>
                  <a:pt x="28" y="263"/>
                  <a:pt x="28" y="263"/>
                </a:cubicBezTo>
                <a:cubicBezTo>
                  <a:pt x="28" y="264"/>
                  <a:pt x="28" y="264"/>
                  <a:pt x="28" y="264"/>
                </a:cubicBezTo>
                <a:cubicBezTo>
                  <a:pt x="28" y="265"/>
                  <a:pt x="28" y="265"/>
                  <a:pt x="28" y="265"/>
                </a:cubicBezTo>
                <a:cubicBezTo>
                  <a:pt x="30" y="264"/>
                  <a:pt x="30" y="264"/>
                  <a:pt x="30" y="264"/>
                </a:cubicBezTo>
                <a:cubicBezTo>
                  <a:pt x="31" y="263"/>
                  <a:pt x="31" y="263"/>
                  <a:pt x="31" y="263"/>
                </a:cubicBezTo>
                <a:cubicBezTo>
                  <a:pt x="31" y="264"/>
                  <a:pt x="31" y="264"/>
                  <a:pt x="31" y="264"/>
                </a:cubicBezTo>
                <a:cubicBezTo>
                  <a:pt x="32" y="264"/>
                  <a:pt x="32" y="264"/>
                  <a:pt x="32" y="264"/>
                </a:cubicBezTo>
                <a:cubicBezTo>
                  <a:pt x="32" y="263"/>
                  <a:pt x="32" y="263"/>
                  <a:pt x="32" y="263"/>
                </a:cubicBezTo>
                <a:cubicBezTo>
                  <a:pt x="34" y="262"/>
                  <a:pt x="34" y="262"/>
                  <a:pt x="34" y="262"/>
                </a:cubicBezTo>
                <a:cubicBezTo>
                  <a:pt x="36" y="262"/>
                  <a:pt x="36" y="262"/>
                  <a:pt x="36" y="262"/>
                </a:cubicBezTo>
                <a:cubicBezTo>
                  <a:pt x="38" y="261"/>
                  <a:pt x="38" y="261"/>
                  <a:pt x="38" y="261"/>
                </a:cubicBezTo>
                <a:cubicBezTo>
                  <a:pt x="39" y="258"/>
                  <a:pt x="39" y="258"/>
                  <a:pt x="39" y="258"/>
                </a:cubicBezTo>
                <a:cubicBezTo>
                  <a:pt x="38" y="257"/>
                  <a:pt x="38" y="257"/>
                  <a:pt x="38" y="257"/>
                </a:cubicBezTo>
                <a:cubicBezTo>
                  <a:pt x="40" y="256"/>
                  <a:pt x="40" y="256"/>
                  <a:pt x="40" y="256"/>
                </a:cubicBezTo>
                <a:cubicBezTo>
                  <a:pt x="42" y="254"/>
                  <a:pt x="42" y="254"/>
                  <a:pt x="42" y="254"/>
                </a:cubicBezTo>
                <a:cubicBezTo>
                  <a:pt x="43" y="254"/>
                  <a:pt x="43" y="254"/>
                  <a:pt x="43" y="254"/>
                </a:cubicBezTo>
                <a:cubicBezTo>
                  <a:pt x="45" y="256"/>
                  <a:pt x="45" y="256"/>
                  <a:pt x="45" y="256"/>
                </a:cubicBezTo>
                <a:cubicBezTo>
                  <a:pt x="44" y="256"/>
                  <a:pt x="44" y="256"/>
                  <a:pt x="44" y="256"/>
                </a:cubicBezTo>
                <a:cubicBezTo>
                  <a:pt x="43" y="257"/>
                  <a:pt x="43" y="257"/>
                  <a:pt x="43" y="257"/>
                </a:cubicBezTo>
                <a:cubicBezTo>
                  <a:pt x="41" y="258"/>
                  <a:pt x="41" y="258"/>
                  <a:pt x="41" y="258"/>
                </a:cubicBezTo>
                <a:cubicBezTo>
                  <a:pt x="41" y="260"/>
                  <a:pt x="41" y="260"/>
                  <a:pt x="41" y="260"/>
                </a:cubicBezTo>
                <a:cubicBezTo>
                  <a:pt x="42" y="261"/>
                  <a:pt x="42" y="261"/>
                  <a:pt x="42" y="261"/>
                </a:cubicBezTo>
                <a:cubicBezTo>
                  <a:pt x="45" y="259"/>
                  <a:pt x="45" y="259"/>
                  <a:pt x="45" y="259"/>
                </a:cubicBezTo>
                <a:cubicBezTo>
                  <a:pt x="45" y="257"/>
                  <a:pt x="45" y="257"/>
                  <a:pt x="45" y="257"/>
                </a:cubicBezTo>
                <a:cubicBezTo>
                  <a:pt x="47" y="257"/>
                  <a:pt x="47" y="257"/>
                  <a:pt x="47" y="257"/>
                </a:cubicBezTo>
                <a:cubicBezTo>
                  <a:pt x="47" y="258"/>
                  <a:pt x="47" y="258"/>
                  <a:pt x="47" y="258"/>
                </a:cubicBezTo>
                <a:cubicBezTo>
                  <a:pt x="48" y="256"/>
                  <a:pt x="48" y="256"/>
                  <a:pt x="48" y="256"/>
                </a:cubicBezTo>
                <a:cubicBezTo>
                  <a:pt x="49" y="257"/>
                  <a:pt x="49" y="257"/>
                  <a:pt x="49" y="257"/>
                </a:cubicBezTo>
                <a:cubicBezTo>
                  <a:pt x="49" y="258"/>
                  <a:pt x="49" y="258"/>
                  <a:pt x="49" y="258"/>
                </a:cubicBezTo>
                <a:cubicBezTo>
                  <a:pt x="48" y="259"/>
                  <a:pt x="48" y="259"/>
                  <a:pt x="48" y="259"/>
                </a:cubicBezTo>
                <a:cubicBezTo>
                  <a:pt x="49" y="259"/>
                  <a:pt x="49" y="259"/>
                  <a:pt x="49" y="259"/>
                </a:cubicBezTo>
                <a:cubicBezTo>
                  <a:pt x="51" y="257"/>
                  <a:pt x="51" y="257"/>
                  <a:pt x="51" y="257"/>
                </a:cubicBezTo>
                <a:cubicBezTo>
                  <a:pt x="52" y="257"/>
                  <a:pt x="52" y="257"/>
                  <a:pt x="52" y="257"/>
                </a:cubicBezTo>
                <a:cubicBezTo>
                  <a:pt x="54" y="256"/>
                  <a:pt x="54" y="256"/>
                  <a:pt x="54" y="256"/>
                </a:cubicBezTo>
                <a:cubicBezTo>
                  <a:pt x="55" y="256"/>
                  <a:pt x="55" y="256"/>
                  <a:pt x="55" y="256"/>
                </a:cubicBezTo>
                <a:cubicBezTo>
                  <a:pt x="57" y="253"/>
                  <a:pt x="57" y="253"/>
                  <a:pt x="57" y="253"/>
                </a:cubicBezTo>
                <a:cubicBezTo>
                  <a:pt x="59" y="252"/>
                  <a:pt x="59" y="252"/>
                  <a:pt x="59" y="252"/>
                </a:cubicBezTo>
                <a:cubicBezTo>
                  <a:pt x="60" y="253"/>
                  <a:pt x="60" y="253"/>
                  <a:pt x="60" y="253"/>
                </a:cubicBezTo>
                <a:cubicBezTo>
                  <a:pt x="60" y="254"/>
                  <a:pt x="60" y="254"/>
                  <a:pt x="60" y="254"/>
                </a:cubicBezTo>
                <a:cubicBezTo>
                  <a:pt x="59" y="256"/>
                  <a:pt x="59" y="256"/>
                  <a:pt x="59" y="256"/>
                </a:cubicBezTo>
                <a:cubicBezTo>
                  <a:pt x="58" y="258"/>
                  <a:pt x="58" y="258"/>
                  <a:pt x="58" y="258"/>
                </a:cubicBezTo>
                <a:cubicBezTo>
                  <a:pt x="58" y="259"/>
                  <a:pt x="58" y="259"/>
                  <a:pt x="58" y="259"/>
                </a:cubicBezTo>
                <a:cubicBezTo>
                  <a:pt x="59" y="259"/>
                  <a:pt x="59" y="259"/>
                  <a:pt x="59" y="259"/>
                </a:cubicBezTo>
                <a:cubicBezTo>
                  <a:pt x="62" y="256"/>
                  <a:pt x="62" y="256"/>
                  <a:pt x="62" y="256"/>
                </a:cubicBezTo>
                <a:cubicBezTo>
                  <a:pt x="62" y="253"/>
                  <a:pt x="62" y="253"/>
                  <a:pt x="62" y="253"/>
                </a:cubicBezTo>
                <a:cubicBezTo>
                  <a:pt x="62" y="252"/>
                  <a:pt x="62" y="252"/>
                  <a:pt x="62" y="252"/>
                </a:cubicBezTo>
                <a:cubicBezTo>
                  <a:pt x="63" y="254"/>
                  <a:pt x="63" y="254"/>
                  <a:pt x="63" y="254"/>
                </a:cubicBezTo>
                <a:cubicBezTo>
                  <a:pt x="64" y="253"/>
                  <a:pt x="64" y="253"/>
                  <a:pt x="64" y="253"/>
                </a:cubicBezTo>
                <a:cubicBezTo>
                  <a:pt x="66" y="253"/>
                  <a:pt x="66" y="253"/>
                  <a:pt x="66" y="253"/>
                </a:cubicBezTo>
                <a:cubicBezTo>
                  <a:pt x="68" y="253"/>
                  <a:pt x="68" y="253"/>
                  <a:pt x="68" y="253"/>
                </a:cubicBezTo>
                <a:cubicBezTo>
                  <a:pt x="70" y="251"/>
                  <a:pt x="70" y="251"/>
                  <a:pt x="70" y="251"/>
                </a:cubicBezTo>
                <a:cubicBezTo>
                  <a:pt x="70" y="251"/>
                  <a:pt x="70" y="251"/>
                  <a:pt x="70" y="251"/>
                </a:cubicBezTo>
                <a:cubicBezTo>
                  <a:pt x="71" y="251"/>
                  <a:pt x="71" y="251"/>
                  <a:pt x="71" y="251"/>
                </a:cubicBezTo>
                <a:cubicBezTo>
                  <a:pt x="72" y="249"/>
                  <a:pt x="72" y="249"/>
                  <a:pt x="72" y="249"/>
                </a:cubicBezTo>
                <a:cubicBezTo>
                  <a:pt x="73" y="248"/>
                  <a:pt x="73" y="248"/>
                  <a:pt x="73" y="248"/>
                </a:cubicBezTo>
                <a:cubicBezTo>
                  <a:pt x="73" y="249"/>
                  <a:pt x="73" y="249"/>
                  <a:pt x="73" y="249"/>
                </a:cubicBezTo>
                <a:cubicBezTo>
                  <a:pt x="73" y="250"/>
                  <a:pt x="73" y="250"/>
                  <a:pt x="73" y="250"/>
                </a:cubicBezTo>
                <a:cubicBezTo>
                  <a:pt x="73" y="252"/>
                  <a:pt x="73" y="252"/>
                  <a:pt x="73" y="252"/>
                </a:cubicBezTo>
                <a:cubicBezTo>
                  <a:pt x="74" y="251"/>
                  <a:pt x="74" y="251"/>
                  <a:pt x="74" y="251"/>
                </a:cubicBezTo>
                <a:cubicBezTo>
                  <a:pt x="76" y="250"/>
                  <a:pt x="76" y="250"/>
                  <a:pt x="76" y="250"/>
                </a:cubicBezTo>
                <a:cubicBezTo>
                  <a:pt x="75" y="249"/>
                  <a:pt x="75" y="249"/>
                  <a:pt x="75" y="249"/>
                </a:cubicBezTo>
                <a:cubicBezTo>
                  <a:pt x="76" y="248"/>
                  <a:pt x="76" y="248"/>
                  <a:pt x="76" y="248"/>
                </a:cubicBezTo>
                <a:cubicBezTo>
                  <a:pt x="76" y="247"/>
                  <a:pt x="76" y="247"/>
                  <a:pt x="76" y="247"/>
                </a:cubicBezTo>
                <a:cubicBezTo>
                  <a:pt x="73" y="247"/>
                  <a:pt x="73" y="247"/>
                  <a:pt x="73" y="247"/>
                </a:cubicBezTo>
                <a:cubicBezTo>
                  <a:pt x="73" y="246"/>
                  <a:pt x="73" y="246"/>
                  <a:pt x="73" y="246"/>
                </a:cubicBezTo>
                <a:cubicBezTo>
                  <a:pt x="75" y="246"/>
                  <a:pt x="75" y="246"/>
                  <a:pt x="75" y="246"/>
                </a:cubicBezTo>
                <a:cubicBezTo>
                  <a:pt x="78" y="244"/>
                  <a:pt x="78" y="244"/>
                  <a:pt x="78" y="244"/>
                </a:cubicBezTo>
                <a:cubicBezTo>
                  <a:pt x="82" y="244"/>
                  <a:pt x="82" y="244"/>
                  <a:pt x="82" y="244"/>
                </a:cubicBezTo>
                <a:cubicBezTo>
                  <a:pt x="83" y="243"/>
                  <a:pt x="83" y="243"/>
                  <a:pt x="83" y="243"/>
                </a:cubicBezTo>
                <a:cubicBezTo>
                  <a:pt x="83" y="242"/>
                  <a:pt x="83" y="242"/>
                  <a:pt x="83" y="242"/>
                </a:cubicBezTo>
                <a:cubicBezTo>
                  <a:pt x="82" y="242"/>
                  <a:pt x="82" y="242"/>
                  <a:pt x="82" y="242"/>
                </a:cubicBezTo>
                <a:cubicBezTo>
                  <a:pt x="83" y="241"/>
                  <a:pt x="83" y="241"/>
                  <a:pt x="83" y="241"/>
                </a:cubicBezTo>
                <a:cubicBezTo>
                  <a:pt x="85" y="241"/>
                  <a:pt x="85" y="241"/>
                  <a:pt x="85" y="241"/>
                </a:cubicBezTo>
                <a:cubicBezTo>
                  <a:pt x="86" y="240"/>
                  <a:pt x="86" y="240"/>
                  <a:pt x="86" y="240"/>
                </a:cubicBezTo>
                <a:cubicBezTo>
                  <a:pt x="87" y="240"/>
                  <a:pt x="87" y="240"/>
                  <a:pt x="87" y="240"/>
                </a:cubicBezTo>
                <a:cubicBezTo>
                  <a:pt x="87" y="242"/>
                  <a:pt x="87" y="242"/>
                  <a:pt x="87" y="242"/>
                </a:cubicBezTo>
                <a:cubicBezTo>
                  <a:pt x="88" y="242"/>
                  <a:pt x="88" y="242"/>
                  <a:pt x="88" y="242"/>
                </a:cubicBezTo>
                <a:cubicBezTo>
                  <a:pt x="89" y="240"/>
                  <a:pt x="89" y="240"/>
                  <a:pt x="89" y="240"/>
                </a:cubicBezTo>
                <a:cubicBezTo>
                  <a:pt x="89" y="240"/>
                  <a:pt x="89" y="240"/>
                  <a:pt x="89" y="240"/>
                </a:cubicBezTo>
                <a:cubicBezTo>
                  <a:pt x="90" y="238"/>
                  <a:pt x="90" y="238"/>
                  <a:pt x="90" y="238"/>
                </a:cubicBezTo>
                <a:cubicBezTo>
                  <a:pt x="90" y="237"/>
                  <a:pt x="90" y="237"/>
                  <a:pt x="90" y="237"/>
                </a:cubicBezTo>
                <a:cubicBezTo>
                  <a:pt x="91" y="236"/>
                  <a:pt x="91" y="236"/>
                  <a:pt x="91" y="236"/>
                </a:cubicBezTo>
                <a:cubicBezTo>
                  <a:pt x="92" y="237"/>
                  <a:pt x="92" y="237"/>
                  <a:pt x="92" y="237"/>
                </a:cubicBezTo>
                <a:cubicBezTo>
                  <a:pt x="92" y="238"/>
                  <a:pt x="92" y="238"/>
                  <a:pt x="92" y="238"/>
                </a:cubicBezTo>
                <a:cubicBezTo>
                  <a:pt x="93" y="239"/>
                  <a:pt x="93" y="239"/>
                  <a:pt x="93" y="239"/>
                </a:cubicBezTo>
                <a:cubicBezTo>
                  <a:pt x="95" y="237"/>
                  <a:pt x="95" y="237"/>
                  <a:pt x="95" y="237"/>
                </a:cubicBezTo>
                <a:cubicBezTo>
                  <a:pt x="96" y="236"/>
                  <a:pt x="96" y="236"/>
                  <a:pt x="96" y="236"/>
                </a:cubicBezTo>
                <a:cubicBezTo>
                  <a:pt x="98" y="236"/>
                  <a:pt x="98" y="236"/>
                  <a:pt x="98" y="236"/>
                </a:cubicBezTo>
                <a:cubicBezTo>
                  <a:pt x="99" y="234"/>
                  <a:pt x="99" y="234"/>
                  <a:pt x="99" y="234"/>
                </a:cubicBezTo>
                <a:cubicBezTo>
                  <a:pt x="99" y="234"/>
                  <a:pt x="99" y="234"/>
                  <a:pt x="99" y="234"/>
                </a:cubicBezTo>
                <a:cubicBezTo>
                  <a:pt x="100" y="235"/>
                  <a:pt x="100" y="235"/>
                  <a:pt x="100" y="235"/>
                </a:cubicBezTo>
                <a:cubicBezTo>
                  <a:pt x="102" y="234"/>
                  <a:pt x="102" y="234"/>
                  <a:pt x="102" y="234"/>
                </a:cubicBezTo>
                <a:cubicBezTo>
                  <a:pt x="104" y="232"/>
                  <a:pt x="104" y="232"/>
                  <a:pt x="104" y="232"/>
                </a:cubicBezTo>
                <a:cubicBezTo>
                  <a:pt x="104" y="230"/>
                  <a:pt x="104" y="230"/>
                  <a:pt x="104" y="230"/>
                </a:cubicBezTo>
                <a:cubicBezTo>
                  <a:pt x="104" y="230"/>
                  <a:pt x="104" y="230"/>
                  <a:pt x="104" y="230"/>
                </a:cubicBezTo>
                <a:cubicBezTo>
                  <a:pt x="102" y="230"/>
                  <a:pt x="102" y="230"/>
                  <a:pt x="102" y="230"/>
                </a:cubicBezTo>
                <a:cubicBezTo>
                  <a:pt x="102" y="230"/>
                  <a:pt x="102" y="230"/>
                  <a:pt x="102" y="230"/>
                </a:cubicBezTo>
                <a:cubicBezTo>
                  <a:pt x="105" y="228"/>
                  <a:pt x="105" y="228"/>
                  <a:pt x="105" y="228"/>
                </a:cubicBezTo>
                <a:cubicBezTo>
                  <a:pt x="106" y="227"/>
                  <a:pt x="106" y="227"/>
                  <a:pt x="106" y="227"/>
                </a:cubicBezTo>
                <a:cubicBezTo>
                  <a:pt x="108" y="226"/>
                  <a:pt x="108" y="226"/>
                  <a:pt x="108" y="226"/>
                </a:cubicBezTo>
                <a:cubicBezTo>
                  <a:pt x="109" y="226"/>
                  <a:pt x="109" y="226"/>
                  <a:pt x="109" y="226"/>
                </a:cubicBezTo>
                <a:cubicBezTo>
                  <a:pt x="109" y="226"/>
                  <a:pt x="109" y="226"/>
                  <a:pt x="109" y="226"/>
                </a:cubicBezTo>
                <a:cubicBezTo>
                  <a:pt x="111" y="224"/>
                  <a:pt x="111" y="224"/>
                  <a:pt x="111" y="224"/>
                </a:cubicBezTo>
                <a:cubicBezTo>
                  <a:pt x="113" y="223"/>
                  <a:pt x="113" y="223"/>
                  <a:pt x="113" y="223"/>
                </a:cubicBezTo>
                <a:cubicBezTo>
                  <a:pt x="114" y="222"/>
                  <a:pt x="114" y="222"/>
                  <a:pt x="114" y="222"/>
                </a:cubicBezTo>
                <a:cubicBezTo>
                  <a:pt x="115" y="222"/>
                  <a:pt x="115" y="222"/>
                  <a:pt x="115" y="222"/>
                </a:cubicBezTo>
                <a:cubicBezTo>
                  <a:pt x="116" y="221"/>
                  <a:pt x="116" y="221"/>
                  <a:pt x="116" y="221"/>
                </a:cubicBezTo>
                <a:cubicBezTo>
                  <a:pt x="117" y="220"/>
                  <a:pt x="117" y="220"/>
                  <a:pt x="117" y="220"/>
                </a:cubicBezTo>
                <a:cubicBezTo>
                  <a:pt x="118" y="222"/>
                  <a:pt x="118" y="222"/>
                  <a:pt x="118" y="222"/>
                </a:cubicBezTo>
                <a:cubicBezTo>
                  <a:pt x="118" y="222"/>
                  <a:pt x="118" y="222"/>
                  <a:pt x="118" y="222"/>
                </a:cubicBezTo>
                <a:cubicBezTo>
                  <a:pt x="119" y="221"/>
                  <a:pt x="119" y="221"/>
                  <a:pt x="119" y="221"/>
                </a:cubicBezTo>
                <a:cubicBezTo>
                  <a:pt x="121" y="221"/>
                  <a:pt x="121" y="221"/>
                  <a:pt x="121" y="221"/>
                </a:cubicBezTo>
                <a:cubicBezTo>
                  <a:pt x="121" y="220"/>
                  <a:pt x="121" y="220"/>
                  <a:pt x="121" y="220"/>
                </a:cubicBezTo>
                <a:cubicBezTo>
                  <a:pt x="121" y="219"/>
                  <a:pt x="121" y="219"/>
                  <a:pt x="121" y="219"/>
                </a:cubicBezTo>
                <a:cubicBezTo>
                  <a:pt x="123" y="218"/>
                  <a:pt x="123" y="218"/>
                  <a:pt x="123" y="218"/>
                </a:cubicBezTo>
                <a:cubicBezTo>
                  <a:pt x="124" y="217"/>
                  <a:pt x="124" y="217"/>
                  <a:pt x="124" y="217"/>
                </a:cubicBezTo>
                <a:cubicBezTo>
                  <a:pt x="124" y="218"/>
                  <a:pt x="124" y="218"/>
                  <a:pt x="124" y="218"/>
                </a:cubicBezTo>
                <a:cubicBezTo>
                  <a:pt x="127" y="218"/>
                  <a:pt x="127" y="218"/>
                  <a:pt x="127" y="218"/>
                </a:cubicBezTo>
                <a:cubicBezTo>
                  <a:pt x="128" y="216"/>
                  <a:pt x="128" y="216"/>
                  <a:pt x="128" y="216"/>
                </a:cubicBezTo>
                <a:cubicBezTo>
                  <a:pt x="129" y="216"/>
                  <a:pt x="129" y="216"/>
                  <a:pt x="129" y="216"/>
                </a:cubicBezTo>
                <a:cubicBezTo>
                  <a:pt x="129" y="217"/>
                  <a:pt x="129" y="217"/>
                  <a:pt x="129" y="217"/>
                </a:cubicBezTo>
                <a:cubicBezTo>
                  <a:pt x="129" y="217"/>
                  <a:pt x="129" y="217"/>
                  <a:pt x="129" y="217"/>
                </a:cubicBezTo>
                <a:cubicBezTo>
                  <a:pt x="131" y="216"/>
                  <a:pt x="131" y="216"/>
                  <a:pt x="131" y="216"/>
                </a:cubicBezTo>
                <a:cubicBezTo>
                  <a:pt x="131" y="217"/>
                  <a:pt x="131" y="217"/>
                  <a:pt x="131" y="217"/>
                </a:cubicBezTo>
                <a:cubicBezTo>
                  <a:pt x="132" y="217"/>
                  <a:pt x="132" y="217"/>
                  <a:pt x="132" y="217"/>
                </a:cubicBezTo>
                <a:cubicBezTo>
                  <a:pt x="133" y="214"/>
                  <a:pt x="133" y="214"/>
                  <a:pt x="133" y="214"/>
                </a:cubicBezTo>
                <a:cubicBezTo>
                  <a:pt x="132" y="214"/>
                  <a:pt x="132" y="214"/>
                  <a:pt x="132" y="214"/>
                </a:cubicBezTo>
                <a:cubicBezTo>
                  <a:pt x="131" y="214"/>
                  <a:pt x="131" y="214"/>
                  <a:pt x="131" y="214"/>
                </a:cubicBezTo>
                <a:cubicBezTo>
                  <a:pt x="132" y="213"/>
                  <a:pt x="132" y="213"/>
                  <a:pt x="132" y="213"/>
                </a:cubicBezTo>
                <a:cubicBezTo>
                  <a:pt x="134" y="211"/>
                  <a:pt x="134" y="211"/>
                  <a:pt x="134" y="211"/>
                </a:cubicBezTo>
                <a:cubicBezTo>
                  <a:pt x="135" y="211"/>
                  <a:pt x="135" y="211"/>
                  <a:pt x="135" y="211"/>
                </a:cubicBezTo>
                <a:cubicBezTo>
                  <a:pt x="136" y="212"/>
                  <a:pt x="136" y="212"/>
                  <a:pt x="136" y="212"/>
                </a:cubicBezTo>
                <a:cubicBezTo>
                  <a:pt x="136" y="211"/>
                  <a:pt x="136" y="211"/>
                  <a:pt x="136" y="211"/>
                </a:cubicBezTo>
                <a:cubicBezTo>
                  <a:pt x="135" y="210"/>
                  <a:pt x="135" y="210"/>
                  <a:pt x="135" y="210"/>
                </a:cubicBezTo>
                <a:cubicBezTo>
                  <a:pt x="134" y="210"/>
                  <a:pt x="134" y="210"/>
                  <a:pt x="134" y="210"/>
                </a:cubicBezTo>
                <a:cubicBezTo>
                  <a:pt x="135" y="209"/>
                  <a:pt x="135" y="209"/>
                  <a:pt x="135" y="209"/>
                </a:cubicBezTo>
                <a:cubicBezTo>
                  <a:pt x="137" y="210"/>
                  <a:pt x="137" y="210"/>
                  <a:pt x="137" y="210"/>
                </a:cubicBezTo>
                <a:cubicBezTo>
                  <a:pt x="139" y="208"/>
                  <a:pt x="139" y="208"/>
                  <a:pt x="139" y="208"/>
                </a:cubicBezTo>
                <a:cubicBezTo>
                  <a:pt x="141" y="208"/>
                  <a:pt x="141" y="208"/>
                  <a:pt x="141" y="208"/>
                </a:cubicBezTo>
                <a:cubicBezTo>
                  <a:pt x="143" y="206"/>
                  <a:pt x="143" y="206"/>
                  <a:pt x="143" y="206"/>
                </a:cubicBezTo>
                <a:cubicBezTo>
                  <a:pt x="145" y="206"/>
                  <a:pt x="145" y="206"/>
                  <a:pt x="145" y="206"/>
                </a:cubicBezTo>
                <a:cubicBezTo>
                  <a:pt x="147" y="203"/>
                  <a:pt x="147" y="203"/>
                  <a:pt x="147" y="203"/>
                </a:cubicBezTo>
                <a:cubicBezTo>
                  <a:pt x="147" y="200"/>
                  <a:pt x="147" y="200"/>
                  <a:pt x="147" y="200"/>
                </a:cubicBezTo>
                <a:cubicBezTo>
                  <a:pt x="146" y="200"/>
                  <a:pt x="146" y="200"/>
                  <a:pt x="146" y="200"/>
                </a:cubicBezTo>
                <a:cubicBezTo>
                  <a:pt x="146" y="200"/>
                  <a:pt x="146" y="200"/>
                  <a:pt x="146" y="200"/>
                </a:cubicBezTo>
                <a:cubicBezTo>
                  <a:pt x="145" y="197"/>
                  <a:pt x="145" y="197"/>
                  <a:pt x="145" y="197"/>
                </a:cubicBezTo>
                <a:cubicBezTo>
                  <a:pt x="144" y="197"/>
                  <a:pt x="144" y="197"/>
                  <a:pt x="144" y="197"/>
                </a:cubicBezTo>
                <a:cubicBezTo>
                  <a:pt x="141" y="197"/>
                  <a:pt x="141" y="197"/>
                  <a:pt x="141" y="197"/>
                </a:cubicBezTo>
                <a:cubicBezTo>
                  <a:pt x="142" y="195"/>
                  <a:pt x="142" y="195"/>
                  <a:pt x="142" y="195"/>
                </a:cubicBezTo>
                <a:cubicBezTo>
                  <a:pt x="142" y="193"/>
                  <a:pt x="142" y="193"/>
                  <a:pt x="142" y="193"/>
                </a:cubicBezTo>
                <a:cubicBezTo>
                  <a:pt x="144" y="192"/>
                  <a:pt x="144" y="192"/>
                  <a:pt x="144" y="192"/>
                </a:cubicBezTo>
                <a:cubicBezTo>
                  <a:pt x="145" y="191"/>
                  <a:pt x="145" y="191"/>
                  <a:pt x="145" y="191"/>
                </a:cubicBezTo>
                <a:cubicBezTo>
                  <a:pt x="146" y="191"/>
                  <a:pt x="146" y="191"/>
                  <a:pt x="146" y="191"/>
                </a:cubicBezTo>
                <a:cubicBezTo>
                  <a:pt x="147" y="189"/>
                  <a:pt x="147" y="189"/>
                  <a:pt x="147" y="189"/>
                </a:cubicBezTo>
                <a:cubicBezTo>
                  <a:pt x="146" y="189"/>
                  <a:pt x="146" y="189"/>
                  <a:pt x="146" y="189"/>
                </a:cubicBezTo>
                <a:cubicBezTo>
                  <a:pt x="147" y="188"/>
                  <a:pt x="147" y="188"/>
                  <a:pt x="147" y="188"/>
                </a:cubicBezTo>
                <a:cubicBezTo>
                  <a:pt x="149" y="189"/>
                  <a:pt x="149" y="189"/>
                  <a:pt x="149" y="189"/>
                </a:cubicBezTo>
                <a:cubicBezTo>
                  <a:pt x="152" y="187"/>
                  <a:pt x="152" y="187"/>
                  <a:pt x="152" y="187"/>
                </a:cubicBezTo>
                <a:cubicBezTo>
                  <a:pt x="154" y="189"/>
                  <a:pt x="154" y="189"/>
                  <a:pt x="154" y="189"/>
                </a:cubicBezTo>
                <a:cubicBezTo>
                  <a:pt x="156" y="187"/>
                  <a:pt x="156" y="187"/>
                  <a:pt x="156" y="187"/>
                </a:cubicBezTo>
                <a:cubicBezTo>
                  <a:pt x="156" y="189"/>
                  <a:pt x="156" y="189"/>
                  <a:pt x="156" y="189"/>
                </a:cubicBezTo>
                <a:cubicBezTo>
                  <a:pt x="157" y="190"/>
                  <a:pt x="157" y="190"/>
                  <a:pt x="157" y="190"/>
                </a:cubicBezTo>
                <a:cubicBezTo>
                  <a:pt x="158" y="190"/>
                  <a:pt x="158" y="190"/>
                  <a:pt x="158" y="190"/>
                </a:cubicBezTo>
                <a:cubicBezTo>
                  <a:pt x="160" y="187"/>
                  <a:pt x="160" y="187"/>
                  <a:pt x="160" y="187"/>
                </a:cubicBezTo>
                <a:cubicBezTo>
                  <a:pt x="159" y="186"/>
                  <a:pt x="159" y="186"/>
                  <a:pt x="159" y="186"/>
                </a:cubicBezTo>
                <a:cubicBezTo>
                  <a:pt x="158" y="186"/>
                  <a:pt x="158" y="186"/>
                  <a:pt x="158" y="186"/>
                </a:cubicBezTo>
                <a:cubicBezTo>
                  <a:pt x="158" y="185"/>
                  <a:pt x="158" y="185"/>
                  <a:pt x="158" y="185"/>
                </a:cubicBezTo>
                <a:cubicBezTo>
                  <a:pt x="159" y="185"/>
                  <a:pt x="159" y="185"/>
                  <a:pt x="159" y="185"/>
                </a:cubicBezTo>
                <a:cubicBezTo>
                  <a:pt x="161" y="185"/>
                  <a:pt x="161" y="185"/>
                  <a:pt x="161" y="185"/>
                </a:cubicBezTo>
                <a:cubicBezTo>
                  <a:pt x="164" y="184"/>
                  <a:pt x="164" y="184"/>
                  <a:pt x="164" y="184"/>
                </a:cubicBezTo>
                <a:cubicBezTo>
                  <a:pt x="165" y="182"/>
                  <a:pt x="165" y="182"/>
                  <a:pt x="165" y="182"/>
                </a:cubicBezTo>
                <a:cubicBezTo>
                  <a:pt x="164" y="179"/>
                  <a:pt x="164" y="179"/>
                  <a:pt x="164" y="179"/>
                </a:cubicBezTo>
                <a:cubicBezTo>
                  <a:pt x="161" y="177"/>
                  <a:pt x="161" y="177"/>
                  <a:pt x="161" y="177"/>
                </a:cubicBezTo>
                <a:cubicBezTo>
                  <a:pt x="160" y="178"/>
                  <a:pt x="160" y="178"/>
                  <a:pt x="160" y="178"/>
                </a:cubicBezTo>
                <a:cubicBezTo>
                  <a:pt x="159" y="178"/>
                  <a:pt x="159" y="178"/>
                  <a:pt x="159" y="178"/>
                </a:cubicBezTo>
                <a:cubicBezTo>
                  <a:pt x="159" y="178"/>
                  <a:pt x="159" y="178"/>
                  <a:pt x="159" y="178"/>
                </a:cubicBezTo>
                <a:cubicBezTo>
                  <a:pt x="160" y="177"/>
                  <a:pt x="160" y="177"/>
                  <a:pt x="160" y="177"/>
                </a:cubicBezTo>
                <a:cubicBezTo>
                  <a:pt x="163" y="177"/>
                  <a:pt x="163" y="177"/>
                  <a:pt x="163" y="177"/>
                </a:cubicBezTo>
                <a:cubicBezTo>
                  <a:pt x="164" y="178"/>
                  <a:pt x="164" y="178"/>
                  <a:pt x="164" y="178"/>
                </a:cubicBezTo>
                <a:cubicBezTo>
                  <a:pt x="167" y="178"/>
                  <a:pt x="167" y="178"/>
                  <a:pt x="167" y="178"/>
                </a:cubicBezTo>
                <a:cubicBezTo>
                  <a:pt x="169" y="176"/>
                  <a:pt x="169" y="176"/>
                  <a:pt x="169" y="176"/>
                </a:cubicBezTo>
                <a:cubicBezTo>
                  <a:pt x="169" y="175"/>
                  <a:pt x="169" y="175"/>
                  <a:pt x="169" y="175"/>
                </a:cubicBezTo>
                <a:cubicBezTo>
                  <a:pt x="174" y="172"/>
                  <a:pt x="174" y="172"/>
                  <a:pt x="174" y="172"/>
                </a:cubicBezTo>
                <a:cubicBezTo>
                  <a:pt x="176" y="170"/>
                  <a:pt x="176" y="170"/>
                  <a:pt x="176" y="170"/>
                </a:cubicBezTo>
                <a:cubicBezTo>
                  <a:pt x="178" y="170"/>
                  <a:pt x="178" y="170"/>
                  <a:pt x="178" y="170"/>
                </a:cubicBezTo>
                <a:cubicBezTo>
                  <a:pt x="179" y="169"/>
                  <a:pt x="179" y="169"/>
                  <a:pt x="179" y="169"/>
                </a:cubicBezTo>
                <a:cubicBezTo>
                  <a:pt x="179" y="168"/>
                  <a:pt x="179" y="168"/>
                  <a:pt x="179" y="168"/>
                </a:cubicBezTo>
                <a:cubicBezTo>
                  <a:pt x="183" y="165"/>
                  <a:pt x="183" y="165"/>
                  <a:pt x="183" y="165"/>
                </a:cubicBezTo>
                <a:cubicBezTo>
                  <a:pt x="187" y="164"/>
                  <a:pt x="187" y="164"/>
                  <a:pt x="187" y="164"/>
                </a:cubicBezTo>
                <a:cubicBezTo>
                  <a:pt x="191" y="161"/>
                  <a:pt x="191" y="161"/>
                  <a:pt x="191" y="161"/>
                </a:cubicBezTo>
                <a:cubicBezTo>
                  <a:pt x="194" y="160"/>
                  <a:pt x="194" y="160"/>
                  <a:pt x="194" y="160"/>
                </a:cubicBezTo>
                <a:cubicBezTo>
                  <a:pt x="198" y="156"/>
                  <a:pt x="198" y="156"/>
                  <a:pt x="198" y="156"/>
                </a:cubicBezTo>
                <a:cubicBezTo>
                  <a:pt x="196" y="159"/>
                  <a:pt x="196" y="159"/>
                  <a:pt x="196" y="159"/>
                </a:cubicBezTo>
                <a:cubicBezTo>
                  <a:pt x="197" y="161"/>
                  <a:pt x="197" y="161"/>
                  <a:pt x="197" y="161"/>
                </a:cubicBezTo>
                <a:cubicBezTo>
                  <a:pt x="198" y="162"/>
                  <a:pt x="198" y="162"/>
                  <a:pt x="198" y="162"/>
                </a:cubicBezTo>
                <a:cubicBezTo>
                  <a:pt x="199" y="162"/>
                  <a:pt x="199" y="162"/>
                  <a:pt x="199" y="162"/>
                </a:cubicBezTo>
                <a:cubicBezTo>
                  <a:pt x="200" y="163"/>
                  <a:pt x="200" y="163"/>
                  <a:pt x="200" y="163"/>
                </a:cubicBezTo>
                <a:cubicBezTo>
                  <a:pt x="202" y="160"/>
                  <a:pt x="202" y="160"/>
                  <a:pt x="202" y="160"/>
                </a:cubicBezTo>
                <a:cubicBezTo>
                  <a:pt x="204" y="159"/>
                  <a:pt x="204" y="159"/>
                  <a:pt x="204" y="159"/>
                </a:cubicBezTo>
                <a:cubicBezTo>
                  <a:pt x="208" y="158"/>
                  <a:pt x="208" y="158"/>
                  <a:pt x="208" y="158"/>
                </a:cubicBezTo>
                <a:cubicBezTo>
                  <a:pt x="210" y="156"/>
                  <a:pt x="210" y="156"/>
                  <a:pt x="210" y="156"/>
                </a:cubicBezTo>
                <a:cubicBezTo>
                  <a:pt x="209" y="159"/>
                  <a:pt x="209" y="159"/>
                  <a:pt x="209" y="159"/>
                </a:cubicBezTo>
                <a:cubicBezTo>
                  <a:pt x="206" y="160"/>
                  <a:pt x="206" y="160"/>
                  <a:pt x="206" y="160"/>
                </a:cubicBezTo>
                <a:cubicBezTo>
                  <a:pt x="203" y="161"/>
                  <a:pt x="203" y="161"/>
                  <a:pt x="203" y="161"/>
                </a:cubicBezTo>
                <a:cubicBezTo>
                  <a:pt x="199" y="165"/>
                  <a:pt x="199" y="165"/>
                  <a:pt x="199" y="165"/>
                </a:cubicBezTo>
                <a:cubicBezTo>
                  <a:pt x="199" y="167"/>
                  <a:pt x="199" y="167"/>
                  <a:pt x="199" y="167"/>
                </a:cubicBezTo>
                <a:cubicBezTo>
                  <a:pt x="201" y="170"/>
                  <a:pt x="201" y="170"/>
                  <a:pt x="201" y="170"/>
                </a:cubicBezTo>
                <a:cubicBezTo>
                  <a:pt x="201" y="172"/>
                  <a:pt x="201" y="172"/>
                  <a:pt x="201" y="172"/>
                </a:cubicBezTo>
                <a:cubicBezTo>
                  <a:pt x="199" y="171"/>
                  <a:pt x="199" y="171"/>
                  <a:pt x="199" y="171"/>
                </a:cubicBezTo>
                <a:cubicBezTo>
                  <a:pt x="198" y="171"/>
                  <a:pt x="198" y="171"/>
                  <a:pt x="198" y="171"/>
                </a:cubicBezTo>
                <a:cubicBezTo>
                  <a:pt x="197" y="171"/>
                  <a:pt x="197" y="171"/>
                  <a:pt x="197" y="171"/>
                </a:cubicBezTo>
                <a:cubicBezTo>
                  <a:pt x="195" y="171"/>
                  <a:pt x="195" y="171"/>
                  <a:pt x="195" y="171"/>
                </a:cubicBezTo>
                <a:cubicBezTo>
                  <a:pt x="193" y="170"/>
                  <a:pt x="193" y="170"/>
                  <a:pt x="193" y="170"/>
                </a:cubicBezTo>
                <a:cubicBezTo>
                  <a:pt x="193" y="167"/>
                  <a:pt x="193" y="167"/>
                  <a:pt x="193" y="167"/>
                </a:cubicBezTo>
                <a:cubicBezTo>
                  <a:pt x="189" y="169"/>
                  <a:pt x="189" y="169"/>
                  <a:pt x="189" y="169"/>
                </a:cubicBezTo>
                <a:cubicBezTo>
                  <a:pt x="188" y="169"/>
                  <a:pt x="188" y="169"/>
                  <a:pt x="188" y="169"/>
                </a:cubicBezTo>
                <a:cubicBezTo>
                  <a:pt x="185" y="171"/>
                  <a:pt x="185" y="171"/>
                  <a:pt x="185" y="171"/>
                </a:cubicBezTo>
                <a:cubicBezTo>
                  <a:pt x="182" y="171"/>
                  <a:pt x="182" y="171"/>
                  <a:pt x="182" y="171"/>
                </a:cubicBezTo>
                <a:cubicBezTo>
                  <a:pt x="180" y="173"/>
                  <a:pt x="180" y="173"/>
                  <a:pt x="180" y="173"/>
                </a:cubicBezTo>
                <a:cubicBezTo>
                  <a:pt x="180" y="175"/>
                  <a:pt x="180" y="175"/>
                  <a:pt x="180" y="175"/>
                </a:cubicBezTo>
                <a:cubicBezTo>
                  <a:pt x="180" y="176"/>
                  <a:pt x="180" y="176"/>
                  <a:pt x="180" y="176"/>
                </a:cubicBezTo>
                <a:cubicBezTo>
                  <a:pt x="179" y="179"/>
                  <a:pt x="179" y="179"/>
                  <a:pt x="179" y="179"/>
                </a:cubicBezTo>
                <a:cubicBezTo>
                  <a:pt x="177" y="180"/>
                  <a:pt x="177" y="180"/>
                  <a:pt x="177" y="180"/>
                </a:cubicBezTo>
                <a:cubicBezTo>
                  <a:pt x="176" y="183"/>
                  <a:pt x="176" y="183"/>
                  <a:pt x="176" y="183"/>
                </a:cubicBezTo>
                <a:cubicBezTo>
                  <a:pt x="170" y="188"/>
                  <a:pt x="170" y="188"/>
                  <a:pt x="170" y="188"/>
                </a:cubicBezTo>
                <a:cubicBezTo>
                  <a:pt x="168" y="190"/>
                  <a:pt x="168" y="190"/>
                  <a:pt x="168" y="190"/>
                </a:cubicBezTo>
                <a:cubicBezTo>
                  <a:pt x="168" y="191"/>
                  <a:pt x="168" y="191"/>
                  <a:pt x="168" y="191"/>
                </a:cubicBezTo>
                <a:cubicBezTo>
                  <a:pt x="170" y="194"/>
                  <a:pt x="170" y="194"/>
                  <a:pt x="170" y="194"/>
                </a:cubicBezTo>
                <a:cubicBezTo>
                  <a:pt x="171" y="193"/>
                  <a:pt x="171" y="193"/>
                  <a:pt x="171" y="193"/>
                </a:cubicBezTo>
                <a:cubicBezTo>
                  <a:pt x="173" y="193"/>
                  <a:pt x="173" y="193"/>
                  <a:pt x="173" y="193"/>
                </a:cubicBezTo>
                <a:cubicBezTo>
                  <a:pt x="174" y="191"/>
                  <a:pt x="174" y="191"/>
                  <a:pt x="174" y="191"/>
                </a:cubicBezTo>
                <a:cubicBezTo>
                  <a:pt x="176" y="192"/>
                  <a:pt x="176" y="192"/>
                  <a:pt x="176" y="192"/>
                </a:cubicBezTo>
                <a:cubicBezTo>
                  <a:pt x="176" y="193"/>
                  <a:pt x="176" y="193"/>
                  <a:pt x="176" y="193"/>
                </a:cubicBezTo>
                <a:cubicBezTo>
                  <a:pt x="172" y="196"/>
                  <a:pt x="172" y="196"/>
                  <a:pt x="172" y="196"/>
                </a:cubicBezTo>
                <a:cubicBezTo>
                  <a:pt x="171" y="196"/>
                  <a:pt x="171" y="196"/>
                  <a:pt x="171" y="196"/>
                </a:cubicBezTo>
                <a:cubicBezTo>
                  <a:pt x="170" y="197"/>
                  <a:pt x="170" y="197"/>
                  <a:pt x="170" y="197"/>
                </a:cubicBezTo>
                <a:cubicBezTo>
                  <a:pt x="168" y="197"/>
                  <a:pt x="168" y="197"/>
                  <a:pt x="168" y="197"/>
                </a:cubicBezTo>
                <a:cubicBezTo>
                  <a:pt x="166" y="197"/>
                  <a:pt x="166" y="197"/>
                  <a:pt x="166" y="197"/>
                </a:cubicBezTo>
                <a:cubicBezTo>
                  <a:pt x="165" y="197"/>
                  <a:pt x="165" y="197"/>
                  <a:pt x="165" y="197"/>
                </a:cubicBezTo>
                <a:cubicBezTo>
                  <a:pt x="165" y="199"/>
                  <a:pt x="165" y="199"/>
                  <a:pt x="165" y="199"/>
                </a:cubicBezTo>
                <a:cubicBezTo>
                  <a:pt x="164" y="199"/>
                  <a:pt x="164" y="199"/>
                  <a:pt x="164" y="199"/>
                </a:cubicBezTo>
                <a:cubicBezTo>
                  <a:pt x="162" y="199"/>
                  <a:pt x="162" y="199"/>
                  <a:pt x="162" y="199"/>
                </a:cubicBezTo>
                <a:cubicBezTo>
                  <a:pt x="162" y="201"/>
                  <a:pt x="162" y="201"/>
                  <a:pt x="162" y="201"/>
                </a:cubicBezTo>
                <a:cubicBezTo>
                  <a:pt x="165" y="205"/>
                  <a:pt x="165" y="205"/>
                  <a:pt x="165" y="205"/>
                </a:cubicBezTo>
                <a:cubicBezTo>
                  <a:pt x="166" y="204"/>
                  <a:pt x="166" y="204"/>
                  <a:pt x="166" y="204"/>
                </a:cubicBezTo>
                <a:cubicBezTo>
                  <a:pt x="167" y="203"/>
                  <a:pt x="167" y="203"/>
                  <a:pt x="167" y="203"/>
                </a:cubicBezTo>
                <a:cubicBezTo>
                  <a:pt x="168" y="204"/>
                  <a:pt x="168" y="204"/>
                  <a:pt x="168" y="204"/>
                </a:cubicBezTo>
                <a:cubicBezTo>
                  <a:pt x="168" y="202"/>
                  <a:pt x="168" y="202"/>
                  <a:pt x="168" y="202"/>
                </a:cubicBezTo>
                <a:cubicBezTo>
                  <a:pt x="170" y="202"/>
                  <a:pt x="170" y="202"/>
                  <a:pt x="170" y="202"/>
                </a:cubicBezTo>
                <a:cubicBezTo>
                  <a:pt x="170" y="203"/>
                  <a:pt x="170" y="203"/>
                  <a:pt x="170" y="203"/>
                </a:cubicBezTo>
                <a:cubicBezTo>
                  <a:pt x="171" y="203"/>
                  <a:pt x="171" y="203"/>
                  <a:pt x="171" y="203"/>
                </a:cubicBezTo>
                <a:cubicBezTo>
                  <a:pt x="171" y="201"/>
                  <a:pt x="171" y="201"/>
                  <a:pt x="171" y="201"/>
                </a:cubicBezTo>
                <a:cubicBezTo>
                  <a:pt x="173" y="201"/>
                  <a:pt x="173" y="201"/>
                  <a:pt x="173" y="201"/>
                </a:cubicBezTo>
                <a:cubicBezTo>
                  <a:pt x="175" y="199"/>
                  <a:pt x="175" y="199"/>
                  <a:pt x="175" y="199"/>
                </a:cubicBezTo>
                <a:cubicBezTo>
                  <a:pt x="175" y="197"/>
                  <a:pt x="175" y="197"/>
                  <a:pt x="175" y="197"/>
                </a:cubicBezTo>
                <a:cubicBezTo>
                  <a:pt x="177" y="196"/>
                  <a:pt x="177" y="196"/>
                  <a:pt x="177" y="196"/>
                </a:cubicBezTo>
                <a:cubicBezTo>
                  <a:pt x="177" y="197"/>
                  <a:pt x="177" y="197"/>
                  <a:pt x="177" y="197"/>
                </a:cubicBezTo>
                <a:cubicBezTo>
                  <a:pt x="176" y="198"/>
                  <a:pt x="176" y="198"/>
                  <a:pt x="176" y="198"/>
                </a:cubicBezTo>
                <a:cubicBezTo>
                  <a:pt x="177" y="199"/>
                  <a:pt x="177" y="199"/>
                  <a:pt x="177" y="199"/>
                </a:cubicBezTo>
                <a:cubicBezTo>
                  <a:pt x="179" y="199"/>
                  <a:pt x="179" y="199"/>
                  <a:pt x="179" y="199"/>
                </a:cubicBezTo>
                <a:cubicBezTo>
                  <a:pt x="182" y="196"/>
                  <a:pt x="182" y="196"/>
                  <a:pt x="182" y="196"/>
                </a:cubicBezTo>
                <a:cubicBezTo>
                  <a:pt x="184" y="196"/>
                  <a:pt x="184" y="196"/>
                  <a:pt x="184" y="196"/>
                </a:cubicBezTo>
                <a:cubicBezTo>
                  <a:pt x="185" y="197"/>
                  <a:pt x="185" y="197"/>
                  <a:pt x="185" y="197"/>
                </a:cubicBezTo>
                <a:cubicBezTo>
                  <a:pt x="186" y="197"/>
                  <a:pt x="186" y="197"/>
                  <a:pt x="186" y="197"/>
                </a:cubicBezTo>
                <a:cubicBezTo>
                  <a:pt x="187" y="193"/>
                  <a:pt x="187" y="193"/>
                  <a:pt x="187" y="193"/>
                </a:cubicBezTo>
                <a:cubicBezTo>
                  <a:pt x="189" y="191"/>
                  <a:pt x="189" y="191"/>
                  <a:pt x="189" y="191"/>
                </a:cubicBezTo>
                <a:cubicBezTo>
                  <a:pt x="190" y="192"/>
                  <a:pt x="190" y="192"/>
                  <a:pt x="190" y="192"/>
                </a:cubicBezTo>
                <a:cubicBezTo>
                  <a:pt x="188" y="194"/>
                  <a:pt x="188" y="194"/>
                  <a:pt x="188" y="194"/>
                </a:cubicBezTo>
                <a:cubicBezTo>
                  <a:pt x="188" y="196"/>
                  <a:pt x="188" y="196"/>
                  <a:pt x="188" y="196"/>
                </a:cubicBezTo>
                <a:cubicBezTo>
                  <a:pt x="189" y="195"/>
                  <a:pt x="189" y="195"/>
                  <a:pt x="189" y="195"/>
                </a:cubicBezTo>
                <a:cubicBezTo>
                  <a:pt x="191" y="192"/>
                  <a:pt x="191" y="192"/>
                  <a:pt x="191" y="192"/>
                </a:cubicBezTo>
                <a:cubicBezTo>
                  <a:pt x="193" y="189"/>
                  <a:pt x="193" y="189"/>
                  <a:pt x="193" y="189"/>
                </a:cubicBezTo>
                <a:cubicBezTo>
                  <a:pt x="194" y="188"/>
                  <a:pt x="194" y="188"/>
                  <a:pt x="194" y="188"/>
                </a:cubicBezTo>
                <a:cubicBezTo>
                  <a:pt x="194" y="189"/>
                  <a:pt x="194" y="189"/>
                  <a:pt x="194" y="189"/>
                </a:cubicBezTo>
                <a:cubicBezTo>
                  <a:pt x="193" y="192"/>
                  <a:pt x="193" y="192"/>
                  <a:pt x="193" y="192"/>
                </a:cubicBezTo>
                <a:cubicBezTo>
                  <a:pt x="193" y="193"/>
                  <a:pt x="193" y="193"/>
                  <a:pt x="193" y="193"/>
                </a:cubicBezTo>
                <a:cubicBezTo>
                  <a:pt x="195" y="190"/>
                  <a:pt x="195" y="190"/>
                  <a:pt x="195" y="190"/>
                </a:cubicBezTo>
                <a:cubicBezTo>
                  <a:pt x="196" y="191"/>
                  <a:pt x="196" y="191"/>
                  <a:pt x="196" y="191"/>
                </a:cubicBezTo>
                <a:cubicBezTo>
                  <a:pt x="196" y="193"/>
                  <a:pt x="196" y="193"/>
                  <a:pt x="196" y="193"/>
                </a:cubicBezTo>
                <a:cubicBezTo>
                  <a:pt x="198" y="193"/>
                  <a:pt x="198" y="193"/>
                  <a:pt x="198" y="193"/>
                </a:cubicBezTo>
                <a:cubicBezTo>
                  <a:pt x="199" y="194"/>
                  <a:pt x="199" y="194"/>
                  <a:pt x="199" y="194"/>
                </a:cubicBezTo>
                <a:cubicBezTo>
                  <a:pt x="201" y="192"/>
                  <a:pt x="201" y="192"/>
                  <a:pt x="201" y="192"/>
                </a:cubicBezTo>
                <a:cubicBezTo>
                  <a:pt x="201" y="190"/>
                  <a:pt x="201" y="190"/>
                  <a:pt x="201" y="190"/>
                </a:cubicBezTo>
                <a:cubicBezTo>
                  <a:pt x="204" y="190"/>
                  <a:pt x="204" y="190"/>
                  <a:pt x="204" y="190"/>
                </a:cubicBezTo>
                <a:cubicBezTo>
                  <a:pt x="206" y="189"/>
                  <a:pt x="206" y="189"/>
                  <a:pt x="206" y="189"/>
                </a:cubicBezTo>
                <a:cubicBezTo>
                  <a:pt x="205" y="188"/>
                  <a:pt x="205" y="188"/>
                  <a:pt x="205" y="188"/>
                </a:cubicBezTo>
                <a:cubicBezTo>
                  <a:pt x="205" y="186"/>
                  <a:pt x="205" y="186"/>
                  <a:pt x="205" y="186"/>
                </a:cubicBezTo>
                <a:cubicBezTo>
                  <a:pt x="209" y="185"/>
                  <a:pt x="209" y="185"/>
                  <a:pt x="209" y="185"/>
                </a:cubicBezTo>
                <a:cubicBezTo>
                  <a:pt x="210" y="183"/>
                  <a:pt x="210" y="183"/>
                  <a:pt x="210" y="183"/>
                </a:cubicBezTo>
                <a:cubicBezTo>
                  <a:pt x="210" y="181"/>
                  <a:pt x="210" y="181"/>
                  <a:pt x="210" y="181"/>
                </a:cubicBezTo>
                <a:cubicBezTo>
                  <a:pt x="208" y="182"/>
                  <a:pt x="208" y="182"/>
                  <a:pt x="208" y="182"/>
                </a:cubicBezTo>
                <a:cubicBezTo>
                  <a:pt x="206" y="181"/>
                  <a:pt x="206" y="181"/>
                  <a:pt x="206" y="181"/>
                </a:cubicBezTo>
                <a:cubicBezTo>
                  <a:pt x="204" y="180"/>
                  <a:pt x="204" y="180"/>
                  <a:pt x="204" y="180"/>
                </a:cubicBezTo>
                <a:cubicBezTo>
                  <a:pt x="205" y="179"/>
                  <a:pt x="205" y="179"/>
                  <a:pt x="205" y="179"/>
                </a:cubicBezTo>
                <a:cubicBezTo>
                  <a:pt x="207" y="179"/>
                  <a:pt x="207" y="179"/>
                  <a:pt x="207" y="179"/>
                </a:cubicBezTo>
                <a:cubicBezTo>
                  <a:pt x="208" y="180"/>
                  <a:pt x="208" y="180"/>
                  <a:pt x="208" y="180"/>
                </a:cubicBezTo>
                <a:cubicBezTo>
                  <a:pt x="209" y="179"/>
                  <a:pt x="209" y="179"/>
                  <a:pt x="209" y="179"/>
                </a:cubicBezTo>
                <a:cubicBezTo>
                  <a:pt x="209" y="177"/>
                  <a:pt x="209" y="177"/>
                  <a:pt x="209" y="177"/>
                </a:cubicBezTo>
                <a:cubicBezTo>
                  <a:pt x="207" y="178"/>
                  <a:pt x="207" y="178"/>
                  <a:pt x="207" y="178"/>
                </a:cubicBezTo>
                <a:cubicBezTo>
                  <a:pt x="205" y="176"/>
                  <a:pt x="205" y="176"/>
                  <a:pt x="205" y="176"/>
                </a:cubicBezTo>
                <a:cubicBezTo>
                  <a:pt x="205" y="174"/>
                  <a:pt x="205" y="174"/>
                  <a:pt x="205" y="174"/>
                </a:cubicBezTo>
                <a:cubicBezTo>
                  <a:pt x="208" y="174"/>
                  <a:pt x="208" y="174"/>
                  <a:pt x="208" y="174"/>
                </a:cubicBezTo>
                <a:cubicBezTo>
                  <a:pt x="209" y="173"/>
                  <a:pt x="209" y="173"/>
                  <a:pt x="209" y="173"/>
                </a:cubicBezTo>
                <a:cubicBezTo>
                  <a:pt x="210" y="174"/>
                  <a:pt x="210" y="174"/>
                  <a:pt x="210" y="174"/>
                </a:cubicBezTo>
                <a:cubicBezTo>
                  <a:pt x="210" y="173"/>
                  <a:pt x="210" y="173"/>
                  <a:pt x="210" y="173"/>
                </a:cubicBezTo>
                <a:cubicBezTo>
                  <a:pt x="210" y="171"/>
                  <a:pt x="210" y="171"/>
                  <a:pt x="210" y="171"/>
                </a:cubicBezTo>
                <a:cubicBezTo>
                  <a:pt x="213" y="169"/>
                  <a:pt x="213" y="169"/>
                  <a:pt x="213" y="169"/>
                </a:cubicBezTo>
                <a:cubicBezTo>
                  <a:pt x="215" y="171"/>
                  <a:pt x="215" y="171"/>
                  <a:pt x="215" y="171"/>
                </a:cubicBezTo>
                <a:cubicBezTo>
                  <a:pt x="216" y="170"/>
                  <a:pt x="216" y="170"/>
                  <a:pt x="216" y="170"/>
                </a:cubicBezTo>
                <a:cubicBezTo>
                  <a:pt x="219" y="170"/>
                  <a:pt x="219" y="170"/>
                  <a:pt x="219" y="170"/>
                </a:cubicBezTo>
                <a:cubicBezTo>
                  <a:pt x="215" y="173"/>
                  <a:pt x="215" y="173"/>
                  <a:pt x="215" y="173"/>
                </a:cubicBezTo>
                <a:cubicBezTo>
                  <a:pt x="215" y="175"/>
                  <a:pt x="215" y="175"/>
                  <a:pt x="215" y="175"/>
                </a:cubicBezTo>
                <a:cubicBezTo>
                  <a:pt x="216" y="178"/>
                  <a:pt x="216" y="178"/>
                  <a:pt x="216" y="178"/>
                </a:cubicBezTo>
                <a:cubicBezTo>
                  <a:pt x="217" y="178"/>
                  <a:pt x="217" y="178"/>
                  <a:pt x="217" y="178"/>
                </a:cubicBezTo>
                <a:cubicBezTo>
                  <a:pt x="218" y="174"/>
                  <a:pt x="218" y="174"/>
                  <a:pt x="218" y="174"/>
                </a:cubicBezTo>
                <a:cubicBezTo>
                  <a:pt x="219" y="173"/>
                  <a:pt x="219" y="173"/>
                  <a:pt x="219" y="173"/>
                </a:cubicBezTo>
                <a:cubicBezTo>
                  <a:pt x="220" y="173"/>
                  <a:pt x="220" y="173"/>
                  <a:pt x="220" y="173"/>
                </a:cubicBezTo>
                <a:cubicBezTo>
                  <a:pt x="220" y="174"/>
                  <a:pt x="220" y="174"/>
                  <a:pt x="220" y="174"/>
                </a:cubicBezTo>
                <a:cubicBezTo>
                  <a:pt x="219" y="176"/>
                  <a:pt x="219" y="176"/>
                  <a:pt x="219" y="176"/>
                </a:cubicBezTo>
                <a:cubicBezTo>
                  <a:pt x="219" y="177"/>
                  <a:pt x="219" y="177"/>
                  <a:pt x="219" y="177"/>
                </a:cubicBezTo>
                <a:cubicBezTo>
                  <a:pt x="221" y="175"/>
                  <a:pt x="221" y="175"/>
                  <a:pt x="221" y="175"/>
                </a:cubicBezTo>
                <a:cubicBezTo>
                  <a:pt x="222" y="174"/>
                  <a:pt x="222" y="174"/>
                  <a:pt x="222" y="174"/>
                </a:cubicBezTo>
                <a:cubicBezTo>
                  <a:pt x="223" y="175"/>
                  <a:pt x="223" y="175"/>
                  <a:pt x="223" y="175"/>
                </a:cubicBezTo>
                <a:cubicBezTo>
                  <a:pt x="225" y="174"/>
                  <a:pt x="225" y="174"/>
                  <a:pt x="225" y="174"/>
                </a:cubicBezTo>
                <a:cubicBezTo>
                  <a:pt x="226" y="174"/>
                  <a:pt x="226" y="174"/>
                  <a:pt x="226" y="174"/>
                </a:cubicBezTo>
                <a:cubicBezTo>
                  <a:pt x="228" y="172"/>
                  <a:pt x="228" y="172"/>
                  <a:pt x="228" y="172"/>
                </a:cubicBezTo>
                <a:cubicBezTo>
                  <a:pt x="230" y="172"/>
                  <a:pt x="230" y="172"/>
                  <a:pt x="230" y="172"/>
                </a:cubicBezTo>
                <a:cubicBezTo>
                  <a:pt x="232" y="172"/>
                  <a:pt x="232" y="172"/>
                  <a:pt x="232" y="172"/>
                </a:cubicBezTo>
                <a:cubicBezTo>
                  <a:pt x="232" y="173"/>
                  <a:pt x="232" y="173"/>
                  <a:pt x="232" y="173"/>
                </a:cubicBezTo>
                <a:cubicBezTo>
                  <a:pt x="230" y="173"/>
                  <a:pt x="230" y="173"/>
                  <a:pt x="230" y="173"/>
                </a:cubicBezTo>
                <a:cubicBezTo>
                  <a:pt x="228" y="175"/>
                  <a:pt x="228" y="175"/>
                  <a:pt x="228" y="175"/>
                </a:cubicBezTo>
                <a:cubicBezTo>
                  <a:pt x="226" y="175"/>
                  <a:pt x="226" y="175"/>
                  <a:pt x="226" y="175"/>
                </a:cubicBezTo>
                <a:cubicBezTo>
                  <a:pt x="225" y="177"/>
                  <a:pt x="225" y="177"/>
                  <a:pt x="225" y="177"/>
                </a:cubicBezTo>
                <a:cubicBezTo>
                  <a:pt x="226" y="178"/>
                  <a:pt x="226" y="178"/>
                  <a:pt x="226" y="178"/>
                </a:cubicBezTo>
                <a:cubicBezTo>
                  <a:pt x="230" y="179"/>
                  <a:pt x="230" y="179"/>
                  <a:pt x="230" y="179"/>
                </a:cubicBezTo>
                <a:cubicBezTo>
                  <a:pt x="231" y="180"/>
                  <a:pt x="231" y="180"/>
                  <a:pt x="231" y="180"/>
                </a:cubicBezTo>
                <a:cubicBezTo>
                  <a:pt x="231" y="181"/>
                  <a:pt x="231" y="181"/>
                  <a:pt x="231" y="181"/>
                </a:cubicBezTo>
                <a:cubicBezTo>
                  <a:pt x="229" y="179"/>
                  <a:pt x="229" y="179"/>
                  <a:pt x="229" y="179"/>
                </a:cubicBezTo>
                <a:cubicBezTo>
                  <a:pt x="226" y="179"/>
                  <a:pt x="226" y="179"/>
                  <a:pt x="226" y="179"/>
                </a:cubicBezTo>
                <a:cubicBezTo>
                  <a:pt x="224" y="180"/>
                  <a:pt x="224" y="180"/>
                  <a:pt x="224" y="180"/>
                </a:cubicBezTo>
                <a:cubicBezTo>
                  <a:pt x="224" y="181"/>
                  <a:pt x="224" y="181"/>
                  <a:pt x="224" y="181"/>
                </a:cubicBezTo>
                <a:cubicBezTo>
                  <a:pt x="226" y="182"/>
                  <a:pt x="226" y="182"/>
                  <a:pt x="226" y="182"/>
                </a:cubicBezTo>
                <a:cubicBezTo>
                  <a:pt x="227" y="181"/>
                  <a:pt x="227" y="181"/>
                  <a:pt x="227" y="181"/>
                </a:cubicBezTo>
                <a:cubicBezTo>
                  <a:pt x="229" y="182"/>
                  <a:pt x="229" y="182"/>
                  <a:pt x="229" y="182"/>
                </a:cubicBezTo>
                <a:cubicBezTo>
                  <a:pt x="228" y="183"/>
                  <a:pt x="228" y="183"/>
                  <a:pt x="228" y="183"/>
                </a:cubicBezTo>
                <a:cubicBezTo>
                  <a:pt x="226" y="183"/>
                  <a:pt x="226" y="183"/>
                  <a:pt x="226" y="183"/>
                </a:cubicBezTo>
                <a:cubicBezTo>
                  <a:pt x="226" y="184"/>
                  <a:pt x="226" y="184"/>
                  <a:pt x="226" y="184"/>
                </a:cubicBezTo>
                <a:cubicBezTo>
                  <a:pt x="229" y="185"/>
                  <a:pt x="229" y="185"/>
                  <a:pt x="229" y="185"/>
                </a:cubicBezTo>
                <a:cubicBezTo>
                  <a:pt x="230" y="186"/>
                  <a:pt x="230" y="186"/>
                  <a:pt x="230" y="186"/>
                </a:cubicBezTo>
                <a:cubicBezTo>
                  <a:pt x="228" y="187"/>
                  <a:pt x="228" y="187"/>
                  <a:pt x="228" y="187"/>
                </a:cubicBezTo>
                <a:cubicBezTo>
                  <a:pt x="227" y="187"/>
                  <a:pt x="227" y="187"/>
                  <a:pt x="227" y="187"/>
                </a:cubicBezTo>
                <a:cubicBezTo>
                  <a:pt x="227" y="188"/>
                  <a:pt x="227" y="188"/>
                  <a:pt x="227" y="188"/>
                </a:cubicBezTo>
                <a:cubicBezTo>
                  <a:pt x="229" y="188"/>
                  <a:pt x="229" y="188"/>
                  <a:pt x="229" y="188"/>
                </a:cubicBezTo>
                <a:cubicBezTo>
                  <a:pt x="231" y="187"/>
                  <a:pt x="231" y="187"/>
                  <a:pt x="231" y="187"/>
                </a:cubicBezTo>
                <a:cubicBezTo>
                  <a:pt x="233" y="189"/>
                  <a:pt x="233" y="189"/>
                  <a:pt x="233" y="189"/>
                </a:cubicBezTo>
                <a:cubicBezTo>
                  <a:pt x="234" y="190"/>
                  <a:pt x="234" y="190"/>
                  <a:pt x="234" y="190"/>
                </a:cubicBezTo>
                <a:cubicBezTo>
                  <a:pt x="237" y="189"/>
                  <a:pt x="237" y="189"/>
                  <a:pt x="237" y="189"/>
                </a:cubicBezTo>
                <a:cubicBezTo>
                  <a:pt x="238" y="190"/>
                  <a:pt x="238" y="190"/>
                  <a:pt x="238" y="190"/>
                </a:cubicBezTo>
                <a:cubicBezTo>
                  <a:pt x="238" y="191"/>
                  <a:pt x="238" y="191"/>
                  <a:pt x="238" y="191"/>
                </a:cubicBezTo>
                <a:cubicBezTo>
                  <a:pt x="237" y="192"/>
                  <a:pt x="237" y="192"/>
                  <a:pt x="237" y="192"/>
                </a:cubicBezTo>
                <a:cubicBezTo>
                  <a:pt x="237" y="193"/>
                  <a:pt x="237" y="193"/>
                  <a:pt x="237" y="193"/>
                </a:cubicBezTo>
                <a:cubicBezTo>
                  <a:pt x="238" y="193"/>
                  <a:pt x="238" y="193"/>
                  <a:pt x="238" y="193"/>
                </a:cubicBezTo>
                <a:cubicBezTo>
                  <a:pt x="238" y="194"/>
                  <a:pt x="238" y="194"/>
                  <a:pt x="238" y="194"/>
                </a:cubicBezTo>
                <a:cubicBezTo>
                  <a:pt x="240" y="195"/>
                  <a:pt x="240" y="195"/>
                  <a:pt x="240" y="195"/>
                </a:cubicBezTo>
                <a:cubicBezTo>
                  <a:pt x="241" y="193"/>
                  <a:pt x="241" y="193"/>
                  <a:pt x="241" y="193"/>
                </a:cubicBezTo>
                <a:cubicBezTo>
                  <a:pt x="241" y="192"/>
                  <a:pt x="241" y="192"/>
                  <a:pt x="241" y="192"/>
                </a:cubicBezTo>
                <a:cubicBezTo>
                  <a:pt x="241" y="191"/>
                  <a:pt x="241" y="191"/>
                  <a:pt x="241" y="191"/>
                </a:cubicBezTo>
                <a:cubicBezTo>
                  <a:pt x="244" y="191"/>
                  <a:pt x="244" y="191"/>
                  <a:pt x="244" y="191"/>
                </a:cubicBezTo>
                <a:cubicBezTo>
                  <a:pt x="242" y="193"/>
                  <a:pt x="242" y="193"/>
                  <a:pt x="242" y="193"/>
                </a:cubicBezTo>
                <a:cubicBezTo>
                  <a:pt x="242" y="194"/>
                  <a:pt x="242" y="194"/>
                  <a:pt x="242" y="194"/>
                </a:cubicBezTo>
                <a:cubicBezTo>
                  <a:pt x="240" y="197"/>
                  <a:pt x="240" y="197"/>
                  <a:pt x="240" y="197"/>
                </a:cubicBezTo>
                <a:cubicBezTo>
                  <a:pt x="242" y="199"/>
                  <a:pt x="242" y="199"/>
                  <a:pt x="242" y="199"/>
                </a:cubicBezTo>
                <a:cubicBezTo>
                  <a:pt x="241" y="199"/>
                  <a:pt x="241" y="199"/>
                  <a:pt x="241" y="199"/>
                </a:cubicBezTo>
                <a:cubicBezTo>
                  <a:pt x="240" y="199"/>
                  <a:pt x="240" y="199"/>
                  <a:pt x="240" y="199"/>
                </a:cubicBezTo>
                <a:cubicBezTo>
                  <a:pt x="238" y="199"/>
                  <a:pt x="238" y="199"/>
                  <a:pt x="238" y="199"/>
                </a:cubicBezTo>
                <a:cubicBezTo>
                  <a:pt x="239" y="201"/>
                  <a:pt x="239" y="201"/>
                  <a:pt x="239" y="201"/>
                </a:cubicBezTo>
                <a:cubicBezTo>
                  <a:pt x="244" y="202"/>
                  <a:pt x="244" y="202"/>
                  <a:pt x="244" y="202"/>
                </a:cubicBezTo>
                <a:cubicBezTo>
                  <a:pt x="245" y="201"/>
                  <a:pt x="245" y="201"/>
                  <a:pt x="245" y="201"/>
                </a:cubicBezTo>
                <a:cubicBezTo>
                  <a:pt x="247" y="201"/>
                  <a:pt x="247" y="201"/>
                  <a:pt x="247" y="201"/>
                </a:cubicBezTo>
                <a:cubicBezTo>
                  <a:pt x="249" y="201"/>
                  <a:pt x="249" y="201"/>
                  <a:pt x="249" y="201"/>
                </a:cubicBezTo>
                <a:cubicBezTo>
                  <a:pt x="251" y="201"/>
                  <a:pt x="251" y="201"/>
                  <a:pt x="251" y="201"/>
                </a:cubicBezTo>
                <a:cubicBezTo>
                  <a:pt x="254" y="201"/>
                  <a:pt x="254" y="201"/>
                  <a:pt x="254" y="201"/>
                </a:cubicBezTo>
                <a:cubicBezTo>
                  <a:pt x="255" y="201"/>
                  <a:pt x="255" y="201"/>
                  <a:pt x="255" y="201"/>
                </a:cubicBezTo>
                <a:cubicBezTo>
                  <a:pt x="255" y="203"/>
                  <a:pt x="255" y="203"/>
                  <a:pt x="255" y="203"/>
                </a:cubicBezTo>
                <a:cubicBezTo>
                  <a:pt x="256" y="203"/>
                  <a:pt x="256" y="203"/>
                  <a:pt x="256" y="203"/>
                </a:cubicBezTo>
                <a:cubicBezTo>
                  <a:pt x="257" y="204"/>
                  <a:pt x="257" y="204"/>
                  <a:pt x="257" y="204"/>
                </a:cubicBezTo>
                <a:cubicBezTo>
                  <a:pt x="259" y="205"/>
                  <a:pt x="259" y="205"/>
                  <a:pt x="259" y="205"/>
                </a:cubicBezTo>
                <a:cubicBezTo>
                  <a:pt x="259" y="207"/>
                  <a:pt x="259" y="207"/>
                  <a:pt x="259" y="207"/>
                </a:cubicBezTo>
                <a:cubicBezTo>
                  <a:pt x="261" y="207"/>
                  <a:pt x="261" y="207"/>
                  <a:pt x="261" y="207"/>
                </a:cubicBezTo>
                <a:cubicBezTo>
                  <a:pt x="264" y="205"/>
                  <a:pt x="264" y="205"/>
                  <a:pt x="264" y="205"/>
                </a:cubicBezTo>
                <a:cubicBezTo>
                  <a:pt x="264" y="205"/>
                  <a:pt x="264" y="205"/>
                  <a:pt x="264" y="205"/>
                </a:cubicBezTo>
                <a:cubicBezTo>
                  <a:pt x="265" y="205"/>
                  <a:pt x="265" y="205"/>
                  <a:pt x="265" y="205"/>
                </a:cubicBezTo>
                <a:cubicBezTo>
                  <a:pt x="265" y="207"/>
                  <a:pt x="265" y="207"/>
                  <a:pt x="265" y="207"/>
                </a:cubicBezTo>
                <a:cubicBezTo>
                  <a:pt x="264" y="208"/>
                  <a:pt x="264" y="208"/>
                  <a:pt x="264" y="208"/>
                </a:cubicBezTo>
                <a:cubicBezTo>
                  <a:pt x="262" y="208"/>
                  <a:pt x="262" y="208"/>
                  <a:pt x="262" y="208"/>
                </a:cubicBezTo>
                <a:cubicBezTo>
                  <a:pt x="262" y="209"/>
                  <a:pt x="262" y="209"/>
                  <a:pt x="262" y="209"/>
                </a:cubicBezTo>
                <a:cubicBezTo>
                  <a:pt x="265" y="210"/>
                  <a:pt x="265" y="210"/>
                  <a:pt x="265" y="210"/>
                </a:cubicBezTo>
                <a:cubicBezTo>
                  <a:pt x="266" y="212"/>
                  <a:pt x="266" y="212"/>
                  <a:pt x="266" y="212"/>
                </a:cubicBezTo>
                <a:cubicBezTo>
                  <a:pt x="267" y="213"/>
                  <a:pt x="267" y="213"/>
                  <a:pt x="267" y="213"/>
                </a:cubicBezTo>
                <a:cubicBezTo>
                  <a:pt x="270" y="214"/>
                  <a:pt x="270" y="214"/>
                  <a:pt x="270" y="214"/>
                </a:cubicBezTo>
                <a:cubicBezTo>
                  <a:pt x="273" y="213"/>
                  <a:pt x="273" y="213"/>
                  <a:pt x="273" y="213"/>
                </a:cubicBezTo>
                <a:cubicBezTo>
                  <a:pt x="275" y="213"/>
                  <a:pt x="275" y="213"/>
                  <a:pt x="275" y="213"/>
                </a:cubicBezTo>
                <a:cubicBezTo>
                  <a:pt x="276" y="214"/>
                  <a:pt x="276" y="214"/>
                  <a:pt x="276" y="214"/>
                </a:cubicBezTo>
                <a:cubicBezTo>
                  <a:pt x="277" y="212"/>
                  <a:pt x="277" y="212"/>
                  <a:pt x="277" y="212"/>
                </a:cubicBezTo>
                <a:cubicBezTo>
                  <a:pt x="279" y="210"/>
                  <a:pt x="279" y="210"/>
                  <a:pt x="279" y="210"/>
                </a:cubicBezTo>
                <a:cubicBezTo>
                  <a:pt x="280" y="210"/>
                  <a:pt x="280" y="210"/>
                  <a:pt x="280" y="210"/>
                </a:cubicBezTo>
                <a:cubicBezTo>
                  <a:pt x="280" y="211"/>
                  <a:pt x="280" y="211"/>
                  <a:pt x="280" y="211"/>
                </a:cubicBezTo>
                <a:cubicBezTo>
                  <a:pt x="278" y="213"/>
                  <a:pt x="278" y="213"/>
                  <a:pt x="278" y="213"/>
                </a:cubicBezTo>
                <a:cubicBezTo>
                  <a:pt x="277" y="216"/>
                  <a:pt x="277" y="216"/>
                  <a:pt x="277" y="216"/>
                </a:cubicBezTo>
                <a:cubicBezTo>
                  <a:pt x="276" y="219"/>
                  <a:pt x="276" y="219"/>
                  <a:pt x="276" y="219"/>
                </a:cubicBezTo>
                <a:cubicBezTo>
                  <a:pt x="275" y="219"/>
                  <a:pt x="275" y="219"/>
                  <a:pt x="275" y="219"/>
                </a:cubicBezTo>
                <a:cubicBezTo>
                  <a:pt x="273" y="218"/>
                  <a:pt x="273" y="218"/>
                  <a:pt x="273" y="218"/>
                </a:cubicBezTo>
                <a:cubicBezTo>
                  <a:pt x="272" y="218"/>
                  <a:pt x="272" y="218"/>
                  <a:pt x="272" y="218"/>
                </a:cubicBezTo>
                <a:cubicBezTo>
                  <a:pt x="274" y="220"/>
                  <a:pt x="274" y="220"/>
                  <a:pt x="274" y="220"/>
                </a:cubicBezTo>
                <a:cubicBezTo>
                  <a:pt x="274" y="222"/>
                  <a:pt x="274" y="222"/>
                  <a:pt x="274" y="222"/>
                </a:cubicBezTo>
                <a:cubicBezTo>
                  <a:pt x="275" y="223"/>
                  <a:pt x="275" y="223"/>
                  <a:pt x="275" y="223"/>
                </a:cubicBezTo>
                <a:cubicBezTo>
                  <a:pt x="277" y="223"/>
                  <a:pt x="277" y="223"/>
                  <a:pt x="277" y="223"/>
                </a:cubicBezTo>
                <a:cubicBezTo>
                  <a:pt x="278" y="223"/>
                  <a:pt x="278" y="223"/>
                  <a:pt x="278" y="223"/>
                </a:cubicBezTo>
                <a:cubicBezTo>
                  <a:pt x="278" y="225"/>
                  <a:pt x="278" y="225"/>
                  <a:pt x="278" y="225"/>
                </a:cubicBezTo>
                <a:cubicBezTo>
                  <a:pt x="277" y="225"/>
                  <a:pt x="277" y="225"/>
                  <a:pt x="277" y="225"/>
                </a:cubicBezTo>
                <a:cubicBezTo>
                  <a:pt x="277" y="225"/>
                  <a:pt x="277" y="225"/>
                  <a:pt x="277" y="225"/>
                </a:cubicBezTo>
                <a:cubicBezTo>
                  <a:pt x="279" y="228"/>
                  <a:pt x="279" y="228"/>
                  <a:pt x="279" y="228"/>
                </a:cubicBezTo>
                <a:cubicBezTo>
                  <a:pt x="280" y="228"/>
                  <a:pt x="280" y="228"/>
                  <a:pt x="280" y="228"/>
                </a:cubicBezTo>
                <a:cubicBezTo>
                  <a:pt x="283" y="228"/>
                  <a:pt x="283" y="228"/>
                  <a:pt x="283" y="228"/>
                </a:cubicBezTo>
                <a:cubicBezTo>
                  <a:pt x="284" y="226"/>
                  <a:pt x="284" y="226"/>
                  <a:pt x="284" y="226"/>
                </a:cubicBezTo>
                <a:cubicBezTo>
                  <a:pt x="286" y="222"/>
                  <a:pt x="286" y="222"/>
                  <a:pt x="286" y="222"/>
                </a:cubicBezTo>
                <a:cubicBezTo>
                  <a:pt x="285" y="225"/>
                  <a:pt x="285" y="225"/>
                  <a:pt x="285" y="225"/>
                </a:cubicBezTo>
                <a:cubicBezTo>
                  <a:pt x="285" y="227"/>
                  <a:pt x="285" y="227"/>
                  <a:pt x="285" y="227"/>
                </a:cubicBezTo>
                <a:cubicBezTo>
                  <a:pt x="284" y="229"/>
                  <a:pt x="284" y="229"/>
                  <a:pt x="284" y="229"/>
                </a:cubicBezTo>
                <a:cubicBezTo>
                  <a:pt x="283" y="229"/>
                  <a:pt x="283" y="229"/>
                  <a:pt x="283" y="229"/>
                </a:cubicBezTo>
                <a:cubicBezTo>
                  <a:pt x="282" y="231"/>
                  <a:pt x="282" y="231"/>
                  <a:pt x="282" y="231"/>
                </a:cubicBezTo>
                <a:cubicBezTo>
                  <a:pt x="282" y="232"/>
                  <a:pt x="282" y="232"/>
                  <a:pt x="282" y="232"/>
                </a:cubicBezTo>
                <a:cubicBezTo>
                  <a:pt x="284" y="233"/>
                  <a:pt x="284" y="233"/>
                  <a:pt x="284" y="233"/>
                </a:cubicBezTo>
                <a:cubicBezTo>
                  <a:pt x="283" y="234"/>
                  <a:pt x="283" y="234"/>
                  <a:pt x="283" y="234"/>
                </a:cubicBezTo>
                <a:cubicBezTo>
                  <a:pt x="283" y="239"/>
                  <a:pt x="283" y="239"/>
                  <a:pt x="283" y="239"/>
                </a:cubicBezTo>
                <a:cubicBezTo>
                  <a:pt x="284" y="240"/>
                  <a:pt x="284" y="240"/>
                  <a:pt x="284" y="240"/>
                </a:cubicBezTo>
                <a:cubicBezTo>
                  <a:pt x="285" y="240"/>
                  <a:pt x="285" y="240"/>
                  <a:pt x="285" y="240"/>
                </a:cubicBezTo>
                <a:cubicBezTo>
                  <a:pt x="285" y="242"/>
                  <a:pt x="285" y="242"/>
                  <a:pt x="285" y="242"/>
                </a:cubicBezTo>
                <a:cubicBezTo>
                  <a:pt x="285" y="243"/>
                  <a:pt x="285" y="243"/>
                  <a:pt x="285" y="243"/>
                </a:cubicBezTo>
                <a:cubicBezTo>
                  <a:pt x="288" y="247"/>
                  <a:pt x="288" y="247"/>
                  <a:pt x="288" y="247"/>
                </a:cubicBezTo>
                <a:cubicBezTo>
                  <a:pt x="289" y="247"/>
                  <a:pt x="289" y="247"/>
                  <a:pt x="289" y="247"/>
                </a:cubicBezTo>
                <a:cubicBezTo>
                  <a:pt x="290" y="248"/>
                  <a:pt x="290" y="248"/>
                  <a:pt x="290" y="248"/>
                </a:cubicBezTo>
                <a:cubicBezTo>
                  <a:pt x="291" y="247"/>
                  <a:pt x="291" y="247"/>
                  <a:pt x="291" y="247"/>
                </a:cubicBezTo>
                <a:cubicBezTo>
                  <a:pt x="292" y="249"/>
                  <a:pt x="292" y="249"/>
                  <a:pt x="292" y="249"/>
                </a:cubicBezTo>
                <a:cubicBezTo>
                  <a:pt x="293" y="248"/>
                  <a:pt x="293" y="248"/>
                  <a:pt x="293" y="248"/>
                </a:cubicBezTo>
                <a:cubicBezTo>
                  <a:pt x="293" y="247"/>
                  <a:pt x="293" y="247"/>
                  <a:pt x="293" y="247"/>
                </a:cubicBezTo>
                <a:cubicBezTo>
                  <a:pt x="293" y="247"/>
                  <a:pt x="293" y="247"/>
                  <a:pt x="293" y="247"/>
                </a:cubicBezTo>
                <a:cubicBezTo>
                  <a:pt x="294" y="248"/>
                  <a:pt x="294" y="248"/>
                  <a:pt x="294" y="248"/>
                </a:cubicBezTo>
                <a:cubicBezTo>
                  <a:pt x="295" y="248"/>
                  <a:pt x="295" y="248"/>
                  <a:pt x="295" y="248"/>
                </a:cubicBezTo>
                <a:cubicBezTo>
                  <a:pt x="296" y="246"/>
                  <a:pt x="296" y="246"/>
                  <a:pt x="296" y="246"/>
                </a:cubicBezTo>
                <a:cubicBezTo>
                  <a:pt x="295" y="243"/>
                  <a:pt x="295" y="243"/>
                  <a:pt x="295" y="243"/>
                </a:cubicBezTo>
                <a:cubicBezTo>
                  <a:pt x="294" y="243"/>
                  <a:pt x="294" y="243"/>
                  <a:pt x="294" y="243"/>
                </a:cubicBezTo>
                <a:cubicBezTo>
                  <a:pt x="293" y="244"/>
                  <a:pt x="293" y="244"/>
                  <a:pt x="293" y="244"/>
                </a:cubicBezTo>
                <a:cubicBezTo>
                  <a:pt x="292" y="243"/>
                  <a:pt x="292" y="243"/>
                  <a:pt x="292" y="243"/>
                </a:cubicBezTo>
                <a:cubicBezTo>
                  <a:pt x="294" y="241"/>
                  <a:pt x="294" y="241"/>
                  <a:pt x="294" y="241"/>
                </a:cubicBezTo>
                <a:cubicBezTo>
                  <a:pt x="294" y="240"/>
                  <a:pt x="294" y="240"/>
                  <a:pt x="294" y="240"/>
                </a:cubicBezTo>
                <a:cubicBezTo>
                  <a:pt x="293" y="239"/>
                  <a:pt x="293" y="239"/>
                  <a:pt x="293" y="239"/>
                </a:cubicBezTo>
                <a:cubicBezTo>
                  <a:pt x="292" y="238"/>
                  <a:pt x="292" y="238"/>
                  <a:pt x="292" y="238"/>
                </a:cubicBezTo>
                <a:cubicBezTo>
                  <a:pt x="291" y="237"/>
                  <a:pt x="291" y="237"/>
                  <a:pt x="291" y="237"/>
                </a:cubicBezTo>
                <a:cubicBezTo>
                  <a:pt x="292" y="236"/>
                  <a:pt x="292" y="236"/>
                  <a:pt x="292" y="236"/>
                </a:cubicBezTo>
                <a:cubicBezTo>
                  <a:pt x="293" y="234"/>
                  <a:pt x="293" y="234"/>
                  <a:pt x="293" y="234"/>
                </a:cubicBezTo>
                <a:cubicBezTo>
                  <a:pt x="294" y="234"/>
                  <a:pt x="294" y="234"/>
                  <a:pt x="294" y="234"/>
                </a:cubicBezTo>
                <a:cubicBezTo>
                  <a:pt x="294" y="236"/>
                  <a:pt x="294" y="236"/>
                  <a:pt x="294" y="236"/>
                </a:cubicBezTo>
                <a:cubicBezTo>
                  <a:pt x="294" y="237"/>
                  <a:pt x="294" y="237"/>
                  <a:pt x="294" y="237"/>
                </a:cubicBezTo>
                <a:cubicBezTo>
                  <a:pt x="296" y="235"/>
                  <a:pt x="296" y="235"/>
                  <a:pt x="296" y="235"/>
                </a:cubicBezTo>
                <a:cubicBezTo>
                  <a:pt x="296" y="237"/>
                  <a:pt x="296" y="237"/>
                  <a:pt x="296" y="237"/>
                </a:cubicBezTo>
                <a:cubicBezTo>
                  <a:pt x="297" y="238"/>
                  <a:pt x="297" y="238"/>
                  <a:pt x="297" y="238"/>
                </a:cubicBezTo>
                <a:cubicBezTo>
                  <a:pt x="296" y="240"/>
                  <a:pt x="296" y="240"/>
                  <a:pt x="296" y="240"/>
                </a:cubicBezTo>
                <a:cubicBezTo>
                  <a:pt x="297" y="242"/>
                  <a:pt x="297" y="242"/>
                  <a:pt x="297" y="242"/>
                </a:cubicBezTo>
                <a:cubicBezTo>
                  <a:pt x="298" y="242"/>
                  <a:pt x="298" y="242"/>
                  <a:pt x="298" y="242"/>
                </a:cubicBezTo>
                <a:cubicBezTo>
                  <a:pt x="300" y="240"/>
                  <a:pt x="300" y="240"/>
                  <a:pt x="300" y="240"/>
                </a:cubicBezTo>
                <a:cubicBezTo>
                  <a:pt x="300" y="240"/>
                  <a:pt x="300" y="240"/>
                  <a:pt x="300" y="240"/>
                </a:cubicBezTo>
                <a:cubicBezTo>
                  <a:pt x="300" y="242"/>
                  <a:pt x="300" y="242"/>
                  <a:pt x="300" y="242"/>
                </a:cubicBezTo>
                <a:cubicBezTo>
                  <a:pt x="298" y="243"/>
                  <a:pt x="298" y="243"/>
                  <a:pt x="298" y="243"/>
                </a:cubicBezTo>
                <a:cubicBezTo>
                  <a:pt x="298" y="244"/>
                  <a:pt x="298" y="244"/>
                  <a:pt x="298" y="244"/>
                </a:cubicBezTo>
                <a:cubicBezTo>
                  <a:pt x="299" y="246"/>
                  <a:pt x="299" y="246"/>
                  <a:pt x="299" y="246"/>
                </a:cubicBezTo>
                <a:cubicBezTo>
                  <a:pt x="298" y="248"/>
                  <a:pt x="298" y="248"/>
                  <a:pt x="298" y="248"/>
                </a:cubicBezTo>
                <a:cubicBezTo>
                  <a:pt x="299" y="249"/>
                  <a:pt x="299" y="249"/>
                  <a:pt x="299" y="249"/>
                </a:cubicBezTo>
                <a:cubicBezTo>
                  <a:pt x="301" y="250"/>
                  <a:pt x="301" y="250"/>
                  <a:pt x="301" y="250"/>
                </a:cubicBezTo>
                <a:cubicBezTo>
                  <a:pt x="301" y="249"/>
                  <a:pt x="301" y="249"/>
                  <a:pt x="301" y="249"/>
                </a:cubicBezTo>
                <a:cubicBezTo>
                  <a:pt x="302" y="247"/>
                  <a:pt x="302" y="247"/>
                  <a:pt x="302" y="247"/>
                </a:cubicBezTo>
                <a:cubicBezTo>
                  <a:pt x="302" y="249"/>
                  <a:pt x="302" y="249"/>
                  <a:pt x="302" y="249"/>
                </a:cubicBezTo>
                <a:cubicBezTo>
                  <a:pt x="302" y="250"/>
                  <a:pt x="302" y="250"/>
                  <a:pt x="302" y="250"/>
                </a:cubicBezTo>
                <a:cubicBezTo>
                  <a:pt x="303" y="252"/>
                  <a:pt x="303" y="252"/>
                  <a:pt x="303" y="252"/>
                </a:cubicBezTo>
                <a:cubicBezTo>
                  <a:pt x="304" y="253"/>
                  <a:pt x="304" y="253"/>
                  <a:pt x="304" y="253"/>
                </a:cubicBezTo>
                <a:cubicBezTo>
                  <a:pt x="306" y="250"/>
                  <a:pt x="306" y="250"/>
                  <a:pt x="306" y="250"/>
                </a:cubicBezTo>
                <a:cubicBezTo>
                  <a:pt x="306" y="247"/>
                  <a:pt x="306" y="247"/>
                  <a:pt x="306" y="247"/>
                </a:cubicBezTo>
                <a:cubicBezTo>
                  <a:pt x="307" y="246"/>
                  <a:pt x="307" y="246"/>
                  <a:pt x="307" y="246"/>
                </a:cubicBezTo>
                <a:cubicBezTo>
                  <a:pt x="307" y="241"/>
                  <a:pt x="307" y="241"/>
                  <a:pt x="307" y="241"/>
                </a:cubicBezTo>
                <a:cubicBezTo>
                  <a:pt x="308" y="237"/>
                  <a:pt x="308" y="237"/>
                  <a:pt x="308" y="237"/>
                </a:cubicBezTo>
                <a:cubicBezTo>
                  <a:pt x="308" y="232"/>
                  <a:pt x="308" y="232"/>
                  <a:pt x="308" y="232"/>
                </a:cubicBezTo>
                <a:cubicBezTo>
                  <a:pt x="308" y="229"/>
                  <a:pt x="308" y="229"/>
                  <a:pt x="308" y="229"/>
                </a:cubicBezTo>
                <a:cubicBezTo>
                  <a:pt x="307" y="228"/>
                  <a:pt x="307" y="228"/>
                  <a:pt x="307" y="228"/>
                </a:cubicBezTo>
                <a:cubicBezTo>
                  <a:pt x="307" y="228"/>
                  <a:pt x="307" y="228"/>
                  <a:pt x="307" y="228"/>
                </a:cubicBezTo>
                <a:cubicBezTo>
                  <a:pt x="308" y="228"/>
                  <a:pt x="308" y="228"/>
                  <a:pt x="308" y="228"/>
                </a:cubicBezTo>
                <a:cubicBezTo>
                  <a:pt x="309" y="230"/>
                  <a:pt x="309" y="230"/>
                  <a:pt x="309" y="230"/>
                </a:cubicBezTo>
                <a:cubicBezTo>
                  <a:pt x="310" y="231"/>
                  <a:pt x="310" y="231"/>
                  <a:pt x="310" y="231"/>
                </a:cubicBezTo>
                <a:cubicBezTo>
                  <a:pt x="311" y="228"/>
                  <a:pt x="311" y="228"/>
                  <a:pt x="311" y="228"/>
                </a:cubicBezTo>
                <a:cubicBezTo>
                  <a:pt x="313" y="227"/>
                  <a:pt x="313" y="227"/>
                  <a:pt x="313" y="227"/>
                </a:cubicBezTo>
                <a:cubicBezTo>
                  <a:pt x="312" y="230"/>
                  <a:pt x="312" y="230"/>
                  <a:pt x="312" y="230"/>
                </a:cubicBezTo>
                <a:cubicBezTo>
                  <a:pt x="311" y="233"/>
                  <a:pt x="311" y="233"/>
                  <a:pt x="311" y="233"/>
                </a:cubicBezTo>
                <a:cubicBezTo>
                  <a:pt x="312" y="236"/>
                  <a:pt x="312" y="236"/>
                  <a:pt x="312" y="236"/>
                </a:cubicBezTo>
                <a:cubicBezTo>
                  <a:pt x="310" y="240"/>
                  <a:pt x="310" y="240"/>
                  <a:pt x="310" y="240"/>
                </a:cubicBezTo>
                <a:cubicBezTo>
                  <a:pt x="309" y="242"/>
                  <a:pt x="309" y="242"/>
                  <a:pt x="309" y="242"/>
                </a:cubicBezTo>
                <a:cubicBezTo>
                  <a:pt x="310" y="243"/>
                  <a:pt x="310" y="243"/>
                  <a:pt x="310" y="243"/>
                </a:cubicBezTo>
                <a:cubicBezTo>
                  <a:pt x="309" y="245"/>
                  <a:pt x="309" y="245"/>
                  <a:pt x="309" y="245"/>
                </a:cubicBezTo>
                <a:cubicBezTo>
                  <a:pt x="309" y="248"/>
                  <a:pt x="309" y="248"/>
                  <a:pt x="309" y="248"/>
                </a:cubicBezTo>
                <a:cubicBezTo>
                  <a:pt x="309" y="249"/>
                  <a:pt x="309" y="249"/>
                  <a:pt x="309" y="249"/>
                </a:cubicBezTo>
                <a:cubicBezTo>
                  <a:pt x="309" y="251"/>
                  <a:pt x="309" y="251"/>
                  <a:pt x="309" y="251"/>
                </a:cubicBezTo>
                <a:cubicBezTo>
                  <a:pt x="311" y="253"/>
                  <a:pt x="311" y="253"/>
                  <a:pt x="311" y="253"/>
                </a:cubicBezTo>
                <a:cubicBezTo>
                  <a:pt x="311" y="255"/>
                  <a:pt x="311" y="255"/>
                  <a:pt x="311" y="255"/>
                </a:cubicBezTo>
                <a:cubicBezTo>
                  <a:pt x="312" y="255"/>
                  <a:pt x="312" y="255"/>
                  <a:pt x="312" y="255"/>
                </a:cubicBezTo>
                <a:cubicBezTo>
                  <a:pt x="313" y="257"/>
                  <a:pt x="313" y="257"/>
                  <a:pt x="313" y="257"/>
                </a:cubicBezTo>
                <a:cubicBezTo>
                  <a:pt x="314" y="259"/>
                  <a:pt x="314" y="259"/>
                  <a:pt x="314" y="259"/>
                </a:cubicBezTo>
                <a:cubicBezTo>
                  <a:pt x="315" y="258"/>
                  <a:pt x="315" y="258"/>
                  <a:pt x="315" y="258"/>
                </a:cubicBezTo>
                <a:cubicBezTo>
                  <a:pt x="316" y="259"/>
                  <a:pt x="316" y="259"/>
                  <a:pt x="316" y="259"/>
                </a:cubicBezTo>
                <a:cubicBezTo>
                  <a:pt x="318" y="258"/>
                  <a:pt x="318" y="258"/>
                  <a:pt x="318" y="258"/>
                </a:cubicBezTo>
                <a:cubicBezTo>
                  <a:pt x="320" y="258"/>
                  <a:pt x="320" y="258"/>
                  <a:pt x="320" y="258"/>
                </a:cubicBezTo>
                <a:cubicBezTo>
                  <a:pt x="320" y="258"/>
                  <a:pt x="320" y="258"/>
                  <a:pt x="320" y="258"/>
                </a:cubicBezTo>
                <a:cubicBezTo>
                  <a:pt x="318" y="260"/>
                  <a:pt x="318" y="260"/>
                  <a:pt x="318" y="260"/>
                </a:cubicBezTo>
                <a:cubicBezTo>
                  <a:pt x="317" y="260"/>
                  <a:pt x="317" y="260"/>
                  <a:pt x="317" y="260"/>
                </a:cubicBezTo>
                <a:cubicBezTo>
                  <a:pt x="317" y="261"/>
                  <a:pt x="317" y="261"/>
                  <a:pt x="317" y="261"/>
                </a:cubicBezTo>
                <a:cubicBezTo>
                  <a:pt x="318" y="262"/>
                  <a:pt x="318" y="262"/>
                  <a:pt x="318" y="262"/>
                </a:cubicBezTo>
                <a:cubicBezTo>
                  <a:pt x="317" y="263"/>
                  <a:pt x="317" y="263"/>
                  <a:pt x="317" y="263"/>
                </a:cubicBezTo>
                <a:cubicBezTo>
                  <a:pt x="315" y="263"/>
                  <a:pt x="315" y="263"/>
                  <a:pt x="315" y="263"/>
                </a:cubicBezTo>
                <a:cubicBezTo>
                  <a:pt x="316" y="264"/>
                  <a:pt x="316" y="264"/>
                  <a:pt x="316" y="264"/>
                </a:cubicBezTo>
                <a:cubicBezTo>
                  <a:pt x="317" y="267"/>
                  <a:pt x="317" y="267"/>
                  <a:pt x="317" y="267"/>
                </a:cubicBezTo>
                <a:cubicBezTo>
                  <a:pt x="317" y="269"/>
                  <a:pt x="317" y="269"/>
                  <a:pt x="317" y="269"/>
                </a:cubicBezTo>
                <a:cubicBezTo>
                  <a:pt x="316" y="269"/>
                  <a:pt x="316" y="269"/>
                  <a:pt x="316" y="269"/>
                </a:cubicBezTo>
                <a:cubicBezTo>
                  <a:pt x="315" y="268"/>
                  <a:pt x="315" y="268"/>
                  <a:pt x="315" y="268"/>
                </a:cubicBezTo>
                <a:cubicBezTo>
                  <a:pt x="314" y="266"/>
                  <a:pt x="314" y="266"/>
                  <a:pt x="314" y="266"/>
                </a:cubicBezTo>
                <a:cubicBezTo>
                  <a:pt x="313" y="267"/>
                  <a:pt x="313" y="267"/>
                  <a:pt x="313" y="267"/>
                </a:cubicBezTo>
                <a:cubicBezTo>
                  <a:pt x="314" y="268"/>
                  <a:pt x="314" y="268"/>
                  <a:pt x="314" y="268"/>
                </a:cubicBezTo>
                <a:cubicBezTo>
                  <a:pt x="313" y="270"/>
                  <a:pt x="313" y="270"/>
                  <a:pt x="313" y="270"/>
                </a:cubicBezTo>
                <a:cubicBezTo>
                  <a:pt x="313" y="272"/>
                  <a:pt x="313" y="272"/>
                  <a:pt x="313" y="272"/>
                </a:cubicBezTo>
                <a:cubicBezTo>
                  <a:pt x="314" y="273"/>
                  <a:pt x="314" y="273"/>
                  <a:pt x="314" y="273"/>
                </a:cubicBezTo>
                <a:cubicBezTo>
                  <a:pt x="313" y="274"/>
                  <a:pt x="313" y="274"/>
                  <a:pt x="313" y="274"/>
                </a:cubicBezTo>
                <a:cubicBezTo>
                  <a:pt x="312" y="274"/>
                  <a:pt x="312" y="274"/>
                  <a:pt x="312" y="274"/>
                </a:cubicBezTo>
                <a:cubicBezTo>
                  <a:pt x="311" y="275"/>
                  <a:pt x="311" y="275"/>
                  <a:pt x="311" y="275"/>
                </a:cubicBezTo>
                <a:cubicBezTo>
                  <a:pt x="311" y="276"/>
                  <a:pt x="311" y="276"/>
                  <a:pt x="311" y="276"/>
                </a:cubicBezTo>
                <a:cubicBezTo>
                  <a:pt x="312" y="276"/>
                  <a:pt x="312" y="276"/>
                  <a:pt x="312" y="276"/>
                </a:cubicBezTo>
                <a:cubicBezTo>
                  <a:pt x="313" y="276"/>
                  <a:pt x="313" y="276"/>
                  <a:pt x="313" y="276"/>
                </a:cubicBezTo>
                <a:cubicBezTo>
                  <a:pt x="314" y="278"/>
                  <a:pt x="314" y="278"/>
                  <a:pt x="314" y="278"/>
                </a:cubicBezTo>
                <a:cubicBezTo>
                  <a:pt x="315" y="279"/>
                  <a:pt x="315" y="279"/>
                  <a:pt x="315" y="279"/>
                </a:cubicBezTo>
                <a:cubicBezTo>
                  <a:pt x="316" y="279"/>
                  <a:pt x="316" y="279"/>
                  <a:pt x="316" y="279"/>
                </a:cubicBezTo>
                <a:cubicBezTo>
                  <a:pt x="317" y="280"/>
                  <a:pt x="317" y="280"/>
                  <a:pt x="317" y="280"/>
                </a:cubicBezTo>
                <a:cubicBezTo>
                  <a:pt x="317" y="280"/>
                  <a:pt x="317" y="280"/>
                  <a:pt x="317" y="280"/>
                </a:cubicBezTo>
                <a:cubicBezTo>
                  <a:pt x="316" y="280"/>
                  <a:pt x="316" y="280"/>
                  <a:pt x="316" y="280"/>
                </a:cubicBezTo>
                <a:cubicBezTo>
                  <a:pt x="315" y="281"/>
                  <a:pt x="315" y="281"/>
                  <a:pt x="315" y="281"/>
                </a:cubicBezTo>
                <a:cubicBezTo>
                  <a:pt x="315" y="282"/>
                  <a:pt x="315" y="282"/>
                  <a:pt x="315" y="282"/>
                </a:cubicBezTo>
                <a:cubicBezTo>
                  <a:pt x="317" y="283"/>
                  <a:pt x="317" y="283"/>
                  <a:pt x="317" y="283"/>
                </a:cubicBezTo>
                <a:cubicBezTo>
                  <a:pt x="318" y="285"/>
                  <a:pt x="318" y="285"/>
                  <a:pt x="318" y="285"/>
                </a:cubicBezTo>
                <a:cubicBezTo>
                  <a:pt x="319" y="286"/>
                  <a:pt x="319" y="286"/>
                  <a:pt x="319" y="286"/>
                </a:cubicBezTo>
                <a:cubicBezTo>
                  <a:pt x="320" y="286"/>
                  <a:pt x="320" y="286"/>
                  <a:pt x="320" y="286"/>
                </a:cubicBezTo>
                <a:cubicBezTo>
                  <a:pt x="319" y="287"/>
                  <a:pt x="319" y="287"/>
                  <a:pt x="319" y="287"/>
                </a:cubicBezTo>
                <a:cubicBezTo>
                  <a:pt x="318" y="287"/>
                  <a:pt x="318" y="287"/>
                  <a:pt x="318" y="287"/>
                </a:cubicBezTo>
                <a:cubicBezTo>
                  <a:pt x="317" y="288"/>
                  <a:pt x="317" y="288"/>
                  <a:pt x="317" y="288"/>
                </a:cubicBezTo>
                <a:cubicBezTo>
                  <a:pt x="317" y="291"/>
                  <a:pt x="317" y="291"/>
                  <a:pt x="317" y="291"/>
                </a:cubicBezTo>
                <a:cubicBezTo>
                  <a:pt x="319" y="294"/>
                  <a:pt x="319" y="294"/>
                  <a:pt x="319" y="294"/>
                </a:cubicBezTo>
                <a:cubicBezTo>
                  <a:pt x="320" y="295"/>
                  <a:pt x="320" y="295"/>
                  <a:pt x="320" y="295"/>
                </a:cubicBezTo>
                <a:cubicBezTo>
                  <a:pt x="322" y="295"/>
                  <a:pt x="322" y="295"/>
                  <a:pt x="322" y="295"/>
                </a:cubicBezTo>
                <a:cubicBezTo>
                  <a:pt x="323" y="295"/>
                  <a:pt x="323" y="295"/>
                  <a:pt x="323" y="295"/>
                </a:cubicBezTo>
                <a:cubicBezTo>
                  <a:pt x="321" y="296"/>
                  <a:pt x="321" y="296"/>
                  <a:pt x="321" y="296"/>
                </a:cubicBezTo>
                <a:cubicBezTo>
                  <a:pt x="319" y="296"/>
                  <a:pt x="319" y="296"/>
                  <a:pt x="319" y="296"/>
                </a:cubicBezTo>
                <a:cubicBezTo>
                  <a:pt x="318" y="296"/>
                  <a:pt x="318" y="296"/>
                  <a:pt x="318" y="296"/>
                </a:cubicBezTo>
                <a:cubicBezTo>
                  <a:pt x="317" y="299"/>
                  <a:pt x="317" y="299"/>
                  <a:pt x="317" y="299"/>
                </a:cubicBezTo>
                <a:cubicBezTo>
                  <a:pt x="313" y="302"/>
                  <a:pt x="313" y="302"/>
                  <a:pt x="313" y="302"/>
                </a:cubicBezTo>
                <a:cubicBezTo>
                  <a:pt x="311" y="304"/>
                  <a:pt x="311" y="304"/>
                  <a:pt x="311" y="304"/>
                </a:cubicBezTo>
                <a:cubicBezTo>
                  <a:pt x="311" y="306"/>
                  <a:pt x="311" y="306"/>
                  <a:pt x="311" y="306"/>
                </a:cubicBezTo>
                <a:cubicBezTo>
                  <a:pt x="312" y="308"/>
                  <a:pt x="312" y="308"/>
                  <a:pt x="312" y="308"/>
                </a:cubicBezTo>
                <a:cubicBezTo>
                  <a:pt x="314" y="306"/>
                  <a:pt x="314" y="306"/>
                  <a:pt x="314" y="306"/>
                </a:cubicBezTo>
                <a:cubicBezTo>
                  <a:pt x="315" y="303"/>
                  <a:pt x="315" y="303"/>
                  <a:pt x="315" y="303"/>
                </a:cubicBezTo>
                <a:cubicBezTo>
                  <a:pt x="315" y="302"/>
                  <a:pt x="315" y="302"/>
                  <a:pt x="315" y="302"/>
                </a:cubicBezTo>
                <a:cubicBezTo>
                  <a:pt x="317" y="302"/>
                  <a:pt x="317" y="302"/>
                  <a:pt x="317" y="302"/>
                </a:cubicBezTo>
                <a:cubicBezTo>
                  <a:pt x="319" y="299"/>
                  <a:pt x="319" y="299"/>
                  <a:pt x="319" y="299"/>
                </a:cubicBezTo>
                <a:cubicBezTo>
                  <a:pt x="320" y="300"/>
                  <a:pt x="320" y="300"/>
                  <a:pt x="320" y="300"/>
                </a:cubicBezTo>
                <a:cubicBezTo>
                  <a:pt x="321" y="300"/>
                  <a:pt x="321" y="300"/>
                  <a:pt x="321" y="300"/>
                </a:cubicBezTo>
                <a:cubicBezTo>
                  <a:pt x="324" y="300"/>
                  <a:pt x="324" y="300"/>
                  <a:pt x="324" y="300"/>
                </a:cubicBezTo>
                <a:cubicBezTo>
                  <a:pt x="322" y="302"/>
                  <a:pt x="322" y="302"/>
                  <a:pt x="322" y="302"/>
                </a:cubicBezTo>
                <a:cubicBezTo>
                  <a:pt x="323" y="302"/>
                  <a:pt x="323" y="302"/>
                  <a:pt x="323" y="302"/>
                </a:cubicBezTo>
                <a:cubicBezTo>
                  <a:pt x="325" y="302"/>
                  <a:pt x="325" y="302"/>
                  <a:pt x="325" y="302"/>
                </a:cubicBezTo>
                <a:cubicBezTo>
                  <a:pt x="325" y="303"/>
                  <a:pt x="325" y="303"/>
                  <a:pt x="325" y="303"/>
                </a:cubicBezTo>
                <a:cubicBezTo>
                  <a:pt x="323" y="305"/>
                  <a:pt x="323" y="305"/>
                  <a:pt x="323" y="305"/>
                </a:cubicBezTo>
                <a:cubicBezTo>
                  <a:pt x="323" y="307"/>
                  <a:pt x="323" y="307"/>
                  <a:pt x="323" y="307"/>
                </a:cubicBezTo>
                <a:cubicBezTo>
                  <a:pt x="323" y="308"/>
                  <a:pt x="323" y="308"/>
                  <a:pt x="323" y="308"/>
                </a:cubicBezTo>
                <a:cubicBezTo>
                  <a:pt x="322" y="310"/>
                  <a:pt x="322" y="310"/>
                  <a:pt x="322" y="310"/>
                </a:cubicBezTo>
                <a:cubicBezTo>
                  <a:pt x="321" y="312"/>
                  <a:pt x="321" y="312"/>
                  <a:pt x="321" y="312"/>
                </a:cubicBezTo>
                <a:cubicBezTo>
                  <a:pt x="322" y="313"/>
                  <a:pt x="322" y="313"/>
                  <a:pt x="322" y="313"/>
                </a:cubicBezTo>
                <a:cubicBezTo>
                  <a:pt x="322" y="314"/>
                  <a:pt x="322" y="314"/>
                  <a:pt x="322" y="314"/>
                </a:cubicBezTo>
                <a:cubicBezTo>
                  <a:pt x="321" y="314"/>
                  <a:pt x="321" y="314"/>
                  <a:pt x="321" y="314"/>
                </a:cubicBezTo>
                <a:cubicBezTo>
                  <a:pt x="319" y="314"/>
                  <a:pt x="319" y="314"/>
                  <a:pt x="319" y="314"/>
                </a:cubicBezTo>
                <a:cubicBezTo>
                  <a:pt x="318" y="315"/>
                  <a:pt x="318" y="315"/>
                  <a:pt x="318" y="315"/>
                </a:cubicBezTo>
                <a:cubicBezTo>
                  <a:pt x="318" y="316"/>
                  <a:pt x="318" y="316"/>
                  <a:pt x="318" y="316"/>
                </a:cubicBezTo>
                <a:cubicBezTo>
                  <a:pt x="319" y="316"/>
                  <a:pt x="319" y="316"/>
                  <a:pt x="319" y="316"/>
                </a:cubicBezTo>
                <a:cubicBezTo>
                  <a:pt x="320" y="316"/>
                  <a:pt x="320" y="316"/>
                  <a:pt x="320" y="316"/>
                </a:cubicBezTo>
                <a:cubicBezTo>
                  <a:pt x="322" y="316"/>
                  <a:pt x="322" y="316"/>
                  <a:pt x="322" y="316"/>
                </a:cubicBezTo>
                <a:cubicBezTo>
                  <a:pt x="322" y="317"/>
                  <a:pt x="322" y="317"/>
                  <a:pt x="322" y="317"/>
                </a:cubicBezTo>
                <a:cubicBezTo>
                  <a:pt x="321" y="318"/>
                  <a:pt x="321" y="318"/>
                  <a:pt x="321" y="318"/>
                </a:cubicBezTo>
                <a:cubicBezTo>
                  <a:pt x="319" y="318"/>
                  <a:pt x="319" y="318"/>
                  <a:pt x="319" y="318"/>
                </a:cubicBezTo>
                <a:cubicBezTo>
                  <a:pt x="318" y="318"/>
                  <a:pt x="318" y="318"/>
                  <a:pt x="318" y="318"/>
                </a:cubicBezTo>
                <a:cubicBezTo>
                  <a:pt x="317" y="319"/>
                  <a:pt x="317" y="319"/>
                  <a:pt x="317" y="319"/>
                </a:cubicBezTo>
                <a:cubicBezTo>
                  <a:pt x="317" y="321"/>
                  <a:pt x="317" y="321"/>
                  <a:pt x="317" y="321"/>
                </a:cubicBezTo>
                <a:cubicBezTo>
                  <a:pt x="318" y="323"/>
                  <a:pt x="318" y="323"/>
                  <a:pt x="318" y="323"/>
                </a:cubicBezTo>
                <a:cubicBezTo>
                  <a:pt x="319" y="322"/>
                  <a:pt x="319" y="322"/>
                  <a:pt x="319" y="322"/>
                </a:cubicBezTo>
                <a:cubicBezTo>
                  <a:pt x="319" y="321"/>
                  <a:pt x="319" y="321"/>
                  <a:pt x="319" y="321"/>
                </a:cubicBezTo>
                <a:cubicBezTo>
                  <a:pt x="321" y="321"/>
                  <a:pt x="321" y="321"/>
                  <a:pt x="321" y="321"/>
                </a:cubicBezTo>
                <a:cubicBezTo>
                  <a:pt x="322" y="320"/>
                  <a:pt x="322" y="320"/>
                  <a:pt x="322" y="320"/>
                </a:cubicBezTo>
                <a:cubicBezTo>
                  <a:pt x="325" y="318"/>
                  <a:pt x="325" y="318"/>
                  <a:pt x="325" y="318"/>
                </a:cubicBezTo>
                <a:cubicBezTo>
                  <a:pt x="327" y="314"/>
                  <a:pt x="327" y="314"/>
                  <a:pt x="327" y="314"/>
                </a:cubicBezTo>
                <a:cubicBezTo>
                  <a:pt x="328" y="310"/>
                  <a:pt x="328" y="310"/>
                  <a:pt x="328" y="310"/>
                </a:cubicBezTo>
                <a:cubicBezTo>
                  <a:pt x="330" y="306"/>
                  <a:pt x="330" y="306"/>
                  <a:pt x="330" y="306"/>
                </a:cubicBezTo>
                <a:cubicBezTo>
                  <a:pt x="331" y="305"/>
                  <a:pt x="331" y="305"/>
                  <a:pt x="331" y="305"/>
                </a:cubicBezTo>
                <a:cubicBezTo>
                  <a:pt x="331" y="305"/>
                  <a:pt x="331" y="305"/>
                  <a:pt x="331" y="305"/>
                </a:cubicBezTo>
                <a:cubicBezTo>
                  <a:pt x="331" y="305"/>
                  <a:pt x="331" y="305"/>
                  <a:pt x="331" y="305"/>
                </a:cubicBezTo>
                <a:cubicBezTo>
                  <a:pt x="331" y="307"/>
                  <a:pt x="331" y="307"/>
                  <a:pt x="331" y="307"/>
                </a:cubicBezTo>
                <a:cubicBezTo>
                  <a:pt x="328" y="312"/>
                  <a:pt x="328" y="312"/>
                  <a:pt x="328" y="312"/>
                </a:cubicBezTo>
                <a:cubicBezTo>
                  <a:pt x="328" y="316"/>
                  <a:pt x="328" y="316"/>
                  <a:pt x="328" y="316"/>
                </a:cubicBezTo>
                <a:cubicBezTo>
                  <a:pt x="325" y="318"/>
                  <a:pt x="325" y="318"/>
                  <a:pt x="325" y="318"/>
                </a:cubicBezTo>
                <a:cubicBezTo>
                  <a:pt x="325" y="320"/>
                  <a:pt x="325" y="320"/>
                  <a:pt x="325" y="320"/>
                </a:cubicBezTo>
                <a:cubicBezTo>
                  <a:pt x="326" y="320"/>
                  <a:pt x="326" y="320"/>
                  <a:pt x="326" y="320"/>
                </a:cubicBezTo>
                <a:cubicBezTo>
                  <a:pt x="329" y="316"/>
                  <a:pt x="329" y="316"/>
                  <a:pt x="329" y="316"/>
                </a:cubicBezTo>
                <a:cubicBezTo>
                  <a:pt x="330" y="314"/>
                  <a:pt x="330" y="314"/>
                  <a:pt x="330" y="314"/>
                </a:cubicBezTo>
                <a:cubicBezTo>
                  <a:pt x="332" y="312"/>
                  <a:pt x="332" y="312"/>
                  <a:pt x="332" y="312"/>
                </a:cubicBezTo>
                <a:cubicBezTo>
                  <a:pt x="332" y="313"/>
                  <a:pt x="332" y="313"/>
                  <a:pt x="332" y="313"/>
                </a:cubicBezTo>
                <a:cubicBezTo>
                  <a:pt x="334" y="313"/>
                  <a:pt x="334" y="313"/>
                  <a:pt x="334" y="313"/>
                </a:cubicBezTo>
                <a:cubicBezTo>
                  <a:pt x="333" y="314"/>
                  <a:pt x="333" y="314"/>
                  <a:pt x="333" y="314"/>
                </a:cubicBezTo>
                <a:cubicBezTo>
                  <a:pt x="331" y="316"/>
                  <a:pt x="331" y="316"/>
                  <a:pt x="331" y="316"/>
                </a:cubicBezTo>
                <a:cubicBezTo>
                  <a:pt x="330" y="317"/>
                  <a:pt x="330" y="317"/>
                  <a:pt x="330" y="317"/>
                </a:cubicBezTo>
                <a:cubicBezTo>
                  <a:pt x="327" y="321"/>
                  <a:pt x="327" y="321"/>
                  <a:pt x="327" y="321"/>
                </a:cubicBezTo>
                <a:cubicBezTo>
                  <a:pt x="327" y="321"/>
                  <a:pt x="327" y="321"/>
                  <a:pt x="327" y="321"/>
                </a:cubicBezTo>
                <a:cubicBezTo>
                  <a:pt x="328" y="321"/>
                  <a:pt x="328" y="321"/>
                  <a:pt x="328" y="321"/>
                </a:cubicBezTo>
                <a:cubicBezTo>
                  <a:pt x="327" y="322"/>
                  <a:pt x="327" y="322"/>
                  <a:pt x="327" y="322"/>
                </a:cubicBezTo>
                <a:cubicBezTo>
                  <a:pt x="325" y="322"/>
                  <a:pt x="325" y="322"/>
                  <a:pt x="325" y="322"/>
                </a:cubicBezTo>
                <a:cubicBezTo>
                  <a:pt x="324" y="322"/>
                  <a:pt x="324" y="322"/>
                  <a:pt x="324" y="322"/>
                </a:cubicBezTo>
                <a:cubicBezTo>
                  <a:pt x="322" y="325"/>
                  <a:pt x="322" y="325"/>
                  <a:pt x="322" y="325"/>
                </a:cubicBezTo>
                <a:cubicBezTo>
                  <a:pt x="321" y="327"/>
                  <a:pt x="321" y="327"/>
                  <a:pt x="321" y="327"/>
                </a:cubicBezTo>
                <a:cubicBezTo>
                  <a:pt x="321" y="329"/>
                  <a:pt x="321" y="329"/>
                  <a:pt x="321" y="329"/>
                </a:cubicBezTo>
                <a:cubicBezTo>
                  <a:pt x="320" y="328"/>
                  <a:pt x="320" y="328"/>
                  <a:pt x="320" y="328"/>
                </a:cubicBezTo>
                <a:cubicBezTo>
                  <a:pt x="319" y="327"/>
                  <a:pt x="319" y="327"/>
                  <a:pt x="319" y="327"/>
                </a:cubicBezTo>
                <a:cubicBezTo>
                  <a:pt x="317" y="328"/>
                  <a:pt x="317" y="328"/>
                  <a:pt x="317" y="328"/>
                </a:cubicBezTo>
                <a:cubicBezTo>
                  <a:pt x="318" y="331"/>
                  <a:pt x="318" y="331"/>
                  <a:pt x="318" y="331"/>
                </a:cubicBezTo>
                <a:cubicBezTo>
                  <a:pt x="319" y="331"/>
                  <a:pt x="319" y="331"/>
                  <a:pt x="319" y="331"/>
                </a:cubicBezTo>
                <a:cubicBezTo>
                  <a:pt x="320" y="333"/>
                  <a:pt x="320" y="333"/>
                  <a:pt x="320" y="333"/>
                </a:cubicBezTo>
                <a:cubicBezTo>
                  <a:pt x="319" y="336"/>
                  <a:pt x="319" y="336"/>
                  <a:pt x="319" y="336"/>
                </a:cubicBezTo>
                <a:cubicBezTo>
                  <a:pt x="318" y="341"/>
                  <a:pt x="318" y="341"/>
                  <a:pt x="318" y="341"/>
                </a:cubicBezTo>
                <a:cubicBezTo>
                  <a:pt x="319" y="344"/>
                  <a:pt x="319" y="344"/>
                  <a:pt x="319" y="344"/>
                </a:cubicBezTo>
                <a:cubicBezTo>
                  <a:pt x="321" y="347"/>
                  <a:pt x="321" y="347"/>
                  <a:pt x="321" y="347"/>
                </a:cubicBezTo>
                <a:cubicBezTo>
                  <a:pt x="322" y="347"/>
                  <a:pt x="322" y="347"/>
                  <a:pt x="322" y="347"/>
                </a:cubicBezTo>
                <a:cubicBezTo>
                  <a:pt x="322" y="346"/>
                  <a:pt x="322" y="346"/>
                  <a:pt x="322" y="346"/>
                </a:cubicBezTo>
                <a:cubicBezTo>
                  <a:pt x="324" y="344"/>
                  <a:pt x="324" y="344"/>
                  <a:pt x="324" y="344"/>
                </a:cubicBezTo>
                <a:cubicBezTo>
                  <a:pt x="327" y="343"/>
                  <a:pt x="327" y="343"/>
                  <a:pt x="327" y="343"/>
                </a:cubicBezTo>
                <a:cubicBezTo>
                  <a:pt x="329" y="342"/>
                  <a:pt x="329" y="342"/>
                  <a:pt x="329" y="342"/>
                </a:cubicBezTo>
                <a:cubicBezTo>
                  <a:pt x="330" y="340"/>
                  <a:pt x="330" y="340"/>
                  <a:pt x="330" y="340"/>
                </a:cubicBezTo>
                <a:cubicBezTo>
                  <a:pt x="331" y="340"/>
                  <a:pt x="331" y="340"/>
                  <a:pt x="331" y="340"/>
                </a:cubicBezTo>
                <a:cubicBezTo>
                  <a:pt x="331" y="342"/>
                  <a:pt x="331" y="342"/>
                  <a:pt x="331" y="342"/>
                </a:cubicBezTo>
                <a:cubicBezTo>
                  <a:pt x="330" y="344"/>
                  <a:pt x="330" y="344"/>
                  <a:pt x="330" y="344"/>
                </a:cubicBezTo>
                <a:cubicBezTo>
                  <a:pt x="329" y="344"/>
                  <a:pt x="329" y="344"/>
                  <a:pt x="329" y="344"/>
                </a:cubicBezTo>
                <a:cubicBezTo>
                  <a:pt x="328" y="346"/>
                  <a:pt x="328" y="346"/>
                  <a:pt x="328" y="346"/>
                </a:cubicBezTo>
                <a:cubicBezTo>
                  <a:pt x="328" y="347"/>
                  <a:pt x="328" y="347"/>
                  <a:pt x="328" y="347"/>
                </a:cubicBezTo>
                <a:cubicBezTo>
                  <a:pt x="330" y="348"/>
                  <a:pt x="330" y="348"/>
                  <a:pt x="330" y="348"/>
                </a:cubicBezTo>
                <a:cubicBezTo>
                  <a:pt x="331" y="350"/>
                  <a:pt x="331" y="350"/>
                  <a:pt x="331" y="350"/>
                </a:cubicBezTo>
                <a:cubicBezTo>
                  <a:pt x="333" y="350"/>
                  <a:pt x="333" y="350"/>
                  <a:pt x="333" y="350"/>
                </a:cubicBezTo>
                <a:cubicBezTo>
                  <a:pt x="335" y="350"/>
                  <a:pt x="335" y="350"/>
                  <a:pt x="335" y="350"/>
                </a:cubicBezTo>
                <a:cubicBezTo>
                  <a:pt x="335" y="351"/>
                  <a:pt x="335" y="351"/>
                  <a:pt x="335" y="351"/>
                </a:cubicBezTo>
                <a:cubicBezTo>
                  <a:pt x="333" y="350"/>
                  <a:pt x="333" y="350"/>
                  <a:pt x="333" y="350"/>
                </a:cubicBezTo>
                <a:cubicBezTo>
                  <a:pt x="331" y="350"/>
                  <a:pt x="331" y="350"/>
                  <a:pt x="331" y="350"/>
                </a:cubicBezTo>
                <a:cubicBezTo>
                  <a:pt x="329" y="350"/>
                  <a:pt x="329" y="350"/>
                  <a:pt x="329" y="350"/>
                </a:cubicBezTo>
                <a:cubicBezTo>
                  <a:pt x="326" y="349"/>
                  <a:pt x="326" y="349"/>
                  <a:pt x="326" y="349"/>
                </a:cubicBezTo>
                <a:cubicBezTo>
                  <a:pt x="326" y="351"/>
                  <a:pt x="326" y="351"/>
                  <a:pt x="326" y="351"/>
                </a:cubicBezTo>
                <a:cubicBezTo>
                  <a:pt x="326" y="352"/>
                  <a:pt x="326" y="352"/>
                  <a:pt x="326" y="352"/>
                </a:cubicBezTo>
                <a:cubicBezTo>
                  <a:pt x="327" y="354"/>
                  <a:pt x="327" y="354"/>
                  <a:pt x="327" y="354"/>
                </a:cubicBezTo>
                <a:cubicBezTo>
                  <a:pt x="327" y="358"/>
                  <a:pt x="327" y="358"/>
                  <a:pt x="327" y="358"/>
                </a:cubicBezTo>
                <a:cubicBezTo>
                  <a:pt x="328" y="360"/>
                  <a:pt x="328" y="360"/>
                  <a:pt x="328" y="360"/>
                </a:cubicBezTo>
                <a:cubicBezTo>
                  <a:pt x="329" y="360"/>
                  <a:pt x="329" y="360"/>
                  <a:pt x="329" y="360"/>
                </a:cubicBezTo>
                <a:cubicBezTo>
                  <a:pt x="330" y="359"/>
                  <a:pt x="330" y="359"/>
                  <a:pt x="330" y="359"/>
                </a:cubicBezTo>
                <a:cubicBezTo>
                  <a:pt x="331" y="360"/>
                  <a:pt x="331" y="360"/>
                  <a:pt x="331" y="360"/>
                </a:cubicBezTo>
                <a:cubicBezTo>
                  <a:pt x="330" y="360"/>
                  <a:pt x="330" y="360"/>
                  <a:pt x="330" y="360"/>
                </a:cubicBezTo>
                <a:cubicBezTo>
                  <a:pt x="330" y="361"/>
                  <a:pt x="330" y="361"/>
                  <a:pt x="330" y="361"/>
                </a:cubicBezTo>
                <a:cubicBezTo>
                  <a:pt x="331" y="362"/>
                  <a:pt x="331" y="362"/>
                  <a:pt x="331" y="362"/>
                </a:cubicBezTo>
                <a:cubicBezTo>
                  <a:pt x="331" y="363"/>
                  <a:pt x="331" y="363"/>
                  <a:pt x="331" y="363"/>
                </a:cubicBezTo>
                <a:cubicBezTo>
                  <a:pt x="330" y="364"/>
                  <a:pt x="330" y="364"/>
                  <a:pt x="330" y="364"/>
                </a:cubicBezTo>
                <a:cubicBezTo>
                  <a:pt x="329" y="364"/>
                  <a:pt x="329" y="364"/>
                  <a:pt x="329" y="364"/>
                </a:cubicBezTo>
                <a:cubicBezTo>
                  <a:pt x="327" y="364"/>
                  <a:pt x="327" y="364"/>
                  <a:pt x="327" y="364"/>
                </a:cubicBezTo>
                <a:cubicBezTo>
                  <a:pt x="324" y="366"/>
                  <a:pt x="324" y="366"/>
                  <a:pt x="324" y="366"/>
                </a:cubicBezTo>
                <a:cubicBezTo>
                  <a:pt x="324" y="367"/>
                  <a:pt x="324" y="367"/>
                  <a:pt x="324" y="367"/>
                </a:cubicBezTo>
                <a:cubicBezTo>
                  <a:pt x="325" y="368"/>
                  <a:pt x="325" y="368"/>
                  <a:pt x="325" y="368"/>
                </a:cubicBezTo>
                <a:cubicBezTo>
                  <a:pt x="328" y="367"/>
                  <a:pt x="328" y="367"/>
                  <a:pt x="328" y="367"/>
                </a:cubicBezTo>
                <a:cubicBezTo>
                  <a:pt x="329" y="367"/>
                  <a:pt x="329" y="367"/>
                  <a:pt x="329" y="367"/>
                </a:cubicBezTo>
                <a:cubicBezTo>
                  <a:pt x="328" y="368"/>
                  <a:pt x="328" y="368"/>
                  <a:pt x="328" y="368"/>
                </a:cubicBezTo>
                <a:cubicBezTo>
                  <a:pt x="327" y="369"/>
                  <a:pt x="327" y="369"/>
                  <a:pt x="327" y="369"/>
                </a:cubicBezTo>
                <a:cubicBezTo>
                  <a:pt x="329" y="370"/>
                  <a:pt x="329" y="370"/>
                  <a:pt x="329" y="370"/>
                </a:cubicBezTo>
                <a:cubicBezTo>
                  <a:pt x="332" y="369"/>
                  <a:pt x="332" y="369"/>
                  <a:pt x="332" y="369"/>
                </a:cubicBezTo>
                <a:cubicBezTo>
                  <a:pt x="334" y="367"/>
                  <a:pt x="334" y="367"/>
                  <a:pt x="334" y="367"/>
                </a:cubicBezTo>
                <a:cubicBezTo>
                  <a:pt x="336" y="365"/>
                  <a:pt x="336" y="365"/>
                  <a:pt x="336" y="365"/>
                </a:cubicBezTo>
                <a:cubicBezTo>
                  <a:pt x="338" y="365"/>
                  <a:pt x="338" y="365"/>
                  <a:pt x="338" y="365"/>
                </a:cubicBezTo>
                <a:cubicBezTo>
                  <a:pt x="340" y="363"/>
                  <a:pt x="340" y="363"/>
                  <a:pt x="340" y="363"/>
                </a:cubicBezTo>
                <a:cubicBezTo>
                  <a:pt x="340" y="361"/>
                  <a:pt x="340" y="361"/>
                  <a:pt x="340" y="361"/>
                </a:cubicBezTo>
                <a:cubicBezTo>
                  <a:pt x="341" y="361"/>
                  <a:pt x="341" y="361"/>
                  <a:pt x="341" y="361"/>
                </a:cubicBezTo>
                <a:cubicBezTo>
                  <a:pt x="342" y="362"/>
                  <a:pt x="342" y="362"/>
                  <a:pt x="342" y="362"/>
                </a:cubicBezTo>
                <a:cubicBezTo>
                  <a:pt x="340" y="365"/>
                  <a:pt x="340" y="365"/>
                  <a:pt x="340" y="365"/>
                </a:cubicBezTo>
                <a:cubicBezTo>
                  <a:pt x="338" y="366"/>
                  <a:pt x="338" y="366"/>
                  <a:pt x="338" y="366"/>
                </a:cubicBezTo>
                <a:cubicBezTo>
                  <a:pt x="336" y="367"/>
                  <a:pt x="336" y="367"/>
                  <a:pt x="336" y="367"/>
                </a:cubicBezTo>
                <a:cubicBezTo>
                  <a:pt x="336" y="369"/>
                  <a:pt x="336" y="369"/>
                  <a:pt x="336" y="369"/>
                </a:cubicBezTo>
                <a:cubicBezTo>
                  <a:pt x="336" y="370"/>
                  <a:pt x="336" y="370"/>
                  <a:pt x="336" y="370"/>
                </a:cubicBezTo>
                <a:cubicBezTo>
                  <a:pt x="338" y="369"/>
                  <a:pt x="338" y="369"/>
                  <a:pt x="338" y="369"/>
                </a:cubicBezTo>
                <a:cubicBezTo>
                  <a:pt x="340" y="369"/>
                  <a:pt x="340" y="369"/>
                  <a:pt x="340" y="369"/>
                </a:cubicBezTo>
                <a:cubicBezTo>
                  <a:pt x="342" y="370"/>
                  <a:pt x="342" y="370"/>
                  <a:pt x="342" y="370"/>
                </a:cubicBezTo>
                <a:cubicBezTo>
                  <a:pt x="340" y="370"/>
                  <a:pt x="340" y="370"/>
                  <a:pt x="340" y="370"/>
                </a:cubicBezTo>
                <a:cubicBezTo>
                  <a:pt x="338" y="371"/>
                  <a:pt x="338" y="371"/>
                  <a:pt x="338" y="371"/>
                </a:cubicBezTo>
                <a:cubicBezTo>
                  <a:pt x="338" y="374"/>
                  <a:pt x="338" y="374"/>
                  <a:pt x="338" y="374"/>
                </a:cubicBezTo>
                <a:cubicBezTo>
                  <a:pt x="339" y="376"/>
                  <a:pt x="339" y="376"/>
                  <a:pt x="339" y="376"/>
                </a:cubicBezTo>
                <a:cubicBezTo>
                  <a:pt x="338" y="377"/>
                  <a:pt x="338" y="377"/>
                  <a:pt x="338" y="377"/>
                </a:cubicBezTo>
                <a:cubicBezTo>
                  <a:pt x="337" y="375"/>
                  <a:pt x="337" y="375"/>
                  <a:pt x="337" y="375"/>
                </a:cubicBezTo>
                <a:cubicBezTo>
                  <a:pt x="337" y="372"/>
                  <a:pt x="337" y="372"/>
                  <a:pt x="337" y="372"/>
                </a:cubicBezTo>
                <a:cubicBezTo>
                  <a:pt x="336" y="371"/>
                  <a:pt x="336" y="371"/>
                  <a:pt x="336" y="371"/>
                </a:cubicBezTo>
                <a:cubicBezTo>
                  <a:pt x="334" y="372"/>
                  <a:pt x="334" y="372"/>
                  <a:pt x="334" y="372"/>
                </a:cubicBezTo>
                <a:cubicBezTo>
                  <a:pt x="330" y="375"/>
                  <a:pt x="330" y="375"/>
                  <a:pt x="330" y="375"/>
                </a:cubicBezTo>
                <a:cubicBezTo>
                  <a:pt x="329" y="376"/>
                  <a:pt x="329" y="376"/>
                  <a:pt x="329" y="376"/>
                </a:cubicBezTo>
                <a:cubicBezTo>
                  <a:pt x="326" y="378"/>
                  <a:pt x="326" y="378"/>
                  <a:pt x="326" y="378"/>
                </a:cubicBezTo>
                <a:cubicBezTo>
                  <a:pt x="325" y="379"/>
                  <a:pt x="325" y="379"/>
                  <a:pt x="325" y="379"/>
                </a:cubicBezTo>
                <a:cubicBezTo>
                  <a:pt x="326" y="381"/>
                  <a:pt x="326" y="381"/>
                  <a:pt x="326" y="381"/>
                </a:cubicBezTo>
                <a:cubicBezTo>
                  <a:pt x="326" y="382"/>
                  <a:pt x="326" y="382"/>
                  <a:pt x="326" y="382"/>
                </a:cubicBezTo>
                <a:cubicBezTo>
                  <a:pt x="326" y="383"/>
                  <a:pt x="326" y="383"/>
                  <a:pt x="326" y="383"/>
                </a:cubicBezTo>
                <a:cubicBezTo>
                  <a:pt x="328" y="382"/>
                  <a:pt x="328" y="382"/>
                  <a:pt x="328" y="382"/>
                </a:cubicBezTo>
                <a:cubicBezTo>
                  <a:pt x="329" y="381"/>
                  <a:pt x="329" y="381"/>
                  <a:pt x="329" y="381"/>
                </a:cubicBezTo>
                <a:cubicBezTo>
                  <a:pt x="330" y="379"/>
                  <a:pt x="330" y="379"/>
                  <a:pt x="330" y="379"/>
                </a:cubicBezTo>
                <a:cubicBezTo>
                  <a:pt x="331" y="380"/>
                  <a:pt x="331" y="380"/>
                  <a:pt x="331" y="380"/>
                </a:cubicBezTo>
                <a:cubicBezTo>
                  <a:pt x="332" y="381"/>
                  <a:pt x="332" y="381"/>
                  <a:pt x="332" y="381"/>
                </a:cubicBezTo>
                <a:cubicBezTo>
                  <a:pt x="335" y="381"/>
                  <a:pt x="335" y="381"/>
                  <a:pt x="335" y="381"/>
                </a:cubicBezTo>
                <a:cubicBezTo>
                  <a:pt x="335" y="382"/>
                  <a:pt x="335" y="382"/>
                  <a:pt x="335" y="382"/>
                </a:cubicBezTo>
                <a:cubicBezTo>
                  <a:pt x="333" y="381"/>
                  <a:pt x="333" y="381"/>
                  <a:pt x="333" y="381"/>
                </a:cubicBezTo>
                <a:cubicBezTo>
                  <a:pt x="331" y="381"/>
                  <a:pt x="331" y="381"/>
                  <a:pt x="331" y="381"/>
                </a:cubicBezTo>
                <a:cubicBezTo>
                  <a:pt x="329" y="382"/>
                  <a:pt x="329" y="382"/>
                  <a:pt x="329" y="382"/>
                </a:cubicBezTo>
                <a:cubicBezTo>
                  <a:pt x="329" y="383"/>
                  <a:pt x="329" y="383"/>
                  <a:pt x="329" y="383"/>
                </a:cubicBezTo>
                <a:cubicBezTo>
                  <a:pt x="330" y="384"/>
                  <a:pt x="330" y="384"/>
                  <a:pt x="330" y="384"/>
                </a:cubicBezTo>
                <a:cubicBezTo>
                  <a:pt x="328" y="385"/>
                  <a:pt x="328" y="385"/>
                  <a:pt x="328" y="385"/>
                </a:cubicBezTo>
                <a:cubicBezTo>
                  <a:pt x="327" y="384"/>
                  <a:pt x="327" y="384"/>
                  <a:pt x="327" y="384"/>
                </a:cubicBezTo>
                <a:cubicBezTo>
                  <a:pt x="325" y="385"/>
                  <a:pt x="325" y="385"/>
                  <a:pt x="325" y="385"/>
                </a:cubicBezTo>
                <a:cubicBezTo>
                  <a:pt x="324" y="386"/>
                  <a:pt x="324" y="386"/>
                  <a:pt x="324" y="386"/>
                </a:cubicBezTo>
                <a:cubicBezTo>
                  <a:pt x="327" y="386"/>
                  <a:pt x="327" y="386"/>
                  <a:pt x="327" y="386"/>
                </a:cubicBezTo>
                <a:cubicBezTo>
                  <a:pt x="328" y="387"/>
                  <a:pt x="328" y="387"/>
                  <a:pt x="328" y="387"/>
                </a:cubicBezTo>
                <a:cubicBezTo>
                  <a:pt x="330" y="387"/>
                  <a:pt x="330" y="387"/>
                  <a:pt x="330" y="387"/>
                </a:cubicBezTo>
                <a:cubicBezTo>
                  <a:pt x="329" y="388"/>
                  <a:pt x="329" y="388"/>
                  <a:pt x="329" y="388"/>
                </a:cubicBezTo>
                <a:cubicBezTo>
                  <a:pt x="327" y="388"/>
                  <a:pt x="327" y="388"/>
                  <a:pt x="327" y="388"/>
                </a:cubicBezTo>
                <a:cubicBezTo>
                  <a:pt x="326" y="387"/>
                  <a:pt x="326" y="387"/>
                  <a:pt x="326" y="387"/>
                </a:cubicBezTo>
                <a:cubicBezTo>
                  <a:pt x="324" y="387"/>
                  <a:pt x="324" y="387"/>
                  <a:pt x="324" y="387"/>
                </a:cubicBezTo>
                <a:cubicBezTo>
                  <a:pt x="324" y="389"/>
                  <a:pt x="324" y="389"/>
                  <a:pt x="324" y="389"/>
                </a:cubicBezTo>
                <a:cubicBezTo>
                  <a:pt x="324" y="390"/>
                  <a:pt x="324" y="390"/>
                  <a:pt x="324" y="390"/>
                </a:cubicBezTo>
                <a:cubicBezTo>
                  <a:pt x="326" y="390"/>
                  <a:pt x="326" y="390"/>
                  <a:pt x="326" y="390"/>
                </a:cubicBezTo>
                <a:cubicBezTo>
                  <a:pt x="328" y="389"/>
                  <a:pt x="328" y="389"/>
                  <a:pt x="328" y="389"/>
                </a:cubicBezTo>
                <a:cubicBezTo>
                  <a:pt x="329" y="390"/>
                  <a:pt x="329" y="390"/>
                  <a:pt x="329" y="390"/>
                </a:cubicBezTo>
                <a:cubicBezTo>
                  <a:pt x="332" y="390"/>
                  <a:pt x="332" y="390"/>
                  <a:pt x="332" y="390"/>
                </a:cubicBezTo>
                <a:cubicBezTo>
                  <a:pt x="332" y="391"/>
                  <a:pt x="332" y="391"/>
                  <a:pt x="332" y="391"/>
                </a:cubicBezTo>
                <a:cubicBezTo>
                  <a:pt x="330" y="391"/>
                  <a:pt x="330" y="391"/>
                  <a:pt x="330" y="391"/>
                </a:cubicBezTo>
                <a:cubicBezTo>
                  <a:pt x="328" y="391"/>
                  <a:pt x="328" y="391"/>
                  <a:pt x="328" y="391"/>
                </a:cubicBezTo>
                <a:cubicBezTo>
                  <a:pt x="328" y="391"/>
                  <a:pt x="328" y="391"/>
                  <a:pt x="328" y="391"/>
                </a:cubicBezTo>
                <a:cubicBezTo>
                  <a:pt x="328" y="392"/>
                  <a:pt x="328" y="392"/>
                  <a:pt x="328" y="392"/>
                </a:cubicBezTo>
                <a:cubicBezTo>
                  <a:pt x="331" y="392"/>
                  <a:pt x="331" y="392"/>
                  <a:pt x="331" y="392"/>
                </a:cubicBezTo>
                <a:cubicBezTo>
                  <a:pt x="332" y="392"/>
                  <a:pt x="332" y="392"/>
                  <a:pt x="332" y="392"/>
                </a:cubicBezTo>
                <a:cubicBezTo>
                  <a:pt x="332" y="393"/>
                  <a:pt x="332" y="393"/>
                  <a:pt x="332" y="393"/>
                </a:cubicBezTo>
                <a:cubicBezTo>
                  <a:pt x="329" y="393"/>
                  <a:pt x="329" y="393"/>
                  <a:pt x="329" y="393"/>
                </a:cubicBezTo>
                <a:cubicBezTo>
                  <a:pt x="327" y="393"/>
                  <a:pt x="327" y="393"/>
                  <a:pt x="327" y="393"/>
                </a:cubicBezTo>
                <a:cubicBezTo>
                  <a:pt x="326" y="392"/>
                  <a:pt x="326" y="392"/>
                  <a:pt x="326" y="392"/>
                </a:cubicBezTo>
                <a:cubicBezTo>
                  <a:pt x="325" y="392"/>
                  <a:pt x="325" y="392"/>
                  <a:pt x="325" y="392"/>
                </a:cubicBezTo>
                <a:cubicBezTo>
                  <a:pt x="326" y="394"/>
                  <a:pt x="326" y="394"/>
                  <a:pt x="326" y="394"/>
                </a:cubicBezTo>
                <a:cubicBezTo>
                  <a:pt x="328" y="396"/>
                  <a:pt x="328" y="396"/>
                  <a:pt x="328" y="396"/>
                </a:cubicBezTo>
                <a:cubicBezTo>
                  <a:pt x="329" y="394"/>
                  <a:pt x="329" y="394"/>
                  <a:pt x="329" y="394"/>
                </a:cubicBezTo>
                <a:cubicBezTo>
                  <a:pt x="330" y="394"/>
                  <a:pt x="330" y="394"/>
                  <a:pt x="330" y="394"/>
                </a:cubicBezTo>
                <a:cubicBezTo>
                  <a:pt x="332" y="395"/>
                  <a:pt x="332" y="395"/>
                  <a:pt x="332" y="395"/>
                </a:cubicBezTo>
                <a:cubicBezTo>
                  <a:pt x="334" y="395"/>
                  <a:pt x="334" y="395"/>
                  <a:pt x="334" y="395"/>
                </a:cubicBezTo>
                <a:cubicBezTo>
                  <a:pt x="335" y="395"/>
                  <a:pt x="335" y="395"/>
                  <a:pt x="335" y="395"/>
                </a:cubicBezTo>
                <a:cubicBezTo>
                  <a:pt x="334" y="396"/>
                  <a:pt x="334" y="396"/>
                  <a:pt x="334" y="396"/>
                </a:cubicBezTo>
                <a:cubicBezTo>
                  <a:pt x="334" y="397"/>
                  <a:pt x="334" y="397"/>
                  <a:pt x="334" y="397"/>
                </a:cubicBezTo>
                <a:cubicBezTo>
                  <a:pt x="335" y="397"/>
                  <a:pt x="335" y="397"/>
                  <a:pt x="335" y="397"/>
                </a:cubicBezTo>
                <a:cubicBezTo>
                  <a:pt x="336" y="398"/>
                  <a:pt x="336" y="398"/>
                  <a:pt x="336" y="398"/>
                </a:cubicBezTo>
                <a:cubicBezTo>
                  <a:pt x="339" y="399"/>
                  <a:pt x="339" y="399"/>
                  <a:pt x="339" y="399"/>
                </a:cubicBezTo>
                <a:cubicBezTo>
                  <a:pt x="340" y="398"/>
                  <a:pt x="340" y="398"/>
                  <a:pt x="340" y="398"/>
                </a:cubicBezTo>
                <a:cubicBezTo>
                  <a:pt x="341" y="396"/>
                  <a:pt x="341" y="396"/>
                  <a:pt x="341" y="396"/>
                </a:cubicBezTo>
                <a:cubicBezTo>
                  <a:pt x="343" y="395"/>
                  <a:pt x="343" y="395"/>
                  <a:pt x="343" y="395"/>
                </a:cubicBezTo>
                <a:cubicBezTo>
                  <a:pt x="343" y="393"/>
                  <a:pt x="343" y="393"/>
                  <a:pt x="343" y="393"/>
                </a:cubicBezTo>
                <a:cubicBezTo>
                  <a:pt x="343" y="395"/>
                  <a:pt x="343" y="395"/>
                  <a:pt x="343" y="395"/>
                </a:cubicBezTo>
                <a:cubicBezTo>
                  <a:pt x="342" y="397"/>
                  <a:pt x="342" y="397"/>
                  <a:pt x="342" y="397"/>
                </a:cubicBezTo>
                <a:cubicBezTo>
                  <a:pt x="340" y="399"/>
                  <a:pt x="340" y="399"/>
                  <a:pt x="340" y="399"/>
                </a:cubicBezTo>
                <a:cubicBezTo>
                  <a:pt x="337" y="400"/>
                  <a:pt x="337" y="400"/>
                  <a:pt x="337" y="400"/>
                </a:cubicBezTo>
                <a:cubicBezTo>
                  <a:pt x="336" y="400"/>
                  <a:pt x="336" y="400"/>
                  <a:pt x="336" y="400"/>
                </a:cubicBezTo>
                <a:cubicBezTo>
                  <a:pt x="334" y="402"/>
                  <a:pt x="334" y="402"/>
                  <a:pt x="334" y="402"/>
                </a:cubicBezTo>
                <a:cubicBezTo>
                  <a:pt x="334" y="402"/>
                  <a:pt x="334" y="402"/>
                  <a:pt x="334" y="402"/>
                </a:cubicBezTo>
                <a:cubicBezTo>
                  <a:pt x="336" y="403"/>
                  <a:pt x="336" y="403"/>
                  <a:pt x="336" y="403"/>
                </a:cubicBezTo>
                <a:cubicBezTo>
                  <a:pt x="337" y="402"/>
                  <a:pt x="337" y="402"/>
                  <a:pt x="337" y="402"/>
                </a:cubicBezTo>
                <a:cubicBezTo>
                  <a:pt x="338" y="402"/>
                  <a:pt x="338" y="402"/>
                  <a:pt x="338" y="402"/>
                </a:cubicBezTo>
                <a:cubicBezTo>
                  <a:pt x="338" y="403"/>
                  <a:pt x="338" y="403"/>
                  <a:pt x="338" y="403"/>
                </a:cubicBezTo>
                <a:cubicBezTo>
                  <a:pt x="339" y="403"/>
                  <a:pt x="339" y="403"/>
                  <a:pt x="339" y="403"/>
                </a:cubicBezTo>
                <a:cubicBezTo>
                  <a:pt x="340" y="402"/>
                  <a:pt x="340" y="402"/>
                  <a:pt x="340" y="402"/>
                </a:cubicBezTo>
                <a:cubicBezTo>
                  <a:pt x="341" y="401"/>
                  <a:pt x="341" y="401"/>
                  <a:pt x="341" y="401"/>
                </a:cubicBezTo>
                <a:cubicBezTo>
                  <a:pt x="341" y="402"/>
                  <a:pt x="341" y="402"/>
                  <a:pt x="341" y="402"/>
                </a:cubicBezTo>
                <a:cubicBezTo>
                  <a:pt x="341" y="403"/>
                  <a:pt x="341" y="403"/>
                  <a:pt x="341" y="403"/>
                </a:cubicBezTo>
                <a:cubicBezTo>
                  <a:pt x="341" y="404"/>
                  <a:pt x="341" y="404"/>
                  <a:pt x="341" y="404"/>
                </a:cubicBezTo>
                <a:cubicBezTo>
                  <a:pt x="342" y="404"/>
                  <a:pt x="342" y="404"/>
                  <a:pt x="342" y="404"/>
                </a:cubicBezTo>
                <a:cubicBezTo>
                  <a:pt x="343" y="405"/>
                  <a:pt x="343" y="405"/>
                  <a:pt x="343" y="405"/>
                </a:cubicBezTo>
                <a:cubicBezTo>
                  <a:pt x="344" y="405"/>
                  <a:pt x="344" y="405"/>
                  <a:pt x="344" y="405"/>
                </a:cubicBezTo>
                <a:cubicBezTo>
                  <a:pt x="347" y="402"/>
                  <a:pt x="347" y="402"/>
                  <a:pt x="347" y="402"/>
                </a:cubicBezTo>
                <a:cubicBezTo>
                  <a:pt x="347" y="398"/>
                  <a:pt x="347" y="398"/>
                  <a:pt x="347" y="398"/>
                </a:cubicBezTo>
                <a:cubicBezTo>
                  <a:pt x="348" y="396"/>
                  <a:pt x="348" y="396"/>
                  <a:pt x="348" y="396"/>
                </a:cubicBezTo>
                <a:cubicBezTo>
                  <a:pt x="349" y="396"/>
                  <a:pt x="349" y="396"/>
                  <a:pt x="349" y="396"/>
                </a:cubicBezTo>
                <a:cubicBezTo>
                  <a:pt x="349" y="397"/>
                  <a:pt x="349" y="397"/>
                  <a:pt x="349" y="397"/>
                </a:cubicBezTo>
                <a:cubicBezTo>
                  <a:pt x="348" y="398"/>
                  <a:pt x="348" y="398"/>
                  <a:pt x="348" y="398"/>
                </a:cubicBezTo>
                <a:cubicBezTo>
                  <a:pt x="348" y="401"/>
                  <a:pt x="348" y="401"/>
                  <a:pt x="348" y="401"/>
                </a:cubicBezTo>
                <a:cubicBezTo>
                  <a:pt x="346" y="404"/>
                  <a:pt x="346" y="404"/>
                  <a:pt x="346" y="404"/>
                </a:cubicBezTo>
                <a:cubicBezTo>
                  <a:pt x="345" y="405"/>
                  <a:pt x="345" y="405"/>
                  <a:pt x="345" y="405"/>
                </a:cubicBezTo>
                <a:cubicBezTo>
                  <a:pt x="345" y="406"/>
                  <a:pt x="345" y="406"/>
                  <a:pt x="345" y="406"/>
                </a:cubicBezTo>
                <a:cubicBezTo>
                  <a:pt x="347" y="406"/>
                  <a:pt x="347" y="406"/>
                  <a:pt x="347" y="406"/>
                </a:cubicBezTo>
                <a:cubicBezTo>
                  <a:pt x="349" y="405"/>
                  <a:pt x="349" y="405"/>
                  <a:pt x="349" y="405"/>
                </a:cubicBezTo>
                <a:cubicBezTo>
                  <a:pt x="350" y="406"/>
                  <a:pt x="350" y="406"/>
                  <a:pt x="350" y="406"/>
                </a:cubicBezTo>
                <a:cubicBezTo>
                  <a:pt x="349" y="407"/>
                  <a:pt x="349" y="407"/>
                  <a:pt x="349" y="407"/>
                </a:cubicBezTo>
                <a:cubicBezTo>
                  <a:pt x="348" y="410"/>
                  <a:pt x="348" y="410"/>
                  <a:pt x="348" y="410"/>
                </a:cubicBezTo>
                <a:cubicBezTo>
                  <a:pt x="345" y="412"/>
                  <a:pt x="345" y="412"/>
                  <a:pt x="345" y="412"/>
                </a:cubicBezTo>
                <a:cubicBezTo>
                  <a:pt x="345" y="412"/>
                  <a:pt x="345" y="412"/>
                  <a:pt x="345" y="412"/>
                </a:cubicBezTo>
                <a:cubicBezTo>
                  <a:pt x="346" y="415"/>
                  <a:pt x="346" y="415"/>
                  <a:pt x="346" y="415"/>
                </a:cubicBezTo>
                <a:cubicBezTo>
                  <a:pt x="349" y="416"/>
                  <a:pt x="349" y="416"/>
                  <a:pt x="349" y="416"/>
                </a:cubicBezTo>
                <a:cubicBezTo>
                  <a:pt x="350" y="415"/>
                  <a:pt x="350" y="415"/>
                  <a:pt x="350" y="415"/>
                </a:cubicBezTo>
                <a:cubicBezTo>
                  <a:pt x="351" y="415"/>
                  <a:pt x="351" y="415"/>
                  <a:pt x="351" y="415"/>
                </a:cubicBezTo>
                <a:cubicBezTo>
                  <a:pt x="352" y="417"/>
                  <a:pt x="352" y="417"/>
                  <a:pt x="352" y="417"/>
                </a:cubicBezTo>
                <a:cubicBezTo>
                  <a:pt x="353" y="419"/>
                  <a:pt x="353" y="419"/>
                  <a:pt x="353" y="419"/>
                </a:cubicBezTo>
                <a:cubicBezTo>
                  <a:pt x="353" y="420"/>
                  <a:pt x="353" y="420"/>
                  <a:pt x="353" y="420"/>
                </a:cubicBezTo>
                <a:cubicBezTo>
                  <a:pt x="352" y="420"/>
                  <a:pt x="352" y="420"/>
                  <a:pt x="352" y="420"/>
                </a:cubicBezTo>
                <a:cubicBezTo>
                  <a:pt x="351" y="418"/>
                  <a:pt x="351" y="418"/>
                  <a:pt x="351" y="418"/>
                </a:cubicBezTo>
                <a:cubicBezTo>
                  <a:pt x="350" y="418"/>
                  <a:pt x="350" y="418"/>
                  <a:pt x="350" y="418"/>
                </a:cubicBezTo>
                <a:cubicBezTo>
                  <a:pt x="350" y="420"/>
                  <a:pt x="350" y="420"/>
                  <a:pt x="350" y="420"/>
                </a:cubicBezTo>
                <a:cubicBezTo>
                  <a:pt x="352" y="422"/>
                  <a:pt x="352" y="422"/>
                  <a:pt x="352" y="422"/>
                </a:cubicBezTo>
                <a:cubicBezTo>
                  <a:pt x="354" y="421"/>
                  <a:pt x="354" y="421"/>
                  <a:pt x="354" y="421"/>
                </a:cubicBezTo>
                <a:cubicBezTo>
                  <a:pt x="356" y="420"/>
                  <a:pt x="356" y="420"/>
                  <a:pt x="356" y="420"/>
                </a:cubicBezTo>
                <a:cubicBezTo>
                  <a:pt x="358" y="419"/>
                  <a:pt x="358" y="419"/>
                  <a:pt x="358" y="419"/>
                </a:cubicBezTo>
                <a:cubicBezTo>
                  <a:pt x="357" y="422"/>
                  <a:pt x="357" y="422"/>
                  <a:pt x="357" y="422"/>
                </a:cubicBezTo>
                <a:cubicBezTo>
                  <a:pt x="355" y="426"/>
                  <a:pt x="355" y="426"/>
                  <a:pt x="355" y="426"/>
                </a:cubicBezTo>
                <a:cubicBezTo>
                  <a:pt x="356" y="429"/>
                  <a:pt x="356" y="429"/>
                  <a:pt x="356" y="429"/>
                </a:cubicBezTo>
                <a:cubicBezTo>
                  <a:pt x="357" y="429"/>
                  <a:pt x="357" y="429"/>
                  <a:pt x="357" y="429"/>
                </a:cubicBezTo>
                <a:cubicBezTo>
                  <a:pt x="357" y="429"/>
                  <a:pt x="357" y="429"/>
                  <a:pt x="357" y="429"/>
                </a:cubicBezTo>
                <a:cubicBezTo>
                  <a:pt x="358" y="433"/>
                  <a:pt x="358" y="433"/>
                  <a:pt x="358" y="433"/>
                </a:cubicBezTo>
                <a:cubicBezTo>
                  <a:pt x="360" y="435"/>
                  <a:pt x="360" y="435"/>
                  <a:pt x="360" y="435"/>
                </a:cubicBezTo>
                <a:cubicBezTo>
                  <a:pt x="360" y="436"/>
                  <a:pt x="360" y="436"/>
                  <a:pt x="360" y="436"/>
                </a:cubicBezTo>
                <a:cubicBezTo>
                  <a:pt x="358" y="437"/>
                  <a:pt x="358" y="437"/>
                  <a:pt x="358" y="437"/>
                </a:cubicBezTo>
                <a:cubicBezTo>
                  <a:pt x="359" y="439"/>
                  <a:pt x="359" y="439"/>
                  <a:pt x="359" y="439"/>
                </a:cubicBezTo>
                <a:cubicBezTo>
                  <a:pt x="360" y="440"/>
                  <a:pt x="360" y="440"/>
                  <a:pt x="360" y="440"/>
                </a:cubicBezTo>
                <a:cubicBezTo>
                  <a:pt x="359" y="441"/>
                  <a:pt x="359" y="441"/>
                  <a:pt x="359" y="441"/>
                </a:cubicBezTo>
                <a:cubicBezTo>
                  <a:pt x="358" y="442"/>
                  <a:pt x="358" y="442"/>
                  <a:pt x="358" y="442"/>
                </a:cubicBezTo>
                <a:cubicBezTo>
                  <a:pt x="359" y="443"/>
                  <a:pt x="359" y="443"/>
                  <a:pt x="359" y="443"/>
                </a:cubicBezTo>
                <a:cubicBezTo>
                  <a:pt x="359" y="444"/>
                  <a:pt x="359" y="444"/>
                  <a:pt x="359" y="444"/>
                </a:cubicBezTo>
                <a:cubicBezTo>
                  <a:pt x="360" y="446"/>
                  <a:pt x="360" y="446"/>
                  <a:pt x="360" y="446"/>
                </a:cubicBezTo>
                <a:cubicBezTo>
                  <a:pt x="358" y="448"/>
                  <a:pt x="358" y="448"/>
                  <a:pt x="358" y="448"/>
                </a:cubicBezTo>
                <a:cubicBezTo>
                  <a:pt x="357" y="449"/>
                  <a:pt x="357" y="449"/>
                  <a:pt x="357" y="449"/>
                </a:cubicBezTo>
                <a:cubicBezTo>
                  <a:pt x="356" y="451"/>
                  <a:pt x="356" y="451"/>
                  <a:pt x="356" y="451"/>
                </a:cubicBezTo>
                <a:cubicBezTo>
                  <a:pt x="355" y="452"/>
                  <a:pt x="355" y="452"/>
                  <a:pt x="355" y="452"/>
                </a:cubicBezTo>
                <a:cubicBezTo>
                  <a:pt x="355" y="454"/>
                  <a:pt x="355" y="454"/>
                  <a:pt x="355" y="454"/>
                </a:cubicBezTo>
                <a:cubicBezTo>
                  <a:pt x="354" y="456"/>
                  <a:pt x="354" y="456"/>
                  <a:pt x="354" y="456"/>
                </a:cubicBezTo>
                <a:cubicBezTo>
                  <a:pt x="353" y="457"/>
                  <a:pt x="353" y="457"/>
                  <a:pt x="353" y="457"/>
                </a:cubicBezTo>
                <a:cubicBezTo>
                  <a:pt x="351" y="459"/>
                  <a:pt x="351" y="459"/>
                  <a:pt x="351" y="459"/>
                </a:cubicBezTo>
                <a:cubicBezTo>
                  <a:pt x="349" y="458"/>
                  <a:pt x="349" y="458"/>
                  <a:pt x="349" y="458"/>
                </a:cubicBezTo>
                <a:cubicBezTo>
                  <a:pt x="349" y="457"/>
                  <a:pt x="349" y="457"/>
                  <a:pt x="349" y="457"/>
                </a:cubicBezTo>
                <a:cubicBezTo>
                  <a:pt x="350" y="455"/>
                  <a:pt x="350" y="455"/>
                  <a:pt x="350" y="455"/>
                </a:cubicBezTo>
                <a:cubicBezTo>
                  <a:pt x="351" y="456"/>
                  <a:pt x="351" y="456"/>
                  <a:pt x="351" y="456"/>
                </a:cubicBezTo>
                <a:cubicBezTo>
                  <a:pt x="352" y="455"/>
                  <a:pt x="352" y="455"/>
                  <a:pt x="352" y="455"/>
                </a:cubicBezTo>
                <a:cubicBezTo>
                  <a:pt x="352" y="456"/>
                  <a:pt x="352" y="456"/>
                  <a:pt x="352" y="456"/>
                </a:cubicBezTo>
                <a:cubicBezTo>
                  <a:pt x="353" y="456"/>
                  <a:pt x="353" y="456"/>
                  <a:pt x="353" y="456"/>
                </a:cubicBezTo>
                <a:cubicBezTo>
                  <a:pt x="353" y="453"/>
                  <a:pt x="353" y="453"/>
                  <a:pt x="353" y="453"/>
                </a:cubicBezTo>
                <a:cubicBezTo>
                  <a:pt x="354" y="451"/>
                  <a:pt x="354" y="451"/>
                  <a:pt x="354" y="451"/>
                </a:cubicBezTo>
                <a:cubicBezTo>
                  <a:pt x="356" y="450"/>
                  <a:pt x="356" y="450"/>
                  <a:pt x="356" y="450"/>
                </a:cubicBezTo>
                <a:cubicBezTo>
                  <a:pt x="355" y="448"/>
                  <a:pt x="355" y="448"/>
                  <a:pt x="355" y="448"/>
                </a:cubicBezTo>
                <a:cubicBezTo>
                  <a:pt x="354" y="448"/>
                  <a:pt x="354" y="448"/>
                  <a:pt x="354" y="448"/>
                </a:cubicBezTo>
                <a:cubicBezTo>
                  <a:pt x="352" y="450"/>
                  <a:pt x="352" y="450"/>
                  <a:pt x="352" y="450"/>
                </a:cubicBezTo>
                <a:cubicBezTo>
                  <a:pt x="352" y="451"/>
                  <a:pt x="352" y="451"/>
                  <a:pt x="352" y="451"/>
                </a:cubicBezTo>
                <a:cubicBezTo>
                  <a:pt x="350" y="451"/>
                  <a:pt x="350" y="451"/>
                  <a:pt x="350" y="451"/>
                </a:cubicBezTo>
                <a:cubicBezTo>
                  <a:pt x="350" y="450"/>
                  <a:pt x="350" y="450"/>
                  <a:pt x="350" y="450"/>
                </a:cubicBezTo>
                <a:cubicBezTo>
                  <a:pt x="352" y="448"/>
                  <a:pt x="352" y="448"/>
                  <a:pt x="352" y="448"/>
                </a:cubicBezTo>
                <a:cubicBezTo>
                  <a:pt x="354" y="447"/>
                  <a:pt x="354" y="447"/>
                  <a:pt x="354" y="447"/>
                </a:cubicBezTo>
                <a:cubicBezTo>
                  <a:pt x="355" y="446"/>
                  <a:pt x="355" y="446"/>
                  <a:pt x="355" y="446"/>
                </a:cubicBezTo>
                <a:cubicBezTo>
                  <a:pt x="354" y="445"/>
                  <a:pt x="354" y="445"/>
                  <a:pt x="354" y="445"/>
                </a:cubicBezTo>
                <a:cubicBezTo>
                  <a:pt x="353" y="445"/>
                  <a:pt x="353" y="445"/>
                  <a:pt x="353" y="445"/>
                </a:cubicBezTo>
                <a:cubicBezTo>
                  <a:pt x="352" y="445"/>
                  <a:pt x="352" y="445"/>
                  <a:pt x="352" y="445"/>
                </a:cubicBezTo>
                <a:cubicBezTo>
                  <a:pt x="351" y="444"/>
                  <a:pt x="351" y="444"/>
                  <a:pt x="351" y="444"/>
                </a:cubicBezTo>
                <a:cubicBezTo>
                  <a:pt x="349" y="443"/>
                  <a:pt x="349" y="443"/>
                  <a:pt x="349" y="443"/>
                </a:cubicBezTo>
                <a:cubicBezTo>
                  <a:pt x="345" y="442"/>
                  <a:pt x="345" y="442"/>
                  <a:pt x="345" y="442"/>
                </a:cubicBezTo>
                <a:cubicBezTo>
                  <a:pt x="342" y="441"/>
                  <a:pt x="342" y="441"/>
                  <a:pt x="342" y="441"/>
                </a:cubicBezTo>
                <a:cubicBezTo>
                  <a:pt x="338" y="437"/>
                  <a:pt x="338" y="437"/>
                  <a:pt x="338" y="437"/>
                </a:cubicBezTo>
                <a:cubicBezTo>
                  <a:pt x="337" y="437"/>
                  <a:pt x="337" y="437"/>
                  <a:pt x="337" y="437"/>
                </a:cubicBezTo>
                <a:cubicBezTo>
                  <a:pt x="337" y="439"/>
                  <a:pt x="337" y="439"/>
                  <a:pt x="337" y="439"/>
                </a:cubicBezTo>
                <a:cubicBezTo>
                  <a:pt x="335" y="443"/>
                  <a:pt x="335" y="443"/>
                  <a:pt x="335" y="443"/>
                </a:cubicBezTo>
                <a:cubicBezTo>
                  <a:pt x="335" y="445"/>
                  <a:pt x="335" y="445"/>
                  <a:pt x="335" y="445"/>
                </a:cubicBezTo>
                <a:cubicBezTo>
                  <a:pt x="336" y="448"/>
                  <a:pt x="336" y="448"/>
                  <a:pt x="336" y="448"/>
                </a:cubicBezTo>
                <a:cubicBezTo>
                  <a:pt x="335" y="453"/>
                  <a:pt x="335" y="453"/>
                  <a:pt x="335" y="453"/>
                </a:cubicBezTo>
                <a:cubicBezTo>
                  <a:pt x="336" y="456"/>
                  <a:pt x="336" y="456"/>
                  <a:pt x="336" y="456"/>
                </a:cubicBezTo>
                <a:cubicBezTo>
                  <a:pt x="335" y="459"/>
                  <a:pt x="335" y="459"/>
                  <a:pt x="335" y="459"/>
                </a:cubicBezTo>
                <a:cubicBezTo>
                  <a:pt x="336" y="460"/>
                  <a:pt x="336" y="460"/>
                  <a:pt x="336" y="460"/>
                </a:cubicBezTo>
                <a:cubicBezTo>
                  <a:pt x="337" y="460"/>
                  <a:pt x="337" y="460"/>
                  <a:pt x="337" y="460"/>
                </a:cubicBezTo>
                <a:cubicBezTo>
                  <a:pt x="337" y="461"/>
                  <a:pt x="337" y="461"/>
                  <a:pt x="337" y="461"/>
                </a:cubicBezTo>
                <a:cubicBezTo>
                  <a:pt x="336" y="462"/>
                  <a:pt x="336" y="462"/>
                  <a:pt x="336" y="462"/>
                </a:cubicBezTo>
                <a:cubicBezTo>
                  <a:pt x="335" y="462"/>
                  <a:pt x="335" y="462"/>
                  <a:pt x="335" y="462"/>
                </a:cubicBezTo>
                <a:cubicBezTo>
                  <a:pt x="335" y="464"/>
                  <a:pt x="335" y="464"/>
                  <a:pt x="335" y="464"/>
                </a:cubicBezTo>
                <a:cubicBezTo>
                  <a:pt x="335" y="465"/>
                  <a:pt x="335" y="465"/>
                  <a:pt x="335" y="465"/>
                </a:cubicBezTo>
                <a:cubicBezTo>
                  <a:pt x="337" y="465"/>
                  <a:pt x="337" y="465"/>
                  <a:pt x="337" y="465"/>
                </a:cubicBezTo>
                <a:cubicBezTo>
                  <a:pt x="336" y="467"/>
                  <a:pt x="336" y="467"/>
                  <a:pt x="336" y="467"/>
                </a:cubicBezTo>
                <a:cubicBezTo>
                  <a:pt x="336" y="469"/>
                  <a:pt x="336" y="469"/>
                  <a:pt x="336" y="469"/>
                </a:cubicBezTo>
                <a:cubicBezTo>
                  <a:pt x="335" y="470"/>
                  <a:pt x="335" y="470"/>
                  <a:pt x="335" y="470"/>
                </a:cubicBezTo>
                <a:cubicBezTo>
                  <a:pt x="335" y="470"/>
                  <a:pt x="335" y="470"/>
                  <a:pt x="335" y="470"/>
                </a:cubicBezTo>
                <a:cubicBezTo>
                  <a:pt x="334" y="471"/>
                  <a:pt x="334" y="471"/>
                  <a:pt x="334" y="471"/>
                </a:cubicBezTo>
                <a:cubicBezTo>
                  <a:pt x="334" y="472"/>
                  <a:pt x="334" y="472"/>
                  <a:pt x="334" y="472"/>
                </a:cubicBezTo>
                <a:cubicBezTo>
                  <a:pt x="337" y="473"/>
                  <a:pt x="337" y="473"/>
                  <a:pt x="337" y="473"/>
                </a:cubicBezTo>
                <a:cubicBezTo>
                  <a:pt x="340" y="473"/>
                  <a:pt x="340" y="473"/>
                  <a:pt x="340" y="473"/>
                </a:cubicBezTo>
                <a:cubicBezTo>
                  <a:pt x="341" y="474"/>
                  <a:pt x="341" y="474"/>
                  <a:pt x="341" y="474"/>
                </a:cubicBezTo>
                <a:cubicBezTo>
                  <a:pt x="343" y="475"/>
                  <a:pt x="343" y="475"/>
                  <a:pt x="343" y="475"/>
                </a:cubicBezTo>
                <a:cubicBezTo>
                  <a:pt x="344" y="476"/>
                  <a:pt x="344" y="476"/>
                  <a:pt x="344" y="476"/>
                </a:cubicBezTo>
                <a:cubicBezTo>
                  <a:pt x="345" y="478"/>
                  <a:pt x="345" y="478"/>
                  <a:pt x="345" y="478"/>
                </a:cubicBezTo>
                <a:cubicBezTo>
                  <a:pt x="344" y="476"/>
                  <a:pt x="344" y="476"/>
                  <a:pt x="344" y="476"/>
                </a:cubicBezTo>
                <a:cubicBezTo>
                  <a:pt x="342" y="475"/>
                  <a:pt x="342" y="475"/>
                  <a:pt x="342" y="475"/>
                </a:cubicBezTo>
                <a:cubicBezTo>
                  <a:pt x="341" y="475"/>
                  <a:pt x="341" y="475"/>
                  <a:pt x="341" y="475"/>
                </a:cubicBezTo>
                <a:cubicBezTo>
                  <a:pt x="339" y="474"/>
                  <a:pt x="339" y="474"/>
                  <a:pt x="339" y="474"/>
                </a:cubicBezTo>
                <a:cubicBezTo>
                  <a:pt x="336" y="474"/>
                  <a:pt x="336" y="474"/>
                  <a:pt x="336" y="474"/>
                </a:cubicBezTo>
                <a:cubicBezTo>
                  <a:pt x="335" y="473"/>
                  <a:pt x="335" y="473"/>
                  <a:pt x="335" y="473"/>
                </a:cubicBezTo>
                <a:cubicBezTo>
                  <a:pt x="334" y="474"/>
                  <a:pt x="334" y="474"/>
                  <a:pt x="334" y="474"/>
                </a:cubicBezTo>
                <a:cubicBezTo>
                  <a:pt x="334" y="475"/>
                  <a:pt x="334" y="475"/>
                  <a:pt x="334" y="475"/>
                </a:cubicBezTo>
                <a:cubicBezTo>
                  <a:pt x="332" y="478"/>
                  <a:pt x="332" y="478"/>
                  <a:pt x="332" y="478"/>
                </a:cubicBezTo>
                <a:cubicBezTo>
                  <a:pt x="332" y="479"/>
                  <a:pt x="332" y="479"/>
                  <a:pt x="332" y="479"/>
                </a:cubicBezTo>
                <a:cubicBezTo>
                  <a:pt x="332" y="481"/>
                  <a:pt x="332" y="481"/>
                  <a:pt x="332" y="481"/>
                </a:cubicBezTo>
                <a:cubicBezTo>
                  <a:pt x="331" y="484"/>
                  <a:pt x="331" y="484"/>
                  <a:pt x="331" y="484"/>
                </a:cubicBezTo>
                <a:cubicBezTo>
                  <a:pt x="330" y="486"/>
                  <a:pt x="330" y="486"/>
                  <a:pt x="330" y="486"/>
                </a:cubicBezTo>
                <a:cubicBezTo>
                  <a:pt x="327" y="492"/>
                  <a:pt x="327" y="492"/>
                  <a:pt x="327" y="492"/>
                </a:cubicBezTo>
                <a:cubicBezTo>
                  <a:pt x="326" y="496"/>
                  <a:pt x="326" y="496"/>
                  <a:pt x="326" y="496"/>
                </a:cubicBezTo>
                <a:cubicBezTo>
                  <a:pt x="324" y="501"/>
                  <a:pt x="324" y="501"/>
                  <a:pt x="324" y="501"/>
                </a:cubicBezTo>
                <a:cubicBezTo>
                  <a:pt x="323" y="507"/>
                  <a:pt x="323" y="507"/>
                  <a:pt x="323" y="507"/>
                </a:cubicBezTo>
                <a:cubicBezTo>
                  <a:pt x="322" y="509"/>
                  <a:pt x="322" y="509"/>
                  <a:pt x="322" y="509"/>
                </a:cubicBezTo>
                <a:cubicBezTo>
                  <a:pt x="320" y="512"/>
                  <a:pt x="320" y="512"/>
                  <a:pt x="320" y="512"/>
                </a:cubicBezTo>
                <a:cubicBezTo>
                  <a:pt x="319" y="515"/>
                  <a:pt x="319" y="515"/>
                  <a:pt x="319" y="515"/>
                </a:cubicBezTo>
                <a:cubicBezTo>
                  <a:pt x="318" y="516"/>
                  <a:pt x="318" y="516"/>
                  <a:pt x="318" y="516"/>
                </a:cubicBezTo>
                <a:cubicBezTo>
                  <a:pt x="317" y="518"/>
                  <a:pt x="317" y="518"/>
                  <a:pt x="317" y="518"/>
                </a:cubicBezTo>
                <a:cubicBezTo>
                  <a:pt x="315" y="521"/>
                  <a:pt x="315" y="521"/>
                  <a:pt x="315" y="521"/>
                </a:cubicBezTo>
                <a:cubicBezTo>
                  <a:pt x="314" y="523"/>
                  <a:pt x="314" y="523"/>
                  <a:pt x="314" y="523"/>
                </a:cubicBezTo>
                <a:cubicBezTo>
                  <a:pt x="314" y="527"/>
                  <a:pt x="314" y="527"/>
                  <a:pt x="314" y="527"/>
                </a:cubicBezTo>
                <a:cubicBezTo>
                  <a:pt x="313" y="531"/>
                  <a:pt x="313" y="531"/>
                  <a:pt x="313" y="531"/>
                </a:cubicBezTo>
                <a:cubicBezTo>
                  <a:pt x="313" y="533"/>
                  <a:pt x="313" y="533"/>
                  <a:pt x="313" y="533"/>
                </a:cubicBezTo>
                <a:cubicBezTo>
                  <a:pt x="314" y="536"/>
                  <a:pt x="314" y="536"/>
                  <a:pt x="314" y="536"/>
                </a:cubicBezTo>
                <a:cubicBezTo>
                  <a:pt x="314" y="537"/>
                  <a:pt x="314" y="537"/>
                  <a:pt x="314" y="537"/>
                </a:cubicBezTo>
                <a:cubicBezTo>
                  <a:pt x="313" y="538"/>
                  <a:pt x="313" y="538"/>
                  <a:pt x="313" y="538"/>
                </a:cubicBezTo>
                <a:cubicBezTo>
                  <a:pt x="314" y="541"/>
                  <a:pt x="314" y="541"/>
                  <a:pt x="314" y="541"/>
                </a:cubicBezTo>
                <a:cubicBezTo>
                  <a:pt x="314" y="545"/>
                  <a:pt x="314" y="545"/>
                  <a:pt x="314" y="545"/>
                </a:cubicBezTo>
                <a:cubicBezTo>
                  <a:pt x="313" y="547"/>
                  <a:pt x="313" y="547"/>
                  <a:pt x="313" y="547"/>
                </a:cubicBezTo>
                <a:cubicBezTo>
                  <a:pt x="312" y="548"/>
                  <a:pt x="312" y="548"/>
                  <a:pt x="312" y="548"/>
                </a:cubicBezTo>
                <a:cubicBezTo>
                  <a:pt x="312" y="550"/>
                  <a:pt x="312" y="550"/>
                  <a:pt x="312" y="550"/>
                </a:cubicBezTo>
                <a:cubicBezTo>
                  <a:pt x="312" y="550"/>
                  <a:pt x="312" y="550"/>
                  <a:pt x="312" y="550"/>
                </a:cubicBezTo>
                <a:cubicBezTo>
                  <a:pt x="311" y="553"/>
                  <a:pt x="311" y="553"/>
                  <a:pt x="311" y="553"/>
                </a:cubicBezTo>
                <a:cubicBezTo>
                  <a:pt x="308" y="555"/>
                  <a:pt x="308" y="555"/>
                  <a:pt x="308" y="555"/>
                </a:cubicBezTo>
                <a:cubicBezTo>
                  <a:pt x="307" y="557"/>
                  <a:pt x="307" y="557"/>
                  <a:pt x="307" y="557"/>
                </a:cubicBezTo>
                <a:cubicBezTo>
                  <a:pt x="307" y="559"/>
                  <a:pt x="307" y="559"/>
                  <a:pt x="307" y="559"/>
                </a:cubicBezTo>
                <a:cubicBezTo>
                  <a:pt x="309" y="562"/>
                  <a:pt x="309" y="562"/>
                  <a:pt x="309" y="562"/>
                </a:cubicBezTo>
                <a:cubicBezTo>
                  <a:pt x="311" y="566"/>
                  <a:pt x="311" y="566"/>
                  <a:pt x="311" y="566"/>
                </a:cubicBezTo>
                <a:cubicBezTo>
                  <a:pt x="311" y="570"/>
                  <a:pt x="311" y="570"/>
                  <a:pt x="311" y="570"/>
                </a:cubicBezTo>
                <a:cubicBezTo>
                  <a:pt x="311" y="572"/>
                  <a:pt x="311" y="572"/>
                  <a:pt x="311" y="572"/>
                </a:cubicBezTo>
                <a:cubicBezTo>
                  <a:pt x="309" y="574"/>
                  <a:pt x="309" y="574"/>
                  <a:pt x="309" y="574"/>
                </a:cubicBezTo>
                <a:cubicBezTo>
                  <a:pt x="309" y="575"/>
                  <a:pt x="309" y="575"/>
                  <a:pt x="309" y="575"/>
                </a:cubicBezTo>
                <a:cubicBezTo>
                  <a:pt x="310" y="576"/>
                  <a:pt x="310" y="576"/>
                  <a:pt x="310" y="576"/>
                </a:cubicBezTo>
                <a:cubicBezTo>
                  <a:pt x="310" y="579"/>
                  <a:pt x="310" y="579"/>
                  <a:pt x="310" y="579"/>
                </a:cubicBezTo>
                <a:cubicBezTo>
                  <a:pt x="310" y="580"/>
                  <a:pt x="310" y="580"/>
                  <a:pt x="310" y="580"/>
                </a:cubicBezTo>
                <a:cubicBezTo>
                  <a:pt x="309" y="581"/>
                  <a:pt x="309" y="581"/>
                  <a:pt x="309" y="581"/>
                </a:cubicBezTo>
                <a:cubicBezTo>
                  <a:pt x="310" y="583"/>
                  <a:pt x="310" y="583"/>
                  <a:pt x="310" y="583"/>
                </a:cubicBezTo>
                <a:cubicBezTo>
                  <a:pt x="314" y="589"/>
                  <a:pt x="314" y="589"/>
                  <a:pt x="314" y="589"/>
                </a:cubicBezTo>
                <a:cubicBezTo>
                  <a:pt x="314" y="591"/>
                  <a:pt x="314" y="591"/>
                  <a:pt x="314" y="591"/>
                </a:cubicBezTo>
                <a:cubicBezTo>
                  <a:pt x="314" y="592"/>
                  <a:pt x="314" y="592"/>
                  <a:pt x="314" y="592"/>
                </a:cubicBezTo>
                <a:cubicBezTo>
                  <a:pt x="314" y="594"/>
                  <a:pt x="314" y="594"/>
                  <a:pt x="314" y="594"/>
                </a:cubicBezTo>
                <a:cubicBezTo>
                  <a:pt x="316" y="596"/>
                  <a:pt x="316" y="596"/>
                  <a:pt x="316" y="596"/>
                </a:cubicBezTo>
                <a:cubicBezTo>
                  <a:pt x="317" y="597"/>
                  <a:pt x="317" y="597"/>
                  <a:pt x="317" y="597"/>
                </a:cubicBezTo>
                <a:cubicBezTo>
                  <a:pt x="318" y="597"/>
                  <a:pt x="318" y="597"/>
                  <a:pt x="318" y="597"/>
                </a:cubicBezTo>
                <a:cubicBezTo>
                  <a:pt x="318" y="597"/>
                  <a:pt x="318" y="597"/>
                  <a:pt x="318" y="597"/>
                </a:cubicBezTo>
                <a:cubicBezTo>
                  <a:pt x="318" y="595"/>
                  <a:pt x="318" y="595"/>
                  <a:pt x="318" y="595"/>
                </a:cubicBezTo>
                <a:cubicBezTo>
                  <a:pt x="318" y="593"/>
                  <a:pt x="318" y="593"/>
                  <a:pt x="318" y="593"/>
                </a:cubicBezTo>
                <a:cubicBezTo>
                  <a:pt x="319" y="593"/>
                  <a:pt x="319" y="593"/>
                  <a:pt x="319" y="593"/>
                </a:cubicBezTo>
                <a:cubicBezTo>
                  <a:pt x="320" y="593"/>
                  <a:pt x="320" y="593"/>
                  <a:pt x="320" y="593"/>
                </a:cubicBezTo>
                <a:cubicBezTo>
                  <a:pt x="320" y="594"/>
                  <a:pt x="320" y="594"/>
                  <a:pt x="320" y="594"/>
                </a:cubicBezTo>
                <a:cubicBezTo>
                  <a:pt x="322" y="594"/>
                  <a:pt x="322" y="594"/>
                  <a:pt x="322" y="594"/>
                </a:cubicBezTo>
                <a:cubicBezTo>
                  <a:pt x="322" y="595"/>
                  <a:pt x="322" y="595"/>
                  <a:pt x="322" y="595"/>
                </a:cubicBezTo>
                <a:cubicBezTo>
                  <a:pt x="325" y="595"/>
                  <a:pt x="325" y="595"/>
                  <a:pt x="325" y="595"/>
                </a:cubicBezTo>
                <a:cubicBezTo>
                  <a:pt x="323" y="595"/>
                  <a:pt x="323" y="595"/>
                  <a:pt x="323" y="595"/>
                </a:cubicBezTo>
                <a:cubicBezTo>
                  <a:pt x="321" y="596"/>
                  <a:pt x="321" y="596"/>
                  <a:pt x="321" y="596"/>
                </a:cubicBezTo>
                <a:cubicBezTo>
                  <a:pt x="321" y="595"/>
                  <a:pt x="321" y="595"/>
                  <a:pt x="321" y="595"/>
                </a:cubicBezTo>
                <a:cubicBezTo>
                  <a:pt x="320" y="595"/>
                  <a:pt x="320" y="595"/>
                  <a:pt x="320" y="595"/>
                </a:cubicBezTo>
                <a:cubicBezTo>
                  <a:pt x="320" y="597"/>
                  <a:pt x="320" y="597"/>
                  <a:pt x="320" y="597"/>
                </a:cubicBezTo>
                <a:cubicBezTo>
                  <a:pt x="320" y="597"/>
                  <a:pt x="320" y="597"/>
                  <a:pt x="320" y="597"/>
                </a:cubicBezTo>
                <a:cubicBezTo>
                  <a:pt x="321" y="600"/>
                  <a:pt x="321" y="600"/>
                  <a:pt x="321" y="600"/>
                </a:cubicBezTo>
                <a:cubicBezTo>
                  <a:pt x="321" y="601"/>
                  <a:pt x="321" y="601"/>
                  <a:pt x="321" y="601"/>
                </a:cubicBezTo>
                <a:cubicBezTo>
                  <a:pt x="322" y="602"/>
                  <a:pt x="322" y="602"/>
                  <a:pt x="322" y="602"/>
                </a:cubicBezTo>
                <a:cubicBezTo>
                  <a:pt x="320" y="601"/>
                  <a:pt x="320" y="601"/>
                  <a:pt x="320" y="601"/>
                </a:cubicBezTo>
                <a:cubicBezTo>
                  <a:pt x="319" y="599"/>
                  <a:pt x="319" y="599"/>
                  <a:pt x="319" y="599"/>
                </a:cubicBezTo>
                <a:cubicBezTo>
                  <a:pt x="319" y="599"/>
                  <a:pt x="319" y="599"/>
                  <a:pt x="319" y="599"/>
                </a:cubicBezTo>
                <a:cubicBezTo>
                  <a:pt x="318" y="600"/>
                  <a:pt x="318" y="600"/>
                  <a:pt x="318" y="600"/>
                </a:cubicBezTo>
                <a:cubicBezTo>
                  <a:pt x="318" y="601"/>
                  <a:pt x="318" y="601"/>
                  <a:pt x="318" y="601"/>
                </a:cubicBezTo>
                <a:cubicBezTo>
                  <a:pt x="317" y="602"/>
                  <a:pt x="317" y="602"/>
                  <a:pt x="317" y="602"/>
                </a:cubicBezTo>
                <a:cubicBezTo>
                  <a:pt x="317" y="603"/>
                  <a:pt x="317" y="603"/>
                  <a:pt x="317" y="603"/>
                </a:cubicBezTo>
                <a:cubicBezTo>
                  <a:pt x="317" y="605"/>
                  <a:pt x="317" y="605"/>
                  <a:pt x="317" y="605"/>
                </a:cubicBezTo>
                <a:cubicBezTo>
                  <a:pt x="317" y="607"/>
                  <a:pt x="317" y="607"/>
                  <a:pt x="317" y="607"/>
                </a:cubicBezTo>
                <a:cubicBezTo>
                  <a:pt x="318" y="607"/>
                  <a:pt x="318" y="607"/>
                  <a:pt x="318" y="607"/>
                </a:cubicBezTo>
                <a:cubicBezTo>
                  <a:pt x="318" y="609"/>
                  <a:pt x="318" y="609"/>
                  <a:pt x="318" y="609"/>
                </a:cubicBezTo>
                <a:cubicBezTo>
                  <a:pt x="320" y="610"/>
                  <a:pt x="320" y="610"/>
                  <a:pt x="320" y="610"/>
                </a:cubicBezTo>
                <a:cubicBezTo>
                  <a:pt x="321" y="611"/>
                  <a:pt x="321" y="611"/>
                  <a:pt x="321" y="611"/>
                </a:cubicBezTo>
                <a:cubicBezTo>
                  <a:pt x="321" y="613"/>
                  <a:pt x="321" y="613"/>
                  <a:pt x="321" y="613"/>
                </a:cubicBezTo>
                <a:cubicBezTo>
                  <a:pt x="320" y="614"/>
                  <a:pt x="320" y="614"/>
                  <a:pt x="320" y="614"/>
                </a:cubicBezTo>
                <a:cubicBezTo>
                  <a:pt x="319" y="614"/>
                  <a:pt x="319" y="614"/>
                  <a:pt x="319" y="614"/>
                </a:cubicBezTo>
                <a:cubicBezTo>
                  <a:pt x="319" y="615"/>
                  <a:pt x="319" y="615"/>
                  <a:pt x="319" y="615"/>
                </a:cubicBezTo>
                <a:cubicBezTo>
                  <a:pt x="319" y="617"/>
                  <a:pt x="319" y="617"/>
                  <a:pt x="319" y="617"/>
                </a:cubicBezTo>
                <a:cubicBezTo>
                  <a:pt x="319" y="619"/>
                  <a:pt x="319" y="619"/>
                  <a:pt x="319" y="619"/>
                </a:cubicBezTo>
                <a:cubicBezTo>
                  <a:pt x="319" y="620"/>
                  <a:pt x="319" y="620"/>
                  <a:pt x="319" y="620"/>
                </a:cubicBezTo>
                <a:cubicBezTo>
                  <a:pt x="321" y="621"/>
                  <a:pt x="321" y="621"/>
                  <a:pt x="321" y="621"/>
                </a:cubicBezTo>
                <a:cubicBezTo>
                  <a:pt x="322" y="625"/>
                  <a:pt x="322" y="625"/>
                  <a:pt x="322" y="625"/>
                </a:cubicBezTo>
                <a:cubicBezTo>
                  <a:pt x="324" y="629"/>
                  <a:pt x="324" y="629"/>
                  <a:pt x="324" y="629"/>
                </a:cubicBezTo>
                <a:cubicBezTo>
                  <a:pt x="325" y="631"/>
                  <a:pt x="325" y="631"/>
                  <a:pt x="325" y="631"/>
                </a:cubicBezTo>
                <a:cubicBezTo>
                  <a:pt x="326" y="632"/>
                  <a:pt x="326" y="632"/>
                  <a:pt x="326" y="632"/>
                </a:cubicBezTo>
                <a:cubicBezTo>
                  <a:pt x="326" y="633"/>
                  <a:pt x="326" y="633"/>
                  <a:pt x="326" y="633"/>
                </a:cubicBezTo>
                <a:cubicBezTo>
                  <a:pt x="326" y="633"/>
                  <a:pt x="326" y="633"/>
                  <a:pt x="326" y="633"/>
                </a:cubicBezTo>
                <a:cubicBezTo>
                  <a:pt x="327" y="635"/>
                  <a:pt x="327" y="635"/>
                  <a:pt x="327" y="635"/>
                </a:cubicBezTo>
                <a:cubicBezTo>
                  <a:pt x="328" y="637"/>
                  <a:pt x="328" y="637"/>
                  <a:pt x="328" y="637"/>
                </a:cubicBezTo>
                <a:cubicBezTo>
                  <a:pt x="327" y="640"/>
                  <a:pt x="327" y="640"/>
                  <a:pt x="327" y="640"/>
                </a:cubicBezTo>
                <a:cubicBezTo>
                  <a:pt x="327" y="642"/>
                  <a:pt x="327" y="642"/>
                  <a:pt x="327" y="642"/>
                </a:cubicBezTo>
                <a:cubicBezTo>
                  <a:pt x="326" y="642"/>
                  <a:pt x="326" y="642"/>
                  <a:pt x="326" y="642"/>
                </a:cubicBezTo>
                <a:cubicBezTo>
                  <a:pt x="327" y="644"/>
                  <a:pt x="327" y="644"/>
                  <a:pt x="327" y="644"/>
                </a:cubicBezTo>
                <a:cubicBezTo>
                  <a:pt x="328" y="645"/>
                  <a:pt x="328" y="645"/>
                  <a:pt x="328" y="645"/>
                </a:cubicBezTo>
                <a:cubicBezTo>
                  <a:pt x="331" y="645"/>
                  <a:pt x="331" y="645"/>
                  <a:pt x="331" y="645"/>
                </a:cubicBezTo>
                <a:cubicBezTo>
                  <a:pt x="333" y="645"/>
                  <a:pt x="333" y="645"/>
                  <a:pt x="333" y="645"/>
                </a:cubicBezTo>
                <a:cubicBezTo>
                  <a:pt x="335" y="646"/>
                  <a:pt x="335" y="646"/>
                  <a:pt x="335" y="646"/>
                </a:cubicBezTo>
                <a:cubicBezTo>
                  <a:pt x="337" y="646"/>
                  <a:pt x="337" y="646"/>
                  <a:pt x="337" y="646"/>
                </a:cubicBezTo>
                <a:cubicBezTo>
                  <a:pt x="339" y="646"/>
                  <a:pt x="339" y="646"/>
                  <a:pt x="339" y="646"/>
                </a:cubicBezTo>
                <a:cubicBezTo>
                  <a:pt x="340" y="648"/>
                  <a:pt x="340" y="648"/>
                  <a:pt x="340" y="648"/>
                </a:cubicBezTo>
                <a:cubicBezTo>
                  <a:pt x="340" y="650"/>
                  <a:pt x="340" y="650"/>
                  <a:pt x="340" y="650"/>
                </a:cubicBezTo>
                <a:cubicBezTo>
                  <a:pt x="343" y="651"/>
                  <a:pt x="343" y="651"/>
                  <a:pt x="343" y="651"/>
                </a:cubicBezTo>
                <a:cubicBezTo>
                  <a:pt x="345" y="651"/>
                  <a:pt x="345" y="651"/>
                  <a:pt x="345" y="651"/>
                </a:cubicBezTo>
                <a:cubicBezTo>
                  <a:pt x="347" y="652"/>
                  <a:pt x="347" y="652"/>
                  <a:pt x="347" y="652"/>
                </a:cubicBezTo>
                <a:cubicBezTo>
                  <a:pt x="348" y="653"/>
                  <a:pt x="348" y="653"/>
                  <a:pt x="348" y="653"/>
                </a:cubicBezTo>
                <a:cubicBezTo>
                  <a:pt x="348" y="655"/>
                  <a:pt x="348" y="655"/>
                  <a:pt x="348" y="655"/>
                </a:cubicBezTo>
                <a:cubicBezTo>
                  <a:pt x="348" y="655"/>
                  <a:pt x="348" y="655"/>
                  <a:pt x="348" y="655"/>
                </a:cubicBezTo>
                <a:cubicBezTo>
                  <a:pt x="349" y="655"/>
                  <a:pt x="349" y="655"/>
                  <a:pt x="349" y="655"/>
                </a:cubicBezTo>
                <a:cubicBezTo>
                  <a:pt x="351" y="655"/>
                  <a:pt x="351" y="655"/>
                  <a:pt x="351" y="655"/>
                </a:cubicBezTo>
                <a:cubicBezTo>
                  <a:pt x="353" y="657"/>
                  <a:pt x="353" y="657"/>
                  <a:pt x="353" y="657"/>
                </a:cubicBezTo>
                <a:cubicBezTo>
                  <a:pt x="356" y="662"/>
                  <a:pt x="356" y="662"/>
                  <a:pt x="356" y="662"/>
                </a:cubicBezTo>
                <a:cubicBezTo>
                  <a:pt x="357" y="665"/>
                  <a:pt x="357" y="665"/>
                  <a:pt x="357" y="665"/>
                </a:cubicBezTo>
                <a:cubicBezTo>
                  <a:pt x="356" y="668"/>
                  <a:pt x="356" y="668"/>
                  <a:pt x="356" y="668"/>
                </a:cubicBezTo>
                <a:cubicBezTo>
                  <a:pt x="357" y="670"/>
                  <a:pt x="357" y="670"/>
                  <a:pt x="357" y="670"/>
                </a:cubicBezTo>
                <a:cubicBezTo>
                  <a:pt x="357" y="672"/>
                  <a:pt x="357" y="672"/>
                  <a:pt x="357" y="672"/>
                </a:cubicBezTo>
                <a:cubicBezTo>
                  <a:pt x="358" y="677"/>
                  <a:pt x="358" y="677"/>
                  <a:pt x="358" y="677"/>
                </a:cubicBezTo>
                <a:cubicBezTo>
                  <a:pt x="359" y="679"/>
                  <a:pt x="359" y="679"/>
                  <a:pt x="359" y="679"/>
                </a:cubicBezTo>
                <a:cubicBezTo>
                  <a:pt x="361" y="681"/>
                  <a:pt x="361" y="681"/>
                  <a:pt x="361" y="681"/>
                </a:cubicBezTo>
                <a:cubicBezTo>
                  <a:pt x="360" y="681"/>
                  <a:pt x="360" y="681"/>
                  <a:pt x="360" y="681"/>
                </a:cubicBezTo>
                <a:cubicBezTo>
                  <a:pt x="359" y="683"/>
                  <a:pt x="359" y="683"/>
                  <a:pt x="359" y="683"/>
                </a:cubicBezTo>
                <a:cubicBezTo>
                  <a:pt x="360" y="685"/>
                  <a:pt x="360" y="685"/>
                  <a:pt x="360" y="685"/>
                </a:cubicBezTo>
                <a:cubicBezTo>
                  <a:pt x="363" y="688"/>
                  <a:pt x="363" y="688"/>
                  <a:pt x="363" y="688"/>
                </a:cubicBezTo>
                <a:cubicBezTo>
                  <a:pt x="363" y="689"/>
                  <a:pt x="363" y="689"/>
                  <a:pt x="363" y="689"/>
                </a:cubicBezTo>
                <a:cubicBezTo>
                  <a:pt x="362" y="690"/>
                  <a:pt x="362" y="690"/>
                  <a:pt x="362" y="690"/>
                </a:cubicBezTo>
                <a:cubicBezTo>
                  <a:pt x="363" y="691"/>
                  <a:pt x="363" y="691"/>
                  <a:pt x="363" y="691"/>
                </a:cubicBezTo>
                <a:cubicBezTo>
                  <a:pt x="365" y="693"/>
                  <a:pt x="365" y="693"/>
                  <a:pt x="365" y="693"/>
                </a:cubicBezTo>
                <a:cubicBezTo>
                  <a:pt x="365" y="695"/>
                  <a:pt x="365" y="695"/>
                  <a:pt x="365" y="695"/>
                </a:cubicBezTo>
                <a:cubicBezTo>
                  <a:pt x="364" y="696"/>
                  <a:pt x="364" y="696"/>
                  <a:pt x="364" y="696"/>
                </a:cubicBezTo>
                <a:cubicBezTo>
                  <a:pt x="364" y="698"/>
                  <a:pt x="364" y="698"/>
                  <a:pt x="364" y="698"/>
                </a:cubicBezTo>
                <a:cubicBezTo>
                  <a:pt x="365" y="699"/>
                  <a:pt x="365" y="699"/>
                  <a:pt x="365" y="699"/>
                </a:cubicBezTo>
                <a:cubicBezTo>
                  <a:pt x="366" y="700"/>
                  <a:pt x="366" y="700"/>
                  <a:pt x="366" y="700"/>
                </a:cubicBezTo>
                <a:cubicBezTo>
                  <a:pt x="366" y="704"/>
                  <a:pt x="366" y="704"/>
                  <a:pt x="366" y="704"/>
                </a:cubicBezTo>
                <a:cubicBezTo>
                  <a:pt x="367" y="706"/>
                  <a:pt x="367" y="706"/>
                  <a:pt x="367" y="706"/>
                </a:cubicBezTo>
                <a:cubicBezTo>
                  <a:pt x="369" y="708"/>
                  <a:pt x="369" y="708"/>
                  <a:pt x="369" y="708"/>
                </a:cubicBezTo>
                <a:cubicBezTo>
                  <a:pt x="370" y="708"/>
                  <a:pt x="370" y="708"/>
                  <a:pt x="370" y="708"/>
                </a:cubicBezTo>
                <a:cubicBezTo>
                  <a:pt x="373" y="711"/>
                  <a:pt x="373" y="711"/>
                  <a:pt x="373" y="711"/>
                </a:cubicBezTo>
                <a:cubicBezTo>
                  <a:pt x="374" y="713"/>
                  <a:pt x="374" y="713"/>
                  <a:pt x="374" y="713"/>
                </a:cubicBezTo>
                <a:cubicBezTo>
                  <a:pt x="375" y="715"/>
                  <a:pt x="375" y="715"/>
                  <a:pt x="375" y="715"/>
                </a:cubicBezTo>
                <a:cubicBezTo>
                  <a:pt x="377" y="717"/>
                  <a:pt x="377" y="717"/>
                  <a:pt x="377" y="717"/>
                </a:cubicBezTo>
                <a:cubicBezTo>
                  <a:pt x="378" y="720"/>
                  <a:pt x="378" y="720"/>
                  <a:pt x="378" y="720"/>
                </a:cubicBezTo>
                <a:cubicBezTo>
                  <a:pt x="379" y="720"/>
                  <a:pt x="379" y="720"/>
                  <a:pt x="379" y="720"/>
                </a:cubicBezTo>
                <a:cubicBezTo>
                  <a:pt x="380" y="723"/>
                  <a:pt x="380" y="723"/>
                  <a:pt x="380" y="723"/>
                </a:cubicBezTo>
                <a:cubicBezTo>
                  <a:pt x="379" y="724"/>
                  <a:pt x="379" y="724"/>
                  <a:pt x="379" y="724"/>
                </a:cubicBezTo>
                <a:cubicBezTo>
                  <a:pt x="379" y="725"/>
                  <a:pt x="379" y="725"/>
                  <a:pt x="379" y="725"/>
                </a:cubicBezTo>
                <a:cubicBezTo>
                  <a:pt x="380" y="726"/>
                  <a:pt x="380" y="726"/>
                  <a:pt x="380" y="726"/>
                </a:cubicBezTo>
                <a:cubicBezTo>
                  <a:pt x="379" y="728"/>
                  <a:pt x="379" y="728"/>
                  <a:pt x="379" y="728"/>
                </a:cubicBezTo>
                <a:cubicBezTo>
                  <a:pt x="378" y="728"/>
                  <a:pt x="378" y="728"/>
                  <a:pt x="378" y="728"/>
                </a:cubicBezTo>
                <a:cubicBezTo>
                  <a:pt x="377" y="729"/>
                  <a:pt x="377" y="729"/>
                  <a:pt x="377" y="729"/>
                </a:cubicBezTo>
                <a:cubicBezTo>
                  <a:pt x="377" y="729"/>
                  <a:pt x="377" y="729"/>
                  <a:pt x="377" y="729"/>
                </a:cubicBezTo>
                <a:cubicBezTo>
                  <a:pt x="379" y="729"/>
                  <a:pt x="379" y="729"/>
                  <a:pt x="379" y="729"/>
                </a:cubicBezTo>
                <a:cubicBezTo>
                  <a:pt x="379" y="731"/>
                  <a:pt x="379" y="731"/>
                  <a:pt x="379" y="731"/>
                </a:cubicBezTo>
                <a:cubicBezTo>
                  <a:pt x="378" y="732"/>
                  <a:pt x="378" y="732"/>
                  <a:pt x="378" y="732"/>
                </a:cubicBezTo>
                <a:cubicBezTo>
                  <a:pt x="377" y="731"/>
                  <a:pt x="377" y="731"/>
                  <a:pt x="377" y="731"/>
                </a:cubicBezTo>
                <a:cubicBezTo>
                  <a:pt x="374" y="730"/>
                  <a:pt x="374" y="730"/>
                  <a:pt x="374" y="730"/>
                </a:cubicBezTo>
                <a:cubicBezTo>
                  <a:pt x="373" y="730"/>
                  <a:pt x="373" y="730"/>
                  <a:pt x="373" y="730"/>
                </a:cubicBezTo>
                <a:cubicBezTo>
                  <a:pt x="370" y="730"/>
                  <a:pt x="370" y="730"/>
                  <a:pt x="370" y="730"/>
                </a:cubicBezTo>
                <a:cubicBezTo>
                  <a:pt x="369" y="731"/>
                  <a:pt x="369" y="731"/>
                  <a:pt x="369" y="731"/>
                </a:cubicBezTo>
                <a:cubicBezTo>
                  <a:pt x="371" y="733"/>
                  <a:pt x="371" y="733"/>
                  <a:pt x="371" y="733"/>
                </a:cubicBezTo>
                <a:cubicBezTo>
                  <a:pt x="373" y="734"/>
                  <a:pt x="373" y="734"/>
                  <a:pt x="373" y="734"/>
                </a:cubicBezTo>
                <a:cubicBezTo>
                  <a:pt x="373" y="736"/>
                  <a:pt x="373" y="736"/>
                  <a:pt x="373" y="736"/>
                </a:cubicBezTo>
                <a:cubicBezTo>
                  <a:pt x="374" y="738"/>
                  <a:pt x="374" y="738"/>
                  <a:pt x="374" y="738"/>
                </a:cubicBezTo>
                <a:cubicBezTo>
                  <a:pt x="376" y="738"/>
                  <a:pt x="376" y="738"/>
                  <a:pt x="376" y="738"/>
                </a:cubicBezTo>
                <a:cubicBezTo>
                  <a:pt x="379" y="740"/>
                  <a:pt x="379" y="740"/>
                  <a:pt x="379" y="740"/>
                </a:cubicBezTo>
                <a:cubicBezTo>
                  <a:pt x="379" y="741"/>
                  <a:pt x="379" y="741"/>
                  <a:pt x="379" y="741"/>
                </a:cubicBezTo>
                <a:cubicBezTo>
                  <a:pt x="380" y="741"/>
                  <a:pt x="380" y="741"/>
                  <a:pt x="380" y="741"/>
                </a:cubicBezTo>
                <a:cubicBezTo>
                  <a:pt x="381" y="741"/>
                  <a:pt x="381" y="741"/>
                  <a:pt x="381" y="741"/>
                </a:cubicBezTo>
                <a:cubicBezTo>
                  <a:pt x="381" y="742"/>
                  <a:pt x="381" y="742"/>
                  <a:pt x="381" y="742"/>
                </a:cubicBezTo>
                <a:cubicBezTo>
                  <a:pt x="382" y="743"/>
                  <a:pt x="382" y="743"/>
                  <a:pt x="382" y="743"/>
                </a:cubicBezTo>
                <a:cubicBezTo>
                  <a:pt x="383" y="743"/>
                  <a:pt x="383" y="743"/>
                  <a:pt x="383" y="743"/>
                </a:cubicBezTo>
                <a:cubicBezTo>
                  <a:pt x="384" y="743"/>
                  <a:pt x="384" y="743"/>
                  <a:pt x="384" y="743"/>
                </a:cubicBezTo>
                <a:cubicBezTo>
                  <a:pt x="386" y="741"/>
                  <a:pt x="386" y="741"/>
                  <a:pt x="386" y="741"/>
                </a:cubicBezTo>
                <a:cubicBezTo>
                  <a:pt x="387" y="741"/>
                  <a:pt x="387" y="741"/>
                  <a:pt x="387" y="741"/>
                </a:cubicBezTo>
                <a:cubicBezTo>
                  <a:pt x="386" y="742"/>
                  <a:pt x="386" y="742"/>
                  <a:pt x="386" y="742"/>
                </a:cubicBezTo>
                <a:cubicBezTo>
                  <a:pt x="387" y="746"/>
                  <a:pt x="387" y="746"/>
                  <a:pt x="387" y="746"/>
                </a:cubicBezTo>
                <a:cubicBezTo>
                  <a:pt x="390" y="749"/>
                  <a:pt x="390" y="749"/>
                  <a:pt x="390" y="749"/>
                </a:cubicBezTo>
                <a:cubicBezTo>
                  <a:pt x="392" y="750"/>
                  <a:pt x="392" y="750"/>
                  <a:pt x="392" y="750"/>
                </a:cubicBezTo>
                <a:cubicBezTo>
                  <a:pt x="393" y="749"/>
                  <a:pt x="393" y="749"/>
                  <a:pt x="393" y="749"/>
                </a:cubicBezTo>
                <a:cubicBezTo>
                  <a:pt x="394" y="751"/>
                  <a:pt x="394" y="751"/>
                  <a:pt x="394" y="751"/>
                </a:cubicBezTo>
                <a:cubicBezTo>
                  <a:pt x="395" y="755"/>
                  <a:pt x="395" y="755"/>
                  <a:pt x="395" y="755"/>
                </a:cubicBezTo>
                <a:cubicBezTo>
                  <a:pt x="395" y="759"/>
                  <a:pt x="395" y="759"/>
                  <a:pt x="395" y="759"/>
                </a:cubicBezTo>
                <a:cubicBezTo>
                  <a:pt x="395" y="762"/>
                  <a:pt x="395" y="762"/>
                  <a:pt x="395" y="762"/>
                </a:cubicBezTo>
                <a:cubicBezTo>
                  <a:pt x="393" y="765"/>
                  <a:pt x="393" y="765"/>
                  <a:pt x="393" y="765"/>
                </a:cubicBezTo>
                <a:cubicBezTo>
                  <a:pt x="393" y="767"/>
                  <a:pt x="393" y="767"/>
                  <a:pt x="393" y="767"/>
                </a:cubicBezTo>
                <a:cubicBezTo>
                  <a:pt x="395" y="768"/>
                  <a:pt x="395" y="768"/>
                  <a:pt x="395" y="768"/>
                </a:cubicBezTo>
                <a:cubicBezTo>
                  <a:pt x="396" y="768"/>
                  <a:pt x="396" y="768"/>
                  <a:pt x="396" y="768"/>
                </a:cubicBezTo>
                <a:cubicBezTo>
                  <a:pt x="396" y="769"/>
                  <a:pt x="396" y="769"/>
                  <a:pt x="396" y="769"/>
                </a:cubicBezTo>
                <a:cubicBezTo>
                  <a:pt x="398" y="770"/>
                  <a:pt x="398" y="770"/>
                  <a:pt x="398" y="770"/>
                </a:cubicBezTo>
                <a:cubicBezTo>
                  <a:pt x="399" y="772"/>
                  <a:pt x="399" y="772"/>
                  <a:pt x="399" y="772"/>
                </a:cubicBezTo>
                <a:cubicBezTo>
                  <a:pt x="404" y="776"/>
                  <a:pt x="404" y="776"/>
                  <a:pt x="404" y="776"/>
                </a:cubicBezTo>
                <a:cubicBezTo>
                  <a:pt x="405" y="777"/>
                  <a:pt x="405" y="777"/>
                  <a:pt x="405" y="777"/>
                </a:cubicBezTo>
                <a:cubicBezTo>
                  <a:pt x="406" y="778"/>
                  <a:pt x="406" y="778"/>
                  <a:pt x="406" y="778"/>
                </a:cubicBezTo>
                <a:cubicBezTo>
                  <a:pt x="407" y="780"/>
                  <a:pt x="407" y="780"/>
                  <a:pt x="407" y="780"/>
                </a:cubicBezTo>
                <a:cubicBezTo>
                  <a:pt x="410" y="781"/>
                  <a:pt x="410" y="781"/>
                  <a:pt x="410" y="781"/>
                </a:cubicBezTo>
                <a:cubicBezTo>
                  <a:pt x="411" y="782"/>
                  <a:pt x="411" y="782"/>
                  <a:pt x="411" y="782"/>
                </a:cubicBezTo>
                <a:cubicBezTo>
                  <a:pt x="411" y="785"/>
                  <a:pt x="411" y="785"/>
                  <a:pt x="411" y="785"/>
                </a:cubicBezTo>
                <a:cubicBezTo>
                  <a:pt x="412" y="786"/>
                  <a:pt x="412" y="786"/>
                  <a:pt x="412" y="786"/>
                </a:cubicBezTo>
                <a:cubicBezTo>
                  <a:pt x="412" y="787"/>
                  <a:pt x="412" y="787"/>
                  <a:pt x="412" y="787"/>
                </a:cubicBezTo>
                <a:cubicBezTo>
                  <a:pt x="413" y="789"/>
                  <a:pt x="413" y="789"/>
                  <a:pt x="413" y="789"/>
                </a:cubicBezTo>
                <a:cubicBezTo>
                  <a:pt x="414" y="790"/>
                  <a:pt x="414" y="790"/>
                  <a:pt x="414" y="790"/>
                </a:cubicBezTo>
                <a:cubicBezTo>
                  <a:pt x="417" y="788"/>
                  <a:pt x="417" y="788"/>
                  <a:pt x="417" y="788"/>
                </a:cubicBezTo>
                <a:cubicBezTo>
                  <a:pt x="419" y="785"/>
                  <a:pt x="419" y="785"/>
                  <a:pt x="419" y="785"/>
                </a:cubicBezTo>
                <a:cubicBezTo>
                  <a:pt x="419" y="783"/>
                  <a:pt x="419" y="783"/>
                  <a:pt x="419" y="783"/>
                </a:cubicBezTo>
                <a:cubicBezTo>
                  <a:pt x="418" y="782"/>
                  <a:pt x="418" y="782"/>
                  <a:pt x="418" y="782"/>
                </a:cubicBezTo>
                <a:cubicBezTo>
                  <a:pt x="417" y="780"/>
                  <a:pt x="417" y="780"/>
                  <a:pt x="417" y="780"/>
                </a:cubicBezTo>
                <a:cubicBezTo>
                  <a:pt x="416" y="779"/>
                  <a:pt x="416" y="779"/>
                  <a:pt x="416" y="779"/>
                </a:cubicBezTo>
                <a:cubicBezTo>
                  <a:pt x="416" y="777"/>
                  <a:pt x="416" y="777"/>
                  <a:pt x="416" y="777"/>
                </a:cubicBezTo>
                <a:cubicBezTo>
                  <a:pt x="414" y="776"/>
                  <a:pt x="414" y="776"/>
                  <a:pt x="414" y="776"/>
                </a:cubicBezTo>
                <a:cubicBezTo>
                  <a:pt x="414" y="775"/>
                  <a:pt x="414" y="775"/>
                  <a:pt x="414" y="775"/>
                </a:cubicBezTo>
                <a:cubicBezTo>
                  <a:pt x="413" y="774"/>
                  <a:pt x="413" y="774"/>
                  <a:pt x="413" y="774"/>
                </a:cubicBezTo>
                <a:cubicBezTo>
                  <a:pt x="412" y="773"/>
                  <a:pt x="412" y="773"/>
                  <a:pt x="412" y="773"/>
                </a:cubicBezTo>
                <a:cubicBezTo>
                  <a:pt x="411" y="774"/>
                  <a:pt x="411" y="774"/>
                  <a:pt x="411" y="774"/>
                </a:cubicBezTo>
                <a:cubicBezTo>
                  <a:pt x="411" y="775"/>
                  <a:pt x="411" y="775"/>
                  <a:pt x="411" y="775"/>
                </a:cubicBezTo>
                <a:cubicBezTo>
                  <a:pt x="410" y="776"/>
                  <a:pt x="410" y="776"/>
                  <a:pt x="410" y="776"/>
                </a:cubicBezTo>
                <a:cubicBezTo>
                  <a:pt x="410" y="774"/>
                  <a:pt x="410" y="774"/>
                  <a:pt x="410" y="774"/>
                </a:cubicBezTo>
                <a:cubicBezTo>
                  <a:pt x="409" y="773"/>
                  <a:pt x="409" y="773"/>
                  <a:pt x="409" y="773"/>
                </a:cubicBezTo>
                <a:cubicBezTo>
                  <a:pt x="407" y="771"/>
                  <a:pt x="407" y="771"/>
                  <a:pt x="407" y="771"/>
                </a:cubicBezTo>
                <a:cubicBezTo>
                  <a:pt x="407" y="770"/>
                  <a:pt x="407" y="770"/>
                  <a:pt x="407" y="770"/>
                </a:cubicBezTo>
                <a:cubicBezTo>
                  <a:pt x="408" y="768"/>
                  <a:pt x="408" y="768"/>
                  <a:pt x="408" y="768"/>
                </a:cubicBezTo>
                <a:cubicBezTo>
                  <a:pt x="407" y="766"/>
                  <a:pt x="407" y="766"/>
                  <a:pt x="407" y="766"/>
                </a:cubicBezTo>
                <a:cubicBezTo>
                  <a:pt x="406" y="763"/>
                  <a:pt x="406" y="763"/>
                  <a:pt x="406" y="763"/>
                </a:cubicBezTo>
                <a:cubicBezTo>
                  <a:pt x="406" y="762"/>
                  <a:pt x="406" y="762"/>
                  <a:pt x="406" y="762"/>
                </a:cubicBezTo>
                <a:cubicBezTo>
                  <a:pt x="406" y="761"/>
                  <a:pt x="406" y="761"/>
                  <a:pt x="406" y="761"/>
                </a:cubicBezTo>
                <a:cubicBezTo>
                  <a:pt x="405" y="760"/>
                  <a:pt x="405" y="760"/>
                  <a:pt x="405" y="760"/>
                </a:cubicBezTo>
                <a:cubicBezTo>
                  <a:pt x="405" y="758"/>
                  <a:pt x="405" y="758"/>
                  <a:pt x="405" y="758"/>
                </a:cubicBezTo>
                <a:cubicBezTo>
                  <a:pt x="404" y="757"/>
                  <a:pt x="404" y="757"/>
                  <a:pt x="404" y="757"/>
                </a:cubicBezTo>
                <a:cubicBezTo>
                  <a:pt x="404" y="755"/>
                  <a:pt x="404" y="755"/>
                  <a:pt x="404" y="755"/>
                </a:cubicBezTo>
                <a:cubicBezTo>
                  <a:pt x="404" y="754"/>
                  <a:pt x="404" y="754"/>
                  <a:pt x="404" y="754"/>
                </a:cubicBezTo>
                <a:cubicBezTo>
                  <a:pt x="403" y="751"/>
                  <a:pt x="403" y="751"/>
                  <a:pt x="403" y="751"/>
                </a:cubicBezTo>
                <a:cubicBezTo>
                  <a:pt x="404" y="750"/>
                  <a:pt x="404" y="750"/>
                  <a:pt x="404" y="750"/>
                </a:cubicBezTo>
                <a:cubicBezTo>
                  <a:pt x="403" y="746"/>
                  <a:pt x="403" y="746"/>
                  <a:pt x="403" y="746"/>
                </a:cubicBezTo>
                <a:cubicBezTo>
                  <a:pt x="402" y="744"/>
                  <a:pt x="402" y="744"/>
                  <a:pt x="402" y="744"/>
                </a:cubicBezTo>
                <a:cubicBezTo>
                  <a:pt x="402" y="743"/>
                  <a:pt x="402" y="743"/>
                  <a:pt x="402" y="743"/>
                </a:cubicBezTo>
                <a:cubicBezTo>
                  <a:pt x="401" y="743"/>
                  <a:pt x="401" y="743"/>
                  <a:pt x="401" y="743"/>
                </a:cubicBezTo>
                <a:cubicBezTo>
                  <a:pt x="401" y="743"/>
                  <a:pt x="401" y="743"/>
                  <a:pt x="401" y="743"/>
                </a:cubicBezTo>
                <a:cubicBezTo>
                  <a:pt x="401" y="745"/>
                  <a:pt x="401" y="745"/>
                  <a:pt x="401" y="745"/>
                </a:cubicBezTo>
                <a:cubicBezTo>
                  <a:pt x="400" y="745"/>
                  <a:pt x="400" y="745"/>
                  <a:pt x="400" y="745"/>
                </a:cubicBezTo>
                <a:cubicBezTo>
                  <a:pt x="398" y="742"/>
                  <a:pt x="398" y="742"/>
                  <a:pt x="398" y="742"/>
                </a:cubicBezTo>
                <a:cubicBezTo>
                  <a:pt x="398" y="741"/>
                  <a:pt x="398" y="741"/>
                  <a:pt x="398" y="741"/>
                </a:cubicBezTo>
                <a:cubicBezTo>
                  <a:pt x="399" y="740"/>
                  <a:pt x="399" y="740"/>
                  <a:pt x="399" y="740"/>
                </a:cubicBezTo>
                <a:cubicBezTo>
                  <a:pt x="398" y="739"/>
                  <a:pt x="398" y="739"/>
                  <a:pt x="398" y="739"/>
                </a:cubicBezTo>
                <a:cubicBezTo>
                  <a:pt x="397" y="739"/>
                  <a:pt x="397" y="739"/>
                  <a:pt x="397" y="739"/>
                </a:cubicBezTo>
                <a:cubicBezTo>
                  <a:pt x="397" y="735"/>
                  <a:pt x="397" y="735"/>
                  <a:pt x="397" y="735"/>
                </a:cubicBezTo>
                <a:cubicBezTo>
                  <a:pt x="395" y="732"/>
                  <a:pt x="395" y="732"/>
                  <a:pt x="395" y="732"/>
                </a:cubicBezTo>
                <a:cubicBezTo>
                  <a:pt x="394" y="732"/>
                  <a:pt x="394" y="732"/>
                  <a:pt x="394" y="732"/>
                </a:cubicBezTo>
                <a:cubicBezTo>
                  <a:pt x="392" y="730"/>
                  <a:pt x="392" y="730"/>
                  <a:pt x="392" y="730"/>
                </a:cubicBezTo>
                <a:cubicBezTo>
                  <a:pt x="392" y="727"/>
                  <a:pt x="392" y="727"/>
                  <a:pt x="392" y="727"/>
                </a:cubicBezTo>
                <a:cubicBezTo>
                  <a:pt x="392" y="725"/>
                  <a:pt x="392" y="725"/>
                  <a:pt x="392" y="725"/>
                </a:cubicBezTo>
                <a:cubicBezTo>
                  <a:pt x="391" y="723"/>
                  <a:pt x="391" y="723"/>
                  <a:pt x="391" y="723"/>
                </a:cubicBezTo>
                <a:cubicBezTo>
                  <a:pt x="389" y="722"/>
                  <a:pt x="389" y="722"/>
                  <a:pt x="389" y="722"/>
                </a:cubicBezTo>
                <a:cubicBezTo>
                  <a:pt x="389" y="721"/>
                  <a:pt x="389" y="721"/>
                  <a:pt x="389" y="721"/>
                </a:cubicBezTo>
                <a:cubicBezTo>
                  <a:pt x="388" y="719"/>
                  <a:pt x="388" y="719"/>
                  <a:pt x="388" y="719"/>
                </a:cubicBezTo>
                <a:cubicBezTo>
                  <a:pt x="387" y="718"/>
                  <a:pt x="387" y="718"/>
                  <a:pt x="387" y="718"/>
                </a:cubicBezTo>
                <a:cubicBezTo>
                  <a:pt x="385" y="717"/>
                  <a:pt x="385" y="717"/>
                  <a:pt x="385" y="717"/>
                </a:cubicBezTo>
                <a:cubicBezTo>
                  <a:pt x="385" y="715"/>
                  <a:pt x="385" y="715"/>
                  <a:pt x="385" y="715"/>
                </a:cubicBezTo>
                <a:cubicBezTo>
                  <a:pt x="385" y="714"/>
                  <a:pt x="385" y="714"/>
                  <a:pt x="385" y="714"/>
                </a:cubicBezTo>
                <a:cubicBezTo>
                  <a:pt x="385" y="711"/>
                  <a:pt x="385" y="711"/>
                  <a:pt x="385" y="711"/>
                </a:cubicBezTo>
                <a:cubicBezTo>
                  <a:pt x="382" y="709"/>
                  <a:pt x="382" y="709"/>
                  <a:pt x="382" y="709"/>
                </a:cubicBezTo>
                <a:cubicBezTo>
                  <a:pt x="381" y="708"/>
                  <a:pt x="381" y="708"/>
                  <a:pt x="381" y="708"/>
                </a:cubicBezTo>
                <a:cubicBezTo>
                  <a:pt x="380" y="708"/>
                  <a:pt x="380" y="708"/>
                  <a:pt x="380" y="708"/>
                </a:cubicBezTo>
                <a:cubicBezTo>
                  <a:pt x="380" y="706"/>
                  <a:pt x="380" y="706"/>
                  <a:pt x="380" y="706"/>
                </a:cubicBezTo>
                <a:cubicBezTo>
                  <a:pt x="379" y="703"/>
                  <a:pt x="379" y="703"/>
                  <a:pt x="379" y="703"/>
                </a:cubicBezTo>
                <a:cubicBezTo>
                  <a:pt x="378" y="702"/>
                  <a:pt x="378" y="702"/>
                  <a:pt x="378" y="702"/>
                </a:cubicBezTo>
                <a:cubicBezTo>
                  <a:pt x="378" y="700"/>
                  <a:pt x="378" y="700"/>
                  <a:pt x="378" y="700"/>
                </a:cubicBezTo>
                <a:cubicBezTo>
                  <a:pt x="378" y="693"/>
                  <a:pt x="378" y="693"/>
                  <a:pt x="378" y="693"/>
                </a:cubicBezTo>
                <a:cubicBezTo>
                  <a:pt x="378" y="689"/>
                  <a:pt x="378" y="689"/>
                  <a:pt x="378" y="689"/>
                </a:cubicBezTo>
                <a:cubicBezTo>
                  <a:pt x="378" y="686"/>
                  <a:pt x="378" y="686"/>
                  <a:pt x="378" y="686"/>
                </a:cubicBezTo>
                <a:cubicBezTo>
                  <a:pt x="379" y="683"/>
                  <a:pt x="379" y="683"/>
                  <a:pt x="379" y="683"/>
                </a:cubicBezTo>
                <a:cubicBezTo>
                  <a:pt x="379" y="681"/>
                  <a:pt x="379" y="681"/>
                  <a:pt x="379" y="681"/>
                </a:cubicBezTo>
                <a:cubicBezTo>
                  <a:pt x="378" y="679"/>
                  <a:pt x="378" y="679"/>
                  <a:pt x="378" y="679"/>
                </a:cubicBezTo>
                <a:cubicBezTo>
                  <a:pt x="380" y="681"/>
                  <a:pt x="380" y="681"/>
                  <a:pt x="380" y="681"/>
                </a:cubicBezTo>
                <a:cubicBezTo>
                  <a:pt x="382" y="682"/>
                  <a:pt x="382" y="682"/>
                  <a:pt x="382" y="682"/>
                </a:cubicBezTo>
                <a:cubicBezTo>
                  <a:pt x="384" y="685"/>
                  <a:pt x="384" y="685"/>
                  <a:pt x="384" y="685"/>
                </a:cubicBezTo>
                <a:cubicBezTo>
                  <a:pt x="385" y="686"/>
                  <a:pt x="385" y="686"/>
                  <a:pt x="385" y="686"/>
                </a:cubicBezTo>
                <a:cubicBezTo>
                  <a:pt x="387" y="686"/>
                  <a:pt x="387" y="686"/>
                  <a:pt x="387" y="686"/>
                </a:cubicBezTo>
                <a:cubicBezTo>
                  <a:pt x="388" y="685"/>
                  <a:pt x="388" y="685"/>
                  <a:pt x="388" y="685"/>
                </a:cubicBezTo>
                <a:cubicBezTo>
                  <a:pt x="390" y="687"/>
                  <a:pt x="390" y="687"/>
                  <a:pt x="390" y="687"/>
                </a:cubicBezTo>
                <a:cubicBezTo>
                  <a:pt x="390" y="688"/>
                  <a:pt x="390" y="688"/>
                  <a:pt x="390" y="688"/>
                </a:cubicBezTo>
                <a:cubicBezTo>
                  <a:pt x="392" y="688"/>
                  <a:pt x="392" y="688"/>
                  <a:pt x="392" y="688"/>
                </a:cubicBezTo>
                <a:cubicBezTo>
                  <a:pt x="394" y="689"/>
                  <a:pt x="394" y="689"/>
                  <a:pt x="394" y="689"/>
                </a:cubicBezTo>
                <a:cubicBezTo>
                  <a:pt x="394" y="690"/>
                  <a:pt x="394" y="690"/>
                  <a:pt x="394" y="690"/>
                </a:cubicBezTo>
                <a:cubicBezTo>
                  <a:pt x="393" y="692"/>
                  <a:pt x="393" y="692"/>
                  <a:pt x="393" y="692"/>
                </a:cubicBezTo>
                <a:cubicBezTo>
                  <a:pt x="393" y="694"/>
                  <a:pt x="393" y="694"/>
                  <a:pt x="393" y="694"/>
                </a:cubicBezTo>
                <a:cubicBezTo>
                  <a:pt x="394" y="696"/>
                  <a:pt x="394" y="696"/>
                  <a:pt x="394" y="696"/>
                </a:cubicBezTo>
                <a:cubicBezTo>
                  <a:pt x="395" y="699"/>
                  <a:pt x="395" y="699"/>
                  <a:pt x="395" y="699"/>
                </a:cubicBezTo>
                <a:cubicBezTo>
                  <a:pt x="395" y="701"/>
                  <a:pt x="395" y="701"/>
                  <a:pt x="395" y="701"/>
                </a:cubicBezTo>
                <a:cubicBezTo>
                  <a:pt x="396" y="703"/>
                  <a:pt x="396" y="703"/>
                  <a:pt x="396" y="703"/>
                </a:cubicBezTo>
                <a:cubicBezTo>
                  <a:pt x="395" y="705"/>
                  <a:pt x="395" y="705"/>
                  <a:pt x="395" y="705"/>
                </a:cubicBezTo>
                <a:cubicBezTo>
                  <a:pt x="396" y="707"/>
                  <a:pt x="396" y="707"/>
                  <a:pt x="396" y="707"/>
                </a:cubicBezTo>
                <a:cubicBezTo>
                  <a:pt x="399" y="710"/>
                  <a:pt x="399" y="710"/>
                  <a:pt x="399" y="710"/>
                </a:cubicBezTo>
                <a:cubicBezTo>
                  <a:pt x="398" y="711"/>
                  <a:pt x="398" y="711"/>
                  <a:pt x="398" y="711"/>
                </a:cubicBezTo>
                <a:cubicBezTo>
                  <a:pt x="398" y="712"/>
                  <a:pt x="398" y="712"/>
                  <a:pt x="398" y="712"/>
                </a:cubicBezTo>
                <a:cubicBezTo>
                  <a:pt x="398" y="713"/>
                  <a:pt x="398" y="713"/>
                  <a:pt x="398" y="713"/>
                </a:cubicBezTo>
                <a:cubicBezTo>
                  <a:pt x="399" y="713"/>
                  <a:pt x="399" y="713"/>
                  <a:pt x="399" y="713"/>
                </a:cubicBezTo>
                <a:cubicBezTo>
                  <a:pt x="400" y="714"/>
                  <a:pt x="400" y="714"/>
                  <a:pt x="400" y="714"/>
                </a:cubicBezTo>
                <a:cubicBezTo>
                  <a:pt x="401" y="718"/>
                  <a:pt x="401" y="718"/>
                  <a:pt x="401" y="718"/>
                </a:cubicBezTo>
                <a:cubicBezTo>
                  <a:pt x="402" y="718"/>
                  <a:pt x="402" y="718"/>
                  <a:pt x="402" y="718"/>
                </a:cubicBezTo>
                <a:cubicBezTo>
                  <a:pt x="403" y="720"/>
                  <a:pt x="403" y="720"/>
                  <a:pt x="403" y="720"/>
                </a:cubicBezTo>
                <a:cubicBezTo>
                  <a:pt x="403" y="722"/>
                  <a:pt x="403" y="722"/>
                  <a:pt x="403" y="722"/>
                </a:cubicBezTo>
                <a:cubicBezTo>
                  <a:pt x="404" y="723"/>
                  <a:pt x="404" y="723"/>
                  <a:pt x="404" y="723"/>
                </a:cubicBezTo>
                <a:cubicBezTo>
                  <a:pt x="405" y="724"/>
                  <a:pt x="405" y="724"/>
                  <a:pt x="405" y="724"/>
                </a:cubicBezTo>
                <a:cubicBezTo>
                  <a:pt x="406" y="726"/>
                  <a:pt x="406" y="726"/>
                  <a:pt x="406" y="726"/>
                </a:cubicBezTo>
                <a:cubicBezTo>
                  <a:pt x="407" y="728"/>
                  <a:pt x="407" y="728"/>
                  <a:pt x="407" y="728"/>
                </a:cubicBezTo>
                <a:cubicBezTo>
                  <a:pt x="408" y="729"/>
                  <a:pt x="408" y="729"/>
                  <a:pt x="408" y="729"/>
                </a:cubicBezTo>
                <a:cubicBezTo>
                  <a:pt x="409" y="730"/>
                  <a:pt x="409" y="730"/>
                  <a:pt x="409" y="730"/>
                </a:cubicBezTo>
                <a:cubicBezTo>
                  <a:pt x="410" y="730"/>
                  <a:pt x="410" y="730"/>
                  <a:pt x="410" y="730"/>
                </a:cubicBezTo>
                <a:cubicBezTo>
                  <a:pt x="411" y="730"/>
                  <a:pt x="411" y="730"/>
                  <a:pt x="411" y="730"/>
                </a:cubicBezTo>
                <a:cubicBezTo>
                  <a:pt x="412" y="730"/>
                  <a:pt x="412" y="730"/>
                  <a:pt x="412" y="730"/>
                </a:cubicBezTo>
                <a:cubicBezTo>
                  <a:pt x="413" y="731"/>
                  <a:pt x="413" y="731"/>
                  <a:pt x="413" y="731"/>
                </a:cubicBezTo>
                <a:cubicBezTo>
                  <a:pt x="413" y="733"/>
                  <a:pt x="413" y="733"/>
                  <a:pt x="413" y="733"/>
                </a:cubicBezTo>
                <a:cubicBezTo>
                  <a:pt x="412" y="734"/>
                  <a:pt x="412" y="734"/>
                  <a:pt x="412" y="734"/>
                </a:cubicBezTo>
                <a:cubicBezTo>
                  <a:pt x="413" y="737"/>
                  <a:pt x="413" y="737"/>
                  <a:pt x="413" y="737"/>
                </a:cubicBezTo>
                <a:cubicBezTo>
                  <a:pt x="416" y="740"/>
                  <a:pt x="416" y="740"/>
                  <a:pt x="416" y="740"/>
                </a:cubicBezTo>
                <a:cubicBezTo>
                  <a:pt x="418" y="740"/>
                  <a:pt x="418" y="740"/>
                  <a:pt x="418" y="740"/>
                </a:cubicBezTo>
                <a:cubicBezTo>
                  <a:pt x="419" y="740"/>
                  <a:pt x="419" y="740"/>
                  <a:pt x="419" y="740"/>
                </a:cubicBezTo>
                <a:cubicBezTo>
                  <a:pt x="418" y="742"/>
                  <a:pt x="418" y="742"/>
                  <a:pt x="418" y="742"/>
                </a:cubicBezTo>
                <a:cubicBezTo>
                  <a:pt x="419" y="744"/>
                  <a:pt x="419" y="744"/>
                  <a:pt x="419" y="744"/>
                </a:cubicBezTo>
                <a:cubicBezTo>
                  <a:pt x="421" y="744"/>
                  <a:pt x="421" y="744"/>
                  <a:pt x="421" y="744"/>
                </a:cubicBezTo>
                <a:cubicBezTo>
                  <a:pt x="423" y="744"/>
                  <a:pt x="423" y="744"/>
                  <a:pt x="423" y="744"/>
                </a:cubicBezTo>
                <a:cubicBezTo>
                  <a:pt x="424" y="746"/>
                  <a:pt x="424" y="746"/>
                  <a:pt x="424" y="746"/>
                </a:cubicBezTo>
                <a:cubicBezTo>
                  <a:pt x="425" y="748"/>
                  <a:pt x="425" y="748"/>
                  <a:pt x="425" y="748"/>
                </a:cubicBezTo>
                <a:cubicBezTo>
                  <a:pt x="426" y="749"/>
                  <a:pt x="426" y="749"/>
                  <a:pt x="426" y="749"/>
                </a:cubicBezTo>
                <a:cubicBezTo>
                  <a:pt x="427" y="748"/>
                  <a:pt x="427" y="748"/>
                  <a:pt x="427" y="748"/>
                </a:cubicBezTo>
                <a:cubicBezTo>
                  <a:pt x="427" y="749"/>
                  <a:pt x="427" y="749"/>
                  <a:pt x="427" y="749"/>
                </a:cubicBezTo>
                <a:cubicBezTo>
                  <a:pt x="427" y="750"/>
                  <a:pt x="427" y="750"/>
                  <a:pt x="427" y="750"/>
                </a:cubicBezTo>
                <a:cubicBezTo>
                  <a:pt x="427" y="751"/>
                  <a:pt x="427" y="751"/>
                  <a:pt x="427" y="751"/>
                </a:cubicBezTo>
                <a:cubicBezTo>
                  <a:pt x="426" y="750"/>
                  <a:pt x="426" y="750"/>
                  <a:pt x="426" y="750"/>
                </a:cubicBezTo>
                <a:cubicBezTo>
                  <a:pt x="424" y="750"/>
                  <a:pt x="424" y="750"/>
                  <a:pt x="424" y="750"/>
                </a:cubicBezTo>
                <a:cubicBezTo>
                  <a:pt x="423" y="752"/>
                  <a:pt x="423" y="752"/>
                  <a:pt x="423" y="752"/>
                </a:cubicBezTo>
                <a:cubicBezTo>
                  <a:pt x="422" y="755"/>
                  <a:pt x="422" y="755"/>
                  <a:pt x="422" y="755"/>
                </a:cubicBezTo>
                <a:cubicBezTo>
                  <a:pt x="422" y="757"/>
                  <a:pt x="422" y="757"/>
                  <a:pt x="422" y="757"/>
                </a:cubicBezTo>
                <a:cubicBezTo>
                  <a:pt x="424" y="758"/>
                  <a:pt x="424" y="758"/>
                  <a:pt x="424" y="758"/>
                </a:cubicBezTo>
                <a:cubicBezTo>
                  <a:pt x="425" y="758"/>
                  <a:pt x="425" y="758"/>
                  <a:pt x="425" y="758"/>
                </a:cubicBezTo>
                <a:cubicBezTo>
                  <a:pt x="427" y="759"/>
                  <a:pt x="427" y="759"/>
                  <a:pt x="427" y="759"/>
                </a:cubicBezTo>
                <a:cubicBezTo>
                  <a:pt x="431" y="762"/>
                  <a:pt x="431" y="762"/>
                  <a:pt x="431" y="762"/>
                </a:cubicBezTo>
                <a:cubicBezTo>
                  <a:pt x="433" y="763"/>
                  <a:pt x="433" y="763"/>
                  <a:pt x="433" y="763"/>
                </a:cubicBezTo>
                <a:cubicBezTo>
                  <a:pt x="434" y="763"/>
                  <a:pt x="434" y="763"/>
                  <a:pt x="434" y="763"/>
                </a:cubicBezTo>
                <a:cubicBezTo>
                  <a:pt x="435" y="764"/>
                  <a:pt x="435" y="764"/>
                  <a:pt x="435" y="764"/>
                </a:cubicBezTo>
                <a:cubicBezTo>
                  <a:pt x="435" y="766"/>
                  <a:pt x="435" y="766"/>
                  <a:pt x="435" y="766"/>
                </a:cubicBezTo>
                <a:cubicBezTo>
                  <a:pt x="436" y="767"/>
                  <a:pt x="436" y="767"/>
                  <a:pt x="436" y="767"/>
                </a:cubicBezTo>
                <a:cubicBezTo>
                  <a:pt x="435" y="769"/>
                  <a:pt x="435" y="769"/>
                  <a:pt x="435" y="769"/>
                </a:cubicBezTo>
                <a:cubicBezTo>
                  <a:pt x="434" y="770"/>
                  <a:pt x="434" y="770"/>
                  <a:pt x="434" y="770"/>
                </a:cubicBezTo>
                <a:cubicBezTo>
                  <a:pt x="434" y="770"/>
                  <a:pt x="434" y="770"/>
                  <a:pt x="434" y="770"/>
                </a:cubicBezTo>
                <a:cubicBezTo>
                  <a:pt x="436" y="771"/>
                  <a:pt x="436" y="771"/>
                  <a:pt x="436" y="771"/>
                </a:cubicBezTo>
                <a:cubicBezTo>
                  <a:pt x="439" y="773"/>
                  <a:pt x="439" y="773"/>
                  <a:pt x="439" y="773"/>
                </a:cubicBezTo>
                <a:cubicBezTo>
                  <a:pt x="439" y="774"/>
                  <a:pt x="439" y="774"/>
                  <a:pt x="439" y="774"/>
                </a:cubicBezTo>
                <a:cubicBezTo>
                  <a:pt x="440" y="774"/>
                  <a:pt x="440" y="774"/>
                  <a:pt x="440" y="774"/>
                </a:cubicBezTo>
                <a:cubicBezTo>
                  <a:pt x="443" y="777"/>
                  <a:pt x="443" y="777"/>
                  <a:pt x="443" y="777"/>
                </a:cubicBezTo>
                <a:cubicBezTo>
                  <a:pt x="446" y="781"/>
                  <a:pt x="446" y="781"/>
                  <a:pt x="446" y="781"/>
                </a:cubicBezTo>
                <a:cubicBezTo>
                  <a:pt x="448" y="785"/>
                  <a:pt x="448" y="785"/>
                  <a:pt x="448" y="785"/>
                </a:cubicBezTo>
                <a:cubicBezTo>
                  <a:pt x="451" y="788"/>
                  <a:pt x="451" y="788"/>
                  <a:pt x="451" y="788"/>
                </a:cubicBezTo>
                <a:cubicBezTo>
                  <a:pt x="451" y="790"/>
                  <a:pt x="451" y="790"/>
                  <a:pt x="451" y="790"/>
                </a:cubicBezTo>
                <a:cubicBezTo>
                  <a:pt x="455" y="795"/>
                  <a:pt x="455" y="795"/>
                  <a:pt x="455" y="795"/>
                </a:cubicBezTo>
                <a:cubicBezTo>
                  <a:pt x="455" y="797"/>
                  <a:pt x="455" y="797"/>
                  <a:pt x="455" y="797"/>
                </a:cubicBezTo>
                <a:cubicBezTo>
                  <a:pt x="455" y="799"/>
                  <a:pt x="455" y="799"/>
                  <a:pt x="455" y="799"/>
                </a:cubicBezTo>
                <a:cubicBezTo>
                  <a:pt x="455" y="800"/>
                  <a:pt x="455" y="800"/>
                  <a:pt x="455" y="800"/>
                </a:cubicBezTo>
                <a:cubicBezTo>
                  <a:pt x="457" y="803"/>
                  <a:pt x="457" y="803"/>
                  <a:pt x="457" y="803"/>
                </a:cubicBezTo>
                <a:cubicBezTo>
                  <a:pt x="459" y="809"/>
                  <a:pt x="459" y="809"/>
                  <a:pt x="459" y="809"/>
                </a:cubicBezTo>
                <a:cubicBezTo>
                  <a:pt x="459" y="811"/>
                  <a:pt x="459" y="811"/>
                  <a:pt x="459" y="811"/>
                </a:cubicBezTo>
                <a:cubicBezTo>
                  <a:pt x="458" y="813"/>
                  <a:pt x="458" y="813"/>
                  <a:pt x="458" y="813"/>
                </a:cubicBezTo>
                <a:cubicBezTo>
                  <a:pt x="455" y="815"/>
                  <a:pt x="455" y="815"/>
                  <a:pt x="455" y="815"/>
                </a:cubicBezTo>
                <a:cubicBezTo>
                  <a:pt x="455" y="816"/>
                  <a:pt x="455" y="816"/>
                  <a:pt x="455" y="816"/>
                </a:cubicBezTo>
                <a:cubicBezTo>
                  <a:pt x="456" y="816"/>
                  <a:pt x="456" y="816"/>
                  <a:pt x="456" y="816"/>
                </a:cubicBezTo>
                <a:cubicBezTo>
                  <a:pt x="457" y="817"/>
                  <a:pt x="457" y="817"/>
                  <a:pt x="457" y="817"/>
                </a:cubicBezTo>
                <a:cubicBezTo>
                  <a:pt x="456" y="818"/>
                  <a:pt x="456" y="818"/>
                  <a:pt x="456" y="818"/>
                </a:cubicBezTo>
                <a:cubicBezTo>
                  <a:pt x="454" y="818"/>
                  <a:pt x="454" y="818"/>
                  <a:pt x="454" y="818"/>
                </a:cubicBezTo>
                <a:cubicBezTo>
                  <a:pt x="453" y="819"/>
                  <a:pt x="453" y="819"/>
                  <a:pt x="453" y="819"/>
                </a:cubicBezTo>
                <a:cubicBezTo>
                  <a:pt x="453" y="820"/>
                  <a:pt x="453" y="820"/>
                  <a:pt x="453" y="820"/>
                </a:cubicBezTo>
                <a:cubicBezTo>
                  <a:pt x="454" y="823"/>
                  <a:pt x="454" y="823"/>
                  <a:pt x="454" y="823"/>
                </a:cubicBezTo>
                <a:cubicBezTo>
                  <a:pt x="456" y="825"/>
                  <a:pt x="456" y="825"/>
                  <a:pt x="456" y="825"/>
                </a:cubicBezTo>
                <a:cubicBezTo>
                  <a:pt x="456" y="826"/>
                  <a:pt x="456" y="826"/>
                  <a:pt x="456" y="826"/>
                </a:cubicBezTo>
                <a:cubicBezTo>
                  <a:pt x="458" y="829"/>
                  <a:pt x="458" y="829"/>
                  <a:pt x="458" y="829"/>
                </a:cubicBezTo>
                <a:cubicBezTo>
                  <a:pt x="458" y="831"/>
                  <a:pt x="458" y="831"/>
                  <a:pt x="458" y="831"/>
                </a:cubicBezTo>
                <a:cubicBezTo>
                  <a:pt x="459" y="832"/>
                  <a:pt x="459" y="832"/>
                  <a:pt x="459" y="832"/>
                </a:cubicBezTo>
                <a:cubicBezTo>
                  <a:pt x="461" y="832"/>
                  <a:pt x="461" y="832"/>
                  <a:pt x="461" y="832"/>
                </a:cubicBezTo>
                <a:cubicBezTo>
                  <a:pt x="461" y="833"/>
                  <a:pt x="461" y="833"/>
                  <a:pt x="461" y="833"/>
                </a:cubicBezTo>
                <a:cubicBezTo>
                  <a:pt x="465" y="834"/>
                  <a:pt x="465" y="834"/>
                  <a:pt x="465" y="834"/>
                </a:cubicBezTo>
                <a:cubicBezTo>
                  <a:pt x="467" y="833"/>
                  <a:pt x="467" y="833"/>
                  <a:pt x="467" y="833"/>
                </a:cubicBezTo>
                <a:cubicBezTo>
                  <a:pt x="468" y="834"/>
                  <a:pt x="468" y="834"/>
                  <a:pt x="468" y="834"/>
                </a:cubicBezTo>
                <a:cubicBezTo>
                  <a:pt x="467" y="835"/>
                  <a:pt x="467" y="835"/>
                  <a:pt x="467" y="835"/>
                </a:cubicBezTo>
                <a:cubicBezTo>
                  <a:pt x="467" y="836"/>
                  <a:pt x="467" y="836"/>
                  <a:pt x="467" y="836"/>
                </a:cubicBezTo>
                <a:cubicBezTo>
                  <a:pt x="469" y="837"/>
                  <a:pt x="469" y="837"/>
                  <a:pt x="469" y="837"/>
                </a:cubicBezTo>
                <a:cubicBezTo>
                  <a:pt x="472" y="839"/>
                  <a:pt x="472" y="839"/>
                  <a:pt x="472" y="839"/>
                </a:cubicBezTo>
                <a:cubicBezTo>
                  <a:pt x="474" y="842"/>
                  <a:pt x="474" y="842"/>
                  <a:pt x="474" y="842"/>
                </a:cubicBezTo>
                <a:cubicBezTo>
                  <a:pt x="475" y="844"/>
                  <a:pt x="475" y="844"/>
                  <a:pt x="475" y="844"/>
                </a:cubicBezTo>
                <a:cubicBezTo>
                  <a:pt x="477" y="845"/>
                  <a:pt x="477" y="845"/>
                  <a:pt x="477" y="845"/>
                </a:cubicBezTo>
                <a:cubicBezTo>
                  <a:pt x="478" y="845"/>
                  <a:pt x="478" y="845"/>
                  <a:pt x="478" y="845"/>
                </a:cubicBezTo>
                <a:cubicBezTo>
                  <a:pt x="480" y="845"/>
                  <a:pt x="480" y="845"/>
                  <a:pt x="480" y="845"/>
                </a:cubicBezTo>
                <a:cubicBezTo>
                  <a:pt x="481" y="846"/>
                  <a:pt x="481" y="846"/>
                  <a:pt x="481" y="846"/>
                </a:cubicBezTo>
                <a:cubicBezTo>
                  <a:pt x="485" y="847"/>
                  <a:pt x="485" y="847"/>
                  <a:pt x="485" y="847"/>
                </a:cubicBezTo>
                <a:cubicBezTo>
                  <a:pt x="487" y="847"/>
                  <a:pt x="487" y="847"/>
                  <a:pt x="487" y="847"/>
                </a:cubicBezTo>
                <a:cubicBezTo>
                  <a:pt x="487" y="846"/>
                  <a:pt x="487" y="846"/>
                  <a:pt x="487" y="846"/>
                </a:cubicBezTo>
                <a:cubicBezTo>
                  <a:pt x="488" y="846"/>
                  <a:pt x="488" y="846"/>
                  <a:pt x="488" y="846"/>
                </a:cubicBezTo>
                <a:cubicBezTo>
                  <a:pt x="489" y="847"/>
                  <a:pt x="489" y="847"/>
                  <a:pt x="489" y="847"/>
                </a:cubicBezTo>
                <a:cubicBezTo>
                  <a:pt x="494" y="852"/>
                  <a:pt x="494" y="852"/>
                  <a:pt x="494" y="852"/>
                </a:cubicBezTo>
                <a:cubicBezTo>
                  <a:pt x="496" y="853"/>
                  <a:pt x="496" y="853"/>
                  <a:pt x="496" y="853"/>
                </a:cubicBezTo>
                <a:cubicBezTo>
                  <a:pt x="499" y="855"/>
                  <a:pt x="499" y="855"/>
                  <a:pt x="499" y="855"/>
                </a:cubicBezTo>
                <a:cubicBezTo>
                  <a:pt x="503" y="857"/>
                  <a:pt x="503" y="857"/>
                  <a:pt x="503" y="857"/>
                </a:cubicBezTo>
                <a:cubicBezTo>
                  <a:pt x="508" y="858"/>
                  <a:pt x="508" y="858"/>
                  <a:pt x="508" y="858"/>
                </a:cubicBezTo>
                <a:cubicBezTo>
                  <a:pt x="510" y="859"/>
                  <a:pt x="510" y="859"/>
                  <a:pt x="510" y="859"/>
                </a:cubicBezTo>
                <a:cubicBezTo>
                  <a:pt x="512" y="861"/>
                  <a:pt x="512" y="861"/>
                  <a:pt x="512" y="861"/>
                </a:cubicBezTo>
                <a:cubicBezTo>
                  <a:pt x="514" y="861"/>
                  <a:pt x="514" y="861"/>
                  <a:pt x="514" y="861"/>
                </a:cubicBezTo>
                <a:cubicBezTo>
                  <a:pt x="517" y="863"/>
                  <a:pt x="517" y="863"/>
                  <a:pt x="517" y="863"/>
                </a:cubicBezTo>
                <a:cubicBezTo>
                  <a:pt x="519" y="862"/>
                  <a:pt x="519" y="862"/>
                  <a:pt x="519" y="862"/>
                </a:cubicBezTo>
                <a:cubicBezTo>
                  <a:pt x="519" y="863"/>
                  <a:pt x="519" y="863"/>
                  <a:pt x="519" y="863"/>
                </a:cubicBezTo>
                <a:cubicBezTo>
                  <a:pt x="521" y="865"/>
                  <a:pt x="521" y="865"/>
                  <a:pt x="521" y="865"/>
                </a:cubicBezTo>
                <a:cubicBezTo>
                  <a:pt x="523" y="866"/>
                  <a:pt x="523" y="866"/>
                  <a:pt x="523" y="866"/>
                </a:cubicBezTo>
                <a:cubicBezTo>
                  <a:pt x="525" y="866"/>
                  <a:pt x="525" y="866"/>
                  <a:pt x="525" y="866"/>
                </a:cubicBezTo>
                <a:cubicBezTo>
                  <a:pt x="526" y="866"/>
                  <a:pt x="526" y="866"/>
                  <a:pt x="526" y="866"/>
                </a:cubicBezTo>
                <a:cubicBezTo>
                  <a:pt x="527" y="867"/>
                  <a:pt x="527" y="867"/>
                  <a:pt x="527" y="867"/>
                </a:cubicBezTo>
                <a:cubicBezTo>
                  <a:pt x="531" y="869"/>
                  <a:pt x="531" y="869"/>
                  <a:pt x="531" y="869"/>
                </a:cubicBezTo>
                <a:cubicBezTo>
                  <a:pt x="535" y="869"/>
                  <a:pt x="535" y="869"/>
                  <a:pt x="535" y="869"/>
                </a:cubicBezTo>
                <a:cubicBezTo>
                  <a:pt x="537" y="870"/>
                  <a:pt x="537" y="870"/>
                  <a:pt x="537" y="870"/>
                </a:cubicBezTo>
                <a:cubicBezTo>
                  <a:pt x="542" y="872"/>
                  <a:pt x="542" y="872"/>
                  <a:pt x="542" y="872"/>
                </a:cubicBezTo>
                <a:cubicBezTo>
                  <a:pt x="544" y="872"/>
                  <a:pt x="544" y="872"/>
                  <a:pt x="544" y="872"/>
                </a:cubicBezTo>
                <a:cubicBezTo>
                  <a:pt x="550" y="869"/>
                  <a:pt x="550" y="869"/>
                  <a:pt x="550" y="869"/>
                </a:cubicBezTo>
                <a:cubicBezTo>
                  <a:pt x="552" y="869"/>
                  <a:pt x="552" y="869"/>
                  <a:pt x="552" y="869"/>
                </a:cubicBezTo>
                <a:cubicBezTo>
                  <a:pt x="555" y="868"/>
                  <a:pt x="555" y="868"/>
                  <a:pt x="555" y="868"/>
                </a:cubicBezTo>
                <a:cubicBezTo>
                  <a:pt x="557" y="867"/>
                  <a:pt x="557" y="867"/>
                  <a:pt x="557" y="867"/>
                </a:cubicBezTo>
                <a:cubicBezTo>
                  <a:pt x="559" y="867"/>
                  <a:pt x="559" y="867"/>
                  <a:pt x="559" y="867"/>
                </a:cubicBezTo>
                <a:cubicBezTo>
                  <a:pt x="560" y="867"/>
                  <a:pt x="560" y="867"/>
                  <a:pt x="560" y="867"/>
                </a:cubicBezTo>
                <a:cubicBezTo>
                  <a:pt x="560" y="866"/>
                  <a:pt x="560" y="866"/>
                  <a:pt x="560" y="866"/>
                </a:cubicBezTo>
                <a:cubicBezTo>
                  <a:pt x="558" y="866"/>
                  <a:pt x="558" y="866"/>
                  <a:pt x="558" y="866"/>
                </a:cubicBezTo>
                <a:cubicBezTo>
                  <a:pt x="557" y="866"/>
                  <a:pt x="557" y="866"/>
                  <a:pt x="557" y="866"/>
                </a:cubicBezTo>
                <a:cubicBezTo>
                  <a:pt x="557" y="865"/>
                  <a:pt x="557" y="865"/>
                  <a:pt x="557" y="865"/>
                </a:cubicBezTo>
                <a:cubicBezTo>
                  <a:pt x="559" y="864"/>
                  <a:pt x="559" y="864"/>
                  <a:pt x="559" y="864"/>
                </a:cubicBezTo>
                <a:cubicBezTo>
                  <a:pt x="560" y="864"/>
                  <a:pt x="560" y="864"/>
                  <a:pt x="560" y="864"/>
                </a:cubicBezTo>
                <a:cubicBezTo>
                  <a:pt x="560" y="865"/>
                  <a:pt x="560" y="865"/>
                  <a:pt x="560" y="865"/>
                </a:cubicBezTo>
                <a:cubicBezTo>
                  <a:pt x="561" y="865"/>
                  <a:pt x="561" y="865"/>
                  <a:pt x="561" y="865"/>
                </a:cubicBezTo>
                <a:cubicBezTo>
                  <a:pt x="562" y="865"/>
                  <a:pt x="562" y="865"/>
                  <a:pt x="562" y="865"/>
                </a:cubicBezTo>
                <a:cubicBezTo>
                  <a:pt x="562" y="866"/>
                  <a:pt x="562" y="866"/>
                  <a:pt x="562" y="866"/>
                </a:cubicBezTo>
                <a:cubicBezTo>
                  <a:pt x="561" y="866"/>
                  <a:pt x="561" y="866"/>
                  <a:pt x="561" y="866"/>
                </a:cubicBezTo>
                <a:cubicBezTo>
                  <a:pt x="561" y="866"/>
                  <a:pt x="561" y="866"/>
                  <a:pt x="561" y="866"/>
                </a:cubicBezTo>
                <a:cubicBezTo>
                  <a:pt x="561" y="866"/>
                  <a:pt x="561" y="866"/>
                  <a:pt x="561" y="866"/>
                </a:cubicBezTo>
                <a:cubicBezTo>
                  <a:pt x="563" y="866"/>
                  <a:pt x="563" y="866"/>
                  <a:pt x="563" y="866"/>
                </a:cubicBezTo>
                <a:cubicBezTo>
                  <a:pt x="565" y="867"/>
                  <a:pt x="565" y="867"/>
                  <a:pt x="565" y="867"/>
                </a:cubicBezTo>
                <a:cubicBezTo>
                  <a:pt x="568" y="869"/>
                  <a:pt x="568" y="869"/>
                  <a:pt x="568" y="869"/>
                </a:cubicBezTo>
                <a:cubicBezTo>
                  <a:pt x="569" y="870"/>
                  <a:pt x="569" y="870"/>
                  <a:pt x="569" y="870"/>
                </a:cubicBezTo>
                <a:cubicBezTo>
                  <a:pt x="569" y="870"/>
                  <a:pt x="569" y="870"/>
                  <a:pt x="569" y="870"/>
                </a:cubicBezTo>
                <a:cubicBezTo>
                  <a:pt x="567" y="867"/>
                  <a:pt x="567" y="867"/>
                  <a:pt x="567" y="867"/>
                </a:cubicBezTo>
                <a:cubicBezTo>
                  <a:pt x="564" y="866"/>
                  <a:pt x="564" y="866"/>
                  <a:pt x="564" y="866"/>
                </a:cubicBezTo>
                <a:cubicBezTo>
                  <a:pt x="563" y="865"/>
                  <a:pt x="563" y="865"/>
                  <a:pt x="563" y="865"/>
                </a:cubicBezTo>
                <a:cubicBezTo>
                  <a:pt x="564" y="865"/>
                  <a:pt x="564" y="865"/>
                  <a:pt x="564" y="865"/>
                </a:cubicBezTo>
                <a:cubicBezTo>
                  <a:pt x="564" y="866"/>
                  <a:pt x="564" y="866"/>
                  <a:pt x="564" y="866"/>
                </a:cubicBezTo>
                <a:cubicBezTo>
                  <a:pt x="566" y="866"/>
                  <a:pt x="566" y="866"/>
                  <a:pt x="566" y="866"/>
                </a:cubicBezTo>
                <a:cubicBezTo>
                  <a:pt x="568" y="868"/>
                  <a:pt x="568" y="868"/>
                  <a:pt x="568" y="868"/>
                </a:cubicBezTo>
                <a:cubicBezTo>
                  <a:pt x="570" y="870"/>
                  <a:pt x="570" y="870"/>
                  <a:pt x="570" y="870"/>
                </a:cubicBezTo>
                <a:cubicBezTo>
                  <a:pt x="570" y="871"/>
                  <a:pt x="570" y="871"/>
                  <a:pt x="570" y="871"/>
                </a:cubicBezTo>
                <a:cubicBezTo>
                  <a:pt x="571" y="872"/>
                  <a:pt x="571" y="872"/>
                  <a:pt x="571" y="872"/>
                </a:cubicBezTo>
                <a:cubicBezTo>
                  <a:pt x="578" y="878"/>
                  <a:pt x="578" y="878"/>
                  <a:pt x="578" y="878"/>
                </a:cubicBezTo>
                <a:cubicBezTo>
                  <a:pt x="580" y="878"/>
                  <a:pt x="580" y="878"/>
                  <a:pt x="580" y="878"/>
                </a:cubicBezTo>
                <a:cubicBezTo>
                  <a:pt x="580" y="879"/>
                  <a:pt x="580" y="879"/>
                  <a:pt x="580" y="879"/>
                </a:cubicBezTo>
                <a:cubicBezTo>
                  <a:pt x="583" y="882"/>
                  <a:pt x="583" y="882"/>
                  <a:pt x="583" y="882"/>
                </a:cubicBezTo>
                <a:cubicBezTo>
                  <a:pt x="585" y="884"/>
                  <a:pt x="585" y="884"/>
                  <a:pt x="585" y="884"/>
                </a:cubicBezTo>
                <a:cubicBezTo>
                  <a:pt x="586" y="886"/>
                  <a:pt x="586" y="886"/>
                  <a:pt x="586" y="886"/>
                </a:cubicBezTo>
                <a:cubicBezTo>
                  <a:pt x="588" y="888"/>
                  <a:pt x="588" y="888"/>
                  <a:pt x="588" y="888"/>
                </a:cubicBezTo>
                <a:cubicBezTo>
                  <a:pt x="589" y="888"/>
                  <a:pt x="589" y="888"/>
                  <a:pt x="589" y="888"/>
                </a:cubicBezTo>
                <a:cubicBezTo>
                  <a:pt x="591" y="889"/>
                  <a:pt x="591" y="889"/>
                  <a:pt x="591" y="889"/>
                </a:cubicBezTo>
                <a:cubicBezTo>
                  <a:pt x="596" y="891"/>
                  <a:pt x="596" y="891"/>
                  <a:pt x="596" y="891"/>
                </a:cubicBezTo>
                <a:cubicBezTo>
                  <a:pt x="599" y="892"/>
                  <a:pt x="599" y="892"/>
                  <a:pt x="599" y="892"/>
                </a:cubicBezTo>
                <a:cubicBezTo>
                  <a:pt x="601" y="891"/>
                  <a:pt x="601" y="891"/>
                  <a:pt x="601" y="891"/>
                </a:cubicBezTo>
                <a:cubicBezTo>
                  <a:pt x="605" y="893"/>
                  <a:pt x="605" y="893"/>
                  <a:pt x="605" y="893"/>
                </a:cubicBezTo>
                <a:cubicBezTo>
                  <a:pt x="606" y="893"/>
                  <a:pt x="606" y="893"/>
                  <a:pt x="606" y="893"/>
                </a:cubicBezTo>
                <a:cubicBezTo>
                  <a:pt x="608" y="893"/>
                  <a:pt x="608" y="893"/>
                  <a:pt x="608" y="893"/>
                </a:cubicBezTo>
                <a:cubicBezTo>
                  <a:pt x="610" y="894"/>
                  <a:pt x="610" y="894"/>
                  <a:pt x="610" y="894"/>
                </a:cubicBezTo>
                <a:cubicBezTo>
                  <a:pt x="612" y="895"/>
                  <a:pt x="612" y="895"/>
                  <a:pt x="612" y="895"/>
                </a:cubicBezTo>
                <a:cubicBezTo>
                  <a:pt x="613" y="895"/>
                  <a:pt x="613" y="895"/>
                  <a:pt x="613" y="895"/>
                </a:cubicBezTo>
                <a:cubicBezTo>
                  <a:pt x="617" y="896"/>
                  <a:pt x="617" y="896"/>
                  <a:pt x="617" y="896"/>
                </a:cubicBezTo>
                <a:cubicBezTo>
                  <a:pt x="620" y="898"/>
                  <a:pt x="620" y="898"/>
                  <a:pt x="620" y="898"/>
                </a:cubicBezTo>
                <a:cubicBezTo>
                  <a:pt x="620" y="897"/>
                  <a:pt x="620" y="897"/>
                  <a:pt x="620" y="897"/>
                </a:cubicBezTo>
                <a:cubicBezTo>
                  <a:pt x="619" y="896"/>
                  <a:pt x="619" y="896"/>
                  <a:pt x="619" y="896"/>
                </a:cubicBezTo>
                <a:cubicBezTo>
                  <a:pt x="620" y="896"/>
                  <a:pt x="620" y="896"/>
                  <a:pt x="620" y="896"/>
                </a:cubicBezTo>
                <a:cubicBezTo>
                  <a:pt x="621" y="896"/>
                  <a:pt x="621" y="896"/>
                  <a:pt x="621" y="896"/>
                </a:cubicBezTo>
                <a:cubicBezTo>
                  <a:pt x="623" y="898"/>
                  <a:pt x="623" y="898"/>
                  <a:pt x="623" y="898"/>
                </a:cubicBezTo>
                <a:cubicBezTo>
                  <a:pt x="624" y="899"/>
                  <a:pt x="624" y="899"/>
                  <a:pt x="624" y="899"/>
                </a:cubicBezTo>
                <a:cubicBezTo>
                  <a:pt x="629" y="899"/>
                  <a:pt x="629" y="899"/>
                  <a:pt x="629" y="899"/>
                </a:cubicBezTo>
                <a:cubicBezTo>
                  <a:pt x="630" y="897"/>
                  <a:pt x="630" y="897"/>
                  <a:pt x="630" y="897"/>
                </a:cubicBezTo>
                <a:cubicBezTo>
                  <a:pt x="629" y="896"/>
                  <a:pt x="629" y="896"/>
                  <a:pt x="629" y="896"/>
                </a:cubicBezTo>
                <a:cubicBezTo>
                  <a:pt x="630" y="896"/>
                  <a:pt x="630" y="896"/>
                  <a:pt x="630" y="896"/>
                </a:cubicBezTo>
                <a:cubicBezTo>
                  <a:pt x="630" y="896"/>
                  <a:pt x="630" y="896"/>
                  <a:pt x="630" y="896"/>
                </a:cubicBezTo>
                <a:cubicBezTo>
                  <a:pt x="631" y="896"/>
                  <a:pt x="631" y="896"/>
                  <a:pt x="631" y="896"/>
                </a:cubicBezTo>
                <a:cubicBezTo>
                  <a:pt x="632" y="897"/>
                  <a:pt x="632" y="897"/>
                  <a:pt x="632" y="897"/>
                </a:cubicBezTo>
                <a:cubicBezTo>
                  <a:pt x="633" y="897"/>
                  <a:pt x="633" y="897"/>
                  <a:pt x="633" y="897"/>
                </a:cubicBezTo>
                <a:cubicBezTo>
                  <a:pt x="633" y="896"/>
                  <a:pt x="633" y="896"/>
                  <a:pt x="633" y="896"/>
                </a:cubicBezTo>
                <a:cubicBezTo>
                  <a:pt x="634" y="897"/>
                  <a:pt x="634" y="897"/>
                  <a:pt x="634" y="897"/>
                </a:cubicBezTo>
                <a:cubicBezTo>
                  <a:pt x="634" y="898"/>
                  <a:pt x="634" y="898"/>
                  <a:pt x="634" y="898"/>
                </a:cubicBezTo>
                <a:cubicBezTo>
                  <a:pt x="634" y="899"/>
                  <a:pt x="634" y="899"/>
                  <a:pt x="634" y="899"/>
                </a:cubicBezTo>
                <a:cubicBezTo>
                  <a:pt x="634" y="899"/>
                  <a:pt x="634" y="899"/>
                  <a:pt x="634" y="899"/>
                </a:cubicBezTo>
                <a:cubicBezTo>
                  <a:pt x="634" y="900"/>
                  <a:pt x="634" y="900"/>
                  <a:pt x="634" y="900"/>
                </a:cubicBezTo>
                <a:cubicBezTo>
                  <a:pt x="633" y="900"/>
                  <a:pt x="633" y="900"/>
                  <a:pt x="633" y="900"/>
                </a:cubicBezTo>
                <a:cubicBezTo>
                  <a:pt x="632" y="900"/>
                  <a:pt x="632" y="900"/>
                  <a:pt x="632" y="900"/>
                </a:cubicBezTo>
                <a:cubicBezTo>
                  <a:pt x="631" y="900"/>
                  <a:pt x="631" y="900"/>
                  <a:pt x="631" y="900"/>
                </a:cubicBezTo>
                <a:cubicBezTo>
                  <a:pt x="635" y="905"/>
                  <a:pt x="635" y="905"/>
                  <a:pt x="635" y="905"/>
                </a:cubicBezTo>
                <a:cubicBezTo>
                  <a:pt x="637" y="906"/>
                  <a:pt x="637" y="906"/>
                  <a:pt x="637" y="906"/>
                </a:cubicBezTo>
                <a:cubicBezTo>
                  <a:pt x="637" y="907"/>
                  <a:pt x="637" y="907"/>
                  <a:pt x="637" y="907"/>
                </a:cubicBezTo>
                <a:cubicBezTo>
                  <a:pt x="640" y="910"/>
                  <a:pt x="640" y="910"/>
                  <a:pt x="640" y="910"/>
                </a:cubicBezTo>
                <a:cubicBezTo>
                  <a:pt x="642" y="913"/>
                  <a:pt x="642" y="913"/>
                  <a:pt x="642" y="913"/>
                </a:cubicBezTo>
                <a:cubicBezTo>
                  <a:pt x="647" y="918"/>
                  <a:pt x="647" y="918"/>
                  <a:pt x="647" y="918"/>
                </a:cubicBezTo>
                <a:cubicBezTo>
                  <a:pt x="648" y="919"/>
                  <a:pt x="648" y="919"/>
                  <a:pt x="648" y="919"/>
                </a:cubicBezTo>
                <a:cubicBezTo>
                  <a:pt x="649" y="919"/>
                  <a:pt x="649" y="919"/>
                  <a:pt x="649" y="919"/>
                </a:cubicBezTo>
                <a:cubicBezTo>
                  <a:pt x="649" y="919"/>
                  <a:pt x="649" y="919"/>
                  <a:pt x="649" y="919"/>
                </a:cubicBezTo>
                <a:cubicBezTo>
                  <a:pt x="648" y="922"/>
                  <a:pt x="648" y="922"/>
                  <a:pt x="648" y="922"/>
                </a:cubicBezTo>
                <a:cubicBezTo>
                  <a:pt x="648" y="922"/>
                  <a:pt x="648" y="922"/>
                  <a:pt x="648" y="922"/>
                </a:cubicBezTo>
                <a:cubicBezTo>
                  <a:pt x="648" y="923"/>
                  <a:pt x="648" y="923"/>
                  <a:pt x="648" y="923"/>
                </a:cubicBezTo>
                <a:cubicBezTo>
                  <a:pt x="650" y="923"/>
                  <a:pt x="650" y="923"/>
                  <a:pt x="650" y="923"/>
                </a:cubicBezTo>
                <a:cubicBezTo>
                  <a:pt x="650" y="925"/>
                  <a:pt x="650" y="925"/>
                  <a:pt x="650" y="925"/>
                </a:cubicBezTo>
                <a:cubicBezTo>
                  <a:pt x="648" y="926"/>
                  <a:pt x="648" y="926"/>
                  <a:pt x="648" y="926"/>
                </a:cubicBezTo>
                <a:cubicBezTo>
                  <a:pt x="648" y="928"/>
                  <a:pt x="648" y="928"/>
                  <a:pt x="648" y="928"/>
                </a:cubicBezTo>
                <a:cubicBezTo>
                  <a:pt x="648" y="930"/>
                  <a:pt x="648" y="930"/>
                  <a:pt x="648" y="930"/>
                </a:cubicBezTo>
                <a:cubicBezTo>
                  <a:pt x="651" y="933"/>
                  <a:pt x="651" y="933"/>
                  <a:pt x="651" y="933"/>
                </a:cubicBezTo>
                <a:cubicBezTo>
                  <a:pt x="653" y="933"/>
                  <a:pt x="653" y="933"/>
                  <a:pt x="653" y="933"/>
                </a:cubicBezTo>
                <a:cubicBezTo>
                  <a:pt x="655" y="934"/>
                  <a:pt x="655" y="934"/>
                  <a:pt x="655" y="934"/>
                </a:cubicBezTo>
                <a:cubicBezTo>
                  <a:pt x="656" y="935"/>
                  <a:pt x="656" y="935"/>
                  <a:pt x="656" y="935"/>
                </a:cubicBezTo>
                <a:cubicBezTo>
                  <a:pt x="657" y="935"/>
                  <a:pt x="657" y="935"/>
                  <a:pt x="657" y="935"/>
                </a:cubicBezTo>
                <a:cubicBezTo>
                  <a:pt x="658" y="933"/>
                  <a:pt x="658" y="933"/>
                  <a:pt x="658" y="933"/>
                </a:cubicBezTo>
                <a:cubicBezTo>
                  <a:pt x="658" y="932"/>
                  <a:pt x="658" y="932"/>
                  <a:pt x="658" y="932"/>
                </a:cubicBezTo>
                <a:cubicBezTo>
                  <a:pt x="655" y="930"/>
                  <a:pt x="655" y="930"/>
                  <a:pt x="655" y="930"/>
                </a:cubicBezTo>
                <a:cubicBezTo>
                  <a:pt x="654" y="929"/>
                  <a:pt x="654" y="929"/>
                  <a:pt x="654" y="929"/>
                </a:cubicBezTo>
                <a:cubicBezTo>
                  <a:pt x="655" y="928"/>
                  <a:pt x="655" y="928"/>
                  <a:pt x="655" y="928"/>
                </a:cubicBezTo>
                <a:cubicBezTo>
                  <a:pt x="657" y="929"/>
                  <a:pt x="657" y="929"/>
                  <a:pt x="657" y="929"/>
                </a:cubicBezTo>
                <a:cubicBezTo>
                  <a:pt x="659" y="930"/>
                  <a:pt x="659" y="930"/>
                  <a:pt x="659" y="930"/>
                </a:cubicBezTo>
                <a:cubicBezTo>
                  <a:pt x="659" y="932"/>
                  <a:pt x="659" y="932"/>
                  <a:pt x="659" y="932"/>
                </a:cubicBezTo>
                <a:cubicBezTo>
                  <a:pt x="661" y="933"/>
                  <a:pt x="661" y="933"/>
                  <a:pt x="661" y="933"/>
                </a:cubicBezTo>
                <a:cubicBezTo>
                  <a:pt x="661" y="935"/>
                  <a:pt x="661" y="935"/>
                  <a:pt x="661" y="935"/>
                </a:cubicBezTo>
                <a:cubicBezTo>
                  <a:pt x="664" y="937"/>
                  <a:pt x="664" y="937"/>
                  <a:pt x="664" y="937"/>
                </a:cubicBezTo>
                <a:cubicBezTo>
                  <a:pt x="666" y="938"/>
                  <a:pt x="666" y="938"/>
                  <a:pt x="666" y="938"/>
                </a:cubicBezTo>
                <a:cubicBezTo>
                  <a:pt x="667" y="939"/>
                  <a:pt x="667" y="939"/>
                  <a:pt x="667" y="939"/>
                </a:cubicBezTo>
                <a:cubicBezTo>
                  <a:pt x="669" y="942"/>
                  <a:pt x="669" y="942"/>
                  <a:pt x="669" y="942"/>
                </a:cubicBezTo>
                <a:cubicBezTo>
                  <a:pt x="669" y="943"/>
                  <a:pt x="669" y="943"/>
                  <a:pt x="669" y="943"/>
                </a:cubicBezTo>
                <a:cubicBezTo>
                  <a:pt x="668" y="944"/>
                  <a:pt x="668" y="944"/>
                  <a:pt x="668" y="944"/>
                </a:cubicBezTo>
                <a:cubicBezTo>
                  <a:pt x="668" y="946"/>
                  <a:pt x="668" y="946"/>
                  <a:pt x="668" y="946"/>
                </a:cubicBezTo>
                <a:cubicBezTo>
                  <a:pt x="669" y="947"/>
                  <a:pt x="669" y="947"/>
                  <a:pt x="669" y="947"/>
                </a:cubicBezTo>
                <a:cubicBezTo>
                  <a:pt x="671" y="948"/>
                  <a:pt x="671" y="948"/>
                  <a:pt x="671" y="948"/>
                </a:cubicBezTo>
                <a:cubicBezTo>
                  <a:pt x="673" y="949"/>
                  <a:pt x="673" y="949"/>
                  <a:pt x="673" y="949"/>
                </a:cubicBezTo>
                <a:cubicBezTo>
                  <a:pt x="674" y="948"/>
                  <a:pt x="674" y="948"/>
                  <a:pt x="674" y="948"/>
                </a:cubicBezTo>
                <a:cubicBezTo>
                  <a:pt x="674" y="947"/>
                  <a:pt x="674" y="947"/>
                  <a:pt x="674" y="947"/>
                </a:cubicBezTo>
                <a:cubicBezTo>
                  <a:pt x="673" y="946"/>
                  <a:pt x="673" y="946"/>
                  <a:pt x="673" y="946"/>
                </a:cubicBezTo>
                <a:cubicBezTo>
                  <a:pt x="671" y="945"/>
                  <a:pt x="671" y="945"/>
                  <a:pt x="671" y="945"/>
                </a:cubicBezTo>
                <a:cubicBezTo>
                  <a:pt x="671" y="944"/>
                  <a:pt x="671" y="944"/>
                  <a:pt x="671" y="944"/>
                </a:cubicBezTo>
                <a:cubicBezTo>
                  <a:pt x="672" y="944"/>
                  <a:pt x="672" y="944"/>
                  <a:pt x="672" y="944"/>
                </a:cubicBezTo>
                <a:cubicBezTo>
                  <a:pt x="673" y="945"/>
                  <a:pt x="673" y="945"/>
                  <a:pt x="673" y="945"/>
                </a:cubicBezTo>
                <a:cubicBezTo>
                  <a:pt x="675" y="947"/>
                  <a:pt x="675" y="947"/>
                  <a:pt x="675" y="947"/>
                </a:cubicBezTo>
                <a:cubicBezTo>
                  <a:pt x="675" y="949"/>
                  <a:pt x="675" y="949"/>
                  <a:pt x="675" y="949"/>
                </a:cubicBezTo>
                <a:cubicBezTo>
                  <a:pt x="675" y="949"/>
                  <a:pt x="675" y="949"/>
                  <a:pt x="675" y="949"/>
                </a:cubicBezTo>
                <a:cubicBezTo>
                  <a:pt x="676" y="949"/>
                  <a:pt x="676" y="949"/>
                  <a:pt x="676" y="949"/>
                </a:cubicBezTo>
                <a:cubicBezTo>
                  <a:pt x="677" y="950"/>
                  <a:pt x="677" y="950"/>
                  <a:pt x="677" y="950"/>
                </a:cubicBezTo>
                <a:cubicBezTo>
                  <a:pt x="678" y="950"/>
                  <a:pt x="678" y="950"/>
                  <a:pt x="678" y="950"/>
                </a:cubicBezTo>
                <a:cubicBezTo>
                  <a:pt x="678" y="949"/>
                  <a:pt x="678" y="949"/>
                  <a:pt x="678" y="949"/>
                </a:cubicBezTo>
                <a:cubicBezTo>
                  <a:pt x="678" y="948"/>
                  <a:pt x="678" y="948"/>
                  <a:pt x="678" y="948"/>
                </a:cubicBezTo>
                <a:cubicBezTo>
                  <a:pt x="679" y="948"/>
                  <a:pt x="679" y="948"/>
                  <a:pt x="679" y="948"/>
                </a:cubicBezTo>
                <a:cubicBezTo>
                  <a:pt x="680" y="948"/>
                  <a:pt x="680" y="948"/>
                  <a:pt x="680" y="948"/>
                </a:cubicBezTo>
                <a:cubicBezTo>
                  <a:pt x="682" y="948"/>
                  <a:pt x="682" y="948"/>
                  <a:pt x="682" y="948"/>
                </a:cubicBezTo>
                <a:cubicBezTo>
                  <a:pt x="684" y="948"/>
                  <a:pt x="684" y="948"/>
                  <a:pt x="684" y="948"/>
                </a:cubicBezTo>
                <a:cubicBezTo>
                  <a:pt x="684" y="947"/>
                  <a:pt x="684" y="947"/>
                  <a:pt x="684" y="947"/>
                </a:cubicBezTo>
                <a:cubicBezTo>
                  <a:pt x="685" y="948"/>
                  <a:pt x="685" y="948"/>
                  <a:pt x="685" y="948"/>
                </a:cubicBezTo>
                <a:cubicBezTo>
                  <a:pt x="685" y="949"/>
                  <a:pt x="685" y="949"/>
                  <a:pt x="685" y="949"/>
                </a:cubicBezTo>
                <a:cubicBezTo>
                  <a:pt x="686" y="949"/>
                  <a:pt x="686" y="949"/>
                  <a:pt x="686" y="949"/>
                </a:cubicBezTo>
                <a:cubicBezTo>
                  <a:pt x="690" y="950"/>
                  <a:pt x="690" y="950"/>
                  <a:pt x="690" y="950"/>
                </a:cubicBezTo>
                <a:cubicBezTo>
                  <a:pt x="691" y="952"/>
                  <a:pt x="691" y="952"/>
                  <a:pt x="691" y="952"/>
                </a:cubicBezTo>
                <a:cubicBezTo>
                  <a:pt x="692" y="955"/>
                  <a:pt x="692" y="955"/>
                  <a:pt x="692" y="955"/>
                </a:cubicBezTo>
                <a:cubicBezTo>
                  <a:pt x="693" y="956"/>
                  <a:pt x="693" y="956"/>
                  <a:pt x="693" y="956"/>
                </a:cubicBezTo>
                <a:cubicBezTo>
                  <a:pt x="695" y="956"/>
                  <a:pt x="695" y="956"/>
                  <a:pt x="695" y="956"/>
                </a:cubicBezTo>
                <a:cubicBezTo>
                  <a:pt x="696" y="954"/>
                  <a:pt x="696" y="954"/>
                  <a:pt x="696" y="954"/>
                </a:cubicBezTo>
                <a:cubicBezTo>
                  <a:pt x="695" y="954"/>
                  <a:pt x="695" y="954"/>
                  <a:pt x="695" y="954"/>
                </a:cubicBezTo>
                <a:cubicBezTo>
                  <a:pt x="696" y="953"/>
                  <a:pt x="696" y="953"/>
                  <a:pt x="696" y="953"/>
                </a:cubicBezTo>
                <a:cubicBezTo>
                  <a:pt x="697" y="953"/>
                  <a:pt x="697" y="953"/>
                  <a:pt x="697" y="953"/>
                </a:cubicBezTo>
                <a:cubicBezTo>
                  <a:pt x="698" y="954"/>
                  <a:pt x="698" y="954"/>
                  <a:pt x="698" y="954"/>
                </a:cubicBezTo>
                <a:cubicBezTo>
                  <a:pt x="697" y="955"/>
                  <a:pt x="697" y="955"/>
                  <a:pt x="697" y="955"/>
                </a:cubicBezTo>
                <a:cubicBezTo>
                  <a:pt x="698" y="957"/>
                  <a:pt x="698" y="957"/>
                  <a:pt x="698" y="957"/>
                </a:cubicBezTo>
                <a:cubicBezTo>
                  <a:pt x="697" y="958"/>
                  <a:pt x="697" y="958"/>
                  <a:pt x="697" y="958"/>
                </a:cubicBezTo>
                <a:cubicBezTo>
                  <a:pt x="698" y="959"/>
                  <a:pt x="698" y="959"/>
                  <a:pt x="698" y="959"/>
                </a:cubicBezTo>
                <a:cubicBezTo>
                  <a:pt x="701" y="960"/>
                  <a:pt x="701" y="960"/>
                  <a:pt x="701" y="960"/>
                </a:cubicBezTo>
                <a:cubicBezTo>
                  <a:pt x="702" y="958"/>
                  <a:pt x="702" y="958"/>
                  <a:pt x="702" y="958"/>
                </a:cubicBezTo>
                <a:cubicBezTo>
                  <a:pt x="704" y="957"/>
                  <a:pt x="704" y="957"/>
                  <a:pt x="704" y="957"/>
                </a:cubicBezTo>
                <a:cubicBezTo>
                  <a:pt x="705" y="957"/>
                  <a:pt x="705" y="957"/>
                  <a:pt x="705" y="957"/>
                </a:cubicBezTo>
                <a:cubicBezTo>
                  <a:pt x="706" y="957"/>
                  <a:pt x="706" y="957"/>
                  <a:pt x="706" y="957"/>
                </a:cubicBezTo>
                <a:cubicBezTo>
                  <a:pt x="707" y="954"/>
                  <a:pt x="707" y="954"/>
                  <a:pt x="707" y="954"/>
                </a:cubicBezTo>
                <a:cubicBezTo>
                  <a:pt x="705" y="953"/>
                  <a:pt x="705" y="953"/>
                  <a:pt x="705" y="953"/>
                </a:cubicBezTo>
                <a:cubicBezTo>
                  <a:pt x="703" y="952"/>
                  <a:pt x="703" y="952"/>
                  <a:pt x="703" y="952"/>
                </a:cubicBezTo>
                <a:cubicBezTo>
                  <a:pt x="703" y="950"/>
                  <a:pt x="703" y="950"/>
                  <a:pt x="703" y="950"/>
                </a:cubicBezTo>
                <a:cubicBezTo>
                  <a:pt x="703" y="949"/>
                  <a:pt x="703" y="949"/>
                  <a:pt x="703" y="949"/>
                </a:cubicBezTo>
                <a:cubicBezTo>
                  <a:pt x="705" y="948"/>
                  <a:pt x="705" y="948"/>
                  <a:pt x="705" y="948"/>
                </a:cubicBezTo>
                <a:cubicBezTo>
                  <a:pt x="708" y="947"/>
                  <a:pt x="708" y="947"/>
                  <a:pt x="708" y="947"/>
                </a:cubicBezTo>
                <a:cubicBezTo>
                  <a:pt x="711" y="945"/>
                  <a:pt x="711" y="945"/>
                  <a:pt x="711" y="945"/>
                </a:cubicBezTo>
                <a:cubicBezTo>
                  <a:pt x="710" y="944"/>
                  <a:pt x="710" y="944"/>
                  <a:pt x="710" y="944"/>
                </a:cubicBezTo>
                <a:cubicBezTo>
                  <a:pt x="710" y="943"/>
                  <a:pt x="710" y="943"/>
                  <a:pt x="710" y="943"/>
                </a:cubicBezTo>
                <a:cubicBezTo>
                  <a:pt x="710" y="942"/>
                  <a:pt x="710" y="942"/>
                  <a:pt x="710" y="942"/>
                </a:cubicBezTo>
                <a:cubicBezTo>
                  <a:pt x="713" y="940"/>
                  <a:pt x="713" y="940"/>
                  <a:pt x="713" y="940"/>
                </a:cubicBezTo>
                <a:cubicBezTo>
                  <a:pt x="716" y="940"/>
                  <a:pt x="716" y="940"/>
                  <a:pt x="716" y="940"/>
                </a:cubicBezTo>
                <a:cubicBezTo>
                  <a:pt x="717" y="940"/>
                  <a:pt x="717" y="940"/>
                  <a:pt x="717" y="940"/>
                </a:cubicBezTo>
                <a:cubicBezTo>
                  <a:pt x="719" y="942"/>
                  <a:pt x="719" y="942"/>
                  <a:pt x="719" y="942"/>
                </a:cubicBezTo>
                <a:cubicBezTo>
                  <a:pt x="720" y="942"/>
                  <a:pt x="720" y="942"/>
                  <a:pt x="720" y="942"/>
                </a:cubicBezTo>
                <a:cubicBezTo>
                  <a:pt x="722" y="945"/>
                  <a:pt x="722" y="945"/>
                  <a:pt x="722" y="945"/>
                </a:cubicBezTo>
                <a:cubicBezTo>
                  <a:pt x="722" y="947"/>
                  <a:pt x="722" y="947"/>
                  <a:pt x="722" y="947"/>
                </a:cubicBezTo>
                <a:cubicBezTo>
                  <a:pt x="724" y="947"/>
                  <a:pt x="724" y="947"/>
                  <a:pt x="724" y="947"/>
                </a:cubicBezTo>
                <a:cubicBezTo>
                  <a:pt x="724" y="947"/>
                  <a:pt x="724" y="947"/>
                  <a:pt x="724" y="947"/>
                </a:cubicBezTo>
                <a:cubicBezTo>
                  <a:pt x="725" y="945"/>
                  <a:pt x="725" y="945"/>
                  <a:pt x="725" y="945"/>
                </a:cubicBezTo>
                <a:cubicBezTo>
                  <a:pt x="727" y="945"/>
                  <a:pt x="727" y="945"/>
                  <a:pt x="727" y="945"/>
                </a:cubicBezTo>
                <a:cubicBezTo>
                  <a:pt x="727" y="947"/>
                  <a:pt x="727" y="947"/>
                  <a:pt x="727" y="947"/>
                </a:cubicBezTo>
                <a:cubicBezTo>
                  <a:pt x="726" y="948"/>
                  <a:pt x="726" y="948"/>
                  <a:pt x="726" y="948"/>
                </a:cubicBezTo>
                <a:cubicBezTo>
                  <a:pt x="725" y="948"/>
                  <a:pt x="725" y="948"/>
                  <a:pt x="725" y="948"/>
                </a:cubicBezTo>
                <a:cubicBezTo>
                  <a:pt x="723" y="950"/>
                  <a:pt x="723" y="950"/>
                  <a:pt x="723" y="950"/>
                </a:cubicBezTo>
                <a:cubicBezTo>
                  <a:pt x="723" y="951"/>
                  <a:pt x="723" y="951"/>
                  <a:pt x="723" y="951"/>
                </a:cubicBezTo>
                <a:cubicBezTo>
                  <a:pt x="724" y="954"/>
                  <a:pt x="724" y="954"/>
                  <a:pt x="724" y="954"/>
                </a:cubicBezTo>
                <a:cubicBezTo>
                  <a:pt x="726" y="957"/>
                  <a:pt x="726" y="957"/>
                  <a:pt x="726" y="957"/>
                </a:cubicBezTo>
                <a:cubicBezTo>
                  <a:pt x="728" y="959"/>
                  <a:pt x="728" y="959"/>
                  <a:pt x="728" y="959"/>
                </a:cubicBezTo>
                <a:cubicBezTo>
                  <a:pt x="728" y="959"/>
                  <a:pt x="728" y="959"/>
                  <a:pt x="728" y="959"/>
                </a:cubicBezTo>
                <a:cubicBezTo>
                  <a:pt x="729" y="962"/>
                  <a:pt x="729" y="962"/>
                  <a:pt x="729" y="962"/>
                </a:cubicBezTo>
                <a:cubicBezTo>
                  <a:pt x="729" y="964"/>
                  <a:pt x="729" y="964"/>
                  <a:pt x="729" y="964"/>
                </a:cubicBezTo>
                <a:cubicBezTo>
                  <a:pt x="731" y="966"/>
                  <a:pt x="731" y="966"/>
                  <a:pt x="731" y="966"/>
                </a:cubicBezTo>
                <a:cubicBezTo>
                  <a:pt x="732" y="966"/>
                  <a:pt x="732" y="966"/>
                  <a:pt x="732" y="966"/>
                </a:cubicBezTo>
                <a:cubicBezTo>
                  <a:pt x="733" y="966"/>
                  <a:pt x="733" y="966"/>
                  <a:pt x="733" y="966"/>
                </a:cubicBezTo>
                <a:cubicBezTo>
                  <a:pt x="733" y="967"/>
                  <a:pt x="733" y="967"/>
                  <a:pt x="733" y="967"/>
                </a:cubicBezTo>
                <a:cubicBezTo>
                  <a:pt x="734" y="969"/>
                  <a:pt x="734" y="969"/>
                  <a:pt x="734" y="969"/>
                </a:cubicBezTo>
                <a:cubicBezTo>
                  <a:pt x="732" y="970"/>
                  <a:pt x="732" y="970"/>
                  <a:pt x="732" y="970"/>
                </a:cubicBezTo>
                <a:cubicBezTo>
                  <a:pt x="732" y="971"/>
                  <a:pt x="732" y="971"/>
                  <a:pt x="732" y="971"/>
                </a:cubicBezTo>
                <a:cubicBezTo>
                  <a:pt x="733" y="972"/>
                  <a:pt x="733" y="972"/>
                  <a:pt x="733" y="972"/>
                </a:cubicBezTo>
                <a:cubicBezTo>
                  <a:pt x="733" y="975"/>
                  <a:pt x="733" y="975"/>
                  <a:pt x="733" y="975"/>
                </a:cubicBezTo>
                <a:cubicBezTo>
                  <a:pt x="732" y="976"/>
                  <a:pt x="732" y="976"/>
                  <a:pt x="732" y="976"/>
                </a:cubicBezTo>
                <a:cubicBezTo>
                  <a:pt x="731" y="978"/>
                  <a:pt x="731" y="978"/>
                  <a:pt x="731" y="978"/>
                </a:cubicBezTo>
                <a:cubicBezTo>
                  <a:pt x="732" y="978"/>
                  <a:pt x="732" y="978"/>
                  <a:pt x="732" y="978"/>
                </a:cubicBezTo>
                <a:cubicBezTo>
                  <a:pt x="733" y="980"/>
                  <a:pt x="733" y="980"/>
                  <a:pt x="733" y="980"/>
                </a:cubicBezTo>
                <a:cubicBezTo>
                  <a:pt x="733" y="983"/>
                  <a:pt x="733" y="983"/>
                  <a:pt x="733" y="983"/>
                </a:cubicBezTo>
                <a:cubicBezTo>
                  <a:pt x="733" y="988"/>
                  <a:pt x="733" y="988"/>
                  <a:pt x="733" y="988"/>
                </a:cubicBezTo>
                <a:cubicBezTo>
                  <a:pt x="731" y="990"/>
                  <a:pt x="731" y="990"/>
                  <a:pt x="731" y="990"/>
                </a:cubicBezTo>
                <a:cubicBezTo>
                  <a:pt x="731" y="991"/>
                  <a:pt x="731" y="991"/>
                  <a:pt x="731" y="991"/>
                </a:cubicBezTo>
                <a:cubicBezTo>
                  <a:pt x="732" y="993"/>
                  <a:pt x="732" y="993"/>
                  <a:pt x="732" y="993"/>
                </a:cubicBezTo>
                <a:cubicBezTo>
                  <a:pt x="734" y="992"/>
                  <a:pt x="734" y="992"/>
                  <a:pt x="734" y="992"/>
                </a:cubicBezTo>
                <a:cubicBezTo>
                  <a:pt x="734" y="993"/>
                  <a:pt x="734" y="993"/>
                  <a:pt x="734" y="993"/>
                </a:cubicBezTo>
                <a:cubicBezTo>
                  <a:pt x="735" y="995"/>
                  <a:pt x="735" y="995"/>
                  <a:pt x="735" y="995"/>
                </a:cubicBezTo>
                <a:cubicBezTo>
                  <a:pt x="736" y="994"/>
                  <a:pt x="736" y="994"/>
                  <a:pt x="736" y="994"/>
                </a:cubicBezTo>
                <a:cubicBezTo>
                  <a:pt x="736" y="995"/>
                  <a:pt x="736" y="995"/>
                  <a:pt x="736" y="995"/>
                </a:cubicBezTo>
                <a:cubicBezTo>
                  <a:pt x="735" y="997"/>
                  <a:pt x="735" y="997"/>
                  <a:pt x="735" y="997"/>
                </a:cubicBezTo>
                <a:cubicBezTo>
                  <a:pt x="734" y="999"/>
                  <a:pt x="734" y="999"/>
                  <a:pt x="734" y="999"/>
                </a:cubicBezTo>
                <a:cubicBezTo>
                  <a:pt x="730" y="1003"/>
                  <a:pt x="730" y="1003"/>
                  <a:pt x="730" y="1003"/>
                </a:cubicBezTo>
                <a:cubicBezTo>
                  <a:pt x="729" y="1005"/>
                  <a:pt x="729" y="1005"/>
                  <a:pt x="729" y="1005"/>
                </a:cubicBezTo>
                <a:cubicBezTo>
                  <a:pt x="727" y="1008"/>
                  <a:pt x="727" y="1008"/>
                  <a:pt x="727" y="1008"/>
                </a:cubicBezTo>
                <a:cubicBezTo>
                  <a:pt x="723" y="1009"/>
                  <a:pt x="723" y="1009"/>
                  <a:pt x="723" y="1009"/>
                </a:cubicBezTo>
                <a:cubicBezTo>
                  <a:pt x="720" y="1011"/>
                  <a:pt x="720" y="1011"/>
                  <a:pt x="720" y="1011"/>
                </a:cubicBezTo>
                <a:cubicBezTo>
                  <a:pt x="717" y="1015"/>
                  <a:pt x="717" y="1015"/>
                  <a:pt x="717" y="1015"/>
                </a:cubicBezTo>
                <a:cubicBezTo>
                  <a:pt x="717" y="1018"/>
                  <a:pt x="717" y="1018"/>
                  <a:pt x="717" y="1018"/>
                </a:cubicBezTo>
                <a:cubicBezTo>
                  <a:pt x="716" y="1020"/>
                  <a:pt x="716" y="1020"/>
                  <a:pt x="716" y="1020"/>
                </a:cubicBezTo>
                <a:cubicBezTo>
                  <a:pt x="716" y="1023"/>
                  <a:pt x="716" y="1023"/>
                  <a:pt x="716" y="1023"/>
                </a:cubicBezTo>
                <a:cubicBezTo>
                  <a:pt x="713" y="1023"/>
                  <a:pt x="713" y="1023"/>
                  <a:pt x="713" y="1023"/>
                </a:cubicBezTo>
                <a:cubicBezTo>
                  <a:pt x="708" y="1026"/>
                  <a:pt x="708" y="1026"/>
                  <a:pt x="708" y="1026"/>
                </a:cubicBezTo>
                <a:cubicBezTo>
                  <a:pt x="705" y="1026"/>
                  <a:pt x="705" y="1026"/>
                  <a:pt x="705" y="1026"/>
                </a:cubicBezTo>
                <a:cubicBezTo>
                  <a:pt x="703" y="1027"/>
                  <a:pt x="703" y="1027"/>
                  <a:pt x="703" y="1027"/>
                </a:cubicBezTo>
                <a:cubicBezTo>
                  <a:pt x="704" y="1030"/>
                  <a:pt x="704" y="1030"/>
                  <a:pt x="704" y="1030"/>
                </a:cubicBezTo>
                <a:cubicBezTo>
                  <a:pt x="704" y="1031"/>
                  <a:pt x="704" y="1031"/>
                  <a:pt x="704" y="1031"/>
                </a:cubicBezTo>
                <a:cubicBezTo>
                  <a:pt x="705" y="1033"/>
                  <a:pt x="705" y="1033"/>
                  <a:pt x="705" y="1033"/>
                </a:cubicBezTo>
                <a:cubicBezTo>
                  <a:pt x="705" y="1036"/>
                  <a:pt x="705" y="1036"/>
                  <a:pt x="705" y="1036"/>
                </a:cubicBezTo>
                <a:cubicBezTo>
                  <a:pt x="701" y="1040"/>
                  <a:pt x="701" y="1040"/>
                  <a:pt x="701" y="1040"/>
                </a:cubicBezTo>
                <a:cubicBezTo>
                  <a:pt x="700" y="1041"/>
                  <a:pt x="700" y="1041"/>
                  <a:pt x="700" y="1041"/>
                </a:cubicBezTo>
                <a:cubicBezTo>
                  <a:pt x="701" y="1043"/>
                  <a:pt x="701" y="1043"/>
                  <a:pt x="701" y="1043"/>
                </a:cubicBezTo>
                <a:cubicBezTo>
                  <a:pt x="699" y="1045"/>
                  <a:pt x="699" y="1045"/>
                  <a:pt x="699" y="1045"/>
                </a:cubicBezTo>
                <a:cubicBezTo>
                  <a:pt x="697" y="1046"/>
                  <a:pt x="697" y="1046"/>
                  <a:pt x="697" y="1046"/>
                </a:cubicBezTo>
                <a:cubicBezTo>
                  <a:pt x="695" y="1048"/>
                  <a:pt x="695" y="1048"/>
                  <a:pt x="695" y="1048"/>
                </a:cubicBezTo>
                <a:cubicBezTo>
                  <a:pt x="696" y="1050"/>
                  <a:pt x="696" y="1050"/>
                  <a:pt x="696" y="1050"/>
                </a:cubicBezTo>
                <a:cubicBezTo>
                  <a:pt x="697" y="1052"/>
                  <a:pt x="697" y="1052"/>
                  <a:pt x="697" y="1052"/>
                </a:cubicBezTo>
                <a:cubicBezTo>
                  <a:pt x="697" y="1053"/>
                  <a:pt x="697" y="1053"/>
                  <a:pt x="697" y="1053"/>
                </a:cubicBezTo>
                <a:cubicBezTo>
                  <a:pt x="697" y="1056"/>
                  <a:pt x="697" y="1056"/>
                  <a:pt x="697" y="1056"/>
                </a:cubicBezTo>
                <a:cubicBezTo>
                  <a:pt x="696" y="1058"/>
                  <a:pt x="696" y="1058"/>
                  <a:pt x="696" y="1058"/>
                </a:cubicBezTo>
                <a:cubicBezTo>
                  <a:pt x="695" y="1059"/>
                  <a:pt x="695" y="1059"/>
                  <a:pt x="695" y="1059"/>
                </a:cubicBezTo>
                <a:cubicBezTo>
                  <a:pt x="696" y="1061"/>
                  <a:pt x="696" y="1061"/>
                  <a:pt x="696" y="1061"/>
                </a:cubicBezTo>
                <a:cubicBezTo>
                  <a:pt x="698" y="1062"/>
                  <a:pt x="698" y="1062"/>
                  <a:pt x="698" y="1062"/>
                </a:cubicBezTo>
                <a:cubicBezTo>
                  <a:pt x="700" y="1064"/>
                  <a:pt x="700" y="1064"/>
                  <a:pt x="700" y="1064"/>
                </a:cubicBezTo>
                <a:cubicBezTo>
                  <a:pt x="702" y="1065"/>
                  <a:pt x="702" y="1065"/>
                  <a:pt x="702" y="1065"/>
                </a:cubicBezTo>
                <a:cubicBezTo>
                  <a:pt x="703" y="1064"/>
                  <a:pt x="703" y="1064"/>
                  <a:pt x="703" y="1064"/>
                </a:cubicBezTo>
                <a:cubicBezTo>
                  <a:pt x="704" y="1062"/>
                  <a:pt x="704" y="1062"/>
                  <a:pt x="704" y="1062"/>
                </a:cubicBezTo>
                <a:cubicBezTo>
                  <a:pt x="704" y="1061"/>
                  <a:pt x="704" y="1061"/>
                  <a:pt x="704" y="1061"/>
                </a:cubicBezTo>
                <a:cubicBezTo>
                  <a:pt x="706" y="1059"/>
                  <a:pt x="706" y="1059"/>
                  <a:pt x="706" y="1059"/>
                </a:cubicBezTo>
                <a:cubicBezTo>
                  <a:pt x="706" y="1061"/>
                  <a:pt x="706" y="1061"/>
                  <a:pt x="706" y="1061"/>
                </a:cubicBezTo>
                <a:cubicBezTo>
                  <a:pt x="706" y="1062"/>
                  <a:pt x="706" y="1062"/>
                  <a:pt x="706" y="1062"/>
                </a:cubicBezTo>
                <a:cubicBezTo>
                  <a:pt x="707" y="1061"/>
                  <a:pt x="707" y="1061"/>
                  <a:pt x="707" y="1061"/>
                </a:cubicBezTo>
                <a:cubicBezTo>
                  <a:pt x="706" y="1060"/>
                  <a:pt x="706" y="1060"/>
                  <a:pt x="706" y="1060"/>
                </a:cubicBezTo>
                <a:cubicBezTo>
                  <a:pt x="707" y="1060"/>
                  <a:pt x="707" y="1060"/>
                  <a:pt x="707" y="1060"/>
                </a:cubicBezTo>
                <a:cubicBezTo>
                  <a:pt x="708" y="1063"/>
                  <a:pt x="708" y="1063"/>
                  <a:pt x="708" y="1063"/>
                </a:cubicBezTo>
                <a:cubicBezTo>
                  <a:pt x="707" y="1065"/>
                  <a:pt x="707" y="1065"/>
                  <a:pt x="707" y="1065"/>
                </a:cubicBezTo>
                <a:cubicBezTo>
                  <a:pt x="707" y="1067"/>
                  <a:pt x="707" y="1067"/>
                  <a:pt x="707" y="1067"/>
                </a:cubicBezTo>
                <a:cubicBezTo>
                  <a:pt x="706" y="1070"/>
                  <a:pt x="706" y="1070"/>
                  <a:pt x="706" y="1070"/>
                </a:cubicBezTo>
                <a:cubicBezTo>
                  <a:pt x="704" y="1072"/>
                  <a:pt x="704" y="1072"/>
                  <a:pt x="704" y="1072"/>
                </a:cubicBezTo>
                <a:cubicBezTo>
                  <a:pt x="704" y="1072"/>
                  <a:pt x="704" y="1072"/>
                  <a:pt x="704" y="1072"/>
                </a:cubicBezTo>
                <a:cubicBezTo>
                  <a:pt x="699" y="1074"/>
                  <a:pt x="699" y="1074"/>
                  <a:pt x="699" y="1074"/>
                </a:cubicBezTo>
                <a:cubicBezTo>
                  <a:pt x="697" y="1076"/>
                  <a:pt x="697" y="1076"/>
                  <a:pt x="697" y="1076"/>
                </a:cubicBezTo>
                <a:cubicBezTo>
                  <a:pt x="693" y="1079"/>
                  <a:pt x="693" y="1079"/>
                  <a:pt x="693" y="1079"/>
                </a:cubicBezTo>
                <a:cubicBezTo>
                  <a:pt x="693" y="1082"/>
                  <a:pt x="693" y="1082"/>
                  <a:pt x="693" y="1082"/>
                </a:cubicBezTo>
                <a:cubicBezTo>
                  <a:pt x="692" y="1084"/>
                  <a:pt x="692" y="1084"/>
                  <a:pt x="692" y="1084"/>
                </a:cubicBezTo>
                <a:cubicBezTo>
                  <a:pt x="692" y="1085"/>
                  <a:pt x="692" y="1085"/>
                  <a:pt x="692" y="1085"/>
                </a:cubicBezTo>
                <a:cubicBezTo>
                  <a:pt x="694" y="1086"/>
                  <a:pt x="694" y="1086"/>
                  <a:pt x="694" y="1086"/>
                </a:cubicBezTo>
                <a:cubicBezTo>
                  <a:pt x="694" y="1087"/>
                  <a:pt x="694" y="1087"/>
                  <a:pt x="694" y="1087"/>
                </a:cubicBezTo>
                <a:cubicBezTo>
                  <a:pt x="693" y="1088"/>
                  <a:pt x="693" y="1088"/>
                  <a:pt x="693" y="1088"/>
                </a:cubicBezTo>
                <a:cubicBezTo>
                  <a:pt x="693" y="1089"/>
                  <a:pt x="693" y="1089"/>
                  <a:pt x="693" y="1089"/>
                </a:cubicBezTo>
                <a:cubicBezTo>
                  <a:pt x="695" y="1091"/>
                  <a:pt x="695" y="1091"/>
                  <a:pt x="695" y="1091"/>
                </a:cubicBezTo>
                <a:cubicBezTo>
                  <a:pt x="696" y="1094"/>
                  <a:pt x="696" y="1094"/>
                  <a:pt x="696" y="1094"/>
                </a:cubicBezTo>
                <a:cubicBezTo>
                  <a:pt x="696" y="1096"/>
                  <a:pt x="696" y="1096"/>
                  <a:pt x="696" y="1096"/>
                </a:cubicBezTo>
                <a:cubicBezTo>
                  <a:pt x="694" y="1096"/>
                  <a:pt x="694" y="1096"/>
                  <a:pt x="694" y="1096"/>
                </a:cubicBezTo>
                <a:cubicBezTo>
                  <a:pt x="693" y="1097"/>
                  <a:pt x="693" y="1097"/>
                  <a:pt x="693" y="1097"/>
                </a:cubicBezTo>
                <a:cubicBezTo>
                  <a:pt x="692" y="1098"/>
                  <a:pt x="692" y="1098"/>
                  <a:pt x="692" y="1098"/>
                </a:cubicBezTo>
                <a:cubicBezTo>
                  <a:pt x="694" y="1100"/>
                  <a:pt x="694" y="1100"/>
                  <a:pt x="694" y="1100"/>
                </a:cubicBezTo>
                <a:cubicBezTo>
                  <a:pt x="696" y="1101"/>
                  <a:pt x="696" y="1101"/>
                  <a:pt x="696" y="1101"/>
                </a:cubicBezTo>
                <a:cubicBezTo>
                  <a:pt x="699" y="1103"/>
                  <a:pt x="699" y="1103"/>
                  <a:pt x="699" y="1103"/>
                </a:cubicBezTo>
                <a:cubicBezTo>
                  <a:pt x="702" y="1104"/>
                  <a:pt x="702" y="1104"/>
                  <a:pt x="702" y="1104"/>
                </a:cubicBezTo>
                <a:cubicBezTo>
                  <a:pt x="706" y="1106"/>
                  <a:pt x="706" y="1106"/>
                  <a:pt x="706" y="1106"/>
                </a:cubicBezTo>
                <a:cubicBezTo>
                  <a:pt x="708" y="1107"/>
                  <a:pt x="708" y="1107"/>
                  <a:pt x="708" y="1107"/>
                </a:cubicBezTo>
                <a:cubicBezTo>
                  <a:pt x="708" y="1109"/>
                  <a:pt x="708" y="1109"/>
                  <a:pt x="708" y="1109"/>
                </a:cubicBezTo>
                <a:cubicBezTo>
                  <a:pt x="711" y="1112"/>
                  <a:pt x="711" y="1112"/>
                  <a:pt x="711" y="1112"/>
                </a:cubicBezTo>
                <a:cubicBezTo>
                  <a:pt x="711" y="1115"/>
                  <a:pt x="711" y="1115"/>
                  <a:pt x="711" y="1115"/>
                </a:cubicBezTo>
                <a:cubicBezTo>
                  <a:pt x="712" y="1117"/>
                  <a:pt x="712" y="1117"/>
                  <a:pt x="712" y="1117"/>
                </a:cubicBezTo>
                <a:cubicBezTo>
                  <a:pt x="716" y="1119"/>
                  <a:pt x="716" y="1119"/>
                  <a:pt x="716" y="1119"/>
                </a:cubicBezTo>
                <a:cubicBezTo>
                  <a:pt x="718" y="1122"/>
                  <a:pt x="718" y="1122"/>
                  <a:pt x="718" y="1122"/>
                </a:cubicBezTo>
                <a:cubicBezTo>
                  <a:pt x="719" y="1125"/>
                  <a:pt x="719" y="1125"/>
                  <a:pt x="719" y="1125"/>
                </a:cubicBezTo>
                <a:cubicBezTo>
                  <a:pt x="720" y="1127"/>
                  <a:pt x="720" y="1127"/>
                  <a:pt x="720" y="1127"/>
                </a:cubicBezTo>
                <a:cubicBezTo>
                  <a:pt x="720" y="1130"/>
                  <a:pt x="720" y="1130"/>
                  <a:pt x="720" y="1130"/>
                </a:cubicBezTo>
                <a:cubicBezTo>
                  <a:pt x="722" y="1132"/>
                  <a:pt x="722" y="1132"/>
                  <a:pt x="722" y="1132"/>
                </a:cubicBezTo>
                <a:cubicBezTo>
                  <a:pt x="723" y="1133"/>
                  <a:pt x="723" y="1133"/>
                  <a:pt x="723" y="1133"/>
                </a:cubicBezTo>
                <a:cubicBezTo>
                  <a:pt x="725" y="1136"/>
                  <a:pt x="725" y="1136"/>
                  <a:pt x="725" y="1136"/>
                </a:cubicBezTo>
                <a:cubicBezTo>
                  <a:pt x="725" y="1139"/>
                  <a:pt x="725" y="1139"/>
                  <a:pt x="725" y="1139"/>
                </a:cubicBezTo>
                <a:cubicBezTo>
                  <a:pt x="725" y="1140"/>
                  <a:pt x="725" y="1140"/>
                  <a:pt x="725" y="1140"/>
                </a:cubicBezTo>
                <a:cubicBezTo>
                  <a:pt x="726" y="1143"/>
                  <a:pt x="726" y="1143"/>
                  <a:pt x="726" y="1143"/>
                </a:cubicBezTo>
                <a:cubicBezTo>
                  <a:pt x="730" y="1147"/>
                  <a:pt x="730" y="1147"/>
                  <a:pt x="730" y="1147"/>
                </a:cubicBezTo>
                <a:cubicBezTo>
                  <a:pt x="731" y="1149"/>
                  <a:pt x="731" y="1149"/>
                  <a:pt x="731" y="1149"/>
                </a:cubicBezTo>
                <a:cubicBezTo>
                  <a:pt x="730" y="1151"/>
                  <a:pt x="730" y="1151"/>
                  <a:pt x="730" y="1151"/>
                </a:cubicBezTo>
                <a:cubicBezTo>
                  <a:pt x="731" y="1152"/>
                  <a:pt x="731" y="1152"/>
                  <a:pt x="731" y="1152"/>
                </a:cubicBezTo>
                <a:cubicBezTo>
                  <a:pt x="732" y="1153"/>
                  <a:pt x="732" y="1153"/>
                  <a:pt x="732" y="1153"/>
                </a:cubicBezTo>
                <a:cubicBezTo>
                  <a:pt x="735" y="1156"/>
                  <a:pt x="735" y="1156"/>
                  <a:pt x="735" y="1156"/>
                </a:cubicBezTo>
                <a:cubicBezTo>
                  <a:pt x="736" y="1158"/>
                  <a:pt x="736" y="1158"/>
                  <a:pt x="736" y="1158"/>
                </a:cubicBezTo>
                <a:cubicBezTo>
                  <a:pt x="737" y="1160"/>
                  <a:pt x="737" y="1160"/>
                  <a:pt x="737" y="1160"/>
                </a:cubicBezTo>
                <a:cubicBezTo>
                  <a:pt x="738" y="1162"/>
                  <a:pt x="738" y="1162"/>
                  <a:pt x="738" y="1162"/>
                </a:cubicBezTo>
                <a:cubicBezTo>
                  <a:pt x="740" y="1163"/>
                  <a:pt x="740" y="1163"/>
                  <a:pt x="740" y="1163"/>
                </a:cubicBezTo>
                <a:cubicBezTo>
                  <a:pt x="741" y="1165"/>
                  <a:pt x="741" y="1165"/>
                  <a:pt x="741" y="1165"/>
                </a:cubicBezTo>
                <a:cubicBezTo>
                  <a:pt x="744" y="1170"/>
                  <a:pt x="744" y="1170"/>
                  <a:pt x="744" y="1170"/>
                </a:cubicBezTo>
                <a:cubicBezTo>
                  <a:pt x="744" y="1172"/>
                  <a:pt x="744" y="1172"/>
                  <a:pt x="744" y="1172"/>
                </a:cubicBezTo>
                <a:cubicBezTo>
                  <a:pt x="748" y="1177"/>
                  <a:pt x="748" y="1177"/>
                  <a:pt x="748" y="1177"/>
                </a:cubicBezTo>
                <a:cubicBezTo>
                  <a:pt x="748" y="1179"/>
                  <a:pt x="748" y="1179"/>
                  <a:pt x="748" y="1179"/>
                </a:cubicBezTo>
                <a:cubicBezTo>
                  <a:pt x="747" y="1179"/>
                  <a:pt x="747" y="1179"/>
                  <a:pt x="747" y="1179"/>
                </a:cubicBezTo>
                <a:cubicBezTo>
                  <a:pt x="746" y="1178"/>
                  <a:pt x="746" y="1178"/>
                  <a:pt x="746" y="1178"/>
                </a:cubicBezTo>
                <a:cubicBezTo>
                  <a:pt x="746" y="1179"/>
                  <a:pt x="746" y="1179"/>
                  <a:pt x="746" y="1179"/>
                </a:cubicBezTo>
                <a:cubicBezTo>
                  <a:pt x="746" y="1181"/>
                  <a:pt x="746" y="1181"/>
                  <a:pt x="746" y="1181"/>
                </a:cubicBezTo>
                <a:cubicBezTo>
                  <a:pt x="746" y="1183"/>
                  <a:pt x="746" y="1183"/>
                  <a:pt x="746" y="1183"/>
                </a:cubicBezTo>
                <a:cubicBezTo>
                  <a:pt x="747" y="1182"/>
                  <a:pt x="747" y="1182"/>
                  <a:pt x="747" y="1182"/>
                </a:cubicBezTo>
                <a:cubicBezTo>
                  <a:pt x="749" y="1183"/>
                  <a:pt x="749" y="1183"/>
                  <a:pt x="749" y="1183"/>
                </a:cubicBezTo>
                <a:cubicBezTo>
                  <a:pt x="749" y="1185"/>
                  <a:pt x="749" y="1185"/>
                  <a:pt x="749" y="1185"/>
                </a:cubicBezTo>
                <a:cubicBezTo>
                  <a:pt x="749" y="1186"/>
                  <a:pt x="749" y="1186"/>
                  <a:pt x="749" y="1186"/>
                </a:cubicBezTo>
                <a:cubicBezTo>
                  <a:pt x="752" y="1188"/>
                  <a:pt x="752" y="1188"/>
                  <a:pt x="752" y="1188"/>
                </a:cubicBezTo>
                <a:cubicBezTo>
                  <a:pt x="755" y="1189"/>
                  <a:pt x="755" y="1189"/>
                  <a:pt x="755" y="1189"/>
                </a:cubicBezTo>
                <a:cubicBezTo>
                  <a:pt x="755" y="1191"/>
                  <a:pt x="755" y="1191"/>
                  <a:pt x="755" y="1191"/>
                </a:cubicBezTo>
                <a:cubicBezTo>
                  <a:pt x="757" y="1193"/>
                  <a:pt x="757" y="1193"/>
                  <a:pt x="757" y="1193"/>
                </a:cubicBezTo>
                <a:cubicBezTo>
                  <a:pt x="759" y="1193"/>
                  <a:pt x="759" y="1193"/>
                  <a:pt x="759" y="1193"/>
                </a:cubicBezTo>
                <a:cubicBezTo>
                  <a:pt x="759" y="1194"/>
                  <a:pt x="759" y="1194"/>
                  <a:pt x="759" y="1194"/>
                </a:cubicBezTo>
                <a:cubicBezTo>
                  <a:pt x="760" y="1196"/>
                  <a:pt x="760" y="1196"/>
                  <a:pt x="760" y="1196"/>
                </a:cubicBezTo>
                <a:cubicBezTo>
                  <a:pt x="761" y="1196"/>
                  <a:pt x="761" y="1196"/>
                  <a:pt x="761" y="1196"/>
                </a:cubicBezTo>
                <a:cubicBezTo>
                  <a:pt x="765" y="1196"/>
                  <a:pt x="765" y="1196"/>
                  <a:pt x="765" y="1196"/>
                </a:cubicBezTo>
                <a:cubicBezTo>
                  <a:pt x="766" y="1195"/>
                  <a:pt x="766" y="1195"/>
                  <a:pt x="766" y="1195"/>
                </a:cubicBezTo>
                <a:cubicBezTo>
                  <a:pt x="765" y="1197"/>
                  <a:pt x="765" y="1197"/>
                  <a:pt x="765" y="1197"/>
                </a:cubicBezTo>
                <a:cubicBezTo>
                  <a:pt x="767" y="1199"/>
                  <a:pt x="767" y="1199"/>
                  <a:pt x="767" y="1199"/>
                </a:cubicBezTo>
                <a:cubicBezTo>
                  <a:pt x="770" y="1201"/>
                  <a:pt x="770" y="1201"/>
                  <a:pt x="770" y="1201"/>
                </a:cubicBezTo>
                <a:cubicBezTo>
                  <a:pt x="771" y="1202"/>
                  <a:pt x="771" y="1202"/>
                  <a:pt x="771" y="1202"/>
                </a:cubicBezTo>
                <a:cubicBezTo>
                  <a:pt x="772" y="1203"/>
                  <a:pt x="772" y="1203"/>
                  <a:pt x="772" y="1203"/>
                </a:cubicBezTo>
                <a:cubicBezTo>
                  <a:pt x="773" y="1204"/>
                  <a:pt x="773" y="1204"/>
                  <a:pt x="773" y="1204"/>
                </a:cubicBezTo>
                <a:cubicBezTo>
                  <a:pt x="776" y="1205"/>
                  <a:pt x="776" y="1205"/>
                  <a:pt x="776" y="1205"/>
                </a:cubicBezTo>
                <a:cubicBezTo>
                  <a:pt x="777" y="1205"/>
                  <a:pt x="777" y="1205"/>
                  <a:pt x="777" y="1205"/>
                </a:cubicBezTo>
                <a:cubicBezTo>
                  <a:pt x="778" y="1205"/>
                  <a:pt x="778" y="1205"/>
                  <a:pt x="778" y="1205"/>
                </a:cubicBezTo>
                <a:cubicBezTo>
                  <a:pt x="782" y="1208"/>
                  <a:pt x="782" y="1208"/>
                  <a:pt x="782" y="1208"/>
                </a:cubicBezTo>
                <a:cubicBezTo>
                  <a:pt x="785" y="1209"/>
                  <a:pt x="785" y="1209"/>
                  <a:pt x="785" y="1209"/>
                </a:cubicBezTo>
                <a:cubicBezTo>
                  <a:pt x="787" y="1209"/>
                  <a:pt x="787" y="1209"/>
                  <a:pt x="787" y="1209"/>
                </a:cubicBezTo>
                <a:cubicBezTo>
                  <a:pt x="788" y="1209"/>
                  <a:pt x="788" y="1209"/>
                  <a:pt x="788" y="1209"/>
                </a:cubicBezTo>
                <a:cubicBezTo>
                  <a:pt x="788" y="1211"/>
                  <a:pt x="788" y="1211"/>
                  <a:pt x="788" y="1211"/>
                </a:cubicBezTo>
                <a:cubicBezTo>
                  <a:pt x="791" y="1213"/>
                  <a:pt x="791" y="1213"/>
                  <a:pt x="791" y="1213"/>
                </a:cubicBezTo>
                <a:cubicBezTo>
                  <a:pt x="792" y="1214"/>
                  <a:pt x="792" y="1214"/>
                  <a:pt x="792" y="1214"/>
                </a:cubicBezTo>
                <a:cubicBezTo>
                  <a:pt x="795" y="1216"/>
                  <a:pt x="795" y="1216"/>
                  <a:pt x="795" y="1216"/>
                </a:cubicBezTo>
                <a:cubicBezTo>
                  <a:pt x="796" y="1216"/>
                  <a:pt x="796" y="1216"/>
                  <a:pt x="796" y="1216"/>
                </a:cubicBezTo>
                <a:cubicBezTo>
                  <a:pt x="797" y="1218"/>
                  <a:pt x="797" y="1218"/>
                  <a:pt x="797" y="1218"/>
                </a:cubicBezTo>
                <a:cubicBezTo>
                  <a:pt x="797" y="1219"/>
                  <a:pt x="797" y="1219"/>
                  <a:pt x="797" y="1219"/>
                </a:cubicBezTo>
                <a:cubicBezTo>
                  <a:pt x="797" y="1220"/>
                  <a:pt x="797" y="1220"/>
                  <a:pt x="797" y="1220"/>
                </a:cubicBezTo>
                <a:cubicBezTo>
                  <a:pt x="799" y="1221"/>
                  <a:pt x="799" y="1221"/>
                  <a:pt x="799" y="1221"/>
                </a:cubicBezTo>
                <a:cubicBezTo>
                  <a:pt x="801" y="1222"/>
                  <a:pt x="801" y="1222"/>
                  <a:pt x="801" y="1222"/>
                </a:cubicBezTo>
                <a:cubicBezTo>
                  <a:pt x="804" y="1224"/>
                  <a:pt x="804" y="1224"/>
                  <a:pt x="804" y="1224"/>
                </a:cubicBezTo>
                <a:cubicBezTo>
                  <a:pt x="807" y="1227"/>
                  <a:pt x="807" y="1227"/>
                  <a:pt x="807" y="1227"/>
                </a:cubicBezTo>
                <a:cubicBezTo>
                  <a:pt x="808" y="1227"/>
                  <a:pt x="808" y="1227"/>
                  <a:pt x="808" y="1227"/>
                </a:cubicBezTo>
                <a:cubicBezTo>
                  <a:pt x="809" y="1228"/>
                  <a:pt x="809" y="1228"/>
                  <a:pt x="809" y="1228"/>
                </a:cubicBezTo>
                <a:cubicBezTo>
                  <a:pt x="810" y="1229"/>
                  <a:pt x="810" y="1229"/>
                  <a:pt x="810" y="1229"/>
                </a:cubicBezTo>
                <a:cubicBezTo>
                  <a:pt x="810" y="1231"/>
                  <a:pt x="810" y="1231"/>
                  <a:pt x="810" y="1231"/>
                </a:cubicBezTo>
                <a:cubicBezTo>
                  <a:pt x="809" y="1234"/>
                  <a:pt x="809" y="1234"/>
                  <a:pt x="809" y="1234"/>
                </a:cubicBezTo>
                <a:cubicBezTo>
                  <a:pt x="810" y="1236"/>
                  <a:pt x="810" y="1236"/>
                  <a:pt x="810" y="1236"/>
                </a:cubicBezTo>
                <a:cubicBezTo>
                  <a:pt x="812" y="1244"/>
                  <a:pt x="812" y="1244"/>
                  <a:pt x="812" y="1244"/>
                </a:cubicBezTo>
                <a:cubicBezTo>
                  <a:pt x="812" y="1247"/>
                  <a:pt x="812" y="1247"/>
                  <a:pt x="812" y="1247"/>
                </a:cubicBezTo>
                <a:cubicBezTo>
                  <a:pt x="811" y="1249"/>
                  <a:pt x="811" y="1249"/>
                  <a:pt x="811" y="1249"/>
                </a:cubicBezTo>
                <a:cubicBezTo>
                  <a:pt x="810" y="1250"/>
                  <a:pt x="810" y="1250"/>
                  <a:pt x="810" y="1250"/>
                </a:cubicBezTo>
                <a:cubicBezTo>
                  <a:pt x="811" y="1254"/>
                  <a:pt x="811" y="1254"/>
                  <a:pt x="811" y="1254"/>
                </a:cubicBezTo>
                <a:cubicBezTo>
                  <a:pt x="812" y="1258"/>
                  <a:pt x="812" y="1258"/>
                  <a:pt x="812" y="1258"/>
                </a:cubicBezTo>
                <a:cubicBezTo>
                  <a:pt x="813" y="1261"/>
                  <a:pt x="813" y="1261"/>
                  <a:pt x="813" y="1261"/>
                </a:cubicBezTo>
                <a:cubicBezTo>
                  <a:pt x="813" y="1266"/>
                  <a:pt x="813" y="1266"/>
                  <a:pt x="813" y="1266"/>
                </a:cubicBezTo>
                <a:cubicBezTo>
                  <a:pt x="813" y="1268"/>
                  <a:pt x="813" y="1268"/>
                  <a:pt x="813" y="1268"/>
                </a:cubicBezTo>
                <a:cubicBezTo>
                  <a:pt x="812" y="1269"/>
                  <a:pt x="812" y="1269"/>
                  <a:pt x="812" y="1269"/>
                </a:cubicBezTo>
                <a:cubicBezTo>
                  <a:pt x="813" y="1276"/>
                  <a:pt x="813" y="1276"/>
                  <a:pt x="813" y="1276"/>
                </a:cubicBezTo>
                <a:cubicBezTo>
                  <a:pt x="813" y="1277"/>
                  <a:pt x="813" y="1277"/>
                  <a:pt x="813" y="1277"/>
                </a:cubicBezTo>
                <a:cubicBezTo>
                  <a:pt x="811" y="1278"/>
                  <a:pt x="811" y="1278"/>
                  <a:pt x="811" y="1278"/>
                </a:cubicBezTo>
                <a:cubicBezTo>
                  <a:pt x="810" y="1279"/>
                  <a:pt x="810" y="1279"/>
                  <a:pt x="810" y="1279"/>
                </a:cubicBezTo>
                <a:cubicBezTo>
                  <a:pt x="810" y="1283"/>
                  <a:pt x="810" y="1283"/>
                  <a:pt x="810" y="1283"/>
                </a:cubicBezTo>
                <a:cubicBezTo>
                  <a:pt x="811" y="1284"/>
                  <a:pt x="811" y="1284"/>
                  <a:pt x="811" y="1284"/>
                </a:cubicBezTo>
                <a:cubicBezTo>
                  <a:pt x="812" y="1283"/>
                  <a:pt x="812" y="1283"/>
                  <a:pt x="812" y="1283"/>
                </a:cubicBezTo>
                <a:cubicBezTo>
                  <a:pt x="813" y="1284"/>
                  <a:pt x="813" y="1284"/>
                  <a:pt x="813" y="1284"/>
                </a:cubicBezTo>
                <a:cubicBezTo>
                  <a:pt x="812" y="1285"/>
                  <a:pt x="812" y="1285"/>
                  <a:pt x="812" y="1285"/>
                </a:cubicBezTo>
                <a:cubicBezTo>
                  <a:pt x="812" y="1296"/>
                  <a:pt x="812" y="1296"/>
                  <a:pt x="812" y="1296"/>
                </a:cubicBezTo>
                <a:cubicBezTo>
                  <a:pt x="813" y="1300"/>
                  <a:pt x="813" y="1300"/>
                  <a:pt x="813" y="1300"/>
                </a:cubicBezTo>
                <a:cubicBezTo>
                  <a:pt x="813" y="1303"/>
                  <a:pt x="813" y="1303"/>
                  <a:pt x="813" y="1303"/>
                </a:cubicBezTo>
                <a:cubicBezTo>
                  <a:pt x="813" y="1306"/>
                  <a:pt x="813" y="1306"/>
                  <a:pt x="813" y="1306"/>
                </a:cubicBezTo>
                <a:cubicBezTo>
                  <a:pt x="811" y="1308"/>
                  <a:pt x="811" y="1308"/>
                  <a:pt x="811" y="1308"/>
                </a:cubicBezTo>
                <a:cubicBezTo>
                  <a:pt x="811" y="1311"/>
                  <a:pt x="811" y="1311"/>
                  <a:pt x="811" y="1311"/>
                </a:cubicBezTo>
                <a:cubicBezTo>
                  <a:pt x="813" y="1314"/>
                  <a:pt x="813" y="1314"/>
                  <a:pt x="813" y="1314"/>
                </a:cubicBezTo>
                <a:cubicBezTo>
                  <a:pt x="813" y="1316"/>
                  <a:pt x="813" y="1316"/>
                  <a:pt x="813" y="1316"/>
                </a:cubicBezTo>
                <a:cubicBezTo>
                  <a:pt x="813" y="1322"/>
                  <a:pt x="813" y="1322"/>
                  <a:pt x="813" y="1322"/>
                </a:cubicBezTo>
                <a:cubicBezTo>
                  <a:pt x="811" y="1323"/>
                  <a:pt x="811" y="1323"/>
                  <a:pt x="811" y="1323"/>
                </a:cubicBezTo>
                <a:cubicBezTo>
                  <a:pt x="811" y="1326"/>
                  <a:pt x="811" y="1326"/>
                  <a:pt x="811" y="1326"/>
                </a:cubicBezTo>
                <a:cubicBezTo>
                  <a:pt x="812" y="1328"/>
                  <a:pt x="812" y="1328"/>
                  <a:pt x="812" y="1328"/>
                </a:cubicBezTo>
                <a:cubicBezTo>
                  <a:pt x="812" y="1329"/>
                  <a:pt x="812" y="1329"/>
                  <a:pt x="812" y="1329"/>
                </a:cubicBezTo>
                <a:cubicBezTo>
                  <a:pt x="810" y="1331"/>
                  <a:pt x="810" y="1331"/>
                  <a:pt x="810" y="1331"/>
                </a:cubicBezTo>
                <a:cubicBezTo>
                  <a:pt x="810" y="1334"/>
                  <a:pt x="810" y="1334"/>
                  <a:pt x="810" y="1334"/>
                </a:cubicBezTo>
                <a:cubicBezTo>
                  <a:pt x="809" y="1336"/>
                  <a:pt x="809" y="1336"/>
                  <a:pt x="809" y="1336"/>
                </a:cubicBezTo>
                <a:cubicBezTo>
                  <a:pt x="810" y="1339"/>
                  <a:pt x="810" y="1339"/>
                  <a:pt x="810" y="1339"/>
                </a:cubicBezTo>
                <a:cubicBezTo>
                  <a:pt x="809" y="1340"/>
                  <a:pt x="809" y="1340"/>
                  <a:pt x="809" y="1340"/>
                </a:cubicBezTo>
                <a:cubicBezTo>
                  <a:pt x="808" y="1344"/>
                  <a:pt x="808" y="1344"/>
                  <a:pt x="808" y="1344"/>
                </a:cubicBezTo>
                <a:cubicBezTo>
                  <a:pt x="808" y="1346"/>
                  <a:pt x="808" y="1346"/>
                  <a:pt x="808" y="1346"/>
                </a:cubicBezTo>
                <a:cubicBezTo>
                  <a:pt x="809" y="1349"/>
                  <a:pt x="809" y="1349"/>
                  <a:pt x="809" y="1349"/>
                </a:cubicBezTo>
                <a:cubicBezTo>
                  <a:pt x="810" y="1352"/>
                  <a:pt x="810" y="1352"/>
                  <a:pt x="810" y="1352"/>
                </a:cubicBezTo>
                <a:cubicBezTo>
                  <a:pt x="811" y="1353"/>
                  <a:pt x="811" y="1353"/>
                  <a:pt x="811" y="1353"/>
                </a:cubicBezTo>
                <a:cubicBezTo>
                  <a:pt x="810" y="1354"/>
                  <a:pt x="810" y="1354"/>
                  <a:pt x="810" y="1354"/>
                </a:cubicBezTo>
                <a:cubicBezTo>
                  <a:pt x="809" y="1357"/>
                  <a:pt x="809" y="1357"/>
                  <a:pt x="809" y="1357"/>
                </a:cubicBezTo>
                <a:cubicBezTo>
                  <a:pt x="810" y="1358"/>
                  <a:pt x="810" y="1358"/>
                  <a:pt x="810" y="1358"/>
                </a:cubicBezTo>
                <a:cubicBezTo>
                  <a:pt x="809" y="1360"/>
                  <a:pt x="809" y="1360"/>
                  <a:pt x="809" y="1360"/>
                </a:cubicBezTo>
                <a:cubicBezTo>
                  <a:pt x="807" y="1361"/>
                  <a:pt x="807" y="1361"/>
                  <a:pt x="807" y="1361"/>
                </a:cubicBezTo>
                <a:cubicBezTo>
                  <a:pt x="807" y="1363"/>
                  <a:pt x="807" y="1363"/>
                  <a:pt x="807" y="1363"/>
                </a:cubicBezTo>
                <a:cubicBezTo>
                  <a:pt x="808" y="1366"/>
                  <a:pt x="808" y="1366"/>
                  <a:pt x="808" y="1366"/>
                </a:cubicBezTo>
                <a:cubicBezTo>
                  <a:pt x="808" y="1368"/>
                  <a:pt x="808" y="1368"/>
                  <a:pt x="808" y="1368"/>
                </a:cubicBezTo>
                <a:cubicBezTo>
                  <a:pt x="810" y="1374"/>
                  <a:pt x="810" y="1374"/>
                  <a:pt x="810" y="1374"/>
                </a:cubicBezTo>
                <a:cubicBezTo>
                  <a:pt x="810" y="1377"/>
                  <a:pt x="810" y="1377"/>
                  <a:pt x="810" y="1377"/>
                </a:cubicBezTo>
                <a:cubicBezTo>
                  <a:pt x="809" y="1378"/>
                  <a:pt x="809" y="1378"/>
                  <a:pt x="809" y="1378"/>
                </a:cubicBezTo>
                <a:cubicBezTo>
                  <a:pt x="809" y="1380"/>
                  <a:pt x="809" y="1380"/>
                  <a:pt x="809" y="1380"/>
                </a:cubicBezTo>
                <a:cubicBezTo>
                  <a:pt x="812" y="1383"/>
                  <a:pt x="812" y="1383"/>
                  <a:pt x="812" y="1383"/>
                </a:cubicBezTo>
                <a:cubicBezTo>
                  <a:pt x="812" y="1387"/>
                  <a:pt x="812" y="1387"/>
                  <a:pt x="812" y="1387"/>
                </a:cubicBezTo>
                <a:cubicBezTo>
                  <a:pt x="811" y="1389"/>
                  <a:pt x="811" y="1389"/>
                  <a:pt x="811" y="1389"/>
                </a:cubicBezTo>
                <a:cubicBezTo>
                  <a:pt x="811" y="1390"/>
                  <a:pt x="811" y="1390"/>
                  <a:pt x="811" y="1390"/>
                </a:cubicBezTo>
                <a:cubicBezTo>
                  <a:pt x="812" y="1392"/>
                  <a:pt x="812" y="1392"/>
                  <a:pt x="812" y="1392"/>
                </a:cubicBezTo>
                <a:cubicBezTo>
                  <a:pt x="811" y="1393"/>
                  <a:pt x="811" y="1393"/>
                  <a:pt x="811" y="1393"/>
                </a:cubicBezTo>
                <a:cubicBezTo>
                  <a:pt x="811" y="1395"/>
                  <a:pt x="811" y="1395"/>
                  <a:pt x="811" y="1395"/>
                </a:cubicBezTo>
                <a:cubicBezTo>
                  <a:pt x="811" y="1396"/>
                  <a:pt x="811" y="1396"/>
                  <a:pt x="811" y="1396"/>
                </a:cubicBezTo>
                <a:cubicBezTo>
                  <a:pt x="814" y="1399"/>
                  <a:pt x="814" y="1399"/>
                  <a:pt x="814" y="1399"/>
                </a:cubicBezTo>
                <a:cubicBezTo>
                  <a:pt x="814" y="1401"/>
                  <a:pt x="814" y="1401"/>
                  <a:pt x="814" y="1401"/>
                </a:cubicBezTo>
                <a:cubicBezTo>
                  <a:pt x="813" y="1403"/>
                  <a:pt x="813" y="1403"/>
                  <a:pt x="813" y="1403"/>
                </a:cubicBezTo>
                <a:cubicBezTo>
                  <a:pt x="811" y="1404"/>
                  <a:pt x="811" y="1404"/>
                  <a:pt x="811" y="1404"/>
                </a:cubicBezTo>
                <a:cubicBezTo>
                  <a:pt x="810" y="1407"/>
                  <a:pt x="810" y="1407"/>
                  <a:pt x="810" y="1407"/>
                </a:cubicBezTo>
                <a:cubicBezTo>
                  <a:pt x="810" y="1408"/>
                  <a:pt x="810" y="1408"/>
                  <a:pt x="810" y="1408"/>
                </a:cubicBezTo>
                <a:cubicBezTo>
                  <a:pt x="811" y="1408"/>
                  <a:pt x="811" y="1408"/>
                  <a:pt x="811" y="1408"/>
                </a:cubicBezTo>
                <a:cubicBezTo>
                  <a:pt x="810" y="1411"/>
                  <a:pt x="810" y="1411"/>
                  <a:pt x="810" y="1411"/>
                </a:cubicBezTo>
                <a:cubicBezTo>
                  <a:pt x="809" y="1412"/>
                  <a:pt x="809" y="1412"/>
                  <a:pt x="809" y="1412"/>
                </a:cubicBezTo>
                <a:cubicBezTo>
                  <a:pt x="809" y="1414"/>
                  <a:pt x="809" y="1414"/>
                  <a:pt x="809" y="1414"/>
                </a:cubicBezTo>
                <a:cubicBezTo>
                  <a:pt x="809" y="1417"/>
                  <a:pt x="809" y="1417"/>
                  <a:pt x="809" y="1417"/>
                </a:cubicBezTo>
                <a:cubicBezTo>
                  <a:pt x="808" y="1419"/>
                  <a:pt x="808" y="1419"/>
                  <a:pt x="808" y="1419"/>
                </a:cubicBezTo>
                <a:cubicBezTo>
                  <a:pt x="808" y="1420"/>
                  <a:pt x="808" y="1420"/>
                  <a:pt x="808" y="1420"/>
                </a:cubicBezTo>
                <a:cubicBezTo>
                  <a:pt x="807" y="1421"/>
                  <a:pt x="807" y="1421"/>
                  <a:pt x="807" y="1421"/>
                </a:cubicBezTo>
                <a:cubicBezTo>
                  <a:pt x="807" y="1424"/>
                  <a:pt x="807" y="1424"/>
                  <a:pt x="807" y="1424"/>
                </a:cubicBezTo>
                <a:cubicBezTo>
                  <a:pt x="806" y="1425"/>
                  <a:pt x="806" y="1425"/>
                  <a:pt x="806" y="1425"/>
                </a:cubicBezTo>
                <a:cubicBezTo>
                  <a:pt x="806" y="1426"/>
                  <a:pt x="806" y="1426"/>
                  <a:pt x="806" y="1426"/>
                </a:cubicBezTo>
                <a:cubicBezTo>
                  <a:pt x="807" y="1427"/>
                  <a:pt x="807" y="1427"/>
                  <a:pt x="807" y="1427"/>
                </a:cubicBezTo>
                <a:cubicBezTo>
                  <a:pt x="806" y="1429"/>
                  <a:pt x="806" y="1429"/>
                  <a:pt x="806" y="1429"/>
                </a:cubicBezTo>
                <a:cubicBezTo>
                  <a:pt x="805" y="1432"/>
                  <a:pt x="805" y="1432"/>
                  <a:pt x="805" y="1432"/>
                </a:cubicBezTo>
                <a:cubicBezTo>
                  <a:pt x="805" y="1434"/>
                  <a:pt x="805" y="1434"/>
                  <a:pt x="805" y="1434"/>
                </a:cubicBezTo>
                <a:cubicBezTo>
                  <a:pt x="804" y="1434"/>
                  <a:pt x="804" y="1434"/>
                  <a:pt x="804" y="1434"/>
                </a:cubicBezTo>
                <a:cubicBezTo>
                  <a:pt x="804" y="1436"/>
                  <a:pt x="804" y="1436"/>
                  <a:pt x="804" y="1436"/>
                </a:cubicBezTo>
                <a:cubicBezTo>
                  <a:pt x="803" y="1438"/>
                  <a:pt x="803" y="1438"/>
                  <a:pt x="803" y="1438"/>
                </a:cubicBezTo>
                <a:cubicBezTo>
                  <a:pt x="803" y="1439"/>
                  <a:pt x="803" y="1439"/>
                  <a:pt x="803" y="1439"/>
                </a:cubicBezTo>
                <a:cubicBezTo>
                  <a:pt x="804" y="1441"/>
                  <a:pt x="804" y="1441"/>
                  <a:pt x="804" y="1441"/>
                </a:cubicBezTo>
                <a:cubicBezTo>
                  <a:pt x="804" y="1443"/>
                  <a:pt x="804" y="1443"/>
                  <a:pt x="804" y="1443"/>
                </a:cubicBezTo>
                <a:cubicBezTo>
                  <a:pt x="803" y="1444"/>
                  <a:pt x="803" y="1444"/>
                  <a:pt x="803" y="1444"/>
                </a:cubicBezTo>
                <a:cubicBezTo>
                  <a:pt x="801" y="1445"/>
                  <a:pt x="801" y="1445"/>
                  <a:pt x="801" y="1445"/>
                </a:cubicBezTo>
                <a:cubicBezTo>
                  <a:pt x="800" y="1444"/>
                  <a:pt x="800" y="1444"/>
                  <a:pt x="800" y="1444"/>
                </a:cubicBezTo>
                <a:cubicBezTo>
                  <a:pt x="799" y="1444"/>
                  <a:pt x="799" y="1444"/>
                  <a:pt x="799" y="1444"/>
                </a:cubicBezTo>
                <a:cubicBezTo>
                  <a:pt x="799" y="1445"/>
                  <a:pt x="799" y="1445"/>
                  <a:pt x="799" y="1445"/>
                </a:cubicBezTo>
                <a:cubicBezTo>
                  <a:pt x="799" y="1447"/>
                  <a:pt x="799" y="1447"/>
                  <a:pt x="799" y="1447"/>
                </a:cubicBezTo>
                <a:cubicBezTo>
                  <a:pt x="799" y="1451"/>
                  <a:pt x="799" y="1451"/>
                  <a:pt x="799" y="1451"/>
                </a:cubicBezTo>
                <a:cubicBezTo>
                  <a:pt x="800" y="1453"/>
                  <a:pt x="800" y="1453"/>
                  <a:pt x="800" y="1453"/>
                </a:cubicBezTo>
                <a:cubicBezTo>
                  <a:pt x="803" y="1454"/>
                  <a:pt x="803" y="1454"/>
                  <a:pt x="803" y="1454"/>
                </a:cubicBezTo>
                <a:cubicBezTo>
                  <a:pt x="803" y="1457"/>
                  <a:pt x="803" y="1457"/>
                  <a:pt x="803" y="1457"/>
                </a:cubicBezTo>
                <a:cubicBezTo>
                  <a:pt x="802" y="1459"/>
                  <a:pt x="802" y="1459"/>
                  <a:pt x="802" y="1459"/>
                </a:cubicBezTo>
                <a:cubicBezTo>
                  <a:pt x="806" y="1465"/>
                  <a:pt x="806" y="1465"/>
                  <a:pt x="806" y="1465"/>
                </a:cubicBezTo>
                <a:cubicBezTo>
                  <a:pt x="806" y="1466"/>
                  <a:pt x="806" y="1466"/>
                  <a:pt x="806" y="1466"/>
                </a:cubicBezTo>
                <a:cubicBezTo>
                  <a:pt x="807" y="1467"/>
                  <a:pt x="807" y="1467"/>
                  <a:pt x="807" y="1467"/>
                </a:cubicBezTo>
                <a:cubicBezTo>
                  <a:pt x="807" y="1471"/>
                  <a:pt x="807" y="1471"/>
                  <a:pt x="807" y="1471"/>
                </a:cubicBezTo>
                <a:cubicBezTo>
                  <a:pt x="806" y="1475"/>
                  <a:pt x="806" y="1475"/>
                  <a:pt x="806" y="1475"/>
                </a:cubicBezTo>
                <a:cubicBezTo>
                  <a:pt x="806" y="1476"/>
                  <a:pt x="806" y="1476"/>
                  <a:pt x="806" y="1476"/>
                </a:cubicBezTo>
                <a:cubicBezTo>
                  <a:pt x="806" y="1477"/>
                  <a:pt x="806" y="1477"/>
                  <a:pt x="806" y="1477"/>
                </a:cubicBezTo>
                <a:cubicBezTo>
                  <a:pt x="806" y="1478"/>
                  <a:pt x="806" y="1478"/>
                  <a:pt x="806" y="1478"/>
                </a:cubicBezTo>
                <a:cubicBezTo>
                  <a:pt x="805" y="1478"/>
                  <a:pt x="805" y="1478"/>
                  <a:pt x="805" y="1478"/>
                </a:cubicBezTo>
                <a:cubicBezTo>
                  <a:pt x="804" y="1478"/>
                  <a:pt x="804" y="1478"/>
                  <a:pt x="804" y="1478"/>
                </a:cubicBezTo>
                <a:cubicBezTo>
                  <a:pt x="803" y="1480"/>
                  <a:pt x="803" y="1480"/>
                  <a:pt x="803" y="1480"/>
                </a:cubicBezTo>
                <a:cubicBezTo>
                  <a:pt x="804" y="1482"/>
                  <a:pt x="804" y="1482"/>
                  <a:pt x="804" y="1482"/>
                </a:cubicBezTo>
                <a:cubicBezTo>
                  <a:pt x="805" y="1483"/>
                  <a:pt x="805" y="1483"/>
                  <a:pt x="805" y="1483"/>
                </a:cubicBezTo>
                <a:cubicBezTo>
                  <a:pt x="804" y="1487"/>
                  <a:pt x="804" y="1487"/>
                  <a:pt x="804" y="1487"/>
                </a:cubicBezTo>
                <a:cubicBezTo>
                  <a:pt x="804" y="1489"/>
                  <a:pt x="804" y="1489"/>
                  <a:pt x="804" y="1489"/>
                </a:cubicBezTo>
                <a:cubicBezTo>
                  <a:pt x="803" y="1490"/>
                  <a:pt x="803" y="1490"/>
                  <a:pt x="803" y="1490"/>
                </a:cubicBezTo>
                <a:cubicBezTo>
                  <a:pt x="804" y="1491"/>
                  <a:pt x="804" y="1491"/>
                  <a:pt x="804" y="1491"/>
                </a:cubicBezTo>
                <a:cubicBezTo>
                  <a:pt x="804" y="1492"/>
                  <a:pt x="804" y="1492"/>
                  <a:pt x="804" y="1492"/>
                </a:cubicBezTo>
                <a:cubicBezTo>
                  <a:pt x="804" y="1493"/>
                  <a:pt x="804" y="1493"/>
                  <a:pt x="804" y="1493"/>
                </a:cubicBezTo>
                <a:cubicBezTo>
                  <a:pt x="804" y="1494"/>
                  <a:pt x="804" y="1494"/>
                  <a:pt x="804" y="1494"/>
                </a:cubicBezTo>
                <a:cubicBezTo>
                  <a:pt x="807" y="1499"/>
                  <a:pt x="807" y="1499"/>
                  <a:pt x="807" y="1499"/>
                </a:cubicBezTo>
                <a:cubicBezTo>
                  <a:pt x="808" y="1500"/>
                  <a:pt x="808" y="1500"/>
                  <a:pt x="808" y="1500"/>
                </a:cubicBezTo>
                <a:cubicBezTo>
                  <a:pt x="809" y="1501"/>
                  <a:pt x="809" y="1501"/>
                  <a:pt x="809" y="1501"/>
                </a:cubicBezTo>
                <a:cubicBezTo>
                  <a:pt x="812" y="1503"/>
                  <a:pt x="812" y="1503"/>
                  <a:pt x="812" y="1503"/>
                </a:cubicBezTo>
                <a:cubicBezTo>
                  <a:pt x="815" y="1502"/>
                  <a:pt x="815" y="1502"/>
                  <a:pt x="815" y="1502"/>
                </a:cubicBezTo>
                <a:cubicBezTo>
                  <a:pt x="815" y="1499"/>
                  <a:pt x="815" y="1499"/>
                  <a:pt x="815" y="1499"/>
                </a:cubicBezTo>
                <a:cubicBezTo>
                  <a:pt x="815" y="1498"/>
                  <a:pt x="815" y="1498"/>
                  <a:pt x="815" y="1498"/>
                </a:cubicBezTo>
                <a:cubicBezTo>
                  <a:pt x="817" y="1499"/>
                  <a:pt x="817" y="1499"/>
                  <a:pt x="817" y="1499"/>
                </a:cubicBezTo>
                <a:cubicBezTo>
                  <a:pt x="819" y="1500"/>
                  <a:pt x="819" y="1500"/>
                  <a:pt x="819" y="1500"/>
                </a:cubicBezTo>
                <a:cubicBezTo>
                  <a:pt x="819" y="1500"/>
                  <a:pt x="819" y="1500"/>
                  <a:pt x="819" y="1500"/>
                </a:cubicBezTo>
                <a:cubicBezTo>
                  <a:pt x="821" y="1500"/>
                  <a:pt x="821" y="1500"/>
                  <a:pt x="821" y="1500"/>
                </a:cubicBezTo>
                <a:cubicBezTo>
                  <a:pt x="820" y="1501"/>
                  <a:pt x="820" y="1501"/>
                  <a:pt x="820" y="1501"/>
                </a:cubicBezTo>
                <a:cubicBezTo>
                  <a:pt x="817" y="1503"/>
                  <a:pt x="817" y="1503"/>
                  <a:pt x="817" y="1503"/>
                </a:cubicBezTo>
                <a:cubicBezTo>
                  <a:pt x="817" y="1505"/>
                  <a:pt x="817" y="1505"/>
                  <a:pt x="817" y="1505"/>
                </a:cubicBezTo>
                <a:cubicBezTo>
                  <a:pt x="819" y="1505"/>
                  <a:pt x="819" y="1505"/>
                  <a:pt x="819" y="1505"/>
                </a:cubicBezTo>
                <a:cubicBezTo>
                  <a:pt x="820" y="1505"/>
                  <a:pt x="820" y="1505"/>
                  <a:pt x="820" y="1505"/>
                </a:cubicBezTo>
                <a:cubicBezTo>
                  <a:pt x="821" y="1506"/>
                  <a:pt x="821" y="1506"/>
                  <a:pt x="821" y="1506"/>
                </a:cubicBezTo>
                <a:cubicBezTo>
                  <a:pt x="821" y="1510"/>
                  <a:pt x="821" y="1510"/>
                  <a:pt x="821" y="1510"/>
                </a:cubicBezTo>
                <a:cubicBezTo>
                  <a:pt x="822" y="1511"/>
                  <a:pt x="822" y="1511"/>
                  <a:pt x="822" y="1511"/>
                </a:cubicBezTo>
                <a:cubicBezTo>
                  <a:pt x="821" y="1511"/>
                  <a:pt x="821" y="1511"/>
                  <a:pt x="821" y="1511"/>
                </a:cubicBezTo>
                <a:cubicBezTo>
                  <a:pt x="820" y="1510"/>
                  <a:pt x="820" y="1510"/>
                  <a:pt x="820" y="1510"/>
                </a:cubicBezTo>
                <a:cubicBezTo>
                  <a:pt x="820" y="1509"/>
                  <a:pt x="820" y="1509"/>
                  <a:pt x="820" y="1509"/>
                </a:cubicBezTo>
                <a:cubicBezTo>
                  <a:pt x="818" y="1508"/>
                  <a:pt x="818" y="1508"/>
                  <a:pt x="818" y="1508"/>
                </a:cubicBezTo>
                <a:cubicBezTo>
                  <a:pt x="818" y="1509"/>
                  <a:pt x="818" y="1509"/>
                  <a:pt x="818" y="1509"/>
                </a:cubicBezTo>
                <a:cubicBezTo>
                  <a:pt x="818" y="1510"/>
                  <a:pt x="818" y="1510"/>
                  <a:pt x="818" y="1510"/>
                </a:cubicBezTo>
                <a:cubicBezTo>
                  <a:pt x="820" y="1511"/>
                  <a:pt x="820" y="1511"/>
                  <a:pt x="820" y="1511"/>
                </a:cubicBezTo>
                <a:cubicBezTo>
                  <a:pt x="820" y="1512"/>
                  <a:pt x="820" y="1512"/>
                  <a:pt x="820" y="1512"/>
                </a:cubicBezTo>
                <a:cubicBezTo>
                  <a:pt x="819" y="1513"/>
                  <a:pt x="819" y="1513"/>
                  <a:pt x="819" y="1513"/>
                </a:cubicBezTo>
                <a:cubicBezTo>
                  <a:pt x="818" y="1514"/>
                  <a:pt x="818" y="1514"/>
                  <a:pt x="818" y="1514"/>
                </a:cubicBezTo>
                <a:cubicBezTo>
                  <a:pt x="818" y="1516"/>
                  <a:pt x="818" y="1516"/>
                  <a:pt x="818" y="1516"/>
                </a:cubicBezTo>
                <a:cubicBezTo>
                  <a:pt x="820" y="1518"/>
                  <a:pt x="820" y="1518"/>
                  <a:pt x="820" y="1518"/>
                </a:cubicBezTo>
                <a:cubicBezTo>
                  <a:pt x="818" y="1519"/>
                  <a:pt x="818" y="1519"/>
                  <a:pt x="818" y="1519"/>
                </a:cubicBezTo>
                <a:cubicBezTo>
                  <a:pt x="818" y="1521"/>
                  <a:pt x="818" y="1521"/>
                  <a:pt x="818" y="1521"/>
                </a:cubicBezTo>
                <a:cubicBezTo>
                  <a:pt x="819" y="1521"/>
                  <a:pt x="819" y="1521"/>
                  <a:pt x="819" y="1521"/>
                </a:cubicBezTo>
                <a:cubicBezTo>
                  <a:pt x="817" y="1523"/>
                  <a:pt x="817" y="1523"/>
                  <a:pt x="817" y="1523"/>
                </a:cubicBezTo>
                <a:cubicBezTo>
                  <a:pt x="817" y="1524"/>
                  <a:pt x="817" y="1524"/>
                  <a:pt x="817" y="1524"/>
                </a:cubicBezTo>
                <a:cubicBezTo>
                  <a:pt x="820" y="1526"/>
                  <a:pt x="820" y="1526"/>
                  <a:pt x="820" y="1526"/>
                </a:cubicBezTo>
                <a:cubicBezTo>
                  <a:pt x="819" y="1527"/>
                  <a:pt x="819" y="1527"/>
                  <a:pt x="819" y="1527"/>
                </a:cubicBezTo>
                <a:cubicBezTo>
                  <a:pt x="819" y="1530"/>
                  <a:pt x="819" y="1530"/>
                  <a:pt x="819" y="1530"/>
                </a:cubicBezTo>
                <a:cubicBezTo>
                  <a:pt x="817" y="1531"/>
                  <a:pt x="817" y="1531"/>
                  <a:pt x="817" y="1531"/>
                </a:cubicBezTo>
                <a:cubicBezTo>
                  <a:pt x="817" y="1533"/>
                  <a:pt x="817" y="1533"/>
                  <a:pt x="817" y="1533"/>
                </a:cubicBezTo>
                <a:cubicBezTo>
                  <a:pt x="818" y="1534"/>
                  <a:pt x="818" y="1534"/>
                  <a:pt x="818" y="1534"/>
                </a:cubicBezTo>
                <a:cubicBezTo>
                  <a:pt x="820" y="1534"/>
                  <a:pt x="820" y="1534"/>
                  <a:pt x="820" y="1534"/>
                </a:cubicBezTo>
                <a:cubicBezTo>
                  <a:pt x="822" y="1535"/>
                  <a:pt x="822" y="1535"/>
                  <a:pt x="822" y="1535"/>
                </a:cubicBezTo>
                <a:cubicBezTo>
                  <a:pt x="822" y="1537"/>
                  <a:pt x="822" y="1537"/>
                  <a:pt x="822" y="1537"/>
                </a:cubicBezTo>
                <a:cubicBezTo>
                  <a:pt x="824" y="1537"/>
                  <a:pt x="824" y="1537"/>
                  <a:pt x="824" y="1537"/>
                </a:cubicBezTo>
                <a:cubicBezTo>
                  <a:pt x="824" y="1538"/>
                  <a:pt x="824" y="1538"/>
                  <a:pt x="824" y="1538"/>
                </a:cubicBezTo>
                <a:cubicBezTo>
                  <a:pt x="824" y="1541"/>
                  <a:pt x="824" y="1541"/>
                  <a:pt x="824" y="1541"/>
                </a:cubicBezTo>
                <a:cubicBezTo>
                  <a:pt x="823" y="1543"/>
                  <a:pt x="823" y="1543"/>
                  <a:pt x="823" y="1543"/>
                </a:cubicBezTo>
                <a:cubicBezTo>
                  <a:pt x="820" y="1545"/>
                  <a:pt x="820" y="1545"/>
                  <a:pt x="820" y="1545"/>
                </a:cubicBezTo>
                <a:cubicBezTo>
                  <a:pt x="819" y="1545"/>
                  <a:pt x="819" y="1545"/>
                  <a:pt x="819" y="1545"/>
                </a:cubicBezTo>
                <a:cubicBezTo>
                  <a:pt x="819" y="1547"/>
                  <a:pt x="819" y="1547"/>
                  <a:pt x="819" y="1547"/>
                </a:cubicBezTo>
                <a:cubicBezTo>
                  <a:pt x="819" y="1549"/>
                  <a:pt x="819" y="1549"/>
                  <a:pt x="819" y="1549"/>
                </a:cubicBezTo>
                <a:cubicBezTo>
                  <a:pt x="819" y="1550"/>
                  <a:pt x="819" y="1550"/>
                  <a:pt x="819" y="1550"/>
                </a:cubicBezTo>
                <a:cubicBezTo>
                  <a:pt x="819" y="1551"/>
                  <a:pt x="819" y="1551"/>
                  <a:pt x="819" y="1551"/>
                </a:cubicBezTo>
                <a:cubicBezTo>
                  <a:pt x="820" y="1552"/>
                  <a:pt x="820" y="1552"/>
                  <a:pt x="820" y="1552"/>
                </a:cubicBezTo>
                <a:cubicBezTo>
                  <a:pt x="818" y="1554"/>
                  <a:pt x="818" y="1554"/>
                  <a:pt x="818" y="1554"/>
                </a:cubicBezTo>
                <a:cubicBezTo>
                  <a:pt x="817" y="1557"/>
                  <a:pt x="817" y="1557"/>
                  <a:pt x="817" y="1557"/>
                </a:cubicBezTo>
                <a:cubicBezTo>
                  <a:pt x="817" y="1559"/>
                  <a:pt x="817" y="1559"/>
                  <a:pt x="817" y="1559"/>
                </a:cubicBezTo>
                <a:cubicBezTo>
                  <a:pt x="818" y="1560"/>
                  <a:pt x="818" y="1560"/>
                  <a:pt x="818" y="1560"/>
                </a:cubicBezTo>
                <a:cubicBezTo>
                  <a:pt x="818" y="1561"/>
                  <a:pt x="818" y="1561"/>
                  <a:pt x="818" y="1561"/>
                </a:cubicBezTo>
                <a:cubicBezTo>
                  <a:pt x="817" y="1565"/>
                  <a:pt x="817" y="1565"/>
                  <a:pt x="817" y="1565"/>
                </a:cubicBezTo>
                <a:cubicBezTo>
                  <a:pt x="816" y="1565"/>
                  <a:pt x="816" y="1565"/>
                  <a:pt x="816" y="1565"/>
                </a:cubicBezTo>
                <a:cubicBezTo>
                  <a:pt x="816" y="1567"/>
                  <a:pt x="816" y="1567"/>
                  <a:pt x="816" y="1567"/>
                </a:cubicBezTo>
                <a:cubicBezTo>
                  <a:pt x="815" y="1566"/>
                  <a:pt x="815" y="1566"/>
                  <a:pt x="815" y="1566"/>
                </a:cubicBezTo>
                <a:cubicBezTo>
                  <a:pt x="816" y="1565"/>
                  <a:pt x="816" y="1565"/>
                  <a:pt x="816" y="1565"/>
                </a:cubicBezTo>
                <a:cubicBezTo>
                  <a:pt x="816" y="1562"/>
                  <a:pt x="816" y="1562"/>
                  <a:pt x="816" y="1562"/>
                </a:cubicBezTo>
                <a:cubicBezTo>
                  <a:pt x="816" y="1560"/>
                  <a:pt x="816" y="1560"/>
                  <a:pt x="816" y="1560"/>
                </a:cubicBezTo>
                <a:cubicBezTo>
                  <a:pt x="816" y="1559"/>
                  <a:pt x="816" y="1559"/>
                  <a:pt x="816" y="1559"/>
                </a:cubicBezTo>
                <a:cubicBezTo>
                  <a:pt x="815" y="1559"/>
                  <a:pt x="815" y="1559"/>
                  <a:pt x="815" y="1559"/>
                </a:cubicBezTo>
                <a:cubicBezTo>
                  <a:pt x="813" y="1560"/>
                  <a:pt x="813" y="1560"/>
                  <a:pt x="813" y="1560"/>
                </a:cubicBezTo>
                <a:cubicBezTo>
                  <a:pt x="811" y="1561"/>
                  <a:pt x="811" y="1561"/>
                  <a:pt x="811" y="1561"/>
                </a:cubicBezTo>
                <a:cubicBezTo>
                  <a:pt x="810" y="1561"/>
                  <a:pt x="810" y="1561"/>
                  <a:pt x="810" y="1561"/>
                </a:cubicBezTo>
                <a:cubicBezTo>
                  <a:pt x="810" y="1560"/>
                  <a:pt x="810" y="1560"/>
                  <a:pt x="810" y="1560"/>
                </a:cubicBezTo>
                <a:cubicBezTo>
                  <a:pt x="812" y="1559"/>
                  <a:pt x="812" y="1559"/>
                  <a:pt x="812" y="1559"/>
                </a:cubicBezTo>
                <a:cubicBezTo>
                  <a:pt x="813" y="1559"/>
                  <a:pt x="813" y="1559"/>
                  <a:pt x="813" y="1559"/>
                </a:cubicBezTo>
                <a:cubicBezTo>
                  <a:pt x="813" y="1556"/>
                  <a:pt x="813" y="1556"/>
                  <a:pt x="813" y="1556"/>
                </a:cubicBezTo>
                <a:cubicBezTo>
                  <a:pt x="812" y="1555"/>
                  <a:pt x="812" y="1555"/>
                  <a:pt x="812" y="1555"/>
                </a:cubicBezTo>
                <a:cubicBezTo>
                  <a:pt x="810" y="1556"/>
                  <a:pt x="810" y="1556"/>
                  <a:pt x="810" y="1556"/>
                </a:cubicBezTo>
                <a:cubicBezTo>
                  <a:pt x="807" y="1556"/>
                  <a:pt x="807" y="1556"/>
                  <a:pt x="807" y="1556"/>
                </a:cubicBezTo>
                <a:cubicBezTo>
                  <a:pt x="805" y="1556"/>
                  <a:pt x="805" y="1556"/>
                  <a:pt x="805" y="1556"/>
                </a:cubicBezTo>
                <a:cubicBezTo>
                  <a:pt x="804" y="1556"/>
                  <a:pt x="804" y="1556"/>
                  <a:pt x="804" y="1556"/>
                </a:cubicBezTo>
                <a:cubicBezTo>
                  <a:pt x="804" y="1557"/>
                  <a:pt x="804" y="1557"/>
                  <a:pt x="804" y="1557"/>
                </a:cubicBezTo>
                <a:cubicBezTo>
                  <a:pt x="805" y="1559"/>
                  <a:pt x="805" y="1559"/>
                  <a:pt x="805" y="1559"/>
                </a:cubicBezTo>
                <a:cubicBezTo>
                  <a:pt x="806" y="1560"/>
                  <a:pt x="806" y="1560"/>
                  <a:pt x="806" y="1560"/>
                </a:cubicBezTo>
                <a:cubicBezTo>
                  <a:pt x="806" y="1561"/>
                  <a:pt x="806" y="1561"/>
                  <a:pt x="806" y="1561"/>
                </a:cubicBezTo>
                <a:cubicBezTo>
                  <a:pt x="805" y="1561"/>
                  <a:pt x="805" y="1561"/>
                  <a:pt x="805" y="1561"/>
                </a:cubicBezTo>
                <a:cubicBezTo>
                  <a:pt x="804" y="1563"/>
                  <a:pt x="804" y="1563"/>
                  <a:pt x="804" y="1563"/>
                </a:cubicBezTo>
                <a:cubicBezTo>
                  <a:pt x="803" y="1564"/>
                  <a:pt x="803" y="1564"/>
                  <a:pt x="803" y="1564"/>
                </a:cubicBezTo>
                <a:cubicBezTo>
                  <a:pt x="802" y="1566"/>
                  <a:pt x="802" y="1566"/>
                  <a:pt x="802" y="1566"/>
                </a:cubicBezTo>
                <a:cubicBezTo>
                  <a:pt x="799" y="1567"/>
                  <a:pt x="799" y="1567"/>
                  <a:pt x="799" y="1567"/>
                </a:cubicBezTo>
                <a:cubicBezTo>
                  <a:pt x="799" y="1569"/>
                  <a:pt x="799" y="1569"/>
                  <a:pt x="799" y="1569"/>
                </a:cubicBezTo>
                <a:cubicBezTo>
                  <a:pt x="802" y="1572"/>
                  <a:pt x="802" y="1572"/>
                  <a:pt x="802" y="1572"/>
                </a:cubicBezTo>
                <a:cubicBezTo>
                  <a:pt x="804" y="1572"/>
                  <a:pt x="804" y="1572"/>
                  <a:pt x="804" y="1572"/>
                </a:cubicBezTo>
                <a:cubicBezTo>
                  <a:pt x="805" y="1571"/>
                  <a:pt x="805" y="1571"/>
                  <a:pt x="805" y="1571"/>
                </a:cubicBezTo>
                <a:cubicBezTo>
                  <a:pt x="804" y="1570"/>
                  <a:pt x="804" y="1570"/>
                  <a:pt x="804" y="1570"/>
                </a:cubicBezTo>
                <a:cubicBezTo>
                  <a:pt x="803" y="1569"/>
                  <a:pt x="803" y="1569"/>
                  <a:pt x="803" y="1569"/>
                </a:cubicBezTo>
                <a:cubicBezTo>
                  <a:pt x="802" y="1568"/>
                  <a:pt x="802" y="1568"/>
                  <a:pt x="802" y="1568"/>
                </a:cubicBezTo>
                <a:cubicBezTo>
                  <a:pt x="803" y="1567"/>
                  <a:pt x="803" y="1567"/>
                  <a:pt x="803" y="1567"/>
                </a:cubicBezTo>
                <a:cubicBezTo>
                  <a:pt x="806" y="1566"/>
                  <a:pt x="806" y="1566"/>
                  <a:pt x="806" y="1566"/>
                </a:cubicBezTo>
                <a:cubicBezTo>
                  <a:pt x="806" y="1566"/>
                  <a:pt x="806" y="1566"/>
                  <a:pt x="806" y="1566"/>
                </a:cubicBezTo>
                <a:cubicBezTo>
                  <a:pt x="807" y="1568"/>
                  <a:pt x="807" y="1568"/>
                  <a:pt x="807" y="1568"/>
                </a:cubicBezTo>
                <a:cubicBezTo>
                  <a:pt x="809" y="1569"/>
                  <a:pt x="809" y="1569"/>
                  <a:pt x="809" y="1569"/>
                </a:cubicBezTo>
                <a:cubicBezTo>
                  <a:pt x="811" y="1569"/>
                  <a:pt x="811" y="1569"/>
                  <a:pt x="811" y="1569"/>
                </a:cubicBezTo>
                <a:cubicBezTo>
                  <a:pt x="812" y="1568"/>
                  <a:pt x="812" y="1568"/>
                  <a:pt x="812" y="1568"/>
                </a:cubicBezTo>
                <a:cubicBezTo>
                  <a:pt x="813" y="1569"/>
                  <a:pt x="813" y="1569"/>
                  <a:pt x="813" y="1569"/>
                </a:cubicBezTo>
                <a:cubicBezTo>
                  <a:pt x="814" y="1570"/>
                  <a:pt x="814" y="1570"/>
                  <a:pt x="814" y="1570"/>
                </a:cubicBezTo>
                <a:cubicBezTo>
                  <a:pt x="817" y="1571"/>
                  <a:pt x="817" y="1571"/>
                  <a:pt x="817" y="1571"/>
                </a:cubicBezTo>
                <a:cubicBezTo>
                  <a:pt x="818" y="1572"/>
                  <a:pt x="818" y="1572"/>
                  <a:pt x="818" y="1572"/>
                </a:cubicBezTo>
                <a:cubicBezTo>
                  <a:pt x="816" y="1572"/>
                  <a:pt x="816" y="1572"/>
                  <a:pt x="816" y="1572"/>
                </a:cubicBezTo>
                <a:cubicBezTo>
                  <a:pt x="816" y="1574"/>
                  <a:pt x="816" y="1574"/>
                  <a:pt x="816" y="1574"/>
                </a:cubicBezTo>
                <a:cubicBezTo>
                  <a:pt x="817" y="1575"/>
                  <a:pt x="817" y="1575"/>
                  <a:pt x="817" y="1575"/>
                </a:cubicBezTo>
                <a:cubicBezTo>
                  <a:pt x="816" y="1576"/>
                  <a:pt x="816" y="1576"/>
                  <a:pt x="816" y="1576"/>
                </a:cubicBezTo>
                <a:cubicBezTo>
                  <a:pt x="815" y="1577"/>
                  <a:pt x="815" y="1577"/>
                  <a:pt x="815" y="1577"/>
                </a:cubicBezTo>
                <a:cubicBezTo>
                  <a:pt x="816" y="1578"/>
                  <a:pt x="816" y="1578"/>
                  <a:pt x="816" y="1578"/>
                </a:cubicBezTo>
                <a:cubicBezTo>
                  <a:pt x="817" y="1579"/>
                  <a:pt x="817" y="1579"/>
                  <a:pt x="817" y="1579"/>
                </a:cubicBezTo>
                <a:cubicBezTo>
                  <a:pt x="817" y="1580"/>
                  <a:pt x="817" y="1580"/>
                  <a:pt x="817" y="1580"/>
                </a:cubicBezTo>
                <a:cubicBezTo>
                  <a:pt x="815" y="1579"/>
                  <a:pt x="815" y="1579"/>
                  <a:pt x="815" y="1579"/>
                </a:cubicBezTo>
                <a:cubicBezTo>
                  <a:pt x="815" y="1578"/>
                  <a:pt x="815" y="1578"/>
                  <a:pt x="815" y="1578"/>
                </a:cubicBezTo>
                <a:cubicBezTo>
                  <a:pt x="814" y="1578"/>
                  <a:pt x="814" y="1578"/>
                  <a:pt x="814" y="1578"/>
                </a:cubicBezTo>
                <a:cubicBezTo>
                  <a:pt x="813" y="1580"/>
                  <a:pt x="813" y="1580"/>
                  <a:pt x="813" y="1580"/>
                </a:cubicBezTo>
                <a:cubicBezTo>
                  <a:pt x="815" y="1581"/>
                  <a:pt x="815" y="1581"/>
                  <a:pt x="815" y="1581"/>
                </a:cubicBezTo>
                <a:cubicBezTo>
                  <a:pt x="816" y="1583"/>
                  <a:pt x="816" y="1583"/>
                  <a:pt x="816" y="1583"/>
                </a:cubicBezTo>
                <a:cubicBezTo>
                  <a:pt x="818" y="1583"/>
                  <a:pt x="818" y="1583"/>
                  <a:pt x="818" y="1583"/>
                </a:cubicBezTo>
                <a:cubicBezTo>
                  <a:pt x="821" y="1582"/>
                  <a:pt x="821" y="1582"/>
                  <a:pt x="821" y="1582"/>
                </a:cubicBezTo>
                <a:cubicBezTo>
                  <a:pt x="822" y="1583"/>
                  <a:pt x="822" y="1583"/>
                  <a:pt x="822" y="1583"/>
                </a:cubicBezTo>
                <a:cubicBezTo>
                  <a:pt x="823" y="1583"/>
                  <a:pt x="823" y="1583"/>
                  <a:pt x="823" y="1583"/>
                </a:cubicBezTo>
                <a:cubicBezTo>
                  <a:pt x="825" y="1582"/>
                  <a:pt x="825" y="1582"/>
                  <a:pt x="825" y="1582"/>
                </a:cubicBezTo>
                <a:cubicBezTo>
                  <a:pt x="824" y="1583"/>
                  <a:pt x="824" y="1583"/>
                  <a:pt x="824" y="1583"/>
                </a:cubicBezTo>
                <a:cubicBezTo>
                  <a:pt x="824" y="1584"/>
                  <a:pt x="824" y="1584"/>
                  <a:pt x="824" y="1584"/>
                </a:cubicBezTo>
                <a:cubicBezTo>
                  <a:pt x="824" y="1584"/>
                  <a:pt x="824" y="1584"/>
                  <a:pt x="824" y="1584"/>
                </a:cubicBezTo>
                <a:cubicBezTo>
                  <a:pt x="822" y="1585"/>
                  <a:pt x="822" y="1585"/>
                  <a:pt x="822" y="1585"/>
                </a:cubicBezTo>
                <a:cubicBezTo>
                  <a:pt x="821" y="1585"/>
                  <a:pt x="821" y="1585"/>
                  <a:pt x="821" y="1585"/>
                </a:cubicBezTo>
                <a:cubicBezTo>
                  <a:pt x="820" y="1584"/>
                  <a:pt x="820" y="1584"/>
                  <a:pt x="820" y="1584"/>
                </a:cubicBezTo>
                <a:cubicBezTo>
                  <a:pt x="817" y="1585"/>
                  <a:pt x="817" y="1585"/>
                  <a:pt x="817" y="1585"/>
                </a:cubicBezTo>
                <a:cubicBezTo>
                  <a:pt x="816" y="1586"/>
                  <a:pt x="816" y="1586"/>
                  <a:pt x="816" y="1586"/>
                </a:cubicBezTo>
                <a:cubicBezTo>
                  <a:pt x="817" y="1587"/>
                  <a:pt x="817" y="1587"/>
                  <a:pt x="817" y="1587"/>
                </a:cubicBezTo>
                <a:cubicBezTo>
                  <a:pt x="819" y="1589"/>
                  <a:pt x="819" y="1589"/>
                  <a:pt x="819" y="1589"/>
                </a:cubicBezTo>
                <a:cubicBezTo>
                  <a:pt x="819" y="1590"/>
                  <a:pt x="819" y="1590"/>
                  <a:pt x="819" y="1590"/>
                </a:cubicBezTo>
                <a:cubicBezTo>
                  <a:pt x="821" y="1591"/>
                  <a:pt x="821" y="1591"/>
                  <a:pt x="821" y="1591"/>
                </a:cubicBezTo>
                <a:cubicBezTo>
                  <a:pt x="822" y="1590"/>
                  <a:pt x="822" y="1590"/>
                  <a:pt x="822" y="1590"/>
                </a:cubicBezTo>
                <a:cubicBezTo>
                  <a:pt x="822" y="1591"/>
                  <a:pt x="822" y="1591"/>
                  <a:pt x="822" y="1591"/>
                </a:cubicBezTo>
                <a:cubicBezTo>
                  <a:pt x="820" y="1593"/>
                  <a:pt x="820" y="1593"/>
                  <a:pt x="820" y="1593"/>
                </a:cubicBezTo>
                <a:cubicBezTo>
                  <a:pt x="820" y="1594"/>
                  <a:pt x="820" y="1594"/>
                  <a:pt x="820" y="1594"/>
                </a:cubicBezTo>
                <a:cubicBezTo>
                  <a:pt x="821" y="1594"/>
                  <a:pt x="821" y="1594"/>
                  <a:pt x="821" y="1594"/>
                </a:cubicBezTo>
                <a:cubicBezTo>
                  <a:pt x="820" y="1596"/>
                  <a:pt x="820" y="1596"/>
                  <a:pt x="820" y="1596"/>
                </a:cubicBezTo>
                <a:cubicBezTo>
                  <a:pt x="819" y="1596"/>
                  <a:pt x="819" y="1596"/>
                  <a:pt x="819" y="1596"/>
                </a:cubicBezTo>
                <a:cubicBezTo>
                  <a:pt x="819" y="1597"/>
                  <a:pt x="819" y="1597"/>
                  <a:pt x="819" y="1597"/>
                </a:cubicBezTo>
                <a:cubicBezTo>
                  <a:pt x="820" y="1602"/>
                  <a:pt x="820" y="1602"/>
                  <a:pt x="820" y="1602"/>
                </a:cubicBezTo>
                <a:cubicBezTo>
                  <a:pt x="821" y="1603"/>
                  <a:pt x="821" y="1603"/>
                  <a:pt x="821" y="1603"/>
                </a:cubicBezTo>
                <a:cubicBezTo>
                  <a:pt x="821" y="1606"/>
                  <a:pt x="821" y="1606"/>
                  <a:pt x="821" y="1606"/>
                </a:cubicBezTo>
                <a:cubicBezTo>
                  <a:pt x="822" y="1608"/>
                  <a:pt x="822" y="1608"/>
                  <a:pt x="822" y="1608"/>
                </a:cubicBezTo>
                <a:cubicBezTo>
                  <a:pt x="824" y="1608"/>
                  <a:pt x="824" y="1608"/>
                  <a:pt x="824" y="1608"/>
                </a:cubicBezTo>
                <a:cubicBezTo>
                  <a:pt x="824" y="1605"/>
                  <a:pt x="824" y="1605"/>
                  <a:pt x="824" y="1605"/>
                </a:cubicBezTo>
                <a:cubicBezTo>
                  <a:pt x="825" y="1601"/>
                  <a:pt x="825" y="1601"/>
                  <a:pt x="825" y="1601"/>
                </a:cubicBezTo>
                <a:cubicBezTo>
                  <a:pt x="826" y="1600"/>
                  <a:pt x="826" y="1600"/>
                  <a:pt x="826" y="1600"/>
                </a:cubicBezTo>
                <a:cubicBezTo>
                  <a:pt x="827" y="1601"/>
                  <a:pt x="827" y="1601"/>
                  <a:pt x="827" y="1601"/>
                </a:cubicBezTo>
                <a:cubicBezTo>
                  <a:pt x="826" y="1601"/>
                  <a:pt x="826" y="1601"/>
                  <a:pt x="826" y="1601"/>
                </a:cubicBezTo>
                <a:cubicBezTo>
                  <a:pt x="825" y="1605"/>
                  <a:pt x="825" y="1605"/>
                  <a:pt x="825" y="1605"/>
                </a:cubicBezTo>
                <a:cubicBezTo>
                  <a:pt x="825" y="1606"/>
                  <a:pt x="825" y="1606"/>
                  <a:pt x="825" y="1606"/>
                </a:cubicBezTo>
                <a:cubicBezTo>
                  <a:pt x="826" y="1607"/>
                  <a:pt x="826" y="1607"/>
                  <a:pt x="826" y="1607"/>
                </a:cubicBezTo>
                <a:cubicBezTo>
                  <a:pt x="828" y="1607"/>
                  <a:pt x="828" y="1607"/>
                  <a:pt x="828" y="1607"/>
                </a:cubicBezTo>
                <a:cubicBezTo>
                  <a:pt x="827" y="1608"/>
                  <a:pt x="827" y="1608"/>
                  <a:pt x="827" y="1608"/>
                </a:cubicBezTo>
                <a:cubicBezTo>
                  <a:pt x="825" y="1608"/>
                  <a:pt x="825" y="1608"/>
                  <a:pt x="825" y="1608"/>
                </a:cubicBezTo>
                <a:cubicBezTo>
                  <a:pt x="823" y="1610"/>
                  <a:pt x="823" y="1610"/>
                  <a:pt x="823" y="1610"/>
                </a:cubicBezTo>
                <a:cubicBezTo>
                  <a:pt x="823" y="1611"/>
                  <a:pt x="823" y="1611"/>
                  <a:pt x="823" y="1611"/>
                </a:cubicBezTo>
                <a:cubicBezTo>
                  <a:pt x="823" y="1613"/>
                  <a:pt x="823" y="1613"/>
                  <a:pt x="823" y="1613"/>
                </a:cubicBezTo>
                <a:cubicBezTo>
                  <a:pt x="823" y="1615"/>
                  <a:pt x="823" y="1615"/>
                  <a:pt x="823" y="1615"/>
                </a:cubicBezTo>
                <a:cubicBezTo>
                  <a:pt x="822" y="1615"/>
                  <a:pt x="822" y="1615"/>
                  <a:pt x="822" y="1615"/>
                </a:cubicBezTo>
                <a:cubicBezTo>
                  <a:pt x="821" y="1617"/>
                  <a:pt x="821" y="1617"/>
                  <a:pt x="821" y="1617"/>
                </a:cubicBezTo>
                <a:cubicBezTo>
                  <a:pt x="821" y="1618"/>
                  <a:pt x="821" y="1618"/>
                  <a:pt x="821" y="1618"/>
                </a:cubicBezTo>
                <a:cubicBezTo>
                  <a:pt x="824" y="1620"/>
                  <a:pt x="824" y="1620"/>
                  <a:pt x="824" y="1620"/>
                </a:cubicBezTo>
                <a:cubicBezTo>
                  <a:pt x="828" y="1621"/>
                  <a:pt x="828" y="1621"/>
                  <a:pt x="828" y="1621"/>
                </a:cubicBezTo>
                <a:cubicBezTo>
                  <a:pt x="829" y="1622"/>
                  <a:pt x="829" y="1622"/>
                  <a:pt x="829" y="1622"/>
                </a:cubicBezTo>
                <a:cubicBezTo>
                  <a:pt x="829" y="1623"/>
                  <a:pt x="829" y="1623"/>
                  <a:pt x="829" y="1623"/>
                </a:cubicBezTo>
                <a:cubicBezTo>
                  <a:pt x="828" y="1623"/>
                  <a:pt x="828" y="1623"/>
                  <a:pt x="828" y="1623"/>
                </a:cubicBezTo>
                <a:cubicBezTo>
                  <a:pt x="829" y="1625"/>
                  <a:pt x="829" y="1625"/>
                  <a:pt x="829" y="1625"/>
                </a:cubicBezTo>
                <a:cubicBezTo>
                  <a:pt x="830" y="1626"/>
                  <a:pt x="830" y="1626"/>
                  <a:pt x="830" y="1626"/>
                </a:cubicBezTo>
                <a:cubicBezTo>
                  <a:pt x="831" y="1624"/>
                  <a:pt x="831" y="1624"/>
                  <a:pt x="831" y="1624"/>
                </a:cubicBezTo>
                <a:cubicBezTo>
                  <a:pt x="831" y="1626"/>
                  <a:pt x="831" y="1626"/>
                  <a:pt x="831" y="1626"/>
                </a:cubicBezTo>
                <a:cubicBezTo>
                  <a:pt x="831" y="1627"/>
                  <a:pt x="831" y="1627"/>
                  <a:pt x="831" y="1627"/>
                </a:cubicBezTo>
                <a:cubicBezTo>
                  <a:pt x="829" y="1628"/>
                  <a:pt x="829" y="1628"/>
                  <a:pt x="829" y="1628"/>
                </a:cubicBezTo>
                <a:cubicBezTo>
                  <a:pt x="828" y="1629"/>
                  <a:pt x="828" y="1629"/>
                  <a:pt x="828" y="1629"/>
                </a:cubicBezTo>
                <a:cubicBezTo>
                  <a:pt x="829" y="1630"/>
                  <a:pt x="829" y="1630"/>
                  <a:pt x="829" y="1630"/>
                </a:cubicBezTo>
                <a:cubicBezTo>
                  <a:pt x="830" y="1630"/>
                  <a:pt x="830" y="1630"/>
                  <a:pt x="830" y="1630"/>
                </a:cubicBezTo>
                <a:cubicBezTo>
                  <a:pt x="830" y="1631"/>
                  <a:pt x="830" y="1631"/>
                  <a:pt x="830" y="1631"/>
                </a:cubicBezTo>
                <a:cubicBezTo>
                  <a:pt x="832" y="1633"/>
                  <a:pt x="832" y="1633"/>
                  <a:pt x="832" y="1633"/>
                </a:cubicBezTo>
                <a:cubicBezTo>
                  <a:pt x="833" y="1633"/>
                  <a:pt x="833" y="1633"/>
                  <a:pt x="833" y="1633"/>
                </a:cubicBezTo>
                <a:cubicBezTo>
                  <a:pt x="834" y="1632"/>
                  <a:pt x="834" y="1632"/>
                  <a:pt x="834" y="1632"/>
                </a:cubicBezTo>
                <a:cubicBezTo>
                  <a:pt x="834" y="1634"/>
                  <a:pt x="834" y="1634"/>
                  <a:pt x="834" y="1634"/>
                </a:cubicBezTo>
                <a:cubicBezTo>
                  <a:pt x="834" y="1636"/>
                  <a:pt x="834" y="1636"/>
                  <a:pt x="834" y="1636"/>
                </a:cubicBezTo>
                <a:cubicBezTo>
                  <a:pt x="833" y="1636"/>
                  <a:pt x="833" y="1636"/>
                  <a:pt x="833" y="1636"/>
                </a:cubicBezTo>
                <a:cubicBezTo>
                  <a:pt x="833" y="1635"/>
                  <a:pt x="833" y="1635"/>
                  <a:pt x="833" y="1635"/>
                </a:cubicBezTo>
                <a:cubicBezTo>
                  <a:pt x="832" y="1635"/>
                  <a:pt x="832" y="1635"/>
                  <a:pt x="832" y="1635"/>
                </a:cubicBezTo>
                <a:cubicBezTo>
                  <a:pt x="831" y="1636"/>
                  <a:pt x="831" y="1636"/>
                  <a:pt x="831" y="1636"/>
                </a:cubicBezTo>
                <a:cubicBezTo>
                  <a:pt x="833" y="1639"/>
                  <a:pt x="833" y="1639"/>
                  <a:pt x="833" y="1639"/>
                </a:cubicBezTo>
                <a:cubicBezTo>
                  <a:pt x="834" y="1639"/>
                  <a:pt x="834" y="1639"/>
                  <a:pt x="834" y="1639"/>
                </a:cubicBezTo>
                <a:cubicBezTo>
                  <a:pt x="834" y="1641"/>
                  <a:pt x="834" y="1641"/>
                  <a:pt x="834" y="1641"/>
                </a:cubicBezTo>
                <a:cubicBezTo>
                  <a:pt x="835" y="1642"/>
                  <a:pt x="835" y="1642"/>
                  <a:pt x="835" y="1642"/>
                </a:cubicBezTo>
                <a:cubicBezTo>
                  <a:pt x="837" y="1644"/>
                  <a:pt x="837" y="1644"/>
                  <a:pt x="837" y="1644"/>
                </a:cubicBezTo>
                <a:cubicBezTo>
                  <a:pt x="838" y="1643"/>
                  <a:pt x="838" y="1643"/>
                  <a:pt x="838" y="1643"/>
                </a:cubicBezTo>
                <a:cubicBezTo>
                  <a:pt x="837" y="1641"/>
                  <a:pt x="837" y="1641"/>
                  <a:pt x="837" y="1641"/>
                </a:cubicBezTo>
                <a:cubicBezTo>
                  <a:pt x="838" y="1640"/>
                  <a:pt x="838" y="1640"/>
                  <a:pt x="838" y="1640"/>
                </a:cubicBezTo>
                <a:cubicBezTo>
                  <a:pt x="837" y="1638"/>
                  <a:pt x="837" y="1638"/>
                  <a:pt x="837" y="1638"/>
                </a:cubicBezTo>
                <a:cubicBezTo>
                  <a:pt x="839" y="1639"/>
                  <a:pt x="839" y="1639"/>
                  <a:pt x="839" y="1639"/>
                </a:cubicBezTo>
                <a:cubicBezTo>
                  <a:pt x="839" y="1641"/>
                  <a:pt x="839" y="1641"/>
                  <a:pt x="839" y="1641"/>
                </a:cubicBezTo>
                <a:cubicBezTo>
                  <a:pt x="840" y="1642"/>
                  <a:pt x="840" y="1642"/>
                  <a:pt x="840" y="1642"/>
                </a:cubicBezTo>
                <a:cubicBezTo>
                  <a:pt x="841" y="1640"/>
                  <a:pt x="841" y="1640"/>
                  <a:pt x="841" y="1640"/>
                </a:cubicBezTo>
                <a:cubicBezTo>
                  <a:pt x="842" y="1639"/>
                  <a:pt x="842" y="1639"/>
                  <a:pt x="842" y="1639"/>
                </a:cubicBezTo>
                <a:cubicBezTo>
                  <a:pt x="842" y="1638"/>
                  <a:pt x="842" y="1638"/>
                  <a:pt x="842" y="1638"/>
                </a:cubicBezTo>
                <a:cubicBezTo>
                  <a:pt x="841" y="1637"/>
                  <a:pt x="841" y="1637"/>
                  <a:pt x="841" y="1637"/>
                </a:cubicBezTo>
                <a:cubicBezTo>
                  <a:pt x="839" y="1637"/>
                  <a:pt x="839" y="1637"/>
                  <a:pt x="839" y="1637"/>
                </a:cubicBezTo>
                <a:cubicBezTo>
                  <a:pt x="839" y="1636"/>
                  <a:pt x="839" y="1636"/>
                  <a:pt x="839" y="1636"/>
                </a:cubicBezTo>
                <a:cubicBezTo>
                  <a:pt x="840" y="1636"/>
                  <a:pt x="840" y="1636"/>
                  <a:pt x="840" y="1636"/>
                </a:cubicBezTo>
                <a:cubicBezTo>
                  <a:pt x="843" y="1637"/>
                  <a:pt x="843" y="1637"/>
                  <a:pt x="843" y="1637"/>
                </a:cubicBezTo>
                <a:cubicBezTo>
                  <a:pt x="844" y="1638"/>
                  <a:pt x="844" y="1638"/>
                  <a:pt x="844" y="1638"/>
                </a:cubicBezTo>
                <a:cubicBezTo>
                  <a:pt x="846" y="1638"/>
                  <a:pt x="846" y="1638"/>
                  <a:pt x="846" y="1638"/>
                </a:cubicBezTo>
                <a:cubicBezTo>
                  <a:pt x="845" y="1636"/>
                  <a:pt x="845" y="1636"/>
                  <a:pt x="845" y="1636"/>
                </a:cubicBezTo>
                <a:cubicBezTo>
                  <a:pt x="843" y="1635"/>
                  <a:pt x="843" y="1635"/>
                  <a:pt x="843" y="1635"/>
                </a:cubicBezTo>
                <a:cubicBezTo>
                  <a:pt x="840" y="1635"/>
                  <a:pt x="840" y="1635"/>
                  <a:pt x="840" y="1635"/>
                </a:cubicBezTo>
                <a:cubicBezTo>
                  <a:pt x="840" y="1634"/>
                  <a:pt x="840" y="1634"/>
                  <a:pt x="840" y="1634"/>
                </a:cubicBezTo>
                <a:cubicBezTo>
                  <a:pt x="841" y="1634"/>
                  <a:pt x="841" y="1634"/>
                  <a:pt x="841" y="1634"/>
                </a:cubicBezTo>
                <a:cubicBezTo>
                  <a:pt x="844" y="1635"/>
                  <a:pt x="844" y="1635"/>
                  <a:pt x="844" y="1635"/>
                </a:cubicBezTo>
                <a:cubicBezTo>
                  <a:pt x="847" y="1637"/>
                  <a:pt x="847" y="1637"/>
                  <a:pt x="847" y="1637"/>
                </a:cubicBezTo>
                <a:cubicBezTo>
                  <a:pt x="848" y="1639"/>
                  <a:pt x="848" y="1639"/>
                  <a:pt x="848" y="1639"/>
                </a:cubicBezTo>
                <a:cubicBezTo>
                  <a:pt x="846" y="1641"/>
                  <a:pt x="846" y="1641"/>
                  <a:pt x="846" y="1641"/>
                </a:cubicBezTo>
                <a:cubicBezTo>
                  <a:pt x="846" y="1642"/>
                  <a:pt x="846" y="1642"/>
                  <a:pt x="846" y="1642"/>
                </a:cubicBezTo>
                <a:cubicBezTo>
                  <a:pt x="848" y="1645"/>
                  <a:pt x="848" y="1645"/>
                  <a:pt x="848" y="1645"/>
                </a:cubicBezTo>
                <a:cubicBezTo>
                  <a:pt x="847" y="1646"/>
                  <a:pt x="847" y="1646"/>
                  <a:pt x="847" y="1646"/>
                </a:cubicBezTo>
                <a:cubicBezTo>
                  <a:pt x="846" y="1647"/>
                  <a:pt x="846" y="1647"/>
                  <a:pt x="846" y="1647"/>
                </a:cubicBezTo>
                <a:cubicBezTo>
                  <a:pt x="847" y="1645"/>
                  <a:pt x="847" y="1645"/>
                  <a:pt x="847" y="1645"/>
                </a:cubicBezTo>
                <a:cubicBezTo>
                  <a:pt x="845" y="1642"/>
                  <a:pt x="845" y="1642"/>
                  <a:pt x="845" y="1642"/>
                </a:cubicBezTo>
                <a:cubicBezTo>
                  <a:pt x="844" y="1641"/>
                  <a:pt x="844" y="1641"/>
                  <a:pt x="844" y="1641"/>
                </a:cubicBezTo>
                <a:cubicBezTo>
                  <a:pt x="843" y="1642"/>
                  <a:pt x="843" y="1642"/>
                  <a:pt x="843" y="1642"/>
                </a:cubicBezTo>
                <a:cubicBezTo>
                  <a:pt x="843" y="1644"/>
                  <a:pt x="843" y="1644"/>
                  <a:pt x="843" y="1644"/>
                </a:cubicBezTo>
                <a:cubicBezTo>
                  <a:pt x="844" y="1645"/>
                  <a:pt x="844" y="1645"/>
                  <a:pt x="844" y="1645"/>
                </a:cubicBezTo>
                <a:cubicBezTo>
                  <a:pt x="843" y="1646"/>
                  <a:pt x="843" y="1646"/>
                  <a:pt x="843" y="1646"/>
                </a:cubicBezTo>
                <a:cubicBezTo>
                  <a:pt x="842" y="1645"/>
                  <a:pt x="842" y="1645"/>
                  <a:pt x="842" y="1645"/>
                </a:cubicBezTo>
                <a:cubicBezTo>
                  <a:pt x="842" y="1644"/>
                  <a:pt x="842" y="1644"/>
                  <a:pt x="842" y="1644"/>
                </a:cubicBezTo>
                <a:cubicBezTo>
                  <a:pt x="841" y="1644"/>
                  <a:pt x="841" y="1644"/>
                  <a:pt x="841" y="1644"/>
                </a:cubicBezTo>
                <a:cubicBezTo>
                  <a:pt x="839" y="1645"/>
                  <a:pt x="839" y="1645"/>
                  <a:pt x="839" y="1645"/>
                </a:cubicBezTo>
                <a:cubicBezTo>
                  <a:pt x="837" y="1645"/>
                  <a:pt x="837" y="1645"/>
                  <a:pt x="837" y="1645"/>
                </a:cubicBezTo>
                <a:cubicBezTo>
                  <a:pt x="835" y="1646"/>
                  <a:pt x="835" y="1646"/>
                  <a:pt x="835" y="1646"/>
                </a:cubicBezTo>
                <a:cubicBezTo>
                  <a:pt x="837" y="1647"/>
                  <a:pt x="837" y="1647"/>
                  <a:pt x="837" y="1647"/>
                </a:cubicBezTo>
                <a:cubicBezTo>
                  <a:pt x="837" y="1649"/>
                  <a:pt x="837" y="1649"/>
                  <a:pt x="837" y="1649"/>
                </a:cubicBezTo>
                <a:cubicBezTo>
                  <a:pt x="838" y="1651"/>
                  <a:pt x="838" y="1651"/>
                  <a:pt x="838" y="1651"/>
                </a:cubicBezTo>
                <a:cubicBezTo>
                  <a:pt x="838" y="1652"/>
                  <a:pt x="838" y="1652"/>
                  <a:pt x="838" y="1652"/>
                </a:cubicBezTo>
                <a:cubicBezTo>
                  <a:pt x="838" y="1653"/>
                  <a:pt x="838" y="1653"/>
                  <a:pt x="838" y="1653"/>
                </a:cubicBezTo>
                <a:cubicBezTo>
                  <a:pt x="838" y="1654"/>
                  <a:pt x="838" y="1654"/>
                  <a:pt x="838" y="1654"/>
                </a:cubicBezTo>
                <a:cubicBezTo>
                  <a:pt x="839" y="1654"/>
                  <a:pt x="839" y="1654"/>
                  <a:pt x="839" y="1654"/>
                </a:cubicBezTo>
                <a:cubicBezTo>
                  <a:pt x="840" y="1653"/>
                  <a:pt x="840" y="1653"/>
                  <a:pt x="840" y="1653"/>
                </a:cubicBezTo>
                <a:cubicBezTo>
                  <a:pt x="841" y="1653"/>
                  <a:pt x="841" y="1653"/>
                  <a:pt x="841" y="1653"/>
                </a:cubicBezTo>
                <a:cubicBezTo>
                  <a:pt x="843" y="1654"/>
                  <a:pt x="843" y="1654"/>
                  <a:pt x="843" y="1654"/>
                </a:cubicBezTo>
                <a:cubicBezTo>
                  <a:pt x="843" y="1654"/>
                  <a:pt x="843" y="1654"/>
                  <a:pt x="843" y="1654"/>
                </a:cubicBezTo>
                <a:cubicBezTo>
                  <a:pt x="841" y="1655"/>
                  <a:pt x="841" y="1655"/>
                  <a:pt x="841" y="1655"/>
                </a:cubicBezTo>
                <a:cubicBezTo>
                  <a:pt x="840" y="1656"/>
                  <a:pt x="840" y="1656"/>
                  <a:pt x="840" y="1656"/>
                </a:cubicBezTo>
                <a:cubicBezTo>
                  <a:pt x="840" y="1657"/>
                  <a:pt x="840" y="1657"/>
                  <a:pt x="840" y="1657"/>
                </a:cubicBezTo>
                <a:cubicBezTo>
                  <a:pt x="843" y="1657"/>
                  <a:pt x="843" y="1657"/>
                  <a:pt x="843" y="1657"/>
                </a:cubicBezTo>
                <a:cubicBezTo>
                  <a:pt x="845" y="1659"/>
                  <a:pt x="845" y="1659"/>
                  <a:pt x="845" y="1659"/>
                </a:cubicBezTo>
                <a:cubicBezTo>
                  <a:pt x="846" y="1658"/>
                  <a:pt x="846" y="1658"/>
                  <a:pt x="846" y="1658"/>
                </a:cubicBezTo>
                <a:cubicBezTo>
                  <a:pt x="847" y="1657"/>
                  <a:pt x="847" y="1657"/>
                  <a:pt x="847" y="1657"/>
                </a:cubicBezTo>
                <a:cubicBezTo>
                  <a:pt x="846" y="1655"/>
                  <a:pt x="846" y="1655"/>
                  <a:pt x="846" y="1655"/>
                </a:cubicBezTo>
                <a:cubicBezTo>
                  <a:pt x="847" y="1654"/>
                  <a:pt x="847" y="1654"/>
                  <a:pt x="847" y="1654"/>
                </a:cubicBezTo>
                <a:cubicBezTo>
                  <a:pt x="846" y="1652"/>
                  <a:pt x="846" y="1652"/>
                  <a:pt x="846" y="1652"/>
                </a:cubicBezTo>
                <a:cubicBezTo>
                  <a:pt x="845" y="1652"/>
                  <a:pt x="845" y="1652"/>
                  <a:pt x="845" y="1652"/>
                </a:cubicBezTo>
                <a:cubicBezTo>
                  <a:pt x="844" y="1652"/>
                  <a:pt x="844" y="1652"/>
                  <a:pt x="844" y="1652"/>
                </a:cubicBezTo>
                <a:cubicBezTo>
                  <a:pt x="845" y="1652"/>
                  <a:pt x="845" y="1652"/>
                  <a:pt x="845" y="1652"/>
                </a:cubicBezTo>
                <a:cubicBezTo>
                  <a:pt x="846" y="1651"/>
                  <a:pt x="846" y="1651"/>
                  <a:pt x="846" y="1651"/>
                </a:cubicBezTo>
                <a:cubicBezTo>
                  <a:pt x="846" y="1650"/>
                  <a:pt x="846" y="1650"/>
                  <a:pt x="846" y="1650"/>
                </a:cubicBezTo>
                <a:cubicBezTo>
                  <a:pt x="846" y="1649"/>
                  <a:pt x="846" y="1649"/>
                  <a:pt x="846" y="1649"/>
                </a:cubicBezTo>
                <a:cubicBezTo>
                  <a:pt x="849" y="1650"/>
                  <a:pt x="849" y="1650"/>
                  <a:pt x="849" y="1650"/>
                </a:cubicBezTo>
                <a:cubicBezTo>
                  <a:pt x="850" y="1649"/>
                  <a:pt x="850" y="1649"/>
                  <a:pt x="850" y="1649"/>
                </a:cubicBezTo>
                <a:cubicBezTo>
                  <a:pt x="850" y="1650"/>
                  <a:pt x="850" y="1650"/>
                  <a:pt x="850" y="1650"/>
                </a:cubicBezTo>
                <a:cubicBezTo>
                  <a:pt x="851" y="1651"/>
                  <a:pt x="851" y="1651"/>
                  <a:pt x="851" y="1651"/>
                </a:cubicBezTo>
                <a:cubicBezTo>
                  <a:pt x="852" y="1650"/>
                  <a:pt x="852" y="1650"/>
                  <a:pt x="852" y="1650"/>
                </a:cubicBezTo>
                <a:cubicBezTo>
                  <a:pt x="854" y="1649"/>
                  <a:pt x="854" y="1649"/>
                  <a:pt x="854" y="1649"/>
                </a:cubicBezTo>
                <a:cubicBezTo>
                  <a:pt x="855" y="1650"/>
                  <a:pt x="855" y="1650"/>
                  <a:pt x="855" y="1650"/>
                </a:cubicBezTo>
                <a:cubicBezTo>
                  <a:pt x="857" y="1650"/>
                  <a:pt x="857" y="1650"/>
                  <a:pt x="857" y="1650"/>
                </a:cubicBezTo>
                <a:cubicBezTo>
                  <a:pt x="859" y="1650"/>
                  <a:pt x="859" y="1650"/>
                  <a:pt x="859" y="1650"/>
                </a:cubicBezTo>
                <a:cubicBezTo>
                  <a:pt x="859" y="1651"/>
                  <a:pt x="859" y="1651"/>
                  <a:pt x="859" y="1651"/>
                </a:cubicBezTo>
                <a:cubicBezTo>
                  <a:pt x="858" y="1651"/>
                  <a:pt x="858" y="1651"/>
                  <a:pt x="858" y="1651"/>
                </a:cubicBezTo>
                <a:cubicBezTo>
                  <a:pt x="857" y="1652"/>
                  <a:pt x="857" y="1652"/>
                  <a:pt x="857" y="1652"/>
                </a:cubicBezTo>
                <a:cubicBezTo>
                  <a:pt x="856" y="1652"/>
                  <a:pt x="856" y="1652"/>
                  <a:pt x="856" y="1652"/>
                </a:cubicBezTo>
                <a:cubicBezTo>
                  <a:pt x="855" y="1651"/>
                  <a:pt x="855" y="1651"/>
                  <a:pt x="855" y="1651"/>
                </a:cubicBezTo>
                <a:cubicBezTo>
                  <a:pt x="853" y="1652"/>
                  <a:pt x="853" y="1652"/>
                  <a:pt x="853" y="1652"/>
                </a:cubicBezTo>
                <a:cubicBezTo>
                  <a:pt x="850" y="1654"/>
                  <a:pt x="850" y="1654"/>
                  <a:pt x="850" y="1654"/>
                </a:cubicBezTo>
                <a:cubicBezTo>
                  <a:pt x="850" y="1654"/>
                  <a:pt x="850" y="1654"/>
                  <a:pt x="850" y="1654"/>
                </a:cubicBezTo>
                <a:cubicBezTo>
                  <a:pt x="849" y="1654"/>
                  <a:pt x="849" y="1654"/>
                  <a:pt x="849" y="1654"/>
                </a:cubicBezTo>
                <a:cubicBezTo>
                  <a:pt x="847" y="1656"/>
                  <a:pt x="847" y="1656"/>
                  <a:pt x="847" y="1656"/>
                </a:cubicBezTo>
                <a:cubicBezTo>
                  <a:pt x="848" y="1657"/>
                  <a:pt x="848" y="1657"/>
                  <a:pt x="848" y="1657"/>
                </a:cubicBezTo>
                <a:cubicBezTo>
                  <a:pt x="847" y="1658"/>
                  <a:pt x="847" y="1658"/>
                  <a:pt x="847" y="1658"/>
                </a:cubicBezTo>
                <a:cubicBezTo>
                  <a:pt x="847" y="1659"/>
                  <a:pt x="847" y="1659"/>
                  <a:pt x="847" y="1659"/>
                </a:cubicBezTo>
                <a:cubicBezTo>
                  <a:pt x="847" y="1660"/>
                  <a:pt x="847" y="1660"/>
                  <a:pt x="847" y="1660"/>
                </a:cubicBezTo>
                <a:cubicBezTo>
                  <a:pt x="847" y="1660"/>
                  <a:pt x="847" y="1660"/>
                  <a:pt x="847" y="1660"/>
                </a:cubicBezTo>
                <a:cubicBezTo>
                  <a:pt x="847" y="1661"/>
                  <a:pt x="847" y="1661"/>
                  <a:pt x="847" y="1661"/>
                </a:cubicBezTo>
                <a:cubicBezTo>
                  <a:pt x="847" y="1662"/>
                  <a:pt x="847" y="1662"/>
                  <a:pt x="847" y="1662"/>
                </a:cubicBezTo>
                <a:cubicBezTo>
                  <a:pt x="850" y="1663"/>
                  <a:pt x="850" y="1663"/>
                  <a:pt x="850" y="1663"/>
                </a:cubicBezTo>
                <a:cubicBezTo>
                  <a:pt x="852" y="1665"/>
                  <a:pt x="852" y="1665"/>
                  <a:pt x="852" y="1665"/>
                </a:cubicBezTo>
                <a:cubicBezTo>
                  <a:pt x="852" y="1665"/>
                  <a:pt x="852" y="1665"/>
                  <a:pt x="852" y="1665"/>
                </a:cubicBezTo>
                <a:cubicBezTo>
                  <a:pt x="853" y="1664"/>
                  <a:pt x="853" y="1664"/>
                  <a:pt x="853" y="1664"/>
                </a:cubicBezTo>
                <a:cubicBezTo>
                  <a:pt x="852" y="1662"/>
                  <a:pt x="852" y="1662"/>
                  <a:pt x="852" y="1662"/>
                </a:cubicBezTo>
                <a:cubicBezTo>
                  <a:pt x="854" y="1661"/>
                  <a:pt x="854" y="1661"/>
                  <a:pt x="854" y="1661"/>
                </a:cubicBezTo>
                <a:cubicBezTo>
                  <a:pt x="855" y="1661"/>
                  <a:pt x="855" y="1661"/>
                  <a:pt x="855" y="1661"/>
                </a:cubicBezTo>
                <a:cubicBezTo>
                  <a:pt x="855" y="1660"/>
                  <a:pt x="855" y="1660"/>
                  <a:pt x="855" y="1660"/>
                </a:cubicBezTo>
                <a:cubicBezTo>
                  <a:pt x="854" y="1658"/>
                  <a:pt x="854" y="1658"/>
                  <a:pt x="854" y="1658"/>
                </a:cubicBezTo>
                <a:cubicBezTo>
                  <a:pt x="856" y="1657"/>
                  <a:pt x="856" y="1657"/>
                  <a:pt x="856" y="1657"/>
                </a:cubicBezTo>
                <a:cubicBezTo>
                  <a:pt x="858" y="1656"/>
                  <a:pt x="858" y="1656"/>
                  <a:pt x="858" y="1656"/>
                </a:cubicBezTo>
                <a:cubicBezTo>
                  <a:pt x="860" y="1654"/>
                  <a:pt x="860" y="1654"/>
                  <a:pt x="860" y="1654"/>
                </a:cubicBezTo>
                <a:cubicBezTo>
                  <a:pt x="861" y="1653"/>
                  <a:pt x="861" y="1653"/>
                  <a:pt x="861" y="1653"/>
                </a:cubicBezTo>
                <a:cubicBezTo>
                  <a:pt x="861" y="1653"/>
                  <a:pt x="861" y="1653"/>
                  <a:pt x="861" y="1653"/>
                </a:cubicBezTo>
                <a:cubicBezTo>
                  <a:pt x="863" y="1654"/>
                  <a:pt x="863" y="1654"/>
                  <a:pt x="863" y="1654"/>
                </a:cubicBezTo>
                <a:cubicBezTo>
                  <a:pt x="864" y="1654"/>
                  <a:pt x="864" y="1654"/>
                  <a:pt x="864" y="1654"/>
                </a:cubicBezTo>
                <a:cubicBezTo>
                  <a:pt x="864" y="1655"/>
                  <a:pt x="864" y="1655"/>
                  <a:pt x="864" y="1655"/>
                </a:cubicBezTo>
                <a:cubicBezTo>
                  <a:pt x="863" y="1655"/>
                  <a:pt x="863" y="1655"/>
                  <a:pt x="863" y="1655"/>
                </a:cubicBezTo>
                <a:cubicBezTo>
                  <a:pt x="862" y="1657"/>
                  <a:pt x="862" y="1657"/>
                  <a:pt x="862" y="1657"/>
                </a:cubicBezTo>
                <a:cubicBezTo>
                  <a:pt x="861" y="1658"/>
                  <a:pt x="861" y="1658"/>
                  <a:pt x="861" y="1658"/>
                </a:cubicBezTo>
                <a:cubicBezTo>
                  <a:pt x="859" y="1660"/>
                  <a:pt x="859" y="1660"/>
                  <a:pt x="859" y="1660"/>
                </a:cubicBezTo>
                <a:cubicBezTo>
                  <a:pt x="859" y="1662"/>
                  <a:pt x="859" y="1662"/>
                  <a:pt x="859" y="1662"/>
                </a:cubicBezTo>
                <a:cubicBezTo>
                  <a:pt x="860" y="1663"/>
                  <a:pt x="860" y="1663"/>
                  <a:pt x="860" y="1663"/>
                </a:cubicBezTo>
                <a:cubicBezTo>
                  <a:pt x="859" y="1664"/>
                  <a:pt x="859" y="1664"/>
                  <a:pt x="859" y="1664"/>
                </a:cubicBezTo>
                <a:cubicBezTo>
                  <a:pt x="857" y="1665"/>
                  <a:pt x="857" y="1665"/>
                  <a:pt x="857" y="1665"/>
                </a:cubicBezTo>
                <a:cubicBezTo>
                  <a:pt x="857" y="1664"/>
                  <a:pt x="857" y="1664"/>
                  <a:pt x="857" y="1664"/>
                </a:cubicBezTo>
                <a:cubicBezTo>
                  <a:pt x="858" y="1664"/>
                  <a:pt x="858" y="1664"/>
                  <a:pt x="858" y="1664"/>
                </a:cubicBezTo>
                <a:cubicBezTo>
                  <a:pt x="858" y="1661"/>
                  <a:pt x="858" y="1661"/>
                  <a:pt x="858" y="1661"/>
                </a:cubicBezTo>
                <a:cubicBezTo>
                  <a:pt x="858" y="1661"/>
                  <a:pt x="858" y="1661"/>
                  <a:pt x="858" y="1661"/>
                </a:cubicBezTo>
                <a:cubicBezTo>
                  <a:pt x="857" y="1661"/>
                  <a:pt x="857" y="1661"/>
                  <a:pt x="857" y="1661"/>
                </a:cubicBezTo>
                <a:cubicBezTo>
                  <a:pt x="856" y="1663"/>
                  <a:pt x="856" y="1663"/>
                  <a:pt x="856" y="1663"/>
                </a:cubicBezTo>
                <a:cubicBezTo>
                  <a:pt x="856" y="1662"/>
                  <a:pt x="856" y="1662"/>
                  <a:pt x="856" y="1662"/>
                </a:cubicBezTo>
                <a:cubicBezTo>
                  <a:pt x="855" y="1662"/>
                  <a:pt x="855" y="1662"/>
                  <a:pt x="855" y="1662"/>
                </a:cubicBezTo>
                <a:cubicBezTo>
                  <a:pt x="854" y="1663"/>
                  <a:pt x="854" y="1663"/>
                  <a:pt x="854" y="1663"/>
                </a:cubicBezTo>
                <a:cubicBezTo>
                  <a:pt x="855" y="1665"/>
                  <a:pt x="855" y="1665"/>
                  <a:pt x="855" y="1665"/>
                </a:cubicBezTo>
                <a:cubicBezTo>
                  <a:pt x="858" y="1668"/>
                  <a:pt x="858" y="1668"/>
                  <a:pt x="858" y="1668"/>
                </a:cubicBezTo>
                <a:cubicBezTo>
                  <a:pt x="861" y="1669"/>
                  <a:pt x="861" y="1669"/>
                  <a:pt x="861" y="1669"/>
                </a:cubicBezTo>
                <a:cubicBezTo>
                  <a:pt x="863" y="1670"/>
                  <a:pt x="863" y="1670"/>
                  <a:pt x="863" y="1670"/>
                </a:cubicBezTo>
                <a:cubicBezTo>
                  <a:pt x="864" y="1670"/>
                  <a:pt x="864" y="1670"/>
                  <a:pt x="864" y="1670"/>
                </a:cubicBezTo>
                <a:cubicBezTo>
                  <a:pt x="865" y="1670"/>
                  <a:pt x="865" y="1670"/>
                  <a:pt x="865" y="1670"/>
                </a:cubicBezTo>
                <a:cubicBezTo>
                  <a:pt x="866" y="1669"/>
                  <a:pt x="866" y="1669"/>
                  <a:pt x="866" y="1669"/>
                </a:cubicBezTo>
                <a:cubicBezTo>
                  <a:pt x="868" y="1667"/>
                  <a:pt x="868" y="1667"/>
                  <a:pt x="868" y="1667"/>
                </a:cubicBezTo>
                <a:cubicBezTo>
                  <a:pt x="867" y="1664"/>
                  <a:pt x="867" y="1664"/>
                  <a:pt x="867" y="1664"/>
                </a:cubicBezTo>
                <a:cubicBezTo>
                  <a:pt x="867" y="1663"/>
                  <a:pt x="867" y="1663"/>
                  <a:pt x="867" y="1663"/>
                </a:cubicBezTo>
                <a:cubicBezTo>
                  <a:pt x="867" y="1661"/>
                  <a:pt x="867" y="1661"/>
                  <a:pt x="867" y="1661"/>
                </a:cubicBezTo>
                <a:cubicBezTo>
                  <a:pt x="867" y="1659"/>
                  <a:pt x="867" y="1659"/>
                  <a:pt x="867" y="1659"/>
                </a:cubicBezTo>
                <a:cubicBezTo>
                  <a:pt x="867" y="1656"/>
                  <a:pt x="867" y="1656"/>
                  <a:pt x="867" y="1656"/>
                </a:cubicBezTo>
                <a:cubicBezTo>
                  <a:pt x="867" y="1654"/>
                  <a:pt x="867" y="1654"/>
                  <a:pt x="867" y="1654"/>
                </a:cubicBezTo>
                <a:cubicBezTo>
                  <a:pt x="867" y="1652"/>
                  <a:pt x="867" y="1652"/>
                  <a:pt x="867" y="1652"/>
                </a:cubicBezTo>
                <a:cubicBezTo>
                  <a:pt x="869" y="1651"/>
                  <a:pt x="869" y="1651"/>
                  <a:pt x="869" y="1651"/>
                </a:cubicBezTo>
                <a:cubicBezTo>
                  <a:pt x="872" y="1648"/>
                  <a:pt x="872" y="1648"/>
                  <a:pt x="872" y="1648"/>
                </a:cubicBezTo>
                <a:cubicBezTo>
                  <a:pt x="873" y="1647"/>
                  <a:pt x="873" y="1647"/>
                  <a:pt x="873" y="1647"/>
                </a:cubicBezTo>
                <a:cubicBezTo>
                  <a:pt x="875" y="1647"/>
                  <a:pt x="875" y="1647"/>
                  <a:pt x="875" y="1647"/>
                </a:cubicBezTo>
                <a:cubicBezTo>
                  <a:pt x="876" y="1647"/>
                  <a:pt x="876" y="1647"/>
                  <a:pt x="876" y="1647"/>
                </a:cubicBezTo>
                <a:cubicBezTo>
                  <a:pt x="876" y="1644"/>
                  <a:pt x="876" y="1644"/>
                  <a:pt x="876" y="1644"/>
                </a:cubicBezTo>
                <a:cubicBezTo>
                  <a:pt x="877" y="1643"/>
                  <a:pt x="877" y="1643"/>
                  <a:pt x="877" y="1643"/>
                </a:cubicBezTo>
                <a:cubicBezTo>
                  <a:pt x="879" y="1642"/>
                  <a:pt x="879" y="1642"/>
                  <a:pt x="879" y="1642"/>
                </a:cubicBezTo>
                <a:cubicBezTo>
                  <a:pt x="882" y="1644"/>
                  <a:pt x="882" y="1644"/>
                  <a:pt x="882" y="1644"/>
                </a:cubicBezTo>
                <a:cubicBezTo>
                  <a:pt x="883" y="1643"/>
                  <a:pt x="883" y="1643"/>
                  <a:pt x="883" y="1643"/>
                </a:cubicBezTo>
                <a:cubicBezTo>
                  <a:pt x="883" y="1643"/>
                  <a:pt x="883" y="1643"/>
                  <a:pt x="883" y="1643"/>
                </a:cubicBezTo>
                <a:cubicBezTo>
                  <a:pt x="886" y="1644"/>
                  <a:pt x="886" y="1644"/>
                  <a:pt x="886" y="1644"/>
                </a:cubicBezTo>
                <a:cubicBezTo>
                  <a:pt x="887" y="1644"/>
                  <a:pt x="887" y="1644"/>
                  <a:pt x="887" y="1644"/>
                </a:cubicBezTo>
                <a:cubicBezTo>
                  <a:pt x="886" y="1643"/>
                  <a:pt x="886" y="1643"/>
                  <a:pt x="886" y="1643"/>
                </a:cubicBezTo>
                <a:cubicBezTo>
                  <a:pt x="884" y="1641"/>
                  <a:pt x="884" y="1641"/>
                  <a:pt x="884" y="1641"/>
                </a:cubicBezTo>
                <a:cubicBezTo>
                  <a:pt x="881" y="1639"/>
                  <a:pt x="881" y="1639"/>
                  <a:pt x="881" y="1639"/>
                </a:cubicBezTo>
                <a:cubicBezTo>
                  <a:pt x="881" y="1637"/>
                  <a:pt x="881" y="1637"/>
                  <a:pt x="881" y="1637"/>
                </a:cubicBezTo>
                <a:cubicBezTo>
                  <a:pt x="879" y="1635"/>
                  <a:pt x="879" y="1635"/>
                  <a:pt x="879" y="1635"/>
                </a:cubicBezTo>
                <a:cubicBezTo>
                  <a:pt x="878" y="1636"/>
                  <a:pt x="878" y="1636"/>
                  <a:pt x="878" y="1636"/>
                </a:cubicBezTo>
                <a:cubicBezTo>
                  <a:pt x="877" y="1634"/>
                  <a:pt x="877" y="1634"/>
                  <a:pt x="877" y="1634"/>
                </a:cubicBezTo>
                <a:cubicBezTo>
                  <a:pt x="878" y="1634"/>
                  <a:pt x="878" y="1634"/>
                  <a:pt x="878" y="1634"/>
                </a:cubicBezTo>
                <a:cubicBezTo>
                  <a:pt x="879" y="1632"/>
                  <a:pt x="879" y="1632"/>
                  <a:pt x="879" y="1632"/>
                </a:cubicBezTo>
                <a:cubicBezTo>
                  <a:pt x="878" y="1632"/>
                  <a:pt x="878" y="1632"/>
                  <a:pt x="878" y="1632"/>
                </a:cubicBezTo>
                <a:cubicBezTo>
                  <a:pt x="878" y="1631"/>
                  <a:pt x="878" y="1631"/>
                  <a:pt x="878" y="1631"/>
                </a:cubicBezTo>
                <a:cubicBezTo>
                  <a:pt x="876" y="1626"/>
                  <a:pt x="876" y="1626"/>
                  <a:pt x="876" y="1626"/>
                </a:cubicBezTo>
                <a:cubicBezTo>
                  <a:pt x="874" y="1623"/>
                  <a:pt x="874" y="1623"/>
                  <a:pt x="874" y="1623"/>
                </a:cubicBezTo>
                <a:cubicBezTo>
                  <a:pt x="874" y="1620"/>
                  <a:pt x="874" y="1620"/>
                  <a:pt x="874" y="1620"/>
                </a:cubicBezTo>
                <a:cubicBezTo>
                  <a:pt x="875" y="1616"/>
                  <a:pt x="875" y="1616"/>
                  <a:pt x="875" y="1616"/>
                </a:cubicBezTo>
                <a:cubicBezTo>
                  <a:pt x="878" y="1614"/>
                  <a:pt x="878" y="1614"/>
                  <a:pt x="878" y="1614"/>
                </a:cubicBezTo>
                <a:cubicBezTo>
                  <a:pt x="878" y="1613"/>
                  <a:pt x="878" y="1613"/>
                  <a:pt x="878" y="1613"/>
                </a:cubicBezTo>
                <a:cubicBezTo>
                  <a:pt x="878" y="1612"/>
                  <a:pt x="878" y="1612"/>
                  <a:pt x="878" y="1612"/>
                </a:cubicBezTo>
                <a:cubicBezTo>
                  <a:pt x="878" y="1610"/>
                  <a:pt x="878" y="1610"/>
                  <a:pt x="878" y="1610"/>
                </a:cubicBezTo>
                <a:cubicBezTo>
                  <a:pt x="877" y="1609"/>
                  <a:pt x="877" y="1609"/>
                  <a:pt x="877" y="1609"/>
                </a:cubicBezTo>
                <a:cubicBezTo>
                  <a:pt x="878" y="1610"/>
                  <a:pt x="878" y="1610"/>
                  <a:pt x="878" y="1610"/>
                </a:cubicBezTo>
                <a:cubicBezTo>
                  <a:pt x="879" y="1611"/>
                  <a:pt x="879" y="1611"/>
                  <a:pt x="879" y="1611"/>
                </a:cubicBezTo>
                <a:cubicBezTo>
                  <a:pt x="881" y="1612"/>
                  <a:pt x="881" y="1612"/>
                  <a:pt x="881" y="1612"/>
                </a:cubicBezTo>
                <a:cubicBezTo>
                  <a:pt x="883" y="1610"/>
                  <a:pt x="883" y="1610"/>
                  <a:pt x="883" y="1610"/>
                </a:cubicBezTo>
                <a:cubicBezTo>
                  <a:pt x="883" y="1608"/>
                  <a:pt x="883" y="1608"/>
                  <a:pt x="883" y="1608"/>
                </a:cubicBezTo>
                <a:cubicBezTo>
                  <a:pt x="885" y="1606"/>
                  <a:pt x="885" y="1606"/>
                  <a:pt x="885" y="1606"/>
                </a:cubicBezTo>
                <a:cubicBezTo>
                  <a:pt x="886" y="1605"/>
                  <a:pt x="886" y="1605"/>
                  <a:pt x="886" y="1605"/>
                </a:cubicBezTo>
                <a:cubicBezTo>
                  <a:pt x="885" y="1602"/>
                  <a:pt x="885" y="1602"/>
                  <a:pt x="885" y="1602"/>
                </a:cubicBezTo>
                <a:cubicBezTo>
                  <a:pt x="884" y="1601"/>
                  <a:pt x="884" y="1601"/>
                  <a:pt x="884" y="1601"/>
                </a:cubicBezTo>
                <a:cubicBezTo>
                  <a:pt x="883" y="1602"/>
                  <a:pt x="883" y="1602"/>
                  <a:pt x="883" y="1602"/>
                </a:cubicBezTo>
                <a:cubicBezTo>
                  <a:pt x="883" y="1601"/>
                  <a:pt x="883" y="1601"/>
                  <a:pt x="883" y="1601"/>
                </a:cubicBezTo>
                <a:cubicBezTo>
                  <a:pt x="885" y="1599"/>
                  <a:pt x="885" y="1599"/>
                  <a:pt x="885" y="1599"/>
                </a:cubicBezTo>
                <a:cubicBezTo>
                  <a:pt x="886" y="1597"/>
                  <a:pt x="886" y="1597"/>
                  <a:pt x="886" y="1597"/>
                </a:cubicBezTo>
                <a:cubicBezTo>
                  <a:pt x="886" y="1594"/>
                  <a:pt x="886" y="1594"/>
                  <a:pt x="886" y="1594"/>
                </a:cubicBezTo>
                <a:cubicBezTo>
                  <a:pt x="888" y="1592"/>
                  <a:pt x="888" y="1592"/>
                  <a:pt x="888" y="1592"/>
                </a:cubicBezTo>
                <a:cubicBezTo>
                  <a:pt x="890" y="1592"/>
                  <a:pt x="890" y="1592"/>
                  <a:pt x="890" y="1592"/>
                </a:cubicBezTo>
                <a:cubicBezTo>
                  <a:pt x="891" y="1590"/>
                  <a:pt x="891" y="1590"/>
                  <a:pt x="891" y="1590"/>
                </a:cubicBezTo>
                <a:cubicBezTo>
                  <a:pt x="892" y="1588"/>
                  <a:pt x="892" y="1588"/>
                  <a:pt x="892" y="1588"/>
                </a:cubicBezTo>
                <a:cubicBezTo>
                  <a:pt x="893" y="1587"/>
                  <a:pt x="893" y="1587"/>
                  <a:pt x="893" y="1587"/>
                </a:cubicBezTo>
                <a:cubicBezTo>
                  <a:pt x="894" y="1586"/>
                  <a:pt x="894" y="1586"/>
                  <a:pt x="894" y="1586"/>
                </a:cubicBezTo>
                <a:cubicBezTo>
                  <a:pt x="895" y="1585"/>
                  <a:pt x="895" y="1585"/>
                  <a:pt x="895" y="1585"/>
                </a:cubicBezTo>
                <a:cubicBezTo>
                  <a:pt x="897" y="1583"/>
                  <a:pt x="897" y="1583"/>
                  <a:pt x="897" y="1583"/>
                </a:cubicBezTo>
                <a:cubicBezTo>
                  <a:pt x="897" y="1582"/>
                  <a:pt x="897" y="1582"/>
                  <a:pt x="897" y="1582"/>
                </a:cubicBezTo>
                <a:cubicBezTo>
                  <a:pt x="897" y="1581"/>
                  <a:pt x="897" y="1581"/>
                  <a:pt x="897" y="1581"/>
                </a:cubicBezTo>
                <a:cubicBezTo>
                  <a:pt x="898" y="1580"/>
                  <a:pt x="898" y="1580"/>
                  <a:pt x="898" y="1580"/>
                </a:cubicBezTo>
                <a:cubicBezTo>
                  <a:pt x="896" y="1579"/>
                  <a:pt x="896" y="1579"/>
                  <a:pt x="896" y="1579"/>
                </a:cubicBezTo>
                <a:cubicBezTo>
                  <a:pt x="895" y="1579"/>
                  <a:pt x="895" y="1579"/>
                  <a:pt x="895" y="1579"/>
                </a:cubicBezTo>
                <a:cubicBezTo>
                  <a:pt x="897" y="1577"/>
                  <a:pt x="897" y="1577"/>
                  <a:pt x="897" y="1577"/>
                </a:cubicBezTo>
                <a:cubicBezTo>
                  <a:pt x="897" y="1575"/>
                  <a:pt x="897" y="1575"/>
                  <a:pt x="897" y="1575"/>
                </a:cubicBezTo>
                <a:cubicBezTo>
                  <a:pt x="896" y="1573"/>
                  <a:pt x="896" y="1573"/>
                  <a:pt x="896" y="1573"/>
                </a:cubicBezTo>
                <a:cubicBezTo>
                  <a:pt x="896" y="1572"/>
                  <a:pt x="896" y="1572"/>
                  <a:pt x="896" y="1572"/>
                </a:cubicBezTo>
                <a:cubicBezTo>
                  <a:pt x="896" y="1571"/>
                  <a:pt x="896" y="1571"/>
                  <a:pt x="896" y="1571"/>
                </a:cubicBezTo>
                <a:cubicBezTo>
                  <a:pt x="896" y="1570"/>
                  <a:pt x="896" y="1570"/>
                  <a:pt x="896" y="1570"/>
                </a:cubicBezTo>
                <a:cubicBezTo>
                  <a:pt x="894" y="1569"/>
                  <a:pt x="894" y="1569"/>
                  <a:pt x="894" y="1569"/>
                </a:cubicBezTo>
                <a:cubicBezTo>
                  <a:pt x="893" y="1570"/>
                  <a:pt x="893" y="1570"/>
                  <a:pt x="893" y="1570"/>
                </a:cubicBezTo>
                <a:cubicBezTo>
                  <a:pt x="891" y="1570"/>
                  <a:pt x="891" y="1570"/>
                  <a:pt x="891" y="1570"/>
                </a:cubicBezTo>
                <a:cubicBezTo>
                  <a:pt x="888" y="1570"/>
                  <a:pt x="888" y="1570"/>
                  <a:pt x="888" y="1570"/>
                </a:cubicBezTo>
                <a:cubicBezTo>
                  <a:pt x="884" y="1566"/>
                  <a:pt x="884" y="1566"/>
                  <a:pt x="884" y="1566"/>
                </a:cubicBezTo>
                <a:cubicBezTo>
                  <a:pt x="881" y="1564"/>
                  <a:pt x="881" y="1564"/>
                  <a:pt x="881" y="1564"/>
                </a:cubicBezTo>
                <a:cubicBezTo>
                  <a:pt x="880" y="1564"/>
                  <a:pt x="880" y="1564"/>
                  <a:pt x="880" y="1564"/>
                </a:cubicBezTo>
                <a:cubicBezTo>
                  <a:pt x="878" y="1562"/>
                  <a:pt x="878" y="1562"/>
                  <a:pt x="878" y="1562"/>
                </a:cubicBezTo>
                <a:cubicBezTo>
                  <a:pt x="876" y="1558"/>
                  <a:pt x="876" y="1558"/>
                  <a:pt x="876" y="1558"/>
                </a:cubicBezTo>
                <a:cubicBezTo>
                  <a:pt x="876" y="1556"/>
                  <a:pt x="876" y="1556"/>
                  <a:pt x="876" y="1556"/>
                </a:cubicBezTo>
                <a:cubicBezTo>
                  <a:pt x="875" y="1554"/>
                  <a:pt x="875" y="1554"/>
                  <a:pt x="875" y="1554"/>
                </a:cubicBezTo>
                <a:cubicBezTo>
                  <a:pt x="875" y="1553"/>
                  <a:pt x="875" y="1553"/>
                  <a:pt x="875" y="1553"/>
                </a:cubicBezTo>
                <a:cubicBezTo>
                  <a:pt x="877" y="1552"/>
                  <a:pt x="877" y="1552"/>
                  <a:pt x="877" y="1552"/>
                </a:cubicBezTo>
                <a:cubicBezTo>
                  <a:pt x="878" y="1550"/>
                  <a:pt x="878" y="1550"/>
                  <a:pt x="878" y="1550"/>
                </a:cubicBezTo>
                <a:cubicBezTo>
                  <a:pt x="879" y="1547"/>
                  <a:pt x="879" y="1547"/>
                  <a:pt x="879" y="1547"/>
                </a:cubicBezTo>
                <a:cubicBezTo>
                  <a:pt x="880" y="1547"/>
                  <a:pt x="880" y="1547"/>
                  <a:pt x="880" y="1547"/>
                </a:cubicBezTo>
                <a:cubicBezTo>
                  <a:pt x="881" y="1545"/>
                  <a:pt x="881" y="1545"/>
                  <a:pt x="881" y="1545"/>
                </a:cubicBezTo>
                <a:cubicBezTo>
                  <a:pt x="884" y="1545"/>
                  <a:pt x="884" y="1545"/>
                  <a:pt x="884" y="1545"/>
                </a:cubicBezTo>
                <a:cubicBezTo>
                  <a:pt x="886" y="1543"/>
                  <a:pt x="886" y="1543"/>
                  <a:pt x="886" y="1543"/>
                </a:cubicBezTo>
                <a:cubicBezTo>
                  <a:pt x="889" y="1542"/>
                  <a:pt x="889" y="1542"/>
                  <a:pt x="889" y="1542"/>
                </a:cubicBezTo>
                <a:cubicBezTo>
                  <a:pt x="890" y="1543"/>
                  <a:pt x="890" y="1543"/>
                  <a:pt x="890" y="1543"/>
                </a:cubicBezTo>
                <a:cubicBezTo>
                  <a:pt x="894" y="1542"/>
                  <a:pt x="894" y="1542"/>
                  <a:pt x="894" y="1542"/>
                </a:cubicBezTo>
                <a:cubicBezTo>
                  <a:pt x="894" y="1541"/>
                  <a:pt x="894" y="1541"/>
                  <a:pt x="894" y="1541"/>
                </a:cubicBezTo>
                <a:cubicBezTo>
                  <a:pt x="893" y="1540"/>
                  <a:pt x="893" y="1540"/>
                  <a:pt x="893" y="1540"/>
                </a:cubicBezTo>
                <a:cubicBezTo>
                  <a:pt x="891" y="1539"/>
                  <a:pt x="891" y="1539"/>
                  <a:pt x="891" y="1539"/>
                </a:cubicBezTo>
                <a:cubicBezTo>
                  <a:pt x="891" y="1539"/>
                  <a:pt x="891" y="1539"/>
                  <a:pt x="891" y="1539"/>
                </a:cubicBezTo>
                <a:cubicBezTo>
                  <a:pt x="891" y="1537"/>
                  <a:pt x="891" y="1537"/>
                  <a:pt x="891" y="1537"/>
                </a:cubicBezTo>
                <a:cubicBezTo>
                  <a:pt x="894" y="1535"/>
                  <a:pt x="894" y="1535"/>
                  <a:pt x="894" y="1535"/>
                </a:cubicBezTo>
                <a:cubicBezTo>
                  <a:pt x="894" y="1535"/>
                  <a:pt x="894" y="1535"/>
                  <a:pt x="894" y="1535"/>
                </a:cubicBezTo>
                <a:cubicBezTo>
                  <a:pt x="895" y="1533"/>
                  <a:pt x="895" y="1533"/>
                  <a:pt x="895" y="1533"/>
                </a:cubicBezTo>
                <a:cubicBezTo>
                  <a:pt x="895" y="1532"/>
                  <a:pt x="895" y="1532"/>
                  <a:pt x="895" y="1532"/>
                </a:cubicBezTo>
                <a:cubicBezTo>
                  <a:pt x="892" y="1530"/>
                  <a:pt x="892" y="1530"/>
                  <a:pt x="892" y="1530"/>
                </a:cubicBezTo>
                <a:cubicBezTo>
                  <a:pt x="893" y="1528"/>
                  <a:pt x="893" y="1528"/>
                  <a:pt x="893" y="1528"/>
                </a:cubicBezTo>
                <a:cubicBezTo>
                  <a:pt x="893" y="1527"/>
                  <a:pt x="893" y="1527"/>
                  <a:pt x="893" y="1527"/>
                </a:cubicBezTo>
                <a:cubicBezTo>
                  <a:pt x="892" y="1526"/>
                  <a:pt x="892" y="1526"/>
                  <a:pt x="892" y="1526"/>
                </a:cubicBezTo>
                <a:cubicBezTo>
                  <a:pt x="891" y="1523"/>
                  <a:pt x="891" y="1523"/>
                  <a:pt x="891" y="1523"/>
                </a:cubicBezTo>
                <a:cubicBezTo>
                  <a:pt x="893" y="1522"/>
                  <a:pt x="893" y="1522"/>
                  <a:pt x="893" y="1522"/>
                </a:cubicBezTo>
                <a:cubicBezTo>
                  <a:pt x="894" y="1520"/>
                  <a:pt x="894" y="1520"/>
                  <a:pt x="894" y="1520"/>
                </a:cubicBezTo>
                <a:cubicBezTo>
                  <a:pt x="893" y="1519"/>
                  <a:pt x="893" y="1519"/>
                  <a:pt x="893" y="1519"/>
                </a:cubicBezTo>
                <a:cubicBezTo>
                  <a:pt x="894" y="1518"/>
                  <a:pt x="894" y="1518"/>
                  <a:pt x="894" y="1518"/>
                </a:cubicBezTo>
                <a:cubicBezTo>
                  <a:pt x="897" y="1517"/>
                  <a:pt x="897" y="1517"/>
                  <a:pt x="897" y="1517"/>
                </a:cubicBezTo>
                <a:cubicBezTo>
                  <a:pt x="900" y="1514"/>
                  <a:pt x="900" y="1514"/>
                  <a:pt x="900" y="1514"/>
                </a:cubicBezTo>
                <a:cubicBezTo>
                  <a:pt x="899" y="1513"/>
                  <a:pt x="899" y="1513"/>
                  <a:pt x="899" y="1513"/>
                </a:cubicBezTo>
                <a:cubicBezTo>
                  <a:pt x="896" y="1513"/>
                  <a:pt x="896" y="1513"/>
                  <a:pt x="896" y="1513"/>
                </a:cubicBezTo>
                <a:cubicBezTo>
                  <a:pt x="894" y="1512"/>
                  <a:pt x="894" y="1512"/>
                  <a:pt x="894" y="1512"/>
                </a:cubicBezTo>
                <a:cubicBezTo>
                  <a:pt x="894" y="1511"/>
                  <a:pt x="894" y="1511"/>
                  <a:pt x="894" y="1511"/>
                </a:cubicBezTo>
                <a:cubicBezTo>
                  <a:pt x="894" y="1510"/>
                  <a:pt x="894" y="1510"/>
                  <a:pt x="894" y="1510"/>
                </a:cubicBezTo>
                <a:cubicBezTo>
                  <a:pt x="896" y="1509"/>
                  <a:pt x="896" y="1509"/>
                  <a:pt x="896" y="1509"/>
                </a:cubicBezTo>
                <a:cubicBezTo>
                  <a:pt x="898" y="1508"/>
                  <a:pt x="898" y="1508"/>
                  <a:pt x="898" y="1508"/>
                </a:cubicBezTo>
                <a:cubicBezTo>
                  <a:pt x="901" y="1509"/>
                  <a:pt x="901" y="1509"/>
                  <a:pt x="901" y="1509"/>
                </a:cubicBezTo>
                <a:cubicBezTo>
                  <a:pt x="901" y="1510"/>
                  <a:pt x="901" y="1510"/>
                  <a:pt x="901" y="1510"/>
                </a:cubicBezTo>
                <a:cubicBezTo>
                  <a:pt x="901" y="1511"/>
                  <a:pt x="901" y="1511"/>
                  <a:pt x="901" y="1511"/>
                </a:cubicBezTo>
                <a:cubicBezTo>
                  <a:pt x="901" y="1513"/>
                  <a:pt x="901" y="1513"/>
                  <a:pt x="901" y="1513"/>
                </a:cubicBezTo>
                <a:cubicBezTo>
                  <a:pt x="903" y="1513"/>
                  <a:pt x="903" y="1513"/>
                  <a:pt x="903" y="1513"/>
                </a:cubicBezTo>
                <a:cubicBezTo>
                  <a:pt x="907" y="1511"/>
                  <a:pt x="907" y="1511"/>
                  <a:pt x="907" y="1511"/>
                </a:cubicBezTo>
                <a:cubicBezTo>
                  <a:pt x="907" y="1509"/>
                  <a:pt x="907" y="1509"/>
                  <a:pt x="907" y="1509"/>
                </a:cubicBezTo>
                <a:cubicBezTo>
                  <a:pt x="906" y="1507"/>
                  <a:pt x="906" y="1507"/>
                  <a:pt x="906" y="1507"/>
                </a:cubicBezTo>
                <a:cubicBezTo>
                  <a:pt x="905" y="1505"/>
                  <a:pt x="905" y="1505"/>
                  <a:pt x="905" y="1505"/>
                </a:cubicBezTo>
                <a:cubicBezTo>
                  <a:pt x="906" y="1505"/>
                  <a:pt x="906" y="1505"/>
                  <a:pt x="906" y="1505"/>
                </a:cubicBezTo>
                <a:cubicBezTo>
                  <a:pt x="906" y="1503"/>
                  <a:pt x="906" y="1503"/>
                  <a:pt x="906" y="1503"/>
                </a:cubicBezTo>
                <a:cubicBezTo>
                  <a:pt x="905" y="1501"/>
                  <a:pt x="905" y="1501"/>
                  <a:pt x="905" y="1501"/>
                </a:cubicBezTo>
                <a:cubicBezTo>
                  <a:pt x="903" y="1501"/>
                  <a:pt x="903" y="1501"/>
                  <a:pt x="903" y="1501"/>
                </a:cubicBezTo>
                <a:cubicBezTo>
                  <a:pt x="901" y="1502"/>
                  <a:pt x="901" y="1502"/>
                  <a:pt x="901" y="1502"/>
                </a:cubicBezTo>
                <a:cubicBezTo>
                  <a:pt x="900" y="1502"/>
                  <a:pt x="900" y="1502"/>
                  <a:pt x="900" y="1502"/>
                </a:cubicBezTo>
                <a:cubicBezTo>
                  <a:pt x="899" y="1503"/>
                  <a:pt x="899" y="1503"/>
                  <a:pt x="899" y="1503"/>
                </a:cubicBezTo>
                <a:cubicBezTo>
                  <a:pt x="900" y="1503"/>
                  <a:pt x="900" y="1503"/>
                  <a:pt x="900" y="1503"/>
                </a:cubicBezTo>
                <a:cubicBezTo>
                  <a:pt x="901" y="1504"/>
                  <a:pt x="901" y="1504"/>
                  <a:pt x="901" y="1504"/>
                </a:cubicBezTo>
                <a:cubicBezTo>
                  <a:pt x="901" y="1505"/>
                  <a:pt x="901" y="1505"/>
                  <a:pt x="901" y="1505"/>
                </a:cubicBezTo>
                <a:cubicBezTo>
                  <a:pt x="898" y="1506"/>
                  <a:pt x="898" y="1506"/>
                  <a:pt x="898" y="1506"/>
                </a:cubicBezTo>
                <a:cubicBezTo>
                  <a:pt x="896" y="1505"/>
                  <a:pt x="896" y="1505"/>
                  <a:pt x="896" y="1505"/>
                </a:cubicBezTo>
                <a:cubicBezTo>
                  <a:pt x="897" y="1504"/>
                  <a:pt x="897" y="1504"/>
                  <a:pt x="897" y="1504"/>
                </a:cubicBezTo>
                <a:cubicBezTo>
                  <a:pt x="898" y="1504"/>
                  <a:pt x="898" y="1504"/>
                  <a:pt x="898" y="1504"/>
                </a:cubicBezTo>
                <a:cubicBezTo>
                  <a:pt x="897" y="1503"/>
                  <a:pt x="897" y="1503"/>
                  <a:pt x="897" y="1503"/>
                </a:cubicBezTo>
                <a:cubicBezTo>
                  <a:pt x="894" y="1503"/>
                  <a:pt x="894" y="1503"/>
                  <a:pt x="894" y="1503"/>
                </a:cubicBezTo>
                <a:cubicBezTo>
                  <a:pt x="892" y="1502"/>
                  <a:pt x="892" y="1502"/>
                  <a:pt x="892" y="1502"/>
                </a:cubicBezTo>
                <a:cubicBezTo>
                  <a:pt x="891" y="1500"/>
                  <a:pt x="891" y="1500"/>
                  <a:pt x="891" y="1500"/>
                </a:cubicBezTo>
                <a:cubicBezTo>
                  <a:pt x="891" y="1495"/>
                  <a:pt x="891" y="1495"/>
                  <a:pt x="891" y="1495"/>
                </a:cubicBezTo>
                <a:cubicBezTo>
                  <a:pt x="890" y="1492"/>
                  <a:pt x="890" y="1492"/>
                  <a:pt x="890" y="1492"/>
                </a:cubicBezTo>
                <a:cubicBezTo>
                  <a:pt x="888" y="1490"/>
                  <a:pt x="888" y="1490"/>
                  <a:pt x="888" y="1490"/>
                </a:cubicBezTo>
                <a:cubicBezTo>
                  <a:pt x="888" y="1486"/>
                  <a:pt x="888" y="1486"/>
                  <a:pt x="888" y="1486"/>
                </a:cubicBezTo>
                <a:cubicBezTo>
                  <a:pt x="890" y="1484"/>
                  <a:pt x="890" y="1484"/>
                  <a:pt x="890" y="1484"/>
                </a:cubicBezTo>
                <a:cubicBezTo>
                  <a:pt x="892" y="1484"/>
                  <a:pt x="892" y="1484"/>
                  <a:pt x="892" y="1484"/>
                </a:cubicBezTo>
                <a:cubicBezTo>
                  <a:pt x="891" y="1485"/>
                  <a:pt x="891" y="1485"/>
                  <a:pt x="891" y="1485"/>
                </a:cubicBezTo>
                <a:cubicBezTo>
                  <a:pt x="892" y="1486"/>
                  <a:pt x="892" y="1486"/>
                  <a:pt x="892" y="1486"/>
                </a:cubicBezTo>
                <a:cubicBezTo>
                  <a:pt x="894" y="1485"/>
                  <a:pt x="894" y="1485"/>
                  <a:pt x="894" y="1485"/>
                </a:cubicBezTo>
                <a:cubicBezTo>
                  <a:pt x="898" y="1487"/>
                  <a:pt x="898" y="1487"/>
                  <a:pt x="898" y="1487"/>
                </a:cubicBezTo>
                <a:cubicBezTo>
                  <a:pt x="901" y="1490"/>
                  <a:pt x="901" y="1490"/>
                  <a:pt x="901" y="1490"/>
                </a:cubicBezTo>
                <a:cubicBezTo>
                  <a:pt x="904" y="1490"/>
                  <a:pt x="904" y="1490"/>
                  <a:pt x="904" y="1490"/>
                </a:cubicBezTo>
                <a:cubicBezTo>
                  <a:pt x="910" y="1490"/>
                  <a:pt x="910" y="1490"/>
                  <a:pt x="910" y="1490"/>
                </a:cubicBezTo>
                <a:cubicBezTo>
                  <a:pt x="914" y="1488"/>
                  <a:pt x="914" y="1488"/>
                  <a:pt x="914" y="1488"/>
                </a:cubicBezTo>
                <a:cubicBezTo>
                  <a:pt x="913" y="1487"/>
                  <a:pt x="913" y="1487"/>
                  <a:pt x="913" y="1487"/>
                </a:cubicBezTo>
                <a:cubicBezTo>
                  <a:pt x="916" y="1486"/>
                  <a:pt x="916" y="1486"/>
                  <a:pt x="916" y="1486"/>
                </a:cubicBezTo>
                <a:cubicBezTo>
                  <a:pt x="916" y="1484"/>
                  <a:pt x="916" y="1484"/>
                  <a:pt x="916" y="1484"/>
                </a:cubicBezTo>
                <a:cubicBezTo>
                  <a:pt x="916" y="1482"/>
                  <a:pt x="916" y="1482"/>
                  <a:pt x="916" y="1482"/>
                </a:cubicBezTo>
                <a:cubicBezTo>
                  <a:pt x="916" y="1481"/>
                  <a:pt x="916" y="1481"/>
                  <a:pt x="916" y="1481"/>
                </a:cubicBezTo>
                <a:cubicBezTo>
                  <a:pt x="917" y="1480"/>
                  <a:pt x="917" y="1480"/>
                  <a:pt x="917" y="1480"/>
                </a:cubicBezTo>
                <a:cubicBezTo>
                  <a:pt x="915" y="1479"/>
                  <a:pt x="915" y="1479"/>
                  <a:pt x="915" y="1479"/>
                </a:cubicBezTo>
                <a:cubicBezTo>
                  <a:pt x="914" y="1477"/>
                  <a:pt x="914" y="1477"/>
                  <a:pt x="914" y="1477"/>
                </a:cubicBezTo>
                <a:cubicBezTo>
                  <a:pt x="914" y="1475"/>
                  <a:pt x="914" y="1475"/>
                  <a:pt x="914" y="1475"/>
                </a:cubicBezTo>
                <a:cubicBezTo>
                  <a:pt x="914" y="1474"/>
                  <a:pt x="914" y="1474"/>
                  <a:pt x="914" y="1474"/>
                </a:cubicBezTo>
                <a:cubicBezTo>
                  <a:pt x="914" y="1473"/>
                  <a:pt x="914" y="1473"/>
                  <a:pt x="914" y="1473"/>
                </a:cubicBezTo>
                <a:cubicBezTo>
                  <a:pt x="916" y="1471"/>
                  <a:pt x="916" y="1471"/>
                  <a:pt x="916" y="1471"/>
                </a:cubicBezTo>
                <a:cubicBezTo>
                  <a:pt x="916" y="1470"/>
                  <a:pt x="916" y="1470"/>
                  <a:pt x="916" y="1470"/>
                </a:cubicBezTo>
                <a:cubicBezTo>
                  <a:pt x="916" y="1470"/>
                  <a:pt x="916" y="1470"/>
                  <a:pt x="916" y="1470"/>
                </a:cubicBezTo>
                <a:cubicBezTo>
                  <a:pt x="917" y="1469"/>
                  <a:pt x="917" y="1469"/>
                  <a:pt x="917" y="1469"/>
                </a:cubicBezTo>
                <a:cubicBezTo>
                  <a:pt x="916" y="1467"/>
                  <a:pt x="916" y="1467"/>
                  <a:pt x="916" y="1467"/>
                </a:cubicBezTo>
                <a:cubicBezTo>
                  <a:pt x="915" y="1467"/>
                  <a:pt x="915" y="1467"/>
                  <a:pt x="915" y="1467"/>
                </a:cubicBezTo>
                <a:cubicBezTo>
                  <a:pt x="915" y="1466"/>
                  <a:pt x="915" y="1466"/>
                  <a:pt x="915" y="1466"/>
                </a:cubicBezTo>
                <a:cubicBezTo>
                  <a:pt x="914" y="1464"/>
                  <a:pt x="914" y="1464"/>
                  <a:pt x="914" y="1464"/>
                </a:cubicBezTo>
                <a:cubicBezTo>
                  <a:pt x="914" y="1461"/>
                  <a:pt x="914" y="1461"/>
                  <a:pt x="914" y="1461"/>
                </a:cubicBezTo>
                <a:cubicBezTo>
                  <a:pt x="914" y="1460"/>
                  <a:pt x="914" y="1460"/>
                  <a:pt x="914" y="1460"/>
                </a:cubicBezTo>
                <a:cubicBezTo>
                  <a:pt x="914" y="1458"/>
                  <a:pt x="914" y="1458"/>
                  <a:pt x="914" y="1458"/>
                </a:cubicBezTo>
                <a:cubicBezTo>
                  <a:pt x="914" y="1457"/>
                  <a:pt x="914" y="1457"/>
                  <a:pt x="914" y="1457"/>
                </a:cubicBezTo>
                <a:cubicBezTo>
                  <a:pt x="915" y="1458"/>
                  <a:pt x="915" y="1458"/>
                  <a:pt x="915" y="1458"/>
                </a:cubicBezTo>
                <a:cubicBezTo>
                  <a:pt x="916" y="1458"/>
                  <a:pt x="916" y="1458"/>
                  <a:pt x="916" y="1458"/>
                </a:cubicBezTo>
                <a:cubicBezTo>
                  <a:pt x="919" y="1459"/>
                  <a:pt x="919" y="1459"/>
                  <a:pt x="919" y="1459"/>
                </a:cubicBezTo>
                <a:cubicBezTo>
                  <a:pt x="922" y="1461"/>
                  <a:pt x="922" y="1461"/>
                  <a:pt x="922" y="1461"/>
                </a:cubicBezTo>
                <a:cubicBezTo>
                  <a:pt x="923" y="1461"/>
                  <a:pt x="923" y="1461"/>
                  <a:pt x="923" y="1461"/>
                </a:cubicBezTo>
                <a:cubicBezTo>
                  <a:pt x="927" y="1460"/>
                  <a:pt x="927" y="1460"/>
                  <a:pt x="927" y="1460"/>
                </a:cubicBezTo>
                <a:cubicBezTo>
                  <a:pt x="930" y="1461"/>
                  <a:pt x="930" y="1461"/>
                  <a:pt x="930" y="1461"/>
                </a:cubicBezTo>
                <a:cubicBezTo>
                  <a:pt x="934" y="1461"/>
                  <a:pt x="934" y="1461"/>
                  <a:pt x="934" y="1461"/>
                </a:cubicBezTo>
                <a:cubicBezTo>
                  <a:pt x="941" y="1459"/>
                  <a:pt x="941" y="1459"/>
                  <a:pt x="941" y="1459"/>
                </a:cubicBezTo>
                <a:cubicBezTo>
                  <a:pt x="947" y="1456"/>
                  <a:pt x="947" y="1456"/>
                  <a:pt x="947" y="1456"/>
                </a:cubicBezTo>
                <a:cubicBezTo>
                  <a:pt x="948" y="1455"/>
                  <a:pt x="948" y="1455"/>
                  <a:pt x="948" y="1455"/>
                </a:cubicBezTo>
                <a:cubicBezTo>
                  <a:pt x="949" y="1456"/>
                  <a:pt x="949" y="1456"/>
                  <a:pt x="949" y="1456"/>
                </a:cubicBezTo>
                <a:cubicBezTo>
                  <a:pt x="953" y="1455"/>
                  <a:pt x="953" y="1455"/>
                  <a:pt x="953" y="1455"/>
                </a:cubicBezTo>
                <a:cubicBezTo>
                  <a:pt x="958" y="1451"/>
                  <a:pt x="958" y="1451"/>
                  <a:pt x="958" y="1451"/>
                </a:cubicBezTo>
                <a:cubicBezTo>
                  <a:pt x="959" y="1449"/>
                  <a:pt x="959" y="1449"/>
                  <a:pt x="959" y="1449"/>
                </a:cubicBezTo>
                <a:cubicBezTo>
                  <a:pt x="959" y="1447"/>
                  <a:pt x="959" y="1447"/>
                  <a:pt x="959" y="1447"/>
                </a:cubicBezTo>
                <a:cubicBezTo>
                  <a:pt x="960" y="1444"/>
                  <a:pt x="960" y="1444"/>
                  <a:pt x="960" y="1444"/>
                </a:cubicBezTo>
                <a:cubicBezTo>
                  <a:pt x="960" y="1443"/>
                  <a:pt x="960" y="1443"/>
                  <a:pt x="960" y="1443"/>
                </a:cubicBezTo>
                <a:cubicBezTo>
                  <a:pt x="961" y="1444"/>
                  <a:pt x="961" y="1444"/>
                  <a:pt x="961" y="1444"/>
                </a:cubicBezTo>
                <a:cubicBezTo>
                  <a:pt x="961" y="1443"/>
                  <a:pt x="961" y="1443"/>
                  <a:pt x="961" y="1443"/>
                </a:cubicBezTo>
                <a:cubicBezTo>
                  <a:pt x="962" y="1440"/>
                  <a:pt x="962" y="1440"/>
                  <a:pt x="962" y="1440"/>
                </a:cubicBezTo>
                <a:cubicBezTo>
                  <a:pt x="964" y="1437"/>
                  <a:pt x="964" y="1437"/>
                  <a:pt x="964" y="1437"/>
                </a:cubicBezTo>
                <a:cubicBezTo>
                  <a:pt x="965" y="1435"/>
                  <a:pt x="965" y="1435"/>
                  <a:pt x="965" y="1435"/>
                </a:cubicBezTo>
                <a:cubicBezTo>
                  <a:pt x="965" y="1430"/>
                  <a:pt x="965" y="1430"/>
                  <a:pt x="965" y="1430"/>
                </a:cubicBezTo>
                <a:cubicBezTo>
                  <a:pt x="964" y="1429"/>
                  <a:pt x="964" y="1429"/>
                  <a:pt x="964" y="1429"/>
                </a:cubicBezTo>
                <a:cubicBezTo>
                  <a:pt x="964" y="1429"/>
                  <a:pt x="964" y="1429"/>
                  <a:pt x="964" y="1429"/>
                </a:cubicBezTo>
                <a:cubicBezTo>
                  <a:pt x="962" y="1430"/>
                  <a:pt x="962" y="1430"/>
                  <a:pt x="962" y="1430"/>
                </a:cubicBezTo>
                <a:cubicBezTo>
                  <a:pt x="960" y="1430"/>
                  <a:pt x="960" y="1430"/>
                  <a:pt x="960" y="1430"/>
                </a:cubicBezTo>
                <a:cubicBezTo>
                  <a:pt x="957" y="1428"/>
                  <a:pt x="957" y="1428"/>
                  <a:pt x="957" y="1428"/>
                </a:cubicBezTo>
                <a:cubicBezTo>
                  <a:pt x="956" y="1425"/>
                  <a:pt x="956" y="1425"/>
                  <a:pt x="956" y="1425"/>
                </a:cubicBezTo>
                <a:cubicBezTo>
                  <a:pt x="956" y="1424"/>
                  <a:pt x="956" y="1424"/>
                  <a:pt x="956" y="1424"/>
                </a:cubicBezTo>
                <a:cubicBezTo>
                  <a:pt x="959" y="1419"/>
                  <a:pt x="959" y="1419"/>
                  <a:pt x="959" y="1419"/>
                </a:cubicBezTo>
                <a:cubicBezTo>
                  <a:pt x="959" y="1417"/>
                  <a:pt x="959" y="1417"/>
                  <a:pt x="959" y="1417"/>
                </a:cubicBezTo>
                <a:cubicBezTo>
                  <a:pt x="958" y="1415"/>
                  <a:pt x="958" y="1415"/>
                  <a:pt x="958" y="1415"/>
                </a:cubicBezTo>
                <a:cubicBezTo>
                  <a:pt x="952" y="1411"/>
                  <a:pt x="952" y="1411"/>
                  <a:pt x="952" y="1411"/>
                </a:cubicBezTo>
                <a:cubicBezTo>
                  <a:pt x="948" y="1410"/>
                  <a:pt x="948" y="1410"/>
                  <a:pt x="948" y="1410"/>
                </a:cubicBezTo>
                <a:cubicBezTo>
                  <a:pt x="944" y="1406"/>
                  <a:pt x="944" y="1406"/>
                  <a:pt x="944" y="1406"/>
                </a:cubicBezTo>
                <a:cubicBezTo>
                  <a:pt x="943" y="1405"/>
                  <a:pt x="943" y="1405"/>
                  <a:pt x="943" y="1405"/>
                </a:cubicBezTo>
                <a:cubicBezTo>
                  <a:pt x="943" y="1404"/>
                  <a:pt x="943" y="1404"/>
                  <a:pt x="943" y="1404"/>
                </a:cubicBezTo>
                <a:cubicBezTo>
                  <a:pt x="943" y="1402"/>
                  <a:pt x="943" y="1402"/>
                  <a:pt x="943" y="1402"/>
                </a:cubicBezTo>
                <a:cubicBezTo>
                  <a:pt x="942" y="1401"/>
                  <a:pt x="942" y="1401"/>
                  <a:pt x="942" y="1401"/>
                </a:cubicBezTo>
                <a:cubicBezTo>
                  <a:pt x="943" y="1400"/>
                  <a:pt x="943" y="1400"/>
                  <a:pt x="943" y="1400"/>
                </a:cubicBezTo>
                <a:cubicBezTo>
                  <a:pt x="942" y="1396"/>
                  <a:pt x="942" y="1396"/>
                  <a:pt x="942" y="1396"/>
                </a:cubicBezTo>
                <a:cubicBezTo>
                  <a:pt x="942" y="1392"/>
                  <a:pt x="942" y="1392"/>
                  <a:pt x="942" y="1392"/>
                </a:cubicBezTo>
                <a:cubicBezTo>
                  <a:pt x="942" y="1392"/>
                  <a:pt x="942" y="1392"/>
                  <a:pt x="942" y="1392"/>
                </a:cubicBezTo>
                <a:cubicBezTo>
                  <a:pt x="942" y="1396"/>
                  <a:pt x="942" y="1396"/>
                  <a:pt x="942" y="1396"/>
                </a:cubicBezTo>
                <a:cubicBezTo>
                  <a:pt x="944" y="1400"/>
                  <a:pt x="944" y="1400"/>
                  <a:pt x="944" y="1400"/>
                </a:cubicBezTo>
                <a:cubicBezTo>
                  <a:pt x="947" y="1404"/>
                  <a:pt x="947" y="1404"/>
                  <a:pt x="947" y="1404"/>
                </a:cubicBezTo>
                <a:cubicBezTo>
                  <a:pt x="948" y="1404"/>
                  <a:pt x="948" y="1404"/>
                  <a:pt x="948" y="1404"/>
                </a:cubicBezTo>
                <a:cubicBezTo>
                  <a:pt x="951" y="1407"/>
                  <a:pt x="951" y="1407"/>
                  <a:pt x="951" y="1407"/>
                </a:cubicBezTo>
                <a:cubicBezTo>
                  <a:pt x="952" y="1408"/>
                  <a:pt x="952" y="1408"/>
                  <a:pt x="952" y="1408"/>
                </a:cubicBezTo>
                <a:cubicBezTo>
                  <a:pt x="957" y="1407"/>
                  <a:pt x="957" y="1407"/>
                  <a:pt x="957" y="1407"/>
                </a:cubicBezTo>
                <a:cubicBezTo>
                  <a:pt x="959" y="1407"/>
                  <a:pt x="959" y="1407"/>
                  <a:pt x="959" y="1407"/>
                </a:cubicBezTo>
                <a:cubicBezTo>
                  <a:pt x="962" y="1409"/>
                  <a:pt x="962" y="1409"/>
                  <a:pt x="962" y="1409"/>
                </a:cubicBezTo>
                <a:cubicBezTo>
                  <a:pt x="963" y="1409"/>
                  <a:pt x="963" y="1409"/>
                  <a:pt x="963" y="1409"/>
                </a:cubicBezTo>
                <a:cubicBezTo>
                  <a:pt x="965" y="1409"/>
                  <a:pt x="965" y="1409"/>
                  <a:pt x="965" y="1409"/>
                </a:cubicBezTo>
                <a:cubicBezTo>
                  <a:pt x="965" y="1410"/>
                  <a:pt x="965" y="1410"/>
                  <a:pt x="965" y="1410"/>
                </a:cubicBezTo>
                <a:cubicBezTo>
                  <a:pt x="965" y="1411"/>
                  <a:pt x="965" y="1411"/>
                  <a:pt x="965" y="1411"/>
                </a:cubicBezTo>
                <a:cubicBezTo>
                  <a:pt x="965" y="1412"/>
                  <a:pt x="965" y="1412"/>
                  <a:pt x="965" y="1412"/>
                </a:cubicBezTo>
                <a:cubicBezTo>
                  <a:pt x="967" y="1412"/>
                  <a:pt x="967" y="1412"/>
                  <a:pt x="967" y="1412"/>
                </a:cubicBezTo>
                <a:cubicBezTo>
                  <a:pt x="969" y="1410"/>
                  <a:pt x="969" y="1410"/>
                  <a:pt x="969" y="1410"/>
                </a:cubicBezTo>
                <a:cubicBezTo>
                  <a:pt x="972" y="1410"/>
                  <a:pt x="972" y="1410"/>
                  <a:pt x="972" y="1410"/>
                </a:cubicBezTo>
                <a:cubicBezTo>
                  <a:pt x="974" y="1411"/>
                  <a:pt x="974" y="1411"/>
                  <a:pt x="974" y="1411"/>
                </a:cubicBezTo>
                <a:cubicBezTo>
                  <a:pt x="975" y="1411"/>
                  <a:pt x="975" y="1411"/>
                  <a:pt x="975" y="1411"/>
                </a:cubicBezTo>
                <a:cubicBezTo>
                  <a:pt x="976" y="1411"/>
                  <a:pt x="976" y="1411"/>
                  <a:pt x="976" y="1411"/>
                </a:cubicBezTo>
                <a:cubicBezTo>
                  <a:pt x="978" y="1412"/>
                  <a:pt x="978" y="1412"/>
                  <a:pt x="978" y="1412"/>
                </a:cubicBezTo>
                <a:cubicBezTo>
                  <a:pt x="979" y="1412"/>
                  <a:pt x="979" y="1412"/>
                  <a:pt x="979" y="1412"/>
                </a:cubicBezTo>
                <a:cubicBezTo>
                  <a:pt x="980" y="1411"/>
                  <a:pt x="980" y="1411"/>
                  <a:pt x="980" y="1411"/>
                </a:cubicBezTo>
                <a:cubicBezTo>
                  <a:pt x="981" y="1410"/>
                  <a:pt x="981" y="1410"/>
                  <a:pt x="981" y="1410"/>
                </a:cubicBezTo>
                <a:cubicBezTo>
                  <a:pt x="981" y="1410"/>
                  <a:pt x="981" y="1410"/>
                  <a:pt x="981" y="1410"/>
                </a:cubicBezTo>
                <a:cubicBezTo>
                  <a:pt x="982" y="1410"/>
                  <a:pt x="982" y="1410"/>
                  <a:pt x="982" y="1410"/>
                </a:cubicBezTo>
                <a:cubicBezTo>
                  <a:pt x="986" y="1409"/>
                  <a:pt x="986" y="1409"/>
                  <a:pt x="986" y="1409"/>
                </a:cubicBezTo>
                <a:cubicBezTo>
                  <a:pt x="988" y="1406"/>
                  <a:pt x="988" y="1406"/>
                  <a:pt x="988" y="1406"/>
                </a:cubicBezTo>
                <a:cubicBezTo>
                  <a:pt x="989" y="1405"/>
                  <a:pt x="989" y="1405"/>
                  <a:pt x="989" y="1405"/>
                </a:cubicBezTo>
                <a:cubicBezTo>
                  <a:pt x="988" y="1405"/>
                  <a:pt x="988" y="1405"/>
                  <a:pt x="988" y="1405"/>
                </a:cubicBezTo>
                <a:cubicBezTo>
                  <a:pt x="989" y="1403"/>
                  <a:pt x="989" y="1403"/>
                  <a:pt x="989" y="1403"/>
                </a:cubicBezTo>
                <a:cubicBezTo>
                  <a:pt x="991" y="1401"/>
                  <a:pt x="991" y="1401"/>
                  <a:pt x="991" y="1401"/>
                </a:cubicBezTo>
                <a:cubicBezTo>
                  <a:pt x="991" y="1398"/>
                  <a:pt x="991" y="1398"/>
                  <a:pt x="991" y="1398"/>
                </a:cubicBezTo>
                <a:cubicBezTo>
                  <a:pt x="993" y="1397"/>
                  <a:pt x="993" y="1397"/>
                  <a:pt x="993" y="1397"/>
                </a:cubicBezTo>
                <a:cubicBezTo>
                  <a:pt x="994" y="1396"/>
                  <a:pt x="994" y="1396"/>
                  <a:pt x="994" y="1396"/>
                </a:cubicBezTo>
                <a:cubicBezTo>
                  <a:pt x="998" y="1393"/>
                  <a:pt x="998" y="1393"/>
                  <a:pt x="998" y="1393"/>
                </a:cubicBezTo>
                <a:cubicBezTo>
                  <a:pt x="999" y="1390"/>
                  <a:pt x="999" y="1390"/>
                  <a:pt x="999" y="1390"/>
                </a:cubicBezTo>
                <a:cubicBezTo>
                  <a:pt x="1001" y="1383"/>
                  <a:pt x="1001" y="1383"/>
                  <a:pt x="1001" y="1383"/>
                </a:cubicBezTo>
                <a:cubicBezTo>
                  <a:pt x="1002" y="1378"/>
                  <a:pt x="1002" y="1378"/>
                  <a:pt x="1002" y="1378"/>
                </a:cubicBezTo>
                <a:cubicBezTo>
                  <a:pt x="1003" y="1377"/>
                  <a:pt x="1003" y="1377"/>
                  <a:pt x="1003" y="1377"/>
                </a:cubicBezTo>
                <a:cubicBezTo>
                  <a:pt x="1002" y="1376"/>
                  <a:pt x="1002" y="1376"/>
                  <a:pt x="1002" y="1376"/>
                </a:cubicBezTo>
                <a:cubicBezTo>
                  <a:pt x="1000" y="1373"/>
                  <a:pt x="1000" y="1373"/>
                  <a:pt x="1000" y="1373"/>
                </a:cubicBezTo>
                <a:cubicBezTo>
                  <a:pt x="1001" y="1371"/>
                  <a:pt x="1001" y="1371"/>
                  <a:pt x="1001" y="1371"/>
                </a:cubicBezTo>
                <a:cubicBezTo>
                  <a:pt x="1003" y="1371"/>
                  <a:pt x="1003" y="1371"/>
                  <a:pt x="1003" y="1371"/>
                </a:cubicBezTo>
                <a:cubicBezTo>
                  <a:pt x="1003" y="1369"/>
                  <a:pt x="1003" y="1369"/>
                  <a:pt x="1003" y="1369"/>
                </a:cubicBezTo>
                <a:cubicBezTo>
                  <a:pt x="1004" y="1367"/>
                  <a:pt x="1004" y="1367"/>
                  <a:pt x="1004" y="1367"/>
                </a:cubicBezTo>
                <a:cubicBezTo>
                  <a:pt x="1004" y="1366"/>
                  <a:pt x="1004" y="1366"/>
                  <a:pt x="1004" y="1366"/>
                </a:cubicBezTo>
                <a:cubicBezTo>
                  <a:pt x="1005" y="1367"/>
                  <a:pt x="1005" y="1367"/>
                  <a:pt x="1005" y="1367"/>
                </a:cubicBezTo>
                <a:cubicBezTo>
                  <a:pt x="1007" y="1367"/>
                  <a:pt x="1007" y="1367"/>
                  <a:pt x="1007" y="1367"/>
                </a:cubicBezTo>
                <a:cubicBezTo>
                  <a:pt x="1008" y="1365"/>
                  <a:pt x="1008" y="1365"/>
                  <a:pt x="1008" y="1365"/>
                </a:cubicBezTo>
                <a:cubicBezTo>
                  <a:pt x="1009" y="1363"/>
                  <a:pt x="1009" y="1363"/>
                  <a:pt x="1009" y="1363"/>
                </a:cubicBezTo>
                <a:cubicBezTo>
                  <a:pt x="1009" y="1362"/>
                  <a:pt x="1009" y="1362"/>
                  <a:pt x="1009" y="1362"/>
                </a:cubicBezTo>
                <a:cubicBezTo>
                  <a:pt x="1009" y="1360"/>
                  <a:pt x="1009" y="1360"/>
                  <a:pt x="1009" y="1360"/>
                </a:cubicBezTo>
                <a:cubicBezTo>
                  <a:pt x="1010" y="1359"/>
                  <a:pt x="1010" y="1359"/>
                  <a:pt x="1010" y="1359"/>
                </a:cubicBezTo>
                <a:cubicBezTo>
                  <a:pt x="1011" y="1359"/>
                  <a:pt x="1011" y="1359"/>
                  <a:pt x="1011" y="1359"/>
                </a:cubicBezTo>
                <a:cubicBezTo>
                  <a:pt x="1012" y="1357"/>
                  <a:pt x="1012" y="1357"/>
                  <a:pt x="1012" y="1357"/>
                </a:cubicBezTo>
                <a:cubicBezTo>
                  <a:pt x="1011" y="1356"/>
                  <a:pt x="1011" y="1356"/>
                  <a:pt x="1011" y="1356"/>
                </a:cubicBezTo>
                <a:cubicBezTo>
                  <a:pt x="1010" y="1354"/>
                  <a:pt x="1010" y="1354"/>
                  <a:pt x="1010" y="1354"/>
                </a:cubicBezTo>
                <a:cubicBezTo>
                  <a:pt x="1010" y="1351"/>
                  <a:pt x="1010" y="1351"/>
                  <a:pt x="1010" y="1351"/>
                </a:cubicBezTo>
                <a:cubicBezTo>
                  <a:pt x="1010" y="1350"/>
                  <a:pt x="1010" y="1350"/>
                  <a:pt x="1010" y="1350"/>
                </a:cubicBezTo>
                <a:cubicBezTo>
                  <a:pt x="1011" y="1351"/>
                  <a:pt x="1011" y="1351"/>
                  <a:pt x="1011" y="1351"/>
                </a:cubicBezTo>
                <a:cubicBezTo>
                  <a:pt x="1012" y="1353"/>
                  <a:pt x="1012" y="1353"/>
                  <a:pt x="1012" y="1353"/>
                </a:cubicBezTo>
                <a:cubicBezTo>
                  <a:pt x="1014" y="1356"/>
                  <a:pt x="1014" y="1356"/>
                  <a:pt x="1014" y="1356"/>
                </a:cubicBezTo>
                <a:cubicBezTo>
                  <a:pt x="1015" y="1356"/>
                  <a:pt x="1015" y="1356"/>
                  <a:pt x="1015" y="1356"/>
                </a:cubicBezTo>
                <a:cubicBezTo>
                  <a:pt x="1016" y="1355"/>
                  <a:pt x="1016" y="1355"/>
                  <a:pt x="1016" y="1355"/>
                </a:cubicBezTo>
                <a:cubicBezTo>
                  <a:pt x="1017" y="1356"/>
                  <a:pt x="1017" y="1356"/>
                  <a:pt x="1017" y="1356"/>
                </a:cubicBezTo>
                <a:cubicBezTo>
                  <a:pt x="1017" y="1358"/>
                  <a:pt x="1017" y="1358"/>
                  <a:pt x="1017" y="1358"/>
                </a:cubicBezTo>
                <a:cubicBezTo>
                  <a:pt x="1016" y="1358"/>
                  <a:pt x="1016" y="1358"/>
                  <a:pt x="1016" y="1358"/>
                </a:cubicBezTo>
                <a:cubicBezTo>
                  <a:pt x="1015" y="1361"/>
                  <a:pt x="1015" y="1361"/>
                  <a:pt x="1015" y="1361"/>
                </a:cubicBezTo>
                <a:cubicBezTo>
                  <a:pt x="1013" y="1365"/>
                  <a:pt x="1013" y="1365"/>
                  <a:pt x="1013" y="1365"/>
                </a:cubicBezTo>
                <a:cubicBezTo>
                  <a:pt x="1011" y="1365"/>
                  <a:pt x="1011" y="1365"/>
                  <a:pt x="1011" y="1365"/>
                </a:cubicBezTo>
                <a:cubicBezTo>
                  <a:pt x="1011" y="1368"/>
                  <a:pt x="1011" y="1368"/>
                  <a:pt x="1011" y="1368"/>
                </a:cubicBezTo>
                <a:cubicBezTo>
                  <a:pt x="1010" y="1369"/>
                  <a:pt x="1010" y="1369"/>
                  <a:pt x="1010" y="1369"/>
                </a:cubicBezTo>
                <a:cubicBezTo>
                  <a:pt x="1009" y="1369"/>
                  <a:pt x="1009" y="1369"/>
                  <a:pt x="1009" y="1369"/>
                </a:cubicBezTo>
                <a:cubicBezTo>
                  <a:pt x="1007" y="1370"/>
                  <a:pt x="1007" y="1370"/>
                  <a:pt x="1007" y="1370"/>
                </a:cubicBezTo>
                <a:cubicBezTo>
                  <a:pt x="1006" y="1372"/>
                  <a:pt x="1006" y="1372"/>
                  <a:pt x="1006" y="1372"/>
                </a:cubicBezTo>
                <a:cubicBezTo>
                  <a:pt x="1005" y="1373"/>
                  <a:pt x="1005" y="1373"/>
                  <a:pt x="1005" y="1373"/>
                </a:cubicBezTo>
                <a:cubicBezTo>
                  <a:pt x="1004" y="1373"/>
                  <a:pt x="1004" y="1373"/>
                  <a:pt x="1004" y="1373"/>
                </a:cubicBezTo>
                <a:cubicBezTo>
                  <a:pt x="1003" y="1374"/>
                  <a:pt x="1003" y="1374"/>
                  <a:pt x="1003" y="1374"/>
                </a:cubicBezTo>
                <a:cubicBezTo>
                  <a:pt x="1003" y="1375"/>
                  <a:pt x="1003" y="1375"/>
                  <a:pt x="1003" y="1375"/>
                </a:cubicBezTo>
                <a:cubicBezTo>
                  <a:pt x="1005" y="1375"/>
                  <a:pt x="1005" y="1375"/>
                  <a:pt x="1005" y="1375"/>
                </a:cubicBezTo>
                <a:cubicBezTo>
                  <a:pt x="1011" y="1370"/>
                  <a:pt x="1011" y="1370"/>
                  <a:pt x="1011" y="1370"/>
                </a:cubicBezTo>
                <a:cubicBezTo>
                  <a:pt x="1015" y="1367"/>
                  <a:pt x="1015" y="1367"/>
                  <a:pt x="1015" y="1367"/>
                </a:cubicBezTo>
                <a:cubicBezTo>
                  <a:pt x="1019" y="1359"/>
                  <a:pt x="1019" y="1359"/>
                  <a:pt x="1019" y="1359"/>
                </a:cubicBezTo>
                <a:cubicBezTo>
                  <a:pt x="1021" y="1355"/>
                  <a:pt x="1021" y="1355"/>
                  <a:pt x="1021" y="1355"/>
                </a:cubicBezTo>
                <a:cubicBezTo>
                  <a:pt x="1023" y="1349"/>
                  <a:pt x="1023" y="1349"/>
                  <a:pt x="1023" y="1349"/>
                </a:cubicBezTo>
                <a:cubicBezTo>
                  <a:pt x="1028" y="1341"/>
                  <a:pt x="1028" y="1341"/>
                  <a:pt x="1028" y="1341"/>
                </a:cubicBezTo>
                <a:cubicBezTo>
                  <a:pt x="1032" y="1335"/>
                  <a:pt x="1032" y="1335"/>
                  <a:pt x="1032" y="1335"/>
                </a:cubicBezTo>
                <a:cubicBezTo>
                  <a:pt x="1033" y="1334"/>
                  <a:pt x="1033" y="1334"/>
                  <a:pt x="1033" y="1334"/>
                </a:cubicBezTo>
                <a:cubicBezTo>
                  <a:pt x="1032" y="1333"/>
                  <a:pt x="1032" y="1333"/>
                  <a:pt x="1032" y="1333"/>
                </a:cubicBezTo>
                <a:cubicBezTo>
                  <a:pt x="1033" y="1332"/>
                  <a:pt x="1033" y="1332"/>
                  <a:pt x="1033" y="1332"/>
                </a:cubicBezTo>
                <a:cubicBezTo>
                  <a:pt x="1034" y="1331"/>
                  <a:pt x="1034" y="1331"/>
                  <a:pt x="1034" y="1331"/>
                </a:cubicBezTo>
                <a:cubicBezTo>
                  <a:pt x="1034" y="1329"/>
                  <a:pt x="1034" y="1329"/>
                  <a:pt x="1034" y="1329"/>
                </a:cubicBezTo>
                <a:cubicBezTo>
                  <a:pt x="1036" y="1328"/>
                  <a:pt x="1036" y="1328"/>
                  <a:pt x="1036" y="1328"/>
                </a:cubicBezTo>
                <a:cubicBezTo>
                  <a:pt x="1035" y="1326"/>
                  <a:pt x="1035" y="1326"/>
                  <a:pt x="1035" y="1326"/>
                </a:cubicBezTo>
                <a:cubicBezTo>
                  <a:pt x="1036" y="1325"/>
                  <a:pt x="1036" y="1325"/>
                  <a:pt x="1036" y="1325"/>
                </a:cubicBezTo>
                <a:cubicBezTo>
                  <a:pt x="1035" y="1325"/>
                  <a:pt x="1035" y="1325"/>
                  <a:pt x="1035" y="1325"/>
                </a:cubicBezTo>
                <a:cubicBezTo>
                  <a:pt x="1034" y="1324"/>
                  <a:pt x="1034" y="1324"/>
                  <a:pt x="1034" y="1324"/>
                </a:cubicBezTo>
                <a:cubicBezTo>
                  <a:pt x="1035" y="1322"/>
                  <a:pt x="1035" y="1322"/>
                  <a:pt x="1035" y="1322"/>
                </a:cubicBezTo>
                <a:cubicBezTo>
                  <a:pt x="1033" y="1319"/>
                  <a:pt x="1033" y="1319"/>
                  <a:pt x="1033" y="1319"/>
                </a:cubicBezTo>
                <a:cubicBezTo>
                  <a:pt x="1033" y="1318"/>
                  <a:pt x="1033" y="1318"/>
                  <a:pt x="1033" y="1318"/>
                </a:cubicBezTo>
                <a:cubicBezTo>
                  <a:pt x="1033" y="1317"/>
                  <a:pt x="1033" y="1317"/>
                  <a:pt x="1033" y="1317"/>
                </a:cubicBezTo>
                <a:cubicBezTo>
                  <a:pt x="1033" y="1315"/>
                  <a:pt x="1033" y="1315"/>
                  <a:pt x="1033" y="1315"/>
                </a:cubicBezTo>
                <a:cubicBezTo>
                  <a:pt x="1032" y="1312"/>
                  <a:pt x="1032" y="1312"/>
                  <a:pt x="1032" y="1312"/>
                </a:cubicBezTo>
                <a:cubicBezTo>
                  <a:pt x="1031" y="1309"/>
                  <a:pt x="1031" y="1309"/>
                  <a:pt x="1031" y="1309"/>
                </a:cubicBezTo>
                <a:cubicBezTo>
                  <a:pt x="1032" y="1309"/>
                  <a:pt x="1032" y="1309"/>
                  <a:pt x="1032" y="1309"/>
                </a:cubicBezTo>
                <a:cubicBezTo>
                  <a:pt x="1034" y="1308"/>
                  <a:pt x="1034" y="1308"/>
                  <a:pt x="1034" y="1308"/>
                </a:cubicBezTo>
                <a:cubicBezTo>
                  <a:pt x="1034" y="1306"/>
                  <a:pt x="1034" y="1306"/>
                  <a:pt x="1034" y="1306"/>
                </a:cubicBezTo>
                <a:cubicBezTo>
                  <a:pt x="1032" y="1306"/>
                  <a:pt x="1032" y="1306"/>
                  <a:pt x="1032" y="1306"/>
                </a:cubicBezTo>
                <a:cubicBezTo>
                  <a:pt x="1035" y="1305"/>
                  <a:pt x="1035" y="1305"/>
                  <a:pt x="1035" y="1305"/>
                </a:cubicBezTo>
                <a:cubicBezTo>
                  <a:pt x="1035" y="1303"/>
                  <a:pt x="1035" y="1303"/>
                  <a:pt x="1035" y="1303"/>
                </a:cubicBezTo>
                <a:cubicBezTo>
                  <a:pt x="1032" y="1302"/>
                  <a:pt x="1032" y="1302"/>
                  <a:pt x="1032" y="1302"/>
                </a:cubicBezTo>
                <a:cubicBezTo>
                  <a:pt x="1034" y="1301"/>
                  <a:pt x="1034" y="1301"/>
                  <a:pt x="1034" y="1301"/>
                </a:cubicBezTo>
                <a:cubicBezTo>
                  <a:pt x="1036" y="1300"/>
                  <a:pt x="1036" y="1300"/>
                  <a:pt x="1036" y="1300"/>
                </a:cubicBezTo>
                <a:cubicBezTo>
                  <a:pt x="1037" y="1300"/>
                  <a:pt x="1037" y="1300"/>
                  <a:pt x="1037" y="1300"/>
                </a:cubicBezTo>
                <a:cubicBezTo>
                  <a:pt x="1040" y="1297"/>
                  <a:pt x="1040" y="1297"/>
                  <a:pt x="1040" y="1297"/>
                </a:cubicBezTo>
                <a:cubicBezTo>
                  <a:pt x="1042" y="1296"/>
                  <a:pt x="1042" y="1296"/>
                  <a:pt x="1042" y="1296"/>
                </a:cubicBezTo>
                <a:cubicBezTo>
                  <a:pt x="1042" y="1295"/>
                  <a:pt x="1042" y="1295"/>
                  <a:pt x="1042" y="1295"/>
                </a:cubicBezTo>
                <a:cubicBezTo>
                  <a:pt x="1044" y="1293"/>
                  <a:pt x="1044" y="1293"/>
                  <a:pt x="1044" y="1293"/>
                </a:cubicBezTo>
                <a:cubicBezTo>
                  <a:pt x="1048" y="1291"/>
                  <a:pt x="1048" y="1291"/>
                  <a:pt x="1048" y="1291"/>
                </a:cubicBezTo>
                <a:cubicBezTo>
                  <a:pt x="1052" y="1286"/>
                  <a:pt x="1052" y="1286"/>
                  <a:pt x="1052" y="1286"/>
                </a:cubicBezTo>
                <a:cubicBezTo>
                  <a:pt x="1055" y="1286"/>
                  <a:pt x="1055" y="1286"/>
                  <a:pt x="1055" y="1286"/>
                </a:cubicBezTo>
                <a:cubicBezTo>
                  <a:pt x="1057" y="1284"/>
                  <a:pt x="1057" y="1284"/>
                  <a:pt x="1057" y="1284"/>
                </a:cubicBezTo>
                <a:cubicBezTo>
                  <a:pt x="1060" y="1282"/>
                  <a:pt x="1060" y="1282"/>
                  <a:pt x="1060" y="1282"/>
                </a:cubicBezTo>
                <a:cubicBezTo>
                  <a:pt x="1062" y="1282"/>
                  <a:pt x="1062" y="1282"/>
                  <a:pt x="1062" y="1282"/>
                </a:cubicBezTo>
                <a:cubicBezTo>
                  <a:pt x="1063" y="1283"/>
                  <a:pt x="1063" y="1283"/>
                  <a:pt x="1063" y="1283"/>
                </a:cubicBezTo>
                <a:cubicBezTo>
                  <a:pt x="1064" y="1283"/>
                  <a:pt x="1064" y="1283"/>
                  <a:pt x="1064" y="1283"/>
                </a:cubicBezTo>
                <a:cubicBezTo>
                  <a:pt x="1065" y="1282"/>
                  <a:pt x="1065" y="1282"/>
                  <a:pt x="1065" y="1282"/>
                </a:cubicBezTo>
                <a:cubicBezTo>
                  <a:pt x="1066" y="1279"/>
                  <a:pt x="1066" y="1279"/>
                  <a:pt x="1066" y="1279"/>
                </a:cubicBezTo>
                <a:cubicBezTo>
                  <a:pt x="1070" y="1276"/>
                  <a:pt x="1070" y="1276"/>
                  <a:pt x="1070" y="1276"/>
                </a:cubicBezTo>
                <a:cubicBezTo>
                  <a:pt x="1072" y="1276"/>
                  <a:pt x="1072" y="1276"/>
                  <a:pt x="1072" y="1276"/>
                </a:cubicBezTo>
                <a:cubicBezTo>
                  <a:pt x="1072" y="1275"/>
                  <a:pt x="1072" y="1275"/>
                  <a:pt x="1072" y="1275"/>
                </a:cubicBezTo>
                <a:cubicBezTo>
                  <a:pt x="1071" y="1275"/>
                  <a:pt x="1071" y="1275"/>
                  <a:pt x="1071" y="1275"/>
                </a:cubicBezTo>
                <a:cubicBezTo>
                  <a:pt x="1070" y="1274"/>
                  <a:pt x="1070" y="1274"/>
                  <a:pt x="1070" y="1274"/>
                </a:cubicBezTo>
                <a:cubicBezTo>
                  <a:pt x="1069" y="1273"/>
                  <a:pt x="1069" y="1273"/>
                  <a:pt x="1069" y="1273"/>
                </a:cubicBezTo>
                <a:cubicBezTo>
                  <a:pt x="1070" y="1273"/>
                  <a:pt x="1070" y="1273"/>
                  <a:pt x="1070" y="1273"/>
                </a:cubicBezTo>
                <a:cubicBezTo>
                  <a:pt x="1073" y="1271"/>
                  <a:pt x="1073" y="1271"/>
                  <a:pt x="1073" y="1271"/>
                </a:cubicBezTo>
                <a:cubicBezTo>
                  <a:pt x="1075" y="1271"/>
                  <a:pt x="1075" y="1271"/>
                  <a:pt x="1075" y="1271"/>
                </a:cubicBezTo>
                <a:cubicBezTo>
                  <a:pt x="1076" y="1271"/>
                  <a:pt x="1076" y="1271"/>
                  <a:pt x="1076" y="1271"/>
                </a:cubicBezTo>
                <a:cubicBezTo>
                  <a:pt x="1078" y="1270"/>
                  <a:pt x="1078" y="1270"/>
                  <a:pt x="1078" y="1270"/>
                </a:cubicBezTo>
                <a:cubicBezTo>
                  <a:pt x="1079" y="1270"/>
                  <a:pt x="1079" y="1270"/>
                  <a:pt x="1079" y="1270"/>
                </a:cubicBezTo>
                <a:cubicBezTo>
                  <a:pt x="1079" y="1271"/>
                  <a:pt x="1079" y="1271"/>
                  <a:pt x="1079" y="1271"/>
                </a:cubicBezTo>
                <a:cubicBezTo>
                  <a:pt x="1077" y="1273"/>
                  <a:pt x="1077" y="1273"/>
                  <a:pt x="1077" y="1273"/>
                </a:cubicBezTo>
                <a:cubicBezTo>
                  <a:pt x="1074" y="1273"/>
                  <a:pt x="1074" y="1273"/>
                  <a:pt x="1074" y="1273"/>
                </a:cubicBezTo>
                <a:cubicBezTo>
                  <a:pt x="1074" y="1274"/>
                  <a:pt x="1074" y="1274"/>
                  <a:pt x="1074" y="1274"/>
                </a:cubicBezTo>
                <a:cubicBezTo>
                  <a:pt x="1075" y="1274"/>
                  <a:pt x="1075" y="1274"/>
                  <a:pt x="1075" y="1274"/>
                </a:cubicBezTo>
                <a:cubicBezTo>
                  <a:pt x="1078" y="1273"/>
                  <a:pt x="1078" y="1273"/>
                  <a:pt x="1078" y="1273"/>
                </a:cubicBezTo>
                <a:cubicBezTo>
                  <a:pt x="1083" y="1271"/>
                  <a:pt x="1083" y="1271"/>
                  <a:pt x="1083" y="1271"/>
                </a:cubicBezTo>
                <a:cubicBezTo>
                  <a:pt x="1083" y="1270"/>
                  <a:pt x="1083" y="1270"/>
                  <a:pt x="1083" y="1270"/>
                </a:cubicBezTo>
                <a:cubicBezTo>
                  <a:pt x="1084" y="1269"/>
                  <a:pt x="1084" y="1269"/>
                  <a:pt x="1084" y="1269"/>
                </a:cubicBezTo>
                <a:cubicBezTo>
                  <a:pt x="1085" y="1269"/>
                  <a:pt x="1085" y="1269"/>
                  <a:pt x="1085" y="1269"/>
                </a:cubicBezTo>
                <a:cubicBezTo>
                  <a:pt x="1085" y="1271"/>
                  <a:pt x="1085" y="1271"/>
                  <a:pt x="1085" y="1271"/>
                </a:cubicBezTo>
                <a:cubicBezTo>
                  <a:pt x="1085" y="1271"/>
                  <a:pt x="1085" y="1272"/>
                  <a:pt x="1085" y="1272"/>
                </a:cubicBezTo>
                <a:cubicBezTo>
                  <a:pt x="1085" y="1272"/>
                  <a:pt x="1088" y="1273"/>
                  <a:pt x="1088" y="1273"/>
                </a:cubicBezTo>
                <a:cubicBezTo>
                  <a:pt x="1090" y="1272"/>
                  <a:pt x="1090" y="1272"/>
                  <a:pt x="1090" y="1272"/>
                </a:cubicBezTo>
                <a:cubicBezTo>
                  <a:pt x="1092" y="1272"/>
                  <a:pt x="1092" y="1272"/>
                  <a:pt x="1092" y="1272"/>
                </a:cubicBezTo>
                <a:cubicBezTo>
                  <a:pt x="1096" y="1272"/>
                  <a:pt x="1096" y="1272"/>
                  <a:pt x="1096" y="1272"/>
                </a:cubicBezTo>
                <a:cubicBezTo>
                  <a:pt x="1098" y="1271"/>
                  <a:pt x="1098" y="1271"/>
                  <a:pt x="1098" y="1271"/>
                </a:cubicBezTo>
                <a:cubicBezTo>
                  <a:pt x="1098" y="1270"/>
                  <a:pt x="1098" y="1270"/>
                  <a:pt x="1098" y="1270"/>
                </a:cubicBezTo>
                <a:cubicBezTo>
                  <a:pt x="1097" y="1269"/>
                  <a:pt x="1097" y="1269"/>
                  <a:pt x="1097" y="1269"/>
                </a:cubicBezTo>
                <a:cubicBezTo>
                  <a:pt x="1098" y="1268"/>
                  <a:pt x="1098" y="1268"/>
                  <a:pt x="1098" y="1268"/>
                </a:cubicBezTo>
                <a:cubicBezTo>
                  <a:pt x="1102" y="1265"/>
                  <a:pt x="1102" y="1265"/>
                  <a:pt x="1102" y="1265"/>
                </a:cubicBezTo>
                <a:cubicBezTo>
                  <a:pt x="1106" y="1264"/>
                  <a:pt x="1106" y="1264"/>
                  <a:pt x="1106" y="1264"/>
                </a:cubicBezTo>
                <a:cubicBezTo>
                  <a:pt x="1108" y="1263"/>
                  <a:pt x="1108" y="1263"/>
                  <a:pt x="1108" y="1263"/>
                </a:cubicBezTo>
                <a:cubicBezTo>
                  <a:pt x="1109" y="1261"/>
                  <a:pt x="1109" y="1261"/>
                  <a:pt x="1109" y="1261"/>
                </a:cubicBezTo>
                <a:cubicBezTo>
                  <a:pt x="1108" y="1261"/>
                  <a:pt x="1108" y="1261"/>
                  <a:pt x="1108" y="1261"/>
                </a:cubicBezTo>
                <a:cubicBezTo>
                  <a:pt x="1106" y="1257"/>
                  <a:pt x="1106" y="1257"/>
                  <a:pt x="1106" y="1257"/>
                </a:cubicBezTo>
                <a:cubicBezTo>
                  <a:pt x="1108" y="1254"/>
                  <a:pt x="1108" y="1254"/>
                  <a:pt x="1108" y="1254"/>
                </a:cubicBezTo>
                <a:cubicBezTo>
                  <a:pt x="1109" y="1252"/>
                  <a:pt x="1109" y="1252"/>
                  <a:pt x="1109" y="1252"/>
                </a:cubicBezTo>
                <a:cubicBezTo>
                  <a:pt x="1109" y="1250"/>
                  <a:pt x="1109" y="1250"/>
                  <a:pt x="1109" y="1250"/>
                </a:cubicBezTo>
                <a:cubicBezTo>
                  <a:pt x="1110" y="1250"/>
                  <a:pt x="1110" y="1250"/>
                  <a:pt x="1110" y="1250"/>
                </a:cubicBezTo>
                <a:cubicBezTo>
                  <a:pt x="1112" y="1248"/>
                  <a:pt x="1112" y="1248"/>
                  <a:pt x="1112" y="1248"/>
                </a:cubicBezTo>
                <a:cubicBezTo>
                  <a:pt x="1112" y="1246"/>
                  <a:pt x="1112" y="1246"/>
                  <a:pt x="1112" y="1246"/>
                </a:cubicBezTo>
                <a:cubicBezTo>
                  <a:pt x="1112" y="1246"/>
                  <a:pt x="1112" y="1246"/>
                  <a:pt x="1112" y="1246"/>
                </a:cubicBezTo>
                <a:cubicBezTo>
                  <a:pt x="1114" y="1241"/>
                  <a:pt x="1114" y="1241"/>
                  <a:pt x="1114" y="1241"/>
                </a:cubicBezTo>
                <a:cubicBezTo>
                  <a:pt x="1118" y="1237"/>
                  <a:pt x="1118" y="1237"/>
                  <a:pt x="1118" y="1237"/>
                </a:cubicBezTo>
                <a:cubicBezTo>
                  <a:pt x="1118" y="1235"/>
                  <a:pt x="1118" y="1235"/>
                  <a:pt x="1118" y="1235"/>
                </a:cubicBezTo>
                <a:cubicBezTo>
                  <a:pt x="1118" y="1229"/>
                  <a:pt x="1118" y="1229"/>
                  <a:pt x="1118" y="1229"/>
                </a:cubicBezTo>
                <a:cubicBezTo>
                  <a:pt x="1117" y="1227"/>
                  <a:pt x="1117" y="1227"/>
                  <a:pt x="1117" y="1227"/>
                </a:cubicBezTo>
                <a:cubicBezTo>
                  <a:pt x="1118" y="1223"/>
                  <a:pt x="1118" y="1223"/>
                  <a:pt x="1118" y="1223"/>
                </a:cubicBezTo>
                <a:cubicBezTo>
                  <a:pt x="1119" y="1222"/>
                  <a:pt x="1119" y="1222"/>
                  <a:pt x="1119" y="1222"/>
                </a:cubicBezTo>
                <a:cubicBezTo>
                  <a:pt x="1119" y="1221"/>
                  <a:pt x="1119" y="1221"/>
                  <a:pt x="1119" y="1221"/>
                </a:cubicBezTo>
                <a:cubicBezTo>
                  <a:pt x="1122" y="1218"/>
                  <a:pt x="1122" y="1218"/>
                  <a:pt x="1122" y="1218"/>
                </a:cubicBezTo>
                <a:cubicBezTo>
                  <a:pt x="1123" y="1217"/>
                  <a:pt x="1123" y="1217"/>
                  <a:pt x="1123" y="1217"/>
                </a:cubicBezTo>
                <a:cubicBezTo>
                  <a:pt x="1122" y="1213"/>
                  <a:pt x="1122" y="1213"/>
                  <a:pt x="1122" y="1213"/>
                </a:cubicBezTo>
                <a:cubicBezTo>
                  <a:pt x="1124" y="1209"/>
                  <a:pt x="1124" y="1209"/>
                  <a:pt x="1124" y="1209"/>
                </a:cubicBezTo>
                <a:cubicBezTo>
                  <a:pt x="1123" y="1205"/>
                  <a:pt x="1123" y="1205"/>
                  <a:pt x="1123" y="1205"/>
                </a:cubicBezTo>
                <a:cubicBezTo>
                  <a:pt x="1124" y="1203"/>
                  <a:pt x="1124" y="1203"/>
                  <a:pt x="1124" y="1203"/>
                </a:cubicBezTo>
                <a:cubicBezTo>
                  <a:pt x="1124" y="1201"/>
                  <a:pt x="1124" y="1201"/>
                  <a:pt x="1124" y="1201"/>
                </a:cubicBezTo>
                <a:cubicBezTo>
                  <a:pt x="1125" y="1197"/>
                  <a:pt x="1125" y="1197"/>
                  <a:pt x="1125" y="1197"/>
                </a:cubicBezTo>
                <a:cubicBezTo>
                  <a:pt x="1123" y="1184"/>
                  <a:pt x="1123" y="1184"/>
                  <a:pt x="1123" y="1184"/>
                </a:cubicBezTo>
                <a:cubicBezTo>
                  <a:pt x="1123" y="1181"/>
                  <a:pt x="1123" y="1181"/>
                  <a:pt x="1123" y="1181"/>
                </a:cubicBezTo>
                <a:cubicBezTo>
                  <a:pt x="1124" y="1179"/>
                  <a:pt x="1124" y="1179"/>
                  <a:pt x="1124" y="1179"/>
                </a:cubicBezTo>
                <a:cubicBezTo>
                  <a:pt x="1124" y="1177"/>
                  <a:pt x="1124" y="1177"/>
                  <a:pt x="1124" y="1177"/>
                </a:cubicBezTo>
                <a:cubicBezTo>
                  <a:pt x="1123" y="1178"/>
                  <a:pt x="1123" y="1178"/>
                  <a:pt x="1123" y="1178"/>
                </a:cubicBezTo>
                <a:cubicBezTo>
                  <a:pt x="1122" y="1177"/>
                  <a:pt x="1122" y="1177"/>
                  <a:pt x="1122" y="1177"/>
                </a:cubicBezTo>
                <a:cubicBezTo>
                  <a:pt x="1122" y="1176"/>
                  <a:pt x="1122" y="1176"/>
                  <a:pt x="1122" y="1176"/>
                </a:cubicBezTo>
                <a:cubicBezTo>
                  <a:pt x="1123" y="1174"/>
                  <a:pt x="1123" y="1174"/>
                  <a:pt x="1123" y="1174"/>
                </a:cubicBezTo>
                <a:cubicBezTo>
                  <a:pt x="1123" y="1171"/>
                  <a:pt x="1123" y="1171"/>
                  <a:pt x="1123" y="1171"/>
                </a:cubicBezTo>
                <a:cubicBezTo>
                  <a:pt x="1123" y="1170"/>
                  <a:pt x="1123" y="1170"/>
                  <a:pt x="1123" y="1170"/>
                </a:cubicBezTo>
                <a:cubicBezTo>
                  <a:pt x="1125" y="1170"/>
                  <a:pt x="1125" y="1170"/>
                  <a:pt x="1125" y="1170"/>
                </a:cubicBezTo>
                <a:cubicBezTo>
                  <a:pt x="1125" y="1167"/>
                  <a:pt x="1125" y="1167"/>
                  <a:pt x="1125" y="1167"/>
                </a:cubicBezTo>
                <a:cubicBezTo>
                  <a:pt x="1123" y="1165"/>
                  <a:pt x="1123" y="1165"/>
                  <a:pt x="1123" y="1165"/>
                </a:cubicBezTo>
                <a:cubicBezTo>
                  <a:pt x="1121" y="1164"/>
                  <a:pt x="1121" y="1164"/>
                  <a:pt x="1121" y="1164"/>
                </a:cubicBezTo>
                <a:cubicBezTo>
                  <a:pt x="1122" y="1163"/>
                  <a:pt x="1122" y="1163"/>
                  <a:pt x="1122" y="1163"/>
                </a:cubicBezTo>
                <a:cubicBezTo>
                  <a:pt x="1122" y="1162"/>
                  <a:pt x="1122" y="1162"/>
                  <a:pt x="1122" y="1162"/>
                </a:cubicBezTo>
                <a:cubicBezTo>
                  <a:pt x="1122" y="1164"/>
                  <a:pt x="1122" y="1164"/>
                  <a:pt x="1122" y="1164"/>
                </a:cubicBezTo>
                <a:cubicBezTo>
                  <a:pt x="1124" y="1164"/>
                  <a:pt x="1124" y="1164"/>
                  <a:pt x="1124" y="1164"/>
                </a:cubicBezTo>
                <a:cubicBezTo>
                  <a:pt x="1125" y="1165"/>
                  <a:pt x="1125" y="1165"/>
                  <a:pt x="1125" y="1165"/>
                </a:cubicBezTo>
                <a:cubicBezTo>
                  <a:pt x="1126" y="1163"/>
                  <a:pt x="1126" y="1163"/>
                  <a:pt x="1126" y="1163"/>
                </a:cubicBezTo>
                <a:cubicBezTo>
                  <a:pt x="1127" y="1163"/>
                  <a:pt x="1127" y="1163"/>
                  <a:pt x="1127" y="1163"/>
                </a:cubicBezTo>
                <a:cubicBezTo>
                  <a:pt x="1128" y="1164"/>
                  <a:pt x="1128" y="1164"/>
                  <a:pt x="1128" y="1164"/>
                </a:cubicBezTo>
                <a:cubicBezTo>
                  <a:pt x="1129" y="1165"/>
                  <a:pt x="1129" y="1165"/>
                  <a:pt x="1129" y="1165"/>
                </a:cubicBezTo>
                <a:cubicBezTo>
                  <a:pt x="1128" y="1166"/>
                  <a:pt x="1128" y="1166"/>
                  <a:pt x="1128" y="1166"/>
                </a:cubicBezTo>
                <a:cubicBezTo>
                  <a:pt x="1126" y="1167"/>
                  <a:pt x="1126" y="1167"/>
                  <a:pt x="1126" y="1167"/>
                </a:cubicBezTo>
                <a:cubicBezTo>
                  <a:pt x="1126" y="1169"/>
                  <a:pt x="1126" y="1169"/>
                  <a:pt x="1126" y="1169"/>
                </a:cubicBezTo>
                <a:cubicBezTo>
                  <a:pt x="1127" y="1169"/>
                  <a:pt x="1127" y="1169"/>
                  <a:pt x="1127" y="1169"/>
                </a:cubicBezTo>
                <a:cubicBezTo>
                  <a:pt x="1129" y="1167"/>
                  <a:pt x="1129" y="1167"/>
                  <a:pt x="1129" y="1167"/>
                </a:cubicBezTo>
                <a:cubicBezTo>
                  <a:pt x="1132" y="1165"/>
                  <a:pt x="1132" y="1165"/>
                  <a:pt x="1132" y="1165"/>
                </a:cubicBezTo>
                <a:cubicBezTo>
                  <a:pt x="1135" y="1160"/>
                  <a:pt x="1135" y="1160"/>
                  <a:pt x="1135" y="1160"/>
                </a:cubicBezTo>
                <a:cubicBezTo>
                  <a:pt x="1137" y="1156"/>
                  <a:pt x="1137" y="1156"/>
                  <a:pt x="1137" y="1156"/>
                </a:cubicBezTo>
                <a:cubicBezTo>
                  <a:pt x="1137" y="1154"/>
                  <a:pt x="1137" y="1154"/>
                  <a:pt x="1137" y="1154"/>
                </a:cubicBezTo>
                <a:cubicBezTo>
                  <a:pt x="1139" y="1153"/>
                  <a:pt x="1139" y="1153"/>
                  <a:pt x="1139" y="1153"/>
                </a:cubicBezTo>
                <a:cubicBezTo>
                  <a:pt x="1140" y="1149"/>
                  <a:pt x="1140" y="1149"/>
                  <a:pt x="1140" y="1149"/>
                </a:cubicBezTo>
                <a:cubicBezTo>
                  <a:pt x="1141" y="1146"/>
                  <a:pt x="1141" y="1146"/>
                  <a:pt x="1141" y="1146"/>
                </a:cubicBezTo>
                <a:cubicBezTo>
                  <a:pt x="1147" y="1143"/>
                  <a:pt x="1147" y="1143"/>
                  <a:pt x="1147" y="1143"/>
                </a:cubicBezTo>
                <a:cubicBezTo>
                  <a:pt x="1147" y="1141"/>
                  <a:pt x="1147" y="1141"/>
                  <a:pt x="1147" y="1141"/>
                </a:cubicBezTo>
                <a:cubicBezTo>
                  <a:pt x="1149" y="1140"/>
                  <a:pt x="1149" y="1140"/>
                  <a:pt x="1149" y="1140"/>
                </a:cubicBezTo>
                <a:cubicBezTo>
                  <a:pt x="1150" y="1138"/>
                  <a:pt x="1150" y="1138"/>
                  <a:pt x="1150" y="1138"/>
                </a:cubicBezTo>
                <a:cubicBezTo>
                  <a:pt x="1155" y="1134"/>
                  <a:pt x="1155" y="1134"/>
                  <a:pt x="1155" y="1134"/>
                </a:cubicBezTo>
                <a:cubicBezTo>
                  <a:pt x="1159" y="1129"/>
                  <a:pt x="1159" y="1129"/>
                  <a:pt x="1159" y="1129"/>
                </a:cubicBezTo>
                <a:cubicBezTo>
                  <a:pt x="1160" y="1128"/>
                  <a:pt x="1160" y="1128"/>
                  <a:pt x="1160" y="1128"/>
                </a:cubicBezTo>
                <a:cubicBezTo>
                  <a:pt x="1162" y="1122"/>
                  <a:pt x="1162" y="1122"/>
                  <a:pt x="1162" y="1122"/>
                </a:cubicBezTo>
                <a:cubicBezTo>
                  <a:pt x="1163" y="1120"/>
                  <a:pt x="1163" y="1120"/>
                  <a:pt x="1163" y="1120"/>
                </a:cubicBezTo>
                <a:cubicBezTo>
                  <a:pt x="1164" y="1118"/>
                  <a:pt x="1164" y="1118"/>
                  <a:pt x="1164" y="1118"/>
                </a:cubicBezTo>
                <a:cubicBezTo>
                  <a:pt x="1164" y="1116"/>
                  <a:pt x="1164" y="1116"/>
                  <a:pt x="1164" y="1116"/>
                </a:cubicBezTo>
                <a:cubicBezTo>
                  <a:pt x="1163" y="1114"/>
                  <a:pt x="1163" y="1114"/>
                  <a:pt x="1163" y="1114"/>
                </a:cubicBezTo>
                <a:cubicBezTo>
                  <a:pt x="1163" y="1112"/>
                  <a:pt x="1163" y="1112"/>
                  <a:pt x="1163" y="1112"/>
                </a:cubicBezTo>
                <a:lnTo>
                  <a:pt x="1164" y="1111"/>
                </a:lnTo>
                <a:close/>
                <a:moveTo>
                  <a:pt x="503" y="0"/>
                </a:moveTo>
                <a:cubicBezTo>
                  <a:pt x="501" y="0"/>
                  <a:pt x="501" y="0"/>
                  <a:pt x="501" y="0"/>
                </a:cubicBezTo>
                <a:cubicBezTo>
                  <a:pt x="502" y="1"/>
                  <a:pt x="502" y="1"/>
                  <a:pt x="502" y="1"/>
                </a:cubicBezTo>
                <a:lnTo>
                  <a:pt x="503" y="0"/>
                </a:lnTo>
                <a:close/>
                <a:moveTo>
                  <a:pt x="3030" y="1049"/>
                </a:moveTo>
                <a:cubicBezTo>
                  <a:pt x="3032" y="1051"/>
                  <a:pt x="3032" y="1051"/>
                  <a:pt x="3032" y="1051"/>
                </a:cubicBezTo>
                <a:cubicBezTo>
                  <a:pt x="3032" y="1049"/>
                  <a:pt x="3032" y="1049"/>
                  <a:pt x="3032" y="1049"/>
                </a:cubicBezTo>
                <a:cubicBezTo>
                  <a:pt x="3031" y="1048"/>
                  <a:pt x="3031" y="1048"/>
                  <a:pt x="3031" y="1048"/>
                </a:cubicBezTo>
                <a:cubicBezTo>
                  <a:pt x="3029" y="1048"/>
                  <a:pt x="3029" y="1048"/>
                  <a:pt x="3029" y="1048"/>
                </a:cubicBezTo>
                <a:lnTo>
                  <a:pt x="3030" y="1049"/>
                </a:lnTo>
                <a:close/>
                <a:moveTo>
                  <a:pt x="3164" y="1265"/>
                </a:moveTo>
                <a:cubicBezTo>
                  <a:pt x="3167" y="1270"/>
                  <a:pt x="3167" y="1270"/>
                  <a:pt x="3167" y="1270"/>
                </a:cubicBezTo>
                <a:cubicBezTo>
                  <a:pt x="3169" y="1271"/>
                  <a:pt x="3169" y="1271"/>
                  <a:pt x="3169" y="1271"/>
                </a:cubicBezTo>
                <a:cubicBezTo>
                  <a:pt x="3169" y="1273"/>
                  <a:pt x="3169" y="1273"/>
                  <a:pt x="3169" y="1273"/>
                </a:cubicBezTo>
                <a:cubicBezTo>
                  <a:pt x="3170" y="1275"/>
                  <a:pt x="3170" y="1275"/>
                  <a:pt x="3170" y="1275"/>
                </a:cubicBezTo>
                <a:cubicBezTo>
                  <a:pt x="3172" y="1275"/>
                  <a:pt x="3172" y="1275"/>
                  <a:pt x="3172" y="1275"/>
                </a:cubicBezTo>
                <a:cubicBezTo>
                  <a:pt x="3172" y="1276"/>
                  <a:pt x="3172" y="1276"/>
                  <a:pt x="3172" y="1276"/>
                </a:cubicBezTo>
                <a:cubicBezTo>
                  <a:pt x="3175" y="1278"/>
                  <a:pt x="3175" y="1278"/>
                  <a:pt x="3175" y="1278"/>
                </a:cubicBezTo>
                <a:cubicBezTo>
                  <a:pt x="3176" y="1281"/>
                  <a:pt x="3176" y="1281"/>
                  <a:pt x="3176" y="1281"/>
                </a:cubicBezTo>
                <a:cubicBezTo>
                  <a:pt x="3177" y="1281"/>
                  <a:pt x="3177" y="1281"/>
                  <a:pt x="3177" y="1281"/>
                </a:cubicBezTo>
                <a:cubicBezTo>
                  <a:pt x="3178" y="1281"/>
                  <a:pt x="3178" y="1281"/>
                  <a:pt x="3178" y="1281"/>
                </a:cubicBezTo>
                <a:cubicBezTo>
                  <a:pt x="3179" y="1284"/>
                  <a:pt x="3179" y="1284"/>
                  <a:pt x="3179" y="1284"/>
                </a:cubicBezTo>
                <a:cubicBezTo>
                  <a:pt x="3181" y="1284"/>
                  <a:pt x="3181" y="1284"/>
                  <a:pt x="3181" y="1284"/>
                </a:cubicBezTo>
                <a:cubicBezTo>
                  <a:pt x="3182" y="1286"/>
                  <a:pt x="3182" y="1286"/>
                  <a:pt x="3182" y="1286"/>
                </a:cubicBezTo>
                <a:cubicBezTo>
                  <a:pt x="3184" y="1288"/>
                  <a:pt x="3184" y="1288"/>
                  <a:pt x="3184" y="1288"/>
                </a:cubicBezTo>
                <a:cubicBezTo>
                  <a:pt x="3186" y="1287"/>
                  <a:pt x="3186" y="1287"/>
                  <a:pt x="3186" y="1287"/>
                </a:cubicBezTo>
                <a:cubicBezTo>
                  <a:pt x="3187" y="1288"/>
                  <a:pt x="3187" y="1288"/>
                  <a:pt x="3187" y="1288"/>
                </a:cubicBezTo>
                <a:cubicBezTo>
                  <a:pt x="3188" y="1288"/>
                  <a:pt x="3188" y="1288"/>
                  <a:pt x="3188" y="1288"/>
                </a:cubicBezTo>
                <a:cubicBezTo>
                  <a:pt x="3190" y="1289"/>
                  <a:pt x="3190" y="1289"/>
                  <a:pt x="3190" y="1289"/>
                </a:cubicBezTo>
                <a:cubicBezTo>
                  <a:pt x="3190" y="1286"/>
                  <a:pt x="3190" y="1286"/>
                  <a:pt x="3190" y="1286"/>
                </a:cubicBezTo>
                <a:cubicBezTo>
                  <a:pt x="3188" y="1285"/>
                  <a:pt x="3188" y="1285"/>
                  <a:pt x="3188" y="1285"/>
                </a:cubicBezTo>
                <a:cubicBezTo>
                  <a:pt x="3185" y="1283"/>
                  <a:pt x="3185" y="1283"/>
                  <a:pt x="3185" y="1283"/>
                </a:cubicBezTo>
                <a:cubicBezTo>
                  <a:pt x="3182" y="1278"/>
                  <a:pt x="3182" y="1278"/>
                  <a:pt x="3182" y="1278"/>
                </a:cubicBezTo>
                <a:cubicBezTo>
                  <a:pt x="3181" y="1277"/>
                  <a:pt x="3181" y="1277"/>
                  <a:pt x="3181" y="1277"/>
                </a:cubicBezTo>
                <a:cubicBezTo>
                  <a:pt x="3179" y="1278"/>
                  <a:pt x="3179" y="1278"/>
                  <a:pt x="3179" y="1278"/>
                </a:cubicBezTo>
                <a:cubicBezTo>
                  <a:pt x="3177" y="1274"/>
                  <a:pt x="3177" y="1274"/>
                  <a:pt x="3177" y="1274"/>
                </a:cubicBezTo>
                <a:cubicBezTo>
                  <a:pt x="3173" y="1269"/>
                  <a:pt x="3173" y="1269"/>
                  <a:pt x="3173" y="1269"/>
                </a:cubicBezTo>
                <a:cubicBezTo>
                  <a:pt x="3172" y="1268"/>
                  <a:pt x="3172" y="1268"/>
                  <a:pt x="3172" y="1268"/>
                </a:cubicBezTo>
                <a:cubicBezTo>
                  <a:pt x="3171" y="1266"/>
                  <a:pt x="3171" y="1266"/>
                  <a:pt x="3171" y="1266"/>
                </a:cubicBezTo>
                <a:cubicBezTo>
                  <a:pt x="3169" y="1265"/>
                  <a:pt x="3169" y="1265"/>
                  <a:pt x="3169" y="1265"/>
                </a:cubicBezTo>
                <a:cubicBezTo>
                  <a:pt x="3168" y="1263"/>
                  <a:pt x="3168" y="1263"/>
                  <a:pt x="3168" y="1263"/>
                </a:cubicBezTo>
                <a:cubicBezTo>
                  <a:pt x="3167" y="1262"/>
                  <a:pt x="3167" y="1262"/>
                  <a:pt x="3167" y="1262"/>
                </a:cubicBezTo>
                <a:cubicBezTo>
                  <a:pt x="3166" y="1263"/>
                  <a:pt x="3166" y="1263"/>
                  <a:pt x="3166" y="1263"/>
                </a:cubicBezTo>
                <a:cubicBezTo>
                  <a:pt x="3164" y="1260"/>
                  <a:pt x="3164" y="1260"/>
                  <a:pt x="3164" y="1260"/>
                </a:cubicBezTo>
                <a:cubicBezTo>
                  <a:pt x="3163" y="1262"/>
                  <a:pt x="3163" y="1262"/>
                  <a:pt x="3163" y="1262"/>
                </a:cubicBezTo>
                <a:cubicBezTo>
                  <a:pt x="3164" y="1263"/>
                  <a:pt x="3164" y="1263"/>
                  <a:pt x="3164" y="1263"/>
                </a:cubicBezTo>
                <a:lnTo>
                  <a:pt x="3164" y="1265"/>
                </a:lnTo>
                <a:close/>
                <a:moveTo>
                  <a:pt x="3198" y="1566"/>
                </a:moveTo>
                <a:cubicBezTo>
                  <a:pt x="3198" y="1565"/>
                  <a:pt x="3198" y="1565"/>
                  <a:pt x="3198" y="1565"/>
                </a:cubicBezTo>
                <a:cubicBezTo>
                  <a:pt x="3197" y="1565"/>
                  <a:pt x="3197" y="1565"/>
                  <a:pt x="3197" y="1565"/>
                </a:cubicBezTo>
                <a:cubicBezTo>
                  <a:pt x="3196" y="1566"/>
                  <a:pt x="3196" y="1566"/>
                  <a:pt x="3196" y="1566"/>
                </a:cubicBezTo>
                <a:cubicBezTo>
                  <a:pt x="3196" y="1568"/>
                  <a:pt x="3196" y="1568"/>
                  <a:pt x="3196" y="1568"/>
                </a:cubicBezTo>
                <a:cubicBezTo>
                  <a:pt x="3195" y="1568"/>
                  <a:pt x="3195" y="1568"/>
                  <a:pt x="3195" y="1568"/>
                </a:cubicBezTo>
                <a:cubicBezTo>
                  <a:pt x="3196" y="1568"/>
                  <a:pt x="3196" y="1568"/>
                  <a:pt x="3196" y="1568"/>
                </a:cubicBezTo>
                <a:cubicBezTo>
                  <a:pt x="3197" y="1567"/>
                  <a:pt x="3197" y="1567"/>
                  <a:pt x="3197" y="1567"/>
                </a:cubicBezTo>
                <a:lnTo>
                  <a:pt x="3198" y="1566"/>
                </a:lnTo>
                <a:close/>
                <a:moveTo>
                  <a:pt x="3260" y="1520"/>
                </a:moveTo>
                <a:cubicBezTo>
                  <a:pt x="3257" y="1519"/>
                  <a:pt x="3257" y="1519"/>
                  <a:pt x="3257" y="1519"/>
                </a:cubicBezTo>
                <a:cubicBezTo>
                  <a:pt x="3256" y="1518"/>
                  <a:pt x="3256" y="1518"/>
                  <a:pt x="3256" y="1518"/>
                </a:cubicBezTo>
                <a:cubicBezTo>
                  <a:pt x="3257" y="1518"/>
                  <a:pt x="3257" y="1518"/>
                  <a:pt x="3257" y="1518"/>
                </a:cubicBezTo>
                <a:cubicBezTo>
                  <a:pt x="3257" y="1517"/>
                  <a:pt x="3257" y="1517"/>
                  <a:pt x="3257" y="1517"/>
                </a:cubicBezTo>
                <a:cubicBezTo>
                  <a:pt x="3255" y="1517"/>
                  <a:pt x="3255" y="1517"/>
                  <a:pt x="3255" y="1517"/>
                </a:cubicBezTo>
                <a:cubicBezTo>
                  <a:pt x="3253" y="1518"/>
                  <a:pt x="3253" y="1518"/>
                  <a:pt x="3253" y="1518"/>
                </a:cubicBezTo>
                <a:cubicBezTo>
                  <a:pt x="3249" y="1522"/>
                  <a:pt x="3249" y="1522"/>
                  <a:pt x="3249" y="1522"/>
                </a:cubicBezTo>
                <a:cubicBezTo>
                  <a:pt x="3247" y="1522"/>
                  <a:pt x="3247" y="1522"/>
                  <a:pt x="3247" y="1522"/>
                </a:cubicBezTo>
                <a:cubicBezTo>
                  <a:pt x="3245" y="1523"/>
                  <a:pt x="3245" y="1523"/>
                  <a:pt x="3245" y="1523"/>
                </a:cubicBezTo>
                <a:cubicBezTo>
                  <a:pt x="3244" y="1522"/>
                  <a:pt x="3244" y="1522"/>
                  <a:pt x="3244" y="1522"/>
                </a:cubicBezTo>
                <a:cubicBezTo>
                  <a:pt x="3239" y="1518"/>
                  <a:pt x="3239" y="1518"/>
                  <a:pt x="3239" y="1518"/>
                </a:cubicBezTo>
                <a:cubicBezTo>
                  <a:pt x="3238" y="1518"/>
                  <a:pt x="3238" y="1518"/>
                  <a:pt x="3238" y="1518"/>
                </a:cubicBezTo>
                <a:cubicBezTo>
                  <a:pt x="3237" y="1516"/>
                  <a:pt x="3237" y="1516"/>
                  <a:pt x="3237" y="1516"/>
                </a:cubicBezTo>
                <a:cubicBezTo>
                  <a:pt x="3236" y="1515"/>
                  <a:pt x="3236" y="1515"/>
                  <a:pt x="3236" y="1515"/>
                </a:cubicBezTo>
                <a:cubicBezTo>
                  <a:pt x="3237" y="1514"/>
                  <a:pt x="3237" y="1514"/>
                  <a:pt x="3237" y="1514"/>
                </a:cubicBezTo>
                <a:cubicBezTo>
                  <a:pt x="3237" y="1511"/>
                  <a:pt x="3237" y="1511"/>
                  <a:pt x="3237" y="1511"/>
                </a:cubicBezTo>
                <a:cubicBezTo>
                  <a:pt x="3236" y="1508"/>
                  <a:pt x="3236" y="1508"/>
                  <a:pt x="3236" y="1508"/>
                </a:cubicBezTo>
                <a:cubicBezTo>
                  <a:pt x="3236" y="1507"/>
                  <a:pt x="3236" y="1507"/>
                  <a:pt x="3236" y="1507"/>
                </a:cubicBezTo>
                <a:cubicBezTo>
                  <a:pt x="3235" y="1506"/>
                  <a:pt x="3235" y="1506"/>
                  <a:pt x="3235" y="1506"/>
                </a:cubicBezTo>
                <a:cubicBezTo>
                  <a:pt x="3236" y="1504"/>
                  <a:pt x="3236" y="1504"/>
                  <a:pt x="3236" y="1504"/>
                </a:cubicBezTo>
                <a:cubicBezTo>
                  <a:pt x="3236" y="1502"/>
                  <a:pt x="3236" y="1502"/>
                  <a:pt x="3236" y="1502"/>
                </a:cubicBezTo>
                <a:cubicBezTo>
                  <a:pt x="3235" y="1502"/>
                  <a:pt x="3235" y="1502"/>
                  <a:pt x="3235" y="1502"/>
                </a:cubicBezTo>
                <a:cubicBezTo>
                  <a:pt x="3235" y="1500"/>
                  <a:pt x="3235" y="1500"/>
                  <a:pt x="3235" y="1500"/>
                </a:cubicBezTo>
                <a:cubicBezTo>
                  <a:pt x="3234" y="1498"/>
                  <a:pt x="3234" y="1498"/>
                  <a:pt x="3234" y="1498"/>
                </a:cubicBezTo>
                <a:cubicBezTo>
                  <a:pt x="3233" y="1499"/>
                  <a:pt x="3233" y="1499"/>
                  <a:pt x="3233" y="1499"/>
                </a:cubicBezTo>
                <a:cubicBezTo>
                  <a:pt x="3232" y="1498"/>
                  <a:pt x="3232" y="1498"/>
                  <a:pt x="3232" y="1498"/>
                </a:cubicBezTo>
                <a:cubicBezTo>
                  <a:pt x="3231" y="1499"/>
                  <a:pt x="3231" y="1499"/>
                  <a:pt x="3231" y="1499"/>
                </a:cubicBezTo>
                <a:cubicBezTo>
                  <a:pt x="3233" y="1500"/>
                  <a:pt x="3233" y="1500"/>
                  <a:pt x="3233" y="1500"/>
                </a:cubicBezTo>
                <a:cubicBezTo>
                  <a:pt x="3233" y="1502"/>
                  <a:pt x="3233" y="1502"/>
                  <a:pt x="3233" y="1502"/>
                </a:cubicBezTo>
                <a:cubicBezTo>
                  <a:pt x="3233" y="1503"/>
                  <a:pt x="3233" y="1503"/>
                  <a:pt x="3233" y="1503"/>
                </a:cubicBezTo>
                <a:cubicBezTo>
                  <a:pt x="3232" y="1504"/>
                  <a:pt x="3232" y="1504"/>
                  <a:pt x="3232" y="1504"/>
                </a:cubicBezTo>
                <a:cubicBezTo>
                  <a:pt x="3232" y="1506"/>
                  <a:pt x="3232" y="1506"/>
                  <a:pt x="3232" y="1506"/>
                </a:cubicBezTo>
                <a:cubicBezTo>
                  <a:pt x="3233" y="1508"/>
                  <a:pt x="3233" y="1508"/>
                  <a:pt x="3233" y="1508"/>
                </a:cubicBezTo>
                <a:cubicBezTo>
                  <a:pt x="3233" y="1509"/>
                  <a:pt x="3233" y="1509"/>
                  <a:pt x="3233" y="1509"/>
                </a:cubicBezTo>
                <a:cubicBezTo>
                  <a:pt x="3231" y="1509"/>
                  <a:pt x="3231" y="1509"/>
                  <a:pt x="3231" y="1509"/>
                </a:cubicBezTo>
                <a:cubicBezTo>
                  <a:pt x="3230" y="1508"/>
                  <a:pt x="3230" y="1508"/>
                  <a:pt x="3230" y="1508"/>
                </a:cubicBezTo>
                <a:cubicBezTo>
                  <a:pt x="3230" y="1506"/>
                  <a:pt x="3230" y="1506"/>
                  <a:pt x="3230" y="1506"/>
                </a:cubicBezTo>
                <a:cubicBezTo>
                  <a:pt x="3228" y="1506"/>
                  <a:pt x="3228" y="1506"/>
                  <a:pt x="3228" y="1506"/>
                </a:cubicBezTo>
                <a:cubicBezTo>
                  <a:pt x="3228" y="1505"/>
                  <a:pt x="3228" y="1505"/>
                  <a:pt x="3228" y="1505"/>
                </a:cubicBezTo>
                <a:cubicBezTo>
                  <a:pt x="3226" y="1504"/>
                  <a:pt x="3226" y="1504"/>
                  <a:pt x="3226" y="1504"/>
                </a:cubicBezTo>
                <a:cubicBezTo>
                  <a:pt x="3225" y="1504"/>
                  <a:pt x="3225" y="1504"/>
                  <a:pt x="3225" y="1504"/>
                </a:cubicBezTo>
                <a:cubicBezTo>
                  <a:pt x="3225" y="1503"/>
                  <a:pt x="3225" y="1503"/>
                  <a:pt x="3225" y="1503"/>
                </a:cubicBezTo>
                <a:cubicBezTo>
                  <a:pt x="3226" y="1503"/>
                  <a:pt x="3226" y="1503"/>
                  <a:pt x="3226" y="1503"/>
                </a:cubicBezTo>
                <a:cubicBezTo>
                  <a:pt x="3227" y="1501"/>
                  <a:pt x="3227" y="1501"/>
                  <a:pt x="3227" y="1501"/>
                </a:cubicBezTo>
                <a:cubicBezTo>
                  <a:pt x="3225" y="1500"/>
                  <a:pt x="3225" y="1500"/>
                  <a:pt x="3225" y="1500"/>
                </a:cubicBezTo>
                <a:cubicBezTo>
                  <a:pt x="3227" y="1498"/>
                  <a:pt x="3227" y="1498"/>
                  <a:pt x="3227" y="1498"/>
                </a:cubicBezTo>
                <a:cubicBezTo>
                  <a:pt x="3228" y="1497"/>
                  <a:pt x="3228" y="1497"/>
                  <a:pt x="3228" y="1497"/>
                </a:cubicBezTo>
                <a:cubicBezTo>
                  <a:pt x="3229" y="1495"/>
                  <a:pt x="3229" y="1495"/>
                  <a:pt x="3229" y="1495"/>
                </a:cubicBezTo>
                <a:cubicBezTo>
                  <a:pt x="3228" y="1494"/>
                  <a:pt x="3228" y="1494"/>
                  <a:pt x="3228" y="1494"/>
                </a:cubicBezTo>
                <a:cubicBezTo>
                  <a:pt x="3228" y="1493"/>
                  <a:pt x="3228" y="1493"/>
                  <a:pt x="3228" y="1493"/>
                </a:cubicBezTo>
                <a:cubicBezTo>
                  <a:pt x="3228" y="1491"/>
                  <a:pt x="3228" y="1491"/>
                  <a:pt x="3228" y="1491"/>
                </a:cubicBezTo>
                <a:cubicBezTo>
                  <a:pt x="3228" y="1489"/>
                  <a:pt x="3228" y="1489"/>
                  <a:pt x="3228" y="1489"/>
                </a:cubicBezTo>
                <a:cubicBezTo>
                  <a:pt x="3226" y="1487"/>
                  <a:pt x="3226" y="1487"/>
                  <a:pt x="3226" y="1487"/>
                </a:cubicBezTo>
                <a:cubicBezTo>
                  <a:pt x="3226" y="1486"/>
                  <a:pt x="3226" y="1486"/>
                  <a:pt x="3226" y="1486"/>
                </a:cubicBezTo>
                <a:cubicBezTo>
                  <a:pt x="3227" y="1487"/>
                  <a:pt x="3227" y="1487"/>
                  <a:pt x="3227" y="1487"/>
                </a:cubicBezTo>
                <a:cubicBezTo>
                  <a:pt x="3229" y="1486"/>
                  <a:pt x="3229" y="1486"/>
                  <a:pt x="3229" y="1486"/>
                </a:cubicBezTo>
                <a:cubicBezTo>
                  <a:pt x="3229" y="1484"/>
                  <a:pt x="3229" y="1484"/>
                  <a:pt x="3229" y="1484"/>
                </a:cubicBezTo>
                <a:cubicBezTo>
                  <a:pt x="3230" y="1484"/>
                  <a:pt x="3230" y="1484"/>
                  <a:pt x="3230" y="1484"/>
                </a:cubicBezTo>
                <a:cubicBezTo>
                  <a:pt x="3230" y="1481"/>
                  <a:pt x="3230" y="1481"/>
                  <a:pt x="3230" y="1481"/>
                </a:cubicBezTo>
                <a:cubicBezTo>
                  <a:pt x="3229" y="1478"/>
                  <a:pt x="3229" y="1478"/>
                  <a:pt x="3229" y="1478"/>
                </a:cubicBezTo>
                <a:cubicBezTo>
                  <a:pt x="3229" y="1476"/>
                  <a:pt x="3229" y="1476"/>
                  <a:pt x="3229" y="1476"/>
                </a:cubicBezTo>
                <a:cubicBezTo>
                  <a:pt x="3229" y="1477"/>
                  <a:pt x="3229" y="1477"/>
                  <a:pt x="3229" y="1477"/>
                </a:cubicBezTo>
                <a:cubicBezTo>
                  <a:pt x="3226" y="1478"/>
                  <a:pt x="3226" y="1478"/>
                  <a:pt x="3226" y="1478"/>
                </a:cubicBezTo>
                <a:cubicBezTo>
                  <a:pt x="3224" y="1476"/>
                  <a:pt x="3224" y="1476"/>
                  <a:pt x="3224" y="1476"/>
                </a:cubicBezTo>
                <a:cubicBezTo>
                  <a:pt x="3225" y="1475"/>
                  <a:pt x="3225" y="1475"/>
                  <a:pt x="3225" y="1475"/>
                </a:cubicBezTo>
                <a:cubicBezTo>
                  <a:pt x="3224" y="1474"/>
                  <a:pt x="3224" y="1474"/>
                  <a:pt x="3224" y="1474"/>
                </a:cubicBezTo>
                <a:cubicBezTo>
                  <a:pt x="3224" y="1474"/>
                  <a:pt x="3224" y="1474"/>
                  <a:pt x="3224" y="1474"/>
                </a:cubicBezTo>
                <a:cubicBezTo>
                  <a:pt x="3224" y="1473"/>
                  <a:pt x="3224" y="1473"/>
                  <a:pt x="3224" y="1473"/>
                </a:cubicBezTo>
                <a:cubicBezTo>
                  <a:pt x="3226" y="1472"/>
                  <a:pt x="3226" y="1472"/>
                  <a:pt x="3226" y="1472"/>
                </a:cubicBezTo>
                <a:cubicBezTo>
                  <a:pt x="3226" y="1471"/>
                  <a:pt x="3226" y="1471"/>
                  <a:pt x="3226" y="1471"/>
                </a:cubicBezTo>
                <a:cubicBezTo>
                  <a:pt x="3224" y="1470"/>
                  <a:pt x="3224" y="1470"/>
                  <a:pt x="3224" y="1470"/>
                </a:cubicBezTo>
                <a:cubicBezTo>
                  <a:pt x="3222" y="1469"/>
                  <a:pt x="3222" y="1469"/>
                  <a:pt x="3222" y="1469"/>
                </a:cubicBezTo>
                <a:cubicBezTo>
                  <a:pt x="3221" y="1470"/>
                  <a:pt x="3221" y="1470"/>
                  <a:pt x="3221" y="1470"/>
                </a:cubicBezTo>
                <a:cubicBezTo>
                  <a:pt x="3221" y="1468"/>
                  <a:pt x="3221" y="1468"/>
                  <a:pt x="3221" y="1468"/>
                </a:cubicBezTo>
                <a:cubicBezTo>
                  <a:pt x="3222" y="1468"/>
                  <a:pt x="3222" y="1468"/>
                  <a:pt x="3222" y="1468"/>
                </a:cubicBezTo>
                <a:cubicBezTo>
                  <a:pt x="3222" y="1467"/>
                  <a:pt x="3222" y="1467"/>
                  <a:pt x="3222" y="1467"/>
                </a:cubicBezTo>
                <a:cubicBezTo>
                  <a:pt x="3221" y="1467"/>
                  <a:pt x="3221" y="1467"/>
                  <a:pt x="3221" y="1467"/>
                </a:cubicBezTo>
                <a:cubicBezTo>
                  <a:pt x="3220" y="1467"/>
                  <a:pt x="3220" y="1467"/>
                  <a:pt x="3220" y="1467"/>
                </a:cubicBezTo>
                <a:cubicBezTo>
                  <a:pt x="3220" y="1468"/>
                  <a:pt x="3220" y="1468"/>
                  <a:pt x="3220" y="1468"/>
                </a:cubicBezTo>
                <a:cubicBezTo>
                  <a:pt x="3220" y="1470"/>
                  <a:pt x="3220" y="1470"/>
                  <a:pt x="3220" y="1470"/>
                </a:cubicBezTo>
                <a:cubicBezTo>
                  <a:pt x="3218" y="1469"/>
                  <a:pt x="3218" y="1469"/>
                  <a:pt x="3218" y="1469"/>
                </a:cubicBezTo>
                <a:cubicBezTo>
                  <a:pt x="3219" y="1468"/>
                  <a:pt x="3219" y="1468"/>
                  <a:pt x="3219" y="1468"/>
                </a:cubicBezTo>
                <a:cubicBezTo>
                  <a:pt x="3218" y="1466"/>
                  <a:pt x="3218" y="1466"/>
                  <a:pt x="3218" y="1466"/>
                </a:cubicBezTo>
                <a:cubicBezTo>
                  <a:pt x="3217" y="1464"/>
                  <a:pt x="3217" y="1464"/>
                  <a:pt x="3217" y="1464"/>
                </a:cubicBezTo>
                <a:cubicBezTo>
                  <a:pt x="3218" y="1462"/>
                  <a:pt x="3218" y="1462"/>
                  <a:pt x="3218" y="1462"/>
                </a:cubicBezTo>
                <a:cubicBezTo>
                  <a:pt x="3218" y="1461"/>
                  <a:pt x="3218" y="1461"/>
                  <a:pt x="3218" y="1461"/>
                </a:cubicBezTo>
                <a:cubicBezTo>
                  <a:pt x="3218" y="1461"/>
                  <a:pt x="3218" y="1461"/>
                  <a:pt x="3218" y="1461"/>
                </a:cubicBezTo>
                <a:cubicBezTo>
                  <a:pt x="3217" y="1460"/>
                  <a:pt x="3217" y="1460"/>
                  <a:pt x="3217" y="1460"/>
                </a:cubicBezTo>
                <a:cubicBezTo>
                  <a:pt x="3216" y="1461"/>
                  <a:pt x="3216" y="1461"/>
                  <a:pt x="3216" y="1461"/>
                </a:cubicBezTo>
                <a:cubicBezTo>
                  <a:pt x="3213" y="1461"/>
                  <a:pt x="3213" y="1461"/>
                  <a:pt x="3213" y="1461"/>
                </a:cubicBezTo>
                <a:cubicBezTo>
                  <a:pt x="3213" y="1461"/>
                  <a:pt x="3213" y="1461"/>
                  <a:pt x="3213" y="1461"/>
                </a:cubicBezTo>
                <a:cubicBezTo>
                  <a:pt x="3215" y="1463"/>
                  <a:pt x="3215" y="1463"/>
                  <a:pt x="3215" y="1463"/>
                </a:cubicBezTo>
                <a:cubicBezTo>
                  <a:pt x="3217" y="1468"/>
                  <a:pt x="3217" y="1468"/>
                  <a:pt x="3217" y="1468"/>
                </a:cubicBezTo>
                <a:cubicBezTo>
                  <a:pt x="3217" y="1470"/>
                  <a:pt x="3217" y="1470"/>
                  <a:pt x="3217" y="1470"/>
                </a:cubicBezTo>
                <a:cubicBezTo>
                  <a:pt x="3217" y="1473"/>
                  <a:pt x="3217" y="1473"/>
                  <a:pt x="3217" y="1473"/>
                </a:cubicBezTo>
                <a:cubicBezTo>
                  <a:pt x="3216" y="1474"/>
                  <a:pt x="3216" y="1474"/>
                  <a:pt x="3216" y="1474"/>
                </a:cubicBezTo>
                <a:cubicBezTo>
                  <a:pt x="3215" y="1474"/>
                  <a:pt x="3215" y="1474"/>
                  <a:pt x="3215" y="1474"/>
                </a:cubicBezTo>
                <a:cubicBezTo>
                  <a:pt x="3215" y="1475"/>
                  <a:pt x="3215" y="1475"/>
                  <a:pt x="3215" y="1475"/>
                </a:cubicBezTo>
                <a:cubicBezTo>
                  <a:pt x="3216" y="1479"/>
                  <a:pt x="3216" y="1479"/>
                  <a:pt x="3216" y="1479"/>
                </a:cubicBezTo>
                <a:cubicBezTo>
                  <a:pt x="3217" y="1479"/>
                  <a:pt x="3217" y="1479"/>
                  <a:pt x="3217" y="1479"/>
                </a:cubicBezTo>
                <a:cubicBezTo>
                  <a:pt x="3218" y="1478"/>
                  <a:pt x="3218" y="1478"/>
                  <a:pt x="3218" y="1478"/>
                </a:cubicBezTo>
                <a:cubicBezTo>
                  <a:pt x="3220" y="1478"/>
                  <a:pt x="3220" y="1478"/>
                  <a:pt x="3220" y="1478"/>
                </a:cubicBezTo>
                <a:cubicBezTo>
                  <a:pt x="3219" y="1479"/>
                  <a:pt x="3219" y="1479"/>
                  <a:pt x="3219" y="1479"/>
                </a:cubicBezTo>
                <a:cubicBezTo>
                  <a:pt x="3217" y="1480"/>
                  <a:pt x="3217" y="1480"/>
                  <a:pt x="3217" y="1480"/>
                </a:cubicBezTo>
                <a:cubicBezTo>
                  <a:pt x="3218" y="1483"/>
                  <a:pt x="3218" y="1483"/>
                  <a:pt x="3218" y="1483"/>
                </a:cubicBezTo>
                <a:cubicBezTo>
                  <a:pt x="3219" y="1486"/>
                  <a:pt x="3219" y="1486"/>
                  <a:pt x="3219" y="1486"/>
                </a:cubicBezTo>
                <a:cubicBezTo>
                  <a:pt x="3220" y="1491"/>
                  <a:pt x="3220" y="1491"/>
                  <a:pt x="3220" y="1491"/>
                </a:cubicBezTo>
                <a:cubicBezTo>
                  <a:pt x="3220" y="1494"/>
                  <a:pt x="3220" y="1494"/>
                  <a:pt x="3220" y="1494"/>
                </a:cubicBezTo>
                <a:cubicBezTo>
                  <a:pt x="3220" y="1496"/>
                  <a:pt x="3220" y="1496"/>
                  <a:pt x="3220" y="1496"/>
                </a:cubicBezTo>
                <a:cubicBezTo>
                  <a:pt x="3221" y="1495"/>
                  <a:pt x="3221" y="1495"/>
                  <a:pt x="3221" y="1495"/>
                </a:cubicBezTo>
                <a:cubicBezTo>
                  <a:pt x="3221" y="1494"/>
                  <a:pt x="3221" y="1494"/>
                  <a:pt x="3221" y="1494"/>
                </a:cubicBezTo>
                <a:cubicBezTo>
                  <a:pt x="3221" y="1492"/>
                  <a:pt x="3221" y="1492"/>
                  <a:pt x="3221" y="1492"/>
                </a:cubicBezTo>
                <a:cubicBezTo>
                  <a:pt x="3221" y="1492"/>
                  <a:pt x="3221" y="1492"/>
                  <a:pt x="3221" y="1492"/>
                </a:cubicBezTo>
                <a:cubicBezTo>
                  <a:pt x="3222" y="1493"/>
                  <a:pt x="3222" y="1493"/>
                  <a:pt x="3222" y="1493"/>
                </a:cubicBezTo>
                <a:cubicBezTo>
                  <a:pt x="3222" y="1495"/>
                  <a:pt x="3222" y="1495"/>
                  <a:pt x="3222" y="1495"/>
                </a:cubicBezTo>
                <a:cubicBezTo>
                  <a:pt x="3223" y="1495"/>
                  <a:pt x="3223" y="1495"/>
                  <a:pt x="3223" y="1495"/>
                </a:cubicBezTo>
                <a:cubicBezTo>
                  <a:pt x="3223" y="1494"/>
                  <a:pt x="3223" y="1494"/>
                  <a:pt x="3223" y="1494"/>
                </a:cubicBezTo>
                <a:cubicBezTo>
                  <a:pt x="3223" y="1493"/>
                  <a:pt x="3223" y="1493"/>
                  <a:pt x="3223" y="1493"/>
                </a:cubicBezTo>
                <a:cubicBezTo>
                  <a:pt x="3224" y="1493"/>
                  <a:pt x="3224" y="1493"/>
                  <a:pt x="3224" y="1493"/>
                </a:cubicBezTo>
                <a:cubicBezTo>
                  <a:pt x="3224" y="1494"/>
                  <a:pt x="3224" y="1494"/>
                  <a:pt x="3224" y="1494"/>
                </a:cubicBezTo>
                <a:cubicBezTo>
                  <a:pt x="3223" y="1496"/>
                  <a:pt x="3223" y="1496"/>
                  <a:pt x="3223" y="1496"/>
                </a:cubicBezTo>
                <a:cubicBezTo>
                  <a:pt x="3222" y="1498"/>
                  <a:pt x="3222" y="1498"/>
                  <a:pt x="3222" y="1498"/>
                </a:cubicBezTo>
                <a:cubicBezTo>
                  <a:pt x="3222" y="1499"/>
                  <a:pt x="3222" y="1499"/>
                  <a:pt x="3222" y="1499"/>
                </a:cubicBezTo>
                <a:cubicBezTo>
                  <a:pt x="3221" y="1499"/>
                  <a:pt x="3221" y="1499"/>
                  <a:pt x="3221" y="1499"/>
                </a:cubicBezTo>
                <a:cubicBezTo>
                  <a:pt x="3221" y="1498"/>
                  <a:pt x="3221" y="1498"/>
                  <a:pt x="3221" y="1498"/>
                </a:cubicBezTo>
                <a:cubicBezTo>
                  <a:pt x="3220" y="1498"/>
                  <a:pt x="3220" y="1498"/>
                  <a:pt x="3220" y="1498"/>
                </a:cubicBezTo>
                <a:cubicBezTo>
                  <a:pt x="3220" y="1501"/>
                  <a:pt x="3220" y="1501"/>
                  <a:pt x="3220" y="1501"/>
                </a:cubicBezTo>
                <a:cubicBezTo>
                  <a:pt x="3222" y="1505"/>
                  <a:pt x="3222" y="1505"/>
                  <a:pt x="3222" y="1505"/>
                </a:cubicBezTo>
                <a:cubicBezTo>
                  <a:pt x="3222" y="1505"/>
                  <a:pt x="3222" y="1505"/>
                  <a:pt x="3222" y="1505"/>
                </a:cubicBezTo>
                <a:cubicBezTo>
                  <a:pt x="3223" y="1505"/>
                  <a:pt x="3223" y="1505"/>
                  <a:pt x="3223" y="1505"/>
                </a:cubicBezTo>
                <a:cubicBezTo>
                  <a:pt x="3224" y="1506"/>
                  <a:pt x="3224" y="1506"/>
                  <a:pt x="3224" y="1506"/>
                </a:cubicBezTo>
                <a:cubicBezTo>
                  <a:pt x="3224" y="1507"/>
                  <a:pt x="3224" y="1507"/>
                  <a:pt x="3224" y="1507"/>
                </a:cubicBezTo>
                <a:cubicBezTo>
                  <a:pt x="3225" y="1508"/>
                  <a:pt x="3225" y="1508"/>
                  <a:pt x="3225" y="1508"/>
                </a:cubicBezTo>
                <a:cubicBezTo>
                  <a:pt x="3223" y="1509"/>
                  <a:pt x="3223" y="1509"/>
                  <a:pt x="3223" y="1509"/>
                </a:cubicBezTo>
                <a:cubicBezTo>
                  <a:pt x="3223" y="1510"/>
                  <a:pt x="3223" y="1510"/>
                  <a:pt x="3223" y="1510"/>
                </a:cubicBezTo>
                <a:cubicBezTo>
                  <a:pt x="3224" y="1511"/>
                  <a:pt x="3224" y="1511"/>
                  <a:pt x="3224" y="1511"/>
                </a:cubicBezTo>
                <a:cubicBezTo>
                  <a:pt x="3223" y="1512"/>
                  <a:pt x="3223" y="1512"/>
                  <a:pt x="3223" y="1512"/>
                </a:cubicBezTo>
                <a:cubicBezTo>
                  <a:pt x="3222" y="1515"/>
                  <a:pt x="3222" y="1515"/>
                  <a:pt x="3222" y="1515"/>
                </a:cubicBezTo>
                <a:cubicBezTo>
                  <a:pt x="3222" y="1517"/>
                  <a:pt x="3222" y="1517"/>
                  <a:pt x="3222" y="1517"/>
                </a:cubicBezTo>
                <a:cubicBezTo>
                  <a:pt x="3221" y="1518"/>
                  <a:pt x="3221" y="1518"/>
                  <a:pt x="3221" y="1518"/>
                </a:cubicBezTo>
                <a:cubicBezTo>
                  <a:pt x="3222" y="1519"/>
                  <a:pt x="3222" y="1519"/>
                  <a:pt x="3222" y="1519"/>
                </a:cubicBezTo>
                <a:cubicBezTo>
                  <a:pt x="3222" y="1520"/>
                  <a:pt x="3222" y="1520"/>
                  <a:pt x="3222" y="1520"/>
                </a:cubicBezTo>
                <a:cubicBezTo>
                  <a:pt x="3220" y="1520"/>
                  <a:pt x="3220" y="1520"/>
                  <a:pt x="3220" y="1520"/>
                </a:cubicBezTo>
                <a:cubicBezTo>
                  <a:pt x="3220" y="1521"/>
                  <a:pt x="3220" y="1521"/>
                  <a:pt x="3220" y="1521"/>
                </a:cubicBezTo>
                <a:cubicBezTo>
                  <a:pt x="3220" y="1522"/>
                  <a:pt x="3220" y="1522"/>
                  <a:pt x="3220" y="1522"/>
                </a:cubicBezTo>
                <a:cubicBezTo>
                  <a:pt x="3221" y="1523"/>
                  <a:pt x="3221" y="1523"/>
                  <a:pt x="3221" y="1523"/>
                </a:cubicBezTo>
                <a:cubicBezTo>
                  <a:pt x="3220" y="1524"/>
                  <a:pt x="3220" y="1524"/>
                  <a:pt x="3220" y="1524"/>
                </a:cubicBezTo>
                <a:cubicBezTo>
                  <a:pt x="3218" y="1524"/>
                  <a:pt x="3218" y="1524"/>
                  <a:pt x="3218" y="1524"/>
                </a:cubicBezTo>
                <a:cubicBezTo>
                  <a:pt x="3217" y="1526"/>
                  <a:pt x="3217" y="1526"/>
                  <a:pt x="3217" y="1526"/>
                </a:cubicBezTo>
                <a:cubicBezTo>
                  <a:pt x="3216" y="1534"/>
                  <a:pt x="3216" y="1534"/>
                  <a:pt x="3216" y="1534"/>
                </a:cubicBezTo>
                <a:cubicBezTo>
                  <a:pt x="3216" y="1535"/>
                  <a:pt x="3216" y="1535"/>
                  <a:pt x="3216" y="1535"/>
                </a:cubicBezTo>
                <a:cubicBezTo>
                  <a:pt x="3214" y="1536"/>
                  <a:pt x="3214" y="1536"/>
                  <a:pt x="3214" y="1536"/>
                </a:cubicBezTo>
                <a:cubicBezTo>
                  <a:pt x="3213" y="1536"/>
                  <a:pt x="3213" y="1536"/>
                  <a:pt x="3213" y="1536"/>
                </a:cubicBezTo>
                <a:cubicBezTo>
                  <a:pt x="3211" y="1536"/>
                  <a:pt x="3211" y="1536"/>
                  <a:pt x="3211" y="1536"/>
                </a:cubicBezTo>
                <a:cubicBezTo>
                  <a:pt x="3209" y="1536"/>
                  <a:pt x="3209" y="1536"/>
                  <a:pt x="3209" y="1536"/>
                </a:cubicBezTo>
                <a:cubicBezTo>
                  <a:pt x="3206" y="1538"/>
                  <a:pt x="3206" y="1538"/>
                  <a:pt x="3206" y="1538"/>
                </a:cubicBezTo>
                <a:cubicBezTo>
                  <a:pt x="3204" y="1540"/>
                  <a:pt x="3204" y="1540"/>
                  <a:pt x="3204" y="1540"/>
                </a:cubicBezTo>
                <a:cubicBezTo>
                  <a:pt x="3203" y="1542"/>
                  <a:pt x="3203" y="1542"/>
                  <a:pt x="3203" y="1542"/>
                </a:cubicBezTo>
                <a:cubicBezTo>
                  <a:pt x="3204" y="1545"/>
                  <a:pt x="3204" y="1545"/>
                  <a:pt x="3204" y="1545"/>
                </a:cubicBezTo>
                <a:cubicBezTo>
                  <a:pt x="3205" y="1547"/>
                  <a:pt x="3205" y="1547"/>
                  <a:pt x="3205" y="1547"/>
                </a:cubicBezTo>
                <a:cubicBezTo>
                  <a:pt x="3208" y="1549"/>
                  <a:pt x="3208" y="1549"/>
                  <a:pt x="3208" y="1549"/>
                </a:cubicBezTo>
                <a:cubicBezTo>
                  <a:pt x="3210" y="1551"/>
                  <a:pt x="3210" y="1551"/>
                  <a:pt x="3210" y="1551"/>
                </a:cubicBezTo>
                <a:cubicBezTo>
                  <a:pt x="3212" y="1552"/>
                  <a:pt x="3212" y="1552"/>
                  <a:pt x="3212" y="1552"/>
                </a:cubicBezTo>
                <a:cubicBezTo>
                  <a:pt x="3213" y="1553"/>
                  <a:pt x="3213" y="1553"/>
                  <a:pt x="3213" y="1553"/>
                </a:cubicBezTo>
                <a:cubicBezTo>
                  <a:pt x="3214" y="1557"/>
                  <a:pt x="3214" y="1557"/>
                  <a:pt x="3214" y="1557"/>
                </a:cubicBezTo>
                <a:cubicBezTo>
                  <a:pt x="3214" y="1558"/>
                  <a:pt x="3214" y="1558"/>
                  <a:pt x="3214" y="1558"/>
                </a:cubicBezTo>
                <a:cubicBezTo>
                  <a:pt x="3214" y="1558"/>
                  <a:pt x="3214" y="1558"/>
                  <a:pt x="3214" y="1558"/>
                </a:cubicBezTo>
                <a:cubicBezTo>
                  <a:pt x="3214" y="1561"/>
                  <a:pt x="3214" y="1561"/>
                  <a:pt x="3214" y="1561"/>
                </a:cubicBezTo>
                <a:cubicBezTo>
                  <a:pt x="3213" y="1563"/>
                  <a:pt x="3213" y="1563"/>
                  <a:pt x="3213" y="1563"/>
                </a:cubicBezTo>
                <a:cubicBezTo>
                  <a:pt x="3209" y="1568"/>
                  <a:pt x="3209" y="1568"/>
                  <a:pt x="3209" y="1568"/>
                </a:cubicBezTo>
                <a:cubicBezTo>
                  <a:pt x="3206" y="1571"/>
                  <a:pt x="3206" y="1571"/>
                  <a:pt x="3206" y="1571"/>
                </a:cubicBezTo>
                <a:cubicBezTo>
                  <a:pt x="3203" y="1573"/>
                  <a:pt x="3203" y="1573"/>
                  <a:pt x="3203" y="1573"/>
                </a:cubicBezTo>
                <a:cubicBezTo>
                  <a:pt x="3202" y="1575"/>
                  <a:pt x="3202" y="1575"/>
                  <a:pt x="3202" y="1575"/>
                </a:cubicBezTo>
                <a:cubicBezTo>
                  <a:pt x="3202" y="1576"/>
                  <a:pt x="3202" y="1576"/>
                  <a:pt x="3202" y="1576"/>
                </a:cubicBezTo>
                <a:cubicBezTo>
                  <a:pt x="3204" y="1576"/>
                  <a:pt x="3204" y="1576"/>
                  <a:pt x="3204" y="1576"/>
                </a:cubicBezTo>
                <a:cubicBezTo>
                  <a:pt x="3205" y="1575"/>
                  <a:pt x="3205" y="1575"/>
                  <a:pt x="3205" y="1575"/>
                </a:cubicBezTo>
                <a:cubicBezTo>
                  <a:pt x="3205" y="1575"/>
                  <a:pt x="3205" y="1575"/>
                  <a:pt x="3205" y="1575"/>
                </a:cubicBezTo>
                <a:cubicBezTo>
                  <a:pt x="3206" y="1577"/>
                  <a:pt x="3206" y="1577"/>
                  <a:pt x="3206" y="1577"/>
                </a:cubicBezTo>
                <a:cubicBezTo>
                  <a:pt x="3205" y="1578"/>
                  <a:pt x="3205" y="1578"/>
                  <a:pt x="3205" y="1578"/>
                </a:cubicBezTo>
                <a:cubicBezTo>
                  <a:pt x="3206" y="1578"/>
                  <a:pt x="3206" y="1578"/>
                  <a:pt x="3206" y="1578"/>
                </a:cubicBezTo>
                <a:cubicBezTo>
                  <a:pt x="3207" y="1578"/>
                  <a:pt x="3207" y="1578"/>
                  <a:pt x="3207" y="1578"/>
                </a:cubicBezTo>
                <a:cubicBezTo>
                  <a:pt x="3207" y="1578"/>
                  <a:pt x="3207" y="1578"/>
                  <a:pt x="3207" y="1578"/>
                </a:cubicBezTo>
                <a:cubicBezTo>
                  <a:pt x="3207" y="1580"/>
                  <a:pt x="3207" y="1580"/>
                  <a:pt x="3207" y="1580"/>
                </a:cubicBezTo>
                <a:cubicBezTo>
                  <a:pt x="3208" y="1580"/>
                  <a:pt x="3208" y="1580"/>
                  <a:pt x="3208" y="1580"/>
                </a:cubicBezTo>
                <a:cubicBezTo>
                  <a:pt x="3209" y="1580"/>
                  <a:pt x="3209" y="1580"/>
                  <a:pt x="3209" y="1580"/>
                </a:cubicBezTo>
                <a:cubicBezTo>
                  <a:pt x="3213" y="1578"/>
                  <a:pt x="3213" y="1578"/>
                  <a:pt x="3213" y="1578"/>
                </a:cubicBezTo>
                <a:cubicBezTo>
                  <a:pt x="3216" y="1575"/>
                  <a:pt x="3216" y="1575"/>
                  <a:pt x="3216" y="1575"/>
                </a:cubicBezTo>
                <a:cubicBezTo>
                  <a:pt x="3219" y="1572"/>
                  <a:pt x="3219" y="1572"/>
                  <a:pt x="3219" y="1572"/>
                </a:cubicBezTo>
                <a:cubicBezTo>
                  <a:pt x="3222" y="1569"/>
                  <a:pt x="3222" y="1569"/>
                  <a:pt x="3222" y="1569"/>
                </a:cubicBezTo>
                <a:cubicBezTo>
                  <a:pt x="3225" y="1564"/>
                  <a:pt x="3225" y="1564"/>
                  <a:pt x="3225" y="1564"/>
                </a:cubicBezTo>
                <a:cubicBezTo>
                  <a:pt x="3227" y="1563"/>
                  <a:pt x="3227" y="1563"/>
                  <a:pt x="3227" y="1563"/>
                </a:cubicBezTo>
                <a:cubicBezTo>
                  <a:pt x="3228" y="1563"/>
                  <a:pt x="3228" y="1563"/>
                  <a:pt x="3228" y="1563"/>
                </a:cubicBezTo>
                <a:cubicBezTo>
                  <a:pt x="3229" y="1562"/>
                  <a:pt x="3229" y="1562"/>
                  <a:pt x="3229" y="1562"/>
                </a:cubicBezTo>
                <a:cubicBezTo>
                  <a:pt x="3229" y="1560"/>
                  <a:pt x="3229" y="1560"/>
                  <a:pt x="3229" y="1560"/>
                </a:cubicBezTo>
                <a:cubicBezTo>
                  <a:pt x="3230" y="1559"/>
                  <a:pt x="3230" y="1559"/>
                  <a:pt x="3230" y="1559"/>
                </a:cubicBezTo>
                <a:cubicBezTo>
                  <a:pt x="3232" y="1559"/>
                  <a:pt x="3232" y="1559"/>
                  <a:pt x="3232" y="1559"/>
                </a:cubicBezTo>
                <a:cubicBezTo>
                  <a:pt x="3233" y="1555"/>
                  <a:pt x="3233" y="1555"/>
                  <a:pt x="3233" y="1555"/>
                </a:cubicBezTo>
                <a:cubicBezTo>
                  <a:pt x="3236" y="1552"/>
                  <a:pt x="3236" y="1552"/>
                  <a:pt x="3236" y="1552"/>
                </a:cubicBezTo>
                <a:cubicBezTo>
                  <a:pt x="3236" y="1551"/>
                  <a:pt x="3236" y="1551"/>
                  <a:pt x="3236" y="1551"/>
                </a:cubicBezTo>
                <a:cubicBezTo>
                  <a:pt x="3237" y="1550"/>
                  <a:pt x="3237" y="1550"/>
                  <a:pt x="3237" y="1550"/>
                </a:cubicBezTo>
                <a:cubicBezTo>
                  <a:pt x="3235" y="1548"/>
                  <a:pt x="3235" y="1548"/>
                  <a:pt x="3235" y="1548"/>
                </a:cubicBezTo>
                <a:cubicBezTo>
                  <a:pt x="3233" y="1548"/>
                  <a:pt x="3233" y="1548"/>
                  <a:pt x="3233" y="1548"/>
                </a:cubicBezTo>
                <a:cubicBezTo>
                  <a:pt x="3232" y="1548"/>
                  <a:pt x="3232" y="1548"/>
                  <a:pt x="3232" y="1548"/>
                </a:cubicBezTo>
                <a:cubicBezTo>
                  <a:pt x="3233" y="1547"/>
                  <a:pt x="3233" y="1547"/>
                  <a:pt x="3233" y="1547"/>
                </a:cubicBezTo>
                <a:cubicBezTo>
                  <a:pt x="3235" y="1547"/>
                  <a:pt x="3235" y="1547"/>
                  <a:pt x="3235" y="1547"/>
                </a:cubicBezTo>
                <a:cubicBezTo>
                  <a:pt x="3239" y="1542"/>
                  <a:pt x="3239" y="1542"/>
                  <a:pt x="3239" y="1542"/>
                </a:cubicBezTo>
                <a:cubicBezTo>
                  <a:pt x="3241" y="1541"/>
                  <a:pt x="3241" y="1541"/>
                  <a:pt x="3241" y="1541"/>
                </a:cubicBezTo>
                <a:cubicBezTo>
                  <a:pt x="3244" y="1542"/>
                  <a:pt x="3244" y="1542"/>
                  <a:pt x="3244" y="1542"/>
                </a:cubicBezTo>
                <a:cubicBezTo>
                  <a:pt x="3246" y="1542"/>
                  <a:pt x="3246" y="1542"/>
                  <a:pt x="3246" y="1542"/>
                </a:cubicBezTo>
                <a:cubicBezTo>
                  <a:pt x="3246" y="1543"/>
                  <a:pt x="3246" y="1543"/>
                  <a:pt x="3246" y="1543"/>
                </a:cubicBezTo>
                <a:cubicBezTo>
                  <a:pt x="3246" y="1544"/>
                  <a:pt x="3246" y="1544"/>
                  <a:pt x="3246" y="1544"/>
                </a:cubicBezTo>
                <a:cubicBezTo>
                  <a:pt x="3248" y="1543"/>
                  <a:pt x="3248" y="1543"/>
                  <a:pt x="3248" y="1543"/>
                </a:cubicBezTo>
                <a:cubicBezTo>
                  <a:pt x="3249" y="1542"/>
                  <a:pt x="3249" y="1542"/>
                  <a:pt x="3249" y="1542"/>
                </a:cubicBezTo>
                <a:cubicBezTo>
                  <a:pt x="3246" y="1541"/>
                  <a:pt x="3246" y="1541"/>
                  <a:pt x="3246" y="1541"/>
                </a:cubicBezTo>
                <a:cubicBezTo>
                  <a:pt x="3247" y="1539"/>
                  <a:pt x="3247" y="1539"/>
                  <a:pt x="3247" y="1539"/>
                </a:cubicBezTo>
                <a:cubicBezTo>
                  <a:pt x="3248" y="1536"/>
                  <a:pt x="3248" y="1536"/>
                  <a:pt x="3248" y="1536"/>
                </a:cubicBezTo>
                <a:cubicBezTo>
                  <a:pt x="3249" y="1535"/>
                  <a:pt x="3249" y="1535"/>
                  <a:pt x="3249" y="1535"/>
                </a:cubicBezTo>
                <a:cubicBezTo>
                  <a:pt x="3251" y="1535"/>
                  <a:pt x="3251" y="1535"/>
                  <a:pt x="3251" y="1535"/>
                </a:cubicBezTo>
                <a:cubicBezTo>
                  <a:pt x="3251" y="1535"/>
                  <a:pt x="3251" y="1535"/>
                  <a:pt x="3251" y="1535"/>
                </a:cubicBezTo>
                <a:cubicBezTo>
                  <a:pt x="3252" y="1535"/>
                  <a:pt x="3252" y="1535"/>
                  <a:pt x="3252" y="1535"/>
                </a:cubicBezTo>
                <a:cubicBezTo>
                  <a:pt x="3253" y="1533"/>
                  <a:pt x="3253" y="1533"/>
                  <a:pt x="3253" y="1533"/>
                </a:cubicBezTo>
                <a:cubicBezTo>
                  <a:pt x="3256" y="1529"/>
                  <a:pt x="3256" y="1529"/>
                  <a:pt x="3256" y="1529"/>
                </a:cubicBezTo>
                <a:cubicBezTo>
                  <a:pt x="3256" y="1527"/>
                  <a:pt x="3256" y="1527"/>
                  <a:pt x="3256" y="1527"/>
                </a:cubicBezTo>
                <a:cubicBezTo>
                  <a:pt x="3256" y="1526"/>
                  <a:pt x="3256" y="1526"/>
                  <a:pt x="3256" y="1526"/>
                </a:cubicBezTo>
                <a:cubicBezTo>
                  <a:pt x="3257" y="1524"/>
                  <a:pt x="3257" y="1524"/>
                  <a:pt x="3257" y="1524"/>
                </a:cubicBezTo>
                <a:cubicBezTo>
                  <a:pt x="3258" y="1522"/>
                  <a:pt x="3258" y="1522"/>
                  <a:pt x="3258" y="1522"/>
                </a:cubicBezTo>
                <a:cubicBezTo>
                  <a:pt x="3260" y="1521"/>
                  <a:pt x="3260" y="1521"/>
                  <a:pt x="3260" y="1521"/>
                </a:cubicBezTo>
                <a:lnTo>
                  <a:pt x="3260" y="1520"/>
                </a:lnTo>
                <a:close/>
                <a:moveTo>
                  <a:pt x="3190" y="1266"/>
                </a:moveTo>
                <a:cubicBezTo>
                  <a:pt x="3190" y="1265"/>
                  <a:pt x="3190" y="1265"/>
                  <a:pt x="3190" y="1265"/>
                </a:cubicBezTo>
                <a:cubicBezTo>
                  <a:pt x="3188" y="1265"/>
                  <a:pt x="3188" y="1265"/>
                  <a:pt x="3188" y="1265"/>
                </a:cubicBezTo>
                <a:cubicBezTo>
                  <a:pt x="3188" y="1266"/>
                  <a:pt x="3188" y="1266"/>
                  <a:pt x="3188" y="1266"/>
                </a:cubicBezTo>
                <a:cubicBezTo>
                  <a:pt x="3187" y="1268"/>
                  <a:pt x="3187" y="1268"/>
                  <a:pt x="3187" y="1268"/>
                </a:cubicBezTo>
                <a:cubicBezTo>
                  <a:pt x="3189" y="1268"/>
                  <a:pt x="3189" y="1268"/>
                  <a:pt x="3189" y="1268"/>
                </a:cubicBezTo>
                <a:lnTo>
                  <a:pt x="3190" y="1266"/>
                </a:lnTo>
                <a:close/>
                <a:moveTo>
                  <a:pt x="3194" y="1273"/>
                </a:moveTo>
                <a:cubicBezTo>
                  <a:pt x="3196" y="1274"/>
                  <a:pt x="3196" y="1274"/>
                  <a:pt x="3196" y="1274"/>
                </a:cubicBezTo>
                <a:cubicBezTo>
                  <a:pt x="3197" y="1273"/>
                  <a:pt x="3197" y="1273"/>
                  <a:pt x="3197" y="1273"/>
                </a:cubicBezTo>
                <a:cubicBezTo>
                  <a:pt x="3195" y="1271"/>
                  <a:pt x="3195" y="1271"/>
                  <a:pt x="3195" y="1271"/>
                </a:cubicBezTo>
                <a:cubicBezTo>
                  <a:pt x="3196" y="1270"/>
                  <a:pt x="3196" y="1270"/>
                  <a:pt x="3196" y="1270"/>
                </a:cubicBezTo>
                <a:cubicBezTo>
                  <a:pt x="3196" y="1268"/>
                  <a:pt x="3196" y="1268"/>
                  <a:pt x="3196" y="1268"/>
                </a:cubicBezTo>
                <a:cubicBezTo>
                  <a:pt x="3195" y="1267"/>
                  <a:pt x="3195" y="1267"/>
                  <a:pt x="3195" y="1267"/>
                </a:cubicBezTo>
                <a:cubicBezTo>
                  <a:pt x="3193" y="1269"/>
                  <a:pt x="3193" y="1269"/>
                  <a:pt x="3193" y="1269"/>
                </a:cubicBezTo>
                <a:cubicBezTo>
                  <a:pt x="3193" y="1270"/>
                  <a:pt x="3193" y="1270"/>
                  <a:pt x="3193" y="1270"/>
                </a:cubicBezTo>
                <a:cubicBezTo>
                  <a:pt x="3193" y="1271"/>
                  <a:pt x="3193" y="1271"/>
                  <a:pt x="3193" y="1271"/>
                </a:cubicBezTo>
                <a:lnTo>
                  <a:pt x="3194" y="1273"/>
                </a:lnTo>
                <a:close/>
                <a:moveTo>
                  <a:pt x="3192" y="1152"/>
                </a:moveTo>
                <a:cubicBezTo>
                  <a:pt x="3194" y="1151"/>
                  <a:pt x="3194" y="1151"/>
                  <a:pt x="3194" y="1151"/>
                </a:cubicBezTo>
                <a:cubicBezTo>
                  <a:pt x="3193" y="1150"/>
                  <a:pt x="3193" y="1150"/>
                  <a:pt x="3193" y="1150"/>
                </a:cubicBezTo>
                <a:cubicBezTo>
                  <a:pt x="3191" y="1150"/>
                  <a:pt x="3191" y="1150"/>
                  <a:pt x="3191" y="1150"/>
                </a:cubicBezTo>
                <a:cubicBezTo>
                  <a:pt x="3190" y="1151"/>
                  <a:pt x="3190" y="1151"/>
                  <a:pt x="3190" y="1151"/>
                </a:cubicBezTo>
                <a:cubicBezTo>
                  <a:pt x="3190" y="1152"/>
                  <a:pt x="3190" y="1152"/>
                  <a:pt x="3190" y="1152"/>
                </a:cubicBezTo>
                <a:lnTo>
                  <a:pt x="3192" y="1152"/>
                </a:lnTo>
                <a:close/>
                <a:moveTo>
                  <a:pt x="3212" y="1201"/>
                </a:moveTo>
                <a:cubicBezTo>
                  <a:pt x="3211" y="1197"/>
                  <a:pt x="3211" y="1197"/>
                  <a:pt x="3211" y="1197"/>
                </a:cubicBezTo>
                <a:cubicBezTo>
                  <a:pt x="3211" y="1201"/>
                  <a:pt x="3211" y="1201"/>
                  <a:pt x="3211" y="1201"/>
                </a:cubicBezTo>
                <a:cubicBezTo>
                  <a:pt x="3211" y="1203"/>
                  <a:pt x="3211" y="1203"/>
                  <a:pt x="3211" y="1203"/>
                </a:cubicBezTo>
                <a:lnTo>
                  <a:pt x="3212" y="1201"/>
                </a:lnTo>
                <a:close/>
                <a:moveTo>
                  <a:pt x="3207" y="1216"/>
                </a:moveTo>
                <a:cubicBezTo>
                  <a:pt x="3208" y="1217"/>
                  <a:pt x="3208" y="1217"/>
                  <a:pt x="3208" y="1217"/>
                </a:cubicBezTo>
                <a:cubicBezTo>
                  <a:pt x="3209" y="1217"/>
                  <a:pt x="3209" y="1217"/>
                  <a:pt x="3209" y="1217"/>
                </a:cubicBezTo>
                <a:cubicBezTo>
                  <a:pt x="3210" y="1216"/>
                  <a:pt x="3210" y="1216"/>
                  <a:pt x="3210" y="1216"/>
                </a:cubicBezTo>
                <a:cubicBezTo>
                  <a:pt x="3211" y="1216"/>
                  <a:pt x="3211" y="1216"/>
                  <a:pt x="3211" y="1216"/>
                </a:cubicBezTo>
                <a:cubicBezTo>
                  <a:pt x="3211" y="1215"/>
                  <a:pt x="3211" y="1215"/>
                  <a:pt x="3211" y="1215"/>
                </a:cubicBezTo>
                <a:cubicBezTo>
                  <a:pt x="3210" y="1214"/>
                  <a:pt x="3210" y="1214"/>
                  <a:pt x="3210" y="1214"/>
                </a:cubicBezTo>
                <a:cubicBezTo>
                  <a:pt x="3210" y="1213"/>
                  <a:pt x="3210" y="1213"/>
                  <a:pt x="3210" y="1213"/>
                </a:cubicBezTo>
                <a:cubicBezTo>
                  <a:pt x="3207" y="1215"/>
                  <a:pt x="3207" y="1215"/>
                  <a:pt x="3207" y="1215"/>
                </a:cubicBezTo>
                <a:lnTo>
                  <a:pt x="3207" y="1216"/>
                </a:lnTo>
                <a:close/>
                <a:moveTo>
                  <a:pt x="3217" y="1255"/>
                </a:moveTo>
                <a:cubicBezTo>
                  <a:pt x="3218" y="1253"/>
                  <a:pt x="3218" y="1253"/>
                  <a:pt x="3218" y="1253"/>
                </a:cubicBezTo>
                <a:cubicBezTo>
                  <a:pt x="3217" y="1251"/>
                  <a:pt x="3217" y="1251"/>
                  <a:pt x="3217" y="1251"/>
                </a:cubicBezTo>
                <a:cubicBezTo>
                  <a:pt x="3217" y="1253"/>
                  <a:pt x="3217" y="1253"/>
                  <a:pt x="3217" y="1253"/>
                </a:cubicBezTo>
                <a:lnTo>
                  <a:pt x="3217" y="1255"/>
                </a:lnTo>
                <a:close/>
                <a:moveTo>
                  <a:pt x="3209" y="1203"/>
                </a:moveTo>
                <a:cubicBezTo>
                  <a:pt x="3209" y="1202"/>
                  <a:pt x="3209" y="1202"/>
                  <a:pt x="3209" y="1202"/>
                </a:cubicBezTo>
                <a:cubicBezTo>
                  <a:pt x="3207" y="1203"/>
                  <a:pt x="3207" y="1203"/>
                  <a:pt x="3207" y="1203"/>
                </a:cubicBezTo>
                <a:cubicBezTo>
                  <a:pt x="3207" y="1203"/>
                  <a:pt x="3206" y="1204"/>
                  <a:pt x="3206" y="1204"/>
                </a:cubicBezTo>
                <a:cubicBezTo>
                  <a:pt x="3207" y="1204"/>
                  <a:pt x="3207" y="1204"/>
                  <a:pt x="3207" y="1204"/>
                </a:cubicBezTo>
                <a:lnTo>
                  <a:pt x="3209" y="1203"/>
                </a:lnTo>
                <a:close/>
                <a:moveTo>
                  <a:pt x="3216" y="1247"/>
                </a:moveTo>
                <a:cubicBezTo>
                  <a:pt x="3217" y="1244"/>
                  <a:pt x="3217" y="1244"/>
                  <a:pt x="3217" y="1244"/>
                </a:cubicBezTo>
                <a:cubicBezTo>
                  <a:pt x="3215" y="1242"/>
                  <a:pt x="3215" y="1242"/>
                  <a:pt x="3215" y="1242"/>
                </a:cubicBezTo>
                <a:cubicBezTo>
                  <a:pt x="3215" y="1243"/>
                  <a:pt x="3215" y="1243"/>
                  <a:pt x="3215" y="1243"/>
                </a:cubicBezTo>
                <a:cubicBezTo>
                  <a:pt x="3215" y="1245"/>
                  <a:pt x="3215" y="1245"/>
                  <a:pt x="3215" y="1245"/>
                </a:cubicBezTo>
                <a:lnTo>
                  <a:pt x="3216" y="1247"/>
                </a:lnTo>
                <a:close/>
                <a:moveTo>
                  <a:pt x="3212" y="1220"/>
                </a:moveTo>
                <a:cubicBezTo>
                  <a:pt x="3210" y="1219"/>
                  <a:pt x="3210" y="1219"/>
                  <a:pt x="3210" y="1219"/>
                </a:cubicBezTo>
                <a:cubicBezTo>
                  <a:pt x="3209" y="1221"/>
                  <a:pt x="3209" y="1221"/>
                  <a:pt x="3209" y="1221"/>
                </a:cubicBezTo>
                <a:cubicBezTo>
                  <a:pt x="3210" y="1221"/>
                  <a:pt x="3210" y="1221"/>
                  <a:pt x="3210" y="1221"/>
                </a:cubicBezTo>
                <a:cubicBezTo>
                  <a:pt x="3212" y="1221"/>
                  <a:pt x="3212" y="1221"/>
                  <a:pt x="3212" y="1221"/>
                </a:cubicBezTo>
                <a:lnTo>
                  <a:pt x="3212" y="1220"/>
                </a:lnTo>
                <a:close/>
                <a:moveTo>
                  <a:pt x="3208" y="1231"/>
                </a:moveTo>
                <a:cubicBezTo>
                  <a:pt x="3210" y="1233"/>
                  <a:pt x="3210" y="1233"/>
                  <a:pt x="3210" y="1233"/>
                </a:cubicBezTo>
                <a:cubicBezTo>
                  <a:pt x="3212" y="1232"/>
                  <a:pt x="3212" y="1232"/>
                  <a:pt x="3212" y="1232"/>
                </a:cubicBezTo>
                <a:cubicBezTo>
                  <a:pt x="3212" y="1230"/>
                  <a:pt x="3212" y="1230"/>
                  <a:pt x="3212" y="1230"/>
                </a:cubicBezTo>
                <a:cubicBezTo>
                  <a:pt x="3211" y="1229"/>
                  <a:pt x="3211" y="1229"/>
                  <a:pt x="3211" y="1229"/>
                </a:cubicBezTo>
                <a:cubicBezTo>
                  <a:pt x="3208" y="1230"/>
                  <a:pt x="3208" y="1230"/>
                  <a:pt x="3208" y="1230"/>
                </a:cubicBezTo>
                <a:lnTo>
                  <a:pt x="3208" y="1231"/>
                </a:lnTo>
                <a:close/>
                <a:moveTo>
                  <a:pt x="2794" y="661"/>
                </a:moveTo>
                <a:cubicBezTo>
                  <a:pt x="2794" y="660"/>
                  <a:pt x="2794" y="660"/>
                  <a:pt x="2794" y="660"/>
                </a:cubicBezTo>
                <a:cubicBezTo>
                  <a:pt x="2793" y="660"/>
                  <a:pt x="2793" y="660"/>
                  <a:pt x="2793" y="660"/>
                </a:cubicBezTo>
                <a:cubicBezTo>
                  <a:pt x="2793" y="661"/>
                  <a:pt x="2793" y="661"/>
                  <a:pt x="2793" y="661"/>
                </a:cubicBezTo>
                <a:cubicBezTo>
                  <a:pt x="2793" y="663"/>
                  <a:pt x="2793" y="663"/>
                  <a:pt x="2793" y="663"/>
                </a:cubicBezTo>
                <a:cubicBezTo>
                  <a:pt x="2794" y="664"/>
                  <a:pt x="2794" y="664"/>
                  <a:pt x="2794" y="664"/>
                </a:cubicBezTo>
                <a:cubicBezTo>
                  <a:pt x="2795" y="664"/>
                  <a:pt x="2795" y="664"/>
                  <a:pt x="2795" y="664"/>
                </a:cubicBezTo>
                <a:cubicBezTo>
                  <a:pt x="2795" y="663"/>
                  <a:pt x="2795" y="663"/>
                  <a:pt x="2795" y="663"/>
                </a:cubicBezTo>
                <a:lnTo>
                  <a:pt x="2794" y="661"/>
                </a:lnTo>
                <a:close/>
                <a:moveTo>
                  <a:pt x="3212" y="1210"/>
                </a:moveTo>
                <a:cubicBezTo>
                  <a:pt x="3212" y="1208"/>
                  <a:pt x="3212" y="1208"/>
                  <a:pt x="3212" y="1208"/>
                </a:cubicBezTo>
                <a:cubicBezTo>
                  <a:pt x="3212" y="1206"/>
                  <a:pt x="3212" y="1206"/>
                  <a:pt x="3212" y="1206"/>
                </a:cubicBezTo>
                <a:cubicBezTo>
                  <a:pt x="3211" y="1205"/>
                  <a:pt x="3211" y="1205"/>
                  <a:pt x="3211" y="1205"/>
                </a:cubicBezTo>
                <a:cubicBezTo>
                  <a:pt x="3211" y="1205"/>
                  <a:pt x="3210" y="1208"/>
                  <a:pt x="3210" y="1208"/>
                </a:cubicBezTo>
                <a:cubicBezTo>
                  <a:pt x="3211" y="1210"/>
                  <a:pt x="3211" y="1210"/>
                  <a:pt x="3211" y="1210"/>
                </a:cubicBezTo>
                <a:lnTo>
                  <a:pt x="3212" y="1210"/>
                </a:lnTo>
                <a:close/>
                <a:moveTo>
                  <a:pt x="3057" y="1088"/>
                </a:moveTo>
                <a:cubicBezTo>
                  <a:pt x="3059" y="1086"/>
                  <a:pt x="3059" y="1086"/>
                  <a:pt x="3059" y="1086"/>
                </a:cubicBezTo>
                <a:cubicBezTo>
                  <a:pt x="3059" y="1081"/>
                  <a:pt x="3059" y="1081"/>
                  <a:pt x="3059" y="1081"/>
                </a:cubicBezTo>
                <a:cubicBezTo>
                  <a:pt x="3057" y="1079"/>
                  <a:pt x="3057" y="1079"/>
                  <a:pt x="3057" y="1079"/>
                </a:cubicBezTo>
                <a:cubicBezTo>
                  <a:pt x="3056" y="1080"/>
                  <a:pt x="3056" y="1080"/>
                  <a:pt x="3056" y="1080"/>
                </a:cubicBezTo>
                <a:cubicBezTo>
                  <a:pt x="3055" y="1081"/>
                  <a:pt x="3055" y="1081"/>
                  <a:pt x="3055" y="1081"/>
                </a:cubicBezTo>
                <a:cubicBezTo>
                  <a:pt x="3054" y="1080"/>
                  <a:pt x="3054" y="1080"/>
                  <a:pt x="3054" y="1080"/>
                </a:cubicBezTo>
                <a:cubicBezTo>
                  <a:pt x="3051" y="1080"/>
                  <a:pt x="3051" y="1080"/>
                  <a:pt x="3051" y="1080"/>
                </a:cubicBezTo>
                <a:cubicBezTo>
                  <a:pt x="3050" y="1081"/>
                  <a:pt x="3050" y="1081"/>
                  <a:pt x="3050" y="1081"/>
                </a:cubicBezTo>
                <a:cubicBezTo>
                  <a:pt x="3051" y="1086"/>
                  <a:pt x="3051" y="1086"/>
                  <a:pt x="3051" y="1086"/>
                </a:cubicBezTo>
                <a:cubicBezTo>
                  <a:pt x="3052" y="1087"/>
                  <a:pt x="3052" y="1087"/>
                  <a:pt x="3052" y="1087"/>
                </a:cubicBezTo>
                <a:cubicBezTo>
                  <a:pt x="3051" y="1088"/>
                  <a:pt x="3051" y="1088"/>
                  <a:pt x="3051" y="1088"/>
                </a:cubicBezTo>
                <a:cubicBezTo>
                  <a:pt x="3049" y="1088"/>
                  <a:pt x="3049" y="1088"/>
                  <a:pt x="3049" y="1088"/>
                </a:cubicBezTo>
                <a:cubicBezTo>
                  <a:pt x="3045" y="1091"/>
                  <a:pt x="3045" y="1091"/>
                  <a:pt x="3045" y="1091"/>
                </a:cubicBezTo>
                <a:cubicBezTo>
                  <a:pt x="3045" y="1093"/>
                  <a:pt x="3045" y="1093"/>
                  <a:pt x="3045" y="1093"/>
                </a:cubicBezTo>
                <a:cubicBezTo>
                  <a:pt x="3043" y="1094"/>
                  <a:pt x="3043" y="1094"/>
                  <a:pt x="3043" y="1094"/>
                </a:cubicBezTo>
                <a:cubicBezTo>
                  <a:pt x="3042" y="1093"/>
                  <a:pt x="3042" y="1093"/>
                  <a:pt x="3042" y="1093"/>
                </a:cubicBezTo>
                <a:cubicBezTo>
                  <a:pt x="3041" y="1094"/>
                  <a:pt x="3041" y="1094"/>
                  <a:pt x="3041" y="1094"/>
                </a:cubicBezTo>
                <a:cubicBezTo>
                  <a:pt x="3040" y="1093"/>
                  <a:pt x="3040" y="1093"/>
                  <a:pt x="3040" y="1093"/>
                </a:cubicBezTo>
                <a:cubicBezTo>
                  <a:pt x="3038" y="1093"/>
                  <a:pt x="3038" y="1093"/>
                  <a:pt x="3038" y="1093"/>
                </a:cubicBezTo>
                <a:cubicBezTo>
                  <a:pt x="3037" y="1095"/>
                  <a:pt x="3037" y="1095"/>
                  <a:pt x="3037" y="1095"/>
                </a:cubicBezTo>
                <a:cubicBezTo>
                  <a:pt x="3036" y="1094"/>
                  <a:pt x="3036" y="1094"/>
                  <a:pt x="3036" y="1094"/>
                </a:cubicBezTo>
                <a:cubicBezTo>
                  <a:pt x="3035" y="1092"/>
                  <a:pt x="3035" y="1092"/>
                  <a:pt x="3035" y="1092"/>
                </a:cubicBezTo>
                <a:cubicBezTo>
                  <a:pt x="3035" y="1090"/>
                  <a:pt x="3035" y="1090"/>
                  <a:pt x="3035" y="1090"/>
                </a:cubicBezTo>
                <a:cubicBezTo>
                  <a:pt x="3034" y="1089"/>
                  <a:pt x="3034" y="1089"/>
                  <a:pt x="3034" y="1089"/>
                </a:cubicBezTo>
                <a:cubicBezTo>
                  <a:pt x="3033" y="1090"/>
                  <a:pt x="3033" y="1090"/>
                  <a:pt x="3033" y="1090"/>
                </a:cubicBezTo>
                <a:cubicBezTo>
                  <a:pt x="3033" y="1092"/>
                  <a:pt x="3033" y="1092"/>
                  <a:pt x="3033" y="1092"/>
                </a:cubicBezTo>
                <a:cubicBezTo>
                  <a:pt x="3032" y="1093"/>
                  <a:pt x="3032" y="1093"/>
                  <a:pt x="3032" y="1093"/>
                </a:cubicBezTo>
                <a:cubicBezTo>
                  <a:pt x="3030" y="1092"/>
                  <a:pt x="3030" y="1092"/>
                  <a:pt x="3030" y="1092"/>
                </a:cubicBezTo>
                <a:cubicBezTo>
                  <a:pt x="3027" y="1093"/>
                  <a:pt x="3027" y="1093"/>
                  <a:pt x="3027" y="1093"/>
                </a:cubicBezTo>
                <a:cubicBezTo>
                  <a:pt x="3026" y="1093"/>
                  <a:pt x="3026" y="1093"/>
                  <a:pt x="3026" y="1093"/>
                </a:cubicBezTo>
                <a:cubicBezTo>
                  <a:pt x="3024" y="1093"/>
                  <a:pt x="3024" y="1093"/>
                  <a:pt x="3024" y="1093"/>
                </a:cubicBezTo>
                <a:cubicBezTo>
                  <a:pt x="3022" y="1093"/>
                  <a:pt x="3022" y="1093"/>
                  <a:pt x="3022" y="1093"/>
                </a:cubicBezTo>
                <a:cubicBezTo>
                  <a:pt x="3020" y="1093"/>
                  <a:pt x="3020" y="1093"/>
                  <a:pt x="3020" y="1093"/>
                </a:cubicBezTo>
                <a:cubicBezTo>
                  <a:pt x="3018" y="1092"/>
                  <a:pt x="3018" y="1092"/>
                  <a:pt x="3018" y="1092"/>
                </a:cubicBezTo>
                <a:cubicBezTo>
                  <a:pt x="3016" y="1095"/>
                  <a:pt x="3016" y="1095"/>
                  <a:pt x="3016" y="1095"/>
                </a:cubicBezTo>
                <a:cubicBezTo>
                  <a:pt x="3018" y="1097"/>
                  <a:pt x="3018" y="1097"/>
                  <a:pt x="3018" y="1097"/>
                </a:cubicBezTo>
                <a:cubicBezTo>
                  <a:pt x="3020" y="1097"/>
                  <a:pt x="3020" y="1097"/>
                  <a:pt x="3020" y="1097"/>
                </a:cubicBezTo>
                <a:cubicBezTo>
                  <a:pt x="3024" y="1100"/>
                  <a:pt x="3024" y="1100"/>
                  <a:pt x="3024" y="1100"/>
                </a:cubicBezTo>
                <a:cubicBezTo>
                  <a:pt x="3024" y="1101"/>
                  <a:pt x="3024" y="1101"/>
                  <a:pt x="3024" y="1101"/>
                </a:cubicBezTo>
                <a:cubicBezTo>
                  <a:pt x="3025" y="1100"/>
                  <a:pt x="3025" y="1100"/>
                  <a:pt x="3025" y="1100"/>
                </a:cubicBezTo>
                <a:cubicBezTo>
                  <a:pt x="3029" y="1100"/>
                  <a:pt x="3029" y="1100"/>
                  <a:pt x="3029" y="1100"/>
                </a:cubicBezTo>
                <a:cubicBezTo>
                  <a:pt x="3030" y="1102"/>
                  <a:pt x="3030" y="1102"/>
                  <a:pt x="3030" y="1102"/>
                </a:cubicBezTo>
                <a:cubicBezTo>
                  <a:pt x="3032" y="1102"/>
                  <a:pt x="3032" y="1102"/>
                  <a:pt x="3032" y="1102"/>
                </a:cubicBezTo>
                <a:cubicBezTo>
                  <a:pt x="3034" y="1102"/>
                  <a:pt x="3034" y="1102"/>
                  <a:pt x="3034" y="1102"/>
                </a:cubicBezTo>
                <a:cubicBezTo>
                  <a:pt x="3037" y="1101"/>
                  <a:pt x="3037" y="1101"/>
                  <a:pt x="3037" y="1101"/>
                </a:cubicBezTo>
                <a:cubicBezTo>
                  <a:pt x="3039" y="1102"/>
                  <a:pt x="3039" y="1102"/>
                  <a:pt x="3039" y="1102"/>
                </a:cubicBezTo>
                <a:cubicBezTo>
                  <a:pt x="3041" y="1101"/>
                  <a:pt x="3041" y="1101"/>
                  <a:pt x="3041" y="1101"/>
                </a:cubicBezTo>
                <a:cubicBezTo>
                  <a:pt x="3044" y="1102"/>
                  <a:pt x="3044" y="1102"/>
                  <a:pt x="3044" y="1102"/>
                </a:cubicBezTo>
                <a:cubicBezTo>
                  <a:pt x="3044" y="1101"/>
                  <a:pt x="3044" y="1101"/>
                  <a:pt x="3044" y="1101"/>
                </a:cubicBezTo>
                <a:cubicBezTo>
                  <a:pt x="3044" y="1099"/>
                  <a:pt x="3044" y="1099"/>
                  <a:pt x="3044" y="1099"/>
                </a:cubicBezTo>
                <a:cubicBezTo>
                  <a:pt x="3047" y="1099"/>
                  <a:pt x="3047" y="1099"/>
                  <a:pt x="3047" y="1099"/>
                </a:cubicBezTo>
                <a:cubicBezTo>
                  <a:pt x="3051" y="1095"/>
                  <a:pt x="3051" y="1095"/>
                  <a:pt x="3051" y="1095"/>
                </a:cubicBezTo>
                <a:cubicBezTo>
                  <a:pt x="3051" y="1094"/>
                  <a:pt x="3051" y="1094"/>
                  <a:pt x="3051" y="1094"/>
                </a:cubicBezTo>
                <a:cubicBezTo>
                  <a:pt x="3052" y="1093"/>
                  <a:pt x="3052" y="1093"/>
                  <a:pt x="3052" y="1093"/>
                </a:cubicBezTo>
                <a:cubicBezTo>
                  <a:pt x="3053" y="1094"/>
                  <a:pt x="3053" y="1094"/>
                  <a:pt x="3053" y="1094"/>
                </a:cubicBezTo>
                <a:cubicBezTo>
                  <a:pt x="3056" y="1093"/>
                  <a:pt x="3056" y="1093"/>
                  <a:pt x="3056" y="1093"/>
                </a:cubicBezTo>
                <a:cubicBezTo>
                  <a:pt x="3057" y="1092"/>
                  <a:pt x="3057" y="1092"/>
                  <a:pt x="3057" y="1092"/>
                </a:cubicBezTo>
                <a:cubicBezTo>
                  <a:pt x="3055" y="1090"/>
                  <a:pt x="3055" y="1090"/>
                  <a:pt x="3055" y="1090"/>
                </a:cubicBezTo>
                <a:cubicBezTo>
                  <a:pt x="3055" y="1088"/>
                  <a:pt x="3055" y="1088"/>
                  <a:pt x="3055" y="1088"/>
                </a:cubicBezTo>
                <a:cubicBezTo>
                  <a:pt x="3056" y="1087"/>
                  <a:pt x="3056" y="1087"/>
                  <a:pt x="3056" y="1087"/>
                </a:cubicBezTo>
                <a:lnTo>
                  <a:pt x="3057" y="1088"/>
                </a:lnTo>
                <a:close/>
                <a:moveTo>
                  <a:pt x="2699" y="948"/>
                </a:moveTo>
                <a:cubicBezTo>
                  <a:pt x="2699" y="947"/>
                  <a:pt x="2699" y="947"/>
                  <a:pt x="2699" y="947"/>
                </a:cubicBezTo>
                <a:cubicBezTo>
                  <a:pt x="2698" y="948"/>
                  <a:pt x="2698" y="948"/>
                  <a:pt x="2698" y="948"/>
                </a:cubicBezTo>
                <a:lnTo>
                  <a:pt x="2699" y="948"/>
                </a:lnTo>
                <a:close/>
                <a:moveTo>
                  <a:pt x="2695" y="950"/>
                </a:moveTo>
                <a:cubicBezTo>
                  <a:pt x="2695" y="952"/>
                  <a:pt x="2695" y="952"/>
                  <a:pt x="2695" y="952"/>
                </a:cubicBezTo>
                <a:cubicBezTo>
                  <a:pt x="2696" y="954"/>
                  <a:pt x="2696" y="954"/>
                  <a:pt x="2696" y="954"/>
                </a:cubicBezTo>
                <a:cubicBezTo>
                  <a:pt x="2697" y="954"/>
                  <a:pt x="2697" y="954"/>
                  <a:pt x="2697" y="954"/>
                </a:cubicBezTo>
                <a:cubicBezTo>
                  <a:pt x="2697" y="951"/>
                  <a:pt x="2697" y="951"/>
                  <a:pt x="2697" y="951"/>
                </a:cubicBezTo>
                <a:cubicBezTo>
                  <a:pt x="2698" y="950"/>
                  <a:pt x="2698" y="950"/>
                  <a:pt x="2698" y="950"/>
                </a:cubicBezTo>
                <a:cubicBezTo>
                  <a:pt x="2697" y="950"/>
                  <a:pt x="2697" y="950"/>
                  <a:pt x="2697" y="950"/>
                </a:cubicBezTo>
                <a:lnTo>
                  <a:pt x="2695" y="950"/>
                </a:lnTo>
                <a:close/>
                <a:moveTo>
                  <a:pt x="2700" y="949"/>
                </a:moveTo>
                <a:cubicBezTo>
                  <a:pt x="2700" y="947"/>
                  <a:pt x="2700" y="947"/>
                  <a:pt x="2700" y="947"/>
                </a:cubicBezTo>
                <a:cubicBezTo>
                  <a:pt x="2699" y="948"/>
                  <a:pt x="2699" y="948"/>
                  <a:pt x="2699" y="948"/>
                </a:cubicBezTo>
                <a:lnTo>
                  <a:pt x="2700" y="949"/>
                </a:lnTo>
                <a:close/>
                <a:moveTo>
                  <a:pt x="2732" y="833"/>
                </a:moveTo>
                <a:cubicBezTo>
                  <a:pt x="2734" y="832"/>
                  <a:pt x="2734" y="832"/>
                  <a:pt x="2734" y="832"/>
                </a:cubicBezTo>
                <a:cubicBezTo>
                  <a:pt x="2731" y="832"/>
                  <a:pt x="2731" y="832"/>
                  <a:pt x="2731" y="832"/>
                </a:cubicBezTo>
                <a:lnTo>
                  <a:pt x="2732" y="833"/>
                </a:lnTo>
                <a:close/>
                <a:moveTo>
                  <a:pt x="2691" y="1073"/>
                </a:moveTo>
                <a:cubicBezTo>
                  <a:pt x="2691" y="1073"/>
                  <a:pt x="2691" y="1073"/>
                  <a:pt x="2691" y="1073"/>
                </a:cubicBezTo>
                <a:cubicBezTo>
                  <a:pt x="2690" y="1073"/>
                  <a:pt x="2690" y="1073"/>
                  <a:pt x="2690" y="1073"/>
                </a:cubicBezTo>
                <a:cubicBezTo>
                  <a:pt x="2691" y="1076"/>
                  <a:pt x="2691" y="1076"/>
                  <a:pt x="2691" y="1076"/>
                </a:cubicBezTo>
                <a:cubicBezTo>
                  <a:pt x="2691" y="1076"/>
                  <a:pt x="2691" y="1076"/>
                  <a:pt x="2691" y="1076"/>
                </a:cubicBezTo>
                <a:lnTo>
                  <a:pt x="2691" y="1073"/>
                </a:lnTo>
                <a:close/>
                <a:moveTo>
                  <a:pt x="2729" y="829"/>
                </a:moveTo>
                <a:cubicBezTo>
                  <a:pt x="2731" y="829"/>
                  <a:pt x="2731" y="829"/>
                  <a:pt x="2731" y="829"/>
                </a:cubicBezTo>
                <a:cubicBezTo>
                  <a:pt x="2730" y="828"/>
                  <a:pt x="2730" y="828"/>
                  <a:pt x="2730" y="828"/>
                </a:cubicBezTo>
                <a:lnTo>
                  <a:pt x="2729" y="829"/>
                </a:lnTo>
                <a:close/>
                <a:moveTo>
                  <a:pt x="2695" y="960"/>
                </a:moveTo>
                <a:cubicBezTo>
                  <a:pt x="2697" y="959"/>
                  <a:pt x="2697" y="959"/>
                  <a:pt x="2697" y="959"/>
                </a:cubicBezTo>
                <a:cubicBezTo>
                  <a:pt x="2697" y="958"/>
                  <a:pt x="2697" y="958"/>
                  <a:pt x="2697" y="958"/>
                </a:cubicBezTo>
                <a:cubicBezTo>
                  <a:pt x="2694" y="960"/>
                  <a:pt x="2694" y="960"/>
                  <a:pt x="2694" y="960"/>
                </a:cubicBezTo>
                <a:lnTo>
                  <a:pt x="2695" y="960"/>
                </a:lnTo>
                <a:close/>
                <a:moveTo>
                  <a:pt x="2686" y="1112"/>
                </a:moveTo>
                <a:cubicBezTo>
                  <a:pt x="2685" y="1112"/>
                  <a:pt x="2685" y="1112"/>
                  <a:pt x="2685" y="1112"/>
                </a:cubicBezTo>
                <a:cubicBezTo>
                  <a:pt x="2684" y="1112"/>
                  <a:pt x="2684" y="1112"/>
                  <a:pt x="2684" y="1112"/>
                </a:cubicBezTo>
                <a:cubicBezTo>
                  <a:pt x="2684" y="1113"/>
                  <a:pt x="2684" y="1113"/>
                  <a:pt x="2684" y="1113"/>
                </a:cubicBezTo>
                <a:cubicBezTo>
                  <a:pt x="2685" y="1113"/>
                  <a:pt x="2685" y="1113"/>
                  <a:pt x="2685" y="1113"/>
                </a:cubicBezTo>
                <a:lnTo>
                  <a:pt x="2686" y="1112"/>
                </a:lnTo>
                <a:close/>
                <a:moveTo>
                  <a:pt x="2692" y="1124"/>
                </a:moveTo>
                <a:cubicBezTo>
                  <a:pt x="2689" y="1123"/>
                  <a:pt x="2689" y="1123"/>
                  <a:pt x="2689" y="1123"/>
                </a:cubicBezTo>
                <a:cubicBezTo>
                  <a:pt x="2687" y="1125"/>
                  <a:pt x="2687" y="1125"/>
                  <a:pt x="2687" y="1125"/>
                </a:cubicBezTo>
                <a:cubicBezTo>
                  <a:pt x="2686" y="1127"/>
                  <a:pt x="2686" y="1127"/>
                  <a:pt x="2686" y="1127"/>
                </a:cubicBezTo>
                <a:cubicBezTo>
                  <a:pt x="2685" y="1127"/>
                  <a:pt x="2685" y="1127"/>
                  <a:pt x="2685" y="1127"/>
                </a:cubicBezTo>
                <a:cubicBezTo>
                  <a:pt x="2684" y="1128"/>
                  <a:pt x="2684" y="1128"/>
                  <a:pt x="2684" y="1128"/>
                </a:cubicBezTo>
                <a:cubicBezTo>
                  <a:pt x="2684" y="1129"/>
                  <a:pt x="2684" y="1129"/>
                  <a:pt x="2684" y="1129"/>
                </a:cubicBezTo>
                <a:cubicBezTo>
                  <a:pt x="2688" y="1130"/>
                  <a:pt x="2688" y="1130"/>
                  <a:pt x="2688" y="1130"/>
                </a:cubicBezTo>
                <a:cubicBezTo>
                  <a:pt x="2690" y="1129"/>
                  <a:pt x="2690" y="1129"/>
                  <a:pt x="2690" y="1129"/>
                </a:cubicBezTo>
                <a:cubicBezTo>
                  <a:pt x="2691" y="1130"/>
                  <a:pt x="2691" y="1130"/>
                  <a:pt x="2691" y="1130"/>
                </a:cubicBezTo>
                <a:cubicBezTo>
                  <a:pt x="2691" y="1128"/>
                  <a:pt x="2691" y="1128"/>
                  <a:pt x="2691" y="1128"/>
                </a:cubicBezTo>
                <a:cubicBezTo>
                  <a:pt x="2692" y="1127"/>
                  <a:pt x="2692" y="1127"/>
                  <a:pt x="2692" y="1127"/>
                </a:cubicBezTo>
                <a:lnTo>
                  <a:pt x="2692" y="1124"/>
                </a:lnTo>
                <a:close/>
                <a:moveTo>
                  <a:pt x="2690" y="1076"/>
                </a:moveTo>
                <a:cubicBezTo>
                  <a:pt x="2690" y="1073"/>
                  <a:pt x="2690" y="1073"/>
                  <a:pt x="2690" y="1073"/>
                </a:cubicBezTo>
                <a:cubicBezTo>
                  <a:pt x="2689" y="1072"/>
                  <a:pt x="2689" y="1072"/>
                  <a:pt x="2689" y="1072"/>
                </a:cubicBezTo>
                <a:cubicBezTo>
                  <a:pt x="2689" y="1073"/>
                  <a:pt x="2689" y="1073"/>
                  <a:pt x="2689" y="1073"/>
                </a:cubicBezTo>
                <a:cubicBezTo>
                  <a:pt x="2687" y="1075"/>
                  <a:pt x="2687" y="1075"/>
                  <a:pt x="2687" y="1075"/>
                </a:cubicBezTo>
                <a:cubicBezTo>
                  <a:pt x="2687" y="1078"/>
                  <a:pt x="2687" y="1078"/>
                  <a:pt x="2687" y="1078"/>
                </a:cubicBezTo>
                <a:cubicBezTo>
                  <a:pt x="2688" y="1079"/>
                  <a:pt x="2688" y="1079"/>
                  <a:pt x="2688" y="1079"/>
                </a:cubicBezTo>
                <a:cubicBezTo>
                  <a:pt x="2690" y="1078"/>
                  <a:pt x="2690" y="1078"/>
                  <a:pt x="2690" y="1078"/>
                </a:cubicBezTo>
                <a:lnTo>
                  <a:pt x="2690" y="1076"/>
                </a:lnTo>
                <a:close/>
                <a:moveTo>
                  <a:pt x="2704" y="1002"/>
                </a:moveTo>
                <a:cubicBezTo>
                  <a:pt x="2704" y="1002"/>
                  <a:pt x="2704" y="1002"/>
                  <a:pt x="2704" y="1002"/>
                </a:cubicBezTo>
                <a:cubicBezTo>
                  <a:pt x="2704" y="1000"/>
                  <a:pt x="2704" y="1000"/>
                  <a:pt x="2704" y="1000"/>
                </a:cubicBezTo>
                <a:cubicBezTo>
                  <a:pt x="2703" y="1000"/>
                  <a:pt x="2703" y="1000"/>
                  <a:pt x="2703" y="1000"/>
                </a:cubicBezTo>
                <a:lnTo>
                  <a:pt x="2704" y="1002"/>
                </a:lnTo>
                <a:close/>
                <a:moveTo>
                  <a:pt x="2704" y="994"/>
                </a:moveTo>
                <a:cubicBezTo>
                  <a:pt x="2705" y="994"/>
                  <a:pt x="2705" y="994"/>
                  <a:pt x="2705" y="994"/>
                </a:cubicBezTo>
                <a:cubicBezTo>
                  <a:pt x="2704" y="993"/>
                  <a:pt x="2704" y="993"/>
                  <a:pt x="2704" y="993"/>
                </a:cubicBezTo>
                <a:lnTo>
                  <a:pt x="2704" y="994"/>
                </a:lnTo>
                <a:close/>
                <a:moveTo>
                  <a:pt x="2706" y="998"/>
                </a:moveTo>
                <a:cubicBezTo>
                  <a:pt x="2704" y="998"/>
                  <a:pt x="2704" y="998"/>
                  <a:pt x="2704" y="998"/>
                </a:cubicBezTo>
                <a:cubicBezTo>
                  <a:pt x="2705" y="999"/>
                  <a:pt x="2705" y="999"/>
                  <a:pt x="2705" y="999"/>
                </a:cubicBezTo>
                <a:lnTo>
                  <a:pt x="2706" y="998"/>
                </a:lnTo>
                <a:close/>
                <a:moveTo>
                  <a:pt x="2707" y="993"/>
                </a:moveTo>
                <a:cubicBezTo>
                  <a:pt x="2707" y="993"/>
                  <a:pt x="2707" y="993"/>
                  <a:pt x="2707" y="993"/>
                </a:cubicBezTo>
                <a:cubicBezTo>
                  <a:pt x="2704" y="992"/>
                  <a:pt x="2704" y="992"/>
                  <a:pt x="2704" y="992"/>
                </a:cubicBezTo>
                <a:cubicBezTo>
                  <a:pt x="2704" y="992"/>
                  <a:pt x="2704" y="992"/>
                  <a:pt x="2704" y="992"/>
                </a:cubicBezTo>
                <a:cubicBezTo>
                  <a:pt x="2705" y="993"/>
                  <a:pt x="2705" y="993"/>
                  <a:pt x="2705" y="993"/>
                </a:cubicBezTo>
                <a:lnTo>
                  <a:pt x="2707" y="993"/>
                </a:lnTo>
                <a:close/>
                <a:moveTo>
                  <a:pt x="2734" y="827"/>
                </a:moveTo>
                <a:cubicBezTo>
                  <a:pt x="2734" y="825"/>
                  <a:pt x="2734" y="825"/>
                  <a:pt x="2734" y="825"/>
                </a:cubicBezTo>
                <a:cubicBezTo>
                  <a:pt x="2733" y="826"/>
                  <a:pt x="2733" y="826"/>
                  <a:pt x="2733" y="826"/>
                </a:cubicBezTo>
                <a:lnTo>
                  <a:pt x="2734" y="827"/>
                </a:lnTo>
                <a:close/>
                <a:moveTo>
                  <a:pt x="2785" y="924"/>
                </a:moveTo>
                <a:cubicBezTo>
                  <a:pt x="2784" y="925"/>
                  <a:pt x="2784" y="925"/>
                  <a:pt x="2784" y="925"/>
                </a:cubicBezTo>
                <a:cubicBezTo>
                  <a:pt x="2783" y="927"/>
                  <a:pt x="2783" y="927"/>
                  <a:pt x="2783" y="927"/>
                </a:cubicBezTo>
                <a:cubicBezTo>
                  <a:pt x="2784" y="929"/>
                  <a:pt x="2784" y="929"/>
                  <a:pt x="2784" y="929"/>
                </a:cubicBezTo>
                <a:cubicBezTo>
                  <a:pt x="2784" y="930"/>
                  <a:pt x="2784" y="930"/>
                  <a:pt x="2784" y="930"/>
                </a:cubicBezTo>
                <a:cubicBezTo>
                  <a:pt x="2784" y="931"/>
                  <a:pt x="2784" y="931"/>
                  <a:pt x="2784" y="931"/>
                </a:cubicBezTo>
                <a:cubicBezTo>
                  <a:pt x="2785" y="932"/>
                  <a:pt x="2785" y="932"/>
                  <a:pt x="2785" y="932"/>
                </a:cubicBezTo>
                <a:cubicBezTo>
                  <a:pt x="2786" y="929"/>
                  <a:pt x="2786" y="929"/>
                  <a:pt x="2786" y="929"/>
                </a:cubicBezTo>
                <a:cubicBezTo>
                  <a:pt x="2784" y="928"/>
                  <a:pt x="2784" y="928"/>
                  <a:pt x="2784" y="928"/>
                </a:cubicBezTo>
                <a:cubicBezTo>
                  <a:pt x="2784" y="926"/>
                  <a:pt x="2784" y="926"/>
                  <a:pt x="2784" y="926"/>
                </a:cubicBezTo>
                <a:cubicBezTo>
                  <a:pt x="2785" y="925"/>
                  <a:pt x="2785" y="925"/>
                  <a:pt x="2785" y="925"/>
                </a:cubicBezTo>
                <a:lnTo>
                  <a:pt x="2785" y="924"/>
                </a:lnTo>
                <a:close/>
                <a:moveTo>
                  <a:pt x="2785" y="919"/>
                </a:moveTo>
                <a:cubicBezTo>
                  <a:pt x="2785" y="920"/>
                  <a:pt x="2785" y="920"/>
                  <a:pt x="2785" y="920"/>
                </a:cubicBezTo>
                <a:cubicBezTo>
                  <a:pt x="2786" y="920"/>
                  <a:pt x="2786" y="920"/>
                  <a:pt x="2786" y="920"/>
                </a:cubicBezTo>
                <a:cubicBezTo>
                  <a:pt x="2786" y="919"/>
                  <a:pt x="2786" y="919"/>
                  <a:pt x="2786" y="919"/>
                </a:cubicBezTo>
                <a:lnTo>
                  <a:pt x="2785" y="919"/>
                </a:lnTo>
                <a:close/>
                <a:moveTo>
                  <a:pt x="2784" y="932"/>
                </a:moveTo>
                <a:cubicBezTo>
                  <a:pt x="2784" y="932"/>
                  <a:pt x="2784" y="932"/>
                  <a:pt x="2784" y="932"/>
                </a:cubicBezTo>
                <a:cubicBezTo>
                  <a:pt x="2782" y="932"/>
                  <a:pt x="2782" y="932"/>
                  <a:pt x="2782" y="932"/>
                </a:cubicBezTo>
                <a:cubicBezTo>
                  <a:pt x="2782" y="934"/>
                  <a:pt x="2782" y="934"/>
                  <a:pt x="2782" y="934"/>
                </a:cubicBezTo>
                <a:cubicBezTo>
                  <a:pt x="2783" y="938"/>
                  <a:pt x="2783" y="938"/>
                  <a:pt x="2783" y="938"/>
                </a:cubicBezTo>
                <a:cubicBezTo>
                  <a:pt x="2783" y="939"/>
                  <a:pt x="2783" y="939"/>
                  <a:pt x="2783" y="939"/>
                </a:cubicBezTo>
                <a:cubicBezTo>
                  <a:pt x="2781" y="938"/>
                  <a:pt x="2781" y="938"/>
                  <a:pt x="2781" y="938"/>
                </a:cubicBezTo>
                <a:cubicBezTo>
                  <a:pt x="2780" y="938"/>
                  <a:pt x="2780" y="938"/>
                  <a:pt x="2780" y="938"/>
                </a:cubicBezTo>
                <a:cubicBezTo>
                  <a:pt x="2780" y="941"/>
                  <a:pt x="2780" y="941"/>
                  <a:pt x="2780" y="941"/>
                </a:cubicBezTo>
                <a:cubicBezTo>
                  <a:pt x="2780" y="941"/>
                  <a:pt x="2780" y="941"/>
                  <a:pt x="2780" y="941"/>
                </a:cubicBezTo>
                <a:cubicBezTo>
                  <a:pt x="2779" y="941"/>
                  <a:pt x="2779" y="941"/>
                  <a:pt x="2779" y="941"/>
                </a:cubicBezTo>
                <a:cubicBezTo>
                  <a:pt x="2777" y="940"/>
                  <a:pt x="2777" y="940"/>
                  <a:pt x="2777" y="940"/>
                </a:cubicBezTo>
                <a:cubicBezTo>
                  <a:pt x="2776" y="944"/>
                  <a:pt x="2776" y="944"/>
                  <a:pt x="2776" y="944"/>
                </a:cubicBezTo>
                <a:cubicBezTo>
                  <a:pt x="2776" y="944"/>
                  <a:pt x="2776" y="944"/>
                  <a:pt x="2776" y="944"/>
                </a:cubicBezTo>
                <a:cubicBezTo>
                  <a:pt x="2776" y="946"/>
                  <a:pt x="2776" y="946"/>
                  <a:pt x="2776" y="946"/>
                </a:cubicBezTo>
                <a:cubicBezTo>
                  <a:pt x="2775" y="946"/>
                  <a:pt x="2775" y="946"/>
                  <a:pt x="2775" y="946"/>
                </a:cubicBezTo>
                <a:cubicBezTo>
                  <a:pt x="2774" y="944"/>
                  <a:pt x="2774" y="944"/>
                  <a:pt x="2774" y="944"/>
                </a:cubicBezTo>
                <a:cubicBezTo>
                  <a:pt x="2772" y="945"/>
                  <a:pt x="2772" y="945"/>
                  <a:pt x="2772" y="945"/>
                </a:cubicBezTo>
                <a:cubicBezTo>
                  <a:pt x="2771" y="948"/>
                  <a:pt x="2771" y="948"/>
                  <a:pt x="2771" y="948"/>
                </a:cubicBezTo>
                <a:cubicBezTo>
                  <a:pt x="2768" y="950"/>
                  <a:pt x="2768" y="950"/>
                  <a:pt x="2768" y="950"/>
                </a:cubicBezTo>
                <a:cubicBezTo>
                  <a:pt x="2766" y="950"/>
                  <a:pt x="2766" y="950"/>
                  <a:pt x="2766" y="950"/>
                </a:cubicBezTo>
                <a:cubicBezTo>
                  <a:pt x="2765" y="952"/>
                  <a:pt x="2765" y="952"/>
                  <a:pt x="2765" y="952"/>
                </a:cubicBezTo>
                <a:cubicBezTo>
                  <a:pt x="2767" y="949"/>
                  <a:pt x="2767" y="949"/>
                  <a:pt x="2767" y="949"/>
                </a:cubicBezTo>
                <a:cubicBezTo>
                  <a:pt x="2767" y="945"/>
                  <a:pt x="2767" y="945"/>
                  <a:pt x="2767" y="945"/>
                </a:cubicBezTo>
                <a:cubicBezTo>
                  <a:pt x="2764" y="943"/>
                  <a:pt x="2764" y="943"/>
                  <a:pt x="2764" y="943"/>
                </a:cubicBezTo>
                <a:cubicBezTo>
                  <a:pt x="2762" y="943"/>
                  <a:pt x="2762" y="943"/>
                  <a:pt x="2762" y="943"/>
                </a:cubicBezTo>
                <a:cubicBezTo>
                  <a:pt x="2761" y="945"/>
                  <a:pt x="2761" y="945"/>
                  <a:pt x="2761" y="945"/>
                </a:cubicBezTo>
                <a:cubicBezTo>
                  <a:pt x="2759" y="946"/>
                  <a:pt x="2759" y="946"/>
                  <a:pt x="2759" y="946"/>
                </a:cubicBezTo>
                <a:cubicBezTo>
                  <a:pt x="2758" y="948"/>
                  <a:pt x="2758" y="948"/>
                  <a:pt x="2758" y="948"/>
                </a:cubicBezTo>
                <a:cubicBezTo>
                  <a:pt x="2759" y="950"/>
                  <a:pt x="2759" y="950"/>
                  <a:pt x="2759" y="950"/>
                </a:cubicBezTo>
                <a:cubicBezTo>
                  <a:pt x="2756" y="950"/>
                  <a:pt x="2756" y="950"/>
                  <a:pt x="2756" y="950"/>
                </a:cubicBezTo>
                <a:cubicBezTo>
                  <a:pt x="2754" y="950"/>
                  <a:pt x="2754" y="950"/>
                  <a:pt x="2754" y="950"/>
                </a:cubicBezTo>
                <a:cubicBezTo>
                  <a:pt x="2752" y="951"/>
                  <a:pt x="2752" y="951"/>
                  <a:pt x="2752" y="951"/>
                </a:cubicBezTo>
                <a:cubicBezTo>
                  <a:pt x="2750" y="951"/>
                  <a:pt x="2750" y="951"/>
                  <a:pt x="2750" y="951"/>
                </a:cubicBezTo>
                <a:cubicBezTo>
                  <a:pt x="2749" y="954"/>
                  <a:pt x="2749" y="954"/>
                  <a:pt x="2749" y="954"/>
                </a:cubicBezTo>
                <a:cubicBezTo>
                  <a:pt x="2749" y="955"/>
                  <a:pt x="2749" y="955"/>
                  <a:pt x="2749" y="955"/>
                </a:cubicBezTo>
                <a:cubicBezTo>
                  <a:pt x="2749" y="958"/>
                  <a:pt x="2749" y="958"/>
                  <a:pt x="2749" y="958"/>
                </a:cubicBezTo>
                <a:cubicBezTo>
                  <a:pt x="2747" y="961"/>
                  <a:pt x="2747" y="961"/>
                  <a:pt x="2747" y="961"/>
                </a:cubicBezTo>
                <a:cubicBezTo>
                  <a:pt x="2749" y="963"/>
                  <a:pt x="2749" y="963"/>
                  <a:pt x="2749" y="963"/>
                </a:cubicBezTo>
                <a:cubicBezTo>
                  <a:pt x="2750" y="962"/>
                  <a:pt x="2750" y="962"/>
                  <a:pt x="2750" y="962"/>
                </a:cubicBezTo>
                <a:cubicBezTo>
                  <a:pt x="2752" y="958"/>
                  <a:pt x="2752" y="958"/>
                  <a:pt x="2752" y="958"/>
                </a:cubicBezTo>
                <a:cubicBezTo>
                  <a:pt x="2753" y="957"/>
                  <a:pt x="2753" y="957"/>
                  <a:pt x="2753" y="957"/>
                </a:cubicBezTo>
                <a:cubicBezTo>
                  <a:pt x="2754" y="954"/>
                  <a:pt x="2754" y="954"/>
                  <a:pt x="2754" y="954"/>
                </a:cubicBezTo>
                <a:cubicBezTo>
                  <a:pt x="2755" y="954"/>
                  <a:pt x="2755" y="954"/>
                  <a:pt x="2755" y="954"/>
                </a:cubicBezTo>
                <a:cubicBezTo>
                  <a:pt x="2757" y="955"/>
                  <a:pt x="2757" y="955"/>
                  <a:pt x="2757" y="955"/>
                </a:cubicBezTo>
                <a:cubicBezTo>
                  <a:pt x="2756" y="957"/>
                  <a:pt x="2756" y="957"/>
                  <a:pt x="2756" y="957"/>
                </a:cubicBezTo>
                <a:cubicBezTo>
                  <a:pt x="2757" y="957"/>
                  <a:pt x="2757" y="957"/>
                  <a:pt x="2757" y="957"/>
                </a:cubicBezTo>
                <a:cubicBezTo>
                  <a:pt x="2758" y="957"/>
                  <a:pt x="2758" y="957"/>
                  <a:pt x="2758" y="957"/>
                </a:cubicBezTo>
                <a:cubicBezTo>
                  <a:pt x="2759" y="958"/>
                  <a:pt x="2759" y="958"/>
                  <a:pt x="2759" y="958"/>
                </a:cubicBezTo>
                <a:cubicBezTo>
                  <a:pt x="2759" y="956"/>
                  <a:pt x="2759" y="956"/>
                  <a:pt x="2759" y="956"/>
                </a:cubicBezTo>
                <a:cubicBezTo>
                  <a:pt x="2760" y="955"/>
                  <a:pt x="2760" y="955"/>
                  <a:pt x="2760" y="955"/>
                </a:cubicBezTo>
                <a:cubicBezTo>
                  <a:pt x="2761" y="956"/>
                  <a:pt x="2761" y="956"/>
                  <a:pt x="2761" y="956"/>
                </a:cubicBezTo>
                <a:cubicBezTo>
                  <a:pt x="2760" y="957"/>
                  <a:pt x="2760" y="957"/>
                  <a:pt x="2760" y="957"/>
                </a:cubicBezTo>
                <a:cubicBezTo>
                  <a:pt x="2761" y="957"/>
                  <a:pt x="2761" y="957"/>
                  <a:pt x="2761" y="957"/>
                </a:cubicBezTo>
                <a:cubicBezTo>
                  <a:pt x="2763" y="958"/>
                  <a:pt x="2763" y="958"/>
                  <a:pt x="2763" y="958"/>
                </a:cubicBezTo>
                <a:cubicBezTo>
                  <a:pt x="2764" y="958"/>
                  <a:pt x="2764" y="958"/>
                  <a:pt x="2764" y="958"/>
                </a:cubicBezTo>
                <a:cubicBezTo>
                  <a:pt x="2762" y="956"/>
                  <a:pt x="2762" y="956"/>
                  <a:pt x="2762" y="956"/>
                </a:cubicBezTo>
                <a:cubicBezTo>
                  <a:pt x="2763" y="955"/>
                  <a:pt x="2763" y="955"/>
                  <a:pt x="2763" y="955"/>
                </a:cubicBezTo>
                <a:cubicBezTo>
                  <a:pt x="2763" y="955"/>
                  <a:pt x="2763" y="955"/>
                  <a:pt x="2763" y="955"/>
                </a:cubicBezTo>
                <a:cubicBezTo>
                  <a:pt x="2763" y="954"/>
                  <a:pt x="2763" y="954"/>
                  <a:pt x="2763" y="954"/>
                </a:cubicBezTo>
                <a:cubicBezTo>
                  <a:pt x="2764" y="954"/>
                  <a:pt x="2764" y="954"/>
                  <a:pt x="2764" y="954"/>
                </a:cubicBezTo>
                <a:cubicBezTo>
                  <a:pt x="2766" y="955"/>
                  <a:pt x="2766" y="955"/>
                  <a:pt x="2766" y="955"/>
                </a:cubicBezTo>
                <a:cubicBezTo>
                  <a:pt x="2768" y="956"/>
                  <a:pt x="2768" y="956"/>
                  <a:pt x="2768" y="956"/>
                </a:cubicBezTo>
                <a:cubicBezTo>
                  <a:pt x="2770" y="957"/>
                  <a:pt x="2770" y="957"/>
                  <a:pt x="2770" y="957"/>
                </a:cubicBezTo>
                <a:cubicBezTo>
                  <a:pt x="2770" y="959"/>
                  <a:pt x="2770" y="959"/>
                  <a:pt x="2770" y="959"/>
                </a:cubicBezTo>
                <a:cubicBezTo>
                  <a:pt x="2772" y="961"/>
                  <a:pt x="2772" y="961"/>
                  <a:pt x="2772" y="961"/>
                </a:cubicBezTo>
                <a:cubicBezTo>
                  <a:pt x="2770" y="960"/>
                  <a:pt x="2770" y="960"/>
                  <a:pt x="2770" y="960"/>
                </a:cubicBezTo>
                <a:cubicBezTo>
                  <a:pt x="2769" y="960"/>
                  <a:pt x="2769" y="960"/>
                  <a:pt x="2769" y="960"/>
                </a:cubicBezTo>
                <a:cubicBezTo>
                  <a:pt x="2770" y="961"/>
                  <a:pt x="2770" y="961"/>
                  <a:pt x="2770" y="961"/>
                </a:cubicBezTo>
                <a:cubicBezTo>
                  <a:pt x="2769" y="963"/>
                  <a:pt x="2769" y="963"/>
                  <a:pt x="2769" y="963"/>
                </a:cubicBezTo>
                <a:cubicBezTo>
                  <a:pt x="2770" y="964"/>
                  <a:pt x="2770" y="964"/>
                  <a:pt x="2770" y="964"/>
                </a:cubicBezTo>
                <a:cubicBezTo>
                  <a:pt x="2770" y="965"/>
                  <a:pt x="2770" y="965"/>
                  <a:pt x="2770" y="965"/>
                </a:cubicBezTo>
                <a:cubicBezTo>
                  <a:pt x="2769" y="967"/>
                  <a:pt x="2769" y="967"/>
                  <a:pt x="2769" y="967"/>
                </a:cubicBezTo>
                <a:cubicBezTo>
                  <a:pt x="2771" y="968"/>
                  <a:pt x="2771" y="968"/>
                  <a:pt x="2771" y="968"/>
                </a:cubicBezTo>
                <a:cubicBezTo>
                  <a:pt x="2771" y="970"/>
                  <a:pt x="2771" y="970"/>
                  <a:pt x="2771" y="970"/>
                </a:cubicBezTo>
                <a:cubicBezTo>
                  <a:pt x="2773" y="972"/>
                  <a:pt x="2773" y="972"/>
                  <a:pt x="2773" y="972"/>
                </a:cubicBezTo>
                <a:cubicBezTo>
                  <a:pt x="2775" y="972"/>
                  <a:pt x="2775" y="972"/>
                  <a:pt x="2775" y="972"/>
                </a:cubicBezTo>
                <a:cubicBezTo>
                  <a:pt x="2777" y="974"/>
                  <a:pt x="2777" y="974"/>
                  <a:pt x="2777" y="974"/>
                </a:cubicBezTo>
                <a:cubicBezTo>
                  <a:pt x="2779" y="975"/>
                  <a:pt x="2779" y="975"/>
                  <a:pt x="2779" y="975"/>
                </a:cubicBezTo>
                <a:cubicBezTo>
                  <a:pt x="2781" y="974"/>
                  <a:pt x="2781" y="974"/>
                  <a:pt x="2781" y="974"/>
                </a:cubicBezTo>
                <a:cubicBezTo>
                  <a:pt x="2781" y="973"/>
                  <a:pt x="2781" y="973"/>
                  <a:pt x="2781" y="973"/>
                </a:cubicBezTo>
                <a:cubicBezTo>
                  <a:pt x="2782" y="972"/>
                  <a:pt x="2782" y="972"/>
                  <a:pt x="2782" y="972"/>
                </a:cubicBezTo>
                <a:cubicBezTo>
                  <a:pt x="2783" y="973"/>
                  <a:pt x="2783" y="973"/>
                  <a:pt x="2783" y="973"/>
                </a:cubicBezTo>
                <a:cubicBezTo>
                  <a:pt x="2782" y="974"/>
                  <a:pt x="2782" y="974"/>
                  <a:pt x="2782" y="974"/>
                </a:cubicBezTo>
                <a:cubicBezTo>
                  <a:pt x="2783" y="976"/>
                  <a:pt x="2783" y="976"/>
                  <a:pt x="2783" y="976"/>
                </a:cubicBezTo>
                <a:cubicBezTo>
                  <a:pt x="2783" y="977"/>
                  <a:pt x="2783" y="977"/>
                  <a:pt x="2783" y="977"/>
                </a:cubicBezTo>
                <a:cubicBezTo>
                  <a:pt x="2785" y="976"/>
                  <a:pt x="2785" y="976"/>
                  <a:pt x="2785" y="976"/>
                </a:cubicBezTo>
                <a:cubicBezTo>
                  <a:pt x="2787" y="972"/>
                  <a:pt x="2787" y="972"/>
                  <a:pt x="2787" y="972"/>
                </a:cubicBezTo>
                <a:cubicBezTo>
                  <a:pt x="2788" y="970"/>
                  <a:pt x="2788" y="970"/>
                  <a:pt x="2788" y="970"/>
                </a:cubicBezTo>
                <a:cubicBezTo>
                  <a:pt x="2787" y="969"/>
                  <a:pt x="2787" y="969"/>
                  <a:pt x="2787" y="969"/>
                </a:cubicBezTo>
                <a:cubicBezTo>
                  <a:pt x="2786" y="966"/>
                  <a:pt x="2786" y="966"/>
                  <a:pt x="2786" y="966"/>
                </a:cubicBezTo>
                <a:cubicBezTo>
                  <a:pt x="2784" y="965"/>
                  <a:pt x="2784" y="965"/>
                  <a:pt x="2784" y="965"/>
                </a:cubicBezTo>
                <a:cubicBezTo>
                  <a:pt x="2784" y="963"/>
                  <a:pt x="2784" y="963"/>
                  <a:pt x="2784" y="963"/>
                </a:cubicBezTo>
                <a:cubicBezTo>
                  <a:pt x="2787" y="959"/>
                  <a:pt x="2787" y="959"/>
                  <a:pt x="2787" y="959"/>
                </a:cubicBezTo>
                <a:cubicBezTo>
                  <a:pt x="2788" y="958"/>
                  <a:pt x="2788" y="958"/>
                  <a:pt x="2788" y="958"/>
                </a:cubicBezTo>
                <a:cubicBezTo>
                  <a:pt x="2789" y="960"/>
                  <a:pt x="2789" y="960"/>
                  <a:pt x="2789" y="960"/>
                </a:cubicBezTo>
                <a:cubicBezTo>
                  <a:pt x="2790" y="962"/>
                  <a:pt x="2790" y="962"/>
                  <a:pt x="2790" y="962"/>
                </a:cubicBezTo>
                <a:cubicBezTo>
                  <a:pt x="2791" y="964"/>
                  <a:pt x="2791" y="964"/>
                  <a:pt x="2791" y="964"/>
                </a:cubicBezTo>
                <a:cubicBezTo>
                  <a:pt x="2791" y="965"/>
                  <a:pt x="2791" y="965"/>
                  <a:pt x="2791" y="965"/>
                </a:cubicBezTo>
                <a:cubicBezTo>
                  <a:pt x="2792" y="968"/>
                  <a:pt x="2792" y="968"/>
                  <a:pt x="2792" y="968"/>
                </a:cubicBezTo>
                <a:cubicBezTo>
                  <a:pt x="2792" y="970"/>
                  <a:pt x="2792" y="970"/>
                  <a:pt x="2792" y="970"/>
                </a:cubicBezTo>
                <a:cubicBezTo>
                  <a:pt x="2792" y="968"/>
                  <a:pt x="2792" y="968"/>
                  <a:pt x="2792" y="968"/>
                </a:cubicBezTo>
                <a:cubicBezTo>
                  <a:pt x="2793" y="966"/>
                  <a:pt x="2793" y="966"/>
                  <a:pt x="2793" y="966"/>
                </a:cubicBezTo>
                <a:cubicBezTo>
                  <a:pt x="2792" y="963"/>
                  <a:pt x="2792" y="963"/>
                  <a:pt x="2792" y="963"/>
                </a:cubicBezTo>
                <a:cubicBezTo>
                  <a:pt x="2792" y="962"/>
                  <a:pt x="2792" y="962"/>
                  <a:pt x="2792" y="962"/>
                </a:cubicBezTo>
                <a:cubicBezTo>
                  <a:pt x="2793" y="962"/>
                  <a:pt x="2793" y="962"/>
                  <a:pt x="2793" y="962"/>
                </a:cubicBezTo>
                <a:cubicBezTo>
                  <a:pt x="2794" y="963"/>
                  <a:pt x="2794" y="963"/>
                  <a:pt x="2794" y="963"/>
                </a:cubicBezTo>
                <a:cubicBezTo>
                  <a:pt x="2794" y="962"/>
                  <a:pt x="2794" y="962"/>
                  <a:pt x="2794" y="962"/>
                </a:cubicBezTo>
                <a:cubicBezTo>
                  <a:pt x="2795" y="962"/>
                  <a:pt x="2795" y="962"/>
                  <a:pt x="2795" y="962"/>
                </a:cubicBezTo>
                <a:cubicBezTo>
                  <a:pt x="2796" y="959"/>
                  <a:pt x="2796" y="959"/>
                  <a:pt x="2796" y="959"/>
                </a:cubicBezTo>
                <a:cubicBezTo>
                  <a:pt x="2796" y="956"/>
                  <a:pt x="2796" y="956"/>
                  <a:pt x="2796" y="956"/>
                </a:cubicBezTo>
                <a:cubicBezTo>
                  <a:pt x="2794" y="954"/>
                  <a:pt x="2794" y="954"/>
                  <a:pt x="2794" y="954"/>
                </a:cubicBezTo>
                <a:cubicBezTo>
                  <a:pt x="2793" y="952"/>
                  <a:pt x="2793" y="952"/>
                  <a:pt x="2793" y="952"/>
                </a:cubicBezTo>
                <a:cubicBezTo>
                  <a:pt x="2793" y="950"/>
                  <a:pt x="2793" y="950"/>
                  <a:pt x="2793" y="950"/>
                </a:cubicBezTo>
                <a:cubicBezTo>
                  <a:pt x="2793" y="948"/>
                  <a:pt x="2793" y="948"/>
                  <a:pt x="2793" y="948"/>
                </a:cubicBezTo>
                <a:cubicBezTo>
                  <a:pt x="2792" y="949"/>
                  <a:pt x="2792" y="949"/>
                  <a:pt x="2792" y="949"/>
                </a:cubicBezTo>
                <a:cubicBezTo>
                  <a:pt x="2792" y="947"/>
                  <a:pt x="2792" y="947"/>
                  <a:pt x="2792" y="947"/>
                </a:cubicBezTo>
                <a:cubicBezTo>
                  <a:pt x="2792" y="945"/>
                  <a:pt x="2792" y="945"/>
                  <a:pt x="2792" y="945"/>
                </a:cubicBezTo>
                <a:cubicBezTo>
                  <a:pt x="2792" y="945"/>
                  <a:pt x="2792" y="945"/>
                  <a:pt x="2792" y="945"/>
                </a:cubicBezTo>
                <a:cubicBezTo>
                  <a:pt x="2790" y="944"/>
                  <a:pt x="2790" y="944"/>
                  <a:pt x="2790" y="944"/>
                </a:cubicBezTo>
                <a:cubicBezTo>
                  <a:pt x="2791" y="943"/>
                  <a:pt x="2791" y="943"/>
                  <a:pt x="2791" y="943"/>
                </a:cubicBezTo>
                <a:cubicBezTo>
                  <a:pt x="2792" y="943"/>
                  <a:pt x="2792" y="943"/>
                  <a:pt x="2792" y="943"/>
                </a:cubicBezTo>
                <a:cubicBezTo>
                  <a:pt x="2792" y="940"/>
                  <a:pt x="2792" y="940"/>
                  <a:pt x="2792" y="940"/>
                </a:cubicBezTo>
                <a:cubicBezTo>
                  <a:pt x="2791" y="938"/>
                  <a:pt x="2791" y="938"/>
                  <a:pt x="2791" y="938"/>
                </a:cubicBezTo>
                <a:cubicBezTo>
                  <a:pt x="2791" y="937"/>
                  <a:pt x="2791" y="937"/>
                  <a:pt x="2791" y="937"/>
                </a:cubicBezTo>
                <a:cubicBezTo>
                  <a:pt x="2789" y="938"/>
                  <a:pt x="2789" y="938"/>
                  <a:pt x="2789" y="938"/>
                </a:cubicBezTo>
                <a:cubicBezTo>
                  <a:pt x="2787" y="936"/>
                  <a:pt x="2787" y="936"/>
                  <a:pt x="2787" y="936"/>
                </a:cubicBezTo>
                <a:cubicBezTo>
                  <a:pt x="2785" y="934"/>
                  <a:pt x="2785" y="934"/>
                  <a:pt x="2785" y="934"/>
                </a:cubicBezTo>
                <a:lnTo>
                  <a:pt x="2784" y="932"/>
                </a:lnTo>
                <a:close/>
                <a:moveTo>
                  <a:pt x="2785" y="652"/>
                </a:moveTo>
                <a:cubicBezTo>
                  <a:pt x="2785" y="652"/>
                  <a:pt x="2785" y="652"/>
                  <a:pt x="2785" y="652"/>
                </a:cubicBezTo>
                <a:cubicBezTo>
                  <a:pt x="2786" y="653"/>
                  <a:pt x="2786" y="653"/>
                  <a:pt x="2786" y="653"/>
                </a:cubicBezTo>
                <a:cubicBezTo>
                  <a:pt x="2787" y="653"/>
                  <a:pt x="2787" y="653"/>
                  <a:pt x="2787" y="653"/>
                </a:cubicBezTo>
                <a:cubicBezTo>
                  <a:pt x="2785" y="652"/>
                  <a:pt x="2785" y="652"/>
                  <a:pt x="2785" y="652"/>
                </a:cubicBezTo>
                <a:close/>
                <a:moveTo>
                  <a:pt x="2787" y="933"/>
                </a:moveTo>
                <a:cubicBezTo>
                  <a:pt x="2788" y="934"/>
                  <a:pt x="2788" y="934"/>
                  <a:pt x="2788" y="934"/>
                </a:cubicBezTo>
                <a:cubicBezTo>
                  <a:pt x="2788" y="933"/>
                  <a:pt x="2788" y="933"/>
                  <a:pt x="2788" y="933"/>
                </a:cubicBezTo>
                <a:cubicBezTo>
                  <a:pt x="2787" y="932"/>
                  <a:pt x="2787" y="932"/>
                  <a:pt x="2787" y="932"/>
                </a:cubicBezTo>
                <a:lnTo>
                  <a:pt x="2787" y="933"/>
                </a:lnTo>
                <a:close/>
                <a:moveTo>
                  <a:pt x="2797" y="661"/>
                </a:moveTo>
                <a:cubicBezTo>
                  <a:pt x="2796" y="660"/>
                  <a:pt x="2796" y="660"/>
                  <a:pt x="2796" y="660"/>
                </a:cubicBezTo>
                <a:cubicBezTo>
                  <a:pt x="2796" y="661"/>
                  <a:pt x="2796" y="661"/>
                  <a:pt x="2796" y="661"/>
                </a:cubicBezTo>
                <a:cubicBezTo>
                  <a:pt x="2796" y="662"/>
                  <a:pt x="2796" y="662"/>
                  <a:pt x="2796" y="662"/>
                </a:cubicBezTo>
                <a:cubicBezTo>
                  <a:pt x="2797" y="662"/>
                  <a:pt x="2797" y="662"/>
                  <a:pt x="2797" y="662"/>
                </a:cubicBezTo>
                <a:lnTo>
                  <a:pt x="2797" y="661"/>
                </a:lnTo>
                <a:close/>
                <a:moveTo>
                  <a:pt x="2789" y="928"/>
                </a:moveTo>
                <a:cubicBezTo>
                  <a:pt x="2789" y="930"/>
                  <a:pt x="2789" y="930"/>
                  <a:pt x="2789" y="930"/>
                </a:cubicBezTo>
                <a:cubicBezTo>
                  <a:pt x="2788" y="931"/>
                  <a:pt x="2788" y="931"/>
                  <a:pt x="2788" y="931"/>
                </a:cubicBezTo>
                <a:cubicBezTo>
                  <a:pt x="2789" y="932"/>
                  <a:pt x="2789" y="932"/>
                  <a:pt x="2789" y="932"/>
                </a:cubicBezTo>
                <a:cubicBezTo>
                  <a:pt x="2791" y="932"/>
                  <a:pt x="2791" y="932"/>
                  <a:pt x="2791" y="932"/>
                </a:cubicBezTo>
                <a:cubicBezTo>
                  <a:pt x="2790" y="930"/>
                  <a:pt x="2790" y="930"/>
                  <a:pt x="2790" y="930"/>
                </a:cubicBezTo>
                <a:lnTo>
                  <a:pt x="2789" y="928"/>
                </a:lnTo>
                <a:close/>
                <a:moveTo>
                  <a:pt x="2781" y="641"/>
                </a:moveTo>
                <a:cubicBezTo>
                  <a:pt x="2782" y="641"/>
                  <a:pt x="2782" y="641"/>
                  <a:pt x="2782" y="641"/>
                </a:cubicBezTo>
                <a:cubicBezTo>
                  <a:pt x="2783" y="640"/>
                  <a:pt x="2783" y="640"/>
                  <a:pt x="2783" y="640"/>
                </a:cubicBezTo>
                <a:cubicBezTo>
                  <a:pt x="2783" y="639"/>
                  <a:pt x="2783" y="639"/>
                  <a:pt x="2783" y="639"/>
                </a:cubicBezTo>
                <a:cubicBezTo>
                  <a:pt x="2781" y="639"/>
                  <a:pt x="2781" y="639"/>
                  <a:pt x="2781" y="639"/>
                </a:cubicBezTo>
                <a:cubicBezTo>
                  <a:pt x="2781" y="640"/>
                  <a:pt x="2781" y="640"/>
                  <a:pt x="2781" y="640"/>
                </a:cubicBezTo>
                <a:lnTo>
                  <a:pt x="2781" y="641"/>
                </a:lnTo>
                <a:close/>
                <a:moveTo>
                  <a:pt x="2782" y="657"/>
                </a:moveTo>
                <a:cubicBezTo>
                  <a:pt x="2783" y="656"/>
                  <a:pt x="2783" y="656"/>
                  <a:pt x="2783" y="656"/>
                </a:cubicBezTo>
                <a:cubicBezTo>
                  <a:pt x="2782" y="656"/>
                  <a:pt x="2782" y="656"/>
                  <a:pt x="2782" y="656"/>
                </a:cubicBezTo>
                <a:lnTo>
                  <a:pt x="2782" y="657"/>
                </a:lnTo>
                <a:close/>
                <a:moveTo>
                  <a:pt x="2478" y="862"/>
                </a:moveTo>
                <a:cubicBezTo>
                  <a:pt x="2480" y="862"/>
                  <a:pt x="2480" y="862"/>
                  <a:pt x="2480" y="862"/>
                </a:cubicBezTo>
                <a:cubicBezTo>
                  <a:pt x="2482" y="861"/>
                  <a:pt x="2482" y="861"/>
                  <a:pt x="2482" y="861"/>
                </a:cubicBezTo>
                <a:cubicBezTo>
                  <a:pt x="2480" y="861"/>
                  <a:pt x="2480" y="861"/>
                  <a:pt x="2480" y="861"/>
                </a:cubicBezTo>
                <a:cubicBezTo>
                  <a:pt x="2480" y="860"/>
                  <a:pt x="2480" y="860"/>
                  <a:pt x="2480" y="860"/>
                </a:cubicBezTo>
                <a:cubicBezTo>
                  <a:pt x="2480" y="858"/>
                  <a:pt x="2480" y="858"/>
                  <a:pt x="2480" y="858"/>
                </a:cubicBezTo>
                <a:cubicBezTo>
                  <a:pt x="2480" y="858"/>
                  <a:pt x="2480" y="858"/>
                  <a:pt x="2480" y="858"/>
                </a:cubicBezTo>
                <a:cubicBezTo>
                  <a:pt x="2481" y="860"/>
                  <a:pt x="2481" y="860"/>
                  <a:pt x="2481" y="860"/>
                </a:cubicBezTo>
                <a:cubicBezTo>
                  <a:pt x="2483" y="860"/>
                  <a:pt x="2483" y="860"/>
                  <a:pt x="2483" y="860"/>
                </a:cubicBezTo>
                <a:cubicBezTo>
                  <a:pt x="2486" y="858"/>
                  <a:pt x="2486" y="858"/>
                  <a:pt x="2486" y="858"/>
                </a:cubicBezTo>
                <a:cubicBezTo>
                  <a:pt x="2485" y="857"/>
                  <a:pt x="2485" y="857"/>
                  <a:pt x="2485" y="857"/>
                </a:cubicBezTo>
                <a:cubicBezTo>
                  <a:pt x="2486" y="856"/>
                  <a:pt x="2486" y="856"/>
                  <a:pt x="2486" y="856"/>
                </a:cubicBezTo>
                <a:cubicBezTo>
                  <a:pt x="2486" y="854"/>
                  <a:pt x="2486" y="854"/>
                  <a:pt x="2486" y="854"/>
                </a:cubicBezTo>
                <a:cubicBezTo>
                  <a:pt x="2485" y="853"/>
                  <a:pt x="2485" y="853"/>
                  <a:pt x="2485" y="853"/>
                </a:cubicBezTo>
                <a:cubicBezTo>
                  <a:pt x="2485" y="852"/>
                  <a:pt x="2485" y="852"/>
                  <a:pt x="2485" y="852"/>
                </a:cubicBezTo>
                <a:cubicBezTo>
                  <a:pt x="2486" y="851"/>
                  <a:pt x="2486" y="851"/>
                  <a:pt x="2486" y="851"/>
                </a:cubicBezTo>
                <a:cubicBezTo>
                  <a:pt x="2485" y="850"/>
                  <a:pt x="2485" y="850"/>
                  <a:pt x="2485" y="850"/>
                </a:cubicBezTo>
                <a:cubicBezTo>
                  <a:pt x="2487" y="851"/>
                  <a:pt x="2487" y="851"/>
                  <a:pt x="2487" y="851"/>
                </a:cubicBezTo>
                <a:cubicBezTo>
                  <a:pt x="2487" y="852"/>
                  <a:pt x="2487" y="852"/>
                  <a:pt x="2487" y="852"/>
                </a:cubicBezTo>
                <a:cubicBezTo>
                  <a:pt x="2488" y="852"/>
                  <a:pt x="2488" y="852"/>
                  <a:pt x="2488" y="852"/>
                </a:cubicBezTo>
                <a:cubicBezTo>
                  <a:pt x="2488" y="853"/>
                  <a:pt x="2488" y="853"/>
                  <a:pt x="2488" y="853"/>
                </a:cubicBezTo>
                <a:cubicBezTo>
                  <a:pt x="2490" y="857"/>
                  <a:pt x="2490" y="857"/>
                  <a:pt x="2490" y="857"/>
                </a:cubicBezTo>
                <a:cubicBezTo>
                  <a:pt x="2491" y="858"/>
                  <a:pt x="2491" y="858"/>
                  <a:pt x="2491" y="858"/>
                </a:cubicBezTo>
                <a:cubicBezTo>
                  <a:pt x="2491" y="861"/>
                  <a:pt x="2491" y="861"/>
                  <a:pt x="2491" y="861"/>
                </a:cubicBezTo>
                <a:cubicBezTo>
                  <a:pt x="2493" y="861"/>
                  <a:pt x="2493" y="861"/>
                  <a:pt x="2493" y="861"/>
                </a:cubicBezTo>
                <a:cubicBezTo>
                  <a:pt x="2494" y="860"/>
                  <a:pt x="2494" y="860"/>
                  <a:pt x="2494" y="860"/>
                </a:cubicBezTo>
                <a:cubicBezTo>
                  <a:pt x="2495" y="859"/>
                  <a:pt x="2495" y="859"/>
                  <a:pt x="2495" y="859"/>
                </a:cubicBezTo>
                <a:cubicBezTo>
                  <a:pt x="2495" y="860"/>
                  <a:pt x="2495" y="860"/>
                  <a:pt x="2495" y="860"/>
                </a:cubicBezTo>
                <a:cubicBezTo>
                  <a:pt x="2494" y="861"/>
                  <a:pt x="2494" y="861"/>
                  <a:pt x="2494" y="861"/>
                </a:cubicBezTo>
                <a:cubicBezTo>
                  <a:pt x="2496" y="863"/>
                  <a:pt x="2496" y="863"/>
                  <a:pt x="2496" y="863"/>
                </a:cubicBezTo>
                <a:cubicBezTo>
                  <a:pt x="2496" y="864"/>
                  <a:pt x="2496" y="864"/>
                  <a:pt x="2496" y="864"/>
                </a:cubicBezTo>
                <a:cubicBezTo>
                  <a:pt x="2495" y="865"/>
                  <a:pt x="2495" y="865"/>
                  <a:pt x="2495" y="865"/>
                </a:cubicBezTo>
                <a:cubicBezTo>
                  <a:pt x="2495" y="867"/>
                  <a:pt x="2495" y="867"/>
                  <a:pt x="2495" y="867"/>
                </a:cubicBezTo>
                <a:cubicBezTo>
                  <a:pt x="2497" y="868"/>
                  <a:pt x="2497" y="868"/>
                  <a:pt x="2497" y="868"/>
                </a:cubicBezTo>
                <a:cubicBezTo>
                  <a:pt x="2497" y="875"/>
                  <a:pt x="2497" y="875"/>
                  <a:pt x="2497" y="875"/>
                </a:cubicBezTo>
                <a:cubicBezTo>
                  <a:pt x="2498" y="875"/>
                  <a:pt x="2498" y="875"/>
                  <a:pt x="2498" y="875"/>
                </a:cubicBezTo>
                <a:cubicBezTo>
                  <a:pt x="2498" y="879"/>
                  <a:pt x="2498" y="879"/>
                  <a:pt x="2498" y="879"/>
                </a:cubicBezTo>
                <a:cubicBezTo>
                  <a:pt x="2501" y="880"/>
                  <a:pt x="2501" y="880"/>
                  <a:pt x="2501" y="880"/>
                </a:cubicBezTo>
                <a:cubicBezTo>
                  <a:pt x="2500" y="881"/>
                  <a:pt x="2500" y="881"/>
                  <a:pt x="2500" y="881"/>
                </a:cubicBezTo>
                <a:cubicBezTo>
                  <a:pt x="2500" y="883"/>
                  <a:pt x="2500" y="883"/>
                  <a:pt x="2500" y="883"/>
                </a:cubicBezTo>
                <a:cubicBezTo>
                  <a:pt x="2502" y="885"/>
                  <a:pt x="2502" y="885"/>
                  <a:pt x="2502" y="885"/>
                </a:cubicBezTo>
                <a:cubicBezTo>
                  <a:pt x="2501" y="889"/>
                  <a:pt x="2501" y="889"/>
                  <a:pt x="2501" y="889"/>
                </a:cubicBezTo>
                <a:cubicBezTo>
                  <a:pt x="2502" y="891"/>
                  <a:pt x="2502" y="891"/>
                  <a:pt x="2502" y="891"/>
                </a:cubicBezTo>
                <a:cubicBezTo>
                  <a:pt x="2502" y="893"/>
                  <a:pt x="2502" y="893"/>
                  <a:pt x="2502" y="893"/>
                </a:cubicBezTo>
                <a:cubicBezTo>
                  <a:pt x="2503" y="892"/>
                  <a:pt x="2503" y="892"/>
                  <a:pt x="2503" y="892"/>
                </a:cubicBezTo>
                <a:cubicBezTo>
                  <a:pt x="2503" y="889"/>
                  <a:pt x="2503" y="889"/>
                  <a:pt x="2503" y="889"/>
                </a:cubicBezTo>
                <a:cubicBezTo>
                  <a:pt x="2505" y="891"/>
                  <a:pt x="2505" y="891"/>
                  <a:pt x="2505" y="891"/>
                </a:cubicBezTo>
                <a:cubicBezTo>
                  <a:pt x="2505" y="894"/>
                  <a:pt x="2505" y="894"/>
                  <a:pt x="2505" y="894"/>
                </a:cubicBezTo>
                <a:cubicBezTo>
                  <a:pt x="2507" y="895"/>
                  <a:pt x="2507" y="895"/>
                  <a:pt x="2507" y="895"/>
                </a:cubicBezTo>
                <a:cubicBezTo>
                  <a:pt x="2507" y="901"/>
                  <a:pt x="2507" y="901"/>
                  <a:pt x="2507" y="901"/>
                </a:cubicBezTo>
                <a:cubicBezTo>
                  <a:pt x="2508" y="902"/>
                  <a:pt x="2508" y="902"/>
                  <a:pt x="2508" y="902"/>
                </a:cubicBezTo>
                <a:cubicBezTo>
                  <a:pt x="2509" y="904"/>
                  <a:pt x="2509" y="904"/>
                  <a:pt x="2509" y="904"/>
                </a:cubicBezTo>
                <a:cubicBezTo>
                  <a:pt x="2508" y="905"/>
                  <a:pt x="2508" y="905"/>
                  <a:pt x="2508" y="905"/>
                </a:cubicBezTo>
                <a:cubicBezTo>
                  <a:pt x="2508" y="907"/>
                  <a:pt x="2508" y="907"/>
                  <a:pt x="2508" y="907"/>
                </a:cubicBezTo>
                <a:cubicBezTo>
                  <a:pt x="2509" y="909"/>
                  <a:pt x="2509" y="909"/>
                  <a:pt x="2509" y="909"/>
                </a:cubicBezTo>
                <a:cubicBezTo>
                  <a:pt x="2511" y="910"/>
                  <a:pt x="2511" y="910"/>
                  <a:pt x="2511" y="910"/>
                </a:cubicBezTo>
                <a:cubicBezTo>
                  <a:pt x="2509" y="911"/>
                  <a:pt x="2509" y="911"/>
                  <a:pt x="2509" y="911"/>
                </a:cubicBezTo>
                <a:cubicBezTo>
                  <a:pt x="2510" y="914"/>
                  <a:pt x="2510" y="914"/>
                  <a:pt x="2510" y="914"/>
                </a:cubicBezTo>
                <a:cubicBezTo>
                  <a:pt x="2510" y="915"/>
                  <a:pt x="2510" y="915"/>
                  <a:pt x="2510" y="915"/>
                </a:cubicBezTo>
                <a:cubicBezTo>
                  <a:pt x="2509" y="916"/>
                  <a:pt x="2509" y="916"/>
                  <a:pt x="2509" y="916"/>
                </a:cubicBezTo>
                <a:cubicBezTo>
                  <a:pt x="2509" y="918"/>
                  <a:pt x="2509" y="918"/>
                  <a:pt x="2509" y="918"/>
                </a:cubicBezTo>
                <a:cubicBezTo>
                  <a:pt x="2509" y="919"/>
                  <a:pt x="2509" y="919"/>
                  <a:pt x="2509" y="919"/>
                </a:cubicBezTo>
                <a:cubicBezTo>
                  <a:pt x="2509" y="921"/>
                  <a:pt x="2509" y="921"/>
                  <a:pt x="2509" y="921"/>
                </a:cubicBezTo>
                <a:cubicBezTo>
                  <a:pt x="2508" y="923"/>
                  <a:pt x="2508" y="923"/>
                  <a:pt x="2508" y="923"/>
                </a:cubicBezTo>
                <a:cubicBezTo>
                  <a:pt x="2507" y="923"/>
                  <a:pt x="2507" y="923"/>
                  <a:pt x="2507" y="923"/>
                </a:cubicBezTo>
                <a:cubicBezTo>
                  <a:pt x="2507" y="923"/>
                  <a:pt x="2507" y="923"/>
                  <a:pt x="2507" y="923"/>
                </a:cubicBezTo>
                <a:cubicBezTo>
                  <a:pt x="2507" y="924"/>
                  <a:pt x="2507" y="924"/>
                  <a:pt x="2507" y="924"/>
                </a:cubicBezTo>
                <a:cubicBezTo>
                  <a:pt x="2507" y="925"/>
                  <a:pt x="2507" y="925"/>
                  <a:pt x="2507" y="925"/>
                </a:cubicBezTo>
                <a:cubicBezTo>
                  <a:pt x="2507" y="928"/>
                  <a:pt x="2507" y="928"/>
                  <a:pt x="2507" y="928"/>
                </a:cubicBezTo>
                <a:cubicBezTo>
                  <a:pt x="2508" y="931"/>
                  <a:pt x="2508" y="931"/>
                  <a:pt x="2508" y="931"/>
                </a:cubicBezTo>
                <a:cubicBezTo>
                  <a:pt x="2509" y="928"/>
                  <a:pt x="2509" y="928"/>
                  <a:pt x="2509" y="928"/>
                </a:cubicBezTo>
                <a:cubicBezTo>
                  <a:pt x="2510" y="926"/>
                  <a:pt x="2510" y="926"/>
                  <a:pt x="2510" y="926"/>
                </a:cubicBezTo>
                <a:cubicBezTo>
                  <a:pt x="2510" y="926"/>
                  <a:pt x="2510" y="926"/>
                  <a:pt x="2510" y="926"/>
                </a:cubicBezTo>
                <a:cubicBezTo>
                  <a:pt x="2509" y="930"/>
                  <a:pt x="2509" y="930"/>
                  <a:pt x="2509" y="930"/>
                </a:cubicBezTo>
                <a:cubicBezTo>
                  <a:pt x="2510" y="930"/>
                  <a:pt x="2510" y="930"/>
                  <a:pt x="2510" y="930"/>
                </a:cubicBezTo>
                <a:cubicBezTo>
                  <a:pt x="2509" y="932"/>
                  <a:pt x="2509" y="932"/>
                  <a:pt x="2509" y="932"/>
                </a:cubicBezTo>
                <a:cubicBezTo>
                  <a:pt x="2509" y="933"/>
                  <a:pt x="2509" y="933"/>
                  <a:pt x="2509" y="933"/>
                </a:cubicBezTo>
                <a:cubicBezTo>
                  <a:pt x="2508" y="935"/>
                  <a:pt x="2508" y="935"/>
                  <a:pt x="2508" y="935"/>
                </a:cubicBezTo>
                <a:cubicBezTo>
                  <a:pt x="2509" y="935"/>
                  <a:pt x="2509" y="935"/>
                  <a:pt x="2509" y="935"/>
                </a:cubicBezTo>
                <a:cubicBezTo>
                  <a:pt x="2508" y="937"/>
                  <a:pt x="2508" y="937"/>
                  <a:pt x="2508" y="937"/>
                </a:cubicBezTo>
                <a:cubicBezTo>
                  <a:pt x="2507" y="936"/>
                  <a:pt x="2507" y="936"/>
                  <a:pt x="2507" y="936"/>
                </a:cubicBezTo>
                <a:cubicBezTo>
                  <a:pt x="2507" y="940"/>
                  <a:pt x="2507" y="940"/>
                  <a:pt x="2507" y="940"/>
                </a:cubicBezTo>
                <a:cubicBezTo>
                  <a:pt x="2506" y="941"/>
                  <a:pt x="2506" y="941"/>
                  <a:pt x="2506" y="941"/>
                </a:cubicBezTo>
                <a:cubicBezTo>
                  <a:pt x="2506" y="944"/>
                  <a:pt x="2506" y="944"/>
                  <a:pt x="2506" y="944"/>
                </a:cubicBezTo>
                <a:cubicBezTo>
                  <a:pt x="2506" y="945"/>
                  <a:pt x="2506" y="945"/>
                  <a:pt x="2506" y="945"/>
                </a:cubicBezTo>
                <a:cubicBezTo>
                  <a:pt x="2506" y="948"/>
                  <a:pt x="2506" y="948"/>
                  <a:pt x="2506" y="948"/>
                </a:cubicBezTo>
                <a:cubicBezTo>
                  <a:pt x="2507" y="949"/>
                  <a:pt x="2507" y="949"/>
                  <a:pt x="2507" y="949"/>
                </a:cubicBezTo>
                <a:cubicBezTo>
                  <a:pt x="2509" y="950"/>
                  <a:pt x="2509" y="950"/>
                  <a:pt x="2509" y="950"/>
                </a:cubicBezTo>
                <a:cubicBezTo>
                  <a:pt x="2509" y="948"/>
                  <a:pt x="2509" y="948"/>
                  <a:pt x="2509" y="948"/>
                </a:cubicBezTo>
                <a:cubicBezTo>
                  <a:pt x="2510" y="947"/>
                  <a:pt x="2510" y="947"/>
                  <a:pt x="2510" y="947"/>
                </a:cubicBezTo>
                <a:cubicBezTo>
                  <a:pt x="2510" y="948"/>
                  <a:pt x="2510" y="948"/>
                  <a:pt x="2510" y="948"/>
                </a:cubicBezTo>
                <a:cubicBezTo>
                  <a:pt x="2512" y="949"/>
                  <a:pt x="2512" y="949"/>
                  <a:pt x="2512" y="949"/>
                </a:cubicBezTo>
                <a:cubicBezTo>
                  <a:pt x="2512" y="950"/>
                  <a:pt x="2512" y="950"/>
                  <a:pt x="2512" y="950"/>
                </a:cubicBezTo>
                <a:cubicBezTo>
                  <a:pt x="2513" y="950"/>
                  <a:pt x="2513" y="950"/>
                  <a:pt x="2513" y="950"/>
                </a:cubicBezTo>
                <a:cubicBezTo>
                  <a:pt x="2515" y="954"/>
                  <a:pt x="2515" y="954"/>
                  <a:pt x="2515" y="954"/>
                </a:cubicBezTo>
                <a:cubicBezTo>
                  <a:pt x="2516" y="954"/>
                  <a:pt x="2516" y="954"/>
                  <a:pt x="2516" y="954"/>
                </a:cubicBezTo>
                <a:cubicBezTo>
                  <a:pt x="2518" y="957"/>
                  <a:pt x="2518" y="957"/>
                  <a:pt x="2518" y="957"/>
                </a:cubicBezTo>
                <a:cubicBezTo>
                  <a:pt x="2518" y="959"/>
                  <a:pt x="2518" y="959"/>
                  <a:pt x="2518" y="959"/>
                </a:cubicBezTo>
                <a:cubicBezTo>
                  <a:pt x="2520" y="959"/>
                  <a:pt x="2520" y="959"/>
                  <a:pt x="2520" y="959"/>
                </a:cubicBezTo>
                <a:cubicBezTo>
                  <a:pt x="2521" y="961"/>
                  <a:pt x="2521" y="961"/>
                  <a:pt x="2521" y="961"/>
                </a:cubicBezTo>
                <a:cubicBezTo>
                  <a:pt x="2522" y="961"/>
                  <a:pt x="2522" y="961"/>
                  <a:pt x="2522" y="961"/>
                </a:cubicBezTo>
                <a:cubicBezTo>
                  <a:pt x="2522" y="962"/>
                  <a:pt x="2522" y="962"/>
                  <a:pt x="2522" y="962"/>
                </a:cubicBezTo>
                <a:cubicBezTo>
                  <a:pt x="2521" y="963"/>
                  <a:pt x="2521" y="963"/>
                  <a:pt x="2521" y="963"/>
                </a:cubicBezTo>
                <a:cubicBezTo>
                  <a:pt x="2521" y="964"/>
                  <a:pt x="2521" y="964"/>
                  <a:pt x="2521" y="964"/>
                </a:cubicBezTo>
                <a:cubicBezTo>
                  <a:pt x="2526" y="967"/>
                  <a:pt x="2526" y="967"/>
                  <a:pt x="2526" y="967"/>
                </a:cubicBezTo>
                <a:cubicBezTo>
                  <a:pt x="2526" y="968"/>
                  <a:pt x="2526" y="968"/>
                  <a:pt x="2526" y="968"/>
                </a:cubicBezTo>
                <a:cubicBezTo>
                  <a:pt x="2529" y="972"/>
                  <a:pt x="2529" y="972"/>
                  <a:pt x="2529" y="972"/>
                </a:cubicBezTo>
                <a:cubicBezTo>
                  <a:pt x="2530" y="980"/>
                  <a:pt x="2530" y="980"/>
                  <a:pt x="2530" y="980"/>
                </a:cubicBezTo>
                <a:cubicBezTo>
                  <a:pt x="2531" y="983"/>
                  <a:pt x="2531" y="983"/>
                  <a:pt x="2531" y="983"/>
                </a:cubicBezTo>
                <a:cubicBezTo>
                  <a:pt x="2532" y="985"/>
                  <a:pt x="2532" y="985"/>
                  <a:pt x="2532" y="985"/>
                </a:cubicBezTo>
                <a:cubicBezTo>
                  <a:pt x="2532" y="988"/>
                  <a:pt x="2532" y="988"/>
                  <a:pt x="2532" y="988"/>
                </a:cubicBezTo>
                <a:cubicBezTo>
                  <a:pt x="2531" y="989"/>
                  <a:pt x="2531" y="989"/>
                  <a:pt x="2531" y="989"/>
                </a:cubicBezTo>
                <a:cubicBezTo>
                  <a:pt x="2531" y="991"/>
                  <a:pt x="2531" y="991"/>
                  <a:pt x="2531" y="991"/>
                </a:cubicBezTo>
                <a:cubicBezTo>
                  <a:pt x="2533" y="993"/>
                  <a:pt x="2533" y="993"/>
                  <a:pt x="2533" y="993"/>
                </a:cubicBezTo>
                <a:cubicBezTo>
                  <a:pt x="2532" y="994"/>
                  <a:pt x="2532" y="994"/>
                  <a:pt x="2532" y="994"/>
                </a:cubicBezTo>
                <a:cubicBezTo>
                  <a:pt x="2533" y="995"/>
                  <a:pt x="2533" y="995"/>
                  <a:pt x="2533" y="995"/>
                </a:cubicBezTo>
                <a:cubicBezTo>
                  <a:pt x="2536" y="997"/>
                  <a:pt x="2536" y="997"/>
                  <a:pt x="2536" y="997"/>
                </a:cubicBezTo>
                <a:cubicBezTo>
                  <a:pt x="2538" y="1000"/>
                  <a:pt x="2538" y="1000"/>
                  <a:pt x="2538" y="1000"/>
                </a:cubicBezTo>
                <a:cubicBezTo>
                  <a:pt x="2540" y="1001"/>
                  <a:pt x="2540" y="1001"/>
                  <a:pt x="2540" y="1001"/>
                </a:cubicBezTo>
                <a:cubicBezTo>
                  <a:pt x="2541" y="1003"/>
                  <a:pt x="2541" y="1003"/>
                  <a:pt x="2541" y="1003"/>
                </a:cubicBezTo>
                <a:cubicBezTo>
                  <a:pt x="2539" y="1004"/>
                  <a:pt x="2539" y="1004"/>
                  <a:pt x="2539" y="1004"/>
                </a:cubicBezTo>
                <a:cubicBezTo>
                  <a:pt x="2539" y="1005"/>
                  <a:pt x="2539" y="1005"/>
                  <a:pt x="2539" y="1005"/>
                </a:cubicBezTo>
                <a:cubicBezTo>
                  <a:pt x="2541" y="1007"/>
                  <a:pt x="2541" y="1007"/>
                  <a:pt x="2541" y="1007"/>
                </a:cubicBezTo>
                <a:cubicBezTo>
                  <a:pt x="2544" y="1008"/>
                  <a:pt x="2544" y="1008"/>
                  <a:pt x="2544" y="1008"/>
                </a:cubicBezTo>
                <a:cubicBezTo>
                  <a:pt x="2547" y="1010"/>
                  <a:pt x="2547" y="1010"/>
                  <a:pt x="2547" y="1010"/>
                </a:cubicBezTo>
                <a:cubicBezTo>
                  <a:pt x="2547" y="1012"/>
                  <a:pt x="2547" y="1012"/>
                  <a:pt x="2547" y="1012"/>
                </a:cubicBezTo>
                <a:cubicBezTo>
                  <a:pt x="2549" y="1015"/>
                  <a:pt x="2549" y="1015"/>
                  <a:pt x="2549" y="1015"/>
                </a:cubicBezTo>
                <a:cubicBezTo>
                  <a:pt x="2551" y="1015"/>
                  <a:pt x="2551" y="1015"/>
                  <a:pt x="2551" y="1015"/>
                </a:cubicBezTo>
                <a:cubicBezTo>
                  <a:pt x="2552" y="1015"/>
                  <a:pt x="2552" y="1015"/>
                  <a:pt x="2552" y="1015"/>
                </a:cubicBezTo>
                <a:cubicBezTo>
                  <a:pt x="2553" y="1016"/>
                  <a:pt x="2553" y="1016"/>
                  <a:pt x="2553" y="1016"/>
                </a:cubicBezTo>
                <a:cubicBezTo>
                  <a:pt x="2555" y="1017"/>
                  <a:pt x="2555" y="1017"/>
                  <a:pt x="2555" y="1017"/>
                </a:cubicBezTo>
                <a:cubicBezTo>
                  <a:pt x="2558" y="1019"/>
                  <a:pt x="2558" y="1019"/>
                  <a:pt x="2558" y="1019"/>
                </a:cubicBezTo>
                <a:cubicBezTo>
                  <a:pt x="2561" y="1019"/>
                  <a:pt x="2561" y="1019"/>
                  <a:pt x="2561" y="1019"/>
                </a:cubicBezTo>
                <a:cubicBezTo>
                  <a:pt x="2563" y="1021"/>
                  <a:pt x="2563" y="1021"/>
                  <a:pt x="2563" y="1021"/>
                </a:cubicBezTo>
                <a:cubicBezTo>
                  <a:pt x="2565" y="1022"/>
                  <a:pt x="2565" y="1022"/>
                  <a:pt x="2565" y="1022"/>
                </a:cubicBezTo>
                <a:cubicBezTo>
                  <a:pt x="2565" y="1021"/>
                  <a:pt x="2565" y="1021"/>
                  <a:pt x="2565" y="1021"/>
                </a:cubicBezTo>
                <a:cubicBezTo>
                  <a:pt x="2566" y="1022"/>
                  <a:pt x="2566" y="1022"/>
                  <a:pt x="2566" y="1022"/>
                </a:cubicBezTo>
                <a:cubicBezTo>
                  <a:pt x="2568" y="1021"/>
                  <a:pt x="2568" y="1021"/>
                  <a:pt x="2568" y="1021"/>
                </a:cubicBezTo>
                <a:cubicBezTo>
                  <a:pt x="2568" y="1021"/>
                  <a:pt x="2568" y="1021"/>
                  <a:pt x="2568" y="1021"/>
                </a:cubicBezTo>
                <a:cubicBezTo>
                  <a:pt x="2567" y="1020"/>
                  <a:pt x="2567" y="1020"/>
                  <a:pt x="2567" y="1020"/>
                </a:cubicBezTo>
                <a:cubicBezTo>
                  <a:pt x="2568" y="1020"/>
                  <a:pt x="2568" y="1020"/>
                  <a:pt x="2568" y="1020"/>
                </a:cubicBezTo>
                <a:cubicBezTo>
                  <a:pt x="2568" y="1019"/>
                  <a:pt x="2568" y="1019"/>
                  <a:pt x="2568" y="1019"/>
                </a:cubicBezTo>
                <a:cubicBezTo>
                  <a:pt x="2567" y="1018"/>
                  <a:pt x="2567" y="1018"/>
                  <a:pt x="2567" y="1018"/>
                </a:cubicBezTo>
                <a:cubicBezTo>
                  <a:pt x="2568" y="1019"/>
                  <a:pt x="2568" y="1019"/>
                  <a:pt x="2568" y="1019"/>
                </a:cubicBezTo>
                <a:cubicBezTo>
                  <a:pt x="2568" y="1020"/>
                  <a:pt x="2568" y="1020"/>
                  <a:pt x="2568" y="1020"/>
                </a:cubicBezTo>
                <a:cubicBezTo>
                  <a:pt x="2569" y="1021"/>
                  <a:pt x="2569" y="1021"/>
                  <a:pt x="2569" y="1021"/>
                </a:cubicBezTo>
                <a:cubicBezTo>
                  <a:pt x="2570" y="1021"/>
                  <a:pt x="2570" y="1021"/>
                  <a:pt x="2570" y="1021"/>
                </a:cubicBezTo>
                <a:cubicBezTo>
                  <a:pt x="2570" y="1019"/>
                  <a:pt x="2570" y="1019"/>
                  <a:pt x="2570" y="1019"/>
                </a:cubicBezTo>
                <a:cubicBezTo>
                  <a:pt x="2568" y="1015"/>
                  <a:pt x="2568" y="1015"/>
                  <a:pt x="2568" y="1015"/>
                </a:cubicBezTo>
                <a:cubicBezTo>
                  <a:pt x="2567" y="1014"/>
                  <a:pt x="2567" y="1014"/>
                  <a:pt x="2567" y="1014"/>
                </a:cubicBezTo>
                <a:cubicBezTo>
                  <a:pt x="2567" y="1014"/>
                  <a:pt x="2567" y="1014"/>
                  <a:pt x="2567" y="1014"/>
                </a:cubicBezTo>
                <a:cubicBezTo>
                  <a:pt x="2567" y="1013"/>
                  <a:pt x="2567" y="1013"/>
                  <a:pt x="2567" y="1013"/>
                </a:cubicBezTo>
                <a:cubicBezTo>
                  <a:pt x="2566" y="1012"/>
                  <a:pt x="2566" y="1012"/>
                  <a:pt x="2566" y="1012"/>
                </a:cubicBezTo>
                <a:cubicBezTo>
                  <a:pt x="2566" y="1009"/>
                  <a:pt x="2566" y="1009"/>
                  <a:pt x="2566" y="1009"/>
                </a:cubicBezTo>
                <a:cubicBezTo>
                  <a:pt x="2566" y="1009"/>
                  <a:pt x="2566" y="1009"/>
                  <a:pt x="2566" y="1009"/>
                </a:cubicBezTo>
                <a:cubicBezTo>
                  <a:pt x="2566" y="1008"/>
                  <a:pt x="2566" y="1008"/>
                  <a:pt x="2566" y="1008"/>
                </a:cubicBezTo>
                <a:cubicBezTo>
                  <a:pt x="2564" y="1008"/>
                  <a:pt x="2564" y="1008"/>
                  <a:pt x="2564" y="1008"/>
                </a:cubicBezTo>
                <a:cubicBezTo>
                  <a:pt x="2562" y="1006"/>
                  <a:pt x="2562" y="1006"/>
                  <a:pt x="2562" y="1006"/>
                </a:cubicBezTo>
                <a:cubicBezTo>
                  <a:pt x="2561" y="1003"/>
                  <a:pt x="2561" y="1003"/>
                  <a:pt x="2561" y="1003"/>
                </a:cubicBezTo>
                <a:cubicBezTo>
                  <a:pt x="2561" y="998"/>
                  <a:pt x="2561" y="998"/>
                  <a:pt x="2561" y="998"/>
                </a:cubicBezTo>
                <a:cubicBezTo>
                  <a:pt x="2560" y="997"/>
                  <a:pt x="2560" y="997"/>
                  <a:pt x="2560" y="997"/>
                </a:cubicBezTo>
                <a:cubicBezTo>
                  <a:pt x="2560" y="995"/>
                  <a:pt x="2560" y="995"/>
                  <a:pt x="2560" y="995"/>
                </a:cubicBezTo>
                <a:cubicBezTo>
                  <a:pt x="2560" y="994"/>
                  <a:pt x="2560" y="994"/>
                  <a:pt x="2560" y="994"/>
                </a:cubicBezTo>
                <a:cubicBezTo>
                  <a:pt x="2560" y="989"/>
                  <a:pt x="2560" y="989"/>
                  <a:pt x="2560" y="989"/>
                </a:cubicBezTo>
                <a:cubicBezTo>
                  <a:pt x="2561" y="988"/>
                  <a:pt x="2561" y="988"/>
                  <a:pt x="2561" y="988"/>
                </a:cubicBezTo>
                <a:cubicBezTo>
                  <a:pt x="2560" y="984"/>
                  <a:pt x="2560" y="984"/>
                  <a:pt x="2560" y="984"/>
                </a:cubicBezTo>
                <a:cubicBezTo>
                  <a:pt x="2558" y="980"/>
                  <a:pt x="2558" y="980"/>
                  <a:pt x="2558" y="980"/>
                </a:cubicBezTo>
                <a:cubicBezTo>
                  <a:pt x="2550" y="973"/>
                  <a:pt x="2550" y="973"/>
                  <a:pt x="2550" y="973"/>
                </a:cubicBezTo>
                <a:cubicBezTo>
                  <a:pt x="2549" y="970"/>
                  <a:pt x="2549" y="970"/>
                  <a:pt x="2549" y="970"/>
                </a:cubicBezTo>
                <a:cubicBezTo>
                  <a:pt x="2548" y="970"/>
                  <a:pt x="2548" y="970"/>
                  <a:pt x="2548" y="970"/>
                </a:cubicBezTo>
                <a:cubicBezTo>
                  <a:pt x="2547" y="971"/>
                  <a:pt x="2547" y="971"/>
                  <a:pt x="2547" y="971"/>
                </a:cubicBezTo>
                <a:cubicBezTo>
                  <a:pt x="2546" y="971"/>
                  <a:pt x="2546" y="971"/>
                  <a:pt x="2546" y="971"/>
                </a:cubicBezTo>
                <a:cubicBezTo>
                  <a:pt x="2546" y="971"/>
                  <a:pt x="2546" y="971"/>
                  <a:pt x="2546" y="971"/>
                </a:cubicBezTo>
                <a:cubicBezTo>
                  <a:pt x="2545" y="970"/>
                  <a:pt x="2545" y="970"/>
                  <a:pt x="2545" y="970"/>
                </a:cubicBezTo>
                <a:cubicBezTo>
                  <a:pt x="2543" y="969"/>
                  <a:pt x="2543" y="969"/>
                  <a:pt x="2543" y="969"/>
                </a:cubicBezTo>
                <a:cubicBezTo>
                  <a:pt x="2542" y="968"/>
                  <a:pt x="2542" y="968"/>
                  <a:pt x="2542" y="968"/>
                </a:cubicBezTo>
                <a:cubicBezTo>
                  <a:pt x="2541" y="965"/>
                  <a:pt x="2541" y="965"/>
                  <a:pt x="2541" y="965"/>
                </a:cubicBezTo>
                <a:cubicBezTo>
                  <a:pt x="2539" y="964"/>
                  <a:pt x="2539" y="964"/>
                  <a:pt x="2539" y="964"/>
                </a:cubicBezTo>
                <a:cubicBezTo>
                  <a:pt x="2537" y="964"/>
                  <a:pt x="2537" y="964"/>
                  <a:pt x="2537" y="964"/>
                </a:cubicBezTo>
                <a:cubicBezTo>
                  <a:pt x="2536" y="964"/>
                  <a:pt x="2536" y="964"/>
                  <a:pt x="2536" y="964"/>
                </a:cubicBezTo>
                <a:cubicBezTo>
                  <a:pt x="2535" y="963"/>
                  <a:pt x="2535" y="963"/>
                  <a:pt x="2535" y="963"/>
                </a:cubicBezTo>
                <a:cubicBezTo>
                  <a:pt x="2532" y="961"/>
                  <a:pt x="2532" y="961"/>
                  <a:pt x="2532" y="961"/>
                </a:cubicBezTo>
                <a:cubicBezTo>
                  <a:pt x="2531" y="959"/>
                  <a:pt x="2531" y="959"/>
                  <a:pt x="2531" y="959"/>
                </a:cubicBezTo>
                <a:cubicBezTo>
                  <a:pt x="2531" y="958"/>
                  <a:pt x="2531" y="958"/>
                  <a:pt x="2531" y="958"/>
                </a:cubicBezTo>
                <a:cubicBezTo>
                  <a:pt x="2530" y="957"/>
                  <a:pt x="2530" y="957"/>
                  <a:pt x="2530" y="957"/>
                </a:cubicBezTo>
                <a:cubicBezTo>
                  <a:pt x="2530" y="959"/>
                  <a:pt x="2530" y="959"/>
                  <a:pt x="2530" y="959"/>
                </a:cubicBezTo>
                <a:cubicBezTo>
                  <a:pt x="2527" y="958"/>
                  <a:pt x="2527" y="958"/>
                  <a:pt x="2527" y="958"/>
                </a:cubicBezTo>
                <a:cubicBezTo>
                  <a:pt x="2527" y="956"/>
                  <a:pt x="2527" y="956"/>
                  <a:pt x="2527" y="956"/>
                </a:cubicBezTo>
                <a:cubicBezTo>
                  <a:pt x="2529" y="955"/>
                  <a:pt x="2529" y="955"/>
                  <a:pt x="2529" y="955"/>
                </a:cubicBezTo>
                <a:cubicBezTo>
                  <a:pt x="2529" y="956"/>
                  <a:pt x="2529" y="956"/>
                  <a:pt x="2529" y="956"/>
                </a:cubicBezTo>
                <a:cubicBezTo>
                  <a:pt x="2529" y="955"/>
                  <a:pt x="2529" y="955"/>
                  <a:pt x="2529" y="955"/>
                </a:cubicBezTo>
                <a:cubicBezTo>
                  <a:pt x="2530" y="954"/>
                  <a:pt x="2530" y="954"/>
                  <a:pt x="2530" y="954"/>
                </a:cubicBezTo>
                <a:cubicBezTo>
                  <a:pt x="2529" y="950"/>
                  <a:pt x="2529" y="950"/>
                  <a:pt x="2529" y="950"/>
                </a:cubicBezTo>
                <a:cubicBezTo>
                  <a:pt x="2528" y="950"/>
                  <a:pt x="2528" y="950"/>
                  <a:pt x="2528" y="950"/>
                </a:cubicBezTo>
                <a:cubicBezTo>
                  <a:pt x="2528" y="948"/>
                  <a:pt x="2528" y="948"/>
                  <a:pt x="2528" y="948"/>
                </a:cubicBezTo>
                <a:cubicBezTo>
                  <a:pt x="2527" y="946"/>
                  <a:pt x="2527" y="946"/>
                  <a:pt x="2527" y="946"/>
                </a:cubicBezTo>
                <a:cubicBezTo>
                  <a:pt x="2526" y="945"/>
                  <a:pt x="2526" y="945"/>
                  <a:pt x="2526" y="945"/>
                </a:cubicBezTo>
                <a:cubicBezTo>
                  <a:pt x="2526" y="946"/>
                  <a:pt x="2526" y="946"/>
                  <a:pt x="2526" y="946"/>
                </a:cubicBezTo>
                <a:cubicBezTo>
                  <a:pt x="2526" y="947"/>
                  <a:pt x="2526" y="947"/>
                  <a:pt x="2526" y="947"/>
                </a:cubicBezTo>
                <a:cubicBezTo>
                  <a:pt x="2525" y="947"/>
                  <a:pt x="2525" y="947"/>
                  <a:pt x="2525" y="947"/>
                </a:cubicBezTo>
                <a:cubicBezTo>
                  <a:pt x="2524" y="945"/>
                  <a:pt x="2524" y="945"/>
                  <a:pt x="2524" y="945"/>
                </a:cubicBezTo>
                <a:cubicBezTo>
                  <a:pt x="2523" y="944"/>
                  <a:pt x="2523" y="944"/>
                  <a:pt x="2523" y="944"/>
                </a:cubicBezTo>
                <a:cubicBezTo>
                  <a:pt x="2523" y="942"/>
                  <a:pt x="2523" y="942"/>
                  <a:pt x="2523" y="942"/>
                </a:cubicBezTo>
                <a:cubicBezTo>
                  <a:pt x="2522" y="941"/>
                  <a:pt x="2522" y="941"/>
                  <a:pt x="2522" y="941"/>
                </a:cubicBezTo>
                <a:cubicBezTo>
                  <a:pt x="2522" y="939"/>
                  <a:pt x="2522" y="939"/>
                  <a:pt x="2522" y="939"/>
                </a:cubicBezTo>
                <a:cubicBezTo>
                  <a:pt x="2521" y="938"/>
                  <a:pt x="2521" y="938"/>
                  <a:pt x="2521" y="938"/>
                </a:cubicBezTo>
                <a:cubicBezTo>
                  <a:pt x="2520" y="938"/>
                  <a:pt x="2520" y="938"/>
                  <a:pt x="2520" y="938"/>
                </a:cubicBezTo>
                <a:cubicBezTo>
                  <a:pt x="2519" y="937"/>
                  <a:pt x="2519" y="937"/>
                  <a:pt x="2519" y="937"/>
                </a:cubicBezTo>
                <a:cubicBezTo>
                  <a:pt x="2518" y="938"/>
                  <a:pt x="2518" y="938"/>
                  <a:pt x="2518" y="938"/>
                </a:cubicBezTo>
                <a:cubicBezTo>
                  <a:pt x="2518" y="939"/>
                  <a:pt x="2518" y="939"/>
                  <a:pt x="2518" y="939"/>
                </a:cubicBezTo>
                <a:cubicBezTo>
                  <a:pt x="2517" y="939"/>
                  <a:pt x="2517" y="939"/>
                  <a:pt x="2517" y="939"/>
                </a:cubicBezTo>
                <a:cubicBezTo>
                  <a:pt x="2516" y="939"/>
                  <a:pt x="2516" y="939"/>
                  <a:pt x="2516" y="939"/>
                </a:cubicBezTo>
                <a:cubicBezTo>
                  <a:pt x="2517" y="937"/>
                  <a:pt x="2517" y="937"/>
                  <a:pt x="2517" y="937"/>
                </a:cubicBezTo>
                <a:cubicBezTo>
                  <a:pt x="2515" y="934"/>
                  <a:pt x="2515" y="934"/>
                  <a:pt x="2515" y="934"/>
                </a:cubicBezTo>
                <a:cubicBezTo>
                  <a:pt x="2515" y="933"/>
                  <a:pt x="2515" y="933"/>
                  <a:pt x="2515" y="933"/>
                </a:cubicBezTo>
                <a:cubicBezTo>
                  <a:pt x="2515" y="930"/>
                  <a:pt x="2515" y="930"/>
                  <a:pt x="2515" y="930"/>
                </a:cubicBezTo>
                <a:cubicBezTo>
                  <a:pt x="2515" y="930"/>
                  <a:pt x="2515" y="930"/>
                  <a:pt x="2515" y="930"/>
                </a:cubicBezTo>
                <a:cubicBezTo>
                  <a:pt x="2516" y="928"/>
                  <a:pt x="2516" y="928"/>
                  <a:pt x="2516" y="928"/>
                </a:cubicBezTo>
                <a:cubicBezTo>
                  <a:pt x="2515" y="928"/>
                  <a:pt x="2515" y="928"/>
                  <a:pt x="2515" y="928"/>
                </a:cubicBezTo>
                <a:cubicBezTo>
                  <a:pt x="2514" y="928"/>
                  <a:pt x="2514" y="928"/>
                  <a:pt x="2514" y="928"/>
                </a:cubicBezTo>
                <a:cubicBezTo>
                  <a:pt x="2515" y="926"/>
                  <a:pt x="2515" y="926"/>
                  <a:pt x="2515" y="926"/>
                </a:cubicBezTo>
                <a:cubicBezTo>
                  <a:pt x="2515" y="923"/>
                  <a:pt x="2515" y="923"/>
                  <a:pt x="2515" y="923"/>
                </a:cubicBezTo>
                <a:cubicBezTo>
                  <a:pt x="2518" y="920"/>
                  <a:pt x="2518" y="920"/>
                  <a:pt x="2518" y="920"/>
                </a:cubicBezTo>
                <a:cubicBezTo>
                  <a:pt x="2518" y="913"/>
                  <a:pt x="2518" y="913"/>
                  <a:pt x="2518" y="913"/>
                </a:cubicBezTo>
                <a:cubicBezTo>
                  <a:pt x="2520" y="911"/>
                  <a:pt x="2520" y="911"/>
                  <a:pt x="2520" y="911"/>
                </a:cubicBezTo>
                <a:cubicBezTo>
                  <a:pt x="2520" y="908"/>
                  <a:pt x="2520" y="908"/>
                  <a:pt x="2520" y="908"/>
                </a:cubicBezTo>
                <a:cubicBezTo>
                  <a:pt x="2521" y="907"/>
                  <a:pt x="2521" y="907"/>
                  <a:pt x="2521" y="907"/>
                </a:cubicBezTo>
                <a:cubicBezTo>
                  <a:pt x="2522" y="904"/>
                  <a:pt x="2522" y="904"/>
                  <a:pt x="2522" y="904"/>
                </a:cubicBezTo>
                <a:cubicBezTo>
                  <a:pt x="2521" y="903"/>
                  <a:pt x="2521" y="903"/>
                  <a:pt x="2521" y="903"/>
                </a:cubicBezTo>
                <a:cubicBezTo>
                  <a:pt x="2521" y="902"/>
                  <a:pt x="2521" y="902"/>
                  <a:pt x="2521" y="902"/>
                </a:cubicBezTo>
                <a:cubicBezTo>
                  <a:pt x="2521" y="900"/>
                  <a:pt x="2521" y="900"/>
                  <a:pt x="2521" y="900"/>
                </a:cubicBezTo>
                <a:cubicBezTo>
                  <a:pt x="2522" y="898"/>
                  <a:pt x="2522" y="898"/>
                  <a:pt x="2522" y="898"/>
                </a:cubicBezTo>
                <a:cubicBezTo>
                  <a:pt x="2522" y="896"/>
                  <a:pt x="2522" y="896"/>
                  <a:pt x="2522" y="896"/>
                </a:cubicBezTo>
                <a:cubicBezTo>
                  <a:pt x="2520" y="895"/>
                  <a:pt x="2520" y="895"/>
                  <a:pt x="2520" y="895"/>
                </a:cubicBezTo>
                <a:cubicBezTo>
                  <a:pt x="2521" y="894"/>
                  <a:pt x="2521" y="894"/>
                  <a:pt x="2521" y="894"/>
                </a:cubicBezTo>
                <a:cubicBezTo>
                  <a:pt x="2521" y="893"/>
                  <a:pt x="2521" y="893"/>
                  <a:pt x="2521" y="893"/>
                </a:cubicBezTo>
                <a:cubicBezTo>
                  <a:pt x="2521" y="894"/>
                  <a:pt x="2521" y="894"/>
                  <a:pt x="2521" y="894"/>
                </a:cubicBezTo>
                <a:cubicBezTo>
                  <a:pt x="2522" y="894"/>
                  <a:pt x="2522" y="894"/>
                  <a:pt x="2522" y="894"/>
                </a:cubicBezTo>
                <a:cubicBezTo>
                  <a:pt x="2523" y="893"/>
                  <a:pt x="2523" y="893"/>
                  <a:pt x="2523" y="893"/>
                </a:cubicBezTo>
                <a:cubicBezTo>
                  <a:pt x="2524" y="894"/>
                  <a:pt x="2524" y="894"/>
                  <a:pt x="2524" y="894"/>
                </a:cubicBezTo>
                <a:cubicBezTo>
                  <a:pt x="2525" y="893"/>
                  <a:pt x="2525" y="893"/>
                  <a:pt x="2525" y="893"/>
                </a:cubicBezTo>
                <a:cubicBezTo>
                  <a:pt x="2527" y="893"/>
                  <a:pt x="2527" y="893"/>
                  <a:pt x="2527" y="893"/>
                </a:cubicBezTo>
                <a:cubicBezTo>
                  <a:pt x="2527" y="893"/>
                  <a:pt x="2527" y="893"/>
                  <a:pt x="2527" y="893"/>
                </a:cubicBezTo>
                <a:cubicBezTo>
                  <a:pt x="2528" y="893"/>
                  <a:pt x="2528" y="893"/>
                  <a:pt x="2528" y="893"/>
                </a:cubicBezTo>
                <a:cubicBezTo>
                  <a:pt x="2528" y="893"/>
                  <a:pt x="2528" y="893"/>
                  <a:pt x="2528" y="893"/>
                </a:cubicBezTo>
                <a:cubicBezTo>
                  <a:pt x="2530" y="894"/>
                  <a:pt x="2530" y="894"/>
                  <a:pt x="2530" y="894"/>
                </a:cubicBezTo>
                <a:cubicBezTo>
                  <a:pt x="2531" y="895"/>
                  <a:pt x="2531" y="895"/>
                  <a:pt x="2531" y="895"/>
                </a:cubicBezTo>
                <a:cubicBezTo>
                  <a:pt x="2530" y="896"/>
                  <a:pt x="2530" y="896"/>
                  <a:pt x="2530" y="896"/>
                </a:cubicBezTo>
                <a:cubicBezTo>
                  <a:pt x="2530" y="898"/>
                  <a:pt x="2530" y="898"/>
                  <a:pt x="2530" y="898"/>
                </a:cubicBezTo>
                <a:cubicBezTo>
                  <a:pt x="2531" y="900"/>
                  <a:pt x="2531" y="900"/>
                  <a:pt x="2531" y="900"/>
                </a:cubicBezTo>
                <a:cubicBezTo>
                  <a:pt x="2530" y="901"/>
                  <a:pt x="2530" y="901"/>
                  <a:pt x="2530" y="901"/>
                </a:cubicBezTo>
                <a:cubicBezTo>
                  <a:pt x="2530" y="902"/>
                  <a:pt x="2530" y="902"/>
                  <a:pt x="2530" y="902"/>
                </a:cubicBezTo>
                <a:cubicBezTo>
                  <a:pt x="2531" y="902"/>
                  <a:pt x="2531" y="902"/>
                  <a:pt x="2531" y="902"/>
                </a:cubicBezTo>
                <a:cubicBezTo>
                  <a:pt x="2533" y="903"/>
                  <a:pt x="2533" y="903"/>
                  <a:pt x="2533" y="903"/>
                </a:cubicBezTo>
                <a:cubicBezTo>
                  <a:pt x="2535" y="902"/>
                  <a:pt x="2535" y="902"/>
                  <a:pt x="2535" y="902"/>
                </a:cubicBezTo>
                <a:cubicBezTo>
                  <a:pt x="2537" y="903"/>
                  <a:pt x="2537" y="903"/>
                  <a:pt x="2537" y="903"/>
                </a:cubicBezTo>
                <a:cubicBezTo>
                  <a:pt x="2538" y="903"/>
                  <a:pt x="2538" y="903"/>
                  <a:pt x="2538" y="903"/>
                </a:cubicBezTo>
                <a:cubicBezTo>
                  <a:pt x="2538" y="903"/>
                  <a:pt x="2538" y="903"/>
                  <a:pt x="2538" y="903"/>
                </a:cubicBezTo>
                <a:cubicBezTo>
                  <a:pt x="2538" y="902"/>
                  <a:pt x="2538" y="902"/>
                  <a:pt x="2538" y="902"/>
                </a:cubicBezTo>
                <a:cubicBezTo>
                  <a:pt x="2539" y="901"/>
                  <a:pt x="2539" y="901"/>
                  <a:pt x="2539" y="901"/>
                </a:cubicBezTo>
                <a:cubicBezTo>
                  <a:pt x="2540" y="902"/>
                  <a:pt x="2540" y="902"/>
                  <a:pt x="2540" y="902"/>
                </a:cubicBezTo>
                <a:cubicBezTo>
                  <a:pt x="2543" y="905"/>
                  <a:pt x="2543" y="905"/>
                  <a:pt x="2543" y="905"/>
                </a:cubicBezTo>
                <a:cubicBezTo>
                  <a:pt x="2544" y="905"/>
                  <a:pt x="2544" y="905"/>
                  <a:pt x="2544" y="905"/>
                </a:cubicBezTo>
                <a:cubicBezTo>
                  <a:pt x="2544" y="906"/>
                  <a:pt x="2544" y="906"/>
                  <a:pt x="2544" y="906"/>
                </a:cubicBezTo>
                <a:cubicBezTo>
                  <a:pt x="2545" y="906"/>
                  <a:pt x="2545" y="906"/>
                  <a:pt x="2545" y="906"/>
                </a:cubicBezTo>
                <a:cubicBezTo>
                  <a:pt x="2547" y="908"/>
                  <a:pt x="2547" y="908"/>
                  <a:pt x="2547" y="908"/>
                </a:cubicBezTo>
                <a:cubicBezTo>
                  <a:pt x="2547" y="908"/>
                  <a:pt x="2547" y="908"/>
                  <a:pt x="2547" y="908"/>
                </a:cubicBezTo>
                <a:cubicBezTo>
                  <a:pt x="2548" y="908"/>
                  <a:pt x="2548" y="908"/>
                  <a:pt x="2548" y="908"/>
                </a:cubicBezTo>
                <a:cubicBezTo>
                  <a:pt x="2548" y="907"/>
                  <a:pt x="2548" y="907"/>
                  <a:pt x="2548" y="907"/>
                </a:cubicBezTo>
                <a:cubicBezTo>
                  <a:pt x="2549" y="907"/>
                  <a:pt x="2549" y="907"/>
                  <a:pt x="2549" y="907"/>
                </a:cubicBezTo>
                <a:cubicBezTo>
                  <a:pt x="2549" y="907"/>
                  <a:pt x="2549" y="907"/>
                  <a:pt x="2549" y="907"/>
                </a:cubicBezTo>
                <a:cubicBezTo>
                  <a:pt x="2550" y="909"/>
                  <a:pt x="2550" y="909"/>
                  <a:pt x="2550" y="909"/>
                </a:cubicBezTo>
                <a:cubicBezTo>
                  <a:pt x="2550" y="910"/>
                  <a:pt x="2550" y="910"/>
                  <a:pt x="2550" y="910"/>
                </a:cubicBezTo>
                <a:cubicBezTo>
                  <a:pt x="2552" y="912"/>
                  <a:pt x="2552" y="912"/>
                  <a:pt x="2552" y="912"/>
                </a:cubicBezTo>
                <a:cubicBezTo>
                  <a:pt x="2552" y="914"/>
                  <a:pt x="2552" y="914"/>
                  <a:pt x="2552" y="914"/>
                </a:cubicBezTo>
                <a:cubicBezTo>
                  <a:pt x="2553" y="916"/>
                  <a:pt x="2553" y="916"/>
                  <a:pt x="2553" y="916"/>
                </a:cubicBezTo>
                <a:cubicBezTo>
                  <a:pt x="2554" y="915"/>
                  <a:pt x="2554" y="915"/>
                  <a:pt x="2554" y="915"/>
                </a:cubicBezTo>
                <a:cubicBezTo>
                  <a:pt x="2555" y="917"/>
                  <a:pt x="2555" y="917"/>
                  <a:pt x="2555" y="917"/>
                </a:cubicBezTo>
                <a:cubicBezTo>
                  <a:pt x="2554" y="918"/>
                  <a:pt x="2554" y="918"/>
                  <a:pt x="2554" y="918"/>
                </a:cubicBezTo>
                <a:cubicBezTo>
                  <a:pt x="2555" y="920"/>
                  <a:pt x="2555" y="920"/>
                  <a:pt x="2555" y="920"/>
                </a:cubicBezTo>
                <a:cubicBezTo>
                  <a:pt x="2555" y="921"/>
                  <a:pt x="2555" y="921"/>
                  <a:pt x="2555" y="921"/>
                </a:cubicBezTo>
                <a:cubicBezTo>
                  <a:pt x="2557" y="921"/>
                  <a:pt x="2557" y="921"/>
                  <a:pt x="2557" y="921"/>
                </a:cubicBezTo>
                <a:cubicBezTo>
                  <a:pt x="2558" y="921"/>
                  <a:pt x="2558" y="921"/>
                  <a:pt x="2558" y="921"/>
                </a:cubicBezTo>
                <a:cubicBezTo>
                  <a:pt x="2558" y="919"/>
                  <a:pt x="2558" y="919"/>
                  <a:pt x="2558" y="919"/>
                </a:cubicBezTo>
                <a:cubicBezTo>
                  <a:pt x="2559" y="918"/>
                  <a:pt x="2559" y="918"/>
                  <a:pt x="2559" y="918"/>
                </a:cubicBezTo>
                <a:cubicBezTo>
                  <a:pt x="2560" y="918"/>
                  <a:pt x="2560" y="918"/>
                  <a:pt x="2560" y="918"/>
                </a:cubicBezTo>
                <a:cubicBezTo>
                  <a:pt x="2560" y="919"/>
                  <a:pt x="2560" y="919"/>
                  <a:pt x="2560" y="919"/>
                </a:cubicBezTo>
                <a:cubicBezTo>
                  <a:pt x="2561" y="920"/>
                  <a:pt x="2561" y="920"/>
                  <a:pt x="2561" y="920"/>
                </a:cubicBezTo>
                <a:cubicBezTo>
                  <a:pt x="2561" y="922"/>
                  <a:pt x="2561" y="922"/>
                  <a:pt x="2561" y="922"/>
                </a:cubicBezTo>
                <a:cubicBezTo>
                  <a:pt x="2560" y="923"/>
                  <a:pt x="2560" y="923"/>
                  <a:pt x="2560" y="923"/>
                </a:cubicBezTo>
                <a:cubicBezTo>
                  <a:pt x="2560" y="924"/>
                  <a:pt x="2560" y="924"/>
                  <a:pt x="2560" y="924"/>
                </a:cubicBezTo>
                <a:cubicBezTo>
                  <a:pt x="2560" y="925"/>
                  <a:pt x="2560" y="925"/>
                  <a:pt x="2560" y="925"/>
                </a:cubicBezTo>
                <a:cubicBezTo>
                  <a:pt x="2562" y="925"/>
                  <a:pt x="2562" y="925"/>
                  <a:pt x="2562" y="925"/>
                </a:cubicBezTo>
                <a:cubicBezTo>
                  <a:pt x="2563" y="923"/>
                  <a:pt x="2563" y="923"/>
                  <a:pt x="2563" y="923"/>
                </a:cubicBezTo>
                <a:cubicBezTo>
                  <a:pt x="2563" y="923"/>
                  <a:pt x="2563" y="923"/>
                  <a:pt x="2563" y="923"/>
                </a:cubicBezTo>
                <a:cubicBezTo>
                  <a:pt x="2565" y="924"/>
                  <a:pt x="2565" y="924"/>
                  <a:pt x="2565" y="924"/>
                </a:cubicBezTo>
                <a:cubicBezTo>
                  <a:pt x="2567" y="924"/>
                  <a:pt x="2567" y="924"/>
                  <a:pt x="2567" y="924"/>
                </a:cubicBezTo>
                <a:cubicBezTo>
                  <a:pt x="2567" y="924"/>
                  <a:pt x="2567" y="924"/>
                  <a:pt x="2567" y="924"/>
                </a:cubicBezTo>
                <a:cubicBezTo>
                  <a:pt x="2569" y="925"/>
                  <a:pt x="2569" y="925"/>
                  <a:pt x="2569" y="925"/>
                </a:cubicBezTo>
                <a:cubicBezTo>
                  <a:pt x="2569" y="926"/>
                  <a:pt x="2569" y="926"/>
                  <a:pt x="2569" y="926"/>
                </a:cubicBezTo>
                <a:cubicBezTo>
                  <a:pt x="2570" y="927"/>
                  <a:pt x="2570" y="927"/>
                  <a:pt x="2570" y="927"/>
                </a:cubicBezTo>
                <a:cubicBezTo>
                  <a:pt x="2569" y="928"/>
                  <a:pt x="2569" y="928"/>
                  <a:pt x="2569" y="928"/>
                </a:cubicBezTo>
                <a:cubicBezTo>
                  <a:pt x="2571" y="928"/>
                  <a:pt x="2571" y="928"/>
                  <a:pt x="2571" y="928"/>
                </a:cubicBezTo>
                <a:cubicBezTo>
                  <a:pt x="2572" y="928"/>
                  <a:pt x="2572" y="928"/>
                  <a:pt x="2572" y="928"/>
                </a:cubicBezTo>
                <a:cubicBezTo>
                  <a:pt x="2573" y="929"/>
                  <a:pt x="2573" y="929"/>
                  <a:pt x="2573" y="929"/>
                </a:cubicBezTo>
                <a:cubicBezTo>
                  <a:pt x="2575" y="928"/>
                  <a:pt x="2575" y="928"/>
                  <a:pt x="2575" y="928"/>
                </a:cubicBezTo>
                <a:cubicBezTo>
                  <a:pt x="2577" y="928"/>
                  <a:pt x="2577" y="928"/>
                  <a:pt x="2577" y="928"/>
                </a:cubicBezTo>
                <a:cubicBezTo>
                  <a:pt x="2578" y="928"/>
                  <a:pt x="2578" y="928"/>
                  <a:pt x="2578" y="928"/>
                </a:cubicBezTo>
                <a:cubicBezTo>
                  <a:pt x="2577" y="929"/>
                  <a:pt x="2577" y="929"/>
                  <a:pt x="2577" y="929"/>
                </a:cubicBezTo>
                <a:cubicBezTo>
                  <a:pt x="2575" y="931"/>
                  <a:pt x="2575" y="931"/>
                  <a:pt x="2575" y="931"/>
                </a:cubicBezTo>
                <a:cubicBezTo>
                  <a:pt x="2573" y="934"/>
                  <a:pt x="2573" y="934"/>
                  <a:pt x="2573" y="934"/>
                </a:cubicBezTo>
                <a:cubicBezTo>
                  <a:pt x="2573" y="937"/>
                  <a:pt x="2573" y="937"/>
                  <a:pt x="2573" y="937"/>
                </a:cubicBezTo>
                <a:cubicBezTo>
                  <a:pt x="2573" y="938"/>
                  <a:pt x="2573" y="938"/>
                  <a:pt x="2573" y="938"/>
                </a:cubicBezTo>
                <a:cubicBezTo>
                  <a:pt x="2573" y="938"/>
                  <a:pt x="2573" y="938"/>
                  <a:pt x="2573" y="938"/>
                </a:cubicBezTo>
                <a:cubicBezTo>
                  <a:pt x="2573" y="939"/>
                  <a:pt x="2573" y="939"/>
                  <a:pt x="2573" y="939"/>
                </a:cubicBezTo>
                <a:cubicBezTo>
                  <a:pt x="2573" y="942"/>
                  <a:pt x="2573" y="942"/>
                  <a:pt x="2573" y="942"/>
                </a:cubicBezTo>
                <a:cubicBezTo>
                  <a:pt x="2574" y="942"/>
                  <a:pt x="2574" y="942"/>
                  <a:pt x="2574" y="942"/>
                </a:cubicBezTo>
                <a:cubicBezTo>
                  <a:pt x="2575" y="942"/>
                  <a:pt x="2575" y="942"/>
                  <a:pt x="2575" y="942"/>
                </a:cubicBezTo>
                <a:cubicBezTo>
                  <a:pt x="2574" y="943"/>
                  <a:pt x="2574" y="943"/>
                  <a:pt x="2574" y="943"/>
                </a:cubicBezTo>
                <a:cubicBezTo>
                  <a:pt x="2573" y="944"/>
                  <a:pt x="2573" y="944"/>
                  <a:pt x="2573" y="944"/>
                </a:cubicBezTo>
                <a:cubicBezTo>
                  <a:pt x="2571" y="945"/>
                  <a:pt x="2571" y="945"/>
                  <a:pt x="2571" y="945"/>
                </a:cubicBezTo>
                <a:cubicBezTo>
                  <a:pt x="2573" y="945"/>
                  <a:pt x="2573" y="945"/>
                  <a:pt x="2573" y="945"/>
                </a:cubicBezTo>
                <a:cubicBezTo>
                  <a:pt x="2578" y="943"/>
                  <a:pt x="2578" y="943"/>
                  <a:pt x="2578" y="943"/>
                </a:cubicBezTo>
                <a:cubicBezTo>
                  <a:pt x="2578" y="943"/>
                  <a:pt x="2578" y="943"/>
                  <a:pt x="2578" y="943"/>
                </a:cubicBezTo>
                <a:cubicBezTo>
                  <a:pt x="2578" y="943"/>
                  <a:pt x="2578" y="943"/>
                  <a:pt x="2578" y="943"/>
                </a:cubicBezTo>
                <a:cubicBezTo>
                  <a:pt x="2580" y="942"/>
                  <a:pt x="2580" y="942"/>
                  <a:pt x="2580" y="942"/>
                </a:cubicBezTo>
                <a:cubicBezTo>
                  <a:pt x="2580" y="939"/>
                  <a:pt x="2580" y="939"/>
                  <a:pt x="2580" y="939"/>
                </a:cubicBezTo>
                <a:cubicBezTo>
                  <a:pt x="2580" y="938"/>
                  <a:pt x="2580" y="938"/>
                  <a:pt x="2580" y="938"/>
                </a:cubicBezTo>
                <a:cubicBezTo>
                  <a:pt x="2582" y="939"/>
                  <a:pt x="2582" y="939"/>
                  <a:pt x="2582" y="939"/>
                </a:cubicBezTo>
                <a:cubicBezTo>
                  <a:pt x="2582" y="938"/>
                  <a:pt x="2582" y="938"/>
                  <a:pt x="2582" y="938"/>
                </a:cubicBezTo>
                <a:cubicBezTo>
                  <a:pt x="2584" y="936"/>
                  <a:pt x="2584" y="936"/>
                  <a:pt x="2584" y="936"/>
                </a:cubicBezTo>
                <a:cubicBezTo>
                  <a:pt x="2585" y="936"/>
                  <a:pt x="2585" y="936"/>
                  <a:pt x="2585" y="936"/>
                </a:cubicBezTo>
                <a:cubicBezTo>
                  <a:pt x="2586" y="935"/>
                  <a:pt x="2586" y="935"/>
                  <a:pt x="2586" y="935"/>
                </a:cubicBezTo>
                <a:cubicBezTo>
                  <a:pt x="2587" y="935"/>
                  <a:pt x="2587" y="935"/>
                  <a:pt x="2587" y="935"/>
                </a:cubicBezTo>
                <a:cubicBezTo>
                  <a:pt x="2586" y="934"/>
                  <a:pt x="2586" y="934"/>
                  <a:pt x="2586" y="934"/>
                </a:cubicBezTo>
                <a:cubicBezTo>
                  <a:pt x="2586" y="934"/>
                  <a:pt x="2586" y="934"/>
                  <a:pt x="2586" y="934"/>
                </a:cubicBezTo>
                <a:cubicBezTo>
                  <a:pt x="2586" y="932"/>
                  <a:pt x="2586" y="932"/>
                  <a:pt x="2586" y="932"/>
                </a:cubicBezTo>
                <a:cubicBezTo>
                  <a:pt x="2587" y="932"/>
                  <a:pt x="2587" y="932"/>
                  <a:pt x="2587" y="932"/>
                </a:cubicBezTo>
                <a:cubicBezTo>
                  <a:pt x="2588" y="933"/>
                  <a:pt x="2588" y="933"/>
                  <a:pt x="2588" y="933"/>
                </a:cubicBezTo>
                <a:cubicBezTo>
                  <a:pt x="2589" y="934"/>
                  <a:pt x="2589" y="934"/>
                  <a:pt x="2589" y="934"/>
                </a:cubicBezTo>
                <a:cubicBezTo>
                  <a:pt x="2590" y="932"/>
                  <a:pt x="2590" y="932"/>
                  <a:pt x="2590" y="932"/>
                </a:cubicBezTo>
                <a:cubicBezTo>
                  <a:pt x="2590" y="931"/>
                  <a:pt x="2590" y="931"/>
                  <a:pt x="2590" y="931"/>
                </a:cubicBezTo>
                <a:cubicBezTo>
                  <a:pt x="2588" y="929"/>
                  <a:pt x="2588" y="929"/>
                  <a:pt x="2588" y="929"/>
                </a:cubicBezTo>
                <a:cubicBezTo>
                  <a:pt x="2590" y="931"/>
                  <a:pt x="2590" y="931"/>
                  <a:pt x="2590" y="931"/>
                </a:cubicBezTo>
                <a:cubicBezTo>
                  <a:pt x="2592" y="930"/>
                  <a:pt x="2592" y="930"/>
                  <a:pt x="2592" y="930"/>
                </a:cubicBezTo>
                <a:cubicBezTo>
                  <a:pt x="2591" y="929"/>
                  <a:pt x="2591" y="929"/>
                  <a:pt x="2591" y="929"/>
                </a:cubicBezTo>
                <a:cubicBezTo>
                  <a:pt x="2591" y="928"/>
                  <a:pt x="2591" y="928"/>
                  <a:pt x="2591" y="928"/>
                </a:cubicBezTo>
                <a:cubicBezTo>
                  <a:pt x="2589" y="927"/>
                  <a:pt x="2589" y="927"/>
                  <a:pt x="2589" y="927"/>
                </a:cubicBezTo>
                <a:cubicBezTo>
                  <a:pt x="2590" y="927"/>
                  <a:pt x="2590" y="927"/>
                  <a:pt x="2590" y="927"/>
                </a:cubicBezTo>
                <a:cubicBezTo>
                  <a:pt x="2591" y="926"/>
                  <a:pt x="2591" y="926"/>
                  <a:pt x="2591" y="926"/>
                </a:cubicBezTo>
                <a:cubicBezTo>
                  <a:pt x="2591" y="926"/>
                  <a:pt x="2591" y="926"/>
                  <a:pt x="2591" y="926"/>
                </a:cubicBezTo>
                <a:cubicBezTo>
                  <a:pt x="2590" y="925"/>
                  <a:pt x="2590" y="925"/>
                  <a:pt x="2590" y="925"/>
                </a:cubicBezTo>
                <a:cubicBezTo>
                  <a:pt x="2591" y="925"/>
                  <a:pt x="2591" y="925"/>
                  <a:pt x="2591" y="925"/>
                </a:cubicBezTo>
                <a:cubicBezTo>
                  <a:pt x="2592" y="925"/>
                  <a:pt x="2592" y="925"/>
                  <a:pt x="2592" y="925"/>
                </a:cubicBezTo>
                <a:cubicBezTo>
                  <a:pt x="2592" y="924"/>
                  <a:pt x="2592" y="924"/>
                  <a:pt x="2592" y="924"/>
                </a:cubicBezTo>
                <a:cubicBezTo>
                  <a:pt x="2592" y="925"/>
                  <a:pt x="2592" y="925"/>
                  <a:pt x="2592" y="925"/>
                </a:cubicBezTo>
                <a:cubicBezTo>
                  <a:pt x="2592" y="926"/>
                  <a:pt x="2592" y="926"/>
                  <a:pt x="2592" y="926"/>
                </a:cubicBezTo>
                <a:cubicBezTo>
                  <a:pt x="2592" y="926"/>
                  <a:pt x="2592" y="926"/>
                  <a:pt x="2592" y="926"/>
                </a:cubicBezTo>
                <a:cubicBezTo>
                  <a:pt x="2594" y="926"/>
                  <a:pt x="2594" y="926"/>
                  <a:pt x="2594" y="926"/>
                </a:cubicBezTo>
                <a:cubicBezTo>
                  <a:pt x="2595" y="926"/>
                  <a:pt x="2595" y="926"/>
                  <a:pt x="2595" y="926"/>
                </a:cubicBezTo>
                <a:cubicBezTo>
                  <a:pt x="2598" y="926"/>
                  <a:pt x="2598" y="926"/>
                  <a:pt x="2598" y="926"/>
                </a:cubicBezTo>
                <a:cubicBezTo>
                  <a:pt x="2602" y="924"/>
                  <a:pt x="2602" y="924"/>
                  <a:pt x="2602" y="924"/>
                </a:cubicBezTo>
                <a:cubicBezTo>
                  <a:pt x="2604" y="922"/>
                  <a:pt x="2604" y="922"/>
                  <a:pt x="2604" y="922"/>
                </a:cubicBezTo>
                <a:cubicBezTo>
                  <a:pt x="2605" y="922"/>
                  <a:pt x="2605" y="922"/>
                  <a:pt x="2605" y="922"/>
                </a:cubicBezTo>
                <a:cubicBezTo>
                  <a:pt x="2606" y="921"/>
                  <a:pt x="2606" y="921"/>
                  <a:pt x="2606" y="921"/>
                </a:cubicBezTo>
                <a:cubicBezTo>
                  <a:pt x="2608" y="919"/>
                  <a:pt x="2608" y="919"/>
                  <a:pt x="2608" y="919"/>
                </a:cubicBezTo>
                <a:cubicBezTo>
                  <a:pt x="2609" y="918"/>
                  <a:pt x="2609" y="918"/>
                  <a:pt x="2609" y="918"/>
                </a:cubicBezTo>
                <a:cubicBezTo>
                  <a:pt x="2612" y="916"/>
                  <a:pt x="2612" y="916"/>
                  <a:pt x="2612" y="916"/>
                </a:cubicBezTo>
                <a:cubicBezTo>
                  <a:pt x="2613" y="916"/>
                  <a:pt x="2613" y="916"/>
                  <a:pt x="2613" y="916"/>
                </a:cubicBezTo>
                <a:cubicBezTo>
                  <a:pt x="2613" y="913"/>
                  <a:pt x="2613" y="913"/>
                  <a:pt x="2613" y="913"/>
                </a:cubicBezTo>
                <a:cubicBezTo>
                  <a:pt x="2614" y="913"/>
                  <a:pt x="2614" y="913"/>
                  <a:pt x="2614" y="913"/>
                </a:cubicBezTo>
                <a:cubicBezTo>
                  <a:pt x="2615" y="912"/>
                  <a:pt x="2615" y="912"/>
                  <a:pt x="2615" y="912"/>
                </a:cubicBezTo>
                <a:cubicBezTo>
                  <a:pt x="2615" y="911"/>
                  <a:pt x="2615" y="911"/>
                  <a:pt x="2615" y="911"/>
                </a:cubicBezTo>
                <a:cubicBezTo>
                  <a:pt x="2615" y="909"/>
                  <a:pt x="2615" y="909"/>
                  <a:pt x="2615" y="909"/>
                </a:cubicBezTo>
                <a:cubicBezTo>
                  <a:pt x="2614" y="907"/>
                  <a:pt x="2614" y="907"/>
                  <a:pt x="2614" y="907"/>
                </a:cubicBezTo>
                <a:cubicBezTo>
                  <a:pt x="2616" y="906"/>
                  <a:pt x="2616" y="906"/>
                  <a:pt x="2616" y="906"/>
                </a:cubicBezTo>
                <a:cubicBezTo>
                  <a:pt x="2616" y="904"/>
                  <a:pt x="2616" y="904"/>
                  <a:pt x="2616" y="904"/>
                </a:cubicBezTo>
                <a:cubicBezTo>
                  <a:pt x="2617" y="904"/>
                  <a:pt x="2617" y="904"/>
                  <a:pt x="2617" y="904"/>
                </a:cubicBezTo>
                <a:cubicBezTo>
                  <a:pt x="2617" y="903"/>
                  <a:pt x="2617" y="903"/>
                  <a:pt x="2617" y="903"/>
                </a:cubicBezTo>
                <a:cubicBezTo>
                  <a:pt x="2616" y="902"/>
                  <a:pt x="2616" y="902"/>
                  <a:pt x="2616" y="902"/>
                </a:cubicBezTo>
                <a:cubicBezTo>
                  <a:pt x="2616" y="900"/>
                  <a:pt x="2616" y="900"/>
                  <a:pt x="2616" y="900"/>
                </a:cubicBezTo>
                <a:cubicBezTo>
                  <a:pt x="2617" y="900"/>
                  <a:pt x="2617" y="900"/>
                  <a:pt x="2617" y="900"/>
                </a:cubicBezTo>
                <a:cubicBezTo>
                  <a:pt x="2617" y="900"/>
                  <a:pt x="2617" y="900"/>
                  <a:pt x="2617" y="900"/>
                </a:cubicBezTo>
                <a:cubicBezTo>
                  <a:pt x="2617" y="901"/>
                  <a:pt x="2617" y="901"/>
                  <a:pt x="2617" y="901"/>
                </a:cubicBezTo>
                <a:cubicBezTo>
                  <a:pt x="2618" y="901"/>
                  <a:pt x="2618" y="901"/>
                  <a:pt x="2618" y="901"/>
                </a:cubicBezTo>
                <a:cubicBezTo>
                  <a:pt x="2618" y="900"/>
                  <a:pt x="2618" y="900"/>
                  <a:pt x="2618" y="900"/>
                </a:cubicBezTo>
                <a:cubicBezTo>
                  <a:pt x="2617" y="897"/>
                  <a:pt x="2617" y="897"/>
                  <a:pt x="2617" y="897"/>
                </a:cubicBezTo>
                <a:cubicBezTo>
                  <a:pt x="2616" y="896"/>
                  <a:pt x="2616" y="896"/>
                  <a:pt x="2616" y="896"/>
                </a:cubicBezTo>
                <a:cubicBezTo>
                  <a:pt x="2616" y="895"/>
                  <a:pt x="2616" y="895"/>
                  <a:pt x="2616" y="895"/>
                </a:cubicBezTo>
                <a:cubicBezTo>
                  <a:pt x="2615" y="895"/>
                  <a:pt x="2615" y="895"/>
                  <a:pt x="2615" y="895"/>
                </a:cubicBezTo>
                <a:cubicBezTo>
                  <a:pt x="2615" y="892"/>
                  <a:pt x="2615" y="892"/>
                  <a:pt x="2615" y="892"/>
                </a:cubicBezTo>
                <a:cubicBezTo>
                  <a:pt x="2615" y="891"/>
                  <a:pt x="2615" y="891"/>
                  <a:pt x="2615" y="891"/>
                </a:cubicBezTo>
                <a:cubicBezTo>
                  <a:pt x="2615" y="890"/>
                  <a:pt x="2615" y="890"/>
                  <a:pt x="2615" y="890"/>
                </a:cubicBezTo>
                <a:cubicBezTo>
                  <a:pt x="2615" y="888"/>
                  <a:pt x="2615" y="888"/>
                  <a:pt x="2615" y="888"/>
                </a:cubicBezTo>
                <a:cubicBezTo>
                  <a:pt x="2615" y="887"/>
                  <a:pt x="2615" y="887"/>
                  <a:pt x="2615" y="887"/>
                </a:cubicBezTo>
                <a:cubicBezTo>
                  <a:pt x="2614" y="886"/>
                  <a:pt x="2614" y="886"/>
                  <a:pt x="2614" y="886"/>
                </a:cubicBezTo>
                <a:cubicBezTo>
                  <a:pt x="2613" y="883"/>
                  <a:pt x="2613" y="883"/>
                  <a:pt x="2613" y="883"/>
                </a:cubicBezTo>
                <a:cubicBezTo>
                  <a:pt x="2613" y="882"/>
                  <a:pt x="2613" y="882"/>
                  <a:pt x="2613" y="882"/>
                </a:cubicBezTo>
                <a:cubicBezTo>
                  <a:pt x="2612" y="878"/>
                  <a:pt x="2612" y="878"/>
                  <a:pt x="2612" y="878"/>
                </a:cubicBezTo>
                <a:cubicBezTo>
                  <a:pt x="2610" y="876"/>
                  <a:pt x="2610" y="876"/>
                  <a:pt x="2610" y="876"/>
                </a:cubicBezTo>
                <a:cubicBezTo>
                  <a:pt x="2611" y="875"/>
                  <a:pt x="2611" y="875"/>
                  <a:pt x="2611" y="875"/>
                </a:cubicBezTo>
                <a:cubicBezTo>
                  <a:pt x="2610" y="875"/>
                  <a:pt x="2610" y="875"/>
                  <a:pt x="2610" y="875"/>
                </a:cubicBezTo>
                <a:cubicBezTo>
                  <a:pt x="2610" y="873"/>
                  <a:pt x="2610" y="873"/>
                  <a:pt x="2610" y="873"/>
                </a:cubicBezTo>
                <a:cubicBezTo>
                  <a:pt x="2608" y="871"/>
                  <a:pt x="2608" y="871"/>
                  <a:pt x="2608" y="871"/>
                </a:cubicBezTo>
                <a:cubicBezTo>
                  <a:pt x="2608" y="870"/>
                  <a:pt x="2608" y="870"/>
                  <a:pt x="2608" y="870"/>
                </a:cubicBezTo>
                <a:cubicBezTo>
                  <a:pt x="2607" y="870"/>
                  <a:pt x="2607" y="870"/>
                  <a:pt x="2607" y="870"/>
                </a:cubicBezTo>
                <a:cubicBezTo>
                  <a:pt x="2607" y="868"/>
                  <a:pt x="2607" y="868"/>
                  <a:pt x="2607" y="868"/>
                </a:cubicBezTo>
                <a:cubicBezTo>
                  <a:pt x="2606" y="866"/>
                  <a:pt x="2606" y="866"/>
                  <a:pt x="2606" y="866"/>
                </a:cubicBezTo>
                <a:cubicBezTo>
                  <a:pt x="2601" y="862"/>
                  <a:pt x="2601" y="862"/>
                  <a:pt x="2601" y="862"/>
                </a:cubicBezTo>
                <a:cubicBezTo>
                  <a:pt x="2600" y="860"/>
                  <a:pt x="2600" y="860"/>
                  <a:pt x="2600" y="860"/>
                </a:cubicBezTo>
                <a:cubicBezTo>
                  <a:pt x="2595" y="857"/>
                  <a:pt x="2595" y="857"/>
                  <a:pt x="2595" y="857"/>
                </a:cubicBezTo>
                <a:cubicBezTo>
                  <a:pt x="2590" y="854"/>
                  <a:pt x="2590" y="854"/>
                  <a:pt x="2590" y="854"/>
                </a:cubicBezTo>
                <a:cubicBezTo>
                  <a:pt x="2590" y="853"/>
                  <a:pt x="2590" y="853"/>
                  <a:pt x="2590" y="853"/>
                </a:cubicBezTo>
                <a:cubicBezTo>
                  <a:pt x="2587" y="852"/>
                  <a:pt x="2587" y="852"/>
                  <a:pt x="2587" y="852"/>
                </a:cubicBezTo>
                <a:cubicBezTo>
                  <a:pt x="2583" y="848"/>
                  <a:pt x="2583" y="848"/>
                  <a:pt x="2583" y="848"/>
                </a:cubicBezTo>
                <a:cubicBezTo>
                  <a:pt x="2583" y="847"/>
                  <a:pt x="2583" y="847"/>
                  <a:pt x="2583" y="847"/>
                </a:cubicBezTo>
                <a:cubicBezTo>
                  <a:pt x="2582" y="845"/>
                  <a:pt x="2582" y="845"/>
                  <a:pt x="2582" y="845"/>
                </a:cubicBezTo>
                <a:cubicBezTo>
                  <a:pt x="2583" y="844"/>
                  <a:pt x="2583" y="844"/>
                  <a:pt x="2583" y="844"/>
                </a:cubicBezTo>
                <a:cubicBezTo>
                  <a:pt x="2583" y="843"/>
                  <a:pt x="2583" y="843"/>
                  <a:pt x="2583" y="843"/>
                </a:cubicBezTo>
                <a:cubicBezTo>
                  <a:pt x="2581" y="841"/>
                  <a:pt x="2581" y="841"/>
                  <a:pt x="2581" y="841"/>
                </a:cubicBezTo>
                <a:cubicBezTo>
                  <a:pt x="2580" y="841"/>
                  <a:pt x="2580" y="841"/>
                  <a:pt x="2580" y="841"/>
                </a:cubicBezTo>
                <a:cubicBezTo>
                  <a:pt x="2578" y="838"/>
                  <a:pt x="2578" y="838"/>
                  <a:pt x="2578" y="838"/>
                </a:cubicBezTo>
                <a:cubicBezTo>
                  <a:pt x="2575" y="837"/>
                  <a:pt x="2575" y="837"/>
                  <a:pt x="2575" y="837"/>
                </a:cubicBezTo>
                <a:cubicBezTo>
                  <a:pt x="2573" y="836"/>
                  <a:pt x="2573" y="836"/>
                  <a:pt x="2573" y="836"/>
                </a:cubicBezTo>
                <a:cubicBezTo>
                  <a:pt x="2574" y="836"/>
                  <a:pt x="2574" y="836"/>
                  <a:pt x="2574" y="836"/>
                </a:cubicBezTo>
                <a:cubicBezTo>
                  <a:pt x="2575" y="834"/>
                  <a:pt x="2575" y="834"/>
                  <a:pt x="2575" y="834"/>
                </a:cubicBezTo>
                <a:cubicBezTo>
                  <a:pt x="2573" y="833"/>
                  <a:pt x="2573" y="833"/>
                  <a:pt x="2573" y="833"/>
                </a:cubicBezTo>
                <a:cubicBezTo>
                  <a:pt x="2574" y="831"/>
                  <a:pt x="2574" y="831"/>
                  <a:pt x="2574" y="831"/>
                </a:cubicBezTo>
                <a:cubicBezTo>
                  <a:pt x="2575" y="828"/>
                  <a:pt x="2575" y="828"/>
                  <a:pt x="2575" y="828"/>
                </a:cubicBezTo>
                <a:cubicBezTo>
                  <a:pt x="2574" y="827"/>
                  <a:pt x="2574" y="827"/>
                  <a:pt x="2574" y="827"/>
                </a:cubicBezTo>
                <a:cubicBezTo>
                  <a:pt x="2573" y="826"/>
                  <a:pt x="2573" y="826"/>
                  <a:pt x="2573" y="826"/>
                </a:cubicBezTo>
                <a:cubicBezTo>
                  <a:pt x="2573" y="825"/>
                  <a:pt x="2573" y="825"/>
                  <a:pt x="2573" y="825"/>
                </a:cubicBezTo>
                <a:cubicBezTo>
                  <a:pt x="2574" y="824"/>
                  <a:pt x="2574" y="824"/>
                  <a:pt x="2574" y="824"/>
                </a:cubicBezTo>
                <a:cubicBezTo>
                  <a:pt x="2575" y="822"/>
                  <a:pt x="2575" y="822"/>
                  <a:pt x="2575" y="822"/>
                </a:cubicBezTo>
                <a:cubicBezTo>
                  <a:pt x="2576" y="821"/>
                  <a:pt x="2576" y="821"/>
                  <a:pt x="2576" y="821"/>
                </a:cubicBezTo>
                <a:cubicBezTo>
                  <a:pt x="2576" y="821"/>
                  <a:pt x="2576" y="821"/>
                  <a:pt x="2576" y="821"/>
                </a:cubicBezTo>
                <a:cubicBezTo>
                  <a:pt x="2576" y="821"/>
                  <a:pt x="2576" y="821"/>
                  <a:pt x="2576" y="821"/>
                </a:cubicBezTo>
                <a:cubicBezTo>
                  <a:pt x="2577" y="821"/>
                  <a:pt x="2577" y="821"/>
                  <a:pt x="2577" y="821"/>
                </a:cubicBezTo>
                <a:cubicBezTo>
                  <a:pt x="2579" y="819"/>
                  <a:pt x="2579" y="819"/>
                  <a:pt x="2579" y="819"/>
                </a:cubicBezTo>
                <a:cubicBezTo>
                  <a:pt x="2580" y="819"/>
                  <a:pt x="2580" y="819"/>
                  <a:pt x="2580" y="819"/>
                </a:cubicBezTo>
                <a:cubicBezTo>
                  <a:pt x="2580" y="818"/>
                  <a:pt x="2580" y="818"/>
                  <a:pt x="2580" y="818"/>
                </a:cubicBezTo>
                <a:cubicBezTo>
                  <a:pt x="2580" y="817"/>
                  <a:pt x="2580" y="817"/>
                  <a:pt x="2580" y="817"/>
                </a:cubicBezTo>
                <a:cubicBezTo>
                  <a:pt x="2580" y="816"/>
                  <a:pt x="2580" y="816"/>
                  <a:pt x="2580" y="816"/>
                </a:cubicBezTo>
                <a:cubicBezTo>
                  <a:pt x="2580" y="815"/>
                  <a:pt x="2580" y="815"/>
                  <a:pt x="2580" y="815"/>
                </a:cubicBezTo>
                <a:cubicBezTo>
                  <a:pt x="2580" y="813"/>
                  <a:pt x="2580" y="813"/>
                  <a:pt x="2580" y="813"/>
                </a:cubicBezTo>
                <a:cubicBezTo>
                  <a:pt x="2580" y="812"/>
                  <a:pt x="2580" y="812"/>
                  <a:pt x="2580" y="812"/>
                </a:cubicBezTo>
                <a:cubicBezTo>
                  <a:pt x="2580" y="811"/>
                  <a:pt x="2580" y="811"/>
                  <a:pt x="2580" y="811"/>
                </a:cubicBezTo>
                <a:cubicBezTo>
                  <a:pt x="2580" y="810"/>
                  <a:pt x="2580" y="810"/>
                  <a:pt x="2580" y="810"/>
                </a:cubicBezTo>
                <a:cubicBezTo>
                  <a:pt x="2581" y="810"/>
                  <a:pt x="2581" y="810"/>
                  <a:pt x="2581" y="810"/>
                </a:cubicBezTo>
                <a:cubicBezTo>
                  <a:pt x="2582" y="811"/>
                  <a:pt x="2582" y="811"/>
                  <a:pt x="2582" y="811"/>
                </a:cubicBezTo>
                <a:cubicBezTo>
                  <a:pt x="2583" y="811"/>
                  <a:pt x="2583" y="811"/>
                  <a:pt x="2583" y="811"/>
                </a:cubicBezTo>
                <a:cubicBezTo>
                  <a:pt x="2583" y="810"/>
                  <a:pt x="2583" y="810"/>
                  <a:pt x="2583" y="810"/>
                </a:cubicBezTo>
                <a:cubicBezTo>
                  <a:pt x="2585" y="810"/>
                  <a:pt x="2585" y="810"/>
                  <a:pt x="2585" y="810"/>
                </a:cubicBezTo>
                <a:cubicBezTo>
                  <a:pt x="2586" y="810"/>
                  <a:pt x="2586" y="810"/>
                  <a:pt x="2586" y="810"/>
                </a:cubicBezTo>
                <a:cubicBezTo>
                  <a:pt x="2586" y="809"/>
                  <a:pt x="2586" y="809"/>
                  <a:pt x="2586" y="809"/>
                </a:cubicBezTo>
                <a:cubicBezTo>
                  <a:pt x="2587" y="809"/>
                  <a:pt x="2587" y="809"/>
                  <a:pt x="2587" y="809"/>
                </a:cubicBezTo>
                <a:cubicBezTo>
                  <a:pt x="2587" y="807"/>
                  <a:pt x="2587" y="807"/>
                  <a:pt x="2587" y="807"/>
                </a:cubicBezTo>
                <a:cubicBezTo>
                  <a:pt x="2587" y="806"/>
                  <a:pt x="2587" y="806"/>
                  <a:pt x="2587" y="806"/>
                </a:cubicBezTo>
                <a:cubicBezTo>
                  <a:pt x="2589" y="806"/>
                  <a:pt x="2589" y="806"/>
                  <a:pt x="2589" y="806"/>
                </a:cubicBezTo>
                <a:cubicBezTo>
                  <a:pt x="2591" y="806"/>
                  <a:pt x="2591" y="806"/>
                  <a:pt x="2591" y="806"/>
                </a:cubicBezTo>
                <a:cubicBezTo>
                  <a:pt x="2593" y="805"/>
                  <a:pt x="2593" y="805"/>
                  <a:pt x="2593" y="805"/>
                </a:cubicBezTo>
                <a:cubicBezTo>
                  <a:pt x="2594" y="805"/>
                  <a:pt x="2594" y="805"/>
                  <a:pt x="2594" y="805"/>
                </a:cubicBezTo>
                <a:cubicBezTo>
                  <a:pt x="2595" y="805"/>
                  <a:pt x="2595" y="805"/>
                  <a:pt x="2595" y="805"/>
                </a:cubicBezTo>
                <a:cubicBezTo>
                  <a:pt x="2595" y="804"/>
                  <a:pt x="2595" y="804"/>
                  <a:pt x="2595" y="804"/>
                </a:cubicBezTo>
                <a:cubicBezTo>
                  <a:pt x="2595" y="803"/>
                  <a:pt x="2595" y="803"/>
                  <a:pt x="2595" y="803"/>
                </a:cubicBezTo>
                <a:cubicBezTo>
                  <a:pt x="2595" y="803"/>
                  <a:pt x="2595" y="803"/>
                  <a:pt x="2595" y="803"/>
                </a:cubicBezTo>
                <a:cubicBezTo>
                  <a:pt x="2595" y="803"/>
                  <a:pt x="2595" y="803"/>
                  <a:pt x="2595" y="803"/>
                </a:cubicBezTo>
                <a:cubicBezTo>
                  <a:pt x="2595" y="803"/>
                  <a:pt x="2595" y="803"/>
                  <a:pt x="2595" y="803"/>
                </a:cubicBezTo>
                <a:cubicBezTo>
                  <a:pt x="2595" y="803"/>
                  <a:pt x="2595" y="803"/>
                  <a:pt x="2595" y="803"/>
                </a:cubicBezTo>
                <a:cubicBezTo>
                  <a:pt x="2596" y="803"/>
                  <a:pt x="2596" y="803"/>
                  <a:pt x="2596" y="803"/>
                </a:cubicBezTo>
                <a:cubicBezTo>
                  <a:pt x="2596" y="802"/>
                  <a:pt x="2596" y="802"/>
                  <a:pt x="2596" y="802"/>
                </a:cubicBezTo>
                <a:cubicBezTo>
                  <a:pt x="2598" y="803"/>
                  <a:pt x="2598" y="803"/>
                  <a:pt x="2598" y="803"/>
                </a:cubicBezTo>
                <a:cubicBezTo>
                  <a:pt x="2599" y="802"/>
                  <a:pt x="2599" y="802"/>
                  <a:pt x="2599" y="802"/>
                </a:cubicBezTo>
                <a:cubicBezTo>
                  <a:pt x="2599" y="801"/>
                  <a:pt x="2599" y="801"/>
                  <a:pt x="2599" y="801"/>
                </a:cubicBezTo>
                <a:cubicBezTo>
                  <a:pt x="2600" y="799"/>
                  <a:pt x="2600" y="799"/>
                  <a:pt x="2600" y="799"/>
                </a:cubicBezTo>
                <a:cubicBezTo>
                  <a:pt x="2601" y="801"/>
                  <a:pt x="2601" y="801"/>
                  <a:pt x="2601" y="801"/>
                </a:cubicBezTo>
                <a:cubicBezTo>
                  <a:pt x="2603" y="803"/>
                  <a:pt x="2603" y="803"/>
                  <a:pt x="2603" y="803"/>
                </a:cubicBezTo>
                <a:cubicBezTo>
                  <a:pt x="2604" y="803"/>
                  <a:pt x="2604" y="803"/>
                  <a:pt x="2604" y="803"/>
                </a:cubicBezTo>
                <a:cubicBezTo>
                  <a:pt x="2606" y="805"/>
                  <a:pt x="2606" y="805"/>
                  <a:pt x="2606" y="805"/>
                </a:cubicBezTo>
                <a:cubicBezTo>
                  <a:pt x="2607" y="804"/>
                  <a:pt x="2607" y="804"/>
                  <a:pt x="2607" y="804"/>
                </a:cubicBezTo>
                <a:cubicBezTo>
                  <a:pt x="2608" y="804"/>
                  <a:pt x="2608" y="804"/>
                  <a:pt x="2608" y="804"/>
                </a:cubicBezTo>
                <a:cubicBezTo>
                  <a:pt x="2609" y="803"/>
                  <a:pt x="2609" y="803"/>
                  <a:pt x="2609" y="803"/>
                </a:cubicBezTo>
                <a:cubicBezTo>
                  <a:pt x="2611" y="804"/>
                  <a:pt x="2611" y="804"/>
                  <a:pt x="2611" y="804"/>
                </a:cubicBezTo>
                <a:cubicBezTo>
                  <a:pt x="2612" y="804"/>
                  <a:pt x="2612" y="804"/>
                  <a:pt x="2612" y="804"/>
                </a:cubicBezTo>
                <a:cubicBezTo>
                  <a:pt x="2613" y="804"/>
                  <a:pt x="2613" y="804"/>
                  <a:pt x="2613" y="804"/>
                </a:cubicBezTo>
                <a:cubicBezTo>
                  <a:pt x="2614" y="805"/>
                  <a:pt x="2614" y="805"/>
                  <a:pt x="2614" y="805"/>
                </a:cubicBezTo>
                <a:cubicBezTo>
                  <a:pt x="2612" y="805"/>
                  <a:pt x="2612" y="805"/>
                  <a:pt x="2612" y="805"/>
                </a:cubicBezTo>
                <a:cubicBezTo>
                  <a:pt x="2612" y="807"/>
                  <a:pt x="2612" y="807"/>
                  <a:pt x="2612" y="807"/>
                </a:cubicBezTo>
                <a:cubicBezTo>
                  <a:pt x="2610" y="808"/>
                  <a:pt x="2610" y="808"/>
                  <a:pt x="2610" y="808"/>
                </a:cubicBezTo>
                <a:cubicBezTo>
                  <a:pt x="2610" y="810"/>
                  <a:pt x="2610" y="810"/>
                  <a:pt x="2610" y="810"/>
                </a:cubicBezTo>
                <a:cubicBezTo>
                  <a:pt x="2613" y="813"/>
                  <a:pt x="2613" y="813"/>
                  <a:pt x="2613" y="813"/>
                </a:cubicBezTo>
                <a:cubicBezTo>
                  <a:pt x="2614" y="814"/>
                  <a:pt x="2614" y="814"/>
                  <a:pt x="2614" y="814"/>
                </a:cubicBezTo>
                <a:cubicBezTo>
                  <a:pt x="2614" y="815"/>
                  <a:pt x="2614" y="815"/>
                  <a:pt x="2614" y="815"/>
                </a:cubicBezTo>
                <a:cubicBezTo>
                  <a:pt x="2614" y="817"/>
                  <a:pt x="2614" y="817"/>
                  <a:pt x="2614" y="817"/>
                </a:cubicBezTo>
                <a:cubicBezTo>
                  <a:pt x="2615" y="817"/>
                  <a:pt x="2615" y="817"/>
                  <a:pt x="2615" y="817"/>
                </a:cubicBezTo>
                <a:cubicBezTo>
                  <a:pt x="2616" y="815"/>
                  <a:pt x="2616" y="815"/>
                  <a:pt x="2616" y="815"/>
                </a:cubicBezTo>
                <a:cubicBezTo>
                  <a:pt x="2618" y="816"/>
                  <a:pt x="2618" y="816"/>
                  <a:pt x="2618" y="816"/>
                </a:cubicBezTo>
                <a:cubicBezTo>
                  <a:pt x="2618" y="816"/>
                  <a:pt x="2618" y="816"/>
                  <a:pt x="2618" y="816"/>
                </a:cubicBezTo>
                <a:cubicBezTo>
                  <a:pt x="2619" y="816"/>
                  <a:pt x="2619" y="816"/>
                  <a:pt x="2619" y="816"/>
                </a:cubicBezTo>
                <a:cubicBezTo>
                  <a:pt x="2621" y="814"/>
                  <a:pt x="2621" y="814"/>
                  <a:pt x="2621" y="814"/>
                </a:cubicBezTo>
                <a:cubicBezTo>
                  <a:pt x="2620" y="813"/>
                  <a:pt x="2620" y="813"/>
                  <a:pt x="2620" y="813"/>
                </a:cubicBezTo>
                <a:cubicBezTo>
                  <a:pt x="2620" y="813"/>
                  <a:pt x="2620" y="813"/>
                  <a:pt x="2620" y="813"/>
                </a:cubicBezTo>
                <a:cubicBezTo>
                  <a:pt x="2620" y="812"/>
                  <a:pt x="2620" y="812"/>
                  <a:pt x="2620" y="812"/>
                </a:cubicBezTo>
                <a:cubicBezTo>
                  <a:pt x="2618" y="810"/>
                  <a:pt x="2618" y="810"/>
                  <a:pt x="2618" y="810"/>
                </a:cubicBezTo>
                <a:cubicBezTo>
                  <a:pt x="2617" y="810"/>
                  <a:pt x="2617" y="810"/>
                  <a:pt x="2617" y="810"/>
                </a:cubicBezTo>
                <a:cubicBezTo>
                  <a:pt x="2616" y="808"/>
                  <a:pt x="2616" y="808"/>
                  <a:pt x="2616" y="808"/>
                </a:cubicBezTo>
                <a:cubicBezTo>
                  <a:pt x="2617" y="808"/>
                  <a:pt x="2617" y="808"/>
                  <a:pt x="2617" y="808"/>
                </a:cubicBezTo>
                <a:cubicBezTo>
                  <a:pt x="2618" y="807"/>
                  <a:pt x="2618" y="807"/>
                  <a:pt x="2618" y="807"/>
                </a:cubicBezTo>
                <a:cubicBezTo>
                  <a:pt x="2619" y="805"/>
                  <a:pt x="2619" y="805"/>
                  <a:pt x="2619" y="805"/>
                </a:cubicBezTo>
                <a:cubicBezTo>
                  <a:pt x="2618" y="804"/>
                  <a:pt x="2618" y="804"/>
                  <a:pt x="2618" y="804"/>
                </a:cubicBezTo>
                <a:cubicBezTo>
                  <a:pt x="2619" y="804"/>
                  <a:pt x="2619" y="804"/>
                  <a:pt x="2619" y="804"/>
                </a:cubicBezTo>
                <a:cubicBezTo>
                  <a:pt x="2620" y="803"/>
                  <a:pt x="2620" y="803"/>
                  <a:pt x="2620" y="803"/>
                </a:cubicBezTo>
                <a:cubicBezTo>
                  <a:pt x="2620" y="804"/>
                  <a:pt x="2620" y="804"/>
                  <a:pt x="2620" y="804"/>
                </a:cubicBezTo>
                <a:cubicBezTo>
                  <a:pt x="2620" y="805"/>
                  <a:pt x="2620" y="805"/>
                  <a:pt x="2620" y="805"/>
                </a:cubicBezTo>
                <a:cubicBezTo>
                  <a:pt x="2621" y="805"/>
                  <a:pt x="2621" y="805"/>
                  <a:pt x="2621" y="805"/>
                </a:cubicBezTo>
                <a:cubicBezTo>
                  <a:pt x="2620" y="805"/>
                  <a:pt x="2620" y="805"/>
                  <a:pt x="2620" y="805"/>
                </a:cubicBezTo>
                <a:cubicBezTo>
                  <a:pt x="2621" y="805"/>
                  <a:pt x="2621" y="805"/>
                  <a:pt x="2621" y="805"/>
                </a:cubicBezTo>
                <a:cubicBezTo>
                  <a:pt x="2621" y="806"/>
                  <a:pt x="2621" y="806"/>
                  <a:pt x="2621" y="806"/>
                </a:cubicBezTo>
                <a:cubicBezTo>
                  <a:pt x="2621" y="806"/>
                  <a:pt x="2621" y="806"/>
                  <a:pt x="2621" y="806"/>
                </a:cubicBezTo>
                <a:cubicBezTo>
                  <a:pt x="2622" y="806"/>
                  <a:pt x="2622" y="806"/>
                  <a:pt x="2622" y="806"/>
                </a:cubicBezTo>
                <a:cubicBezTo>
                  <a:pt x="2623" y="805"/>
                  <a:pt x="2623" y="805"/>
                  <a:pt x="2623" y="805"/>
                </a:cubicBezTo>
                <a:cubicBezTo>
                  <a:pt x="2625" y="805"/>
                  <a:pt x="2625" y="805"/>
                  <a:pt x="2625" y="805"/>
                </a:cubicBezTo>
                <a:cubicBezTo>
                  <a:pt x="2625" y="803"/>
                  <a:pt x="2625" y="803"/>
                  <a:pt x="2625" y="803"/>
                </a:cubicBezTo>
                <a:cubicBezTo>
                  <a:pt x="2627" y="804"/>
                  <a:pt x="2627" y="804"/>
                  <a:pt x="2627" y="804"/>
                </a:cubicBezTo>
                <a:cubicBezTo>
                  <a:pt x="2629" y="803"/>
                  <a:pt x="2629" y="803"/>
                  <a:pt x="2629" y="803"/>
                </a:cubicBezTo>
                <a:cubicBezTo>
                  <a:pt x="2631" y="802"/>
                  <a:pt x="2631" y="802"/>
                  <a:pt x="2631" y="802"/>
                </a:cubicBezTo>
                <a:cubicBezTo>
                  <a:pt x="2630" y="801"/>
                  <a:pt x="2630" y="801"/>
                  <a:pt x="2630" y="801"/>
                </a:cubicBezTo>
                <a:cubicBezTo>
                  <a:pt x="2632" y="801"/>
                  <a:pt x="2632" y="801"/>
                  <a:pt x="2632" y="801"/>
                </a:cubicBezTo>
                <a:cubicBezTo>
                  <a:pt x="2634" y="800"/>
                  <a:pt x="2634" y="800"/>
                  <a:pt x="2634" y="800"/>
                </a:cubicBezTo>
                <a:cubicBezTo>
                  <a:pt x="2636" y="801"/>
                  <a:pt x="2636" y="801"/>
                  <a:pt x="2636" y="801"/>
                </a:cubicBezTo>
                <a:cubicBezTo>
                  <a:pt x="2637" y="801"/>
                  <a:pt x="2637" y="801"/>
                  <a:pt x="2637" y="801"/>
                </a:cubicBezTo>
                <a:cubicBezTo>
                  <a:pt x="2639" y="799"/>
                  <a:pt x="2639" y="799"/>
                  <a:pt x="2639" y="799"/>
                </a:cubicBezTo>
                <a:cubicBezTo>
                  <a:pt x="2641" y="797"/>
                  <a:pt x="2641" y="797"/>
                  <a:pt x="2641" y="797"/>
                </a:cubicBezTo>
                <a:cubicBezTo>
                  <a:pt x="2643" y="796"/>
                  <a:pt x="2643" y="796"/>
                  <a:pt x="2643" y="796"/>
                </a:cubicBezTo>
                <a:cubicBezTo>
                  <a:pt x="2643" y="795"/>
                  <a:pt x="2643" y="795"/>
                  <a:pt x="2643" y="795"/>
                </a:cubicBezTo>
                <a:cubicBezTo>
                  <a:pt x="2643" y="795"/>
                  <a:pt x="2643" y="795"/>
                  <a:pt x="2643" y="795"/>
                </a:cubicBezTo>
                <a:cubicBezTo>
                  <a:pt x="2644" y="796"/>
                  <a:pt x="2644" y="796"/>
                  <a:pt x="2644" y="796"/>
                </a:cubicBezTo>
                <a:cubicBezTo>
                  <a:pt x="2645" y="795"/>
                  <a:pt x="2645" y="795"/>
                  <a:pt x="2645" y="795"/>
                </a:cubicBezTo>
                <a:cubicBezTo>
                  <a:pt x="2646" y="794"/>
                  <a:pt x="2646" y="794"/>
                  <a:pt x="2646" y="794"/>
                </a:cubicBezTo>
                <a:cubicBezTo>
                  <a:pt x="2648" y="793"/>
                  <a:pt x="2648" y="793"/>
                  <a:pt x="2648" y="793"/>
                </a:cubicBezTo>
                <a:cubicBezTo>
                  <a:pt x="2647" y="791"/>
                  <a:pt x="2647" y="791"/>
                  <a:pt x="2647" y="791"/>
                </a:cubicBezTo>
                <a:cubicBezTo>
                  <a:pt x="2647" y="789"/>
                  <a:pt x="2647" y="789"/>
                  <a:pt x="2647" y="789"/>
                </a:cubicBezTo>
                <a:cubicBezTo>
                  <a:pt x="2647" y="787"/>
                  <a:pt x="2647" y="787"/>
                  <a:pt x="2647" y="787"/>
                </a:cubicBezTo>
                <a:cubicBezTo>
                  <a:pt x="2646" y="786"/>
                  <a:pt x="2646" y="786"/>
                  <a:pt x="2646" y="786"/>
                </a:cubicBezTo>
                <a:cubicBezTo>
                  <a:pt x="2647" y="787"/>
                  <a:pt x="2647" y="787"/>
                  <a:pt x="2647" y="787"/>
                </a:cubicBezTo>
                <a:cubicBezTo>
                  <a:pt x="2650" y="788"/>
                  <a:pt x="2650" y="788"/>
                  <a:pt x="2650" y="788"/>
                </a:cubicBezTo>
                <a:cubicBezTo>
                  <a:pt x="2650" y="790"/>
                  <a:pt x="2650" y="790"/>
                  <a:pt x="2650" y="790"/>
                </a:cubicBezTo>
                <a:cubicBezTo>
                  <a:pt x="2652" y="792"/>
                  <a:pt x="2652" y="792"/>
                  <a:pt x="2652" y="792"/>
                </a:cubicBezTo>
                <a:cubicBezTo>
                  <a:pt x="2654" y="791"/>
                  <a:pt x="2654" y="791"/>
                  <a:pt x="2654" y="791"/>
                </a:cubicBezTo>
                <a:cubicBezTo>
                  <a:pt x="2653" y="793"/>
                  <a:pt x="2653" y="793"/>
                  <a:pt x="2653" y="793"/>
                </a:cubicBezTo>
                <a:cubicBezTo>
                  <a:pt x="2651" y="793"/>
                  <a:pt x="2651" y="793"/>
                  <a:pt x="2651" y="793"/>
                </a:cubicBezTo>
                <a:cubicBezTo>
                  <a:pt x="2652" y="794"/>
                  <a:pt x="2652" y="794"/>
                  <a:pt x="2652" y="794"/>
                </a:cubicBezTo>
                <a:cubicBezTo>
                  <a:pt x="2655" y="792"/>
                  <a:pt x="2655" y="792"/>
                  <a:pt x="2655" y="792"/>
                </a:cubicBezTo>
                <a:cubicBezTo>
                  <a:pt x="2655" y="790"/>
                  <a:pt x="2655" y="790"/>
                  <a:pt x="2655" y="790"/>
                </a:cubicBezTo>
                <a:cubicBezTo>
                  <a:pt x="2657" y="790"/>
                  <a:pt x="2657" y="790"/>
                  <a:pt x="2657" y="790"/>
                </a:cubicBezTo>
                <a:cubicBezTo>
                  <a:pt x="2658" y="789"/>
                  <a:pt x="2658" y="789"/>
                  <a:pt x="2658" y="789"/>
                </a:cubicBezTo>
                <a:cubicBezTo>
                  <a:pt x="2660" y="790"/>
                  <a:pt x="2660" y="790"/>
                  <a:pt x="2660" y="790"/>
                </a:cubicBezTo>
                <a:cubicBezTo>
                  <a:pt x="2661" y="790"/>
                  <a:pt x="2661" y="790"/>
                  <a:pt x="2661" y="790"/>
                </a:cubicBezTo>
                <a:cubicBezTo>
                  <a:pt x="2662" y="788"/>
                  <a:pt x="2662" y="788"/>
                  <a:pt x="2662" y="788"/>
                </a:cubicBezTo>
                <a:cubicBezTo>
                  <a:pt x="2663" y="788"/>
                  <a:pt x="2663" y="788"/>
                  <a:pt x="2663" y="788"/>
                </a:cubicBezTo>
                <a:cubicBezTo>
                  <a:pt x="2664" y="787"/>
                  <a:pt x="2664" y="787"/>
                  <a:pt x="2664" y="787"/>
                </a:cubicBezTo>
                <a:cubicBezTo>
                  <a:pt x="2664" y="788"/>
                  <a:pt x="2664" y="788"/>
                  <a:pt x="2664" y="788"/>
                </a:cubicBezTo>
                <a:cubicBezTo>
                  <a:pt x="2666" y="790"/>
                  <a:pt x="2666" y="790"/>
                  <a:pt x="2666" y="790"/>
                </a:cubicBezTo>
                <a:cubicBezTo>
                  <a:pt x="2667" y="789"/>
                  <a:pt x="2667" y="789"/>
                  <a:pt x="2667" y="789"/>
                </a:cubicBezTo>
                <a:cubicBezTo>
                  <a:pt x="2667" y="787"/>
                  <a:pt x="2667" y="787"/>
                  <a:pt x="2667" y="787"/>
                </a:cubicBezTo>
                <a:cubicBezTo>
                  <a:pt x="2668" y="787"/>
                  <a:pt x="2668" y="787"/>
                  <a:pt x="2668" y="787"/>
                </a:cubicBezTo>
                <a:cubicBezTo>
                  <a:pt x="2668" y="788"/>
                  <a:pt x="2668" y="788"/>
                  <a:pt x="2668" y="788"/>
                </a:cubicBezTo>
                <a:cubicBezTo>
                  <a:pt x="2670" y="788"/>
                  <a:pt x="2670" y="788"/>
                  <a:pt x="2670" y="788"/>
                </a:cubicBezTo>
                <a:cubicBezTo>
                  <a:pt x="2670" y="787"/>
                  <a:pt x="2670" y="787"/>
                  <a:pt x="2670" y="787"/>
                </a:cubicBezTo>
                <a:cubicBezTo>
                  <a:pt x="2673" y="786"/>
                  <a:pt x="2673" y="786"/>
                  <a:pt x="2673" y="786"/>
                </a:cubicBezTo>
                <a:cubicBezTo>
                  <a:pt x="2674" y="785"/>
                  <a:pt x="2674" y="785"/>
                  <a:pt x="2674" y="785"/>
                </a:cubicBezTo>
                <a:cubicBezTo>
                  <a:pt x="2675" y="784"/>
                  <a:pt x="2675" y="784"/>
                  <a:pt x="2675" y="784"/>
                </a:cubicBezTo>
                <a:cubicBezTo>
                  <a:pt x="2675" y="786"/>
                  <a:pt x="2675" y="786"/>
                  <a:pt x="2675" y="786"/>
                </a:cubicBezTo>
                <a:cubicBezTo>
                  <a:pt x="2676" y="785"/>
                  <a:pt x="2676" y="785"/>
                  <a:pt x="2676" y="785"/>
                </a:cubicBezTo>
                <a:cubicBezTo>
                  <a:pt x="2677" y="785"/>
                  <a:pt x="2677" y="785"/>
                  <a:pt x="2677" y="785"/>
                </a:cubicBezTo>
                <a:cubicBezTo>
                  <a:pt x="2678" y="784"/>
                  <a:pt x="2678" y="784"/>
                  <a:pt x="2678" y="784"/>
                </a:cubicBezTo>
                <a:cubicBezTo>
                  <a:pt x="2678" y="783"/>
                  <a:pt x="2678" y="783"/>
                  <a:pt x="2678" y="783"/>
                </a:cubicBezTo>
                <a:cubicBezTo>
                  <a:pt x="2679" y="782"/>
                  <a:pt x="2679" y="782"/>
                  <a:pt x="2679" y="782"/>
                </a:cubicBezTo>
                <a:cubicBezTo>
                  <a:pt x="2679" y="779"/>
                  <a:pt x="2679" y="779"/>
                  <a:pt x="2679" y="779"/>
                </a:cubicBezTo>
                <a:cubicBezTo>
                  <a:pt x="2678" y="777"/>
                  <a:pt x="2678" y="777"/>
                  <a:pt x="2678" y="777"/>
                </a:cubicBezTo>
                <a:cubicBezTo>
                  <a:pt x="2679" y="778"/>
                  <a:pt x="2679" y="778"/>
                  <a:pt x="2679" y="778"/>
                </a:cubicBezTo>
                <a:cubicBezTo>
                  <a:pt x="2680" y="777"/>
                  <a:pt x="2680" y="777"/>
                  <a:pt x="2680" y="777"/>
                </a:cubicBezTo>
                <a:cubicBezTo>
                  <a:pt x="2682" y="776"/>
                  <a:pt x="2682" y="776"/>
                  <a:pt x="2682" y="776"/>
                </a:cubicBezTo>
                <a:cubicBezTo>
                  <a:pt x="2683" y="777"/>
                  <a:pt x="2683" y="777"/>
                  <a:pt x="2683" y="777"/>
                </a:cubicBezTo>
                <a:cubicBezTo>
                  <a:pt x="2685" y="777"/>
                  <a:pt x="2685" y="777"/>
                  <a:pt x="2685" y="777"/>
                </a:cubicBezTo>
                <a:cubicBezTo>
                  <a:pt x="2685" y="775"/>
                  <a:pt x="2685" y="775"/>
                  <a:pt x="2685" y="775"/>
                </a:cubicBezTo>
                <a:cubicBezTo>
                  <a:pt x="2686" y="775"/>
                  <a:pt x="2686" y="775"/>
                  <a:pt x="2686" y="775"/>
                </a:cubicBezTo>
                <a:cubicBezTo>
                  <a:pt x="2686" y="773"/>
                  <a:pt x="2686" y="773"/>
                  <a:pt x="2686" y="773"/>
                </a:cubicBezTo>
                <a:cubicBezTo>
                  <a:pt x="2687" y="773"/>
                  <a:pt x="2687" y="773"/>
                  <a:pt x="2687" y="773"/>
                </a:cubicBezTo>
                <a:cubicBezTo>
                  <a:pt x="2687" y="774"/>
                  <a:pt x="2687" y="774"/>
                  <a:pt x="2687" y="774"/>
                </a:cubicBezTo>
                <a:cubicBezTo>
                  <a:pt x="2688" y="774"/>
                  <a:pt x="2688" y="774"/>
                  <a:pt x="2688" y="774"/>
                </a:cubicBezTo>
                <a:cubicBezTo>
                  <a:pt x="2689" y="772"/>
                  <a:pt x="2689" y="772"/>
                  <a:pt x="2689" y="772"/>
                </a:cubicBezTo>
                <a:cubicBezTo>
                  <a:pt x="2690" y="773"/>
                  <a:pt x="2690" y="773"/>
                  <a:pt x="2690" y="773"/>
                </a:cubicBezTo>
                <a:cubicBezTo>
                  <a:pt x="2691" y="771"/>
                  <a:pt x="2691" y="771"/>
                  <a:pt x="2691" y="771"/>
                </a:cubicBezTo>
                <a:cubicBezTo>
                  <a:pt x="2692" y="771"/>
                  <a:pt x="2692" y="771"/>
                  <a:pt x="2692" y="771"/>
                </a:cubicBezTo>
                <a:cubicBezTo>
                  <a:pt x="2693" y="769"/>
                  <a:pt x="2693" y="769"/>
                  <a:pt x="2693" y="769"/>
                </a:cubicBezTo>
                <a:cubicBezTo>
                  <a:pt x="2691" y="769"/>
                  <a:pt x="2691" y="769"/>
                  <a:pt x="2691" y="769"/>
                </a:cubicBezTo>
                <a:cubicBezTo>
                  <a:pt x="2689" y="769"/>
                  <a:pt x="2689" y="769"/>
                  <a:pt x="2689" y="769"/>
                </a:cubicBezTo>
                <a:cubicBezTo>
                  <a:pt x="2687" y="768"/>
                  <a:pt x="2687" y="768"/>
                  <a:pt x="2687" y="768"/>
                </a:cubicBezTo>
                <a:cubicBezTo>
                  <a:pt x="2690" y="767"/>
                  <a:pt x="2690" y="767"/>
                  <a:pt x="2690" y="767"/>
                </a:cubicBezTo>
                <a:cubicBezTo>
                  <a:pt x="2692" y="765"/>
                  <a:pt x="2692" y="765"/>
                  <a:pt x="2692" y="765"/>
                </a:cubicBezTo>
                <a:cubicBezTo>
                  <a:pt x="2693" y="766"/>
                  <a:pt x="2693" y="766"/>
                  <a:pt x="2693" y="766"/>
                </a:cubicBezTo>
                <a:cubicBezTo>
                  <a:pt x="2694" y="765"/>
                  <a:pt x="2694" y="765"/>
                  <a:pt x="2694" y="765"/>
                </a:cubicBezTo>
                <a:cubicBezTo>
                  <a:pt x="2696" y="767"/>
                  <a:pt x="2696" y="767"/>
                  <a:pt x="2696" y="767"/>
                </a:cubicBezTo>
                <a:cubicBezTo>
                  <a:pt x="2697" y="765"/>
                  <a:pt x="2697" y="765"/>
                  <a:pt x="2697" y="765"/>
                </a:cubicBezTo>
                <a:cubicBezTo>
                  <a:pt x="2696" y="764"/>
                  <a:pt x="2696" y="764"/>
                  <a:pt x="2696" y="764"/>
                </a:cubicBezTo>
                <a:cubicBezTo>
                  <a:pt x="2695" y="763"/>
                  <a:pt x="2695" y="763"/>
                  <a:pt x="2695" y="763"/>
                </a:cubicBezTo>
                <a:cubicBezTo>
                  <a:pt x="2695" y="762"/>
                  <a:pt x="2695" y="762"/>
                  <a:pt x="2695" y="762"/>
                </a:cubicBezTo>
                <a:cubicBezTo>
                  <a:pt x="2697" y="763"/>
                  <a:pt x="2697" y="763"/>
                  <a:pt x="2697" y="763"/>
                </a:cubicBezTo>
                <a:cubicBezTo>
                  <a:pt x="2698" y="762"/>
                  <a:pt x="2698" y="762"/>
                  <a:pt x="2698" y="762"/>
                </a:cubicBezTo>
                <a:cubicBezTo>
                  <a:pt x="2698" y="761"/>
                  <a:pt x="2698" y="761"/>
                  <a:pt x="2698" y="761"/>
                </a:cubicBezTo>
                <a:cubicBezTo>
                  <a:pt x="2697" y="761"/>
                  <a:pt x="2697" y="761"/>
                  <a:pt x="2697" y="761"/>
                </a:cubicBezTo>
                <a:cubicBezTo>
                  <a:pt x="2696" y="759"/>
                  <a:pt x="2696" y="759"/>
                  <a:pt x="2696" y="759"/>
                </a:cubicBezTo>
                <a:cubicBezTo>
                  <a:pt x="2695" y="759"/>
                  <a:pt x="2695" y="759"/>
                  <a:pt x="2695" y="759"/>
                </a:cubicBezTo>
                <a:cubicBezTo>
                  <a:pt x="2697" y="758"/>
                  <a:pt x="2697" y="758"/>
                  <a:pt x="2697" y="758"/>
                </a:cubicBezTo>
                <a:cubicBezTo>
                  <a:pt x="2698" y="759"/>
                  <a:pt x="2698" y="759"/>
                  <a:pt x="2698" y="759"/>
                </a:cubicBezTo>
                <a:cubicBezTo>
                  <a:pt x="2699" y="759"/>
                  <a:pt x="2699" y="759"/>
                  <a:pt x="2699" y="759"/>
                </a:cubicBezTo>
                <a:cubicBezTo>
                  <a:pt x="2699" y="760"/>
                  <a:pt x="2699" y="760"/>
                  <a:pt x="2699" y="760"/>
                </a:cubicBezTo>
                <a:cubicBezTo>
                  <a:pt x="2699" y="759"/>
                  <a:pt x="2699" y="759"/>
                  <a:pt x="2699" y="759"/>
                </a:cubicBezTo>
                <a:cubicBezTo>
                  <a:pt x="2698" y="757"/>
                  <a:pt x="2698" y="757"/>
                  <a:pt x="2698" y="757"/>
                </a:cubicBezTo>
                <a:cubicBezTo>
                  <a:pt x="2698" y="756"/>
                  <a:pt x="2698" y="756"/>
                  <a:pt x="2698" y="756"/>
                </a:cubicBezTo>
                <a:cubicBezTo>
                  <a:pt x="2699" y="756"/>
                  <a:pt x="2699" y="756"/>
                  <a:pt x="2699" y="756"/>
                </a:cubicBezTo>
                <a:cubicBezTo>
                  <a:pt x="2699" y="754"/>
                  <a:pt x="2699" y="754"/>
                  <a:pt x="2699" y="754"/>
                </a:cubicBezTo>
                <a:cubicBezTo>
                  <a:pt x="2701" y="756"/>
                  <a:pt x="2701" y="756"/>
                  <a:pt x="2701" y="756"/>
                </a:cubicBezTo>
                <a:cubicBezTo>
                  <a:pt x="2701" y="757"/>
                  <a:pt x="2701" y="757"/>
                  <a:pt x="2701" y="757"/>
                </a:cubicBezTo>
                <a:cubicBezTo>
                  <a:pt x="2702" y="757"/>
                  <a:pt x="2702" y="757"/>
                  <a:pt x="2702" y="757"/>
                </a:cubicBezTo>
                <a:cubicBezTo>
                  <a:pt x="2703" y="759"/>
                  <a:pt x="2703" y="759"/>
                  <a:pt x="2703" y="759"/>
                </a:cubicBezTo>
                <a:cubicBezTo>
                  <a:pt x="2703" y="756"/>
                  <a:pt x="2703" y="756"/>
                  <a:pt x="2703" y="756"/>
                </a:cubicBezTo>
                <a:cubicBezTo>
                  <a:pt x="2703" y="755"/>
                  <a:pt x="2703" y="755"/>
                  <a:pt x="2703" y="755"/>
                </a:cubicBezTo>
                <a:cubicBezTo>
                  <a:pt x="2702" y="755"/>
                  <a:pt x="2702" y="755"/>
                  <a:pt x="2702" y="755"/>
                </a:cubicBezTo>
                <a:cubicBezTo>
                  <a:pt x="2701" y="754"/>
                  <a:pt x="2701" y="754"/>
                  <a:pt x="2701" y="754"/>
                </a:cubicBezTo>
                <a:cubicBezTo>
                  <a:pt x="2703" y="753"/>
                  <a:pt x="2703" y="753"/>
                  <a:pt x="2703" y="753"/>
                </a:cubicBezTo>
                <a:cubicBezTo>
                  <a:pt x="2703" y="752"/>
                  <a:pt x="2703" y="752"/>
                  <a:pt x="2703" y="752"/>
                </a:cubicBezTo>
                <a:cubicBezTo>
                  <a:pt x="2701" y="752"/>
                  <a:pt x="2701" y="752"/>
                  <a:pt x="2701" y="752"/>
                </a:cubicBezTo>
                <a:cubicBezTo>
                  <a:pt x="2703" y="750"/>
                  <a:pt x="2703" y="750"/>
                  <a:pt x="2703" y="750"/>
                </a:cubicBezTo>
                <a:cubicBezTo>
                  <a:pt x="2702" y="748"/>
                  <a:pt x="2702" y="748"/>
                  <a:pt x="2702" y="748"/>
                </a:cubicBezTo>
                <a:cubicBezTo>
                  <a:pt x="2701" y="749"/>
                  <a:pt x="2701" y="749"/>
                  <a:pt x="2701" y="749"/>
                </a:cubicBezTo>
                <a:cubicBezTo>
                  <a:pt x="2700" y="749"/>
                  <a:pt x="2700" y="749"/>
                  <a:pt x="2700" y="749"/>
                </a:cubicBezTo>
                <a:cubicBezTo>
                  <a:pt x="2700" y="748"/>
                  <a:pt x="2700" y="748"/>
                  <a:pt x="2700" y="748"/>
                </a:cubicBezTo>
                <a:cubicBezTo>
                  <a:pt x="2702" y="746"/>
                  <a:pt x="2702" y="746"/>
                  <a:pt x="2702" y="746"/>
                </a:cubicBezTo>
                <a:cubicBezTo>
                  <a:pt x="2706" y="745"/>
                  <a:pt x="2706" y="745"/>
                  <a:pt x="2706" y="745"/>
                </a:cubicBezTo>
                <a:cubicBezTo>
                  <a:pt x="2705" y="744"/>
                  <a:pt x="2705" y="744"/>
                  <a:pt x="2705" y="744"/>
                </a:cubicBezTo>
                <a:cubicBezTo>
                  <a:pt x="2703" y="745"/>
                  <a:pt x="2703" y="745"/>
                  <a:pt x="2703" y="745"/>
                </a:cubicBezTo>
                <a:cubicBezTo>
                  <a:pt x="2701" y="743"/>
                  <a:pt x="2701" y="743"/>
                  <a:pt x="2701" y="743"/>
                </a:cubicBezTo>
                <a:cubicBezTo>
                  <a:pt x="2703" y="743"/>
                  <a:pt x="2703" y="743"/>
                  <a:pt x="2703" y="743"/>
                </a:cubicBezTo>
                <a:cubicBezTo>
                  <a:pt x="2702" y="741"/>
                  <a:pt x="2702" y="741"/>
                  <a:pt x="2702" y="741"/>
                </a:cubicBezTo>
                <a:cubicBezTo>
                  <a:pt x="2700" y="741"/>
                  <a:pt x="2700" y="741"/>
                  <a:pt x="2700" y="741"/>
                </a:cubicBezTo>
                <a:cubicBezTo>
                  <a:pt x="2701" y="740"/>
                  <a:pt x="2701" y="740"/>
                  <a:pt x="2701" y="740"/>
                </a:cubicBezTo>
                <a:cubicBezTo>
                  <a:pt x="2700" y="739"/>
                  <a:pt x="2700" y="739"/>
                  <a:pt x="2700" y="739"/>
                </a:cubicBezTo>
                <a:cubicBezTo>
                  <a:pt x="2702" y="739"/>
                  <a:pt x="2702" y="739"/>
                  <a:pt x="2702" y="739"/>
                </a:cubicBezTo>
                <a:cubicBezTo>
                  <a:pt x="2702" y="737"/>
                  <a:pt x="2702" y="737"/>
                  <a:pt x="2702" y="737"/>
                </a:cubicBezTo>
                <a:cubicBezTo>
                  <a:pt x="2703" y="737"/>
                  <a:pt x="2703" y="737"/>
                  <a:pt x="2703" y="737"/>
                </a:cubicBezTo>
                <a:cubicBezTo>
                  <a:pt x="2704" y="737"/>
                  <a:pt x="2704" y="737"/>
                  <a:pt x="2704" y="737"/>
                </a:cubicBezTo>
                <a:cubicBezTo>
                  <a:pt x="2704" y="739"/>
                  <a:pt x="2704" y="739"/>
                  <a:pt x="2704" y="739"/>
                </a:cubicBezTo>
                <a:cubicBezTo>
                  <a:pt x="2705" y="739"/>
                  <a:pt x="2705" y="739"/>
                  <a:pt x="2705" y="739"/>
                </a:cubicBezTo>
                <a:cubicBezTo>
                  <a:pt x="2707" y="737"/>
                  <a:pt x="2707" y="737"/>
                  <a:pt x="2707" y="737"/>
                </a:cubicBezTo>
                <a:cubicBezTo>
                  <a:pt x="2708" y="735"/>
                  <a:pt x="2708" y="735"/>
                  <a:pt x="2708" y="735"/>
                </a:cubicBezTo>
                <a:cubicBezTo>
                  <a:pt x="2710" y="736"/>
                  <a:pt x="2710" y="736"/>
                  <a:pt x="2710" y="736"/>
                </a:cubicBezTo>
                <a:cubicBezTo>
                  <a:pt x="2709" y="734"/>
                  <a:pt x="2709" y="734"/>
                  <a:pt x="2709" y="734"/>
                </a:cubicBezTo>
                <a:cubicBezTo>
                  <a:pt x="2707" y="734"/>
                  <a:pt x="2707" y="734"/>
                  <a:pt x="2707" y="734"/>
                </a:cubicBezTo>
                <a:cubicBezTo>
                  <a:pt x="2707" y="732"/>
                  <a:pt x="2707" y="732"/>
                  <a:pt x="2707" y="732"/>
                </a:cubicBezTo>
                <a:cubicBezTo>
                  <a:pt x="2709" y="733"/>
                  <a:pt x="2709" y="733"/>
                  <a:pt x="2709" y="733"/>
                </a:cubicBezTo>
                <a:cubicBezTo>
                  <a:pt x="2711" y="733"/>
                  <a:pt x="2711" y="733"/>
                  <a:pt x="2711" y="733"/>
                </a:cubicBezTo>
                <a:cubicBezTo>
                  <a:pt x="2710" y="731"/>
                  <a:pt x="2710" y="731"/>
                  <a:pt x="2710" y="731"/>
                </a:cubicBezTo>
                <a:cubicBezTo>
                  <a:pt x="2711" y="730"/>
                  <a:pt x="2711" y="730"/>
                  <a:pt x="2711" y="730"/>
                </a:cubicBezTo>
                <a:cubicBezTo>
                  <a:pt x="2710" y="729"/>
                  <a:pt x="2710" y="729"/>
                  <a:pt x="2710" y="729"/>
                </a:cubicBezTo>
                <a:cubicBezTo>
                  <a:pt x="2710" y="728"/>
                  <a:pt x="2710" y="728"/>
                  <a:pt x="2710" y="728"/>
                </a:cubicBezTo>
                <a:cubicBezTo>
                  <a:pt x="2712" y="727"/>
                  <a:pt x="2712" y="727"/>
                  <a:pt x="2712" y="727"/>
                </a:cubicBezTo>
                <a:cubicBezTo>
                  <a:pt x="2711" y="726"/>
                  <a:pt x="2711" y="726"/>
                  <a:pt x="2711" y="726"/>
                </a:cubicBezTo>
                <a:cubicBezTo>
                  <a:pt x="2711" y="724"/>
                  <a:pt x="2711" y="724"/>
                  <a:pt x="2711" y="724"/>
                </a:cubicBezTo>
                <a:cubicBezTo>
                  <a:pt x="2709" y="723"/>
                  <a:pt x="2709" y="723"/>
                  <a:pt x="2709" y="723"/>
                </a:cubicBezTo>
                <a:cubicBezTo>
                  <a:pt x="2712" y="724"/>
                  <a:pt x="2712" y="724"/>
                  <a:pt x="2712" y="724"/>
                </a:cubicBezTo>
                <a:cubicBezTo>
                  <a:pt x="2713" y="723"/>
                  <a:pt x="2713" y="723"/>
                  <a:pt x="2713" y="723"/>
                </a:cubicBezTo>
                <a:cubicBezTo>
                  <a:pt x="2714" y="720"/>
                  <a:pt x="2714" y="720"/>
                  <a:pt x="2714" y="720"/>
                </a:cubicBezTo>
                <a:cubicBezTo>
                  <a:pt x="2716" y="719"/>
                  <a:pt x="2716" y="719"/>
                  <a:pt x="2716" y="719"/>
                </a:cubicBezTo>
                <a:cubicBezTo>
                  <a:pt x="2716" y="721"/>
                  <a:pt x="2716" y="721"/>
                  <a:pt x="2716" y="721"/>
                </a:cubicBezTo>
                <a:cubicBezTo>
                  <a:pt x="2717" y="722"/>
                  <a:pt x="2717" y="722"/>
                  <a:pt x="2717" y="722"/>
                </a:cubicBezTo>
                <a:cubicBezTo>
                  <a:pt x="2717" y="720"/>
                  <a:pt x="2717" y="720"/>
                  <a:pt x="2717" y="720"/>
                </a:cubicBezTo>
                <a:cubicBezTo>
                  <a:pt x="2719" y="719"/>
                  <a:pt x="2719" y="719"/>
                  <a:pt x="2719" y="719"/>
                </a:cubicBezTo>
                <a:cubicBezTo>
                  <a:pt x="2718" y="717"/>
                  <a:pt x="2718" y="717"/>
                  <a:pt x="2718" y="717"/>
                </a:cubicBezTo>
                <a:cubicBezTo>
                  <a:pt x="2716" y="717"/>
                  <a:pt x="2716" y="717"/>
                  <a:pt x="2716" y="717"/>
                </a:cubicBezTo>
                <a:cubicBezTo>
                  <a:pt x="2715" y="716"/>
                  <a:pt x="2715" y="716"/>
                  <a:pt x="2715" y="716"/>
                </a:cubicBezTo>
                <a:cubicBezTo>
                  <a:pt x="2716" y="715"/>
                  <a:pt x="2716" y="715"/>
                  <a:pt x="2716" y="715"/>
                </a:cubicBezTo>
                <a:cubicBezTo>
                  <a:pt x="2717" y="716"/>
                  <a:pt x="2717" y="716"/>
                  <a:pt x="2717" y="716"/>
                </a:cubicBezTo>
                <a:cubicBezTo>
                  <a:pt x="2718" y="715"/>
                  <a:pt x="2718" y="715"/>
                  <a:pt x="2718" y="715"/>
                </a:cubicBezTo>
                <a:cubicBezTo>
                  <a:pt x="2717" y="714"/>
                  <a:pt x="2717" y="714"/>
                  <a:pt x="2717" y="714"/>
                </a:cubicBezTo>
                <a:cubicBezTo>
                  <a:pt x="2716" y="713"/>
                  <a:pt x="2716" y="713"/>
                  <a:pt x="2716" y="713"/>
                </a:cubicBezTo>
                <a:cubicBezTo>
                  <a:pt x="2717" y="712"/>
                  <a:pt x="2717" y="712"/>
                  <a:pt x="2717" y="712"/>
                </a:cubicBezTo>
                <a:cubicBezTo>
                  <a:pt x="2718" y="712"/>
                  <a:pt x="2718" y="712"/>
                  <a:pt x="2718" y="712"/>
                </a:cubicBezTo>
                <a:cubicBezTo>
                  <a:pt x="2718" y="711"/>
                  <a:pt x="2718" y="711"/>
                  <a:pt x="2718" y="711"/>
                </a:cubicBezTo>
                <a:cubicBezTo>
                  <a:pt x="2717" y="710"/>
                  <a:pt x="2717" y="710"/>
                  <a:pt x="2717" y="710"/>
                </a:cubicBezTo>
                <a:cubicBezTo>
                  <a:pt x="2714" y="710"/>
                  <a:pt x="2714" y="710"/>
                  <a:pt x="2714" y="710"/>
                </a:cubicBezTo>
                <a:cubicBezTo>
                  <a:pt x="2714" y="709"/>
                  <a:pt x="2714" y="709"/>
                  <a:pt x="2714" y="709"/>
                </a:cubicBezTo>
                <a:cubicBezTo>
                  <a:pt x="2716" y="707"/>
                  <a:pt x="2716" y="707"/>
                  <a:pt x="2716" y="707"/>
                </a:cubicBezTo>
                <a:cubicBezTo>
                  <a:pt x="2718" y="708"/>
                  <a:pt x="2718" y="708"/>
                  <a:pt x="2718" y="708"/>
                </a:cubicBezTo>
                <a:cubicBezTo>
                  <a:pt x="2719" y="707"/>
                  <a:pt x="2719" y="707"/>
                  <a:pt x="2719" y="707"/>
                </a:cubicBezTo>
                <a:cubicBezTo>
                  <a:pt x="2719" y="706"/>
                  <a:pt x="2719" y="706"/>
                  <a:pt x="2719" y="706"/>
                </a:cubicBezTo>
                <a:cubicBezTo>
                  <a:pt x="2720" y="707"/>
                  <a:pt x="2720" y="707"/>
                  <a:pt x="2720" y="707"/>
                </a:cubicBezTo>
                <a:cubicBezTo>
                  <a:pt x="2720" y="708"/>
                  <a:pt x="2720" y="708"/>
                  <a:pt x="2720" y="708"/>
                </a:cubicBezTo>
                <a:cubicBezTo>
                  <a:pt x="2722" y="707"/>
                  <a:pt x="2722" y="707"/>
                  <a:pt x="2722" y="707"/>
                </a:cubicBezTo>
                <a:cubicBezTo>
                  <a:pt x="2721" y="705"/>
                  <a:pt x="2721" y="705"/>
                  <a:pt x="2721" y="705"/>
                </a:cubicBezTo>
                <a:cubicBezTo>
                  <a:pt x="2721" y="702"/>
                  <a:pt x="2721" y="702"/>
                  <a:pt x="2721" y="702"/>
                </a:cubicBezTo>
                <a:cubicBezTo>
                  <a:pt x="2720" y="702"/>
                  <a:pt x="2720" y="702"/>
                  <a:pt x="2720" y="702"/>
                </a:cubicBezTo>
                <a:cubicBezTo>
                  <a:pt x="2718" y="703"/>
                  <a:pt x="2718" y="703"/>
                  <a:pt x="2718" y="703"/>
                </a:cubicBezTo>
                <a:cubicBezTo>
                  <a:pt x="2719" y="704"/>
                  <a:pt x="2719" y="704"/>
                  <a:pt x="2719" y="704"/>
                </a:cubicBezTo>
                <a:cubicBezTo>
                  <a:pt x="2719" y="704"/>
                  <a:pt x="2719" y="704"/>
                  <a:pt x="2719" y="704"/>
                </a:cubicBezTo>
                <a:cubicBezTo>
                  <a:pt x="2717" y="704"/>
                  <a:pt x="2717" y="704"/>
                  <a:pt x="2717" y="704"/>
                </a:cubicBezTo>
                <a:cubicBezTo>
                  <a:pt x="2714" y="706"/>
                  <a:pt x="2714" y="706"/>
                  <a:pt x="2714" y="706"/>
                </a:cubicBezTo>
                <a:cubicBezTo>
                  <a:pt x="2713" y="706"/>
                  <a:pt x="2713" y="706"/>
                  <a:pt x="2713" y="706"/>
                </a:cubicBezTo>
                <a:cubicBezTo>
                  <a:pt x="2713" y="704"/>
                  <a:pt x="2713" y="704"/>
                  <a:pt x="2713" y="704"/>
                </a:cubicBezTo>
                <a:cubicBezTo>
                  <a:pt x="2715" y="704"/>
                  <a:pt x="2715" y="704"/>
                  <a:pt x="2715" y="704"/>
                </a:cubicBezTo>
                <a:cubicBezTo>
                  <a:pt x="2720" y="699"/>
                  <a:pt x="2720" y="699"/>
                  <a:pt x="2720" y="699"/>
                </a:cubicBezTo>
                <a:cubicBezTo>
                  <a:pt x="2720" y="699"/>
                  <a:pt x="2720" y="699"/>
                  <a:pt x="2720" y="699"/>
                </a:cubicBezTo>
                <a:cubicBezTo>
                  <a:pt x="2718" y="699"/>
                  <a:pt x="2718" y="699"/>
                  <a:pt x="2718" y="699"/>
                </a:cubicBezTo>
                <a:cubicBezTo>
                  <a:pt x="2717" y="698"/>
                  <a:pt x="2717" y="698"/>
                  <a:pt x="2717" y="698"/>
                </a:cubicBezTo>
                <a:cubicBezTo>
                  <a:pt x="2716" y="699"/>
                  <a:pt x="2716" y="699"/>
                  <a:pt x="2716" y="699"/>
                </a:cubicBezTo>
                <a:cubicBezTo>
                  <a:pt x="2713" y="694"/>
                  <a:pt x="2713" y="694"/>
                  <a:pt x="2713" y="694"/>
                </a:cubicBezTo>
                <a:cubicBezTo>
                  <a:pt x="2711" y="694"/>
                  <a:pt x="2711" y="694"/>
                  <a:pt x="2711" y="694"/>
                </a:cubicBezTo>
                <a:cubicBezTo>
                  <a:pt x="2707" y="697"/>
                  <a:pt x="2707" y="697"/>
                  <a:pt x="2707" y="697"/>
                </a:cubicBezTo>
                <a:cubicBezTo>
                  <a:pt x="2706" y="696"/>
                  <a:pt x="2706" y="696"/>
                  <a:pt x="2706" y="696"/>
                </a:cubicBezTo>
                <a:cubicBezTo>
                  <a:pt x="2704" y="693"/>
                  <a:pt x="2704" y="693"/>
                  <a:pt x="2704" y="693"/>
                </a:cubicBezTo>
                <a:cubicBezTo>
                  <a:pt x="2702" y="694"/>
                  <a:pt x="2702" y="694"/>
                  <a:pt x="2702" y="694"/>
                </a:cubicBezTo>
                <a:cubicBezTo>
                  <a:pt x="2700" y="695"/>
                  <a:pt x="2700" y="695"/>
                  <a:pt x="2700" y="695"/>
                </a:cubicBezTo>
                <a:cubicBezTo>
                  <a:pt x="2699" y="697"/>
                  <a:pt x="2699" y="697"/>
                  <a:pt x="2699" y="697"/>
                </a:cubicBezTo>
                <a:cubicBezTo>
                  <a:pt x="2699" y="695"/>
                  <a:pt x="2699" y="695"/>
                  <a:pt x="2699" y="695"/>
                </a:cubicBezTo>
                <a:cubicBezTo>
                  <a:pt x="2702" y="693"/>
                  <a:pt x="2702" y="693"/>
                  <a:pt x="2702" y="693"/>
                </a:cubicBezTo>
                <a:cubicBezTo>
                  <a:pt x="2703" y="693"/>
                  <a:pt x="2703" y="693"/>
                  <a:pt x="2703" y="693"/>
                </a:cubicBezTo>
                <a:cubicBezTo>
                  <a:pt x="2704" y="692"/>
                  <a:pt x="2704" y="692"/>
                  <a:pt x="2704" y="692"/>
                </a:cubicBezTo>
                <a:cubicBezTo>
                  <a:pt x="2707" y="693"/>
                  <a:pt x="2707" y="693"/>
                  <a:pt x="2707" y="693"/>
                </a:cubicBezTo>
                <a:cubicBezTo>
                  <a:pt x="2708" y="692"/>
                  <a:pt x="2708" y="692"/>
                  <a:pt x="2708" y="692"/>
                </a:cubicBezTo>
                <a:cubicBezTo>
                  <a:pt x="2709" y="691"/>
                  <a:pt x="2709" y="691"/>
                  <a:pt x="2709" y="691"/>
                </a:cubicBezTo>
                <a:cubicBezTo>
                  <a:pt x="2710" y="690"/>
                  <a:pt x="2710" y="690"/>
                  <a:pt x="2710" y="690"/>
                </a:cubicBezTo>
                <a:cubicBezTo>
                  <a:pt x="2711" y="690"/>
                  <a:pt x="2711" y="690"/>
                  <a:pt x="2711" y="690"/>
                </a:cubicBezTo>
                <a:cubicBezTo>
                  <a:pt x="2713" y="687"/>
                  <a:pt x="2713" y="687"/>
                  <a:pt x="2713" y="687"/>
                </a:cubicBezTo>
                <a:cubicBezTo>
                  <a:pt x="2716" y="687"/>
                  <a:pt x="2716" y="687"/>
                  <a:pt x="2716" y="687"/>
                </a:cubicBezTo>
                <a:cubicBezTo>
                  <a:pt x="2716" y="685"/>
                  <a:pt x="2716" y="685"/>
                  <a:pt x="2716" y="685"/>
                </a:cubicBezTo>
                <a:cubicBezTo>
                  <a:pt x="2714" y="681"/>
                  <a:pt x="2714" y="681"/>
                  <a:pt x="2714" y="681"/>
                </a:cubicBezTo>
                <a:cubicBezTo>
                  <a:pt x="2708" y="678"/>
                  <a:pt x="2708" y="678"/>
                  <a:pt x="2708" y="678"/>
                </a:cubicBezTo>
                <a:cubicBezTo>
                  <a:pt x="2705" y="676"/>
                  <a:pt x="2705" y="676"/>
                  <a:pt x="2705" y="676"/>
                </a:cubicBezTo>
                <a:cubicBezTo>
                  <a:pt x="2701" y="672"/>
                  <a:pt x="2701" y="672"/>
                  <a:pt x="2701" y="672"/>
                </a:cubicBezTo>
                <a:cubicBezTo>
                  <a:pt x="2699" y="672"/>
                  <a:pt x="2699" y="672"/>
                  <a:pt x="2699" y="672"/>
                </a:cubicBezTo>
                <a:cubicBezTo>
                  <a:pt x="2696" y="674"/>
                  <a:pt x="2696" y="674"/>
                  <a:pt x="2696" y="674"/>
                </a:cubicBezTo>
                <a:cubicBezTo>
                  <a:pt x="2694" y="674"/>
                  <a:pt x="2694" y="674"/>
                  <a:pt x="2694" y="674"/>
                </a:cubicBezTo>
                <a:cubicBezTo>
                  <a:pt x="2691" y="672"/>
                  <a:pt x="2691" y="672"/>
                  <a:pt x="2691" y="672"/>
                </a:cubicBezTo>
                <a:cubicBezTo>
                  <a:pt x="2691" y="671"/>
                  <a:pt x="2691" y="671"/>
                  <a:pt x="2691" y="671"/>
                </a:cubicBezTo>
                <a:cubicBezTo>
                  <a:pt x="2690" y="670"/>
                  <a:pt x="2690" y="670"/>
                  <a:pt x="2690" y="670"/>
                </a:cubicBezTo>
                <a:cubicBezTo>
                  <a:pt x="2688" y="671"/>
                  <a:pt x="2688" y="671"/>
                  <a:pt x="2688" y="671"/>
                </a:cubicBezTo>
                <a:cubicBezTo>
                  <a:pt x="2685" y="671"/>
                  <a:pt x="2685" y="671"/>
                  <a:pt x="2685" y="671"/>
                </a:cubicBezTo>
                <a:cubicBezTo>
                  <a:pt x="2683" y="671"/>
                  <a:pt x="2683" y="671"/>
                  <a:pt x="2683" y="671"/>
                </a:cubicBezTo>
                <a:cubicBezTo>
                  <a:pt x="2680" y="675"/>
                  <a:pt x="2680" y="675"/>
                  <a:pt x="2680" y="675"/>
                </a:cubicBezTo>
                <a:cubicBezTo>
                  <a:pt x="2683" y="670"/>
                  <a:pt x="2683" y="670"/>
                  <a:pt x="2683" y="670"/>
                </a:cubicBezTo>
                <a:cubicBezTo>
                  <a:pt x="2685" y="669"/>
                  <a:pt x="2685" y="669"/>
                  <a:pt x="2685" y="669"/>
                </a:cubicBezTo>
                <a:cubicBezTo>
                  <a:pt x="2686" y="670"/>
                  <a:pt x="2686" y="670"/>
                  <a:pt x="2686" y="670"/>
                </a:cubicBezTo>
                <a:cubicBezTo>
                  <a:pt x="2687" y="670"/>
                  <a:pt x="2687" y="670"/>
                  <a:pt x="2687" y="670"/>
                </a:cubicBezTo>
                <a:cubicBezTo>
                  <a:pt x="2688" y="669"/>
                  <a:pt x="2688" y="669"/>
                  <a:pt x="2688" y="669"/>
                </a:cubicBezTo>
                <a:cubicBezTo>
                  <a:pt x="2689" y="670"/>
                  <a:pt x="2689" y="670"/>
                  <a:pt x="2689" y="670"/>
                </a:cubicBezTo>
                <a:cubicBezTo>
                  <a:pt x="2692" y="669"/>
                  <a:pt x="2692" y="669"/>
                  <a:pt x="2692" y="669"/>
                </a:cubicBezTo>
                <a:cubicBezTo>
                  <a:pt x="2693" y="672"/>
                  <a:pt x="2693" y="672"/>
                  <a:pt x="2693" y="672"/>
                </a:cubicBezTo>
                <a:cubicBezTo>
                  <a:pt x="2694" y="673"/>
                  <a:pt x="2694" y="673"/>
                  <a:pt x="2694" y="673"/>
                </a:cubicBezTo>
                <a:cubicBezTo>
                  <a:pt x="2696" y="673"/>
                  <a:pt x="2696" y="673"/>
                  <a:pt x="2696" y="673"/>
                </a:cubicBezTo>
                <a:cubicBezTo>
                  <a:pt x="2698" y="671"/>
                  <a:pt x="2698" y="671"/>
                  <a:pt x="2698" y="671"/>
                </a:cubicBezTo>
                <a:cubicBezTo>
                  <a:pt x="2701" y="672"/>
                  <a:pt x="2701" y="672"/>
                  <a:pt x="2701" y="672"/>
                </a:cubicBezTo>
                <a:cubicBezTo>
                  <a:pt x="2703" y="673"/>
                  <a:pt x="2703" y="673"/>
                  <a:pt x="2703" y="673"/>
                </a:cubicBezTo>
                <a:cubicBezTo>
                  <a:pt x="2705" y="673"/>
                  <a:pt x="2705" y="673"/>
                  <a:pt x="2705" y="673"/>
                </a:cubicBezTo>
                <a:cubicBezTo>
                  <a:pt x="2707" y="675"/>
                  <a:pt x="2707" y="675"/>
                  <a:pt x="2707" y="675"/>
                </a:cubicBezTo>
                <a:cubicBezTo>
                  <a:pt x="2710" y="674"/>
                  <a:pt x="2710" y="674"/>
                  <a:pt x="2710" y="674"/>
                </a:cubicBezTo>
                <a:cubicBezTo>
                  <a:pt x="2714" y="675"/>
                  <a:pt x="2714" y="675"/>
                  <a:pt x="2714" y="675"/>
                </a:cubicBezTo>
                <a:cubicBezTo>
                  <a:pt x="2715" y="674"/>
                  <a:pt x="2715" y="674"/>
                  <a:pt x="2715" y="674"/>
                </a:cubicBezTo>
                <a:cubicBezTo>
                  <a:pt x="2713" y="671"/>
                  <a:pt x="2713" y="671"/>
                  <a:pt x="2713" y="671"/>
                </a:cubicBezTo>
                <a:cubicBezTo>
                  <a:pt x="2712" y="671"/>
                  <a:pt x="2712" y="671"/>
                  <a:pt x="2712" y="671"/>
                </a:cubicBezTo>
                <a:cubicBezTo>
                  <a:pt x="2710" y="668"/>
                  <a:pt x="2710" y="668"/>
                  <a:pt x="2710" y="668"/>
                </a:cubicBezTo>
                <a:cubicBezTo>
                  <a:pt x="2710" y="667"/>
                  <a:pt x="2710" y="667"/>
                  <a:pt x="2710" y="667"/>
                </a:cubicBezTo>
                <a:cubicBezTo>
                  <a:pt x="2709" y="666"/>
                  <a:pt x="2709" y="666"/>
                  <a:pt x="2709" y="666"/>
                </a:cubicBezTo>
                <a:cubicBezTo>
                  <a:pt x="2707" y="667"/>
                  <a:pt x="2707" y="667"/>
                  <a:pt x="2707" y="667"/>
                </a:cubicBezTo>
                <a:cubicBezTo>
                  <a:pt x="2705" y="666"/>
                  <a:pt x="2705" y="666"/>
                  <a:pt x="2705" y="666"/>
                </a:cubicBezTo>
                <a:cubicBezTo>
                  <a:pt x="2702" y="662"/>
                  <a:pt x="2702" y="662"/>
                  <a:pt x="2702" y="662"/>
                </a:cubicBezTo>
                <a:cubicBezTo>
                  <a:pt x="2702" y="659"/>
                  <a:pt x="2702" y="659"/>
                  <a:pt x="2702" y="659"/>
                </a:cubicBezTo>
                <a:cubicBezTo>
                  <a:pt x="2698" y="656"/>
                  <a:pt x="2698" y="656"/>
                  <a:pt x="2698" y="656"/>
                </a:cubicBezTo>
                <a:cubicBezTo>
                  <a:pt x="2698" y="653"/>
                  <a:pt x="2698" y="653"/>
                  <a:pt x="2698" y="653"/>
                </a:cubicBezTo>
                <a:cubicBezTo>
                  <a:pt x="2696" y="652"/>
                  <a:pt x="2696" y="652"/>
                  <a:pt x="2696" y="652"/>
                </a:cubicBezTo>
                <a:cubicBezTo>
                  <a:pt x="2697" y="650"/>
                  <a:pt x="2697" y="650"/>
                  <a:pt x="2697" y="650"/>
                </a:cubicBezTo>
                <a:cubicBezTo>
                  <a:pt x="2696" y="650"/>
                  <a:pt x="2696" y="650"/>
                  <a:pt x="2696" y="650"/>
                </a:cubicBezTo>
                <a:cubicBezTo>
                  <a:pt x="2693" y="644"/>
                  <a:pt x="2693" y="644"/>
                  <a:pt x="2693" y="644"/>
                </a:cubicBezTo>
                <a:cubicBezTo>
                  <a:pt x="2687" y="641"/>
                  <a:pt x="2687" y="641"/>
                  <a:pt x="2687" y="641"/>
                </a:cubicBezTo>
                <a:cubicBezTo>
                  <a:pt x="2686" y="642"/>
                  <a:pt x="2686" y="642"/>
                  <a:pt x="2686" y="642"/>
                </a:cubicBezTo>
                <a:cubicBezTo>
                  <a:pt x="2686" y="640"/>
                  <a:pt x="2686" y="640"/>
                  <a:pt x="2686" y="640"/>
                </a:cubicBezTo>
                <a:cubicBezTo>
                  <a:pt x="2681" y="638"/>
                  <a:pt x="2681" y="638"/>
                  <a:pt x="2681" y="638"/>
                </a:cubicBezTo>
                <a:cubicBezTo>
                  <a:pt x="2680" y="638"/>
                  <a:pt x="2680" y="638"/>
                  <a:pt x="2680" y="638"/>
                </a:cubicBezTo>
                <a:cubicBezTo>
                  <a:pt x="2680" y="633"/>
                  <a:pt x="2680" y="633"/>
                  <a:pt x="2680" y="633"/>
                </a:cubicBezTo>
                <a:cubicBezTo>
                  <a:pt x="2681" y="629"/>
                  <a:pt x="2681" y="629"/>
                  <a:pt x="2681" y="629"/>
                </a:cubicBezTo>
                <a:cubicBezTo>
                  <a:pt x="2680" y="627"/>
                  <a:pt x="2680" y="627"/>
                  <a:pt x="2680" y="627"/>
                </a:cubicBezTo>
                <a:cubicBezTo>
                  <a:pt x="2681" y="624"/>
                  <a:pt x="2681" y="624"/>
                  <a:pt x="2681" y="624"/>
                </a:cubicBezTo>
                <a:cubicBezTo>
                  <a:pt x="2681" y="625"/>
                  <a:pt x="2681" y="625"/>
                  <a:pt x="2681" y="625"/>
                </a:cubicBezTo>
                <a:cubicBezTo>
                  <a:pt x="2683" y="624"/>
                  <a:pt x="2683" y="624"/>
                  <a:pt x="2683" y="624"/>
                </a:cubicBezTo>
                <a:cubicBezTo>
                  <a:pt x="2684" y="621"/>
                  <a:pt x="2684" y="621"/>
                  <a:pt x="2684" y="621"/>
                </a:cubicBezTo>
                <a:cubicBezTo>
                  <a:pt x="2685" y="622"/>
                  <a:pt x="2685" y="622"/>
                  <a:pt x="2685" y="622"/>
                </a:cubicBezTo>
                <a:cubicBezTo>
                  <a:pt x="2687" y="620"/>
                  <a:pt x="2687" y="620"/>
                  <a:pt x="2687" y="620"/>
                </a:cubicBezTo>
                <a:cubicBezTo>
                  <a:pt x="2685" y="618"/>
                  <a:pt x="2685" y="618"/>
                  <a:pt x="2685" y="618"/>
                </a:cubicBezTo>
                <a:cubicBezTo>
                  <a:pt x="2684" y="617"/>
                  <a:pt x="2684" y="617"/>
                  <a:pt x="2684" y="617"/>
                </a:cubicBezTo>
                <a:cubicBezTo>
                  <a:pt x="2686" y="615"/>
                  <a:pt x="2686" y="615"/>
                  <a:pt x="2686" y="615"/>
                </a:cubicBezTo>
                <a:cubicBezTo>
                  <a:pt x="2689" y="616"/>
                  <a:pt x="2689" y="616"/>
                  <a:pt x="2689" y="616"/>
                </a:cubicBezTo>
                <a:cubicBezTo>
                  <a:pt x="2689" y="613"/>
                  <a:pt x="2689" y="613"/>
                  <a:pt x="2689" y="613"/>
                </a:cubicBezTo>
                <a:cubicBezTo>
                  <a:pt x="2692" y="613"/>
                  <a:pt x="2692" y="613"/>
                  <a:pt x="2692" y="613"/>
                </a:cubicBezTo>
                <a:cubicBezTo>
                  <a:pt x="2692" y="611"/>
                  <a:pt x="2692" y="611"/>
                  <a:pt x="2692" y="611"/>
                </a:cubicBezTo>
                <a:cubicBezTo>
                  <a:pt x="2689" y="610"/>
                  <a:pt x="2689" y="610"/>
                  <a:pt x="2689" y="610"/>
                </a:cubicBezTo>
                <a:cubicBezTo>
                  <a:pt x="2692" y="610"/>
                  <a:pt x="2692" y="610"/>
                  <a:pt x="2692" y="610"/>
                </a:cubicBezTo>
                <a:cubicBezTo>
                  <a:pt x="2693" y="611"/>
                  <a:pt x="2693" y="611"/>
                  <a:pt x="2693" y="611"/>
                </a:cubicBezTo>
                <a:cubicBezTo>
                  <a:pt x="2694" y="610"/>
                  <a:pt x="2694" y="610"/>
                  <a:pt x="2694" y="610"/>
                </a:cubicBezTo>
                <a:cubicBezTo>
                  <a:pt x="2696" y="610"/>
                  <a:pt x="2696" y="610"/>
                  <a:pt x="2696" y="610"/>
                </a:cubicBezTo>
                <a:cubicBezTo>
                  <a:pt x="2697" y="608"/>
                  <a:pt x="2697" y="608"/>
                  <a:pt x="2697" y="608"/>
                </a:cubicBezTo>
                <a:cubicBezTo>
                  <a:pt x="2699" y="608"/>
                  <a:pt x="2699" y="608"/>
                  <a:pt x="2699" y="608"/>
                </a:cubicBezTo>
                <a:cubicBezTo>
                  <a:pt x="2701" y="605"/>
                  <a:pt x="2701" y="605"/>
                  <a:pt x="2701" y="605"/>
                </a:cubicBezTo>
                <a:cubicBezTo>
                  <a:pt x="2702" y="607"/>
                  <a:pt x="2702" y="607"/>
                  <a:pt x="2702" y="607"/>
                </a:cubicBezTo>
                <a:cubicBezTo>
                  <a:pt x="2702" y="605"/>
                  <a:pt x="2702" y="605"/>
                  <a:pt x="2702" y="605"/>
                </a:cubicBezTo>
                <a:cubicBezTo>
                  <a:pt x="2703" y="607"/>
                  <a:pt x="2703" y="607"/>
                  <a:pt x="2703" y="607"/>
                </a:cubicBezTo>
                <a:cubicBezTo>
                  <a:pt x="2705" y="608"/>
                  <a:pt x="2705" y="608"/>
                  <a:pt x="2705" y="608"/>
                </a:cubicBezTo>
                <a:cubicBezTo>
                  <a:pt x="2708" y="606"/>
                  <a:pt x="2708" y="606"/>
                  <a:pt x="2708" y="606"/>
                </a:cubicBezTo>
                <a:cubicBezTo>
                  <a:pt x="2708" y="605"/>
                  <a:pt x="2708" y="605"/>
                  <a:pt x="2708" y="605"/>
                </a:cubicBezTo>
                <a:cubicBezTo>
                  <a:pt x="2706" y="605"/>
                  <a:pt x="2706" y="605"/>
                  <a:pt x="2706" y="605"/>
                </a:cubicBezTo>
                <a:cubicBezTo>
                  <a:pt x="2706" y="603"/>
                  <a:pt x="2706" y="603"/>
                  <a:pt x="2706" y="603"/>
                </a:cubicBezTo>
                <a:cubicBezTo>
                  <a:pt x="2707" y="602"/>
                  <a:pt x="2707" y="602"/>
                  <a:pt x="2707" y="602"/>
                </a:cubicBezTo>
                <a:cubicBezTo>
                  <a:pt x="2708" y="602"/>
                  <a:pt x="2708" y="602"/>
                  <a:pt x="2708" y="602"/>
                </a:cubicBezTo>
                <a:cubicBezTo>
                  <a:pt x="2707" y="600"/>
                  <a:pt x="2707" y="600"/>
                  <a:pt x="2707" y="600"/>
                </a:cubicBezTo>
                <a:cubicBezTo>
                  <a:pt x="2707" y="599"/>
                  <a:pt x="2707" y="599"/>
                  <a:pt x="2707" y="599"/>
                </a:cubicBezTo>
                <a:cubicBezTo>
                  <a:pt x="2709" y="598"/>
                  <a:pt x="2709" y="598"/>
                  <a:pt x="2709" y="598"/>
                </a:cubicBezTo>
                <a:cubicBezTo>
                  <a:pt x="2708" y="597"/>
                  <a:pt x="2708" y="597"/>
                  <a:pt x="2708" y="597"/>
                </a:cubicBezTo>
                <a:cubicBezTo>
                  <a:pt x="2705" y="598"/>
                  <a:pt x="2705" y="598"/>
                  <a:pt x="2705" y="598"/>
                </a:cubicBezTo>
                <a:cubicBezTo>
                  <a:pt x="2702" y="598"/>
                  <a:pt x="2702" y="598"/>
                  <a:pt x="2702" y="598"/>
                </a:cubicBezTo>
                <a:cubicBezTo>
                  <a:pt x="2703" y="597"/>
                  <a:pt x="2703" y="597"/>
                  <a:pt x="2703" y="597"/>
                </a:cubicBezTo>
                <a:cubicBezTo>
                  <a:pt x="2700" y="597"/>
                  <a:pt x="2700" y="597"/>
                  <a:pt x="2700" y="597"/>
                </a:cubicBezTo>
                <a:cubicBezTo>
                  <a:pt x="2699" y="598"/>
                  <a:pt x="2699" y="598"/>
                  <a:pt x="2699" y="598"/>
                </a:cubicBezTo>
                <a:cubicBezTo>
                  <a:pt x="2693" y="598"/>
                  <a:pt x="2693" y="598"/>
                  <a:pt x="2693" y="598"/>
                </a:cubicBezTo>
                <a:cubicBezTo>
                  <a:pt x="2692" y="597"/>
                  <a:pt x="2692" y="597"/>
                  <a:pt x="2692" y="597"/>
                </a:cubicBezTo>
                <a:cubicBezTo>
                  <a:pt x="2691" y="596"/>
                  <a:pt x="2691" y="596"/>
                  <a:pt x="2691" y="596"/>
                </a:cubicBezTo>
                <a:cubicBezTo>
                  <a:pt x="2689" y="595"/>
                  <a:pt x="2689" y="595"/>
                  <a:pt x="2689" y="595"/>
                </a:cubicBezTo>
                <a:cubicBezTo>
                  <a:pt x="2688" y="594"/>
                  <a:pt x="2688" y="594"/>
                  <a:pt x="2688" y="594"/>
                </a:cubicBezTo>
                <a:cubicBezTo>
                  <a:pt x="2688" y="593"/>
                  <a:pt x="2688" y="593"/>
                  <a:pt x="2688" y="593"/>
                </a:cubicBezTo>
                <a:cubicBezTo>
                  <a:pt x="2683" y="596"/>
                  <a:pt x="2683" y="596"/>
                  <a:pt x="2683" y="596"/>
                </a:cubicBezTo>
                <a:cubicBezTo>
                  <a:pt x="2681" y="596"/>
                  <a:pt x="2681" y="596"/>
                  <a:pt x="2681" y="596"/>
                </a:cubicBezTo>
                <a:cubicBezTo>
                  <a:pt x="2681" y="596"/>
                  <a:pt x="2681" y="596"/>
                  <a:pt x="2681" y="596"/>
                </a:cubicBezTo>
                <a:cubicBezTo>
                  <a:pt x="2681" y="598"/>
                  <a:pt x="2681" y="598"/>
                  <a:pt x="2681" y="598"/>
                </a:cubicBezTo>
                <a:cubicBezTo>
                  <a:pt x="2680" y="599"/>
                  <a:pt x="2680" y="599"/>
                  <a:pt x="2680" y="599"/>
                </a:cubicBezTo>
                <a:cubicBezTo>
                  <a:pt x="2677" y="600"/>
                  <a:pt x="2677" y="600"/>
                  <a:pt x="2677" y="600"/>
                </a:cubicBezTo>
                <a:cubicBezTo>
                  <a:pt x="2678" y="601"/>
                  <a:pt x="2678" y="601"/>
                  <a:pt x="2678" y="601"/>
                </a:cubicBezTo>
                <a:cubicBezTo>
                  <a:pt x="2679" y="602"/>
                  <a:pt x="2679" y="602"/>
                  <a:pt x="2679" y="602"/>
                </a:cubicBezTo>
                <a:cubicBezTo>
                  <a:pt x="2678" y="604"/>
                  <a:pt x="2678" y="604"/>
                  <a:pt x="2678" y="604"/>
                </a:cubicBezTo>
                <a:cubicBezTo>
                  <a:pt x="2677" y="605"/>
                  <a:pt x="2677" y="605"/>
                  <a:pt x="2677" y="605"/>
                </a:cubicBezTo>
                <a:cubicBezTo>
                  <a:pt x="2675" y="604"/>
                  <a:pt x="2675" y="604"/>
                  <a:pt x="2675" y="604"/>
                </a:cubicBezTo>
                <a:cubicBezTo>
                  <a:pt x="2673" y="605"/>
                  <a:pt x="2673" y="605"/>
                  <a:pt x="2673" y="605"/>
                </a:cubicBezTo>
                <a:cubicBezTo>
                  <a:pt x="2670" y="605"/>
                  <a:pt x="2670" y="605"/>
                  <a:pt x="2670" y="605"/>
                </a:cubicBezTo>
                <a:cubicBezTo>
                  <a:pt x="2667" y="600"/>
                  <a:pt x="2667" y="600"/>
                  <a:pt x="2667" y="600"/>
                </a:cubicBezTo>
                <a:cubicBezTo>
                  <a:pt x="2667" y="597"/>
                  <a:pt x="2667" y="597"/>
                  <a:pt x="2667" y="597"/>
                </a:cubicBezTo>
                <a:cubicBezTo>
                  <a:pt x="2667" y="595"/>
                  <a:pt x="2667" y="595"/>
                  <a:pt x="2667" y="595"/>
                </a:cubicBezTo>
                <a:cubicBezTo>
                  <a:pt x="2664" y="595"/>
                  <a:pt x="2664" y="595"/>
                  <a:pt x="2664" y="595"/>
                </a:cubicBezTo>
                <a:cubicBezTo>
                  <a:pt x="2663" y="596"/>
                  <a:pt x="2663" y="596"/>
                  <a:pt x="2663" y="596"/>
                </a:cubicBezTo>
                <a:cubicBezTo>
                  <a:pt x="2663" y="595"/>
                  <a:pt x="2663" y="595"/>
                  <a:pt x="2663" y="595"/>
                </a:cubicBezTo>
                <a:cubicBezTo>
                  <a:pt x="2662" y="595"/>
                  <a:pt x="2662" y="595"/>
                  <a:pt x="2662" y="595"/>
                </a:cubicBezTo>
                <a:cubicBezTo>
                  <a:pt x="2661" y="596"/>
                  <a:pt x="2661" y="596"/>
                  <a:pt x="2661" y="596"/>
                </a:cubicBezTo>
                <a:cubicBezTo>
                  <a:pt x="2660" y="595"/>
                  <a:pt x="2660" y="595"/>
                  <a:pt x="2660" y="595"/>
                </a:cubicBezTo>
                <a:cubicBezTo>
                  <a:pt x="2660" y="596"/>
                  <a:pt x="2660" y="596"/>
                  <a:pt x="2660" y="596"/>
                </a:cubicBezTo>
                <a:cubicBezTo>
                  <a:pt x="2659" y="593"/>
                  <a:pt x="2659" y="593"/>
                  <a:pt x="2659" y="593"/>
                </a:cubicBezTo>
                <a:cubicBezTo>
                  <a:pt x="2658" y="592"/>
                  <a:pt x="2658" y="592"/>
                  <a:pt x="2658" y="592"/>
                </a:cubicBezTo>
                <a:cubicBezTo>
                  <a:pt x="2655" y="590"/>
                  <a:pt x="2655" y="590"/>
                  <a:pt x="2655" y="590"/>
                </a:cubicBezTo>
                <a:cubicBezTo>
                  <a:pt x="2653" y="588"/>
                  <a:pt x="2653" y="588"/>
                  <a:pt x="2653" y="588"/>
                </a:cubicBezTo>
                <a:cubicBezTo>
                  <a:pt x="2653" y="586"/>
                  <a:pt x="2653" y="586"/>
                  <a:pt x="2653" y="586"/>
                </a:cubicBezTo>
                <a:cubicBezTo>
                  <a:pt x="2652" y="584"/>
                  <a:pt x="2652" y="584"/>
                  <a:pt x="2652" y="584"/>
                </a:cubicBezTo>
                <a:cubicBezTo>
                  <a:pt x="2652" y="583"/>
                  <a:pt x="2652" y="583"/>
                  <a:pt x="2652" y="583"/>
                </a:cubicBezTo>
                <a:cubicBezTo>
                  <a:pt x="2652" y="582"/>
                  <a:pt x="2652" y="582"/>
                  <a:pt x="2652" y="582"/>
                </a:cubicBezTo>
                <a:cubicBezTo>
                  <a:pt x="2653" y="581"/>
                  <a:pt x="2653" y="581"/>
                  <a:pt x="2653" y="581"/>
                </a:cubicBezTo>
                <a:cubicBezTo>
                  <a:pt x="2653" y="579"/>
                  <a:pt x="2653" y="579"/>
                  <a:pt x="2653" y="579"/>
                </a:cubicBezTo>
                <a:cubicBezTo>
                  <a:pt x="2654" y="578"/>
                  <a:pt x="2654" y="578"/>
                  <a:pt x="2654" y="578"/>
                </a:cubicBezTo>
                <a:cubicBezTo>
                  <a:pt x="2654" y="577"/>
                  <a:pt x="2654" y="577"/>
                  <a:pt x="2654" y="577"/>
                </a:cubicBezTo>
                <a:cubicBezTo>
                  <a:pt x="2658" y="578"/>
                  <a:pt x="2658" y="578"/>
                  <a:pt x="2658" y="578"/>
                </a:cubicBezTo>
                <a:cubicBezTo>
                  <a:pt x="2661" y="578"/>
                  <a:pt x="2661" y="578"/>
                  <a:pt x="2661" y="578"/>
                </a:cubicBezTo>
                <a:cubicBezTo>
                  <a:pt x="2664" y="578"/>
                  <a:pt x="2664" y="578"/>
                  <a:pt x="2664" y="578"/>
                </a:cubicBezTo>
                <a:cubicBezTo>
                  <a:pt x="2665" y="576"/>
                  <a:pt x="2665" y="576"/>
                  <a:pt x="2665" y="576"/>
                </a:cubicBezTo>
                <a:cubicBezTo>
                  <a:pt x="2664" y="575"/>
                  <a:pt x="2664" y="575"/>
                  <a:pt x="2664" y="575"/>
                </a:cubicBezTo>
                <a:cubicBezTo>
                  <a:pt x="2666" y="575"/>
                  <a:pt x="2666" y="575"/>
                  <a:pt x="2666" y="575"/>
                </a:cubicBezTo>
                <a:cubicBezTo>
                  <a:pt x="2666" y="572"/>
                  <a:pt x="2666" y="572"/>
                  <a:pt x="2666" y="572"/>
                </a:cubicBezTo>
                <a:cubicBezTo>
                  <a:pt x="2665" y="572"/>
                  <a:pt x="2665" y="572"/>
                  <a:pt x="2665" y="572"/>
                </a:cubicBezTo>
                <a:cubicBezTo>
                  <a:pt x="2666" y="571"/>
                  <a:pt x="2666" y="571"/>
                  <a:pt x="2666" y="571"/>
                </a:cubicBezTo>
                <a:cubicBezTo>
                  <a:pt x="2667" y="566"/>
                  <a:pt x="2667" y="566"/>
                  <a:pt x="2667" y="566"/>
                </a:cubicBezTo>
                <a:cubicBezTo>
                  <a:pt x="2670" y="564"/>
                  <a:pt x="2670" y="564"/>
                  <a:pt x="2670" y="564"/>
                </a:cubicBezTo>
                <a:cubicBezTo>
                  <a:pt x="2672" y="563"/>
                  <a:pt x="2672" y="563"/>
                  <a:pt x="2672" y="563"/>
                </a:cubicBezTo>
                <a:cubicBezTo>
                  <a:pt x="2674" y="561"/>
                  <a:pt x="2674" y="561"/>
                  <a:pt x="2674" y="561"/>
                </a:cubicBezTo>
                <a:cubicBezTo>
                  <a:pt x="2675" y="560"/>
                  <a:pt x="2675" y="560"/>
                  <a:pt x="2675" y="560"/>
                </a:cubicBezTo>
                <a:cubicBezTo>
                  <a:pt x="2675" y="557"/>
                  <a:pt x="2675" y="557"/>
                  <a:pt x="2675" y="557"/>
                </a:cubicBezTo>
                <a:cubicBezTo>
                  <a:pt x="2677" y="554"/>
                  <a:pt x="2677" y="554"/>
                  <a:pt x="2677" y="554"/>
                </a:cubicBezTo>
                <a:cubicBezTo>
                  <a:pt x="2678" y="552"/>
                  <a:pt x="2678" y="552"/>
                  <a:pt x="2678" y="552"/>
                </a:cubicBezTo>
                <a:cubicBezTo>
                  <a:pt x="2679" y="551"/>
                  <a:pt x="2679" y="551"/>
                  <a:pt x="2679" y="551"/>
                </a:cubicBezTo>
                <a:cubicBezTo>
                  <a:pt x="2680" y="549"/>
                  <a:pt x="2680" y="549"/>
                  <a:pt x="2680" y="549"/>
                </a:cubicBezTo>
                <a:cubicBezTo>
                  <a:pt x="2682" y="549"/>
                  <a:pt x="2682" y="549"/>
                  <a:pt x="2682" y="549"/>
                </a:cubicBezTo>
                <a:cubicBezTo>
                  <a:pt x="2683" y="550"/>
                  <a:pt x="2683" y="550"/>
                  <a:pt x="2683" y="550"/>
                </a:cubicBezTo>
                <a:cubicBezTo>
                  <a:pt x="2685" y="550"/>
                  <a:pt x="2685" y="550"/>
                  <a:pt x="2685" y="550"/>
                </a:cubicBezTo>
                <a:cubicBezTo>
                  <a:pt x="2686" y="548"/>
                  <a:pt x="2686" y="548"/>
                  <a:pt x="2686" y="548"/>
                </a:cubicBezTo>
                <a:cubicBezTo>
                  <a:pt x="2689" y="552"/>
                  <a:pt x="2689" y="552"/>
                  <a:pt x="2689" y="552"/>
                </a:cubicBezTo>
                <a:cubicBezTo>
                  <a:pt x="2693" y="554"/>
                  <a:pt x="2693" y="554"/>
                  <a:pt x="2693" y="554"/>
                </a:cubicBezTo>
                <a:cubicBezTo>
                  <a:pt x="2694" y="556"/>
                  <a:pt x="2694" y="556"/>
                  <a:pt x="2694" y="556"/>
                </a:cubicBezTo>
                <a:cubicBezTo>
                  <a:pt x="2692" y="557"/>
                  <a:pt x="2692" y="557"/>
                  <a:pt x="2692" y="557"/>
                </a:cubicBezTo>
                <a:cubicBezTo>
                  <a:pt x="2692" y="558"/>
                  <a:pt x="2692" y="558"/>
                  <a:pt x="2692" y="558"/>
                </a:cubicBezTo>
                <a:cubicBezTo>
                  <a:pt x="2690" y="561"/>
                  <a:pt x="2690" y="561"/>
                  <a:pt x="2690" y="561"/>
                </a:cubicBezTo>
                <a:cubicBezTo>
                  <a:pt x="2689" y="563"/>
                  <a:pt x="2689" y="563"/>
                  <a:pt x="2689" y="563"/>
                </a:cubicBezTo>
                <a:cubicBezTo>
                  <a:pt x="2688" y="563"/>
                  <a:pt x="2688" y="563"/>
                  <a:pt x="2688" y="563"/>
                </a:cubicBezTo>
                <a:cubicBezTo>
                  <a:pt x="2688" y="564"/>
                  <a:pt x="2688" y="564"/>
                  <a:pt x="2688" y="564"/>
                </a:cubicBezTo>
                <a:cubicBezTo>
                  <a:pt x="2687" y="567"/>
                  <a:pt x="2687" y="567"/>
                  <a:pt x="2687" y="567"/>
                </a:cubicBezTo>
                <a:cubicBezTo>
                  <a:pt x="2690" y="569"/>
                  <a:pt x="2690" y="569"/>
                  <a:pt x="2690" y="569"/>
                </a:cubicBezTo>
                <a:cubicBezTo>
                  <a:pt x="2689" y="570"/>
                  <a:pt x="2689" y="570"/>
                  <a:pt x="2689" y="570"/>
                </a:cubicBezTo>
                <a:cubicBezTo>
                  <a:pt x="2689" y="571"/>
                  <a:pt x="2689" y="571"/>
                  <a:pt x="2689" y="571"/>
                </a:cubicBezTo>
                <a:cubicBezTo>
                  <a:pt x="2689" y="572"/>
                  <a:pt x="2689" y="572"/>
                  <a:pt x="2689" y="572"/>
                </a:cubicBezTo>
                <a:cubicBezTo>
                  <a:pt x="2689" y="573"/>
                  <a:pt x="2689" y="573"/>
                  <a:pt x="2689" y="573"/>
                </a:cubicBezTo>
                <a:cubicBezTo>
                  <a:pt x="2692" y="572"/>
                  <a:pt x="2692" y="572"/>
                  <a:pt x="2692" y="572"/>
                </a:cubicBezTo>
                <a:cubicBezTo>
                  <a:pt x="2694" y="570"/>
                  <a:pt x="2694" y="570"/>
                  <a:pt x="2694" y="570"/>
                </a:cubicBezTo>
                <a:cubicBezTo>
                  <a:pt x="2693" y="572"/>
                  <a:pt x="2693" y="572"/>
                  <a:pt x="2693" y="572"/>
                </a:cubicBezTo>
                <a:cubicBezTo>
                  <a:pt x="2691" y="573"/>
                  <a:pt x="2691" y="573"/>
                  <a:pt x="2691" y="573"/>
                </a:cubicBezTo>
                <a:cubicBezTo>
                  <a:pt x="2691" y="574"/>
                  <a:pt x="2691" y="574"/>
                  <a:pt x="2691" y="574"/>
                </a:cubicBezTo>
                <a:cubicBezTo>
                  <a:pt x="2693" y="575"/>
                  <a:pt x="2693" y="575"/>
                  <a:pt x="2693" y="575"/>
                </a:cubicBezTo>
                <a:cubicBezTo>
                  <a:pt x="2692" y="576"/>
                  <a:pt x="2692" y="576"/>
                  <a:pt x="2692" y="576"/>
                </a:cubicBezTo>
                <a:cubicBezTo>
                  <a:pt x="2692" y="576"/>
                  <a:pt x="2692" y="576"/>
                  <a:pt x="2692" y="576"/>
                </a:cubicBezTo>
                <a:cubicBezTo>
                  <a:pt x="2689" y="576"/>
                  <a:pt x="2689" y="576"/>
                  <a:pt x="2689" y="576"/>
                </a:cubicBezTo>
                <a:cubicBezTo>
                  <a:pt x="2688" y="578"/>
                  <a:pt x="2688" y="578"/>
                  <a:pt x="2688" y="578"/>
                </a:cubicBezTo>
                <a:cubicBezTo>
                  <a:pt x="2687" y="578"/>
                  <a:pt x="2687" y="578"/>
                  <a:pt x="2687" y="578"/>
                </a:cubicBezTo>
                <a:cubicBezTo>
                  <a:pt x="2686" y="579"/>
                  <a:pt x="2686" y="579"/>
                  <a:pt x="2686" y="579"/>
                </a:cubicBezTo>
                <a:cubicBezTo>
                  <a:pt x="2687" y="580"/>
                  <a:pt x="2687" y="580"/>
                  <a:pt x="2687" y="580"/>
                </a:cubicBezTo>
                <a:cubicBezTo>
                  <a:pt x="2688" y="582"/>
                  <a:pt x="2688" y="582"/>
                  <a:pt x="2688" y="582"/>
                </a:cubicBezTo>
                <a:cubicBezTo>
                  <a:pt x="2689" y="582"/>
                  <a:pt x="2689" y="582"/>
                  <a:pt x="2689" y="582"/>
                </a:cubicBezTo>
                <a:cubicBezTo>
                  <a:pt x="2690" y="580"/>
                  <a:pt x="2690" y="580"/>
                  <a:pt x="2690" y="580"/>
                </a:cubicBezTo>
                <a:cubicBezTo>
                  <a:pt x="2691" y="580"/>
                  <a:pt x="2691" y="580"/>
                  <a:pt x="2691" y="580"/>
                </a:cubicBezTo>
                <a:cubicBezTo>
                  <a:pt x="2693" y="578"/>
                  <a:pt x="2693" y="578"/>
                  <a:pt x="2693" y="578"/>
                </a:cubicBezTo>
                <a:cubicBezTo>
                  <a:pt x="2696" y="576"/>
                  <a:pt x="2696" y="576"/>
                  <a:pt x="2696" y="576"/>
                </a:cubicBezTo>
                <a:cubicBezTo>
                  <a:pt x="2696" y="576"/>
                  <a:pt x="2696" y="576"/>
                  <a:pt x="2696" y="576"/>
                </a:cubicBezTo>
                <a:cubicBezTo>
                  <a:pt x="2695" y="574"/>
                  <a:pt x="2695" y="574"/>
                  <a:pt x="2695" y="574"/>
                </a:cubicBezTo>
                <a:cubicBezTo>
                  <a:pt x="2698" y="572"/>
                  <a:pt x="2698" y="572"/>
                  <a:pt x="2698" y="572"/>
                </a:cubicBezTo>
                <a:cubicBezTo>
                  <a:pt x="2702" y="568"/>
                  <a:pt x="2702" y="568"/>
                  <a:pt x="2702" y="568"/>
                </a:cubicBezTo>
                <a:cubicBezTo>
                  <a:pt x="2703" y="569"/>
                  <a:pt x="2703" y="569"/>
                  <a:pt x="2703" y="569"/>
                </a:cubicBezTo>
                <a:cubicBezTo>
                  <a:pt x="2704" y="566"/>
                  <a:pt x="2704" y="566"/>
                  <a:pt x="2704" y="566"/>
                </a:cubicBezTo>
                <a:cubicBezTo>
                  <a:pt x="2706" y="566"/>
                  <a:pt x="2706" y="566"/>
                  <a:pt x="2706" y="566"/>
                </a:cubicBezTo>
                <a:cubicBezTo>
                  <a:pt x="2709" y="565"/>
                  <a:pt x="2709" y="565"/>
                  <a:pt x="2709" y="565"/>
                </a:cubicBezTo>
                <a:cubicBezTo>
                  <a:pt x="2710" y="565"/>
                  <a:pt x="2710" y="565"/>
                  <a:pt x="2710" y="565"/>
                </a:cubicBezTo>
                <a:cubicBezTo>
                  <a:pt x="2711" y="565"/>
                  <a:pt x="2711" y="565"/>
                  <a:pt x="2711" y="565"/>
                </a:cubicBezTo>
                <a:cubicBezTo>
                  <a:pt x="2713" y="565"/>
                  <a:pt x="2713" y="565"/>
                  <a:pt x="2713" y="565"/>
                </a:cubicBezTo>
                <a:cubicBezTo>
                  <a:pt x="2716" y="562"/>
                  <a:pt x="2716" y="562"/>
                  <a:pt x="2716" y="562"/>
                </a:cubicBezTo>
                <a:cubicBezTo>
                  <a:pt x="2717" y="563"/>
                  <a:pt x="2717" y="563"/>
                  <a:pt x="2717" y="563"/>
                </a:cubicBezTo>
                <a:cubicBezTo>
                  <a:pt x="2717" y="563"/>
                  <a:pt x="2717" y="563"/>
                  <a:pt x="2717" y="563"/>
                </a:cubicBezTo>
                <a:cubicBezTo>
                  <a:pt x="2717" y="564"/>
                  <a:pt x="2717" y="564"/>
                  <a:pt x="2717" y="564"/>
                </a:cubicBezTo>
                <a:cubicBezTo>
                  <a:pt x="2718" y="564"/>
                  <a:pt x="2718" y="564"/>
                  <a:pt x="2718" y="564"/>
                </a:cubicBezTo>
                <a:cubicBezTo>
                  <a:pt x="2719" y="567"/>
                  <a:pt x="2719" y="567"/>
                  <a:pt x="2719" y="567"/>
                </a:cubicBezTo>
                <a:cubicBezTo>
                  <a:pt x="2720" y="566"/>
                  <a:pt x="2720" y="566"/>
                  <a:pt x="2720" y="566"/>
                </a:cubicBezTo>
                <a:cubicBezTo>
                  <a:pt x="2720" y="565"/>
                  <a:pt x="2720" y="565"/>
                  <a:pt x="2720" y="565"/>
                </a:cubicBezTo>
                <a:cubicBezTo>
                  <a:pt x="2722" y="566"/>
                  <a:pt x="2722" y="566"/>
                  <a:pt x="2722" y="566"/>
                </a:cubicBezTo>
                <a:cubicBezTo>
                  <a:pt x="2723" y="567"/>
                  <a:pt x="2723" y="567"/>
                  <a:pt x="2723" y="567"/>
                </a:cubicBezTo>
                <a:cubicBezTo>
                  <a:pt x="2727" y="567"/>
                  <a:pt x="2727" y="567"/>
                  <a:pt x="2727" y="567"/>
                </a:cubicBezTo>
                <a:cubicBezTo>
                  <a:pt x="2728" y="566"/>
                  <a:pt x="2728" y="566"/>
                  <a:pt x="2728" y="566"/>
                </a:cubicBezTo>
                <a:cubicBezTo>
                  <a:pt x="2729" y="566"/>
                  <a:pt x="2729" y="566"/>
                  <a:pt x="2729" y="566"/>
                </a:cubicBezTo>
                <a:cubicBezTo>
                  <a:pt x="2728" y="567"/>
                  <a:pt x="2728" y="567"/>
                  <a:pt x="2728" y="567"/>
                </a:cubicBezTo>
                <a:cubicBezTo>
                  <a:pt x="2727" y="568"/>
                  <a:pt x="2727" y="568"/>
                  <a:pt x="2727" y="568"/>
                </a:cubicBezTo>
                <a:cubicBezTo>
                  <a:pt x="2728" y="570"/>
                  <a:pt x="2728" y="570"/>
                  <a:pt x="2728" y="570"/>
                </a:cubicBezTo>
                <a:cubicBezTo>
                  <a:pt x="2726" y="574"/>
                  <a:pt x="2726" y="574"/>
                  <a:pt x="2726" y="574"/>
                </a:cubicBezTo>
                <a:cubicBezTo>
                  <a:pt x="2726" y="579"/>
                  <a:pt x="2726" y="579"/>
                  <a:pt x="2726" y="579"/>
                </a:cubicBezTo>
                <a:cubicBezTo>
                  <a:pt x="2727" y="580"/>
                  <a:pt x="2727" y="580"/>
                  <a:pt x="2727" y="580"/>
                </a:cubicBezTo>
                <a:cubicBezTo>
                  <a:pt x="2730" y="580"/>
                  <a:pt x="2730" y="580"/>
                  <a:pt x="2730" y="580"/>
                </a:cubicBezTo>
                <a:cubicBezTo>
                  <a:pt x="2732" y="579"/>
                  <a:pt x="2732" y="579"/>
                  <a:pt x="2732" y="579"/>
                </a:cubicBezTo>
                <a:cubicBezTo>
                  <a:pt x="2730" y="581"/>
                  <a:pt x="2730" y="581"/>
                  <a:pt x="2730" y="581"/>
                </a:cubicBezTo>
                <a:cubicBezTo>
                  <a:pt x="2728" y="581"/>
                  <a:pt x="2728" y="581"/>
                  <a:pt x="2728" y="581"/>
                </a:cubicBezTo>
                <a:cubicBezTo>
                  <a:pt x="2726" y="584"/>
                  <a:pt x="2726" y="584"/>
                  <a:pt x="2726" y="584"/>
                </a:cubicBezTo>
                <a:cubicBezTo>
                  <a:pt x="2726" y="588"/>
                  <a:pt x="2726" y="588"/>
                  <a:pt x="2726" y="588"/>
                </a:cubicBezTo>
                <a:cubicBezTo>
                  <a:pt x="2726" y="590"/>
                  <a:pt x="2726" y="590"/>
                  <a:pt x="2726" y="590"/>
                </a:cubicBezTo>
                <a:cubicBezTo>
                  <a:pt x="2727" y="590"/>
                  <a:pt x="2727" y="590"/>
                  <a:pt x="2727" y="590"/>
                </a:cubicBezTo>
                <a:cubicBezTo>
                  <a:pt x="2728" y="589"/>
                  <a:pt x="2728" y="589"/>
                  <a:pt x="2728" y="589"/>
                </a:cubicBezTo>
                <a:cubicBezTo>
                  <a:pt x="2730" y="590"/>
                  <a:pt x="2730" y="590"/>
                  <a:pt x="2730" y="590"/>
                </a:cubicBezTo>
                <a:cubicBezTo>
                  <a:pt x="2729" y="593"/>
                  <a:pt x="2729" y="593"/>
                  <a:pt x="2729" y="593"/>
                </a:cubicBezTo>
                <a:cubicBezTo>
                  <a:pt x="2729" y="594"/>
                  <a:pt x="2729" y="594"/>
                  <a:pt x="2729" y="594"/>
                </a:cubicBezTo>
                <a:cubicBezTo>
                  <a:pt x="2732" y="593"/>
                  <a:pt x="2732" y="593"/>
                  <a:pt x="2732" y="593"/>
                </a:cubicBezTo>
                <a:cubicBezTo>
                  <a:pt x="2733" y="593"/>
                  <a:pt x="2733" y="593"/>
                  <a:pt x="2733" y="593"/>
                </a:cubicBezTo>
                <a:cubicBezTo>
                  <a:pt x="2735" y="591"/>
                  <a:pt x="2735" y="591"/>
                  <a:pt x="2735" y="591"/>
                </a:cubicBezTo>
                <a:cubicBezTo>
                  <a:pt x="2734" y="590"/>
                  <a:pt x="2734" y="590"/>
                  <a:pt x="2734" y="590"/>
                </a:cubicBezTo>
                <a:cubicBezTo>
                  <a:pt x="2735" y="589"/>
                  <a:pt x="2735" y="589"/>
                  <a:pt x="2735" y="589"/>
                </a:cubicBezTo>
                <a:cubicBezTo>
                  <a:pt x="2737" y="592"/>
                  <a:pt x="2737" y="592"/>
                  <a:pt x="2737" y="592"/>
                </a:cubicBezTo>
                <a:cubicBezTo>
                  <a:pt x="2738" y="592"/>
                  <a:pt x="2738" y="592"/>
                  <a:pt x="2738" y="592"/>
                </a:cubicBezTo>
                <a:cubicBezTo>
                  <a:pt x="2739" y="591"/>
                  <a:pt x="2739" y="591"/>
                  <a:pt x="2739" y="591"/>
                </a:cubicBezTo>
                <a:cubicBezTo>
                  <a:pt x="2742" y="591"/>
                  <a:pt x="2742" y="591"/>
                  <a:pt x="2742" y="591"/>
                </a:cubicBezTo>
                <a:cubicBezTo>
                  <a:pt x="2741" y="592"/>
                  <a:pt x="2741" y="592"/>
                  <a:pt x="2741" y="592"/>
                </a:cubicBezTo>
                <a:cubicBezTo>
                  <a:pt x="2745" y="595"/>
                  <a:pt x="2745" y="595"/>
                  <a:pt x="2745" y="595"/>
                </a:cubicBezTo>
                <a:cubicBezTo>
                  <a:pt x="2748" y="599"/>
                  <a:pt x="2748" y="599"/>
                  <a:pt x="2748" y="599"/>
                </a:cubicBezTo>
                <a:cubicBezTo>
                  <a:pt x="2749" y="599"/>
                  <a:pt x="2749" y="599"/>
                  <a:pt x="2749" y="599"/>
                </a:cubicBezTo>
                <a:cubicBezTo>
                  <a:pt x="2748" y="600"/>
                  <a:pt x="2748" y="600"/>
                  <a:pt x="2748" y="600"/>
                </a:cubicBezTo>
                <a:cubicBezTo>
                  <a:pt x="2750" y="602"/>
                  <a:pt x="2750" y="602"/>
                  <a:pt x="2750" y="602"/>
                </a:cubicBezTo>
                <a:cubicBezTo>
                  <a:pt x="2751" y="604"/>
                  <a:pt x="2751" y="604"/>
                  <a:pt x="2751" y="604"/>
                </a:cubicBezTo>
                <a:cubicBezTo>
                  <a:pt x="2747" y="603"/>
                  <a:pt x="2747" y="603"/>
                  <a:pt x="2747" y="603"/>
                </a:cubicBezTo>
                <a:cubicBezTo>
                  <a:pt x="2747" y="602"/>
                  <a:pt x="2747" y="602"/>
                  <a:pt x="2747" y="602"/>
                </a:cubicBezTo>
                <a:cubicBezTo>
                  <a:pt x="2746" y="603"/>
                  <a:pt x="2746" y="603"/>
                  <a:pt x="2746" y="603"/>
                </a:cubicBezTo>
                <a:cubicBezTo>
                  <a:pt x="2744" y="603"/>
                  <a:pt x="2744" y="603"/>
                  <a:pt x="2744" y="603"/>
                </a:cubicBezTo>
                <a:cubicBezTo>
                  <a:pt x="2742" y="606"/>
                  <a:pt x="2742" y="606"/>
                  <a:pt x="2742" y="606"/>
                </a:cubicBezTo>
                <a:cubicBezTo>
                  <a:pt x="2747" y="608"/>
                  <a:pt x="2747" y="608"/>
                  <a:pt x="2747" y="608"/>
                </a:cubicBezTo>
                <a:cubicBezTo>
                  <a:pt x="2748" y="608"/>
                  <a:pt x="2748" y="608"/>
                  <a:pt x="2748" y="608"/>
                </a:cubicBezTo>
                <a:cubicBezTo>
                  <a:pt x="2749" y="610"/>
                  <a:pt x="2749" y="610"/>
                  <a:pt x="2749" y="610"/>
                </a:cubicBezTo>
                <a:cubicBezTo>
                  <a:pt x="2749" y="614"/>
                  <a:pt x="2749" y="614"/>
                  <a:pt x="2749" y="614"/>
                </a:cubicBezTo>
                <a:cubicBezTo>
                  <a:pt x="2750" y="615"/>
                  <a:pt x="2750" y="615"/>
                  <a:pt x="2750" y="615"/>
                </a:cubicBezTo>
                <a:cubicBezTo>
                  <a:pt x="2751" y="614"/>
                  <a:pt x="2751" y="614"/>
                  <a:pt x="2751" y="614"/>
                </a:cubicBezTo>
                <a:cubicBezTo>
                  <a:pt x="2753" y="618"/>
                  <a:pt x="2753" y="618"/>
                  <a:pt x="2753" y="618"/>
                </a:cubicBezTo>
                <a:cubicBezTo>
                  <a:pt x="2749" y="620"/>
                  <a:pt x="2749" y="620"/>
                  <a:pt x="2749" y="620"/>
                </a:cubicBezTo>
                <a:cubicBezTo>
                  <a:pt x="2749" y="621"/>
                  <a:pt x="2749" y="621"/>
                  <a:pt x="2749" y="621"/>
                </a:cubicBezTo>
                <a:cubicBezTo>
                  <a:pt x="2751" y="622"/>
                  <a:pt x="2751" y="622"/>
                  <a:pt x="2751" y="622"/>
                </a:cubicBezTo>
                <a:cubicBezTo>
                  <a:pt x="2751" y="624"/>
                  <a:pt x="2751" y="624"/>
                  <a:pt x="2751" y="624"/>
                </a:cubicBezTo>
                <a:cubicBezTo>
                  <a:pt x="2750" y="625"/>
                  <a:pt x="2750" y="625"/>
                  <a:pt x="2750" y="625"/>
                </a:cubicBezTo>
                <a:cubicBezTo>
                  <a:pt x="2750" y="626"/>
                  <a:pt x="2750" y="626"/>
                  <a:pt x="2750" y="626"/>
                </a:cubicBezTo>
                <a:cubicBezTo>
                  <a:pt x="2751" y="628"/>
                  <a:pt x="2751" y="628"/>
                  <a:pt x="2751" y="628"/>
                </a:cubicBezTo>
                <a:cubicBezTo>
                  <a:pt x="2749" y="628"/>
                  <a:pt x="2749" y="628"/>
                  <a:pt x="2749" y="628"/>
                </a:cubicBezTo>
                <a:cubicBezTo>
                  <a:pt x="2752" y="633"/>
                  <a:pt x="2752" y="633"/>
                  <a:pt x="2752" y="633"/>
                </a:cubicBezTo>
                <a:cubicBezTo>
                  <a:pt x="2753" y="633"/>
                  <a:pt x="2753" y="633"/>
                  <a:pt x="2753" y="633"/>
                </a:cubicBezTo>
                <a:cubicBezTo>
                  <a:pt x="2754" y="636"/>
                  <a:pt x="2754" y="636"/>
                  <a:pt x="2754" y="636"/>
                </a:cubicBezTo>
                <a:cubicBezTo>
                  <a:pt x="2754" y="636"/>
                  <a:pt x="2754" y="636"/>
                  <a:pt x="2754" y="636"/>
                </a:cubicBezTo>
                <a:cubicBezTo>
                  <a:pt x="2754" y="638"/>
                  <a:pt x="2754" y="638"/>
                  <a:pt x="2754" y="638"/>
                </a:cubicBezTo>
                <a:cubicBezTo>
                  <a:pt x="2756" y="637"/>
                  <a:pt x="2756" y="637"/>
                  <a:pt x="2756" y="637"/>
                </a:cubicBezTo>
                <a:cubicBezTo>
                  <a:pt x="2756" y="634"/>
                  <a:pt x="2756" y="634"/>
                  <a:pt x="2756" y="634"/>
                </a:cubicBezTo>
                <a:cubicBezTo>
                  <a:pt x="2757" y="636"/>
                  <a:pt x="2757" y="636"/>
                  <a:pt x="2757" y="636"/>
                </a:cubicBezTo>
                <a:cubicBezTo>
                  <a:pt x="2758" y="633"/>
                  <a:pt x="2758" y="633"/>
                  <a:pt x="2758" y="633"/>
                </a:cubicBezTo>
                <a:cubicBezTo>
                  <a:pt x="2763" y="630"/>
                  <a:pt x="2763" y="630"/>
                  <a:pt x="2763" y="630"/>
                </a:cubicBezTo>
                <a:cubicBezTo>
                  <a:pt x="2765" y="629"/>
                  <a:pt x="2765" y="629"/>
                  <a:pt x="2765" y="629"/>
                </a:cubicBezTo>
                <a:cubicBezTo>
                  <a:pt x="2765" y="630"/>
                  <a:pt x="2765" y="630"/>
                  <a:pt x="2765" y="630"/>
                </a:cubicBezTo>
                <a:cubicBezTo>
                  <a:pt x="2766" y="629"/>
                  <a:pt x="2766" y="629"/>
                  <a:pt x="2766" y="629"/>
                </a:cubicBezTo>
                <a:cubicBezTo>
                  <a:pt x="2767" y="629"/>
                  <a:pt x="2767" y="629"/>
                  <a:pt x="2767" y="629"/>
                </a:cubicBezTo>
                <a:cubicBezTo>
                  <a:pt x="2768" y="631"/>
                  <a:pt x="2768" y="631"/>
                  <a:pt x="2768" y="631"/>
                </a:cubicBezTo>
                <a:cubicBezTo>
                  <a:pt x="2770" y="630"/>
                  <a:pt x="2770" y="630"/>
                  <a:pt x="2770" y="630"/>
                </a:cubicBezTo>
                <a:cubicBezTo>
                  <a:pt x="2771" y="631"/>
                  <a:pt x="2771" y="631"/>
                  <a:pt x="2771" y="631"/>
                </a:cubicBezTo>
                <a:cubicBezTo>
                  <a:pt x="2772" y="630"/>
                  <a:pt x="2772" y="630"/>
                  <a:pt x="2772" y="630"/>
                </a:cubicBezTo>
                <a:cubicBezTo>
                  <a:pt x="2771" y="629"/>
                  <a:pt x="2771" y="629"/>
                  <a:pt x="2771" y="629"/>
                </a:cubicBezTo>
                <a:cubicBezTo>
                  <a:pt x="2774" y="627"/>
                  <a:pt x="2774" y="627"/>
                  <a:pt x="2774" y="627"/>
                </a:cubicBezTo>
                <a:cubicBezTo>
                  <a:pt x="2776" y="627"/>
                  <a:pt x="2776" y="627"/>
                  <a:pt x="2776" y="627"/>
                </a:cubicBezTo>
                <a:cubicBezTo>
                  <a:pt x="2779" y="624"/>
                  <a:pt x="2779" y="624"/>
                  <a:pt x="2779" y="624"/>
                </a:cubicBezTo>
                <a:cubicBezTo>
                  <a:pt x="2778" y="623"/>
                  <a:pt x="2778" y="623"/>
                  <a:pt x="2778" y="623"/>
                </a:cubicBezTo>
                <a:cubicBezTo>
                  <a:pt x="2780" y="622"/>
                  <a:pt x="2780" y="622"/>
                  <a:pt x="2780" y="622"/>
                </a:cubicBezTo>
                <a:cubicBezTo>
                  <a:pt x="2779" y="614"/>
                  <a:pt x="2779" y="614"/>
                  <a:pt x="2779" y="614"/>
                </a:cubicBezTo>
                <a:cubicBezTo>
                  <a:pt x="2778" y="614"/>
                  <a:pt x="2778" y="614"/>
                  <a:pt x="2778" y="614"/>
                </a:cubicBezTo>
                <a:cubicBezTo>
                  <a:pt x="2778" y="615"/>
                  <a:pt x="2778" y="615"/>
                  <a:pt x="2778" y="615"/>
                </a:cubicBezTo>
                <a:cubicBezTo>
                  <a:pt x="2778" y="612"/>
                  <a:pt x="2778" y="612"/>
                  <a:pt x="2778" y="612"/>
                </a:cubicBezTo>
                <a:cubicBezTo>
                  <a:pt x="2776" y="605"/>
                  <a:pt x="2776" y="605"/>
                  <a:pt x="2776" y="605"/>
                </a:cubicBezTo>
                <a:cubicBezTo>
                  <a:pt x="2775" y="603"/>
                  <a:pt x="2775" y="603"/>
                  <a:pt x="2775" y="603"/>
                </a:cubicBezTo>
                <a:cubicBezTo>
                  <a:pt x="2775" y="599"/>
                  <a:pt x="2775" y="599"/>
                  <a:pt x="2775" y="599"/>
                </a:cubicBezTo>
                <a:cubicBezTo>
                  <a:pt x="2769" y="591"/>
                  <a:pt x="2769" y="591"/>
                  <a:pt x="2769" y="591"/>
                </a:cubicBezTo>
                <a:cubicBezTo>
                  <a:pt x="2763" y="586"/>
                  <a:pt x="2763" y="586"/>
                  <a:pt x="2763" y="586"/>
                </a:cubicBezTo>
                <a:cubicBezTo>
                  <a:pt x="2759" y="579"/>
                  <a:pt x="2759" y="579"/>
                  <a:pt x="2759" y="579"/>
                </a:cubicBezTo>
                <a:cubicBezTo>
                  <a:pt x="2758" y="577"/>
                  <a:pt x="2758" y="577"/>
                  <a:pt x="2758" y="577"/>
                </a:cubicBezTo>
                <a:cubicBezTo>
                  <a:pt x="2751" y="572"/>
                  <a:pt x="2751" y="572"/>
                  <a:pt x="2751" y="572"/>
                </a:cubicBezTo>
                <a:cubicBezTo>
                  <a:pt x="2750" y="571"/>
                  <a:pt x="2750" y="571"/>
                  <a:pt x="2750" y="571"/>
                </a:cubicBezTo>
                <a:cubicBezTo>
                  <a:pt x="2746" y="570"/>
                  <a:pt x="2746" y="570"/>
                  <a:pt x="2746" y="570"/>
                </a:cubicBezTo>
                <a:cubicBezTo>
                  <a:pt x="2745" y="567"/>
                  <a:pt x="2745" y="567"/>
                  <a:pt x="2745" y="567"/>
                </a:cubicBezTo>
                <a:cubicBezTo>
                  <a:pt x="2746" y="566"/>
                  <a:pt x="2746" y="566"/>
                  <a:pt x="2746" y="566"/>
                </a:cubicBezTo>
                <a:cubicBezTo>
                  <a:pt x="2746" y="564"/>
                  <a:pt x="2746" y="564"/>
                  <a:pt x="2746" y="564"/>
                </a:cubicBezTo>
                <a:cubicBezTo>
                  <a:pt x="2746" y="562"/>
                  <a:pt x="2746" y="562"/>
                  <a:pt x="2746" y="562"/>
                </a:cubicBezTo>
                <a:cubicBezTo>
                  <a:pt x="2748" y="560"/>
                  <a:pt x="2748" y="560"/>
                  <a:pt x="2748" y="560"/>
                </a:cubicBezTo>
                <a:cubicBezTo>
                  <a:pt x="2749" y="558"/>
                  <a:pt x="2749" y="558"/>
                  <a:pt x="2749" y="558"/>
                </a:cubicBezTo>
                <a:cubicBezTo>
                  <a:pt x="2751" y="556"/>
                  <a:pt x="2751" y="556"/>
                  <a:pt x="2751" y="556"/>
                </a:cubicBezTo>
                <a:cubicBezTo>
                  <a:pt x="2753" y="556"/>
                  <a:pt x="2753" y="556"/>
                  <a:pt x="2753" y="556"/>
                </a:cubicBezTo>
                <a:cubicBezTo>
                  <a:pt x="2754" y="555"/>
                  <a:pt x="2754" y="555"/>
                  <a:pt x="2754" y="555"/>
                </a:cubicBezTo>
                <a:cubicBezTo>
                  <a:pt x="2755" y="554"/>
                  <a:pt x="2755" y="554"/>
                  <a:pt x="2755" y="554"/>
                </a:cubicBezTo>
                <a:cubicBezTo>
                  <a:pt x="2755" y="552"/>
                  <a:pt x="2755" y="552"/>
                  <a:pt x="2755" y="552"/>
                </a:cubicBezTo>
                <a:cubicBezTo>
                  <a:pt x="2760" y="547"/>
                  <a:pt x="2760" y="547"/>
                  <a:pt x="2760" y="547"/>
                </a:cubicBezTo>
                <a:cubicBezTo>
                  <a:pt x="2759" y="546"/>
                  <a:pt x="2759" y="546"/>
                  <a:pt x="2759" y="546"/>
                </a:cubicBezTo>
                <a:cubicBezTo>
                  <a:pt x="2762" y="544"/>
                  <a:pt x="2762" y="544"/>
                  <a:pt x="2762" y="544"/>
                </a:cubicBezTo>
                <a:cubicBezTo>
                  <a:pt x="2763" y="542"/>
                  <a:pt x="2763" y="542"/>
                  <a:pt x="2763" y="542"/>
                </a:cubicBezTo>
                <a:cubicBezTo>
                  <a:pt x="2761" y="541"/>
                  <a:pt x="2761" y="541"/>
                  <a:pt x="2761" y="541"/>
                </a:cubicBezTo>
                <a:cubicBezTo>
                  <a:pt x="2761" y="535"/>
                  <a:pt x="2761" y="535"/>
                  <a:pt x="2761" y="535"/>
                </a:cubicBezTo>
                <a:cubicBezTo>
                  <a:pt x="2759" y="534"/>
                  <a:pt x="2759" y="534"/>
                  <a:pt x="2759" y="534"/>
                </a:cubicBezTo>
                <a:cubicBezTo>
                  <a:pt x="2759" y="531"/>
                  <a:pt x="2759" y="531"/>
                  <a:pt x="2759" y="531"/>
                </a:cubicBezTo>
                <a:cubicBezTo>
                  <a:pt x="2760" y="526"/>
                  <a:pt x="2760" y="526"/>
                  <a:pt x="2760" y="526"/>
                </a:cubicBezTo>
                <a:cubicBezTo>
                  <a:pt x="2760" y="523"/>
                  <a:pt x="2760" y="523"/>
                  <a:pt x="2760" y="523"/>
                </a:cubicBezTo>
                <a:cubicBezTo>
                  <a:pt x="2761" y="524"/>
                  <a:pt x="2761" y="524"/>
                  <a:pt x="2761" y="524"/>
                </a:cubicBezTo>
                <a:cubicBezTo>
                  <a:pt x="2765" y="520"/>
                  <a:pt x="2765" y="520"/>
                  <a:pt x="2765" y="520"/>
                </a:cubicBezTo>
                <a:cubicBezTo>
                  <a:pt x="2765" y="520"/>
                  <a:pt x="2765" y="520"/>
                  <a:pt x="2765" y="520"/>
                </a:cubicBezTo>
                <a:cubicBezTo>
                  <a:pt x="2765" y="520"/>
                  <a:pt x="2765" y="520"/>
                  <a:pt x="2765" y="520"/>
                </a:cubicBezTo>
                <a:cubicBezTo>
                  <a:pt x="2766" y="520"/>
                  <a:pt x="2766" y="520"/>
                  <a:pt x="2766" y="520"/>
                </a:cubicBezTo>
                <a:cubicBezTo>
                  <a:pt x="2766" y="517"/>
                  <a:pt x="2766" y="517"/>
                  <a:pt x="2766" y="517"/>
                </a:cubicBezTo>
                <a:cubicBezTo>
                  <a:pt x="2769" y="516"/>
                  <a:pt x="2769" y="516"/>
                  <a:pt x="2769" y="516"/>
                </a:cubicBezTo>
                <a:cubicBezTo>
                  <a:pt x="2770" y="517"/>
                  <a:pt x="2770" y="517"/>
                  <a:pt x="2770" y="517"/>
                </a:cubicBezTo>
                <a:cubicBezTo>
                  <a:pt x="2771" y="514"/>
                  <a:pt x="2771" y="514"/>
                  <a:pt x="2771" y="514"/>
                </a:cubicBezTo>
                <a:cubicBezTo>
                  <a:pt x="2772" y="513"/>
                  <a:pt x="2772" y="513"/>
                  <a:pt x="2772" y="513"/>
                </a:cubicBezTo>
                <a:cubicBezTo>
                  <a:pt x="2772" y="509"/>
                  <a:pt x="2772" y="509"/>
                  <a:pt x="2772" y="509"/>
                </a:cubicBezTo>
                <a:cubicBezTo>
                  <a:pt x="2774" y="508"/>
                  <a:pt x="2774" y="508"/>
                  <a:pt x="2774" y="508"/>
                </a:cubicBezTo>
                <a:cubicBezTo>
                  <a:pt x="2774" y="506"/>
                  <a:pt x="2774" y="506"/>
                  <a:pt x="2774" y="506"/>
                </a:cubicBezTo>
                <a:cubicBezTo>
                  <a:pt x="2774" y="505"/>
                  <a:pt x="2774" y="505"/>
                  <a:pt x="2774" y="505"/>
                </a:cubicBezTo>
                <a:cubicBezTo>
                  <a:pt x="2777" y="506"/>
                  <a:pt x="2777" y="506"/>
                  <a:pt x="2777" y="506"/>
                </a:cubicBezTo>
                <a:cubicBezTo>
                  <a:pt x="2779" y="505"/>
                  <a:pt x="2779" y="505"/>
                  <a:pt x="2779" y="505"/>
                </a:cubicBezTo>
                <a:cubicBezTo>
                  <a:pt x="2780" y="506"/>
                  <a:pt x="2780" y="506"/>
                  <a:pt x="2780" y="506"/>
                </a:cubicBezTo>
                <a:cubicBezTo>
                  <a:pt x="2780" y="510"/>
                  <a:pt x="2780" y="510"/>
                  <a:pt x="2780" y="510"/>
                </a:cubicBezTo>
                <a:cubicBezTo>
                  <a:pt x="2784" y="511"/>
                  <a:pt x="2784" y="511"/>
                  <a:pt x="2784" y="511"/>
                </a:cubicBezTo>
                <a:cubicBezTo>
                  <a:pt x="2787" y="513"/>
                  <a:pt x="2787" y="513"/>
                  <a:pt x="2787" y="513"/>
                </a:cubicBezTo>
                <a:cubicBezTo>
                  <a:pt x="2788" y="512"/>
                  <a:pt x="2788" y="512"/>
                  <a:pt x="2788" y="512"/>
                </a:cubicBezTo>
                <a:cubicBezTo>
                  <a:pt x="2789" y="513"/>
                  <a:pt x="2789" y="513"/>
                  <a:pt x="2789" y="513"/>
                </a:cubicBezTo>
                <a:cubicBezTo>
                  <a:pt x="2791" y="511"/>
                  <a:pt x="2791" y="511"/>
                  <a:pt x="2791" y="511"/>
                </a:cubicBezTo>
                <a:cubicBezTo>
                  <a:pt x="2794" y="510"/>
                  <a:pt x="2794" y="510"/>
                  <a:pt x="2794" y="510"/>
                </a:cubicBezTo>
                <a:cubicBezTo>
                  <a:pt x="2795" y="509"/>
                  <a:pt x="2795" y="509"/>
                  <a:pt x="2795" y="509"/>
                </a:cubicBezTo>
                <a:cubicBezTo>
                  <a:pt x="2796" y="509"/>
                  <a:pt x="2796" y="509"/>
                  <a:pt x="2796" y="509"/>
                </a:cubicBezTo>
                <a:cubicBezTo>
                  <a:pt x="2798" y="506"/>
                  <a:pt x="2798" y="506"/>
                  <a:pt x="2798" y="506"/>
                </a:cubicBezTo>
                <a:cubicBezTo>
                  <a:pt x="2801" y="502"/>
                  <a:pt x="2801" y="502"/>
                  <a:pt x="2801" y="502"/>
                </a:cubicBezTo>
                <a:cubicBezTo>
                  <a:pt x="2800" y="501"/>
                  <a:pt x="2800" y="501"/>
                  <a:pt x="2800" y="501"/>
                </a:cubicBezTo>
                <a:cubicBezTo>
                  <a:pt x="2803" y="500"/>
                  <a:pt x="2803" y="500"/>
                  <a:pt x="2803" y="500"/>
                </a:cubicBezTo>
                <a:cubicBezTo>
                  <a:pt x="2803" y="497"/>
                  <a:pt x="2803" y="497"/>
                  <a:pt x="2803" y="497"/>
                </a:cubicBezTo>
                <a:cubicBezTo>
                  <a:pt x="2802" y="495"/>
                  <a:pt x="2802" y="495"/>
                  <a:pt x="2802" y="495"/>
                </a:cubicBezTo>
                <a:cubicBezTo>
                  <a:pt x="2803" y="496"/>
                  <a:pt x="2803" y="496"/>
                  <a:pt x="2803" y="496"/>
                </a:cubicBezTo>
                <a:cubicBezTo>
                  <a:pt x="2804" y="496"/>
                  <a:pt x="2804" y="496"/>
                  <a:pt x="2804" y="496"/>
                </a:cubicBezTo>
                <a:cubicBezTo>
                  <a:pt x="2806" y="493"/>
                  <a:pt x="2806" y="493"/>
                  <a:pt x="2806" y="493"/>
                </a:cubicBezTo>
                <a:cubicBezTo>
                  <a:pt x="2805" y="491"/>
                  <a:pt x="2805" y="491"/>
                  <a:pt x="2805" y="491"/>
                </a:cubicBezTo>
                <a:cubicBezTo>
                  <a:pt x="2806" y="491"/>
                  <a:pt x="2806" y="491"/>
                  <a:pt x="2806" y="491"/>
                </a:cubicBezTo>
                <a:cubicBezTo>
                  <a:pt x="2806" y="488"/>
                  <a:pt x="2806" y="488"/>
                  <a:pt x="2806" y="488"/>
                </a:cubicBezTo>
                <a:cubicBezTo>
                  <a:pt x="2808" y="487"/>
                  <a:pt x="2808" y="487"/>
                  <a:pt x="2808" y="487"/>
                </a:cubicBezTo>
                <a:cubicBezTo>
                  <a:pt x="2808" y="484"/>
                  <a:pt x="2808" y="484"/>
                  <a:pt x="2808" y="484"/>
                </a:cubicBezTo>
                <a:cubicBezTo>
                  <a:pt x="2810" y="483"/>
                  <a:pt x="2810" y="483"/>
                  <a:pt x="2810" y="483"/>
                </a:cubicBezTo>
                <a:cubicBezTo>
                  <a:pt x="2811" y="482"/>
                  <a:pt x="2811" y="482"/>
                  <a:pt x="2811" y="482"/>
                </a:cubicBezTo>
                <a:cubicBezTo>
                  <a:pt x="2810" y="481"/>
                  <a:pt x="2810" y="481"/>
                  <a:pt x="2810" y="481"/>
                </a:cubicBezTo>
                <a:cubicBezTo>
                  <a:pt x="2810" y="479"/>
                  <a:pt x="2810" y="479"/>
                  <a:pt x="2810" y="479"/>
                </a:cubicBezTo>
                <a:cubicBezTo>
                  <a:pt x="2812" y="478"/>
                  <a:pt x="2812" y="478"/>
                  <a:pt x="2812" y="478"/>
                </a:cubicBezTo>
                <a:cubicBezTo>
                  <a:pt x="2813" y="469"/>
                  <a:pt x="2813" y="469"/>
                  <a:pt x="2813" y="469"/>
                </a:cubicBezTo>
                <a:cubicBezTo>
                  <a:pt x="2816" y="466"/>
                  <a:pt x="2816" y="466"/>
                  <a:pt x="2816" y="466"/>
                </a:cubicBezTo>
                <a:cubicBezTo>
                  <a:pt x="2816" y="465"/>
                  <a:pt x="2816" y="465"/>
                  <a:pt x="2816" y="465"/>
                </a:cubicBezTo>
                <a:cubicBezTo>
                  <a:pt x="2818" y="463"/>
                  <a:pt x="2818" y="463"/>
                  <a:pt x="2818" y="463"/>
                </a:cubicBezTo>
                <a:cubicBezTo>
                  <a:pt x="2818" y="460"/>
                  <a:pt x="2818" y="460"/>
                  <a:pt x="2818" y="460"/>
                </a:cubicBezTo>
                <a:cubicBezTo>
                  <a:pt x="2821" y="457"/>
                  <a:pt x="2821" y="457"/>
                  <a:pt x="2821" y="457"/>
                </a:cubicBezTo>
                <a:cubicBezTo>
                  <a:pt x="2821" y="455"/>
                  <a:pt x="2821" y="455"/>
                  <a:pt x="2821" y="455"/>
                </a:cubicBezTo>
                <a:cubicBezTo>
                  <a:pt x="2820" y="455"/>
                  <a:pt x="2820" y="455"/>
                  <a:pt x="2820" y="455"/>
                </a:cubicBezTo>
                <a:cubicBezTo>
                  <a:pt x="2819" y="452"/>
                  <a:pt x="2819" y="452"/>
                  <a:pt x="2819" y="452"/>
                </a:cubicBezTo>
                <a:cubicBezTo>
                  <a:pt x="2821" y="450"/>
                  <a:pt x="2821" y="450"/>
                  <a:pt x="2821" y="450"/>
                </a:cubicBezTo>
                <a:cubicBezTo>
                  <a:pt x="2820" y="446"/>
                  <a:pt x="2820" y="446"/>
                  <a:pt x="2820" y="446"/>
                </a:cubicBezTo>
                <a:cubicBezTo>
                  <a:pt x="2822" y="444"/>
                  <a:pt x="2822" y="444"/>
                  <a:pt x="2822" y="444"/>
                </a:cubicBezTo>
                <a:cubicBezTo>
                  <a:pt x="2822" y="442"/>
                  <a:pt x="2822" y="442"/>
                  <a:pt x="2822" y="442"/>
                </a:cubicBezTo>
                <a:cubicBezTo>
                  <a:pt x="2821" y="442"/>
                  <a:pt x="2821" y="442"/>
                  <a:pt x="2821" y="442"/>
                </a:cubicBezTo>
                <a:cubicBezTo>
                  <a:pt x="2822" y="439"/>
                  <a:pt x="2822" y="439"/>
                  <a:pt x="2822" y="439"/>
                </a:cubicBezTo>
                <a:cubicBezTo>
                  <a:pt x="2822" y="436"/>
                  <a:pt x="2822" y="436"/>
                  <a:pt x="2822" y="436"/>
                </a:cubicBezTo>
                <a:cubicBezTo>
                  <a:pt x="2824" y="434"/>
                  <a:pt x="2824" y="434"/>
                  <a:pt x="2824" y="434"/>
                </a:cubicBezTo>
                <a:cubicBezTo>
                  <a:pt x="2824" y="431"/>
                  <a:pt x="2824" y="431"/>
                  <a:pt x="2824" y="431"/>
                </a:cubicBezTo>
                <a:cubicBezTo>
                  <a:pt x="2824" y="431"/>
                  <a:pt x="2824" y="431"/>
                  <a:pt x="2824" y="431"/>
                </a:cubicBezTo>
                <a:cubicBezTo>
                  <a:pt x="2824" y="428"/>
                  <a:pt x="2824" y="428"/>
                  <a:pt x="2824" y="428"/>
                </a:cubicBezTo>
                <a:cubicBezTo>
                  <a:pt x="2825" y="424"/>
                  <a:pt x="2825" y="424"/>
                  <a:pt x="2825" y="424"/>
                </a:cubicBezTo>
                <a:cubicBezTo>
                  <a:pt x="2825" y="421"/>
                  <a:pt x="2825" y="421"/>
                  <a:pt x="2825" y="421"/>
                </a:cubicBezTo>
                <a:cubicBezTo>
                  <a:pt x="2828" y="418"/>
                  <a:pt x="2828" y="418"/>
                  <a:pt x="2828" y="418"/>
                </a:cubicBezTo>
                <a:cubicBezTo>
                  <a:pt x="2828" y="416"/>
                  <a:pt x="2828" y="416"/>
                  <a:pt x="2828" y="416"/>
                </a:cubicBezTo>
                <a:cubicBezTo>
                  <a:pt x="2827" y="414"/>
                  <a:pt x="2827" y="414"/>
                  <a:pt x="2827" y="414"/>
                </a:cubicBezTo>
                <a:cubicBezTo>
                  <a:pt x="2827" y="411"/>
                  <a:pt x="2827" y="411"/>
                  <a:pt x="2827" y="411"/>
                </a:cubicBezTo>
                <a:cubicBezTo>
                  <a:pt x="2827" y="410"/>
                  <a:pt x="2827" y="410"/>
                  <a:pt x="2827" y="410"/>
                </a:cubicBezTo>
                <a:cubicBezTo>
                  <a:pt x="2827" y="408"/>
                  <a:pt x="2827" y="408"/>
                  <a:pt x="2827" y="408"/>
                </a:cubicBezTo>
                <a:cubicBezTo>
                  <a:pt x="2826" y="408"/>
                  <a:pt x="2826" y="408"/>
                  <a:pt x="2826" y="408"/>
                </a:cubicBezTo>
                <a:cubicBezTo>
                  <a:pt x="2825" y="403"/>
                  <a:pt x="2825" y="403"/>
                  <a:pt x="2825" y="403"/>
                </a:cubicBezTo>
                <a:cubicBezTo>
                  <a:pt x="2825" y="402"/>
                  <a:pt x="2825" y="402"/>
                  <a:pt x="2825" y="402"/>
                </a:cubicBezTo>
                <a:cubicBezTo>
                  <a:pt x="2825" y="400"/>
                  <a:pt x="2825" y="400"/>
                  <a:pt x="2825" y="400"/>
                </a:cubicBezTo>
                <a:cubicBezTo>
                  <a:pt x="2825" y="396"/>
                  <a:pt x="2825" y="396"/>
                  <a:pt x="2825" y="396"/>
                </a:cubicBezTo>
                <a:cubicBezTo>
                  <a:pt x="2822" y="393"/>
                  <a:pt x="2822" y="393"/>
                  <a:pt x="2822" y="393"/>
                </a:cubicBezTo>
                <a:cubicBezTo>
                  <a:pt x="2821" y="393"/>
                  <a:pt x="2821" y="393"/>
                  <a:pt x="2821" y="393"/>
                </a:cubicBezTo>
                <a:cubicBezTo>
                  <a:pt x="2820" y="391"/>
                  <a:pt x="2820" y="391"/>
                  <a:pt x="2820" y="391"/>
                </a:cubicBezTo>
                <a:cubicBezTo>
                  <a:pt x="2821" y="390"/>
                  <a:pt x="2821" y="390"/>
                  <a:pt x="2821" y="390"/>
                </a:cubicBezTo>
                <a:cubicBezTo>
                  <a:pt x="2823" y="388"/>
                  <a:pt x="2823" y="388"/>
                  <a:pt x="2823" y="388"/>
                </a:cubicBezTo>
                <a:cubicBezTo>
                  <a:pt x="2822" y="387"/>
                  <a:pt x="2822" y="387"/>
                  <a:pt x="2822" y="387"/>
                </a:cubicBezTo>
                <a:cubicBezTo>
                  <a:pt x="2821" y="388"/>
                  <a:pt x="2821" y="388"/>
                  <a:pt x="2821" y="388"/>
                </a:cubicBezTo>
                <a:cubicBezTo>
                  <a:pt x="2819" y="388"/>
                  <a:pt x="2819" y="388"/>
                  <a:pt x="2819" y="388"/>
                </a:cubicBezTo>
                <a:cubicBezTo>
                  <a:pt x="2817" y="381"/>
                  <a:pt x="2817" y="381"/>
                  <a:pt x="2817" y="381"/>
                </a:cubicBezTo>
                <a:cubicBezTo>
                  <a:pt x="2817" y="380"/>
                  <a:pt x="2817" y="380"/>
                  <a:pt x="2817" y="380"/>
                </a:cubicBezTo>
                <a:cubicBezTo>
                  <a:pt x="2817" y="378"/>
                  <a:pt x="2817" y="378"/>
                  <a:pt x="2817" y="378"/>
                </a:cubicBezTo>
                <a:cubicBezTo>
                  <a:pt x="2816" y="374"/>
                  <a:pt x="2816" y="374"/>
                  <a:pt x="2816" y="374"/>
                </a:cubicBezTo>
                <a:cubicBezTo>
                  <a:pt x="2817" y="373"/>
                  <a:pt x="2817" y="373"/>
                  <a:pt x="2817" y="373"/>
                </a:cubicBezTo>
                <a:cubicBezTo>
                  <a:pt x="2815" y="368"/>
                  <a:pt x="2815" y="368"/>
                  <a:pt x="2815" y="368"/>
                </a:cubicBezTo>
                <a:cubicBezTo>
                  <a:pt x="2817" y="367"/>
                  <a:pt x="2817" y="367"/>
                  <a:pt x="2817" y="367"/>
                </a:cubicBezTo>
                <a:cubicBezTo>
                  <a:pt x="2816" y="366"/>
                  <a:pt x="2816" y="366"/>
                  <a:pt x="2816" y="366"/>
                </a:cubicBezTo>
                <a:cubicBezTo>
                  <a:pt x="2816" y="365"/>
                  <a:pt x="2816" y="365"/>
                  <a:pt x="2816" y="365"/>
                </a:cubicBezTo>
                <a:cubicBezTo>
                  <a:pt x="2816" y="364"/>
                  <a:pt x="2816" y="364"/>
                  <a:pt x="2816" y="364"/>
                </a:cubicBezTo>
                <a:cubicBezTo>
                  <a:pt x="2815" y="363"/>
                  <a:pt x="2815" y="363"/>
                  <a:pt x="2815" y="363"/>
                </a:cubicBezTo>
                <a:cubicBezTo>
                  <a:pt x="2816" y="361"/>
                  <a:pt x="2816" y="361"/>
                  <a:pt x="2816" y="361"/>
                </a:cubicBezTo>
                <a:cubicBezTo>
                  <a:pt x="2816" y="359"/>
                  <a:pt x="2816" y="359"/>
                  <a:pt x="2816" y="359"/>
                </a:cubicBezTo>
                <a:cubicBezTo>
                  <a:pt x="2816" y="358"/>
                  <a:pt x="2816" y="358"/>
                  <a:pt x="2816" y="358"/>
                </a:cubicBezTo>
                <a:cubicBezTo>
                  <a:pt x="2817" y="357"/>
                  <a:pt x="2817" y="357"/>
                  <a:pt x="2817" y="357"/>
                </a:cubicBezTo>
                <a:cubicBezTo>
                  <a:pt x="2815" y="355"/>
                  <a:pt x="2815" y="355"/>
                  <a:pt x="2815" y="355"/>
                </a:cubicBezTo>
                <a:cubicBezTo>
                  <a:pt x="2815" y="353"/>
                  <a:pt x="2815" y="353"/>
                  <a:pt x="2815" y="353"/>
                </a:cubicBezTo>
                <a:cubicBezTo>
                  <a:pt x="2816" y="352"/>
                  <a:pt x="2816" y="352"/>
                  <a:pt x="2816" y="352"/>
                </a:cubicBezTo>
                <a:cubicBezTo>
                  <a:pt x="2816" y="350"/>
                  <a:pt x="2816" y="350"/>
                  <a:pt x="2816" y="350"/>
                </a:cubicBezTo>
                <a:cubicBezTo>
                  <a:pt x="2814" y="351"/>
                  <a:pt x="2814" y="351"/>
                  <a:pt x="2814" y="351"/>
                </a:cubicBezTo>
                <a:cubicBezTo>
                  <a:pt x="2813" y="351"/>
                  <a:pt x="2813" y="351"/>
                  <a:pt x="2813" y="351"/>
                </a:cubicBezTo>
                <a:cubicBezTo>
                  <a:pt x="2810" y="349"/>
                  <a:pt x="2810" y="349"/>
                  <a:pt x="2810" y="349"/>
                </a:cubicBezTo>
                <a:cubicBezTo>
                  <a:pt x="2811" y="347"/>
                  <a:pt x="2811" y="347"/>
                  <a:pt x="2811" y="347"/>
                </a:cubicBezTo>
                <a:cubicBezTo>
                  <a:pt x="2812" y="345"/>
                  <a:pt x="2812" y="345"/>
                  <a:pt x="2812" y="345"/>
                </a:cubicBezTo>
                <a:cubicBezTo>
                  <a:pt x="2812" y="343"/>
                  <a:pt x="2812" y="343"/>
                  <a:pt x="2812" y="343"/>
                </a:cubicBezTo>
                <a:cubicBezTo>
                  <a:pt x="2809" y="340"/>
                  <a:pt x="2809" y="340"/>
                  <a:pt x="2809" y="340"/>
                </a:cubicBezTo>
                <a:cubicBezTo>
                  <a:pt x="2807" y="340"/>
                  <a:pt x="2807" y="340"/>
                  <a:pt x="2807" y="340"/>
                </a:cubicBezTo>
                <a:cubicBezTo>
                  <a:pt x="2805" y="338"/>
                  <a:pt x="2805" y="338"/>
                  <a:pt x="2805" y="338"/>
                </a:cubicBezTo>
                <a:cubicBezTo>
                  <a:pt x="2807" y="337"/>
                  <a:pt x="2807" y="337"/>
                  <a:pt x="2807" y="337"/>
                </a:cubicBezTo>
                <a:cubicBezTo>
                  <a:pt x="2807" y="335"/>
                  <a:pt x="2807" y="335"/>
                  <a:pt x="2807" y="335"/>
                </a:cubicBezTo>
                <a:cubicBezTo>
                  <a:pt x="2808" y="334"/>
                  <a:pt x="2808" y="334"/>
                  <a:pt x="2808" y="334"/>
                </a:cubicBezTo>
                <a:cubicBezTo>
                  <a:pt x="2806" y="330"/>
                  <a:pt x="2806" y="330"/>
                  <a:pt x="2806" y="330"/>
                </a:cubicBezTo>
                <a:cubicBezTo>
                  <a:pt x="2805" y="330"/>
                  <a:pt x="2805" y="330"/>
                  <a:pt x="2805" y="330"/>
                </a:cubicBezTo>
                <a:cubicBezTo>
                  <a:pt x="2804" y="329"/>
                  <a:pt x="2804" y="329"/>
                  <a:pt x="2804" y="329"/>
                </a:cubicBezTo>
                <a:cubicBezTo>
                  <a:pt x="2802" y="329"/>
                  <a:pt x="2802" y="329"/>
                  <a:pt x="2802" y="329"/>
                </a:cubicBezTo>
                <a:cubicBezTo>
                  <a:pt x="2802" y="327"/>
                  <a:pt x="2802" y="327"/>
                  <a:pt x="2802" y="327"/>
                </a:cubicBezTo>
                <a:cubicBezTo>
                  <a:pt x="2797" y="326"/>
                  <a:pt x="2797" y="326"/>
                  <a:pt x="2797" y="326"/>
                </a:cubicBezTo>
                <a:cubicBezTo>
                  <a:pt x="2796" y="324"/>
                  <a:pt x="2796" y="324"/>
                  <a:pt x="2796" y="324"/>
                </a:cubicBezTo>
                <a:cubicBezTo>
                  <a:pt x="2793" y="324"/>
                  <a:pt x="2793" y="324"/>
                  <a:pt x="2793" y="324"/>
                </a:cubicBezTo>
                <a:cubicBezTo>
                  <a:pt x="2792" y="323"/>
                  <a:pt x="2792" y="323"/>
                  <a:pt x="2792" y="323"/>
                </a:cubicBezTo>
                <a:cubicBezTo>
                  <a:pt x="2791" y="321"/>
                  <a:pt x="2791" y="321"/>
                  <a:pt x="2791" y="321"/>
                </a:cubicBezTo>
                <a:cubicBezTo>
                  <a:pt x="2790" y="319"/>
                  <a:pt x="2790" y="319"/>
                  <a:pt x="2790" y="319"/>
                </a:cubicBezTo>
                <a:cubicBezTo>
                  <a:pt x="2787" y="319"/>
                  <a:pt x="2787" y="319"/>
                  <a:pt x="2787" y="319"/>
                </a:cubicBezTo>
                <a:cubicBezTo>
                  <a:pt x="2785" y="317"/>
                  <a:pt x="2785" y="317"/>
                  <a:pt x="2785" y="317"/>
                </a:cubicBezTo>
                <a:cubicBezTo>
                  <a:pt x="2783" y="319"/>
                  <a:pt x="2783" y="319"/>
                  <a:pt x="2783" y="319"/>
                </a:cubicBezTo>
                <a:cubicBezTo>
                  <a:pt x="2781" y="319"/>
                  <a:pt x="2781" y="319"/>
                  <a:pt x="2781" y="319"/>
                </a:cubicBezTo>
                <a:cubicBezTo>
                  <a:pt x="2780" y="320"/>
                  <a:pt x="2780" y="320"/>
                  <a:pt x="2780" y="320"/>
                </a:cubicBezTo>
                <a:cubicBezTo>
                  <a:pt x="2779" y="320"/>
                  <a:pt x="2779" y="320"/>
                  <a:pt x="2779" y="320"/>
                </a:cubicBezTo>
                <a:cubicBezTo>
                  <a:pt x="2778" y="320"/>
                  <a:pt x="2778" y="320"/>
                  <a:pt x="2778" y="320"/>
                </a:cubicBezTo>
                <a:cubicBezTo>
                  <a:pt x="2778" y="319"/>
                  <a:pt x="2778" y="319"/>
                  <a:pt x="2778" y="319"/>
                </a:cubicBezTo>
                <a:cubicBezTo>
                  <a:pt x="2776" y="317"/>
                  <a:pt x="2776" y="317"/>
                  <a:pt x="2776" y="317"/>
                </a:cubicBezTo>
                <a:cubicBezTo>
                  <a:pt x="2774" y="318"/>
                  <a:pt x="2774" y="318"/>
                  <a:pt x="2774" y="318"/>
                </a:cubicBezTo>
                <a:cubicBezTo>
                  <a:pt x="2775" y="321"/>
                  <a:pt x="2775" y="321"/>
                  <a:pt x="2775" y="321"/>
                </a:cubicBezTo>
                <a:cubicBezTo>
                  <a:pt x="2777" y="323"/>
                  <a:pt x="2777" y="323"/>
                  <a:pt x="2777" y="323"/>
                </a:cubicBezTo>
                <a:cubicBezTo>
                  <a:pt x="2776" y="325"/>
                  <a:pt x="2776" y="325"/>
                  <a:pt x="2776" y="325"/>
                </a:cubicBezTo>
                <a:cubicBezTo>
                  <a:pt x="2777" y="328"/>
                  <a:pt x="2777" y="328"/>
                  <a:pt x="2777" y="328"/>
                </a:cubicBezTo>
                <a:cubicBezTo>
                  <a:pt x="2776" y="331"/>
                  <a:pt x="2776" y="331"/>
                  <a:pt x="2776" y="331"/>
                </a:cubicBezTo>
                <a:cubicBezTo>
                  <a:pt x="2775" y="332"/>
                  <a:pt x="2775" y="332"/>
                  <a:pt x="2775" y="332"/>
                </a:cubicBezTo>
                <a:cubicBezTo>
                  <a:pt x="2775" y="329"/>
                  <a:pt x="2775" y="329"/>
                  <a:pt x="2775" y="329"/>
                </a:cubicBezTo>
                <a:cubicBezTo>
                  <a:pt x="2775" y="327"/>
                  <a:pt x="2775" y="327"/>
                  <a:pt x="2775" y="327"/>
                </a:cubicBezTo>
                <a:cubicBezTo>
                  <a:pt x="2774" y="324"/>
                  <a:pt x="2774" y="324"/>
                  <a:pt x="2774" y="324"/>
                </a:cubicBezTo>
                <a:cubicBezTo>
                  <a:pt x="2773" y="325"/>
                  <a:pt x="2773" y="325"/>
                  <a:pt x="2773" y="325"/>
                </a:cubicBezTo>
                <a:cubicBezTo>
                  <a:pt x="2774" y="327"/>
                  <a:pt x="2774" y="327"/>
                  <a:pt x="2774" y="327"/>
                </a:cubicBezTo>
                <a:cubicBezTo>
                  <a:pt x="2773" y="330"/>
                  <a:pt x="2773" y="330"/>
                  <a:pt x="2773" y="330"/>
                </a:cubicBezTo>
                <a:cubicBezTo>
                  <a:pt x="2771" y="332"/>
                  <a:pt x="2771" y="332"/>
                  <a:pt x="2771" y="332"/>
                </a:cubicBezTo>
                <a:cubicBezTo>
                  <a:pt x="2766" y="332"/>
                  <a:pt x="2766" y="332"/>
                  <a:pt x="2766" y="332"/>
                </a:cubicBezTo>
                <a:cubicBezTo>
                  <a:pt x="2765" y="332"/>
                  <a:pt x="2765" y="332"/>
                  <a:pt x="2765" y="332"/>
                </a:cubicBezTo>
                <a:cubicBezTo>
                  <a:pt x="2767" y="330"/>
                  <a:pt x="2767" y="330"/>
                  <a:pt x="2767" y="330"/>
                </a:cubicBezTo>
                <a:cubicBezTo>
                  <a:pt x="2768" y="330"/>
                  <a:pt x="2768" y="330"/>
                  <a:pt x="2768" y="330"/>
                </a:cubicBezTo>
                <a:cubicBezTo>
                  <a:pt x="2768" y="327"/>
                  <a:pt x="2768" y="327"/>
                  <a:pt x="2768" y="327"/>
                </a:cubicBezTo>
                <a:cubicBezTo>
                  <a:pt x="2769" y="326"/>
                  <a:pt x="2769" y="326"/>
                  <a:pt x="2769" y="326"/>
                </a:cubicBezTo>
                <a:cubicBezTo>
                  <a:pt x="2770" y="325"/>
                  <a:pt x="2770" y="325"/>
                  <a:pt x="2770" y="325"/>
                </a:cubicBezTo>
                <a:cubicBezTo>
                  <a:pt x="2767" y="325"/>
                  <a:pt x="2767" y="325"/>
                  <a:pt x="2767" y="325"/>
                </a:cubicBezTo>
                <a:cubicBezTo>
                  <a:pt x="2766" y="326"/>
                  <a:pt x="2766" y="326"/>
                  <a:pt x="2766" y="326"/>
                </a:cubicBezTo>
                <a:cubicBezTo>
                  <a:pt x="2766" y="324"/>
                  <a:pt x="2766" y="324"/>
                  <a:pt x="2766" y="324"/>
                </a:cubicBezTo>
                <a:cubicBezTo>
                  <a:pt x="2764" y="325"/>
                  <a:pt x="2764" y="325"/>
                  <a:pt x="2764" y="325"/>
                </a:cubicBezTo>
                <a:cubicBezTo>
                  <a:pt x="2763" y="327"/>
                  <a:pt x="2763" y="327"/>
                  <a:pt x="2763" y="327"/>
                </a:cubicBezTo>
                <a:cubicBezTo>
                  <a:pt x="2762" y="328"/>
                  <a:pt x="2762" y="328"/>
                  <a:pt x="2762" y="328"/>
                </a:cubicBezTo>
                <a:cubicBezTo>
                  <a:pt x="2761" y="328"/>
                  <a:pt x="2761" y="328"/>
                  <a:pt x="2761" y="328"/>
                </a:cubicBezTo>
                <a:cubicBezTo>
                  <a:pt x="2760" y="329"/>
                  <a:pt x="2760" y="329"/>
                  <a:pt x="2760" y="329"/>
                </a:cubicBezTo>
                <a:cubicBezTo>
                  <a:pt x="2758" y="327"/>
                  <a:pt x="2758" y="327"/>
                  <a:pt x="2758" y="327"/>
                </a:cubicBezTo>
                <a:cubicBezTo>
                  <a:pt x="2758" y="325"/>
                  <a:pt x="2758" y="325"/>
                  <a:pt x="2758" y="325"/>
                </a:cubicBezTo>
                <a:cubicBezTo>
                  <a:pt x="2757" y="321"/>
                  <a:pt x="2757" y="321"/>
                  <a:pt x="2757" y="321"/>
                </a:cubicBezTo>
                <a:cubicBezTo>
                  <a:pt x="2755" y="318"/>
                  <a:pt x="2755" y="318"/>
                  <a:pt x="2755" y="318"/>
                </a:cubicBezTo>
                <a:cubicBezTo>
                  <a:pt x="2755" y="313"/>
                  <a:pt x="2755" y="313"/>
                  <a:pt x="2755" y="313"/>
                </a:cubicBezTo>
                <a:cubicBezTo>
                  <a:pt x="2753" y="314"/>
                  <a:pt x="2753" y="314"/>
                  <a:pt x="2753" y="314"/>
                </a:cubicBezTo>
                <a:cubicBezTo>
                  <a:pt x="2752" y="313"/>
                  <a:pt x="2752" y="313"/>
                  <a:pt x="2752" y="313"/>
                </a:cubicBezTo>
                <a:cubicBezTo>
                  <a:pt x="2750" y="315"/>
                  <a:pt x="2750" y="315"/>
                  <a:pt x="2750" y="315"/>
                </a:cubicBezTo>
                <a:cubicBezTo>
                  <a:pt x="2748" y="315"/>
                  <a:pt x="2748" y="315"/>
                  <a:pt x="2748" y="315"/>
                </a:cubicBezTo>
                <a:cubicBezTo>
                  <a:pt x="2746" y="317"/>
                  <a:pt x="2746" y="317"/>
                  <a:pt x="2746" y="317"/>
                </a:cubicBezTo>
                <a:cubicBezTo>
                  <a:pt x="2744" y="317"/>
                  <a:pt x="2744" y="317"/>
                  <a:pt x="2744" y="317"/>
                </a:cubicBezTo>
                <a:cubicBezTo>
                  <a:pt x="2742" y="315"/>
                  <a:pt x="2742" y="315"/>
                  <a:pt x="2742" y="315"/>
                </a:cubicBezTo>
                <a:cubicBezTo>
                  <a:pt x="2740" y="316"/>
                  <a:pt x="2740" y="316"/>
                  <a:pt x="2740" y="316"/>
                </a:cubicBezTo>
                <a:cubicBezTo>
                  <a:pt x="2738" y="315"/>
                  <a:pt x="2738" y="315"/>
                  <a:pt x="2738" y="315"/>
                </a:cubicBezTo>
                <a:cubicBezTo>
                  <a:pt x="2737" y="313"/>
                  <a:pt x="2737" y="313"/>
                  <a:pt x="2737" y="313"/>
                </a:cubicBezTo>
                <a:cubicBezTo>
                  <a:pt x="2738" y="311"/>
                  <a:pt x="2738" y="311"/>
                  <a:pt x="2738" y="311"/>
                </a:cubicBezTo>
                <a:cubicBezTo>
                  <a:pt x="2739" y="309"/>
                  <a:pt x="2739" y="309"/>
                  <a:pt x="2739" y="309"/>
                </a:cubicBezTo>
                <a:cubicBezTo>
                  <a:pt x="2741" y="306"/>
                  <a:pt x="2741" y="306"/>
                  <a:pt x="2741" y="306"/>
                </a:cubicBezTo>
                <a:cubicBezTo>
                  <a:pt x="2741" y="304"/>
                  <a:pt x="2741" y="304"/>
                  <a:pt x="2741" y="304"/>
                </a:cubicBezTo>
                <a:cubicBezTo>
                  <a:pt x="2744" y="302"/>
                  <a:pt x="2744" y="302"/>
                  <a:pt x="2744" y="302"/>
                </a:cubicBezTo>
                <a:cubicBezTo>
                  <a:pt x="2744" y="298"/>
                  <a:pt x="2744" y="298"/>
                  <a:pt x="2744" y="298"/>
                </a:cubicBezTo>
                <a:cubicBezTo>
                  <a:pt x="2747" y="296"/>
                  <a:pt x="2747" y="296"/>
                  <a:pt x="2747" y="296"/>
                </a:cubicBezTo>
                <a:cubicBezTo>
                  <a:pt x="2747" y="293"/>
                  <a:pt x="2747" y="293"/>
                  <a:pt x="2747" y="293"/>
                </a:cubicBezTo>
                <a:cubicBezTo>
                  <a:pt x="2748" y="293"/>
                  <a:pt x="2748" y="293"/>
                  <a:pt x="2748" y="293"/>
                </a:cubicBezTo>
                <a:cubicBezTo>
                  <a:pt x="2748" y="292"/>
                  <a:pt x="2748" y="292"/>
                  <a:pt x="2748" y="292"/>
                </a:cubicBezTo>
                <a:cubicBezTo>
                  <a:pt x="2750" y="289"/>
                  <a:pt x="2750" y="289"/>
                  <a:pt x="2750" y="289"/>
                </a:cubicBezTo>
                <a:cubicBezTo>
                  <a:pt x="2750" y="287"/>
                  <a:pt x="2750" y="287"/>
                  <a:pt x="2750" y="287"/>
                </a:cubicBezTo>
                <a:cubicBezTo>
                  <a:pt x="2752" y="284"/>
                  <a:pt x="2752" y="284"/>
                  <a:pt x="2752" y="284"/>
                </a:cubicBezTo>
                <a:cubicBezTo>
                  <a:pt x="2751" y="282"/>
                  <a:pt x="2751" y="282"/>
                  <a:pt x="2751" y="282"/>
                </a:cubicBezTo>
                <a:cubicBezTo>
                  <a:pt x="2751" y="281"/>
                  <a:pt x="2751" y="281"/>
                  <a:pt x="2751" y="281"/>
                </a:cubicBezTo>
                <a:cubicBezTo>
                  <a:pt x="2751" y="277"/>
                  <a:pt x="2751" y="277"/>
                  <a:pt x="2751" y="277"/>
                </a:cubicBezTo>
                <a:cubicBezTo>
                  <a:pt x="2752" y="272"/>
                  <a:pt x="2752" y="272"/>
                  <a:pt x="2752" y="272"/>
                </a:cubicBezTo>
                <a:cubicBezTo>
                  <a:pt x="2753" y="272"/>
                  <a:pt x="2753" y="272"/>
                  <a:pt x="2753" y="272"/>
                </a:cubicBezTo>
                <a:cubicBezTo>
                  <a:pt x="2754" y="268"/>
                  <a:pt x="2754" y="268"/>
                  <a:pt x="2754" y="268"/>
                </a:cubicBezTo>
                <a:cubicBezTo>
                  <a:pt x="2755" y="268"/>
                  <a:pt x="2755" y="268"/>
                  <a:pt x="2755" y="268"/>
                </a:cubicBezTo>
                <a:cubicBezTo>
                  <a:pt x="2755" y="265"/>
                  <a:pt x="2755" y="265"/>
                  <a:pt x="2755" y="265"/>
                </a:cubicBezTo>
                <a:cubicBezTo>
                  <a:pt x="2758" y="262"/>
                  <a:pt x="2758" y="262"/>
                  <a:pt x="2758" y="262"/>
                </a:cubicBezTo>
                <a:cubicBezTo>
                  <a:pt x="2758" y="259"/>
                  <a:pt x="2758" y="259"/>
                  <a:pt x="2758" y="259"/>
                </a:cubicBezTo>
                <a:cubicBezTo>
                  <a:pt x="2760" y="258"/>
                  <a:pt x="2760" y="258"/>
                  <a:pt x="2760" y="258"/>
                </a:cubicBezTo>
                <a:cubicBezTo>
                  <a:pt x="2759" y="255"/>
                  <a:pt x="2759" y="255"/>
                  <a:pt x="2759" y="255"/>
                </a:cubicBezTo>
                <a:cubicBezTo>
                  <a:pt x="2760" y="254"/>
                  <a:pt x="2760" y="254"/>
                  <a:pt x="2760" y="254"/>
                </a:cubicBezTo>
                <a:cubicBezTo>
                  <a:pt x="2760" y="251"/>
                  <a:pt x="2760" y="251"/>
                  <a:pt x="2760" y="251"/>
                </a:cubicBezTo>
                <a:cubicBezTo>
                  <a:pt x="2761" y="251"/>
                  <a:pt x="2761" y="251"/>
                  <a:pt x="2761" y="251"/>
                </a:cubicBezTo>
                <a:cubicBezTo>
                  <a:pt x="2762" y="251"/>
                  <a:pt x="2762" y="251"/>
                  <a:pt x="2762" y="251"/>
                </a:cubicBezTo>
                <a:cubicBezTo>
                  <a:pt x="2762" y="249"/>
                  <a:pt x="2762" y="249"/>
                  <a:pt x="2762" y="249"/>
                </a:cubicBezTo>
                <a:cubicBezTo>
                  <a:pt x="2761" y="247"/>
                  <a:pt x="2761" y="247"/>
                  <a:pt x="2761" y="247"/>
                </a:cubicBezTo>
                <a:cubicBezTo>
                  <a:pt x="2761" y="243"/>
                  <a:pt x="2761" y="243"/>
                  <a:pt x="2761" y="243"/>
                </a:cubicBezTo>
                <a:cubicBezTo>
                  <a:pt x="2761" y="240"/>
                  <a:pt x="2761" y="240"/>
                  <a:pt x="2761" y="240"/>
                </a:cubicBezTo>
                <a:cubicBezTo>
                  <a:pt x="2762" y="237"/>
                  <a:pt x="2762" y="237"/>
                  <a:pt x="2762" y="237"/>
                </a:cubicBezTo>
                <a:cubicBezTo>
                  <a:pt x="2765" y="234"/>
                  <a:pt x="2765" y="234"/>
                  <a:pt x="2765" y="234"/>
                </a:cubicBezTo>
                <a:cubicBezTo>
                  <a:pt x="2766" y="230"/>
                  <a:pt x="2766" y="230"/>
                  <a:pt x="2766" y="230"/>
                </a:cubicBezTo>
                <a:cubicBezTo>
                  <a:pt x="2763" y="226"/>
                  <a:pt x="2763" y="226"/>
                  <a:pt x="2763" y="226"/>
                </a:cubicBezTo>
                <a:cubicBezTo>
                  <a:pt x="2763" y="224"/>
                  <a:pt x="2763" y="224"/>
                  <a:pt x="2763" y="224"/>
                </a:cubicBezTo>
                <a:cubicBezTo>
                  <a:pt x="2765" y="222"/>
                  <a:pt x="2765" y="222"/>
                  <a:pt x="2765" y="222"/>
                </a:cubicBezTo>
                <a:cubicBezTo>
                  <a:pt x="2766" y="220"/>
                  <a:pt x="2766" y="220"/>
                  <a:pt x="2766" y="220"/>
                </a:cubicBezTo>
                <a:cubicBezTo>
                  <a:pt x="2770" y="217"/>
                  <a:pt x="2770" y="217"/>
                  <a:pt x="2770" y="217"/>
                </a:cubicBezTo>
                <a:cubicBezTo>
                  <a:pt x="2770" y="215"/>
                  <a:pt x="2770" y="215"/>
                  <a:pt x="2770" y="215"/>
                </a:cubicBezTo>
                <a:cubicBezTo>
                  <a:pt x="2771" y="215"/>
                  <a:pt x="2771" y="215"/>
                  <a:pt x="2771" y="215"/>
                </a:cubicBezTo>
                <a:cubicBezTo>
                  <a:pt x="2773" y="216"/>
                  <a:pt x="2773" y="216"/>
                  <a:pt x="2773" y="216"/>
                </a:cubicBezTo>
                <a:cubicBezTo>
                  <a:pt x="2775" y="216"/>
                  <a:pt x="2775" y="216"/>
                  <a:pt x="2775" y="216"/>
                </a:cubicBezTo>
                <a:cubicBezTo>
                  <a:pt x="2778" y="213"/>
                  <a:pt x="2778" y="213"/>
                  <a:pt x="2778" y="213"/>
                </a:cubicBezTo>
                <a:cubicBezTo>
                  <a:pt x="2781" y="213"/>
                  <a:pt x="2781" y="213"/>
                  <a:pt x="2781" y="213"/>
                </a:cubicBezTo>
                <a:cubicBezTo>
                  <a:pt x="2784" y="211"/>
                  <a:pt x="2784" y="211"/>
                  <a:pt x="2784" y="211"/>
                </a:cubicBezTo>
                <a:cubicBezTo>
                  <a:pt x="2787" y="211"/>
                  <a:pt x="2787" y="211"/>
                  <a:pt x="2787" y="211"/>
                </a:cubicBezTo>
                <a:cubicBezTo>
                  <a:pt x="2789" y="210"/>
                  <a:pt x="2789" y="210"/>
                  <a:pt x="2789" y="210"/>
                </a:cubicBezTo>
                <a:cubicBezTo>
                  <a:pt x="2790" y="210"/>
                  <a:pt x="2790" y="210"/>
                  <a:pt x="2790" y="210"/>
                </a:cubicBezTo>
                <a:cubicBezTo>
                  <a:pt x="2792" y="210"/>
                  <a:pt x="2792" y="210"/>
                  <a:pt x="2792" y="210"/>
                </a:cubicBezTo>
                <a:cubicBezTo>
                  <a:pt x="2793" y="208"/>
                  <a:pt x="2793" y="208"/>
                  <a:pt x="2793" y="208"/>
                </a:cubicBezTo>
                <a:cubicBezTo>
                  <a:pt x="2795" y="209"/>
                  <a:pt x="2795" y="209"/>
                  <a:pt x="2795" y="209"/>
                </a:cubicBezTo>
                <a:cubicBezTo>
                  <a:pt x="2794" y="211"/>
                  <a:pt x="2794" y="211"/>
                  <a:pt x="2794" y="211"/>
                </a:cubicBezTo>
                <a:cubicBezTo>
                  <a:pt x="2795" y="212"/>
                  <a:pt x="2795" y="212"/>
                  <a:pt x="2795" y="212"/>
                </a:cubicBezTo>
                <a:cubicBezTo>
                  <a:pt x="2797" y="214"/>
                  <a:pt x="2797" y="214"/>
                  <a:pt x="2797" y="214"/>
                </a:cubicBezTo>
                <a:cubicBezTo>
                  <a:pt x="2798" y="212"/>
                  <a:pt x="2798" y="212"/>
                  <a:pt x="2798" y="212"/>
                </a:cubicBezTo>
                <a:cubicBezTo>
                  <a:pt x="2800" y="210"/>
                  <a:pt x="2800" y="210"/>
                  <a:pt x="2800" y="210"/>
                </a:cubicBezTo>
                <a:cubicBezTo>
                  <a:pt x="2797" y="208"/>
                  <a:pt x="2797" y="208"/>
                  <a:pt x="2797" y="208"/>
                </a:cubicBezTo>
                <a:cubicBezTo>
                  <a:pt x="2797" y="207"/>
                  <a:pt x="2797" y="207"/>
                  <a:pt x="2797" y="207"/>
                </a:cubicBezTo>
                <a:cubicBezTo>
                  <a:pt x="2799" y="206"/>
                  <a:pt x="2799" y="206"/>
                  <a:pt x="2799" y="206"/>
                </a:cubicBezTo>
                <a:cubicBezTo>
                  <a:pt x="2803" y="206"/>
                  <a:pt x="2803" y="206"/>
                  <a:pt x="2803" y="206"/>
                </a:cubicBezTo>
                <a:cubicBezTo>
                  <a:pt x="2805" y="205"/>
                  <a:pt x="2805" y="205"/>
                  <a:pt x="2805" y="205"/>
                </a:cubicBezTo>
                <a:cubicBezTo>
                  <a:pt x="2809" y="206"/>
                  <a:pt x="2809" y="206"/>
                  <a:pt x="2809" y="206"/>
                </a:cubicBezTo>
                <a:cubicBezTo>
                  <a:pt x="2810" y="207"/>
                  <a:pt x="2810" y="207"/>
                  <a:pt x="2810" y="207"/>
                </a:cubicBezTo>
                <a:cubicBezTo>
                  <a:pt x="2811" y="207"/>
                  <a:pt x="2811" y="207"/>
                  <a:pt x="2811" y="207"/>
                </a:cubicBezTo>
                <a:cubicBezTo>
                  <a:pt x="2812" y="206"/>
                  <a:pt x="2812" y="206"/>
                  <a:pt x="2812" y="206"/>
                </a:cubicBezTo>
                <a:cubicBezTo>
                  <a:pt x="2813" y="206"/>
                  <a:pt x="2813" y="206"/>
                  <a:pt x="2813" y="206"/>
                </a:cubicBezTo>
                <a:cubicBezTo>
                  <a:pt x="2813" y="204"/>
                  <a:pt x="2813" y="204"/>
                  <a:pt x="2813" y="204"/>
                </a:cubicBezTo>
                <a:cubicBezTo>
                  <a:pt x="2814" y="204"/>
                  <a:pt x="2814" y="204"/>
                  <a:pt x="2814" y="204"/>
                </a:cubicBezTo>
                <a:cubicBezTo>
                  <a:pt x="2817" y="204"/>
                  <a:pt x="2817" y="204"/>
                  <a:pt x="2817" y="204"/>
                </a:cubicBezTo>
                <a:cubicBezTo>
                  <a:pt x="2819" y="205"/>
                  <a:pt x="2819" y="205"/>
                  <a:pt x="2819" y="205"/>
                </a:cubicBezTo>
                <a:cubicBezTo>
                  <a:pt x="2823" y="204"/>
                  <a:pt x="2823" y="204"/>
                  <a:pt x="2823" y="204"/>
                </a:cubicBezTo>
                <a:cubicBezTo>
                  <a:pt x="2823" y="202"/>
                  <a:pt x="2823" y="202"/>
                  <a:pt x="2823" y="202"/>
                </a:cubicBezTo>
                <a:cubicBezTo>
                  <a:pt x="2821" y="202"/>
                  <a:pt x="2821" y="202"/>
                  <a:pt x="2821" y="202"/>
                </a:cubicBezTo>
                <a:cubicBezTo>
                  <a:pt x="2821" y="202"/>
                  <a:pt x="2821" y="202"/>
                  <a:pt x="2821" y="202"/>
                </a:cubicBezTo>
                <a:cubicBezTo>
                  <a:pt x="2818" y="201"/>
                  <a:pt x="2818" y="201"/>
                  <a:pt x="2818" y="201"/>
                </a:cubicBezTo>
                <a:cubicBezTo>
                  <a:pt x="2820" y="199"/>
                  <a:pt x="2820" y="199"/>
                  <a:pt x="2820" y="199"/>
                </a:cubicBezTo>
                <a:cubicBezTo>
                  <a:pt x="2820" y="200"/>
                  <a:pt x="2820" y="200"/>
                  <a:pt x="2820" y="200"/>
                </a:cubicBezTo>
                <a:cubicBezTo>
                  <a:pt x="2823" y="199"/>
                  <a:pt x="2823" y="199"/>
                  <a:pt x="2823" y="199"/>
                </a:cubicBezTo>
                <a:cubicBezTo>
                  <a:pt x="2820" y="197"/>
                  <a:pt x="2820" y="197"/>
                  <a:pt x="2820" y="197"/>
                </a:cubicBezTo>
                <a:cubicBezTo>
                  <a:pt x="2820" y="196"/>
                  <a:pt x="2820" y="196"/>
                  <a:pt x="2820" y="196"/>
                </a:cubicBezTo>
                <a:cubicBezTo>
                  <a:pt x="2822" y="196"/>
                  <a:pt x="2822" y="196"/>
                  <a:pt x="2822" y="196"/>
                </a:cubicBezTo>
                <a:cubicBezTo>
                  <a:pt x="2824" y="193"/>
                  <a:pt x="2824" y="193"/>
                  <a:pt x="2824" y="193"/>
                </a:cubicBezTo>
                <a:cubicBezTo>
                  <a:pt x="2827" y="193"/>
                  <a:pt x="2827" y="193"/>
                  <a:pt x="2827" y="193"/>
                </a:cubicBezTo>
                <a:cubicBezTo>
                  <a:pt x="2829" y="194"/>
                  <a:pt x="2829" y="194"/>
                  <a:pt x="2829" y="194"/>
                </a:cubicBezTo>
                <a:cubicBezTo>
                  <a:pt x="2830" y="193"/>
                  <a:pt x="2830" y="193"/>
                  <a:pt x="2830" y="193"/>
                </a:cubicBezTo>
                <a:cubicBezTo>
                  <a:pt x="2834" y="194"/>
                  <a:pt x="2834" y="194"/>
                  <a:pt x="2834" y="194"/>
                </a:cubicBezTo>
                <a:cubicBezTo>
                  <a:pt x="2837" y="194"/>
                  <a:pt x="2837" y="194"/>
                  <a:pt x="2837" y="194"/>
                </a:cubicBezTo>
                <a:cubicBezTo>
                  <a:pt x="2836" y="195"/>
                  <a:pt x="2836" y="195"/>
                  <a:pt x="2836" y="195"/>
                </a:cubicBezTo>
                <a:cubicBezTo>
                  <a:pt x="2838" y="196"/>
                  <a:pt x="2838" y="196"/>
                  <a:pt x="2838" y="196"/>
                </a:cubicBezTo>
                <a:cubicBezTo>
                  <a:pt x="2839" y="195"/>
                  <a:pt x="2839" y="195"/>
                  <a:pt x="2839" y="195"/>
                </a:cubicBezTo>
                <a:cubicBezTo>
                  <a:pt x="2838" y="194"/>
                  <a:pt x="2838" y="194"/>
                  <a:pt x="2838" y="194"/>
                </a:cubicBezTo>
                <a:cubicBezTo>
                  <a:pt x="2841" y="194"/>
                  <a:pt x="2841" y="194"/>
                  <a:pt x="2841" y="194"/>
                </a:cubicBezTo>
                <a:cubicBezTo>
                  <a:pt x="2844" y="194"/>
                  <a:pt x="2844" y="194"/>
                  <a:pt x="2844" y="194"/>
                </a:cubicBezTo>
                <a:cubicBezTo>
                  <a:pt x="2846" y="195"/>
                  <a:pt x="2846" y="195"/>
                  <a:pt x="2846" y="195"/>
                </a:cubicBezTo>
                <a:cubicBezTo>
                  <a:pt x="2848" y="196"/>
                  <a:pt x="2848" y="196"/>
                  <a:pt x="2848" y="196"/>
                </a:cubicBezTo>
                <a:cubicBezTo>
                  <a:pt x="2848" y="197"/>
                  <a:pt x="2848" y="197"/>
                  <a:pt x="2848" y="197"/>
                </a:cubicBezTo>
                <a:cubicBezTo>
                  <a:pt x="2851" y="197"/>
                  <a:pt x="2851" y="197"/>
                  <a:pt x="2851" y="197"/>
                </a:cubicBezTo>
                <a:cubicBezTo>
                  <a:pt x="2852" y="196"/>
                  <a:pt x="2852" y="196"/>
                  <a:pt x="2852" y="196"/>
                </a:cubicBezTo>
                <a:cubicBezTo>
                  <a:pt x="2854" y="196"/>
                  <a:pt x="2854" y="196"/>
                  <a:pt x="2854" y="196"/>
                </a:cubicBezTo>
                <a:cubicBezTo>
                  <a:pt x="2854" y="197"/>
                  <a:pt x="2854" y="197"/>
                  <a:pt x="2854" y="197"/>
                </a:cubicBezTo>
                <a:cubicBezTo>
                  <a:pt x="2851" y="200"/>
                  <a:pt x="2851" y="200"/>
                  <a:pt x="2851" y="200"/>
                </a:cubicBezTo>
                <a:cubicBezTo>
                  <a:pt x="2848" y="200"/>
                  <a:pt x="2848" y="200"/>
                  <a:pt x="2848" y="200"/>
                </a:cubicBezTo>
                <a:cubicBezTo>
                  <a:pt x="2847" y="201"/>
                  <a:pt x="2847" y="201"/>
                  <a:pt x="2847" y="201"/>
                </a:cubicBezTo>
                <a:cubicBezTo>
                  <a:pt x="2847" y="203"/>
                  <a:pt x="2847" y="203"/>
                  <a:pt x="2847" y="203"/>
                </a:cubicBezTo>
                <a:cubicBezTo>
                  <a:pt x="2846" y="203"/>
                  <a:pt x="2846" y="203"/>
                  <a:pt x="2846" y="203"/>
                </a:cubicBezTo>
                <a:cubicBezTo>
                  <a:pt x="2845" y="204"/>
                  <a:pt x="2845" y="204"/>
                  <a:pt x="2845" y="204"/>
                </a:cubicBezTo>
                <a:cubicBezTo>
                  <a:pt x="2846" y="204"/>
                  <a:pt x="2846" y="204"/>
                  <a:pt x="2846" y="204"/>
                </a:cubicBezTo>
                <a:cubicBezTo>
                  <a:pt x="2847" y="204"/>
                  <a:pt x="2847" y="204"/>
                  <a:pt x="2847" y="204"/>
                </a:cubicBezTo>
                <a:cubicBezTo>
                  <a:pt x="2850" y="208"/>
                  <a:pt x="2850" y="208"/>
                  <a:pt x="2850" y="208"/>
                </a:cubicBezTo>
                <a:cubicBezTo>
                  <a:pt x="2851" y="207"/>
                  <a:pt x="2851" y="207"/>
                  <a:pt x="2851" y="207"/>
                </a:cubicBezTo>
                <a:cubicBezTo>
                  <a:pt x="2854" y="206"/>
                  <a:pt x="2854" y="206"/>
                  <a:pt x="2854" y="206"/>
                </a:cubicBezTo>
                <a:cubicBezTo>
                  <a:pt x="2855" y="205"/>
                  <a:pt x="2855" y="205"/>
                  <a:pt x="2855" y="205"/>
                </a:cubicBezTo>
                <a:cubicBezTo>
                  <a:pt x="2855" y="204"/>
                  <a:pt x="2855" y="204"/>
                  <a:pt x="2855" y="204"/>
                </a:cubicBezTo>
                <a:cubicBezTo>
                  <a:pt x="2857" y="203"/>
                  <a:pt x="2857" y="203"/>
                  <a:pt x="2857" y="203"/>
                </a:cubicBezTo>
                <a:cubicBezTo>
                  <a:pt x="2855" y="201"/>
                  <a:pt x="2855" y="201"/>
                  <a:pt x="2855" y="201"/>
                </a:cubicBezTo>
                <a:cubicBezTo>
                  <a:pt x="2857" y="201"/>
                  <a:pt x="2857" y="201"/>
                  <a:pt x="2857" y="201"/>
                </a:cubicBezTo>
                <a:cubicBezTo>
                  <a:pt x="2859" y="203"/>
                  <a:pt x="2859" y="203"/>
                  <a:pt x="2859" y="203"/>
                </a:cubicBezTo>
                <a:cubicBezTo>
                  <a:pt x="2861" y="203"/>
                  <a:pt x="2861" y="203"/>
                  <a:pt x="2861" y="203"/>
                </a:cubicBezTo>
                <a:cubicBezTo>
                  <a:pt x="2862" y="202"/>
                  <a:pt x="2862" y="202"/>
                  <a:pt x="2862" y="202"/>
                </a:cubicBezTo>
                <a:cubicBezTo>
                  <a:pt x="2861" y="201"/>
                  <a:pt x="2861" y="201"/>
                  <a:pt x="2861" y="201"/>
                </a:cubicBezTo>
                <a:cubicBezTo>
                  <a:pt x="2862" y="200"/>
                  <a:pt x="2862" y="200"/>
                  <a:pt x="2862" y="200"/>
                </a:cubicBezTo>
                <a:cubicBezTo>
                  <a:pt x="2863" y="199"/>
                  <a:pt x="2863" y="199"/>
                  <a:pt x="2863" y="199"/>
                </a:cubicBezTo>
                <a:cubicBezTo>
                  <a:pt x="2864" y="199"/>
                  <a:pt x="2864" y="199"/>
                  <a:pt x="2864" y="199"/>
                </a:cubicBezTo>
                <a:cubicBezTo>
                  <a:pt x="2864" y="197"/>
                  <a:pt x="2864" y="197"/>
                  <a:pt x="2864" y="197"/>
                </a:cubicBezTo>
                <a:cubicBezTo>
                  <a:pt x="2863" y="196"/>
                  <a:pt x="2863" y="196"/>
                  <a:pt x="2863" y="196"/>
                </a:cubicBezTo>
                <a:cubicBezTo>
                  <a:pt x="2865" y="195"/>
                  <a:pt x="2865" y="195"/>
                  <a:pt x="2865" y="195"/>
                </a:cubicBezTo>
                <a:cubicBezTo>
                  <a:pt x="2866" y="196"/>
                  <a:pt x="2866" y="196"/>
                  <a:pt x="2866" y="196"/>
                </a:cubicBezTo>
                <a:cubicBezTo>
                  <a:pt x="2867" y="195"/>
                  <a:pt x="2867" y="195"/>
                  <a:pt x="2867" y="195"/>
                </a:cubicBezTo>
                <a:cubicBezTo>
                  <a:pt x="2868" y="196"/>
                  <a:pt x="2868" y="196"/>
                  <a:pt x="2868" y="196"/>
                </a:cubicBezTo>
                <a:cubicBezTo>
                  <a:pt x="2869" y="198"/>
                  <a:pt x="2869" y="198"/>
                  <a:pt x="2869" y="198"/>
                </a:cubicBezTo>
                <a:cubicBezTo>
                  <a:pt x="2870" y="199"/>
                  <a:pt x="2870" y="199"/>
                  <a:pt x="2870" y="199"/>
                </a:cubicBezTo>
                <a:cubicBezTo>
                  <a:pt x="2873" y="196"/>
                  <a:pt x="2873" y="196"/>
                  <a:pt x="2873" y="196"/>
                </a:cubicBezTo>
                <a:cubicBezTo>
                  <a:pt x="2871" y="195"/>
                  <a:pt x="2871" y="195"/>
                  <a:pt x="2871" y="195"/>
                </a:cubicBezTo>
                <a:cubicBezTo>
                  <a:pt x="2872" y="194"/>
                  <a:pt x="2872" y="194"/>
                  <a:pt x="2872" y="194"/>
                </a:cubicBezTo>
                <a:cubicBezTo>
                  <a:pt x="2873" y="193"/>
                  <a:pt x="2873" y="193"/>
                  <a:pt x="2873" y="193"/>
                </a:cubicBezTo>
                <a:cubicBezTo>
                  <a:pt x="2875" y="194"/>
                  <a:pt x="2875" y="194"/>
                  <a:pt x="2875" y="194"/>
                </a:cubicBezTo>
                <a:cubicBezTo>
                  <a:pt x="2876" y="193"/>
                  <a:pt x="2876" y="193"/>
                  <a:pt x="2876" y="193"/>
                </a:cubicBezTo>
                <a:cubicBezTo>
                  <a:pt x="2877" y="193"/>
                  <a:pt x="2877" y="193"/>
                  <a:pt x="2877" y="193"/>
                </a:cubicBezTo>
                <a:cubicBezTo>
                  <a:pt x="2878" y="192"/>
                  <a:pt x="2878" y="192"/>
                  <a:pt x="2878" y="192"/>
                </a:cubicBezTo>
                <a:cubicBezTo>
                  <a:pt x="2876" y="190"/>
                  <a:pt x="2876" y="190"/>
                  <a:pt x="2876" y="190"/>
                </a:cubicBezTo>
                <a:cubicBezTo>
                  <a:pt x="2876" y="190"/>
                  <a:pt x="2876" y="190"/>
                  <a:pt x="2876" y="190"/>
                </a:cubicBezTo>
                <a:cubicBezTo>
                  <a:pt x="2876" y="189"/>
                  <a:pt x="2876" y="189"/>
                  <a:pt x="2876" y="189"/>
                </a:cubicBezTo>
                <a:cubicBezTo>
                  <a:pt x="2874" y="188"/>
                  <a:pt x="2874" y="188"/>
                  <a:pt x="2874" y="188"/>
                </a:cubicBezTo>
                <a:cubicBezTo>
                  <a:pt x="2873" y="187"/>
                  <a:pt x="2873" y="187"/>
                  <a:pt x="2873" y="187"/>
                </a:cubicBezTo>
                <a:cubicBezTo>
                  <a:pt x="2873" y="187"/>
                  <a:pt x="2873" y="187"/>
                  <a:pt x="2873" y="187"/>
                </a:cubicBezTo>
                <a:cubicBezTo>
                  <a:pt x="2873" y="188"/>
                  <a:pt x="2873" y="188"/>
                  <a:pt x="2873" y="188"/>
                </a:cubicBezTo>
                <a:cubicBezTo>
                  <a:pt x="2872" y="188"/>
                  <a:pt x="2872" y="188"/>
                  <a:pt x="2872" y="188"/>
                </a:cubicBezTo>
                <a:cubicBezTo>
                  <a:pt x="2870" y="187"/>
                  <a:pt x="2870" y="187"/>
                  <a:pt x="2870" y="187"/>
                </a:cubicBezTo>
                <a:cubicBezTo>
                  <a:pt x="2869" y="188"/>
                  <a:pt x="2869" y="188"/>
                  <a:pt x="2869" y="188"/>
                </a:cubicBezTo>
                <a:cubicBezTo>
                  <a:pt x="2870" y="189"/>
                  <a:pt x="2870" y="189"/>
                  <a:pt x="2870" y="189"/>
                </a:cubicBezTo>
                <a:cubicBezTo>
                  <a:pt x="2868" y="189"/>
                  <a:pt x="2868" y="189"/>
                  <a:pt x="2868" y="189"/>
                </a:cubicBezTo>
                <a:cubicBezTo>
                  <a:pt x="2867" y="189"/>
                  <a:pt x="2867" y="189"/>
                  <a:pt x="2867" y="189"/>
                </a:cubicBezTo>
                <a:cubicBezTo>
                  <a:pt x="2865" y="188"/>
                  <a:pt x="2865" y="188"/>
                  <a:pt x="2865" y="188"/>
                </a:cubicBezTo>
                <a:cubicBezTo>
                  <a:pt x="2866" y="187"/>
                  <a:pt x="2866" y="187"/>
                  <a:pt x="2866" y="187"/>
                </a:cubicBezTo>
                <a:cubicBezTo>
                  <a:pt x="2867" y="186"/>
                  <a:pt x="2867" y="186"/>
                  <a:pt x="2867" y="186"/>
                </a:cubicBezTo>
                <a:cubicBezTo>
                  <a:pt x="2864" y="182"/>
                  <a:pt x="2864" y="182"/>
                  <a:pt x="2864" y="182"/>
                </a:cubicBezTo>
                <a:cubicBezTo>
                  <a:pt x="2866" y="181"/>
                  <a:pt x="2866" y="181"/>
                  <a:pt x="2866" y="181"/>
                </a:cubicBezTo>
                <a:cubicBezTo>
                  <a:pt x="2864" y="179"/>
                  <a:pt x="2864" y="179"/>
                  <a:pt x="2864" y="179"/>
                </a:cubicBezTo>
                <a:cubicBezTo>
                  <a:pt x="2865" y="175"/>
                  <a:pt x="2865" y="175"/>
                  <a:pt x="2865" y="175"/>
                </a:cubicBezTo>
                <a:cubicBezTo>
                  <a:pt x="2865" y="173"/>
                  <a:pt x="2865" y="173"/>
                  <a:pt x="2865" y="173"/>
                </a:cubicBezTo>
                <a:cubicBezTo>
                  <a:pt x="2866" y="171"/>
                  <a:pt x="2866" y="171"/>
                  <a:pt x="2866" y="171"/>
                </a:cubicBezTo>
                <a:cubicBezTo>
                  <a:pt x="2866" y="168"/>
                  <a:pt x="2866" y="168"/>
                  <a:pt x="2866" y="168"/>
                </a:cubicBezTo>
                <a:cubicBezTo>
                  <a:pt x="2868" y="166"/>
                  <a:pt x="2868" y="166"/>
                  <a:pt x="2868" y="166"/>
                </a:cubicBezTo>
                <a:cubicBezTo>
                  <a:pt x="2868" y="164"/>
                  <a:pt x="2868" y="164"/>
                  <a:pt x="2868" y="164"/>
                </a:cubicBezTo>
                <a:cubicBezTo>
                  <a:pt x="2868" y="163"/>
                  <a:pt x="2868" y="163"/>
                  <a:pt x="2868" y="163"/>
                </a:cubicBezTo>
                <a:cubicBezTo>
                  <a:pt x="2870" y="162"/>
                  <a:pt x="2870" y="162"/>
                  <a:pt x="2870" y="162"/>
                </a:cubicBezTo>
                <a:cubicBezTo>
                  <a:pt x="2867" y="160"/>
                  <a:pt x="2867" y="160"/>
                  <a:pt x="2867" y="160"/>
                </a:cubicBezTo>
                <a:cubicBezTo>
                  <a:pt x="2868" y="152"/>
                  <a:pt x="2868" y="152"/>
                  <a:pt x="2868" y="152"/>
                </a:cubicBezTo>
                <a:cubicBezTo>
                  <a:pt x="2870" y="151"/>
                  <a:pt x="2870" y="151"/>
                  <a:pt x="2870" y="151"/>
                </a:cubicBezTo>
                <a:cubicBezTo>
                  <a:pt x="2868" y="148"/>
                  <a:pt x="2868" y="148"/>
                  <a:pt x="2868" y="148"/>
                </a:cubicBezTo>
                <a:cubicBezTo>
                  <a:pt x="2868" y="146"/>
                  <a:pt x="2868" y="146"/>
                  <a:pt x="2868" y="146"/>
                </a:cubicBezTo>
                <a:cubicBezTo>
                  <a:pt x="2866" y="145"/>
                  <a:pt x="2866" y="145"/>
                  <a:pt x="2866" y="145"/>
                </a:cubicBezTo>
                <a:cubicBezTo>
                  <a:pt x="2866" y="144"/>
                  <a:pt x="2866" y="144"/>
                  <a:pt x="2866" y="144"/>
                </a:cubicBezTo>
                <a:cubicBezTo>
                  <a:pt x="2868" y="142"/>
                  <a:pt x="2868" y="142"/>
                  <a:pt x="2868" y="142"/>
                </a:cubicBezTo>
                <a:cubicBezTo>
                  <a:pt x="2868" y="139"/>
                  <a:pt x="2868" y="139"/>
                  <a:pt x="2868" y="139"/>
                </a:cubicBezTo>
                <a:cubicBezTo>
                  <a:pt x="2869" y="139"/>
                  <a:pt x="2869" y="139"/>
                  <a:pt x="2869" y="139"/>
                </a:cubicBezTo>
                <a:cubicBezTo>
                  <a:pt x="2871" y="135"/>
                  <a:pt x="2871" y="135"/>
                  <a:pt x="2871" y="135"/>
                </a:cubicBezTo>
                <a:cubicBezTo>
                  <a:pt x="2874" y="135"/>
                  <a:pt x="2874" y="135"/>
                  <a:pt x="2874" y="135"/>
                </a:cubicBezTo>
                <a:cubicBezTo>
                  <a:pt x="2875" y="135"/>
                  <a:pt x="2875" y="135"/>
                  <a:pt x="2875" y="135"/>
                </a:cubicBezTo>
                <a:cubicBezTo>
                  <a:pt x="2876" y="135"/>
                  <a:pt x="2876" y="135"/>
                  <a:pt x="2876" y="135"/>
                </a:cubicBezTo>
                <a:cubicBezTo>
                  <a:pt x="2877" y="134"/>
                  <a:pt x="2877" y="134"/>
                  <a:pt x="2877" y="134"/>
                </a:cubicBezTo>
                <a:cubicBezTo>
                  <a:pt x="2881" y="133"/>
                  <a:pt x="2881" y="133"/>
                  <a:pt x="2881" y="133"/>
                </a:cubicBezTo>
                <a:cubicBezTo>
                  <a:pt x="2881" y="132"/>
                  <a:pt x="2881" y="132"/>
                  <a:pt x="2881" y="132"/>
                </a:cubicBezTo>
                <a:cubicBezTo>
                  <a:pt x="2883" y="132"/>
                  <a:pt x="2883" y="132"/>
                  <a:pt x="2883" y="132"/>
                </a:cubicBezTo>
                <a:cubicBezTo>
                  <a:pt x="2883" y="130"/>
                  <a:pt x="2883" y="130"/>
                  <a:pt x="2883" y="130"/>
                </a:cubicBezTo>
                <a:cubicBezTo>
                  <a:pt x="2884" y="130"/>
                  <a:pt x="2884" y="130"/>
                  <a:pt x="2884" y="130"/>
                </a:cubicBezTo>
                <a:cubicBezTo>
                  <a:pt x="2885" y="129"/>
                  <a:pt x="2885" y="129"/>
                  <a:pt x="2885" y="129"/>
                </a:cubicBezTo>
                <a:cubicBezTo>
                  <a:pt x="2887" y="129"/>
                  <a:pt x="2887" y="129"/>
                  <a:pt x="2887" y="129"/>
                </a:cubicBezTo>
                <a:cubicBezTo>
                  <a:pt x="2888" y="131"/>
                  <a:pt x="2888" y="131"/>
                  <a:pt x="2888" y="131"/>
                </a:cubicBezTo>
                <a:cubicBezTo>
                  <a:pt x="2889" y="131"/>
                  <a:pt x="2889" y="131"/>
                  <a:pt x="2889" y="131"/>
                </a:cubicBezTo>
                <a:cubicBezTo>
                  <a:pt x="2889" y="131"/>
                  <a:pt x="2889" y="131"/>
                  <a:pt x="2889" y="131"/>
                </a:cubicBezTo>
                <a:cubicBezTo>
                  <a:pt x="2890" y="133"/>
                  <a:pt x="2890" y="133"/>
                  <a:pt x="2890" y="133"/>
                </a:cubicBezTo>
                <a:cubicBezTo>
                  <a:pt x="2891" y="133"/>
                  <a:pt x="2891" y="133"/>
                  <a:pt x="2891" y="133"/>
                </a:cubicBezTo>
                <a:cubicBezTo>
                  <a:pt x="2893" y="131"/>
                  <a:pt x="2893" y="131"/>
                  <a:pt x="2893" y="131"/>
                </a:cubicBezTo>
                <a:cubicBezTo>
                  <a:pt x="2893" y="129"/>
                  <a:pt x="2893" y="129"/>
                  <a:pt x="2893" y="129"/>
                </a:cubicBezTo>
                <a:cubicBezTo>
                  <a:pt x="2894" y="128"/>
                  <a:pt x="2894" y="128"/>
                  <a:pt x="2894" y="128"/>
                </a:cubicBezTo>
                <a:cubicBezTo>
                  <a:pt x="2894" y="126"/>
                  <a:pt x="2894" y="126"/>
                  <a:pt x="2894" y="126"/>
                </a:cubicBezTo>
                <a:cubicBezTo>
                  <a:pt x="2895" y="126"/>
                  <a:pt x="2895" y="126"/>
                  <a:pt x="2895" y="126"/>
                </a:cubicBezTo>
                <a:cubicBezTo>
                  <a:pt x="2896" y="127"/>
                  <a:pt x="2896" y="127"/>
                  <a:pt x="2896" y="127"/>
                </a:cubicBezTo>
                <a:cubicBezTo>
                  <a:pt x="2898" y="129"/>
                  <a:pt x="2898" y="129"/>
                  <a:pt x="2898" y="129"/>
                </a:cubicBezTo>
                <a:cubicBezTo>
                  <a:pt x="2898" y="131"/>
                  <a:pt x="2898" y="131"/>
                  <a:pt x="2898" y="131"/>
                </a:cubicBezTo>
                <a:cubicBezTo>
                  <a:pt x="2898" y="132"/>
                  <a:pt x="2898" y="132"/>
                  <a:pt x="2898" y="132"/>
                </a:cubicBezTo>
                <a:cubicBezTo>
                  <a:pt x="2899" y="133"/>
                  <a:pt x="2899" y="133"/>
                  <a:pt x="2899" y="133"/>
                </a:cubicBezTo>
                <a:cubicBezTo>
                  <a:pt x="2899" y="135"/>
                  <a:pt x="2899" y="135"/>
                  <a:pt x="2899" y="135"/>
                </a:cubicBezTo>
                <a:cubicBezTo>
                  <a:pt x="2898" y="137"/>
                  <a:pt x="2898" y="137"/>
                  <a:pt x="2898" y="137"/>
                </a:cubicBezTo>
                <a:cubicBezTo>
                  <a:pt x="2899" y="137"/>
                  <a:pt x="2899" y="137"/>
                  <a:pt x="2899" y="137"/>
                </a:cubicBezTo>
                <a:cubicBezTo>
                  <a:pt x="2899" y="139"/>
                  <a:pt x="2899" y="139"/>
                  <a:pt x="2899" y="139"/>
                </a:cubicBezTo>
                <a:cubicBezTo>
                  <a:pt x="2899" y="139"/>
                  <a:pt x="2899" y="139"/>
                  <a:pt x="2899" y="139"/>
                </a:cubicBezTo>
                <a:cubicBezTo>
                  <a:pt x="2899" y="141"/>
                  <a:pt x="2899" y="141"/>
                  <a:pt x="2899" y="141"/>
                </a:cubicBezTo>
                <a:cubicBezTo>
                  <a:pt x="2899" y="142"/>
                  <a:pt x="2899" y="142"/>
                  <a:pt x="2899" y="142"/>
                </a:cubicBezTo>
                <a:cubicBezTo>
                  <a:pt x="2898" y="143"/>
                  <a:pt x="2898" y="143"/>
                  <a:pt x="2898" y="143"/>
                </a:cubicBezTo>
                <a:cubicBezTo>
                  <a:pt x="2898" y="144"/>
                  <a:pt x="2898" y="144"/>
                  <a:pt x="2898" y="144"/>
                </a:cubicBezTo>
                <a:cubicBezTo>
                  <a:pt x="2899" y="145"/>
                  <a:pt x="2899" y="145"/>
                  <a:pt x="2899" y="145"/>
                </a:cubicBezTo>
                <a:cubicBezTo>
                  <a:pt x="2900" y="143"/>
                  <a:pt x="2900" y="143"/>
                  <a:pt x="2900" y="143"/>
                </a:cubicBezTo>
                <a:cubicBezTo>
                  <a:pt x="2901" y="145"/>
                  <a:pt x="2901" y="145"/>
                  <a:pt x="2901" y="145"/>
                </a:cubicBezTo>
                <a:cubicBezTo>
                  <a:pt x="2903" y="145"/>
                  <a:pt x="2903" y="145"/>
                  <a:pt x="2903" y="145"/>
                </a:cubicBezTo>
                <a:cubicBezTo>
                  <a:pt x="2903" y="149"/>
                  <a:pt x="2903" y="149"/>
                  <a:pt x="2903" y="149"/>
                </a:cubicBezTo>
                <a:cubicBezTo>
                  <a:pt x="2904" y="148"/>
                  <a:pt x="2904" y="148"/>
                  <a:pt x="2904" y="148"/>
                </a:cubicBezTo>
                <a:cubicBezTo>
                  <a:pt x="2904" y="146"/>
                  <a:pt x="2904" y="146"/>
                  <a:pt x="2904" y="146"/>
                </a:cubicBezTo>
                <a:cubicBezTo>
                  <a:pt x="2906" y="145"/>
                  <a:pt x="2906" y="145"/>
                  <a:pt x="2906" y="145"/>
                </a:cubicBezTo>
                <a:cubicBezTo>
                  <a:pt x="2908" y="145"/>
                  <a:pt x="2908" y="145"/>
                  <a:pt x="2908" y="145"/>
                </a:cubicBezTo>
                <a:cubicBezTo>
                  <a:pt x="2908" y="146"/>
                  <a:pt x="2908" y="146"/>
                  <a:pt x="2908" y="146"/>
                </a:cubicBezTo>
                <a:cubicBezTo>
                  <a:pt x="2907" y="149"/>
                  <a:pt x="2907" y="149"/>
                  <a:pt x="2907" y="149"/>
                </a:cubicBezTo>
                <a:cubicBezTo>
                  <a:pt x="2909" y="151"/>
                  <a:pt x="2909" y="151"/>
                  <a:pt x="2909" y="151"/>
                </a:cubicBezTo>
                <a:cubicBezTo>
                  <a:pt x="2909" y="153"/>
                  <a:pt x="2909" y="153"/>
                  <a:pt x="2909" y="153"/>
                </a:cubicBezTo>
                <a:cubicBezTo>
                  <a:pt x="2910" y="150"/>
                  <a:pt x="2910" y="150"/>
                  <a:pt x="2910" y="150"/>
                </a:cubicBezTo>
                <a:cubicBezTo>
                  <a:pt x="2912" y="149"/>
                  <a:pt x="2912" y="149"/>
                  <a:pt x="2912" y="149"/>
                </a:cubicBezTo>
                <a:cubicBezTo>
                  <a:pt x="2912" y="148"/>
                  <a:pt x="2912" y="148"/>
                  <a:pt x="2912" y="148"/>
                </a:cubicBezTo>
                <a:cubicBezTo>
                  <a:pt x="2913" y="146"/>
                  <a:pt x="2913" y="146"/>
                  <a:pt x="2913" y="146"/>
                </a:cubicBezTo>
                <a:cubicBezTo>
                  <a:pt x="2913" y="141"/>
                  <a:pt x="2913" y="141"/>
                  <a:pt x="2913" y="141"/>
                </a:cubicBezTo>
                <a:cubicBezTo>
                  <a:pt x="2914" y="140"/>
                  <a:pt x="2914" y="140"/>
                  <a:pt x="2914" y="140"/>
                </a:cubicBezTo>
                <a:cubicBezTo>
                  <a:pt x="2913" y="139"/>
                  <a:pt x="2913" y="139"/>
                  <a:pt x="2913" y="139"/>
                </a:cubicBezTo>
                <a:cubicBezTo>
                  <a:pt x="2914" y="137"/>
                  <a:pt x="2914" y="137"/>
                  <a:pt x="2914" y="137"/>
                </a:cubicBezTo>
                <a:cubicBezTo>
                  <a:pt x="2915" y="135"/>
                  <a:pt x="2915" y="135"/>
                  <a:pt x="2915" y="135"/>
                </a:cubicBezTo>
                <a:cubicBezTo>
                  <a:pt x="2914" y="135"/>
                  <a:pt x="2914" y="135"/>
                  <a:pt x="2914" y="135"/>
                </a:cubicBezTo>
                <a:cubicBezTo>
                  <a:pt x="2914" y="134"/>
                  <a:pt x="2914" y="134"/>
                  <a:pt x="2914" y="134"/>
                </a:cubicBezTo>
                <a:cubicBezTo>
                  <a:pt x="2915" y="134"/>
                  <a:pt x="2915" y="134"/>
                  <a:pt x="2915" y="134"/>
                </a:cubicBezTo>
                <a:cubicBezTo>
                  <a:pt x="2915" y="131"/>
                  <a:pt x="2915" y="131"/>
                  <a:pt x="2915" y="131"/>
                </a:cubicBezTo>
                <a:cubicBezTo>
                  <a:pt x="2914" y="129"/>
                  <a:pt x="2914" y="129"/>
                  <a:pt x="2914" y="129"/>
                </a:cubicBezTo>
                <a:cubicBezTo>
                  <a:pt x="2915" y="126"/>
                  <a:pt x="2915" y="126"/>
                  <a:pt x="2915" y="126"/>
                </a:cubicBezTo>
                <a:cubicBezTo>
                  <a:pt x="2917" y="125"/>
                  <a:pt x="2917" y="125"/>
                  <a:pt x="2917" y="125"/>
                </a:cubicBezTo>
                <a:cubicBezTo>
                  <a:pt x="2919" y="125"/>
                  <a:pt x="2919" y="125"/>
                  <a:pt x="2919" y="125"/>
                </a:cubicBezTo>
                <a:cubicBezTo>
                  <a:pt x="2920" y="126"/>
                  <a:pt x="2920" y="126"/>
                  <a:pt x="2920" y="126"/>
                </a:cubicBezTo>
                <a:cubicBezTo>
                  <a:pt x="2922" y="127"/>
                  <a:pt x="2922" y="127"/>
                  <a:pt x="2922" y="127"/>
                </a:cubicBezTo>
                <a:cubicBezTo>
                  <a:pt x="2922" y="126"/>
                  <a:pt x="2922" y="126"/>
                  <a:pt x="2922" y="126"/>
                </a:cubicBezTo>
                <a:cubicBezTo>
                  <a:pt x="2921" y="125"/>
                  <a:pt x="2921" y="125"/>
                  <a:pt x="2921" y="125"/>
                </a:cubicBezTo>
                <a:cubicBezTo>
                  <a:pt x="2921" y="123"/>
                  <a:pt x="2921" y="123"/>
                  <a:pt x="2921" y="123"/>
                </a:cubicBezTo>
                <a:cubicBezTo>
                  <a:pt x="2918" y="121"/>
                  <a:pt x="2918" y="121"/>
                  <a:pt x="2918" y="121"/>
                </a:cubicBezTo>
                <a:cubicBezTo>
                  <a:pt x="2917" y="117"/>
                  <a:pt x="2917" y="117"/>
                  <a:pt x="2917" y="117"/>
                </a:cubicBezTo>
                <a:cubicBezTo>
                  <a:pt x="2916" y="116"/>
                  <a:pt x="2916" y="116"/>
                  <a:pt x="2916" y="116"/>
                </a:cubicBezTo>
                <a:cubicBezTo>
                  <a:pt x="2916" y="115"/>
                  <a:pt x="2916" y="115"/>
                  <a:pt x="2916" y="115"/>
                </a:cubicBezTo>
                <a:cubicBezTo>
                  <a:pt x="2914" y="114"/>
                  <a:pt x="2914" y="114"/>
                  <a:pt x="2914" y="114"/>
                </a:cubicBezTo>
                <a:cubicBezTo>
                  <a:pt x="2913" y="111"/>
                  <a:pt x="2913" y="111"/>
                  <a:pt x="2913" y="111"/>
                </a:cubicBezTo>
                <a:cubicBezTo>
                  <a:pt x="2914" y="110"/>
                  <a:pt x="2914" y="110"/>
                  <a:pt x="2914" y="110"/>
                </a:cubicBezTo>
                <a:cubicBezTo>
                  <a:pt x="2914" y="108"/>
                  <a:pt x="2914" y="108"/>
                  <a:pt x="2914" y="108"/>
                </a:cubicBezTo>
                <a:cubicBezTo>
                  <a:pt x="2911" y="106"/>
                  <a:pt x="2911" y="106"/>
                  <a:pt x="2911" y="106"/>
                </a:cubicBezTo>
                <a:cubicBezTo>
                  <a:pt x="2912" y="104"/>
                  <a:pt x="2912" y="104"/>
                  <a:pt x="2912" y="104"/>
                </a:cubicBezTo>
                <a:cubicBezTo>
                  <a:pt x="2911" y="103"/>
                  <a:pt x="2911" y="103"/>
                  <a:pt x="2911" y="103"/>
                </a:cubicBezTo>
                <a:cubicBezTo>
                  <a:pt x="2914" y="101"/>
                  <a:pt x="2914" y="101"/>
                  <a:pt x="2914" y="101"/>
                </a:cubicBezTo>
                <a:cubicBezTo>
                  <a:pt x="2916" y="101"/>
                  <a:pt x="2916" y="101"/>
                  <a:pt x="2916" y="101"/>
                </a:cubicBezTo>
                <a:cubicBezTo>
                  <a:pt x="2917" y="99"/>
                  <a:pt x="2917" y="99"/>
                  <a:pt x="2917" y="99"/>
                </a:cubicBezTo>
                <a:cubicBezTo>
                  <a:pt x="2920" y="99"/>
                  <a:pt x="2920" y="99"/>
                  <a:pt x="2920" y="99"/>
                </a:cubicBezTo>
                <a:cubicBezTo>
                  <a:pt x="2921" y="98"/>
                  <a:pt x="2921" y="98"/>
                  <a:pt x="2921" y="98"/>
                </a:cubicBezTo>
                <a:cubicBezTo>
                  <a:pt x="2924" y="100"/>
                  <a:pt x="2924" y="100"/>
                  <a:pt x="2924" y="100"/>
                </a:cubicBezTo>
                <a:cubicBezTo>
                  <a:pt x="2927" y="100"/>
                  <a:pt x="2927" y="100"/>
                  <a:pt x="2927" y="100"/>
                </a:cubicBezTo>
                <a:cubicBezTo>
                  <a:pt x="2928" y="101"/>
                  <a:pt x="2928" y="101"/>
                  <a:pt x="2928" y="101"/>
                </a:cubicBezTo>
                <a:cubicBezTo>
                  <a:pt x="2930" y="101"/>
                  <a:pt x="2930" y="101"/>
                  <a:pt x="2930" y="101"/>
                </a:cubicBezTo>
                <a:cubicBezTo>
                  <a:pt x="2931" y="101"/>
                  <a:pt x="2931" y="101"/>
                  <a:pt x="2931" y="101"/>
                </a:cubicBezTo>
                <a:cubicBezTo>
                  <a:pt x="2928" y="102"/>
                  <a:pt x="2928" y="102"/>
                  <a:pt x="2928" y="102"/>
                </a:cubicBezTo>
                <a:cubicBezTo>
                  <a:pt x="2930" y="103"/>
                  <a:pt x="2930" y="103"/>
                  <a:pt x="2930" y="103"/>
                </a:cubicBezTo>
                <a:cubicBezTo>
                  <a:pt x="2928" y="104"/>
                  <a:pt x="2928" y="104"/>
                  <a:pt x="2928" y="104"/>
                </a:cubicBezTo>
                <a:cubicBezTo>
                  <a:pt x="2925" y="103"/>
                  <a:pt x="2925" y="103"/>
                  <a:pt x="2925" y="103"/>
                </a:cubicBezTo>
                <a:cubicBezTo>
                  <a:pt x="2923" y="106"/>
                  <a:pt x="2923" y="106"/>
                  <a:pt x="2923" y="106"/>
                </a:cubicBezTo>
                <a:cubicBezTo>
                  <a:pt x="2922" y="108"/>
                  <a:pt x="2922" y="108"/>
                  <a:pt x="2922" y="108"/>
                </a:cubicBezTo>
                <a:cubicBezTo>
                  <a:pt x="2923" y="110"/>
                  <a:pt x="2923" y="110"/>
                  <a:pt x="2923" y="110"/>
                </a:cubicBezTo>
                <a:cubicBezTo>
                  <a:pt x="2924" y="112"/>
                  <a:pt x="2924" y="112"/>
                  <a:pt x="2924" y="112"/>
                </a:cubicBezTo>
                <a:cubicBezTo>
                  <a:pt x="2925" y="113"/>
                  <a:pt x="2925" y="113"/>
                  <a:pt x="2925" y="113"/>
                </a:cubicBezTo>
                <a:cubicBezTo>
                  <a:pt x="2925" y="115"/>
                  <a:pt x="2925" y="115"/>
                  <a:pt x="2925" y="115"/>
                </a:cubicBezTo>
                <a:cubicBezTo>
                  <a:pt x="2927" y="118"/>
                  <a:pt x="2927" y="118"/>
                  <a:pt x="2927" y="118"/>
                </a:cubicBezTo>
                <a:cubicBezTo>
                  <a:pt x="2928" y="119"/>
                  <a:pt x="2928" y="119"/>
                  <a:pt x="2928" y="119"/>
                </a:cubicBezTo>
                <a:cubicBezTo>
                  <a:pt x="2928" y="119"/>
                  <a:pt x="2928" y="119"/>
                  <a:pt x="2928" y="119"/>
                </a:cubicBezTo>
                <a:cubicBezTo>
                  <a:pt x="2927" y="120"/>
                  <a:pt x="2927" y="120"/>
                  <a:pt x="2927" y="120"/>
                </a:cubicBezTo>
                <a:cubicBezTo>
                  <a:pt x="2929" y="121"/>
                  <a:pt x="2929" y="121"/>
                  <a:pt x="2929" y="121"/>
                </a:cubicBezTo>
                <a:cubicBezTo>
                  <a:pt x="2930" y="123"/>
                  <a:pt x="2930" y="123"/>
                  <a:pt x="2930" y="123"/>
                </a:cubicBezTo>
                <a:cubicBezTo>
                  <a:pt x="2930" y="124"/>
                  <a:pt x="2930" y="124"/>
                  <a:pt x="2930" y="124"/>
                </a:cubicBezTo>
                <a:cubicBezTo>
                  <a:pt x="2929" y="125"/>
                  <a:pt x="2929" y="125"/>
                  <a:pt x="2929" y="125"/>
                </a:cubicBezTo>
                <a:cubicBezTo>
                  <a:pt x="2930" y="130"/>
                  <a:pt x="2930" y="130"/>
                  <a:pt x="2930" y="130"/>
                </a:cubicBezTo>
                <a:cubicBezTo>
                  <a:pt x="2930" y="130"/>
                  <a:pt x="2930" y="130"/>
                  <a:pt x="2930" y="130"/>
                </a:cubicBezTo>
                <a:cubicBezTo>
                  <a:pt x="2931" y="129"/>
                  <a:pt x="2931" y="129"/>
                  <a:pt x="2931" y="129"/>
                </a:cubicBezTo>
                <a:cubicBezTo>
                  <a:pt x="2932" y="129"/>
                  <a:pt x="2932" y="129"/>
                  <a:pt x="2932" y="129"/>
                </a:cubicBezTo>
                <a:cubicBezTo>
                  <a:pt x="2933" y="131"/>
                  <a:pt x="2933" y="131"/>
                  <a:pt x="2933" y="131"/>
                </a:cubicBezTo>
                <a:cubicBezTo>
                  <a:pt x="2934" y="132"/>
                  <a:pt x="2934" y="132"/>
                  <a:pt x="2934" y="132"/>
                </a:cubicBezTo>
                <a:cubicBezTo>
                  <a:pt x="2932" y="135"/>
                  <a:pt x="2932" y="135"/>
                  <a:pt x="2932" y="135"/>
                </a:cubicBezTo>
                <a:cubicBezTo>
                  <a:pt x="2932" y="139"/>
                  <a:pt x="2932" y="139"/>
                  <a:pt x="2932" y="139"/>
                </a:cubicBezTo>
                <a:cubicBezTo>
                  <a:pt x="2934" y="140"/>
                  <a:pt x="2934" y="140"/>
                  <a:pt x="2934" y="140"/>
                </a:cubicBezTo>
                <a:cubicBezTo>
                  <a:pt x="2935" y="140"/>
                  <a:pt x="2935" y="140"/>
                  <a:pt x="2935" y="140"/>
                </a:cubicBezTo>
                <a:cubicBezTo>
                  <a:pt x="2937" y="140"/>
                  <a:pt x="2937" y="140"/>
                  <a:pt x="2937" y="140"/>
                </a:cubicBezTo>
                <a:cubicBezTo>
                  <a:pt x="2938" y="141"/>
                  <a:pt x="2938" y="141"/>
                  <a:pt x="2938" y="141"/>
                </a:cubicBezTo>
                <a:cubicBezTo>
                  <a:pt x="2937" y="142"/>
                  <a:pt x="2937" y="142"/>
                  <a:pt x="2937" y="142"/>
                </a:cubicBezTo>
                <a:cubicBezTo>
                  <a:pt x="2936" y="142"/>
                  <a:pt x="2936" y="142"/>
                  <a:pt x="2936" y="142"/>
                </a:cubicBezTo>
                <a:cubicBezTo>
                  <a:pt x="2934" y="143"/>
                  <a:pt x="2934" y="143"/>
                  <a:pt x="2934" y="143"/>
                </a:cubicBezTo>
                <a:cubicBezTo>
                  <a:pt x="2933" y="143"/>
                  <a:pt x="2933" y="143"/>
                  <a:pt x="2933" y="143"/>
                </a:cubicBezTo>
                <a:cubicBezTo>
                  <a:pt x="2931" y="146"/>
                  <a:pt x="2931" y="146"/>
                  <a:pt x="2931" y="146"/>
                </a:cubicBezTo>
                <a:cubicBezTo>
                  <a:pt x="2931" y="148"/>
                  <a:pt x="2931" y="148"/>
                  <a:pt x="2931" y="148"/>
                </a:cubicBezTo>
                <a:cubicBezTo>
                  <a:pt x="2928" y="149"/>
                  <a:pt x="2928" y="149"/>
                  <a:pt x="2928" y="149"/>
                </a:cubicBezTo>
                <a:cubicBezTo>
                  <a:pt x="2928" y="150"/>
                  <a:pt x="2928" y="150"/>
                  <a:pt x="2928" y="150"/>
                </a:cubicBezTo>
                <a:cubicBezTo>
                  <a:pt x="2926" y="151"/>
                  <a:pt x="2926" y="151"/>
                  <a:pt x="2926" y="151"/>
                </a:cubicBezTo>
                <a:cubicBezTo>
                  <a:pt x="2926" y="153"/>
                  <a:pt x="2926" y="153"/>
                  <a:pt x="2926" y="153"/>
                </a:cubicBezTo>
                <a:cubicBezTo>
                  <a:pt x="2925" y="154"/>
                  <a:pt x="2925" y="154"/>
                  <a:pt x="2925" y="154"/>
                </a:cubicBezTo>
                <a:cubicBezTo>
                  <a:pt x="2926" y="157"/>
                  <a:pt x="2926" y="157"/>
                  <a:pt x="2926" y="157"/>
                </a:cubicBezTo>
                <a:cubicBezTo>
                  <a:pt x="2927" y="156"/>
                  <a:pt x="2927" y="156"/>
                  <a:pt x="2927" y="156"/>
                </a:cubicBezTo>
                <a:cubicBezTo>
                  <a:pt x="2927" y="159"/>
                  <a:pt x="2927" y="159"/>
                  <a:pt x="2927" y="159"/>
                </a:cubicBezTo>
                <a:cubicBezTo>
                  <a:pt x="2925" y="162"/>
                  <a:pt x="2925" y="162"/>
                  <a:pt x="2925" y="162"/>
                </a:cubicBezTo>
                <a:cubicBezTo>
                  <a:pt x="2926" y="163"/>
                  <a:pt x="2926" y="163"/>
                  <a:pt x="2926" y="163"/>
                </a:cubicBezTo>
                <a:cubicBezTo>
                  <a:pt x="2927" y="164"/>
                  <a:pt x="2927" y="164"/>
                  <a:pt x="2927" y="164"/>
                </a:cubicBezTo>
                <a:cubicBezTo>
                  <a:pt x="2926" y="168"/>
                  <a:pt x="2926" y="168"/>
                  <a:pt x="2926" y="168"/>
                </a:cubicBezTo>
                <a:cubicBezTo>
                  <a:pt x="2927" y="172"/>
                  <a:pt x="2927" y="172"/>
                  <a:pt x="2927" y="172"/>
                </a:cubicBezTo>
                <a:cubicBezTo>
                  <a:pt x="2926" y="173"/>
                  <a:pt x="2926" y="173"/>
                  <a:pt x="2926" y="173"/>
                </a:cubicBezTo>
                <a:cubicBezTo>
                  <a:pt x="2924" y="174"/>
                  <a:pt x="2924" y="174"/>
                  <a:pt x="2924" y="174"/>
                </a:cubicBezTo>
                <a:cubicBezTo>
                  <a:pt x="2923" y="176"/>
                  <a:pt x="2923" y="176"/>
                  <a:pt x="2923" y="176"/>
                </a:cubicBezTo>
                <a:cubicBezTo>
                  <a:pt x="2924" y="177"/>
                  <a:pt x="2924" y="177"/>
                  <a:pt x="2924" y="177"/>
                </a:cubicBezTo>
                <a:cubicBezTo>
                  <a:pt x="2924" y="181"/>
                  <a:pt x="2924" y="181"/>
                  <a:pt x="2924" y="181"/>
                </a:cubicBezTo>
                <a:cubicBezTo>
                  <a:pt x="2923" y="182"/>
                  <a:pt x="2923" y="182"/>
                  <a:pt x="2923" y="182"/>
                </a:cubicBezTo>
                <a:cubicBezTo>
                  <a:pt x="2923" y="183"/>
                  <a:pt x="2923" y="183"/>
                  <a:pt x="2923" y="183"/>
                </a:cubicBezTo>
                <a:cubicBezTo>
                  <a:pt x="2925" y="185"/>
                  <a:pt x="2925" y="185"/>
                  <a:pt x="2925" y="185"/>
                </a:cubicBezTo>
                <a:cubicBezTo>
                  <a:pt x="2924" y="185"/>
                  <a:pt x="2924" y="185"/>
                  <a:pt x="2924" y="185"/>
                </a:cubicBezTo>
                <a:cubicBezTo>
                  <a:pt x="2923" y="188"/>
                  <a:pt x="2923" y="188"/>
                  <a:pt x="2923" y="188"/>
                </a:cubicBezTo>
                <a:cubicBezTo>
                  <a:pt x="2924" y="190"/>
                  <a:pt x="2924" y="190"/>
                  <a:pt x="2924" y="190"/>
                </a:cubicBezTo>
                <a:cubicBezTo>
                  <a:pt x="2924" y="192"/>
                  <a:pt x="2924" y="192"/>
                  <a:pt x="2924" y="192"/>
                </a:cubicBezTo>
                <a:cubicBezTo>
                  <a:pt x="2922" y="194"/>
                  <a:pt x="2922" y="194"/>
                  <a:pt x="2922" y="194"/>
                </a:cubicBezTo>
                <a:cubicBezTo>
                  <a:pt x="2923" y="196"/>
                  <a:pt x="2923" y="196"/>
                  <a:pt x="2923" y="196"/>
                </a:cubicBezTo>
                <a:cubicBezTo>
                  <a:pt x="2923" y="200"/>
                  <a:pt x="2923" y="200"/>
                  <a:pt x="2923" y="200"/>
                </a:cubicBezTo>
                <a:cubicBezTo>
                  <a:pt x="2925" y="204"/>
                  <a:pt x="2925" y="204"/>
                  <a:pt x="2925" y="204"/>
                </a:cubicBezTo>
                <a:cubicBezTo>
                  <a:pt x="2921" y="210"/>
                  <a:pt x="2921" y="210"/>
                  <a:pt x="2921" y="210"/>
                </a:cubicBezTo>
                <a:cubicBezTo>
                  <a:pt x="2923" y="212"/>
                  <a:pt x="2923" y="212"/>
                  <a:pt x="2923" y="212"/>
                </a:cubicBezTo>
                <a:cubicBezTo>
                  <a:pt x="2921" y="212"/>
                  <a:pt x="2921" y="212"/>
                  <a:pt x="2921" y="212"/>
                </a:cubicBezTo>
                <a:cubicBezTo>
                  <a:pt x="2918" y="212"/>
                  <a:pt x="2918" y="212"/>
                  <a:pt x="2918" y="212"/>
                </a:cubicBezTo>
                <a:cubicBezTo>
                  <a:pt x="2918" y="216"/>
                  <a:pt x="2918" y="216"/>
                  <a:pt x="2918" y="216"/>
                </a:cubicBezTo>
                <a:cubicBezTo>
                  <a:pt x="2918" y="218"/>
                  <a:pt x="2918" y="218"/>
                  <a:pt x="2918" y="218"/>
                </a:cubicBezTo>
                <a:cubicBezTo>
                  <a:pt x="2916" y="220"/>
                  <a:pt x="2916" y="220"/>
                  <a:pt x="2916" y="220"/>
                </a:cubicBezTo>
                <a:cubicBezTo>
                  <a:pt x="2912" y="218"/>
                  <a:pt x="2912" y="218"/>
                  <a:pt x="2912" y="218"/>
                </a:cubicBezTo>
                <a:cubicBezTo>
                  <a:pt x="2910" y="220"/>
                  <a:pt x="2910" y="220"/>
                  <a:pt x="2910" y="220"/>
                </a:cubicBezTo>
                <a:cubicBezTo>
                  <a:pt x="2910" y="221"/>
                  <a:pt x="2910" y="221"/>
                  <a:pt x="2910" y="221"/>
                </a:cubicBezTo>
                <a:cubicBezTo>
                  <a:pt x="2913" y="221"/>
                  <a:pt x="2913" y="221"/>
                  <a:pt x="2913" y="221"/>
                </a:cubicBezTo>
                <a:cubicBezTo>
                  <a:pt x="2917" y="227"/>
                  <a:pt x="2917" y="227"/>
                  <a:pt x="2917" y="227"/>
                </a:cubicBezTo>
                <a:cubicBezTo>
                  <a:pt x="2916" y="232"/>
                  <a:pt x="2916" y="232"/>
                  <a:pt x="2916" y="232"/>
                </a:cubicBezTo>
                <a:cubicBezTo>
                  <a:pt x="2916" y="233"/>
                  <a:pt x="2916" y="233"/>
                  <a:pt x="2916" y="233"/>
                </a:cubicBezTo>
                <a:cubicBezTo>
                  <a:pt x="2917" y="234"/>
                  <a:pt x="2917" y="234"/>
                  <a:pt x="2917" y="234"/>
                </a:cubicBezTo>
                <a:cubicBezTo>
                  <a:pt x="2915" y="235"/>
                  <a:pt x="2915" y="235"/>
                  <a:pt x="2915" y="235"/>
                </a:cubicBezTo>
                <a:cubicBezTo>
                  <a:pt x="2915" y="238"/>
                  <a:pt x="2915" y="238"/>
                  <a:pt x="2915" y="238"/>
                </a:cubicBezTo>
                <a:cubicBezTo>
                  <a:pt x="2912" y="241"/>
                  <a:pt x="2912" y="241"/>
                  <a:pt x="2912" y="241"/>
                </a:cubicBezTo>
                <a:cubicBezTo>
                  <a:pt x="2912" y="245"/>
                  <a:pt x="2912" y="245"/>
                  <a:pt x="2912" y="245"/>
                </a:cubicBezTo>
                <a:cubicBezTo>
                  <a:pt x="2914" y="249"/>
                  <a:pt x="2914" y="249"/>
                  <a:pt x="2914" y="249"/>
                </a:cubicBezTo>
                <a:cubicBezTo>
                  <a:pt x="2914" y="256"/>
                  <a:pt x="2914" y="256"/>
                  <a:pt x="2914" y="256"/>
                </a:cubicBezTo>
                <a:cubicBezTo>
                  <a:pt x="2917" y="260"/>
                  <a:pt x="2917" y="260"/>
                  <a:pt x="2917" y="260"/>
                </a:cubicBezTo>
                <a:cubicBezTo>
                  <a:pt x="2917" y="264"/>
                  <a:pt x="2917" y="264"/>
                  <a:pt x="2917" y="264"/>
                </a:cubicBezTo>
                <a:cubicBezTo>
                  <a:pt x="2922" y="274"/>
                  <a:pt x="2922" y="274"/>
                  <a:pt x="2922" y="274"/>
                </a:cubicBezTo>
                <a:cubicBezTo>
                  <a:pt x="2927" y="285"/>
                  <a:pt x="2927" y="285"/>
                  <a:pt x="2927" y="285"/>
                </a:cubicBezTo>
                <a:cubicBezTo>
                  <a:pt x="2933" y="294"/>
                  <a:pt x="2933" y="294"/>
                  <a:pt x="2933" y="294"/>
                </a:cubicBezTo>
                <a:cubicBezTo>
                  <a:pt x="2935" y="296"/>
                  <a:pt x="2935" y="296"/>
                  <a:pt x="2935" y="296"/>
                </a:cubicBezTo>
                <a:cubicBezTo>
                  <a:pt x="2935" y="299"/>
                  <a:pt x="2935" y="299"/>
                  <a:pt x="2935" y="299"/>
                </a:cubicBezTo>
                <a:cubicBezTo>
                  <a:pt x="2943" y="308"/>
                  <a:pt x="2943" y="308"/>
                  <a:pt x="2943" y="308"/>
                </a:cubicBezTo>
                <a:cubicBezTo>
                  <a:pt x="2950" y="322"/>
                  <a:pt x="2950" y="322"/>
                  <a:pt x="2950" y="322"/>
                </a:cubicBezTo>
                <a:cubicBezTo>
                  <a:pt x="2954" y="324"/>
                  <a:pt x="2954" y="324"/>
                  <a:pt x="2954" y="324"/>
                </a:cubicBezTo>
                <a:cubicBezTo>
                  <a:pt x="2957" y="324"/>
                  <a:pt x="2957" y="324"/>
                  <a:pt x="2957" y="324"/>
                </a:cubicBezTo>
                <a:cubicBezTo>
                  <a:pt x="2958" y="323"/>
                  <a:pt x="2958" y="323"/>
                  <a:pt x="2958" y="323"/>
                </a:cubicBezTo>
                <a:cubicBezTo>
                  <a:pt x="2957" y="325"/>
                  <a:pt x="2957" y="325"/>
                  <a:pt x="2957" y="325"/>
                </a:cubicBezTo>
                <a:cubicBezTo>
                  <a:pt x="2956" y="326"/>
                  <a:pt x="2956" y="326"/>
                  <a:pt x="2956" y="326"/>
                </a:cubicBezTo>
                <a:cubicBezTo>
                  <a:pt x="2954" y="326"/>
                  <a:pt x="2954" y="326"/>
                  <a:pt x="2954" y="326"/>
                </a:cubicBezTo>
                <a:cubicBezTo>
                  <a:pt x="2957" y="330"/>
                  <a:pt x="2957" y="330"/>
                  <a:pt x="2957" y="330"/>
                </a:cubicBezTo>
                <a:cubicBezTo>
                  <a:pt x="2961" y="338"/>
                  <a:pt x="2961" y="338"/>
                  <a:pt x="2961" y="338"/>
                </a:cubicBezTo>
                <a:cubicBezTo>
                  <a:pt x="2961" y="342"/>
                  <a:pt x="2961" y="342"/>
                  <a:pt x="2961" y="342"/>
                </a:cubicBezTo>
                <a:cubicBezTo>
                  <a:pt x="2963" y="345"/>
                  <a:pt x="2963" y="345"/>
                  <a:pt x="2963" y="345"/>
                </a:cubicBezTo>
                <a:cubicBezTo>
                  <a:pt x="2967" y="346"/>
                  <a:pt x="2967" y="346"/>
                  <a:pt x="2967" y="346"/>
                </a:cubicBezTo>
                <a:cubicBezTo>
                  <a:pt x="2968" y="347"/>
                  <a:pt x="2968" y="347"/>
                  <a:pt x="2968" y="347"/>
                </a:cubicBezTo>
                <a:cubicBezTo>
                  <a:pt x="2968" y="349"/>
                  <a:pt x="2968" y="349"/>
                  <a:pt x="2968" y="349"/>
                </a:cubicBezTo>
                <a:cubicBezTo>
                  <a:pt x="2968" y="351"/>
                  <a:pt x="2968" y="351"/>
                  <a:pt x="2968" y="351"/>
                </a:cubicBezTo>
                <a:cubicBezTo>
                  <a:pt x="2968" y="353"/>
                  <a:pt x="2968" y="353"/>
                  <a:pt x="2968" y="353"/>
                </a:cubicBezTo>
                <a:cubicBezTo>
                  <a:pt x="2970" y="348"/>
                  <a:pt x="2970" y="348"/>
                  <a:pt x="2970" y="348"/>
                </a:cubicBezTo>
                <a:cubicBezTo>
                  <a:pt x="2971" y="344"/>
                  <a:pt x="2971" y="344"/>
                  <a:pt x="2971" y="344"/>
                </a:cubicBezTo>
                <a:cubicBezTo>
                  <a:pt x="2972" y="343"/>
                  <a:pt x="2972" y="343"/>
                  <a:pt x="2972" y="343"/>
                </a:cubicBezTo>
                <a:cubicBezTo>
                  <a:pt x="2972" y="341"/>
                  <a:pt x="2972" y="341"/>
                  <a:pt x="2972" y="341"/>
                </a:cubicBezTo>
                <a:cubicBezTo>
                  <a:pt x="2975" y="339"/>
                  <a:pt x="2975" y="339"/>
                  <a:pt x="2975" y="339"/>
                </a:cubicBezTo>
                <a:cubicBezTo>
                  <a:pt x="2975" y="337"/>
                  <a:pt x="2975" y="337"/>
                  <a:pt x="2975" y="337"/>
                </a:cubicBezTo>
                <a:cubicBezTo>
                  <a:pt x="2975" y="336"/>
                  <a:pt x="2975" y="336"/>
                  <a:pt x="2975" y="336"/>
                </a:cubicBezTo>
                <a:cubicBezTo>
                  <a:pt x="2975" y="335"/>
                  <a:pt x="2975" y="335"/>
                  <a:pt x="2975" y="335"/>
                </a:cubicBezTo>
                <a:cubicBezTo>
                  <a:pt x="2976" y="330"/>
                  <a:pt x="2976" y="330"/>
                  <a:pt x="2976" y="330"/>
                </a:cubicBezTo>
                <a:cubicBezTo>
                  <a:pt x="2975" y="328"/>
                  <a:pt x="2975" y="328"/>
                  <a:pt x="2975" y="328"/>
                </a:cubicBezTo>
                <a:cubicBezTo>
                  <a:pt x="2975" y="325"/>
                  <a:pt x="2975" y="325"/>
                  <a:pt x="2975" y="325"/>
                </a:cubicBezTo>
                <a:cubicBezTo>
                  <a:pt x="2977" y="324"/>
                  <a:pt x="2977" y="324"/>
                  <a:pt x="2977" y="324"/>
                </a:cubicBezTo>
                <a:cubicBezTo>
                  <a:pt x="2975" y="322"/>
                  <a:pt x="2975" y="322"/>
                  <a:pt x="2975" y="322"/>
                </a:cubicBezTo>
                <a:cubicBezTo>
                  <a:pt x="2974" y="323"/>
                  <a:pt x="2974" y="323"/>
                  <a:pt x="2974" y="323"/>
                </a:cubicBezTo>
                <a:cubicBezTo>
                  <a:pt x="2973" y="322"/>
                  <a:pt x="2973" y="322"/>
                  <a:pt x="2973" y="322"/>
                </a:cubicBezTo>
                <a:cubicBezTo>
                  <a:pt x="2973" y="321"/>
                  <a:pt x="2973" y="321"/>
                  <a:pt x="2973" y="321"/>
                </a:cubicBezTo>
                <a:cubicBezTo>
                  <a:pt x="2972" y="318"/>
                  <a:pt x="2972" y="318"/>
                  <a:pt x="2972" y="318"/>
                </a:cubicBezTo>
                <a:cubicBezTo>
                  <a:pt x="2973" y="318"/>
                  <a:pt x="2973" y="318"/>
                  <a:pt x="2973" y="318"/>
                </a:cubicBezTo>
                <a:cubicBezTo>
                  <a:pt x="2974" y="317"/>
                  <a:pt x="2974" y="317"/>
                  <a:pt x="2974" y="317"/>
                </a:cubicBezTo>
                <a:cubicBezTo>
                  <a:pt x="2972" y="315"/>
                  <a:pt x="2972" y="315"/>
                  <a:pt x="2972" y="315"/>
                </a:cubicBezTo>
                <a:cubicBezTo>
                  <a:pt x="2972" y="314"/>
                  <a:pt x="2972" y="314"/>
                  <a:pt x="2972" y="314"/>
                </a:cubicBezTo>
                <a:cubicBezTo>
                  <a:pt x="2973" y="312"/>
                  <a:pt x="2973" y="312"/>
                  <a:pt x="2973" y="312"/>
                </a:cubicBezTo>
                <a:cubicBezTo>
                  <a:pt x="2971" y="312"/>
                  <a:pt x="2971" y="312"/>
                  <a:pt x="2971" y="312"/>
                </a:cubicBezTo>
                <a:cubicBezTo>
                  <a:pt x="2969" y="311"/>
                  <a:pt x="2969" y="311"/>
                  <a:pt x="2969" y="311"/>
                </a:cubicBezTo>
                <a:cubicBezTo>
                  <a:pt x="2971" y="309"/>
                  <a:pt x="2971" y="309"/>
                  <a:pt x="2971" y="309"/>
                </a:cubicBezTo>
                <a:cubicBezTo>
                  <a:pt x="2973" y="310"/>
                  <a:pt x="2973" y="310"/>
                  <a:pt x="2973" y="310"/>
                </a:cubicBezTo>
                <a:cubicBezTo>
                  <a:pt x="2975" y="308"/>
                  <a:pt x="2975" y="308"/>
                  <a:pt x="2975" y="308"/>
                </a:cubicBezTo>
                <a:cubicBezTo>
                  <a:pt x="2977" y="308"/>
                  <a:pt x="2977" y="308"/>
                  <a:pt x="2977" y="308"/>
                </a:cubicBezTo>
                <a:cubicBezTo>
                  <a:pt x="2979" y="306"/>
                  <a:pt x="2979" y="306"/>
                  <a:pt x="2979" y="306"/>
                </a:cubicBezTo>
                <a:cubicBezTo>
                  <a:pt x="2981" y="305"/>
                  <a:pt x="2981" y="305"/>
                  <a:pt x="2981" y="305"/>
                </a:cubicBezTo>
                <a:cubicBezTo>
                  <a:pt x="2981" y="306"/>
                  <a:pt x="2981" y="306"/>
                  <a:pt x="2981" y="306"/>
                </a:cubicBezTo>
                <a:cubicBezTo>
                  <a:pt x="2984" y="306"/>
                  <a:pt x="2984" y="306"/>
                  <a:pt x="2984" y="306"/>
                </a:cubicBezTo>
                <a:cubicBezTo>
                  <a:pt x="2982" y="304"/>
                  <a:pt x="2982" y="304"/>
                  <a:pt x="2982" y="304"/>
                </a:cubicBezTo>
                <a:cubicBezTo>
                  <a:pt x="2979" y="303"/>
                  <a:pt x="2979" y="303"/>
                  <a:pt x="2979" y="303"/>
                </a:cubicBezTo>
                <a:cubicBezTo>
                  <a:pt x="2979" y="300"/>
                  <a:pt x="2979" y="300"/>
                  <a:pt x="2979" y="300"/>
                </a:cubicBezTo>
                <a:cubicBezTo>
                  <a:pt x="2977" y="298"/>
                  <a:pt x="2977" y="298"/>
                  <a:pt x="2977" y="298"/>
                </a:cubicBezTo>
                <a:cubicBezTo>
                  <a:pt x="2975" y="293"/>
                  <a:pt x="2975" y="293"/>
                  <a:pt x="2975" y="293"/>
                </a:cubicBezTo>
                <a:cubicBezTo>
                  <a:pt x="2976" y="288"/>
                  <a:pt x="2976" y="288"/>
                  <a:pt x="2976" y="288"/>
                </a:cubicBezTo>
                <a:cubicBezTo>
                  <a:pt x="2974" y="286"/>
                  <a:pt x="2974" y="286"/>
                  <a:pt x="2974" y="286"/>
                </a:cubicBezTo>
                <a:cubicBezTo>
                  <a:pt x="2976" y="285"/>
                  <a:pt x="2976" y="285"/>
                  <a:pt x="2976" y="285"/>
                </a:cubicBezTo>
                <a:cubicBezTo>
                  <a:pt x="2976" y="282"/>
                  <a:pt x="2976" y="282"/>
                  <a:pt x="2976" y="282"/>
                </a:cubicBezTo>
                <a:cubicBezTo>
                  <a:pt x="2978" y="278"/>
                  <a:pt x="2978" y="278"/>
                  <a:pt x="2978" y="278"/>
                </a:cubicBezTo>
                <a:cubicBezTo>
                  <a:pt x="2977" y="277"/>
                  <a:pt x="2977" y="277"/>
                  <a:pt x="2977" y="277"/>
                </a:cubicBezTo>
                <a:cubicBezTo>
                  <a:pt x="2978" y="277"/>
                  <a:pt x="2978" y="277"/>
                  <a:pt x="2978" y="277"/>
                </a:cubicBezTo>
                <a:cubicBezTo>
                  <a:pt x="2982" y="275"/>
                  <a:pt x="2982" y="275"/>
                  <a:pt x="2982" y="275"/>
                </a:cubicBezTo>
                <a:cubicBezTo>
                  <a:pt x="2982" y="276"/>
                  <a:pt x="2982" y="276"/>
                  <a:pt x="2982" y="276"/>
                </a:cubicBezTo>
                <a:cubicBezTo>
                  <a:pt x="2988" y="274"/>
                  <a:pt x="2988" y="274"/>
                  <a:pt x="2988" y="274"/>
                </a:cubicBezTo>
                <a:cubicBezTo>
                  <a:pt x="2988" y="271"/>
                  <a:pt x="2988" y="271"/>
                  <a:pt x="2988" y="271"/>
                </a:cubicBezTo>
                <a:cubicBezTo>
                  <a:pt x="2989" y="270"/>
                  <a:pt x="2989" y="270"/>
                  <a:pt x="2989" y="270"/>
                </a:cubicBezTo>
                <a:cubicBezTo>
                  <a:pt x="2987" y="269"/>
                  <a:pt x="2987" y="269"/>
                  <a:pt x="2987" y="269"/>
                </a:cubicBezTo>
                <a:cubicBezTo>
                  <a:pt x="2984" y="264"/>
                  <a:pt x="2984" y="264"/>
                  <a:pt x="2984" y="264"/>
                </a:cubicBezTo>
                <a:cubicBezTo>
                  <a:pt x="2982" y="264"/>
                  <a:pt x="2982" y="264"/>
                  <a:pt x="2982" y="264"/>
                </a:cubicBezTo>
                <a:cubicBezTo>
                  <a:pt x="2977" y="256"/>
                  <a:pt x="2977" y="256"/>
                  <a:pt x="2977" y="256"/>
                </a:cubicBezTo>
                <a:cubicBezTo>
                  <a:pt x="2977" y="254"/>
                  <a:pt x="2977" y="254"/>
                  <a:pt x="2977" y="254"/>
                </a:cubicBezTo>
                <a:cubicBezTo>
                  <a:pt x="2976" y="253"/>
                  <a:pt x="2976" y="253"/>
                  <a:pt x="2976" y="253"/>
                </a:cubicBezTo>
                <a:cubicBezTo>
                  <a:pt x="2975" y="246"/>
                  <a:pt x="2975" y="246"/>
                  <a:pt x="2975" y="246"/>
                </a:cubicBezTo>
                <a:cubicBezTo>
                  <a:pt x="2976" y="245"/>
                  <a:pt x="2976" y="245"/>
                  <a:pt x="2976" y="245"/>
                </a:cubicBezTo>
                <a:cubicBezTo>
                  <a:pt x="2975" y="242"/>
                  <a:pt x="2975" y="242"/>
                  <a:pt x="2975" y="242"/>
                </a:cubicBezTo>
                <a:cubicBezTo>
                  <a:pt x="2976" y="239"/>
                  <a:pt x="2976" y="239"/>
                  <a:pt x="2976" y="239"/>
                </a:cubicBezTo>
                <a:cubicBezTo>
                  <a:pt x="2976" y="237"/>
                  <a:pt x="2976" y="237"/>
                  <a:pt x="2976" y="237"/>
                </a:cubicBezTo>
                <a:cubicBezTo>
                  <a:pt x="2974" y="238"/>
                  <a:pt x="2974" y="238"/>
                  <a:pt x="2974" y="238"/>
                </a:cubicBezTo>
                <a:cubicBezTo>
                  <a:pt x="2974" y="237"/>
                  <a:pt x="2974" y="237"/>
                  <a:pt x="2974" y="237"/>
                </a:cubicBezTo>
                <a:cubicBezTo>
                  <a:pt x="2975" y="234"/>
                  <a:pt x="2975" y="234"/>
                  <a:pt x="2975" y="234"/>
                </a:cubicBezTo>
                <a:cubicBezTo>
                  <a:pt x="2977" y="233"/>
                  <a:pt x="2977" y="233"/>
                  <a:pt x="2977" y="233"/>
                </a:cubicBezTo>
                <a:cubicBezTo>
                  <a:pt x="2977" y="232"/>
                  <a:pt x="2977" y="232"/>
                  <a:pt x="2977" y="232"/>
                </a:cubicBezTo>
                <a:cubicBezTo>
                  <a:pt x="2977" y="231"/>
                  <a:pt x="2977" y="231"/>
                  <a:pt x="2977" y="231"/>
                </a:cubicBezTo>
                <a:cubicBezTo>
                  <a:pt x="2978" y="230"/>
                  <a:pt x="2978" y="230"/>
                  <a:pt x="2978" y="230"/>
                </a:cubicBezTo>
                <a:cubicBezTo>
                  <a:pt x="2979" y="232"/>
                  <a:pt x="2979" y="232"/>
                  <a:pt x="2979" y="232"/>
                </a:cubicBezTo>
                <a:cubicBezTo>
                  <a:pt x="2978" y="234"/>
                  <a:pt x="2978" y="234"/>
                  <a:pt x="2978" y="234"/>
                </a:cubicBezTo>
                <a:cubicBezTo>
                  <a:pt x="2977" y="236"/>
                  <a:pt x="2977" y="236"/>
                  <a:pt x="2977" y="236"/>
                </a:cubicBezTo>
                <a:cubicBezTo>
                  <a:pt x="2978" y="239"/>
                  <a:pt x="2978" y="239"/>
                  <a:pt x="2978" y="239"/>
                </a:cubicBezTo>
                <a:cubicBezTo>
                  <a:pt x="2981" y="240"/>
                  <a:pt x="2981" y="240"/>
                  <a:pt x="2981" y="240"/>
                </a:cubicBezTo>
                <a:cubicBezTo>
                  <a:pt x="2983" y="242"/>
                  <a:pt x="2983" y="242"/>
                  <a:pt x="2983" y="242"/>
                </a:cubicBezTo>
                <a:cubicBezTo>
                  <a:pt x="2985" y="242"/>
                  <a:pt x="2985" y="242"/>
                  <a:pt x="2985" y="242"/>
                </a:cubicBezTo>
                <a:cubicBezTo>
                  <a:pt x="2985" y="239"/>
                  <a:pt x="2985" y="239"/>
                  <a:pt x="2985" y="239"/>
                </a:cubicBezTo>
                <a:cubicBezTo>
                  <a:pt x="2986" y="238"/>
                  <a:pt x="2986" y="238"/>
                  <a:pt x="2986" y="238"/>
                </a:cubicBezTo>
                <a:cubicBezTo>
                  <a:pt x="2984" y="234"/>
                  <a:pt x="2984" y="234"/>
                  <a:pt x="2984" y="234"/>
                </a:cubicBezTo>
                <a:cubicBezTo>
                  <a:pt x="2980" y="231"/>
                  <a:pt x="2980" y="231"/>
                  <a:pt x="2980" y="231"/>
                </a:cubicBezTo>
                <a:cubicBezTo>
                  <a:pt x="2980" y="226"/>
                  <a:pt x="2980" y="226"/>
                  <a:pt x="2980" y="226"/>
                </a:cubicBezTo>
                <a:cubicBezTo>
                  <a:pt x="2978" y="225"/>
                  <a:pt x="2978" y="225"/>
                  <a:pt x="2978" y="225"/>
                </a:cubicBezTo>
                <a:cubicBezTo>
                  <a:pt x="2977" y="224"/>
                  <a:pt x="2977" y="224"/>
                  <a:pt x="2977" y="224"/>
                </a:cubicBezTo>
                <a:cubicBezTo>
                  <a:pt x="2976" y="225"/>
                  <a:pt x="2976" y="225"/>
                  <a:pt x="2976" y="225"/>
                </a:cubicBezTo>
                <a:cubicBezTo>
                  <a:pt x="2975" y="226"/>
                  <a:pt x="2975" y="226"/>
                  <a:pt x="2975" y="226"/>
                </a:cubicBezTo>
                <a:cubicBezTo>
                  <a:pt x="2975" y="227"/>
                  <a:pt x="2975" y="227"/>
                  <a:pt x="2975" y="227"/>
                </a:cubicBezTo>
                <a:cubicBezTo>
                  <a:pt x="2974" y="228"/>
                  <a:pt x="2974" y="228"/>
                  <a:pt x="2974" y="228"/>
                </a:cubicBezTo>
                <a:cubicBezTo>
                  <a:pt x="2972" y="227"/>
                  <a:pt x="2972" y="227"/>
                  <a:pt x="2972" y="227"/>
                </a:cubicBezTo>
                <a:cubicBezTo>
                  <a:pt x="2972" y="223"/>
                  <a:pt x="2972" y="223"/>
                  <a:pt x="2972" y="223"/>
                </a:cubicBezTo>
                <a:cubicBezTo>
                  <a:pt x="2970" y="221"/>
                  <a:pt x="2970" y="221"/>
                  <a:pt x="2970" y="221"/>
                </a:cubicBezTo>
                <a:cubicBezTo>
                  <a:pt x="2968" y="217"/>
                  <a:pt x="2968" y="217"/>
                  <a:pt x="2968" y="217"/>
                </a:cubicBezTo>
                <a:cubicBezTo>
                  <a:pt x="2970" y="215"/>
                  <a:pt x="2970" y="215"/>
                  <a:pt x="2970" y="215"/>
                </a:cubicBezTo>
                <a:cubicBezTo>
                  <a:pt x="2971" y="215"/>
                  <a:pt x="2971" y="215"/>
                  <a:pt x="2971" y="215"/>
                </a:cubicBezTo>
                <a:cubicBezTo>
                  <a:pt x="2970" y="213"/>
                  <a:pt x="2970" y="213"/>
                  <a:pt x="2970" y="213"/>
                </a:cubicBezTo>
                <a:cubicBezTo>
                  <a:pt x="2971" y="211"/>
                  <a:pt x="2971" y="211"/>
                  <a:pt x="2971" y="211"/>
                </a:cubicBezTo>
                <a:cubicBezTo>
                  <a:pt x="2970" y="210"/>
                  <a:pt x="2970" y="210"/>
                  <a:pt x="2970" y="210"/>
                </a:cubicBezTo>
                <a:cubicBezTo>
                  <a:pt x="2971" y="208"/>
                  <a:pt x="2971" y="208"/>
                  <a:pt x="2971" y="208"/>
                </a:cubicBezTo>
                <a:cubicBezTo>
                  <a:pt x="2970" y="207"/>
                  <a:pt x="2970" y="207"/>
                  <a:pt x="2970" y="207"/>
                </a:cubicBezTo>
                <a:cubicBezTo>
                  <a:pt x="2969" y="206"/>
                  <a:pt x="2969" y="206"/>
                  <a:pt x="2969" y="206"/>
                </a:cubicBezTo>
                <a:cubicBezTo>
                  <a:pt x="2967" y="206"/>
                  <a:pt x="2967" y="206"/>
                  <a:pt x="2967" y="206"/>
                </a:cubicBezTo>
                <a:cubicBezTo>
                  <a:pt x="2964" y="204"/>
                  <a:pt x="2964" y="204"/>
                  <a:pt x="2964" y="204"/>
                </a:cubicBezTo>
                <a:cubicBezTo>
                  <a:pt x="2962" y="203"/>
                  <a:pt x="2962" y="203"/>
                  <a:pt x="2962" y="203"/>
                </a:cubicBezTo>
                <a:cubicBezTo>
                  <a:pt x="2960" y="205"/>
                  <a:pt x="2960" y="205"/>
                  <a:pt x="2960" y="205"/>
                </a:cubicBezTo>
                <a:cubicBezTo>
                  <a:pt x="2961" y="206"/>
                  <a:pt x="2961" y="206"/>
                  <a:pt x="2961" y="206"/>
                </a:cubicBezTo>
                <a:cubicBezTo>
                  <a:pt x="2963" y="209"/>
                  <a:pt x="2963" y="209"/>
                  <a:pt x="2963" y="209"/>
                </a:cubicBezTo>
                <a:cubicBezTo>
                  <a:pt x="2963" y="211"/>
                  <a:pt x="2963" y="211"/>
                  <a:pt x="2963" y="211"/>
                </a:cubicBezTo>
                <a:cubicBezTo>
                  <a:pt x="2962" y="211"/>
                  <a:pt x="2962" y="211"/>
                  <a:pt x="2962" y="211"/>
                </a:cubicBezTo>
                <a:cubicBezTo>
                  <a:pt x="2959" y="210"/>
                  <a:pt x="2959" y="210"/>
                  <a:pt x="2959" y="210"/>
                </a:cubicBezTo>
                <a:cubicBezTo>
                  <a:pt x="2957" y="207"/>
                  <a:pt x="2957" y="207"/>
                  <a:pt x="2957" y="207"/>
                </a:cubicBezTo>
                <a:cubicBezTo>
                  <a:pt x="2955" y="205"/>
                  <a:pt x="2955" y="205"/>
                  <a:pt x="2955" y="205"/>
                </a:cubicBezTo>
                <a:cubicBezTo>
                  <a:pt x="2953" y="204"/>
                  <a:pt x="2953" y="204"/>
                  <a:pt x="2953" y="204"/>
                </a:cubicBezTo>
                <a:cubicBezTo>
                  <a:pt x="2954" y="203"/>
                  <a:pt x="2954" y="203"/>
                  <a:pt x="2954" y="203"/>
                </a:cubicBezTo>
                <a:cubicBezTo>
                  <a:pt x="2952" y="199"/>
                  <a:pt x="2952" y="199"/>
                  <a:pt x="2952" y="199"/>
                </a:cubicBezTo>
                <a:cubicBezTo>
                  <a:pt x="2952" y="197"/>
                  <a:pt x="2952" y="197"/>
                  <a:pt x="2952" y="197"/>
                </a:cubicBezTo>
                <a:cubicBezTo>
                  <a:pt x="2953" y="196"/>
                  <a:pt x="2953" y="196"/>
                  <a:pt x="2953" y="196"/>
                </a:cubicBezTo>
                <a:cubicBezTo>
                  <a:pt x="2951" y="194"/>
                  <a:pt x="2951" y="194"/>
                  <a:pt x="2951" y="194"/>
                </a:cubicBezTo>
                <a:cubicBezTo>
                  <a:pt x="2952" y="192"/>
                  <a:pt x="2952" y="192"/>
                  <a:pt x="2952" y="192"/>
                </a:cubicBezTo>
                <a:cubicBezTo>
                  <a:pt x="2951" y="189"/>
                  <a:pt x="2951" y="189"/>
                  <a:pt x="2951" y="189"/>
                </a:cubicBezTo>
                <a:cubicBezTo>
                  <a:pt x="2952" y="188"/>
                  <a:pt x="2952" y="188"/>
                  <a:pt x="2952" y="188"/>
                </a:cubicBezTo>
                <a:cubicBezTo>
                  <a:pt x="2952" y="186"/>
                  <a:pt x="2952" y="186"/>
                  <a:pt x="2952" y="186"/>
                </a:cubicBezTo>
                <a:cubicBezTo>
                  <a:pt x="2953" y="184"/>
                  <a:pt x="2953" y="184"/>
                  <a:pt x="2953" y="184"/>
                </a:cubicBezTo>
                <a:cubicBezTo>
                  <a:pt x="2953" y="181"/>
                  <a:pt x="2953" y="181"/>
                  <a:pt x="2953" y="181"/>
                </a:cubicBezTo>
                <a:cubicBezTo>
                  <a:pt x="2952" y="182"/>
                  <a:pt x="2952" y="182"/>
                  <a:pt x="2952" y="182"/>
                </a:cubicBezTo>
                <a:cubicBezTo>
                  <a:pt x="2950" y="180"/>
                  <a:pt x="2950" y="180"/>
                  <a:pt x="2950" y="180"/>
                </a:cubicBezTo>
                <a:cubicBezTo>
                  <a:pt x="2950" y="179"/>
                  <a:pt x="2950" y="179"/>
                  <a:pt x="2950" y="179"/>
                </a:cubicBezTo>
                <a:cubicBezTo>
                  <a:pt x="2951" y="179"/>
                  <a:pt x="2951" y="179"/>
                  <a:pt x="2951" y="179"/>
                </a:cubicBezTo>
                <a:cubicBezTo>
                  <a:pt x="2953" y="180"/>
                  <a:pt x="2953" y="180"/>
                  <a:pt x="2953" y="180"/>
                </a:cubicBezTo>
                <a:cubicBezTo>
                  <a:pt x="2953" y="179"/>
                  <a:pt x="2953" y="179"/>
                  <a:pt x="2953" y="179"/>
                </a:cubicBezTo>
                <a:cubicBezTo>
                  <a:pt x="2952" y="178"/>
                  <a:pt x="2952" y="178"/>
                  <a:pt x="2952" y="178"/>
                </a:cubicBezTo>
                <a:cubicBezTo>
                  <a:pt x="2950" y="176"/>
                  <a:pt x="2950" y="176"/>
                  <a:pt x="2950" y="176"/>
                </a:cubicBezTo>
                <a:cubicBezTo>
                  <a:pt x="2951" y="175"/>
                  <a:pt x="2951" y="175"/>
                  <a:pt x="2951" y="175"/>
                </a:cubicBezTo>
                <a:cubicBezTo>
                  <a:pt x="2952" y="175"/>
                  <a:pt x="2952" y="175"/>
                  <a:pt x="2952" y="175"/>
                </a:cubicBezTo>
                <a:cubicBezTo>
                  <a:pt x="2951" y="174"/>
                  <a:pt x="2951" y="174"/>
                  <a:pt x="2951" y="174"/>
                </a:cubicBezTo>
                <a:cubicBezTo>
                  <a:pt x="2950" y="172"/>
                  <a:pt x="2950" y="172"/>
                  <a:pt x="2950" y="172"/>
                </a:cubicBezTo>
                <a:cubicBezTo>
                  <a:pt x="2948" y="171"/>
                  <a:pt x="2948" y="171"/>
                  <a:pt x="2948" y="171"/>
                </a:cubicBezTo>
                <a:cubicBezTo>
                  <a:pt x="2947" y="170"/>
                  <a:pt x="2947" y="170"/>
                  <a:pt x="2947" y="170"/>
                </a:cubicBezTo>
                <a:cubicBezTo>
                  <a:pt x="2948" y="170"/>
                  <a:pt x="2948" y="170"/>
                  <a:pt x="2948" y="170"/>
                </a:cubicBezTo>
                <a:cubicBezTo>
                  <a:pt x="2948" y="167"/>
                  <a:pt x="2948" y="167"/>
                  <a:pt x="2948" y="167"/>
                </a:cubicBezTo>
                <a:cubicBezTo>
                  <a:pt x="2946" y="165"/>
                  <a:pt x="2946" y="165"/>
                  <a:pt x="2946" y="165"/>
                </a:cubicBezTo>
                <a:cubicBezTo>
                  <a:pt x="2946" y="163"/>
                  <a:pt x="2946" y="163"/>
                  <a:pt x="2946" y="163"/>
                </a:cubicBezTo>
                <a:cubicBezTo>
                  <a:pt x="2947" y="162"/>
                  <a:pt x="2947" y="162"/>
                  <a:pt x="2947" y="162"/>
                </a:cubicBezTo>
                <a:cubicBezTo>
                  <a:pt x="2948" y="161"/>
                  <a:pt x="2948" y="161"/>
                  <a:pt x="2948" y="161"/>
                </a:cubicBezTo>
                <a:cubicBezTo>
                  <a:pt x="2946" y="159"/>
                  <a:pt x="2946" y="159"/>
                  <a:pt x="2946" y="159"/>
                </a:cubicBezTo>
                <a:cubicBezTo>
                  <a:pt x="2947" y="158"/>
                  <a:pt x="2947" y="158"/>
                  <a:pt x="2947" y="158"/>
                </a:cubicBezTo>
                <a:cubicBezTo>
                  <a:pt x="2948" y="158"/>
                  <a:pt x="2948" y="158"/>
                  <a:pt x="2948" y="158"/>
                </a:cubicBezTo>
                <a:cubicBezTo>
                  <a:pt x="2950" y="159"/>
                  <a:pt x="2950" y="159"/>
                  <a:pt x="2950" y="159"/>
                </a:cubicBezTo>
                <a:cubicBezTo>
                  <a:pt x="2951" y="158"/>
                  <a:pt x="2951" y="158"/>
                  <a:pt x="2951" y="158"/>
                </a:cubicBezTo>
                <a:cubicBezTo>
                  <a:pt x="2952" y="156"/>
                  <a:pt x="2952" y="156"/>
                  <a:pt x="2952" y="156"/>
                </a:cubicBezTo>
                <a:cubicBezTo>
                  <a:pt x="2954" y="155"/>
                  <a:pt x="2954" y="155"/>
                  <a:pt x="2954" y="155"/>
                </a:cubicBezTo>
                <a:cubicBezTo>
                  <a:pt x="2955" y="157"/>
                  <a:pt x="2955" y="157"/>
                  <a:pt x="2955" y="157"/>
                </a:cubicBezTo>
                <a:cubicBezTo>
                  <a:pt x="2956" y="157"/>
                  <a:pt x="2956" y="157"/>
                  <a:pt x="2956" y="157"/>
                </a:cubicBezTo>
                <a:cubicBezTo>
                  <a:pt x="2957" y="159"/>
                  <a:pt x="2957" y="159"/>
                  <a:pt x="2957" y="159"/>
                </a:cubicBezTo>
                <a:cubicBezTo>
                  <a:pt x="2960" y="155"/>
                  <a:pt x="2960" y="155"/>
                  <a:pt x="2960" y="155"/>
                </a:cubicBezTo>
                <a:cubicBezTo>
                  <a:pt x="2957" y="154"/>
                  <a:pt x="2957" y="154"/>
                  <a:pt x="2957" y="154"/>
                </a:cubicBezTo>
                <a:cubicBezTo>
                  <a:pt x="2958" y="152"/>
                  <a:pt x="2958" y="152"/>
                  <a:pt x="2958" y="152"/>
                </a:cubicBezTo>
                <a:cubicBezTo>
                  <a:pt x="2959" y="151"/>
                  <a:pt x="2959" y="151"/>
                  <a:pt x="2959" y="151"/>
                </a:cubicBezTo>
                <a:cubicBezTo>
                  <a:pt x="2962" y="146"/>
                  <a:pt x="2962" y="146"/>
                  <a:pt x="2962" y="146"/>
                </a:cubicBezTo>
                <a:cubicBezTo>
                  <a:pt x="2962" y="144"/>
                  <a:pt x="2962" y="144"/>
                  <a:pt x="2962" y="144"/>
                </a:cubicBezTo>
                <a:cubicBezTo>
                  <a:pt x="2963" y="146"/>
                  <a:pt x="2963" y="146"/>
                  <a:pt x="2963" y="146"/>
                </a:cubicBezTo>
                <a:cubicBezTo>
                  <a:pt x="2965" y="147"/>
                  <a:pt x="2965" y="147"/>
                  <a:pt x="2965" y="147"/>
                </a:cubicBezTo>
                <a:cubicBezTo>
                  <a:pt x="2965" y="149"/>
                  <a:pt x="2965" y="149"/>
                  <a:pt x="2965" y="149"/>
                </a:cubicBezTo>
                <a:cubicBezTo>
                  <a:pt x="2968" y="156"/>
                  <a:pt x="2968" y="156"/>
                  <a:pt x="2968" y="156"/>
                </a:cubicBezTo>
                <a:cubicBezTo>
                  <a:pt x="2969" y="157"/>
                  <a:pt x="2969" y="157"/>
                  <a:pt x="2969" y="157"/>
                </a:cubicBezTo>
                <a:cubicBezTo>
                  <a:pt x="2970" y="157"/>
                  <a:pt x="2970" y="157"/>
                  <a:pt x="2970" y="157"/>
                </a:cubicBezTo>
                <a:cubicBezTo>
                  <a:pt x="2971" y="151"/>
                  <a:pt x="2971" y="151"/>
                  <a:pt x="2971" y="151"/>
                </a:cubicBezTo>
                <a:cubicBezTo>
                  <a:pt x="2972" y="149"/>
                  <a:pt x="2972" y="149"/>
                  <a:pt x="2972" y="149"/>
                </a:cubicBezTo>
                <a:cubicBezTo>
                  <a:pt x="2971" y="147"/>
                  <a:pt x="2971" y="147"/>
                  <a:pt x="2971" y="147"/>
                </a:cubicBezTo>
                <a:cubicBezTo>
                  <a:pt x="2972" y="145"/>
                  <a:pt x="2972" y="145"/>
                  <a:pt x="2972" y="145"/>
                </a:cubicBezTo>
                <a:cubicBezTo>
                  <a:pt x="2971" y="143"/>
                  <a:pt x="2971" y="143"/>
                  <a:pt x="2971" y="143"/>
                </a:cubicBezTo>
                <a:cubicBezTo>
                  <a:pt x="2973" y="144"/>
                  <a:pt x="2973" y="144"/>
                  <a:pt x="2973" y="144"/>
                </a:cubicBezTo>
                <a:cubicBezTo>
                  <a:pt x="2974" y="143"/>
                  <a:pt x="2974" y="143"/>
                  <a:pt x="2974" y="143"/>
                </a:cubicBezTo>
                <a:cubicBezTo>
                  <a:pt x="2975" y="139"/>
                  <a:pt x="2975" y="139"/>
                  <a:pt x="2975" y="139"/>
                </a:cubicBezTo>
                <a:cubicBezTo>
                  <a:pt x="2977" y="139"/>
                  <a:pt x="2977" y="139"/>
                  <a:pt x="2977" y="139"/>
                </a:cubicBezTo>
                <a:cubicBezTo>
                  <a:pt x="2979" y="136"/>
                  <a:pt x="2979" y="136"/>
                  <a:pt x="2979" y="136"/>
                </a:cubicBezTo>
                <a:cubicBezTo>
                  <a:pt x="2981" y="135"/>
                  <a:pt x="2981" y="135"/>
                  <a:pt x="2981" y="135"/>
                </a:cubicBezTo>
                <a:cubicBezTo>
                  <a:pt x="2982" y="136"/>
                  <a:pt x="2982" y="136"/>
                  <a:pt x="2982" y="136"/>
                </a:cubicBezTo>
                <a:cubicBezTo>
                  <a:pt x="2986" y="134"/>
                  <a:pt x="2986" y="134"/>
                  <a:pt x="2986" y="134"/>
                </a:cubicBezTo>
                <a:cubicBezTo>
                  <a:pt x="2989" y="135"/>
                  <a:pt x="2989" y="135"/>
                  <a:pt x="2989" y="135"/>
                </a:cubicBezTo>
                <a:cubicBezTo>
                  <a:pt x="2994" y="138"/>
                  <a:pt x="2994" y="138"/>
                  <a:pt x="2994" y="138"/>
                </a:cubicBezTo>
                <a:cubicBezTo>
                  <a:pt x="2994" y="139"/>
                  <a:pt x="2994" y="139"/>
                  <a:pt x="2994" y="139"/>
                </a:cubicBezTo>
                <a:cubicBezTo>
                  <a:pt x="2996" y="140"/>
                  <a:pt x="2996" y="140"/>
                  <a:pt x="2996" y="140"/>
                </a:cubicBezTo>
                <a:cubicBezTo>
                  <a:pt x="2998" y="139"/>
                  <a:pt x="2998" y="139"/>
                  <a:pt x="2998" y="139"/>
                </a:cubicBezTo>
                <a:cubicBezTo>
                  <a:pt x="2999" y="140"/>
                  <a:pt x="2999" y="140"/>
                  <a:pt x="2999" y="140"/>
                </a:cubicBezTo>
                <a:cubicBezTo>
                  <a:pt x="2998" y="141"/>
                  <a:pt x="2998" y="141"/>
                  <a:pt x="2998" y="141"/>
                </a:cubicBezTo>
                <a:cubicBezTo>
                  <a:pt x="3001" y="144"/>
                  <a:pt x="3001" y="144"/>
                  <a:pt x="3001" y="144"/>
                </a:cubicBezTo>
                <a:cubicBezTo>
                  <a:pt x="3002" y="143"/>
                  <a:pt x="3002" y="143"/>
                  <a:pt x="3002" y="143"/>
                </a:cubicBezTo>
                <a:cubicBezTo>
                  <a:pt x="3004" y="145"/>
                  <a:pt x="3004" y="145"/>
                  <a:pt x="3004" y="145"/>
                </a:cubicBezTo>
                <a:cubicBezTo>
                  <a:pt x="3006" y="144"/>
                  <a:pt x="3006" y="144"/>
                  <a:pt x="3006" y="144"/>
                </a:cubicBezTo>
                <a:cubicBezTo>
                  <a:pt x="3007" y="145"/>
                  <a:pt x="3007" y="145"/>
                  <a:pt x="3007" y="145"/>
                </a:cubicBezTo>
                <a:cubicBezTo>
                  <a:pt x="3007" y="143"/>
                  <a:pt x="3007" y="143"/>
                  <a:pt x="3007" y="143"/>
                </a:cubicBezTo>
                <a:cubicBezTo>
                  <a:pt x="3004" y="139"/>
                  <a:pt x="3004" y="139"/>
                  <a:pt x="3004" y="139"/>
                </a:cubicBezTo>
                <a:cubicBezTo>
                  <a:pt x="3005" y="138"/>
                  <a:pt x="3005" y="138"/>
                  <a:pt x="3005" y="138"/>
                </a:cubicBezTo>
                <a:cubicBezTo>
                  <a:pt x="3005" y="137"/>
                  <a:pt x="3005" y="137"/>
                  <a:pt x="3005" y="137"/>
                </a:cubicBezTo>
                <a:cubicBezTo>
                  <a:pt x="3003" y="136"/>
                  <a:pt x="3003" y="136"/>
                  <a:pt x="3003" y="136"/>
                </a:cubicBezTo>
                <a:cubicBezTo>
                  <a:pt x="3004" y="134"/>
                  <a:pt x="3004" y="134"/>
                  <a:pt x="3004" y="134"/>
                </a:cubicBezTo>
                <a:cubicBezTo>
                  <a:pt x="3005" y="133"/>
                  <a:pt x="3005" y="133"/>
                  <a:pt x="3005" y="133"/>
                </a:cubicBezTo>
                <a:cubicBezTo>
                  <a:pt x="3005" y="128"/>
                  <a:pt x="3005" y="128"/>
                  <a:pt x="3005" y="128"/>
                </a:cubicBezTo>
                <a:cubicBezTo>
                  <a:pt x="3007" y="124"/>
                  <a:pt x="3007" y="124"/>
                  <a:pt x="3007" y="124"/>
                </a:cubicBezTo>
                <a:cubicBezTo>
                  <a:pt x="3006" y="123"/>
                  <a:pt x="3006" y="123"/>
                  <a:pt x="3006" y="123"/>
                </a:cubicBezTo>
                <a:cubicBezTo>
                  <a:pt x="3008" y="120"/>
                  <a:pt x="3008" y="120"/>
                  <a:pt x="3008" y="120"/>
                </a:cubicBezTo>
                <a:cubicBezTo>
                  <a:pt x="3008" y="118"/>
                  <a:pt x="3008" y="118"/>
                  <a:pt x="3008" y="118"/>
                </a:cubicBezTo>
                <a:cubicBezTo>
                  <a:pt x="3009" y="117"/>
                  <a:pt x="3009" y="117"/>
                  <a:pt x="3009" y="117"/>
                </a:cubicBezTo>
                <a:cubicBezTo>
                  <a:pt x="3007" y="114"/>
                  <a:pt x="3007" y="114"/>
                  <a:pt x="3007" y="114"/>
                </a:cubicBezTo>
                <a:cubicBezTo>
                  <a:pt x="3006" y="113"/>
                  <a:pt x="3006" y="113"/>
                  <a:pt x="3006" y="113"/>
                </a:cubicBezTo>
                <a:cubicBezTo>
                  <a:pt x="3006" y="112"/>
                  <a:pt x="3006" y="112"/>
                  <a:pt x="3006" y="112"/>
                </a:cubicBezTo>
                <a:cubicBezTo>
                  <a:pt x="3009" y="112"/>
                  <a:pt x="3009" y="112"/>
                  <a:pt x="3009" y="112"/>
                </a:cubicBezTo>
                <a:cubicBezTo>
                  <a:pt x="3010" y="110"/>
                  <a:pt x="3010" y="110"/>
                  <a:pt x="3010" y="110"/>
                </a:cubicBezTo>
                <a:cubicBezTo>
                  <a:pt x="3007" y="108"/>
                  <a:pt x="3007" y="108"/>
                  <a:pt x="3007" y="108"/>
                </a:cubicBezTo>
                <a:cubicBezTo>
                  <a:pt x="3006" y="107"/>
                  <a:pt x="3006" y="107"/>
                  <a:pt x="3006" y="107"/>
                </a:cubicBezTo>
                <a:cubicBezTo>
                  <a:pt x="3007" y="106"/>
                  <a:pt x="3007" y="106"/>
                  <a:pt x="3007" y="106"/>
                </a:cubicBezTo>
                <a:cubicBezTo>
                  <a:pt x="3008" y="107"/>
                  <a:pt x="3008" y="107"/>
                  <a:pt x="3008" y="107"/>
                </a:cubicBezTo>
                <a:cubicBezTo>
                  <a:pt x="3010" y="107"/>
                  <a:pt x="3010" y="107"/>
                  <a:pt x="3010" y="107"/>
                </a:cubicBezTo>
                <a:cubicBezTo>
                  <a:pt x="3010" y="105"/>
                  <a:pt x="3010" y="105"/>
                  <a:pt x="3010" y="105"/>
                </a:cubicBezTo>
                <a:cubicBezTo>
                  <a:pt x="3009" y="104"/>
                  <a:pt x="3009" y="104"/>
                  <a:pt x="3009" y="104"/>
                </a:cubicBezTo>
                <a:cubicBezTo>
                  <a:pt x="3011" y="102"/>
                  <a:pt x="3011" y="102"/>
                  <a:pt x="3011" y="102"/>
                </a:cubicBezTo>
                <a:cubicBezTo>
                  <a:pt x="3011" y="101"/>
                  <a:pt x="3011" y="101"/>
                  <a:pt x="3011" y="101"/>
                </a:cubicBezTo>
                <a:cubicBezTo>
                  <a:pt x="3010" y="99"/>
                  <a:pt x="3010" y="99"/>
                  <a:pt x="3010" y="99"/>
                </a:cubicBezTo>
                <a:cubicBezTo>
                  <a:pt x="3011" y="99"/>
                  <a:pt x="3011" y="99"/>
                  <a:pt x="3011" y="99"/>
                </a:cubicBezTo>
                <a:cubicBezTo>
                  <a:pt x="3012" y="99"/>
                  <a:pt x="3012" y="99"/>
                  <a:pt x="3012" y="99"/>
                </a:cubicBezTo>
                <a:cubicBezTo>
                  <a:pt x="3013" y="97"/>
                  <a:pt x="3013" y="97"/>
                  <a:pt x="3013" y="97"/>
                </a:cubicBezTo>
                <a:cubicBezTo>
                  <a:pt x="3014" y="96"/>
                  <a:pt x="3014" y="96"/>
                  <a:pt x="3014" y="96"/>
                </a:cubicBezTo>
                <a:cubicBezTo>
                  <a:pt x="3013" y="95"/>
                  <a:pt x="3013" y="95"/>
                  <a:pt x="3013" y="95"/>
                </a:cubicBezTo>
                <a:cubicBezTo>
                  <a:pt x="3014" y="95"/>
                  <a:pt x="3014" y="95"/>
                  <a:pt x="3014" y="95"/>
                </a:cubicBezTo>
                <a:cubicBezTo>
                  <a:pt x="3017" y="93"/>
                  <a:pt x="3017" y="93"/>
                  <a:pt x="3017" y="93"/>
                </a:cubicBezTo>
                <a:cubicBezTo>
                  <a:pt x="3016" y="91"/>
                  <a:pt x="3016" y="91"/>
                  <a:pt x="3016" y="91"/>
                </a:cubicBezTo>
                <a:cubicBezTo>
                  <a:pt x="3016" y="89"/>
                  <a:pt x="3016" y="89"/>
                  <a:pt x="3016" y="89"/>
                </a:cubicBezTo>
                <a:cubicBezTo>
                  <a:pt x="3017" y="90"/>
                  <a:pt x="3017" y="90"/>
                  <a:pt x="3017" y="90"/>
                </a:cubicBezTo>
                <a:cubicBezTo>
                  <a:pt x="3019" y="88"/>
                  <a:pt x="3019" y="88"/>
                  <a:pt x="3019" y="88"/>
                </a:cubicBezTo>
                <a:cubicBezTo>
                  <a:pt x="3018" y="85"/>
                  <a:pt x="3018" y="85"/>
                  <a:pt x="3018" y="85"/>
                </a:cubicBezTo>
                <a:cubicBezTo>
                  <a:pt x="3018" y="82"/>
                  <a:pt x="3018" y="82"/>
                  <a:pt x="3018" y="82"/>
                </a:cubicBezTo>
                <a:cubicBezTo>
                  <a:pt x="3020" y="82"/>
                  <a:pt x="3020" y="82"/>
                  <a:pt x="3020" y="82"/>
                </a:cubicBezTo>
                <a:cubicBezTo>
                  <a:pt x="3020" y="83"/>
                  <a:pt x="3020" y="83"/>
                  <a:pt x="3020" y="83"/>
                </a:cubicBezTo>
                <a:cubicBezTo>
                  <a:pt x="3021" y="82"/>
                  <a:pt x="3021" y="82"/>
                  <a:pt x="3021" y="82"/>
                </a:cubicBezTo>
                <a:cubicBezTo>
                  <a:pt x="3024" y="78"/>
                  <a:pt x="3024" y="78"/>
                  <a:pt x="3024" y="78"/>
                </a:cubicBezTo>
                <a:cubicBezTo>
                  <a:pt x="3023" y="78"/>
                  <a:pt x="3023" y="78"/>
                  <a:pt x="3023" y="78"/>
                </a:cubicBezTo>
                <a:cubicBezTo>
                  <a:pt x="3023" y="76"/>
                  <a:pt x="3023" y="76"/>
                  <a:pt x="3023" y="76"/>
                </a:cubicBezTo>
                <a:cubicBezTo>
                  <a:pt x="3025" y="76"/>
                  <a:pt x="3025" y="76"/>
                  <a:pt x="3025" y="76"/>
                </a:cubicBezTo>
                <a:cubicBezTo>
                  <a:pt x="3028" y="72"/>
                  <a:pt x="3028" y="72"/>
                  <a:pt x="3028" y="72"/>
                </a:cubicBezTo>
                <a:cubicBezTo>
                  <a:pt x="3027" y="72"/>
                  <a:pt x="3027" y="72"/>
                  <a:pt x="3027" y="72"/>
                </a:cubicBezTo>
                <a:cubicBezTo>
                  <a:pt x="3028" y="71"/>
                  <a:pt x="3028" y="71"/>
                  <a:pt x="3028" y="71"/>
                </a:cubicBezTo>
                <a:cubicBezTo>
                  <a:pt x="3030" y="71"/>
                  <a:pt x="3030" y="71"/>
                  <a:pt x="3030" y="71"/>
                </a:cubicBezTo>
                <a:cubicBezTo>
                  <a:pt x="3033" y="69"/>
                  <a:pt x="3033" y="69"/>
                  <a:pt x="3033" y="69"/>
                </a:cubicBezTo>
                <a:cubicBezTo>
                  <a:pt x="3032" y="67"/>
                  <a:pt x="3032" y="67"/>
                  <a:pt x="3032" y="67"/>
                </a:cubicBezTo>
                <a:cubicBezTo>
                  <a:pt x="3033" y="66"/>
                  <a:pt x="3033" y="66"/>
                  <a:pt x="3033" y="66"/>
                </a:cubicBezTo>
                <a:cubicBezTo>
                  <a:pt x="3034" y="67"/>
                  <a:pt x="3034" y="67"/>
                  <a:pt x="3034" y="67"/>
                </a:cubicBezTo>
                <a:cubicBezTo>
                  <a:pt x="3035" y="69"/>
                  <a:pt x="3035" y="69"/>
                  <a:pt x="3035" y="69"/>
                </a:cubicBezTo>
                <a:cubicBezTo>
                  <a:pt x="3036" y="69"/>
                  <a:pt x="3036" y="69"/>
                  <a:pt x="3036" y="69"/>
                </a:cubicBezTo>
                <a:cubicBezTo>
                  <a:pt x="3038" y="69"/>
                  <a:pt x="3038" y="69"/>
                  <a:pt x="3038" y="69"/>
                </a:cubicBezTo>
                <a:cubicBezTo>
                  <a:pt x="3040" y="70"/>
                  <a:pt x="3040" y="70"/>
                  <a:pt x="3040" y="70"/>
                </a:cubicBezTo>
                <a:cubicBezTo>
                  <a:pt x="3047" y="70"/>
                  <a:pt x="3047" y="70"/>
                  <a:pt x="3047" y="70"/>
                </a:cubicBezTo>
                <a:cubicBezTo>
                  <a:pt x="3049" y="71"/>
                  <a:pt x="3049" y="71"/>
                  <a:pt x="3049" y="71"/>
                </a:cubicBezTo>
                <a:cubicBezTo>
                  <a:pt x="3050" y="71"/>
                  <a:pt x="3050" y="71"/>
                  <a:pt x="3050" y="71"/>
                </a:cubicBezTo>
                <a:cubicBezTo>
                  <a:pt x="3049" y="68"/>
                  <a:pt x="3049" y="68"/>
                  <a:pt x="3049" y="68"/>
                </a:cubicBezTo>
                <a:cubicBezTo>
                  <a:pt x="3047" y="67"/>
                  <a:pt x="3047" y="67"/>
                  <a:pt x="3047" y="67"/>
                </a:cubicBezTo>
                <a:cubicBezTo>
                  <a:pt x="3047" y="66"/>
                  <a:pt x="3047" y="66"/>
                  <a:pt x="3047" y="66"/>
                </a:cubicBezTo>
                <a:cubicBezTo>
                  <a:pt x="3048" y="65"/>
                  <a:pt x="3048" y="65"/>
                  <a:pt x="3048" y="65"/>
                </a:cubicBezTo>
                <a:cubicBezTo>
                  <a:pt x="3048" y="59"/>
                  <a:pt x="3048" y="59"/>
                  <a:pt x="3048" y="59"/>
                </a:cubicBezTo>
                <a:cubicBezTo>
                  <a:pt x="3045" y="55"/>
                  <a:pt x="3045" y="55"/>
                  <a:pt x="3045" y="55"/>
                </a:cubicBezTo>
                <a:cubicBezTo>
                  <a:pt x="3043" y="55"/>
                  <a:pt x="3043" y="55"/>
                  <a:pt x="3043" y="55"/>
                </a:cubicBezTo>
                <a:cubicBezTo>
                  <a:pt x="3040" y="51"/>
                  <a:pt x="3040" y="51"/>
                  <a:pt x="3040" y="51"/>
                </a:cubicBezTo>
                <a:cubicBezTo>
                  <a:pt x="3042" y="50"/>
                  <a:pt x="3042" y="50"/>
                  <a:pt x="3042" y="50"/>
                </a:cubicBezTo>
                <a:cubicBezTo>
                  <a:pt x="3039" y="47"/>
                  <a:pt x="3039" y="47"/>
                  <a:pt x="3039" y="47"/>
                </a:cubicBezTo>
                <a:cubicBezTo>
                  <a:pt x="3035" y="46"/>
                  <a:pt x="3035" y="46"/>
                  <a:pt x="3035" y="46"/>
                </a:cubicBezTo>
                <a:cubicBezTo>
                  <a:pt x="3030" y="43"/>
                  <a:pt x="3030" y="43"/>
                  <a:pt x="3030" y="43"/>
                </a:cubicBezTo>
                <a:cubicBezTo>
                  <a:pt x="3028" y="40"/>
                  <a:pt x="3028" y="40"/>
                  <a:pt x="3028" y="40"/>
                </a:cubicBezTo>
                <a:cubicBezTo>
                  <a:pt x="3028" y="42"/>
                  <a:pt x="3028" y="42"/>
                  <a:pt x="3028" y="42"/>
                </a:cubicBezTo>
                <a:cubicBezTo>
                  <a:pt x="3026" y="41"/>
                  <a:pt x="3026" y="41"/>
                  <a:pt x="3026" y="41"/>
                </a:cubicBezTo>
                <a:cubicBezTo>
                  <a:pt x="3026" y="42"/>
                  <a:pt x="3026" y="42"/>
                  <a:pt x="3026" y="42"/>
                </a:cubicBezTo>
                <a:cubicBezTo>
                  <a:pt x="3025" y="44"/>
                  <a:pt x="3025" y="44"/>
                  <a:pt x="3025" y="44"/>
                </a:cubicBezTo>
                <a:cubicBezTo>
                  <a:pt x="3023" y="45"/>
                  <a:pt x="3023" y="45"/>
                  <a:pt x="3023" y="45"/>
                </a:cubicBezTo>
                <a:cubicBezTo>
                  <a:pt x="3022" y="44"/>
                  <a:pt x="3022" y="44"/>
                  <a:pt x="3022" y="44"/>
                </a:cubicBezTo>
                <a:cubicBezTo>
                  <a:pt x="3023" y="41"/>
                  <a:pt x="3023" y="41"/>
                  <a:pt x="3023" y="41"/>
                </a:cubicBezTo>
                <a:cubicBezTo>
                  <a:pt x="3025" y="40"/>
                  <a:pt x="3025" y="40"/>
                  <a:pt x="3025" y="40"/>
                </a:cubicBezTo>
                <a:cubicBezTo>
                  <a:pt x="3023" y="38"/>
                  <a:pt x="3023" y="38"/>
                  <a:pt x="3023" y="38"/>
                </a:cubicBezTo>
                <a:cubicBezTo>
                  <a:pt x="3024" y="37"/>
                  <a:pt x="3024" y="37"/>
                  <a:pt x="3024" y="37"/>
                </a:cubicBezTo>
                <a:cubicBezTo>
                  <a:pt x="3025" y="37"/>
                  <a:pt x="3025" y="37"/>
                  <a:pt x="3025" y="37"/>
                </a:cubicBezTo>
                <a:cubicBezTo>
                  <a:pt x="3026" y="39"/>
                  <a:pt x="3026" y="39"/>
                  <a:pt x="3026" y="39"/>
                </a:cubicBezTo>
                <a:cubicBezTo>
                  <a:pt x="3022" y="32"/>
                  <a:pt x="3022" y="32"/>
                  <a:pt x="3022" y="32"/>
                </a:cubicBezTo>
                <a:cubicBezTo>
                  <a:pt x="3019" y="30"/>
                  <a:pt x="3019" y="30"/>
                  <a:pt x="3019" y="30"/>
                </a:cubicBezTo>
                <a:cubicBezTo>
                  <a:pt x="3019" y="33"/>
                  <a:pt x="3019" y="33"/>
                  <a:pt x="3019" y="33"/>
                </a:cubicBezTo>
                <a:cubicBezTo>
                  <a:pt x="3019" y="34"/>
                  <a:pt x="3019" y="34"/>
                  <a:pt x="3019" y="34"/>
                </a:cubicBezTo>
                <a:cubicBezTo>
                  <a:pt x="3018" y="34"/>
                  <a:pt x="3018" y="34"/>
                  <a:pt x="3018" y="34"/>
                </a:cubicBezTo>
                <a:cubicBezTo>
                  <a:pt x="3014" y="30"/>
                  <a:pt x="3014" y="30"/>
                  <a:pt x="3014" y="30"/>
                </a:cubicBezTo>
                <a:cubicBezTo>
                  <a:pt x="3015" y="29"/>
                  <a:pt x="3015" y="29"/>
                  <a:pt x="3015" y="29"/>
                </a:cubicBezTo>
                <a:cubicBezTo>
                  <a:pt x="3017" y="29"/>
                  <a:pt x="3017" y="29"/>
                  <a:pt x="3017" y="29"/>
                </a:cubicBezTo>
                <a:cubicBezTo>
                  <a:pt x="3016" y="27"/>
                  <a:pt x="3016" y="27"/>
                  <a:pt x="3016" y="27"/>
                </a:cubicBezTo>
                <a:cubicBezTo>
                  <a:pt x="3010" y="23"/>
                  <a:pt x="3010" y="23"/>
                  <a:pt x="3010" y="23"/>
                </a:cubicBezTo>
                <a:cubicBezTo>
                  <a:pt x="3009" y="23"/>
                  <a:pt x="3009" y="23"/>
                  <a:pt x="3009" y="23"/>
                </a:cubicBezTo>
                <a:cubicBezTo>
                  <a:pt x="3010" y="24"/>
                  <a:pt x="3010" y="24"/>
                  <a:pt x="3010" y="24"/>
                </a:cubicBezTo>
                <a:cubicBezTo>
                  <a:pt x="3009" y="26"/>
                  <a:pt x="3009" y="26"/>
                  <a:pt x="3009" y="26"/>
                </a:cubicBezTo>
                <a:cubicBezTo>
                  <a:pt x="3006" y="26"/>
                  <a:pt x="3006" y="26"/>
                  <a:pt x="3006" y="26"/>
                </a:cubicBezTo>
                <a:cubicBezTo>
                  <a:pt x="3004" y="24"/>
                  <a:pt x="3004" y="24"/>
                  <a:pt x="3004" y="24"/>
                </a:cubicBezTo>
                <a:cubicBezTo>
                  <a:pt x="3001" y="23"/>
                  <a:pt x="3001" y="23"/>
                  <a:pt x="3001" y="23"/>
                </a:cubicBezTo>
                <a:cubicBezTo>
                  <a:pt x="2999" y="19"/>
                  <a:pt x="2999" y="19"/>
                  <a:pt x="2999" y="19"/>
                </a:cubicBezTo>
                <a:cubicBezTo>
                  <a:pt x="2999" y="18"/>
                  <a:pt x="2999" y="18"/>
                  <a:pt x="2999" y="18"/>
                </a:cubicBezTo>
                <a:cubicBezTo>
                  <a:pt x="2997" y="17"/>
                  <a:pt x="2997" y="17"/>
                  <a:pt x="2997" y="17"/>
                </a:cubicBezTo>
                <a:cubicBezTo>
                  <a:pt x="2996" y="17"/>
                  <a:pt x="2996" y="17"/>
                  <a:pt x="2996" y="17"/>
                </a:cubicBezTo>
                <a:cubicBezTo>
                  <a:pt x="2993" y="20"/>
                  <a:pt x="2993" y="20"/>
                  <a:pt x="2993" y="20"/>
                </a:cubicBezTo>
                <a:cubicBezTo>
                  <a:pt x="2993" y="21"/>
                  <a:pt x="2993" y="21"/>
                  <a:pt x="2993" y="21"/>
                </a:cubicBezTo>
                <a:cubicBezTo>
                  <a:pt x="2991" y="21"/>
                  <a:pt x="2991" y="21"/>
                  <a:pt x="2991" y="21"/>
                </a:cubicBezTo>
                <a:cubicBezTo>
                  <a:pt x="2990" y="22"/>
                  <a:pt x="2990" y="22"/>
                  <a:pt x="2990" y="22"/>
                </a:cubicBezTo>
                <a:cubicBezTo>
                  <a:pt x="2989" y="26"/>
                  <a:pt x="2989" y="26"/>
                  <a:pt x="2989" y="26"/>
                </a:cubicBezTo>
                <a:cubicBezTo>
                  <a:pt x="2990" y="27"/>
                  <a:pt x="2990" y="27"/>
                  <a:pt x="2990" y="27"/>
                </a:cubicBezTo>
                <a:cubicBezTo>
                  <a:pt x="2989" y="26"/>
                  <a:pt x="2989" y="26"/>
                  <a:pt x="2989" y="26"/>
                </a:cubicBezTo>
                <a:cubicBezTo>
                  <a:pt x="2987" y="22"/>
                  <a:pt x="2987" y="22"/>
                  <a:pt x="2987" y="22"/>
                </a:cubicBezTo>
                <a:cubicBezTo>
                  <a:pt x="2988" y="20"/>
                  <a:pt x="2988" y="20"/>
                  <a:pt x="2988" y="20"/>
                </a:cubicBezTo>
                <a:cubicBezTo>
                  <a:pt x="2985" y="18"/>
                  <a:pt x="2985" y="18"/>
                  <a:pt x="2985" y="18"/>
                </a:cubicBezTo>
                <a:cubicBezTo>
                  <a:pt x="2984" y="15"/>
                  <a:pt x="2984" y="15"/>
                  <a:pt x="2984" y="15"/>
                </a:cubicBezTo>
                <a:cubicBezTo>
                  <a:pt x="2983" y="15"/>
                  <a:pt x="2983" y="15"/>
                  <a:pt x="2983" y="15"/>
                </a:cubicBezTo>
                <a:cubicBezTo>
                  <a:pt x="2985" y="15"/>
                  <a:pt x="2985" y="15"/>
                  <a:pt x="2985" y="15"/>
                </a:cubicBezTo>
                <a:cubicBezTo>
                  <a:pt x="2987" y="17"/>
                  <a:pt x="2987" y="17"/>
                  <a:pt x="2987" y="17"/>
                </a:cubicBezTo>
                <a:cubicBezTo>
                  <a:pt x="2987" y="15"/>
                  <a:pt x="2987" y="15"/>
                  <a:pt x="2987" y="15"/>
                </a:cubicBezTo>
                <a:cubicBezTo>
                  <a:pt x="2989" y="15"/>
                  <a:pt x="2989" y="15"/>
                  <a:pt x="2989" y="15"/>
                </a:cubicBezTo>
                <a:cubicBezTo>
                  <a:pt x="2991" y="16"/>
                  <a:pt x="2991" y="16"/>
                  <a:pt x="2991" y="16"/>
                </a:cubicBezTo>
                <a:cubicBezTo>
                  <a:pt x="2994" y="14"/>
                  <a:pt x="2994" y="14"/>
                  <a:pt x="2994" y="14"/>
                </a:cubicBezTo>
                <a:cubicBezTo>
                  <a:pt x="2993" y="12"/>
                  <a:pt x="2993" y="12"/>
                  <a:pt x="2993" y="12"/>
                </a:cubicBezTo>
                <a:cubicBezTo>
                  <a:pt x="2987" y="10"/>
                  <a:pt x="2987" y="10"/>
                  <a:pt x="2987" y="10"/>
                </a:cubicBezTo>
                <a:cubicBezTo>
                  <a:pt x="2986" y="12"/>
                  <a:pt x="2986" y="12"/>
                  <a:pt x="2986" y="12"/>
                </a:cubicBezTo>
                <a:cubicBezTo>
                  <a:pt x="2983" y="12"/>
                  <a:pt x="2983" y="12"/>
                  <a:pt x="2983" y="12"/>
                </a:cubicBezTo>
                <a:cubicBezTo>
                  <a:pt x="2981" y="11"/>
                  <a:pt x="2981" y="11"/>
                  <a:pt x="2981" y="11"/>
                </a:cubicBezTo>
                <a:cubicBezTo>
                  <a:pt x="2983" y="11"/>
                  <a:pt x="2983" y="11"/>
                  <a:pt x="2983" y="11"/>
                </a:cubicBezTo>
                <a:cubicBezTo>
                  <a:pt x="2985" y="9"/>
                  <a:pt x="2985" y="9"/>
                  <a:pt x="2985" y="9"/>
                </a:cubicBezTo>
                <a:cubicBezTo>
                  <a:pt x="2987" y="8"/>
                  <a:pt x="2987" y="8"/>
                  <a:pt x="2987" y="8"/>
                </a:cubicBezTo>
                <a:cubicBezTo>
                  <a:pt x="2988" y="9"/>
                  <a:pt x="2988" y="9"/>
                  <a:pt x="2988" y="9"/>
                </a:cubicBezTo>
                <a:cubicBezTo>
                  <a:pt x="2991" y="10"/>
                  <a:pt x="2991" y="10"/>
                  <a:pt x="2991" y="10"/>
                </a:cubicBezTo>
                <a:cubicBezTo>
                  <a:pt x="2993" y="11"/>
                  <a:pt x="2993" y="11"/>
                  <a:pt x="2993" y="11"/>
                </a:cubicBezTo>
                <a:cubicBezTo>
                  <a:pt x="2996" y="14"/>
                  <a:pt x="2996" y="14"/>
                  <a:pt x="2996" y="14"/>
                </a:cubicBezTo>
                <a:cubicBezTo>
                  <a:pt x="2998" y="15"/>
                  <a:pt x="2998" y="15"/>
                  <a:pt x="2998" y="15"/>
                </a:cubicBezTo>
                <a:cubicBezTo>
                  <a:pt x="2999" y="17"/>
                  <a:pt x="2999" y="17"/>
                  <a:pt x="2999" y="17"/>
                </a:cubicBezTo>
                <a:cubicBezTo>
                  <a:pt x="3001" y="17"/>
                  <a:pt x="3001" y="17"/>
                  <a:pt x="3001" y="17"/>
                </a:cubicBezTo>
                <a:cubicBezTo>
                  <a:pt x="3003" y="15"/>
                  <a:pt x="3003" y="15"/>
                  <a:pt x="3003" y="15"/>
                </a:cubicBezTo>
                <a:cubicBezTo>
                  <a:pt x="3004" y="17"/>
                  <a:pt x="3004" y="17"/>
                  <a:pt x="3004" y="17"/>
                </a:cubicBezTo>
                <a:cubicBezTo>
                  <a:pt x="3009" y="13"/>
                  <a:pt x="3009" y="13"/>
                  <a:pt x="3009" y="13"/>
                </a:cubicBezTo>
                <a:cubicBezTo>
                  <a:pt x="3009" y="14"/>
                  <a:pt x="3009" y="14"/>
                  <a:pt x="3009" y="14"/>
                </a:cubicBezTo>
                <a:cubicBezTo>
                  <a:pt x="3009" y="16"/>
                  <a:pt x="3009" y="16"/>
                  <a:pt x="3009" y="16"/>
                </a:cubicBezTo>
                <a:cubicBezTo>
                  <a:pt x="3011" y="15"/>
                  <a:pt x="3011" y="15"/>
                  <a:pt x="3011" y="15"/>
                </a:cubicBezTo>
                <a:cubicBezTo>
                  <a:pt x="3011" y="12"/>
                  <a:pt x="3011" y="12"/>
                  <a:pt x="3011" y="12"/>
                </a:cubicBezTo>
                <a:cubicBezTo>
                  <a:pt x="3013" y="8"/>
                  <a:pt x="3013" y="8"/>
                  <a:pt x="3013" y="8"/>
                </a:cubicBezTo>
                <a:cubicBezTo>
                  <a:pt x="3013" y="7"/>
                  <a:pt x="3013" y="7"/>
                  <a:pt x="3013" y="7"/>
                </a:cubicBezTo>
                <a:cubicBezTo>
                  <a:pt x="3013" y="4"/>
                  <a:pt x="3013" y="4"/>
                  <a:pt x="3013" y="4"/>
                </a:cubicBezTo>
                <a:cubicBezTo>
                  <a:pt x="3012" y="0"/>
                  <a:pt x="3012" y="0"/>
                  <a:pt x="3012" y="0"/>
                </a:cubicBezTo>
                <a:cubicBezTo>
                  <a:pt x="3012" y="0"/>
                  <a:pt x="3012" y="0"/>
                  <a:pt x="3012" y="0"/>
                </a:cubicBezTo>
                <a:cubicBezTo>
                  <a:pt x="2304" y="0"/>
                  <a:pt x="2304" y="0"/>
                  <a:pt x="2304" y="0"/>
                </a:cubicBezTo>
                <a:cubicBezTo>
                  <a:pt x="2303" y="1"/>
                  <a:pt x="2303" y="1"/>
                  <a:pt x="2303" y="1"/>
                </a:cubicBezTo>
                <a:cubicBezTo>
                  <a:pt x="2302" y="3"/>
                  <a:pt x="2302" y="3"/>
                  <a:pt x="2302" y="3"/>
                </a:cubicBezTo>
                <a:cubicBezTo>
                  <a:pt x="2300" y="3"/>
                  <a:pt x="2300" y="3"/>
                  <a:pt x="2300" y="3"/>
                </a:cubicBezTo>
                <a:cubicBezTo>
                  <a:pt x="2299" y="4"/>
                  <a:pt x="2299" y="4"/>
                  <a:pt x="2299" y="4"/>
                </a:cubicBezTo>
                <a:cubicBezTo>
                  <a:pt x="2299" y="2"/>
                  <a:pt x="2299" y="2"/>
                  <a:pt x="2299" y="2"/>
                </a:cubicBezTo>
                <a:cubicBezTo>
                  <a:pt x="2301" y="1"/>
                  <a:pt x="2301" y="1"/>
                  <a:pt x="2301" y="1"/>
                </a:cubicBezTo>
                <a:cubicBezTo>
                  <a:pt x="2301" y="0"/>
                  <a:pt x="2301" y="0"/>
                  <a:pt x="2301" y="0"/>
                </a:cubicBezTo>
                <a:cubicBezTo>
                  <a:pt x="2143" y="0"/>
                  <a:pt x="2143" y="0"/>
                  <a:pt x="2143" y="0"/>
                </a:cubicBezTo>
                <a:cubicBezTo>
                  <a:pt x="2143" y="1"/>
                  <a:pt x="2143" y="1"/>
                  <a:pt x="2143" y="1"/>
                </a:cubicBezTo>
                <a:cubicBezTo>
                  <a:pt x="2144" y="2"/>
                  <a:pt x="2144" y="2"/>
                  <a:pt x="2144" y="2"/>
                </a:cubicBezTo>
                <a:cubicBezTo>
                  <a:pt x="2145" y="1"/>
                  <a:pt x="2145" y="1"/>
                  <a:pt x="2145" y="1"/>
                </a:cubicBezTo>
                <a:cubicBezTo>
                  <a:pt x="2148" y="1"/>
                  <a:pt x="2148" y="1"/>
                  <a:pt x="2148" y="1"/>
                </a:cubicBezTo>
                <a:cubicBezTo>
                  <a:pt x="2148" y="3"/>
                  <a:pt x="2148" y="3"/>
                  <a:pt x="2148" y="3"/>
                </a:cubicBezTo>
                <a:cubicBezTo>
                  <a:pt x="2151" y="5"/>
                  <a:pt x="2151" y="5"/>
                  <a:pt x="2151" y="5"/>
                </a:cubicBezTo>
                <a:cubicBezTo>
                  <a:pt x="2153" y="5"/>
                  <a:pt x="2153" y="5"/>
                  <a:pt x="2153" y="5"/>
                </a:cubicBezTo>
                <a:cubicBezTo>
                  <a:pt x="2154" y="8"/>
                  <a:pt x="2154" y="8"/>
                  <a:pt x="2154" y="8"/>
                </a:cubicBezTo>
                <a:cubicBezTo>
                  <a:pt x="2153" y="11"/>
                  <a:pt x="2153" y="11"/>
                  <a:pt x="2153" y="11"/>
                </a:cubicBezTo>
                <a:cubicBezTo>
                  <a:pt x="2149" y="14"/>
                  <a:pt x="2149" y="14"/>
                  <a:pt x="2149" y="14"/>
                </a:cubicBezTo>
                <a:cubicBezTo>
                  <a:pt x="2147" y="16"/>
                  <a:pt x="2147" y="16"/>
                  <a:pt x="2147" y="16"/>
                </a:cubicBezTo>
                <a:cubicBezTo>
                  <a:pt x="2147" y="17"/>
                  <a:pt x="2147" y="17"/>
                  <a:pt x="2147" y="17"/>
                </a:cubicBezTo>
                <a:cubicBezTo>
                  <a:pt x="2151" y="21"/>
                  <a:pt x="2151" y="21"/>
                  <a:pt x="2151" y="21"/>
                </a:cubicBezTo>
                <a:cubicBezTo>
                  <a:pt x="2153" y="22"/>
                  <a:pt x="2153" y="22"/>
                  <a:pt x="2153" y="22"/>
                </a:cubicBezTo>
                <a:cubicBezTo>
                  <a:pt x="2149" y="22"/>
                  <a:pt x="2149" y="22"/>
                  <a:pt x="2149" y="22"/>
                </a:cubicBezTo>
                <a:cubicBezTo>
                  <a:pt x="2145" y="18"/>
                  <a:pt x="2145" y="18"/>
                  <a:pt x="2145" y="18"/>
                </a:cubicBezTo>
                <a:cubicBezTo>
                  <a:pt x="2145" y="16"/>
                  <a:pt x="2145" y="16"/>
                  <a:pt x="2145" y="16"/>
                </a:cubicBezTo>
                <a:cubicBezTo>
                  <a:pt x="2147" y="12"/>
                  <a:pt x="2147" y="12"/>
                  <a:pt x="2147" y="12"/>
                </a:cubicBezTo>
                <a:cubicBezTo>
                  <a:pt x="2149" y="11"/>
                  <a:pt x="2149" y="11"/>
                  <a:pt x="2149" y="11"/>
                </a:cubicBezTo>
                <a:cubicBezTo>
                  <a:pt x="2148" y="10"/>
                  <a:pt x="2148" y="10"/>
                  <a:pt x="2148" y="10"/>
                </a:cubicBezTo>
                <a:cubicBezTo>
                  <a:pt x="2149" y="7"/>
                  <a:pt x="2149" y="7"/>
                  <a:pt x="2149" y="7"/>
                </a:cubicBezTo>
                <a:cubicBezTo>
                  <a:pt x="2149" y="7"/>
                  <a:pt x="2149" y="7"/>
                  <a:pt x="2149" y="7"/>
                </a:cubicBezTo>
                <a:cubicBezTo>
                  <a:pt x="2142" y="10"/>
                  <a:pt x="2142" y="10"/>
                  <a:pt x="2142" y="10"/>
                </a:cubicBezTo>
                <a:cubicBezTo>
                  <a:pt x="2138" y="11"/>
                  <a:pt x="2138" y="11"/>
                  <a:pt x="2138" y="11"/>
                </a:cubicBezTo>
                <a:cubicBezTo>
                  <a:pt x="2137" y="13"/>
                  <a:pt x="2137" y="13"/>
                  <a:pt x="2137" y="13"/>
                </a:cubicBezTo>
                <a:cubicBezTo>
                  <a:pt x="2135" y="14"/>
                  <a:pt x="2135" y="14"/>
                  <a:pt x="2135" y="14"/>
                </a:cubicBezTo>
                <a:cubicBezTo>
                  <a:pt x="2133" y="14"/>
                  <a:pt x="2133" y="14"/>
                  <a:pt x="2133" y="14"/>
                </a:cubicBezTo>
                <a:cubicBezTo>
                  <a:pt x="2130" y="14"/>
                  <a:pt x="2130" y="14"/>
                  <a:pt x="2130" y="14"/>
                </a:cubicBezTo>
                <a:cubicBezTo>
                  <a:pt x="2127" y="17"/>
                  <a:pt x="2127" y="17"/>
                  <a:pt x="2127" y="17"/>
                </a:cubicBezTo>
                <a:cubicBezTo>
                  <a:pt x="2119" y="19"/>
                  <a:pt x="2119" y="19"/>
                  <a:pt x="2119" y="19"/>
                </a:cubicBezTo>
                <a:cubicBezTo>
                  <a:pt x="2114" y="21"/>
                  <a:pt x="2114" y="21"/>
                  <a:pt x="2114" y="21"/>
                </a:cubicBezTo>
                <a:cubicBezTo>
                  <a:pt x="2112" y="21"/>
                  <a:pt x="2112" y="21"/>
                  <a:pt x="2112" y="21"/>
                </a:cubicBezTo>
                <a:cubicBezTo>
                  <a:pt x="2109" y="23"/>
                  <a:pt x="2109" y="23"/>
                  <a:pt x="2109" y="23"/>
                </a:cubicBezTo>
                <a:cubicBezTo>
                  <a:pt x="2106" y="23"/>
                  <a:pt x="2106" y="23"/>
                  <a:pt x="2106" y="23"/>
                </a:cubicBezTo>
                <a:cubicBezTo>
                  <a:pt x="2105" y="25"/>
                  <a:pt x="2105" y="25"/>
                  <a:pt x="2105" y="25"/>
                </a:cubicBezTo>
                <a:cubicBezTo>
                  <a:pt x="2107" y="26"/>
                  <a:pt x="2107" y="26"/>
                  <a:pt x="2107" y="26"/>
                </a:cubicBezTo>
                <a:cubicBezTo>
                  <a:pt x="2107" y="29"/>
                  <a:pt x="2107" y="29"/>
                  <a:pt x="2107" y="29"/>
                </a:cubicBezTo>
                <a:cubicBezTo>
                  <a:pt x="2106" y="31"/>
                  <a:pt x="2106" y="31"/>
                  <a:pt x="2106" y="31"/>
                </a:cubicBezTo>
                <a:cubicBezTo>
                  <a:pt x="2108" y="32"/>
                  <a:pt x="2108" y="32"/>
                  <a:pt x="2108" y="32"/>
                </a:cubicBezTo>
                <a:cubicBezTo>
                  <a:pt x="2109" y="32"/>
                  <a:pt x="2109" y="32"/>
                  <a:pt x="2109" y="32"/>
                </a:cubicBezTo>
                <a:cubicBezTo>
                  <a:pt x="2110" y="33"/>
                  <a:pt x="2110" y="33"/>
                  <a:pt x="2110" y="33"/>
                </a:cubicBezTo>
                <a:cubicBezTo>
                  <a:pt x="2109" y="35"/>
                  <a:pt x="2109" y="35"/>
                  <a:pt x="2109" y="35"/>
                </a:cubicBezTo>
                <a:cubicBezTo>
                  <a:pt x="2112" y="37"/>
                  <a:pt x="2112" y="37"/>
                  <a:pt x="2112" y="37"/>
                </a:cubicBezTo>
                <a:cubicBezTo>
                  <a:pt x="2115" y="41"/>
                  <a:pt x="2115" y="41"/>
                  <a:pt x="2115" y="41"/>
                </a:cubicBezTo>
                <a:cubicBezTo>
                  <a:pt x="2115" y="45"/>
                  <a:pt x="2115" y="45"/>
                  <a:pt x="2115" y="45"/>
                </a:cubicBezTo>
                <a:cubicBezTo>
                  <a:pt x="2116" y="47"/>
                  <a:pt x="2116" y="47"/>
                  <a:pt x="2116" y="47"/>
                </a:cubicBezTo>
                <a:cubicBezTo>
                  <a:pt x="2117" y="47"/>
                  <a:pt x="2117" y="47"/>
                  <a:pt x="2117" y="47"/>
                </a:cubicBezTo>
                <a:cubicBezTo>
                  <a:pt x="2117" y="50"/>
                  <a:pt x="2117" y="50"/>
                  <a:pt x="2117" y="50"/>
                </a:cubicBezTo>
                <a:cubicBezTo>
                  <a:pt x="2120" y="51"/>
                  <a:pt x="2120" y="51"/>
                  <a:pt x="2120" y="51"/>
                </a:cubicBezTo>
                <a:cubicBezTo>
                  <a:pt x="2122" y="51"/>
                  <a:pt x="2122" y="51"/>
                  <a:pt x="2122" y="51"/>
                </a:cubicBezTo>
                <a:cubicBezTo>
                  <a:pt x="2129" y="52"/>
                  <a:pt x="2129" y="52"/>
                  <a:pt x="2129" y="52"/>
                </a:cubicBezTo>
                <a:cubicBezTo>
                  <a:pt x="2132" y="50"/>
                  <a:pt x="2132" y="50"/>
                  <a:pt x="2132" y="50"/>
                </a:cubicBezTo>
                <a:cubicBezTo>
                  <a:pt x="2132" y="52"/>
                  <a:pt x="2132" y="52"/>
                  <a:pt x="2132" y="52"/>
                </a:cubicBezTo>
                <a:cubicBezTo>
                  <a:pt x="2133" y="53"/>
                  <a:pt x="2133" y="53"/>
                  <a:pt x="2133" y="53"/>
                </a:cubicBezTo>
                <a:cubicBezTo>
                  <a:pt x="2132" y="56"/>
                  <a:pt x="2132" y="56"/>
                  <a:pt x="2132" y="56"/>
                </a:cubicBezTo>
                <a:cubicBezTo>
                  <a:pt x="2136" y="57"/>
                  <a:pt x="2136" y="57"/>
                  <a:pt x="2136" y="57"/>
                </a:cubicBezTo>
                <a:cubicBezTo>
                  <a:pt x="2137" y="60"/>
                  <a:pt x="2137" y="60"/>
                  <a:pt x="2137" y="60"/>
                </a:cubicBezTo>
                <a:cubicBezTo>
                  <a:pt x="2142" y="60"/>
                  <a:pt x="2142" y="60"/>
                  <a:pt x="2142" y="60"/>
                </a:cubicBezTo>
                <a:cubicBezTo>
                  <a:pt x="2146" y="63"/>
                  <a:pt x="2146" y="63"/>
                  <a:pt x="2146" y="63"/>
                </a:cubicBezTo>
                <a:cubicBezTo>
                  <a:pt x="2147" y="63"/>
                  <a:pt x="2147" y="63"/>
                  <a:pt x="2147" y="63"/>
                </a:cubicBezTo>
                <a:cubicBezTo>
                  <a:pt x="2149" y="65"/>
                  <a:pt x="2149" y="65"/>
                  <a:pt x="2149" y="65"/>
                </a:cubicBezTo>
                <a:cubicBezTo>
                  <a:pt x="2150" y="70"/>
                  <a:pt x="2150" y="70"/>
                  <a:pt x="2150" y="70"/>
                </a:cubicBezTo>
                <a:cubicBezTo>
                  <a:pt x="2151" y="72"/>
                  <a:pt x="2151" y="72"/>
                  <a:pt x="2151" y="72"/>
                </a:cubicBezTo>
                <a:cubicBezTo>
                  <a:pt x="2150" y="75"/>
                  <a:pt x="2150" y="75"/>
                  <a:pt x="2150" y="75"/>
                </a:cubicBezTo>
                <a:cubicBezTo>
                  <a:pt x="2152" y="78"/>
                  <a:pt x="2152" y="78"/>
                  <a:pt x="2152" y="78"/>
                </a:cubicBezTo>
                <a:cubicBezTo>
                  <a:pt x="2154" y="79"/>
                  <a:pt x="2154" y="79"/>
                  <a:pt x="2154" y="79"/>
                </a:cubicBezTo>
                <a:cubicBezTo>
                  <a:pt x="2158" y="84"/>
                  <a:pt x="2158" y="84"/>
                  <a:pt x="2158" y="84"/>
                </a:cubicBezTo>
                <a:cubicBezTo>
                  <a:pt x="2159" y="88"/>
                  <a:pt x="2159" y="88"/>
                  <a:pt x="2159" y="88"/>
                </a:cubicBezTo>
                <a:cubicBezTo>
                  <a:pt x="2162" y="91"/>
                  <a:pt x="2162" y="91"/>
                  <a:pt x="2162" y="91"/>
                </a:cubicBezTo>
                <a:cubicBezTo>
                  <a:pt x="2162" y="93"/>
                  <a:pt x="2162" y="93"/>
                  <a:pt x="2162" y="93"/>
                </a:cubicBezTo>
                <a:cubicBezTo>
                  <a:pt x="2160" y="97"/>
                  <a:pt x="2160" y="97"/>
                  <a:pt x="2160" y="97"/>
                </a:cubicBezTo>
                <a:cubicBezTo>
                  <a:pt x="2159" y="97"/>
                  <a:pt x="2159" y="97"/>
                  <a:pt x="2159" y="97"/>
                </a:cubicBezTo>
                <a:cubicBezTo>
                  <a:pt x="2157" y="97"/>
                  <a:pt x="2157" y="97"/>
                  <a:pt x="2157" y="97"/>
                </a:cubicBezTo>
                <a:cubicBezTo>
                  <a:pt x="2159" y="100"/>
                  <a:pt x="2159" y="100"/>
                  <a:pt x="2159" y="100"/>
                </a:cubicBezTo>
                <a:cubicBezTo>
                  <a:pt x="2162" y="100"/>
                  <a:pt x="2162" y="100"/>
                  <a:pt x="2162" y="100"/>
                </a:cubicBezTo>
                <a:cubicBezTo>
                  <a:pt x="2164" y="102"/>
                  <a:pt x="2164" y="102"/>
                  <a:pt x="2164" y="102"/>
                </a:cubicBezTo>
                <a:cubicBezTo>
                  <a:pt x="2168" y="106"/>
                  <a:pt x="2168" y="106"/>
                  <a:pt x="2168" y="106"/>
                </a:cubicBezTo>
                <a:cubicBezTo>
                  <a:pt x="2172" y="107"/>
                  <a:pt x="2172" y="107"/>
                  <a:pt x="2172" y="107"/>
                </a:cubicBezTo>
                <a:cubicBezTo>
                  <a:pt x="2172" y="107"/>
                  <a:pt x="2172" y="107"/>
                  <a:pt x="2172" y="107"/>
                </a:cubicBezTo>
                <a:cubicBezTo>
                  <a:pt x="2174" y="107"/>
                  <a:pt x="2174" y="107"/>
                  <a:pt x="2174" y="107"/>
                </a:cubicBezTo>
                <a:cubicBezTo>
                  <a:pt x="2177" y="105"/>
                  <a:pt x="2177" y="105"/>
                  <a:pt x="2177" y="105"/>
                </a:cubicBezTo>
                <a:cubicBezTo>
                  <a:pt x="2180" y="104"/>
                  <a:pt x="2180" y="104"/>
                  <a:pt x="2180" y="104"/>
                </a:cubicBezTo>
                <a:cubicBezTo>
                  <a:pt x="2184" y="106"/>
                  <a:pt x="2184" y="106"/>
                  <a:pt x="2184" y="106"/>
                </a:cubicBezTo>
                <a:cubicBezTo>
                  <a:pt x="2187" y="107"/>
                  <a:pt x="2187" y="107"/>
                  <a:pt x="2187" y="107"/>
                </a:cubicBezTo>
                <a:cubicBezTo>
                  <a:pt x="2189" y="108"/>
                  <a:pt x="2189" y="108"/>
                  <a:pt x="2189" y="108"/>
                </a:cubicBezTo>
                <a:cubicBezTo>
                  <a:pt x="2190" y="110"/>
                  <a:pt x="2190" y="110"/>
                  <a:pt x="2190" y="110"/>
                </a:cubicBezTo>
                <a:cubicBezTo>
                  <a:pt x="2190" y="114"/>
                  <a:pt x="2190" y="114"/>
                  <a:pt x="2190" y="114"/>
                </a:cubicBezTo>
                <a:cubicBezTo>
                  <a:pt x="2189" y="110"/>
                  <a:pt x="2189" y="110"/>
                  <a:pt x="2189" y="110"/>
                </a:cubicBezTo>
                <a:cubicBezTo>
                  <a:pt x="2188" y="108"/>
                  <a:pt x="2188" y="108"/>
                  <a:pt x="2188" y="108"/>
                </a:cubicBezTo>
                <a:cubicBezTo>
                  <a:pt x="2185" y="108"/>
                  <a:pt x="2185" y="108"/>
                  <a:pt x="2185" y="108"/>
                </a:cubicBezTo>
                <a:cubicBezTo>
                  <a:pt x="2180" y="105"/>
                  <a:pt x="2180" y="105"/>
                  <a:pt x="2180" y="105"/>
                </a:cubicBezTo>
                <a:cubicBezTo>
                  <a:pt x="2178" y="105"/>
                  <a:pt x="2178" y="105"/>
                  <a:pt x="2178" y="105"/>
                </a:cubicBezTo>
                <a:cubicBezTo>
                  <a:pt x="2175" y="108"/>
                  <a:pt x="2175" y="108"/>
                  <a:pt x="2175" y="108"/>
                </a:cubicBezTo>
                <a:cubicBezTo>
                  <a:pt x="2175" y="111"/>
                  <a:pt x="2175" y="111"/>
                  <a:pt x="2175" y="111"/>
                </a:cubicBezTo>
                <a:cubicBezTo>
                  <a:pt x="2175" y="113"/>
                  <a:pt x="2175" y="113"/>
                  <a:pt x="2175" y="113"/>
                </a:cubicBezTo>
                <a:cubicBezTo>
                  <a:pt x="2171" y="108"/>
                  <a:pt x="2171" y="108"/>
                  <a:pt x="2171" y="108"/>
                </a:cubicBezTo>
                <a:cubicBezTo>
                  <a:pt x="2167" y="108"/>
                  <a:pt x="2167" y="108"/>
                  <a:pt x="2167" y="108"/>
                </a:cubicBezTo>
                <a:cubicBezTo>
                  <a:pt x="2165" y="107"/>
                  <a:pt x="2165" y="107"/>
                  <a:pt x="2165" y="107"/>
                </a:cubicBezTo>
                <a:cubicBezTo>
                  <a:pt x="2165" y="104"/>
                  <a:pt x="2165" y="104"/>
                  <a:pt x="2165" y="104"/>
                </a:cubicBezTo>
                <a:cubicBezTo>
                  <a:pt x="2163" y="102"/>
                  <a:pt x="2163" y="102"/>
                  <a:pt x="2163" y="102"/>
                </a:cubicBezTo>
                <a:cubicBezTo>
                  <a:pt x="2160" y="101"/>
                  <a:pt x="2160" y="101"/>
                  <a:pt x="2160" y="101"/>
                </a:cubicBezTo>
                <a:cubicBezTo>
                  <a:pt x="2157" y="101"/>
                  <a:pt x="2157" y="101"/>
                  <a:pt x="2157" y="101"/>
                </a:cubicBezTo>
                <a:cubicBezTo>
                  <a:pt x="2153" y="99"/>
                  <a:pt x="2153" y="99"/>
                  <a:pt x="2153" y="99"/>
                </a:cubicBezTo>
                <a:cubicBezTo>
                  <a:pt x="2154" y="98"/>
                  <a:pt x="2154" y="98"/>
                  <a:pt x="2154" y="98"/>
                </a:cubicBezTo>
                <a:cubicBezTo>
                  <a:pt x="2154" y="96"/>
                  <a:pt x="2154" y="96"/>
                  <a:pt x="2154" y="96"/>
                </a:cubicBezTo>
                <a:cubicBezTo>
                  <a:pt x="2155" y="95"/>
                  <a:pt x="2155" y="95"/>
                  <a:pt x="2155" y="95"/>
                </a:cubicBezTo>
                <a:cubicBezTo>
                  <a:pt x="2155" y="93"/>
                  <a:pt x="2155" y="93"/>
                  <a:pt x="2155" y="93"/>
                </a:cubicBezTo>
                <a:cubicBezTo>
                  <a:pt x="2155" y="88"/>
                  <a:pt x="2155" y="88"/>
                  <a:pt x="2155" y="88"/>
                </a:cubicBezTo>
                <a:cubicBezTo>
                  <a:pt x="2153" y="85"/>
                  <a:pt x="2153" y="85"/>
                  <a:pt x="2153" y="85"/>
                </a:cubicBezTo>
                <a:cubicBezTo>
                  <a:pt x="2152" y="84"/>
                  <a:pt x="2152" y="84"/>
                  <a:pt x="2152" y="84"/>
                </a:cubicBezTo>
                <a:cubicBezTo>
                  <a:pt x="2151" y="87"/>
                  <a:pt x="2151" y="87"/>
                  <a:pt x="2151" y="87"/>
                </a:cubicBezTo>
                <a:cubicBezTo>
                  <a:pt x="2149" y="88"/>
                  <a:pt x="2149" y="88"/>
                  <a:pt x="2149" y="88"/>
                </a:cubicBezTo>
                <a:cubicBezTo>
                  <a:pt x="2149" y="90"/>
                  <a:pt x="2149" y="90"/>
                  <a:pt x="2149" y="90"/>
                </a:cubicBezTo>
                <a:cubicBezTo>
                  <a:pt x="2148" y="92"/>
                  <a:pt x="2148" y="92"/>
                  <a:pt x="2148" y="92"/>
                </a:cubicBezTo>
                <a:cubicBezTo>
                  <a:pt x="2149" y="93"/>
                  <a:pt x="2149" y="93"/>
                  <a:pt x="2149" y="93"/>
                </a:cubicBezTo>
                <a:cubicBezTo>
                  <a:pt x="2148" y="95"/>
                  <a:pt x="2148" y="95"/>
                  <a:pt x="2148" y="95"/>
                </a:cubicBezTo>
                <a:cubicBezTo>
                  <a:pt x="2147" y="95"/>
                  <a:pt x="2147" y="95"/>
                  <a:pt x="2147" y="95"/>
                </a:cubicBezTo>
                <a:cubicBezTo>
                  <a:pt x="2146" y="89"/>
                  <a:pt x="2146" y="89"/>
                  <a:pt x="2146" y="89"/>
                </a:cubicBezTo>
                <a:cubicBezTo>
                  <a:pt x="2147" y="87"/>
                  <a:pt x="2147" y="87"/>
                  <a:pt x="2147" y="87"/>
                </a:cubicBezTo>
                <a:cubicBezTo>
                  <a:pt x="2147" y="85"/>
                  <a:pt x="2147" y="85"/>
                  <a:pt x="2147" y="85"/>
                </a:cubicBezTo>
                <a:cubicBezTo>
                  <a:pt x="2144" y="82"/>
                  <a:pt x="2144" y="82"/>
                  <a:pt x="2144" y="82"/>
                </a:cubicBezTo>
                <a:cubicBezTo>
                  <a:pt x="2144" y="79"/>
                  <a:pt x="2144" y="79"/>
                  <a:pt x="2144" y="79"/>
                </a:cubicBezTo>
                <a:cubicBezTo>
                  <a:pt x="2142" y="77"/>
                  <a:pt x="2142" y="77"/>
                  <a:pt x="2142" y="77"/>
                </a:cubicBezTo>
                <a:cubicBezTo>
                  <a:pt x="2143" y="74"/>
                  <a:pt x="2143" y="74"/>
                  <a:pt x="2143" y="74"/>
                </a:cubicBezTo>
                <a:cubicBezTo>
                  <a:pt x="2145" y="72"/>
                  <a:pt x="2145" y="72"/>
                  <a:pt x="2145" y="72"/>
                </a:cubicBezTo>
                <a:cubicBezTo>
                  <a:pt x="2146" y="71"/>
                  <a:pt x="2146" y="71"/>
                  <a:pt x="2146" y="71"/>
                </a:cubicBezTo>
                <a:cubicBezTo>
                  <a:pt x="2145" y="69"/>
                  <a:pt x="2145" y="69"/>
                  <a:pt x="2145" y="69"/>
                </a:cubicBezTo>
                <a:cubicBezTo>
                  <a:pt x="2146" y="65"/>
                  <a:pt x="2146" y="65"/>
                  <a:pt x="2146" y="65"/>
                </a:cubicBezTo>
                <a:cubicBezTo>
                  <a:pt x="2143" y="65"/>
                  <a:pt x="2143" y="65"/>
                  <a:pt x="2143" y="65"/>
                </a:cubicBezTo>
                <a:cubicBezTo>
                  <a:pt x="2143" y="65"/>
                  <a:pt x="2143" y="65"/>
                  <a:pt x="2143" y="65"/>
                </a:cubicBezTo>
                <a:cubicBezTo>
                  <a:pt x="2141" y="64"/>
                  <a:pt x="2141" y="64"/>
                  <a:pt x="2141" y="64"/>
                </a:cubicBezTo>
                <a:cubicBezTo>
                  <a:pt x="2137" y="66"/>
                  <a:pt x="2137" y="66"/>
                  <a:pt x="2137" y="66"/>
                </a:cubicBezTo>
                <a:cubicBezTo>
                  <a:pt x="2131" y="67"/>
                  <a:pt x="2131" y="67"/>
                  <a:pt x="2131" y="67"/>
                </a:cubicBezTo>
                <a:cubicBezTo>
                  <a:pt x="2128" y="67"/>
                  <a:pt x="2128" y="67"/>
                  <a:pt x="2128" y="67"/>
                </a:cubicBezTo>
                <a:cubicBezTo>
                  <a:pt x="2124" y="62"/>
                  <a:pt x="2124" y="62"/>
                  <a:pt x="2124" y="62"/>
                </a:cubicBezTo>
                <a:cubicBezTo>
                  <a:pt x="2122" y="61"/>
                  <a:pt x="2122" y="61"/>
                  <a:pt x="2122" y="61"/>
                </a:cubicBezTo>
                <a:cubicBezTo>
                  <a:pt x="2121" y="59"/>
                  <a:pt x="2121" y="59"/>
                  <a:pt x="2121" y="59"/>
                </a:cubicBezTo>
                <a:cubicBezTo>
                  <a:pt x="2116" y="59"/>
                  <a:pt x="2116" y="59"/>
                  <a:pt x="2116" y="59"/>
                </a:cubicBezTo>
                <a:cubicBezTo>
                  <a:pt x="2113" y="57"/>
                  <a:pt x="2113" y="57"/>
                  <a:pt x="2113" y="57"/>
                </a:cubicBezTo>
                <a:cubicBezTo>
                  <a:pt x="2111" y="54"/>
                  <a:pt x="2111" y="54"/>
                  <a:pt x="2111" y="54"/>
                </a:cubicBezTo>
                <a:cubicBezTo>
                  <a:pt x="2104" y="54"/>
                  <a:pt x="2104" y="54"/>
                  <a:pt x="2104" y="54"/>
                </a:cubicBezTo>
                <a:cubicBezTo>
                  <a:pt x="2102" y="54"/>
                  <a:pt x="2102" y="54"/>
                  <a:pt x="2102" y="54"/>
                </a:cubicBezTo>
                <a:cubicBezTo>
                  <a:pt x="2099" y="55"/>
                  <a:pt x="2099" y="55"/>
                  <a:pt x="2099" y="55"/>
                </a:cubicBezTo>
                <a:cubicBezTo>
                  <a:pt x="2097" y="59"/>
                  <a:pt x="2097" y="59"/>
                  <a:pt x="2097" y="59"/>
                </a:cubicBezTo>
                <a:cubicBezTo>
                  <a:pt x="2097" y="61"/>
                  <a:pt x="2097" y="61"/>
                  <a:pt x="2097" y="61"/>
                </a:cubicBezTo>
                <a:cubicBezTo>
                  <a:pt x="2095" y="62"/>
                  <a:pt x="2095" y="62"/>
                  <a:pt x="2095" y="62"/>
                </a:cubicBezTo>
                <a:cubicBezTo>
                  <a:pt x="2094" y="61"/>
                  <a:pt x="2094" y="61"/>
                  <a:pt x="2094" y="61"/>
                </a:cubicBezTo>
                <a:cubicBezTo>
                  <a:pt x="2094" y="62"/>
                  <a:pt x="2094" y="62"/>
                  <a:pt x="2094" y="62"/>
                </a:cubicBezTo>
                <a:cubicBezTo>
                  <a:pt x="2095" y="64"/>
                  <a:pt x="2095" y="64"/>
                  <a:pt x="2095" y="64"/>
                </a:cubicBezTo>
                <a:cubicBezTo>
                  <a:pt x="2099" y="62"/>
                  <a:pt x="2099" y="62"/>
                  <a:pt x="2099" y="62"/>
                </a:cubicBezTo>
                <a:cubicBezTo>
                  <a:pt x="2102" y="63"/>
                  <a:pt x="2102" y="63"/>
                  <a:pt x="2102" y="63"/>
                </a:cubicBezTo>
                <a:cubicBezTo>
                  <a:pt x="2104" y="66"/>
                  <a:pt x="2104" y="66"/>
                  <a:pt x="2104" y="66"/>
                </a:cubicBezTo>
                <a:cubicBezTo>
                  <a:pt x="2102" y="70"/>
                  <a:pt x="2102" y="70"/>
                  <a:pt x="2102" y="70"/>
                </a:cubicBezTo>
                <a:cubicBezTo>
                  <a:pt x="2099" y="71"/>
                  <a:pt x="2099" y="71"/>
                  <a:pt x="2099" y="71"/>
                </a:cubicBezTo>
                <a:cubicBezTo>
                  <a:pt x="2095" y="69"/>
                  <a:pt x="2095" y="69"/>
                  <a:pt x="2095" y="69"/>
                </a:cubicBezTo>
                <a:cubicBezTo>
                  <a:pt x="2092" y="66"/>
                  <a:pt x="2092" y="66"/>
                  <a:pt x="2092" y="66"/>
                </a:cubicBezTo>
                <a:cubicBezTo>
                  <a:pt x="2090" y="66"/>
                  <a:pt x="2090" y="66"/>
                  <a:pt x="2090" y="66"/>
                </a:cubicBezTo>
                <a:cubicBezTo>
                  <a:pt x="2087" y="68"/>
                  <a:pt x="2087" y="68"/>
                  <a:pt x="2087" y="68"/>
                </a:cubicBezTo>
                <a:cubicBezTo>
                  <a:pt x="2086" y="69"/>
                  <a:pt x="2086" y="69"/>
                  <a:pt x="2086" y="69"/>
                </a:cubicBezTo>
                <a:cubicBezTo>
                  <a:pt x="2085" y="70"/>
                  <a:pt x="2085" y="70"/>
                  <a:pt x="2085" y="70"/>
                </a:cubicBezTo>
                <a:cubicBezTo>
                  <a:pt x="2088" y="74"/>
                  <a:pt x="2088" y="74"/>
                  <a:pt x="2088" y="74"/>
                </a:cubicBezTo>
                <a:cubicBezTo>
                  <a:pt x="2089" y="74"/>
                  <a:pt x="2089" y="74"/>
                  <a:pt x="2089" y="74"/>
                </a:cubicBezTo>
                <a:cubicBezTo>
                  <a:pt x="2090" y="77"/>
                  <a:pt x="2090" y="77"/>
                  <a:pt x="2090" y="77"/>
                </a:cubicBezTo>
                <a:cubicBezTo>
                  <a:pt x="2094" y="80"/>
                  <a:pt x="2094" y="80"/>
                  <a:pt x="2094" y="80"/>
                </a:cubicBezTo>
                <a:cubicBezTo>
                  <a:pt x="2097" y="80"/>
                  <a:pt x="2097" y="80"/>
                  <a:pt x="2097" y="80"/>
                </a:cubicBezTo>
                <a:cubicBezTo>
                  <a:pt x="2099" y="82"/>
                  <a:pt x="2099" y="82"/>
                  <a:pt x="2099" y="82"/>
                </a:cubicBezTo>
                <a:cubicBezTo>
                  <a:pt x="2104" y="82"/>
                  <a:pt x="2104" y="82"/>
                  <a:pt x="2104" y="82"/>
                </a:cubicBezTo>
                <a:cubicBezTo>
                  <a:pt x="2105" y="81"/>
                  <a:pt x="2105" y="81"/>
                  <a:pt x="2105" y="81"/>
                </a:cubicBezTo>
                <a:cubicBezTo>
                  <a:pt x="2106" y="81"/>
                  <a:pt x="2106" y="81"/>
                  <a:pt x="2106" y="81"/>
                </a:cubicBezTo>
                <a:cubicBezTo>
                  <a:pt x="2106" y="82"/>
                  <a:pt x="2106" y="82"/>
                  <a:pt x="2106" y="82"/>
                </a:cubicBezTo>
                <a:cubicBezTo>
                  <a:pt x="2110" y="82"/>
                  <a:pt x="2110" y="82"/>
                  <a:pt x="2110" y="82"/>
                </a:cubicBezTo>
                <a:cubicBezTo>
                  <a:pt x="2111" y="85"/>
                  <a:pt x="2111" y="85"/>
                  <a:pt x="2111" y="85"/>
                </a:cubicBezTo>
                <a:cubicBezTo>
                  <a:pt x="2112" y="86"/>
                  <a:pt x="2112" y="86"/>
                  <a:pt x="2112" y="86"/>
                </a:cubicBezTo>
                <a:cubicBezTo>
                  <a:pt x="2113" y="88"/>
                  <a:pt x="2113" y="88"/>
                  <a:pt x="2113" y="88"/>
                </a:cubicBezTo>
                <a:cubicBezTo>
                  <a:pt x="2117" y="88"/>
                  <a:pt x="2117" y="88"/>
                  <a:pt x="2117" y="88"/>
                </a:cubicBezTo>
                <a:cubicBezTo>
                  <a:pt x="2119" y="87"/>
                  <a:pt x="2119" y="87"/>
                  <a:pt x="2119" y="87"/>
                </a:cubicBezTo>
                <a:cubicBezTo>
                  <a:pt x="2117" y="89"/>
                  <a:pt x="2117" y="89"/>
                  <a:pt x="2117" y="89"/>
                </a:cubicBezTo>
                <a:cubicBezTo>
                  <a:pt x="2113" y="90"/>
                  <a:pt x="2113" y="90"/>
                  <a:pt x="2113" y="90"/>
                </a:cubicBezTo>
                <a:cubicBezTo>
                  <a:pt x="2110" y="88"/>
                  <a:pt x="2110" y="88"/>
                  <a:pt x="2110" y="88"/>
                </a:cubicBezTo>
                <a:cubicBezTo>
                  <a:pt x="2108" y="88"/>
                  <a:pt x="2108" y="88"/>
                  <a:pt x="2108" y="88"/>
                </a:cubicBezTo>
                <a:cubicBezTo>
                  <a:pt x="2106" y="85"/>
                  <a:pt x="2106" y="85"/>
                  <a:pt x="2106" y="85"/>
                </a:cubicBezTo>
                <a:cubicBezTo>
                  <a:pt x="2104" y="84"/>
                  <a:pt x="2104" y="84"/>
                  <a:pt x="2104" y="84"/>
                </a:cubicBezTo>
                <a:cubicBezTo>
                  <a:pt x="2102" y="85"/>
                  <a:pt x="2102" y="85"/>
                  <a:pt x="2102" y="85"/>
                </a:cubicBezTo>
                <a:cubicBezTo>
                  <a:pt x="2100" y="85"/>
                  <a:pt x="2100" y="85"/>
                  <a:pt x="2100" y="85"/>
                </a:cubicBezTo>
                <a:cubicBezTo>
                  <a:pt x="2098" y="88"/>
                  <a:pt x="2098" y="88"/>
                  <a:pt x="2098" y="88"/>
                </a:cubicBezTo>
                <a:cubicBezTo>
                  <a:pt x="2097" y="86"/>
                  <a:pt x="2097" y="86"/>
                  <a:pt x="2097" y="86"/>
                </a:cubicBezTo>
                <a:cubicBezTo>
                  <a:pt x="2095" y="85"/>
                  <a:pt x="2095" y="85"/>
                  <a:pt x="2095" y="85"/>
                </a:cubicBezTo>
                <a:cubicBezTo>
                  <a:pt x="2093" y="86"/>
                  <a:pt x="2093" y="86"/>
                  <a:pt x="2093" y="86"/>
                </a:cubicBezTo>
                <a:cubicBezTo>
                  <a:pt x="2090" y="86"/>
                  <a:pt x="2090" y="86"/>
                  <a:pt x="2090" y="86"/>
                </a:cubicBezTo>
                <a:cubicBezTo>
                  <a:pt x="2087" y="84"/>
                  <a:pt x="2087" y="84"/>
                  <a:pt x="2087" y="84"/>
                </a:cubicBezTo>
                <a:cubicBezTo>
                  <a:pt x="2085" y="84"/>
                  <a:pt x="2085" y="84"/>
                  <a:pt x="2085" y="84"/>
                </a:cubicBezTo>
                <a:cubicBezTo>
                  <a:pt x="2084" y="83"/>
                  <a:pt x="2084" y="83"/>
                  <a:pt x="2084" y="83"/>
                </a:cubicBezTo>
                <a:cubicBezTo>
                  <a:pt x="2085" y="82"/>
                  <a:pt x="2085" y="82"/>
                  <a:pt x="2085" y="82"/>
                </a:cubicBezTo>
                <a:cubicBezTo>
                  <a:pt x="2085" y="80"/>
                  <a:pt x="2085" y="80"/>
                  <a:pt x="2085" y="80"/>
                </a:cubicBezTo>
                <a:cubicBezTo>
                  <a:pt x="2084" y="79"/>
                  <a:pt x="2084" y="79"/>
                  <a:pt x="2084" y="79"/>
                </a:cubicBezTo>
                <a:cubicBezTo>
                  <a:pt x="2084" y="77"/>
                  <a:pt x="2084" y="77"/>
                  <a:pt x="2084" y="77"/>
                </a:cubicBezTo>
                <a:cubicBezTo>
                  <a:pt x="2081" y="74"/>
                  <a:pt x="2081" y="74"/>
                  <a:pt x="2081" y="74"/>
                </a:cubicBezTo>
                <a:cubicBezTo>
                  <a:pt x="2079" y="72"/>
                  <a:pt x="2079" y="72"/>
                  <a:pt x="2079" y="72"/>
                </a:cubicBezTo>
                <a:cubicBezTo>
                  <a:pt x="2080" y="70"/>
                  <a:pt x="2080" y="70"/>
                  <a:pt x="2080" y="70"/>
                </a:cubicBezTo>
                <a:cubicBezTo>
                  <a:pt x="2079" y="67"/>
                  <a:pt x="2079" y="67"/>
                  <a:pt x="2079" y="67"/>
                </a:cubicBezTo>
                <a:cubicBezTo>
                  <a:pt x="2079" y="62"/>
                  <a:pt x="2079" y="62"/>
                  <a:pt x="2079" y="62"/>
                </a:cubicBezTo>
                <a:cubicBezTo>
                  <a:pt x="2077" y="60"/>
                  <a:pt x="2077" y="60"/>
                  <a:pt x="2077" y="60"/>
                </a:cubicBezTo>
                <a:cubicBezTo>
                  <a:pt x="2076" y="57"/>
                  <a:pt x="2076" y="57"/>
                  <a:pt x="2076" y="57"/>
                </a:cubicBezTo>
                <a:cubicBezTo>
                  <a:pt x="2076" y="56"/>
                  <a:pt x="2076" y="56"/>
                  <a:pt x="2076" y="56"/>
                </a:cubicBezTo>
                <a:cubicBezTo>
                  <a:pt x="2074" y="56"/>
                  <a:pt x="2074" y="56"/>
                  <a:pt x="2074" y="56"/>
                </a:cubicBezTo>
                <a:cubicBezTo>
                  <a:pt x="2074" y="53"/>
                  <a:pt x="2074" y="53"/>
                  <a:pt x="2074" y="53"/>
                </a:cubicBezTo>
                <a:cubicBezTo>
                  <a:pt x="2071" y="51"/>
                  <a:pt x="2071" y="51"/>
                  <a:pt x="2071" y="51"/>
                </a:cubicBezTo>
                <a:cubicBezTo>
                  <a:pt x="2069" y="52"/>
                  <a:pt x="2069" y="52"/>
                  <a:pt x="2069" y="52"/>
                </a:cubicBezTo>
                <a:cubicBezTo>
                  <a:pt x="2074" y="60"/>
                  <a:pt x="2074" y="60"/>
                  <a:pt x="2074" y="60"/>
                </a:cubicBezTo>
                <a:cubicBezTo>
                  <a:pt x="2075" y="65"/>
                  <a:pt x="2075" y="65"/>
                  <a:pt x="2075" y="65"/>
                </a:cubicBezTo>
                <a:cubicBezTo>
                  <a:pt x="2074" y="70"/>
                  <a:pt x="2074" y="70"/>
                  <a:pt x="2074" y="70"/>
                </a:cubicBezTo>
                <a:cubicBezTo>
                  <a:pt x="2071" y="73"/>
                  <a:pt x="2071" y="73"/>
                  <a:pt x="2071" y="73"/>
                </a:cubicBezTo>
                <a:cubicBezTo>
                  <a:pt x="2069" y="76"/>
                  <a:pt x="2069" y="76"/>
                  <a:pt x="2069" y="76"/>
                </a:cubicBezTo>
                <a:cubicBezTo>
                  <a:pt x="2069" y="77"/>
                  <a:pt x="2069" y="77"/>
                  <a:pt x="2069" y="77"/>
                </a:cubicBezTo>
                <a:cubicBezTo>
                  <a:pt x="2070" y="78"/>
                  <a:pt x="2070" y="78"/>
                  <a:pt x="2070" y="78"/>
                </a:cubicBezTo>
                <a:cubicBezTo>
                  <a:pt x="2071" y="81"/>
                  <a:pt x="2071" y="81"/>
                  <a:pt x="2071" y="81"/>
                </a:cubicBezTo>
                <a:cubicBezTo>
                  <a:pt x="2069" y="85"/>
                  <a:pt x="2069" y="85"/>
                  <a:pt x="2069" y="85"/>
                </a:cubicBezTo>
                <a:cubicBezTo>
                  <a:pt x="2069" y="88"/>
                  <a:pt x="2069" y="88"/>
                  <a:pt x="2069" y="88"/>
                </a:cubicBezTo>
                <a:cubicBezTo>
                  <a:pt x="2073" y="90"/>
                  <a:pt x="2073" y="90"/>
                  <a:pt x="2073" y="90"/>
                </a:cubicBezTo>
                <a:cubicBezTo>
                  <a:pt x="2078" y="94"/>
                  <a:pt x="2078" y="94"/>
                  <a:pt x="2078" y="94"/>
                </a:cubicBezTo>
                <a:cubicBezTo>
                  <a:pt x="2079" y="97"/>
                  <a:pt x="2079" y="97"/>
                  <a:pt x="2079" y="97"/>
                </a:cubicBezTo>
                <a:cubicBezTo>
                  <a:pt x="2082" y="97"/>
                  <a:pt x="2082" y="97"/>
                  <a:pt x="2082" y="97"/>
                </a:cubicBezTo>
                <a:cubicBezTo>
                  <a:pt x="2084" y="99"/>
                  <a:pt x="2084" y="99"/>
                  <a:pt x="2084" y="99"/>
                </a:cubicBezTo>
                <a:cubicBezTo>
                  <a:pt x="2086" y="103"/>
                  <a:pt x="2086" y="103"/>
                  <a:pt x="2086" y="103"/>
                </a:cubicBezTo>
                <a:cubicBezTo>
                  <a:pt x="2085" y="110"/>
                  <a:pt x="2085" y="110"/>
                  <a:pt x="2085" y="110"/>
                </a:cubicBezTo>
                <a:cubicBezTo>
                  <a:pt x="2084" y="112"/>
                  <a:pt x="2084" y="112"/>
                  <a:pt x="2084" y="112"/>
                </a:cubicBezTo>
                <a:cubicBezTo>
                  <a:pt x="2087" y="116"/>
                  <a:pt x="2087" y="116"/>
                  <a:pt x="2087" y="116"/>
                </a:cubicBezTo>
                <a:cubicBezTo>
                  <a:pt x="2086" y="120"/>
                  <a:pt x="2086" y="120"/>
                  <a:pt x="2086" y="120"/>
                </a:cubicBezTo>
                <a:cubicBezTo>
                  <a:pt x="2088" y="123"/>
                  <a:pt x="2088" y="123"/>
                  <a:pt x="2088" y="123"/>
                </a:cubicBezTo>
                <a:cubicBezTo>
                  <a:pt x="2091" y="127"/>
                  <a:pt x="2091" y="127"/>
                  <a:pt x="2091" y="127"/>
                </a:cubicBezTo>
                <a:cubicBezTo>
                  <a:pt x="2092" y="129"/>
                  <a:pt x="2092" y="129"/>
                  <a:pt x="2092" y="129"/>
                </a:cubicBezTo>
                <a:cubicBezTo>
                  <a:pt x="2091" y="132"/>
                  <a:pt x="2091" y="132"/>
                  <a:pt x="2091" y="132"/>
                </a:cubicBezTo>
                <a:cubicBezTo>
                  <a:pt x="2092" y="133"/>
                  <a:pt x="2092" y="133"/>
                  <a:pt x="2092" y="133"/>
                </a:cubicBezTo>
                <a:cubicBezTo>
                  <a:pt x="2095" y="134"/>
                  <a:pt x="2095" y="134"/>
                  <a:pt x="2095" y="134"/>
                </a:cubicBezTo>
                <a:cubicBezTo>
                  <a:pt x="2098" y="132"/>
                  <a:pt x="2098" y="132"/>
                  <a:pt x="2098" y="132"/>
                </a:cubicBezTo>
                <a:cubicBezTo>
                  <a:pt x="2102" y="133"/>
                  <a:pt x="2102" y="133"/>
                  <a:pt x="2102" y="133"/>
                </a:cubicBezTo>
                <a:cubicBezTo>
                  <a:pt x="2103" y="132"/>
                  <a:pt x="2103" y="132"/>
                  <a:pt x="2103" y="132"/>
                </a:cubicBezTo>
                <a:cubicBezTo>
                  <a:pt x="2104" y="129"/>
                  <a:pt x="2104" y="129"/>
                  <a:pt x="2104" y="129"/>
                </a:cubicBezTo>
                <a:cubicBezTo>
                  <a:pt x="2106" y="127"/>
                  <a:pt x="2106" y="127"/>
                  <a:pt x="2106" y="127"/>
                </a:cubicBezTo>
                <a:cubicBezTo>
                  <a:pt x="2109" y="127"/>
                  <a:pt x="2109" y="127"/>
                  <a:pt x="2109" y="127"/>
                </a:cubicBezTo>
                <a:cubicBezTo>
                  <a:pt x="2111" y="127"/>
                  <a:pt x="2111" y="127"/>
                  <a:pt x="2111" y="127"/>
                </a:cubicBezTo>
                <a:cubicBezTo>
                  <a:pt x="2114" y="129"/>
                  <a:pt x="2114" y="129"/>
                  <a:pt x="2114" y="129"/>
                </a:cubicBezTo>
                <a:cubicBezTo>
                  <a:pt x="2116" y="128"/>
                  <a:pt x="2116" y="128"/>
                  <a:pt x="2116" y="128"/>
                </a:cubicBezTo>
                <a:cubicBezTo>
                  <a:pt x="2118" y="131"/>
                  <a:pt x="2118" y="131"/>
                  <a:pt x="2118" y="131"/>
                </a:cubicBezTo>
                <a:cubicBezTo>
                  <a:pt x="2123" y="133"/>
                  <a:pt x="2123" y="133"/>
                  <a:pt x="2123" y="133"/>
                </a:cubicBezTo>
                <a:cubicBezTo>
                  <a:pt x="2126" y="132"/>
                  <a:pt x="2126" y="132"/>
                  <a:pt x="2126" y="132"/>
                </a:cubicBezTo>
                <a:cubicBezTo>
                  <a:pt x="2128" y="135"/>
                  <a:pt x="2128" y="135"/>
                  <a:pt x="2128" y="135"/>
                </a:cubicBezTo>
                <a:cubicBezTo>
                  <a:pt x="2128" y="137"/>
                  <a:pt x="2128" y="137"/>
                  <a:pt x="2128" y="137"/>
                </a:cubicBezTo>
                <a:cubicBezTo>
                  <a:pt x="2131" y="139"/>
                  <a:pt x="2131" y="139"/>
                  <a:pt x="2131" y="139"/>
                </a:cubicBezTo>
                <a:cubicBezTo>
                  <a:pt x="2132" y="140"/>
                  <a:pt x="2132" y="140"/>
                  <a:pt x="2132" y="140"/>
                </a:cubicBezTo>
                <a:cubicBezTo>
                  <a:pt x="2133" y="141"/>
                  <a:pt x="2133" y="141"/>
                  <a:pt x="2133" y="141"/>
                </a:cubicBezTo>
                <a:cubicBezTo>
                  <a:pt x="2133" y="142"/>
                  <a:pt x="2133" y="142"/>
                  <a:pt x="2133" y="142"/>
                </a:cubicBezTo>
                <a:cubicBezTo>
                  <a:pt x="2135" y="144"/>
                  <a:pt x="2135" y="144"/>
                  <a:pt x="2135" y="144"/>
                </a:cubicBezTo>
                <a:cubicBezTo>
                  <a:pt x="2133" y="145"/>
                  <a:pt x="2133" y="145"/>
                  <a:pt x="2133" y="145"/>
                </a:cubicBezTo>
                <a:cubicBezTo>
                  <a:pt x="2131" y="146"/>
                  <a:pt x="2131" y="146"/>
                  <a:pt x="2131" y="146"/>
                </a:cubicBezTo>
                <a:cubicBezTo>
                  <a:pt x="2131" y="149"/>
                  <a:pt x="2131" y="149"/>
                  <a:pt x="2131" y="149"/>
                </a:cubicBezTo>
                <a:cubicBezTo>
                  <a:pt x="2132" y="152"/>
                  <a:pt x="2132" y="152"/>
                  <a:pt x="2132" y="152"/>
                </a:cubicBezTo>
                <a:cubicBezTo>
                  <a:pt x="2134" y="153"/>
                  <a:pt x="2134" y="153"/>
                  <a:pt x="2134" y="153"/>
                </a:cubicBezTo>
                <a:cubicBezTo>
                  <a:pt x="2133" y="154"/>
                  <a:pt x="2133" y="154"/>
                  <a:pt x="2133" y="154"/>
                </a:cubicBezTo>
                <a:cubicBezTo>
                  <a:pt x="2134" y="156"/>
                  <a:pt x="2134" y="156"/>
                  <a:pt x="2134" y="156"/>
                </a:cubicBezTo>
                <a:cubicBezTo>
                  <a:pt x="2136" y="156"/>
                  <a:pt x="2136" y="156"/>
                  <a:pt x="2136" y="156"/>
                </a:cubicBezTo>
                <a:cubicBezTo>
                  <a:pt x="2138" y="158"/>
                  <a:pt x="2138" y="158"/>
                  <a:pt x="2138" y="158"/>
                </a:cubicBezTo>
                <a:cubicBezTo>
                  <a:pt x="2141" y="158"/>
                  <a:pt x="2141" y="158"/>
                  <a:pt x="2141" y="158"/>
                </a:cubicBezTo>
                <a:cubicBezTo>
                  <a:pt x="2142" y="155"/>
                  <a:pt x="2142" y="155"/>
                  <a:pt x="2142" y="155"/>
                </a:cubicBezTo>
                <a:cubicBezTo>
                  <a:pt x="2143" y="157"/>
                  <a:pt x="2143" y="157"/>
                  <a:pt x="2143" y="157"/>
                </a:cubicBezTo>
                <a:cubicBezTo>
                  <a:pt x="2145" y="156"/>
                  <a:pt x="2145" y="156"/>
                  <a:pt x="2145" y="156"/>
                </a:cubicBezTo>
                <a:cubicBezTo>
                  <a:pt x="2146" y="157"/>
                  <a:pt x="2146" y="157"/>
                  <a:pt x="2146" y="157"/>
                </a:cubicBezTo>
                <a:cubicBezTo>
                  <a:pt x="2145" y="157"/>
                  <a:pt x="2145" y="157"/>
                  <a:pt x="2145" y="157"/>
                </a:cubicBezTo>
                <a:cubicBezTo>
                  <a:pt x="2144" y="159"/>
                  <a:pt x="2144" y="159"/>
                  <a:pt x="2144" y="159"/>
                </a:cubicBezTo>
                <a:cubicBezTo>
                  <a:pt x="2141" y="159"/>
                  <a:pt x="2141" y="159"/>
                  <a:pt x="2141" y="159"/>
                </a:cubicBezTo>
                <a:cubicBezTo>
                  <a:pt x="2140" y="159"/>
                  <a:pt x="2140" y="159"/>
                  <a:pt x="2140" y="159"/>
                </a:cubicBezTo>
                <a:cubicBezTo>
                  <a:pt x="2137" y="160"/>
                  <a:pt x="2137" y="160"/>
                  <a:pt x="2137" y="160"/>
                </a:cubicBezTo>
                <a:cubicBezTo>
                  <a:pt x="2134" y="158"/>
                  <a:pt x="2134" y="158"/>
                  <a:pt x="2134" y="158"/>
                </a:cubicBezTo>
                <a:cubicBezTo>
                  <a:pt x="2132" y="158"/>
                  <a:pt x="2132" y="158"/>
                  <a:pt x="2132" y="158"/>
                </a:cubicBezTo>
                <a:cubicBezTo>
                  <a:pt x="2130" y="156"/>
                  <a:pt x="2130" y="156"/>
                  <a:pt x="2130" y="156"/>
                </a:cubicBezTo>
                <a:cubicBezTo>
                  <a:pt x="2131" y="155"/>
                  <a:pt x="2131" y="155"/>
                  <a:pt x="2131" y="155"/>
                </a:cubicBezTo>
                <a:cubicBezTo>
                  <a:pt x="2131" y="152"/>
                  <a:pt x="2131" y="152"/>
                  <a:pt x="2131" y="152"/>
                </a:cubicBezTo>
                <a:cubicBezTo>
                  <a:pt x="2129" y="150"/>
                  <a:pt x="2129" y="150"/>
                  <a:pt x="2129" y="150"/>
                </a:cubicBezTo>
                <a:cubicBezTo>
                  <a:pt x="2128" y="148"/>
                  <a:pt x="2128" y="148"/>
                  <a:pt x="2128" y="148"/>
                </a:cubicBezTo>
                <a:cubicBezTo>
                  <a:pt x="2127" y="146"/>
                  <a:pt x="2127" y="146"/>
                  <a:pt x="2127" y="146"/>
                </a:cubicBezTo>
                <a:cubicBezTo>
                  <a:pt x="2127" y="144"/>
                  <a:pt x="2127" y="144"/>
                  <a:pt x="2127" y="144"/>
                </a:cubicBezTo>
                <a:cubicBezTo>
                  <a:pt x="2124" y="141"/>
                  <a:pt x="2124" y="141"/>
                  <a:pt x="2124" y="141"/>
                </a:cubicBezTo>
                <a:cubicBezTo>
                  <a:pt x="2124" y="141"/>
                  <a:pt x="2124" y="141"/>
                  <a:pt x="2124" y="141"/>
                </a:cubicBezTo>
                <a:cubicBezTo>
                  <a:pt x="2123" y="139"/>
                  <a:pt x="2123" y="139"/>
                  <a:pt x="2123" y="139"/>
                </a:cubicBezTo>
                <a:cubicBezTo>
                  <a:pt x="2119" y="138"/>
                  <a:pt x="2119" y="138"/>
                  <a:pt x="2119" y="138"/>
                </a:cubicBezTo>
                <a:cubicBezTo>
                  <a:pt x="2119" y="135"/>
                  <a:pt x="2119" y="135"/>
                  <a:pt x="2119" y="135"/>
                </a:cubicBezTo>
                <a:cubicBezTo>
                  <a:pt x="2116" y="132"/>
                  <a:pt x="2116" y="132"/>
                  <a:pt x="2116" y="132"/>
                </a:cubicBezTo>
                <a:cubicBezTo>
                  <a:pt x="2113" y="132"/>
                  <a:pt x="2113" y="132"/>
                  <a:pt x="2113" y="132"/>
                </a:cubicBezTo>
                <a:cubicBezTo>
                  <a:pt x="2109" y="136"/>
                  <a:pt x="2109" y="136"/>
                  <a:pt x="2109" y="136"/>
                </a:cubicBezTo>
                <a:cubicBezTo>
                  <a:pt x="2107" y="136"/>
                  <a:pt x="2107" y="136"/>
                  <a:pt x="2107" y="136"/>
                </a:cubicBezTo>
                <a:cubicBezTo>
                  <a:pt x="2105" y="139"/>
                  <a:pt x="2105" y="139"/>
                  <a:pt x="2105" y="139"/>
                </a:cubicBezTo>
                <a:cubicBezTo>
                  <a:pt x="2102" y="141"/>
                  <a:pt x="2102" y="141"/>
                  <a:pt x="2102" y="141"/>
                </a:cubicBezTo>
                <a:cubicBezTo>
                  <a:pt x="2102" y="147"/>
                  <a:pt x="2102" y="147"/>
                  <a:pt x="2102" y="147"/>
                </a:cubicBezTo>
                <a:cubicBezTo>
                  <a:pt x="2103" y="149"/>
                  <a:pt x="2103" y="149"/>
                  <a:pt x="2103" y="149"/>
                </a:cubicBezTo>
                <a:cubicBezTo>
                  <a:pt x="2108" y="151"/>
                  <a:pt x="2108" y="151"/>
                  <a:pt x="2108" y="151"/>
                </a:cubicBezTo>
                <a:cubicBezTo>
                  <a:pt x="2111" y="159"/>
                  <a:pt x="2111" y="159"/>
                  <a:pt x="2111" y="159"/>
                </a:cubicBezTo>
                <a:cubicBezTo>
                  <a:pt x="2110" y="160"/>
                  <a:pt x="2110" y="160"/>
                  <a:pt x="2110" y="160"/>
                </a:cubicBezTo>
                <a:cubicBezTo>
                  <a:pt x="2107" y="166"/>
                  <a:pt x="2107" y="166"/>
                  <a:pt x="2107" y="166"/>
                </a:cubicBezTo>
                <a:cubicBezTo>
                  <a:pt x="2107" y="169"/>
                  <a:pt x="2107" y="169"/>
                  <a:pt x="2107" y="169"/>
                </a:cubicBezTo>
                <a:cubicBezTo>
                  <a:pt x="2108" y="172"/>
                  <a:pt x="2108" y="172"/>
                  <a:pt x="2108" y="172"/>
                </a:cubicBezTo>
                <a:cubicBezTo>
                  <a:pt x="2107" y="177"/>
                  <a:pt x="2107" y="177"/>
                  <a:pt x="2107" y="177"/>
                </a:cubicBezTo>
                <a:cubicBezTo>
                  <a:pt x="2106" y="179"/>
                  <a:pt x="2106" y="179"/>
                  <a:pt x="2106" y="179"/>
                </a:cubicBezTo>
                <a:cubicBezTo>
                  <a:pt x="2104" y="182"/>
                  <a:pt x="2104" y="182"/>
                  <a:pt x="2104" y="182"/>
                </a:cubicBezTo>
                <a:cubicBezTo>
                  <a:pt x="2103" y="183"/>
                  <a:pt x="2103" y="183"/>
                  <a:pt x="2103" y="183"/>
                </a:cubicBezTo>
                <a:cubicBezTo>
                  <a:pt x="2102" y="184"/>
                  <a:pt x="2102" y="184"/>
                  <a:pt x="2102" y="184"/>
                </a:cubicBezTo>
                <a:cubicBezTo>
                  <a:pt x="2100" y="186"/>
                  <a:pt x="2100" y="186"/>
                  <a:pt x="2100" y="186"/>
                </a:cubicBezTo>
                <a:cubicBezTo>
                  <a:pt x="2100" y="188"/>
                  <a:pt x="2100" y="188"/>
                  <a:pt x="2100" y="188"/>
                </a:cubicBezTo>
                <a:cubicBezTo>
                  <a:pt x="2101" y="190"/>
                  <a:pt x="2101" y="190"/>
                  <a:pt x="2101" y="190"/>
                </a:cubicBezTo>
                <a:cubicBezTo>
                  <a:pt x="2102" y="192"/>
                  <a:pt x="2102" y="192"/>
                  <a:pt x="2102" y="192"/>
                </a:cubicBezTo>
                <a:cubicBezTo>
                  <a:pt x="2099" y="194"/>
                  <a:pt x="2099" y="194"/>
                  <a:pt x="2099" y="194"/>
                </a:cubicBezTo>
                <a:cubicBezTo>
                  <a:pt x="2095" y="193"/>
                  <a:pt x="2095" y="193"/>
                  <a:pt x="2095" y="193"/>
                </a:cubicBezTo>
                <a:cubicBezTo>
                  <a:pt x="2094" y="192"/>
                  <a:pt x="2094" y="192"/>
                  <a:pt x="2094" y="192"/>
                </a:cubicBezTo>
                <a:cubicBezTo>
                  <a:pt x="2090" y="192"/>
                  <a:pt x="2090" y="192"/>
                  <a:pt x="2090" y="192"/>
                </a:cubicBezTo>
                <a:cubicBezTo>
                  <a:pt x="2087" y="192"/>
                  <a:pt x="2087" y="192"/>
                  <a:pt x="2087" y="192"/>
                </a:cubicBezTo>
                <a:cubicBezTo>
                  <a:pt x="2083" y="191"/>
                  <a:pt x="2083" y="191"/>
                  <a:pt x="2083" y="191"/>
                </a:cubicBezTo>
                <a:cubicBezTo>
                  <a:pt x="2076" y="190"/>
                  <a:pt x="2076" y="190"/>
                  <a:pt x="2076" y="190"/>
                </a:cubicBezTo>
                <a:cubicBezTo>
                  <a:pt x="2073" y="188"/>
                  <a:pt x="2073" y="188"/>
                  <a:pt x="2073" y="188"/>
                </a:cubicBezTo>
                <a:cubicBezTo>
                  <a:pt x="2072" y="186"/>
                  <a:pt x="2072" y="186"/>
                  <a:pt x="2072" y="186"/>
                </a:cubicBezTo>
                <a:cubicBezTo>
                  <a:pt x="2069" y="186"/>
                  <a:pt x="2069" y="186"/>
                  <a:pt x="2069" y="186"/>
                </a:cubicBezTo>
                <a:cubicBezTo>
                  <a:pt x="2068" y="188"/>
                  <a:pt x="2068" y="188"/>
                  <a:pt x="2068" y="188"/>
                </a:cubicBezTo>
                <a:cubicBezTo>
                  <a:pt x="2067" y="187"/>
                  <a:pt x="2067" y="187"/>
                  <a:pt x="2067" y="187"/>
                </a:cubicBezTo>
                <a:cubicBezTo>
                  <a:pt x="2066" y="187"/>
                  <a:pt x="2066" y="187"/>
                  <a:pt x="2066" y="187"/>
                </a:cubicBezTo>
                <a:cubicBezTo>
                  <a:pt x="2067" y="185"/>
                  <a:pt x="2067" y="185"/>
                  <a:pt x="2067" y="185"/>
                </a:cubicBezTo>
                <a:cubicBezTo>
                  <a:pt x="2070" y="184"/>
                  <a:pt x="2070" y="184"/>
                  <a:pt x="2070" y="184"/>
                </a:cubicBezTo>
                <a:cubicBezTo>
                  <a:pt x="2076" y="184"/>
                  <a:pt x="2076" y="184"/>
                  <a:pt x="2076" y="184"/>
                </a:cubicBezTo>
                <a:cubicBezTo>
                  <a:pt x="2077" y="182"/>
                  <a:pt x="2077" y="182"/>
                  <a:pt x="2077" y="182"/>
                </a:cubicBezTo>
                <a:cubicBezTo>
                  <a:pt x="2082" y="185"/>
                  <a:pt x="2082" y="185"/>
                  <a:pt x="2082" y="185"/>
                </a:cubicBezTo>
                <a:cubicBezTo>
                  <a:pt x="2083" y="185"/>
                  <a:pt x="2083" y="185"/>
                  <a:pt x="2083" y="185"/>
                </a:cubicBezTo>
                <a:cubicBezTo>
                  <a:pt x="2084" y="183"/>
                  <a:pt x="2084" y="183"/>
                  <a:pt x="2084" y="183"/>
                </a:cubicBezTo>
                <a:cubicBezTo>
                  <a:pt x="2086" y="183"/>
                  <a:pt x="2086" y="183"/>
                  <a:pt x="2086" y="183"/>
                </a:cubicBezTo>
                <a:cubicBezTo>
                  <a:pt x="2086" y="185"/>
                  <a:pt x="2086" y="185"/>
                  <a:pt x="2086" y="185"/>
                </a:cubicBezTo>
                <a:cubicBezTo>
                  <a:pt x="2083" y="187"/>
                  <a:pt x="2083" y="187"/>
                  <a:pt x="2083" y="187"/>
                </a:cubicBezTo>
                <a:cubicBezTo>
                  <a:pt x="2085" y="188"/>
                  <a:pt x="2085" y="188"/>
                  <a:pt x="2085" y="188"/>
                </a:cubicBezTo>
                <a:cubicBezTo>
                  <a:pt x="2088" y="188"/>
                  <a:pt x="2088" y="188"/>
                  <a:pt x="2088" y="188"/>
                </a:cubicBezTo>
                <a:cubicBezTo>
                  <a:pt x="2090" y="186"/>
                  <a:pt x="2090" y="186"/>
                  <a:pt x="2090" y="186"/>
                </a:cubicBezTo>
                <a:cubicBezTo>
                  <a:pt x="2092" y="185"/>
                  <a:pt x="2092" y="185"/>
                  <a:pt x="2092" y="185"/>
                </a:cubicBezTo>
                <a:cubicBezTo>
                  <a:pt x="2092" y="183"/>
                  <a:pt x="2092" y="183"/>
                  <a:pt x="2092" y="183"/>
                </a:cubicBezTo>
                <a:cubicBezTo>
                  <a:pt x="2090" y="181"/>
                  <a:pt x="2090" y="181"/>
                  <a:pt x="2090" y="181"/>
                </a:cubicBezTo>
                <a:cubicBezTo>
                  <a:pt x="2090" y="180"/>
                  <a:pt x="2090" y="180"/>
                  <a:pt x="2090" y="180"/>
                </a:cubicBezTo>
                <a:cubicBezTo>
                  <a:pt x="2092" y="181"/>
                  <a:pt x="2092" y="181"/>
                  <a:pt x="2092" y="181"/>
                </a:cubicBezTo>
                <a:cubicBezTo>
                  <a:pt x="2093" y="180"/>
                  <a:pt x="2093" y="180"/>
                  <a:pt x="2093" y="180"/>
                </a:cubicBezTo>
                <a:cubicBezTo>
                  <a:pt x="2093" y="176"/>
                  <a:pt x="2093" y="176"/>
                  <a:pt x="2093" y="176"/>
                </a:cubicBezTo>
                <a:cubicBezTo>
                  <a:pt x="2096" y="174"/>
                  <a:pt x="2096" y="174"/>
                  <a:pt x="2096" y="174"/>
                </a:cubicBezTo>
                <a:cubicBezTo>
                  <a:pt x="2095" y="173"/>
                  <a:pt x="2095" y="173"/>
                  <a:pt x="2095" y="173"/>
                </a:cubicBezTo>
                <a:cubicBezTo>
                  <a:pt x="2094" y="173"/>
                  <a:pt x="2094" y="173"/>
                  <a:pt x="2094" y="173"/>
                </a:cubicBezTo>
                <a:cubicBezTo>
                  <a:pt x="2093" y="173"/>
                  <a:pt x="2093" y="173"/>
                  <a:pt x="2093" y="173"/>
                </a:cubicBezTo>
                <a:cubicBezTo>
                  <a:pt x="2096" y="171"/>
                  <a:pt x="2096" y="171"/>
                  <a:pt x="2096" y="171"/>
                </a:cubicBezTo>
                <a:cubicBezTo>
                  <a:pt x="2096" y="167"/>
                  <a:pt x="2096" y="167"/>
                  <a:pt x="2096" y="167"/>
                </a:cubicBezTo>
                <a:cubicBezTo>
                  <a:pt x="2095" y="166"/>
                  <a:pt x="2095" y="166"/>
                  <a:pt x="2095" y="166"/>
                </a:cubicBezTo>
                <a:cubicBezTo>
                  <a:pt x="2096" y="164"/>
                  <a:pt x="2096" y="164"/>
                  <a:pt x="2096" y="164"/>
                </a:cubicBezTo>
                <a:cubicBezTo>
                  <a:pt x="2096" y="163"/>
                  <a:pt x="2096" y="163"/>
                  <a:pt x="2096" y="163"/>
                </a:cubicBezTo>
                <a:cubicBezTo>
                  <a:pt x="2098" y="162"/>
                  <a:pt x="2098" y="162"/>
                  <a:pt x="2098" y="162"/>
                </a:cubicBezTo>
                <a:cubicBezTo>
                  <a:pt x="2098" y="158"/>
                  <a:pt x="2098" y="158"/>
                  <a:pt x="2098" y="158"/>
                </a:cubicBezTo>
                <a:cubicBezTo>
                  <a:pt x="2095" y="156"/>
                  <a:pt x="2095" y="156"/>
                  <a:pt x="2095" y="156"/>
                </a:cubicBezTo>
                <a:cubicBezTo>
                  <a:pt x="2094" y="152"/>
                  <a:pt x="2094" y="152"/>
                  <a:pt x="2094" y="152"/>
                </a:cubicBezTo>
                <a:cubicBezTo>
                  <a:pt x="2095" y="150"/>
                  <a:pt x="2095" y="150"/>
                  <a:pt x="2095" y="150"/>
                </a:cubicBezTo>
                <a:cubicBezTo>
                  <a:pt x="2095" y="147"/>
                  <a:pt x="2095" y="147"/>
                  <a:pt x="2095" y="147"/>
                </a:cubicBezTo>
                <a:cubicBezTo>
                  <a:pt x="2096" y="148"/>
                  <a:pt x="2096" y="148"/>
                  <a:pt x="2096" y="148"/>
                </a:cubicBezTo>
                <a:cubicBezTo>
                  <a:pt x="2096" y="146"/>
                  <a:pt x="2096" y="146"/>
                  <a:pt x="2096" y="146"/>
                </a:cubicBezTo>
                <a:cubicBezTo>
                  <a:pt x="2093" y="143"/>
                  <a:pt x="2093" y="143"/>
                  <a:pt x="2093" y="143"/>
                </a:cubicBezTo>
                <a:cubicBezTo>
                  <a:pt x="2091" y="143"/>
                  <a:pt x="2091" y="143"/>
                  <a:pt x="2091" y="143"/>
                </a:cubicBezTo>
                <a:cubicBezTo>
                  <a:pt x="2090" y="141"/>
                  <a:pt x="2090" y="141"/>
                  <a:pt x="2090" y="141"/>
                </a:cubicBezTo>
                <a:cubicBezTo>
                  <a:pt x="2087" y="140"/>
                  <a:pt x="2087" y="140"/>
                  <a:pt x="2087" y="140"/>
                </a:cubicBezTo>
                <a:cubicBezTo>
                  <a:pt x="2083" y="135"/>
                  <a:pt x="2083" y="135"/>
                  <a:pt x="2083" y="135"/>
                </a:cubicBezTo>
                <a:cubicBezTo>
                  <a:pt x="2082" y="131"/>
                  <a:pt x="2082" y="131"/>
                  <a:pt x="2082" y="131"/>
                </a:cubicBezTo>
                <a:cubicBezTo>
                  <a:pt x="2081" y="130"/>
                  <a:pt x="2081" y="130"/>
                  <a:pt x="2081" y="130"/>
                </a:cubicBezTo>
                <a:cubicBezTo>
                  <a:pt x="2082" y="128"/>
                  <a:pt x="2082" y="128"/>
                  <a:pt x="2082" y="128"/>
                </a:cubicBezTo>
                <a:cubicBezTo>
                  <a:pt x="2079" y="126"/>
                  <a:pt x="2079" y="126"/>
                  <a:pt x="2079" y="126"/>
                </a:cubicBezTo>
                <a:cubicBezTo>
                  <a:pt x="2078" y="124"/>
                  <a:pt x="2078" y="124"/>
                  <a:pt x="2078" y="124"/>
                </a:cubicBezTo>
                <a:cubicBezTo>
                  <a:pt x="2079" y="122"/>
                  <a:pt x="2079" y="122"/>
                  <a:pt x="2079" y="122"/>
                </a:cubicBezTo>
                <a:cubicBezTo>
                  <a:pt x="2076" y="117"/>
                  <a:pt x="2076" y="117"/>
                  <a:pt x="2076" y="117"/>
                </a:cubicBezTo>
                <a:cubicBezTo>
                  <a:pt x="2076" y="114"/>
                  <a:pt x="2076" y="114"/>
                  <a:pt x="2076" y="114"/>
                </a:cubicBezTo>
                <a:cubicBezTo>
                  <a:pt x="2074" y="112"/>
                  <a:pt x="2074" y="112"/>
                  <a:pt x="2074" y="112"/>
                </a:cubicBezTo>
                <a:cubicBezTo>
                  <a:pt x="2074" y="110"/>
                  <a:pt x="2074" y="110"/>
                  <a:pt x="2074" y="110"/>
                </a:cubicBezTo>
                <a:cubicBezTo>
                  <a:pt x="2074" y="109"/>
                  <a:pt x="2074" y="109"/>
                  <a:pt x="2074" y="109"/>
                </a:cubicBezTo>
                <a:cubicBezTo>
                  <a:pt x="2073" y="107"/>
                  <a:pt x="2073" y="107"/>
                  <a:pt x="2073" y="107"/>
                </a:cubicBezTo>
                <a:cubicBezTo>
                  <a:pt x="2072" y="101"/>
                  <a:pt x="2072" y="101"/>
                  <a:pt x="2072" y="101"/>
                </a:cubicBezTo>
                <a:cubicBezTo>
                  <a:pt x="2071" y="99"/>
                  <a:pt x="2071" y="99"/>
                  <a:pt x="2071" y="99"/>
                </a:cubicBezTo>
                <a:cubicBezTo>
                  <a:pt x="2068" y="97"/>
                  <a:pt x="2068" y="97"/>
                  <a:pt x="2068" y="97"/>
                </a:cubicBezTo>
                <a:cubicBezTo>
                  <a:pt x="2067" y="93"/>
                  <a:pt x="2067" y="93"/>
                  <a:pt x="2067" y="93"/>
                </a:cubicBezTo>
                <a:cubicBezTo>
                  <a:pt x="2066" y="92"/>
                  <a:pt x="2066" y="92"/>
                  <a:pt x="2066" y="92"/>
                </a:cubicBezTo>
                <a:cubicBezTo>
                  <a:pt x="2065" y="93"/>
                  <a:pt x="2065" y="93"/>
                  <a:pt x="2065" y="93"/>
                </a:cubicBezTo>
                <a:cubicBezTo>
                  <a:pt x="2065" y="92"/>
                  <a:pt x="2065" y="92"/>
                  <a:pt x="2065" y="92"/>
                </a:cubicBezTo>
                <a:cubicBezTo>
                  <a:pt x="2062" y="92"/>
                  <a:pt x="2062" y="92"/>
                  <a:pt x="2062" y="92"/>
                </a:cubicBezTo>
                <a:cubicBezTo>
                  <a:pt x="2061" y="89"/>
                  <a:pt x="2061" y="89"/>
                  <a:pt x="2061" y="89"/>
                </a:cubicBezTo>
                <a:cubicBezTo>
                  <a:pt x="2059" y="87"/>
                  <a:pt x="2059" y="87"/>
                  <a:pt x="2059" y="87"/>
                </a:cubicBezTo>
                <a:cubicBezTo>
                  <a:pt x="2058" y="85"/>
                  <a:pt x="2058" y="85"/>
                  <a:pt x="2058" y="85"/>
                </a:cubicBezTo>
                <a:cubicBezTo>
                  <a:pt x="2059" y="84"/>
                  <a:pt x="2059" y="84"/>
                  <a:pt x="2059" y="84"/>
                </a:cubicBezTo>
                <a:cubicBezTo>
                  <a:pt x="2060" y="82"/>
                  <a:pt x="2060" y="82"/>
                  <a:pt x="2060" y="82"/>
                </a:cubicBezTo>
                <a:cubicBezTo>
                  <a:pt x="2059" y="80"/>
                  <a:pt x="2059" y="80"/>
                  <a:pt x="2059" y="80"/>
                </a:cubicBezTo>
                <a:cubicBezTo>
                  <a:pt x="2059" y="79"/>
                  <a:pt x="2059" y="79"/>
                  <a:pt x="2059" y="79"/>
                </a:cubicBezTo>
                <a:cubicBezTo>
                  <a:pt x="2058" y="77"/>
                  <a:pt x="2058" y="77"/>
                  <a:pt x="2058" y="77"/>
                </a:cubicBezTo>
                <a:cubicBezTo>
                  <a:pt x="2059" y="72"/>
                  <a:pt x="2059" y="72"/>
                  <a:pt x="2059" y="72"/>
                </a:cubicBezTo>
                <a:cubicBezTo>
                  <a:pt x="2058" y="69"/>
                  <a:pt x="2058" y="69"/>
                  <a:pt x="2058" y="69"/>
                </a:cubicBezTo>
                <a:cubicBezTo>
                  <a:pt x="2058" y="65"/>
                  <a:pt x="2058" y="65"/>
                  <a:pt x="2058" y="65"/>
                </a:cubicBezTo>
                <a:cubicBezTo>
                  <a:pt x="2057" y="64"/>
                  <a:pt x="2057" y="64"/>
                  <a:pt x="2057" y="64"/>
                </a:cubicBezTo>
                <a:cubicBezTo>
                  <a:pt x="2057" y="62"/>
                  <a:pt x="2057" y="62"/>
                  <a:pt x="2057" y="62"/>
                </a:cubicBezTo>
                <a:cubicBezTo>
                  <a:pt x="2055" y="59"/>
                  <a:pt x="2055" y="59"/>
                  <a:pt x="2055" y="59"/>
                </a:cubicBezTo>
                <a:cubicBezTo>
                  <a:pt x="2057" y="59"/>
                  <a:pt x="2057" y="59"/>
                  <a:pt x="2057" y="59"/>
                </a:cubicBezTo>
                <a:cubicBezTo>
                  <a:pt x="2056" y="57"/>
                  <a:pt x="2056" y="57"/>
                  <a:pt x="2056" y="57"/>
                </a:cubicBezTo>
                <a:cubicBezTo>
                  <a:pt x="2054" y="56"/>
                  <a:pt x="2054" y="56"/>
                  <a:pt x="2054" y="56"/>
                </a:cubicBezTo>
                <a:cubicBezTo>
                  <a:pt x="2051" y="56"/>
                  <a:pt x="2051" y="56"/>
                  <a:pt x="2051" y="56"/>
                </a:cubicBezTo>
                <a:cubicBezTo>
                  <a:pt x="2045" y="54"/>
                  <a:pt x="2045" y="54"/>
                  <a:pt x="2045" y="54"/>
                </a:cubicBezTo>
                <a:cubicBezTo>
                  <a:pt x="2043" y="54"/>
                  <a:pt x="2043" y="54"/>
                  <a:pt x="2043" y="54"/>
                </a:cubicBezTo>
                <a:cubicBezTo>
                  <a:pt x="2042" y="55"/>
                  <a:pt x="2042" y="55"/>
                  <a:pt x="2042" y="55"/>
                </a:cubicBezTo>
                <a:cubicBezTo>
                  <a:pt x="2040" y="54"/>
                  <a:pt x="2040" y="54"/>
                  <a:pt x="2040" y="54"/>
                </a:cubicBezTo>
                <a:cubicBezTo>
                  <a:pt x="2038" y="54"/>
                  <a:pt x="2038" y="54"/>
                  <a:pt x="2038" y="54"/>
                </a:cubicBezTo>
                <a:cubicBezTo>
                  <a:pt x="2036" y="55"/>
                  <a:pt x="2036" y="55"/>
                  <a:pt x="2036" y="55"/>
                </a:cubicBezTo>
                <a:cubicBezTo>
                  <a:pt x="2033" y="55"/>
                  <a:pt x="2033" y="55"/>
                  <a:pt x="2033" y="55"/>
                </a:cubicBezTo>
                <a:cubicBezTo>
                  <a:pt x="2031" y="56"/>
                  <a:pt x="2031" y="56"/>
                  <a:pt x="2031" y="56"/>
                </a:cubicBezTo>
                <a:cubicBezTo>
                  <a:pt x="2030" y="55"/>
                  <a:pt x="2030" y="55"/>
                  <a:pt x="2030" y="55"/>
                </a:cubicBezTo>
                <a:cubicBezTo>
                  <a:pt x="2031" y="54"/>
                  <a:pt x="2031" y="54"/>
                  <a:pt x="2031" y="54"/>
                </a:cubicBezTo>
                <a:cubicBezTo>
                  <a:pt x="2029" y="54"/>
                  <a:pt x="2029" y="54"/>
                  <a:pt x="2029" y="54"/>
                </a:cubicBezTo>
                <a:cubicBezTo>
                  <a:pt x="2027" y="54"/>
                  <a:pt x="2027" y="54"/>
                  <a:pt x="2027" y="54"/>
                </a:cubicBezTo>
                <a:cubicBezTo>
                  <a:pt x="2028" y="58"/>
                  <a:pt x="2028" y="58"/>
                  <a:pt x="2028" y="58"/>
                </a:cubicBezTo>
                <a:cubicBezTo>
                  <a:pt x="2027" y="62"/>
                  <a:pt x="2027" y="62"/>
                  <a:pt x="2027" y="62"/>
                </a:cubicBezTo>
                <a:cubicBezTo>
                  <a:pt x="2029" y="64"/>
                  <a:pt x="2029" y="64"/>
                  <a:pt x="2029" y="64"/>
                </a:cubicBezTo>
                <a:cubicBezTo>
                  <a:pt x="2028" y="65"/>
                  <a:pt x="2028" y="65"/>
                  <a:pt x="2028" y="65"/>
                </a:cubicBezTo>
                <a:cubicBezTo>
                  <a:pt x="2027" y="69"/>
                  <a:pt x="2027" y="69"/>
                  <a:pt x="2027" y="69"/>
                </a:cubicBezTo>
                <a:cubicBezTo>
                  <a:pt x="2028" y="70"/>
                  <a:pt x="2028" y="70"/>
                  <a:pt x="2028" y="70"/>
                </a:cubicBezTo>
                <a:cubicBezTo>
                  <a:pt x="2028" y="72"/>
                  <a:pt x="2028" y="72"/>
                  <a:pt x="2028" y="72"/>
                </a:cubicBezTo>
                <a:cubicBezTo>
                  <a:pt x="2029" y="74"/>
                  <a:pt x="2029" y="74"/>
                  <a:pt x="2029" y="74"/>
                </a:cubicBezTo>
                <a:cubicBezTo>
                  <a:pt x="2028" y="75"/>
                  <a:pt x="2028" y="75"/>
                  <a:pt x="2028" y="75"/>
                </a:cubicBezTo>
                <a:cubicBezTo>
                  <a:pt x="2028" y="78"/>
                  <a:pt x="2028" y="78"/>
                  <a:pt x="2028" y="78"/>
                </a:cubicBezTo>
                <a:cubicBezTo>
                  <a:pt x="2030" y="81"/>
                  <a:pt x="2030" y="81"/>
                  <a:pt x="2030" y="81"/>
                </a:cubicBezTo>
                <a:cubicBezTo>
                  <a:pt x="2029" y="83"/>
                  <a:pt x="2029" y="83"/>
                  <a:pt x="2029" y="83"/>
                </a:cubicBezTo>
                <a:cubicBezTo>
                  <a:pt x="2029" y="85"/>
                  <a:pt x="2029" y="85"/>
                  <a:pt x="2029" y="85"/>
                </a:cubicBezTo>
                <a:cubicBezTo>
                  <a:pt x="2030" y="88"/>
                  <a:pt x="2030" y="88"/>
                  <a:pt x="2030" y="88"/>
                </a:cubicBezTo>
                <a:cubicBezTo>
                  <a:pt x="2029" y="89"/>
                  <a:pt x="2029" y="89"/>
                  <a:pt x="2029" y="89"/>
                </a:cubicBezTo>
                <a:cubicBezTo>
                  <a:pt x="2027" y="90"/>
                  <a:pt x="2027" y="90"/>
                  <a:pt x="2027" y="90"/>
                </a:cubicBezTo>
                <a:cubicBezTo>
                  <a:pt x="2023" y="96"/>
                  <a:pt x="2023" y="96"/>
                  <a:pt x="2023" y="96"/>
                </a:cubicBezTo>
                <a:cubicBezTo>
                  <a:pt x="2022" y="97"/>
                  <a:pt x="2022" y="97"/>
                  <a:pt x="2022" y="97"/>
                </a:cubicBezTo>
                <a:cubicBezTo>
                  <a:pt x="2022" y="99"/>
                  <a:pt x="2022" y="99"/>
                  <a:pt x="2022" y="99"/>
                </a:cubicBezTo>
                <a:cubicBezTo>
                  <a:pt x="2024" y="101"/>
                  <a:pt x="2024" y="101"/>
                  <a:pt x="2024" y="101"/>
                </a:cubicBezTo>
                <a:cubicBezTo>
                  <a:pt x="2023" y="102"/>
                  <a:pt x="2023" y="102"/>
                  <a:pt x="2023" y="102"/>
                </a:cubicBezTo>
                <a:cubicBezTo>
                  <a:pt x="2022" y="106"/>
                  <a:pt x="2022" y="106"/>
                  <a:pt x="2022" y="106"/>
                </a:cubicBezTo>
                <a:cubicBezTo>
                  <a:pt x="2025" y="108"/>
                  <a:pt x="2025" y="108"/>
                  <a:pt x="2025" y="108"/>
                </a:cubicBezTo>
                <a:cubicBezTo>
                  <a:pt x="2026" y="107"/>
                  <a:pt x="2026" y="107"/>
                  <a:pt x="2026" y="107"/>
                </a:cubicBezTo>
                <a:cubicBezTo>
                  <a:pt x="2027" y="108"/>
                  <a:pt x="2027" y="108"/>
                  <a:pt x="2027" y="108"/>
                </a:cubicBezTo>
                <a:cubicBezTo>
                  <a:pt x="2029" y="112"/>
                  <a:pt x="2029" y="112"/>
                  <a:pt x="2029" y="112"/>
                </a:cubicBezTo>
                <a:cubicBezTo>
                  <a:pt x="2031" y="112"/>
                  <a:pt x="2031" y="112"/>
                  <a:pt x="2031" y="112"/>
                </a:cubicBezTo>
                <a:cubicBezTo>
                  <a:pt x="2033" y="114"/>
                  <a:pt x="2033" y="114"/>
                  <a:pt x="2033" y="114"/>
                </a:cubicBezTo>
                <a:cubicBezTo>
                  <a:pt x="2032" y="114"/>
                  <a:pt x="2032" y="114"/>
                  <a:pt x="2032" y="114"/>
                </a:cubicBezTo>
                <a:cubicBezTo>
                  <a:pt x="2030" y="115"/>
                  <a:pt x="2030" y="115"/>
                  <a:pt x="2030" y="115"/>
                </a:cubicBezTo>
                <a:cubicBezTo>
                  <a:pt x="2030" y="118"/>
                  <a:pt x="2030" y="118"/>
                  <a:pt x="2030" y="118"/>
                </a:cubicBezTo>
                <a:cubicBezTo>
                  <a:pt x="2033" y="120"/>
                  <a:pt x="2033" y="120"/>
                  <a:pt x="2033" y="120"/>
                </a:cubicBezTo>
                <a:cubicBezTo>
                  <a:pt x="2033" y="122"/>
                  <a:pt x="2033" y="122"/>
                  <a:pt x="2033" y="122"/>
                </a:cubicBezTo>
                <a:cubicBezTo>
                  <a:pt x="2032" y="124"/>
                  <a:pt x="2032" y="124"/>
                  <a:pt x="2032" y="124"/>
                </a:cubicBezTo>
                <a:cubicBezTo>
                  <a:pt x="2030" y="123"/>
                  <a:pt x="2030" y="123"/>
                  <a:pt x="2030" y="123"/>
                </a:cubicBezTo>
                <a:cubicBezTo>
                  <a:pt x="2030" y="124"/>
                  <a:pt x="2030" y="124"/>
                  <a:pt x="2030" y="124"/>
                </a:cubicBezTo>
                <a:cubicBezTo>
                  <a:pt x="2032" y="129"/>
                  <a:pt x="2032" y="129"/>
                  <a:pt x="2032" y="129"/>
                </a:cubicBezTo>
                <a:cubicBezTo>
                  <a:pt x="2034" y="130"/>
                  <a:pt x="2034" y="130"/>
                  <a:pt x="2034" y="130"/>
                </a:cubicBezTo>
                <a:cubicBezTo>
                  <a:pt x="2034" y="134"/>
                  <a:pt x="2034" y="134"/>
                  <a:pt x="2034" y="134"/>
                </a:cubicBezTo>
                <a:cubicBezTo>
                  <a:pt x="2035" y="132"/>
                  <a:pt x="2035" y="132"/>
                  <a:pt x="2035" y="132"/>
                </a:cubicBezTo>
                <a:cubicBezTo>
                  <a:pt x="2037" y="133"/>
                  <a:pt x="2037" y="133"/>
                  <a:pt x="2037" y="133"/>
                </a:cubicBezTo>
                <a:cubicBezTo>
                  <a:pt x="2039" y="133"/>
                  <a:pt x="2039" y="133"/>
                  <a:pt x="2039" y="133"/>
                </a:cubicBezTo>
                <a:cubicBezTo>
                  <a:pt x="2042" y="135"/>
                  <a:pt x="2042" y="135"/>
                  <a:pt x="2042" y="135"/>
                </a:cubicBezTo>
                <a:cubicBezTo>
                  <a:pt x="2044" y="132"/>
                  <a:pt x="2044" y="132"/>
                  <a:pt x="2044" y="132"/>
                </a:cubicBezTo>
                <a:cubicBezTo>
                  <a:pt x="2045" y="133"/>
                  <a:pt x="2045" y="133"/>
                  <a:pt x="2045" y="133"/>
                </a:cubicBezTo>
                <a:cubicBezTo>
                  <a:pt x="2045" y="137"/>
                  <a:pt x="2045" y="137"/>
                  <a:pt x="2045" y="137"/>
                </a:cubicBezTo>
                <a:cubicBezTo>
                  <a:pt x="2046" y="139"/>
                  <a:pt x="2046" y="139"/>
                  <a:pt x="2046" y="139"/>
                </a:cubicBezTo>
                <a:cubicBezTo>
                  <a:pt x="2047" y="139"/>
                  <a:pt x="2047" y="139"/>
                  <a:pt x="2047" y="139"/>
                </a:cubicBezTo>
                <a:cubicBezTo>
                  <a:pt x="2051" y="144"/>
                  <a:pt x="2051" y="144"/>
                  <a:pt x="2051" y="144"/>
                </a:cubicBezTo>
                <a:cubicBezTo>
                  <a:pt x="2053" y="144"/>
                  <a:pt x="2053" y="144"/>
                  <a:pt x="2053" y="144"/>
                </a:cubicBezTo>
                <a:cubicBezTo>
                  <a:pt x="2055" y="143"/>
                  <a:pt x="2055" y="143"/>
                  <a:pt x="2055" y="143"/>
                </a:cubicBezTo>
                <a:cubicBezTo>
                  <a:pt x="2057" y="143"/>
                  <a:pt x="2057" y="143"/>
                  <a:pt x="2057" y="143"/>
                </a:cubicBezTo>
                <a:cubicBezTo>
                  <a:pt x="2057" y="144"/>
                  <a:pt x="2057" y="144"/>
                  <a:pt x="2057" y="144"/>
                </a:cubicBezTo>
                <a:cubicBezTo>
                  <a:pt x="2059" y="144"/>
                  <a:pt x="2059" y="144"/>
                  <a:pt x="2059" y="144"/>
                </a:cubicBezTo>
                <a:cubicBezTo>
                  <a:pt x="2057" y="145"/>
                  <a:pt x="2057" y="145"/>
                  <a:pt x="2057" y="145"/>
                </a:cubicBezTo>
                <a:cubicBezTo>
                  <a:pt x="2057" y="151"/>
                  <a:pt x="2057" y="151"/>
                  <a:pt x="2057" y="151"/>
                </a:cubicBezTo>
                <a:cubicBezTo>
                  <a:pt x="2057" y="152"/>
                  <a:pt x="2057" y="152"/>
                  <a:pt x="2057" y="152"/>
                </a:cubicBezTo>
                <a:cubicBezTo>
                  <a:pt x="2058" y="154"/>
                  <a:pt x="2058" y="154"/>
                  <a:pt x="2058" y="154"/>
                </a:cubicBezTo>
                <a:cubicBezTo>
                  <a:pt x="2058" y="155"/>
                  <a:pt x="2058" y="155"/>
                  <a:pt x="2058" y="155"/>
                </a:cubicBezTo>
                <a:cubicBezTo>
                  <a:pt x="2056" y="156"/>
                  <a:pt x="2056" y="156"/>
                  <a:pt x="2056" y="156"/>
                </a:cubicBezTo>
                <a:cubicBezTo>
                  <a:pt x="2057" y="158"/>
                  <a:pt x="2057" y="158"/>
                  <a:pt x="2057" y="158"/>
                </a:cubicBezTo>
                <a:cubicBezTo>
                  <a:pt x="2057" y="160"/>
                  <a:pt x="2057" y="160"/>
                  <a:pt x="2057" y="160"/>
                </a:cubicBezTo>
                <a:cubicBezTo>
                  <a:pt x="2055" y="159"/>
                  <a:pt x="2055" y="159"/>
                  <a:pt x="2055" y="159"/>
                </a:cubicBezTo>
                <a:cubicBezTo>
                  <a:pt x="2052" y="155"/>
                  <a:pt x="2052" y="155"/>
                  <a:pt x="2052" y="155"/>
                </a:cubicBezTo>
                <a:cubicBezTo>
                  <a:pt x="2050" y="153"/>
                  <a:pt x="2050" y="153"/>
                  <a:pt x="2050" y="153"/>
                </a:cubicBezTo>
                <a:cubicBezTo>
                  <a:pt x="2046" y="152"/>
                  <a:pt x="2046" y="152"/>
                  <a:pt x="2046" y="152"/>
                </a:cubicBezTo>
                <a:cubicBezTo>
                  <a:pt x="2045" y="149"/>
                  <a:pt x="2045" y="149"/>
                  <a:pt x="2045" y="149"/>
                </a:cubicBezTo>
                <a:cubicBezTo>
                  <a:pt x="2043" y="147"/>
                  <a:pt x="2043" y="147"/>
                  <a:pt x="2043" y="147"/>
                </a:cubicBezTo>
                <a:cubicBezTo>
                  <a:pt x="2038" y="147"/>
                  <a:pt x="2038" y="147"/>
                  <a:pt x="2038" y="147"/>
                </a:cubicBezTo>
                <a:cubicBezTo>
                  <a:pt x="2032" y="144"/>
                  <a:pt x="2032" y="144"/>
                  <a:pt x="2032" y="144"/>
                </a:cubicBezTo>
                <a:cubicBezTo>
                  <a:pt x="2029" y="143"/>
                  <a:pt x="2029" y="143"/>
                  <a:pt x="2029" y="143"/>
                </a:cubicBezTo>
                <a:cubicBezTo>
                  <a:pt x="2028" y="141"/>
                  <a:pt x="2028" y="141"/>
                  <a:pt x="2028" y="141"/>
                </a:cubicBezTo>
                <a:cubicBezTo>
                  <a:pt x="2027" y="141"/>
                  <a:pt x="2027" y="141"/>
                  <a:pt x="2027" y="141"/>
                </a:cubicBezTo>
                <a:cubicBezTo>
                  <a:pt x="2025" y="140"/>
                  <a:pt x="2025" y="140"/>
                  <a:pt x="2025" y="140"/>
                </a:cubicBezTo>
                <a:cubicBezTo>
                  <a:pt x="2022" y="141"/>
                  <a:pt x="2022" y="141"/>
                  <a:pt x="2022" y="141"/>
                </a:cubicBezTo>
                <a:cubicBezTo>
                  <a:pt x="2020" y="142"/>
                  <a:pt x="2020" y="142"/>
                  <a:pt x="2020" y="142"/>
                </a:cubicBezTo>
                <a:cubicBezTo>
                  <a:pt x="2019" y="140"/>
                  <a:pt x="2019" y="140"/>
                  <a:pt x="2019" y="140"/>
                </a:cubicBezTo>
                <a:cubicBezTo>
                  <a:pt x="2020" y="139"/>
                  <a:pt x="2020" y="139"/>
                  <a:pt x="2020" y="139"/>
                </a:cubicBezTo>
                <a:cubicBezTo>
                  <a:pt x="2019" y="138"/>
                  <a:pt x="2019" y="138"/>
                  <a:pt x="2019" y="138"/>
                </a:cubicBezTo>
                <a:cubicBezTo>
                  <a:pt x="2013" y="135"/>
                  <a:pt x="2013" y="135"/>
                  <a:pt x="2013" y="135"/>
                </a:cubicBezTo>
                <a:cubicBezTo>
                  <a:pt x="2010" y="133"/>
                  <a:pt x="2010" y="133"/>
                  <a:pt x="2010" y="133"/>
                </a:cubicBezTo>
                <a:cubicBezTo>
                  <a:pt x="2000" y="133"/>
                  <a:pt x="2000" y="133"/>
                  <a:pt x="2000" y="133"/>
                </a:cubicBezTo>
                <a:cubicBezTo>
                  <a:pt x="1993" y="134"/>
                  <a:pt x="1993" y="134"/>
                  <a:pt x="1993" y="134"/>
                </a:cubicBezTo>
                <a:cubicBezTo>
                  <a:pt x="1991" y="133"/>
                  <a:pt x="1991" y="133"/>
                  <a:pt x="1991" y="133"/>
                </a:cubicBezTo>
                <a:cubicBezTo>
                  <a:pt x="1989" y="134"/>
                  <a:pt x="1989" y="134"/>
                  <a:pt x="1989" y="134"/>
                </a:cubicBezTo>
                <a:cubicBezTo>
                  <a:pt x="1987" y="133"/>
                  <a:pt x="1987" y="133"/>
                  <a:pt x="1987" y="133"/>
                </a:cubicBezTo>
                <a:cubicBezTo>
                  <a:pt x="1986" y="133"/>
                  <a:pt x="1986" y="133"/>
                  <a:pt x="1986" y="133"/>
                </a:cubicBezTo>
                <a:cubicBezTo>
                  <a:pt x="1985" y="133"/>
                  <a:pt x="1985" y="133"/>
                  <a:pt x="1985" y="133"/>
                </a:cubicBezTo>
                <a:cubicBezTo>
                  <a:pt x="1983" y="134"/>
                  <a:pt x="1983" y="134"/>
                  <a:pt x="1983" y="134"/>
                </a:cubicBezTo>
                <a:cubicBezTo>
                  <a:pt x="1984" y="136"/>
                  <a:pt x="1984" y="136"/>
                  <a:pt x="1984" y="136"/>
                </a:cubicBezTo>
                <a:cubicBezTo>
                  <a:pt x="1984" y="138"/>
                  <a:pt x="1984" y="138"/>
                  <a:pt x="1984" y="138"/>
                </a:cubicBezTo>
                <a:cubicBezTo>
                  <a:pt x="1982" y="138"/>
                  <a:pt x="1982" y="138"/>
                  <a:pt x="1982" y="138"/>
                </a:cubicBezTo>
                <a:cubicBezTo>
                  <a:pt x="1982" y="139"/>
                  <a:pt x="1982" y="139"/>
                  <a:pt x="1982" y="139"/>
                </a:cubicBezTo>
                <a:cubicBezTo>
                  <a:pt x="1984" y="141"/>
                  <a:pt x="1984" y="141"/>
                  <a:pt x="1984" y="141"/>
                </a:cubicBezTo>
                <a:cubicBezTo>
                  <a:pt x="1985" y="142"/>
                  <a:pt x="1985" y="142"/>
                  <a:pt x="1985" y="142"/>
                </a:cubicBezTo>
                <a:cubicBezTo>
                  <a:pt x="1986" y="146"/>
                  <a:pt x="1986" y="146"/>
                  <a:pt x="1986" y="146"/>
                </a:cubicBezTo>
                <a:cubicBezTo>
                  <a:pt x="1987" y="148"/>
                  <a:pt x="1987" y="148"/>
                  <a:pt x="1987" y="148"/>
                </a:cubicBezTo>
                <a:cubicBezTo>
                  <a:pt x="1987" y="146"/>
                  <a:pt x="1987" y="146"/>
                  <a:pt x="1987" y="146"/>
                </a:cubicBezTo>
                <a:cubicBezTo>
                  <a:pt x="1989" y="146"/>
                  <a:pt x="1989" y="146"/>
                  <a:pt x="1989" y="146"/>
                </a:cubicBezTo>
                <a:cubicBezTo>
                  <a:pt x="1990" y="149"/>
                  <a:pt x="1990" y="149"/>
                  <a:pt x="1990" y="149"/>
                </a:cubicBezTo>
                <a:cubicBezTo>
                  <a:pt x="1991" y="151"/>
                  <a:pt x="1991" y="151"/>
                  <a:pt x="1991" y="151"/>
                </a:cubicBezTo>
                <a:cubicBezTo>
                  <a:pt x="1993" y="152"/>
                  <a:pt x="1993" y="152"/>
                  <a:pt x="1993" y="152"/>
                </a:cubicBezTo>
                <a:cubicBezTo>
                  <a:pt x="1996" y="155"/>
                  <a:pt x="1996" y="155"/>
                  <a:pt x="1996" y="155"/>
                </a:cubicBezTo>
                <a:cubicBezTo>
                  <a:pt x="1993" y="154"/>
                  <a:pt x="1993" y="154"/>
                  <a:pt x="1993" y="154"/>
                </a:cubicBezTo>
                <a:cubicBezTo>
                  <a:pt x="1992" y="153"/>
                  <a:pt x="1992" y="153"/>
                  <a:pt x="1992" y="153"/>
                </a:cubicBezTo>
                <a:cubicBezTo>
                  <a:pt x="1990" y="154"/>
                  <a:pt x="1990" y="154"/>
                  <a:pt x="1990" y="154"/>
                </a:cubicBezTo>
                <a:cubicBezTo>
                  <a:pt x="1990" y="157"/>
                  <a:pt x="1990" y="157"/>
                  <a:pt x="1990" y="157"/>
                </a:cubicBezTo>
                <a:cubicBezTo>
                  <a:pt x="1988" y="158"/>
                  <a:pt x="1988" y="158"/>
                  <a:pt x="1988" y="158"/>
                </a:cubicBezTo>
                <a:cubicBezTo>
                  <a:pt x="1985" y="157"/>
                  <a:pt x="1985" y="157"/>
                  <a:pt x="1985" y="157"/>
                </a:cubicBezTo>
                <a:cubicBezTo>
                  <a:pt x="1984" y="158"/>
                  <a:pt x="1984" y="158"/>
                  <a:pt x="1984" y="158"/>
                </a:cubicBezTo>
                <a:cubicBezTo>
                  <a:pt x="1983" y="159"/>
                  <a:pt x="1983" y="159"/>
                  <a:pt x="1983" y="159"/>
                </a:cubicBezTo>
                <a:cubicBezTo>
                  <a:pt x="1986" y="162"/>
                  <a:pt x="1986" y="162"/>
                  <a:pt x="1986" y="162"/>
                </a:cubicBezTo>
                <a:cubicBezTo>
                  <a:pt x="1986" y="163"/>
                  <a:pt x="1986" y="163"/>
                  <a:pt x="1986" y="163"/>
                </a:cubicBezTo>
                <a:cubicBezTo>
                  <a:pt x="1986" y="164"/>
                  <a:pt x="1986" y="164"/>
                  <a:pt x="1986" y="164"/>
                </a:cubicBezTo>
                <a:cubicBezTo>
                  <a:pt x="1985" y="165"/>
                  <a:pt x="1985" y="165"/>
                  <a:pt x="1985" y="165"/>
                </a:cubicBezTo>
                <a:cubicBezTo>
                  <a:pt x="1980" y="165"/>
                  <a:pt x="1980" y="165"/>
                  <a:pt x="1980" y="165"/>
                </a:cubicBezTo>
                <a:cubicBezTo>
                  <a:pt x="1979" y="163"/>
                  <a:pt x="1979" y="163"/>
                  <a:pt x="1979" y="163"/>
                </a:cubicBezTo>
                <a:cubicBezTo>
                  <a:pt x="1979" y="162"/>
                  <a:pt x="1979" y="162"/>
                  <a:pt x="1979" y="162"/>
                </a:cubicBezTo>
                <a:cubicBezTo>
                  <a:pt x="1978" y="160"/>
                  <a:pt x="1978" y="160"/>
                  <a:pt x="1978" y="160"/>
                </a:cubicBezTo>
                <a:cubicBezTo>
                  <a:pt x="1980" y="158"/>
                  <a:pt x="1980" y="158"/>
                  <a:pt x="1980" y="158"/>
                </a:cubicBezTo>
                <a:cubicBezTo>
                  <a:pt x="1980" y="157"/>
                  <a:pt x="1980" y="157"/>
                  <a:pt x="1980" y="157"/>
                </a:cubicBezTo>
                <a:cubicBezTo>
                  <a:pt x="1978" y="155"/>
                  <a:pt x="1978" y="155"/>
                  <a:pt x="1978" y="155"/>
                </a:cubicBezTo>
                <a:cubicBezTo>
                  <a:pt x="1976" y="154"/>
                  <a:pt x="1976" y="154"/>
                  <a:pt x="1976" y="154"/>
                </a:cubicBezTo>
                <a:cubicBezTo>
                  <a:pt x="1978" y="153"/>
                  <a:pt x="1978" y="153"/>
                  <a:pt x="1978" y="153"/>
                </a:cubicBezTo>
                <a:cubicBezTo>
                  <a:pt x="1978" y="152"/>
                  <a:pt x="1978" y="152"/>
                  <a:pt x="1978" y="152"/>
                </a:cubicBezTo>
                <a:cubicBezTo>
                  <a:pt x="1976" y="153"/>
                  <a:pt x="1976" y="153"/>
                  <a:pt x="1976" y="153"/>
                </a:cubicBezTo>
                <a:cubicBezTo>
                  <a:pt x="1975" y="153"/>
                  <a:pt x="1975" y="153"/>
                  <a:pt x="1975" y="153"/>
                </a:cubicBezTo>
                <a:cubicBezTo>
                  <a:pt x="1972" y="155"/>
                  <a:pt x="1972" y="155"/>
                  <a:pt x="1972" y="155"/>
                </a:cubicBezTo>
                <a:cubicBezTo>
                  <a:pt x="1971" y="156"/>
                  <a:pt x="1971" y="156"/>
                  <a:pt x="1971" y="156"/>
                </a:cubicBezTo>
                <a:cubicBezTo>
                  <a:pt x="1969" y="157"/>
                  <a:pt x="1969" y="157"/>
                  <a:pt x="1969" y="157"/>
                </a:cubicBezTo>
                <a:cubicBezTo>
                  <a:pt x="1969" y="159"/>
                  <a:pt x="1969" y="159"/>
                  <a:pt x="1969" y="159"/>
                </a:cubicBezTo>
                <a:cubicBezTo>
                  <a:pt x="1966" y="159"/>
                  <a:pt x="1966" y="159"/>
                  <a:pt x="1966" y="159"/>
                </a:cubicBezTo>
                <a:cubicBezTo>
                  <a:pt x="1965" y="160"/>
                  <a:pt x="1965" y="160"/>
                  <a:pt x="1965" y="160"/>
                </a:cubicBezTo>
                <a:cubicBezTo>
                  <a:pt x="1965" y="161"/>
                  <a:pt x="1965" y="161"/>
                  <a:pt x="1965" y="161"/>
                </a:cubicBezTo>
                <a:cubicBezTo>
                  <a:pt x="1963" y="162"/>
                  <a:pt x="1963" y="162"/>
                  <a:pt x="1963" y="162"/>
                </a:cubicBezTo>
                <a:cubicBezTo>
                  <a:pt x="1959" y="162"/>
                  <a:pt x="1959" y="162"/>
                  <a:pt x="1959" y="162"/>
                </a:cubicBezTo>
                <a:cubicBezTo>
                  <a:pt x="1958" y="162"/>
                  <a:pt x="1958" y="162"/>
                  <a:pt x="1958" y="162"/>
                </a:cubicBezTo>
                <a:cubicBezTo>
                  <a:pt x="1957" y="162"/>
                  <a:pt x="1957" y="162"/>
                  <a:pt x="1957" y="162"/>
                </a:cubicBezTo>
                <a:cubicBezTo>
                  <a:pt x="1955" y="162"/>
                  <a:pt x="1955" y="162"/>
                  <a:pt x="1955" y="162"/>
                </a:cubicBezTo>
                <a:cubicBezTo>
                  <a:pt x="1954" y="161"/>
                  <a:pt x="1954" y="161"/>
                  <a:pt x="1954" y="161"/>
                </a:cubicBezTo>
                <a:cubicBezTo>
                  <a:pt x="1952" y="163"/>
                  <a:pt x="1952" y="163"/>
                  <a:pt x="1952" y="163"/>
                </a:cubicBezTo>
                <a:cubicBezTo>
                  <a:pt x="1951" y="164"/>
                  <a:pt x="1951" y="164"/>
                  <a:pt x="1951" y="164"/>
                </a:cubicBezTo>
                <a:cubicBezTo>
                  <a:pt x="1949" y="164"/>
                  <a:pt x="1949" y="164"/>
                  <a:pt x="1949" y="164"/>
                </a:cubicBezTo>
                <a:cubicBezTo>
                  <a:pt x="1947" y="166"/>
                  <a:pt x="1947" y="166"/>
                  <a:pt x="1947" y="166"/>
                </a:cubicBezTo>
                <a:cubicBezTo>
                  <a:pt x="1947" y="167"/>
                  <a:pt x="1947" y="167"/>
                  <a:pt x="1947" y="167"/>
                </a:cubicBezTo>
                <a:cubicBezTo>
                  <a:pt x="1949" y="168"/>
                  <a:pt x="1949" y="168"/>
                  <a:pt x="1949" y="168"/>
                </a:cubicBezTo>
                <a:cubicBezTo>
                  <a:pt x="1948" y="170"/>
                  <a:pt x="1948" y="170"/>
                  <a:pt x="1948" y="170"/>
                </a:cubicBezTo>
                <a:cubicBezTo>
                  <a:pt x="1949" y="171"/>
                  <a:pt x="1949" y="171"/>
                  <a:pt x="1949" y="171"/>
                </a:cubicBezTo>
                <a:cubicBezTo>
                  <a:pt x="1948" y="172"/>
                  <a:pt x="1948" y="172"/>
                  <a:pt x="1948" y="172"/>
                </a:cubicBezTo>
                <a:cubicBezTo>
                  <a:pt x="1946" y="170"/>
                  <a:pt x="1946" y="170"/>
                  <a:pt x="1946" y="170"/>
                </a:cubicBezTo>
                <a:cubicBezTo>
                  <a:pt x="1945" y="169"/>
                  <a:pt x="1945" y="169"/>
                  <a:pt x="1945" y="169"/>
                </a:cubicBezTo>
                <a:cubicBezTo>
                  <a:pt x="1944" y="169"/>
                  <a:pt x="1944" y="169"/>
                  <a:pt x="1944" y="169"/>
                </a:cubicBezTo>
                <a:cubicBezTo>
                  <a:pt x="1942" y="172"/>
                  <a:pt x="1942" y="172"/>
                  <a:pt x="1942" y="172"/>
                </a:cubicBezTo>
                <a:cubicBezTo>
                  <a:pt x="1941" y="174"/>
                  <a:pt x="1941" y="174"/>
                  <a:pt x="1941" y="174"/>
                </a:cubicBezTo>
                <a:cubicBezTo>
                  <a:pt x="1941" y="172"/>
                  <a:pt x="1941" y="172"/>
                  <a:pt x="1941" y="172"/>
                </a:cubicBezTo>
                <a:cubicBezTo>
                  <a:pt x="1939" y="171"/>
                  <a:pt x="1939" y="171"/>
                  <a:pt x="1939" y="171"/>
                </a:cubicBezTo>
                <a:cubicBezTo>
                  <a:pt x="1938" y="172"/>
                  <a:pt x="1938" y="172"/>
                  <a:pt x="1938" y="172"/>
                </a:cubicBezTo>
                <a:cubicBezTo>
                  <a:pt x="1937" y="172"/>
                  <a:pt x="1937" y="172"/>
                  <a:pt x="1937" y="172"/>
                </a:cubicBezTo>
                <a:cubicBezTo>
                  <a:pt x="1935" y="172"/>
                  <a:pt x="1935" y="172"/>
                  <a:pt x="1935" y="172"/>
                </a:cubicBezTo>
                <a:cubicBezTo>
                  <a:pt x="1933" y="172"/>
                  <a:pt x="1933" y="172"/>
                  <a:pt x="1933" y="172"/>
                </a:cubicBezTo>
                <a:cubicBezTo>
                  <a:pt x="1933" y="170"/>
                  <a:pt x="1933" y="170"/>
                  <a:pt x="1933" y="170"/>
                </a:cubicBezTo>
                <a:cubicBezTo>
                  <a:pt x="1935" y="168"/>
                  <a:pt x="1935" y="168"/>
                  <a:pt x="1935" y="168"/>
                </a:cubicBezTo>
                <a:cubicBezTo>
                  <a:pt x="1937" y="168"/>
                  <a:pt x="1937" y="168"/>
                  <a:pt x="1937" y="168"/>
                </a:cubicBezTo>
                <a:cubicBezTo>
                  <a:pt x="1938" y="167"/>
                  <a:pt x="1938" y="167"/>
                  <a:pt x="1938" y="167"/>
                </a:cubicBezTo>
                <a:cubicBezTo>
                  <a:pt x="1937" y="164"/>
                  <a:pt x="1937" y="164"/>
                  <a:pt x="1937" y="164"/>
                </a:cubicBezTo>
                <a:cubicBezTo>
                  <a:pt x="1937" y="164"/>
                  <a:pt x="1937" y="164"/>
                  <a:pt x="1937" y="164"/>
                </a:cubicBezTo>
                <a:cubicBezTo>
                  <a:pt x="1938" y="163"/>
                  <a:pt x="1938" y="163"/>
                  <a:pt x="1938" y="163"/>
                </a:cubicBezTo>
                <a:cubicBezTo>
                  <a:pt x="1936" y="161"/>
                  <a:pt x="1936" y="161"/>
                  <a:pt x="1936" y="161"/>
                </a:cubicBezTo>
                <a:cubicBezTo>
                  <a:pt x="1935" y="161"/>
                  <a:pt x="1935" y="161"/>
                  <a:pt x="1935" y="161"/>
                </a:cubicBezTo>
                <a:cubicBezTo>
                  <a:pt x="1934" y="161"/>
                  <a:pt x="1934" y="161"/>
                  <a:pt x="1934" y="161"/>
                </a:cubicBezTo>
                <a:cubicBezTo>
                  <a:pt x="1933" y="160"/>
                  <a:pt x="1933" y="160"/>
                  <a:pt x="1933" y="160"/>
                </a:cubicBezTo>
                <a:cubicBezTo>
                  <a:pt x="1937" y="158"/>
                  <a:pt x="1937" y="158"/>
                  <a:pt x="1937" y="158"/>
                </a:cubicBezTo>
                <a:cubicBezTo>
                  <a:pt x="1938" y="158"/>
                  <a:pt x="1938" y="158"/>
                  <a:pt x="1938" y="158"/>
                </a:cubicBezTo>
                <a:cubicBezTo>
                  <a:pt x="1940" y="157"/>
                  <a:pt x="1940" y="157"/>
                  <a:pt x="1940" y="157"/>
                </a:cubicBezTo>
                <a:cubicBezTo>
                  <a:pt x="1940" y="156"/>
                  <a:pt x="1940" y="156"/>
                  <a:pt x="1940" y="156"/>
                </a:cubicBezTo>
                <a:cubicBezTo>
                  <a:pt x="1936" y="157"/>
                  <a:pt x="1936" y="157"/>
                  <a:pt x="1936" y="157"/>
                </a:cubicBezTo>
                <a:cubicBezTo>
                  <a:pt x="1931" y="159"/>
                  <a:pt x="1931" y="159"/>
                  <a:pt x="1931" y="159"/>
                </a:cubicBezTo>
                <a:cubicBezTo>
                  <a:pt x="1929" y="161"/>
                  <a:pt x="1929" y="161"/>
                  <a:pt x="1929" y="161"/>
                </a:cubicBezTo>
                <a:cubicBezTo>
                  <a:pt x="1930" y="161"/>
                  <a:pt x="1930" y="161"/>
                  <a:pt x="1930" y="161"/>
                </a:cubicBezTo>
                <a:cubicBezTo>
                  <a:pt x="1931" y="163"/>
                  <a:pt x="1931" y="163"/>
                  <a:pt x="1931" y="163"/>
                </a:cubicBezTo>
                <a:cubicBezTo>
                  <a:pt x="1931" y="165"/>
                  <a:pt x="1931" y="165"/>
                  <a:pt x="1931" y="165"/>
                </a:cubicBezTo>
                <a:cubicBezTo>
                  <a:pt x="1930" y="166"/>
                  <a:pt x="1930" y="166"/>
                  <a:pt x="1930" y="166"/>
                </a:cubicBezTo>
                <a:cubicBezTo>
                  <a:pt x="1929" y="166"/>
                  <a:pt x="1929" y="166"/>
                  <a:pt x="1929" y="166"/>
                </a:cubicBezTo>
                <a:cubicBezTo>
                  <a:pt x="1927" y="164"/>
                  <a:pt x="1927" y="164"/>
                  <a:pt x="1927" y="164"/>
                </a:cubicBezTo>
                <a:cubicBezTo>
                  <a:pt x="1928" y="163"/>
                  <a:pt x="1928" y="163"/>
                  <a:pt x="1928" y="163"/>
                </a:cubicBezTo>
                <a:cubicBezTo>
                  <a:pt x="1928" y="163"/>
                  <a:pt x="1928" y="163"/>
                  <a:pt x="1928" y="163"/>
                </a:cubicBezTo>
                <a:cubicBezTo>
                  <a:pt x="1928" y="162"/>
                  <a:pt x="1928" y="162"/>
                  <a:pt x="1928" y="162"/>
                </a:cubicBezTo>
                <a:cubicBezTo>
                  <a:pt x="1927" y="162"/>
                  <a:pt x="1927" y="162"/>
                  <a:pt x="1927" y="162"/>
                </a:cubicBezTo>
                <a:cubicBezTo>
                  <a:pt x="1924" y="165"/>
                  <a:pt x="1924" y="165"/>
                  <a:pt x="1924" y="165"/>
                </a:cubicBezTo>
                <a:cubicBezTo>
                  <a:pt x="1924" y="166"/>
                  <a:pt x="1924" y="166"/>
                  <a:pt x="1924" y="166"/>
                </a:cubicBezTo>
                <a:cubicBezTo>
                  <a:pt x="1925" y="168"/>
                  <a:pt x="1925" y="168"/>
                  <a:pt x="1925" y="168"/>
                </a:cubicBezTo>
                <a:cubicBezTo>
                  <a:pt x="1927" y="168"/>
                  <a:pt x="1927" y="168"/>
                  <a:pt x="1927" y="168"/>
                </a:cubicBezTo>
                <a:cubicBezTo>
                  <a:pt x="1926" y="170"/>
                  <a:pt x="1926" y="170"/>
                  <a:pt x="1926" y="170"/>
                </a:cubicBezTo>
                <a:cubicBezTo>
                  <a:pt x="1924" y="172"/>
                  <a:pt x="1924" y="172"/>
                  <a:pt x="1924" y="172"/>
                </a:cubicBezTo>
                <a:cubicBezTo>
                  <a:pt x="1923" y="171"/>
                  <a:pt x="1923" y="171"/>
                  <a:pt x="1923" y="171"/>
                </a:cubicBezTo>
                <a:cubicBezTo>
                  <a:pt x="1924" y="170"/>
                  <a:pt x="1924" y="170"/>
                  <a:pt x="1924" y="170"/>
                </a:cubicBezTo>
                <a:cubicBezTo>
                  <a:pt x="1923" y="169"/>
                  <a:pt x="1923" y="169"/>
                  <a:pt x="1923" y="169"/>
                </a:cubicBezTo>
                <a:cubicBezTo>
                  <a:pt x="1922" y="169"/>
                  <a:pt x="1922" y="169"/>
                  <a:pt x="1922" y="169"/>
                </a:cubicBezTo>
                <a:cubicBezTo>
                  <a:pt x="1922" y="167"/>
                  <a:pt x="1922" y="167"/>
                  <a:pt x="1922" y="167"/>
                </a:cubicBezTo>
                <a:cubicBezTo>
                  <a:pt x="1918" y="168"/>
                  <a:pt x="1918" y="168"/>
                  <a:pt x="1918" y="168"/>
                </a:cubicBezTo>
                <a:cubicBezTo>
                  <a:pt x="1918" y="170"/>
                  <a:pt x="1918" y="170"/>
                  <a:pt x="1918" y="170"/>
                </a:cubicBezTo>
                <a:cubicBezTo>
                  <a:pt x="1915" y="171"/>
                  <a:pt x="1915" y="171"/>
                  <a:pt x="1915" y="171"/>
                </a:cubicBezTo>
                <a:cubicBezTo>
                  <a:pt x="1913" y="170"/>
                  <a:pt x="1913" y="170"/>
                  <a:pt x="1913" y="170"/>
                </a:cubicBezTo>
                <a:cubicBezTo>
                  <a:pt x="1912" y="171"/>
                  <a:pt x="1912" y="171"/>
                  <a:pt x="1912" y="171"/>
                </a:cubicBezTo>
                <a:cubicBezTo>
                  <a:pt x="1912" y="172"/>
                  <a:pt x="1912" y="172"/>
                  <a:pt x="1912" y="172"/>
                </a:cubicBezTo>
                <a:cubicBezTo>
                  <a:pt x="1908" y="177"/>
                  <a:pt x="1908" y="177"/>
                  <a:pt x="1908" y="177"/>
                </a:cubicBezTo>
                <a:cubicBezTo>
                  <a:pt x="1906" y="178"/>
                  <a:pt x="1906" y="178"/>
                  <a:pt x="1906" y="178"/>
                </a:cubicBezTo>
                <a:cubicBezTo>
                  <a:pt x="1903" y="182"/>
                  <a:pt x="1903" y="182"/>
                  <a:pt x="1903" y="182"/>
                </a:cubicBezTo>
                <a:cubicBezTo>
                  <a:pt x="1901" y="183"/>
                  <a:pt x="1901" y="183"/>
                  <a:pt x="1901" y="183"/>
                </a:cubicBezTo>
                <a:cubicBezTo>
                  <a:pt x="1899" y="182"/>
                  <a:pt x="1899" y="182"/>
                  <a:pt x="1899" y="182"/>
                </a:cubicBezTo>
                <a:cubicBezTo>
                  <a:pt x="1898" y="182"/>
                  <a:pt x="1898" y="182"/>
                  <a:pt x="1898" y="182"/>
                </a:cubicBezTo>
                <a:cubicBezTo>
                  <a:pt x="1899" y="184"/>
                  <a:pt x="1899" y="184"/>
                  <a:pt x="1899" y="184"/>
                </a:cubicBezTo>
                <a:cubicBezTo>
                  <a:pt x="1902" y="186"/>
                  <a:pt x="1902" y="186"/>
                  <a:pt x="1902" y="186"/>
                </a:cubicBezTo>
                <a:cubicBezTo>
                  <a:pt x="1902" y="187"/>
                  <a:pt x="1902" y="187"/>
                  <a:pt x="1902" y="187"/>
                </a:cubicBezTo>
                <a:cubicBezTo>
                  <a:pt x="1899" y="186"/>
                  <a:pt x="1899" y="186"/>
                  <a:pt x="1899" y="186"/>
                </a:cubicBezTo>
                <a:cubicBezTo>
                  <a:pt x="1898" y="187"/>
                  <a:pt x="1898" y="187"/>
                  <a:pt x="1898" y="187"/>
                </a:cubicBezTo>
                <a:cubicBezTo>
                  <a:pt x="1893" y="188"/>
                  <a:pt x="1893" y="188"/>
                  <a:pt x="1893" y="188"/>
                </a:cubicBezTo>
                <a:cubicBezTo>
                  <a:pt x="1892" y="189"/>
                  <a:pt x="1892" y="189"/>
                  <a:pt x="1892" y="189"/>
                </a:cubicBezTo>
                <a:cubicBezTo>
                  <a:pt x="1893" y="190"/>
                  <a:pt x="1893" y="190"/>
                  <a:pt x="1893" y="190"/>
                </a:cubicBezTo>
                <a:cubicBezTo>
                  <a:pt x="1893" y="192"/>
                  <a:pt x="1893" y="192"/>
                  <a:pt x="1893" y="192"/>
                </a:cubicBezTo>
                <a:cubicBezTo>
                  <a:pt x="1892" y="195"/>
                  <a:pt x="1892" y="195"/>
                  <a:pt x="1892" y="195"/>
                </a:cubicBezTo>
                <a:cubicBezTo>
                  <a:pt x="1893" y="198"/>
                  <a:pt x="1893" y="198"/>
                  <a:pt x="1893" y="198"/>
                </a:cubicBezTo>
                <a:cubicBezTo>
                  <a:pt x="1892" y="200"/>
                  <a:pt x="1892" y="200"/>
                  <a:pt x="1892" y="200"/>
                </a:cubicBezTo>
                <a:cubicBezTo>
                  <a:pt x="1889" y="201"/>
                  <a:pt x="1889" y="201"/>
                  <a:pt x="1889" y="201"/>
                </a:cubicBezTo>
                <a:cubicBezTo>
                  <a:pt x="1888" y="202"/>
                  <a:pt x="1888" y="202"/>
                  <a:pt x="1888" y="202"/>
                </a:cubicBezTo>
                <a:cubicBezTo>
                  <a:pt x="1886" y="202"/>
                  <a:pt x="1886" y="202"/>
                  <a:pt x="1886" y="202"/>
                </a:cubicBezTo>
                <a:cubicBezTo>
                  <a:pt x="1885" y="204"/>
                  <a:pt x="1885" y="204"/>
                  <a:pt x="1885" y="204"/>
                </a:cubicBezTo>
                <a:cubicBezTo>
                  <a:pt x="1884" y="201"/>
                  <a:pt x="1884" y="201"/>
                  <a:pt x="1884" y="201"/>
                </a:cubicBezTo>
                <a:cubicBezTo>
                  <a:pt x="1881" y="203"/>
                  <a:pt x="1881" y="203"/>
                  <a:pt x="1881" y="203"/>
                </a:cubicBezTo>
                <a:cubicBezTo>
                  <a:pt x="1879" y="203"/>
                  <a:pt x="1879" y="203"/>
                  <a:pt x="1879" y="203"/>
                </a:cubicBezTo>
                <a:cubicBezTo>
                  <a:pt x="1875" y="198"/>
                  <a:pt x="1875" y="198"/>
                  <a:pt x="1875" y="198"/>
                </a:cubicBezTo>
                <a:cubicBezTo>
                  <a:pt x="1871" y="195"/>
                  <a:pt x="1871" y="195"/>
                  <a:pt x="1871" y="195"/>
                </a:cubicBezTo>
                <a:cubicBezTo>
                  <a:pt x="1870" y="194"/>
                  <a:pt x="1870" y="194"/>
                  <a:pt x="1870" y="194"/>
                </a:cubicBezTo>
                <a:cubicBezTo>
                  <a:pt x="1870" y="191"/>
                  <a:pt x="1870" y="191"/>
                  <a:pt x="1870" y="191"/>
                </a:cubicBezTo>
                <a:cubicBezTo>
                  <a:pt x="1870" y="190"/>
                  <a:pt x="1870" y="190"/>
                  <a:pt x="1870" y="190"/>
                </a:cubicBezTo>
                <a:cubicBezTo>
                  <a:pt x="1871" y="190"/>
                  <a:pt x="1871" y="190"/>
                  <a:pt x="1871" y="190"/>
                </a:cubicBezTo>
                <a:cubicBezTo>
                  <a:pt x="1872" y="189"/>
                  <a:pt x="1872" y="189"/>
                  <a:pt x="1872" y="189"/>
                </a:cubicBezTo>
                <a:cubicBezTo>
                  <a:pt x="1872" y="188"/>
                  <a:pt x="1872" y="188"/>
                  <a:pt x="1872" y="188"/>
                </a:cubicBezTo>
                <a:cubicBezTo>
                  <a:pt x="1873" y="187"/>
                  <a:pt x="1873" y="187"/>
                  <a:pt x="1873" y="187"/>
                </a:cubicBezTo>
                <a:cubicBezTo>
                  <a:pt x="1876" y="187"/>
                  <a:pt x="1876" y="187"/>
                  <a:pt x="1876" y="187"/>
                </a:cubicBezTo>
                <a:cubicBezTo>
                  <a:pt x="1877" y="185"/>
                  <a:pt x="1877" y="185"/>
                  <a:pt x="1877" y="185"/>
                </a:cubicBezTo>
                <a:cubicBezTo>
                  <a:pt x="1881" y="185"/>
                  <a:pt x="1881" y="185"/>
                  <a:pt x="1881" y="185"/>
                </a:cubicBezTo>
                <a:cubicBezTo>
                  <a:pt x="1881" y="184"/>
                  <a:pt x="1881" y="184"/>
                  <a:pt x="1881" y="184"/>
                </a:cubicBezTo>
                <a:cubicBezTo>
                  <a:pt x="1878" y="180"/>
                  <a:pt x="1878" y="180"/>
                  <a:pt x="1878" y="180"/>
                </a:cubicBezTo>
                <a:cubicBezTo>
                  <a:pt x="1878" y="178"/>
                  <a:pt x="1878" y="178"/>
                  <a:pt x="1878" y="178"/>
                </a:cubicBezTo>
                <a:cubicBezTo>
                  <a:pt x="1875" y="178"/>
                  <a:pt x="1875" y="178"/>
                  <a:pt x="1875" y="178"/>
                </a:cubicBezTo>
                <a:cubicBezTo>
                  <a:pt x="1873" y="176"/>
                  <a:pt x="1873" y="176"/>
                  <a:pt x="1873" y="176"/>
                </a:cubicBezTo>
                <a:cubicBezTo>
                  <a:pt x="1873" y="174"/>
                  <a:pt x="1873" y="174"/>
                  <a:pt x="1873" y="174"/>
                </a:cubicBezTo>
                <a:cubicBezTo>
                  <a:pt x="1871" y="172"/>
                  <a:pt x="1871" y="172"/>
                  <a:pt x="1871" y="172"/>
                </a:cubicBezTo>
                <a:cubicBezTo>
                  <a:pt x="1865" y="172"/>
                  <a:pt x="1865" y="172"/>
                  <a:pt x="1865" y="172"/>
                </a:cubicBezTo>
                <a:cubicBezTo>
                  <a:pt x="1862" y="172"/>
                  <a:pt x="1862" y="172"/>
                  <a:pt x="1862" y="172"/>
                </a:cubicBezTo>
                <a:cubicBezTo>
                  <a:pt x="1860" y="173"/>
                  <a:pt x="1860" y="173"/>
                  <a:pt x="1860" y="173"/>
                </a:cubicBezTo>
                <a:cubicBezTo>
                  <a:pt x="1858" y="173"/>
                  <a:pt x="1858" y="173"/>
                  <a:pt x="1858" y="173"/>
                </a:cubicBezTo>
                <a:cubicBezTo>
                  <a:pt x="1853" y="170"/>
                  <a:pt x="1853" y="170"/>
                  <a:pt x="1853" y="170"/>
                </a:cubicBezTo>
                <a:cubicBezTo>
                  <a:pt x="1851" y="170"/>
                  <a:pt x="1851" y="170"/>
                  <a:pt x="1851" y="170"/>
                </a:cubicBezTo>
                <a:cubicBezTo>
                  <a:pt x="1851" y="171"/>
                  <a:pt x="1851" y="171"/>
                  <a:pt x="1851" y="171"/>
                </a:cubicBezTo>
                <a:cubicBezTo>
                  <a:pt x="1856" y="175"/>
                  <a:pt x="1856" y="175"/>
                  <a:pt x="1856" y="175"/>
                </a:cubicBezTo>
                <a:cubicBezTo>
                  <a:pt x="1859" y="177"/>
                  <a:pt x="1859" y="177"/>
                  <a:pt x="1859" y="177"/>
                </a:cubicBezTo>
                <a:cubicBezTo>
                  <a:pt x="1861" y="182"/>
                  <a:pt x="1861" y="182"/>
                  <a:pt x="1861" y="182"/>
                </a:cubicBezTo>
                <a:cubicBezTo>
                  <a:pt x="1861" y="184"/>
                  <a:pt x="1861" y="184"/>
                  <a:pt x="1861" y="184"/>
                </a:cubicBezTo>
                <a:cubicBezTo>
                  <a:pt x="1862" y="185"/>
                  <a:pt x="1862" y="185"/>
                  <a:pt x="1862" y="185"/>
                </a:cubicBezTo>
                <a:cubicBezTo>
                  <a:pt x="1861" y="186"/>
                  <a:pt x="1861" y="186"/>
                  <a:pt x="1861" y="186"/>
                </a:cubicBezTo>
                <a:cubicBezTo>
                  <a:pt x="1861" y="188"/>
                  <a:pt x="1861" y="188"/>
                  <a:pt x="1861" y="188"/>
                </a:cubicBezTo>
                <a:cubicBezTo>
                  <a:pt x="1861" y="189"/>
                  <a:pt x="1861" y="189"/>
                  <a:pt x="1861" y="189"/>
                </a:cubicBezTo>
                <a:cubicBezTo>
                  <a:pt x="1861" y="190"/>
                  <a:pt x="1861" y="190"/>
                  <a:pt x="1861" y="190"/>
                </a:cubicBezTo>
                <a:cubicBezTo>
                  <a:pt x="1861" y="195"/>
                  <a:pt x="1861" y="195"/>
                  <a:pt x="1861" y="195"/>
                </a:cubicBezTo>
                <a:cubicBezTo>
                  <a:pt x="1860" y="197"/>
                  <a:pt x="1860" y="197"/>
                  <a:pt x="1860" y="197"/>
                </a:cubicBezTo>
                <a:cubicBezTo>
                  <a:pt x="1861" y="200"/>
                  <a:pt x="1861" y="200"/>
                  <a:pt x="1861" y="200"/>
                </a:cubicBezTo>
                <a:cubicBezTo>
                  <a:pt x="1864" y="200"/>
                  <a:pt x="1864" y="200"/>
                  <a:pt x="1864" y="200"/>
                </a:cubicBezTo>
                <a:cubicBezTo>
                  <a:pt x="1866" y="201"/>
                  <a:pt x="1866" y="201"/>
                  <a:pt x="1866" y="201"/>
                </a:cubicBezTo>
                <a:cubicBezTo>
                  <a:pt x="1867" y="202"/>
                  <a:pt x="1867" y="202"/>
                  <a:pt x="1867" y="202"/>
                </a:cubicBezTo>
                <a:cubicBezTo>
                  <a:pt x="1867" y="203"/>
                  <a:pt x="1867" y="203"/>
                  <a:pt x="1867" y="203"/>
                </a:cubicBezTo>
                <a:cubicBezTo>
                  <a:pt x="1867" y="205"/>
                  <a:pt x="1867" y="205"/>
                  <a:pt x="1867" y="205"/>
                </a:cubicBezTo>
                <a:cubicBezTo>
                  <a:pt x="1867" y="206"/>
                  <a:pt x="1867" y="206"/>
                  <a:pt x="1867" y="206"/>
                </a:cubicBezTo>
                <a:cubicBezTo>
                  <a:pt x="1867" y="207"/>
                  <a:pt x="1867" y="207"/>
                  <a:pt x="1867" y="207"/>
                </a:cubicBezTo>
                <a:cubicBezTo>
                  <a:pt x="1868" y="208"/>
                  <a:pt x="1868" y="208"/>
                  <a:pt x="1868" y="208"/>
                </a:cubicBezTo>
                <a:cubicBezTo>
                  <a:pt x="1867" y="209"/>
                  <a:pt x="1867" y="209"/>
                  <a:pt x="1867" y="209"/>
                </a:cubicBezTo>
                <a:cubicBezTo>
                  <a:pt x="1867" y="214"/>
                  <a:pt x="1867" y="214"/>
                  <a:pt x="1867" y="214"/>
                </a:cubicBezTo>
                <a:cubicBezTo>
                  <a:pt x="1866" y="215"/>
                  <a:pt x="1866" y="215"/>
                  <a:pt x="1866" y="215"/>
                </a:cubicBezTo>
                <a:cubicBezTo>
                  <a:pt x="1868" y="218"/>
                  <a:pt x="1868" y="218"/>
                  <a:pt x="1868" y="218"/>
                </a:cubicBezTo>
                <a:cubicBezTo>
                  <a:pt x="1868" y="221"/>
                  <a:pt x="1868" y="221"/>
                  <a:pt x="1868" y="221"/>
                </a:cubicBezTo>
                <a:cubicBezTo>
                  <a:pt x="1867" y="220"/>
                  <a:pt x="1867" y="220"/>
                  <a:pt x="1867" y="220"/>
                </a:cubicBezTo>
                <a:cubicBezTo>
                  <a:pt x="1866" y="218"/>
                  <a:pt x="1866" y="218"/>
                  <a:pt x="1866" y="218"/>
                </a:cubicBezTo>
                <a:cubicBezTo>
                  <a:pt x="1864" y="216"/>
                  <a:pt x="1864" y="216"/>
                  <a:pt x="1864" y="216"/>
                </a:cubicBezTo>
                <a:cubicBezTo>
                  <a:pt x="1861" y="218"/>
                  <a:pt x="1861" y="218"/>
                  <a:pt x="1861" y="218"/>
                </a:cubicBezTo>
                <a:cubicBezTo>
                  <a:pt x="1861" y="216"/>
                  <a:pt x="1861" y="216"/>
                  <a:pt x="1861" y="216"/>
                </a:cubicBezTo>
                <a:cubicBezTo>
                  <a:pt x="1860" y="214"/>
                  <a:pt x="1860" y="214"/>
                  <a:pt x="1860" y="214"/>
                </a:cubicBezTo>
                <a:cubicBezTo>
                  <a:pt x="1857" y="214"/>
                  <a:pt x="1857" y="214"/>
                  <a:pt x="1857" y="214"/>
                </a:cubicBezTo>
                <a:cubicBezTo>
                  <a:pt x="1854" y="214"/>
                  <a:pt x="1854" y="214"/>
                  <a:pt x="1854" y="214"/>
                </a:cubicBezTo>
                <a:cubicBezTo>
                  <a:pt x="1852" y="213"/>
                  <a:pt x="1852" y="213"/>
                  <a:pt x="1852" y="213"/>
                </a:cubicBezTo>
                <a:cubicBezTo>
                  <a:pt x="1850" y="212"/>
                  <a:pt x="1850" y="212"/>
                  <a:pt x="1850" y="212"/>
                </a:cubicBezTo>
                <a:cubicBezTo>
                  <a:pt x="1848" y="214"/>
                  <a:pt x="1848" y="214"/>
                  <a:pt x="1848" y="214"/>
                </a:cubicBezTo>
                <a:cubicBezTo>
                  <a:pt x="1846" y="218"/>
                  <a:pt x="1846" y="218"/>
                  <a:pt x="1846" y="218"/>
                </a:cubicBezTo>
                <a:cubicBezTo>
                  <a:pt x="1843" y="221"/>
                  <a:pt x="1843" y="221"/>
                  <a:pt x="1843" y="221"/>
                </a:cubicBezTo>
                <a:cubicBezTo>
                  <a:pt x="1840" y="222"/>
                  <a:pt x="1840" y="222"/>
                  <a:pt x="1840" y="222"/>
                </a:cubicBezTo>
                <a:cubicBezTo>
                  <a:pt x="1839" y="223"/>
                  <a:pt x="1839" y="223"/>
                  <a:pt x="1839" y="223"/>
                </a:cubicBezTo>
                <a:cubicBezTo>
                  <a:pt x="1838" y="226"/>
                  <a:pt x="1838" y="226"/>
                  <a:pt x="1838" y="226"/>
                </a:cubicBezTo>
                <a:cubicBezTo>
                  <a:pt x="1836" y="229"/>
                  <a:pt x="1836" y="229"/>
                  <a:pt x="1836" y="229"/>
                </a:cubicBezTo>
                <a:cubicBezTo>
                  <a:pt x="1833" y="231"/>
                  <a:pt x="1833" y="231"/>
                  <a:pt x="1833" y="231"/>
                </a:cubicBezTo>
                <a:cubicBezTo>
                  <a:pt x="1833" y="233"/>
                  <a:pt x="1833" y="233"/>
                  <a:pt x="1833" y="233"/>
                </a:cubicBezTo>
                <a:cubicBezTo>
                  <a:pt x="1834" y="236"/>
                  <a:pt x="1834" y="236"/>
                  <a:pt x="1834" y="236"/>
                </a:cubicBezTo>
                <a:cubicBezTo>
                  <a:pt x="1838" y="240"/>
                  <a:pt x="1838" y="240"/>
                  <a:pt x="1838" y="240"/>
                </a:cubicBezTo>
                <a:cubicBezTo>
                  <a:pt x="1841" y="244"/>
                  <a:pt x="1841" y="244"/>
                  <a:pt x="1841" y="244"/>
                </a:cubicBezTo>
                <a:cubicBezTo>
                  <a:pt x="1840" y="246"/>
                  <a:pt x="1840" y="246"/>
                  <a:pt x="1840" y="246"/>
                </a:cubicBezTo>
                <a:cubicBezTo>
                  <a:pt x="1838" y="246"/>
                  <a:pt x="1838" y="246"/>
                  <a:pt x="1838" y="246"/>
                </a:cubicBezTo>
                <a:cubicBezTo>
                  <a:pt x="1838" y="248"/>
                  <a:pt x="1838" y="248"/>
                  <a:pt x="1838" y="248"/>
                </a:cubicBezTo>
                <a:cubicBezTo>
                  <a:pt x="1836" y="250"/>
                  <a:pt x="1836" y="250"/>
                  <a:pt x="1836" y="250"/>
                </a:cubicBezTo>
                <a:cubicBezTo>
                  <a:pt x="1835" y="251"/>
                  <a:pt x="1835" y="251"/>
                  <a:pt x="1835" y="251"/>
                </a:cubicBezTo>
                <a:cubicBezTo>
                  <a:pt x="1833" y="249"/>
                  <a:pt x="1833" y="249"/>
                  <a:pt x="1833" y="249"/>
                </a:cubicBezTo>
                <a:cubicBezTo>
                  <a:pt x="1826" y="246"/>
                  <a:pt x="1826" y="246"/>
                  <a:pt x="1826" y="246"/>
                </a:cubicBezTo>
                <a:cubicBezTo>
                  <a:pt x="1824" y="246"/>
                  <a:pt x="1824" y="246"/>
                  <a:pt x="1824" y="246"/>
                </a:cubicBezTo>
                <a:cubicBezTo>
                  <a:pt x="1823" y="244"/>
                  <a:pt x="1823" y="244"/>
                  <a:pt x="1823" y="244"/>
                </a:cubicBezTo>
                <a:cubicBezTo>
                  <a:pt x="1820" y="244"/>
                  <a:pt x="1820" y="244"/>
                  <a:pt x="1820" y="244"/>
                </a:cubicBezTo>
                <a:cubicBezTo>
                  <a:pt x="1818" y="243"/>
                  <a:pt x="1818" y="243"/>
                  <a:pt x="1818" y="243"/>
                </a:cubicBezTo>
                <a:cubicBezTo>
                  <a:pt x="1817" y="240"/>
                  <a:pt x="1817" y="240"/>
                  <a:pt x="1817" y="240"/>
                </a:cubicBezTo>
                <a:cubicBezTo>
                  <a:pt x="1814" y="240"/>
                  <a:pt x="1814" y="240"/>
                  <a:pt x="1814" y="240"/>
                </a:cubicBezTo>
                <a:cubicBezTo>
                  <a:pt x="1811" y="238"/>
                  <a:pt x="1811" y="238"/>
                  <a:pt x="1811" y="238"/>
                </a:cubicBezTo>
                <a:cubicBezTo>
                  <a:pt x="1809" y="238"/>
                  <a:pt x="1809" y="238"/>
                  <a:pt x="1809" y="238"/>
                </a:cubicBezTo>
                <a:cubicBezTo>
                  <a:pt x="1809" y="240"/>
                  <a:pt x="1809" y="240"/>
                  <a:pt x="1809" y="240"/>
                </a:cubicBezTo>
                <a:cubicBezTo>
                  <a:pt x="1809" y="241"/>
                  <a:pt x="1809" y="241"/>
                  <a:pt x="1809" y="241"/>
                </a:cubicBezTo>
                <a:cubicBezTo>
                  <a:pt x="1809" y="242"/>
                  <a:pt x="1809" y="242"/>
                  <a:pt x="1809" y="242"/>
                </a:cubicBezTo>
                <a:cubicBezTo>
                  <a:pt x="1809" y="243"/>
                  <a:pt x="1809" y="243"/>
                  <a:pt x="1809" y="243"/>
                </a:cubicBezTo>
                <a:cubicBezTo>
                  <a:pt x="1808" y="245"/>
                  <a:pt x="1808" y="245"/>
                  <a:pt x="1808" y="245"/>
                </a:cubicBezTo>
                <a:cubicBezTo>
                  <a:pt x="1806" y="244"/>
                  <a:pt x="1806" y="244"/>
                  <a:pt x="1806" y="244"/>
                </a:cubicBezTo>
                <a:cubicBezTo>
                  <a:pt x="1808" y="247"/>
                  <a:pt x="1808" y="247"/>
                  <a:pt x="1808" y="247"/>
                </a:cubicBezTo>
                <a:cubicBezTo>
                  <a:pt x="1808" y="249"/>
                  <a:pt x="1808" y="249"/>
                  <a:pt x="1808" y="249"/>
                </a:cubicBezTo>
                <a:cubicBezTo>
                  <a:pt x="1811" y="251"/>
                  <a:pt x="1811" y="251"/>
                  <a:pt x="1811" y="251"/>
                </a:cubicBezTo>
                <a:cubicBezTo>
                  <a:pt x="1813" y="253"/>
                  <a:pt x="1813" y="253"/>
                  <a:pt x="1813" y="253"/>
                </a:cubicBezTo>
                <a:cubicBezTo>
                  <a:pt x="1815" y="254"/>
                  <a:pt x="1815" y="254"/>
                  <a:pt x="1815" y="254"/>
                </a:cubicBezTo>
                <a:cubicBezTo>
                  <a:pt x="1817" y="253"/>
                  <a:pt x="1817" y="253"/>
                  <a:pt x="1817" y="253"/>
                </a:cubicBezTo>
                <a:cubicBezTo>
                  <a:pt x="1818" y="254"/>
                  <a:pt x="1818" y="254"/>
                  <a:pt x="1818" y="254"/>
                </a:cubicBezTo>
                <a:cubicBezTo>
                  <a:pt x="1820" y="252"/>
                  <a:pt x="1820" y="252"/>
                  <a:pt x="1820" y="252"/>
                </a:cubicBezTo>
                <a:cubicBezTo>
                  <a:pt x="1820" y="254"/>
                  <a:pt x="1820" y="254"/>
                  <a:pt x="1820" y="254"/>
                </a:cubicBezTo>
                <a:cubicBezTo>
                  <a:pt x="1822" y="255"/>
                  <a:pt x="1822" y="255"/>
                  <a:pt x="1822" y="255"/>
                </a:cubicBezTo>
                <a:cubicBezTo>
                  <a:pt x="1822" y="256"/>
                  <a:pt x="1822" y="256"/>
                  <a:pt x="1822" y="256"/>
                </a:cubicBezTo>
                <a:cubicBezTo>
                  <a:pt x="1822" y="257"/>
                  <a:pt x="1822" y="257"/>
                  <a:pt x="1822" y="257"/>
                </a:cubicBezTo>
                <a:cubicBezTo>
                  <a:pt x="1823" y="258"/>
                  <a:pt x="1823" y="258"/>
                  <a:pt x="1823" y="258"/>
                </a:cubicBezTo>
                <a:cubicBezTo>
                  <a:pt x="1823" y="261"/>
                  <a:pt x="1823" y="261"/>
                  <a:pt x="1823" y="261"/>
                </a:cubicBezTo>
                <a:cubicBezTo>
                  <a:pt x="1822" y="262"/>
                  <a:pt x="1822" y="262"/>
                  <a:pt x="1822" y="262"/>
                </a:cubicBezTo>
                <a:cubicBezTo>
                  <a:pt x="1820" y="262"/>
                  <a:pt x="1820" y="262"/>
                  <a:pt x="1820" y="262"/>
                </a:cubicBezTo>
                <a:cubicBezTo>
                  <a:pt x="1818" y="264"/>
                  <a:pt x="1818" y="264"/>
                  <a:pt x="1818" y="264"/>
                </a:cubicBezTo>
                <a:cubicBezTo>
                  <a:pt x="1817" y="264"/>
                  <a:pt x="1817" y="264"/>
                  <a:pt x="1817" y="264"/>
                </a:cubicBezTo>
                <a:cubicBezTo>
                  <a:pt x="1815" y="262"/>
                  <a:pt x="1815" y="262"/>
                  <a:pt x="1815" y="262"/>
                </a:cubicBezTo>
                <a:cubicBezTo>
                  <a:pt x="1812" y="262"/>
                  <a:pt x="1812" y="262"/>
                  <a:pt x="1812" y="262"/>
                </a:cubicBezTo>
                <a:cubicBezTo>
                  <a:pt x="1811" y="261"/>
                  <a:pt x="1811" y="261"/>
                  <a:pt x="1811" y="261"/>
                </a:cubicBezTo>
                <a:cubicBezTo>
                  <a:pt x="1808" y="261"/>
                  <a:pt x="1808" y="261"/>
                  <a:pt x="1808" y="261"/>
                </a:cubicBezTo>
                <a:cubicBezTo>
                  <a:pt x="1807" y="260"/>
                  <a:pt x="1807" y="260"/>
                  <a:pt x="1807" y="260"/>
                </a:cubicBezTo>
                <a:cubicBezTo>
                  <a:pt x="1807" y="258"/>
                  <a:pt x="1807" y="258"/>
                  <a:pt x="1807" y="258"/>
                </a:cubicBezTo>
                <a:cubicBezTo>
                  <a:pt x="1805" y="257"/>
                  <a:pt x="1805" y="257"/>
                  <a:pt x="1805" y="257"/>
                </a:cubicBezTo>
                <a:cubicBezTo>
                  <a:pt x="1803" y="255"/>
                  <a:pt x="1803" y="255"/>
                  <a:pt x="1803" y="255"/>
                </a:cubicBezTo>
                <a:cubicBezTo>
                  <a:pt x="1803" y="255"/>
                  <a:pt x="1803" y="255"/>
                  <a:pt x="1803" y="255"/>
                </a:cubicBezTo>
                <a:cubicBezTo>
                  <a:pt x="1801" y="256"/>
                  <a:pt x="1801" y="256"/>
                  <a:pt x="1801" y="256"/>
                </a:cubicBezTo>
                <a:cubicBezTo>
                  <a:pt x="1797" y="255"/>
                  <a:pt x="1797" y="255"/>
                  <a:pt x="1797" y="255"/>
                </a:cubicBezTo>
                <a:cubicBezTo>
                  <a:pt x="1796" y="253"/>
                  <a:pt x="1796" y="253"/>
                  <a:pt x="1796" y="253"/>
                </a:cubicBezTo>
                <a:cubicBezTo>
                  <a:pt x="1795" y="252"/>
                  <a:pt x="1795" y="252"/>
                  <a:pt x="1795" y="252"/>
                </a:cubicBezTo>
                <a:cubicBezTo>
                  <a:pt x="1796" y="251"/>
                  <a:pt x="1796" y="251"/>
                  <a:pt x="1796" y="251"/>
                </a:cubicBezTo>
                <a:cubicBezTo>
                  <a:pt x="1795" y="248"/>
                  <a:pt x="1795" y="248"/>
                  <a:pt x="1795" y="248"/>
                </a:cubicBezTo>
                <a:cubicBezTo>
                  <a:pt x="1795" y="246"/>
                  <a:pt x="1795" y="246"/>
                  <a:pt x="1795" y="246"/>
                </a:cubicBezTo>
                <a:cubicBezTo>
                  <a:pt x="1793" y="245"/>
                  <a:pt x="1793" y="245"/>
                  <a:pt x="1793" y="245"/>
                </a:cubicBezTo>
                <a:cubicBezTo>
                  <a:pt x="1793" y="243"/>
                  <a:pt x="1793" y="243"/>
                  <a:pt x="1793" y="243"/>
                </a:cubicBezTo>
                <a:cubicBezTo>
                  <a:pt x="1791" y="241"/>
                  <a:pt x="1791" y="241"/>
                  <a:pt x="1791" y="241"/>
                </a:cubicBezTo>
                <a:cubicBezTo>
                  <a:pt x="1790" y="238"/>
                  <a:pt x="1790" y="238"/>
                  <a:pt x="1790" y="238"/>
                </a:cubicBezTo>
                <a:cubicBezTo>
                  <a:pt x="1789" y="238"/>
                  <a:pt x="1789" y="238"/>
                  <a:pt x="1789" y="238"/>
                </a:cubicBezTo>
                <a:cubicBezTo>
                  <a:pt x="1789" y="236"/>
                  <a:pt x="1789" y="236"/>
                  <a:pt x="1789" y="236"/>
                </a:cubicBezTo>
                <a:cubicBezTo>
                  <a:pt x="1791" y="236"/>
                  <a:pt x="1791" y="236"/>
                  <a:pt x="1791" y="236"/>
                </a:cubicBezTo>
                <a:cubicBezTo>
                  <a:pt x="1791" y="232"/>
                  <a:pt x="1791" y="232"/>
                  <a:pt x="1791" y="232"/>
                </a:cubicBezTo>
                <a:cubicBezTo>
                  <a:pt x="1791" y="230"/>
                  <a:pt x="1791" y="230"/>
                  <a:pt x="1791" y="230"/>
                </a:cubicBezTo>
                <a:cubicBezTo>
                  <a:pt x="1790" y="230"/>
                  <a:pt x="1790" y="230"/>
                  <a:pt x="1790" y="230"/>
                </a:cubicBezTo>
                <a:cubicBezTo>
                  <a:pt x="1790" y="229"/>
                  <a:pt x="1790" y="229"/>
                  <a:pt x="1790" y="229"/>
                </a:cubicBezTo>
                <a:cubicBezTo>
                  <a:pt x="1791" y="227"/>
                  <a:pt x="1791" y="227"/>
                  <a:pt x="1791" y="227"/>
                </a:cubicBezTo>
                <a:cubicBezTo>
                  <a:pt x="1790" y="227"/>
                  <a:pt x="1790" y="227"/>
                  <a:pt x="1790" y="227"/>
                </a:cubicBezTo>
                <a:cubicBezTo>
                  <a:pt x="1788" y="224"/>
                  <a:pt x="1788" y="224"/>
                  <a:pt x="1788" y="224"/>
                </a:cubicBezTo>
                <a:cubicBezTo>
                  <a:pt x="1783" y="222"/>
                  <a:pt x="1783" y="222"/>
                  <a:pt x="1783" y="222"/>
                </a:cubicBezTo>
                <a:cubicBezTo>
                  <a:pt x="1782" y="223"/>
                  <a:pt x="1782" y="223"/>
                  <a:pt x="1782" y="223"/>
                </a:cubicBezTo>
                <a:cubicBezTo>
                  <a:pt x="1781" y="222"/>
                  <a:pt x="1781" y="222"/>
                  <a:pt x="1781" y="222"/>
                </a:cubicBezTo>
                <a:cubicBezTo>
                  <a:pt x="1779" y="222"/>
                  <a:pt x="1779" y="222"/>
                  <a:pt x="1779" y="222"/>
                </a:cubicBezTo>
                <a:cubicBezTo>
                  <a:pt x="1779" y="223"/>
                  <a:pt x="1779" y="223"/>
                  <a:pt x="1779" y="223"/>
                </a:cubicBezTo>
                <a:cubicBezTo>
                  <a:pt x="1776" y="222"/>
                  <a:pt x="1776" y="222"/>
                  <a:pt x="1776" y="222"/>
                </a:cubicBezTo>
                <a:cubicBezTo>
                  <a:pt x="1777" y="221"/>
                  <a:pt x="1777" y="221"/>
                  <a:pt x="1777" y="221"/>
                </a:cubicBezTo>
                <a:cubicBezTo>
                  <a:pt x="1779" y="221"/>
                  <a:pt x="1779" y="221"/>
                  <a:pt x="1779" y="221"/>
                </a:cubicBezTo>
                <a:cubicBezTo>
                  <a:pt x="1780" y="219"/>
                  <a:pt x="1780" y="219"/>
                  <a:pt x="1780" y="219"/>
                </a:cubicBezTo>
                <a:cubicBezTo>
                  <a:pt x="1777" y="219"/>
                  <a:pt x="1777" y="219"/>
                  <a:pt x="1777" y="219"/>
                </a:cubicBezTo>
                <a:cubicBezTo>
                  <a:pt x="1777" y="219"/>
                  <a:pt x="1777" y="219"/>
                  <a:pt x="1777" y="219"/>
                </a:cubicBezTo>
                <a:cubicBezTo>
                  <a:pt x="1779" y="218"/>
                  <a:pt x="1779" y="218"/>
                  <a:pt x="1779" y="218"/>
                </a:cubicBezTo>
                <a:cubicBezTo>
                  <a:pt x="1777" y="217"/>
                  <a:pt x="1777" y="217"/>
                  <a:pt x="1777" y="217"/>
                </a:cubicBezTo>
                <a:cubicBezTo>
                  <a:pt x="1776" y="218"/>
                  <a:pt x="1776" y="218"/>
                  <a:pt x="1776" y="218"/>
                </a:cubicBezTo>
                <a:cubicBezTo>
                  <a:pt x="1773" y="219"/>
                  <a:pt x="1773" y="219"/>
                  <a:pt x="1773" y="219"/>
                </a:cubicBezTo>
                <a:cubicBezTo>
                  <a:pt x="1772" y="218"/>
                  <a:pt x="1772" y="218"/>
                  <a:pt x="1772" y="218"/>
                </a:cubicBezTo>
                <a:cubicBezTo>
                  <a:pt x="1773" y="217"/>
                  <a:pt x="1773" y="217"/>
                  <a:pt x="1773" y="217"/>
                </a:cubicBezTo>
                <a:cubicBezTo>
                  <a:pt x="1775" y="216"/>
                  <a:pt x="1775" y="216"/>
                  <a:pt x="1775" y="216"/>
                </a:cubicBezTo>
                <a:cubicBezTo>
                  <a:pt x="1775" y="215"/>
                  <a:pt x="1775" y="215"/>
                  <a:pt x="1775" y="215"/>
                </a:cubicBezTo>
                <a:cubicBezTo>
                  <a:pt x="1772" y="215"/>
                  <a:pt x="1772" y="215"/>
                  <a:pt x="1772" y="215"/>
                </a:cubicBezTo>
                <a:cubicBezTo>
                  <a:pt x="1771" y="213"/>
                  <a:pt x="1771" y="213"/>
                  <a:pt x="1771" y="213"/>
                </a:cubicBezTo>
                <a:cubicBezTo>
                  <a:pt x="1769" y="211"/>
                  <a:pt x="1769" y="211"/>
                  <a:pt x="1769" y="211"/>
                </a:cubicBezTo>
                <a:cubicBezTo>
                  <a:pt x="1768" y="209"/>
                  <a:pt x="1768" y="209"/>
                  <a:pt x="1768" y="209"/>
                </a:cubicBezTo>
                <a:cubicBezTo>
                  <a:pt x="1766" y="207"/>
                  <a:pt x="1766" y="207"/>
                  <a:pt x="1766" y="207"/>
                </a:cubicBezTo>
                <a:cubicBezTo>
                  <a:pt x="1767" y="207"/>
                  <a:pt x="1767" y="207"/>
                  <a:pt x="1767" y="207"/>
                </a:cubicBezTo>
                <a:cubicBezTo>
                  <a:pt x="1768" y="206"/>
                  <a:pt x="1768" y="206"/>
                  <a:pt x="1768" y="206"/>
                </a:cubicBezTo>
                <a:cubicBezTo>
                  <a:pt x="1769" y="207"/>
                  <a:pt x="1769" y="207"/>
                  <a:pt x="1769" y="207"/>
                </a:cubicBezTo>
                <a:cubicBezTo>
                  <a:pt x="1772" y="207"/>
                  <a:pt x="1772" y="207"/>
                  <a:pt x="1772" y="207"/>
                </a:cubicBezTo>
                <a:cubicBezTo>
                  <a:pt x="1772" y="209"/>
                  <a:pt x="1772" y="209"/>
                  <a:pt x="1772" y="209"/>
                </a:cubicBezTo>
                <a:cubicBezTo>
                  <a:pt x="1776" y="213"/>
                  <a:pt x="1776" y="213"/>
                  <a:pt x="1776" y="213"/>
                </a:cubicBezTo>
                <a:cubicBezTo>
                  <a:pt x="1778" y="213"/>
                  <a:pt x="1778" y="213"/>
                  <a:pt x="1778" y="213"/>
                </a:cubicBezTo>
                <a:cubicBezTo>
                  <a:pt x="1778" y="212"/>
                  <a:pt x="1778" y="212"/>
                  <a:pt x="1778" y="212"/>
                </a:cubicBezTo>
                <a:cubicBezTo>
                  <a:pt x="1780" y="214"/>
                  <a:pt x="1780" y="214"/>
                  <a:pt x="1780" y="214"/>
                </a:cubicBezTo>
                <a:cubicBezTo>
                  <a:pt x="1783" y="214"/>
                  <a:pt x="1783" y="214"/>
                  <a:pt x="1783" y="214"/>
                </a:cubicBezTo>
                <a:cubicBezTo>
                  <a:pt x="1784" y="213"/>
                  <a:pt x="1784" y="213"/>
                  <a:pt x="1784" y="213"/>
                </a:cubicBezTo>
                <a:cubicBezTo>
                  <a:pt x="1785" y="214"/>
                  <a:pt x="1785" y="214"/>
                  <a:pt x="1785" y="214"/>
                </a:cubicBezTo>
                <a:cubicBezTo>
                  <a:pt x="1784" y="215"/>
                  <a:pt x="1784" y="215"/>
                  <a:pt x="1784" y="215"/>
                </a:cubicBezTo>
                <a:cubicBezTo>
                  <a:pt x="1785" y="216"/>
                  <a:pt x="1785" y="216"/>
                  <a:pt x="1785" y="216"/>
                </a:cubicBezTo>
                <a:cubicBezTo>
                  <a:pt x="1785" y="217"/>
                  <a:pt x="1785" y="217"/>
                  <a:pt x="1785" y="217"/>
                </a:cubicBezTo>
                <a:cubicBezTo>
                  <a:pt x="1787" y="217"/>
                  <a:pt x="1787" y="217"/>
                  <a:pt x="1787" y="217"/>
                </a:cubicBezTo>
                <a:cubicBezTo>
                  <a:pt x="1788" y="216"/>
                  <a:pt x="1788" y="216"/>
                  <a:pt x="1788" y="216"/>
                </a:cubicBezTo>
                <a:cubicBezTo>
                  <a:pt x="1791" y="216"/>
                  <a:pt x="1791" y="216"/>
                  <a:pt x="1791" y="216"/>
                </a:cubicBezTo>
                <a:cubicBezTo>
                  <a:pt x="1790" y="217"/>
                  <a:pt x="1790" y="217"/>
                  <a:pt x="1790" y="217"/>
                </a:cubicBezTo>
                <a:cubicBezTo>
                  <a:pt x="1792" y="217"/>
                  <a:pt x="1792" y="217"/>
                  <a:pt x="1792" y="217"/>
                </a:cubicBezTo>
                <a:cubicBezTo>
                  <a:pt x="1794" y="216"/>
                  <a:pt x="1794" y="216"/>
                  <a:pt x="1794" y="216"/>
                </a:cubicBezTo>
                <a:cubicBezTo>
                  <a:pt x="1794" y="218"/>
                  <a:pt x="1794" y="218"/>
                  <a:pt x="1794" y="218"/>
                </a:cubicBezTo>
                <a:cubicBezTo>
                  <a:pt x="1796" y="220"/>
                  <a:pt x="1796" y="220"/>
                  <a:pt x="1796" y="220"/>
                </a:cubicBezTo>
                <a:cubicBezTo>
                  <a:pt x="1798" y="219"/>
                  <a:pt x="1798" y="219"/>
                  <a:pt x="1798" y="219"/>
                </a:cubicBezTo>
                <a:cubicBezTo>
                  <a:pt x="1799" y="220"/>
                  <a:pt x="1799" y="220"/>
                  <a:pt x="1799" y="220"/>
                </a:cubicBezTo>
                <a:cubicBezTo>
                  <a:pt x="1800" y="221"/>
                  <a:pt x="1800" y="221"/>
                  <a:pt x="1800" y="221"/>
                </a:cubicBezTo>
                <a:cubicBezTo>
                  <a:pt x="1802" y="221"/>
                  <a:pt x="1802" y="221"/>
                  <a:pt x="1802" y="221"/>
                </a:cubicBezTo>
                <a:cubicBezTo>
                  <a:pt x="1804" y="221"/>
                  <a:pt x="1804" y="221"/>
                  <a:pt x="1804" y="221"/>
                </a:cubicBezTo>
                <a:cubicBezTo>
                  <a:pt x="1806" y="220"/>
                  <a:pt x="1806" y="220"/>
                  <a:pt x="1806" y="220"/>
                </a:cubicBezTo>
                <a:cubicBezTo>
                  <a:pt x="1808" y="222"/>
                  <a:pt x="1808" y="222"/>
                  <a:pt x="1808" y="222"/>
                </a:cubicBezTo>
                <a:cubicBezTo>
                  <a:pt x="1811" y="223"/>
                  <a:pt x="1811" y="223"/>
                  <a:pt x="1811" y="223"/>
                </a:cubicBezTo>
                <a:cubicBezTo>
                  <a:pt x="1817" y="223"/>
                  <a:pt x="1817" y="223"/>
                  <a:pt x="1817" y="223"/>
                </a:cubicBezTo>
                <a:cubicBezTo>
                  <a:pt x="1822" y="223"/>
                  <a:pt x="1822" y="223"/>
                  <a:pt x="1822" y="223"/>
                </a:cubicBezTo>
                <a:cubicBezTo>
                  <a:pt x="1822" y="222"/>
                  <a:pt x="1822" y="222"/>
                  <a:pt x="1822" y="222"/>
                </a:cubicBezTo>
                <a:cubicBezTo>
                  <a:pt x="1825" y="222"/>
                  <a:pt x="1825" y="222"/>
                  <a:pt x="1825" y="222"/>
                </a:cubicBezTo>
                <a:cubicBezTo>
                  <a:pt x="1827" y="221"/>
                  <a:pt x="1827" y="221"/>
                  <a:pt x="1827" y="221"/>
                </a:cubicBezTo>
                <a:cubicBezTo>
                  <a:pt x="1830" y="220"/>
                  <a:pt x="1830" y="220"/>
                  <a:pt x="1830" y="220"/>
                </a:cubicBezTo>
                <a:cubicBezTo>
                  <a:pt x="1833" y="218"/>
                  <a:pt x="1833" y="218"/>
                  <a:pt x="1833" y="218"/>
                </a:cubicBezTo>
                <a:cubicBezTo>
                  <a:pt x="1837" y="213"/>
                  <a:pt x="1837" y="213"/>
                  <a:pt x="1837" y="213"/>
                </a:cubicBezTo>
                <a:cubicBezTo>
                  <a:pt x="1837" y="212"/>
                  <a:pt x="1837" y="212"/>
                  <a:pt x="1837" y="212"/>
                </a:cubicBezTo>
                <a:cubicBezTo>
                  <a:pt x="1839" y="209"/>
                  <a:pt x="1839" y="209"/>
                  <a:pt x="1839" y="209"/>
                </a:cubicBezTo>
                <a:cubicBezTo>
                  <a:pt x="1839" y="208"/>
                  <a:pt x="1839" y="208"/>
                  <a:pt x="1839" y="208"/>
                </a:cubicBezTo>
                <a:cubicBezTo>
                  <a:pt x="1840" y="206"/>
                  <a:pt x="1840" y="206"/>
                  <a:pt x="1840" y="206"/>
                </a:cubicBezTo>
                <a:cubicBezTo>
                  <a:pt x="1840" y="203"/>
                  <a:pt x="1840" y="203"/>
                  <a:pt x="1840" y="203"/>
                </a:cubicBezTo>
                <a:cubicBezTo>
                  <a:pt x="1840" y="201"/>
                  <a:pt x="1840" y="201"/>
                  <a:pt x="1840" y="201"/>
                </a:cubicBezTo>
                <a:cubicBezTo>
                  <a:pt x="1840" y="198"/>
                  <a:pt x="1840" y="198"/>
                  <a:pt x="1840" y="198"/>
                </a:cubicBezTo>
                <a:cubicBezTo>
                  <a:pt x="1840" y="197"/>
                  <a:pt x="1840" y="197"/>
                  <a:pt x="1840" y="197"/>
                </a:cubicBezTo>
                <a:cubicBezTo>
                  <a:pt x="1839" y="198"/>
                  <a:pt x="1839" y="198"/>
                  <a:pt x="1839" y="198"/>
                </a:cubicBezTo>
                <a:cubicBezTo>
                  <a:pt x="1837" y="195"/>
                  <a:pt x="1837" y="195"/>
                  <a:pt x="1837" y="195"/>
                </a:cubicBezTo>
                <a:cubicBezTo>
                  <a:pt x="1836" y="194"/>
                  <a:pt x="1836" y="194"/>
                  <a:pt x="1836" y="194"/>
                </a:cubicBezTo>
                <a:cubicBezTo>
                  <a:pt x="1835" y="192"/>
                  <a:pt x="1835" y="192"/>
                  <a:pt x="1835" y="192"/>
                </a:cubicBezTo>
                <a:cubicBezTo>
                  <a:pt x="1833" y="190"/>
                  <a:pt x="1833" y="190"/>
                  <a:pt x="1833" y="190"/>
                </a:cubicBezTo>
                <a:cubicBezTo>
                  <a:pt x="1831" y="189"/>
                  <a:pt x="1831" y="189"/>
                  <a:pt x="1831" y="189"/>
                </a:cubicBezTo>
                <a:cubicBezTo>
                  <a:pt x="1831" y="190"/>
                  <a:pt x="1831" y="190"/>
                  <a:pt x="1831" y="190"/>
                </a:cubicBezTo>
                <a:cubicBezTo>
                  <a:pt x="1829" y="189"/>
                  <a:pt x="1829" y="189"/>
                  <a:pt x="1829" y="189"/>
                </a:cubicBezTo>
                <a:cubicBezTo>
                  <a:pt x="1829" y="188"/>
                  <a:pt x="1829" y="188"/>
                  <a:pt x="1829" y="188"/>
                </a:cubicBezTo>
                <a:cubicBezTo>
                  <a:pt x="1825" y="185"/>
                  <a:pt x="1825" y="185"/>
                  <a:pt x="1825" y="185"/>
                </a:cubicBezTo>
                <a:cubicBezTo>
                  <a:pt x="1825" y="183"/>
                  <a:pt x="1825" y="183"/>
                  <a:pt x="1825" y="183"/>
                </a:cubicBezTo>
                <a:cubicBezTo>
                  <a:pt x="1823" y="181"/>
                  <a:pt x="1823" y="181"/>
                  <a:pt x="1823" y="181"/>
                </a:cubicBezTo>
                <a:cubicBezTo>
                  <a:pt x="1822" y="181"/>
                  <a:pt x="1822" y="181"/>
                  <a:pt x="1822" y="181"/>
                </a:cubicBezTo>
                <a:cubicBezTo>
                  <a:pt x="1822" y="182"/>
                  <a:pt x="1822" y="182"/>
                  <a:pt x="1822" y="182"/>
                </a:cubicBezTo>
                <a:cubicBezTo>
                  <a:pt x="1824" y="184"/>
                  <a:pt x="1824" y="184"/>
                  <a:pt x="1824" y="184"/>
                </a:cubicBezTo>
                <a:cubicBezTo>
                  <a:pt x="1822" y="185"/>
                  <a:pt x="1822" y="185"/>
                  <a:pt x="1822" y="185"/>
                </a:cubicBezTo>
                <a:cubicBezTo>
                  <a:pt x="1820" y="183"/>
                  <a:pt x="1820" y="183"/>
                  <a:pt x="1820" y="183"/>
                </a:cubicBezTo>
                <a:cubicBezTo>
                  <a:pt x="1818" y="182"/>
                  <a:pt x="1818" y="182"/>
                  <a:pt x="1818" y="182"/>
                </a:cubicBezTo>
                <a:cubicBezTo>
                  <a:pt x="1815" y="180"/>
                  <a:pt x="1815" y="180"/>
                  <a:pt x="1815" y="180"/>
                </a:cubicBezTo>
                <a:cubicBezTo>
                  <a:pt x="1814" y="180"/>
                  <a:pt x="1814" y="180"/>
                  <a:pt x="1814" y="180"/>
                </a:cubicBezTo>
                <a:cubicBezTo>
                  <a:pt x="1814" y="181"/>
                  <a:pt x="1814" y="181"/>
                  <a:pt x="1814" y="181"/>
                </a:cubicBezTo>
                <a:cubicBezTo>
                  <a:pt x="1815" y="182"/>
                  <a:pt x="1815" y="182"/>
                  <a:pt x="1815" y="182"/>
                </a:cubicBezTo>
                <a:cubicBezTo>
                  <a:pt x="1813" y="181"/>
                  <a:pt x="1813" y="181"/>
                  <a:pt x="1813" y="181"/>
                </a:cubicBezTo>
                <a:cubicBezTo>
                  <a:pt x="1811" y="178"/>
                  <a:pt x="1811" y="178"/>
                  <a:pt x="1811" y="178"/>
                </a:cubicBezTo>
                <a:cubicBezTo>
                  <a:pt x="1809" y="177"/>
                  <a:pt x="1809" y="177"/>
                  <a:pt x="1809" y="177"/>
                </a:cubicBezTo>
                <a:cubicBezTo>
                  <a:pt x="1807" y="176"/>
                  <a:pt x="1807" y="176"/>
                  <a:pt x="1807" y="176"/>
                </a:cubicBezTo>
                <a:cubicBezTo>
                  <a:pt x="1800" y="171"/>
                  <a:pt x="1800" y="171"/>
                  <a:pt x="1800" y="171"/>
                </a:cubicBezTo>
                <a:cubicBezTo>
                  <a:pt x="1790" y="165"/>
                  <a:pt x="1790" y="165"/>
                  <a:pt x="1790" y="165"/>
                </a:cubicBezTo>
                <a:cubicBezTo>
                  <a:pt x="1788" y="164"/>
                  <a:pt x="1788" y="164"/>
                  <a:pt x="1788" y="164"/>
                </a:cubicBezTo>
                <a:cubicBezTo>
                  <a:pt x="1787" y="165"/>
                  <a:pt x="1787" y="165"/>
                  <a:pt x="1787" y="165"/>
                </a:cubicBezTo>
                <a:cubicBezTo>
                  <a:pt x="1785" y="164"/>
                  <a:pt x="1785" y="164"/>
                  <a:pt x="1785" y="164"/>
                </a:cubicBezTo>
                <a:cubicBezTo>
                  <a:pt x="1783" y="164"/>
                  <a:pt x="1783" y="164"/>
                  <a:pt x="1783" y="164"/>
                </a:cubicBezTo>
                <a:cubicBezTo>
                  <a:pt x="1783" y="164"/>
                  <a:pt x="1783" y="164"/>
                  <a:pt x="1783" y="164"/>
                </a:cubicBezTo>
                <a:cubicBezTo>
                  <a:pt x="1782" y="165"/>
                  <a:pt x="1782" y="165"/>
                  <a:pt x="1782" y="165"/>
                </a:cubicBezTo>
                <a:cubicBezTo>
                  <a:pt x="1780" y="165"/>
                  <a:pt x="1780" y="165"/>
                  <a:pt x="1780" y="165"/>
                </a:cubicBezTo>
                <a:cubicBezTo>
                  <a:pt x="1777" y="164"/>
                  <a:pt x="1777" y="164"/>
                  <a:pt x="1777" y="164"/>
                </a:cubicBezTo>
                <a:cubicBezTo>
                  <a:pt x="1775" y="163"/>
                  <a:pt x="1775" y="163"/>
                  <a:pt x="1775" y="163"/>
                </a:cubicBezTo>
                <a:cubicBezTo>
                  <a:pt x="1773" y="162"/>
                  <a:pt x="1773" y="162"/>
                  <a:pt x="1773" y="162"/>
                </a:cubicBezTo>
                <a:cubicBezTo>
                  <a:pt x="1773" y="162"/>
                  <a:pt x="1773" y="162"/>
                  <a:pt x="1773" y="162"/>
                </a:cubicBezTo>
                <a:cubicBezTo>
                  <a:pt x="1774" y="164"/>
                  <a:pt x="1774" y="164"/>
                  <a:pt x="1774" y="164"/>
                </a:cubicBezTo>
                <a:cubicBezTo>
                  <a:pt x="1774" y="165"/>
                  <a:pt x="1774" y="165"/>
                  <a:pt x="1774" y="165"/>
                </a:cubicBezTo>
                <a:cubicBezTo>
                  <a:pt x="1773" y="164"/>
                  <a:pt x="1773" y="164"/>
                  <a:pt x="1773" y="164"/>
                </a:cubicBezTo>
                <a:cubicBezTo>
                  <a:pt x="1771" y="164"/>
                  <a:pt x="1771" y="164"/>
                  <a:pt x="1771" y="164"/>
                </a:cubicBezTo>
                <a:cubicBezTo>
                  <a:pt x="1770" y="165"/>
                  <a:pt x="1770" y="165"/>
                  <a:pt x="1770" y="165"/>
                </a:cubicBezTo>
                <a:cubicBezTo>
                  <a:pt x="1770" y="166"/>
                  <a:pt x="1770" y="166"/>
                  <a:pt x="1770" y="166"/>
                </a:cubicBezTo>
                <a:cubicBezTo>
                  <a:pt x="1769" y="168"/>
                  <a:pt x="1769" y="168"/>
                  <a:pt x="1769" y="168"/>
                </a:cubicBezTo>
                <a:cubicBezTo>
                  <a:pt x="1767" y="169"/>
                  <a:pt x="1767" y="169"/>
                  <a:pt x="1767" y="169"/>
                </a:cubicBezTo>
                <a:cubicBezTo>
                  <a:pt x="1768" y="167"/>
                  <a:pt x="1768" y="167"/>
                  <a:pt x="1768" y="167"/>
                </a:cubicBezTo>
                <a:cubicBezTo>
                  <a:pt x="1769" y="166"/>
                  <a:pt x="1769" y="166"/>
                  <a:pt x="1769" y="166"/>
                </a:cubicBezTo>
                <a:cubicBezTo>
                  <a:pt x="1769" y="165"/>
                  <a:pt x="1769" y="165"/>
                  <a:pt x="1769" y="165"/>
                </a:cubicBezTo>
                <a:cubicBezTo>
                  <a:pt x="1767" y="165"/>
                  <a:pt x="1767" y="165"/>
                  <a:pt x="1767" y="165"/>
                </a:cubicBezTo>
                <a:cubicBezTo>
                  <a:pt x="1767" y="164"/>
                  <a:pt x="1767" y="164"/>
                  <a:pt x="1767" y="164"/>
                </a:cubicBezTo>
                <a:cubicBezTo>
                  <a:pt x="1768" y="163"/>
                  <a:pt x="1768" y="163"/>
                  <a:pt x="1768" y="163"/>
                </a:cubicBezTo>
                <a:cubicBezTo>
                  <a:pt x="1767" y="163"/>
                  <a:pt x="1767" y="163"/>
                  <a:pt x="1767" y="163"/>
                </a:cubicBezTo>
                <a:cubicBezTo>
                  <a:pt x="1766" y="164"/>
                  <a:pt x="1766" y="164"/>
                  <a:pt x="1766" y="164"/>
                </a:cubicBezTo>
                <a:cubicBezTo>
                  <a:pt x="1765" y="166"/>
                  <a:pt x="1765" y="166"/>
                  <a:pt x="1765" y="166"/>
                </a:cubicBezTo>
                <a:cubicBezTo>
                  <a:pt x="1765" y="165"/>
                  <a:pt x="1765" y="165"/>
                  <a:pt x="1765" y="165"/>
                </a:cubicBezTo>
                <a:cubicBezTo>
                  <a:pt x="1765" y="164"/>
                  <a:pt x="1765" y="164"/>
                  <a:pt x="1765" y="164"/>
                </a:cubicBezTo>
                <a:cubicBezTo>
                  <a:pt x="1764" y="163"/>
                  <a:pt x="1764" y="163"/>
                  <a:pt x="1764" y="163"/>
                </a:cubicBezTo>
                <a:cubicBezTo>
                  <a:pt x="1763" y="164"/>
                  <a:pt x="1763" y="164"/>
                  <a:pt x="1763" y="164"/>
                </a:cubicBezTo>
                <a:cubicBezTo>
                  <a:pt x="1763" y="165"/>
                  <a:pt x="1763" y="165"/>
                  <a:pt x="1763" y="165"/>
                </a:cubicBezTo>
                <a:cubicBezTo>
                  <a:pt x="1763" y="163"/>
                  <a:pt x="1763" y="163"/>
                  <a:pt x="1763" y="163"/>
                </a:cubicBezTo>
                <a:cubicBezTo>
                  <a:pt x="1761" y="163"/>
                  <a:pt x="1761" y="163"/>
                  <a:pt x="1761" y="163"/>
                </a:cubicBezTo>
                <a:cubicBezTo>
                  <a:pt x="1759" y="164"/>
                  <a:pt x="1759" y="164"/>
                  <a:pt x="1759" y="164"/>
                </a:cubicBezTo>
                <a:cubicBezTo>
                  <a:pt x="1759" y="162"/>
                  <a:pt x="1759" y="162"/>
                  <a:pt x="1759" y="162"/>
                </a:cubicBezTo>
                <a:cubicBezTo>
                  <a:pt x="1758" y="162"/>
                  <a:pt x="1758" y="162"/>
                  <a:pt x="1758" y="162"/>
                </a:cubicBezTo>
                <a:cubicBezTo>
                  <a:pt x="1757" y="163"/>
                  <a:pt x="1757" y="163"/>
                  <a:pt x="1757" y="163"/>
                </a:cubicBezTo>
                <a:cubicBezTo>
                  <a:pt x="1756" y="161"/>
                  <a:pt x="1756" y="161"/>
                  <a:pt x="1756" y="161"/>
                </a:cubicBezTo>
                <a:cubicBezTo>
                  <a:pt x="1756" y="159"/>
                  <a:pt x="1756" y="159"/>
                  <a:pt x="1756" y="159"/>
                </a:cubicBezTo>
                <a:cubicBezTo>
                  <a:pt x="1757" y="157"/>
                  <a:pt x="1757" y="157"/>
                  <a:pt x="1757" y="157"/>
                </a:cubicBezTo>
                <a:cubicBezTo>
                  <a:pt x="1757" y="159"/>
                  <a:pt x="1757" y="159"/>
                  <a:pt x="1757" y="159"/>
                </a:cubicBezTo>
                <a:cubicBezTo>
                  <a:pt x="1759" y="160"/>
                  <a:pt x="1759" y="160"/>
                  <a:pt x="1759" y="160"/>
                </a:cubicBezTo>
                <a:cubicBezTo>
                  <a:pt x="1761" y="160"/>
                  <a:pt x="1761" y="160"/>
                  <a:pt x="1761" y="160"/>
                </a:cubicBezTo>
                <a:cubicBezTo>
                  <a:pt x="1763" y="161"/>
                  <a:pt x="1763" y="161"/>
                  <a:pt x="1763" y="161"/>
                </a:cubicBezTo>
                <a:cubicBezTo>
                  <a:pt x="1764" y="159"/>
                  <a:pt x="1764" y="159"/>
                  <a:pt x="1764" y="159"/>
                </a:cubicBezTo>
                <a:cubicBezTo>
                  <a:pt x="1764" y="158"/>
                  <a:pt x="1764" y="158"/>
                  <a:pt x="1764" y="158"/>
                </a:cubicBezTo>
                <a:cubicBezTo>
                  <a:pt x="1763" y="157"/>
                  <a:pt x="1763" y="157"/>
                  <a:pt x="1763" y="157"/>
                </a:cubicBezTo>
                <a:cubicBezTo>
                  <a:pt x="1763" y="157"/>
                  <a:pt x="1763" y="157"/>
                  <a:pt x="1763" y="157"/>
                </a:cubicBezTo>
                <a:cubicBezTo>
                  <a:pt x="1761" y="156"/>
                  <a:pt x="1761" y="156"/>
                  <a:pt x="1761" y="156"/>
                </a:cubicBezTo>
                <a:cubicBezTo>
                  <a:pt x="1760" y="157"/>
                  <a:pt x="1760" y="157"/>
                  <a:pt x="1760" y="157"/>
                </a:cubicBezTo>
                <a:cubicBezTo>
                  <a:pt x="1759" y="156"/>
                  <a:pt x="1759" y="156"/>
                  <a:pt x="1759" y="156"/>
                </a:cubicBezTo>
                <a:cubicBezTo>
                  <a:pt x="1758" y="154"/>
                  <a:pt x="1758" y="154"/>
                  <a:pt x="1758" y="154"/>
                </a:cubicBezTo>
                <a:cubicBezTo>
                  <a:pt x="1756" y="153"/>
                  <a:pt x="1756" y="153"/>
                  <a:pt x="1756" y="153"/>
                </a:cubicBezTo>
                <a:cubicBezTo>
                  <a:pt x="1754" y="153"/>
                  <a:pt x="1754" y="153"/>
                  <a:pt x="1754" y="153"/>
                </a:cubicBezTo>
                <a:cubicBezTo>
                  <a:pt x="1754" y="154"/>
                  <a:pt x="1754" y="154"/>
                  <a:pt x="1754" y="154"/>
                </a:cubicBezTo>
                <a:cubicBezTo>
                  <a:pt x="1755" y="155"/>
                  <a:pt x="1755" y="155"/>
                  <a:pt x="1755" y="155"/>
                </a:cubicBezTo>
                <a:cubicBezTo>
                  <a:pt x="1755" y="155"/>
                  <a:pt x="1755" y="155"/>
                  <a:pt x="1755" y="155"/>
                </a:cubicBezTo>
                <a:cubicBezTo>
                  <a:pt x="1755" y="156"/>
                  <a:pt x="1755" y="156"/>
                  <a:pt x="1755" y="156"/>
                </a:cubicBezTo>
                <a:cubicBezTo>
                  <a:pt x="1754" y="156"/>
                  <a:pt x="1754" y="156"/>
                  <a:pt x="1754" y="156"/>
                </a:cubicBezTo>
                <a:cubicBezTo>
                  <a:pt x="1753" y="156"/>
                  <a:pt x="1753" y="156"/>
                  <a:pt x="1753" y="156"/>
                </a:cubicBezTo>
                <a:cubicBezTo>
                  <a:pt x="1753" y="157"/>
                  <a:pt x="1753" y="157"/>
                  <a:pt x="1753" y="157"/>
                </a:cubicBezTo>
                <a:cubicBezTo>
                  <a:pt x="1754" y="158"/>
                  <a:pt x="1754" y="158"/>
                  <a:pt x="1754" y="158"/>
                </a:cubicBezTo>
                <a:cubicBezTo>
                  <a:pt x="1754" y="158"/>
                  <a:pt x="1754" y="158"/>
                  <a:pt x="1754" y="158"/>
                </a:cubicBezTo>
                <a:cubicBezTo>
                  <a:pt x="1752" y="158"/>
                  <a:pt x="1752" y="158"/>
                  <a:pt x="1752" y="158"/>
                </a:cubicBezTo>
                <a:cubicBezTo>
                  <a:pt x="1751" y="160"/>
                  <a:pt x="1751" y="160"/>
                  <a:pt x="1751" y="160"/>
                </a:cubicBezTo>
                <a:cubicBezTo>
                  <a:pt x="1751" y="162"/>
                  <a:pt x="1751" y="162"/>
                  <a:pt x="1751" y="162"/>
                </a:cubicBezTo>
                <a:cubicBezTo>
                  <a:pt x="1750" y="161"/>
                  <a:pt x="1750" y="161"/>
                  <a:pt x="1750" y="161"/>
                </a:cubicBezTo>
                <a:cubicBezTo>
                  <a:pt x="1750" y="159"/>
                  <a:pt x="1750" y="159"/>
                  <a:pt x="1750" y="159"/>
                </a:cubicBezTo>
                <a:cubicBezTo>
                  <a:pt x="1749" y="158"/>
                  <a:pt x="1749" y="158"/>
                  <a:pt x="1749" y="158"/>
                </a:cubicBezTo>
                <a:cubicBezTo>
                  <a:pt x="1747" y="158"/>
                  <a:pt x="1747" y="158"/>
                  <a:pt x="1747" y="158"/>
                </a:cubicBezTo>
                <a:cubicBezTo>
                  <a:pt x="1747" y="158"/>
                  <a:pt x="1747" y="158"/>
                  <a:pt x="1747" y="158"/>
                </a:cubicBezTo>
                <a:cubicBezTo>
                  <a:pt x="1747" y="158"/>
                  <a:pt x="1747" y="158"/>
                  <a:pt x="1747" y="158"/>
                </a:cubicBezTo>
                <a:cubicBezTo>
                  <a:pt x="1745" y="157"/>
                  <a:pt x="1745" y="157"/>
                  <a:pt x="1745" y="157"/>
                </a:cubicBezTo>
                <a:cubicBezTo>
                  <a:pt x="1744" y="157"/>
                  <a:pt x="1744" y="157"/>
                  <a:pt x="1744" y="157"/>
                </a:cubicBezTo>
                <a:cubicBezTo>
                  <a:pt x="1744" y="157"/>
                  <a:pt x="1744" y="157"/>
                  <a:pt x="1744" y="157"/>
                </a:cubicBezTo>
                <a:cubicBezTo>
                  <a:pt x="1744" y="158"/>
                  <a:pt x="1744" y="158"/>
                  <a:pt x="1744" y="158"/>
                </a:cubicBezTo>
                <a:cubicBezTo>
                  <a:pt x="1743" y="158"/>
                  <a:pt x="1743" y="158"/>
                  <a:pt x="1743" y="158"/>
                </a:cubicBezTo>
                <a:cubicBezTo>
                  <a:pt x="1742" y="156"/>
                  <a:pt x="1742" y="156"/>
                  <a:pt x="1742" y="156"/>
                </a:cubicBezTo>
                <a:cubicBezTo>
                  <a:pt x="1741" y="156"/>
                  <a:pt x="1741" y="156"/>
                  <a:pt x="1741" y="156"/>
                </a:cubicBezTo>
                <a:cubicBezTo>
                  <a:pt x="1741" y="157"/>
                  <a:pt x="1741" y="157"/>
                  <a:pt x="1741" y="157"/>
                </a:cubicBezTo>
                <a:cubicBezTo>
                  <a:pt x="1741" y="160"/>
                  <a:pt x="1741" y="160"/>
                  <a:pt x="1741" y="160"/>
                </a:cubicBezTo>
                <a:cubicBezTo>
                  <a:pt x="1740" y="159"/>
                  <a:pt x="1740" y="159"/>
                  <a:pt x="1740" y="159"/>
                </a:cubicBezTo>
                <a:cubicBezTo>
                  <a:pt x="1740" y="158"/>
                  <a:pt x="1740" y="158"/>
                  <a:pt x="1740" y="158"/>
                </a:cubicBezTo>
                <a:cubicBezTo>
                  <a:pt x="1738" y="159"/>
                  <a:pt x="1738" y="159"/>
                  <a:pt x="1738" y="159"/>
                </a:cubicBezTo>
                <a:cubicBezTo>
                  <a:pt x="1738" y="160"/>
                  <a:pt x="1738" y="160"/>
                  <a:pt x="1738" y="160"/>
                </a:cubicBezTo>
                <a:cubicBezTo>
                  <a:pt x="1737" y="158"/>
                  <a:pt x="1737" y="158"/>
                  <a:pt x="1737" y="158"/>
                </a:cubicBezTo>
                <a:cubicBezTo>
                  <a:pt x="1737" y="156"/>
                  <a:pt x="1737" y="156"/>
                  <a:pt x="1737" y="156"/>
                </a:cubicBezTo>
                <a:cubicBezTo>
                  <a:pt x="1736" y="156"/>
                  <a:pt x="1736" y="156"/>
                  <a:pt x="1736" y="156"/>
                </a:cubicBezTo>
                <a:cubicBezTo>
                  <a:pt x="1735" y="154"/>
                  <a:pt x="1735" y="154"/>
                  <a:pt x="1735" y="154"/>
                </a:cubicBezTo>
                <a:cubicBezTo>
                  <a:pt x="1734" y="153"/>
                  <a:pt x="1734" y="153"/>
                  <a:pt x="1734" y="153"/>
                </a:cubicBezTo>
                <a:cubicBezTo>
                  <a:pt x="1733" y="153"/>
                  <a:pt x="1733" y="153"/>
                  <a:pt x="1733" y="153"/>
                </a:cubicBezTo>
                <a:cubicBezTo>
                  <a:pt x="1731" y="153"/>
                  <a:pt x="1731" y="153"/>
                  <a:pt x="1731" y="153"/>
                </a:cubicBezTo>
                <a:cubicBezTo>
                  <a:pt x="1729" y="153"/>
                  <a:pt x="1729" y="153"/>
                  <a:pt x="1729" y="153"/>
                </a:cubicBezTo>
                <a:cubicBezTo>
                  <a:pt x="1728" y="151"/>
                  <a:pt x="1728" y="151"/>
                  <a:pt x="1728" y="151"/>
                </a:cubicBezTo>
                <a:cubicBezTo>
                  <a:pt x="1728" y="151"/>
                  <a:pt x="1728" y="151"/>
                  <a:pt x="1728" y="151"/>
                </a:cubicBezTo>
                <a:cubicBezTo>
                  <a:pt x="1731" y="151"/>
                  <a:pt x="1731" y="151"/>
                  <a:pt x="1731" y="151"/>
                </a:cubicBezTo>
                <a:cubicBezTo>
                  <a:pt x="1733" y="151"/>
                  <a:pt x="1733" y="151"/>
                  <a:pt x="1733" y="151"/>
                </a:cubicBezTo>
                <a:cubicBezTo>
                  <a:pt x="1736" y="152"/>
                  <a:pt x="1736" y="152"/>
                  <a:pt x="1736" y="152"/>
                </a:cubicBezTo>
                <a:cubicBezTo>
                  <a:pt x="1739" y="152"/>
                  <a:pt x="1739" y="152"/>
                  <a:pt x="1739" y="152"/>
                </a:cubicBezTo>
                <a:cubicBezTo>
                  <a:pt x="1742" y="151"/>
                  <a:pt x="1742" y="151"/>
                  <a:pt x="1742" y="151"/>
                </a:cubicBezTo>
                <a:cubicBezTo>
                  <a:pt x="1744" y="148"/>
                  <a:pt x="1744" y="148"/>
                  <a:pt x="1744" y="148"/>
                </a:cubicBezTo>
                <a:cubicBezTo>
                  <a:pt x="1748" y="147"/>
                  <a:pt x="1748" y="147"/>
                  <a:pt x="1748" y="147"/>
                </a:cubicBezTo>
                <a:cubicBezTo>
                  <a:pt x="1749" y="145"/>
                  <a:pt x="1749" y="145"/>
                  <a:pt x="1749" y="145"/>
                </a:cubicBezTo>
                <a:cubicBezTo>
                  <a:pt x="1749" y="145"/>
                  <a:pt x="1749" y="145"/>
                  <a:pt x="1749" y="145"/>
                </a:cubicBezTo>
                <a:cubicBezTo>
                  <a:pt x="1748" y="144"/>
                  <a:pt x="1748" y="144"/>
                  <a:pt x="1748" y="144"/>
                </a:cubicBezTo>
                <a:cubicBezTo>
                  <a:pt x="1748" y="143"/>
                  <a:pt x="1748" y="143"/>
                  <a:pt x="1748" y="143"/>
                </a:cubicBezTo>
                <a:cubicBezTo>
                  <a:pt x="1746" y="143"/>
                  <a:pt x="1746" y="143"/>
                  <a:pt x="1746" y="143"/>
                </a:cubicBezTo>
                <a:cubicBezTo>
                  <a:pt x="1745" y="143"/>
                  <a:pt x="1745" y="143"/>
                  <a:pt x="1745" y="143"/>
                </a:cubicBezTo>
                <a:cubicBezTo>
                  <a:pt x="1742" y="141"/>
                  <a:pt x="1742" y="141"/>
                  <a:pt x="1742" y="141"/>
                </a:cubicBezTo>
                <a:cubicBezTo>
                  <a:pt x="1741" y="141"/>
                  <a:pt x="1741" y="141"/>
                  <a:pt x="1741" y="141"/>
                </a:cubicBezTo>
                <a:cubicBezTo>
                  <a:pt x="1739" y="143"/>
                  <a:pt x="1739" y="143"/>
                  <a:pt x="1739" y="143"/>
                </a:cubicBezTo>
                <a:cubicBezTo>
                  <a:pt x="1738" y="143"/>
                  <a:pt x="1738" y="143"/>
                  <a:pt x="1738" y="143"/>
                </a:cubicBezTo>
                <a:cubicBezTo>
                  <a:pt x="1738" y="142"/>
                  <a:pt x="1738" y="142"/>
                  <a:pt x="1738" y="142"/>
                </a:cubicBezTo>
                <a:cubicBezTo>
                  <a:pt x="1740" y="141"/>
                  <a:pt x="1740" y="141"/>
                  <a:pt x="1740" y="141"/>
                </a:cubicBezTo>
                <a:cubicBezTo>
                  <a:pt x="1740" y="140"/>
                  <a:pt x="1740" y="140"/>
                  <a:pt x="1740" y="140"/>
                </a:cubicBezTo>
                <a:cubicBezTo>
                  <a:pt x="1738" y="139"/>
                  <a:pt x="1738" y="139"/>
                  <a:pt x="1738" y="139"/>
                </a:cubicBezTo>
                <a:cubicBezTo>
                  <a:pt x="1738" y="139"/>
                  <a:pt x="1738" y="139"/>
                  <a:pt x="1738" y="139"/>
                </a:cubicBezTo>
                <a:cubicBezTo>
                  <a:pt x="1736" y="139"/>
                  <a:pt x="1736" y="139"/>
                  <a:pt x="1736" y="139"/>
                </a:cubicBezTo>
                <a:cubicBezTo>
                  <a:pt x="1735" y="141"/>
                  <a:pt x="1735" y="141"/>
                  <a:pt x="1735" y="141"/>
                </a:cubicBezTo>
                <a:cubicBezTo>
                  <a:pt x="1734" y="141"/>
                  <a:pt x="1734" y="141"/>
                  <a:pt x="1734" y="141"/>
                </a:cubicBezTo>
                <a:cubicBezTo>
                  <a:pt x="1734" y="139"/>
                  <a:pt x="1734" y="139"/>
                  <a:pt x="1734" y="139"/>
                </a:cubicBezTo>
                <a:cubicBezTo>
                  <a:pt x="1733" y="139"/>
                  <a:pt x="1733" y="139"/>
                  <a:pt x="1733" y="139"/>
                </a:cubicBezTo>
                <a:cubicBezTo>
                  <a:pt x="1733" y="141"/>
                  <a:pt x="1733" y="141"/>
                  <a:pt x="1733" y="141"/>
                </a:cubicBezTo>
                <a:cubicBezTo>
                  <a:pt x="1732" y="141"/>
                  <a:pt x="1732" y="141"/>
                  <a:pt x="1732" y="141"/>
                </a:cubicBezTo>
                <a:cubicBezTo>
                  <a:pt x="1731" y="140"/>
                  <a:pt x="1731" y="140"/>
                  <a:pt x="1731" y="140"/>
                </a:cubicBezTo>
                <a:cubicBezTo>
                  <a:pt x="1733" y="139"/>
                  <a:pt x="1733" y="139"/>
                  <a:pt x="1733" y="139"/>
                </a:cubicBezTo>
                <a:cubicBezTo>
                  <a:pt x="1733" y="137"/>
                  <a:pt x="1733" y="137"/>
                  <a:pt x="1733" y="137"/>
                </a:cubicBezTo>
                <a:cubicBezTo>
                  <a:pt x="1731" y="136"/>
                  <a:pt x="1731" y="136"/>
                  <a:pt x="1731" y="136"/>
                </a:cubicBezTo>
                <a:cubicBezTo>
                  <a:pt x="1729" y="136"/>
                  <a:pt x="1729" y="136"/>
                  <a:pt x="1729" y="136"/>
                </a:cubicBezTo>
                <a:cubicBezTo>
                  <a:pt x="1728" y="137"/>
                  <a:pt x="1728" y="137"/>
                  <a:pt x="1728" y="137"/>
                </a:cubicBezTo>
                <a:cubicBezTo>
                  <a:pt x="1727" y="140"/>
                  <a:pt x="1727" y="140"/>
                  <a:pt x="1727" y="140"/>
                </a:cubicBezTo>
                <a:cubicBezTo>
                  <a:pt x="1726" y="140"/>
                  <a:pt x="1726" y="140"/>
                  <a:pt x="1726" y="140"/>
                </a:cubicBezTo>
                <a:cubicBezTo>
                  <a:pt x="1726" y="141"/>
                  <a:pt x="1726" y="141"/>
                  <a:pt x="1726" y="141"/>
                </a:cubicBezTo>
                <a:cubicBezTo>
                  <a:pt x="1727" y="144"/>
                  <a:pt x="1727" y="144"/>
                  <a:pt x="1727" y="144"/>
                </a:cubicBezTo>
                <a:cubicBezTo>
                  <a:pt x="1727" y="145"/>
                  <a:pt x="1727" y="145"/>
                  <a:pt x="1727" y="145"/>
                </a:cubicBezTo>
                <a:cubicBezTo>
                  <a:pt x="1726" y="146"/>
                  <a:pt x="1726" y="146"/>
                  <a:pt x="1726" y="146"/>
                </a:cubicBezTo>
                <a:cubicBezTo>
                  <a:pt x="1725" y="145"/>
                  <a:pt x="1725" y="145"/>
                  <a:pt x="1725" y="145"/>
                </a:cubicBezTo>
                <a:cubicBezTo>
                  <a:pt x="1724" y="144"/>
                  <a:pt x="1724" y="144"/>
                  <a:pt x="1724" y="144"/>
                </a:cubicBezTo>
                <a:cubicBezTo>
                  <a:pt x="1723" y="145"/>
                  <a:pt x="1723" y="145"/>
                  <a:pt x="1723" y="145"/>
                </a:cubicBezTo>
                <a:cubicBezTo>
                  <a:pt x="1722" y="145"/>
                  <a:pt x="1722" y="145"/>
                  <a:pt x="1722" y="145"/>
                </a:cubicBezTo>
                <a:cubicBezTo>
                  <a:pt x="1719" y="146"/>
                  <a:pt x="1719" y="146"/>
                  <a:pt x="1719" y="146"/>
                </a:cubicBezTo>
                <a:cubicBezTo>
                  <a:pt x="1721" y="143"/>
                  <a:pt x="1721" y="143"/>
                  <a:pt x="1721" y="143"/>
                </a:cubicBezTo>
                <a:cubicBezTo>
                  <a:pt x="1723" y="143"/>
                  <a:pt x="1723" y="143"/>
                  <a:pt x="1723" y="143"/>
                </a:cubicBezTo>
                <a:cubicBezTo>
                  <a:pt x="1724" y="141"/>
                  <a:pt x="1724" y="141"/>
                  <a:pt x="1724" y="141"/>
                </a:cubicBezTo>
                <a:cubicBezTo>
                  <a:pt x="1723" y="140"/>
                  <a:pt x="1723" y="140"/>
                  <a:pt x="1723" y="140"/>
                </a:cubicBezTo>
                <a:cubicBezTo>
                  <a:pt x="1723" y="140"/>
                  <a:pt x="1723" y="140"/>
                  <a:pt x="1723" y="140"/>
                </a:cubicBezTo>
                <a:cubicBezTo>
                  <a:pt x="1721" y="142"/>
                  <a:pt x="1721" y="142"/>
                  <a:pt x="1721" y="142"/>
                </a:cubicBezTo>
                <a:cubicBezTo>
                  <a:pt x="1720" y="141"/>
                  <a:pt x="1720" y="141"/>
                  <a:pt x="1720" y="141"/>
                </a:cubicBezTo>
                <a:cubicBezTo>
                  <a:pt x="1720" y="140"/>
                  <a:pt x="1720" y="140"/>
                  <a:pt x="1720" y="140"/>
                </a:cubicBezTo>
                <a:cubicBezTo>
                  <a:pt x="1721" y="139"/>
                  <a:pt x="1721" y="139"/>
                  <a:pt x="1721" y="139"/>
                </a:cubicBezTo>
                <a:cubicBezTo>
                  <a:pt x="1721" y="138"/>
                  <a:pt x="1721" y="138"/>
                  <a:pt x="1721" y="138"/>
                </a:cubicBezTo>
                <a:cubicBezTo>
                  <a:pt x="1719" y="138"/>
                  <a:pt x="1719" y="138"/>
                  <a:pt x="1719" y="138"/>
                </a:cubicBezTo>
                <a:cubicBezTo>
                  <a:pt x="1719" y="137"/>
                  <a:pt x="1719" y="137"/>
                  <a:pt x="1719" y="137"/>
                </a:cubicBezTo>
                <a:cubicBezTo>
                  <a:pt x="1721" y="137"/>
                  <a:pt x="1721" y="137"/>
                  <a:pt x="1721" y="137"/>
                </a:cubicBezTo>
                <a:cubicBezTo>
                  <a:pt x="1721" y="137"/>
                  <a:pt x="1721" y="137"/>
                  <a:pt x="1721" y="137"/>
                </a:cubicBezTo>
                <a:cubicBezTo>
                  <a:pt x="1723" y="137"/>
                  <a:pt x="1723" y="137"/>
                  <a:pt x="1723" y="137"/>
                </a:cubicBezTo>
                <a:cubicBezTo>
                  <a:pt x="1725" y="134"/>
                  <a:pt x="1725" y="134"/>
                  <a:pt x="1725" y="134"/>
                </a:cubicBezTo>
                <a:cubicBezTo>
                  <a:pt x="1724" y="133"/>
                  <a:pt x="1724" y="133"/>
                  <a:pt x="1724" y="133"/>
                </a:cubicBezTo>
                <a:cubicBezTo>
                  <a:pt x="1722" y="133"/>
                  <a:pt x="1722" y="133"/>
                  <a:pt x="1722" y="133"/>
                </a:cubicBezTo>
                <a:cubicBezTo>
                  <a:pt x="1721" y="133"/>
                  <a:pt x="1721" y="133"/>
                  <a:pt x="1721" y="133"/>
                </a:cubicBezTo>
                <a:cubicBezTo>
                  <a:pt x="1722" y="131"/>
                  <a:pt x="1722" y="131"/>
                  <a:pt x="1722" y="131"/>
                </a:cubicBezTo>
                <a:cubicBezTo>
                  <a:pt x="1721" y="130"/>
                  <a:pt x="1721" y="130"/>
                  <a:pt x="1721" y="130"/>
                </a:cubicBezTo>
                <a:cubicBezTo>
                  <a:pt x="1720" y="131"/>
                  <a:pt x="1720" y="131"/>
                  <a:pt x="1720" y="131"/>
                </a:cubicBezTo>
                <a:cubicBezTo>
                  <a:pt x="1719" y="131"/>
                  <a:pt x="1719" y="131"/>
                  <a:pt x="1719" y="131"/>
                </a:cubicBezTo>
                <a:cubicBezTo>
                  <a:pt x="1718" y="130"/>
                  <a:pt x="1718" y="130"/>
                  <a:pt x="1718" y="130"/>
                </a:cubicBezTo>
                <a:cubicBezTo>
                  <a:pt x="1716" y="131"/>
                  <a:pt x="1716" y="131"/>
                  <a:pt x="1716" y="131"/>
                </a:cubicBezTo>
                <a:cubicBezTo>
                  <a:pt x="1716" y="132"/>
                  <a:pt x="1716" y="132"/>
                  <a:pt x="1716" y="132"/>
                </a:cubicBezTo>
                <a:cubicBezTo>
                  <a:pt x="1717" y="134"/>
                  <a:pt x="1717" y="134"/>
                  <a:pt x="1717" y="134"/>
                </a:cubicBezTo>
                <a:cubicBezTo>
                  <a:pt x="1717" y="135"/>
                  <a:pt x="1717" y="135"/>
                  <a:pt x="1717" y="135"/>
                </a:cubicBezTo>
                <a:cubicBezTo>
                  <a:pt x="1716" y="135"/>
                  <a:pt x="1716" y="135"/>
                  <a:pt x="1716" y="135"/>
                </a:cubicBezTo>
                <a:cubicBezTo>
                  <a:pt x="1714" y="133"/>
                  <a:pt x="1714" y="133"/>
                  <a:pt x="1714" y="133"/>
                </a:cubicBezTo>
                <a:cubicBezTo>
                  <a:pt x="1713" y="134"/>
                  <a:pt x="1713" y="134"/>
                  <a:pt x="1713" y="134"/>
                </a:cubicBezTo>
                <a:cubicBezTo>
                  <a:pt x="1713" y="136"/>
                  <a:pt x="1713" y="136"/>
                  <a:pt x="1713" y="136"/>
                </a:cubicBezTo>
                <a:cubicBezTo>
                  <a:pt x="1713" y="136"/>
                  <a:pt x="1713" y="136"/>
                  <a:pt x="1713" y="136"/>
                </a:cubicBezTo>
                <a:cubicBezTo>
                  <a:pt x="1715" y="136"/>
                  <a:pt x="1715" y="136"/>
                  <a:pt x="1715" y="136"/>
                </a:cubicBezTo>
                <a:cubicBezTo>
                  <a:pt x="1716" y="137"/>
                  <a:pt x="1716" y="137"/>
                  <a:pt x="1716" y="137"/>
                </a:cubicBezTo>
                <a:cubicBezTo>
                  <a:pt x="1715" y="138"/>
                  <a:pt x="1715" y="138"/>
                  <a:pt x="1715" y="138"/>
                </a:cubicBezTo>
                <a:cubicBezTo>
                  <a:pt x="1714" y="138"/>
                  <a:pt x="1714" y="138"/>
                  <a:pt x="1714" y="138"/>
                </a:cubicBezTo>
                <a:cubicBezTo>
                  <a:pt x="1714" y="140"/>
                  <a:pt x="1714" y="140"/>
                  <a:pt x="1714" y="140"/>
                </a:cubicBezTo>
                <a:cubicBezTo>
                  <a:pt x="1713" y="141"/>
                  <a:pt x="1713" y="141"/>
                  <a:pt x="1713" y="141"/>
                </a:cubicBezTo>
                <a:cubicBezTo>
                  <a:pt x="1713" y="142"/>
                  <a:pt x="1713" y="142"/>
                  <a:pt x="1713" y="142"/>
                </a:cubicBezTo>
                <a:cubicBezTo>
                  <a:pt x="1713" y="142"/>
                  <a:pt x="1713" y="142"/>
                  <a:pt x="1713" y="142"/>
                </a:cubicBezTo>
                <a:cubicBezTo>
                  <a:pt x="1712" y="143"/>
                  <a:pt x="1712" y="143"/>
                  <a:pt x="1712" y="143"/>
                </a:cubicBezTo>
                <a:cubicBezTo>
                  <a:pt x="1713" y="145"/>
                  <a:pt x="1713" y="145"/>
                  <a:pt x="1713" y="145"/>
                </a:cubicBezTo>
                <a:cubicBezTo>
                  <a:pt x="1712" y="146"/>
                  <a:pt x="1712" y="146"/>
                  <a:pt x="1712" y="146"/>
                </a:cubicBezTo>
                <a:cubicBezTo>
                  <a:pt x="1711" y="145"/>
                  <a:pt x="1711" y="145"/>
                  <a:pt x="1711" y="145"/>
                </a:cubicBezTo>
                <a:cubicBezTo>
                  <a:pt x="1710" y="146"/>
                  <a:pt x="1710" y="146"/>
                  <a:pt x="1710" y="146"/>
                </a:cubicBezTo>
                <a:cubicBezTo>
                  <a:pt x="1710" y="147"/>
                  <a:pt x="1710" y="147"/>
                  <a:pt x="1710" y="147"/>
                </a:cubicBezTo>
                <a:cubicBezTo>
                  <a:pt x="1708" y="147"/>
                  <a:pt x="1708" y="147"/>
                  <a:pt x="1708" y="147"/>
                </a:cubicBezTo>
                <a:cubicBezTo>
                  <a:pt x="1708" y="146"/>
                  <a:pt x="1708" y="146"/>
                  <a:pt x="1708" y="146"/>
                </a:cubicBezTo>
                <a:cubicBezTo>
                  <a:pt x="1710" y="142"/>
                  <a:pt x="1710" y="142"/>
                  <a:pt x="1710" y="142"/>
                </a:cubicBezTo>
                <a:cubicBezTo>
                  <a:pt x="1708" y="141"/>
                  <a:pt x="1708" y="141"/>
                  <a:pt x="1708" y="141"/>
                </a:cubicBezTo>
                <a:cubicBezTo>
                  <a:pt x="1708" y="141"/>
                  <a:pt x="1708" y="141"/>
                  <a:pt x="1708" y="141"/>
                </a:cubicBezTo>
                <a:cubicBezTo>
                  <a:pt x="1709" y="139"/>
                  <a:pt x="1709" y="139"/>
                  <a:pt x="1709" y="139"/>
                </a:cubicBezTo>
                <a:cubicBezTo>
                  <a:pt x="1709" y="136"/>
                  <a:pt x="1709" y="136"/>
                  <a:pt x="1709" y="136"/>
                </a:cubicBezTo>
                <a:cubicBezTo>
                  <a:pt x="1709" y="135"/>
                  <a:pt x="1709" y="135"/>
                  <a:pt x="1709" y="135"/>
                </a:cubicBezTo>
                <a:cubicBezTo>
                  <a:pt x="1708" y="135"/>
                  <a:pt x="1708" y="135"/>
                  <a:pt x="1708" y="135"/>
                </a:cubicBezTo>
                <a:cubicBezTo>
                  <a:pt x="1705" y="140"/>
                  <a:pt x="1705" y="140"/>
                  <a:pt x="1705" y="140"/>
                </a:cubicBezTo>
                <a:cubicBezTo>
                  <a:pt x="1705" y="142"/>
                  <a:pt x="1705" y="142"/>
                  <a:pt x="1705" y="142"/>
                </a:cubicBezTo>
                <a:cubicBezTo>
                  <a:pt x="1703" y="145"/>
                  <a:pt x="1703" y="145"/>
                  <a:pt x="1703" y="145"/>
                </a:cubicBezTo>
                <a:cubicBezTo>
                  <a:pt x="1702" y="148"/>
                  <a:pt x="1702" y="148"/>
                  <a:pt x="1702" y="148"/>
                </a:cubicBezTo>
                <a:cubicBezTo>
                  <a:pt x="1703" y="149"/>
                  <a:pt x="1703" y="149"/>
                  <a:pt x="1703" y="149"/>
                </a:cubicBezTo>
                <a:cubicBezTo>
                  <a:pt x="1702" y="151"/>
                  <a:pt x="1702" y="151"/>
                  <a:pt x="1702" y="151"/>
                </a:cubicBezTo>
                <a:cubicBezTo>
                  <a:pt x="1700" y="154"/>
                  <a:pt x="1700" y="154"/>
                  <a:pt x="1700" y="154"/>
                </a:cubicBezTo>
                <a:cubicBezTo>
                  <a:pt x="1698" y="154"/>
                  <a:pt x="1698" y="154"/>
                  <a:pt x="1698" y="154"/>
                </a:cubicBezTo>
                <a:cubicBezTo>
                  <a:pt x="1698" y="153"/>
                  <a:pt x="1698" y="153"/>
                  <a:pt x="1698" y="153"/>
                </a:cubicBezTo>
                <a:cubicBezTo>
                  <a:pt x="1698" y="151"/>
                  <a:pt x="1698" y="151"/>
                  <a:pt x="1698" y="151"/>
                </a:cubicBezTo>
                <a:cubicBezTo>
                  <a:pt x="1700" y="149"/>
                  <a:pt x="1700" y="149"/>
                  <a:pt x="1700" y="149"/>
                </a:cubicBezTo>
                <a:cubicBezTo>
                  <a:pt x="1699" y="147"/>
                  <a:pt x="1699" y="147"/>
                  <a:pt x="1699" y="147"/>
                </a:cubicBezTo>
                <a:cubicBezTo>
                  <a:pt x="1700" y="146"/>
                  <a:pt x="1700" y="146"/>
                  <a:pt x="1700" y="146"/>
                </a:cubicBezTo>
                <a:cubicBezTo>
                  <a:pt x="1699" y="144"/>
                  <a:pt x="1699" y="144"/>
                  <a:pt x="1699" y="144"/>
                </a:cubicBezTo>
                <a:cubicBezTo>
                  <a:pt x="1702" y="141"/>
                  <a:pt x="1702" y="141"/>
                  <a:pt x="1702" y="141"/>
                </a:cubicBezTo>
                <a:cubicBezTo>
                  <a:pt x="1703" y="139"/>
                  <a:pt x="1703" y="139"/>
                  <a:pt x="1703" y="139"/>
                </a:cubicBezTo>
                <a:cubicBezTo>
                  <a:pt x="1703" y="138"/>
                  <a:pt x="1703" y="138"/>
                  <a:pt x="1703" y="138"/>
                </a:cubicBezTo>
                <a:cubicBezTo>
                  <a:pt x="1703" y="137"/>
                  <a:pt x="1703" y="137"/>
                  <a:pt x="1703" y="137"/>
                </a:cubicBezTo>
                <a:cubicBezTo>
                  <a:pt x="1701" y="137"/>
                  <a:pt x="1701" y="137"/>
                  <a:pt x="1701" y="137"/>
                </a:cubicBezTo>
                <a:cubicBezTo>
                  <a:pt x="1700" y="135"/>
                  <a:pt x="1700" y="135"/>
                  <a:pt x="1700" y="135"/>
                </a:cubicBezTo>
                <a:cubicBezTo>
                  <a:pt x="1699" y="136"/>
                  <a:pt x="1699" y="136"/>
                  <a:pt x="1699" y="136"/>
                </a:cubicBezTo>
                <a:cubicBezTo>
                  <a:pt x="1699" y="138"/>
                  <a:pt x="1699" y="138"/>
                  <a:pt x="1699" y="138"/>
                </a:cubicBezTo>
                <a:cubicBezTo>
                  <a:pt x="1698" y="139"/>
                  <a:pt x="1698" y="139"/>
                  <a:pt x="1698" y="139"/>
                </a:cubicBezTo>
                <a:cubicBezTo>
                  <a:pt x="1698" y="137"/>
                  <a:pt x="1698" y="137"/>
                  <a:pt x="1698" y="137"/>
                </a:cubicBezTo>
                <a:cubicBezTo>
                  <a:pt x="1697" y="136"/>
                  <a:pt x="1697" y="136"/>
                  <a:pt x="1697" y="136"/>
                </a:cubicBezTo>
                <a:cubicBezTo>
                  <a:pt x="1695" y="135"/>
                  <a:pt x="1695" y="135"/>
                  <a:pt x="1695" y="135"/>
                </a:cubicBezTo>
                <a:cubicBezTo>
                  <a:pt x="1694" y="136"/>
                  <a:pt x="1694" y="136"/>
                  <a:pt x="1694" y="136"/>
                </a:cubicBezTo>
                <a:cubicBezTo>
                  <a:pt x="1694" y="139"/>
                  <a:pt x="1694" y="139"/>
                  <a:pt x="1694" y="139"/>
                </a:cubicBezTo>
                <a:cubicBezTo>
                  <a:pt x="1693" y="140"/>
                  <a:pt x="1693" y="140"/>
                  <a:pt x="1693" y="140"/>
                </a:cubicBezTo>
                <a:cubicBezTo>
                  <a:pt x="1693" y="139"/>
                  <a:pt x="1693" y="139"/>
                  <a:pt x="1693" y="139"/>
                </a:cubicBezTo>
                <a:cubicBezTo>
                  <a:pt x="1691" y="138"/>
                  <a:pt x="1691" y="138"/>
                  <a:pt x="1691" y="138"/>
                </a:cubicBezTo>
                <a:cubicBezTo>
                  <a:pt x="1691" y="139"/>
                  <a:pt x="1691" y="139"/>
                  <a:pt x="1691" y="139"/>
                </a:cubicBezTo>
                <a:cubicBezTo>
                  <a:pt x="1691" y="140"/>
                  <a:pt x="1691" y="140"/>
                  <a:pt x="1691" y="140"/>
                </a:cubicBezTo>
                <a:cubicBezTo>
                  <a:pt x="1693" y="141"/>
                  <a:pt x="1693" y="141"/>
                  <a:pt x="1693" y="141"/>
                </a:cubicBezTo>
                <a:cubicBezTo>
                  <a:pt x="1694" y="143"/>
                  <a:pt x="1694" y="143"/>
                  <a:pt x="1694" y="143"/>
                </a:cubicBezTo>
                <a:cubicBezTo>
                  <a:pt x="1693" y="143"/>
                  <a:pt x="1693" y="143"/>
                  <a:pt x="1693" y="143"/>
                </a:cubicBezTo>
                <a:cubicBezTo>
                  <a:pt x="1692" y="142"/>
                  <a:pt x="1692" y="142"/>
                  <a:pt x="1692" y="142"/>
                </a:cubicBezTo>
                <a:cubicBezTo>
                  <a:pt x="1691" y="144"/>
                  <a:pt x="1691" y="144"/>
                  <a:pt x="1691" y="144"/>
                </a:cubicBezTo>
                <a:cubicBezTo>
                  <a:pt x="1691" y="145"/>
                  <a:pt x="1691" y="145"/>
                  <a:pt x="1691" y="145"/>
                </a:cubicBezTo>
                <a:cubicBezTo>
                  <a:pt x="1691" y="145"/>
                  <a:pt x="1691" y="145"/>
                  <a:pt x="1691" y="145"/>
                </a:cubicBezTo>
                <a:cubicBezTo>
                  <a:pt x="1691" y="146"/>
                  <a:pt x="1691" y="146"/>
                  <a:pt x="1691" y="146"/>
                </a:cubicBezTo>
                <a:cubicBezTo>
                  <a:pt x="1689" y="145"/>
                  <a:pt x="1689" y="145"/>
                  <a:pt x="1689" y="145"/>
                </a:cubicBezTo>
                <a:cubicBezTo>
                  <a:pt x="1688" y="145"/>
                  <a:pt x="1688" y="145"/>
                  <a:pt x="1688" y="145"/>
                </a:cubicBezTo>
                <a:cubicBezTo>
                  <a:pt x="1687" y="147"/>
                  <a:pt x="1687" y="147"/>
                  <a:pt x="1687" y="147"/>
                </a:cubicBezTo>
                <a:cubicBezTo>
                  <a:pt x="1686" y="148"/>
                  <a:pt x="1686" y="148"/>
                  <a:pt x="1686" y="148"/>
                </a:cubicBezTo>
                <a:cubicBezTo>
                  <a:pt x="1686" y="148"/>
                  <a:pt x="1686" y="148"/>
                  <a:pt x="1686" y="148"/>
                </a:cubicBezTo>
                <a:cubicBezTo>
                  <a:pt x="1686" y="149"/>
                  <a:pt x="1686" y="149"/>
                  <a:pt x="1686" y="149"/>
                </a:cubicBezTo>
                <a:cubicBezTo>
                  <a:pt x="1685" y="150"/>
                  <a:pt x="1685" y="150"/>
                  <a:pt x="1685" y="150"/>
                </a:cubicBezTo>
                <a:cubicBezTo>
                  <a:pt x="1684" y="152"/>
                  <a:pt x="1684" y="152"/>
                  <a:pt x="1684" y="152"/>
                </a:cubicBezTo>
                <a:cubicBezTo>
                  <a:pt x="1686" y="153"/>
                  <a:pt x="1686" y="153"/>
                  <a:pt x="1686" y="153"/>
                </a:cubicBezTo>
                <a:cubicBezTo>
                  <a:pt x="1685" y="154"/>
                  <a:pt x="1685" y="154"/>
                  <a:pt x="1685" y="154"/>
                </a:cubicBezTo>
                <a:cubicBezTo>
                  <a:pt x="1686" y="155"/>
                  <a:pt x="1686" y="155"/>
                  <a:pt x="1686" y="155"/>
                </a:cubicBezTo>
                <a:cubicBezTo>
                  <a:pt x="1687" y="156"/>
                  <a:pt x="1687" y="156"/>
                  <a:pt x="1687" y="156"/>
                </a:cubicBezTo>
                <a:cubicBezTo>
                  <a:pt x="1686" y="157"/>
                  <a:pt x="1686" y="157"/>
                  <a:pt x="1686" y="157"/>
                </a:cubicBezTo>
                <a:cubicBezTo>
                  <a:pt x="1683" y="156"/>
                  <a:pt x="1683" y="156"/>
                  <a:pt x="1683" y="156"/>
                </a:cubicBezTo>
                <a:cubicBezTo>
                  <a:pt x="1683" y="154"/>
                  <a:pt x="1683" y="154"/>
                  <a:pt x="1683" y="154"/>
                </a:cubicBezTo>
                <a:cubicBezTo>
                  <a:pt x="1682" y="154"/>
                  <a:pt x="1682" y="154"/>
                  <a:pt x="1682" y="154"/>
                </a:cubicBezTo>
                <a:cubicBezTo>
                  <a:pt x="1683" y="152"/>
                  <a:pt x="1683" y="152"/>
                  <a:pt x="1683" y="152"/>
                </a:cubicBezTo>
                <a:cubicBezTo>
                  <a:pt x="1681" y="151"/>
                  <a:pt x="1681" y="151"/>
                  <a:pt x="1681" y="151"/>
                </a:cubicBezTo>
                <a:cubicBezTo>
                  <a:pt x="1679" y="152"/>
                  <a:pt x="1679" y="152"/>
                  <a:pt x="1679" y="152"/>
                </a:cubicBezTo>
                <a:cubicBezTo>
                  <a:pt x="1677" y="151"/>
                  <a:pt x="1677" y="151"/>
                  <a:pt x="1677" y="151"/>
                </a:cubicBezTo>
                <a:cubicBezTo>
                  <a:pt x="1674" y="149"/>
                  <a:pt x="1674" y="149"/>
                  <a:pt x="1674" y="149"/>
                </a:cubicBezTo>
                <a:cubicBezTo>
                  <a:pt x="1673" y="149"/>
                  <a:pt x="1673" y="149"/>
                  <a:pt x="1673" y="149"/>
                </a:cubicBezTo>
                <a:cubicBezTo>
                  <a:pt x="1672" y="150"/>
                  <a:pt x="1672" y="150"/>
                  <a:pt x="1672" y="150"/>
                </a:cubicBezTo>
                <a:cubicBezTo>
                  <a:pt x="1671" y="149"/>
                  <a:pt x="1671" y="149"/>
                  <a:pt x="1671" y="149"/>
                </a:cubicBezTo>
                <a:cubicBezTo>
                  <a:pt x="1670" y="150"/>
                  <a:pt x="1670" y="150"/>
                  <a:pt x="1670" y="150"/>
                </a:cubicBezTo>
                <a:cubicBezTo>
                  <a:pt x="1668" y="151"/>
                  <a:pt x="1668" y="151"/>
                  <a:pt x="1668" y="151"/>
                </a:cubicBezTo>
                <a:cubicBezTo>
                  <a:pt x="1668" y="152"/>
                  <a:pt x="1668" y="152"/>
                  <a:pt x="1668" y="152"/>
                </a:cubicBezTo>
                <a:cubicBezTo>
                  <a:pt x="1670" y="154"/>
                  <a:pt x="1670" y="154"/>
                  <a:pt x="1670" y="154"/>
                </a:cubicBezTo>
                <a:cubicBezTo>
                  <a:pt x="1672" y="154"/>
                  <a:pt x="1672" y="154"/>
                  <a:pt x="1672" y="154"/>
                </a:cubicBezTo>
                <a:cubicBezTo>
                  <a:pt x="1673" y="155"/>
                  <a:pt x="1673" y="155"/>
                  <a:pt x="1673" y="155"/>
                </a:cubicBezTo>
                <a:cubicBezTo>
                  <a:pt x="1675" y="155"/>
                  <a:pt x="1675" y="155"/>
                  <a:pt x="1675" y="155"/>
                </a:cubicBezTo>
                <a:cubicBezTo>
                  <a:pt x="1674" y="157"/>
                  <a:pt x="1674" y="157"/>
                  <a:pt x="1674" y="157"/>
                </a:cubicBezTo>
                <a:cubicBezTo>
                  <a:pt x="1674" y="159"/>
                  <a:pt x="1674" y="159"/>
                  <a:pt x="1674" y="159"/>
                </a:cubicBezTo>
                <a:cubicBezTo>
                  <a:pt x="1676" y="161"/>
                  <a:pt x="1676" y="161"/>
                  <a:pt x="1676" y="161"/>
                </a:cubicBezTo>
                <a:cubicBezTo>
                  <a:pt x="1675" y="162"/>
                  <a:pt x="1675" y="162"/>
                  <a:pt x="1675" y="162"/>
                </a:cubicBezTo>
                <a:cubicBezTo>
                  <a:pt x="1674" y="161"/>
                  <a:pt x="1674" y="161"/>
                  <a:pt x="1674" y="161"/>
                </a:cubicBezTo>
                <a:cubicBezTo>
                  <a:pt x="1673" y="159"/>
                  <a:pt x="1673" y="159"/>
                  <a:pt x="1673" y="159"/>
                </a:cubicBezTo>
                <a:cubicBezTo>
                  <a:pt x="1671" y="158"/>
                  <a:pt x="1671" y="158"/>
                  <a:pt x="1671" y="158"/>
                </a:cubicBezTo>
                <a:cubicBezTo>
                  <a:pt x="1670" y="157"/>
                  <a:pt x="1670" y="157"/>
                  <a:pt x="1670" y="157"/>
                </a:cubicBezTo>
                <a:cubicBezTo>
                  <a:pt x="1669" y="159"/>
                  <a:pt x="1669" y="159"/>
                  <a:pt x="1669" y="159"/>
                </a:cubicBezTo>
                <a:cubicBezTo>
                  <a:pt x="1668" y="160"/>
                  <a:pt x="1668" y="160"/>
                  <a:pt x="1668" y="160"/>
                </a:cubicBezTo>
                <a:cubicBezTo>
                  <a:pt x="1668" y="158"/>
                  <a:pt x="1668" y="158"/>
                  <a:pt x="1668" y="158"/>
                </a:cubicBezTo>
                <a:cubicBezTo>
                  <a:pt x="1666" y="159"/>
                  <a:pt x="1666" y="159"/>
                  <a:pt x="1666" y="159"/>
                </a:cubicBezTo>
                <a:cubicBezTo>
                  <a:pt x="1666" y="160"/>
                  <a:pt x="1666" y="160"/>
                  <a:pt x="1666" y="160"/>
                </a:cubicBezTo>
                <a:cubicBezTo>
                  <a:pt x="1664" y="162"/>
                  <a:pt x="1664" y="162"/>
                  <a:pt x="1664" y="162"/>
                </a:cubicBezTo>
                <a:cubicBezTo>
                  <a:pt x="1664" y="163"/>
                  <a:pt x="1664" y="163"/>
                  <a:pt x="1664" y="163"/>
                </a:cubicBezTo>
                <a:cubicBezTo>
                  <a:pt x="1666" y="164"/>
                  <a:pt x="1666" y="164"/>
                  <a:pt x="1666" y="164"/>
                </a:cubicBezTo>
                <a:cubicBezTo>
                  <a:pt x="1667" y="166"/>
                  <a:pt x="1667" y="166"/>
                  <a:pt x="1667" y="166"/>
                </a:cubicBezTo>
                <a:cubicBezTo>
                  <a:pt x="1666" y="166"/>
                  <a:pt x="1666" y="166"/>
                  <a:pt x="1666" y="166"/>
                </a:cubicBezTo>
                <a:cubicBezTo>
                  <a:pt x="1665" y="165"/>
                  <a:pt x="1665" y="165"/>
                  <a:pt x="1665" y="165"/>
                </a:cubicBezTo>
                <a:cubicBezTo>
                  <a:pt x="1663" y="167"/>
                  <a:pt x="1663" y="167"/>
                  <a:pt x="1663" y="167"/>
                </a:cubicBezTo>
                <a:cubicBezTo>
                  <a:pt x="1663" y="168"/>
                  <a:pt x="1663" y="168"/>
                  <a:pt x="1663" y="168"/>
                </a:cubicBezTo>
                <a:cubicBezTo>
                  <a:pt x="1661" y="170"/>
                  <a:pt x="1661" y="170"/>
                  <a:pt x="1661" y="170"/>
                </a:cubicBezTo>
                <a:cubicBezTo>
                  <a:pt x="1661" y="169"/>
                  <a:pt x="1661" y="169"/>
                  <a:pt x="1661" y="169"/>
                </a:cubicBezTo>
                <a:cubicBezTo>
                  <a:pt x="1662" y="168"/>
                  <a:pt x="1662" y="168"/>
                  <a:pt x="1662" y="168"/>
                </a:cubicBezTo>
                <a:cubicBezTo>
                  <a:pt x="1662" y="167"/>
                  <a:pt x="1662" y="167"/>
                  <a:pt x="1662" y="167"/>
                </a:cubicBezTo>
                <a:cubicBezTo>
                  <a:pt x="1663" y="164"/>
                  <a:pt x="1663" y="164"/>
                  <a:pt x="1663" y="164"/>
                </a:cubicBezTo>
                <a:cubicBezTo>
                  <a:pt x="1662" y="158"/>
                  <a:pt x="1662" y="158"/>
                  <a:pt x="1662" y="158"/>
                </a:cubicBezTo>
                <a:cubicBezTo>
                  <a:pt x="1661" y="159"/>
                  <a:pt x="1661" y="159"/>
                  <a:pt x="1661" y="159"/>
                </a:cubicBezTo>
                <a:cubicBezTo>
                  <a:pt x="1658" y="163"/>
                  <a:pt x="1658" y="163"/>
                  <a:pt x="1658" y="163"/>
                </a:cubicBezTo>
                <a:cubicBezTo>
                  <a:pt x="1658" y="165"/>
                  <a:pt x="1658" y="165"/>
                  <a:pt x="1658" y="165"/>
                </a:cubicBezTo>
                <a:cubicBezTo>
                  <a:pt x="1659" y="166"/>
                  <a:pt x="1659" y="166"/>
                  <a:pt x="1659" y="166"/>
                </a:cubicBezTo>
                <a:cubicBezTo>
                  <a:pt x="1657" y="168"/>
                  <a:pt x="1657" y="168"/>
                  <a:pt x="1657" y="168"/>
                </a:cubicBezTo>
                <a:cubicBezTo>
                  <a:pt x="1657" y="166"/>
                  <a:pt x="1657" y="166"/>
                  <a:pt x="1657" y="166"/>
                </a:cubicBezTo>
                <a:cubicBezTo>
                  <a:pt x="1658" y="164"/>
                  <a:pt x="1658" y="164"/>
                  <a:pt x="1658" y="164"/>
                </a:cubicBezTo>
                <a:cubicBezTo>
                  <a:pt x="1657" y="161"/>
                  <a:pt x="1657" y="161"/>
                  <a:pt x="1657" y="161"/>
                </a:cubicBezTo>
                <a:cubicBezTo>
                  <a:pt x="1656" y="161"/>
                  <a:pt x="1656" y="161"/>
                  <a:pt x="1656" y="161"/>
                </a:cubicBezTo>
                <a:cubicBezTo>
                  <a:pt x="1654" y="162"/>
                  <a:pt x="1654" y="162"/>
                  <a:pt x="1654" y="162"/>
                </a:cubicBezTo>
                <a:cubicBezTo>
                  <a:pt x="1653" y="165"/>
                  <a:pt x="1653" y="165"/>
                  <a:pt x="1653" y="165"/>
                </a:cubicBezTo>
                <a:cubicBezTo>
                  <a:pt x="1654" y="167"/>
                  <a:pt x="1654" y="167"/>
                  <a:pt x="1654" y="167"/>
                </a:cubicBezTo>
                <a:cubicBezTo>
                  <a:pt x="1654" y="169"/>
                  <a:pt x="1654" y="169"/>
                  <a:pt x="1654" y="169"/>
                </a:cubicBezTo>
                <a:cubicBezTo>
                  <a:pt x="1656" y="171"/>
                  <a:pt x="1656" y="171"/>
                  <a:pt x="1656" y="171"/>
                </a:cubicBezTo>
                <a:cubicBezTo>
                  <a:pt x="1657" y="172"/>
                  <a:pt x="1657" y="172"/>
                  <a:pt x="1657" y="172"/>
                </a:cubicBezTo>
                <a:cubicBezTo>
                  <a:pt x="1656" y="174"/>
                  <a:pt x="1656" y="174"/>
                  <a:pt x="1656" y="174"/>
                </a:cubicBezTo>
                <a:cubicBezTo>
                  <a:pt x="1655" y="171"/>
                  <a:pt x="1655" y="171"/>
                  <a:pt x="1655" y="171"/>
                </a:cubicBezTo>
                <a:cubicBezTo>
                  <a:pt x="1653" y="171"/>
                  <a:pt x="1653" y="171"/>
                  <a:pt x="1653" y="171"/>
                </a:cubicBezTo>
                <a:cubicBezTo>
                  <a:pt x="1652" y="167"/>
                  <a:pt x="1652" y="167"/>
                  <a:pt x="1652" y="167"/>
                </a:cubicBezTo>
                <a:cubicBezTo>
                  <a:pt x="1651" y="167"/>
                  <a:pt x="1651" y="167"/>
                  <a:pt x="1651" y="167"/>
                </a:cubicBezTo>
                <a:cubicBezTo>
                  <a:pt x="1649" y="167"/>
                  <a:pt x="1649" y="167"/>
                  <a:pt x="1649" y="167"/>
                </a:cubicBezTo>
                <a:cubicBezTo>
                  <a:pt x="1648" y="169"/>
                  <a:pt x="1648" y="169"/>
                  <a:pt x="1648" y="169"/>
                </a:cubicBezTo>
                <a:cubicBezTo>
                  <a:pt x="1651" y="171"/>
                  <a:pt x="1651" y="171"/>
                  <a:pt x="1651" y="171"/>
                </a:cubicBezTo>
                <a:cubicBezTo>
                  <a:pt x="1652" y="171"/>
                  <a:pt x="1652" y="171"/>
                  <a:pt x="1652" y="171"/>
                </a:cubicBezTo>
                <a:cubicBezTo>
                  <a:pt x="1653" y="172"/>
                  <a:pt x="1653" y="172"/>
                  <a:pt x="1653" y="172"/>
                </a:cubicBezTo>
                <a:cubicBezTo>
                  <a:pt x="1651" y="171"/>
                  <a:pt x="1651" y="171"/>
                  <a:pt x="1651" y="171"/>
                </a:cubicBezTo>
                <a:cubicBezTo>
                  <a:pt x="1649" y="172"/>
                  <a:pt x="1649" y="172"/>
                  <a:pt x="1649" y="172"/>
                </a:cubicBezTo>
                <a:cubicBezTo>
                  <a:pt x="1650" y="174"/>
                  <a:pt x="1650" y="174"/>
                  <a:pt x="1650" y="174"/>
                </a:cubicBezTo>
                <a:cubicBezTo>
                  <a:pt x="1648" y="173"/>
                  <a:pt x="1648" y="173"/>
                  <a:pt x="1648" y="173"/>
                </a:cubicBezTo>
                <a:cubicBezTo>
                  <a:pt x="1648" y="170"/>
                  <a:pt x="1648" y="170"/>
                  <a:pt x="1648" y="170"/>
                </a:cubicBezTo>
                <a:cubicBezTo>
                  <a:pt x="1647" y="170"/>
                  <a:pt x="1647" y="170"/>
                  <a:pt x="1647" y="170"/>
                </a:cubicBezTo>
                <a:cubicBezTo>
                  <a:pt x="1647" y="168"/>
                  <a:pt x="1647" y="168"/>
                  <a:pt x="1647" y="168"/>
                </a:cubicBezTo>
                <a:cubicBezTo>
                  <a:pt x="1646" y="169"/>
                  <a:pt x="1646" y="169"/>
                  <a:pt x="1646" y="169"/>
                </a:cubicBezTo>
                <a:cubicBezTo>
                  <a:pt x="1645" y="172"/>
                  <a:pt x="1645" y="172"/>
                  <a:pt x="1645" y="172"/>
                </a:cubicBezTo>
                <a:cubicBezTo>
                  <a:pt x="1646" y="173"/>
                  <a:pt x="1646" y="173"/>
                  <a:pt x="1646" y="173"/>
                </a:cubicBezTo>
                <a:cubicBezTo>
                  <a:pt x="1646" y="175"/>
                  <a:pt x="1646" y="175"/>
                  <a:pt x="1646" y="175"/>
                </a:cubicBezTo>
                <a:cubicBezTo>
                  <a:pt x="1644" y="174"/>
                  <a:pt x="1644" y="174"/>
                  <a:pt x="1644" y="174"/>
                </a:cubicBezTo>
                <a:cubicBezTo>
                  <a:pt x="1643" y="175"/>
                  <a:pt x="1643" y="175"/>
                  <a:pt x="1643" y="175"/>
                </a:cubicBezTo>
                <a:cubicBezTo>
                  <a:pt x="1641" y="177"/>
                  <a:pt x="1641" y="177"/>
                  <a:pt x="1641" y="177"/>
                </a:cubicBezTo>
                <a:cubicBezTo>
                  <a:pt x="1641" y="177"/>
                  <a:pt x="1641" y="177"/>
                  <a:pt x="1641" y="177"/>
                </a:cubicBezTo>
                <a:cubicBezTo>
                  <a:pt x="1643" y="177"/>
                  <a:pt x="1643" y="177"/>
                  <a:pt x="1643" y="177"/>
                </a:cubicBezTo>
                <a:cubicBezTo>
                  <a:pt x="1644" y="178"/>
                  <a:pt x="1644" y="178"/>
                  <a:pt x="1644" y="178"/>
                </a:cubicBezTo>
                <a:cubicBezTo>
                  <a:pt x="1642" y="179"/>
                  <a:pt x="1642" y="179"/>
                  <a:pt x="1642" y="179"/>
                </a:cubicBezTo>
                <a:cubicBezTo>
                  <a:pt x="1641" y="179"/>
                  <a:pt x="1641" y="179"/>
                  <a:pt x="1641" y="179"/>
                </a:cubicBezTo>
                <a:cubicBezTo>
                  <a:pt x="1642" y="180"/>
                  <a:pt x="1642" y="180"/>
                  <a:pt x="1642" y="180"/>
                </a:cubicBezTo>
                <a:cubicBezTo>
                  <a:pt x="1642" y="181"/>
                  <a:pt x="1642" y="181"/>
                  <a:pt x="1642" y="181"/>
                </a:cubicBezTo>
                <a:cubicBezTo>
                  <a:pt x="1640" y="181"/>
                  <a:pt x="1640" y="181"/>
                  <a:pt x="1640" y="181"/>
                </a:cubicBezTo>
                <a:cubicBezTo>
                  <a:pt x="1640" y="182"/>
                  <a:pt x="1640" y="182"/>
                  <a:pt x="1640" y="182"/>
                </a:cubicBezTo>
                <a:cubicBezTo>
                  <a:pt x="1641" y="183"/>
                  <a:pt x="1641" y="183"/>
                  <a:pt x="1641" y="183"/>
                </a:cubicBezTo>
                <a:cubicBezTo>
                  <a:pt x="1639" y="183"/>
                  <a:pt x="1639" y="183"/>
                  <a:pt x="1639" y="183"/>
                </a:cubicBezTo>
                <a:cubicBezTo>
                  <a:pt x="1639" y="182"/>
                  <a:pt x="1639" y="182"/>
                  <a:pt x="1639" y="182"/>
                </a:cubicBezTo>
                <a:cubicBezTo>
                  <a:pt x="1637" y="182"/>
                  <a:pt x="1637" y="182"/>
                  <a:pt x="1637" y="182"/>
                </a:cubicBezTo>
                <a:cubicBezTo>
                  <a:pt x="1636" y="184"/>
                  <a:pt x="1636" y="184"/>
                  <a:pt x="1636" y="184"/>
                </a:cubicBezTo>
                <a:cubicBezTo>
                  <a:pt x="1636" y="185"/>
                  <a:pt x="1636" y="185"/>
                  <a:pt x="1636" y="185"/>
                </a:cubicBezTo>
                <a:cubicBezTo>
                  <a:pt x="1636" y="186"/>
                  <a:pt x="1636" y="186"/>
                  <a:pt x="1636" y="186"/>
                </a:cubicBezTo>
                <a:cubicBezTo>
                  <a:pt x="1634" y="186"/>
                  <a:pt x="1634" y="186"/>
                  <a:pt x="1634" y="186"/>
                </a:cubicBezTo>
                <a:cubicBezTo>
                  <a:pt x="1633" y="188"/>
                  <a:pt x="1633" y="188"/>
                  <a:pt x="1633" y="188"/>
                </a:cubicBezTo>
                <a:cubicBezTo>
                  <a:pt x="1634" y="188"/>
                  <a:pt x="1634" y="188"/>
                  <a:pt x="1634" y="188"/>
                </a:cubicBezTo>
                <a:cubicBezTo>
                  <a:pt x="1639" y="187"/>
                  <a:pt x="1639" y="187"/>
                  <a:pt x="1639" y="187"/>
                </a:cubicBezTo>
                <a:cubicBezTo>
                  <a:pt x="1640" y="187"/>
                  <a:pt x="1640" y="187"/>
                  <a:pt x="1640" y="187"/>
                </a:cubicBezTo>
                <a:cubicBezTo>
                  <a:pt x="1642" y="187"/>
                  <a:pt x="1642" y="187"/>
                  <a:pt x="1642" y="187"/>
                </a:cubicBezTo>
                <a:cubicBezTo>
                  <a:pt x="1643" y="186"/>
                  <a:pt x="1643" y="186"/>
                  <a:pt x="1643" y="186"/>
                </a:cubicBezTo>
                <a:cubicBezTo>
                  <a:pt x="1643" y="188"/>
                  <a:pt x="1643" y="188"/>
                  <a:pt x="1643" y="188"/>
                </a:cubicBezTo>
                <a:cubicBezTo>
                  <a:pt x="1642" y="189"/>
                  <a:pt x="1642" y="189"/>
                  <a:pt x="1642" y="189"/>
                </a:cubicBezTo>
                <a:cubicBezTo>
                  <a:pt x="1641" y="192"/>
                  <a:pt x="1641" y="192"/>
                  <a:pt x="1641" y="192"/>
                </a:cubicBezTo>
                <a:cubicBezTo>
                  <a:pt x="1641" y="193"/>
                  <a:pt x="1641" y="193"/>
                  <a:pt x="1641" y="193"/>
                </a:cubicBezTo>
                <a:cubicBezTo>
                  <a:pt x="1640" y="192"/>
                  <a:pt x="1640" y="192"/>
                  <a:pt x="1640" y="192"/>
                </a:cubicBezTo>
                <a:cubicBezTo>
                  <a:pt x="1640" y="190"/>
                  <a:pt x="1640" y="190"/>
                  <a:pt x="1640" y="190"/>
                </a:cubicBezTo>
                <a:cubicBezTo>
                  <a:pt x="1638" y="191"/>
                  <a:pt x="1638" y="191"/>
                  <a:pt x="1638" y="191"/>
                </a:cubicBezTo>
                <a:cubicBezTo>
                  <a:pt x="1637" y="190"/>
                  <a:pt x="1637" y="190"/>
                  <a:pt x="1637" y="190"/>
                </a:cubicBezTo>
                <a:cubicBezTo>
                  <a:pt x="1635" y="190"/>
                  <a:pt x="1635" y="190"/>
                  <a:pt x="1635" y="190"/>
                </a:cubicBezTo>
                <a:cubicBezTo>
                  <a:pt x="1636" y="190"/>
                  <a:pt x="1636" y="190"/>
                  <a:pt x="1636" y="190"/>
                </a:cubicBezTo>
                <a:cubicBezTo>
                  <a:pt x="1635" y="192"/>
                  <a:pt x="1635" y="192"/>
                  <a:pt x="1635" y="192"/>
                </a:cubicBezTo>
                <a:cubicBezTo>
                  <a:pt x="1634" y="191"/>
                  <a:pt x="1634" y="191"/>
                  <a:pt x="1634" y="191"/>
                </a:cubicBezTo>
                <a:cubicBezTo>
                  <a:pt x="1633" y="191"/>
                  <a:pt x="1633" y="191"/>
                  <a:pt x="1633" y="191"/>
                </a:cubicBezTo>
                <a:cubicBezTo>
                  <a:pt x="1634" y="192"/>
                  <a:pt x="1634" y="192"/>
                  <a:pt x="1634" y="192"/>
                </a:cubicBezTo>
                <a:cubicBezTo>
                  <a:pt x="1635" y="194"/>
                  <a:pt x="1635" y="194"/>
                  <a:pt x="1635" y="194"/>
                </a:cubicBezTo>
                <a:cubicBezTo>
                  <a:pt x="1634" y="194"/>
                  <a:pt x="1634" y="194"/>
                  <a:pt x="1634" y="194"/>
                </a:cubicBezTo>
                <a:cubicBezTo>
                  <a:pt x="1633" y="195"/>
                  <a:pt x="1633" y="195"/>
                  <a:pt x="1633" y="195"/>
                </a:cubicBezTo>
                <a:cubicBezTo>
                  <a:pt x="1634" y="196"/>
                  <a:pt x="1634" y="196"/>
                  <a:pt x="1634" y="196"/>
                </a:cubicBezTo>
                <a:cubicBezTo>
                  <a:pt x="1633" y="197"/>
                  <a:pt x="1633" y="197"/>
                  <a:pt x="1633" y="197"/>
                </a:cubicBezTo>
                <a:cubicBezTo>
                  <a:pt x="1632" y="196"/>
                  <a:pt x="1632" y="196"/>
                  <a:pt x="1632" y="196"/>
                </a:cubicBezTo>
                <a:cubicBezTo>
                  <a:pt x="1632" y="194"/>
                  <a:pt x="1632" y="194"/>
                  <a:pt x="1632" y="194"/>
                </a:cubicBezTo>
                <a:cubicBezTo>
                  <a:pt x="1631" y="192"/>
                  <a:pt x="1631" y="192"/>
                  <a:pt x="1631" y="192"/>
                </a:cubicBezTo>
                <a:cubicBezTo>
                  <a:pt x="1630" y="194"/>
                  <a:pt x="1630" y="194"/>
                  <a:pt x="1630" y="194"/>
                </a:cubicBezTo>
                <a:cubicBezTo>
                  <a:pt x="1628" y="194"/>
                  <a:pt x="1628" y="194"/>
                  <a:pt x="1628" y="194"/>
                </a:cubicBezTo>
                <a:cubicBezTo>
                  <a:pt x="1628" y="193"/>
                  <a:pt x="1628" y="193"/>
                  <a:pt x="1628" y="193"/>
                </a:cubicBezTo>
                <a:cubicBezTo>
                  <a:pt x="1628" y="192"/>
                  <a:pt x="1628" y="192"/>
                  <a:pt x="1628" y="192"/>
                </a:cubicBezTo>
                <a:cubicBezTo>
                  <a:pt x="1627" y="192"/>
                  <a:pt x="1627" y="192"/>
                  <a:pt x="1627" y="192"/>
                </a:cubicBezTo>
                <a:cubicBezTo>
                  <a:pt x="1625" y="194"/>
                  <a:pt x="1625" y="194"/>
                  <a:pt x="1625" y="194"/>
                </a:cubicBezTo>
                <a:cubicBezTo>
                  <a:pt x="1627" y="195"/>
                  <a:pt x="1627" y="195"/>
                  <a:pt x="1627" y="195"/>
                </a:cubicBezTo>
                <a:cubicBezTo>
                  <a:pt x="1629" y="195"/>
                  <a:pt x="1629" y="195"/>
                  <a:pt x="1629" y="195"/>
                </a:cubicBezTo>
                <a:cubicBezTo>
                  <a:pt x="1631" y="196"/>
                  <a:pt x="1631" y="196"/>
                  <a:pt x="1631" y="196"/>
                </a:cubicBezTo>
                <a:cubicBezTo>
                  <a:pt x="1630" y="198"/>
                  <a:pt x="1630" y="198"/>
                  <a:pt x="1630" y="198"/>
                </a:cubicBezTo>
                <a:cubicBezTo>
                  <a:pt x="1626" y="198"/>
                  <a:pt x="1626" y="198"/>
                  <a:pt x="1626" y="198"/>
                </a:cubicBezTo>
                <a:cubicBezTo>
                  <a:pt x="1625" y="197"/>
                  <a:pt x="1625" y="197"/>
                  <a:pt x="1625" y="197"/>
                </a:cubicBezTo>
                <a:cubicBezTo>
                  <a:pt x="1624" y="198"/>
                  <a:pt x="1624" y="198"/>
                  <a:pt x="1624" y="198"/>
                </a:cubicBezTo>
                <a:cubicBezTo>
                  <a:pt x="1623" y="199"/>
                  <a:pt x="1623" y="199"/>
                  <a:pt x="1623" y="199"/>
                </a:cubicBezTo>
                <a:cubicBezTo>
                  <a:pt x="1624" y="201"/>
                  <a:pt x="1624" y="201"/>
                  <a:pt x="1624" y="201"/>
                </a:cubicBezTo>
                <a:cubicBezTo>
                  <a:pt x="1623" y="202"/>
                  <a:pt x="1623" y="202"/>
                  <a:pt x="1623" y="202"/>
                </a:cubicBezTo>
                <a:cubicBezTo>
                  <a:pt x="1624" y="202"/>
                  <a:pt x="1624" y="202"/>
                  <a:pt x="1624" y="202"/>
                </a:cubicBezTo>
                <a:cubicBezTo>
                  <a:pt x="1626" y="200"/>
                  <a:pt x="1626" y="200"/>
                  <a:pt x="1626" y="200"/>
                </a:cubicBezTo>
                <a:cubicBezTo>
                  <a:pt x="1628" y="200"/>
                  <a:pt x="1628" y="200"/>
                  <a:pt x="1628" y="200"/>
                </a:cubicBezTo>
                <a:cubicBezTo>
                  <a:pt x="1629" y="201"/>
                  <a:pt x="1629" y="201"/>
                  <a:pt x="1629" y="201"/>
                </a:cubicBezTo>
                <a:cubicBezTo>
                  <a:pt x="1626" y="201"/>
                  <a:pt x="1626" y="201"/>
                  <a:pt x="1626" y="201"/>
                </a:cubicBezTo>
                <a:cubicBezTo>
                  <a:pt x="1626" y="203"/>
                  <a:pt x="1626" y="203"/>
                  <a:pt x="1626" y="203"/>
                </a:cubicBezTo>
                <a:cubicBezTo>
                  <a:pt x="1627" y="205"/>
                  <a:pt x="1627" y="205"/>
                  <a:pt x="1627" y="205"/>
                </a:cubicBezTo>
                <a:cubicBezTo>
                  <a:pt x="1629" y="206"/>
                  <a:pt x="1629" y="206"/>
                  <a:pt x="1629" y="206"/>
                </a:cubicBezTo>
                <a:cubicBezTo>
                  <a:pt x="1629" y="208"/>
                  <a:pt x="1629" y="208"/>
                  <a:pt x="1629" y="208"/>
                </a:cubicBezTo>
                <a:cubicBezTo>
                  <a:pt x="1627" y="207"/>
                  <a:pt x="1627" y="207"/>
                  <a:pt x="1627" y="207"/>
                </a:cubicBezTo>
                <a:cubicBezTo>
                  <a:pt x="1626" y="207"/>
                  <a:pt x="1626" y="207"/>
                  <a:pt x="1626" y="207"/>
                </a:cubicBezTo>
                <a:cubicBezTo>
                  <a:pt x="1625" y="205"/>
                  <a:pt x="1625" y="205"/>
                  <a:pt x="1625" y="205"/>
                </a:cubicBezTo>
                <a:cubicBezTo>
                  <a:pt x="1624" y="205"/>
                  <a:pt x="1624" y="205"/>
                  <a:pt x="1624" y="205"/>
                </a:cubicBezTo>
                <a:cubicBezTo>
                  <a:pt x="1622" y="206"/>
                  <a:pt x="1622" y="206"/>
                  <a:pt x="1622" y="206"/>
                </a:cubicBezTo>
                <a:cubicBezTo>
                  <a:pt x="1624" y="207"/>
                  <a:pt x="1624" y="207"/>
                  <a:pt x="1624" y="207"/>
                </a:cubicBezTo>
                <a:cubicBezTo>
                  <a:pt x="1622" y="207"/>
                  <a:pt x="1622" y="207"/>
                  <a:pt x="1622" y="207"/>
                </a:cubicBezTo>
                <a:cubicBezTo>
                  <a:pt x="1620" y="209"/>
                  <a:pt x="1620" y="209"/>
                  <a:pt x="1620" y="209"/>
                </a:cubicBezTo>
                <a:cubicBezTo>
                  <a:pt x="1620" y="210"/>
                  <a:pt x="1620" y="210"/>
                  <a:pt x="1620" y="210"/>
                </a:cubicBezTo>
                <a:cubicBezTo>
                  <a:pt x="1622" y="211"/>
                  <a:pt x="1622" y="211"/>
                  <a:pt x="1622" y="211"/>
                </a:cubicBezTo>
                <a:cubicBezTo>
                  <a:pt x="1624" y="210"/>
                  <a:pt x="1624" y="210"/>
                  <a:pt x="1624" y="210"/>
                </a:cubicBezTo>
                <a:cubicBezTo>
                  <a:pt x="1625" y="211"/>
                  <a:pt x="1625" y="211"/>
                  <a:pt x="1625" y="211"/>
                </a:cubicBezTo>
                <a:cubicBezTo>
                  <a:pt x="1627" y="210"/>
                  <a:pt x="1627" y="210"/>
                  <a:pt x="1627" y="210"/>
                </a:cubicBezTo>
                <a:cubicBezTo>
                  <a:pt x="1627" y="212"/>
                  <a:pt x="1627" y="212"/>
                  <a:pt x="1627" y="212"/>
                </a:cubicBezTo>
                <a:cubicBezTo>
                  <a:pt x="1628" y="213"/>
                  <a:pt x="1628" y="213"/>
                  <a:pt x="1628" y="213"/>
                </a:cubicBezTo>
                <a:cubicBezTo>
                  <a:pt x="1628" y="214"/>
                  <a:pt x="1628" y="214"/>
                  <a:pt x="1628" y="214"/>
                </a:cubicBezTo>
                <a:cubicBezTo>
                  <a:pt x="1626" y="212"/>
                  <a:pt x="1626" y="212"/>
                  <a:pt x="1626" y="212"/>
                </a:cubicBezTo>
                <a:cubicBezTo>
                  <a:pt x="1624" y="212"/>
                  <a:pt x="1624" y="212"/>
                  <a:pt x="1624" y="212"/>
                </a:cubicBezTo>
                <a:cubicBezTo>
                  <a:pt x="1623" y="213"/>
                  <a:pt x="1623" y="213"/>
                  <a:pt x="1623" y="213"/>
                </a:cubicBezTo>
                <a:cubicBezTo>
                  <a:pt x="1620" y="213"/>
                  <a:pt x="1620" y="213"/>
                  <a:pt x="1620" y="213"/>
                </a:cubicBezTo>
                <a:cubicBezTo>
                  <a:pt x="1620" y="215"/>
                  <a:pt x="1620" y="215"/>
                  <a:pt x="1620" y="215"/>
                </a:cubicBezTo>
                <a:cubicBezTo>
                  <a:pt x="1618" y="215"/>
                  <a:pt x="1618" y="215"/>
                  <a:pt x="1618" y="215"/>
                </a:cubicBezTo>
                <a:cubicBezTo>
                  <a:pt x="1617" y="215"/>
                  <a:pt x="1617" y="215"/>
                  <a:pt x="1617" y="215"/>
                </a:cubicBezTo>
                <a:cubicBezTo>
                  <a:pt x="1615" y="216"/>
                  <a:pt x="1615" y="216"/>
                  <a:pt x="1615" y="216"/>
                </a:cubicBezTo>
                <a:cubicBezTo>
                  <a:pt x="1614" y="216"/>
                  <a:pt x="1614" y="216"/>
                  <a:pt x="1614" y="216"/>
                </a:cubicBezTo>
                <a:cubicBezTo>
                  <a:pt x="1613" y="217"/>
                  <a:pt x="1613" y="217"/>
                  <a:pt x="1613" y="217"/>
                </a:cubicBezTo>
                <a:cubicBezTo>
                  <a:pt x="1615" y="218"/>
                  <a:pt x="1615" y="218"/>
                  <a:pt x="1615" y="218"/>
                </a:cubicBezTo>
                <a:cubicBezTo>
                  <a:pt x="1616" y="219"/>
                  <a:pt x="1616" y="219"/>
                  <a:pt x="1616" y="219"/>
                </a:cubicBezTo>
                <a:cubicBezTo>
                  <a:pt x="1615" y="220"/>
                  <a:pt x="1615" y="220"/>
                  <a:pt x="1615" y="220"/>
                </a:cubicBezTo>
                <a:cubicBezTo>
                  <a:pt x="1614" y="219"/>
                  <a:pt x="1614" y="219"/>
                  <a:pt x="1614" y="219"/>
                </a:cubicBezTo>
                <a:cubicBezTo>
                  <a:pt x="1613" y="220"/>
                  <a:pt x="1613" y="220"/>
                  <a:pt x="1613" y="220"/>
                </a:cubicBezTo>
                <a:cubicBezTo>
                  <a:pt x="1615" y="221"/>
                  <a:pt x="1615" y="221"/>
                  <a:pt x="1615" y="221"/>
                </a:cubicBezTo>
                <a:cubicBezTo>
                  <a:pt x="1614" y="222"/>
                  <a:pt x="1614" y="222"/>
                  <a:pt x="1614" y="222"/>
                </a:cubicBezTo>
                <a:cubicBezTo>
                  <a:pt x="1612" y="221"/>
                  <a:pt x="1612" y="221"/>
                  <a:pt x="1612" y="221"/>
                </a:cubicBezTo>
                <a:cubicBezTo>
                  <a:pt x="1612" y="221"/>
                  <a:pt x="1612" y="221"/>
                  <a:pt x="1612" y="221"/>
                </a:cubicBezTo>
                <a:cubicBezTo>
                  <a:pt x="1612" y="222"/>
                  <a:pt x="1612" y="222"/>
                  <a:pt x="1612" y="222"/>
                </a:cubicBezTo>
                <a:cubicBezTo>
                  <a:pt x="1613" y="223"/>
                  <a:pt x="1613" y="223"/>
                  <a:pt x="1613" y="223"/>
                </a:cubicBezTo>
                <a:cubicBezTo>
                  <a:pt x="1612" y="223"/>
                  <a:pt x="1612" y="223"/>
                  <a:pt x="1612" y="223"/>
                </a:cubicBezTo>
                <a:cubicBezTo>
                  <a:pt x="1612" y="224"/>
                  <a:pt x="1612" y="224"/>
                  <a:pt x="1612" y="224"/>
                </a:cubicBezTo>
                <a:cubicBezTo>
                  <a:pt x="1613" y="224"/>
                  <a:pt x="1613" y="224"/>
                  <a:pt x="1613" y="224"/>
                </a:cubicBezTo>
                <a:cubicBezTo>
                  <a:pt x="1612" y="225"/>
                  <a:pt x="1612" y="225"/>
                  <a:pt x="1612" y="225"/>
                </a:cubicBezTo>
                <a:cubicBezTo>
                  <a:pt x="1611" y="225"/>
                  <a:pt x="1611" y="225"/>
                  <a:pt x="1611" y="225"/>
                </a:cubicBezTo>
                <a:cubicBezTo>
                  <a:pt x="1610" y="225"/>
                  <a:pt x="1610" y="225"/>
                  <a:pt x="1610" y="225"/>
                </a:cubicBezTo>
                <a:cubicBezTo>
                  <a:pt x="1610" y="226"/>
                  <a:pt x="1610" y="226"/>
                  <a:pt x="1610" y="226"/>
                </a:cubicBezTo>
                <a:cubicBezTo>
                  <a:pt x="1610" y="227"/>
                  <a:pt x="1610" y="227"/>
                  <a:pt x="1610" y="227"/>
                </a:cubicBezTo>
                <a:cubicBezTo>
                  <a:pt x="1611" y="227"/>
                  <a:pt x="1611" y="227"/>
                  <a:pt x="1611" y="227"/>
                </a:cubicBezTo>
                <a:cubicBezTo>
                  <a:pt x="1613" y="228"/>
                  <a:pt x="1613" y="228"/>
                  <a:pt x="1613" y="228"/>
                </a:cubicBezTo>
                <a:cubicBezTo>
                  <a:pt x="1614" y="229"/>
                  <a:pt x="1614" y="229"/>
                  <a:pt x="1614" y="229"/>
                </a:cubicBezTo>
                <a:cubicBezTo>
                  <a:pt x="1615" y="230"/>
                  <a:pt x="1615" y="230"/>
                  <a:pt x="1615" y="230"/>
                </a:cubicBezTo>
                <a:cubicBezTo>
                  <a:pt x="1616" y="229"/>
                  <a:pt x="1616" y="229"/>
                  <a:pt x="1616" y="229"/>
                </a:cubicBezTo>
                <a:cubicBezTo>
                  <a:pt x="1615" y="230"/>
                  <a:pt x="1615" y="230"/>
                  <a:pt x="1615" y="230"/>
                </a:cubicBezTo>
                <a:cubicBezTo>
                  <a:pt x="1615" y="231"/>
                  <a:pt x="1615" y="231"/>
                  <a:pt x="1615" y="231"/>
                </a:cubicBezTo>
                <a:cubicBezTo>
                  <a:pt x="1613" y="231"/>
                  <a:pt x="1613" y="231"/>
                  <a:pt x="1613" y="231"/>
                </a:cubicBezTo>
                <a:cubicBezTo>
                  <a:pt x="1613" y="230"/>
                  <a:pt x="1613" y="230"/>
                  <a:pt x="1613" y="230"/>
                </a:cubicBezTo>
                <a:cubicBezTo>
                  <a:pt x="1610" y="230"/>
                  <a:pt x="1610" y="230"/>
                  <a:pt x="1610" y="230"/>
                </a:cubicBezTo>
                <a:cubicBezTo>
                  <a:pt x="1608" y="232"/>
                  <a:pt x="1608" y="232"/>
                  <a:pt x="1608" y="232"/>
                </a:cubicBezTo>
                <a:cubicBezTo>
                  <a:pt x="1609" y="233"/>
                  <a:pt x="1609" y="233"/>
                  <a:pt x="1609" y="233"/>
                </a:cubicBezTo>
                <a:cubicBezTo>
                  <a:pt x="1611" y="233"/>
                  <a:pt x="1611" y="233"/>
                  <a:pt x="1611" y="233"/>
                </a:cubicBezTo>
                <a:cubicBezTo>
                  <a:pt x="1611" y="234"/>
                  <a:pt x="1611" y="234"/>
                  <a:pt x="1611" y="234"/>
                </a:cubicBezTo>
                <a:cubicBezTo>
                  <a:pt x="1612" y="235"/>
                  <a:pt x="1612" y="235"/>
                  <a:pt x="1612" y="235"/>
                </a:cubicBezTo>
                <a:cubicBezTo>
                  <a:pt x="1612" y="237"/>
                  <a:pt x="1612" y="237"/>
                  <a:pt x="1612" y="237"/>
                </a:cubicBezTo>
                <a:cubicBezTo>
                  <a:pt x="1611" y="235"/>
                  <a:pt x="1611" y="235"/>
                  <a:pt x="1611" y="235"/>
                </a:cubicBezTo>
                <a:cubicBezTo>
                  <a:pt x="1610" y="235"/>
                  <a:pt x="1610" y="235"/>
                  <a:pt x="1610" y="235"/>
                </a:cubicBezTo>
                <a:cubicBezTo>
                  <a:pt x="1609" y="237"/>
                  <a:pt x="1609" y="237"/>
                  <a:pt x="1609" y="237"/>
                </a:cubicBezTo>
                <a:cubicBezTo>
                  <a:pt x="1609" y="238"/>
                  <a:pt x="1609" y="238"/>
                  <a:pt x="1609" y="238"/>
                </a:cubicBezTo>
                <a:cubicBezTo>
                  <a:pt x="1608" y="238"/>
                  <a:pt x="1608" y="238"/>
                  <a:pt x="1608" y="238"/>
                </a:cubicBezTo>
                <a:cubicBezTo>
                  <a:pt x="1609" y="239"/>
                  <a:pt x="1609" y="239"/>
                  <a:pt x="1609" y="239"/>
                </a:cubicBezTo>
                <a:cubicBezTo>
                  <a:pt x="1609" y="241"/>
                  <a:pt x="1609" y="241"/>
                  <a:pt x="1609" y="241"/>
                </a:cubicBezTo>
                <a:cubicBezTo>
                  <a:pt x="1609" y="241"/>
                  <a:pt x="1609" y="241"/>
                  <a:pt x="1609" y="241"/>
                </a:cubicBezTo>
                <a:cubicBezTo>
                  <a:pt x="1608" y="240"/>
                  <a:pt x="1608" y="240"/>
                  <a:pt x="1608" y="240"/>
                </a:cubicBezTo>
                <a:cubicBezTo>
                  <a:pt x="1607" y="240"/>
                  <a:pt x="1607" y="240"/>
                  <a:pt x="1607" y="240"/>
                </a:cubicBezTo>
                <a:cubicBezTo>
                  <a:pt x="1607" y="242"/>
                  <a:pt x="1607" y="242"/>
                  <a:pt x="1607" y="242"/>
                </a:cubicBezTo>
                <a:cubicBezTo>
                  <a:pt x="1609" y="242"/>
                  <a:pt x="1609" y="242"/>
                  <a:pt x="1609" y="242"/>
                </a:cubicBezTo>
                <a:cubicBezTo>
                  <a:pt x="1609" y="243"/>
                  <a:pt x="1609" y="243"/>
                  <a:pt x="1609" y="243"/>
                </a:cubicBezTo>
                <a:cubicBezTo>
                  <a:pt x="1609" y="244"/>
                  <a:pt x="1609" y="244"/>
                  <a:pt x="1609" y="244"/>
                </a:cubicBezTo>
                <a:cubicBezTo>
                  <a:pt x="1607" y="243"/>
                  <a:pt x="1607" y="243"/>
                  <a:pt x="1607" y="243"/>
                </a:cubicBezTo>
                <a:cubicBezTo>
                  <a:pt x="1606" y="243"/>
                  <a:pt x="1606" y="243"/>
                  <a:pt x="1606" y="243"/>
                </a:cubicBezTo>
                <a:cubicBezTo>
                  <a:pt x="1606" y="245"/>
                  <a:pt x="1606" y="245"/>
                  <a:pt x="1606" y="245"/>
                </a:cubicBezTo>
                <a:cubicBezTo>
                  <a:pt x="1606" y="245"/>
                  <a:pt x="1606" y="245"/>
                  <a:pt x="1606" y="245"/>
                </a:cubicBezTo>
                <a:cubicBezTo>
                  <a:pt x="1606" y="247"/>
                  <a:pt x="1606" y="247"/>
                  <a:pt x="1606" y="247"/>
                </a:cubicBezTo>
                <a:cubicBezTo>
                  <a:pt x="1607" y="248"/>
                  <a:pt x="1607" y="248"/>
                  <a:pt x="1607" y="248"/>
                </a:cubicBezTo>
                <a:cubicBezTo>
                  <a:pt x="1608" y="248"/>
                  <a:pt x="1608" y="248"/>
                  <a:pt x="1608" y="248"/>
                </a:cubicBezTo>
                <a:cubicBezTo>
                  <a:pt x="1609" y="247"/>
                  <a:pt x="1609" y="247"/>
                  <a:pt x="1609" y="247"/>
                </a:cubicBezTo>
                <a:cubicBezTo>
                  <a:pt x="1610" y="247"/>
                  <a:pt x="1610" y="247"/>
                  <a:pt x="1610" y="247"/>
                </a:cubicBezTo>
                <a:cubicBezTo>
                  <a:pt x="1609" y="249"/>
                  <a:pt x="1609" y="249"/>
                  <a:pt x="1609" y="249"/>
                </a:cubicBezTo>
                <a:cubicBezTo>
                  <a:pt x="1608" y="249"/>
                  <a:pt x="1608" y="249"/>
                  <a:pt x="1608" y="249"/>
                </a:cubicBezTo>
                <a:cubicBezTo>
                  <a:pt x="1606" y="251"/>
                  <a:pt x="1606" y="251"/>
                  <a:pt x="1606" y="251"/>
                </a:cubicBezTo>
                <a:cubicBezTo>
                  <a:pt x="1605" y="251"/>
                  <a:pt x="1605" y="251"/>
                  <a:pt x="1605" y="251"/>
                </a:cubicBezTo>
                <a:cubicBezTo>
                  <a:pt x="1603" y="252"/>
                  <a:pt x="1603" y="252"/>
                  <a:pt x="1603" y="252"/>
                </a:cubicBezTo>
                <a:cubicBezTo>
                  <a:pt x="1603" y="253"/>
                  <a:pt x="1603" y="253"/>
                  <a:pt x="1603" y="253"/>
                </a:cubicBezTo>
                <a:cubicBezTo>
                  <a:pt x="1602" y="253"/>
                  <a:pt x="1602" y="253"/>
                  <a:pt x="1602" y="253"/>
                </a:cubicBezTo>
                <a:cubicBezTo>
                  <a:pt x="1600" y="254"/>
                  <a:pt x="1600" y="254"/>
                  <a:pt x="1600" y="254"/>
                </a:cubicBezTo>
                <a:cubicBezTo>
                  <a:pt x="1602" y="255"/>
                  <a:pt x="1602" y="255"/>
                  <a:pt x="1602" y="255"/>
                </a:cubicBezTo>
                <a:cubicBezTo>
                  <a:pt x="1601" y="256"/>
                  <a:pt x="1601" y="256"/>
                  <a:pt x="1601" y="256"/>
                </a:cubicBezTo>
                <a:cubicBezTo>
                  <a:pt x="1599" y="256"/>
                  <a:pt x="1599" y="256"/>
                  <a:pt x="1599" y="256"/>
                </a:cubicBezTo>
                <a:cubicBezTo>
                  <a:pt x="1598" y="258"/>
                  <a:pt x="1598" y="258"/>
                  <a:pt x="1598" y="258"/>
                </a:cubicBezTo>
                <a:cubicBezTo>
                  <a:pt x="1598" y="259"/>
                  <a:pt x="1598" y="259"/>
                  <a:pt x="1598" y="259"/>
                </a:cubicBezTo>
                <a:cubicBezTo>
                  <a:pt x="1600" y="259"/>
                  <a:pt x="1600" y="259"/>
                  <a:pt x="1600" y="259"/>
                </a:cubicBezTo>
                <a:cubicBezTo>
                  <a:pt x="1598" y="260"/>
                  <a:pt x="1598" y="260"/>
                  <a:pt x="1598" y="260"/>
                </a:cubicBezTo>
                <a:cubicBezTo>
                  <a:pt x="1597" y="262"/>
                  <a:pt x="1597" y="262"/>
                  <a:pt x="1597" y="262"/>
                </a:cubicBezTo>
                <a:cubicBezTo>
                  <a:pt x="1596" y="262"/>
                  <a:pt x="1596" y="262"/>
                  <a:pt x="1596" y="262"/>
                </a:cubicBezTo>
                <a:cubicBezTo>
                  <a:pt x="1596" y="260"/>
                  <a:pt x="1596" y="260"/>
                  <a:pt x="1596" y="260"/>
                </a:cubicBezTo>
                <a:cubicBezTo>
                  <a:pt x="1595" y="260"/>
                  <a:pt x="1595" y="260"/>
                  <a:pt x="1595" y="260"/>
                </a:cubicBezTo>
                <a:cubicBezTo>
                  <a:pt x="1594" y="260"/>
                  <a:pt x="1594" y="260"/>
                  <a:pt x="1594" y="260"/>
                </a:cubicBezTo>
                <a:cubicBezTo>
                  <a:pt x="1593" y="260"/>
                  <a:pt x="1593" y="260"/>
                  <a:pt x="1593" y="260"/>
                </a:cubicBezTo>
                <a:cubicBezTo>
                  <a:pt x="1593" y="262"/>
                  <a:pt x="1593" y="262"/>
                  <a:pt x="1593" y="262"/>
                </a:cubicBezTo>
                <a:cubicBezTo>
                  <a:pt x="1592" y="262"/>
                  <a:pt x="1592" y="262"/>
                  <a:pt x="1592" y="262"/>
                </a:cubicBezTo>
                <a:cubicBezTo>
                  <a:pt x="1592" y="264"/>
                  <a:pt x="1592" y="264"/>
                  <a:pt x="1592" y="264"/>
                </a:cubicBezTo>
                <a:cubicBezTo>
                  <a:pt x="1593" y="265"/>
                  <a:pt x="1593" y="265"/>
                  <a:pt x="1593" y="265"/>
                </a:cubicBezTo>
                <a:cubicBezTo>
                  <a:pt x="1590" y="265"/>
                  <a:pt x="1590" y="265"/>
                  <a:pt x="1590" y="265"/>
                </a:cubicBezTo>
                <a:cubicBezTo>
                  <a:pt x="1589" y="265"/>
                  <a:pt x="1589" y="265"/>
                  <a:pt x="1589" y="265"/>
                </a:cubicBezTo>
                <a:cubicBezTo>
                  <a:pt x="1589" y="267"/>
                  <a:pt x="1589" y="267"/>
                  <a:pt x="1589" y="267"/>
                </a:cubicBezTo>
                <a:cubicBezTo>
                  <a:pt x="1588" y="268"/>
                  <a:pt x="1588" y="268"/>
                  <a:pt x="1588" y="268"/>
                </a:cubicBezTo>
                <a:cubicBezTo>
                  <a:pt x="1588" y="269"/>
                  <a:pt x="1588" y="269"/>
                  <a:pt x="1588" y="269"/>
                </a:cubicBezTo>
                <a:cubicBezTo>
                  <a:pt x="1588" y="271"/>
                  <a:pt x="1588" y="271"/>
                  <a:pt x="1588" y="271"/>
                </a:cubicBezTo>
                <a:cubicBezTo>
                  <a:pt x="1586" y="272"/>
                  <a:pt x="1586" y="272"/>
                  <a:pt x="1586" y="272"/>
                </a:cubicBezTo>
                <a:cubicBezTo>
                  <a:pt x="1584" y="274"/>
                  <a:pt x="1584" y="274"/>
                  <a:pt x="1584" y="274"/>
                </a:cubicBezTo>
                <a:cubicBezTo>
                  <a:pt x="1585" y="275"/>
                  <a:pt x="1585" y="275"/>
                  <a:pt x="1585" y="275"/>
                </a:cubicBezTo>
                <a:cubicBezTo>
                  <a:pt x="1587" y="273"/>
                  <a:pt x="1587" y="273"/>
                  <a:pt x="1587" y="273"/>
                </a:cubicBezTo>
                <a:cubicBezTo>
                  <a:pt x="1588" y="273"/>
                  <a:pt x="1588" y="273"/>
                  <a:pt x="1588" y="273"/>
                </a:cubicBezTo>
                <a:cubicBezTo>
                  <a:pt x="1588" y="275"/>
                  <a:pt x="1588" y="275"/>
                  <a:pt x="1588" y="275"/>
                </a:cubicBezTo>
                <a:cubicBezTo>
                  <a:pt x="1587" y="275"/>
                  <a:pt x="1587" y="275"/>
                  <a:pt x="1587" y="275"/>
                </a:cubicBezTo>
                <a:cubicBezTo>
                  <a:pt x="1586" y="277"/>
                  <a:pt x="1586" y="277"/>
                  <a:pt x="1586" y="277"/>
                </a:cubicBezTo>
                <a:cubicBezTo>
                  <a:pt x="1588" y="279"/>
                  <a:pt x="1588" y="279"/>
                  <a:pt x="1588" y="279"/>
                </a:cubicBezTo>
                <a:cubicBezTo>
                  <a:pt x="1590" y="277"/>
                  <a:pt x="1590" y="277"/>
                  <a:pt x="1590" y="277"/>
                </a:cubicBezTo>
                <a:cubicBezTo>
                  <a:pt x="1592" y="277"/>
                  <a:pt x="1592" y="277"/>
                  <a:pt x="1592" y="277"/>
                </a:cubicBezTo>
                <a:cubicBezTo>
                  <a:pt x="1595" y="274"/>
                  <a:pt x="1595" y="274"/>
                  <a:pt x="1595" y="274"/>
                </a:cubicBezTo>
                <a:cubicBezTo>
                  <a:pt x="1595" y="273"/>
                  <a:pt x="1595" y="273"/>
                  <a:pt x="1595" y="273"/>
                </a:cubicBezTo>
                <a:cubicBezTo>
                  <a:pt x="1594" y="273"/>
                  <a:pt x="1594" y="273"/>
                  <a:pt x="1594" y="273"/>
                </a:cubicBezTo>
                <a:cubicBezTo>
                  <a:pt x="1595" y="271"/>
                  <a:pt x="1595" y="271"/>
                  <a:pt x="1595" y="271"/>
                </a:cubicBezTo>
                <a:cubicBezTo>
                  <a:pt x="1595" y="269"/>
                  <a:pt x="1595" y="269"/>
                  <a:pt x="1595" y="269"/>
                </a:cubicBezTo>
                <a:cubicBezTo>
                  <a:pt x="1596" y="269"/>
                  <a:pt x="1596" y="269"/>
                  <a:pt x="1596" y="269"/>
                </a:cubicBezTo>
                <a:cubicBezTo>
                  <a:pt x="1597" y="268"/>
                  <a:pt x="1597" y="268"/>
                  <a:pt x="1597" y="268"/>
                </a:cubicBezTo>
                <a:cubicBezTo>
                  <a:pt x="1599" y="268"/>
                  <a:pt x="1599" y="268"/>
                  <a:pt x="1599" y="268"/>
                </a:cubicBezTo>
                <a:cubicBezTo>
                  <a:pt x="1600" y="268"/>
                  <a:pt x="1600" y="268"/>
                  <a:pt x="1600" y="268"/>
                </a:cubicBezTo>
                <a:cubicBezTo>
                  <a:pt x="1597" y="270"/>
                  <a:pt x="1597" y="270"/>
                  <a:pt x="1597" y="270"/>
                </a:cubicBezTo>
                <a:cubicBezTo>
                  <a:pt x="1597" y="272"/>
                  <a:pt x="1597" y="272"/>
                  <a:pt x="1597" y="272"/>
                </a:cubicBezTo>
                <a:cubicBezTo>
                  <a:pt x="1600" y="272"/>
                  <a:pt x="1600" y="272"/>
                  <a:pt x="1600" y="272"/>
                </a:cubicBezTo>
                <a:cubicBezTo>
                  <a:pt x="1599" y="274"/>
                  <a:pt x="1599" y="274"/>
                  <a:pt x="1599" y="274"/>
                </a:cubicBezTo>
                <a:cubicBezTo>
                  <a:pt x="1597" y="274"/>
                  <a:pt x="1597" y="274"/>
                  <a:pt x="1597" y="274"/>
                </a:cubicBezTo>
                <a:cubicBezTo>
                  <a:pt x="1594" y="277"/>
                  <a:pt x="1594" y="277"/>
                  <a:pt x="1594" y="277"/>
                </a:cubicBezTo>
                <a:cubicBezTo>
                  <a:pt x="1596" y="278"/>
                  <a:pt x="1596" y="278"/>
                  <a:pt x="1596" y="278"/>
                </a:cubicBezTo>
                <a:cubicBezTo>
                  <a:pt x="1595" y="279"/>
                  <a:pt x="1595" y="279"/>
                  <a:pt x="1595" y="279"/>
                </a:cubicBezTo>
                <a:cubicBezTo>
                  <a:pt x="1595" y="281"/>
                  <a:pt x="1595" y="281"/>
                  <a:pt x="1595" y="281"/>
                </a:cubicBezTo>
                <a:cubicBezTo>
                  <a:pt x="1593" y="281"/>
                  <a:pt x="1593" y="281"/>
                  <a:pt x="1593" y="281"/>
                </a:cubicBezTo>
                <a:cubicBezTo>
                  <a:pt x="1592" y="279"/>
                  <a:pt x="1592" y="279"/>
                  <a:pt x="1592" y="279"/>
                </a:cubicBezTo>
                <a:cubicBezTo>
                  <a:pt x="1590" y="279"/>
                  <a:pt x="1590" y="279"/>
                  <a:pt x="1590" y="279"/>
                </a:cubicBezTo>
                <a:cubicBezTo>
                  <a:pt x="1589" y="280"/>
                  <a:pt x="1589" y="280"/>
                  <a:pt x="1589" y="280"/>
                </a:cubicBezTo>
                <a:cubicBezTo>
                  <a:pt x="1589" y="282"/>
                  <a:pt x="1589" y="282"/>
                  <a:pt x="1589" y="282"/>
                </a:cubicBezTo>
                <a:cubicBezTo>
                  <a:pt x="1587" y="283"/>
                  <a:pt x="1587" y="283"/>
                  <a:pt x="1587" y="283"/>
                </a:cubicBezTo>
                <a:cubicBezTo>
                  <a:pt x="1585" y="284"/>
                  <a:pt x="1585" y="284"/>
                  <a:pt x="1585" y="284"/>
                </a:cubicBezTo>
                <a:cubicBezTo>
                  <a:pt x="1587" y="282"/>
                  <a:pt x="1587" y="282"/>
                  <a:pt x="1587" y="282"/>
                </a:cubicBezTo>
                <a:cubicBezTo>
                  <a:pt x="1587" y="282"/>
                  <a:pt x="1587" y="282"/>
                  <a:pt x="1587" y="282"/>
                </a:cubicBezTo>
                <a:cubicBezTo>
                  <a:pt x="1586" y="280"/>
                  <a:pt x="1586" y="280"/>
                  <a:pt x="1586" y="280"/>
                </a:cubicBezTo>
                <a:cubicBezTo>
                  <a:pt x="1586" y="278"/>
                  <a:pt x="1586" y="278"/>
                  <a:pt x="1586" y="278"/>
                </a:cubicBezTo>
                <a:cubicBezTo>
                  <a:pt x="1585" y="276"/>
                  <a:pt x="1585" y="276"/>
                  <a:pt x="1585" y="276"/>
                </a:cubicBezTo>
                <a:cubicBezTo>
                  <a:pt x="1583" y="276"/>
                  <a:pt x="1583" y="276"/>
                  <a:pt x="1583" y="276"/>
                </a:cubicBezTo>
                <a:cubicBezTo>
                  <a:pt x="1583" y="278"/>
                  <a:pt x="1583" y="278"/>
                  <a:pt x="1583" y="278"/>
                </a:cubicBezTo>
                <a:cubicBezTo>
                  <a:pt x="1581" y="278"/>
                  <a:pt x="1581" y="278"/>
                  <a:pt x="1581" y="278"/>
                </a:cubicBezTo>
                <a:cubicBezTo>
                  <a:pt x="1581" y="279"/>
                  <a:pt x="1581" y="279"/>
                  <a:pt x="1581" y="279"/>
                </a:cubicBezTo>
                <a:cubicBezTo>
                  <a:pt x="1583" y="279"/>
                  <a:pt x="1583" y="279"/>
                  <a:pt x="1583" y="279"/>
                </a:cubicBezTo>
                <a:cubicBezTo>
                  <a:pt x="1581" y="281"/>
                  <a:pt x="1581" y="281"/>
                  <a:pt x="1581" y="281"/>
                </a:cubicBezTo>
                <a:cubicBezTo>
                  <a:pt x="1579" y="280"/>
                  <a:pt x="1579" y="280"/>
                  <a:pt x="1579" y="280"/>
                </a:cubicBezTo>
                <a:cubicBezTo>
                  <a:pt x="1578" y="281"/>
                  <a:pt x="1578" y="281"/>
                  <a:pt x="1578" y="281"/>
                </a:cubicBezTo>
                <a:cubicBezTo>
                  <a:pt x="1576" y="282"/>
                  <a:pt x="1576" y="282"/>
                  <a:pt x="1576" y="282"/>
                </a:cubicBezTo>
                <a:cubicBezTo>
                  <a:pt x="1577" y="283"/>
                  <a:pt x="1577" y="283"/>
                  <a:pt x="1577" y="283"/>
                </a:cubicBezTo>
                <a:cubicBezTo>
                  <a:pt x="1578" y="282"/>
                  <a:pt x="1578" y="282"/>
                  <a:pt x="1578" y="282"/>
                </a:cubicBezTo>
                <a:cubicBezTo>
                  <a:pt x="1578" y="283"/>
                  <a:pt x="1578" y="283"/>
                  <a:pt x="1578" y="283"/>
                </a:cubicBezTo>
                <a:cubicBezTo>
                  <a:pt x="1576" y="284"/>
                  <a:pt x="1576" y="284"/>
                  <a:pt x="1576" y="284"/>
                </a:cubicBezTo>
                <a:cubicBezTo>
                  <a:pt x="1575" y="285"/>
                  <a:pt x="1575" y="285"/>
                  <a:pt x="1575" y="285"/>
                </a:cubicBezTo>
                <a:cubicBezTo>
                  <a:pt x="1574" y="284"/>
                  <a:pt x="1574" y="284"/>
                  <a:pt x="1574" y="284"/>
                </a:cubicBezTo>
                <a:cubicBezTo>
                  <a:pt x="1573" y="284"/>
                  <a:pt x="1573" y="284"/>
                  <a:pt x="1573" y="284"/>
                </a:cubicBezTo>
                <a:cubicBezTo>
                  <a:pt x="1573" y="285"/>
                  <a:pt x="1573" y="285"/>
                  <a:pt x="1573" y="285"/>
                </a:cubicBezTo>
                <a:cubicBezTo>
                  <a:pt x="1575" y="286"/>
                  <a:pt x="1575" y="286"/>
                  <a:pt x="1575" y="286"/>
                </a:cubicBezTo>
                <a:cubicBezTo>
                  <a:pt x="1578" y="286"/>
                  <a:pt x="1578" y="286"/>
                  <a:pt x="1578" y="286"/>
                </a:cubicBezTo>
                <a:cubicBezTo>
                  <a:pt x="1577" y="288"/>
                  <a:pt x="1577" y="288"/>
                  <a:pt x="1577" y="288"/>
                </a:cubicBezTo>
                <a:cubicBezTo>
                  <a:pt x="1578" y="288"/>
                  <a:pt x="1578" y="288"/>
                  <a:pt x="1578" y="288"/>
                </a:cubicBezTo>
                <a:cubicBezTo>
                  <a:pt x="1578" y="290"/>
                  <a:pt x="1578" y="290"/>
                  <a:pt x="1578" y="290"/>
                </a:cubicBezTo>
                <a:cubicBezTo>
                  <a:pt x="1576" y="289"/>
                  <a:pt x="1576" y="289"/>
                  <a:pt x="1576" y="289"/>
                </a:cubicBezTo>
                <a:cubicBezTo>
                  <a:pt x="1575" y="287"/>
                  <a:pt x="1575" y="287"/>
                  <a:pt x="1575" y="287"/>
                </a:cubicBezTo>
                <a:cubicBezTo>
                  <a:pt x="1574" y="287"/>
                  <a:pt x="1574" y="287"/>
                  <a:pt x="1574" y="287"/>
                </a:cubicBezTo>
                <a:cubicBezTo>
                  <a:pt x="1572" y="286"/>
                  <a:pt x="1572" y="286"/>
                  <a:pt x="1572" y="286"/>
                </a:cubicBezTo>
                <a:cubicBezTo>
                  <a:pt x="1572" y="285"/>
                  <a:pt x="1572" y="285"/>
                  <a:pt x="1572" y="285"/>
                </a:cubicBezTo>
                <a:cubicBezTo>
                  <a:pt x="1571" y="285"/>
                  <a:pt x="1571" y="285"/>
                  <a:pt x="1571" y="285"/>
                </a:cubicBezTo>
                <a:cubicBezTo>
                  <a:pt x="1571" y="286"/>
                  <a:pt x="1571" y="286"/>
                  <a:pt x="1571" y="286"/>
                </a:cubicBezTo>
                <a:cubicBezTo>
                  <a:pt x="1572" y="289"/>
                  <a:pt x="1572" y="289"/>
                  <a:pt x="1572" y="289"/>
                </a:cubicBezTo>
                <a:cubicBezTo>
                  <a:pt x="1574" y="290"/>
                  <a:pt x="1574" y="290"/>
                  <a:pt x="1574" y="290"/>
                </a:cubicBezTo>
                <a:cubicBezTo>
                  <a:pt x="1576" y="290"/>
                  <a:pt x="1576" y="290"/>
                  <a:pt x="1576" y="290"/>
                </a:cubicBezTo>
                <a:cubicBezTo>
                  <a:pt x="1577" y="291"/>
                  <a:pt x="1577" y="291"/>
                  <a:pt x="1577" y="291"/>
                </a:cubicBezTo>
                <a:cubicBezTo>
                  <a:pt x="1575" y="291"/>
                  <a:pt x="1575" y="291"/>
                  <a:pt x="1575" y="291"/>
                </a:cubicBezTo>
                <a:cubicBezTo>
                  <a:pt x="1572" y="290"/>
                  <a:pt x="1572" y="290"/>
                  <a:pt x="1572" y="290"/>
                </a:cubicBezTo>
                <a:cubicBezTo>
                  <a:pt x="1570" y="287"/>
                  <a:pt x="1570" y="287"/>
                  <a:pt x="1570" y="287"/>
                </a:cubicBezTo>
                <a:cubicBezTo>
                  <a:pt x="1568" y="288"/>
                  <a:pt x="1568" y="288"/>
                  <a:pt x="1568" y="288"/>
                </a:cubicBezTo>
                <a:cubicBezTo>
                  <a:pt x="1567" y="287"/>
                  <a:pt x="1567" y="287"/>
                  <a:pt x="1567" y="287"/>
                </a:cubicBezTo>
                <a:cubicBezTo>
                  <a:pt x="1565" y="287"/>
                  <a:pt x="1565" y="287"/>
                  <a:pt x="1565" y="287"/>
                </a:cubicBezTo>
                <a:cubicBezTo>
                  <a:pt x="1564" y="286"/>
                  <a:pt x="1564" y="286"/>
                  <a:pt x="1564" y="286"/>
                </a:cubicBezTo>
                <a:cubicBezTo>
                  <a:pt x="1563" y="287"/>
                  <a:pt x="1563" y="287"/>
                  <a:pt x="1563" y="287"/>
                </a:cubicBezTo>
                <a:cubicBezTo>
                  <a:pt x="1563" y="288"/>
                  <a:pt x="1563" y="288"/>
                  <a:pt x="1563" y="288"/>
                </a:cubicBezTo>
                <a:cubicBezTo>
                  <a:pt x="1562" y="289"/>
                  <a:pt x="1562" y="289"/>
                  <a:pt x="1562" y="289"/>
                </a:cubicBezTo>
                <a:cubicBezTo>
                  <a:pt x="1564" y="291"/>
                  <a:pt x="1564" y="291"/>
                  <a:pt x="1564" y="291"/>
                </a:cubicBezTo>
                <a:cubicBezTo>
                  <a:pt x="1567" y="290"/>
                  <a:pt x="1567" y="290"/>
                  <a:pt x="1567" y="290"/>
                </a:cubicBezTo>
                <a:cubicBezTo>
                  <a:pt x="1568" y="291"/>
                  <a:pt x="1568" y="291"/>
                  <a:pt x="1568" y="291"/>
                </a:cubicBezTo>
                <a:cubicBezTo>
                  <a:pt x="1566" y="292"/>
                  <a:pt x="1566" y="292"/>
                  <a:pt x="1566" y="292"/>
                </a:cubicBezTo>
                <a:cubicBezTo>
                  <a:pt x="1567" y="292"/>
                  <a:pt x="1567" y="292"/>
                  <a:pt x="1567" y="292"/>
                </a:cubicBezTo>
                <a:cubicBezTo>
                  <a:pt x="1569" y="291"/>
                  <a:pt x="1569" y="291"/>
                  <a:pt x="1569" y="291"/>
                </a:cubicBezTo>
                <a:cubicBezTo>
                  <a:pt x="1571" y="291"/>
                  <a:pt x="1571" y="291"/>
                  <a:pt x="1571" y="291"/>
                </a:cubicBezTo>
                <a:cubicBezTo>
                  <a:pt x="1570" y="292"/>
                  <a:pt x="1570" y="292"/>
                  <a:pt x="1570" y="292"/>
                </a:cubicBezTo>
                <a:cubicBezTo>
                  <a:pt x="1567" y="293"/>
                  <a:pt x="1567" y="293"/>
                  <a:pt x="1567" y="293"/>
                </a:cubicBezTo>
                <a:cubicBezTo>
                  <a:pt x="1566" y="295"/>
                  <a:pt x="1566" y="295"/>
                  <a:pt x="1566" y="295"/>
                </a:cubicBezTo>
                <a:cubicBezTo>
                  <a:pt x="1564" y="294"/>
                  <a:pt x="1564" y="294"/>
                  <a:pt x="1564" y="294"/>
                </a:cubicBezTo>
                <a:cubicBezTo>
                  <a:pt x="1562" y="292"/>
                  <a:pt x="1562" y="292"/>
                  <a:pt x="1562" y="292"/>
                </a:cubicBezTo>
                <a:cubicBezTo>
                  <a:pt x="1561" y="292"/>
                  <a:pt x="1561" y="292"/>
                  <a:pt x="1561" y="292"/>
                </a:cubicBezTo>
                <a:cubicBezTo>
                  <a:pt x="1560" y="293"/>
                  <a:pt x="1560" y="293"/>
                  <a:pt x="1560" y="293"/>
                </a:cubicBezTo>
                <a:cubicBezTo>
                  <a:pt x="1559" y="292"/>
                  <a:pt x="1559" y="292"/>
                  <a:pt x="1559" y="292"/>
                </a:cubicBezTo>
                <a:cubicBezTo>
                  <a:pt x="1558" y="293"/>
                  <a:pt x="1558" y="293"/>
                  <a:pt x="1558" y="293"/>
                </a:cubicBezTo>
                <a:cubicBezTo>
                  <a:pt x="1557" y="292"/>
                  <a:pt x="1557" y="292"/>
                  <a:pt x="1557" y="292"/>
                </a:cubicBezTo>
                <a:cubicBezTo>
                  <a:pt x="1555" y="293"/>
                  <a:pt x="1555" y="293"/>
                  <a:pt x="1555" y="293"/>
                </a:cubicBezTo>
                <a:cubicBezTo>
                  <a:pt x="1556" y="294"/>
                  <a:pt x="1556" y="294"/>
                  <a:pt x="1556" y="294"/>
                </a:cubicBezTo>
                <a:cubicBezTo>
                  <a:pt x="1559" y="294"/>
                  <a:pt x="1559" y="294"/>
                  <a:pt x="1559" y="294"/>
                </a:cubicBezTo>
                <a:cubicBezTo>
                  <a:pt x="1561" y="295"/>
                  <a:pt x="1561" y="295"/>
                  <a:pt x="1561" y="295"/>
                </a:cubicBezTo>
                <a:cubicBezTo>
                  <a:pt x="1563" y="297"/>
                  <a:pt x="1563" y="297"/>
                  <a:pt x="1563" y="297"/>
                </a:cubicBezTo>
                <a:cubicBezTo>
                  <a:pt x="1563" y="298"/>
                  <a:pt x="1563" y="298"/>
                  <a:pt x="1563" y="298"/>
                </a:cubicBezTo>
                <a:cubicBezTo>
                  <a:pt x="1564" y="300"/>
                  <a:pt x="1564" y="300"/>
                  <a:pt x="1564" y="300"/>
                </a:cubicBezTo>
                <a:cubicBezTo>
                  <a:pt x="1562" y="300"/>
                  <a:pt x="1562" y="300"/>
                  <a:pt x="1562" y="300"/>
                </a:cubicBezTo>
                <a:cubicBezTo>
                  <a:pt x="1561" y="300"/>
                  <a:pt x="1561" y="300"/>
                  <a:pt x="1561" y="300"/>
                </a:cubicBezTo>
                <a:cubicBezTo>
                  <a:pt x="1561" y="297"/>
                  <a:pt x="1561" y="297"/>
                  <a:pt x="1561" y="297"/>
                </a:cubicBezTo>
                <a:cubicBezTo>
                  <a:pt x="1560" y="296"/>
                  <a:pt x="1560" y="296"/>
                  <a:pt x="1560" y="296"/>
                </a:cubicBezTo>
                <a:cubicBezTo>
                  <a:pt x="1558" y="297"/>
                  <a:pt x="1558" y="297"/>
                  <a:pt x="1558" y="297"/>
                </a:cubicBezTo>
                <a:cubicBezTo>
                  <a:pt x="1559" y="298"/>
                  <a:pt x="1559" y="298"/>
                  <a:pt x="1559" y="298"/>
                </a:cubicBezTo>
                <a:cubicBezTo>
                  <a:pt x="1558" y="299"/>
                  <a:pt x="1558" y="299"/>
                  <a:pt x="1558" y="299"/>
                </a:cubicBezTo>
                <a:cubicBezTo>
                  <a:pt x="1556" y="298"/>
                  <a:pt x="1556" y="298"/>
                  <a:pt x="1556" y="298"/>
                </a:cubicBezTo>
                <a:cubicBezTo>
                  <a:pt x="1554" y="300"/>
                  <a:pt x="1554" y="300"/>
                  <a:pt x="1554" y="300"/>
                </a:cubicBezTo>
                <a:cubicBezTo>
                  <a:pt x="1556" y="301"/>
                  <a:pt x="1556" y="301"/>
                  <a:pt x="1556" y="301"/>
                </a:cubicBezTo>
                <a:cubicBezTo>
                  <a:pt x="1554" y="301"/>
                  <a:pt x="1554" y="301"/>
                  <a:pt x="1554" y="301"/>
                </a:cubicBezTo>
                <a:cubicBezTo>
                  <a:pt x="1553" y="302"/>
                  <a:pt x="1553" y="302"/>
                  <a:pt x="1553" y="302"/>
                </a:cubicBezTo>
                <a:cubicBezTo>
                  <a:pt x="1553" y="300"/>
                  <a:pt x="1553" y="300"/>
                  <a:pt x="1553" y="300"/>
                </a:cubicBezTo>
                <a:cubicBezTo>
                  <a:pt x="1550" y="300"/>
                  <a:pt x="1550" y="300"/>
                  <a:pt x="1550" y="300"/>
                </a:cubicBezTo>
                <a:cubicBezTo>
                  <a:pt x="1551" y="301"/>
                  <a:pt x="1551" y="301"/>
                  <a:pt x="1551" y="301"/>
                </a:cubicBezTo>
                <a:cubicBezTo>
                  <a:pt x="1550" y="302"/>
                  <a:pt x="1550" y="302"/>
                  <a:pt x="1550" y="302"/>
                </a:cubicBezTo>
                <a:cubicBezTo>
                  <a:pt x="1549" y="300"/>
                  <a:pt x="1549" y="300"/>
                  <a:pt x="1549" y="300"/>
                </a:cubicBezTo>
                <a:cubicBezTo>
                  <a:pt x="1547" y="299"/>
                  <a:pt x="1547" y="299"/>
                  <a:pt x="1547" y="299"/>
                </a:cubicBezTo>
                <a:cubicBezTo>
                  <a:pt x="1547" y="299"/>
                  <a:pt x="1547" y="299"/>
                  <a:pt x="1547" y="299"/>
                </a:cubicBezTo>
                <a:cubicBezTo>
                  <a:pt x="1547" y="300"/>
                  <a:pt x="1547" y="300"/>
                  <a:pt x="1547" y="300"/>
                </a:cubicBezTo>
                <a:cubicBezTo>
                  <a:pt x="1549" y="302"/>
                  <a:pt x="1549" y="302"/>
                  <a:pt x="1549" y="302"/>
                </a:cubicBezTo>
                <a:cubicBezTo>
                  <a:pt x="1548" y="303"/>
                  <a:pt x="1548" y="303"/>
                  <a:pt x="1548" y="303"/>
                </a:cubicBezTo>
                <a:cubicBezTo>
                  <a:pt x="1549" y="304"/>
                  <a:pt x="1549" y="304"/>
                  <a:pt x="1549" y="304"/>
                </a:cubicBezTo>
                <a:cubicBezTo>
                  <a:pt x="1551" y="303"/>
                  <a:pt x="1551" y="303"/>
                  <a:pt x="1551" y="303"/>
                </a:cubicBezTo>
                <a:cubicBezTo>
                  <a:pt x="1554" y="304"/>
                  <a:pt x="1554" y="304"/>
                  <a:pt x="1554" y="304"/>
                </a:cubicBezTo>
                <a:cubicBezTo>
                  <a:pt x="1556" y="305"/>
                  <a:pt x="1556" y="305"/>
                  <a:pt x="1556" y="305"/>
                </a:cubicBezTo>
                <a:cubicBezTo>
                  <a:pt x="1559" y="305"/>
                  <a:pt x="1559" y="305"/>
                  <a:pt x="1559" y="305"/>
                </a:cubicBezTo>
                <a:cubicBezTo>
                  <a:pt x="1560" y="305"/>
                  <a:pt x="1560" y="305"/>
                  <a:pt x="1560" y="305"/>
                </a:cubicBezTo>
                <a:cubicBezTo>
                  <a:pt x="1561" y="305"/>
                  <a:pt x="1561" y="305"/>
                  <a:pt x="1561" y="305"/>
                </a:cubicBezTo>
                <a:cubicBezTo>
                  <a:pt x="1559" y="306"/>
                  <a:pt x="1559" y="306"/>
                  <a:pt x="1559" y="306"/>
                </a:cubicBezTo>
                <a:cubicBezTo>
                  <a:pt x="1557" y="306"/>
                  <a:pt x="1557" y="306"/>
                  <a:pt x="1557" y="306"/>
                </a:cubicBezTo>
                <a:cubicBezTo>
                  <a:pt x="1556" y="307"/>
                  <a:pt x="1556" y="307"/>
                  <a:pt x="1556" y="307"/>
                </a:cubicBezTo>
                <a:cubicBezTo>
                  <a:pt x="1552" y="305"/>
                  <a:pt x="1552" y="305"/>
                  <a:pt x="1552" y="305"/>
                </a:cubicBezTo>
                <a:cubicBezTo>
                  <a:pt x="1550" y="306"/>
                  <a:pt x="1550" y="306"/>
                  <a:pt x="1550" y="306"/>
                </a:cubicBezTo>
                <a:cubicBezTo>
                  <a:pt x="1550" y="305"/>
                  <a:pt x="1550" y="305"/>
                  <a:pt x="1550" y="305"/>
                </a:cubicBezTo>
                <a:cubicBezTo>
                  <a:pt x="1548" y="306"/>
                  <a:pt x="1548" y="306"/>
                  <a:pt x="1548" y="306"/>
                </a:cubicBezTo>
                <a:cubicBezTo>
                  <a:pt x="1546" y="307"/>
                  <a:pt x="1546" y="307"/>
                  <a:pt x="1546" y="307"/>
                </a:cubicBezTo>
                <a:cubicBezTo>
                  <a:pt x="1546" y="308"/>
                  <a:pt x="1546" y="308"/>
                  <a:pt x="1546" y="308"/>
                </a:cubicBezTo>
                <a:cubicBezTo>
                  <a:pt x="1549" y="309"/>
                  <a:pt x="1549" y="309"/>
                  <a:pt x="1549" y="309"/>
                </a:cubicBezTo>
                <a:cubicBezTo>
                  <a:pt x="1548" y="310"/>
                  <a:pt x="1548" y="310"/>
                  <a:pt x="1548" y="310"/>
                </a:cubicBezTo>
                <a:cubicBezTo>
                  <a:pt x="1549" y="311"/>
                  <a:pt x="1549" y="311"/>
                  <a:pt x="1549" y="311"/>
                </a:cubicBezTo>
                <a:cubicBezTo>
                  <a:pt x="1550" y="310"/>
                  <a:pt x="1550" y="310"/>
                  <a:pt x="1550" y="310"/>
                </a:cubicBezTo>
                <a:cubicBezTo>
                  <a:pt x="1553" y="310"/>
                  <a:pt x="1553" y="310"/>
                  <a:pt x="1553" y="310"/>
                </a:cubicBezTo>
                <a:cubicBezTo>
                  <a:pt x="1551" y="311"/>
                  <a:pt x="1551" y="311"/>
                  <a:pt x="1551" y="311"/>
                </a:cubicBezTo>
                <a:cubicBezTo>
                  <a:pt x="1548" y="311"/>
                  <a:pt x="1548" y="311"/>
                  <a:pt x="1548" y="311"/>
                </a:cubicBezTo>
                <a:cubicBezTo>
                  <a:pt x="1548" y="312"/>
                  <a:pt x="1548" y="312"/>
                  <a:pt x="1548" y="312"/>
                </a:cubicBezTo>
                <a:cubicBezTo>
                  <a:pt x="1547" y="312"/>
                  <a:pt x="1547" y="312"/>
                  <a:pt x="1547" y="312"/>
                </a:cubicBezTo>
                <a:cubicBezTo>
                  <a:pt x="1547" y="312"/>
                  <a:pt x="1547" y="312"/>
                  <a:pt x="1547" y="312"/>
                </a:cubicBezTo>
                <a:cubicBezTo>
                  <a:pt x="1548" y="313"/>
                  <a:pt x="1548" y="313"/>
                  <a:pt x="1548" y="313"/>
                </a:cubicBezTo>
                <a:cubicBezTo>
                  <a:pt x="1549" y="313"/>
                  <a:pt x="1549" y="313"/>
                  <a:pt x="1549" y="313"/>
                </a:cubicBezTo>
                <a:cubicBezTo>
                  <a:pt x="1547" y="314"/>
                  <a:pt x="1547" y="314"/>
                  <a:pt x="1547" y="314"/>
                </a:cubicBezTo>
                <a:cubicBezTo>
                  <a:pt x="1547" y="314"/>
                  <a:pt x="1547" y="314"/>
                  <a:pt x="1547" y="314"/>
                </a:cubicBezTo>
                <a:cubicBezTo>
                  <a:pt x="1547" y="315"/>
                  <a:pt x="1547" y="315"/>
                  <a:pt x="1547" y="315"/>
                </a:cubicBezTo>
                <a:cubicBezTo>
                  <a:pt x="1548" y="316"/>
                  <a:pt x="1548" y="316"/>
                  <a:pt x="1548" y="316"/>
                </a:cubicBezTo>
                <a:cubicBezTo>
                  <a:pt x="1548" y="317"/>
                  <a:pt x="1548" y="317"/>
                  <a:pt x="1548" y="317"/>
                </a:cubicBezTo>
                <a:cubicBezTo>
                  <a:pt x="1551" y="317"/>
                  <a:pt x="1551" y="317"/>
                  <a:pt x="1551" y="317"/>
                </a:cubicBezTo>
                <a:cubicBezTo>
                  <a:pt x="1552" y="316"/>
                  <a:pt x="1552" y="316"/>
                  <a:pt x="1552" y="316"/>
                </a:cubicBezTo>
                <a:cubicBezTo>
                  <a:pt x="1555" y="315"/>
                  <a:pt x="1555" y="315"/>
                  <a:pt x="1555" y="315"/>
                </a:cubicBezTo>
                <a:cubicBezTo>
                  <a:pt x="1557" y="316"/>
                  <a:pt x="1557" y="316"/>
                  <a:pt x="1557" y="316"/>
                </a:cubicBezTo>
                <a:cubicBezTo>
                  <a:pt x="1558" y="316"/>
                  <a:pt x="1558" y="316"/>
                  <a:pt x="1558" y="316"/>
                </a:cubicBezTo>
                <a:cubicBezTo>
                  <a:pt x="1559" y="315"/>
                  <a:pt x="1559" y="315"/>
                  <a:pt x="1559" y="315"/>
                </a:cubicBezTo>
                <a:cubicBezTo>
                  <a:pt x="1559" y="314"/>
                  <a:pt x="1559" y="314"/>
                  <a:pt x="1559" y="314"/>
                </a:cubicBezTo>
                <a:cubicBezTo>
                  <a:pt x="1561" y="314"/>
                  <a:pt x="1561" y="314"/>
                  <a:pt x="1561" y="314"/>
                </a:cubicBezTo>
                <a:cubicBezTo>
                  <a:pt x="1561" y="315"/>
                  <a:pt x="1561" y="315"/>
                  <a:pt x="1561" y="315"/>
                </a:cubicBezTo>
                <a:cubicBezTo>
                  <a:pt x="1563" y="315"/>
                  <a:pt x="1563" y="315"/>
                  <a:pt x="1563" y="315"/>
                </a:cubicBezTo>
                <a:cubicBezTo>
                  <a:pt x="1565" y="313"/>
                  <a:pt x="1565" y="313"/>
                  <a:pt x="1565" y="313"/>
                </a:cubicBezTo>
                <a:cubicBezTo>
                  <a:pt x="1566" y="314"/>
                  <a:pt x="1566" y="314"/>
                  <a:pt x="1566" y="314"/>
                </a:cubicBezTo>
                <a:cubicBezTo>
                  <a:pt x="1565" y="314"/>
                  <a:pt x="1565" y="314"/>
                  <a:pt x="1565" y="314"/>
                </a:cubicBezTo>
                <a:cubicBezTo>
                  <a:pt x="1564" y="315"/>
                  <a:pt x="1564" y="315"/>
                  <a:pt x="1564" y="315"/>
                </a:cubicBezTo>
                <a:cubicBezTo>
                  <a:pt x="1566" y="316"/>
                  <a:pt x="1566" y="316"/>
                  <a:pt x="1566" y="316"/>
                </a:cubicBezTo>
                <a:cubicBezTo>
                  <a:pt x="1567" y="315"/>
                  <a:pt x="1567" y="315"/>
                  <a:pt x="1567" y="315"/>
                </a:cubicBezTo>
                <a:cubicBezTo>
                  <a:pt x="1567" y="314"/>
                  <a:pt x="1567" y="314"/>
                  <a:pt x="1567" y="314"/>
                </a:cubicBezTo>
                <a:cubicBezTo>
                  <a:pt x="1568" y="312"/>
                  <a:pt x="1568" y="312"/>
                  <a:pt x="1568" y="312"/>
                </a:cubicBezTo>
                <a:cubicBezTo>
                  <a:pt x="1568" y="313"/>
                  <a:pt x="1568" y="313"/>
                  <a:pt x="1568" y="313"/>
                </a:cubicBezTo>
                <a:cubicBezTo>
                  <a:pt x="1569" y="315"/>
                  <a:pt x="1569" y="315"/>
                  <a:pt x="1569" y="315"/>
                </a:cubicBezTo>
                <a:cubicBezTo>
                  <a:pt x="1568" y="317"/>
                  <a:pt x="1568" y="317"/>
                  <a:pt x="1568" y="317"/>
                </a:cubicBezTo>
                <a:cubicBezTo>
                  <a:pt x="1566" y="317"/>
                  <a:pt x="1566" y="317"/>
                  <a:pt x="1566" y="317"/>
                </a:cubicBezTo>
                <a:cubicBezTo>
                  <a:pt x="1564" y="318"/>
                  <a:pt x="1564" y="318"/>
                  <a:pt x="1564" y="318"/>
                </a:cubicBezTo>
                <a:cubicBezTo>
                  <a:pt x="1565" y="319"/>
                  <a:pt x="1565" y="319"/>
                  <a:pt x="1565" y="319"/>
                </a:cubicBezTo>
                <a:cubicBezTo>
                  <a:pt x="1564" y="320"/>
                  <a:pt x="1564" y="320"/>
                  <a:pt x="1564" y="320"/>
                </a:cubicBezTo>
                <a:cubicBezTo>
                  <a:pt x="1562" y="320"/>
                  <a:pt x="1562" y="320"/>
                  <a:pt x="1562" y="320"/>
                </a:cubicBezTo>
                <a:cubicBezTo>
                  <a:pt x="1562" y="319"/>
                  <a:pt x="1562" y="319"/>
                  <a:pt x="1562" y="319"/>
                </a:cubicBezTo>
                <a:cubicBezTo>
                  <a:pt x="1563" y="319"/>
                  <a:pt x="1563" y="319"/>
                  <a:pt x="1563" y="319"/>
                </a:cubicBezTo>
                <a:cubicBezTo>
                  <a:pt x="1563" y="317"/>
                  <a:pt x="1563" y="317"/>
                  <a:pt x="1563" y="317"/>
                </a:cubicBezTo>
                <a:cubicBezTo>
                  <a:pt x="1561" y="316"/>
                  <a:pt x="1561" y="316"/>
                  <a:pt x="1561" y="316"/>
                </a:cubicBezTo>
                <a:cubicBezTo>
                  <a:pt x="1559" y="318"/>
                  <a:pt x="1559" y="318"/>
                  <a:pt x="1559" y="318"/>
                </a:cubicBezTo>
                <a:cubicBezTo>
                  <a:pt x="1558" y="320"/>
                  <a:pt x="1558" y="320"/>
                  <a:pt x="1558" y="320"/>
                </a:cubicBezTo>
                <a:cubicBezTo>
                  <a:pt x="1557" y="318"/>
                  <a:pt x="1557" y="318"/>
                  <a:pt x="1557" y="318"/>
                </a:cubicBezTo>
                <a:cubicBezTo>
                  <a:pt x="1555" y="317"/>
                  <a:pt x="1555" y="317"/>
                  <a:pt x="1555" y="317"/>
                </a:cubicBezTo>
                <a:cubicBezTo>
                  <a:pt x="1553" y="318"/>
                  <a:pt x="1553" y="318"/>
                  <a:pt x="1553" y="318"/>
                </a:cubicBezTo>
                <a:cubicBezTo>
                  <a:pt x="1552" y="317"/>
                  <a:pt x="1552" y="317"/>
                  <a:pt x="1552" y="317"/>
                </a:cubicBezTo>
                <a:cubicBezTo>
                  <a:pt x="1549" y="319"/>
                  <a:pt x="1549" y="319"/>
                  <a:pt x="1549" y="319"/>
                </a:cubicBezTo>
                <a:cubicBezTo>
                  <a:pt x="1548" y="319"/>
                  <a:pt x="1548" y="319"/>
                  <a:pt x="1548" y="319"/>
                </a:cubicBezTo>
                <a:cubicBezTo>
                  <a:pt x="1547" y="318"/>
                  <a:pt x="1547" y="318"/>
                  <a:pt x="1547" y="318"/>
                </a:cubicBezTo>
                <a:cubicBezTo>
                  <a:pt x="1546" y="318"/>
                  <a:pt x="1546" y="318"/>
                  <a:pt x="1546" y="318"/>
                </a:cubicBezTo>
                <a:cubicBezTo>
                  <a:pt x="1547" y="320"/>
                  <a:pt x="1547" y="320"/>
                  <a:pt x="1547" y="320"/>
                </a:cubicBezTo>
                <a:cubicBezTo>
                  <a:pt x="1546" y="321"/>
                  <a:pt x="1546" y="321"/>
                  <a:pt x="1546" y="321"/>
                </a:cubicBezTo>
                <a:cubicBezTo>
                  <a:pt x="1547" y="321"/>
                  <a:pt x="1547" y="321"/>
                  <a:pt x="1547" y="321"/>
                </a:cubicBezTo>
                <a:cubicBezTo>
                  <a:pt x="1549" y="321"/>
                  <a:pt x="1549" y="321"/>
                  <a:pt x="1549" y="321"/>
                </a:cubicBezTo>
                <a:cubicBezTo>
                  <a:pt x="1550" y="320"/>
                  <a:pt x="1550" y="320"/>
                  <a:pt x="1550" y="320"/>
                </a:cubicBezTo>
                <a:cubicBezTo>
                  <a:pt x="1551" y="320"/>
                  <a:pt x="1551" y="320"/>
                  <a:pt x="1551" y="320"/>
                </a:cubicBezTo>
                <a:cubicBezTo>
                  <a:pt x="1549" y="322"/>
                  <a:pt x="1549" y="322"/>
                  <a:pt x="1549" y="322"/>
                </a:cubicBezTo>
                <a:cubicBezTo>
                  <a:pt x="1550" y="323"/>
                  <a:pt x="1550" y="323"/>
                  <a:pt x="1550" y="323"/>
                </a:cubicBezTo>
                <a:cubicBezTo>
                  <a:pt x="1549" y="324"/>
                  <a:pt x="1549" y="324"/>
                  <a:pt x="1549" y="324"/>
                </a:cubicBezTo>
                <a:cubicBezTo>
                  <a:pt x="1547" y="323"/>
                  <a:pt x="1547" y="323"/>
                  <a:pt x="1547" y="323"/>
                </a:cubicBezTo>
                <a:cubicBezTo>
                  <a:pt x="1548" y="325"/>
                  <a:pt x="1548" y="325"/>
                  <a:pt x="1548" y="325"/>
                </a:cubicBezTo>
                <a:cubicBezTo>
                  <a:pt x="1549" y="326"/>
                  <a:pt x="1549" y="326"/>
                  <a:pt x="1549" y="326"/>
                </a:cubicBezTo>
                <a:cubicBezTo>
                  <a:pt x="1552" y="323"/>
                  <a:pt x="1552" y="323"/>
                  <a:pt x="1552" y="323"/>
                </a:cubicBezTo>
                <a:cubicBezTo>
                  <a:pt x="1554" y="324"/>
                  <a:pt x="1554" y="324"/>
                  <a:pt x="1554" y="324"/>
                </a:cubicBezTo>
                <a:cubicBezTo>
                  <a:pt x="1553" y="325"/>
                  <a:pt x="1553" y="325"/>
                  <a:pt x="1553" y="325"/>
                </a:cubicBezTo>
                <a:cubicBezTo>
                  <a:pt x="1553" y="327"/>
                  <a:pt x="1553" y="327"/>
                  <a:pt x="1553" y="327"/>
                </a:cubicBezTo>
                <a:cubicBezTo>
                  <a:pt x="1551" y="328"/>
                  <a:pt x="1551" y="328"/>
                  <a:pt x="1551" y="328"/>
                </a:cubicBezTo>
                <a:cubicBezTo>
                  <a:pt x="1551" y="328"/>
                  <a:pt x="1551" y="328"/>
                  <a:pt x="1551" y="328"/>
                </a:cubicBezTo>
                <a:cubicBezTo>
                  <a:pt x="1553" y="329"/>
                  <a:pt x="1553" y="329"/>
                  <a:pt x="1553" y="329"/>
                </a:cubicBezTo>
                <a:cubicBezTo>
                  <a:pt x="1552" y="330"/>
                  <a:pt x="1552" y="330"/>
                  <a:pt x="1552" y="330"/>
                </a:cubicBezTo>
                <a:cubicBezTo>
                  <a:pt x="1553" y="332"/>
                  <a:pt x="1553" y="332"/>
                  <a:pt x="1553" y="332"/>
                </a:cubicBezTo>
                <a:cubicBezTo>
                  <a:pt x="1552" y="333"/>
                  <a:pt x="1552" y="333"/>
                  <a:pt x="1552" y="333"/>
                </a:cubicBezTo>
                <a:cubicBezTo>
                  <a:pt x="1553" y="334"/>
                  <a:pt x="1553" y="334"/>
                  <a:pt x="1553" y="334"/>
                </a:cubicBezTo>
                <a:cubicBezTo>
                  <a:pt x="1555" y="331"/>
                  <a:pt x="1555" y="331"/>
                  <a:pt x="1555" y="331"/>
                </a:cubicBezTo>
                <a:cubicBezTo>
                  <a:pt x="1556" y="330"/>
                  <a:pt x="1556" y="330"/>
                  <a:pt x="1556" y="330"/>
                </a:cubicBezTo>
                <a:cubicBezTo>
                  <a:pt x="1556" y="328"/>
                  <a:pt x="1556" y="328"/>
                  <a:pt x="1556" y="328"/>
                </a:cubicBezTo>
                <a:cubicBezTo>
                  <a:pt x="1560" y="327"/>
                  <a:pt x="1560" y="327"/>
                  <a:pt x="1560" y="327"/>
                </a:cubicBezTo>
                <a:cubicBezTo>
                  <a:pt x="1562" y="327"/>
                  <a:pt x="1562" y="327"/>
                  <a:pt x="1562" y="327"/>
                </a:cubicBezTo>
                <a:cubicBezTo>
                  <a:pt x="1563" y="327"/>
                  <a:pt x="1563" y="327"/>
                  <a:pt x="1563" y="327"/>
                </a:cubicBezTo>
                <a:cubicBezTo>
                  <a:pt x="1562" y="327"/>
                  <a:pt x="1562" y="327"/>
                  <a:pt x="1562" y="327"/>
                </a:cubicBezTo>
                <a:cubicBezTo>
                  <a:pt x="1560" y="329"/>
                  <a:pt x="1560" y="329"/>
                  <a:pt x="1560" y="329"/>
                </a:cubicBezTo>
                <a:cubicBezTo>
                  <a:pt x="1560" y="331"/>
                  <a:pt x="1560" y="331"/>
                  <a:pt x="1560" y="331"/>
                </a:cubicBezTo>
                <a:cubicBezTo>
                  <a:pt x="1561" y="333"/>
                  <a:pt x="1561" y="333"/>
                  <a:pt x="1561" y="333"/>
                </a:cubicBezTo>
                <a:cubicBezTo>
                  <a:pt x="1559" y="331"/>
                  <a:pt x="1559" y="331"/>
                  <a:pt x="1559" y="331"/>
                </a:cubicBezTo>
                <a:cubicBezTo>
                  <a:pt x="1559" y="329"/>
                  <a:pt x="1559" y="329"/>
                  <a:pt x="1559" y="329"/>
                </a:cubicBezTo>
                <a:cubicBezTo>
                  <a:pt x="1558" y="329"/>
                  <a:pt x="1558" y="329"/>
                  <a:pt x="1558" y="329"/>
                </a:cubicBezTo>
                <a:cubicBezTo>
                  <a:pt x="1557" y="331"/>
                  <a:pt x="1557" y="331"/>
                  <a:pt x="1557" y="331"/>
                </a:cubicBezTo>
                <a:cubicBezTo>
                  <a:pt x="1556" y="332"/>
                  <a:pt x="1556" y="332"/>
                  <a:pt x="1556" y="332"/>
                </a:cubicBezTo>
                <a:cubicBezTo>
                  <a:pt x="1558" y="333"/>
                  <a:pt x="1558" y="333"/>
                  <a:pt x="1558" y="333"/>
                </a:cubicBezTo>
                <a:cubicBezTo>
                  <a:pt x="1556" y="335"/>
                  <a:pt x="1556" y="335"/>
                  <a:pt x="1556" y="335"/>
                </a:cubicBezTo>
                <a:cubicBezTo>
                  <a:pt x="1555" y="335"/>
                  <a:pt x="1555" y="335"/>
                  <a:pt x="1555" y="335"/>
                </a:cubicBezTo>
                <a:cubicBezTo>
                  <a:pt x="1554" y="336"/>
                  <a:pt x="1554" y="336"/>
                  <a:pt x="1554" y="336"/>
                </a:cubicBezTo>
                <a:cubicBezTo>
                  <a:pt x="1555" y="337"/>
                  <a:pt x="1555" y="337"/>
                  <a:pt x="1555" y="337"/>
                </a:cubicBezTo>
                <a:cubicBezTo>
                  <a:pt x="1558" y="337"/>
                  <a:pt x="1558" y="337"/>
                  <a:pt x="1558" y="337"/>
                </a:cubicBezTo>
                <a:cubicBezTo>
                  <a:pt x="1558" y="338"/>
                  <a:pt x="1558" y="338"/>
                  <a:pt x="1558" y="338"/>
                </a:cubicBezTo>
                <a:cubicBezTo>
                  <a:pt x="1556" y="338"/>
                  <a:pt x="1556" y="338"/>
                  <a:pt x="1556" y="338"/>
                </a:cubicBezTo>
                <a:cubicBezTo>
                  <a:pt x="1556" y="339"/>
                  <a:pt x="1556" y="339"/>
                  <a:pt x="1556" y="339"/>
                </a:cubicBezTo>
                <a:cubicBezTo>
                  <a:pt x="1556" y="340"/>
                  <a:pt x="1556" y="340"/>
                  <a:pt x="1556" y="340"/>
                </a:cubicBezTo>
                <a:cubicBezTo>
                  <a:pt x="1553" y="339"/>
                  <a:pt x="1553" y="339"/>
                  <a:pt x="1553" y="339"/>
                </a:cubicBezTo>
                <a:cubicBezTo>
                  <a:pt x="1552" y="339"/>
                  <a:pt x="1552" y="339"/>
                  <a:pt x="1552" y="339"/>
                </a:cubicBezTo>
                <a:cubicBezTo>
                  <a:pt x="1552" y="341"/>
                  <a:pt x="1552" y="341"/>
                  <a:pt x="1552" y="341"/>
                </a:cubicBezTo>
                <a:cubicBezTo>
                  <a:pt x="1552" y="339"/>
                  <a:pt x="1552" y="339"/>
                  <a:pt x="1552" y="339"/>
                </a:cubicBezTo>
                <a:cubicBezTo>
                  <a:pt x="1550" y="340"/>
                  <a:pt x="1550" y="340"/>
                  <a:pt x="1550" y="340"/>
                </a:cubicBezTo>
                <a:cubicBezTo>
                  <a:pt x="1549" y="342"/>
                  <a:pt x="1549" y="342"/>
                  <a:pt x="1549" y="342"/>
                </a:cubicBezTo>
                <a:cubicBezTo>
                  <a:pt x="1549" y="344"/>
                  <a:pt x="1549" y="344"/>
                  <a:pt x="1549" y="344"/>
                </a:cubicBezTo>
                <a:cubicBezTo>
                  <a:pt x="1552" y="347"/>
                  <a:pt x="1552" y="347"/>
                  <a:pt x="1552" y="347"/>
                </a:cubicBezTo>
                <a:cubicBezTo>
                  <a:pt x="1552" y="345"/>
                  <a:pt x="1552" y="345"/>
                  <a:pt x="1552" y="345"/>
                </a:cubicBezTo>
                <a:cubicBezTo>
                  <a:pt x="1553" y="346"/>
                  <a:pt x="1553" y="346"/>
                  <a:pt x="1553" y="346"/>
                </a:cubicBezTo>
                <a:cubicBezTo>
                  <a:pt x="1555" y="345"/>
                  <a:pt x="1555" y="345"/>
                  <a:pt x="1555" y="345"/>
                </a:cubicBezTo>
                <a:cubicBezTo>
                  <a:pt x="1554" y="344"/>
                  <a:pt x="1554" y="344"/>
                  <a:pt x="1554" y="344"/>
                </a:cubicBezTo>
                <a:cubicBezTo>
                  <a:pt x="1555" y="343"/>
                  <a:pt x="1555" y="343"/>
                  <a:pt x="1555" y="343"/>
                </a:cubicBezTo>
                <a:cubicBezTo>
                  <a:pt x="1557" y="344"/>
                  <a:pt x="1557" y="344"/>
                  <a:pt x="1557" y="344"/>
                </a:cubicBezTo>
                <a:cubicBezTo>
                  <a:pt x="1556" y="345"/>
                  <a:pt x="1556" y="345"/>
                  <a:pt x="1556" y="345"/>
                </a:cubicBezTo>
                <a:cubicBezTo>
                  <a:pt x="1557" y="346"/>
                  <a:pt x="1557" y="346"/>
                  <a:pt x="1557" y="346"/>
                </a:cubicBezTo>
                <a:cubicBezTo>
                  <a:pt x="1557" y="348"/>
                  <a:pt x="1557" y="348"/>
                  <a:pt x="1557" y="348"/>
                </a:cubicBezTo>
                <a:cubicBezTo>
                  <a:pt x="1556" y="349"/>
                  <a:pt x="1556" y="349"/>
                  <a:pt x="1556" y="349"/>
                </a:cubicBezTo>
                <a:cubicBezTo>
                  <a:pt x="1557" y="351"/>
                  <a:pt x="1557" y="351"/>
                  <a:pt x="1557" y="351"/>
                </a:cubicBezTo>
                <a:cubicBezTo>
                  <a:pt x="1558" y="350"/>
                  <a:pt x="1558" y="350"/>
                  <a:pt x="1558" y="350"/>
                </a:cubicBezTo>
                <a:cubicBezTo>
                  <a:pt x="1560" y="350"/>
                  <a:pt x="1560" y="350"/>
                  <a:pt x="1560" y="350"/>
                </a:cubicBezTo>
                <a:cubicBezTo>
                  <a:pt x="1561" y="351"/>
                  <a:pt x="1561" y="351"/>
                  <a:pt x="1561" y="351"/>
                </a:cubicBezTo>
                <a:cubicBezTo>
                  <a:pt x="1559" y="351"/>
                  <a:pt x="1559" y="351"/>
                  <a:pt x="1559" y="351"/>
                </a:cubicBezTo>
                <a:cubicBezTo>
                  <a:pt x="1558" y="352"/>
                  <a:pt x="1558" y="352"/>
                  <a:pt x="1558" y="352"/>
                </a:cubicBezTo>
                <a:cubicBezTo>
                  <a:pt x="1559" y="354"/>
                  <a:pt x="1559" y="354"/>
                  <a:pt x="1559" y="354"/>
                </a:cubicBezTo>
                <a:cubicBezTo>
                  <a:pt x="1559" y="354"/>
                  <a:pt x="1559" y="354"/>
                  <a:pt x="1559" y="354"/>
                </a:cubicBezTo>
                <a:cubicBezTo>
                  <a:pt x="1555" y="352"/>
                  <a:pt x="1555" y="352"/>
                  <a:pt x="1555" y="352"/>
                </a:cubicBezTo>
                <a:cubicBezTo>
                  <a:pt x="1554" y="352"/>
                  <a:pt x="1554" y="352"/>
                  <a:pt x="1554" y="352"/>
                </a:cubicBezTo>
                <a:cubicBezTo>
                  <a:pt x="1553" y="351"/>
                  <a:pt x="1553" y="351"/>
                  <a:pt x="1553" y="351"/>
                </a:cubicBezTo>
                <a:cubicBezTo>
                  <a:pt x="1552" y="351"/>
                  <a:pt x="1552" y="351"/>
                  <a:pt x="1552" y="351"/>
                </a:cubicBezTo>
                <a:cubicBezTo>
                  <a:pt x="1552" y="353"/>
                  <a:pt x="1552" y="353"/>
                  <a:pt x="1552" y="353"/>
                </a:cubicBezTo>
                <a:cubicBezTo>
                  <a:pt x="1550" y="354"/>
                  <a:pt x="1550" y="354"/>
                  <a:pt x="1550" y="354"/>
                </a:cubicBezTo>
                <a:cubicBezTo>
                  <a:pt x="1553" y="358"/>
                  <a:pt x="1553" y="358"/>
                  <a:pt x="1553" y="358"/>
                </a:cubicBezTo>
                <a:cubicBezTo>
                  <a:pt x="1555" y="359"/>
                  <a:pt x="1555" y="359"/>
                  <a:pt x="1555" y="359"/>
                </a:cubicBezTo>
                <a:cubicBezTo>
                  <a:pt x="1558" y="361"/>
                  <a:pt x="1558" y="361"/>
                  <a:pt x="1558" y="361"/>
                </a:cubicBezTo>
                <a:cubicBezTo>
                  <a:pt x="1562" y="363"/>
                  <a:pt x="1562" y="363"/>
                  <a:pt x="1562" y="363"/>
                </a:cubicBezTo>
                <a:cubicBezTo>
                  <a:pt x="1562" y="364"/>
                  <a:pt x="1562" y="364"/>
                  <a:pt x="1562" y="364"/>
                </a:cubicBezTo>
                <a:cubicBezTo>
                  <a:pt x="1561" y="364"/>
                  <a:pt x="1561" y="364"/>
                  <a:pt x="1561" y="364"/>
                </a:cubicBezTo>
                <a:cubicBezTo>
                  <a:pt x="1563" y="366"/>
                  <a:pt x="1563" y="366"/>
                  <a:pt x="1563" y="366"/>
                </a:cubicBezTo>
                <a:cubicBezTo>
                  <a:pt x="1564" y="365"/>
                  <a:pt x="1564" y="365"/>
                  <a:pt x="1564" y="365"/>
                </a:cubicBezTo>
                <a:cubicBezTo>
                  <a:pt x="1563" y="363"/>
                  <a:pt x="1563" y="363"/>
                  <a:pt x="1563" y="363"/>
                </a:cubicBezTo>
                <a:cubicBezTo>
                  <a:pt x="1565" y="363"/>
                  <a:pt x="1565" y="363"/>
                  <a:pt x="1565" y="363"/>
                </a:cubicBezTo>
                <a:cubicBezTo>
                  <a:pt x="1566" y="364"/>
                  <a:pt x="1566" y="364"/>
                  <a:pt x="1566" y="364"/>
                </a:cubicBezTo>
                <a:cubicBezTo>
                  <a:pt x="1566" y="365"/>
                  <a:pt x="1566" y="365"/>
                  <a:pt x="1566" y="365"/>
                </a:cubicBezTo>
                <a:cubicBezTo>
                  <a:pt x="1568" y="367"/>
                  <a:pt x="1568" y="367"/>
                  <a:pt x="1568" y="367"/>
                </a:cubicBezTo>
                <a:cubicBezTo>
                  <a:pt x="1569" y="366"/>
                  <a:pt x="1569" y="366"/>
                  <a:pt x="1569" y="366"/>
                </a:cubicBezTo>
                <a:cubicBezTo>
                  <a:pt x="1569" y="366"/>
                  <a:pt x="1569" y="366"/>
                  <a:pt x="1569" y="366"/>
                </a:cubicBezTo>
                <a:cubicBezTo>
                  <a:pt x="1571" y="366"/>
                  <a:pt x="1571" y="366"/>
                  <a:pt x="1571" y="366"/>
                </a:cubicBezTo>
                <a:cubicBezTo>
                  <a:pt x="1573" y="364"/>
                  <a:pt x="1573" y="364"/>
                  <a:pt x="1573" y="364"/>
                </a:cubicBezTo>
                <a:cubicBezTo>
                  <a:pt x="1574" y="363"/>
                  <a:pt x="1574" y="363"/>
                  <a:pt x="1574" y="363"/>
                </a:cubicBezTo>
                <a:cubicBezTo>
                  <a:pt x="1575" y="362"/>
                  <a:pt x="1575" y="362"/>
                  <a:pt x="1575" y="362"/>
                </a:cubicBezTo>
                <a:cubicBezTo>
                  <a:pt x="1575" y="363"/>
                  <a:pt x="1575" y="363"/>
                  <a:pt x="1575" y="363"/>
                </a:cubicBezTo>
                <a:cubicBezTo>
                  <a:pt x="1576" y="364"/>
                  <a:pt x="1576" y="364"/>
                  <a:pt x="1576" y="364"/>
                </a:cubicBezTo>
                <a:cubicBezTo>
                  <a:pt x="1577" y="364"/>
                  <a:pt x="1577" y="364"/>
                  <a:pt x="1577" y="364"/>
                </a:cubicBezTo>
                <a:cubicBezTo>
                  <a:pt x="1581" y="361"/>
                  <a:pt x="1581" y="361"/>
                  <a:pt x="1581" y="361"/>
                </a:cubicBezTo>
                <a:cubicBezTo>
                  <a:pt x="1580" y="359"/>
                  <a:pt x="1580" y="359"/>
                  <a:pt x="1580" y="359"/>
                </a:cubicBezTo>
                <a:cubicBezTo>
                  <a:pt x="1579" y="357"/>
                  <a:pt x="1579" y="357"/>
                  <a:pt x="1579" y="357"/>
                </a:cubicBezTo>
                <a:cubicBezTo>
                  <a:pt x="1582" y="359"/>
                  <a:pt x="1582" y="359"/>
                  <a:pt x="1582" y="359"/>
                </a:cubicBezTo>
                <a:cubicBezTo>
                  <a:pt x="1584" y="357"/>
                  <a:pt x="1584" y="357"/>
                  <a:pt x="1584" y="357"/>
                </a:cubicBezTo>
                <a:cubicBezTo>
                  <a:pt x="1583" y="356"/>
                  <a:pt x="1583" y="356"/>
                  <a:pt x="1583" y="356"/>
                </a:cubicBezTo>
                <a:cubicBezTo>
                  <a:pt x="1584" y="355"/>
                  <a:pt x="1584" y="355"/>
                  <a:pt x="1584" y="355"/>
                </a:cubicBezTo>
                <a:cubicBezTo>
                  <a:pt x="1584" y="354"/>
                  <a:pt x="1584" y="354"/>
                  <a:pt x="1584" y="354"/>
                </a:cubicBezTo>
                <a:cubicBezTo>
                  <a:pt x="1586" y="353"/>
                  <a:pt x="1586" y="353"/>
                  <a:pt x="1586" y="353"/>
                </a:cubicBezTo>
                <a:cubicBezTo>
                  <a:pt x="1587" y="353"/>
                  <a:pt x="1587" y="353"/>
                  <a:pt x="1587" y="353"/>
                </a:cubicBezTo>
                <a:cubicBezTo>
                  <a:pt x="1588" y="351"/>
                  <a:pt x="1588" y="351"/>
                  <a:pt x="1588" y="351"/>
                </a:cubicBezTo>
                <a:cubicBezTo>
                  <a:pt x="1586" y="349"/>
                  <a:pt x="1586" y="349"/>
                  <a:pt x="1586" y="349"/>
                </a:cubicBezTo>
                <a:cubicBezTo>
                  <a:pt x="1587" y="348"/>
                  <a:pt x="1587" y="348"/>
                  <a:pt x="1587" y="348"/>
                </a:cubicBezTo>
                <a:cubicBezTo>
                  <a:pt x="1585" y="346"/>
                  <a:pt x="1585" y="346"/>
                  <a:pt x="1585" y="346"/>
                </a:cubicBezTo>
                <a:cubicBezTo>
                  <a:pt x="1584" y="345"/>
                  <a:pt x="1584" y="345"/>
                  <a:pt x="1584" y="345"/>
                </a:cubicBezTo>
                <a:cubicBezTo>
                  <a:pt x="1584" y="343"/>
                  <a:pt x="1584" y="343"/>
                  <a:pt x="1584" y="343"/>
                </a:cubicBezTo>
                <a:cubicBezTo>
                  <a:pt x="1585" y="344"/>
                  <a:pt x="1585" y="344"/>
                  <a:pt x="1585" y="344"/>
                </a:cubicBezTo>
                <a:cubicBezTo>
                  <a:pt x="1587" y="346"/>
                  <a:pt x="1587" y="346"/>
                  <a:pt x="1587" y="346"/>
                </a:cubicBezTo>
                <a:cubicBezTo>
                  <a:pt x="1587" y="349"/>
                  <a:pt x="1587" y="349"/>
                  <a:pt x="1587" y="349"/>
                </a:cubicBezTo>
                <a:cubicBezTo>
                  <a:pt x="1588" y="350"/>
                  <a:pt x="1588" y="350"/>
                  <a:pt x="1588" y="350"/>
                </a:cubicBezTo>
                <a:cubicBezTo>
                  <a:pt x="1589" y="350"/>
                  <a:pt x="1589" y="350"/>
                  <a:pt x="1589" y="350"/>
                </a:cubicBezTo>
                <a:cubicBezTo>
                  <a:pt x="1589" y="351"/>
                  <a:pt x="1589" y="351"/>
                  <a:pt x="1589" y="351"/>
                </a:cubicBezTo>
                <a:cubicBezTo>
                  <a:pt x="1590" y="352"/>
                  <a:pt x="1590" y="352"/>
                  <a:pt x="1590" y="352"/>
                </a:cubicBezTo>
                <a:cubicBezTo>
                  <a:pt x="1592" y="351"/>
                  <a:pt x="1592" y="351"/>
                  <a:pt x="1592" y="351"/>
                </a:cubicBezTo>
                <a:cubicBezTo>
                  <a:pt x="1591" y="350"/>
                  <a:pt x="1591" y="350"/>
                  <a:pt x="1591" y="350"/>
                </a:cubicBezTo>
                <a:cubicBezTo>
                  <a:pt x="1591" y="349"/>
                  <a:pt x="1591" y="349"/>
                  <a:pt x="1591" y="349"/>
                </a:cubicBezTo>
                <a:cubicBezTo>
                  <a:pt x="1591" y="348"/>
                  <a:pt x="1591" y="348"/>
                  <a:pt x="1591" y="348"/>
                </a:cubicBezTo>
                <a:cubicBezTo>
                  <a:pt x="1593" y="350"/>
                  <a:pt x="1593" y="350"/>
                  <a:pt x="1593" y="350"/>
                </a:cubicBezTo>
                <a:cubicBezTo>
                  <a:pt x="1593" y="350"/>
                  <a:pt x="1593" y="350"/>
                  <a:pt x="1593" y="350"/>
                </a:cubicBezTo>
                <a:cubicBezTo>
                  <a:pt x="1595" y="348"/>
                  <a:pt x="1595" y="348"/>
                  <a:pt x="1595" y="348"/>
                </a:cubicBezTo>
                <a:cubicBezTo>
                  <a:pt x="1596" y="346"/>
                  <a:pt x="1596" y="346"/>
                  <a:pt x="1596" y="346"/>
                </a:cubicBezTo>
                <a:cubicBezTo>
                  <a:pt x="1595" y="344"/>
                  <a:pt x="1595" y="344"/>
                  <a:pt x="1595" y="344"/>
                </a:cubicBezTo>
                <a:cubicBezTo>
                  <a:pt x="1594" y="343"/>
                  <a:pt x="1594" y="343"/>
                  <a:pt x="1594" y="343"/>
                </a:cubicBezTo>
                <a:cubicBezTo>
                  <a:pt x="1593" y="342"/>
                  <a:pt x="1593" y="342"/>
                  <a:pt x="1593" y="342"/>
                </a:cubicBezTo>
                <a:cubicBezTo>
                  <a:pt x="1594" y="342"/>
                  <a:pt x="1594" y="342"/>
                  <a:pt x="1594" y="342"/>
                </a:cubicBezTo>
                <a:cubicBezTo>
                  <a:pt x="1595" y="341"/>
                  <a:pt x="1595" y="341"/>
                  <a:pt x="1595" y="341"/>
                </a:cubicBezTo>
                <a:cubicBezTo>
                  <a:pt x="1595" y="341"/>
                  <a:pt x="1595" y="341"/>
                  <a:pt x="1595" y="341"/>
                </a:cubicBezTo>
                <a:cubicBezTo>
                  <a:pt x="1596" y="340"/>
                  <a:pt x="1596" y="340"/>
                  <a:pt x="1596" y="340"/>
                </a:cubicBezTo>
                <a:cubicBezTo>
                  <a:pt x="1595" y="338"/>
                  <a:pt x="1595" y="338"/>
                  <a:pt x="1595" y="338"/>
                </a:cubicBezTo>
                <a:cubicBezTo>
                  <a:pt x="1595" y="337"/>
                  <a:pt x="1595" y="337"/>
                  <a:pt x="1595" y="337"/>
                </a:cubicBezTo>
                <a:cubicBezTo>
                  <a:pt x="1597" y="335"/>
                  <a:pt x="1597" y="335"/>
                  <a:pt x="1597" y="335"/>
                </a:cubicBezTo>
                <a:cubicBezTo>
                  <a:pt x="1598" y="337"/>
                  <a:pt x="1598" y="337"/>
                  <a:pt x="1598" y="337"/>
                </a:cubicBezTo>
                <a:cubicBezTo>
                  <a:pt x="1597" y="339"/>
                  <a:pt x="1597" y="339"/>
                  <a:pt x="1597" y="339"/>
                </a:cubicBezTo>
                <a:cubicBezTo>
                  <a:pt x="1597" y="341"/>
                  <a:pt x="1597" y="341"/>
                  <a:pt x="1597" y="341"/>
                </a:cubicBezTo>
                <a:cubicBezTo>
                  <a:pt x="1597" y="343"/>
                  <a:pt x="1597" y="343"/>
                  <a:pt x="1597" y="343"/>
                </a:cubicBezTo>
                <a:cubicBezTo>
                  <a:pt x="1598" y="345"/>
                  <a:pt x="1598" y="345"/>
                  <a:pt x="1598" y="345"/>
                </a:cubicBezTo>
                <a:cubicBezTo>
                  <a:pt x="1599" y="346"/>
                  <a:pt x="1599" y="346"/>
                  <a:pt x="1599" y="346"/>
                </a:cubicBezTo>
                <a:cubicBezTo>
                  <a:pt x="1601" y="348"/>
                  <a:pt x="1601" y="348"/>
                  <a:pt x="1601" y="348"/>
                </a:cubicBezTo>
                <a:cubicBezTo>
                  <a:pt x="1603" y="348"/>
                  <a:pt x="1603" y="348"/>
                  <a:pt x="1603" y="348"/>
                </a:cubicBezTo>
                <a:cubicBezTo>
                  <a:pt x="1604" y="349"/>
                  <a:pt x="1604" y="349"/>
                  <a:pt x="1604" y="349"/>
                </a:cubicBezTo>
                <a:cubicBezTo>
                  <a:pt x="1603" y="349"/>
                  <a:pt x="1603" y="349"/>
                  <a:pt x="1603" y="349"/>
                </a:cubicBezTo>
                <a:cubicBezTo>
                  <a:pt x="1603" y="350"/>
                  <a:pt x="1603" y="350"/>
                  <a:pt x="1603" y="350"/>
                </a:cubicBezTo>
                <a:cubicBezTo>
                  <a:pt x="1602" y="351"/>
                  <a:pt x="1602" y="351"/>
                  <a:pt x="1602" y="351"/>
                </a:cubicBezTo>
                <a:cubicBezTo>
                  <a:pt x="1602" y="355"/>
                  <a:pt x="1602" y="355"/>
                  <a:pt x="1602" y="355"/>
                </a:cubicBezTo>
                <a:cubicBezTo>
                  <a:pt x="1603" y="356"/>
                  <a:pt x="1603" y="356"/>
                  <a:pt x="1603" y="356"/>
                </a:cubicBezTo>
                <a:cubicBezTo>
                  <a:pt x="1603" y="359"/>
                  <a:pt x="1603" y="359"/>
                  <a:pt x="1603" y="359"/>
                </a:cubicBezTo>
                <a:cubicBezTo>
                  <a:pt x="1605" y="360"/>
                  <a:pt x="1605" y="360"/>
                  <a:pt x="1605" y="360"/>
                </a:cubicBezTo>
                <a:cubicBezTo>
                  <a:pt x="1605" y="361"/>
                  <a:pt x="1605" y="361"/>
                  <a:pt x="1605" y="361"/>
                </a:cubicBezTo>
                <a:cubicBezTo>
                  <a:pt x="1605" y="363"/>
                  <a:pt x="1605" y="363"/>
                  <a:pt x="1605" y="363"/>
                </a:cubicBezTo>
                <a:cubicBezTo>
                  <a:pt x="1607" y="362"/>
                  <a:pt x="1607" y="362"/>
                  <a:pt x="1607" y="362"/>
                </a:cubicBezTo>
                <a:cubicBezTo>
                  <a:pt x="1606" y="361"/>
                  <a:pt x="1606" y="361"/>
                  <a:pt x="1606" y="361"/>
                </a:cubicBezTo>
                <a:cubicBezTo>
                  <a:pt x="1606" y="359"/>
                  <a:pt x="1606" y="359"/>
                  <a:pt x="1606" y="359"/>
                </a:cubicBezTo>
                <a:cubicBezTo>
                  <a:pt x="1607" y="359"/>
                  <a:pt x="1607" y="359"/>
                  <a:pt x="1607" y="359"/>
                </a:cubicBezTo>
                <a:cubicBezTo>
                  <a:pt x="1606" y="360"/>
                  <a:pt x="1606" y="360"/>
                  <a:pt x="1606" y="360"/>
                </a:cubicBezTo>
                <a:cubicBezTo>
                  <a:pt x="1608" y="361"/>
                  <a:pt x="1608" y="361"/>
                  <a:pt x="1608" y="361"/>
                </a:cubicBezTo>
                <a:cubicBezTo>
                  <a:pt x="1609" y="362"/>
                  <a:pt x="1609" y="362"/>
                  <a:pt x="1609" y="362"/>
                </a:cubicBezTo>
                <a:cubicBezTo>
                  <a:pt x="1607" y="364"/>
                  <a:pt x="1607" y="364"/>
                  <a:pt x="1607" y="364"/>
                </a:cubicBezTo>
                <a:cubicBezTo>
                  <a:pt x="1606" y="365"/>
                  <a:pt x="1606" y="365"/>
                  <a:pt x="1606" y="365"/>
                </a:cubicBezTo>
                <a:cubicBezTo>
                  <a:pt x="1607" y="367"/>
                  <a:pt x="1607" y="367"/>
                  <a:pt x="1607" y="367"/>
                </a:cubicBezTo>
                <a:cubicBezTo>
                  <a:pt x="1607" y="369"/>
                  <a:pt x="1607" y="369"/>
                  <a:pt x="1607" y="369"/>
                </a:cubicBezTo>
                <a:cubicBezTo>
                  <a:pt x="1606" y="370"/>
                  <a:pt x="1606" y="370"/>
                  <a:pt x="1606" y="370"/>
                </a:cubicBezTo>
                <a:cubicBezTo>
                  <a:pt x="1607" y="372"/>
                  <a:pt x="1607" y="372"/>
                  <a:pt x="1607" y="372"/>
                </a:cubicBezTo>
                <a:cubicBezTo>
                  <a:pt x="1608" y="372"/>
                  <a:pt x="1608" y="372"/>
                  <a:pt x="1608" y="372"/>
                </a:cubicBezTo>
                <a:cubicBezTo>
                  <a:pt x="1609" y="375"/>
                  <a:pt x="1609" y="375"/>
                  <a:pt x="1609" y="375"/>
                </a:cubicBezTo>
                <a:cubicBezTo>
                  <a:pt x="1610" y="376"/>
                  <a:pt x="1610" y="376"/>
                  <a:pt x="1610" y="376"/>
                </a:cubicBezTo>
                <a:cubicBezTo>
                  <a:pt x="1612" y="379"/>
                  <a:pt x="1612" y="379"/>
                  <a:pt x="1612" y="379"/>
                </a:cubicBezTo>
                <a:cubicBezTo>
                  <a:pt x="1612" y="382"/>
                  <a:pt x="1612" y="382"/>
                  <a:pt x="1612" y="382"/>
                </a:cubicBezTo>
                <a:cubicBezTo>
                  <a:pt x="1614" y="383"/>
                  <a:pt x="1614" y="383"/>
                  <a:pt x="1614" y="383"/>
                </a:cubicBezTo>
                <a:cubicBezTo>
                  <a:pt x="1615" y="385"/>
                  <a:pt x="1615" y="385"/>
                  <a:pt x="1615" y="385"/>
                </a:cubicBezTo>
                <a:cubicBezTo>
                  <a:pt x="1617" y="387"/>
                  <a:pt x="1617" y="387"/>
                  <a:pt x="1617" y="387"/>
                </a:cubicBezTo>
                <a:cubicBezTo>
                  <a:pt x="1619" y="386"/>
                  <a:pt x="1619" y="386"/>
                  <a:pt x="1619" y="386"/>
                </a:cubicBezTo>
                <a:cubicBezTo>
                  <a:pt x="1620" y="388"/>
                  <a:pt x="1620" y="388"/>
                  <a:pt x="1620" y="388"/>
                </a:cubicBezTo>
                <a:cubicBezTo>
                  <a:pt x="1618" y="391"/>
                  <a:pt x="1618" y="391"/>
                  <a:pt x="1618" y="391"/>
                </a:cubicBezTo>
                <a:cubicBezTo>
                  <a:pt x="1616" y="391"/>
                  <a:pt x="1616" y="391"/>
                  <a:pt x="1616" y="391"/>
                </a:cubicBezTo>
                <a:cubicBezTo>
                  <a:pt x="1615" y="392"/>
                  <a:pt x="1615" y="392"/>
                  <a:pt x="1615" y="392"/>
                </a:cubicBezTo>
                <a:cubicBezTo>
                  <a:pt x="1617" y="393"/>
                  <a:pt x="1617" y="393"/>
                  <a:pt x="1617" y="393"/>
                </a:cubicBezTo>
                <a:cubicBezTo>
                  <a:pt x="1617" y="395"/>
                  <a:pt x="1617" y="395"/>
                  <a:pt x="1617" y="395"/>
                </a:cubicBezTo>
                <a:cubicBezTo>
                  <a:pt x="1619" y="396"/>
                  <a:pt x="1619" y="396"/>
                  <a:pt x="1619" y="396"/>
                </a:cubicBezTo>
                <a:cubicBezTo>
                  <a:pt x="1620" y="400"/>
                  <a:pt x="1620" y="400"/>
                  <a:pt x="1620" y="400"/>
                </a:cubicBezTo>
                <a:cubicBezTo>
                  <a:pt x="1619" y="402"/>
                  <a:pt x="1619" y="402"/>
                  <a:pt x="1619" y="402"/>
                </a:cubicBezTo>
                <a:cubicBezTo>
                  <a:pt x="1620" y="403"/>
                  <a:pt x="1620" y="403"/>
                  <a:pt x="1620" y="403"/>
                </a:cubicBezTo>
                <a:cubicBezTo>
                  <a:pt x="1622" y="403"/>
                  <a:pt x="1622" y="403"/>
                  <a:pt x="1622" y="403"/>
                </a:cubicBezTo>
                <a:cubicBezTo>
                  <a:pt x="1627" y="402"/>
                  <a:pt x="1627" y="402"/>
                  <a:pt x="1627" y="402"/>
                </a:cubicBezTo>
                <a:cubicBezTo>
                  <a:pt x="1630" y="403"/>
                  <a:pt x="1630" y="403"/>
                  <a:pt x="1630" y="403"/>
                </a:cubicBezTo>
                <a:cubicBezTo>
                  <a:pt x="1632" y="401"/>
                  <a:pt x="1632" y="401"/>
                  <a:pt x="1632" y="401"/>
                </a:cubicBezTo>
                <a:cubicBezTo>
                  <a:pt x="1631" y="399"/>
                  <a:pt x="1631" y="399"/>
                  <a:pt x="1631" y="399"/>
                </a:cubicBezTo>
                <a:cubicBezTo>
                  <a:pt x="1630" y="398"/>
                  <a:pt x="1630" y="398"/>
                  <a:pt x="1630" y="398"/>
                </a:cubicBezTo>
                <a:cubicBezTo>
                  <a:pt x="1632" y="395"/>
                  <a:pt x="1632" y="395"/>
                  <a:pt x="1632" y="395"/>
                </a:cubicBezTo>
                <a:cubicBezTo>
                  <a:pt x="1635" y="395"/>
                  <a:pt x="1635" y="395"/>
                  <a:pt x="1635" y="395"/>
                </a:cubicBezTo>
                <a:cubicBezTo>
                  <a:pt x="1635" y="391"/>
                  <a:pt x="1635" y="391"/>
                  <a:pt x="1635" y="391"/>
                </a:cubicBezTo>
                <a:cubicBezTo>
                  <a:pt x="1636" y="393"/>
                  <a:pt x="1636" y="393"/>
                  <a:pt x="1636" y="393"/>
                </a:cubicBezTo>
                <a:cubicBezTo>
                  <a:pt x="1640" y="393"/>
                  <a:pt x="1640" y="393"/>
                  <a:pt x="1640" y="393"/>
                </a:cubicBezTo>
                <a:cubicBezTo>
                  <a:pt x="1642" y="392"/>
                  <a:pt x="1642" y="392"/>
                  <a:pt x="1642" y="392"/>
                </a:cubicBezTo>
                <a:cubicBezTo>
                  <a:pt x="1644" y="393"/>
                  <a:pt x="1644" y="393"/>
                  <a:pt x="1644" y="393"/>
                </a:cubicBezTo>
                <a:cubicBezTo>
                  <a:pt x="1645" y="394"/>
                  <a:pt x="1645" y="394"/>
                  <a:pt x="1645" y="394"/>
                </a:cubicBezTo>
                <a:cubicBezTo>
                  <a:pt x="1647" y="392"/>
                  <a:pt x="1647" y="392"/>
                  <a:pt x="1647" y="392"/>
                </a:cubicBezTo>
                <a:cubicBezTo>
                  <a:pt x="1648" y="388"/>
                  <a:pt x="1648" y="388"/>
                  <a:pt x="1648" y="388"/>
                </a:cubicBezTo>
                <a:cubicBezTo>
                  <a:pt x="1649" y="386"/>
                  <a:pt x="1649" y="386"/>
                  <a:pt x="1649" y="386"/>
                </a:cubicBezTo>
                <a:cubicBezTo>
                  <a:pt x="1650" y="381"/>
                  <a:pt x="1650" y="381"/>
                  <a:pt x="1650" y="381"/>
                </a:cubicBezTo>
                <a:cubicBezTo>
                  <a:pt x="1651" y="379"/>
                  <a:pt x="1651" y="379"/>
                  <a:pt x="1651" y="379"/>
                </a:cubicBezTo>
                <a:cubicBezTo>
                  <a:pt x="1649" y="378"/>
                  <a:pt x="1649" y="378"/>
                  <a:pt x="1649" y="378"/>
                </a:cubicBezTo>
                <a:cubicBezTo>
                  <a:pt x="1649" y="376"/>
                  <a:pt x="1649" y="376"/>
                  <a:pt x="1649" y="376"/>
                </a:cubicBezTo>
                <a:cubicBezTo>
                  <a:pt x="1651" y="374"/>
                  <a:pt x="1651" y="374"/>
                  <a:pt x="1651" y="374"/>
                </a:cubicBezTo>
                <a:cubicBezTo>
                  <a:pt x="1649" y="372"/>
                  <a:pt x="1649" y="372"/>
                  <a:pt x="1649" y="372"/>
                </a:cubicBezTo>
                <a:cubicBezTo>
                  <a:pt x="1651" y="370"/>
                  <a:pt x="1651" y="370"/>
                  <a:pt x="1651" y="370"/>
                </a:cubicBezTo>
                <a:cubicBezTo>
                  <a:pt x="1649" y="369"/>
                  <a:pt x="1649" y="369"/>
                  <a:pt x="1649" y="369"/>
                </a:cubicBezTo>
                <a:cubicBezTo>
                  <a:pt x="1650" y="367"/>
                  <a:pt x="1650" y="367"/>
                  <a:pt x="1650" y="367"/>
                </a:cubicBezTo>
                <a:cubicBezTo>
                  <a:pt x="1648" y="365"/>
                  <a:pt x="1648" y="365"/>
                  <a:pt x="1648" y="365"/>
                </a:cubicBezTo>
                <a:cubicBezTo>
                  <a:pt x="1651" y="366"/>
                  <a:pt x="1651" y="366"/>
                  <a:pt x="1651" y="366"/>
                </a:cubicBezTo>
                <a:cubicBezTo>
                  <a:pt x="1653" y="366"/>
                  <a:pt x="1653" y="366"/>
                  <a:pt x="1653" y="366"/>
                </a:cubicBezTo>
                <a:cubicBezTo>
                  <a:pt x="1651" y="364"/>
                  <a:pt x="1651" y="364"/>
                  <a:pt x="1651" y="364"/>
                </a:cubicBezTo>
                <a:cubicBezTo>
                  <a:pt x="1652" y="361"/>
                  <a:pt x="1652" y="361"/>
                  <a:pt x="1652" y="361"/>
                </a:cubicBezTo>
                <a:cubicBezTo>
                  <a:pt x="1652" y="360"/>
                  <a:pt x="1652" y="360"/>
                  <a:pt x="1652" y="360"/>
                </a:cubicBezTo>
                <a:cubicBezTo>
                  <a:pt x="1649" y="359"/>
                  <a:pt x="1649" y="359"/>
                  <a:pt x="1649" y="359"/>
                </a:cubicBezTo>
                <a:cubicBezTo>
                  <a:pt x="1653" y="359"/>
                  <a:pt x="1653" y="359"/>
                  <a:pt x="1653" y="359"/>
                </a:cubicBezTo>
                <a:cubicBezTo>
                  <a:pt x="1651" y="357"/>
                  <a:pt x="1651" y="357"/>
                  <a:pt x="1651" y="357"/>
                </a:cubicBezTo>
                <a:cubicBezTo>
                  <a:pt x="1649" y="357"/>
                  <a:pt x="1649" y="357"/>
                  <a:pt x="1649" y="357"/>
                </a:cubicBezTo>
                <a:cubicBezTo>
                  <a:pt x="1650" y="355"/>
                  <a:pt x="1650" y="355"/>
                  <a:pt x="1650" y="355"/>
                </a:cubicBezTo>
                <a:cubicBezTo>
                  <a:pt x="1651" y="355"/>
                  <a:pt x="1651" y="355"/>
                  <a:pt x="1651" y="355"/>
                </a:cubicBezTo>
                <a:cubicBezTo>
                  <a:pt x="1651" y="356"/>
                  <a:pt x="1651" y="356"/>
                  <a:pt x="1651" y="356"/>
                </a:cubicBezTo>
                <a:cubicBezTo>
                  <a:pt x="1653" y="355"/>
                  <a:pt x="1653" y="355"/>
                  <a:pt x="1653" y="355"/>
                </a:cubicBezTo>
                <a:cubicBezTo>
                  <a:pt x="1653" y="353"/>
                  <a:pt x="1653" y="353"/>
                  <a:pt x="1653" y="353"/>
                </a:cubicBezTo>
                <a:cubicBezTo>
                  <a:pt x="1654" y="355"/>
                  <a:pt x="1654" y="355"/>
                  <a:pt x="1654" y="355"/>
                </a:cubicBezTo>
                <a:cubicBezTo>
                  <a:pt x="1654" y="353"/>
                  <a:pt x="1654" y="353"/>
                  <a:pt x="1654" y="353"/>
                </a:cubicBezTo>
                <a:cubicBezTo>
                  <a:pt x="1656" y="351"/>
                  <a:pt x="1656" y="351"/>
                  <a:pt x="1656" y="351"/>
                </a:cubicBezTo>
                <a:cubicBezTo>
                  <a:pt x="1657" y="351"/>
                  <a:pt x="1657" y="351"/>
                  <a:pt x="1657" y="351"/>
                </a:cubicBezTo>
                <a:cubicBezTo>
                  <a:pt x="1657" y="350"/>
                  <a:pt x="1657" y="350"/>
                  <a:pt x="1657" y="350"/>
                </a:cubicBezTo>
                <a:cubicBezTo>
                  <a:pt x="1658" y="348"/>
                  <a:pt x="1658" y="348"/>
                  <a:pt x="1658" y="348"/>
                </a:cubicBezTo>
                <a:cubicBezTo>
                  <a:pt x="1658" y="349"/>
                  <a:pt x="1658" y="349"/>
                  <a:pt x="1658" y="349"/>
                </a:cubicBezTo>
                <a:cubicBezTo>
                  <a:pt x="1658" y="351"/>
                  <a:pt x="1658" y="351"/>
                  <a:pt x="1658" y="351"/>
                </a:cubicBezTo>
                <a:cubicBezTo>
                  <a:pt x="1659" y="351"/>
                  <a:pt x="1659" y="351"/>
                  <a:pt x="1659" y="351"/>
                </a:cubicBezTo>
                <a:cubicBezTo>
                  <a:pt x="1661" y="349"/>
                  <a:pt x="1661" y="349"/>
                  <a:pt x="1661" y="349"/>
                </a:cubicBezTo>
                <a:cubicBezTo>
                  <a:pt x="1662" y="349"/>
                  <a:pt x="1662" y="349"/>
                  <a:pt x="1662" y="349"/>
                </a:cubicBezTo>
                <a:cubicBezTo>
                  <a:pt x="1664" y="347"/>
                  <a:pt x="1664" y="347"/>
                  <a:pt x="1664" y="347"/>
                </a:cubicBezTo>
                <a:cubicBezTo>
                  <a:pt x="1663" y="346"/>
                  <a:pt x="1663" y="346"/>
                  <a:pt x="1663" y="346"/>
                </a:cubicBezTo>
                <a:cubicBezTo>
                  <a:pt x="1662" y="345"/>
                  <a:pt x="1662" y="345"/>
                  <a:pt x="1662" y="345"/>
                </a:cubicBezTo>
                <a:cubicBezTo>
                  <a:pt x="1660" y="344"/>
                  <a:pt x="1660" y="344"/>
                  <a:pt x="1660" y="344"/>
                </a:cubicBezTo>
                <a:cubicBezTo>
                  <a:pt x="1658" y="345"/>
                  <a:pt x="1658" y="345"/>
                  <a:pt x="1658" y="345"/>
                </a:cubicBezTo>
                <a:cubicBezTo>
                  <a:pt x="1657" y="344"/>
                  <a:pt x="1657" y="344"/>
                  <a:pt x="1657" y="344"/>
                </a:cubicBezTo>
                <a:cubicBezTo>
                  <a:pt x="1655" y="345"/>
                  <a:pt x="1655" y="345"/>
                  <a:pt x="1655" y="345"/>
                </a:cubicBezTo>
                <a:cubicBezTo>
                  <a:pt x="1654" y="344"/>
                  <a:pt x="1654" y="344"/>
                  <a:pt x="1654" y="344"/>
                </a:cubicBezTo>
                <a:cubicBezTo>
                  <a:pt x="1652" y="343"/>
                  <a:pt x="1652" y="343"/>
                  <a:pt x="1652" y="343"/>
                </a:cubicBezTo>
                <a:cubicBezTo>
                  <a:pt x="1651" y="342"/>
                  <a:pt x="1651" y="342"/>
                  <a:pt x="1651" y="342"/>
                </a:cubicBezTo>
                <a:cubicBezTo>
                  <a:pt x="1648" y="342"/>
                  <a:pt x="1648" y="342"/>
                  <a:pt x="1648" y="342"/>
                </a:cubicBezTo>
                <a:cubicBezTo>
                  <a:pt x="1648" y="343"/>
                  <a:pt x="1648" y="343"/>
                  <a:pt x="1648" y="343"/>
                </a:cubicBezTo>
                <a:cubicBezTo>
                  <a:pt x="1647" y="343"/>
                  <a:pt x="1647" y="343"/>
                  <a:pt x="1647" y="343"/>
                </a:cubicBezTo>
                <a:cubicBezTo>
                  <a:pt x="1644" y="342"/>
                  <a:pt x="1644" y="342"/>
                  <a:pt x="1644" y="342"/>
                </a:cubicBezTo>
                <a:cubicBezTo>
                  <a:pt x="1644" y="342"/>
                  <a:pt x="1644" y="342"/>
                  <a:pt x="1644" y="342"/>
                </a:cubicBezTo>
                <a:cubicBezTo>
                  <a:pt x="1645" y="341"/>
                  <a:pt x="1645" y="341"/>
                  <a:pt x="1645" y="341"/>
                </a:cubicBezTo>
                <a:cubicBezTo>
                  <a:pt x="1647" y="342"/>
                  <a:pt x="1647" y="342"/>
                  <a:pt x="1647" y="342"/>
                </a:cubicBezTo>
                <a:cubicBezTo>
                  <a:pt x="1648" y="340"/>
                  <a:pt x="1648" y="340"/>
                  <a:pt x="1648" y="340"/>
                </a:cubicBezTo>
                <a:cubicBezTo>
                  <a:pt x="1649" y="341"/>
                  <a:pt x="1649" y="341"/>
                  <a:pt x="1649" y="341"/>
                </a:cubicBezTo>
                <a:cubicBezTo>
                  <a:pt x="1651" y="340"/>
                  <a:pt x="1651" y="340"/>
                  <a:pt x="1651" y="340"/>
                </a:cubicBezTo>
                <a:cubicBezTo>
                  <a:pt x="1651" y="339"/>
                  <a:pt x="1651" y="339"/>
                  <a:pt x="1651" y="339"/>
                </a:cubicBezTo>
                <a:cubicBezTo>
                  <a:pt x="1653" y="339"/>
                  <a:pt x="1653" y="339"/>
                  <a:pt x="1653" y="339"/>
                </a:cubicBezTo>
                <a:cubicBezTo>
                  <a:pt x="1654" y="340"/>
                  <a:pt x="1654" y="340"/>
                  <a:pt x="1654" y="340"/>
                </a:cubicBezTo>
                <a:cubicBezTo>
                  <a:pt x="1655" y="340"/>
                  <a:pt x="1655" y="340"/>
                  <a:pt x="1655" y="340"/>
                </a:cubicBezTo>
                <a:cubicBezTo>
                  <a:pt x="1655" y="339"/>
                  <a:pt x="1655" y="339"/>
                  <a:pt x="1655" y="339"/>
                </a:cubicBezTo>
                <a:cubicBezTo>
                  <a:pt x="1656" y="340"/>
                  <a:pt x="1656" y="340"/>
                  <a:pt x="1656" y="340"/>
                </a:cubicBezTo>
                <a:cubicBezTo>
                  <a:pt x="1659" y="341"/>
                  <a:pt x="1659" y="341"/>
                  <a:pt x="1659" y="341"/>
                </a:cubicBezTo>
                <a:cubicBezTo>
                  <a:pt x="1658" y="342"/>
                  <a:pt x="1658" y="342"/>
                  <a:pt x="1658" y="342"/>
                </a:cubicBezTo>
                <a:cubicBezTo>
                  <a:pt x="1660" y="343"/>
                  <a:pt x="1660" y="343"/>
                  <a:pt x="1660" y="343"/>
                </a:cubicBezTo>
                <a:cubicBezTo>
                  <a:pt x="1663" y="342"/>
                  <a:pt x="1663" y="342"/>
                  <a:pt x="1663" y="342"/>
                </a:cubicBezTo>
                <a:cubicBezTo>
                  <a:pt x="1664" y="340"/>
                  <a:pt x="1664" y="340"/>
                  <a:pt x="1664" y="340"/>
                </a:cubicBezTo>
                <a:cubicBezTo>
                  <a:pt x="1666" y="338"/>
                  <a:pt x="1666" y="338"/>
                  <a:pt x="1666" y="338"/>
                </a:cubicBezTo>
                <a:cubicBezTo>
                  <a:pt x="1667" y="335"/>
                  <a:pt x="1667" y="335"/>
                  <a:pt x="1667" y="335"/>
                </a:cubicBezTo>
                <a:cubicBezTo>
                  <a:pt x="1665" y="333"/>
                  <a:pt x="1665" y="333"/>
                  <a:pt x="1665" y="333"/>
                </a:cubicBezTo>
                <a:cubicBezTo>
                  <a:pt x="1665" y="331"/>
                  <a:pt x="1665" y="331"/>
                  <a:pt x="1665" y="331"/>
                </a:cubicBezTo>
                <a:cubicBezTo>
                  <a:pt x="1662" y="329"/>
                  <a:pt x="1662" y="329"/>
                  <a:pt x="1662" y="329"/>
                </a:cubicBezTo>
                <a:cubicBezTo>
                  <a:pt x="1663" y="328"/>
                  <a:pt x="1663" y="328"/>
                  <a:pt x="1663" y="328"/>
                </a:cubicBezTo>
                <a:cubicBezTo>
                  <a:pt x="1659" y="325"/>
                  <a:pt x="1659" y="325"/>
                  <a:pt x="1659" y="325"/>
                </a:cubicBezTo>
                <a:cubicBezTo>
                  <a:pt x="1659" y="324"/>
                  <a:pt x="1659" y="324"/>
                  <a:pt x="1659" y="324"/>
                </a:cubicBezTo>
                <a:cubicBezTo>
                  <a:pt x="1657" y="323"/>
                  <a:pt x="1657" y="323"/>
                  <a:pt x="1657" y="323"/>
                </a:cubicBezTo>
                <a:cubicBezTo>
                  <a:pt x="1656" y="325"/>
                  <a:pt x="1656" y="325"/>
                  <a:pt x="1656" y="325"/>
                </a:cubicBezTo>
                <a:cubicBezTo>
                  <a:pt x="1655" y="323"/>
                  <a:pt x="1655" y="323"/>
                  <a:pt x="1655" y="323"/>
                </a:cubicBezTo>
                <a:cubicBezTo>
                  <a:pt x="1654" y="323"/>
                  <a:pt x="1654" y="323"/>
                  <a:pt x="1654" y="323"/>
                </a:cubicBezTo>
                <a:cubicBezTo>
                  <a:pt x="1654" y="322"/>
                  <a:pt x="1654" y="322"/>
                  <a:pt x="1654" y="322"/>
                </a:cubicBezTo>
                <a:cubicBezTo>
                  <a:pt x="1652" y="321"/>
                  <a:pt x="1652" y="321"/>
                  <a:pt x="1652" y="321"/>
                </a:cubicBezTo>
                <a:cubicBezTo>
                  <a:pt x="1651" y="320"/>
                  <a:pt x="1651" y="320"/>
                  <a:pt x="1651" y="320"/>
                </a:cubicBezTo>
                <a:cubicBezTo>
                  <a:pt x="1650" y="318"/>
                  <a:pt x="1650" y="318"/>
                  <a:pt x="1650" y="318"/>
                </a:cubicBezTo>
                <a:cubicBezTo>
                  <a:pt x="1652" y="317"/>
                  <a:pt x="1652" y="317"/>
                  <a:pt x="1652" y="317"/>
                </a:cubicBezTo>
                <a:cubicBezTo>
                  <a:pt x="1650" y="314"/>
                  <a:pt x="1650" y="314"/>
                  <a:pt x="1650" y="314"/>
                </a:cubicBezTo>
                <a:cubicBezTo>
                  <a:pt x="1651" y="314"/>
                  <a:pt x="1651" y="314"/>
                  <a:pt x="1651" y="314"/>
                </a:cubicBezTo>
                <a:cubicBezTo>
                  <a:pt x="1651" y="313"/>
                  <a:pt x="1651" y="313"/>
                  <a:pt x="1651" y="313"/>
                </a:cubicBezTo>
                <a:cubicBezTo>
                  <a:pt x="1650" y="312"/>
                  <a:pt x="1650" y="312"/>
                  <a:pt x="1650" y="312"/>
                </a:cubicBezTo>
                <a:cubicBezTo>
                  <a:pt x="1651" y="310"/>
                  <a:pt x="1651" y="310"/>
                  <a:pt x="1651" y="310"/>
                </a:cubicBezTo>
                <a:cubicBezTo>
                  <a:pt x="1651" y="307"/>
                  <a:pt x="1651" y="307"/>
                  <a:pt x="1651" y="307"/>
                </a:cubicBezTo>
                <a:cubicBezTo>
                  <a:pt x="1651" y="307"/>
                  <a:pt x="1651" y="307"/>
                  <a:pt x="1651" y="307"/>
                </a:cubicBezTo>
                <a:cubicBezTo>
                  <a:pt x="1653" y="308"/>
                  <a:pt x="1653" y="308"/>
                  <a:pt x="1653" y="308"/>
                </a:cubicBezTo>
                <a:cubicBezTo>
                  <a:pt x="1653" y="306"/>
                  <a:pt x="1653" y="306"/>
                  <a:pt x="1653" y="306"/>
                </a:cubicBezTo>
                <a:cubicBezTo>
                  <a:pt x="1651" y="304"/>
                  <a:pt x="1651" y="304"/>
                  <a:pt x="1651" y="304"/>
                </a:cubicBezTo>
                <a:cubicBezTo>
                  <a:pt x="1652" y="301"/>
                  <a:pt x="1652" y="301"/>
                  <a:pt x="1652" y="301"/>
                </a:cubicBezTo>
                <a:cubicBezTo>
                  <a:pt x="1651" y="299"/>
                  <a:pt x="1651" y="299"/>
                  <a:pt x="1651" y="299"/>
                </a:cubicBezTo>
                <a:cubicBezTo>
                  <a:pt x="1652" y="298"/>
                  <a:pt x="1652" y="298"/>
                  <a:pt x="1652" y="298"/>
                </a:cubicBezTo>
                <a:cubicBezTo>
                  <a:pt x="1652" y="296"/>
                  <a:pt x="1652" y="296"/>
                  <a:pt x="1652" y="296"/>
                </a:cubicBezTo>
                <a:cubicBezTo>
                  <a:pt x="1649" y="293"/>
                  <a:pt x="1649" y="293"/>
                  <a:pt x="1649" y="293"/>
                </a:cubicBezTo>
                <a:cubicBezTo>
                  <a:pt x="1651" y="293"/>
                  <a:pt x="1651" y="293"/>
                  <a:pt x="1651" y="293"/>
                </a:cubicBezTo>
                <a:cubicBezTo>
                  <a:pt x="1654" y="293"/>
                  <a:pt x="1654" y="293"/>
                  <a:pt x="1654" y="293"/>
                </a:cubicBezTo>
                <a:cubicBezTo>
                  <a:pt x="1655" y="290"/>
                  <a:pt x="1655" y="290"/>
                  <a:pt x="1655" y="290"/>
                </a:cubicBezTo>
                <a:cubicBezTo>
                  <a:pt x="1655" y="289"/>
                  <a:pt x="1655" y="289"/>
                  <a:pt x="1655" y="289"/>
                </a:cubicBezTo>
                <a:cubicBezTo>
                  <a:pt x="1655" y="287"/>
                  <a:pt x="1655" y="287"/>
                  <a:pt x="1655" y="287"/>
                </a:cubicBezTo>
                <a:cubicBezTo>
                  <a:pt x="1657" y="288"/>
                  <a:pt x="1657" y="288"/>
                  <a:pt x="1657" y="288"/>
                </a:cubicBezTo>
                <a:cubicBezTo>
                  <a:pt x="1660" y="286"/>
                  <a:pt x="1660" y="286"/>
                  <a:pt x="1660" y="286"/>
                </a:cubicBezTo>
                <a:cubicBezTo>
                  <a:pt x="1660" y="284"/>
                  <a:pt x="1660" y="284"/>
                  <a:pt x="1660" y="284"/>
                </a:cubicBezTo>
                <a:cubicBezTo>
                  <a:pt x="1659" y="284"/>
                  <a:pt x="1659" y="284"/>
                  <a:pt x="1659" y="284"/>
                </a:cubicBezTo>
                <a:cubicBezTo>
                  <a:pt x="1659" y="282"/>
                  <a:pt x="1659" y="282"/>
                  <a:pt x="1659" y="282"/>
                </a:cubicBezTo>
                <a:cubicBezTo>
                  <a:pt x="1660" y="281"/>
                  <a:pt x="1660" y="281"/>
                  <a:pt x="1660" y="281"/>
                </a:cubicBezTo>
                <a:cubicBezTo>
                  <a:pt x="1661" y="282"/>
                  <a:pt x="1661" y="282"/>
                  <a:pt x="1661" y="282"/>
                </a:cubicBezTo>
                <a:cubicBezTo>
                  <a:pt x="1662" y="282"/>
                  <a:pt x="1662" y="282"/>
                  <a:pt x="1662" y="282"/>
                </a:cubicBezTo>
                <a:cubicBezTo>
                  <a:pt x="1663" y="280"/>
                  <a:pt x="1663" y="280"/>
                  <a:pt x="1663" y="280"/>
                </a:cubicBezTo>
                <a:cubicBezTo>
                  <a:pt x="1664" y="280"/>
                  <a:pt x="1664" y="280"/>
                  <a:pt x="1664" y="280"/>
                </a:cubicBezTo>
                <a:cubicBezTo>
                  <a:pt x="1664" y="281"/>
                  <a:pt x="1664" y="281"/>
                  <a:pt x="1664" y="281"/>
                </a:cubicBezTo>
                <a:cubicBezTo>
                  <a:pt x="1666" y="280"/>
                  <a:pt x="1666" y="280"/>
                  <a:pt x="1666" y="280"/>
                </a:cubicBezTo>
                <a:cubicBezTo>
                  <a:pt x="1666" y="278"/>
                  <a:pt x="1666" y="278"/>
                  <a:pt x="1666" y="278"/>
                </a:cubicBezTo>
                <a:cubicBezTo>
                  <a:pt x="1667" y="275"/>
                  <a:pt x="1667" y="275"/>
                  <a:pt x="1667" y="275"/>
                </a:cubicBezTo>
                <a:cubicBezTo>
                  <a:pt x="1668" y="275"/>
                  <a:pt x="1668" y="275"/>
                  <a:pt x="1668" y="275"/>
                </a:cubicBezTo>
                <a:cubicBezTo>
                  <a:pt x="1669" y="277"/>
                  <a:pt x="1669" y="277"/>
                  <a:pt x="1669" y="277"/>
                </a:cubicBezTo>
                <a:cubicBezTo>
                  <a:pt x="1670" y="277"/>
                  <a:pt x="1670" y="277"/>
                  <a:pt x="1670" y="277"/>
                </a:cubicBezTo>
                <a:cubicBezTo>
                  <a:pt x="1671" y="275"/>
                  <a:pt x="1671" y="275"/>
                  <a:pt x="1671" y="275"/>
                </a:cubicBezTo>
                <a:cubicBezTo>
                  <a:pt x="1673" y="274"/>
                  <a:pt x="1673" y="274"/>
                  <a:pt x="1673" y="274"/>
                </a:cubicBezTo>
                <a:cubicBezTo>
                  <a:pt x="1672" y="272"/>
                  <a:pt x="1672" y="272"/>
                  <a:pt x="1672" y="272"/>
                </a:cubicBezTo>
                <a:cubicBezTo>
                  <a:pt x="1673" y="270"/>
                  <a:pt x="1673" y="270"/>
                  <a:pt x="1673" y="270"/>
                </a:cubicBezTo>
                <a:cubicBezTo>
                  <a:pt x="1674" y="271"/>
                  <a:pt x="1674" y="271"/>
                  <a:pt x="1674" y="271"/>
                </a:cubicBezTo>
                <a:cubicBezTo>
                  <a:pt x="1676" y="269"/>
                  <a:pt x="1676" y="269"/>
                  <a:pt x="1676" y="269"/>
                </a:cubicBezTo>
                <a:cubicBezTo>
                  <a:pt x="1677" y="269"/>
                  <a:pt x="1677" y="269"/>
                  <a:pt x="1677" y="269"/>
                </a:cubicBezTo>
                <a:cubicBezTo>
                  <a:pt x="1679" y="266"/>
                  <a:pt x="1679" y="266"/>
                  <a:pt x="1679" y="266"/>
                </a:cubicBezTo>
                <a:cubicBezTo>
                  <a:pt x="1679" y="263"/>
                  <a:pt x="1679" y="263"/>
                  <a:pt x="1679" y="263"/>
                </a:cubicBezTo>
                <a:cubicBezTo>
                  <a:pt x="1680" y="261"/>
                  <a:pt x="1680" y="261"/>
                  <a:pt x="1680" y="261"/>
                </a:cubicBezTo>
                <a:cubicBezTo>
                  <a:pt x="1682" y="261"/>
                  <a:pt x="1682" y="261"/>
                  <a:pt x="1682" y="261"/>
                </a:cubicBezTo>
                <a:cubicBezTo>
                  <a:pt x="1684" y="258"/>
                  <a:pt x="1684" y="258"/>
                  <a:pt x="1684" y="258"/>
                </a:cubicBezTo>
                <a:cubicBezTo>
                  <a:pt x="1682" y="258"/>
                  <a:pt x="1682" y="258"/>
                  <a:pt x="1682" y="258"/>
                </a:cubicBezTo>
                <a:cubicBezTo>
                  <a:pt x="1681" y="257"/>
                  <a:pt x="1681" y="257"/>
                  <a:pt x="1681" y="257"/>
                </a:cubicBezTo>
                <a:cubicBezTo>
                  <a:pt x="1682" y="256"/>
                  <a:pt x="1682" y="256"/>
                  <a:pt x="1682" y="256"/>
                </a:cubicBezTo>
                <a:cubicBezTo>
                  <a:pt x="1682" y="255"/>
                  <a:pt x="1682" y="255"/>
                  <a:pt x="1682" y="255"/>
                </a:cubicBezTo>
                <a:cubicBezTo>
                  <a:pt x="1680" y="255"/>
                  <a:pt x="1680" y="255"/>
                  <a:pt x="1680" y="255"/>
                </a:cubicBezTo>
                <a:cubicBezTo>
                  <a:pt x="1678" y="253"/>
                  <a:pt x="1678" y="253"/>
                  <a:pt x="1678" y="253"/>
                </a:cubicBezTo>
                <a:cubicBezTo>
                  <a:pt x="1680" y="253"/>
                  <a:pt x="1680" y="253"/>
                  <a:pt x="1680" y="253"/>
                </a:cubicBezTo>
                <a:cubicBezTo>
                  <a:pt x="1680" y="251"/>
                  <a:pt x="1680" y="251"/>
                  <a:pt x="1680" y="251"/>
                </a:cubicBezTo>
                <a:cubicBezTo>
                  <a:pt x="1681" y="248"/>
                  <a:pt x="1681" y="248"/>
                  <a:pt x="1681" y="248"/>
                </a:cubicBezTo>
                <a:cubicBezTo>
                  <a:pt x="1682" y="247"/>
                  <a:pt x="1682" y="247"/>
                  <a:pt x="1682" y="247"/>
                </a:cubicBezTo>
                <a:cubicBezTo>
                  <a:pt x="1681" y="245"/>
                  <a:pt x="1681" y="245"/>
                  <a:pt x="1681" y="245"/>
                </a:cubicBezTo>
                <a:cubicBezTo>
                  <a:pt x="1680" y="245"/>
                  <a:pt x="1680" y="245"/>
                  <a:pt x="1680" y="245"/>
                </a:cubicBezTo>
                <a:cubicBezTo>
                  <a:pt x="1679" y="244"/>
                  <a:pt x="1679" y="244"/>
                  <a:pt x="1679" y="244"/>
                </a:cubicBezTo>
                <a:cubicBezTo>
                  <a:pt x="1679" y="243"/>
                  <a:pt x="1679" y="243"/>
                  <a:pt x="1679" y="243"/>
                </a:cubicBezTo>
                <a:cubicBezTo>
                  <a:pt x="1681" y="244"/>
                  <a:pt x="1681" y="244"/>
                  <a:pt x="1681" y="244"/>
                </a:cubicBezTo>
                <a:cubicBezTo>
                  <a:pt x="1681" y="244"/>
                  <a:pt x="1681" y="244"/>
                  <a:pt x="1681" y="244"/>
                </a:cubicBezTo>
                <a:cubicBezTo>
                  <a:pt x="1682" y="244"/>
                  <a:pt x="1682" y="244"/>
                  <a:pt x="1682" y="244"/>
                </a:cubicBezTo>
                <a:cubicBezTo>
                  <a:pt x="1682" y="243"/>
                  <a:pt x="1682" y="243"/>
                  <a:pt x="1682" y="243"/>
                </a:cubicBezTo>
                <a:cubicBezTo>
                  <a:pt x="1680" y="242"/>
                  <a:pt x="1680" y="242"/>
                  <a:pt x="1680" y="242"/>
                </a:cubicBezTo>
                <a:cubicBezTo>
                  <a:pt x="1682" y="241"/>
                  <a:pt x="1682" y="241"/>
                  <a:pt x="1682" y="241"/>
                </a:cubicBezTo>
                <a:cubicBezTo>
                  <a:pt x="1683" y="241"/>
                  <a:pt x="1683" y="241"/>
                  <a:pt x="1683" y="241"/>
                </a:cubicBezTo>
                <a:cubicBezTo>
                  <a:pt x="1685" y="240"/>
                  <a:pt x="1685" y="240"/>
                  <a:pt x="1685" y="240"/>
                </a:cubicBezTo>
                <a:cubicBezTo>
                  <a:pt x="1684" y="239"/>
                  <a:pt x="1684" y="239"/>
                  <a:pt x="1684" y="239"/>
                </a:cubicBezTo>
                <a:cubicBezTo>
                  <a:pt x="1682" y="237"/>
                  <a:pt x="1682" y="237"/>
                  <a:pt x="1682" y="237"/>
                </a:cubicBezTo>
                <a:cubicBezTo>
                  <a:pt x="1684" y="237"/>
                  <a:pt x="1684" y="237"/>
                  <a:pt x="1684" y="237"/>
                </a:cubicBezTo>
                <a:cubicBezTo>
                  <a:pt x="1685" y="238"/>
                  <a:pt x="1685" y="238"/>
                  <a:pt x="1685" y="238"/>
                </a:cubicBezTo>
                <a:cubicBezTo>
                  <a:pt x="1686" y="238"/>
                  <a:pt x="1686" y="238"/>
                  <a:pt x="1686" y="238"/>
                </a:cubicBezTo>
                <a:cubicBezTo>
                  <a:pt x="1687" y="236"/>
                  <a:pt x="1687" y="236"/>
                  <a:pt x="1687" y="236"/>
                </a:cubicBezTo>
                <a:cubicBezTo>
                  <a:pt x="1687" y="234"/>
                  <a:pt x="1687" y="234"/>
                  <a:pt x="1687" y="234"/>
                </a:cubicBezTo>
                <a:cubicBezTo>
                  <a:pt x="1688" y="233"/>
                  <a:pt x="1688" y="233"/>
                  <a:pt x="1688" y="233"/>
                </a:cubicBezTo>
                <a:cubicBezTo>
                  <a:pt x="1689" y="236"/>
                  <a:pt x="1689" y="236"/>
                  <a:pt x="1689" y="236"/>
                </a:cubicBezTo>
                <a:cubicBezTo>
                  <a:pt x="1691" y="234"/>
                  <a:pt x="1691" y="234"/>
                  <a:pt x="1691" y="234"/>
                </a:cubicBezTo>
                <a:cubicBezTo>
                  <a:pt x="1692" y="235"/>
                  <a:pt x="1692" y="235"/>
                  <a:pt x="1692" y="235"/>
                </a:cubicBezTo>
                <a:cubicBezTo>
                  <a:pt x="1693" y="236"/>
                  <a:pt x="1693" y="236"/>
                  <a:pt x="1693" y="236"/>
                </a:cubicBezTo>
                <a:cubicBezTo>
                  <a:pt x="1694" y="234"/>
                  <a:pt x="1694" y="234"/>
                  <a:pt x="1694" y="234"/>
                </a:cubicBezTo>
                <a:cubicBezTo>
                  <a:pt x="1696" y="235"/>
                  <a:pt x="1696" y="235"/>
                  <a:pt x="1696" y="235"/>
                </a:cubicBezTo>
                <a:cubicBezTo>
                  <a:pt x="1698" y="234"/>
                  <a:pt x="1698" y="234"/>
                  <a:pt x="1698" y="234"/>
                </a:cubicBezTo>
                <a:cubicBezTo>
                  <a:pt x="1699" y="235"/>
                  <a:pt x="1699" y="235"/>
                  <a:pt x="1699" y="235"/>
                </a:cubicBezTo>
                <a:cubicBezTo>
                  <a:pt x="1701" y="235"/>
                  <a:pt x="1701" y="235"/>
                  <a:pt x="1701" y="235"/>
                </a:cubicBezTo>
                <a:cubicBezTo>
                  <a:pt x="1703" y="234"/>
                  <a:pt x="1703" y="234"/>
                  <a:pt x="1703" y="234"/>
                </a:cubicBezTo>
                <a:cubicBezTo>
                  <a:pt x="1703" y="234"/>
                  <a:pt x="1703" y="234"/>
                  <a:pt x="1703" y="234"/>
                </a:cubicBezTo>
                <a:cubicBezTo>
                  <a:pt x="1703" y="235"/>
                  <a:pt x="1703" y="235"/>
                  <a:pt x="1703" y="235"/>
                </a:cubicBezTo>
                <a:cubicBezTo>
                  <a:pt x="1705" y="235"/>
                  <a:pt x="1705" y="235"/>
                  <a:pt x="1705" y="235"/>
                </a:cubicBezTo>
                <a:cubicBezTo>
                  <a:pt x="1707" y="237"/>
                  <a:pt x="1707" y="237"/>
                  <a:pt x="1707" y="237"/>
                </a:cubicBezTo>
                <a:cubicBezTo>
                  <a:pt x="1711" y="237"/>
                  <a:pt x="1711" y="237"/>
                  <a:pt x="1711" y="237"/>
                </a:cubicBezTo>
                <a:cubicBezTo>
                  <a:pt x="1714" y="240"/>
                  <a:pt x="1714" y="240"/>
                  <a:pt x="1714" y="240"/>
                </a:cubicBezTo>
                <a:cubicBezTo>
                  <a:pt x="1712" y="240"/>
                  <a:pt x="1712" y="240"/>
                  <a:pt x="1712" y="240"/>
                </a:cubicBezTo>
                <a:cubicBezTo>
                  <a:pt x="1713" y="242"/>
                  <a:pt x="1713" y="242"/>
                  <a:pt x="1713" y="242"/>
                </a:cubicBezTo>
                <a:cubicBezTo>
                  <a:pt x="1713" y="245"/>
                  <a:pt x="1713" y="245"/>
                  <a:pt x="1713" y="245"/>
                </a:cubicBezTo>
                <a:cubicBezTo>
                  <a:pt x="1713" y="245"/>
                  <a:pt x="1713" y="245"/>
                  <a:pt x="1713" y="245"/>
                </a:cubicBezTo>
                <a:cubicBezTo>
                  <a:pt x="1716" y="248"/>
                  <a:pt x="1716" y="248"/>
                  <a:pt x="1716" y="248"/>
                </a:cubicBezTo>
                <a:cubicBezTo>
                  <a:pt x="1713" y="248"/>
                  <a:pt x="1713" y="248"/>
                  <a:pt x="1713" y="248"/>
                </a:cubicBezTo>
                <a:cubicBezTo>
                  <a:pt x="1713" y="248"/>
                  <a:pt x="1713" y="248"/>
                  <a:pt x="1713" y="248"/>
                </a:cubicBezTo>
                <a:cubicBezTo>
                  <a:pt x="1715" y="250"/>
                  <a:pt x="1715" y="250"/>
                  <a:pt x="1715" y="250"/>
                </a:cubicBezTo>
                <a:cubicBezTo>
                  <a:pt x="1715" y="252"/>
                  <a:pt x="1715" y="252"/>
                  <a:pt x="1715" y="252"/>
                </a:cubicBezTo>
                <a:cubicBezTo>
                  <a:pt x="1712" y="250"/>
                  <a:pt x="1712" y="250"/>
                  <a:pt x="1712" y="250"/>
                </a:cubicBezTo>
                <a:cubicBezTo>
                  <a:pt x="1710" y="250"/>
                  <a:pt x="1710" y="250"/>
                  <a:pt x="1710" y="250"/>
                </a:cubicBezTo>
                <a:cubicBezTo>
                  <a:pt x="1707" y="252"/>
                  <a:pt x="1707" y="252"/>
                  <a:pt x="1707" y="252"/>
                </a:cubicBezTo>
                <a:cubicBezTo>
                  <a:pt x="1707" y="253"/>
                  <a:pt x="1707" y="253"/>
                  <a:pt x="1707" y="253"/>
                </a:cubicBezTo>
                <a:cubicBezTo>
                  <a:pt x="1705" y="255"/>
                  <a:pt x="1705" y="255"/>
                  <a:pt x="1705" y="255"/>
                </a:cubicBezTo>
                <a:cubicBezTo>
                  <a:pt x="1705" y="257"/>
                  <a:pt x="1705" y="257"/>
                  <a:pt x="1705" y="257"/>
                </a:cubicBezTo>
                <a:cubicBezTo>
                  <a:pt x="1704" y="257"/>
                  <a:pt x="1704" y="257"/>
                  <a:pt x="1704" y="257"/>
                </a:cubicBezTo>
                <a:cubicBezTo>
                  <a:pt x="1701" y="260"/>
                  <a:pt x="1701" y="260"/>
                  <a:pt x="1701" y="260"/>
                </a:cubicBezTo>
                <a:cubicBezTo>
                  <a:pt x="1701" y="264"/>
                  <a:pt x="1701" y="264"/>
                  <a:pt x="1701" y="264"/>
                </a:cubicBezTo>
                <a:cubicBezTo>
                  <a:pt x="1700" y="264"/>
                  <a:pt x="1700" y="264"/>
                  <a:pt x="1700" y="264"/>
                </a:cubicBezTo>
                <a:cubicBezTo>
                  <a:pt x="1699" y="263"/>
                  <a:pt x="1699" y="263"/>
                  <a:pt x="1699" y="263"/>
                </a:cubicBezTo>
                <a:cubicBezTo>
                  <a:pt x="1699" y="263"/>
                  <a:pt x="1699" y="263"/>
                  <a:pt x="1699" y="263"/>
                </a:cubicBezTo>
                <a:cubicBezTo>
                  <a:pt x="1699" y="265"/>
                  <a:pt x="1699" y="265"/>
                  <a:pt x="1699" y="265"/>
                </a:cubicBezTo>
                <a:cubicBezTo>
                  <a:pt x="1699" y="267"/>
                  <a:pt x="1699" y="267"/>
                  <a:pt x="1699" y="267"/>
                </a:cubicBezTo>
                <a:cubicBezTo>
                  <a:pt x="1697" y="267"/>
                  <a:pt x="1697" y="267"/>
                  <a:pt x="1697" y="267"/>
                </a:cubicBezTo>
                <a:cubicBezTo>
                  <a:pt x="1695" y="269"/>
                  <a:pt x="1695" y="269"/>
                  <a:pt x="1695" y="269"/>
                </a:cubicBezTo>
                <a:cubicBezTo>
                  <a:pt x="1696" y="271"/>
                  <a:pt x="1696" y="271"/>
                  <a:pt x="1696" y="271"/>
                </a:cubicBezTo>
                <a:cubicBezTo>
                  <a:pt x="1697" y="272"/>
                  <a:pt x="1697" y="272"/>
                  <a:pt x="1697" y="272"/>
                </a:cubicBezTo>
                <a:cubicBezTo>
                  <a:pt x="1695" y="271"/>
                  <a:pt x="1695" y="271"/>
                  <a:pt x="1695" y="271"/>
                </a:cubicBezTo>
                <a:cubicBezTo>
                  <a:pt x="1694" y="270"/>
                  <a:pt x="1694" y="270"/>
                  <a:pt x="1694" y="270"/>
                </a:cubicBezTo>
                <a:cubicBezTo>
                  <a:pt x="1693" y="271"/>
                  <a:pt x="1693" y="271"/>
                  <a:pt x="1693" y="271"/>
                </a:cubicBezTo>
                <a:cubicBezTo>
                  <a:pt x="1692" y="273"/>
                  <a:pt x="1692" y="273"/>
                  <a:pt x="1692" y="273"/>
                </a:cubicBezTo>
                <a:cubicBezTo>
                  <a:pt x="1692" y="274"/>
                  <a:pt x="1692" y="274"/>
                  <a:pt x="1692" y="274"/>
                </a:cubicBezTo>
                <a:cubicBezTo>
                  <a:pt x="1691" y="274"/>
                  <a:pt x="1691" y="274"/>
                  <a:pt x="1691" y="274"/>
                </a:cubicBezTo>
                <a:cubicBezTo>
                  <a:pt x="1690" y="274"/>
                  <a:pt x="1690" y="274"/>
                  <a:pt x="1690" y="274"/>
                </a:cubicBezTo>
                <a:cubicBezTo>
                  <a:pt x="1692" y="276"/>
                  <a:pt x="1692" y="276"/>
                  <a:pt x="1692" y="276"/>
                </a:cubicBezTo>
                <a:cubicBezTo>
                  <a:pt x="1692" y="277"/>
                  <a:pt x="1692" y="277"/>
                  <a:pt x="1692" y="277"/>
                </a:cubicBezTo>
                <a:cubicBezTo>
                  <a:pt x="1691" y="278"/>
                  <a:pt x="1691" y="278"/>
                  <a:pt x="1691" y="278"/>
                </a:cubicBezTo>
                <a:cubicBezTo>
                  <a:pt x="1690" y="279"/>
                  <a:pt x="1690" y="279"/>
                  <a:pt x="1690" y="279"/>
                </a:cubicBezTo>
                <a:cubicBezTo>
                  <a:pt x="1688" y="280"/>
                  <a:pt x="1688" y="280"/>
                  <a:pt x="1688" y="280"/>
                </a:cubicBezTo>
                <a:cubicBezTo>
                  <a:pt x="1687" y="280"/>
                  <a:pt x="1687" y="280"/>
                  <a:pt x="1687" y="280"/>
                </a:cubicBezTo>
                <a:cubicBezTo>
                  <a:pt x="1687" y="279"/>
                  <a:pt x="1687" y="279"/>
                  <a:pt x="1687" y="279"/>
                </a:cubicBezTo>
                <a:cubicBezTo>
                  <a:pt x="1686" y="278"/>
                  <a:pt x="1686" y="278"/>
                  <a:pt x="1686" y="278"/>
                </a:cubicBezTo>
                <a:cubicBezTo>
                  <a:pt x="1684" y="279"/>
                  <a:pt x="1684" y="279"/>
                  <a:pt x="1684" y="279"/>
                </a:cubicBezTo>
                <a:cubicBezTo>
                  <a:pt x="1685" y="281"/>
                  <a:pt x="1685" y="281"/>
                  <a:pt x="1685" y="281"/>
                </a:cubicBezTo>
                <a:cubicBezTo>
                  <a:pt x="1684" y="282"/>
                  <a:pt x="1684" y="282"/>
                  <a:pt x="1684" y="282"/>
                </a:cubicBezTo>
                <a:cubicBezTo>
                  <a:pt x="1685" y="284"/>
                  <a:pt x="1685" y="284"/>
                  <a:pt x="1685" y="284"/>
                </a:cubicBezTo>
                <a:cubicBezTo>
                  <a:pt x="1684" y="285"/>
                  <a:pt x="1684" y="285"/>
                  <a:pt x="1684" y="285"/>
                </a:cubicBezTo>
                <a:cubicBezTo>
                  <a:pt x="1683" y="286"/>
                  <a:pt x="1683" y="286"/>
                  <a:pt x="1683" y="286"/>
                </a:cubicBezTo>
                <a:cubicBezTo>
                  <a:pt x="1682" y="287"/>
                  <a:pt x="1682" y="287"/>
                  <a:pt x="1682" y="287"/>
                </a:cubicBezTo>
                <a:cubicBezTo>
                  <a:pt x="1683" y="289"/>
                  <a:pt x="1683" y="289"/>
                  <a:pt x="1683" y="289"/>
                </a:cubicBezTo>
                <a:cubicBezTo>
                  <a:pt x="1683" y="290"/>
                  <a:pt x="1683" y="290"/>
                  <a:pt x="1683" y="290"/>
                </a:cubicBezTo>
                <a:cubicBezTo>
                  <a:pt x="1683" y="292"/>
                  <a:pt x="1683" y="292"/>
                  <a:pt x="1683" y="292"/>
                </a:cubicBezTo>
                <a:cubicBezTo>
                  <a:pt x="1683" y="293"/>
                  <a:pt x="1683" y="293"/>
                  <a:pt x="1683" y="293"/>
                </a:cubicBezTo>
                <a:cubicBezTo>
                  <a:pt x="1684" y="293"/>
                  <a:pt x="1684" y="293"/>
                  <a:pt x="1684" y="293"/>
                </a:cubicBezTo>
                <a:cubicBezTo>
                  <a:pt x="1685" y="294"/>
                  <a:pt x="1685" y="294"/>
                  <a:pt x="1685" y="294"/>
                </a:cubicBezTo>
                <a:cubicBezTo>
                  <a:pt x="1685" y="296"/>
                  <a:pt x="1685" y="296"/>
                  <a:pt x="1685" y="296"/>
                </a:cubicBezTo>
                <a:cubicBezTo>
                  <a:pt x="1684" y="297"/>
                  <a:pt x="1684" y="297"/>
                  <a:pt x="1684" y="297"/>
                </a:cubicBezTo>
                <a:cubicBezTo>
                  <a:pt x="1685" y="299"/>
                  <a:pt x="1685" y="299"/>
                  <a:pt x="1685" y="299"/>
                </a:cubicBezTo>
                <a:cubicBezTo>
                  <a:pt x="1685" y="300"/>
                  <a:pt x="1685" y="300"/>
                  <a:pt x="1685" y="300"/>
                </a:cubicBezTo>
                <a:cubicBezTo>
                  <a:pt x="1687" y="303"/>
                  <a:pt x="1687" y="303"/>
                  <a:pt x="1687" y="303"/>
                </a:cubicBezTo>
                <a:cubicBezTo>
                  <a:pt x="1688" y="304"/>
                  <a:pt x="1688" y="304"/>
                  <a:pt x="1688" y="304"/>
                </a:cubicBezTo>
                <a:cubicBezTo>
                  <a:pt x="1687" y="305"/>
                  <a:pt x="1687" y="305"/>
                  <a:pt x="1687" y="305"/>
                </a:cubicBezTo>
                <a:cubicBezTo>
                  <a:pt x="1688" y="307"/>
                  <a:pt x="1688" y="307"/>
                  <a:pt x="1688" y="307"/>
                </a:cubicBezTo>
                <a:cubicBezTo>
                  <a:pt x="1687" y="308"/>
                  <a:pt x="1687" y="308"/>
                  <a:pt x="1687" y="308"/>
                </a:cubicBezTo>
                <a:cubicBezTo>
                  <a:pt x="1687" y="311"/>
                  <a:pt x="1687" y="311"/>
                  <a:pt x="1687" y="311"/>
                </a:cubicBezTo>
                <a:cubicBezTo>
                  <a:pt x="1687" y="312"/>
                  <a:pt x="1687" y="312"/>
                  <a:pt x="1687" y="312"/>
                </a:cubicBezTo>
                <a:cubicBezTo>
                  <a:pt x="1687" y="316"/>
                  <a:pt x="1687" y="316"/>
                  <a:pt x="1687" y="316"/>
                </a:cubicBezTo>
                <a:cubicBezTo>
                  <a:pt x="1688" y="318"/>
                  <a:pt x="1688" y="318"/>
                  <a:pt x="1688" y="318"/>
                </a:cubicBezTo>
                <a:cubicBezTo>
                  <a:pt x="1687" y="320"/>
                  <a:pt x="1687" y="320"/>
                  <a:pt x="1687" y="320"/>
                </a:cubicBezTo>
                <a:cubicBezTo>
                  <a:pt x="1687" y="322"/>
                  <a:pt x="1687" y="322"/>
                  <a:pt x="1687" y="322"/>
                </a:cubicBezTo>
                <a:cubicBezTo>
                  <a:pt x="1687" y="323"/>
                  <a:pt x="1687" y="323"/>
                  <a:pt x="1687" y="323"/>
                </a:cubicBezTo>
                <a:cubicBezTo>
                  <a:pt x="1690" y="322"/>
                  <a:pt x="1690" y="322"/>
                  <a:pt x="1690" y="322"/>
                </a:cubicBezTo>
                <a:cubicBezTo>
                  <a:pt x="1691" y="322"/>
                  <a:pt x="1691" y="322"/>
                  <a:pt x="1691" y="322"/>
                </a:cubicBezTo>
                <a:cubicBezTo>
                  <a:pt x="1692" y="321"/>
                  <a:pt x="1692" y="321"/>
                  <a:pt x="1692" y="321"/>
                </a:cubicBezTo>
                <a:cubicBezTo>
                  <a:pt x="1694" y="324"/>
                  <a:pt x="1694" y="324"/>
                  <a:pt x="1694" y="324"/>
                </a:cubicBezTo>
                <a:cubicBezTo>
                  <a:pt x="1695" y="323"/>
                  <a:pt x="1695" y="323"/>
                  <a:pt x="1695" y="323"/>
                </a:cubicBezTo>
                <a:cubicBezTo>
                  <a:pt x="1697" y="325"/>
                  <a:pt x="1697" y="325"/>
                  <a:pt x="1697" y="325"/>
                </a:cubicBezTo>
                <a:cubicBezTo>
                  <a:pt x="1700" y="324"/>
                  <a:pt x="1700" y="324"/>
                  <a:pt x="1700" y="324"/>
                </a:cubicBezTo>
                <a:cubicBezTo>
                  <a:pt x="1700" y="325"/>
                  <a:pt x="1700" y="325"/>
                  <a:pt x="1700" y="325"/>
                </a:cubicBezTo>
                <a:cubicBezTo>
                  <a:pt x="1700" y="326"/>
                  <a:pt x="1700" y="326"/>
                  <a:pt x="1700" y="326"/>
                </a:cubicBezTo>
                <a:cubicBezTo>
                  <a:pt x="1701" y="326"/>
                  <a:pt x="1701" y="326"/>
                  <a:pt x="1701" y="326"/>
                </a:cubicBezTo>
                <a:cubicBezTo>
                  <a:pt x="1703" y="324"/>
                  <a:pt x="1703" y="324"/>
                  <a:pt x="1703" y="324"/>
                </a:cubicBezTo>
                <a:cubicBezTo>
                  <a:pt x="1703" y="326"/>
                  <a:pt x="1703" y="326"/>
                  <a:pt x="1703" y="326"/>
                </a:cubicBezTo>
                <a:cubicBezTo>
                  <a:pt x="1702" y="327"/>
                  <a:pt x="1702" y="327"/>
                  <a:pt x="1702" y="327"/>
                </a:cubicBezTo>
                <a:cubicBezTo>
                  <a:pt x="1704" y="331"/>
                  <a:pt x="1704" y="331"/>
                  <a:pt x="1704" y="331"/>
                </a:cubicBezTo>
                <a:cubicBezTo>
                  <a:pt x="1705" y="332"/>
                  <a:pt x="1705" y="332"/>
                  <a:pt x="1705" y="332"/>
                </a:cubicBezTo>
                <a:cubicBezTo>
                  <a:pt x="1704" y="334"/>
                  <a:pt x="1704" y="334"/>
                  <a:pt x="1704" y="334"/>
                </a:cubicBezTo>
                <a:cubicBezTo>
                  <a:pt x="1705" y="335"/>
                  <a:pt x="1705" y="335"/>
                  <a:pt x="1705" y="335"/>
                </a:cubicBezTo>
                <a:cubicBezTo>
                  <a:pt x="1706" y="332"/>
                  <a:pt x="1706" y="332"/>
                  <a:pt x="1706" y="332"/>
                </a:cubicBezTo>
                <a:cubicBezTo>
                  <a:pt x="1707" y="331"/>
                  <a:pt x="1707" y="331"/>
                  <a:pt x="1707" y="331"/>
                </a:cubicBezTo>
                <a:cubicBezTo>
                  <a:pt x="1707" y="332"/>
                  <a:pt x="1707" y="332"/>
                  <a:pt x="1707" y="332"/>
                </a:cubicBezTo>
                <a:cubicBezTo>
                  <a:pt x="1709" y="332"/>
                  <a:pt x="1709" y="332"/>
                  <a:pt x="1709" y="332"/>
                </a:cubicBezTo>
                <a:cubicBezTo>
                  <a:pt x="1711" y="332"/>
                  <a:pt x="1711" y="332"/>
                  <a:pt x="1711" y="332"/>
                </a:cubicBezTo>
                <a:cubicBezTo>
                  <a:pt x="1714" y="329"/>
                  <a:pt x="1714" y="329"/>
                  <a:pt x="1714" y="329"/>
                </a:cubicBezTo>
                <a:cubicBezTo>
                  <a:pt x="1716" y="329"/>
                  <a:pt x="1716" y="329"/>
                  <a:pt x="1716" y="329"/>
                </a:cubicBezTo>
                <a:cubicBezTo>
                  <a:pt x="1720" y="327"/>
                  <a:pt x="1720" y="327"/>
                  <a:pt x="1720" y="327"/>
                </a:cubicBezTo>
                <a:cubicBezTo>
                  <a:pt x="1720" y="326"/>
                  <a:pt x="1720" y="326"/>
                  <a:pt x="1720" y="326"/>
                </a:cubicBezTo>
                <a:cubicBezTo>
                  <a:pt x="1723" y="326"/>
                  <a:pt x="1723" y="326"/>
                  <a:pt x="1723" y="326"/>
                </a:cubicBezTo>
                <a:cubicBezTo>
                  <a:pt x="1724" y="326"/>
                  <a:pt x="1724" y="326"/>
                  <a:pt x="1724" y="326"/>
                </a:cubicBezTo>
                <a:cubicBezTo>
                  <a:pt x="1726" y="324"/>
                  <a:pt x="1726" y="324"/>
                  <a:pt x="1726" y="324"/>
                </a:cubicBezTo>
                <a:cubicBezTo>
                  <a:pt x="1726" y="324"/>
                  <a:pt x="1726" y="324"/>
                  <a:pt x="1726" y="324"/>
                </a:cubicBezTo>
                <a:cubicBezTo>
                  <a:pt x="1726" y="326"/>
                  <a:pt x="1726" y="326"/>
                  <a:pt x="1726" y="326"/>
                </a:cubicBezTo>
                <a:cubicBezTo>
                  <a:pt x="1727" y="327"/>
                  <a:pt x="1727" y="327"/>
                  <a:pt x="1727" y="327"/>
                </a:cubicBezTo>
                <a:cubicBezTo>
                  <a:pt x="1728" y="324"/>
                  <a:pt x="1728" y="324"/>
                  <a:pt x="1728" y="324"/>
                </a:cubicBezTo>
                <a:cubicBezTo>
                  <a:pt x="1729" y="324"/>
                  <a:pt x="1729" y="324"/>
                  <a:pt x="1729" y="324"/>
                </a:cubicBezTo>
                <a:cubicBezTo>
                  <a:pt x="1728" y="322"/>
                  <a:pt x="1728" y="322"/>
                  <a:pt x="1728" y="322"/>
                </a:cubicBezTo>
                <a:cubicBezTo>
                  <a:pt x="1729" y="321"/>
                  <a:pt x="1729" y="321"/>
                  <a:pt x="1729" y="321"/>
                </a:cubicBezTo>
                <a:cubicBezTo>
                  <a:pt x="1730" y="323"/>
                  <a:pt x="1730" y="323"/>
                  <a:pt x="1730" y="323"/>
                </a:cubicBezTo>
                <a:cubicBezTo>
                  <a:pt x="1731" y="324"/>
                  <a:pt x="1731" y="324"/>
                  <a:pt x="1731" y="324"/>
                </a:cubicBezTo>
                <a:cubicBezTo>
                  <a:pt x="1731" y="322"/>
                  <a:pt x="1731" y="322"/>
                  <a:pt x="1731" y="322"/>
                </a:cubicBezTo>
                <a:cubicBezTo>
                  <a:pt x="1732" y="324"/>
                  <a:pt x="1732" y="324"/>
                  <a:pt x="1732" y="324"/>
                </a:cubicBezTo>
                <a:cubicBezTo>
                  <a:pt x="1733" y="324"/>
                  <a:pt x="1733" y="324"/>
                  <a:pt x="1733" y="324"/>
                </a:cubicBezTo>
                <a:cubicBezTo>
                  <a:pt x="1734" y="323"/>
                  <a:pt x="1734" y="323"/>
                  <a:pt x="1734" y="323"/>
                </a:cubicBezTo>
                <a:cubicBezTo>
                  <a:pt x="1735" y="323"/>
                  <a:pt x="1735" y="323"/>
                  <a:pt x="1735" y="323"/>
                </a:cubicBezTo>
                <a:cubicBezTo>
                  <a:pt x="1735" y="324"/>
                  <a:pt x="1735" y="324"/>
                  <a:pt x="1735" y="324"/>
                </a:cubicBezTo>
                <a:cubicBezTo>
                  <a:pt x="1737" y="323"/>
                  <a:pt x="1737" y="323"/>
                  <a:pt x="1737" y="323"/>
                </a:cubicBezTo>
                <a:cubicBezTo>
                  <a:pt x="1739" y="322"/>
                  <a:pt x="1739" y="322"/>
                  <a:pt x="1739" y="322"/>
                </a:cubicBezTo>
                <a:cubicBezTo>
                  <a:pt x="1741" y="323"/>
                  <a:pt x="1741" y="323"/>
                  <a:pt x="1741" y="323"/>
                </a:cubicBezTo>
                <a:cubicBezTo>
                  <a:pt x="1744" y="323"/>
                  <a:pt x="1744" y="323"/>
                  <a:pt x="1744" y="323"/>
                </a:cubicBezTo>
                <a:cubicBezTo>
                  <a:pt x="1744" y="322"/>
                  <a:pt x="1744" y="322"/>
                  <a:pt x="1744" y="322"/>
                </a:cubicBezTo>
                <a:cubicBezTo>
                  <a:pt x="1743" y="321"/>
                  <a:pt x="1743" y="321"/>
                  <a:pt x="1743" y="321"/>
                </a:cubicBezTo>
                <a:cubicBezTo>
                  <a:pt x="1744" y="321"/>
                  <a:pt x="1744" y="321"/>
                  <a:pt x="1744" y="321"/>
                </a:cubicBezTo>
                <a:cubicBezTo>
                  <a:pt x="1745" y="321"/>
                  <a:pt x="1745" y="321"/>
                  <a:pt x="1745" y="321"/>
                </a:cubicBezTo>
                <a:cubicBezTo>
                  <a:pt x="1746" y="322"/>
                  <a:pt x="1746" y="322"/>
                  <a:pt x="1746" y="322"/>
                </a:cubicBezTo>
                <a:cubicBezTo>
                  <a:pt x="1748" y="323"/>
                  <a:pt x="1748" y="323"/>
                  <a:pt x="1748" y="323"/>
                </a:cubicBezTo>
                <a:cubicBezTo>
                  <a:pt x="1748" y="323"/>
                  <a:pt x="1748" y="322"/>
                  <a:pt x="1749" y="321"/>
                </a:cubicBezTo>
                <a:cubicBezTo>
                  <a:pt x="1748" y="318"/>
                  <a:pt x="1748" y="318"/>
                  <a:pt x="1748" y="318"/>
                </a:cubicBezTo>
                <a:cubicBezTo>
                  <a:pt x="1749" y="321"/>
                  <a:pt x="1749" y="321"/>
                  <a:pt x="1749" y="321"/>
                </a:cubicBezTo>
                <a:cubicBezTo>
                  <a:pt x="1749" y="321"/>
                  <a:pt x="1749" y="321"/>
                  <a:pt x="1749" y="321"/>
                </a:cubicBezTo>
                <a:cubicBezTo>
                  <a:pt x="1749" y="321"/>
                  <a:pt x="1749" y="320"/>
                  <a:pt x="1749" y="320"/>
                </a:cubicBezTo>
                <a:cubicBezTo>
                  <a:pt x="1749" y="320"/>
                  <a:pt x="1752" y="319"/>
                  <a:pt x="1752" y="319"/>
                </a:cubicBezTo>
                <a:cubicBezTo>
                  <a:pt x="1754" y="318"/>
                  <a:pt x="1754" y="318"/>
                  <a:pt x="1754" y="318"/>
                </a:cubicBezTo>
                <a:cubicBezTo>
                  <a:pt x="1753" y="320"/>
                  <a:pt x="1753" y="320"/>
                  <a:pt x="1753" y="320"/>
                </a:cubicBezTo>
                <a:cubicBezTo>
                  <a:pt x="1753" y="321"/>
                  <a:pt x="1753" y="321"/>
                  <a:pt x="1753" y="321"/>
                </a:cubicBezTo>
                <a:cubicBezTo>
                  <a:pt x="1753" y="323"/>
                  <a:pt x="1753" y="323"/>
                  <a:pt x="1753" y="323"/>
                </a:cubicBezTo>
                <a:cubicBezTo>
                  <a:pt x="1751" y="321"/>
                  <a:pt x="1751" y="321"/>
                  <a:pt x="1751" y="321"/>
                </a:cubicBezTo>
                <a:cubicBezTo>
                  <a:pt x="1751" y="322"/>
                  <a:pt x="1751" y="322"/>
                  <a:pt x="1751" y="322"/>
                </a:cubicBezTo>
                <a:cubicBezTo>
                  <a:pt x="1753" y="325"/>
                  <a:pt x="1753" y="325"/>
                  <a:pt x="1753" y="325"/>
                </a:cubicBezTo>
                <a:cubicBezTo>
                  <a:pt x="1755" y="325"/>
                  <a:pt x="1755" y="325"/>
                  <a:pt x="1755" y="325"/>
                </a:cubicBezTo>
                <a:cubicBezTo>
                  <a:pt x="1757" y="327"/>
                  <a:pt x="1757" y="327"/>
                  <a:pt x="1757" y="327"/>
                </a:cubicBezTo>
                <a:cubicBezTo>
                  <a:pt x="1759" y="327"/>
                  <a:pt x="1759" y="327"/>
                  <a:pt x="1759" y="327"/>
                </a:cubicBezTo>
                <a:cubicBezTo>
                  <a:pt x="1760" y="327"/>
                  <a:pt x="1760" y="327"/>
                  <a:pt x="1760" y="327"/>
                </a:cubicBezTo>
                <a:cubicBezTo>
                  <a:pt x="1762" y="327"/>
                  <a:pt x="1762" y="327"/>
                  <a:pt x="1762" y="327"/>
                </a:cubicBezTo>
                <a:cubicBezTo>
                  <a:pt x="1763" y="329"/>
                  <a:pt x="1763" y="329"/>
                  <a:pt x="1763" y="329"/>
                </a:cubicBezTo>
                <a:cubicBezTo>
                  <a:pt x="1762" y="331"/>
                  <a:pt x="1762" y="331"/>
                  <a:pt x="1762" y="331"/>
                </a:cubicBezTo>
                <a:cubicBezTo>
                  <a:pt x="1759" y="330"/>
                  <a:pt x="1759" y="330"/>
                  <a:pt x="1759" y="330"/>
                </a:cubicBezTo>
                <a:cubicBezTo>
                  <a:pt x="1758" y="330"/>
                  <a:pt x="1758" y="330"/>
                  <a:pt x="1758" y="330"/>
                </a:cubicBezTo>
                <a:cubicBezTo>
                  <a:pt x="1757" y="332"/>
                  <a:pt x="1757" y="332"/>
                  <a:pt x="1757" y="332"/>
                </a:cubicBezTo>
                <a:cubicBezTo>
                  <a:pt x="1755" y="334"/>
                  <a:pt x="1755" y="334"/>
                  <a:pt x="1755" y="334"/>
                </a:cubicBezTo>
                <a:cubicBezTo>
                  <a:pt x="1753" y="332"/>
                  <a:pt x="1753" y="332"/>
                  <a:pt x="1753" y="332"/>
                </a:cubicBezTo>
                <a:cubicBezTo>
                  <a:pt x="1752" y="333"/>
                  <a:pt x="1752" y="333"/>
                  <a:pt x="1752" y="333"/>
                </a:cubicBezTo>
                <a:cubicBezTo>
                  <a:pt x="1752" y="335"/>
                  <a:pt x="1752" y="335"/>
                  <a:pt x="1752" y="335"/>
                </a:cubicBezTo>
                <a:cubicBezTo>
                  <a:pt x="1750" y="336"/>
                  <a:pt x="1750" y="336"/>
                  <a:pt x="1750" y="336"/>
                </a:cubicBezTo>
                <a:cubicBezTo>
                  <a:pt x="1749" y="334"/>
                  <a:pt x="1749" y="334"/>
                  <a:pt x="1749" y="334"/>
                </a:cubicBezTo>
                <a:cubicBezTo>
                  <a:pt x="1748" y="335"/>
                  <a:pt x="1748" y="335"/>
                  <a:pt x="1748" y="335"/>
                </a:cubicBezTo>
                <a:cubicBezTo>
                  <a:pt x="1748" y="336"/>
                  <a:pt x="1748" y="336"/>
                  <a:pt x="1748" y="336"/>
                </a:cubicBezTo>
                <a:cubicBezTo>
                  <a:pt x="1749" y="337"/>
                  <a:pt x="1749" y="337"/>
                  <a:pt x="1749" y="337"/>
                </a:cubicBezTo>
                <a:cubicBezTo>
                  <a:pt x="1749" y="339"/>
                  <a:pt x="1749" y="339"/>
                  <a:pt x="1749" y="339"/>
                </a:cubicBezTo>
                <a:cubicBezTo>
                  <a:pt x="1749" y="340"/>
                  <a:pt x="1749" y="340"/>
                  <a:pt x="1749" y="340"/>
                </a:cubicBezTo>
                <a:cubicBezTo>
                  <a:pt x="1750" y="341"/>
                  <a:pt x="1750" y="341"/>
                  <a:pt x="1750" y="341"/>
                </a:cubicBezTo>
                <a:cubicBezTo>
                  <a:pt x="1749" y="340"/>
                  <a:pt x="1749" y="340"/>
                  <a:pt x="1749" y="340"/>
                </a:cubicBezTo>
                <a:cubicBezTo>
                  <a:pt x="1748" y="341"/>
                  <a:pt x="1748" y="341"/>
                  <a:pt x="1748" y="341"/>
                </a:cubicBezTo>
                <a:cubicBezTo>
                  <a:pt x="1740" y="340"/>
                  <a:pt x="1740" y="340"/>
                  <a:pt x="1740" y="340"/>
                </a:cubicBezTo>
                <a:cubicBezTo>
                  <a:pt x="1737" y="338"/>
                  <a:pt x="1737" y="338"/>
                  <a:pt x="1737" y="338"/>
                </a:cubicBezTo>
                <a:cubicBezTo>
                  <a:pt x="1733" y="338"/>
                  <a:pt x="1733" y="338"/>
                  <a:pt x="1733" y="338"/>
                </a:cubicBezTo>
                <a:cubicBezTo>
                  <a:pt x="1731" y="337"/>
                  <a:pt x="1731" y="337"/>
                  <a:pt x="1731" y="337"/>
                </a:cubicBezTo>
                <a:cubicBezTo>
                  <a:pt x="1729" y="338"/>
                  <a:pt x="1729" y="338"/>
                  <a:pt x="1729" y="338"/>
                </a:cubicBezTo>
                <a:cubicBezTo>
                  <a:pt x="1727" y="336"/>
                  <a:pt x="1727" y="336"/>
                  <a:pt x="1727" y="336"/>
                </a:cubicBezTo>
                <a:cubicBezTo>
                  <a:pt x="1727" y="337"/>
                  <a:pt x="1727" y="337"/>
                  <a:pt x="1727" y="337"/>
                </a:cubicBezTo>
                <a:cubicBezTo>
                  <a:pt x="1726" y="337"/>
                  <a:pt x="1726" y="337"/>
                  <a:pt x="1726" y="337"/>
                </a:cubicBezTo>
                <a:cubicBezTo>
                  <a:pt x="1726" y="338"/>
                  <a:pt x="1726" y="338"/>
                  <a:pt x="1726" y="338"/>
                </a:cubicBezTo>
                <a:cubicBezTo>
                  <a:pt x="1727" y="339"/>
                  <a:pt x="1727" y="339"/>
                  <a:pt x="1727" y="339"/>
                </a:cubicBezTo>
                <a:cubicBezTo>
                  <a:pt x="1725" y="340"/>
                  <a:pt x="1725" y="340"/>
                  <a:pt x="1725" y="340"/>
                </a:cubicBezTo>
                <a:cubicBezTo>
                  <a:pt x="1724" y="339"/>
                  <a:pt x="1724" y="339"/>
                  <a:pt x="1724" y="339"/>
                </a:cubicBezTo>
                <a:cubicBezTo>
                  <a:pt x="1720" y="339"/>
                  <a:pt x="1720" y="339"/>
                  <a:pt x="1720" y="339"/>
                </a:cubicBezTo>
                <a:cubicBezTo>
                  <a:pt x="1720" y="338"/>
                  <a:pt x="1720" y="338"/>
                  <a:pt x="1720" y="338"/>
                </a:cubicBezTo>
                <a:cubicBezTo>
                  <a:pt x="1719" y="340"/>
                  <a:pt x="1719" y="340"/>
                  <a:pt x="1719" y="340"/>
                </a:cubicBezTo>
                <a:cubicBezTo>
                  <a:pt x="1717" y="340"/>
                  <a:pt x="1717" y="340"/>
                  <a:pt x="1717" y="340"/>
                </a:cubicBezTo>
                <a:cubicBezTo>
                  <a:pt x="1715" y="341"/>
                  <a:pt x="1715" y="341"/>
                  <a:pt x="1715" y="341"/>
                </a:cubicBezTo>
                <a:cubicBezTo>
                  <a:pt x="1715" y="342"/>
                  <a:pt x="1715" y="342"/>
                  <a:pt x="1715" y="342"/>
                </a:cubicBezTo>
                <a:cubicBezTo>
                  <a:pt x="1714" y="342"/>
                  <a:pt x="1714" y="342"/>
                  <a:pt x="1714" y="342"/>
                </a:cubicBezTo>
                <a:cubicBezTo>
                  <a:pt x="1711" y="343"/>
                  <a:pt x="1711" y="343"/>
                  <a:pt x="1711" y="343"/>
                </a:cubicBezTo>
                <a:cubicBezTo>
                  <a:pt x="1709" y="345"/>
                  <a:pt x="1709" y="345"/>
                  <a:pt x="1709" y="345"/>
                </a:cubicBezTo>
                <a:cubicBezTo>
                  <a:pt x="1710" y="352"/>
                  <a:pt x="1710" y="352"/>
                  <a:pt x="1710" y="352"/>
                </a:cubicBezTo>
                <a:cubicBezTo>
                  <a:pt x="1711" y="352"/>
                  <a:pt x="1711" y="352"/>
                  <a:pt x="1711" y="352"/>
                </a:cubicBezTo>
                <a:cubicBezTo>
                  <a:pt x="1712" y="351"/>
                  <a:pt x="1712" y="351"/>
                  <a:pt x="1712" y="351"/>
                </a:cubicBezTo>
                <a:cubicBezTo>
                  <a:pt x="1713" y="352"/>
                  <a:pt x="1713" y="352"/>
                  <a:pt x="1713" y="352"/>
                </a:cubicBezTo>
                <a:cubicBezTo>
                  <a:pt x="1712" y="353"/>
                  <a:pt x="1712" y="353"/>
                  <a:pt x="1712" y="353"/>
                </a:cubicBezTo>
                <a:cubicBezTo>
                  <a:pt x="1711" y="353"/>
                  <a:pt x="1711" y="353"/>
                  <a:pt x="1711" y="353"/>
                </a:cubicBezTo>
                <a:cubicBezTo>
                  <a:pt x="1711" y="356"/>
                  <a:pt x="1711" y="356"/>
                  <a:pt x="1711" y="356"/>
                </a:cubicBezTo>
                <a:cubicBezTo>
                  <a:pt x="1713" y="358"/>
                  <a:pt x="1713" y="358"/>
                  <a:pt x="1713" y="358"/>
                </a:cubicBezTo>
                <a:cubicBezTo>
                  <a:pt x="1716" y="361"/>
                  <a:pt x="1716" y="361"/>
                  <a:pt x="1716" y="361"/>
                </a:cubicBezTo>
                <a:cubicBezTo>
                  <a:pt x="1717" y="361"/>
                  <a:pt x="1717" y="361"/>
                  <a:pt x="1717" y="361"/>
                </a:cubicBezTo>
                <a:cubicBezTo>
                  <a:pt x="1717" y="359"/>
                  <a:pt x="1717" y="359"/>
                  <a:pt x="1717" y="359"/>
                </a:cubicBezTo>
                <a:cubicBezTo>
                  <a:pt x="1719" y="357"/>
                  <a:pt x="1719" y="357"/>
                  <a:pt x="1719" y="357"/>
                </a:cubicBezTo>
                <a:cubicBezTo>
                  <a:pt x="1720" y="359"/>
                  <a:pt x="1720" y="359"/>
                  <a:pt x="1720" y="359"/>
                </a:cubicBezTo>
                <a:cubicBezTo>
                  <a:pt x="1719" y="364"/>
                  <a:pt x="1719" y="364"/>
                  <a:pt x="1719" y="364"/>
                </a:cubicBezTo>
                <a:cubicBezTo>
                  <a:pt x="1719" y="368"/>
                  <a:pt x="1719" y="368"/>
                  <a:pt x="1719" y="368"/>
                </a:cubicBezTo>
                <a:cubicBezTo>
                  <a:pt x="1719" y="372"/>
                  <a:pt x="1719" y="372"/>
                  <a:pt x="1719" y="372"/>
                </a:cubicBezTo>
                <a:cubicBezTo>
                  <a:pt x="1718" y="376"/>
                  <a:pt x="1718" y="376"/>
                  <a:pt x="1718" y="376"/>
                </a:cubicBezTo>
                <a:cubicBezTo>
                  <a:pt x="1715" y="379"/>
                  <a:pt x="1715" y="379"/>
                  <a:pt x="1715" y="379"/>
                </a:cubicBezTo>
                <a:cubicBezTo>
                  <a:pt x="1713" y="379"/>
                  <a:pt x="1713" y="379"/>
                  <a:pt x="1713" y="379"/>
                </a:cubicBezTo>
                <a:cubicBezTo>
                  <a:pt x="1710" y="377"/>
                  <a:pt x="1710" y="377"/>
                  <a:pt x="1710" y="377"/>
                </a:cubicBezTo>
                <a:cubicBezTo>
                  <a:pt x="1710" y="375"/>
                  <a:pt x="1710" y="375"/>
                  <a:pt x="1710" y="375"/>
                </a:cubicBezTo>
                <a:cubicBezTo>
                  <a:pt x="1705" y="370"/>
                  <a:pt x="1705" y="370"/>
                  <a:pt x="1705" y="370"/>
                </a:cubicBezTo>
                <a:cubicBezTo>
                  <a:pt x="1705" y="367"/>
                  <a:pt x="1705" y="367"/>
                  <a:pt x="1705" y="367"/>
                </a:cubicBezTo>
                <a:cubicBezTo>
                  <a:pt x="1704" y="367"/>
                  <a:pt x="1704" y="367"/>
                  <a:pt x="1704" y="367"/>
                </a:cubicBezTo>
                <a:cubicBezTo>
                  <a:pt x="1703" y="369"/>
                  <a:pt x="1703" y="369"/>
                  <a:pt x="1703" y="369"/>
                </a:cubicBezTo>
                <a:cubicBezTo>
                  <a:pt x="1700" y="370"/>
                  <a:pt x="1700" y="370"/>
                  <a:pt x="1700" y="370"/>
                </a:cubicBezTo>
                <a:cubicBezTo>
                  <a:pt x="1699" y="371"/>
                  <a:pt x="1699" y="371"/>
                  <a:pt x="1699" y="371"/>
                </a:cubicBezTo>
                <a:cubicBezTo>
                  <a:pt x="1697" y="371"/>
                  <a:pt x="1697" y="371"/>
                  <a:pt x="1697" y="371"/>
                </a:cubicBezTo>
                <a:cubicBezTo>
                  <a:pt x="1695" y="373"/>
                  <a:pt x="1695" y="373"/>
                  <a:pt x="1695" y="373"/>
                </a:cubicBezTo>
                <a:cubicBezTo>
                  <a:pt x="1695" y="375"/>
                  <a:pt x="1695" y="375"/>
                  <a:pt x="1695" y="375"/>
                </a:cubicBezTo>
                <a:cubicBezTo>
                  <a:pt x="1694" y="375"/>
                  <a:pt x="1694" y="375"/>
                  <a:pt x="1694" y="375"/>
                </a:cubicBezTo>
                <a:cubicBezTo>
                  <a:pt x="1695" y="378"/>
                  <a:pt x="1695" y="378"/>
                  <a:pt x="1695" y="378"/>
                </a:cubicBezTo>
                <a:cubicBezTo>
                  <a:pt x="1692" y="381"/>
                  <a:pt x="1692" y="381"/>
                  <a:pt x="1692" y="381"/>
                </a:cubicBezTo>
                <a:cubicBezTo>
                  <a:pt x="1692" y="383"/>
                  <a:pt x="1692" y="383"/>
                  <a:pt x="1692" y="383"/>
                </a:cubicBezTo>
                <a:cubicBezTo>
                  <a:pt x="1692" y="385"/>
                  <a:pt x="1692" y="385"/>
                  <a:pt x="1692" y="385"/>
                </a:cubicBezTo>
                <a:cubicBezTo>
                  <a:pt x="1690" y="387"/>
                  <a:pt x="1690" y="387"/>
                  <a:pt x="1690" y="387"/>
                </a:cubicBezTo>
                <a:cubicBezTo>
                  <a:pt x="1691" y="392"/>
                  <a:pt x="1691" y="392"/>
                  <a:pt x="1691" y="392"/>
                </a:cubicBezTo>
                <a:cubicBezTo>
                  <a:pt x="1693" y="393"/>
                  <a:pt x="1693" y="393"/>
                  <a:pt x="1693" y="393"/>
                </a:cubicBezTo>
                <a:cubicBezTo>
                  <a:pt x="1693" y="393"/>
                  <a:pt x="1693" y="393"/>
                  <a:pt x="1693" y="393"/>
                </a:cubicBezTo>
                <a:cubicBezTo>
                  <a:pt x="1693" y="396"/>
                  <a:pt x="1693" y="396"/>
                  <a:pt x="1693" y="396"/>
                </a:cubicBezTo>
                <a:cubicBezTo>
                  <a:pt x="1694" y="399"/>
                  <a:pt x="1694" y="399"/>
                  <a:pt x="1694" y="399"/>
                </a:cubicBezTo>
                <a:cubicBezTo>
                  <a:pt x="1693" y="400"/>
                  <a:pt x="1693" y="400"/>
                  <a:pt x="1693" y="400"/>
                </a:cubicBezTo>
                <a:cubicBezTo>
                  <a:pt x="1693" y="400"/>
                  <a:pt x="1693" y="400"/>
                  <a:pt x="1693" y="400"/>
                </a:cubicBezTo>
                <a:cubicBezTo>
                  <a:pt x="1697" y="400"/>
                  <a:pt x="1697" y="400"/>
                  <a:pt x="1697" y="400"/>
                </a:cubicBezTo>
                <a:cubicBezTo>
                  <a:pt x="1699" y="403"/>
                  <a:pt x="1699" y="403"/>
                  <a:pt x="1699" y="403"/>
                </a:cubicBezTo>
                <a:cubicBezTo>
                  <a:pt x="1702" y="405"/>
                  <a:pt x="1702" y="405"/>
                  <a:pt x="1702" y="405"/>
                </a:cubicBezTo>
                <a:cubicBezTo>
                  <a:pt x="1706" y="404"/>
                  <a:pt x="1706" y="404"/>
                  <a:pt x="1706" y="404"/>
                </a:cubicBezTo>
                <a:cubicBezTo>
                  <a:pt x="1707" y="405"/>
                  <a:pt x="1707" y="405"/>
                  <a:pt x="1707" y="405"/>
                </a:cubicBezTo>
                <a:cubicBezTo>
                  <a:pt x="1708" y="407"/>
                  <a:pt x="1708" y="407"/>
                  <a:pt x="1708" y="407"/>
                </a:cubicBezTo>
                <a:cubicBezTo>
                  <a:pt x="1709" y="407"/>
                  <a:pt x="1709" y="407"/>
                  <a:pt x="1709" y="407"/>
                </a:cubicBezTo>
                <a:cubicBezTo>
                  <a:pt x="1710" y="408"/>
                  <a:pt x="1710" y="408"/>
                  <a:pt x="1710" y="408"/>
                </a:cubicBezTo>
                <a:cubicBezTo>
                  <a:pt x="1709" y="410"/>
                  <a:pt x="1709" y="410"/>
                  <a:pt x="1709" y="410"/>
                </a:cubicBezTo>
                <a:cubicBezTo>
                  <a:pt x="1709" y="413"/>
                  <a:pt x="1709" y="413"/>
                  <a:pt x="1709" y="413"/>
                </a:cubicBezTo>
                <a:cubicBezTo>
                  <a:pt x="1711" y="413"/>
                  <a:pt x="1711" y="413"/>
                  <a:pt x="1711" y="413"/>
                </a:cubicBezTo>
                <a:cubicBezTo>
                  <a:pt x="1698" y="414"/>
                  <a:pt x="1698" y="414"/>
                  <a:pt x="1698" y="414"/>
                </a:cubicBezTo>
                <a:cubicBezTo>
                  <a:pt x="1685" y="413"/>
                  <a:pt x="1685" y="413"/>
                  <a:pt x="1685" y="413"/>
                </a:cubicBezTo>
                <a:cubicBezTo>
                  <a:pt x="1684" y="414"/>
                  <a:pt x="1684" y="414"/>
                  <a:pt x="1684" y="414"/>
                </a:cubicBezTo>
                <a:cubicBezTo>
                  <a:pt x="1680" y="417"/>
                  <a:pt x="1680" y="417"/>
                  <a:pt x="1680" y="417"/>
                </a:cubicBezTo>
                <a:cubicBezTo>
                  <a:pt x="1677" y="418"/>
                  <a:pt x="1677" y="418"/>
                  <a:pt x="1677" y="418"/>
                </a:cubicBezTo>
                <a:cubicBezTo>
                  <a:pt x="1676" y="417"/>
                  <a:pt x="1676" y="417"/>
                  <a:pt x="1676" y="417"/>
                </a:cubicBezTo>
                <a:cubicBezTo>
                  <a:pt x="1679" y="415"/>
                  <a:pt x="1679" y="415"/>
                  <a:pt x="1679" y="415"/>
                </a:cubicBezTo>
                <a:cubicBezTo>
                  <a:pt x="1682" y="413"/>
                  <a:pt x="1682" y="413"/>
                  <a:pt x="1682" y="413"/>
                </a:cubicBezTo>
                <a:cubicBezTo>
                  <a:pt x="1681" y="413"/>
                  <a:pt x="1681" y="413"/>
                  <a:pt x="1681" y="413"/>
                </a:cubicBezTo>
                <a:cubicBezTo>
                  <a:pt x="1679" y="415"/>
                  <a:pt x="1679" y="415"/>
                  <a:pt x="1679" y="415"/>
                </a:cubicBezTo>
                <a:cubicBezTo>
                  <a:pt x="1675" y="417"/>
                  <a:pt x="1675" y="417"/>
                  <a:pt x="1675" y="417"/>
                </a:cubicBezTo>
                <a:cubicBezTo>
                  <a:pt x="1671" y="415"/>
                  <a:pt x="1671" y="415"/>
                  <a:pt x="1671" y="415"/>
                </a:cubicBezTo>
                <a:cubicBezTo>
                  <a:pt x="1670" y="413"/>
                  <a:pt x="1670" y="413"/>
                  <a:pt x="1670" y="413"/>
                </a:cubicBezTo>
                <a:cubicBezTo>
                  <a:pt x="1671" y="411"/>
                  <a:pt x="1671" y="411"/>
                  <a:pt x="1671" y="411"/>
                </a:cubicBezTo>
                <a:cubicBezTo>
                  <a:pt x="1673" y="412"/>
                  <a:pt x="1673" y="412"/>
                  <a:pt x="1673" y="412"/>
                </a:cubicBezTo>
                <a:cubicBezTo>
                  <a:pt x="1674" y="412"/>
                  <a:pt x="1674" y="412"/>
                  <a:pt x="1674" y="412"/>
                </a:cubicBezTo>
                <a:cubicBezTo>
                  <a:pt x="1674" y="412"/>
                  <a:pt x="1674" y="412"/>
                  <a:pt x="1674" y="412"/>
                </a:cubicBezTo>
                <a:cubicBezTo>
                  <a:pt x="1671" y="410"/>
                  <a:pt x="1671" y="410"/>
                  <a:pt x="1671" y="410"/>
                </a:cubicBezTo>
                <a:cubicBezTo>
                  <a:pt x="1666" y="409"/>
                  <a:pt x="1666" y="409"/>
                  <a:pt x="1666" y="409"/>
                </a:cubicBezTo>
                <a:cubicBezTo>
                  <a:pt x="1662" y="411"/>
                  <a:pt x="1662" y="411"/>
                  <a:pt x="1662" y="411"/>
                </a:cubicBezTo>
                <a:cubicBezTo>
                  <a:pt x="1659" y="411"/>
                  <a:pt x="1659" y="411"/>
                  <a:pt x="1659" y="411"/>
                </a:cubicBezTo>
                <a:cubicBezTo>
                  <a:pt x="1656" y="412"/>
                  <a:pt x="1656" y="412"/>
                  <a:pt x="1656" y="412"/>
                </a:cubicBezTo>
                <a:cubicBezTo>
                  <a:pt x="1654" y="414"/>
                  <a:pt x="1654" y="414"/>
                  <a:pt x="1654" y="414"/>
                </a:cubicBezTo>
                <a:cubicBezTo>
                  <a:pt x="1652" y="415"/>
                  <a:pt x="1652" y="415"/>
                  <a:pt x="1652" y="415"/>
                </a:cubicBezTo>
                <a:cubicBezTo>
                  <a:pt x="1650" y="417"/>
                  <a:pt x="1650" y="417"/>
                  <a:pt x="1650" y="417"/>
                </a:cubicBezTo>
                <a:cubicBezTo>
                  <a:pt x="1650" y="418"/>
                  <a:pt x="1650" y="418"/>
                  <a:pt x="1650" y="418"/>
                </a:cubicBezTo>
                <a:cubicBezTo>
                  <a:pt x="1647" y="418"/>
                  <a:pt x="1647" y="418"/>
                  <a:pt x="1647" y="418"/>
                </a:cubicBezTo>
                <a:cubicBezTo>
                  <a:pt x="1642" y="421"/>
                  <a:pt x="1642" y="421"/>
                  <a:pt x="1642" y="421"/>
                </a:cubicBezTo>
                <a:cubicBezTo>
                  <a:pt x="1639" y="421"/>
                  <a:pt x="1639" y="421"/>
                  <a:pt x="1639" y="421"/>
                </a:cubicBezTo>
                <a:cubicBezTo>
                  <a:pt x="1637" y="424"/>
                  <a:pt x="1637" y="424"/>
                  <a:pt x="1637" y="424"/>
                </a:cubicBezTo>
                <a:cubicBezTo>
                  <a:pt x="1637" y="426"/>
                  <a:pt x="1637" y="426"/>
                  <a:pt x="1637" y="426"/>
                </a:cubicBezTo>
                <a:cubicBezTo>
                  <a:pt x="1636" y="426"/>
                  <a:pt x="1636" y="426"/>
                  <a:pt x="1636" y="426"/>
                </a:cubicBezTo>
                <a:cubicBezTo>
                  <a:pt x="1636" y="427"/>
                  <a:pt x="1636" y="427"/>
                  <a:pt x="1636" y="427"/>
                </a:cubicBezTo>
                <a:cubicBezTo>
                  <a:pt x="1635" y="427"/>
                  <a:pt x="1635" y="427"/>
                  <a:pt x="1635" y="427"/>
                </a:cubicBezTo>
                <a:cubicBezTo>
                  <a:pt x="1633" y="428"/>
                  <a:pt x="1633" y="428"/>
                  <a:pt x="1633" y="428"/>
                </a:cubicBezTo>
                <a:cubicBezTo>
                  <a:pt x="1632" y="426"/>
                  <a:pt x="1632" y="426"/>
                  <a:pt x="1632" y="426"/>
                </a:cubicBezTo>
                <a:cubicBezTo>
                  <a:pt x="1630" y="427"/>
                  <a:pt x="1630" y="427"/>
                  <a:pt x="1630" y="427"/>
                </a:cubicBezTo>
                <a:cubicBezTo>
                  <a:pt x="1629" y="425"/>
                  <a:pt x="1629" y="425"/>
                  <a:pt x="1629" y="425"/>
                </a:cubicBezTo>
                <a:cubicBezTo>
                  <a:pt x="1629" y="423"/>
                  <a:pt x="1629" y="423"/>
                  <a:pt x="1629" y="423"/>
                </a:cubicBezTo>
                <a:cubicBezTo>
                  <a:pt x="1628" y="422"/>
                  <a:pt x="1628" y="422"/>
                  <a:pt x="1628" y="422"/>
                </a:cubicBezTo>
                <a:cubicBezTo>
                  <a:pt x="1626" y="422"/>
                  <a:pt x="1626" y="422"/>
                  <a:pt x="1626" y="422"/>
                </a:cubicBezTo>
                <a:cubicBezTo>
                  <a:pt x="1623" y="419"/>
                  <a:pt x="1623" y="419"/>
                  <a:pt x="1623" y="419"/>
                </a:cubicBezTo>
                <a:cubicBezTo>
                  <a:pt x="1621" y="419"/>
                  <a:pt x="1621" y="419"/>
                  <a:pt x="1621" y="419"/>
                </a:cubicBezTo>
                <a:cubicBezTo>
                  <a:pt x="1621" y="418"/>
                  <a:pt x="1621" y="418"/>
                  <a:pt x="1621" y="418"/>
                </a:cubicBezTo>
                <a:cubicBezTo>
                  <a:pt x="1620" y="419"/>
                  <a:pt x="1620" y="419"/>
                  <a:pt x="1620" y="419"/>
                </a:cubicBezTo>
                <a:cubicBezTo>
                  <a:pt x="1618" y="419"/>
                  <a:pt x="1618" y="419"/>
                  <a:pt x="1618" y="419"/>
                </a:cubicBezTo>
                <a:cubicBezTo>
                  <a:pt x="1616" y="420"/>
                  <a:pt x="1616" y="420"/>
                  <a:pt x="1616" y="420"/>
                </a:cubicBezTo>
                <a:cubicBezTo>
                  <a:pt x="1615" y="419"/>
                  <a:pt x="1615" y="419"/>
                  <a:pt x="1615" y="419"/>
                </a:cubicBezTo>
                <a:cubicBezTo>
                  <a:pt x="1616" y="418"/>
                  <a:pt x="1616" y="418"/>
                  <a:pt x="1616" y="418"/>
                </a:cubicBezTo>
                <a:cubicBezTo>
                  <a:pt x="1616" y="419"/>
                  <a:pt x="1616" y="419"/>
                  <a:pt x="1616" y="419"/>
                </a:cubicBezTo>
                <a:cubicBezTo>
                  <a:pt x="1617" y="418"/>
                  <a:pt x="1617" y="418"/>
                  <a:pt x="1617" y="418"/>
                </a:cubicBezTo>
                <a:cubicBezTo>
                  <a:pt x="1619" y="417"/>
                  <a:pt x="1619" y="417"/>
                  <a:pt x="1619" y="417"/>
                </a:cubicBezTo>
                <a:cubicBezTo>
                  <a:pt x="1616" y="417"/>
                  <a:pt x="1616" y="417"/>
                  <a:pt x="1616" y="417"/>
                </a:cubicBezTo>
                <a:cubicBezTo>
                  <a:pt x="1616" y="417"/>
                  <a:pt x="1616" y="417"/>
                  <a:pt x="1616" y="417"/>
                </a:cubicBezTo>
                <a:cubicBezTo>
                  <a:pt x="1615" y="418"/>
                  <a:pt x="1615" y="418"/>
                  <a:pt x="1615" y="418"/>
                </a:cubicBezTo>
                <a:cubicBezTo>
                  <a:pt x="1613" y="419"/>
                  <a:pt x="1613" y="419"/>
                  <a:pt x="1613" y="419"/>
                </a:cubicBezTo>
                <a:cubicBezTo>
                  <a:pt x="1613" y="420"/>
                  <a:pt x="1613" y="420"/>
                  <a:pt x="1613" y="420"/>
                </a:cubicBezTo>
                <a:cubicBezTo>
                  <a:pt x="1609" y="421"/>
                  <a:pt x="1609" y="421"/>
                  <a:pt x="1609" y="421"/>
                </a:cubicBezTo>
                <a:cubicBezTo>
                  <a:pt x="1608" y="423"/>
                  <a:pt x="1608" y="423"/>
                  <a:pt x="1608" y="423"/>
                </a:cubicBezTo>
                <a:cubicBezTo>
                  <a:pt x="1608" y="424"/>
                  <a:pt x="1608" y="424"/>
                  <a:pt x="1608" y="424"/>
                </a:cubicBezTo>
                <a:cubicBezTo>
                  <a:pt x="1606" y="424"/>
                  <a:pt x="1606" y="424"/>
                  <a:pt x="1606" y="424"/>
                </a:cubicBezTo>
                <a:cubicBezTo>
                  <a:pt x="1605" y="423"/>
                  <a:pt x="1605" y="423"/>
                  <a:pt x="1605" y="423"/>
                </a:cubicBezTo>
                <a:cubicBezTo>
                  <a:pt x="1603" y="423"/>
                  <a:pt x="1603" y="423"/>
                  <a:pt x="1603" y="423"/>
                </a:cubicBezTo>
                <a:cubicBezTo>
                  <a:pt x="1602" y="423"/>
                  <a:pt x="1602" y="423"/>
                  <a:pt x="1602" y="423"/>
                </a:cubicBezTo>
                <a:cubicBezTo>
                  <a:pt x="1600" y="423"/>
                  <a:pt x="1600" y="423"/>
                  <a:pt x="1600" y="423"/>
                </a:cubicBezTo>
                <a:cubicBezTo>
                  <a:pt x="1601" y="421"/>
                  <a:pt x="1601" y="421"/>
                  <a:pt x="1601" y="421"/>
                </a:cubicBezTo>
                <a:cubicBezTo>
                  <a:pt x="1603" y="422"/>
                  <a:pt x="1603" y="422"/>
                  <a:pt x="1603" y="422"/>
                </a:cubicBezTo>
                <a:cubicBezTo>
                  <a:pt x="1604" y="420"/>
                  <a:pt x="1604" y="420"/>
                  <a:pt x="1604" y="420"/>
                </a:cubicBezTo>
                <a:cubicBezTo>
                  <a:pt x="1604" y="418"/>
                  <a:pt x="1604" y="418"/>
                  <a:pt x="1604" y="418"/>
                </a:cubicBezTo>
                <a:cubicBezTo>
                  <a:pt x="1603" y="418"/>
                  <a:pt x="1603" y="418"/>
                  <a:pt x="1603" y="418"/>
                </a:cubicBezTo>
                <a:cubicBezTo>
                  <a:pt x="1602" y="419"/>
                  <a:pt x="1602" y="419"/>
                  <a:pt x="1602" y="419"/>
                </a:cubicBezTo>
                <a:cubicBezTo>
                  <a:pt x="1601" y="420"/>
                  <a:pt x="1601" y="420"/>
                  <a:pt x="1601" y="420"/>
                </a:cubicBezTo>
                <a:cubicBezTo>
                  <a:pt x="1598" y="418"/>
                  <a:pt x="1598" y="418"/>
                  <a:pt x="1598" y="418"/>
                </a:cubicBezTo>
                <a:cubicBezTo>
                  <a:pt x="1598" y="417"/>
                  <a:pt x="1598" y="417"/>
                  <a:pt x="1598" y="417"/>
                </a:cubicBezTo>
                <a:cubicBezTo>
                  <a:pt x="1597" y="418"/>
                  <a:pt x="1597" y="418"/>
                  <a:pt x="1597" y="418"/>
                </a:cubicBezTo>
                <a:cubicBezTo>
                  <a:pt x="1596" y="419"/>
                  <a:pt x="1596" y="419"/>
                  <a:pt x="1596" y="419"/>
                </a:cubicBezTo>
                <a:cubicBezTo>
                  <a:pt x="1595" y="420"/>
                  <a:pt x="1595" y="420"/>
                  <a:pt x="1595" y="420"/>
                </a:cubicBezTo>
                <a:cubicBezTo>
                  <a:pt x="1594" y="418"/>
                  <a:pt x="1594" y="418"/>
                  <a:pt x="1594" y="418"/>
                </a:cubicBezTo>
                <a:cubicBezTo>
                  <a:pt x="1592" y="418"/>
                  <a:pt x="1592" y="418"/>
                  <a:pt x="1592" y="418"/>
                </a:cubicBezTo>
                <a:cubicBezTo>
                  <a:pt x="1592" y="416"/>
                  <a:pt x="1592" y="416"/>
                  <a:pt x="1592" y="416"/>
                </a:cubicBezTo>
                <a:cubicBezTo>
                  <a:pt x="1593" y="415"/>
                  <a:pt x="1593" y="415"/>
                  <a:pt x="1593" y="415"/>
                </a:cubicBezTo>
                <a:cubicBezTo>
                  <a:pt x="1594" y="413"/>
                  <a:pt x="1594" y="413"/>
                  <a:pt x="1594" y="413"/>
                </a:cubicBezTo>
                <a:cubicBezTo>
                  <a:pt x="1592" y="413"/>
                  <a:pt x="1592" y="413"/>
                  <a:pt x="1592" y="413"/>
                </a:cubicBezTo>
                <a:cubicBezTo>
                  <a:pt x="1590" y="411"/>
                  <a:pt x="1590" y="411"/>
                  <a:pt x="1590" y="411"/>
                </a:cubicBezTo>
                <a:cubicBezTo>
                  <a:pt x="1590" y="411"/>
                  <a:pt x="1590" y="411"/>
                  <a:pt x="1590" y="411"/>
                </a:cubicBezTo>
                <a:cubicBezTo>
                  <a:pt x="1590" y="409"/>
                  <a:pt x="1590" y="409"/>
                  <a:pt x="1590" y="409"/>
                </a:cubicBezTo>
                <a:cubicBezTo>
                  <a:pt x="1589" y="408"/>
                  <a:pt x="1589" y="408"/>
                  <a:pt x="1589" y="408"/>
                </a:cubicBezTo>
                <a:cubicBezTo>
                  <a:pt x="1588" y="408"/>
                  <a:pt x="1588" y="408"/>
                  <a:pt x="1588" y="408"/>
                </a:cubicBezTo>
                <a:cubicBezTo>
                  <a:pt x="1588" y="407"/>
                  <a:pt x="1588" y="407"/>
                  <a:pt x="1588" y="407"/>
                </a:cubicBezTo>
                <a:cubicBezTo>
                  <a:pt x="1590" y="406"/>
                  <a:pt x="1590" y="406"/>
                  <a:pt x="1590" y="406"/>
                </a:cubicBezTo>
                <a:cubicBezTo>
                  <a:pt x="1590" y="404"/>
                  <a:pt x="1590" y="404"/>
                  <a:pt x="1590" y="404"/>
                </a:cubicBezTo>
                <a:cubicBezTo>
                  <a:pt x="1589" y="404"/>
                  <a:pt x="1589" y="404"/>
                  <a:pt x="1589" y="404"/>
                </a:cubicBezTo>
                <a:cubicBezTo>
                  <a:pt x="1589" y="402"/>
                  <a:pt x="1589" y="402"/>
                  <a:pt x="1589" y="402"/>
                </a:cubicBezTo>
                <a:cubicBezTo>
                  <a:pt x="1593" y="400"/>
                  <a:pt x="1593" y="400"/>
                  <a:pt x="1593" y="400"/>
                </a:cubicBezTo>
                <a:cubicBezTo>
                  <a:pt x="1592" y="400"/>
                  <a:pt x="1592" y="400"/>
                  <a:pt x="1592" y="400"/>
                </a:cubicBezTo>
                <a:cubicBezTo>
                  <a:pt x="1593" y="398"/>
                  <a:pt x="1593" y="398"/>
                  <a:pt x="1593" y="398"/>
                </a:cubicBezTo>
                <a:cubicBezTo>
                  <a:pt x="1594" y="399"/>
                  <a:pt x="1594" y="399"/>
                  <a:pt x="1594" y="399"/>
                </a:cubicBezTo>
                <a:cubicBezTo>
                  <a:pt x="1596" y="398"/>
                  <a:pt x="1596" y="398"/>
                  <a:pt x="1596" y="398"/>
                </a:cubicBezTo>
                <a:cubicBezTo>
                  <a:pt x="1596" y="395"/>
                  <a:pt x="1596" y="395"/>
                  <a:pt x="1596" y="395"/>
                </a:cubicBezTo>
                <a:cubicBezTo>
                  <a:pt x="1595" y="393"/>
                  <a:pt x="1595" y="393"/>
                  <a:pt x="1595" y="393"/>
                </a:cubicBezTo>
                <a:cubicBezTo>
                  <a:pt x="1596" y="392"/>
                  <a:pt x="1596" y="392"/>
                  <a:pt x="1596" y="392"/>
                </a:cubicBezTo>
                <a:cubicBezTo>
                  <a:pt x="1598" y="392"/>
                  <a:pt x="1598" y="392"/>
                  <a:pt x="1598" y="392"/>
                </a:cubicBezTo>
                <a:cubicBezTo>
                  <a:pt x="1599" y="393"/>
                  <a:pt x="1599" y="393"/>
                  <a:pt x="1599" y="393"/>
                </a:cubicBezTo>
                <a:cubicBezTo>
                  <a:pt x="1600" y="393"/>
                  <a:pt x="1600" y="393"/>
                  <a:pt x="1600" y="393"/>
                </a:cubicBezTo>
                <a:cubicBezTo>
                  <a:pt x="1601" y="393"/>
                  <a:pt x="1601" y="393"/>
                  <a:pt x="1601" y="393"/>
                </a:cubicBezTo>
                <a:cubicBezTo>
                  <a:pt x="1602" y="392"/>
                  <a:pt x="1602" y="392"/>
                  <a:pt x="1602" y="392"/>
                </a:cubicBezTo>
                <a:cubicBezTo>
                  <a:pt x="1602" y="390"/>
                  <a:pt x="1602" y="390"/>
                  <a:pt x="1602" y="390"/>
                </a:cubicBezTo>
                <a:cubicBezTo>
                  <a:pt x="1600" y="388"/>
                  <a:pt x="1600" y="388"/>
                  <a:pt x="1600" y="388"/>
                </a:cubicBezTo>
                <a:cubicBezTo>
                  <a:pt x="1599" y="389"/>
                  <a:pt x="1599" y="389"/>
                  <a:pt x="1599" y="389"/>
                </a:cubicBezTo>
                <a:cubicBezTo>
                  <a:pt x="1597" y="389"/>
                  <a:pt x="1597" y="389"/>
                  <a:pt x="1597" y="389"/>
                </a:cubicBezTo>
                <a:cubicBezTo>
                  <a:pt x="1596" y="388"/>
                  <a:pt x="1596" y="388"/>
                  <a:pt x="1596" y="388"/>
                </a:cubicBezTo>
                <a:cubicBezTo>
                  <a:pt x="1595" y="386"/>
                  <a:pt x="1595" y="386"/>
                  <a:pt x="1595" y="386"/>
                </a:cubicBezTo>
                <a:cubicBezTo>
                  <a:pt x="1594" y="386"/>
                  <a:pt x="1594" y="386"/>
                  <a:pt x="1594" y="386"/>
                </a:cubicBezTo>
                <a:cubicBezTo>
                  <a:pt x="1595" y="385"/>
                  <a:pt x="1595" y="385"/>
                  <a:pt x="1595" y="385"/>
                </a:cubicBezTo>
                <a:cubicBezTo>
                  <a:pt x="1595" y="383"/>
                  <a:pt x="1595" y="383"/>
                  <a:pt x="1595" y="383"/>
                </a:cubicBezTo>
                <a:cubicBezTo>
                  <a:pt x="1593" y="382"/>
                  <a:pt x="1593" y="382"/>
                  <a:pt x="1593" y="382"/>
                </a:cubicBezTo>
                <a:cubicBezTo>
                  <a:pt x="1590" y="382"/>
                  <a:pt x="1590" y="382"/>
                  <a:pt x="1590" y="382"/>
                </a:cubicBezTo>
                <a:cubicBezTo>
                  <a:pt x="1588" y="382"/>
                  <a:pt x="1588" y="382"/>
                  <a:pt x="1588" y="382"/>
                </a:cubicBezTo>
                <a:cubicBezTo>
                  <a:pt x="1587" y="382"/>
                  <a:pt x="1587" y="382"/>
                  <a:pt x="1587" y="382"/>
                </a:cubicBezTo>
                <a:cubicBezTo>
                  <a:pt x="1586" y="383"/>
                  <a:pt x="1586" y="383"/>
                  <a:pt x="1586" y="383"/>
                </a:cubicBezTo>
                <a:cubicBezTo>
                  <a:pt x="1588" y="385"/>
                  <a:pt x="1588" y="385"/>
                  <a:pt x="1588" y="385"/>
                </a:cubicBezTo>
                <a:cubicBezTo>
                  <a:pt x="1587" y="386"/>
                  <a:pt x="1587" y="386"/>
                  <a:pt x="1587" y="386"/>
                </a:cubicBezTo>
                <a:cubicBezTo>
                  <a:pt x="1589" y="388"/>
                  <a:pt x="1589" y="388"/>
                  <a:pt x="1589" y="388"/>
                </a:cubicBezTo>
                <a:cubicBezTo>
                  <a:pt x="1589" y="389"/>
                  <a:pt x="1589" y="389"/>
                  <a:pt x="1589" y="389"/>
                </a:cubicBezTo>
                <a:cubicBezTo>
                  <a:pt x="1587" y="388"/>
                  <a:pt x="1587" y="388"/>
                  <a:pt x="1587" y="388"/>
                </a:cubicBezTo>
                <a:cubicBezTo>
                  <a:pt x="1585" y="388"/>
                  <a:pt x="1585" y="388"/>
                  <a:pt x="1585" y="388"/>
                </a:cubicBezTo>
                <a:cubicBezTo>
                  <a:pt x="1585" y="387"/>
                  <a:pt x="1585" y="387"/>
                  <a:pt x="1585" y="387"/>
                </a:cubicBezTo>
                <a:cubicBezTo>
                  <a:pt x="1586" y="386"/>
                  <a:pt x="1586" y="386"/>
                  <a:pt x="1586" y="386"/>
                </a:cubicBezTo>
                <a:cubicBezTo>
                  <a:pt x="1585" y="384"/>
                  <a:pt x="1585" y="384"/>
                  <a:pt x="1585" y="384"/>
                </a:cubicBezTo>
                <a:cubicBezTo>
                  <a:pt x="1585" y="384"/>
                  <a:pt x="1585" y="384"/>
                  <a:pt x="1585" y="384"/>
                </a:cubicBezTo>
                <a:cubicBezTo>
                  <a:pt x="1583" y="387"/>
                  <a:pt x="1583" y="387"/>
                  <a:pt x="1583" y="387"/>
                </a:cubicBezTo>
                <a:cubicBezTo>
                  <a:pt x="1584" y="388"/>
                  <a:pt x="1584" y="388"/>
                  <a:pt x="1584" y="388"/>
                </a:cubicBezTo>
                <a:cubicBezTo>
                  <a:pt x="1582" y="389"/>
                  <a:pt x="1582" y="389"/>
                  <a:pt x="1582" y="389"/>
                </a:cubicBezTo>
                <a:cubicBezTo>
                  <a:pt x="1581" y="388"/>
                  <a:pt x="1581" y="388"/>
                  <a:pt x="1581" y="388"/>
                </a:cubicBezTo>
                <a:cubicBezTo>
                  <a:pt x="1579" y="388"/>
                  <a:pt x="1579" y="388"/>
                  <a:pt x="1579" y="388"/>
                </a:cubicBezTo>
                <a:cubicBezTo>
                  <a:pt x="1578" y="387"/>
                  <a:pt x="1578" y="387"/>
                  <a:pt x="1578" y="387"/>
                </a:cubicBezTo>
                <a:cubicBezTo>
                  <a:pt x="1577" y="389"/>
                  <a:pt x="1577" y="389"/>
                  <a:pt x="1577" y="389"/>
                </a:cubicBezTo>
                <a:cubicBezTo>
                  <a:pt x="1579" y="390"/>
                  <a:pt x="1579" y="390"/>
                  <a:pt x="1579" y="390"/>
                </a:cubicBezTo>
                <a:cubicBezTo>
                  <a:pt x="1579" y="392"/>
                  <a:pt x="1579" y="392"/>
                  <a:pt x="1579" y="392"/>
                </a:cubicBezTo>
                <a:cubicBezTo>
                  <a:pt x="1577" y="391"/>
                  <a:pt x="1577" y="391"/>
                  <a:pt x="1577" y="391"/>
                </a:cubicBezTo>
                <a:cubicBezTo>
                  <a:pt x="1577" y="392"/>
                  <a:pt x="1577" y="392"/>
                  <a:pt x="1577" y="392"/>
                </a:cubicBezTo>
                <a:cubicBezTo>
                  <a:pt x="1577" y="394"/>
                  <a:pt x="1577" y="394"/>
                  <a:pt x="1577" y="394"/>
                </a:cubicBezTo>
                <a:cubicBezTo>
                  <a:pt x="1578" y="395"/>
                  <a:pt x="1578" y="395"/>
                  <a:pt x="1578" y="395"/>
                </a:cubicBezTo>
                <a:cubicBezTo>
                  <a:pt x="1578" y="397"/>
                  <a:pt x="1578" y="397"/>
                  <a:pt x="1578" y="397"/>
                </a:cubicBezTo>
                <a:cubicBezTo>
                  <a:pt x="1580" y="398"/>
                  <a:pt x="1580" y="398"/>
                  <a:pt x="1580" y="398"/>
                </a:cubicBezTo>
                <a:cubicBezTo>
                  <a:pt x="1577" y="400"/>
                  <a:pt x="1577" y="400"/>
                  <a:pt x="1577" y="400"/>
                </a:cubicBezTo>
                <a:cubicBezTo>
                  <a:pt x="1576" y="403"/>
                  <a:pt x="1576" y="403"/>
                  <a:pt x="1576" y="403"/>
                </a:cubicBezTo>
                <a:cubicBezTo>
                  <a:pt x="1577" y="403"/>
                  <a:pt x="1577" y="403"/>
                  <a:pt x="1577" y="403"/>
                </a:cubicBezTo>
                <a:cubicBezTo>
                  <a:pt x="1578" y="403"/>
                  <a:pt x="1578" y="403"/>
                  <a:pt x="1578" y="403"/>
                </a:cubicBezTo>
                <a:cubicBezTo>
                  <a:pt x="1581" y="405"/>
                  <a:pt x="1581" y="405"/>
                  <a:pt x="1581" y="405"/>
                </a:cubicBezTo>
                <a:cubicBezTo>
                  <a:pt x="1581" y="408"/>
                  <a:pt x="1581" y="408"/>
                  <a:pt x="1581" y="408"/>
                </a:cubicBezTo>
                <a:cubicBezTo>
                  <a:pt x="1580" y="408"/>
                  <a:pt x="1580" y="408"/>
                  <a:pt x="1580" y="408"/>
                </a:cubicBezTo>
                <a:cubicBezTo>
                  <a:pt x="1581" y="410"/>
                  <a:pt x="1581" y="410"/>
                  <a:pt x="1581" y="410"/>
                </a:cubicBezTo>
                <a:cubicBezTo>
                  <a:pt x="1581" y="410"/>
                  <a:pt x="1581" y="410"/>
                  <a:pt x="1581" y="410"/>
                </a:cubicBezTo>
                <a:cubicBezTo>
                  <a:pt x="1581" y="412"/>
                  <a:pt x="1581" y="412"/>
                  <a:pt x="1581" y="412"/>
                </a:cubicBezTo>
                <a:cubicBezTo>
                  <a:pt x="1582" y="413"/>
                  <a:pt x="1582" y="413"/>
                  <a:pt x="1582" y="413"/>
                </a:cubicBezTo>
                <a:cubicBezTo>
                  <a:pt x="1583" y="413"/>
                  <a:pt x="1583" y="413"/>
                  <a:pt x="1583" y="413"/>
                </a:cubicBezTo>
                <a:cubicBezTo>
                  <a:pt x="1583" y="414"/>
                  <a:pt x="1583" y="414"/>
                  <a:pt x="1583" y="414"/>
                </a:cubicBezTo>
                <a:cubicBezTo>
                  <a:pt x="1585" y="416"/>
                  <a:pt x="1585" y="416"/>
                  <a:pt x="1585" y="416"/>
                </a:cubicBezTo>
                <a:cubicBezTo>
                  <a:pt x="1583" y="417"/>
                  <a:pt x="1583" y="417"/>
                  <a:pt x="1583" y="417"/>
                </a:cubicBezTo>
                <a:cubicBezTo>
                  <a:pt x="1582" y="417"/>
                  <a:pt x="1582" y="417"/>
                  <a:pt x="1582" y="417"/>
                </a:cubicBezTo>
                <a:cubicBezTo>
                  <a:pt x="1582" y="419"/>
                  <a:pt x="1582" y="419"/>
                  <a:pt x="1582" y="419"/>
                </a:cubicBezTo>
                <a:cubicBezTo>
                  <a:pt x="1584" y="418"/>
                  <a:pt x="1584" y="418"/>
                  <a:pt x="1584" y="418"/>
                </a:cubicBezTo>
                <a:cubicBezTo>
                  <a:pt x="1584" y="420"/>
                  <a:pt x="1584" y="420"/>
                  <a:pt x="1584" y="420"/>
                </a:cubicBezTo>
                <a:cubicBezTo>
                  <a:pt x="1585" y="422"/>
                  <a:pt x="1585" y="422"/>
                  <a:pt x="1585" y="422"/>
                </a:cubicBezTo>
                <a:cubicBezTo>
                  <a:pt x="1584" y="423"/>
                  <a:pt x="1584" y="423"/>
                  <a:pt x="1584" y="423"/>
                </a:cubicBezTo>
                <a:cubicBezTo>
                  <a:pt x="1584" y="424"/>
                  <a:pt x="1584" y="424"/>
                  <a:pt x="1584" y="424"/>
                </a:cubicBezTo>
                <a:cubicBezTo>
                  <a:pt x="1585" y="425"/>
                  <a:pt x="1585" y="425"/>
                  <a:pt x="1585" y="425"/>
                </a:cubicBezTo>
                <a:cubicBezTo>
                  <a:pt x="1588" y="425"/>
                  <a:pt x="1588" y="425"/>
                  <a:pt x="1588" y="425"/>
                </a:cubicBezTo>
                <a:cubicBezTo>
                  <a:pt x="1591" y="429"/>
                  <a:pt x="1591" y="429"/>
                  <a:pt x="1591" y="429"/>
                </a:cubicBezTo>
                <a:cubicBezTo>
                  <a:pt x="1595" y="430"/>
                  <a:pt x="1595" y="430"/>
                  <a:pt x="1595" y="430"/>
                </a:cubicBezTo>
                <a:cubicBezTo>
                  <a:pt x="1591" y="429"/>
                  <a:pt x="1591" y="429"/>
                  <a:pt x="1591" y="429"/>
                </a:cubicBezTo>
                <a:cubicBezTo>
                  <a:pt x="1587" y="426"/>
                  <a:pt x="1587" y="426"/>
                  <a:pt x="1587" y="426"/>
                </a:cubicBezTo>
                <a:cubicBezTo>
                  <a:pt x="1585" y="427"/>
                  <a:pt x="1585" y="427"/>
                  <a:pt x="1585" y="427"/>
                </a:cubicBezTo>
                <a:cubicBezTo>
                  <a:pt x="1584" y="426"/>
                  <a:pt x="1584" y="426"/>
                  <a:pt x="1584" y="426"/>
                </a:cubicBezTo>
                <a:cubicBezTo>
                  <a:pt x="1582" y="426"/>
                  <a:pt x="1582" y="426"/>
                  <a:pt x="1582" y="426"/>
                </a:cubicBezTo>
                <a:cubicBezTo>
                  <a:pt x="1581" y="428"/>
                  <a:pt x="1581" y="428"/>
                  <a:pt x="1581" y="428"/>
                </a:cubicBezTo>
                <a:cubicBezTo>
                  <a:pt x="1581" y="430"/>
                  <a:pt x="1581" y="430"/>
                  <a:pt x="1581" y="430"/>
                </a:cubicBezTo>
                <a:cubicBezTo>
                  <a:pt x="1581" y="433"/>
                  <a:pt x="1581" y="433"/>
                  <a:pt x="1581" y="433"/>
                </a:cubicBezTo>
                <a:cubicBezTo>
                  <a:pt x="1582" y="435"/>
                  <a:pt x="1582" y="435"/>
                  <a:pt x="1582" y="435"/>
                </a:cubicBezTo>
                <a:cubicBezTo>
                  <a:pt x="1580" y="432"/>
                  <a:pt x="1580" y="432"/>
                  <a:pt x="1580" y="432"/>
                </a:cubicBezTo>
                <a:cubicBezTo>
                  <a:pt x="1580" y="430"/>
                  <a:pt x="1580" y="430"/>
                  <a:pt x="1580" y="430"/>
                </a:cubicBezTo>
                <a:cubicBezTo>
                  <a:pt x="1579" y="429"/>
                  <a:pt x="1579" y="429"/>
                  <a:pt x="1579" y="429"/>
                </a:cubicBezTo>
                <a:cubicBezTo>
                  <a:pt x="1578" y="429"/>
                  <a:pt x="1578" y="429"/>
                  <a:pt x="1578" y="429"/>
                </a:cubicBezTo>
                <a:cubicBezTo>
                  <a:pt x="1578" y="430"/>
                  <a:pt x="1578" y="430"/>
                  <a:pt x="1578" y="430"/>
                </a:cubicBezTo>
                <a:cubicBezTo>
                  <a:pt x="1579" y="432"/>
                  <a:pt x="1579" y="432"/>
                  <a:pt x="1579" y="432"/>
                </a:cubicBezTo>
                <a:cubicBezTo>
                  <a:pt x="1578" y="433"/>
                  <a:pt x="1578" y="433"/>
                  <a:pt x="1578" y="433"/>
                </a:cubicBezTo>
                <a:cubicBezTo>
                  <a:pt x="1576" y="431"/>
                  <a:pt x="1576" y="431"/>
                  <a:pt x="1576" y="431"/>
                </a:cubicBezTo>
                <a:cubicBezTo>
                  <a:pt x="1576" y="429"/>
                  <a:pt x="1576" y="429"/>
                  <a:pt x="1576" y="429"/>
                </a:cubicBezTo>
                <a:cubicBezTo>
                  <a:pt x="1574" y="427"/>
                  <a:pt x="1574" y="427"/>
                  <a:pt x="1574" y="427"/>
                </a:cubicBezTo>
                <a:cubicBezTo>
                  <a:pt x="1572" y="428"/>
                  <a:pt x="1572" y="428"/>
                  <a:pt x="1572" y="428"/>
                </a:cubicBezTo>
                <a:cubicBezTo>
                  <a:pt x="1568" y="429"/>
                  <a:pt x="1568" y="429"/>
                  <a:pt x="1568" y="429"/>
                </a:cubicBezTo>
                <a:cubicBezTo>
                  <a:pt x="1568" y="431"/>
                  <a:pt x="1568" y="431"/>
                  <a:pt x="1568" y="431"/>
                </a:cubicBezTo>
                <a:cubicBezTo>
                  <a:pt x="1568" y="433"/>
                  <a:pt x="1568" y="433"/>
                  <a:pt x="1568" y="433"/>
                </a:cubicBezTo>
                <a:cubicBezTo>
                  <a:pt x="1571" y="433"/>
                  <a:pt x="1571" y="433"/>
                  <a:pt x="1571" y="433"/>
                </a:cubicBezTo>
                <a:cubicBezTo>
                  <a:pt x="1571" y="435"/>
                  <a:pt x="1571" y="435"/>
                  <a:pt x="1571" y="435"/>
                </a:cubicBezTo>
                <a:cubicBezTo>
                  <a:pt x="1571" y="435"/>
                  <a:pt x="1571" y="435"/>
                  <a:pt x="1571" y="435"/>
                </a:cubicBezTo>
                <a:cubicBezTo>
                  <a:pt x="1569" y="435"/>
                  <a:pt x="1569" y="435"/>
                  <a:pt x="1569" y="435"/>
                </a:cubicBezTo>
                <a:cubicBezTo>
                  <a:pt x="1567" y="433"/>
                  <a:pt x="1567" y="433"/>
                  <a:pt x="1567" y="433"/>
                </a:cubicBezTo>
                <a:cubicBezTo>
                  <a:pt x="1565" y="432"/>
                  <a:pt x="1565" y="432"/>
                  <a:pt x="1565" y="432"/>
                </a:cubicBezTo>
                <a:cubicBezTo>
                  <a:pt x="1562" y="432"/>
                  <a:pt x="1562" y="432"/>
                  <a:pt x="1562" y="432"/>
                </a:cubicBezTo>
                <a:cubicBezTo>
                  <a:pt x="1560" y="434"/>
                  <a:pt x="1560" y="434"/>
                  <a:pt x="1560" y="434"/>
                </a:cubicBezTo>
                <a:cubicBezTo>
                  <a:pt x="1558" y="433"/>
                  <a:pt x="1558" y="433"/>
                  <a:pt x="1558" y="433"/>
                </a:cubicBezTo>
                <a:cubicBezTo>
                  <a:pt x="1557" y="434"/>
                  <a:pt x="1557" y="434"/>
                  <a:pt x="1557" y="434"/>
                </a:cubicBezTo>
                <a:cubicBezTo>
                  <a:pt x="1555" y="434"/>
                  <a:pt x="1555" y="434"/>
                  <a:pt x="1555" y="434"/>
                </a:cubicBezTo>
                <a:cubicBezTo>
                  <a:pt x="1552" y="436"/>
                  <a:pt x="1552" y="436"/>
                  <a:pt x="1552" y="436"/>
                </a:cubicBezTo>
                <a:cubicBezTo>
                  <a:pt x="1549" y="438"/>
                  <a:pt x="1549" y="438"/>
                  <a:pt x="1549" y="438"/>
                </a:cubicBezTo>
                <a:cubicBezTo>
                  <a:pt x="1548" y="438"/>
                  <a:pt x="1548" y="438"/>
                  <a:pt x="1548" y="438"/>
                </a:cubicBezTo>
                <a:cubicBezTo>
                  <a:pt x="1546" y="439"/>
                  <a:pt x="1546" y="439"/>
                  <a:pt x="1546" y="439"/>
                </a:cubicBezTo>
                <a:cubicBezTo>
                  <a:pt x="1546" y="441"/>
                  <a:pt x="1546" y="441"/>
                  <a:pt x="1546" y="441"/>
                </a:cubicBezTo>
                <a:cubicBezTo>
                  <a:pt x="1544" y="443"/>
                  <a:pt x="1544" y="443"/>
                  <a:pt x="1544" y="443"/>
                </a:cubicBezTo>
                <a:cubicBezTo>
                  <a:pt x="1544" y="445"/>
                  <a:pt x="1544" y="445"/>
                  <a:pt x="1544" y="445"/>
                </a:cubicBezTo>
                <a:cubicBezTo>
                  <a:pt x="1544" y="447"/>
                  <a:pt x="1544" y="447"/>
                  <a:pt x="1544" y="447"/>
                </a:cubicBezTo>
                <a:cubicBezTo>
                  <a:pt x="1543" y="449"/>
                  <a:pt x="1543" y="449"/>
                  <a:pt x="1543" y="449"/>
                </a:cubicBezTo>
                <a:cubicBezTo>
                  <a:pt x="1542" y="450"/>
                  <a:pt x="1542" y="450"/>
                  <a:pt x="1542" y="450"/>
                </a:cubicBezTo>
                <a:cubicBezTo>
                  <a:pt x="1541" y="451"/>
                  <a:pt x="1541" y="451"/>
                  <a:pt x="1541" y="451"/>
                </a:cubicBezTo>
                <a:cubicBezTo>
                  <a:pt x="1541" y="453"/>
                  <a:pt x="1541" y="453"/>
                  <a:pt x="1541" y="453"/>
                </a:cubicBezTo>
                <a:cubicBezTo>
                  <a:pt x="1543" y="455"/>
                  <a:pt x="1543" y="455"/>
                  <a:pt x="1543" y="455"/>
                </a:cubicBezTo>
                <a:cubicBezTo>
                  <a:pt x="1545" y="455"/>
                  <a:pt x="1545" y="455"/>
                  <a:pt x="1545" y="455"/>
                </a:cubicBezTo>
                <a:cubicBezTo>
                  <a:pt x="1543" y="455"/>
                  <a:pt x="1543" y="455"/>
                  <a:pt x="1543" y="455"/>
                </a:cubicBezTo>
                <a:cubicBezTo>
                  <a:pt x="1542" y="456"/>
                  <a:pt x="1542" y="456"/>
                  <a:pt x="1542" y="456"/>
                </a:cubicBezTo>
                <a:cubicBezTo>
                  <a:pt x="1541" y="457"/>
                  <a:pt x="1541" y="457"/>
                  <a:pt x="1541" y="457"/>
                </a:cubicBezTo>
                <a:cubicBezTo>
                  <a:pt x="1542" y="458"/>
                  <a:pt x="1542" y="458"/>
                  <a:pt x="1542" y="458"/>
                </a:cubicBezTo>
                <a:cubicBezTo>
                  <a:pt x="1543" y="458"/>
                  <a:pt x="1543" y="458"/>
                  <a:pt x="1543" y="458"/>
                </a:cubicBezTo>
                <a:cubicBezTo>
                  <a:pt x="1543" y="459"/>
                  <a:pt x="1543" y="459"/>
                  <a:pt x="1543" y="459"/>
                </a:cubicBezTo>
                <a:cubicBezTo>
                  <a:pt x="1542" y="459"/>
                  <a:pt x="1542" y="459"/>
                  <a:pt x="1542" y="459"/>
                </a:cubicBezTo>
                <a:cubicBezTo>
                  <a:pt x="1540" y="458"/>
                  <a:pt x="1540" y="458"/>
                  <a:pt x="1540" y="458"/>
                </a:cubicBezTo>
                <a:cubicBezTo>
                  <a:pt x="1538" y="457"/>
                  <a:pt x="1538" y="457"/>
                  <a:pt x="1538" y="457"/>
                </a:cubicBezTo>
                <a:cubicBezTo>
                  <a:pt x="1536" y="457"/>
                  <a:pt x="1536" y="457"/>
                  <a:pt x="1536" y="457"/>
                </a:cubicBezTo>
                <a:cubicBezTo>
                  <a:pt x="1537" y="458"/>
                  <a:pt x="1537" y="458"/>
                  <a:pt x="1537" y="458"/>
                </a:cubicBezTo>
                <a:cubicBezTo>
                  <a:pt x="1539" y="459"/>
                  <a:pt x="1539" y="459"/>
                  <a:pt x="1539" y="459"/>
                </a:cubicBezTo>
                <a:cubicBezTo>
                  <a:pt x="1540" y="460"/>
                  <a:pt x="1540" y="460"/>
                  <a:pt x="1540" y="460"/>
                </a:cubicBezTo>
                <a:cubicBezTo>
                  <a:pt x="1541" y="460"/>
                  <a:pt x="1541" y="460"/>
                  <a:pt x="1541" y="460"/>
                </a:cubicBezTo>
                <a:cubicBezTo>
                  <a:pt x="1543" y="461"/>
                  <a:pt x="1543" y="461"/>
                  <a:pt x="1543" y="461"/>
                </a:cubicBezTo>
                <a:cubicBezTo>
                  <a:pt x="1541" y="460"/>
                  <a:pt x="1541" y="460"/>
                  <a:pt x="1541" y="460"/>
                </a:cubicBezTo>
                <a:cubicBezTo>
                  <a:pt x="1540" y="460"/>
                  <a:pt x="1540" y="460"/>
                  <a:pt x="1540" y="460"/>
                </a:cubicBezTo>
                <a:cubicBezTo>
                  <a:pt x="1537" y="459"/>
                  <a:pt x="1537" y="459"/>
                  <a:pt x="1537" y="459"/>
                </a:cubicBezTo>
                <a:cubicBezTo>
                  <a:pt x="1535" y="459"/>
                  <a:pt x="1535" y="459"/>
                  <a:pt x="1535" y="459"/>
                </a:cubicBezTo>
                <a:cubicBezTo>
                  <a:pt x="1535" y="460"/>
                  <a:pt x="1535" y="460"/>
                  <a:pt x="1535" y="460"/>
                </a:cubicBezTo>
                <a:cubicBezTo>
                  <a:pt x="1533" y="461"/>
                  <a:pt x="1533" y="461"/>
                  <a:pt x="1533" y="461"/>
                </a:cubicBezTo>
                <a:cubicBezTo>
                  <a:pt x="1532" y="464"/>
                  <a:pt x="1532" y="464"/>
                  <a:pt x="1532" y="464"/>
                </a:cubicBezTo>
                <a:cubicBezTo>
                  <a:pt x="1531" y="464"/>
                  <a:pt x="1531" y="464"/>
                  <a:pt x="1531" y="464"/>
                </a:cubicBezTo>
                <a:cubicBezTo>
                  <a:pt x="1528" y="465"/>
                  <a:pt x="1528" y="465"/>
                  <a:pt x="1528" y="465"/>
                </a:cubicBezTo>
                <a:cubicBezTo>
                  <a:pt x="1527" y="465"/>
                  <a:pt x="1527" y="465"/>
                  <a:pt x="1527" y="465"/>
                </a:cubicBezTo>
                <a:cubicBezTo>
                  <a:pt x="1524" y="466"/>
                  <a:pt x="1524" y="466"/>
                  <a:pt x="1524" y="466"/>
                </a:cubicBezTo>
                <a:cubicBezTo>
                  <a:pt x="1523" y="468"/>
                  <a:pt x="1523" y="468"/>
                  <a:pt x="1523" y="468"/>
                </a:cubicBezTo>
                <a:cubicBezTo>
                  <a:pt x="1524" y="471"/>
                  <a:pt x="1524" y="471"/>
                  <a:pt x="1524" y="471"/>
                </a:cubicBezTo>
                <a:cubicBezTo>
                  <a:pt x="1523" y="475"/>
                  <a:pt x="1523" y="475"/>
                  <a:pt x="1523" y="475"/>
                </a:cubicBezTo>
                <a:cubicBezTo>
                  <a:pt x="1520" y="477"/>
                  <a:pt x="1520" y="477"/>
                  <a:pt x="1520" y="477"/>
                </a:cubicBezTo>
                <a:cubicBezTo>
                  <a:pt x="1520" y="479"/>
                  <a:pt x="1520" y="479"/>
                  <a:pt x="1520" y="479"/>
                </a:cubicBezTo>
                <a:cubicBezTo>
                  <a:pt x="1517" y="480"/>
                  <a:pt x="1517" y="480"/>
                  <a:pt x="1517" y="480"/>
                </a:cubicBezTo>
                <a:cubicBezTo>
                  <a:pt x="1515" y="480"/>
                  <a:pt x="1515" y="480"/>
                  <a:pt x="1515" y="480"/>
                </a:cubicBezTo>
                <a:cubicBezTo>
                  <a:pt x="1513" y="479"/>
                  <a:pt x="1513" y="479"/>
                  <a:pt x="1513" y="479"/>
                </a:cubicBezTo>
                <a:cubicBezTo>
                  <a:pt x="1510" y="481"/>
                  <a:pt x="1510" y="481"/>
                  <a:pt x="1510" y="481"/>
                </a:cubicBezTo>
                <a:cubicBezTo>
                  <a:pt x="1509" y="483"/>
                  <a:pt x="1509" y="483"/>
                  <a:pt x="1509" y="483"/>
                </a:cubicBezTo>
                <a:cubicBezTo>
                  <a:pt x="1509" y="484"/>
                  <a:pt x="1509" y="484"/>
                  <a:pt x="1509" y="484"/>
                </a:cubicBezTo>
                <a:cubicBezTo>
                  <a:pt x="1511" y="485"/>
                  <a:pt x="1511" y="485"/>
                  <a:pt x="1511" y="485"/>
                </a:cubicBezTo>
                <a:cubicBezTo>
                  <a:pt x="1509" y="486"/>
                  <a:pt x="1509" y="486"/>
                  <a:pt x="1509" y="486"/>
                </a:cubicBezTo>
                <a:cubicBezTo>
                  <a:pt x="1506" y="487"/>
                  <a:pt x="1506" y="487"/>
                  <a:pt x="1506" y="487"/>
                </a:cubicBezTo>
                <a:cubicBezTo>
                  <a:pt x="1502" y="486"/>
                  <a:pt x="1502" y="486"/>
                  <a:pt x="1502" y="486"/>
                </a:cubicBezTo>
                <a:cubicBezTo>
                  <a:pt x="1500" y="485"/>
                  <a:pt x="1500" y="485"/>
                  <a:pt x="1500" y="485"/>
                </a:cubicBezTo>
                <a:cubicBezTo>
                  <a:pt x="1499" y="486"/>
                  <a:pt x="1499" y="486"/>
                  <a:pt x="1499" y="486"/>
                </a:cubicBezTo>
                <a:cubicBezTo>
                  <a:pt x="1498" y="485"/>
                  <a:pt x="1498" y="485"/>
                  <a:pt x="1498" y="485"/>
                </a:cubicBezTo>
                <a:cubicBezTo>
                  <a:pt x="1497" y="484"/>
                  <a:pt x="1497" y="484"/>
                  <a:pt x="1497" y="484"/>
                </a:cubicBezTo>
                <a:cubicBezTo>
                  <a:pt x="1497" y="482"/>
                  <a:pt x="1497" y="482"/>
                  <a:pt x="1497" y="482"/>
                </a:cubicBezTo>
                <a:cubicBezTo>
                  <a:pt x="1496" y="482"/>
                  <a:pt x="1496" y="482"/>
                  <a:pt x="1496" y="482"/>
                </a:cubicBezTo>
                <a:cubicBezTo>
                  <a:pt x="1494" y="482"/>
                  <a:pt x="1494" y="482"/>
                  <a:pt x="1494" y="482"/>
                </a:cubicBezTo>
                <a:cubicBezTo>
                  <a:pt x="1492" y="482"/>
                  <a:pt x="1492" y="482"/>
                  <a:pt x="1492" y="482"/>
                </a:cubicBezTo>
                <a:cubicBezTo>
                  <a:pt x="1491" y="482"/>
                  <a:pt x="1491" y="482"/>
                  <a:pt x="1491" y="482"/>
                </a:cubicBezTo>
                <a:cubicBezTo>
                  <a:pt x="1491" y="484"/>
                  <a:pt x="1491" y="484"/>
                  <a:pt x="1491" y="484"/>
                </a:cubicBezTo>
                <a:cubicBezTo>
                  <a:pt x="1491" y="485"/>
                  <a:pt x="1491" y="485"/>
                  <a:pt x="1491" y="485"/>
                </a:cubicBezTo>
                <a:cubicBezTo>
                  <a:pt x="1494" y="488"/>
                  <a:pt x="1494" y="488"/>
                  <a:pt x="1494" y="488"/>
                </a:cubicBezTo>
                <a:cubicBezTo>
                  <a:pt x="1494" y="489"/>
                  <a:pt x="1494" y="489"/>
                  <a:pt x="1494" y="489"/>
                </a:cubicBezTo>
                <a:cubicBezTo>
                  <a:pt x="1494" y="491"/>
                  <a:pt x="1494" y="491"/>
                  <a:pt x="1494" y="491"/>
                </a:cubicBezTo>
                <a:cubicBezTo>
                  <a:pt x="1494" y="492"/>
                  <a:pt x="1494" y="492"/>
                  <a:pt x="1494" y="492"/>
                </a:cubicBezTo>
                <a:cubicBezTo>
                  <a:pt x="1495" y="494"/>
                  <a:pt x="1495" y="494"/>
                  <a:pt x="1495" y="494"/>
                </a:cubicBezTo>
                <a:cubicBezTo>
                  <a:pt x="1495" y="495"/>
                  <a:pt x="1495" y="495"/>
                  <a:pt x="1495" y="495"/>
                </a:cubicBezTo>
                <a:cubicBezTo>
                  <a:pt x="1491" y="495"/>
                  <a:pt x="1491" y="495"/>
                  <a:pt x="1491" y="495"/>
                </a:cubicBezTo>
                <a:cubicBezTo>
                  <a:pt x="1490" y="495"/>
                  <a:pt x="1490" y="495"/>
                  <a:pt x="1490" y="495"/>
                </a:cubicBezTo>
                <a:cubicBezTo>
                  <a:pt x="1489" y="495"/>
                  <a:pt x="1489" y="495"/>
                  <a:pt x="1489" y="495"/>
                </a:cubicBezTo>
                <a:cubicBezTo>
                  <a:pt x="1487" y="495"/>
                  <a:pt x="1487" y="495"/>
                  <a:pt x="1487" y="495"/>
                </a:cubicBezTo>
                <a:cubicBezTo>
                  <a:pt x="1486" y="495"/>
                  <a:pt x="1486" y="495"/>
                  <a:pt x="1486" y="495"/>
                </a:cubicBezTo>
                <a:cubicBezTo>
                  <a:pt x="1484" y="497"/>
                  <a:pt x="1484" y="497"/>
                  <a:pt x="1484" y="497"/>
                </a:cubicBezTo>
                <a:cubicBezTo>
                  <a:pt x="1481" y="493"/>
                  <a:pt x="1481" y="493"/>
                  <a:pt x="1481" y="493"/>
                </a:cubicBezTo>
                <a:cubicBezTo>
                  <a:pt x="1479" y="492"/>
                  <a:pt x="1479" y="492"/>
                  <a:pt x="1479" y="492"/>
                </a:cubicBezTo>
                <a:cubicBezTo>
                  <a:pt x="1477" y="493"/>
                  <a:pt x="1477" y="493"/>
                  <a:pt x="1477" y="493"/>
                </a:cubicBezTo>
                <a:cubicBezTo>
                  <a:pt x="1475" y="495"/>
                  <a:pt x="1475" y="495"/>
                  <a:pt x="1475" y="495"/>
                </a:cubicBezTo>
                <a:cubicBezTo>
                  <a:pt x="1474" y="494"/>
                  <a:pt x="1474" y="494"/>
                  <a:pt x="1474" y="494"/>
                </a:cubicBezTo>
                <a:cubicBezTo>
                  <a:pt x="1473" y="495"/>
                  <a:pt x="1473" y="495"/>
                  <a:pt x="1473" y="495"/>
                </a:cubicBezTo>
                <a:cubicBezTo>
                  <a:pt x="1472" y="494"/>
                  <a:pt x="1472" y="494"/>
                  <a:pt x="1472" y="494"/>
                </a:cubicBezTo>
                <a:cubicBezTo>
                  <a:pt x="1470" y="495"/>
                  <a:pt x="1470" y="495"/>
                  <a:pt x="1470" y="495"/>
                </a:cubicBezTo>
                <a:cubicBezTo>
                  <a:pt x="1469" y="496"/>
                  <a:pt x="1469" y="496"/>
                  <a:pt x="1469" y="496"/>
                </a:cubicBezTo>
                <a:cubicBezTo>
                  <a:pt x="1466" y="496"/>
                  <a:pt x="1466" y="496"/>
                  <a:pt x="1466" y="496"/>
                </a:cubicBezTo>
                <a:cubicBezTo>
                  <a:pt x="1464" y="498"/>
                  <a:pt x="1464" y="498"/>
                  <a:pt x="1464" y="498"/>
                </a:cubicBezTo>
                <a:cubicBezTo>
                  <a:pt x="1465" y="499"/>
                  <a:pt x="1465" y="499"/>
                  <a:pt x="1465" y="499"/>
                </a:cubicBezTo>
                <a:cubicBezTo>
                  <a:pt x="1467" y="498"/>
                  <a:pt x="1467" y="498"/>
                  <a:pt x="1467" y="498"/>
                </a:cubicBezTo>
                <a:cubicBezTo>
                  <a:pt x="1468" y="499"/>
                  <a:pt x="1468" y="499"/>
                  <a:pt x="1468" y="499"/>
                </a:cubicBezTo>
                <a:cubicBezTo>
                  <a:pt x="1469" y="500"/>
                  <a:pt x="1469" y="500"/>
                  <a:pt x="1469" y="500"/>
                </a:cubicBezTo>
                <a:cubicBezTo>
                  <a:pt x="1467" y="499"/>
                  <a:pt x="1467" y="499"/>
                  <a:pt x="1467" y="499"/>
                </a:cubicBezTo>
                <a:cubicBezTo>
                  <a:pt x="1466" y="499"/>
                  <a:pt x="1466" y="499"/>
                  <a:pt x="1466" y="499"/>
                </a:cubicBezTo>
                <a:cubicBezTo>
                  <a:pt x="1467" y="501"/>
                  <a:pt x="1467" y="501"/>
                  <a:pt x="1467" y="501"/>
                </a:cubicBezTo>
                <a:cubicBezTo>
                  <a:pt x="1467" y="500"/>
                  <a:pt x="1467" y="500"/>
                  <a:pt x="1467" y="500"/>
                </a:cubicBezTo>
                <a:cubicBezTo>
                  <a:pt x="1468" y="500"/>
                  <a:pt x="1468" y="500"/>
                  <a:pt x="1468" y="500"/>
                </a:cubicBezTo>
                <a:cubicBezTo>
                  <a:pt x="1469" y="502"/>
                  <a:pt x="1469" y="502"/>
                  <a:pt x="1469" y="502"/>
                </a:cubicBezTo>
                <a:cubicBezTo>
                  <a:pt x="1468" y="502"/>
                  <a:pt x="1468" y="502"/>
                  <a:pt x="1468" y="502"/>
                </a:cubicBezTo>
                <a:cubicBezTo>
                  <a:pt x="1466" y="503"/>
                  <a:pt x="1466" y="503"/>
                  <a:pt x="1466" y="503"/>
                </a:cubicBezTo>
                <a:cubicBezTo>
                  <a:pt x="1466" y="503"/>
                  <a:pt x="1466" y="503"/>
                  <a:pt x="1466" y="503"/>
                </a:cubicBezTo>
                <a:cubicBezTo>
                  <a:pt x="1468" y="503"/>
                  <a:pt x="1468" y="503"/>
                  <a:pt x="1468" y="503"/>
                </a:cubicBezTo>
                <a:cubicBezTo>
                  <a:pt x="1468" y="506"/>
                  <a:pt x="1468" y="506"/>
                  <a:pt x="1468" y="506"/>
                </a:cubicBezTo>
                <a:cubicBezTo>
                  <a:pt x="1468" y="507"/>
                  <a:pt x="1468" y="507"/>
                  <a:pt x="1468" y="507"/>
                </a:cubicBezTo>
                <a:cubicBezTo>
                  <a:pt x="1470" y="505"/>
                  <a:pt x="1470" y="505"/>
                  <a:pt x="1470" y="505"/>
                </a:cubicBezTo>
                <a:cubicBezTo>
                  <a:pt x="1472" y="506"/>
                  <a:pt x="1472" y="506"/>
                  <a:pt x="1472" y="506"/>
                </a:cubicBezTo>
                <a:cubicBezTo>
                  <a:pt x="1473" y="506"/>
                  <a:pt x="1473" y="506"/>
                  <a:pt x="1473" y="506"/>
                </a:cubicBezTo>
                <a:cubicBezTo>
                  <a:pt x="1476" y="507"/>
                  <a:pt x="1476" y="507"/>
                  <a:pt x="1476" y="507"/>
                </a:cubicBezTo>
                <a:cubicBezTo>
                  <a:pt x="1477" y="508"/>
                  <a:pt x="1477" y="508"/>
                  <a:pt x="1477" y="508"/>
                </a:cubicBezTo>
                <a:cubicBezTo>
                  <a:pt x="1478" y="508"/>
                  <a:pt x="1478" y="508"/>
                  <a:pt x="1478" y="508"/>
                </a:cubicBezTo>
                <a:cubicBezTo>
                  <a:pt x="1480" y="509"/>
                  <a:pt x="1480" y="509"/>
                  <a:pt x="1480" y="509"/>
                </a:cubicBezTo>
                <a:cubicBezTo>
                  <a:pt x="1482" y="508"/>
                  <a:pt x="1482" y="508"/>
                  <a:pt x="1482" y="508"/>
                </a:cubicBezTo>
                <a:cubicBezTo>
                  <a:pt x="1483" y="508"/>
                  <a:pt x="1483" y="508"/>
                  <a:pt x="1483" y="508"/>
                </a:cubicBezTo>
                <a:cubicBezTo>
                  <a:pt x="1482" y="509"/>
                  <a:pt x="1482" y="509"/>
                  <a:pt x="1482" y="509"/>
                </a:cubicBezTo>
                <a:cubicBezTo>
                  <a:pt x="1483" y="510"/>
                  <a:pt x="1483" y="510"/>
                  <a:pt x="1483" y="510"/>
                </a:cubicBezTo>
                <a:cubicBezTo>
                  <a:pt x="1485" y="509"/>
                  <a:pt x="1485" y="509"/>
                  <a:pt x="1485" y="509"/>
                </a:cubicBezTo>
                <a:cubicBezTo>
                  <a:pt x="1486" y="510"/>
                  <a:pt x="1486" y="510"/>
                  <a:pt x="1486" y="510"/>
                </a:cubicBezTo>
                <a:cubicBezTo>
                  <a:pt x="1485" y="512"/>
                  <a:pt x="1485" y="512"/>
                  <a:pt x="1485" y="512"/>
                </a:cubicBezTo>
                <a:cubicBezTo>
                  <a:pt x="1486" y="513"/>
                  <a:pt x="1486" y="513"/>
                  <a:pt x="1486" y="513"/>
                </a:cubicBezTo>
                <a:cubicBezTo>
                  <a:pt x="1487" y="514"/>
                  <a:pt x="1487" y="514"/>
                  <a:pt x="1487" y="514"/>
                </a:cubicBezTo>
                <a:cubicBezTo>
                  <a:pt x="1489" y="512"/>
                  <a:pt x="1489" y="512"/>
                  <a:pt x="1489" y="512"/>
                </a:cubicBezTo>
                <a:cubicBezTo>
                  <a:pt x="1491" y="513"/>
                  <a:pt x="1491" y="513"/>
                  <a:pt x="1491" y="513"/>
                </a:cubicBezTo>
                <a:cubicBezTo>
                  <a:pt x="1492" y="514"/>
                  <a:pt x="1492" y="514"/>
                  <a:pt x="1492" y="514"/>
                </a:cubicBezTo>
                <a:cubicBezTo>
                  <a:pt x="1491" y="513"/>
                  <a:pt x="1491" y="513"/>
                  <a:pt x="1491" y="513"/>
                </a:cubicBezTo>
                <a:cubicBezTo>
                  <a:pt x="1489" y="513"/>
                  <a:pt x="1489" y="513"/>
                  <a:pt x="1489" y="513"/>
                </a:cubicBezTo>
                <a:cubicBezTo>
                  <a:pt x="1488" y="515"/>
                  <a:pt x="1488" y="515"/>
                  <a:pt x="1488" y="515"/>
                </a:cubicBezTo>
                <a:cubicBezTo>
                  <a:pt x="1489" y="516"/>
                  <a:pt x="1489" y="516"/>
                  <a:pt x="1489" y="516"/>
                </a:cubicBezTo>
                <a:cubicBezTo>
                  <a:pt x="1489" y="518"/>
                  <a:pt x="1489" y="518"/>
                  <a:pt x="1489" y="518"/>
                </a:cubicBezTo>
                <a:cubicBezTo>
                  <a:pt x="1488" y="519"/>
                  <a:pt x="1488" y="519"/>
                  <a:pt x="1488" y="519"/>
                </a:cubicBezTo>
                <a:cubicBezTo>
                  <a:pt x="1489" y="521"/>
                  <a:pt x="1489" y="521"/>
                  <a:pt x="1489" y="521"/>
                </a:cubicBezTo>
                <a:cubicBezTo>
                  <a:pt x="1490" y="521"/>
                  <a:pt x="1490" y="521"/>
                  <a:pt x="1490" y="521"/>
                </a:cubicBezTo>
                <a:cubicBezTo>
                  <a:pt x="1493" y="524"/>
                  <a:pt x="1493" y="524"/>
                  <a:pt x="1493" y="524"/>
                </a:cubicBezTo>
                <a:cubicBezTo>
                  <a:pt x="1495" y="524"/>
                  <a:pt x="1495" y="524"/>
                  <a:pt x="1495" y="524"/>
                </a:cubicBezTo>
                <a:cubicBezTo>
                  <a:pt x="1498" y="526"/>
                  <a:pt x="1498" y="526"/>
                  <a:pt x="1498" y="526"/>
                </a:cubicBezTo>
                <a:cubicBezTo>
                  <a:pt x="1498" y="527"/>
                  <a:pt x="1498" y="527"/>
                  <a:pt x="1498" y="527"/>
                </a:cubicBezTo>
                <a:cubicBezTo>
                  <a:pt x="1499" y="529"/>
                  <a:pt x="1499" y="529"/>
                  <a:pt x="1499" y="529"/>
                </a:cubicBezTo>
                <a:cubicBezTo>
                  <a:pt x="1498" y="531"/>
                  <a:pt x="1498" y="531"/>
                  <a:pt x="1498" y="531"/>
                </a:cubicBezTo>
                <a:cubicBezTo>
                  <a:pt x="1497" y="531"/>
                  <a:pt x="1497" y="531"/>
                  <a:pt x="1497" y="531"/>
                </a:cubicBezTo>
                <a:cubicBezTo>
                  <a:pt x="1497" y="533"/>
                  <a:pt x="1497" y="533"/>
                  <a:pt x="1497" y="533"/>
                </a:cubicBezTo>
                <a:cubicBezTo>
                  <a:pt x="1499" y="533"/>
                  <a:pt x="1499" y="533"/>
                  <a:pt x="1499" y="533"/>
                </a:cubicBezTo>
                <a:cubicBezTo>
                  <a:pt x="1502" y="536"/>
                  <a:pt x="1502" y="536"/>
                  <a:pt x="1502" y="536"/>
                </a:cubicBezTo>
                <a:cubicBezTo>
                  <a:pt x="1504" y="541"/>
                  <a:pt x="1504" y="541"/>
                  <a:pt x="1504" y="541"/>
                </a:cubicBezTo>
                <a:cubicBezTo>
                  <a:pt x="1501" y="539"/>
                  <a:pt x="1501" y="539"/>
                  <a:pt x="1501" y="539"/>
                </a:cubicBezTo>
                <a:cubicBezTo>
                  <a:pt x="1501" y="536"/>
                  <a:pt x="1501" y="536"/>
                  <a:pt x="1501" y="536"/>
                </a:cubicBezTo>
                <a:cubicBezTo>
                  <a:pt x="1499" y="535"/>
                  <a:pt x="1499" y="535"/>
                  <a:pt x="1499" y="535"/>
                </a:cubicBezTo>
                <a:cubicBezTo>
                  <a:pt x="1498" y="536"/>
                  <a:pt x="1498" y="536"/>
                  <a:pt x="1498" y="536"/>
                </a:cubicBezTo>
                <a:cubicBezTo>
                  <a:pt x="1497" y="541"/>
                  <a:pt x="1497" y="541"/>
                  <a:pt x="1497" y="541"/>
                </a:cubicBezTo>
                <a:cubicBezTo>
                  <a:pt x="1497" y="545"/>
                  <a:pt x="1497" y="545"/>
                  <a:pt x="1497" y="545"/>
                </a:cubicBezTo>
                <a:cubicBezTo>
                  <a:pt x="1498" y="546"/>
                  <a:pt x="1498" y="546"/>
                  <a:pt x="1498" y="546"/>
                </a:cubicBezTo>
                <a:cubicBezTo>
                  <a:pt x="1497" y="547"/>
                  <a:pt x="1497" y="547"/>
                  <a:pt x="1497" y="547"/>
                </a:cubicBezTo>
                <a:cubicBezTo>
                  <a:pt x="1496" y="554"/>
                  <a:pt x="1496" y="554"/>
                  <a:pt x="1496" y="554"/>
                </a:cubicBezTo>
                <a:cubicBezTo>
                  <a:pt x="1495" y="560"/>
                  <a:pt x="1495" y="560"/>
                  <a:pt x="1495" y="560"/>
                </a:cubicBezTo>
                <a:cubicBezTo>
                  <a:pt x="1492" y="561"/>
                  <a:pt x="1492" y="561"/>
                  <a:pt x="1492" y="561"/>
                </a:cubicBezTo>
                <a:cubicBezTo>
                  <a:pt x="1491" y="562"/>
                  <a:pt x="1491" y="562"/>
                  <a:pt x="1491" y="562"/>
                </a:cubicBezTo>
                <a:cubicBezTo>
                  <a:pt x="1490" y="562"/>
                  <a:pt x="1490" y="562"/>
                  <a:pt x="1490" y="562"/>
                </a:cubicBezTo>
                <a:cubicBezTo>
                  <a:pt x="1489" y="563"/>
                  <a:pt x="1489" y="563"/>
                  <a:pt x="1489" y="563"/>
                </a:cubicBezTo>
                <a:cubicBezTo>
                  <a:pt x="1484" y="560"/>
                  <a:pt x="1484" y="560"/>
                  <a:pt x="1484" y="560"/>
                </a:cubicBezTo>
                <a:cubicBezTo>
                  <a:pt x="1482" y="560"/>
                  <a:pt x="1482" y="560"/>
                  <a:pt x="1482" y="560"/>
                </a:cubicBezTo>
                <a:cubicBezTo>
                  <a:pt x="1480" y="562"/>
                  <a:pt x="1480" y="562"/>
                  <a:pt x="1480" y="562"/>
                </a:cubicBezTo>
                <a:cubicBezTo>
                  <a:pt x="1476" y="561"/>
                  <a:pt x="1476" y="561"/>
                  <a:pt x="1476" y="561"/>
                </a:cubicBezTo>
                <a:cubicBezTo>
                  <a:pt x="1476" y="560"/>
                  <a:pt x="1476" y="560"/>
                  <a:pt x="1476" y="560"/>
                </a:cubicBezTo>
                <a:cubicBezTo>
                  <a:pt x="1472" y="559"/>
                  <a:pt x="1472" y="559"/>
                  <a:pt x="1472" y="559"/>
                </a:cubicBezTo>
                <a:cubicBezTo>
                  <a:pt x="1467" y="561"/>
                  <a:pt x="1467" y="561"/>
                  <a:pt x="1467" y="561"/>
                </a:cubicBezTo>
                <a:cubicBezTo>
                  <a:pt x="1464" y="561"/>
                  <a:pt x="1464" y="561"/>
                  <a:pt x="1464" y="561"/>
                </a:cubicBezTo>
                <a:cubicBezTo>
                  <a:pt x="1457" y="559"/>
                  <a:pt x="1457" y="559"/>
                  <a:pt x="1457" y="559"/>
                </a:cubicBezTo>
                <a:cubicBezTo>
                  <a:pt x="1454" y="558"/>
                  <a:pt x="1454" y="558"/>
                  <a:pt x="1454" y="558"/>
                </a:cubicBezTo>
                <a:cubicBezTo>
                  <a:pt x="1453" y="557"/>
                  <a:pt x="1453" y="557"/>
                  <a:pt x="1453" y="557"/>
                </a:cubicBezTo>
                <a:cubicBezTo>
                  <a:pt x="1450" y="558"/>
                  <a:pt x="1450" y="558"/>
                  <a:pt x="1450" y="558"/>
                </a:cubicBezTo>
                <a:cubicBezTo>
                  <a:pt x="1448" y="559"/>
                  <a:pt x="1448" y="559"/>
                  <a:pt x="1448" y="559"/>
                </a:cubicBezTo>
                <a:cubicBezTo>
                  <a:pt x="1445" y="558"/>
                  <a:pt x="1445" y="558"/>
                  <a:pt x="1445" y="558"/>
                </a:cubicBezTo>
                <a:cubicBezTo>
                  <a:pt x="1443" y="558"/>
                  <a:pt x="1443" y="558"/>
                  <a:pt x="1443" y="558"/>
                </a:cubicBezTo>
                <a:cubicBezTo>
                  <a:pt x="1441" y="560"/>
                  <a:pt x="1441" y="560"/>
                  <a:pt x="1441" y="560"/>
                </a:cubicBezTo>
                <a:cubicBezTo>
                  <a:pt x="1439" y="557"/>
                  <a:pt x="1439" y="557"/>
                  <a:pt x="1439" y="557"/>
                </a:cubicBezTo>
                <a:cubicBezTo>
                  <a:pt x="1437" y="556"/>
                  <a:pt x="1437" y="556"/>
                  <a:pt x="1437" y="556"/>
                </a:cubicBezTo>
                <a:cubicBezTo>
                  <a:pt x="1435" y="557"/>
                  <a:pt x="1435" y="557"/>
                  <a:pt x="1435" y="557"/>
                </a:cubicBezTo>
                <a:cubicBezTo>
                  <a:pt x="1435" y="557"/>
                  <a:pt x="1435" y="557"/>
                  <a:pt x="1435" y="557"/>
                </a:cubicBezTo>
                <a:cubicBezTo>
                  <a:pt x="1431" y="559"/>
                  <a:pt x="1431" y="559"/>
                  <a:pt x="1431" y="559"/>
                </a:cubicBezTo>
                <a:cubicBezTo>
                  <a:pt x="1431" y="560"/>
                  <a:pt x="1431" y="560"/>
                  <a:pt x="1431" y="560"/>
                </a:cubicBezTo>
                <a:cubicBezTo>
                  <a:pt x="1432" y="561"/>
                  <a:pt x="1432" y="561"/>
                  <a:pt x="1432" y="561"/>
                </a:cubicBezTo>
                <a:cubicBezTo>
                  <a:pt x="1431" y="562"/>
                  <a:pt x="1431" y="562"/>
                  <a:pt x="1431" y="562"/>
                </a:cubicBezTo>
                <a:cubicBezTo>
                  <a:pt x="1428" y="563"/>
                  <a:pt x="1428" y="563"/>
                  <a:pt x="1428" y="563"/>
                </a:cubicBezTo>
                <a:cubicBezTo>
                  <a:pt x="1426" y="562"/>
                  <a:pt x="1426" y="562"/>
                  <a:pt x="1426" y="562"/>
                </a:cubicBezTo>
                <a:cubicBezTo>
                  <a:pt x="1422" y="563"/>
                  <a:pt x="1422" y="563"/>
                  <a:pt x="1422" y="563"/>
                </a:cubicBezTo>
                <a:cubicBezTo>
                  <a:pt x="1421" y="566"/>
                  <a:pt x="1421" y="566"/>
                  <a:pt x="1421" y="566"/>
                </a:cubicBezTo>
                <a:cubicBezTo>
                  <a:pt x="1422" y="568"/>
                  <a:pt x="1422" y="568"/>
                  <a:pt x="1422" y="568"/>
                </a:cubicBezTo>
                <a:cubicBezTo>
                  <a:pt x="1424" y="567"/>
                  <a:pt x="1424" y="567"/>
                  <a:pt x="1424" y="567"/>
                </a:cubicBezTo>
                <a:cubicBezTo>
                  <a:pt x="1424" y="568"/>
                  <a:pt x="1424" y="568"/>
                  <a:pt x="1424" y="568"/>
                </a:cubicBezTo>
                <a:cubicBezTo>
                  <a:pt x="1424" y="569"/>
                  <a:pt x="1424" y="569"/>
                  <a:pt x="1424" y="569"/>
                </a:cubicBezTo>
                <a:cubicBezTo>
                  <a:pt x="1424" y="572"/>
                  <a:pt x="1424" y="572"/>
                  <a:pt x="1424" y="572"/>
                </a:cubicBezTo>
                <a:cubicBezTo>
                  <a:pt x="1425" y="572"/>
                  <a:pt x="1425" y="572"/>
                  <a:pt x="1425" y="572"/>
                </a:cubicBezTo>
                <a:cubicBezTo>
                  <a:pt x="1426" y="570"/>
                  <a:pt x="1426" y="570"/>
                  <a:pt x="1426" y="570"/>
                </a:cubicBezTo>
                <a:cubicBezTo>
                  <a:pt x="1426" y="572"/>
                  <a:pt x="1426" y="572"/>
                  <a:pt x="1426" y="572"/>
                </a:cubicBezTo>
                <a:cubicBezTo>
                  <a:pt x="1427" y="573"/>
                  <a:pt x="1427" y="573"/>
                  <a:pt x="1427" y="573"/>
                </a:cubicBezTo>
                <a:cubicBezTo>
                  <a:pt x="1425" y="574"/>
                  <a:pt x="1425" y="574"/>
                  <a:pt x="1425" y="574"/>
                </a:cubicBezTo>
                <a:cubicBezTo>
                  <a:pt x="1427" y="575"/>
                  <a:pt x="1427" y="575"/>
                  <a:pt x="1427" y="575"/>
                </a:cubicBezTo>
                <a:cubicBezTo>
                  <a:pt x="1425" y="577"/>
                  <a:pt x="1425" y="577"/>
                  <a:pt x="1425" y="577"/>
                </a:cubicBezTo>
                <a:cubicBezTo>
                  <a:pt x="1425" y="577"/>
                  <a:pt x="1425" y="577"/>
                  <a:pt x="1425" y="577"/>
                </a:cubicBezTo>
                <a:cubicBezTo>
                  <a:pt x="1425" y="580"/>
                  <a:pt x="1425" y="580"/>
                  <a:pt x="1425" y="580"/>
                </a:cubicBezTo>
                <a:cubicBezTo>
                  <a:pt x="1426" y="583"/>
                  <a:pt x="1426" y="583"/>
                  <a:pt x="1426" y="583"/>
                </a:cubicBezTo>
                <a:cubicBezTo>
                  <a:pt x="1426" y="589"/>
                  <a:pt x="1426" y="589"/>
                  <a:pt x="1426" y="589"/>
                </a:cubicBezTo>
                <a:cubicBezTo>
                  <a:pt x="1426" y="590"/>
                  <a:pt x="1426" y="590"/>
                  <a:pt x="1426" y="590"/>
                </a:cubicBezTo>
                <a:cubicBezTo>
                  <a:pt x="1425" y="593"/>
                  <a:pt x="1425" y="593"/>
                  <a:pt x="1425" y="593"/>
                </a:cubicBezTo>
                <a:cubicBezTo>
                  <a:pt x="1427" y="595"/>
                  <a:pt x="1427" y="595"/>
                  <a:pt x="1427" y="595"/>
                </a:cubicBezTo>
                <a:cubicBezTo>
                  <a:pt x="1426" y="596"/>
                  <a:pt x="1426" y="596"/>
                  <a:pt x="1426" y="596"/>
                </a:cubicBezTo>
                <a:cubicBezTo>
                  <a:pt x="1425" y="599"/>
                  <a:pt x="1425" y="599"/>
                  <a:pt x="1425" y="599"/>
                </a:cubicBezTo>
                <a:cubicBezTo>
                  <a:pt x="1424" y="602"/>
                  <a:pt x="1424" y="602"/>
                  <a:pt x="1424" y="602"/>
                </a:cubicBezTo>
                <a:cubicBezTo>
                  <a:pt x="1422" y="605"/>
                  <a:pt x="1422" y="605"/>
                  <a:pt x="1422" y="605"/>
                </a:cubicBezTo>
                <a:cubicBezTo>
                  <a:pt x="1422" y="607"/>
                  <a:pt x="1422" y="607"/>
                  <a:pt x="1422" y="607"/>
                </a:cubicBezTo>
                <a:cubicBezTo>
                  <a:pt x="1419" y="611"/>
                  <a:pt x="1419" y="611"/>
                  <a:pt x="1419" y="611"/>
                </a:cubicBezTo>
                <a:cubicBezTo>
                  <a:pt x="1418" y="617"/>
                  <a:pt x="1418" y="617"/>
                  <a:pt x="1418" y="617"/>
                </a:cubicBezTo>
                <a:cubicBezTo>
                  <a:pt x="1418" y="619"/>
                  <a:pt x="1418" y="619"/>
                  <a:pt x="1418" y="619"/>
                </a:cubicBezTo>
                <a:cubicBezTo>
                  <a:pt x="1420" y="619"/>
                  <a:pt x="1420" y="619"/>
                  <a:pt x="1420" y="619"/>
                </a:cubicBezTo>
                <a:cubicBezTo>
                  <a:pt x="1421" y="617"/>
                  <a:pt x="1421" y="617"/>
                  <a:pt x="1421" y="617"/>
                </a:cubicBezTo>
                <a:cubicBezTo>
                  <a:pt x="1423" y="616"/>
                  <a:pt x="1423" y="616"/>
                  <a:pt x="1423" y="616"/>
                </a:cubicBezTo>
                <a:cubicBezTo>
                  <a:pt x="1423" y="617"/>
                  <a:pt x="1423" y="617"/>
                  <a:pt x="1423" y="617"/>
                </a:cubicBezTo>
                <a:cubicBezTo>
                  <a:pt x="1423" y="618"/>
                  <a:pt x="1423" y="618"/>
                  <a:pt x="1423" y="618"/>
                </a:cubicBezTo>
                <a:cubicBezTo>
                  <a:pt x="1420" y="620"/>
                  <a:pt x="1420" y="620"/>
                  <a:pt x="1420" y="620"/>
                </a:cubicBezTo>
                <a:cubicBezTo>
                  <a:pt x="1420" y="622"/>
                  <a:pt x="1420" y="622"/>
                  <a:pt x="1420" y="622"/>
                </a:cubicBezTo>
                <a:cubicBezTo>
                  <a:pt x="1421" y="623"/>
                  <a:pt x="1421" y="623"/>
                  <a:pt x="1421" y="623"/>
                </a:cubicBezTo>
                <a:cubicBezTo>
                  <a:pt x="1423" y="621"/>
                  <a:pt x="1423" y="621"/>
                  <a:pt x="1423" y="621"/>
                </a:cubicBezTo>
                <a:cubicBezTo>
                  <a:pt x="1425" y="621"/>
                  <a:pt x="1425" y="621"/>
                  <a:pt x="1425" y="621"/>
                </a:cubicBezTo>
                <a:cubicBezTo>
                  <a:pt x="1424" y="623"/>
                  <a:pt x="1424" y="623"/>
                  <a:pt x="1424" y="623"/>
                </a:cubicBezTo>
                <a:cubicBezTo>
                  <a:pt x="1425" y="625"/>
                  <a:pt x="1425" y="625"/>
                  <a:pt x="1425" y="625"/>
                </a:cubicBezTo>
                <a:cubicBezTo>
                  <a:pt x="1424" y="628"/>
                  <a:pt x="1424" y="628"/>
                  <a:pt x="1424" y="628"/>
                </a:cubicBezTo>
                <a:cubicBezTo>
                  <a:pt x="1424" y="633"/>
                  <a:pt x="1424" y="633"/>
                  <a:pt x="1424" y="633"/>
                </a:cubicBezTo>
                <a:cubicBezTo>
                  <a:pt x="1423" y="637"/>
                  <a:pt x="1423" y="637"/>
                  <a:pt x="1423" y="637"/>
                </a:cubicBezTo>
                <a:cubicBezTo>
                  <a:pt x="1422" y="638"/>
                  <a:pt x="1422" y="638"/>
                  <a:pt x="1422" y="638"/>
                </a:cubicBezTo>
                <a:cubicBezTo>
                  <a:pt x="1423" y="639"/>
                  <a:pt x="1423" y="639"/>
                  <a:pt x="1423" y="639"/>
                </a:cubicBezTo>
                <a:cubicBezTo>
                  <a:pt x="1426" y="637"/>
                  <a:pt x="1426" y="637"/>
                  <a:pt x="1426" y="637"/>
                </a:cubicBezTo>
                <a:cubicBezTo>
                  <a:pt x="1430" y="638"/>
                  <a:pt x="1430" y="638"/>
                  <a:pt x="1430" y="638"/>
                </a:cubicBezTo>
                <a:cubicBezTo>
                  <a:pt x="1432" y="640"/>
                  <a:pt x="1432" y="640"/>
                  <a:pt x="1432" y="640"/>
                </a:cubicBezTo>
                <a:cubicBezTo>
                  <a:pt x="1435" y="638"/>
                  <a:pt x="1435" y="638"/>
                  <a:pt x="1435" y="638"/>
                </a:cubicBezTo>
                <a:cubicBezTo>
                  <a:pt x="1438" y="638"/>
                  <a:pt x="1438" y="638"/>
                  <a:pt x="1438" y="638"/>
                </a:cubicBezTo>
                <a:cubicBezTo>
                  <a:pt x="1438" y="637"/>
                  <a:pt x="1438" y="637"/>
                  <a:pt x="1438" y="637"/>
                </a:cubicBezTo>
                <a:cubicBezTo>
                  <a:pt x="1438" y="637"/>
                  <a:pt x="1438" y="637"/>
                  <a:pt x="1438" y="637"/>
                </a:cubicBezTo>
                <a:cubicBezTo>
                  <a:pt x="1440" y="637"/>
                  <a:pt x="1440" y="637"/>
                  <a:pt x="1440" y="637"/>
                </a:cubicBezTo>
                <a:cubicBezTo>
                  <a:pt x="1443" y="638"/>
                  <a:pt x="1443" y="638"/>
                  <a:pt x="1443" y="638"/>
                </a:cubicBezTo>
                <a:cubicBezTo>
                  <a:pt x="1447" y="642"/>
                  <a:pt x="1447" y="642"/>
                  <a:pt x="1447" y="642"/>
                </a:cubicBezTo>
                <a:cubicBezTo>
                  <a:pt x="1447" y="642"/>
                  <a:pt x="1447" y="642"/>
                  <a:pt x="1447" y="642"/>
                </a:cubicBezTo>
                <a:cubicBezTo>
                  <a:pt x="1449" y="647"/>
                  <a:pt x="1449" y="647"/>
                  <a:pt x="1449" y="647"/>
                </a:cubicBezTo>
                <a:cubicBezTo>
                  <a:pt x="1452" y="650"/>
                  <a:pt x="1452" y="650"/>
                  <a:pt x="1452" y="650"/>
                </a:cubicBezTo>
                <a:cubicBezTo>
                  <a:pt x="1455" y="651"/>
                  <a:pt x="1455" y="651"/>
                  <a:pt x="1455" y="651"/>
                </a:cubicBezTo>
                <a:cubicBezTo>
                  <a:pt x="1458" y="649"/>
                  <a:pt x="1458" y="649"/>
                  <a:pt x="1458" y="649"/>
                </a:cubicBezTo>
                <a:cubicBezTo>
                  <a:pt x="1458" y="647"/>
                  <a:pt x="1458" y="647"/>
                  <a:pt x="1458" y="647"/>
                </a:cubicBezTo>
                <a:cubicBezTo>
                  <a:pt x="1460" y="646"/>
                  <a:pt x="1460" y="646"/>
                  <a:pt x="1460" y="646"/>
                </a:cubicBezTo>
                <a:cubicBezTo>
                  <a:pt x="1464" y="646"/>
                  <a:pt x="1464" y="646"/>
                  <a:pt x="1464" y="646"/>
                </a:cubicBezTo>
                <a:cubicBezTo>
                  <a:pt x="1467" y="643"/>
                  <a:pt x="1467" y="643"/>
                  <a:pt x="1467" y="643"/>
                </a:cubicBezTo>
                <a:cubicBezTo>
                  <a:pt x="1470" y="642"/>
                  <a:pt x="1470" y="642"/>
                  <a:pt x="1470" y="642"/>
                </a:cubicBezTo>
                <a:cubicBezTo>
                  <a:pt x="1472" y="641"/>
                  <a:pt x="1472" y="641"/>
                  <a:pt x="1472" y="641"/>
                </a:cubicBezTo>
                <a:cubicBezTo>
                  <a:pt x="1476" y="642"/>
                  <a:pt x="1476" y="642"/>
                  <a:pt x="1476" y="642"/>
                </a:cubicBezTo>
                <a:cubicBezTo>
                  <a:pt x="1479" y="643"/>
                  <a:pt x="1479" y="643"/>
                  <a:pt x="1479" y="643"/>
                </a:cubicBezTo>
                <a:cubicBezTo>
                  <a:pt x="1480" y="642"/>
                  <a:pt x="1480" y="642"/>
                  <a:pt x="1480" y="642"/>
                </a:cubicBezTo>
                <a:cubicBezTo>
                  <a:pt x="1481" y="642"/>
                  <a:pt x="1481" y="642"/>
                  <a:pt x="1481" y="642"/>
                </a:cubicBezTo>
                <a:cubicBezTo>
                  <a:pt x="1483" y="643"/>
                  <a:pt x="1483" y="643"/>
                  <a:pt x="1483" y="643"/>
                </a:cubicBezTo>
                <a:cubicBezTo>
                  <a:pt x="1485" y="642"/>
                  <a:pt x="1485" y="642"/>
                  <a:pt x="1485" y="642"/>
                </a:cubicBezTo>
                <a:cubicBezTo>
                  <a:pt x="1486" y="640"/>
                  <a:pt x="1486" y="640"/>
                  <a:pt x="1486" y="640"/>
                </a:cubicBezTo>
                <a:cubicBezTo>
                  <a:pt x="1488" y="642"/>
                  <a:pt x="1488" y="642"/>
                  <a:pt x="1488" y="642"/>
                </a:cubicBezTo>
                <a:cubicBezTo>
                  <a:pt x="1490" y="643"/>
                  <a:pt x="1490" y="643"/>
                  <a:pt x="1490" y="643"/>
                </a:cubicBezTo>
                <a:cubicBezTo>
                  <a:pt x="1492" y="639"/>
                  <a:pt x="1492" y="639"/>
                  <a:pt x="1492" y="639"/>
                </a:cubicBezTo>
                <a:cubicBezTo>
                  <a:pt x="1492" y="637"/>
                  <a:pt x="1492" y="637"/>
                  <a:pt x="1492" y="637"/>
                </a:cubicBezTo>
                <a:cubicBezTo>
                  <a:pt x="1498" y="634"/>
                  <a:pt x="1498" y="634"/>
                  <a:pt x="1498" y="634"/>
                </a:cubicBezTo>
                <a:cubicBezTo>
                  <a:pt x="1502" y="634"/>
                  <a:pt x="1502" y="634"/>
                  <a:pt x="1502" y="634"/>
                </a:cubicBezTo>
                <a:cubicBezTo>
                  <a:pt x="1503" y="633"/>
                  <a:pt x="1503" y="633"/>
                  <a:pt x="1503" y="633"/>
                </a:cubicBezTo>
                <a:cubicBezTo>
                  <a:pt x="1502" y="632"/>
                  <a:pt x="1502" y="632"/>
                  <a:pt x="1502" y="632"/>
                </a:cubicBezTo>
                <a:cubicBezTo>
                  <a:pt x="1502" y="629"/>
                  <a:pt x="1502" y="629"/>
                  <a:pt x="1502" y="629"/>
                </a:cubicBezTo>
                <a:cubicBezTo>
                  <a:pt x="1505" y="624"/>
                  <a:pt x="1505" y="624"/>
                  <a:pt x="1505" y="624"/>
                </a:cubicBezTo>
                <a:cubicBezTo>
                  <a:pt x="1505" y="622"/>
                  <a:pt x="1505" y="622"/>
                  <a:pt x="1505" y="622"/>
                </a:cubicBezTo>
                <a:cubicBezTo>
                  <a:pt x="1509" y="621"/>
                  <a:pt x="1509" y="621"/>
                  <a:pt x="1509" y="621"/>
                </a:cubicBezTo>
                <a:cubicBezTo>
                  <a:pt x="1511" y="619"/>
                  <a:pt x="1511" y="619"/>
                  <a:pt x="1511" y="619"/>
                </a:cubicBezTo>
                <a:cubicBezTo>
                  <a:pt x="1508" y="615"/>
                  <a:pt x="1508" y="615"/>
                  <a:pt x="1508" y="615"/>
                </a:cubicBezTo>
                <a:cubicBezTo>
                  <a:pt x="1507" y="615"/>
                  <a:pt x="1507" y="615"/>
                  <a:pt x="1507" y="615"/>
                </a:cubicBezTo>
                <a:cubicBezTo>
                  <a:pt x="1506" y="613"/>
                  <a:pt x="1506" y="613"/>
                  <a:pt x="1506" y="613"/>
                </a:cubicBezTo>
                <a:cubicBezTo>
                  <a:pt x="1505" y="610"/>
                  <a:pt x="1505" y="610"/>
                  <a:pt x="1505" y="610"/>
                </a:cubicBezTo>
                <a:cubicBezTo>
                  <a:pt x="1506" y="608"/>
                  <a:pt x="1506" y="608"/>
                  <a:pt x="1506" y="608"/>
                </a:cubicBezTo>
                <a:cubicBezTo>
                  <a:pt x="1510" y="602"/>
                  <a:pt x="1510" y="602"/>
                  <a:pt x="1510" y="602"/>
                </a:cubicBezTo>
                <a:cubicBezTo>
                  <a:pt x="1512" y="601"/>
                  <a:pt x="1512" y="601"/>
                  <a:pt x="1512" y="601"/>
                </a:cubicBezTo>
                <a:cubicBezTo>
                  <a:pt x="1515" y="596"/>
                  <a:pt x="1515" y="596"/>
                  <a:pt x="1515" y="596"/>
                </a:cubicBezTo>
                <a:cubicBezTo>
                  <a:pt x="1516" y="596"/>
                  <a:pt x="1516" y="596"/>
                  <a:pt x="1516" y="596"/>
                </a:cubicBezTo>
                <a:cubicBezTo>
                  <a:pt x="1515" y="596"/>
                  <a:pt x="1515" y="596"/>
                  <a:pt x="1515" y="596"/>
                </a:cubicBezTo>
                <a:cubicBezTo>
                  <a:pt x="1516" y="597"/>
                  <a:pt x="1516" y="597"/>
                  <a:pt x="1516" y="597"/>
                </a:cubicBezTo>
                <a:cubicBezTo>
                  <a:pt x="1517" y="596"/>
                  <a:pt x="1517" y="596"/>
                  <a:pt x="1517" y="596"/>
                </a:cubicBezTo>
                <a:cubicBezTo>
                  <a:pt x="1517" y="593"/>
                  <a:pt x="1517" y="593"/>
                  <a:pt x="1517" y="593"/>
                </a:cubicBezTo>
                <a:cubicBezTo>
                  <a:pt x="1516" y="592"/>
                  <a:pt x="1516" y="592"/>
                  <a:pt x="1516" y="592"/>
                </a:cubicBezTo>
                <a:cubicBezTo>
                  <a:pt x="1519" y="591"/>
                  <a:pt x="1519" y="591"/>
                  <a:pt x="1519" y="591"/>
                </a:cubicBezTo>
                <a:cubicBezTo>
                  <a:pt x="1521" y="589"/>
                  <a:pt x="1521" y="589"/>
                  <a:pt x="1521" y="589"/>
                </a:cubicBezTo>
                <a:cubicBezTo>
                  <a:pt x="1525" y="590"/>
                  <a:pt x="1525" y="590"/>
                  <a:pt x="1525" y="590"/>
                </a:cubicBezTo>
                <a:cubicBezTo>
                  <a:pt x="1525" y="590"/>
                  <a:pt x="1528" y="588"/>
                  <a:pt x="1528" y="588"/>
                </a:cubicBezTo>
                <a:cubicBezTo>
                  <a:pt x="1528" y="588"/>
                  <a:pt x="1530" y="586"/>
                  <a:pt x="1530" y="586"/>
                </a:cubicBezTo>
                <a:cubicBezTo>
                  <a:pt x="1534" y="584"/>
                  <a:pt x="1534" y="584"/>
                  <a:pt x="1534" y="584"/>
                </a:cubicBezTo>
                <a:cubicBezTo>
                  <a:pt x="1535" y="582"/>
                  <a:pt x="1535" y="582"/>
                  <a:pt x="1535" y="582"/>
                </a:cubicBezTo>
                <a:cubicBezTo>
                  <a:pt x="1535" y="579"/>
                  <a:pt x="1535" y="579"/>
                  <a:pt x="1535" y="579"/>
                </a:cubicBezTo>
                <a:cubicBezTo>
                  <a:pt x="1535" y="576"/>
                  <a:pt x="1535" y="576"/>
                  <a:pt x="1535" y="576"/>
                </a:cubicBezTo>
                <a:cubicBezTo>
                  <a:pt x="1536" y="575"/>
                  <a:pt x="1536" y="575"/>
                  <a:pt x="1536" y="575"/>
                </a:cubicBezTo>
                <a:cubicBezTo>
                  <a:pt x="1536" y="574"/>
                  <a:pt x="1536" y="574"/>
                  <a:pt x="1536" y="574"/>
                </a:cubicBezTo>
                <a:cubicBezTo>
                  <a:pt x="1536" y="573"/>
                  <a:pt x="1536" y="573"/>
                  <a:pt x="1536" y="573"/>
                </a:cubicBezTo>
                <a:cubicBezTo>
                  <a:pt x="1535" y="570"/>
                  <a:pt x="1535" y="570"/>
                  <a:pt x="1535" y="570"/>
                </a:cubicBezTo>
                <a:cubicBezTo>
                  <a:pt x="1536" y="567"/>
                  <a:pt x="1536" y="567"/>
                  <a:pt x="1536" y="567"/>
                </a:cubicBezTo>
                <a:cubicBezTo>
                  <a:pt x="1536" y="565"/>
                  <a:pt x="1536" y="565"/>
                  <a:pt x="1536" y="565"/>
                </a:cubicBezTo>
                <a:cubicBezTo>
                  <a:pt x="1538" y="563"/>
                  <a:pt x="1538" y="563"/>
                  <a:pt x="1538" y="563"/>
                </a:cubicBezTo>
                <a:cubicBezTo>
                  <a:pt x="1542" y="559"/>
                  <a:pt x="1542" y="559"/>
                  <a:pt x="1542" y="559"/>
                </a:cubicBezTo>
                <a:cubicBezTo>
                  <a:pt x="1543" y="559"/>
                  <a:pt x="1543" y="559"/>
                  <a:pt x="1543" y="559"/>
                </a:cubicBezTo>
                <a:cubicBezTo>
                  <a:pt x="1544" y="560"/>
                  <a:pt x="1544" y="560"/>
                  <a:pt x="1544" y="560"/>
                </a:cubicBezTo>
                <a:cubicBezTo>
                  <a:pt x="1547" y="560"/>
                  <a:pt x="1547" y="560"/>
                  <a:pt x="1547" y="560"/>
                </a:cubicBezTo>
                <a:cubicBezTo>
                  <a:pt x="1549" y="562"/>
                  <a:pt x="1549" y="562"/>
                  <a:pt x="1549" y="562"/>
                </a:cubicBezTo>
                <a:cubicBezTo>
                  <a:pt x="1551" y="562"/>
                  <a:pt x="1551" y="562"/>
                  <a:pt x="1551" y="562"/>
                </a:cubicBezTo>
                <a:cubicBezTo>
                  <a:pt x="1552" y="561"/>
                  <a:pt x="1552" y="561"/>
                  <a:pt x="1552" y="561"/>
                </a:cubicBezTo>
                <a:cubicBezTo>
                  <a:pt x="1554" y="560"/>
                  <a:pt x="1554" y="560"/>
                  <a:pt x="1554" y="560"/>
                </a:cubicBezTo>
                <a:cubicBezTo>
                  <a:pt x="1560" y="564"/>
                  <a:pt x="1560" y="564"/>
                  <a:pt x="1560" y="564"/>
                </a:cubicBezTo>
                <a:cubicBezTo>
                  <a:pt x="1562" y="566"/>
                  <a:pt x="1562" y="566"/>
                  <a:pt x="1562" y="566"/>
                </a:cubicBezTo>
                <a:cubicBezTo>
                  <a:pt x="1566" y="566"/>
                  <a:pt x="1566" y="566"/>
                  <a:pt x="1566" y="566"/>
                </a:cubicBezTo>
                <a:cubicBezTo>
                  <a:pt x="1568" y="564"/>
                  <a:pt x="1568" y="564"/>
                  <a:pt x="1568" y="564"/>
                </a:cubicBezTo>
                <a:cubicBezTo>
                  <a:pt x="1568" y="563"/>
                  <a:pt x="1568" y="563"/>
                  <a:pt x="1568" y="563"/>
                </a:cubicBezTo>
                <a:cubicBezTo>
                  <a:pt x="1569" y="561"/>
                  <a:pt x="1569" y="561"/>
                  <a:pt x="1569" y="561"/>
                </a:cubicBezTo>
                <a:cubicBezTo>
                  <a:pt x="1576" y="556"/>
                  <a:pt x="1576" y="556"/>
                  <a:pt x="1576" y="556"/>
                </a:cubicBezTo>
                <a:cubicBezTo>
                  <a:pt x="1576" y="556"/>
                  <a:pt x="1576" y="556"/>
                  <a:pt x="1576" y="556"/>
                </a:cubicBezTo>
                <a:cubicBezTo>
                  <a:pt x="1581" y="555"/>
                  <a:pt x="1581" y="555"/>
                  <a:pt x="1581" y="555"/>
                </a:cubicBezTo>
                <a:cubicBezTo>
                  <a:pt x="1583" y="553"/>
                  <a:pt x="1583" y="553"/>
                  <a:pt x="1583" y="553"/>
                </a:cubicBezTo>
                <a:cubicBezTo>
                  <a:pt x="1583" y="552"/>
                  <a:pt x="1583" y="552"/>
                  <a:pt x="1583" y="552"/>
                </a:cubicBezTo>
                <a:cubicBezTo>
                  <a:pt x="1588" y="549"/>
                  <a:pt x="1588" y="549"/>
                  <a:pt x="1588" y="549"/>
                </a:cubicBezTo>
                <a:cubicBezTo>
                  <a:pt x="1595" y="550"/>
                  <a:pt x="1595" y="550"/>
                  <a:pt x="1595" y="550"/>
                </a:cubicBezTo>
                <a:cubicBezTo>
                  <a:pt x="1597" y="552"/>
                  <a:pt x="1597" y="552"/>
                  <a:pt x="1597" y="552"/>
                </a:cubicBezTo>
                <a:cubicBezTo>
                  <a:pt x="1600" y="553"/>
                  <a:pt x="1600" y="553"/>
                  <a:pt x="1600" y="553"/>
                </a:cubicBezTo>
                <a:cubicBezTo>
                  <a:pt x="1600" y="554"/>
                  <a:pt x="1600" y="554"/>
                  <a:pt x="1600" y="554"/>
                </a:cubicBezTo>
                <a:cubicBezTo>
                  <a:pt x="1601" y="555"/>
                  <a:pt x="1601" y="555"/>
                  <a:pt x="1601" y="555"/>
                </a:cubicBezTo>
                <a:cubicBezTo>
                  <a:pt x="1602" y="557"/>
                  <a:pt x="1602" y="557"/>
                  <a:pt x="1602" y="557"/>
                </a:cubicBezTo>
                <a:cubicBezTo>
                  <a:pt x="1604" y="560"/>
                  <a:pt x="1604" y="560"/>
                  <a:pt x="1604" y="560"/>
                </a:cubicBezTo>
                <a:cubicBezTo>
                  <a:pt x="1604" y="562"/>
                  <a:pt x="1604" y="562"/>
                  <a:pt x="1604" y="562"/>
                </a:cubicBezTo>
                <a:cubicBezTo>
                  <a:pt x="1605" y="563"/>
                  <a:pt x="1605" y="563"/>
                  <a:pt x="1605" y="563"/>
                </a:cubicBezTo>
                <a:cubicBezTo>
                  <a:pt x="1605" y="565"/>
                  <a:pt x="1605" y="565"/>
                  <a:pt x="1605" y="565"/>
                </a:cubicBezTo>
                <a:cubicBezTo>
                  <a:pt x="1608" y="567"/>
                  <a:pt x="1608" y="567"/>
                  <a:pt x="1608" y="567"/>
                </a:cubicBezTo>
                <a:cubicBezTo>
                  <a:pt x="1609" y="568"/>
                  <a:pt x="1609" y="568"/>
                  <a:pt x="1609" y="568"/>
                </a:cubicBezTo>
                <a:cubicBezTo>
                  <a:pt x="1612" y="571"/>
                  <a:pt x="1612" y="571"/>
                  <a:pt x="1612" y="571"/>
                </a:cubicBezTo>
                <a:cubicBezTo>
                  <a:pt x="1612" y="573"/>
                  <a:pt x="1612" y="573"/>
                  <a:pt x="1612" y="573"/>
                </a:cubicBezTo>
                <a:cubicBezTo>
                  <a:pt x="1615" y="573"/>
                  <a:pt x="1615" y="573"/>
                  <a:pt x="1615" y="573"/>
                </a:cubicBezTo>
                <a:cubicBezTo>
                  <a:pt x="1617" y="575"/>
                  <a:pt x="1617" y="575"/>
                  <a:pt x="1617" y="575"/>
                </a:cubicBezTo>
                <a:cubicBezTo>
                  <a:pt x="1617" y="577"/>
                  <a:pt x="1617" y="577"/>
                  <a:pt x="1617" y="577"/>
                </a:cubicBezTo>
                <a:cubicBezTo>
                  <a:pt x="1619" y="577"/>
                  <a:pt x="1619" y="577"/>
                  <a:pt x="1619" y="577"/>
                </a:cubicBezTo>
                <a:cubicBezTo>
                  <a:pt x="1623" y="583"/>
                  <a:pt x="1623" y="583"/>
                  <a:pt x="1623" y="583"/>
                </a:cubicBezTo>
                <a:cubicBezTo>
                  <a:pt x="1627" y="586"/>
                  <a:pt x="1627" y="586"/>
                  <a:pt x="1627" y="586"/>
                </a:cubicBezTo>
                <a:cubicBezTo>
                  <a:pt x="1629" y="586"/>
                  <a:pt x="1629" y="586"/>
                  <a:pt x="1629" y="586"/>
                </a:cubicBezTo>
                <a:cubicBezTo>
                  <a:pt x="1630" y="587"/>
                  <a:pt x="1630" y="587"/>
                  <a:pt x="1630" y="587"/>
                </a:cubicBezTo>
                <a:cubicBezTo>
                  <a:pt x="1631" y="589"/>
                  <a:pt x="1631" y="589"/>
                  <a:pt x="1631" y="589"/>
                </a:cubicBezTo>
                <a:cubicBezTo>
                  <a:pt x="1633" y="589"/>
                  <a:pt x="1633" y="589"/>
                  <a:pt x="1633" y="589"/>
                </a:cubicBezTo>
                <a:cubicBezTo>
                  <a:pt x="1634" y="588"/>
                  <a:pt x="1634" y="588"/>
                  <a:pt x="1634" y="588"/>
                </a:cubicBezTo>
                <a:cubicBezTo>
                  <a:pt x="1636" y="588"/>
                  <a:pt x="1636" y="588"/>
                  <a:pt x="1636" y="588"/>
                </a:cubicBezTo>
                <a:cubicBezTo>
                  <a:pt x="1638" y="589"/>
                  <a:pt x="1638" y="589"/>
                  <a:pt x="1638" y="589"/>
                </a:cubicBezTo>
                <a:cubicBezTo>
                  <a:pt x="1640" y="593"/>
                  <a:pt x="1640" y="593"/>
                  <a:pt x="1640" y="593"/>
                </a:cubicBezTo>
                <a:cubicBezTo>
                  <a:pt x="1641" y="593"/>
                  <a:pt x="1641" y="593"/>
                  <a:pt x="1641" y="593"/>
                </a:cubicBezTo>
                <a:cubicBezTo>
                  <a:pt x="1643" y="593"/>
                  <a:pt x="1643" y="593"/>
                  <a:pt x="1643" y="593"/>
                </a:cubicBezTo>
                <a:cubicBezTo>
                  <a:pt x="1644" y="594"/>
                  <a:pt x="1644" y="594"/>
                  <a:pt x="1644" y="594"/>
                </a:cubicBezTo>
                <a:cubicBezTo>
                  <a:pt x="1644" y="595"/>
                  <a:pt x="1644" y="595"/>
                  <a:pt x="1644" y="595"/>
                </a:cubicBezTo>
                <a:cubicBezTo>
                  <a:pt x="1646" y="595"/>
                  <a:pt x="1646" y="595"/>
                  <a:pt x="1646" y="595"/>
                </a:cubicBezTo>
                <a:cubicBezTo>
                  <a:pt x="1648" y="595"/>
                  <a:pt x="1648" y="595"/>
                  <a:pt x="1648" y="595"/>
                </a:cubicBezTo>
                <a:cubicBezTo>
                  <a:pt x="1649" y="597"/>
                  <a:pt x="1649" y="597"/>
                  <a:pt x="1649" y="597"/>
                </a:cubicBezTo>
                <a:cubicBezTo>
                  <a:pt x="1649" y="599"/>
                  <a:pt x="1649" y="599"/>
                  <a:pt x="1649" y="599"/>
                </a:cubicBezTo>
                <a:cubicBezTo>
                  <a:pt x="1648" y="600"/>
                  <a:pt x="1648" y="600"/>
                  <a:pt x="1648" y="600"/>
                </a:cubicBezTo>
                <a:cubicBezTo>
                  <a:pt x="1649" y="601"/>
                  <a:pt x="1649" y="601"/>
                  <a:pt x="1649" y="601"/>
                </a:cubicBezTo>
                <a:cubicBezTo>
                  <a:pt x="1651" y="601"/>
                  <a:pt x="1651" y="601"/>
                  <a:pt x="1651" y="601"/>
                </a:cubicBezTo>
                <a:cubicBezTo>
                  <a:pt x="1652" y="602"/>
                  <a:pt x="1652" y="602"/>
                  <a:pt x="1652" y="602"/>
                </a:cubicBezTo>
                <a:cubicBezTo>
                  <a:pt x="1655" y="603"/>
                  <a:pt x="1655" y="603"/>
                  <a:pt x="1655" y="603"/>
                </a:cubicBezTo>
                <a:cubicBezTo>
                  <a:pt x="1656" y="602"/>
                  <a:pt x="1656" y="602"/>
                  <a:pt x="1656" y="602"/>
                </a:cubicBezTo>
                <a:cubicBezTo>
                  <a:pt x="1657" y="603"/>
                  <a:pt x="1657" y="603"/>
                  <a:pt x="1657" y="603"/>
                </a:cubicBezTo>
                <a:cubicBezTo>
                  <a:pt x="1658" y="606"/>
                  <a:pt x="1658" y="606"/>
                  <a:pt x="1658" y="606"/>
                </a:cubicBezTo>
                <a:cubicBezTo>
                  <a:pt x="1659" y="610"/>
                  <a:pt x="1659" y="610"/>
                  <a:pt x="1659" y="610"/>
                </a:cubicBezTo>
                <a:cubicBezTo>
                  <a:pt x="1660" y="611"/>
                  <a:pt x="1660" y="611"/>
                  <a:pt x="1660" y="611"/>
                </a:cubicBezTo>
                <a:cubicBezTo>
                  <a:pt x="1661" y="615"/>
                  <a:pt x="1661" y="615"/>
                  <a:pt x="1661" y="615"/>
                </a:cubicBezTo>
                <a:cubicBezTo>
                  <a:pt x="1662" y="616"/>
                  <a:pt x="1662" y="616"/>
                  <a:pt x="1662" y="616"/>
                </a:cubicBezTo>
                <a:cubicBezTo>
                  <a:pt x="1662" y="618"/>
                  <a:pt x="1662" y="618"/>
                  <a:pt x="1662" y="618"/>
                </a:cubicBezTo>
                <a:cubicBezTo>
                  <a:pt x="1661" y="619"/>
                  <a:pt x="1661" y="619"/>
                  <a:pt x="1661" y="619"/>
                </a:cubicBezTo>
                <a:cubicBezTo>
                  <a:pt x="1660" y="619"/>
                  <a:pt x="1660" y="619"/>
                  <a:pt x="1660" y="619"/>
                </a:cubicBezTo>
                <a:cubicBezTo>
                  <a:pt x="1659" y="620"/>
                  <a:pt x="1659" y="620"/>
                  <a:pt x="1659" y="620"/>
                </a:cubicBezTo>
                <a:cubicBezTo>
                  <a:pt x="1660" y="622"/>
                  <a:pt x="1660" y="622"/>
                  <a:pt x="1660" y="622"/>
                </a:cubicBezTo>
                <a:cubicBezTo>
                  <a:pt x="1659" y="624"/>
                  <a:pt x="1659" y="624"/>
                  <a:pt x="1659" y="624"/>
                </a:cubicBezTo>
                <a:cubicBezTo>
                  <a:pt x="1658" y="625"/>
                  <a:pt x="1658" y="625"/>
                  <a:pt x="1658" y="625"/>
                </a:cubicBezTo>
                <a:cubicBezTo>
                  <a:pt x="1657" y="626"/>
                  <a:pt x="1657" y="626"/>
                  <a:pt x="1657" y="626"/>
                </a:cubicBezTo>
                <a:cubicBezTo>
                  <a:pt x="1656" y="626"/>
                  <a:pt x="1656" y="626"/>
                  <a:pt x="1656" y="626"/>
                </a:cubicBezTo>
                <a:cubicBezTo>
                  <a:pt x="1657" y="628"/>
                  <a:pt x="1657" y="628"/>
                  <a:pt x="1657" y="628"/>
                </a:cubicBezTo>
                <a:cubicBezTo>
                  <a:pt x="1659" y="630"/>
                  <a:pt x="1659" y="630"/>
                  <a:pt x="1659" y="630"/>
                </a:cubicBezTo>
                <a:cubicBezTo>
                  <a:pt x="1662" y="630"/>
                  <a:pt x="1662" y="630"/>
                  <a:pt x="1662" y="630"/>
                </a:cubicBezTo>
                <a:cubicBezTo>
                  <a:pt x="1663" y="628"/>
                  <a:pt x="1663" y="628"/>
                  <a:pt x="1663" y="628"/>
                </a:cubicBezTo>
                <a:cubicBezTo>
                  <a:pt x="1663" y="626"/>
                  <a:pt x="1663" y="626"/>
                  <a:pt x="1663" y="626"/>
                </a:cubicBezTo>
                <a:cubicBezTo>
                  <a:pt x="1666" y="624"/>
                  <a:pt x="1666" y="624"/>
                  <a:pt x="1666" y="624"/>
                </a:cubicBezTo>
                <a:cubicBezTo>
                  <a:pt x="1666" y="619"/>
                  <a:pt x="1666" y="619"/>
                  <a:pt x="1666" y="619"/>
                </a:cubicBezTo>
                <a:cubicBezTo>
                  <a:pt x="1668" y="617"/>
                  <a:pt x="1668" y="617"/>
                  <a:pt x="1668" y="617"/>
                </a:cubicBezTo>
                <a:cubicBezTo>
                  <a:pt x="1670" y="617"/>
                  <a:pt x="1670" y="617"/>
                  <a:pt x="1670" y="617"/>
                </a:cubicBezTo>
                <a:cubicBezTo>
                  <a:pt x="1671" y="615"/>
                  <a:pt x="1671" y="615"/>
                  <a:pt x="1671" y="615"/>
                </a:cubicBezTo>
                <a:cubicBezTo>
                  <a:pt x="1670" y="614"/>
                  <a:pt x="1670" y="614"/>
                  <a:pt x="1670" y="614"/>
                </a:cubicBezTo>
                <a:cubicBezTo>
                  <a:pt x="1670" y="612"/>
                  <a:pt x="1670" y="612"/>
                  <a:pt x="1670" y="612"/>
                </a:cubicBezTo>
                <a:cubicBezTo>
                  <a:pt x="1670" y="611"/>
                  <a:pt x="1670" y="611"/>
                  <a:pt x="1670" y="611"/>
                </a:cubicBezTo>
                <a:cubicBezTo>
                  <a:pt x="1667" y="608"/>
                  <a:pt x="1667" y="608"/>
                  <a:pt x="1667" y="608"/>
                </a:cubicBezTo>
                <a:cubicBezTo>
                  <a:pt x="1665" y="608"/>
                  <a:pt x="1665" y="608"/>
                  <a:pt x="1665" y="608"/>
                </a:cubicBezTo>
                <a:cubicBezTo>
                  <a:pt x="1665" y="607"/>
                  <a:pt x="1665" y="607"/>
                  <a:pt x="1665" y="607"/>
                </a:cubicBezTo>
                <a:cubicBezTo>
                  <a:pt x="1665" y="605"/>
                  <a:pt x="1665" y="605"/>
                  <a:pt x="1665" y="605"/>
                </a:cubicBezTo>
                <a:cubicBezTo>
                  <a:pt x="1666" y="604"/>
                  <a:pt x="1666" y="604"/>
                  <a:pt x="1666" y="604"/>
                </a:cubicBezTo>
                <a:cubicBezTo>
                  <a:pt x="1666" y="603"/>
                  <a:pt x="1666" y="603"/>
                  <a:pt x="1666" y="603"/>
                </a:cubicBezTo>
                <a:cubicBezTo>
                  <a:pt x="1666" y="601"/>
                  <a:pt x="1666" y="601"/>
                  <a:pt x="1666" y="601"/>
                </a:cubicBezTo>
                <a:cubicBezTo>
                  <a:pt x="1668" y="600"/>
                  <a:pt x="1668" y="600"/>
                  <a:pt x="1668" y="600"/>
                </a:cubicBezTo>
                <a:cubicBezTo>
                  <a:pt x="1668" y="598"/>
                  <a:pt x="1668" y="598"/>
                  <a:pt x="1668" y="598"/>
                </a:cubicBezTo>
                <a:cubicBezTo>
                  <a:pt x="1669" y="597"/>
                  <a:pt x="1669" y="597"/>
                  <a:pt x="1669" y="597"/>
                </a:cubicBezTo>
                <a:cubicBezTo>
                  <a:pt x="1671" y="597"/>
                  <a:pt x="1671" y="597"/>
                  <a:pt x="1671" y="597"/>
                </a:cubicBezTo>
                <a:cubicBezTo>
                  <a:pt x="1673" y="598"/>
                  <a:pt x="1673" y="598"/>
                  <a:pt x="1673" y="598"/>
                </a:cubicBezTo>
                <a:cubicBezTo>
                  <a:pt x="1673" y="599"/>
                  <a:pt x="1673" y="599"/>
                  <a:pt x="1673" y="599"/>
                </a:cubicBezTo>
                <a:cubicBezTo>
                  <a:pt x="1676" y="599"/>
                  <a:pt x="1676" y="599"/>
                  <a:pt x="1676" y="599"/>
                </a:cubicBezTo>
                <a:cubicBezTo>
                  <a:pt x="1677" y="600"/>
                  <a:pt x="1677" y="600"/>
                  <a:pt x="1677" y="600"/>
                </a:cubicBezTo>
                <a:cubicBezTo>
                  <a:pt x="1677" y="601"/>
                  <a:pt x="1677" y="601"/>
                  <a:pt x="1677" y="601"/>
                </a:cubicBezTo>
                <a:cubicBezTo>
                  <a:pt x="1678" y="603"/>
                  <a:pt x="1678" y="603"/>
                  <a:pt x="1678" y="603"/>
                </a:cubicBezTo>
                <a:cubicBezTo>
                  <a:pt x="1679" y="605"/>
                  <a:pt x="1679" y="605"/>
                  <a:pt x="1679" y="605"/>
                </a:cubicBezTo>
                <a:cubicBezTo>
                  <a:pt x="1681" y="605"/>
                  <a:pt x="1681" y="605"/>
                  <a:pt x="1681" y="605"/>
                </a:cubicBezTo>
                <a:cubicBezTo>
                  <a:pt x="1681" y="605"/>
                  <a:pt x="1681" y="605"/>
                  <a:pt x="1681" y="605"/>
                </a:cubicBezTo>
                <a:cubicBezTo>
                  <a:pt x="1682" y="604"/>
                  <a:pt x="1682" y="604"/>
                  <a:pt x="1682" y="604"/>
                </a:cubicBezTo>
                <a:cubicBezTo>
                  <a:pt x="1682" y="603"/>
                  <a:pt x="1682" y="603"/>
                  <a:pt x="1682" y="603"/>
                </a:cubicBezTo>
                <a:cubicBezTo>
                  <a:pt x="1682" y="602"/>
                  <a:pt x="1682" y="602"/>
                  <a:pt x="1682" y="602"/>
                </a:cubicBezTo>
                <a:cubicBezTo>
                  <a:pt x="1683" y="599"/>
                  <a:pt x="1683" y="599"/>
                  <a:pt x="1683" y="599"/>
                </a:cubicBezTo>
                <a:cubicBezTo>
                  <a:pt x="1682" y="598"/>
                  <a:pt x="1682" y="598"/>
                  <a:pt x="1682" y="598"/>
                </a:cubicBezTo>
                <a:cubicBezTo>
                  <a:pt x="1680" y="596"/>
                  <a:pt x="1680" y="596"/>
                  <a:pt x="1680" y="596"/>
                </a:cubicBezTo>
                <a:cubicBezTo>
                  <a:pt x="1677" y="596"/>
                  <a:pt x="1677" y="596"/>
                  <a:pt x="1677" y="596"/>
                </a:cubicBezTo>
                <a:cubicBezTo>
                  <a:pt x="1675" y="593"/>
                  <a:pt x="1675" y="593"/>
                  <a:pt x="1675" y="593"/>
                </a:cubicBezTo>
                <a:cubicBezTo>
                  <a:pt x="1672" y="591"/>
                  <a:pt x="1672" y="591"/>
                  <a:pt x="1672" y="591"/>
                </a:cubicBezTo>
                <a:cubicBezTo>
                  <a:pt x="1664" y="587"/>
                  <a:pt x="1664" y="587"/>
                  <a:pt x="1664" y="587"/>
                </a:cubicBezTo>
                <a:cubicBezTo>
                  <a:pt x="1660" y="586"/>
                  <a:pt x="1660" y="586"/>
                  <a:pt x="1660" y="586"/>
                </a:cubicBezTo>
                <a:cubicBezTo>
                  <a:pt x="1658" y="586"/>
                  <a:pt x="1658" y="586"/>
                  <a:pt x="1658" y="586"/>
                </a:cubicBezTo>
                <a:cubicBezTo>
                  <a:pt x="1657" y="584"/>
                  <a:pt x="1657" y="584"/>
                  <a:pt x="1657" y="584"/>
                </a:cubicBezTo>
                <a:cubicBezTo>
                  <a:pt x="1657" y="583"/>
                  <a:pt x="1657" y="583"/>
                  <a:pt x="1657" y="583"/>
                </a:cubicBezTo>
                <a:cubicBezTo>
                  <a:pt x="1660" y="582"/>
                  <a:pt x="1660" y="582"/>
                  <a:pt x="1660" y="582"/>
                </a:cubicBezTo>
                <a:cubicBezTo>
                  <a:pt x="1660" y="580"/>
                  <a:pt x="1660" y="580"/>
                  <a:pt x="1660" y="580"/>
                </a:cubicBezTo>
                <a:cubicBezTo>
                  <a:pt x="1658" y="579"/>
                  <a:pt x="1658" y="579"/>
                  <a:pt x="1658" y="579"/>
                </a:cubicBezTo>
                <a:cubicBezTo>
                  <a:pt x="1656" y="580"/>
                  <a:pt x="1656" y="580"/>
                  <a:pt x="1656" y="580"/>
                </a:cubicBezTo>
                <a:cubicBezTo>
                  <a:pt x="1654" y="579"/>
                  <a:pt x="1654" y="579"/>
                  <a:pt x="1654" y="579"/>
                </a:cubicBezTo>
                <a:cubicBezTo>
                  <a:pt x="1650" y="579"/>
                  <a:pt x="1650" y="579"/>
                  <a:pt x="1650" y="579"/>
                </a:cubicBezTo>
                <a:cubicBezTo>
                  <a:pt x="1649" y="578"/>
                  <a:pt x="1649" y="578"/>
                  <a:pt x="1649" y="578"/>
                </a:cubicBezTo>
                <a:cubicBezTo>
                  <a:pt x="1647" y="578"/>
                  <a:pt x="1647" y="578"/>
                  <a:pt x="1647" y="578"/>
                </a:cubicBezTo>
                <a:cubicBezTo>
                  <a:pt x="1646" y="577"/>
                  <a:pt x="1646" y="577"/>
                  <a:pt x="1646" y="577"/>
                </a:cubicBezTo>
                <a:cubicBezTo>
                  <a:pt x="1643" y="574"/>
                  <a:pt x="1643" y="574"/>
                  <a:pt x="1643" y="574"/>
                </a:cubicBezTo>
                <a:cubicBezTo>
                  <a:pt x="1641" y="572"/>
                  <a:pt x="1641" y="572"/>
                  <a:pt x="1641" y="572"/>
                </a:cubicBezTo>
                <a:cubicBezTo>
                  <a:pt x="1640" y="570"/>
                  <a:pt x="1640" y="570"/>
                  <a:pt x="1640" y="570"/>
                </a:cubicBezTo>
                <a:cubicBezTo>
                  <a:pt x="1638" y="568"/>
                  <a:pt x="1638" y="568"/>
                  <a:pt x="1638" y="568"/>
                </a:cubicBezTo>
                <a:cubicBezTo>
                  <a:pt x="1638" y="566"/>
                  <a:pt x="1638" y="566"/>
                  <a:pt x="1638" y="566"/>
                </a:cubicBezTo>
                <a:cubicBezTo>
                  <a:pt x="1637" y="566"/>
                  <a:pt x="1637" y="566"/>
                  <a:pt x="1637" y="566"/>
                </a:cubicBezTo>
                <a:cubicBezTo>
                  <a:pt x="1637" y="564"/>
                  <a:pt x="1637" y="564"/>
                  <a:pt x="1637" y="564"/>
                </a:cubicBezTo>
                <a:cubicBezTo>
                  <a:pt x="1630" y="557"/>
                  <a:pt x="1630" y="557"/>
                  <a:pt x="1630" y="557"/>
                </a:cubicBezTo>
                <a:cubicBezTo>
                  <a:pt x="1629" y="556"/>
                  <a:pt x="1629" y="556"/>
                  <a:pt x="1629" y="556"/>
                </a:cubicBezTo>
                <a:cubicBezTo>
                  <a:pt x="1627" y="554"/>
                  <a:pt x="1627" y="554"/>
                  <a:pt x="1627" y="554"/>
                </a:cubicBezTo>
                <a:cubicBezTo>
                  <a:pt x="1622" y="552"/>
                  <a:pt x="1622" y="552"/>
                  <a:pt x="1622" y="552"/>
                </a:cubicBezTo>
                <a:cubicBezTo>
                  <a:pt x="1621" y="550"/>
                  <a:pt x="1621" y="550"/>
                  <a:pt x="1621" y="550"/>
                </a:cubicBezTo>
                <a:cubicBezTo>
                  <a:pt x="1621" y="547"/>
                  <a:pt x="1621" y="547"/>
                  <a:pt x="1621" y="547"/>
                </a:cubicBezTo>
                <a:cubicBezTo>
                  <a:pt x="1620" y="545"/>
                  <a:pt x="1620" y="545"/>
                  <a:pt x="1620" y="545"/>
                </a:cubicBezTo>
                <a:cubicBezTo>
                  <a:pt x="1621" y="544"/>
                  <a:pt x="1621" y="544"/>
                  <a:pt x="1621" y="544"/>
                </a:cubicBezTo>
                <a:cubicBezTo>
                  <a:pt x="1622" y="542"/>
                  <a:pt x="1622" y="542"/>
                  <a:pt x="1622" y="542"/>
                </a:cubicBezTo>
                <a:cubicBezTo>
                  <a:pt x="1621" y="540"/>
                  <a:pt x="1621" y="540"/>
                  <a:pt x="1621" y="540"/>
                </a:cubicBezTo>
                <a:cubicBezTo>
                  <a:pt x="1620" y="538"/>
                  <a:pt x="1620" y="538"/>
                  <a:pt x="1620" y="538"/>
                </a:cubicBezTo>
                <a:cubicBezTo>
                  <a:pt x="1621" y="536"/>
                  <a:pt x="1621" y="536"/>
                  <a:pt x="1621" y="536"/>
                </a:cubicBezTo>
                <a:cubicBezTo>
                  <a:pt x="1623" y="536"/>
                  <a:pt x="1623" y="536"/>
                  <a:pt x="1623" y="536"/>
                </a:cubicBezTo>
                <a:cubicBezTo>
                  <a:pt x="1625" y="534"/>
                  <a:pt x="1625" y="534"/>
                  <a:pt x="1625" y="534"/>
                </a:cubicBezTo>
                <a:cubicBezTo>
                  <a:pt x="1627" y="534"/>
                  <a:pt x="1627" y="534"/>
                  <a:pt x="1627" y="534"/>
                </a:cubicBezTo>
                <a:cubicBezTo>
                  <a:pt x="1629" y="533"/>
                  <a:pt x="1629" y="533"/>
                  <a:pt x="1629" y="533"/>
                </a:cubicBezTo>
                <a:cubicBezTo>
                  <a:pt x="1630" y="532"/>
                  <a:pt x="1630" y="532"/>
                  <a:pt x="1630" y="532"/>
                </a:cubicBezTo>
                <a:cubicBezTo>
                  <a:pt x="1632" y="533"/>
                  <a:pt x="1632" y="533"/>
                  <a:pt x="1632" y="533"/>
                </a:cubicBezTo>
                <a:cubicBezTo>
                  <a:pt x="1632" y="533"/>
                  <a:pt x="1632" y="533"/>
                  <a:pt x="1632" y="533"/>
                </a:cubicBezTo>
                <a:cubicBezTo>
                  <a:pt x="1634" y="534"/>
                  <a:pt x="1634" y="534"/>
                  <a:pt x="1634" y="534"/>
                </a:cubicBezTo>
                <a:cubicBezTo>
                  <a:pt x="1634" y="535"/>
                  <a:pt x="1634" y="535"/>
                  <a:pt x="1634" y="535"/>
                </a:cubicBezTo>
                <a:cubicBezTo>
                  <a:pt x="1633" y="536"/>
                  <a:pt x="1633" y="536"/>
                  <a:pt x="1633" y="536"/>
                </a:cubicBezTo>
                <a:cubicBezTo>
                  <a:pt x="1633" y="537"/>
                  <a:pt x="1633" y="537"/>
                  <a:pt x="1633" y="537"/>
                </a:cubicBezTo>
                <a:cubicBezTo>
                  <a:pt x="1633" y="538"/>
                  <a:pt x="1633" y="538"/>
                  <a:pt x="1633" y="538"/>
                </a:cubicBezTo>
                <a:cubicBezTo>
                  <a:pt x="1633" y="542"/>
                  <a:pt x="1633" y="542"/>
                  <a:pt x="1633" y="542"/>
                </a:cubicBezTo>
                <a:cubicBezTo>
                  <a:pt x="1635" y="544"/>
                  <a:pt x="1635" y="544"/>
                  <a:pt x="1635" y="544"/>
                </a:cubicBezTo>
                <a:cubicBezTo>
                  <a:pt x="1635" y="544"/>
                  <a:pt x="1635" y="544"/>
                  <a:pt x="1635" y="544"/>
                </a:cubicBezTo>
                <a:cubicBezTo>
                  <a:pt x="1636" y="545"/>
                  <a:pt x="1636" y="545"/>
                  <a:pt x="1636" y="545"/>
                </a:cubicBezTo>
                <a:cubicBezTo>
                  <a:pt x="1639" y="541"/>
                  <a:pt x="1639" y="541"/>
                  <a:pt x="1639" y="541"/>
                </a:cubicBezTo>
                <a:cubicBezTo>
                  <a:pt x="1639" y="539"/>
                  <a:pt x="1639" y="539"/>
                  <a:pt x="1639" y="539"/>
                </a:cubicBezTo>
                <a:cubicBezTo>
                  <a:pt x="1641" y="537"/>
                  <a:pt x="1641" y="537"/>
                  <a:pt x="1641" y="537"/>
                </a:cubicBezTo>
                <a:cubicBezTo>
                  <a:pt x="1643" y="537"/>
                  <a:pt x="1643" y="537"/>
                  <a:pt x="1643" y="537"/>
                </a:cubicBezTo>
                <a:cubicBezTo>
                  <a:pt x="1643" y="539"/>
                  <a:pt x="1643" y="539"/>
                  <a:pt x="1643" y="539"/>
                </a:cubicBezTo>
                <a:cubicBezTo>
                  <a:pt x="1645" y="541"/>
                  <a:pt x="1645" y="541"/>
                  <a:pt x="1645" y="541"/>
                </a:cubicBezTo>
                <a:cubicBezTo>
                  <a:pt x="1646" y="544"/>
                  <a:pt x="1646" y="544"/>
                  <a:pt x="1646" y="544"/>
                </a:cubicBezTo>
                <a:cubicBezTo>
                  <a:pt x="1648" y="547"/>
                  <a:pt x="1648" y="547"/>
                  <a:pt x="1648" y="547"/>
                </a:cubicBezTo>
                <a:cubicBezTo>
                  <a:pt x="1651" y="550"/>
                  <a:pt x="1651" y="550"/>
                  <a:pt x="1651" y="550"/>
                </a:cubicBezTo>
                <a:cubicBezTo>
                  <a:pt x="1651" y="550"/>
                  <a:pt x="1651" y="550"/>
                  <a:pt x="1651" y="550"/>
                </a:cubicBezTo>
                <a:cubicBezTo>
                  <a:pt x="1653" y="552"/>
                  <a:pt x="1653" y="552"/>
                  <a:pt x="1653" y="552"/>
                </a:cubicBezTo>
                <a:cubicBezTo>
                  <a:pt x="1652" y="551"/>
                  <a:pt x="1652" y="551"/>
                  <a:pt x="1652" y="551"/>
                </a:cubicBezTo>
                <a:cubicBezTo>
                  <a:pt x="1650" y="551"/>
                  <a:pt x="1650" y="551"/>
                  <a:pt x="1650" y="551"/>
                </a:cubicBezTo>
                <a:cubicBezTo>
                  <a:pt x="1649" y="553"/>
                  <a:pt x="1649" y="553"/>
                  <a:pt x="1649" y="553"/>
                </a:cubicBezTo>
                <a:cubicBezTo>
                  <a:pt x="1650" y="555"/>
                  <a:pt x="1650" y="555"/>
                  <a:pt x="1650" y="555"/>
                </a:cubicBezTo>
                <a:cubicBezTo>
                  <a:pt x="1652" y="555"/>
                  <a:pt x="1652" y="555"/>
                  <a:pt x="1652" y="555"/>
                </a:cubicBezTo>
                <a:cubicBezTo>
                  <a:pt x="1654" y="557"/>
                  <a:pt x="1654" y="557"/>
                  <a:pt x="1654" y="557"/>
                </a:cubicBezTo>
                <a:cubicBezTo>
                  <a:pt x="1657" y="558"/>
                  <a:pt x="1657" y="558"/>
                  <a:pt x="1657" y="558"/>
                </a:cubicBezTo>
                <a:cubicBezTo>
                  <a:pt x="1657" y="559"/>
                  <a:pt x="1657" y="559"/>
                  <a:pt x="1657" y="559"/>
                </a:cubicBezTo>
                <a:cubicBezTo>
                  <a:pt x="1659" y="561"/>
                  <a:pt x="1659" y="561"/>
                  <a:pt x="1659" y="561"/>
                </a:cubicBezTo>
                <a:cubicBezTo>
                  <a:pt x="1661" y="560"/>
                  <a:pt x="1661" y="560"/>
                  <a:pt x="1661" y="560"/>
                </a:cubicBezTo>
                <a:cubicBezTo>
                  <a:pt x="1665" y="561"/>
                  <a:pt x="1665" y="561"/>
                  <a:pt x="1665" y="561"/>
                </a:cubicBezTo>
                <a:cubicBezTo>
                  <a:pt x="1668" y="562"/>
                  <a:pt x="1668" y="562"/>
                  <a:pt x="1668" y="562"/>
                </a:cubicBezTo>
                <a:cubicBezTo>
                  <a:pt x="1673" y="567"/>
                  <a:pt x="1673" y="567"/>
                  <a:pt x="1673" y="567"/>
                </a:cubicBezTo>
                <a:cubicBezTo>
                  <a:pt x="1671" y="567"/>
                  <a:pt x="1671" y="567"/>
                  <a:pt x="1671" y="567"/>
                </a:cubicBezTo>
                <a:cubicBezTo>
                  <a:pt x="1669" y="566"/>
                  <a:pt x="1669" y="566"/>
                  <a:pt x="1669" y="566"/>
                </a:cubicBezTo>
                <a:cubicBezTo>
                  <a:pt x="1670" y="567"/>
                  <a:pt x="1670" y="567"/>
                  <a:pt x="1670" y="567"/>
                </a:cubicBezTo>
                <a:cubicBezTo>
                  <a:pt x="1672" y="568"/>
                  <a:pt x="1672" y="568"/>
                  <a:pt x="1672" y="568"/>
                </a:cubicBezTo>
                <a:cubicBezTo>
                  <a:pt x="1674" y="568"/>
                  <a:pt x="1674" y="568"/>
                  <a:pt x="1674" y="568"/>
                </a:cubicBezTo>
                <a:cubicBezTo>
                  <a:pt x="1677" y="569"/>
                  <a:pt x="1677" y="569"/>
                  <a:pt x="1677" y="569"/>
                </a:cubicBezTo>
                <a:cubicBezTo>
                  <a:pt x="1678" y="568"/>
                  <a:pt x="1678" y="568"/>
                  <a:pt x="1678" y="568"/>
                </a:cubicBezTo>
                <a:cubicBezTo>
                  <a:pt x="1681" y="571"/>
                  <a:pt x="1681" y="571"/>
                  <a:pt x="1681" y="571"/>
                </a:cubicBezTo>
                <a:cubicBezTo>
                  <a:pt x="1681" y="572"/>
                  <a:pt x="1681" y="572"/>
                  <a:pt x="1681" y="572"/>
                </a:cubicBezTo>
                <a:cubicBezTo>
                  <a:pt x="1683" y="573"/>
                  <a:pt x="1683" y="573"/>
                  <a:pt x="1683" y="573"/>
                </a:cubicBezTo>
                <a:cubicBezTo>
                  <a:pt x="1687" y="578"/>
                  <a:pt x="1687" y="578"/>
                  <a:pt x="1687" y="578"/>
                </a:cubicBezTo>
                <a:cubicBezTo>
                  <a:pt x="1687" y="579"/>
                  <a:pt x="1687" y="579"/>
                  <a:pt x="1687" y="579"/>
                </a:cubicBezTo>
                <a:cubicBezTo>
                  <a:pt x="1690" y="580"/>
                  <a:pt x="1690" y="580"/>
                  <a:pt x="1690" y="580"/>
                </a:cubicBezTo>
                <a:cubicBezTo>
                  <a:pt x="1693" y="582"/>
                  <a:pt x="1693" y="582"/>
                  <a:pt x="1693" y="582"/>
                </a:cubicBezTo>
                <a:cubicBezTo>
                  <a:pt x="1692" y="583"/>
                  <a:pt x="1692" y="583"/>
                  <a:pt x="1692" y="583"/>
                </a:cubicBezTo>
                <a:cubicBezTo>
                  <a:pt x="1691" y="584"/>
                  <a:pt x="1691" y="584"/>
                  <a:pt x="1691" y="584"/>
                </a:cubicBezTo>
                <a:cubicBezTo>
                  <a:pt x="1690" y="588"/>
                  <a:pt x="1690" y="588"/>
                  <a:pt x="1690" y="588"/>
                </a:cubicBezTo>
                <a:cubicBezTo>
                  <a:pt x="1692" y="591"/>
                  <a:pt x="1692" y="591"/>
                  <a:pt x="1692" y="591"/>
                </a:cubicBezTo>
                <a:cubicBezTo>
                  <a:pt x="1691" y="593"/>
                  <a:pt x="1691" y="593"/>
                  <a:pt x="1691" y="593"/>
                </a:cubicBezTo>
                <a:cubicBezTo>
                  <a:pt x="1691" y="596"/>
                  <a:pt x="1691" y="596"/>
                  <a:pt x="1691" y="596"/>
                </a:cubicBezTo>
                <a:cubicBezTo>
                  <a:pt x="1692" y="598"/>
                  <a:pt x="1692" y="598"/>
                  <a:pt x="1692" y="598"/>
                </a:cubicBezTo>
                <a:cubicBezTo>
                  <a:pt x="1691" y="600"/>
                  <a:pt x="1691" y="600"/>
                  <a:pt x="1691" y="600"/>
                </a:cubicBezTo>
                <a:cubicBezTo>
                  <a:pt x="1692" y="601"/>
                  <a:pt x="1692" y="601"/>
                  <a:pt x="1692" y="601"/>
                </a:cubicBezTo>
                <a:cubicBezTo>
                  <a:pt x="1696" y="601"/>
                  <a:pt x="1696" y="601"/>
                  <a:pt x="1696" y="601"/>
                </a:cubicBezTo>
                <a:cubicBezTo>
                  <a:pt x="1698" y="606"/>
                  <a:pt x="1698" y="606"/>
                  <a:pt x="1698" y="606"/>
                </a:cubicBezTo>
                <a:cubicBezTo>
                  <a:pt x="1699" y="607"/>
                  <a:pt x="1699" y="607"/>
                  <a:pt x="1699" y="607"/>
                </a:cubicBezTo>
                <a:cubicBezTo>
                  <a:pt x="1700" y="608"/>
                  <a:pt x="1700" y="608"/>
                  <a:pt x="1700" y="608"/>
                </a:cubicBezTo>
                <a:cubicBezTo>
                  <a:pt x="1700" y="611"/>
                  <a:pt x="1700" y="611"/>
                  <a:pt x="1700" y="611"/>
                </a:cubicBezTo>
                <a:cubicBezTo>
                  <a:pt x="1703" y="613"/>
                  <a:pt x="1703" y="613"/>
                  <a:pt x="1703" y="613"/>
                </a:cubicBezTo>
                <a:cubicBezTo>
                  <a:pt x="1705" y="616"/>
                  <a:pt x="1705" y="616"/>
                  <a:pt x="1705" y="616"/>
                </a:cubicBezTo>
                <a:cubicBezTo>
                  <a:pt x="1706" y="616"/>
                  <a:pt x="1706" y="616"/>
                  <a:pt x="1706" y="616"/>
                </a:cubicBezTo>
                <a:cubicBezTo>
                  <a:pt x="1706" y="617"/>
                  <a:pt x="1706" y="617"/>
                  <a:pt x="1706" y="617"/>
                </a:cubicBezTo>
                <a:cubicBezTo>
                  <a:pt x="1709" y="621"/>
                  <a:pt x="1709" y="621"/>
                  <a:pt x="1709" y="621"/>
                </a:cubicBezTo>
                <a:cubicBezTo>
                  <a:pt x="1710" y="624"/>
                  <a:pt x="1710" y="624"/>
                  <a:pt x="1710" y="624"/>
                </a:cubicBezTo>
                <a:cubicBezTo>
                  <a:pt x="1711" y="625"/>
                  <a:pt x="1711" y="625"/>
                  <a:pt x="1711" y="625"/>
                </a:cubicBezTo>
                <a:cubicBezTo>
                  <a:pt x="1713" y="623"/>
                  <a:pt x="1713" y="623"/>
                  <a:pt x="1713" y="623"/>
                </a:cubicBezTo>
                <a:cubicBezTo>
                  <a:pt x="1714" y="625"/>
                  <a:pt x="1714" y="625"/>
                  <a:pt x="1714" y="625"/>
                </a:cubicBezTo>
                <a:cubicBezTo>
                  <a:pt x="1717" y="625"/>
                  <a:pt x="1717" y="625"/>
                  <a:pt x="1717" y="625"/>
                </a:cubicBezTo>
                <a:cubicBezTo>
                  <a:pt x="1718" y="623"/>
                  <a:pt x="1718" y="623"/>
                  <a:pt x="1718" y="623"/>
                </a:cubicBezTo>
                <a:cubicBezTo>
                  <a:pt x="1719" y="623"/>
                  <a:pt x="1719" y="623"/>
                  <a:pt x="1719" y="623"/>
                </a:cubicBezTo>
                <a:cubicBezTo>
                  <a:pt x="1722" y="625"/>
                  <a:pt x="1722" y="625"/>
                  <a:pt x="1722" y="625"/>
                </a:cubicBezTo>
                <a:cubicBezTo>
                  <a:pt x="1724" y="624"/>
                  <a:pt x="1724" y="624"/>
                  <a:pt x="1724" y="624"/>
                </a:cubicBezTo>
                <a:cubicBezTo>
                  <a:pt x="1724" y="626"/>
                  <a:pt x="1724" y="626"/>
                  <a:pt x="1724" y="626"/>
                </a:cubicBezTo>
                <a:cubicBezTo>
                  <a:pt x="1725" y="626"/>
                  <a:pt x="1725" y="626"/>
                  <a:pt x="1725" y="626"/>
                </a:cubicBezTo>
                <a:cubicBezTo>
                  <a:pt x="1726" y="626"/>
                  <a:pt x="1726" y="626"/>
                  <a:pt x="1726" y="626"/>
                </a:cubicBezTo>
                <a:cubicBezTo>
                  <a:pt x="1728" y="627"/>
                  <a:pt x="1728" y="627"/>
                  <a:pt x="1728" y="627"/>
                </a:cubicBezTo>
                <a:cubicBezTo>
                  <a:pt x="1727" y="628"/>
                  <a:pt x="1727" y="628"/>
                  <a:pt x="1727" y="628"/>
                </a:cubicBezTo>
                <a:cubicBezTo>
                  <a:pt x="1726" y="629"/>
                  <a:pt x="1726" y="629"/>
                  <a:pt x="1726" y="629"/>
                </a:cubicBezTo>
                <a:cubicBezTo>
                  <a:pt x="1724" y="628"/>
                  <a:pt x="1724" y="628"/>
                  <a:pt x="1724" y="628"/>
                </a:cubicBezTo>
                <a:cubicBezTo>
                  <a:pt x="1722" y="628"/>
                  <a:pt x="1722" y="628"/>
                  <a:pt x="1722" y="628"/>
                </a:cubicBezTo>
                <a:cubicBezTo>
                  <a:pt x="1718" y="625"/>
                  <a:pt x="1718" y="625"/>
                  <a:pt x="1718" y="625"/>
                </a:cubicBezTo>
                <a:cubicBezTo>
                  <a:pt x="1717" y="626"/>
                  <a:pt x="1717" y="626"/>
                  <a:pt x="1717" y="626"/>
                </a:cubicBezTo>
                <a:cubicBezTo>
                  <a:pt x="1715" y="627"/>
                  <a:pt x="1715" y="627"/>
                  <a:pt x="1715" y="627"/>
                </a:cubicBezTo>
                <a:cubicBezTo>
                  <a:pt x="1713" y="626"/>
                  <a:pt x="1713" y="626"/>
                  <a:pt x="1713" y="626"/>
                </a:cubicBezTo>
                <a:cubicBezTo>
                  <a:pt x="1712" y="628"/>
                  <a:pt x="1712" y="628"/>
                  <a:pt x="1712" y="628"/>
                </a:cubicBezTo>
                <a:cubicBezTo>
                  <a:pt x="1711" y="628"/>
                  <a:pt x="1711" y="628"/>
                  <a:pt x="1711" y="628"/>
                </a:cubicBezTo>
                <a:cubicBezTo>
                  <a:pt x="1710" y="630"/>
                  <a:pt x="1710" y="630"/>
                  <a:pt x="1710" y="630"/>
                </a:cubicBezTo>
                <a:cubicBezTo>
                  <a:pt x="1712" y="632"/>
                  <a:pt x="1712" y="632"/>
                  <a:pt x="1712" y="632"/>
                </a:cubicBezTo>
                <a:cubicBezTo>
                  <a:pt x="1714" y="633"/>
                  <a:pt x="1714" y="633"/>
                  <a:pt x="1714" y="633"/>
                </a:cubicBezTo>
                <a:cubicBezTo>
                  <a:pt x="1716" y="635"/>
                  <a:pt x="1716" y="635"/>
                  <a:pt x="1716" y="635"/>
                </a:cubicBezTo>
                <a:cubicBezTo>
                  <a:pt x="1717" y="637"/>
                  <a:pt x="1717" y="637"/>
                  <a:pt x="1717" y="637"/>
                </a:cubicBezTo>
                <a:cubicBezTo>
                  <a:pt x="1716" y="638"/>
                  <a:pt x="1716" y="638"/>
                  <a:pt x="1716" y="638"/>
                </a:cubicBezTo>
                <a:cubicBezTo>
                  <a:pt x="1716" y="639"/>
                  <a:pt x="1716" y="639"/>
                  <a:pt x="1716" y="639"/>
                </a:cubicBezTo>
                <a:cubicBezTo>
                  <a:pt x="1718" y="642"/>
                  <a:pt x="1718" y="642"/>
                  <a:pt x="1718" y="642"/>
                </a:cubicBezTo>
                <a:cubicBezTo>
                  <a:pt x="1719" y="643"/>
                  <a:pt x="1719" y="643"/>
                  <a:pt x="1719" y="643"/>
                </a:cubicBezTo>
                <a:cubicBezTo>
                  <a:pt x="1720" y="642"/>
                  <a:pt x="1720" y="642"/>
                  <a:pt x="1720" y="642"/>
                </a:cubicBezTo>
                <a:cubicBezTo>
                  <a:pt x="1719" y="641"/>
                  <a:pt x="1719" y="641"/>
                  <a:pt x="1719" y="641"/>
                </a:cubicBezTo>
                <a:cubicBezTo>
                  <a:pt x="1720" y="639"/>
                  <a:pt x="1720" y="639"/>
                  <a:pt x="1720" y="639"/>
                </a:cubicBezTo>
                <a:cubicBezTo>
                  <a:pt x="1721" y="641"/>
                  <a:pt x="1721" y="641"/>
                  <a:pt x="1721" y="641"/>
                </a:cubicBezTo>
                <a:cubicBezTo>
                  <a:pt x="1723" y="643"/>
                  <a:pt x="1723" y="643"/>
                  <a:pt x="1723" y="643"/>
                </a:cubicBezTo>
                <a:cubicBezTo>
                  <a:pt x="1724" y="644"/>
                  <a:pt x="1724" y="644"/>
                  <a:pt x="1724" y="644"/>
                </a:cubicBezTo>
                <a:cubicBezTo>
                  <a:pt x="1723" y="646"/>
                  <a:pt x="1723" y="646"/>
                  <a:pt x="1723" y="646"/>
                </a:cubicBezTo>
                <a:cubicBezTo>
                  <a:pt x="1725" y="647"/>
                  <a:pt x="1725" y="647"/>
                  <a:pt x="1725" y="647"/>
                </a:cubicBezTo>
                <a:cubicBezTo>
                  <a:pt x="1725" y="644"/>
                  <a:pt x="1725" y="644"/>
                  <a:pt x="1725" y="644"/>
                </a:cubicBezTo>
                <a:cubicBezTo>
                  <a:pt x="1726" y="642"/>
                  <a:pt x="1726" y="642"/>
                  <a:pt x="1726" y="642"/>
                </a:cubicBezTo>
                <a:cubicBezTo>
                  <a:pt x="1727" y="642"/>
                  <a:pt x="1727" y="642"/>
                  <a:pt x="1727" y="642"/>
                </a:cubicBezTo>
                <a:cubicBezTo>
                  <a:pt x="1728" y="644"/>
                  <a:pt x="1728" y="644"/>
                  <a:pt x="1728" y="644"/>
                </a:cubicBezTo>
                <a:cubicBezTo>
                  <a:pt x="1731" y="646"/>
                  <a:pt x="1731" y="646"/>
                  <a:pt x="1731" y="646"/>
                </a:cubicBezTo>
                <a:cubicBezTo>
                  <a:pt x="1730" y="644"/>
                  <a:pt x="1730" y="644"/>
                  <a:pt x="1730" y="644"/>
                </a:cubicBezTo>
                <a:cubicBezTo>
                  <a:pt x="1730" y="642"/>
                  <a:pt x="1730" y="642"/>
                  <a:pt x="1730" y="642"/>
                </a:cubicBezTo>
                <a:cubicBezTo>
                  <a:pt x="1729" y="640"/>
                  <a:pt x="1729" y="640"/>
                  <a:pt x="1729" y="640"/>
                </a:cubicBezTo>
                <a:cubicBezTo>
                  <a:pt x="1728" y="637"/>
                  <a:pt x="1728" y="637"/>
                  <a:pt x="1728" y="637"/>
                </a:cubicBezTo>
                <a:cubicBezTo>
                  <a:pt x="1726" y="635"/>
                  <a:pt x="1726" y="635"/>
                  <a:pt x="1726" y="635"/>
                </a:cubicBezTo>
                <a:cubicBezTo>
                  <a:pt x="1727" y="634"/>
                  <a:pt x="1727" y="634"/>
                  <a:pt x="1727" y="634"/>
                </a:cubicBezTo>
                <a:cubicBezTo>
                  <a:pt x="1728" y="634"/>
                  <a:pt x="1728" y="634"/>
                  <a:pt x="1728" y="634"/>
                </a:cubicBezTo>
                <a:cubicBezTo>
                  <a:pt x="1730" y="635"/>
                  <a:pt x="1730" y="635"/>
                  <a:pt x="1730" y="635"/>
                </a:cubicBezTo>
                <a:cubicBezTo>
                  <a:pt x="1729" y="636"/>
                  <a:pt x="1729" y="636"/>
                  <a:pt x="1729" y="636"/>
                </a:cubicBezTo>
                <a:cubicBezTo>
                  <a:pt x="1730" y="637"/>
                  <a:pt x="1730" y="637"/>
                  <a:pt x="1730" y="637"/>
                </a:cubicBezTo>
                <a:cubicBezTo>
                  <a:pt x="1731" y="636"/>
                  <a:pt x="1731" y="636"/>
                  <a:pt x="1731" y="636"/>
                </a:cubicBezTo>
                <a:cubicBezTo>
                  <a:pt x="1733" y="636"/>
                  <a:pt x="1733" y="636"/>
                  <a:pt x="1733" y="636"/>
                </a:cubicBezTo>
                <a:cubicBezTo>
                  <a:pt x="1733" y="636"/>
                  <a:pt x="1733" y="636"/>
                  <a:pt x="1733" y="636"/>
                </a:cubicBezTo>
                <a:cubicBezTo>
                  <a:pt x="1733" y="635"/>
                  <a:pt x="1733" y="635"/>
                  <a:pt x="1733" y="635"/>
                </a:cubicBezTo>
                <a:cubicBezTo>
                  <a:pt x="1732" y="634"/>
                  <a:pt x="1732" y="634"/>
                  <a:pt x="1732" y="634"/>
                </a:cubicBezTo>
                <a:cubicBezTo>
                  <a:pt x="1732" y="634"/>
                  <a:pt x="1732" y="634"/>
                  <a:pt x="1732" y="634"/>
                </a:cubicBezTo>
                <a:cubicBezTo>
                  <a:pt x="1730" y="633"/>
                  <a:pt x="1730" y="633"/>
                  <a:pt x="1730" y="633"/>
                </a:cubicBezTo>
                <a:cubicBezTo>
                  <a:pt x="1730" y="632"/>
                  <a:pt x="1730" y="632"/>
                  <a:pt x="1730" y="632"/>
                </a:cubicBezTo>
                <a:cubicBezTo>
                  <a:pt x="1728" y="630"/>
                  <a:pt x="1728" y="630"/>
                  <a:pt x="1728" y="630"/>
                </a:cubicBezTo>
                <a:cubicBezTo>
                  <a:pt x="1730" y="630"/>
                  <a:pt x="1730" y="630"/>
                  <a:pt x="1730" y="630"/>
                </a:cubicBezTo>
                <a:cubicBezTo>
                  <a:pt x="1732" y="630"/>
                  <a:pt x="1732" y="630"/>
                  <a:pt x="1732" y="630"/>
                </a:cubicBezTo>
                <a:cubicBezTo>
                  <a:pt x="1733" y="629"/>
                  <a:pt x="1733" y="629"/>
                  <a:pt x="1733" y="629"/>
                </a:cubicBezTo>
                <a:cubicBezTo>
                  <a:pt x="1736" y="631"/>
                  <a:pt x="1736" y="631"/>
                  <a:pt x="1736" y="631"/>
                </a:cubicBezTo>
                <a:cubicBezTo>
                  <a:pt x="1736" y="631"/>
                  <a:pt x="1736" y="631"/>
                  <a:pt x="1736" y="631"/>
                </a:cubicBezTo>
                <a:cubicBezTo>
                  <a:pt x="1738" y="632"/>
                  <a:pt x="1738" y="632"/>
                  <a:pt x="1738" y="632"/>
                </a:cubicBezTo>
                <a:cubicBezTo>
                  <a:pt x="1738" y="631"/>
                  <a:pt x="1738" y="631"/>
                  <a:pt x="1738" y="631"/>
                </a:cubicBezTo>
                <a:cubicBezTo>
                  <a:pt x="1737" y="628"/>
                  <a:pt x="1737" y="628"/>
                  <a:pt x="1737" y="628"/>
                </a:cubicBezTo>
                <a:cubicBezTo>
                  <a:pt x="1737" y="626"/>
                  <a:pt x="1737" y="626"/>
                  <a:pt x="1737" y="626"/>
                </a:cubicBezTo>
                <a:cubicBezTo>
                  <a:pt x="1736" y="624"/>
                  <a:pt x="1736" y="624"/>
                  <a:pt x="1736" y="624"/>
                </a:cubicBezTo>
                <a:cubicBezTo>
                  <a:pt x="1732" y="622"/>
                  <a:pt x="1732" y="622"/>
                  <a:pt x="1732" y="622"/>
                </a:cubicBezTo>
                <a:cubicBezTo>
                  <a:pt x="1730" y="621"/>
                  <a:pt x="1730" y="621"/>
                  <a:pt x="1730" y="621"/>
                </a:cubicBezTo>
                <a:cubicBezTo>
                  <a:pt x="1730" y="620"/>
                  <a:pt x="1730" y="620"/>
                  <a:pt x="1730" y="620"/>
                </a:cubicBezTo>
                <a:cubicBezTo>
                  <a:pt x="1728" y="620"/>
                  <a:pt x="1728" y="620"/>
                  <a:pt x="1728" y="620"/>
                </a:cubicBezTo>
                <a:cubicBezTo>
                  <a:pt x="1727" y="619"/>
                  <a:pt x="1727" y="619"/>
                  <a:pt x="1727" y="619"/>
                </a:cubicBezTo>
                <a:cubicBezTo>
                  <a:pt x="1725" y="619"/>
                  <a:pt x="1725" y="619"/>
                  <a:pt x="1725" y="619"/>
                </a:cubicBezTo>
                <a:cubicBezTo>
                  <a:pt x="1723" y="617"/>
                  <a:pt x="1723" y="617"/>
                  <a:pt x="1723" y="617"/>
                </a:cubicBezTo>
                <a:cubicBezTo>
                  <a:pt x="1726" y="617"/>
                  <a:pt x="1726" y="617"/>
                  <a:pt x="1726" y="617"/>
                </a:cubicBezTo>
                <a:cubicBezTo>
                  <a:pt x="1727" y="615"/>
                  <a:pt x="1727" y="615"/>
                  <a:pt x="1727" y="615"/>
                </a:cubicBezTo>
                <a:cubicBezTo>
                  <a:pt x="1727" y="614"/>
                  <a:pt x="1727" y="614"/>
                  <a:pt x="1727" y="614"/>
                </a:cubicBezTo>
                <a:cubicBezTo>
                  <a:pt x="1725" y="614"/>
                  <a:pt x="1725" y="614"/>
                  <a:pt x="1725" y="614"/>
                </a:cubicBezTo>
                <a:cubicBezTo>
                  <a:pt x="1726" y="612"/>
                  <a:pt x="1726" y="612"/>
                  <a:pt x="1726" y="612"/>
                </a:cubicBezTo>
                <a:cubicBezTo>
                  <a:pt x="1726" y="611"/>
                  <a:pt x="1726" y="611"/>
                  <a:pt x="1726" y="611"/>
                </a:cubicBezTo>
                <a:cubicBezTo>
                  <a:pt x="1727" y="612"/>
                  <a:pt x="1727" y="612"/>
                  <a:pt x="1727" y="612"/>
                </a:cubicBezTo>
                <a:cubicBezTo>
                  <a:pt x="1729" y="613"/>
                  <a:pt x="1729" y="613"/>
                  <a:pt x="1729" y="613"/>
                </a:cubicBezTo>
                <a:cubicBezTo>
                  <a:pt x="1728" y="614"/>
                  <a:pt x="1728" y="614"/>
                  <a:pt x="1728" y="614"/>
                </a:cubicBezTo>
                <a:cubicBezTo>
                  <a:pt x="1728" y="615"/>
                  <a:pt x="1728" y="615"/>
                  <a:pt x="1728" y="615"/>
                </a:cubicBezTo>
                <a:cubicBezTo>
                  <a:pt x="1729" y="615"/>
                  <a:pt x="1729" y="615"/>
                  <a:pt x="1729" y="615"/>
                </a:cubicBezTo>
                <a:cubicBezTo>
                  <a:pt x="1730" y="612"/>
                  <a:pt x="1730" y="612"/>
                  <a:pt x="1730" y="612"/>
                </a:cubicBezTo>
                <a:cubicBezTo>
                  <a:pt x="1729" y="611"/>
                  <a:pt x="1729" y="611"/>
                  <a:pt x="1729" y="611"/>
                </a:cubicBezTo>
                <a:cubicBezTo>
                  <a:pt x="1726" y="607"/>
                  <a:pt x="1726" y="607"/>
                  <a:pt x="1726" y="607"/>
                </a:cubicBezTo>
                <a:cubicBezTo>
                  <a:pt x="1724" y="606"/>
                  <a:pt x="1724" y="606"/>
                  <a:pt x="1724" y="606"/>
                </a:cubicBezTo>
                <a:cubicBezTo>
                  <a:pt x="1724" y="605"/>
                  <a:pt x="1724" y="605"/>
                  <a:pt x="1724" y="605"/>
                </a:cubicBezTo>
                <a:cubicBezTo>
                  <a:pt x="1722" y="603"/>
                  <a:pt x="1722" y="603"/>
                  <a:pt x="1722" y="603"/>
                </a:cubicBezTo>
                <a:cubicBezTo>
                  <a:pt x="1722" y="602"/>
                  <a:pt x="1722" y="602"/>
                  <a:pt x="1722" y="602"/>
                </a:cubicBezTo>
                <a:cubicBezTo>
                  <a:pt x="1722" y="598"/>
                  <a:pt x="1722" y="598"/>
                  <a:pt x="1722" y="598"/>
                </a:cubicBezTo>
                <a:cubicBezTo>
                  <a:pt x="1723" y="595"/>
                  <a:pt x="1723" y="595"/>
                  <a:pt x="1723" y="595"/>
                </a:cubicBezTo>
                <a:cubicBezTo>
                  <a:pt x="1726" y="595"/>
                  <a:pt x="1726" y="595"/>
                  <a:pt x="1726" y="595"/>
                </a:cubicBezTo>
                <a:cubicBezTo>
                  <a:pt x="1726" y="597"/>
                  <a:pt x="1726" y="597"/>
                  <a:pt x="1726" y="597"/>
                </a:cubicBezTo>
                <a:cubicBezTo>
                  <a:pt x="1725" y="597"/>
                  <a:pt x="1725" y="597"/>
                  <a:pt x="1725" y="597"/>
                </a:cubicBezTo>
                <a:cubicBezTo>
                  <a:pt x="1725" y="598"/>
                  <a:pt x="1725" y="598"/>
                  <a:pt x="1725" y="598"/>
                </a:cubicBezTo>
                <a:cubicBezTo>
                  <a:pt x="1728" y="599"/>
                  <a:pt x="1728" y="599"/>
                  <a:pt x="1728" y="599"/>
                </a:cubicBezTo>
                <a:cubicBezTo>
                  <a:pt x="1729" y="602"/>
                  <a:pt x="1729" y="602"/>
                  <a:pt x="1729" y="602"/>
                </a:cubicBezTo>
                <a:cubicBezTo>
                  <a:pt x="1731" y="603"/>
                  <a:pt x="1731" y="603"/>
                  <a:pt x="1731" y="603"/>
                </a:cubicBezTo>
                <a:cubicBezTo>
                  <a:pt x="1733" y="603"/>
                  <a:pt x="1733" y="603"/>
                  <a:pt x="1733" y="603"/>
                </a:cubicBezTo>
                <a:cubicBezTo>
                  <a:pt x="1731" y="602"/>
                  <a:pt x="1731" y="602"/>
                  <a:pt x="1731" y="602"/>
                </a:cubicBezTo>
                <a:cubicBezTo>
                  <a:pt x="1730" y="601"/>
                  <a:pt x="1730" y="601"/>
                  <a:pt x="1730" y="601"/>
                </a:cubicBezTo>
                <a:cubicBezTo>
                  <a:pt x="1731" y="599"/>
                  <a:pt x="1731" y="599"/>
                  <a:pt x="1731" y="599"/>
                </a:cubicBezTo>
                <a:cubicBezTo>
                  <a:pt x="1733" y="600"/>
                  <a:pt x="1733" y="600"/>
                  <a:pt x="1733" y="600"/>
                </a:cubicBezTo>
                <a:cubicBezTo>
                  <a:pt x="1734" y="602"/>
                  <a:pt x="1734" y="602"/>
                  <a:pt x="1734" y="602"/>
                </a:cubicBezTo>
                <a:cubicBezTo>
                  <a:pt x="1736" y="603"/>
                  <a:pt x="1736" y="603"/>
                  <a:pt x="1736" y="603"/>
                </a:cubicBezTo>
                <a:cubicBezTo>
                  <a:pt x="1737" y="602"/>
                  <a:pt x="1737" y="602"/>
                  <a:pt x="1737" y="602"/>
                </a:cubicBezTo>
                <a:cubicBezTo>
                  <a:pt x="1735" y="600"/>
                  <a:pt x="1735" y="600"/>
                  <a:pt x="1735" y="600"/>
                </a:cubicBezTo>
                <a:cubicBezTo>
                  <a:pt x="1734" y="600"/>
                  <a:pt x="1734" y="600"/>
                  <a:pt x="1734" y="600"/>
                </a:cubicBezTo>
                <a:cubicBezTo>
                  <a:pt x="1734" y="599"/>
                  <a:pt x="1734" y="599"/>
                  <a:pt x="1734" y="599"/>
                </a:cubicBezTo>
                <a:cubicBezTo>
                  <a:pt x="1737" y="599"/>
                  <a:pt x="1737" y="599"/>
                  <a:pt x="1737" y="599"/>
                </a:cubicBezTo>
                <a:cubicBezTo>
                  <a:pt x="1739" y="600"/>
                  <a:pt x="1739" y="600"/>
                  <a:pt x="1739" y="600"/>
                </a:cubicBezTo>
                <a:cubicBezTo>
                  <a:pt x="1739" y="600"/>
                  <a:pt x="1739" y="600"/>
                  <a:pt x="1739" y="600"/>
                </a:cubicBezTo>
                <a:cubicBezTo>
                  <a:pt x="1737" y="598"/>
                  <a:pt x="1737" y="598"/>
                  <a:pt x="1737" y="598"/>
                </a:cubicBezTo>
                <a:cubicBezTo>
                  <a:pt x="1735" y="597"/>
                  <a:pt x="1735" y="597"/>
                  <a:pt x="1735" y="597"/>
                </a:cubicBezTo>
                <a:cubicBezTo>
                  <a:pt x="1733" y="595"/>
                  <a:pt x="1733" y="595"/>
                  <a:pt x="1733" y="595"/>
                </a:cubicBezTo>
                <a:cubicBezTo>
                  <a:pt x="1734" y="594"/>
                  <a:pt x="1734" y="594"/>
                  <a:pt x="1734" y="594"/>
                </a:cubicBezTo>
                <a:cubicBezTo>
                  <a:pt x="1736" y="595"/>
                  <a:pt x="1736" y="595"/>
                  <a:pt x="1736" y="595"/>
                </a:cubicBezTo>
                <a:cubicBezTo>
                  <a:pt x="1738" y="594"/>
                  <a:pt x="1738" y="594"/>
                  <a:pt x="1738" y="594"/>
                </a:cubicBezTo>
                <a:cubicBezTo>
                  <a:pt x="1739" y="591"/>
                  <a:pt x="1739" y="591"/>
                  <a:pt x="1739" y="591"/>
                </a:cubicBezTo>
                <a:cubicBezTo>
                  <a:pt x="1740" y="590"/>
                  <a:pt x="1740" y="590"/>
                  <a:pt x="1740" y="590"/>
                </a:cubicBezTo>
                <a:cubicBezTo>
                  <a:pt x="1742" y="592"/>
                  <a:pt x="1742" y="592"/>
                  <a:pt x="1742" y="592"/>
                </a:cubicBezTo>
                <a:cubicBezTo>
                  <a:pt x="1744" y="592"/>
                  <a:pt x="1744" y="592"/>
                  <a:pt x="1744" y="592"/>
                </a:cubicBezTo>
                <a:cubicBezTo>
                  <a:pt x="1746" y="590"/>
                  <a:pt x="1746" y="590"/>
                  <a:pt x="1746" y="590"/>
                </a:cubicBezTo>
                <a:cubicBezTo>
                  <a:pt x="1746" y="589"/>
                  <a:pt x="1746" y="589"/>
                  <a:pt x="1746" y="589"/>
                </a:cubicBezTo>
                <a:cubicBezTo>
                  <a:pt x="1747" y="589"/>
                  <a:pt x="1747" y="589"/>
                  <a:pt x="1747" y="589"/>
                </a:cubicBezTo>
                <a:cubicBezTo>
                  <a:pt x="1748" y="591"/>
                  <a:pt x="1748" y="591"/>
                  <a:pt x="1748" y="591"/>
                </a:cubicBezTo>
                <a:cubicBezTo>
                  <a:pt x="1752" y="591"/>
                  <a:pt x="1752" y="591"/>
                  <a:pt x="1752" y="591"/>
                </a:cubicBezTo>
                <a:cubicBezTo>
                  <a:pt x="1755" y="592"/>
                  <a:pt x="1755" y="592"/>
                  <a:pt x="1755" y="592"/>
                </a:cubicBezTo>
                <a:cubicBezTo>
                  <a:pt x="1756" y="592"/>
                  <a:pt x="1756" y="592"/>
                  <a:pt x="1756" y="592"/>
                </a:cubicBezTo>
                <a:cubicBezTo>
                  <a:pt x="1756" y="594"/>
                  <a:pt x="1756" y="594"/>
                  <a:pt x="1756" y="594"/>
                </a:cubicBezTo>
                <a:cubicBezTo>
                  <a:pt x="1758" y="595"/>
                  <a:pt x="1758" y="595"/>
                  <a:pt x="1758" y="595"/>
                </a:cubicBezTo>
                <a:cubicBezTo>
                  <a:pt x="1759" y="594"/>
                  <a:pt x="1759" y="594"/>
                  <a:pt x="1759" y="594"/>
                </a:cubicBezTo>
                <a:cubicBezTo>
                  <a:pt x="1760" y="595"/>
                  <a:pt x="1760" y="595"/>
                  <a:pt x="1760" y="595"/>
                </a:cubicBezTo>
                <a:cubicBezTo>
                  <a:pt x="1762" y="594"/>
                  <a:pt x="1762" y="594"/>
                  <a:pt x="1762" y="594"/>
                </a:cubicBezTo>
                <a:cubicBezTo>
                  <a:pt x="1760" y="596"/>
                  <a:pt x="1760" y="596"/>
                  <a:pt x="1760" y="596"/>
                </a:cubicBezTo>
                <a:cubicBezTo>
                  <a:pt x="1759" y="596"/>
                  <a:pt x="1759" y="596"/>
                  <a:pt x="1759" y="596"/>
                </a:cubicBezTo>
                <a:cubicBezTo>
                  <a:pt x="1758" y="599"/>
                  <a:pt x="1758" y="599"/>
                  <a:pt x="1758" y="599"/>
                </a:cubicBezTo>
                <a:cubicBezTo>
                  <a:pt x="1758" y="600"/>
                  <a:pt x="1758" y="600"/>
                  <a:pt x="1758" y="600"/>
                </a:cubicBezTo>
                <a:cubicBezTo>
                  <a:pt x="1763" y="597"/>
                  <a:pt x="1763" y="597"/>
                  <a:pt x="1763" y="597"/>
                </a:cubicBezTo>
                <a:cubicBezTo>
                  <a:pt x="1768" y="594"/>
                  <a:pt x="1768" y="594"/>
                  <a:pt x="1768" y="594"/>
                </a:cubicBezTo>
                <a:cubicBezTo>
                  <a:pt x="1769" y="591"/>
                  <a:pt x="1769" y="591"/>
                  <a:pt x="1769" y="591"/>
                </a:cubicBezTo>
                <a:cubicBezTo>
                  <a:pt x="1771" y="590"/>
                  <a:pt x="1771" y="590"/>
                  <a:pt x="1771" y="590"/>
                </a:cubicBezTo>
                <a:cubicBezTo>
                  <a:pt x="1774" y="590"/>
                  <a:pt x="1774" y="590"/>
                  <a:pt x="1774" y="590"/>
                </a:cubicBezTo>
                <a:cubicBezTo>
                  <a:pt x="1775" y="589"/>
                  <a:pt x="1775" y="589"/>
                  <a:pt x="1775" y="589"/>
                </a:cubicBezTo>
                <a:cubicBezTo>
                  <a:pt x="1778" y="589"/>
                  <a:pt x="1778" y="589"/>
                  <a:pt x="1778" y="589"/>
                </a:cubicBezTo>
                <a:cubicBezTo>
                  <a:pt x="1779" y="590"/>
                  <a:pt x="1779" y="590"/>
                  <a:pt x="1779" y="590"/>
                </a:cubicBezTo>
                <a:cubicBezTo>
                  <a:pt x="1781" y="590"/>
                  <a:pt x="1781" y="590"/>
                  <a:pt x="1781" y="590"/>
                </a:cubicBezTo>
                <a:cubicBezTo>
                  <a:pt x="1783" y="589"/>
                  <a:pt x="1783" y="589"/>
                  <a:pt x="1783" y="589"/>
                </a:cubicBezTo>
                <a:cubicBezTo>
                  <a:pt x="1783" y="587"/>
                  <a:pt x="1783" y="587"/>
                  <a:pt x="1783" y="587"/>
                </a:cubicBezTo>
                <a:cubicBezTo>
                  <a:pt x="1781" y="586"/>
                  <a:pt x="1781" y="586"/>
                  <a:pt x="1781" y="586"/>
                </a:cubicBezTo>
                <a:cubicBezTo>
                  <a:pt x="1779" y="584"/>
                  <a:pt x="1779" y="584"/>
                  <a:pt x="1779" y="584"/>
                </a:cubicBezTo>
                <a:cubicBezTo>
                  <a:pt x="1777" y="584"/>
                  <a:pt x="1777" y="584"/>
                  <a:pt x="1777" y="584"/>
                </a:cubicBezTo>
                <a:cubicBezTo>
                  <a:pt x="1774" y="581"/>
                  <a:pt x="1774" y="581"/>
                  <a:pt x="1774" y="581"/>
                </a:cubicBezTo>
                <a:cubicBezTo>
                  <a:pt x="1773" y="577"/>
                  <a:pt x="1773" y="577"/>
                  <a:pt x="1773" y="577"/>
                </a:cubicBezTo>
                <a:cubicBezTo>
                  <a:pt x="1773" y="577"/>
                  <a:pt x="1773" y="577"/>
                  <a:pt x="1773" y="577"/>
                </a:cubicBezTo>
                <a:cubicBezTo>
                  <a:pt x="1772" y="575"/>
                  <a:pt x="1772" y="575"/>
                  <a:pt x="1772" y="575"/>
                </a:cubicBezTo>
                <a:cubicBezTo>
                  <a:pt x="1770" y="572"/>
                  <a:pt x="1770" y="572"/>
                  <a:pt x="1770" y="572"/>
                </a:cubicBezTo>
                <a:cubicBezTo>
                  <a:pt x="1768" y="572"/>
                  <a:pt x="1768" y="572"/>
                  <a:pt x="1768" y="572"/>
                </a:cubicBezTo>
                <a:cubicBezTo>
                  <a:pt x="1768" y="571"/>
                  <a:pt x="1768" y="571"/>
                  <a:pt x="1768" y="571"/>
                </a:cubicBezTo>
                <a:cubicBezTo>
                  <a:pt x="1771" y="568"/>
                  <a:pt x="1771" y="568"/>
                  <a:pt x="1771" y="568"/>
                </a:cubicBezTo>
                <a:cubicBezTo>
                  <a:pt x="1771" y="566"/>
                  <a:pt x="1771" y="566"/>
                  <a:pt x="1771" y="566"/>
                </a:cubicBezTo>
                <a:cubicBezTo>
                  <a:pt x="1771" y="562"/>
                  <a:pt x="1771" y="562"/>
                  <a:pt x="1771" y="562"/>
                </a:cubicBezTo>
                <a:cubicBezTo>
                  <a:pt x="1774" y="559"/>
                  <a:pt x="1774" y="559"/>
                  <a:pt x="1774" y="559"/>
                </a:cubicBezTo>
                <a:cubicBezTo>
                  <a:pt x="1775" y="560"/>
                  <a:pt x="1775" y="560"/>
                  <a:pt x="1775" y="560"/>
                </a:cubicBezTo>
                <a:cubicBezTo>
                  <a:pt x="1777" y="558"/>
                  <a:pt x="1777" y="558"/>
                  <a:pt x="1777" y="558"/>
                </a:cubicBezTo>
                <a:cubicBezTo>
                  <a:pt x="1777" y="555"/>
                  <a:pt x="1777" y="555"/>
                  <a:pt x="1777" y="555"/>
                </a:cubicBezTo>
                <a:cubicBezTo>
                  <a:pt x="1777" y="554"/>
                  <a:pt x="1777" y="554"/>
                  <a:pt x="1777" y="554"/>
                </a:cubicBezTo>
                <a:cubicBezTo>
                  <a:pt x="1776" y="552"/>
                  <a:pt x="1776" y="552"/>
                  <a:pt x="1776" y="552"/>
                </a:cubicBezTo>
                <a:cubicBezTo>
                  <a:pt x="1777" y="550"/>
                  <a:pt x="1777" y="550"/>
                  <a:pt x="1777" y="550"/>
                </a:cubicBezTo>
                <a:cubicBezTo>
                  <a:pt x="1777" y="547"/>
                  <a:pt x="1777" y="547"/>
                  <a:pt x="1777" y="547"/>
                </a:cubicBezTo>
                <a:cubicBezTo>
                  <a:pt x="1777" y="545"/>
                  <a:pt x="1777" y="545"/>
                  <a:pt x="1777" y="545"/>
                </a:cubicBezTo>
                <a:cubicBezTo>
                  <a:pt x="1778" y="544"/>
                  <a:pt x="1778" y="544"/>
                  <a:pt x="1778" y="544"/>
                </a:cubicBezTo>
                <a:cubicBezTo>
                  <a:pt x="1778" y="542"/>
                  <a:pt x="1778" y="542"/>
                  <a:pt x="1778" y="542"/>
                </a:cubicBezTo>
                <a:cubicBezTo>
                  <a:pt x="1782" y="542"/>
                  <a:pt x="1782" y="542"/>
                  <a:pt x="1782" y="542"/>
                </a:cubicBezTo>
                <a:cubicBezTo>
                  <a:pt x="1784" y="541"/>
                  <a:pt x="1784" y="541"/>
                  <a:pt x="1784" y="541"/>
                </a:cubicBezTo>
                <a:cubicBezTo>
                  <a:pt x="1786" y="539"/>
                  <a:pt x="1786" y="539"/>
                  <a:pt x="1786" y="539"/>
                </a:cubicBezTo>
                <a:cubicBezTo>
                  <a:pt x="1786" y="537"/>
                  <a:pt x="1786" y="537"/>
                  <a:pt x="1786" y="537"/>
                </a:cubicBezTo>
                <a:cubicBezTo>
                  <a:pt x="1784" y="536"/>
                  <a:pt x="1784" y="536"/>
                  <a:pt x="1784" y="536"/>
                </a:cubicBezTo>
                <a:cubicBezTo>
                  <a:pt x="1786" y="535"/>
                  <a:pt x="1786" y="535"/>
                  <a:pt x="1786" y="535"/>
                </a:cubicBezTo>
                <a:cubicBezTo>
                  <a:pt x="1786" y="535"/>
                  <a:pt x="1786" y="535"/>
                  <a:pt x="1786" y="535"/>
                </a:cubicBezTo>
                <a:cubicBezTo>
                  <a:pt x="1786" y="533"/>
                  <a:pt x="1786" y="533"/>
                  <a:pt x="1786" y="533"/>
                </a:cubicBezTo>
                <a:cubicBezTo>
                  <a:pt x="1785" y="532"/>
                  <a:pt x="1785" y="532"/>
                  <a:pt x="1785" y="532"/>
                </a:cubicBezTo>
                <a:cubicBezTo>
                  <a:pt x="1785" y="531"/>
                  <a:pt x="1785" y="531"/>
                  <a:pt x="1785" y="531"/>
                </a:cubicBezTo>
                <a:cubicBezTo>
                  <a:pt x="1785" y="530"/>
                  <a:pt x="1785" y="530"/>
                  <a:pt x="1785" y="530"/>
                </a:cubicBezTo>
                <a:cubicBezTo>
                  <a:pt x="1786" y="531"/>
                  <a:pt x="1786" y="531"/>
                  <a:pt x="1786" y="531"/>
                </a:cubicBezTo>
                <a:cubicBezTo>
                  <a:pt x="1787" y="531"/>
                  <a:pt x="1787" y="531"/>
                  <a:pt x="1787" y="531"/>
                </a:cubicBezTo>
                <a:cubicBezTo>
                  <a:pt x="1791" y="526"/>
                  <a:pt x="1791" y="526"/>
                  <a:pt x="1791" y="526"/>
                </a:cubicBezTo>
                <a:cubicBezTo>
                  <a:pt x="1791" y="525"/>
                  <a:pt x="1791" y="525"/>
                  <a:pt x="1791" y="525"/>
                </a:cubicBezTo>
                <a:cubicBezTo>
                  <a:pt x="1792" y="525"/>
                  <a:pt x="1792" y="525"/>
                  <a:pt x="1792" y="525"/>
                </a:cubicBezTo>
                <a:cubicBezTo>
                  <a:pt x="1794" y="522"/>
                  <a:pt x="1794" y="522"/>
                  <a:pt x="1794" y="522"/>
                </a:cubicBezTo>
                <a:cubicBezTo>
                  <a:pt x="1794" y="520"/>
                  <a:pt x="1794" y="520"/>
                  <a:pt x="1794" y="520"/>
                </a:cubicBezTo>
                <a:cubicBezTo>
                  <a:pt x="1795" y="519"/>
                  <a:pt x="1795" y="519"/>
                  <a:pt x="1795" y="519"/>
                </a:cubicBezTo>
                <a:cubicBezTo>
                  <a:pt x="1798" y="518"/>
                  <a:pt x="1798" y="518"/>
                  <a:pt x="1798" y="518"/>
                </a:cubicBezTo>
                <a:cubicBezTo>
                  <a:pt x="1800" y="516"/>
                  <a:pt x="1800" y="516"/>
                  <a:pt x="1800" y="516"/>
                </a:cubicBezTo>
                <a:cubicBezTo>
                  <a:pt x="1801" y="517"/>
                  <a:pt x="1801" y="517"/>
                  <a:pt x="1801" y="517"/>
                </a:cubicBezTo>
                <a:cubicBezTo>
                  <a:pt x="1801" y="518"/>
                  <a:pt x="1801" y="518"/>
                  <a:pt x="1801" y="518"/>
                </a:cubicBezTo>
                <a:cubicBezTo>
                  <a:pt x="1802" y="518"/>
                  <a:pt x="1802" y="518"/>
                  <a:pt x="1802" y="518"/>
                </a:cubicBezTo>
                <a:cubicBezTo>
                  <a:pt x="1803" y="516"/>
                  <a:pt x="1803" y="516"/>
                  <a:pt x="1803" y="516"/>
                </a:cubicBezTo>
                <a:cubicBezTo>
                  <a:pt x="1804" y="515"/>
                  <a:pt x="1804" y="515"/>
                  <a:pt x="1804" y="515"/>
                </a:cubicBezTo>
                <a:cubicBezTo>
                  <a:pt x="1805" y="516"/>
                  <a:pt x="1805" y="516"/>
                  <a:pt x="1805" y="516"/>
                </a:cubicBezTo>
                <a:cubicBezTo>
                  <a:pt x="1806" y="517"/>
                  <a:pt x="1806" y="517"/>
                  <a:pt x="1806" y="517"/>
                </a:cubicBezTo>
                <a:cubicBezTo>
                  <a:pt x="1808" y="518"/>
                  <a:pt x="1808" y="518"/>
                  <a:pt x="1808" y="518"/>
                </a:cubicBezTo>
                <a:cubicBezTo>
                  <a:pt x="1811" y="517"/>
                  <a:pt x="1811" y="517"/>
                  <a:pt x="1811" y="517"/>
                </a:cubicBezTo>
                <a:cubicBezTo>
                  <a:pt x="1809" y="518"/>
                  <a:pt x="1809" y="518"/>
                  <a:pt x="1809" y="518"/>
                </a:cubicBezTo>
                <a:cubicBezTo>
                  <a:pt x="1807" y="519"/>
                  <a:pt x="1807" y="519"/>
                  <a:pt x="1807" y="519"/>
                </a:cubicBezTo>
                <a:cubicBezTo>
                  <a:pt x="1805" y="518"/>
                  <a:pt x="1805" y="518"/>
                  <a:pt x="1805" y="518"/>
                </a:cubicBezTo>
                <a:cubicBezTo>
                  <a:pt x="1802" y="519"/>
                  <a:pt x="1802" y="519"/>
                  <a:pt x="1802" y="519"/>
                </a:cubicBezTo>
                <a:cubicBezTo>
                  <a:pt x="1800" y="519"/>
                  <a:pt x="1800" y="519"/>
                  <a:pt x="1800" y="519"/>
                </a:cubicBezTo>
                <a:cubicBezTo>
                  <a:pt x="1801" y="520"/>
                  <a:pt x="1801" y="520"/>
                  <a:pt x="1801" y="520"/>
                </a:cubicBezTo>
                <a:cubicBezTo>
                  <a:pt x="1804" y="520"/>
                  <a:pt x="1804" y="520"/>
                  <a:pt x="1804" y="520"/>
                </a:cubicBezTo>
                <a:cubicBezTo>
                  <a:pt x="1807" y="521"/>
                  <a:pt x="1807" y="521"/>
                  <a:pt x="1807" y="521"/>
                </a:cubicBezTo>
                <a:cubicBezTo>
                  <a:pt x="1807" y="522"/>
                  <a:pt x="1807" y="522"/>
                  <a:pt x="1807" y="522"/>
                </a:cubicBezTo>
                <a:cubicBezTo>
                  <a:pt x="1806" y="522"/>
                  <a:pt x="1806" y="522"/>
                  <a:pt x="1806" y="522"/>
                </a:cubicBezTo>
                <a:cubicBezTo>
                  <a:pt x="1807" y="524"/>
                  <a:pt x="1807" y="524"/>
                  <a:pt x="1807" y="524"/>
                </a:cubicBezTo>
                <a:cubicBezTo>
                  <a:pt x="1809" y="524"/>
                  <a:pt x="1809" y="524"/>
                  <a:pt x="1809" y="524"/>
                </a:cubicBezTo>
                <a:cubicBezTo>
                  <a:pt x="1810" y="525"/>
                  <a:pt x="1810" y="525"/>
                  <a:pt x="1810" y="525"/>
                </a:cubicBezTo>
                <a:cubicBezTo>
                  <a:pt x="1812" y="524"/>
                  <a:pt x="1812" y="524"/>
                  <a:pt x="1812" y="524"/>
                </a:cubicBezTo>
                <a:cubicBezTo>
                  <a:pt x="1815" y="523"/>
                  <a:pt x="1815" y="523"/>
                  <a:pt x="1815" y="523"/>
                </a:cubicBezTo>
                <a:cubicBezTo>
                  <a:pt x="1817" y="524"/>
                  <a:pt x="1817" y="524"/>
                  <a:pt x="1817" y="524"/>
                </a:cubicBezTo>
                <a:cubicBezTo>
                  <a:pt x="1819" y="525"/>
                  <a:pt x="1819" y="525"/>
                  <a:pt x="1819" y="525"/>
                </a:cubicBezTo>
                <a:cubicBezTo>
                  <a:pt x="1820" y="524"/>
                  <a:pt x="1820" y="524"/>
                  <a:pt x="1820" y="524"/>
                </a:cubicBezTo>
                <a:cubicBezTo>
                  <a:pt x="1821" y="524"/>
                  <a:pt x="1821" y="524"/>
                  <a:pt x="1821" y="524"/>
                </a:cubicBezTo>
                <a:cubicBezTo>
                  <a:pt x="1821" y="527"/>
                  <a:pt x="1821" y="527"/>
                  <a:pt x="1821" y="527"/>
                </a:cubicBezTo>
                <a:cubicBezTo>
                  <a:pt x="1822" y="528"/>
                  <a:pt x="1822" y="528"/>
                  <a:pt x="1822" y="528"/>
                </a:cubicBezTo>
                <a:cubicBezTo>
                  <a:pt x="1821" y="529"/>
                  <a:pt x="1821" y="529"/>
                  <a:pt x="1821" y="529"/>
                </a:cubicBezTo>
                <a:cubicBezTo>
                  <a:pt x="1818" y="529"/>
                  <a:pt x="1818" y="529"/>
                  <a:pt x="1818" y="529"/>
                </a:cubicBezTo>
                <a:cubicBezTo>
                  <a:pt x="1815" y="531"/>
                  <a:pt x="1815" y="531"/>
                  <a:pt x="1815" y="531"/>
                </a:cubicBezTo>
                <a:cubicBezTo>
                  <a:pt x="1813" y="535"/>
                  <a:pt x="1813" y="535"/>
                  <a:pt x="1813" y="535"/>
                </a:cubicBezTo>
                <a:cubicBezTo>
                  <a:pt x="1814" y="535"/>
                  <a:pt x="1814" y="535"/>
                  <a:pt x="1814" y="535"/>
                </a:cubicBezTo>
                <a:cubicBezTo>
                  <a:pt x="1816" y="534"/>
                  <a:pt x="1816" y="534"/>
                  <a:pt x="1816" y="534"/>
                </a:cubicBezTo>
                <a:cubicBezTo>
                  <a:pt x="1818" y="535"/>
                  <a:pt x="1818" y="535"/>
                  <a:pt x="1818" y="535"/>
                </a:cubicBezTo>
                <a:cubicBezTo>
                  <a:pt x="1819" y="535"/>
                  <a:pt x="1819" y="535"/>
                  <a:pt x="1819" y="535"/>
                </a:cubicBezTo>
                <a:cubicBezTo>
                  <a:pt x="1822" y="538"/>
                  <a:pt x="1822" y="538"/>
                  <a:pt x="1822" y="538"/>
                </a:cubicBezTo>
                <a:cubicBezTo>
                  <a:pt x="1823" y="539"/>
                  <a:pt x="1823" y="539"/>
                  <a:pt x="1823" y="539"/>
                </a:cubicBezTo>
                <a:cubicBezTo>
                  <a:pt x="1821" y="543"/>
                  <a:pt x="1821" y="543"/>
                  <a:pt x="1821" y="543"/>
                </a:cubicBezTo>
                <a:cubicBezTo>
                  <a:pt x="1821" y="543"/>
                  <a:pt x="1821" y="543"/>
                  <a:pt x="1821" y="543"/>
                </a:cubicBezTo>
                <a:cubicBezTo>
                  <a:pt x="1823" y="545"/>
                  <a:pt x="1823" y="545"/>
                  <a:pt x="1823" y="545"/>
                </a:cubicBezTo>
                <a:cubicBezTo>
                  <a:pt x="1826" y="545"/>
                  <a:pt x="1826" y="545"/>
                  <a:pt x="1826" y="545"/>
                </a:cubicBezTo>
                <a:cubicBezTo>
                  <a:pt x="1830" y="543"/>
                  <a:pt x="1830" y="543"/>
                  <a:pt x="1830" y="543"/>
                </a:cubicBezTo>
                <a:cubicBezTo>
                  <a:pt x="1834" y="540"/>
                  <a:pt x="1834" y="540"/>
                  <a:pt x="1834" y="540"/>
                </a:cubicBezTo>
                <a:cubicBezTo>
                  <a:pt x="1838" y="540"/>
                  <a:pt x="1838" y="540"/>
                  <a:pt x="1838" y="540"/>
                </a:cubicBezTo>
                <a:cubicBezTo>
                  <a:pt x="1839" y="538"/>
                  <a:pt x="1839" y="538"/>
                  <a:pt x="1839" y="538"/>
                </a:cubicBezTo>
                <a:cubicBezTo>
                  <a:pt x="1842" y="536"/>
                  <a:pt x="1842" y="536"/>
                  <a:pt x="1842" y="536"/>
                </a:cubicBezTo>
                <a:cubicBezTo>
                  <a:pt x="1846" y="537"/>
                  <a:pt x="1846" y="537"/>
                  <a:pt x="1846" y="537"/>
                </a:cubicBezTo>
                <a:cubicBezTo>
                  <a:pt x="1849" y="537"/>
                  <a:pt x="1849" y="537"/>
                  <a:pt x="1849" y="537"/>
                </a:cubicBezTo>
                <a:cubicBezTo>
                  <a:pt x="1850" y="535"/>
                  <a:pt x="1850" y="535"/>
                  <a:pt x="1850" y="535"/>
                </a:cubicBezTo>
                <a:cubicBezTo>
                  <a:pt x="1849" y="533"/>
                  <a:pt x="1849" y="533"/>
                  <a:pt x="1849" y="533"/>
                </a:cubicBezTo>
                <a:cubicBezTo>
                  <a:pt x="1850" y="532"/>
                  <a:pt x="1850" y="532"/>
                  <a:pt x="1850" y="532"/>
                </a:cubicBezTo>
                <a:cubicBezTo>
                  <a:pt x="1851" y="531"/>
                  <a:pt x="1851" y="531"/>
                  <a:pt x="1851" y="531"/>
                </a:cubicBezTo>
                <a:cubicBezTo>
                  <a:pt x="1849" y="531"/>
                  <a:pt x="1849" y="531"/>
                  <a:pt x="1849" y="531"/>
                </a:cubicBezTo>
                <a:cubicBezTo>
                  <a:pt x="1845" y="531"/>
                  <a:pt x="1845" y="531"/>
                  <a:pt x="1845" y="531"/>
                </a:cubicBezTo>
                <a:cubicBezTo>
                  <a:pt x="1845" y="533"/>
                  <a:pt x="1845" y="533"/>
                  <a:pt x="1845" y="533"/>
                </a:cubicBezTo>
                <a:cubicBezTo>
                  <a:pt x="1843" y="532"/>
                  <a:pt x="1843" y="532"/>
                  <a:pt x="1843" y="532"/>
                </a:cubicBezTo>
                <a:cubicBezTo>
                  <a:pt x="1841" y="532"/>
                  <a:pt x="1841" y="532"/>
                  <a:pt x="1841" y="532"/>
                </a:cubicBezTo>
                <a:cubicBezTo>
                  <a:pt x="1840" y="534"/>
                  <a:pt x="1840" y="534"/>
                  <a:pt x="1840" y="534"/>
                </a:cubicBezTo>
                <a:cubicBezTo>
                  <a:pt x="1839" y="534"/>
                  <a:pt x="1839" y="534"/>
                  <a:pt x="1839" y="534"/>
                </a:cubicBezTo>
                <a:cubicBezTo>
                  <a:pt x="1834" y="528"/>
                  <a:pt x="1834" y="528"/>
                  <a:pt x="1834" y="528"/>
                </a:cubicBezTo>
                <a:cubicBezTo>
                  <a:pt x="1833" y="526"/>
                  <a:pt x="1833" y="526"/>
                  <a:pt x="1833" y="526"/>
                </a:cubicBezTo>
                <a:cubicBezTo>
                  <a:pt x="1831" y="523"/>
                  <a:pt x="1831" y="523"/>
                  <a:pt x="1831" y="523"/>
                </a:cubicBezTo>
                <a:cubicBezTo>
                  <a:pt x="1831" y="524"/>
                  <a:pt x="1831" y="524"/>
                  <a:pt x="1831" y="524"/>
                </a:cubicBezTo>
                <a:cubicBezTo>
                  <a:pt x="1832" y="527"/>
                  <a:pt x="1832" y="527"/>
                  <a:pt x="1832" y="527"/>
                </a:cubicBezTo>
                <a:cubicBezTo>
                  <a:pt x="1835" y="531"/>
                  <a:pt x="1835" y="531"/>
                  <a:pt x="1835" y="531"/>
                </a:cubicBezTo>
                <a:cubicBezTo>
                  <a:pt x="1839" y="534"/>
                  <a:pt x="1839" y="534"/>
                  <a:pt x="1839" y="534"/>
                </a:cubicBezTo>
                <a:cubicBezTo>
                  <a:pt x="1838" y="535"/>
                  <a:pt x="1838" y="535"/>
                  <a:pt x="1838" y="535"/>
                </a:cubicBezTo>
                <a:cubicBezTo>
                  <a:pt x="1835" y="534"/>
                  <a:pt x="1835" y="534"/>
                  <a:pt x="1835" y="534"/>
                </a:cubicBezTo>
                <a:cubicBezTo>
                  <a:pt x="1834" y="533"/>
                  <a:pt x="1834" y="533"/>
                  <a:pt x="1834" y="533"/>
                </a:cubicBezTo>
                <a:cubicBezTo>
                  <a:pt x="1834" y="530"/>
                  <a:pt x="1834" y="530"/>
                  <a:pt x="1834" y="530"/>
                </a:cubicBezTo>
                <a:cubicBezTo>
                  <a:pt x="1833" y="530"/>
                  <a:pt x="1833" y="530"/>
                  <a:pt x="1833" y="530"/>
                </a:cubicBezTo>
                <a:cubicBezTo>
                  <a:pt x="1831" y="531"/>
                  <a:pt x="1831" y="531"/>
                  <a:pt x="1831" y="531"/>
                </a:cubicBezTo>
                <a:cubicBezTo>
                  <a:pt x="1832" y="529"/>
                  <a:pt x="1832" y="529"/>
                  <a:pt x="1832" y="529"/>
                </a:cubicBezTo>
                <a:cubicBezTo>
                  <a:pt x="1831" y="529"/>
                  <a:pt x="1831" y="529"/>
                  <a:pt x="1831" y="529"/>
                </a:cubicBezTo>
                <a:cubicBezTo>
                  <a:pt x="1830" y="530"/>
                  <a:pt x="1830" y="530"/>
                  <a:pt x="1830" y="530"/>
                </a:cubicBezTo>
                <a:cubicBezTo>
                  <a:pt x="1830" y="529"/>
                  <a:pt x="1830" y="529"/>
                  <a:pt x="1830" y="529"/>
                </a:cubicBezTo>
                <a:cubicBezTo>
                  <a:pt x="1831" y="528"/>
                  <a:pt x="1831" y="528"/>
                  <a:pt x="1831" y="528"/>
                </a:cubicBezTo>
                <a:cubicBezTo>
                  <a:pt x="1830" y="527"/>
                  <a:pt x="1830" y="527"/>
                  <a:pt x="1830" y="527"/>
                </a:cubicBezTo>
                <a:cubicBezTo>
                  <a:pt x="1829" y="527"/>
                  <a:pt x="1829" y="527"/>
                  <a:pt x="1829" y="527"/>
                </a:cubicBezTo>
                <a:cubicBezTo>
                  <a:pt x="1828" y="526"/>
                  <a:pt x="1828" y="526"/>
                  <a:pt x="1828" y="526"/>
                </a:cubicBezTo>
                <a:cubicBezTo>
                  <a:pt x="1826" y="525"/>
                  <a:pt x="1826" y="525"/>
                  <a:pt x="1826" y="525"/>
                </a:cubicBezTo>
                <a:cubicBezTo>
                  <a:pt x="1823" y="525"/>
                  <a:pt x="1823" y="525"/>
                  <a:pt x="1823" y="525"/>
                </a:cubicBezTo>
                <a:cubicBezTo>
                  <a:pt x="1822" y="524"/>
                  <a:pt x="1822" y="524"/>
                  <a:pt x="1822" y="524"/>
                </a:cubicBezTo>
                <a:cubicBezTo>
                  <a:pt x="1822" y="524"/>
                  <a:pt x="1822" y="524"/>
                  <a:pt x="1822" y="524"/>
                </a:cubicBezTo>
                <a:cubicBezTo>
                  <a:pt x="1824" y="524"/>
                  <a:pt x="1824" y="524"/>
                  <a:pt x="1824" y="524"/>
                </a:cubicBezTo>
                <a:cubicBezTo>
                  <a:pt x="1826" y="523"/>
                  <a:pt x="1826" y="523"/>
                  <a:pt x="1826" y="523"/>
                </a:cubicBezTo>
                <a:cubicBezTo>
                  <a:pt x="1827" y="524"/>
                  <a:pt x="1827" y="524"/>
                  <a:pt x="1827" y="524"/>
                </a:cubicBezTo>
                <a:cubicBezTo>
                  <a:pt x="1829" y="524"/>
                  <a:pt x="1829" y="524"/>
                  <a:pt x="1829" y="524"/>
                </a:cubicBezTo>
                <a:cubicBezTo>
                  <a:pt x="1830" y="523"/>
                  <a:pt x="1830" y="523"/>
                  <a:pt x="1830" y="523"/>
                </a:cubicBezTo>
                <a:cubicBezTo>
                  <a:pt x="1831" y="522"/>
                  <a:pt x="1831" y="522"/>
                  <a:pt x="1831" y="522"/>
                </a:cubicBezTo>
                <a:cubicBezTo>
                  <a:pt x="1834" y="519"/>
                  <a:pt x="1834" y="519"/>
                  <a:pt x="1834" y="519"/>
                </a:cubicBezTo>
                <a:cubicBezTo>
                  <a:pt x="1835" y="518"/>
                  <a:pt x="1835" y="518"/>
                  <a:pt x="1835" y="518"/>
                </a:cubicBezTo>
                <a:cubicBezTo>
                  <a:pt x="1836" y="519"/>
                  <a:pt x="1836" y="519"/>
                  <a:pt x="1836" y="519"/>
                </a:cubicBezTo>
                <a:cubicBezTo>
                  <a:pt x="1836" y="519"/>
                  <a:pt x="1836" y="519"/>
                  <a:pt x="1836" y="519"/>
                </a:cubicBezTo>
                <a:cubicBezTo>
                  <a:pt x="1834" y="522"/>
                  <a:pt x="1834" y="522"/>
                  <a:pt x="1834" y="522"/>
                </a:cubicBezTo>
                <a:cubicBezTo>
                  <a:pt x="1833" y="522"/>
                  <a:pt x="1833" y="522"/>
                  <a:pt x="1833" y="522"/>
                </a:cubicBezTo>
                <a:cubicBezTo>
                  <a:pt x="1834" y="523"/>
                  <a:pt x="1834" y="523"/>
                  <a:pt x="1834" y="523"/>
                </a:cubicBezTo>
                <a:cubicBezTo>
                  <a:pt x="1835" y="523"/>
                  <a:pt x="1835" y="523"/>
                  <a:pt x="1835" y="523"/>
                </a:cubicBezTo>
                <a:cubicBezTo>
                  <a:pt x="1837" y="519"/>
                  <a:pt x="1837" y="519"/>
                  <a:pt x="1837" y="519"/>
                </a:cubicBezTo>
                <a:cubicBezTo>
                  <a:pt x="1838" y="518"/>
                  <a:pt x="1838" y="518"/>
                  <a:pt x="1838" y="518"/>
                </a:cubicBezTo>
                <a:cubicBezTo>
                  <a:pt x="1837" y="517"/>
                  <a:pt x="1837" y="517"/>
                  <a:pt x="1837" y="517"/>
                </a:cubicBezTo>
                <a:cubicBezTo>
                  <a:pt x="1836" y="515"/>
                  <a:pt x="1836" y="515"/>
                  <a:pt x="1836" y="515"/>
                </a:cubicBezTo>
                <a:cubicBezTo>
                  <a:pt x="1837" y="515"/>
                  <a:pt x="1837" y="515"/>
                  <a:pt x="1837" y="515"/>
                </a:cubicBezTo>
                <a:cubicBezTo>
                  <a:pt x="1838" y="518"/>
                  <a:pt x="1838" y="518"/>
                  <a:pt x="1838" y="518"/>
                </a:cubicBezTo>
                <a:cubicBezTo>
                  <a:pt x="1840" y="518"/>
                  <a:pt x="1840" y="518"/>
                  <a:pt x="1840" y="518"/>
                </a:cubicBezTo>
                <a:cubicBezTo>
                  <a:pt x="1842" y="517"/>
                  <a:pt x="1842" y="517"/>
                  <a:pt x="1842" y="517"/>
                </a:cubicBezTo>
                <a:cubicBezTo>
                  <a:pt x="1844" y="517"/>
                  <a:pt x="1844" y="517"/>
                  <a:pt x="1844" y="517"/>
                </a:cubicBezTo>
                <a:cubicBezTo>
                  <a:pt x="1846" y="516"/>
                  <a:pt x="1846" y="516"/>
                  <a:pt x="1846" y="516"/>
                </a:cubicBezTo>
                <a:cubicBezTo>
                  <a:pt x="1848" y="516"/>
                  <a:pt x="1848" y="516"/>
                  <a:pt x="1848" y="516"/>
                </a:cubicBezTo>
                <a:cubicBezTo>
                  <a:pt x="1849" y="516"/>
                  <a:pt x="1849" y="516"/>
                  <a:pt x="1849" y="516"/>
                </a:cubicBezTo>
                <a:cubicBezTo>
                  <a:pt x="1851" y="514"/>
                  <a:pt x="1851" y="514"/>
                  <a:pt x="1851" y="514"/>
                </a:cubicBezTo>
                <a:cubicBezTo>
                  <a:pt x="1852" y="512"/>
                  <a:pt x="1852" y="512"/>
                  <a:pt x="1852" y="512"/>
                </a:cubicBezTo>
                <a:cubicBezTo>
                  <a:pt x="1854" y="512"/>
                  <a:pt x="1854" y="512"/>
                  <a:pt x="1854" y="512"/>
                </a:cubicBezTo>
                <a:cubicBezTo>
                  <a:pt x="1855" y="510"/>
                  <a:pt x="1855" y="510"/>
                  <a:pt x="1855" y="510"/>
                </a:cubicBezTo>
                <a:cubicBezTo>
                  <a:pt x="1856" y="509"/>
                  <a:pt x="1856" y="509"/>
                  <a:pt x="1856" y="509"/>
                </a:cubicBezTo>
                <a:cubicBezTo>
                  <a:pt x="1859" y="509"/>
                  <a:pt x="1859" y="509"/>
                  <a:pt x="1859" y="509"/>
                </a:cubicBezTo>
                <a:cubicBezTo>
                  <a:pt x="1861" y="508"/>
                  <a:pt x="1861" y="508"/>
                  <a:pt x="1861" y="508"/>
                </a:cubicBezTo>
                <a:cubicBezTo>
                  <a:pt x="1862" y="508"/>
                  <a:pt x="1862" y="508"/>
                  <a:pt x="1862" y="508"/>
                </a:cubicBezTo>
                <a:cubicBezTo>
                  <a:pt x="1863" y="510"/>
                  <a:pt x="1863" y="510"/>
                  <a:pt x="1863" y="510"/>
                </a:cubicBezTo>
                <a:cubicBezTo>
                  <a:pt x="1865" y="509"/>
                  <a:pt x="1865" y="509"/>
                  <a:pt x="1865" y="509"/>
                </a:cubicBezTo>
                <a:cubicBezTo>
                  <a:pt x="1865" y="504"/>
                  <a:pt x="1865" y="504"/>
                  <a:pt x="1865" y="504"/>
                </a:cubicBezTo>
                <a:cubicBezTo>
                  <a:pt x="1865" y="509"/>
                  <a:pt x="1865" y="509"/>
                  <a:pt x="1865" y="509"/>
                </a:cubicBezTo>
                <a:cubicBezTo>
                  <a:pt x="1865" y="509"/>
                  <a:pt x="1865" y="509"/>
                  <a:pt x="1865" y="509"/>
                </a:cubicBezTo>
                <a:cubicBezTo>
                  <a:pt x="1865" y="509"/>
                  <a:pt x="1865" y="509"/>
                  <a:pt x="1865" y="509"/>
                </a:cubicBezTo>
                <a:cubicBezTo>
                  <a:pt x="1867" y="509"/>
                  <a:pt x="1867" y="509"/>
                  <a:pt x="1867" y="509"/>
                </a:cubicBezTo>
                <a:cubicBezTo>
                  <a:pt x="1869" y="507"/>
                  <a:pt x="1869" y="507"/>
                  <a:pt x="1869" y="507"/>
                </a:cubicBezTo>
                <a:cubicBezTo>
                  <a:pt x="1872" y="507"/>
                  <a:pt x="1872" y="507"/>
                  <a:pt x="1872" y="507"/>
                </a:cubicBezTo>
                <a:cubicBezTo>
                  <a:pt x="1873" y="508"/>
                  <a:pt x="1873" y="508"/>
                  <a:pt x="1873" y="508"/>
                </a:cubicBezTo>
                <a:cubicBezTo>
                  <a:pt x="1872" y="510"/>
                  <a:pt x="1872" y="510"/>
                  <a:pt x="1872" y="510"/>
                </a:cubicBezTo>
                <a:cubicBezTo>
                  <a:pt x="1867" y="513"/>
                  <a:pt x="1867" y="513"/>
                  <a:pt x="1867" y="513"/>
                </a:cubicBezTo>
                <a:cubicBezTo>
                  <a:pt x="1865" y="514"/>
                  <a:pt x="1865" y="514"/>
                  <a:pt x="1865" y="514"/>
                </a:cubicBezTo>
                <a:cubicBezTo>
                  <a:pt x="1866" y="515"/>
                  <a:pt x="1866" y="515"/>
                  <a:pt x="1866" y="515"/>
                </a:cubicBezTo>
                <a:cubicBezTo>
                  <a:pt x="1867" y="515"/>
                  <a:pt x="1867" y="515"/>
                  <a:pt x="1867" y="515"/>
                </a:cubicBezTo>
                <a:cubicBezTo>
                  <a:pt x="1866" y="517"/>
                  <a:pt x="1866" y="517"/>
                  <a:pt x="1866" y="517"/>
                </a:cubicBezTo>
                <a:cubicBezTo>
                  <a:pt x="1863" y="516"/>
                  <a:pt x="1863" y="516"/>
                  <a:pt x="1863" y="516"/>
                </a:cubicBezTo>
                <a:cubicBezTo>
                  <a:pt x="1860" y="517"/>
                  <a:pt x="1860" y="517"/>
                  <a:pt x="1860" y="517"/>
                </a:cubicBezTo>
                <a:cubicBezTo>
                  <a:pt x="1861" y="519"/>
                  <a:pt x="1861" y="519"/>
                  <a:pt x="1861" y="519"/>
                </a:cubicBezTo>
                <a:cubicBezTo>
                  <a:pt x="1863" y="521"/>
                  <a:pt x="1863" y="521"/>
                  <a:pt x="1863" y="521"/>
                </a:cubicBezTo>
                <a:cubicBezTo>
                  <a:pt x="1864" y="520"/>
                  <a:pt x="1864" y="520"/>
                  <a:pt x="1864" y="520"/>
                </a:cubicBezTo>
                <a:cubicBezTo>
                  <a:pt x="1864" y="521"/>
                  <a:pt x="1864" y="521"/>
                  <a:pt x="1864" y="521"/>
                </a:cubicBezTo>
                <a:cubicBezTo>
                  <a:pt x="1866" y="522"/>
                  <a:pt x="1866" y="522"/>
                  <a:pt x="1866" y="522"/>
                </a:cubicBezTo>
                <a:cubicBezTo>
                  <a:pt x="1866" y="523"/>
                  <a:pt x="1866" y="523"/>
                  <a:pt x="1866" y="523"/>
                </a:cubicBezTo>
                <a:cubicBezTo>
                  <a:pt x="1865" y="523"/>
                  <a:pt x="1865" y="523"/>
                  <a:pt x="1865" y="523"/>
                </a:cubicBezTo>
                <a:cubicBezTo>
                  <a:pt x="1864" y="524"/>
                  <a:pt x="1864" y="524"/>
                  <a:pt x="1864" y="524"/>
                </a:cubicBezTo>
                <a:cubicBezTo>
                  <a:pt x="1863" y="524"/>
                  <a:pt x="1863" y="524"/>
                  <a:pt x="1863" y="524"/>
                </a:cubicBezTo>
                <a:cubicBezTo>
                  <a:pt x="1862" y="525"/>
                  <a:pt x="1862" y="525"/>
                  <a:pt x="1862" y="525"/>
                </a:cubicBezTo>
                <a:cubicBezTo>
                  <a:pt x="1862" y="525"/>
                  <a:pt x="1862" y="525"/>
                  <a:pt x="1862" y="525"/>
                </a:cubicBezTo>
                <a:cubicBezTo>
                  <a:pt x="1860" y="528"/>
                  <a:pt x="1860" y="528"/>
                  <a:pt x="1860" y="528"/>
                </a:cubicBezTo>
                <a:cubicBezTo>
                  <a:pt x="1860" y="530"/>
                  <a:pt x="1860" y="530"/>
                  <a:pt x="1860" y="530"/>
                </a:cubicBezTo>
                <a:cubicBezTo>
                  <a:pt x="1861" y="530"/>
                  <a:pt x="1861" y="530"/>
                  <a:pt x="1861" y="530"/>
                </a:cubicBezTo>
                <a:cubicBezTo>
                  <a:pt x="1860" y="533"/>
                  <a:pt x="1860" y="533"/>
                  <a:pt x="1860" y="533"/>
                </a:cubicBezTo>
                <a:cubicBezTo>
                  <a:pt x="1858" y="533"/>
                  <a:pt x="1858" y="533"/>
                  <a:pt x="1858" y="533"/>
                </a:cubicBezTo>
                <a:cubicBezTo>
                  <a:pt x="1858" y="533"/>
                  <a:pt x="1858" y="533"/>
                  <a:pt x="1858" y="533"/>
                </a:cubicBezTo>
                <a:cubicBezTo>
                  <a:pt x="1856" y="532"/>
                  <a:pt x="1856" y="532"/>
                  <a:pt x="1856" y="532"/>
                </a:cubicBezTo>
                <a:cubicBezTo>
                  <a:pt x="1854" y="531"/>
                  <a:pt x="1854" y="531"/>
                  <a:pt x="1854" y="531"/>
                </a:cubicBezTo>
                <a:cubicBezTo>
                  <a:pt x="1854" y="532"/>
                  <a:pt x="1854" y="532"/>
                  <a:pt x="1854" y="532"/>
                </a:cubicBezTo>
                <a:cubicBezTo>
                  <a:pt x="1855" y="534"/>
                  <a:pt x="1855" y="534"/>
                  <a:pt x="1855" y="534"/>
                </a:cubicBezTo>
                <a:cubicBezTo>
                  <a:pt x="1853" y="534"/>
                  <a:pt x="1853" y="534"/>
                  <a:pt x="1853" y="534"/>
                </a:cubicBezTo>
                <a:cubicBezTo>
                  <a:pt x="1852" y="536"/>
                  <a:pt x="1852" y="536"/>
                  <a:pt x="1852" y="536"/>
                </a:cubicBezTo>
                <a:cubicBezTo>
                  <a:pt x="1854" y="536"/>
                  <a:pt x="1854" y="536"/>
                  <a:pt x="1854" y="536"/>
                </a:cubicBezTo>
                <a:cubicBezTo>
                  <a:pt x="1855" y="536"/>
                  <a:pt x="1855" y="536"/>
                  <a:pt x="1855" y="536"/>
                </a:cubicBezTo>
                <a:cubicBezTo>
                  <a:pt x="1858" y="538"/>
                  <a:pt x="1858" y="538"/>
                  <a:pt x="1858" y="538"/>
                </a:cubicBezTo>
                <a:cubicBezTo>
                  <a:pt x="1858" y="540"/>
                  <a:pt x="1858" y="540"/>
                  <a:pt x="1858" y="540"/>
                </a:cubicBezTo>
                <a:cubicBezTo>
                  <a:pt x="1860" y="542"/>
                  <a:pt x="1860" y="542"/>
                  <a:pt x="1860" y="542"/>
                </a:cubicBezTo>
                <a:cubicBezTo>
                  <a:pt x="1864" y="542"/>
                  <a:pt x="1864" y="542"/>
                  <a:pt x="1864" y="542"/>
                </a:cubicBezTo>
                <a:cubicBezTo>
                  <a:pt x="1868" y="544"/>
                  <a:pt x="1868" y="544"/>
                  <a:pt x="1868" y="544"/>
                </a:cubicBezTo>
                <a:cubicBezTo>
                  <a:pt x="1871" y="545"/>
                  <a:pt x="1871" y="545"/>
                  <a:pt x="1871" y="545"/>
                </a:cubicBezTo>
                <a:cubicBezTo>
                  <a:pt x="1877" y="549"/>
                  <a:pt x="1877" y="549"/>
                  <a:pt x="1877" y="549"/>
                </a:cubicBezTo>
                <a:cubicBezTo>
                  <a:pt x="1879" y="552"/>
                  <a:pt x="1879" y="552"/>
                  <a:pt x="1879" y="552"/>
                </a:cubicBezTo>
                <a:cubicBezTo>
                  <a:pt x="1880" y="553"/>
                  <a:pt x="1880" y="553"/>
                  <a:pt x="1880" y="553"/>
                </a:cubicBezTo>
                <a:cubicBezTo>
                  <a:pt x="1881" y="554"/>
                  <a:pt x="1881" y="554"/>
                  <a:pt x="1881" y="554"/>
                </a:cubicBezTo>
                <a:cubicBezTo>
                  <a:pt x="1883" y="555"/>
                  <a:pt x="1883" y="555"/>
                  <a:pt x="1883" y="555"/>
                </a:cubicBezTo>
                <a:cubicBezTo>
                  <a:pt x="1884" y="555"/>
                  <a:pt x="1884" y="555"/>
                  <a:pt x="1884" y="555"/>
                </a:cubicBezTo>
                <a:cubicBezTo>
                  <a:pt x="1885" y="557"/>
                  <a:pt x="1885" y="557"/>
                  <a:pt x="1885" y="557"/>
                </a:cubicBezTo>
                <a:cubicBezTo>
                  <a:pt x="1887" y="557"/>
                  <a:pt x="1887" y="557"/>
                  <a:pt x="1887" y="557"/>
                </a:cubicBezTo>
                <a:cubicBezTo>
                  <a:pt x="1888" y="557"/>
                  <a:pt x="1888" y="557"/>
                  <a:pt x="1888" y="557"/>
                </a:cubicBezTo>
                <a:cubicBezTo>
                  <a:pt x="1889" y="560"/>
                  <a:pt x="1889" y="560"/>
                  <a:pt x="1889" y="560"/>
                </a:cubicBezTo>
                <a:cubicBezTo>
                  <a:pt x="1891" y="560"/>
                  <a:pt x="1891" y="560"/>
                  <a:pt x="1891" y="560"/>
                </a:cubicBezTo>
                <a:cubicBezTo>
                  <a:pt x="1892" y="561"/>
                  <a:pt x="1892" y="561"/>
                  <a:pt x="1892" y="561"/>
                </a:cubicBezTo>
                <a:cubicBezTo>
                  <a:pt x="1893" y="560"/>
                  <a:pt x="1893" y="560"/>
                  <a:pt x="1893" y="560"/>
                </a:cubicBezTo>
                <a:cubicBezTo>
                  <a:pt x="1896" y="562"/>
                  <a:pt x="1896" y="562"/>
                  <a:pt x="1896" y="562"/>
                </a:cubicBezTo>
                <a:cubicBezTo>
                  <a:pt x="1896" y="563"/>
                  <a:pt x="1896" y="563"/>
                  <a:pt x="1896" y="563"/>
                </a:cubicBezTo>
                <a:cubicBezTo>
                  <a:pt x="1899" y="564"/>
                  <a:pt x="1899" y="564"/>
                  <a:pt x="1899" y="564"/>
                </a:cubicBezTo>
                <a:cubicBezTo>
                  <a:pt x="1901" y="567"/>
                  <a:pt x="1901" y="567"/>
                  <a:pt x="1901" y="567"/>
                </a:cubicBezTo>
                <a:cubicBezTo>
                  <a:pt x="1902" y="569"/>
                  <a:pt x="1902" y="569"/>
                  <a:pt x="1902" y="569"/>
                </a:cubicBezTo>
                <a:cubicBezTo>
                  <a:pt x="1903" y="573"/>
                  <a:pt x="1903" y="573"/>
                  <a:pt x="1903" y="573"/>
                </a:cubicBezTo>
                <a:cubicBezTo>
                  <a:pt x="1904" y="576"/>
                  <a:pt x="1904" y="576"/>
                  <a:pt x="1904" y="576"/>
                </a:cubicBezTo>
                <a:cubicBezTo>
                  <a:pt x="1904" y="577"/>
                  <a:pt x="1904" y="577"/>
                  <a:pt x="1904" y="577"/>
                </a:cubicBezTo>
                <a:cubicBezTo>
                  <a:pt x="1904" y="579"/>
                  <a:pt x="1904" y="579"/>
                  <a:pt x="1904" y="579"/>
                </a:cubicBezTo>
                <a:cubicBezTo>
                  <a:pt x="1904" y="579"/>
                  <a:pt x="1904" y="579"/>
                  <a:pt x="1904" y="579"/>
                </a:cubicBezTo>
                <a:cubicBezTo>
                  <a:pt x="1904" y="579"/>
                  <a:pt x="1904" y="579"/>
                  <a:pt x="1904" y="579"/>
                </a:cubicBezTo>
                <a:cubicBezTo>
                  <a:pt x="1903" y="580"/>
                  <a:pt x="1903" y="580"/>
                  <a:pt x="1903" y="580"/>
                </a:cubicBezTo>
                <a:cubicBezTo>
                  <a:pt x="1902" y="583"/>
                  <a:pt x="1902" y="583"/>
                  <a:pt x="1902" y="583"/>
                </a:cubicBezTo>
                <a:cubicBezTo>
                  <a:pt x="1900" y="584"/>
                  <a:pt x="1900" y="584"/>
                  <a:pt x="1900" y="584"/>
                </a:cubicBezTo>
                <a:cubicBezTo>
                  <a:pt x="1896" y="586"/>
                  <a:pt x="1896" y="586"/>
                  <a:pt x="1896" y="586"/>
                </a:cubicBezTo>
                <a:cubicBezTo>
                  <a:pt x="1896" y="587"/>
                  <a:pt x="1896" y="587"/>
                  <a:pt x="1896" y="587"/>
                </a:cubicBezTo>
                <a:cubicBezTo>
                  <a:pt x="1892" y="588"/>
                  <a:pt x="1892" y="588"/>
                  <a:pt x="1892" y="588"/>
                </a:cubicBezTo>
                <a:cubicBezTo>
                  <a:pt x="1891" y="589"/>
                  <a:pt x="1891" y="589"/>
                  <a:pt x="1891" y="589"/>
                </a:cubicBezTo>
                <a:cubicBezTo>
                  <a:pt x="1887" y="588"/>
                  <a:pt x="1887" y="588"/>
                  <a:pt x="1887" y="588"/>
                </a:cubicBezTo>
                <a:cubicBezTo>
                  <a:pt x="1886" y="587"/>
                  <a:pt x="1886" y="587"/>
                  <a:pt x="1886" y="587"/>
                </a:cubicBezTo>
                <a:cubicBezTo>
                  <a:pt x="1884" y="587"/>
                  <a:pt x="1884" y="587"/>
                  <a:pt x="1884" y="587"/>
                </a:cubicBezTo>
                <a:cubicBezTo>
                  <a:pt x="1884" y="587"/>
                  <a:pt x="1884" y="587"/>
                  <a:pt x="1884" y="587"/>
                </a:cubicBezTo>
                <a:cubicBezTo>
                  <a:pt x="1882" y="587"/>
                  <a:pt x="1882" y="587"/>
                  <a:pt x="1882" y="587"/>
                </a:cubicBezTo>
                <a:cubicBezTo>
                  <a:pt x="1878" y="587"/>
                  <a:pt x="1878" y="587"/>
                  <a:pt x="1878" y="587"/>
                </a:cubicBezTo>
                <a:cubicBezTo>
                  <a:pt x="1874" y="589"/>
                  <a:pt x="1874" y="589"/>
                  <a:pt x="1874" y="589"/>
                </a:cubicBezTo>
                <a:cubicBezTo>
                  <a:pt x="1870" y="588"/>
                  <a:pt x="1870" y="588"/>
                  <a:pt x="1870" y="588"/>
                </a:cubicBezTo>
                <a:cubicBezTo>
                  <a:pt x="1868" y="587"/>
                  <a:pt x="1868" y="587"/>
                  <a:pt x="1868" y="587"/>
                </a:cubicBezTo>
                <a:cubicBezTo>
                  <a:pt x="1867" y="588"/>
                  <a:pt x="1867" y="588"/>
                  <a:pt x="1867" y="588"/>
                </a:cubicBezTo>
                <a:cubicBezTo>
                  <a:pt x="1863" y="586"/>
                  <a:pt x="1863" y="586"/>
                  <a:pt x="1863" y="586"/>
                </a:cubicBezTo>
                <a:cubicBezTo>
                  <a:pt x="1861" y="586"/>
                  <a:pt x="1861" y="586"/>
                  <a:pt x="1861" y="586"/>
                </a:cubicBezTo>
                <a:cubicBezTo>
                  <a:pt x="1857" y="583"/>
                  <a:pt x="1857" y="583"/>
                  <a:pt x="1857" y="583"/>
                </a:cubicBezTo>
                <a:cubicBezTo>
                  <a:pt x="1856" y="583"/>
                  <a:pt x="1856" y="583"/>
                  <a:pt x="1856" y="583"/>
                </a:cubicBezTo>
                <a:cubicBezTo>
                  <a:pt x="1855" y="584"/>
                  <a:pt x="1855" y="584"/>
                  <a:pt x="1855" y="584"/>
                </a:cubicBezTo>
                <a:cubicBezTo>
                  <a:pt x="1854" y="584"/>
                  <a:pt x="1854" y="584"/>
                  <a:pt x="1854" y="584"/>
                </a:cubicBezTo>
                <a:cubicBezTo>
                  <a:pt x="1852" y="582"/>
                  <a:pt x="1852" y="582"/>
                  <a:pt x="1852" y="582"/>
                </a:cubicBezTo>
                <a:cubicBezTo>
                  <a:pt x="1852" y="579"/>
                  <a:pt x="1852" y="579"/>
                  <a:pt x="1852" y="579"/>
                </a:cubicBezTo>
                <a:cubicBezTo>
                  <a:pt x="1850" y="578"/>
                  <a:pt x="1850" y="578"/>
                  <a:pt x="1850" y="578"/>
                </a:cubicBezTo>
                <a:cubicBezTo>
                  <a:pt x="1849" y="578"/>
                  <a:pt x="1849" y="578"/>
                  <a:pt x="1849" y="578"/>
                </a:cubicBezTo>
                <a:cubicBezTo>
                  <a:pt x="1846" y="581"/>
                  <a:pt x="1846" y="581"/>
                  <a:pt x="1846" y="581"/>
                </a:cubicBezTo>
                <a:cubicBezTo>
                  <a:pt x="1846" y="580"/>
                  <a:pt x="1846" y="580"/>
                  <a:pt x="1846" y="580"/>
                </a:cubicBezTo>
                <a:cubicBezTo>
                  <a:pt x="1845" y="581"/>
                  <a:pt x="1845" y="581"/>
                  <a:pt x="1845" y="581"/>
                </a:cubicBezTo>
                <a:cubicBezTo>
                  <a:pt x="1841" y="577"/>
                  <a:pt x="1841" y="577"/>
                  <a:pt x="1841" y="577"/>
                </a:cubicBezTo>
                <a:cubicBezTo>
                  <a:pt x="1841" y="575"/>
                  <a:pt x="1841" y="575"/>
                  <a:pt x="1841" y="575"/>
                </a:cubicBezTo>
                <a:cubicBezTo>
                  <a:pt x="1840" y="575"/>
                  <a:pt x="1840" y="575"/>
                  <a:pt x="1840" y="575"/>
                </a:cubicBezTo>
                <a:cubicBezTo>
                  <a:pt x="1838" y="576"/>
                  <a:pt x="1838" y="576"/>
                  <a:pt x="1838" y="576"/>
                </a:cubicBezTo>
                <a:cubicBezTo>
                  <a:pt x="1834" y="576"/>
                  <a:pt x="1834" y="576"/>
                  <a:pt x="1834" y="576"/>
                </a:cubicBezTo>
                <a:cubicBezTo>
                  <a:pt x="1833" y="576"/>
                  <a:pt x="1833" y="576"/>
                  <a:pt x="1833" y="576"/>
                </a:cubicBezTo>
                <a:cubicBezTo>
                  <a:pt x="1831" y="576"/>
                  <a:pt x="1831" y="576"/>
                  <a:pt x="1831" y="576"/>
                </a:cubicBezTo>
                <a:cubicBezTo>
                  <a:pt x="1826" y="576"/>
                  <a:pt x="1826" y="576"/>
                  <a:pt x="1826" y="576"/>
                </a:cubicBezTo>
                <a:cubicBezTo>
                  <a:pt x="1823" y="577"/>
                  <a:pt x="1823" y="577"/>
                  <a:pt x="1823" y="577"/>
                </a:cubicBezTo>
                <a:cubicBezTo>
                  <a:pt x="1819" y="579"/>
                  <a:pt x="1819" y="579"/>
                  <a:pt x="1819" y="579"/>
                </a:cubicBezTo>
                <a:cubicBezTo>
                  <a:pt x="1817" y="579"/>
                  <a:pt x="1817" y="579"/>
                  <a:pt x="1817" y="579"/>
                </a:cubicBezTo>
                <a:cubicBezTo>
                  <a:pt x="1813" y="580"/>
                  <a:pt x="1813" y="580"/>
                  <a:pt x="1813" y="580"/>
                </a:cubicBezTo>
                <a:cubicBezTo>
                  <a:pt x="1812" y="581"/>
                  <a:pt x="1812" y="581"/>
                  <a:pt x="1812" y="581"/>
                </a:cubicBezTo>
                <a:cubicBezTo>
                  <a:pt x="1810" y="582"/>
                  <a:pt x="1810" y="582"/>
                  <a:pt x="1810" y="582"/>
                </a:cubicBezTo>
                <a:cubicBezTo>
                  <a:pt x="1808" y="583"/>
                  <a:pt x="1808" y="583"/>
                  <a:pt x="1808" y="583"/>
                </a:cubicBezTo>
                <a:cubicBezTo>
                  <a:pt x="1807" y="584"/>
                  <a:pt x="1807" y="584"/>
                  <a:pt x="1807" y="584"/>
                </a:cubicBezTo>
                <a:cubicBezTo>
                  <a:pt x="1806" y="586"/>
                  <a:pt x="1806" y="586"/>
                  <a:pt x="1806" y="586"/>
                </a:cubicBezTo>
                <a:cubicBezTo>
                  <a:pt x="1806" y="587"/>
                  <a:pt x="1806" y="587"/>
                  <a:pt x="1806" y="587"/>
                </a:cubicBezTo>
                <a:cubicBezTo>
                  <a:pt x="1806" y="588"/>
                  <a:pt x="1806" y="588"/>
                  <a:pt x="1806" y="588"/>
                </a:cubicBezTo>
                <a:cubicBezTo>
                  <a:pt x="1802" y="588"/>
                  <a:pt x="1802" y="588"/>
                  <a:pt x="1802" y="588"/>
                </a:cubicBezTo>
                <a:cubicBezTo>
                  <a:pt x="1797" y="586"/>
                  <a:pt x="1797" y="586"/>
                  <a:pt x="1797" y="586"/>
                </a:cubicBezTo>
                <a:cubicBezTo>
                  <a:pt x="1795" y="586"/>
                  <a:pt x="1795" y="586"/>
                  <a:pt x="1795" y="586"/>
                </a:cubicBezTo>
                <a:cubicBezTo>
                  <a:pt x="1794" y="587"/>
                  <a:pt x="1794" y="587"/>
                  <a:pt x="1794" y="587"/>
                </a:cubicBezTo>
                <a:cubicBezTo>
                  <a:pt x="1792" y="587"/>
                  <a:pt x="1792" y="587"/>
                  <a:pt x="1792" y="587"/>
                </a:cubicBezTo>
                <a:cubicBezTo>
                  <a:pt x="1789" y="587"/>
                  <a:pt x="1789" y="587"/>
                  <a:pt x="1789" y="587"/>
                </a:cubicBezTo>
                <a:cubicBezTo>
                  <a:pt x="1787" y="587"/>
                  <a:pt x="1787" y="587"/>
                  <a:pt x="1787" y="587"/>
                </a:cubicBezTo>
                <a:cubicBezTo>
                  <a:pt x="1784" y="588"/>
                  <a:pt x="1784" y="588"/>
                  <a:pt x="1784" y="588"/>
                </a:cubicBezTo>
                <a:cubicBezTo>
                  <a:pt x="1784" y="589"/>
                  <a:pt x="1784" y="589"/>
                  <a:pt x="1784" y="589"/>
                </a:cubicBezTo>
                <a:cubicBezTo>
                  <a:pt x="1786" y="592"/>
                  <a:pt x="1786" y="592"/>
                  <a:pt x="1786" y="592"/>
                </a:cubicBezTo>
                <a:cubicBezTo>
                  <a:pt x="1789" y="592"/>
                  <a:pt x="1789" y="592"/>
                  <a:pt x="1789" y="592"/>
                </a:cubicBezTo>
                <a:cubicBezTo>
                  <a:pt x="1791" y="593"/>
                  <a:pt x="1791" y="593"/>
                  <a:pt x="1791" y="593"/>
                </a:cubicBezTo>
                <a:cubicBezTo>
                  <a:pt x="1791" y="594"/>
                  <a:pt x="1791" y="594"/>
                  <a:pt x="1791" y="594"/>
                </a:cubicBezTo>
                <a:cubicBezTo>
                  <a:pt x="1787" y="594"/>
                  <a:pt x="1787" y="594"/>
                  <a:pt x="1787" y="594"/>
                </a:cubicBezTo>
                <a:cubicBezTo>
                  <a:pt x="1783" y="595"/>
                  <a:pt x="1783" y="595"/>
                  <a:pt x="1783" y="595"/>
                </a:cubicBezTo>
                <a:cubicBezTo>
                  <a:pt x="1782" y="596"/>
                  <a:pt x="1782" y="596"/>
                  <a:pt x="1782" y="596"/>
                </a:cubicBezTo>
                <a:cubicBezTo>
                  <a:pt x="1782" y="597"/>
                  <a:pt x="1782" y="597"/>
                  <a:pt x="1782" y="597"/>
                </a:cubicBezTo>
                <a:cubicBezTo>
                  <a:pt x="1784" y="597"/>
                  <a:pt x="1784" y="597"/>
                  <a:pt x="1784" y="597"/>
                </a:cubicBezTo>
                <a:cubicBezTo>
                  <a:pt x="1785" y="598"/>
                  <a:pt x="1785" y="598"/>
                  <a:pt x="1785" y="598"/>
                </a:cubicBezTo>
                <a:cubicBezTo>
                  <a:pt x="1783" y="599"/>
                  <a:pt x="1783" y="599"/>
                  <a:pt x="1783" y="599"/>
                </a:cubicBezTo>
                <a:cubicBezTo>
                  <a:pt x="1779" y="599"/>
                  <a:pt x="1779" y="599"/>
                  <a:pt x="1779" y="599"/>
                </a:cubicBezTo>
                <a:cubicBezTo>
                  <a:pt x="1777" y="598"/>
                  <a:pt x="1777" y="598"/>
                  <a:pt x="1777" y="598"/>
                </a:cubicBezTo>
                <a:cubicBezTo>
                  <a:pt x="1774" y="599"/>
                  <a:pt x="1774" y="599"/>
                  <a:pt x="1774" y="599"/>
                </a:cubicBezTo>
                <a:cubicBezTo>
                  <a:pt x="1773" y="597"/>
                  <a:pt x="1773" y="597"/>
                  <a:pt x="1773" y="597"/>
                </a:cubicBezTo>
                <a:cubicBezTo>
                  <a:pt x="1772" y="597"/>
                  <a:pt x="1772" y="597"/>
                  <a:pt x="1772" y="597"/>
                </a:cubicBezTo>
                <a:cubicBezTo>
                  <a:pt x="1770" y="599"/>
                  <a:pt x="1770" y="599"/>
                  <a:pt x="1770" y="599"/>
                </a:cubicBezTo>
                <a:cubicBezTo>
                  <a:pt x="1769" y="599"/>
                  <a:pt x="1769" y="599"/>
                  <a:pt x="1769" y="599"/>
                </a:cubicBezTo>
                <a:cubicBezTo>
                  <a:pt x="1766" y="597"/>
                  <a:pt x="1766" y="597"/>
                  <a:pt x="1766" y="597"/>
                </a:cubicBezTo>
                <a:cubicBezTo>
                  <a:pt x="1764" y="597"/>
                  <a:pt x="1764" y="597"/>
                  <a:pt x="1764" y="597"/>
                </a:cubicBezTo>
                <a:cubicBezTo>
                  <a:pt x="1759" y="601"/>
                  <a:pt x="1759" y="601"/>
                  <a:pt x="1759" y="601"/>
                </a:cubicBezTo>
                <a:cubicBezTo>
                  <a:pt x="1758" y="602"/>
                  <a:pt x="1758" y="602"/>
                  <a:pt x="1758" y="602"/>
                </a:cubicBezTo>
                <a:cubicBezTo>
                  <a:pt x="1758" y="604"/>
                  <a:pt x="1758" y="604"/>
                  <a:pt x="1758" y="604"/>
                </a:cubicBezTo>
                <a:cubicBezTo>
                  <a:pt x="1758" y="605"/>
                  <a:pt x="1758" y="605"/>
                  <a:pt x="1758" y="605"/>
                </a:cubicBezTo>
                <a:cubicBezTo>
                  <a:pt x="1758" y="607"/>
                  <a:pt x="1758" y="607"/>
                  <a:pt x="1758" y="607"/>
                </a:cubicBezTo>
                <a:cubicBezTo>
                  <a:pt x="1758" y="608"/>
                  <a:pt x="1758" y="608"/>
                  <a:pt x="1758" y="608"/>
                </a:cubicBezTo>
                <a:cubicBezTo>
                  <a:pt x="1758" y="610"/>
                  <a:pt x="1758" y="610"/>
                  <a:pt x="1758" y="610"/>
                </a:cubicBezTo>
                <a:cubicBezTo>
                  <a:pt x="1761" y="609"/>
                  <a:pt x="1761" y="609"/>
                  <a:pt x="1761" y="609"/>
                </a:cubicBezTo>
                <a:cubicBezTo>
                  <a:pt x="1762" y="609"/>
                  <a:pt x="1762" y="609"/>
                  <a:pt x="1762" y="609"/>
                </a:cubicBezTo>
                <a:cubicBezTo>
                  <a:pt x="1764" y="608"/>
                  <a:pt x="1764" y="608"/>
                  <a:pt x="1764" y="608"/>
                </a:cubicBezTo>
                <a:cubicBezTo>
                  <a:pt x="1766" y="609"/>
                  <a:pt x="1766" y="609"/>
                  <a:pt x="1766" y="609"/>
                </a:cubicBezTo>
                <a:cubicBezTo>
                  <a:pt x="1764" y="611"/>
                  <a:pt x="1764" y="611"/>
                  <a:pt x="1764" y="611"/>
                </a:cubicBezTo>
                <a:cubicBezTo>
                  <a:pt x="1764" y="612"/>
                  <a:pt x="1764" y="612"/>
                  <a:pt x="1764" y="612"/>
                </a:cubicBezTo>
                <a:cubicBezTo>
                  <a:pt x="1765" y="614"/>
                  <a:pt x="1765" y="614"/>
                  <a:pt x="1765" y="614"/>
                </a:cubicBezTo>
                <a:cubicBezTo>
                  <a:pt x="1765" y="615"/>
                  <a:pt x="1765" y="615"/>
                  <a:pt x="1765" y="615"/>
                </a:cubicBezTo>
                <a:cubicBezTo>
                  <a:pt x="1765" y="616"/>
                  <a:pt x="1765" y="616"/>
                  <a:pt x="1765" y="616"/>
                </a:cubicBezTo>
                <a:cubicBezTo>
                  <a:pt x="1766" y="616"/>
                  <a:pt x="1766" y="616"/>
                  <a:pt x="1766" y="616"/>
                </a:cubicBezTo>
                <a:cubicBezTo>
                  <a:pt x="1767" y="615"/>
                  <a:pt x="1767" y="615"/>
                  <a:pt x="1767" y="615"/>
                </a:cubicBezTo>
                <a:cubicBezTo>
                  <a:pt x="1768" y="616"/>
                  <a:pt x="1768" y="616"/>
                  <a:pt x="1768" y="616"/>
                </a:cubicBezTo>
                <a:cubicBezTo>
                  <a:pt x="1766" y="618"/>
                  <a:pt x="1766" y="618"/>
                  <a:pt x="1766" y="618"/>
                </a:cubicBezTo>
                <a:cubicBezTo>
                  <a:pt x="1764" y="619"/>
                  <a:pt x="1764" y="619"/>
                  <a:pt x="1764" y="619"/>
                </a:cubicBezTo>
                <a:cubicBezTo>
                  <a:pt x="1765" y="620"/>
                  <a:pt x="1765" y="620"/>
                  <a:pt x="1765" y="620"/>
                </a:cubicBezTo>
                <a:cubicBezTo>
                  <a:pt x="1766" y="620"/>
                  <a:pt x="1766" y="620"/>
                  <a:pt x="1766" y="620"/>
                </a:cubicBezTo>
                <a:cubicBezTo>
                  <a:pt x="1765" y="621"/>
                  <a:pt x="1765" y="621"/>
                  <a:pt x="1765" y="621"/>
                </a:cubicBezTo>
                <a:cubicBezTo>
                  <a:pt x="1764" y="623"/>
                  <a:pt x="1764" y="623"/>
                  <a:pt x="1764" y="623"/>
                </a:cubicBezTo>
                <a:cubicBezTo>
                  <a:pt x="1763" y="623"/>
                  <a:pt x="1763" y="623"/>
                  <a:pt x="1763" y="623"/>
                </a:cubicBezTo>
                <a:cubicBezTo>
                  <a:pt x="1762" y="620"/>
                  <a:pt x="1762" y="620"/>
                  <a:pt x="1762" y="620"/>
                </a:cubicBezTo>
                <a:cubicBezTo>
                  <a:pt x="1761" y="620"/>
                  <a:pt x="1761" y="620"/>
                  <a:pt x="1761" y="620"/>
                </a:cubicBezTo>
                <a:cubicBezTo>
                  <a:pt x="1761" y="621"/>
                  <a:pt x="1761" y="621"/>
                  <a:pt x="1761" y="621"/>
                </a:cubicBezTo>
                <a:cubicBezTo>
                  <a:pt x="1761" y="623"/>
                  <a:pt x="1761" y="623"/>
                  <a:pt x="1761" y="623"/>
                </a:cubicBezTo>
                <a:cubicBezTo>
                  <a:pt x="1760" y="624"/>
                  <a:pt x="1760" y="624"/>
                  <a:pt x="1760" y="624"/>
                </a:cubicBezTo>
                <a:cubicBezTo>
                  <a:pt x="1761" y="626"/>
                  <a:pt x="1761" y="626"/>
                  <a:pt x="1761" y="626"/>
                </a:cubicBezTo>
                <a:cubicBezTo>
                  <a:pt x="1762" y="627"/>
                  <a:pt x="1762" y="627"/>
                  <a:pt x="1762" y="627"/>
                </a:cubicBezTo>
                <a:cubicBezTo>
                  <a:pt x="1763" y="626"/>
                  <a:pt x="1763" y="626"/>
                  <a:pt x="1763" y="626"/>
                </a:cubicBezTo>
                <a:cubicBezTo>
                  <a:pt x="1765" y="627"/>
                  <a:pt x="1765" y="627"/>
                  <a:pt x="1765" y="627"/>
                </a:cubicBezTo>
                <a:cubicBezTo>
                  <a:pt x="1766" y="627"/>
                  <a:pt x="1766" y="627"/>
                  <a:pt x="1766" y="627"/>
                </a:cubicBezTo>
                <a:cubicBezTo>
                  <a:pt x="1769" y="629"/>
                  <a:pt x="1769" y="629"/>
                  <a:pt x="1769" y="629"/>
                </a:cubicBezTo>
                <a:cubicBezTo>
                  <a:pt x="1769" y="631"/>
                  <a:pt x="1769" y="631"/>
                  <a:pt x="1769" y="631"/>
                </a:cubicBezTo>
                <a:cubicBezTo>
                  <a:pt x="1768" y="633"/>
                  <a:pt x="1768" y="633"/>
                  <a:pt x="1768" y="633"/>
                </a:cubicBezTo>
                <a:cubicBezTo>
                  <a:pt x="1769" y="634"/>
                  <a:pt x="1769" y="634"/>
                  <a:pt x="1769" y="634"/>
                </a:cubicBezTo>
                <a:cubicBezTo>
                  <a:pt x="1769" y="635"/>
                  <a:pt x="1769" y="635"/>
                  <a:pt x="1769" y="635"/>
                </a:cubicBezTo>
                <a:cubicBezTo>
                  <a:pt x="1770" y="635"/>
                  <a:pt x="1770" y="635"/>
                  <a:pt x="1770" y="635"/>
                </a:cubicBezTo>
                <a:cubicBezTo>
                  <a:pt x="1773" y="637"/>
                  <a:pt x="1773" y="637"/>
                  <a:pt x="1773" y="637"/>
                </a:cubicBezTo>
                <a:cubicBezTo>
                  <a:pt x="1772" y="639"/>
                  <a:pt x="1772" y="639"/>
                  <a:pt x="1772" y="639"/>
                </a:cubicBezTo>
                <a:cubicBezTo>
                  <a:pt x="1770" y="639"/>
                  <a:pt x="1770" y="639"/>
                  <a:pt x="1770" y="639"/>
                </a:cubicBezTo>
                <a:cubicBezTo>
                  <a:pt x="1770" y="640"/>
                  <a:pt x="1770" y="640"/>
                  <a:pt x="1770" y="640"/>
                </a:cubicBezTo>
                <a:cubicBezTo>
                  <a:pt x="1771" y="640"/>
                  <a:pt x="1771" y="640"/>
                  <a:pt x="1771" y="640"/>
                </a:cubicBezTo>
                <a:cubicBezTo>
                  <a:pt x="1774" y="640"/>
                  <a:pt x="1774" y="640"/>
                  <a:pt x="1774" y="640"/>
                </a:cubicBezTo>
                <a:cubicBezTo>
                  <a:pt x="1779" y="640"/>
                  <a:pt x="1779" y="640"/>
                  <a:pt x="1779" y="640"/>
                </a:cubicBezTo>
                <a:cubicBezTo>
                  <a:pt x="1778" y="640"/>
                  <a:pt x="1778" y="640"/>
                  <a:pt x="1778" y="640"/>
                </a:cubicBezTo>
                <a:cubicBezTo>
                  <a:pt x="1777" y="641"/>
                  <a:pt x="1777" y="641"/>
                  <a:pt x="1777" y="641"/>
                </a:cubicBezTo>
                <a:cubicBezTo>
                  <a:pt x="1775" y="642"/>
                  <a:pt x="1775" y="642"/>
                  <a:pt x="1775" y="642"/>
                </a:cubicBezTo>
                <a:cubicBezTo>
                  <a:pt x="1772" y="642"/>
                  <a:pt x="1772" y="642"/>
                  <a:pt x="1772" y="642"/>
                </a:cubicBezTo>
                <a:cubicBezTo>
                  <a:pt x="1771" y="643"/>
                  <a:pt x="1771" y="643"/>
                  <a:pt x="1771" y="643"/>
                </a:cubicBezTo>
                <a:cubicBezTo>
                  <a:pt x="1772" y="644"/>
                  <a:pt x="1772" y="644"/>
                  <a:pt x="1772" y="644"/>
                </a:cubicBezTo>
                <a:cubicBezTo>
                  <a:pt x="1774" y="643"/>
                  <a:pt x="1774" y="643"/>
                  <a:pt x="1774" y="643"/>
                </a:cubicBezTo>
                <a:cubicBezTo>
                  <a:pt x="1776" y="643"/>
                  <a:pt x="1776" y="643"/>
                  <a:pt x="1776" y="643"/>
                </a:cubicBezTo>
                <a:cubicBezTo>
                  <a:pt x="1777" y="643"/>
                  <a:pt x="1777" y="643"/>
                  <a:pt x="1777" y="643"/>
                </a:cubicBezTo>
                <a:cubicBezTo>
                  <a:pt x="1777" y="644"/>
                  <a:pt x="1777" y="644"/>
                  <a:pt x="1777" y="644"/>
                </a:cubicBezTo>
                <a:cubicBezTo>
                  <a:pt x="1778" y="645"/>
                  <a:pt x="1778" y="645"/>
                  <a:pt x="1778" y="645"/>
                </a:cubicBezTo>
                <a:cubicBezTo>
                  <a:pt x="1779" y="643"/>
                  <a:pt x="1779" y="643"/>
                  <a:pt x="1779" y="643"/>
                </a:cubicBezTo>
                <a:cubicBezTo>
                  <a:pt x="1780" y="641"/>
                  <a:pt x="1780" y="641"/>
                  <a:pt x="1780" y="641"/>
                </a:cubicBezTo>
                <a:cubicBezTo>
                  <a:pt x="1782" y="641"/>
                  <a:pt x="1782" y="641"/>
                  <a:pt x="1782" y="641"/>
                </a:cubicBezTo>
                <a:cubicBezTo>
                  <a:pt x="1783" y="643"/>
                  <a:pt x="1783" y="643"/>
                  <a:pt x="1783" y="643"/>
                </a:cubicBezTo>
                <a:cubicBezTo>
                  <a:pt x="1784" y="643"/>
                  <a:pt x="1784" y="643"/>
                  <a:pt x="1784" y="643"/>
                </a:cubicBezTo>
                <a:cubicBezTo>
                  <a:pt x="1786" y="644"/>
                  <a:pt x="1786" y="644"/>
                  <a:pt x="1786" y="644"/>
                </a:cubicBezTo>
                <a:cubicBezTo>
                  <a:pt x="1787" y="642"/>
                  <a:pt x="1787" y="642"/>
                  <a:pt x="1787" y="642"/>
                </a:cubicBezTo>
                <a:cubicBezTo>
                  <a:pt x="1788" y="643"/>
                  <a:pt x="1788" y="643"/>
                  <a:pt x="1788" y="643"/>
                </a:cubicBezTo>
                <a:cubicBezTo>
                  <a:pt x="1788" y="644"/>
                  <a:pt x="1788" y="644"/>
                  <a:pt x="1788" y="644"/>
                </a:cubicBezTo>
                <a:cubicBezTo>
                  <a:pt x="1787" y="644"/>
                  <a:pt x="1787" y="644"/>
                  <a:pt x="1787" y="644"/>
                </a:cubicBezTo>
                <a:cubicBezTo>
                  <a:pt x="1788" y="646"/>
                  <a:pt x="1788" y="646"/>
                  <a:pt x="1788" y="646"/>
                </a:cubicBezTo>
                <a:cubicBezTo>
                  <a:pt x="1789" y="647"/>
                  <a:pt x="1789" y="647"/>
                  <a:pt x="1789" y="647"/>
                </a:cubicBezTo>
                <a:cubicBezTo>
                  <a:pt x="1791" y="649"/>
                  <a:pt x="1791" y="649"/>
                  <a:pt x="1791" y="649"/>
                </a:cubicBezTo>
                <a:cubicBezTo>
                  <a:pt x="1792" y="648"/>
                  <a:pt x="1792" y="648"/>
                  <a:pt x="1792" y="648"/>
                </a:cubicBezTo>
                <a:cubicBezTo>
                  <a:pt x="1794" y="649"/>
                  <a:pt x="1794" y="649"/>
                  <a:pt x="1794" y="649"/>
                </a:cubicBezTo>
                <a:cubicBezTo>
                  <a:pt x="1796" y="649"/>
                  <a:pt x="1796" y="649"/>
                  <a:pt x="1796" y="649"/>
                </a:cubicBezTo>
                <a:cubicBezTo>
                  <a:pt x="1797" y="648"/>
                  <a:pt x="1797" y="648"/>
                  <a:pt x="1797" y="648"/>
                </a:cubicBezTo>
                <a:cubicBezTo>
                  <a:pt x="1799" y="648"/>
                  <a:pt x="1799" y="648"/>
                  <a:pt x="1799" y="648"/>
                </a:cubicBezTo>
                <a:cubicBezTo>
                  <a:pt x="1801" y="647"/>
                  <a:pt x="1801" y="647"/>
                  <a:pt x="1801" y="647"/>
                </a:cubicBezTo>
                <a:cubicBezTo>
                  <a:pt x="1802" y="648"/>
                  <a:pt x="1802" y="648"/>
                  <a:pt x="1802" y="648"/>
                </a:cubicBezTo>
                <a:cubicBezTo>
                  <a:pt x="1804" y="647"/>
                  <a:pt x="1804" y="647"/>
                  <a:pt x="1804" y="647"/>
                </a:cubicBezTo>
                <a:cubicBezTo>
                  <a:pt x="1803" y="645"/>
                  <a:pt x="1803" y="645"/>
                  <a:pt x="1803" y="645"/>
                </a:cubicBezTo>
                <a:cubicBezTo>
                  <a:pt x="1804" y="644"/>
                  <a:pt x="1804" y="644"/>
                  <a:pt x="1804" y="644"/>
                </a:cubicBezTo>
                <a:cubicBezTo>
                  <a:pt x="1803" y="641"/>
                  <a:pt x="1803" y="641"/>
                  <a:pt x="1803" y="641"/>
                </a:cubicBezTo>
                <a:cubicBezTo>
                  <a:pt x="1808" y="641"/>
                  <a:pt x="1808" y="641"/>
                  <a:pt x="1808" y="641"/>
                </a:cubicBezTo>
                <a:cubicBezTo>
                  <a:pt x="1811" y="641"/>
                  <a:pt x="1811" y="641"/>
                  <a:pt x="1811" y="641"/>
                </a:cubicBezTo>
                <a:cubicBezTo>
                  <a:pt x="1816" y="644"/>
                  <a:pt x="1816" y="644"/>
                  <a:pt x="1816" y="644"/>
                </a:cubicBezTo>
                <a:cubicBezTo>
                  <a:pt x="1818" y="644"/>
                  <a:pt x="1818" y="644"/>
                  <a:pt x="1818" y="644"/>
                </a:cubicBezTo>
                <a:cubicBezTo>
                  <a:pt x="1821" y="648"/>
                  <a:pt x="1821" y="648"/>
                  <a:pt x="1821" y="648"/>
                </a:cubicBezTo>
                <a:cubicBezTo>
                  <a:pt x="1824" y="650"/>
                  <a:pt x="1824" y="650"/>
                  <a:pt x="1824" y="650"/>
                </a:cubicBezTo>
                <a:cubicBezTo>
                  <a:pt x="1833" y="649"/>
                  <a:pt x="1833" y="649"/>
                  <a:pt x="1833" y="649"/>
                </a:cubicBezTo>
                <a:cubicBezTo>
                  <a:pt x="1836" y="647"/>
                  <a:pt x="1836" y="647"/>
                  <a:pt x="1836" y="647"/>
                </a:cubicBezTo>
                <a:cubicBezTo>
                  <a:pt x="1837" y="647"/>
                  <a:pt x="1837" y="647"/>
                  <a:pt x="1837" y="647"/>
                </a:cubicBezTo>
                <a:cubicBezTo>
                  <a:pt x="1837" y="648"/>
                  <a:pt x="1837" y="648"/>
                  <a:pt x="1837" y="648"/>
                </a:cubicBezTo>
                <a:cubicBezTo>
                  <a:pt x="1839" y="647"/>
                  <a:pt x="1839" y="647"/>
                  <a:pt x="1839" y="647"/>
                </a:cubicBezTo>
                <a:cubicBezTo>
                  <a:pt x="1839" y="645"/>
                  <a:pt x="1839" y="645"/>
                  <a:pt x="1839" y="645"/>
                </a:cubicBezTo>
                <a:cubicBezTo>
                  <a:pt x="1843" y="640"/>
                  <a:pt x="1843" y="640"/>
                  <a:pt x="1843" y="640"/>
                </a:cubicBezTo>
                <a:cubicBezTo>
                  <a:pt x="1844" y="640"/>
                  <a:pt x="1844" y="640"/>
                  <a:pt x="1844" y="640"/>
                </a:cubicBezTo>
                <a:cubicBezTo>
                  <a:pt x="1849" y="642"/>
                  <a:pt x="1849" y="642"/>
                  <a:pt x="1849" y="642"/>
                </a:cubicBezTo>
                <a:cubicBezTo>
                  <a:pt x="1851" y="643"/>
                  <a:pt x="1851" y="643"/>
                  <a:pt x="1851" y="643"/>
                </a:cubicBezTo>
                <a:cubicBezTo>
                  <a:pt x="1854" y="642"/>
                  <a:pt x="1854" y="642"/>
                  <a:pt x="1854" y="642"/>
                </a:cubicBezTo>
                <a:cubicBezTo>
                  <a:pt x="1854" y="641"/>
                  <a:pt x="1854" y="641"/>
                  <a:pt x="1854" y="641"/>
                </a:cubicBezTo>
                <a:cubicBezTo>
                  <a:pt x="1857" y="640"/>
                  <a:pt x="1857" y="640"/>
                  <a:pt x="1857" y="640"/>
                </a:cubicBezTo>
                <a:cubicBezTo>
                  <a:pt x="1858" y="640"/>
                  <a:pt x="1858" y="640"/>
                  <a:pt x="1858" y="640"/>
                </a:cubicBezTo>
                <a:cubicBezTo>
                  <a:pt x="1859" y="642"/>
                  <a:pt x="1859" y="642"/>
                  <a:pt x="1859" y="642"/>
                </a:cubicBezTo>
                <a:cubicBezTo>
                  <a:pt x="1857" y="644"/>
                  <a:pt x="1857" y="644"/>
                  <a:pt x="1857" y="644"/>
                </a:cubicBezTo>
                <a:cubicBezTo>
                  <a:pt x="1855" y="646"/>
                  <a:pt x="1855" y="646"/>
                  <a:pt x="1855" y="646"/>
                </a:cubicBezTo>
                <a:cubicBezTo>
                  <a:pt x="1855" y="647"/>
                  <a:pt x="1855" y="647"/>
                  <a:pt x="1855" y="647"/>
                </a:cubicBezTo>
                <a:cubicBezTo>
                  <a:pt x="1857" y="649"/>
                  <a:pt x="1857" y="649"/>
                  <a:pt x="1857" y="649"/>
                </a:cubicBezTo>
                <a:cubicBezTo>
                  <a:pt x="1857" y="650"/>
                  <a:pt x="1857" y="650"/>
                  <a:pt x="1857" y="650"/>
                </a:cubicBezTo>
                <a:cubicBezTo>
                  <a:pt x="1856" y="650"/>
                  <a:pt x="1856" y="650"/>
                  <a:pt x="1856" y="650"/>
                </a:cubicBezTo>
                <a:cubicBezTo>
                  <a:pt x="1855" y="651"/>
                  <a:pt x="1855" y="651"/>
                  <a:pt x="1855" y="651"/>
                </a:cubicBezTo>
                <a:cubicBezTo>
                  <a:pt x="1856" y="654"/>
                  <a:pt x="1856" y="654"/>
                  <a:pt x="1856" y="654"/>
                </a:cubicBezTo>
                <a:cubicBezTo>
                  <a:pt x="1857" y="657"/>
                  <a:pt x="1857" y="657"/>
                  <a:pt x="1857" y="657"/>
                </a:cubicBezTo>
                <a:cubicBezTo>
                  <a:pt x="1858" y="660"/>
                  <a:pt x="1858" y="660"/>
                  <a:pt x="1858" y="660"/>
                </a:cubicBezTo>
                <a:cubicBezTo>
                  <a:pt x="1857" y="662"/>
                  <a:pt x="1857" y="662"/>
                  <a:pt x="1857" y="662"/>
                </a:cubicBezTo>
                <a:cubicBezTo>
                  <a:pt x="1857" y="666"/>
                  <a:pt x="1857" y="666"/>
                  <a:pt x="1857" y="666"/>
                </a:cubicBezTo>
                <a:cubicBezTo>
                  <a:pt x="1857" y="667"/>
                  <a:pt x="1857" y="667"/>
                  <a:pt x="1857" y="667"/>
                </a:cubicBezTo>
                <a:cubicBezTo>
                  <a:pt x="1856" y="667"/>
                  <a:pt x="1856" y="667"/>
                  <a:pt x="1856" y="667"/>
                </a:cubicBezTo>
                <a:cubicBezTo>
                  <a:pt x="1855" y="674"/>
                  <a:pt x="1855" y="674"/>
                  <a:pt x="1855" y="674"/>
                </a:cubicBezTo>
                <a:cubicBezTo>
                  <a:pt x="1854" y="677"/>
                  <a:pt x="1854" y="677"/>
                  <a:pt x="1854" y="677"/>
                </a:cubicBezTo>
                <a:cubicBezTo>
                  <a:pt x="1852" y="679"/>
                  <a:pt x="1852" y="679"/>
                  <a:pt x="1852" y="679"/>
                </a:cubicBezTo>
                <a:cubicBezTo>
                  <a:pt x="1852" y="682"/>
                  <a:pt x="1852" y="682"/>
                  <a:pt x="1852" y="682"/>
                </a:cubicBezTo>
                <a:cubicBezTo>
                  <a:pt x="1851" y="682"/>
                  <a:pt x="1851" y="682"/>
                  <a:pt x="1851" y="682"/>
                </a:cubicBezTo>
                <a:cubicBezTo>
                  <a:pt x="1849" y="685"/>
                  <a:pt x="1849" y="685"/>
                  <a:pt x="1849" y="685"/>
                </a:cubicBezTo>
                <a:cubicBezTo>
                  <a:pt x="1849" y="692"/>
                  <a:pt x="1849" y="692"/>
                  <a:pt x="1849" y="692"/>
                </a:cubicBezTo>
                <a:cubicBezTo>
                  <a:pt x="1846" y="698"/>
                  <a:pt x="1846" y="698"/>
                  <a:pt x="1846" y="698"/>
                </a:cubicBezTo>
                <a:cubicBezTo>
                  <a:pt x="1843" y="702"/>
                  <a:pt x="1843" y="702"/>
                  <a:pt x="1843" y="702"/>
                </a:cubicBezTo>
                <a:cubicBezTo>
                  <a:pt x="1841" y="704"/>
                  <a:pt x="1841" y="704"/>
                  <a:pt x="1841" y="704"/>
                </a:cubicBezTo>
                <a:cubicBezTo>
                  <a:pt x="1838" y="705"/>
                  <a:pt x="1838" y="705"/>
                  <a:pt x="1838" y="705"/>
                </a:cubicBezTo>
                <a:cubicBezTo>
                  <a:pt x="1832" y="704"/>
                  <a:pt x="1832" y="704"/>
                  <a:pt x="1832" y="704"/>
                </a:cubicBezTo>
                <a:cubicBezTo>
                  <a:pt x="1827" y="705"/>
                  <a:pt x="1827" y="705"/>
                  <a:pt x="1827" y="705"/>
                </a:cubicBezTo>
                <a:cubicBezTo>
                  <a:pt x="1823" y="703"/>
                  <a:pt x="1823" y="703"/>
                  <a:pt x="1823" y="703"/>
                </a:cubicBezTo>
                <a:cubicBezTo>
                  <a:pt x="1823" y="705"/>
                  <a:pt x="1823" y="705"/>
                  <a:pt x="1823" y="705"/>
                </a:cubicBezTo>
                <a:cubicBezTo>
                  <a:pt x="1824" y="707"/>
                  <a:pt x="1824" y="707"/>
                  <a:pt x="1824" y="707"/>
                </a:cubicBezTo>
                <a:cubicBezTo>
                  <a:pt x="1824" y="708"/>
                  <a:pt x="1824" y="708"/>
                  <a:pt x="1824" y="708"/>
                </a:cubicBezTo>
                <a:cubicBezTo>
                  <a:pt x="1823" y="706"/>
                  <a:pt x="1823" y="706"/>
                  <a:pt x="1823" y="706"/>
                </a:cubicBezTo>
                <a:cubicBezTo>
                  <a:pt x="1821" y="705"/>
                  <a:pt x="1821" y="705"/>
                  <a:pt x="1821" y="705"/>
                </a:cubicBezTo>
                <a:cubicBezTo>
                  <a:pt x="1820" y="703"/>
                  <a:pt x="1820" y="703"/>
                  <a:pt x="1820" y="703"/>
                </a:cubicBezTo>
                <a:cubicBezTo>
                  <a:pt x="1821" y="702"/>
                  <a:pt x="1821" y="702"/>
                  <a:pt x="1821" y="702"/>
                </a:cubicBezTo>
                <a:cubicBezTo>
                  <a:pt x="1820" y="702"/>
                  <a:pt x="1820" y="702"/>
                  <a:pt x="1820" y="702"/>
                </a:cubicBezTo>
                <a:cubicBezTo>
                  <a:pt x="1819" y="702"/>
                  <a:pt x="1819" y="702"/>
                  <a:pt x="1819" y="702"/>
                </a:cubicBezTo>
                <a:cubicBezTo>
                  <a:pt x="1817" y="701"/>
                  <a:pt x="1817" y="701"/>
                  <a:pt x="1817" y="701"/>
                </a:cubicBezTo>
                <a:cubicBezTo>
                  <a:pt x="1813" y="700"/>
                  <a:pt x="1813" y="700"/>
                  <a:pt x="1813" y="700"/>
                </a:cubicBezTo>
                <a:cubicBezTo>
                  <a:pt x="1813" y="701"/>
                  <a:pt x="1813" y="701"/>
                  <a:pt x="1813" y="701"/>
                </a:cubicBezTo>
                <a:cubicBezTo>
                  <a:pt x="1814" y="701"/>
                  <a:pt x="1814" y="701"/>
                  <a:pt x="1814" y="701"/>
                </a:cubicBezTo>
                <a:cubicBezTo>
                  <a:pt x="1814" y="702"/>
                  <a:pt x="1814" y="702"/>
                  <a:pt x="1814" y="702"/>
                </a:cubicBezTo>
                <a:cubicBezTo>
                  <a:pt x="1812" y="702"/>
                  <a:pt x="1812" y="702"/>
                  <a:pt x="1812" y="702"/>
                </a:cubicBezTo>
                <a:cubicBezTo>
                  <a:pt x="1811" y="702"/>
                  <a:pt x="1811" y="702"/>
                  <a:pt x="1811" y="702"/>
                </a:cubicBezTo>
                <a:cubicBezTo>
                  <a:pt x="1808" y="703"/>
                  <a:pt x="1808" y="703"/>
                  <a:pt x="1808" y="703"/>
                </a:cubicBezTo>
                <a:cubicBezTo>
                  <a:pt x="1808" y="702"/>
                  <a:pt x="1808" y="702"/>
                  <a:pt x="1808" y="702"/>
                </a:cubicBezTo>
                <a:cubicBezTo>
                  <a:pt x="1808" y="702"/>
                  <a:pt x="1808" y="702"/>
                  <a:pt x="1808" y="702"/>
                </a:cubicBezTo>
                <a:cubicBezTo>
                  <a:pt x="1810" y="701"/>
                  <a:pt x="1810" y="701"/>
                  <a:pt x="1810" y="701"/>
                </a:cubicBezTo>
                <a:cubicBezTo>
                  <a:pt x="1811" y="701"/>
                  <a:pt x="1811" y="701"/>
                  <a:pt x="1811" y="701"/>
                </a:cubicBezTo>
                <a:cubicBezTo>
                  <a:pt x="1809" y="701"/>
                  <a:pt x="1809" y="701"/>
                  <a:pt x="1809" y="701"/>
                </a:cubicBezTo>
                <a:cubicBezTo>
                  <a:pt x="1806" y="701"/>
                  <a:pt x="1806" y="701"/>
                  <a:pt x="1806" y="701"/>
                </a:cubicBezTo>
                <a:cubicBezTo>
                  <a:pt x="1805" y="702"/>
                  <a:pt x="1805" y="702"/>
                  <a:pt x="1805" y="702"/>
                </a:cubicBezTo>
                <a:cubicBezTo>
                  <a:pt x="1802" y="703"/>
                  <a:pt x="1802" y="703"/>
                  <a:pt x="1802" y="703"/>
                </a:cubicBezTo>
                <a:cubicBezTo>
                  <a:pt x="1801" y="704"/>
                  <a:pt x="1801" y="704"/>
                  <a:pt x="1801" y="704"/>
                </a:cubicBezTo>
                <a:cubicBezTo>
                  <a:pt x="1799" y="705"/>
                  <a:pt x="1799" y="705"/>
                  <a:pt x="1799" y="705"/>
                </a:cubicBezTo>
                <a:cubicBezTo>
                  <a:pt x="1796" y="707"/>
                  <a:pt x="1796" y="707"/>
                  <a:pt x="1796" y="707"/>
                </a:cubicBezTo>
                <a:cubicBezTo>
                  <a:pt x="1796" y="708"/>
                  <a:pt x="1796" y="708"/>
                  <a:pt x="1796" y="708"/>
                </a:cubicBezTo>
                <a:cubicBezTo>
                  <a:pt x="1793" y="708"/>
                  <a:pt x="1793" y="708"/>
                  <a:pt x="1793" y="708"/>
                </a:cubicBezTo>
                <a:cubicBezTo>
                  <a:pt x="1789" y="706"/>
                  <a:pt x="1789" y="706"/>
                  <a:pt x="1789" y="706"/>
                </a:cubicBezTo>
                <a:cubicBezTo>
                  <a:pt x="1787" y="705"/>
                  <a:pt x="1787" y="705"/>
                  <a:pt x="1787" y="705"/>
                </a:cubicBezTo>
                <a:cubicBezTo>
                  <a:pt x="1783" y="706"/>
                  <a:pt x="1783" y="706"/>
                  <a:pt x="1783" y="706"/>
                </a:cubicBezTo>
                <a:cubicBezTo>
                  <a:pt x="1780" y="704"/>
                  <a:pt x="1780" y="704"/>
                  <a:pt x="1780" y="704"/>
                </a:cubicBezTo>
                <a:cubicBezTo>
                  <a:pt x="1779" y="704"/>
                  <a:pt x="1779" y="704"/>
                  <a:pt x="1779" y="704"/>
                </a:cubicBezTo>
                <a:cubicBezTo>
                  <a:pt x="1778" y="705"/>
                  <a:pt x="1778" y="705"/>
                  <a:pt x="1778" y="705"/>
                </a:cubicBezTo>
                <a:cubicBezTo>
                  <a:pt x="1775" y="703"/>
                  <a:pt x="1775" y="703"/>
                  <a:pt x="1775" y="703"/>
                </a:cubicBezTo>
                <a:cubicBezTo>
                  <a:pt x="1772" y="702"/>
                  <a:pt x="1772" y="702"/>
                  <a:pt x="1772" y="702"/>
                </a:cubicBezTo>
                <a:cubicBezTo>
                  <a:pt x="1764" y="701"/>
                  <a:pt x="1764" y="701"/>
                  <a:pt x="1764" y="701"/>
                </a:cubicBezTo>
                <a:cubicBezTo>
                  <a:pt x="1760" y="700"/>
                  <a:pt x="1760" y="700"/>
                  <a:pt x="1760" y="700"/>
                </a:cubicBezTo>
                <a:cubicBezTo>
                  <a:pt x="1755" y="700"/>
                  <a:pt x="1755" y="700"/>
                  <a:pt x="1755" y="700"/>
                </a:cubicBezTo>
                <a:cubicBezTo>
                  <a:pt x="1754" y="700"/>
                  <a:pt x="1754" y="700"/>
                  <a:pt x="1754" y="700"/>
                </a:cubicBezTo>
                <a:cubicBezTo>
                  <a:pt x="1754" y="700"/>
                  <a:pt x="1754" y="700"/>
                  <a:pt x="1754" y="700"/>
                </a:cubicBezTo>
                <a:cubicBezTo>
                  <a:pt x="1753" y="698"/>
                  <a:pt x="1753" y="698"/>
                  <a:pt x="1753" y="698"/>
                </a:cubicBezTo>
                <a:cubicBezTo>
                  <a:pt x="1752" y="696"/>
                  <a:pt x="1752" y="696"/>
                  <a:pt x="1752" y="696"/>
                </a:cubicBezTo>
                <a:cubicBezTo>
                  <a:pt x="1750" y="696"/>
                  <a:pt x="1750" y="696"/>
                  <a:pt x="1750" y="696"/>
                </a:cubicBezTo>
                <a:cubicBezTo>
                  <a:pt x="1748" y="696"/>
                  <a:pt x="1748" y="696"/>
                  <a:pt x="1748" y="696"/>
                </a:cubicBezTo>
                <a:cubicBezTo>
                  <a:pt x="1741" y="695"/>
                  <a:pt x="1741" y="695"/>
                  <a:pt x="1741" y="695"/>
                </a:cubicBezTo>
                <a:cubicBezTo>
                  <a:pt x="1740" y="694"/>
                  <a:pt x="1740" y="694"/>
                  <a:pt x="1740" y="694"/>
                </a:cubicBezTo>
                <a:cubicBezTo>
                  <a:pt x="1737" y="694"/>
                  <a:pt x="1737" y="694"/>
                  <a:pt x="1737" y="694"/>
                </a:cubicBezTo>
                <a:cubicBezTo>
                  <a:pt x="1733" y="693"/>
                  <a:pt x="1733" y="693"/>
                  <a:pt x="1733" y="693"/>
                </a:cubicBezTo>
                <a:cubicBezTo>
                  <a:pt x="1733" y="692"/>
                  <a:pt x="1733" y="692"/>
                  <a:pt x="1733" y="692"/>
                </a:cubicBezTo>
                <a:cubicBezTo>
                  <a:pt x="1733" y="691"/>
                  <a:pt x="1733" y="691"/>
                  <a:pt x="1733" y="691"/>
                </a:cubicBezTo>
                <a:cubicBezTo>
                  <a:pt x="1733" y="690"/>
                  <a:pt x="1733" y="690"/>
                  <a:pt x="1733" y="690"/>
                </a:cubicBezTo>
                <a:cubicBezTo>
                  <a:pt x="1729" y="688"/>
                  <a:pt x="1729" y="688"/>
                  <a:pt x="1729" y="688"/>
                </a:cubicBezTo>
                <a:cubicBezTo>
                  <a:pt x="1727" y="688"/>
                  <a:pt x="1727" y="688"/>
                  <a:pt x="1727" y="688"/>
                </a:cubicBezTo>
                <a:cubicBezTo>
                  <a:pt x="1723" y="687"/>
                  <a:pt x="1723" y="687"/>
                  <a:pt x="1723" y="687"/>
                </a:cubicBezTo>
                <a:cubicBezTo>
                  <a:pt x="1722" y="686"/>
                  <a:pt x="1722" y="686"/>
                  <a:pt x="1722" y="686"/>
                </a:cubicBezTo>
                <a:cubicBezTo>
                  <a:pt x="1721" y="687"/>
                  <a:pt x="1721" y="687"/>
                  <a:pt x="1721" y="687"/>
                </a:cubicBezTo>
                <a:cubicBezTo>
                  <a:pt x="1719" y="686"/>
                  <a:pt x="1719" y="686"/>
                  <a:pt x="1719" y="686"/>
                </a:cubicBezTo>
                <a:cubicBezTo>
                  <a:pt x="1719" y="686"/>
                  <a:pt x="1719" y="686"/>
                  <a:pt x="1719" y="686"/>
                </a:cubicBezTo>
                <a:cubicBezTo>
                  <a:pt x="1715" y="688"/>
                  <a:pt x="1715" y="688"/>
                  <a:pt x="1715" y="688"/>
                </a:cubicBezTo>
                <a:cubicBezTo>
                  <a:pt x="1710" y="688"/>
                  <a:pt x="1710" y="688"/>
                  <a:pt x="1710" y="688"/>
                </a:cubicBezTo>
                <a:cubicBezTo>
                  <a:pt x="1706" y="690"/>
                  <a:pt x="1706" y="690"/>
                  <a:pt x="1706" y="690"/>
                </a:cubicBezTo>
                <a:cubicBezTo>
                  <a:pt x="1704" y="693"/>
                  <a:pt x="1704" y="693"/>
                  <a:pt x="1704" y="693"/>
                </a:cubicBezTo>
                <a:cubicBezTo>
                  <a:pt x="1703" y="695"/>
                  <a:pt x="1703" y="695"/>
                  <a:pt x="1703" y="695"/>
                </a:cubicBezTo>
                <a:cubicBezTo>
                  <a:pt x="1702" y="696"/>
                  <a:pt x="1702" y="696"/>
                  <a:pt x="1702" y="696"/>
                </a:cubicBezTo>
                <a:cubicBezTo>
                  <a:pt x="1701" y="702"/>
                  <a:pt x="1701" y="702"/>
                  <a:pt x="1701" y="702"/>
                </a:cubicBezTo>
                <a:cubicBezTo>
                  <a:pt x="1703" y="704"/>
                  <a:pt x="1703" y="704"/>
                  <a:pt x="1703" y="704"/>
                </a:cubicBezTo>
                <a:cubicBezTo>
                  <a:pt x="1704" y="709"/>
                  <a:pt x="1704" y="709"/>
                  <a:pt x="1704" y="709"/>
                </a:cubicBezTo>
                <a:cubicBezTo>
                  <a:pt x="1704" y="711"/>
                  <a:pt x="1704" y="711"/>
                  <a:pt x="1704" y="711"/>
                </a:cubicBezTo>
                <a:cubicBezTo>
                  <a:pt x="1701" y="713"/>
                  <a:pt x="1701" y="713"/>
                  <a:pt x="1701" y="713"/>
                </a:cubicBezTo>
                <a:cubicBezTo>
                  <a:pt x="1701" y="714"/>
                  <a:pt x="1701" y="714"/>
                  <a:pt x="1701" y="714"/>
                </a:cubicBezTo>
                <a:cubicBezTo>
                  <a:pt x="1697" y="717"/>
                  <a:pt x="1697" y="717"/>
                  <a:pt x="1697" y="717"/>
                </a:cubicBezTo>
                <a:cubicBezTo>
                  <a:pt x="1695" y="718"/>
                  <a:pt x="1695" y="718"/>
                  <a:pt x="1695" y="718"/>
                </a:cubicBezTo>
                <a:cubicBezTo>
                  <a:pt x="1691" y="716"/>
                  <a:pt x="1691" y="716"/>
                  <a:pt x="1691" y="716"/>
                </a:cubicBezTo>
                <a:cubicBezTo>
                  <a:pt x="1687" y="713"/>
                  <a:pt x="1687" y="713"/>
                  <a:pt x="1687" y="713"/>
                </a:cubicBezTo>
                <a:cubicBezTo>
                  <a:pt x="1684" y="711"/>
                  <a:pt x="1684" y="711"/>
                  <a:pt x="1684" y="711"/>
                </a:cubicBezTo>
                <a:cubicBezTo>
                  <a:pt x="1679" y="708"/>
                  <a:pt x="1679" y="708"/>
                  <a:pt x="1679" y="708"/>
                </a:cubicBezTo>
                <a:cubicBezTo>
                  <a:pt x="1672" y="705"/>
                  <a:pt x="1672" y="705"/>
                  <a:pt x="1672" y="705"/>
                </a:cubicBezTo>
                <a:cubicBezTo>
                  <a:pt x="1668" y="705"/>
                  <a:pt x="1668" y="705"/>
                  <a:pt x="1668" y="705"/>
                </a:cubicBezTo>
                <a:cubicBezTo>
                  <a:pt x="1667" y="705"/>
                  <a:pt x="1667" y="705"/>
                  <a:pt x="1667" y="705"/>
                </a:cubicBezTo>
                <a:cubicBezTo>
                  <a:pt x="1663" y="705"/>
                  <a:pt x="1663" y="705"/>
                  <a:pt x="1663" y="705"/>
                </a:cubicBezTo>
                <a:cubicBezTo>
                  <a:pt x="1660" y="704"/>
                  <a:pt x="1660" y="704"/>
                  <a:pt x="1660" y="704"/>
                </a:cubicBezTo>
                <a:cubicBezTo>
                  <a:pt x="1657" y="698"/>
                  <a:pt x="1657" y="698"/>
                  <a:pt x="1657" y="698"/>
                </a:cubicBezTo>
                <a:cubicBezTo>
                  <a:pt x="1657" y="694"/>
                  <a:pt x="1657" y="694"/>
                  <a:pt x="1657" y="694"/>
                </a:cubicBezTo>
                <a:cubicBezTo>
                  <a:pt x="1654" y="691"/>
                  <a:pt x="1654" y="691"/>
                  <a:pt x="1654" y="691"/>
                </a:cubicBezTo>
                <a:cubicBezTo>
                  <a:pt x="1648" y="690"/>
                  <a:pt x="1648" y="690"/>
                  <a:pt x="1648" y="690"/>
                </a:cubicBezTo>
                <a:cubicBezTo>
                  <a:pt x="1644" y="688"/>
                  <a:pt x="1644" y="688"/>
                  <a:pt x="1644" y="688"/>
                </a:cubicBezTo>
                <a:cubicBezTo>
                  <a:pt x="1639" y="688"/>
                  <a:pt x="1639" y="688"/>
                  <a:pt x="1639" y="688"/>
                </a:cubicBezTo>
                <a:cubicBezTo>
                  <a:pt x="1636" y="687"/>
                  <a:pt x="1636" y="687"/>
                  <a:pt x="1636" y="687"/>
                </a:cubicBezTo>
                <a:cubicBezTo>
                  <a:pt x="1629" y="688"/>
                  <a:pt x="1629" y="688"/>
                  <a:pt x="1629" y="688"/>
                </a:cubicBezTo>
                <a:cubicBezTo>
                  <a:pt x="1624" y="687"/>
                  <a:pt x="1624" y="687"/>
                  <a:pt x="1624" y="687"/>
                </a:cubicBezTo>
                <a:cubicBezTo>
                  <a:pt x="1622" y="685"/>
                  <a:pt x="1622" y="685"/>
                  <a:pt x="1622" y="685"/>
                </a:cubicBezTo>
                <a:cubicBezTo>
                  <a:pt x="1619" y="685"/>
                  <a:pt x="1619" y="685"/>
                  <a:pt x="1619" y="685"/>
                </a:cubicBezTo>
                <a:cubicBezTo>
                  <a:pt x="1618" y="684"/>
                  <a:pt x="1618" y="684"/>
                  <a:pt x="1618" y="684"/>
                </a:cubicBezTo>
                <a:cubicBezTo>
                  <a:pt x="1615" y="682"/>
                  <a:pt x="1615" y="682"/>
                  <a:pt x="1615" y="682"/>
                </a:cubicBezTo>
                <a:cubicBezTo>
                  <a:pt x="1615" y="681"/>
                  <a:pt x="1615" y="681"/>
                  <a:pt x="1615" y="681"/>
                </a:cubicBezTo>
                <a:cubicBezTo>
                  <a:pt x="1615" y="680"/>
                  <a:pt x="1615" y="680"/>
                  <a:pt x="1615" y="680"/>
                </a:cubicBezTo>
                <a:cubicBezTo>
                  <a:pt x="1613" y="679"/>
                  <a:pt x="1613" y="679"/>
                  <a:pt x="1613" y="679"/>
                </a:cubicBezTo>
                <a:cubicBezTo>
                  <a:pt x="1613" y="680"/>
                  <a:pt x="1613" y="680"/>
                  <a:pt x="1613" y="680"/>
                </a:cubicBezTo>
                <a:cubicBezTo>
                  <a:pt x="1613" y="680"/>
                  <a:pt x="1613" y="680"/>
                  <a:pt x="1613" y="680"/>
                </a:cubicBezTo>
                <a:cubicBezTo>
                  <a:pt x="1612" y="681"/>
                  <a:pt x="1612" y="681"/>
                  <a:pt x="1612" y="681"/>
                </a:cubicBezTo>
                <a:cubicBezTo>
                  <a:pt x="1611" y="680"/>
                  <a:pt x="1611" y="680"/>
                  <a:pt x="1611" y="680"/>
                </a:cubicBezTo>
                <a:cubicBezTo>
                  <a:pt x="1610" y="679"/>
                  <a:pt x="1610" y="679"/>
                  <a:pt x="1610" y="679"/>
                </a:cubicBezTo>
                <a:cubicBezTo>
                  <a:pt x="1609" y="679"/>
                  <a:pt x="1609" y="679"/>
                  <a:pt x="1609" y="679"/>
                </a:cubicBezTo>
                <a:cubicBezTo>
                  <a:pt x="1606" y="677"/>
                  <a:pt x="1606" y="677"/>
                  <a:pt x="1606" y="677"/>
                </a:cubicBezTo>
                <a:cubicBezTo>
                  <a:pt x="1604" y="674"/>
                  <a:pt x="1604" y="674"/>
                  <a:pt x="1604" y="674"/>
                </a:cubicBezTo>
                <a:cubicBezTo>
                  <a:pt x="1605" y="671"/>
                  <a:pt x="1605" y="671"/>
                  <a:pt x="1605" y="671"/>
                </a:cubicBezTo>
                <a:cubicBezTo>
                  <a:pt x="1610" y="667"/>
                  <a:pt x="1610" y="667"/>
                  <a:pt x="1610" y="667"/>
                </a:cubicBezTo>
                <a:cubicBezTo>
                  <a:pt x="1613" y="665"/>
                  <a:pt x="1613" y="665"/>
                  <a:pt x="1613" y="665"/>
                </a:cubicBezTo>
                <a:cubicBezTo>
                  <a:pt x="1614" y="664"/>
                  <a:pt x="1614" y="664"/>
                  <a:pt x="1614" y="664"/>
                </a:cubicBezTo>
                <a:cubicBezTo>
                  <a:pt x="1613" y="663"/>
                  <a:pt x="1613" y="663"/>
                  <a:pt x="1613" y="663"/>
                </a:cubicBezTo>
                <a:cubicBezTo>
                  <a:pt x="1614" y="661"/>
                  <a:pt x="1614" y="661"/>
                  <a:pt x="1614" y="661"/>
                </a:cubicBezTo>
                <a:cubicBezTo>
                  <a:pt x="1613" y="660"/>
                  <a:pt x="1613" y="660"/>
                  <a:pt x="1613" y="660"/>
                </a:cubicBezTo>
                <a:cubicBezTo>
                  <a:pt x="1613" y="659"/>
                  <a:pt x="1613" y="659"/>
                  <a:pt x="1613" y="659"/>
                </a:cubicBezTo>
                <a:cubicBezTo>
                  <a:pt x="1613" y="656"/>
                  <a:pt x="1613" y="656"/>
                  <a:pt x="1613" y="656"/>
                </a:cubicBezTo>
                <a:cubicBezTo>
                  <a:pt x="1610" y="655"/>
                  <a:pt x="1610" y="655"/>
                  <a:pt x="1610" y="655"/>
                </a:cubicBezTo>
                <a:cubicBezTo>
                  <a:pt x="1607" y="652"/>
                  <a:pt x="1607" y="652"/>
                  <a:pt x="1607" y="652"/>
                </a:cubicBezTo>
                <a:cubicBezTo>
                  <a:pt x="1608" y="649"/>
                  <a:pt x="1608" y="649"/>
                  <a:pt x="1608" y="649"/>
                </a:cubicBezTo>
                <a:cubicBezTo>
                  <a:pt x="1610" y="647"/>
                  <a:pt x="1610" y="647"/>
                  <a:pt x="1610" y="647"/>
                </a:cubicBezTo>
                <a:cubicBezTo>
                  <a:pt x="1610" y="645"/>
                  <a:pt x="1610" y="645"/>
                  <a:pt x="1610" y="645"/>
                </a:cubicBezTo>
                <a:cubicBezTo>
                  <a:pt x="1612" y="642"/>
                  <a:pt x="1612" y="642"/>
                  <a:pt x="1612" y="642"/>
                </a:cubicBezTo>
                <a:cubicBezTo>
                  <a:pt x="1612" y="640"/>
                  <a:pt x="1612" y="640"/>
                  <a:pt x="1612" y="640"/>
                </a:cubicBezTo>
                <a:cubicBezTo>
                  <a:pt x="1612" y="640"/>
                  <a:pt x="1612" y="640"/>
                  <a:pt x="1612" y="640"/>
                </a:cubicBezTo>
                <a:cubicBezTo>
                  <a:pt x="1608" y="643"/>
                  <a:pt x="1608" y="643"/>
                  <a:pt x="1608" y="643"/>
                </a:cubicBezTo>
                <a:cubicBezTo>
                  <a:pt x="1607" y="644"/>
                  <a:pt x="1607" y="644"/>
                  <a:pt x="1607" y="644"/>
                </a:cubicBezTo>
                <a:cubicBezTo>
                  <a:pt x="1606" y="644"/>
                  <a:pt x="1606" y="644"/>
                  <a:pt x="1606" y="644"/>
                </a:cubicBezTo>
                <a:cubicBezTo>
                  <a:pt x="1604" y="640"/>
                  <a:pt x="1604" y="640"/>
                  <a:pt x="1604" y="640"/>
                </a:cubicBezTo>
                <a:cubicBezTo>
                  <a:pt x="1603" y="640"/>
                  <a:pt x="1603" y="640"/>
                  <a:pt x="1603" y="640"/>
                </a:cubicBezTo>
                <a:cubicBezTo>
                  <a:pt x="1603" y="638"/>
                  <a:pt x="1603" y="638"/>
                  <a:pt x="1603" y="638"/>
                </a:cubicBezTo>
                <a:cubicBezTo>
                  <a:pt x="1602" y="637"/>
                  <a:pt x="1602" y="637"/>
                  <a:pt x="1602" y="637"/>
                </a:cubicBezTo>
                <a:cubicBezTo>
                  <a:pt x="1600" y="637"/>
                  <a:pt x="1600" y="637"/>
                  <a:pt x="1600" y="637"/>
                </a:cubicBezTo>
                <a:cubicBezTo>
                  <a:pt x="1600" y="639"/>
                  <a:pt x="1600" y="639"/>
                  <a:pt x="1600" y="639"/>
                </a:cubicBezTo>
                <a:cubicBezTo>
                  <a:pt x="1599" y="637"/>
                  <a:pt x="1599" y="637"/>
                  <a:pt x="1599" y="637"/>
                </a:cubicBezTo>
                <a:cubicBezTo>
                  <a:pt x="1596" y="638"/>
                  <a:pt x="1596" y="638"/>
                  <a:pt x="1596" y="638"/>
                </a:cubicBezTo>
                <a:cubicBezTo>
                  <a:pt x="1592" y="640"/>
                  <a:pt x="1592" y="640"/>
                  <a:pt x="1592" y="640"/>
                </a:cubicBezTo>
                <a:cubicBezTo>
                  <a:pt x="1590" y="642"/>
                  <a:pt x="1590" y="642"/>
                  <a:pt x="1590" y="642"/>
                </a:cubicBezTo>
                <a:cubicBezTo>
                  <a:pt x="1590" y="642"/>
                  <a:pt x="1590" y="642"/>
                  <a:pt x="1590" y="642"/>
                </a:cubicBezTo>
                <a:cubicBezTo>
                  <a:pt x="1589" y="641"/>
                  <a:pt x="1589" y="641"/>
                  <a:pt x="1589" y="641"/>
                </a:cubicBezTo>
                <a:cubicBezTo>
                  <a:pt x="1586" y="642"/>
                  <a:pt x="1586" y="642"/>
                  <a:pt x="1586" y="642"/>
                </a:cubicBezTo>
                <a:cubicBezTo>
                  <a:pt x="1585" y="642"/>
                  <a:pt x="1585" y="642"/>
                  <a:pt x="1585" y="642"/>
                </a:cubicBezTo>
                <a:cubicBezTo>
                  <a:pt x="1581" y="643"/>
                  <a:pt x="1581" y="643"/>
                  <a:pt x="1581" y="643"/>
                </a:cubicBezTo>
                <a:cubicBezTo>
                  <a:pt x="1578" y="641"/>
                  <a:pt x="1578" y="641"/>
                  <a:pt x="1578" y="641"/>
                </a:cubicBezTo>
                <a:cubicBezTo>
                  <a:pt x="1576" y="640"/>
                  <a:pt x="1576" y="640"/>
                  <a:pt x="1576" y="640"/>
                </a:cubicBezTo>
                <a:cubicBezTo>
                  <a:pt x="1576" y="641"/>
                  <a:pt x="1576" y="641"/>
                  <a:pt x="1576" y="641"/>
                </a:cubicBezTo>
                <a:cubicBezTo>
                  <a:pt x="1574" y="643"/>
                  <a:pt x="1574" y="643"/>
                  <a:pt x="1574" y="643"/>
                </a:cubicBezTo>
                <a:cubicBezTo>
                  <a:pt x="1570" y="642"/>
                  <a:pt x="1570" y="642"/>
                  <a:pt x="1570" y="642"/>
                </a:cubicBezTo>
                <a:cubicBezTo>
                  <a:pt x="1570" y="641"/>
                  <a:pt x="1570" y="641"/>
                  <a:pt x="1570" y="641"/>
                </a:cubicBezTo>
                <a:cubicBezTo>
                  <a:pt x="1569" y="640"/>
                  <a:pt x="1569" y="640"/>
                  <a:pt x="1569" y="640"/>
                </a:cubicBezTo>
                <a:cubicBezTo>
                  <a:pt x="1566" y="640"/>
                  <a:pt x="1566" y="640"/>
                  <a:pt x="1566" y="640"/>
                </a:cubicBezTo>
                <a:cubicBezTo>
                  <a:pt x="1566" y="642"/>
                  <a:pt x="1566" y="642"/>
                  <a:pt x="1566" y="642"/>
                </a:cubicBezTo>
                <a:cubicBezTo>
                  <a:pt x="1564" y="642"/>
                  <a:pt x="1564" y="642"/>
                  <a:pt x="1564" y="642"/>
                </a:cubicBezTo>
                <a:cubicBezTo>
                  <a:pt x="1563" y="643"/>
                  <a:pt x="1563" y="643"/>
                  <a:pt x="1563" y="643"/>
                </a:cubicBezTo>
                <a:cubicBezTo>
                  <a:pt x="1562" y="643"/>
                  <a:pt x="1562" y="643"/>
                  <a:pt x="1562" y="643"/>
                </a:cubicBezTo>
                <a:cubicBezTo>
                  <a:pt x="1560" y="643"/>
                  <a:pt x="1560" y="643"/>
                  <a:pt x="1560" y="643"/>
                </a:cubicBezTo>
                <a:cubicBezTo>
                  <a:pt x="1558" y="645"/>
                  <a:pt x="1558" y="645"/>
                  <a:pt x="1558" y="645"/>
                </a:cubicBezTo>
                <a:cubicBezTo>
                  <a:pt x="1556" y="645"/>
                  <a:pt x="1556" y="645"/>
                  <a:pt x="1556" y="645"/>
                </a:cubicBezTo>
                <a:cubicBezTo>
                  <a:pt x="1555" y="642"/>
                  <a:pt x="1555" y="642"/>
                  <a:pt x="1555" y="642"/>
                </a:cubicBezTo>
                <a:cubicBezTo>
                  <a:pt x="1552" y="642"/>
                  <a:pt x="1552" y="642"/>
                  <a:pt x="1552" y="642"/>
                </a:cubicBezTo>
                <a:cubicBezTo>
                  <a:pt x="1551" y="642"/>
                  <a:pt x="1551" y="642"/>
                  <a:pt x="1551" y="642"/>
                </a:cubicBezTo>
                <a:cubicBezTo>
                  <a:pt x="1548" y="642"/>
                  <a:pt x="1548" y="642"/>
                  <a:pt x="1548" y="642"/>
                </a:cubicBezTo>
                <a:cubicBezTo>
                  <a:pt x="1546" y="642"/>
                  <a:pt x="1546" y="642"/>
                  <a:pt x="1546" y="642"/>
                </a:cubicBezTo>
                <a:cubicBezTo>
                  <a:pt x="1545" y="642"/>
                  <a:pt x="1545" y="642"/>
                  <a:pt x="1545" y="642"/>
                </a:cubicBezTo>
                <a:cubicBezTo>
                  <a:pt x="1543" y="642"/>
                  <a:pt x="1543" y="642"/>
                  <a:pt x="1543" y="642"/>
                </a:cubicBezTo>
                <a:cubicBezTo>
                  <a:pt x="1542" y="642"/>
                  <a:pt x="1542" y="642"/>
                  <a:pt x="1542" y="642"/>
                </a:cubicBezTo>
                <a:cubicBezTo>
                  <a:pt x="1541" y="644"/>
                  <a:pt x="1541" y="644"/>
                  <a:pt x="1541" y="644"/>
                </a:cubicBezTo>
                <a:cubicBezTo>
                  <a:pt x="1538" y="644"/>
                  <a:pt x="1538" y="644"/>
                  <a:pt x="1538" y="644"/>
                </a:cubicBezTo>
                <a:cubicBezTo>
                  <a:pt x="1537" y="643"/>
                  <a:pt x="1537" y="643"/>
                  <a:pt x="1537" y="643"/>
                </a:cubicBezTo>
                <a:cubicBezTo>
                  <a:pt x="1534" y="646"/>
                  <a:pt x="1534" y="646"/>
                  <a:pt x="1534" y="646"/>
                </a:cubicBezTo>
                <a:cubicBezTo>
                  <a:pt x="1532" y="646"/>
                  <a:pt x="1532" y="646"/>
                  <a:pt x="1532" y="646"/>
                </a:cubicBezTo>
                <a:cubicBezTo>
                  <a:pt x="1530" y="644"/>
                  <a:pt x="1530" y="644"/>
                  <a:pt x="1530" y="644"/>
                </a:cubicBezTo>
                <a:cubicBezTo>
                  <a:pt x="1528" y="645"/>
                  <a:pt x="1528" y="645"/>
                  <a:pt x="1528" y="645"/>
                </a:cubicBezTo>
                <a:cubicBezTo>
                  <a:pt x="1524" y="645"/>
                  <a:pt x="1524" y="645"/>
                  <a:pt x="1524" y="645"/>
                </a:cubicBezTo>
                <a:cubicBezTo>
                  <a:pt x="1522" y="645"/>
                  <a:pt x="1522" y="645"/>
                  <a:pt x="1522" y="645"/>
                </a:cubicBezTo>
                <a:cubicBezTo>
                  <a:pt x="1517" y="649"/>
                  <a:pt x="1517" y="649"/>
                  <a:pt x="1517" y="649"/>
                </a:cubicBezTo>
                <a:cubicBezTo>
                  <a:pt x="1514" y="649"/>
                  <a:pt x="1514" y="649"/>
                  <a:pt x="1514" y="649"/>
                </a:cubicBezTo>
                <a:cubicBezTo>
                  <a:pt x="1513" y="649"/>
                  <a:pt x="1513" y="649"/>
                  <a:pt x="1513" y="649"/>
                </a:cubicBezTo>
                <a:cubicBezTo>
                  <a:pt x="1510" y="651"/>
                  <a:pt x="1510" y="651"/>
                  <a:pt x="1510" y="651"/>
                </a:cubicBezTo>
                <a:cubicBezTo>
                  <a:pt x="1510" y="652"/>
                  <a:pt x="1510" y="652"/>
                  <a:pt x="1510" y="652"/>
                </a:cubicBezTo>
                <a:cubicBezTo>
                  <a:pt x="1509" y="654"/>
                  <a:pt x="1509" y="654"/>
                  <a:pt x="1509" y="654"/>
                </a:cubicBezTo>
                <a:cubicBezTo>
                  <a:pt x="1508" y="654"/>
                  <a:pt x="1508" y="654"/>
                  <a:pt x="1508" y="654"/>
                </a:cubicBezTo>
                <a:cubicBezTo>
                  <a:pt x="1507" y="653"/>
                  <a:pt x="1507" y="653"/>
                  <a:pt x="1507" y="653"/>
                </a:cubicBezTo>
                <a:cubicBezTo>
                  <a:pt x="1506" y="653"/>
                  <a:pt x="1506" y="653"/>
                  <a:pt x="1506" y="653"/>
                </a:cubicBezTo>
                <a:cubicBezTo>
                  <a:pt x="1505" y="654"/>
                  <a:pt x="1505" y="654"/>
                  <a:pt x="1505" y="654"/>
                </a:cubicBezTo>
                <a:cubicBezTo>
                  <a:pt x="1504" y="655"/>
                  <a:pt x="1504" y="655"/>
                  <a:pt x="1504" y="655"/>
                </a:cubicBezTo>
                <a:cubicBezTo>
                  <a:pt x="1501" y="655"/>
                  <a:pt x="1501" y="655"/>
                  <a:pt x="1501" y="655"/>
                </a:cubicBezTo>
                <a:cubicBezTo>
                  <a:pt x="1499" y="656"/>
                  <a:pt x="1499" y="656"/>
                  <a:pt x="1499" y="656"/>
                </a:cubicBezTo>
                <a:cubicBezTo>
                  <a:pt x="1498" y="657"/>
                  <a:pt x="1498" y="657"/>
                  <a:pt x="1498" y="657"/>
                </a:cubicBezTo>
                <a:cubicBezTo>
                  <a:pt x="1497" y="659"/>
                  <a:pt x="1497" y="659"/>
                  <a:pt x="1497" y="659"/>
                </a:cubicBezTo>
                <a:cubicBezTo>
                  <a:pt x="1495" y="661"/>
                  <a:pt x="1495" y="661"/>
                  <a:pt x="1495" y="661"/>
                </a:cubicBezTo>
                <a:cubicBezTo>
                  <a:pt x="1492" y="662"/>
                  <a:pt x="1492" y="662"/>
                  <a:pt x="1492" y="662"/>
                </a:cubicBezTo>
                <a:cubicBezTo>
                  <a:pt x="1489" y="662"/>
                  <a:pt x="1489" y="662"/>
                  <a:pt x="1489" y="662"/>
                </a:cubicBezTo>
                <a:cubicBezTo>
                  <a:pt x="1488" y="662"/>
                  <a:pt x="1488" y="662"/>
                  <a:pt x="1488" y="662"/>
                </a:cubicBezTo>
                <a:cubicBezTo>
                  <a:pt x="1482" y="662"/>
                  <a:pt x="1482" y="662"/>
                  <a:pt x="1482" y="662"/>
                </a:cubicBezTo>
                <a:cubicBezTo>
                  <a:pt x="1481" y="660"/>
                  <a:pt x="1481" y="660"/>
                  <a:pt x="1481" y="660"/>
                </a:cubicBezTo>
                <a:cubicBezTo>
                  <a:pt x="1480" y="658"/>
                  <a:pt x="1480" y="658"/>
                  <a:pt x="1480" y="658"/>
                </a:cubicBezTo>
                <a:cubicBezTo>
                  <a:pt x="1480" y="658"/>
                  <a:pt x="1480" y="658"/>
                  <a:pt x="1480" y="658"/>
                </a:cubicBezTo>
                <a:cubicBezTo>
                  <a:pt x="1480" y="658"/>
                  <a:pt x="1480" y="658"/>
                  <a:pt x="1480" y="658"/>
                </a:cubicBezTo>
                <a:cubicBezTo>
                  <a:pt x="1478" y="660"/>
                  <a:pt x="1478" y="660"/>
                  <a:pt x="1478" y="660"/>
                </a:cubicBezTo>
                <a:cubicBezTo>
                  <a:pt x="1475" y="661"/>
                  <a:pt x="1475" y="661"/>
                  <a:pt x="1475" y="661"/>
                </a:cubicBezTo>
                <a:cubicBezTo>
                  <a:pt x="1471" y="660"/>
                  <a:pt x="1471" y="660"/>
                  <a:pt x="1471" y="660"/>
                </a:cubicBezTo>
                <a:cubicBezTo>
                  <a:pt x="1470" y="660"/>
                  <a:pt x="1470" y="660"/>
                  <a:pt x="1470" y="660"/>
                </a:cubicBezTo>
                <a:cubicBezTo>
                  <a:pt x="1468" y="661"/>
                  <a:pt x="1468" y="661"/>
                  <a:pt x="1468" y="661"/>
                </a:cubicBezTo>
                <a:cubicBezTo>
                  <a:pt x="1464" y="661"/>
                  <a:pt x="1464" y="661"/>
                  <a:pt x="1464" y="661"/>
                </a:cubicBezTo>
                <a:cubicBezTo>
                  <a:pt x="1462" y="661"/>
                  <a:pt x="1462" y="661"/>
                  <a:pt x="1462" y="661"/>
                </a:cubicBezTo>
                <a:cubicBezTo>
                  <a:pt x="1459" y="658"/>
                  <a:pt x="1459" y="658"/>
                  <a:pt x="1459" y="658"/>
                </a:cubicBezTo>
                <a:cubicBezTo>
                  <a:pt x="1458" y="657"/>
                  <a:pt x="1458" y="657"/>
                  <a:pt x="1458" y="657"/>
                </a:cubicBezTo>
                <a:cubicBezTo>
                  <a:pt x="1458" y="655"/>
                  <a:pt x="1458" y="655"/>
                  <a:pt x="1458" y="655"/>
                </a:cubicBezTo>
                <a:cubicBezTo>
                  <a:pt x="1458" y="654"/>
                  <a:pt x="1458" y="654"/>
                  <a:pt x="1458" y="654"/>
                </a:cubicBezTo>
                <a:cubicBezTo>
                  <a:pt x="1458" y="654"/>
                  <a:pt x="1458" y="654"/>
                  <a:pt x="1458" y="654"/>
                </a:cubicBezTo>
                <a:cubicBezTo>
                  <a:pt x="1458" y="653"/>
                  <a:pt x="1458" y="653"/>
                  <a:pt x="1458" y="653"/>
                </a:cubicBezTo>
                <a:cubicBezTo>
                  <a:pt x="1456" y="654"/>
                  <a:pt x="1456" y="654"/>
                  <a:pt x="1456" y="654"/>
                </a:cubicBezTo>
                <a:cubicBezTo>
                  <a:pt x="1455" y="654"/>
                  <a:pt x="1455" y="654"/>
                  <a:pt x="1455" y="654"/>
                </a:cubicBezTo>
                <a:cubicBezTo>
                  <a:pt x="1453" y="654"/>
                  <a:pt x="1453" y="654"/>
                  <a:pt x="1453" y="654"/>
                </a:cubicBezTo>
                <a:cubicBezTo>
                  <a:pt x="1451" y="656"/>
                  <a:pt x="1451" y="656"/>
                  <a:pt x="1451" y="656"/>
                </a:cubicBezTo>
                <a:cubicBezTo>
                  <a:pt x="1451" y="662"/>
                  <a:pt x="1451" y="662"/>
                  <a:pt x="1451" y="662"/>
                </a:cubicBezTo>
                <a:cubicBezTo>
                  <a:pt x="1449" y="665"/>
                  <a:pt x="1449" y="665"/>
                  <a:pt x="1449" y="665"/>
                </a:cubicBezTo>
                <a:cubicBezTo>
                  <a:pt x="1448" y="669"/>
                  <a:pt x="1448" y="669"/>
                  <a:pt x="1448" y="669"/>
                </a:cubicBezTo>
                <a:cubicBezTo>
                  <a:pt x="1447" y="671"/>
                  <a:pt x="1447" y="671"/>
                  <a:pt x="1447" y="671"/>
                </a:cubicBezTo>
                <a:cubicBezTo>
                  <a:pt x="1442" y="676"/>
                  <a:pt x="1442" y="676"/>
                  <a:pt x="1442" y="676"/>
                </a:cubicBezTo>
                <a:cubicBezTo>
                  <a:pt x="1441" y="676"/>
                  <a:pt x="1441" y="676"/>
                  <a:pt x="1441" y="676"/>
                </a:cubicBezTo>
                <a:cubicBezTo>
                  <a:pt x="1439" y="677"/>
                  <a:pt x="1439" y="677"/>
                  <a:pt x="1439" y="677"/>
                </a:cubicBezTo>
                <a:cubicBezTo>
                  <a:pt x="1435" y="679"/>
                  <a:pt x="1435" y="679"/>
                  <a:pt x="1435" y="679"/>
                </a:cubicBezTo>
                <a:cubicBezTo>
                  <a:pt x="1433" y="682"/>
                  <a:pt x="1433" y="682"/>
                  <a:pt x="1433" y="682"/>
                </a:cubicBezTo>
                <a:cubicBezTo>
                  <a:pt x="1431" y="682"/>
                  <a:pt x="1431" y="682"/>
                  <a:pt x="1431" y="682"/>
                </a:cubicBezTo>
                <a:cubicBezTo>
                  <a:pt x="1427" y="684"/>
                  <a:pt x="1427" y="684"/>
                  <a:pt x="1427" y="684"/>
                </a:cubicBezTo>
                <a:cubicBezTo>
                  <a:pt x="1425" y="685"/>
                  <a:pt x="1425" y="685"/>
                  <a:pt x="1425" y="685"/>
                </a:cubicBezTo>
                <a:cubicBezTo>
                  <a:pt x="1424" y="687"/>
                  <a:pt x="1424" y="687"/>
                  <a:pt x="1424" y="687"/>
                </a:cubicBezTo>
                <a:cubicBezTo>
                  <a:pt x="1419" y="691"/>
                  <a:pt x="1419" y="691"/>
                  <a:pt x="1419" y="691"/>
                </a:cubicBezTo>
                <a:cubicBezTo>
                  <a:pt x="1421" y="694"/>
                  <a:pt x="1421" y="694"/>
                  <a:pt x="1421" y="694"/>
                </a:cubicBezTo>
                <a:cubicBezTo>
                  <a:pt x="1420" y="697"/>
                  <a:pt x="1420" y="697"/>
                  <a:pt x="1420" y="697"/>
                </a:cubicBezTo>
                <a:cubicBezTo>
                  <a:pt x="1416" y="700"/>
                  <a:pt x="1416" y="700"/>
                  <a:pt x="1416" y="700"/>
                </a:cubicBezTo>
                <a:cubicBezTo>
                  <a:pt x="1414" y="706"/>
                  <a:pt x="1414" y="706"/>
                  <a:pt x="1414" y="706"/>
                </a:cubicBezTo>
                <a:cubicBezTo>
                  <a:pt x="1413" y="708"/>
                  <a:pt x="1413" y="708"/>
                  <a:pt x="1413" y="708"/>
                </a:cubicBezTo>
                <a:cubicBezTo>
                  <a:pt x="1415" y="711"/>
                  <a:pt x="1415" y="711"/>
                  <a:pt x="1415" y="711"/>
                </a:cubicBezTo>
                <a:cubicBezTo>
                  <a:pt x="1414" y="715"/>
                  <a:pt x="1414" y="715"/>
                  <a:pt x="1414" y="715"/>
                </a:cubicBezTo>
                <a:cubicBezTo>
                  <a:pt x="1415" y="716"/>
                  <a:pt x="1415" y="716"/>
                  <a:pt x="1415" y="716"/>
                </a:cubicBezTo>
                <a:cubicBezTo>
                  <a:pt x="1416" y="717"/>
                  <a:pt x="1416" y="717"/>
                  <a:pt x="1416" y="717"/>
                </a:cubicBezTo>
                <a:cubicBezTo>
                  <a:pt x="1415" y="720"/>
                  <a:pt x="1415" y="720"/>
                  <a:pt x="1415" y="720"/>
                </a:cubicBezTo>
                <a:cubicBezTo>
                  <a:pt x="1409" y="727"/>
                  <a:pt x="1409" y="727"/>
                  <a:pt x="1409" y="727"/>
                </a:cubicBezTo>
                <a:cubicBezTo>
                  <a:pt x="1408" y="730"/>
                  <a:pt x="1408" y="730"/>
                  <a:pt x="1408" y="730"/>
                </a:cubicBezTo>
                <a:cubicBezTo>
                  <a:pt x="1405" y="733"/>
                  <a:pt x="1405" y="733"/>
                  <a:pt x="1405" y="733"/>
                </a:cubicBezTo>
                <a:cubicBezTo>
                  <a:pt x="1402" y="734"/>
                  <a:pt x="1402" y="734"/>
                  <a:pt x="1402" y="734"/>
                </a:cubicBezTo>
                <a:cubicBezTo>
                  <a:pt x="1395" y="740"/>
                  <a:pt x="1395" y="740"/>
                  <a:pt x="1395" y="740"/>
                </a:cubicBezTo>
                <a:cubicBezTo>
                  <a:pt x="1385" y="742"/>
                  <a:pt x="1385" y="742"/>
                  <a:pt x="1385" y="742"/>
                </a:cubicBezTo>
                <a:cubicBezTo>
                  <a:pt x="1383" y="745"/>
                  <a:pt x="1383" y="745"/>
                  <a:pt x="1383" y="745"/>
                </a:cubicBezTo>
                <a:cubicBezTo>
                  <a:pt x="1379" y="751"/>
                  <a:pt x="1379" y="751"/>
                  <a:pt x="1379" y="751"/>
                </a:cubicBezTo>
                <a:cubicBezTo>
                  <a:pt x="1379" y="755"/>
                  <a:pt x="1379" y="755"/>
                  <a:pt x="1379" y="755"/>
                </a:cubicBezTo>
                <a:cubicBezTo>
                  <a:pt x="1377" y="755"/>
                  <a:pt x="1377" y="755"/>
                  <a:pt x="1377" y="755"/>
                </a:cubicBezTo>
                <a:cubicBezTo>
                  <a:pt x="1370" y="758"/>
                  <a:pt x="1370" y="758"/>
                  <a:pt x="1370" y="758"/>
                </a:cubicBezTo>
                <a:cubicBezTo>
                  <a:pt x="1369" y="760"/>
                  <a:pt x="1369" y="760"/>
                  <a:pt x="1369" y="760"/>
                </a:cubicBezTo>
                <a:cubicBezTo>
                  <a:pt x="1366" y="762"/>
                  <a:pt x="1366" y="762"/>
                  <a:pt x="1366" y="762"/>
                </a:cubicBezTo>
                <a:cubicBezTo>
                  <a:pt x="1367" y="765"/>
                  <a:pt x="1367" y="765"/>
                  <a:pt x="1367" y="765"/>
                </a:cubicBezTo>
                <a:cubicBezTo>
                  <a:pt x="1361" y="774"/>
                  <a:pt x="1361" y="774"/>
                  <a:pt x="1361" y="774"/>
                </a:cubicBezTo>
                <a:cubicBezTo>
                  <a:pt x="1361" y="777"/>
                  <a:pt x="1361" y="777"/>
                  <a:pt x="1361" y="777"/>
                </a:cubicBezTo>
                <a:cubicBezTo>
                  <a:pt x="1356" y="781"/>
                  <a:pt x="1356" y="781"/>
                  <a:pt x="1356" y="781"/>
                </a:cubicBezTo>
                <a:cubicBezTo>
                  <a:pt x="1354" y="782"/>
                  <a:pt x="1354" y="782"/>
                  <a:pt x="1354" y="782"/>
                </a:cubicBezTo>
                <a:cubicBezTo>
                  <a:pt x="1352" y="787"/>
                  <a:pt x="1352" y="787"/>
                  <a:pt x="1352" y="787"/>
                </a:cubicBezTo>
                <a:cubicBezTo>
                  <a:pt x="1352" y="789"/>
                  <a:pt x="1352" y="789"/>
                  <a:pt x="1352" y="789"/>
                </a:cubicBezTo>
                <a:cubicBezTo>
                  <a:pt x="1348" y="794"/>
                  <a:pt x="1348" y="794"/>
                  <a:pt x="1348" y="794"/>
                </a:cubicBezTo>
                <a:cubicBezTo>
                  <a:pt x="1348" y="795"/>
                  <a:pt x="1348" y="795"/>
                  <a:pt x="1348" y="795"/>
                </a:cubicBezTo>
                <a:cubicBezTo>
                  <a:pt x="1349" y="796"/>
                  <a:pt x="1349" y="796"/>
                  <a:pt x="1349" y="796"/>
                </a:cubicBezTo>
                <a:cubicBezTo>
                  <a:pt x="1347" y="797"/>
                  <a:pt x="1347" y="797"/>
                  <a:pt x="1347" y="797"/>
                </a:cubicBezTo>
                <a:cubicBezTo>
                  <a:pt x="1344" y="803"/>
                  <a:pt x="1344" y="803"/>
                  <a:pt x="1344" y="803"/>
                </a:cubicBezTo>
                <a:cubicBezTo>
                  <a:pt x="1343" y="803"/>
                  <a:pt x="1343" y="803"/>
                  <a:pt x="1343" y="803"/>
                </a:cubicBezTo>
                <a:cubicBezTo>
                  <a:pt x="1342" y="805"/>
                  <a:pt x="1342" y="805"/>
                  <a:pt x="1342" y="805"/>
                </a:cubicBezTo>
                <a:cubicBezTo>
                  <a:pt x="1342" y="807"/>
                  <a:pt x="1342" y="807"/>
                  <a:pt x="1342" y="807"/>
                </a:cubicBezTo>
                <a:cubicBezTo>
                  <a:pt x="1341" y="809"/>
                  <a:pt x="1341" y="809"/>
                  <a:pt x="1341" y="809"/>
                </a:cubicBezTo>
                <a:cubicBezTo>
                  <a:pt x="1341" y="813"/>
                  <a:pt x="1341" y="813"/>
                  <a:pt x="1341" y="813"/>
                </a:cubicBezTo>
                <a:cubicBezTo>
                  <a:pt x="1341" y="813"/>
                  <a:pt x="1341" y="813"/>
                  <a:pt x="1341" y="813"/>
                </a:cubicBezTo>
                <a:cubicBezTo>
                  <a:pt x="1340" y="815"/>
                  <a:pt x="1340" y="815"/>
                  <a:pt x="1340" y="815"/>
                </a:cubicBezTo>
                <a:cubicBezTo>
                  <a:pt x="1340" y="819"/>
                  <a:pt x="1340" y="819"/>
                  <a:pt x="1340" y="819"/>
                </a:cubicBezTo>
                <a:cubicBezTo>
                  <a:pt x="1342" y="817"/>
                  <a:pt x="1342" y="817"/>
                  <a:pt x="1342" y="817"/>
                </a:cubicBezTo>
                <a:cubicBezTo>
                  <a:pt x="1343" y="819"/>
                  <a:pt x="1343" y="819"/>
                  <a:pt x="1343" y="819"/>
                </a:cubicBezTo>
                <a:cubicBezTo>
                  <a:pt x="1344" y="819"/>
                  <a:pt x="1344" y="819"/>
                  <a:pt x="1344" y="819"/>
                </a:cubicBezTo>
                <a:cubicBezTo>
                  <a:pt x="1345" y="818"/>
                  <a:pt x="1345" y="818"/>
                  <a:pt x="1345" y="818"/>
                </a:cubicBezTo>
                <a:cubicBezTo>
                  <a:pt x="1348" y="823"/>
                  <a:pt x="1348" y="823"/>
                  <a:pt x="1348" y="823"/>
                </a:cubicBezTo>
                <a:cubicBezTo>
                  <a:pt x="1347" y="824"/>
                  <a:pt x="1347" y="824"/>
                  <a:pt x="1347" y="824"/>
                </a:cubicBezTo>
                <a:cubicBezTo>
                  <a:pt x="1348" y="826"/>
                  <a:pt x="1348" y="826"/>
                  <a:pt x="1348" y="826"/>
                </a:cubicBezTo>
                <a:cubicBezTo>
                  <a:pt x="1347" y="830"/>
                  <a:pt x="1347" y="830"/>
                  <a:pt x="1347" y="830"/>
                </a:cubicBezTo>
                <a:cubicBezTo>
                  <a:pt x="1345" y="830"/>
                  <a:pt x="1345" y="830"/>
                  <a:pt x="1345" y="830"/>
                </a:cubicBezTo>
                <a:cubicBezTo>
                  <a:pt x="1344" y="831"/>
                  <a:pt x="1344" y="831"/>
                  <a:pt x="1344" y="831"/>
                </a:cubicBezTo>
                <a:cubicBezTo>
                  <a:pt x="1347" y="835"/>
                  <a:pt x="1347" y="835"/>
                  <a:pt x="1347" y="835"/>
                </a:cubicBezTo>
                <a:cubicBezTo>
                  <a:pt x="1349" y="845"/>
                  <a:pt x="1349" y="845"/>
                  <a:pt x="1349" y="845"/>
                </a:cubicBezTo>
                <a:cubicBezTo>
                  <a:pt x="1349" y="853"/>
                  <a:pt x="1349" y="853"/>
                  <a:pt x="1349" y="853"/>
                </a:cubicBezTo>
                <a:cubicBezTo>
                  <a:pt x="1346" y="856"/>
                  <a:pt x="1346" y="856"/>
                  <a:pt x="1346" y="856"/>
                </a:cubicBezTo>
                <a:cubicBezTo>
                  <a:pt x="1344" y="862"/>
                  <a:pt x="1344" y="862"/>
                  <a:pt x="1344" y="862"/>
                </a:cubicBezTo>
                <a:cubicBezTo>
                  <a:pt x="1344" y="867"/>
                  <a:pt x="1344" y="867"/>
                  <a:pt x="1344" y="867"/>
                </a:cubicBezTo>
                <a:cubicBezTo>
                  <a:pt x="1343" y="870"/>
                  <a:pt x="1343" y="870"/>
                  <a:pt x="1343" y="870"/>
                </a:cubicBezTo>
                <a:cubicBezTo>
                  <a:pt x="1341" y="875"/>
                  <a:pt x="1341" y="875"/>
                  <a:pt x="1341" y="875"/>
                </a:cubicBezTo>
                <a:cubicBezTo>
                  <a:pt x="1335" y="880"/>
                  <a:pt x="1335" y="880"/>
                  <a:pt x="1335" y="880"/>
                </a:cubicBezTo>
                <a:cubicBezTo>
                  <a:pt x="1338" y="883"/>
                  <a:pt x="1338" y="883"/>
                  <a:pt x="1338" y="883"/>
                </a:cubicBezTo>
                <a:cubicBezTo>
                  <a:pt x="1340" y="887"/>
                  <a:pt x="1340" y="887"/>
                  <a:pt x="1340" y="887"/>
                </a:cubicBezTo>
                <a:cubicBezTo>
                  <a:pt x="1342" y="887"/>
                  <a:pt x="1342" y="887"/>
                  <a:pt x="1342" y="887"/>
                </a:cubicBezTo>
                <a:cubicBezTo>
                  <a:pt x="1342" y="889"/>
                  <a:pt x="1342" y="889"/>
                  <a:pt x="1342" y="889"/>
                </a:cubicBezTo>
                <a:cubicBezTo>
                  <a:pt x="1341" y="890"/>
                  <a:pt x="1341" y="890"/>
                  <a:pt x="1341" y="890"/>
                </a:cubicBezTo>
                <a:cubicBezTo>
                  <a:pt x="1344" y="891"/>
                  <a:pt x="1344" y="891"/>
                  <a:pt x="1344" y="891"/>
                </a:cubicBezTo>
                <a:cubicBezTo>
                  <a:pt x="1342" y="892"/>
                  <a:pt x="1342" y="892"/>
                  <a:pt x="1342" y="892"/>
                </a:cubicBezTo>
                <a:cubicBezTo>
                  <a:pt x="1343" y="893"/>
                  <a:pt x="1343" y="893"/>
                  <a:pt x="1343" y="893"/>
                </a:cubicBezTo>
                <a:cubicBezTo>
                  <a:pt x="1343" y="895"/>
                  <a:pt x="1343" y="895"/>
                  <a:pt x="1343" y="895"/>
                </a:cubicBezTo>
                <a:cubicBezTo>
                  <a:pt x="1346" y="896"/>
                  <a:pt x="1346" y="896"/>
                  <a:pt x="1346" y="896"/>
                </a:cubicBezTo>
                <a:cubicBezTo>
                  <a:pt x="1348" y="895"/>
                  <a:pt x="1348" y="895"/>
                  <a:pt x="1348" y="895"/>
                </a:cubicBezTo>
                <a:cubicBezTo>
                  <a:pt x="1347" y="897"/>
                  <a:pt x="1347" y="897"/>
                  <a:pt x="1347" y="897"/>
                </a:cubicBezTo>
                <a:cubicBezTo>
                  <a:pt x="1344" y="897"/>
                  <a:pt x="1344" y="897"/>
                  <a:pt x="1344" y="897"/>
                </a:cubicBezTo>
                <a:cubicBezTo>
                  <a:pt x="1342" y="894"/>
                  <a:pt x="1342" y="894"/>
                  <a:pt x="1342" y="894"/>
                </a:cubicBezTo>
                <a:cubicBezTo>
                  <a:pt x="1340" y="896"/>
                  <a:pt x="1340" y="896"/>
                  <a:pt x="1340" y="896"/>
                </a:cubicBezTo>
                <a:cubicBezTo>
                  <a:pt x="1341" y="897"/>
                  <a:pt x="1341" y="897"/>
                  <a:pt x="1341" y="897"/>
                </a:cubicBezTo>
                <a:cubicBezTo>
                  <a:pt x="1341" y="901"/>
                  <a:pt x="1341" y="901"/>
                  <a:pt x="1341" y="901"/>
                </a:cubicBezTo>
                <a:cubicBezTo>
                  <a:pt x="1340" y="902"/>
                  <a:pt x="1340" y="902"/>
                  <a:pt x="1340" y="902"/>
                </a:cubicBezTo>
                <a:cubicBezTo>
                  <a:pt x="1341" y="902"/>
                  <a:pt x="1341" y="902"/>
                  <a:pt x="1341" y="902"/>
                </a:cubicBezTo>
                <a:cubicBezTo>
                  <a:pt x="1343" y="901"/>
                  <a:pt x="1343" y="901"/>
                  <a:pt x="1343" y="901"/>
                </a:cubicBezTo>
                <a:cubicBezTo>
                  <a:pt x="1346" y="902"/>
                  <a:pt x="1346" y="902"/>
                  <a:pt x="1346" y="902"/>
                </a:cubicBezTo>
                <a:cubicBezTo>
                  <a:pt x="1344" y="904"/>
                  <a:pt x="1344" y="904"/>
                  <a:pt x="1344" y="904"/>
                </a:cubicBezTo>
                <a:cubicBezTo>
                  <a:pt x="1343" y="903"/>
                  <a:pt x="1343" y="903"/>
                  <a:pt x="1343" y="903"/>
                </a:cubicBezTo>
                <a:cubicBezTo>
                  <a:pt x="1341" y="903"/>
                  <a:pt x="1341" y="903"/>
                  <a:pt x="1341" y="903"/>
                </a:cubicBezTo>
                <a:cubicBezTo>
                  <a:pt x="1342" y="904"/>
                  <a:pt x="1342" y="904"/>
                  <a:pt x="1342" y="904"/>
                </a:cubicBezTo>
                <a:cubicBezTo>
                  <a:pt x="1342" y="906"/>
                  <a:pt x="1342" y="906"/>
                  <a:pt x="1342" y="906"/>
                </a:cubicBezTo>
                <a:cubicBezTo>
                  <a:pt x="1342" y="906"/>
                  <a:pt x="1342" y="906"/>
                  <a:pt x="1342" y="906"/>
                </a:cubicBezTo>
                <a:cubicBezTo>
                  <a:pt x="1343" y="907"/>
                  <a:pt x="1343" y="907"/>
                  <a:pt x="1343" y="907"/>
                </a:cubicBezTo>
                <a:cubicBezTo>
                  <a:pt x="1346" y="907"/>
                  <a:pt x="1346" y="907"/>
                  <a:pt x="1346" y="907"/>
                </a:cubicBezTo>
                <a:cubicBezTo>
                  <a:pt x="1348" y="907"/>
                  <a:pt x="1348" y="907"/>
                  <a:pt x="1348" y="907"/>
                </a:cubicBezTo>
                <a:cubicBezTo>
                  <a:pt x="1346" y="909"/>
                  <a:pt x="1346" y="909"/>
                  <a:pt x="1346" y="909"/>
                </a:cubicBezTo>
                <a:cubicBezTo>
                  <a:pt x="1348" y="911"/>
                  <a:pt x="1348" y="911"/>
                  <a:pt x="1348" y="911"/>
                </a:cubicBezTo>
                <a:cubicBezTo>
                  <a:pt x="1350" y="911"/>
                  <a:pt x="1350" y="911"/>
                  <a:pt x="1350" y="911"/>
                </a:cubicBezTo>
                <a:cubicBezTo>
                  <a:pt x="1350" y="912"/>
                  <a:pt x="1350" y="912"/>
                  <a:pt x="1350" y="912"/>
                </a:cubicBezTo>
                <a:cubicBezTo>
                  <a:pt x="1351" y="912"/>
                  <a:pt x="1351" y="912"/>
                  <a:pt x="1351" y="912"/>
                </a:cubicBezTo>
                <a:cubicBezTo>
                  <a:pt x="1354" y="911"/>
                  <a:pt x="1354" y="911"/>
                  <a:pt x="1354" y="911"/>
                </a:cubicBezTo>
                <a:cubicBezTo>
                  <a:pt x="1356" y="911"/>
                  <a:pt x="1356" y="911"/>
                  <a:pt x="1356" y="911"/>
                </a:cubicBezTo>
                <a:cubicBezTo>
                  <a:pt x="1359" y="912"/>
                  <a:pt x="1359" y="912"/>
                  <a:pt x="1359" y="912"/>
                </a:cubicBezTo>
                <a:cubicBezTo>
                  <a:pt x="1358" y="913"/>
                  <a:pt x="1358" y="913"/>
                  <a:pt x="1358" y="913"/>
                </a:cubicBezTo>
                <a:cubicBezTo>
                  <a:pt x="1353" y="913"/>
                  <a:pt x="1353" y="913"/>
                  <a:pt x="1353" y="913"/>
                </a:cubicBezTo>
                <a:cubicBezTo>
                  <a:pt x="1354" y="914"/>
                  <a:pt x="1354" y="914"/>
                  <a:pt x="1354" y="914"/>
                </a:cubicBezTo>
                <a:cubicBezTo>
                  <a:pt x="1356" y="914"/>
                  <a:pt x="1356" y="914"/>
                  <a:pt x="1356" y="914"/>
                </a:cubicBezTo>
                <a:cubicBezTo>
                  <a:pt x="1357" y="915"/>
                  <a:pt x="1357" y="915"/>
                  <a:pt x="1357" y="915"/>
                </a:cubicBezTo>
                <a:cubicBezTo>
                  <a:pt x="1356" y="916"/>
                  <a:pt x="1356" y="916"/>
                  <a:pt x="1356" y="916"/>
                </a:cubicBezTo>
                <a:cubicBezTo>
                  <a:pt x="1357" y="916"/>
                  <a:pt x="1357" y="916"/>
                  <a:pt x="1357" y="916"/>
                </a:cubicBezTo>
                <a:cubicBezTo>
                  <a:pt x="1355" y="918"/>
                  <a:pt x="1355" y="918"/>
                  <a:pt x="1355" y="918"/>
                </a:cubicBezTo>
                <a:cubicBezTo>
                  <a:pt x="1359" y="918"/>
                  <a:pt x="1359" y="918"/>
                  <a:pt x="1359" y="918"/>
                </a:cubicBezTo>
                <a:cubicBezTo>
                  <a:pt x="1359" y="920"/>
                  <a:pt x="1359" y="920"/>
                  <a:pt x="1359" y="920"/>
                </a:cubicBezTo>
                <a:cubicBezTo>
                  <a:pt x="1359" y="920"/>
                  <a:pt x="1359" y="920"/>
                  <a:pt x="1359" y="920"/>
                </a:cubicBezTo>
                <a:cubicBezTo>
                  <a:pt x="1362" y="920"/>
                  <a:pt x="1362" y="920"/>
                  <a:pt x="1362" y="920"/>
                </a:cubicBezTo>
                <a:cubicBezTo>
                  <a:pt x="1362" y="920"/>
                  <a:pt x="1362" y="920"/>
                  <a:pt x="1362" y="920"/>
                </a:cubicBezTo>
                <a:cubicBezTo>
                  <a:pt x="1364" y="921"/>
                  <a:pt x="1364" y="921"/>
                  <a:pt x="1364" y="921"/>
                </a:cubicBezTo>
                <a:cubicBezTo>
                  <a:pt x="1363" y="925"/>
                  <a:pt x="1363" y="925"/>
                  <a:pt x="1363" y="925"/>
                </a:cubicBezTo>
                <a:cubicBezTo>
                  <a:pt x="1365" y="928"/>
                  <a:pt x="1365" y="928"/>
                  <a:pt x="1365" y="928"/>
                </a:cubicBezTo>
                <a:cubicBezTo>
                  <a:pt x="1367" y="928"/>
                  <a:pt x="1367" y="928"/>
                  <a:pt x="1367" y="928"/>
                </a:cubicBezTo>
                <a:cubicBezTo>
                  <a:pt x="1369" y="929"/>
                  <a:pt x="1369" y="929"/>
                  <a:pt x="1369" y="929"/>
                </a:cubicBezTo>
                <a:cubicBezTo>
                  <a:pt x="1370" y="928"/>
                  <a:pt x="1370" y="928"/>
                  <a:pt x="1370" y="928"/>
                </a:cubicBezTo>
                <a:cubicBezTo>
                  <a:pt x="1371" y="928"/>
                  <a:pt x="1371" y="928"/>
                  <a:pt x="1371" y="928"/>
                </a:cubicBezTo>
                <a:cubicBezTo>
                  <a:pt x="1371" y="929"/>
                  <a:pt x="1371" y="929"/>
                  <a:pt x="1371" y="929"/>
                </a:cubicBezTo>
                <a:cubicBezTo>
                  <a:pt x="1370" y="931"/>
                  <a:pt x="1370" y="931"/>
                  <a:pt x="1370" y="931"/>
                </a:cubicBezTo>
                <a:cubicBezTo>
                  <a:pt x="1371" y="932"/>
                  <a:pt x="1371" y="932"/>
                  <a:pt x="1371" y="932"/>
                </a:cubicBezTo>
                <a:cubicBezTo>
                  <a:pt x="1374" y="932"/>
                  <a:pt x="1374" y="932"/>
                  <a:pt x="1374" y="932"/>
                </a:cubicBezTo>
                <a:cubicBezTo>
                  <a:pt x="1374" y="935"/>
                  <a:pt x="1374" y="935"/>
                  <a:pt x="1374" y="935"/>
                </a:cubicBezTo>
                <a:cubicBezTo>
                  <a:pt x="1377" y="936"/>
                  <a:pt x="1377" y="936"/>
                  <a:pt x="1377" y="936"/>
                </a:cubicBezTo>
                <a:cubicBezTo>
                  <a:pt x="1379" y="938"/>
                  <a:pt x="1379" y="938"/>
                  <a:pt x="1379" y="938"/>
                </a:cubicBezTo>
                <a:cubicBezTo>
                  <a:pt x="1379" y="938"/>
                  <a:pt x="1379" y="938"/>
                  <a:pt x="1379" y="938"/>
                </a:cubicBezTo>
                <a:cubicBezTo>
                  <a:pt x="1378" y="940"/>
                  <a:pt x="1378" y="940"/>
                  <a:pt x="1378" y="940"/>
                </a:cubicBezTo>
                <a:cubicBezTo>
                  <a:pt x="1377" y="941"/>
                  <a:pt x="1377" y="941"/>
                  <a:pt x="1377" y="941"/>
                </a:cubicBezTo>
                <a:cubicBezTo>
                  <a:pt x="1379" y="942"/>
                  <a:pt x="1379" y="942"/>
                  <a:pt x="1379" y="942"/>
                </a:cubicBezTo>
                <a:cubicBezTo>
                  <a:pt x="1378" y="944"/>
                  <a:pt x="1378" y="944"/>
                  <a:pt x="1378" y="944"/>
                </a:cubicBezTo>
                <a:cubicBezTo>
                  <a:pt x="1378" y="946"/>
                  <a:pt x="1378" y="946"/>
                  <a:pt x="1378" y="946"/>
                </a:cubicBezTo>
                <a:cubicBezTo>
                  <a:pt x="1380" y="946"/>
                  <a:pt x="1380" y="946"/>
                  <a:pt x="1380" y="946"/>
                </a:cubicBezTo>
                <a:cubicBezTo>
                  <a:pt x="1381" y="950"/>
                  <a:pt x="1381" y="950"/>
                  <a:pt x="1381" y="950"/>
                </a:cubicBezTo>
                <a:cubicBezTo>
                  <a:pt x="1381" y="952"/>
                  <a:pt x="1381" y="952"/>
                  <a:pt x="1381" y="952"/>
                </a:cubicBezTo>
                <a:cubicBezTo>
                  <a:pt x="1383" y="954"/>
                  <a:pt x="1383" y="954"/>
                  <a:pt x="1383" y="954"/>
                </a:cubicBezTo>
                <a:cubicBezTo>
                  <a:pt x="1386" y="954"/>
                  <a:pt x="1386" y="954"/>
                  <a:pt x="1386" y="954"/>
                </a:cubicBezTo>
                <a:cubicBezTo>
                  <a:pt x="1386" y="954"/>
                  <a:pt x="1386" y="954"/>
                  <a:pt x="1386" y="954"/>
                </a:cubicBezTo>
                <a:cubicBezTo>
                  <a:pt x="1385" y="956"/>
                  <a:pt x="1385" y="956"/>
                  <a:pt x="1385" y="956"/>
                </a:cubicBezTo>
                <a:cubicBezTo>
                  <a:pt x="1386" y="957"/>
                  <a:pt x="1386" y="957"/>
                  <a:pt x="1386" y="957"/>
                </a:cubicBezTo>
                <a:cubicBezTo>
                  <a:pt x="1387" y="959"/>
                  <a:pt x="1387" y="959"/>
                  <a:pt x="1387" y="959"/>
                </a:cubicBezTo>
                <a:cubicBezTo>
                  <a:pt x="1387" y="960"/>
                  <a:pt x="1387" y="960"/>
                  <a:pt x="1387" y="960"/>
                </a:cubicBezTo>
                <a:cubicBezTo>
                  <a:pt x="1389" y="960"/>
                  <a:pt x="1389" y="960"/>
                  <a:pt x="1389" y="960"/>
                </a:cubicBezTo>
                <a:cubicBezTo>
                  <a:pt x="1395" y="963"/>
                  <a:pt x="1395" y="963"/>
                  <a:pt x="1395" y="963"/>
                </a:cubicBezTo>
                <a:cubicBezTo>
                  <a:pt x="1398" y="963"/>
                  <a:pt x="1398" y="963"/>
                  <a:pt x="1398" y="963"/>
                </a:cubicBezTo>
                <a:cubicBezTo>
                  <a:pt x="1400" y="964"/>
                  <a:pt x="1400" y="964"/>
                  <a:pt x="1400" y="964"/>
                </a:cubicBezTo>
                <a:cubicBezTo>
                  <a:pt x="1399" y="965"/>
                  <a:pt x="1399" y="965"/>
                  <a:pt x="1399" y="965"/>
                </a:cubicBezTo>
                <a:cubicBezTo>
                  <a:pt x="1401" y="966"/>
                  <a:pt x="1401" y="966"/>
                  <a:pt x="1401" y="966"/>
                </a:cubicBezTo>
                <a:cubicBezTo>
                  <a:pt x="1403" y="970"/>
                  <a:pt x="1403" y="970"/>
                  <a:pt x="1403" y="970"/>
                </a:cubicBezTo>
                <a:cubicBezTo>
                  <a:pt x="1405" y="970"/>
                  <a:pt x="1405" y="970"/>
                  <a:pt x="1405" y="970"/>
                </a:cubicBezTo>
                <a:cubicBezTo>
                  <a:pt x="1409" y="973"/>
                  <a:pt x="1409" y="973"/>
                  <a:pt x="1409" y="973"/>
                </a:cubicBezTo>
                <a:cubicBezTo>
                  <a:pt x="1409" y="973"/>
                  <a:pt x="1409" y="973"/>
                  <a:pt x="1409" y="973"/>
                </a:cubicBezTo>
                <a:cubicBezTo>
                  <a:pt x="1409" y="973"/>
                  <a:pt x="1409" y="973"/>
                  <a:pt x="1409" y="973"/>
                </a:cubicBezTo>
                <a:cubicBezTo>
                  <a:pt x="1415" y="979"/>
                  <a:pt x="1415" y="979"/>
                  <a:pt x="1415" y="979"/>
                </a:cubicBezTo>
                <a:cubicBezTo>
                  <a:pt x="1418" y="979"/>
                  <a:pt x="1418" y="979"/>
                  <a:pt x="1418" y="979"/>
                </a:cubicBezTo>
                <a:cubicBezTo>
                  <a:pt x="1425" y="985"/>
                  <a:pt x="1425" y="985"/>
                  <a:pt x="1425" y="985"/>
                </a:cubicBezTo>
                <a:cubicBezTo>
                  <a:pt x="1435" y="989"/>
                  <a:pt x="1435" y="989"/>
                  <a:pt x="1435" y="989"/>
                </a:cubicBezTo>
                <a:cubicBezTo>
                  <a:pt x="1436" y="989"/>
                  <a:pt x="1436" y="989"/>
                  <a:pt x="1436" y="989"/>
                </a:cubicBezTo>
                <a:cubicBezTo>
                  <a:pt x="1440" y="986"/>
                  <a:pt x="1440" y="986"/>
                  <a:pt x="1440" y="986"/>
                </a:cubicBezTo>
                <a:cubicBezTo>
                  <a:pt x="1442" y="986"/>
                  <a:pt x="1442" y="986"/>
                  <a:pt x="1442" y="986"/>
                </a:cubicBezTo>
                <a:cubicBezTo>
                  <a:pt x="1443" y="985"/>
                  <a:pt x="1443" y="985"/>
                  <a:pt x="1443" y="985"/>
                </a:cubicBezTo>
                <a:cubicBezTo>
                  <a:pt x="1450" y="982"/>
                  <a:pt x="1450" y="982"/>
                  <a:pt x="1450" y="982"/>
                </a:cubicBezTo>
                <a:cubicBezTo>
                  <a:pt x="1450" y="981"/>
                  <a:pt x="1450" y="981"/>
                  <a:pt x="1450" y="981"/>
                </a:cubicBezTo>
                <a:cubicBezTo>
                  <a:pt x="1454" y="981"/>
                  <a:pt x="1454" y="981"/>
                  <a:pt x="1454" y="981"/>
                </a:cubicBezTo>
                <a:cubicBezTo>
                  <a:pt x="1467" y="981"/>
                  <a:pt x="1467" y="981"/>
                  <a:pt x="1467" y="981"/>
                </a:cubicBezTo>
                <a:cubicBezTo>
                  <a:pt x="1472" y="979"/>
                  <a:pt x="1472" y="979"/>
                  <a:pt x="1472" y="979"/>
                </a:cubicBezTo>
                <a:cubicBezTo>
                  <a:pt x="1477" y="981"/>
                  <a:pt x="1477" y="981"/>
                  <a:pt x="1477" y="981"/>
                </a:cubicBezTo>
                <a:cubicBezTo>
                  <a:pt x="1477" y="979"/>
                  <a:pt x="1477" y="979"/>
                  <a:pt x="1477" y="979"/>
                </a:cubicBezTo>
                <a:cubicBezTo>
                  <a:pt x="1479" y="978"/>
                  <a:pt x="1479" y="978"/>
                  <a:pt x="1479" y="978"/>
                </a:cubicBezTo>
                <a:cubicBezTo>
                  <a:pt x="1481" y="981"/>
                  <a:pt x="1481" y="981"/>
                  <a:pt x="1481" y="981"/>
                </a:cubicBezTo>
                <a:cubicBezTo>
                  <a:pt x="1481" y="982"/>
                  <a:pt x="1481" y="982"/>
                  <a:pt x="1481" y="982"/>
                </a:cubicBezTo>
                <a:cubicBezTo>
                  <a:pt x="1487" y="983"/>
                  <a:pt x="1487" y="983"/>
                  <a:pt x="1487" y="983"/>
                </a:cubicBezTo>
                <a:cubicBezTo>
                  <a:pt x="1491" y="985"/>
                  <a:pt x="1491" y="985"/>
                  <a:pt x="1491" y="985"/>
                </a:cubicBezTo>
                <a:cubicBezTo>
                  <a:pt x="1499" y="980"/>
                  <a:pt x="1499" y="980"/>
                  <a:pt x="1499" y="980"/>
                </a:cubicBezTo>
                <a:cubicBezTo>
                  <a:pt x="1505" y="980"/>
                  <a:pt x="1505" y="980"/>
                  <a:pt x="1505" y="980"/>
                </a:cubicBezTo>
                <a:cubicBezTo>
                  <a:pt x="1511" y="975"/>
                  <a:pt x="1511" y="975"/>
                  <a:pt x="1511" y="975"/>
                </a:cubicBezTo>
                <a:cubicBezTo>
                  <a:pt x="1516" y="973"/>
                  <a:pt x="1516" y="973"/>
                  <a:pt x="1516" y="973"/>
                </a:cubicBezTo>
                <a:cubicBezTo>
                  <a:pt x="1521" y="972"/>
                  <a:pt x="1521" y="972"/>
                  <a:pt x="1521" y="972"/>
                </a:cubicBezTo>
                <a:cubicBezTo>
                  <a:pt x="1522" y="972"/>
                  <a:pt x="1522" y="972"/>
                  <a:pt x="1522" y="972"/>
                </a:cubicBezTo>
                <a:cubicBezTo>
                  <a:pt x="1527" y="969"/>
                  <a:pt x="1527" y="969"/>
                  <a:pt x="1527" y="969"/>
                </a:cubicBezTo>
                <a:cubicBezTo>
                  <a:pt x="1528" y="969"/>
                  <a:pt x="1528" y="969"/>
                  <a:pt x="1528" y="969"/>
                </a:cubicBezTo>
                <a:cubicBezTo>
                  <a:pt x="1532" y="969"/>
                  <a:pt x="1532" y="969"/>
                  <a:pt x="1532" y="969"/>
                </a:cubicBezTo>
                <a:cubicBezTo>
                  <a:pt x="1539" y="967"/>
                  <a:pt x="1539" y="967"/>
                  <a:pt x="1539" y="967"/>
                </a:cubicBezTo>
                <a:cubicBezTo>
                  <a:pt x="1539" y="967"/>
                  <a:pt x="1539" y="967"/>
                  <a:pt x="1539" y="967"/>
                </a:cubicBezTo>
                <a:cubicBezTo>
                  <a:pt x="1543" y="968"/>
                  <a:pt x="1543" y="968"/>
                  <a:pt x="1543" y="968"/>
                </a:cubicBezTo>
                <a:cubicBezTo>
                  <a:pt x="1547" y="967"/>
                  <a:pt x="1547" y="967"/>
                  <a:pt x="1547" y="967"/>
                </a:cubicBezTo>
                <a:cubicBezTo>
                  <a:pt x="1554" y="971"/>
                  <a:pt x="1554" y="971"/>
                  <a:pt x="1554" y="971"/>
                </a:cubicBezTo>
                <a:cubicBezTo>
                  <a:pt x="1558" y="975"/>
                  <a:pt x="1558" y="975"/>
                  <a:pt x="1558" y="975"/>
                </a:cubicBezTo>
                <a:cubicBezTo>
                  <a:pt x="1561" y="980"/>
                  <a:pt x="1561" y="980"/>
                  <a:pt x="1561" y="980"/>
                </a:cubicBezTo>
                <a:cubicBezTo>
                  <a:pt x="1561" y="983"/>
                  <a:pt x="1561" y="983"/>
                  <a:pt x="1561" y="983"/>
                </a:cubicBezTo>
                <a:cubicBezTo>
                  <a:pt x="1562" y="983"/>
                  <a:pt x="1562" y="983"/>
                  <a:pt x="1562" y="983"/>
                </a:cubicBezTo>
                <a:cubicBezTo>
                  <a:pt x="1563" y="987"/>
                  <a:pt x="1563" y="987"/>
                  <a:pt x="1563" y="987"/>
                </a:cubicBezTo>
                <a:cubicBezTo>
                  <a:pt x="1566" y="989"/>
                  <a:pt x="1566" y="989"/>
                  <a:pt x="1566" y="989"/>
                </a:cubicBezTo>
                <a:cubicBezTo>
                  <a:pt x="1569" y="990"/>
                  <a:pt x="1569" y="990"/>
                  <a:pt x="1569" y="990"/>
                </a:cubicBezTo>
                <a:cubicBezTo>
                  <a:pt x="1579" y="990"/>
                  <a:pt x="1579" y="990"/>
                  <a:pt x="1579" y="990"/>
                </a:cubicBezTo>
                <a:cubicBezTo>
                  <a:pt x="1581" y="989"/>
                  <a:pt x="1581" y="989"/>
                  <a:pt x="1581" y="989"/>
                </a:cubicBezTo>
                <a:cubicBezTo>
                  <a:pt x="1583" y="989"/>
                  <a:pt x="1583" y="989"/>
                  <a:pt x="1583" y="989"/>
                </a:cubicBezTo>
                <a:cubicBezTo>
                  <a:pt x="1587" y="988"/>
                  <a:pt x="1587" y="988"/>
                  <a:pt x="1587" y="988"/>
                </a:cubicBezTo>
                <a:cubicBezTo>
                  <a:pt x="1589" y="988"/>
                  <a:pt x="1589" y="988"/>
                  <a:pt x="1589" y="988"/>
                </a:cubicBezTo>
                <a:cubicBezTo>
                  <a:pt x="1591" y="988"/>
                  <a:pt x="1591" y="988"/>
                  <a:pt x="1591" y="988"/>
                </a:cubicBezTo>
                <a:cubicBezTo>
                  <a:pt x="1592" y="985"/>
                  <a:pt x="1592" y="985"/>
                  <a:pt x="1592" y="985"/>
                </a:cubicBezTo>
                <a:cubicBezTo>
                  <a:pt x="1594" y="987"/>
                  <a:pt x="1594" y="987"/>
                  <a:pt x="1594" y="987"/>
                </a:cubicBezTo>
                <a:cubicBezTo>
                  <a:pt x="1595" y="986"/>
                  <a:pt x="1595" y="986"/>
                  <a:pt x="1595" y="986"/>
                </a:cubicBezTo>
                <a:cubicBezTo>
                  <a:pt x="1595" y="986"/>
                  <a:pt x="1595" y="986"/>
                  <a:pt x="1595" y="986"/>
                </a:cubicBezTo>
                <a:cubicBezTo>
                  <a:pt x="1596" y="987"/>
                  <a:pt x="1596" y="987"/>
                  <a:pt x="1596" y="987"/>
                </a:cubicBezTo>
                <a:cubicBezTo>
                  <a:pt x="1598" y="986"/>
                  <a:pt x="1598" y="986"/>
                  <a:pt x="1598" y="986"/>
                </a:cubicBezTo>
                <a:cubicBezTo>
                  <a:pt x="1599" y="992"/>
                  <a:pt x="1599" y="992"/>
                  <a:pt x="1599" y="992"/>
                </a:cubicBezTo>
                <a:cubicBezTo>
                  <a:pt x="1601" y="993"/>
                  <a:pt x="1601" y="993"/>
                  <a:pt x="1601" y="993"/>
                </a:cubicBezTo>
                <a:cubicBezTo>
                  <a:pt x="1602" y="994"/>
                  <a:pt x="1602" y="994"/>
                  <a:pt x="1602" y="994"/>
                </a:cubicBezTo>
                <a:cubicBezTo>
                  <a:pt x="1605" y="992"/>
                  <a:pt x="1605" y="992"/>
                  <a:pt x="1605" y="992"/>
                </a:cubicBezTo>
                <a:cubicBezTo>
                  <a:pt x="1606" y="995"/>
                  <a:pt x="1606" y="995"/>
                  <a:pt x="1606" y="995"/>
                </a:cubicBezTo>
                <a:cubicBezTo>
                  <a:pt x="1606" y="996"/>
                  <a:pt x="1606" y="996"/>
                  <a:pt x="1606" y="996"/>
                </a:cubicBezTo>
                <a:cubicBezTo>
                  <a:pt x="1606" y="999"/>
                  <a:pt x="1606" y="999"/>
                  <a:pt x="1606" y="999"/>
                </a:cubicBezTo>
                <a:cubicBezTo>
                  <a:pt x="1608" y="1002"/>
                  <a:pt x="1608" y="1002"/>
                  <a:pt x="1608" y="1002"/>
                </a:cubicBezTo>
                <a:cubicBezTo>
                  <a:pt x="1608" y="1005"/>
                  <a:pt x="1608" y="1005"/>
                  <a:pt x="1608" y="1005"/>
                </a:cubicBezTo>
                <a:cubicBezTo>
                  <a:pt x="1607" y="1009"/>
                  <a:pt x="1607" y="1009"/>
                  <a:pt x="1607" y="1009"/>
                </a:cubicBezTo>
                <a:cubicBezTo>
                  <a:pt x="1608" y="1010"/>
                  <a:pt x="1608" y="1010"/>
                  <a:pt x="1608" y="1010"/>
                </a:cubicBezTo>
                <a:cubicBezTo>
                  <a:pt x="1606" y="1012"/>
                  <a:pt x="1606" y="1012"/>
                  <a:pt x="1606" y="1012"/>
                </a:cubicBezTo>
                <a:cubicBezTo>
                  <a:pt x="1606" y="1012"/>
                  <a:pt x="1606" y="1012"/>
                  <a:pt x="1606" y="1012"/>
                </a:cubicBezTo>
                <a:cubicBezTo>
                  <a:pt x="1607" y="1014"/>
                  <a:pt x="1607" y="1014"/>
                  <a:pt x="1607" y="1014"/>
                </a:cubicBezTo>
                <a:cubicBezTo>
                  <a:pt x="1604" y="1018"/>
                  <a:pt x="1604" y="1018"/>
                  <a:pt x="1604" y="1018"/>
                </a:cubicBezTo>
                <a:cubicBezTo>
                  <a:pt x="1601" y="1023"/>
                  <a:pt x="1601" y="1023"/>
                  <a:pt x="1601" y="1023"/>
                </a:cubicBezTo>
                <a:cubicBezTo>
                  <a:pt x="1604" y="1024"/>
                  <a:pt x="1604" y="1024"/>
                  <a:pt x="1604" y="1024"/>
                </a:cubicBezTo>
                <a:cubicBezTo>
                  <a:pt x="1604" y="1025"/>
                  <a:pt x="1604" y="1025"/>
                  <a:pt x="1604" y="1025"/>
                </a:cubicBezTo>
                <a:cubicBezTo>
                  <a:pt x="1603" y="1027"/>
                  <a:pt x="1603" y="1027"/>
                  <a:pt x="1603" y="1027"/>
                </a:cubicBezTo>
                <a:cubicBezTo>
                  <a:pt x="1601" y="1027"/>
                  <a:pt x="1601" y="1027"/>
                  <a:pt x="1601" y="1027"/>
                </a:cubicBezTo>
                <a:cubicBezTo>
                  <a:pt x="1603" y="1030"/>
                  <a:pt x="1603" y="1030"/>
                  <a:pt x="1603" y="1030"/>
                </a:cubicBezTo>
                <a:cubicBezTo>
                  <a:pt x="1606" y="1031"/>
                  <a:pt x="1606" y="1031"/>
                  <a:pt x="1606" y="1031"/>
                </a:cubicBezTo>
                <a:cubicBezTo>
                  <a:pt x="1602" y="1032"/>
                  <a:pt x="1602" y="1032"/>
                  <a:pt x="1602" y="1032"/>
                </a:cubicBezTo>
                <a:cubicBezTo>
                  <a:pt x="1601" y="1031"/>
                  <a:pt x="1601" y="1031"/>
                  <a:pt x="1601" y="1031"/>
                </a:cubicBezTo>
                <a:cubicBezTo>
                  <a:pt x="1601" y="1034"/>
                  <a:pt x="1601" y="1034"/>
                  <a:pt x="1601" y="1034"/>
                </a:cubicBezTo>
                <a:cubicBezTo>
                  <a:pt x="1600" y="1040"/>
                  <a:pt x="1600" y="1040"/>
                  <a:pt x="1600" y="1040"/>
                </a:cubicBezTo>
                <a:cubicBezTo>
                  <a:pt x="1598" y="1041"/>
                  <a:pt x="1598" y="1041"/>
                  <a:pt x="1598" y="1041"/>
                </a:cubicBezTo>
                <a:cubicBezTo>
                  <a:pt x="1596" y="1040"/>
                  <a:pt x="1596" y="1040"/>
                  <a:pt x="1596" y="1040"/>
                </a:cubicBezTo>
                <a:cubicBezTo>
                  <a:pt x="1596" y="1041"/>
                  <a:pt x="1596" y="1041"/>
                  <a:pt x="1596" y="1041"/>
                </a:cubicBezTo>
                <a:cubicBezTo>
                  <a:pt x="1598" y="1046"/>
                  <a:pt x="1598" y="1046"/>
                  <a:pt x="1598" y="1046"/>
                </a:cubicBezTo>
                <a:cubicBezTo>
                  <a:pt x="1599" y="1047"/>
                  <a:pt x="1599" y="1047"/>
                  <a:pt x="1599" y="1047"/>
                </a:cubicBezTo>
                <a:cubicBezTo>
                  <a:pt x="1599" y="1048"/>
                  <a:pt x="1599" y="1048"/>
                  <a:pt x="1599" y="1048"/>
                </a:cubicBezTo>
                <a:cubicBezTo>
                  <a:pt x="1601" y="1051"/>
                  <a:pt x="1601" y="1051"/>
                  <a:pt x="1601" y="1051"/>
                </a:cubicBezTo>
                <a:cubicBezTo>
                  <a:pt x="1601" y="1054"/>
                  <a:pt x="1601" y="1054"/>
                  <a:pt x="1601" y="1054"/>
                </a:cubicBezTo>
                <a:cubicBezTo>
                  <a:pt x="1602" y="1055"/>
                  <a:pt x="1602" y="1055"/>
                  <a:pt x="1602" y="1055"/>
                </a:cubicBezTo>
                <a:cubicBezTo>
                  <a:pt x="1603" y="1058"/>
                  <a:pt x="1603" y="1058"/>
                  <a:pt x="1603" y="1058"/>
                </a:cubicBezTo>
                <a:cubicBezTo>
                  <a:pt x="1606" y="1060"/>
                  <a:pt x="1606" y="1060"/>
                  <a:pt x="1606" y="1060"/>
                </a:cubicBezTo>
                <a:cubicBezTo>
                  <a:pt x="1605" y="1060"/>
                  <a:pt x="1605" y="1060"/>
                  <a:pt x="1605" y="1060"/>
                </a:cubicBezTo>
                <a:cubicBezTo>
                  <a:pt x="1608" y="1063"/>
                  <a:pt x="1608" y="1063"/>
                  <a:pt x="1608" y="1063"/>
                </a:cubicBezTo>
                <a:cubicBezTo>
                  <a:pt x="1612" y="1067"/>
                  <a:pt x="1612" y="1067"/>
                  <a:pt x="1612" y="1067"/>
                </a:cubicBezTo>
                <a:cubicBezTo>
                  <a:pt x="1613" y="1069"/>
                  <a:pt x="1613" y="1069"/>
                  <a:pt x="1613" y="1069"/>
                </a:cubicBezTo>
                <a:cubicBezTo>
                  <a:pt x="1617" y="1071"/>
                  <a:pt x="1617" y="1071"/>
                  <a:pt x="1617" y="1071"/>
                </a:cubicBezTo>
                <a:cubicBezTo>
                  <a:pt x="1617" y="1073"/>
                  <a:pt x="1617" y="1073"/>
                  <a:pt x="1617" y="1073"/>
                </a:cubicBezTo>
                <a:cubicBezTo>
                  <a:pt x="1619" y="1073"/>
                  <a:pt x="1619" y="1073"/>
                  <a:pt x="1619" y="1073"/>
                </a:cubicBezTo>
                <a:cubicBezTo>
                  <a:pt x="1620" y="1074"/>
                  <a:pt x="1620" y="1074"/>
                  <a:pt x="1620" y="1074"/>
                </a:cubicBezTo>
                <a:cubicBezTo>
                  <a:pt x="1622" y="1076"/>
                  <a:pt x="1622" y="1076"/>
                  <a:pt x="1622" y="1076"/>
                </a:cubicBezTo>
                <a:cubicBezTo>
                  <a:pt x="1622" y="1077"/>
                  <a:pt x="1622" y="1077"/>
                  <a:pt x="1622" y="1077"/>
                </a:cubicBezTo>
                <a:cubicBezTo>
                  <a:pt x="1625" y="1079"/>
                  <a:pt x="1625" y="1079"/>
                  <a:pt x="1625" y="1079"/>
                </a:cubicBezTo>
                <a:cubicBezTo>
                  <a:pt x="1625" y="1081"/>
                  <a:pt x="1625" y="1081"/>
                  <a:pt x="1625" y="1081"/>
                </a:cubicBezTo>
                <a:cubicBezTo>
                  <a:pt x="1627" y="1083"/>
                  <a:pt x="1627" y="1083"/>
                  <a:pt x="1627" y="1083"/>
                </a:cubicBezTo>
                <a:cubicBezTo>
                  <a:pt x="1627" y="1084"/>
                  <a:pt x="1627" y="1084"/>
                  <a:pt x="1627" y="1084"/>
                </a:cubicBezTo>
                <a:cubicBezTo>
                  <a:pt x="1628" y="1086"/>
                  <a:pt x="1628" y="1086"/>
                  <a:pt x="1628" y="1086"/>
                </a:cubicBezTo>
                <a:cubicBezTo>
                  <a:pt x="1629" y="1087"/>
                  <a:pt x="1629" y="1087"/>
                  <a:pt x="1629" y="1087"/>
                </a:cubicBezTo>
                <a:cubicBezTo>
                  <a:pt x="1630" y="1090"/>
                  <a:pt x="1630" y="1090"/>
                  <a:pt x="1630" y="1090"/>
                </a:cubicBezTo>
                <a:cubicBezTo>
                  <a:pt x="1629" y="1092"/>
                  <a:pt x="1629" y="1092"/>
                  <a:pt x="1629" y="1092"/>
                </a:cubicBezTo>
                <a:cubicBezTo>
                  <a:pt x="1629" y="1093"/>
                  <a:pt x="1629" y="1093"/>
                  <a:pt x="1629" y="1093"/>
                </a:cubicBezTo>
                <a:cubicBezTo>
                  <a:pt x="1630" y="1095"/>
                  <a:pt x="1630" y="1095"/>
                  <a:pt x="1630" y="1095"/>
                </a:cubicBezTo>
                <a:cubicBezTo>
                  <a:pt x="1633" y="1095"/>
                  <a:pt x="1633" y="1095"/>
                  <a:pt x="1633" y="1095"/>
                </a:cubicBezTo>
                <a:cubicBezTo>
                  <a:pt x="1634" y="1096"/>
                  <a:pt x="1634" y="1096"/>
                  <a:pt x="1634" y="1096"/>
                </a:cubicBezTo>
                <a:cubicBezTo>
                  <a:pt x="1631" y="1097"/>
                  <a:pt x="1631" y="1097"/>
                  <a:pt x="1631" y="1097"/>
                </a:cubicBezTo>
                <a:cubicBezTo>
                  <a:pt x="1632" y="1098"/>
                  <a:pt x="1632" y="1098"/>
                  <a:pt x="1632" y="1098"/>
                </a:cubicBezTo>
                <a:cubicBezTo>
                  <a:pt x="1632" y="1100"/>
                  <a:pt x="1632" y="1100"/>
                  <a:pt x="1632" y="1100"/>
                </a:cubicBezTo>
                <a:cubicBezTo>
                  <a:pt x="1638" y="1106"/>
                  <a:pt x="1638" y="1106"/>
                  <a:pt x="1638" y="1106"/>
                </a:cubicBezTo>
                <a:cubicBezTo>
                  <a:pt x="1638" y="1114"/>
                  <a:pt x="1638" y="1114"/>
                  <a:pt x="1638" y="1114"/>
                </a:cubicBezTo>
                <a:cubicBezTo>
                  <a:pt x="1641" y="1118"/>
                  <a:pt x="1641" y="1118"/>
                  <a:pt x="1641" y="1118"/>
                </a:cubicBezTo>
                <a:cubicBezTo>
                  <a:pt x="1641" y="1122"/>
                  <a:pt x="1641" y="1122"/>
                  <a:pt x="1641" y="1122"/>
                </a:cubicBezTo>
                <a:cubicBezTo>
                  <a:pt x="1637" y="1126"/>
                  <a:pt x="1637" y="1126"/>
                  <a:pt x="1637" y="1126"/>
                </a:cubicBezTo>
                <a:cubicBezTo>
                  <a:pt x="1639" y="1127"/>
                  <a:pt x="1639" y="1127"/>
                  <a:pt x="1639" y="1127"/>
                </a:cubicBezTo>
                <a:cubicBezTo>
                  <a:pt x="1639" y="1131"/>
                  <a:pt x="1639" y="1131"/>
                  <a:pt x="1639" y="1131"/>
                </a:cubicBezTo>
                <a:cubicBezTo>
                  <a:pt x="1641" y="1133"/>
                  <a:pt x="1641" y="1133"/>
                  <a:pt x="1641" y="1133"/>
                </a:cubicBezTo>
                <a:cubicBezTo>
                  <a:pt x="1641" y="1136"/>
                  <a:pt x="1641" y="1136"/>
                  <a:pt x="1641" y="1136"/>
                </a:cubicBezTo>
                <a:cubicBezTo>
                  <a:pt x="1645" y="1142"/>
                  <a:pt x="1645" y="1142"/>
                  <a:pt x="1645" y="1142"/>
                </a:cubicBezTo>
                <a:cubicBezTo>
                  <a:pt x="1644" y="1144"/>
                  <a:pt x="1644" y="1144"/>
                  <a:pt x="1644" y="1144"/>
                </a:cubicBezTo>
                <a:cubicBezTo>
                  <a:pt x="1646" y="1146"/>
                  <a:pt x="1646" y="1146"/>
                  <a:pt x="1646" y="1146"/>
                </a:cubicBezTo>
                <a:cubicBezTo>
                  <a:pt x="1646" y="1154"/>
                  <a:pt x="1646" y="1154"/>
                  <a:pt x="1646" y="1154"/>
                </a:cubicBezTo>
                <a:cubicBezTo>
                  <a:pt x="1642" y="1162"/>
                  <a:pt x="1642" y="1162"/>
                  <a:pt x="1642" y="1162"/>
                </a:cubicBezTo>
                <a:cubicBezTo>
                  <a:pt x="1640" y="1162"/>
                  <a:pt x="1640" y="1162"/>
                  <a:pt x="1640" y="1162"/>
                </a:cubicBezTo>
                <a:cubicBezTo>
                  <a:pt x="1636" y="1165"/>
                  <a:pt x="1636" y="1165"/>
                  <a:pt x="1636" y="1165"/>
                </a:cubicBezTo>
                <a:cubicBezTo>
                  <a:pt x="1636" y="1168"/>
                  <a:pt x="1636" y="1168"/>
                  <a:pt x="1636" y="1168"/>
                </a:cubicBezTo>
                <a:cubicBezTo>
                  <a:pt x="1630" y="1173"/>
                  <a:pt x="1630" y="1173"/>
                  <a:pt x="1630" y="1173"/>
                </a:cubicBezTo>
                <a:cubicBezTo>
                  <a:pt x="1630" y="1176"/>
                  <a:pt x="1630" y="1176"/>
                  <a:pt x="1630" y="1176"/>
                </a:cubicBezTo>
                <a:cubicBezTo>
                  <a:pt x="1629" y="1177"/>
                  <a:pt x="1629" y="1177"/>
                  <a:pt x="1629" y="1177"/>
                </a:cubicBezTo>
                <a:cubicBezTo>
                  <a:pt x="1629" y="1185"/>
                  <a:pt x="1629" y="1185"/>
                  <a:pt x="1629" y="1185"/>
                </a:cubicBezTo>
                <a:cubicBezTo>
                  <a:pt x="1627" y="1188"/>
                  <a:pt x="1627" y="1188"/>
                  <a:pt x="1627" y="1188"/>
                </a:cubicBezTo>
                <a:cubicBezTo>
                  <a:pt x="1626" y="1192"/>
                  <a:pt x="1626" y="1192"/>
                  <a:pt x="1626" y="1192"/>
                </a:cubicBezTo>
                <a:cubicBezTo>
                  <a:pt x="1623" y="1195"/>
                  <a:pt x="1623" y="1195"/>
                  <a:pt x="1623" y="1195"/>
                </a:cubicBezTo>
                <a:cubicBezTo>
                  <a:pt x="1623" y="1199"/>
                  <a:pt x="1623" y="1199"/>
                  <a:pt x="1623" y="1199"/>
                </a:cubicBezTo>
                <a:cubicBezTo>
                  <a:pt x="1623" y="1202"/>
                  <a:pt x="1623" y="1202"/>
                  <a:pt x="1623" y="1202"/>
                </a:cubicBezTo>
                <a:cubicBezTo>
                  <a:pt x="1623" y="1207"/>
                  <a:pt x="1623" y="1207"/>
                  <a:pt x="1623" y="1207"/>
                </a:cubicBezTo>
                <a:cubicBezTo>
                  <a:pt x="1623" y="1210"/>
                  <a:pt x="1623" y="1210"/>
                  <a:pt x="1623" y="1210"/>
                </a:cubicBezTo>
                <a:cubicBezTo>
                  <a:pt x="1623" y="1211"/>
                  <a:pt x="1623" y="1211"/>
                  <a:pt x="1623" y="1211"/>
                </a:cubicBezTo>
                <a:cubicBezTo>
                  <a:pt x="1623" y="1220"/>
                  <a:pt x="1623" y="1220"/>
                  <a:pt x="1623" y="1220"/>
                </a:cubicBezTo>
                <a:cubicBezTo>
                  <a:pt x="1629" y="1226"/>
                  <a:pt x="1629" y="1226"/>
                  <a:pt x="1629" y="1226"/>
                </a:cubicBezTo>
                <a:cubicBezTo>
                  <a:pt x="1633" y="1232"/>
                  <a:pt x="1633" y="1232"/>
                  <a:pt x="1633" y="1232"/>
                </a:cubicBezTo>
                <a:cubicBezTo>
                  <a:pt x="1638" y="1243"/>
                  <a:pt x="1638" y="1243"/>
                  <a:pt x="1638" y="1243"/>
                </a:cubicBezTo>
                <a:cubicBezTo>
                  <a:pt x="1638" y="1248"/>
                  <a:pt x="1638" y="1248"/>
                  <a:pt x="1638" y="1248"/>
                </a:cubicBezTo>
                <a:cubicBezTo>
                  <a:pt x="1643" y="1255"/>
                  <a:pt x="1643" y="1255"/>
                  <a:pt x="1643" y="1255"/>
                </a:cubicBezTo>
                <a:cubicBezTo>
                  <a:pt x="1643" y="1258"/>
                  <a:pt x="1643" y="1258"/>
                  <a:pt x="1643" y="1258"/>
                </a:cubicBezTo>
                <a:cubicBezTo>
                  <a:pt x="1649" y="1265"/>
                  <a:pt x="1649" y="1265"/>
                  <a:pt x="1649" y="1265"/>
                </a:cubicBezTo>
                <a:cubicBezTo>
                  <a:pt x="1649" y="1269"/>
                  <a:pt x="1649" y="1269"/>
                  <a:pt x="1649" y="1269"/>
                </a:cubicBezTo>
                <a:cubicBezTo>
                  <a:pt x="1647" y="1270"/>
                  <a:pt x="1647" y="1270"/>
                  <a:pt x="1647" y="1270"/>
                </a:cubicBezTo>
                <a:cubicBezTo>
                  <a:pt x="1649" y="1275"/>
                  <a:pt x="1649" y="1275"/>
                  <a:pt x="1649" y="1275"/>
                </a:cubicBezTo>
                <a:cubicBezTo>
                  <a:pt x="1649" y="1283"/>
                  <a:pt x="1649" y="1283"/>
                  <a:pt x="1649" y="1283"/>
                </a:cubicBezTo>
                <a:cubicBezTo>
                  <a:pt x="1652" y="1291"/>
                  <a:pt x="1652" y="1291"/>
                  <a:pt x="1652" y="1291"/>
                </a:cubicBezTo>
                <a:cubicBezTo>
                  <a:pt x="1652" y="1295"/>
                  <a:pt x="1652" y="1295"/>
                  <a:pt x="1652" y="1295"/>
                </a:cubicBezTo>
                <a:cubicBezTo>
                  <a:pt x="1653" y="1298"/>
                  <a:pt x="1653" y="1298"/>
                  <a:pt x="1653" y="1298"/>
                </a:cubicBezTo>
                <a:cubicBezTo>
                  <a:pt x="1651" y="1299"/>
                  <a:pt x="1651" y="1299"/>
                  <a:pt x="1651" y="1299"/>
                </a:cubicBezTo>
                <a:cubicBezTo>
                  <a:pt x="1653" y="1301"/>
                  <a:pt x="1653" y="1301"/>
                  <a:pt x="1653" y="1301"/>
                </a:cubicBezTo>
                <a:cubicBezTo>
                  <a:pt x="1653" y="1306"/>
                  <a:pt x="1653" y="1306"/>
                  <a:pt x="1653" y="1306"/>
                </a:cubicBezTo>
                <a:cubicBezTo>
                  <a:pt x="1655" y="1307"/>
                  <a:pt x="1655" y="1307"/>
                  <a:pt x="1655" y="1307"/>
                </a:cubicBezTo>
                <a:cubicBezTo>
                  <a:pt x="1656" y="1308"/>
                  <a:pt x="1656" y="1308"/>
                  <a:pt x="1656" y="1308"/>
                </a:cubicBezTo>
                <a:cubicBezTo>
                  <a:pt x="1654" y="1309"/>
                  <a:pt x="1654" y="1309"/>
                  <a:pt x="1654" y="1309"/>
                </a:cubicBezTo>
                <a:cubicBezTo>
                  <a:pt x="1654" y="1311"/>
                  <a:pt x="1654" y="1311"/>
                  <a:pt x="1654" y="1311"/>
                </a:cubicBezTo>
                <a:cubicBezTo>
                  <a:pt x="1656" y="1313"/>
                  <a:pt x="1656" y="1313"/>
                  <a:pt x="1656" y="1313"/>
                </a:cubicBezTo>
                <a:cubicBezTo>
                  <a:pt x="1656" y="1317"/>
                  <a:pt x="1656" y="1317"/>
                  <a:pt x="1656" y="1317"/>
                </a:cubicBezTo>
                <a:cubicBezTo>
                  <a:pt x="1658" y="1320"/>
                  <a:pt x="1658" y="1320"/>
                  <a:pt x="1658" y="1320"/>
                </a:cubicBezTo>
                <a:cubicBezTo>
                  <a:pt x="1661" y="1324"/>
                  <a:pt x="1661" y="1324"/>
                  <a:pt x="1661" y="1324"/>
                </a:cubicBezTo>
                <a:cubicBezTo>
                  <a:pt x="1663" y="1327"/>
                  <a:pt x="1663" y="1327"/>
                  <a:pt x="1663" y="1327"/>
                </a:cubicBezTo>
                <a:cubicBezTo>
                  <a:pt x="1664" y="1328"/>
                  <a:pt x="1664" y="1328"/>
                  <a:pt x="1664" y="1328"/>
                </a:cubicBezTo>
                <a:cubicBezTo>
                  <a:pt x="1667" y="1331"/>
                  <a:pt x="1667" y="1331"/>
                  <a:pt x="1667" y="1331"/>
                </a:cubicBezTo>
                <a:cubicBezTo>
                  <a:pt x="1667" y="1331"/>
                  <a:pt x="1667" y="1331"/>
                  <a:pt x="1667" y="1331"/>
                </a:cubicBezTo>
                <a:cubicBezTo>
                  <a:pt x="1668" y="1334"/>
                  <a:pt x="1668" y="1334"/>
                  <a:pt x="1668" y="1334"/>
                </a:cubicBezTo>
                <a:cubicBezTo>
                  <a:pt x="1671" y="1336"/>
                  <a:pt x="1671" y="1336"/>
                  <a:pt x="1671" y="1336"/>
                </a:cubicBezTo>
                <a:cubicBezTo>
                  <a:pt x="1673" y="1343"/>
                  <a:pt x="1673" y="1343"/>
                  <a:pt x="1673" y="1343"/>
                </a:cubicBezTo>
                <a:cubicBezTo>
                  <a:pt x="1673" y="1345"/>
                  <a:pt x="1673" y="1345"/>
                  <a:pt x="1673" y="1345"/>
                </a:cubicBezTo>
                <a:cubicBezTo>
                  <a:pt x="1675" y="1351"/>
                  <a:pt x="1675" y="1351"/>
                  <a:pt x="1675" y="1351"/>
                </a:cubicBezTo>
                <a:cubicBezTo>
                  <a:pt x="1676" y="1357"/>
                  <a:pt x="1676" y="1357"/>
                  <a:pt x="1676" y="1357"/>
                </a:cubicBezTo>
                <a:cubicBezTo>
                  <a:pt x="1679" y="1361"/>
                  <a:pt x="1679" y="1361"/>
                  <a:pt x="1679" y="1361"/>
                </a:cubicBezTo>
                <a:cubicBezTo>
                  <a:pt x="1679" y="1363"/>
                  <a:pt x="1679" y="1363"/>
                  <a:pt x="1679" y="1363"/>
                </a:cubicBezTo>
                <a:cubicBezTo>
                  <a:pt x="1682" y="1368"/>
                  <a:pt x="1682" y="1368"/>
                  <a:pt x="1682" y="1368"/>
                </a:cubicBezTo>
                <a:cubicBezTo>
                  <a:pt x="1682" y="1369"/>
                  <a:pt x="1682" y="1369"/>
                  <a:pt x="1682" y="1369"/>
                </a:cubicBezTo>
                <a:cubicBezTo>
                  <a:pt x="1683" y="1373"/>
                  <a:pt x="1683" y="1373"/>
                  <a:pt x="1683" y="1373"/>
                </a:cubicBezTo>
                <a:cubicBezTo>
                  <a:pt x="1683" y="1376"/>
                  <a:pt x="1683" y="1376"/>
                  <a:pt x="1683" y="1376"/>
                </a:cubicBezTo>
                <a:cubicBezTo>
                  <a:pt x="1681" y="1377"/>
                  <a:pt x="1681" y="1377"/>
                  <a:pt x="1681" y="1377"/>
                </a:cubicBezTo>
                <a:cubicBezTo>
                  <a:pt x="1680" y="1377"/>
                  <a:pt x="1680" y="1377"/>
                  <a:pt x="1680" y="1377"/>
                </a:cubicBezTo>
                <a:cubicBezTo>
                  <a:pt x="1679" y="1376"/>
                  <a:pt x="1679" y="1376"/>
                  <a:pt x="1679" y="1376"/>
                </a:cubicBezTo>
                <a:cubicBezTo>
                  <a:pt x="1678" y="1377"/>
                  <a:pt x="1678" y="1377"/>
                  <a:pt x="1678" y="1377"/>
                </a:cubicBezTo>
                <a:cubicBezTo>
                  <a:pt x="1678" y="1380"/>
                  <a:pt x="1678" y="1380"/>
                  <a:pt x="1678" y="1380"/>
                </a:cubicBezTo>
                <a:cubicBezTo>
                  <a:pt x="1680" y="1382"/>
                  <a:pt x="1680" y="1382"/>
                  <a:pt x="1680" y="1382"/>
                </a:cubicBezTo>
                <a:cubicBezTo>
                  <a:pt x="1682" y="1384"/>
                  <a:pt x="1682" y="1384"/>
                  <a:pt x="1682" y="1384"/>
                </a:cubicBezTo>
                <a:cubicBezTo>
                  <a:pt x="1683" y="1387"/>
                  <a:pt x="1683" y="1387"/>
                  <a:pt x="1683" y="1387"/>
                </a:cubicBezTo>
                <a:cubicBezTo>
                  <a:pt x="1682" y="1389"/>
                  <a:pt x="1682" y="1389"/>
                  <a:pt x="1682" y="1389"/>
                </a:cubicBezTo>
                <a:cubicBezTo>
                  <a:pt x="1683" y="1392"/>
                  <a:pt x="1683" y="1392"/>
                  <a:pt x="1683" y="1392"/>
                </a:cubicBezTo>
                <a:cubicBezTo>
                  <a:pt x="1682" y="1394"/>
                  <a:pt x="1682" y="1394"/>
                  <a:pt x="1682" y="1394"/>
                </a:cubicBezTo>
                <a:cubicBezTo>
                  <a:pt x="1682" y="1396"/>
                  <a:pt x="1682" y="1396"/>
                  <a:pt x="1682" y="1396"/>
                </a:cubicBezTo>
                <a:cubicBezTo>
                  <a:pt x="1683" y="1397"/>
                  <a:pt x="1683" y="1397"/>
                  <a:pt x="1683" y="1397"/>
                </a:cubicBezTo>
                <a:cubicBezTo>
                  <a:pt x="1683" y="1395"/>
                  <a:pt x="1683" y="1395"/>
                  <a:pt x="1683" y="1395"/>
                </a:cubicBezTo>
                <a:cubicBezTo>
                  <a:pt x="1685" y="1393"/>
                  <a:pt x="1685" y="1393"/>
                  <a:pt x="1685" y="1393"/>
                </a:cubicBezTo>
                <a:cubicBezTo>
                  <a:pt x="1687" y="1394"/>
                  <a:pt x="1687" y="1394"/>
                  <a:pt x="1687" y="1394"/>
                </a:cubicBezTo>
                <a:cubicBezTo>
                  <a:pt x="1688" y="1396"/>
                  <a:pt x="1688" y="1396"/>
                  <a:pt x="1688" y="1396"/>
                </a:cubicBezTo>
                <a:cubicBezTo>
                  <a:pt x="1687" y="1396"/>
                  <a:pt x="1687" y="1396"/>
                  <a:pt x="1687" y="1396"/>
                </a:cubicBezTo>
                <a:cubicBezTo>
                  <a:pt x="1688" y="1397"/>
                  <a:pt x="1688" y="1397"/>
                  <a:pt x="1688" y="1397"/>
                </a:cubicBezTo>
                <a:cubicBezTo>
                  <a:pt x="1689" y="1396"/>
                  <a:pt x="1689" y="1396"/>
                  <a:pt x="1689" y="1396"/>
                </a:cubicBezTo>
                <a:cubicBezTo>
                  <a:pt x="1691" y="1397"/>
                  <a:pt x="1691" y="1397"/>
                  <a:pt x="1691" y="1397"/>
                </a:cubicBezTo>
                <a:cubicBezTo>
                  <a:pt x="1691" y="1400"/>
                  <a:pt x="1691" y="1400"/>
                  <a:pt x="1691" y="1400"/>
                </a:cubicBezTo>
                <a:cubicBezTo>
                  <a:pt x="1692" y="1399"/>
                  <a:pt x="1692" y="1399"/>
                  <a:pt x="1692" y="1399"/>
                </a:cubicBezTo>
                <a:cubicBezTo>
                  <a:pt x="1697" y="1401"/>
                  <a:pt x="1697" y="1401"/>
                  <a:pt x="1697" y="1401"/>
                </a:cubicBezTo>
                <a:cubicBezTo>
                  <a:pt x="1698" y="1401"/>
                  <a:pt x="1698" y="1401"/>
                  <a:pt x="1698" y="1401"/>
                </a:cubicBezTo>
                <a:cubicBezTo>
                  <a:pt x="1699" y="1401"/>
                  <a:pt x="1699" y="1401"/>
                  <a:pt x="1699" y="1401"/>
                </a:cubicBezTo>
                <a:cubicBezTo>
                  <a:pt x="1700" y="1400"/>
                  <a:pt x="1700" y="1400"/>
                  <a:pt x="1700" y="1400"/>
                </a:cubicBezTo>
                <a:cubicBezTo>
                  <a:pt x="1702" y="1399"/>
                  <a:pt x="1702" y="1399"/>
                  <a:pt x="1702" y="1399"/>
                </a:cubicBezTo>
                <a:cubicBezTo>
                  <a:pt x="1704" y="1397"/>
                  <a:pt x="1704" y="1397"/>
                  <a:pt x="1704" y="1397"/>
                </a:cubicBezTo>
                <a:cubicBezTo>
                  <a:pt x="1706" y="1397"/>
                  <a:pt x="1706" y="1397"/>
                  <a:pt x="1706" y="1397"/>
                </a:cubicBezTo>
                <a:cubicBezTo>
                  <a:pt x="1707" y="1397"/>
                  <a:pt x="1707" y="1397"/>
                  <a:pt x="1707" y="1397"/>
                </a:cubicBezTo>
                <a:cubicBezTo>
                  <a:pt x="1709" y="1397"/>
                  <a:pt x="1709" y="1397"/>
                  <a:pt x="1709" y="1397"/>
                </a:cubicBezTo>
                <a:cubicBezTo>
                  <a:pt x="1712" y="1398"/>
                  <a:pt x="1712" y="1398"/>
                  <a:pt x="1712" y="1398"/>
                </a:cubicBezTo>
                <a:cubicBezTo>
                  <a:pt x="1714" y="1397"/>
                  <a:pt x="1714" y="1397"/>
                  <a:pt x="1714" y="1397"/>
                </a:cubicBezTo>
                <a:cubicBezTo>
                  <a:pt x="1716" y="1397"/>
                  <a:pt x="1716" y="1397"/>
                  <a:pt x="1716" y="1397"/>
                </a:cubicBezTo>
                <a:cubicBezTo>
                  <a:pt x="1717" y="1396"/>
                  <a:pt x="1717" y="1396"/>
                  <a:pt x="1717" y="1396"/>
                </a:cubicBezTo>
                <a:cubicBezTo>
                  <a:pt x="1718" y="1395"/>
                  <a:pt x="1718" y="1395"/>
                  <a:pt x="1718" y="1395"/>
                </a:cubicBezTo>
                <a:cubicBezTo>
                  <a:pt x="1719" y="1395"/>
                  <a:pt x="1719" y="1395"/>
                  <a:pt x="1719" y="1395"/>
                </a:cubicBezTo>
                <a:cubicBezTo>
                  <a:pt x="1720" y="1395"/>
                  <a:pt x="1720" y="1395"/>
                  <a:pt x="1720" y="1395"/>
                </a:cubicBezTo>
                <a:cubicBezTo>
                  <a:pt x="1721" y="1394"/>
                  <a:pt x="1721" y="1394"/>
                  <a:pt x="1721" y="1394"/>
                </a:cubicBezTo>
                <a:cubicBezTo>
                  <a:pt x="1723" y="1393"/>
                  <a:pt x="1723" y="1393"/>
                  <a:pt x="1723" y="1393"/>
                </a:cubicBezTo>
                <a:cubicBezTo>
                  <a:pt x="1728" y="1393"/>
                  <a:pt x="1728" y="1393"/>
                  <a:pt x="1728" y="1393"/>
                </a:cubicBezTo>
                <a:cubicBezTo>
                  <a:pt x="1730" y="1394"/>
                  <a:pt x="1730" y="1394"/>
                  <a:pt x="1730" y="1394"/>
                </a:cubicBezTo>
                <a:cubicBezTo>
                  <a:pt x="1732" y="1394"/>
                  <a:pt x="1732" y="1394"/>
                  <a:pt x="1732" y="1394"/>
                </a:cubicBezTo>
                <a:cubicBezTo>
                  <a:pt x="1732" y="1393"/>
                  <a:pt x="1732" y="1393"/>
                  <a:pt x="1732" y="1393"/>
                </a:cubicBezTo>
                <a:cubicBezTo>
                  <a:pt x="1735" y="1392"/>
                  <a:pt x="1735" y="1392"/>
                  <a:pt x="1735" y="1392"/>
                </a:cubicBezTo>
                <a:cubicBezTo>
                  <a:pt x="1740" y="1393"/>
                  <a:pt x="1740" y="1393"/>
                  <a:pt x="1740" y="1393"/>
                </a:cubicBezTo>
                <a:cubicBezTo>
                  <a:pt x="1741" y="1394"/>
                  <a:pt x="1741" y="1394"/>
                  <a:pt x="1741" y="1394"/>
                </a:cubicBezTo>
                <a:cubicBezTo>
                  <a:pt x="1746" y="1395"/>
                  <a:pt x="1746" y="1395"/>
                  <a:pt x="1746" y="1395"/>
                </a:cubicBezTo>
                <a:cubicBezTo>
                  <a:pt x="1747" y="1395"/>
                  <a:pt x="1747" y="1395"/>
                  <a:pt x="1747" y="1395"/>
                </a:cubicBezTo>
                <a:cubicBezTo>
                  <a:pt x="1746" y="1394"/>
                  <a:pt x="1746" y="1394"/>
                  <a:pt x="1746" y="1394"/>
                </a:cubicBezTo>
                <a:cubicBezTo>
                  <a:pt x="1747" y="1392"/>
                  <a:pt x="1747" y="1392"/>
                  <a:pt x="1747" y="1392"/>
                </a:cubicBezTo>
                <a:cubicBezTo>
                  <a:pt x="1749" y="1392"/>
                  <a:pt x="1749" y="1392"/>
                  <a:pt x="1749" y="1392"/>
                </a:cubicBezTo>
                <a:cubicBezTo>
                  <a:pt x="1751" y="1393"/>
                  <a:pt x="1751" y="1393"/>
                  <a:pt x="1751" y="1393"/>
                </a:cubicBezTo>
                <a:cubicBezTo>
                  <a:pt x="1755" y="1393"/>
                  <a:pt x="1755" y="1393"/>
                  <a:pt x="1755" y="1393"/>
                </a:cubicBezTo>
                <a:cubicBezTo>
                  <a:pt x="1755" y="1393"/>
                  <a:pt x="1755" y="1393"/>
                  <a:pt x="1755" y="1393"/>
                </a:cubicBezTo>
                <a:cubicBezTo>
                  <a:pt x="1753" y="1391"/>
                  <a:pt x="1753" y="1391"/>
                  <a:pt x="1753" y="1391"/>
                </a:cubicBezTo>
                <a:cubicBezTo>
                  <a:pt x="1754" y="1390"/>
                  <a:pt x="1754" y="1390"/>
                  <a:pt x="1754" y="1390"/>
                </a:cubicBezTo>
                <a:cubicBezTo>
                  <a:pt x="1757" y="1389"/>
                  <a:pt x="1757" y="1389"/>
                  <a:pt x="1757" y="1389"/>
                </a:cubicBezTo>
                <a:cubicBezTo>
                  <a:pt x="1760" y="1389"/>
                  <a:pt x="1760" y="1389"/>
                  <a:pt x="1760" y="1389"/>
                </a:cubicBezTo>
                <a:cubicBezTo>
                  <a:pt x="1761" y="1390"/>
                  <a:pt x="1761" y="1390"/>
                  <a:pt x="1761" y="1390"/>
                </a:cubicBezTo>
                <a:cubicBezTo>
                  <a:pt x="1763" y="1389"/>
                  <a:pt x="1763" y="1389"/>
                  <a:pt x="1763" y="1389"/>
                </a:cubicBezTo>
                <a:cubicBezTo>
                  <a:pt x="1766" y="1388"/>
                  <a:pt x="1766" y="1388"/>
                  <a:pt x="1766" y="1388"/>
                </a:cubicBezTo>
                <a:cubicBezTo>
                  <a:pt x="1769" y="1387"/>
                  <a:pt x="1769" y="1387"/>
                  <a:pt x="1769" y="1387"/>
                </a:cubicBezTo>
                <a:cubicBezTo>
                  <a:pt x="1769" y="1386"/>
                  <a:pt x="1769" y="1386"/>
                  <a:pt x="1769" y="1386"/>
                </a:cubicBezTo>
                <a:cubicBezTo>
                  <a:pt x="1772" y="1386"/>
                  <a:pt x="1772" y="1386"/>
                  <a:pt x="1772" y="1386"/>
                </a:cubicBezTo>
                <a:cubicBezTo>
                  <a:pt x="1773" y="1384"/>
                  <a:pt x="1773" y="1384"/>
                  <a:pt x="1773" y="1384"/>
                </a:cubicBezTo>
                <a:cubicBezTo>
                  <a:pt x="1780" y="1380"/>
                  <a:pt x="1780" y="1380"/>
                  <a:pt x="1780" y="1380"/>
                </a:cubicBezTo>
                <a:cubicBezTo>
                  <a:pt x="1782" y="1378"/>
                  <a:pt x="1782" y="1378"/>
                  <a:pt x="1782" y="1378"/>
                </a:cubicBezTo>
                <a:cubicBezTo>
                  <a:pt x="1782" y="1377"/>
                  <a:pt x="1782" y="1377"/>
                  <a:pt x="1782" y="1377"/>
                </a:cubicBezTo>
                <a:cubicBezTo>
                  <a:pt x="1783" y="1377"/>
                  <a:pt x="1783" y="1377"/>
                  <a:pt x="1783" y="1377"/>
                </a:cubicBezTo>
                <a:cubicBezTo>
                  <a:pt x="1794" y="1366"/>
                  <a:pt x="1794" y="1366"/>
                  <a:pt x="1794" y="1366"/>
                </a:cubicBezTo>
                <a:cubicBezTo>
                  <a:pt x="1794" y="1366"/>
                  <a:pt x="1794" y="1366"/>
                  <a:pt x="1794" y="1366"/>
                </a:cubicBezTo>
                <a:cubicBezTo>
                  <a:pt x="1795" y="1366"/>
                  <a:pt x="1795" y="1366"/>
                  <a:pt x="1795" y="1366"/>
                </a:cubicBezTo>
                <a:cubicBezTo>
                  <a:pt x="1797" y="1363"/>
                  <a:pt x="1797" y="1363"/>
                  <a:pt x="1797" y="1363"/>
                </a:cubicBezTo>
                <a:cubicBezTo>
                  <a:pt x="1799" y="1363"/>
                  <a:pt x="1799" y="1363"/>
                  <a:pt x="1799" y="1363"/>
                </a:cubicBezTo>
                <a:cubicBezTo>
                  <a:pt x="1800" y="1360"/>
                  <a:pt x="1800" y="1360"/>
                  <a:pt x="1800" y="1360"/>
                </a:cubicBezTo>
                <a:cubicBezTo>
                  <a:pt x="1803" y="1357"/>
                  <a:pt x="1803" y="1357"/>
                  <a:pt x="1803" y="1357"/>
                </a:cubicBezTo>
                <a:cubicBezTo>
                  <a:pt x="1807" y="1350"/>
                  <a:pt x="1807" y="1350"/>
                  <a:pt x="1807" y="1350"/>
                </a:cubicBezTo>
                <a:cubicBezTo>
                  <a:pt x="1809" y="1347"/>
                  <a:pt x="1809" y="1347"/>
                  <a:pt x="1809" y="1347"/>
                </a:cubicBezTo>
                <a:cubicBezTo>
                  <a:pt x="1810" y="1347"/>
                  <a:pt x="1810" y="1347"/>
                  <a:pt x="1810" y="1347"/>
                </a:cubicBezTo>
                <a:cubicBezTo>
                  <a:pt x="1812" y="1344"/>
                  <a:pt x="1812" y="1344"/>
                  <a:pt x="1812" y="1344"/>
                </a:cubicBezTo>
                <a:cubicBezTo>
                  <a:pt x="1812" y="1343"/>
                  <a:pt x="1812" y="1343"/>
                  <a:pt x="1812" y="1343"/>
                </a:cubicBezTo>
                <a:cubicBezTo>
                  <a:pt x="1814" y="1341"/>
                  <a:pt x="1814" y="1341"/>
                  <a:pt x="1814" y="1341"/>
                </a:cubicBezTo>
                <a:cubicBezTo>
                  <a:pt x="1815" y="1339"/>
                  <a:pt x="1815" y="1339"/>
                  <a:pt x="1815" y="1339"/>
                </a:cubicBezTo>
                <a:cubicBezTo>
                  <a:pt x="1817" y="1337"/>
                  <a:pt x="1817" y="1337"/>
                  <a:pt x="1817" y="1337"/>
                </a:cubicBezTo>
                <a:cubicBezTo>
                  <a:pt x="1818" y="1336"/>
                  <a:pt x="1818" y="1336"/>
                  <a:pt x="1818" y="1336"/>
                </a:cubicBezTo>
                <a:cubicBezTo>
                  <a:pt x="1820" y="1335"/>
                  <a:pt x="1820" y="1335"/>
                  <a:pt x="1820" y="1335"/>
                </a:cubicBezTo>
                <a:cubicBezTo>
                  <a:pt x="1821" y="1334"/>
                  <a:pt x="1821" y="1334"/>
                  <a:pt x="1821" y="1334"/>
                </a:cubicBezTo>
                <a:cubicBezTo>
                  <a:pt x="1822" y="1334"/>
                  <a:pt x="1822" y="1334"/>
                  <a:pt x="1822" y="1334"/>
                </a:cubicBezTo>
                <a:cubicBezTo>
                  <a:pt x="1825" y="1331"/>
                  <a:pt x="1825" y="1331"/>
                  <a:pt x="1825" y="1331"/>
                </a:cubicBezTo>
                <a:cubicBezTo>
                  <a:pt x="1825" y="1329"/>
                  <a:pt x="1825" y="1329"/>
                  <a:pt x="1825" y="1329"/>
                </a:cubicBezTo>
                <a:cubicBezTo>
                  <a:pt x="1827" y="1327"/>
                  <a:pt x="1827" y="1327"/>
                  <a:pt x="1827" y="1327"/>
                </a:cubicBezTo>
                <a:cubicBezTo>
                  <a:pt x="1827" y="1323"/>
                  <a:pt x="1827" y="1323"/>
                  <a:pt x="1827" y="1323"/>
                </a:cubicBezTo>
                <a:cubicBezTo>
                  <a:pt x="1829" y="1320"/>
                  <a:pt x="1829" y="1320"/>
                  <a:pt x="1829" y="1320"/>
                </a:cubicBezTo>
                <a:cubicBezTo>
                  <a:pt x="1829" y="1317"/>
                  <a:pt x="1829" y="1317"/>
                  <a:pt x="1829" y="1317"/>
                </a:cubicBezTo>
                <a:cubicBezTo>
                  <a:pt x="1831" y="1314"/>
                  <a:pt x="1831" y="1314"/>
                  <a:pt x="1831" y="1314"/>
                </a:cubicBezTo>
                <a:cubicBezTo>
                  <a:pt x="1830" y="1313"/>
                  <a:pt x="1830" y="1313"/>
                  <a:pt x="1830" y="1313"/>
                </a:cubicBezTo>
                <a:cubicBezTo>
                  <a:pt x="1831" y="1312"/>
                  <a:pt x="1831" y="1312"/>
                  <a:pt x="1831" y="1312"/>
                </a:cubicBezTo>
                <a:cubicBezTo>
                  <a:pt x="1831" y="1311"/>
                  <a:pt x="1831" y="1311"/>
                  <a:pt x="1831" y="1311"/>
                </a:cubicBezTo>
                <a:cubicBezTo>
                  <a:pt x="1831" y="1310"/>
                  <a:pt x="1831" y="1310"/>
                  <a:pt x="1831" y="1310"/>
                </a:cubicBezTo>
                <a:cubicBezTo>
                  <a:pt x="1832" y="1308"/>
                  <a:pt x="1832" y="1308"/>
                  <a:pt x="1832" y="1308"/>
                </a:cubicBezTo>
                <a:cubicBezTo>
                  <a:pt x="1833" y="1305"/>
                  <a:pt x="1833" y="1305"/>
                  <a:pt x="1833" y="1305"/>
                </a:cubicBezTo>
                <a:cubicBezTo>
                  <a:pt x="1833" y="1304"/>
                  <a:pt x="1833" y="1304"/>
                  <a:pt x="1833" y="1304"/>
                </a:cubicBezTo>
                <a:cubicBezTo>
                  <a:pt x="1832" y="1304"/>
                  <a:pt x="1832" y="1304"/>
                  <a:pt x="1832" y="1304"/>
                </a:cubicBezTo>
                <a:cubicBezTo>
                  <a:pt x="1831" y="1306"/>
                  <a:pt x="1831" y="1306"/>
                  <a:pt x="1831" y="1306"/>
                </a:cubicBezTo>
                <a:cubicBezTo>
                  <a:pt x="1830" y="1306"/>
                  <a:pt x="1830" y="1306"/>
                  <a:pt x="1830" y="1306"/>
                </a:cubicBezTo>
                <a:cubicBezTo>
                  <a:pt x="1829" y="1307"/>
                  <a:pt x="1829" y="1307"/>
                  <a:pt x="1829" y="1307"/>
                </a:cubicBezTo>
                <a:cubicBezTo>
                  <a:pt x="1829" y="1305"/>
                  <a:pt x="1829" y="1305"/>
                  <a:pt x="1829" y="1305"/>
                </a:cubicBezTo>
                <a:cubicBezTo>
                  <a:pt x="1828" y="1303"/>
                  <a:pt x="1828" y="1303"/>
                  <a:pt x="1828" y="1303"/>
                </a:cubicBezTo>
                <a:cubicBezTo>
                  <a:pt x="1828" y="1303"/>
                  <a:pt x="1828" y="1303"/>
                  <a:pt x="1828" y="1303"/>
                </a:cubicBezTo>
                <a:cubicBezTo>
                  <a:pt x="1829" y="1302"/>
                  <a:pt x="1829" y="1302"/>
                  <a:pt x="1829" y="1302"/>
                </a:cubicBezTo>
                <a:cubicBezTo>
                  <a:pt x="1830" y="1302"/>
                  <a:pt x="1830" y="1302"/>
                  <a:pt x="1830" y="1302"/>
                </a:cubicBezTo>
                <a:cubicBezTo>
                  <a:pt x="1831" y="1300"/>
                  <a:pt x="1831" y="1300"/>
                  <a:pt x="1831" y="1300"/>
                </a:cubicBezTo>
                <a:cubicBezTo>
                  <a:pt x="1832" y="1298"/>
                  <a:pt x="1832" y="1298"/>
                  <a:pt x="1832" y="1298"/>
                </a:cubicBezTo>
                <a:cubicBezTo>
                  <a:pt x="1833" y="1297"/>
                  <a:pt x="1833" y="1297"/>
                  <a:pt x="1833" y="1297"/>
                </a:cubicBezTo>
                <a:cubicBezTo>
                  <a:pt x="1835" y="1297"/>
                  <a:pt x="1835" y="1297"/>
                  <a:pt x="1835" y="1297"/>
                </a:cubicBezTo>
                <a:cubicBezTo>
                  <a:pt x="1839" y="1293"/>
                  <a:pt x="1839" y="1293"/>
                  <a:pt x="1839" y="1293"/>
                </a:cubicBezTo>
                <a:cubicBezTo>
                  <a:pt x="1847" y="1292"/>
                  <a:pt x="1847" y="1292"/>
                  <a:pt x="1847" y="1292"/>
                </a:cubicBezTo>
                <a:cubicBezTo>
                  <a:pt x="1854" y="1289"/>
                  <a:pt x="1854" y="1289"/>
                  <a:pt x="1854" y="1289"/>
                </a:cubicBezTo>
                <a:cubicBezTo>
                  <a:pt x="1858" y="1285"/>
                  <a:pt x="1858" y="1285"/>
                  <a:pt x="1858" y="1285"/>
                </a:cubicBezTo>
                <a:cubicBezTo>
                  <a:pt x="1858" y="1282"/>
                  <a:pt x="1858" y="1282"/>
                  <a:pt x="1858" y="1282"/>
                </a:cubicBezTo>
                <a:cubicBezTo>
                  <a:pt x="1860" y="1280"/>
                  <a:pt x="1860" y="1280"/>
                  <a:pt x="1860" y="1280"/>
                </a:cubicBezTo>
                <a:cubicBezTo>
                  <a:pt x="1859" y="1279"/>
                  <a:pt x="1859" y="1279"/>
                  <a:pt x="1859" y="1279"/>
                </a:cubicBezTo>
                <a:cubicBezTo>
                  <a:pt x="1858" y="1280"/>
                  <a:pt x="1858" y="1280"/>
                  <a:pt x="1858" y="1280"/>
                </a:cubicBezTo>
                <a:cubicBezTo>
                  <a:pt x="1857" y="1278"/>
                  <a:pt x="1857" y="1278"/>
                  <a:pt x="1857" y="1278"/>
                </a:cubicBezTo>
                <a:cubicBezTo>
                  <a:pt x="1858" y="1278"/>
                  <a:pt x="1858" y="1278"/>
                  <a:pt x="1858" y="1278"/>
                </a:cubicBezTo>
                <a:cubicBezTo>
                  <a:pt x="1858" y="1276"/>
                  <a:pt x="1858" y="1276"/>
                  <a:pt x="1858" y="1276"/>
                </a:cubicBezTo>
                <a:cubicBezTo>
                  <a:pt x="1859" y="1275"/>
                  <a:pt x="1859" y="1275"/>
                  <a:pt x="1859" y="1275"/>
                </a:cubicBezTo>
                <a:cubicBezTo>
                  <a:pt x="1859" y="1273"/>
                  <a:pt x="1859" y="1273"/>
                  <a:pt x="1859" y="1273"/>
                </a:cubicBezTo>
                <a:cubicBezTo>
                  <a:pt x="1860" y="1270"/>
                  <a:pt x="1860" y="1270"/>
                  <a:pt x="1860" y="1270"/>
                </a:cubicBezTo>
                <a:cubicBezTo>
                  <a:pt x="1860" y="1270"/>
                  <a:pt x="1860" y="1270"/>
                  <a:pt x="1860" y="1270"/>
                </a:cubicBezTo>
                <a:cubicBezTo>
                  <a:pt x="1860" y="1267"/>
                  <a:pt x="1860" y="1267"/>
                  <a:pt x="1860" y="1267"/>
                </a:cubicBezTo>
                <a:cubicBezTo>
                  <a:pt x="1861" y="1266"/>
                  <a:pt x="1861" y="1266"/>
                  <a:pt x="1861" y="1266"/>
                </a:cubicBezTo>
                <a:cubicBezTo>
                  <a:pt x="1861" y="1263"/>
                  <a:pt x="1861" y="1263"/>
                  <a:pt x="1861" y="1263"/>
                </a:cubicBezTo>
                <a:cubicBezTo>
                  <a:pt x="1860" y="1263"/>
                  <a:pt x="1860" y="1263"/>
                  <a:pt x="1860" y="1263"/>
                </a:cubicBezTo>
                <a:cubicBezTo>
                  <a:pt x="1860" y="1261"/>
                  <a:pt x="1860" y="1261"/>
                  <a:pt x="1860" y="1261"/>
                </a:cubicBezTo>
                <a:cubicBezTo>
                  <a:pt x="1859" y="1264"/>
                  <a:pt x="1859" y="1264"/>
                  <a:pt x="1859" y="1264"/>
                </a:cubicBezTo>
                <a:cubicBezTo>
                  <a:pt x="1859" y="1265"/>
                  <a:pt x="1859" y="1265"/>
                  <a:pt x="1859" y="1265"/>
                </a:cubicBezTo>
                <a:cubicBezTo>
                  <a:pt x="1858" y="1265"/>
                  <a:pt x="1858" y="1265"/>
                  <a:pt x="1858" y="1265"/>
                </a:cubicBezTo>
                <a:cubicBezTo>
                  <a:pt x="1858" y="1263"/>
                  <a:pt x="1858" y="1263"/>
                  <a:pt x="1858" y="1263"/>
                </a:cubicBezTo>
                <a:cubicBezTo>
                  <a:pt x="1858" y="1257"/>
                  <a:pt x="1858" y="1257"/>
                  <a:pt x="1858" y="1257"/>
                </a:cubicBezTo>
                <a:cubicBezTo>
                  <a:pt x="1857" y="1255"/>
                  <a:pt x="1857" y="1255"/>
                  <a:pt x="1857" y="1255"/>
                </a:cubicBezTo>
                <a:cubicBezTo>
                  <a:pt x="1857" y="1252"/>
                  <a:pt x="1857" y="1252"/>
                  <a:pt x="1857" y="1252"/>
                </a:cubicBezTo>
                <a:cubicBezTo>
                  <a:pt x="1856" y="1250"/>
                  <a:pt x="1856" y="1250"/>
                  <a:pt x="1856" y="1250"/>
                </a:cubicBezTo>
                <a:cubicBezTo>
                  <a:pt x="1855" y="1250"/>
                  <a:pt x="1855" y="1250"/>
                  <a:pt x="1855" y="1250"/>
                </a:cubicBezTo>
                <a:cubicBezTo>
                  <a:pt x="1856" y="1249"/>
                  <a:pt x="1856" y="1249"/>
                  <a:pt x="1856" y="1249"/>
                </a:cubicBezTo>
                <a:cubicBezTo>
                  <a:pt x="1856" y="1248"/>
                  <a:pt x="1856" y="1248"/>
                  <a:pt x="1856" y="1248"/>
                </a:cubicBezTo>
                <a:cubicBezTo>
                  <a:pt x="1853" y="1244"/>
                  <a:pt x="1853" y="1244"/>
                  <a:pt x="1853" y="1244"/>
                </a:cubicBezTo>
                <a:cubicBezTo>
                  <a:pt x="1854" y="1242"/>
                  <a:pt x="1854" y="1242"/>
                  <a:pt x="1854" y="1242"/>
                </a:cubicBezTo>
                <a:cubicBezTo>
                  <a:pt x="1854" y="1241"/>
                  <a:pt x="1854" y="1241"/>
                  <a:pt x="1854" y="1241"/>
                </a:cubicBezTo>
                <a:cubicBezTo>
                  <a:pt x="1855" y="1240"/>
                  <a:pt x="1855" y="1240"/>
                  <a:pt x="1855" y="1240"/>
                </a:cubicBezTo>
                <a:cubicBezTo>
                  <a:pt x="1855" y="1238"/>
                  <a:pt x="1855" y="1238"/>
                  <a:pt x="1855" y="1238"/>
                </a:cubicBezTo>
                <a:cubicBezTo>
                  <a:pt x="1854" y="1237"/>
                  <a:pt x="1854" y="1237"/>
                  <a:pt x="1854" y="1237"/>
                </a:cubicBezTo>
                <a:cubicBezTo>
                  <a:pt x="1854" y="1236"/>
                  <a:pt x="1854" y="1236"/>
                  <a:pt x="1854" y="1236"/>
                </a:cubicBezTo>
                <a:cubicBezTo>
                  <a:pt x="1855" y="1236"/>
                  <a:pt x="1855" y="1236"/>
                  <a:pt x="1855" y="1236"/>
                </a:cubicBezTo>
                <a:cubicBezTo>
                  <a:pt x="1857" y="1237"/>
                  <a:pt x="1857" y="1237"/>
                  <a:pt x="1857" y="1237"/>
                </a:cubicBezTo>
                <a:cubicBezTo>
                  <a:pt x="1858" y="1236"/>
                  <a:pt x="1858" y="1236"/>
                  <a:pt x="1858" y="1236"/>
                </a:cubicBezTo>
                <a:cubicBezTo>
                  <a:pt x="1860" y="1236"/>
                  <a:pt x="1860" y="1236"/>
                  <a:pt x="1860" y="1236"/>
                </a:cubicBezTo>
                <a:cubicBezTo>
                  <a:pt x="1862" y="1234"/>
                  <a:pt x="1862" y="1234"/>
                  <a:pt x="1862" y="1234"/>
                </a:cubicBezTo>
                <a:cubicBezTo>
                  <a:pt x="1862" y="1232"/>
                  <a:pt x="1862" y="1232"/>
                  <a:pt x="1862" y="1232"/>
                </a:cubicBezTo>
                <a:cubicBezTo>
                  <a:pt x="1867" y="1229"/>
                  <a:pt x="1867" y="1229"/>
                  <a:pt x="1867" y="1229"/>
                </a:cubicBezTo>
                <a:cubicBezTo>
                  <a:pt x="1869" y="1228"/>
                  <a:pt x="1869" y="1228"/>
                  <a:pt x="1869" y="1228"/>
                </a:cubicBezTo>
                <a:cubicBezTo>
                  <a:pt x="1869" y="1227"/>
                  <a:pt x="1869" y="1227"/>
                  <a:pt x="1869" y="1227"/>
                </a:cubicBezTo>
                <a:cubicBezTo>
                  <a:pt x="1870" y="1227"/>
                  <a:pt x="1870" y="1227"/>
                  <a:pt x="1870" y="1227"/>
                </a:cubicBezTo>
                <a:cubicBezTo>
                  <a:pt x="1871" y="1226"/>
                  <a:pt x="1871" y="1226"/>
                  <a:pt x="1871" y="1226"/>
                </a:cubicBezTo>
                <a:cubicBezTo>
                  <a:pt x="1871" y="1225"/>
                  <a:pt x="1871" y="1225"/>
                  <a:pt x="1871" y="1225"/>
                </a:cubicBezTo>
                <a:cubicBezTo>
                  <a:pt x="1876" y="1222"/>
                  <a:pt x="1876" y="1222"/>
                  <a:pt x="1876" y="1222"/>
                </a:cubicBezTo>
                <a:cubicBezTo>
                  <a:pt x="1876" y="1221"/>
                  <a:pt x="1876" y="1221"/>
                  <a:pt x="1876" y="1221"/>
                </a:cubicBezTo>
                <a:cubicBezTo>
                  <a:pt x="1877" y="1221"/>
                  <a:pt x="1877" y="1221"/>
                  <a:pt x="1877" y="1221"/>
                </a:cubicBezTo>
                <a:cubicBezTo>
                  <a:pt x="1878" y="1218"/>
                  <a:pt x="1878" y="1218"/>
                  <a:pt x="1878" y="1218"/>
                </a:cubicBezTo>
                <a:cubicBezTo>
                  <a:pt x="1878" y="1219"/>
                  <a:pt x="1878" y="1219"/>
                  <a:pt x="1878" y="1219"/>
                </a:cubicBezTo>
                <a:cubicBezTo>
                  <a:pt x="1879" y="1219"/>
                  <a:pt x="1879" y="1219"/>
                  <a:pt x="1879" y="1219"/>
                </a:cubicBezTo>
                <a:cubicBezTo>
                  <a:pt x="1882" y="1216"/>
                  <a:pt x="1882" y="1216"/>
                  <a:pt x="1882" y="1216"/>
                </a:cubicBezTo>
                <a:cubicBezTo>
                  <a:pt x="1882" y="1215"/>
                  <a:pt x="1882" y="1215"/>
                  <a:pt x="1882" y="1215"/>
                </a:cubicBezTo>
                <a:cubicBezTo>
                  <a:pt x="1883" y="1215"/>
                  <a:pt x="1883" y="1215"/>
                  <a:pt x="1883" y="1215"/>
                </a:cubicBezTo>
                <a:cubicBezTo>
                  <a:pt x="1887" y="1213"/>
                  <a:pt x="1887" y="1213"/>
                  <a:pt x="1887" y="1213"/>
                </a:cubicBezTo>
                <a:cubicBezTo>
                  <a:pt x="1890" y="1211"/>
                  <a:pt x="1890" y="1211"/>
                  <a:pt x="1890" y="1211"/>
                </a:cubicBezTo>
                <a:cubicBezTo>
                  <a:pt x="1890" y="1211"/>
                  <a:pt x="1890" y="1211"/>
                  <a:pt x="1890" y="1211"/>
                </a:cubicBezTo>
                <a:cubicBezTo>
                  <a:pt x="1893" y="1211"/>
                  <a:pt x="1893" y="1211"/>
                  <a:pt x="1893" y="1211"/>
                </a:cubicBezTo>
                <a:cubicBezTo>
                  <a:pt x="1899" y="1208"/>
                  <a:pt x="1899" y="1208"/>
                  <a:pt x="1899" y="1208"/>
                </a:cubicBezTo>
                <a:cubicBezTo>
                  <a:pt x="1900" y="1206"/>
                  <a:pt x="1900" y="1206"/>
                  <a:pt x="1900" y="1206"/>
                </a:cubicBezTo>
                <a:cubicBezTo>
                  <a:pt x="1901" y="1206"/>
                  <a:pt x="1901" y="1206"/>
                  <a:pt x="1901" y="1206"/>
                </a:cubicBezTo>
                <a:cubicBezTo>
                  <a:pt x="1907" y="1202"/>
                  <a:pt x="1907" y="1202"/>
                  <a:pt x="1907" y="1202"/>
                </a:cubicBezTo>
                <a:cubicBezTo>
                  <a:pt x="1907" y="1201"/>
                  <a:pt x="1907" y="1201"/>
                  <a:pt x="1907" y="1201"/>
                </a:cubicBezTo>
                <a:cubicBezTo>
                  <a:pt x="1909" y="1200"/>
                  <a:pt x="1909" y="1200"/>
                  <a:pt x="1909" y="1200"/>
                </a:cubicBezTo>
                <a:cubicBezTo>
                  <a:pt x="1911" y="1198"/>
                  <a:pt x="1911" y="1198"/>
                  <a:pt x="1911" y="1198"/>
                </a:cubicBezTo>
                <a:cubicBezTo>
                  <a:pt x="1911" y="1196"/>
                  <a:pt x="1911" y="1196"/>
                  <a:pt x="1911" y="1196"/>
                </a:cubicBezTo>
                <a:cubicBezTo>
                  <a:pt x="1913" y="1193"/>
                  <a:pt x="1913" y="1193"/>
                  <a:pt x="1913" y="1193"/>
                </a:cubicBezTo>
                <a:cubicBezTo>
                  <a:pt x="1914" y="1193"/>
                  <a:pt x="1914" y="1193"/>
                  <a:pt x="1914" y="1193"/>
                </a:cubicBezTo>
                <a:cubicBezTo>
                  <a:pt x="1915" y="1191"/>
                  <a:pt x="1915" y="1191"/>
                  <a:pt x="1915" y="1191"/>
                </a:cubicBezTo>
                <a:cubicBezTo>
                  <a:pt x="1915" y="1190"/>
                  <a:pt x="1915" y="1190"/>
                  <a:pt x="1915" y="1190"/>
                </a:cubicBezTo>
                <a:cubicBezTo>
                  <a:pt x="1914" y="1190"/>
                  <a:pt x="1914" y="1190"/>
                  <a:pt x="1914" y="1190"/>
                </a:cubicBezTo>
                <a:cubicBezTo>
                  <a:pt x="1914" y="1190"/>
                  <a:pt x="1914" y="1190"/>
                  <a:pt x="1914" y="1190"/>
                </a:cubicBezTo>
                <a:cubicBezTo>
                  <a:pt x="1913" y="1190"/>
                  <a:pt x="1913" y="1190"/>
                  <a:pt x="1913" y="1190"/>
                </a:cubicBezTo>
                <a:cubicBezTo>
                  <a:pt x="1915" y="1188"/>
                  <a:pt x="1915" y="1188"/>
                  <a:pt x="1915" y="1188"/>
                </a:cubicBezTo>
                <a:cubicBezTo>
                  <a:pt x="1916" y="1188"/>
                  <a:pt x="1916" y="1188"/>
                  <a:pt x="1916" y="1188"/>
                </a:cubicBezTo>
                <a:cubicBezTo>
                  <a:pt x="1916" y="1187"/>
                  <a:pt x="1916" y="1187"/>
                  <a:pt x="1916" y="1187"/>
                </a:cubicBezTo>
                <a:cubicBezTo>
                  <a:pt x="1916" y="1186"/>
                  <a:pt x="1916" y="1186"/>
                  <a:pt x="1916" y="1186"/>
                </a:cubicBezTo>
                <a:cubicBezTo>
                  <a:pt x="1917" y="1186"/>
                  <a:pt x="1917" y="1186"/>
                  <a:pt x="1917" y="1186"/>
                </a:cubicBezTo>
                <a:cubicBezTo>
                  <a:pt x="1918" y="1184"/>
                  <a:pt x="1918" y="1184"/>
                  <a:pt x="1918" y="1184"/>
                </a:cubicBezTo>
                <a:cubicBezTo>
                  <a:pt x="1917" y="1180"/>
                  <a:pt x="1917" y="1180"/>
                  <a:pt x="1917" y="1180"/>
                </a:cubicBezTo>
                <a:cubicBezTo>
                  <a:pt x="1917" y="1180"/>
                  <a:pt x="1917" y="1180"/>
                  <a:pt x="1917" y="1180"/>
                </a:cubicBezTo>
                <a:cubicBezTo>
                  <a:pt x="1915" y="1180"/>
                  <a:pt x="1915" y="1180"/>
                  <a:pt x="1915" y="1180"/>
                </a:cubicBezTo>
                <a:cubicBezTo>
                  <a:pt x="1914" y="1179"/>
                  <a:pt x="1914" y="1179"/>
                  <a:pt x="1914" y="1179"/>
                </a:cubicBezTo>
                <a:cubicBezTo>
                  <a:pt x="1914" y="1178"/>
                  <a:pt x="1914" y="1178"/>
                  <a:pt x="1914" y="1178"/>
                </a:cubicBezTo>
                <a:cubicBezTo>
                  <a:pt x="1916" y="1178"/>
                  <a:pt x="1916" y="1178"/>
                  <a:pt x="1916" y="1178"/>
                </a:cubicBezTo>
                <a:cubicBezTo>
                  <a:pt x="1916" y="1174"/>
                  <a:pt x="1916" y="1174"/>
                  <a:pt x="1916" y="1174"/>
                </a:cubicBezTo>
                <a:cubicBezTo>
                  <a:pt x="1915" y="1173"/>
                  <a:pt x="1915" y="1173"/>
                  <a:pt x="1915" y="1173"/>
                </a:cubicBezTo>
                <a:cubicBezTo>
                  <a:pt x="1916" y="1173"/>
                  <a:pt x="1916" y="1173"/>
                  <a:pt x="1916" y="1173"/>
                </a:cubicBezTo>
                <a:cubicBezTo>
                  <a:pt x="1916" y="1168"/>
                  <a:pt x="1916" y="1168"/>
                  <a:pt x="1916" y="1168"/>
                </a:cubicBezTo>
                <a:cubicBezTo>
                  <a:pt x="1916" y="1165"/>
                  <a:pt x="1916" y="1165"/>
                  <a:pt x="1916" y="1165"/>
                </a:cubicBezTo>
                <a:cubicBezTo>
                  <a:pt x="1917" y="1164"/>
                  <a:pt x="1917" y="1164"/>
                  <a:pt x="1917" y="1164"/>
                </a:cubicBezTo>
                <a:cubicBezTo>
                  <a:pt x="1917" y="1162"/>
                  <a:pt x="1917" y="1162"/>
                  <a:pt x="1917" y="1162"/>
                </a:cubicBezTo>
                <a:cubicBezTo>
                  <a:pt x="1916" y="1161"/>
                  <a:pt x="1916" y="1161"/>
                  <a:pt x="1916" y="1161"/>
                </a:cubicBezTo>
                <a:cubicBezTo>
                  <a:pt x="1916" y="1158"/>
                  <a:pt x="1916" y="1158"/>
                  <a:pt x="1916" y="1158"/>
                </a:cubicBezTo>
                <a:cubicBezTo>
                  <a:pt x="1917" y="1158"/>
                  <a:pt x="1917" y="1158"/>
                  <a:pt x="1917" y="1158"/>
                </a:cubicBezTo>
                <a:cubicBezTo>
                  <a:pt x="1916" y="1156"/>
                  <a:pt x="1916" y="1156"/>
                  <a:pt x="1916" y="1156"/>
                </a:cubicBezTo>
                <a:cubicBezTo>
                  <a:pt x="1915" y="1152"/>
                  <a:pt x="1915" y="1152"/>
                  <a:pt x="1915" y="1152"/>
                </a:cubicBezTo>
                <a:cubicBezTo>
                  <a:pt x="1916" y="1151"/>
                  <a:pt x="1916" y="1151"/>
                  <a:pt x="1916" y="1151"/>
                </a:cubicBezTo>
                <a:cubicBezTo>
                  <a:pt x="1916" y="1151"/>
                  <a:pt x="1916" y="1151"/>
                  <a:pt x="1916" y="1151"/>
                </a:cubicBezTo>
                <a:cubicBezTo>
                  <a:pt x="1916" y="1150"/>
                  <a:pt x="1916" y="1150"/>
                  <a:pt x="1916" y="1150"/>
                </a:cubicBezTo>
                <a:cubicBezTo>
                  <a:pt x="1916" y="1149"/>
                  <a:pt x="1916" y="1149"/>
                  <a:pt x="1916" y="1149"/>
                </a:cubicBezTo>
                <a:cubicBezTo>
                  <a:pt x="1918" y="1146"/>
                  <a:pt x="1918" y="1146"/>
                  <a:pt x="1918" y="1146"/>
                </a:cubicBezTo>
                <a:cubicBezTo>
                  <a:pt x="1917" y="1145"/>
                  <a:pt x="1917" y="1145"/>
                  <a:pt x="1917" y="1145"/>
                </a:cubicBezTo>
                <a:cubicBezTo>
                  <a:pt x="1918" y="1144"/>
                  <a:pt x="1918" y="1144"/>
                  <a:pt x="1918" y="1144"/>
                </a:cubicBezTo>
                <a:cubicBezTo>
                  <a:pt x="1918" y="1142"/>
                  <a:pt x="1918" y="1142"/>
                  <a:pt x="1918" y="1142"/>
                </a:cubicBezTo>
                <a:cubicBezTo>
                  <a:pt x="1918" y="1141"/>
                  <a:pt x="1918" y="1141"/>
                  <a:pt x="1918" y="1141"/>
                </a:cubicBezTo>
                <a:cubicBezTo>
                  <a:pt x="1917" y="1141"/>
                  <a:pt x="1917" y="1141"/>
                  <a:pt x="1917" y="1141"/>
                </a:cubicBezTo>
                <a:cubicBezTo>
                  <a:pt x="1917" y="1140"/>
                  <a:pt x="1917" y="1140"/>
                  <a:pt x="1917" y="1140"/>
                </a:cubicBezTo>
                <a:cubicBezTo>
                  <a:pt x="1915" y="1138"/>
                  <a:pt x="1915" y="1138"/>
                  <a:pt x="1915" y="1138"/>
                </a:cubicBezTo>
                <a:cubicBezTo>
                  <a:pt x="1913" y="1138"/>
                  <a:pt x="1913" y="1138"/>
                  <a:pt x="1913" y="1138"/>
                </a:cubicBezTo>
                <a:cubicBezTo>
                  <a:pt x="1909" y="1134"/>
                  <a:pt x="1909" y="1134"/>
                  <a:pt x="1909" y="1134"/>
                </a:cubicBezTo>
                <a:cubicBezTo>
                  <a:pt x="1909" y="1133"/>
                  <a:pt x="1909" y="1133"/>
                  <a:pt x="1909" y="1133"/>
                </a:cubicBezTo>
                <a:cubicBezTo>
                  <a:pt x="1908" y="1130"/>
                  <a:pt x="1908" y="1130"/>
                  <a:pt x="1908" y="1130"/>
                </a:cubicBezTo>
                <a:cubicBezTo>
                  <a:pt x="1907" y="1129"/>
                  <a:pt x="1907" y="1129"/>
                  <a:pt x="1907" y="1129"/>
                </a:cubicBezTo>
                <a:cubicBezTo>
                  <a:pt x="1908" y="1127"/>
                  <a:pt x="1908" y="1127"/>
                  <a:pt x="1908" y="1127"/>
                </a:cubicBezTo>
                <a:cubicBezTo>
                  <a:pt x="1907" y="1126"/>
                  <a:pt x="1907" y="1126"/>
                  <a:pt x="1907" y="1126"/>
                </a:cubicBezTo>
                <a:cubicBezTo>
                  <a:pt x="1907" y="1124"/>
                  <a:pt x="1907" y="1124"/>
                  <a:pt x="1907" y="1124"/>
                </a:cubicBezTo>
                <a:cubicBezTo>
                  <a:pt x="1906" y="1123"/>
                  <a:pt x="1906" y="1123"/>
                  <a:pt x="1906" y="1123"/>
                </a:cubicBezTo>
                <a:cubicBezTo>
                  <a:pt x="1907" y="1123"/>
                  <a:pt x="1907" y="1123"/>
                  <a:pt x="1907" y="1123"/>
                </a:cubicBezTo>
                <a:cubicBezTo>
                  <a:pt x="1906" y="1120"/>
                  <a:pt x="1906" y="1120"/>
                  <a:pt x="1906" y="1120"/>
                </a:cubicBezTo>
                <a:cubicBezTo>
                  <a:pt x="1905" y="1118"/>
                  <a:pt x="1905" y="1118"/>
                  <a:pt x="1905" y="1118"/>
                </a:cubicBezTo>
                <a:cubicBezTo>
                  <a:pt x="1907" y="1117"/>
                  <a:pt x="1907" y="1117"/>
                  <a:pt x="1907" y="1117"/>
                </a:cubicBezTo>
                <a:cubicBezTo>
                  <a:pt x="1907" y="1114"/>
                  <a:pt x="1907" y="1114"/>
                  <a:pt x="1907" y="1114"/>
                </a:cubicBezTo>
                <a:cubicBezTo>
                  <a:pt x="1905" y="1113"/>
                  <a:pt x="1905" y="1113"/>
                  <a:pt x="1905" y="1113"/>
                </a:cubicBezTo>
                <a:cubicBezTo>
                  <a:pt x="1905" y="1109"/>
                  <a:pt x="1905" y="1109"/>
                  <a:pt x="1905" y="1109"/>
                </a:cubicBezTo>
                <a:cubicBezTo>
                  <a:pt x="1906" y="1107"/>
                  <a:pt x="1906" y="1107"/>
                  <a:pt x="1906" y="1107"/>
                </a:cubicBezTo>
                <a:cubicBezTo>
                  <a:pt x="1907" y="1106"/>
                  <a:pt x="1907" y="1106"/>
                  <a:pt x="1907" y="1106"/>
                </a:cubicBezTo>
                <a:cubicBezTo>
                  <a:pt x="1908" y="1106"/>
                  <a:pt x="1908" y="1106"/>
                  <a:pt x="1908" y="1106"/>
                </a:cubicBezTo>
                <a:cubicBezTo>
                  <a:pt x="1908" y="1105"/>
                  <a:pt x="1908" y="1105"/>
                  <a:pt x="1908" y="1105"/>
                </a:cubicBezTo>
                <a:cubicBezTo>
                  <a:pt x="1907" y="1101"/>
                  <a:pt x="1907" y="1101"/>
                  <a:pt x="1907" y="1101"/>
                </a:cubicBezTo>
                <a:cubicBezTo>
                  <a:pt x="1906" y="1101"/>
                  <a:pt x="1906" y="1101"/>
                  <a:pt x="1906" y="1101"/>
                </a:cubicBezTo>
                <a:cubicBezTo>
                  <a:pt x="1904" y="1099"/>
                  <a:pt x="1904" y="1099"/>
                  <a:pt x="1904" y="1099"/>
                </a:cubicBezTo>
                <a:cubicBezTo>
                  <a:pt x="1901" y="1096"/>
                  <a:pt x="1901" y="1096"/>
                  <a:pt x="1901" y="1096"/>
                </a:cubicBezTo>
                <a:cubicBezTo>
                  <a:pt x="1901" y="1094"/>
                  <a:pt x="1901" y="1094"/>
                  <a:pt x="1901" y="1094"/>
                </a:cubicBezTo>
                <a:cubicBezTo>
                  <a:pt x="1902" y="1090"/>
                  <a:pt x="1902" y="1090"/>
                  <a:pt x="1902" y="1090"/>
                </a:cubicBezTo>
                <a:cubicBezTo>
                  <a:pt x="1905" y="1083"/>
                  <a:pt x="1905" y="1083"/>
                  <a:pt x="1905" y="1083"/>
                </a:cubicBezTo>
                <a:cubicBezTo>
                  <a:pt x="1905" y="1082"/>
                  <a:pt x="1905" y="1082"/>
                  <a:pt x="1905" y="1082"/>
                </a:cubicBezTo>
                <a:cubicBezTo>
                  <a:pt x="1905" y="1081"/>
                  <a:pt x="1905" y="1081"/>
                  <a:pt x="1905" y="1081"/>
                </a:cubicBezTo>
                <a:cubicBezTo>
                  <a:pt x="1905" y="1080"/>
                  <a:pt x="1905" y="1080"/>
                  <a:pt x="1905" y="1080"/>
                </a:cubicBezTo>
                <a:cubicBezTo>
                  <a:pt x="1905" y="1080"/>
                  <a:pt x="1905" y="1080"/>
                  <a:pt x="1905" y="1080"/>
                </a:cubicBezTo>
                <a:cubicBezTo>
                  <a:pt x="1906" y="1080"/>
                  <a:pt x="1906" y="1080"/>
                  <a:pt x="1906" y="1080"/>
                </a:cubicBezTo>
                <a:cubicBezTo>
                  <a:pt x="1908" y="1079"/>
                  <a:pt x="1908" y="1079"/>
                  <a:pt x="1908" y="1079"/>
                </a:cubicBezTo>
                <a:cubicBezTo>
                  <a:pt x="1912" y="1074"/>
                  <a:pt x="1912" y="1074"/>
                  <a:pt x="1912" y="1074"/>
                </a:cubicBezTo>
                <a:cubicBezTo>
                  <a:pt x="1913" y="1071"/>
                  <a:pt x="1913" y="1071"/>
                  <a:pt x="1913" y="1071"/>
                </a:cubicBezTo>
                <a:cubicBezTo>
                  <a:pt x="1913" y="1068"/>
                  <a:pt x="1913" y="1068"/>
                  <a:pt x="1913" y="1068"/>
                </a:cubicBezTo>
                <a:cubicBezTo>
                  <a:pt x="1915" y="1066"/>
                  <a:pt x="1915" y="1066"/>
                  <a:pt x="1915" y="1066"/>
                </a:cubicBezTo>
                <a:cubicBezTo>
                  <a:pt x="1916" y="1064"/>
                  <a:pt x="1916" y="1064"/>
                  <a:pt x="1916" y="1064"/>
                </a:cubicBezTo>
                <a:cubicBezTo>
                  <a:pt x="1916" y="1063"/>
                  <a:pt x="1916" y="1063"/>
                  <a:pt x="1916" y="1063"/>
                </a:cubicBezTo>
                <a:cubicBezTo>
                  <a:pt x="1916" y="1062"/>
                  <a:pt x="1916" y="1062"/>
                  <a:pt x="1916" y="1062"/>
                </a:cubicBezTo>
                <a:cubicBezTo>
                  <a:pt x="1917" y="1060"/>
                  <a:pt x="1917" y="1060"/>
                  <a:pt x="1917" y="1060"/>
                </a:cubicBezTo>
                <a:cubicBezTo>
                  <a:pt x="1917" y="1060"/>
                  <a:pt x="1917" y="1060"/>
                  <a:pt x="1917" y="1060"/>
                </a:cubicBezTo>
                <a:cubicBezTo>
                  <a:pt x="1919" y="1059"/>
                  <a:pt x="1919" y="1059"/>
                  <a:pt x="1919" y="1059"/>
                </a:cubicBezTo>
                <a:cubicBezTo>
                  <a:pt x="1922" y="1059"/>
                  <a:pt x="1922" y="1059"/>
                  <a:pt x="1922" y="1059"/>
                </a:cubicBezTo>
                <a:cubicBezTo>
                  <a:pt x="1924" y="1057"/>
                  <a:pt x="1924" y="1057"/>
                  <a:pt x="1924" y="1057"/>
                </a:cubicBezTo>
                <a:cubicBezTo>
                  <a:pt x="1927" y="1055"/>
                  <a:pt x="1927" y="1055"/>
                  <a:pt x="1927" y="1055"/>
                </a:cubicBezTo>
                <a:cubicBezTo>
                  <a:pt x="1926" y="1054"/>
                  <a:pt x="1926" y="1054"/>
                  <a:pt x="1926" y="1054"/>
                </a:cubicBezTo>
                <a:cubicBezTo>
                  <a:pt x="1928" y="1053"/>
                  <a:pt x="1928" y="1053"/>
                  <a:pt x="1928" y="1053"/>
                </a:cubicBezTo>
                <a:cubicBezTo>
                  <a:pt x="1928" y="1053"/>
                  <a:pt x="1928" y="1053"/>
                  <a:pt x="1928" y="1053"/>
                </a:cubicBezTo>
                <a:cubicBezTo>
                  <a:pt x="1932" y="1049"/>
                  <a:pt x="1932" y="1049"/>
                  <a:pt x="1932" y="1049"/>
                </a:cubicBezTo>
                <a:cubicBezTo>
                  <a:pt x="1932" y="1048"/>
                  <a:pt x="1932" y="1048"/>
                  <a:pt x="1932" y="1048"/>
                </a:cubicBezTo>
                <a:cubicBezTo>
                  <a:pt x="1932" y="1048"/>
                  <a:pt x="1932" y="1048"/>
                  <a:pt x="1932" y="1048"/>
                </a:cubicBezTo>
                <a:cubicBezTo>
                  <a:pt x="1940" y="1038"/>
                  <a:pt x="1940" y="1038"/>
                  <a:pt x="1940" y="1038"/>
                </a:cubicBezTo>
                <a:cubicBezTo>
                  <a:pt x="1941" y="1036"/>
                  <a:pt x="1941" y="1036"/>
                  <a:pt x="1941" y="1036"/>
                </a:cubicBezTo>
                <a:cubicBezTo>
                  <a:pt x="1943" y="1034"/>
                  <a:pt x="1943" y="1034"/>
                  <a:pt x="1943" y="1034"/>
                </a:cubicBezTo>
                <a:cubicBezTo>
                  <a:pt x="1945" y="1034"/>
                  <a:pt x="1945" y="1034"/>
                  <a:pt x="1945" y="1034"/>
                </a:cubicBezTo>
                <a:cubicBezTo>
                  <a:pt x="1946" y="1032"/>
                  <a:pt x="1946" y="1032"/>
                  <a:pt x="1946" y="1032"/>
                </a:cubicBezTo>
                <a:cubicBezTo>
                  <a:pt x="1947" y="1032"/>
                  <a:pt x="1947" y="1032"/>
                  <a:pt x="1947" y="1032"/>
                </a:cubicBezTo>
                <a:cubicBezTo>
                  <a:pt x="1953" y="1025"/>
                  <a:pt x="1953" y="1025"/>
                  <a:pt x="1953" y="1025"/>
                </a:cubicBezTo>
                <a:cubicBezTo>
                  <a:pt x="1954" y="1025"/>
                  <a:pt x="1954" y="1025"/>
                  <a:pt x="1954" y="1025"/>
                </a:cubicBezTo>
                <a:cubicBezTo>
                  <a:pt x="1961" y="1018"/>
                  <a:pt x="1961" y="1018"/>
                  <a:pt x="1961" y="1018"/>
                </a:cubicBezTo>
                <a:cubicBezTo>
                  <a:pt x="1965" y="1015"/>
                  <a:pt x="1965" y="1015"/>
                  <a:pt x="1965" y="1015"/>
                </a:cubicBezTo>
                <a:cubicBezTo>
                  <a:pt x="1968" y="1013"/>
                  <a:pt x="1968" y="1013"/>
                  <a:pt x="1968" y="1013"/>
                </a:cubicBezTo>
                <a:cubicBezTo>
                  <a:pt x="1971" y="1012"/>
                  <a:pt x="1971" y="1012"/>
                  <a:pt x="1971" y="1012"/>
                </a:cubicBezTo>
                <a:cubicBezTo>
                  <a:pt x="1976" y="1008"/>
                  <a:pt x="1976" y="1008"/>
                  <a:pt x="1976" y="1008"/>
                </a:cubicBezTo>
                <a:cubicBezTo>
                  <a:pt x="1987" y="998"/>
                  <a:pt x="1987" y="998"/>
                  <a:pt x="1987" y="998"/>
                </a:cubicBezTo>
                <a:cubicBezTo>
                  <a:pt x="1993" y="992"/>
                  <a:pt x="1993" y="992"/>
                  <a:pt x="1993" y="992"/>
                </a:cubicBezTo>
                <a:cubicBezTo>
                  <a:pt x="1996" y="989"/>
                  <a:pt x="1996" y="989"/>
                  <a:pt x="1996" y="989"/>
                </a:cubicBezTo>
                <a:cubicBezTo>
                  <a:pt x="1996" y="987"/>
                  <a:pt x="1996" y="987"/>
                  <a:pt x="1996" y="987"/>
                </a:cubicBezTo>
                <a:cubicBezTo>
                  <a:pt x="2003" y="977"/>
                  <a:pt x="2003" y="977"/>
                  <a:pt x="2003" y="977"/>
                </a:cubicBezTo>
                <a:cubicBezTo>
                  <a:pt x="2003" y="976"/>
                  <a:pt x="2003" y="976"/>
                  <a:pt x="2003" y="976"/>
                </a:cubicBezTo>
                <a:cubicBezTo>
                  <a:pt x="2007" y="970"/>
                  <a:pt x="2007" y="970"/>
                  <a:pt x="2007" y="970"/>
                </a:cubicBezTo>
                <a:cubicBezTo>
                  <a:pt x="2007" y="967"/>
                  <a:pt x="2007" y="967"/>
                  <a:pt x="2007" y="967"/>
                </a:cubicBezTo>
                <a:cubicBezTo>
                  <a:pt x="2013" y="956"/>
                  <a:pt x="2013" y="956"/>
                  <a:pt x="2013" y="956"/>
                </a:cubicBezTo>
                <a:cubicBezTo>
                  <a:pt x="2014" y="955"/>
                  <a:pt x="2014" y="955"/>
                  <a:pt x="2014" y="955"/>
                </a:cubicBezTo>
                <a:cubicBezTo>
                  <a:pt x="2013" y="954"/>
                  <a:pt x="2013" y="954"/>
                  <a:pt x="2013" y="954"/>
                </a:cubicBezTo>
                <a:cubicBezTo>
                  <a:pt x="2013" y="952"/>
                  <a:pt x="2013" y="952"/>
                  <a:pt x="2013" y="952"/>
                </a:cubicBezTo>
                <a:cubicBezTo>
                  <a:pt x="2016" y="950"/>
                  <a:pt x="2016" y="950"/>
                  <a:pt x="2016" y="950"/>
                </a:cubicBezTo>
                <a:cubicBezTo>
                  <a:pt x="2017" y="950"/>
                  <a:pt x="2017" y="950"/>
                  <a:pt x="2017" y="950"/>
                </a:cubicBezTo>
                <a:cubicBezTo>
                  <a:pt x="2018" y="948"/>
                  <a:pt x="2018" y="948"/>
                  <a:pt x="2018" y="948"/>
                </a:cubicBezTo>
                <a:cubicBezTo>
                  <a:pt x="2020" y="943"/>
                  <a:pt x="2020" y="943"/>
                  <a:pt x="2020" y="943"/>
                </a:cubicBezTo>
                <a:cubicBezTo>
                  <a:pt x="2024" y="938"/>
                  <a:pt x="2024" y="938"/>
                  <a:pt x="2024" y="938"/>
                </a:cubicBezTo>
                <a:cubicBezTo>
                  <a:pt x="2024" y="936"/>
                  <a:pt x="2024" y="936"/>
                  <a:pt x="2024" y="936"/>
                </a:cubicBezTo>
                <a:cubicBezTo>
                  <a:pt x="2024" y="935"/>
                  <a:pt x="2024" y="935"/>
                  <a:pt x="2024" y="935"/>
                </a:cubicBezTo>
                <a:cubicBezTo>
                  <a:pt x="2025" y="932"/>
                  <a:pt x="2025" y="932"/>
                  <a:pt x="2025" y="932"/>
                </a:cubicBezTo>
                <a:cubicBezTo>
                  <a:pt x="2024" y="931"/>
                  <a:pt x="2024" y="931"/>
                  <a:pt x="2024" y="931"/>
                </a:cubicBezTo>
                <a:cubicBezTo>
                  <a:pt x="2025" y="929"/>
                  <a:pt x="2025" y="929"/>
                  <a:pt x="2025" y="929"/>
                </a:cubicBezTo>
                <a:cubicBezTo>
                  <a:pt x="2026" y="928"/>
                  <a:pt x="2026" y="928"/>
                  <a:pt x="2026" y="928"/>
                </a:cubicBezTo>
                <a:cubicBezTo>
                  <a:pt x="2028" y="928"/>
                  <a:pt x="2028" y="928"/>
                  <a:pt x="2028" y="928"/>
                </a:cubicBezTo>
                <a:cubicBezTo>
                  <a:pt x="2028" y="929"/>
                  <a:pt x="2028" y="929"/>
                  <a:pt x="2028" y="929"/>
                </a:cubicBezTo>
                <a:cubicBezTo>
                  <a:pt x="2028" y="928"/>
                  <a:pt x="2028" y="928"/>
                  <a:pt x="2028" y="928"/>
                </a:cubicBezTo>
                <a:cubicBezTo>
                  <a:pt x="2028" y="927"/>
                  <a:pt x="2028" y="927"/>
                  <a:pt x="2028" y="927"/>
                </a:cubicBezTo>
                <a:cubicBezTo>
                  <a:pt x="2027" y="927"/>
                  <a:pt x="2027" y="927"/>
                  <a:pt x="2027" y="927"/>
                </a:cubicBezTo>
                <a:cubicBezTo>
                  <a:pt x="2027" y="927"/>
                  <a:pt x="2027" y="927"/>
                  <a:pt x="2027" y="927"/>
                </a:cubicBezTo>
                <a:cubicBezTo>
                  <a:pt x="2026" y="928"/>
                  <a:pt x="2026" y="928"/>
                  <a:pt x="2026" y="928"/>
                </a:cubicBezTo>
                <a:cubicBezTo>
                  <a:pt x="2027" y="926"/>
                  <a:pt x="2027" y="926"/>
                  <a:pt x="2027" y="926"/>
                </a:cubicBezTo>
                <a:cubicBezTo>
                  <a:pt x="2026" y="924"/>
                  <a:pt x="2026" y="924"/>
                  <a:pt x="2026" y="924"/>
                </a:cubicBezTo>
                <a:cubicBezTo>
                  <a:pt x="2026" y="923"/>
                  <a:pt x="2026" y="923"/>
                  <a:pt x="2026" y="923"/>
                </a:cubicBezTo>
                <a:cubicBezTo>
                  <a:pt x="2026" y="921"/>
                  <a:pt x="2026" y="921"/>
                  <a:pt x="2026" y="921"/>
                </a:cubicBezTo>
                <a:cubicBezTo>
                  <a:pt x="2027" y="920"/>
                  <a:pt x="2027" y="920"/>
                  <a:pt x="2027" y="920"/>
                </a:cubicBezTo>
                <a:cubicBezTo>
                  <a:pt x="2027" y="919"/>
                  <a:pt x="2027" y="919"/>
                  <a:pt x="2027" y="919"/>
                </a:cubicBezTo>
                <a:cubicBezTo>
                  <a:pt x="2026" y="919"/>
                  <a:pt x="2026" y="919"/>
                  <a:pt x="2026" y="919"/>
                </a:cubicBezTo>
                <a:cubicBezTo>
                  <a:pt x="2026" y="919"/>
                  <a:pt x="2026" y="919"/>
                  <a:pt x="2026" y="919"/>
                </a:cubicBezTo>
                <a:cubicBezTo>
                  <a:pt x="2026" y="918"/>
                  <a:pt x="2026" y="918"/>
                  <a:pt x="2026" y="918"/>
                </a:cubicBezTo>
                <a:cubicBezTo>
                  <a:pt x="2026" y="916"/>
                  <a:pt x="2026" y="916"/>
                  <a:pt x="2026" y="916"/>
                </a:cubicBezTo>
                <a:cubicBezTo>
                  <a:pt x="2027" y="914"/>
                  <a:pt x="2027" y="914"/>
                  <a:pt x="2027" y="914"/>
                </a:cubicBezTo>
                <a:cubicBezTo>
                  <a:pt x="2028" y="913"/>
                  <a:pt x="2028" y="913"/>
                  <a:pt x="2028" y="913"/>
                </a:cubicBezTo>
                <a:cubicBezTo>
                  <a:pt x="2028" y="912"/>
                  <a:pt x="2028" y="912"/>
                  <a:pt x="2028" y="912"/>
                </a:cubicBezTo>
                <a:cubicBezTo>
                  <a:pt x="2026" y="913"/>
                  <a:pt x="2026" y="913"/>
                  <a:pt x="2026" y="913"/>
                </a:cubicBezTo>
                <a:cubicBezTo>
                  <a:pt x="2024" y="912"/>
                  <a:pt x="2024" y="912"/>
                  <a:pt x="2024" y="912"/>
                </a:cubicBezTo>
                <a:cubicBezTo>
                  <a:pt x="2023" y="911"/>
                  <a:pt x="2023" y="911"/>
                  <a:pt x="2023" y="911"/>
                </a:cubicBezTo>
                <a:cubicBezTo>
                  <a:pt x="2023" y="911"/>
                  <a:pt x="2023" y="911"/>
                  <a:pt x="2023" y="911"/>
                </a:cubicBezTo>
                <a:cubicBezTo>
                  <a:pt x="2022" y="911"/>
                  <a:pt x="2022" y="911"/>
                  <a:pt x="2022" y="911"/>
                </a:cubicBezTo>
                <a:cubicBezTo>
                  <a:pt x="2021" y="912"/>
                  <a:pt x="2021" y="912"/>
                  <a:pt x="2021" y="912"/>
                </a:cubicBezTo>
                <a:cubicBezTo>
                  <a:pt x="2021" y="913"/>
                  <a:pt x="2021" y="913"/>
                  <a:pt x="2021" y="913"/>
                </a:cubicBezTo>
                <a:cubicBezTo>
                  <a:pt x="2020" y="914"/>
                  <a:pt x="2020" y="914"/>
                  <a:pt x="2020" y="914"/>
                </a:cubicBezTo>
                <a:cubicBezTo>
                  <a:pt x="2020" y="914"/>
                  <a:pt x="2020" y="914"/>
                  <a:pt x="2020" y="914"/>
                </a:cubicBezTo>
                <a:cubicBezTo>
                  <a:pt x="2018" y="916"/>
                  <a:pt x="2018" y="916"/>
                  <a:pt x="2018" y="916"/>
                </a:cubicBezTo>
                <a:cubicBezTo>
                  <a:pt x="2015" y="916"/>
                  <a:pt x="2015" y="916"/>
                  <a:pt x="2015" y="916"/>
                </a:cubicBezTo>
                <a:cubicBezTo>
                  <a:pt x="2014" y="917"/>
                  <a:pt x="2014" y="917"/>
                  <a:pt x="2014" y="917"/>
                </a:cubicBezTo>
                <a:cubicBezTo>
                  <a:pt x="2014" y="916"/>
                  <a:pt x="2014" y="916"/>
                  <a:pt x="2014" y="916"/>
                </a:cubicBezTo>
                <a:cubicBezTo>
                  <a:pt x="2011" y="916"/>
                  <a:pt x="2011" y="916"/>
                  <a:pt x="2011" y="916"/>
                </a:cubicBezTo>
                <a:cubicBezTo>
                  <a:pt x="2009" y="918"/>
                  <a:pt x="2009" y="918"/>
                  <a:pt x="2009" y="918"/>
                </a:cubicBezTo>
                <a:cubicBezTo>
                  <a:pt x="2004" y="919"/>
                  <a:pt x="2004" y="919"/>
                  <a:pt x="2004" y="919"/>
                </a:cubicBezTo>
                <a:cubicBezTo>
                  <a:pt x="2003" y="919"/>
                  <a:pt x="2003" y="919"/>
                  <a:pt x="2003" y="919"/>
                </a:cubicBezTo>
                <a:cubicBezTo>
                  <a:pt x="2002" y="918"/>
                  <a:pt x="2002" y="918"/>
                  <a:pt x="2002" y="918"/>
                </a:cubicBezTo>
                <a:cubicBezTo>
                  <a:pt x="1999" y="919"/>
                  <a:pt x="1999" y="919"/>
                  <a:pt x="1999" y="919"/>
                </a:cubicBezTo>
                <a:cubicBezTo>
                  <a:pt x="1996" y="920"/>
                  <a:pt x="1996" y="920"/>
                  <a:pt x="1996" y="920"/>
                </a:cubicBezTo>
                <a:cubicBezTo>
                  <a:pt x="1993" y="920"/>
                  <a:pt x="1993" y="920"/>
                  <a:pt x="1993" y="920"/>
                </a:cubicBezTo>
                <a:cubicBezTo>
                  <a:pt x="1992" y="920"/>
                  <a:pt x="1992" y="920"/>
                  <a:pt x="1992" y="920"/>
                </a:cubicBezTo>
                <a:cubicBezTo>
                  <a:pt x="1990" y="919"/>
                  <a:pt x="1990" y="919"/>
                  <a:pt x="1990" y="919"/>
                </a:cubicBezTo>
                <a:cubicBezTo>
                  <a:pt x="1988" y="920"/>
                  <a:pt x="1988" y="920"/>
                  <a:pt x="1988" y="920"/>
                </a:cubicBezTo>
                <a:cubicBezTo>
                  <a:pt x="1981" y="924"/>
                  <a:pt x="1981" y="924"/>
                  <a:pt x="1981" y="924"/>
                </a:cubicBezTo>
                <a:cubicBezTo>
                  <a:pt x="1979" y="924"/>
                  <a:pt x="1979" y="924"/>
                  <a:pt x="1979" y="924"/>
                </a:cubicBezTo>
                <a:cubicBezTo>
                  <a:pt x="1977" y="923"/>
                  <a:pt x="1977" y="923"/>
                  <a:pt x="1977" y="923"/>
                </a:cubicBezTo>
                <a:cubicBezTo>
                  <a:pt x="1976" y="923"/>
                  <a:pt x="1976" y="923"/>
                  <a:pt x="1976" y="923"/>
                </a:cubicBezTo>
                <a:cubicBezTo>
                  <a:pt x="1973" y="923"/>
                  <a:pt x="1973" y="923"/>
                  <a:pt x="1973" y="923"/>
                </a:cubicBezTo>
                <a:cubicBezTo>
                  <a:pt x="1972" y="923"/>
                  <a:pt x="1972" y="923"/>
                  <a:pt x="1972" y="923"/>
                </a:cubicBezTo>
                <a:cubicBezTo>
                  <a:pt x="1971" y="923"/>
                  <a:pt x="1971" y="923"/>
                  <a:pt x="1971" y="923"/>
                </a:cubicBezTo>
                <a:cubicBezTo>
                  <a:pt x="1968" y="926"/>
                  <a:pt x="1968" y="926"/>
                  <a:pt x="1968" y="926"/>
                </a:cubicBezTo>
                <a:cubicBezTo>
                  <a:pt x="1966" y="926"/>
                  <a:pt x="1966" y="926"/>
                  <a:pt x="1966" y="926"/>
                </a:cubicBezTo>
                <a:cubicBezTo>
                  <a:pt x="1964" y="927"/>
                  <a:pt x="1964" y="927"/>
                  <a:pt x="1964" y="927"/>
                </a:cubicBezTo>
                <a:cubicBezTo>
                  <a:pt x="1963" y="928"/>
                  <a:pt x="1963" y="928"/>
                  <a:pt x="1963" y="928"/>
                </a:cubicBezTo>
                <a:cubicBezTo>
                  <a:pt x="1960" y="929"/>
                  <a:pt x="1960" y="929"/>
                  <a:pt x="1960" y="929"/>
                </a:cubicBezTo>
                <a:cubicBezTo>
                  <a:pt x="1957" y="928"/>
                  <a:pt x="1957" y="928"/>
                  <a:pt x="1957" y="928"/>
                </a:cubicBezTo>
                <a:cubicBezTo>
                  <a:pt x="1955" y="926"/>
                  <a:pt x="1955" y="926"/>
                  <a:pt x="1955" y="926"/>
                </a:cubicBezTo>
                <a:cubicBezTo>
                  <a:pt x="1954" y="926"/>
                  <a:pt x="1954" y="926"/>
                  <a:pt x="1954" y="926"/>
                </a:cubicBezTo>
                <a:cubicBezTo>
                  <a:pt x="1953" y="924"/>
                  <a:pt x="1953" y="924"/>
                  <a:pt x="1953" y="924"/>
                </a:cubicBezTo>
                <a:cubicBezTo>
                  <a:pt x="1947" y="917"/>
                  <a:pt x="1947" y="917"/>
                  <a:pt x="1947" y="917"/>
                </a:cubicBezTo>
                <a:cubicBezTo>
                  <a:pt x="1946" y="917"/>
                  <a:pt x="1946" y="917"/>
                  <a:pt x="1946" y="917"/>
                </a:cubicBezTo>
                <a:cubicBezTo>
                  <a:pt x="1946" y="916"/>
                  <a:pt x="1946" y="916"/>
                  <a:pt x="1946" y="916"/>
                </a:cubicBezTo>
                <a:cubicBezTo>
                  <a:pt x="1945" y="915"/>
                  <a:pt x="1945" y="915"/>
                  <a:pt x="1945" y="915"/>
                </a:cubicBezTo>
                <a:cubicBezTo>
                  <a:pt x="1943" y="915"/>
                  <a:pt x="1943" y="915"/>
                  <a:pt x="1943" y="915"/>
                </a:cubicBezTo>
                <a:cubicBezTo>
                  <a:pt x="1941" y="916"/>
                  <a:pt x="1941" y="916"/>
                  <a:pt x="1941" y="916"/>
                </a:cubicBezTo>
                <a:cubicBezTo>
                  <a:pt x="1940" y="916"/>
                  <a:pt x="1940" y="916"/>
                  <a:pt x="1940" y="916"/>
                </a:cubicBezTo>
                <a:cubicBezTo>
                  <a:pt x="1939" y="914"/>
                  <a:pt x="1939" y="914"/>
                  <a:pt x="1939" y="914"/>
                </a:cubicBezTo>
                <a:cubicBezTo>
                  <a:pt x="1941" y="914"/>
                  <a:pt x="1941" y="914"/>
                  <a:pt x="1941" y="914"/>
                </a:cubicBezTo>
                <a:cubicBezTo>
                  <a:pt x="1942" y="913"/>
                  <a:pt x="1942" y="913"/>
                  <a:pt x="1942" y="913"/>
                </a:cubicBezTo>
                <a:cubicBezTo>
                  <a:pt x="1944" y="913"/>
                  <a:pt x="1944" y="913"/>
                  <a:pt x="1944" y="913"/>
                </a:cubicBezTo>
                <a:cubicBezTo>
                  <a:pt x="1946" y="911"/>
                  <a:pt x="1946" y="911"/>
                  <a:pt x="1946" y="911"/>
                </a:cubicBezTo>
                <a:cubicBezTo>
                  <a:pt x="1947" y="910"/>
                  <a:pt x="1947" y="910"/>
                  <a:pt x="1947" y="910"/>
                </a:cubicBezTo>
                <a:cubicBezTo>
                  <a:pt x="1946" y="907"/>
                  <a:pt x="1946" y="907"/>
                  <a:pt x="1946" y="907"/>
                </a:cubicBezTo>
                <a:cubicBezTo>
                  <a:pt x="1947" y="906"/>
                  <a:pt x="1947" y="906"/>
                  <a:pt x="1947" y="906"/>
                </a:cubicBezTo>
                <a:cubicBezTo>
                  <a:pt x="1946" y="906"/>
                  <a:pt x="1946" y="906"/>
                  <a:pt x="1946" y="906"/>
                </a:cubicBezTo>
                <a:cubicBezTo>
                  <a:pt x="1944" y="904"/>
                  <a:pt x="1944" y="904"/>
                  <a:pt x="1944" y="904"/>
                </a:cubicBezTo>
                <a:cubicBezTo>
                  <a:pt x="1944" y="903"/>
                  <a:pt x="1944" y="903"/>
                  <a:pt x="1944" y="903"/>
                </a:cubicBezTo>
                <a:cubicBezTo>
                  <a:pt x="1944" y="903"/>
                  <a:pt x="1944" y="903"/>
                  <a:pt x="1944" y="903"/>
                </a:cubicBezTo>
                <a:cubicBezTo>
                  <a:pt x="1943" y="903"/>
                  <a:pt x="1943" y="903"/>
                  <a:pt x="1943" y="903"/>
                </a:cubicBezTo>
                <a:cubicBezTo>
                  <a:pt x="1943" y="902"/>
                  <a:pt x="1943" y="902"/>
                  <a:pt x="1943" y="902"/>
                </a:cubicBezTo>
                <a:cubicBezTo>
                  <a:pt x="1942" y="903"/>
                  <a:pt x="1942" y="903"/>
                  <a:pt x="1942" y="903"/>
                </a:cubicBezTo>
                <a:cubicBezTo>
                  <a:pt x="1941" y="902"/>
                  <a:pt x="1941" y="902"/>
                  <a:pt x="1941" y="902"/>
                </a:cubicBezTo>
                <a:cubicBezTo>
                  <a:pt x="1940" y="902"/>
                  <a:pt x="1940" y="902"/>
                  <a:pt x="1940" y="902"/>
                </a:cubicBezTo>
                <a:cubicBezTo>
                  <a:pt x="1939" y="901"/>
                  <a:pt x="1939" y="901"/>
                  <a:pt x="1939" y="901"/>
                </a:cubicBezTo>
                <a:cubicBezTo>
                  <a:pt x="1939" y="900"/>
                  <a:pt x="1939" y="900"/>
                  <a:pt x="1939" y="900"/>
                </a:cubicBezTo>
                <a:cubicBezTo>
                  <a:pt x="1938" y="898"/>
                  <a:pt x="1938" y="898"/>
                  <a:pt x="1938" y="898"/>
                </a:cubicBezTo>
                <a:cubicBezTo>
                  <a:pt x="1937" y="898"/>
                  <a:pt x="1937" y="898"/>
                  <a:pt x="1937" y="898"/>
                </a:cubicBezTo>
                <a:cubicBezTo>
                  <a:pt x="1935" y="893"/>
                  <a:pt x="1935" y="893"/>
                  <a:pt x="1935" y="893"/>
                </a:cubicBezTo>
                <a:cubicBezTo>
                  <a:pt x="1934" y="893"/>
                  <a:pt x="1934" y="893"/>
                  <a:pt x="1934" y="893"/>
                </a:cubicBezTo>
                <a:cubicBezTo>
                  <a:pt x="1934" y="893"/>
                  <a:pt x="1934" y="893"/>
                  <a:pt x="1934" y="893"/>
                </a:cubicBezTo>
                <a:cubicBezTo>
                  <a:pt x="1933" y="893"/>
                  <a:pt x="1933" y="893"/>
                  <a:pt x="1933" y="893"/>
                </a:cubicBezTo>
                <a:cubicBezTo>
                  <a:pt x="1932" y="891"/>
                  <a:pt x="1932" y="891"/>
                  <a:pt x="1932" y="891"/>
                </a:cubicBezTo>
                <a:cubicBezTo>
                  <a:pt x="1930" y="890"/>
                  <a:pt x="1930" y="890"/>
                  <a:pt x="1930" y="890"/>
                </a:cubicBezTo>
                <a:cubicBezTo>
                  <a:pt x="1928" y="888"/>
                  <a:pt x="1928" y="888"/>
                  <a:pt x="1928" y="888"/>
                </a:cubicBezTo>
                <a:cubicBezTo>
                  <a:pt x="1925" y="884"/>
                  <a:pt x="1925" y="884"/>
                  <a:pt x="1925" y="884"/>
                </a:cubicBezTo>
                <a:cubicBezTo>
                  <a:pt x="1924" y="883"/>
                  <a:pt x="1924" y="883"/>
                  <a:pt x="1924" y="883"/>
                </a:cubicBezTo>
                <a:cubicBezTo>
                  <a:pt x="1921" y="882"/>
                  <a:pt x="1921" y="882"/>
                  <a:pt x="1921" y="882"/>
                </a:cubicBezTo>
                <a:cubicBezTo>
                  <a:pt x="1921" y="881"/>
                  <a:pt x="1921" y="881"/>
                  <a:pt x="1921" y="881"/>
                </a:cubicBezTo>
                <a:cubicBezTo>
                  <a:pt x="1919" y="879"/>
                  <a:pt x="1919" y="879"/>
                  <a:pt x="1919" y="879"/>
                </a:cubicBezTo>
                <a:cubicBezTo>
                  <a:pt x="1917" y="880"/>
                  <a:pt x="1917" y="880"/>
                  <a:pt x="1917" y="880"/>
                </a:cubicBezTo>
                <a:cubicBezTo>
                  <a:pt x="1917" y="879"/>
                  <a:pt x="1917" y="879"/>
                  <a:pt x="1917" y="879"/>
                </a:cubicBezTo>
                <a:cubicBezTo>
                  <a:pt x="1915" y="879"/>
                  <a:pt x="1915" y="879"/>
                  <a:pt x="1915" y="879"/>
                </a:cubicBezTo>
                <a:cubicBezTo>
                  <a:pt x="1914" y="880"/>
                  <a:pt x="1914" y="880"/>
                  <a:pt x="1914" y="880"/>
                </a:cubicBezTo>
                <a:cubicBezTo>
                  <a:pt x="1913" y="879"/>
                  <a:pt x="1913" y="879"/>
                  <a:pt x="1913" y="879"/>
                </a:cubicBezTo>
                <a:cubicBezTo>
                  <a:pt x="1911" y="876"/>
                  <a:pt x="1911" y="876"/>
                  <a:pt x="1911" y="876"/>
                </a:cubicBezTo>
                <a:cubicBezTo>
                  <a:pt x="1912" y="876"/>
                  <a:pt x="1912" y="876"/>
                  <a:pt x="1912" y="876"/>
                </a:cubicBezTo>
                <a:cubicBezTo>
                  <a:pt x="1910" y="873"/>
                  <a:pt x="1910" y="873"/>
                  <a:pt x="1910" y="873"/>
                </a:cubicBezTo>
                <a:cubicBezTo>
                  <a:pt x="1909" y="873"/>
                  <a:pt x="1909" y="873"/>
                  <a:pt x="1909" y="873"/>
                </a:cubicBezTo>
                <a:cubicBezTo>
                  <a:pt x="1909" y="875"/>
                  <a:pt x="1909" y="875"/>
                  <a:pt x="1909" y="875"/>
                </a:cubicBezTo>
                <a:cubicBezTo>
                  <a:pt x="1910" y="875"/>
                  <a:pt x="1910" y="875"/>
                  <a:pt x="1910" y="875"/>
                </a:cubicBezTo>
                <a:cubicBezTo>
                  <a:pt x="1910" y="878"/>
                  <a:pt x="1910" y="878"/>
                  <a:pt x="1910" y="878"/>
                </a:cubicBezTo>
                <a:cubicBezTo>
                  <a:pt x="1908" y="878"/>
                  <a:pt x="1908" y="878"/>
                  <a:pt x="1908" y="878"/>
                </a:cubicBezTo>
                <a:cubicBezTo>
                  <a:pt x="1908" y="874"/>
                  <a:pt x="1908" y="874"/>
                  <a:pt x="1908" y="874"/>
                </a:cubicBezTo>
                <a:cubicBezTo>
                  <a:pt x="1907" y="872"/>
                  <a:pt x="1907" y="872"/>
                  <a:pt x="1907" y="872"/>
                </a:cubicBezTo>
                <a:cubicBezTo>
                  <a:pt x="1905" y="872"/>
                  <a:pt x="1905" y="872"/>
                  <a:pt x="1905" y="872"/>
                </a:cubicBezTo>
                <a:cubicBezTo>
                  <a:pt x="1905" y="871"/>
                  <a:pt x="1905" y="871"/>
                  <a:pt x="1905" y="871"/>
                </a:cubicBezTo>
                <a:cubicBezTo>
                  <a:pt x="1905" y="868"/>
                  <a:pt x="1905" y="868"/>
                  <a:pt x="1905" y="868"/>
                </a:cubicBezTo>
                <a:cubicBezTo>
                  <a:pt x="1904" y="868"/>
                  <a:pt x="1904" y="868"/>
                  <a:pt x="1904" y="868"/>
                </a:cubicBezTo>
                <a:cubicBezTo>
                  <a:pt x="1903" y="861"/>
                  <a:pt x="1903" y="861"/>
                  <a:pt x="1903" y="861"/>
                </a:cubicBezTo>
                <a:cubicBezTo>
                  <a:pt x="1899" y="850"/>
                  <a:pt x="1899" y="850"/>
                  <a:pt x="1899" y="850"/>
                </a:cubicBezTo>
                <a:cubicBezTo>
                  <a:pt x="1896" y="847"/>
                  <a:pt x="1896" y="847"/>
                  <a:pt x="1896" y="847"/>
                </a:cubicBezTo>
                <a:cubicBezTo>
                  <a:pt x="1895" y="847"/>
                  <a:pt x="1895" y="847"/>
                  <a:pt x="1895" y="847"/>
                </a:cubicBezTo>
                <a:cubicBezTo>
                  <a:pt x="1895" y="846"/>
                  <a:pt x="1895" y="846"/>
                  <a:pt x="1895" y="846"/>
                </a:cubicBezTo>
                <a:cubicBezTo>
                  <a:pt x="1893" y="845"/>
                  <a:pt x="1893" y="845"/>
                  <a:pt x="1893" y="845"/>
                </a:cubicBezTo>
                <a:cubicBezTo>
                  <a:pt x="1891" y="845"/>
                  <a:pt x="1891" y="845"/>
                  <a:pt x="1891" y="845"/>
                </a:cubicBezTo>
                <a:cubicBezTo>
                  <a:pt x="1891" y="843"/>
                  <a:pt x="1891" y="843"/>
                  <a:pt x="1891" y="843"/>
                </a:cubicBezTo>
                <a:cubicBezTo>
                  <a:pt x="1887" y="840"/>
                  <a:pt x="1887" y="840"/>
                  <a:pt x="1887" y="840"/>
                </a:cubicBezTo>
                <a:cubicBezTo>
                  <a:pt x="1885" y="839"/>
                  <a:pt x="1885" y="839"/>
                  <a:pt x="1885" y="839"/>
                </a:cubicBezTo>
                <a:cubicBezTo>
                  <a:pt x="1883" y="836"/>
                  <a:pt x="1883" y="836"/>
                  <a:pt x="1883" y="836"/>
                </a:cubicBezTo>
                <a:cubicBezTo>
                  <a:pt x="1882" y="831"/>
                  <a:pt x="1882" y="831"/>
                  <a:pt x="1882" y="831"/>
                </a:cubicBezTo>
                <a:cubicBezTo>
                  <a:pt x="1882" y="828"/>
                  <a:pt x="1882" y="828"/>
                  <a:pt x="1882" y="828"/>
                </a:cubicBezTo>
                <a:cubicBezTo>
                  <a:pt x="1882" y="824"/>
                  <a:pt x="1882" y="824"/>
                  <a:pt x="1882" y="824"/>
                </a:cubicBezTo>
                <a:cubicBezTo>
                  <a:pt x="1879" y="816"/>
                  <a:pt x="1879" y="816"/>
                  <a:pt x="1879" y="816"/>
                </a:cubicBezTo>
                <a:cubicBezTo>
                  <a:pt x="1879" y="815"/>
                  <a:pt x="1879" y="815"/>
                  <a:pt x="1879" y="815"/>
                </a:cubicBezTo>
                <a:cubicBezTo>
                  <a:pt x="1879" y="814"/>
                  <a:pt x="1879" y="814"/>
                  <a:pt x="1879" y="814"/>
                </a:cubicBezTo>
                <a:cubicBezTo>
                  <a:pt x="1880" y="815"/>
                  <a:pt x="1880" y="815"/>
                  <a:pt x="1880" y="815"/>
                </a:cubicBezTo>
                <a:cubicBezTo>
                  <a:pt x="1881" y="816"/>
                  <a:pt x="1881" y="816"/>
                  <a:pt x="1881" y="816"/>
                </a:cubicBezTo>
                <a:cubicBezTo>
                  <a:pt x="1881" y="816"/>
                  <a:pt x="1881" y="816"/>
                  <a:pt x="1881" y="816"/>
                </a:cubicBezTo>
                <a:cubicBezTo>
                  <a:pt x="1881" y="815"/>
                  <a:pt x="1881" y="815"/>
                  <a:pt x="1881" y="815"/>
                </a:cubicBezTo>
                <a:cubicBezTo>
                  <a:pt x="1879" y="813"/>
                  <a:pt x="1879" y="813"/>
                  <a:pt x="1879" y="813"/>
                </a:cubicBezTo>
                <a:cubicBezTo>
                  <a:pt x="1878" y="810"/>
                  <a:pt x="1878" y="810"/>
                  <a:pt x="1878" y="810"/>
                </a:cubicBezTo>
                <a:cubicBezTo>
                  <a:pt x="1878" y="809"/>
                  <a:pt x="1878" y="809"/>
                  <a:pt x="1878" y="809"/>
                </a:cubicBezTo>
                <a:cubicBezTo>
                  <a:pt x="1878" y="809"/>
                  <a:pt x="1878" y="809"/>
                  <a:pt x="1878" y="809"/>
                </a:cubicBezTo>
                <a:cubicBezTo>
                  <a:pt x="1878" y="808"/>
                  <a:pt x="1878" y="808"/>
                  <a:pt x="1878" y="808"/>
                </a:cubicBezTo>
                <a:cubicBezTo>
                  <a:pt x="1878" y="808"/>
                  <a:pt x="1878" y="808"/>
                  <a:pt x="1878" y="808"/>
                </a:cubicBezTo>
                <a:cubicBezTo>
                  <a:pt x="1877" y="807"/>
                  <a:pt x="1877" y="807"/>
                  <a:pt x="1877" y="807"/>
                </a:cubicBezTo>
                <a:cubicBezTo>
                  <a:pt x="1878" y="806"/>
                  <a:pt x="1878" y="806"/>
                  <a:pt x="1878" y="806"/>
                </a:cubicBezTo>
                <a:cubicBezTo>
                  <a:pt x="1878" y="805"/>
                  <a:pt x="1878" y="805"/>
                  <a:pt x="1878" y="805"/>
                </a:cubicBezTo>
                <a:cubicBezTo>
                  <a:pt x="1878" y="805"/>
                  <a:pt x="1878" y="805"/>
                  <a:pt x="1878" y="805"/>
                </a:cubicBezTo>
                <a:cubicBezTo>
                  <a:pt x="1876" y="804"/>
                  <a:pt x="1876" y="804"/>
                  <a:pt x="1876" y="804"/>
                </a:cubicBezTo>
                <a:cubicBezTo>
                  <a:pt x="1874" y="802"/>
                  <a:pt x="1874" y="802"/>
                  <a:pt x="1874" y="802"/>
                </a:cubicBezTo>
                <a:cubicBezTo>
                  <a:pt x="1873" y="801"/>
                  <a:pt x="1873" y="801"/>
                  <a:pt x="1873" y="801"/>
                </a:cubicBezTo>
                <a:cubicBezTo>
                  <a:pt x="1871" y="800"/>
                  <a:pt x="1871" y="800"/>
                  <a:pt x="1871" y="800"/>
                </a:cubicBezTo>
                <a:cubicBezTo>
                  <a:pt x="1870" y="797"/>
                  <a:pt x="1870" y="797"/>
                  <a:pt x="1870" y="797"/>
                </a:cubicBezTo>
                <a:cubicBezTo>
                  <a:pt x="1868" y="798"/>
                  <a:pt x="1868" y="798"/>
                  <a:pt x="1868" y="798"/>
                </a:cubicBezTo>
                <a:cubicBezTo>
                  <a:pt x="1867" y="798"/>
                  <a:pt x="1867" y="798"/>
                  <a:pt x="1867" y="798"/>
                </a:cubicBezTo>
                <a:cubicBezTo>
                  <a:pt x="1863" y="796"/>
                  <a:pt x="1863" y="796"/>
                  <a:pt x="1863" y="796"/>
                </a:cubicBezTo>
                <a:cubicBezTo>
                  <a:pt x="1862" y="791"/>
                  <a:pt x="1862" y="791"/>
                  <a:pt x="1862" y="791"/>
                </a:cubicBezTo>
                <a:cubicBezTo>
                  <a:pt x="1862" y="789"/>
                  <a:pt x="1862" y="789"/>
                  <a:pt x="1862" y="789"/>
                </a:cubicBezTo>
                <a:cubicBezTo>
                  <a:pt x="1862" y="787"/>
                  <a:pt x="1862" y="787"/>
                  <a:pt x="1862" y="787"/>
                </a:cubicBezTo>
                <a:cubicBezTo>
                  <a:pt x="1861" y="785"/>
                  <a:pt x="1861" y="785"/>
                  <a:pt x="1861" y="785"/>
                </a:cubicBezTo>
                <a:cubicBezTo>
                  <a:pt x="1862" y="784"/>
                  <a:pt x="1862" y="784"/>
                  <a:pt x="1862" y="784"/>
                </a:cubicBezTo>
                <a:cubicBezTo>
                  <a:pt x="1862" y="785"/>
                  <a:pt x="1862" y="785"/>
                  <a:pt x="1862" y="785"/>
                </a:cubicBezTo>
                <a:cubicBezTo>
                  <a:pt x="1865" y="785"/>
                  <a:pt x="1865" y="785"/>
                  <a:pt x="1865" y="785"/>
                </a:cubicBezTo>
                <a:cubicBezTo>
                  <a:pt x="1864" y="784"/>
                  <a:pt x="1864" y="784"/>
                  <a:pt x="1864" y="784"/>
                </a:cubicBezTo>
                <a:cubicBezTo>
                  <a:pt x="1863" y="784"/>
                  <a:pt x="1863" y="784"/>
                  <a:pt x="1863" y="784"/>
                </a:cubicBezTo>
                <a:cubicBezTo>
                  <a:pt x="1862" y="781"/>
                  <a:pt x="1862" y="781"/>
                  <a:pt x="1862" y="781"/>
                </a:cubicBezTo>
                <a:cubicBezTo>
                  <a:pt x="1861" y="781"/>
                  <a:pt x="1861" y="781"/>
                  <a:pt x="1861" y="781"/>
                </a:cubicBezTo>
                <a:cubicBezTo>
                  <a:pt x="1861" y="782"/>
                  <a:pt x="1861" y="782"/>
                  <a:pt x="1861" y="782"/>
                </a:cubicBezTo>
                <a:cubicBezTo>
                  <a:pt x="1860" y="780"/>
                  <a:pt x="1860" y="780"/>
                  <a:pt x="1860" y="780"/>
                </a:cubicBezTo>
                <a:cubicBezTo>
                  <a:pt x="1859" y="777"/>
                  <a:pt x="1859" y="777"/>
                  <a:pt x="1859" y="777"/>
                </a:cubicBezTo>
                <a:cubicBezTo>
                  <a:pt x="1855" y="772"/>
                  <a:pt x="1855" y="772"/>
                  <a:pt x="1855" y="772"/>
                </a:cubicBezTo>
                <a:cubicBezTo>
                  <a:pt x="1853" y="770"/>
                  <a:pt x="1853" y="770"/>
                  <a:pt x="1853" y="770"/>
                </a:cubicBezTo>
                <a:cubicBezTo>
                  <a:pt x="1853" y="768"/>
                  <a:pt x="1853" y="768"/>
                  <a:pt x="1853" y="768"/>
                </a:cubicBezTo>
                <a:cubicBezTo>
                  <a:pt x="1846" y="758"/>
                  <a:pt x="1846" y="758"/>
                  <a:pt x="1846" y="758"/>
                </a:cubicBezTo>
                <a:cubicBezTo>
                  <a:pt x="1846" y="756"/>
                  <a:pt x="1846" y="756"/>
                  <a:pt x="1846" y="756"/>
                </a:cubicBezTo>
                <a:cubicBezTo>
                  <a:pt x="1845" y="754"/>
                  <a:pt x="1845" y="754"/>
                  <a:pt x="1845" y="754"/>
                </a:cubicBezTo>
                <a:cubicBezTo>
                  <a:pt x="1845" y="751"/>
                  <a:pt x="1845" y="751"/>
                  <a:pt x="1845" y="751"/>
                </a:cubicBezTo>
                <a:cubicBezTo>
                  <a:pt x="1844" y="749"/>
                  <a:pt x="1844" y="749"/>
                  <a:pt x="1844" y="749"/>
                </a:cubicBezTo>
                <a:cubicBezTo>
                  <a:pt x="1844" y="748"/>
                  <a:pt x="1844" y="748"/>
                  <a:pt x="1844" y="748"/>
                </a:cubicBezTo>
                <a:cubicBezTo>
                  <a:pt x="1840" y="744"/>
                  <a:pt x="1840" y="744"/>
                  <a:pt x="1840" y="744"/>
                </a:cubicBezTo>
                <a:cubicBezTo>
                  <a:pt x="1840" y="743"/>
                  <a:pt x="1840" y="743"/>
                  <a:pt x="1840" y="743"/>
                </a:cubicBezTo>
                <a:cubicBezTo>
                  <a:pt x="1841" y="741"/>
                  <a:pt x="1841" y="741"/>
                  <a:pt x="1841" y="741"/>
                </a:cubicBezTo>
                <a:cubicBezTo>
                  <a:pt x="1840" y="740"/>
                  <a:pt x="1840" y="740"/>
                  <a:pt x="1840" y="740"/>
                </a:cubicBezTo>
                <a:cubicBezTo>
                  <a:pt x="1834" y="735"/>
                  <a:pt x="1834" y="735"/>
                  <a:pt x="1834" y="735"/>
                </a:cubicBezTo>
                <a:cubicBezTo>
                  <a:pt x="1833" y="733"/>
                  <a:pt x="1833" y="733"/>
                  <a:pt x="1833" y="733"/>
                </a:cubicBezTo>
                <a:cubicBezTo>
                  <a:pt x="1830" y="729"/>
                  <a:pt x="1830" y="729"/>
                  <a:pt x="1830" y="729"/>
                </a:cubicBezTo>
                <a:cubicBezTo>
                  <a:pt x="1830" y="726"/>
                  <a:pt x="1830" y="726"/>
                  <a:pt x="1830" y="726"/>
                </a:cubicBezTo>
                <a:cubicBezTo>
                  <a:pt x="1827" y="724"/>
                  <a:pt x="1827" y="724"/>
                  <a:pt x="1827" y="724"/>
                </a:cubicBezTo>
                <a:cubicBezTo>
                  <a:pt x="1828" y="722"/>
                  <a:pt x="1828" y="722"/>
                  <a:pt x="1828" y="722"/>
                </a:cubicBezTo>
                <a:cubicBezTo>
                  <a:pt x="1828" y="721"/>
                  <a:pt x="1828" y="721"/>
                  <a:pt x="1828" y="721"/>
                </a:cubicBezTo>
                <a:cubicBezTo>
                  <a:pt x="1828" y="720"/>
                  <a:pt x="1828" y="720"/>
                  <a:pt x="1828" y="720"/>
                </a:cubicBezTo>
                <a:cubicBezTo>
                  <a:pt x="1828" y="721"/>
                  <a:pt x="1828" y="721"/>
                  <a:pt x="1828" y="721"/>
                </a:cubicBezTo>
                <a:cubicBezTo>
                  <a:pt x="1829" y="721"/>
                  <a:pt x="1829" y="721"/>
                  <a:pt x="1829" y="721"/>
                </a:cubicBezTo>
                <a:cubicBezTo>
                  <a:pt x="1830" y="723"/>
                  <a:pt x="1830" y="723"/>
                  <a:pt x="1830" y="723"/>
                </a:cubicBezTo>
                <a:cubicBezTo>
                  <a:pt x="1831" y="724"/>
                  <a:pt x="1831" y="724"/>
                  <a:pt x="1831" y="724"/>
                </a:cubicBezTo>
                <a:cubicBezTo>
                  <a:pt x="1831" y="726"/>
                  <a:pt x="1831" y="726"/>
                  <a:pt x="1831" y="726"/>
                </a:cubicBezTo>
                <a:cubicBezTo>
                  <a:pt x="1835" y="729"/>
                  <a:pt x="1835" y="729"/>
                  <a:pt x="1835" y="729"/>
                </a:cubicBezTo>
                <a:cubicBezTo>
                  <a:pt x="1835" y="731"/>
                  <a:pt x="1835" y="731"/>
                  <a:pt x="1835" y="731"/>
                </a:cubicBezTo>
                <a:cubicBezTo>
                  <a:pt x="1836" y="733"/>
                  <a:pt x="1836" y="733"/>
                  <a:pt x="1836" y="733"/>
                </a:cubicBezTo>
                <a:cubicBezTo>
                  <a:pt x="1839" y="734"/>
                  <a:pt x="1839" y="734"/>
                  <a:pt x="1839" y="734"/>
                </a:cubicBezTo>
                <a:cubicBezTo>
                  <a:pt x="1839" y="736"/>
                  <a:pt x="1839" y="736"/>
                  <a:pt x="1839" y="736"/>
                </a:cubicBezTo>
                <a:cubicBezTo>
                  <a:pt x="1844" y="741"/>
                  <a:pt x="1844" y="741"/>
                  <a:pt x="1844" y="741"/>
                </a:cubicBezTo>
                <a:cubicBezTo>
                  <a:pt x="1847" y="743"/>
                  <a:pt x="1847" y="743"/>
                  <a:pt x="1847" y="743"/>
                </a:cubicBezTo>
                <a:cubicBezTo>
                  <a:pt x="1847" y="743"/>
                  <a:pt x="1847" y="743"/>
                  <a:pt x="1847" y="743"/>
                </a:cubicBezTo>
                <a:cubicBezTo>
                  <a:pt x="1848" y="742"/>
                  <a:pt x="1848" y="742"/>
                  <a:pt x="1848" y="742"/>
                </a:cubicBezTo>
                <a:cubicBezTo>
                  <a:pt x="1849" y="741"/>
                  <a:pt x="1849" y="741"/>
                  <a:pt x="1849" y="741"/>
                </a:cubicBezTo>
                <a:cubicBezTo>
                  <a:pt x="1850" y="737"/>
                  <a:pt x="1850" y="737"/>
                  <a:pt x="1850" y="737"/>
                </a:cubicBezTo>
                <a:cubicBezTo>
                  <a:pt x="1849" y="736"/>
                  <a:pt x="1849" y="736"/>
                  <a:pt x="1849" y="736"/>
                </a:cubicBezTo>
                <a:cubicBezTo>
                  <a:pt x="1850" y="733"/>
                  <a:pt x="1850" y="733"/>
                  <a:pt x="1850" y="733"/>
                </a:cubicBezTo>
                <a:cubicBezTo>
                  <a:pt x="1850" y="731"/>
                  <a:pt x="1850" y="731"/>
                  <a:pt x="1850" y="731"/>
                </a:cubicBezTo>
                <a:cubicBezTo>
                  <a:pt x="1852" y="726"/>
                  <a:pt x="1852" y="726"/>
                  <a:pt x="1852" y="726"/>
                </a:cubicBezTo>
                <a:cubicBezTo>
                  <a:pt x="1852" y="725"/>
                  <a:pt x="1852" y="725"/>
                  <a:pt x="1852" y="725"/>
                </a:cubicBezTo>
                <a:cubicBezTo>
                  <a:pt x="1853" y="723"/>
                  <a:pt x="1853" y="723"/>
                  <a:pt x="1853" y="723"/>
                </a:cubicBezTo>
                <a:cubicBezTo>
                  <a:pt x="1853" y="723"/>
                  <a:pt x="1853" y="723"/>
                  <a:pt x="1853" y="723"/>
                </a:cubicBezTo>
                <a:cubicBezTo>
                  <a:pt x="1854" y="724"/>
                  <a:pt x="1854" y="724"/>
                  <a:pt x="1854" y="724"/>
                </a:cubicBezTo>
                <a:cubicBezTo>
                  <a:pt x="1853" y="726"/>
                  <a:pt x="1853" y="726"/>
                  <a:pt x="1853" y="726"/>
                </a:cubicBezTo>
                <a:cubicBezTo>
                  <a:pt x="1853" y="727"/>
                  <a:pt x="1853" y="727"/>
                  <a:pt x="1853" y="727"/>
                </a:cubicBezTo>
                <a:cubicBezTo>
                  <a:pt x="1852" y="731"/>
                  <a:pt x="1852" y="731"/>
                  <a:pt x="1852" y="731"/>
                </a:cubicBezTo>
                <a:cubicBezTo>
                  <a:pt x="1853" y="735"/>
                  <a:pt x="1853" y="735"/>
                  <a:pt x="1853" y="735"/>
                </a:cubicBezTo>
                <a:cubicBezTo>
                  <a:pt x="1851" y="738"/>
                  <a:pt x="1851" y="738"/>
                  <a:pt x="1851" y="738"/>
                </a:cubicBezTo>
                <a:cubicBezTo>
                  <a:pt x="1852" y="739"/>
                  <a:pt x="1852" y="739"/>
                  <a:pt x="1852" y="739"/>
                </a:cubicBezTo>
                <a:cubicBezTo>
                  <a:pt x="1853" y="738"/>
                  <a:pt x="1853" y="738"/>
                  <a:pt x="1853" y="738"/>
                </a:cubicBezTo>
                <a:cubicBezTo>
                  <a:pt x="1854" y="739"/>
                  <a:pt x="1854" y="739"/>
                  <a:pt x="1854" y="739"/>
                </a:cubicBezTo>
                <a:cubicBezTo>
                  <a:pt x="1855" y="738"/>
                  <a:pt x="1855" y="738"/>
                  <a:pt x="1855" y="738"/>
                </a:cubicBezTo>
                <a:cubicBezTo>
                  <a:pt x="1857" y="739"/>
                  <a:pt x="1857" y="739"/>
                  <a:pt x="1857" y="739"/>
                </a:cubicBezTo>
                <a:cubicBezTo>
                  <a:pt x="1857" y="740"/>
                  <a:pt x="1857" y="740"/>
                  <a:pt x="1857" y="740"/>
                </a:cubicBezTo>
                <a:cubicBezTo>
                  <a:pt x="1861" y="745"/>
                  <a:pt x="1861" y="745"/>
                  <a:pt x="1861" y="745"/>
                </a:cubicBezTo>
                <a:cubicBezTo>
                  <a:pt x="1861" y="747"/>
                  <a:pt x="1861" y="747"/>
                  <a:pt x="1861" y="747"/>
                </a:cubicBezTo>
                <a:cubicBezTo>
                  <a:pt x="1862" y="747"/>
                  <a:pt x="1862" y="747"/>
                  <a:pt x="1862" y="747"/>
                </a:cubicBezTo>
                <a:cubicBezTo>
                  <a:pt x="1863" y="750"/>
                  <a:pt x="1863" y="750"/>
                  <a:pt x="1863" y="750"/>
                </a:cubicBezTo>
                <a:cubicBezTo>
                  <a:pt x="1865" y="751"/>
                  <a:pt x="1865" y="751"/>
                  <a:pt x="1865" y="751"/>
                </a:cubicBezTo>
                <a:cubicBezTo>
                  <a:pt x="1866" y="752"/>
                  <a:pt x="1866" y="752"/>
                  <a:pt x="1866" y="752"/>
                </a:cubicBezTo>
                <a:cubicBezTo>
                  <a:pt x="1869" y="757"/>
                  <a:pt x="1869" y="757"/>
                  <a:pt x="1869" y="757"/>
                </a:cubicBezTo>
                <a:cubicBezTo>
                  <a:pt x="1869" y="758"/>
                  <a:pt x="1869" y="758"/>
                  <a:pt x="1869" y="758"/>
                </a:cubicBezTo>
                <a:cubicBezTo>
                  <a:pt x="1870" y="760"/>
                  <a:pt x="1870" y="760"/>
                  <a:pt x="1870" y="760"/>
                </a:cubicBezTo>
                <a:cubicBezTo>
                  <a:pt x="1871" y="760"/>
                  <a:pt x="1871" y="760"/>
                  <a:pt x="1871" y="760"/>
                </a:cubicBezTo>
                <a:cubicBezTo>
                  <a:pt x="1872" y="763"/>
                  <a:pt x="1872" y="763"/>
                  <a:pt x="1872" y="763"/>
                </a:cubicBezTo>
                <a:cubicBezTo>
                  <a:pt x="1873" y="764"/>
                  <a:pt x="1873" y="764"/>
                  <a:pt x="1873" y="764"/>
                </a:cubicBezTo>
                <a:cubicBezTo>
                  <a:pt x="1875" y="765"/>
                  <a:pt x="1875" y="765"/>
                  <a:pt x="1875" y="765"/>
                </a:cubicBezTo>
                <a:cubicBezTo>
                  <a:pt x="1877" y="770"/>
                  <a:pt x="1877" y="770"/>
                  <a:pt x="1877" y="770"/>
                </a:cubicBezTo>
                <a:cubicBezTo>
                  <a:pt x="1879" y="771"/>
                  <a:pt x="1879" y="771"/>
                  <a:pt x="1879" y="771"/>
                </a:cubicBezTo>
                <a:cubicBezTo>
                  <a:pt x="1879" y="774"/>
                  <a:pt x="1879" y="774"/>
                  <a:pt x="1879" y="774"/>
                </a:cubicBezTo>
                <a:cubicBezTo>
                  <a:pt x="1879" y="775"/>
                  <a:pt x="1879" y="775"/>
                  <a:pt x="1879" y="775"/>
                </a:cubicBezTo>
                <a:cubicBezTo>
                  <a:pt x="1879" y="777"/>
                  <a:pt x="1879" y="777"/>
                  <a:pt x="1879" y="777"/>
                </a:cubicBezTo>
                <a:cubicBezTo>
                  <a:pt x="1881" y="778"/>
                  <a:pt x="1881" y="778"/>
                  <a:pt x="1881" y="778"/>
                </a:cubicBezTo>
                <a:cubicBezTo>
                  <a:pt x="1881" y="780"/>
                  <a:pt x="1881" y="780"/>
                  <a:pt x="1881" y="780"/>
                </a:cubicBezTo>
                <a:cubicBezTo>
                  <a:pt x="1882" y="781"/>
                  <a:pt x="1882" y="781"/>
                  <a:pt x="1882" y="781"/>
                </a:cubicBezTo>
                <a:cubicBezTo>
                  <a:pt x="1884" y="779"/>
                  <a:pt x="1884" y="779"/>
                  <a:pt x="1884" y="779"/>
                </a:cubicBezTo>
                <a:cubicBezTo>
                  <a:pt x="1886" y="781"/>
                  <a:pt x="1886" y="781"/>
                  <a:pt x="1886" y="781"/>
                </a:cubicBezTo>
                <a:cubicBezTo>
                  <a:pt x="1889" y="782"/>
                  <a:pt x="1889" y="782"/>
                  <a:pt x="1889" y="782"/>
                </a:cubicBezTo>
                <a:cubicBezTo>
                  <a:pt x="1892" y="785"/>
                  <a:pt x="1892" y="785"/>
                  <a:pt x="1892" y="785"/>
                </a:cubicBezTo>
                <a:cubicBezTo>
                  <a:pt x="1892" y="787"/>
                  <a:pt x="1892" y="787"/>
                  <a:pt x="1892" y="787"/>
                </a:cubicBezTo>
                <a:cubicBezTo>
                  <a:pt x="1893" y="787"/>
                  <a:pt x="1893" y="787"/>
                  <a:pt x="1893" y="787"/>
                </a:cubicBezTo>
                <a:cubicBezTo>
                  <a:pt x="1893" y="790"/>
                  <a:pt x="1893" y="790"/>
                  <a:pt x="1893" y="790"/>
                </a:cubicBezTo>
                <a:cubicBezTo>
                  <a:pt x="1894" y="791"/>
                  <a:pt x="1894" y="791"/>
                  <a:pt x="1894" y="791"/>
                </a:cubicBezTo>
                <a:cubicBezTo>
                  <a:pt x="1895" y="794"/>
                  <a:pt x="1895" y="794"/>
                  <a:pt x="1895" y="794"/>
                </a:cubicBezTo>
                <a:cubicBezTo>
                  <a:pt x="1897" y="796"/>
                  <a:pt x="1897" y="796"/>
                  <a:pt x="1897" y="796"/>
                </a:cubicBezTo>
                <a:cubicBezTo>
                  <a:pt x="1898" y="800"/>
                  <a:pt x="1898" y="800"/>
                  <a:pt x="1898" y="800"/>
                </a:cubicBezTo>
                <a:cubicBezTo>
                  <a:pt x="1898" y="801"/>
                  <a:pt x="1898" y="801"/>
                  <a:pt x="1898" y="801"/>
                </a:cubicBezTo>
                <a:cubicBezTo>
                  <a:pt x="1898" y="804"/>
                  <a:pt x="1898" y="804"/>
                  <a:pt x="1898" y="804"/>
                </a:cubicBezTo>
                <a:cubicBezTo>
                  <a:pt x="1897" y="805"/>
                  <a:pt x="1897" y="805"/>
                  <a:pt x="1897" y="805"/>
                </a:cubicBezTo>
                <a:cubicBezTo>
                  <a:pt x="1898" y="806"/>
                  <a:pt x="1898" y="806"/>
                  <a:pt x="1898" y="806"/>
                </a:cubicBezTo>
                <a:cubicBezTo>
                  <a:pt x="1899" y="810"/>
                  <a:pt x="1899" y="810"/>
                  <a:pt x="1899" y="810"/>
                </a:cubicBezTo>
                <a:cubicBezTo>
                  <a:pt x="1899" y="814"/>
                  <a:pt x="1899" y="814"/>
                  <a:pt x="1899" y="814"/>
                </a:cubicBezTo>
                <a:cubicBezTo>
                  <a:pt x="1901" y="815"/>
                  <a:pt x="1901" y="815"/>
                  <a:pt x="1901" y="815"/>
                </a:cubicBezTo>
                <a:cubicBezTo>
                  <a:pt x="1901" y="817"/>
                  <a:pt x="1901" y="817"/>
                  <a:pt x="1901" y="817"/>
                </a:cubicBezTo>
                <a:cubicBezTo>
                  <a:pt x="1906" y="822"/>
                  <a:pt x="1906" y="822"/>
                  <a:pt x="1906" y="822"/>
                </a:cubicBezTo>
                <a:cubicBezTo>
                  <a:pt x="1908" y="823"/>
                  <a:pt x="1908" y="823"/>
                  <a:pt x="1908" y="823"/>
                </a:cubicBezTo>
                <a:cubicBezTo>
                  <a:pt x="1910" y="823"/>
                  <a:pt x="1910" y="823"/>
                  <a:pt x="1910" y="823"/>
                </a:cubicBezTo>
                <a:cubicBezTo>
                  <a:pt x="1912" y="825"/>
                  <a:pt x="1912" y="825"/>
                  <a:pt x="1912" y="825"/>
                </a:cubicBezTo>
                <a:cubicBezTo>
                  <a:pt x="1913" y="825"/>
                  <a:pt x="1913" y="825"/>
                  <a:pt x="1913" y="825"/>
                </a:cubicBezTo>
                <a:cubicBezTo>
                  <a:pt x="1915" y="828"/>
                  <a:pt x="1915" y="828"/>
                  <a:pt x="1915" y="828"/>
                </a:cubicBezTo>
                <a:cubicBezTo>
                  <a:pt x="1916" y="829"/>
                  <a:pt x="1916" y="829"/>
                  <a:pt x="1916" y="829"/>
                </a:cubicBezTo>
                <a:cubicBezTo>
                  <a:pt x="1918" y="830"/>
                  <a:pt x="1918" y="830"/>
                  <a:pt x="1918" y="830"/>
                </a:cubicBezTo>
                <a:cubicBezTo>
                  <a:pt x="1918" y="831"/>
                  <a:pt x="1918" y="831"/>
                  <a:pt x="1918" y="831"/>
                </a:cubicBezTo>
                <a:cubicBezTo>
                  <a:pt x="1919" y="832"/>
                  <a:pt x="1919" y="832"/>
                  <a:pt x="1919" y="832"/>
                </a:cubicBezTo>
                <a:cubicBezTo>
                  <a:pt x="1921" y="840"/>
                  <a:pt x="1921" y="840"/>
                  <a:pt x="1921" y="840"/>
                </a:cubicBezTo>
                <a:cubicBezTo>
                  <a:pt x="1924" y="842"/>
                  <a:pt x="1924" y="842"/>
                  <a:pt x="1924" y="842"/>
                </a:cubicBezTo>
                <a:cubicBezTo>
                  <a:pt x="1924" y="844"/>
                  <a:pt x="1924" y="844"/>
                  <a:pt x="1924" y="844"/>
                </a:cubicBezTo>
                <a:cubicBezTo>
                  <a:pt x="1931" y="852"/>
                  <a:pt x="1931" y="852"/>
                  <a:pt x="1931" y="852"/>
                </a:cubicBezTo>
                <a:cubicBezTo>
                  <a:pt x="1933" y="852"/>
                  <a:pt x="1933" y="852"/>
                  <a:pt x="1933" y="852"/>
                </a:cubicBezTo>
                <a:cubicBezTo>
                  <a:pt x="1933" y="856"/>
                  <a:pt x="1933" y="856"/>
                  <a:pt x="1933" y="856"/>
                </a:cubicBezTo>
                <a:cubicBezTo>
                  <a:pt x="1936" y="857"/>
                  <a:pt x="1936" y="857"/>
                  <a:pt x="1936" y="857"/>
                </a:cubicBezTo>
                <a:cubicBezTo>
                  <a:pt x="1938" y="863"/>
                  <a:pt x="1938" y="863"/>
                  <a:pt x="1938" y="863"/>
                </a:cubicBezTo>
                <a:cubicBezTo>
                  <a:pt x="1939" y="864"/>
                  <a:pt x="1939" y="864"/>
                  <a:pt x="1939" y="864"/>
                </a:cubicBezTo>
                <a:cubicBezTo>
                  <a:pt x="1940" y="870"/>
                  <a:pt x="1940" y="870"/>
                  <a:pt x="1940" y="870"/>
                </a:cubicBezTo>
                <a:cubicBezTo>
                  <a:pt x="1940" y="873"/>
                  <a:pt x="1940" y="873"/>
                  <a:pt x="1940" y="873"/>
                </a:cubicBezTo>
                <a:cubicBezTo>
                  <a:pt x="1939" y="873"/>
                  <a:pt x="1939" y="873"/>
                  <a:pt x="1939" y="873"/>
                </a:cubicBezTo>
                <a:cubicBezTo>
                  <a:pt x="1939" y="874"/>
                  <a:pt x="1939" y="874"/>
                  <a:pt x="1939" y="874"/>
                </a:cubicBezTo>
                <a:cubicBezTo>
                  <a:pt x="1937" y="873"/>
                  <a:pt x="1937" y="873"/>
                  <a:pt x="1937" y="873"/>
                </a:cubicBezTo>
                <a:cubicBezTo>
                  <a:pt x="1938" y="875"/>
                  <a:pt x="1938" y="875"/>
                  <a:pt x="1938" y="875"/>
                </a:cubicBezTo>
                <a:cubicBezTo>
                  <a:pt x="1939" y="875"/>
                  <a:pt x="1939" y="875"/>
                  <a:pt x="1939" y="875"/>
                </a:cubicBezTo>
                <a:cubicBezTo>
                  <a:pt x="1939" y="876"/>
                  <a:pt x="1939" y="876"/>
                  <a:pt x="1939" y="876"/>
                </a:cubicBezTo>
                <a:cubicBezTo>
                  <a:pt x="1941" y="879"/>
                  <a:pt x="1941" y="879"/>
                  <a:pt x="1941" y="879"/>
                </a:cubicBezTo>
                <a:cubicBezTo>
                  <a:pt x="1943" y="889"/>
                  <a:pt x="1943" y="889"/>
                  <a:pt x="1943" y="889"/>
                </a:cubicBezTo>
                <a:cubicBezTo>
                  <a:pt x="1945" y="891"/>
                  <a:pt x="1945" y="891"/>
                  <a:pt x="1945" y="891"/>
                </a:cubicBezTo>
                <a:cubicBezTo>
                  <a:pt x="1945" y="894"/>
                  <a:pt x="1945" y="894"/>
                  <a:pt x="1945" y="894"/>
                </a:cubicBezTo>
                <a:cubicBezTo>
                  <a:pt x="1944" y="895"/>
                  <a:pt x="1944" y="895"/>
                  <a:pt x="1944" y="895"/>
                </a:cubicBezTo>
                <a:cubicBezTo>
                  <a:pt x="1945" y="897"/>
                  <a:pt x="1945" y="897"/>
                  <a:pt x="1945" y="897"/>
                </a:cubicBezTo>
                <a:cubicBezTo>
                  <a:pt x="1947" y="900"/>
                  <a:pt x="1947" y="900"/>
                  <a:pt x="1947" y="900"/>
                </a:cubicBezTo>
                <a:cubicBezTo>
                  <a:pt x="1948" y="902"/>
                  <a:pt x="1948" y="902"/>
                  <a:pt x="1948" y="902"/>
                </a:cubicBezTo>
                <a:cubicBezTo>
                  <a:pt x="1949" y="904"/>
                  <a:pt x="1949" y="904"/>
                  <a:pt x="1949" y="904"/>
                </a:cubicBezTo>
                <a:cubicBezTo>
                  <a:pt x="1951" y="904"/>
                  <a:pt x="1951" y="904"/>
                  <a:pt x="1951" y="904"/>
                </a:cubicBezTo>
                <a:cubicBezTo>
                  <a:pt x="1951" y="903"/>
                  <a:pt x="1951" y="903"/>
                  <a:pt x="1951" y="903"/>
                </a:cubicBezTo>
                <a:cubicBezTo>
                  <a:pt x="1954" y="904"/>
                  <a:pt x="1954" y="904"/>
                  <a:pt x="1954" y="904"/>
                </a:cubicBezTo>
                <a:cubicBezTo>
                  <a:pt x="1956" y="903"/>
                  <a:pt x="1956" y="903"/>
                  <a:pt x="1956" y="903"/>
                </a:cubicBezTo>
                <a:cubicBezTo>
                  <a:pt x="1958" y="902"/>
                  <a:pt x="1958" y="902"/>
                  <a:pt x="1958" y="902"/>
                </a:cubicBezTo>
                <a:cubicBezTo>
                  <a:pt x="1960" y="902"/>
                  <a:pt x="1960" y="902"/>
                  <a:pt x="1960" y="902"/>
                </a:cubicBezTo>
                <a:cubicBezTo>
                  <a:pt x="1961" y="903"/>
                  <a:pt x="1961" y="903"/>
                  <a:pt x="1961" y="903"/>
                </a:cubicBezTo>
                <a:cubicBezTo>
                  <a:pt x="1963" y="902"/>
                  <a:pt x="1963" y="902"/>
                  <a:pt x="1963" y="902"/>
                </a:cubicBezTo>
                <a:cubicBezTo>
                  <a:pt x="1965" y="899"/>
                  <a:pt x="1965" y="899"/>
                  <a:pt x="1965" y="899"/>
                </a:cubicBezTo>
                <a:cubicBezTo>
                  <a:pt x="1966" y="899"/>
                  <a:pt x="1966" y="899"/>
                  <a:pt x="1966" y="899"/>
                </a:cubicBezTo>
                <a:cubicBezTo>
                  <a:pt x="1967" y="896"/>
                  <a:pt x="1967" y="896"/>
                  <a:pt x="1967" y="896"/>
                </a:cubicBezTo>
                <a:cubicBezTo>
                  <a:pt x="1969" y="895"/>
                  <a:pt x="1969" y="895"/>
                  <a:pt x="1969" y="895"/>
                </a:cubicBezTo>
                <a:cubicBezTo>
                  <a:pt x="1971" y="894"/>
                  <a:pt x="1971" y="894"/>
                  <a:pt x="1971" y="894"/>
                </a:cubicBezTo>
                <a:cubicBezTo>
                  <a:pt x="1972" y="895"/>
                  <a:pt x="1972" y="895"/>
                  <a:pt x="1972" y="895"/>
                </a:cubicBezTo>
                <a:cubicBezTo>
                  <a:pt x="1973" y="895"/>
                  <a:pt x="1973" y="895"/>
                  <a:pt x="1973" y="895"/>
                </a:cubicBezTo>
                <a:cubicBezTo>
                  <a:pt x="1976" y="895"/>
                  <a:pt x="1976" y="895"/>
                  <a:pt x="1976" y="895"/>
                </a:cubicBezTo>
                <a:cubicBezTo>
                  <a:pt x="1976" y="896"/>
                  <a:pt x="1976" y="896"/>
                  <a:pt x="1976" y="896"/>
                </a:cubicBezTo>
                <a:cubicBezTo>
                  <a:pt x="1978" y="896"/>
                  <a:pt x="1978" y="896"/>
                  <a:pt x="1978" y="896"/>
                </a:cubicBezTo>
                <a:cubicBezTo>
                  <a:pt x="1983" y="894"/>
                  <a:pt x="1983" y="894"/>
                  <a:pt x="1983" y="894"/>
                </a:cubicBezTo>
                <a:cubicBezTo>
                  <a:pt x="1987" y="894"/>
                  <a:pt x="1987" y="894"/>
                  <a:pt x="1987" y="894"/>
                </a:cubicBezTo>
                <a:cubicBezTo>
                  <a:pt x="1988" y="893"/>
                  <a:pt x="1988" y="893"/>
                  <a:pt x="1988" y="893"/>
                </a:cubicBezTo>
                <a:cubicBezTo>
                  <a:pt x="1988" y="892"/>
                  <a:pt x="1988" y="892"/>
                  <a:pt x="1988" y="892"/>
                </a:cubicBezTo>
                <a:cubicBezTo>
                  <a:pt x="1992" y="889"/>
                  <a:pt x="1992" y="889"/>
                  <a:pt x="1992" y="889"/>
                </a:cubicBezTo>
                <a:cubicBezTo>
                  <a:pt x="1993" y="889"/>
                  <a:pt x="1993" y="889"/>
                  <a:pt x="1993" y="889"/>
                </a:cubicBezTo>
                <a:cubicBezTo>
                  <a:pt x="1995" y="890"/>
                  <a:pt x="1995" y="890"/>
                  <a:pt x="1995" y="890"/>
                </a:cubicBezTo>
                <a:cubicBezTo>
                  <a:pt x="1996" y="890"/>
                  <a:pt x="1996" y="890"/>
                  <a:pt x="1996" y="890"/>
                </a:cubicBezTo>
                <a:cubicBezTo>
                  <a:pt x="1997" y="889"/>
                  <a:pt x="1997" y="889"/>
                  <a:pt x="1997" y="889"/>
                </a:cubicBezTo>
                <a:cubicBezTo>
                  <a:pt x="1998" y="889"/>
                  <a:pt x="1998" y="889"/>
                  <a:pt x="1998" y="889"/>
                </a:cubicBezTo>
                <a:cubicBezTo>
                  <a:pt x="1999" y="889"/>
                  <a:pt x="1999" y="889"/>
                  <a:pt x="1999" y="889"/>
                </a:cubicBezTo>
                <a:cubicBezTo>
                  <a:pt x="2002" y="887"/>
                  <a:pt x="2002" y="887"/>
                  <a:pt x="2002" y="887"/>
                </a:cubicBezTo>
                <a:cubicBezTo>
                  <a:pt x="2004" y="883"/>
                  <a:pt x="2004" y="883"/>
                  <a:pt x="2004" y="883"/>
                </a:cubicBezTo>
                <a:cubicBezTo>
                  <a:pt x="2006" y="883"/>
                  <a:pt x="2006" y="883"/>
                  <a:pt x="2006" y="883"/>
                </a:cubicBezTo>
                <a:cubicBezTo>
                  <a:pt x="2007" y="883"/>
                  <a:pt x="2007" y="883"/>
                  <a:pt x="2007" y="883"/>
                </a:cubicBezTo>
                <a:cubicBezTo>
                  <a:pt x="2018" y="879"/>
                  <a:pt x="2018" y="879"/>
                  <a:pt x="2018" y="879"/>
                </a:cubicBezTo>
                <a:cubicBezTo>
                  <a:pt x="2019" y="878"/>
                  <a:pt x="2019" y="878"/>
                  <a:pt x="2019" y="878"/>
                </a:cubicBezTo>
                <a:cubicBezTo>
                  <a:pt x="2026" y="877"/>
                  <a:pt x="2026" y="877"/>
                  <a:pt x="2026" y="877"/>
                </a:cubicBezTo>
                <a:cubicBezTo>
                  <a:pt x="2030" y="875"/>
                  <a:pt x="2030" y="875"/>
                  <a:pt x="2030" y="875"/>
                </a:cubicBezTo>
                <a:cubicBezTo>
                  <a:pt x="2032" y="873"/>
                  <a:pt x="2032" y="873"/>
                  <a:pt x="2032" y="873"/>
                </a:cubicBezTo>
                <a:cubicBezTo>
                  <a:pt x="2036" y="872"/>
                  <a:pt x="2036" y="872"/>
                  <a:pt x="2036" y="872"/>
                </a:cubicBezTo>
                <a:cubicBezTo>
                  <a:pt x="2036" y="871"/>
                  <a:pt x="2036" y="871"/>
                  <a:pt x="2036" y="871"/>
                </a:cubicBezTo>
                <a:cubicBezTo>
                  <a:pt x="2036" y="871"/>
                  <a:pt x="2036" y="871"/>
                  <a:pt x="2036" y="871"/>
                </a:cubicBezTo>
                <a:cubicBezTo>
                  <a:pt x="2035" y="870"/>
                  <a:pt x="2035" y="870"/>
                  <a:pt x="2035" y="870"/>
                </a:cubicBezTo>
                <a:cubicBezTo>
                  <a:pt x="2035" y="867"/>
                  <a:pt x="2035" y="867"/>
                  <a:pt x="2035" y="867"/>
                </a:cubicBezTo>
                <a:cubicBezTo>
                  <a:pt x="2039" y="863"/>
                  <a:pt x="2039" y="863"/>
                  <a:pt x="2039" y="863"/>
                </a:cubicBezTo>
                <a:cubicBezTo>
                  <a:pt x="2043" y="862"/>
                  <a:pt x="2043" y="862"/>
                  <a:pt x="2043" y="862"/>
                </a:cubicBezTo>
                <a:cubicBezTo>
                  <a:pt x="2045" y="862"/>
                  <a:pt x="2045" y="862"/>
                  <a:pt x="2045" y="862"/>
                </a:cubicBezTo>
                <a:cubicBezTo>
                  <a:pt x="2046" y="861"/>
                  <a:pt x="2046" y="861"/>
                  <a:pt x="2046" y="861"/>
                </a:cubicBezTo>
                <a:cubicBezTo>
                  <a:pt x="2047" y="862"/>
                  <a:pt x="2047" y="862"/>
                  <a:pt x="2047" y="862"/>
                </a:cubicBezTo>
                <a:cubicBezTo>
                  <a:pt x="2049" y="862"/>
                  <a:pt x="2049" y="862"/>
                  <a:pt x="2049" y="862"/>
                </a:cubicBezTo>
                <a:cubicBezTo>
                  <a:pt x="2050" y="859"/>
                  <a:pt x="2050" y="859"/>
                  <a:pt x="2050" y="859"/>
                </a:cubicBezTo>
                <a:cubicBezTo>
                  <a:pt x="2052" y="860"/>
                  <a:pt x="2052" y="860"/>
                  <a:pt x="2052" y="860"/>
                </a:cubicBezTo>
                <a:cubicBezTo>
                  <a:pt x="2056" y="858"/>
                  <a:pt x="2056" y="858"/>
                  <a:pt x="2056" y="858"/>
                </a:cubicBezTo>
                <a:cubicBezTo>
                  <a:pt x="2058" y="858"/>
                  <a:pt x="2058" y="858"/>
                  <a:pt x="2058" y="858"/>
                </a:cubicBezTo>
                <a:cubicBezTo>
                  <a:pt x="2060" y="857"/>
                  <a:pt x="2060" y="857"/>
                  <a:pt x="2060" y="857"/>
                </a:cubicBezTo>
                <a:cubicBezTo>
                  <a:pt x="2061" y="858"/>
                  <a:pt x="2061" y="858"/>
                  <a:pt x="2061" y="858"/>
                </a:cubicBezTo>
                <a:cubicBezTo>
                  <a:pt x="2062" y="858"/>
                  <a:pt x="2062" y="858"/>
                  <a:pt x="2062" y="858"/>
                </a:cubicBezTo>
                <a:cubicBezTo>
                  <a:pt x="2065" y="855"/>
                  <a:pt x="2065" y="855"/>
                  <a:pt x="2065" y="855"/>
                </a:cubicBezTo>
                <a:cubicBezTo>
                  <a:pt x="2065" y="854"/>
                  <a:pt x="2065" y="854"/>
                  <a:pt x="2065" y="854"/>
                </a:cubicBezTo>
                <a:cubicBezTo>
                  <a:pt x="2065" y="854"/>
                  <a:pt x="2065" y="854"/>
                  <a:pt x="2065" y="854"/>
                </a:cubicBezTo>
                <a:cubicBezTo>
                  <a:pt x="2065" y="853"/>
                  <a:pt x="2065" y="853"/>
                  <a:pt x="2065" y="853"/>
                </a:cubicBezTo>
                <a:cubicBezTo>
                  <a:pt x="2064" y="852"/>
                  <a:pt x="2064" y="852"/>
                  <a:pt x="2064" y="852"/>
                </a:cubicBezTo>
                <a:cubicBezTo>
                  <a:pt x="2065" y="851"/>
                  <a:pt x="2065" y="851"/>
                  <a:pt x="2065" y="851"/>
                </a:cubicBezTo>
                <a:cubicBezTo>
                  <a:pt x="2064" y="850"/>
                  <a:pt x="2064" y="850"/>
                  <a:pt x="2064" y="850"/>
                </a:cubicBezTo>
                <a:cubicBezTo>
                  <a:pt x="2066" y="849"/>
                  <a:pt x="2066" y="849"/>
                  <a:pt x="2066" y="849"/>
                </a:cubicBezTo>
                <a:cubicBezTo>
                  <a:pt x="2067" y="848"/>
                  <a:pt x="2067" y="848"/>
                  <a:pt x="2067" y="848"/>
                </a:cubicBezTo>
                <a:cubicBezTo>
                  <a:pt x="2070" y="848"/>
                  <a:pt x="2070" y="848"/>
                  <a:pt x="2070" y="848"/>
                </a:cubicBezTo>
                <a:cubicBezTo>
                  <a:pt x="2073" y="847"/>
                  <a:pt x="2073" y="847"/>
                  <a:pt x="2073" y="847"/>
                </a:cubicBezTo>
                <a:cubicBezTo>
                  <a:pt x="2074" y="848"/>
                  <a:pt x="2074" y="848"/>
                  <a:pt x="2074" y="848"/>
                </a:cubicBezTo>
                <a:cubicBezTo>
                  <a:pt x="2076" y="846"/>
                  <a:pt x="2076" y="846"/>
                  <a:pt x="2076" y="846"/>
                </a:cubicBezTo>
                <a:cubicBezTo>
                  <a:pt x="2077" y="845"/>
                  <a:pt x="2077" y="845"/>
                  <a:pt x="2077" y="845"/>
                </a:cubicBezTo>
                <a:cubicBezTo>
                  <a:pt x="2077" y="842"/>
                  <a:pt x="2077" y="842"/>
                  <a:pt x="2077" y="842"/>
                </a:cubicBezTo>
                <a:cubicBezTo>
                  <a:pt x="2080" y="838"/>
                  <a:pt x="2080" y="838"/>
                  <a:pt x="2080" y="838"/>
                </a:cubicBezTo>
                <a:cubicBezTo>
                  <a:pt x="2083" y="837"/>
                  <a:pt x="2083" y="837"/>
                  <a:pt x="2083" y="837"/>
                </a:cubicBezTo>
                <a:cubicBezTo>
                  <a:pt x="2084" y="838"/>
                  <a:pt x="2084" y="838"/>
                  <a:pt x="2084" y="838"/>
                </a:cubicBezTo>
                <a:cubicBezTo>
                  <a:pt x="2085" y="837"/>
                  <a:pt x="2085" y="837"/>
                  <a:pt x="2085" y="837"/>
                </a:cubicBezTo>
                <a:cubicBezTo>
                  <a:pt x="2090" y="836"/>
                  <a:pt x="2090" y="836"/>
                  <a:pt x="2090" y="836"/>
                </a:cubicBezTo>
                <a:cubicBezTo>
                  <a:pt x="2091" y="835"/>
                  <a:pt x="2091" y="835"/>
                  <a:pt x="2091" y="835"/>
                </a:cubicBezTo>
                <a:cubicBezTo>
                  <a:pt x="2090" y="835"/>
                  <a:pt x="2090" y="835"/>
                  <a:pt x="2090" y="835"/>
                </a:cubicBezTo>
                <a:cubicBezTo>
                  <a:pt x="2088" y="831"/>
                  <a:pt x="2088" y="831"/>
                  <a:pt x="2088" y="831"/>
                </a:cubicBezTo>
                <a:cubicBezTo>
                  <a:pt x="2089" y="831"/>
                  <a:pt x="2089" y="831"/>
                  <a:pt x="2089" y="831"/>
                </a:cubicBezTo>
                <a:cubicBezTo>
                  <a:pt x="2088" y="829"/>
                  <a:pt x="2088" y="829"/>
                  <a:pt x="2088" y="829"/>
                </a:cubicBezTo>
                <a:cubicBezTo>
                  <a:pt x="2088" y="829"/>
                  <a:pt x="2088" y="829"/>
                  <a:pt x="2088" y="829"/>
                </a:cubicBezTo>
                <a:cubicBezTo>
                  <a:pt x="2088" y="827"/>
                  <a:pt x="2088" y="827"/>
                  <a:pt x="2088" y="827"/>
                </a:cubicBezTo>
                <a:cubicBezTo>
                  <a:pt x="2088" y="826"/>
                  <a:pt x="2088" y="826"/>
                  <a:pt x="2088" y="826"/>
                </a:cubicBezTo>
                <a:cubicBezTo>
                  <a:pt x="2090" y="822"/>
                  <a:pt x="2090" y="822"/>
                  <a:pt x="2090" y="822"/>
                </a:cubicBezTo>
                <a:cubicBezTo>
                  <a:pt x="2091" y="822"/>
                  <a:pt x="2091" y="822"/>
                  <a:pt x="2091" y="822"/>
                </a:cubicBezTo>
                <a:cubicBezTo>
                  <a:pt x="2090" y="821"/>
                  <a:pt x="2090" y="821"/>
                  <a:pt x="2090" y="821"/>
                </a:cubicBezTo>
                <a:cubicBezTo>
                  <a:pt x="2091" y="821"/>
                  <a:pt x="2091" y="821"/>
                  <a:pt x="2091" y="821"/>
                </a:cubicBezTo>
                <a:cubicBezTo>
                  <a:pt x="2092" y="818"/>
                  <a:pt x="2092" y="818"/>
                  <a:pt x="2092" y="818"/>
                </a:cubicBezTo>
                <a:cubicBezTo>
                  <a:pt x="2093" y="818"/>
                  <a:pt x="2093" y="818"/>
                  <a:pt x="2093" y="818"/>
                </a:cubicBezTo>
                <a:cubicBezTo>
                  <a:pt x="2094" y="818"/>
                  <a:pt x="2094" y="818"/>
                  <a:pt x="2094" y="818"/>
                </a:cubicBezTo>
                <a:cubicBezTo>
                  <a:pt x="2094" y="819"/>
                  <a:pt x="2094" y="819"/>
                  <a:pt x="2094" y="819"/>
                </a:cubicBezTo>
                <a:cubicBezTo>
                  <a:pt x="2093" y="820"/>
                  <a:pt x="2093" y="820"/>
                  <a:pt x="2093" y="820"/>
                </a:cubicBezTo>
                <a:cubicBezTo>
                  <a:pt x="2094" y="821"/>
                  <a:pt x="2094" y="821"/>
                  <a:pt x="2094" y="821"/>
                </a:cubicBezTo>
                <a:cubicBezTo>
                  <a:pt x="2096" y="821"/>
                  <a:pt x="2096" y="821"/>
                  <a:pt x="2096" y="821"/>
                </a:cubicBezTo>
                <a:cubicBezTo>
                  <a:pt x="2097" y="817"/>
                  <a:pt x="2097" y="817"/>
                  <a:pt x="2097" y="817"/>
                </a:cubicBezTo>
                <a:cubicBezTo>
                  <a:pt x="2098" y="816"/>
                  <a:pt x="2098" y="816"/>
                  <a:pt x="2098" y="816"/>
                </a:cubicBezTo>
                <a:cubicBezTo>
                  <a:pt x="2099" y="814"/>
                  <a:pt x="2099" y="814"/>
                  <a:pt x="2099" y="814"/>
                </a:cubicBezTo>
                <a:cubicBezTo>
                  <a:pt x="2102" y="811"/>
                  <a:pt x="2102" y="811"/>
                  <a:pt x="2102" y="811"/>
                </a:cubicBezTo>
                <a:cubicBezTo>
                  <a:pt x="2105" y="805"/>
                  <a:pt x="2105" y="805"/>
                  <a:pt x="2105" y="805"/>
                </a:cubicBezTo>
                <a:cubicBezTo>
                  <a:pt x="2106" y="804"/>
                  <a:pt x="2106" y="804"/>
                  <a:pt x="2106" y="804"/>
                </a:cubicBezTo>
                <a:cubicBezTo>
                  <a:pt x="2105" y="803"/>
                  <a:pt x="2105" y="803"/>
                  <a:pt x="2105" y="803"/>
                </a:cubicBezTo>
                <a:cubicBezTo>
                  <a:pt x="2107" y="800"/>
                  <a:pt x="2107" y="800"/>
                  <a:pt x="2107" y="800"/>
                </a:cubicBezTo>
                <a:cubicBezTo>
                  <a:pt x="2107" y="798"/>
                  <a:pt x="2107" y="798"/>
                  <a:pt x="2107" y="798"/>
                </a:cubicBezTo>
                <a:cubicBezTo>
                  <a:pt x="2106" y="798"/>
                  <a:pt x="2106" y="798"/>
                  <a:pt x="2106" y="798"/>
                </a:cubicBezTo>
                <a:cubicBezTo>
                  <a:pt x="2104" y="797"/>
                  <a:pt x="2104" y="797"/>
                  <a:pt x="2104" y="797"/>
                </a:cubicBezTo>
                <a:cubicBezTo>
                  <a:pt x="2101" y="794"/>
                  <a:pt x="2101" y="794"/>
                  <a:pt x="2101" y="794"/>
                </a:cubicBezTo>
                <a:cubicBezTo>
                  <a:pt x="2100" y="792"/>
                  <a:pt x="2100" y="792"/>
                  <a:pt x="2100" y="792"/>
                </a:cubicBezTo>
                <a:cubicBezTo>
                  <a:pt x="2098" y="791"/>
                  <a:pt x="2098" y="791"/>
                  <a:pt x="2098" y="791"/>
                </a:cubicBezTo>
                <a:cubicBezTo>
                  <a:pt x="2097" y="788"/>
                  <a:pt x="2097" y="788"/>
                  <a:pt x="2097" y="788"/>
                </a:cubicBezTo>
                <a:cubicBezTo>
                  <a:pt x="2094" y="784"/>
                  <a:pt x="2094" y="784"/>
                  <a:pt x="2094" y="784"/>
                </a:cubicBezTo>
                <a:cubicBezTo>
                  <a:pt x="2093" y="784"/>
                  <a:pt x="2093" y="784"/>
                  <a:pt x="2093" y="784"/>
                </a:cubicBezTo>
                <a:cubicBezTo>
                  <a:pt x="2090" y="785"/>
                  <a:pt x="2090" y="785"/>
                  <a:pt x="2090" y="785"/>
                </a:cubicBezTo>
                <a:cubicBezTo>
                  <a:pt x="2086" y="784"/>
                  <a:pt x="2086" y="784"/>
                  <a:pt x="2086" y="784"/>
                </a:cubicBezTo>
                <a:cubicBezTo>
                  <a:pt x="2084" y="784"/>
                  <a:pt x="2084" y="784"/>
                  <a:pt x="2084" y="784"/>
                </a:cubicBezTo>
                <a:cubicBezTo>
                  <a:pt x="2083" y="785"/>
                  <a:pt x="2083" y="785"/>
                  <a:pt x="2083" y="785"/>
                </a:cubicBezTo>
                <a:cubicBezTo>
                  <a:pt x="2080" y="784"/>
                  <a:pt x="2080" y="784"/>
                  <a:pt x="2080" y="784"/>
                </a:cubicBezTo>
                <a:cubicBezTo>
                  <a:pt x="2074" y="779"/>
                  <a:pt x="2074" y="779"/>
                  <a:pt x="2074" y="779"/>
                </a:cubicBezTo>
                <a:cubicBezTo>
                  <a:pt x="2074" y="778"/>
                  <a:pt x="2074" y="778"/>
                  <a:pt x="2074" y="778"/>
                </a:cubicBezTo>
                <a:cubicBezTo>
                  <a:pt x="2071" y="774"/>
                  <a:pt x="2071" y="774"/>
                  <a:pt x="2071" y="774"/>
                </a:cubicBezTo>
                <a:cubicBezTo>
                  <a:pt x="2070" y="768"/>
                  <a:pt x="2070" y="768"/>
                  <a:pt x="2070" y="768"/>
                </a:cubicBezTo>
                <a:cubicBezTo>
                  <a:pt x="2070" y="765"/>
                  <a:pt x="2070" y="765"/>
                  <a:pt x="2070" y="765"/>
                </a:cubicBezTo>
                <a:cubicBezTo>
                  <a:pt x="2070" y="764"/>
                  <a:pt x="2070" y="764"/>
                  <a:pt x="2070" y="764"/>
                </a:cubicBezTo>
                <a:cubicBezTo>
                  <a:pt x="2069" y="764"/>
                  <a:pt x="2069" y="764"/>
                  <a:pt x="2069" y="764"/>
                </a:cubicBezTo>
                <a:cubicBezTo>
                  <a:pt x="2068" y="764"/>
                  <a:pt x="2068" y="764"/>
                  <a:pt x="2068" y="764"/>
                </a:cubicBezTo>
                <a:cubicBezTo>
                  <a:pt x="2068" y="763"/>
                  <a:pt x="2068" y="763"/>
                  <a:pt x="2068" y="763"/>
                </a:cubicBezTo>
                <a:cubicBezTo>
                  <a:pt x="2068" y="762"/>
                  <a:pt x="2068" y="762"/>
                  <a:pt x="2068" y="762"/>
                </a:cubicBezTo>
                <a:cubicBezTo>
                  <a:pt x="2069" y="761"/>
                  <a:pt x="2069" y="761"/>
                  <a:pt x="2069" y="761"/>
                </a:cubicBezTo>
                <a:cubicBezTo>
                  <a:pt x="2069" y="758"/>
                  <a:pt x="2069" y="758"/>
                  <a:pt x="2069" y="758"/>
                </a:cubicBezTo>
                <a:cubicBezTo>
                  <a:pt x="2069" y="757"/>
                  <a:pt x="2069" y="757"/>
                  <a:pt x="2069" y="757"/>
                </a:cubicBezTo>
                <a:cubicBezTo>
                  <a:pt x="2069" y="756"/>
                  <a:pt x="2069" y="756"/>
                  <a:pt x="2069" y="756"/>
                </a:cubicBezTo>
                <a:cubicBezTo>
                  <a:pt x="2069" y="756"/>
                  <a:pt x="2069" y="756"/>
                  <a:pt x="2069" y="756"/>
                </a:cubicBezTo>
                <a:cubicBezTo>
                  <a:pt x="2069" y="755"/>
                  <a:pt x="2069" y="755"/>
                  <a:pt x="2069" y="755"/>
                </a:cubicBezTo>
                <a:cubicBezTo>
                  <a:pt x="2070" y="755"/>
                  <a:pt x="2070" y="755"/>
                  <a:pt x="2070" y="755"/>
                </a:cubicBezTo>
                <a:cubicBezTo>
                  <a:pt x="2069" y="755"/>
                  <a:pt x="2069" y="755"/>
                  <a:pt x="2069" y="755"/>
                </a:cubicBezTo>
                <a:cubicBezTo>
                  <a:pt x="2069" y="755"/>
                  <a:pt x="2069" y="755"/>
                  <a:pt x="2069" y="755"/>
                </a:cubicBezTo>
                <a:cubicBezTo>
                  <a:pt x="2068" y="755"/>
                  <a:pt x="2068" y="755"/>
                  <a:pt x="2068" y="755"/>
                </a:cubicBezTo>
                <a:cubicBezTo>
                  <a:pt x="2067" y="758"/>
                  <a:pt x="2067" y="758"/>
                  <a:pt x="2067" y="758"/>
                </a:cubicBezTo>
                <a:cubicBezTo>
                  <a:pt x="2067" y="758"/>
                  <a:pt x="2067" y="758"/>
                  <a:pt x="2067" y="758"/>
                </a:cubicBezTo>
                <a:cubicBezTo>
                  <a:pt x="2066" y="758"/>
                  <a:pt x="2066" y="758"/>
                  <a:pt x="2066" y="758"/>
                </a:cubicBezTo>
                <a:cubicBezTo>
                  <a:pt x="2066" y="759"/>
                  <a:pt x="2066" y="759"/>
                  <a:pt x="2066" y="759"/>
                </a:cubicBezTo>
                <a:cubicBezTo>
                  <a:pt x="2066" y="759"/>
                  <a:pt x="2066" y="759"/>
                  <a:pt x="2066" y="759"/>
                </a:cubicBezTo>
                <a:cubicBezTo>
                  <a:pt x="2066" y="761"/>
                  <a:pt x="2066" y="761"/>
                  <a:pt x="2066" y="761"/>
                </a:cubicBezTo>
                <a:cubicBezTo>
                  <a:pt x="2065" y="762"/>
                  <a:pt x="2065" y="762"/>
                  <a:pt x="2065" y="762"/>
                </a:cubicBezTo>
                <a:cubicBezTo>
                  <a:pt x="2059" y="766"/>
                  <a:pt x="2059" y="766"/>
                  <a:pt x="2059" y="766"/>
                </a:cubicBezTo>
                <a:cubicBezTo>
                  <a:pt x="2059" y="768"/>
                  <a:pt x="2059" y="768"/>
                  <a:pt x="2059" y="768"/>
                </a:cubicBezTo>
                <a:cubicBezTo>
                  <a:pt x="2053" y="773"/>
                  <a:pt x="2053" y="773"/>
                  <a:pt x="2053" y="773"/>
                </a:cubicBezTo>
                <a:cubicBezTo>
                  <a:pt x="2052" y="775"/>
                  <a:pt x="2052" y="775"/>
                  <a:pt x="2052" y="775"/>
                </a:cubicBezTo>
                <a:cubicBezTo>
                  <a:pt x="2053" y="775"/>
                  <a:pt x="2053" y="775"/>
                  <a:pt x="2053" y="775"/>
                </a:cubicBezTo>
                <a:cubicBezTo>
                  <a:pt x="2054" y="776"/>
                  <a:pt x="2054" y="776"/>
                  <a:pt x="2054" y="776"/>
                </a:cubicBezTo>
                <a:cubicBezTo>
                  <a:pt x="2051" y="779"/>
                  <a:pt x="2051" y="779"/>
                  <a:pt x="2051" y="779"/>
                </a:cubicBezTo>
                <a:cubicBezTo>
                  <a:pt x="2050" y="778"/>
                  <a:pt x="2050" y="778"/>
                  <a:pt x="2050" y="778"/>
                </a:cubicBezTo>
                <a:cubicBezTo>
                  <a:pt x="2049" y="778"/>
                  <a:pt x="2049" y="778"/>
                  <a:pt x="2049" y="778"/>
                </a:cubicBezTo>
                <a:cubicBezTo>
                  <a:pt x="2048" y="778"/>
                  <a:pt x="2048" y="778"/>
                  <a:pt x="2048" y="778"/>
                </a:cubicBezTo>
                <a:cubicBezTo>
                  <a:pt x="2048" y="780"/>
                  <a:pt x="2048" y="780"/>
                  <a:pt x="2048" y="780"/>
                </a:cubicBezTo>
                <a:cubicBezTo>
                  <a:pt x="2047" y="780"/>
                  <a:pt x="2047" y="780"/>
                  <a:pt x="2047" y="780"/>
                </a:cubicBezTo>
                <a:cubicBezTo>
                  <a:pt x="2047" y="781"/>
                  <a:pt x="2047" y="781"/>
                  <a:pt x="2047" y="781"/>
                </a:cubicBezTo>
                <a:cubicBezTo>
                  <a:pt x="2044" y="782"/>
                  <a:pt x="2044" y="782"/>
                  <a:pt x="2044" y="782"/>
                </a:cubicBezTo>
                <a:cubicBezTo>
                  <a:pt x="2042" y="782"/>
                  <a:pt x="2042" y="782"/>
                  <a:pt x="2042" y="782"/>
                </a:cubicBezTo>
                <a:cubicBezTo>
                  <a:pt x="2041" y="781"/>
                  <a:pt x="2041" y="781"/>
                  <a:pt x="2041" y="781"/>
                </a:cubicBezTo>
                <a:cubicBezTo>
                  <a:pt x="2039" y="781"/>
                  <a:pt x="2039" y="781"/>
                  <a:pt x="2039" y="781"/>
                </a:cubicBezTo>
                <a:cubicBezTo>
                  <a:pt x="2038" y="780"/>
                  <a:pt x="2038" y="780"/>
                  <a:pt x="2038" y="780"/>
                </a:cubicBezTo>
                <a:cubicBezTo>
                  <a:pt x="2037" y="781"/>
                  <a:pt x="2037" y="781"/>
                  <a:pt x="2037" y="781"/>
                </a:cubicBezTo>
                <a:cubicBezTo>
                  <a:pt x="2033" y="780"/>
                  <a:pt x="2033" y="780"/>
                  <a:pt x="2033" y="780"/>
                </a:cubicBezTo>
                <a:cubicBezTo>
                  <a:pt x="2029" y="783"/>
                  <a:pt x="2029" y="783"/>
                  <a:pt x="2029" y="783"/>
                </a:cubicBezTo>
                <a:cubicBezTo>
                  <a:pt x="2027" y="783"/>
                  <a:pt x="2027" y="783"/>
                  <a:pt x="2027" y="783"/>
                </a:cubicBezTo>
                <a:cubicBezTo>
                  <a:pt x="2026" y="783"/>
                  <a:pt x="2026" y="783"/>
                  <a:pt x="2026" y="783"/>
                </a:cubicBezTo>
                <a:cubicBezTo>
                  <a:pt x="2024" y="783"/>
                  <a:pt x="2024" y="783"/>
                  <a:pt x="2024" y="783"/>
                </a:cubicBezTo>
                <a:cubicBezTo>
                  <a:pt x="2024" y="779"/>
                  <a:pt x="2024" y="779"/>
                  <a:pt x="2024" y="779"/>
                </a:cubicBezTo>
                <a:cubicBezTo>
                  <a:pt x="2023" y="780"/>
                  <a:pt x="2023" y="780"/>
                  <a:pt x="2023" y="780"/>
                </a:cubicBezTo>
                <a:cubicBezTo>
                  <a:pt x="2022" y="779"/>
                  <a:pt x="2022" y="779"/>
                  <a:pt x="2022" y="779"/>
                </a:cubicBezTo>
                <a:cubicBezTo>
                  <a:pt x="2022" y="779"/>
                  <a:pt x="2022" y="779"/>
                  <a:pt x="2022" y="779"/>
                </a:cubicBezTo>
                <a:cubicBezTo>
                  <a:pt x="2021" y="778"/>
                  <a:pt x="2021" y="778"/>
                  <a:pt x="2021" y="778"/>
                </a:cubicBezTo>
                <a:cubicBezTo>
                  <a:pt x="2021" y="777"/>
                  <a:pt x="2021" y="777"/>
                  <a:pt x="2021" y="777"/>
                </a:cubicBezTo>
                <a:cubicBezTo>
                  <a:pt x="2022" y="776"/>
                  <a:pt x="2022" y="776"/>
                  <a:pt x="2022" y="776"/>
                </a:cubicBezTo>
                <a:cubicBezTo>
                  <a:pt x="2020" y="776"/>
                  <a:pt x="2020" y="776"/>
                  <a:pt x="2020" y="776"/>
                </a:cubicBezTo>
                <a:cubicBezTo>
                  <a:pt x="2020" y="775"/>
                  <a:pt x="2020" y="775"/>
                  <a:pt x="2020" y="775"/>
                </a:cubicBezTo>
                <a:cubicBezTo>
                  <a:pt x="2020" y="775"/>
                  <a:pt x="2020" y="775"/>
                  <a:pt x="2020" y="775"/>
                </a:cubicBezTo>
                <a:cubicBezTo>
                  <a:pt x="2021" y="775"/>
                  <a:pt x="2021" y="775"/>
                  <a:pt x="2021" y="775"/>
                </a:cubicBezTo>
                <a:cubicBezTo>
                  <a:pt x="2022" y="770"/>
                  <a:pt x="2022" y="770"/>
                  <a:pt x="2022" y="770"/>
                </a:cubicBezTo>
                <a:cubicBezTo>
                  <a:pt x="2020" y="768"/>
                  <a:pt x="2020" y="768"/>
                  <a:pt x="2020" y="768"/>
                </a:cubicBezTo>
                <a:cubicBezTo>
                  <a:pt x="2020" y="768"/>
                  <a:pt x="2020" y="768"/>
                  <a:pt x="2020" y="768"/>
                </a:cubicBezTo>
                <a:cubicBezTo>
                  <a:pt x="2019" y="765"/>
                  <a:pt x="2019" y="765"/>
                  <a:pt x="2019" y="765"/>
                </a:cubicBezTo>
                <a:cubicBezTo>
                  <a:pt x="2020" y="765"/>
                  <a:pt x="2020" y="765"/>
                  <a:pt x="2020" y="765"/>
                </a:cubicBezTo>
                <a:cubicBezTo>
                  <a:pt x="2021" y="761"/>
                  <a:pt x="2021" y="761"/>
                  <a:pt x="2021" y="761"/>
                </a:cubicBezTo>
                <a:cubicBezTo>
                  <a:pt x="2020" y="761"/>
                  <a:pt x="2020" y="761"/>
                  <a:pt x="2020" y="761"/>
                </a:cubicBezTo>
                <a:cubicBezTo>
                  <a:pt x="2019" y="761"/>
                  <a:pt x="2019" y="761"/>
                  <a:pt x="2019" y="761"/>
                </a:cubicBezTo>
                <a:cubicBezTo>
                  <a:pt x="2019" y="759"/>
                  <a:pt x="2019" y="759"/>
                  <a:pt x="2019" y="759"/>
                </a:cubicBezTo>
                <a:cubicBezTo>
                  <a:pt x="2017" y="758"/>
                  <a:pt x="2017" y="758"/>
                  <a:pt x="2017" y="758"/>
                </a:cubicBezTo>
                <a:cubicBezTo>
                  <a:pt x="2017" y="758"/>
                  <a:pt x="2017" y="758"/>
                  <a:pt x="2017" y="758"/>
                </a:cubicBezTo>
                <a:cubicBezTo>
                  <a:pt x="2016" y="759"/>
                  <a:pt x="2016" y="759"/>
                  <a:pt x="2016" y="759"/>
                </a:cubicBezTo>
                <a:cubicBezTo>
                  <a:pt x="2016" y="759"/>
                  <a:pt x="2016" y="759"/>
                  <a:pt x="2016" y="759"/>
                </a:cubicBezTo>
                <a:cubicBezTo>
                  <a:pt x="2016" y="760"/>
                  <a:pt x="2016" y="760"/>
                  <a:pt x="2016" y="760"/>
                </a:cubicBezTo>
                <a:cubicBezTo>
                  <a:pt x="2015" y="760"/>
                  <a:pt x="2015" y="760"/>
                  <a:pt x="2015" y="760"/>
                </a:cubicBezTo>
                <a:cubicBezTo>
                  <a:pt x="2015" y="762"/>
                  <a:pt x="2015" y="762"/>
                  <a:pt x="2015" y="762"/>
                </a:cubicBezTo>
                <a:cubicBezTo>
                  <a:pt x="2015" y="762"/>
                  <a:pt x="2015" y="762"/>
                  <a:pt x="2015" y="762"/>
                </a:cubicBezTo>
                <a:cubicBezTo>
                  <a:pt x="2015" y="765"/>
                  <a:pt x="2015" y="765"/>
                  <a:pt x="2015" y="765"/>
                </a:cubicBezTo>
                <a:cubicBezTo>
                  <a:pt x="2015" y="765"/>
                  <a:pt x="2015" y="765"/>
                  <a:pt x="2015" y="765"/>
                </a:cubicBezTo>
                <a:cubicBezTo>
                  <a:pt x="2014" y="765"/>
                  <a:pt x="2014" y="765"/>
                  <a:pt x="2014" y="765"/>
                </a:cubicBezTo>
                <a:cubicBezTo>
                  <a:pt x="2014" y="768"/>
                  <a:pt x="2014" y="768"/>
                  <a:pt x="2014" y="768"/>
                </a:cubicBezTo>
                <a:cubicBezTo>
                  <a:pt x="2014" y="769"/>
                  <a:pt x="2014" y="769"/>
                  <a:pt x="2014" y="769"/>
                </a:cubicBezTo>
                <a:cubicBezTo>
                  <a:pt x="2015" y="770"/>
                  <a:pt x="2015" y="770"/>
                  <a:pt x="2015" y="770"/>
                </a:cubicBezTo>
                <a:cubicBezTo>
                  <a:pt x="2015" y="772"/>
                  <a:pt x="2015" y="772"/>
                  <a:pt x="2015" y="772"/>
                </a:cubicBezTo>
                <a:cubicBezTo>
                  <a:pt x="2014" y="772"/>
                  <a:pt x="2014" y="772"/>
                  <a:pt x="2014" y="772"/>
                </a:cubicBezTo>
                <a:cubicBezTo>
                  <a:pt x="2014" y="773"/>
                  <a:pt x="2014" y="773"/>
                  <a:pt x="2014" y="773"/>
                </a:cubicBezTo>
                <a:cubicBezTo>
                  <a:pt x="2012" y="770"/>
                  <a:pt x="2012" y="770"/>
                  <a:pt x="2012" y="770"/>
                </a:cubicBezTo>
                <a:cubicBezTo>
                  <a:pt x="2012" y="768"/>
                  <a:pt x="2012" y="768"/>
                  <a:pt x="2012" y="768"/>
                </a:cubicBezTo>
                <a:cubicBezTo>
                  <a:pt x="2006" y="761"/>
                  <a:pt x="2006" y="761"/>
                  <a:pt x="2006" y="761"/>
                </a:cubicBezTo>
                <a:cubicBezTo>
                  <a:pt x="2005" y="759"/>
                  <a:pt x="2005" y="759"/>
                  <a:pt x="2005" y="759"/>
                </a:cubicBezTo>
                <a:cubicBezTo>
                  <a:pt x="2006" y="759"/>
                  <a:pt x="2006" y="759"/>
                  <a:pt x="2006" y="759"/>
                </a:cubicBezTo>
                <a:cubicBezTo>
                  <a:pt x="2006" y="758"/>
                  <a:pt x="2006" y="758"/>
                  <a:pt x="2006" y="758"/>
                </a:cubicBezTo>
                <a:cubicBezTo>
                  <a:pt x="2004" y="753"/>
                  <a:pt x="2004" y="753"/>
                  <a:pt x="2004" y="753"/>
                </a:cubicBezTo>
                <a:cubicBezTo>
                  <a:pt x="2004" y="752"/>
                  <a:pt x="2004" y="752"/>
                  <a:pt x="2004" y="752"/>
                </a:cubicBezTo>
                <a:cubicBezTo>
                  <a:pt x="2003" y="750"/>
                  <a:pt x="2003" y="750"/>
                  <a:pt x="2003" y="750"/>
                </a:cubicBezTo>
                <a:cubicBezTo>
                  <a:pt x="2002" y="750"/>
                  <a:pt x="2002" y="750"/>
                  <a:pt x="2002" y="750"/>
                </a:cubicBezTo>
                <a:cubicBezTo>
                  <a:pt x="1999" y="745"/>
                  <a:pt x="1999" y="745"/>
                  <a:pt x="1999" y="745"/>
                </a:cubicBezTo>
                <a:cubicBezTo>
                  <a:pt x="1998" y="745"/>
                  <a:pt x="1998" y="745"/>
                  <a:pt x="1998" y="745"/>
                </a:cubicBezTo>
                <a:cubicBezTo>
                  <a:pt x="1996" y="744"/>
                  <a:pt x="1996" y="744"/>
                  <a:pt x="1996" y="744"/>
                </a:cubicBezTo>
                <a:cubicBezTo>
                  <a:pt x="1996" y="743"/>
                  <a:pt x="1996" y="743"/>
                  <a:pt x="1996" y="743"/>
                </a:cubicBezTo>
                <a:cubicBezTo>
                  <a:pt x="1997" y="743"/>
                  <a:pt x="1997" y="743"/>
                  <a:pt x="1997" y="743"/>
                </a:cubicBezTo>
                <a:cubicBezTo>
                  <a:pt x="1998" y="743"/>
                  <a:pt x="1998" y="743"/>
                  <a:pt x="1998" y="743"/>
                </a:cubicBezTo>
                <a:cubicBezTo>
                  <a:pt x="1997" y="742"/>
                  <a:pt x="1997" y="742"/>
                  <a:pt x="1997" y="742"/>
                </a:cubicBezTo>
                <a:cubicBezTo>
                  <a:pt x="1995" y="742"/>
                  <a:pt x="1995" y="742"/>
                  <a:pt x="1995" y="742"/>
                </a:cubicBezTo>
                <a:cubicBezTo>
                  <a:pt x="1992" y="741"/>
                  <a:pt x="1992" y="741"/>
                  <a:pt x="1992" y="741"/>
                </a:cubicBezTo>
                <a:cubicBezTo>
                  <a:pt x="1990" y="736"/>
                  <a:pt x="1990" y="736"/>
                  <a:pt x="1990" y="736"/>
                </a:cubicBezTo>
                <a:cubicBezTo>
                  <a:pt x="1989" y="733"/>
                  <a:pt x="1989" y="733"/>
                  <a:pt x="1989" y="733"/>
                </a:cubicBezTo>
                <a:cubicBezTo>
                  <a:pt x="1988" y="733"/>
                  <a:pt x="1988" y="733"/>
                  <a:pt x="1988" y="733"/>
                </a:cubicBezTo>
                <a:cubicBezTo>
                  <a:pt x="1988" y="731"/>
                  <a:pt x="1988" y="731"/>
                  <a:pt x="1988" y="731"/>
                </a:cubicBezTo>
                <a:cubicBezTo>
                  <a:pt x="1987" y="731"/>
                  <a:pt x="1987" y="731"/>
                  <a:pt x="1987" y="731"/>
                </a:cubicBezTo>
                <a:cubicBezTo>
                  <a:pt x="1986" y="730"/>
                  <a:pt x="1986" y="730"/>
                  <a:pt x="1986" y="730"/>
                </a:cubicBezTo>
                <a:cubicBezTo>
                  <a:pt x="1985" y="729"/>
                  <a:pt x="1985" y="729"/>
                  <a:pt x="1985" y="729"/>
                </a:cubicBezTo>
                <a:cubicBezTo>
                  <a:pt x="1985" y="729"/>
                  <a:pt x="1985" y="729"/>
                  <a:pt x="1985" y="729"/>
                </a:cubicBezTo>
                <a:cubicBezTo>
                  <a:pt x="1986" y="729"/>
                  <a:pt x="1986" y="729"/>
                  <a:pt x="1986" y="729"/>
                </a:cubicBezTo>
                <a:cubicBezTo>
                  <a:pt x="1985" y="728"/>
                  <a:pt x="1985" y="728"/>
                  <a:pt x="1985" y="728"/>
                </a:cubicBezTo>
                <a:cubicBezTo>
                  <a:pt x="1985" y="726"/>
                  <a:pt x="1985" y="726"/>
                  <a:pt x="1985" y="726"/>
                </a:cubicBezTo>
                <a:cubicBezTo>
                  <a:pt x="1984" y="724"/>
                  <a:pt x="1984" y="724"/>
                  <a:pt x="1984" y="724"/>
                </a:cubicBezTo>
                <a:cubicBezTo>
                  <a:pt x="1983" y="725"/>
                  <a:pt x="1983" y="725"/>
                  <a:pt x="1983" y="725"/>
                </a:cubicBezTo>
                <a:cubicBezTo>
                  <a:pt x="1979" y="723"/>
                  <a:pt x="1979" y="723"/>
                  <a:pt x="1979" y="723"/>
                </a:cubicBezTo>
                <a:cubicBezTo>
                  <a:pt x="1985" y="722"/>
                  <a:pt x="1985" y="722"/>
                  <a:pt x="1985" y="722"/>
                </a:cubicBezTo>
                <a:cubicBezTo>
                  <a:pt x="1984" y="717"/>
                  <a:pt x="1984" y="717"/>
                  <a:pt x="1984" y="717"/>
                </a:cubicBezTo>
                <a:cubicBezTo>
                  <a:pt x="1985" y="716"/>
                  <a:pt x="1985" y="716"/>
                  <a:pt x="1985" y="716"/>
                </a:cubicBezTo>
                <a:cubicBezTo>
                  <a:pt x="1986" y="714"/>
                  <a:pt x="1986" y="714"/>
                  <a:pt x="1986" y="714"/>
                </a:cubicBezTo>
                <a:cubicBezTo>
                  <a:pt x="1987" y="714"/>
                  <a:pt x="1987" y="714"/>
                  <a:pt x="1987" y="714"/>
                </a:cubicBezTo>
                <a:cubicBezTo>
                  <a:pt x="1988" y="713"/>
                  <a:pt x="1988" y="713"/>
                  <a:pt x="1988" y="713"/>
                </a:cubicBezTo>
                <a:cubicBezTo>
                  <a:pt x="1988" y="714"/>
                  <a:pt x="1988" y="714"/>
                  <a:pt x="1988" y="714"/>
                </a:cubicBezTo>
                <a:cubicBezTo>
                  <a:pt x="1989" y="716"/>
                  <a:pt x="1989" y="716"/>
                  <a:pt x="1989" y="716"/>
                </a:cubicBezTo>
                <a:cubicBezTo>
                  <a:pt x="1990" y="716"/>
                  <a:pt x="1990" y="716"/>
                  <a:pt x="1990" y="716"/>
                </a:cubicBezTo>
                <a:cubicBezTo>
                  <a:pt x="1991" y="715"/>
                  <a:pt x="1991" y="715"/>
                  <a:pt x="1991" y="715"/>
                </a:cubicBezTo>
                <a:cubicBezTo>
                  <a:pt x="1991" y="713"/>
                  <a:pt x="1991" y="713"/>
                  <a:pt x="1991" y="713"/>
                </a:cubicBezTo>
                <a:cubicBezTo>
                  <a:pt x="1990" y="712"/>
                  <a:pt x="1990" y="712"/>
                  <a:pt x="1990" y="712"/>
                </a:cubicBezTo>
                <a:cubicBezTo>
                  <a:pt x="1991" y="712"/>
                  <a:pt x="1991" y="712"/>
                  <a:pt x="1991" y="712"/>
                </a:cubicBezTo>
                <a:cubicBezTo>
                  <a:pt x="1993" y="712"/>
                  <a:pt x="1993" y="712"/>
                  <a:pt x="1993" y="712"/>
                </a:cubicBezTo>
                <a:cubicBezTo>
                  <a:pt x="1993" y="711"/>
                  <a:pt x="1993" y="711"/>
                  <a:pt x="1993" y="711"/>
                </a:cubicBezTo>
                <a:cubicBezTo>
                  <a:pt x="1993" y="712"/>
                  <a:pt x="1993" y="712"/>
                  <a:pt x="1993" y="712"/>
                </a:cubicBezTo>
                <a:cubicBezTo>
                  <a:pt x="1992" y="713"/>
                  <a:pt x="1992" y="713"/>
                  <a:pt x="1992" y="713"/>
                </a:cubicBezTo>
                <a:cubicBezTo>
                  <a:pt x="1995" y="715"/>
                  <a:pt x="1995" y="715"/>
                  <a:pt x="1995" y="715"/>
                </a:cubicBezTo>
                <a:cubicBezTo>
                  <a:pt x="1996" y="714"/>
                  <a:pt x="1996" y="714"/>
                  <a:pt x="1996" y="714"/>
                </a:cubicBezTo>
                <a:cubicBezTo>
                  <a:pt x="1997" y="716"/>
                  <a:pt x="1997" y="716"/>
                  <a:pt x="1997" y="716"/>
                </a:cubicBezTo>
                <a:cubicBezTo>
                  <a:pt x="1998" y="716"/>
                  <a:pt x="1998" y="716"/>
                  <a:pt x="1998" y="716"/>
                </a:cubicBezTo>
                <a:cubicBezTo>
                  <a:pt x="2001" y="713"/>
                  <a:pt x="2001" y="713"/>
                  <a:pt x="2001" y="713"/>
                </a:cubicBezTo>
                <a:cubicBezTo>
                  <a:pt x="2002" y="714"/>
                  <a:pt x="2002" y="714"/>
                  <a:pt x="2002" y="714"/>
                </a:cubicBezTo>
                <a:cubicBezTo>
                  <a:pt x="2004" y="717"/>
                  <a:pt x="2004" y="717"/>
                  <a:pt x="2004" y="717"/>
                </a:cubicBezTo>
                <a:cubicBezTo>
                  <a:pt x="2004" y="719"/>
                  <a:pt x="2004" y="719"/>
                  <a:pt x="2004" y="719"/>
                </a:cubicBezTo>
                <a:cubicBezTo>
                  <a:pt x="2008" y="723"/>
                  <a:pt x="2008" y="723"/>
                  <a:pt x="2008" y="723"/>
                </a:cubicBezTo>
                <a:cubicBezTo>
                  <a:pt x="2008" y="726"/>
                  <a:pt x="2008" y="726"/>
                  <a:pt x="2008" y="726"/>
                </a:cubicBezTo>
                <a:cubicBezTo>
                  <a:pt x="2009" y="727"/>
                  <a:pt x="2009" y="727"/>
                  <a:pt x="2009" y="727"/>
                </a:cubicBezTo>
                <a:cubicBezTo>
                  <a:pt x="2011" y="727"/>
                  <a:pt x="2011" y="727"/>
                  <a:pt x="2011" y="727"/>
                </a:cubicBezTo>
                <a:cubicBezTo>
                  <a:pt x="2012" y="729"/>
                  <a:pt x="2012" y="729"/>
                  <a:pt x="2012" y="729"/>
                </a:cubicBezTo>
                <a:cubicBezTo>
                  <a:pt x="2011" y="729"/>
                  <a:pt x="2011" y="729"/>
                  <a:pt x="2011" y="729"/>
                </a:cubicBezTo>
                <a:cubicBezTo>
                  <a:pt x="2010" y="728"/>
                  <a:pt x="2010" y="728"/>
                  <a:pt x="2010" y="728"/>
                </a:cubicBezTo>
                <a:cubicBezTo>
                  <a:pt x="2010" y="729"/>
                  <a:pt x="2010" y="729"/>
                  <a:pt x="2010" y="729"/>
                </a:cubicBezTo>
                <a:cubicBezTo>
                  <a:pt x="2012" y="730"/>
                  <a:pt x="2012" y="730"/>
                  <a:pt x="2012" y="730"/>
                </a:cubicBezTo>
                <a:cubicBezTo>
                  <a:pt x="2013" y="730"/>
                  <a:pt x="2013" y="730"/>
                  <a:pt x="2013" y="730"/>
                </a:cubicBezTo>
                <a:cubicBezTo>
                  <a:pt x="2013" y="732"/>
                  <a:pt x="2013" y="732"/>
                  <a:pt x="2013" y="732"/>
                </a:cubicBezTo>
                <a:cubicBezTo>
                  <a:pt x="2016" y="738"/>
                  <a:pt x="2016" y="738"/>
                  <a:pt x="2016" y="738"/>
                </a:cubicBezTo>
                <a:cubicBezTo>
                  <a:pt x="2018" y="740"/>
                  <a:pt x="2018" y="740"/>
                  <a:pt x="2018" y="740"/>
                </a:cubicBezTo>
                <a:cubicBezTo>
                  <a:pt x="2022" y="739"/>
                  <a:pt x="2022" y="739"/>
                  <a:pt x="2022" y="739"/>
                </a:cubicBezTo>
                <a:cubicBezTo>
                  <a:pt x="2024" y="740"/>
                  <a:pt x="2024" y="740"/>
                  <a:pt x="2024" y="740"/>
                </a:cubicBezTo>
                <a:cubicBezTo>
                  <a:pt x="2026" y="741"/>
                  <a:pt x="2026" y="741"/>
                  <a:pt x="2026" y="741"/>
                </a:cubicBezTo>
                <a:cubicBezTo>
                  <a:pt x="2029" y="741"/>
                  <a:pt x="2029" y="741"/>
                  <a:pt x="2029" y="741"/>
                </a:cubicBezTo>
                <a:cubicBezTo>
                  <a:pt x="2029" y="742"/>
                  <a:pt x="2029" y="742"/>
                  <a:pt x="2029" y="742"/>
                </a:cubicBezTo>
                <a:cubicBezTo>
                  <a:pt x="2031" y="742"/>
                  <a:pt x="2031" y="742"/>
                  <a:pt x="2031" y="742"/>
                </a:cubicBezTo>
                <a:cubicBezTo>
                  <a:pt x="2031" y="743"/>
                  <a:pt x="2031" y="743"/>
                  <a:pt x="2031" y="743"/>
                </a:cubicBezTo>
                <a:cubicBezTo>
                  <a:pt x="2030" y="744"/>
                  <a:pt x="2030" y="744"/>
                  <a:pt x="2030" y="744"/>
                </a:cubicBezTo>
                <a:cubicBezTo>
                  <a:pt x="2033" y="747"/>
                  <a:pt x="2033" y="747"/>
                  <a:pt x="2033" y="747"/>
                </a:cubicBezTo>
                <a:cubicBezTo>
                  <a:pt x="2036" y="748"/>
                  <a:pt x="2036" y="748"/>
                  <a:pt x="2036" y="748"/>
                </a:cubicBezTo>
                <a:cubicBezTo>
                  <a:pt x="2037" y="749"/>
                  <a:pt x="2037" y="749"/>
                  <a:pt x="2037" y="749"/>
                </a:cubicBezTo>
                <a:cubicBezTo>
                  <a:pt x="2039" y="749"/>
                  <a:pt x="2039" y="749"/>
                  <a:pt x="2039" y="749"/>
                </a:cubicBezTo>
                <a:cubicBezTo>
                  <a:pt x="2042" y="752"/>
                  <a:pt x="2042" y="752"/>
                  <a:pt x="2042" y="752"/>
                </a:cubicBezTo>
                <a:cubicBezTo>
                  <a:pt x="2043" y="752"/>
                  <a:pt x="2043" y="752"/>
                  <a:pt x="2043" y="752"/>
                </a:cubicBezTo>
                <a:cubicBezTo>
                  <a:pt x="2046" y="751"/>
                  <a:pt x="2046" y="751"/>
                  <a:pt x="2046" y="751"/>
                </a:cubicBezTo>
                <a:cubicBezTo>
                  <a:pt x="2049" y="752"/>
                  <a:pt x="2049" y="752"/>
                  <a:pt x="2049" y="752"/>
                </a:cubicBezTo>
                <a:cubicBezTo>
                  <a:pt x="2053" y="755"/>
                  <a:pt x="2053" y="755"/>
                  <a:pt x="2053" y="755"/>
                </a:cubicBezTo>
                <a:cubicBezTo>
                  <a:pt x="2057" y="752"/>
                  <a:pt x="2057" y="752"/>
                  <a:pt x="2057" y="752"/>
                </a:cubicBezTo>
                <a:cubicBezTo>
                  <a:pt x="2061" y="749"/>
                  <a:pt x="2061" y="749"/>
                  <a:pt x="2061" y="749"/>
                </a:cubicBezTo>
                <a:cubicBezTo>
                  <a:pt x="2061" y="748"/>
                  <a:pt x="2061" y="748"/>
                  <a:pt x="2061" y="748"/>
                </a:cubicBezTo>
                <a:cubicBezTo>
                  <a:pt x="2061" y="749"/>
                  <a:pt x="2061" y="749"/>
                  <a:pt x="2061" y="749"/>
                </a:cubicBezTo>
                <a:cubicBezTo>
                  <a:pt x="2063" y="749"/>
                  <a:pt x="2063" y="749"/>
                  <a:pt x="2063" y="749"/>
                </a:cubicBezTo>
                <a:cubicBezTo>
                  <a:pt x="2066" y="747"/>
                  <a:pt x="2066" y="747"/>
                  <a:pt x="2066" y="747"/>
                </a:cubicBezTo>
                <a:cubicBezTo>
                  <a:pt x="2068" y="746"/>
                  <a:pt x="2068" y="746"/>
                  <a:pt x="2068" y="746"/>
                </a:cubicBezTo>
                <a:cubicBezTo>
                  <a:pt x="2071" y="747"/>
                  <a:pt x="2071" y="747"/>
                  <a:pt x="2071" y="747"/>
                </a:cubicBezTo>
                <a:cubicBezTo>
                  <a:pt x="2071" y="748"/>
                  <a:pt x="2071" y="748"/>
                  <a:pt x="2071" y="748"/>
                </a:cubicBezTo>
                <a:cubicBezTo>
                  <a:pt x="2072" y="748"/>
                  <a:pt x="2072" y="748"/>
                  <a:pt x="2072" y="748"/>
                </a:cubicBezTo>
                <a:cubicBezTo>
                  <a:pt x="2073" y="749"/>
                  <a:pt x="2073" y="749"/>
                  <a:pt x="2073" y="749"/>
                </a:cubicBezTo>
                <a:cubicBezTo>
                  <a:pt x="2074" y="751"/>
                  <a:pt x="2074" y="751"/>
                  <a:pt x="2074" y="751"/>
                </a:cubicBezTo>
                <a:cubicBezTo>
                  <a:pt x="2076" y="755"/>
                  <a:pt x="2076" y="755"/>
                  <a:pt x="2076" y="755"/>
                </a:cubicBezTo>
                <a:cubicBezTo>
                  <a:pt x="2078" y="759"/>
                  <a:pt x="2078" y="759"/>
                  <a:pt x="2078" y="759"/>
                </a:cubicBezTo>
                <a:cubicBezTo>
                  <a:pt x="2078" y="761"/>
                  <a:pt x="2078" y="761"/>
                  <a:pt x="2078" y="761"/>
                </a:cubicBezTo>
                <a:cubicBezTo>
                  <a:pt x="2079" y="762"/>
                  <a:pt x="2079" y="762"/>
                  <a:pt x="2079" y="762"/>
                </a:cubicBezTo>
                <a:cubicBezTo>
                  <a:pt x="2079" y="763"/>
                  <a:pt x="2079" y="763"/>
                  <a:pt x="2079" y="763"/>
                </a:cubicBezTo>
                <a:cubicBezTo>
                  <a:pt x="2085" y="763"/>
                  <a:pt x="2085" y="763"/>
                  <a:pt x="2085" y="763"/>
                </a:cubicBezTo>
                <a:cubicBezTo>
                  <a:pt x="2087" y="763"/>
                  <a:pt x="2087" y="763"/>
                  <a:pt x="2087" y="763"/>
                </a:cubicBezTo>
                <a:cubicBezTo>
                  <a:pt x="2089" y="765"/>
                  <a:pt x="2089" y="765"/>
                  <a:pt x="2089" y="765"/>
                </a:cubicBezTo>
                <a:cubicBezTo>
                  <a:pt x="2091" y="763"/>
                  <a:pt x="2091" y="763"/>
                  <a:pt x="2091" y="763"/>
                </a:cubicBezTo>
                <a:cubicBezTo>
                  <a:pt x="2092" y="763"/>
                  <a:pt x="2092" y="763"/>
                  <a:pt x="2092" y="763"/>
                </a:cubicBezTo>
                <a:cubicBezTo>
                  <a:pt x="2095" y="765"/>
                  <a:pt x="2095" y="765"/>
                  <a:pt x="2095" y="765"/>
                </a:cubicBezTo>
                <a:cubicBezTo>
                  <a:pt x="2100" y="765"/>
                  <a:pt x="2100" y="765"/>
                  <a:pt x="2100" y="765"/>
                </a:cubicBezTo>
                <a:cubicBezTo>
                  <a:pt x="2103" y="766"/>
                  <a:pt x="2103" y="766"/>
                  <a:pt x="2103" y="766"/>
                </a:cubicBezTo>
                <a:cubicBezTo>
                  <a:pt x="2108" y="766"/>
                  <a:pt x="2108" y="766"/>
                  <a:pt x="2108" y="766"/>
                </a:cubicBezTo>
                <a:cubicBezTo>
                  <a:pt x="2110" y="767"/>
                  <a:pt x="2110" y="767"/>
                  <a:pt x="2110" y="767"/>
                </a:cubicBezTo>
                <a:cubicBezTo>
                  <a:pt x="2110" y="767"/>
                  <a:pt x="2110" y="767"/>
                  <a:pt x="2110" y="767"/>
                </a:cubicBezTo>
                <a:cubicBezTo>
                  <a:pt x="2112" y="768"/>
                  <a:pt x="2112" y="768"/>
                  <a:pt x="2112" y="768"/>
                </a:cubicBezTo>
                <a:cubicBezTo>
                  <a:pt x="2112" y="768"/>
                  <a:pt x="2112" y="768"/>
                  <a:pt x="2112" y="768"/>
                </a:cubicBezTo>
                <a:cubicBezTo>
                  <a:pt x="2113" y="766"/>
                  <a:pt x="2113" y="766"/>
                  <a:pt x="2113" y="766"/>
                </a:cubicBezTo>
                <a:cubicBezTo>
                  <a:pt x="2114" y="766"/>
                  <a:pt x="2114" y="766"/>
                  <a:pt x="2114" y="766"/>
                </a:cubicBezTo>
                <a:cubicBezTo>
                  <a:pt x="2115" y="767"/>
                  <a:pt x="2115" y="767"/>
                  <a:pt x="2115" y="767"/>
                </a:cubicBezTo>
                <a:cubicBezTo>
                  <a:pt x="2118" y="768"/>
                  <a:pt x="2118" y="768"/>
                  <a:pt x="2118" y="768"/>
                </a:cubicBezTo>
                <a:cubicBezTo>
                  <a:pt x="2121" y="770"/>
                  <a:pt x="2121" y="770"/>
                  <a:pt x="2121" y="770"/>
                </a:cubicBezTo>
                <a:cubicBezTo>
                  <a:pt x="2123" y="769"/>
                  <a:pt x="2123" y="769"/>
                  <a:pt x="2123" y="769"/>
                </a:cubicBezTo>
                <a:cubicBezTo>
                  <a:pt x="2123" y="768"/>
                  <a:pt x="2123" y="768"/>
                  <a:pt x="2123" y="768"/>
                </a:cubicBezTo>
                <a:cubicBezTo>
                  <a:pt x="2125" y="768"/>
                  <a:pt x="2125" y="768"/>
                  <a:pt x="2125" y="768"/>
                </a:cubicBezTo>
                <a:cubicBezTo>
                  <a:pt x="2125" y="769"/>
                  <a:pt x="2125" y="769"/>
                  <a:pt x="2125" y="769"/>
                </a:cubicBezTo>
                <a:cubicBezTo>
                  <a:pt x="2126" y="770"/>
                  <a:pt x="2126" y="770"/>
                  <a:pt x="2126" y="770"/>
                </a:cubicBezTo>
                <a:cubicBezTo>
                  <a:pt x="2129" y="768"/>
                  <a:pt x="2129" y="768"/>
                  <a:pt x="2129" y="768"/>
                </a:cubicBezTo>
                <a:cubicBezTo>
                  <a:pt x="2131" y="768"/>
                  <a:pt x="2131" y="768"/>
                  <a:pt x="2131" y="768"/>
                </a:cubicBezTo>
                <a:cubicBezTo>
                  <a:pt x="2131" y="769"/>
                  <a:pt x="2131" y="769"/>
                  <a:pt x="2131" y="769"/>
                </a:cubicBezTo>
                <a:cubicBezTo>
                  <a:pt x="2132" y="768"/>
                  <a:pt x="2132" y="768"/>
                  <a:pt x="2132" y="768"/>
                </a:cubicBezTo>
                <a:cubicBezTo>
                  <a:pt x="2133" y="767"/>
                  <a:pt x="2133" y="767"/>
                  <a:pt x="2133" y="767"/>
                </a:cubicBezTo>
                <a:cubicBezTo>
                  <a:pt x="2136" y="767"/>
                  <a:pt x="2136" y="767"/>
                  <a:pt x="2136" y="767"/>
                </a:cubicBezTo>
                <a:cubicBezTo>
                  <a:pt x="2137" y="768"/>
                  <a:pt x="2137" y="768"/>
                  <a:pt x="2137" y="768"/>
                </a:cubicBezTo>
                <a:cubicBezTo>
                  <a:pt x="2138" y="767"/>
                  <a:pt x="2138" y="767"/>
                  <a:pt x="2138" y="767"/>
                </a:cubicBezTo>
                <a:cubicBezTo>
                  <a:pt x="2140" y="767"/>
                  <a:pt x="2140" y="767"/>
                  <a:pt x="2140" y="767"/>
                </a:cubicBezTo>
                <a:cubicBezTo>
                  <a:pt x="2141" y="767"/>
                  <a:pt x="2141" y="767"/>
                  <a:pt x="2141" y="767"/>
                </a:cubicBezTo>
                <a:cubicBezTo>
                  <a:pt x="2141" y="766"/>
                  <a:pt x="2141" y="766"/>
                  <a:pt x="2141" y="766"/>
                </a:cubicBezTo>
                <a:cubicBezTo>
                  <a:pt x="2142" y="765"/>
                  <a:pt x="2142" y="765"/>
                  <a:pt x="2142" y="765"/>
                </a:cubicBezTo>
                <a:cubicBezTo>
                  <a:pt x="2144" y="767"/>
                  <a:pt x="2144" y="767"/>
                  <a:pt x="2144" y="767"/>
                </a:cubicBezTo>
                <a:cubicBezTo>
                  <a:pt x="2145" y="767"/>
                  <a:pt x="2145" y="767"/>
                  <a:pt x="2145" y="767"/>
                </a:cubicBezTo>
                <a:cubicBezTo>
                  <a:pt x="2145" y="766"/>
                  <a:pt x="2145" y="766"/>
                  <a:pt x="2145" y="766"/>
                </a:cubicBezTo>
                <a:cubicBezTo>
                  <a:pt x="2146" y="766"/>
                  <a:pt x="2146" y="766"/>
                  <a:pt x="2146" y="766"/>
                </a:cubicBezTo>
                <a:cubicBezTo>
                  <a:pt x="2147" y="767"/>
                  <a:pt x="2147" y="767"/>
                  <a:pt x="2147" y="767"/>
                </a:cubicBezTo>
                <a:cubicBezTo>
                  <a:pt x="2149" y="767"/>
                  <a:pt x="2149" y="767"/>
                  <a:pt x="2149" y="767"/>
                </a:cubicBezTo>
                <a:cubicBezTo>
                  <a:pt x="2150" y="768"/>
                  <a:pt x="2150" y="768"/>
                  <a:pt x="2150" y="768"/>
                </a:cubicBezTo>
                <a:cubicBezTo>
                  <a:pt x="2152" y="768"/>
                  <a:pt x="2152" y="768"/>
                  <a:pt x="2152" y="768"/>
                </a:cubicBezTo>
                <a:cubicBezTo>
                  <a:pt x="2154" y="766"/>
                  <a:pt x="2154" y="766"/>
                  <a:pt x="2154" y="766"/>
                </a:cubicBezTo>
                <a:cubicBezTo>
                  <a:pt x="2157" y="766"/>
                  <a:pt x="2157" y="766"/>
                  <a:pt x="2157" y="766"/>
                </a:cubicBezTo>
                <a:cubicBezTo>
                  <a:pt x="2158" y="766"/>
                  <a:pt x="2158" y="766"/>
                  <a:pt x="2158" y="766"/>
                </a:cubicBezTo>
                <a:cubicBezTo>
                  <a:pt x="2160" y="765"/>
                  <a:pt x="2160" y="765"/>
                  <a:pt x="2160" y="765"/>
                </a:cubicBezTo>
                <a:cubicBezTo>
                  <a:pt x="2161" y="765"/>
                  <a:pt x="2161" y="765"/>
                  <a:pt x="2161" y="765"/>
                </a:cubicBezTo>
                <a:cubicBezTo>
                  <a:pt x="2162" y="765"/>
                  <a:pt x="2162" y="765"/>
                  <a:pt x="2162" y="765"/>
                </a:cubicBezTo>
                <a:cubicBezTo>
                  <a:pt x="2162" y="765"/>
                  <a:pt x="2162" y="765"/>
                  <a:pt x="2162" y="765"/>
                </a:cubicBezTo>
                <a:cubicBezTo>
                  <a:pt x="2165" y="766"/>
                  <a:pt x="2165" y="766"/>
                  <a:pt x="2165" y="766"/>
                </a:cubicBezTo>
                <a:cubicBezTo>
                  <a:pt x="2168" y="765"/>
                  <a:pt x="2168" y="765"/>
                  <a:pt x="2168" y="765"/>
                </a:cubicBezTo>
                <a:cubicBezTo>
                  <a:pt x="2171" y="765"/>
                  <a:pt x="2171" y="765"/>
                  <a:pt x="2171" y="765"/>
                </a:cubicBezTo>
                <a:cubicBezTo>
                  <a:pt x="2173" y="766"/>
                  <a:pt x="2173" y="766"/>
                  <a:pt x="2173" y="766"/>
                </a:cubicBezTo>
                <a:cubicBezTo>
                  <a:pt x="2174" y="769"/>
                  <a:pt x="2174" y="769"/>
                  <a:pt x="2174" y="769"/>
                </a:cubicBezTo>
                <a:cubicBezTo>
                  <a:pt x="2173" y="770"/>
                  <a:pt x="2173" y="770"/>
                  <a:pt x="2173" y="770"/>
                </a:cubicBezTo>
                <a:cubicBezTo>
                  <a:pt x="2174" y="771"/>
                  <a:pt x="2174" y="771"/>
                  <a:pt x="2174" y="771"/>
                </a:cubicBezTo>
                <a:cubicBezTo>
                  <a:pt x="2173" y="771"/>
                  <a:pt x="2173" y="771"/>
                  <a:pt x="2173" y="771"/>
                </a:cubicBezTo>
                <a:cubicBezTo>
                  <a:pt x="2173" y="771"/>
                  <a:pt x="2173" y="771"/>
                  <a:pt x="2173" y="771"/>
                </a:cubicBezTo>
                <a:cubicBezTo>
                  <a:pt x="2175" y="771"/>
                  <a:pt x="2175" y="771"/>
                  <a:pt x="2175" y="771"/>
                </a:cubicBezTo>
                <a:cubicBezTo>
                  <a:pt x="2178" y="770"/>
                  <a:pt x="2178" y="770"/>
                  <a:pt x="2178" y="770"/>
                </a:cubicBezTo>
                <a:cubicBezTo>
                  <a:pt x="2178" y="772"/>
                  <a:pt x="2178" y="772"/>
                  <a:pt x="2178" y="772"/>
                </a:cubicBezTo>
                <a:cubicBezTo>
                  <a:pt x="2180" y="775"/>
                  <a:pt x="2180" y="775"/>
                  <a:pt x="2180" y="775"/>
                </a:cubicBezTo>
                <a:cubicBezTo>
                  <a:pt x="2181" y="778"/>
                  <a:pt x="2181" y="778"/>
                  <a:pt x="2181" y="778"/>
                </a:cubicBezTo>
                <a:cubicBezTo>
                  <a:pt x="2181" y="779"/>
                  <a:pt x="2181" y="779"/>
                  <a:pt x="2181" y="779"/>
                </a:cubicBezTo>
                <a:cubicBezTo>
                  <a:pt x="2181" y="780"/>
                  <a:pt x="2181" y="780"/>
                  <a:pt x="2181" y="780"/>
                </a:cubicBezTo>
                <a:cubicBezTo>
                  <a:pt x="2180" y="781"/>
                  <a:pt x="2180" y="781"/>
                  <a:pt x="2180" y="781"/>
                </a:cubicBezTo>
                <a:cubicBezTo>
                  <a:pt x="2181" y="781"/>
                  <a:pt x="2181" y="781"/>
                  <a:pt x="2181" y="781"/>
                </a:cubicBezTo>
                <a:cubicBezTo>
                  <a:pt x="2182" y="781"/>
                  <a:pt x="2182" y="781"/>
                  <a:pt x="2182" y="781"/>
                </a:cubicBezTo>
                <a:cubicBezTo>
                  <a:pt x="2182" y="783"/>
                  <a:pt x="2182" y="783"/>
                  <a:pt x="2182" y="783"/>
                </a:cubicBezTo>
                <a:cubicBezTo>
                  <a:pt x="2184" y="783"/>
                  <a:pt x="2184" y="783"/>
                  <a:pt x="2184" y="783"/>
                </a:cubicBezTo>
                <a:cubicBezTo>
                  <a:pt x="2187" y="783"/>
                  <a:pt x="2187" y="783"/>
                  <a:pt x="2187" y="783"/>
                </a:cubicBezTo>
                <a:cubicBezTo>
                  <a:pt x="2191" y="785"/>
                  <a:pt x="2191" y="785"/>
                  <a:pt x="2191" y="785"/>
                </a:cubicBezTo>
                <a:cubicBezTo>
                  <a:pt x="2190" y="786"/>
                  <a:pt x="2190" y="786"/>
                  <a:pt x="2190" y="786"/>
                </a:cubicBezTo>
                <a:cubicBezTo>
                  <a:pt x="2192" y="785"/>
                  <a:pt x="2192" y="785"/>
                  <a:pt x="2192" y="785"/>
                </a:cubicBezTo>
                <a:cubicBezTo>
                  <a:pt x="2195" y="783"/>
                  <a:pt x="2195" y="783"/>
                  <a:pt x="2195" y="783"/>
                </a:cubicBezTo>
                <a:cubicBezTo>
                  <a:pt x="2198" y="782"/>
                  <a:pt x="2198" y="782"/>
                  <a:pt x="2198" y="782"/>
                </a:cubicBezTo>
                <a:cubicBezTo>
                  <a:pt x="2196" y="784"/>
                  <a:pt x="2196" y="784"/>
                  <a:pt x="2196" y="784"/>
                </a:cubicBezTo>
                <a:cubicBezTo>
                  <a:pt x="2194" y="786"/>
                  <a:pt x="2194" y="786"/>
                  <a:pt x="2194" y="786"/>
                </a:cubicBezTo>
                <a:cubicBezTo>
                  <a:pt x="2193" y="788"/>
                  <a:pt x="2193" y="788"/>
                  <a:pt x="2193" y="788"/>
                </a:cubicBezTo>
                <a:cubicBezTo>
                  <a:pt x="2195" y="789"/>
                  <a:pt x="2195" y="789"/>
                  <a:pt x="2195" y="789"/>
                </a:cubicBezTo>
                <a:cubicBezTo>
                  <a:pt x="2198" y="792"/>
                  <a:pt x="2198" y="792"/>
                  <a:pt x="2198" y="792"/>
                </a:cubicBezTo>
                <a:cubicBezTo>
                  <a:pt x="2204" y="795"/>
                  <a:pt x="2204" y="795"/>
                  <a:pt x="2204" y="795"/>
                </a:cubicBezTo>
                <a:cubicBezTo>
                  <a:pt x="2206" y="794"/>
                  <a:pt x="2206" y="794"/>
                  <a:pt x="2206" y="794"/>
                </a:cubicBezTo>
                <a:cubicBezTo>
                  <a:pt x="2209" y="794"/>
                  <a:pt x="2209" y="794"/>
                  <a:pt x="2209" y="794"/>
                </a:cubicBezTo>
                <a:cubicBezTo>
                  <a:pt x="2213" y="792"/>
                  <a:pt x="2213" y="792"/>
                  <a:pt x="2213" y="792"/>
                </a:cubicBezTo>
                <a:cubicBezTo>
                  <a:pt x="2213" y="791"/>
                  <a:pt x="2213" y="791"/>
                  <a:pt x="2213" y="791"/>
                </a:cubicBezTo>
                <a:cubicBezTo>
                  <a:pt x="2213" y="791"/>
                  <a:pt x="2213" y="791"/>
                  <a:pt x="2213" y="791"/>
                </a:cubicBezTo>
                <a:cubicBezTo>
                  <a:pt x="2213" y="791"/>
                  <a:pt x="2213" y="791"/>
                  <a:pt x="2213" y="791"/>
                </a:cubicBezTo>
                <a:cubicBezTo>
                  <a:pt x="2216" y="791"/>
                  <a:pt x="2216" y="791"/>
                  <a:pt x="2216" y="791"/>
                </a:cubicBezTo>
                <a:cubicBezTo>
                  <a:pt x="2215" y="793"/>
                  <a:pt x="2215" y="793"/>
                  <a:pt x="2215" y="793"/>
                </a:cubicBezTo>
                <a:cubicBezTo>
                  <a:pt x="2214" y="793"/>
                  <a:pt x="2214" y="793"/>
                  <a:pt x="2214" y="793"/>
                </a:cubicBezTo>
                <a:cubicBezTo>
                  <a:pt x="2212" y="796"/>
                  <a:pt x="2212" y="796"/>
                  <a:pt x="2212" y="796"/>
                </a:cubicBezTo>
                <a:cubicBezTo>
                  <a:pt x="2211" y="796"/>
                  <a:pt x="2211" y="796"/>
                  <a:pt x="2211" y="796"/>
                </a:cubicBezTo>
                <a:cubicBezTo>
                  <a:pt x="2207" y="799"/>
                  <a:pt x="2207" y="799"/>
                  <a:pt x="2207" y="799"/>
                </a:cubicBezTo>
                <a:cubicBezTo>
                  <a:pt x="2207" y="800"/>
                  <a:pt x="2207" y="800"/>
                  <a:pt x="2207" y="800"/>
                </a:cubicBezTo>
                <a:cubicBezTo>
                  <a:pt x="2205" y="799"/>
                  <a:pt x="2205" y="799"/>
                  <a:pt x="2205" y="799"/>
                </a:cubicBezTo>
                <a:cubicBezTo>
                  <a:pt x="2205" y="799"/>
                  <a:pt x="2205" y="799"/>
                  <a:pt x="2205" y="799"/>
                </a:cubicBezTo>
                <a:cubicBezTo>
                  <a:pt x="2204" y="800"/>
                  <a:pt x="2204" y="800"/>
                  <a:pt x="2204" y="800"/>
                </a:cubicBezTo>
                <a:cubicBezTo>
                  <a:pt x="2202" y="800"/>
                  <a:pt x="2202" y="800"/>
                  <a:pt x="2202" y="800"/>
                </a:cubicBezTo>
                <a:cubicBezTo>
                  <a:pt x="2202" y="798"/>
                  <a:pt x="2202" y="798"/>
                  <a:pt x="2202" y="798"/>
                </a:cubicBezTo>
                <a:cubicBezTo>
                  <a:pt x="2201" y="798"/>
                  <a:pt x="2201" y="798"/>
                  <a:pt x="2201" y="798"/>
                </a:cubicBezTo>
                <a:cubicBezTo>
                  <a:pt x="2200" y="798"/>
                  <a:pt x="2200" y="798"/>
                  <a:pt x="2200" y="798"/>
                </a:cubicBezTo>
                <a:cubicBezTo>
                  <a:pt x="2199" y="798"/>
                  <a:pt x="2199" y="798"/>
                  <a:pt x="2199" y="798"/>
                </a:cubicBezTo>
                <a:cubicBezTo>
                  <a:pt x="2199" y="799"/>
                  <a:pt x="2199" y="799"/>
                  <a:pt x="2199" y="799"/>
                </a:cubicBezTo>
                <a:cubicBezTo>
                  <a:pt x="2199" y="800"/>
                  <a:pt x="2199" y="800"/>
                  <a:pt x="2199" y="800"/>
                </a:cubicBezTo>
                <a:cubicBezTo>
                  <a:pt x="2204" y="805"/>
                  <a:pt x="2204" y="805"/>
                  <a:pt x="2204" y="805"/>
                </a:cubicBezTo>
                <a:cubicBezTo>
                  <a:pt x="2205" y="805"/>
                  <a:pt x="2205" y="805"/>
                  <a:pt x="2205" y="805"/>
                </a:cubicBezTo>
                <a:cubicBezTo>
                  <a:pt x="2206" y="805"/>
                  <a:pt x="2206" y="805"/>
                  <a:pt x="2206" y="805"/>
                </a:cubicBezTo>
                <a:cubicBezTo>
                  <a:pt x="2206" y="806"/>
                  <a:pt x="2206" y="806"/>
                  <a:pt x="2206" y="806"/>
                </a:cubicBezTo>
                <a:cubicBezTo>
                  <a:pt x="2209" y="810"/>
                  <a:pt x="2209" y="810"/>
                  <a:pt x="2209" y="810"/>
                </a:cubicBezTo>
                <a:cubicBezTo>
                  <a:pt x="2217" y="817"/>
                  <a:pt x="2217" y="817"/>
                  <a:pt x="2217" y="817"/>
                </a:cubicBezTo>
                <a:cubicBezTo>
                  <a:pt x="2221" y="817"/>
                  <a:pt x="2221" y="817"/>
                  <a:pt x="2221" y="817"/>
                </a:cubicBezTo>
                <a:cubicBezTo>
                  <a:pt x="2223" y="817"/>
                  <a:pt x="2223" y="817"/>
                  <a:pt x="2223" y="817"/>
                </a:cubicBezTo>
                <a:cubicBezTo>
                  <a:pt x="2228" y="813"/>
                  <a:pt x="2228" y="813"/>
                  <a:pt x="2228" y="813"/>
                </a:cubicBezTo>
                <a:cubicBezTo>
                  <a:pt x="2232" y="812"/>
                  <a:pt x="2232" y="812"/>
                  <a:pt x="2232" y="812"/>
                </a:cubicBezTo>
                <a:cubicBezTo>
                  <a:pt x="2232" y="810"/>
                  <a:pt x="2232" y="810"/>
                  <a:pt x="2232" y="810"/>
                </a:cubicBezTo>
                <a:cubicBezTo>
                  <a:pt x="2233" y="809"/>
                  <a:pt x="2233" y="809"/>
                  <a:pt x="2233" y="809"/>
                </a:cubicBezTo>
                <a:cubicBezTo>
                  <a:pt x="2234" y="805"/>
                  <a:pt x="2234" y="805"/>
                  <a:pt x="2234" y="805"/>
                </a:cubicBezTo>
                <a:cubicBezTo>
                  <a:pt x="2232" y="803"/>
                  <a:pt x="2232" y="803"/>
                  <a:pt x="2232" y="803"/>
                </a:cubicBezTo>
                <a:cubicBezTo>
                  <a:pt x="2234" y="799"/>
                  <a:pt x="2234" y="799"/>
                  <a:pt x="2234" y="799"/>
                </a:cubicBezTo>
                <a:cubicBezTo>
                  <a:pt x="2234" y="797"/>
                  <a:pt x="2234" y="797"/>
                  <a:pt x="2234" y="797"/>
                </a:cubicBezTo>
                <a:cubicBezTo>
                  <a:pt x="2234" y="796"/>
                  <a:pt x="2234" y="796"/>
                  <a:pt x="2234" y="796"/>
                </a:cubicBezTo>
                <a:cubicBezTo>
                  <a:pt x="2235" y="798"/>
                  <a:pt x="2235" y="798"/>
                  <a:pt x="2235" y="798"/>
                </a:cubicBezTo>
                <a:cubicBezTo>
                  <a:pt x="2237" y="798"/>
                  <a:pt x="2237" y="798"/>
                  <a:pt x="2237" y="798"/>
                </a:cubicBezTo>
                <a:cubicBezTo>
                  <a:pt x="2238" y="798"/>
                  <a:pt x="2238" y="798"/>
                  <a:pt x="2238" y="798"/>
                </a:cubicBezTo>
                <a:cubicBezTo>
                  <a:pt x="2240" y="797"/>
                  <a:pt x="2240" y="797"/>
                  <a:pt x="2240" y="797"/>
                </a:cubicBezTo>
                <a:cubicBezTo>
                  <a:pt x="2239" y="798"/>
                  <a:pt x="2239" y="798"/>
                  <a:pt x="2239" y="798"/>
                </a:cubicBezTo>
                <a:cubicBezTo>
                  <a:pt x="2238" y="800"/>
                  <a:pt x="2238" y="800"/>
                  <a:pt x="2238" y="800"/>
                </a:cubicBezTo>
                <a:cubicBezTo>
                  <a:pt x="2236" y="800"/>
                  <a:pt x="2236" y="800"/>
                  <a:pt x="2236" y="800"/>
                </a:cubicBezTo>
                <a:cubicBezTo>
                  <a:pt x="2236" y="800"/>
                  <a:pt x="2236" y="800"/>
                  <a:pt x="2236" y="800"/>
                </a:cubicBezTo>
                <a:cubicBezTo>
                  <a:pt x="2236" y="802"/>
                  <a:pt x="2236" y="802"/>
                  <a:pt x="2236" y="802"/>
                </a:cubicBezTo>
                <a:cubicBezTo>
                  <a:pt x="2237" y="804"/>
                  <a:pt x="2237" y="804"/>
                  <a:pt x="2237" y="804"/>
                </a:cubicBezTo>
                <a:cubicBezTo>
                  <a:pt x="2236" y="806"/>
                  <a:pt x="2236" y="806"/>
                  <a:pt x="2236" y="806"/>
                </a:cubicBezTo>
                <a:cubicBezTo>
                  <a:pt x="2238" y="806"/>
                  <a:pt x="2238" y="806"/>
                  <a:pt x="2238" y="806"/>
                </a:cubicBezTo>
                <a:cubicBezTo>
                  <a:pt x="2240" y="805"/>
                  <a:pt x="2240" y="805"/>
                  <a:pt x="2240" y="805"/>
                </a:cubicBezTo>
                <a:cubicBezTo>
                  <a:pt x="2242" y="806"/>
                  <a:pt x="2242" y="806"/>
                  <a:pt x="2242" y="806"/>
                </a:cubicBezTo>
                <a:cubicBezTo>
                  <a:pt x="2240" y="806"/>
                  <a:pt x="2240" y="806"/>
                  <a:pt x="2240" y="806"/>
                </a:cubicBezTo>
                <a:cubicBezTo>
                  <a:pt x="2239" y="807"/>
                  <a:pt x="2239" y="807"/>
                  <a:pt x="2239" y="807"/>
                </a:cubicBezTo>
                <a:cubicBezTo>
                  <a:pt x="2237" y="808"/>
                  <a:pt x="2237" y="808"/>
                  <a:pt x="2237" y="808"/>
                </a:cubicBezTo>
                <a:cubicBezTo>
                  <a:pt x="2238" y="813"/>
                  <a:pt x="2238" y="813"/>
                  <a:pt x="2238" y="813"/>
                </a:cubicBezTo>
                <a:cubicBezTo>
                  <a:pt x="2239" y="814"/>
                  <a:pt x="2239" y="814"/>
                  <a:pt x="2239" y="814"/>
                </a:cubicBezTo>
                <a:cubicBezTo>
                  <a:pt x="2240" y="817"/>
                  <a:pt x="2240" y="817"/>
                  <a:pt x="2240" y="817"/>
                </a:cubicBezTo>
                <a:cubicBezTo>
                  <a:pt x="2240" y="820"/>
                  <a:pt x="2240" y="820"/>
                  <a:pt x="2240" y="820"/>
                </a:cubicBezTo>
                <a:cubicBezTo>
                  <a:pt x="2239" y="822"/>
                  <a:pt x="2239" y="822"/>
                  <a:pt x="2239" y="822"/>
                </a:cubicBezTo>
                <a:cubicBezTo>
                  <a:pt x="2239" y="824"/>
                  <a:pt x="2239" y="824"/>
                  <a:pt x="2239" y="824"/>
                </a:cubicBezTo>
                <a:cubicBezTo>
                  <a:pt x="2241" y="825"/>
                  <a:pt x="2241" y="825"/>
                  <a:pt x="2241" y="825"/>
                </a:cubicBezTo>
                <a:cubicBezTo>
                  <a:pt x="2239" y="826"/>
                  <a:pt x="2239" y="826"/>
                  <a:pt x="2239" y="826"/>
                </a:cubicBezTo>
                <a:cubicBezTo>
                  <a:pt x="2240" y="829"/>
                  <a:pt x="2240" y="829"/>
                  <a:pt x="2240" y="829"/>
                </a:cubicBezTo>
                <a:cubicBezTo>
                  <a:pt x="2243" y="834"/>
                  <a:pt x="2243" y="834"/>
                  <a:pt x="2243" y="834"/>
                </a:cubicBezTo>
                <a:cubicBezTo>
                  <a:pt x="2243" y="836"/>
                  <a:pt x="2243" y="836"/>
                  <a:pt x="2243" y="836"/>
                </a:cubicBezTo>
                <a:cubicBezTo>
                  <a:pt x="2244" y="838"/>
                  <a:pt x="2244" y="838"/>
                  <a:pt x="2244" y="838"/>
                </a:cubicBezTo>
                <a:cubicBezTo>
                  <a:pt x="2242" y="838"/>
                  <a:pt x="2242" y="838"/>
                  <a:pt x="2242" y="838"/>
                </a:cubicBezTo>
                <a:cubicBezTo>
                  <a:pt x="2242" y="840"/>
                  <a:pt x="2242" y="840"/>
                  <a:pt x="2242" y="840"/>
                </a:cubicBezTo>
                <a:cubicBezTo>
                  <a:pt x="2245" y="844"/>
                  <a:pt x="2245" y="844"/>
                  <a:pt x="2245" y="844"/>
                </a:cubicBezTo>
                <a:cubicBezTo>
                  <a:pt x="2243" y="844"/>
                  <a:pt x="2243" y="844"/>
                  <a:pt x="2243" y="844"/>
                </a:cubicBezTo>
                <a:cubicBezTo>
                  <a:pt x="2245" y="847"/>
                  <a:pt x="2245" y="847"/>
                  <a:pt x="2245" y="847"/>
                </a:cubicBezTo>
                <a:cubicBezTo>
                  <a:pt x="2245" y="850"/>
                  <a:pt x="2245" y="850"/>
                  <a:pt x="2245" y="850"/>
                </a:cubicBezTo>
                <a:cubicBezTo>
                  <a:pt x="2249" y="858"/>
                  <a:pt x="2249" y="858"/>
                  <a:pt x="2249" y="858"/>
                </a:cubicBezTo>
                <a:cubicBezTo>
                  <a:pt x="2249" y="864"/>
                  <a:pt x="2249" y="864"/>
                  <a:pt x="2249" y="864"/>
                </a:cubicBezTo>
                <a:cubicBezTo>
                  <a:pt x="2251" y="868"/>
                  <a:pt x="2251" y="868"/>
                  <a:pt x="2251" y="868"/>
                </a:cubicBezTo>
                <a:cubicBezTo>
                  <a:pt x="2253" y="869"/>
                  <a:pt x="2253" y="869"/>
                  <a:pt x="2253" y="869"/>
                </a:cubicBezTo>
                <a:cubicBezTo>
                  <a:pt x="2253" y="872"/>
                  <a:pt x="2253" y="872"/>
                  <a:pt x="2253" y="872"/>
                </a:cubicBezTo>
                <a:cubicBezTo>
                  <a:pt x="2255" y="873"/>
                  <a:pt x="2255" y="873"/>
                  <a:pt x="2255" y="873"/>
                </a:cubicBezTo>
                <a:cubicBezTo>
                  <a:pt x="2255" y="874"/>
                  <a:pt x="2255" y="874"/>
                  <a:pt x="2255" y="874"/>
                </a:cubicBezTo>
                <a:cubicBezTo>
                  <a:pt x="2257" y="879"/>
                  <a:pt x="2257" y="879"/>
                  <a:pt x="2257" y="879"/>
                </a:cubicBezTo>
                <a:cubicBezTo>
                  <a:pt x="2258" y="879"/>
                  <a:pt x="2258" y="879"/>
                  <a:pt x="2258" y="879"/>
                </a:cubicBezTo>
                <a:cubicBezTo>
                  <a:pt x="2258" y="880"/>
                  <a:pt x="2258" y="880"/>
                  <a:pt x="2258" y="880"/>
                </a:cubicBezTo>
                <a:cubicBezTo>
                  <a:pt x="2261" y="883"/>
                  <a:pt x="2261" y="883"/>
                  <a:pt x="2261" y="883"/>
                </a:cubicBezTo>
                <a:cubicBezTo>
                  <a:pt x="2261" y="883"/>
                  <a:pt x="2261" y="883"/>
                  <a:pt x="2261" y="883"/>
                </a:cubicBezTo>
                <a:cubicBezTo>
                  <a:pt x="2261" y="887"/>
                  <a:pt x="2261" y="887"/>
                  <a:pt x="2261" y="887"/>
                </a:cubicBezTo>
                <a:cubicBezTo>
                  <a:pt x="2262" y="888"/>
                  <a:pt x="2262" y="888"/>
                  <a:pt x="2262" y="888"/>
                </a:cubicBezTo>
                <a:cubicBezTo>
                  <a:pt x="2264" y="891"/>
                  <a:pt x="2264" y="891"/>
                  <a:pt x="2264" y="891"/>
                </a:cubicBezTo>
                <a:cubicBezTo>
                  <a:pt x="2264" y="894"/>
                  <a:pt x="2264" y="894"/>
                  <a:pt x="2264" y="894"/>
                </a:cubicBezTo>
                <a:cubicBezTo>
                  <a:pt x="2266" y="898"/>
                  <a:pt x="2266" y="898"/>
                  <a:pt x="2266" y="898"/>
                </a:cubicBezTo>
                <a:cubicBezTo>
                  <a:pt x="2267" y="900"/>
                  <a:pt x="2267" y="900"/>
                  <a:pt x="2267" y="900"/>
                </a:cubicBezTo>
                <a:cubicBezTo>
                  <a:pt x="2267" y="904"/>
                  <a:pt x="2267" y="904"/>
                  <a:pt x="2267" y="904"/>
                </a:cubicBezTo>
                <a:cubicBezTo>
                  <a:pt x="2268" y="905"/>
                  <a:pt x="2268" y="905"/>
                  <a:pt x="2268" y="905"/>
                </a:cubicBezTo>
                <a:cubicBezTo>
                  <a:pt x="2269" y="908"/>
                  <a:pt x="2269" y="908"/>
                  <a:pt x="2269" y="908"/>
                </a:cubicBezTo>
                <a:cubicBezTo>
                  <a:pt x="2272" y="911"/>
                  <a:pt x="2272" y="911"/>
                  <a:pt x="2272" y="911"/>
                </a:cubicBezTo>
                <a:cubicBezTo>
                  <a:pt x="2273" y="911"/>
                  <a:pt x="2273" y="911"/>
                  <a:pt x="2273" y="911"/>
                </a:cubicBezTo>
                <a:cubicBezTo>
                  <a:pt x="2275" y="914"/>
                  <a:pt x="2275" y="914"/>
                  <a:pt x="2275" y="914"/>
                </a:cubicBezTo>
                <a:cubicBezTo>
                  <a:pt x="2278" y="917"/>
                  <a:pt x="2278" y="917"/>
                  <a:pt x="2278" y="917"/>
                </a:cubicBezTo>
                <a:cubicBezTo>
                  <a:pt x="2279" y="920"/>
                  <a:pt x="2279" y="920"/>
                  <a:pt x="2279" y="920"/>
                </a:cubicBezTo>
                <a:cubicBezTo>
                  <a:pt x="2280" y="923"/>
                  <a:pt x="2280" y="923"/>
                  <a:pt x="2280" y="923"/>
                </a:cubicBezTo>
                <a:cubicBezTo>
                  <a:pt x="2280" y="923"/>
                  <a:pt x="2280" y="923"/>
                  <a:pt x="2280" y="923"/>
                </a:cubicBezTo>
                <a:cubicBezTo>
                  <a:pt x="2280" y="925"/>
                  <a:pt x="2280" y="925"/>
                  <a:pt x="2280" y="925"/>
                </a:cubicBezTo>
                <a:cubicBezTo>
                  <a:pt x="2283" y="929"/>
                  <a:pt x="2283" y="929"/>
                  <a:pt x="2283" y="929"/>
                </a:cubicBezTo>
                <a:cubicBezTo>
                  <a:pt x="2284" y="933"/>
                  <a:pt x="2284" y="933"/>
                  <a:pt x="2284" y="933"/>
                </a:cubicBezTo>
                <a:cubicBezTo>
                  <a:pt x="2284" y="937"/>
                  <a:pt x="2284" y="937"/>
                  <a:pt x="2284" y="937"/>
                </a:cubicBezTo>
                <a:cubicBezTo>
                  <a:pt x="2288" y="945"/>
                  <a:pt x="2288" y="945"/>
                  <a:pt x="2288" y="945"/>
                </a:cubicBezTo>
                <a:cubicBezTo>
                  <a:pt x="2291" y="948"/>
                  <a:pt x="2291" y="948"/>
                  <a:pt x="2291" y="948"/>
                </a:cubicBezTo>
                <a:cubicBezTo>
                  <a:pt x="2294" y="951"/>
                  <a:pt x="2294" y="951"/>
                  <a:pt x="2294" y="951"/>
                </a:cubicBezTo>
                <a:cubicBezTo>
                  <a:pt x="2297" y="951"/>
                  <a:pt x="2297" y="951"/>
                  <a:pt x="2297" y="951"/>
                </a:cubicBezTo>
                <a:cubicBezTo>
                  <a:pt x="2301" y="948"/>
                  <a:pt x="2301" y="948"/>
                  <a:pt x="2301" y="948"/>
                </a:cubicBezTo>
                <a:cubicBezTo>
                  <a:pt x="2302" y="946"/>
                  <a:pt x="2302" y="946"/>
                  <a:pt x="2302" y="946"/>
                </a:cubicBezTo>
                <a:cubicBezTo>
                  <a:pt x="2301" y="945"/>
                  <a:pt x="2301" y="945"/>
                  <a:pt x="2301" y="945"/>
                </a:cubicBezTo>
                <a:cubicBezTo>
                  <a:pt x="2302" y="945"/>
                  <a:pt x="2302" y="945"/>
                  <a:pt x="2302" y="945"/>
                </a:cubicBezTo>
                <a:cubicBezTo>
                  <a:pt x="2302" y="944"/>
                  <a:pt x="2302" y="944"/>
                  <a:pt x="2302" y="944"/>
                </a:cubicBezTo>
                <a:cubicBezTo>
                  <a:pt x="2303" y="942"/>
                  <a:pt x="2303" y="942"/>
                  <a:pt x="2303" y="942"/>
                </a:cubicBezTo>
                <a:cubicBezTo>
                  <a:pt x="2307" y="940"/>
                  <a:pt x="2307" y="940"/>
                  <a:pt x="2307" y="940"/>
                </a:cubicBezTo>
                <a:cubicBezTo>
                  <a:pt x="2307" y="940"/>
                  <a:pt x="2307" y="940"/>
                  <a:pt x="2307" y="940"/>
                </a:cubicBezTo>
                <a:cubicBezTo>
                  <a:pt x="2312" y="939"/>
                  <a:pt x="2312" y="939"/>
                  <a:pt x="2312" y="939"/>
                </a:cubicBezTo>
                <a:cubicBezTo>
                  <a:pt x="2313" y="939"/>
                  <a:pt x="2313" y="939"/>
                  <a:pt x="2313" y="939"/>
                </a:cubicBezTo>
                <a:cubicBezTo>
                  <a:pt x="2314" y="940"/>
                  <a:pt x="2314" y="940"/>
                  <a:pt x="2314" y="940"/>
                </a:cubicBezTo>
                <a:cubicBezTo>
                  <a:pt x="2314" y="939"/>
                  <a:pt x="2314" y="939"/>
                  <a:pt x="2314" y="939"/>
                </a:cubicBezTo>
                <a:cubicBezTo>
                  <a:pt x="2313" y="939"/>
                  <a:pt x="2313" y="939"/>
                  <a:pt x="2313" y="939"/>
                </a:cubicBezTo>
                <a:cubicBezTo>
                  <a:pt x="2310" y="937"/>
                  <a:pt x="2310" y="937"/>
                  <a:pt x="2310" y="937"/>
                </a:cubicBezTo>
                <a:cubicBezTo>
                  <a:pt x="2310" y="936"/>
                  <a:pt x="2310" y="936"/>
                  <a:pt x="2310" y="936"/>
                </a:cubicBezTo>
                <a:cubicBezTo>
                  <a:pt x="2311" y="935"/>
                  <a:pt x="2311" y="935"/>
                  <a:pt x="2311" y="935"/>
                </a:cubicBezTo>
                <a:cubicBezTo>
                  <a:pt x="2313" y="931"/>
                  <a:pt x="2313" y="931"/>
                  <a:pt x="2313" y="931"/>
                </a:cubicBezTo>
                <a:cubicBezTo>
                  <a:pt x="2313" y="931"/>
                  <a:pt x="2313" y="931"/>
                  <a:pt x="2313" y="931"/>
                </a:cubicBezTo>
                <a:cubicBezTo>
                  <a:pt x="2314" y="928"/>
                  <a:pt x="2314" y="928"/>
                  <a:pt x="2314" y="928"/>
                </a:cubicBezTo>
                <a:cubicBezTo>
                  <a:pt x="2316" y="928"/>
                  <a:pt x="2316" y="928"/>
                  <a:pt x="2316" y="928"/>
                </a:cubicBezTo>
                <a:cubicBezTo>
                  <a:pt x="2318" y="929"/>
                  <a:pt x="2318" y="929"/>
                  <a:pt x="2318" y="929"/>
                </a:cubicBezTo>
                <a:cubicBezTo>
                  <a:pt x="2319" y="928"/>
                  <a:pt x="2319" y="928"/>
                  <a:pt x="2319" y="928"/>
                </a:cubicBezTo>
                <a:cubicBezTo>
                  <a:pt x="2319" y="926"/>
                  <a:pt x="2319" y="926"/>
                  <a:pt x="2319" y="926"/>
                </a:cubicBezTo>
                <a:cubicBezTo>
                  <a:pt x="2319" y="917"/>
                  <a:pt x="2319" y="917"/>
                  <a:pt x="2319" y="917"/>
                </a:cubicBezTo>
                <a:cubicBezTo>
                  <a:pt x="2318" y="916"/>
                  <a:pt x="2318" y="916"/>
                  <a:pt x="2318" y="916"/>
                </a:cubicBezTo>
                <a:cubicBezTo>
                  <a:pt x="2318" y="912"/>
                  <a:pt x="2318" y="912"/>
                  <a:pt x="2318" y="912"/>
                </a:cubicBezTo>
                <a:cubicBezTo>
                  <a:pt x="2320" y="907"/>
                  <a:pt x="2320" y="907"/>
                  <a:pt x="2320" y="907"/>
                </a:cubicBezTo>
                <a:cubicBezTo>
                  <a:pt x="2323" y="900"/>
                  <a:pt x="2323" y="900"/>
                  <a:pt x="2323" y="900"/>
                </a:cubicBezTo>
                <a:cubicBezTo>
                  <a:pt x="2322" y="895"/>
                  <a:pt x="2322" y="895"/>
                  <a:pt x="2322" y="895"/>
                </a:cubicBezTo>
                <a:cubicBezTo>
                  <a:pt x="2320" y="895"/>
                  <a:pt x="2320" y="895"/>
                  <a:pt x="2320" y="895"/>
                </a:cubicBezTo>
                <a:cubicBezTo>
                  <a:pt x="2320" y="887"/>
                  <a:pt x="2320" y="887"/>
                  <a:pt x="2320" y="887"/>
                </a:cubicBezTo>
                <a:cubicBezTo>
                  <a:pt x="2319" y="884"/>
                  <a:pt x="2319" y="884"/>
                  <a:pt x="2319" y="884"/>
                </a:cubicBezTo>
                <a:cubicBezTo>
                  <a:pt x="2321" y="882"/>
                  <a:pt x="2321" y="882"/>
                  <a:pt x="2321" y="882"/>
                </a:cubicBezTo>
                <a:cubicBezTo>
                  <a:pt x="2319" y="877"/>
                  <a:pt x="2319" y="877"/>
                  <a:pt x="2319" y="877"/>
                </a:cubicBezTo>
                <a:cubicBezTo>
                  <a:pt x="2319" y="874"/>
                  <a:pt x="2319" y="874"/>
                  <a:pt x="2319" y="874"/>
                </a:cubicBezTo>
                <a:cubicBezTo>
                  <a:pt x="2320" y="872"/>
                  <a:pt x="2320" y="872"/>
                  <a:pt x="2320" y="872"/>
                </a:cubicBezTo>
                <a:cubicBezTo>
                  <a:pt x="2324" y="868"/>
                  <a:pt x="2324" y="868"/>
                  <a:pt x="2324" y="868"/>
                </a:cubicBezTo>
                <a:cubicBezTo>
                  <a:pt x="2324" y="868"/>
                  <a:pt x="2324" y="868"/>
                  <a:pt x="2324" y="868"/>
                </a:cubicBezTo>
                <a:cubicBezTo>
                  <a:pt x="2325" y="870"/>
                  <a:pt x="2325" y="870"/>
                  <a:pt x="2325" y="870"/>
                </a:cubicBezTo>
                <a:cubicBezTo>
                  <a:pt x="2327" y="870"/>
                  <a:pt x="2327" y="870"/>
                  <a:pt x="2327" y="870"/>
                </a:cubicBezTo>
                <a:cubicBezTo>
                  <a:pt x="2330" y="867"/>
                  <a:pt x="2330" y="867"/>
                  <a:pt x="2330" y="867"/>
                </a:cubicBezTo>
                <a:cubicBezTo>
                  <a:pt x="2330" y="864"/>
                  <a:pt x="2330" y="864"/>
                  <a:pt x="2330" y="864"/>
                </a:cubicBezTo>
                <a:cubicBezTo>
                  <a:pt x="2332" y="863"/>
                  <a:pt x="2332" y="863"/>
                  <a:pt x="2332" y="863"/>
                </a:cubicBezTo>
                <a:cubicBezTo>
                  <a:pt x="2336" y="863"/>
                  <a:pt x="2336" y="863"/>
                  <a:pt x="2336" y="863"/>
                </a:cubicBezTo>
                <a:cubicBezTo>
                  <a:pt x="2339" y="862"/>
                  <a:pt x="2339" y="862"/>
                  <a:pt x="2339" y="862"/>
                </a:cubicBezTo>
                <a:cubicBezTo>
                  <a:pt x="2340" y="859"/>
                  <a:pt x="2340" y="859"/>
                  <a:pt x="2340" y="859"/>
                </a:cubicBezTo>
                <a:cubicBezTo>
                  <a:pt x="2340" y="857"/>
                  <a:pt x="2340" y="857"/>
                  <a:pt x="2340" y="857"/>
                </a:cubicBezTo>
                <a:cubicBezTo>
                  <a:pt x="2340" y="855"/>
                  <a:pt x="2340" y="855"/>
                  <a:pt x="2340" y="855"/>
                </a:cubicBezTo>
                <a:cubicBezTo>
                  <a:pt x="2343" y="853"/>
                  <a:pt x="2343" y="853"/>
                  <a:pt x="2343" y="853"/>
                </a:cubicBezTo>
                <a:cubicBezTo>
                  <a:pt x="2347" y="851"/>
                  <a:pt x="2347" y="851"/>
                  <a:pt x="2347" y="851"/>
                </a:cubicBezTo>
                <a:cubicBezTo>
                  <a:pt x="2349" y="849"/>
                  <a:pt x="2349" y="849"/>
                  <a:pt x="2349" y="849"/>
                </a:cubicBezTo>
                <a:cubicBezTo>
                  <a:pt x="2350" y="847"/>
                  <a:pt x="2350" y="847"/>
                  <a:pt x="2350" y="847"/>
                </a:cubicBezTo>
                <a:cubicBezTo>
                  <a:pt x="2359" y="839"/>
                  <a:pt x="2359" y="839"/>
                  <a:pt x="2359" y="839"/>
                </a:cubicBezTo>
                <a:cubicBezTo>
                  <a:pt x="2361" y="834"/>
                  <a:pt x="2361" y="834"/>
                  <a:pt x="2361" y="834"/>
                </a:cubicBezTo>
                <a:cubicBezTo>
                  <a:pt x="2368" y="828"/>
                  <a:pt x="2368" y="828"/>
                  <a:pt x="2368" y="828"/>
                </a:cubicBezTo>
                <a:cubicBezTo>
                  <a:pt x="2367" y="828"/>
                  <a:pt x="2367" y="828"/>
                  <a:pt x="2367" y="828"/>
                </a:cubicBezTo>
                <a:cubicBezTo>
                  <a:pt x="2367" y="829"/>
                  <a:pt x="2367" y="829"/>
                  <a:pt x="2367" y="829"/>
                </a:cubicBezTo>
                <a:cubicBezTo>
                  <a:pt x="2365" y="829"/>
                  <a:pt x="2365" y="829"/>
                  <a:pt x="2365" y="829"/>
                </a:cubicBezTo>
                <a:cubicBezTo>
                  <a:pt x="2365" y="827"/>
                  <a:pt x="2365" y="827"/>
                  <a:pt x="2365" y="827"/>
                </a:cubicBezTo>
                <a:cubicBezTo>
                  <a:pt x="2366" y="826"/>
                  <a:pt x="2366" y="826"/>
                  <a:pt x="2366" y="826"/>
                </a:cubicBezTo>
                <a:cubicBezTo>
                  <a:pt x="2368" y="825"/>
                  <a:pt x="2368" y="825"/>
                  <a:pt x="2368" y="825"/>
                </a:cubicBezTo>
                <a:cubicBezTo>
                  <a:pt x="2369" y="825"/>
                  <a:pt x="2369" y="825"/>
                  <a:pt x="2369" y="825"/>
                </a:cubicBezTo>
                <a:cubicBezTo>
                  <a:pt x="2369" y="826"/>
                  <a:pt x="2369" y="826"/>
                  <a:pt x="2369" y="826"/>
                </a:cubicBezTo>
                <a:cubicBezTo>
                  <a:pt x="2369" y="827"/>
                  <a:pt x="2369" y="827"/>
                  <a:pt x="2369" y="827"/>
                </a:cubicBezTo>
                <a:cubicBezTo>
                  <a:pt x="2370" y="827"/>
                  <a:pt x="2370" y="827"/>
                  <a:pt x="2370" y="827"/>
                </a:cubicBezTo>
                <a:cubicBezTo>
                  <a:pt x="2376" y="824"/>
                  <a:pt x="2376" y="824"/>
                  <a:pt x="2376" y="824"/>
                </a:cubicBezTo>
                <a:cubicBezTo>
                  <a:pt x="2376" y="823"/>
                  <a:pt x="2376" y="823"/>
                  <a:pt x="2376" y="823"/>
                </a:cubicBezTo>
                <a:cubicBezTo>
                  <a:pt x="2379" y="821"/>
                  <a:pt x="2379" y="821"/>
                  <a:pt x="2379" y="821"/>
                </a:cubicBezTo>
                <a:cubicBezTo>
                  <a:pt x="2379" y="819"/>
                  <a:pt x="2379" y="819"/>
                  <a:pt x="2379" y="819"/>
                </a:cubicBezTo>
                <a:cubicBezTo>
                  <a:pt x="2380" y="819"/>
                  <a:pt x="2380" y="819"/>
                  <a:pt x="2380" y="819"/>
                </a:cubicBezTo>
                <a:cubicBezTo>
                  <a:pt x="2381" y="817"/>
                  <a:pt x="2381" y="817"/>
                  <a:pt x="2381" y="817"/>
                </a:cubicBezTo>
                <a:cubicBezTo>
                  <a:pt x="2383" y="815"/>
                  <a:pt x="2383" y="815"/>
                  <a:pt x="2383" y="815"/>
                </a:cubicBezTo>
                <a:cubicBezTo>
                  <a:pt x="2382" y="815"/>
                  <a:pt x="2382" y="815"/>
                  <a:pt x="2382" y="815"/>
                </a:cubicBezTo>
                <a:cubicBezTo>
                  <a:pt x="2382" y="814"/>
                  <a:pt x="2382" y="814"/>
                  <a:pt x="2382" y="814"/>
                </a:cubicBezTo>
                <a:cubicBezTo>
                  <a:pt x="2381" y="812"/>
                  <a:pt x="2381" y="812"/>
                  <a:pt x="2381" y="812"/>
                </a:cubicBezTo>
                <a:cubicBezTo>
                  <a:pt x="2381" y="811"/>
                  <a:pt x="2381" y="811"/>
                  <a:pt x="2381" y="811"/>
                </a:cubicBezTo>
                <a:cubicBezTo>
                  <a:pt x="2382" y="809"/>
                  <a:pt x="2382" y="809"/>
                  <a:pt x="2382" y="809"/>
                </a:cubicBezTo>
                <a:cubicBezTo>
                  <a:pt x="2382" y="808"/>
                  <a:pt x="2382" y="808"/>
                  <a:pt x="2382" y="808"/>
                </a:cubicBezTo>
                <a:cubicBezTo>
                  <a:pt x="2383" y="807"/>
                  <a:pt x="2383" y="807"/>
                  <a:pt x="2383" y="807"/>
                </a:cubicBezTo>
                <a:cubicBezTo>
                  <a:pt x="2390" y="804"/>
                  <a:pt x="2390" y="804"/>
                  <a:pt x="2390" y="804"/>
                </a:cubicBezTo>
                <a:cubicBezTo>
                  <a:pt x="2391" y="803"/>
                  <a:pt x="2391" y="803"/>
                  <a:pt x="2391" y="803"/>
                </a:cubicBezTo>
                <a:cubicBezTo>
                  <a:pt x="2391" y="801"/>
                  <a:pt x="2391" y="801"/>
                  <a:pt x="2391" y="801"/>
                </a:cubicBezTo>
                <a:cubicBezTo>
                  <a:pt x="2392" y="800"/>
                  <a:pt x="2392" y="800"/>
                  <a:pt x="2392" y="800"/>
                </a:cubicBezTo>
                <a:cubicBezTo>
                  <a:pt x="2393" y="799"/>
                  <a:pt x="2393" y="799"/>
                  <a:pt x="2393" y="799"/>
                </a:cubicBezTo>
                <a:cubicBezTo>
                  <a:pt x="2392" y="798"/>
                  <a:pt x="2392" y="798"/>
                  <a:pt x="2392" y="798"/>
                </a:cubicBezTo>
                <a:cubicBezTo>
                  <a:pt x="2391" y="798"/>
                  <a:pt x="2391" y="798"/>
                  <a:pt x="2391" y="798"/>
                </a:cubicBezTo>
                <a:cubicBezTo>
                  <a:pt x="2390" y="797"/>
                  <a:pt x="2390" y="797"/>
                  <a:pt x="2390" y="797"/>
                </a:cubicBezTo>
                <a:cubicBezTo>
                  <a:pt x="2392" y="797"/>
                  <a:pt x="2392" y="797"/>
                  <a:pt x="2392" y="797"/>
                </a:cubicBezTo>
                <a:cubicBezTo>
                  <a:pt x="2394" y="799"/>
                  <a:pt x="2394" y="799"/>
                  <a:pt x="2394" y="799"/>
                </a:cubicBezTo>
                <a:cubicBezTo>
                  <a:pt x="2393" y="800"/>
                  <a:pt x="2393" y="800"/>
                  <a:pt x="2393" y="800"/>
                </a:cubicBezTo>
                <a:cubicBezTo>
                  <a:pt x="2394" y="803"/>
                  <a:pt x="2394" y="803"/>
                  <a:pt x="2394" y="803"/>
                </a:cubicBezTo>
                <a:cubicBezTo>
                  <a:pt x="2396" y="803"/>
                  <a:pt x="2396" y="803"/>
                  <a:pt x="2396" y="803"/>
                </a:cubicBezTo>
                <a:cubicBezTo>
                  <a:pt x="2396" y="803"/>
                  <a:pt x="2396" y="803"/>
                  <a:pt x="2396" y="803"/>
                </a:cubicBezTo>
                <a:cubicBezTo>
                  <a:pt x="2397" y="803"/>
                  <a:pt x="2397" y="803"/>
                  <a:pt x="2397" y="803"/>
                </a:cubicBezTo>
                <a:cubicBezTo>
                  <a:pt x="2398" y="802"/>
                  <a:pt x="2398" y="802"/>
                  <a:pt x="2398" y="802"/>
                </a:cubicBezTo>
                <a:cubicBezTo>
                  <a:pt x="2398" y="803"/>
                  <a:pt x="2398" y="803"/>
                  <a:pt x="2398" y="803"/>
                </a:cubicBezTo>
                <a:cubicBezTo>
                  <a:pt x="2398" y="802"/>
                  <a:pt x="2398" y="802"/>
                  <a:pt x="2398" y="802"/>
                </a:cubicBezTo>
                <a:cubicBezTo>
                  <a:pt x="2398" y="801"/>
                  <a:pt x="2398" y="801"/>
                  <a:pt x="2398" y="801"/>
                </a:cubicBezTo>
                <a:cubicBezTo>
                  <a:pt x="2399" y="802"/>
                  <a:pt x="2399" y="802"/>
                  <a:pt x="2399" y="802"/>
                </a:cubicBezTo>
                <a:cubicBezTo>
                  <a:pt x="2400" y="804"/>
                  <a:pt x="2400" y="804"/>
                  <a:pt x="2400" y="804"/>
                </a:cubicBezTo>
                <a:cubicBezTo>
                  <a:pt x="2401" y="805"/>
                  <a:pt x="2401" y="805"/>
                  <a:pt x="2401" y="805"/>
                </a:cubicBezTo>
                <a:cubicBezTo>
                  <a:pt x="2401" y="804"/>
                  <a:pt x="2401" y="804"/>
                  <a:pt x="2401" y="804"/>
                </a:cubicBezTo>
                <a:cubicBezTo>
                  <a:pt x="2402" y="805"/>
                  <a:pt x="2402" y="805"/>
                  <a:pt x="2402" y="805"/>
                </a:cubicBezTo>
                <a:cubicBezTo>
                  <a:pt x="2403" y="804"/>
                  <a:pt x="2403" y="804"/>
                  <a:pt x="2403" y="804"/>
                </a:cubicBezTo>
                <a:cubicBezTo>
                  <a:pt x="2402" y="801"/>
                  <a:pt x="2402" y="801"/>
                  <a:pt x="2402" y="801"/>
                </a:cubicBezTo>
                <a:cubicBezTo>
                  <a:pt x="2403" y="801"/>
                  <a:pt x="2403" y="801"/>
                  <a:pt x="2403" y="801"/>
                </a:cubicBezTo>
                <a:cubicBezTo>
                  <a:pt x="2404" y="801"/>
                  <a:pt x="2404" y="801"/>
                  <a:pt x="2404" y="801"/>
                </a:cubicBezTo>
                <a:cubicBezTo>
                  <a:pt x="2404" y="803"/>
                  <a:pt x="2404" y="803"/>
                  <a:pt x="2404" y="803"/>
                </a:cubicBezTo>
                <a:cubicBezTo>
                  <a:pt x="2405" y="804"/>
                  <a:pt x="2405" y="804"/>
                  <a:pt x="2405" y="804"/>
                </a:cubicBezTo>
                <a:cubicBezTo>
                  <a:pt x="2406" y="804"/>
                  <a:pt x="2406" y="804"/>
                  <a:pt x="2406" y="804"/>
                </a:cubicBezTo>
                <a:cubicBezTo>
                  <a:pt x="2406" y="802"/>
                  <a:pt x="2406" y="802"/>
                  <a:pt x="2406" y="802"/>
                </a:cubicBezTo>
                <a:cubicBezTo>
                  <a:pt x="2407" y="802"/>
                  <a:pt x="2407" y="802"/>
                  <a:pt x="2407" y="802"/>
                </a:cubicBezTo>
                <a:cubicBezTo>
                  <a:pt x="2409" y="803"/>
                  <a:pt x="2409" y="803"/>
                  <a:pt x="2409" y="803"/>
                </a:cubicBezTo>
                <a:cubicBezTo>
                  <a:pt x="2409" y="803"/>
                  <a:pt x="2409" y="803"/>
                  <a:pt x="2409" y="803"/>
                </a:cubicBezTo>
                <a:cubicBezTo>
                  <a:pt x="2410" y="803"/>
                  <a:pt x="2410" y="803"/>
                  <a:pt x="2410" y="803"/>
                </a:cubicBezTo>
                <a:cubicBezTo>
                  <a:pt x="2410" y="801"/>
                  <a:pt x="2410" y="801"/>
                  <a:pt x="2410" y="801"/>
                </a:cubicBezTo>
                <a:cubicBezTo>
                  <a:pt x="2409" y="798"/>
                  <a:pt x="2409" y="798"/>
                  <a:pt x="2409" y="798"/>
                </a:cubicBezTo>
                <a:cubicBezTo>
                  <a:pt x="2409" y="798"/>
                  <a:pt x="2409" y="798"/>
                  <a:pt x="2409" y="798"/>
                </a:cubicBezTo>
                <a:cubicBezTo>
                  <a:pt x="2410" y="796"/>
                  <a:pt x="2410" y="796"/>
                  <a:pt x="2410" y="796"/>
                </a:cubicBezTo>
                <a:cubicBezTo>
                  <a:pt x="2410" y="795"/>
                  <a:pt x="2410" y="795"/>
                  <a:pt x="2410" y="795"/>
                </a:cubicBezTo>
                <a:cubicBezTo>
                  <a:pt x="2410" y="794"/>
                  <a:pt x="2410" y="794"/>
                  <a:pt x="2410" y="794"/>
                </a:cubicBezTo>
                <a:cubicBezTo>
                  <a:pt x="2411" y="795"/>
                  <a:pt x="2411" y="795"/>
                  <a:pt x="2411" y="795"/>
                </a:cubicBezTo>
                <a:cubicBezTo>
                  <a:pt x="2411" y="796"/>
                  <a:pt x="2411" y="796"/>
                  <a:pt x="2411" y="796"/>
                </a:cubicBezTo>
                <a:cubicBezTo>
                  <a:pt x="2410" y="799"/>
                  <a:pt x="2410" y="799"/>
                  <a:pt x="2410" y="799"/>
                </a:cubicBezTo>
                <a:cubicBezTo>
                  <a:pt x="2411" y="801"/>
                  <a:pt x="2411" y="801"/>
                  <a:pt x="2411" y="801"/>
                </a:cubicBezTo>
                <a:cubicBezTo>
                  <a:pt x="2412" y="799"/>
                  <a:pt x="2412" y="799"/>
                  <a:pt x="2412" y="799"/>
                </a:cubicBezTo>
                <a:cubicBezTo>
                  <a:pt x="2414" y="798"/>
                  <a:pt x="2414" y="798"/>
                  <a:pt x="2414" y="798"/>
                </a:cubicBezTo>
                <a:cubicBezTo>
                  <a:pt x="2413" y="799"/>
                  <a:pt x="2413" y="799"/>
                  <a:pt x="2413" y="799"/>
                </a:cubicBezTo>
                <a:cubicBezTo>
                  <a:pt x="2412" y="799"/>
                  <a:pt x="2412" y="799"/>
                  <a:pt x="2412" y="799"/>
                </a:cubicBezTo>
                <a:cubicBezTo>
                  <a:pt x="2412" y="801"/>
                  <a:pt x="2412" y="801"/>
                  <a:pt x="2412" y="801"/>
                </a:cubicBezTo>
                <a:cubicBezTo>
                  <a:pt x="2413" y="802"/>
                  <a:pt x="2413" y="802"/>
                  <a:pt x="2413" y="802"/>
                </a:cubicBezTo>
                <a:cubicBezTo>
                  <a:pt x="2415" y="799"/>
                  <a:pt x="2415" y="799"/>
                  <a:pt x="2415" y="799"/>
                </a:cubicBezTo>
                <a:cubicBezTo>
                  <a:pt x="2417" y="798"/>
                  <a:pt x="2417" y="798"/>
                  <a:pt x="2417" y="798"/>
                </a:cubicBezTo>
                <a:cubicBezTo>
                  <a:pt x="2417" y="796"/>
                  <a:pt x="2417" y="796"/>
                  <a:pt x="2417" y="796"/>
                </a:cubicBezTo>
                <a:cubicBezTo>
                  <a:pt x="2416" y="793"/>
                  <a:pt x="2416" y="793"/>
                  <a:pt x="2416" y="793"/>
                </a:cubicBezTo>
                <a:cubicBezTo>
                  <a:pt x="2414" y="793"/>
                  <a:pt x="2414" y="793"/>
                  <a:pt x="2414" y="793"/>
                </a:cubicBezTo>
                <a:cubicBezTo>
                  <a:pt x="2416" y="792"/>
                  <a:pt x="2416" y="792"/>
                  <a:pt x="2416" y="792"/>
                </a:cubicBezTo>
                <a:cubicBezTo>
                  <a:pt x="2417" y="791"/>
                  <a:pt x="2417" y="791"/>
                  <a:pt x="2417" y="791"/>
                </a:cubicBezTo>
                <a:cubicBezTo>
                  <a:pt x="2415" y="789"/>
                  <a:pt x="2415" y="789"/>
                  <a:pt x="2415" y="789"/>
                </a:cubicBezTo>
                <a:cubicBezTo>
                  <a:pt x="2415" y="785"/>
                  <a:pt x="2415" y="785"/>
                  <a:pt x="2415" y="785"/>
                </a:cubicBezTo>
                <a:cubicBezTo>
                  <a:pt x="2416" y="788"/>
                  <a:pt x="2416" y="788"/>
                  <a:pt x="2416" y="788"/>
                </a:cubicBezTo>
                <a:cubicBezTo>
                  <a:pt x="2417" y="790"/>
                  <a:pt x="2417" y="790"/>
                  <a:pt x="2417" y="790"/>
                </a:cubicBezTo>
                <a:cubicBezTo>
                  <a:pt x="2419" y="790"/>
                  <a:pt x="2419" y="790"/>
                  <a:pt x="2419" y="790"/>
                </a:cubicBezTo>
                <a:cubicBezTo>
                  <a:pt x="2419" y="791"/>
                  <a:pt x="2419" y="791"/>
                  <a:pt x="2419" y="791"/>
                </a:cubicBezTo>
                <a:cubicBezTo>
                  <a:pt x="2423" y="792"/>
                  <a:pt x="2423" y="792"/>
                  <a:pt x="2423" y="792"/>
                </a:cubicBezTo>
                <a:cubicBezTo>
                  <a:pt x="2425" y="791"/>
                  <a:pt x="2425" y="791"/>
                  <a:pt x="2425" y="791"/>
                </a:cubicBezTo>
                <a:cubicBezTo>
                  <a:pt x="2425" y="792"/>
                  <a:pt x="2425" y="792"/>
                  <a:pt x="2425" y="792"/>
                </a:cubicBezTo>
                <a:cubicBezTo>
                  <a:pt x="2425" y="791"/>
                  <a:pt x="2425" y="791"/>
                  <a:pt x="2425" y="791"/>
                </a:cubicBezTo>
                <a:cubicBezTo>
                  <a:pt x="2426" y="791"/>
                  <a:pt x="2426" y="791"/>
                  <a:pt x="2426" y="791"/>
                </a:cubicBezTo>
                <a:cubicBezTo>
                  <a:pt x="2429" y="798"/>
                  <a:pt x="2429" y="798"/>
                  <a:pt x="2429" y="798"/>
                </a:cubicBezTo>
                <a:cubicBezTo>
                  <a:pt x="2430" y="799"/>
                  <a:pt x="2430" y="799"/>
                  <a:pt x="2430" y="799"/>
                </a:cubicBezTo>
                <a:cubicBezTo>
                  <a:pt x="2430" y="800"/>
                  <a:pt x="2430" y="800"/>
                  <a:pt x="2430" y="800"/>
                </a:cubicBezTo>
                <a:cubicBezTo>
                  <a:pt x="2430" y="803"/>
                  <a:pt x="2430" y="803"/>
                  <a:pt x="2430" y="803"/>
                </a:cubicBezTo>
                <a:cubicBezTo>
                  <a:pt x="2431" y="803"/>
                  <a:pt x="2431" y="803"/>
                  <a:pt x="2431" y="803"/>
                </a:cubicBezTo>
                <a:cubicBezTo>
                  <a:pt x="2430" y="806"/>
                  <a:pt x="2430" y="806"/>
                  <a:pt x="2430" y="806"/>
                </a:cubicBezTo>
                <a:cubicBezTo>
                  <a:pt x="2430" y="807"/>
                  <a:pt x="2430" y="807"/>
                  <a:pt x="2430" y="807"/>
                </a:cubicBezTo>
                <a:cubicBezTo>
                  <a:pt x="2432" y="805"/>
                  <a:pt x="2432" y="805"/>
                  <a:pt x="2432" y="805"/>
                </a:cubicBezTo>
                <a:cubicBezTo>
                  <a:pt x="2432" y="805"/>
                  <a:pt x="2432" y="805"/>
                  <a:pt x="2432" y="805"/>
                </a:cubicBezTo>
                <a:cubicBezTo>
                  <a:pt x="2432" y="806"/>
                  <a:pt x="2432" y="806"/>
                  <a:pt x="2432" y="806"/>
                </a:cubicBezTo>
                <a:cubicBezTo>
                  <a:pt x="2431" y="807"/>
                  <a:pt x="2431" y="807"/>
                  <a:pt x="2431" y="807"/>
                </a:cubicBezTo>
                <a:cubicBezTo>
                  <a:pt x="2432" y="809"/>
                  <a:pt x="2432" y="809"/>
                  <a:pt x="2432" y="809"/>
                </a:cubicBezTo>
                <a:cubicBezTo>
                  <a:pt x="2434" y="811"/>
                  <a:pt x="2434" y="811"/>
                  <a:pt x="2434" y="811"/>
                </a:cubicBezTo>
                <a:cubicBezTo>
                  <a:pt x="2435" y="815"/>
                  <a:pt x="2435" y="815"/>
                  <a:pt x="2435" y="815"/>
                </a:cubicBezTo>
                <a:cubicBezTo>
                  <a:pt x="2436" y="815"/>
                  <a:pt x="2436" y="815"/>
                  <a:pt x="2436" y="815"/>
                </a:cubicBezTo>
                <a:cubicBezTo>
                  <a:pt x="2435" y="812"/>
                  <a:pt x="2435" y="812"/>
                  <a:pt x="2435" y="812"/>
                </a:cubicBezTo>
                <a:cubicBezTo>
                  <a:pt x="2436" y="812"/>
                  <a:pt x="2436" y="812"/>
                  <a:pt x="2436" y="812"/>
                </a:cubicBezTo>
                <a:cubicBezTo>
                  <a:pt x="2436" y="812"/>
                  <a:pt x="2436" y="812"/>
                  <a:pt x="2436" y="812"/>
                </a:cubicBezTo>
                <a:cubicBezTo>
                  <a:pt x="2437" y="814"/>
                  <a:pt x="2437" y="814"/>
                  <a:pt x="2437" y="814"/>
                </a:cubicBezTo>
                <a:cubicBezTo>
                  <a:pt x="2437" y="817"/>
                  <a:pt x="2437" y="817"/>
                  <a:pt x="2437" y="817"/>
                </a:cubicBezTo>
                <a:cubicBezTo>
                  <a:pt x="2442" y="821"/>
                  <a:pt x="2442" y="821"/>
                  <a:pt x="2442" y="821"/>
                </a:cubicBezTo>
                <a:cubicBezTo>
                  <a:pt x="2441" y="819"/>
                  <a:pt x="2441" y="819"/>
                  <a:pt x="2441" y="819"/>
                </a:cubicBezTo>
                <a:cubicBezTo>
                  <a:pt x="2441" y="818"/>
                  <a:pt x="2441" y="818"/>
                  <a:pt x="2441" y="818"/>
                </a:cubicBezTo>
                <a:cubicBezTo>
                  <a:pt x="2442" y="819"/>
                  <a:pt x="2442" y="819"/>
                  <a:pt x="2442" y="819"/>
                </a:cubicBezTo>
                <a:cubicBezTo>
                  <a:pt x="2444" y="819"/>
                  <a:pt x="2444" y="819"/>
                  <a:pt x="2444" y="819"/>
                </a:cubicBezTo>
                <a:cubicBezTo>
                  <a:pt x="2443" y="821"/>
                  <a:pt x="2443" y="821"/>
                  <a:pt x="2443" y="821"/>
                </a:cubicBezTo>
                <a:cubicBezTo>
                  <a:pt x="2443" y="822"/>
                  <a:pt x="2443" y="822"/>
                  <a:pt x="2443" y="822"/>
                </a:cubicBezTo>
                <a:cubicBezTo>
                  <a:pt x="2445" y="821"/>
                  <a:pt x="2445" y="821"/>
                  <a:pt x="2445" y="821"/>
                </a:cubicBezTo>
                <a:cubicBezTo>
                  <a:pt x="2445" y="820"/>
                  <a:pt x="2445" y="820"/>
                  <a:pt x="2445" y="820"/>
                </a:cubicBezTo>
                <a:cubicBezTo>
                  <a:pt x="2446" y="821"/>
                  <a:pt x="2446" y="821"/>
                  <a:pt x="2446" y="821"/>
                </a:cubicBezTo>
                <a:cubicBezTo>
                  <a:pt x="2447" y="822"/>
                  <a:pt x="2447" y="822"/>
                  <a:pt x="2447" y="822"/>
                </a:cubicBezTo>
                <a:cubicBezTo>
                  <a:pt x="2448" y="823"/>
                  <a:pt x="2448" y="823"/>
                  <a:pt x="2448" y="823"/>
                </a:cubicBezTo>
                <a:cubicBezTo>
                  <a:pt x="2451" y="824"/>
                  <a:pt x="2451" y="824"/>
                  <a:pt x="2451" y="824"/>
                </a:cubicBezTo>
                <a:cubicBezTo>
                  <a:pt x="2453" y="827"/>
                  <a:pt x="2453" y="827"/>
                  <a:pt x="2453" y="827"/>
                </a:cubicBezTo>
                <a:cubicBezTo>
                  <a:pt x="2453" y="828"/>
                  <a:pt x="2453" y="828"/>
                  <a:pt x="2453" y="828"/>
                </a:cubicBezTo>
                <a:cubicBezTo>
                  <a:pt x="2452" y="829"/>
                  <a:pt x="2452" y="829"/>
                  <a:pt x="2452" y="829"/>
                </a:cubicBezTo>
                <a:cubicBezTo>
                  <a:pt x="2451" y="828"/>
                  <a:pt x="2451" y="828"/>
                  <a:pt x="2451" y="828"/>
                </a:cubicBezTo>
                <a:cubicBezTo>
                  <a:pt x="2449" y="828"/>
                  <a:pt x="2449" y="828"/>
                  <a:pt x="2449" y="828"/>
                </a:cubicBezTo>
                <a:cubicBezTo>
                  <a:pt x="2451" y="830"/>
                  <a:pt x="2451" y="830"/>
                  <a:pt x="2451" y="830"/>
                </a:cubicBezTo>
                <a:cubicBezTo>
                  <a:pt x="2451" y="830"/>
                  <a:pt x="2451" y="830"/>
                  <a:pt x="2451" y="830"/>
                </a:cubicBezTo>
                <a:cubicBezTo>
                  <a:pt x="2451" y="831"/>
                  <a:pt x="2451" y="831"/>
                  <a:pt x="2451" y="831"/>
                </a:cubicBezTo>
                <a:cubicBezTo>
                  <a:pt x="2449" y="830"/>
                  <a:pt x="2449" y="830"/>
                  <a:pt x="2449" y="830"/>
                </a:cubicBezTo>
                <a:cubicBezTo>
                  <a:pt x="2449" y="829"/>
                  <a:pt x="2449" y="829"/>
                  <a:pt x="2449" y="829"/>
                </a:cubicBezTo>
                <a:cubicBezTo>
                  <a:pt x="2447" y="828"/>
                  <a:pt x="2447" y="828"/>
                  <a:pt x="2447" y="828"/>
                </a:cubicBezTo>
                <a:cubicBezTo>
                  <a:pt x="2447" y="829"/>
                  <a:pt x="2447" y="829"/>
                  <a:pt x="2447" y="829"/>
                </a:cubicBezTo>
                <a:cubicBezTo>
                  <a:pt x="2449" y="831"/>
                  <a:pt x="2449" y="831"/>
                  <a:pt x="2449" y="831"/>
                </a:cubicBezTo>
                <a:cubicBezTo>
                  <a:pt x="2449" y="832"/>
                  <a:pt x="2449" y="832"/>
                  <a:pt x="2449" y="832"/>
                </a:cubicBezTo>
                <a:cubicBezTo>
                  <a:pt x="2451" y="834"/>
                  <a:pt x="2451" y="834"/>
                  <a:pt x="2451" y="834"/>
                </a:cubicBezTo>
                <a:cubicBezTo>
                  <a:pt x="2455" y="836"/>
                  <a:pt x="2455" y="836"/>
                  <a:pt x="2455" y="836"/>
                </a:cubicBezTo>
                <a:cubicBezTo>
                  <a:pt x="2454" y="832"/>
                  <a:pt x="2454" y="832"/>
                  <a:pt x="2454" y="832"/>
                </a:cubicBezTo>
                <a:cubicBezTo>
                  <a:pt x="2453" y="830"/>
                  <a:pt x="2453" y="830"/>
                  <a:pt x="2453" y="830"/>
                </a:cubicBezTo>
                <a:cubicBezTo>
                  <a:pt x="2456" y="832"/>
                  <a:pt x="2456" y="832"/>
                  <a:pt x="2456" y="832"/>
                </a:cubicBezTo>
                <a:cubicBezTo>
                  <a:pt x="2456" y="834"/>
                  <a:pt x="2456" y="834"/>
                  <a:pt x="2456" y="834"/>
                </a:cubicBezTo>
                <a:cubicBezTo>
                  <a:pt x="2457" y="835"/>
                  <a:pt x="2457" y="835"/>
                  <a:pt x="2457" y="835"/>
                </a:cubicBezTo>
                <a:cubicBezTo>
                  <a:pt x="2458" y="837"/>
                  <a:pt x="2458" y="837"/>
                  <a:pt x="2458" y="837"/>
                </a:cubicBezTo>
                <a:cubicBezTo>
                  <a:pt x="2458" y="840"/>
                  <a:pt x="2458" y="840"/>
                  <a:pt x="2458" y="840"/>
                </a:cubicBezTo>
                <a:cubicBezTo>
                  <a:pt x="2460" y="841"/>
                  <a:pt x="2460" y="841"/>
                  <a:pt x="2460" y="841"/>
                </a:cubicBezTo>
                <a:cubicBezTo>
                  <a:pt x="2459" y="841"/>
                  <a:pt x="2459" y="841"/>
                  <a:pt x="2459" y="841"/>
                </a:cubicBezTo>
                <a:cubicBezTo>
                  <a:pt x="2460" y="842"/>
                  <a:pt x="2460" y="842"/>
                  <a:pt x="2460" y="842"/>
                </a:cubicBezTo>
                <a:cubicBezTo>
                  <a:pt x="2461" y="843"/>
                  <a:pt x="2461" y="843"/>
                  <a:pt x="2461" y="843"/>
                </a:cubicBezTo>
                <a:cubicBezTo>
                  <a:pt x="2461" y="847"/>
                  <a:pt x="2461" y="847"/>
                  <a:pt x="2461" y="847"/>
                </a:cubicBezTo>
                <a:cubicBezTo>
                  <a:pt x="2463" y="851"/>
                  <a:pt x="2463" y="851"/>
                  <a:pt x="2463" y="851"/>
                </a:cubicBezTo>
                <a:cubicBezTo>
                  <a:pt x="2464" y="852"/>
                  <a:pt x="2464" y="852"/>
                  <a:pt x="2464" y="852"/>
                </a:cubicBezTo>
                <a:cubicBezTo>
                  <a:pt x="2462" y="853"/>
                  <a:pt x="2462" y="853"/>
                  <a:pt x="2462" y="853"/>
                </a:cubicBezTo>
                <a:cubicBezTo>
                  <a:pt x="2460" y="864"/>
                  <a:pt x="2460" y="864"/>
                  <a:pt x="2460" y="864"/>
                </a:cubicBezTo>
                <a:cubicBezTo>
                  <a:pt x="2461" y="866"/>
                  <a:pt x="2461" y="866"/>
                  <a:pt x="2461" y="866"/>
                </a:cubicBezTo>
                <a:cubicBezTo>
                  <a:pt x="2460" y="866"/>
                  <a:pt x="2460" y="866"/>
                  <a:pt x="2460" y="866"/>
                </a:cubicBezTo>
                <a:cubicBezTo>
                  <a:pt x="2460" y="867"/>
                  <a:pt x="2460" y="867"/>
                  <a:pt x="2460" y="867"/>
                </a:cubicBezTo>
                <a:cubicBezTo>
                  <a:pt x="2462" y="865"/>
                  <a:pt x="2462" y="865"/>
                  <a:pt x="2462" y="865"/>
                </a:cubicBezTo>
                <a:cubicBezTo>
                  <a:pt x="2464" y="863"/>
                  <a:pt x="2464" y="863"/>
                  <a:pt x="2464" y="863"/>
                </a:cubicBezTo>
                <a:cubicBezTo>
                  <a:pt x="2465" y="860"/>
                  <a:pt x="2465" y="860"/>
                  <a:pt x="2465" y="860"/>
                </a:cubicBezTo>
                <a:cubicBezTo>
                  <a:pt x="2465" y="863"/>
                  <a:pt x="2465" y="863"/>
                  <a:pt x="2465" y="863"/>
                </a:cubicBezTo>
                <a:cubicBezTo>
                  <a:pt x="2463" y="866"/>
                  <a:pt x="2463" y="866"/>
                  <a:pt x="2463" y="866"/>
                </a:cubicBezTo>
                <a:cubicBezTo>
                  <a:pt x="2463" y="869"/>
                  <a:pt x="2463" y="869"/>
                  <a:pt x="2463" y="869"/>
                </a:cubicBezTo>
                <a:cubicBezTo>
                  <a:pt x="2464" y="869"/>
                  <a:pt x="2464" y="869"/>
                  <a:pt x="2464" y="869"/>
                </a:cubicBezTo>
                <a:cubicBezTo>
                  <a:pt x="2464" y="867"/>
                  <a:pt x="2464" y="867"/>
                  <a:pt x="2464" y="867"/>
                </a:cubicBezTo>
                <a:cubicBezTo>
                  <a:pt x="2467" y="866"/>
                  <a:pt x="2467" y="866"/>
                  <a:pt x="2467" y="866"/>
                </a:cubicBezTo>
                <a:cubicBezTo>
                  <a:pt x="2468" y="867"/>
                  <a:pt x="2468" y="867"/>
                  <a:pt x="2468" y="867"/>
                </a:cubicBezTo>
                <a:cubicBezTo>
                  <a:pt x="2469" y="867"/>
                  <a:pt x="2469" y="867"/>
                  <a:pt x="2469" y="867"/>
                </a:cubicBezTo>
                <a:cubicBezTo>
                  <a:pt x="2469" y="866"/>
                  <a:pt x="2469" y="866"/>
                  <a:pt x="2469" y="866"/>
                </a:cubicBezTo>
                <a:cubicBezTo>
                  <a:pt x="2469" y="867"/>
                  <a:pt x="2469" y="867"/>
                  <a:pt x="2469" y="867"/>
                </a:cubicBezTo>
                <a:cubicBezTo>
                  <a:pt x="2470" y="867"/>
                  <a:pt x="2470" y="867"/>
                  <a:pt x="2470" y="867"/>
                </a:cubicBezTo>
                <a:cubicBezTo>
                  <a:pt x="2471" y="866"/>
                  <a:pt x="2471" y="866"/>
                  <a:pt x="2471" y="866"/>
                </a:cubicBezTo>
                <a:cubicBezTo>
                  <a:pt x="2473" y="866"/>
                  <a:pt x="2473" y="866"/>
                  <a:pt x="2473" y="866"/>
                </a:cubicBezTo>
                <a:cubicBezTo>
                  <a:pt x="2477" y="864"/>
                  <a:pt x="2477" y="864"/>
                  <a:pt x="2477" y="864"/>
                </a:cubicBezTo>
                <a:cubicBezTo>
                  <a:pt x="2477" y="862"/>
                  <a:pt x="2477" y="862"/>
                  <a:pt x="2477" y="862"/>
                </a:cubicBezTo>
                <a:lnTo>
                  <a:pt x="2478" y="862"/>
                </a:lnTo>
                <a:close/>
                <a:moveTo>
                  <a:pt x="2594" y="883"/>
                </a:moveTo>
                <a:cubicBezTo>
                  <a:pt x="2594" y="883"/>
                  <a:pt x="2594" y="883"/>
                  <a:pt x="2594" y="883"/>
                </a:cubicBezTo>
                <a:cubicBezTo>
                  <a:pt x="2592" y="883"/>
                  <a:pt x="2592" y="883"/>
                  <a:pt x="2592" y="883"/>
                </a:cubicBezTo>
                <a:lnTo>
                  <a:pt x="2594" y="883"/>
                </a:lnTo>
                <a:close/>
                <a:moveTo>
                  <a:pt x="1735" y="173"/>
                </a:moveTo>
                <a:cubicBezTo>
                  <a:pt x="1734" y="169"/>
                  <a:pt x="1734" y="169"/>
                  <a:pt x="1734" y="169"/>
                </a:cubicBezTo>
                <a:cubicBezTo>
                  <a:pt x="1735" y="173"/>
                  <a:pt x="1735" y="173"/>
                  <a:pt x="1735" y="173"/>
                </a:cubicBezTo>
                <a:close/>
                <a:moveTo>
                  <a:pt x="1753" y="726"/>
                </a:moveTo>
                <a:cubicBezTo>
                  <a:pt x="1757" y="806"/>
                  <a:pt x="1757" y="806"/>
                  <a:pt x="1757" y="806"/>
                </a:cubicBezTo>
                <a:cubicBezTo>
                  <a:pt x="1758" y="826"/>
                  <a:pt x="1758" y="826"/>
                  <a:pt x="1758" y="826"/>
                </a:cubicBezTo>
                <a:lnTo>
                  <a:pt x="1753" y="726"/>
                </a:lnTo>
                <a:close/>
                <a:moveTo>
                  <a:pt x="1857" y="690"/>
                </a:moveTo>
                <a:cubicBezTo>
                  <a:pt x="1857" y="690"/>
                  <a:pt x="1857" y="690"/>
                  <a:pt x="1857" y="690"/>
                </a:cubicBezTo>
                <a:cubicBezTo>
                  <a:pt x="1858" y="690"/>
                  <a:pt x="1858" y="690"/>
                  <a:pt x="1858" y="690"/>
                </a:cubicBezTo>
                <a:lnTo>
                  <a:pt x="1857" y="690"/>
                </a:lnTo>
                <a:close/>
                <a:moveTo>
                  <a:pt x="1858" y="680"/>
                </a:moveTo>
                <a:cubicBezTo>
                  <a:pt x="1858" y="680"/>
                  <a:pt x="1858" y="680"/>
                  <a:pt x="1858" y="680"/>
                </a:cubicBezTo>
                <a:cubicBezTo>
                  <a:pt x="1857" y="680"/>
                  <a:pt x="1857" y="680"/>
                  <a:pt x="1857" y="680"/>
                </a:cubicBezTo>
                <a:cubicBezTo>
                  <a:pt x="1858" y="680"/>
                  <a:pt x="1858" y="680"/>
                  <a:pt x="1858" y="680"/>
                </a:cubicBezTo>
                <a:close/>
                <a:moveTo>
                  <a:pt x="2061" y="825"/>
                </a:moveTo>
                <a:cubicBezTo>
                  <a:pt x="2032" y="834"/>
                  <a:pt x="2032" y="834"/>
                  <a:pt x="2032" y="834"/>
                </a:cubicBezTo>
                <a:cubicBezTo>
                  <a:pt x="1994" y="845"/>
                  <a:pt x="1994" y="845"/>
                  <a:pt x="1994" y="845"/>
                </a:cubicBezTo>
                <a:lnTo>
                  <a:pt x="2061" y="825"/>
                </a:lnTo>
                <a:close/>
                <a:moveTo>
                  <a:pt x="1950" y="726"/>
                </a:moveTo>
                <a:cubicBezTo>
                  <a:pt x="1969" y="727"/>
                  <a:pt x="1969" y="727"/>
                  <a:pt x="1969" y="727"/>
                </a:cubicBezTo>
                <a:cubicBezTo>
                  <a:pt x="1970" y="727"/>
                  <a:pt x="1970" y="727"/>
                  <a:pt x="1970" y="727"/>
                </a:cubicBezTo>
                <a:lnTo>
                  <a:pt x="1950" y="726"/>
                </a:lnTo>
                <a:close/>
                <a:moveTo>
                  <a:pt x="2033" y="638"/>
                </a:moveTo>
                <a:cubicBezTo>
                  <a:pt x="2031" y="637"/>
                  <a:pt x="2031" y="637"/>
                  <a:pt x="2031" y="637"/>
                </a:cubicBezTo>
                <a:cubicBezTo>
                  <a:pt x="2025" y="637"/>
                  <a:pt x="2025" y="637"/>
                  <a:pt x="2025" y="637"/>
                </a:cubicBezTo>
                <a:cubicBezTo>
                  <a:pt x="2020" y="637"/>
                  <a:pt x="2020" y="637"/>
                  <a:pt x="2020" y="637"/>
                </a:cubicBezTo>
                <a:cubicBezTo>
                  <a:pt x="2014" y="639"/>
                  <a:pt x="2014" y="639"/>
                  <a:pt x="2014" y="639"/>
                </a:cubicBezTo>
                <a:cubicBezTo>
                  <a:pt x="2011" y="639"/>
                  <a:pt x="2011" y="639"/>
                  <a:pt x="2011" y="639"/>
                </a:cubicBezTo>
                <a:cubicBezTo>
                  <a:pt x="2004" y="637"/>
                  <a:pt x="2004" y="637"/>
                  <a:pt x="2004" y="637"/>
                </a:cubicBezTo>
                <a:cubicBezTo>
                  <a:pt x="2002" y="637"/>
                  <a:pt x="2002" y="637"/>
                  <a:pt x="2002" y="637"/>
                </a:cubicBezTo>
                <a:cubicBezTo>
                  <a:pt x="1997" y="635"/>
                  <a:pt x="1997" y="635"/>
                  <a:pt x="1997" y="635"/>
                </a:cubicBezTo>
                <a:cubicBezTo>
                  <a:pt x="1996" y="633"/>
                  <a:pt x="1996" y="633"/>
                  <a:pt x="1996" y="633"/>
                </a:cubicBezTo>
                <a:cubicBezTo>
                  <a:pt x="1995" y="631"/>
                  <a:pt x="1995" y="631"/>
                  <a:pt x="1995" y="631"/>
                </a:cubicBezTo>
                <a:cubicBezTo>
                  <a:pt x="1993" y="631"/>
                  <a:pt x="1993" y="631"/>
                  <a:pt x="1993" y="631"/>
                </a:cubicBezTo>
                <a:cubicBezTo>
                  <a:pt x="1991" y="629"/>
                  <a:pt x="1991" y="629"/>
                  <a:pt x="1991" y="629"/>
                </a:cubicBezTo>
                <a:cubicBezTo>
                  <a:pt x="1989" y="630"/>
                  <a:pt x="1989" y="630"/>
                  <a:pt x="1989" y="630"/>
                </a:cubicBezTo>
                <a:cubicBezTo>
                  <a:pt x="1987" y="630"/>
                  <a:pt x="1987" y="630"/>
                  <a:pt x="1987" y="630"/>
                </a:cubicBezTo>
                <a:cubicBezTo>
                  <a:pt x="1985" y="630"/>
                  <a:pt x="1985" y="630"/>
                  <a:pt x="1985" y="630"/>
                </a:cubicBezTo>
                <a:cubicBezTo>
                  <a:pt x="1983" y="628"/>
                  <a:pt x="1983" y="628"/>
                  <a:pt x="1983" y="628"/>
                </a:cubicBezTo>
                <a:cubicBezTo>
                  <a:pt x="1981" y="627"/>
                  <a:pt x="1981" y="627"/>
                  <a:pt x="1981" y="627"/>
                </a:cubicBezTo>
                <a:cubicBezTo>
                  <a:pt x="1980" y="627"/>
                  <a:pt x="1980" y="627"/>
                  <a:pt x="1980" y="627"/>
                </a:cubicBezTo>
                <a:cubicBezTo>
                  <a:pt x="1981" y="624"/>
                  <a:pt x="1981" y="624"/>
                  <a:pt x="1981" y="624"/>
                </a:cubicBezTo>
                <a:cubicBezTo>
                  <a:pt x="1981" y="622"/>
                  <a:pt x="1981" y="622"/>
                  <a:pt x="1981" y="622"/>
                </a:cubicBezTo>
                <a:cubicBezTo>
                  <a:pt x="1979" y="620"/>
                  <a:pt x="1979" y="620"/>
                  <a:pt x="1979" y="620"/>
                </a:cubicBezTo>
                <a:cubicBezTo>
                  <a:pt x="1979" y="619"/>
                  <a:pt x="1979" y="619"/>
                  <a:pt x="1979" y="619"/>
                </a:cubicBezTo>
                <a:cubicBezTo>
                  <a:pt x="1979" y="615"/>
                  <a:pt x="1979" y="615"/>
                  <a:pt x="1979" y="615"/>
                </a:cubicBezTo>
                <a:cubicBezTo>
                  <a:pt x="1979" y="614"/>
                  <a:pt x="1979" y="614"/>
                  <a:pt x="1979" y="614"/>
                </a:cubicBezTo>
                <a:cubicBezTo>
                  <a:pt x="1979" y="613"/>
                  <a:pt x="1979" y="613"/>
                  <a:pt x="1979" y="613"/>
                </a:cubicBezTo>
                <a:cubicBezTo>
                  <a:pt x="1978" y="610"/>
                  <a:pt x="1978" y="610"/>
                  <a:pt x="1978" y="610"/>
                </a:cubicBezTo>
                <a:cubicBezTo>
                  <a:pt x="1979" y="608"/>
                  <a:pt x="1979" y="608"/>
                  <a:pt x="1979" y="608"/>
                </a:cubicBezTo>
                <a:cubicBezTo>
                  <a:pt x="1980" y="608"/>
                  <a:pt x="1980" y="608"/>
                  <a:pt x="1980" y="608"/>
                </a:cubicBezTo>
                <a:cubicBezTo>
                  <a:pt x="1981" y="609"/>
                  <a:pt x="1981" y="609"/>
                  <a:pt x="1981" y="609"/>
                </a:cubicBezTo>
                <a:cubicBezTo>
                  <a:pt x="1980" y="611"/>
                  <a:pt x="1980" y="611"/>
                  <a:pt x="1980" y="611"/>
                </a:cubicBezTo>
                <a:cubicBezTo>
                  <a:pt x="1981" y="613"/>
                  <a:pt x="1981" y="613"/>
                  <a:pt x="1981" y="613"/>
                </a:cubicBezTo>
                <a:cubicBezTo>
                  <a:pt x="1982" y="611"/>
                  <a:pt x="1982" y="611"/>
                  <a:pt x="1982" y="611"/>
                </a:cubicBezTo>
                <a:cubicBezTo>
                  <a:pt x="1982" y="608"/>
                  <a:pt x="1982" y="608"/>
                  <a:pt x="1982" y="608"/>
                </a:cubicBezTo>
                <a:cubicBezTo>
                  <a:pt x="1982" y="607"/>
                  <a:pt x="1982" y="607"/>
                  <a:pt x="1982" y="607"/>
                </a:cubicBezTo>
                <a:cubicBezTo>
                  <a:pt x="1982" y="605"/>
                  <a:pt x="1982" y="605"/>
                  <a:pt x="1982" y="605"/>
                </a:cubicBezTo>
                <a:cubicBezTo>
                  <a:pt x="1982" y="604"/>
                  <a:pt x="1982" y="604"/>
                  <a:pt x="1982" y="604"/>
                </a:cubicBezTo>
                <a:cubicBezTo>
                  <a:pt x="1982" y="603"/>
                  <a:pt x="1982" y="603"/>
                  <a:pt x="1982" y="603"/>
                </a:cubicBezTo>
                <a:cubicBezTo>
                  <a:pt x="1983" y="601"/>
                  <a:pt x="1983" y="601"/>
                  <a:pt x="1983" y="601"/>
                </a:cubicBezTo>
                <a:cubicBezTo>
                  <a:pt x="1983" y="599"/>
                  <a:pt x="1983" y="599"/>
                  <a:pt x="1983" y="599"/>
                </a:cubicBezTo>
                <a:cubicBezTo>
                  <a:pt x="1982" y="597"/>
                  <a:pt x="1982" y="597"/>
                  <a:pt x="1982" y="597"/>
                </a:cubicBezTo>
                <a:cubicBezTo>
                  <a:pt x="1985" y="594"/>
                  <a:pt x="1985" y="594"/>
                  <a:pt x="1985" y="594"/>
                </a:cubicBezTo>
                <a:cubicBezTo>
                  <a:pt x="1988" y="594"/>
                  <a:pt x="1988" y="594"/>
                  <a:pt x="1988" y="594"/>
                </a:cubicBezTo>
                <a:cubicBezTo>
                  <a:pt x="1990" y="593"/>
                  <a:pt x="1990" y="593"/>
                  <a:pt x="1990" y="593"/>
                </a:cubicBezTo>
                <a:cubicBezTo>
                  <a:pt x="1991" y="593"/>
                  <a:pt x="1991" y="593"/>
                  <a:pt x="1991" y="593"/>
                </a:cubicBezTo>
                <a:cubicBezTo>
                  <a:pt x="1990" y="591"/>
                  <a:pt x="1990" y="591"/>
                  <a:pt x="1990" y="591"/>
                </a:cubicBezTo>
                <a:cubicBezTo>
                  <a:pt x="1987" y="590"/>
                  <a:pt x="1987" y="590"/>
                  <a:pt x="1987" y="590"/>
                </a:cubicBezTo>
                <a:cubicBezTo>
                  <a:pt x="1984" y="590"/>
                  <a:pt x="1984" y="590"/>
                  <a:pt x="1984" y="590"/>
                </a:cubicBezTo>
                <a:cubicBezTo>
                  <a:pt x="1982" y="588"/>
                  <a:pt x="1982" y="588"/>
                  <a:pt x="1982" y="588"/>
                </a:cubicBezTo>
                <a:cubicBezTo>
                  <a:pt x="1982" y="587"/>
                  <a:pt x="1982" y="587"/>
                  <a:pt x="1982" y="587"/>
                </a:cubicBezTo>
                <a:cubicBezTo>
                  <a:pt x="1978" y="584"/>
                  <a:pt x="1978" y="584"/>
                  <a:pt x="1978" y="584"/>
                </a:cubicBezTo>
                <a:cubicBezTo>
                  <a:pt x="1977" y="581"/>
                  <a:pt x="1977" y="581"/>
                  <a:pt x="1977" y="581"/>
                </a:cubicBezTo>
                <a:cubicBezTo>
                  <a:pt x="1977" y="579"/>
                  <a:pt x="1977" y="579"/>
                  <a:pt x="1977" y="579"/>
                </a:cubicBezTo>
                <a:cubicBezTo>
                  <a:pt x="1974" y="575"/>
                  <a:pt x="1974" y="575"/>
                  <a:pt x="1974" y="575"/>
                </a:cubicBezTo>
                <a:cubicBezTo>
                  <a:pt x="1972" y="574"/>
                  <a:pt x="1972" y="574"/>
                  <a:pt x="1972" y="574"/>
                </a:cubicBezTo>
                <a:cubicBezTo>
                  <a:pt x="1968" y="578"/>
                  <a:pt x="1968" y="578"/>
                  <a:pt x="1968" y="578"/>
                </a:cubicBezTo>
                <a:cubicBezTo>
                  <a:pt x="1971" y="574"/>
                  <a:pt x="1971" y="574"/>
                  <a:pt x="1971" y="574"/>
                </a:cubicBezTo>
                <a:cubicBezTo>
                  <a:pt x="1972" y="574"/>
                  <a:pt x="1972" y="574"/>
                  <a:pt x="1972" y="574"/>
                </a:cubicBezTo>
                <a:cubicBezTo>
                  <a:pt x="1971" y="573"/>
                  <a:pt x="1971" y="573"/>
                  <a:pt x="1971" y="573"/>
                </a:cubicBezTo>
                <a:cubicBezTo>
                  <a:pt x="1965" y="569"/>
                  <a:pt x="1965" y="569"/>
                  <a:pt x="1965" y="569"/>
                </a:cubicBezTo>
                <a:cubicBezTo>
                  <a:pt x="1961" y="564"/>
                  <a:pt x="1961" y="564"/>
                  <a:pt x="1961" y="564"/>
                </a:cubicBezTo>
                <a:cubicBezTo>
                  <a:pt x="1961" y="561"/>
                  <a:pt x="1961" y="561"/>
                  <a:pt x="1961" y="561"/>
                </a:cubicBezTo>
                <a:cubicBezTo>
                  <a:pt x="1959" y="559"/>
                  <a:pt x="1959" y="559"/>
                  <a:pt x="1959" y="559"/>
                </a:cubicBezTo>
                <a:cubicBezTo>
                  <a:pt x="1959" y="556"/>
                  <a:pt x="1959" y="556"/>
                  <a:pt x="1959" y="556"/>
                </a:cubicBezTo>
                <a:cubicBezTo>
                  <a:pt x="1958" y="555"/>
                  <a:pt x="1958" y="555"/>
                  <a:pt x="1958" y="555"/>
                </a:cubicBezTo>
                <a:cubicBezTo>
                  <a:pt x="1958" y="554"/>
                  <a:pt x="1958" y="554"/>
                  <a:pt x="1958" y="554"/>
                </a:cubicBezTo>
                <a:cubicBezTo>
                  <a:pt x="1957" y="554"/>
                  <a:pt x="1957" y="554"/>
                  <a:pt x="1957" y="554"/>
                </a:cubicBezTo>
                <a:cubicBezTo>
                  <a:pt x="1957" y="552"/>
                  <a:pt x="1957" y="552"/>
                  <a:pt x="1957" y="552"/>
                </a:cubicBezTo>
                <a:cubicBezTo>
                  <a:pt x="1958" y="553"/>
                  <a:pt x="1958" y="553"/>
                  <a:pt x="1958" y="553"/>
                </a:cubicBezTo>
                <a:cubicBezTo>
                  <a:pt x="1959" y="551"/>
                  <a:pt x="1959" y="551"/>
                  <a:pt x="1959" y="551"/>
                </a:cubicBezTo>
                <a:cubicBezTo>
                  <a:pt x="1959" y="549"/>
                  <a:pt x="1959" y="549"/>
                  <a:pt x="1959" y="549"/>
                </a:cubicBezTo>
                <a:cubicBezTo>
                  <a:pt x="1958" y="549"/>
                  <a:pt x="1958" y="549"/>
                  <a:pt x="1958" y="549"/>
                </a:cubicBezTo>
                <a:cubicBezTo>
                  <a:pt x="1957" y="550"/>
                  <a:pt x="1957" y="550"/>
                  <a:pt x="1957" y="550"/>
                </a:cubicBezTo>
                <a:cubicBezTo>
                  <a:pt x="1955" y="549"/>
                  <a:pt x="1955" y="549"/>
                  <a:pt x="1955" y="549"/>
                </a:cubicBezTo>
                <a:cubicBezTo>
                  <a:pt x="1955" y="545"/>
                  <a:pt x="1955" y="545"/>
                  <a:pt x="1955" y="545"/>
                </a:cubicBezTo>
                <a:cubicBezTo>
                  <a:pt x="1953" y="545"/>
                  <a:pt x="1953" y="545"/>
                  <a:pt x="1953" y="545"/>
                </a:cubicBezTo>
                <a:cubicBezTo>
                  <a:pt x="1952" y="543"/>
                  <a:pt x="1952" y="543"/>
                  <a:pt x="1952" y="543"/>
                </a:cubicBezTo>
                <a:cubicBezTo>
                  <a:pt x="1950" y="543"/>
                  <a:pt x="1950" y="543"/>
                  <a:pt x="1950" y="543"/>
                </a:cubicBezTo>
                <a:cubicBezTo>
                  <a:pt x="1949" y="543"/>
                  <a:pt x="1949" y="543"/>
                  <a:pt x="1949" y="543"/>
                </a:cubicBezTo>
                <a:cubicBezTo>
                  <a:pt x="1948" y="540"/>
                  <a:pt x="1948" y="540"/>
                  <a:pt x="1948" y="540"/>
                </a:cubicBezTo>
                <a:cubicBezTo>
                  <a:pt x="1948" y="538"/>
                  <a:pt x="1948" y="538"/>
                  <a:pt x="1948" y="538"/>
                </a:cubicBezTo>
                <a:cubicBezTo>
                  <a:pt x="1950" y="537"/>
                  <a:pt x="1950" y="537"/>
                  <a:pt x="1950" y="537"/>
                </a:cubicBezTo>
                <a:cubicBezTo>
                  <a:pt x="1950" y="533"/>
                  <a:pt x="1950" y="533"/>
                  <a:pt x="1950" y="533"/>
                </a:cubicBezTo>
                <a:cubicBezTo>
                  <a:pt x="1950" y="532"/>
                  <a:pt x="1950" y="532"/>
                  <a:pt x="1950" y="532"/>
                </a:cubicBezTo>
                <a:cubicBezTo>
                  <a:pt x="1951" y="530"/>
                  <a:pt x="1951" y="530"/>
                  <a:pt x="1951" y="530"/>
                </a:cubicBezTo>
                <a:cubicBezTo>
                  <a:pt x="1952" y="529"/>
                  <a:pt x="1952" y="529"/>
                  <a:pt x="1952" y="529"/>
                </a:cubicBezTo>
                <a:cubicBezTo>
                  <a:pt x="1953" y="527"/>
                  <a:pt x="1953" y="527"/>
                  <a:pt x="1953" y="527"/>
                </a:cubicBezTo>
                <a:cubicBezTo>
                  <a:pt x="1953" y="525"/>
                  <a:pt x="1953" y="525"/>
                  <a:pt x="1953" y="525"/>
                </a:cubicBezTo>
                <a:cubicBezTo>
                  <a:pt x="1953" y="524"/>
                  <a:pt x="1953" y="524"/>
                  <a:pt x="1953" y="524"/>
                </a:cubicBezTo>
                <a:cubicBezTo>
                  <a:pt x="1955" y="524"/>
                  <a:pt x="1955" y="524"/>
                  <a:pt x="1955" y="524"/>
                </a:cubicBezTo>
                <a:cubicBezTo>
                  <a:pt x="1955" y="525"/>
                  <a:pt x="1955" y="525"/>
                  <a:pt x="1955" y="525"/>
                </a:cubicBezTo>
                <a:cubicBezTo>
                  <a:pt x="1956" y="525"/>
                  <a:pt x="1956" y="525"/>
                  <a:pt x="1956" y="525"/>
                </a:cubicBezTo>
                <a:cubicBezTo>
                  <a:pt x="1957" y="523"/>
                  <a:pt x="1957" y="523"/>
                  <a:pt x="1957" y="523"/>
                </a:cubicBezTo>
                <a:cubicBezTo>
                  <a:pt x="1958" y="524"/>
                  <a:pt x="1958" y="524"/>
                  <a:pt x="1958" y="524"/>
                </a:cubicBezTo>
                <a:cubicBezTo>
                  <a:pt x="1959" y="523"/>
                  <a:pt x="1959" y="523"/>
                  <a:pt x="1959" y="523"/>
                </a:cubicBezTo>
                <a:cubicBezTo>
                  <a:pt x="1960" y="523"/>
                  <a:pt x="1960" y="523"/>
                  <a:pt x="1960" y="523"/>
                </a:cubicBezTo>
                <a:cubicBezTo>
                  <a:pt x="1961" y="522"/>
                  <a:pt x="1961" y="522"/>
                  <a:pt x="1961" y="522"/>
                </a:cubicBezTo>
                <a:cubicBezTo>
                  <a:pt x="1961" y="522"/>
                  <a:pt x="1961" y="522"/>
                  <a:pt x="1961" y="522"/>
                </a:cubicBezTo>
                <a:cubicBezTo>
                  <a:pt x="1960" y="521"/>
                  <a:pt x="1960" y="521"/>
                  <a:pt x="1960" y="521"/>
                </a:cubicBezTo>
                <a:cubicBezTo>
                  <a:pt x="1961" y="521"/>
                  <a:pt x="1961" y="521"/>
                  <a:pt x="1961" y="521"/>
                </a:cubicBezTo>
                <a:cubicBezTo>
                  <a:pt x="1961" y="521"/>
                  <a:pt x="1961" y="521"/>
                  <a:pt x="1961" y="521"/>
                </a:cubicBezTo>
                <a:cubicBezTo>
                  <a:pt x="1962" y="521"/>
                  <a:pt x="1963" y="521"/>
                  <a:pt x="1963" y="521"/>
                </a:cubicBezTo>
                <a:cubicBezTo>
                  <a:pt x="1964" y="522"/>
                  <a:pt x="1964" y="522"/>
                  <a:pt x="1964" y="522"/>
                </a:cubicBezTo>
                <a:cubicBezTo>
                  <a:pt x="1965" y="521"/>
                  <a:pt x="1965" y="521"/>
                  <a:pt x="1965" y="521"/>
                </a:cubicBezTo>
                <a:cubicBezTo>
                  <a:pt x="1964" y="520"/>
                  <a:pt x="1964" y="520"/>
                  <a:pt x="1964" y="520"/>
                </a:cubicBezTo>
                <a:cubicBezTo>
                  <a:pt x="1961" y="518"/>
                  <a:pt x="1961" y="518"/>
                  <a:pt x="1961" y="518"/>
                </a:cubicBezTo>
                <a:cubicBezTo>
                  <a:pt x="1963" y="518"/>
                  <a:pt x="1963" y="518"/>
                  <a:pt x="1963" y="518"/>
                </a:cubicBezTo>
                <a:cubicBezTo>
                  <a:pt x="1965" y="519"/>
                  <a:pt x="1965" y="519"/>
                  <a:pt x="1965" y="519"/>
                </a:cubicBezTo>
                <a:cubicBezTo>
                  <a:pt x="1965" y="518"/>
                  <a:pt x="1965" y="518"/>
                  <a:pt x="1965" y="518"/>
                </a:cubicBezTo>
                <a:cubicBezTo>
                  <a:pt x="1967" y="519"/>
                  <a:pt x="1967" y="519"/>
                  <a:pt x="1967" y="519"/>
                </a:cubicBezTo>
                <a:cubicBezTo>
                  <a:pt x="1967" y="518"/>
                  <a:pt x="1967" y="518"/>
                  <a:pt x="1967" y="518"/>
                </a:cubicBezTo>
                <a:cubicBezTo>
                  <a:pt x="1966" y="517"/>
                  <a:pt x="1966" y="517"/>
                  <a:pt x="1966" y="517"/>
                </a:cubicBezTo>
                <a:cubicBezTo>
                  <a:pt x="1967" y="517"/>
                  <a:pt x="1967" y="517"/>
                  <a:pt x="1967" y="517"/>
                </a:cubicBezTo>
                <a:cubicBezTo>
                  <a:pt x="1967" y="516"/>
                  <a:pt x="1967" y="516"/>
                  <a:pt x="1967" y="516"/>
                </a:cubicBezTo>
                <a:cubicBezTo>
                  <a:pt x="1966" y="515"/>
                  <a:pt x="1966" y="515"/>
                  <a:pt x="1966" y="515"/>
                </a:cubicBezTo>
                <a:cubicBezTo>
                  <a:pt x="1968" y="515"/>
                  <a:pt x="1968" y="515"/>
                  <a:pt x="1968" y="515"/>
                </a:cubicBezTo>
                <a:cubicBezTo>
                  <a:pt x="1968" y="514"/>
                  <a:pt x="1968" y="514"/>
                  <a:pt x="1968" y="514"/>
                </a:cubicBezTo>
                <a:cubicBezTo>
                  <a:pt x="1968" y="513"/>
                  <a:pt x="1968" y="513"/>
                  <a:pt x="1968" y="513"/>
                </a:cubicBezTo>
                <a:cubicBezTo>
                  <a:pt x="1968" y="513"/>
                  <a:pt x="1968" y="513"/>
                  <a:pt x="1968" y="513"/>
                </a:cubicBezTo>
                <a:cubicBezTo>
                  <a:pt x="1968" y="513"/>
                  <a:pt x="1968" y="513"/>
                  <a:pt x="1968" y="513"/>
                </a:cubicBezTo>
                <a:cubicBezTo>
                  <a:pt x="1965" y="511"/>
                  <a:pt x="1965" y="511"/>
                  <a:pt x="1965" y="511"/>
                </a:cubicBezTo>
                <a:cubicBezTo>
                  <a:pt x="1968" y="513"/>
                  <a:pt x="1968" y="513"/>
                  <a:pt x="1968" y="513"/>
                </a:cubicBezTo>
                <a:cubicBezTo>
                  <a:pt x="1969" y="513"/>
                  <a:pt x="1969" y="513"/>
                  <a:pt x="1969" y="513"/>
                </a:cubicBezTo>
                <a:cubicBezTo>
                  <a:pt x="1969" y="514"/>
                  <a:pt x="1969" y="514"/>
                  <a:pt x="1969" y="514"/>
                </a:cubicBezTo>
                <a:cubicBezTo>
                  <a:pt x="1971" y="514"/>
                  <a:pt x="1971" y="514"/>
                  <a:pt x="1971" y="514"/>
                </a:cubicBezTo>
                <a:cubicBezTo>
                  <a:pt x="1971" y="513"/>
                  <a:pt x="1971" y="513"/>
                  <a:pt x="1971" y="513"/>
                </a:cubicBezTo>
                <a:cubicBezTo>
                  <a:pt x="1972" y="513"/>
                  <a:pt x="1972" y="513"/>
                  <a:pt x="1972" y="513"/>
                </a:cubicBezTo>
                <a:cubicBezTo>
                  <a:pt x="1973" y="514"/>
                  <a:pt x="1973" y="514"/>
                  <a:pt x="1973" y="514"/>
                </a:cubicBezTo>
                <a:cubicBezTo>
                  <a:pt x="1974" y="513"/>
                  <a:pt x="1974" y="513"/>
                  <a:pt x="1974" y="513"/>
                </a:cubicBezTo>
                <a:cubicBezTo>
                  <a:pt x="1974" y="512"/>
                  <a:pt x="1974" y="512"/>
                  <a:pt x="1974" y="512"/>
                </a:cubicBezTo>
                <a:cubicBezTo>
                  <a:pt x="1975" y="512"/>
                  <a:pt x="1975" y="512"/>
                  <a:pt x="1975" y="512"/>
                </a:cubicBezTo>
                <a:cubicBezTo>
                  <a:pt x="1977" y="510"/>
                  <a:pt x="1977" y="510"/>
                  <a:pt x="1977" y="510"/>
                </a:cubicBezTo>
                <a:cubicBezTo>
                  <a:pt x="1977" y="509"/>
                  <a:pt x="1977" y="509"/>
                  <a:pt x="1977" y="509"/>
                </a:cubicBezTo>
                <a:cubicBezTo>
                  <a:pt x="1979" y="509"/>
                  <a:pt x="1979" y="509"/>
                  <a:pt x="1979" y="509"/>
                </a:cubicBezTo>
                <a:cubicBezTo>
                  <a:pt x="1980" y="508"/>
                  <a:pt x="1980" y="508"/>
                  <a:pt x="1980" y="508"/>
                </a:cubicBezTo>
                <a:cubicBezTo>
                  <a:pt x="1981" y="508"/>
                  <a:pt x="1981" y="508"/>
                  <a:pt x="1981" y="508"/>
                </a:cubicBezTo>
                <a:cubicBezTo>
                  <a:pt x="1981" y="508"/>
                  <a:pt x="1981" y="508"/>
                  <a:pt x="1981" y="508"/>
                </a:cubicBezTo>
                <a:cubicBezTo>
                  <a:pt x="1982" y="508"/>
                  <a:pt x="1982" y="508"/>
                  <a:pt x="1982" y="508"/>
                </a:cubicBezTo>
                <a:cubicBezTo>
                  <a:pt x="1982" y="507"/>
                  <a:pt x="1982" y="507"/>
                  <a:pt x="1982" y="507"/>
                </a:cubicBezTo>
                <a:cubicBezTo>
                  <a:pt x="1984" y="505"/>
                  <a:pt x="1984" y="505"/>
                  <a:pt x="1984" y="505"/>
                </a:cubicBezTo>
                <a:cubicBezTo>
                  <a:pt x="1986" y="505"/>
                  <a:pt x="1986" y="505"/>
                  <a:pt x="1986" y="505"/>
                </a:cubicBezTo>
                <a:cubicBezTo>
                  <a:pt x="1987" y="506"/>
                  <a:pt x="1987" y="506"/>
                  <a:pt x="1987" y="506"/>
                </a:cubicBezTo>
                <a:cubicBezTo>
                  <a:pt x="1989" y="506"/>
                  <a:pt x="1989" y="506"/>
                  <a:pt x="1989" y="506"/>
                </a:cubicBezTo>
                <a:cubicBezTo>
                  <a:pt x="1989" y="505"/>
                  <a:pt x="1989" y="505"/>
                  <a:pt x="1989" y="505"/>
                </a:cubicBezTo>
                <a:cubicBezTo>
                  <a:pt x="1990" y="506"/>
                  <a:pt x="1990" y="506"/>
                  <a:pt x="1990" y="506"/>
                </a:cubicBezTo>
                <a:cubicBezTo>
                  <a:pt x="1990" y="507"/>
                  <a:pt x="1990" y="507"/>
                  <a:pt x="1990" y="507"/>
                </a:cubicBezTo>
                <a:cubicBezTo>
                  <a:pt x="1991" y="508"/>
                  <a:pt x="1991" y="508"/>
                  <a:pt x="1991" y="508"/>
                </a:cubicBezTo>
                <a:cubicBezTo>
                  <a:pt x="1991" y="508"/>
                  <a:pt x="1991" y="508"/>
                  <a:pt x="1991" y="508"/>
                </a:cubicBezTo>
                <a:cubicBezTo>
                  <a:pt x="1993" y="508"/>
                  <a:pt x="1993" y="508"/>
                  <a:pt x="1993" y="508"/>
                </a:cubicBezTo>
                <a:cubicBezTo>
                  <a:pt x="1993" y="508"/>
                  <a:pt x="1993" y="508"/>
                  <a:pt x="1993" y="508"/>
                </a:cubicBezTo>
                <a:cubicBezTo>
                  <a:pt x="1994" y="509"/>
                  <a:pt x="1994" y="509"/>
                  <a:pt x="1994" y="509"/>
                </a:cubicBezTo>
                <a:cubicBezTo>
                  <a:pt x="1995" y="508"/>
                  <a:pt x="1995" y="508"/>
                  <a:pt x="1995" y="508"/>
                </a:cubicBezTo>
                <a:cubicBezTo>
                  <a:pt x="1995" y="507"/>
                  <a:pt x="1995" y="507"/>
                  <a:pt x="1995" y="507"/>
                </a:cubicBezTo>
                <a:cubicBezTo>
                  <a:pt x="1996" y="507"/>
                  <a:pt x="1996" y="507"/>
                  <a:pt x="1996" y="507"/>
                </a:cubicBezTo>
                <a:cubicBezTo>
                  <a:pt x="1997" y="506"/>
                  <a:pt x="1997" y="506"/>
                  <a:pt x="1997" y="506"/>
                </a:cubicBezTo>
                <a:cubicBezTo>
                  <a:pt x="1998" y="506"/>
                  <a:pt x="1998" y="506"/>
                  <a:pt x="1998" y="506"/>
                </a:cubicBezTo>
                <a:cubicBezTo>
                  <a:pt x="1999" y="506"/>
                  <a:pt x="1999" y="506"/>
                  <a:pt x="1999" y="506"/>
                </a:cubicBezTo>
                <a:cubicBezTo>
                  <a:pt x="2003" y="506"/>
                  <a:pt x="2003" y="506"/>
                  <a:pt x="2003" y="506"/>
                </a:cubicBezTo>
                <a:cubicBezTo>
                  <a:pt x="2003" y="507"/>
                  <a:pt x="2003" y="507"/>
                  <a:pt x="2003" y="507"/>
                </a:cubicBezTo>
                <a:cubicBezTo>
                  <a:pt x="2004" y="508"/>
                  <a:pt x="2004" y="508"/>
                  <a:pt x="2004" y="508"/>
                </a:cubicBezTo>
                <a:cubicBezTo>
                  <a:pt x="2005" y="509"/>
                  <a:pt x="2005" y="509"/>
                  <a:pt x="2005" y="509"/>
                </a:cubicBezTo>
                <a:cubicBezTo>
                  <a:pt x="2005" y="509"/>
                  <a:pt x="2005" y="509"/>
                  <a:pt x="2005" y="509"/>
                </a:cubicBezTo>
                <a:cubicBezTo>
                  <a:pt x="2004" y="511"/>
                  <a:pt x="2004" y="511"/>
                  <a:pt x="2004" y="511"/>
                </a:cubicBezTo>
                <a:cubicBezTo>
                  <a:pt x="2005" y="512"/>
                  <a:pt x="2005" y="512"/>
                  <a:pt x="2005" y="512"/>
                </a:cubicBezTo>
                <a:cubicBezTo>
                  <a:pt x="2006" y="513"/>
                  <a:pt x="2006" y="513"/>
                  <a:pt x="2006" y="513"/>
                </a:cubicBezTo>
                <a:cubicBezTo>
                  <a:pt x="2006" y="515"/>
                  <a:pt x="2006" y="515"/>
                  <a:pt x="2006" y="515"/>
                </a:cubicBezTo>
                <a:cubicBezTo>
                  <a:pt x="2005" y="517"/>
                  <a:pt x="2005" y="517"/>
                  <a:pt x="2005" y="517"/>
                </a:cubicBezTo>
                <a:cubicBezTo>
                  <a:pt x="2005" y="518"/>
                  <a:pt x="2005" y="518"/>
                  <a:pt x="2005" y="518"/>
                </a:cubicBezTo>
                <a:cubicBezTo>
                  <a:pt x="2006" y="519"/>
                  <a:pt x="2006" y="519"/>
                  <a:pt x="2006" y="519"/>
                </a:cubicBezTo>
                <a:cubicBezTo>
                  <a:pt x="2007" y="519"/>
                  <a:pt x="2007" y="519"/>
                  <a:pt x="2007" y="519"/>
                </a:cubicBezTo>
                <a:cubicBezTo>
                  <a:pt x="2006" y="520"/>
                  <a:pt x="2006" y="520"/>
                  <a:pt x="2006" y="520"/>
                </a:cubicBezTo>
                <a:cubicBezTo>
                  <a:pt x="2005" y="521"/>
                  <a:pt x="2005" y="521"/>
                  <a:pt x="2005" y="521"/>
                </a:cubicBezTo>
                <a:cubicBezTo>
                  <a:pt x="2004" y="523"/>
                  <a:pt x="2004" y="523"/>
                  <a:pt x="2004" y="523"/>
                </a:cubicBezTo>
                <a:cubicBezTo>
                  <a:pt x="2006" y="526"/>
                  <a:pt x="2006" y="526"/>
                  <a:pt x="2006" y="526"/>
                </a:cubicBezTo>
                <a:cubicBezTo>
                  <a:pt x="2007" y="526"/>
                  <a:pt x="2007" y="526"/>
                  <a:pt x="2007" y="526"/>
                </a:cubicBezTo>
                <a:cubicBezTo>
                  <a:pt x="2009" y="527"/>
                  <a:pt x="2009" y="527"/>
                  <a:pt x="2009" y="527"/>
                </a:cubicBezTo>
                <a:cubicBezTo>
                  <a:pt x="2009" y="528"/>
                  <a:pt x="2009" y="528"/>
                  <a:pt x="2009" y="528"/>
                </a:cubicBezTo>
                <a:cubicBezTo>
                  <a:pt x="2006" y="529"/>
                  <a:pt x="2006" y="529"/>
                  <a:pt x="2006" y="529"/>
                </a:cubicBezTo>
                <a:cubicBezTo>
                  <a:pt x="2005" y="529"/>
                  <a:pt x="2005" y="529"/>
                  <a:pt x="2005" y="529"/>
                </a:cubicBezTo>
                <a:cubicBezTo>
                  <a:pt x="2003" y="527"/>
                  <a:pt x="2003" y="527"/>
                  <a:pt x="2003" y="527"/>
                </a:cubicBezTo>
                <a:cubicBezTo>
                  <a:pt x="2002" y="527"/>
                  <a:pt x="2002" y="527"/>
                  <a:pt x="2002" y="527"/>
                </a:cubicBezTo>
                <a:cubicBezTo>
                  <a:pt x="2001" y="527"/>
                  <a:pt x="2001" y="527"/>
                  <a:pt x="2001" y="527"/>
                </a:cubicBezTo>
                <a:cubicBezTo>
                  <a:pt x="2000" y="527"/>
                  <a:pt x="2000" y="527"/>
                  <a:pt x="2000" y="527"/>
                </a:cubicBezTo>
                <a:cubicBezTo>
                  <a:pt x="1998" y="527"/>
                  <a:pt x="1998" y="527"/>
                  <a:pt x="1998" y="527"/>
                </a:cubicBezTo>
                <a:cubicBezTo>
                  <a:pt x="1996" y="527"/>
                  <a:pt x="1996" y="527"/>
                  <a:pt x="1996" y="527"/>
                </a:cubicBezTo>
                <a:cubicBezTo>
                  <a:pt x="1995" y="527"/>
                  <a:pt x="1995" y="527"/>
                  <a:pt x="1995" y="527"/>
                </a:cubicBezTo>
                <a:cubicBezTo>
                  <a:pt x="1993" y="527"/>
                  <a:pt x="1993" y="527"/>
                  <a:pt x="1993" y="527"/>
                </a:cubicBezTo>
                <a:cubicBezTo>
                  <a:pt x="1991" y="528"/>
                  <a:pt x="1991" y="528"/>
                  <a:pt x="1991" y="528"/>
                </a:cubicBezTo>
                <a:cubicBezTo>
                  <a:pt x="1990" y="529"/>
                  <a:pt x="1990" y="529"/>
                  <a:pt x="1990" y="529"/>
                </a:cubicBezTo>
                <a:cubicBezTo>
                  <a:pt x="1990" y="530"/>
                  <a:pt x="1990" y="530"/>
                  <a:pt x="1990" y="530"/>
                </a:cubicBezTo>
                <a:cubicBezTo>
                  <a:pt x="1990" y="532"/>
                  <a:pt x="1990" y="532"/>
                  <a:pt x="1990" y="532"/>
                </a:cubicBezTo>
                <a:cubicBezTo>
                  <a:pt x="1989" y="532"/>
                  <a:pt x="1989" y="532"/>
                  <a:pt x="1989" y="532"/>
                </a:cubicBezTo>
                <a:cubicBezTo>
                  <a:pt x="1989" y="533"/>
                  <a:pt x="1989" y="533"/>
                  <a:pt x="1989" y="533"/>
                </a:cubicBezTo>
                <a:cubicBezTo>
                  <a:pt x="1991" y="536"/>
                  <a:pt x="1991" y="536"/>
                  <a:pt x="1991" y="536"/>
                </a:cubicBezTo>
                <a:cubicBezTo>
                  <a:pt x="1991" y="537"/>
                  <a:pt x="1991" y="537"/>
                  <a:pt x="1991" y="537"/>
                </a:cubicBezTo>
                <a:cubicBezTo>
                  <a:pt x="1992" y="538"/>
                  <a:pt x="1992" y="538"/>
                  <a:pt x="1992" y="538"/>
                </a:cubicBezTo>
                <a:cubicBezTo>
                  <a:pt x="1994" y="537"/>
                  <a:pt x="1994" y="537"/>
                  <a:pt x="1994" y="537"/>
                </a:cubicBezTo>
                <a:cubicBezTo>
                  <a:pt x="1994" y="538"/>
                  <a:pt x="1994" y="538"/>
                  <a:pt x="1994" y="538"/>
                </a:cubicBezTo>
                <a:cubicBezTo>
                  <a:pt x="1994" y="539"/>
                  <a:pt x="1994" y="539"/>
                  <a:pt x="1994" y="539"/>
                </a:cubicBezTo>
                <a:cubicBezTo>
                  <a:pt x="1992" y="538"/>
                  <a:pt x="1992" y="538"/>
                  <a:pt x="1992" y="538"/>
                </a:cubicBezTo>
                <a:cubicBezTo>
                  <a:pt x="1991" y="539"/>
                  <a:pt x="1991" y="539"/>
                  <a:pt x="1991" y="539"/>
                </a:cubicBezTo>
                <a:cubicBezTo>
                  <a:pt x="1990" y="540"/>
                  <a:pt x="1990" y="540"/>
                  <a:pt x="1990" y="540"/>
                </a:cubicBezTo>
                <a:cubicBezTo>
                  <a:pt x="1989" y="539"/>
                  <a:pt x="1989" y="539"/>
                  <a:pt x="1989" y="539"/>
                </a:cubicBezTo>
                <a:cubicBezTo>
                  <a:pt x="1988" y="539"/>
                  <a:pt x="1988" y="539"/>
                  <a:pt x="1988" y="539"/>
                </a:cubicBezTo>
                <a:cubicBezTo>
                  <a:pt x="1987" y="539"/>
                  <a:pt x="1987" y="539"/>
                  <a:pt x="1987" y="539"/>
                </a:cubicBezTo>
                <a:cubicBezTo>
                  <a:pt x="1984" y="539"/>
                  <a:pt x="1984" y="539"/>
                  <a:pt x="1984" y="539"/>
                </a:cubicBezTo>
                <a:cubicBezTo>
                  <a:pt x="1983" y="539"/>
                  <a:pt x="1983" y="539"/>
                  <a:pt x="1983" y="539"/>
                </a:cubicBezTo>
                <a:cubicBezTo>
                  <a:pt x="1982" y="540"/>
                  <a:pt x="1982" y="540"/>
                  <a:pt x="1982" y="540"/>
                </a:cubicBezTo>
                <a:cubicBezTo>
                  <a:pt x="1982" y="541"/>
                  <a:pt x="1982" y="541"/>
                  <a:pt x="1982" y="541"/>
                </a:cubicBezTo>
                <a:cubicBezTo>
                  <a:pt x="1983" y="542"/>
                  <a:pt x="1983" y="542"/>
                  <a:pt x="1983" y="542"/>
                </a:cubicBezTo>
                <a:cubicBezTo>
                  <a:pt x="1985" y="542"/>
                  <a:pt x="1985" y="542"/>
                  <a:pt x="1985" y="542"/>
                </a:cubicBezTo>
                <a:cubicBezTo>
                  <a:pt x="1987" y="543"/>
                  <a:pt x="1987" y="543"/>
                  <a:pt x="1987" y="543"/>
                </a:cubicBezTo>
                <a:cubicBezTo>
                  <a:pt x="1988" y="544"/>
                  <a:pt x="1988" y="544"/>
                  <a:pt x="1988" y="544"/>
                </a:cubicBezTo>
                <a:cubicBezTo>
                  <a:pt x="1989" y="545"/>
                  <a:pt x="1989" y="545"/>
                  <a:pt x="1989" y="545"/>
                </a:cubicBezTo>
                <a:cubicBezTo>
                  <a:pt x="1989" y="547"/>
                  <a:pt x="1989" y="547"/>
                  <a:pt x="1989" y="547"/>
                </a:cubicBezTo>
                <a:cubicBezTo>
                  <a:pt x="1990" y="548"/>
                  <a:pt x="1990" y="548"/>
                  <a:pt x="1990" y="548"/>
                </a:cubicBezTo>
                <a:cubicBezTo>
                  <a:pt x="1991" y="549"/>
                  <a:pt x="1991" y="549"/>
                  <a:pt x="1991" y="549"/>
                </a:cubicBezTo>
                <a:cubicBezTo>
                  <a:pt x="1994" y="552"/>
                  <a:pt x="1994" y="552"/>
                  <a:pt x="1994" y="552"/>
                </a:cubicBezTo>
                <a:cubicBezTo>
                  <a:pt x="1994" y="554"/>
                  <a:pt x="1994" y="554"/>
                  <a:pt x="1994" y="554"/>
                </a:cubicBezTo>
                <a:cubicBezTo>
                  <a:pt x="1994" y="557"/>
                  <a:pt x="1994" y="557"/>
                  <a:pt x="1994" y="557"/>
                </a:cubicBezTo>
                <a:cubicBezTo>
                  <a:pt x="1994" y="557"/>
                  <a:pt x="1994" y="557"/>
                  <a:pt x="1994" y="557"/>
                </a:cubicBezTo>
                <a:cubicBezTo>
                  <a:pt x="1996" y="556"/>
                  <a:pt x="1996" y="556"/>
                  <a:pt x="1996" y="556"/>
                </a:cubicBezTo>
                <a:cubicBezTo>
                  <a:pt x="1997" y="556"/>
                  <a:pt x="1997" y="556"/>
                  <a:pt x="1997" y="556"/>
                </a:cubicBezTo>
                <a:cubicBezTo>
                  <a:pt x="1998" y="556"/>
                  <a:pt x="1998" y="556"/>
                  <a:pt x="1998" y="556"/>
                </a:cubicBezTo>
                <a:cubicBezTo>
                  <a:pt x="1999" y="558"/>
                  <a:pt x="1999" y="558"/>
                  <a:pt x="1999" y="558"/>
                </a:cubicBezTo>
                <a:cubicBezTo>
                  <a:pt x="2000" y="559"/>
                  <a:pt x="2000" y="559"/>
                  <a:pt x="2000" y="559"/>
                </a:cubicBezTo>
                <a:cubicBezTo>
                  <a:pt x="2000" y="561"/>
                  <a:pt x="2000" y="561"/>
                  <a:pt x="2000" y="561"/>
                </a:cubicBezTo>
                <a:cubicBezTo>
                  <a:pt x="2001" y="561"/>
                  <a:pt x="2001" y="561"/>
                  <a:pt x="2001" y="561"/>
                </a:cubicBezTo>
                <a:cubicBezTo>
                  <a:pt x="2003" y="560"/>
                  <a:pt x="2003" y="560"/>
                  <a:pt x="2003" y="560"/>
                </a:cubicBezTo>
                <a:cubicBezTo>
                  <a:pt x="2005" y="561"/>
                  <a:pt x="2005" y="561"/>
                  <a:pt x="2005" y="561"/>
                </a:cubicBezTo>
                <a:cubicBezTo>
                  <a:pt x="2006" y="561"/>
                  <a:pt x="2006" y="561"/>
                  <a:pt x="2006" y="561"/>
                </a:cubicBezTo>
                <a:cubicBezTo>
                  <a:pt x="2008" y="561"/>
                  <a:pt x="2008" y="561"/>
                  <a:pt x="2008" y="561"/>
                </a:cubicBezTo>
                <a:cubicBezTo>
                  <a:pt x="2009" y="562"/>
                  <a:pt x="2009" y="562"/>
                  <a:pt x="2009" y="562"/>
                </a:cubicBezTo>
                <a:cubicBezTo>
                  <a:pt x="2009" y="562"/>
                  <a:pt x="2009" y="562"/>
                  <a:pt x="2009" y="562"/>
                </a:cubicBezTo>
                <a:cubicBezTo>
                  <a:pt x="2009" y="563"/>
                  <a:pt x="2009" y="563"/>
                  <a:pt x="2009" y="563"/>
                </a:cubicBezTo>
                <a:cubicBezTo>
                  <a:pt x="2009" y="566"/>
                  <a:pt x="2009" y="566"/>
                  <a:pt x="2009" y="566"/>
                </a:cubicBezTo>
                <a:cubicBezTo>
                  <a:pt x="2007" y="569"/>
                  <a:pt x="2007" y="569"/>
                  <a:pt x="2007" y="569"/>
                </a:cubicBezTo>
                <a:cubicBezTo>
                  <a:pt x="2008" y="571"/>
                  <a:pt x="2008" y="571"/>
                  <a:pt x="2008" y="571"/>
                </a:cubicBezTo>
                <a:cubicBezTo>
                  <a:pt x="2008" y="574"/>
                  <a:pt x="2008" y="574"/>
                  <a:pt x="2008" y="574"/>
                </a:cubicBezTo>
                <a:cubicBezTo>
                  <a:pt x="2008" y="575"/>
                  <a:pt x="2008" y="575"/>
                  <a:pt x="2008" y="575"/>
                </a:cubicBezTo>
                <a:cubicBezTo>
                  <a:pt x="2010" y="576"/>
                  <a:pt x="2010" y="576"/>
                  <a:pt x="2010" y="576"/>
                </a:cubicBezTo>
                <a:cubicBezTo>
                  <a:pt x="2010" y="578"/>
                  <a:pt x="2010" y="578"/>
                  <a:pt x="2010" y="578"/>
                </a:cubicBezTo>
                <a:cubicBezTo>
                  <a:pt x="2012" y="579"/>
                  <a:pt x="2012" y="579"/>
                  <a:pt x="2012" y="579"/>
                </a:cubicBezTo>
                <a:cubicBezTo>
                  <a:pt x="2013" y="581"/>
                  <a:pt x="2013" y="581"/>
                  <a:pt x="2013" y="581"/>
                </a:cubicBezTo>
                <a:cubicBezTo>
                  <a:pt x="2015" y="584"/>
                  <a:pt x="2015" y="584"/>
                  <a:pt x="2015" y="584"/>
                </a:cubicBezTo>
                <a:cubicBezTo>
                  <a:pt x="2014" y="587"/>
                  <a:pt x="2014" y="587"/>
                  <a:pt x="2014" y="587"/>
                </a:cubicBezTo>
                <a:cubicBezTo>
                  <a:pt x="2013" y="589"/>
                  <a:pt x="2013" y="589"/>
                  <a:pt x="2013" y="589"/>
                </a:cubicBezTo>
                <a:cubicBezTo>
                  <a:pt x="2014" y="595"/>
                  <a:pt x="2014" y="595"/>
                  <a:pt x="2014" y="595"/>
                </a:cubicBezTo>
                <a:cubicBezTo>
                  <a:pt x="2015" y="596"/>
                  <a:pt x="2015" y="596"/>
                  <a:pt x="2015" y="596"/>
                </a:cubicBezTo>
                <a:cubicBezTo>
                  <a:pt x="2015" y="598"/>
                  <a:pt x="2015" y="598"/>
                  <a:pt x="2015" y="598"/>
                </a:cubicBezTo>
                <a:cubicBezTo>
                  <a:pt x="2019" y="601"/>
                  <a:pt x="2019" y="601"/>
                  <a:pt x="2019" y="601"/>
                </a:cubicBezTo>
                <a:cubicBezTo>
                  <a:pt x="2019" y="600"/>
                  <a:pt x="2019" y="600"/>
                  <a:pt x="2019" y="600"/>
                </a:cubicBezTo>
                <a:cubicBezTo>
                  <a:pt x="2017" y="598"/>
                  <a:pt x="2017" y="598"/>
                  <a:pt x="2017" y="598"/>
                </a:cubicBezTo>
                <a:cubicBezTo>
                  <a:pt x="2018" y="598"/>
                  <a:pt x="2018" y="598"/>
                  <a:pt x="2018" y="598"/>
                </a:cubicBezTo>
                <a:cubicBezTo>
                  <a:pt x="2021" y="598"/>
                  <a:pt x="2021" y="598"/>
                  <a:pt x="2021" y="598"/>
                </a:cubicBezTo>
                <a:cubicBezTo>
                  <a:pt x="2022" y="597"/>
                  <a:pt x="2022" y="597"/>
                  <a:pt x="2022" y="597"/>
                </a:cubicBezTo>
                <a:cubicBezTo>
                  <a:pt x="2023" y="598"/>
                  <a:pt x="2023" y="598"/>
                  <a:pt x="2023" y="598"/>
                </a:cubicBezTo>
                <a:cubicBezTo>
                  <a:pt x="2023" y="600"/>
                  <a:pt x="2023" y="600"/>
                  <a:pt x="2023" y="600"/>
                </a:cubicBezTo>
                <a:cubicBezTo>
                  <a:pt x="2023" y="602"/>
                  <a:pt x="2023" y="602"/>
                  <a:pt x="2023" y="602"/>
                </a:cubicBezTo>
                <a:cubicBezTo>
                  <a:pt x="2025" y="602"/>
                  <a:pt x="2025" y="602"/>
                  <a:pt x="2025" y="602"/>
                </a:cubicBezTo>
                <a:cubicBezTo>
                  <a:pt x="2026" y="603"/>
                  <a:pt x="2026" y="603"/>
                  <a:pt x="2026" y="603"/>
                </a:cubicBezTo>
                <a:cubicBezTo>
                  <a:pt x="2025" y="604"/>
                  <a:pt x="2025" y="604"/>
                  <a:pt x="2025" y="604"/>
                </a:cubicBezTo>
                <a:cubicBezTo>
                  <a:pt x="2024" y="604"/>
                  <a:pt x="2024" y="604"/>
                  <a:pt x="2024" y="604"/>
                </a:cubicBezTo>
                <a:cubicBezTo>
                  <a:pt x="2022" y="604"/>
                  <a:pt x="2022" y="604"/>
                  <a:pt x="2022" y="604"/>
                </a:cubicBezTo>
                <a:cubicBezTo>
                  <a:pt x="2022" y="603"/>
                  <a:pt x="2022" y="603"/>
                  <a:pt x="2022" y="603"/>
                </a:cubicBezTo>
                <a:cubicBezTo>
                  <a:pt x="2020" y="605"/>
                  <a:pt x="2020" y="605"/>
                  <a:pt x="2020" y="605"/>
                </a:cubicBezTo>
                <a:cubicBezTo>
                  <a:pt x="2020" y="607"/>
                  <a:pt x="2020" y="607"/>
                  <a:pt x="2020" y="607"/>
                </a:cubicBezTo>
                <a:cubicBezTo>
                  <a:pt x="2021" y="608"/>
                  <a:pt x="2021" y="608"/>
                  <a:pt x="2021" y="608"/>
                </a:cubicBezTo>
                <a:cubicBezTo>
                  <a:pt x="2021" y="606"/>
                  <a:pt x="2021" y="606"/>
                  <a:pt x="2021" y="606"/>
                </a:cubicBezTo>
                <a:cubicBezTo>
                  <a:pt x="2022" y="606"/>
                  <a:pt x="2022" y="606"/>
                  <a:pt x="2022" y="606"/>
                </a:cubicBezTo>
                <a:cubicBezTo>
                  <a:pt x="2023" y="606"/>
                  <a:pt x="2023" y="606"/>
                  <a:pt x="2023" y="606"/>
                </a:cubicBezTo>
                <a:cubicBezTo>
                  <a:pt x="2024" y="606"/>
                  <a:pt x="2024" y="606"/>
                  <a:pt x="2024" y="606"/>
                </a:cubicBezTo>
                <a:cubicBezTo>
                  <a:pt x="2025" y="608"/>
                  <a:pt x="2025" y="608"/>
                  <a:pt x="2025" y="608"/>
                </a:cubicBezTo>
                <a:cubicBezTo>
                  <a:pt x="2028" y="610"/>
                  <a:pt x="2028" y="610"/>
                  <a:pt x="2028" y="610"/>
                </a:cubicBezTo>
                <a:cubicBezTo>
                  <a:pt x="2029" y="612"/>
                  <a:pt x="2029" y="612"/>
                  <a:pt x="2029" y="612"/>
                </a:cubicBezTo>
                <a:cubicBezTo>
                  <a:pt x="2029" y="615"/>
                  <a:pt x="2029" y="615"/>
                  <a:pt x="2029" y="615"/>
                </a:cubicBezTo>
                <a:cubicBezTo>
                  <a:pt x="2029" y="616"/>
                  <a:pt x="2029" y="616"/>
                  <a:pt x="2029" y="616"/>
                </a:cubicBezTo>
                <a:cubicBezTo>
                  <a:pt x="2029" y="621"/>
                  <a:pt x="2029" y="621"/>
                  <a:pt x="2029" y="621"/>
                </a:cubicBezTo>
                <a:cubicBezTo>
                  <a:pt x="2030" y="625"/>
                  <a:pt x="2030" y="625"/>
                  <a:pt x="2030" y="625"/>
                </a:cubicBezTo>
                <a:cubicBezTo>
                  <a:pt x="2032" y="630"/>
                  <a:pt x="2032" y="630"/>
                  <a:pt x="2032" y="630"/>
                </a:cubicBezTo>
                <a:cubicBezTo>
                  <a:pt x="2033" y="633"/>
                  <a:pt x="2033" y="633"/>
                  <a:pt x="2033" y="633"/>
                </a:cubicBezTo>
                <a:cubicBezTo>
                  <a:pt x="2034" y="635"/>
                  <a:pt x="2034" y="635"/>
                  <a:pt x="2034" y="635"/>
                </a:cubicBezTo>
                <a:lnTo>
                  <a:pt x="2033" y="638"/>
                </a:lnTo>
                <a:close/>
                <a:moveTo>
                  <a:pt x="2780" y="659"/>
                </a:moveTo>
                <a:cubicBezTo>
                  <a:pt x="2781" y="661"/>
                  <a:pt x="2781" y="661"/>
                  <a:pt x="2781" y="661"/>
                </a:cubicBezTo>
                <a:cubicBezTo>
                  <a:pt x="2782" y="661"/>
                  <a:pt x="2782" y="661"/>
                  <a:pt x="2782" y="661"/>
                </a:cubicBezTo>
                <a:cubicBezTo>
                  <a:pt x="2783" y="660"/>
                  <a:pt x="2783" y="660"/>
                  <a:pt x="2783" y="660"/>
                </a:cubicBezTo>
                <a:cubicBezTo>
                  <a:pt x="2782" y="659"/>
                  <a:pt x="2782" y="659"/>
                  <a:pt x="2782" y="659"/>
                </a:cubicBezTo>
                <a:cubicBezTo>
                  <a:pt x="2781" y="658"/>
                  <a:pt x="2781" y="658"/>
                  <a:pt x="2781" y="658"/>
                </a:cubicBezTo>
                <a:cubicBezTo>
                  <a:pt x="2781" y="657"/>
                  <a:pt x="2781" y="657"/>
                  <a:pt x="2781" y="657"/>
                </a:cubicBezTo>
                <a:cubicBezTo>
                  <a:pt x="2780" y="657"/>
                  <a:pt x="2780" y="657"/>
                  <a:pt x="2780" y="657"/>
                </a:cubicBezTo>
                <a:lnTo>
                  <a:pt x="2780" y="659"/>
                </a:lnTo>
                <a:close/>
                <a:moveTo>
                  <a:pt x="2785" y="654"/>
                </a:moveTo>
                <a:cubicBezTo>
                  <a:pt x="2785" y="654"/>
                  <a:pt x="2785" y="654"/>
                  <a:pt x="2785" y="654"/>
                </a:cubicBezTo>
                <a:cubicBezTo>
                  <a:pt x="2784" y="654"/>
                  <a:pt x="2784" y="654"/>
                  <a:pt x="2784" y="654"/>
                </a:cubicBezTo>
                <a:lnTo>
                  <a:pt x="2785" y="654"/>
                </a:lnTo>
                <a:close/>
                <a:moveTo>
                  <a:pt x="2784" y="922"/>
                </a:moveTo>
                <a:cubicBezTo>
                  <a:pt x="2785" y="923"/>
                  <a:pt x="2785" y="923"/>
                  <a:pt x="2785" y="923"/>
                </a:cubicBezTo>
                <a:cubicBezTo>
                  <a:pt x="2786" y="922"/>
                  <a:pt x="2786" y="922"/>
                  <a:pt x="2786" y="922"/>
                </a:cubicBezTo>
                <a:cubicBezTo>
                  <a:pt x="2784" y="921"/>
                  <a:pt x="2784" y="921"/>
                  <a:pt x="2784" y="921"/>
                </a:cubicBezTo>
                <a:lnTo>
                  <a:pt x="2784" y="922"/>
                </a:lnTo>
                <a:close/>
                <a:moveTo>
                  <a:pt x="2784" y="655"/>
                </a:moveTo>
                <a:cubicBezTo>
                  <a:pt x="2783" y="655"/>
                  <a:pt x="2783" y="655"/>
                  <a:pt x="2783" y="655"/>
                </a:cubicBezTo>
                <a:cubicBezTo>
                  <a:pt x="2784" y="655"/>
                  <a:pt x="2784" y="655"/>
                  <a:pt x="2784" y="655"/>
                </a:cubicBezTo>
                <a:close/>
                <a:moveTo>
                  <a:pt x="2698" y="961"/>
                </a:moveTo>
                <a:cubicBezTo>
                  <a:pt x="2700" y="960"/>
                  <a:pt x="2700" y="960"/>
                  <a:pt x="2700" y="960"/>
                </a:cubicBezTo>
                <a:cubicBezTo>
                  <a:pt x="2700" y="959"/>
                  <a:pt x="2700" y="959"/>
                  <a:pt x="2700" y="959"/>
                </a:cubicBezTo>
                <a:cubicBezTo>
                  <a:pt x="2699" y="958"/>
                  <a:pt x="2699" y="958"/>
                  <a:pt x="2699" y="958"/>
                </a:cubicBezTo>
                <a:cubicBezTo>
                  <a:pt x="2698" y="960"/>
                  <a:pt x="2698" y="960"/>
                  <a:pt x="2698" y="960"/>
                </a:cubicBezTo>
                <a:lnTo>
                  <a:pt x="2698" y="961"/>
                </a:lnTo>
                <a:close/>
                <a:moveTo>
                  <a:pt x="2947" y="1538"/>
                </a:moveTo>
                <a:cubicBezTo>
                  <a:pt x="2947" y="1536"/>
                  <a:pt x="2947" y="1536"/>
                  <a:pt x="2947" y="1536"/>
                </a:cubicBezTo>
                <a:cubicBezTo>
                  <a:pt x="2946" y="1537"/>
                  <a:pt x="2946" y="1537"/>
                  <a:pt x="2946" y="1537"/>
                </a:cubicBezTo>
                <a:lnTo>
                  <a:pt x="2947" y="1538"/>
                </a:lnTo>
                <a:close/>
                <a:moveTo>
                  <a:pt x="2940" y="1507"/>
                </a:moveTo>
                <a:cubicBezTo>
                  <a:pt x="2938" y="1507"/>
                  <a:pt x="2938" y="1507"/>
                  <a:pt x="2938" y="1507"/>
                </a:cubicBezTo>
                <a:cubicBezTo>
                  <a:pt x="2939" y="1508"/>
                  <a:pt x="2939" y="1508"/>
                  <a:pt x="2939" y="1508"/>
                </a:cubicBezTo>
                <a:lnTo>
                  <a:pt x="2940" y="1507"/>
                </a:lnTo>
                <a:close/>
                <a:moveTo>
                  <a:pt x="2946" y="1525"/>
                </a:moveTo>
                <a:cubicBezTo>
                  <a:pt x="2946" y="1526"/>
                  <a:pt x="2946" y="1526"/>
                  <a:pt x="2946" y="1526"/>
                </a:cubicBezTo>
                <a:cubicBezTo>
                  <a:pt x="2945" y="1528"/>
                  <a:pt x="2945" y="1528"/>
                  <a:pt x="2945" y="1528"/>
                </a:cubicBezTo>
                <a:cubicBezTo>
                  <a:pt x="2946" y="1529"/>
                  <a:pt x="2946" y="1529"/>
                  <a:pt x="2946" y="1529"/>
                </a:cubicBezTo>
                <a:cubicBezTo>
                  <a:pt x="2947" y="1531"/>
                  <a:pt x="2947" y="1531"/>
                  <a:pt x="2947" y="1531"/>
                </a:cubicBezTo>
                <a:cubicBezTo>
                  <a:pt x="2950" y="1529"/>
                  <a:pt x="2950" y="1529"/>
                  <a:pt x="2950" y="1529"/>
                </a:cubicBezTo>
                <a:cubicBezTo>
                  <a:pt x="2950" y="1527"/>
                  <a:pt x="2950" y="1527"/>
                  <a:pt x="2950" y="1527"/>
                </a:cubicBezTo>
                <a:cubicBezTo>
                  <a:pt x="2947" y="1524"/>
                  <a:pt x="2947" y="1524"/>
                  <a:pt x="2947" y="1524"/>
                </a:cubicBezTo>
                <a:lnTo>
                  <a:pt x="2946" y="1525"/>
                </a:lnTo>
                <a:close/>
                <a:moveTo>
                  <a:pt x="2946" y="1532"/>
                </a:moveTo>
                <a:cubicBezTo>
                  <a:pt x="2945" y="1533"/>
                  <a:pt x="2945" y="1533"/>
                  <a:pt x="2945" y="1533"/>
                </a:cubicBezTo>
                <a:cubicBezTo>
                  <a:pt x="2945" y="1534"/>
                  <a:pt x="2945" y="1534"/>
                  <a:pt x="2945" y="1534"/>
                </a:cubicBezTo>
                <a:cubicBezTo>
                  <a:pt x="2948" y="1534"/>
                  <a:pt x="2948" y="1534"/>
                  <a:pt x="2948" y="1534"/>
                </a:cubicBezTo>
                <a:cubicBezTo>
                  <a:pt x="2950" y="1535"/>
                  <a:pt x="2950" y="1535"/>
                  <a:pt x="2950" y="1535"/>
                </a:cubicBezTo>
                <a:cubicBezTo>
                  <a:pt x="2950" y="1534"/>
                  <a:pt x="2950" y="1534"/>
                  <a:pt x="2950" y="1534"/>
                </a:cubicBezTo>
                <a:cubicBezTo>
                  <a:pt x="2948" y="1532"/>
                  <a:pt x="2948" y="1532"/>
                  <a:pt x="2948" y="1532"/>
                </a:cubicBezTo>
                <a:lnTo>
                  <a:pt x="2946" y="1532"/>
                </a:lnTo>
                <a:close/>
                <a:moveTo>
                  <a:pt x="2914" y="1536"/>
                </a:moveTo>
                <a:cubicBezTo>
                  <a:pt x="2915" y="1536"/>
                  <a:pt x="2915" y="1536"/>
                  <a:pt x="2915" y="1536"/>
                </a:cubicBezTo>
                <a:cubicBezTo>
                  <a:pt x="2916" y="1535"/>
                  <a:pt x="2916" y="1535"/>
                  <a:pt x="2916" y="1535"/>
                </a:cubicBezTo>
                <a:cubicBezTo>
                  <a:pt x="2915" y="1534"/>
                  <a:pt x="2915" y="1534"/>
                  <a:pt x="2915" y="1534"/>
                </a:cubicBezTo>
                <a:cubicBezTo>
                  <a:pt x="2914" y="1534"/>
                  <a:pt x="2914" y="1534"/>
                  <a:pt x="2914" y="1534"/>
                </a:cubicBezTo>
                <a:lnTo>
                  <a:pt x="2914" y="1536"/>
                </a:lnTo>
                <a:close/>
                <a:moveTo>
                  <a:pt x="2916" y="1530"/>
                </a:moveTo>
                <a:cubicBezTo>
                  <a:pt x="2915" y="1531"/>
                  <a:pt x="2915" y="1531"/>
                  <a:pt x="2915" y="1531"/>
                </a:cubicBezTo>
                <a:cubicBezTo>
                  <a:pt x="2915" y="1532"/>
                  <a:pt x="2915" y="1532"/>
                  <a:pt x="2915" y="1532"/>
                </a:cubicBezTo>
                <a:cubicBezTo>
                  <a:pt x="2916" y="1532"/>
                  <a:pt x="2916" y="1532"/>
                  <a:pt x="2916" y="1532"/>
                </a:cubicBezTo>
                <a:lnTo>
                  <a:pt x="2916" y="1530"/>
                </a:lnTo>
                <a:close/>
                <a:moveTo>
                  <a:pt x="2912" y="1531"/>
                </a:moveTo>
                <a:cubicBezTo>
                  <a:pt x="2912" y="1532"/>
                  <a:pt x="2912" y="1532"/>
                  <a:pt x="2912" y="1532"/>
                </a:cubicBezTo>
                <a:cubicBezTo>
                  <a:pt x="2913" y="1533"/>
                  <a:pt x="2913" y="1533"/>
                  <a:pt x="2913" y="1533"/>
                </a:cubicBezTo>
                <a:cubicBezTo>
                  <a:pt x="2914" y="1532"/>
                  <a:pt x="2914" y="1532"/>
                  <a:pt x="2914" y="1532"/>
                </a:cubicBezTo>
                <a:cubicBezTo>
                  <a:pt x="2914" y="1530"/>
                  <a:pt x="2914" y="1530"/>
                  <a:pt x="2914" y="1530"/>
                </a:cubicBezTo>
                <a:lnTo>
                  <a:pt x="2912" y="1531"/>
                </a:lnTo>
                <a:close/>
                <a:moveTo>
                  <a:pt x="3043" y="1353"/>
                </a:moveTo>
                <a:cubicBezTo>
                  <a:pt x="3044" y="1352"/>
                  <a:pt x="3044" y="1352"/>
                  <a:pt x="3044" y="1352"/>
                </a:cubicBezTo>
                <a:cubicBezTo>
                  <a:pt x="3043" y="1350"/>
                  <a:pt x="3043" y="1350"/>
                  <a:pt x="3043" y="1350"/>
                </a:cubicBezTo>
                <a:lnTo>
                  <a:pt x="3043" y="1353"/>
                </a:lnTo>
                <a:close/>
                <a:moveTo>
                  <a:pt x="2943" y="1540"/>
                </a:moveTo>
                <a:cubicBezTo>
                  <a:pt x="2942" y="1542"/>
                  <a:pt x="2942" y="1542"/>
                  <a:pt x="2942" y="1542"/>
                </a:cubicBezTo>
                <a:cubicBezTo>
                  <a:pt x="2941" y="1541"/>
                  <a:pt x="2941" y="1541"/>
                  <a:pt x="2941" y="1541"/>
                </a:cubicBezTo>
                <a:cubicBezTo>
                  <a:pt x="2940" y="1541"/>
                  <a:pt x="2940" y="1541"/>
                  <a:pt x="2940" y="1541"/>
                </a:cubicBezTo>
                <a:cubicBezTo>
                  <a:pt x="2939" y="1542"/>
                  <a:pt x="2939" y="1542"/>
                  <a:pt x="2939" y="1542"/>
                </a:cubicBezTo>
                <a:cubicBezTo>
                  <a:pt x="2938" y="1543"/>
                  <a:pt x="2938" y="1543"/>
                  <a:pt x="2938" y="1543"/>
                </a:cubicBezTo>
                <a:cubicBezTo>
                  <a:pt x="2932" y="1543"/>
                  <a:pt x="2932" y="1543"/>
                  <a:pt x="2932" y="1543"/>
                </a:cubicBezTo>
                <a:cubicBezTo>
                  <a:pt x="2930" y="1543"/>
                  <a:pt x="2930" y="1543"/>
                  <a:pt x="2930" y="1543"/>
                </a:cubicBezTo>
                <a:cubicBezTo>
                  <a:pt x="2930" y="1545"/>
                  <a:pt x="2930" y="1545"/>
                  <a:pt x="2930" y="1545"/>
                </a:cubicBezTo>
                <a:cubicBezTo>
                  <a:pt x="2929" y="1544"/>
                  <a:pt x="2929" y="1544"/>
                  <a:pt x="2929" y="1544"/>
                </a:cubicBezTo>
                <a:cubicBezTo>
                  <a:pt x="2927" y="1544"/>
                  <a:pt x="2927" y="1544"/>
                  <a:pt x="2927" y="1544"/>
                </a:cubicBezTo>
                <a:cubicBezTo>
                  <a:pt x="2926" y="1545"/>
                  <a:pt x="2926" y="1545"/>
                  <a:pt x="2926" y="1545"/>
                </a:cubicBezTo>
                <a:cubicBezTo>
                  <a:pt x="2924" y="1543"/>
                  <a:pt x="2924" y="1543"/>
                  <a:pt x="2924" y="1543"/>
                </a:cubicBezTo>
                <a:cubicBezTo>
                  <a:pt x="2921" y="1541"/>
                  <a:pt x="2921" y="1541"/>
                  <a:pt x="2921" y="1541"/>
                </a:cubicBezTo>
                <a:cubicBezTo>
                  <a:pt x="2917" y="1539"/>
                  <a:pt x="2917" y="1539"/>
                  <a:pt x="2917" y="1539"/>
                </a:cubicBezTo>
                <a:cubicBezTo>
                  <a:pt x="2918" y="1536"/>
                  <a:pt x="2918" y="1536"/>
                  <a:pt x="2918" y="1536"/>
                </a:cubicBezTo>
                <a:cubicBezTo>
                  <a:pt x="2917" y="1537"/>
                  <a:pt x="2917" y="1537"/>
                  <a:pt x="2917" y="1537"/>
                </a:cubicBezTo>
                <a:cubicBezTo>
                  <a:pt x="2916" y="1538"/>
                  <a:pt x="2916" y="1538"/>
                  <a:pt x="2916" y="1538"/>
                </a:cubicBezTo>
                <a:cubicBezTo>
                  <a:pt x="2915" y="1537"/>
                  <a:pt x="2915" y="1537"/>
                  <a:pt x="2915" y="1537"/>
                </a:cubicBezTo>
                <a:cubicBezTo>
                  <a:pt x="2913" y="1536"/>
                  <a:pt x="2913" y="1536"/>
                  <a:pt x="2913" y="1536"/>
                </a:cubicBezTo>
                <a:cubicBezTo>
                  <a:pt x="2911" y="1535"/>
                  <a:pt x="2911" y="1535"/>
                  <a:pt x="2911" y="1535"/>
                </a:cubicBezTo>
                <a:cubicBezTo>
                  <a:pt x="2910" y="1536"/>
                  <a:pt x="2910" y="1536"/>
                  <a:pt x="2910" y="1536"/>
                </a:cubicBezTo>
                <a:cubicBezTo>
                  <a:pt x="2910" y="1538"/>
                  <a:pt x="2910" y="1538"/>
                  <a:pt x="2910" y="1538"/>
                </a:cubicBezTo>
                <a:cubicBezTo>
                  <a:pt x="2910" y="1538"/>
                  <a:pt x="2910" y="1538"/>
                  <a:pt x="2910" y="1538"/>
                </a:cubicBezTo>
                <a:cubicBezTo>
                  <a:pt x="2910" y="1540"/>
                  <a:pt x="2910" y="1540"/>
                  <a:pt x="2910" y="1540"/>
                </a:cubicBezTo>
                <a:cubicBezTo>
                  <a:pt x="2910" y="1544"/>
                  <a:pt x="2910" y="1544"/>
                  <a:pt x="2910" y="1544"/>
                </a:cubicBezTo>
                <a:cubicBezTo>
                  <a:pt x="2910" y="1547"/>
                  <a:pt x="2910" y="1547"/>
                  <a:pt x="2910" y="1547"/>
                </a:cubicBezTo>
                <a:cubicBezTo>
                  <a:pt x="2910" y="1551"/>
                  <a:pt x="2910" y="1551"/>
                  <a:pt x="2910" y="1551"/>
                </a:cubicBezTo>
                <a:cubicBezTo>
                  <a:pt x="2910" y="1555"/>
                  <a:pt x="2910" y="1555"/>
                  <a:pt x="2910" y="1555"/>
                </a:cubicBezTo>
                <a:cubicBezTo>
                  <a:pt x="2910" y="1558"/>
                  <a:pt x="2910" y="1558"/>
                  <a:pt x="2910" y="1558"/>
                </a:cubicBezTo>
                <a:cubicBezTo>
                  <a:pt x="2911" y="1558"/>
                  <a:pt x="2911" y="1558"/>
                  <a:pt x="2911" y="1558"/>
                </a:cubicBezTo>
                <a:cubicBezTo>
                  <a:pt x="2911" y="1560"/>
                  <a:pt x="2911" y="1560"/>
                  <a:pt x="2911" y="1560"/>
                </a:cubicBezTo>
                <a:cubicBezTo>
                  <a:pt x="2913" y="1562"/>
                  <a:pt x="2913" y="1562"/>
                  <a:pt x="2913" y="1562"/>
                </a:cubicBezTo>
                <a:cubicBezTo>
                  <a:pt x="2910" y="1561"/>
                  <a:pt x="2910" y="1561"/>
                  <a:pt x="2910" y="1561"/>
                </a:cubicBezTo>
                <a:cubicBezTo>
                  <a:pt x="2909" y="1560"/>
                  <a:pt x="2909" y="1560"/>
                  <a:pt x="2909" y="1560"/>
                </a:cubicBezTo>
                <a:cubicBezTo>
                  <a:pt x="2908" y="1561"/>
                  <a:pt x="2908" y="1561"/>
                  <a:pt x="2908" y="1561"/>
                </a:cubicBezTo>
                <a:cubicBezTo>
                  <a:pt x="2908" y="1565"/>
                  <a:pt x="2908" y="1565"/>
                  <a:pt x="2908" y="1565"/>
                </a:cubicBezTo>
                <a:cubicBezTo>
                  <a:pt x="2909" y="1566"/>
                  <a:pt x="2909" y="1566"/>
                  <a:pt x="2909" y="1566"/>
                </a:cubicBezTo>
                <a:cubicBezTo>
                  <a:pt x="2909" y="1567"/>
                  <a:pt x="2909" y="1567"/>
                  <a:pt x="2909" y="1567"/>
                </a:cubicBezTo>
                <a:cubicBezTo>
                  <a:pt x="2909" y="1573"/>
                  <a:pt x="2909" y="1573"/>
                  <a:pt x="2909" y="1573"/>
                </a:cubicBezTo>
                <a:cubicBezTo>
                  <a:pt x="2910" y="1574"/>
                  <a:pt x="2910" y="1574"/>
                  <a:pt x="2910" y="1574"/>
                </a:cubicBezTo>
                <a:cubicBezTo>
                  <a:pt x="2910" y="1575"/>
                  <a:pt x="2910" y="1575"/>
                  <a:pt x="2910" y="1575"/>
                </a:cubicBezTo>
                <a:cubicBezTo>
                  <a:pt x="2910" y="1577"/>
                  <a:pt x="2910" y="1577"/>
                  <a:pt x="2910" y="1577"/>
                </a:cubicBezTo>
                <a:cubicBezTo>
                  <a:pt x="2912" y="1578"/>
                  <a:pt x="2912" y="1578"/>
                  <a:pt x="2912" y="1578"/>
                </a:cubicBezTo>
                <a:cubicBezTo>
                  <a:pt x="2911" y="1579"/>
                  <a:pt x="2911" y="1579"/>
                  <a:pt x="2911" y="1579"/>
                </a:cubicBezTo>
                <a:cubicBezTo>
                  <a:pt x="2911" y="1581"/>
                  <a:pt x="2911" y="1581"/>
                  <a:pt x="2911" y="1581"/>
                </a:cubicBezTo>
                <a:cubicBezTo>
                  <a:pt x="2911" y="1581"/>
                  <a:pt x="2912" y="1582"/>
                  <a:pt x="2912" y="1582"/>
                </a:cubicBezTo>
                <a:cubicBezTo>
                  <a:pt x="2914" y="1581"/>
                  <a:pt x="2914" y="1581"/>
                  <a:pt x="2914" y="1581"/>
                </a:cubicBezTo>
                <a:cubicBezTo>
                  <a:pt x="2915" y="1583"/>
                  <a:pt x="2915" y="1583"/>
                  <a:pt x="2915" y="1583"/>
                </a:cubicBezTo>
                <a:cubicBezTo>
                  <a:pt x="2917" y="1581"/>
                  <a:pt x="2917" y="1581"/>
                  <a:pt x="2917" y="1581"/>
                </a:cubicBezTo>
                <a:cubicBezTo>
                  <a:pt x="2917" y="1582"/>
                  <a:pt x="2917" y="1582"/>
                  <a:pt x="2917" y="1582"/>
                </a:cubicBezTo>
                <a:cubicBezTo>
                  <a:pt x="2918" y="1584"/>
                  <a:pt x="2918" y="1584"/>
                  <a:pt x="2918" y="1584"/>
                </a:cubicBezTo>
                <a:cubicBezTo>
                  <a:pt x="2919" y="1584"/>
                  <a:pt x="2919" y="1584"/>
                  <a:pt x="2919" y="1584"/>
                </a:cubicBezTo>
                <a:cubicBezTo>
                  <a:pt x="2921" y="1581"/>
                  <a:pt x="2921" y="1581"/>
                  <a:pt x="2921" y="1581"/>
                </a:cubicBezTo>
                <a:cubicBezTo>
                  <a:pt x="2921" y="1579"/>
                  <a:pt x="2921" y="1579"/>
                  <a:pt x="2921" y="1579"/>
                </a:cubicBezTo>
                <a:cubicBezTo>
                  <a:pt x="2922" y="1576"/>
                  <a:pt x="2922" y="1576"/>
                  <a:pt x="2922" y="1576"/>
                </a:cubicBezTo>
                <a:cubicBezTo>
                  <a:pt x="2924" y="1577"/>
                  <a:pt x="2924" y="1577"/>
                  <a:pt x="2924" y="1577"/>
                </a:cubicBezTo>
                <a:cubicBezTo>
                  <a:pt x="2924" y="1576"/>
                  <a:pt x="2924" y="1576"/>
                  <a:pt x="2924" y="1576"/>
                </a:cubicBezTo>
                <a:cubicBezTo>
                  <a:pt x="2926" y="1575"/>
                  <a:pt x="2926" y="1575"/>
                  <a:pt x="2926" y="1575"/>
                </a:cubicBezTo>
                <a:cubicBezTo>
                  <a:pt x="2927" y="1573"/>
                  <a:pt x="2927" y="1573"/>
                  <a:pt x="2927" y="1573"/>
                </a:cubicBezTo>
                <a:cubicBezTo>
                  <a:pt x="2927" y="1575"/>
                  <a:pt x="2927" y="1575"/>
                  <a:pt x="2927" y="1575"/>
                </a:cubicBezTo>
                <a:cubicBezTo>
                  <a:pt x="2928" y="1575"/>
                  <a:pt x="2928" y="1575"/>
                  <a:pt x="2928" y="1575"/>
                </a:cubicBezTo>
                <a:cubicBezTo>
                  <a:pt x="2929" y="1574"/>
                  <a:pt x="2929" y="1574"/>
                  <a:pt x="2929" y="1574"/>
                </a:cubicBezTo>
                <a:cubicBezTo>
                  <a:pt x="2931" y="1573"/>
                  <a:pt x="2931" y="1573"/>
                  <a:pt x="2931" y="1573"/>
                </a:cubicBezTo>
                <a:cubicBezTo>
                  <a:pt x="2932" y="1574"/>
                  <a:pt x="2932" y="1574"/>
                  <a:pt x="2932" y="1574"/>
                </a:cubicBezTo>
                <a:cubicBezTo>
                  <a:pt x="2932" y="1576"/>
                  <a:pt x="2932" y="1576"/>
                  <a:pt x="2932" y="1576"/>
                </a:cubicBezTo>
                <a:cubicBezTo>
                  <a:pt x="2930" y="1575"/>
                  <a:pt x="2930" y="1575"/>
                  <a:pt x="2930" y="1575"/>
                </a:cubicBezTo>
                <a:cubicBezTo>
                  <a:pt x="2930" y="1578"/>
                  <a:pt x="2930" y="1578"/>
                  <a:pt x="2930" y="1578"/>
                </a:cubicBezTo>
                <a:cubicBezTo>
                  <a:pt x="2931" y="1577"/>
                  <a:pt x="2931" y="1577"/>
                  <a:pt x="2931" y="1577"/>
                </a:cubicBezTo>
                <a:cubicBezTo>
                  <a:pt x="2932" y="1577"/>
                  <a:pt x="2932" y="1577"/>
                  <a:pt x="2932" y="1577"/>
                </a:cubicBezTo>
                <a:cubicBezTo>
                  <a:pt x="2935" y="1574"/>
                  <a:pt x="2935" y="1574"/>
                  <a:pt x="2935" y="1574"/>
                </a:cubicBezTo>
                <a:cubicBezTo>
                  <a:pt x="2935" y="1573"/>
                  <a:pt x="2935" y="1573"/>
                  <a:pt x="2935" y="1573"/>
                </a:cubicBezTo>
                <a:cubicBezTo>
                  <a:pt x="2933" y="1572"/>
                  <a:pt x="2933" y="1572"/>
                  <a:pt x="2933" y="1572"/>
                </a:cubicBezTo>
                <a:cubicBezTo>
                  <a:pt x="2934" y="1570"/>
                  <a:pt x="2934" y="1570"/>
                  <a:pt x="2934" y="1570"/>
                </a:cubicBezTo>
                <a:cubicBezTo>
                  <a:pt x="2934" y="1568"/>
                  <a:pt x="2934" y="1568"/>
                  <a:pt x="2934" y="1568"/>
                </a:cubicBezTo>
                <a:cubicBezTo>
                  <a:pt x="2936" y="1568"/>
                  <a:pt x="2936" y="1568"/>
                  <a:pt x="2936" y="1568"/>
                </a:cubicBezTo>
                <a:cubicBezTo>
                  <a:pt x="2937" y="1567"/>
                  <a:pt x="2937" y="1567"/>
                  <a:pt x="2937" y="1567"/>
                </a:cubicBezTo>
                <a:cubicBezTo>
                  <a:pt x="2937" y="1562"/>
                  <a:pt x="2937" y="1562"/>
                  <a:pt x="2937" y="1562"/>
                </a:cubicBezTo>
                <a:cubicBezTo>
                  <a:pt x="2938" y="1562"/>
                  <a:pt x="2938" y="1562"/>
                  <a:pt x="2938" y="1562"/>
                </a:cubicBezTo>
                <a:cubicBezTo>
                  <a:pt x="2939" y="1560"/>
                  <a:pt x="2939" y="1560"/>
                  <a:pt x="2939" y="1560"/>
                </a:cubicBezTo>
                <a:cubicBezTo>
                  <a:pt x="2940" y="1563"/>
                  <a:pt x="2940" y="1563"/>
                  <a:pt x="2940" y="1563"/>
                </a:cubicBezTo>
                <a:cubicBezTo>
                  <a:pt x="2940" y="1564"/>
                  <a:pt x="2940" y="1564"/>
                  <a:pt x="2940" y="1564"/>
                </a:cubicBezTo>
                <a:cubicBezTo>
                  <a:pt x="2941" y="1562"/>
                  <a:pt x="2941" y="1562"/>
                  <a:pt x="2941" y="1562"/>
                </a:cubicBezTo>
                <a:cubicBezTo>
                  <a:pt x="2941" y="1560"/>
                  <a:pt x="2941" y="1560"/>
                  <a:pt x="2941" y="1560"/>
                </a:cubicBezTo>
                <a:cubicBezTo>
                  <a:pt x="2942" y="1559"/>
                  <a:pt x="2942" y="1559"/>
                  <a:pt x="2942" y="1559"/>
                </a:cubicBezTo>
                <a:cubicBezTo>
                  <a:pt x="2941" y="1557"/>
                  <a:pt x="2941" y="1557"/>
                  <a:pt x="2941" y="1557"/>
                </a:cubicBezTo>
                <a:cubicBezTo>
                  <a:pt x="2943" y="1554"/>
                  <a:pt x="2943" y="1554"/>
                  <a:pt x="2943" y="1554"/>
                </a:cubicBezTo>
                <a:cubicBezTo>
                  <a:pt x="2943" y="1551"/>
                  <a:pt x="2943" y="1551"/>
                  <a:pt x="2943" y="1551"/>
                </a:cubicBezTo>
                <a:cubicBezTo>
                  <a:pt x="2945" y="1548"/>
                  <a:pt x="2945" y="1548"/>
                  <a:pt x="2945" y="1548"/>
                </a:cubicBezTo>
                <a:cubicBezTo>
                  <a:pt x="2946" y="1543"/>
                  <a:pt x="2946" y="1543"/>
                  <a:pt x="2946" y="1543"/>
                </a:cubicBezTo>
                <a:cubicBezTo>
                  <a:pt x="2946" y="1542"/>
                  <a:pt x="2946" y="1542"/>
                  <a:pt x="2946" y="1542"/>
                </a:cubicBezTo>
                <a:cubicBezTo>
                  <a:pt x="2944" y="1540"/>
                  <a:pt x="2944" y="1540"/>
                  <a:pt x="2944" y="1540"/>
                </a:cubicBezTo>
                <a:lnTo>
                  <a:pt x="2943" y="1540"/>
                </a:lnTo>
                <a:close/>
                <a:moveTo>
                  <a:pt x="3046" y="1314"/>
                </a:moveTo>
                <a:cubicBezTo>
                  <a:pt x="3045" y="1316"/>
                  <a:pt x="3045" y="1316"/>
                  <a:pt x="3045" y="1316"/>
                </a:cubicBezTo>
                <a:cubicBezTo>
                  <a:pt x="3046" y="1317"/>
                  <a:pt x="3046" y="1317"/>
                  <a:pt x="3046" y="1317"/>
                </a:cubicBezTo>
                <a:cubicBezTo>
                  <a:pt x="3045" y="1319"/>
                  <a:pt x="3045" y="1319"/>
                  <a:pt x="3045" y="1319"/>
                </a:cubicBezTo>
                <a:cubicBezTo>
                  <a:pt x="3043" y="1321"/>
                  <a:pt x="3043" y="1321"/>
                  <a:pt x="3043" y="1321"/>
                </a:cubicBezTo>
                <a:cubicBezTo>
                  <a:pt x="3043" y="1323"/>
                  <a:pt x="3043" y="1323"/>
                  <a:pt x="3043" y="1323"/>
                </a:cubicBezTo>
                <a:cubicBezTo>
                  <a:pt x="3043" y="1325"/>
                  <a:pt x="3043" y="1325"/>
                  <a:pt x="3043" y="1325"/>
                </a:cubicBezTo>
                <a:cubicBezTo>
                  <a:pt x="3043" y="1328"/>
                  <a:pt x="3043" y="1328"/>
                  <a:pt x="3043" y="1328"/>
                </a:cubicBezTo>
                <a:cubicBezTo>
                  <a:pt x="3045" y="1328"/>
                  <a:pt x="3045" y="1328"/>
                  <a:pt x="3045" y="1328"/>
                </a:cubicBezTo>
                <a:cubicBezTo>
                  <a:pt x="3044" y="1326"/>
                  <a:pt x="3044" y="1326"/>
                  <a:pt x="3044" y="1326"/>
                </a:cubicBezTo>
                <a:cubicBezTo>
                  <a:pt x="3045" y="1322"/>
                  <a:pt x="3045" y="1322"/>
                  <a:pt x="3045" y="1322"/>
                </a:cubicBezTo>
                <a:cubicBezTo>
                  <a:pt x="3047" y="1319"/>
                  <a:pt x="3047" y="1319"/>
                  <a:pt x="3047" y="1319"/>
                </a:cubicBezTo>
                <a:cubicBezTo>
                  <a:pt x="3047" y="1316"/>
                  <a:pt x="3047" y="1316"/>
                  <a:pt x="3047" y="1316"/>
                </a:cubicBezTo>
                <a:cubicBezTo>
                  <a:pt x="3047" y="1314"/>
                  <a:pt x="3047" y="1314"/>
                  <a:pt x="3047" y="1314"/>
                </a:cubicBezTo>
                <a:lnTo>
                  <a:pt x="3046" y="1314"/>
                </a:lnTo>
                <a:close/>
                <a:moveTo>
                  <a:pt x="2888" y="1184"/>
                </a:moveTo>
                <a:cubicBezTo>
                  <a:pt x="2888" y="1184"/>
                  <a:pt x="2888" y="1184"/>
                  <a:pt x="2888" y="1184"/>
                </a:cubicBezTo>
                <a:cubicBezTo>
                  <a:pt x="2889" y="1185"/>
                  <a:pt x="2889" y="1185"/>
                  <a:pt x="2889" y="1185"/>
                </a:cubicBezTo>
                <a:cubicBezTo>
                  <a:pt x="2890" y="1184"/>
                  <a:pt x="2890" y="1184"/>
                  <a:pt x="2890" y="1184"/>
                </a:cubicBezTo>
                <a:cubicBezTo>
                  <a:pt x="2889" y="1182"/>
                  <a:pt x="2889" y="1182"/>
                  <a:pt x="2889" y="1182"/>
                </a:cubicBezTo>
                <a:cubicBezTo>
                  <a:pt x="2888" y="1184"/>
                  <a:pt x="2888" y="1184"/>
                  <a:pt x="2888" y="1184"/>
                </a:cubicBezTo>
                <a:close/>
                <a:moveTo>
                  <a:pt x="2896" y="1205"/>
                </a:moveTo>
                <a:cubicBezTo>
                  <a:pt x="2895" y="1204"/>
                  <a:pt x="2895" y="1204"/>
                  <a:pt x="2895" y="1204"/>
                </a:cubicBezTo>
                <a:cubicBezTo>
                  <a:pt x="2894" y="1205"/>
                  <a:pt x="2894" y="1205"/>
                  <a:pt x="2894" y="1205"/>
                </a:cubicBezTo>
                <a:cubicBezTo>
                  <a:pt x="2895" y="1207"/>
                  <a:pt x="2895" y="1207"/>
                  <a:pt x="2895" y="1207"/>
                </a:cubicBezTo>
                <a:lnTo>
                  <a:pt x="2896" y="1205"/>
                </a:lnTo>
                <a:close/>
                <a:moveTo>
                  <a:pt x="2929" y="1501"/>
                </a:moveTo>
                <a:cubicBezTo>
                  <a:pt x="2929" y="1500"/>
                  <a:pt x="2929" y="1500"/>
                  <a:pt x="2929" y="1500"/>
                </a:cubicBezTo>
                <a:cubicBezTo>
                  <a:pt x="2928" y="1501"/>
                  <a:pt x="2928" y="1501"/>
                  <a:pt x="2928" y="1501"/>
                </a:cubicBezTo>
                <a:cubicBezTo>
                  <a:pt x="2929" y="1502"/>
                  <a:pt x="2929" y="1502"/>
                  <a:pt x="2929" y="1502"/>
                </a:cubicBezTo>
                <a:lnTo>
                  <a:pt x="2929" y="1501"/>
                </a:lnTo>
                <a:close/>
                <a:moveTo>
                  <a:pt x="3042" y="1356"/>
                </a:moveTo>
                <a:cubicBezTo>
                  <a:pt x="3042" y="1354"/>
                  <a:pt x="3042" y="1354"/>
                  <a:pt x="3042" y="1354"/>
                </a:cubicBezTo>
                <a:cubicBezTo>
                  <a:pt x="3041" y="1350"/>
                  <a:pt x="3041" y="1350"/>
                  <a:pt x="3041" y="1350"/>
                </a:cubicBezTo>
                <a:cubicBezTo>
                  <a:pt x="3040" y="1349"/>
                  <a:pt x="3040" y="1349"/>
                  <a:pt x="3040" y="1349"/>
                </a:cubicBezTo>
                <a:cubicBezTo>
                  <a:pt x="3040" y="1347"/>
                  <a:pt x="3040" y="1347"/>
                  <a:pt x="3040" y="1347"/>
                </a:cubicBezTo>
                <a:cubicBezTo>
                  <a:pt x="3041" y="1346"/>
                  <a:pt x="3041" y="1346"/>
                  <a:pt x="3041" y="1346"/>
                </a:cubicBezTo>
                <a:cubicBezTo>
                  <a:pt x="3041" y="1343"/>
                  <a:pt x="3041" y="1343"/>
                  <a:pt x="3041" y="1343"/>
                </a:cubicBezTo>
                <a:cubicBezTo>
                  <a:pt x="3042" y="1340"/>
                  <a:pt x="3042" y="1340"/>
                  <a:pt x="3042" y="1340"/>
                </a:cubicBezTo>
                <a:cubicBezTo>
                  <a:pt x="3042" y="1339"/>
                  <a:pt x="3042" y="1339"/>
                  <a:pt x="3042" y="1339"/>
                </a:cubicBezTo>
                <a:cubicBezTo>
                  <a:pt x="3042" y="1333"/>
                  <a:pt x="3042" y="1333"/>
                  <a:pt x="3042" y="1333"/>
                </a:cubicBezTo>
                <a:cubicBezTo>
                  <a:pt x="3043" y="1331"/>
                  <a:pt x="3043" y="1331"/>
                  <a:pt x="3043" y="1331"/>
                </a:cubicBezTo>
                <a:cubicBezTo>
                  <a:pt x="3042" y="1330"/>
                  <a:pt x="3042" y="1330"/>
                  <a:pt x="3042" y="1330"/>
                </a:cubicBezTo>
                <a:cubicBezTo>
                  <a:pt x="3042" y="1328"/>
                  <a:pt x="3042" y="1328"/>
                  <a:pt x="3042" y="1328"/>
                </a:cubicBezTo>
                <a:cubicBezTo>
                  <a:pt x="3042" y="1324"/>
                  <a:pt x="3042" y="1324"/>
                  <a:pt x="3042" y="1324"/>
                </a:cubicBezTo>
                <a:cubicBezTo>
                  <a:pt x="3041" y="1324"/>
                  <a:pt x="3041" y="1324"/>
                  <a:pt x="3041" y="1324"/>
                </a:cubicBezTo>
                <a:cubicBezTo>
                  <a:pt x="3042" y="1322"/>
                  <a:pt x="3042" y="1322"/>
                  <a:pt x="3042" y="1322"/>
                </a:cubicBezTo>
                <a:cubicBezTo>
                  <a:pt x="3040" y="1321"/>
                  <a:pt x="3040" y="1321"/>
                  <a:pt x="3040" y="1321"/>
                </a:cubicBezTo>
                <a:cubicBezTo>
                  <a:pt x="3039" y="1319"/>
                  <a:pt x="3039" y="1319"/>
                  <a:pt x="3039" y="1319"/>
                </a:cubicBezTo>
                <a:cubicBezTo>
                  <a:pt x="3039" y="1317"/>
                  <a:pt x="3039" y="1317"/>
                  <a:pt x="3039" y="1317"/>
                </a:cubicBezTo>
                <a:cubicBezTo>
                  <a:pt x="3037" y="1315"/>
                  <a:pt x="3037" y="1315"/>
                  <a:pt x="3037" y="1315"/>
                </a:cubicBezTo>
                <a:cubicBezTo>
                  <a:pt x="3036" y="1312"/>
                  <a:pt x="3036" y="1312"/>
                  <a:pt x="3036" y="1312"/>
                </a:cubicBezTo>
                <a:cubicBezTo>
                  <a:pt x="3035" y="1309"/>
                  <a:pt x="3035" y="1309"/>
                  <a:pt x="3035" y="1309"/>
                </a:cubicBezTo>
                <a:cubicBezTo>
                  <a:pt x="3034" y="1306"/>
                  <a:pt x="3034" y="1306"/>
                  <a:pt x="3034" y="1306"/>
                </a:cubicBezTo>
                <a:cubicBezTo>
                  <a:pt x="3032" y="1306"/>
                  <a:pt x="3032" y="1306"/>
                  <a:pt x="3032" y="1306"/>
                </a:cubicBezTo>
                <a:cubicBezTo>
                  <a:pt x="3031" y="1307"/>
                  <a:pt x="3031" y="1307"/>
                  <a:pt x="3031" y="1307"/>
                </a:cubicBezTo>
                <a:cubicBezTo>
                  <a:pt x="3029" y="1306"/>
                  <a:pt x="3029" y="1306"/>
                  <a:pt x="3029" y="1306"/>
                </a:cubicBezTo>
                <a:cubicBezTo>
                  <a:pt x="3029" y="1303"/>
                  <a:pt x="3029" y="1303"/>
                  <a:pt x="3029" y="1303"/>
                </a:cubicBezTo>
                <a:cubicBezTo>
                  <a:pt x="3028" y="1303"/>
                  <a:pt x="3028" y="1303"/>
                  <a:pt x="3028" y="1303"/>
                </a:cubicBezTo>
                <a:cubicBezTo>
                  <a:pt x="3028" y="1301"/>
                  <a:pt x="3028" y="1301"/>
                  <a:pt x="3028" y="1301"/>
                </a:cubicBezTo>
                <a:cubicBezTo>
                  <a:pt x="3025" y="1299"/>
                  <a:pt x="3025" y="1299"/>
                  <a:pt x="3025" y="1299"/>
                </a:cubicBezTo>
                <a:cubicBezTo>
                  <a:pt x="3024" y="1298"/>
                  <a:pt x="3024" y="1298"/>
                  <a:pt x="3024" y="1298"/>
                </a:cubicBezTo>
                <a:cubicBezTo>
                  <a:pt x="3025" y="1297"/>
                  <a:pt x="3025" y="1297"/>
                  <a:pt x="3025" y="1297"/>
                </a:cubicBezTo>
                <a:cubicBezTo>
                  <a:pt x="3023" y="1294"/>
                  <a:pt x="3023" y="1294"/>
                  <a:pt x="3023" y="1294"/>
                </a:cubicBezTo>
                <a:cubicBezTo>
                  <a:pt x="3025" y="1292"/>
                  <a:pt x="3025" y="1292"/>
                  <a:pt x="3025" y="1292"/>
                </a:cubicBezTo>
                <a:cubicBezTo>
                  <a:pt x="3026" y="1289"/>
                  <a:pt x="3026" y="1289"/>
                  <a:pt x="3026" y="1289"/>
                </a:cubicBezTo>
                <a:cubicBezTo>
                  <a:pt x="3025" y="1287"/>
                  <a:pt x="3025" y="1287"/>
                  <a:pt x="3025" y="1287"/>
                </a:cubicBezTo>
                <a:cubicBezTo>
                  <a:pt x="3025" y="1285"/>
                  <a:pt x="3025" y="1285"/>
                  <a:pt x="3025" y="1285"/>
                </a:cubicBezTo>
                <a:cubicBezTo>
                  <a:pt x="3024" y="1284"/>
                  <a:pt x="3024" y="1284"/>
                  <a:pt x="3024" y="1284"/>
                </a:cubicBezTo>
                <a:cubicBezTo>
                  <a:pt x="3024" y="1285"/>
                  <a:pt x="3024" y="1285"/>
                  <a:pt x="3024" y="1285"/>
                </a:cubicBezTo>
                <a:cubicBezTo>
                  <a:pt x="3024" y="1286"/>
                  <a:pt x="3024" y="1286"/>
                  <a:pt x="3024" y="1286"/>
                </a:cubicBezTo>
                <a:cubicBezTo>
                  <a:pt x="3024" y="1287"/>
                  <a:pt x="3024" y="1287"/>
                  <a:pt x="3024" y="1287"/>
                </a:cubicBezTo>
                <a:cubicBezTo>
                  <a:pt x="3019" y="1283"/>
                  <a:pt x="3019" y="1283"/>
                  <a:pt x="3019" y="1283"/>
                </a:cubicBezTo>
                <a:cubicBezTo>
                  <a:pt x="3018" y="1281"/>
                  <a:pt x="3018" y="1281"/>
                  <a:pt x="3018" y="1281"/>
                </a:cubicBezTo>
                <a:cubicBezTo>
                  <a:pt x="3017" y="1281"/>
                  <a:pt x="3017" y="1281"/>
                  <a:pt x="3017" y="1281"/>
                </a:cubicBezTo>
                <a:cubicBezTo>
                  <a:pt x="3017" y="1283"/>
                  <a:pt x="3017" y="1283"/>
                  <a:pt x="3017" y="1283"/>
                </a:cubicBezTo>
                <a:cubicBezTo>
                  <a:pt x="3017" y="1284"/>
                  <a:pt x="3017" y="1284"/>
                  <a:pt x="3017" y="1284"/>
                </a:cubicBezTo>
                <a:cubicBezTo>
                  <a:pt x="3018" y="1287"/>
                  <a:pt x="3018" y="1287"/>
                  <a:pt x="3018" y="1287"/>
                </a:cubicBezTo>
                <a:cubicBezTo>
                  <a:pt x="3016" y="1285"/>
                  <a:pt x="3016" y="1285"/>
                  <a:pt x="3016" y="1285"/>
                </a:cubicBezTo>
                <a:cubicBezTo>
                  <a:pt x="3014" y="1286"/>
                  <a:pt x="3014" y="1286"/>
                  <a:pt x="3014" y="1286"/>
                </a:cubicBezTo>
                <a:cubicBezTo>
                  <a:pt x="3014" y="1284"/>
                  <a:pt x="3014" y="1284"/>
                  <a:pt x="3014" y="1284"/>
                </a:cubicBezTo>
                <a:cubicBezTo>
                  <a:pt x="3014" y="1282"/>
                  <a:pt x="3014" y="1282"/>
                  <a:pt x="3014" y="1282"/>
                </a:cubicBezTo>
                <a:cubicBezTo>
                  <a:pt x="3013" y="1277"/>
                  <a:pt x="3013" y="1277"/>
                  <a:pt x="3013" y="1277"/>
                </a:cubicBezTo>
                <a:cubicBezTo>
                  <a:pt x="3014" y="1276"/>
                  <a:pt x="3014" y="1276"/>
                  <a:pt x="3014" y="1276"/>
                </a:cubicBezTo>
                <a:cubicBezTo>
                  <a:pt x="3014" y="1275"/>
                  <a:pt x="3014" y="1275"/>
                  <a:pt x="3014" y="1275"/>
                </a:cubicBezTo>
                <a:cubicBezTo>
                  <a:pt x="3012" y="1274"/>
                  <a:pt x="3012" y="1274"/>
                  <a:pt x="3012" y="1274"/>
                </a:cubicBezTo>
                <a:cubicBezTo>
                  <a:pt x="3013" y="1272"/>
                  <a:pt x="3013" y="1272"/>
                  <a:pt x="3013" y="1272"/>
                </a:cubicBezTo>
                <a:cubicBezTo>
                  <a:pt x="3011" y="1271"/>
                  <a:pt x="3011" y="1271"/>
                  <a:pt x="3011" y="1271"/>
                </a:cubicBezTo>
                <a:cubicBezTo>
                  <a:pt x="3012" y="1269"/>
                  <a:pt x="3012" y="1269"/>
                  <a:pt x="3012" y="1269"/>
                </a:cubicBezTo>
                <a:cubicBezTo>
                  <a:pt x="3008" y="1266"/>
                  <a:pt x="3008" y="1266"/>
                  <a:pt x="3008" y="1266"/>
                </a:cubicBezTo>
                <a:cubicBezTo>
                  <a:pt x="3008" y="1264"/>
                  <a:pt x="3008" y="1264"/>
                  <a:pt x="3008" y="1264"/>
                </a:cubicBezTo>
                <a:cubicBezTo>
                  <a:pt x="3007" y="1262"/>
                  <a:pt x="3007" y="1262"/>
                  <a:pt x="3007" y="1262"/>
                </a:cubicBezTo>
                <a:cubicBezTo>
                  <a:pt x="3009" y="1262"/>
                  <a:pt x="3009" y="1262"/>
                  <a:pt x="3009" y="1262"/>
                </a:cubicBezTo>
                <a:cubicBezTo>
                  <a:pt x="3009" y="1260"/>
                  <a:pt x="3009" y="1260"/>
                  <a:pt x="3009" y="1260"/>
                </a:cubicBezTo>
                <a:cubicBezTo>
                  <a:pt x="3008" y="1257"/>
                  <a:pt x="3008" y="1257"/>
                  <a:pt x="3008" y="1257"/>
                </a:cubicBezTo>
                <a:cubicBezTo>
                  <a:pt x="3007" y="1258"/>
                  <a:pt x="3007" y="1258"/>
                  <a:pt x="3007" y="1258"/>
                </a:cubicBezTo>
                <a:cubicBezTo>
                  <a:pt x="3005" y="1258"/>
                  <a:pt x="3005" y="1258"/>
                  <a:pt x="3005" y="1258"/>
                </a:cubicBezTo>
                <a:cubicBezTo>
                  <a:pt x="3003" y="1255"/>
                  <a:pt x="3003" y="1255"/>
                  <a:pt x="3003" y="1255"/>
                </a:cubicBezTo>
                <a:cubicBezTo>
                  <a:pt x="3001" y="1255"/>
                  <a:pt x="3001" y="1255"/>
                  <a:pt x="3001" y="1255"/>
                </a:cubicBezTo>
                <a:cubicBezTo>
                  <a:pt x="3000" y="1253"/>
                  <a:pt x="3000" y="1253"/>
                  <a:pt x="3000" y="1253"/>
                </a:cubicBezTo>
                <a:cubicBezTo>
                  <a:pt x="2999" y="1254"/>
                  <a:pt x="2999" y="1254"/>
                  <a:pt x="2999" y="1254"/>
                </a:cubicBezTo>
                <a:cubicBezTo>
                  <a:pt x="2998" y="1253"/>
                  <a:pt x="2998" y="1253"/>
                  <a:pt x="2998" y="1253"/>
                </a:cubicBezTo>
                <a:cubicBezTo>
                  <a:pt x="2996" y="1252"/>
                  <a:pt x="2996" y="1252"/>
                  <a:pt x="2996" y="1252"/>
                </a:cubicBezTo>
                <a:cubicBezTo>
                  <a:pt x="2994" y="1254"/>
                  <a:pt x="2994" y="1254"/>
                  <a:pt x="2994" y="1254"/>
                </a:cubicBezTo>
                <a:cubicBezTo>
                  <a:pt x="2995" y="1252"/>
                  <a:pt x="2995" y="1252"/>
                  <a:pt x="2995" y="1252"/>
                </a:cubicBezTo>
                <a:cubicBezTo>
                  <a:pt x="2997" y="1251"/>
                  <a:pt x="2997" y="1251"/>
                  <a:pt x="2997" y="1251"/>
                </a:cubicBezTo>
                <a:cubicBezTo>
                  <a:pt x="2997" y="1250"/>
                  <a:pt x="2997" y="1250"/>
                  <a:pt x="2997" y="1250"/>
                </a:cubicBezTo>
                <a:cubicBezTo>
                  <a:pt x="2997" y="1249"/>
                  <a:pt x="2997" y="1249"/>
                  <a:pt x="2997" y="1249"/>
                </a:cubicBezTo>
                <a:cubicBezTo>
                  <a:pt x="2995" y="1249"/>
                  <a:pt x="2995" y="1249"/>
                  <a:pt x="2995" y="1249"/>
                </a:cubicBezTo>
                <a:cubicBezTo>
                  <a:pt x="2993" y="1249"/>
                  <a:pt x="2993" y="1249"/>
                  <a:pt x="2993" y="1249"/>
                </a:cubicBezTo>
                <a:cubicBezTo>
                  <a:pt x="2992" y="1247"/>
                  <a:pt x="2992" y="1247"/>
                  <a:pt x="2992" y="1247"/>
                </a:cubicBezTo>
                <a:cubicBezTo>
                  <a:pt x="2991" y="1247"/>
                  <a:pt x="2991" y="1247"/>
                  <a:pt x="2991" y="1247"/>
                </a:cubicBezTo>
                <a:cubicBezTo>
                  <a:pt x="2987" y="1245"/>
                  <a:pt x="2987" y="1245"/>
                  <a:pt x="2987" y="1245"/>
                </a:cubicBezTo>
                <a:cubicBezTo>
                  <a:pt x="2985" y="1241"/>
                  <a:pt x="2985" y="1241"/>
                  <a:pt x="2985" y="1241"/>
                </a:cubicBezTo>
                <a:cubicBezTo>
                  <a:pt x="2985" y="1238"/>
                  <a:pt x="2985" y="1238"/>
                  <a:pt x="2985" y="1238"/>
                </a:cubicBezTo>
                <a:cubicBezTo>
                  <a:pt x="2984" y="1235"/>
                  <a:pt x="2984" y="1235"/>
                  <a:pt x="2984" y="1235"/>
                </a:cubicBezTo>
                <a:cubicBezTo>
                  <a:pt x="2984" y="1233"/>
                  <a:pt x="2984" y="1233"/>
                  <a:pt x="2984" y="1233"/>
                </a:cubicBezTo>
                <a:cubicBezTo>
                  <a:pt x="2985" y="1233"/>
                  <a:pt x="2985" y="1233"/>
                  <a:pt x="2985" y="1233"/>
                </a:cubicBezTo>
                <a:cubicBezTo>
                  <a:pt x="2985" y="1229"/>
                  <a:pt x="2985" y="1229"/>
                  <a:pt x="2985" y="1229"/>
                </a:cubicBezTo>
                <a:cubicBezTo>
                  <a:pt x="2984" y="1224"/>
                  <a:pt x="2984" y="1224"/>
                  <a:pt x="2984" y="1224"/>
                </a:cubicBezTo>
                <a:cubicBezTo>
                  <a:pt x="2983" y="1221"/>
                  <a:pt x="2983" y="1221"/>
                  <a:pt x="2983" y="1221"/>
                </a:cubicBezTo>
                <a:cubicBezTo>
                  <a:pt x="2984" y="1221"/>
                  <a:pt x="2984" y="1221"/>
                  <a:pt x="2984" y="1221"/>
                </a:cubicBezTo>
                <a:cubicBezTo>
                  <a:pt x="2983" y="1219"/>
                  <a:pt x="2983" y="1219"/>
                  <a:pt x="2983" y="1219"/>
                </a:cubicBezTo>
                <a:cubicBezTo>
                  <a:pt x="2981" y="1219"/>
                  <a:pt x="2981" y="1219"/>
                  <a:pt x="2981" y="1219"/>
                </a:cubicBezTo>
                <a:cubicBezTo>
                  <a:pt x="2979" y="1215"/>
                  <a:pt x="2979" y="1215"/>
                  <a:pt x="2979" y="1215"/>
                </a:cubicBezTo>
                <a:cubicBezTo>
                  <a:pt x="2979" y="1210"/>
                  <a:pt x="2979" y="1210"/>
                  <a:pt x="2979" y="1210"/>
                </a:cubicBezTo>
                <a:cubicBezTo>
                  <a:pt x="2980" y="1210"/>
                  <a:pt x="2980" y="1210"/>
                  <a:pt x="2980" y="1210"/>
                </a:cubicBezTo>
                <a:cubicBezTo>
                  <a:pt x="2980" y="1209"/>
                  <a:pt x="2980" y="1209"/>
                  <a:pt x="2980" y="1209"/>
                </a:cubicBezTo>
                <a:cubicBezTo>
                  <a:pt x="2979" y="1208"/>
                  <a:pt x="2979" y="1208"/>
                  <a:pt x="2979" y="1208"/>
                </a:cubicBezTo>
                <a:cubicBezTo>
                  <a:pt x="2979" y="1201"/>
                  <a:pt x="2979" y="1201"/>
                  <a:pt x="2979" y="1201"/>
                </a:cubicBezTo>
                <a:cubicBezTo>
                  <a:pt x="2979" y="1200"/>
                  <a:pt x="2979" y="1200"/>
                  <a:pt x="2979" y="1200"/>
                </a:cubicBezTo>
                <a:cubicBezTo>
                  <a:pt x="2979" y="1198"/>
                  <a:pt x="2979" y="1198"/>
                  <a:pt x="2979" y="1198"/>
                </a:cubicBezTo>
                <a:cubicBezTo>
                  <a:pt x="2979" y="1197"/>
                  <a:pt x="2979" y="1197"/>
                  <a:pt x="2979" y="1197"/>
                </a:cubicBezTo>
                <a:cubicBezTo>
                  <a:pt x="2980" y="1196"/>
                  <a:pt x="2980" y="1196"/>
                  <a:pt x="2980" y="1196"/>
                </a:cubicBezTo>
                <a:cubicBezTo>
                  <a:pt x="2976" y="1192"/>
                  <a:pt x="2976" y="1192"/>
                  <a:pt x="2976" y="1192"/>
                </a:cubicBezTo>
                <a:cubicBezTo>
                  <a:pt x="2974" y="1191"/>
                  <a:pt x="2974" y="1191"/>
                  <a:pt x="2974" y="1191"/>
                </a:cubicBezTo>
                <a:cubicBezTo>
                  <a:pt x="2975" y="1190"/>
                  <a:pt x="2975" y="1190"/>
                  <a:pt x="2975" y="1190"/>
                </a:cubicBezTo>
                <a:cubicBezTo>
                  <a:pt x="2972" y="1188"/>
                  <a:pt x="2972" y="1188"/>
                  <a:pt x="2972" y="1188"/>
                </a:cubicBezTo>
                <a:cubicBezTo>
                  <a:pt x="2970" y="1189"/>
                  <a:pt x="2970" y="1189"/>
                  <a:pt x="2970" y="1189"/>
                </a:cubicBezTo>
                <a:cubicBezTo>
                  <a:pt x="2969" y="1188"/>
                  <a:pt x="2969" y="1188"/>
                  <a:pt x="2969" y="1188"/>
                </a:cubicBezTo>
                <a:cubicBezTo>
                  <a:pt x="2968" y="1191"/>
                  <a:pt x="2968" y="1191"/>
                  <a:pt x="2968" y="1191"/>
                </a:cubicBezTo>
                <a:cubicBezTo>
                  <a:pt x="2966" y="1191"/>
                  <a:pt x="2966" y="1191"/>
                  <a:pt x="2966" y="1191"/>
                </a:cubicBezTo>
                <a:cubicBezTo>
                  <a:pt x="2964" y="1188"/>
                  <a:pt x="2964" y="1188"/>
                  <a:pt x="2964" y="1188"/>
                </a:cubicBezTo>
                <a:cubicBezTo>
                  <a:pt x="2965" y="1186"/>
                  <a:pt x="2965" y="1186"/>
                  <a:pt x="2965" y="1186"/>
                </a:cubicBezTo>
                <a:cubicBezTo>
                  <a:pt x="2963" y="1183"/>
                  <a:pt x="2963" y="1183"/>
                  <a:pt x="2963" y="1183"/>
                </a:cubicBezTo>
                <a:cubicBezTo>
                  <a:pt x="2964" y="1179"/>
                  <a:pt x="2964" y="1179"/>
                  <a:pt x="2964" y="1179"/>
                </a:cubicBezTo>
                <a:cubicBezTo>
                  <a:pt x="2964" y="1175"/>
                  <a:pt x="2964" y="1175"/>
                  <a:pt x="2964" y="1175"/>
                </a:cubicBezTo>
                <a:cubicBezTo>
                  <a:pt x="2963" y="1175"/>
                  <a:pt x="2963" y="1175"/>
                  <a:pt x="2963" y="1175"/>
                </a:cubicBezTo>
                <a:cubicBezTo>
                  <a:pt x="2962" y="1173"/>
                  <a:pt x="2962" y="1173"/>
                  <a:pt x="2962" y="1173"/>
                </a:cubicBezTo>
                <a:cubicBezTo>
                  <a:pt x="2963" y="1172"/>
                  <a:pt x="2963" y="1172"/>
                  <a:pt x="2963" y="1172"/>
                </a:cubicBezTo>
                <a:cubicBezTo>
                  <a:pt x="2961" y="1170"/>
                  <a:pt x="2961" y="1170"/>
                  <a:pt x="2961" y="1170"/>
                </a:cubicBezTo>
                <a:cubicBezTo>
                  <a:pt x="2961" y="1168"/>
                  <a:pt x="2961" y="1168"/>
                  <a:pt x="2961" y="1168"/>
                </a:cubicBezTo>
                <a:cubicBezTo>
                  <a:pt x="2960" y="1167"/>
                  <a:pt x="2960" y="1167"/>
                  <a:pt x="2960" y="1167"/>
                </a:cubicBezTo>
                <a:cubicBezTo>
                  <a:pt x="2960" y="1165"/>
                  <a:pt x="2960" y="1165"/>
                  <a:pt x="2960" y="1165"/>
                </a:cubicBezTo>
                <a:cubicBezTo>
                  <a:pt x="2962" y="1163"/>
                  <a:pt x="2962" y="1163"/>
                  <a:pt x="2962" y="1163"/>
                </a:cubicBezTo>
                <a:cubicBezTo>
                  <a:pt x="2960" y="1163"/>
                  <a:pt x="2960" y="1163"/>
                  <a:pt x="2960" y="1163"/>
                </a:cubicBezTo>
                <a:cubicBezTo>
                  <a:pt x="2959" y="1163"/>
                  <a:pt x="2959" y="1163"/>
                  <a:pt x="2959" y="1163"/>
                </a:cubicBezTo>
                <a:cubicBezTo>
                  <a:pt x="2957" y="1162"/>
                  <a:pt x="2957" y="1162"/>
                  <a:pt x="2957" y="1162"/>
                </a:cubicBezTo>
                <a:cubicBezTo>
                  <a:pt x="2958" y="1157"/>
                  <a:pt x="2958" y="1157"/>
                  <a:pt x="2958" y="1157"/>
                </a:cubicBezTo>
                <a:cubicBezTo>
                  <a:pt x="2957" y="1156"/>
                  <a:pt x="2957" y="1156"/>
                  <a:pt x="2957" y="1156"/>
                </a:cubicBezTo>
                <a:cubicBezTo>
                  <a:pt x="2957" y="1153"/>
                  <a:pt x="2957" y="1153"/>
                  <a:pt x="2957" y="1153"/>
                </a:cubicBezTo>
                <a:cubicBezTo>
                  <a:pt x="2955" y="1153"/>
                  <a:pt x="2955" y="1153"/>
                  <a:pt x="2955" y="1153"/>
                </a:cubicBezTo>
                <a:cubicBezTo>
                  <a:pt x="2955" y="1151"/>
                  <a:pt x="2955" y="1151"/>
                  <a:pt x="2955" y="1151"/>
                </a:cubicBezTo>
                <a:cubicBezTo>
                  <a:pt x="2952" y="1152"/>
                  <a:pt x="2952" y="1152"/>
                  <a:pt x="2952" y="1152"/>
                </a:cubicBezTo>
                <a:cubicBezTo>
                  <a:pt x="2951" y="1154"/>
                  <a:pt x="2951" y="1154"/>
                  <a:pt x="2951" y="1154"/>
                </a:cubicBezTo>
                <a:cubicBezTo>
                  <a:pt x="2951" y="1157"/>
                  <a:pt x="2951" y="1157"/>
                  <a:pt x="2951" y="1157"/>
                </a:cubicBezTo>
                <a:cubicBezTo>
                  <a:pt x="2950" y="1160"/>
                  <a:pt x="2950" y="1160"/>
                  <a:pt x="2950" y="1160"/>
                </a:cubicBezTo>
                <a:cubicBezTo>
                  <a:pt x="2950" y="1161"/>
                  <a:pt x="2950" y="1161"/>
                  <a:pt x="2950" y="1161"/>
                </a:cubicBezTo>
                <a:cubicBezTo>
                  <a:pt x="2950" y="1163"/>
                  <a:pt x="2950" y="1163"/>
                  <a:pt x="2950" y="1163"/>
                </a:cubicBezTo>
                <a:cubicBezTo>
                  <a:pt x="2949" y="1163"/>
                  <a:pt x="2949" y="1163"/>
                  <a:pt x="2949" y="1163"/>
                </a:cubicBezTo>
                <a:cubicBezTo>
                  <a:pt x="2947" y="1166"/>
                  <a:pt x="2947" y="1166"/>
                  <a:pt x="2947" y="1166"/>
                </a:cubicBezTo>
                <a:cubicBezTo>
                  <a:pt x="2945" y="1169"/>
                  <a:pt x="2945" y="1169"/>
                  <a:pt x="2945" y="1169"/>
                </a:cubicBezTo>
                <a:cubicBezTo>
                  <a:pt x="2947" y="1170"/>
                  <a:pt x="2947" y="1170"/>
                  <a:pt x="2947" y="1170"/>
                </a:cubicBezTo>
                <a:cubicBezTo>
                  <a:pt x="2949" y="1172"/>
                  <a:pt x="2949" y="1172"/>
                  <a:pt x="2949" y="1172"/>
                </a:cubicBezTo>
                <a:cubicBezTo>
                  <a:pt x="2948" y="1173"/>
                  <a:pt x="2948" y="1173"/>
                  <a:pt x="2948" y="1173"/>
                </a:cubicBezTo>
                <a:cubicBezTo>
                  <a:pt x="2946" y="1173"/>
                  <a:pt x="2946" y="1173"/>
                  <a:pt x="2946" y="1173"/>
                </a:cubicBezTo>
                <a:cubicBezTo>
                  <a:pt x="2946" y="1175"/>
                  <a:pt x="2946" y="1175"/>
                  <a:pt x="2946" y="1175"/>
                </a:cubicBezTo>
                <a:cubicBezTo>
                  <a:pt x="2944" y="1177"/>
                  <a:pt x="2944" y="1177"/>
                  <a:pt x="2944" y="1177"/>
                </a:cubicBezTo>
                <a:cubicBezTo>
                  <a:pt x="2946" y="1179"/>
                  <a:pt x="2946" y="1179"/>
                  <a:pt x="2946" y="1179"/>
                </a:cubicBezTo>
                <a:cubicBezTo>
                  <a:pt x="2946" y="1181"/>
                  <a:pt x="2946" y="1181"/>
                  <a:pt x="2946" y="1181"/>
                </a:cubicBezTo>
                <a:cubicBezTo>
                  <a:pt x="2945" y="1180"/>
                  <a:pt x="2945" y="1180"/>
                  <a:pt x="2945" y="1180"/>
                </a:cubicBezTo>
                <a:cubicBezTo>
                  <a:pt x="2943" y="1181"/>
                  <a:pt x="2943" y="1181"/>
                  <a:pt x="2943" y="1181"/>
                </a:cubicBezTo>
                <a:cubicBezTo>
                  <a:pt x="2943" y="1186"/>
                  <a:pt x="2943" y="1186"/>
                  <a:pt x="2943" y="1186"/>
                </a:cubicBezTo>
                <a:cubicBezTo>
                  <a:pt x="2943" y="1189"/>
                  <a:pt x="2943" y="1189"/>
                  <a:pt x="2943" y="1189"/>
                </a:cubicBezTo>
                <a:cubicBezTo>
                  <a:pt x="2943" y="1193"/>
                  <a:pt x="2943" y="1193"/>
                  <a:pt x="2943" y="1193"/>
                </a:cubicBezTo>
                <a:cubicBezTo>
                  <a:pt x="2944" y="1195"/>
                  <a:pt x="2944" y="1195"/>
                  <a:pt x="2944" y="1195"/>
                </a:cubicBezTo>
                <a:cubicBezTo>
                  <a:pt x="2944" y="1198"/>
                  <a:pt x="2944" y="1198"/>
                  <a:pt x="2944" y="1198"/>
                </a:cubicBezTo>
                <a:cubicBezTo>
                  <a:pt x="2942" y="1200"/>
                  <a:pt x="2942" y="1200"/>
                  <a:pt x="2942" y="1200"/>
                </a:cubicBezTo>
                <a:cubicBezTo>
                  <a:pt x="2942" y="1202"/>
                  <a:pt x="2942" y="1202"/>
                  <a:pt x="2942" y="1202"/>
                </a:cubicBezTo>
                <a:cubicBezTo>
                  <a:pt x="2940" y="1206"/>
                  <a:pt x="2940" y="1206"/>
                  <a:pt x="2940" y="1206"/>
                </a:cubicBezTo>
                <a:cubicBezTo>
                  <a:pt x="2939" y="1211"/>
                  <a:pt x="2939" y="1211"/>
                  <a:pt x="2939" y="1211"/>
                </a:cubicBezTo>
                <a:cubicBezTo>
                  <a:pt x="2937" y="1213"/>
                  <a:pt x="2937" y="1213"/>
                  <a:pt x="2937" y="1213"/>
                </a:cubicBezTo>
                <a:cubicBezTo>
                  <a:pt x="2938" y="1216"/>
                  <a:pt x="2938" y="1216"/>
                  <a:pt x="2938" y="1216"/>
                </a:cubicBezTo>
                <a:cubicBezTo>
                  <a:pt x="2937" y="1219"/>
                  <a:pt x="2937" y="1219"/>
                  <a:pt x="2937" y="1219"/>
                </a:cubicBezTo>
                <a:cubicBezTo>
                  <a:pt x="2935" y="1221"/>
                  <a:pt x="2935" y="1221"/>
                  <a:pt x="2935" y="1221"/>
                </a:cubicBezTo>
                <a:cubicBezTo>
                  <a:pt x="2935" y="1224"/>
                  <a:pt x="2935" y="1224"/>
                  <a:pt x="2935" y="1224"/>
                </a:cubicBezTo>
                <a:cubicBezTo>
                  <a:pt x="2932" y="1227"/>
                  <a:pt x="2932" y="1227"/>
                  <a:pt x="2932" y="1227"/>
                </a:cubicBezTo>
                <a:cubicBezTo>
                  <a:pt x="2925" y="1229"/>
                  <a:pt x="2925" y="1229"/>
                  <a:pt x="2925" y="1229"/>
                </a:cubicBezTo>
                <a:cubicBezTo>
                  <a:pt x="2923" y="1227"/>
                  <a:pt x="2923" y="1227"/>
                  <a:pt x="2923" y="1227"/>
                </a:cubicBezTo>
                <a:cubicBezTo>
                  <a:pt x="2920" y="1227"/>
                  <a:pt x="2920" y="1227"/>
                  <a:pt x="2920" y="1227"/>
                </a:cubicBezTo>
                <a:cubicBezTo>
                  <a:pt x="2919" y="1225"/>
                  <a:pt x="2919" y="1225"/>
                  <a:pt x="2919" y="1225"/>
                </a:cubicBezTo>
                <a:cubicBezTo>
                  <a:pt x="2916" y="1223"/>
                  <a:pt x="2916" y="1223"/>
                  <a:pt x="2916" y="1223"/>
                </a:cubicBezTo>
                <a:cubicBezTo>
                  <a:pt x="2916" y="1222"/>
                  <a:pt x="2916" y="1222"/>
                  <a:pt x="2916" y="1222"/>
                </a:cubicBezTo>
                <a:cubicBezTo>
                  <a:pt x="2915" y="1221"/>
                  <a:pt x="2915" y="1221"/>
                  <a:pt x="2915" y="1221"/>
                </a:cubicBezTo>
                <a:cubicBezTo>
                  <a:pt x="2915" y="1219"/>
                  <a:pt x="2915" y="1219"/>
                  <a:pt x="2915" y="1219"/>
                </a:cubicBezTo>
                <a:cubicBezTo>
                  <a:pt x="2912" y="1219"/>
                  <a:pt x="2912" y="1219"/>
                  <a:pt x="2912" y="1219"/>
                </a:cubicBezTo>
                <a:cubicBezTo>
                  <a:pt x="2910" y="1218"/>
                  <a:pt x="2910" y="1218"/>
                  <a:pt x="2910" y="1218"/>
                </a:cubicBezTo>
                <a:cubicBezTo>
                  <a:pt x="2907" y="1218"/>
                  <a:pt x="2907" y="1218"/>
                  <a:pt x="2907" y="1218"/>
                </a:cubicBezTo>
                <a:cubicBezTo>
                  <a:pt x="2904" y="1216"/>
                  <a:pt x="2904" y="1216"/>
                  <a:pt x="2904" y="1216"/>
                </a:cubicBezTo>
                <a:cubicBezTo>
                  <a:pt x="2904" y="1214"/>
                  <a:pt x="2904" y="1214"/>
                  <a:pt x="2904" y="1214"/>
                </a:cubicBezTo>
                <a:cubicBezTo>
                  <a:pt x="2902" y="1211"/>
                  <a:pt x="2902" y="1211"/>
                  <a:pt x="2902" y="1211"/>
                </a:cubicBezTo>
                <a:cubicBezTo>
                  <a:pt x="2899" y="1211"/>
                  <a:pt x="2899" y="1211"/>
                  <a:pt x="2899" y="1211"/>
                </a:cubicBezTo>
                <a:cubicBezTo>
                  <a:pt x="2897" y="1209"/>
                  <a:pt x="2897" y="1209"/>
                  <a:pt x="2897" y="1209"/>
                </a:cubicBezTo>
                <a:cubicBezTo>
                  <a:pt x="2896" y="1208"/>
                  <a:pt x="2896" y="1208"/>
                  <a:pt x="2896" y="1208"/>
                </a:cubicBezTo>
                <a:cubicBezTo>
                  <a:pt x="2895" y="1208"/>
                  <a:pt x="2895" y="1208"/>
                  <a:pt x="2895" y="1208"/>
                </a:cubicBezTo>
                <a:cubicBezTo>
                  <a:pt x="2894" y="1207"/>
                  <a:pt x="2894" y="1207"/>
                  <a:pt x="2894" y="1207"/>
                </a:cubicBezTo>
                <a:cubicBezTo>
                  <a:pt x="2892" y="1207"/>
                  <a:pt x="2892" y="1207"/>
                  <a:pt x="2892" y="1207"/>
                </a:cubicBezTo>
                <a:cubicBezTo>
                  <a:pt x="2890" y="1207"/>
                  <a:pt x="2890" y="1207"/>
                  <a:pt x="2890" y="1207"/>
                </a:cubicBezTo>
                <a:cubicBezTo>
                  <a:pt x="2890" y="1206"/>
                  <a:pt x="2890" y="1206"/>
                  <a:pt x="2890" y="1206"/>
                </a:cubicBezTo>
                <a:cubicBezTo>
                  <a:pt x="2888" y="1204"/>
                  <a:pt x="2888" y="1204"/>
                  <a:pt x="2888" y="1204"/>
                </a:cubicBezTo>
                <a:cubicBezTo>
                  <a:pt x="2887" y="1202"/>
                  <a:pt x="2887" y="1202"/>
                  <a:pt x="2887" y="1202"/>
                </a:cubicBezTo>
                <a:cubicBezTo>
                  <a:pt x="2885" y="1199"/>
                  <a:pt x="2885" y="1199"/>
                  <a:pt x="2885" y="1199"/>
                </a:cubicBezTo>
                <a:cubicBezTo>
                  <a:pt x="2883" y="1199"/>
                  <a:pt x="2883" y="1199"/>
                  <a:pt x="2883" y="1199"/>
                </a:cubicBezTo>
                <a:cubicBezTo>
                  <a:pt x="2881" y="1196"/>
                  <a:pt x="2881" y="1196"/>
                  <a:pt x="2881" y="1196"/>
                </a:cubicBezTo>
                <a:cubicBezTo>
                  <a:pt x="2881" y="1194"/>
                  <a:pt x="2881" y="1194"/>
                  <a:pt x="2881" y="1194"/>
                </a:cubicBezTo>
                <a:cubicBezTo>
                  <a:pt x="2883" y="1191"/>
                  <a:pt x="2883" y="1191"/>
                  <a:pt x="2883" y="1191"/>
                </a:cubicBezTo>
                <a:cubicBezTo>
                  <a:pt x="2883" y="1188"/>
                  <a:pt x="2883" y="1188"/>
                  <a:pt x="2883" y="1188"/>
                </a:cubicBezTo>
                <a:cubicBezTo>
                  <a:pt x="2885" y="1187"/>
                  <a:pt x="2885" y="1187"/>
                  <a:pt x="2885" y="1187"/>
                </a:cubicBezTo>
                <a:cubicBezTo>
                  <a:pt x="2886" y="1184"/>
                  <a:pt x="2886" y="1184"/>
                  <a:pt x="2886" y="1184"/>
                </a:cubicBezTo>
                <a:cubicBezTo>
                  <a:pt x="2887" y="1182"/>
                  <a:pt x="2887" y="1182"/>
                  <a:pt x="2887" y="1182"/>
                </a:cubicBezTo>
                <a:cubicBezTo>
                  <a:pt x="2885" y="1184"/>
                  <a:pt x="2885" y="1184"/>
                  <a:pt x="2885" y="1184"/>
                </a:cubicBezTo>
                <a:cubicBezTo>
                  <a:pt x="2883" y="1181"/>
                  <a:pt x="2883" y="1181"/>
                  <a:pt x="2883" y="1181"/>
                </a:cubicBezTo>
                <a:cubicBezTo>
                  <a:pt x="2886" y="1179"/>
                  <a:pt x="2886" y="1179"/>
                  <a:pt x="2886" y="1179"/>
                </a:cubicBezTo>
                <a:cubicBezTo>
                  <a:pt x="2885" y="1177"/>
                  <a:pt x="2885" y="1177"/>
                  <a:pt x="2885" y="1177"/>
                </a:cubicBezTo>
                <a:cubicBezTo>
                  <a:pt x="2886" y="1177"/>
                  <a:pt x="2886" y="1177"/>
                  <a:pt x="2886" y="1177"/>
                </a:cubicBezTo>
                <a:cubicBezTo>
                  <a:pt x="2887" y="1177"/>
                  <a:pt x="2887" y="1177"/>
                  <a:pt x="2887" y="1177"/>
                </a:cubicBezTo>
                <a:cubicBezTo>
                  <a:pt x="2888" y="1178"/>
                  <a:pt x="2888" y="1178"/>
                  <a:pt x="2888" y="1178"/>
                </a:cubicBezTo>
                <a:cubicBezTo>
                  <a:pt x="2890" y="1178"/>
                  <a:pt x="2890" y="1178"/>
                  <a:pt x="2890" y="1178"/>
                </a:cubicBezTo>
                <a:cubicBezTo>
                  <a:pt x="2892" y="1177"/>
                  <a:pt x="2892" y="1177"/>
                  <a:pt x="2892" y="1177"/>
                </a:cubicBezTo>
                <a:cubicBezTo>
                  <a:pt x="2893" y="1175"/>
                  <a:pt x="2893" y="1175"/>
                  <a:pt x="2893" y="1175"/>
                </a:cubicBezTo>
                <a:cubicBezTo>
                  <a:pt x="2891" y="1173"/>
                  <a:pt x="2891" y="1173"/>
                  <a:pt x="2891" y="1173"/>
                </a:cubicBezTo>
                <a:cubicBezTo>
                  <a:pt x="2893" y="1172"/>
                  <a:pt x="2893" y="1172"/>
                  <a:pt x="2893" y="1172"/>
                </a:cubicBezTo>
                <a:cubicBezTo>
                  <a:pt x="2894" y="1172"/>
                  <a:pt x="2894" y="1172"/>
                  <a:pt x="2894" y="1172"/>
                </a:cubicBezTo>
                <a:cubicBezTo>
                  <a:pt x="2895" y="1169"/>
                  <a:pt x="2895" y="1169"/>
                  <a:pt x="2895" y="1169"/>
                </a:cubicBezTo>
                <a:cubicBezTo>
                  <a:pt x="2897" y="1168"/>
                  <a:pt x="2897" y="1168"/>
                  <a:pt x="2897" y="1168"/>
                </a:cubicBezTo>
                <a:cubicBezTo>
                  <a:pt x="2898" y="1166"/>
                  <a:pt x="2898" y="1166"/>
                  <a:pt x="2898" y="1166"/>
                </a:cubicBezTo>
                <a:cubicBezTo>
                  <a:pt x="2898" y="1165"/>
                  <a:pt x="2898" y="1165"/>
                  <a:pt x="2898" y="1165"/>
                </a:cubicBezTo>
                <a:cubicBezTo>
                  <a:pt x="2896" y="1164"/>
                  <a:pt x="2896" y="1164"/>
                  <a:pt x="2896" y="1164"/>
                </a:cubicBezTo>
                <a:cubicBezTo>
                  <a:pt x="2895" y="1166"/>
                  <a:pt x="2895" y="1166"/>
                  <a:pt x="2895" y="1166"/>
                </a:cubicBezTo>
                <a:cubicBezTo>
                  <a:pt x="2893" y="1165"/>
                  <a:pt x="2893" y="1165"/>
                  <a:pt x="2893" y="1165"/>
                </a:cubicBezTo>
                <a:cubicBezTo>
                  <a:pt x="2893" y="1162"/>
                  <a:pt x="2893" y="1162"/>
                  <a:pt x="2893" y="1162"/>
                </a:cubicBezTo>
                <a:cubicBezTo>
                  <a:pt x="2891" y="1163"/>
                  <a:pt x="2891" y="1163"/>
                  <a:pt x="2891" y="1163"/>
                </a:cubicBezTo>
                <a:cubicBezTo>
                  <a:pt x="2889" y="1166"/>
                  <a:pt x="2889" y="1166"/>
                  <a:pt x="2889" y="1166"/>
                </a:cubicBezTo>
                <a:cubicBezTo>
                  <a:pt x="2890" y="1166"/>
                  <a:pt x="2890" y="1166"/>
                  <a:pt x="2890" y="1166"/>
                </a:cubicBezTo>
                <a:cubicBezTo>
                  <a:pt x="2890" y="1167"/>
                  <a:pt x="2890" y="1167"/>
                  <a:pt x="2890" y="1167"/>
                </a:cubicBezTo>
                <a:cubicBezTo>
                  <a:pt x="2889" y="1168"/>
                  <a:pt x="2889" y="1168"/>
                  <a:pt x="2889" y="1168"/>
                </a:cubicBezTo>
                <a:cubicBezTo>
                  <a:pt x="2887" y="1167"/>
                  <a:pt x="2887" y="1167"/>
                  <a:pt x="2887" y="1167"/>
                </a:cubicBezTo>
                <a:cubicBezTo>
                  <a:pt x="2887" y="1166"/>
                  <a:pt x="2887" y="1166"/>
                  <a:pt x="2887" y="1166"/>
                </a:cubicBezTo>
                <a:cubicBezTo>
                  <a:pt x="2886" y="1165"/>
                  <a:pt x="2886" y="1165"/>
                  <a:pt x="2886" y="1165"/>
                </a:cubicBezTo>
                <a:cubicBezTo>
                  <a:pt x="2885" y="1166"/>
                  <a:pt x="2885" y="1166"/>
                  <a:pt x="2885" y="1166"/>
                </a:cubicBezTo>
                <a:cubicBezTo>
                  <a:pt x="2884" y="1167"/>
                  <a:pt x="2884" y="1167"/>
                  <a:pt x="2884" y="1167"/>
                </a:cubicBezTo>
                <a:cubicBezTo>
                  <a:pt x="2884" y="1165"/>
                  <a:pt x="2884" y="1165"/>
                  <a:pt x="2884" y="1165"/>
                </a:cubicBezTo>
                <a:cubicBezTo>
                  <a:pt x="2885" y="1164"/>
                  <a:pt x="2885" y="1164"/>
                  <a:pt x="2885" y="1164"/>
                </a:cubicBezTo>
                <a:cubicBezTo>
                  <a:pt x="2885" y="1163"/>
                  <a:pt x="2885" y="1163"/>
                  <a:pt x="2885" y="1163"/>
                </a:cubicBezTo>
                <a:cubicBezTo>
                  <a:pt x="2884" y="1164"/>
                  <a:pt x="2884" y="1164"/>
                  <a:pt x="2884" y="1164"/>
                </a:cubicBezTo>
                <a:cubicBezTo>
                  <a:pt x="2883" y="1165"/>
                  <a:pt x="2883" y="1165"/>
                  <a:pt x="2883" y="1165"/>
                </a:cubicBezTo>
                <a:cubicBezTo>
                  <a:pt x="2880" y="1166"/>
                  <a:pt x="2880" y="1166"/>
                  <a:pt x="2880" y="1166"/>
                </a:cubicBezTo>
                <a:cubicBezTo>
                  <a:pt x="2880" y="1167"/>
                  <a:pt x="2880" y="1167"/>
                  <a:pt x="2880" y="1167"/>
                </a:cubicBezTo>
                <a:cubicBezTo>
                  <a:pt x="2879" y="1167"/>
                  <a:pt x="2879" y="1167"/>
                  <a:pt x="2879" y="1167"/>
                </a:cubicBezTo>
                <a:cubicBezTo>
                  <a:pt x="2878" y="1166"/>
                  <a:pt x="2878" y="1166"/>
                  <a:pt x="2878" y="1166"/>
                </a:cubicBezTo>
                <a:cubicBezTo>
                  <a:pt x="2876" y="1166"/>
                  <a:pt x="2876" y="1166"/>
                  <a:pt x="2876" y="1166"/>
                </a:cubicBezTo>
                <a:cubicBezTo>
                  <a:pt x="2876" y="1165"/>
                  <a:pt x="2876" y="1165"/>
                  <a:pt x="2876" y="1165"/>
                </a:cubicBezTo>
                <a:cubicBezTo>
                  <a:pt x="2875" y="1163"/>
                  <a:pt x="2875" y="1163"/>
                  <a:pt x="2875" y="1163"/>
                </a:cubicBezTo>
                <a:cubicBezTo>
                  <a:pt x="2874" y="1163"/>
                  <a:pt x="2874" y="1163"/>
                  <a:pt x="2874" y="1163"/>
                </a:cubicBezTo>
                <a:cubicBezTo>
                  <a:pt x="2872" y="1164"/>
                  <a:pt x="2872" y="1164"/>
                  <a:pt x="2872" y="1164"/>
                </a:cubicBezTo>
                <a:cubicBezTo>
                  <a:pt x="2870" y="1163"/>
                  <a:pt x="2870" y="1163"/>
                  <a:pt x="2870" y="1163"/>
                </a:cubicBezTo>
                <a:cubicBezTo>
                  <a:pt x="2869" y="1164"/>
                  <a:pt x="2869" y="1164"/>
                  <a:pt x="2869" y="1164"/>
                </a:cubicBezTo>
                <a:cubicBezTo>
                  <a:pt x="2868" y="1162"/>
                  <a:pt x="2868" y="1162"/>
                  <a:pt x="2868" y="1162"/>
                </a:cubicBezTo>
                <a:cubicBezTo>
                  <a:pt x="2867" y="1162"/>
                  <a:pt x="2867" y="1162"/>
                  <a:pt x="2867" y="1162"/>
                </a:cubicBezTo>
                <a:cubicBezTo>
                  <a:pt x="2866" y="1160"/>
                  <a:pt x="2866" y="1160"/>
                  <a:pt x="2866" y="1160"/>
                </a:cubicBezTo>
                <a:cubicBezTo>
                  <a:pt x="2864" y="1161"/>
                  <a:pt x="2864" y="1161"/>
                  <a:pt x="2864" y="1161"/>
                </a:cubicBezTo>
                <a:cubicBezTo>
                  <a:pt x="2861" y="1161"/>
                  <a:pt x="2861" y="1161"/>
                  <a:pt x="2861" y="1161"/>
                </a:cubicBezTo>
                <a:cubicBezTo>
                  <a:pt x="2859" y="1160"/>
                  <a:pt x="2859" y="1160"/>
                  <a:pt x="2859" y="1160"/>
                </a:cubicBezTo>
                <a:cubicBezTo>
                  <a:pt x="2859" y="1158"/>
                  <a:pt x="2859" y="1158"/>
                  <a:pt x="2859" y="1158"/>
                </a:cubicBezTo>
                <a:cubicBezTo>
                  <a:pt x="2858" y="1156"/>
                  <a:pt x="2858" y="1156"/>
                  <a:pt x="2858" y="1156"/>
                </a:cubicBezTo>
                <a:cubicBezTo>
                  <a:pt x="2857" y="1156"/>
                  <a:pt x="2857" y="1156"/>
                  <a:pt x="2857" y="1156"/>
                </a:cubicBezTo>
                <a:cubicBezTo>
                  <a:pt x="2857" y="1157"/>
                  <a:pt x="2857" y="1157"/>
                  <a:pt x="2857" y="1157"/>
                </a:cubicBezTo>
                <a:cubicBezTo>
                  <a:pt x="2854" y="1158"/>
                  <a:pt x="2854" y="1158"/>
                  <a:pt x="2854" y="1158"/>
                </a:cubicBezTo>
                <a:cubicBezTo>
                  <a:pt x="2853" y="1156"/>
                  <a:pt x="2853" y="1156"/>
                  <a:pt x="2853" y="1156"/>
                </a:cubicBezTo>
                <a:cubicBezTo>
                  <a:pt x="2852" y="1156"/>
                  <a:pt x="2852" y="1156"/>
                  <a:pt x="2852" y="1156"/>
                </a:cubicBezTo>
                <a:cubicBezTo>
                  <a:pt x="2849" y="1154"/>
                  <a:pt x="2849" y="1154"/>
                  <a:pt x="2849" y="1154"/>
                </a:cubicBezTo>
                <a:cubicBezTo>
                  <a:pt x="2848" y="1155"/>
                  <a:pt x="2848" y="1155"/>
                  <a:pt x="2848" y="1155"/>
                </a:cubicBezTo>
                <a:cubicBezTo>
                  <a:pt x="2847" y="1154"/>
                  <a:pt x="2847" y="1154"/>
                  <a:pt x="2847" y="1154"/>
                </a:cubicBezTo>
                <a:cubicBezTo>
                  <a:pt x="2845" y="1155"/>
                  <a:pt x="2845" y="1155"/>
                  <a:pt x="2845" y="1155"/>
                </a:cubicBezTo>
                <a:cubicBezTo>
                  <a:pt x="2847" y="1157"/>
                  <a:pt x="2847" y="1157"/>
                  <a:pt x="2847" y="1157"/>
                </a:cubicBezTo>
                <a:cubicBezTo>
                  <a:pt x="2847" y="1157"/>
                  <a:pt x="2847" y="1157"/>
                  <a:pt x="2847" y="1157"/>
                </a:cubicBezTo>
                <a:cubicBezTo>
                  <a:pt x="2849" y="1158"/>
                  <a:pt x="2849" y="1158"/>
                  <a:pt x="2849" y="1158"/>
                </a:cubicBezTo>
                <a:cubicBezTo>
                  <a:pt x="2850" y="1157"/>
                  <a:pt x="2850" y="1157"/>
                  <a:pt x="2850" y="1157"/>
                </a:cubicBezTo>
                <a:cubicBezTo>
                  <a:pt x="2853" y="1160"/>
                  <a:pt x="2853" y="1160"/>
                  <a:pt x="2853" y="1160"/>
                </a:cubicBezTo>
                <a:cubicBezTo>
                  <a:pt x="2853" y="1161"/>
                  <a:pt x="2853" y="1161"/>
                  <a:pt x="2853" y="1161"/>
                </a:cubicBezTo>
                <a:cubicBezTo>
                  <a:pt x="2854" y="1164"/>
                  <a:pt x="2854" y="1164"/>
                  <a:pt x="2854" y="1164"/>
                </a:cubicBezTo>
                <a:cubicBezTo>
                  <a:pt x="2852" y="1164"/>
                  <a:pt x="2852" y="1164"/>
                  <a:pt x="2852" y="1164"/>
                </a:cubicBezTo>
                <a:cubicBezTo>
                  <a:pt x="2851" y="1167"/>
                  <a:pt x="2851" y="1167"/>
                  <a:pt x="2851" y="1167"/>
                </a:cubicBezTo>
                <a:cubicBezTo>
                  <a:pt x="2850" y="1165"/>
                  <a:pt x="2850" y="1165"/>
                  <a:pt x="2850" y="1165"/>
                </a:cubicBezTo>
                <a:cubicBezTo>
                  <a:pt x="2849" y="1165"/>
                  <a:pt x="2849" y="1165"/>
                  <a:pt x="2849" y="1165"/>
                </a:cubicBezTo>
                <a:cubicBezTo>
                  <a:pt x="2847" y="1166"/>
                  <a:pt x="2847" y="1166"/>
                  <a:pt x="2847" y="1166"/>
                </a:cubicBezTo>
                <a:cubicBezTo>
                  <a:pt x="2841" y="1166"/>
                  <a:pt x="2841" y="1166"/>
                  <a:pt x="2841" y="1166"/>
                </a:cubicBezTo>
                <a:cubicBezTo>
                  <a:pt x="2839" y="1164"/>
                  <a:pt x="2839" y="1164"/>
                  <a:pt x="2839" y="1164"/>
                </a:cubicBezTo>
                <a:cubicBezTo>
                  <a:pt x="2839" y="1165"/>
                  <a:pt x="2839" y="1165"/>
                  <a:pt x="2839" y="1165"/>
                </a:cubicBezTo>
                <a:cubicBezTo>
                  <a:pt x="2836" y="1166"/>
                  <a:pt x="2836" y="1166"/>
                  <a:pt x="2836" y="1166"/>
                </a:cubicBezTo>
                <a:cubicBezTo>
                  <a:pt x="2837" y="1168"/>
                  <a:pt x="2837" y="1168"/>
                  <a:pt x="2837" y="1168"/>
                </a:cubicBezTo>
                <a:cubicBezTo>
                  <a:pt x="2835" y="1167"/>
                  <a:pt x="2835" y="1167"/>
                  <a:pt x="2835" y="1167"/>
                </a:cubicBezTo>
                <a:cubicBezTo>
                  <a:pt x="2835" y="1170"/>
                  <a:pt x="2835" y="1170"/>
                  <a:pt x="2835" y="1170"/>
                </a:cubicBezTo>
                <a:cubicBezTo>
                  <a:pt x="2835" y="1169"/>
                  <a:pt x="2835" y="1169"/>
                  <a:pt x="2835" y="1169"/>
                </a:cubicBezTo>
                <a:cubicBezTo>
                  <a:pt x="2832" y="1168"/>
                  <a:pt x="2832" y="1168"/>
                  <a:pt x="2832" y="1168"/>
                </a:cubicBezTo>
                <a:cubicBezTo>
                  <a:pt x="2831" y="1170"/>
                  <a:pt x="2831" y="1170"/>
                  <a:pt x="2831" y="1170"/>
                </a:cubicBezTo>
                <a:cubicBezTo>
                  <a:pt x="2832" y="1171"/>
                  <a:pt x="2832" y="1171"/>
                  <a:pt x="2832" y="1171"/>
                </a:cubicBezTo>
                <a:cubicBezTo>
                  <a:pt x="2832" y="1172"/>
                  <a:pt x="2832" y="1172"/>
                  <a:pt x="2832" y="1172"/>
                </a:cubicBezTo>
                <a:cubicBezTo>
                  <a:pt x="2830" y="1171"/>
                  <a:pt x="2830" y="1171"/>
                  <a:pt x="2830" y="1171"/>
                </a:cubicBezTo>
                <a:cubicBezTo>
                  <a:pt x="2828" y="1172"/>
                  <a:pt x="2828" y="1172"/>
                  <a:pt x="2828" y="1172"/>
                </a:cubicBezTo>
                <a:cubicBezTo>
                  <a:pt x="2829" y="1173"/>
                  <a:pt x="2829" y="1173"/>
                  <a:pt x="2829" y="1173"/>
                </a:cubicBezTo>
                <a:cubicBezTo>
                  <a:pt x="2828" y="1174"/>
                  <a:pt x="2828" y="1174"/>
                  <a:pt x="2828" y="1174"/>
                </a:cubicBezTo>
                <a:cubicBezTo>
                  <a:pt x="2827" y="1175"/>
                  <a:pt x="2827" y="1175"/>
                  <a:pt x="2827" y="1175"/>
                </a:cubicBezTo>
                <a:cubicBezTo>
                  <a:pt x="2827" y="1176"/>
                  <a:pt x="2827" y="1176"/>
                  <a:pt x="2827" y="1176"/>
                </a:cubicBezTo>
                <a:cubicBezTo>
                  <a:pt x="2828" y="1178"/>
                  <a:pt x="2828" y="1178"/>
                  <a:pt x="2828" y="1178"/>
                </a:cubicBezTo>
                <a:cubicBezTo>
                  <a:pt x="2829" y="1179"/>
                  <a:pt x="2829" y="1179"/>
                  <a:pt x="2829" y="1179"/>
                </a:cubicBezTo>
                <a:cubicBezTo>
                  <a:pt x="2827" y="1178"/>
                  <a:pt x="2827" y="1178"/>
                  <a:pt x="2827" y="1178"/>
                </a:cubicBezTo>
                <a:cubicBezTo>
                  <a:pt x="2825" y="1179"/>
                  <a:pt x="2825" y="1179"/>
                  <a:pt x="2825" y="1179"/>
                </a:cubicBezTo>
                <a:cubicBezTo>
                  <a:pt x="2824" y="1179"/>
                  <a:pt x="2824" y="1179"/>
                  <a:pt x="2824" y="1179"/>
                </a:cubicBezTo>
                <a:cubicBezTo>
                  <a:pt x="2822" y="1182"/>
                  <a:pt x="2822" y="1182"/>
                  <a:pt x="2822" y="1182"/>
                </a:cubicBezTo>
                <a:cubicBezTo>
                  <a:pt x="2820" y="1185"/>
                  <a:pt x="2820" y="1185"/>
                  <a:pt x="2820" y="1185"/>
                </a:cubicBezTo>
                <a:cubicBezTo>
                  <a:pt x="2819" y="1186"/>
                  <a:pt x="2819" y="1186"/>
                  <a:pt x="2819" y="1186"/>
                </a:cubicBezTo>
                <a:cubicBezTo>
                  <a:pt x="2818" y="1188"/>
                  <a:pt x="2818" y="1188"/>
                  <a:pt x="2818" y="1188"/>
                </a:cubicBezTo>
                <a:cubicBezTo>
                  <a:pt x="2817" y="1189"/>
                  <a:pt x="2817" y="1189"/>
                  <a:pt x="2817" y="1189"/>
                </a:cubicBezTo>
                <a:cubicBezTo>
                  <a:pt x="2818" y="1191"/>
                  <a:pt x="2818" y="1191"/>
                  <a:pt x="2818" y="1191"/>
                </a:cubicBezTo>
                <a:cubicBezTo>
                  <a:pt x="2822" y="1191"/>
                  <a:pt x="2822" y="1191"/>
                  <a:pt x="2822" y="1191"/>
                </a:cubicBezTo>
                <a:cubicBezTo>
                  <a:pt x="2820" y="1192"/>
                  <a:pt x="2820" y="1192"/>
                  <a:pt x="2820" y="1192"/>
                </a:cubicBezTo>
                <a:cubicBezTo>
                  <a:pt x="2819" y="1193"/>
                  <a:pt x="2819" y="1193"/>
                  <a:pt x="2819" y="1193"/>
                </a:cubicBezTo>
                <a:cubicBezTo>
                  <a:pt x="2824" y="1194"/>
                  <a:pt x="2824" y="1194"/>
                  <a:pt x="2824" y="1194"/>
                </a:cubicBezTo>
                <a:cubicBezTo>
                  <a:pt x="2822" y="1195"/>
                  <a:pt x="2822" y="1195"/>
                  <a:pt x="2822" y="1195"/>
                </a:cubicBezTo>
                <a:cubicBezTo>
                  <a:pt x="2819" y="1195"/>
                  <a:pt x="2819" y="1195"/>
                  <a:pt x="2819" y="1195"/>
                </a:cubicBezTo>
                <a:cubicBezTo>
                  <a:pt x="2819" y="1194"/>
                  <a:pt x="2819" y="1194"/>
                  <a:pt x="2819" y="1194"/>
                </a:cubicBezTo>
                <a:cubicBezTo>
                  <a:pt x="2819" y="1195"/>
                  <a:pt x="2819" y="1195"/>
                  <a:pt x="2819" y="1195"/>
                </a:cubicBezTo>
                <a:cubicBezTo>
                  <a:pt x="2820" y="1196"/>
                  <a:pt x="2820" y="1196"/>
                  <a:pt x="2820" y="1196"/>
                </a:cubicBezTo>
                <a:cubicBezTo>
                  <a:pt x="2820" y="1198"/>
                  <a:pt x="2820" y="1198"/>
                  <a:pt x="2820" y="1198"/>
                </a:cubicBezTo>
                <a:cubicBezTo>
                  <a:pt x="2822" y="1201"/>
                  <a:pt x="2822" y="1201"/>
                  <a:pt x="2822" y="1201"/>
                </a:cubicBezTo>
                <a:cubicBezTo>
                  <a:pt x="2819" y="1199"/>
                  <a:pt x="2819" y="1199"/>
                  <a:pt x="2819" y="1199"/>
                </a:cubicBezTo>
                <a:cubicBezTo>
                  <a:pt x="2818" y="1196"/>
                  <a:pt x="2818" y="1196"/>
                  <a:pt x="2818" y="1196"/>
                </a:cubicBezTo>
                <a:cubicBezTo>
                  <a:pt x="2816" y="1195"/>
                  <a:pt x="2816" y="1195"/>
                  <a:pt x="2816" y="1195"/>
                </a:cubicBezTo>
                <a:cubicBezTo>
                  <a:pt x="2816" y="1197"/>
                  <a:pt x="2816" y="1197"/>
                  <a:pt x="2816" y="1197"/>
                </a:cubicBezTo>
                <a:cubicBezTo>
                  <a:pt x="2815" y="1198"/>
                  <a:pt x="2815" y="1198"/>
                  <a:pt x="2815" y="1198"/>
                </a:cubicBezTo>
                <a:cubicBezTo>
                  <a:pt x="2815" y="1196"/>
                  <a:pt x="2815" y="1196"/>
                  <a:pt x="2815" y="1196"/>
                </a:cubicBezTo>
                <a:cubicBezTo>
                  <a:pt x="2811" y="1194"/>
                  <a:pt x="2811" y="1194"/>
                  <a:pt x="2811" y="1194"/>
                </a:cubicBezTo>
                <a:cubicBezTo>
                  <a:pt x="2807" y="1194"/>
                  <a:pt x="2807" y="1194"/>
                  <a:pt x="2807" y="1194"/>
                </a:cubicBezTo>
                <a:cubicBezTo>
                  <a:pt x="2808" y="1195"/>
                  <a:pt x="2808" y="1195"/>
                  <a:pt x="2808" y="1195"/>
                </a:cubicBezTo>
                <a:cubicBezTo>
                  <a:pt x="2807" y="1197"/>
                  <a:pt x="2807" y="1197"/>
                  <a:pt x="2807" y="1197"/>
                </a:cubicBezTo>
                <a:cubicBezTo>
                  <a:pt x="2806" y="1196"/>
                  <a:pt x="2806" y="1196"/>
                  <a:pt x="2806" y="1196"/>
                </a:cubicBezTo>
                <a:cubicBezTo>
                  <a:pt x="2805" y="1196"/>
                  <a:pt x="2805" y="1196"/>
                  <a:pt x="2805" y="1196"/>
                </a:cubicBezTo>
                <a:cubicBezTo>
                  <a:pt x="2804" y="1197"/>
                  <a:pt x="2804" y="1197"/>
                  <a:pt x="2804" y="1197"/>
                </a:cubicBezTo>
                <a:cubicBezTo>
                  <a:pt x="2806" y="1199"/>
                  <a:pt x="2806" y="1199"/>
                  <a:pt x="2806" y="1199"/>
                </a:cubicBezTo>
                <a:cubicBezTo>
                  <a:pt x="2806" y="1200"/>
                  <a:pt x="2806" y="1200"/>
                  <a:pt x="2806" y="1200"/>
                </a:cubicBezTo>
                <a:cubicBezTo>
                  <a:pt x="2805" y="1199"/>
                  <a:pt x="2805" y="1199"/>
                  <a:pt x="2805" y="1199"/>
                </a:cubicBezTo>
                <a:cubicBezTo>
                  <a:pt x="2804" y="1199"/>
                  <a:pt x="2804" y="1199"/>
                  <a:pt x="2804" y="1199"/>
                </a:cubicBezTo>
                <a:cubicBezTo>
                  <a:pt x="2804" y="1200"/>
                  <a:pt x="2804" y="1200"/>
                  <a:pt x="2804" y="1200"/>
                </a:cubicBezTo>
                <a:cubicBezTo>
                  <a:pt x="2802" y="1201"/>
                  <a:pt x="2802" y="1201"/>
                  <a:pt x="2802" y="1201"/>
                </a:cubicBezTo>
                <a:cubicBezTo>
                  <a:pt x="2799" y="1202"/>
                  <a:pt x="2799" y="1202"/>
                  <a:pt x="2799" y="1202"/>
                </a:cubicBezTo>
                <a:cubicBezTo>
                  <a:pt x="2802" y="1201"/>
                  <a:pt x="2802" y="1201"/>
                  <a:pt x="2802" y="1201"/>
                </a:cubicBezTo>
                <a:cubicBezTo>
                  <a:pt x="2803" y="1199"/>
                  <a:pt x="2803" y="1199"/>
                  <a:pt x="2803" y="1199"/>
                </a:cubicBezTo>
                <a:cubicBezTo>
                  <a:pt x="2803" y="1196"/>
                  <a:pt x="2803" y="1196"/>
                  <a:pt x="2803" y="1196"/>
                </a:cubicBezTo>
                <a:cubicBezTo>
                  <a:pt x="2805" y="1194"/>
                  <a:pt x="2805" y="1194"/>
                  <a:pt x="2805" y="1194"/>
                </a:cubicBezTo>
                <a:cubicBezTo>
                  <a:pt x="2804" y="1192"/>
                  <a:pt x="2804" y="1192"/>
                  <a:pt x="2804" y="1192"/>
                </a:cubicBezTo>
                <a:cubicBezTo>
                  <a:pt x="2802" y="1192"/>
                  <a:pt x="2802" y="1192"/>
                  <a:pt x="2802" y="1192"/>
                </a:cubicBezTo>
                <a:cubicBezTo>
                  <a:pt x="2799" y="1187"/>
                  <a:pt x="2799" y="1187"/>
                  <a:pt x="2799" y="1187"/>
                </a:cubicBezTo>
                <a:cubicBezTo>
                  <a:pt x="2798" y="1185"/>
                  <a:pt x="2798" y="1185"/>
                  <a:pt x="2798" y="1185"/>
                </a:cubicBezTo>
                <a:cubicBezTo>
                  <a:pt x="2795" y="1184"/>
                  <a:pt x="2795" y="1184"/>
                  <a:pt x="2795" y="1184"/>
                </a:cubicBezTo>
                <a:cubicBezTo>
                  <a:pt x="2793" y="1183"/>
                  <a:pt x="2793" y="1183"/>
                  <a:pt x="2793" y="1183"/>
                </a:cubicBezTo>
                <a:cubicBezTo>
                  <a:pt x="2792" y="1183"/>
                  <a:pt x="2792" y="1183"/>
                  <a:pt x="2792" y="1183"/>
                </a:cubicBezTo>
                <a:cubicBezTo>
                  <a:pt x="2793" y="1184"/>
                  <a:pt x="2793" y="1184"/>
                  <a:pt x="2793" y="1184"/>
                </a:cubicBezTo>
                <a:cubicBezTo>
                  <a:pt x="2791" y="1185"/>
                  <a:pt x="2791" y="1185"/>
                  <a:pt x="2791" y="1185"/>
                </a:cubicBezTo>
                <a:cubicBezTo>
                  <a:pt x="2790" y="1187"/>
                  <a:pt x="2790" y="1187"/>
                  <a:pt x="2790" y="1187"/>
                </a:cubicBezTo>
                <a:cubicBezTo>
                  <a:pt x="2789" y="1187"/>
                  <a:pt x="2789" y="1187"/>
                  <a:pt x="2789" y="1187"/>
                </a:cubicBezTo>
                <a:cubicBezTo>
                  <a:pt x="2789" y="1186"/>
                  <a:pt x="2789" y="1186"/>
                  <a:pt x="2789" y="1186"/>
                </a:cubicBezTo>
                <a:cubicBezTo>
                  <a:pt x="2787" y="1186"/>
                  <a:pt x="2787" y="1186"/>
                  <a:pt x="2787" y="1186"/>
                </a:cubicBezTo>
                <a:cubicBezTo>
                  <a:pt x="2787" y="1187"/>
                  <a:pt x="2787" y="1187"/>
                  <a:pt x="2787" y="1187"/>
                </a:cubicBezTo>
                <a:cubicBezTo>
                  <a:pt x="2785" y="1184"/>
                  <a:pt x="2785" y="1184"/>
                  <a:pt x="2785" y="1184"/>
                </a:cubicBezTo>
                <a:cubicBezTo>
                  <a:pt x="2784" y="1184"/>
                  <a:pt x="2784" y="1184"/>
                  <a:pt x="2784" y="1184"/>
                </a:cubicBezTo>
                <a:cubicBezTo>
                  <a:pt x="2784" y="1186"/>
                  <a:pt x="2784" y="1186"/>
                  <a:pt x="2784" y="1186"/>
                </a:cubicBezTo>
                <a:cubicBezTo>
                  <a:pt x="2785" y="1187"/>
                  <a:pt x="2785" y="1187"/>
                  <a:pt x="2785" y="1187"/>
                </a:cubicBezTo>
                <a:cubicBezTo>
                  <a:pt x="2783" y="1188"/>
                  <a:pt x="2783" y="1188"/>
                  <a:pt x="2783" y="1188"/>
                </a:cubicBezTo>
                <a:cubicBezTo>
                  <a:pt x="2783" y="1190"/>
                  <a:pt x="2783" y="1190"/>
                  <a:pt x="2783" y="1190"/>
                </a:cubicBezTo>
                <a:cubicBezTo>
                  <a:pt x="2783" y="1191"/>
                  <a:pt x="2783" y="1191"/>
                  <a:pt x="2783" y="1191"/>
                </a:cubicBezTo>
                <a:cubicBezTo>
                  <a:pt x="2781" y="1193"/>
                  <a:pt x="2781" y="1193"/>
                  <a:pt x="2781" y="1193"/>
                </a:cubicBezTo>
                <a:cubicBezTo>
                  <a:pt x="2780" y="1191"/>
                  <a:pt x="2780" y="1191"/>
                  <a:pt x="2780" y="1191"/>
                </a:cubicBezTo>
                <a:cubicBezTo>
                  <a:pt x="2779" y="1191"/>
                  <a:pt x="2779" y="1191"/>
                  <a:pt x="2779" y="1191"/>
                </a:cubicBezTo>
                <a:cubicBezTo>
                  <a:pt x="2779" y="1190"/>
                  <a:pt x="2779" y="1190"/>
                  <a:pt x="2779" y="1190"/>
                </a:cubicBezTo>
                <a:cubicBezTo>
                  <a:pt x="2780" y="1188"/>
                  <a:pt x="2780" y="1188"/>
                  <a:pt x="2780" y="1188"/>
                </a:cubicBezTo>
                <a:cubicBezTo>
                  <a:pt x="2779" y="1188"/>
                  <a:pt x="2779" y="1188"/>
                  <a:pt x="2779" y="1188"/>
                </a:cubicBezTo>
                <a:cubicBezTo>
                  <a:pt x="2778" y="1191"/>
                  <a:pt x="2778" y="1191"/>
                  <a:pt x="2778" y="1191"/>
                </a:cubicBezTo>
                <a:cubicBezTo>
                  <a:pt x="2776" y="1191"/>
                  <a:pt x="2776" y="1191"/>
                  <a:pt x="2776" y="1191"/>
                </a:cubicBezTo>
                <a:cubicBezTo>
                  <a:pt x="2775" y="1192"/>
                  <a:pt x="2775" y="1192"/>
                  <a:pt x="2775" y="1192"/>
                </a:cubicBezTo>
                <a:cubicBezTo>
                  <a:pt x="2775" y="1194"/>
                  <a:pt x="2775" y="1194"/>
                  <a:pt x="2775" y="1194"/>
                </a:cubicBezTo>
                <a:cubicBezTo>
                  <a:pt x="2778" y="1195"/>
                  <a:pt x="2778" y="1195"/>
                  <a:pt x="2778" y="1195"/>
                </a:cubicBezTo>
                <a:cubicBezTo>
                  <a:pt x="2775" y="1198"/>
                  <a:pt x="2775" y="1198"/>
                  <a:pt x="2775" y="1198"/>
                </a:cubicBezTo>
                <a:cubicBezTo>
                  <a:pt x="2773" y="1196"/>
                  <a:pt x="2773" y="1196"/>
                  <a:pt x="2773" y="1196"/>
                </a:cubicBezTo>
                <a:cubicBezTo>
                  <a:pt x="2771" y="1198"/>
                  <a:pt x="2771" y="1198"/>
                  <a:pt x="2771" y="1198"/>
                </a:cubicBezTo>
                <a:cubicBezTo>
                  <a:pt x="2771" y="1200"/>
                  <a:pt x="2771" y="1200"/>
                  <a:pt x="2771" y="1200"/>
                </a:cubicBezTo>
                <a:cubicBezTo>
                  <a:pt x="2774" y="1200"/>
                  <a:pt x="2774" y="1200"/>
                  <a:pt x="2774" y="1200"/>
                </a:cubicBezTo>
                <a:cubicBezTo>
                  <a:pt x="2773" y="1202"/>
                  <a:pt x="2773" y="1202"/>
                  <a:pt x="2773" y="1202"/>
                </a:cubicBezTo>
                <a:cubicBezTo>
                  <a:pt x="2772" y="1202"/>
                  <a:pt x="2772" y="1202"/>
                  <a:pt x="2772" y="1202"/>
                </a:cubicBezTo>
                <a:cubicBezTo>
                  <a:pt x="2770" y="1199"/>
                  <a:pt x="2770" y="1199"/>
                  <a:pt x="2770" y="1199"/>
                </a:cubicBezTo>
                <a:cubicBezTo>
                  <a:pt x="2768" y="1201"/>
                  <a:pt x="2768" y="1201"/>
                  <a:pt x="2768" y="1201"/>
                </a:cubicBezTo>
                <a:cubicBezTo>
                  <a:pt x="2766" y="1202"/>
                  <a:pt x="2766" y="1202"/>
                  <a:pt x="2766" y="1202"/>
                </a:cubicBezTo>
                <a:cubicBezTo>
                  <a:pt x="2766" y="1203"/>
                  <a:pt x="2766" y="1203"/>
                  <a:pt x="2766" y="1203"/>
                </a:cubicBezTo>
                <a:cubicBezTo>
                  <a:pt x="2767" y="1205"/>
                  <a:pt x="2767" y="1205"/>
                  <a:pt x="2767" y="1205"/>
                </a:cubicBezTo>
                <a:cubicBezTo>
                  <a:pt x="2767" y="1206"/>
                  <a:pt x="2767" y="1206"/>
                  <a:pt x="2767" y="1206"/>
                </a:cubicBezTo>
                <a:cubicBezTo>
                  <a:pt x="2768" y="1205"/>
                  <a:pt x="2768" y="1205"/>
                  <a:pt x="2768" y="1205"/>
                </a:cubicBezTo>
                <a:cubicBezTo>
                  <a:pt x="2767" y="1207"/>
                  <a:pt x="2767" y="1207"/>
                  <a:pt x="2767" y="1207"/>
                </a:cubicBezTo>
                <a:cubicBezTo>
                  <a:pt x="2768" y="1209"/>
                  <a:pt x="2768" y="1209"/>
                  <a:pt x="2768" y="1209"/>
                </a:cubicBezTo>
                <a:cubicBezTo>
                  <a:pt x="2766" y="1210"/>
                  <a:pt x="2766" y="1210"/>
                  <a:pt x="2766" y="1210"/>
                </a:cubicBezTo>
                <a:cubicBezTo>
                  <a:pt x="2765" y="1211"/>
                  <a:pt x="2765" y="1211"/>
                  <a:pt x="2765" y="1211"/>
                </a:cubicBezTo>
                <a:cubicBezTo>
                  <a:pt x="2768" y="1212"/>
                  <a:pt x="2768" y="1212"/>
                  <a:pt x="2768" y="1212"/>
                </a:cubicBezTo>
                <a:cubicBezTo>
                  <a:pt x="2766" y="1213"/>
                  <a:pt x="2766" y="1213"/>
                  <a:pt x="2766" y="1213"/>
                </a:cubicBezTo>
                <a:cubicBezTo>
                  <a:pt x="2766" y="1214"/>
                  <a:pt x="2766" y="1214"/>
                  <a:pt x="2766" y="1214"/>
                </a:cubicBezTo>
                <a:cubicBezTo>
                  <a:pt x="2764" y="1213"/>
                  <a:pt x="2764" y="1213"/>
                  <a:pt x="2764" y="1213"/>
                </a:cubicBezTo>
                <a:cubicBezTo>
                  <a:pt x="2763" y="1212"/>
                  <a:pt x="2763" y="1212"/>
                  <a:pt x="2763" y="1212"/>
                </a:cubicBezTo>
                <a:cubicBezTo>
                  <a:pt x="2761" y="1211"/>
                  <a:pt x="2761" y="1211"/>
                  <a:pt x="2761" y="1211"/>
                </a:cubicBezTo>
                <a:cubicBezTo>
                  <a:pt x="2760" y="1212"/>
                  <a:pt x="2760" y="1212"/>
                  <a:pt x="2760" y="1212"/>
                </a:cubicBezTo>
                <a:cubicBezTo>
                  <a:pt x="2759" y="1211"/>
                  <a:pt x="2759" y="1211"/>
                  <a:pt x="2759" y="1211"/>
                </a:cubicBezTo>
                <a:cubicBezTo>
                  <a:pt x="2757" y="1209"/>
                  <a:pt x="2757" y="1209"/>
                  <a:pt x="2757" y="1209"/>
                </a:cubicBezTo>
                <a:cubicBezTo>
                  <a:pt x="2756" y="1211"/>
                  <a:pt x="2756" y="1211"/>
                  <a:pt x="2756" y="1211"/>
                </a:cubicBezTo>
                <a:cubicBezTo>
                  <a:pt x="2758" y="1212"/>
                  <a:pt x="2758" y="1212"/>
                  <a:pt x="2758" y="1212"/>
                </a:cubicBezTo>
                <a:cubicBezTo>
                  <a:pt x="2757" y="1213"/>
                  <a:pt x="2757" y="1213"/>
                  <a:pt x="2757" y="1213"/>
                </a:cubicBezTo>
                <a:cubicBezTo>
                  <a:pt x="2756" y="1215"/>
                  <a:pt x="2756" y="1215"/>
                  <a:pt x="2756" y="1215"/>
                </a:cubicBezTo>
                <a:cubicBezTo>
                  <a:pt x="2758" y="1217"/>
                  <a:pt x="2758" y="1217"/>
                  <a:pt x="2758" y="1217"/>
                </a:cubicBezTo>
                <a:cubicBezTo>
                  <a:pt x="2760" y="1217"/>
                  <a:pt x="2760" y="1217"/>
                  <a:pt x="2760" y="1217"/>
                </a:cubicBezTo>
                <a:cubicBezTo>
                  <a:pt x="2759" y="1218"/>
                  <a:pt x="2759" y="1218"/>
                  <a:pt x="2759" y="1218"/>
                </a:cubicBezTo>
                <a:cubicBezTo>
                  <a:pt x="2759" y="1220"/>
                  <a:pt x="2759" y="1220"/>
                  <a:pt x="2759" y="1220"/>
                </a:cubicBezTo>
                <a:cubicBezTo>
                  <a:pt x="2759" y="1219"/>
                  <a:pt x="2759" y="1219"/>
                  <a:pt x="2759" y="1219"/>
                </a:cubicBezTo>
                <a:cubicBezTo>
                  <a:pt x="2757" y="1219"/>
                  <a:pt x="2757" y="1219"/>
                  <a:pt x="2757" y="1219"/>
                </a:cubicBezTo>
                <a:cubicBezTo>
                  <a:pt x="2758" y="1221"/>
                  <a:pt x="2758" y="1221"/>
                  <a:pt x="2758" y="1221"/>
                </a:cubicBezTo>
                <a:cubicBezTo>
                  <a:pt x="2757" y="1224"/>
                  <a:pt x="2757" y="1224"/>
                  <a:pt x="2757" y="1224"/>
                </a:cubicBezTo>
                <a:cubicBezTo>
                  <a:pt x="2757" y="1226"/>
                  <a:pt x="2757" y="1226"/>
                  <a:pt x="2757" y="1226"/>
                </a:cubicBezTo>
                <a:cubicBezTo>
                  <a:pt x="2753" y="1219"/>
                  <a:pt x="2753" y="1219"/>
                  <a:pt x="2753" y="1219"/>
                </a:cubicBezTo>
                <a:cubicBezTo>
                  <a:pt x="2751" y="1215"/>
                  <a:pt x="2751" y="1215"/>
                  <a:pt x="2751" y="1215"/>
                </a:cubicBezTo>
                <a:cubicBezTo>
                  <a:pt x="2750" y="1214"/>
                  <a:pt x="2750" y="1214"/>
                  <a:pt x="2750" y="1214"/>
                </a:cubicBezTo>
                <a:cubicBezTo>
                  <a:pt x="2751" y="1211"/>
                  <a:pt x="2751" y="1211"/>
                  <a:pt x="2751" y="1211"/>
                </a:cubicBezTo>
                <a:cubicBezTo>
                  <a:pt x="2750" y="1212"/>
                  <a:pt x="2750" y="1212"/>
                  <a:pt x="2750" y="1212"/>
                </a:cubicBezTo>
                <a:cubicBezTo>
                  <a:pt x="2748" y="1214"/>
                  <a:pt x="2748" y="1214"/>
                  <a:pt x="2748" y="1214"/>
                </a:cubicBezTo>
                <a:cubicBezTo>
                  <a:pt x="2747" y="1217"/>
                  <a:pt x="2747" y="1217"/>
                  <a:pt x="2747" y="1217"/>
                </a:cubicBezTo>
                <a:cubicBezTo>
                  <a:pt x="2746" y="1217"/>
                  <a:pt x="2746" y="1217"/>
                  <a:pt x="2746" y="1217"/>
                </a:cubicBezTo>
                <a:cubicBezTo>
                  <a:pt x="2745" y="1218"/>
                  <a:pt x="2745" y="1218"/>
                  <a:pt x="2745" y="1218"/>
                </a:cubicBezTo>
                <a:cubicBezTo>
                  <a:pt x="2743" y="1218"/>
                  <a:pt x="2743" y="1218"/>
                  <a:pt x="2743" y="1218"/>
                </a:cubicBezTo>
                <a:cubicBezTo>
                  <a:pt x="2742" y="1219"/>
                  <a:pt x="2742" y="1219"/>
                  <a:pt x="2742" y="1219"/>
                </a:cubicBezTo>
                <a:cubicBezTo>
                  <a:pt x="2741" y="1221"/>
                  <a:pt x="2741" y="1221"/>
                  <a:pt x="2741" y="1221"/>
                </a:cubicBezTo>
                <a:cubicBezTo>
                  <a:pt x="2741" y="1224"/>
                  <a:pt x="2741" y="1224"/>
                  <a:pt x="2741" y="1224"/>
                </a:cubicBezTo>
                <a:cubicBezTo>
                  <a:pt x="2741" y="1229"/>
                  <a:pt x="2741" y="1229"/>
                  <a:pt x="2741" y="1229"/>
                </a:cubicBezTo>
                <a:cubicBezTo>
                  <a:pt x="2742" y="1229"/>
                  <a:pt x="2742" y="1229"/>
                  <a:pt x="2742" y="1229"/>
                </a:cubicBezTo>
                <a:cubicBezTo>
                  <a:pt x="2742" y="1231"/>
                  <a:pt x="2742" y="1231"/>
                  <a:pt x="2742" y="1231"/>
                </a:cubicBezTo>
                <a:cubicBezTo>
                  <a:pt x="2740" y="1232"/>
                  <a:pt x="2740" y="1232"/>
                  <a:pt x="2740" y="1232"/>
                </a:cubicBezTo>
                <a:cubicBezTo>
                  <a:pt x="2739" y="1234"/>
                  <a:pt x="2739" y="1234"/>
                  <a:pt x="2739" y="1234"/>
                </a:cubicBezTo>
                <a:cubicBezTo>
                  <a:pt x="2736" y="1235"/>
                  <a:pt x="2736" y="1235"/>
                  <a:pt x="2736" y="1235"/>
                </a:cubicBezTo>
                <a:cubicBezTo>
                  <a:pt x="2737" y="1236"/>
                  <a:pt x="2737" y="1236"/>
                  <a:pt x="2737" y="1236"/>
                </a:cubicBezTo>
                <a:cubicBezTo>
                  <a:pt x="2734" y="1238"/>
                  <a:pt x="2734" y="1238"/>
                  <a:pt x="2734" y="1238"/>
                </a:cubicBezTo>
                <a:cubicBezTo>
                  <a:pt x="2734" y="1240"/>
                  <a:pt x="2734" y="1240"/>
                  <a:pt x="2734" y="1240"/>
                </a:cubicBezTo>
                <a:cubicBezTo>
                  <a:pt x="2733" y="1241"/>
                  <a:pt x="2733" y="1241"/>
                  <a:pt x="2733" y="1241"/>
                </a:cubicBezTo>
                <a:cubicBezTo>
                  <a:pt x="2730" y="1246"/>
                  <a:pt x="2730" y="1246"/>
                  <a:pt x="2730" y="1246"/>
                </a:cubicBezTo>
                <a:cubicBezTo>
                  <a:pt x="2724" y="1249"/>
                  <a:pt x="2724" y="1249"/>
                  <a:pt x="2724" y="1249"/>
                </a:cubicBezTo>
                <a:cubicBezTo>
                  <a:pt x="2719" y="1250"/>
                  <a:pt x="2719" y="1250"/>
                  <a:pt x="2719" y="1250"/>
                </a:cubicBezTo>
                <a:cubicBezTo>
                  <a:pt x="2716" y="1251"/>
                  <a:pt x="2716" y="1251"/>
                  <a:pt x="2716" y="1251"/>
                </a:cubicBezTo>
                <a:cubicBezTo>
                  <a:pt x="2713" y="1251"/>
                  <a:pt x="2713" y="1251"/>
                  <a:pt x="2713" y="1251"/>
                </a:cubicBezTo>
                <a:cubicBezTo>
                  <a:pt x="2711" y="1251"/>
                  <a:pt x="2711" y="1251"/>
                  <a:pt x="2711" y="1251"/>
                </a:cubicBezTo>
                <a:cubicBezTo>
                  <a:pt x="2708" y="1251"/>
                  <a:pt x="2708" y="1251"/>
                  <a:pt x="2708" y="1251"/>
                </a:cubicBezTo>
                <a:cubicBezTo>
                  <a:pt x="2705" y="1252"/>
                  <a:pt x="2705" y="1252"/>
                  <a:pt x="2705" y="1252"/>
                </a:cubicBezTo>
                <a:cubicBezTo>
                  <a:pt x="2705" y="1254"/>
                  <a:pt x="2705" y="1254"/>
                  <a:pt x="2705" y="1254"/>
                </a:cubicBezTo>
                <a:cubicBezTo>
                  <a:pt x="2703" y="1255"/>
                  <a:pt x="2703" y="1255"/>
                  <a:pt x="2703" y="1255"/>
                </a:cubicBezTo>
                <a:cubicBezTo>
                  <a:pt x="2696" y="1255"/>
                  <a:pt x="2696" y="1255"/>
                  <a:pt x="2696" y="1255"/>
                </a:cubicBezTo>
                <a:cubicBezTo>
                  <a:pt x="2695" y="1256"/>
                  <a:pt x="2695" y="1256"/>
                  <a:pt x="2695" y="1256"/>
                </a:cubicBezTo>
                <a:cubicBezTo>
                  <a:pt x="2694" y="1257"/>
                  <a:pt x="2694" y="1257"/>
                  <a:pt x="2694" y="1257"/>
                </a:cubicBezTo>
                <a:cubicBezTo>
                  <a:pt x="2690" y="1259"/>
                  <a:pt x="2690" y="1259"/>
                  <a:pt x="2690" y="1259"/>
                </a:cubicBezTo>
                <a:cubicBezTo>
                  <a:pt x="2687" y="1259"/>
                  <a:pt x="2687" y="1259"/>
                  <a:pt x="2687" y="1259"/>
                </a:cubicBezTo>
                <a:cubicBezTo>
                  <a:pt x="2685" y="1258"/>
                  <a:pt x="2685" y="1258"/>
                  <a:pt x="2685" y="1258"/>
                </a:cubicBezTo>
                <a:cubicBezTo>
                  <a:pt x="2684" y="1259"/>
                  <a:pt x="2684" y="1259"/>
                  <a:pt x="2684" y="1259"/>
                </a:cubicBezTo>
                <a:cubicBezTo>
                  <a:pt x="2683" y="1257"/>
                  <a:pt x="2683" y="1257"/>
                  <a:pt x="2683" y="1257"/>
                </a:cubicBezTo>
                <a:cubicBezTo>
                  <a:pt x="2681" y="1258"/>
                  <a:pt x="2681" y="1258"/>
                  <a:pt x="2681" y="1258"/>
                </a:cubicBezTo>
                <a:cubicBezTo>
                  <a:pt x="2680" y="1261"/>
                  <a:pt x="2680" y="1261"/>
                  <a:pt x="2680" y="1261"/>
                </a:cubicBezTo>
                <a:cubicBezTo>
                  <a:pt x="2675" y="1261"/>
                  <a:pt x="2675" y="1261"/>
                  <a:pt x="2675" y="1261"/>
                </a:cubicBezTo>
                <a:cubicBezTo>
                  <a:pt x="2675" y="1262"/>
                  <a:pt x="2675" y="1262"/>
                  <a:pt x="2675" y="1262"/>
                </a:cubicBezTo>
                <a:cubicBezTo>
                  <a:pt x="2674" y="1262"/>
                  <a:pt x="2674" y="1262"/>
                  <a:pt x="2674" y="1262"/>
                </a:cubicBezTo>
                <a:cubicBezTo>
                  <a:pt x="2670" y="1265"/>
                  <a:pt x="2670" y="1265"/>
                  <a:pt x="2670" y="1265"/>
                </a:cubicBezTo>
                <a:cubicBezTo>
                  <a:pt x="2666" y="1267"/>
                  <a:pt x="2666" y="1267"/>
                  <a:pt x="2666" y="1267"/>
                </a:cubicBezTo>
                <a:cubicBezTo>
                  <a:pt x="2660" y="1269"/>
                  <a:pt x="2660" y="1269"/>
                  <a:pt x="2660" y="1269"/>
                </a:cubicBezTo>
                <a:cubicBezTo>
                  <a:pt x="2658" y="1273"/>
                  <a:pt x="2658" y="1273"/>
                  <a:pt x="2658" y="1273"/>
                </a:cubicBezTo>
                <a:cubicBezTo>
                  <a:pt x="2658" y="1276"/>
                  <a:pt x="2658" y="1276"/>
                  <a:pt x="2658" y="1276"/>
                </a:cubicBezTo>
                <a:cubicBezTo>
                  <a:pt x="2655" y="1278"/>
                  <a:pt x="2655" y="1278"/>
                  <a:pt x="2655" y="1278"/>
                </a:cubicBezTo>
                <a:cubicBezTo>
                  <a:pt x="2654" y="1277"/>
                  <a:pt x="2654" y="1277"/>
                  <a:pt x="2654" y="1277"/>
                </a:cubicBezTo>
                <a:cubicBezTo>
                  <a:pt x="2655" y="1276"/>
                  <a:pt x="2655" y="1276"/>
                  <a:pt x="2655" y="1276"/>
                </a:cubicBezTo>
                <a:cubicBezTo>
                  <a:pt x="2654" y="1274"/>
                  <a:pt x="2654" y="1274"/>
                  <a:pt x="2654" y="1274"/>
                </a:cubicBezTo>
                <a:cubicBezTo>
                  <a:pt x="2655" y="1272"/>
                  <a:pt x="2655" y="1272"/>
                  <a:pt x="2655" y="1272"/>
                </a:cubicBezTo>
                <a:cubicBezTo>
                  <a:pt x="2655" y="1270"/>
                  <a:pt x="2655" y="1270"/>
                  <a:pt x="2655" y="1270"/>
                </a:cubicBezTo>
                <a:cubicBezTo>
                  <a:pt x="2652" y="1272"/>
                  <a:pt x="2652" y="1272"/>
                  <a:pt x="2652" y="1272"/>
                </a:cubicBezTo>
                <a:cubicBezTo>
                  <a:pt x="2651" y="1275"/>
                  <a:pt x="2651" y="1275"/>
                  <a:pt x="2651" y="1275"/>
                </a:cubicBezTo>
                <a:cubicBezTo>
                  <a:pt x="2649" y="1280"/>
                  <a:pt x="2649" y="1280"/>
                  <a:pt x="2649" y="1280"/>
                </a:cubicBezTo>
                <a:cubicBezTo>
                  <a:pt x="2651" y="1283"/>
                  <a:pt x="2651" y="1283"/>
                  <a:pt x="2651" y="1283"/>
                </a:cubicBezTo>
                <a:cubicBezTo>
                  <a:pt x="2649" y="1285"/>
                  <a:pt x="2649" y="1285"/>
                  <a:pt x="2649" y="1285"/>
                </a:cubicBezTo>
                <a:cubicBezTo>
                  <a:pt x="2650" y="1290"/>
                  <a:pt x="2650" y="1290"/>
                  <a:pt x="2650" y="1290"/>
                </a:cubicBezTo>
                <a:cubicBezTo>
                  <a:pt x="2646" y="1295"/>
                  <a:pt x="2646" y="1295"/>
                  <a:pt x="2646" y="1295"/>
                </a:cubicBezTo>
                <a:cubicBezTo>
                  <a:pt x="2644" y="1301"/>
                  <a:pt x="2644" y="1301"/>
                  <a:pt x="2644" y="1301"/>
                </a:cubicBezTo>
                <a:cubicBezTo>
                  <a:pt x="2645" y="1305"/>
                  <a:pt x="2645" y="1305"/>
                  <a:pt x="2645" y="1305"/>
                </a:cubicBezTo>
                <a:cubicBezTo>
                  <a:pt x="2645" y="1310"/>
                  <a:pt x="2645" y="1310"/>
                  <a:pt x="2645" y="1310"/>
                </a:cubicBezTo>
                <a:cubicBezTo>
                  <a:pt x="2648" y="1316"/>
                  <a:pt x="2648" y="1316"/>
                  <a:pt x="2648" y="1316"/>
                </a:cubicBezTo>
                <a:cubicBezTo>
                  <a:pt x="2648" y="1318"/>
                  <a:pt x="2648" y="1318"/>
                  <a:pt x="2648" y="1318"/>
                </a:cubicBezTo>
                <a:cubicBezTo>
                  <a:pt x="2650" y="1320"/>
                  <a:pt x="2650" y="1320"/>
                  <a:pt x="2650" y="1320"/>
                </a:cubicBezTo>
                <a:cubicBezTo>
                  <a:pt x="2649" y="1323"/>
                  <a:pt x="2649" y="1323"/>
                  <a:pt x="2649" y="1323"/>
                </a:cubicBezTo>
                <a:cubicBezTo>
                  <a:pt x="2649" y="1325"/>
                  <a:pt x="2649" y="1325"/>
                  <a:pt x="2649" y="1325"/>
                </a:cubicBezTo>
                <a:cubicBezTo>
                  <a:pt x="2647" y="1326"/>
                  <a:pt x="2647" y="1326"/>
                  <a:pt x="2647" y="1326"/>
                </a:cubicBezTo>
                <a:cubicBezTo>
                  <a:pt x="2646" y="1324"/>
                  <a:pt x="2646" y="1324"/>
                  <a:pt x="2646" y="1324"/>
                </a:cubicBezTo>
                <a:cubicBezTo>
                  <a:pt x="2646" y="1321"/>
                  <a:pt x="2646" y="1321"/>
                  <a:pt x="2646" y="1321"/>
                </a:cubicBezTo>
                <a:cubicBezTo>
                  <a:pt x="2645" y="1323"/>
                  <a:pt x="2645" y="1323"/>
                  <a:pt x="2645" y="1323"/>
                </a:cubicBezTo>
                <a:cubicBezTo>
                  <a:pt x="2644" y="1322"/>
                  <a:pt x="2644" y="1322"/>
                  <a:pt x="2644" y="1322"/>
                </a:cubicBezTo>
                <a:cubicBezTo>
                  <a:pt x="2644" y="1319"/>
                  <a:pt x="2644" y="1319"/>
                  <a:pt x="2644" y="1319"/>
                </a:cubicBezTo>
                <a:cubicBezTo>
                  <a:pt x="2642" y="1315"/>
                  <a:pt x="2642" y="1315"/>
                  <a:pt x="2642" y="1315"/>
                </a:cubicBezTo>
                <a:cubicBezTo>
                  <a:pt x="2641" y="1317"/>
                  <a:pt x="2641" y="1317"/>
                  <a:pt x="2641" y="1317"/>
                </a:cubicBezTo>
                <a:cubicBezTo>
                  <a:pt x="2641" y="1321"/>
                  <a:pt x="2641" y="1321"/>
                  <a:pt x="2641" y="1321"/>
                </a:cubicBezTo>
                <a:cubicBezTo>
                  <a:pt x="2644" y="1324"/>
                  <a:pt x="2644" y="1324"/>
                  <a:pt x="2644" y="1324"/>
                </a:cubicBezTo>
                <a:cubicBezTo>
                  <a:pt x="2646" y="1328"/>
                  <a:pt x="2646" y="1328"/>
                  <a:pt x="2646" y="1328"/>
                </a:cubicBezTo>
                <a:cubicBezTo>
                  <a:pt x="2643" y="1328"/>
                  <a:pt x="2643" y="1328"/>
                  <a:pt x="2643" y="1328"/>
                </a:cubicBezTo>
                <a:cubicBezTo>
                  <a:pt x="2641" y="1325"/>
                  <a:pt x="2641" y="1325"/>
                  <a:pt x="2641" y="1325"/>
                </a:cubicBezTo>
                <a:cubicBezTo>
                  <a:pt x="2640" y="1322"/>
                  <a:pt x="2640" y="1322"/>
                  <a:pt x="2640" y="1322"/>
                </a:cubicBezTo>
                <a:cubicBezTo>
                  <a:pt x="2640" y="1323"/>
                  <a:pt x="2640" y="1323"/>
                  <a:pt x="2640" y="1323"/>
                </a:cubicBezTo>
                <a:cubicBezTo>
                  <a:pt x="2638" y="1324"/>
                  <a:pt x="2638" y="1324"/>
                  <a:pt x="2638" y="1324"/>
                </a:cubicBezTo>
                <a:cubicBezTo>
                  <a:pt x="2640" y="1327"/>
                  <a:pt x="2640" y="1327"/>
                  <a:pt x="2640" y="1327"/>
                </a:cubicBezTo>
                <a:cubicBezTo>
                  <a:pt x="2644" y="1331"/>
                  <a:pt x="2644" y="1331"/>
                  <a:pt x="2644" y="1331"/>
                </a:cubicBezTo>
                <a:cubicBezTo>
                  <a:pt x="2646" y="1337"/>
                  <a:pt x="2646" y="1337"/>
                  <a:pt x="2646" y="1337"/>
                </a:cubicBezTo>
                <a:cubicBezTo>
                  <a:pt x="2645" y="1347"/>
                  <a:pt x="2645" y="1347"/>
                  <a:pt x="2645" y="1347"/>
                </a:cubicBezTo>
                <a:cubicBezTo>
                  <a:pt x="2647" y="1349"/>
                  <a:pt x="2647" y="1349"/>
                  <a:pt x="2647" y="1349"/>
                </a:cubicBezTo>
                <a:cubicBezTo>
                  <a:pt x="2648" y="1355"/>
                  <a:pt x="2648" y="1355"/>
                  <a:pt x="2648" y="1355"/>
                </a:cubicBezTo>
                <a:cubicBezTo>
                  <a:pt x="2651" y="1363"/>
                  <a:pt x="2651" y="1363"/>
                  <a:pt x="2651" y="1363"/>
                </a:cubicBezTo>
                <a:cubicBezTo>
                  <a:pt x="2650" y="1365"/>
                  <a:pt x="2650" y="1365"/>
                  <a:pt x="2650" y="1365"/>
                </a:cubicBezTo>
                <a:cubicBezTo>
                  <a:pt x="2650" y="1377"/>
                  <a:pt x="2650" y="1377"/>
                  <a:pt x="2650" y="1377"/>
                </a:cubicBezTo>
                <a:cubicBezTo>
                  <a:pt x="2650" y="1378"/>
                  <a:pt x="2650" y="1378"/>
                  <a:pt x="2650" y="1378"/>
                </a:cubicBezTo>
                <a:cubicBezTo>
                  <a:pt x="2651" y="1381"/>
                  <a:pt x="2651" y="1381"/>
                  <a:pt x="2651" y="1381"/>
                </a:cubicBezTo>
                <a:cubicBezTo>
                  <a:pt x="2651" y="1385"/>
                  <a:pt x="2651" y="1385"/>
                  <a:pt x="2651" y="1385"/>
                </a:cubicBezTo>
                <a:cubicBezTo>
                  <a:pt x="2653" y="1390"/>
                  <a:pt x="2653" y="1390"/>
                  <a:pt x="2653" y="1390"/>
                </a:cubicBezTo>
                <a:cubicBezTo>
                  <a:pt x="2653" y="1392"/>
                  <a:pt x="2653" y="1392"/>
                  <a:pt x="2653" y="1392"/>
                </a:cubicBezTo>
                <a:cubicBezTo>
                  <a:pt x="2651" y="1394"/>
                  <a:pt x="2651" y="1394"/>
                  <a:pt x="2651" y="1394"/>
                </a:cubicBezTo>
                <a:cubicBezTo>
                  <a:pt x="2652" y="1395"/>
                  <a:pt x="2652" y="1395"/>
                  <a:pt x="2652" y="1395"/>
                </a:cubicBezTo>
                <a:cubicBezTo>
                  <a:pt x="2651" y="1397"/>
                  <a:pt x="2651" y="1397"/>
                  <a:pt x="2651" y="1397"/>
                </a:cubicBezTo>
                <a:cubicBezTo>
                  <a:pt x="2651" y="1402"/>
                  <a:pt x="2651" y="1402"/>
                  <a:pt x="2651" y="1402"/>
                </a:cubicBezTo>
                <a:cubicBezTo>
                  <a:pt x="2649" y="1403"/>
                  <a:pt x="2649" y="1403"/>
                  <a:pt x="2649" y="1403"/>
                </a:cubicBezTo>
                <a:cubicBezTo>
                  <a:pt x="2650" y="1405"/>
                  <a:pt x="2650" y="1405"/>
                  <a:pt x="2650" y="1405"/>
                </a:cubicBezTo>
                <a:cubicBezTo>
                  <a:pt x="2649" y="1407"/>
                  <a:pt x="2649" y="1407"/>
                  <a:pt x="2649" y="1407"/>
                </a:cubicBezTo>
                <a:cubicBezTo>
                  <a:pt x="2647" y="1409"/>
                  <a:pt x="2647" y="1409"/>
                  <a:pt x="2647" y="1409"/>
                </a:cubicBezTo>
                <a:cubicBezTo>
                  <a:pt x="2648" y="1411"/>
                  <a:pt x="2648" y="1411"/>
                  <a:pt x="2648" y="1411"/>
                </a:cubicBezTo>
                <a:cubicBezTo>
                  <a:pt x="2645" y="1414"/>
                  <a:pt x="2645" y="1414"/>
                  <a:pt x="2645" y="1414"/>
                </a:cubicBezTo>
                <a:cubicBezTo>
                  <a:pt x="2643" y="1413"/>
                  <a:pt x="2643" y="1413"/>
                  <a:pt x="2643" y="1413"/>
                </a:cubicBezTo>
                <a:cubicBezTo>
                  <a:pt x="2641" y="1416"/>
                  <a:pt x="2641" y="1416"/>
                  <a:pt x="2641" y="1416"/>
                </a:cubicBezTo>
                <a:cubicBezTo>
                  <a:pt x="2641" y="1423"/>
                  <a:pt x="2641" y="1423"/>
                  <a:pt x="2641" y="1423"/>
                </a:cubicBezTo>
                <a:cubicBezTo>
                  <a:pt x="2642" y="1424"/>
                  <a:pt x="2642" y="1424"/>
                  <a:pt x="2642" y="1424"/>
                </a:cubicBezTo>
                <a:cubicBezTo>
                  <a:pt x="2644" y="1424"/>
                  <a:pt x="2644" y="1424"/>
                  <a:pt x="2644" y="1424"/>
                </a:cubicBezTo>
                <a:cubicBezTo>
                  <a:pt x="2648" y="1428"/>
                  <a:pt x="2648" y="1428"/>
                  <a:pt x="2648" y="1428"/>
                </a:cubicBezTo>
                <a:cubicBezTo>
                  <a:pt x="2648" y="1430"/>
                  <a:pt x="2648" y="1430"/>
                  <a:pt x="2648" y="1430"/>
                </a:cubicBezTo>
                <a:cubicBezTo>
                  <a:pt x="2649" y="1431"/>
                  <a:pt x="2649" y="1431"/>
                  <a:pt x="2649" y="1431"/>
                </a:cubicBezTo>
                <a:cubicBezTo>
                  <a:pt x="2651" y="1431"/>
                  <a:pt x="2651" y="1431"/>
                  <a:pt x="2651" y="1431"/>
                </a:cubicBezTo>
                <a:cubicBezTo>
                  <a:pt x="2652" y="1432"/>
                  <a:pt x="2652" y="1432"/>
                  <a:pt x="2652" y="1432"/>
                </a:cubicBezTo>
                <a:cubicBezTo>
                  <a:pt x="2655" y="1433"/>
                  <a:pt x="2655" y="1433"/>
                  <a:pt x="2655" y="1433"/>
                </a:cubicBezTo>
                <a:cubicBezTo>
                  <a:pt x="2656" y="1433"/>
                  <a:pt x="2656" y="1433"/>
                  <a:pt x="2656" y="1433"/>
                </a:cubicBezTo>
                <a:cubicBezTo>
                  <a:pt x="2656" y="1434"/>
                  <a:pt x="2656" y="1434"/>
                  <a:pt x="2656" y="1434"/>
                </a:cubicBezTo>
                <a:cubicBezTo>
                  <a:pt x="2659" y="1434"/>
                  <a:pt x="2659" y="1434"/>
                  <a:pt x="2659" y="1434"/>
                </a:cubicBezTo>
                <a:cubicBezTo>
                  <a:pt x="2661" y="1433"/>
                  <a:pt x="2661" y="1433"/>
                  <a:pt x="2661" y="1433"/>
                </a:cubicBezTo>
                <a:cubicBezTo>
                  <a:pt x="2662" y="1435"/>
                  <a:pt x="2662" y="1435"/>
                  <a:pt x="2662" y="1435"/>
                </a:cubicBezTo>
                <a:cubicBezTo>
                  <a:pt x="2663" y="1434"/>
                  <a:pt x="2663" y="1434"/>
                  <a:pt x="2663" y="1434"/>
                </a:cubicBezTo>
                <a:cubicBezTo>
                  <a:pt x="2664" y="1434"/>
                  <a:pt x="2664" y="1434"/>
                  <a:pt x="2664" y="1434"/>
                </a:cubicBezTo>
                <a:cubicBezTo>
                  <a:pt x="2667" y="1434"/>
                  <a:pt x="2667" y="1434"/>
                  <a:pt x="2667" y="1434"/>
                </a:cubicBezTo>
                <a:cubicBezTo>
                  <a:pt x="2669" y="1434"/>
                  <a:pt x="2669" y="1434"/>
                  <a:pt x="2669" y="1434"/>
                </a:cubicBezTo>
                <a:cubicBezTo>
                  <a:pt x="2669" y="1432"/>
                  <a:pt x="2669" y="1432"/>
                  <a:pt x="2669" y="1432"/>
                </a:cubicBezTo>
                <a:cubicBezTo>
                  <a:pt x="2671" y="1432"/>
                  <a:pt x="2671" y="1432"/>
                  <a:pt x="2671" y="1432"/>
                </a:cubicBezTo>
                <a:cubicBezTo>
                  <a:pt x="2673" y="1429"/>
                  <a:pt x="2673" y="1429"/>
                  <a:pt x="2673" y="1429"/>
                </a:cubicBezTo>
                <a:cubicBezTo>
                  <a:pt x="2676" y="1430"/>
                  <a:pt x="2676" y="1430"/>
                  <a:pt x="2676" y="1430"/>
                </a:cubicBezTo>
                <a:cubicBezTo>
                  <a:pt x="2676" y="1428"/>
                  <a:pt x="2676" y="1428"/>
                  <a:pt x="2676" y="1428"/>
                </a:cubicBezTo>
                <a:cubicBezTo>
                  <a:pt x="2678" y="1427"/>
                  <a:pt x="2678" y="1427"/>
                  <a:pt x="2678" y="1427"/>
                </a:cubicBezTo>
                <a:cubicBezTo>
                  <a:pt x="2679" y="1427"/>
                  <a:pt x="2679" y="1427"/>
                  <a:pt x="2679" y="1427"/>
                </a:cubicBezTo>
                <a:cubicBezTo>
                  <a:pt x="2681" y="1429"/>
                  <a:pt x="2681" y="1429"/>
                  <a:pt x="2681" y="1429"/>
                </a:cubicBezTo>
                <a:cubicBezTo>
                  <a:pt x="2682" y="1426"/>
                  <a:pt x="2682" y="1426"/>
                  <a:pt x="2682" y="1426"/>
                </a:cubicBezTo>
                <a:cubicBezTo>
                  <a:pt x="2683" y="1427"/>
                  <a:pt x="2683" y="1427"/>
                  <a:pt x="2683" y="1427"/>
                </a:cubicBezTo>
                <a:cubicBezTo>
                  <a:pt x="2684" y="1426"/>
                  <a:pt x="2684" y="1426"/>
                  <a:pt x="2684" y="1426"/>
                </a:cubicBezTo>
                <a:cubicBezTo>
                  <a:pt x="2685" y="1424"/>
                  <a:pt x="2685" y="1424"/>
                  <a:pt x="2685" y="1424"/>
                </a:cubicBezTo>
                <a:cubicBezTo>
                  <a:pt x="2690" y="1420"/>
                  <a:pt x="2690" y="1420"/>
                  <a:pt x="2690" y="1420"/>
                </a:cubicBezTo>
                <a:cubicBezTo>
                  <a:pt x="2692" y="1421"/>
                  <a:pt x="2692" y="1421"/>
                  <a:pt x="2692" y="1421"/>
                </a:cubicBezTo>
                <a:cubicBezTo>
                  <a:pt x="2694" y="1421"/>
                  <a:pt x="2694" y="1421"/>
                  <a:pt x="2694" y="1421"/>
                </a:cubicBezTo>
                <a:cubicBezTo>
                  <a:pt x="2696" y="1420"/>
                  <a:pt x="2696" y="1420"/>
                  <a:pt x="2696" y="1420"/>
                </a:cubicBezTo>
                <a:cubicBezTo>
                  <a:pt x="2701" y="1419"/>
                  <a:pt x="2701" y="1419"/>
                  <a:pt x="2701" y="1419"/>
                </a:cubicBezTo>
                <a:cubicBezTo>
                  <a:pt x="2702" y="1420"/>
                  <a:pt x="2702" y="1420"/>
                  <a:pt x="2702" y="1420"/>
                </a:cubicBezTo>
                <a:cubicBezTo>
                  <a:pt x="2705" y="1419"/>
                  <a:pt x="2705" y="1419"/>
                  <a:pt x="2705" y="1419"/>
                </a:cubicBezTo>
                <a:cubicBezTo>
                  <a:pt x="2706" y="1420"/>
                  <a:pt x="2706" y="1420"/>
                  <a:pt x="2706" y="1420"/>
                </a:cubicBezTo>
                <a:cubicBezTo>
                  <a:pt x="2708" y="1420"/>
                  <a:pt x="2708" y="1420"/>
                  <a:pt x="2708" y="1420"/>
                </a:cubicBezTo>
                <a:cubicBezTo>
                  <a:pt x="2710" y="1420"/>
                  <a:pt x="2710" y="1420"/>
                  <a:pt x="2710" y="1420"/>
                </a:cubicBezTo>
                <a:cubicBezTo>
                  <a:pt x="2710" y="1422"/>
                  <a:pt x="2710" y="1422"/>
                  <a:pt x="2710" y="1422"/>
                </a:cubicBezTo>
                <a:cubicBezTo>
                  <a:pt x="2712" y="1422"/>
                  <a:pt x="2712" y="1422"/>
                  <a:pt x="2712" y="1422"/>
                </a:cubicBezTo>
                <a:cubicBezTo>
                  <a:pt x="2713" y="1421"/>
                  <a:pt x="2713" y="1421"/>
                  <a:pt x="2713" y="1421"/>
                </a:cubicBezTo>
                <a:cubicBezTo>
                  <a:pt x="2714" y="1422"/>
                  <a:pt x="2714" y="1422"/>
                  <a:pt x="2714" y="1422"/>
                </a:cubicBezTo>
                <a:cubicBezTo>
                  <a:pt x="2716" y="1421"/>
                  <a:pt x="2716" y="1421"/>
                  <a:pt x="2716" y="1421"/>
                </a:cubicBezTo>
                <a:cubicBezTo>
                  <a:pt x="2720" y="1421"/>
                  <a:pt x="2720" y="1421"/>
                  <a:pt x="2720" y="1421"/>
                </a:cubicBezTo>
                <a:cubicBezTo>
                  <a:pt x="2720" y="1422"/>
                  <a:pt x="2720" y="1422"/>
                  <a:pt x="2720" y="1422"/>
                </a:cubicBezTo>
                <a:cubicBezTo>
                  <a:pt x="2720" y="1423"/>
                  <a:pt x="2720" y="1423"/>
                  <a:pt x="2720" y="1423"/>
                </a:cubicBezTo>
                <a:cubicBezTo>
                  <a:pt x="2722" y="1421"/>
                  <a:pt x="2722" y="1421"/>
                  <a:pt x="2722" y="1421"/>
                </a:cubicBezTo>
                <a:cubicBezTo>
                  <a:pt x="2725" y="1421"/>
                  <a:pt x="2725" y="1421"/>
                  <a:pt x="2725" y="1421"/>
                </a:cubicBezTo>
                <a:cubicBezTo>
                  <a:pt x="2727" y="1419"/>
                  <a:pt x="2727" y="1419"/>
                  <a:pt x="2727" y="1419"/>
                </a:cubicBezTo>
                <a:cubicBezTo>
                  <a:pt x="2728" y="1417"/>
                  <a:pt x="2728" y="1417"/>
                  <a:pt x="2728" y="1417"/>
                </a:cubicBezTo>
                <a:cubicBezTo>
                  <a:pt x="2729" y="1417"/>
                  <a:pt x="2729" y="1417"/>
                  <a:pt x="2729" y="1417"/>
                </a:cubicBezTo>
                <a:cubicBezTo>
                  <a:pt x="2732" y="1415"/>
                  <a:pt x="2732" y="1415"/>
                  <a:pt x="2732" y="1415"/>
                </a:cubicBezTo>
                <a:cubicBezTo>
                  <a:pt x="2733" y="1411"/>
                  <a:pt x="2733" y="1411"/>
                  <a:pt x="2733" y="1411"/>
                </a:cubicBezTo>
                <a:cubicBezTo>
                  <a:pt x="2735" y="1409"/>
                  <a:pt x="2735" y="1409"/>
                  <a:pt x="2735" y="1409"/>
                </a:cubicBezTo>
                <a:cubicBezTo>
                  <a:pt x="2738" y="1408"/>
                  <a:pt x="2738" y="1408"/>
                  <a:pt x="2738" y="1408"/>
                </a:cubicBezTo>
                <a:cubicBezTo>
                  <a:pt x="2739" y="1409"/>
                  <a:pt x="2739" y="1409"/>
                  <a:pt x="2739" y="1409"/>
                </a:cubicBezTo>
                <a:cubicBezTo>
                  <a:pt x="2743" y="1407"/>
                  <a:pt x="2743" y="1407"/>
                  <a:pt x="2743" y="1407"/>
                </a:cubicBezTo>
                <a:cubicBezTo>
                  <a:pt x="2749" y="1404"/>
                  <a:pt x="2749" y="1404"/>
                  <a:pt x="2749" y="1404"/>
                </a:cubicBezTo>
                <a:cubicBezTo>
                  <a:pt x="2752" y="1401"/>
                  <a:pt x="2752" y="1401"/>
                  <a:pt x="2752" y="1401"/>
                </a:cubicBezTo>
                <a:cubicBezTo>
                  <a:pt x="2754" y="1400"/>
                  <a:pt x="2754" y="1400"/>
                  <a:pt x="2754" y="1400"/>
                </a:cubicBezTo>
                <a:cubicBezTo>
                  <a:pt x="2755" y="1401"/>
                  <a:pt x="2755" y="1401"/>
                  <a:pt x="2755" y="1401"/>
                </a:cubicBezTo>
                <a:cubicBezTo>
                  <a:pt x="2757" y="1400"/>
                  <a:pt x="2757" y="1400"/>
                  <a:pt x="2757" y="1400"/>
                </a:cubicBezTo>
                <a:cubicBezTo>
                  <a:pt x="2760" y="1402"/>
                  <a:pt x="2760" y="1402"/>
                  <a:pt x="2760" y="1402"/>
                </a:cubicBezTo>
                <a:cubicBezTo>
                  <a:pt x="2763" y="1402"/>
                  <a:pt x="2763" y="1402"/>
                  <a:pt x="2763" y="1402"/>
                </a:cubicBezTo>
                <a:cubicBezTo>
                  <a:pt x="2764" y="1401"/>
                  <a:pt x="2764" y="1401"/>
                  <a:pt x="2764" y="1401"/>
                </a:cubicBezTo>
                <a:cubicBezTo>
                  <a:pt x="2768" y="1401"/>
                  <a:pt x="2768" y="1401"/>
                  <a:pt x="2768" y="1401"/>
                </a:cubicBezTo>
                <a:cubicBezTo>
                  <a:pt x="2774" y="1399"/>
                  <a:pt x="2774" y="1399"/>
                  <a:pt x="2774" y="1399"/>
                </a:cubicBezTo>
                <a:cubicBezTo>
                  <a:pt x="2777" y="1399"/>
                  <a:pt x="2777" y="1399"/>
                  <a:pt x="2777" y="1399"/>
                </a:cubicBezTo>
                <a:cubicBezTo>
                  <a:pt x="2780" y="1397"/>
                  <a:pt x="2780" y="1397"/>
                  <a:pt x="2780" y="1397"/>
                </a:cubicBezTo>
                <a:cubicBezTo>
                  <a:pt x="2781" y="1397"/>
                  <a:pt x="2781" y="1397"/>
                  <a:pt x="2781" y="1397"/>
                </a:cubicBezTo>
                <a:cubicBezTo>
                  <a:pt x="2784" y="1395"/>
                  <a:pt x="2784" y="1395"/>
                  <a:pt x="2784" y="1395"/>
                </a:cubicBezTo>
                <a:cubicBezTo>
                  <a:pt x="2788" y="1395"/>
                  <a:pt x="2788" y="1395"/>
                  <a:pt x="2788" y="1395"/>
                </a:cubicBezTo>
                <a:cubicBezTo>
                  <a:pt x="2799" y="1394"/>
                  <a:pt x="2799" y="1394"/>
                  <a:pt x="2799" y="1394"/>
                </a:cubicBezTo>
                <a:cubicBezTo>
                  <a:pt x="2803" y="1395"/>
                  <a:pt x="2803" y="1395"/>
                  <a:pt x="2803" y="1395"/>
                </a:cubicBezTo>
                <a:cubicBezTo>
                  <a:pt x="2806" y="1395"/>
                  <a:pt x="2806" y="1395"/>
                  <a:pt x="2806" y="1395"/>
                </a:cubicBezTo>
                <a:cubicBezTo>
                  <a:pt x="2809" y="1394"/>
                  <a:pt x="2809" y="1394"/>
                  <a:pt x="2809" y="1394"/>
                </a:cubicBezTo>
                <a:cubicBezTo>
                  <a:pt x="2811" y="1394"/>
                  <a:pt x="2811" y="1394"/>
                  <a:pt x="2811" y="1394"/>
                </a:cubicBezTo>
                <a:cubicBezTo>
                  <a:pt x="2814" y="1397"/>
                  <a:pt x="2814" y="1397"/>
                  <a:pt x="2814" y="1397"/>
                </a:cubicBezTo>
                <a:cubicBezTo>
                  <a:pt x="2816" y="1401"/>
                  <a:pt x="2816" y="1401"/>
                  <a:pt x="2816" y="1401"/>
                </a:cubicBezTo>
                <a:cubicBezTo>
                  <a:pt x="2818" y="1402"/>
                  <a:pt x="2818" y="1402"/>
                  <a:pt x="2818" y="1402"/>
                </a:cubicBezTo>
                <a:cubicBezTo>
                  <a:pt x="2820" y="1401"/>
                  <a:pt x="2820" y="1401"/>
                  <a:pt x="2820" y="1401"/>
                </a:cubicBezTo>
                <a:cubicBezTo>
                  <a:pt x="2821" y="1400"/>
                  <a:pt x="2821" y="1400"/>
                  <a:pt x="2821" y="1400"/>
                </a:cubicBezTo>
                <a:cubicBezTo>
                  <a:pt x="2822" y="1401"/>
                  <a:pt x="2822" y="1401"/>
                  <a:pt x="2822" y="1401"/>
                </a:cubicBezTo>
                <a:cubicBezTo>
                  <a:pt x="2823" y="1401"/>
                  <a:pt x="2823" y="1401"/>
                  <a:pt x="2823" y="1401"/>
                </a:cubicBezTo>
                <a:cubicBezTo>
                  <a:pt x="2825" y="1401"/>
                  <a:pt x="2825" y="1401"/>
                  <a:pt x="2825" y="1401"/>
                </a:cubicBezTo>
                <a:cubicBezTo>
                  <a:pt x="2827" y="1404"/>
                  <a:pt x="2827" y="1404"/>
                  <a:pt x="2827" y="1404"/>
                </a:cubicBezTo>
                <a:cubicBezTo>
                  <a:pt x="2830" y="1404"/>
                  <a:pt x="2830" y="1404"/>
                  <a:pt x="2830" y="1404"/>
                </a:cubicBezTo>
                <a:cubicBezTo>
                  <a:pt x="2831" y="1403"/>
                  <a:pt x="2831" y="1403"/>
                  <a:pt x="2831" y="1403"/>
                </a:cubicBezTo>
                <a:cubicBezTo>
                  <a:pt x="2835" y="1407"/>
                  <a:pt x="2835" y="1407"/>
                  <a:pt x="2835" y="1407"/>
                </a:cubicBezTo>
                <a:cubicBezTo>
                  <a:pt x="2835" y="1408"/>
                  <a:pt x="2835" y="1408"/>
                  <a:pt x="2835" y="1408"/>
                </a:cubicBezTo>
                <a:cubicBezTo>
                  <a:pt x="2836" y="1408"/>
                  <a:pt x="2836" y="1408"/>
                  <a:pt x="2836" y="1408"/>
                </a:cubicBezTo>
                <a:cubicBezTo>
                  <a:pt x="2838" y="1410"/>
                  <a:pt x="2838" y="1410"/>
                  <a:pt x="2838" y="1410"/>
                </a:cubicBezTo>
                <a:cubicBezTo>
                  <a:pt x="2837" y="1412"/>
                  <a:pt x="2837" y="1412"/>
                  <a:pt x="2837" y="1412"/>
                </a:cubicBezTo>
                <a:cubicBezTo>
                  <a:pt x="2835" y="1412"/>
                  <a:pt x="2835" y="1412"/>
                  <a:pt x="2835" y="1412"/>
                </a:cubicBezTo>
                <a:cubicBezTo>
                  <a:pt x="2835" y="1413"/>
                  <a:pt x="2835" y="1413"/>
                  <a:pt x="2835" y="1413"/>
                </a:cubicBezTo>
                <a:cubicBezTo>
                  <a:pt x="2837" y="1417"/>
                  <a:pt x="2837" y="1417"/>
                  <a:pt x="2837" y="1417"/>
                </a:cubicBezTo>
                <a:cubicBezTo>
                  <a:pt x="2839" y="1417"/>
                  <a:pt x="2839" y="1417"/>
                  <a:pt x="2839" y="1417"/>
                </a:cubicBezTo>
                <a:cubicBezTo>
                  <a:pt x="2841" y="1419"/>
                  <a:pt x="2841" y="1419"/>
                  <a:pt x="2841" y="1419"/>
                </a:cubicBezTo>
                <a:cubicBezTo>
                  <a:pt x="2841" y="1422"/>
                  <a:pt x="2841" y="1422"/>
                  <a:pt x="2841" y="1422"/>
                </a:cubicBezTo>
                <a:cubicBezTo>
                  <a:pt x="2841" y="1424"/>
                  <a:pt x="2841" y="1424"/>
                  <a:pt x="2841" y="1424"/>
                </a:cubicBezTo>
                <a:cubicBezTo>
                  <a:pt x="2843" y="1429"/>
                  <a:pt x="2843" y="1429"/>
                  <a:pt x="2843" y="1429"/>
                </a:cubicBezTo>
                <a:cubicBezTo>
                  <a:pt x="2842" y="1431"/>
                  <a:pt x="2842" y="1431"/>
                  <a:pt x="2842" y="1431"/>
                </a:cubicBezTo>
                <a:cubicBezTo>
                  <a:pt x="2843" y="1433"/>
                  <a:pt x="2843" y="1433"/>
                  <a:pt x="2843" y="1433"/>
                </a:cubicBezTo>
                <a:cubicBezTo>
                  <a:pt x="2843" y="1435"/>
                  <a:pt x="2843" y="1435"/>
                  <a:pt x="2843" y="1435"/>
                </a:cubicBezTo>
                <a:cubicBezTo>
                  <a:pt x="2842" y="1437"/>
                  <a:pt x="2842" y="1437"/>
                  <a:pt x="2842" y="1437"/>
                </a:cubicBezTo>
                <a:cubicBezTo>
                  <a:pt x="2841" y="1436"/>
                  <a:pt x="2841" y="1436"/>
                  <a:pt x="2841" y="1436"/>
                </a:cubicBezTo>
                <a:cubicBezTo>
                  <a:pt x="2840" y="1437"/>
                  <a:pt x="2840" y="1437"/>
                  <a:pt x="2840" y="1437"/>
                </a:cubicBezTo>
                <a:cubicBezTo>
                  <a:pt x="2842" y="1439"/>
                  <a:pt x="2842" y="1439"/>
                  <a:pt x="2842" y="1439"/>
                </a:cubicBezTo>
                <a:cubicBezTo>
                  <a:pt x="2843" y="1439"/>
                  <a:pt x="2843" y="1439"/>
                  <a:pt x="2843" y="1439"/>
                </a:cubicBezTo>
                <a:cubicBezTo>
                  <a:pt x="2844" y="1441"/>
                  <a:pt x="2844" y="1441"/>
                  <a:pt x="2844" y="1441"/>
                </a:cubicBezTo>
                <a:cubicBezTo>
                  <a:pt x="2846" y="1441"/>
                  <a:pt x="2846" y="1441"/>
                  <a:pt x="2846" y="1441"/>
                </a:cubicBezTo>
                <a:cubicBezTo>
                  <a:pt x="2848" y="1442"/>
                  <a:pt x="2848" y="1442"/>
                  <a:pt x="2848" y="1442"/>
                </a:cubicBezTo>
                <a:cubicBezTo>
                  <a:pt x="2848" y="1440"/>
                  <a:pt x="2848" y="1440"/>
                  <a:pt x="2848" y="1440"/>
                </a:cubicBezTo>
                <a:cubicBezTo>
                  <a:pt x="2847" y="1439"/>
                  <a:pt x="2847" y="1439"/>
                  <a:pt x="2847" y="1439"/>
                </a:cubicBezTo>
                <a:cubicBezTo>
                  <a:pt x="2848" y="1438"/>
                  <a:pt x="2848" y="1438"/>
                  <a:pt x="2848" y="1438"/>
                </a:cubicBezTo>
                <a:cubicBezTo>
                  <a:pt x="2849" y="1436"/>
                  <a:pt x="2849" y="1436"/>
                  <a:pt x="2849" y="1436"/>
                </a:cubicBezTo>
                <a:cubicBezTo>
                  <a:pt x="2850" y="1435"/>
                  <a:pt x="2850" y="1435"/>
                  <a:pt x="2850" y="1435"/>
                </a:cubicBezTo>
                <a:cubicBezTo>
                  <a:pt x="2851" y="1434"/>
                  <a:pt x="2851" y="1434"/>
                  <a:pt x="2851" y="1434"/>
                </a:cubicBezTo>
                <a:cubicBezTo>
                  <a:pt x="2853" y="1433"/>
                  <a:pt x="2853" y="1433"/>
                  <a:pt x="2853" y="1433"/>
                </a:cubicBezTo>
                <a:cubicBezTo>
                  <a:pt x="2854" y="1431"/>
                  <a:pt x="2854" y="1431"/>
                  <a:pt x="2854" y="1431"/>
                </a:cubicBezTo>
                <a:cubicBezTo>
                  <a:pt x="2855" y="1429"/>
                  <a:pt x="2855" y="1429"/>
                  <a:pt x="2855" y="1429"/>
                </a:cubicBezTo>
                <a:cubicBezTo>
                  <a:pt x="2860" y="1427"/>
                  <a:pt x="2860" y="1427"/>
                  <a:pt x="2860" y="1427"/>
                </a:cubicBezTo>
                <a:cubicBezTo>
                  <a:pt x="2860" y="1425"/>
                  <a:pt x="2860" y="1425"/>
                  <a:pt x="2860" y="1425"/>
                </a:cubicBezTo>
                <a:cubicBezTo>
                  <a:pt x="2861" y="1425"/>
                  <a:pt x="2861" y="1425"/>
                  <a:pt x="2861" y="1425"/>
                </a:cubicBezTo>
                <a:cubicBezTo>
                  <a:pt x="2864" y="1424"/>
                  <a:pt x="2864" y="1424"/>
                  <a:pt x="2864" y="1424"/>
                </a:cubicBezTo>
                <a:cubicBezTo>
                  <a:pt x="2865" y="1421"/>
                  <a:pt x="2865" y="1421"/>
                  <a:pt x="2865" y="1421"/>
                </a:cubicBezTo>
                <a:cubicBezTo>
                  <a:pt x="2868" y="1417"/>
                  <a:pt x="2868" y="1417"/>
                  <a:pt x="2868" y="1417"/>
                </a:cubicBezTo>
                <a:cubicBezTo>
                  <a:pt x="2871" y="1416"/>
                  <a:pt x="2871" y="1416"/>
                  <a:pt x="2871" y="1416"/>
                </a:cubicBezTo>
                <a:cubicBezTo>
                  <a:pt x="2872" y="1414"/>
                  <a:pt x="2872" y="1414"/>
                  <a:pt x="2872" y="1414"/>
                </a:cubicBezTo>
                <a:cubicBezTo>
                  <a:pt x="2871" y="1412"/>
                  <a:pt x="2871" y="1412"/>
                  <a:pt x="2871" y="1412"/>
                </a:cubicBezTo>
                <a:cubicBezTo>
                  <a:pt x="2872" y="1410"/>
                  <a:pt x="2872" y="1410"/>
                  <a:pt x="2872" y="1410"/>
                </a:cubicBezTo>
                <a:cubicBezTo>
                  <a:pt x="2873" y="1413"/>
                  <a:pt x="2873" y="1413"/>
                  <a:pt x="2873" y="1413"/>
                </a:cubicBezTo>
                <a:cubicBezTo>
                  <a:pt x="2873" y="1415"/>
                  <a:pt x="2873" y="1415"/>
                  <a:pt x="2873" y="1415"/>
                </a:cubicBezTo>
                <a:cubicBezTo>
                  <a:pt x="2873" y="1418"/>
                  <a:pt x="2873" y="1418"/>
                  <a:pt x="2873" y="1418"/>
                </a:cubicBezTo>
                <a:cubicBezTo>
                  <a:pt x="2872" y="1419"/>
                  <a:pt x="2872" y="1419"/>
                  <a:pt x="2872" y="1419"/>
                </a:cubicBezTo>
                <a:cubicBezTo>
                  <a:pt x="2871" y="1425"/>
                  <a:pt x="2871" y="1425"/>
                  <a:pt x="2871" y="1425"/>
                </a:cubicBezTo>
                <a:cubicBezTo>
                  <a:pt x="2867" y="1427"/>
                  <a:pt x="2867" y="1427"/>
                  <a:pt x="2867" y="1427"/>
                </a:cubicBezTo>
                <a:cubicBezTo>
                  <a:pt x="2866" y="1430"/>
                  <a:pt x="2866" y="1430"/>
                  <a:pt x="2866" y="1430"/>
                </a:cubicBezTo>
                <a:cubicBezTo>
                  <a:pt x="2865" y="1431"/>
                  <a:pt x="2865" y="1431"/>
                  <a:pt x="2865" y="1431"/>
                </a:cubicBezTo>
                <a:cubicBezTo>
                  <a:pt x="2865" y="1433"/>
                  <a:pt x="2865" y="1433"/>
                  <a:pt x="2865" y="1433"/>
                </a:cubicBezTo>
                <a:cubicBezTo>
                  <a:pt x="2863" y="1437"/>
                  <a:pt x="2863" y="1437"/>
                  <a:pt x="2863" y="1437"/>
                </a:cubicBezTo>
                <a:cubicBezTo>
                  <a:pt x="2864" y="1438"/>
                  <a:pt x="2864" y="1438"/>
                  <a:pt x="2864" y="1438"/>
                </a:cubicBezTo>
                <a:cubicBezTo>
                  <a:pt x="2862" y="1443"/>
                  <a:pt x="2862" y="1443"/>
                  <a:pt x="2862" y="1443"/>
                </a:cubicBezTo>
                <a:cubicBezTo>
                  <a:pt x="2857" y="1442"/>
                  <a:pt x="2857" y="1442"/>
                  <a:pt x="2857" y="1442"/>
                </a:cubicBezTo>
                <a:cubicBezTo>
                  <a:pt x="2856" y="1445"/>
                  <a:pt x="2856" y="1445"/>
                  <a:pt x="2856" y="1445"/>
                </a:cubicBezTo>
                <a:cubicBezTo>
                  <a:pt x="2855" y="1447"/>
                  <a:pt x="2855" y="1447"/>
                  <a:pt x="2855" y="1447"/>
                </a:cubicBezTo>
                <a:cubicBezTo>
                  <a:pt x="2855" y="1448"/>
                  <a:pt x="2855" y="1448"/>
                  <a:pt x="2855" y="1448"/>
                </a:cubicBezTo>
                <a:cubicBezTo>
                  <a:pt x="2858" y="1447"/>
                  <a:pt x="2858" y="1447"/>
                  <a:pt x="2858" y="1447"/>
                </a:cubicBezTo>
                <a:cubicBezTo>
                  <a:pt x="2861" y="1446"/>
                  <a:pt x="2861" y="1446"/>
                  <a:pt x="2861" y="1446"/>
                </a:cubicBezTo>
                <a:cubicBezTo>
                  <a:pt x="2864" y="1447"/>
                  <a:pt x="2864" y="1447"/>
                  <a:pt x="2864" y="1447"/>
                </a:cubicBezTo>
                <a:cubicBezTo>
                  <a:pt x="2867" y="1441"/>
                  <a:pt x="2867" y="1441"/>
                  <a:pt x="2867" y="1441"/>
                </a:cubicBezTo>
                <a:cubicBezTo>
                  <a:pt x="2868" y="1436"/>
                  <a:pt x="2868" y="1436"/>
                  <a:pt x="2868" y="1436"/>
                </a:cubicBezTo>
                <a:cubicBezTo>
                  <a:pt x="2871" y="1433"/>
                  <a:pt x="2871" y="1433"/>
                  <a:pt x="2871" y="1433"/>
                </a:cubicBezTo>
                <a:cubicBezTo>
                  <a:pt x="2872" y="1434"/>
                  <a:pt x="2872" y="1434"/>
                  <a:pt x="2872" y="1434"/>
                </a:cubicBezTo>
                <a:cubicBezTo>
                  <a:pt x="2872" y="1439"/>
                  <a:pt x="2872" y="1439"/>
                  <a:pt x="2872" y="1439"/>
                </a:cubicBezTo>
                <a:cubicBezTo>
                  <a:pt x="2873" y="1442"/>
                  <a:pt x="2873" y="1442"/>
                  <a:pt x="2873" y="1442"/>
                </a:cubicBezTo>
                <a:cubicBezTo>
                  <a:pt x="2872" y="1442"/>
                  <a:pt x="2872" y="1442"/>
                  <a:pt x="2872" y="1442"/>
                </a:cubicBezTo>
                <a:cubicBezTo>
                  <a:pt x="2873" y="1447"/>
                  <a:pt x="2873" y="1447"/>
                  <a:pt x="2873" y="1447"/>
                </a:cubicBezTo>
                <a:cubicBezTo>
                  <a:pt x="2870" y="1451"/>
                  <a:pt x="2870" y="1451"/>
                  <a:pt x="2870" y="1451"/>
                </a:cubicBezTo>
                <a:cubicBezTo>
                  <a:pt x="2866" y="1453"/>
                  <a:pt x="2866" y="1453"/>
                  <a:pt x="2866" y="1453"/>
                </a:cubicBezTo>
                <a:cubicBezTo>
                  <a:pt x="2867" y="1454"/>
                  <a:pt x="2867" y="1454"/>
                  <a:pt x="2867" y="1454"/>
                </a:cubicBezTo>
                <a:cubicBezTo>
                  <a:pt x="2870" y="1454"/>
                  <a:pt x="2870" y="1454"/>
                  <a:pt x="2870" y="1454"/>
                </a:cubicBezTo>
                <a:cubicBezTo>
                  <a:pt x="2872" y="1454"/>
                  <a:pt x="2872" y="1454"/>
                  <a:pt x="2872" y="1454"/>
                </a:cubicBezTo>
                <a:cubicBezTo>
                  <a:pt x="2873" y="1453"/>
                  <a:pt x="2873" y="1453"/>
                  <a:pt x="2873" y="1453"/>
                </a:cubicBezTo>
                <a:cubicBezTo>
                  <a:pt x="2875" y="1452"/>
                  <a:pt x="2875" y="1452"/>
                  <a:pt x="2875" y="1452"/>
                </a:cubicBezTo>
                <a:cubicBezTo>
                  <a:pt x="2877" y="1450"/>
                  <a:pt x="2877" y="1450"/>
                  <a:pt x="2877" y="1450"/>
                </a:cubicBezTo>
                <a:cubicBezTo>
                  <a:pt x="2879" y="1451"/>
                  <a:pt x="2879" y="1451"/>
                  <a:pt x="2879" y="1451"/>
                </a:cubicBezTo>
                <a:cubicBezTo>
                  <a:pt x="2880" y="1451"/>
                  <a:pt x="2880" y="1451"/>
                  <a:pt x="2880" y="1451"/>
                </a:cubicBezTo>
                <a:cubicBezTo>
                  <a:pt x="2879" y="1452"/>
                  <a:pt x="2879" y="1452"/>
                  <a:pt x="2879" y="1452"/>
                </a:cubicBezTo>
                <a:cubicBezTo>
                  <a:pt x="2878" y="1454"/>
                  <a:pt x="2878" y="1454"/>
                  <a:pt x="2878" y="1454"/>
                </a:cubicBezTo>
                <a:cubicBezTo>
                  <a:pt x="2876" y="1454"/>
                  <a:pt x="2876" y="1454"/>
                  <a:pt x="2876" y="1454"/>
                </a:cubicBezTo>
                <a:cubicBezTo>
                  <a:pt x="2876" y="1455"/>
                  <a:pt x="2876" y="1455"/>
                  <a:pt x="2876" y="1455"/>
                </a:cubicBezTo>
                <a:cubicBezTo>
                  <a:pt x="2878" y="1458"/>
                  <a:pt x="2878" y="1458"/>
                  <a:pt x="2878" y="1458"/>
                </a:cubicBezTo>
                <a:cubicBezTo>
                  <a:pt x="2878" y="1460"/>
                  <a:pt x="2878" y="1460"/>
                  <a:pt x="2878" y="1460"/>
                </a:cubicBezTo>
                <a:cubicBezTo>
                  <a:pt x="2880" y="1463"/>
                  <a:pt x="2880" y="1463"/>
                  <a:pt x="2880" y="1463"/>
                </a:cubicBezTo>
                <a:cubicBezTo>
                  <a:pt x="2880" y="1467"/>
                  <a:pt x="2880" y="1467"/>
                  <a:pt x="2880" y="1467"/>
                </a:cubicBezTo>
                <a:cubicBezTo>
                  <a:pt x="2879" y="1471"/>
                  <a:pt x="2879" y="1471"/>
                  <a:pt x="2879" y="1471"/>
                </a:cubicBezTo>
                <a:cubicBezTo>
                  <a:pt x="2877" y="1474"/>
                  <a:pt x="2877" y="1474"/>
                  <a:pt x="2877" y="1474"/>
                </a:cubicBezTo>
                <a:cubicBezTo>
                  <a:pt x="2877" y="1475"/>
                  <a:pt x="2877" y="1475"/>
                  <a:pt x="2877" y="1475"/>
                </a:cubicBezTo>
                <a:cubicBezTo>
                  <a:pt x="2877" y="1479"/>
                  <a:pt x="2877" y="1479"/>
                  <a:pt x="2877" y="1479"/>
                </a:cubicBezTo>
                <a:cubicBezTo>
                  <a:pt x="2879" y="1481"/>
                  <a:pt x="2879" y="1481"/>
                  <a:pt x="2879" y="1481"/>
                </a:cubicBezTo>
                <a:cubicBezTo>
                  <a:pt x="2880" y="1483"/>
                  <a:pt x="2880" y="1483"/>
                  <a:pt x="2880" y="1483"/>
                </a:cubicBezTo>
                <a:cubicBezTo>
                  <a:pt x="2881" y="1486"/>
                  <a:pt x="2881" y="1486"/>
                  <a:pt x="2881" y="1486"/>
                </a:cubicBezTo>
                <a:cubicBezTo>
                  <a:pt x="2884" y="1491"/>
                  <a:pt x="2884" y="1491"/>
                  <a:pt x="2884" y="1491"/>
                </a:cubicBezTo>
                <a:cubicBezTo>
                  <a:pt x="2887" y="1492"/>
                  <a:pt x="2887" y="1492"/>
                  <a:pt x="2887" y="1492"/>
                </a:cubicBezTo>
                <a:cubicBezTo>
                  <a:pt x="2889" y="1493"/>
                  <a:pt x="2889" y="1493"/>
                  <a:pt x="2889" y="1493"/>
                </a:cubicBezTo>
                <a:cubicBezTo>
                  <a:pt x="2890" y="1496"/>
                  <a:pt x="2890" y="1496"/>
                  <a:pt x="2890" y="1496"/>
                </a:cubicBezTo>
                <a:cubicBezTo>
                  <a:pt x="2892" y="1496"/>
                  <a:pt x="2892" y="1496"/>
                  <a:pt x="2892" y="1496"/>
                </a:cubicBezTo>
                <a:cubicBezTo>
                  <a:pt x="2892" y="1495"/>
                  <a:pt x="2892" y="1495"/>
                  <a:pt x="2892" y="1495"/>
                </a:cubicBezTo>
                <a:cubicBezTo>
                  <a:pt x="2894" y="1495"/>
                  <a:pt x="2894" y="1495"/>
                  <a:pt x="2894" y="1495"/>
                </a:cubicBezTo>
                <a:cubicBezTo>
                  <a:pt x="2896" y="1495"/>
                  <a:pt x="2896" y="1495"/>
                  <a:pt x="2896" y="1495"/>
                </a:cubicBezTo>
                <a:cubicBezTo>
                  <a:pt x="2899" y="1498"/>
                  <a:pt x="2899" y="1498"/>
                  <a:pt x="2899" y="1498"/>
                </a:cubicBezTo>
                <a:cubicBezTo>
                  <a:pt x="2901" y="1498"/>
                  <a:pt x="2901" y="1498"/>
                  <a:pt x="2901" y="1498"/>
                </a:cubicBezTo>
                <a:cubicBezTo>
                  <a:pt x="2903" y="1501"/>
                  <a:pt x="2903" y="1501"/>
                  <a:pt x="2903" y="1501"/>
                </a:cubicBezTo>
                <a:cubicBezTo>
                  <a:pt x="2904" y="1503"/>
                  <a:pt x="2904" y="1503"/>
                  <a:pt x="2904" y="1503"/>
                </a:cubicBezTo>
                <a:cubicBezTo>
                  <a:pt x="2906" y="1503"/>
                  <a:pt x="2906" y="1503"/>
                  <a:pt x="2906" y="1503"/>
                </a:cubicBezTo>
                <a:cubicBezTo>
                  <a:pt x="2908" y="1506"/>
                  <a:pt x="2908" y="1506"/>
                  <a:pt x="2908" y="1506"/>
                </a:cubicBezTo>
                <a:cubicBezTo>
                  <a:pt x="2909" y="1506"/>
                  <a:pt x="2909" y="1506"/>
                  <a:pt x="2909" y="1506"/>
                </a:cubicBezTo>
                <a:cubicBezTo>
                  <a:pt x="2910" y="1504"/>
                  <a:pt x="2910" y="1504"/>
                  <a:pt x="2910" y="1504"/>
                </a:cubicBezTo>
                <a:cubicBezTo>
                  <a:pt x="2914" y="1503"/>
                  <a:pt x="2914" y="1503"/>
                  <a:pt x="2914" y="1503"/>
                </a:cubicBezTo>
                <a:cubicBezTo>
                  <a:pt x="2915" y="1501"/>
                  <a:pt x="2915" y="1501"/>
                  <a:pt x="2915" y="1501"/>
                </a:cubicBezTo>
                <a:cubicBezTo>
                  <a:pt x="2917" y="1501"/>
                  <a:pt x="2917" y="1501"/>
                  <a:pt x="2917" y="1501"/>
                </a:cubicBezTo>
                <a:cubicBezTo>
                  <a:pt x="2920" y="1498"/>
                  <a:pt x="2920" y="1498"/>
                  <a:pt x="2920" y="1498"/>
                </a:cubicBezTo>
                <a:cubicBezTo>
                  <a:pt x="2922" y="1499"/>
                  <a:pt x="2922" y="1499"/>
                  <a:pt x="2922" y="1499"/>
                </a:cubicBezTo>
                <a:cubicBezTo>
                  <a:pt x="2923" y="1498"/>
                  <a:pt x="2923" y="1498"/>
                  <a:pt x="2923" y="1498"/>
                </a:cubicBezTo>
                <a:cubicBezTo>
                  <a:pt x="2922" y="1497"/>
                  <a:pt x="2922" y="1497"/>
                  <a:pt x="2922" y="1497"/>
                </a:cubicBezTo>
                <a:cubicBezTo>
                  <a:pt x="2920" y="1496"/>
                  <a:pt x="2920" y="1496"/>
                  <a:pt x="2920" y="1496"/>
                </a:cubicBezTo>
                <a:cubicBezTo>
                  <a:pt x="2921" y="1495"/>
                  <a:pt x="2921" y="1495"/>
                  <a:pt x="2921" y="1495"/>
                </a:cubicBezTo>
                <a:cubicBezTo>
                  <a:pt x="2925" y="1492"/>
                  <a:pt x="2925" y="1492"/>
                  <a:pt x="2925" y="1492"/>
                </a:cubicBezTo>
                <a:cubicBezTo>
                  <a:pt x="2928" y="1494"/>
                  <a:pt x="2928" y="1494"/>
                  <a:pt x="2928" y="1494"/>
                </a:cubicBezTo>
                <a:cubicBezTo>
                  <a:pt x="2928" y="1497"/>
                  <a:pt x="2928" y="1497"/>
                  <a:pt x="2928" y="1497"/>
                </a:cubicBezTo>
                <a:cubicBezTo>
                  <a:pt x="2924" y="1499"/>
                  <a:pt x="2924" y="1499"/>
                  <a:pt x="2924" y="1499"/>
                </a:cubicBezTo>
                <a:cubicBezTo>
                  <a:pt x="2925" y="1501"/>
                  <a:pt x="2925" y="1501"/>
                  <a:pt x="2925" y="1501"/>
                </a:cubicBezTo>
                <a:cubicBezTo>
                  <a:pt x="2926" y="1501"/>
                  <a:pt x="2926" y="1501"/>
                  <a:pt x="2926" y="1501"/>
                </a:cubicBezTo>
                <a:cubicBezTo>
                  <a:pt x="2928" y="1499"/>
                  <a:pt x="2928" y="1499"/>
                  <a:pt x="2928" y="1499"/>
                </a:cubicBezTo>
                <a:cubicBezTo>
                  <a:pt x="2929" y="1498"/>
                  <a:pt x="2929" y="1498"/>
                  <a:pt x="2929" y="1498"/>
                </a:cubicBezTo>
                <a:cubicBezTo>
                  <a:pt x="2931" y="1499"/>
                  <a:pt x="2931" y="1499"/>
                  <a:pt x="2931" y="1499"/>
                </a:cubicBezTo>
                <a:cubicBezTo>
                  <a:pt x="2931" y="1501"/>
                  <a:pt x="2931" y="1501"/>
                  <a:pt x="2931" y="1501"/>
                </a:cubicBezTo>
                <a:cubicBezTo>
                  <a:pt x="2930" y="1501"/>
                  <a:pt x="2930" y="1501"/>
                  <a:pt x="2930" y="1501"/>
                </a:cubicBezTo>
                <a:cubicBezTo>
                  <a:pt x="2928" y="1503"/>
                  <a:pt x="2928" y="1503"/>
                  <a:pt x="2928" y="1503"/>
                </a:cubicBezTo>
                <a:cubicBezTo>
                  <a:pt x="2931" y="1506"/>
                  <a:pt x="2931" y="1506"/>
                  <a:pt x="2931" y="1506"/>
                </a:cubicBezTo>
                <a:cubicBezTo>
                  <a:pt x="2932" y="1509"/>
                  <a:pt x="2932" y="1509"/>
                  <a:pt x="2932" y="1509"/>
                </a:cubicBezTo>
                <a:cubicBezTo>
                  <a:pt x="2933" y="1509"/>
                  <a:pt x="2933" y="1509"/>
                  <a:pt x="2933" y="1509"/>
                </a:cubicBezTo>
                <a:cubicBezTo>
                  <a:pt x="2934" y="1509"/>
                  <a:pt x="2934" y="1509"/>
                  <a:pt x="2934" y="1509"/>
                </a:cubicBezTo>
                <a:cubicBezTo>
                  <a:pt x="2934" y="1511"/>
                  <a:pt x="2934" y="1511"/>
                  <a:pt x="2934" y="1511"/>
                </a:cubicBezTo>
                <a:cubicBezTo>
                  <a:pt x="2935" y="1513"/>
                  <a:pt x="2935" y="1513"/>
                  <a:pt x="2935" y="1513"/>
                </a:cubicBezTo>
                <a:cubicBezTo>
                  <a:pt x="2937" y="1511"/>
                  <a:pt x="2937" y="1511"/>
                  <a:pt x="2937" y="1511"/>
                </a:cubicBezTo>
                <a:cubicBezTo>
                  <a:pt x="2937" y="1508"/>
                  <a:pt x="2937" y="1508"/>
                  <a:pt x="2937" y="1508"/>
                </a:cubicBezTo>
                <a:cubicBezTo>
                  <a:pt x="2935" y="1509"/>
                  <a:pt x="2935" y="1509"/>
                  <a:pt x="2935" y="1509"/>
                </a:cubicBezTo>
                <a:cubicBezTo>
                  <a:pt x="2935" y="1508"/>
                  <a:pt x="2935" y="1508"/>
                  <a:pt x="2935" y="1508"/>
                </a:cubicBezTo>
                <a:cubicBezTo>
                  <a:pt x="2936" y="1507"/>
                  <a:pt x="2936" y="1507"/>
                  <a:pt x="2936" y="1507"/>
                </a:cubicBezTo>
                <a:cubicBezTo>
                  <a:pt x="2941" y="1507"/>
                  <a:pt x="2941" y="1507"/>
                  <a:pt x="2941" y="1507"/>
                </a:cubicBezTo>
                <a:cubicBezTo>
                  <a:pt x="2942" y="1508"/>
                  <a:pt x="2942" y="1508"/>
                  <a:pt x="2942" y="1508"/>
                </a:cubicBezTo>
                <a:cubicBezTo>
                  <a:pt x="2942" y="1507"/>
                  <a:pt x="2942" y="1507"/>
                  <a:pt x="2942" y="1507"/>
                </a:cubicBezTo>
                <a:cubicBezTo>
                  <a:pt x="2945" y="1503"/>
                  <a:pt x="2945" y="1503"/>
                  <a:pt x="2945" y="1503"/>
                </a:cubicBezTo>
                <a:cubicBezTo>
                  <a:pt x="2950" y="1500"/>
                  <a:pt x="2950" y="1500"/>
                  <a:pt x="2950" y="1500"/>
                </a:cubicBezTo>
                <a:cubicBezTo>
                  <a:pt x="2953" y="1497"/>
                  <a:pt x="2953" y="1497"/>
                  <a:pt x="2953" y="1497"/>
                </a:cubicBezTo>
                <a:cubicBezTo>
                  <a:pt x="2951" y="1497"/>
                  <a:pt x="2951" y="1497"/>
                  <a:pt x="2951" y="1497"/>
                </a:cubicBezTo>
                <a:cubicBezTo>
                  <a:pt x="2950" y="1498"/>
                  <a:pt x="2950" y="1498"/>
                  <a:pt x="2950" y="1498"/>
                </a:cubicBezTo>
                <a:cubicBezTo>
                  <a:pt x="2951" y="1497"/>
                  <a:pt x="2951" y="1497"/>
                  <a:pt x="2951" y="1497"/>
                </a:cubicBezTo>
                <a:cubicBezTo>
                  <a:pt x="2949" y="1497"/>
                  <a:pt x="2949" y="1497"/>
                  <a:pt x="2949" y="1497"/>
                </a:cubicBezTo>
                <a:cubicBezTo>
                  <a:pt x="2951" y="1497"/>
                  <a:pt x="2951" y="1497"/>
                  <a:pt x="2951" y="1497"/>
                </a:cubicBezTo>
                <a:cubicBezTo>
                  <a:pt x="2953" y="1497"/>
                  <a:pt x="2953" y="1497"/>
                  <a:pt x="2953" y="1497"/>
                </a:cubicBezTo>
                <a:cubicBezTo>
                  <a:pt x="2957" y="1496"/>
                  <a:pt x="2957" y="1496"/>
                  <a:pt x="2957" y="1496"/>
                </a:cubicBezTo>
                <a:cubicBezTo>
                  <a:pt x="2965" y="1494"/>
                  <a:pt x="2965" y="1494"/>
                  <a:pt x="2965" y="1494"/>
                </a:cubicBezTo>
                <a:cubicBezTo>
                  <a:pt x="2971" y="1495"/>
                  <a:pt x="2971" y="1495"/>
                  <a:pt x="2971" y="1495"/>
                </a:cubicBezTo>
                <a:cubicBezTo>
                  <a:pt x="2974" y="1494"/>
                  <a:pt x="2974" y="1494"/>
                  <a:pt x="2974" y="1494"/>
                </a:cubicBezTo>
                <a:cubicBezTo>
                  <a:pt x="2974" y="1492"/>
                  <a:pt x="2974" y="1492"/>
                  <a:pt x="2974" y="1492"/>
                </a:cubicBezTo>
                <a:cubicBezTo>
                  <a:pt x="2976" y="1492"/>
                  <a:pt x="2976" y="1492"/>
                  <a:pt x="2976" y="1492"/>
                </a:cubicBezTo>
                <a:cubicBezTo>
                  <a:pt x="2978" y="1491"/>
                  <a:pt x="2978" y="1491"/>
                  <a:pt x="2978" y="1491"/>
                </a:cubicBezTo>
                <a:cubicBezTo>
                  <a:pt x="2979" y="1487"/>
                  <a:pt x="2979" y="1487"/>
                  <a:pt x="2979" y="1487"/>
                </a:cubicBezTo>
                <a:cubicBezTo>
                  <a:pt x="2979" y="1483"/>
                  <a:pt x="2979" y="1483"/>
                  <a:pt x="2979" y="1483"/>
                </a:cubicBezTo>
                <a:cubicBezTo>
                  <a:pt x="2979" y="1481"/>
                  <a:pt x="2979" y="1481"/>
                  <a:pt x="2979" y="1481"/>
                </a:cubicBezTo>
                <a:cubicBezTo>
                  <a:pt x="2982" y="1478"/>
                  <a:pt x="2982" y="1478"/>
                  <a:pt x="2982" y="1478"/>
                </a:cubicBezTo>
                <a:cubicBezTo>
                  <a:pt x="2982" y="1472"/>
                  <a:pt x="2982" y="1472"/>
                  <a:pt x="2982" y="1472"/>
                </a:cubicBezTo>
                <a:cubicBezTo>
                  <a:pt x="2984" y="1469"/>
                  <a:pt x="2984" y="1469"/>
                  <a:pt x="2984" y="1469"/>
                </a:cubicBezTo>
                <a:cubicBezTo>
                  <a:pt x="2984" y="1465"/>
                  <a:pt x="2984" y="1465"/>
                  <a:pt x="2984" y="1465"/>
                </a:cubicBezTo>
                <a:cubicBezTo>
                  <a:pt x="2986" y="1464"/>
                  <a:pt x="2986" y="1464"/>
                  <a:pt x="2986" y="1464"/>
                </a:cubicBezTo>
                <a:cubicBezTo>
                  <a:pt x="2986" y="1462"/>
                  <a:pt x="2986" y="1462"/>
                  <a:pt x="2986" y="1462"/>
                </a:cubicBezTo>
                <a:cubicBezTo>
                  <a:pt x="2992" y="1455"/>
                  <a:pt x="2992" y="1455"/>
                  <a:pt x="2992" y="1455"/>
                </a:cubicBezTo>
                <a:cubicBezTo>
                  <a:pt x="2994" y="1454"/>
                  <a:pt x="2994" y="1454"/>
                  <a:pt x="2994" y="1454"/>
                </a:cubicBezTo>
                <a:cubicBezTo>
                  <a:pt x="2995" y="1450"/>
                  <a:pt x="2995" y="1450"/>
                  <a:pt x="2995" y="1450"/>
                </a:cubicBezTo>
                <a:cubicBezTo>
                  <a:pt x="2998" y="1447"/>
                  <a:pt x="2998" y="1447"/>
                  <a:pt x="2998" y="1447"/>
                </a:cubicBezTo>
                <a:cubicBezTo>
                  <a:pt x="2999" y="1443"/>
                  <a:pt x="2999" y="1443"/>
                  <a:pt x="2999" y="1443"/>
                </a:cubicBezTo>
                <a:cubicBezTo>
                  <a:pt x="3002" y="1440"/>
                  <a:pt x="3002" y="1440"/>
                  <a:pt x="3002" y="1440"/>
                </a:cubicBezTo>
                <a:cubicBezTo>
                  <a:pt x="3001" y="1438"/>
                  <a:pt x="3001" y="1438"/>
                  <a:pt x="3001" y="1438"/>
                </a:cubicBezTo>
                <a:cubicBezTo>
                  <a:pt x="3003" y="1437"/>
                  <a:pt x="3003" y="1437"/>
                  <a:pt x="3003" y="1437"/>
                </a:cubicBezTo>
                <a:cubicBezTo>
                  <a:pt x="3005" y="1433"/>
                  <a:pt x="3005" y="1433"/>
                  <a:pt x="3005" y="1433"/>
                </a:cubicBezTo>
                <a:cubicBezTo>
                  <a:pt x="3003" y="1432"/>
                  <a:pt x="3003" y="1432"/>
                  <a:pt x="3003" y="1432"/>
                </a:cubicBezTo>
                <a:cubicBezTo>
                  <a:pt x="3007" y="1431"/>
                  <a:pt x="3007" y="1431"/>
                  <a:pt x="3007" y="1431"/>
                </a:cubicBezTo>
                <a:cubicBezTo>
                  <a:pt x="3009" y="1427"/>
                  <a:pt x="3009" y="1427"/>
                  <a:pt x="3009" y="1427"/>
                </a:cubicBezTo>
                <a:cubicBezTo>
                  <a:pt x="3010" y="1426"/>
                  <a:pt x="3010" y="1426"/>
                  <a:pt x="3010" y="1426"/>
                </a:cubicBezTo>
                <a:cubicBezTo>
                  <a:pt x="3011" y="1423"/>
                  <a:pt x="3011" y="1423"/>
                  <a:pt x="3011" y="1423"/>
                </a:cubicBezTo>
                <a:cubicBezTo>
                  <a:pt x="3014" y="1422"/>
                  <a:pt x="3014" y="1422"/>
                  <a:pt x="3014" y="1422"/>
                </a:cubicBezTo>
                <a:cubicBezTo>
                  <a:pt x="3016" y="1421"/>
                  <a:pt x="3016" y="1421"/>
                  <a:pt x="3016" y="1421"/>
                </a:cubicBezTo>
                <a:cubicBezTo>
                  <a:pt x="3013" y="1421"/>
                  <a:pt x="3013" y="1421"/>
                  <a:pt x="3013" y="1421"/>
                </a:cubicBezTo>
                <a:cubicBezTo>
                  <a:pt x="3014" y="1420"/>
                  <a:pt x="3014" y="1420"/>
                  <a:pt x="3014" y="1420"/>
                </a:cubicBezTo>
                <a:cubicBezTo>
                  <a:pt x="3018" y="1420"/>
                  <a:pt x="3018" y="1420"/>
                  <a:pt x="3018" y="1420"/>
                </a:cubicBezTo>
                <a:cubicBezTo>
                  <a:pt x="3021" y="1417"/>
                  <a:pt x="3021" y="1417"/>
                  <a:pt x="3021" y="1417"/>
                </a:cubicBezTo>
                <a:cubicBezTo>
                  <a:pt x="3022" y="1415"/>
                  <a:pt x="3022" y="1415"/>
                  <a:pt x="3022" y="1415"/>
                </a:cubicBezTo>
                <a:cubicBezTo>
                  <a:pt x="3021" y="1414"/>
                  <a:pt x="3021" y="1414"/>
                  <a:pt x="3021" y="1414"/>
                </a:cubicBezTo>
                <a:cubicBezTo>
                  <a:pt x="3022" y="1412"/>
                  <a:pt x="3022" y="1412"/>
                  <a:pt x="3022" y="1412"/>
                </a:cubicBezTo>
                <a:cubicBezTo>
                  <a:pt x="3025" y="1409"/>
                  <a:pt x="3025" y="1409"/>
                  <a:pt x="3025" y="1409"/>
                </a:cubicBezTo>
                <a:cubicBezTo>
                  <a:pt x="3025" y="1407"/>
                  <a:pt x="3025" y="1407"/>
                  <a:pt x="3025" y="1407"/>
                </a:cubicBezTo>
                <a:cubicBezTo>
                  <a:pt x="3027" y="1406"/>
                  <a:pt x="3027" y="1406"/>
                  <a:pt x="3027" y="1406"/>
                </a:cubicBezTo>
                <a:cubicBezTo>
                  <a:pt x="3029" y="1402"/>
                  <a:pt x="3029" y="1402"/>
                  <a:pt x="3029" y="1402"/>
                </a:cubicBezTo>
                <a:cubicBezTo>
                  <a:pt x="3029" y="1400"/>
                  <a:pt x="3029" y="1400"/>
                  <a:pt x="3029" y="1400"/>
                </a:cubicBezTo>
                <a:cubicBezTo>
                  <a:pt x="3030" y="1397"/>
                  <a:pt x="3030" y="1397"/>
                  <a:pt x="3030" y="1397"/>
                </a:cubicBezTo>
                <a:cubicBezTo>
                  <a:pt x="3029" y="1396"/>
                  <a:pt x="3029" y="1396"/>
                  <a:pt x="3029" y="1396"/>
                </a:cubicBezTo>
                <a:cubicBezTo>
                  <a:pt x="3030" y="1395"/>
                  <a:pt x="3030" y="1395"/>
                  <a:pt x="3030" y="1395"/>
                </a:cubicBezTo>
                <a:cubicBezTo>
                  <a:pt x="3033" y="1388"/>
                  <a:pt x="3033" y="1388"/>
                  <a:pt x="3033" y="1388"/>
                </a:cubicBezTo>
                <a:cubicBezTo>
                  <a:pt x="3033" y="1385"/>
                  <a:pt x="3033" y="1385"/>
                  <a:pt x="3033" y="1385"/>
                </a:cubicBezTo>
                <a:cubicBezTo>
                  <a:pt x="3037" y="1378"/>
                  <a:pt x="3037" y="1378"/>
                  <a:pt x="3037" y="1378"/>
                </a:cubicBezTo>
                <a:cubicBezTo>
                  <a:pt x="3037" y="1376"/>
                  <a:pt x="3037" y="1376"/>
                  <a:pt x="3037" y="1376"/>
                </a:cubicBezTo>
                <a:cubicBezTo>
                  <a:pt x="3039" y="1371"/>
                  <a:pt x="3039" y="1371"/>
                  <a:pt x="3039" y="1371"/>
                </a:cubicBezTo>
                <a:cubicBezTo>
                  <a:pt x="3041" y="1369"/>
                  <a:pt x="3041" y="1369"/>
                  <a:pt x="3041" y="1369"/>
                </a:cubicBezTo>
                <a:cubicBezTo>
                  <a:pt x="3042" y="1366"/>
                  <a:pt x="3042" y="1366"/>
                  <a:pt x="3042" y="1366"/>
                </a:cubicBezTo>
                <a:cubicBezTo>
                  <a:pt x="3042" y="1363"/>
                  <a:pt x="3042" y="1363"/>
                  <a:pt x="3042" y="1363"/>
                </a:cubicBezTo>
                <a:cubicBezTo>
                  <a:pt x="3043" y="1361"/>
                  <a:pt x="3043" y="1361"/>
                  <a:pt x="3043" y="1361"/>
                </a:cubicBezTo>
                <a:lnTo>
                  <a:pt x="3042" y="1356"/>
                </a:lnTo>
                <a:close/>
                <a:moveTo>
                  <a:pt x="2891" y="1188"/>
                </a:moveTo>
                <a:cubicBezTo>
                  <a:pt x="2892" y="1188"/>
                  <a:pt x="2892" y="1188"/>
                  <a:pt x="2892" y="1188"/>
                </a:cubicBezTo>
                <a:cubicBezTo>
                  <a:pt x="2895" y="1188"/>
                  <a:pt x="2895" y="1188"/>
                  <a:pt x="2895" y="1188"/>
                </a:cubicBezTo>
                <a:cubicBezTo>
                  <a:pt x="2896" y="1187"/>
                  <a:pt x="2896" y="1187"/>
                  <a:pt x="2896" y="1187"/>
                </a:cubicBezTo>
                <a:cubicBezTo>
                  <a:pt x="2895" y="1186"/>
                  <a:pt x="2895" y="1186"/>
                  <a:pt x="2895" y="1186"/>
                </a:cubicBezTo>
                <a:cubicBezTo>
                  <a:pt x="2894" y="1187"/>
                  <a:pt x="2894" y="1187"/>
                  <a:pt x="2894" y="1187"/>
                </a:cubicBezTo>
                <a:cubicBezTo>
                  <a:pt x="2894" y="1186"/>
                  <a:pt x="2894" y="1186"/>
                  <a:pt x="2894" y="1186"/>
                </a:cubicBezTo>
                <a:cubicBezTo>
                  <a:pt x="2895" y="1184"/>
                  <a:pt x="2895" y="1184"/>
                  <a:pt x="2895" y="1184"/>
                </a:cubicBezTo>
                <a:cubicBezTo>
                  <a:pt x="2895" y="1184"/>
                  <a:pt x="2895" y="1184"/>
                  <a:pt x="2895" y="1184"/>
                </a:cubicBezTo>
                <a:cubicBezTo>
                  <a:pt x="2893" y="1185"/>
                  <a:pt x="2893" y="1185"/>
                  <a:pt x="2893" y="1185"/>
                </a:cubicBezTo>
                <a:cubicBezTo>
                  <a:pt x="2893" y="1183"/>
                  <a:pt x="2893" y="1183"/>
                  <a:pt x="2893" y="1183"/>
                </a:cubicBezTo>
                <a:cubicBezTo>
                  <a:pt x="2892" y="1183"/>
                  <a:pt x="2892" y="1183"/>
                  <a:pt x="2892" y="1183"/>
                </a:cubicBezTo>
                <a:cubicBezTo>
                  <a:pt x="2892" y="1184"/>
                  <a:pt x="2892" y="1184"/>
                  <a:pt x="2892" y="1184"/>
                </a:cubicBezTo>
                <a:cubicBezTo>
                  <a:pt x="2890" y="1184"/>
                  <a:pt x="2890" y="1184"/>
                  <a:pt x="2890" y="1184"/>
                </a:cubicBezTo>
                <a:cubicBezTo>
                  <a:pt x="2891" y="1185"/>
                  <a:pt x="2891" y="1185"/>
                  <a:pt x="2891" y="1185"/>
                </a:cubicBezTo>
                <a:cubicBezTo>
                  <a:pt x="2890" y="1185"/>
                  <a:pt x="2890" y="1185"/>
                  <a:pt x="2890" y="1185"/>
                </a:cubicBezTo>
                <a:cubicBezTo>
                  <a:pt x="2891" y="1188"/>
                  <a:pt x="2891" y="1188"/>
                  <a:pt x="2891" y="1188"/>
                </a:cubicBezTo>
                <a:cubicBezTo>
                  <a:pt x="2890" y="1188"/>
                  <a:pt x="2890" y="1188"/>
                  <a:pt x="2890" y="1188"/>
                </a:cubicBezTo>
                <a:lnTo>
                  <a:pt x="2891" y="1188"/>
                </a:lnTo>
                <a:close/>
                <a:moveTo>
                  <a:pt x="2936" y="1570"/>
                </a:moveTo>
                <a:cubicBezTo>
                  <a:pt x="2937" y="1570"/>
                  <a:pt x="2937" y="1570"/>
                  <a:pt x="2937" y="1570"/>
                </a:cubicBezTo>
                <a:cubicBezTo>
                  <a:pt x="2936" y="1569"/>
                  <a:pt x="2936" y="1569"/>
                  <a:pt x="2936" y="1569"/>
                </a:cubicBezTo>
                <a:lnTo>
                  <a:pt x="2936" y="1570"/>
                </a:lnTo>
                <a:close/>
                <a:moveTo>
                  <a:pt x="2683" y="1124"/>
                </a:moveTo>
                <a:cubicBezTo>
                  <a:pt x="2681" y="1121"/>
                  <a:pt x="2681" y="1121"/>
                  <a:pt x="2681" y="1121"/>
                </a:cubicBezTo>
                <a:cubicBezTo>
                  <a:pt x="2678" y="1121"/>
                  <a:pt x="2678" y="1121"/>
                  <a:pt x="2678" y="1121"/>
                </a:cubicBezTo>
                <a:cubicBezTo>
                  <a:pt x="2675" y="1122"/>
                  <a:pt x="2675" y="1122"/>
                  <a:pt x="2675" y="1122"/>
                </a:cubicBezTo>
                <a:cubicBezTo>
                  <a:pt x="2673" y="1121"/>
                  <a:pt x="2673" y="1121"/>
                  <a:pt x="2673" y="1121"/>
                </a:cubicBezTo>
                <a:cubicBezTo>
                  <a:pt x="2671" y="1122"/>
                  <a:pt x="2671" y="1122"/>
                  <a:pt x="2671" y="1122"/>
                </a:cubicBezTo>
                <a:cubicBezTo>
                  <a:pt x="2671" y="1123"/>
                  <a:pt x="2671" y="1123"/>
                  <a:pt x="2671" y="1123"/>
                </a:cubicBezTo>
                <a:cubicBezTo>
                  <a:pt x="2672" y="1125"/>
                  <a:pt x="2672" y="1125"/>
                  <a:pt x="2672" y="1125"/>
                </a:cubicBezTo>
                <a:cubicBezTo>
                  <a:pt x="2674" y="1125"/>
                  <a:pt x="2674" y="1125"/>
                  <a:pt x="2674" y="1125"/>
                </a:cubicBezTo>
                <a:cubicBezTo>
                  <a:pt x="2677" y="1127"/>
                  <a:pt x="2677" y="1127"/>
                  <a:pt x="2677" y="1127"/>
                </a:cubicBezTo>
                <a:cubicBezTo>
                  <a:pt x="2677" y="1128"/>
                  <a:pt x="2677" y="1128"/>
                  <a:pt x="2677" y="1128"/>
                </a:cubicBezTo>
                <a:cubicBezTo>
                  <a:pt x="2678" y="1127"/>
                  <a:pt x="2678" y="1127"/>
                  <a:pt x="2678" y="1127"/>
                </a:cubicBezTo>
                <a:cubicBezTo>
                  <a:pt x="2680" y="1126"/>
                  <a:pt x="2680" y="1126"/>
                  <a:pt x="2680" y="1126"/>
                </a:cubicBezTo>
                <a:cubicBezTo>
                  <a:pt x="2680" y="1125"/>
                  <a:pt x="2680" y="1125"/>
                  <a:pt x="2680" y="1125"/>
                </a:cubicBezTo>
                <a:cubicBezTo>
                  <a:pt x="2682" y="1125"/>
                  <a:pt x="2682" y="1125"/>
                  <a:pt x="2682" y="1125"/>
                </a:cubicBezTo>
                <a:lnTo>
                  <a:pt x="2683" y="1124"/>
                </a:lnTo>
                <a:close/>
                <a:moveTo>
                  <a:pt x="2624" y="1052"/>
                </a:moveTo>
                <a:cubicBezTo>
                  <a:pt x="2625" y="1052"/>
                  <a:pt x="2625" y="1052"/>
                  <a:pt x="2625" y="1052"/>
                </a:cubicBezTo>
                <a:cubicBezTo>
                  <a:pt x="2627" y="1050"/>
                  <a:pt x="2627" y="1050"/>
                  <a:pt x="2627" y="1050"/>
                </a:cubicBezTo>
                <a:cubicBezTo>
                  <a:pt x="2625" y="1048"/>
                  <a:pt x="2625" y="1048"/>
                  <a:pt x="2625" y="1048"/>
                </a:cubicBezTo>
                <a:cubicBezTo>
                  <a:pt x="2623" y="1048"/>
                  <a:pt x="2623" y="1048"/>
                  <a:pt x="2623" y="1048"/>
                </a:cubicBezTo>
                <a:cubicBezTo>
                  <a:pt x="2623" y="1048"/>
                  <a:pt x="2623" y="1050"/>
                  <a:pt x="2623" y="1050"/>
                </a:cubicBezTo>
                <a:cubicBezTo>
                  <a:pt x="2623" y="1051"/>
                  <a:pt x="2623" y="1051"/>
                  <a:pt x="2623" y="1051"/>
                </a:cubicBezTo>
                <a:lnTo>
                  <a:pt x="2624" y="1052"/>
                </a:lnTo>
                <a:close/>
                <a:moveTo>
                  <a:pt x="2616" y="1055"/>
                </a:moveTo>
                <a:cubicBezTo>
                  <a:pt x="2618" y="1056"/>
                  <a:pt x="2618" y="1056"/>
                  <a:pt x="2618" y="1056"/>
                </a:cubicBezTo>
                <a:cubicBezTo>
                  <a:pt x="2618" y="1055"/>
                  <a:pt x="2618" y="1055"/>
                  <a:pt x="2618" y="1055"/>
                </a:cubicBezTo>
                <a:cubicBezTo>
                  <a:pt x="2618" y="1054"/>
                  <a:pt x="2618" y="1054"/>
                  <a:pt x="2618" y="1054"/>
                </a:cubicBezTo>
                <a:cubicBezTo>
                  <a:pt x="2616" y="1054"/>
                  <a:pt x="2616" y="1054"/>
                  <a:pt x="2616" y="1054"/>
                </a:cubicBezTo>
                <a:lnTo>
                  <a:pt x="2616" y="1055"/>
                </a:lnTo>
                <a:close/>
                <a:moveTo>
                  <a:pt x="2622" y="1041"/>
                </a:moveTo>
                <a:cubicBezTo>
                  <a:pt x="2620" y="1041"/>
                  <a:pt x="2620" y="1041"/>
                  <a:pt x="2620" y="1041"/>
                </a:cubicBezTo>
                <a:cubicBezTo>
                  <a:pt x="2619" y="1041"/>
                  <a:pt x="2619" y="1041"/>
                  <a:pt x="2619" y="1041"/>
                </a:cubicBezTo>
                <a:cubicBezTo>
                  <a:pt x="2620" y="1042"/>
                  <a:pt x="2620" y="1042"/>
                  <a:pt x="2620" y="1042"/>
                </a:cubicBezTo>
                <a:cubicBezTo>
                  <a:pt x="2622" y="1043"/>
                  <a:pt x="2622" y="1043"/>
                  <a:pt x="2622" y="1043"/>
                </a:cubicBezTo>
                <a:cubicBezTo>
                  <a:pt x="2623" y="1042"/>
                  <a:pt x="2623" y="1042"/>
                  <a:pt x="2623" y="1042"/>
                </a:cubicBezTo>
                <a:lnTo>
                  <a:pt x="2622" y="1041"/>
                </a:lnTo>
                <a:close/>
                <a:moveTo>
                  <a:pt x="2681" y="1129"/>
                </a:moveTo>
                <a:cubicBezTo>
                  <a:pt x="2682" y="1128"/>
                  <a:pt x="2682" y="1128"/>
                  <a:pt x="2682" y="1128"/>
                </a:cubicBezTo>
                <a:cubicBezTo>
                  <a:pt x="2681" y="1127"/>
                  <a:pt x="2681" y="1127"/>
                  <a:pt x="2681" y="1127"/>
                </a:cubicBezTo>
                <a:cubicBezTo>
                  <a:pt x="2680" y="1128"/>
                  <a:pt x="2680" y="1128"/>
                  <a:pt x="2680" y="1128"/>
                </a:cubicBezTo>
                <a:lnTo>
                  <a:pt x="2681" y="1129"/>
                </a:lnTo>
                <a:close/>
                <a:moveTo>
                  <a:pt x="2680" y="1109"/>
                </a:moveTo>
                <a:cubicBezTo>
                  <a:pt x="2681" y="1109"/>
                  <a:pt x="2681" y="1109"/>
                  <a:pt x="2681" y="1109"/>
                </a:cubicBezTo>
                <a:cubicBezTo>
                  <a:pt x="2682" y="1109"/>
                  <a:pt x="2682" y="1109"/>
                  <a:pt x="2682" y="1109"/>
                </a:cubicBezTo>
                <a:cubicBezTo>
                  <a:pt x="2682" y="1109"/>
                  <a:pt x="2682" y="1109"/>
                  <a:pt x="2682" y="1109"/>
                </a:cubicBezTo>
                <a:cubicBezTo>
                  <a:pt x="2680" y="1108"/>
                  <a:pt x="2680" y="1108"/>
                  <a:pt x="2680" y="1108"/>
                </a:cubicBezTo>
                <a:cubicBezTo>
                  <a:pt x="2679" y="1108"/>
                  <a:pt x="2679" y="1108"/>
                  <a:pt x="2679" y="1108"/>
                </a:cubicBezTo>
                <a:cubicBezTo>
                  <a:pt x="2678" y="1109"/>
                  <a:pt x="2678" y="1109"/>
                  <a:pt x="2678" y="1109"/>
                </a:cubicBezTo>
                <a:cubicBezTo>
                  <a:pt x="2678" y="1109"/>
                  <a:pt x="2678" y="1109"/>
                  <a:pt x="2678" y="1109"/>
                </a:cubicBezTo>
                <a:cubicBezTo>
                  <a:pt x="2679" y="1111"/>
                  <a:pt x="2679" y="1111"/>
                  <a:pt x="2679" y="1111"/>
                </a:cubicBezTo>
                <a:lnTo>
                  <a:pt x="2680" y="1109"/>
                </a:lnTo>
                <a:close/>
                <a:moveTo>
                  <a:pt x="2663" y="1110"/>
                </a:moveTo>
                <a:cubicBezTo>
                  <a:pt x="2662" y="1109"/>
                  <a:pt x="2662" y="1109"/>
                  <a:pt x="2662" y="1109"/>
                </a:cubicBezTo>
                <a:cubicBezTo>
                  <a:pt x="2656" y="1109"/>
                  <a:pt x="2656" y="1109"/>
                  <a:pt x="2656" y="1109"/>
                </a:cubicBezTo>
                <a:cubicBezTo>
                  <a:pt x="2655" y="1108"/>
                  <a:pt x="2655" y="1108"/>
                  <a:pt x="2655" y="1108"/>
                </a:cubicBezTo>
                <a:cubicBezTo>
                  <a:pt x="2654" y="1110"/>
                  <a:pt x="2654" y="1110"/>
                  <a:pt x="2654" y="1110"/>
                </a:cubicBezTo>
                <a:cubicBezTo>
                  <a:pt x="2656" y="1112"/>
                  <a:pt x="2656" y="1112"/>
                  <a:pt x="2656" y="1112"/>
                </a:cubicBezTo>
                <a:cubicBezTo>
                  <a:pt x="2657" y="1113"/>
                  <a:pt x="2657" y="1113"/>
                  <a:pt x="2657" y="1113"/>
                </a:cubicBezTo>
                <a:cubicBezTo>
                  <a:pt x="2659" y="1112"/>
                  <a:pt x="2659" y="1112"/>
                  <a:pt x="2659" y="1112"/>
                </a:cubicBezTo>
                <a:cubicBezTo>
                  <a:pt x="2662" y="1112"/>
                  <a:pt x="2662" y="1112"/>
                  <a:pt x="2662" y="1112"/>
                </a:cubicBezTo>
                <a:cubicBezTo>
                  <a:pt x="2664" y="1111"/>
                  <a:pt x="2664" y="1111"/>
                  <a:pt x="2664" y="1111"/>
                </a:cubicBezTo>
                <a:cubicBezTo>
                  <a:pt x="2666" y="1111"/>
                  <a:pt x="2666" y="1111"/>
                  <a:pt x="2666" y="1111"/>
                </a:cubicBezTo>
                <a:cubicBezTo>
                  <a:pt x="2667" y="1110"/>
                  <a:pt x="2667" y="1110"/>
                  <a:pt x="2667" y="1110"/>
                </a:cubicBezTo>
                <a:cubicBezTo>
                  <a:pt x="2666" y="1109"/>
                  <a:pt x="2666" y="1109"/>
                  <a:pt x="2666" y="1109"/>
                </a:cubicBezTo>
                <a:lnTo>
                  <a:pt x="2663" y="1110"/>
                </a:lnTo>
                <a:close/>
                <a:moveTo>
                  <a:pt x="2625" y="1048"/>
                </a:moveTo>
                <a:cubicBezTo>
                  <a:pt x="2625" y="1047"/>
                  <a:pt x="2625" y="1047"/>
                  <a:pt x="2625" y="1047"/>
                </a:cubicBezTo>
                <a:cubicBezTo>
                  <a:pt x="2625" y="1047"/>
                  <a:pt x="2625" y="1047"/>
                  <a:pt x="2625" y="1047"/>
                </a:cubicBezTo>
                <a:cubicBezTo>
                  <a:pt x="2623" y="1046"/>
                  <a:pt x="2623" y="1046"/>
                  <a:pt x="2623" y="1046"/>
                </a:cubicBezTo>
                <a:cubicBezTo>
                  <a:pt x="2621" y="1045"/>
                  <a:pt x="2621" y="1045"/>
                  <a:pt x="2621" y="1045"/>
                </a:cubicBezTo>
                <a:cubicBezTo>
                  <a:pt x="2621" y="1046"/>
                  <a:pt x="2621" y="1046"/>
                  <a:pt x="2621" y="1046"/>
                </a:cubicBezTo>
                <a:cubicBezTo>
                  <a:pt x="2622" y="1048"/>
                  <a:pt x="2622" y="1048"/>
                  <a:pt x="2622" y="1048"/>
                </a:cubicBezTo>
                <a:cubicBezTo>
                  <a:pt x="2623" y="1048"/>
                  <a:pt x="2623" y="1048"/>
                  <a:pt x="2623" y="1048"/>
                </a:cubicBezTo>
                <a:lnTo>
                  <a:pt x="2625" y="1048"/>
                </a:lnTo>
                <a:close/>
                <a:moveTo>
                  <a:pt x="2864" y="1456"/>
                </a:moveTo>
                <a:cubicBezTo>
                  <a:pt x="2862" y="1456"/>
                  <a:pt x="2862" y="1456"/>
                  <a:pt x="2862" y="1456"/>
                </a:cubicBezTo>
                <a:cubicBezTo>
                  <a:pt x="2863" y="1455"/>
                  <a:pt x="2863" y="1455"/>
                  <a:pt x="2863" y="1455"/>
                </a:cubicBezTo>
                <a:cubicBezTo>
                  <a:pt x="2862" y="1455"/>
                  <a:pt x="2862" y="1455"/>
                  <a:pt x="2862" y="1455"/>
                </a:cubicBezTo>
                <a:cubicBezTo>
                  <a:pt x="2861" y="1454"/>
                  <a:pt x="2861" y="1454"/>
                  <a:pt x="2861" y="1454"/>
                </a:cubicBezTo>
                <a:cubicBezTo>
                  <a:pt x="2862" y="1453"/>
                  <a:pt x="2862" y="1453"/>
                  <a:pt x="2862" y="1453"/>
                </a:cubicBezTo>
                <a:cubicBezTo>
                  <a:pt x="2860" y="1453"/>
                  <a:pt x="2860" y="1453"/>
                  <a:pt x="2860" y="1453"/>
                </a:cubicBezTo>
                <a:cubicBezTo>
                  <a:pt x="2858" y="1453"/>
                  <a:pt x="2858" y="1453"/>
                  <a:pt x="2858" y="1453"/>
                </a:cubicBezTo>
                <a:cubicBezTo>
                  <a:pt x="2853" y="1454"/>
                  <a:pt x="2853" y="1454"/>
                  <a:pt x="2853" y="1454"/>
                </a:cubicBezTo>
                <a:cubicBezTo>
                  <a:pt x="2850" y="1456"/>
                  <a:pt x="2850" y="1456"/>
                  <a:pt x="2850" y="1456"/>
                </a:cubicBezTo>
                <a:cubicBezTo>
                  <a:pt x="2850" y="1457"/>
                  <a:pt x="2850" y="1457"/>
                  <a:pt x="2850" y="1457"/>
                </a:cubicBezTo>
                <a:cubicBezTo>
                  <a:pt x="2852" y="1458"/>
                  <a:pt x="2852" y="1458"/>
                  <a:pt x="2852" y="1458"/>
                </a:cubicBezTo>
                <a:cubicBezTo>
                  <a:pt x="2854" y="1458"/>
                  <a:pt x="2854" y="1458"/>
                  <a:pt x="2854" y="1458"/>
                </a:cubicBezTo>
                <a:cubicBezTo>
                  <a:pt x="2855" y="1458"/>
                  <a:pt x="2855" y="1458"/>
                  <a:pt x="2855" y="1458"/>
                </a:cubicBezTo>
                <a:cubicBezTo>
                  <a:pt x="2857" y="1458"/>
                  <a:pt x="2857" y="1458"/>
                  <a:pt x="2857" y="1458"/>
                </a:cubicBezTo>
                <a:cubicBezTo>
                  <a:pt x="2858" y="1458"/>
                  <a:pt x="2858" y="1458"/>
                  <a:pt x="2858" y="1458"/>
                </a:cubicBezTo>
                <a:cubicBezTo>
                  <a:pt x="2859" y="1459"/>
                  <a:pt x="2859" y="1459"/>
                  <a:pt x="2859" y="1459"/>
                </a:cubicBezTo>
                <a:cubicBezTo>
                  <a:pt x="2860" y="1459"/>
                  <a:pt x="2860" y="1459"/>
                  <a:pt x="2860" y="1459"/>
                </a:cubicBezTo>
                <a:cubicBezTo>
                  <a:pt x="2860" y="1458"/>
                  <a:pt x="2860" y="1458"/>
                  <a:pt x="2860" y="1458"/>
                </a:cubicBezTo>
                <a:cubicBezTo>
                  <a:pt x="2861" y="1458"/>
                  <a:pt x="2861" y="1458"/>
                  <a:pt x="2861" y="1458"/>
                </a:cubicBezTo>
                <a:cubicBezTo>
                  <a:pt x="2862" y="1457"/>
                  <a:pt x="2862" y="1457"/>
                  <a:pt x="2862" y="1457"/>
                </a:cubicBezTo>
                <a:cubicBezTo>
                  <a:pt x="2865" y="1457"/>
                  <a:pt x="2865" y="1457"/>
                  <a:pt x="2865" y="1457"/>
                </a:cubicBezTo>
                <a:cubicBezTo>
                  <a:pt x="2866" y="1456"/>
                  <a:pt x="2866" y="1456"/>
                  <a:pt x="2866" y="1456"/>
                </a:cubicBezTo>
                <a:cubicBezTo>
                  <a:pt x="2865" y="1456"/>
                  <a:pt x="2865" y="1456"/>
                  <a:pt x="2865" y="1456"/>
                </a:cubicBezTo>
                <a:lnTo>
                  <a:pt x="2864" y="1456"/>
                </a:lnTo>
                <a:close/>
                <a:moveTo>
                  <a:pt x="2910" y="1524"/>
                </a:moveTo>
                <a:cubicBezTo>
                  <a:pt x="2911" y="1522"/>
                  <a:pt x="2911" y="1522"/>
                  <a:pt x="2911" y="1522"/>
                </a:cubicBezTo>
                <a:cubicBezTo>
                  <a:pt x="2911" y="1520"/>
                  <a:pt x="2911" y="1520"/>
                  <a:pt x="2911" y="1520"/>
                </a:cubicBezTo>
                <a:cubicBezTo>
                  <a:pt x="2911" y="1517"/>
                  <a:pt x="2911" y="1517"/>
                  <a:pt x="2911" y="1517"/>
                </a:cubicBezTo>
                <a:cubicBezTo>
                  <a:pt x="2910" y="1516"/>
                  <a:pt x="2910" y="1516"/>
                  <a:pt x="2910" y="1516"/>
                </a:cubicBezTo>
                <a:cubicBezTo>
                  <a:pt x="2909" y="1517"/>
                  <a:pt x="2909" y="1517"/>
                  <a:pt x="2909" y="1517"/>
                </a:cubicBezTo>
                <a:cubicBezTo>
                  <a:pt x="2907" y="1519"/>
                  <a:pt x="2907" y="1519"/>
                  <a:pt x="2907" y="1519"/>
                </a:cubicBezTo>
                <a:cubicBezTo>
                  <a:pt x="2908" y="1521"/>
                  <a:pt x="2908" y="1521"/>
                  <a:pt x="2908" y="1521"/>
                </a:cubicBezTo>
                <a:cubicBezTo>
                  <a:pt x="2906" y="1523"/>
                  <a:pt x="2906" y="1523"/>
                  <a:pt x="2906" y="1523"/>
                </a:cubicBezTo>
                <a:cubicBezTo>
                  <a:pt x="2907" y="1524"/>
                  <a:pt x="2907" y="1524"/>
                  <a:pt x="2907" y="1524"/>
                </a:cubicBezTo>
                <a:cubicBezTo>
                  <a:pt x="2906" y="1526"/>
                  <a:pt x="2906" y="1526"/>
                  <a:pt x="2906" y="1526"/>
                </a:cubicBezTo>
                <a:cubicBezTo>
                  <a:pt x="2908" y="1526"/>
                  <a:pt x="2908" y="1526"/>
                  <a:pt x="2908" y="1526"/>
                </a:cubicBezTo>
                <a:cubicBezTo>
                  <a:pt x="2909" y="1525"/>
                  <a:pt x="2909" y="1525"/>
                  <a:pt x="2909" y="1525"/>
                </a:cubicBezTo>
                <a:lnTo>
                  <a:pt x="2910" y="1524"/>
                </a:lnTo>
                <a:close/>
                <a:moveTo>
                  <a:pt x="2924" y="1578"/>
                </a:moveTo>
                <a:cubicBezTo>
                  <a:pt x="2924" y="1579"/>
                  <a:pt x="2924" y="1579"/>
                  <a:pt x="2924" y="1579"/>
                </a:cubicBezTo>
                <a:cubicBezTo>
                  <a:pt x="2923" y="1582"/>
                  <a:pt x="2923" y="1582"/>
                  <a:pt x="2923" y="1582"/>
                </a:cubicBezTo>
                <a:cubicBezTo>
                  <a:pt x="2924" y="1582"/>
                  <a:pt x="2924" y="1582"/>
                  <a:pt x="2924" y="1582"/>
                </a:cubicBezTo>
                <a:cubicBezTo>
                  <a:pt x="2925" y="1579"/>
                  <a:pt x="2925" y="1579"/>
                  <a:pt x="2925" y="1579"/>
                </a:cubicBezTo>
                <a:cubicBezTo>
                  <a:pt x="2926" y="1578"/>
                  <a:pt x="2926" y="1578"/>
                  <a:pt x="2926" y="1578"/>
                </a:cubicBezTo>
                <a:cubicBezTo>
                  <a:pt x="2925" y="1577"/>
                  <a:pt x="2925" y="1577"/>
                  <a:pt x="2925" y="1577"/>
                </a:cubicBezTo>
                <a:lnTo>
                  <a:pt x="2924" y="1578"/>
                </a:lnTo>
                <a:close/>
                <a:moveTo>
                  <a:pt x="2636" y="1317"/>
                </a:moveTo>
                <a:cubicBezTo>
                  <a:pt x="2637" y="1321"/>
                  <a:pt x="2637" y="1321"/>
                  <a:pt x="2637" y="1321"/>
                </a:cubicBezTo>
                <a:cubicBezTo>
                  <a:pt x="2638" y="1318"/>
                  <a:pt x="2638" y="1318"/>
                  <a:pt x="2638" y="1318"/>
                </a:cubicBezTo>
                <a:cubicBezTo>
                  <a:pt x="2637" y="1315"/>
                  <a:pt x="2637" y="1315"/>
                  <a:pt x="2637" y="1315"/>
                </a:cubicBezTo>
                <a:lnTo>
                  <a:pt x="2636" y="1317"/>
                </a:lnTo>
                <a:close/>
                <a:moveTo>
                  <a:pt x="2638" y="1312"/>
                </a:moveTo>
                <a:cubicBezTo>
                  <a:pt x="2638" y="1309"/>
                  <a:pt x="2638" y="1309"/>
                  <a:pt x="2638" y="1309"/>
                </a:cubicBezTo>
                <a:cubicBezTo>
                  <a:pt x="2637" y="1313"/>
                  <a:pt x="2637" y="1313"/>
                  <a:pt x="2637" y="1313"/>
                </a:cubicBezTo>
                <a:cubicBezTo>
                  <a:pt x="2637" y="1313"/>
                  <a:pt x="2638" y="1312"/>
                  <a:pt x="2638" y="1312"/>
                </a:cubicBezTo>
                <a:close/>
                <a:moveTo>
                  <a:pt x="2668" y="1261"/>
                </a:moveTo>
                <a:cubicBezTo>
                  <a:pt x="2669" y="1260"/>
                  <a:pt x="2669" y="1260"/>
                  <a:pt x="2669" y="1260"/>
                </a:cubicBezTo>
                <a:cubicBezTo>
                  <a:pt x="2669" y="1257"/>
                  <a:pt x="2669" y="1257"/>
                  <a:pt x="2669" y="1257"/>
                </a:cubicBezTo>
                <a:cubicBezTo>
                  <a:pt x="2667" y="1260"/>
                  <a:pt x="2667" y="1260"/>
                  <a:pt x="2667" y="1260"/>
                </a:cubicBezTo>
                <a:lnTo>
                  <a:pt x="2668" y="1261"/>
                </a:lnTo>
                <a:close/>
                <a:moveTo>
                  <a:pt x="2783" y="633"/>
                </a:moveTo>
                <a:cubicBezTo>
                  <a:pt x="2782" y="633"/>
                  <a:pt x="2782" y="633"/>
                  <a:pt x="2782" y="633"/>
                </a:cubicBezTo>
                <a:cubicBezTo>
                  <a:pt x="2781" y="635"/>
                  <a:pt x="2781" y="635"/>
                  <a:pt x="2781" y="635"/>
                </a:cubicBezTo>
                <a:cubicBezTo>
                  <a:pt x="2781" y="636"/>
                  <a:pt x="2781" y="636"/>
                  <a:pt x="2781" y="636"/>
                </a:cubicBezTo>
                <a:cubicBezTo>
                  <a:pt x="2782" y="638"/>
                  <a:pt x="2782" y="638"/>
                  <a:pt x="2782" y="638"/>
                </a:cubicBezTo>
                <a:cubicBezTo>
                  <a:pt x="2783" y="637"/>
                  <a:pt x="2783" y="637"/>
                  <a:pt x="2783" y="637"/>
                </a:cubicBezTo>
                <a:cubicBezTo>
                  <a:pt x="2784" y="635"/>
                  <a:pt x="2784" y="635"/>
                  <a:pt x="2784" y="635"/>
                </a:cubicBezTo>
                <a:cubicBezTo>
                  <a:pt x="2783" y="634"/>
                  <a:pt x="2783" y="634"/>
                  <a:pt x="2783" y="634"/>
                </a:cubicBezTo>
                <a:lnTo>
                  <a:pt x="2783" y="633"/>
                </a:lnTo>
                <a:close/>
                <a:moveTo>
                  <a:pt x="824" y="1635"/>
                </a:moveTo>
                <a:cubicBezTo>
                  <a:pt x="825" y="1634"/>
                  <a:pt x="825" y="1634"/>
                  <a:pt x="825" y="1634"/>
                </a:cubicBezTo>
                <a:cubicBezTo>
                  <a:pt x="826" y="1634"/>
                  <a:pt x="826" y="1634"/>
                  <a:pt x="826" y="1634"/>
                </a:cubicBezTo>
                <a:cubicBezTo>
                  <a:pt x="826" y="1633"/>
                  <a:pt x="826" y="1633"/>
                  <a:pt x="826" y="1633"/>
                </a:cubicBezTo>
                <a:cubicBezTo>
                  <a:pt x="823" y="1631"/>
                  <a:pt x="823" y="1631"/>
                  <a:pt x="823" y="1631"/>
                </a:cubicBezTo>
                <a:cubicBezTo>
                  <a:pt x="822" y="1631"/>
                  <a:pt x="822" y="1631"/>
                  <a:pt x="822" y="1631"/>
                </a:cubicBezTo>
                <a:cubicBezTo>
                  <a:pt x="821" y="1630"/>
                  <a:pt x="821" y="1630"/>
                  <a:pt x="821" y="1630"/>
                </a:cubicBezTo>
                <a:cubicBezTo>
                  <a:pt x="820" y="1630"/>
                  <a:pt x="820" y="1630"/>
                  <a:pt x="820" y="1630"/>
                </a:cubicBezTo>
                <a:cubicBezTo>
                  <a:pt x="821" y="1632"/>
                  <a:pt x="821" y="1632"/>
                  <a:pt x="821" y="1632"/>
                </a:cubicBezTo>
                <a:cubicBezTo>
                  <a:pt x="820" y="1634"/>
                  <a:pt x="820" y="1634"/>
                  <a:pt x="820" y="1634"/>
                </a:cubicBezTo>
                <a:cubicBezTo>
                  <a:pt x="819" y="1635"/>
                  <a:pt x="819" y="1635"/>
                  <a:pt x="819" y="1635"/>
                </a:cubicBezTo>
                <a:cubicBezTo>
                  <a:pt x="820" y="1635"/>
                  <a:pt x="820" y="1635"/>
                  <a:pt x="820" y="1635"/>
                </a:cubicBezTo>
                <a:cubicBezTo>
                  <a:pt x="822" y="1635"/>
                  <a:pt x="822" y="1635"/>
                  <a:pt x="822" y="1635"/>
                </a:cubicBezTo>
                <a:lnTo>
                  <a:pt x="824" y="1635"/>
                </a:lnTo>
                <a:close/>
                <a:moveTo>
                  <a:pt x="820" y="1625"/>
                </a:moveTo>
                <a:cubicBezTo>
                  <a:pt x="820" y="1624"/>
                  <a:pt x="820" y="1624"/>
                  <a:pt x="820" y="1624"/>
                </a:cubicBezTo>
                <a:cubicBezTo>
                  <a:pt x="819" y="1623"/>
                  <a:pt x="819" y="1623"/>
                  <a:pt x="819" y="1623"/>
                </a:cubicBezTo>
                <a:cubicBezTo>
                  <a:pt x="818" y="1624"/>
                  <a:pt x="818" y="1624"/>
                  <a:pt x="818" y="1624"/>
                </a:cubicBezTo>
                <a:cubicBezTo>
                  <a:pt x="819" y="1626"/>
                  <a:pt x="819" y="1626"/>
                  <a:pt x="819" y="1626"/>
                </a:cubicBezTo>
                <a:lnTo>
                  <a:pt x="820" y="1625"/>
                </a:lnTo>
                <a:close/>
                <a:moveTo>
                  <a:pt x="823" y="1638"/>
                </a:moveTo>
                <a:cubicBezTo>
                  <a:pt x="823" y="1639"/>
                  <a:pt x="823" y="1639"/>
                  <a:pt x="823" y="1639"/>
                </a:cubicBezTo>
                <a:cubicBezTo>
                  <a:pt x="823" y="1639"/>
                  <a:pt x="823" y="1639"/>
                  <a:pt x="823" y="1639"/>
                </a:cubicBezTo>
                <a:cubicBezTo>
                  <a:pt x="823" y="1640"/>
                  <a:pt x="823" y="1640"/>
                  <a:pt x="823" y="1640"/>
                </a:cubicBezTo>
                <a:cubicBezTo>
                  <a:pt x="822" y="1641"/>
                  <a:pt x="822" y="1641"/>
                  <a:pt x="822" y="1641"/>
                </a:cubicBezTo>
                <a:cubicBezTo>
                  <a:pt x="823" y="1642"/>
                  <a:pt x="823" y="1642"/>
                  <a:pt x="823" y="1642"/>
                </a:cubicBezTo>
                <a:cubicBezTo>
                  <a:pt x="824" y="1643"/>
                  <a:pt x="824" y="1643"/>
                  <a:pt x="824" y="1643"/>
                </a:cubicBezTo>
                <a:cubicBezTo>
                  <a:pt x="825" y="1643"/>
                  <a:pt x="825" y="1643"/>
                  <a:pt x="825" y="1643"/>
                </a:cubicBezTo>
                <a:cubicBezTo>
                  <a:pt x="824" y="1642"/>
                  <a:pt x="824" y="1642"/>
                  <a:pt x="824" y="1642"/>
                </a:cubicBezTo>
                <a:cubicBezTo>
                  <a:pt x="825" y="1641"/>
                  <a:pt x="825" y="1641"/>
                  <a:pt x="825" y="1641"/>
                </a:cubicBezTo>
                <a:cubicBezTo>
                  <a:pt x="825" y="1639"/>
                  <a:pt x="825" y="1639"/>
                  <a:pt x="825" y="1639"/>
                </a:cubicBezTo>
                <a:cubicBezTo>
                  <a:pt x="824" y="1638"/>
                  <a:pt x="824" y="1638"/>
                  <a:pt x="824" y="1638"/>
                </a:cubicBezTo>
                <a:lnTo>
                  <a:pt x="823" y="1638"/>
                </a:lnTo>
                <a:close/>
                <a:moveTo>
                  <a:pt x="828" y="1642"/>
                </a:moveTo>
                <a:cubicBezTo>
                  <a:pt x="828" y="1641"/>
                  <a:pt x="828" y="1641"/>
                  <a:pt x="828" y="1641"/>
                </a:cubicBezTo>
                <a:cubicBezTo>
                  <a:pt x="827" y="1640"/>
                  <a:pt x="827" y="1640"/>
                  <a:pt x="827" y="1640"/>
                </a:cubicBezTo>
                <a:cubicBezTo>
                  <a:pt x="826" y="1639"/>
                  <a:pt x="826" y="1639"/>
                  <a:pt x="826" y="1639"/>
                </a:cubicBezTo>
                <a:cubicBezTo>
                  <a:pt x="826" y="1639"/>
                  <a:pt x="826" y="1639"/>
                  <a:pt x="826" y="1639"/>
                </a:cubicBezTo>
                <a:cubicBezTo>
                  <a:pt x="825" y="1640"/>
                  <a:pt x="825" y="1640"/>
                  <a:pt x="825" y="1640"/>
                </a:cubicBezTo>
                <a:cubicBezTo>
                  <a:pt x="826" y="1642"/>
                  <a:pt x="826" y="1642"/>
                  <a:pt x="826" y="1642"/>
                </a:cubicBezTo>
                <a:cubicBezTo>
                  <a:pt x="826" y="1642"/>
                  <a:pt x="826" y="1642"/>
                  <a:pt x="826" y="1642"/>
                </a:cubicBezTo>
                <a:cubicBezTo>
                  <a:pt x="826" y="1643"/>
                  <a:pt x="826" y="1643"/>
                  <a:pt x="826" y="1643"/>
                </a:cubicBezTo>
                <a:cubicBezTo>
                  <a:pt x="827" y="1643"/>
                  <a:pt x="827" y="1643"/>
                  <a:pt x="827" y="1643"/>
                </a:cubicBezTo>
                <a:lnTo>
                  <a:pt x="828" y="1642"/>
                </a:lnTo>
                <a:close/>
                <a:moveTo>
                  <a:pt x="827" y="1645"/>
                </a:moveTo>
                <a:cubicBezTo>
                  <a:pt x="827" y="1647"/>
                  <a:pt x="827" y="1647"/>
                  <a:pt x="827" y="1647"/>
                </a:cubicBezTo>
                <a:cubicBezTo>
                  <a:pt x="827" y="1648"/>
                  <a:pt x="827" y="1648"/>
                  <a:pt x="827" y="1648"/>
                </a:cubicBezTo>
                <a:cubicBezTo>
                  <a:pt x="827" y="1648"/>
                  <a:pt x="827" y="1648"/>
                  <a:pt x="827" y="1648"/>
                </a:cubicBezTo>
                <a:cubicBezTo>
                  <a:pt x="828" y="1648"/>
                  <a:pt x="828" y="1648"/>
                  <a:pt x="828" y="1648"/>
                </a:cubicBezTo>
                <a:cubicBezTo>
                  <a:pt x="829" y="1645"/>
                  <a:pt x="829" y="1645"/>
                  <a:pt x="829" y="1645"/>
                </a:cubicBezTo>
                <a:cubicBezTo>
                  <a:pt x="828" y="1644"/>
                  <a:pt x="828" y="1644"/>
                  <a:pt x="828" y="1644"/>
                </a:cubicBezTo>
                <a:lnTo>
                  <a:pt x="827" y="1645"/>
                </a:lnTo>
                <a:close/>
                <a:moveTo>
                  <a:pt x="821" y="1625"/>
                </a:moveTo>
                <a:cubicBezTo>
                  <a:pt x="820" y="1625"/>
                  <a:pt x="820" y="1625"/>
                  <a:pt x="820" y="1625"/>
                </a:cubicBezTo>
                <a:cubicBezTo>
                  <a:pt x="821" y="1628"/>
                  <a:pt x="821" y="1628"/>
                  <a:pt x="821" y="1628"/>
                </a:cubicBezTo>
                <a:cubicBezTo>
                  <a:pt x="823" y="1630"/>
                  <a:pt x="823" y="1630"/>
                  <a:pt x="823" y="1630"/>
                </a:cubicBezTo>
                <a:cubicBezTo>
                  <a:pt x="825" y="1630"/>
                  <a:pt x="825" y="1630"/>
                  <a:pt x="825" y="1630"/>
                </a:cubicBezTo>
                <a:cubicBezTo>
                  <a:pt x="826" y="1629"/>
                  <a:pt x="826" y="1629"/>
                  <a:pt x="826" y="1629"/>
                </a:cubicBezTo>
                <a:cubicBezTo>
                  <a:pt x="824" y="1626"/>
                  <a:pt x="824" y="1626"/>
                  <a:pt x="824" y="1626"/>
                </a:cubicBezTo>
                <a:lnTo>
                  <a:pt x="821" y="1625"/>
                </a:lnTo>
                <a:close/>
                <a:moveTo>
                  <a:pt x="819" y="1616"/>
                </a:moveTo>
                <a:cubicBezTo>
                  <a:pt x="817" y="1616"/>
                  <a:pt x="817" y="1616"/>
                  <a:pt x="817" y="1616"/>
                </a:cubicBezTo>
                <a:cubicBezTo>
                  <a:pt x="816" y="1616"/>
                  <a:pt x="816" y="1616"/>
                  <a:pt x="816" y="1616"/>
                </a:cubicBezTo>
                <a:cubicBezTo>
                  <a:pt x="815" y="1616"/>
                  <a:pt x="815" y="1616"/>
                  <a:pt x="815" y="1616"/>
                </a:cubicBezTo>
                <a:cubicBezTo>
                  <a:pt x="815" y="1617"/>
                  <a:pt x="815" y="1617"/>
                  <a:pt x="815" y="1617"/>
                </a:cubicBezTo>
                <a:cubicBezTo>
                  <a:pt x="815" y="1618"/>
                  <a:pt x="815" y="1618"/>
                  <a:pt x="815" y="1618"/>
                </a:cubicBezTo>
                <a:cubicBezTo>
                  <a:pt x="816" y="1619"/>
                  <a:pt x="816" y="1619"/>
                  <a:pt x="816" y="1619"/>
                </a:cubicBezTo>
                <a:cubicBezTo>
                  <a:pt x="816" y="1621"/>
                  <a:pt x="816" y="1621"/>
                  <a:pt x="816" y="1621"/>
                </a:cubicBezTo>
                <a:cubicBezTo>
                  <a:pt x="817" y="1621"/>
                  <a:pt x="817" y="1621"/>
                  <a:pt x="817" y="1621"/>
                </a:cubicBezTo>
                <a:cubicBezTo>
                  <a:pt x="818" y="1620"/>
                  <a:pt x="818" y="1620"/>
                  <a:pt x="818" y="1620"/>
                </a:cubicBezTo>
                <a:cubicBezTo>
                  <a:pt x="818" y="1618"/>
                  <a:pt x="818" y="1618"/>
                  <a:pt x="818" y="1618"/>
                </a:cubicBezTo>
                <a:lnTo>
                  <a:pt x="819" y="1616"/>
                </a:lnTo>
                <a:close/>
                <a:moveTo>
                  <a:pt x="815" y="1624"/>
                </a:moveTo>
                <a:cubicBezTo>
                  <a:pt x="816" y="1623"/>
                  <a:pt x="816" y="1623"/>
                  <a:pt x="816" y="1623"/>
                </a:cubicBezTo>
                <a:cubicBezTo>
                  <a:pt x="817" y="1622"/>
                  <a:pt x="817" y="1622"/>
                  <a:pt x="817" y="1622"/>
                </a:cubicBezTo>
                <a:cubicBezTo>
                  <a:pt x="815" y="1622"/>
                  <a:pt x="815" y="1622"/>
                  <a:pt x="815" y="1622"/>
                </a:cubicBezTo>
                <a:lnTo>
                  <a:pt x="815" y="1624"/>
                </a:lnTo>
                <a:close/>
                <a:moveTo>
                  <a:pt x="831" y="1643"/>
                </a:moveTo>
                <a:cubicBezTo>
                  <a:pt x="831" y="1642"/>
                  <a:pt x="831" y="1642"/>
                  <a:pt x="831" y="1642"/>
                </a:cubicBezTo>
                <a:cubicBezTo>
                  <a:pt x="829" y="1641"/>
                  <a:pt x="829" y="1641"/>
                  <a:pt x="829" y="1641"/>
                </a:cubicBezTo>
                <a:cubicBezTo>
                  <a:pt x="829" y="1642"/>
                  <a:pt x="829" y="1642"/>
                  <a:pt x="829" y="1642"/>
                </a:cubicBezTo>
                <a:cubicBezTo>
                  <a:pt x="831" y="1643"/>
                  <a:pt x="831" y="1643"/>
                  <a:pt x="831" y="1643"/>
                </a:cubicBezTo>
                <a:close/>
                <a:moveTo>
                  <a:pt x="832" y="1639"/>
                </a:moveTo>
                <a:cubicBezTo>
                  <a:pt x="831" y="1637"/>
                  <a:pt x="831" y="1637"/>
                  <a:pt x="831" y="1637"/>
                </a:cubicBezTo>
                <a:cubicBezTo>
                  <a:pt x="830" y="1637"/>
                  <a:pt x="830" y="1637"/>
                  <a:pt x="830" y="1637"/>
                </a:cubicBezTo>
                <a:cubicBezTo>
                  <a:pt x="830" y="1640"/>
                  <a:pt x="830" y="1640"/>
                  <a:pt x="830" y="1640"/>
                </a:cubicBezTo>
                <a:cubicBezTo>
                  <a:pt x="831" y="1641"/>
                  <a:pt x="831" y="1641"/>
                  <a:pt x="831" y="1641"/>
                </a:cubicBezTo>
                <a:cubicBezTo>
                  <a:pt x="834" y="1643"/>
                  <a:pt x="834" y="1643"/>
                  <a:pt x="834" y="1643"/>
                </a:cubicBezTo>
                <a:cubicBezTo>
                  <a:pt x="834" y="1642"/>
                  <a:pt x="834" y="1642"/>
                  <a:pt x="834" y="1642"/>
                </a:cubicBezTo>
                <a:cubicBezTo>
                  <a:pt x="834" y="1641"/>
                  <a:pt x="834" y="1641"/>
                  <a:pt x="834" y="1641"/>
                </a:cubicBezTo>
                <a:lnTo>
                  <a:pt x="832" y="1639"/>
                </a:lnTo>
                <a:close/>
                <a:moveTo>
                  <a:pt x="849" y="1674"/>
                </a:moveTo>
                <a:cubicBezTo>
                  <a:pt x="850" y="1674"/>
                  <a:pt x="850" y="1674"/>
                  <a:pt x="850" y="1674"/>
                </a:cubicBezTo>
                <a:cubicBezTo>
                  <a:pt x="851" y="1675"/>
                  <a:pt x="851" y="1675"/>
                  <a:pt x="851" y="1675"/>
                </a:cubicBezTo>
                <a:cubicBezTo>
                  <a:pt x="852" y="1674"/>
                  <a:pt x="852" y="1674"/>
                  <a:pt x="852" y="1674"/>
                </a:cubicBezTo>
                <a:cubicBezTo>
                  <a:pt x="851" y="1673"/>
                  <a:pt x="851" y="1673"/>
                  <a:pt x="851" y="1673"/>
                </a:cubicBezTo>
                <a:lnTo>
                  <a:pt x="849" y="1674"/>
                </a:lnTo>
                <a:close/>
                <a:moveTo>
                  <a:pt x="844" y="1665"/>
                </a:moveTo>
                <a:cubicBezTo>
                  <a:pt x="846" y="1665"/>
                  <a:pt x="846" y="1665"/>
                  <a:pt x="846" y="1665"/>
                </a:cubicBezTo>
                <a:cubicBezTo>
                  <a:pt x="847" y="1664"/>
                  <a:pt x="847" y="1664"/>
                  <a:pt x="847" y="1664"/>
                </a:cubicBezTo>
                <a:cubicBezTo>
                  <a:pt x="846" y="1664"/>
                  <a:pt x="846" y="1664"/>
                  <a:pt x="846" y="1664"/>
                </a:cubicBezTo>
                <a:cubicBezTo>
                  <a:pt x="845" y="1664"/>
                  <a:pt x="845" y="1664"/>
                  <a:pt x="845" y="1664"/>
                </a:cubicBezTo>
                <a:cubicBezTo>
                  <a:pt x="843" y="1662"/>
                  <a:pt x="843" y="1662"/>
                  <a:pt x="843" y="1662"/>
                </a:cubicBezTo>
                <a:cubicBezTo>
                  <a:pt x="842" y="1661"/>
                  <a:pt x="842" y="1661"/>
                  <a:pt x="842" y="1661"/>
                </a:cubicBezTo>
                <a:cubicBezTo>
                  <a:pt x="840" y="1661"/>
                  <a:pt x="840" y="1661"/>
                  <a:pt x="840" y="1661"/>
                </a:cubicBezTo>
                <a:cubicBezTo>
                  <a:pt x="839" y="1660"/>
                  <a:pt x="839" y="1660"/>
                  <a:pt x="839" y="1660"/>
                </a:cubicBezTo>
                <a:cubicBezTo>
                  <a:pt x="837" y="1660"/>
                  <a:pt x="837" y="1660"/>
                  <a:pt x="837" y="1660"/>
                </a:cubicBezTo>
                <a:cubicBezTo>
                  <a:pt x="835" y="1660"/>
                  <a:pt x="835" y="1660"/>
                  <a:pt x="835" y="1660"/>
                </a:cubicBezTo>
                <a:cubicBezTo>
                  <a:pt x="834" y="1659"/>
                  <a:pt x="834" y="1659"/>
                  <a:pt x="834" y="1659"/>
                </a:cubicBezTo>
                <a:cubicBezTo>
                  <a:pt x="832" y="1656"/>
                  <a:pt x="832" y="1656"/>
                  <a:pt x="832" y="1656"/>
                </a:cubicBezTo>
                <a:cubicBezTo>
                  <a:pt x="830" y="1655"/>
                  <a:pt x="830" y="1655"/>
                  <a:pt x="830" y="1655"/>
                </a:cubicBezTo>
                <a:cubicBezTo>
                  <a:pt x="830" y="1656"/>
                  <a:pt x="830" y="1656"/>
                  <a:pt x="830" y="1656"/>
                </a:cubicBezTo>
                <a:cubicBezTo>
                  <a:pt x="830" y="1658"/>
                  <a:pt x="830" y="1658"/>
                  <a:pt x="830" y="1658"/>
                </a:cubicBezTo>
                <a:cubicBezTo>
                  <a:pt x="832" y="1661"/>
                  <a:pt x="832" y="1661"/>
                  <a:pt x="832" y="1661"/>
                </a:cubicBezTo>
                <a:cubicBezTo>
                  <a:pt x="834" y="1661"/>
                  <a:pt x="834" y="1661"/>
                  <a:pt x="834" y="1661"/>
                </a:cubicBezTo>
                <a:cubicBezTo>
                  <a:pt x="837" y="1662"/>
                  <a:pt x="837" y="1662"/>
                  <a:pt x="837" y="1662"/>
                </a:cubicBezTo>
                <a:cubicBezTo>
                  <a:pt x="838" y="1664"/>
                  <a:pt x="838" y="1664"/>
                  <a:pt x="838" y="1664"/>
                </a:cubicBezTo>
                <a:cubicBezTo>
                  <a:pt x="839" y="1664"/>
                  <a:pt x="839" y="1664"/>
                  <a:pt x="839" y="1664"/>
                </a:cubicBezTo>
                <a:cubicBezTo>
                  <a:pt x="840" y="1663"/>
                  <a:pt x="840" y="1663"/>
                  <a:pt x="840" y="1663"/>
                </a:cubicBezTo>
                <a:cubicBezTo>
                  <a:pt x="843" y="1664"/>
                  <a:pt x="843" y="1664"/>
                  <a:pt x="843" y="1664"/>
                </a:cubicBezTo>
                <a:lnTo>
                  <a:pt x="844" y="1665"/>
                </a:lnTo>
                <a:close/>
                <a:moveTo>
                  <a:pt x="831" y="1646"/>
                </a:moveTo>
                <a:cubicBezTo>
                  <a:pt x="832" y="1647"/>
                  <a:pt x="832" y="1647"/>
                  <a:pt x="832" y="1647"/>
                </a:cubicBezTo>
                <a:cubicBezTo>
                  <a:pt x="834" y="1649"/>
                  <a:pt x="834" y="1649"/>
                  <a:pt x="834" y="1649"/>
                </a:cubicBezTo>
                <a:cubicBezTo>
                  <a:pt x="835" y="1649"/>
                  <a:pt x="835" y="1649"/>
                  <a:pt x="835" y="1649"/>
                </a:cubicBezTo>
                <a:cubicBezTo>
                  <a:pt x="835" y="1648"/>
                  <a:pt x="835" y="1648"/>
                  <a:pt x="835" y="1648"/>
                </a:cubicBezTo>
                <a:cubicBezTo>
                  <a:pt x="832" y="1645"/>
                  <a:pt x="832" y="1645"/>
                  <a:pt x="832" y="1645"/>
                </a:cubicBezTo>
                <a:lnTo>
                  <a:pt x="831" y="1646"/>
                </a:lnTo>
                <a:close/>
                <a:moveTo>
                  <a:pt x="834" y="1645"/>
                </a:moveTo>
                <a:cubicBezTo>
                  <a:pt x="834" y="1644"/>
                  <a:pt x="834" y="1644"/>
                  <a:pt x="834" y="1644"/>
                </a:cubicBezTo>
                <a:cubicBezTo>
                  <a:pt x="832" y="1644"/>
                  <a:pt x="832" y="1644"/>
                  <a:pt x="832" y="1644"/>
                </a:cubicBezTo>
                <a:cubicBezTo>
                  <a:pt x="832" y="1644"/>
                  <a:pt x="832" y="1644"/>
                  <a:pt x="832" y="1644"/>
                </a:cubicBezTo>
                <a:cubicBezTo>
                  <a:pt x="833" y="1646"/>
                  <a:pt x="833" y="1646"/>
                  <a:pt x="833" y="1646"/>
                </a:cubicBezTo>
                <a:lnTo>
                  <a:pt x="834" y="1645"/>
                </a:lnTo>
                <a:close/>
                <a:moveTo>
                  <a:pt x="826" y="1625"/>
                </a:moveTo>
                <a:cubicBezTo>
                  <a:pt x="824" y="1622"/>
                  <a:pt x="824" y="1622"/>
                  <a:pt x="824" y="1622"/>
                </a:cubicBezTo>
                <a:cubicBezTo>
                  <a:pt x="823" y="1622"/>
                  <a:pt x="823" y="1622"/>
                  <a:pt x="823" y="1622"/>
                </a:cubicBezTo>
                <a:cubicBezTo>
                  <a:pt x="821" y="1621"/>
                  <a:pt x="821" y="1621"/>
                  <a:pt x="821" y="1621"/>
                </a:cubicBezTo>
                <a:cubicBezTo>
                  <a:pt x="821" y="1621"/>
                  <a:pt x="821" y="1621"/>
                  <a:pt x="821" y="1621"/>
                </a:cubicBezTo>
                <a:cubicBezTo>
                  <a:pt x="821" y="1622"/>
                  <a:pt x="821" y="1622"/>
                  <a:pt x="821" y="1622"/>
                </a:cubicBezTo>
                <a:cubicBezTo>
                  <a:pt x="822" y="1624"/>
                  <a:pt x="822" y="1624"/>
                  <a:pt x="822" y="1624"/>
                </a:cubicBezTo>
                <a:cubicBezTo>
                  <a:pt x="824" y="1625"/>
                  <a:pt x="824" y="1625"/>
                  <a:pt x="824" y="1625"/>
                </a:cubicBezTo>
                <a:cubicBezTo>
                  <a:pt x="827" y="1627"/>
                  <a:pt x="827" y="1627"/>
                  <a:pt x="827" y="1627"/>
                </a:cubicBezTo>
                <a:lnTo>
                  <a:pt x="826" y="1625"/>
                </a:lnTo>
                <a:close/>
                <a:moveTo>
                  <a:pt x="833" y="1651"/>
                </a:moveTo>
                <a:cubicBezTo>
                  <a:pt x="832" y="1651"/>
                  <a:pt x="832" y="1651"/>
                  <a:pt x="832" y="1651"/>
                </a:cubicBezTo>
                <a:cubicBezTo>
                  <a:pt x="832" y="1652"/>
                  <a:pt x="832" y="1652"/>
                  <a:pt x="832" y="1652"/>
                </a:cubicBezTo>
                <a:cubicBezTo>
                  <a:pt x="834" y="1652"/>
                  <a:pt x="834" y="1652"/>
                  <a:pt x="834" y="1652"/>
                </a:cubicBezTo>
                <a:cubicBezTo>
                  <a:pt x="835" y="1653"/>
                  <a:pt x="835" y="1653"/>
                  <a:pt x="835" y="1653"/>
                </a:cubicBezTo>
                <a:cubicBezTo>
                  <a:pt x="836" y="1654"/>
                  <a:pt x="836" y="1654"/>
                  <a:pt x="836" y="1654"/>
                </a:cubicBezTo>
                <a:cubicBezTo>
                  <a:pt x="837" y="1654"/>
                  <a:pt x="837" y="1654"/>
                  <a:pt x="837" y="1654"/>
                </a:cubicBezTo>
                <a:cubicBezTo>
                  <a:pt x="838" y="1652"/>
                  <a:pt x="838" y="1652"/>
                  <a:pt x="838" y="1652"/>
                </a:cubicBezTo>
                <a:cubicBezTo>
                  <a:pt x="837" y="1651"/>
                  <a:pt x="837" y="1651"/>
                  <a:pt x="837" y="1651"/>
                </a:cubicBezTo>
                <a:cubicBezTo>
                  <a:pt x="835" y="1651"/>
                  <a:pt x="835" y="1651"/>
                  <a:pt x="835" y="1651"/>
                </a:cubicBezTo>
                <a:lnTo>
                  <a:pt x="833" y="1651"/>
                </a:lnTo>
                <a:close/>
                <a:moveTo>
                  <a:pt x="836" y="1665"/>
                </a:moveTo>
                <a:cubicBezTo>
                  <a:pt x="835" y="1666"/>
                  <a:pt x="835" y="1666"/>
                  <a:pt x="835" y="1666"/>
                </a:cubicBezTo>
                <a:cubicBezTo>
                  <a:pt x="837" y="1666"/>
                  <a:pt x="837" y="1666"/>
                  <a:pt x="837" y="1666"/>
                </a:cubicBezTo>
                <a:cubicBezTo>
                  <a:pt x="837" y="1666"/>
                  <a:pt x="836" y="1665"/>
                  <a:pt x="836" y="1665"/>
                </a:cubicBezTo>
                <a:close/>
                <a:moveTo>
                  <a:pt x="305" y="284"/>
                </a:moveTo>
                <a:cubicBezTo>
                  <a:pt x="304" y="283"/>
                  <a:pt x="304" y="283"/>
                  <a:pt x="304" y="283"/>
                </a:cubicBezTo>
                <a:cubicBezTo>
                  <a:pt x="303" y="284"/>
                  <a:pt x="303" y="284"/>
                  <a:pt x="303" y="284"/>
                </a:cubicBezTo>
                <a:cubicBezTo>
                  <a:pt x="303" y="283"/>
                  <a:pt x="303" y="283"/>
                  <a:pt x="303" y="283"/>
                </a:cubicBezTo>
                <a:cubicBezTo>
                  <a:pt x="304" y="281"/>
                  <a:pt x="304" y="281"/>
                  <a:pt x="304" y="281"/>
                </a:cubicBezTo>
                <a:cubicBezTo>
                  <a:pt x="302" y="279"/>
                  <a:pt x="302" y="279"/>
                  <a:pt x="302" y="279"/>
                </a:cubicBezTo>
                <a:cubicBezTo>
                  <a:pt x="301" y="279"/>
                  <a:pt x="301" y="279"/>
                  <a:pt x="301" y="279"/>
                </a:cubicBezTo>
                <a:cubicBezTo>
                  <a:pt x="301" y="281"/>
                  <a:pt x="301" y="281"/>
                  <a:pt x="301" y="281"/>
                </a:cubicBezTo>
                <a:cubicBezTo>
                  <a:pt x="299" y="280"/>
                  <a:pt x="299" y="280"/>
                  <a:pt x="299" y="280"/>
                </a:cubicBezTo>
                <a:cubicBezTo>
                  <a:pt x="298" y="281"/>
                  <a:pt x="298" y="281"/>
                  <a:pt x="298" y="281"/>
                </a:cubicBezTo>
                <a:cubicBezTo>
                  <a:pt x="298" y="283"/>
                  <a:pt x="298" y="283"/>
                  <a:pt x="298" y="283"/>
                </a:cubicBezTo>
                <a:cubicBezTo>
                  <a:pt x="299" y="284"/>
                  <a:pt x="299" y="284"/>
                  <a:pt x="299" y="284"/>
                </a:cubicBezTo>
                <a:cubicBezTo>
                  <a:pt x="298" y="286"/>
                  <a:pt x="298" y="286"/>
                  <a:pt x="298" y="286"/>
                </a:cubicBezTo>
                <a:cubicBezTo>
                  <a:pt x="299" y="287"/>
                  <a:pt x="299" y="287"/>
                  <a:pt x="299" y="287"/>
                </a:cubicBezTo>
                <a:cubicBezTo>
                  <a:pt x="299" y="289"/>
                  <a:pt x="299" y="289"/>
                  <a:pt x="299" y="289"/>
                </a:cubicBezTo>
                <a:cubicBezTo>
                  <a:pt x="298" y="290"/>
                  <a:pt x="298" y="290"/>
                  <a:pt x="298" y="290"/>
                </a:cubicBezTo>
                <a:cubicBezTo>
                  <a:pt x="297" y="289"/>
                  <a:pt x="297" y="289"/>
                  <a:pt x="297" y="289"/>
                </a:cubicBezTo>
                <a:cubicBezTo>
                  <a:pt x="296" y="290"/>
                  <a:pt x="296" y="290"/>
                  <a:pt x="296" y="290"/>
                </a:cubicBezTo>
                <a:cubicBezTo>
                  <a:pt x="296" y="291"/>
                  <a:pt x="296" y="291"/>
                  <a:pt x="296" y="291"/>
                </a:cubicBezTo>
                <a:cubicBezTo>
                  <a:pt x="296" y="293"/>
                  <a:pt x="296" y="293"/>
                  <a:pt x="296" y="293"/>
                </a:cubicBezTo>
                <a:cubicBezTo>
                  <a:pt x="295" y="294"/>
                  <a:pt x="295" y="294"/>
                  <a:pt x="295" y="294"/>
                </a:cubicBezTo>
                <a:cubicBezTo>
                  <a:pt x="296" y="295"/>
                  <a:pt x="296" y="295"/>
                  <a:pt x="296" y="295"/>
                </a:cubicBezTo>
                <a:cubicBezTo>
                  <a:pt x="297" y="292"/>
                  <a:pt x="297" y="292"/>
                  <a:pt x="297" y="292"/>
                </a:cubicBezTo>
                <a:cubicBezTo>
                  <a:pt x="298" y="293"/>
                  <a:pt x="298" y="293"/>
                  <a:pt x="298" y="293"/>
                </a:cubicBezTo>
                <a:cubicBezTo>
                  <a:pt x="297" y="295"/>
                  <a:pt x="297" y="295"/>
                  <a:pt x="297" y="295"/>
                </a:cubicBezTo>
                <a:cubicBezTo>
                  <a:pt x="299" y="294"/>
                  <a:pt x="299" y="294"/>
                  <a:pt x="299" y="294"/>
                </a:cubicBezTo>
                <a:cubicBezTo>
                  <a:pt x="300" y="293"/>
                  <a:pt x="300" y="293"/>
                  <a:pt x="300" y="293"/>
                </a:cubicBezTo>
                <a:cubicBezTo>
                  <a:pt x="300" y="291"/>
                  <a:pt x="300" y="291"/>
                  <a:pt x="300" y="291"/>
                </a:cubicBezTo>
                <a:cubicBezTo>
                  <a:pt x="303" y="288"/>
                  <a:pt x="303" y="288"/>
                  <a:pt x="303" y="288"/>
                </a:cubicBezTo>
                <a:lnTo>
                  <a:pt x="305" y="284"/>
                </a:lnTo>
                <a:close/>
                <a:moveTo>
                  <a:pt x="299" y="270"/>
                </a:moveTo>
                <a:cubicBezTo>
                  <a:pt x="298" y="270"/>
                  <a:pt x="298" y="270"/>
                  <a:pt x="298" y="270"/>
                </a:cubicBezTo>
                <a:cubicBezTo>
                  <a:pt x="299" y="271"/>
                  <a:pt x="299" y="271"/>
                  <a:pt x="299" y="271"/>
                </a:cubicBezTo>
                <a:lnTo>
                  <a:pt x="299" y="270"/>
                </a:lnTo>
                <a:close/>
                <a:moveTo>
                  <a:pt x="302" y="297"/>
                </a:moveTo>
                <a:cubicBezTo>
                  <a:pt x="304" y="296"/>
                  <a:pt x="304" y="296"/>
                  <a:pt x="304" y="296"/>
                </a:cubicBezTo>
                <a:cubicBezTo>
                  <a:pt x="302" y="295"/>
                  <a:pt x="302" y="295"/>
                  <a:pt x="302" y="295"/>
                </a:cubicBezTo>
                <a:cubicBezTo>
                  <a:pt x="301" y="295"/>
                  <a:pt x="301" y="295"/>
                  <a:pt x="301" y="295"/>
                </a:cubicBezTo>
                <a:cubicBezTo>
                  <a:pt x="299" y="298"/>
                  <a:pt x="299" y="298"/>
                  <a:pt x="299" y="298"/>
                </a:cubicBezTo>
                <a:cubicBezTo>
                  <a:pt x="300" y="298"/>
                  <a:pt x="300" y="298"/>
                  <a:pt x="300" y="298"/>
                </a:cubicBezTo>
                <a:cubicBezTo>
                  <a:pt x="301" y="297"/>
                  <a:pt x="301" y="297"/>
                  <a:pt x="301" y="297"/>
                </a:cubicBezTo>
                <a:lnTo>
                  <a:pt x="302" y="297"/>
                </a:lnTo>
                <a:close/>
                <a:moveTo>
                  <a:pt x="297" y="321"/>
                </a:moveTo>
                <a:cubicBezTo>
                  <a:pt x="298" y="322"/>
                  <a:pt x="298" y="322"/>
                  <a:pt x="298" y="322"/>
                </a:cubicBezTo>
                <a:cubicBezTo>
                  <a:pt x="300" y="320"/>
                  <a:pt x="300" y="320"/>
                  <a:pt x="300" y="320"/>
                </a:cubicBezTo>
                <a:cubicBezTo>
                  <a:pt x="298" y="317"/>
                  <a:pt x="298" y="317"/>
                  <a:pt x="298" y="317"/>
                </a:cubicBezTo>
                <a:cubicBezTo>
                  <a:pt x="299" y="316"/>
                  <a:pt x="299" y="316"/>
                  <a:pt x="299" y="316"/>
                </a:cubicBezTo>
                <a:cubicBezTo>
                  <a:pt x="297" y="315"/>
                  <a:pt x="297" y="315"/>
                  <a:pt x="297" y="315"/>
                </a:cubicBezTo>
                <a:cubicBezTo>
                  <a:pt x="296" y="316"/>
                  <a:pt x="296" y="316"/>
                  <a:pt x="296" y="316"/>
                </a:cubicBezTo>
                <a:cubicBezTo>
                  <a:pt x="296" y="317"/>
                  <a:pt x="296" y="317"/>
                  <a:pt x="296" y="317"/>
                </a:cubicBezTo>
                <a:cubicBezTo>
                  <a:pt x="297" y="319"/>
                  <a:pt x="297" y="319"/>
                  <a:pt x="297" y="319"/>
                </a:cubicBezTo>
                <a:lnTo>
                  <a:pt x="297" y="321"/>
                </a:lnTo>
                <a:close/>
                <a:moveTo>
                  <a:pt x="300" y="301"/>
                </a:moveTo>
                <a:cubicBezTo>
                  <a:pt x="300" y="300"/>
                  <a:pt x="300" y="300"/>
                  <a:pt x="300" y="300"/>
                </a:cubicBezTo>
                <a:cubicBezTo>
                  <a:pt x="299" y="301"/>
                  <a:pt x="299" y="301"/>
                  <a:pt x="299" y="301"/>
                </a:cubicBezTo>
                <a:cubicBezTo>
                  <a:pt x="299" y="302"/>
                  <a:pt x="299" y="302"/>
                  <a:pt x="299" y="302"/>
                </a:cubicBezTo>
                <a:lnTo>
                  <a:pt x="300" y="301"/>
                </a:lnTo>
                <a:close/>
                <a:moveTo>
                  <a:pt x="301" y="334"/>
                </a:moveTo>
                <a:cubicBezTo>
                  <a:pt x="299" y="337"/>
                  <a:pt x="299" y="337"/>
                  <a:pt x="299" y="337"/>
                </a:cubicBezTo>
                <a:cubicBezTo>
                  <a:pt x="297" y="341"/>
                  <a:pt x="297" y="341"/>
                  <a:pt x="297" y="341"/>
                </a:cubicBezTo>
                <a:cubicBezTo>
                  <a:pt x="295" y="341"/>
                  <a:pt x="295" y="341"/>
                  <a:pt x="295" y="341"/>
                </a:cubicBezTo>
                <a:cubicBezTo>
                  <a:pt x="295" y="340"/>
                  <a:pt x="295" y="340"/>
                  <a:pt x="295" y="340"/>
                </a:cubicBezTo>
                <a:cubicBezTo>
                  <a:pt x="294" y="339"/>
                  <a:pt x="294" y="339"/>
                  <a:pt x="294" y="339"/>
                </a:cubicBezTo>
                <a:cubicBezTo>
                  <a:pt x="297" y="338"/>
                  <a:pt x="297" y="338"/>
                  <a:pt x="297" y="338"/>
                </a:cubicBezTo>
                <a:cubicBezTo>
                  <a:pt x="299" y="336"/>
                  <a:pt x="299" y="336"/>
                  <a:pt x="299" y="336"/>
                </a:cubicBezTo>
                <a:cubicBezTo>
                  <a:pt x="299" y="334"/>
                  <a:pt x="299" y="334"/>
                  <a:pt x="299" y="334"/>
                </a:cubicBezTo>
                <a:cubicBezTo>
                  <a:pt x="299" y="332"/>
                  <a:pt x="299" y="332"/>
                  <a:pt x="299" y="332"/>
                </a:cubicBezTo>
                <a:cubicBezTo>
                  <a:pt x="298" y="332"/>
                  <a:pt x="298" y="332"/>
                  <a:pt x="298" y="332"/>
                </a:cubicBezTo>
                <a:cubicBezTo>
                  <a:pt x="297" y="333"/>
                  <a:pt x="297" y="333"/>
                  <a:pt x="297" y="333"/>
                </a:cubicBezTo>
                <a:cubicBezTo>
                  <a:pt x="295" y="333"/>
                  <a:pt x="295" y="333"/>
                  <a:pt x="295" y="333"/>
                </a:cubicBezTo>
                <a:cubicBezTo>
                  <a:pt x="296" y="331"/>
                  <a:pt x="296" y="331"/>
                  <a:pt x="296" y="331"/>
                </a:cubicBezTo>
                <a:cubicBezTo>
                  <a:pt x="293" y="330"/>
                  <a:pt x="293" y="330"/>
                  <a:pt x="293" y="330"/>
                </a:cubicBezTo>
                <a:cubicBezTo>
                  <a:pt x="290" y="335"/>
                  <a:pt x="290" y="335"/>
                  <a:pt x="290" y="335"/>
                </a:cubicBezTo>
                <a:cubicBezTo>
                  <a:pt x="290" y="339"/>
                  <a:pt x="290" y="339"/>
                  <a:pt x="290" y="339"/>
                </a:cubicBezTo>
                <a:cubicBezTo>
                  <a:pt x="289" y="341"/>
                  <a:pt x="289" y="341"/>
                  <a:pt x="289" y="341"/>
                </a:cubicBezTo>
                <a:cubicBezTo>
                  <a:pt x="289" y="342"/>
                  <a:pt x="289" y="342"/>
                  <a:pt x="289" y="342"/>
                </a:cubicBezTo>
                <a:cubicBezTo>
                  <a:pt x="291" y="343"/>
                  <a:pt x="291" y="343"/>
                  <a:pt x="291" y="343"/>
                </a:cubicBezTo>
                <a:cubicBezTo>
                  <a:pt x="292" y="344"/>
                  <a:pt x="292" y="344"/>
                  <a:pt x="292" y="344"/>
                </a:cubicBezTo>
                <a:cubicBezTo>
                  <a:pt x="292" y="346"/>
                  <a:pt x="292" y="346"/>
                  <a:pt x="292" y="346"/>
                </a:cubicBezTo>
                <a:cubicBezTo>
                  <a:pt x="291" y="346"/>
                  <a:pt x="291" y="346"/>
                  <a:pt x="291" y="346"/>
                </a:cubicBezTo>
                <a:cubicBezTo>
                  <a:pt x="289" y="345"/>
                  <a:pt x="289" y="345"/>
                  <a:pt x="289" y="345"/>
                </a:cubicBezTo>
                <a:cubicBezTo>
                  <a:pt x="289" y="347"/>
                  <a:pt x="289" y="347"/>
                  <a:pt x="289" y="347"/>
                </a:cubicBezTo>
                <a:cubicBezTo>
                  <a:pt x="291" y="348"/>
                  <a:pt x="291" y="348"/>
                  <a:pt x="291" y="348"/>
                </a:cubicBezTo>
                <a:cubicBezTo>
                  <a:pt x="290" y="350"/>
                  <a:pt x="290" y="350"/>
                  <a:pt x="290" y="350"/>
                </a:cubicBezTo>
                <a:cubicBezTo>
                  <a:pt x="291" y="351"/>
                  <a:pt x="291" y="351"/>
                  <a:pt x="291" y="351"/>
                </a:cubicBezTo>
                <a:cubicBezTo>
                  <a:pt x="293" y="353"/>
                  <a:pt x="293" y="353"/>
                  <a:pt x="293" y="353"/>
                </a:cubicBezTo>
                <a:cubicBezTo>
                  <a:pt x="290" y="353"/>
                  <a:pt x="290" y="353"/>
                  <a:pt x="290" y="353"/>
                </a:cubicBezTo>
                <a:cubicBezTo>
                  <a:pt x="289" y="354"/>
                  <a:pt x="289" y="354"/>
                  <a:pt x="289" y="354"/>
                </a:cubicBezTo>
                <a:cubicBezTo>
                  <a:pt x="290" y="356"/>
                  <a:pt x="290" y="356"/>
                  <a:pt x="290" y="356"/>
                </a:cubicBezTo>
                <a:cubicBezTo>
                  <a:pt x="292" y="356"/>
                  <a:pt x="292" y="356"/>
                  <a:pt x="292" y="356"/>
                </a:cubicBezTo>
                <a:cubicBezTo>
                  <a:pt x="292" y="358"/>
                  <a:pt x="292" y="358"/>
                  <a:pt x="292" y="358"/>
                </a:cubicBezTo>
                <a:cubicBezTo>
                  <a:pt x="292" y="360"/>
                  <a:pt x="292" y="360"/>
                  <a:pt x="292" y="360"/>
                </a:cubicBezTo>
                <a:cubicBezTo>
                  <a:pt x="295" y="367"/>
                  <a:pt x="295" y="367"/>
                  <a:pt x="295" y="367"/>
                </a:cubicBezTo>
                <a:cubicBezTo>
                  <a:pt x="298" y="368"/>
                  <a:pt x="298" y="368"/>
                  <a:pt x="298" y="368"/>
                </a:cubicBezTo>
                <a:cubicBezTo>
                  <a:pt x="299" y="366"/>
                  <a:pt x="299" y="366"/>
                  <a:pt x="299" y="366"/>
                </a:cubicBezTo>
                <a:cubicBezTo>
                  <a:pt x="298" y="365"/>
                  <a:pt x="298" y="365"/>
                  <a:pt x="298" y="365"/>
                </a:cubicBezTo>
                <a:cubicBezTo>
                  <a:pt x="297" y="365"/>
                  <a:pt x="297" y="365"/>
                  <a:pt x="297" y="365"/>
                </a:cubicBezTo>
                <a:cubicBezTo>
                  <a:pt x="296" y="362"/>
                  <a:pt x="296" y="362"/>
                  <a:pt x="296" y="362"/>
                </a:cubicBezTo>
                <a:cubicBezTo>
                  <a:pt x="295" y="359"/>
                  <a:pt x="295" y="359"/>
                  <a:pt x="295" y="359"/>
                </a:cubicBezTo>
                <a:cubicBezTo>
                  <a:pt x="295" y="356"/>
                  <a:pt x="295" y="356"/>
                  <a:pt x="295" y="356"/>
                </a:cubicBezTo>
                <a:cubicBezTo>
                  <a:pt x="295" y="354"/>
                  <a:pt x="295" y="354"/>
                  <a:pt x="295" y="354"/>
                </a:cubicBezTo>
                <a:cubicBezTo>
                  <a:pt x="296" y="351"/>
                  <a:pt x="296" y="351"/>
                  <a:pt x="296" y="351"/>
                </a:cubicBezTo>
                <a:cubicBezTo>
                  <a:pt x="298" y="351"/>
                  <a:pt x="298" y="351"/>
                  <a:pt x="298" y="351"/>
                </a:cubicBezTo>
                <a:cubicBezTo>
                  <a:pt x="298" y="349"/>
                  <a:pt x="298" y="349"/>
                  <a:pt x="298" y="349"/>
                </a:cubicBezTo>
                <a:cubicBezTo>
                  <a:pt x="296" y="349"/>
                  <a:pt x="296" y="349"/>
                  <a:pt x="296" y="349"/>
                </a:cubicBezTo>
                <a:cubicBezTo>
                  <a:pt x="295" y="349"/>
                  <a:pt x="295" y="349"/>
                  <a:pt x="295" y="349"/>
                </a:cubicBezTo>
                <a:cubicBezTo>
                  <a:pt x="293" y="349"/>
                  <a:pt x="293" y="349"/>
                  <a:pt x="293" y="349"/>
                </a:cubicBezTo>
                <a:cubicBezTo>
                  <a:pt x="295" y="348"/>
                  <a:pt x="295" y="348"/>
                  <a:pt x="295" y="348"/>
                </a:cubicBezTo>
                <a:cubicBezTo>
                  <a:pt x="296" y="348"/>
                  <a:pt x="296" y="348"/>
                  <a:pt x="296" y="348"/>
                </a:cubicBezTo>
                <a:cubicBezTo>
                  <a:pt x="299" y="346"/>
                  <a:pt x="299" y="346"/>
                  <a:pt x="299" y="346"/>
                </a:cubicBezTo>
                <a:cubicBezTo>
                  <a:pt x="299" y="343"/>
                  <a:pt x="299" y="343"/>
                  <a:pt x="299" y="343"/>
                </a:cubicBezTo>
                <a:cubicBezTo>
                  <a:pt x="301" y="340"/>
                  <a:pt x="301" y="340"/>
                  <a:pt x="301" y="340"/>
                </a:cubicBezTo>
                <a:cubicBezTo>
                  <a:pt x="301" y="337"/>
                  <a:pt x="301" y="337"/>
                  <a:pt x="301" y="337"/>
                </a:cubicBezTo>
                <a:cubicBezTo>
                  <a:pt x="305" y="333"/>
                  <a:pt x="305" y="333"/>
                  <a:pt x="305" y="333"/>
                </a:cubicBezTo>
                <a:cubicBezTo>
                  <a:pt x="304" y="333"/>
                  <a:pt x="304" y="333"/>
                  <a:pt x="304" y="333"/>
                </a:cubicBezTo>
                <a:lnTo>
                  <a:pt x="301" y="334"/>
                </a:lnTo>
                <a:close/>
                <a:moveTo>
                  <a:pt x="298" y="312"/>
                </a:moveTo>
                <a:cubicBezTo>
                  <a:pt x="297" y="313"/>
                  <a:pt x="297" y="313"/>
                  <a:pt x="297" y="313"/>
                </a:cubicBezTo>
                <a:cubicBezTo>
                  <a:pt x="297" y="315"/>
                  <a:pt x="297" y="315"/>
                  <a:pt x="297" y="315"/>
                </a:cubicBezTo>
                <a:cubicBezTo>
                  <a:pt x="299" y="314"/>
                  <a:pt x="299" y="314"/>
                  <a:pt x="299" y="314"/>
                </a:cubicBezTo>
                <a:cubicBezTo>
                  <a:pt x="298" y="313"/>
                  <a:pt x="298" y="313"/>
                  <a:pt x="298" y="313"/>
                </a:cubicBezTo>
                <a:lnTo>
                  <a:pt x="298" y="312"/>
                </a:lnTo>
                <a:close/>
                <a:moveTo>
                  <a:pt x="814" y="1594"/>
                </a:moveTo>
                <a:cubicBezTo>
                  <a:pt x="816" y="1594"/>
                  <a:pt x="816" y="1594"/>
                  <a:pt x="816" y="1594"/>
                </a:cubicBezTo>
                <a:cubicBezTo>
                  <a:pt x="818" y="1594"/>
                  <a:pt x="818" y="1594"/>
                  <a:pt x="818" y="1594"/>
                </a:cubicBezTo>
                <a:cubicBezTo>
                  <a:pt x="817" y="1591"/>
                  <a:pt x="817" y="1591"/>
                  <a:pt x="817" y="1591"/>
                </a:cubicBezTo>
                <a:cubicBezTo>
                  <a:pt x="815" y="1590"/>
                  <a:pt x="815" y="1590"/>
                  <a:pt x="815" y="1590"/>
                </a:cubicBezTo>
                <a:cubicBezTo>
                  <a:pt x="815" y="1587"/>
                  <a:pt x="815" y="1587"/>
                  <a:pt x="815" y="1587"/>
                </a:cubicBezTo>
                <a:cubicBezTo>
                  <a:pt x="813" y="1587"/>
                  <a:pt x="813" y="1587"/>
                  <a:pt x="813" y="1587"/>
                </a:cubicBezTo>
                <a:cubicBezTo>
                  <a:pt x="813" y="1583"/>
                  <a:pt x="813" y="1583"/>
                  <a:pt x="813" y="1583"/>
                </a:cubicBezTo>
                <a:cubicBezTo>
                  <a:pt x="812" y="1584"/>
                  <a:pt x="812" y="1584"/>
                  <a:pt x="812" y="1584"/>
                </a:cubicBezTo>
                <a:cubicBezTo>
                  <a:pt x="810" y="1585"/>
                  <a:pt x="810" y="1585"/>
                  <a:pt x="810" y="1585"/>
                </a:cubicBezTo>
                <a:cubicBezTo>
                  <a:pt x="809" y="1586"/>
                  <a:pt x="809" y="1586"/>
                  <a:pt x="809" y="1586"/>
                </a:cubicBezTo>
                <a:cubicBezTo>
                  <a:pt x="811" y="1587"/>
                  <a:pt x="811" y="1587"/>
                  <a:pt x="811" y="1587"/>
                </a:cubicBezTo>
                <a:cubicBezTo>
                  <a:pt x="813" y="1591"/>
                  <a:pt x="813" y="1591"/>
                  <a:pt x="813" y="1591"/>
                </a:cubicBezTo>
                <a:cubicBezTo>
                  <a:pt x="814" y="1590"/>
                  <a:pt x="814" y="1590"/>
                  <a:pt x="814" y="1590"/>
                </a:cubicBezTo>
                <a:cubicBezTo>
                  <a:pt x="815" y="1591"/>
                  <a:pt x="815" y="1591"/>
                  <a:pt x="815" y="1591"/>
                </a:cubicBezTo>
                <a:cubicBezTo>
                  <a:pt x="813" y="1592"/>
                  <a:pt x="813" y="1592"/>
                  <a:pt x="813" y="1592"/>
                </a:cubicBezTo>
                <a:lnTo>
                  <a:pt x="814" y="1594"/>
                </a:lnTo>
                <a:close/>
                <a:moveTo>
                  <a:pt x="810" y="1604"/>
                </a:moveTo>
                <a:cubicBezTo>
                  <a:pt x="812" y="1601"/>
                  <a:pt x="812" y="1601"/>
                  <a:pt x="812" y="1601"/>
                </a:cubicBezTo>
                <a:cubicBezTo>
                  <a:pt x="813" y="1600"/>
                  <a:pt x="813" y="1600"/>
                  <a:pt x="813" y="1600"/>
                </a:cubicBezTo>
                <a:cubicBezTo>
                  <a:pt x="812" y="1599"/>
                  <a:pt x="812" y="1599"/>
                  <a:pt x="812" y="1599"/>
                </a:cubicBezTo>
                <a:cubicBezTo>
                  <a:pt x="810" y="1598"/>
                  <a:pt x="810" y="1598"/>
                  <a:pt x="810" y="1598"/>
                </a:cubicBezTo>
                <a:cubicBezTo>
                  <a:pt x="809" y="1597"/>
                  <a:pt x="809" y="1597"/>
                  <a:pt x="809" y="1597"/>
                </a:cubicBezTo>
                <a:cubicBezTo>
                  <a:pt x="808" y="1598"/>
                  <a:pt x="808" y="1598"/>
                  <a:pt x="808" y="1598"/>
                </a:cubicBezTo>
                <a:cubicBezTo>
                  <a:pt x="809" y="1602"/>
                  <a:pt x="809" y="1602"/>
                  <a:pt x="809" y="1602"/>
                </a:cubicBezTo>
                <a:cubicBezTo>
                  <a:pt x="809" y="1603"/>
                  <a:pt x="809" y="1603"/>
                  <a:pt x="809" y="1603"/>
                </a:cubicBezTo>
                <a:lnTo>
                  <a:pt x="810" y="1604"/>
                </a:lnTo>
                <a:close/>
                <a:moveTo>
                  <a:pt x="302" y="315"/>
                </a:moveTo>
                <a:cubicBezTo>
                  <a:pt x="301" y="314"/>
                  <a:pt x="301" y="314"/>
                  <a:pt x="301" y="314"/>
                </a:cubicBezTo>
                <a:cubicBezTo>
                  <a:pt x="300" y="315"/>
                  <a:pt x="300" y="315"/>
                  <a:pt x="300" y="315"/>
                </a:cubicBezTo>
                <a:cubicBezTo>
                  <a:pt x="301" y="316"/>
                  <a:pt x="301" y="316"/>
                  <a:pt x="301" y="316"/>
                </a:cubicBezTo>
                <a:lnTo>
                  <a:pt x="302" y="315"/>
                </a:lnTo>
                <a:close/>
                <a:moveTo>
                  <a:pt x="810" y="1609"/>
                </a:moveTo>
                <a:cubicBezTo>
                  <a:pt x="811" y="1610"/>
                  <a:pt x="811" y="1610"/>
                  <a:pt x="811" y="1610"/>
                </a:cubicBezTo>
                <a:cubicBezTo>
                  <a:pt x="810" y="1611"/>
                  <a:pt x="810" y="1611"/>
                  <a:pt x="810" y="1611"/>
                </a:cubicBezTo>
                <a:cubicBezTo>
                  <a:pt x="811" y="1612"/>
                  <a:pt x="811" y="1612"/>
                  <a:pt x="811" y="1612"/>
                </a:cubicBezTo>
                <a:cubicBezTo>
                  <a:pt x="813" y="1611"/>
                  <a:pt x="813" y="1611"/>
                  <a:pt x="813" y="1611"/>
                </a:cubicBezTo>
                <a:cubicBezTo>
                  <a:pt x="813" y="1610"/>
                  <a:pt x="813" y="1610"/>
                  <a:pt x="813" y="1610"/>
                </a:cubicBezTo>
                <a:cubicBezTo>
                  <a:pt x="812" y="1608"/>
                  <a:pt x="812" y="1608"/>
                  <a:pt x="812" y="1608"/>
                </a:cubicBezTo>
                <a:lnTo>
                  <a:pt x="810" y="1609"/>
                </a:lnTo>
                <a:close/>
                <a:moveTo>
                  <a:pt x="809" y="1594"/>
                </a:moveTo>
                <a:cubicBezTo>
                  <a:pt x="808" y="1592"/>
                  <a:pt x="808" y="1592"/>
                  <a:pt x="808" y="1592"/>
                </a:cubicBezTo>
                <a:cubicBezTo>
                  <a:pt x="807" y="1592"/>
                  <a:pt x="807" y="1592"/>
                  <a:pt x="807" y="1592"/>
                </a:cubicBezTo>
                <a:cubicBezTo>
                  <a:pt x="806" y="1592"/>
                  <a:pt x="806" y="1592"/>
                  <a:pt x="806" y="1592"/>
                </a:cubicBezTo>
                <a:cubicBezTo>
                  <a:pt x="806" y="1594"/>
                  <a:pt x="806" y="1594"/>
                  <a:pt x="806" y="1594"/>
                </a:cubicBezTo>
                <a:cubicBezTo>
                  <a:pt x="807" y="1595"/>
                  <a:pt x="807" y="1595"/>
                  <a:pt x="807" y="1595"/>
                </a:cubicBezTo>
                <a:cubicBezTo>
                  <a:pt x="808" y="1596"/>
                  <a:pt x="808" y="1596"/>
                  <a:pt x="808" y="1596"/>
                </a:cubicBezTo>
                <a:cubicBezTo>
                  <a:pt x="809" y="1596"/>
                  <a:pt x="809" y="1596"/>
                  <a:pt x="809" y="1596"/>
                </a:cubicBezTo>
                <a:lnTo>
                  <a:pt x="809" y="1594"/>
                </a:lnTo>
                <a:close/>
                <a:moveTo>
                  <a:pt x="307" y="320"/>
                </a:moveTo>
                <a:cubicBezTo>
                  <a:pt x="308" y="319"/>
                  <a:pt x="308" y="319"/>
                  <a:pt x="308" y="319"/>
                </a:cubicBezTo>
                <a:cubicBezTo>
                  <a:pt x="307" y="318"/>
                  <a:pt x="307" y="318"/>
                  <a:pt x="307" y="318"/>
                </a:cubicBezTo>
                <a:cubicBezTo>
                  <a:pt x="306" y="318"/>
                  <a:pt x="306" y="318"/>
                  <a:pt x="306" y="318"/>
                </a:cubicBezTo>
                <a:cubicBezTo>
                  <a:pt x="307" y="316"/>
                  <a:pt x="307" y="316"/>
                  <a:pt x="307" y="316"/>
                </a:cubicBezTo>
                <a:cubicBezTo>
                  <a:pt x="308" y="316"/>
                  <a:pt x="308" y="316"/>
                  <a:pt x="308" y="316"/>
                </a:cubicBezTo>
                <a:cubicBezTo>
                  <a:pt x="310" y="314"/>
                  <a:pt x="310" y="314"/>
                  <a:pt x="310" y="314"/>
                </a:cubicBezTo>
                <a:cubicBezTo>
                  <a:pt x="310" y="313"/>
                  <a:pt x="310" y="313"/>
                  <a:pt x="310" y="313"/>
                </a:cubicBezTo>
                <a:cubicBezTo>
                  <a:pt x="309" y="313"/>
                  <a:pt x="309" y="313"/>
                  <a:pt x="309" y="313"/>
                </a:cubicBezTo>
                <a:cubicBezTo>
                  <a:pt x="308" y="313"/>
                  <a:pt x="308" y="313"/>
                  <a:pt x="308" y="313"/>
                </a:cubicBezTo>
                <a:cubicBezTo>
                  <a:pt x="308" y="312"/>
                  <a:pt x="308" y="312"/>
                  <a:pt x="308" y="312"/>
                </a:cubicBezTo>
                <a:cubicBezTo>
                  <a:pt x="310" y="311"/>
                  <a:pt x="310" y="311"/>
                  <a:pt x="310" y="311"/>
                </a:cubicBezTo>
                <a:cubicBezTo>
                  <a:pt x="309" y="309"/>
                  <a:pt x="309" y="309"/>
                  <a:pt x="309" y="309"/>
                </a:cubicBezTo>
                <a:cubicBezTo>
                  <a:pt x="307" y="307"/>
                  <a:pt x="307" y="307"/>
                  <a:pt x="307" y="307"/>
                </a:cubicBezTo>
                <a:cubicBezTo>
                  <a:pt x="307" y="306"/>
                  <a:pt x="307" y="306"/>
                  <a:pt x="307" y="306"/>
                </a:cubicBezTo>
                <a:cubicBezTo>
                  <a:pt x="308" y="306"/>
                  <a:pt x="308" y="306"/>
                  <a:pt x="308" y="306"/>
                </a:cubicBezTo>
                <a:cubicBezTo>
                  <a:pt x="309" y="306"/>
                  <a:pt x="309" y="306"/>
                  <a:pt x="309" y="306"/>
                </a:cubicBezTo>
                <a:cubicBezTo>
                  <a:pt x="309" y="304"/>
                  <a:pt x="309" y="304"/>
                  <a:pt x="309" y="304"/>
                </a:cubicBezTo>
                <a:cubicBezTo>
                  <a:pt x="308" y="303"/>
                  <a:pt x="308" y="303"/>
                  <a:pt x="308" y="303"/>
                </a:cubicBezTo>
                <a:cubicBezTo>
                  <a:pt x="309" y="303"/>
                  <a:pt x="309" y="303"/>
                  <a:pt x="309" y="303"/>
                </a:cubicBezTo>
                <a:cubicBezTo>
                  <a:pt x="309" y="300"/>
                  <a:pt x="309" y="300"/>
                  <a:pt x="309" y="300"/>
                </a:cubicBezTo>
                <a:cubicBezTo>
                  <a:pt x="307" y="298"/>
                  <a:pt x="307" y="298"/>
                  <a:pt x="307" y="298"/>
                </a:cubicBezTo>
                <a:cubicBezTo>
                  <a:pt x="306" y="299"/>
                  <a:pt x="306" y="299"/>
                  <a:pt x="306" y="299"/>
                </a:cubicBezTo>
                <a:cubicBezTo>
                  <a:pt x="305" y="297"/>
                  <a:pt x="305" y="297"/>
                  <a:pt x="305" y="297"/>
                </a:cubicBezTo>
                <a:cubicBezTo>
                  <a:pt x="305" y="296"/>
                  <a:pt x="305" y="296"/>
                  <a:pt x="305" y="296"/>
                </a:cubicBezTo>
                <a:cubicBezTo>
                  <a:pt x="307" y="294"/>
                  <a:pt x="307" y="294"/>
                  <a:pt x="307" y="294"/>
                </a:cubicBezTo>
                <a:cubicBezTo>
                  <a:pt x="305" y="292"/>
                  <a:pt x="305" y="292"/>
                  <a:pt x="305" y="292"/>
                </a:cubicBezTo>
                <a:cubicBezTo>
                  <a:pt x="304" y="292"/>
                  <a:pt x="304" y="292"/>
                  <a:pt x="304" y="292"/>
                </a:cubicBezTo>
                <a:cubicBezTo>
                  <a:pt x="303" y="293"/>
                  <a:pt x="303" y="293"/>
                  <a:pt x="303" y="293"/>
                </a:cubicBezTo>
                <a:cubicBezTo>
                  <a:pt x="304" y="294"/>
                  <a:pt x="304" y="294"/>
                  <a:pt x="304" y="294"/>
                </a:cubicBezTo>
                <a:cubicBezTo>
                  <a:pt x="305" y="296"/>
                  <a:pt x="305" y="296"/>
                  <a:pt x="305" y="296"/>
                </a:cubicBezTo>
                <a:cubicBezTo>
                  <a:pt x="304" y="299"/>
                  <a:pt x="304" y="299"/>
                  <a:pt x="304" y="299"/>
                </a:cubicBezTo>
                <a:cubicBezTo>
                  <a:pt x="304" y="301"/>
                  <a:pt x="304" y="301"/>
                  <a:pt x="304" y="301"/>
                </a:cubicBezTo>
                <a:cubicBezTo>
                  <a:pt x="303" y="303"/>
                  <a:pt x="303" y="303"/>
                  <a:pt x="303" y="303"/>
                </a:cubicBezTo>
                <a:cubicBezTo>
                  <a:pt x="301" y="303"/>
                  <a:pt x="301" y="303"/>
                  <a:pt x="301" y="303"/>
                </a:cubicBezTo>
                <a:cubicBezTo>
                  <a:pt x="301" y="304"/>
                  <a:pt x="301" y="304"/>
                  <a:pt x="301" y="304"/>
                </a:cubicBezTo>
                <a:cubicBezTo>
                  <a:pt x="301" y="305"/>
                  <a:pt x="301" y="305"/>
                  <a:pt x="301" y="305"/>
                </a:cubicBezTo>
                <a:cubicBezTo>
                  <a:pt x="302" y="304"/>
                  <a:pt x="302" y="304"/>
                  <a:pt x="302" y="304"/>
                </a:cubicBezTo>
                <a:cubicBezTo>
                  <a:pt x="304" y="305"/>
                  <a:pt x="304" y="305"/>
                  <a:pt x="304" y="305"/>
                </a:cubicBezTo>
                <a:cubicBezTo>
                  <a:pt x="304" y="306"/>
                  <a:pt x="304" y="306"/>
                  <a:pt x="304" y="306"/>
                </a:cubicBezTo>
                <a:cubicBezTo>
                  <a:pt x="302" y="307"/>
                  <a:pt x="302" y="307"/>
                  <a:pt x="302" y="307"/>
                </a:cubicBezTo>
                <a:cubicBezTo>
                  <a:pt x="302" y="308"/>
                  <a:pt x="302" y="308"/>
                  <a:pt x="302" y="308"/>
                </a:cubicBezTo>
                <a:cubicBezTo>
                  <a:pt x="301" y="309"/>
                  <a:pt x="301" y="309"/>
                  <a:pt x="301" y="309"/>
                </a:cubicBezTo>
                <a:cubicBezTo>
                  <a:pt x="300" y="309"/>
                  <a:pt x="300" y="309"/>
                  <a:pt x="300" y="309"/>
                </a:cubicBezTo>
                <a:cubicBezTo>
                  <a:pt x="299" y="310"/>
                  <a:pt x="299" y="310"/>
                  <a:pt x="299" y="310"/>
                </a:cubicBezTo>
                <a:cubicBezTo>
                  <a:pt x="300" y="311"/>
                  <a:pt x="300" y="311"/>
                  <a:pt x="300" y="311"/>
                </a:cubicBezTo>
                <a:cubicBezTo>
                  <a:pt x="301" y="311"/>
                  <a:pt x="301" y="311"/>
                  <a:pt x="301" y="311"/>
                </a:cubicBezTo>
                <a:cubicBezTo>
                  <a:pt x="302" y="312"/>
                  <a:pt x="302" y="312"/>
                  <a:pt x="302" y="312"/>
                </a:cubicBezTo>
                <a:cubicBezTo>
                  <a:pt x="303" y="311"/>
                  <a:pt x="303" y="311"/>
                  <a:pt x="303" y="311"/>
                </a:cubicBezTo>
                <a:cubicBezTo>
                  <a:pt x="304" y="311"/>
                  <a:pt x="304" y="311"/>
                  <a:pt x="304" y="311"/>
                </a:cubicBezTo>
                <a:cubicBezTo>
                  <a:pt x="305" y="312"/>
                  <a:pt x="305" y="312"/>
                  <a:pt x="305" y="312"/>
                </a:cubicBezTo>
                <a:cubicBezTo>
                  <a:pt x="303" y="313"/>
                  <a:pt x="303" y="313"/>
                  <a:pt x="303" y="313"/>
                </a:cubicBezTo>
                <a:cubicBezTo>
                  <a:pt x="303" y="314"/>
                  <a:pt x="303" y="314"/>
                  <a:pt x="303" y="314"/>
                </a:cubicBezTo>
                <a:cubicBezTo>
                  <a:pt x="304" y="315"/>
                  <a:pt x="304" y="315"/>
                  <a:pt x="304" y="315"/>
                </a:cubicBezTo>
                <a:cubicBezTo>
                  <a:pt x="303" y="316"/>
                  <a:pt x="303" y="316"/>
                  <a:pt x="303" y="316"/>
                </a:cubicBezTo>
                <a:cubicBezTo>
                  <a:pt x="302" y="318"/>
                  <a:pt x="302" y="318"/>
                  <a:pt x="302" y="318"/>
                </a:cubicBezTo>
                <a:cubicBezTo>
                  <a:pt x="304" y="320"/>
                  <a:pt x="304" y="320"/>
                  <a:pt x="304" y="320"/>
                </a:cubicBezTo>
                <a:cubicBezTo>
                  <a:pt x="304" y="321"/>
                  <a:pt x="304" y="321"/>
                  <a:pt x="304" y="321"/>
                </a:cubicBezTo>
                <a:cubicBezTo>
                  <a:pt x="305" y="322"/>
                  <a:pt x="305" y="322"/>
                  <a:pt x="305" y="322"/>
                </a:cubicBezTo>
                <a:cubicBezTo>
                  <a:pt x="306" y="322"/>
                  <a:pt x="306" y="322"/>
                  <a:pt x="306" y="322"/>
                </a:cubicBezTo>
                <a:cubicBezTo>
                  <a:pt x="307" y="321"/>
                  <a:pt x="307" y="321"/>
                  <a:pt x="307" y="321"/>
                </a:cubicBezTo>
                <a:lnTo>
                  <a:pt x="307" y="320"/>
                </a:lnTo>
                <a:close/>
                <a:moveTo>
                  <a:pt x="807" y="1586"/>
                </a:moveTo>
                <a:cubicBezTo>
                  <a:pt x="806" y="1587"/>
                  <a:pt x="806" y="1587"/>
                  <a:pt x="806" y="1587"/>
                </a:cubicBezTo>
                <a:cubicBezTo>
                  <a:pt x="806" y="1588"/>
                  <a:pt x="806" y="1588"/>
                  <a:pt x="806" y="1588"/>
                </a:cubicBezTo>
                <a:cubicBezTo>
                  <a:pt x="806" y="1591"/>
                  <a:pt x="806" y="1591"/>
                  <a:pt x="806" y="1591"/>
                </a:cubicBezTo>
                <a:cubicBezTo>
                  <a:pt x="808" y="1591"/>
                  <a:pt x="808" y="1591"/>
                  <a:pt x="808" y="1591"/>
                </a:cubicBezTo>
                <a:cubicBezTo>
                  <a:pt x="810" y="1592"/>
                  <a:pt x="810" y="1592"/>
                  <a:pt x="810" y="1592"/>
                </a:cubicBezTo>
                <a:cubicBezTo>
                  <a:pt x="810" y="1593"/>
                  <a:pt x="810" y="1593"/>
                  <a:pt x="810" y="1593"/>
                </a:cubicBezTo>
                <a:cubicBezTo>
                  <a:pt x="810" y="1596"/>
                  <a:pt x="810" y="1596"/>
                  <a:pt x="810" y="1596"/>
                </a:cubicBezTo>
                <a:cubicBezTo>
                  <a:pt x="812" y="1597"/>
                  <a:pt x="812" y="1597"/>
                  <a:pt x="812" y="1597"/>
                </a:cubicBezTo>
                <a:cubicBezTo>
                  <a:pt x="813" y="1596"/>
                  <a:pt x="813" y="1596"/>
                  <a:pt x="813" y="1596"/>
                </a:cubicBezTo>
                <a:cubicBezTo>
                  <a:pt x="813" y="1594"/>
                  <a:pt x="813" y="1594"/>
                  <a:pt x="813" y="1594"/>
                </a:cubicBezTo>
                <a:cubicBezTo>
                  <a:pt x="811" y="1591"/>
                  <a:pt x="811" y="1591"/>
                  <a:pt x="811" y="1591"/>
                </a:cubicBezTo>
                <a:cubicBezTo>
                  <a:pt x="808" y="1587"/>
                  <a:pt x="808" y="1587"/>
                  <a:pt x="808" y="1587"/>
                </a:cubicBezTo>
                <a:lnTo>
                  <a:pt x="807" y="1586"/>
                </a:lnTo>
                <a:close/>
                <a:moveTo>
                  <a:pt x="816" y="1613"/>
                </a:moveTo>
                <a:cubicBezTo>
                  <a:pt x="817" y="1612"/>
                  <a:pt x="817" y="1612"/>
                  <a:pt x="817" y="1612"/>
                </a:cubicBezTo>
                <a:cubicBezTo>
                  <a:pt x="818" y="1610"/>
                  <a:pt x="818" y="1610"/>
                  <a:pt x="818" y="1610"/>
                </a:cubicBezTo>
                <a:cubicBezTo>
                  <a:pt x="818" y="1612"/>
                  <a:pt x="818" y="1612"/>
                  <a:pt x="818" y="1612"/>
                </a:cubicBezTo>
                <a:cubicBezTo>
                  <a:pt x="819" y="1614"/>
                  <a:pt x="819" y="1614"/>
                  <a:pt x="819" y="1614"/>
                </a:cubicBezTo>
                <a:cubicBezTo>
                  <a:pt x="820" y="1615"/>
                  <a:pt x="820" y="1615"/>
                  <a:pt x="820" y="1615"/>
                </a:cubicBezTo>
                <a:cubicBezTo>
                  <a:pt x="821" y="1614"/>
                  <a:pt x="821" y="1614"/>
                  <a:pt x="821" y="1614"/>
                </a:cubicBezTo>
                <a:cubicBezTo>
                  <a:pt x="821" y="1611"/>
                  <a:pt x="821" y="1611"/>
                  <a:pt x="821" y="1611"/>
                </a:cubicBezTo>
                <a:cubicBezTo>
                  <a:pt x="820" y="1608"/>
                  <a:pt x="820" y="1608"/>
                  <a:pt x="820" y="1608"/>
                </a:cubicBezTo>
                <a:cubicBezTo>
                  <a:pt x="821" y="1607"/>
                  <a:pt x="821" y="1607"/>
                  <a:pt x="821" y="1607"/>
                </a:cubicBezTo>
                <a:cubicBezTo>
                  <a:pt x="820" y="1604"/>
                  <a:pt x="820" y="1604"/>
                  <a:pt x="820" y="1604"/>
                </a:cubicBezTo>
                <a:cubicBezTo>
                  <a:pt x="819" y="1601"/>
                  <a:pt x="819" y="1601"/>
                  <a:pt x="819" y="1601"/>
                </a:cubicBezTo>
                <a:cubicBezTo>
                  <a:pt x="818" y="1597"/>
                  <a:pt x="818" y="1597"/>
                  <a:pt x="818" y="1597"/>
                </a:cubicBezTo>
                <a:cubicBezTo>
                  <a:pt x="817" y="1596"/>
                  <a:pt x="817" y="1596"/>
                  <a:pt x="817" y="1596"/>
                </a:cubicBezTo>
                <a:cubicBezTo>
                  <a:pt x="814" y="1596"/>
                  <a:pt x="814" y="1596"/>
                  <a:pt x="814" y="1596"/>
                </a:cubicBezTo>
                <a:cubicBezTo>
                  <a:pt x="813" y="1597"/>
                  <a:pt x="813" y="1597"/>
                  <a:pt x="813" y="1597"/>
                </a:cubicBezTo>
                <a:cubicBezTo>
                  <a:pt x="813" y="1599"/>
                  <a:pt x="813" y="1599"/>
                  <a:pt x="813" y="1599"/>
                </a:cubicBezTo>
                <a:cubicBezTo>
                  <a:pt x="814" y="1600"/>
                  <a:pt x="814" y="1600"/>
                  <a:pt x="814" y="1600"/>
                </a:cubicBezTo>
                <a:cubicBezTo>
                  <a:pt x="814" y="1602"/>
                  <a:pt x="814" y="1602"/>
                  <a:pt x="814" y="1602"/>
                </a:cubicBezTo>
                <a:cubicBezTo>
                  <a:pt x="814" y="1603"/>
                  <a:pt x="814" y="1603"/>
                  <a:pt x="814" y="1603"/>
                </a:cubicBezTo>
                <a:cubicBezTo>
                  <a:pt x="815" y="1603"/>
                  <a:pt x="815" y="1603"/>
                  <a:pt x="815" y="1603"/>
                </a:cubicBezTo>
                <a:cubicBezTo>
                  <a:pt x="816" y="1602"/>
                  <a:pt x="816" y="1602"/>
                  <a:pt x="816" y="1602"/>
                </a:cubicBezTo>
                <a:cubicBezTo>
                  <a:pt x="815" y="1603"/>
                  <a:pt x="815" y="1603"/>
                  <a:pt x="815" y="1603"/>
                </a:cubicBezTo>
                <a:cubicBezTo>
                  <a:pt x="814" y="1605"/>
                  <a:pt x="814" y="1605"/>
                  <a:pt x="814" y="1605"/>
                </a:cubicBezTo>
                <a:cubicBezTo>
                  <a:pt x="812" y="1605"/>
                  <a:pt x="812" y="1605"/>
                  <a:pt x="812" y="1605"/>
                </a:cubicBezTo>
                <a:cubicBezTo>
                  <a:pt x="814" y="1609"/>
                  <a:pt x="814" y="1609"/>
                  <a:pt x="814" y="1609"/>
                </a:cubicBezTo>
                <a:cubicBezTo>
                  <a:pt x="815" y="1611"/>
                  <a:pt x="815" y="1611"/>
                  <a:pt x="815" y="1611"/>
                </a:cubicBezTo>
                <a:lnTo>
                  <a:pt x="816" y="1613"/>
                </a:lnTo>
                <a:close/>
                <a:moveTo>
                  <a:pt x="1997" y="1171"/>
                </a:moveTo>
                <a:cubicBezTo>
                  <a:pt x="1998" y="1170"/>
                  <a:pt x="1998" y="1170"/>
                  <a:pt x="1998" y="1170"/>
                </a:cubicBezTo>
                <a:cubicBezTo>
                  <a:pt x="1997" y="1169"/>
                  <a:pt x="1997" y="1169"/>
                  <a:pt x="1997" y="1169"/>
                </a:cubicBezTo>
                <a:cubicBezTo>
                  <a:pt x="1997" y="1170"/>
                  <a:pt x="1997" y="1170"/>
                  <a:pt x="1997" y="1170"/>
                </a:cubicBezTo>
                <a:lnTo>
                  <a:pt x="1997" y="1171"/>
                </a:lnTo>
                <a:close/>
                <a:moveTo>
                  <a:pt x="1349" y="58"/>
                </a:moveTo>
                <a:cubicBezTo>
                  <a:pt x="1347" y="58"/>
                  <a:pt x="1347" y="58"/>
                  <a:pt x="1347" y="58"/>
                </a:cubicBezTo>
                <a:cubicBezTo>
                  <a:pt x="1345" y="61"/>
                  <a:pt x="1345" y="61"/>
                  <a:pt x="1345" y="61"/>
                </a:cubicBezTo>
                <a:cubicBezTo>
                  <a:pt x="1345" y="63"/>
                  <a:pt x="1345" y="63"/>
                  <a:pt x="1345" y="63"/>
                </a:cubicBezTo>
                <a:cubicBezTo>
                  <a:pt x="1347" y="64"/>
                  <a:pt x="1347" y="64"/>
                  <a:pt x="1347" y="64"/>
                </a:cubicBezTo>
                <a:cubicBezTo>
                  <a:pt x="1348" y="64"/>
                  <a:pt x="1348" y="64"/>
                  <a:pt x="1348" y="64"/>
                </a:cubicBezTo>
                <a:cubicBezTo>
                  <a:pt x="1350" y="66"/>
                  <a:pt x="1350" y="66"/>
                  <a:pt x="1350" y="66"/>
                </a:cubicBezTo>
                <a:cubicBezTo>
                  <a:pt x="1351" y="66"/>
                  <a:pt x="1351" y="66"/>
                  <a:pt x="1351" y="66"/>
                </a:cubicBezTo>
                <a:cubicBezTo>
                  <a:pt x="1354" y="66"/>
                  <a:pt x="1354" y="66"/>
                  <a:pt x="1354" y="66"/>
                </a:cubicBezTo>
                <a:cubicBezTo>
                  <a:pt x="1355" y="65"/>
                  <a:pt x="1355" y="65"/>
                  <a:pt x="1355" y="65"/>
                </a:cubicBezTo>
                <a:cubicBezTo>
                  <a:pt x="1356" y="63"/>
                  <a:pt x="1356" y="63"/>
                  <a:pt x="1356" y="63"/>
                </a:cubicBezTo>
                <a:cubicBezTo>
                  <a:pt x="1356" y="62"/>
                  <a:pt x="1356" y="62"/>
                  <a:pt x="1356" y="62"/>
                </a:cubicBezTo>
                <a:cubicBezTo>
                  <a:pt x="1356" y="60"/>
                  <a:pt x="1356" y="60"/>
                  <a:pt x="1356" y="60"/>
                </a:cubicBezTo>
                <a:cubicBezTo>
                  <a:pt x="1352" y="57"/>
                  <a:pt x="1352" y="57"/>
                  <a:pt x="1352" y="57"/>
                </a:cubicBezTo>
                <a:lnTo>
                  <a:pt x="1349" y="58"/>
                </a:lnTo>
                <a:close/>
                <a:moveTo>
                  <a:pt x="1336" y="276"/>
                </a:moveTo>
                <a:cubicBezTo>
                  <a:pt x="1335" y="277"/>
                  <a:pt x="1335" y="277"/>
                  <a:pt x="1335" y="277"/>
                </a:cubicBezTo>
                <a:cubicBezTo>
                  <a:pt x="1336" y="278"/>
                  <a:pt x="1336" y="278"/>
                  <a:pt x="1336" y="278"/>
                </a:cubicBezTo>
                <a:cubicBezTo>
                  <a:pt x="1337" y="278"/>
                  <a:pt x="1337" y="278"/>
                  <a:pt x="1337" y="278"/>
                </a:cubicBezTo>
                <a:cubicBezTo>
                  <a:pt x="1337" y="275"/>
                  <a:pt x="1337" y="275"/>
                  <a:pt x="1337" y="275"/>
                </a:cubicBezTo>
                <a:lnTo>
                  <a:pt x="1336" y="276"/>
                </a:lnTo>
                <a:close/>
                <a:moveTo>
                  <a:pt x="1366" y="57"/>
                </a:moveTo>
                <a:cubicBezTo>
                  <a:pt x="1367" y="57"/>
                  <a:pt x="1367" y="57"/>
                  <a:pt x="1367" y="57"/>
                </a:cubicBezTo>
                <a:cubicBezTo>
                  <a:pt x="1368" y="55"/>
                  <a:pt x="1368" y="55"/>
                  <a:pt x="1368" y="55"/>
                </a:cubicBezTo>
                <a:cubicBezTo>
                  <a:pt x="1368" y="54"/>
                  <a:pt x="1368" y="54"/>
                  <a:pt x="1368" y="54"/>
                </a:cubicBezTo>
                <a:cubicBezTo>
                  <a:pt x="1367" y="54"/>
                  <a:pt x="1367" y="54"/>
                  <a:pt x="1367" y="54"/>
                </a:cubicBezTo>
                <a:cubicBezTo>
                  <a:pt x="1366" y="55"/>
                  <a:pt x="1366" y="55"/>
                  <a:pt x="1366" y="55"/>
                </a:cubicBezTo>
                <a:lnTo>
                  <a:pt x="1366" y="57"/>
                </a:lnTo>
                <a:close/>
                <a:moveTo>
                  <a:pt x="1378" y="44"/>
                </a:moveTo>
                <a:cubicBezTo>
                  <a:pt x="1377" y="44"/>
                  <a:pt x="1377" y="44"/>
                  <a:pt x="1377" y="44"/>
                </a:cubicBezTo>
                <a:cubicBezTo>
                  <a:pt x="1376" y="42"/>
                  <a:pt x="1376" y="42"/>
                  <a:pt x="1376" y="42"/>
                </a:cubicBezTo>
                <a:cubicBezTo>
                  <a:pt x="1376" y="40"/>
                  <a:pt x="1376" y="40"/>
                  <a:pt x="1376" y="40"/>
                </a:cubicBezTo>
                <a:cubicBezTo>
                  <a:pt x="1375" y="39"/>
                  <a:pt x="1375" y="39"/>
                  <a:pt x="1375" y="39"/>
                </a:cubicBezTo>
                <a:cubicBezTo>
                  <a:pt x="1375" y="38"/>
                  <a:pt x="1375" y="38"/>
                  <a:pt x="1375" y="38"/>
                </a:cubicBezTo>
                <a:cubicBezTo>
                  <a:pt x="1376" y="38"/>
                  <a:pt x="1376" y="38"/>
                  <a:pt x="1376" y="38"/>
                </a:cubicBezTo>
                <a:cubicBezTo>
                  <a:pt x="1377" y="36"/>
                  <a:pt x="1377" y="36"/>
                  <a:pt x="1377" y="36"/>
                </a:cubicBezTo>
                <a:cubicBezTo>
                  <a:pt x="1375" y="35"/>
                  <a:pt x="1375" y="35"/>
                  <a:pt x="1375" y="35"/>
                </a:cubicBezTo>
                <a:cubicBezTo>
                  <a:pt x="1374" y="37"/>
                  <a:pt x="1374" y="37"/>
                  <a:pt x="1374" y="37"/>
                </a:cubicBezTo>
                <a:cubicBezTo>
                  <a:pt x="1372" y="37"/>
                  <a:pt x="1372" y="37"/>
                  <a:pt x="1372" y="37"/>
                </a:cubicBezTo>
                <a:cubicBezTo>
                  <a:pt x="1371" y="37"/>
                  <a:pt x="1371" y="37"/>
                  <a:pt x="1371" y="37"/>
                </a:cubicBezTo>
                <a:cubicBezTo>
                  <a:pt x="1370" y="37"/>
                  <a:pt x="1370" y="37"/>
                  <a:pt x="1370" y="37"/>
                </a:cubicBezTo>
                <a:cubicBezTo>
                  <a:pt x="1370" y="42"/>
                  <a:pt x="1370" y="42"/>
                  <a:pt x="1370" y="42"/>
                </a:cubicBezTo>
                <a:cubicBezTo>
                  <a:pt x="1369" y="44"/>
                  <a:pt x="1369" y="44"/>
                  <a:pt x="1369" y="44"/>
                </a:cubicBezTo>
                <a:cubicBezTo>
                  <a:pt x="1370" y="46"/>
                  <a:pt x="1370" y="46"/>
                  <a:pt x="1370" y="46"/>
                </a:cubicBezTo>
                <a:cubicBezTo>
                  <a:pt x="1371" y="47"/>
                  <a:pt x="1371" y="47"/>
                  <a:pt x="1371" y="47"/>
                </a:cubicBezTo>
                <a:cubicBezTo>
                  <a:pt x="1373" y="47"/>
                  <a:pt x="1373" y="47"/>
                  <a:pt x="1373" y="47"/>
                </a:cubicBezTo>
                <a:cubicBezTo>
                  <a:pt x="1376" y="47"/>
                  <a:pt x="1376" y="47"/>
                  <a:pt x="1376" y="47"/>
                </a:cubicBezTo>
                <a:cubicBezTo>
                  <a:pt x="1376" y="46"/>
                  <a:pt x="1376" y="46"/>
                  <a:pt x="1376" y="46"/>
                </a:cubicBezTo>
                <a:cubicBezTo>
                  <a:pt x="1377" y="47"/>
                  <a:pt x="1377" y="47"/>
                  <a:pt x="1377" y="47"/>
                </a:cubicBezTo>
                <a:cubicBezTo>
                  <a:pt x="1378" y="48"/>
                  <a:pt x="1378" y="48"/>
                  <a:pt x="1378" y="48"/>
                </a:cubicBezTo>
                <a:cubicBezTo>
                  <a:pt x="1379" y="46"/>
                  <a:pt x="1379" y="46"/>
                  <a:pt x="1379" y="46"/>
                </a:cubicBezTo>
                <a:cubicBezTo>
                  <a:pt x="1380" y="45"/>
                  <a:pt x="1380" y="45"/>
                  <a:pt x="1380" y="45"/>
                </a:cubicBezTo>
                <a:cubicBezTo>
                  <a:pt x="1380" y="42"/>
                  <a:pt x="1380" y="42"/>
                  <a:pt x="1380" y="42"/>
                </a:cubicBezTo>
                <a:cubicBezTo>
                  <a:pt x="1379" y="42"/>
                  <a:pt x="1379" y="42"/>
                  <a:pt x="1379" y="42"/>
                </a:cubicBezTo>
                <a:cubicBezTo>
                  <a:pt x="1378" y="43"/>
                  <a:pt x="1378" y="43"/>
                  <a:pt x="1378" y="43"/>
                </a:cubicBezTo>
                <a:lnTo>
                  <a:pt x="1378" y="44"/>
                </a:lnTo>
                <a:close/>
                <a:moveTo>
                  <a:pt x="1373" y="6"/>
                </a:moveTo>
                <a:cubicBezTo>
                  <a:pt x="1372" y="5"/>
                  <a:pt x="1372" y="5"/>
                  <a:pt x="1372" y="5"/>
                </a:cubicBezTo>
                <a:cubicBezTo>
                  <a:pt x="1371" y="7"/>
                  <a:pt x="1371" y="7"/>
                  <a:pt x="1371" y="7"/>
                </a:cubicBezTo>
                <a:cubicBezTo>
                  <a:pt x="1371" y="7"/>
                  <a:pt x="1371" y="7"/>
                  <a:pt x="1371" y="7"/>
                </a:cubicBezTo>
                <a:cubicBezTo>
                  <a:pt x="1372" y="8"/>
                  <a:pt x="1372" y="8"/>
                  <a:pt x="1372" y="8"/>
                </a:cubicBezTo>
                <a:cubicBezTo>
                  <a:pt x="1372" y="9"/>
                  <a:pt x="1372" y="9"/>
                  <a:pt x="1372" y="9"/>
                </a:cubicBezTo>
                <a:cubicBezTo>
                  <a:pt x="1371" y="10"/>
                  <a:pt x="1371" y="10"/>
                  <a:pt x="1371" y="10"/>
                </a:cubicBezTo>
                <a:cubicBezTo>
                  <a:pt x="1371" y="13"/>
                  <a:pt x="1371" y="13"/>
                  <a:pt x="1371" y="13"/>
                </a:cubicBezTo>
                <a:cubicBezTo>
                  <a:pt x="1373" y="15"/>
                  <a:pt x="1373" y="15"/>
                  <a:pt x="1373" y="15"/>
                </a:cubicBezTo>
                <a:cubicBezTo>
                  <a:pt x="1373" y="19"/>
                  <a:pt x="1373" y="19"/>
                  <a:pt x="1373" y="19"/>
                </a:cubicBezTo>
                <a:cubicBezTo>
                  <a:pt x="1372" y="21"/>
                  <a:pt x="1372" y="21"/>
                  <a:pt x="1372" y="21"/>
                </a:cubicBezTo>
                <a:cubicBezTo>
                  <a:pt x="1372" y="23"/>
                  <a:pt x="1372" y="23"/>
                  <a:pt x="1372" y="23"/>
                </a:cubicBezTo>
                <a:cubicBezTo>
                  <a:pt x="1373" y="24"/>
                  <a:pt x="1373" y="24"/>
                  <a:pt x="1373" y="24"/>
                </a:cubicBezTo>
                <a:cubicBezTo>
                  <a:pt x="1374" y="23"/>
                  <a:pt x="1374" y="23"/>
                  <a:pt x="1374" y="23"/>
                </a:cubicBezTo>
                <a:cubicBezTo>
                  <a:pt x="1374" y="20"/>
                  <a:pt x="1374" y="20"/>
                  <a:pt x="1374" y="20"/>
                </a:cubicBezTo>
                <a:cubicBezTo>
                  <a:pt x="1375" y="19"/>
                  <a:pt x="1375" y="19"/>
                  <a:pt x="1375" y="19"/>
                </a:cubicBezTo>
                <a:cubicBezTo>
                  <a:pt x="1375" y="16"/>
                  <a:pt x="1375" y="16"/>
                  <a:pt x="1375" y="16"/>
                </a:cubicBezTo>
                <a:cubicBezTo>
                  <a:pt x="1373" y="14"/>
                  <a:pt x="1373" y="14"/>
                  <a:pt x="1373" y="14"/>
                </a:cubicBezTo>
                <a:cubicBezTo>
                  <a:pt x="1373" y="10"/>
                  <a:pt x="1373" y="10"/>
                  <a:pt x="1373" y="10"/>
                </a:cubicBezTo>
                <a:cubicBezTo>
                  <a:pt x="1374" y="8"/>
                  <a:pt x="1374" y="8"/>
                  <a:pt x="1374" y="8"/>
                </a:cubicBezTo>
                <a:lnTo>
                  <a:pt x="1373" y="6"/>
                </a:lnTo>
                <a:close/>
                <a:moveTo>
                  <a:pt x="1323" y="82"/>
                </a:moveTo>
                <a:cubicBezTo>
                  <a:pt x="1326" y="85"/>
                  <a:pt x="1326" y="85"/>
                  <a:pt x="1326" y="85"/>
                </a:cubicBezTo>
                <a:cubicBezTo>
                  <a:pt x="1330" y="85"/>
                  <a:pt x="1330" y="85"/>
                  <a:pt x="1330" y="85"/>
                </a:cubicBezTo>
                <a:cubicBezTo>
                  <a:pt x="1331" y="85"/>
                  <a:pt x="1331" y="85"/>
                  <a:pt x="1331" y="85"/>
                </a:cubicBezTo>
                <a:cubicBezTo>
                  <a:pt x="1330" y="84"/>
                  <a:pt x="1330" y="84"/>
                  <a:pt x="1330" y="84"/>
                </a:cubicBezTo>
                <a:cubicBezTo>
                  <a:pt x="1325" y="81"/>
                  <a:pt x="1325" y="81"/>
                  <a:pt x="1325" y="81"/>
                </a:cubicBezTo>
                <a:cubicBezTo>
                  <a:pt x="1319" y="80"/>
                  <a:pt x="1319" y="80"/>
                  <a:pt x="1319" y="80"/>
                </a:cubicBezTo>
                <a:cubicBezTo>
                  <a:pt x="1318" y="80"/>
                  <a:pt x="1318" y="80"/>
                  <a:pt x="1318" y="80"/>
                </a:cubicBezTo>
                <a:cubicBezTo>
                  <a:pt x="1318" y="82"/>
                  <a:pt x="1318" y="82"/>
                  <a:pt x="1318" y="82"/>
                </a:cubicBezTo>
                <a:cubicBezTo>
                  <a:pt x="1315" y="82"/>
                  <a:pt x="1315" y="82"/>
                  <a:pt x="1315" y="82"/>
                </a:cubicBezTo>
                <a:cubicBezTo>
                  <a:pt x="1314" y="83"/>
                  <a:pt x="1314" y="83"/>
                  <a:pt x="1314" y="83"/>
                </a:cubicBezTo>
                <a:cubicBezTo>
                  <a:pt x="1315" y="85"/>
                  <a:pt x="1315" y="85"/>
                  <a:pt x="1315" y="85"/>
                </a:cubicBezTo>
                <a:cubicBezTo>
                  <a:pt x="1318" y="85"/>
                  <a:pt x="1318" y="85"/>
                  <a:pt x="1318" y="85"/>
                </a:cubicBezTo>
                <a:cubicBezTo>
                  <a:pt x="1320" y="88"/>
                  <a:pt x="1320" y="88"/>
                  <a:pt x="1320" y="88"/>
                </a:cubicBezTo>
                <a:cubicBezTo>
                  <a:pt x="1323" y="89"/>
                  <a:pt x="1323" y="89"/>
                  <a:pt x="1323" y="89"/>
                </a:cubicBezTo>
                <a:cubicBezTo>
                  <a:pt x="1327" y="88"/>
                  <a:pt x="1327" y="88"/>
                  <a:pt x="1327" y="88"/>
                </a:cubicBezTo>
                <a:cubicBezTo>
                  <a:pt x="1333" y="89"/>
                  <a:pt x="1333" y="89"/>
                  <a:pt x="1333" y="89"/>
                </a:cubicBezTo>
                <a:cubicBezTo>
                  <a:pt x="1335" y="88"/>
                  <a:pt x="1335" y="88"/>
                  <a:pt x="1335" y="88"/>
                </a:cubicBezTo>
                <a:cubicBezTo>
                  <a:pt x="1335" y="87"/>
                  <a:pt x="1335" y="87"/>
                  <a:pt x="1335" y="87"/>
                </a:cubicBezTo>
                <a:cubicBezTo>
                  <a:pt x="1333" y="87"/>
                  <a:pt x="1333" y="87"/>
                  <a:pt x="1333" y="87"/>
                </a:cubicBezTo>
                <a:cubicBezTo>
                  <a:pt x="1328" y="87"/>
                  <a:pt x="1328" y="87"/>
                  <a:pt x="1328" y="87"/>
                </a:cubicBezTo>
                <a:cubicBezTo>
                  <a:pt x="1326" y="86"/>
                  <a:pt x="1326" y="86"/>
                  <a:pt x="1326" y="86"/>
                </a:cubicBezTo>
                <a:cubicBezTo>
                  <a:pt x="1323" y="85"/>
                  <a:pt x="1323" y="85"/>
                  <a:pt x="1323" y="85"/>
                </a:cubicBezTo>
                <a:cubicBezTo>
                  <a:pt x="1321" y="84"/>
                  <a:pt x="1321" y="84"/>
                  <a:pt x="1321" y="84"/>
                </a:cubicBezTo>
                <a:cubicBezTo>
                  <a:pt x="1320" y="83"/>
                  <a:pt x="1320" y="83"/>
                  <a:pt x="1320" y="83"/>
                </a:cubicBezTo>
                <a:cubicBezTo>
                  <a:pt x="1321" y="82"/>
                  <a:pt x="1321" y="82"/>
                  <a:pt x="1321" y="82"/>
                </a:cubicBezTo>
                <a:lnTo>
                  <a:pt x="1323" y="82"/>
                </a:lnTo>
                <a:close/>
                <a:moveTo>
                  <a:pt x="1345" y="88"/>
                </a:moveTo>
                <a:cubicBezTo>
                  <a:pt x="1346" y="89"/>
                  <a:pt x="1346" y="89"/>
                  <a:pt x="1346" y="89"/>
                </a:cubicBezTo>
                <a:cubicBezTo>
                  <a:pt x="1347" y="88"/>
                  <a:pt x="1347" y="88"/>
                  <a:pt x="1347" y="88"/>
                </a:cubicBezTo>
                <a:cubicBezTo>
                  <a:pt x="1347" y="87"/>
                  <a:pt x="1347" y="87"/>
                  <a:pt x="1347" y="87"/>
                </a:cubicBezTo>
                <a:cubicBezTo>
                  <a:pt x="1345" y="88"/>
                  <a:pt x="1345" y="88"/>
                  <a:pt x="1345" y="88"/>
                </a:cubicBezTo>
                <a:close/>
                <a:moveTo>
                  <a:pt x="1342" y="93"/>
                </a:moveTo>
                <a:cubicBezTo>
                  <a:pt x="1339" y="91"/>
                  <a:pt x="1339" y="91"/>
                  <a:pt x="1339" y="91"/>
                </a:cubicBezTo>
                <a:cubicBezTo>
                  <a:pt x="1338" y="91"/>
                  <a:pt x="1338" y="91"/>
                  <a:pt x="1338" y="91"/>
                </a:cubicBezTo>
                <a:cubicBezTo>
                  <a:pt x="1335" y="89"/>
                  <a:pt x="1335" y="89"/>
                  <a:pt x="1335" y="89"/>
                </a:cubicBezTo>
                <a:cubicBezTo>
                  <a:pt x="1333" y="89"/>
                  <a:pt x="1333" y="89"/>
                  <a:pt x="1333" y="89"/>
                </a:cubicBezTo>
                <a:cubicBezTo>
                  <a:pt x="1329" y="90"/>
                  <a:pt x="1329" y="90"/>
                  <a:pt x="1329" y="90"/>
                </a:cubicBezTo>
                <a:cubicBezTo>
                  <a:pt x="1327" y="89"/>
                  <a:pt x="1327" y="89"/>
                  <a:pt x="1327" y="89"/>
                </a:cubicBezTo>
                <a:cubicBezTo>
                  <a:pt x="1324" y="90"/>
                  <a:pt x="1324" y="90"/>
                  <a:pt x="1324" y="90"/>
                </a:cubicBezTo>
                <a:cubicBezTo>
                  <a:pt x="1323" y="89"/>
                  <a:pt x="1323" y="89"/>
                  <a:pt x="1323" y="89"/>
                </a:cubicBezTo>
                <a:cubicBezTo>
                  <a:pt x="1323" y="89"/>
                  <a:pt x="1322" y="90"/>
                  <a:pt x="1322" y="90"/>
                </a:cubicBezTo>
                <a:cubicBezTo>
                  <a:pt x="1323" y="91"/>
                  <a:pt x="1323" y="91"/>
                  <a:pt x="1323" y="91"/>
                </a:cubicBezTo>
                <a:cubicBezTo>
                  <a:pt x="1326" y="91"/>
                  <a:pt x="1326" y="91"/>
                  <a:pt x="1326" y="91"/>
                </a:cubicBezTo>
                <a:cubicBezTo>
                  <a:pt x="1328" y="93"/>
                  <a:pt x="1328" y="93"/>
                  <a:pt x="1328" y="93"/>
                </a:cubicBezTo>
                <a:cubicBezTo>
                  <a:pt x="1331" y="93"/>
                  <a:pt x="1331" y="93"/>
                  <a:pt x="1331" y="93"/>
                </a:cubicBezTo>
                <a:cubicBezTo>
                  <a:pt x="1333" y="94"/>
                  <a:pt x="1333" y="94"/>
                  <a:pt x="1333" y="94"/>
                </a:cubicBezTo>
                <a:cubicBezTo>
                  <a:pt x="1335" y="94"/>
                  <a:pt x="1335" y="94"/>
                  <a:pt x="1335" y="94"/>
                </a:cubicBezTo>
                <a:cubicBezTo>
                  <a:pt x="1335" y="94"/>
                  <a:pt x="1335" y="94"/>
                  <a:pt x="1335" y="94"/>
                </a:cubicBezTo>
                <a:cubicBezTo>
                  <a:pt x="1335" y="96"/>
                  <a:pt x="1335" y="96"/>
                  <a:pt x="1335" y="96"/>
                </a:cubicBezTo>
                <a:cubicBezTo>
                  <a:pt x="1337" y="97"/>
                  <a:pt x="1337" y="97"/>
                  <a:pt x="1337" y="97"/>
                </a:cubicBezTo>
                <a:cubicBezTo>
                  <a:pt x="1339" y="96"/>
                  <a:pt x="1339" y="96"/>
                  <a:pt x="1339" y="96"/>
                </a:cubicBezTo>
                <a:cubicBezTo>
                  <a:pt x="1340" y="97"/>
                  <a:pt x="1340" y="97"/>
                  <a:pt x="1340" y="97"/>
                </a:cubicBezTo>
                <a:cubicBezTo>
                  <a:pt x="1341" y="96"/>
                  <a:pt x="1341" y="96"/>
                  <a:pt x="1341" y="96"/>
                </a:cubicBezTo>
                <a:cubicBezTo>
                  <a:pt x="1341" y="95"/>
                  <a:pt x="1341" y="95"/>
                  <a:pt x="1341" y="95"/>
                </a:cubicBezTo>
                <a:cubicBezTo>
                  <a:pt x="1341" y="94"/>
                  <a:pt x="1341" y="94"/>
                  <a:pt x="1341" y="94"/>
                </a:cubicBezTo>
                <a:cubicBezTo>
                  <a:pt x="1341" y="93"/>
                  <a:pt x="1341" y="93"/>
                  <a:pt x="1341" y="93"/>
                </a:cubicBezTo>
                <a:lnTo>
                  <a:pt x="1342" y="93"/>
                </a:lnTo>
                <a:close/>
                <a:moveTo>
                  <a:pt x="2008" y="1206"/>
                </a:moveTo>
                <a:cubicBezTo>
                  <a:pt x="2008" y="1207"/>
                  <a:pt x="2008" y="1207"/>
                  <a:pt x="2008" y="1207"/>
                </a:cubicBezTo>
                <a:cubicBezTo>
                  <a:pt x="2008" y="1209"/>
                  <a:pt x="2008" y="1209"/>
                  <a:pt x="2008" y="1209"/>
                </a:cubicBezTo>
                <a:cubicBezTo>
                  <a:pt x="2008" y="1210"/>
                  <a:pt x="2008" y="1210"/>
                  <a:pt x="2008" y="1210"/>
                </a:cubicBezTo>
                <a:cubicBezTo>
                  <a:pt x="2009" y="1208"/>
                  <a:pt x="2009" y="1208"/>
                  <a:pt x="2009" y="1208"/>
                </a:cubicBezTo>
                <a:cubicBezTo>
                  <a:pt x="2009" y="1207"/>
                  <a:pt x="2009" y="1207"/>
                  <a:pt x="2009" y="1207"/>
                </a:cubicBezTo>
                <a:cubicBezTo>
                  <a:pt x="2010" y="1205"/>
                  <a:pt x="2010" y="1205"/>
                  <a:pt x="2010" y="1205"/>
                </a:cubicBezTo>
                <a:cubicBezTo>
                  <a:pt x="2009" y="1206"/>
                  <a:pt x="2009" y="1206"/>
                  <a:pt x="2009" y="1206"/>
                </a:cubicBezTo>
                <a:lnTo>
                  <a:pt x="2008" y="1206"/>
                </a:lnTo>
                <a:close/>
                <a:moveTo>
                  <a:pt x="297" y="309"/>
                </a:moveTo>
                <a:cubicBezTo>
                  <a:pt x="296" y="311"/>
                  <a:pt x="296" y="311"/>
                  <a:pt x="296" y="311"/>
                </a:cubicBezTo>
                <a:cubicBezTo>
                  <a:pt x="297" y="311"/>
                  <a:pt x="297" y="311"/>
                  <a:pt x="297" y="311"/>
                </a:cubicBezTo>
                <a:lnTo>
                  <a:pt x="297" y="309"/>
                </a:lnTo>
                <a:close/>
                <a:moveTo>
                  <a:pt x="1995" y="1172"/>
                </a:moveTo>
                <a:cubicBezTo>
                  <a:pt x="1996" y="1170"/>
                  <a:pt x="1996" y="1170"/>
                  <a:pt x="1996" y="1170"/>
                </a:cubicBezTo>
                <a:cubicBezTo>
                  <a:pt x="1995" y="1170"/>
                  <a:pt x="1995" y="1170"/>
                  <a:pt x="1995" y="1170"/>
                </a:cubicBezTo>
                <a:cubicBezTo>
                  <a:pt x="1994" y="1169"/>
                  <a:pt x="1994" y="1169"/>
                  <a:pt x="1994" y="1169"/>
                </a:cubicBezTo>
                <a:cubicBezTo>
                  <a:pt x="1994" y="1169"/>
                  <a:pt x="1994" y="1169"/>
                  <a:pt x="1994" y="1169"/>
                </a:cubicBezTo>
                <a:cubicBezTo>
                  <a:pt x="1993" y="1171"/>
                  <a:pt x="1993" y="1171"/>
                  <a:pt x="1993" y="1171"/>
                </a:cubicBezTo>
                <a:cubicBezTo>
                  <a:pt x="1994" y="1171"/>
                  <a:pt x="1994" y="1171"/>
                  <a:pt x="1994" y="1171"/>
                </a:cubicBezTo>
                <a:lnTo>
                  <a:pt x="1995" y="1172"/>
                </a:lnTo>
                <a:close/>
                <a:moveTo>
                  <a:pt x="1384" y="956"/>
                </a:moveTo>
                <a:cubicBezTo>
                  <a:pt x="1383" y="956"/>
                  <a:pt x="1383" y="956"/>
                  <a:pt x="1383" y="956"/>
                </a:cubicBezTo>
                <a:cubicBezTo>
                  <a:pt x="1383" y="957"/>
                  <a:pt x="1383" y="957"/>
                  <a:pt x="1383" y="957"/>
                </a:cubicBezTo>
                <a:cubicBezTo>
                  <a:pt x="1383" y="958"/>
                  <a:pt x="1383" y="958"/>
                  <a:pt x="1383" y="958"/>
                </a:cubicBezTo>
                <a:cubicBezTo>
                  <a:pt x="1384" y="959"/>
                  <a:pt x="1384" y="959"/>
                  <a:pt x="1384" y="959"/>
                </a:cubicBezTo>
                <a:cubicBezTo>
                  <a:pt x="1385" y="959"/>
                  <a:pt x="1385" y="959"/>
                  <a:pt x="1385" y="959"/>
                </a:cubicBezTo>
                <a:cubicBezTo>
                  <a:pt x="1385" y="957"/>
                  <a:pt x="1385" y="957"/>
                  <a:pt x="1385" y="957"/>
                </a:cubicBezTo>
                <a:lnTo>
                  <a:pt x="1384" y="956"/>
                </a:lnTo>
                <a:close/>
                <a:moveTo>
                  <a:pt x="1999" y="1165"/>
                </a:moveTo>
                <a:cubicBezTo>
                  <a:pt x="1999" y="1164"/>
                  <a:pt x="1999" y="1164"/>
                  <a:pt x="1999" y="1164"/>
                </a:cubicBezTo>
                <a:cubicBezTo>
                  <a:pt x="1997" y="1166"/>
                  <a:pt x="1997" y="1166"/>
                  <a:pt x="1997" y="1166"/>
                </a:cubicBezTo>
                <a:cubicBezTo>
                  <a:pt x="1998" y="1167"/>
                  <a:pt x="1998" y="1167"/>
                  <a:pt x="1998" y="1167"/>
                </a:cubicBezTo>
                <a:lnTo>
                  <a:pt x="1999" y="1165"/>
                </a:lnTo>
                <a:close/>
                <a:moveTo>
                  <a:pt x="2012" y="1187"/>
                </a:moveTo>
                <a:cubicBezTo>
                  <a:pt x="2012" y="1185"/>
                  <a:pt x="2012" y="1185"/>
                  <a:pt x="2012" y="1185"/>
                </a:cubicBezTo>
                <a:cubicBezTo>
                  <a:pt x="2013" y="1185"/>
                  <a:pt x="2013" y="1185"/>
                  <a:pt x="2013" y="1185"/>
                </a:cubicBezTo>
                <a:cubicBezTo>
                  <a:pt x="2013" y="1182"/>
                  <a:pt x="2013" y="1182"/>
                  <a:pt x="2013" y="1182"/>
                </a:cubicBezTo>
                <a:cubicBezTo>
                  <a:pt x="2012" y="1180"/>
                  <a:pt x="2012" y="1180"/>
                  <a:pt x="2012" y="1180"/>
                </a:cubicBezTo>
                <a:cubicBezTo>
                  <a:pt x="2012" y="1179"/>
                  <a:pt x="2012" y="1179"/>
                  <a:pt x="2012" y="1179"/>
                </a:cubicBezTo>
                <a:cubicBezTo>
                  <a:pt x="2013" y="1173"/>
                  <a:pt x="2013" y="1173"/>
                  <a:pt x="2013" y="1173"/>
                </a:cubicBezTo>
                <a:cubicBezTo>
                  <a:pt x="2011" y="1171"/>
                  <a:pt x="2011" y="1171"/>
                  <a:pt x="2011" y="1171"/>
                </a:cubicBezTo>
                <a:cubicBezTo>
                  <a:pt x="2011" y="1167"/>
                  <a:pt x="2011" y="1167"/>
                  <a:pt x="2011" y="1167"/>
                </a:cubicBezTo>
                <a:cubicBezTo>
                  <a:pt x="2010" y="1165"/>
                  <a:pt x="2010" y="1165"/>
                  <a:pt x="2010" y="1165"/>
                </a:cubicBezTo>
                <a:cubicBezTo>
                  <a:pt x="2009" y="1166"/>
                  <a:pt x="2009" y="1166"/>
                  <a:pt x="2009" y="1166"/>
                </a:cubicBezTo>
                <a:cubicBezTo>
                  <a:pt x="2008" y="1163"/>
                  <a:pt x="2008" y="1163"/>
                  <a:pt x="2008" y="1163"/>
                </a:cubicBezTo>
                <a:cubicBezTo>
                  <a:pt x="2007" y="1161"/>
                  <a:pt x="2007" y="1161"/>
                  <a:pt x="2007" y="1161"/>
                </a:cubicBezTo>
                <a:cubicBezTo>
                  <a:pt x="2006" y="1161"/>
                  <a:pt x="2006" y="1161"/>
                  <a:pt x="2006" y="1161"/>
                </a:cubicBezTo>
                <a:cubicBezTo>
                  <a:pt x="2007" y="1159"/>
                  <a:pt x="2007" y="1159"/>
                  <a:pt x="2007" y="1159"/>
                </a:cubicBezTo>
                <a:cubicBezTo>
                  <a:pt x="2006" y="1156"/>
                  <a:pt x="2006" y="1156"/>
                  <a:pt x="2006" y="1156"/>
                </a:cubicBezTo>
                <a:cubicBezTo>
                  <a:pt x="2003" y="1159"/>
                  <a:pt x="2003" y="1159"/>
                  <a:pt x="2003" y="1159"/>
                </a:cubicBezTo>
                <a:cubicBezTo>
                  <a:pt x="2004" y="1160"/>
                  <a:pt x="2004" y="1160"/>
                  <a:pt x="2004" y="1160"/>
                </a:cubicBezTo>
                <a:cubicBezTo>
                  <a:pt x="2002" y="1161"/>
                  <a:pt x="2002" y="1161"/>
                  <a:pt x="2002" y="1161"/>
                </a:cubicBezTo>
                <a:cubicBezTo>
                  <a:pt x="2000" y="1160"/>
                  <a:pt x="2000" y="1160"/>
                  <a:pt x="2000" y="1160"/>
                </a:cubicBezTo>
                <a:cubicBezTo>
                  <a:pt x="1999" y="1160"/>
                  <a:pt x="1999" y="1160"/>
                  <a:pt x="1999" y="1160"/>
                </a:cubicBezTo>
                <a:cubicBezTo>
                  <a:pt x="2001" y="1163"/>
                  <a:pt x="2001" y="1163"/>
                  <a:pt x="2001" y="1163"/>
                </a:cubicBezTo>
                <a:cubicBezTo>
                  <a:pt x="2001" y="1164"/>
                  <a:pt x="2001" y="1164"/>
                  <a:pt x="2001" y="1164"/>
                </a:cubicBezTo>
                <a:cubicBezTo>
                  <a:pt x="2002" y="1165"/>
                  <a:pt x="2002" y="1165"/>
                  <a:pt x="2002" y="1165"/>
                </a:cubicBezTo>
                <a:cubicBezTo>
                  <a:pt x="2002" y="1166"/>
                  <a:pt x="2002" y="1166"/>
                  <a:pt x="2002" y="1166"/>
                </a:cubicBezTo>
                <a:cubicBezTo>
                  <a:pt x="2000" y="1168"/>
                  <a:pt x="2000" y="1168"/>
                  <a:pt x="2000" y="1168"/>
                </a:cubicBezTo>
                <a:cubicBezTo>
                  <a:pt x="2000" y="1171"/>
                  <a:pt x="2000" y="1171"/>
                  <a:pt x="2000" y="1171"/>
                </a:cubicBezTo>
                <a:cubicBezTo>
                  <a:pt x="1999" y="1173"/>
                  <a:pt x="1999" y="1173"/>
                  <a:pt x="1999" y="1173"/>
                </a:cubicBezTo>
                <a:cubicBezTo>
                  <a:pt x="1998" y="1172"/>
                  <a:pt x="1998" y="1172"/>
                  <a:pt x="1998" y="1172"/>
                </a:cubicBezTo>
                <a:cubicBezTo>
                  <a:pt x="1996" y="1174"/>
                  <a:pt x="1996" y="1174"/>
                  <a:pt x="1996" y="1174"/>
                </a:cubicBezTo>
                <a:cubicBezTo>
                  <a:pt x="1996" y="1176"/>
                  <a:pt x="1996" y="1176"/>
                  <a:pt x="1996" y="1176"/>
                </a:cubicBezTo>
                <a:cubicBezTo>
                  <a:pt x="1994" y="1177"/>
                  <a:pt x="1994" y="1177"/>
                  <a:pt x="1994" y="1177"/>
                </a:cubicBezTo>
                <a:cubicBezTo>
                  <a:pt x="1993" y="1176"/>
                  <a:pt x="1993" y="1176"/>
                  <a:pt x="1993" y="1176"/>
                </a:cubicBezTo>
                <a:cubicBezTo>
                  <a:pt x="1993" y="1174"/>
                  <a:pt x="1993" y="1174"/>
                  <a:pt x="1993" y="1174"/>
                </a:cubicBezTo>
                <a:cubicBezTo>
                  <a:pt x="1992" y="1173"/>
                  <a:pt x="1992" y="1173"/>
                  <a:pt x="1992" y="1173"/>
                </a:cubicBezTo>
                <a:cubicBezTo>
                  <a:pt x="1991" y="1175"/>
                  <a:pt x="1991" y="1175"/>
                  <a:pt x="1991" y="1175"/>
                </a:cubicBezTo>
                <a:cubicBezTo>
                  <a:pt x="1991" y="1177"/>
                  <a:pt x="1991" y="1177"/>
                  <a:pt x="1991" y="1177"/>
                </a:cubicBezTo>
                <a:cubicBezTo>
                  <a:pt x="1993" y="1179"/>
                  <a:pt x="1993" y="1179"/>
                  <a:pt x="1993" y="1179"/>
                </a:cubicBezTo>
                <a:cubicBezTo>
                  <a:pt x="1993" y="1180"/>
                  <a:pt x="1993" y="1180"/>
                  <a:pt x="1993" y="1180"/>
                </a:cubicBezTo>
                <a:cubicBezTo>
                  <a:pt x="1992" y="1181"/>
                  <a:pt x="1992" y="1181"/>
                  <a:pt x="1992" y="1181"/>
                </a:cubicBezTo>
                <a:cubicBezTo>
                  <a:pt x="1991" y="1180"/>
                  <a:pt x="1991" y="1180"/>
                  <a:pt x="1991" y="1180"/>
                </a:cubicBezTo>
                <a:cubicBezTo>
                  <a:pt x="1989" y="1181"/>
                  <a:pt x="1989" y="1181"/>
                  <a:pt x="1989" y="1181"/>
                </a:cubicBezTo>
                <a:cubicBezTo>
                  <a:pt x="1990" y="1183"/>
                  <a:pt x="1990" y="1183"/>
                  <a:pt x="1990" y="1183"/>
                </a:cubicBezTo>
                <a:cubicBezTo>
                  <a:pt x="1992" y="1183"/>
                  <a:pt x="1992" y="1183"/>
                  <a:pt x="1992" y="1183"/>
                </a:cubicBezTo>
                <a:cubicBezTo>
                  <a:pt x="1992" y="1184"/>
                  <a:pt x="1992" y="1184"/>
                  <a:pt x="1992" y="1184"/>
                </a:cubicBezTo>
                <a:cubicBezTo>
                  <a:pt x="1991" y="1186"/>
                  <a:pt x="1991" y="1186"/>
                  <a:pt x="1991" y="1186"/>
                </a:cubicBezTo>
                <a:cubicBezTo>
                  <a:pt x="1990" y="1184"/>
                  <a:pt x="1990" y="1184"/>
                  <a:pt x="1990" y="1184"/>
                </a:cubicBezTo>
                <a:cubicBezTo>
                  <a:pt x="1989" y="1185"/>
                  <a:pt x="1989" y="1185"/>
                  <a:pt x="1989" y="1185"/>
                </a:cubicBezTo>
                <a:cubicBezTo>
                  <a:pt x="1988" y="1186"/>
                  <a:pt x="1988" y="1186"/>
                  <a:pt x="1988" y="1186"/>
                </a:cubicBezTo>
                <a:cubicBezTo>
                  <a:pt x="1985" y="1189"/>
                  <a:pt x="1985" y="1189"/>
                  <a:pt x="1985" y="1189"/>
                </a:cubicBezTo>
                <a:cubicBezTo>
                  <a:pt x="1985" y="1186"/>
                  <a:pt x="1985" y="1186"/>
                  <a:pt x="1985" y="1186"/>
                </a:cubicBezTo>
                <a:cubicBezTo>
                  <a:pt x="1986" y="1186"/>
                  <a:pt x="1986" y="1186"/>
                  <a:pt x="1986" y="1186"/>
                </a:cubicBezTo>
                <a:cubicBezTo>
                  <a:pt x="1985" y="1184"/>
                  <a:pt x="1985" y="1184"/>
                  <a:pt x="1985" y="1184"/>
                </a:cubicBezTo>
                <a:cubicBezTo>
                  <a:pt x="1983" y="1186"/>
                  <a:pt x="1983" y="1186"/>
                  <a:pt x="1983" y="1186"/>
                </a:cubicBezTo>
                <a:cubicBezTo>
                  <a:pt x="1984" y="1187"/>
                  <a:pt x="1984" y="1187"/>
                  <a:pt x="1984" y="1187"/>
                </a:cubicBezTo>
                <a:cubicBezTo>
                  <a:pt x="1984" y="1188"/>
                  <a:pt x="1984" y="1188"/>
                  <a:pt x="1984" y="1188"/>
                </a:cubicBezTo>
                <a:cubicBezTo>
                  <a:pt x="1982" y="1189"/>
                  <a:pt x="1982" y="1189"/>
                  <a:pt x="1982" y="1189"/>
                </a:cubicBezTo>
                <a:cubicBezTo>
                  <a:pt x="1983" y="1191"/>
                  <a:pt x="1983" y="1191"/>
                  <a:pt x="1983" y="1191"/>
                </a:cubicBezTo>
                <a:cubicBezTo>
                  <a:pt x="1984" y="1192"/>
                  <a:pt x="1984" y="1192"/>
                  <a:pt x="1984" y="1192"/>
                </a:cubicBezTo>
                <a:cubicBezTo>
                  <a:pt x="1984" y="1193"/>
                  <a:pt x="1984" y="1193"/>
                  <a:pt x="1984" y="1193"/>
                </a:cubicBezTo>
                <a:cubicBezTo>
                  <a:pt x="1983" y="1193"/>
                  <a:pt x="1983" y="1193"/>
                  <a:pt x="1983" y="1193"/>
                </a:cubicBezTo>
                <a:cubicBezTo>
                  <a:pt x="1981" y="1194"/>
                  <a:pt x="1981" y="1194"/>
                  <a:pt x="1981" y="1194"/>
                </a:cubicBezTo>
                <a:cubicBezTo>
                  <a:pt x="1981" y="1193"/>
                  <a:pt x="1981" y="1193"/>
                  <a:pt x="1981" y="1193"/>
                </a:cubicBezTo>
                <a:cubicBezTo>
                  <a:pt x="1980" y="1192"/>
                  <a:pt x="1980" y="1192"/>
                  <a:pt x="1980" y="1192"/>
                </a:cubicBezTo>
                <a:cubicBezTo>
                  <a:pt x="1981" y="1191"/>
                  <a:pt x="1981" y="1191"/>
                  <a:pt x="1981" y="1191"/>
                </a:cubicBezTo>
                <a:cubicBezTo>
                  <a:pt x="1980" y="1190"/>
                  <a:pt x="1980" y="1190"/>
                  <a:pt x="1980" y="1190"/>
                </a:cubicBezTo>
                <a:cubicBezTo>
                  <a:pt x="1976" y="1193"/>
                  <a:pt x="1976" y="1193"/>
                  <a:pt x="1976" y="1193"/>
                </a:cubicBezTo>
                <a:cubicBezTo>
                  <a:pt x="1976" y="1196"/>
                  <a:pt x="1976" y="1196"/>
                  <a:pt x="1976" y="1196"/>
                </a:cubicBezTo>
                <a:cubicBezTo>
                  <a:pt x="1976" y="1197"/>
                  <a:pt x="1976" y="1197"/>
                  <a:pt x="1976" y="1197"/>
                </a:cubicBezTo>
                <a:cubicBezTo>
                  <a:pt x="1975" y="1199"/>
                  <a:pt x="1975" y="1199"/>
                  <a:pt x="1975" y="1199"/>
                </a:cubicBezTo>
                <a:cubicBezTo>
                  <a:pt x="1974" y="1198"/>
                  <a:pt x="1974" y="1198"/>
                  <a:pt x="1974" y="1198"/>
                </a:cubicBezTo>
                <a:cubicBezTo>
                  <a:pt x="1973" y="1198"/>
                  <a:pt x="1973" y="1198"/>
                  <a:pt x="1973" y="1198"/>
                </a:cubicBezTo>
                <a:cubicBezTo>
                  <a:pt x="1973" y="1195"/>
                  <a:pt x="1973" y="1195"/>
                  <a:pt x="1973" y="1195"/>
                </a:cubicBezTo>
                <a:cubicBezTo>
                  <a:pt x="1972" y="1195"/>
                  <a:pt x="1972" y="1195"/>
                  <a:pt x="1972" y="1195"/>
                </a:cubicBezTo>
                <a:cubicBezTo>
                  <a:pt x="1970" y="1197"/>
                  <a:pt x="1970" y="1197"/>
                  <a:pt x="1970" y="1197"/>
                </a:cubicBezTo>
                <a:cubicBezTo>
                  <a:pt x="1967" y="1195"/>
                  <a:pt x="1967" y="1195"/>
                  <a:pt x="1967" y="1195"/>
                </a:cubicBezTo>
                <a:cubicBezTo>
                  <a:pt x="1967" y="1196"/>
                  <a:pt x="1967" y="1196"/>
                  <a:pt x="1967" y="1196"/>
                </a:cubicBezTo>
                <a:cubicBezTo>
                  <a:pt x="1966" y="1196"/>
                  <a:pt x="1966" y="1196"/>
                  <a:pt x="1966" y="1196"/>
                </a:cubicBezTo>
                <a:cubicBezTo>
                  <a:pt x="1966" y="1199"/>
                  <a:pt x="1966" y="1199"/>
                  <a:pt x="1966" y="1199"/>
                </a:cubicBezTo>
                <a:cubicBezTo>
                  <a:pt x="1966" y="1199"/>
                  <a:pt x="1966" y="1199"/>
                  <a:pt x="1966" y="1199"/>
                </a:cubicBezTo>
                <a:cubicBezTo>
                  <a:pt x="1965" y="1199"/>
                  <a:pt x="1965" y="1199"/>
                  <a:pt x="1965" y="1199"/>
                </a:cubicBezTo>
                <a:cubicBezTo>
                  <a:pt x="1965" y="1198"/>
                  <a:pt x="1965" y="1198"/>
                  <a:pt x="1965" y="1198"/>
                </a:cubicBezTo>
                <a:cubicBezTo>
                  <a:pt x="1964" y="1197"/>
                  <a:pt x="1964" y="1197"/>
                  <a:pt x="1964" y="1197"/>
                </a:cubicBezTo>
                <a:cubicBezTo>
                  <a:pt x="1963" y="1199"/>
                  <a:pt x="1963" y="1199"/>
                  <a:pt x="1963" y="1199"/>
                </a:cubicBezTo>
                <a:cubicBezTo>
                  <a:pt x="1962" y="1197"/>
                  <a:pt x="1962" y="1197"/>
                  <a:pt x="1962" y="1197"/>
                </a:cubicBezTo>
                <a:cubicBezTo>
                  <a:pt x="1958" y="1201"/>
                  <a:pt x="1958" y="1201"/>
                  <a:pt x="1958" y="1201"/>
                </a:cubicBezTo>
                <a:cubicBezTo>
                  <a:pt x="1957" y="1201"/>
                  <a:pt x="1957" y="1201"/>
                  <a:pt x="1957" y="1201"/>
                </a:cubicBezTo>
                <a:cubicBezTo>
                  <a:pt x="1956" y="1200"/>
                  <a:pt x="1956" y="1200"/>
                  <a:pt x="1956" y="1200"/>
                </a:cubicBezTo>
                <a:cubicBezTo>
                  <a:pt x="1954" y="1200"/>
                  <a:pt x="1954" y="1200"/>
                  <a:pt x="1954" y="1200"/>
                </a:cubicBezTo>
                <a:cubicBezTo>
                  <a:pt x="1953" y="1202"/>
                  <a:pt x="1953" y="1202"/>
                  <a:pt x="1953" y="1202"/>
                </a:cubicBezTo>
                <a:cubicBezTo>
                  <a:pt x="1953" y="1205"/>
                  <a:pt x="1953" y="1205"/>
                  <a:pt x="1953" y="1205"/>
                </a:cubicBezTo>
                <a:cubicBezTo>
                  <a:pt x="1950" y="1209"/>
                  <a:pt x="1950" y="1209"/>
                  <a:pt x="1950" y="1209"/>
                </a:cubicBezTo>
                <a:cubicBezTo>
                  <a:pt x="1950" y="1210"/>
                  <a:pt x="1950" y="1210"/>
                  <a:pt x="1950" y="1210"/>
                </a:cubicBezTo>
                <a:cubicBezTo>
                  <a:pt x="1947" y="1213"/>
                  <a:pt x="1947" y="1213"/>
                  <a:pt x="1947" y="1213"/>
                </a:cubicBezTo>
                <a:cubicBezTo>
                  <a:pt x="1947" y="1215"/>
                  <a:pt x="1947" y="1215"/>
                  <a:pt x="1947" y="1215"/>
                </a:cubicBezTo>
                <a:cubicBezTo>
                  <a:pt x="1949" y="1216"/>
                  <a:pt x="1949" y="1216"/>
                  <a:pt x="1949" y="1216"/>
                </a:cubicBezTo>
                <a:cubicBezTo>
                  <a:pt x="1948" y="1218"/>
                  <a:pt x="1948" y="1218"/>
                  <a:pt x="1948" y="1218"/>
                </a:cubicBezTo>
                <a:cubicBezTo>
                  <a:pt x="1949" y="1221"/>
                  <a:pt x="1949" y="1221"/>
                  <a:pt x="1949" y="1221"/>
                </a:cubicBezTo>
                <a:cubicBezTo>
                  <a:pt x="1949" y="1223"/>
                  <a:pt x="1949" y="1223"/>
                  <a:pt x="1949" y="1223"/>
                </a:cubicBezTo>
                <a:cubicBezTo>
                  <a:pt x="1951" y="1229"/>
                  <a:pt x="1951" y="1229"/>
                  <a:pt x="1951" y="1229"/>
                </a:cubicBezTo>
                <a:cubicBezTo>
                  <a:pt x="1951" y="1230"/>
                  <a:pt x="1951" y="1230"/>
                  <a:pt x="1951" y="1230"/>
                </a:cubicBezTo>
                <a:cubicBezTo>
                  <a:pt x="1953" y="1232"/>
                  <a:pt x="1953" y="1232"/>
                  <a:pt x="1953" y="1232"/>
                </a:cubicBezTo>
                <a:cubicBezTo>
                  <a:pt x="1953" y="1233"/>
                  <a:pt x="1953" y="1233"/>
                  <a:pt x="1953" y="1233"/>
                </a:cubicBezTo>
                <a:cubicBezTo>
                  <a:pt x="1952" y="1235"/>
                  <a:pt x="1952" y="1235"/>
                  <a:pt x="1952" y="1235"/>
                </a:cubicBezTo>
                <a:cubicBezTo>
                  <a:pt x="1952" y="1236"/>
                  <a:pt x="1952" y="1236"/>
                  <a:pt x="1952" y="1236"/>
                </a:cubicBezTo>
                <a:cubicBezTo>
                  <a:pt x="1951" y="1241"/>
                  <a:pt x="1951" y="1241"/>
                  <a:pt x="1951" y="1241"/>
                </a:cubicBezTo>
                <a:cubicBezTo>
                  <a:pt x="1949" y="1242"/>
                  <a:pt x="1949" y="1242"/>
                  <a:pt x="1949" y="1242"/>
                </a:cubicBezTo>
                <a:cubicBezTo>
                  <a:pt x="1948" y="1244"/>
                  <a:pt x="1948" y="1244"/>
                  <a:pt x="1948" y="1244"/>
                </a:cubicBezTo>
                <a:cubicBezTo>
                  <a:pt x="1947" y="1245"/>
                  <a:pt x="1947" y="1245"/>
                  <a:pt x="1947" y="1245"/>
                </a:cubicBezTo>
                <a:cubicBezTo>
                  <a:pt x="1947" y="1246"/>
                  <a:pt x="1947" y="1246"/>
                  <a:pt x="1947" y="1246"/>
                </a:cubicBezTo>
                <a:cubicBezTo>
                  <a:pt x="1945" y="1248"/>
                  <a:pt x="1945" y="1248"/>
                  <a:pt x="1945" y="1248"/>
                </a:cubicBezTo>
                <a:cubicBezTo>
                  <a:pt x="1945" y="1252"/>
                  <a:pt x="1945" y="1252"/>
                  <a:pt x="1945" y="1252"/>
                </a:cubicBezTo>
                <a:cubicBezTo>
                  <a:pt x="1943" y="1253"/>
                  <a:pt x="1943" y="1253"/>
                  <a:pt x="1943" y="1253"/>
                </a:cubicBezTo>
                <a:cubicBezTo>
                  <a:pt x="1940" y="1254"/>
                  <a:pt x="1940" y="1254"/>
                  <a:pt x="1940" y="1254"/>
                </a:cubicBezTo>
                <a:cubicBezTo>
                  <a:pt x="1940" y="1255"/>
                  <a:pt x="1940" y="1255"/>
                  <a:pt x="1940" y="1255"/>
                </a:cubicBezTo>
                <a:cubicBezTo>
                  <a:pt x="1940" y="1258"/>
                  <a:pt x="1940" y="1258"/>
                  <a:pt x="1940" y="1258"/>
                </a:cubicBezTo>
                <a:cubicBezTo>
                  <a:pt x="1938" y="1260"/>
                  <a:pt x="1938" y="1260"/>
                  <a:pt x="1938" y="1260"/>
                </a:cubicBezTo>
                <a:cubicBezTo>
                  <a:pt x="1938" y="1263"/>
                  <a:pt x="1938" y="1263"/>
                  <a:pt x="1938" y="1263"/>
                </a:cubicBezTo>
                <a:cubicBezTo>
                  <a:pt x="1937" y="1265"/>
                  <a:pt x="1937" y="1265"/>
                  <a:pt x="1937" y="1265"/>
                </a:cubicBezTo>
                <a:cubicBezTo>
                  <a:pt x="1938" y="1266"/>
                  <a:pt x="1938" y="1266"/>
                  <a:pt x="1938" y="1266"/>
                </a:cubicBezTo>
                <a:cubicBezTo>
                  <a:pt x="1938" y="1269"/>
                  <a:pt x="1938" y="1269"/>
                  <a:pt x="1938" y="1269"/>
                </a:cubicBezTo>
                <a:cubicBezTo>
                  <a:pt x="1941" y="1272"/>
                  <a:pt x="1941" y="1272"/>
                  <a:pt x="1941" y="1272"/>
                </a:cubicBezTo>
                <a:cubicBezTo>
                  <a:pt x="1940" y="1274"/>
                  <a:pt x="1940" y="1274"/>
                  <a:pt x="1940" y="1274"/>
                </a:cubicBezTo>
                <a:cubicBezTo>
                  <a:pt x="1941" y="1276"/>
                  <a:pt x="1941" y="1276"/>
                  <a:pt x="1941" y="1276"/>
                </a:cubicBezTo>
                <a:cubicBezTo>
                  <a:pt x="1942" y="1277"/>
                  <a:pt x="1942" y="1277"/>
                  <a:pt x="1942" y="1277"/>
                </a:cubicBezTo>
                <a:cubicBezTo>
                  <a:pt x="1943" y="1277"/>
                  <a:pt x="1943" y="1277"/>
                  <a:pt x="1943" y="1277"/>
                </a:cubicBezTo>
                <a:cubicBezTo>
                  <a:pt x="1942" y="1277"/>
                  <a:pt x="1942" y="1277"/>
                  <a:pt x="1942" y="1277"/>
                </a:cubicBezTo>
                <a:cubicBezTo>
                  <a:pt x="1940" y="1278"/>
                  <a:pt x="1940" y="1278"/>
                  <a:pt x="1940" y="1278"/>
                </a:cubicBezTo>
                <a:cubicBezTo>
                  <a:pt x="1940" y="1280"/>
                  <a:pt x="1940" y="1280"/>
                  <a:pt x="1940" y="1280"/>
                </a:cubicBezTo>
                <a:cubicBezTo>
                  <a:pt x="1940" y="1283"/>
                  <a:pt x="1940" y="1283"/>
                  <a:pt x="1940" y="1283"/>
                </a:cubicBezTo>
                <a:cubicBezTo>
                  <a:pt x="1940" y="1287"/>
                  <a:pt x="1940" y="1287"/>
                  <a:pt x="1940" y="1287"/>
                </a:cubicBezTo>
                <a:cubicBezTo>
                  <a:pt x="1941" y="1288"/>
                  <a:pt x="1941" y="1288"/>
                  <a:pt x="1941" y="1288"/>
                </a:cubicBezTo>
                <a:cubicBezTo>
                  <a:pt x="1941" y="1290"/>
                  <a:pt x="1941" y="1290"/>
                  <a:pt x="1941" y="1290"/>
                </a:cubicBezTo>
                <a:cubicBezTo>
                  <a:pt x="1942" y="1290"/>
                  <a:pt x="1942" y="1290"/>
                  <a:pt x="1942" y="1290"/>
                </a:cubicBezTo>
                <a:cubicBezTo>
                  <a:pt x="1943" y="1292"/>
                  <a:pt x="1943" y="1292"/>
                  <a:pt x="1943" y="1292"/>
                </a:cubicBezTo>
                <a:cubicBezTo>
                  <a:pt x="1944" y="1293"/>
                  <a:pt x="1944" y="1293"/>
                  <a:pt x="1944" y="1293"/>
                </a:cubicBezTo>
                <a:cubicBezTo>
                  <a:pt x="1945" y="1294"/>
                  <a:pt x="1945" y="1294"/>
                  <a:pt x="1945" y="1294"/>
                </a:cubicBezTo>
                <a:cubicBezTo>
                  <a:pt x="1947" y="1296"/>
                  <a:pt x="1947" y="1296"/>
                  <a:pt x="1947" y="1296"/>
                </a:cubicBezTo>
                <a:cubicBezTo>
                  <a:pt x="1948" y="1295"/>
                  <a:pt x="1948" y="1295"/>
                  <a:pt x="1948" y="1295"/>
                </a:cubicBezTo>
                <a:cubicBezTo>
                  <a:pt x="1949" y="1296"/>
                  <a:pt x="1949" y="1296"/>
                  <a:pt x="1949" y="1296"/>
                </a:cubicBezTo>
                <a:cubicBezTo>
                  <a:pt x="1950" y="1296"/>
                  <a:pt x="1950" y="1296"/>
                  <a:pt x="1950" y="1296"/>
                </a:cubicBezTo>
                <a:cubicBezTo>
                  <a:pt x="1952" y="1299"/>
                  <a:pt x="1952" y="1299"/>
                  <a:pt x="1952" y="1299"/>
                </a:cubicBezTo>
                <a:cubicBezTo>
                  <a:pt x="1953" y="1299"/>
                  <a:pt x="1953" y="1299"/>
                  <a:pt x="1953" y="1299"/>
                </a:cubicBezTo>
                <a:cubicBezTo>
                  <a:pt x="1953" y="1300"/>
                  <a:pt x="1953" y="1300"/>
                  <a:pt x="1953" y="1300"/>
                </a:cubicBezTo>
                <a:cubicBezTo>
                  <a:pt x="1954" y="1300"/>
                  <a:pt x="1954" y="1300"/>
                  <a:pt x="1954" y="1300"/>
                </a:cubicBezTo>
                <a:cubicBezTo>
                  <a:pt x="1955" y="1299"/>
                  <a:pt x="1955" y="1299"/>
                  <a:pt x="1955" y="1299"/>
                </a:cubicBezTo>
                <a:cubicBezTo>
                  <a:pt x="1957" y="1300"/>
                  <a:pt x="1957" y="1300"/>
                  <a:pt x="1957" y="1300"/>
                </a:cubicBezTo>
                <a:cubicBezTo>
                  <a:pt x="1960" y="1298"/>
                  <a:pt x="1960" y="1298"/>
                  <a:pt x="1960" y="1298"/>
                </a:cubicBezTo>
                <a:cubicBezTo>
                  <a:pt x="1962" y="1296"/>
                  <a:pt x="1962" y="1296"/>
                  <a:pt x="1962" y="1296"/>
                </a:cubicBezTo>
                <a:cubicBezTo>
                  <a:pt x="1968" y="1295"/>
                  <a:pt x="1968" y="1295"/>
                  <a:pt x="1968" y="1295"/>
                </a:cubicBezTo>
                <a:cubicBezTo>
                  <a:pt x="1970" y="1296"/>
                  <a:pt x="1970" y="1296"/>
                  <a:pt x="1970" y="1296"/>
                </a:cubicBezTo>
                <a:cubicBezTo>
                  <a:pt x="1973" y="1294"/>
                  <a:pt x="1973" y="1294"/>
                  <a:pt x="1973" y="1294"/>
                </a:cubicBezTo>
                <a:cubicBezTo>
                  <a:pt x="1974" y="1293"/>
                  <a:pt x="1974" y="1293"/>
                  <a:pt x="1974" y="1293"/>
                </a:cubicBezTo>
                <a:cubicBezTo>
                  <a:pt x="1976" y="1292"/>
                  <a:pt x="1976" y="1292"/>
                  <a:pt x="1976" y="1292"/>
                </a:cubicBezTo>
                <a:cubicBezTo>
                  <a:pt x="1977" y="1289"/>
                  <a:pt x="1977" y="1289"/>
                  <a:pt x="1977" y="1289"/>
                </a:cubicBezTo>
                <a:cubicBezTo>
                  <a:pt x="1978" y="1287"/>
                  <a:pt x="1978" y="1287"/>
                  <a:pt x="1978" y="1287"/>
                </a:cubicBezTo>
                <a:cubicBezTo>
                  <a:pt x="1978" y="1285"/>
                  <a:pt x="1978" y="1285"/>
                  <a:pt x="1978" y="1285"/>
                </a:cubicBezTo>
                <a:cubicBezTo>
                  <a:pt x="1980" y="1284"/>
                  <a:pt x="1980" y="1284"/>
                  <a:pt x="1980" y="1284"/>
                </a:cubicBezTo>
                <a:cubicBezTo>
                  <a:pt x="1980" y="1281"/>
                  <a:pt x="1980" y="1281"/>
                  <a:pt x="1980" y="1281"/>
                </a:cubicBezTo>
                <a:cubicBezTo>
                  <a:pt x="1980" y="1280"/>
                  <a:pt x="1980" y="1280"/>
                  <a:pt x="1980" y="1280"/>
                </a:cubicBezTo>
                <a:cubicBezTo>
                  <a:pt x="1981" y="1279"/>
                  <a:pt x="1981" y="1279"/>
                  <a:pt x="1981" y="1279"/>
                </a:cubicBezTo>
                <a:cubicBezTo>
                  <a:pt x="1982" y="1276"/>
                  <a:pt x="1982" y="1276"/>
                  <a:pt x="1982" y="1276"/>
                </a:cubicBezTo>
                <a:cubicBezTo>
                  <a:pt x="1982" y="1275"/>
                  <a:pt x="1982" y="1275"/>
                  <a:pt x="1982" y="1275"/>
                </a:cubicBezTo>
                <a:cubicBezTo>
                  <a:pt x="1983" y="1275"/>
                  <a:pt x="1983" y="1275"/>
                  <a:pt x="1983" y="1275"/>
                </a:cubicBezTo>
                <a:cubicBezTo>
                  <a:pt x="1984" y="1272"/>
                  <a:pt x="1984" y="1272"/>
                  <a:pt x="1984" y="1272"/>
                </a:cubicBezTo>
                <a:cubicBezTo>
                  <a:pt x="1986" y="1265"/>
                  <a:pt x="1986" y="1265"/>
                  <a:pt x="1986" y="1265"/>
                </a:cubicBezTo>
                <a:cubicBezTo>
                  <a:pt x="1987" y="1262"/>
                  <a:pt x="1987" y="1262"/>
                  <a:pt x="1987" y="1262"/>
                </a:cubicBezTo>
                <a:cubicBezTo>
                  <a:pt x="1988" y="1260"/>
                  <a:pt x="1988" y="1260"/>
                  <a:pt x="1988" y="1260"/>
                </a:cubicBezTo>
                <a:cubicBezTo>
                  <a:pt x="1989" y="1256"/>
                  <a:pt x="1989" y="1256"/>
                  <a:pt x="1989" y="1256"/>
                </a:cubicBezTo>
                <a:cubicBezTo>
                  <a:pt x="1992" y="1251"/>
                  <a:pt x="1992" y="1251"/>
                  <a:pt x="1992" y="1251"/>
                </a:cubicBezTo>
                <a:cubicBezTo>
                  <a:pt x="1995" y="1243"/>
                  <a:pt x="1995" y="1243"/>
                  <a:pt x="1995" y="1243"/>
                </a:cubicBezTo>
                <a:cubicBezTo>
                  <a:pt x="1997" y="1240"/>
                  <a:pt x="1997" y="1240"/>
                  <a:pt x="1997" y="1240"/>
                </a:cubicBezTo>
                <a:cubicBezTo>
                  <a:pt x="1997" y="1236"/>
                  <a:pt x="1997" y="1236"/>
                  <a:pt x="1997" y="1236"/>
                </a:cubicBezTo>
                <a:cubicBezTo>
                  <a:pt x="1999" y="1233"/>
                  <a:pt x="1999" y="1233"/>
                  <a:pt x="1999" y="1233"/>
                </a:cubicBezTo>
                <a:cubicBezTo>
                  <a:pt x="1999" y="1231"/>
                  <a:pt x="1999" y="1231"/>
                  <a:pt x="1999" y="1231"/>
                </a:cubicBezTo>
                <a:cubicBezTo>
                  <a:pt x="2001" y="1228"/>
                  <a:pt x="2001" y="1228"/>
                  <a:pt x="2001" y="1228"/>
                </a:cubicBezTo>
                <a:cubicBezTo>
                  <a:pt x="2002" y="1222"/>
                  <a:pt x="2002" y="1222"/>
                  <a:pt x="2002" y="1222"/>
                </a:cubicBezTo>
                <a:cubicBezTo>
                  <a:pt x="2003" y="1218"/>
                  <a:pt x="2003" y="1218"/>
                  <a:pt x="2003" y="1218"/>
                </a:cubicBezTo>
                <a:cubicBezTo>
                  <a:pt x="2004" y="1217"/>
                  <a:pt x="2004" y="1217"/>
                  <a:pt x="2004" y="1217"/>
                </a:cubicBezTo>
                <a:cubicBezTo>
                  <a:pt x="2005" y="1214"/>
                  <a:pt x="2005" y="1214"/>
                  <a:pt x="2005" y="1214"/>
                </a:cubicBezTo>
                <a:cubicBezTo>
                  <a:pt x="2004" y="1212"/>
                  <a:pt x="2004" y="1212"/>
                  <a:pt x="2004" y="1212"/>
                </a:cubicBezTo>
                <a:cubicBezTo>
                  <a:pt x="2004" y="1210"/>
                  <a:pt x="2004" y="1210"/>
                  <a:pt x="2004" y="1210"/>
                </a:cubicBezTo>
                <a:cubicBezTo>
                  <a:pt x="2007" y="1207"/>
                  <a:pt x="2007" y="1207"/>
                  <a:pt x="2007" y="1207"/>
                </a:cubicBezTo>
                <a:cubicBezTo>
                  <a:pt x="2006" y="1206"/>
                  <a:pt x="2006" y="1206"/>
                  <a:pt x="2006" y="1206"/>
                </a:cubicBezTo>
                <a:cubicBezTo>
                  <a:pt x="2008" y="1204"/>
                  <a:pt x="2008" y="1204"/>
                  <a:pt x="2008" y="1204"/>
                </a:cubicBezTo>
                <a:cubicBezTo>
                  <a:pt x="2007" y="1201"/>
                  <a:pt x="2007" y="1201"/>
                  <a:pt x="2007" y="1201"/>
                </a:cubicBezTo>
                <a:cubicBezTo>
                  <a:pt x="2007" y="1201"/>
                  <a:pt x="2007" y="1201"/>
                  <a:pt x="2007" y="1201"/>
                </a:cubicBezTo>
                <a:cubicBezTo>
                  <a:pt x="2007" y="1199"/>
                  <a:pt x="2007" y="1199"/>
                  <a:pt x="2007" y="1199"/>
                </a:cubicBezTo>
                <a:cubicBezTo>
                  <a:pt x="2007" y="1196"/>
                  <a:pt x="2007" y="1196"/>
                  <a:pt x="2007" y="1196"/>
                </a:cubicBezTo>
                <a:cubicBezTo>
                  <a:pt x="2007" y="1196"/>
                  <a:pt x="2007" y="1196"/>
                  <a:pt x="2007" y="1196"/>
                </a:cubicBezTo>
                <a:cubicBezTo>
                  <a:pt x="2007" y="1193"/>
                  <a:pt x="2007" y="1193"/>
                  <a:pt x="2007" y="1193"/>
                </a:cubicBezTo>
                <a:cubicBezTo>
                  <a:pt x="2008" y="1193"/>
                  <a:pt x="2008" y="1193"/>
                  <a:pt x="2008" y="1193"/>
                </a:cubicBezTo>
                <a:cubicBezTo>
                  <a:pt x="2009" y="1194"/>
                  <a:pt x="2009" y="1194"/>
                  <a:pt x="2009" y="1194"/>
                </a:cubicBezTo>
                <a:cubicBezTo>
                  <a:pt x="2009" y="1196"/>
                  <a:pt x="2009" y="1196"/>
                  <a:pt x="2009" y="1196"/>
                </a:cubicBezTo>
                <a:cubicBezTo>
                  <a:pt x="2011" y="1198"/>
                  <a:pt x="2011" y="1198"/>
                  <a:pt x="2011" y="1198"/>
                </a:cubicBezTo>
                <a:cubicBezTo>
                  <a:pt x="2012" y="1198"/>
                  <a:pt x="2012" y="1198"/>
                  <a:pt x="2012" y="1198"/>
                </a:cubicBezTo>
                <a:cubicBezTo>
                  <a:pt x="2013" y="1197"/>
                  <a:pt x="2013" y="1197"/>
                  <a:pt x="2013" y="1197"/>
                </a:cubicBezTo>
                <a:cubicBezTo>
                  <a:pt x="2013" y="1195"/>
                  <a:pt x="2013" y="1195"/>
                  <a:pt x="2013" y="1195"/>
                </a:cubicBezTo>
                <a:cubicBezTo>
                  <a:pt x="2014" y="1195"/>
                  <a:pt x="2014" y="1195"/>
                  <a:pt x="2014" y="1195"/>
                </a:cubicBezTo>
                <a:cubicBezTo>
                  <a:pt x="2014" y="1193"/>
                  <a:pt x="2014" y="1193"/>
                  <a:pt x="2014" y="1193"/>
                </a:cubicBezTo>
                <a:cubicBezTo>
                  <a:pt x="2015" y="1192"/>
                  <a:pt x="2015" y="1192"/>
                  <a:pt x="2015" y="1192"/>
                </a:cubicBezTo>
                <a:cubicBezTo>
                  <a:pt x="2014" y="1190"/>
                  <a:pt x="2014" y="1190"/>
                  <a:pt x="2014" y="1190"/>
                </a:cubicBezTo>
                <a:lnTo>
                  <a:pt x="2012" y="1187"/>
                </a:lnTo>
                <a:close/>
                <a:moveTo>
                  <a:pt x="1597" y="998"/>
                </a:moveTo>
                <a:cubicBezTo>
                  <a:pt x="1597" y="995"/>
                  <a:pt x="1597" y="995"/>
                  <a:pt x="1597" y="995"/>
                </a:cubicBezTo>
                <a:cubicBezTo>
                  <a:pt x="1596" y="994"/>
                  <a:pt x="1596" y="994"/>
                  <a:pt x="1596" y="994"/>
                </a:cubicBezTo>
                <a:cubicBezTo>
                  <a:pt x="1594" y="996"/>
                  <a:pt x="1594" y="996"/>
                  <a:pt x="1594" y="996"/>
                </a:cubicBezTo>
                <a:cubicBezTo>
                  <a:pt x="1594" y="999"/>
                  <a:pt x="1594" y="999"/>
                  <a:pt x="1594" y="999"/>
                </a:cubicBezTo>
                <a:cubicBezTo>
                  <a:pt x="1592" y="999"/>
                  <a:pt x="1592" y="999"/>
                  <a:pt x="1592" y="999"/>
                </a:cubicBezTo>
                <a:cubicBezTo>
                  <a:pt x="1592" y="1000"/>
                  <a:pt x="1592" y="1000"/>
                  <a:pt x="1592" y="1000"/>
                </a:cubicBezTo>
                <a:cubicBezTo>
                  <a:pt x="1594" y="1001"/>
                  <a:pt x="1594" y="1001"/>
                  <a:pt x="1594" y="1001"/>
                </a:cubicBezTo>
                <a:cubicBezTo>
                  <a:pt x="1596" y="1002"/>
                  <a:pt x="1596" y="1002"/>
                  <a:pt x="1596" y="1002"/>
                </a:cubicBezTo>
                <a:lnTo>
                  <a:pt x="1597" y="998"/>
                </a:lnTo>
                <a:close/>
                <a:moveTo>
                  <a:pt x="1317" y="92"/>
                </a:moveTo>
                <a:cubicBezTo>
                  <a:pt x="1317" y="93"/>
                  <a:pt x="1317" y="93"/>
                  <a:pt x="1317" y="93"/>
                </a:cubicBezTo>
                <a:cubicBezTo>
                  <a:pt x="1318" y="94"/>
                  <a:pt x="1318" y="94"/>
                  <a:pt x="1318" y="94"/>
                </a:cubicBezTo>
                <a:cubicBezTo>
                  <a:pt x="1319" y="93"/>
                  <a:pt x="1319" y="93"/>
                  <a:pt x="1319" y="93"/>
                </a:cubicBezTo>
                <a:cubicBezTo>
                  <a:pt x="1318" y="92"/>
                  <a:pt x="1318" y="92"/>
                  <a:pt x="1318" y="92"/>
                </a:cubicBezTo>
                <a:cubicBezTo>
                  <a:pt x="1319" y="91"/>
                  <a:pt x="1319" y="91"/>
                  <a:pt x="1319" y="91"/>
                </a:cubicBezTo>
                <a:lnTo>
                  <a:pt x="1317" y="92"/>
                </a:lnTo>
                <a:close/>
                <a:moveTo>
                  <a:pt x="869" y="1684"/>
                </a:moveTo>
                <a:cubicBezTo>
                  <a:pt x="868" y="1683"/>
                  <a:pt x="868" y="1683"/>
                  <a:pt x="868" y="1683"/>
                </a:cubicBezTo>
                <a:cubicBezTo>
                  <a:pt x="867" y="1685"/>
                  <a:pt x="867" y="1685"/>
                  <a:pt x="867" y="1685"/>
                </a:cubicBezTo>
                <a:cubicBezTo>
                  <a:pt x="868" y="1685"/>
                  <a:pt x="868" y="1685"/>
                  <a:pt x="868" y="1685"/>
                </a:cubicBezTo>
                <a:cubicBezTo>
                  <a:pt x="869" y="1685"/>
                  <a:pt x="869" y="1685"/>
                  <a:pt x="869" y="1685"/>
                </a:cubicBezTo>
                <a:lnTo>
                  <a:pt x="869" y="1684"/>
                </a:lnTo>
                <a:close/>
                <a:moveTo>
                  <a:pt x="907" y="1684"/>
                </a:moveTo>
                <a:cubicBezTo>
                  <a:pt x="905" y="1683"/>
                  <a:pt x="905" y="1683"/>
                  <a:pt x="905" y="1683"/>
                </a:cubicBezTo>
                <a:cubicBezTo>
                  <a:pt x="902" y="1683"/>
                  <a:pt x="902" y="1683"/>
                  <a:pt x="902" y="1683"/>
                </a:cubicBezTo>
                <a:cubicBezTo>
                  <a:pt x="899" y="1683"/>
                  <a:pt x="899" y="1683"/>
                  <a:pt x="899" y="1683"/>
                </a:cubicBezTo>
                <a:cubicBezTo>
                  <a:pt x="896" y="1683"/>
                  <a:pt x="896" y="1683"/>
                  <a:pt x="896" y="1683"/>
                </a:cubicBezTo>
                <a:cubicBezTo>
                  <a:pt x="893" y="1684"/>
                  <a:pt x="893" y="1684"/>
                  <a:pt x="893" y="1684"/>
                </a:cubicBezTo>
                <a:cubicBezTo>
                  <a:pt x="889" y="1685"/>
                  <a:pt x="889" y="1685"/>
                  <a:pt x="889" y="1685"/>
                </a:cubicBezTo>
                <a:cubicBezTo>
                  <a:pt x="886" y="1685"/>
                  <a:pt x="886" y="1685"/>
                  <a:pt x="886" y="1685"/>
                </a:cubicBezTo>
                <a:cubicBezTo>
                  <a:pt x="885" y="1685"/>
                  <a:pt x="885" y="1685"/>
                  <a:pt x="885" y="1685"/>
                </a:cubicBezTo>
                <a:cubicBezTo>
                  <a:pt x="884" y="1685"/>
                  <a:pt x="884" y="1685"/>
                  <a:pt x="884" y="1685"/>
                </a:cubicBezTo>
                <a:cubicBezTo>
                  <a:pt x="882" y="1686"/>
                  <a:pt x="882" y="1686"/>
                  <a:pt x="882" y="1686"/>
                </a:cubicBezTo>
                <a:cubicBezTo>
                  <a:pt x="883" y="1687"/>
                  <a:pt x="883" y="1687"/>
                  <a:pt x="883" y="1687"/>
                </a:cubicBezTo>
                <a:cubicBezTo>
                  <a:pt x="884" y="1686"/>
                  <a:pt x="884" y="1686"/>
                  <a:pt x="884" y="1686"/>
                </a:cubicBezTo>
                <a:cubicBezTo>
                  <a:pt x="886" y="1687"/>
                  <a:pt x="886" y="1687"/>
                  <a:pt x="886" y="1687"/>
                </a:cubicBezTo>
                <a:cubicBezTo>
                  <a:pt x="883" y="1688"/>
                  <a:pt x="883" y="1688"/>
                  <a:pt x="883" y="1688"/>
                </a:cubicBezTo>
                <a:cubicBezTo>
                  <a:pt x="882" y="1689"/>
                  <a:pt x="882" y="1689"/>
                  <a:pt x="882" y="1689"/>
                </a:cubicBezTo>
                <a:cubicBezTo>
                  <a:pt x="881" y="1690"/>
                  <a:pt x="881" y="1690"/>
                  <a:pt x="881" y="1690"/>
                </a:cubicBezTo>
                <a:cubicBezTo>
                  <a:pt x="883" y="1691"/>
                  <a:pt x="883" y="1691"/>
                  <a:pt x="883" y="1691"/>
                </a:cubicBezTo>
                <a:cubicBezTo>
                  <a:pt x="885" y="1690"/>
                  <a:pt x="885" y="1690"/>
                  <a:pt x="885" y="1690"/>
                </a:cubicBezTo>
                <a:cubicBezTo>
                  <a:pt x="884" y="1691"/>
                  <a:pt x="884" y="1691"/>
                  <a:pt x="884" y="1691"/>
                </a:cubicBezTo>
                <a:cubicBezTo>
                  <a:pt x="885" y="1692"/>
                  <a:pt x="885" y="1692"/>
                  <a:pt x="885" y="1692"/>
                </a:cubicBezTo>
                <a:cubicBezTo>
                  <a:pt x="886" y="1693"/>
                  <a:pt x="886" y="1693"/>
                  <a:pt x="886" y="1693"/>
                </a:cubicBezTo>
                <a:cubicBezTo>
                  <a:pt x="887" y="1692"/>
                  <a:pt x="887" y="1692"/>
                  <a:pt x="887" y="1692"/>
                </a:cubicBezTo>
                <a:cubicBezTo>
                  <a:pt x="889" y="1693"/>
                  <a:pt x="889" y="1693"/>
                  <a:pt x="889" y="1693"/>
                </a:cubicBezTo>
                <a:cubicBezTo>
                  <a:pt x="890" y="1693"/>
                  <a:pt x="890" y="1693"/>
                  <a:pt x="890" y="1693"/>
                </a:cubicBezTo>
                <a:cubicBezTo>
                  <a:pt x="891" y="1692"/>
                  <a:pt x="891" y="1692"/>
                  <a:pt x="891" y="1692"/>
                </a:cubicBezTo>
                <a:cubicBezTo>
                  <a:pt x="889" y="1691"/>
                  <a:pt x="889" y="1691"/>
                  <a:pt x="889" y="1691"/>
                </a:cubicBezTo>
                <a:cubicBezTo>
                  <a:pt x="889" y="1690"/>
                  <a:pt x="889" y="1690"/>
                  <a:pt x="889" y="1690"/>
                </a:cubicBezTo>
                <a:cubicBezTo>
                  <a:pt x="891" y="1690"/>
                  <a:pt x="891" y="1690"/>
                  <a:pt x="891" y="1690"/>
                </a:cubicBezTo>
                <a:cubicBezTo>
                  <a:pt x="892" y="1692"/>
                  <a:pt x="892" y="1692"/>
                  <a:pt x="892" y="1692"/>
                </a:cubicBezTo>
                <a:cubicBezTo>
                  <a:pt x="893" y="1693"/>
                  <a:pt x="893" y="1693"/>
                  <a:pt x="893" y="1693"/>
                </a:cubicBezTo>
                <a:cubicBezTo>
                  <a:pt x="895" y="1692"/>
                  <a:pt x="895" y="1692"/>
                  <a:pt x="895" y="1692"/>
                </a:cubicBezTo>
                <a:cubicBezTo>
                  <a:pt x="896" y="1692"/>
                  <a:pt x="896" y="1692"/>
                  <a:pt x="896" y="1692"/>
                </a:cubicBezTo>
                <a:cubicBezTo>
                  <a:pt x="899" y="1694"/>
                  <a:pt x="899" y="1694"/>
                  <a:pt x="899" y="1694"/>
                </a:cubicBezTo>
                <a:cubicBezTo>
                  <a:pt x="900" y="1694"/>
                  <a:pt x="900" y="1694"/>
                  <a:pt x="900" y="1694"/>
                </a:cubicBezTo>
                <a:cubicBezTo>
                  <a:pt x="900" y="1693"/>
                  <a:pt x="900" y="1693"/>
                  <a:pt x="900" y="1693"/>
                </a:cubicBezTo>
                <a:cubicBezTo>
                  <a:pt x="897" y="1691"/>
                  <a:pt x="897" y="1691"/>
                  <a:pt x="897" y="1691"/>
                </a:cubicBezTo>
                <a:cubicBezTo>
                  <a:pt x="896" y="1690"/>
                  <a:pt x="896" y="1690"/>
                  <a:pt x="896" y="1690"/>
                </a:cubicBezTo>
                <a:cubicBezTo>
                  <a:pt x="896" y="1689"/>
                  <a:pt x="896" y="1689"/>
                  <a:pt x="896" y="1689"/>
                </a:cubicBezTo>
                <a:cubicBezTo>
                  <a:pt x="895" y="1689"/>
                  <a:pt x="895" y="1689"/>
                  <a:pt x="895" y="1689"/>
                </a:cubicBezTo>
                <a:cubicBezTo>
                  <a:pt x="893" y="1688"/>
                  <a:pt x="893" y="1688"/>
                  <a:pt x="893" y="1688"/>
                </a:cubicBezTo>
                <a:cubicBezTo>
                  <a:pt x="893" y="1688"/>
                  <a:pt x="893" y="1688"/>
                  <a:pt x="893" y="1688"/>
                </a:cubicBezTo>
                <a:cubicBezTo>
                  <a:pt x="891" y="1687"/>
                  <a:pt x="891" y="1687"/>
                  <a:pt x="891" y="1687"/>
                </a:cubicBezTo>
                <a:cubicBezTo>
                  <a:pt x="893" y="1686"/>
                  <a:pt x="893" y="1686"/>
                  <a:pt x="893" y="1686"/>
                </a:cubicBezTo>
                <a:cubicBezTo>
                  <a:pt x="894" y="1686"/>
                  <a:pt x="894" y="1686"/>
                  <a:pt x="894" y="1686"/>
                </a:cubicBezTo>
                <a:cubicBezTo>
                  <a:pt x="896" y="1685"/>
                  <a:pt x="896" y="1685"/>
                  <a:pt x="896" y="1685"/>
                </a:cubicBezTo>
                <a:cubicBezTo>
                  <a:pt x="897" y="1685"/>
                  <a:pt x="897" y="1685"/>
                  <a:pt x="897" y="1685"/>
                </a:cubicBezTo>
                <a:cubicBezTo>
                  <a:pt x="898" y="1687"/>
                  <a:pt x="898" y="1687"/>
                  <a:pt x="898" y="1687"/>
                </a:cubicBezTo>
                <a:cubicBezTo>
                  <a:pt x="899" y="1688"/>
                  <a:pt x="899" y="1688"/>
                  <a:pt x="899" y="1688"/>
                </a:cubicBezTo>
                <a:cubicBezTo>
                  <a:pt x="901" y="1688"/>
                  <a:pt x="901" y="1688"/>
                  <a:pt x="901" y="1688"/>
                </a:cubicBezTo>
                <a:cubicBezTo>
                  <a:pt x="903" y="1687"/>
                  <a:pt x="903" y="1687"/>
                  <a:pt x="903" y="1687"/>
                </a:cubicBezTo>
                <a:cubicBezTo>
                  <a:pt x="904" y="1687"/>
                  <a:pt x="904" y="1687"/>
                  <a:pt x="904" y="1687"/>
                </a:cubicBezTo>
                <a:cubicBezTo>
                  <a:pt x="905" y="1688"/>
                  <a:pt x="905" y="1688"/>
                  <a:pt x="905" y="1688"/>
                </a:cubicBezTo>
                <a:cubicBezTo>
                  <a:pt x="907" y="1687"/>
                  <a:pt x="907" y="1687"/>
                  <a:pt x="907" y="1687"/>
                </a:cubicBezTo>
                <a:cubicBezTo>
                  <a:pt x="908" y="1686"/>
                  <a:pt x="908" y="1686"/>
                  <a:pt x="908" y="1686"/>
                </a:cubicBezTo>
                <a:cubicBezTo>
                  <a:pt x="907" y="1685"/>
                  <a:pt x="907" y="1685"/>
                  <a:pt x="907" y="1685"/>
                </a:cubicBezTo>
                <a:lnTo>
                  <a:pt x="907" y="1684"/>
                </a:lnTo>
                <a:close/>
                <a:moveTo>
                  <a:pt x="858" y="1671"/>
                </a:moveTo>
                <a:cubicBezTo>
                  <a:pt x="857" y="1669"/>
                  <a:pt x="857" y="1669"/>
                  <a:pt x="857" y="1669"/>
                </a:cubicBezTo>
                <a:cubicBezTo>
                  <a:pt x="856" y="1669"/>
                  <a:pt x="856" y="1669"/>
                  <a:pt x="856" y="1669"/>
                </a:cubicBezTo>
                <a:cubicBezTo>
                  <a:pt x="853" y="1669"/>
                  <a:pt x="853" y="1669"/>
                  <a:pt x="853" y="1669"/>
                </a:cubicBezTo>
                <a:cubicBezTo>
                  <a:pt x="853" y="1668"/>
                  <a:pt x="853" y="1668"/>
                  <a:pt x="853" y="1668"/>
                </a:cubicBezTo>
                <a:cubicBezTo>
                  <a:pt x="852" y="1668"/>
                  <a:pt x="852" y="1668"/>
                  <a:pt x="852" y="1668"/>
                </a:cubicBezTo>
                <a:cubicBezTo>
                  <a:pt x="849" y="1666"/>
                  <a:pt x="849" y="1666"/>
                  <a:pt x="849" y="1666"/>
                </a:cubicBezTo>
                <a:cubicBezTo>
                  <a:pt x="847" y="1666"/>
                  <a:pt x="847" y="1666"/>
                  <a:pt x="847" y="1666"/>
                </a:cubicBezTo>
                <a:cubicBezTo>
                  <a:pt x="845" y="1666"/>
                  <a:pt x="845" y="1666"/>
                  <a:pt x="845" y="1666"/>
                </a:cubicBezTo>
                <a:cubicBezTo>
                  <a:pt x="844" y="1666"/>
                  <a:pt x="844" y="1666"/>
                  <a:pt x="844" y="1666"/>
                </a:cubicBezTo>
                <a:cubicBezTo>
                  <a:pt x="843" y="1665"/>
                  <a:pt x="843" y="1665"/>
                  <a:pt x="843" y="1665"/>
                </a:cubicBezTo>
                <a:cubicBezTo>
                  <a:pt x="841" y="1665"/>
                  <a:pt x="841" y="1665"/>
                  <a:pt x="841" y="1665"/>
                </a:cubicBezTo>
                <a:cubicBezTo>
                  <a:pt x="841" y="1666"/>
                  <a:pt x="841" y="1666"/>
                  <a:pt x="841" y="1666"/>
                </a:cubicBezTo>
                <a:cubicBezTo>
                  <a:pt x="841" y="1667"/>
                  <a:pt x="841" y="1667"/>
                  <a:pt x="841" y="1667"/>
                </a:cubicBezTo>
                <a:cubicBezTo>
                  <a:pt x="843" y="1668"/>
                  <a:pt x="843" y="1668"/>
                  <a:pt x="843" y="1668"/>
                </a:cubicBezTo>
                <a:cubicBezTo>
                  <a:pt x="844" y="1670"/>
                  <a:pt x="844" y="1670"/>
                  <a:pt x="844" y="1670"/>
                </a:cubicBezTo>
                <a:cubicBezTo>
                  <a:pt x="845" y="1670"/>
                  <a:pt x="845" y="1670"/>
                  <a:pt x="845" y="1670"/>
                </a:cubicBezTo>
                <a:cubicBezTo>
                  <a:pt x="847" y="1673"/>
                  <a:pt x="847" y="1673"/>
                  <a:pt x="847" y="1673"/>
                </a:cubicBezTo>
                <a:cubicBezTo>
                  <a:pt x="849" y="1673"/>
                  <a:pt x="849" y="1673"/>
                  <a:pt x="849" y="1673"/>
                </a:cubicBezTo>
                <a:cubicBezTo>
                  <a:pt x="851" y="1672"/>
                  <a:pt x="851" y="1672"/>
                  <a:pt x="851" y="1672"/>
                </a:cubicBezTo>
                <a:cubicBezTo>
                  <a:pt x="852" y="1673"/>
                  <a:pt x="852" y="1673"/>
                  <a:pt x="852" y="1673"/>
                </a:cubicBezTo>
                <a:cubicBezTo>
                  <a:pt x="852" y="1674"/>
                  <a:pt x="852" y="1674"/>
                  <a:pt x="852" y="1674"/>
                </a:cubicBezTo>
                <a:cubicBezTo>
                  <a:pt x="854" y="1676"/>
                  <a:pt x="854" y="1676"/>
                  <a:pt x="854" y="1676"/>
                </a:cubicBezTo>
                <a:cubicBezTo>
                  <a:pt x="855" y="1675"/>
                  <a:pt x="855" y="1675"/>
                  <a:pt x="855" y="1675"/>
                </a:cubicBezTo>
                <a:cubicBezTo>
                  <a:pt x="855" y="1674"/>
                  <a:pt x="855" y="1674"/>
                  <a:pt x="855" y="1674"/>
                </a:cubicBezTo>
                <a:cubicBezTo>
                  <a:pt x="856" y="1673"/>
                  <a:pt x="856" y="1673"/>
                  <a:pt x="856" y="1673"/>
                </a:cubicBezTo>
                <a:cubicBezTo>
                  <a:pt x="856" y="1672"/>
                  <a:pt x="856" y="1672"/>
                  <a:pt x="856" y="1672"/>
                </a:cubicBezTo>
                <a:cubicBezTo>
                  <a:pt x="855" y="1671"/>
                  <a:pt x="855" y="1671"/>
                  <a:pt x="855" y="1671"/>
                </a:cubicBezTo>
                <a:cubicBezTo>
                  <a:pt x="856" y="1671"/>
                  <a:pt x="856" y="1671"/>
                  <a:pt x="856" y="1671"/>
                </a:cubicBezTo>
                <a:lnTo>
                  <a:pt x="858" y="1671"/>
                </a:lnTo>
                <a:close/>
                <a:moveTo>
                  <a:pt x="921" y="1676"/>
                </a:moveTo>
                <a:cubicBezTo>
                  <a:pt x="917" y="1677"/>
                  <a:pt x="917" y="1677"/>
                  <a:pt x="917" y="1677"/>
                </a:cubicBezTo>
                <a:cubicBezTo>
                  <a:pt x="915" y="1677"/>
                  <a:pt x="915" y="1677"/>
                  <a:pt x="915" y="1677"/>
                </a:cubicBezTo>
                <a:cubicBezTo>
                  <a:pt x="913" y="1674"/>
                  <a:pt x="913" y="1674"/>
                  <a:pt x="913" y="1674"/>
                </a:cubicBezTo>
                <a:cubicBezTo>
                  <a:pt x="910" y="1674"/>
                  <a:pt x="910" y="1674"/>
                  <a:pt x="910" y="1674"/>
                </a:cubicBezTo>
                <a:cubicBezTo>
                  <a:pt x="909" y="1672"/>
                  <a:pt x="909" y="1672"/>
                  <a:pt x="909" y="1672"/>
                </a:cubicBezTo>
                <a:cubicBezTo>
                  <a:pt x="901" y="1670"/>
                  <a:pt x="901" y="1670"/>
                  <a:pt x="901" y="1670"/>
                </a:cubicBezTo>
                <a:cubicBezTo>
                  <a:pt x="899" y="1669"/>
                  <a:pt x="899" y="1669"/>
                  <a:pt x="899" y="1669"/>
                </a:cubicBezTo>
                <a:cubicBezTo>
                  <a:pt x="899" y="1667"/>
                  <a:pt x="899" y="1667"/>
                  <a:pt x="899" y="1667"/>
                </a:cubicBezTo>
                <a:cubicBezTo>
                  <a:pt x="896" y="1665"/>
                  <a:pt x="896" y="1665"/>
                  <a:pt x="896" y="1665"/>
                </a:cubicBezTo>
                <a:cubicBezTo>
                  <a:pt x="894" y="1664"/>
                  <a:pt x="894" y="1664"/>
                  <a:pt x="894" y="1664"/>
                </a:cubicBezTo>
                <a:cubicBezTo>
                  <a:pt x="892" y="1661"/>
                  <a:pt x="892" y="1661"/>
                  <a:pt x="892" y="1661"/>
                </a:cubicBezTo>
                <a:cubicBezTo>
                  <a:pt x="891" y="1659"/>
                  <a:pt x="891" y="1659"/>
                  <a:pt x="891" y="1659"/>
                </a:cubicBezTo>
                <a:cubicBezTo>
                  <a:pt x="889" y="1659"/>
                  <a:pt x="889" y="1659"/>
                  <a:pt x="889" y="1659"/>
                </a:cubicBezTo>
                <a:cubicBezTo>
                  <a:pt x="887" y="1659"/>
                  <a:pt x="887" y="1659"/>
                  <a:pt x="887" y="1659"/>
                </a:cubicBezTo>
                <a:cubicBezTo>
                  <a:pt x="886" y="1659"/>
                  <a:pt x="886" y="1659"/>
                  <a:pt x="886" y="1659"/>
                </a:cubicBezTo>
                <a:cubicBezTo>
                  <a:pt x="887" y="1658"/>
                  <a:pt x="887" y="1658"/>
                  <a:pt x="887" y="1658"/>
                </a:cubicBezTo>
                <a:cubicBezTo>
                  <a:pt x="887" y="1657"/>
                  <a:pt x="887" y="1657"/>
                  <a:pt x="887" y="1657"/>
                </a:cubicBezTo>
                <a:cubicBezTo>
                  <a:pt x="889" y="1656"/>
                  <a:pt x="889" y="1656"/>
                  <a:pt x="889" y="1656"/>
                </a:cubicBezTo>
                <a:cubicBezTo>
                  <a:pt x="890" y="1657"/>
                  <a:pt x="890" y="1657"/>
                  <a:pt x="890" y="1657"/>
                </a:cubicBezTo>
                <a:cubicBezTo>
                  <a:pt x="889" y="1652"/>
                  <a:pt x="889" y="1652"/>
                  <a:pt x="889" y="1652"/>
                </a:cubicBezTo>
                <a:cubicBezTo>
                  <a:pt x="886" y="1649"/>
                  <a:pt x="886" y="1649"/>
                  <a:pt x="886" y="1649"/>
                </a:cubicBezTo>
                <a:cubicBezTo>
                  <a:pt x="884" y="1647"/>
                  <a:pt x="884" y="1647"/>
                  <a:pt x="884" y="1647"/>
                </a:cubicBezTo>
                <a:cubicBezTo>
                  <a:pt x="884" y="1647"/>
                  <a:pt x="884" y="1647"/>
                  <a:pt x="884" y="1647"/>
                </a:cubicBezTo>
                <a:cubicBezTo>
                  <a:pt x="881" y="1648"/>
                  <a:pt x="881" y="1648"/>
                  <a:pt x="881" y="1648"/>
                </a:cubicBezTo>
                <a:cubicBezTo>
                  <a:pt x="880" y="1649"/>
                  <a:pt x="880" y="1649"/>
                  <a:pt x="880" y="1649"/>
                </a:cubicBezTo>
                <a:cubicBezTo>
                  <a:pt x="879" y="1647"/>
                  <a:pt x="879" y="1647"/>
                  <a:pt x="879" y="1647"/>
                </a:cubicBezTo>
                <a:cubicBezTo>
                  <a:pt x="877" y="1647"/>
                  <a:pt x="877" y="1647"/>
                  <a:pt x="877" y="1647"/>
                </a:cubicBezTo>
                <a:cubicBezTo>
                  <a:pt x="876" y="1648"/>
                  <a:pt x="876" y="1648"/>
                  <a:pt x="876" y="1648"/>
                </a:cubicBezTo>
                <a:cubicBezTo>
                  <a:pt x="877" y="1650"/>
                  <a:pt x="877" y="1650"/>
                  <a:pt x="877" y="1650"/>
                </a:cubicBezTo>
                <a:cubicBezTo>
                  <a:pt x="876" y="1651"/>
                  <a:pt x="876" y="1651"/>
                  <a:pt x="876" y="1651"/>
                </a:cubicBezTo>
                <a:cubicBezTo>
                  <a:pt x="875" y="1653"/>
                  <a:pt x="875" y="1653"/>
                  <a:pt x="875" y="1653"/>
                </a:cubicBezTo>
                <a:cubicBezTo>
                  <a:pt x="874" y="1654"/>
                  <a:pt x="874" y="1654"/>
                  <a:pt x="874" y="1654"/>
                </a:cubicBezTo>
                <a:cubicBezTo>
                  <a:pt x="872" y="1653"/>
                  <a:pt x="872" y="1653"/>
                  <a:pt x="872" y="1653"/>
                </a:cubicBezTo>
                <a:cubicBezTo>
                  <a:pt x="871" y="1652"/>
                  <a:pt x="871" y="1652"/>
                  <a:pt x="871" y="1652"/>
                </a:cubicBezTo>
                <a:cubicBezTo>
                  <a:pt x="870" y="1654"/>
                  <a:pt x="870" y="1654"/>
                  <a:pt x="870" y="1654"/>
                </a:cubicBezTo>
                <a:cubicBezTo>
                  <a:pt x="871" y="1655"/>
                  <a:pt x="871" y="1655"/>
                  <a:pt x="871" y="1655"/>
                </a:cubicBezTo>
                <a:cubicBezTo>
                  <a:pt x="872" y="1655"/>
                  <a:pt x="872" y="1655"/>
                  <a:pt x="872" y="1655"/>
                </a:cubicBezTo>
                <a:cubicBezTo>
                  <a:pt x="872" y="1656"/>
                  <a:pt x="872" y="1656"/>
                  <a:pt x="872" y="1656"/>
                </a:cubicBezTo>
                <a:cubicBezTo>
                  <a:pt x="870" y="1658"/>
                  <a:pt x="870" y="1658"/>
                  <a:pt x="870" y="1658"/>
                </a:cubicBezTo>
                <a:cubicBezTo>
                  <a:pt x="871" y="1659"/>
                  <a:pt x="871" y="1659"/>
                  <a:pt x="871" y="1659"/>
                </a:cubicBezTo>
                <a:cubicBezTo>
                  <a:pt x="871" y="1661"/>
                  <a:pt x="871" y="1661"/>
                  <a:pt x="871" y="1661"/>
                </a:cubicBezTo>
                <a:cubicBezTo>
                  <a:pt x="873" y="1664"/>
                  <a:pt x="873" y="1664"/>
                  <a:pt x="873" y="1664"/>
                </a:cubicBezTo>
                <a:cubicBezTo>
                  <a:pt x="875" y="1664"/>
                  <a:pt x="875" y="1664"/>
                  <a:pt x="875" y="1664"/>
                </a:cubicBezTo>
                <a:cubicBezTo>
                  <a:pt x="876" y="1662"/>
                  <a:pt x="876" y="1662"/>
                  <a:pt x="876" y="1662"/>
                </a:cubicBezTo>
                <a:cubicBezTo>
                  <a:pt x="879" y="1661"/>
                  <a:pt x="879" y="1661"/>
                  <a:pt x="879" y="1661"/>
                </a:cubicBezTo>
                <a:cubicBezTo>
                  <a:pt x="881" y="1661"/>
                  <a:pt x="881" y="1661"/>
                  <a:pt x="881" y="1661"/>
                </a:cubicBezTo>
                <a:cubicBezTo>
                  <a:pt x="882" y="1662"/>
                  <a:pt x="882" y="1662"/>
                  <a:pt x="882" y="1662"/>
                </a:cubicBezTo>
                <a:cubicBezTo>
                  <a:pt x="880" y="1665"/>
                  <a:pt x="880" y="1665"/>
                  <a:pt x="880" y="1665"/>
                </a:cubicBezTo>
                <a:cubicBezTo>
                  <a:pt x="878" y="1665"/>
                  <a:pt x="878" y="1665"/>
                  <a:pt x="878" y="1665"/>
                </a:cubicBezTo>
                <a:cubicBezTo>
                  <a:pt x="878" y="1666"/>
                  <a:pt x="878" y="1666"/>
                  <a:pt x="878" y="1666"/>
                </a:cubicBezTo>
                <a:cubicBezTo>
                  <a:pt x="875" y="1668"/>
                  <a:pt x="875" y="1668"/>
                  <a:pt x="875" y="1668"/>
                </a:cubicBezTo>
                <a:cubicBezTo>
                  <a:pt x="875" y="1669"/>
                  <a:pt x="875" y="1669"/>
                  <a:pt x="875" y="1669"/>
                </a:cubicBezTo>
                <a:cubicBezTo>
                  <a:pt x="875" y="1670"/>
                  <a:pt x="875" y="1670"/>
                  <a:pt x="875" y="1670"/>
                </a:cubicBezTo>
                <a:cubicBezTo>
                  <a:pt x="877" y="1671"/>
                  <a:pt x="877" y="1671"/>
                  <a:pt x="877" y="1671"/>
                </a:cubicBezTo>
                <a:cubicBezTo>
                  <a:pt x="879" y="1673"/>
                  <a:pt x="879" y="1673"/>
                  <a:pt x="879" y="1673"/>
                </a:cubicBezTo>
                <a:cubicBezTo>
                  <a:pt x="881" y="1672"/>
                  <a:pt x="881" y="1672"/>
                  <a:pt x="881" y="1672"/>
                </a:cubicBezTo>
                <a:cubicBezTo>
                  <a:pt x="884" y="1674"/>
                  <a:pt x="884" y="1674"/>
                  <a:pt x="884" y="1674"/>
                </a:cubicBezTo>
                <a:cubicBezTo>
                  <a:pt x="889" y="1677"/>
                  <a:pt x="889" y="1677"/>
                  <a:pt x="889" y="1677"/>
                </a:cubicBezTo>
                <a:cubicBezTo>
                  <a:pt x="891" y="1678"/>
                  <a:pt x="891" y="1678"/>
                  <a:pt x="891" y="1678"/>
                </a:cubicBezTo>
                <a:cubicBezTo>
                  <a:pt x="892" y="1678"/>
                  <a:pt x="892" y="1678"/>
                  <a:pt x="892" y="1678"/>
                </a:cubicBezTo>
                <a:cubicBezTo>
                  <a:pt x="896" y="1677"/>
                  <a:pt x="896" y="1677"/>
                  <a:pt x="896" y="1677"/>
                </a:cubicBezTo>
                <a:cubicBezTo>
                  <a:pt x="898" y="1677"/>
                  <a:pt x="898" y="1677"/>
                  <a:pt x="898" y="1677"/>
                </a:cubicBezTo>
                <a:cubicBezTo>
                  <a:pt x="901" y="1676"/>
                  <a:pt x="901" y="1676"/>
                  <a:pt x="901" y="1676"/>
                </a:cubicBezTo>
                <a:cubicBezTo>
                  <a:pt x="901" y="1677"/>
                  <a:pt x="901" y="1677"/>
                  <a:pt x="901" y="1677"/>
                </a:cubicBezTo>
                <a:cubicBezTo>
                  <a:pt x="899" y="1677"/>
                  <a:pt x="899" y="1677"/>
                  <a:pt x="899" y="1677"/>
                </a:cubicBezTo>
                <a:cubicBezTo>
                  <a:pt x="897" y="1678"/>
                  <a:pt x="897" y="1678"/>
                  <a:pt x="897" y="1678"/>
                </a:cubicBezTo>
                <a:cubicBezTo>
                  <a:pt x="892" y="1679"/>
                  <a:pt x="892" y="1679"/>
                  <a:pt x="892" y="1679"/>
                </a:cubicBezTo>
                <a:cubicBezTo>
                  <a:pt x="891" y="1679"/>
                  <a:pt x="891" y="1679"/>
                  <a:pt x="891" y="1679"/>
                </a:cubicBezTo>
                <a:cubicBezTo>
                  <a:pt x="889" y="1677"/>
                  <a:pt x="889" y="1677"/>
                  <a:pt x="889" y="1677"/>
                </a:cubicBezTo>
                <a:cubicBezTo>
                  <a:pt x="885" y="1676"/>
                  <a:pt x="885" y="1676"/>
                  <a:pt x="885" y="1676"/>
                </a:cubicBezTo>
                <a:cubicBezTo>
                  <a:pt x="880" y="1675"/>
                  <a:pt x="880" y="1675"/>
                  <a:pt x="880" y="1675"/>
                </a:cubicBezTo>
                <a:cubicBezTo>
                  <a:pt x="878" y="1674"/>
                  <a:pt x="878" y="1674"/>
                  <a:pt x="878" y="1674"/>
                </a:cubicBezTo>
                <a:cubicBezTo>
                  <a:pt x="878" y="1675"/>
                  <a:pt x="878" y="1675"/>
                  <a:pt x="878" y="1675"/>
                </a:cubicBezTo>
                <a:cubicBezTo>
                  <a:pt x="878" y="1675"/>
                  <a:pt x="878" y="1675"/>
                  <a:pt x="878" y="1675"/>
                </a:cubicBezTo>
                <a:cubicBezTo>
                  <a:pt x="877" y="1676"/>
                  <a:pt x="877" y="1676"/>
                  <a:pt x="877" y="1676"/>
                </a:cubicBezTo>
                <a:cubicBezTo>
                  <a:pt x="877" y="1676"/>
                  <a:pt x="877" y="1676"/>
                  <a:pt x="877" y="1676"/>
                </a:cubicBezTo>
                <a:cubicBezTo>
                  <a:pt x="873" y="1674"/>
                  <a:pt x="873" y="1674"/>
                  <a:pt x="873" y="1674"/>
                </a:cubicBezTo>
                <a:cubicBezTo>
                  <a:pt x="871" y="1673"/>
                  <a:pt x="871" y="1673"/>
                  <a:pt x="871" y="1673"/>
                </a:cubicBezTo>
                <a:cubicBezTo>
                  <a:pt x="871" y="1674"/>
                  <a:pt x="871" y="1674"/>
                  <a:pt x="871" y="1674"/>
                </a:cubicBezTo>
                <a:cubicBezTo>
                  <a:pt x="872" y="1675"/>
                  <a:pt x="872" y="1675"/>
                  <a:pt x="872" y="1675"/>
                </a:cubicBezTo>
                <a:cubicBezTo>
                  <a:pt x="876" y="1677"/>
                  <a:pt x="876" y="1677"/>
                  <a:pt x="876" y="1677"/>
                </a:cubicBezTo>
                <a:cubicBezTo>
                  <a:pt x="876" y="1678"/>
                  <a:pt x="876" y="1678"/>
                  <a:pt x="876" y="1678"/>
                </a:cubicBezTo>
                <a:cubicBezTo>
                  <a:pt x="875" y="1678"/>
                  <a:pt x="875" y="1678"/>
                  <a:pt x="875" y="1678"/>
                </a:cubicBezTo>
                <a:cubicBezTo>
                  <a:pt x="875" y="1678"/>
                  <a:pt x="875" y="1678"/>
                  <a:pt x="875" y="1678"/>
                </a:cubicBezTo>
                <a:cubicBezTo>
                  <a:pt x="874" y="1679"/>
                  <a:pt x="874" y="1679"/>
                  <a:pt x="874" y="1679"/>
                </a:cubicBezTo>
                <a:cubicBezTo>
                  <a:pt x="874" y="1679"/>
                  <a:pt x="874" y="1679"/>
                  <a:pt x="874" y="1679"/>
                </a:cubicBezTo>
                <a:cubicBezTo>
                  <a:pt x="873" y="1678"/>
                  <a:pt x="873" y="1678"/>
                  <a:pt x="873" y="1678"/>
                </a:cubicBezTo>
                <a:cubicBezTo>
                  <a:pt x="871" y="1676"/>
                  <a:pt x="871" y="1676"/>
                  <a:pt x="871" y="1676"/>
                </a:cubicBezTo>
                <a:cubicBezTo>
                  <a:pt x="870" y="1677"/>
                  <a:pt x="870" y="1677"/>
                  <a:pt x="870" y="1677"/>
                </a:cubicBezTo>
                <a:cubicBezTo>
                  <a:pt x="871" y="1678"/>
                  <a:pt x="871" y="1678"/>
                  <a:pt x="871" y="1678"/>
                </a:cubicBezTo>
                <a:cubicBezTo>
                  <a:pt x="869" y="1678"/>
                  <a:pt x="869" y="1678"/>
                  <a:pt x="869" y="1678"/>
                </a:cubicBezTo>
                <a:cubicBezTo>
                  <a:pt x="866" y="1679"/>
                  <a:pt x="866" y="1679"/>
                  <a:pt x="866" y="1679"/>
                </a:cubicBezTo>
                <a:cubicBezTo>
                  <a:pt x="865" y="1679"/>
                  <a:pt x="865" y="1679"/>
                  <a:pt x="865" y="1679"/>
                </a:cubicBezTo>
                <a:cubicBezTo>
                  <a:pt x="866" y="1680"/>
                  <a:pt x="866" y="1680"/>
                  <a:pt x="866" y="1680"/>
                </a:cubicBezTo>
                <a:cubicBezTo>
                  <a:pt x="866" y="1680"/>
                  <a:pt x="866" y="1680"/>
                  <a:pt x="866" y="1680"/>
                </a:cubicBezTo>
                <a:cubicBezTo>
                  <a:pt x="864" y="1680"/>
                  <a:pt x="864" y="1680"/>
                  <a:pt x="864" y="1680"/>
                </a:cubicBezTo>
                <a:cubicBezTo>
                  <a:pt x="862" y="1681"/>
                  <a:pt x="862" y="1681"/>
                  <a:pt x="862" y="1681"/>
                </a:cubicBezTo>
                <a:cubicBezTo>
                  <a:pt x="862" y="1682"/>
                  <a:pt x="862" y="1682"/>
                  <a:pt x="862" y="1682"/>
                </a:cubicBezTo>
                <a:cubicBezTo>
                  <a:pt x="865" y="1682"/>
                  <a:pt x="865" y="1682"/>
                  <a:pt x="865" y="1682"/>
                </a:cubicBezTo>
                <a:cubicBezTo>
                  <a:pt x="866" y="1682"/>
                  <a:pt x="866" y="1682"/>
                  <a:pt x="866" y="1682"/>
                </a:cubicBezTo>
                <a:cubicBezTo>
                  <a:pt x="867" y="1681"/>
                  <a:pt x="867" y="1681"/>
                  <a:pt x="867" y="1681"/>
                </a:cubicBezTo>
                <a:cubicBezTo>
                  <a:pt x="868" y="1681"/>
                  <a:pt x="868" y="1681"/>
                  <a:pt x="868" y="1681"/>
                </a:cubicBezTo>
                <a:cubicBezTo>
                  <a:pt x="869" y="1681"/>
                  <a:pt x="869" y="1681"/>
                  <a:pt x="869" y="1681"/>
                </a:cubicBezTo>
                <a:cubicBezTo>
                  <a:pt x="871" y="1683"/>
                  <a:pt x="871" y="1683"/>
                  <a:pt x="871" y="1683"/>
                </a:cubicBezTo>
                <a:cubicBezTo>
                  <a:pt x="872" y="1682"/>
                  <a:pt x="872" y="1682"/>
                  <a:pt x="872" y="1682"/>
                </a:cubicBezTo>
                <a:cubicBezTo>
                  <a:pt x="872" y="1683"/>
                  <a:pt x="872" y="1683"/>
                  <a:pt x="872" y="1683"/>
                </a:cubicBezTo>
                <a:cubicBezTo>
                  <a:pt x="872" y="1684"/>
                  <a:pt x="872" y="1684"/>
                  <a:pt x="872" y="1684"/>
                </a:cubicBezTo>
                <a:cubicBezTo>
                  <a:pt x="874" y="1685"/>
                  <a:pt x="874" y="1685"/>
                  <a:pt x="874" y="1685"/>
                </a:cubicBezTo>
                <a:cubicBezTo>
                  <a:pt x="872" y="1685"/>
                  <a:pt x="872" y="1685"/>
                  <a:pt x="872" y="1685"/>
                </a:cubicBezTo>
                <a:cubicBezTo>
                  <a:pt x="871" y="1687"/>
                  <a:pt x="871" y="1687"/>
                  <a:pt x="871" y="1687"/>
                </a:cubicBezTo>
                <a:cubicBezTo>
                  <a:pt x="872" y="1689"/>
                  <a:pt x="872" y="1689"/>
                  <a:pt x="872" y="1689"/>
                </a:cubicBezTo>
                <a:cubicBezTo>
                  <a:pt x="874" y="1689"/>
                  <a:pt x="874" y="1689"/>
                  <a:pt x="874" y="1689"/>
                </a:cubicBezTo>
                <a:cubicBezTo>
                  <a:pt x="875" y="1689"/>
                  <a:pt x="875" y="1689"/>
                  <a:pt x="875" y="1689"/>
                </a:cubicBezTo>
                <a:cubicBezTo>
                  <a:pt x="876" y="1691"/>
                  <a:pt x="876" y="1691"/>
                  <a:pt x="876" y="1691"/>
                </a:cubicBezTo>
                <a:cubicBezTo>
                  <a:pt x="878" y="1691"/>
                  <a:pt x="878" y="1691"/>
                  <a:pt x="878" y="1691"/>
                </a:cubicBezTo>
                <a:cubicBezTo>
                  <a:pt x="878" y="1690"/>
                  <a:pt x="878" y="1690"/>
                  <a:pt x="878" y="1690"/>
                </a:cubicBezTo>
                <a:cubicBezTo>
                  <a:pt x="877" y="1689"/>
                  <a:pt x="877" y="1689"/>
                  <a:pt x="877" y="1689"/>
                </a:cubicBezTo>
                <a:cubicBezTo>
                  <a:pt x="875" y="1688"/>
                  <a:pt x="875" y="1688"/>
                  <a:pt x="875" y="1688"/>
                </a:cubicBezTo>
                <a:cubicBezTo>
                  <a:pt x="874" y="1687"/>
                  <a:pt x="874" y="1687"/>
                  <a:pt x="874" y="1687"/>
                </a:cubicBezTo>
                <a:cubicBezTo>
                  <a:pt x="875" y="1687"/>
                  <a:pt x="875" y="1687"/>
                  <a:pt x="875" y="1687"/>
                </a:cubicBezTo>
                <a:cubicBezTo>
                  <a:pt x="876" y="1687"/>
                  <a:pt x="876" y="1687"/>
                  <a:pt x="876" y="1687"/>
                </a:cubicBezTo>
                <a:cubicBezTo>
                  <a:pt x="878" y="1687"/>
                  <a:pt x="878" y="1687"/>
                  <a:pt x="878" y="1687"/>
                </a:cubicBezTo>
                <a:cubicBezTo>
                  <a:pt x="878" y="1686"/>
                  <a:pt x="878" y="1686"/>
                  <a:pt x="878" y="1686"/>
                </a:cubicBezTo>
                <a:cubicBezTo>
                  <a:pt x="877" y="1685"/>
                  <a:pt x="877" y="1685"/>
                  <a:pt x="877" y="1685"/>
                </a:cubicBezTo>
                <a:cubicBezTo>
                  <a:pt x="875" y="1685"/>
                  <a:pt x="875" y="1685"/>
                  <a:pt x="875" y="1685"/>
                </a:cubicBezTo>
                <a:cubicBezTo>
                  <a:pt x="880" y="1683"/>
                  <a:pt x="880" y="1683"/>
                  <a:pt x="880" y="1683"/>
                </a:cubicBezTo>
                <a:cubicBezTo>
                  <a:pt x="881" y="1682"/>
                  <a:pt x="881" y="1682"/>
                  <a:pt x="881" y="1682"/>
                </a:cubicBezTo>
                <a:cubicBezTo>
                  <a:pt x="890" y="1684"/>
                  <a:pt x="890" y="1684"/>
                  <a:pt x="890" y="1684"/>
                </a:cubicBezTo>
                <a:cubicBezTo>
                  <a:pt x="891" y="1684"/>
                  <a:pt x="891" y="1684"/>
                  <a:pt x="891" y="1684"/>
                </a:cubicBezTo>
                <a:cubicBezTo>
                  <a:pt x="890" y="1682"/>
                  <a:pt x="890" y="1682"/>
                  <a:pt x="890" y="1682"/>
                </a:cubicBezTo>
                <a:cubicBezTo>
                  <a:pt x="894" y="1682"/>
                  <a:pt x="894" y="1682"/>
                  <a:pt x="894" y="1682"/>
                </a:cubicBezTo>
                <a:cubicBezTo>
                  <a:pt x="897" y="1681"/>
                  <a:pt x="897" y="1681"/>
                  <a:pt x="897" y="1681"/>
                </a:cubicBezTo>
                <a:cubicBezTo>
                  <a:pt x="901" y="1682"/>
                  <a:pt x="901" y="1682"/>
                  <a:pt x="901" y="1682"/>
                </a:cubicBezTo>
                <a:cubicBezTo>
                  <a:pt x="904" y="1681"/>
                  <a:pt x="904" y="1681"/>
                  <a:pt x="904" y="1681"/>
                </a:cubicBezTo>
                <a:cubicBezTo>
                  <a:pt x="908" y="1682"/>
                  <a:pt x="908" y="1682"/>
                  <a:pt x="908" y="1682"/>
                </a:cubicBezTo>
                <a:cubicBezTo>
                  <a:pt x="911" y="1683"/>
                  <a:pt x="911" y="1683"/>
                  <a:pt x="911" y="1683"/>
                </a:cubicBezTo>
                <a:cubicBezTo>
                  <a:pt x="913" y="1684"/>
                  <a:pt x="913" y="1684"/>
                  <a:pt x="913" y="1684"/>
                </a:cubicBezTo>
                <a:cubicBezTo>
                  <a:pt x="915" y="1683"/>
                  <a:pt x="915" y="1683"/>
                  <a:pt x="915" y="1683"/>
                </a:cubicBezTo>
                <a:cubicBezTo>
                  <a:pt x="917" y="1682"/>
                  <a:pt x="917" y="1682"/>
                  <a:pt x="917" y="1682"/>
                </a:cubicBezTo>
                <a:cubicBezTo>
                  <a:pt x="918" y="1680"/>
                  <a:pt x="918" y="1680"/>
                  <a:pt x="918" y="1680"/>
                </a:cubicBezTo>
                <a:cubicBezTo>
                  <a:pt x="920" y="1679"/>
                  <a:pt x="920" y="1679"/>
                  <a:pt x="920" y="1679"/>
                </a:cubicBezTo>
                <a:cubicBezTo>
                  <a:pt x="921" y="1680"/>
                  <a:pt x="921" y="1680"/>
                  <a:pt x="921" y="1680"/>
                </a:cubicBezTo>
                <a:cubicBezTo>
                  <a:pt x="923" y="1678"/>
                  <a:pt x="923" y="1678"/>
                  <a:pt x="923" y="1678"/>
                </a:cubicBezTo>
                <a:cubicBezTo>
                  <a:pt x="923" y="1677"/>
                  <a:pt x="923" y="1677"/>
                  <a:pt x="923" y="1677"/>
                </a:cubicBezTo>
                <a:lnTo>
                  <a:pt x="921" y="1676"/>
                </a:lnTo>
                <a:close/>
                <a:moveTo>
                  <a:pt x="872" y="1665"/>
                </a:moveTo>
                <a:cubicBezTo>
                  <a:pt x="871" y="1663"/>
                  <a:pt x="871" y="1663"/>
                  <a:pt x="871" y="1663"/>
                </a:cubicBezTo>
                <a:cubicBezTo>
                  <a:pt x="870" y="1663"/>
                  <a:pt x="870" y="1663"/>
                  <a:pt x="870" y="1663"/>
                </a:cubicBezTo>
                <a:cubicBezTo>
                  <a:pt x="870" y="1665"/>
                  <a:pt x="870" y="1665"/>
                  <a:pt x="870" y="1665"/>
                </a:cubicBezTo>
                <a:cubicBezTo>
                  <a:pt x="869" y="1666"/>
                  <a:pt x="869" y="1666"/>
                  <a:pt x="869" y="1666"/>
                </a:cubicBezTo>
                <a:cubicBezTo>
                  <a:pt x="870" y="1668"/>
                  <a:pt x="870" y="1668"/>
                  <a:pt x="870" y="1668"/>
                </a:cubicBezTo>
                <a:cubicBezTo>
                  <a:pt x="869" y="1669"/>
                  <a:pt x="869" y="1669"/>
                  <a:pt x="869" y="1669"/>
                </a:cubicBezTo>
                <a:cubicBezTo>
                  <a:pt x="869" y="1671"/>
                  <a:pt x="869" y="1671"/>
                  <a:pt x="869" y="1671"/>
                </a:cubicBezTo>
                <a:cubicBezTo>
                  <a:pt x="871" y="1672"/>
                  <a:pt x="871" y="1672"/>
                  <a:pt x="871" y="1672"/>
                </a:cubicBezTo>
                <a:cubicBezTo>
                  <a:pt x="873" y="1672"/>
                  <a:pt x="873" y="1672"/>
                  <a:pt x="873" y="1672"/>
                </a:cubicBezTo>
                <a:cubicBezTo>
                  <a:pt x="874" y="1673"/>
                  <a:pt x="874" y="1673"/>
                  <a:pt x="874" y="1673"/>
                </a:cubicBezTo>
                <a:cubicBezTo>
                  <a:pt x="875" y="1672"/>
                  <a:pt x="875" y="1672"/>
                  <a:pt x="875" y="1672"/>
                </a:cubicBezTo>
                <a:cubicBezTo>
                  <a:pt x="872" y="1671"/>
                  <a:pt x="872" y="1671"/>
                  <a:pt x="872" y="1671"/>
                </a:cubicBezTo>
                <a:cubicBezTo>
                  <a:pt x="874" y="1669"/>
                  <a:pt x="874" y="1669"/>
                  <a:pt x="874" y="1669"/>
                </a:cubicBezTo>
                <a:cubicBezTo>
                  <a:pt x="873" y="1668"/>
                  <a:pt x="873" y="1668"/>
                  <a:pt x="873" y="1668"/>
                </a:cubicBezTo>
                <a:cubicBezTo>
                  <a:pt x="873" y="1667"/>
                  <a:pt x="873" y="1667"/>
                  <a:pt x="873" y="1667"/>
                </a:cubicBezTo>
                <a:lnTo>
                  <a:pt x="872" y="1665"/>
                </a:lnTo>
                <a:close/>
                <a:moveTo>
                  <a:pt x="867" y="1687"/>
                </a:moveTo>
                <a:cubicBezTo>
                  <a:pt x="868" y="1688"/>
                  <a:pt x="868" y="1688"/>
                  <a:pt x="868" y="1688"/>
                </a:cubicBezTo>
                <a:cubicBezTo>
                  <a:pt x="869" y="1687"/>
                  <a:pt x="869" y="1687"/>
                  <a:pt x="869" y="1687"/>
                </a:cubicBezTo>
                <a:cubicBezTo>
                  <a:pt x="869" y="1686"/>
                  <a:pt x="869" y="1686"/>
                  <a:pt x="869" y="1686"/>
                </a:cubicBezTo>
                <a:lnTo>
                  <a:pt x="867" y="1687"/>
                </a:lnTo>
                <a:close/>
                <a:moveTo>
                  <a:pt x="858" y="1675"/>
                </a:moveTo>
                <a:cubicBezTo>
                  <a:pt x="856" y="1676"/>
                  <a:pt x="856" y="1676"/>
                  <a:pt x="856" y="1676"/>
                </a:cubicBezTo>
                <a:cubicBezTo>
                  <a:pt x="856" y="1677"/>
                  <a:pt x="856" y="1677"/>
                  <a:pt x="856" y="1677"/>
                </a:cubicBezTo>
                <a:cubicBezTo>
                  <a:pt x="858" y="1677"/>
                  <a:pt x="858" y="1677"/>
                  <a:pt x="858" y="1677"/>
                </a:cubicBezTo>
                <a:cubicBezTo>
                  <a:pt x="859" y="1675"/>
                  <a:pt x="859" y="1675"/>
                  <a:pt x="859" y="1675"/>
                </a:cubicBezTo>
                <a:cubicBezTo>
                  <a:pt x="859" y="1675"/>
                  <a:pt x="859" y="1675"/>
                  <a:pt x="859" y="1675"/>
                </a:cubicBezTo>
                <a:cubicBezTo>
                  <a:pt x="858" y="1674"/>
                  <a:pt x="858" y="1674"/>
                  <a:pt x="858" y="1674"/>
                </a:cubicBezTo>
                <a:lnTo>
                  <a:pt x="858" y="1675"/>
                </a:lnTo>
                <a:close/>
                <a:moveTo>
                  <a:pt x="864" y="1676"/>
                </a:moveTo>
                <a:cubicBezTo>
                  <a:pt x="865" y="1675"/>
                  <a:pt x="865" y="1675"/>
                  <a:pt x="865" y="1675"/>
                </a:cubicBezTo>
                <a:cubicBezTo>
                  <a:pt x="866" y="1676"/>
                  <a:pt x="866" y="1676"/>
                  <a:pt x="866" y="1676"/>
                </a:cubicBezTo>
                <a:cubicBezTo>
                  <a:pt x="867" y="1676"/>
                  <a:pt x="867" y="1676"/>
                  <a:pt x="867" y="1676"/>
                </a:cubicBezTo>
                <a:cubicBezTo>
                  <a:pt x="869" y="1676"/>
                  <a:pt x="869" y="1676"/>
                  <a:pt x="869" y="1676"/>
                </a:cubicBezTo>
                <a:cubicBezTo>
                  <a:pt x="868" y="1674"/>
                  <a:pt x="868" y="1674"/>
                  <a:pt x="868" y="1674"/>
                </a:cubicBezTo>
                <a:cubicBezTo>
                  <a:pt x="869" y="1673"/>
                  <a:pt x="869" y="1673"/>
                  <a:pt x="869" y="1673"/>
                </a:cubicBezTo>
                <a:cubicBezTo>
                  <a:pt x="868" y="1672"/>
                  <a:pt x="868" y="1672"/>
                  <a:pt x="868" y="1672"/>
                </a:cubicBezTo>
                <a:cubicBezTo>
                  <a:pt x="867" y="1672"/>
                  <a:pt x="867" y="1672"/>
                  <a:pt x="867" y="1672"/>
                </a:cubicBezTo>
                <a:cubicBezTo>
                  <a:pt x="866" y="1673"/>
                  <a:pt x="866" y="1673"/>
                  <a:pt x="866" y="1673"/>
                </a:cubicBezTo>
                <a:cubicBezTo>
                  <a:pt x="865" y="1672"/>
                  <a:pt x="865" y="1672"/>
                  <a:pt x="865" y="1672"/>
                </a:cubicBezTo>
                <a:cubicBezTo>
                  <a:pt x="862" y="1671"/>
                  <a:pt x="862" y="1671"/>
                  <a:pt x="862" y="1671"/>
                </a:cubicBezTo>
                <a:cubicBezTo>
                  <a:pt x="861" y="1672"/>
                  <a:pt x="861" y="1672"/>
                  <a:pt x="861" y="1672"/>
                </a:cubicBezTo>
                <a:cubicBezTo>
                  <a:pt x="858" y="1672"/>
                  <a:pt x="858" y="1672"/>
                  <a:pt x="858" y="1672"/>
                </a:cubicBezTo>
                <a:cubicBezTo>
                  <a:pt x="858" y="1673"/>
                  <a:pt x="858" y="1673"/>
                  <a:pt x="858" y="1673"/>
                </a:cubicBezTo>
                <a:cubicBezTo>
                  <a:pt x="860" y="1674"/>
                  <a:pt x="860" y="1674"/>
                  <a:pt x="860" y="1674"/>
                </a:cubicBezTo>
                <a:cubicBezTo>
                  <a:pt x="860" y="1675"/>
                  <a:pt x="860" y="1675"/>
                  <a:pt x="860" y="1675"/>
                </a:cubicBezTo>
                <a:cubicBezTo>
                  <a:pt x="861" y="1674"/>
                  <a:pt x="861" y="1674"/>
                  <a:pt x="861" y="1674"/>
                </a:cubicBezTo>
                <a:cubicBezTo>
                  <a:pt x="863" y="1675"/>
                  <a:pt x="863" y="1675"/>
                  <a:pt x="863" y="1675"/>
                </a:cubicBezTo>
                <a:lnTo>
                  <a:pt x="864" y="1676"/>
                </a:lnTo>
                <a:close/>
                <a:moveTo>
                  <a:pt x="1177" y="234"/>
                </a:moveTo>
                <a:cubicBezTo>
                  <a:pt x="1177" y="235"/>
                  <a:pt x="1177" y="235"/>
                  <a:pt x="1177" y="235"/>
                </a:cubicBezTo>
                <a:cubicBezTo>
                  <a:pt x="1178" y="235"/>
                  <a:pt x="1178" y="235"/>
                  <a:pt x="1178" y="235"/>
                </a:cubicBezTo>
                <a:cubicBezTo>
                  <a:pt x="1178" y="234"/>
                  <a:pt x="1178" y="234"/>
                  <a:pt x="1178" y="234"/>
                </a:cubicBezTo>
                <a:cubicBezTo>
                  <a:pt x="1178" y="234"/>
                  <a:pt x="1178" y="234"/>
                  <a:pt x="1178" y="234"/>
                </a:cubicBezTo>
                <a:lnTo>
                  <a:pt x="1177" y="234"/>
                </a:lnTo>
                <a:close/>
                <a:moveTo>
                  <a:pt x="1335" y="273"/>
                </a:moveTo>
                <a:cubicBezTo>
                  <a:pt x="1337" y="274"/>
                  <a:pt x="1337" y="274"/>
                  <a:pt x="1337" y="274"/>
                </a:cubicBezTo>
                <a:cubicBezTo>
                  <a:pt x="1339" y="273"/>
                  <a:pt x="1339" y="273"/>
                  <a:pt x="1339" y="273"/>
                </a:cubicBezTo>
                <a:cubicBezTo>
                  <a:pt x="1340" y="273"/>
                  <a:pt x="1340" y="273"/>
                  <a:pt x="1340" y="273"/>
                </a:cubicBezTo>
                <a:cubicBezTo>
                  <a:pt x="1344" y="276"/>
                  <a:pt x="1344" y="276"/>
                  <a:pt x="1344" y="276"/>
                </a:cubicBezTo>
                <a:cubicBezTo>
                  <a:pt x="1348" y="276"/>
                  <a:pt x="1348" y="276"/>
                  <a:pt x="1348" y="276"/>
                </a:cubicBezTo>
                <a:cubicBezTo>
                  <a:pt x="1350" y="277"/>
                  <a:pt x="1350" y="277"/>
                  <a:pt x="1350" y="277"/>
                </a:cubicBezTo>
                <a:cubicBezTo>
                  <a:pt x="1352" y="276"/>
                  <a:pt x="1352" y="276"/>
                  <a:pt x="1352" y="276"/>
                </a:cubicBezTo>
                <a:cubicBezTo>
                  <a:pt x="1352" y="273"/>
                  <a:pt x="1352" y="273"/>
                  <a:pt x="1352" y="273"/>
                </a:cubicBezTo>
                <a:cubicBezTo>
                  <a:pt x="1353" y="272"/>
                  <a:pt x="1353" y="272"/>
                  <a:pt x="1353" y="272"/>
                </a:cubicBezTo>
                <a:cubicBezTo>
                  <a:pt x="1353" y="274"/>
                  <a:pt x="1353" y="274"/>
                  <a:pt x="1353" y="274"/>
                </a:cubicBezTo>
                <a:cubicBezTo>
                  <a:pt x="1355" y="274"/>
                  <a:pt x="1355" y="274"/>
                  <a:pt x="1355" y="274"/>
                </a:cubicBezTo>
                <a:cubicBezTo>
                  <a:pt x="1358" y="272"/>
                  <a:pt x="1358" y="272"/>
                  <a:pt x="1358" y="272"/>
                </a:cubicBezTo>
                <a:cubicBezTo>
                  <a:pt x="1358" y="270"/>
                  <a:pt x="1358" y="270"/>
                  <a:pt x="1358" y="270"/>
                </a:cubicBezTo>
                <a:cubicBezTo>
                  <a:pt x="1360" y="269"/>
                  <a:pt x="1360" y="269"/>
                  <a:pt x="1360" y="269"/>
                </a:cubicBezTo>
                <a:cubicBezTo>
                  <a:pt x="1359" y="271"/>
                  <a:pt x="1359" y="271"/>
                  <a:pt x="1359" y="271"/>
                </a:cubicBezTo>
                <a:cubicBezTo>
                  <a:pt x="1360" y="272"/>
                  <a:pt x="1360" y="272"/>
                  <a:pt x="1360" y="272"/>
                </a:cubicBezTo>
                <a:cubicBezTo>
                  <a:pt x="1361" y="271"/>
                  <a:pt x="1361" y="271"/>
                  <a:pt x="1361" y="271"/>
                </a:cubicBezTo>
                <a:cubicBezTo>
                  <a:pt x="1362" y="270"/>
                  <a:pt x="1362" y="270"/>
                  <a:pt x="1362" y="270"/>
                </a:cubicBezTo>
                <a:cubicBezTo>
                  <a:pt x="1364" y="268"/>
                  <a:pt x="1364" y="268"/>
                  <a:pt x="1364" y="268"/>
                </a:cubicBezTo>
                <a:cubicBezTo>
                  <a:pt x="1365" y="269"/>
                  <a:pt x="1365" y="269"/>
                  <a:pt x="1365" y="269"/>
                </a:cubicBezTo>
                <a:cubicBezTo>
                  <a:pt x="1366" y="268"/>
                  <a:pt x="1366" y="268"/>
                  <a:pt x="1366" y="268"/>
                </a:cubicBezTo>
                <a:cubicBezTo>
                  <a:pt x="1368" y="268"/>
                  <a:pt x="1368" y="268"/>
                  <a:pt x="1368" y="268"/>
                </a:cubicBezTo>
                <a:cubicBezTo>
                  <a:pt x="1368" y="269"/>
                  <a:pt x="1368" y="269"/>
                  <a:pt x="1368" y="269"/>
                </a:cubicBezTo>
                <a:cubicBezTo>
                  <a:pt x="1368" y="268"/>
                  <a:pt x="1368" y="268"/>
                  <a:pt x="1368" y="268"/>
                </a:cubicBezTo>
                <a:cubicBezTo>
                  <a:pt x="1373" y="265"/>
                  <a:pt x="1373" y="265"/>
                  <a:pt x="1373" y="265"/>
                </a:cubicBezTo>
                <a:cubicBezTo>
                  <a:pt x="1374" y="263"/>
                  <a:pt x="1374" y="263"/>
                  <a:pt x="1374" y="263"/>
                </a:cubicBezTo>
                <a:cubicBezTo>
                  <a:pt x="1379" y="262"/>
                  <a:pt x="1379" y="262"/>
                  <a:pt x="1379" y="262"/>
                </a:cubicBezTo>
                <a:cubicBezTo>
                  <a:pt x="1380" y="260"/>
                  <a:pt x="1380" y="260"/>
                  <a:pt x="1380" y="260"/>
                </a:cubicBezTo>
                <a:cubicBezTo>
                  <a:pt x="1380" y="259"/>
                  <a:pt x="1380" y="259"/>
                  <a:pt x="1380" y="259"/>
                </a:cubicBezTo>
                <a:cubicBezTo>
                  <a:pt x="1380" y="258"/>
                  <a:pt x="1380" y="258"/>
                  <a:pt x="1380" y="258"/>
                </a:cubicBezTo>
                <a:cubicBezTo>
                  <a:pt x="1381" y="258"/>
                  <a:pt x="1381" y="258"/>
                  <a:pt x="1381" y="258"/>
                </a:cubicBezTo>
                <a:cubicBezTo>
                  <a:pt x="1381" y="260"/>
                  <a:pt x="1381" y="260"/>
                  <a:pt x="1381" y="260"/>
                </a:cubicBezTo>
                <a:cubicBezTo>
                  <a:pt x="1384" y="261"/>
                  <a:pt x="1384" y="261"/>
                  <a:pt x="1384" y="261"/>
                </a:cubicBezTo>
                <a:cubicBezTo>
                  <a:pt x="1385" y="259"/>
                  <a:pt x="1385" y="259"/>
                  <a:pt x="1385" y="259"/>
                </a:cubicBezTo>
                <a:cubicBezTo>
                  <a:pt x="1386" y="258"/>
                  <a:pt x="1386" y="258"/>
                  <a:pt x="1386" y="258"/>
                </a:cubicBezTo>
                <a:cubicBezTo>
                  <a:pt x="1385" y="257"/>
                  <a:pt x="1385" y="257"/>
                  <a:pt x="1385" y="257"/>
                </a:cubicBezTo>
                <a:cubicBezTo>
                  <a:pt x="1385" y="256"/>
                  <a:pt x="1385" y="256"/>
                  <a:pt x="1385" y="256"/>
                </a:cubicBezTo>
                <a:cubicBezTo>
                  <a:pt x="1386" y="255"/>
                  <a:pt x="1386" y="255"/>
                  <a:pt x="1386" y="255"/>
                </a:cubicBezTo>
                <a:cubicBezTo>
                  <a:pt x="1386" y="253"/>
                  <a:pt x="1386" y="253"/>
                  <a:pt x="1386" y="253"/>
                </a:cubicBezTo>
                <a:cubicBezTo>
                  <a:pt x="1386" y="252"/>
                  <a:pt x="1386" y="252"/>
                  <a:pt x="1386" y="252"/>
                </a:cubicBezTo>
                <a:cubicBezTo>
                  <a:pt x="1388" y="253"/>
                  <a:pt x="1388" y="253"/>
                  <a:pt x="1388" y="253"/>
                </a:cubicBezTo>
                <a:cubicBezTo>
                  <a:pt x="1388" y="255"/>
                  <a:pt x="1388" y="255"/>
                  <a:pt x="1388" y="255"/>
                </a:cubicBezTo>
                <a:cubicBezTo>
                  <a:pt x="1390" y="254"/>
                  <a:pt x="1390" y="254"/>
                  <a:pt x="1390" y="254"/>
                </a:cubicBezTo>
                <a:cubicBezTo>
                  <a:pt x="1391" y="252"/>
                  <a:pt x="1391" y="252"/>
                  <a:pt x="1391" y="252"/>
                </a:cubicBezTo>
                <a:cubicBezTo>
                  <a:pt x="1391" y="250"/>
                  <a:pt x="1391" y="250"/>
                  <a:pt x="1391" y="250"/>
                </a:cubicBezTo>
                <a:cubicBezTo>
                  <a:pt x="1389" y="249"/>
                  <a:pt x="1389" y="249"/>
                  <a:pt x="1389" y="249"/>
                </a:cubicBezTo>
                <a:cubicBezTo>
                  <a:pt x="1389" y="247"/>
                  <a:pt x="1389" y="247"/>
                  <a:pt x="1389" y="247"/>
                </a:cubicBezTo>
                <a:cubicBezTo>
                  <a:pt x="1390" y="246"/>
                  <a:pt x="1390" y="246"/>
                  <a:pt x="1390" y="246"/>
                </a:cubicBezTo>
                <a:cubicBezTo>
                  <a:pt x="1390" y="244"/>
                  <a:pt x="1390" y="244"/>
                  <a:pt x="1390" y="244"/>
                </a:cubicBezTo>
                <a:cubicBezTo>
                  <a:pt x="1391" y="243"/>
                  <a:pt x="1391" y="243"/>
                  <a:pt x="1391" y="243"/>
                </a:cubicBezTo>
                <a:cubicBezTo>
                  <a:pt x="1393" y="243"/>
                  <a:pt x="1393" y="243"/>
                  <a:pt x="1393" y="243"/>
                </a:cubicBezTo>
                <a:cubicBezTo>
                  <a:pt x="1394" y="241"/>
                  <a:pt x="1394" y="241"/>
                  <a:pt x="1394" y="241"/>
                </a:cubicBezTo>
                <a:cubicBezTo>
                  <a:pt x="1392" y="240"/>
                  <a:pt x="1392" y="240"/>
                  <a:pt x="1392" y="240"/>
                </a:cubicBezTo>
                <a:cubicBezTo>
                  <a:pt x="1388" y="239"/>
                  <a:pt x="1388" y="239"/>
                  <a:pt x="1388" y="239"/>
                </a:cubicBezTo>
                <a:cubicBezTo>
                  <a:pt x="1387" y="240"/>
                  <a:pt x="1387" y="240"/>
                  <a:pt x="1387" y="240"/>
                </a:cubicBezTo>
                <a:cubicBezTo>
                  <a:pt x="1388" y="239"/>
                  <a:pt x="1388" y="239"/>
                  <a:pt x="1388" y="239"/>
                </a:cubicBezTo>
                <a:cubicBezTo>
                  <a:pt x="1388" y="237"/>
                  <a:pt x="1388" y="237"/>
                  <a:pt x="1388" y="237"/>
                </a:cubicBezTo>
                <a:cubicBezTo>
                  <a:pt x="1386" y="237"/>
                  <a:pt x="1386" y="237"/>
                  <a:pt x="1386" y="237"/>
                </a:cubicBezTo>
                <a:cubicBezTo>
                  <a:pt x="1385" y="237"/>
                  <a:pt x="1385" y="237"/>
                  <a:pt x="1385" y="237"/>
                </a:cubicBezTo>
                <a:cubicBezTo>
                  <a:pt x="1384" y="236"/>
                  <a:pt x="1384" y="236"/>
                  <a:pt x="1384" y="236"/>
                </a:cubicBezTo>
                <a:cubicBezTo>
                  <a:pt x="1386" y="234"/>
                  <a:pt x="1386" y="234"/>
                  <a:pt x="1386" y="234"/>
                </a:cubicBezTo>
                <a:cubicBezTo>
                  <a:pt x="1387" y="233"/>
                  <a:pt x="1387" y="233"/>
                  <a:pt x="1387" y="233"/>
                </a:cubicBezTo>
                <a:cubicBezTo>
                  <a:pt x="1387" y="231"/>
                  <a:pt x="1387" y="231"/>
                  <a:pt x="1387" y="231"/>
                </a:cubicBezTo>
                <a:cubicBezTo>
                  <a:pt x="1386" y="230"/>
                  <a:pt x="1386" y="230"/>
                  <a:pt x="1386" y="230"/>
                </a:cubicBezTo>
                <a:cubicBezTo>
                  <a:pt x="1384" y="231"/>
                  <a:pt x="1384" y="231"/>
                  <a:pt x="1384" y="231"/>
                </a:cubicBezTo>
                <a:cubicBezTo>
                  <a:pt x="1383" y="230"/>
                  <a:pt x="1383" y="230"/>
                  <a:pt x="1383" y="230"/>
                </a:cubicBezTo>
                <a:cubicBezTo>
                  <a:pt x="1382" y="229"/>
                  <a:pt x="1382" y="229"/>
                  <a:pt x="1382" y="229"/>
                </a:cubicBezTo>
                <a:cubicBezTo>
                  <a:pt x="1384" y="228"/>
                  <a:pt x="1384" y="228"/>
                  <a:pt x="1384" y="228"/>
                </a:cubicBezTo>
                <a:cubicBezTo>
                  <a:pt x="1384" y="226"/>
                  <a:pt x="1384" y="226"/>
                  <a:pt x="1384" y="226"/>
                </a:cubicBezTo>
                <a:cubicBezTo>
                  <a:pt x="1385" y="226"/>
                  <a:pt x="1385" y="226"/>
                  <a:pt x="1385" y="226"/>
                </a:cubicBezTo>
                <a:cubicBezTo>
                  <a:pt x="1387" y="225"/>
                  <a:pt x="1387" y="225"/>
                  <a:pt x="1387" y="225"/>
                </a:cubicBezTo>
                <a:cubicBezTo>
                  <a:pt x="1385" y="224"/>
                  <a:pt x="1385" y="224"/>
                  <a:pt x="1385" y="224"/>
                </a:cubicBezTo>
                <a:cubicBezTo>
                  <a:pt x="1383" y="225"/>
                  <a:pt x="1383" y="225"/>
                  <a:pt x="1383" y="225"/>
                </a:cubicBezTo>
                <a:cubicBezTo>
                  <a:pt x="1380" y="228"/>
                  <a:pt x="1380" y="228"/>
                  <a:pt x="1380" y="228"/>
                </a:cubicBezTo>
                <a:cubicBezTo>
                  <a:pt x="1379" y="229"/>
                  <a:pt x="1379" y="229"/>
                  <a:pt x="1379" y="229"/>
                </a:cubicBezTo>
                <a:cubicBezTo>
                  <a:pt x="1378" y="229"/>
                  <a:pt x="1378" y="229"/>
                  <a:pt x="1378" y="229"/>
                </a:cubicBezTo>
                <a:cubicBezTo>
                  <a:pt x="1377" y="228"/>
                  <a:pt x="1377" y="228"/>
                  <a:pt x="1377" y="228"/>
                </a:cubicBezTo>
                <a:cubicBezTo>
                  <a:pt x="1378" y="226"/>
                  <a:pt x="1378" y="226"/>
                  <a:pt x="1378" y="226"/>
                </a:cubicBezTo>
                <a:cubicBezTo>
                  <a:pt x="1377" y="225"/>
                  <a:pt x="1377" y="225"/>
                  <a:pt x="1377" y="225"/>
                </a:cubicBezTo>
                <a:cubicBezTo>
                  <a:pt x="1376" y="224"/>
                  <a:pt x="1376" y="224"/>
                  <a:pt x="1376" y="224"/>
                </a:cubicBezTo>
                <a:cubicBezTo>
                  <a:pt x="1375" y="223"/>
                  <a:pt x="1375" y="223"/>
                  <a:pt x="1375" y="223"/>
                </a:cubicBezTo>
                <a:cubicBezTo>
                  <a:pt x="1373" y="224"/>
                  <a:pt x="1373" y="224"/>
                  <a:pt x="1373" y="224"/>
                </a:cubicBezTo>
                <a:cubicBezTo>
                  <a:pt x="1372" y="223"/>
                  <a:pt x="1372" y="223"/>
                  <a:pt x="1372" y="223"/>
                </a:cubicBezTo>
                <a:cubicBezTo>
                  <a:pt x="1371" y="225"/>
                  <a:pt x="1371" y="225"/>
                  <a:pt x="1371" y="225"/>
                </a:cubicBezTo>
                <a:cubicBezTo>
                  <a:pt x="1372" y="227"/>
                  <a:pt x="1372" y="227"/>
                  <a:pt x="1372" y="227"/>
                </a:cubicBezTo>
                <a:cubicBezTo>
                  <a:pt x="1371" y="228"/>
                  <a:pt x="1371" y="228"/>
                  <a:pt x="1371" y="228"/>
                </a:cubicBezTo>
                <a:cubicBezTo>
                  <a:pt x="1369" y="229"/>
                  <a:pt x="1369" y="229"/>
                  <a:pt x="1369" y="229"/>
                </a:cubicBezTo>
                <a:cubicBezTo>
                  <a:pt x="1367" y="230"/>
                  <a:pt x="1367" y="230"/>
                  <a:pt x="1367" y="230"/>
                </a:cubicBezTo>
                <a:cubicBezTo>
                  <a:pt x="1367" y="228"/>
                  <a:pt x="1367" y="228"/>
                  <a:pt x="1367" y="228"/>
                </a:cubicBezTo>
                <a:cubicBezTo>
                  <a:pt x="1366" y="227"/>
                  <a:pt x="1366" y="227"/>
                  <a:pt x="1366" y="227"/>
                </a:cubicBezTo>
                <a:cubicBezTo>
                  <a:pt x="1365" y="229"/>
                  <a:pt x="1365" y="229"/>
                  <a:pt x="1365" y="229"/>
                </a:cubicBezTo>
                <a:cubicBezTo>
                  <a:pt x="1364" y="231"/>
                  <a:pt x="1364" y="231"/>
                  <a:pt x="1364" y="231"/>
                </a:cubicBezTo>
                <a:cubicBezTo>
                  <a:pt x="1362" y="231"/>
                  <a:pt x="1362" y="231"/>
                  <a:pt x="1362" y="231"/>
                </a:cubicBezTo>
                <a:cubicBezTo>
                  <a:pt x="1360" y="228"/>
                  <a:pt x="1360" y="228"/>
                  <a:pt x="1360" y="228"/>
                </a:cubicBezTo>
                <a:cubicBezTo>
                  <a:pt x="1358" y="228"/>
                  <a:pt x="1358" y="228"/>
                  <a:pt x="1358" y="228"/>
                </a:cubicBezTo>
                <a:cubicBezTo>
                  <a:pt x="1358" y="228"/>
                  <a:pt x="1358" y="228"/>
                  <a:pt x="1358" y="228"/>
                </a:cubicBezTo>
                <a:cubicBezTo>
                  <a:pt x="1356" y="228"/>
                  <a:pt x="1356" y="228"/>
                  <a:pt x="1356" y="228"/>
                </a:cubicBezTo>
                <a:cubicBezTo>
                  <a:pt x="1355" y="231"/>
                  <a:pt x="1355" y="231"/>
                  <a:pt x="1355" y="231"/>
                </a:cubicBezTo>
                <a:cubicBezTo>
                  <a:pt x="1357" y="235"/>
                  <a:pt x="1357" y="235"/>
                  <a:pt x="1357" y="235"/>
                </a:cubicBezTo>
                <a:cubicBezTo>
                  <a:pt x="1355" y="240"/>
                  <a:pt x="1355" y="240"/>
                  <a:pt x="1355" y="240"/>
                </a:cubicBezTo>
                <a:cubicBezTo>
                  <a:pt x="1356" y="236"/>
                  <a:pt x="1356" y="236"/>
                  <a:pt x="1356" y="236"/>
                </a:cubicBezTo>
                <a:cubicBezTo>
                  <a:pt x="1354" y="233"/>
                  <a:pt x="1354" y="233"/>
                  <a:pt x="1354" y="233"/>
                </a:cubicBezTo>
                <a:cubicBezTo>
                  <a:pt x="1354" y="231"/>
                  <a:pt x="1354" y="231"/>
                  <a:pt x="1354" y="231"/>
                </a:cubicBezTo>
                <a:cubicBezTo>
                  <a:pt x="1353" y="230"/>
                  <a:pt x="1353" y="230"/>
                  <a:pt x="1353" y="230"/>
                </a:cubicBezTo>
                <a:cubicBezTo>
                  <a:pt x="1353" y="228"/>
                  <a:pt x="1353" y="228"/>
                  <a:pt x="1353" y="228"/>
                </a:cubicBezTo>
                <a:cubicBezTo>
                  <a:pt x="1351" y="227"/>
                  <a:pt x="1351" y="227"/>
                  <a:pt x="1351" y="227"/>
                </a:cubicBezTo>
                <a:cubicBezTo>
                  <a:pt x="1347" y="230"/>
                  <a:pt x="1347" y="230"/>
                  <a:pt x="1347" y="230"/>
                </a:cubicBezTo>
                <a:cubicBezTo>
                  <a:pt x="1347" y="232"/>
                  <a:pt x="1347" y="232"/>
                  <a:pt x="1347" y="232"/>
                </a:cubicBezTo>
                <a:cubicBezTo>
                  <a:pt x="1347" y="233"/>
                  <a:pt x="1347" y="233"/>
                  <a:pt x="1347" y="233"/>
                </a:cubicBezTo>
                <a:cubicBezTo>
                  <a:pt x="1346" y="236"/>
                  <a:pt x="1346" y="236"/>
                  <a:pt x="1346" y="236"/>
                </a:cubicBezTo>
                <a:cubicBezTo>
                  <a:pt x="1344" y="236"/>
                  <a:pt x="1344" y="236"/>
                  <a:pt x="1344" y="236"/>
                </a:cubicBezTo>
                <a:cubicBezTo>
                  <a:pt x="1344" y="233"/>
                  <a:pt x="1344" y="233"/>
                  <a:pt x="1344" y="233"/>
                </a:cubicBezTo>
                <a:cubicBezTo>
                  <a:pt x="1343" y="233"/>
                  <a:pt x="1343" y="233"/>
                  <a:pt x="1343" y="233"/>
                </a:cubicBezTo>
                <a:cubicBezTo>
                  <a:pt x="1342" y="228"/>
                  <a:pt x="1342" y="228"/>
                  <a:pt x="1342" y="228"/>
                </a:cubicBezTo>
                <a:cubicBezTo>
                  <a:pt x="1341" y="227"/>
                  <a:pt x="1341" y="227"/>
                  <a:pt x="1341" y="227"/>
                </a:cubicBezTo>
                <a:cubicBezTo>
                  <a:pt x="1338" y="229"/>
                  <a:pt x="1338" y="229"/>
                  <a:pt x="1338" y="229"/>
                </a:cubicBezTo>
                <a:cubicBezTo>
                  <a:pt x="1339" y="234"/>
                  <a:pt x="1339" y="234"/>
                  <a:pt x="1339" y="234"/>
                </a:cubicBezTo>
                <a:cubicBezTo>
                  <a:pt x="1340" y="235"/>
                  <a:pt x="1340" y="235"/>
                  <a:pt x="1340" y="235"/>
                </a:cubicBezTo>
                <a:cubicBezTo>
                  <a:pt x="1340" y="239"/>
                  <a:pt x="1340" y="239"/>
                  <a:pt x="1340" y="239"/>
                </a:cubicBezTo>
                <a:cubicBezTo>
                  <a:pt x="1338" y="240"/>
                  <a:pt x="1338" y="240"/>
                  <a:pt x="1338" y="240"/>
                </a:cubicBezTo>
                <a:cubicBezTo>
                  <a:pt x="1337" y="240"/>
                  <a:pt x="1337" y="240"/>
                  <a:pt x="1337" y="240"/>
                </a:cubicBezTo>
                <a:cubicBezTo>
                  <a:pt x="1337" y="238"/>
                  <a:pt x="1337" y="238"/>
                  <a:pt x="1337" y="238"/>
                </a:cubicBezTo>
                <a:cubicBezTo>
                  <a:pt x="1335" y="239"/>
                  <a:pt x="1335" y="239"/>
                  <a:pt x="1335" y="239"/>
                </a:cubicBezTo>
                <a:cubicBezTo>
                  <a:pt x="1334" y="241"/>
                  <a:pt x="1334" y="241"/>
                  <a:pt x="1334" y="241"/>
                </a:cubicBezTo>
                <a:cubicBezTo>
                  <a:pt x="1333" y="242"/>
                  <a:pt x="1333" y="242"/>
                  <a:pt x="1333" y="242"/>
                </a:cubicBezTo>
                <a:cubicBezTo>
                  <a:pt x="1332" y="245"/>
                  <a:pt x="1332" y="245"/>
                  <a:pt x="1332" y="245"/>
                </a:cubicBezTo>
                <a:cubicBezTo>
                  <a:pt x="1331" y="242"/>
                  <a:pt x="1331" y="242"/>
                  <a:pt x="1331" y="242"/>
                </a:cubicBezTo>
                <a:cubicBezTo>
                  <a:pt x="1330" y="242"/>
                  <a:pt x="1330" y="242"/>
                  <a:pt x="1330" y="242"/>
                </a:cubicBezTo>
                <a:cubicBezTo>
                  <a:pt x="1330" y="240"/>
                  <a:pt x="1330" y="240"/>
                  <a:pt x="1330" y="240"/>
                </a:cubicBezTo>
                <a:cubicBezTo>
                  <a:pt x="1331" y="239"/>
                  <a:pt x="1331" y="239"/>
                  <a:pt x="1331" y="239"/>
                </a:cubicBezTo>
                <a:cubicBezTo>
                  <a:pt x="1331" y="237"/>
                  <a:pt x="1331" y="237"/>
                  <a:pt x="1331" y="237"/>
                </a:cubicBezTo>
                <a:cubicBezTo>
                  <a:pt x="1329" y="237"/>
                  <a:pt x="1329" y="237"/>
                  <a:pt x="1329" y="237"/>
                </a:cubicBezTo>
                <a:cubicBezTo>
                  <a:pt x="1330" y="236"/>
                  <a:pt x="1330" y="236"/>
                  <a:pt x="1330" y="236"/>
                </a:cubicBezTo>
                <a:cubicBezTo>
                  <a:pt x="1329" y="233"/>
                  <a:pt x="1329" y="233"/>
                  <a:pt x="1329" y="233"/>
                </a:cubicBezTo>
                <a:cubicBezTo>
                  <a:pt x="1330" y="234"/>
                  <a:pt x="1330" y="234"/>
                  <a:pt x="1330" y="234"/>
                </a:cubicBezTo>
                <a:cubicBezTo>
                  <a:pt x="1332" y="233"/>
                  <a:pt x="1332" y="233"/>
                  <a:pt x="1332" y="233"/>
                </a:cubicBezTo>
                <a:cubicBezTo>
                  <a:pt x="1332" y="232"/>
                  <a:pt x="1332" y="232"/>
                  <a:pt x="1332" y="232"/>
                </a:cubicBezTo>
                <a:cubicBezTo>
                  <a:pt x="1330" y="231"/>
                  <a:pt x="1330" y="231"/>
                  <a:pt x="1330" y="231"/>
                </a:cubicBezTo>
                <a:cubicBezTo>
                  <a:pt x="1331" y="229"/>
                  <a:pt x="1331" y="229"/>
                  <a:pt x="1331" y="229"/>
                </a:cubicBezTo>
                <a:cubicBezTo>
                  <a:pt x="1330" y="228"/>
                  <a:pt x="1330" y="228"/>
                  <a:pt x="1330" y="228"/>
                </a:cubicBezTo>
                <a:cubicBezTo>
                  <a:pt x="1329" y="229"/>
                  <a:pt x="1329" y="229"/>
                  <a:pt x="1329" y="229"/>
                </a:cubicBezTo>
                <a:cubicBezTo>
                  <a:pt x="1328" y="227"/>
                  <a:pt x="1328" y="227"/>
                  <a:pt x="1328" y="227"/>
                </a:cubicBezTo>
                <a:cubicBezTo>
                  <a:pt x="1325" y="226"/>
                  <a:pt x="1325" y="226"/>
                  <a:pt x="1325" y="226"/>
                </a:cubicBezTo>
                <a:cubicBezTo>
                  <a:pt x="1325" y="224"/>
                  <a:pt x="1325" y="224"/>
                  <a:pt x="1325" y="224"/>
                </a:cubicBezTo>
                <a:cubicBezTo>
                  <a:pt x="1324" y="222"/>
                  <a:pt x="1324" y="222"/>
                  <a:pt x="1324" y="222"/>
                </a:cubicBezTo>
                <a:cubicBezTo>
                  <a:pt x="1322" y="223"/>
                  <a:pt x="1322" y="223"/>
                  <a:pt x="1322" y="223"/>
                </a:cubicBezTo>
                <a:cubicBezTo>
                  <a:pt x="1320" y="222"/>
                  <a:pt x="1320" y="222"/>
                  <a:pt x="1320" y="222"/>
                </a:cubicBezTo>
                <a:cubicBezTo>
                  <a:pt x="1317" y="222"/>
                  <a:pt x="1317" y="222"/>
                  <a:pt x="1317" y="222"/>
                </a:cubicBezTo>
                <a:cubicBezTo>
                  <a:pt x="1317" y="223"/>
                  <a:pt x="1317" y="223"/>
                  <a:pt x="1317" y="223"/>
                </a:cubicBezTo>
                <a:cubicBezTo>
                  <a:pt x="1318" y="224"/>
                  <a:pt x="1318" y="224"/>
                  <a:pt x="1318" y="224"/>
                </a:cubicBezTo>
                <a:cubicBezTo>
                  <a:pt x="1319" y="224"/>
                  <a:pt x="1319" y="224"/>
                  <a:pt x="1319" y="224"/>
                </a:cubicBezTo>
                <a:cubicBezTo>
                  <a:pt x="1319" y="223"/>
                  <a:pt x="1319" y="223"/>
                  <a:pt x="1319" y="223"/>
                </a:cubicBezTo>
                <a:cubicBezTo>
                  <a:pt x="1321" y="223"/>
                  <a:pt x="1321" y="223"/>
                  <a:pt x="1321" y="223"/>
                </a:cubicBezTo>
                <a:cubicBezTo>
                  <a:pt x="1322" y="224"/>
                  <a:pt x="1322" y="224"/>
                  <a:pt x="1322" y="224"/>
                </a:cubicBezTo>
                <a:cubicBezTo>
                  <a:pt x="1323" y="225"/>
                  <a:pt x="1323" y="225"/>
                  <a:pt x="1323" y="225"/>
                </a:cubicBezTo>
                <a:cubicBezTo>
                  <a:pt x="1323" y="226"/>
                  <a:pt x="1323" y="226"/>
                  <a:pt x="1323" y="226"/>
                </a:cubicBezTo>
                <a:cubicBezTo>
                  <a:pt x="1321" y="225"/>
                  <a:pt x="1321" y="225"/>
                  <a:pt x="1321" y="225"/>
                </a:cubicBezTo>
                <a:cubicBezTo>
                  <a:pt x="1319" y="225"/>
                  <a:pt x="1319" y="225"/>
                  <a:pt x="1319" y="225"/>
                </a:cubicBezTo>
                <a:cubicBezTo>
                  <a:pt x="1319" y="226"/>
                  <a:pt x="1319" y="226"/>
                  <a:pt x="1319" y="226"/>
                </a:cubicBezTo>
                <a:cubicBezTo>
                  <a:pt x="1322" y="228"/>
                  <a:pt x="1322" y="228"/>
                  <a:pt x="1322" y="228"/>
                </a:cubicBezTo>
                <a:cubicBezTo>
                  <a:pt x="1324" y="230"/>
                  <a:pt x="1324" y="230"/>
                  <a:pt x="1324" y="230"/>
                </a:cubicBezTo>
                <a:cubicBezTo>
                  <a:pt x="1323" y="231"/>
                  <a:pt x="1323" y="231"/>
                  <a:pt x="1323" y="231"/>
                </a:cubicBezTo>
                <a:cubicBezTo>
                  <a:pt x="1323" y="231"/>
                  <a:pt x="1323" y="231"/>
                  <a:pt x="1323" y="231"/>
                </a:cubicBezTo>
                <a:cubicBezTo>
                  <a:pt x="1323" y="230"/>
                  <a:pt x="1323" y="230"/>
                  <a:pt x="1323" y="230"/>
                </a:cubicBezTo>
                <a:cubicBezTo>
                  <a:pt x="1320" y="229"/>
                  <a:pt x="1320" y="229"/>
                  <a:pt x="1320" y="229"/>
                </a:cubicBezTo>
                <a:cubicBezTo>
                  <a:pt x="1319" y="230"/>
                  <a:pt x="1319" y="230"/>
                  <a:pt x="1319" y="230"/>
                </a:cubicBezTo>
                <a:cubicBezTo>
                  <a:pt x="1318" y="230"/>
                  <a:pt x="1318" y="230"/>
                  <a:pt x="1318" y="230"/>
                </a:cubicBezTo>
                <a:cubicBezTo>
                  <a:pt x="1318" y="228"/>
                  <a:pt x="1318" y="228"/>
                  <a:pt x="1318" y="228"/>
                </a:cubicBezTo>
                <a:cubicBezTo>
                  <a:pt x="1317" y="226"/>
                  <a:pt x="1317" y="226"/>
                  <a:pt x="1317" y="226"/>
                </a:cubicBezTo>
                <a:cubicBezTo>
                  <a:pt x="1315" y="225"/>
                  <a:pt x="1315" y="225"/>
                  <a:pt x="1315" y="225"/>
                </a:cubicBezTo>
                <a:cubicBezTo>
                  <a:pt x="1313" y="226"/>
                  <a:pt x="1313" y="226"/>
                  <a:pt x="1313" y="226"/>
                </a:cubicBezTo>
                <a:cubicBezTo>
                  <a:pt x="1315" y="228"/>
                  <a:pt x="1315" y="228"/>
                  <a:pt x="1315" y="228"/>
                </a:cubicBezTo>
                <a:cubicBezTo>
                  <a:pt x="1314" y="229"/>
                  <a:pt x="1314" y="229"/>
                  <a:pt x="1314" y="229"/>
                </a:cubicBezTo>
                <a:cubicBezTo>
                  <a:pt x="1313" y="227"/>
                  <a:pt x="1313" y="227"/>
                  <a:pt x="1313" y="227"/>
                </a:cubicBezTo>
                <a:cubicBezTo>
                  <a:pt x="1312" y="227"/>
                  <a:pt x="1312" y="227"/>
                  <a:pt x="1312" y="227"/>
                </a:cubicBezTo>
                <a:cubicBezTo>
                  <a:pt x="1311" y="228"/>
                  <a:pt x="1311" y="228"/>
                  <a:pt x="1311" y="228"/>
                </a:cubicBezTo>
                <a:cubicBezTo>
                  <a:pt x="1312" y="230"/>
                  <a:pt x="1312" y="230"/>
                  <a:pt x="1312" y="230"/>
                </a:cubicBezTo>
                <a:cubicBezTo>
                  <a:pt x="1313" y="230"/>
                  <a:pt x="1313" y="230"/>
                  <a:pt x="1313" y="230"/>
                </a:cubicBezTo>
                <a:cubicBezTo>
                  <a:pt x="1314" y="231"/>
                  <a:pt x="1314" y="231"/>
                  <a:pt x="1314" y="231"/>
                </a:cubicBezTo>
                <a:cubicBezTo>
                  <a:pt x="1312" y="231"/>
                  <a:pt x="1312" y="231"/>
                  <a:pt x="1312" y="231"/>
                </a:cubicBezTo>
                <a:cubicBezTo>
                  <a:pt x="1311" y="231"/>
                  <a:pt x="1311" y="231"/>
                  <a:pt x="1311" y="231"/>
                </a:cubicBezTo>
                <a:cubicBezTo>
                  <a:pt x="1312" y="233"/>
                  <a:pt x="1312" y="233"/>
                  <a:pt x="1312" y="233"/>
                </a:cubicBezTo>
                <a:cubicBezTo>
                  <a:pt x="1314" y="234"/>
                  <a:pt x="1314" y="234"/>
                  <a:pt x="1314" y="234"/>
                </a:cubicBezTo>
                <a:cubicBezTo>
                  <a:pt x="1313" y="234"/>
                  <a:pt x="1313" y="234"/>
                  <a:pt x="1313" y="234"/>
                </a:cubicBezTo>
                <a:cubicBezTo>
                  <a:pt x="1312" y="234"/>
                  <a:pt x="1312" y="234"/>
                  <a:pt x="1312" y="234"/>
                </a:cubicBezTo>
                <a:cubicBezTo>
                  <a:pt x="1313" y="236"/>
                  <a:pt x="1313" y="236"/>
                  <a:pt x="1313" y="236"/>
                </a:cubicBezTo>
                <a:cubicBezTo>
                  <a:pt x="1312" y="236"/>
                  <a:pt x="1312" y="236"/>
                  <a:pt x="1312" y="236"/>
                </a:cubicBezTo>
                <a:cubicBezTo>
                  <a:pt x="1309" y="233"/>
                  <a:pt x="1309" y="233"/>
                  <a:pt x="1309" y="233"/>
                </a:cubicBezTo>
                <a:cubicBezTo>
                  <a:pt x="1309" y="233"/>
                  <a:pt x="1309" y="233"/>
                  <a:pt x="1309" y="233"/>
                </a:cubicBezTo>
                <a:cubicBezTo>
                  <a:pt x="1308" y="234"/>
                  <a:pt x="1308" y="234"/>
                  <a:pt x="1308" y="234"/>
                </a:cubicBezTo>
                <a:cubicBezTo>
                  <a:pt x="1309" y="236"/>
                  <a:pt x="1309" y="236"/>
                  <a:pt x="1309" y="236"/>
                </a:cubicBezTo>
                <a:cubicBezTo>
                  <a:pt x="1310" y="238"/>
                  <a:pt x="1310" y="238"/>
                  <a:pt x="1310" y="238"/>
                </a:cubicBezTo>
                <a:cubicBezTo>
                  <a:pt x="1309" y="238"/>
                  <a:pt x="1309" y="238"/>
                  <a:pt x="1309" y="238"/>
                </a:cubicBezTo>
                <a:cubicBezTo>
                  <a:pt x="1307" y="236"/>
                  <a:pt x="1307" y="236"/>
                  <a:pt x="1307" y="236"/>
                </a:cubicBezTo>
                <a:cubicBezTo>
                  <a:pt x="1305" y="235"/>
                  <a:pt x="1305" y="235"/>
                  <a:pt x="1305" y="235"/>
                </a:cubicBezTo>
                <a:cubicBezTo>
                  <a:pt x="1304" y="237"/>
                  <a:pt x="1304" y="237"/>
                  <a:pt x="1304" y="237"/>
                </a:cubicBezTo>
                <a:cubicBezTo>
                  <a:pt x="1307" y="238"/>
                  <a:pt x="1307" y="238"/>
                  <a:pt x="1307" y="238"/>
                </a:cubicBezTo>
                <a:cubicBezTo>
                  <a:pt x="1308" y="240"/>
                  <a:pt x="1308" y="240"/>
                  <a:pt x="1308" y="240"/>
                </a:cubicBezTo>
                <a:cubicBezTo>
                  <a:pt x="1311" y="240"/>
                  <a:pt x="1311" y="240"/>
                  <a:pt x="1311" y="240"/>
                </a:cubicBezTo>
                <a:cubicBezTo>
                  <a:pt x="1312" y="238"/>
                  <a:pt x="1312" y="238"/>
                  <a:pt x="1312" y="238"/>
                </a:cubicBezTo>
                <a:cubicBezTo>
                  <a:pt x="1314" y="238"/>
                  <a:pt x="1314" y="238"/>
                  <a:pt x="1314" y="238"/>
                </a:cubicBezTo>
                <a:cubicBezTo>
                  <a:pt x="1315" y="236"/>
                  <a:pt x="1315" y="236"/>
                  <a:pt x="1315" y="236"/>
                </a:cubicBezTo>
                <a:cubicBezTo>
                  <a:pt x="1316" y="237"/>
                  <a:pt x="1316" y="237"/>
                  <a:pt x="1316" y="237"/>
                </a:cubicBezTo>
                <a:cubicBezTo>
                  <a:pt x="1316" y="238"/>
                  <a:pt x="1316" y="238"/>
                  <a:pt x="1316" y="238"/>
                </a:cubicBezTo>
                <a:cubicBezTo>
                  <a:pt x="1317" y="238"/>
                  <a:pt x="1317" y="238"/>
                  <a:pt x="1317" y="238"/>
                </a:cubicBezTo>
                <a:cubicBezTo>
                  <a:pt x="1318" y="237"/>
                  <a:pt x="1318" y="237"/>
                  <a:pt x="1318" y="237"/>
                </a:cubicBezTo>
                <a:cubicBezTo>
                  <a:pt x="1319" y="239"/>
                  <a:pt x="1319" y="239"/>
                  <a:pt x="1319" y="239"/>
                </a:cubicBezTo>
                <a:cubicBezTo>
                  <a:pt x="1319" y="239"/>
                  <a:pt x="1319" y="239"/>
                  <a:pt x="1319" y="239"/>
                </a:cubicBezTo>
                <a:cubicBezTo>
                  <a:pt x="1321" y="238"/>
                  <a:pt x="1321" y="238"/>
                  <a:pt x="1321" y="238"/>
                </a:cubicBezTo>
                <a:cubicBezTo>
                  <a:pt x="1321" y="237"/>
                  <a:pt x="1321" y="237"/>
                  <a:pt x="1321" y="237"/>
                </a:cubicBezTo>
                <a:cubicBezTo>
                  <a:pt x="1322" y="239"/>
                  <a:pt x="1322" y="239"/>
                  <a:pt x="1322" y="239"/>
                </a:cubicBezTo>
                <a:cubicBezTo>
                  <a:pt x="1322" y="239"/>
                  <a:pt x="1322" y="239"/>
                  <a:pt x="1322" y="239"/>
                </a:cubicBezTo>
                <a:cubicBezTo>
                  <a:pt x="1324" y="237"/>
                  <a:pt x="1324" y="237"/>
                  <a:pt x="1324" y="237"/>
                </a:cubicBezTo>
                <a:cubicBezTo>
                  <a:pt x="1324" y="238"/>
                  <a:pt x="1324" y="238"/>
                  <a:pt x="1324" y="238"/>
                </a:cubicBezTo>
                <a:cubicBezTo>
                  <a:pt x="1324" y="240"/>
                  <a:pt x="1324" y="240"/>
                  <a:pt x="1324" y="240"/>
                </a:cubicBezTo>
                <a:cubicBezTo>
                  <a:pt x="1324" y="240"/>
                  <a:pt x="1324" y="240"/>
                  <a:pt x="1324" y="240"/>
                </a:cubicBezTo>
                <a:cubicBezTo>
                  <a:pt x="1326" y="239"/>
                  <a:pt x="1326" y="239"/>
                  <a:pt x="1326" y="239"/>
                </a:cubicBezTo>
                <a:cubicBezTo>
                  <a:pt x="1328" y="240"/>
                  <a:pt x="1328" y="240"/>
                  <a:pt x="1328" y="240"/>
                </a:cubicBezTo>
                <a:cubicBezTo>
                  <a:pt x="1327" y="241"/>
                  <a:pt x="1327" y="241"/>
                  <a:pt x="1327" y="241"/>
                </a:cubicBezTo>
                <a:cubicBezTo>
                  <a:pt x="1326" y="241"/>
                  <a:pt x="1326" y="241"/>
                  <a:pt x="1326" y="241"/>
                </a:cubicBezTo>
                <a:cubicBezTo>
                  <a:pt x="1324" y="242"/>
                  <a:pt x="1324" y="242"/>
                  <a:pt x="1324" y="242"/>
                </a:cubicBezTo>
                <a:cubicBezTo>
                  <a:pt x="1323" y="242"/>
                  <a:pt x="1323" y="242"/>
                  <a:pt x="1323" y="242"/>
                </a:cubicBezTo>
                <a:cubicBezTo>
                  <a:pt x="1320" y="243"/>
                  <a:pt x="1320" y="243"/>
                  <a:pt x="1320" y="243"/>
                </a:cubicBezTo>
                <a:cubicBezTo>
                  <a:pt x="1320" y="244"/>
                  <a:pt x="1320" y="244"/>
                  <a:pt x="1320" y="244"/>
                </a:cubicBezTo>
                <a:cubicBezTo>
                  <a:pt x="1323" y="245"/>
                  <a:pt x="1323" y="245"/>
                  <a:pt x="1323" y="245"/>
                </a:cubicBezTo>
                <a:cubicBezTo>
                  <a:pt x="1325" y="245"/>
                  <a:pt x="1325" y="245"/>
                  <a:pt x="1325" y="245"/>
                </a:cubicBezTo>
                <a:cubicBezTo>
                  <a:pt x="1326" y="243"/>
                  <a:pt x="1326" y="243"/>
                  <a:pt x="1326" y="243"/>
                </a:cubicBezTo>
                <a:cubicBezTo>
                  <a:pt x="1327" y="243"/>
                  <a:pt x="1327" y="243"/>
                  <a:pt x="1327" y="243"/>
                </a:cubicBezTo>
                <a:cubicBezTo>
                  <a:pt x="1327" y="245"/>
                  <a:pt x="1327" y="245"/>
                  <a:pt x="1327" y="245"/>
                </a:cubicBezTo>
                <a:cubicBezTo>
                  <a:pt x="1326" y="246"/>
                  <a:pt x="1326" y="246"/>
                  <a:pt x="1326" y="246"/>
                </a:cubicBezTo>
                <a:cubicBezTo>
                  <a:pt x="1322" y="247"/>
                  <a:pt x="1322" y="247"/>
                  <a:pt x="1322" y="247"/>
                </a:cubicBezTo>
                <a:cubicBezTo>
                  <a:pt x="1321" y="246"/>
                  <a:pt x="1321" y="246"/>
                  <a:pt x="1321" y="246"/>
                </a:cubicBezTo>
                <a:cubicBezTo>
                  <a:pt x="1319" y="248"/>
                  <a:pt x="1319" y="248"/>
                  <a:pt x="1319" y="248"/>
                </a:cubicBezTo>
                <a:cubicBezTo>
                  <a:pt x="1318" y="247"/>
                  <a:pt x="1318" y="247"/>
                  <a:pt x="1318" y="247"/>
                </a:cubicBezTo>
                <a:cubicBezTo>
                  <a:pt x="1318" y="246"/>
                  <a:pt x="1318" y="246"/>
                  <a:pt x="1318" y="246"/>
                </a:cubicBezTo>
                <a:cubicBezTo>
                  <a:pt x="1318" y="245"/>
                  <a:pt x="1318" y="245"/>
                  <a:pt x="1318" y="245"/>
                </a:cubicBezTo>
                <a:cubicBezTo>
                  <a:pt x="1317" y="245"/>
                  <a:pt x="1317" y="245"/>
                  <a:pt x="1317" y="245"/>
                </a:cubicBezTo>
                <a:cubicBezTo>
                  <a:pt x="1317" y="245"/>
                  <a:pt x="1317" y="245"/>
                  <a:pt x="1317" y="245"/>
                </a:cubicBezTo>
                <a:cubicBezTo>
                  <a:pt x="1317" y="246"/>
                  <a:pt x="1317" y="246"/>
                  <a:pt x="1317" y="246"/>
                </a:cubicBezTo>
                <a:cubicBezTo>
                  <a:pt x="1315" y="247"/>
                  <a:pt x="1315" y="247"/>
                  <a:pt x="1315" y="247"/>
                </a:cubicBezTo>
                <a:cubicBezTo>
                  <a:pt x="1314" y="247"/>
                  <a:pt x="1314" y="247"/>
                  <a:pt x="1314" y="247"/>
                </a:cubicBezTo>
                <a:cubicBezTo>
                  <a:pt x="1312" y="247"/>
                  <a:pt x="1312" y="247"/>
                  <a:pt x="1312" y="247"/>
                </a:cubicBezTo>
                <a:cubicBezTo>
                  <a:pt x="1311" y="248"/>
                  <a:pt x="1311" y="248"/>
                  <a:pt x="1311" y="248"/>
                </a:cubicBezTo>
                <a:cubicBezTo>
                  <a:pt x="1309" y="247"/>
                  <a:pt x="1309" y="247"/>
                  <a:pt x="1309" y="247"/>
                </a:cubicBezTo>
                <a:cubicBezTo>
                  <a:pt x="1307" y="248"/>
                  <a:pt x="1307" y="248"/>
                  <a:pt x="1307" y="248"/>
                </a:cubicBezTo>
                <a:cubicBezTo>
                  <a:pt x="1306" y="247"/>
                  <a:pt x="1306" y="247"/>
                  <a:pt x="1306" y="247"/>
                </a:cubicBezTo>
                <a:cubicBezTo>
                  <a:pt x="1308" y="250"/>
                  <a:pt x="1308" y="250"/>
                  <a:pt x="1308" y="250"/>
                </a:cubicBezTo>
                <a:cubicBezTo>
                  <a:pt x="1308" y="251"/>
                  <a:pt x="1308" y="251"/>
                  <a:pt x="1308" y="251"/>
                </a:cubicBezTo>
                <a:cubicBezTo>
                  <a:pt x="1311" y="252"/>
                  <a:pt x="1311" y="252"/>
                  <a:pt x="1311" y="252"/>
                </a:cubicBezTo>
                <a:cubicBezTo>
                  <a:pt x="1311" y="251"/>
                  <a:pt x="1311" y="251"/>
                  <a:pt x="1311" y="251"/>
                </a:cubicBezTo>
                <a:cubicBezTo>
                  <a:pt x="1314" y="252"/>
                  <a:pt x="1314" y="252"/>
                  <a:pt x="1314" y="252"/>
                </a:cubicBezTo>
                <a:cubicBezTo>
                  <a:pt x="1318" y="252"/>
                  <a:pt x="1318" y="252"/>
                  <a:pt x="1318" y="252"/>
                </a:cubicBezTo>
                <a:cubicBezTo>
                  <a:pt x="1320" y="252"/>
                  <a:pt x="1320" y="252"/>
                  <a:pt x="1320" y="252"/>
                </a:cubicBezTo>
                <a:cubicBezTo>
                  <a:pt x="1320" y="253"/>
                  <a:pt x="1320" y="253"/>
                  <a:pt x="1320" y="253"/>
                </a:cubicBezTo>
                <a:cubicBezTo>
                  <a:pt x="1319" y="253"/>
                  <a:pt x="1319" y="253"/>
                  <a:pt x="1319" y="253"/>
                </a:cubicBezTo>
                <a:cubicBezTo>
                  <a:pt x="1319" y="255"/>
                  <a:pt x="1319" y="255"/>
                  <a:pt x="1319" y="255"/>
                </a:cubicBezTo>
                <a:cubicBezTo>
                  <a:pt x="1321" y="256"/>
                  <a:pt x="1321" y="256"/>
                  <a:pt x="1321" y="256"/>
                </a:cubicBezTo>
                <a:cubicBezTo>
                  <a:pt x="1321" y="257"/>
                  <a:pt x="1321" y="257"/>
                  <a:pt x="1321" y="257"/>
                </a:cubicBezTo>
                <a:cubicBezTo>
                  <a:pt x="1322" y="257"/>
                  <a:pt x="1322" y="257"/>
                  <a:pt x="1322" y="257"/>
                </a:cubicBezTo>
                <a:cubicBezTo>
                  <a:pt x="1325" y="255"/>
                  <a:pt x="1325" y="255"/>
                  <a:pt x="1325" y="255"/>
                </a:cubicBezTo>
                <a:cubicBezTo>
                  <a:pt x="1324" y="256"/>
                  <a:pt x="1324" y="256"/>
                  <a:pt x="1324" y="256"/>
                </a:cubicBezTo>
                <a:cubicBezTo>
                  <a:pt x="1323" y="258"/>
                  <a:pt x="1323" y="258"/>
                  <a:pt x="1323" y="258"/>
                </a:cubicBezTo>
                <a:cubicBezTo>
                  <a:pt x="1322" y="259"/>
                  <a:pt x="1322" y="259"/>
                  <a:pt x="1322" y="259"/>
                </a:cubicBezTo>
                <a:cubicBezTo>
                  <a:pt x="1323" y="260"/>
                  <a:pt x="1323" y="260"/>
                  <a:pt x="1323" y="260"/>
                </a:cubicBezTo>
                <a:cubicBezTo>
                  <a:pt x="1326" y="258"/>
                  <a:pt x="1326" y="258"/>
                  <a:pt x="1326" y="258"/>
                </a:cubicBezTo>
                <a:cubicBezTo>
                  <a:pt x="1328" y="259"/>
                  <a:pt x="1328" y="259"/>
                  <a:pt x="1328" y="259"/>
                </a:cubicBezTo>
                <a:cubicBezTo>
                  <a:pt x="1329" y="260"/>
                  <a:pt x="1329" y="260"/>
                  <a:pt x="1329" y="260"/>
                </a:cubicBezTo>
                <a:cubicBezTo>
                  <a:pt x="1327" y="259"/>
                  <a:pt x="1327" y="259"/>
                  <a:pt x="1327" y="259"/>
                </a:cubicBezTo>
                <a:cubicBezTo>
                  <a:pt x="1325" y="260"/>
                  <a:pt x="1325" y="260"/>
                  <a:pt x="1325" y="260"/>
                </a:cubicBezTo>
                <a:cubicBezTo>
                  <a:pt x="1324" y="261"/>
                  <a:pt x="1324" y="261"/>
                  <a:pt x="1324" y="261"/>
                </a:cubicBezTo>
                <a:cubicBezTo>
                  <a:pt x="1322" y="261"/>
                  <a:pt x="1322" y="261"/>
                  <a:pt x="1322" y="261"/>
                </a:cubicBezTo>
                <a:cubicBezTo>
                  <a:pt x="1322" y="263"/>
                  <a:pt x="1322" y="263"/>
                  <a:pt x="1322" y="263"/>
                </a:cubicBezTo>
                <a:cubicBezTo>
                  <a:pt x="1321" y="264"/>
                  <a:pt x="1321" y="264"/>
                  <a:pt x="1321" y="264"/>
                </a:cubicBezTo>
                <a:cubicBezTo>
                  <a:pt x="1320" y="263"/>
                  <a:pt x="1320" y="263"/>
                  <a:pt x="1320" y="263"/>
                </a:cubicBezTo>
                <a:cubicBezTo>
                  <a:pt x="1318" y="264"/>
                  <a:pt x="1318" y="264"/>
                  <a:pt x="1318" y="264"/>
                </a:cubicBezTo>
                <a:cubicBezTo>
                  <a:pt x="1318" y="263"/>
                  <a:pt x="1318" y="263"/>
                  <a:pt x="1318" y="263"/>
                </a:cubicBezTo>
                <a:cubicBezTo>
                  <a:pt x="1316" y="262"/>
                  <a:pt x="1316" y="262"/>
                  <a:pt x="1316" y="262"/>
                </a:cubicBezTo>
                <a:cubicBezTo>
                  <a:pt x="1316" y="263"/>
                  <a:pt x="1316" y="263"/>
                  <a:pt x="1316" y="263"/>
                </a:cubicBezTo>
                <a:cubicBezTo>
                  <a:pt x="1315" y="263"/>
                  <a:pt x="1315" y="263"/>
                  <a:pt x="1315" y="263"/>
                </a:cubicBezTo>
                <a:cubicBezTo>
                  <a:pt x="1316" y="265"/>
                  <a:pt x="1316" y="265"/>
                  <a:pt x="1316" y="265"/>
                </a:cubicBezTo>
                <a:cubicBezTo>
                  <a:pt x="1317" y="265"/>
                  <a:pt x="1317" y="265"/>
                  <a:pt x="1317" y="265"/>
                </a:cubicBezTo>
                <a:cubicBezTo>
                  <a:pt x="1316" y="266"/>
                  <a:pt x="1316" y="266"/>
                  <a:pt x="1316" y="266"/>
                </a:cubicBezTo>
                <a:cubicBezTo>
                  <a:pt x="1316" y="269"/>
                  <a:pt x="1316" y="269"/>
                  <a:pt x="1316" y="269"/>
                </a:cubicBezTo>
                <a:cubicBezTo>
                  <a:pt x="1318" y="269"/>
                  <a:pt x="1318" y="269"/>
                  <a:pt x="1318" y="269"/>
                </a:cubicBezTo>
                <a:cubicBezTo>
                  <a:pt x="1319" y="269"/>
                  <a:pt x="1319" y="269"/>
                  <a:pt x="1319" y="269"/>
                </a:cubicBezTo>
                <a:cubicBezTo>
                  <a:pt x="1320" y="269"/>
                  <a:pt x="1320" y="269"/>
                  <a:pt x="1320" y="269"/>
                </a:cubicBezTo>
                <a:cubicBezTo>
                  <a:pt x="1324" y="270"/>
                  <a:pt x="1324" y="270"/>
                  <a:pt x="1324" y="270"/>
                </a:cubicBezTo>
                <a:cubicBezTo>
                  <a:pt x="1326" y="268"/>
                  <a:pt x="1326" y="268"/>
                  <a:pt x="1326" y="268"/>
                </a:cubicBezTo>
                <a:cubicBezTo>
                  <a:pt x="1328" y="269"/>
                  <a:pt x="1328" y="269"/>
                  <a:pt x="1328" y="269"/>
                </a:cubicBezTo>
                <a:cubicBezTo>
                  <a:pt x="1330" y="268"/>
                  <a:pt x="1330" y="268"/>
                  <a:pt x="1330" y="268"/>
                </a:cubicBezTo>
                <a:cubicBezTo>
                  <a:pt x="1330" y="269"/>
                  <a:pt x="1330" y="269"/>
                  <a:pt x="1330" y="269"/>
                </a:cubicBezTo>
                <a:cubicBezTo>
                  <a:pt x="1331" y="270"/>
                  <a:pt x="1331" y="270"/>
                  <a:pt x="1331" y="270"/>
                </a:cubicBezTo>
                <a:cubicBezTo>
                  <a:pt x="1333" y="269"/>
                  <a:pt x="1333" y="269"/>
                  <a:pt x="1333" y="269"/>
                </a:cubicBezTo>
                <a:cubicBezTo>
                  <a:pt x="1333" y="271"/>
                  <a:pt x="1333" y="271"/>
                  <a:pt x="1333" y="271"/>
                </a:cubicBezTo>
                <a:lnTo>
                  <a:pt x="1335" y="273"/>
                </a:lnTo>
                <a:close/>
                <a:moveTo>
                  <a:pt x="1322" y="162"/>
                </a:moveTo>
                <a:cubicBezTo>
                  <a:pt x="1323" y="162"/>
                  <a:pt x="1323" y="162"/>
                  <a:pt x="1323" y="162"/>
                </a:cubicBezTo>
                <a:cubicBezTo>
                  <a:pt x="1324" y="162"/>
                  <a:pt x="1324" y="162"/>
                  <a:pt x="1324" y="162"/>
                </a:cubicBezTo>
                <a:cubicBezTo>
                  <a:pt x="1323" y="161"/>
                  <a:pt x="1323" y="161"/>
                  <a:pt x="1323" y="161"/>
                </a:cubicBezTo>
                <a:cubicBezTo>
                  <a:pt x="1322" y="161"/>
                  <a:pt x="1322" y="161"/>
                  <a:pt x="1322" y="161"/>
                </a:cubicBezTo>
                <a:lnTo>
                  <a:pt x="1322" y="162"/>
                </a:lnTo>
                <a:close/>
                <a:moveTo>
                  <a:pt x="1202" y="227"/>
                </a:moveTo>
                <a:cubicBezTo>
                  <a:pt x="1201" y="228"/>
                  <a:pt x="1201" y="228"/>
                  <a:pt x="1201" y="228"/>
                </a:cubicBezTo>
                <a:cubicBezTo>
                  <a:pt x="1201" y="229"/>
                  <a:pt x="1201" y="229"/>
                  <a:pt x="1201" y="229"/>
                </a:cubicBezTo>
                <a:cubicBezTo>
                  <a:pt x="1202" y="229"/>
                  <a:pt x="1202" y="229"/>
                  <a:pt x="1202" y="229"/>
                </a:cubicBezTo>
                <a:cubicBezTo>
                  <a:pt x="1202" y="229"/>
                  <a:pt x="1202" y="229"/>
                  <a:pt x="1202" y="229"/>
                </a:cubicBezTo>
                <a:cubicBezTo>
                  <a:pt x="1202" y="228"/>
                  <a:pt x="1202" y="228"/>
                  <a:pt x="1202" y="228"/>
                </a:cubicBezTo>
                <a:lnTo>
                  <a:pt x="1202" y="227"/>
                </a:lnTo>
                <a:close/>
                <a:moveTo>
                  <a:pt x="1180" y="231"/>
                </a:moveTo>
                <a:cubicBezTo>
                  <a:pt x="1180" y="232"/>
                  <a:pt x="1180" y="232"/>
                  <a:pt x="1180" y="232"/>
                </a:cubicBezTo>
                <a:cubicBezTo>
                  <a:pt x="1181" y="231"/>
                  <a:pt x="1181" y="231"/>
                  <a:pt x="1181" y="231"/>
                </a:cubicBezTo>
                <a:cubicBezTo>
                  <a:pt x="1180" y="231"/>
                  <a:pt x="1180" y="231"/>
                  <a:pt x="1180" y="231"/>
                </a:cubicBezTo>
                <a:close/>
                <a:moveTo>
                  <a:pt x="1334" y="100"/>
                </a:moveTo>
                <a:cubicBezTo>
                  <a:pt x="1335" y="101"/>
                  <a:pt x="1335" y="101"/>
                  <a:pt x="1335" y="101"/>
                </a:cubicBezTo>
                <a:cubicBezTo>
                  <a:pt x="1337" y="102"/>
                  <a:pt x="1337" y="102"/>
                  <a:pt x="1337" y="102"/>
                </a:cubicBezTo>
                <a:cubicBezTo>
                  <a:pt x="1339" y="102"/>
                  <a:pt x="1339" y="102"/>
                  <a:pt x="1339" y="102"/>
                </a:cubicBezTo>
                <a:cubicBezTo>
                  <a:pt x="1340" y="103"/>
                  <a:pt x="1340" y="103"/>
                  <a:pt x="1340" y="103"/>
                </a:cubicBezTo>
                <a:cubicBezTo>
                  <a:pt x="1340" y="102"/>
                  <a:pt x="1340" y="102"/>
                  <a:pt x="1340" y="102"/>
                </a:cubicBezTo>
                <a:cubicBezTo>
                  <a:pt x="1339" y="100"/>
                  <a:pt x="1339" y="100"/>
                  <a:pt x="1339" y="100"/>
                </a:cubicBezTo>
                <a:cubicBezTo>
                  <a:pt x="1334" y="98"/>
                  <a:pt x="1334" y="98"/>
                  <a:pt x="1334" y="98"/>
                </a:cubicBezTo>
                <a:cubicBezTo>
                  <a:pt x="1333" y="95"/>
                  <a:pt x="1333" y="95"/>
                  <a:pt x="1333" y="95"/>
                </a:cubicBezTo>
                <a:cubicBezTo>
                  <a:pt x="1332" y="95"/>
                  <a:pt x="1332" y="95"/>
                  <a:pt x="1332" y="95"/>
                </a:cubicBezTo>
                <a:cubicBezTo>
                  <a:pt x="1330" y="95"/>
                  <a:pt x="1330" y="95"/>
                  <a:pt x="1330" y="95"/>
                </a:cubicBezTo>
                <a:cubicBezTo>
                  <a:pt x="1328" y="93"/>
                  <a:pt x="1328" y="93"/>
                  <a:pt x="1328" y="93"/>
                </a:cubicBezTo>
                <a:cubicBezTo>
                  <a:pt x="1326" y="93"/>
                  <a:pt x="1326" y="93"/>
                  <a:pt x="1326" y="93"/>
                </a:cubicBezTo>
                <a:cubicBezTo>
                  <a:pt x="1325" y="93"/>
                  <a:pt x="1325" y="93"/>
                  <a:pt x="1325" y="93"/>
                </a:cubicBezTo>
                <a:cubicBezTo>
                  <a:pt x="1323" y="92"/>
                  <a:pt x="1323" y="92"/>
                  <a:pt x="1323" y="92"/>
                </a:cubicBezTo>
                <a:cubicBezTo>
                  <a:pt x="1322" y="93"/>
                  <a:pt x="1322" y="93"/>
                  <a:pt x="1322" y="93"/>
                </a:cubicBezTo>
                <a:cubicBezTo>
                  <a:pt x="1322" y="94"/>
                  <a:pt x="1322" y="94"/>
                  <a:pt x="1322" y="94"/>
                </a:cubicBezTo>
                <a:cubicBezTo>
                  <a:pt x="1323" y="95"/>
                  <a:pt x="1323" y="95"/>
                  <a:pt x="1323" y="95"/>
                </a:cubicBezTo>
                <a:cubicBezTo>
                  <a:pt x="1322" y="97"/>
                  <a:pt x="1322" y="97"/>
                  <a:pt x="1322" y="97"/>
                </a:cubicBezTo>
                <a:cubicBezTo>
                  <a:pt x="1324" y="99"/>
                  <a:pt x="1324" y="99"/>
                  <a:pt x="1324" y="99"/>
                </a:cubicBezTo>
                <a:cubicBezTo>
                  <a:pt x="1325" y="101"/>
                  <a:pt x="1325" y="101"/>
                  <a:pt x="1325" y="101"/>
                </a:cubicBezTo>
                <a:cubicBezTo>
                  <a:pt x="1327" y="102"/>
                  <a:pt x="1327" y="102"/>
                  <a:pt x="1327" y="102"/>
                </a:cubicBezTo>
                <a:cubicBezTo>
                  <a:pt x="1330" y="104"/>
                  <a:pt x="1330" y="104"/>
                  <a:pt x="1330" y="104"/>
                </a:cubicBezTo>
                <a:cubicBezTo>
                  <a:pt x="1331" y="106"/>
                  <a:pt x="1331" y="106"/>
                  <a:pt x="1331" y="106"/>
                </a:cubicBezTo>
                <a:cubicBezTo>
                  <a:pt x="1333" y="107"/>
                  <a:pt x="1333" y="107"/>
                  <a:pt x="1333" y="107"/>
                </a:cubicBezTo>
                <a:cubicBezTo>
                  <a:pt x="1334" y="107"/>
                  <a:pt x="1334" y="107"/>
                  <a:pt x="1334" y="107"/>
                </a:cubicBezTo>
                <a:cubicBezTo>
                  <a:pt x="1335" y="108"/>
                  <a:pt x="1335" y="108"/>
                  <a:pt x="1335" y="108"/>
                </a:cubicBezTo>
                <a:cubicBezTo>
                  <a:pt x="1337" y="109"/>
                  <a:pt x="1337" y="109"/>
                  <a:pt x="1337" y="109"/>
                </a:cubicBezTo>
                <a:cubicBezTo>
                  <a:pt x="1337" y="108"/>
                  <a:pt x="1337" y="108"/>
                  <a:pt x="1337" y="108"/>
                </a:cubicBezTo>
                <a:cubicBezTo>
                  <a:pt x="1337" y="107"/>
                  <a:pt x="1337" y="107"/>
                  <a:pt x="1337" y="107"/>
                </a:cubicBezTo>
                <a:cubicBezTo>
                  <a:pt x="1338" y="106"/>
                  <a:pt x="1338" y="106"/>
                  <a:pt x="1338" y="106"/>
                </a:cubicBezTo>
                <a:cubicBezTo>
                  <a:pt x="1337" y="104"/>
                  <a:pt x="1337" y="104"/>
                  <a:pt x="1337" y="104"/>
                </a:cubicBezTo>
                <a:cubicBezTo>
                  <a:pt x="1335" y="103"/>
                  <a:pt x="1335" y="103"/>
                  <a:pt x="1335" y="103"/>
                </a:cubicBezTo>
                <a:cubicBezTo>
                  <a:pt x="1334" y="103"/>
                  <a:pt x="1334" y="103"/>
                  <a:pt x="1334" y="103"/>
                </a:cubicBezTo>
                <a:cubicBezTo>
                  <a:pt x="1333" y="102"/>
                  <a:pt x="1333" y="102"/>
                  <a:pt x="1333" y="102"/>
                </a:cubicBezTo>
                <a:cubicBezTo>
                  <a:pt x="1333" y="101"/>
                  <a:pt x="1333" y="101"/>
                  <a:pt x="1333" y="101"/>
                </a:cubicBezTo>
                <a:lnTo>
                  <a:pt x="1334" y="100"/>
                </a:lnTo>
                <a:close/>
                <a:moveTo>
                  <a:pt x="1197" y="225"/>
                </a:moveTo>
                <a:cubicBezTo>
                  <a:pt x="1196" y="224"/>
                  <a:pt x="1196" y="224"/>
                  <a:pt x="1196" y="224"/>
                </a:cubicBezTo>
                <a:cubicBezTo>
                  <a:pt x="1195" y="224"/>
                  <a:pt x="1195" y="224"/>
                  <a:pt x="1195" y="224"/>
                </a:cubicBezTo>
                <a:cubicBezTo>
                  <a:pt x="1194" y="226"/>
                  <a:pt x="1194" y="226"/>
                  <a:pt x="1194" y="226"/>
                </a:cubicBezTo>
                <a:cubicBezTo>
                  <a:pt x="1194" y="227"/>
                  <a:pt x="1194" y="227"/>
                  <a:pt x="1194" y="227"/>
                </a:cubicBezTo>
                <a:cubicBezTo>
                  <a:pt x="1193" y="228"/>
                  <a:pt x="1193" y="228"/>
                  <a:pt x="1193" y="228"/>
                </a:cubicBezTo>
                <a:cubicBezTo>
                  <a:pt x="1195" y="229"/>
                  <a:pt x="1195" y="229"/>
                  <a:pt x="1195" y="229"/>
                </a:cubicBezTo>
                <a:cubicBezTo>
                  <a:pt x="1195" y="230"/>
                  <a:pt x="1195" y="230"/>
                  <a:pt x="1195" y="230"/>
                </a:cubicBezTo>
                <a:cubicBezTo>
                  <a:pt x="1196" y="230"/>
                  <a:pt x="1196" y="230"/>
                  <a:pt x="1196" y="230"/>
                </a:cubicBezTo>
                <a:cubicBezTo>
                  <a:pt x="1197" y="229"/>
                  <a:pt x="1197" y="229"/>
                  <a:pt x="1197" y="229"/>
                </a:cubicBezTo>
                <a:cubicBezTo>
                  <a:pt x="1199" y="229"/>
                  <a:pt x="1199" y="229"/>
                  <a:pt x="1199" y="229"/>
                </a:cubicBezTo>
                <a:cubicBezTo>
                  <a:pt x="1199" y="228"/>
                  <a:pt x="1199" y="228"/>
                  <a:pt x="1199" y="228"/>
                </a:cubicBezTo>
                <a:cubicBezTo>
                  <a:pt x="1198" y="226"/>
                  <a:pt x="1198" y="226"/>
                  <a:pt x="1198" y="226"/>
                </a:cubicBezTo>
                <a:lnTo>
                  <a:pt x="1197" y="225"/>
                </a:lnTo>
                <a:close/>
                <a:moveTo>
                  <a:pt x="1170" y="243"/>
                </a:moveTo>
                <a:cubicBezTo>
                  <a:pt x="1169" y="242"/>
                  <a:pt x="1169" y="242"/>
                  <a:pt x="1169" y="242"/>
                </a:cubicBezTo>
                <a:cubicBezTo>
                  <a:pt x="1169" y="240"/>
                  <a:pt x="1169" y="240"/>
                  <a:pt x="1169" y="240"/>
                </a:cubicBezTo>
                <a:cubicBezTo>
                  <a:pt x="1168" y="239"/>
                  <a:pt x="1168" y="239"/>
                  <a:pt x="1168" y="239"/>
                </a:cubicBezTo>
                <a:cubicBezTo>
                  <a:pt x="1167" y="240"/>
                  <a:pt x="1167" y="240"/>
                  <a:pt x="1167" y="240"/>
                </a:cubicBezTo>
                <a:cubicBezTo>
                  <a:pt x="1168" y="241"/>
                  <a:pt x="1168" y="241"/>
                  <a:pt x="1168" y="241"/>
                </a:cubicBezTo>
                <a:cubicBezTo>
                  <a:pt x="1169" y="243"/>
                  <a:pt x="1169" y="243"/>
                  <a:pt x="1169" y="243"/>
                </a:cubicBezTo>
                <a:cubicBezTo>
                  <a:pt x="1168" y="245"/>
                  <a:pt x="1168" y="245"/>
                  <a:pt x="1168" y="245"/>
                </a:cubicBezTo>
                <a:cubicBezTo>
                  <a:pt x="1169" y="247"/>
                  <a:pt x="1169" y="247"/>
                  <a:pt x="1169" y="247"/>
                </a:cubicBezTo>
                <a:cubicBezTo>
                  <a:pt x="1170" y="247"/>
                  <a:pt x="1170" y="247"/>
                  <a:pt x="1170" y="247"/>
                </a:cubicBezTo>
                <a:cubicBezTo>
                  <a:pt x="1170" y="245"/>
                  <a:pt x="1170" y="245"/>
                  <a:pt x="1170" y="245"/>
                </a:cubicBezTo>
                <a:lnTo>
                  <a:pt x="1170" y="243"/>
                </a:lnTo>
                <a:close/>
                <a:moveTo>
                  <a:pt x="335" y="399"/>
                </a:moveTo>
                <a:cubicBezTo>
                  <a:pt x="333" y="398"/>
                  <a:pt x="333" y="398"/>
                  <a:pt x="333" y="398"/>
                </a:cubicBezTo>
                <a:cubicBezTo>
                  <a:pt x="333" y="398"/>
                  <a:pt x="333" y="398"/>
                  <a:pt x="333" y="398"/>
                </a:cubicBezTo>
                <a:cubicBezTo>
                  <a:pt x="332" y="399"/>
                  <a:pt x="332" y="399"/>
                  <a:pt x="332" y="399"/>
                </a:cubicBezTo>
                <a:cubicBezTo>
                  <a:pt x="331" y="400"/>
                  <a:pt x="331" y="400"/>
                  <a:pt x="331" y="400"/>
                </a:cubicBezTo>
                <a:cubicBezTo>
                  <a:pt x="333" y="400"/>
                  <a:pt x="333" y="400"/>
                  <a:pt x="333" y="400"/>
                </a:cubicBezTo>
                <a:lnTo>
                  <a:pt x="335" y="399"/>
                </a:lnTo>
                <a:close/>
                <a:moveTo>
                  <a:pt x="151" y="217"/>
                </a:moveTo>
                <a:cubicBezTo>
                  <a:pt x="151" y="216"/>
                  <a:pt x="151" y="216"/>
                  <a:pt x="151" y="216"/>
                </a:cubicBezTo>
                <a:cubicBezTo>
                  <a:pt x="152" y="215"/>
                  <a:pt x="152" y="215"/>
                  <a:pt x="152" y="215"/>
                </a:cubicBezTo>
                <a:cubicBezTo>
                  <a:pt x="152" y="213"/>
                  <a:pt x="152" y="213"/>
                  <a:pt x="152" y="213"/>
                </a:cubicBezTo>
                <a:cubicBezTo>
                  <a:pt x="150" y="214"/>
                  <a:pt x="150" y="214"/>
                  <a:pt x="150" y="214"/>
                </a:cubicBezTo>
                <a:cubicBezTo>
                  <a:pt x="150" y="215"/>
                  <a:pt x="150" y="215"/>
                  <a:pt x="150" y="215"/>
                </a:cubicBezTo>
                <a:cubicBezTo>
                  <a:pt x="149" y="215"/>
                  <a:pt x="149" y="215"/>
                  <a:pt x="149" y="215"/>
                </a:cubicBezTo>
                <a:cubicBezTo>
                  <a:pt x="149" y="213"/>
                  <a:pt x="149" y="213"/>
                  <a:pt x="149" y="213"/>
                </a:cubicBezTo>
                <a:cubicBezTo>
                  <a:pt x="148" y="212"/>
                  <a:pt x="148" y="212"/>
                  <a:pt x="148" y="212"/>
                </a:cubicBezTo>
                <a:cubicBezTo>
                  <a:pt x="146" y="213"/>
                  <a:pt x="146" y="213"/>
                  <a:pt x="146" y="213"/>
                </a:cubicBezTo>
                <a:cubicBezTo>
                  <a:pt x="146" y="214"/>
                  <a:pt x="146" y="214"/>
                  <a:pt x="146" y="214"/>
                </a:cubicBezTo>
                <a:cubicBezTo>
                  <a:pt x="146" y="215"/>
                  <a:pt x="146" y="215"/>
                  <a:pt x="146" y="215"/>
                </a:cubicBezTo>
                <a:cubicBezTo>
                  <a:pt x="145" y="217"/>
                  <a:pt x="145" y="217"/>
                  <a:pt x="145" y="217"/>
                </a:cubicBezTo>
                <a:cubicBezTo>
                  <a:pt x="144" y="216"/>
                  <a:pt x="144" y="216"/>
                  <a:pt x="144" y="216"/>
                </a:cubicBezTo>
                <a:cubicBezTo>
                  <a:pt x="143" y="217"/>
                  <a:pt x="143" y="217"/>
                  <a:pt x="143" y="217"/>
                </a:cubicBezTo>
                <a:cubicBezTo>
                  <a:pt x="142" y="217"/>
                  <a:pt x="142" y="217"/>
                  <a:pt x="142" y="217"/>
                </a:cubicBezTo>
                <a:cubicBezTo>
                  <a:pt x="141" y="218"/>
                  <a:pt x="141" y="218"/>
                  <a:pt x="141" y="218"/>
                </a:cubicBezTo>
                <a:cubicBezTo>
                  <a:pt x="141" y="218"/>
                  <a:pt x="141" y="218"/>
                  <a:pt x="141" y="218"/>
                </a:cubicBezTo>
                <a:cubicBezTo>
                  <a:pt x="144" y="221"/>
                  <a:pt x="144" y="221"/>
                  <a:pt x="144" y="221"/>
                </a:cubicBezTo>
                <a:cubicBezTo>
                  <a:pt x="145" y="221"/>
                  <a:pt x="145" y="221"/>
                  <a:pt x="145" y="221"/>
                </a:cubicBezTo>
                <a:cubicBezTo>
                  <a:pt x="147" y="219"/>
                  <a:pt x="147" y="219"/>
                  <a:pt x="147" y="219"/>
                </a:cubicBezTo>
                <a:cubicBezTo>
                  <a:pt x="147" y="220"/>
                  <a:pt x="147" y="220"/>
                  <a:pt x="147" y="220"/>
                </a:cubicBezTo>
                <a:cubicBezTo>
                  <a:pt x="148" y="220"/>
                  <a:pt x="148" y="220"/>
                  <a:pt x="148" y="220"/>
                </a:cubicBezTo>
                <a:cubicBezTo>
                  <a:pt x="150" y="219"/>
                  <a:pt x="150" y="219"/>
                  <a:pt x="150" y="219"/>
                </a:cubicBezTo>
                <a:cubicBezTo>
                  <a:pt x="151" y="219"/>
                  <a:pt x="151" y="219"/>
                  <a:pt x="151" y="219"/>
                </a:cubicBezTo>
                <a:cubicBezTo>
                  <a:pt x="153" y="219"/>
                  <a:pt x="153" y="219"/>
                  <a:pt x="153" y="219"/>
                </a:cubicBezTo>
                <a:cubicBezTo>
                  <a:pt x="152" y="218"/>
                  <a:pt x="152" y="218"/>
                  <a:pt x="152" y="218"/>
                </a:cubicBezTo>
                <a:lnTo>
                  <a:pt x="151" y="217"/>
                </a:lnTo>
                <a:close/>
                <a:moveTo>
                  <a:pt x="212" y="174"/>
                </a:moveTo>
                <a:cubicBezTo>
                  <a:pt x="211" y="176"/>
                  <a:pt x="211" y="176"/>
                  <a:pt x="211" y="176"/>
                </a:cubicBezTo>
                <a:cubicBezTo>
                  <a:pt x="213" y="178"/>
                  <a:pt x="213" y="178"/>
                  <a:pt x="213" y="178"/>
                </a:cubicBezTo>
                <a:cubicBezTo>
                  <a:pt x="214" y="177"/>
                  <a:pt x="214" y="177"/>
                  <a:pt x="214" y="177"/>
                </a:cubicBezTo>
                <a:cubicBezTo>
                  <a:pt x="213" y="176"/>
                  <a:pt x="213" y="176"/>
                  <a:pt x="213" y="176"/>
                </a:cubicBezTo>
                <a:cubicBezTo>
                  <a:pt x="214" y="175"/>
                  <a:pt x="214" y="175"/>
                  <a:pt x="214" y="175"/>
                </a:cubicBezTo>
                <a:lnTo>
                  <a:pt x="212" y="174"/>
                </a:lnTo>
                <a:close/>
                <a:moveTo>
                  <a:pt x="206" y="193"/>
                </a:moveTo>
                <a:cubicBezTo>
                  <a:pt x="206" y="191"/>
                  <a:pt x="206" y="191"/>
                  <a:pt x="206" y="191"/>
                </a:cubicBezTo>
                <a:cubicBezTo>
                  <a:pt x="203" y="194"/>
                  <a:pt x="203" y="194"/>
                  <a:pt x="203" y="194"/>
                </a:cubicBezTo>
                <a:cubicBezTo>
                  <a:pt x="203" y="194"/>
                  <a:pt x="204" y="194"/>
                  <a:pt x="204" y="194"/>
                </a:cubicBezTo>
                <a:lnTo>
                  <a:pt x="206" y="193"/>
                </a:lnTo>
                <a:close/>
                <a:moveTo>
                  <a:pt x="208" y="189"/>
                </a:moveTo>
                <a:cubicBezTo>
                  <a:pt x="209" y="190"/>
                  <a:pt x="209" y="190"/>
                  <a:pt x="209" y="190"/>
                </a:cubicBezTo>
                <a:cubicBezTo>
                  <a:pt x="210" y="190"/>
                  <a:pt x="210" y="190"/>
                  <a:pt x="210" y="190"/>
                </a:cubicBezTo>
                <a:cubicBezTo>
                  <a:pt x="210" y="189"/>
                  <a:pt x="210" y="189"/>
                  <a:pt x="210" y="189"/>
                </a:cubicBezTo>
                <a:cubicBezTo>
                  <a:pt x="212" y="187"/>
                  <a:pt x="212" y="187"/>
                  <a:pt x="212" y="187"/>
                </a:cubicBezTo>
                <a:cubicBezTo>
                  <a:pt x="213" y="186"/>
                  <a:pt x="213" y="186"/>
                  <a:pt x="213" y="186"/>
                </a:cubicBezTo>
                <a:cubicBezTo>
                  <a:pt x="214" y="184"/>
                  <a:pt x="214" y="184"/>
                  <a:pt x="214" y="184"/>
                </a:cubicBezTo>
                <a:cubicBezTo>
                  <a:pt x="214" y="183"/>
                  <a:pt x="214" y="183"/>
                  <a:pt x="214" y="183"/>
                </a:cubicBezTo>
                <a:cubicBezTo>
                  <a:pt x="212" y="183"/>
                  <a:pt x="212" y="183"/>
                  <a:pt x="212" y="183"/>
                </a:cubicBezTo>
                <a:cubicBezTo>
                  <a:pt x="211" y="185"/>
                  <a:pt x="211" y="185"/>
                  <a:pt x="211" y="185"/>
                </a:cubicBezTo>
                <a:cubicBezTo>
                  <a:pt x="211" y="186"/>
                  <a:pt x="211" y="186"/>
                  <a:pt x="211" y="186"/>
                </a:cubicBezTo>
                <a:lnTo>
                  <a:pt x="208" y="189"/>
                </a:lnTo>
                <a:close/>
                <a:moveTo>
                  <a:pt x="211" y="207"/>
                </a:moveTo>
                <a:cubicBezTo>
                  <a:pt x="214" y="207"/>
                  <a:pt x="214" y="207"/>
                  <a:pt x="214" y="207"/>
                </a:cubicBezTo>
                <a:cubicBezTo>
                  <a:pt x="213" y="206"/>
                  <a:pt x="213" y="206"/>
                  <a:pt x="213" y="206"/>
                </a:cubicBezTo>
                <a:lnTo>
                  <a:pt x="211" y="207"/>
                </a:lnTo>
                <a:close/>
                <a:moveTo>
                  <a:pt x="152" y="210"/>
                </a:moveTo>
                <a:cubicBezTo>
                  <a:pt x="152" y="209"/>
                  <a:pt x="152" y="209"/>
                  <a:pt x="152" y="209"/>
                </a:cubicBezTo>
                <a:cubicBezTo>
                  <a:pt x="150" y="208"/>
                  <a:pt x="150" y="208"/>
                  <a:pt x="150" y="208"/>
                </a:cubicBezTo>
                <a:cubicBezTo>
                  <a:pt x="150" y="209"/>
                  <a:pt x="150" y="209"/>
                  <a:pt x="150" y="209"/>
                </a:cubicBezTo>
                <a:cubicBezTo>
                  <a:pt x="149" y="210"/>
                  <a:pt x="149" y="210"/>
                  <a:pt x="149" y="210"/>
                </a:cubicBezTo>
                <a:cubicBezTo>
                  <a:pt x="150" y="211"/>
                  <a:pt x="150" y="211"/>
                  <a:pt x="150" y="211"/>
                </a:cubicBezTo>
                <a:lnTo>
                  <a:pt x="152" y="210"/>
                </a:lnTo>
                <a:close/>
                <a:moveTo>
                  <a:pt x="217" y="180"/>
                </a:moveTo>
                <a:cubicBezTo>
                  <a:pt x="217" y="181"/>
                  <a:pt x="217" y="181"/>
                  <a:pt x="217" y="181"/>
                </a:cubicBezTo>
                <a:cubicBezTo>
                  <a:pt x="219" y="181"/>
                  <a:pt x="219" y="181"/>
                  <a:pt x="219" y="181"/>
                </a:cubicBezTo>
                <a:cubicBezTo>
                  <a:pt x="219" y="180"/>
                  <a:pt x="219" y="180"/>
                  <a:pt x="219" y="180"/>
                </a:cubicBezTo>
                <a:lnTo>
                  <a:pt x="217" y="180"/>
                </a:lnTo>
                <a:close/>
                <a:moveTo>
                  <a:pt x="150" y="191"/>
                </a:moveTo>
                <a:cubicBezTo>
                  <a:pt x="151" y="192"/>
                  <a:pt x="151" y="192"/>
                  <a:pt x="151" y="192"/>
                </a:cubicBezTo>
                <a:cubicBezTo>
                  <a:pt x="153" y="192"/>
                  <a:pt x="153" y="192"/>
                  <a:pt x="153" y="192"/>
                </a:cubicBezTo>
                <a:cubicBezTo>
                  <a:pt x="151" y="191"/>
                  <a:pt x="151" y="191"/>
                  <a:pt x="151" y="191"/>
                </a:cubicBezTo>
                <a:lnTo>
                  <a:pt x="150" y="191"/>
                </a:lnTo>
                <a:close/>
                <a:moveTo>
                  <a:pt x="217" y="188"/>
                </a:moveTo>
                <a:cubicBezTo>
                  <a:pt x="216" y="187"/>
                  <a:pt x="216" y="187"/>
                  <a:pt x="216" y="187"/>
                </a:cubicBezTo>
                <a:cubicBezTo>
                  <a:pt x="214" y="189"/>
                  <a:pt x="214" y="189"/>
                  <a:pt x="214" y="189"/>
                </a:cubicBezTo>
                <a:cubicBezTo>
                  <a:pt x="214" y="190"/>
                  <a:pt x="214" y="190"/>
                  <a:pt x="214" y="190"/>
                </a:cubicBezTo>
                <a:cubicBezTo>
                  <a:pt x="212" y="192"/>
                  <a:pt x="212" y="192"/>
                  <a:pt x="212" y="192"/>
                </a:cubicBezTo>
                <a:cubicBezTo>
                  <a:pt x="210" y="192"/>
                  <a:pt x="210" y="192"/>
                  <a:pt x="210" y="192"/>
                </a:cubicBezTo>
                <a:cubicBezTo>
                  <a:pt x="206" y="196"/>
                  <a:pt x="206" y="196"/>
                  <a:pt x="206" y="196"/>
                </a:cubicBezTo>
                <a:cubicBezTo>
                  <a:pt x="206" y="197"/>
                  <a:pt x="206" y="197"/>
                  <a:pt x="206" y="197"/>
                </a:cubicBezTo>
                <a:cubicBezTo>
                  <a:pt x="205" y="197"/>
                  <a:pt x="205" y="197"/>
                  <a:pt x="205" y="197"/>
                </a:cubicBezTo>
                <a:cubicBezTo>
                  <a:pt x="204" y="197"/>
                  <a:pt x="204" y="197"/>
                  <a:pt x="204" y="197"/>
                </a:cubicBezTo>
                <a:cubicBezTo>
                  <a:pt x="203" y="198"/>
                  <a:pt x="203" y="198"/>
                  <a:pt x="203" y="198"/>
                </a:cubicBezTo>
                <a:cubicBezTo>
                  <a:pt x="206" y="198"/>
                  <a:pt x="206" y="198"/>
                  <a:pt x="206" y="198"/>
                </a:cubicBezTo>
                <a:cubicBezTo>
                  <a:pt x="207" y="198"/>
                  <a:pt x="207" y="198"/>
                  <a:pt x="207" y="198"/>
                </a:cubicBezTo>
                <a:cubicBezTo>
                  <a:pt x="209" y="198"/>
                  <a:pt x="209" y="198"/>
                  <a:pt x="209" y="198"/>
                </a:cubicBezTo>
                <a:cubicBezTo>
                  <a:pt x="209" y="197"/>
                  <a:pt x="209" y="197"/>
                  <a:pt x="209" y="197"/>
                </a:cubicBezTo>
                <a:cubicBezTo>
                  <a:pt x="209" y="196"/>
                  <a:pt x="209" y="196"/>
                  <a:pt x="209" y="196"/>
                </a:cubicBezTo>
                <a:cubicBezTo>
                  <a:pt x="211" y="195"/>
                  <a:pt x="211" y="195"/>
                  <a:pt x="211" y="195"/>
                </a:cubicBezTo>
                <a:cubicBezTo>
                  <a:pt x="214" y="192"/>
                  <a:pt x="214" y="192"/>
                  <a:pt x="214" y="192"/>
                </a:cubicBezTo>
                <a:cubicBezTo>
                  <a:pt x="216" y="191"/>
                  <a:pt x="216" y="191"/>
                  <a:pt x="216" y="191"/>
                </a:cubicBezTo>
                <a:cubicBezTo>
                  <a:pt x="217" y="190"/>
                  <a:pt x="217" y="190"/>
                  <a:pt x="217" y="190"/>
                </a:cubicBezTo>
                <a:cubicBezTo>
                  <a:pt x="216" y="189"/>
                  <a:pt x="216" y="189"/>
                  <a:pt x="216" y="189"/>
                </a:cubicBezTo>
                <a:lnTo>
                  <a:pt x="217" y="188"/>
                </a:lnTo>
                <a:close/>
                <a:moveTo>
                  <a:pt x="296" y="249"/>
                </a:moveTo>
                <a:cubicBezTo>
                  <a:pt x="294" y="250"/>
                  <a:pt x="294" y="250"/>
                  <a:pt x="294" y="250"/>
                </a:cubicBezTo>
                <a:cubicBezTo>
                  <a:pt x="296" y="251"/>
                  <a:pt x="296" y="251"/>
                  <a:pt x="296" y="251"/>
                </a:cubicBezTo>
                <a:cubicBezTo>
                  <a:pt x="297" y="250"/>
                  <a:pt x="297" y="250"/>
                  <a:pt x="297" y="250"/>
                </a:cubicBezTo>
                <a:lnTo>
                  <a:pt x="296" y="249"/>
                </a:lnTo>
                <a:close/>
                <a:moveTo>
                  <a:pt x="222" y="188"/>
                </a:moveTo>
                <a:cubicBezTo>
                  <a:pt x="222" y="186"/>
                  <a:pt x="222" y="186"/>
                  <a:pt x="222" y="186"/>
                </a:cubicBezTo>
                <a:cubicBezTo>
                  <a:pt x="221" y="185"/>
                  <a:pt x="221" y="185"/>
                  <a:pt x="221" y="185"/>
                </a:cubicBezTo>
                <a:cubicBezTo>
                  <a:pt x="220" y="186"/>
                  <a:pt x="220" y="186"/>
                  <a:pt x="220" y="186"/>
                </a:cubicBezTo>
                <a:cubicBezTo>
                  <a:pt x="220" y="189"/>
                  <a:pt x="220" y="189"/>
                  <a:pt x="220" y="189"/>
                </a:cubicBezTo>
                <a:cubicBezTo>
                  <a:pt x="223" y="190"/>
                  <a:pt x="223" y="190"/>
                  <a:pt x="223" y="190"/>
                </a:cubicBezTo>
                <a:cubicBezTo>
                  <a:pt x="224" y="189"/>
                  <a:pt x="224" y="189"/>
                  <a:pt x="224" y="189"/>
                </a:cubicBezTo>
                <a:cubicBezTo>
                  <a:pt x="224" y="188"/>
                  <a:pt x="224" y="188"/>
                  <a:pt x="224" y="188"/>
                </a:cubicBezTo>
                <a:lnTo>
                  <a:pt x="222" y="188"/>
                </a:lnTo>
                <a:close/>
                <a:moveTo>
                  <a:pt x="307" y="251"/>
                </a:moveTo>
                <a:cubicBezTo>
                  <a:pt x="305" y="254"/>
                  <a:pt x="305" y="254"/>
                  <a:pt x="305" y="254"/>
                </a:cubicBezTo>
                <a:cubicBezTo>
                  <a:pt x="305" y="260"/>
                  <a:pt x="305" y="260"/>
                  <a:pt x="305" y="260"/>
                </a:cubicBezTo>
                <a:cubicBezTo>
                  <a:pt x="303" y="263"/>
                  <a:pt x="303" y="263"/>
                  <a:pt x="303" y="263"/>
                </a:cubicBezTo>
                <a:cubicBezTo>
                  <a:pt x="302" y="266"/>
                  <a:pt x="302" y="266"/>
                  <a:pt x="302" y="266"/>
                </a:cubicBezTo>
                <a:cubicBezTo>
                  <a:pt x="304" y="267"/>
                  <a:pt x="304" y="267"/>
                  <a:pt x="304" y="267"/>
                </a:cubicBezTo>
                <a:cubicBezTo>
                  <a:pt x="303" y="269"/>
                  <a:pt x="303" y="269"/>
                  <a:pt x="303" y="269"/>
                </a:cubicBezTo>
                <a:cubicBezTo>
                  <a:pt x="304" y="270"/>
                  <a:pt x="304" y="270"/>
                  <a:pt x="304" y="270"/>
                </a:cubicBezTo>
                <a:cubicBezTo>
                  <a:pt x="302" y="270"/>
                  <a:pt x="302" y="270"/>
                  <a:pt x="302" y="270"/>
                </a:cubicBezTo>
                <a:cubicBezTo>
                  <a:pt x="300" y="271"/>
                  <a:pt x="300" y="271"/>
                  <a:pt x="300" y="271"/>
                </a:cubicBezTo>
                <a:cubicBezTo>
                  <a:pt x="300" y="273"/>
                  <a:pt x="300" y="273"/>
                  <a:pt x="300" y="273"/>
                </a:cubicBezTo>
                <a:cubicBezTo>
                  <a:pt x="299" y="275"/>
                  <a:pt x="299" y="275"/>
                  <a:pt x="299" y="275"/>
                </a:cubicBezTo>
                <a:cubicBezTo>
                  <a:pt x="300" y="277"/>
                  <a:pt x="300" y="277"/>
                  <a:pt x="300" y="277"/>
                </a:cubicBezTo>
                <a:cubicBezTo>
                  <a:pt x="302" y="275"/>
                  <a:pt x="302" y="275"/>
                  <a:pt x="302" y="275"/>
                </a:cubicBezTo>
                <a:cubicBezTo>
                  <a:pt x="305" y="274"/>
                  <a:pt x="305" y="274"/>
                  <a:pt x="305" y="274"/>
                </a:cubicBezTo>
                <a:cubicBezTo>
                  <a:pt x="305" y="271"/>
                  <a:pt x="305" y="271"/>
                  <a:pt x="305" y="271"/>
                </a:cubicBezTo>
                <a:cubicBezTo>
                  <a:pt x="307" y="271"/>
                  <a:pt x="307" y="271"/>
                  <a:pt x="307" y="271"/>
                </a:cubicBezTo>
                <a:cubicBezTo>
                  <a:pt x="308" y="270"/>
                  <a:pt x="308" y="270"/>
                  <a:pt x="308" y="270"/>
                </a:cubicBezTo>
                <a:cubicBezTo>
                  <a:pt x="308" y="269"/>
                  <a:pt x="308" y="269"/>
                  <a:pt x="308" y="269"/>
                </a:cubicBezTo>
                <a:cubicBezTo>
                  <a:pt x="308" y="267"/>
                  <a:pt x="308" y="267"/>
                  <a:pt x="308" y="267"/>
                </a:cubicBezTo>
                <a:cubicBezTo>
                  <a:pt x="309" y="260"/>
                  <a:pt x="309" y="260"/>
                  <a:pt x="309" y="260"/>
                </a:cubicBezTo>
                <a:cubicBezTo>
                  <a:pt x="309" y="259"/>
                  <a:pt x="309" y="259"/>
                  <a:pt x="309" y="259"/>
                </a:cubicBezTo>
                <a:cubicBezTo>
                  <a:pt x="310" y="263"/>
                  <a:pt x="310" y="263"/>
                  <a:pt x="310" y="263"/>
                </a:cubicBezTo>
                <a:cubicBezTo>
                  <a:pt x="310" y="267"/>
                  <a:pt x="310" y="267"/>
                  <a:pt x="310" y="267"/>
                </a:cubicBezTo>
                <a:cubicBezTo>
                  <a:pt x="310" y="268"/>
                  <a:pt x="310" y="268"/>
                  <a:pt x="310" y="268"/>
                </a:cubicBezTo>
                <a:cubicBezTo>
                  <a:pt x="312" y="265"/>
                  <a:pt x="312" y="265"/>
                  <a:pt x="312" y="265"/>
                </a:cubicBezTo>
                <a:cubicBezTo>
                  <a:pt x="311" y="258"/>
                  <a:pt x="311" y="258"/>
                  <a:pt x="311" y="258"/>
                </a:cubicBezTo>
                <a:cubicBezTo>
                  <a:pt x="310" y="256"/>
                  <a:pt x="310" y="256"/>
                  <a:pt x="310" y="256"/>
                </a:cubicBezTo>
                <a:cubicBezTo>
                  <a:pt x="307" y="254"/>
                  <a:pt x="307" y="254"/>
                  <a:pt x="307" y="254"/>
                </a:cubicBezTo>
                <a:cubicBezTo>
                  <a:pt x="307" y="252"/>
                  <a:pt x="307" y="252"/>
                  <a:pt x="307" y="252"/>
                </a:cubicBezTo>
                <a:lnTo>
                  <a:pt x="307" y="251"/>
                </a:lnTo>
                <a:close/>
                <a:moveTo>
                  <a:pt x="290" y="257"/>
                </a:moveTo>
                <a:cubicBezTo>
                  <a:pt x="289" y="259"/>
                  <a:pt x="289" y="259"/>
                  <a:pt x="289" y="259"/>
                </a:cubicBezTo>
                <a:cubicBezTo>
                  <a:pt x="291" y="262"/>
                  <a:pt x="291" y="262"/>
                  <a:pt x="291" y="262"/>
                </a:cubicBezTo>
                <a:cubicBezTo>
                  <a:pt x="290" y="264"/>
                  <a:pt x="290" y="264"/>
                  <a:pt x="290" y="264"/>
                </a:cubicBezTo>
                <a:cubicBezTo>
                  <a:pt x="291" y="265"/>
                  <a:pt x="291" y="265"/>
                  <a:pt x="291" y="265"/>
                </a:cubicBezTo>
                <a:cubicBezTo>
                  <a:pt x="290" y="266"/>
                  <a:pt x="290" y="266"/>
                  <a:pt x="290" y="266"/>
                </a:cubicBezTo>
                <a:cubicBezTo>
                  <a:pt x="292" y="268"/>
                  <a:pt x="292" y="268"/>
                  <a:pt x="292" y="268"/>
                </a:cubicBezTo>
                <a:cubicBezTo>
                  <a:pt x="294" y="269"/>
                  <a:pt x="294" y="269"/>
                  <a:pt x="294" y="269"/>
                </a:cubicBezTo>
                <a:cubicBezTo>
                  <a:pt x="295" y="267"/>
                  <a:pt x="295" y="267"/>
                  <a:pt x="295" y="267"/>
                </a:cubicBezTo>
                <a:cubicBezTo>
                  <a:pt x="295" y="265"/>
                  <a:pt x="295" y="265"/>
                  <a:pt x="295" y="265"/>
                </a:cubicBezTo>
                <a:cubicBezTo>
                  <a:pt x="294" y="262"/>
                  <a:pt x="294" y="262"/>
                  <a:pt x="294" y="262"/>
                </a:cubicBezTo>
                <a:cubicBezTo>
                  <a:pt x="294" y="260"/>
                  <a:pt x="294" y="260"/>
                  <a:pt x="294" y="260"/>
                </a:cubicBezTo>
                <a:cubicBezTo>
                  <a:pt x="297" y="264"/>
                  <a:pt x="297" y="264"/>
                  <a:pt x="297" y="264"/>
                </a:cubicBezTo>
                <a:cubicBezTo>
                  <a:pt x="297" y="266"/>
                  <a:pt x="297" y="266"/>
                  <a:pt x="297" y="266"/>
                </a:cubicBezTo>
                <a:cubicBezTo>
                  <a:pt x="299" y="268"/>
                  <a:pt x="299" y="268"/>
                  <a:pt x="299" y="268"/>
                </a:cubicBezTo>
                <a:cubicBezTo>
                  <a:pt x="300" y="268"/>
                  <a:pt x="300" y="268"/>
                  <a:pt x="300" y="268"/>
                </a:cubicBezTo>
                <a:cubicBezTo>
                  <a:pt x="300" y="265"/>
                  <a:pt x="300" y="265"/>
                  <a:pt x="300" y="265"/>
                </a:cubicBezTo>
                <a:cubicBezTo>
                  <a:pt x="301" y="264"/>
                  <a:pt x="301" y="264"/>
                  <a:pt x="301" y="264"/>
                </a:cubicBezTo>
                <a:cubicBezTo>
                  <a:pt x="300" y="263"/>
                  <a:pt x="300" y="263"/>
                  <a:pt x="300" y="263"/>
                </a:cubicBezTo>
                <a:cubicBezTo>
                  <a:pt x="298" y="263"/>
                  <a:pt x="298" y="263"/>
                  <a:pt x="298" y="263"/>
                </a:cubicBezTo>
                <a:cubicBezTo>
                  <a:pt x="298" y="261"/>
                  <a:pt x="298" y="261"/>
                  <a:pt x="298" y="261"/>
                </a:cubicBezTo>
                <a:cubicBezTo>
                  <a:pt x="295" y="257"/>
                  <a:pt x="295" y="257"/>
                  <a:pt x="295" y="257"/>
                </a:cubicBezTo>
                <a:cubicBezTo>
                  <a:pt x="295" y="256"/>
                  <a:pt x="295" y="256"/>
                  <a:pt x="295" y="256"/>
                </a:cubicBezTo>
                <a:cubicBezTo>
                  <a:pt x="298" y="259"/>
                  <a:pt x="298" y="259"/>
                  <a:pt x="298" y="259"/>
                </a:cubicBezTo>
                <a:cubicBezTo>
                  <a:pt x="299" y="261"/>
                  <a:pt x="299" y="261"/>
                  <a:pt x="299" y="261"/>
                </a:cubicBezTo>
                <a:cubicBezTo>
                  <a:pt x="301" y="261"/>
                  <a:pt x="301" y="261"/>
                  <a:pt x="301" y="261"/>
                </a:cubicBezTo>
                <a:cubicBezTo>
                  <a:pt x="302" y="260"/>
                  <a:pt x="302" y="260"/>
                  <a:pt x="302" y="260"/>
                </a:cubicBezTo>
                <a:cubicBezTo>
                  <a:pt x="301" y="259"/>
                  <a:pt x="301" y="259"/>
                  <a:pt x="301" y="259"/>
                </a:cubicBezTo>
                <a:cubicBezTo>
                  <a:pt x="303" y="258"/>
                  <a:pt x="303" y="258"/>
                  <a:pt x="303" y="258"/>
                </a:cubicBezTo>
                <a:cubicBezTo>
                  <a:pt x="303" y="257"/>
                  <a:pt x="303" y="257"/>
                  <a:pt x="303" y="257"/>
                </a:cubicBezTo>
                <a:cubicBezTo>
                  <a:pt x="301" y="255"/>
                  <a:pt x="301" y="255"/>
                  <a:pt x="301" y="255"/>
                </a:cubicBezTo>
                <a:cubicBezTo>
                  <a:pt x="299" y="256"/>
                  <a:pt x="299" y="256"/>
                  <a:pt x="299" y="256"/>
                </a:cubicBezTo>
                <a:cubicBezTo>
                  <a:pt x="298" y="257"/>
                  <a:pt x="298" y="257"/>
                  <a:pt x="298" y="257"/>
                </a:cubicBezTo>
                <a:cubicBezTo>
                  <a:pt x="298" y="256"/>
                  <a:pt x="298" y="256"/>
                  <a:pt x="298" y="256"/>
                </a:cubicBezTo>
                <a:cubicBezTo>
                  <a:pt x="299" y="254"/>
                  <a:pt x="299" y="254"/>
                  <a:pt x="299" y="254"/>
                </a:cubicBezTo>
                <a:cubicBezTo>
                  <a:pt x="299" y="253"/>
                  <a:pt x="299" y="253"/>
                  <a:pt x="299" y="253"/>
                </a:cubicBezTo>
                <a:cubicBezTo>
                  <a:pt x="297" y="252"/>
                  <a:pt x="297" y="252"/>
                  <a:pt x="297" y="252"/>
                </a:cubicBezTo>
                <a:cubicBezTo>
                  <a:pt x="294" y="252"/>
                  <a:pt x="294" y="252"/>
                  <a:pt x="294" y="252"/>
                </a:cubicBezTo>
                <a:cubicBezTo>
                  <a:pt x="294" y="253"/>
                  <a:pt x="294" y="253"/>
                  <a:pt x="294" y="253"/>
                </a:cubicBezTo>
                <a:cubicBezTo>
                  <a:pt x="293" y="254"/>
                  <a:pt x="293" y="254"/>
                  <a:pt x="293" y="254"/>
                </a:cubicBezTo>
                <a:cubicBezTo>
                  <a:pt x="292" y="252"/>
                  <a:pt x="292" y="252"/>
                  <a:pt x="292" y="252"/>
                </a:cubicBezTo>
                <a:cubicBezTo>
                  <a:pt x="291" y="254"/>
                  <a:pt x="291" y="254"/>
                  <a:pt x="291" y="254"/>
                </a:cubicBezTo>
                <a:cubicBezTo>
                  <a:pt x="291" y="256"/>
                  <a:pt x="291" y="256"/>
                  <a:pt x="291" y="256"/>
                </a:cubicBezTo>
                <a:cubicBezTo>
                  <a:pt x="292" y="257"/>
                  <a:pt x="292" y="257"/>
                  <a:pt x="292" y="257"/>
                </a:cubicBezTo>
                <a:cubicBezTo>
                  <a:pt x="291" y="258"/>
                  <a:pt x="291" y="258"/>
                  <a:pt x="291" y="258"/>
                </a:cubicBezTo>
                <a:lnTo>
                  <a:pt x="290" y="257"/>
                </a:lnTo>
                <a:close/>
                <a:moveTo>
                  <a:pt x="289" y="275"/>
                </a:moveTo>
                <a:cubicBezTo>
                  <a:pt x="291" y="275"/>
                  <a:pt x="291" y="275"/>
                  <a:pt x="291" y="275"/>
                </a:cubicBezTo>
                <a:cubicBezTo>
                  <a:pt x="291" y="272"/>
                  <a:pt x="291" y="272"/>
                  <a:pt x="291" y="272"/>
                </a:cubicBezTo>
                <a:cubicBezTo>
                  <a:pt x="291" y="271"/>
                  <a:pt x="291" y="271"/>
                  <a:pt x="291" y="271"/>
                </a:cubicBezTo>
                <a:cubicBezTo>
                  <a:pt x="291" y="270"/>
                  <a:pt x="291" y="270"/>
                  <a:pt x="291" y="270"/>
                </a:cubicBezTo>
                <a:cubicBezTo>
                  <a:pt x="289" y="271"/>
                  <a:pt x="289" y="271"/>
                  <a:pt x="289" y="271"/>
                </a:cubicBezTo>
                <a:cubicBezTo>
                  <a:pt x="289" y="272"/>
                  <a:pt x="289" y="272"/>
                  <a:pt x="289" y="272"/>
                </a:cubicBezTo>
                <a:cubicBezTo>
                  <a:pt x="290" y="273"/>
                  <a:pt x="290" y="273"/>
                  <a:pt x="290" y="273"/>
                </a:cubicBezTo>
                <a:cubicBezTo>
                  <a:pt x="288" y="274"/>
                  <a:pt x="288" y="274"/>
                  <a:pt x="288" y="274"/>
                </a:cubicBezTo>
                <a:lnTo>
                  <a:pt x="289" y="275"/>
                </a:lnTo>
                <a:close/>
                <a:moveTo>
                  <a:pt x="223" y="177"/>
                </a:moveTo>
                <a:cubicBezTo>
                  <a:pt x="222" y="176"/>
                  <a:pt x="222" y="176"/>
                  <a:pt x="222" y="176"/>
                </a:cubicBezTo>
                <a:cubicBezTo>
                  <a:pt x="221" y="177"/>
                  <a:pt x="221" y="177"/>
                  <a:pt x="221" y="177"/>
                </a:cubicBezTo>
                <a:cubicBezTo>
                  <a:pt x="222" y="178"/>
                  <a:pt x="222" y="178"/>
                  <a:pt x="222" y="178"/>
                </a:cubicBezTo>
                <a:lnTo>
                  <a:pt x="223" y="177"/>
                </a:lnTo>
                <a:close/>
                <a:moveTo>
                  <a:pt x="233" y="202"/>
                </a:moveTo>
                <a:cubicBezTo>
                  <a:pt x="233" y="204"/>
                  <a:pt x="233" y="204"/>
                  <a:pt x="233" y="204"/>
                </a:cubicBezTo>
                <a:cubicBezTo>
                  <a:pt x="235" y="203"/>
                  <a:pt x="235" y="203"/>
                  <a:pt x="235" y="203"/>
                </a:cubicBezTo>
                <a:cubicBezTo>
                  <a:pt x="237" y="201"/>
                  <a:pt x="237" y="201"/>
                  <a:pt x="237" y="201"/>
                </a:cubicBezTo>
                <a:cubicBezTo>
                  <a:pt x="236" y="201"/>
                  <a:pt x="236" y="201"/>
                  <a:pt x="236" y="201"/>
                </a:cubicBezTo>
                <a:lnTo>
                  <a:pt x="233" y="202"/>
                </a:lnTo>
                <a:close/>
                <a:moveTo>
                  <a:pt x="89" y="243"/>
                </a:moveTo>
                <a:cubicBezTo>
                  <a:pt x="91" y="245"/>
                  <a:pt x="91" y="245"/>
                  <a:pt x="91" y="245"/>
                </a:cubicBezTo>
                <a:cubicBezTo>
                  <a:pt x="92" y="244"/>
                  <a:pt x="92" y="244"/>
                  <a:pt x="92" y="244"/>
                </a:cubicBezTo>
                <a:cubicBezTo>
                  <a:pt x="91" y="243"/>
                  <a:pt x="91" y="243"/>
                  <a:pt x="91" y="243"/>
                </a:cubicBezTo>
                <a:lnTo>
                  <a:pt x="89" y="243"/>
                </a:lnTo>
                <a:close/>
                <a:moveTo>
                  <a:pt x="34" y="263"/>
                </a:moveTo>
                <a:cubicBezTo>
                  <a:pt x="35" y="265"/>
                  <a:pt x="35" y="265"/>
                  <a:pt x="35" y="265"/>
                </a:cubicBezTo>
                <a:cubicBezTo>
                  <a:pt x="36" y="264"/>
                  <a:pt x="36" y="264"/>
                  <a:pt x="36" y="264"/>
                </a:cubicBezTo>
                <a:cubicBezTo>
                  <a:pt x="35" y="263"/>
                  <a:pt x="35" y="263"/>
                  <a:pt x="35" y="263"/>
                </a:cubicBezTo>
                <a:lnTo>
                  <a:pt x="34" y="263"/>
                </a:lnTo>
                <a:close/>
                <a:moveTo>
                  <a:pt x="44" y="261"/>
                </a:moveTo>
                <a:cubicBezTo>
                  <a:pt x="43" y="263"/>
                  <a:pt x="43" y="263"/>
                  <a:pt x="43" y="263"/>
                </a:cubicBezTo>
                <a:cubicBezTo>
                  <a:pt x="44" y="265"/>
                  <a:pt x="44" y="265"/>
                  <a:pt x="44" y="265"/>
                </a:cubicBezTo>
                <a:cubicBezTo>
                  <a:pt x="45" y="265"/>
                  <a:pt x="45" y="265"/>
                  <a:pt x="45" y="265"/>
                </a:cubicBezTo>
                <a:cubicBezTo>
                  <a:pt x="46" y="263"/>
                  <a:pt x="46" y="263"/>
                  <a:pt x="46" y="263"/>
                </a:cubicBezTo>
                <a:cubicBezTo>
                  <a:pt x="46" y="262"/>
                  <a:pt x="46" y="262"/>
                  <a:pt x="46" y="262"/>
                </a:cubicBezTo>
                <a:cubicBezTo>
                  <a:pt x="45" y="261"/>
                  <a:pt x="45" y="261"/>
                  <a:pt x="45" y="261"/>
                </a:cubicBezTo>
                <a:lnTo>
                  <a:pt x="44" y="261"/>
                </a:lnTo>
                <a:close/>
                <a:moveTo>
                  <a:pt x="50" y="266"/>
                </a:moveTo>
                <a:cubicBezTo>
                  <a:pt x="48" y="268"/>
                  <a:pt x="48" y="268"/>
                  <a:pt x="48" y="268"/>
                </a:cubicBezTo>
                <a:cubicBezTo>
                  <a:pt x="47" y="271"/>
                  <a:pt x="47" y="271"/>
                  <a:pt x="47" y="271"/>
                </a:cubicBezTo>
                <a:cubicBezTo>
                  <a:pt x="48" y="269"/>
                  <a:pt x="48" y="269"/>
                  <a:pt x="48" y="269"/>
                </a:cubicBezTo>
                <a:cubicBezTo>
                  <a:pt x="51" y="268"/>
                  <a:pt x="51" y="268"/>
                  <a:pt x="51" y="268"/>
                </a:cubicBezTo>
                <a:cubicBezTo>
                  <a:pt x="51" y="267"/>
                  <a:pt x="51" y="267"/>
                  <a:pt x="51" y="267"/>
                </a:cubicBezTo>
                <a:cubicBezTo>
                  <a:pt x="53" y="265"/>
                  <a:pt x="53" y="265"/>
                  <a:pt x="53" y="265"/>
                </a:cubicBezTo>
                <a:cubicBezTo>
                  <a:pt x="50" y="265"/>
                  <a:pt x="50" y="265"/>
                  <a:pt x="50" y="265"/>
                </a:cubicBezTo>
                <a:lnTo>
                  <a:pt x="50" y="266"/>
                </a:lnTo>
                <a:close/>
                <a:moveTo>
                  <a:pt x="19" y="274"/>
                </a:moveTo>
                <a:cubicBezTo>
                  <a:pt x="21" y="276"/>
                  <a:pt x="21" y="276"/>
                  <a:pt x="21" y="276"/>
                </a:cubicBezTo>
                <a:cubicBezTo>
                  <a:pt x="22" y="275"/>
                  <a:pt x="22" y="275"/>
                  <a:pt x="22" y="275"/>
                </a:cubicBezTo>
                <a:cubicBezTo>
                  <a:pt x="20" y="273"/>
                  <a:pt x="20" y="273"/>
                  <a:pt x="20" y="273"/>
                </a:cubicBezTo>
                <a:lnTo>
                  <a:pt x="19" y="274"/>
                </a:lnTo>
                <a:close/>
                <a:moveTo>
                  <a:pt x="20" y="268"/>
                </a:moveTo>
                <a:cubicBezTo>
                  <a:pt x="18" y="266"/>
                  <a:pt x="18" y="266"/>
                  <a:pt x="18" y="266"/>
                </a:cubicBezTo>
                <a:cubicBezTo>
                  <a:pt x="18" y="264"/>
                  <a:pt x="18" y="264"/>
                  <a:pt x="18" y="264"/>
                </a:cubicBezTo>
                <a:cubicBezTo>
                  <a:pt x="17" y="262"/>
                  <a:pt x="17" y="262"/>
                  <a:pt x="17" y="262"/>
                </a:cubicBezTo>
                <a:cubicBezTo>
                  <a:pt x="14" y="262"/>
                  <a:pt x="14" y="262"/>
                  <a:pt x="14" y="262"/>
                </a:cubicBezTo>
                <a:cubicBezTo>
                  <a:pt x="14" y="263"/>
                  <a:pt x="14" y="263"/>
                  <a:pt x="14" y="263"/>
                </a:cubicBezTo>
                <a:cubicBezTo>
                  <a:pt x="12" y="263"/>
                  <a:pt x="12" y="263"/>
                  <a:pt x="12" y="263"/>
                </a:cubicBezTo>
                <a:cubicBezTo>
                  <a:pt x="10" y="263"/>
                  <a:pt x="10" y="263"/>
                  <a:pt x="10" y="263"/>
                </a:cubicBezTo>
                <a:cubicBezTo>
                  <a:pt x="9" y="264"/>
                  <a:pt x="9" y="264"/>
                  <a:pt x="9" y="264"/>
                </a:cubicBezTo>
                <a:cubicBezTo>
                  <a:pt x="8" y="262"/>
                  <a:pt x="8" y="262"/>
                  <a:pt x="8" y="262"/>
                </a:cubicBezTo>
                <a:cubicBezTo>
                  <a:pt x="7" y="262"/>
                  <a:pt x="7" y="262"/>
                  <a:pt x="7" y="262"/>
                </a:cubicBezTo>
                <a:cubicBezTo>
                  <a:pt x="5" y="266"/>
                  <a:pt x="5" y="266"/>
                  <a:pt x="5" y="266"/>
                </a:cubicBezTo>
                <a:cubicBezTo>
                  <a:pt x="4" y="266"/>
                  <a:pt x="4" y="266"/>
                  <a:pt x="4" y="266"/>
                </a:cubicBezTo>
                <a:cubicBezTo>
                  <a:pt x="3" y="267"/>
                  <a:pt x="3" y="267"/>
                  <a:pt x="3" y="267"/>
                </a:cubicBezTo>
                <a:cubicBezTo>
                  <a:pt x="2" y="267"/>
                  <a:pt x="2" y="267"/>
                  <a:pt x="2" y="267"/>
                </a:cubicBezTo>
                <a:cubicBezTo>
                  <a:pt x="1" y="268"/>
                  <a:pt x="1" y="268"/>
                  <a:pt x="1" y="268"/>
                </a:cubicBezTo>
                <a:cubicBezTo>
                  <a:pt x="0" y="270"/>
                  <a:pt x="0" y="270"/>
                  <a:pt x="0" y="270"/>
                </a:cubicBezTo>
                <a:cubicBezTo>
                  <a:pt x="1" y="271"/>
                  <a:pt x="1" y="271"/>
                  <a:pt x="1" y="271"/>
                </a:cubicBezTo>
                <a:cubicBezTo>
                  <a:pt x="3" y="273"/>
                  <a:pt x="3" y="273"/>
                  <a:pt x="3" y="273"/>
                </a:cubicBezTo>
                <a:cubicBezTo>
                  <a:pt x="4" y="272"/>
                  <a:pt x="4" y="272"/>
                  <a:pt x="4" y="272"/>
                </a:cubicBezTo>
                <a:cubicBezTo>
                  <a:pt x="5" y="272"/>
                  <a:pt x="5" y="272"/>
                  <a:pt x="5" y="272"/>
                </a:cubicBezTo>
                <a:cubicBezTo>
                  <a:pt x="7" y="270"/>
                  <a:pt x="7" y="270"/>
                  <a:pt x="7" y="270"/>
                </a:cubicBezTo>
                <a:cubicBezTo>
                  <a:pt x="11" y="270"/>
                  <a:pt x="11" y="270"/>
                  <a:pt x="11" y="270"/>
                </a:cubicBezTo>
                <a:cubicBezTo>
                  <a:pt x="13" y="270"/>
                  <a:pt x="13" y="270"/>
                  <a:pt x="13" y="270"/>
                </a:cubicBezTo>
                <a:cubicBezTo>
                  <a:pt x="16" y="270"/>
                  <a:pt x="16" y="270"/>
                  <a:pt x="16" y="270"/>
                </a:cubicBezTo>
                <a:cubicBezTo>
                  <a:pt x="18" y="269"/>
                  <a:pt x="18" y="269"/>
                  <a:pt x="18" y="269"/>
                </a:cubicBezTo>
                <a:cubicBezTo>
                  <a:pt x="20" y="269"/>
                  <a:pt x="20" y="269"/>
                  <a:pt x="20" y="269"/>
                </a:cubicBezTo>
                <a:lnTo>
                  <a:pt x="20" y="268"/>
                </a:lnTo>
                <a:close/>
                <a:moveTo>
                  <a:pt x="49" y="262"/>
                </a:moveTo>
                <a:cubicBezTo>
                  <a:pt x="48" y="261"/>
                  <a:pt x="48" y="261"/>
                  <a:pt x="48" y="261"/>
                </a:cubicBezTo>
                <a:cubicBezTo>
                  <a:pt x="48" y="263"/>
                  <a:pt x="48" y="263"/>
                  <a:pt x="48" y="263"/>
                </a:cubicBezTo>
                <a:lnTo>
                  <a:pt x="49" y="262"/>
                </a:lnTo>
                <a:close/>
                <a:moveTo>
                  <a:pt x="27" y="267"/>
                </a:moveTo>
                <a:cubicBezTo>
                  <a:pt x="28" y="268"/>
                  <a:pt x="28" y="268"/>
                  <a:pt x="28" y="268"/>
                </a:cubicBezTo>
                <a:cubicBezTo>
                  <a:pt x="29" y="267"/>
                  <a:pt x="29" y="267"/>
                  <a:pt x="29" y="267"/>
                </a:cubicBezTo>
                <a:cubicBezTo>
                  <a:pt x="29" y="265"/>
                  <a:pt x="29" y="265"/>
                  <a:pt x="29" y="265"/>
                </a:cubicBezTo>
                <a:lnTo>
                  <a:pt x="27" y="267"/>
                </a:lnTo>
                <a:close/>
                <a:moveTo>
                  <a:pt x="117" y="248"/>
                </a:moveTo>
                <a:cubicBezTo>
                  <a:pt x="118" y="247"/>
                  <a:pt x="118" y="247"/>
                  <a:pt x="118" y="247"/>
                </a:cubicBezTo>
                <a:cubicBezTo>
                  <a:pt x="116" y="247"/>
                  <a:pt x="116" y="247"/>
                  <a:pt x="116" y="247"/>
                </a:cubicBezTo>
                <a:lnTo>
                  <a:pt x="117" y="248"/>
                </a:lnTo>
                <a:close/>
                <a:moveTo>
                  <a:pt x="96" y="261"/>
                </a:moveTo>
                <a:cubicBezTo>
                  <a:pt x="97" y="261"/>
                  <a:pt x="97" y="261"/>
                  <a:pt x="97" y="261"/>
                </a:cubicBezTo>
                <a:cubicBezTo>
                  <a:pt x="98" y="261"/>
                  <a:pt x="98" y="261"/>
                  <a:pt x="98" y="261"/>
                </a:cubicBezTo>
                <a:cubicBezTo>
                  <a:pt x="98" y="259"/>
                  <a:pt x="98" y="259"/>
                  <a:pt x="98" y="259"/>
                </a:cubicBezTo>
                <a:cubicBezTo>
                  <a:pt x="96" y="260"/>
                  <a:pt x="96" y="260"/>
                  <a:pt x="96" y="260"/>
                </a:cubicBezTo>
                <a:lnTo>
                  <a:pt x="96" y="261"/>
                </a:lnTo>
                <a:close/>
                <a:moveTo>
                  <a:pt x="111" y="250"/>
                </a:moveTo>
                <a:cubicBezTo>
                  <a:pt x="112" y="249"/>
                  <a:pt x="112" y="249"/>
                  <a:pt x="112" y="249"/>
                </a:cubicBezTo>
                <a:cubicBezTo>
                  <a:pt x="116" y="246"/>
                  <a:pt x="116" y="246"/>
                  <a:pt x="116" y="246"/>
                </a:cubicBezTo>
                <a:cubicBezTo>
                  <a:pt x="112" y="247"/>
                  <a:pt x="112" y="247"/>
                  <a:pt x="112" y="247"/>
                </a:cubicBezTo>
                <a:lnTo>
                  <a:pt x="111" y="250"/>
                </a:lnTo>
                <a:close/>
                <a:moveTo>
                  <a:pt x="51" y="260"/>
                </a:moveTo>
                <a:cubicBezTo>
                  <a:pt x="51" y="260"/>
                  <a:pt x="50" y="261"/>
                  <a:pt x="50" y="261"/>
                </a:cubicBezTo>
                <a:cubicBezTo>
                  <a:pt x="51" y="261"/>
                  <a:pt x="51" y="261"/>
                  <a:pt x="51" y="261"/>
                </a:cubicBezTo>
                <a:lnTo>
                  <a:pt x="51" y="260"/>
                </a:lnTo>
                <a:close/>
                <a:moveTo>
                  <a:pt x="145" y="223"/>
                </a:moveTo>
                <a:cubicBezTo>
                  <a:pt x="143" y="223"/>
                  <a:pt x="143" y="223"/>
                  <a:pt x="143" y="223"/>
                </a:cubicBezTo>
                <a:cubicBezTo>
                  <a:pt x="141" y="225"/>
                  <a:pt x="141" y="225"/>
                  <a:pt x="141" y="225"/>
                </a:cubicBezTo>
                <a:cubicBezTo>
                  <a:pt x="140" y="225"/>
                  <a:pt x="140" y="225"/>
                  <a:pt x="140" y="225"/>
                </a:cubicBezTo>
                <a:cubicBezTo>
                  <a:pt x="140" y="224"/>
                  <a:pt x="140" y="224"/>
                  <a:pt x="140" y="224"/>
                </a:cubicBezTo>
                <a:cubicBezTo>
                  <a:pt x="141" y="224"/>
                  <a:pt x="141" y="224"/>
                  <a:pt x="141" y="224"/>
                </a:cubicBezTo>
                <a:cubicBezTo>
                  <a:pt x="141" y="222"/>
                  <a:pt x="141" y="222"/>
                  <a:pt x="141" y="222"/>
                </a:cubicBezTo>
                <a:cubicBezTo>
                  <a:pt x="139" y="221"/>
                  <a:pt x="139" y="221"/>
                  <a:pt x="139" y="221"/>
                </a:cubicBezTo>
                <a:cubicBezTo>
                  <a:pt x="138" y="222"/>
                  <a:pt x="138" y="222"/>
                  <a:pt x="138" y="222"/>
                </a:cubicBezTo>
                <a:cubicBezTo>
                  <a:pt x="139" y="223"/>
                  <a:pt x="139" y="223"/>
                  <a:pt x="139" y="223"/>
                </a:cubicBezTo>
                <a:cubicBezTo>
                  <a:pt x="138" y="225"/>
                  <a:pt x="138" y="225"/>
                  <a:pt x="138" y="225"/>
                </a:cubicBezTo>
                <a:cubicBezTo>
                  <a:pt x="137" y="224"/>
                  <a:pt x="137" y="224"/>
                  <a:pt x="137" y="224"/>
                </a:cubicBezTo>
                <a:cubicBezTo>
                  <a:pt x="137" y="225"/>
                  <a:pt x="137" y="225"/>
                  <a:pt x="137" y="225"/>
                </a:cubicBezTo>
                <a:cubicBezTo>
                  <a:pt x="136" y="226"/>
                  <a:pt x="136" y="226"/>
                  <a:pt x="136" y="226"/>
                </a:cubicBezTo>
                <a:cubicBezTo>
                  <a:pt x="135" y="227"/>
                  <a:pt x="135" y="227"/>
                  <a:pt x="135" y="227"/>
                </a:cubicBezTo>
                <a:cubicBezTo>
                  <a:pt x="135" y="225"/>
                  <a:pt x="135" y="225"/>
                  <a:pt x="135" y="225"/>
                </a:cubicBezTo>
                <a:cubicBezTo>
                  <a:pt x="135" y="224"/>
                  <a:pt x="135" y="224"/>
                  <a:pt x="135" y="224"/>
                </a:cubicBezTo>
                <a:cubicBezTo>
                  <a:pt x="135" y="222"/>
                  <a:pt x="135" y="222"/>
                  <a:pt x="135" y="222"/>
                </a:cubicBezTo>
                <a:cubicBezTo>
                  <a:pt x="134" y="221"/>
                  <a:pt x="134" y="221"/>
                  <a:pt x="134" y="221"/>
                </a:cubicBezTo>
                <a:cubicBezTo>
                  <a:pt x="133" y="221"/>
                  <a:pt x="133" y="221"/>
                  <a:pt x="133" y="221"/>
                </a:cubicBezTo>
                <a:cubicBezTo>
                  <a:pt x="131" y="223"/>
                  <a:pt x="131" y="223"/>
                  <a:pt x="131" y="223"/>
                </a:cubicBezTo>
                <a:cubicBezTo>
                  <a:pt x="131" y="224"/>
                  <a:pt x="131" y="224"/>
                  <a:pt x="131" y="224"/>
                </a:cubicBezTo>
                <a:cubicBezTo>
                  <a:pt x="133" y="225"/>
                  <a:pt x="133" y="225"/>
                  <a:pt x="133" y="225"/>
                </a:cubicBezTo>
                <a:cubicBezTo>
                  <a:pt x="132" y="227"/>
                  <a:pt x="132" y="227"/>
                  <a:pt x="132" y="227"/>
                </a:cubicBezTo>
                <a:cubicBezTo>
                  <a:pt x="131" y="226"/>
                  <a:pt x="131" y="226"/>
                  <a:pt x="131" y="226"/>
                </a:cubicBezTo>
                <a:cubicBezTo>
                  <a:pt x="131" y="226"/>
                  <a:pt x="131" y="226"/>
                  <a:pt x="131" y="226"/>
                </a:cubicBezTo>
                <a:cubicBezTo>
                  <a:pt x="131" y="228"/>
                  <a:pt x="131" y="228"/>
                  <a:pt x="131" y="228"/>
                </a:cubicBezTo>
                <a:cubicBezTo>
                  <a:pt x="130" y="230"/>
                  <a:pt x="130" y="230"/>
                  <a:pt x="130" y="230"/>
                </a:cubicBezTo>
                <a:cubicBezTo>
                  <a:pt x="129" y="230"/>
                  <a:pt x="129" y="230"/>
                  <a:pt x="129" y="230"/>
                </a:cubicBezTo>
                <a:cubicBezTo>
                  <a:pt x="129" y="226"/>
                  <a:pt x="129" y="226"/>
                  <a:pt x="129" y="226"/>
                </a:cubicBezTo>
                <a:cubicBezTo>
                  <a:pt x="128" y="226"/>
                  <a:pt x="128" y="226"/>
                  <a:pt x="128" y="226"/>
                </a:cubicBezTo>
                <a:cubicBezTo>
                  <a:pt x="125" y="226"/>
                  <a:pt x="125" y="226"/>
                  <a:pt x="125" y="226"/>
                </a:cubicBezTo>
                <a:cubicBezTo>
                  <a:pt x="121" y="228"/>
                  <a:pt x="121" y="228"/>
                  <a:pt x="121" y="228"/>
                </a:cubicBezTo>
                <a:cubicBezTo>
                  <a:pt x="118" y="230"/>
                  <a:pt x="118" y="230"/>
                  <a:pt x="118" y="230"/>
                </a:cubicBezTo>
                <a:cubicBezTo>
                  <a:pt x="118" y="231"/>
                  <a:pt x="118" y="231"/>
                  <a:pt x="118" y="231"/>
                </a:cubicBezTo>
                <a:cubicBezTo>
                  <a:pt x="118" y="232"/>
                  <a:pt x="118" y="232"/>
                  <a:pt x="118" y="232"/>
                </a:cubicBezTo>
                <a:cubicBezTo>
                  <a:pt x="119" y="235"/>
                  <a:pt x="119" y="235"/>
                  <a:pt x="119" y="235"/>
                </a:cubicBezTo>
                <a:cubicBezTo>
                  <a:pt x="118" y="237"/>
                  <a:pt x="118" y="237"/>
                  <a:pt x="118" y="237"/>
                </a:cubicBezTo>
                <a:cubicBezTo>
                  <a:pt x="117" y="238"/>
                  <a:pt x="117" y="238"/>
                  <a:pt x="117" y="238"/>
                </a:cubicBezTo>
                <a:cubicBezTo>
                  <a:pt x="117" y="240"/>
                  <a:pt x="117" y="240"/>
                  <a:pt x="117" y="240"/>
                </a:cubicBezTo>
                <a:cubicBezTo>
                  <a:pt x="119" y="241"/>
                  <a:pt x="119" y="241"/>
                  <a:pt x="119" y="241"/>
                </a:cubicBezTo>
                <a:cubicBezTo>
                  <a:pt x="120" y="241"/>
                  <a:pt x="120" y="241"/>
                  <a:pt x="120" y="241"/>
                </a:cubicBezTo>
                <a:cubicBezTo>
                  <a:pt x="120" y="239"/>
                  <a:pt x="120" y="239"/>
                  <a:pt x="120" y="239"/>
                </a:cubicBezTo>
                <a:cubicBezTo>
                  <a:pt x="120" y="239"/>
                  <a:pt x="120" y="239"/>
                  <a:pt x="120" y="239"/>
                </a:cubicBezTo>
                <a:cubicBezTo>
                  <a:pt x="119" y="239"/>
                  <a:pt x="119" y="239"/>
                  <a:pt x="119" y="239"/>
                </a:cubicBezTo>
                <a:cubicBezTo>
                  <a:pt x="120" y="237"/>
                  <a:pt x="120" y="237"/>
                  <a:pt x="120" y="237"/>
                </a:cubicBezTo>
                <a:cubicBezTo>
                  <a:pt x="122" y="238"/>
                  <a:pt x="122" y="238"/>
                  <a:pt x="122" y="238"/>
                </a:cubicBezTo>
                <a:cubicBezTo>
                  <a:pt x="121" y="239"/>
                  <a:pt x="121" y="239"/>
                  <a:pt x="121" y="239"/>
                </a:cubicBezTo>
                <a:cubicBezTo>
                  <a:pt x="122" y="239"/>
                  <a:pt x="122" y="239"/>
                  <a:pt x="122" y="239"/>
                </a:cubicBezTo>
                <a:cubicBezTo>
                  <a:pt x="124" y="238"/>
                  <a:pt x="124" y="238"/>
                  <a:pt x="124" y="238"/>
                </a:cubicBezTo>
                <a:cubicBezTo>
                  <a:pt x="125" y="238"/>
                  <a:pt x="125" y="238"/>
                  <a:pt x="125" y="238"/>
                </a:cubicBezTo>
                <a:cubicBezTo>
                  <a:pt x="123" y="240"/>
                  <a:pt x="123" y="240"/>
                  <a:pt x="123" y="240"/>
                </a:cubicBezTo>
                <a:cubicBezTo>
                  <a:pt x="123" y="241"/>
                  <a:pt x="123" y="241"/>
                  <a:pt x="123" y="241"/>
                </a:cubicBezTo>
                <a:cubicBezTo>
                  <a:pt x="120" y="244"/>
                  <a:pt x="120" y="244"/>
                  <a:pt x="120" y="244"/>
                </a:cubicBezTo>
                <a:cubicBezTo>
                  <a:pt x="119" y="245"/>
                  <a:pt x="119" y="245"/>
                  <a:pt x="119" y="245"/>
                </a:cubicBezTo>
                <a:cubicBezTo>
                  <a:pt x="122" y="245"/>
                  <a:pt x="122" y="245"/>
                  <a:pt x="122" y="245"/>
                </a:cubicBezTo>
                <a:cubicBezTo>
                  <a:pt x="122" y="244"/>
                  <a:pt x="122" y="244"/>
                  <a:pt x="122" y="244"/>
                </a:cubicBezTo>
                <a:cubicBezTo>
                  <a:pt x="124" y="243"/>
                  <a:pt x="124" y="243"/>
                  <a:pt x="124" y="243"/>
                </a:cubicBezTo>
                <a:cubicBezTo>
                  <a:pt x="124" y="242"/>
                  <a:pt x="124" y="242"/>
                  <a:pt x="124" y="242"/>
                </a:cubicBezTo>
                <a:cubicBezTo>
                  <a:pt x="126" y="241"/>
                  <a:pt x="126" y="241"/>
                  <a:pt x="126" y="241"/>
                </a:cubicBezTo>
                <a:cubicBezTo>
                  <a:pt x="125" y="240"/>
                  <a:pt x="125" y="240"/>
                  <a:pt x="125" y="240"/>
                </a:cubicBezTo>
                <a:cubicBezTo>
                  <a:pt x="127" y="239"/>
                  <a:pt x="127" y="239"/>
                  <a:pt x="127" y="239"/>
                </a:cubicBezTo>
                <a:cubicBezTo>
                  <a:pt x="127" y="239"/>
                  <a:pt x="127" y="239"/>
                  <a:pt x="127" y="239"/>
                </a:cubicBezTo>
                <a:cubicBezTo>
                  <a:pt x="128" y="236"/>
                  <a:pt x="128" y="236"/>
                  <a:pt x="128" y="236"/>
                </a:cubicBezTo>
                <a:cubicBezTo>
                  <a:pt x="129" y="237"/>
                  <a:pt x="129" y="237"/>
                  <a:pt x="129" y="237"/>
                </a:cubicBezTo>
                <a:cubicBezTo>
                  <a:pt x="131" y="236"/>
                  <a:pt x="131" y="236"/>
                  <a:pt x="131" y="236"/>
                </a:cubicBezTo>
                <a:cubicBezTo>
                  <a:pt x="133" y="237"/>
                  <a:pt x="133" y="237"/>
                  <a:pt x="133" y="237"/>
                </a:cubicBezTo>
                <a:cubicBezTo>
                  <a:pt x="134" y="236"/>
                  <a:pt x="134" y="236"/>
                  <a:pt x="134" y="236"/>
                </a:cubicBezTo>
                <a:cubicBezTo>
                  <a:pt x="133" y="234"/>
                  <a:pt x="133" y="234"/>
                  <a:pt x="133" y="234"/>
                </a:cubicBezTo>
                <a:cubicBezTo>
                  <a:pt x="131" y="234"/>
                  <a:pt x="131" y="234"/>
                  <a:pt x="131" y="234"/>
                </a:cubicBezTo>
                <a:cubicBezTo>
                  <a:pt x="133" y="233"/>
                  <a:pt x="133" y="233"/>
                  <a:pt x="133" y="233"/>
                </a:cubicBezTo>
                <a:cubicBezTo>
                  <a:pt x="135" y="233"/>
                  <a:pt x="135" y="233"/>
                  <a:pt x="135" y="233"/>
                </a:cubicBezTo>
                <a:cubicBezTo>
                  <a:pt x="137" y="235"/>
                  <a:pt x="137" y="235"/>
                  <a:pt x="137" y="235"/>
                </a:cubicBezTo>
                <a:cubicBezTo>
                  <a:pt x="138" y="235"/>
                  <a:pt x="138" y="235"/>
                  <a:pt x="138" y="235"/>
                </a:cubicBezTo>
                <a:cubicBezTo>
                  <a:pt x="139" y="233"/>
                  <a:pt x="139" y="233"/>
                  <a:pt x="139" y="233"/>
                </a:cubicBezTo>
                <a:cubicBezTo>
                  <a:pt x="138" y="231"/>
                  <a:pt x="138" y="231"/>
                  <a:pt x="138" y="231"/>
                </a:cubicBezTo>
                <a:cubicBezTo>
                  <a:pt x="137" y="231"/>
                  <a:pt x="137" y="231"/>
                  <a:pt x="137" y="231"/>
                </a:cubicBezTo>
                <a:cubicBezTo>
                  <a:pt x="137" y="230"/>
                  <a:pt x="137" y="230"/>
                  <a:pt x="137" y="230"/>
                </a:cubicBezTo>
                <a:cubicBezTo>
                  <a:pt x="139" y="230"/>
                  <a:pt x="139" y="230"/>
                  <a:pt x="139" y="230"/>
                </a:cubicBezTo>
                <a:cubicBezTo>
                  <a:pt x="140" y="230"/>
                  <a:pt x="140" y="230"/>
                  <a:pt x="140" y="230"/>
                </a:cubicBezTo>
                <a:cubicBezTo>
                  <a:pt x="142" y="230"/>
                  <a:pt x="142" y="230"/>
                  <a:pt x="142" y="230"/>
                </a:cubicBezTo>
                <a:cubicBezTo>
                  <a:pt x="142" y="231"/>
                  <a:pt x="142" y="231"/>
                  <a:pt x="142" y="231"/>
                </a:cubicBezTo>
                <a:cubicBezTo>
                  <a:pt x="144" y="231"/>
                  <a:pt x="144" y="231"/>
                  <a:pt x="144" y="231"/>
                </a:cubicBezTo>
                <a:cubicBezTo>
                  <a:pt x="145" y="229"/>
                  <a:pt x="145" y="229"/>
                  <a:pt x="145" y="229"/>
                </a:cubicBezTo>
                <a:cubicBezTo>
                  <a:pt x="144" y="228"/>
                  <a:pt x="144" y="228"/>
                  <a:pt x="144" y="228"/>
                </a:cubicBezTo>
                <a:cubicBezTo>
                  <a:pt x="143" y="227"/>
                  <a:pt x="143" y="227"/>
                  <a:pt x="143" y="227"/>
                </a:cubicBezTo>
                <a:cubicBezTo>
                  <a:pt x="143" y="226"/>
                  <a:pt x="143" y="226"/>
                  <a:pt x="143" y="226"/>
                </a:cubicBezTo>
                <a:cubicBezTo>
                  <a:pt x="145" y="226"/>
                  <a:pt x="145" y="226"/>
                  <a:pt x="145" y="226"/>
                </a:cubicBezTo>
                <a:cubicBezTo>
                  <a:pt x="147" y="225"/>
                  <a:pt x="147" y="225"/>
                  <a:pt x="147" y="225"/>
                </a:cubicBezTo>
                <a:cubicBezTo>
                  <a:pt x="146" y="223"/>
                  <a:pt x="146" y="223"/>
                  <a:pt x="146" y="223"/>
                </a:cubicBezTo>
                <a:lnTo>
                  <a:pt x="145" y="223"/>
                </a:lnTo>
                <a:close/>
                <a:moveTo>
                  <a:pt x="313" y="285"/>
                </a:moveTo>
                <a:cubicBezTo>
                  <a:pt x="311" y="287"/>
                  <a:pt x="311" y="287"/>
                  <a:pt x="311" y="287"/>
                </a:cubicBezTo>
                <a:cubicBezTo>
                  <a:pt x="311" y="289"/>
                  <a:pt x="311" y="289"/>
                  <a:pt x="311" y="289"/>
                </a:cubicBezTo>
                <a:cubicBezTo>
                  <a:pt x="312" y="290"/>
                  <a:pt x="312" y="290"/>
                  <a:pt x="312" y="290"/>
                </a:cubicBezTo>
                <a:cubicBezTo>
                  <a:pt x="314" y="289"/>
                  <a:pt x="314" y="289"/>
                  <a:pt x="314" y="289"/>
                </a:cubicBezTo>
                <a:cubicBezTo>
                  <a:pt x="315" y="287"/>
                  <a:pt x="315" y="287"/>
                  <a:pt x="315" y="287"/>
                </a:cubicBezTo>
                <a:cubicBezTo>
                  <a:pt x="314" y="284"/>
                  <a:pt x="314" y="284"/>
                  <a:pt x="314" y="284"/>
                </a:cubicBezTo>
                <a:lnTo>
                  <a:pt x="313" y="285"/>
                </a:lnTo>
                <a:close/>
                <a:moveTo>
                  <a:pt x="294" y="308"/>
                </a:moveTo>
                <a:cubicBezTo>
                  <a:pt x="294" y="310"/>
                  <a:pt x="294" y="310"/>
                  <a:pt x="294" y="310"/>
                </a:cubicBezTo>
                <a:cubicBezTo>
                  <a:pt x="296" y="308"/>
                  <a:pt x="296" y="308"/>
                  <a:pt x="296" y="308"/>
                </a:cubicBezTo>
                <a:lnTo>
                  <a:pt x="294" y="308"/>
                </a:lnTo>
                <a:close/>
                <a:moveTo>
                  <a:pt x="56" y="266"/>
                </a:moveTo>
                <a:cubicBezTo>
                  <a:pt x="55" y="268"/>
                  <a:pt x="55" y="268"/>
                  <a:pt x="55" y="268"/>
                </a:cubicBezTo>
                <a:cubicBezTo>
                  <a:pt x="55" y="268"/>
                  <a:pt x="56" y="268"/>
                  <a:pt x="56" y="268"/>
                </a:cubicBezTo>
                <a:lnTo>
                  <a:pt x="56" y="266"/>
                </a:lnTo>
                <a:close/>
                <a:moveTo>
                  <a:pt x="56" y="270"/>
                </a:moveTo>
                <a:cubicBezTo>
                  <a:pt x="56" y="271"/>
                  <a:pt x="56" y="271"/>
                  <a:pt x="56" y="271"/>
                </a:cubicBezTo>
                <a:cubicBezTo>
                  <a:pt x="57" y="270"/>
                  <a:pt x="57" y="270"/>
                  <a:pt x="57" y="270"/>
                </a:cubicBezTo>
                <a:cubicBezTo>
                  <a:pt x="57" y="269"/>
                  <a:pt x="57" y="269"/>
                  <a:pt x="57" y="269"/>
                </a:cubicBezTo>
                <a:lnTo>
                  <a:pt x="56" y="270"/>
                </a:lnTo>
                <a:close/>
                <a:moveTo>
                  <a:pt x="323" y="362"/>
                </a:moveTo>
                <a:cubicBezTo>
                  <a:pt x="321" y="364"/>
                  <a:pt x="321" y="364"/>
                  <a:pt x="321" y="364"/>
                </a:cubicBezTo>
                <a:cubicBezTo>
                  <a:pt x="323" y="365"/>
                  <a:pt x="323" y="365"/>
                  <a:pt x="323" y="365"/>
                </a:cubicBezTo>
                <a:cubicBezTo>
                  <a:pt x="324" y="364"/>
                  <a:pt x="324" y="364"/>
                  <a:pt x="324" y="364"/>
                </a:cubicBezTo>
                <a:lnTo>
                  <a:pt x="323" y="362"/>
                </a:lnTo>
                <a:close/>
                <a:moveTo>
                  <a:pt x="318" y="358"/>
                </a:moveTo>
                <a:cubicBezTo>
                  <a:pt x="318" y="361"/>
                  <a:pt x="318" y="361"/>
                  <a:pt x="318" y="361"/>
                </a:cubicBezTo>
                <a:cubicBezTo>
                  <a:pt x="319" y="362"/>
                  <a:pt x="319" y="362"/>
                  <a:pt x="319" y="362"/>
                </a:cubicBezTo>
                <a:cubicBezTo>
                  <a:pt x="319" y="364"/>
                  <a:pt x="319" y="364"/>
                  <a:pt x="319" y="364"/>
                </a:cubicBezTo>
                <a:cubicBezTo>
                  <a:pt x="320" y="362"/>
                  <a:pt x="320" y="362"/>
                  <a:pt x="320" y="362"/>
                </a:cubicBezTo>
                <a:cubicBezTo>
                  <a:pt x="319" y="360"/>
                  <a:pt x="319" y="360"/>
                  <a:pt x="319" y="360"/>
                </a:cubicBezTo>
                <a:lnTo>
                  <a:pt x="318" y="358"/>
                </a:lnTo>
                <a:close/>
                <a:moveTo>
                  <a:pt x="316" y="297"/>
                </a:moveTo>
                <a:cubicBezTo>
                  <a:pt x="317" y="296"/>
                  <a:pt x="317" y="296"/>
                  <a:pt x="317" y="296"/>
                </a:cubicBezTo>
                <a:cubicBezTo>
                  <a:pt x="317" y="294"/>
                  <a:pt x="317" y="294"/>
                  <a:pt x="317" y="294"/>
                </a:cubicBezTo>
                <a:cubicBezTo>
                  <a:pt x="316" y="293"/>
                  <a:pt x="316" y="293"/>
                  <a:pt x="316" y="293"/>
                </a:cubicBezTo>
                <a:cubicBezTo>
                  <a:pt x="315" y="295"/>
                  <a:pt x="315" y="295"/>
                  <a:pt x="315" y="295"/>
                </a:cubicBezTo>
                <a:cubicBezTo>
                  <a:pt x="315" y="296"/>
                  <a:pt x="315" y="296"/>
                  <a:pt x="315" y="296"/>
                </a:cubicBezTo>
                <a:lnTo>
                  <a:pt x="316" y="297"/>
                </a:lnTo>
                <a:close/>
                <a:moveTo>
                  <a:pt x="316" y="340"/>
                </a:moveTo>
                <a:cubicBezTo>
                  <a:pt x="315" y="340"/>
                  <a:pt x="315" y="340"/>
                  <a:pt x="315" y="340"/>
                </a:cubicBezTo>
                <a:cubicBezTo>
                  <a:pt x="315" y="340"/>
                  <a:pt x="315" y="340"/>
                  <a:pt x="315" y="340"/>
                </a:cubicBezTo>
                <a:cubicBezTo>
                  <a:pt x="315" y="343"/>
                  <a:pt x="315" y="343"/>
                  <a:pt x="315" y="343"/>
                </a:cubicBezTo>
                <a:cubicBezTo>
                  <a:pt x="317" y="345"/>
                  <a:pt x="317" y="345"/>
                  <a:pt x="317" y="345"/>
                </a:cubicBezTo>
                <a:cubicBezTo>
                  <a:pt x="317" y="348"/>
                  <a:pt x="317" y="348"/>
                  <a:pt x="317" y="348"/>
                </a:cubicBezTo>
                <a:cubicBezTo>
                  <a:pt x="319" y="350"/>
                  <a:pt x="319" y="350"/>
                  <a:pt x="319" y="350"/>
                </a:cubicBezTo>
                <a:cubicBezTo>
                  <a:pt x="319" y="347"/>
                  <a:pt x="319" y="347"/>
                  <a:pt x="319" y="347"/>
                </a:cubicBezTo>
                <a:cubicBezTo>
                  <a:pt x="317" y="343"/>
                  <a:pt x="317" y="343"/>
                  <a:pt x="317" y="343"/>
                </a:cubicBezTo>
                <a:lnTo>
                  <a:pt x="316" y="340"/>
                </a:lnTo>
                <a:close/>
                <a:moveTo>
                  <a:pt x="322" y="381"/>
                </a:moveTo>
                <a:cubicBezTo>
                  <a:pt x="322" y="383"/>
                  <a:pt x="322" y="383"/>
                  <a:pt x="322" y="383"/>
                </a:cubicBezTo>
                <a:cubicBezTo>
                  <a:pt x="323" y="384"/>
                  <a:pt x="323" y="384"/>
                  <a:pt x="323" y="384"/>
                </a:cubicBezTo>
                <a:cubicBezTo>
                  <a:pt x="323" y="381"/>
                  <a:pt x="323" y="381"/>
                  <a:pt x="323" y="381"/>
                </a:cubicBezTo>
                <a:cubicBezTo>
                  <a:pt x="323" y="380"/>
                  <a:pt x="323" y="380"/>
                  <a:pt x="323" y="380"/>
                </a:cubicBezTo>
                <a:lnTo>
                  <a:pt x="322" y="381"/>
                </a:lnTo>
                <a:close/>
                <a:moveTo>
                  <a:pt x="323" y="372"/>
                </a:moveTo>
                <a:cubicBezTo>
                  <a:pt x="323" y="373"/>
                  <a:pt x="323" y="373"/>
                  <a:pt x="323" y="373"/>
                </a:cubicBezTo>
                <a:cubicBezTo>
                  <a:pt x="324" y="373"/>
                  <a:pt x="324" y="373"/>
                  <a:pt x="324" y="373"/>
                </a:cubicBezTo>
                <a:cubicBezTo>
                  <a:pt x="325" y="372"/>
                  <a:pt x="325" y="372"/>
                  <a:pt x="325" y="372"/>
                </a:cubicBezTo>
                <a:cubicBezTo>
                  <a:pt x="324" y="371"/>
                  <a:pt x="324" y="371"/>
                  <a:pt x="324" y="371"/>
                </a:cubicBezTo>
                <a:lnTo>
                  <a:pt x="323" y="372"/>
                </a:lnTo>
                <a:close/>
                <a:moveTo>
                  <a:pt x="326" y="375"/>
                </a:moveTo>
                <a:cubicBezTo>
                  <a:pt x="325" y="374"/>
                  <a:pt x="325" y="374"/>
                  <a:pt x="325" y="374"/>
                </a:cubicBezTo>
                <a:cubicBezTo>
                  <a:pt x="323" y="375"/>
                  <a:pt x="323" y="375"/>
                  <a:pt x="323" y="375"/>
                </a:cubicBezTo>
                <a:cubicBezTo>
                  <a:pt x="322" y="377"/>
                  <a:pt x="322" y="377"/>
                  <a:pt x="322" y="377"/>
                </a:cubicBezTo>
                <a:cubicBezTo>
                  <a:pt x="323" y="377"/>
                  <a:pt x="323" y="377"/>
                  <a:pt x="323" y="377"/>
                </a:cubicBezTo>
                <a:cubicBezTo>
                  <a:pt x="323" y="377"/>
                  <a:pt x="325" y="377"/>
                  <a:pt x="325" y="377"/>
                </a:cubicBezTo>
                <a:lnTo>
                  <a:pt x="326" y="375"/>
                </a:lnTo>
                <a:close/>
                <a:moveTo>
                  <a:pt x="294" y="297"/>
                </a:moveTo>
                <a:cubicBezTo>
                  <a:pt x="293" y="297"/>
                  <a:pt x="293" y="297"/>
                  <a:pt x="293" y="297"/>
                </a:cubicBezTo>
                <a:cubicBezTo>
                  <a:pt x="293" y="298"/>
                  <a:pt x="293" y="298"/>
                  <a:pt x="293" y="298"/>
                </a:cubicBezTo>
                <a:lnTo>
                  <a:pt x="294" y="297"/>
                </a:lnTo>
                <a:close/>
                <a:moveTo>
                  <a:pt x="309" y="279"/>
                </a:moveTo>
                <a:cubicBezTo>
                  <a:pt x="307" y="277"/>
                  <a:pt x="307" y="277"/>
                  <a:pt x="307" y="277"/>
                </a:cubicBezTo>
                <a:cubicBezTo>
                  <a:pt x="305" y="277"/>
                  <a:pt x="305" y="277"/>
                  <a:pt x="305" y="277"/>
                </a:cubicBezTo>
                <a:cubicBezTo>
                  <a:pt x="304" y="278"/>
                  <a:pt x="304" y="278"/>
                  <a:pt x="304" y="278"/>
                </a:cubicBezTo>
                <a:cubicBezTo>
                  <a:pt x="305" y="279"/>
                  <a:pt x="305" y="279"/>
                  <a:pt x="305" y="279"/>
                </a:cubicBezTo>
                <a:cubicBezTo>
                  <a:pt x="305" y="281"/>
                  <a:pt x="305" y="281"/>
                  <a:pt x="305" y="281"/>
                </a:cubicBezTo>
                <a:cubicBezTo>
                  <a:pt x="307" y="282"/>
                  <a:pt x="307" y="282"/>
                  <a:pt x="307" y="282"/>
                </a:cubicBezTo>
                <a:cubicBezTo>
                  <a:pt x="306" y="283"/>
                  <a:pt x="306" y="283"/>
                  <a:pt x="306" y="283"/>
                </a:cubicBezTo>
                <a:cubicBezTo>
                  <a:pt x="304" y="288"/>
                  <a:pt x="304" y="288"/>
                  <a:pt x="304" y="288"/>
                </a:cubicBezTo>
                <a:cubicBezTo>
                  <a:pt x="304" y="290"/>
                  <a:pt x="304" y="290"/>
                  <a:pt x="304" y="290"/>
                </a:cubicBezTo>
                <a:cubicBezTo>
                  <a:pt x="306" y="290"/>
                  <a:pt x="306" y="290"/>
                  <a:pt x="306" y="290"/>
                </a:cubicBezTo>
                <a:cubicBezTo>
                  <a:pt x="307" y="289"/>
                  <a:pt x="307" y="289"/>
                  <a:pt x="307" y="289"/>
                </a:cubicBezTo>
                <a:cubicBezTo>
                  <a:pt x="308" y="290"/>
                  <a:pt x="308" y="290"/>
                  <a:pt x="308" y="290"/>
                </a:cubicBezTo>
                <a:cubicBezTo>
                  <a:pt x="309" y="289"/>
                  <a:pt x="309" y="289"/>
                  <a:pt x="309" y="289"/>
                </a:cubicBezTo>
                <a:cubicBezTo>
                  <a:pt x="308" y="287"/>
                  <a:pt x="308" y="287"/>
                  <a:pt x="308" y="287"/>
                </a:cubicBezTo>
                <a:cubicBezTo>
                  <a:pt x="309" y="286"/>
                  <a:pt x="309" y="286"/>
                  <a:pt x="309" y="286"/>
                </a:cubicBezTo>
                <a:cubicBezTo>
                  <a:pt x="309" y="284"/>
                  <a:pt x="309" y="284"/>
                  <a:pt x="309" y="284"/>
                </a:cubicBezTo>
                <a:cubicBezTo>
                  <a:pt x="310" y="284"/>
                  <a:pt x="310" y="284"/>
                  <a:pt x="310" y="284"/>
                </a:cubicBezTo>
                <a:cubicBezTo>
                  <a:pt x="310" y="286"/>
                  <a:pt x="310" y="286"/>
                  <a:pt x="310" y="286"/>
                </a:cubicBezTo>
                <a:cubicBezTo>
                  <a:pt x="311" y="286"/>
                  <a:pt x="311" y="286"/>
                  <a:pt x="311" y="286"/>
                </a:cubicBezTo>
                <a:cubicBezTo>
                  <a:pt x="313" y="283"/>
                  <a:pt x="313" y="283"/>
                  <a:pt x="313" y="283"/>
                </a:cubicBezTo>
                <a:cubicBezTo>
                  <a:pt x="313" y="281"/>
                  <a:pt x="313" y="281"/>
                  <a:pt x="313" y="281"/>
                </a:cubicBezTo>
                <a:cubicBezTo>
                  <a:pt x="311" y="279"/>
                  <a:pt x="311" y="279"/>
                  <a:pt x="311" y="279"/>
                </a:cubicBezTo>
                <a:lnTo>
                  <a:pt x="309" y="279"/>
                </a:lnTo>
                <a:close/>
                <a:moveTo>
                  <a:pt x="292" y="291"/>
                </a:moveTo>
                <a:cubicBezTo>
                  <a:pt x="293" y="291"/>
                  <a:pt x="293" y="291"/>
                  <a:pt x="293" y="291"/>
                </a:cubicBezTo>
                <a:cubicBezTo>
                  <a:pt x="294" y="289"/>
                  <a:pt x="294" y="289"/>
                  <a:pt x="294" y="289"/>
                </a:cubicBezTo>
                <a:cubicBezTo>
                  <a:pt x="294" y="287"/>
                  <a:pt x="294" y="287"/>
                  <a:pt x="294" y="287"/>
                </a:cubicBezTo>
                <a:cubicBezTo>
                  <a:pt x="295" y="284"/>
                  <a:pt x="295" y="284"/>
                  <a:pt x="295" y="284"/>
                </a:cubicBezTo>
                <a:cubicBezTo>
                  <a:pt x="296" y="283"/>
                  <a:pt x="296" y="283"/>
                  <a:pt x="296" y="283"/>
                </a:cubicBezTo>
                <a:cubicBezTo>
                  <a:pt x="296" y="279"/>
                  <a:pt x="296" y="279"/>
                  <a:pt x="296" y="279"/>
                </a:cubicBezTo>
                <a:cubicBezTo>
                  <a:pt x="297" y="278"/>
                  <a:pt x="297" y="278"/>
                  <a:pt x="297" y="278"/>
                </a:cubicBezTo>
                <a:cubicBezTo>
                  <a:pt x="298" y="275"/>
                  <a:pt x="298" y="275"/>
                  <a:pt x="298" y="275"/>
                </a:cubicBezTo>
                <a:cubicBezTo>
                  <a:pt x="298" y="272"/>
                  <a:pt x="298" y="272"/>
                  <a:pt x="298" y="272"/>
                </a:cubicBezTo>
                <a:cubicBezTo>
                  <a:pt x="297" y="269"/>
                  <a:pt x="297" y="269"/>
                  <a:pt x="297" y="269"/>
                </a:cubicBezTo>
                <a:cubicBezTo>
                  <a:pt x="296" y="268"/>
                  <a:pt x="296" y="268"/>
                  <a:pt x="296" y="268"/>
                </a:cubicBezTo>
                <a:cubicBezTo>
                  <a:pt x="295" y="269"/>
                  <a:pt x="295" y="269"/>
                  <a:pt x="295" y="269"/>
                </a:cubicBezTo>
                <a:cubicBezTo>
                  <a:pt x="293" y="270"/>
                  <a:pt x="293" y="270"/>
                  <a:pt x="293" y="270"/>
                </a:cubicBezTo>
                <a:cubicBezTo>
                  <a:pt x="293" y="271"/>
                  <a:pt x="293" y="271"/>
                  <a:pt x="293" y="271"/>
                </a:cubicBezTo>
                <a:cubicBezTo>
                  <a:pt x="295" y="273"/>
                  <a:pt x="295" y="273"/>
                  <a:pt x="295" y="273"/>
                </a:cubicBezTo>
                <a:cubicBezTo>
                  <a:pt x="294" y="274"/>
                  <a:pt x="294" y="274"/>
                  <a:pt x="294" y="274"/>
                </a:cubicBezTo>
                <a:cubicBezTo>
                  <a:pt x="293" y="276"/>
                  <a:pt x="293" y="276"/>
                  <a:pt x="293" y="276"/>
                </a:cubicBezTo>
                <a:cubicBezTo>
                  <a:pt x="293" y="277"/>
                  <a:pt x="293" y="277"/>
                  <a:pt x="293" y="277"/>
                </a:cubicBezTo>
                <a:cubicBezTo>
                  <a:pt x="291" y="278"/>
                  <a:pt x="291" y="278"/>
                  <a:pt x="291" y="278"/>
                </a:cubicBezTo>
                <a:cubicBezTo>
                  <a:pt x="291" y="279"/>
                  <a:pt x="291" y="279"/>
                  <a:pt x="291" y="279"/>
                </a:cubicBezTo>
                <a:cubicBezTo>
                  <a:pt x="293" y="279"/>
                  <a:pt x="293" y="279"/>
                  <a:pt x="293" y="279"/>
                </a:cubicBezTo>
                <a:cubicBezTo>
                  <a:pt x="292" y="280"/>
                  <a:pt x="292" y="280"/>
                  <a:pt x="292" y="280"/>
                </a:cubicBezTo>
                <a:cubicBezTo>
                  <a:pt x="292" y="281"/>
                  <a:pt x="292" y="281"/>
                  <a:pt x="292" y="281"/>
                </a:cubicBezTo>
                <a:cubicBezTo>
                  <a:pt x="292" y="282"/>
                  <a:pt x="292" y="282"/>
                  <a:pt x="292" y="282"/>
                </a:cubicBezTo>
                <a:cubicBezTo>
                  <a:pt x="293" y="282"/>
                  <a:pt x="293" y="282"/>
                  <a:pt x="293" y="282"/>
                </a:cubicBezTo>
                <a:cubicBezTo>
                  <a:pt x="294" y="281"/>
                  <a:pt x="294" y="281"/>
                  <a:pt x="294" y="281"/>
                </a:cubicBezTo>
                <a:cubicBezTo>
                  <a:pt x="294" y="282"/>
                  <a:pt x="294" y="282"/>
                  <a:pt x="294" y="282"/>
                </a:cubicBezTo>
                <a:cubicBezTo>
                  <a:pt x="293" y="283"/>
                  <a:pt x="293" y="283"/>
                  <a:pt x="293" y="283"/>
                </a:cubicBezTo>
                <a:cubicBezTo>
                  <a:pt x="292" y="283"/>
                  <a:pt x="292" y="283"/>
                  <a:pt x="292" y="283"/>
                </a:cubicBezTo>
                <a:cubicBezTo>
                  <a:pt x="291" y="285"/>
                  <a:pt x="291" y="285"/>
                  <a:pt x="291" y="285"/>
                </a:cubicBezTo>
                <a:cubicBezTo>
                  <a:pt x="291" y="287"/>
                  <a:pt x="291" y="287"/>
                  <a:pt x="291" y="287"/>
                </a:cubicBezTo>
                <a:cubicBezTo>
                  <a:pt x="292" y="288"/>
                  <a:pt x="292" y="288"/>
                  <a:pt x="292" y="288"/>
                </a:cubicBezTo>
                <a:cubicBezTo>
                  <a:pt x="292" y="290"/>
                  <a:pt x="292" y="290"/>
                  <a:pt x="292" y="290"/>
                </a:cubicBezTo>
                <a:lnTo>
                  <a:pt x="292" y="291"/>
                </a:lnTo>
                <a:close/>
                <a:moveTo>
                  <a:pt x="310" y="344"/>
                </a:moveTo>
                <a:cubicBezTo>
                  <a:pt x="311" y="346"/>
                  <a:pt x="311" y="346"/>
                  <a:pt x="311" y="346"/>
                </a:cubicBezTo>
                <a:cubicBezTo>
                  <a:pt x="314" y="349"/>
                  <a:pt x="314" y="349"/>
                  <a:pt x="314" y="349"/>
                </a:cubicBezTo>
                <a:cubicBezTo>
                  <a:pt x="314" y="351"/>
                  <a:pt x="314" y="351"/>
                  <a:pt x="314" y="351"/>
                </a:cubicBezTo>
                <a:cubicBezTo>
                  <a:pt x="316" y="352"/>
                  <a:pt x="316" y="352"/>
                  <a:pt x="316" y="352"/>
                </a:cubicBezTo>
                <a:cubicBezTo>
                  <a:pt x="317" y="350"/>
                  <a:pt x="317" y="350"/>
                  <a:pt x="317" y="350"/>
                </a:cubicBezTo>
                <a:cubicBezTo>
                  <a:pt x="315" y="347"/>
                  <a:pt x="315" y="347"/>
                  <a:pt x="315" y="347"/>
                </a:cubicBezTo>
                <a:cubicBezTo>
                  <a:pt x="311" y="342"/>
                  <a:pt x="311" y="342"/>
                  <a:pt x="311" y="342"/>
                </a:cubicBezTo>
                <a:cubicBezTo>
                  <a:pt x="311" y="342"/>
                  <a:pt x="310" y="344"/>
                  <a:pt x="310" y="344"/>
                </a:cubicBezTo>
                <a:close/>
                <a:moveTo>
                  <a:pt x="349" y="420"/>
                </a:moveTo>
                <a:cubicBezTo>
                  <a:pt x="347" y="417"/>
                  <a:pt x="347" y="417"/>
                  <a:pt x="347" y="417"/>
                </a:cubicBezTo>
                <a:cubicBezTo>
                  <a:pt x="345" y="416"/>
                  <a:pt x="345" y="416"/>
                  <a:pt x="345" y="416"/>
                </a:cubicBezTo>
                <a:cubicBezTo>
                  <a:pt x="345" y="418"/>
                  <a:pt x="345" y="418"/>
                  <a:pt x="345" y="418"/>
                </a:cubicBezTo>
                <a:cubicBezTo>
                  <a:pt x="348" y="421"/>
                  <a:pt x="348" y="421"/>
                  <a:pt x="348" y="421"/>
                </a:cubicBezTo>
                <a:lnTo>
                  <a:pt x="349" y="420"/>
                </a:lnTo>
                <a:close/>
                <a:moveTo>
                  <a:pt x="313" y="296"/>
                </a:moveTo>
                <a:cubicBezTo>
                  <a:pt x="314" y="295"/>
                  <a:pt x="314" y="295"/>
                  <a:pt x="314" y="295"/>
                </a:cubicBezTo>
                <a:cubicBezTo>
                  <a:pt x="314" y="294"/>
                  <a:pt x="314" y="294"/>
                  <a:pt x="314" y="294"/>
                </a:cubicBezTo>
                <a:cubicBezTo>
                  <a:pt x="311" y="296"/>
                  <a:pt x="311" y="296"/>
                  <a:pt x="311" y="296"/>
                </a:cubicBezTo>
                <a:cubicBezTo>
                  <a:pt x="310" y="297"/>
                  <a:pt x="310" y="297"/>
                  <a:pt x="310" y="297"/>
                </a:cubicBezTo>
                <a:cubicBezTo>
                  <a:pt x="312" y="298"/>
                  <a:pt x="312" y="298"/>
                  <a:pt x="312" y="298"/>
                </a:cubicBezTo>
                <a:lnTo>
                  <a:pt x="313" y="296"/>
                </a:lnTo>
                <a:close/>
                <a:moveTo>
                  <a:pt x="313" y="292"/>
                </a:moveTo>
                <a:cubicBezTo>
                  <a:pt x="313" y="291"/>
                  <a:pt x="313" y="291"/>
                  <a:pt x="313" y="291"/>
                </a:cubicBezTo>
                <a:cubicBezTo>
                  <a:pt x="310" y="291"/>
                  <a:pt x="310" y="291"/>
                  <a:pt x="310" y="291"/>
                </a:cubicBezTo>
                <a:cubicBezTo>
                  <a:pt x="308" y="292"/>
                  <a:pt x="308" y="292"/>
                  <a:pt x="308" y="292"/>
                </a:cubicBezTo>
                <a:cubicBezTo>
                  <a:pt x="309" y="294"/>
                  <a:pt x="309" y="294"/>
                  <a:pt x="309" y="294"/>
                </a:cubicBezTo>
                <a:cubicBezTo>
                  <a:pt x="311" y="295"/>
                  <a:pt x="311" y="295"/>
                  <a:pt x="311" y="295"/>
                </a:cubicBezTo>
                <a:lnTo>
                  <a:pt x="313" y="292"/>
                </a:lnTo>
                <a:close/>
                <a:moveTo>
                  <a:pt x="314" y="299"/>
                </a:moveTo>
                <a:cubicBezTo>
                  <a:pt x="314" y="297"/>
                  <a:pt x="314" y="297"/>
                  <a:pt x="314" y="297"/>
                </a:cubicBezTo>
                <a:cubicBezTo>
                  <a:pt x="313" y="297"/>
                  <a:pt x="313" y="297"/>
                  <a:pt x="313" y="297"/>
                </a:cubicBezTo>
                <a:cubicBezTo>
                  <a:pt x="312" y="300"/>
                  <a:pt x="312" y="300"/>
                  <a:pt x="312" y="300"/>
                </a:cubicBezTo>
                <a:cubicBezTo>
                  <a:pt x="313" y="300"/>
                  <a:pt x="313" y="300"/>
                  <a:pt x="313" y="300"/>
                </a:cubicBezTo>
                <a:lnTo>
                  <a:pt x="314" y="299"/>
                </a:lnTo>
                <a:close/>
                <a:moveTo>
                  <a:pt x="318" y="355"/>
                </a:moveTo>
                <a:cubicBezTo>
                  <a:pt x="319" y="354"/>
                  <a:pt x="319" y="354"/>
                  <a:pt x="319" y="354"/>
                </a:cubicBezTo>
                <a:cubicBezTo>
                  <a:pt x="318" y="352"/>
                  <a:pt x="318" y="352"/>
                  <a:pt x="318" y="352"/>
                </a:cubicBezTo>
                <a:lnTo>
                  <a:pt x="318" y="355"/>
                </a:lnTo>
                <a:close/>
                <a:moveTo>
                  <a:pt x="311" y="311"/>
                </a:moveTo>
                <a:cubicBezTo>
                  <a:pt x="312" y="312"/>
                  <a:pt x="312" y="312"/>
                  <a:pt x="312" y="312"/>
                </a:cubicBezTo>
                <a:cubicBezTo>
                  <a:pt x="312" y="313"/>
                  <a:pt x="312" y="313"/>
                  <a:pt x="312" y="313"/>
                </a:cubicBezTo>
                <a:cubicBezTo>
                  <a:pt x="314" y="312"/>
                  <a:pt x="314" y="312"/>
                  <a:pt x="314" y="312"/>
                </a:cubicBezTo>
                <a:cubicBezTo>
                  <a:pt x="312" y="310"/>
                  <a:pt x="312" y="310"/>
                  <a:pt x="312" y="310"/>
                </a:cubicBezTo>
                <a:lnTo>
                  <a:pt x="311" y="311"/>
                </a:lnTo>
                <a:close/>
                <a:moveTo>
                  <a:pt x="314" y="337"/>
                </a:moveTo>
                <a:cubicBezTo>
                  <a:pt x="314" y="339"/>
                  <a:pt x="314" y="339"/>
                  <a:pt x="314" y="339"/>
                </a:cubicBezTo>
                <a:cubicBezTo>
                  <a:pt x="316" y="339"/>
                  <a:pt x="316" y="339"/>
                  <a:pt x="316" y="339"/>
                </a:cubicBezTo>
                <a:cubicBezTo>
                  <a:pt x="317" y="336"/>
                  <a:pt x="317" y="336"/>
                  <a:pt x="317" y="336"/>
                </a:cubicBezTo>
                <a:cubicBezTo>
                  <a:pt x="315" y="335"/>
                  <a:pt x="315" y="335"/>
                  <a:pt x="315" y="335"/>
                </a:cubicBezTo>
                <a:cubicBezTo>
                  <a:pt x="312" y="336"/>
                  <a:pt x="312" y="336"/>
                  <a:pt x="312" y="336"/>
                </a:cubicBezTo>
                <a:cubicBezTo>
                  <a:pt x="311" y="337"/>
                  <a:pt x="311" y="337"/>
                  <a:pt x="311" y="337"/>
                </a:cubicBezTo>
                <a:lnTo>
                  <a:pt x="314" y="337"/>
                </a:lnTo>
                <a:close/>
                <a:moveTo>
                  <a:pt x="321" y="356"/>
                </a:moveTo>
                <a:cubicBezTo>
                  <a:pt x="321" y="358"/>
                  <a:pt x="321" y="358"/>
                  <a:pt x="321" y="358"/>
                </a:cubicBezTo>
                <a:cubicBezTo>
                  <a:pt x="321" y="359"/>
                  <a:pt x="321" y="359"/>
                  <a:pt x="321" y="359"/>
                </a:cubicBezTo>
                <a:cubicBezTo>
                  <a:pt x="322" y="359"/>
                  <a:pt x="322" y="359"/>
                  <a:pt x="322" y="359"/>
                </a:cubicBezTo>
                <a:cubicBezTo>
                  <a:pt x="324" y="357"/>
                  <a:pt x="324" y="357"/>
                  <a:pt x="324" y="357"/>
                </a:cubicBezTo>
                <a:cubicBezTo>
                  <a:pt x="323" y="360"/>
                  <a:pt x="323" y="360"/>
                  <a:pt x="323" y="360"/>
                </a:cubicBezTo>
                <a:cubicBezTo>
                  <a:pt x="323" y="362"/>
                  <a:pt x="323" y="362"/>
                  <a:pt x="323" y="362"/>
                </a:cubicBezTo>
                <a:cubicBezTo>
                  <a:pt x="325" y="359"/>
                  <a:pt x="325" y="359"/>
                  <a:pt x="325" y="359"/>
                </a:cubicBezTo>
                <a:cubicBezTo>
                  <a:pt x="326" y="355"/>
                  <a:pt x="326" y="355"/>
                  <a:pt x="326" y="355"/>
                </a:cubicBezTo>
                <a:cubicBezTo>
                  <a:pt x="324" y="353"/>
                  <a:pt x="324" y="353"/>
                  <a:pt x="324" y="353"/>
                </a:cubicBezTo>
                <a:cubicBezTo>
                  <a:pt x="322" y="354"/>
                  <a:pt x="322" y="354"/>
                  <a:pt x="322" y="354"/>
                </a:cubicBezTo>
                <a:cubicBezTo>
                  <a:pt x="319" y="356"/>
                  <a:pt x="319" y="356"/>
                  <a:pt x="319" y="356"/>
                </a:cubicBezTo>
                <a:lnTo>
                  <a:pt x="321" y="356"/>
                </a:lnTo>
                <a:close/>
                <a:moveTo>
                  <a:pt x="313" y="316"/>
                </a:moveTo>
                <a:cubicBezTo>
                  <a:pt x="312" y="317"/>
                  <a:pt x="312" y="317"/>
                  <a:pt x="312" y="317"/>
                </a:cubicBezTo>
                <a:cubicBezTo>
                  <a:pt x="314" y="318"/>
                  <a:pt x="314" y="318"/>
                  <a:pt x="314" y="318"/>
                </a:cubicBezTo>
                <a:cubicBezTo>
                  <a:pt x="315" y="316"/>
                  <a:pt x="315" y="316"/>
                  <a:pt x="315" y="316"/>
                </a:cubicBezTo>
                <a:cubicBezTo>
                  <a:pt x="314" y="313"/>
                  <a:pt x="314" y="313"/>
                  <a:pt x="314" y="313"/>
                </a:cubicBezTo>
                <a:cubicBezTo>
                  <a:pt x="313" y="314"/>
                  <a:pt x="313" y="314"/>
                  <a:pt x="313" y="314"/>
                </a:cubicBezTo>
                <a:lnTo>
                  <a:pt x="313" y="316"/>
                </a:lnTo>
                <a:close/>
                <a:moveTo>
                  <a:pt x="315" y="310"/>
                </a:moveTo>
                <a:cubicBezTo>
                  <a:pt x="319" y="309"/>
                  <a:pt x="319" y="309"/>
                  <a:pt x="319" y="309"/>
                </a:cubicBezTo>
                <a:cubicBezTo>
                  <a:pt x="319" y="310"/>
                  <a:pt x="319" y="310"/>
                  <a:pt x="319" y="310"/>
                </a:cubicBezTo>
                <a:cubicBezTo>
                  <a:pt x="317" y="311"/>
                  <a:pt x="317" y="311"/>
                  <a:pt x="317" y="311"/>
                </a:cubicBezTo>
                <a:cubicBezTo>
                  <a:pt x="315" y="313"/>
                  <a:pt x="315" y="313"/>
                  <a:pt x="315" y="313"/>
                </a:cubicBezTo>
                <a:cubicBezTo>
                  <a:pt x="316" y="314"/>
                  <a:pt x="316" y="314"/>
                  <a:pt x="316" y="314"/>
                </a:cubicBezTo>
                <a:cubicBezTo>
                  <a:pt x="319" y="312"/>
                  <a:pt x="319" y="312"/>
                  <a:pt x="319" y="312"/>
                </a:cubicBezTo>
                <a:cubicBezTo>
                  <a:pt x="322" y="308"/>
                  <a:pt x="322" y="308"/>
                  <a:pt x="322" y="308"/>
                </a:cubicBezTo>
                <a:cubicBezTo>
                  <a:pt x="321" y="306"/>
                  <a:pt x="321" y="306"/>
                  <a:pt x="321" y="306"/>
                </a:cubicBezTo>
                <a:cubicBezTo>
                  <a:pt x="322" y="304"/>
                  <a:pt x="322" y="304"/>
                  <a:pt x="322" y="304"/>
                </a:cubicBezTo>
                <a:cubicBezTo>
                  <a:pt x="321" y="302"/>
                  <a:pt x="321" y="302"/>
                  <a:pt x="321" y="302"/>
                </a:cubicBezTo>
                <a:cubicBezTo>
                  <a:pt x="319" y="302"/>
                  <a:pt x="319" y="302"/>
                  <a:pt x="319" y="302"/>
                </a:cubicBezTo>
                <a:cubicBezTo>
                  <a:pt x="319" y="303"/>
                  <a:pt x="319" y="303"/>
                  <a:pt x="319" y="303"/>
                </a:cubicBezTo>
                <a:cubicBezTo>
                  <a:pt x="317" y="304"/>
                  <a:pt x="317" y="304"/>
                  <a:pt x="317" y="304"/>
                </a:cubicBezTo>
                <a:cubicBezTo>
                  <a:pt x="316" y="307"/>
                  <a:pt x="316" y="307"/>
                  <a:pt x="316" y="307"/>
                </a:cubicBezTo>
                <a:cubicBezTo>
                  <a:pt x="316" y="308"/>
                  <a:pt x="316" y="308"/>
                  <a:pt x="316" y="308"/>
                </a:cubicBezTo>
                <a:cubicBezTo>
                  <a:pt x="314" y="309"/>
                  <a:pt x="314" y="309"/>
                  <a:pt x="314" y="309"/>
                </a:cubicBezTo>
                <a:lnTo>
                  <a:pt x="315" y="310"/>
                </a:lnTo>
                <a:close/>
                <a:moveTo>
                  <a:pt x="312" y="320"/>
                </a:moveTo>
                <a:cubicBezTo>
                  <a:pt x="314" y="321"/>
                  <a:pt x="314" y="321"/>
                  <a:pt x="314" y="321"/>
                </a:cubicBezTo>
                <a:cubicBezTo>
                  <a:pt x="315" y="319"/>
                  <a:pt x="315" y="319"/>
                  <a:pt x="315" y="319"/>
                </a:cubicBezTo>
                <a:cubicBezTo>
                  <a:pt x="314" y="318"/>
                  <a:pt x="314" y="318"/>
                  <a:pt x="314" y="318"/>
                </a:cubicBezTo>
                <a:lnTo>
                  <a:pt x="312" y="320"/>
                </a:lnTo>
                <a:close/>
                <a:moveTo>
                  <a:pt x="316" y="327"/>
                </a:moveTo>
                <a:cubicBezTo>
                  <a:pt x="316" y="325"/>
                  <a:pt x="316" y="325"/>
                  <a:pt x="316" y="325"/>
                </a:cubicBezTo>
                <a:cubicBezTo>
                  <a:pt x="314" y="326"/>
                  <a:pt x="314" y="326"/>
                  <a:pt x="314" y="326"/>
                </a:cubicBezTo>
                <a:cubicBezTo>
                  <a:pt x="314" y="328"/>
                  <a:pt x="314" y="328"/>
                  <a:pt x="314" y="328"/>
                </a:cubicBezTo>
                <a:lnTo>
                  <a:pt x="316" y="327"/>
                </a:lnTo>
                <a:close/>
                <a:moveTo>
                  <a:pt x="321" y="351"/>
                </a:moveTo>
                <a:cubicBezTo>
                  <a:pt x="319" y="351"/>
                  <a:pt x="319" y="351"/>
                  <a:pt x="319" y="351"/>
                </a:cubicBezTo>
                <a:cubicBezTo>
                  <a:pt x="321" y="353"/>
                  <a:pt x="321" y="353"/>
                  <a:pt x="321" y="353"/>
                </a:cubicBezTo>
                <a:cubicBezTo>
                  <a:pt x="321" y="352"/>
                  <a:pt x="321" y="352"/>
                  <a:pt x="321" y="352"/>
                </a:cubicBezTo>
                <a:lnTo>
                  <a:pt x="321" y="351"/>
                </a:lnTo>
                <a:close/>
                <a:moveTo>
                  <a:pt x="333" y="403"/>
                </a:moveTo>
                <a:cubicBezTo>
                  <a:pt x="333" y="401"/>
                  <a:pt x="333" y="401"/>
                  <a:pt x="333" y="401"/>
                </a:cubicBezTo>
                <a:cubicBezTo>
                  <a:pt x="330" y="402"/>
                  <a:pt x="330" y="402"/>
                  <a:pt x="330" y="402"/>
                </a:cubicBezTo>
                <a:lnTo>
                  <a:pt x="333" y="403"/>
                </a:lnTo>
                <a:close/>
                <a:moveTo>
                  <a:pt x="330" y="397"/>
                </a:moveTo>
                <a:cubicBezTo>
                  <a:pt x="332" y="397"/>
                  <a:pt x="332" y="397"/>
                  <a:pt x="332" y="397"/>
                </a:cubicBezTo>
                <a:cubicBezTo>
                  <a:pt x="331" y="395"/>
                  <a:pt x="331" y="395"/>
                  <a:pt x="331" y="395"/>
                </a:cubicBezTo>
                <a:lnTo>
                  <a:pt x="330" y="397"/>
                </a:lnTo>
                <a:close/>
                <a:moveTo>
                  <a:pt x="328" y="401"/>
                </a:moveTo>
                <a:cubicBezTo>
                  <a:pt x="324" y="400"/>
                  <a:pt x="324" y="400"/>
                  <a:pt x="324" y="400"/>
                </a:cubicBezTo>
                <a:cubicBezTo>
                  <a:pt x="323" y="398"/>
                  <a:pt x="323" y="398"/>
                  <a:pt x="323" y="398"/>
                </a:cubicBezTo>
                <a:cubicBezTo>
                  <a:pt x="322" y="396"/>
                  <a:pt x="322" y="396"/>
                  <a:pt x="322" y="396"/>
                </a:cubicBezTo>
                <a:cubicBezTo>
                  <a:pt x="320" y="396"/>
                  <a:pt x="320" y="396"/>
                  <a:pt x="320" y="396"/>
                </a:cubicBezTo>
                <a:cubicBezTo>
                  <a:pt x="319" y="394"/>
                  <a:pt x="319" y="394"/>
                  <a:pt x="319" y="394"/>
                </a:cubicBezTo>
                <a:cubicBezTo>
                  <a:pt x="317" y="394"/>
                  <a:pt x="317" y="394"/>
                  <a:pt x="317" y="394"/>
                </a:cubicBezTo>
                <a:cubicBezTo>
                  <a:pt x="316" y="394"/>
                  <a:pt x="316" y="394"/>
                  <a:pt x="316" y="394"/>
                </a:cubicBezTo>
                <a:cubicBezTo>
                  <a:pt x="313" y="394"/>
                  <a:pt x="313" y="394"/>
                  <a:pt x="313" y="394"/>
                </a:cubicBezTo>
                <a:cubicBezTo>
                  <a:pt x="314" y="397"/>
                  <a:pt x="314" y="397"/>
                  <a:pt x="314" y="397"/>
                </a:cubicBezTo>
                <a:cubicBezTo>
                  <a:pt x="315" y="397"/>
                  <a:pt x="315" y="397"/>
                  <a:pt x="315" y="397"/>
                </a:cubicBezTo>
                <a:cubicBezTo>
                  <a:pt x="316" y="400"/>
                  <a:pt x="316" y="400"/>
                  <a:pt x="316" y="400"/>
                </a:cubicBezTo>
                <a:cubicBezTo>
                  <a:pt x="321" y="400"/>
                  <a:pt x="321" y="400"/>
                  <a:pt x="321" y="400"/>
                </a:cubicBezTo>
                <a:cubicBezTo>
                  <a:pt x="319" y="401"/>
                  <a:pt x="319" y="401"/>
                  <a:pt x="319" y="401"/>
                </a:cubicBezTo>
                <a:cubicBezTo>
                  <a:pt x="316" y="401"/>
                  <a:pt x="316" y="401"/>
                  <a:pt x="316" y="401"/>
                </a:cubicBezTo>
                <a:cubicBezTo>
                  <a:pt x="315" y="403"/>
                  <a:pt x="315" y="403"/>
                  <a:pt x="315" y="403"/>
                </a:cubicBezTo>
                <a:cubicBezTo>
                  <a:pt x="316" y="404"/>
                  <a:pt x="316" y="404"/>
                  <a:pt x="316" y="404"/>
                </a:cubicBezTo>
                <a:cubicBezTo>
                  <a:pt x="315" y="407"/>
                  <a:pt x="315" y="407"/>
                  <a:pt x="315" y="407"/>
                </a:cubicBezTo>
                <a:cubicBezTo>
                  <a:pt x="316" y="407"/>
                  <a:pt x="316" y="407"/>
                  <a:pt x="316" y="407"/>
                </a:cubicBezTo>
                <a:cubicBezTo>
                  <a:pt x="318" y="406"/>
                  <a:pt x="318" y="406"/>
                  <a:pt x="318" y="406"/>
                </a:cubicBezTo>
                <a:cubicBezTo>
                  <a:pt x="318" y="408"/>
                  <a:pt x="318" y="408"/>
                  <a:pt x="318" y="408"/>
                </a:cubicBezTo>
                <a:cubicBezTo>
                  <a:pt x="320" y="408"/>
                  <a:pt x="320" y="408"/>
                  <a:pt x="320" y="408"/>
                </a:cubicBezTo>
                <a:cubicBezTo>
                  <a:pt x="320" y="410"/>
                  <a:pt x="320" y="410"/>
                  <a:pt x="320" y="410"/>
                </a:cubicBezTo>
                <a:cubicBezTo>
                  <a:pt x="322" y="411"/>
                  <a:pt x="322" y="411"/>
                  <a:pt x="322" y="411"/>
                </a:cubicBezTo>
                <a:cubicBezTo>
                  <a:pt x="325" y="410"/>
                  <a:pt x="325" y="410"/>
                  <a:pt x="325" y="410"/>
                </a:cubicBezTo>
                <a:cubicBezTo>
                  <a:pt x="322" y="413"/>
                  <a:pt x="322" y="413"/>
                  <a:pt x="322" y="413"/>
                </a:cubicBezTo>
                <a:cubicBezTo>
                  <a:pt x="323" y="416"/>
                  <a:pt x="323" y="416"/>
                  <a:pt x="323" y="416"/>
                </a:cubicBezTo>
                <a:cubicBezTo>
                  <a:pt x="325" y="415"/>
                  <a:pt x="325" y="415"/>
                  <a:pt x="325" y="415"/>
                </a:cubicBezTo>
                <a:cubicBezTo>
                  <a:pt x="325" y="414"/>
                  <a:pt x="325" y="414"/>
                  <a:pt x="325" y="414"/>
                </a:cubicBezTo>
                <a:cubicBezTo>
                  <a:pt x="327" y="413"/>
                  <a:pt x="327" y="413"/>
                  <a:pt x="327" y="413"/>
                </a:cubicBezTo>
                <a:cubicBezTo>
                  <a:pt x="327" y="415"/>
                  <a:pt x="327" y="415"/>
                  <a:pt x="327" y="415"/>
                </a:cubicBezTo>
                <a:cubicBezTo>
                  <a:pt x="325" y="417"/>
                  <a:pt x="325" y="417"/>
                  <a:pt x="325" y="417"/>
                </a:cubicBezTo>
                <a:cubicBezTo>
                  <a:pt x="325" y="418"/>
                  <a:pt x="325" y="418"/>
                  <a:pt x="325" y="418"/>
                </a:cubicBezTo>
                <a:cubicBezTo>
                  <a:pt x="326" y="418"/>
                  <a:pt x="326" y="418"/>
                  <a:pt x="326" y="418"/>
                </a:cubicBezTo>
                <a:cubicBezTo>
                  <a:pt x="327" y="421"/>
                  <a:pt x="327" y="421"/>
                  <a:pt x="327" y="421"/>
                </a:cubicBezTo>
                <a:cubicBezTo>
                  <a:pt x="330" y="420"/>
                  <a:pt x="330" y="420"/>
                  <a:pt x="330" y="420"/>
                </a:cubicBezTo>
                <a:cubicBezTo>
                  <a:pt x="330" y="422"/>
                  <a:pt x="330" y="422"/>
                  <a:pt x="330" y="422"/>
                </a:cubicBezTo>
                <a:cubicBezTo>
                  <a:pt x="331" y="422"/>
                  <a:pt x="331" y="422"/>
                  <a:pt x="331" y="422"/>
                </a:cubicBezTo>
                <a:cubicBezTo>
                  <a:pt x="332" y="424"/>
                  <a:pt x="332" y="424"/>
                  <a:pt x="332" y="424"/>
                </a:cubicBezTo>
                <a:cubicBezTo>
                  <a:pt x="331" y="426"/>
                  <a:pt x="331" y="426"/>
                  <a:pt x="331" y="426"/>
                </a:cubicBezTo>
                <a:cubicBezTo>
                  <a:pt x="334" y="428"/>
                  <a:pt x="334" y="428"/>
                  <a:pt x="334" y="428"/>
                </a:cubicBezTo>
                <a:cubicBezTo>
                  <a:pt x="335" y="426"/>
                  <a:pt x="335" y="426"/>
                  <a:pt x="335" y="426"/>
                </a:cubicBezTo>
                <a:cubicBezTo>
                  <a:pt x="336" y="428"/>
                  <a:pt x="336" y="428"/>
                  <a:pt x="336" y="428"/>
                </a:cubicBezTo>
                <a:cubicBezTo>
                  <a:pt x="338" y="428"/>
                  <a:pt x="338" y="428"/>
                  <a:pt x="338" y="428"/>
                </a:cubicBezTo>
                <a:cubicBezTo>
                  <a:pt x="335" y="430"/>
                  <a:pt x="335" y="430"/>
                  <a:pt x="335" y="430"/>
                </a:cubicBezTo>
                <a:cubicBezTo>
                  <a:pt x="339" y="434"/>
                  <a:pt x="339" y="434"/>
                  <a:pt x="339" y="434"/>
                </a:cubicBezTo>
                <a:cubicBezTo>
                  <a:pt x="340" y="435"/>
                  <a:pt x="340" y="435"/>
                  <a:pt x="340" y="435"/>
                </a:cubicBezTo>
                <a:cubicBezTo>
                  <a:pt x="341" y="436"/>
                  <a:pt x="341" y="436"/>
                  <a:pt x="341" y="436"/>
                </a:cubicBezTo>
                <a:cubicBezTo>
                  <a:pt x="347" y="440"/>
                  <a:pt x="347" y="440"/>
                  <a:pt x="347" y="440"/>
                </a:cubicBezTo>
                <a:cubicBezTo>
                  <a:pt x="348" y="439"/>
                  <a:pt x="348" y="439"/>
                  <a:pt x="348" y="439"/>
                </a:cubicBezTo>
                <a:cubicBezTo>
                  <a:pt x="350" y="439"/>
                  <a:pt x="350" y="439"/>
                  <a:pt x="350" y="439"/>
                </a:cubicBezTo>
                <a:cubicBezTo>
                  <a:pt x="349" y="434"/>
                  <a:pt x="349" y="434"/>
                  <a:pt x="349" y="434"/>
                </a:cubicBezTo>
                <a:cubicBezTo>
                  <a:pt x="349" y="431"/>
                  <a:pt x="349" y="431"/>
                  <a:pt x="349" y="431"/>
                </a:cubicBezTo>
                <a:cubicBezTo>
                  <a:pt x="348" y="430"/>
                  <a:pt x="348" y="430"/>
                  <a:pt x="348" y="430"/>
                </a:cubicBezTo>
                <a:cubicBezTo>
                  <a:pt x="349" y="426"/>
                  <a:pt x="349" y="426"/>
                  <a:pt x="349" y="426"/>
                </a:cubicBezTo>
                <a:cubicBezTo>
                  <a:pt x="347" y="424"/>
                  <a:pt x="347" y="424"/>
                  <a:pt x="347" y="424"/>
                </a:cubicBezTo>
                <a:cubicBezTo>
                  <a:pt x="343" y="420"/>
                  <a:pt x="343" y="420"/>
                  <a:pt x="343" y="420"/>
                </a:cubicBezTo>
                <a:cubicBezTo>
                  <a:pt x="342" y="415"/>
                  <a:pt x="342" y="415"/>
                  <a:pt x="342" y="415"/>
                </a:cubicBezTo>
                <a:cubicBezTo>
                  <a:pt x="340" y="411"/>
                  <a:pt x="340" y="411"/>
                  <a:pt x="340" y="411"/>
                </a:cubicBezTo>
                <a:cubicBezTo>
                  <a:pt x="340" y="407"/>
                  <a:pt x="340" y="407"/>
                  <a:pt x="340" y="407"/>
                </a:cubicBezTo>
                <a:cubicBezTo>
                  <a:pt x="339" y="406"/>
                  <a:pt x="339" y="406"/>
                  <a:pt x="339" y="406"/>
                </a:cubicBezTo>
                <a:cubicBezTo>
                  <a:pt x="336" y="406"/>
                  <a:pt x="336" y="406"/>
                  <a:pt x="336" y="406"/>
                </a:cubicBezTo>
                <a:cubicBezTo>
                  <a:pt x="333" y="404"/>
                  <a:pt x="333" y="404"/>
                  <a:pt x="333" y="404"/>
                </a:cubicBezTo>
                <a:cubicBezTo>
                  <a:pt x="331" y="404"/>
                  <a:pt x="331" y="404"/>
                  <a:pt x="331" y="404"/>
                </a:cubicBezTo>
                <a:cubicBezTo>
                  <a:pt x="329" y="403"/>
                  <a:pt x="329" y="403"/>
                  <a:pt x="329" y="403"/>
                </a:cubicBezTo>
                <a:lnTo>
                  <a:pt x="328" y="401"/>
                </a:lnTo>
                <a:close/>
                <a:moveTo>
                  <a:pt x="326" y="346"/>
                </a:moveTo>
                <a:cubicBezTo>
                  <a:pt x="327" y="345"/>
                  <a:pt x="327" y="345"/>
                  <a:pt x="327" y="345"/>
                </a:cubicBezTo>
                <a:cubicBezTo>
                  <a:pt x="326" y="345"/>
                  <a:pt x="326" y="345"/>
                  <a:pt x="326" y="345"/>
                </a:cubicBezTo>
                <a:cubicBezTo>
                  <a:pt x="324" y="346"/>
                  <a:pt x="324" y="346"/>
                  <a:pt x="324" y="346"/>
                </a:cubicBezTo>
                <a:cubicBezTo>
                  <a:pt x="323" y="348"/>
                  <a:pt x="323" y="348"/>
                  <a:pt x="323" y="348"/>
                </a:cubicBezTo>
                <a:cubicBezTo>
                  <a:pt x="324" y="347"/>
                  <a:pt x="324" y="347"/>
                  <a:pt x="324" y="347"/>
                </a:cubicBezTo>
                <a:lnTo>
                  <a:pt x="326" y="346"/>
                </a:lnTo>
                <a:close/>
                <a:moveTo>
                  <a:pt x="2319" y="950"/>
                </a:moveTo>
                <a:cubicBezTo>
                  <a:pt x="2318" y="949"/>
                  <a:pt x="2318" y="949"/>
                  <a:pt x="2318" y="949"/>
                </a:cubicBezTo>
                <a:cubicBezTo>
                  <a:pt x="2319" y="949"/>
                  <a:pt x="2319" y="949"/>
                  <a:pt x="2319" y="949"/>
                </a:cubicBezTo>
                <a:cubicBezTo>
                  <a:pt x="2319" y="948"/>
                  <a:pt x="2319" y="948"/>
                  <a:pt x="2319" y="948"/>
                </a:cubicBezTo>
                <a:cubicBezTo>
                  <a:pt x="2318" y="949"/>
                  <a:pt x="2318" y="949"/>
                  <a:pt x="2318" y="949"/>
                </a:cubicBezTo>
                <a:cubicBezTo>
                  <a:pt x="2318" y="950"/>
                  <a:pt x="2318" y="950"/>
                  <a:pt x="2318" y="950"/>
                </a:cubicBezTo>
                <a:cubicBezTo>
                  <a:pt x="2318" y="953"/>
                  <a:pt x="2318" y="953"/>
                  <a:pt x="2318" y="953"/>
                </a:cubicBezTo>
                <a:lnTo>
                  <a:pt x="2319" y="950"/>
                </a:lnTo>
                <a:close/>
                <a:moveTo>
                  <a:pt x="341" y="408"/>
                </a:moveTo>
                <a:cubicBezTo>
                  <a:pt x="341" y="411"/>
                  <a:pt x="341" y="411"/>
                  <a:pt x="341" y="411"/>
                </a:cubicBezTo>
                <a:cubicBezTo>
                  <a:pt x="342" y="408"/>
                  <a:pt x="342" y="408"/>
                  <a:pt x="342" y="408"/>
                </a:cubicBezTo>
                <a:lnTo>
                  <a:pt x="341" y="408"/>
                </a:lnTo>
                <a:close/>
                <a:moveTo>
                  <a:pt x="325" y="364"/>
                </a:moveTo>
                <a:cubicBezTo>
                  <a:pt x="326" y="364"/>
                  <a:pt x="326" y="364"/>
                  <a:pt x="326" y="364"/>
                </a:cubicBezTo>
                <a:cubicBezTo>
                  <a:pt x="326" y="363"/>
                  <a:pt x="326" y="363"/>
                  <a:pt x="326" y="363"/>
                </a:cubicBezTo>
                <a:cubicBezTo>
                  <a:pt x="327" y="362"/>
                  <a:pt x="327" y="362"/>
                  <a:pt x="327" y="362"/>
                </a:cubicBezTo>
                <a:cubicBezTo>
                  <a:pt x="326" y="360"/>
                  <a:pt x="326" y="360"/>
                  <a:pt x="326" y="360"/>
                </a:cubicBezTo>
                <a:cubicBezTo>
                  <a:pt x="325" y="362"/>
                  <a:pt x="325" y="362"/>
                  <a:pt x="325" y="362"/>
                </a:cubicBezTo>
                <a:lnTo>
                  <a:pt x="325" y="364"/>
                </a:lnTo>
                <a:close/>
                <a:moveTo>
                  <a:pt x="2798" y="643"/>
                </a:moveTo>
                <a:cubicBezTo>
                  <a:pt x="2796" y="644"/>
                  <a:pt x="2796" y="644"/>
                  <a:pt x="2796" y="644"/>
                </a:cubicBezTo>
                <a:cubicBezTo>
                  <a:pt x="2795" y="645"/>
                  <a:pt x="2795" y="645"/>
                  <a:pt x="2795" y="645"/>
                </a:cubicBezTo>
                <a:cubicBezTo>
                  <a:pt x="2794" y="646"/>
                  <a:pt x="2794" y="646"/>
                  <a:pt x="2794" y="646"/>
                </a:cubicBezTo>
                <a:cubicBezTo>
                  <a:pt x="2792" y="648"/>
                  <a:pt x="2792" y="648"/>
                  <a:pt x="2792" y="648"/>
                </a:cubicBezTo>
                <a:cubicBezTo>
                  <a:pt x="2791" y="650"/>
                  <a:pt x="2791" y="650"/>
                  <a:pt x="2791" y="650"/>
                </a:cubicBezTo>
                <a:cubicBezTo>
                  <a:pt x="2790" y="650"/>
                  <a:pt x="2790" y="650"/>
                  <a:pt x="2790" y="650"/>
                </a:cubicBezTo>
                <a:cubicBezTo>
                  <a:pt x="2788" y="651"/>
                  <a:pt x="2788" y="651"/>
                  <a:pt x="2788" y="651"/>
                </a:cubicBezTo>
                <a:cubicBezTo>
                  <a:pt x="2789" y="651"/>
                  <a:pt x="2789" y="651"/>
                  <a:pt x="2789" y="651"/>
                </a:cubicBezTo>
                <a:cubicBezTo>
                  <a:pt x="2790" y="651"/>
                  <a:pt x="2790" y="651"/>
                  <a:pt x="2790" y="651"/>
                </a:cubicBezTo>
                <a:cubicBezTo>
                  <a:pt x="2790" y="653"/>
                  <a:pt x="2790" y="653"/>
                  <a:pt x="2790" y="653"/>
                </a:cubicBezTo>
                <a:cubicBezTo>
                  <a:pt x="2791" y="655"/>
                  <a:pt x="2791" y="655"/>
                  <a:pt x="2791" y="655"/>
                </a:cubicBezTo>
                <a:cubicBezTo>
                  <a:pt x="2791" y="656"/>
                  <a:pt x="2791" y="656"/>
                  <a:pt x="2791" y="656"/>
                </a:cubicBezTo>
                <a:cubicBezTo>
                  <a:pt x="2790" y="654"/>
                  <a:pt x="2790" y="654"/>
                  <a:pt x="2790" y="654"/>
                </a:cubicBezTo>
                <a:cubicBezTo>
                  <a:pt x="2789" y="653"/>
                  <a:pt x="2789" y="653"/>
                  <a:pt x="2789" y="653"/>
                </a:cubicBezTo>
                <a:cubicBezTo>
                  <a:pt x="2789" y="655"/>
                  <a:pt x="2789" y="655"/>
                  <a:pt x="2789" y="655"/>
                </a:cubicBezTo>
                <a:cubicBezTo>
                  <a:pt x="2790" y="657"/>
                  <a:pt x="2790" y="657"/>
                  <a:pt x="2790" y="657"/>
                </a:cubicBezTo>
                <a:cubicBezTo>
                  <a:pt x="2791" y="657"/>
                  <a:pt x="2791" y="657"/>
                  <a:pt x="2791" y="657"/>
                </a:cubicBezTo>
                <a:cubicBezTo>
                  <a:pt x="2791" y="658"/>
                  <a:pt x="2791" y="658"/>
                  <a:pt x="2791" y="658"/>
                </a:cubicBezTo>
                <a:cubicBezTo>
                  <a:pt x="2790" y="660"/>
                  <a:pt x="2790" y="660"/>
                  <a:pt x="2790" y="660"/>
                </a:cubicBezTo>
                <a:cubicBezTo>
                  <a:pt x="2791" y="659"/>
                  <a:pt x="2791" y="659"/>
                  <a:pt x="2791" y="659"/>
                </a:cubicBezTo>
                <a:cubicBezTo>
                  <a:pt x="2792" y="658"/>
                  <a:pt x="2792" y="658"/>
                  <a:pt x="2792" y="658"/>
                </a:cubicBezTo>
                <a:cubicBezTo>
                  <a:pt x="2794" y="657"/>
                  <a:pt x="2794" y="657"/>
                  <a:pt x="2794" y="657"/>
                </a:cubicBezTo>
                <a:cubicBezTo>
                  <a:pt x="2795" y="658"/>
                  <a:pt x="2795" y="658"/>
                  <a:pt x="2795" y="658"/>
                </a:cubicBezTo>
                <a:cubicBezTo>
                  <a:pt x="2794" y="658"/>
                  <a:pt x="2794" y="658"/>
                  <a:pt x="2794" y="658"/>
                </a:cubicBezTo>
                <a:cubicBezTo>
                  <a:pt x="2795" y="659"/>
                  <a:pt x="2795" y="659"/>
                  <a:pt x="2795" y="659"/>
                </a:cubicBezTo>
                <a:cubicBezTo>
                  <a:pt x="2796" y="658"/>
                  <a:pt x="2796" y="658"/>
                  <a:pt x="2796" y="658"/>
                </a:cubicBezTo>
                <a:cubicBezTo>
                  <a:pt x="2796" y="657"/>
                  <a:pt x="2796" y="657"/>
                  <a:pt x="2796" y="657"/>
                </a:cubicBezTo>
                <a:cubicBezTo>
                  <a:pt x="2795" y="656"/>
                  <a:pt x="2795" y="656"/>
                  <a:pt x="2795" y="656"/>
                </a:cubicBezTo>
                <a:cubicBezTo>
                  <a:pt x="2793" y="656"/>
                  <a:pt x="2793" y="656"/>
                  <a:pt x="2793" y="656"/>
                </a:cubicBezTo>
                <a:cubicBezTo>
                  <a:pt x="2793" y="655"/>
                  <a:pt x="2793" y="655"/>
                  <a:pt x="2793" y="655"/>
                </a:cubicBezTo>
                <a:cubicBezTo>
                  <a:pt x="2794" y="654"/>
                  <a:pt x="2794" y="654"/>
                  <a:pt x="2794" y="654"/>
                </a:cubicBezTo>
                <a:cubicBezTo>
                  <a:pt x="2793" y="653"/>
                  <a:pt x="2793" y="653"/>
                  <a:pt x="2793" y="653"/>
                </a:cubicBezTo>
                <a:cubicBezTo>
                  <a:pt x="2794" y="652"/>
                  <a:pt x="2794" y="652"/>
                  <a:pt x="2794" y="652"/>
                </a:cubicBezTo>
                <a:cubicBezTo>
                  <a:pt x="2796" y="652"/>
                  <a:pt x="2796" y="652"/>
                  <a:pt x="2796" y="652"/>
                </a:cubicBezTo>
                <a:cubicBezTo>
                  <a:pt x="2797" y="655"/>
                  <a:pt x="2797" y="655"/>
                  <a:pt x="2797" y="655"/>
                </a:cubicBezTo>
                <a:cubicBezTo>
                  <a:pt x="2798" y="658"/>
                  <a:pt x="2798" y="658"/>
                  <a:pt x="2798" y="658"/>
                </a:cubicBezTo>
                <a:cubicBezTo>
                  <a:pt x="2799" y="659"/>
                  <a:pt x="2799" y="659"/>
                  <a:pt x="2799" y="659"/>
                </a:cubicBezTo>
                <a:cubicBezTo>
                  <a:pt x="2799" y="662"/>
                  <a:pt x="2799" y="662"/>
                  <a:pt x="2799" y="662"/>
                </a:cubicBezTo>
                <a:cubicBezTo>
                  <a:pt x="2797" y="665"/>
                  <a:pt x="2797" y="665"/>
                  <a:pt x="2797" y="665"/>
                </a:cubicBezTo>
                <a:cubicBezTo>
                  <a:pt x="2795" y="666"/>
                  <a:pt x="2795" y="666"/>
                  <a:pt x="2795" y="666"/>
                </a:cubicBezTo>
                <a:cubicBezTo>
                  <a:pt x="2796" y="667"/>
                  <a:pt x="2796" y="667"/>
                  <a:pt x="2796" y="667"/>
                </a:cubicBezTo>
                <a:cubicBezTo>
                  <a:pt x="2797" y="669"/>
                  <a:pt x="2797" y="669"/>
                  <a:pt x="2797" y="669"/>
                </a:cubicBezTo>
                <a:cubicBezTo>
                  <a:pt x="2798" y="673"/>
                  <a:pt x="2798" y="673"/>
                  <a:pt x="2798" y="673"/>
                </a:cubicBezTo>
                <a:cubicBezTo>
                  <a:pt x="2800" y="675"/>
                  <a:pt x="2800" y="675"/>
                  <a:pt x="2800" y="675"/>
                </a:cubicBezTo>
                <a:cubicBezTo>
                  <a:pt x="2800" y="677"/>
                  <a:pt x="2800" y="677"/>
                  <a:pt x="2800" y="677"/>
                </a:cubicBezTo>
                <a:cubicBezTo>
                  <a:pt x="2799" y="678"/>
                  <a:pt x="2799" y="678"/>
                  <a:pt x="2799" y="678"/>
                </a:cubicBezTo>
                <a:cubicBezTo>
                  <a:pt x="2800" y="679"/>
                  <a:pt x="2800" y="679"/>
                  <a:pt x="2800" y="679"/>
                </a:cubicBezTo>
                <a:cubicBezTo>
                  <a:pt x="2802" y="679"/>
                  <a:pt x="2802" y="679"/>
                  <a:pt x="2802" y="679"/>
                </a:cubicBezTo>
                <a:cubicBezTo>
                  <a:pt x="2803" y="680"/>
                  <a:pt x="2803" y="680"/>
                  <a:pt x="2803" y="680"/>
                </a:cubicBezTo>
                <a:cubicBezTo>
                  <a:pt x="2804" y="679"/>
                  <a:pt x="2804" y="679"/>
                  <a:pt x="2804" y="679"/>
                </a:cubicBezTo>
                <a:cubicBezTo>
                  <a:pt x="2804" y="678"/>
                  <a:pt x="2804" y="678"/>
                  <a:pt x="2804" y="678"/>
                </a:cubicBezTo>
                <a:cubicBezTo>
                  <a:pt x="2802" y="676"/>
                  <a:pt x="2802" y="676"/>
                  <a:pt x="2802" y="676"/>
                </a:cubicBezTo>
                <a:cubicBezTo>
                  <a:pt x="2802" y="672"/>
                  <a:pt x="2802" y="672"/>
                  <a:pt x="2802" y="672"/>
                </a:cubicBezTo>
                <a:cubicBezTo>
                  <a:pt x="2803" y="671"/>
                  <a:pt x="2803" y="671"/>
                  <a:pt x="2803" y="671"/>
                </a:cubicBezTo>
                <a:cubicBezTo>
                  <a:pt x="2804" y="672"/>
                  <a:pt x="2804" y="672"/>
                  <a:pt x="2804" y="672"/>
                </a:cubicBezTo>
                <a:cubicBezTo>
                  <a:pt x="2804" y="673"/>
                  <a:pt x="2804" y="673"/>
                  <a:pt x="2804" y="673"/>
                </a:cubicBezTo>
                <a:cubicBezTo>
                  <a:pt x="2804" y="674"/>
                  <a:pt x="2804" y="674"/>
                  <a:pt x="2804" y="674"/>
                </a:cubicBezTo>
                <a:cubicBezTo>
                  <a:pt x="2805" y="676"/>
                  <a:pt x="2805" y="676"/>
                  <a:pt x="2805" y="676"/>
                </a:cubicBezTo>
                <a:cubicBezTo>
                  <a:pt x="2806" y="678"/>
                  <a:pt x="2806" y="678"/>
                  <a:pt x="2806" y="678"/>
                </a:cubicBezTo>
                <a:cubicBezTo>
                  <a:pt x="2805" y="680"/>
                  <a:pt x="2805" y="680"/>
                  <a:pt x="2805" y="680"/>
                </a:cubicBezTo>
                <a:cubicBezTo>
                  <a:pt x="2806" y="681"/>
                  <a:pt x="2806" y="681"/>
                  <a:pt x="2806" y="681"/>
                </a:cubicBezTo>
                <a:cubicBezTo>
                  <a:pt x="2807" y="680"/>
                  <a:pt x="2807" y="680"/>
                  <a:pt x="2807" y="680"/>
                </a:cubicBezTo>
                <a:cubicBezTo>
                  <a:pt x="2809" y="677"/>
                  <a:pt x="2809" y="677"/>
                  <a:pt x="2809" y="677"/>
                </a:cubicBezTo>
                <a:cubicBezTo>
                  <a:pt x="2808" y="676"/>
                  <a:pt x="2808" y="676"/>
                  <a:pt x="2808" y="676"/>
                </a:cubicBezTo>
                <a:cubicBezTo>
                  <a:pt x="2807" y="675"/>
                  <a:pt x="2807" y="675"/>
                  <a:pt x="2807" y="675"/>
                </a:cubicBezTo>
                <a:cubicBezTo>
                  <a:pt x="2808" y="674"/>
                  <a:pt x="2808" y="674"/>
                  <a:pt x="2808" y="674"/>
                </a:cubicBezTo>
                <a:cubicBezTo>
                  <a:pt x="2810" y="675"/>
                  <a:pt x="2810" y="675"/>
                  <a:pt x="2810" y="675"/>
                </a:cubicBezTo>
                <a:cubicBezTo>
                  <a:pt x="2811" y="675"/>
                  <a:pt x="2811" y="675"/>
                  <a:pt x="2811" y="675"/>
                </a:cubicBezTo>
                <a:cubicBezTo>
                  <a:pt x="2811" y="673"/>
                  <a:pt x="2811" y="673"/>
                  <a:pt x="2811" y="673"/>
                </a:cubicBezTo>
                <a:cubicBezTo>
                  <a:pt x="2811" y="670"/>
                  <a:pt x="2811" y="670"/>
                  <a:pt x="2811" y="670"/>
                </a:cubicBezTo>
                <a:cubicBezTo>
                  <a:pt x="2811" y="668"/>
                  <a:pt x="2811" y="668"/>
                  <a:pt x="2811" y="668"/>
                </a:cubicBezTo>
                <a:cubicBezTo>
                  <a:pt x="2811" y="663"/>
                  <a:pt x="2811" y="663"/>
                  <a:pt x="2811" y="663"/>
                </a:cubicBezTo>
                <a:cubicBezTo>
                  <a:pt x="2811" y="660"/>
                  <a:pt x="2811" y="660"/>
                  <a:pt x="2811" y="660"/>
                </a:cubicBezTo>
                <a:cubicBezTo>
                  <a:pt x="2812" y="658"/>
                  <a:pt x="2812" y="658"/>
                  <a:pt x="2812" y="658"/>
                </a:cubicBezTo>
                <a:cubicBezTo>
                  <a:pt x="2814" y="656"/>
                  <a:pt x="2814" y="656"/>
                  <a:pt x="2814" y="656"/>
                </a:cubicBezTo>
                <a:cubicBezTo>
                  <a:pt x="2813" y="654"/>
                  <a:pt x="2813" y="654"/>
                  <a:pt x="2813" y="654"/>
                </a:cubicBezTo>
                <a:cubicBezTo>
                  <a:pt x="2812" y="654"/>
                  <a:pt x="2812" y="654"/>
                  <a:pt x="2812" y="654"/>
                </a:cubicBezTo>
                <a:cubicBezTo>
                  <a:pt x="2812" y="652"/>
                  <a:pt x="2812" y="652"/>
                  <a:pt x="2812" y="652"/>
                </a:cubicBezTo>
                <a:cubicBezTo>
                  <a:pt x="2811" y="652"/>
                  <a:pt x="2811" y="652"/>
                  <a:pt x="2811" y="652"/>
                </a:cubicBezTo>
                <a:cubicBezTo>
                  <a:pt x="2811" y="651"/>
                  <a:pt x="2811" y="651"/>
                  <a:pt x="2811" y="651"/>
                </a:cubicBezTo>
                <a:cubicBezTo>
                  <a:pt x="2808" y="651"/>
                  <a:pt x="2808" y="651"/>
                  <a:pt x="2808" y="651"/>
                </a:cubicBezTo>
                <a:cubicBezTo>
                  <a:pt x="2807" y="650"/>
                  <a:pt x="2807" y="650"/>
                  <a:pt x="2807" y="650"/>
                </a:cubicBezTo>
                <a:cubicBezTo>
                  <a:pt x="2809" y="649"/>
                  <a:pt x="2809" y="649"/>
                  <a:pt x="2809" y="649"/>
                </a:cubicBezTo>
                <a:cubicBezTo>
                  <a:pt x="2810" y="648"/>
                  <a:pt x="2810" y="648"/>
                  <a:pt x="2810" y="648"/>
                </a:cubicBezTo>
                <a:cubicBezTo>
                  <a:pt x="2809" y="645"/>
                  <a:pt x="2809" y="645"/>
                  <a:pt x="2809" y="645"/>
                </a:cubicBezTo>
                <a:cubicBezTo>
                  <a:pt x="2808" y="644"/>
                  <a:pt x="2808" y="644"/>
                  <a:pt x="2808" y="644"/>
                </a:cubicBezTo>
                <a:cubicBezTo>
                  <a:pt x="2806" y="644"/>
                  <a:pt x="2806" y="644"/>
                  <a:pt x="2806" y="644"/>
                </a:cubicBezTo>
                <a:cubicBezTo>
                  <a:pt x="2806" y="645"/>
                  <a:pt x="2806" y="645"/>
                  <a:pt x="2806" y="645"/>
                </a:cubicBezTo>
                <a:cubicBezTo>
                  <a:pt x="2805" y="646"/>
                  <a:pt x="2805" y="646"/>
                  <a:pt x="2805" y="646"/>
                </a:cubicBezTo>
                <a:cubicBezTo>
                  <a:pt x="2803" y="646"/>
                  <a:pt x="2803" y="646"/>
                  <a:pt x="2803" y="646"/>
                </a:cubicBezTo>
                <a:cubicBezTo>
                  <a:pt x="2801" y="643"/>
                  <a:pt x="2801" y="643"/>
                  <a:pt x="2801" y="643"/>
                </a:cubicBezTo>
                <a:cubicBezTo>
                  <a:pt x="2802" y="642"/>
                  <a:pt x="2802" y="642"/>
                  <a:pt x="2802" y="642"/>
                </a:cubicBezTo>
                <a:cubicBezTo>
                  <a:pt x="2805" y="640"/>
                  <a:pt x="2805" y="640"/>
                  <a:pt x="2805" y="640"/>
                </a:cubicBezTo>
                <a:cubicBezTo>
                  <a:pt x="2807" y="640"/>
                  <a:pt x="2807" y="640"/>
                  <a:pt x="2807" y="640"/>
                </a:cubicBezTo>
                <a:cubicBezTo>
                  <a:pt x="2810" y="641"/>
                  <a:pt x="2810" y="641"/>
                  <a:pt x="2810" y="641"/>
                </a:cubicBezTo>
                <a:cubicBezTo>
                  <a:pt x="2812" y="642"/>
                  <a:pt x="2812" y="642"/>
                  <a:pt x="2812" y="642"/>
                </a:cubicBezTo>
                <a:cubicBezTo>
                  <a:pt x="2812" y="641"/>
                  <a:pt x="2812" y="641"/>
                  <a:pt x="2812" y="641"/>
                </a:cubicBezTo>
                <a:cubicBezTo>
                  <a:pt x="2812" y="639"/>
                  <a:pt x="2812" y="639"/>
                  <a:pt x="2812" y="639"/>
                </a:cubicBezTo>
                <a:cubicBezTo>
                  <a:pt x="2812" y="637"/>
                  <a:pt x="2812" y="637"/>
                  <a:pt x="2812" y="637"/>
                </a:cubicBezTo>
                <a:cubicBezTo>
                  <a:pt x="2812" y="636"/>
                  <a:pt x="2812" y="636"/>
                  <a:pt x="2812" y="636"/>
                </a:cubicBezTo>
                <a:cubicBezTo>
                  <a:pt x="2813" y="635"/>
                  <a:pt x="2813" y="635"/>
                  <a:pt x="2813" y="635"/>
                </a:cubicBezTo>
                <a:cubicBezTo>
                  <a:pt x="2814" y="635"/>
                  <a:pt x="2814" y="635"/>
                  <a:pt x="2814" y="635"/>
                </a:cubicBezTo>
                <a:cubicBezTo>
                  <a:pt x="2815" y="636"/>
                  <a:pt x="2815" y="636"/>
                  <a:pt x="2815" y="636"/>
                </a:cubicBezTo>
                <a:cubicBezTo>
                  <a:pt x="2816" y="636"/>
                  <a:pt x="2816" y="636"/>
                  <a:pt x="2816" y="636"/>
                </a:cubicBezTo>
                <a:cubicBezTo>
                  <a:pt x="2818" y="635"/>
                  <a:pt x="2818" y="635"/>
                  <a:pt x="2818" y="635"/>
                </a:cubicBezTo>
                <a:cubicBezTo>
                  <a:pt x="2821" y="635"/>
                  <a:pt x="2821" y="635"/>
                  <a:pt x="2821" y="635"/>
                </a:cubicBezTo>
                <a:cubicBezTo>
                  <a:pt x="2824" y="634"/>
                  <a:pt x="2824" y="634"/>
                  <a:pt x="2824" y="634"/>
                </a:cubicBezTo>
                <a:cubicBezTo>
                  <a:pt x="2826" y="633"/>
                  <a:pt x="2826" y="633"/>
                  <a:pt x="2826" y="633"/>
                </a:cubicBezTo>
                <a:cubicBezTo>
                  <a:pt x="2827" y="634"/>
                  <a:pt x="2827" y="634"/>
                  <a:pt x="2827" y="634"/>
                </a:cubicBezTo>
                <a:cubicBezTo>
                  <a:pt x="2828" y="633"/>
                  <a:pt x="2828" y="633"/>
                  <a:pt x="2828" y="633"/>
                </a:cubicBezTo>
                <a:cubicBezTo>
                  <a:pt x="2828" y="633"/>
                  <a:pt x="2828" y="633"/>
                  <a:pt x="2828" y="633"/>
                </a:cubicBezTo>
                <a:cubicBezTo>
                  <a:pt x="2830" y="631"/>
                  <a:pt x="2830" y="631"/>
                  <a:pt x="2830" y="631"/>
                </a:cubicBezTo>
                <a:cubicBezTo>
                  <a:pt x="2831" y="630"/>
                  <a:pt x="2831" y="630"/>
                  <a:pt x="2831" y="630"/>
                </a:cubicBezTo>
                <a:cubicBezTo>
                  <a:pt x="2833" y="628"/>
                  <a:pt x="2833" y="628"/>
                  <a:pt x="2833" y="628"/>
                </a:cubicBezTo>
                <a:cubicBezTo>
                  <a:pt x="2836" y="628"/>
                  <a:pt x="2836" y="628"/>
                  <a:pt x="2836" y="628"/>
                </a:cubicBezTo>
                <a:cubicBezTo>
                  <a:pt x="2839" y="628"/>
                  <a:pt x="2839" y="628"/>
                  <a:pt x="2839" y="628"/>
                </a:cubicBezTo>
                <a:cubicBezTo>
                  <a:pt x="2840" y="628"/>
                  <a:pt x="2840" y="628"/>
                  <a:pt x="2840" y="628"/>
                </a:cubicBezTo>
                <a:cubicBezTo>
                  <a:pt x="2841" y="628"/>
                  <a:pt x="2841" y="628"/>
                  <a:pt x="2841" y="628"/>
                </a:cubicBezTo>
                <a:cubicBezTo>
                  <a:pt x="2841" y="630"/>
                  <a:pt x="2841" y="630"/>
                  <a:pt x="2841" y="630"/>
                </a:cubicBezTo>
                <a:cubicBezTo>
                  <a:pt x="2840" y="632"/>
                  <a:pt x="2840" y="632"/>
                  <a:pt x="2840" y="632"/>
                </a:cubicBezTo>
                <a:cubicBezTo>
                  <a:pt x="2839" y="634"/>
                  <a:pt x="2839" y="634"/>
                  <a:pt x="2839" y="634"/>
                </a:cubicBezTo>
                <a:cubicBezTo>
                  <a:pt x="2840" y="635"/>
                  <a:pt x="2840" y="635"/>
                  <a:pt x="2840" y="635"/>
                </a:cubicBezTo>
                <a:cubicBezTo>
                  <a:pt x="2840" y="636"/>
                  <a:pt x="2840" y="636"/>
                  <a:pt x="2840" y="636"/>
                </a:cubicBezTo>
                <a:cubicBezTo>
                  <a:pt x="2841" y="638"/>
                  <a:pt x="2841" y="638"/>
                  <a:pt x="2841" y="638"/>
                </a:cubicBezTo>
                <a:cubicBezTo>
                  <a:pt x="2840" y="639"/>
                  <a:pt x="2840" y="639"/>
                  <a:pt x="2840" y="639"/>
                </a:cubicBezTo>
                <a:cubicBezTo>
                  <a:pt x="2841" y="641"/>
                  <a:pt x="2841" y="641"/>
                  <a:pt x="2841" y="641"/>
                </a:cubicBezTo>
                <a:cubicBezTo>
                  <a:pt x="2843" y="642"/>
                  <a:pt x="2843" y="642"/>
                  <a:pt x="2843" y="642"/>
                </a:cubicBezTo>
                <a:cubicBezTo>
                  <a:pt x="2846" y="645"/>
                  <a:pt x="2846" y="645"/>
                  <a:pt x="2846" y="645"/>
                </a:cubicBezTo>
                <a:cubicBezTo>
                  <a:pt x="2848" y="645"/>
                  <a:pt x="2848" y="645"/>
                  <a:pt x="2848" y="645"/>
                </a:cubicBezTo>
                <a:cubicBezTo>
                  <a:pt x="2849" y="644"/>
                  <a:pt x="2849" y="644"/>
                  <a:pt x="2849" y="644"/>
                </a:cubicBezTo>
                <a:cubicBezTo>
                  <a:pt x="2851" y="642"/>
                  <a:pt x="2851" y="642"/>
                  <a:pt x="2851" y="642"/>
                </a:cubicBezTo>
                <a:cubicBezTo>
                  <a:pt x="2851" y="640"/>
                  <a:pt x="2851" y="640"/>
                  <a:pt x="2851" y="640"/>
                </a:cubicBezTo>
                <a:cubicBezTo>
                  <a:pt x="2852" y="639"/>
                  <a:pt x="2852" y="639"/>
                  <a:pt x="2852" y="639"/>
                </a:cubicBezTo>
                <a:cubicBezTo>
                  <a:pt x="2852" y="638"/>
                  <a:pt x="2852" y="638"/>
                  <a:pt x="2852" y="638"/>
                </a:cubicBezTo>
                <a:cubicBezTo>
                  <a:pt x="2852" y="637"/>
                  <a:pt x="2852" y="637"/>
                  <a:pt x="2852" y="637"/>
                </a:cubicBezTo>
                <a:cubicBezTo>
                  <a:pt x="2853" y="634"/>
                  <a:pt x="2853" y="634"/>
                  <a:pt x="2853" y="634"/>
                </a:cubicBezTo>
                <a:cubicBezTo>
                  <a:pt x="2855" y="634"/>
                  <a:pt x="2855" y="634"/>
                  <a:pt x="2855" y="634"/>
                </a:cubicBezTo>
                <a:cubicBezTo>
                  <a:pt x="2857" y="634"/>
                  <a:pt x="2857" y="634"/>
                  <a:pt x="2857" y="634"/>
                </a:cubicBezTo>
                <a:cubicBezTo>
                  <a:pt x="2857" y="633"/>
                  <a:pt x="2857" y="633"/>
                  <a:pt x="2857" y="633"/>
                </a:cubicBezTo>
                <a:cubicBezTo>
                  <a:pt x="2857" y="632"/>
                  <a:pt x="2857" y="632"/>
                  <a:pt x="2857" y="632"/>
                </a:cubicBezTo>
                <a:cubicBezTo>
                  <a:pt x="2856" y="630"/>
                  <a:pt x="2856" y="630"/>
                  <a:pt x="2856" y="630"/>
                </a:cubicBezTo>
                <a:cubicBezTo>
                  <a:pt x="2853" y="628"/>
                  <a:pt x="2853" y="628"/>
                  <a:pt x="2853" y="628"/>
                </a:cubicBezTo>
                <a:cubicBezTo>
                  <a:pt x="2852" y="627"/>
                  <a:pt x="2852" y="627"/>
                  <a:pt x="2852" y="627"/>
                </a:cubicBezTo>
                <a:cubicBezTo>
                  <a:pt x="2853" y="625"/>
                  <a:pt x="2853" y="625"/>
                  <a:pt x="2853" y="625"/>
                </a:cubicBezTo>
                <a:cubicBezTo>
                  <a:pt x="2854" y="624"/>
                  <a:pt x="2854" y="624"/>
                  <a:pt x="2854" y="624"/>
                </a:cubicBezTo>
                <a:cubicBezTo>
                  <a:pt x="2855" y="623"/>
                  <a:pt x="2855" y="623"/>
                  <a:pt x="2855" y="623"/>
                </a:cubicBezTo>
                <a:cubicBezTo>
                  <a:pt x="2854" y="624"/>
                  <a:pt x="2854" y="624"/>
                  <a:pt x="2854" y="624"/>
                </a:cubicBezTo>
                <a:cubicBezTo>
                  <a:pt x="2855" y="626"/>
                  <a:pt x="2855" y="626"/>
                  <a:pt x="2855" y="626"/>
                </a:cubicBezTo>
                <a:cubicBezTo>
                  <a:pt x="2855" y="627"/>
                  <a:pt x="2855" y="627"/>
                  <a:pt x="2855" y="627"/>
                </a:cubicBezTo>
                <a:cubicBezTo>
                  <a:pt x="2856" y="626"/>
                  <a:pt x="2856" y="626"/>
                  <a:pt x="2856" y="626"/>
                </a:cubicBezTo>
                <a:cubicBezTo>
                  <a:pt x="2857" y="626"/>
                  <a:pt x="2857" y="626"/>
                  <a:pt x="2857" y="626"/>
                </a:cubicBezTo>
                <a:cubicBezTo>
                  <a:pt x="2858" y="626"/>
                  <a:pt x="2858" y="626"/>
                  <a:pt x="2858" y="626"/>
                </a:cubicBezTo>
                <a:cubicBezTo>
                  <a:pt x="2859" y="627"/>
                  <a:pt x="2859" y="627"/>
                  <a:pt x="2859" y="627"/>
                </a:cubicBezTo>
                <a:cubicBezTo>
                  <a:pt x="2860" y="627"/>
                  <a:pt x="2860" y="627"/>
                  <a:pt x="2860" y="627"/>
                </a:cubicBezTo>
                <a:cubicBezTo>
                  <a:pt x="2861" y="627"/>
                  <a:pt x="2861" y="627"/>
                  <a:pt x="2861" y="627"/>
                </a:cubicBezTo>
                <a:cubicBezTo>
                  <a:pt x="2860" y="628"/>
                  <a:pt x="2860" y="628"/>
                  <a:pt x="2860" y="628"/>
                </a:cubicBezTo>
                <a:cubicBezTo>
                  <a:pt x="2859" y="628"/>
                  <a:pt x="2859" y="628"/>
                  <a:pt x="2859" y="628"/>
                </a:cubicBezTo>
                <a:cubicBezTo>
                  <a:pt x="2858" y="629"/>
                  <a:pt x="2858" y="629"/>
                  <a:pt x="2858" y="629"/>
                </a:cubicBezTo>
                <a:cubicBezTo>
                  <a:pt x="2859" y="629"/>
                  <a:pt x="2859" y="629"/>
                  <a:pt x="2859" y="629"/>
                </a:cubicBezTo>
                <a:cubicBezTo>
                  <a:pt x="2861" y="628"/>
                  <a:pt x="2861" y="628"/>
                  <a:pt x="2861" y="628"/>
                </a:cubicBezTo>
                <a:cubicBezTo>
                  <a:pt x="2863" y="627"/>
                  <a:pt x="2863" y="627"/>
                  <a:pt x="2863" y="627"/>
                </a:cubicBezTo>
                <a:cubicBezTo>
                  <a:pt x="2868" y="628"/>
                  <a:pt x="2868" y="628"/>
                  <a:pt x="2868" y="628"/>
                </a:cubicBezTo>
                <a:cubicBezTo>
                  <a:pt x="2871" y="627"/>
                  <a:pt x="2871" y="627"/>
                  <a:pt x="2871" y="627"/>
                </a:cubicBezTo>
                <a:cubicBezTo>
                  <a:pt x="2870" y="627"/>
                  <a:pt x="2870" y="627"/>
                  <a:pt x="2870" y="627"/>
                </a:cubicBezTo>
                <a:cubicBezTo>
                  <a:pt x="2870" y="625"/>
                  <a:pt x="2870" y="625"/>
                  <a:pt x="2870" y="625"/>
                </a:cubicBezTo>
                <a:cubicBezTo>
                  <a:pt x="2870" y="622"/>
                  <a:pt x="2870" y="622"/>
                  <a:pt x="2870" y="622"/>
                </a:cubicBezTo>
                <a:cubicBezTo>
                  <a:pt x="2872" y="621"/>
                  <a:pt x="2872" y="621"/>
                  <a:pt x="2872" y="621"/>
                </a:cubicBezTo>
                <a:cubicBezTo>
                  <a:pt x="2874" y="621"/>
                  <a:pt x="2874" y="621"/>
                  <a:pt x="2874" y="621"/>
                </a:cubicBezTo>
                <a:cubicBezTo>
                  <a:pt x="2874" y="623"/>
                  <a:pt x="2874" y="623"/>
                  <a:pt x="2874" y="623"/>
                </a:cubicBezTo>
                <a:cubicBezTo>
                  <a:pt x="2874" y="625"/>
                  <a:pt x="2874" y="625"/>
                  <a:pt x="2874" y="625"/>
                </a:cubicBezTo>
                <a:cubicBezTo>
                  <a:pt x="2875" y="627"/>
                  <a:pt x="2875" y="627"/>
                  <a:pt x="2875" y="627"/>
                </a:cubicBezTo>
                <a:cubicBezTo>
                  <a:pt x="2876" y="627"/>
                  <a:pt x="2876" y="627"/>
                  <a:pt x="2876" y="627"/>
                </a:cubicBezTo>
                <a:cubicBezTo>
                  <a:pt x="2878" y="625"/>
                  <a:pt x="2878" y="625"/>
                  <a:pt x="2878" y="625"/>
                </a:cubicBezTo>
                <a:cubicBezTo>
                  <a:pt x="2876" y="621"/>
                  <a:pt x="2876" y="621"/>
                  <a:pt x="2876" y="621"/>
                </a:cubicBezTo>
                <a:cubicBezTo>
                  <a:pt x="2877" y="619"/>
                  <a:pt x="2877" y="619"/>
                  <a:pt x="2877" y="619"/>
                </a:cubicBezTo>
                <a:cubicBezTo>
                  <a:pt x="2880" y="617"/>
                  <a:pt x="2880" y="617"/>
                  <a:pt x="2880" y="617"/>
                </a:cubicBezTo>
                <a:cubicBezTo>
                  <a:pt x="2881" y="617"/>
                  <a:pt x="2881" y="617"/>
                  <a:pt x="2881" y="617"/>
                </a:cubicBezTo>
                <a:cubicBezTo>
                  <a:pt x="2881" y="616"/>
                  <a:pt x="2881" y="616"/>
                  <a:pt x="2881" y="616"/>
                </a:cubicBezTo>
                <a:cubicBezTo>
                  <a:pt x="2880" y="615"/>
                  <a:pt x="2880" y="615"/>
                  <a:pt x="2880" y="615"/>
                </a:cubicBezTo>
                <a:cubicBezTo>
                  <a:pt x="2881" y="612"/>
                  <a:pt x="2881" y="612"/>
                  <a:pt x="2881" y="612"/>
                </a:cubicBezTo>
                <a:cubicBezTo>
                  <a:pt x="2882" y="612"/>
                  <a:pt x="2882" y="612"/>
                  <a:pt x="2882" y="612"/>
                </a:cubicBezTo>
                <a:cubicBezTo>
                  <a:pt x="2884" y="612"/>
                  <a:pt x="2884" y="612"/>
                  <a:pt x="2884" y="612"/>
                </a:cubicBezTo>
                <a:cubicBezTo>
                  <a:pt x="2884" y="613"/>
                  <a:pt x="2884" y="613"/>
                  <a:pt x="2884" y="613"/>
                </a:cubicBezTo>
                <a:cubicBezTo>
                  <a:pt x="2884" y="614"/>
                  <a:pt x="2884" y="614"/>
                  <a:pt x="2884" y="614"/>
                </a:cubicBezTo>
                <a:cubicBezTo>
                  <a:pt x="2883" y="617"/>
                  <a:pt x="2883" y="617"/>
                  <a:pt x="2883" y="617"/>
                </a:cubicBezTo>
                <a:cubicBezTo>
                  <a:pt x="2884" y="623"/>
                  <a:pt x="2884" y="623"/>
                  <a:pt x="2884" y="623"/>
                </a:cubicBezTo>
                <a:cubicBezTo>
                  <a:pt x="2885" y="623"/>
                  <a:pt x="2885" y="623"/>
                  <a:pt x="2885" y="623"/>
                </a:cubicBezTo>
                <a:cubicBezTo>
                  <a:pt x="2886" y="622"/>
                  <a:pt x="2886" y="622"/>
                  <a:pt x="2886" y="622"/>
                </a:cubicBezTo>
                <a:cubicBezTo>
                  <a:pt x="2887" y="621"/>
                  <a:pt x="2887" y="621"/>
                  <a:pt x="2887" y="621"/>
                </a:cubicBezTo>
                <a:cubicBezTo>
                  <a:pt x="2888" y="620"/>
                  <a:pt x="2888" y="620"/>
                  <a:pt x="2888" y="620"/>
                </a:cubicBezTo>
                <a:cubicBezTo>
                  <a:pt x="2890" y="618"/>
                  <a:pt x="2890" y="618"/>
                  <a:pt x="2890" y="618"/>
                </a:cubicBezTo>
                <a:cubicBezTo>
                  <a:pt x="2891" y="616"/>
                  <a:pt x="2891" y="616"/>
                  <a:pt x="2891" y="616"/>
                </a:cubicBezTo>
                <a:cubicBezTo>
                  <a:pt x="2891" y="614"/>
                  <a:pt x="2891" y="614"/>
                  <a:pt x="2891" y="614"/>
                </a:cubicBezTo>
                <a:cubicBezTo>
                  <a:pt x="2893" y="612"/>
                  <a:pt x="2893" y="612"/>
                  <a:pt x="2893" y="612"/>
                </a:cubicBezTo>
                <a:cubicBezTo>
                  <a:pt x="2892" y="611"/>
                  <a:pt x="2892" y="611"/>
                  <a:pt x="2892" y="611"/>
                </a:cubicBezTo>
                <a:cubicBezTo>
                  <a:pt x="2891" y="610"/>
                  <a:pt x="2891" y="610"/>
                  <a:pt x="2891" y="610"/>
                </a:cubicBezTo>
                <a:cubicBezTo>
                  <a:pt x="2889" y="607"/>
                  <a:pt x="2889" y="607"/>
                  <a:pt x="2889" y="607"/>
                </a:cubicBezTo>
                <a:cubicBezTo>
                  <a:pt x="2888" y="604"/>
                  <a:pt x="2888" y="604"/>
                  <a:pt x="2888" y="604"/>
                </a:cubicBezTo>
                <a:cubicBezTo>
                  <a:pt x="2888" y="599"/>
                  <a:pt x="2888" y="599"/>
                  <a:pt x="2888" y="599"/>
                </a:cubicBezTo>
                <a:cubicBezTo>
                  <a:pt x="2888" y="594"/>
                  <a:pt x="2888" y="594"/>
                  <a:pt x="2888" y="594"/>
                </a:cubicBezTo>
                <a:cubicBezTo>
                  <a:pt x="2888" y="590"/>
                  <a:pt x="2888" y="590"/>
                  <a:pt x="2888" y="590"/>
                </a:cubicBezTo>
                <a:cubicBezTo>
                  <a:pt x="2887" y="583"/>
                  <a:pt x="2887" y="583"/>
                  <a:pt x="2887" y="583"/>
                </a:cubicBezTo>
                <a:cubicBezTo>
                  <a:pt x="2884" y="579"/>
                  <a:pt x="2884" y="579"/>
                  <a:pt x="2884" y="579"/>
                </a:cubicBezTo>
                <a:cubicBezTo>
                  <a:pt x="2884" y="577"/>
                  <a:pt x="2884" y="577"/>
                  <a:pt x="2884" y="577"/>
                </a:cubicBezTo>
                <a:cubicBezTo>
                  <a:pt x="2885" y="573"/>
                  <a:pt x="2885" y="573"/>
                  <a:pt x="2885" y="573"/>
                </a:cubicBezTo>
                <a:cubicBezTo>
                  <a:pt x="2888" y="572"/>
                  <a:pt x="2888" y="572"/>
                  <a:pt x="2888" y="572"/>
                </a:cubicBezTo>
                <a:cubicBezTo>
                  <a:pt x="2889" y="572"/>
                  <a:pt x="2889" y="572"/>
                  <a:pt x="2889" y="572"/>
                </a:cubicBezTo>
                <a:cubicBezTo>
                  <a:pt x="2890" y="573"/>
                  <a:pt x="2890" y="573"/>
                  <a:pt x="2890" y="573"/>
                </a:cubicBezTo>
                <a:cubicBezTo>
                  <a:pt x="2891" y="573"/>
                  <a:pt x="2891" y="573"/>
                  <a:pt x="2891" y="573"/>
                </a:cubicBezTo>
                <a:cubicBezTo>
                  <a:pt x="2890" y="570"/>
                  <a:pt x="2890" y="570"/>
                  <a:pt x="2890" y="570"/>
                </a:cubicBezTo>
                <a:cubicBezTo>
                  <a:pt x="2890" y="569"/>
                  <a:pt x="2890" y="569"/>
                  <a:pt x="2890" y="569"/>
                </a:cubicBezTo>
                <a:cubicBezTo>
                  <a:pt x="2889" y="568"/>
                  <a:pt x="2889" y="568"/>
                  <a:pt x="2889" y="568"/>
                </a:cubicBezTo>
                <a:cubicBezTo>
                  <a:pt x="2889" y="566"/>
                  <a:pt x="2889" y="566"/>
                  <a:pt x="2889" y="566"/>
                </a:cubicBezTo>
                <a:cubicBezTo>
                  <a:pt x="2889" y="565"/>
                  <a:pt x="2889" y="565"/>
                  <a:pt x="2889" y="565"/>
                </a:cubicBezTo>
                <a:cubicBezTo>
                  <a:pt x="2889" y="563"/>
                  <a:pt x="2889" y="563"/>
                  <a:pt x="2889" y="563"/>
                </a:cubicBezTo>
                <a:cubicBezTo>
                  <a:pt x="2889" y="562"/>
                  <a:pt x="2889" y="562"/>
                  <a:pt x="2889" y="562"/>
                </a:cubicBezTo>
                <a:cubicBezTo>
                  <a:pt x="2889" y="561"/>
                  <a:pt x="2889" y="561"/>
                  <a:pt x="2889" y="561"/>
                </a:cubicBezTo>
                <a:cubicBezTo>
                  <a:pt x="2890" y="560"/>
                  <a:pt x="2890" y="560"/>
                  <a:pt x="2890" y="560"/>
                </a:cubicBezTo>
                <a:cubicBezTo>
                  <a:pt x="2889" y="559"/>
                  <a:pt x="2889" y="559"/>
                  <a:pt x="2889" y="559"/>
                </a:cubicBezTo>
                <a:cubicBezTo>
                  <a:pt x="2889" y="557"/>
                  <a:pt x="2889" y="557"/>
                  <a:pt x="2889" y="557"/>
                </a:cubicBezTo>
                <a:cubicBezTo>
                  <a:pt x="2889" y="555"/>
                  <a:pt x="2889" y="555"/>
                  <a:pt x="2889" y="555"/>
                </a:cubicBezTo>
                <a:cubicBezTo>
                  <a:pt x="2889" y="554"/>
                  <a:pt x="2889" y="554"/>
                  <a:pt x="2889" y="554"/>
                </a:cubicBezTo>
                <a:cubicBezTo>
                  <a:pt x="2888" y="550"/>
                  <a:pt x="2888" y="550"/>
                  <a:pt x="2888" y="550"/>
                </a:cubicBezTo>
                <a:cubicBezTo>
                  <a:pt x="2886" y="547"/>
                  <a:pt x="2886" y="547"/>
                  <a:pt x="2886" y="547"/>
                </a:cubicBezTo>
                <a:cubicBezTo>
                  <a:pt x="2885" y="547"/>
                  <a:pt x="2885" y="547"/>
                  <a:pt x="2885" y="547"/>
                </a:cubicBezTo>
                <a:cubicBezTo>
                  <a:pt x="2884" y="546"/>
                  <a:pt x="2884" y="546"/>
                  <a:pt x="2884" y="546"/>
                </a:cubicBezTo>
                <a:cubicBezTo>
                  <a:pt x="2884" y="542"/>
                  <a:pt x="2884" y="542"/>
                  <a:pt x="2884" y="542"/>
                </a:cubicBezTo>
                <a:cubicBezTo>
                  <a:pt x="2882" y="540"/>
                  <a:pt x="2882" y="540"/>
                  <a:pt x="2882" y="540"/>
                </a:cubicBezTo>
                <a:cubicBezTo>
                  <a:pt x="2878" y="535"/>
                  <a:pt x="2878" y="535"/>
                  <a:pt x="2878" y="535"/>
                </a:cubicBezTo>
                <a:cubicBezTo>
                  <a:pt x="2877" y="533"/>
                  <a:pt x="2877" y="533"/>
                  <a:pt x="2877" y="533"/>
                </a:cubicBezTo>
                <a:cubicBezTo>
                  <a:pt x="2876" y="530"/>
                  <a:pt x="2876" y="530"/>
                  <a:pt x="2876" y="530"/>
                </a:cubicBezTo>
                <a:cubicBezTo>
                  <a:pt x="2876" y="527"/>
                  <a:pt x="2876" y="527"/>
                  <a:pt x="2876" y="527"/>
                </a:cubicBezTo>
                <a:cubicBezTo>
                  <a:pt x="2876" y="526"/>
                  <a:pt x="2876" y="526"/>
                  <a:pt x="2876" y="526"/>
                </a:cubicBezTo>
                <a:cubicBezTo>
                  <a:pt x="2875" y="527"/>
                  <a:pt x="2875" y="527"/>
                  <a:pt x="2875" y="527"/>
                </a:cubicBezTo>
                <a:cubicBezTo>
                  <a:pt x="2874" y="527"/>
                  <a:pt x="2874" y="527"/>
                  <a:pt x="2874" y="527"/>
                </a:cubicBezTo>
                <a:cubicBezTo>
                  <a:pt x="2873" y="526"/>
                  <a:pt x="2873" y="526"/>
                  <a:pt x="2873" y="526"/>
                </a:cubicBezTo>
                <a:cubicBezTo>
                  <a:pt x="2871" y="526"/>
                  <a:pt x="2871" y="526"/>
                  <a:pt x="2871" y="526"/>
                </a:cubicBezTo>
                <a:cubicBezTo>
                  <a:pt x="2870" y="525"/>
                  <a:pt x="2870" y="525"/>
                  <a:pt x="2870" y="525"/>
                </a:cubicBezTo>
                <a:cubicBezTo>
                  <a:pt x="2871" y="526"/>
                  <a:pt x="2871" y="526"/>
                  <a:pt x="2871" y="526"/>
                </a:cubicBezTo>
                <a:cubicBezTo>
                  <a:pt x="2870" y="529"/>
                  <a:pt x="2870" y="529"/>
                  <a:pt x="2870" y="529"/>
                </a:cubicBezTo>
                <a:cubicBezTo>
                  <a:pt x="2870" y="530"/>
                  <a:pt x="2870" y="530"/>
                  <a:pt x="2870" y="530"/>
                </a:cubicBezTo>
                <a:cubicBezTo>
                  <a:pt x="2871" y="531"/>
                  <a:pt x="2871" y="531"/>
                  <a:pt x="2871" y="531"/>
                </a:cubicBezTo>
                <a:cubicBezTo>
                  <a:pt x="2872" y="531"/>
                  <a:pt x="2872" y="531"/>
                  <a:pt x="2872" y="531"/>
                </a:cubicBezTo>
                <a:cubicBezTo>
                  <a:pt x="2874" y="529"/>
                  <a:pt x="2874" y="529"/>
                  <a:pt x="2874" y="529"/>
                </a:cubicBezTo>
                <a:cubicBezTo>
                  <a:pt x="2875" y="531"/>
                  <a:pt x="2875" y="531"/>
                  <a:pt x="2875" y="531"/>
                </a:cubicBezTo>
                <a:cubicBezTo>
                  <a:pt x="2874" y="533"/>
                  <a:pt x="2874" y="533"/>
                  <a:pt x="2874" y="533"/>
                </a:cubicBezTo>
                <a:cubicBezTo>
                  <a:pt x="2873" y="534"/>
                  <a:pt x="2873" y="534"/>
                  <a:pt x="2873" y="534"/>
                </a:cubicBezTo>
                <a:cubicBezTo>
                  <a:pt x="2872" y="533"/>
                  <a:pt x="2872" y="533"/>
                  <a:pt x="2872" y="533"/>
                </a:cubicBezTo>
                <a:cubicBezTo>
                  <a:pt x="2871" y="533"/>
                  <a:pt x="2871" y="533"/>
                  <a:pt x="2871" y="533"/>
                </a:cubicBezTo>
                <a:cubicBezTo>
                  <a:pt x="2872" y="535"/>
                  <a:pt x="2872" y="535"/>
                  <a:pt x="2872" y="535"/>
                </a:cubicBezTo>
                <a:cubicBezTo>
                  <a:pt x="2871" y="536"/>
                  <a:pt x="2871" y="536"/>
                  <a:pt x="2871" y="536"/>
                </a:cubicBezTo>
                <a:cubicBezTo>
                  <a:pt x="2869" y="536"/>
                  <a:pt x="2869" y="536"/>
                  <a:pt x="2869" y="536"/>
                </a:cubicBezTo>
                <a:cubicBezTo>
                  <a:pt x="2869" y="534"/>
                  <a:pt x="2869" y="534"/>
                  <a:pt x="2869" y="534"/>
                </a:cubicBezTo>
                <a:cubicBezTo>
                  <a:pt x="2869" y="532"/>
                  <a:pt x="2869" y="532"/>
                  <a:pt x="2869" y="532"/>
                </a:cubicBezTo>
                <a:cubicBezTo>
                  <a:pt x="2868" y="531"/>
                  <a:pt x="2868" y="531"/>
                  <a:pt x="2868" y="531"/>
                </a:cubicBezTo>
                <a:cubicBezTo>
                  <a:pt x="2867" y="531"/>
                  <a:pt x="2867" y="531"/>
                  <a:pt x="2867" y="531"/>
                </a:cubicBezTo>
                <a:cubicBezTo>
                  <a:pt x="2866" y="531"/>
                  <a:pt x="2866" y="531"/>
                  <a:pt x="2866" y="531"/>
                </a:cubicBezTo>
                <a:cubicBezTo>
                  <a:pt x="2865" y="532"/>
                  <a:pt x="2865" y="532"/>
                  <a:pt x="2865" y="532"/>
                </a:cubicBezTo>
                <a:cubicBezTo>
                  <a:pt x="2866" y="535"/>
                  <a:pt x="2866" y="535"/>
                  <a:pt x="2866" y="535"/>
                </a:cubicBezTo>
                <a:cubicBezTo>
                  <a:pt x="2866" y="537"/>
                  <a:pt x="2866" y="537"/>
                  <a:pt x="2866" y="537"/>
                </a:cubicBezTo>
                <a:cubicBezTo>
                  <a:pt x="2865" y="538"/>
                  <a:pt x="2865" y="538"/>
                  <a:pt x="2865" y="538"/>
                </a:cubicBezTo>
                <a:cubicBezTo>
                  <a:pt x="2864" y="539"/>
                  <a:pt x="2864" y="539"/>
                  <a:pt x="2864" y="539"/>
                </a:cubicBezTo>
                <a:cubicBezTo>
                  <a:pt x="2864" y="541"/>
                  <a:pt x="2864" y="541"/>
                  <a:pt x="2864" y="541"/>
                </a:cubicBezTo>
                <a:cubicBezTo>
                  <a:pt x="2866" y="543"/>
                  <a:pt x="2866" y="543"/>
                  <a:pt x="2866" y="543"/>
                </a:cubicBezTo>
                <a:cubicBezTo>
                  <a:pt x="2867" y="545"/>
                  <a:pt x="2867" y="545"/>
                  <a:pt x="2867" y="545"/>
                </a:cubicBezTo>
                <a:cubicBezTo>
                  <a:pt x="2866" y="547"/>
                  <a:pt x="2866" y="547"/>
                  <a:pt x="2866" y="547"/>
                </a:cubicBezTo>
                <a:cubicBezTo>
                  <a:pt x="2865" y="548"/>
                  <a:pt x="2865" y="548"/>
                  <a:pt x="2865" y="548"/>
                </a:cubicBezTo>
                <a:cubicBezTo>
                  <a:pt x="2863" y="548"/>
                  <a:pt x="2863" y="548"/>
                  <a:pt x="2863" y="548"/>
                </a:cubicBezTo>
                <a:cubicBezTo>
                  <a:pt x="2863" y="549"/>
                  <a:pt x="2863" y="549"/>
                  <a:pt x="2863" y="549"/>
                </a:cubicBezTo>
                <a:cubicBezTo>
                  <a:pt x="2864" y="551"/>
                  <a:pt x="2864" y="551"/>
                  <a:pt x="2864" y="551"/>
                </a:cubicBezTo>
                <a:cubicBezTo>
                  <a:pt x="2866" y="551"/>
                  <a:pt x="2866" y="551"/>
                  <a:pt x="2866" y="551"/>
                </a:cubicBezTo>
                <a:cubicBezTo>
                  <a:pt x="2867" y="549"/>
                  <a:pt x="2867" y="549"/>
                  <a:pt x="2867" y="549"/>
                </a:cubicBezTo>
                <a:cubicBezTo>
                  <a:pt x="2869" y="554"/>
                  <a:pt x="2869" y="554"/>
                  <a:pt x="2869" y="554"/>
                </a:cubicBezTo>
                <a:cubicBezTo>
                  <a:pt x="2870" y="558"/>
                  <a:pt x="2870" y="558"/>
                  <a:pt x="2870" y="558"/>
                </a:cubicBezTo>
                <a:cubicBezTo>
                  <a:pt x="2870" y="561"/>
                  <a:pt x="2870" y="561"/>
                  <a:pt x="2870" y="561"/>
                </a:cubicBezTo>
                <a:cubicBezTo>
                  <a:pt x="2870" y="566"/>
                  <a:pt x="2870" y="566"/>
                  <a:pt x="2870" y="566"/>
                </a:cubicBezTo>
                <a:cubicBezTo>
                  <a:pt x="2868" y="573"/>
                  <a:pt x="2868" y="573"/>
                  <a:pt x="2868" y="573"/>
                </a:cubicBezTo>
                <a:cubicBezTo>
                  <a:pt x="2869" y="576"/>
                  <a:pt x="2869" y="576"/>
                  <a:pt x="2869" y="576"/>
                </a:cubicBezTo>
                <a:cubicBezTo>
                  <a:pt x="2868" y="579"/>
                  <a:pt x="2868" y="579"/>
                  <a:pt x="2868" y="579"/>
                </a:cubicBezTo>
                <a:cubicBezTo>
                  <a:pt x="2865" y="580"/>
                  <a:pt x="2865" y="580"/>
                  <a:pt x="2865" y="580"/>
                </a:cubicBezTo>
                <a:cubicBezTo>
                  <a:pt x="2864" y="583"/>
                  <a:pt x="2864" y="583"/>
                  <a:pt x="2864" y="583"/>
                </a:cubicBezTo>
                <a:cubicBezTo>
                  <a:pt x="2864" y="586"/>
                  <a:pt x="2864" y="586"/>
                  <a:pt x="2864" y="586"/>
                </a:cubicBezTo>
                <a:cubicBezTo>
                  <a:pt x="2863" y="588"/>
                  <a:pt x="2863" y="588"/>
                  <a:pt x="2863" y="588"/>
                </a:cubicBezTo>
                <a:cubicBezTo>
                  <a:pt x="2863" y="590"/>
                  <a:pt x="2863" y="590"/>
                  <a:pt x="2863" y="590"/>
                </a:cubicBezTo>
                <a:cubicBezTo>
                  <a:pt x="2860" y="593"/>
                  <a:pt x="2860" y="593"/>
                  <a:pt x="2860" y="593"/>
                </a:cubicBezTo>
                <a:cubicBezTo>
                  <a:pt x="2855" y="596"/>
                  <a:pt x="2855" y="596"/>
                  <a:pt x="2855" y="596"/>
                </a:cubicBezTo>
                <a:cubicBezTo>
                  <a:pt x="2854" y="596"/>
                  <a:pt x="2854" y="596"/>
                  <a:pt x="2854" y="596"/>
                </a:cubicBezTo>
                <a:cubicBezTo>
                  <a:pt x="2853" y="598"/>
                  <a:pt x="2853" y="598"/>
                  <a:pt x="2853" y="598"/>
                </a:cubicBezTo>
                <a:cubicBezTo>
                  <a:pt x="2850" y="597"/>
                  <a:pt x="2850" y="597"/>
                  <a:pt x="2850" y="597"/>
                </a:cubicBezTo>
                <a:cubicBezTo>
                  <a:pt x="2848" y="594"/>
                  <a:pt x="2848" y="594"/>
                  <a:pt x="2848" y="594"/>
                </a:cubicBezTo>
                <a:cubicBezTo>
                  <a:pt x="2848" y="593"/>
                  <a:pt x="2848" y="593"/>
                  <a:pt x="2848" y="593"/>
                </a:cubicBezTo>
                <a:cubicBezTo>
                  <a:pt x="2849" y="592"/>
                  <a:pt x="2849" y="592"/>
                  <a:pt x="2849" y="592"/>
                </a:cubicBezTo>
                <a:cubicBezTo>
                  <a:pt x="2850" y="590"/>
                  <a:pt x="2850" y="590"/>
                  <a:pt x="2850" y="590"/>
                </a:cubicBezTo>
                <a:cubicBezTo>
                  <a:pt x="2850" y="589"/>
                  <a:pt x="2850" y="589"/>
                  <a:pt x="2850" y="589"/>
                </a:cubicBezTo>
                <a:cubicBezTo>
                  <a:pt x="2851" y="588"/>
                  <a:pt x="2851" y="588"/>
                  <a:pt x="2851" y="588"/>
                </a:cubicBezTo>
                <a:cubicBezTo>
                  <a:pt x="2851" y="587"/>
                  <a:pt x="2851" y="587"/>
                  <a:pt x="2851" y="587"/>
                </a:cubicBezTo>
                <a:cubicBezTo>
                  <a:pt x="2849" y="588"/>
                  <a:pt x="2849" y="588"/>
                  <a:pt x="2849" y="588"/>
                </a:cubicBezTo>
                <a:cubicBezTo>
                  <a:pt x="2847" y="590"/>
                  <a:pt x="2847" y="590"/>
                  <a:pt x="2847" y="590"/>
                </a:cubicBezTo>
                <a:cubicBezTo>
                  <a:pt x="2845" y="590"/>
                  <a:pt x="2845" y="590"/>
                  <a:pt x="2845" y="590"/>
                </a:cubicBezTo>
                <a:cubicBezTo>
                  <a:pt x="2844" y="592"/>
                  <a:pt x="2844" y="592"/>
                  <a:pt x="2844" y="592"/>
                </a:cubicBezTo>
                <a:cubicBezTo>
                  <a:pt x="2846" y="595"/>
                  <a:pt x="2846" y="595"/>
                  <a:pt x="2846" y="595"/>
                </a:cubicBezTo>
                <a:cubicBezTo>
                  <a:pt x="2846" y="600"/>
                  <a:pt x="2846" y="600"/>
                  <a:pt x="2846" y="600"/>
                </a:cubicBezTo>
                <a:cubicBezTo>
                  <a:pt x="2846" y="602"/>
                  <a:pt x="2846" y="602"/>
                  <a:pt x="2846" y="602"/>
                </a:cubicBezTo>
                <a:cubicBezTo>
                  <a:pt x="2843" y="604"/>
                  <a:pt x="2843" y="604"/>
                  <a:pt x="2843" y="604"/>
                </a:cubicBezTo>
                <a:cubicBezTo>
                  <a:pt x="2843" y="606"/>
                  <a:pt x="2843" y="606"/>
                  <a:pt x="2843" y="606"/>
                </a:cubicBezTo>
                <a:cubicBezTo>
                  <a:pt x="2843" y="606"/>
                  <a:pt x="2843" y="606"/>
                  <a:pt x="2843" y="606"/>
                </a:cubicBezTo>
                <a:cubicBezTo>
                  <a:pt x="2842" y="610"/>
                  <a:pt x="2842" y="610"/>
                  <a:pt x="2842" y="610"/>
                </a:cubicBezTo>
                <a:cubicBezTo>
                  <a:pt x="2843" y="611"/>
                  <a:pt x="2843" y="611"/>
                  <a:pt x="2843" y="611"/>
                </a:cubicBezTo>
                <a:cubicBezTo>
                  <a:pt x="2843" y="612"/>
                  <a:pt x="2843" y="612"/>
                  <a:pt x="2843" y="612"/>
                </a:cubicBezTo>
                <a:cubicBezTo>
                  <a:pt x="2843" y="613"/>
                  <a:pt x="2843" y="613"/>
                  <a:pt x="2843" y="613"/>
                </a:cubicBezTo>
                <a:cubicBezTo>
                  <a:pt x="2843" y="614"/>
                  <a:pt x="2843" y="614"/>
                  <a:pt x="2843" y="614"/>
                </a:cubicBezTo>
                <a:cubicBezTo>
                  <a:pt x="2842" y="615"/>
                  <a:pt x="2842" y="615"/>
                  <a:pt x="2842" y="615"/>
                </a:cubicBezTo>
                <a:cubicBezTo>
                  <a:pt x="2842" y="615"/>
                  <a:pt x="2842" y="615"/>
                  <a:pt x="2842" y="615"/>
                </a:cubicBezTo>
                <a:cubicBezTo>
                  <a:pt x="2842" y="616"/>
                  <a:pt x="2842" y="616"/>
                  <a:pt x="2842" y="616"/>
                </a:cubicBezTo>
                <a:cubicBezTo>
                  <a:pt x="2841" y="617"/>
                  <a:pt x="2841" y="617"/>
                  <a:pt x="2841" y="617"/>
                </a:cubicBezTo>
                <a:cubicBezTo>
                  <a:pt x="2840" y="616"/>
                  <a:pt x="2840" y="616"/>
                  <a:pt x="2840" y="616"/>
                </a:cubicBezTo>
                <a:cubicBezTo>
                  <a:pt x="2838" y="617"/>
                  <a:pt x="2838" y="617"/>
                  <a:pt x="2838" y="617"/>
                </a:cubicBezTo>
                <a:cubicBezTo>
                  <a:pt x="2837" y="616"/>
                  <a:pt x="2837" y="616"/>
                  <a:pt x="2837" y="616"/>
                </a:cubicBezTo>
                <a:cubicBezTo>
                  <a:pt x="2837" y="614"/>
                  <a:pt x="2837" y="614"/>
                  <a:pt x="2837" y="614"/>
                </a:cubicBezTo>
                <a:cubicBezTo>
                  <a:pt x="2836" y="614"/>
                  <a:pt x="2836" y="614"/>
                  <a:pt x="2836" y="614"/>
                </a:cubicBezTo>
                <a:cubicBezTo>
                  <a:pt x="2835" y="615"/>
                  <a:pt x="2835" y="615"/>
                  <a:pt x="2835" y="615"/>
                </a:cubicBezTo>
                <a:cubicBezTo>
                  <a:pt x="2834" y="615"/>
                  <a:pt x="2834" y="615"/>
                  <a:pt x="2834" y="615"/>
                </a:cubicBezTo>
                <a:cubicBezTo>
                  <a:pt x="2833" y="615"/>
                  <a:pt x="2833" y="615"/>
                  <a:pt x="2833" y="615"/>
                </a:cubicBezTo>
                <a:cubicBezTo>
                  <a:pt x="2829" y="616"/>
                  <a:pt x="2829" y="616"/>
                  <a:pt x="2829" y="616"/>
                </a:cubicBezTo>
                <a:cubicBezTo>
                  <a:pt x="2826" y="617"/>
                  <a:pt x="2826" y="617"/>
                  <a:pt x="2826" y="617"/>
                </a:cubicBezTo>
                <a:cubicBezTo>
                  <a:pt x="2824" y="618"/>
                  <a:pt x="2824" y="618"/>
                  <a:pt x="2824" y="618"/>
                </a:cubicBezTo>
                <a:cubicBezTo>
                  <a:pt x="2822" y="618"/>
                  <a:pt x="2822" y="618"/>
                  <a:pt x="2822" y="618"/>
                </a:cubicBezTo>
                <a:cubicBezTo>
                  <a:pt x="2819" y="619"/>
                  <a:pt x="2819" y="619"/>
                  <a:pt x="2819" y="619"/>
                </a:cubicBezTo>
                <a:cubicBezTo>
                  <a:pt x="2818" y="618"/>
                  <a:pt x="2818" y="618"/>
                  <a:pt x="2818" y="618"/>
                </a:cubicBezTo>
                <a:cubicBezTo>
                  <a:pt x="2816" y="618"/>
                  <a:pt x="2816" y="618"/>
                  <a:pt x="2816" y="618"/>
                </a:cubicBezTo>
                <a:cubicBezTo>
                  <a:pt x="2812" y="621"/>
                  <a:pt x="2812" y="621"/>
                  <a:pt x="2812" y="621"/>
                </a:cubicBezTo>
                <a:cubicBezTo>
                  <a:pt x="2812" y="624"/>
                  <a:pt x="2812" y="624"/>
                  <a:pt x="2812" y="624"/>
                </a:cubicBezTo>
                <a:cubicBezTo>
                  <a:pt x="2810" y="624"/>
                  <a:pt x="2810" y="624"/>
                  <a:pt x="2810" y="624"/>
                </a:cubicBezTo>
                <a:cubicBezTo>
                  <a:pt x="2810" y="626"/>
                  <a:pt x="2810" y="626"/>
                  <a:pt x="2810" y="626"/>
                </a:cubicBezTo>
                <a:cubicBezTo>
                  <a:pt x="2807" y="629"/>
                  <a:pt x="2807" y="629"/>
                  <a:pt x="2807" y="629"/>
                </a:cubicBezTo>
                <a:cubicBezTo>
                  <a:pt x="2805" y="630"/>
                  <a:pt x="2805" y="630"/>
                  <a:pt x="2805" y="630"/>
                </a:cubicBezTo>
                <a:cubicBezTo>
                  <a:pt x="2804" y="632"/>
                  <a:pt x="2804" y="632"/>
                  <a:pt x="2804" y="632"/>
                </a:cubicBezTo>
                <a:cubicBezTo>
                  <a:pt x="2803" y="633"/>
                  <a:pt x="2803" y="633"/>
                  <a:pt x="2803" y="633"/>
                </a:cubicBezTo>
                <a:cubicBezTo>
                  <a:pt x="2802" y="635"/>
                  <a:pt x="2802" y="635"/>
                  <a:pt x="2802" y="635"/>
                </a:cubicBezTo>
                <a:cubicBezTo>
                  <a:pt x="2799" y="635"/>
                  <a:pt x="2799" y="635"/>
                  <a:pt x="2799" y="635"/>
                </a:cubicBezTo>
                <a:cubicBezTo>
                  <a:pt x="2798" y="637"/>
                  <a:pt x="2798" y="637"/>
                  <a:pt x="2798" y="637"/>
                </a:cubicBezTo>
                <a:cubicBezTo>
                  <a:pt x="2799" y="640"/>
                  <a:pt x="2799" y="640"/>
                  <a:pt x="2799" y="640"/>
                </a:cubicBezTo>
                <a:cubicBezTo>
                  <a:pt x="2800" y="640"/>
                  <a:pt x="2800" y="640"/>
                  <a:pt x="2800" y="640"/>
                </a:cubicBezTo>
                <a:cubicBezTo>
                  <a:pt x="2800" y="641"/>
                  <a:pt x="2800" y="641"/>
                  <a:pt x="2800" y="641"/>
                </a:cubicBezTo>
                <a:cubicBezTo>
                  <a:pt x="2800" y="642"/>
                  <a:pt x="2800" y="642"/>
                  <a:pt x="2800" y="642"/>
                </a:cubicBezTo>
                <a:lnTo>
                  <a:pt x="2798" y="643"/>
                </a:lnTo>
                <a:close/>
                <a:moveTo>
                  <a:pt x="2953" y="420"/>
                </a:moveTo>
                <a:cubicBezTo>
                  <a:pt x="2952" y="419"/>
                  <a:pt x="2952" y="419"/>
                  <a:pt x="2952" y="419"/>
                </a:cubicBezTo>
                <a:cubicBezTo>
                  <a:pt x="2952" y="420"/>
                  <a:pt x="2952" y="420"/>
                  <a:pt x="2952" y="420"/>
                </a:cubicBezTo>
                <a:cubicBezTo>
                  <a:pt x="2952" y="420"/>
                  <a:pt x="2952" y="420"/>
                  <a:pt x="2952" y="420"/>
                </a:cubicBezTo>
                <a:cubicBezTo>
                  <a:pt x="2953" y="421"/>
                  <a:pt x="2953" y="421"/>
                  <a:pt x="2953" y="421"/>
                </a:cubicBezTo>
                <a:lnTo>
                  <a:pt x="2953" y="420"/>
                </a:lnTo>
                <a:close/>
                <a:moveTo>
                  <a:pt x="2960" y="363"/>
                </a:moveTo>
                <a:cubicBezTo>
                  <a:pt x="2959" y="365"/>
                  <a:pt x="2959" y="365"/>
                  <a:pt x="2959" y="365"/>
                </a:cubicBezTo>
                <a:cubicBezTo>
                  <a:pt x="2958" y="365"/>
                  <a:pt x="2958" y="365"/>
                  <a:pt x="2958" y="365"/>
                </a:cubicBezTo>
                <a:cubicBezTo>
                  <a:pt x="2958" y="366"/>
                  <a:pt x="2958" y="366"/>
                  <a:pt x="2958" y="366"/>
                </a:cubicBezTo>
                <a:cubicBezTo>
                  <a:pt x="2959" y="367"/>
                  <a:pt x="2959" y="367"/>
                  <a:pt x="2959" y="367"/>
                </a:cubicBezTo>
                <a:cubicBezTo>
                  <a:pt x="2959" y="369"/>
                  <a:pt x="2959" y="369"/>
                  <a:pt x="2959" y="369"/>
                </a:cubicBezTo>
                <a:cubicBezTo>
                  <a:pt x="2958" y="370"/>
                  <a:pt x="2958" y="370"/>
                  <a:pt x="2958" y="370"/>
                </a:cubicBezTo>
                <a:cubicBezTo>
                  <a:pt x="2959" y="370"/>
                  <a:pt x="2959" y="370"/>
                  <a:pt x="2959" y="370"/>
                </a:cubicBezTo>
                <a:cubicBezTo>
                  <a:pt x="2961" y="370"/>
                  <a:pt x="2961" y="370"/>
                  <a:pt x="2961" y="370"/>
                </a:cubicBezTo>
                <a:cubicBezTo>
                  <a:pt x="2961" y="371"/>
                  <a:pt x="2961" y="371"/>
                  <a:pt x="2961" y="371"/>
                </a:cubicBezTo>
                <a:cubicBezTo>
                  <a:pt x="2962" y="371"/>
                  <a:pt x="2962" y="371"/>
                  <a:pt x="2962" y="371"/>
                </a:cubicBezTo>
                <a:cubicBezTo>
                  <a:pt x="2962" y="369"/>
                  <a:pt x="2962" y="369"/>
                  <a:pt x="2962" y="369"/>
                </a:cubicBezTo>
                <a:cubicBezTo>
                  <a:pt x="2962" y="367"/>
                  <a:pt x="2962" y="367"/>
                  <a:pt x="2962" y="367"/>
                </a:cubicBezTo>
                <a:cubicBezTo>
                  <a:pt x="2964" y="366"/>
                  <a:pt x="2964" y="366"/>
                  <a:pt x="2964" y="366"/>
                </a:cubicBezTo>
                <a:cubicBezTo>
                  <a:pt x="2965" y="365"/>
                  <a:pt x="2965" y="365"/>
                  <a:pt x="2965" y="365"/>
                </a:cubicBezTo>
                <a:cubicBezTo>
                  <a:pt x="2965" y="363"/>
                  <a:pt x="2965" y="363"/>
                  <a:pt x="2965" y="363"/>
                </a:cubicBezTo>
                <a:cubicBezTo>
                  <a:pt x="2965" y="361"/>
                  <a:pt x="2965" y="361"/>
                  <a:pt x="2965" y="361"/>
                </a:cubicBezTo>
                <a:cubicBezTo>
                  <a:pt x="2966" y="360"/>
                  <a:pt x="2966" y="360"/>
                  <a:pt x="2966" y="360"/>
                </a:cubicBezTo>
                <a:cubicBezTo>
                  <a:pt x="2966" y="358"/>
                  <a:pt x="2966" y="358"/>
                  <a:pt x="2966" y="358"/>
                </a:cubicBezTo>
                <a:cubicBezTo>
                  <a:pt x="2963" y="355"/>
                  <a:pt x="2963" y="355"/>
                  <a:pt x="2963" y="355"/>
                </a:cubicBezTo>
                <a:cubicBezTo>
                  <a:pt x="2962" y="357"/>
                  <a:pt x="2962" y="357"/>
                  <a:pt x="2962" y="357"/>
                </a:cubicBezTo>
                <a:cubicBezTo>
                  <a:pt x="2962" y="360"/>
                  <a:pt x="2962" y="360"/>
                  <a:pt x="2962" y="360"/>
                </a:cubicBezTo>
                <a:cubicBezTo>
                  <a:pt x="2962" y="362"/>
                  <a:pt x="2962" y="362"/>
                  <a:pt x="2962" y="362"/>
                </a:cubicBezTo>
                <a:lnTo>
                  <a:pt x="2960" y="363"/>
                </a:lnTo>
                <a:close/>
                <a:moveTo>
                  <a:pt x="2951" y="427"/>
                </a:moveTo>
                <a:cubicBezTo>
                  <a:pt x="2951" y="424"/>
                  <a:pt x="2951" y="424"/>
                  <a:pt x="2951" y="424"/>
                </a:cubicBezTo>
                <a:cubicBezTo>
                  <a:pt x="2951" y="424"/>
                  <a:pt x="2951" y="424"/>
                  <a:pt x="2951" y="424"/>
                </a:cubicBezTo>
                <a:cubicBezTo>
                  <a:pt x="2950" y="425"/>
                  <a:pt x="2950" y="425"/>
                  <a:pt x="2950" y="425"/>
                </a:cubicBezTo>
                <a:cubicBezTo>
                  <a:pt x="2950" y="428"/>
                  <a:pt x="2950" y="428"/>
                  <a:pt x="2950" y="428"/>
                </a:cubicBezTo>
                <a:cubicBezTo>
                  <a:pt x="2950" y="428"/>
                  <a:pt x="2950" y="428"/>
                  <a:pt x="2950" y="428"/>
                </a:cubicBezTo>
                <a:lnTo>
                  <a:pt x="2951" y="427"/>
                </a:lnTo>
                <a:close/>
                <a:moveTo>
                  <a:pt x="2967" y="357"/>
                </a:moveTo>
                <a:cubicBezTo>
                  <a:pt x="2968" y="356"/>
                  <a:pt x="2968" y="356"/>
                  <a:pt x="2968" y="356"/>
                </a:cubicBezTo>
                <a:cubicBezTo>
                  <a:pt x="2967" y="354"/>
                  <a:pt x="2967" y="354"/>
                  <a:pt x="2967" y="354"/>
                </a:cubicBezTo>
                <a:cubicBezTo>
                  <a:pt x="2966" y="353"/>
                  <a:pt x="2966" y="353"/>
                  <a:pt x="2966" y="353"/>
                </a:cubicBezTo>
                <a:cubicBezTo>
                  <a:pt x="2965" y="354"/>
                  <a:pt x="2965" y="354"/>
                  <a:pt x="2965" y="354"/>
                </a:cubicBezTo>
                <a:cubicBezTo>
                  <a:pt x="2965" y="355"/>
                  <a:pt x="2965" y="355"/>
                  <a:pt x="2965" y="355"/>
                </a:cubicBezTo>
                <a:cubicBezTo>
                  <a:pt x="2966" y="357"/>
                  <a:pt x="2966" y="357"/>
                  <a:pt x="2966" y="357"/>
                </a:cubicBezTo>
                <a:lnTo>
                  <a:pt x="2967" y="357"/>
                </a:lnTo>
                <a:close/>
                <a:moveTo>
                  <a:pt x="3025" y="1132"/>
                </a:moveTo>
                <a:cubicBezTo>
                  <a:pt x="3024" y="1131"/>
                  <a:pt x="3024" y="1131"/>
                  <a:pt x="3024" y="1131"/>
                </a:cubicBezTo>
                <a:cubicBezTo>
                  <a:pt x="3023" y="1131"/>
                  <a:pt x="3023" y="1131"/>
                  <a:pt x="3023" y="1131"/>
                </a:cubicBezTo>
                <a:cubicBezTo>
                  <a:pt x="3022" y="1131"/>
                  <a:pt x="3022" y="1131"/>
                  <a:pt x="3022" y="1131"/>
                </a:cubicBezTo>
                <a:cubicBezTo>
                  <a:pt x="3021" y="1131"/>
                  <a:pt x="3021" y="1131"/>
                  <a:pt x="3021" y="1131"/>
                </a:cubicBezTo>
                <a:cubicBezTo>
                  <a:pt x="3020" y="1131"/>
                  <a:pt x="3020" y="1131"/>
                  <a:pt x="3020" y="1131"/>
                </a:cubicBezTo>
                <a:cubicBezTo>
                  <a:pt x="3018" y="1129"/>
                  <a:pt x="3018" y="1129"/>
                  <a:pt x="3018" y="1129"/>
                </a:cubicBezTo>
                <a:cubicBezTo>
                  <a:pt x="3018" y="1126"/>
                  <a:pt x="3018" y="1126"/>
                  <a:pt x="3018" y="1126"/>
                </a:cubicBezTo>
                <a:cubicBezTo>
                  <a:pt x="3016" y="1125"/>
                  <a:pt x="3016" y="1125"/>
                  <a:pt x="3016" y="1125"/>
                </a:cubicBezTo>
                <a:cubicBezTo>
                  <a:pt x="3014" y="1121"/>
                  <a:pt x="3014" y="1121"/>
                  <a:pt x="3014" y="1121"/>
                </a:cubicBezTo>
                <a:cubicBezTo>
                  <a:pt x="3013" y="1120"/>
                  <a:pt x="3013" y="1120"/>
                  <a:pt x="3013" y="1120"/>
                </a:cubicBezTo>
                <a:cubicBezTo>
                  <a:pt x="3013" y="1119"/>
                  <a:pt x="3013" y="1119"/>
                  <a:pt x="3013" y="1119"/>
                </a:cubicBezTo>
                <a:cubicBezTo>
                  <a:pt x="3010" y="1119"/>
                  <a:pt x="3010" y="1119"/>
                  <a:pt x="3010" y="1119"/>
                </a:cubicBezTo>
                <a:cubicBezTo>
                  <a:pt x="3009" y="1118"/>
                  <a:pt x="3009" y="1118"/>
                  <a:pt x="3009" y="1118"/>
                </a:cubicBezTo>
                <a:cubicBezTo>
                  <a:pt x="3008" y="1116"/>
                  <a:pt x="3008" y="1116"/>
                  <a:pt x="3008" y="1116"/>
                </a:cubicBezTo>
                <a:cubicBezTo>
                  <a:pt x="3006" y="1114"/>
                  <a:pt x="3006" y="1114"/>
                  <a:pt x="3006" y="1114"/>
                </a:cubicBezTo>
                <a:cubicBezTo>
                  <a:pt x="3005" y="1111"/>
                  <a:pt x="3005" y="1111"/>
                  <a:pt x="3005" y="1111"/>
                </a:cubicBezTo>
                <a:cubicBezTo>
                  <a:pt x="3004" y="1110"/>
                  <a:pt x="3004" y="1110"/>
                  <a:pt x="3004" y="1110"/>
                </a:cubicBezTo>
                <a:cubicBezTo>
                  <a:pt x="3003" y="1108"/>
                  <a:pt x="3003" y="1108"/>
                  <a:pt x="3003" y="1108"/>
                </a:cubicBezTo>
                <a:cubicBezTo>
                  <a:pt x="3003" y="1107"/>
                  <a:pt x="3003" y="1107"/>
                  <a:pt x="3003" y="1107"/>
                </a:cubicBezTo>
                <a:cubicBezTo>
                  <a:pt x="3007" y="1108"/>
                  <a:pt x="3007" y="1108"/>
                  <a:pt x="3007" y="1108"/>
                </a:cubicBezTo>
                <a:cubicBezTo>
                  <a:pt x="3011" y="1106"/>
                  <a:pt x="3011" y="1106"/>
                  <a:pt x="3011" y="1106"/>
                </a:cubicBezTo>
                <a:cubicBezTo>
                  <a:pt x="3012" y="1104"/>
                  <a:pt x="3012" y="1104"/>
                  <a:pt x="3012" y="1104"/>
                </a:cubicBezTo>
                <a:cubicBezTo>
                  <a:pt x="3011" y="1102"/>
                  <a:pt x="3011" y="1102"/>
                  <a:pt x="3011" y="1102"/>
                </a:cubicBezTo>
                <a:cubicBezTo>
                  <a:pt x="3008" y="1099"/>
                  <a:pt x="3008" y="1099"/>
                  <a:pt x="3008" y="1099"/>
                </a:cubicBezTo>
                <a:cubicBezTo>
                  <a:pt x="3006" y="1098"/>
                  <a:pt x="3006" y="1098"/>
                  <a:pt x="3006" y="1098"/>
                </a:cubicBezTo>
                <a:cubicBezTo>
                  <a:pt x="3005" y="1099"/>
                  <a:pt x="3005" y="1099"/>
                  <a:pt x="3005" y="1099"/>
                </a:cubicBezTo>
                <a:cubicBezTo>
                  <a:pt x="3003" y="1098"/>
                  <a:pt x="3003" y="1098"/>
                  <a:pt x="3003" y="1098"/>
                </a:cubicBezTo>
                <a:cubicBezTo>
                  <a:pt x="3000" y="1096"/>
                  <a:pt x="3000" y="1096"/>
                  <a:pt x="3000" y="1096"/>
                </a:cubicBezTo>
                <a:cubicBezTo>
                  <a:pt x="2998" y="1094"/>
                  <a:pt x="2998" y="1094"/>
                  <a:pt x="2998" y="1094"/>
                </a:cubicBezTo>
                <a:cubicBezTo>
                  <a:pt x="2996" y="1095"/>
                  <a:pt x="2996" y="1095"/>
                  <a:pt x="2996" y="1095"/>
                </a:cubicBezTo>
                <a:cubicBezTo>
                  <a:pt x="2991" y="1093"/>
                  <a:pt x="2991" y="1093"/>
                  <a:pt x="2991" y="1093"/>
                </a:cubicBezTo>
                <a:cubicBezTo>
                  <a:pt x="2990" y="1092"/>
                  <a:pt x="2990" y="1092"/>
                  <a:pt x="2990" y="1092"/>
                </a:cubicBezTo>
                <a:cubicBezTo>
                  <a:pt x="2992" y="1089"/>
                  <a:pt x="2992" y="1089"/>
                  <a:pt x="2992" y="1089"/>
                </a:cubicBezTo>
                <a:cubicBezTo>
                  <a:pt x="2992" y="1087"/>
                  <a:pt x="2992" y="1087"/>
                  <a:pt x="2992" y="1087"/>
                </a:cubicBezTo>
                <a:cubicBezTo>
                  <a:pt x="2991" y="1086"/>
                  <a:pt x="2991" y="1086"/>
                  <a:pt x="2991" y="1086"/>
                </a:cubicBezTo>
                <a:cubicBezTo>
                  <a:pt x="2987" y="1082"/>
                  <a:pt x="2987" y="1082"/>
                  <a:pt x="2987" y="1082"/>
                </a:cubicBezTo>
                <a:cubicBezTo>
                  <a:pt x="2986" y="1082"/>
                  <a:pt x="2986" y="1082"/>
                  <a:pt x="2986" y="1082"/>
                </a:cubicBezTo>
                <a:cubicBezTo>
                  <a:pt x="2985" y="1083"/>
                  <a:pt x="2985" y="1083"/>
                  <a:pt x="2985" y="1083"/>
                </a:cubicBezTo>
                <a:cubicBezTo>
                  <a:pt x="2984" y="1081"/>
                  <a:pt x="2984" y="1081"/>
                  <a:pt x="2984" y="1081"/>
                </a:cubicBezTo>
                <a:cubicBezTo>
                  <a:pt x="2982" y="1080"/>
                  <a:pt x="2982" y="1080"/>
                  <a:pt x="2982" y="1080"/>
                </a:cubicBezTo>
                <a:cubicBezTo>
                  <a:pt x="2982" y="1078"/>
                  <a:pt x="2982" y="1078"/>
                  <a:pt x="2982" y="1078"/>
                </a:cubicBezTo>
                <a:cubicBezTo>
                  <a:pt x="2980" y="1078"/>
                  <a:pt x="2980" y="1078"/>
                  <a:pt x="2980" y="1078"/>
                </a:cubicBezTo>
                <a:cubicBezTo>
                  <a:pt x="2978" y="1076"/>
                  <a:pt x="2978" y="1076"/>
                  <a:pt x="2978" y="1076"/>
                </a:cubicBezTo>
                <a:cubicBezTo>
                  <a:pt x="2978" y="1077"/>
                  <a:pt x="2978" y="1077"/>
                  <a:pt x="2978" y="1077"/>
                </a:cubicBezTo>
                <a:cubicBezTo>
                  <a:pt x="2976" y="1076"/>
                  <a:pt x="2976" y="1076"/>
                  <a:pt x="2976" y="1076"/>
                </a:cubicBezTo>
                <a:cubicBezTo>
                  <a:pt x="2974" y="1075"/>
                  <a:pt x="2974" y="1075"/>
                  <a:pt x="2974" y="1075"/>
                </a:cubicBezTo>
                <a:cubicBezTo>
                  <a:pt x="2971" y="1074"/>
                  <a:pt x="2971" y="1074"/>
                  <a:pt x="2971" y="1074"/>
                </a:cubicBezTo>
                <a:cubicBezTo>
                  <a:pt x="2969" y="1073"/>
                  <a:pt x="2969" y="1073"/>
                  <a:pt x="2969" y="1073"/>
                </a:cubicBezTo>
                <a:cubicBezTo>
                  <a:pt x="2965" y="1071"/>
                  <a:pt x="2965" y="1071"/>
                  <a:pt x="2965" y="1071"/>
                </a:cubicBezTo>
                <a:cubicBezTo>
                  <a:pt x="2960" y="1070"/>
                  <a:pt x="2960" y="1070"/>
                  <a:pt x="2960" y="1070"/>
                </a:cubicBezTo>
                <a:cubicBezTo>
                  <a:pt x="2958" y="1070"/>
                  <a:pt x="2958" y="1070"/>
                  <a:pt x="2958" y="1070"/>
                </a:cubicBezTo>
                <a:cubicBezTo>
                  <a:pt x="2957" y="1068"/>
                  <a:pt x="2957" y="1068"/>
                  <a:pt x="2957" y="1068"/>
                </a:cubicBezTo>
                <a:cubicBezTo>
                  <a:pt x="2956" y="1068"/>
                  <a:pt x="2956" y="1068"/>
                  <a:pt x="2956" y="1068"/>
                </a:cubicBezTo>
                <a:cubicBezTo>
                  <a:pt x="2955" y="1069"/>
                  <a:pt x="2955" y="1069"/>
                  <a:pt x="2955" y="1069"/>
                </a:cubicBezTo>
                <a:cubicBezTo>
                  <a:pt x="2951" y="1067"/>
                  <a:pt x="2951" y="1067"/>
                  <a:pt x="2951" y="1067"/>
                </a:cubicBezTo>
                <a:cubicBezTo>
                  <a:pt x="2950" y="1066"/>
                  <a:pt x="2950" y="1066"/>
                  <a:pt x="2950" y="1066"/>
                </a:cubicBezTo>
                <a:cubicBezTo>
                  <a:pt x="2948" y="1065"/>
                  <a:pt x="2948" y="1065"/>
                  <a:pt x="2948" y="1065"/>
                </a:cubicBezTo>
                <a:cubicBezTo>
                  <a:pt x="2945" y="1064"/>
                  <a:pt x="2945" y="1064"/>
                  <a:pt x="2945" y="1064"/>
                </a:cubicBezTo>
                <a:cubicBezTo>
                  <a:pt x="2943" y="1064"/>
                  <a:pt x="2943" y="1064"/>
                  <a:pt x="2943" y="1064"/>
                </a:cubicBezTo>
                <a:cubicBezTo>
                  <a:pt x="2943" y="1064"/>
                  <a:pt x="2943" y="1064"/>
                  <a:pt x="2943" y="1064"/>
                </a:cubicBezTo>
                <a:cubicBezTo>
                  <a:pt x="2941" y="1064"/>
                  <a:pt x="2941" y="1064"/>
                  <a:pt x="2941" y="1064"/>
                </a:cubicBezTo>
                <a:cubicBezTo>
                  <a:pt x="2940" y="1064"/>
                  <a:pt x="2940" y="1064"/>
                  <a:pt x="2940" y="1064"/>
                </a:cubicBezTo>
                <a:cubicBezTo>
                  <a:pt x="2940" y="1063"/>
                  <a:pt x="2940" y="1063"/>
                  <a:pt x="2940" y="1063"/>
                </a:cubicBezTo>
                <a:cubicBezTo>
                  <a:pt x="2940" y="1062"/>
                  <a:pt x="2940" y="1062"/>
                  <a:pt x="2940" y="1062"/>
                </a:cubicBezTo>
                <a:cubicBezTo>
                  <a:pt x="2939" y="1061"/>
                  <a:pt x="2939" y="1061"/>
                  <a:pt x="2939" y="1061"/>
                </a:cubicBezTo>
                <a:cubicBezTo>
                  <a:pt x="2937" y="1061"/>
                  <a:pt x="2937" y="1061"/>
                  <a:pt x="2937" y="1061"/>
                </a:cubicBezTo>
                <a:cubicBezTo>
                  <a:pt x="2934" y="1060"/>
                  <a:pt x="2934" y="1060"/>
                  <a:pt x="2934" y="1060"/>
                </a:cubicBezTo>
                <a:cubicBezTo>
                  <a:pt x="2933" y="1060"/>
                  <a:pt x="2933" y="1060"/>
                  <a:pt x="2933" y="1060"/>
                </a:cubicBezTo>
                <a:cubicBezTo>
                  <a:pt x="2932" y="1060"/>
                  <a:pt x="2932" y="1060"/>
                  <a:pt x="2932" y="1060"/>
                </a:cubicBezTo>
                <a:cubicBezTo>
                  <a:pt x="2926" y="1058"/>
                  <a:pt x="2926" y="1058"/>
                  <a:pt x="2926" y="1058"/>
                </a:cubicBezTo>
                <a:cubicBezTo>
                  <a:pt x="2923" y="1057"/>
                  <a:pt x="2923" y="1057"/>
                  <a:pt x="2923" y="1057"/>
                </a:cubicBezTo>
                <a:cubicBezTo>
                  <a:pt x="2921" y="1057"/>
                  <a:pt x="2921" y="1057"/>
                  <a:pt x="2921" y="1057"/>
                </a:cubicBezTo>
                <a:cubicBezTo>
                  <a:pt x="2919" y="1055"/>
                  <a:pt x="2919" y="1055"/>
                  <a:pt x="2919" y="1055"/>
                </a:cubicBezTo>
                <a:cubicBezTo>
                  <a:pt x="2916" y="1054"/>
                  <a:pt x="2916" y="1054"/>
                  <a:pt x="2916" y="1054"/>
                </a:cubicBezTo>
                <a:cubicBezTo>
                  <a:pt x="2913" y="1053"/>
                  <a:pt x="2913" y="1053"/>
                  <a:pt x="2913" y="1053"/>
                </a:cubicBezTo>
                <a:cubicBezTo>
                  <a:pt x="2911" y="1051"/>
                  <a:pt x="2911" y="1051"/>
                  <a:pt x="2911" y="1051"/>
                </a:cubicBezTo>
                <a:cubicBezTo>
                  <a:pt x="2909" y="1051"/>
                  <a:pt x="2909" y="1051"/>
                  <a:pt x="2909" y="1051"/>
                </a:cubicBezTo>
                <a:cubicBezTo>
                  <a:pt x="2904" y="1054"/>
                  <a:pt x="2904" y="1054"/>
                  <a:pt x="2904" y="1054"/>
                </a:cubicBezTo>
                <a:cubicBezTo>
                  <a:pt x="2903" y="1055"/>
                  <a:pt x="2903" y="1055"/>
                  <a:pt x="2903" y="1055"/>
                </a:cubicBezTo>
                <a:cubicBezTo>
                  <a:pt x="2904" y="1057"/>
                  <a:pt x="2904" y="1057"/>
                  <a:pt x="2904" y="1057"/>
                </a:cubicBezTo>
                <a:cubicBezTo>
                  <a:pt x="2904" y="1058"/>
                  <a:pt x="2904" y="1058"/>
                  <a:pt x="2904" y="1058"/>
                </a:cubicBezTo>
                <a:cubicBezTo>
                  <a:pt x="2901" y="1059"/>
                  <a:pt x="2901" y="1059"/>
                  <a:pt x="2901" y="1059"/>
                </a:cubicBezTo>
                <a:cubicBezTo>
                  <a:pt x="2899" y="1059"/>
                  <a:pt x="2899" y="1059"/>
                  <a:pt x="2899" y="1059"/>
                </a:cubicBezTo>
                <a:cubicBezTo>
                  <a:pt x="2898" y="1060"/>
                  <a:pt x="2898" y="1060"/>
                  <a:pt x="2898" y="1060"/>
                </a:cubicBezTo>
                <a:cubicBezTo>
                  <a:pt x="2897" y="1059"/>
                  <a:pt x="2897" y="1059"/>
                  <a:pt x="2897" y="1059"/>
                </a:cubicBezTo>
                <a:cubicBezTo>
                  <a:pt x="2896" y="1060"/>
                  <a:pt x="2896" y="1060"/>
                  <a:pt x="2896" y="1060"/>
                </a:cubicBezTo>
                <a:cubicBezTo>
                  <a:pt x="2896" y="1062"/>
                  <a:pt x="2896" y="1062"/>
                  <a:pt x="2896" y="1062"/>
                </a:cubicBezTo>
                <a:cubicBezTo>
                  <a:pt x="2894" y="1063"/>
                  <a:pt x="2894" y="1063"/>
                  <a:pt x="2894" y="1063"/>
                </a:cubicBezTo>
                <a:cubicBezTo>
                  <a:pt x="2892" y="1063"/>
                  <a:pt x="2892" y="1063"/>
                  <a:pt x="2892" y="1063"/>
                </a:cubicBezTo>
                <a:cubicBezTo>
                  <a:pt x="2891" y="1065"/>
                  <a:pt x="2891" y="1065"/>
                  <a:pt x="2891" y="1065"/>
                </a:cubicBezTo>
                <a:cubicBezTo>
                  <a:pt x="2891" y="1068"/>
                  <a:pt x="2891" y="1068"/>
                  <a:pt x="2891" y="1068"/>
                </a:cubicBezTo>
                <a:cubicBezTo>
                  <a:pt x="2889" y="1068"/>
                  <a:pt x="2889" y="1068"/>
                  <a:pt x="2889" y="1068"/>
                </a:cubicBezTo>
                <a:cubicBezTo>
                  <a:pt x="2888" y="1069"/>
                  <a:pt x="2888" y="1069"/>
                  <a:pt x="2888" y="1069"/>
                </a:cubicBezTo>
                <a:cubicBezTo>
                  <a:pt x="2888" y="1071"/>
                  <a:pt x="2888" y="1071"/>
                  <a:pt x="2888" y="1071"/>
                </a:cubicBezTo>
                <a:cubicBezTo>
                  <a:pt x="2886" y="1072"/>
                  <a:pt x="2886" y="1072"/>
                  <a:pt x="2886" y="1072"/>
                </a:cubicBezTo>
                <a:cubicBezTo>
                  <a:pt x="2884" y="1072"/>
                  <a:pt x="2884" y="1072"/>
                  <a:pt x="2884" y="1072"/>
                </a:cubicBezTo>
                <a:cubicBezTo>
                  <a:pt x="2883" y="1071"/>
                  <a:pt x="2883" y="1071"/>
                  <a:pt x="2883" y="1071"/>
                </a:cubicBezTo>
                <a:cubicBezTo>
                  <a:pt x="2881" y="1069"/>
                  <a:pt x="2881" y="1069"/>
                  <a:pt x="2881" y="1069"/>
                </a:cubicBezTo>
                <a:cubicBezTo>
                  <a:pt x="2880" y="1067"/>
                  <a:pt x="2880" y="1067"/>
                  <a:pt x="2880" y="1067"/>
                </a:cubicBezTo>
                <a:cubicBezTo>
                  <a:pt x="2879" y="1068"/>
                  <a:pt x="2879" y="1068"/>
                  <a:pt x="2879" y="1068"/>
                </a:cubicBezTo>
                <a:cubicBezTo>
                  <a:pt x="2879" y="1066"/>
                  <a:pt x="2879" y="1066"/>
                  <a:pt x="2879" y="1066"/>
                </a:cubicBezTo>
                <a:cubicBezTo>
                  <a:pt x="2879" y="1064"/>
                  <a:pt x="2879" y="1064"/>
                  <a:pt x="2879" y="1064"/>
                </a:cubicBezTo>
                <a:cubicBezTo>
                  <a:pt x="2878" y="1063"/>
                  <a:pt x="2878" y="1063"/>
                  <a:pt x="2878" y="1063"/>
                </a:cubicBezTo>
                <a:cubicBezTo>
                  <a:pt x="2877" y="1064"/>
                  <a:pt x="2877" y="1064"/>
                  <a:pt x="2877" y="1064"/>
                </a:cubicBezTo>
                <a:cubicBezTo>
                  <a:pt x="2877" y="1066"/>
                  <a:pt x="2877" y="1066"/>
                  <a:pt x="2877" y="1066"/>
                </a:cubicBezTo>
                <a:cubicBezTo>
                  <a:pt x="2876" y="1066"/>
                  <a:pt x="2876" y="1066"/>
                  <a:pt x="2876" y="1066"/>
                </a:cubicBezTo>
                <a:cubicBezTo>
                  <a:pt x="2875" y="1065"/>
                  <a:pt x="2875" y="1065"/>
                  <a:pt x="2875" y="1065"/>
                </a:cubicBezTo>
                <a:cubicBezTo>
                  <a:pt x="2874" y="1063"/>
                  <a:pt x="2874" y="1063"/>
                  <a:pt x="2874" y="1063"/>
                </a:cubicBezTo>
                <a:cubicBezTo>
                  <a:pt x="2874" y="1058"/>
                  <a:pt x="2874" y="1058"/>
                  <a:pt x="2874" y="1058"/>
                </a:cubicBezTo>
                <a:cubicBezTo>
                  <a:pt x="2873" y="1055"/>
                  <a:pt x="2873" y="1055"/>
                  <a:pt x="2873" y="1055"/>
                </a:cubicBezTo>
                <a:cubicBezTo>
                  <a:pt x="2874" y="1053"/>
                  <a:pt x="2874" y="1053"/>
                  <a:pt x="2874" y="1053"/>
                </a:cubicBezTo>
                <a:cubicBezTo>
                  <a:pt x="2875" y="1052"/>
                  <a:pt x="2875" y="1052"/>
                  <a:pt x="2875" y="1052"/>
                </a:cubicBezTo>
                <a:cubicBezTo>
                  <a:pt x="2875" y="1050"/>
                  <a:pt x="2875" y="1050"/>
                  <a:pt x="2875" y="1050"/>
                </a:cubicBezTo>
                <a:cubicBezTo>
                  <a:pt x="2873" y="1048"/>
                  <a:pt x="2873" y="1048"/>
                  <a:pt x="2873" y="1048"/>
                </a:cubicBezTo>
                <a:cubicBezTo>
                  <a:pt x="2873" y="1046"/>
                  <a:pt x="2873" y="1046"/>
                  <a:pt x="2873" y="1046"/>
                </a:cubicBezTo>
                <a:cubicBezTo>
                  <a:pt x="2873" y="1045"/>
                  <a:pt x="2873" y="1045"/>
                  <a:pt x="2873" y="1045"/>
                </a:cubicBezTo>
                <a:cubicBezTo>
                  <a:pt x="2873" y="1044"/>
                  <a:pt x="2873" y="1044"/>
                  <a:pt x="2873" y="1044"/>
                </a:cubicBezTo>
                <a:cubicBezTo>
                  <a:pt x="2869" y="1043"/>
                  <a:pt x="2869" y="1043"/>
                  <a:pt x="2869" y="1043"/>
                </a:cubicBezTo>
                <a:cubicBezTo>
                  <a:pt x="2866" y="1044"/>
                  <a:pt x="2866" y="1044"/>
                  <a:pt x="2866" y="1044"/>
                </a:cubicBezTo>
                <a:cubicBezTo>
                  <a:pt x="2863" y="1041"/>
                  <a:pt x="2863" y="1041"/>
                  <a:pt x="2863" y="1041"/>
                </a:cubicBezTo>
                <a:cubicBezTo>
                  <a:pt x="2858" y="1039"/>
                  <a:pt x="2858" y="1039"/>
                  <a:pt x="2858" y="1039"/>
                </a:cubicBezTo>
                <a:cubicBezTo>
                  <a:pt x="2854" y="1040"/>
                  <a:pt x="2854" y="1040"/>
                  <a:pt x="2854" y="1040"/>
                </a:cubicBezTo>
                <a:cubicBezTo>
                  <a:pt x="2854" y="1041"/>
                  <a:pt x="2854" y="1041"/>
                  <a:pt x="2854" y="1041"/>
                </a:cubicBezTo>
                <a:cubicBezTo>
                  <a:pt x="2851" y="1043"/>
                  <a:pt x="2851" y="1043"/>
                  <a:pt x="2851" y="1043"/>
                </a:cubicBezTo>
                <a:cubicBezTo>
                  <a:pt x="2849" y="1043"/>
                  <a:pt x="2849" y="1043"/>
                  <a:pt x="2849" y="1043"/>
                </a:cubicBezTo>
                <a:cubicBezTo>
                  <a:pt x="2848" y="1045"/>
                  <a:pt x="2848" y="1045"/>
                  <a:pt x="2848" y="1045"/>
                </a:cubicBezTo>
                <a:cubicBezTo>
                  <a:pt x="2845" y="1045"/>
                  <a:pt x="2845" y="1045"/>
                  <a:pt x="2845" y="1045"/>
                </a:cubicBezTo>
                <a:cubicBezTo>
                  <a:pt x="2844" y="1046"/>
                  <a:pt x="2844" y="1046"/>
                  <a:pt x="2844" y="1046"/>
                </a:cubicBezTo>
                <a:cubicBezTo>
                  <a:pt x="2844" y="1047"/>
                  <a:pt x="2844" y="1047"/>
                  <a:pt x="2844" y="1047"/>
                </a:cubicBezTo>
                <a:cubicBezTo>
                  <a:pt x="2844" y="1049"/>
                  <a:pt x="2844" y="1049"/>
                  <a:pt x="2844" y="1049"/>
                </a:cubicBezTo>
                <a:cubicBezTo>
                  <a:pt x="2842" y="1050"/>
                  <a:pt x="2842" y="1050"/>
                  <a:pt x="2842" y="1050"/>
                </a:cubicBezTo>
                <a:cubicBezTo>
                  <a:pt x="2841" y="1052"/>
                  <a:pt x="2841" y="1052"/>
                  <a:pt x="2841" y="1052"/>
                </a:cubicBezTo>
                <a:cubicBezTo>
                  <a:pt x="2844" y="1052"/>
                  <a:pt x="2844" y="1052"/>
                  <a:pt x="2844" y="1052"/>
                </a:cubicBezTo>
                <a:cubicBezTo>
                  <a:pt x="2845" y="1051"/>
                  <a:pt x="2845" y="1051"/>
                  <a:pt x="2845" y="1051"/>
                </a:cubicBezTo>
                <a:cubicBezTo>
                  <a:pt x="2846" y="1050"/>
                  <a:pt x="2846" y="1050"/>
                  <a:pt x="2846" y="1050"/>
                </a:cubicBezTo>
                <a:cubicBezTo>
                  <a:pt x="2847" y="1051"/>
                  <a:pt x="2847" y="1051"/>
                  <a:pt x="2847" y="1051"/>
                </a:cubicBezTo>
                <a:cubicBezTo>
                  <a:pt x="2850" y="1053"/>
                  <a:pt x="2850" y="1053"/>
                  <a:pt x="2850" y="1053"/>
                </a:cubicBezTo>
                <a:cubicBezTo>
                  <a:pt x="2851" y="1055"/>
                  <a:pt x="2851" y="1055"/>
                  <a:pt x="2851" y="1055"/>
                </a:cubicBezTo>
                <a:cubicBezTo>
                  <a:pt x="2851" y="1056"/>
                  <a:pt x="2851" y="1056"/>
                  <a:pt x="2851" y="1056"/>
                </a:cubicBezTo>
                <a:cubicBezTo>
                  <a:pt x="2851" y="1058"/>
                  <a:pt x="2851" y="1058"/>
                  <a:pt x="2851" y="1058"/>
                </a:cubicBezTo>
                <a:cubicBezTo>
                  <a:pt x="2853" y="1060"/>
                  <a:pt x="2853" y="1060"/>
                  <a:pt x="2853" y="1060"/>
                </a:cubicBezTo>
                <a:cubicBezTo>
                  <a:pt x="2855" y="1060"/>
                  <a:pt x="2855" y="1060"/>
                  <a:pt x="2855" y="1060"/>
                </a:cubicBezTo>
                <a:cubicBezTo>
                  <a:pt x="2857" y="1059"/>
                  <a:pt x="2857" y="1059"/>
                  <a:pt x="2857" y="1059"/>
                </a:cubicBezTo>
                <a:cubicBezTo>
                  <a:pt x="2858" y="1060"/>
                  <a:pt x="2858" y="1060"/>
                  <a:pt x="2858" y="1060"/>
                </a:cubicBezTo>
                <a:cubicBezTo>
                  <a:pt x="2859" y="1060"/>
                  <a:pt x="2859" y="1060"/>
                  <a:pt x="2859" y="1060"/>
                </a:cubicBezTo>
                <a:cubicBezTo>
                  <a:pt x="2861" y="1060"/>
                  <a:pt x="2861" y="1060"/>
                  <a:pt x="2861" y="1060"/>
                </a:cubicBezTo>
                <a:cubicBezTo>
                  <a:pt x="2864" y="1059"/>
                  <a:pt x="2864" y="1059"/>
                  <a:pt x="2864" y="1059"/>
                </a:cubicBezTo>
                <a:cubicBezTo>
                  <a:pt x="2865" y="1060"/>
                  <a:pt x="2865" y="1060"/>
                  <a:pt x="2865" y="1060"/>
                </a:cubicBezTo>
                <a:cubicBezTo>
                  <a:pt x="2866" y="1059"/>
                  <a:pt x="2866" y="1059"/>
                  <a:pt x="2866" y="1059"/>
                </a:cubicBezTo>
                <a:cubicBezTo>
                  <a:pt x="2865" y="1058"/>
                  <a:pt x="2865" y="1058"/>
                  <a:pt x="2865" y="1058"/>
                </a:cubicBezTo>
                <a:cubicBezTo>
                  <a:pt x="2870" y="1059"/>
                  <a:pt x="2870" y="1059"/>
                  <a:pt x="2870" y="1059"/>
                </a:cubicBezTo>
                <a:cubicBezTo>
                  <a:pt x="2871" y="1060"/>
                  <a:pt x="2871" y="1060"/>
                  <a:pt x="2871" y="1060"/>
                </a:cubicBezTo>
                <a:cubicBezTo>
                  <a:pt x="2871" y="1062"/>
                  <a:pt x="2871" y="1062"/>
                  <a:pt x="2871" y="1062"/>
                </a:cubicBezTo>
                <a:cubicBezTo>
                  <a:pt x="2870" y="1062"/>
                  <a:pt x="2870" y="1062"/>
                  <a:pt x="2870" y="1062"/>
                </a:cubicBezTo>
                <a:cubicBezTo>
                  <a:pt x="2869" y="1064"/>
                  <a:pt x="2869" y="1064"/>
                  <a:pt x="2869" y="1064"/>
                </a:cubicBezTo>
                <a:cubicBezTo>
                  <a:pt x="2868" y="1066"/>
                  <a:pt x="2868" y="1066"/>
                  <a:pt x="2868" y="1066"/>
                </a:cubicBezTo>
                <a:cubicBezTo>
                  <a:pt x="2866" y="1064"/>
                  <a:pt x="2866" y="1064"/>
                  <a:pt x="2866" y="1064"/>
                </a:cubicBezTo>
                <a:cubicBezTo>
                  <a:pt x="2863" y="1062"/>
                  <a:pt x="2863" y="1062"/>
                  <a:pt x="2863" y="1062"/>
                </a:cubicBezTo>
                <a:cubicBezTo>
                  <a:pt x="2862" y="1063"/>
                  <a:pt x="2862" y="1063"/>
                  <a:pt x="2862" y="1063"/>
                </a:cubicBezTo>
                <a:cubicBezTo>
                  <a:pt x="2861" y="1065"/>
                  <a:pt x="2861" y="1065"/>
                  <a:pt x="2861" y="1065"/>
                </a:cubicBezTo>
                <a:cubicBezTo>
                  <a:pt x="2859" y="1066"/>
                  <a:pt x="2859" y="1066"/>
                  <a:pt x="2859" y="1066"/>
                </a:cubicBezTo>
                <a:cubicBezTo>
                  <a:pt x="2858" y="1066"/>
                  <a:pt x="2858" y="1066"/>
                  <a:pt x="2858" y="1066"/>
                </a:cubicBezTo>
                <a:cubicBezTo>
                  <a:pt x="2855" y="1065"/>
                  <a:pt x="2855" y="1065"/>
                  <a:pt x="2855" y="1065"/>
                </a:cubicBezTo>
                <a:cubicBezTo>
                  <a:pt x="2855" y="1064"/>
                  <a:pt x="2855" y="1064"/>
                  <a:pt x="2855" y="1064"/>
                </a:cubicBezTo>
                <a:cubicBezTo>
                  <a:pt x="2852" y="1065"/>
                  <a:pt x="2852" y="1065"/>
                  <a:pt x="2852" y="1065"/>
                </a:cubicBezTo>
                <a:cubicBezTo>
                  <a:pt x="2851" y="1066"/>
                  <a:pt x="2851" y="1066"/>
                  <a:pt x="2851" y="1066"/>
                </a:cubicBezTo>
                <a:cubicBezTo>
                  <a:pt x="2852" y="1067"/>
                  <a:pt x="2852" y="1067"/>
                  <a:pt x="2852" y="1067"/>
                </a:cubicBezTo>
                <a:cubicBezTo>
                  <a:pt x="2854" y="1068"/>
                  <a:pt x="2854" y="1068"/>
                  <a:pt x="2854" y="1068"/>
                </a:cubicBezTo>
                <a:cubicBezTo>
                  <a:pt x="2856" y="1069"/>
                  <a:pt x="2856" y="1069"/>
                  <a:pt x="2856" y="1069"/>
                </a:cubicBezTo>
                <a:cubicBezTo>
                  <a:pt x="2857" y="1071"/>
                  <a:pt x="2857" y="1071"/>
                  <a:pt x="2857" y="1071"/>
                </a:cubicBezTo>
                <a:cubicBezTo>
                  <a:pt x="2858" y="1072"/>
                  <a:pt x="2858" y="1072"/>
                  <a:pt x="2858" y="1072"/>
                </a:cubicBezTo>
                <a:cubicBezTo>
                  <a:pt x="2859" y="1071"/>
                  <a:pt x="2859" y="1071"/>
                  <a:pt x="2859" y="1071"/>
                </a:cubicBezTo>
                <a:cubicBezTo>
                  <a:pt x="2859" y="1073"/>
                  <a:pt x="2859" y="1073"/>
                  <a:pt x="2859" y="1073"/>
                </a:cubicBezTo>
                <a:cubicBezTo>
                  <a:pt x="2859" y="1074"/>
                  <a:pt x="2859" y="1074"/>
                  <a:pt x="2859" y="1074"/>
                </a:cubicBezTo>
                <a:cubicBezTo>
                  <a:pt x="2858" y="1074"/>
                  <a:pt x="2858" y="1074"/>
                  <a:pt x="2858" y="1074"/>
                </a:cubicBezTo>
                <a:cubicBezTo>
                  <a:pt x="2858" y="1076"/>
                  <a:pt x="2858" y="1076"/>
                  <a:pt x="2858" y="1076"/>
                </a:cubicBezTo>
                <a:cubicBezTo>
                  <a:pt x="2860" y="1079"/>
                  <a:pt x="2860" y="1079"/>
                  <a:pt x="2860" y="1079"/>
                </a:cubicBezTo>
                <a:cubicBezTo>
                  <a:pt x="2861" y="1080"/>
                  <a:pt x="2861" y="1080"/>
                  <a:pt x="2861" y="1080"/>
                </a:cubicBezTo>
                <a:cubicBezTo>
                  <a:pt x="2863" y="1079"/>
                  <a:pt x="2863" y="1079"/>
                  <a:pt x="2863" y="1079"/>
                </a:cubicBezTo>
                <a:cubicBezTo>
                  <a:pt x="2865" y="1077"/>
                  <a:pt x="2865" y="1077"/>
                  <a:pt x="2865" y="1077"/>
                </a:cubicBezTo>
                <a:cubicBezTo>
                  <a:pt x="2865" y="1075"/>
                  <a:pt x="2865" y="1075"/>
                  <a:pt x="2865" y="1075"/>
                </a:cubicBezTo>
                <a:cubicBezTo>
                  <a:pt x="2867" y="1072"/>
                  <a:pt x="2867" y="1072"/>
                  <a:pt x="2867" y="1072"/>
                </a:cubicBezTo>
                <a:cubicBezTo>
                  <a:pt x="2868" y="1072"/>
                  <a:pt x="2868" y="1072"/>
                  <a:pt x="2868" y="1072"/>
                </a:cubicBezTo>
                <a:cubicBezTo>
                  <a:pt x="2868" y="1070"/>
                  <a:pt x="2868" y="1070"/>
                  <a:pt x="2868" y="1070"/>
                </a:cubicBezTo>
                <a:cubicBezTo>
                  <a:pt x="2869" y="1068"/>
                  <a:pt x="2869" y="1068"/>
                  <a:pt x="2869" y="1068"/>
                </a:cubicBezTo>
                <a:cubicBezTo>
                  <a:pt x="2870" y="1066"/>
                  <a:pt x="2870" y="1066"/>
                  <a:pt x="2870" y="1066"/>
                </a:cubicBezTo>
                <a:cubicBezTo>
                  <a:pt x="2870" y="1069"/>
                  <a:pt x="2870" y="1069"/>
                  <a:pt x="2870" y="1069"/>
                </a:cubicBezTo>
                <a:cubicBezTo>
                  <a:pt x="2869" y="1070"/>
                  <a:pt x="2869" y="1070"/>
                  <a:pt x="2869" y="1070"/>
                </a:cubicBezTo>
                <a:cubicBezTo>
                  <a:pt x="2869" y="1072"/>
                  <a:pt x="2869" y="1072"/>
                  <a:pt x="2869" y="1072"/>
                </a:cubicBezTo>
                <a:cubicBezTo>
                  <a:pt x="2870" y="1075"/>
                  <a:pt x="2870" y="1075"/>
                  <a:pt x="2870" y="1075"/>
                </a:cubicBezTo>
                <a:cubicBezTo>
                  <a:pt x="2871" y="1076"/>
                  <a:pt x="2871" y="1076"/>
                  <a:pt x="2871" y="1076"/>
                </a:cubicBezTo>
                <a:cubicBezTo>
                  <a:pt x="2872" y="1075"/>
                  <a:pt x="2872" y="1075"/>
                  <a:pt x="2872" y="1075"/>
                </a:cubicBezTo>
                <a:cubicBezTo>
                  <a:pt x="2872" y="1075"/>
                  <a:pt x="2872" y="1075"/>
                  <a:pt x="2872" y="1075"/>
                </a:cubicBezTo>
                <a:cubicBezTo>
                  <a:pt x="2873" y="1075"/>
                  <a:pt x="2873" y="1075"/>
                  <a:pt x="2873" y="1075"/>
                </a:cubicBezTo>
                <a:cubicBezTo>
                  <a:pt x="2874" y="1077"/>
                  <a:pt x="2874" y="1077"/>
                  <a:pt x="2874" y="1077"/>
                </a:cubicBezTo>
                <a:cubicBezTo>
                  <a:pt x="2875" y="1076"/>
                  <a:pt x="2875" y="1076"/>
                  <a:pt x="2875" y="1076"/>
                </a:cubicBezTo>
                <a:cubicBezTo>
                  <a:pt x="2875" y="1077"/>
                  <a:pt x="2875" y="1077"/>
                  <a:pt x="2875" y="1077"/>
                </a:cubicBezTo>
                <a:cubicBezTo>
                  <a:pt x="2876" y="1077"/>
                  <a:pt x="2876" y="1077"/>
                  <a:pt x="2876" y="1077"/>
                </a:cubicBezTo>
                <a:cubicBezTo>
                  <a:pt x="2877" y="1078"/>
                  <a:pt x="2877" y="1078"/>
                  <a:pt x="2877" y="1078"/>
                </a:cubicBezTo>
                <a:cubicBezTo>
                  <a:pt x="2879" y="1077"/>
                  <a:pt x="2879" y="1077"/>
                  <a:pt x="2879" y="1077"/>
                </a:cubicBezTo>
                <a:cubicBezTo>
                  <a:pt x="2880" y="1077"/>
                  <a:pt x="2880" y="1077"/>
                  <a:pt x="2880" y="1077"/>
                </a:cubicBezTo>
                <a:cubicBezTo>
                  <a:pt x="2880" y="1078"/>
                  <a:pt x="2880" y="1078"/>
                  <a:pt x="2880" y="1078"/>
                </a:cubicBezTo>
                <a:cubicBezTo>
                  <a:pt x="2880" y="1078"/>
                  <a:pt x="2880" y="1078"/>
                  <a:pt x="2880" y="1078"/>
                </a:cubicBezTo>
                <a:cubicBezTo>
                  <a:pt x="2878" y="1078"/>
                  <a:pt x="2878" y="1078"/>
                  <a:pt x="2878" y="1078"/>
                </a:cubicBezTo>
                <a:cubicBezTo>
                  <a:pt x="2878" y="1079"/>
                  <a:pt x="2878" y="1079"/>
                  <a:pt x="2878" y="1079"/>
                </a:cubicBezTo>
                <a:cubicBezTo>
                  <a:pt x="2880" y="1080"/>
                  <a:pt x="2880" y="1080"/>
                  <a:pt x="2880" y="1080"/>
                </a:cubicBezTo>
                <a:cubicBezTo>
                  <a:pt x="2880" y="1081"/>
                  <a:pt x="2880" y="1081"/>
                  <a:pt x="2880" y="1081"/>
                </a:cubicBezTo>
                <a:cubicBezTo>
                  <a:pt x="2881" y="1082"/>
                  <a:pt x="2881" y="1082"/>
                  <a:pt x="2881" y="1082"/>
                </a:cubicBezTo>
                <a:cubicBezTo>
                  <a:pt x="2883" y="1083"/>
                  <a:pt x="2883" y="1083"/>
                  <a:pt x="2883" y="1083"/>
                </a:cubicBezTo>
                <a:cubicBezTo>
                  <a:pt x="2886" y="1083"/>
                  <a:pt x="2886" y="1083"/>
                  <a:pt x="2886" y="1083"/>
                </a:cubicBezTo>
                <a:cubicBezTo>
                  <a:pt x="2893" y="1085"/>
                  <a:pt x="2893" y="1085"/>
                  <a:pt x="2893" y="1085"/>
                </a:cubicBezTo>
                <a:cubicBezTo>
                  <a:pt x="2899" y="1087"/>
                  <a:pt x="2899" y="1087"/>
                  <a:pt x="2899" y="1087"/>
                </a:cubicBezTo>
                <a:cubicBezTo>
                  <a:pt x="2900" y="1086"/>
                  <a:pt x="2900" y="1086"/>
                  <a:pt x="2900" y="1086"/>
                </a:cubicBezTo>
                <a:cubicBezTo>
                  <a:pt x="2903" y="1087"/>
                  <a:pt x="2903" y="1087"/>
                  <a:pt x="2903" y="1087"/>
                </a:cubicBezTo>
                <a:cubicBezTo>
                  <a:pt x="2904" y="1089"/>
                  <a:pt x="2904" y="1089"/>
                  <a:pt x="2904" y="1089"/>
                </a:cubicBezTo>
                <a:cubicBezTo>
                  <a:pt x="2907" y="1090"/>
                  <a:pt x="2907" y="1090"/>
                  <a:pt x="2907" y="1090"/>
                </a:cubicBezTo>
                <a:cubicBezTo>
                  <a:pt x="2908" y="1090"/>
                  <a:pt x="2908" y="1090"/>
                  <a:pt x="2908" y="1090"/>
                </a:cubicBezTo>
                <a:cubicBezTo>
                  <a:pt x="2910" y="1089"/>
                  <a:pt x="2910" y="1089"/>
                  <a:pt x="2910" y="1089"/>
                </a:cubicBezTo>
                <a:cubicBezTo>
                  <a:pt x="2908" y="1091"/>
                  <a:pt x="2908" y="1091"/>
                  <a:pt x="2908" y="1091"/>
                </a:cubicBezTo>
                <a:cubicBezTo>
                  <a:pt x="2909" y="1092"/>
                  <a:pt x="2909" y="1092"/>
                  <a:pt x="2909" y="1092"/>
                </a:cubicBezTo>
                <a:cubicBezTo>
                  <a:pt x="2910" y="1091"/>
                  <a:pt x="2910" y="1091"/>
                  <a:pt x="2910" y="1091"/>
                </a:cubicBezTo>
                <a:cubicBezTo>
                  <a:pt x="2911" y="1092"/>
                  <a:pt x="2911" y="1092"/>
                  <a:pt x="2911" y="1092"/>
                </a:cubicBezTo>
                <a:cubicBezTo>
                  <a:pt x="2913" y="1092"/>
                  <a:pt x="2913" y="1092"/>
                  <a:pt x="2913" y="1092"/>
                </a:cubicBezTo>
                <a:cubicBezTo>
                  <a:pt x="2912" y="1093"/>
                  <a:pt x="2912" y="1093"/>
                  <a:pt x="2912" y="1093"/>
                </a:cubicBezTo>
                <a:cubicBezTo>
                  <a:pt x="2912" y="1094"/>
                  <a:pt x="2912" y="1094"/>
                  <a:pt x="2912" y="1094"/>
                </a:cubicBezTo>
                <a:cubicBezTo>
                  <a:pt x="2912" y="1095"/>
                  <a:pt x="2912" y="1095"/>
                  <a:pt x="2912" y="1095"/>
                </a:cubicBezTo>
                <a:cubicBezTo>
                  <a:pt x="2913" y="1095"/>
                  <a:pt x="2913" y="1095"/>
                  <a:pt x="2913" y="1095"/>
                </a:cubicBezTo>
                <a:cubicBezTo>
                  <a:pt x="2915" y="1095"/>
                  <a:pt x="2915" y="1095"/>
                  <a:pt x="2915" y="1095"/>
                </a:cubicBezTo>
                <a:cubicBezTo>
                  <a:pt x="2913" y="1097"/>
                  <a:pt x="2913" y="1097"/>
                  <a:pt x="2913" y="1097"/>
                </a:cubicBezTo>
                <a:cubicBezTo>
                  <a:pt x="2913" y="1098"/>
                  <a:pt x="2913" y="1098"/>
                  <a:pt x="2913" y="1098"/>
                </a:cubicBezTo>
                <a:cubicBezTo>
                  <a:pt x="2915" y="1100"/>
                  <a:pt x="2915" y="1100"/>
                  <a:pt x="2915" y="1100"/>
                </a:cubicBezTo>
                <a:cubicBezTo>
                  <a:pt x="2915" y="1102"/>
                  <a:pt x="2915" y="1102"/>
                  <a:pt x="2915" y="1102"/>
                </a:cubicBezTo>
                <a:cubicBezTo>
                  <a:pt x="2915" y="1104"/>
                  <a:pt x="2915" y="1104"/>
                  <a:pt x="2915" y="1104"/>
                </a:cubicBezTo>
                <a:cubicBezTo>
                  <a:pt x="2917" y="1105"/>
                  <a:pt x="2917" y="1105"/>
                  <a:pt x="2917" y="1105"/>
                </a:cubicBezTo>
                <a:cubicBezTo>
                  <a:pt x="2920" y="1107"/>
                  <a:pt x="2920" y="1107"/>
                  <a:pt x="2920" y="1107"/>
                </a:cubicBezTo>
                <a:cubicBezTo>
                  <a:pt x="2920" y="1108"/>
                  <a:pt x="2920" y="1108"/>
                  <a:pt x="2920" y="1108"/>
                </a:cubicBezTo>
                <a:cubicBezTo>
                  <a:pt x="2919" y="1108"/>
                  <a:pt x="2919" y="1108"/>
                  <a:pt x="2919" y="1108"/>
                </a:cubicBezTo>
                <a:cubicBezTo>
                  <a:pt x="2918" y="1108"/>
                  <a:pt x="2918" y="1108"/>
                  <a:pt x="2918" y="1108"/>
                </a:cubicBezTo>
                <a:cubicBezTo>
                  <a:pt x="2917" y="1109"/>
                  <a:pt x="2917" y="1109"/>
                  <a:pt x="2917" y="1109"/>
                </a:cubicBezTo>
                <a:cubicBezTo>
                  <a:pt x="2919" y="1110"/>
                  <a:pt x="2919" y="1110"/>
                  <a:pt x="2919" y="1110"/>
                </a:cubicBezTo>
                <a:cubicBezTo>
                  <a:pt x="2921" y="1111"/>
                  <a:pt x="2921" y="1111"/>
                  <a:pt x="2921" y="1111"/>
                </a:cubicBezTo>
                <a:cubicBezTo>
                  <a:pt x="2923" y="1111"/>
                  <a:pt x="2923" y="1111"/>
                  <a:pt x="2923" y="1111"/>
                </a:cubicBezTo>
                <a:cubicBezTo>
                  <a:pt x="2925" y="1111"/>
                  <a:pt x="2925" y="1111"/>
                  <a:pt x="2925" y="1111"/>
                </a:cubicBezTo>
                <a:cubicBezTo>
                  <a:pt x="2923" y="1111"/>
                  <a:pt x="2923" y="1111"/>
                  <a:pt x="2923" y="1111"/>
                </a:cubicBezTo>
                <a:cubicBezTo>
                  <a:pt x="2921" y="1112"/>
                  <a:pt x="2921" y="1112"/>
                  <a:pt x="2921" y="1112"/>
                </a:cubicBezTo>
                <a:cubicBezTo>
                  <a:pt x="2920" y="1112"/>
                  <a:pt x="2920" y="1112"/>
                  <a:pt x="2920" y="1112"/>
                </a:cubicBezTo>
                <a:cubicBezTo>
                  <a:pt x="2919" y="1112"/>
                  <a:pt x="2919" y="1112"/>
                  <a:pt x="2919" y="1112"/>
                </a:cubicBezTo>
                <a:cubicBezTo>
                  <a:pt x="2920" y="1114"/>
                  <a:pt x="2920" y="1114"/>
                  <a:pt x="2920" y="1114"/>
                </a:cubicBezTo>
                <a:cubicBezTo>
                  <a:pt x="2922" y="1114"/>
                  <a:pt x="2922" y="1114"/>
                  <a:pt x="2922" y="1114"/>
                </a:cubicBezTo>
                <a:cubicBezTo>
                  <a:pt x="2921" y="1117"/>
                  <a:pt x="2921" y="1117"/>
                  <a:pt x="2921" y="1117"/>
                </a:cubicBezTo>
                <a:cubicBezTo>
                  <a:pt x="2921" y="1117"/>
                  <a:pt x="2921" y="1117"/>
                  <a:pt x="2921" y="1117"/>
                </a:cubicBezTo>
                <a:cubicBezTo>
                  <a:pt x="2921" y="1119"/>
                  <a:pt x="2921" y="1119"/>
                  <a:pt x="2921" y="1119"/>
                </a:cubicBezTo>
                <a:cubicBezTo>
                  <a:pt x="2920" y="1120"/>
                  <a:pt x="2920" y="1120"/>
                  <a:pt x="2920" y="1120"/>
                </a:cubicBezTo>
                <a:cubicBezTo>
                  <a:pt x="2919" y="1121"/>
                  <a:pt x="2919" y="1121"/>
                  <a:pt x="2919" y="1121"/>
                </a:cubicBezTo>
                <a:cubicBezTo>
                  <a:pt x="2921" y="1122"/>
                  <a:pt x="2921" y="1122"/>
                  <a:pt x="2921" y="1122"/>
                </a:cubicBezTo>
                <a:cubicBezTo>
                  <a:pt x="2923" y="1121"/>
                  <a:pt x="2923" y="1121"/>
                  <a:pt x="2923" y="1121"/>
                </a:cubicBezTo>
                <a:cubicBezTo>
                  <a:pt x="2924" y="1122"/>
                  <a:pt x="2924" y="1122"/>
                  <a:pt x="2924" y="1122"/>
                </a:cubicBezTo>
                <a:cubicBezTo>
                  <a:pt x="2925" y="1122"/>
                  <a:pt x="2925" y="1122"/>
                  <a:pt x="2925" y="1122"/>
                </a:cubicBezTo>
                <a:cubicBezTo>
                  <a:pt x="2927" y="1121"/>
                  <a:pt x="2927" y="1121"/>
                  <a:pt x="2927" y="1121"/>
                </a:cubicBezTo>
                <a:cubicBezTo>
                  <a:pt x="2930" y="1121"/>
                  <a:pt x="2930" y="1121"/>
                  <a:pt x="2930" y="1121"/>
                </a:cubicBezTo>
                <a:cubicBezTo>
                  <a:pt x="2931" y="1120"/>
                  <a:pt x="2931" y="1120"/>
                  <a:pt x="2931" y="1120"/>
                </a:cubicBezTo>
                <a:cubicBezTo>
                  <a:pt x="2932" y="1118"/>
                  <a:pt x="2932" y="1118"/>
                  <a:pt x="2932" y="1118"/>
                </a:cubicBezTo>
                <a:cubicBezTo>
                  <a:pt x="2932" y="1120"/>
                  <a:pt x="2932" y="1120"/>
                  <a:pt x="2932" y="1120"/>
                </a:cubicBezTo>
                <a:cubicBezTo>
                  <a:pt x="2931" y="1122"/>
                  <a:pt x="2931" y="1122"/>
                  <a:pt x="2931" y="1122"/>
                </a:cubicBezTo>
                <a:cubicBezTo>
                  <a:pt x="2931" y="1123"/>
                  <a:pt x="2931" y="1123"/>
                  <a:pt x="2931" y="1123"/>
                </a:cubicBezTo>
                <a:cubicBezTo>
                  <a:pt x="2932" y="1124"/>
                  <a:pt x="2932" y="1124"/>
                  <a:pt x="2932" y="1124"/>
                </a:cubicBezTo>
                <a:cubicBezTo>
                  <a:pt x="2934" y="1126"/>
                  <a:pt x="2934" y="1126"/>
                  <a:pt x="2934" y="1126"/>
                </a:cubicBezTo>
                <a:cubicBezTo>
                  <a:pt x="2934" y="1126"/>
                  <a:pt x="2934" y="1126"/>
                  <a:pt x="2934" y="1126"/>
                </a:cubicBezTo>
                <a:cubicBezTo>
                  <a:pt x="2935" y="1128"/>
                  <a:pt x="2935" y="1128"/>
                  <a:pt x="2935" y="1128"/>
                </a:cubicBezTo>
                <a:cubicBezTo>
                  <a:pt x="2938" y="1131"/>
                  <a:pt x="2938" y="1131"/>
                  <a:pt x="2938" y="1131"/>
                </a:cubicBezTo>
                <a:cubicBezTo>
                  <a:pt x="2940" y="1132"/>
                  <a:pt x="2940" y="1132"/>
                  <a:pt x="2940" y="1132"/>
                </a:cubicBezTo>
                <a:cubicBezTo>
                  <a:pt x="2941" y="1132"/>
                  <a:pt x="2941" y="1132"/>
                  <a:pt x="2941" y="1132"/>
                </a:cubicBezTo>
                <a:cubicBezTo>
                  <a:pt x="2944" y="1132"/>
                  <a:pt x="2944" y="1132"/>
                  <a:pt x="2944" y="1132"/>
                </a:cubicBezTo>
                <a:cubicBezTo>
                  <a:pt x="2945" y="1132"/>
                  <a:pt x="2945" y="1132"/>
                  <a:pt x="2945" y="1132"/>
                </a:cubicBezTo>
                <a:cubicBezTo>
                  <a:pt x="2947" y="1132"/>
                  <a:pt x="2947" y="1132"/>
                  <a:pt x="2947" y="1132"/>
                </a:cubicBezTo>
                <a:cubicBezTo>
                  <a:pt x="2953" y="1132"/>
                  <a:pt x="2953" y="1132"/>
                  <a:pt x="2953" y="1132"/>
                </a:cubicBezTo>
                <a:cubicBezTo>
                  <a:pt x="2954" y="1132"/>
                  <a:pt x="2954" y="1132"/>
                  <a:pt x="2954" y="1132"/>
                </a:cubicBezTo>
                <a:cubicBezTo>
                  <a:pt x="2954" y="1133"/>
                  <a:pt x="2954" y="1133"/>
                  <a:pt x="2954" y="1133"/>
                </a:cubicBezTo>
                <a:cubicBezTo>
                  <a:pt x="2956" y="1134"/>
                  <a:pt x="2956" y="1134"/>
                  <a:pt x="2956" y="1134"/>
                </a:cubicBezTo>
                <a:cubicBezTo>
                  <a:pt x="2957" y="1135"/>
                  <a:pt x="2957" y="1135"/>
                  <a:pt x="2957" y="1135"/>
                </a:cubicBezTo>
                <a:cubicBezTo>
                  <a:pt x="2959" y="1133"/>
                  <a:pt x="2959" y="1133"/>
                  <a:pt x="2959" y="1133"/>
                </a:cubicBezTo>
                <a:cubicBezTo>
                  <a:pt x="2963" y="1132"/>
                  <a:pt x="2963" y="1132"/>
                  <a:pt x="2963" y="1132"/>
                </a:cubicBezTo>
                <a:cubicBezTo>
                  <a:pt x="2963" y="1131"/>
                  <a:pt x="2963" y="1131"/>
                  <a:pt x="2963" y="1131"/>
                </a:cubicBezTo>
                <a:cubicBezTo>
                  <a:pt x="2964" y="1132"/>
                  <a:pt x="2964" y="1132"/>
                  <a:pt x="2964" y="1132"/>
                </a:cubicBezTo>
                <a:cubicBezTo>
                  <a:pt x="2965" y="1131"/>
                  <a:pt x="2965" y="1131"/>
                  <a:pt x="2965" y="1131"/>
                </a:cubicBezTo>
                <a:cubicBezTo>
                  <a:pt x="2965" y="1128"/>
                  <a:pt x="2965" y="1128"/>
                  <a:pt x="2965" y="1128"/>
                </a:cubicBezTo>
                <a:cubicBezTo>
                  <a:pt x="2962" y="1126"/>
                  <a:pt x="2962" y="1126"/>
                  <a:pt x="2962" y="1126"/>
                </a:cubicBezTo>
                <a:cubicBezTo>
                  <a:pt x="2959" y="1125"/>
                  <a:pt x="2959" y="1125"/>
                  <a:pt x="2959" y="1125"/>
                </a:cubicBezTo>
                <a:cubicBezTo>
                  <a:pt x="2957" y="1125"/>
                  <a:pt x="2957" y="1125"/>
                  <a:pt x="2957" y="1125"/>
                </a:cubicBezTo>
                <a:cubicBezTo>
                  <a:pt x="2956" y="1124"/>
                  <a:pt x="2956" y="1124"/>
                  <a:pt x="2956" y="1124"/>
                </a:cubicBezTo>
                <a:cubicBezTo>
                  <a:pt x="2954" y="1123"/>
                  <a:pt x="2954" y="1123"/>
                  <a:pt x="2954" y="1123"/>
                </a:cubicBezTo>
                <a:cubicBezTo>
                  <a:pt x="2954" y="1123"/>
                  <a:pt x="2954" y="1123"/>
                  <a:pt x="2954" y="1123"/>
                </a:cubicBezTo>
                <a:cubicBezTo>
                  <a:pt x="2953" y="1122"/>
                  <a:pt x="2953" y="1122"/>
                  <a:pt x="2953" y="1122"/>
                </a:cubicBezTo>
                <a:cubicBezTo>
                  <a:pt x="2952" y="1120"/>
                  <a:pt x="2952" y="1120"/>
                  <a:pt x="2952" y="1120"/>
                </a:cubicBezTo>
                <a:cubicBezTo>
                  <a:pt x="2951" y="1118"/>
                  <a:pt x="2951" y="1118"/>
                  <a:pt x="2951" y="1118"/>
                </a:cubicBezTo>
                <a:cubicBezTo>
                  <a:pt x="2949" y="1117"/>
                  <a:pt x="2949" y="1117"/>
                  <a:pt x="2949" y="1117"/>
                </a:cubicBezTo>
                <a:cubicBezTo>
                  <a:pt x="2948" y="1115"/>
                  <a:pt x="2948" y="1115"/>
                  <a:pt x="2948" y="1115"/>
                </a:cubicBezTo>
                <a:cubicBezTo>
                  <a:pt x="2947" y="1114"/>
                  <a:pt x="2947" y="1114"/>
                  <a:pt x="2947" y="1114"/>
                </a:cubicBezTo>
                <a:cubicBezTo>
                  <a:pt x="2948" y="1115"/>
                  <a:pt x="2948" y="1115"/>
                  <a:pt x="2948" y="1115"/>
                </a:cubicBezTo>
                <a:cubicBezTo>
                  <a:pt x="2949" y="1117"/>
                  <a:pt x="2949" y="1117"/>
                  <a:pt x="2949" y="1117"/>
                </a:cubicBezTo>
                <a:cubicBezTo>
                  <a:pt x="2950" y="1117"/>
                  <a:pt x="2950" y="1117"/>
                  <a:pt x="2950" y="1117"/>
                </a:cubicBezTo>
                <a:cubicBezTo>
                  <a:pt x="2952" y="1118"/>
                  <a:pt x="2952" y="1118"/>
                  <a:pt x="2952" y="1118"/>
                </a:cubicBezTo>
                <a:cubicBezTo>
                  <a:pt x="2953" y="1120"/>
                  <a:pt x="2953" y="1120"/>
                  <a:pt x="2953" y="1120"/>
                </a:cubicBezTo>
                <a:cubicBezTo>
                  <a:pt x="2953" y="1122"/>
                  <a:pt x="2953" y="1122"/>
                  <a:pt x="2953" y="1122"/>
                </a:cubicBezTo>
                <a:cubicBezTo>
                  <a:pt x="2954" y="1122"/>
                  <a:pt x="2954" y="1122"/>
                  <a:pt x="2954" y="1122"/>
                </a:cubicBezTo>
                <a:cubicBezTo>
                  <a:pt x="2956" y="1123"/>
                  <a:pt x="2956" y="1123"/>
                  <a:pt x="2956" y="1123"/>
                </a:cubicBezTo>
                <a:cubicBezTo>
                  <a:pt x="2958" y="1124"/>
                  <a:pt x="2958" y="1124"/>
                  <a:pt x="2958" y="1124"/>
                </a:cubicBezTo>
                <a:cubicBezTo>
                  <a:pt x="2959" y="1124"/>
                  <a:pt x="2959" y="1124"/>
                  <a:pt x="2959" y="1124"/>
                </a:cubicBezTo>
                <a:cubicBezTo>
                  <a:pt x="2961" y="1124"/>
                  <a:pt x="2961" y="1124"/>
                  <a:pt x="2961" y="1124"/>
                </a:cubicBezTo>
                <a:cubicBezTo>
                  <a:pt x="2964" y="1123"/>
                  <a:pt x="2964" y="1123"/>
                  <a:pt x="2964" y="1123"/>
                </a:cubicBezTo>
                <a:cubicBezTo>
                  <a:pt x="2966" y="1123"/>
                  <a:pt x="2966" y="1123"/>
                  <a:pt x="2966" y="1123"/>
                </a:cubicBezTo>
                <a:cubicBezTo>
                  <a:pt x="2968" y="1123"/>
                  <a:pt x="2968" y="1123"/>
                  <a:pt x="2968" y="1123"/>
                </a:cubicBezTo>
                <a:cubicBezTo>
                  <a:pt x="2967" y="1122"/>
                  <a:pt x="2967" y="1122"/>
                  <a:pt x="2967" y="1122"/>
                </a:cubicBezTo>
                <a:cubicBezTo>
                  <a:pt x="2966" y="1121"/>
                  <a:pt x="2966" y="1121"/>
                  <a:pt x="2966" y="1121"/>
                </a:cubicBezTo>
                <a:cubicBezTo>
                  <a:pt x="2965" y="1120"/>
                  <a:pt x="2965" y="1120"/>
                  <a:pt x="2965" y="1120"/>
                </a:cubicBezTo>
                <a:cubicBezTo>
                  <a:pt x="2964" y="1120"/>
                  <a:pt x="2964" y="1120"/>
                  <a:pt x="2964" y="1120"/>
                </a:cubicBezTo>
                <a:cubicBezTo>
                  <a:pt x="2963" y="1119"/>
                  <a:pt x="2963" y="1119"/>
                  <a:pt x="2963" y="1119"/>
                </a:cubicBezTo>
                <a:cubicBezTo>
                  <a:pt x="2964" y="1120"/>
                  <a:pt x="2964" y="1120"/>
                  <a:pt x="2964" y="1120"/>
                </a:cubicBezTo>
                <a:cubicBezTo>
                  <a:pt x="2966" y="1119"/>
                  <a:pt x="2966" y="1119"/>
                  <a:pt x="2966" y="1119"/>
                </a:cubicBezTo>
                <a:cubicBezTo>
                  <a:pt x="2968" y="1121"/>
                  <a:pt x="2968" y="1121"/>
                  <a:pt x="2968" y="1121"/>
                </a:cubicBezTo>
                <a:cubicBezTo>
                  <a:pt x="2969" y="1121"/>
                  <a:pt x="2969" y="1121"/>
                  <a:pt x="2969" y="1121"/>
                </a:cubicBezTo>
                <a:cubicBezTo>
                  <a:pt x="2969" y="1120"/>
                  <a:pt x="2969" y="1120"/>
                  <a:pt x="2969" y="1120"/>
                </a:cubicBezTo>
                <a:cubicBezTo>
                  <a:pt x="2969" y="1119"/>
                  <a:pt x="2969" y="1119"/>
                  <a:pt x="2969" y="1119"/>
                </a:cubicBezTo>
                <a:cubicBezTo>
                  <a:pt x="2970" y="1118"/>
                  <a:pt x="2970" y="1118"/>
                  <a:pt x="2970" y="1118"/>
                </a:cubicBezTo>
                <a:cubicBezTo>
                  <a:pt x="2970" y="1117"/>
                  <a:pt x="2970" y="1117"/>
                  <a:pt x="2970" y="1117"/>
                </a:cubicBezTo>
                <a:cubicBezTo>
                  <a:pt x="2969" y="1115"/>
                  <a:pt x="2969" y="1115"/>
                  <a:pt x="2969" y="1115"/>
                </a:cubicBezTo>
                <a:cubicBezTo>
                  <a:pt x="2968" y="1114"/>
                  <a:pt x="2968" y="1114"/>
                  <a:pt x="2968" y="1114"/>
                </a:cubicBezTo>
                <a:cubicBezTo>
                  <a:pt x="2968" y="1113"/>
                  <a:pt x="2968" y="1113"/>
                  <a:pt x="2968" y="1113"/>
                </a:cubicBezTo>
                <a:cubicBezTo>
                  <a:pt x="2970" y="1114"/>
                  <a:pt x="2970" y="1114"/>
                  <a:pt x="2970" y="1114"/>
                </a:cubicBezTo>
                <a:cubicBezTo>
                  <a:pt x="2970" y="1115"/>
                  <a:pt x="2970" y="1115"/>
                  <a:pt x="2970" y="1115"/>
                </a:cubicBezTo>
                <a:cubicBezTo>
                  <a:pt x="2972" y="1117"/>
                  <a:pt x="2972" y="1117"/>
                  <a:pt x="2972" y="1117"/>
                </a:cubicBezTo>
                <a:cubicBezTo>
                  <a:pt x="2974" y="1117"/>
                  <a:pt x="2974" y="1117"/>
                  <a:pt x="2974" y="1117"/>
                </a:cubicBezTo>
                <a:cubicBezTo>
                  <a:pt x="2974" y="1116"/>
                  <a:pt x="2974" y="1116"/>
                  <a:pt x="2974" y="1116"/>
                </a:cubicBezTo>
                <a:cubicBezTo>
                  <a:pt x="2974" y="1115"/>
                  <a:pt x="2974" y="1115"/>
                  <a:pt x="2974" y="1115"/>
                </a:cubicBezTo>
                <a:cubicBezTo>
                  <a:pt x="2974" y="1115"/>
                  <a:pt x="2974" y="1115"/>
                  <a:pt x="2974" y="1115"/>
                </a:cubicBezTo>
                <a:cubicBezTo>
                  <a:pt x="2975" y="1117"/>
                  <a:pt x="2975" y="1117"/>
                  <a:pt x="2975" y="1117"/>
                </a:cubicBezTo>
                <a:cubicBezTo>
                  <a:pt x="2975" y="1117"/>
                  <a:pt x="2975" y="1117"/>
                  <a:pt x="2975" y="1117"/>
                </a:cubicBezTo>
                <a:cubicBezTo>
                  <a:pt x="2976" y="1116"/>
                  <a:pt x="2976" y="1116"/>
                  <a:pt x="2976" y="1116"/>
                </a:cubicBezTo>
                <a:cubicBezTo>
                  <a:pt x="2975" y="1115"/>
                  <a:pt x="2975" y="1115"/>
                  <a:pt x="2975" y="1115"/>
                </a:cubicBezTo>
                <a:cubicBezTo>
                  <a:pt x="2976" y="1112"/>
                  <a:pt x="2976" y="1112"/>
                  <a:pt x="2976" y="1112"/>
                </a:cubicBezTo>
                <a:cubicBezTo>
                  <a:pt x="2976" y="1114"/>
                  <a:pt x="2976" y="1114"/>
                  <a:pt x="2976" y="1114"/>
                </a:cubicBezTo>
                <a:cubicBezTo>
                  <a:pt x="2979" y="1114"/>
                  <a:pt x="2979" y="1114"/>
                  <a:pt x="2979" y="1114"/>
                </a:cubicBezTo>
                <a:cubicBezTo>
                  <a:pt x="2979" y="1116"/>
                  <a:pt x="2979" y="1116"/>
                  <a:pt x="2979" y="1116"/>
                </a:cubicBezTo>
                <a:cubicBezTo>
                  <a:pt x="2981" y="1116"/>
                  <a:pt x="2981" y="1116"/>
                  <a:pt x="2981" y="1116"/>
                </a:cubicBezTo>
                <a:cubicBezTo>
                  <a:pt x="2982" y="1116"/>
                  <a:pt x="2982" y="1116"/>
                  <a:pt x="2982" y="1116"/>
                </a:cubicBezTo>
                <a:cubicBezTo>
                  <a:pt x="2983" y="1117"/>
                  <a:pt x="2983" y="1117"/>
                  <a:pt x="2983" y="1117"/>
                </a:cubicBezTo>
                <a:cubicBezTo>
                  <a:pt x="2984" y="1115"/>
                  <a:pt x="2984" y="1115"/>
                  <a:pt x="2984" y="1115"/>
                </a:cubicBezTo>
                <a:cubicBezTo>
                  <a:pt x="2983" y="1117"/>
                  <a:pt x="2983" y="1117"/>
                  <a:pt x="2983" y="1117"/>
                </a:cubicBezTo>
                <a:cubicBezTo>
                  <a:pt x="2984" y="1118"/>
                  <a:pt x="2984" y="1118"/>
                  <a:pt x="2984" y="1118"/>
                </a:cubicBezTo>
                <a:cubicBezTo>
                  <a:pt x="2985" y="1118"/>
                  <a:pt x="2985" y="1118"/>
                  <a:pt x="2985" y="1118"/>
                </a:cubicBezTo>
                <a:cubicBezTo>
                  <a:pt x="2986" y="1120"/>
                  <a:pt x="2986" y="1120"/>
                  <a:pt x="2986" y="1120"/>
                </a:cubicBezTo>
                <a:cubicBezTo>
                  <a:pt x="2991" y="1121"/>
                  <a:pt x="2991" y="1121"/>
                  <a:pt x="2991" y="1121"/>
                </a:cubicBezTo>
                <a:cubicBezTo>
                  <a:pt x="2993" y="1122"/>
                  <a:pt x="2993" y="1122"/>
                  <a:pt x="2993" y="1122"/>
                </a:cubicBezTo>
                <a:cubicBezTo>
                  <a:pt x="2995" y="1124"/>
                  <a:pt x="2995" y="1124"/>
                  <a:pt x="2995" y="1124"/>
                </a:cubicBezTo>
                <a:cubicBezTo>
                  <a:pt x="2995" y="1126"/>
                  <a:pt x="2995" y="1126"/>
                  <a:pt x="2995" y="1126"/>
                </a:cubicBezTo>
                <a:cubicBezTo>
                  <a:pt x="2998" y="1130"/>
                  <a:pt x="2998" y="1130"/>
                  <a:pt x="2998" y="1130"/>
                </a:cubicBezTo>
                <a:cubicBezTo>
                  <a:pt x="2999" y="1131"/>
                  <a:pt x="2999" y="1131"/>
                  <a:pt x="2999" y="1131"/>
                </a:cubicBezTo>
                <a:cubicBezTo>
                  <a:pt x="3000" y="1132"/>
                  <a:pt x="3000" y="1132"/>
                  <a:pt x="3000" y="1132"/>
                </a:cubicBezTo>
                <a:cubicBezTo>
                  <a:pt x="3001" y="1133"/>
                  <a:pt x="3001" y="1133"/>
                  <a:pt x="3001" y="1133"/>
                </a:cubicBezTo>
                <a:cubicBezTo>
                  <a:pt x="3002" y="1135"/>
                  <a:pt x="3002" y="1135"/>
                  <a:pt x="3002" y="1135"/>
                </a:cubicBezTo>
                <a:cubicBezTo>
                  <a:pt x="3007" y="1139"/>
                  <a:pt x="3007" y="1139"/>
                  <a:pt x="3007" y="1139"/>
                </a:cubicBezTo>
                <a:cubicBezTo>
                  <a:pt x="3007" y="1141"/>
                  <a:pt x="3007" y="1141"/>
                  <a:pt x="3007" y="1141"/>
                </a:cubicBezTo>
                <a:cubicBezTo>
                  <a:pt x="3008" y="1142"/>
                  <a:pt x="3008" y="1142"/>
                  <a:pt x="3008" y="1142"/>
                </a:cubicBezTo>
                <a:cubicBezTo>
                  <a:pt x="3011" y="1143"/>
                  <a:pt x="3011" y="1143"/>
                  <a:pt x="3011" y="1143"/>
                </a:cubicBezTo>
                <a:cubicBezTo>
                  <a:pt x="3012" y="1143"/>
                  <a:pt x="3012" y="1143"/>
                  <a:pt x="3012" y="1143"/>
                </a:cubicBezTo>
                <a:cubicBezTo>
                  <a:pt x="3013" y="1143"/>
                  <a:pt x="3013" y="1143"/>
                  <a:pt x="3013" y="1143"/>
                </a:cubicBezTo>
                <a:cubicBezTo>
                  <a:pt x="3015" y="1143"/>
                  <a:pt x="3015" y="1143"/>
                  <a:pt x="3015" y="1143"/>
                </a:cubicBezTo>
                <a:cubicBezTo>
                  <a:pt x="3018" y="1143"/>
                  <a:pt x="3018" y="1143"/>
                  <a:pt x="3018" y="1143"/>
                </a:cubicBezTo>
                <a:cubicBezTo>
                  <a:pt x="3020" y="1144"/>
                  <a:pt x="3020" y="1144"/>
                  <a:pt x="3020" y="1144"/>
                </a:cubicBezTo>
                <a:cubicBezTo>
                  <a:pt x="3022" y="1144"/>
                  <a:pt x="3022" y="1144"/>
                  <a:pt x="3022" y="1144"/>
                </a:cubicBezTo>
                <a:cubicBezTo>
                  <a:pt x="3025" y="1144"/>
                  <a:pt x="3025" y="1144"/>
                  <a:pt x="3025" y="1144"/>
                </a:cubicBezTo>
                <a:cubicBezTo>
                  <a:pt x="3027" y="1145"/>
                  <a:pt x="3027" y="1145"/>
                  <a:pt x="3027" y="1145"/>
                </a:cubicBezTo>
                <a:cubicBezTo>
                  <a:pt x="3029" y="1145"/>
                  <a:pt x="3029" y="1145"/>
                  <a:pt x="3029" y="1145"/>
                </a:cubicBezTo>
                <a:cubicBezTo>
                  <a:pt x="3030" y="1146"/>
                  <a:pt x="3030" y="1146"/>
                  <a:pt x="3030" y="1146"/>
                </a:cubicBezTo>
                <a:cubicBezTo>
                  <a:pt x="3032" y="1146"/>
                  <a:pt x="3032" y="1146"/>
                  <a:pt x="3032" y="1146"/>
                </a:cubicBezTo>
                <a:cubicBezTo>
                  <a:pt x="3032" y="1146"/>
                  <a:pt x="3032" y="1146"/>
                  <a:pt x="3032" y="1146"/>
                </a:cubicBezTo>
                <a:cubicBezTo>
                  <a:pt x="3031" y="1147"/>
                  <a:pt x="3031" y="1147"/>
                  <a:pt x="3031" y="1147"/>
                </a:cubicBezTo>
                <a:cubicBezTo>
                  <a:pt x="3033" y="1148"/>
                  <a:pt x="3033" y="1148"/>
                  <a:pt x="3033" y="1148"/>
                </a:cubicBezTo>
                <a:cubicBezTo>
                  <a:pt x="3035" y="1149"/>
                  <a:pt x="3035" y="1149"/>
                  <a:pt x="3035" y="1149"/>
                </a:cubicBezTo>
                <a:cubicBezTo>
                  <a:pt x="3038" y="1149"/>
                  <a:pt x="3038" y="1149"/>
                  <a:pt x="3038" y="1149"/>
                </a:cubicBezTo>
                <a:cubicBezTo>
                  <a:pt x="3038" y="1147"/>
                  <a:pt x="3038" y="1147"/>
                  <a:pt x="3038" y="1147"/>
                </a:cubicBezTo>
                <a:cubicBezTo>
                  <a:pt x="3036" y="1146"/>
                  <a:pt x="3036" y="1146"/>
                  <a:pt x="3036" y="1146"/>
                </a:cubicBezTo>
                <a:cubicBezTo>
                  <a:pt x="3035" y="1146"/>
                  <a:pt x="3035" y="1146"/>
                  <a:pt x="3035" y="1146"/>
                </a:cubicBezTo>
                <a:cubicBezTo>
                  <a:pt x="3035" y="1145"/>
                  <a:pt x="3035" y="1145"/>
                  <a:pt x="3035" y="1145"/>
                </a:cubicBezTo>
                <a:cubicBezTo>
                  <a:pt x="3037" y="1144"/>
                  <a:pt x="3037" y="1144"/>
                  <a:pt x="3037" y="1144"/>
                </a:cubicBezTo>
                <a:cubicBezTo>
                  <a:pt x="3039" y="1145"/>
                  <a:pt x="3039" y="1145"/>
                  <a:pt x="3039" y="1145"/>
                </a:cubicBezTo>
                <a:cubicBezTo>
                  <a:pt x="3040" y="1144"/>
                  <a:pt x="3040" y="1144"/>
                  <a:pt x="3040" y="1144"/>
                </a:cubicBezTo>
                <a:cubicBezTo>
                  <a:pt x="3036" y="1143"/>
                  <a:pt x="3036" y="1143"/>
                  <a:pt x="3036" y="1143"/>
                </a:cubicBezTo>
                <a:cubicBezTo>
                  <a:pt x="3032" y="1142"/>
                  <a:pt x="3032" y="1142"/>
                  <a:pt x="3032" y="1142"/>
                </a:cubicBezTo>
                <a:cubicBezTo>
                  <a:pt x="3029" y="1141"/>
                  <a:pt x="3029" y="1141"/>
                  <a:pt x="3029" y="1141"/>
                </a:cubicBezTo>
                <a:cubicBezTo>
                  <a:pt x="3028" y="1140"/>
                  <a:pt x="3028" y="1140"/>
                  <a:pt x="3028" y="1140"/>
                </a:cubicBezTo>
                <a:cubicBezTo>
                  <a:pt x="3031" y="1139"/>
                  <a:pt x="3031" y="1139"/>
                  <a:pt x="3031" y="1139"/>
                </a:cubicBezTo>
                <a:cubicBezTo>
                  <a:pt x="3032" y="1139"/>
                  <a:pt x="3032" y="1139"/>
                  <a:pt x="3032" y="1139"/>
                </a:cubicBezTo>
                <a:cubicBezTo>
                  <a:pt x="3033" y="1138"/>
                  <a:pt x="3033" y="1138"/>
                  <a:pt x="3033" y="1138"/>
                </a:cubicBezTo>
                <a:cubicBezTo>
                  <a:pt x="3032" y="1137"/>
                  <a:pt x="3032" y="1137"/>
                  <a:pt x="3032" y="1137"/>
                </a:cubicBezTo>
                <a:cubicBezTo>
                  <a:pt x="3028" y="1137"/>
                  <a:pt x="3028" y="1137"/>
                  <a:pt x="3028" y="1137"/>
                </a:cubicBezTo>
                <a:cubicBezTo>
                  <a:pt x="3025" y="1137"/>
                  <a:pt x="3025" y="1137"/>
                  <a:pt x="3025" y="1137"/>
                </a:cubicBezTo>
                <a:cubicBezTo>
                  <a:pt x="3024" y="1136"/>
                  <a:pt x="3024" y="1136"/>
                  <a:pt x="3024" y="1136"/>
                </a:cubicBezTo>
                <a:cubicBezTo>
                  <a:pt x="3024" y="1134"/>
                  <a:pt x="3024" y="1134"/>
                  <a:pt x="3024" y="1134"/>
                </a:cubicBezTo>
                <a:cubicBezTo>
                  <a:pt x="3025" y="1133"/>
                  <a:pt x="3025" y="1133"/>
                  <a:pt x="3025" y="1133"/>
                </a:cubicBezTo>
                <a:lnTo>
                  <a:pt x="3025" y="1132"/>
                </a:lnTo>
                <a:close/>
                <a:moveTo>
                  <a:pt x="2936" y="449"/>
                </a:moveTo>
                <a:cubicBezTo>
                  <a:pt x="2937" y="447"/>
                  <a:pt x="2937" y="447"/>
                  <a:pt x="2937" y="447"/>
                </a:cubicBezTo>
                <a:cubicBezTo>
                  <a:pt x="2939" y="446"/>
                  <a:pt x="2939" y="446"/>
                  <a:pt x="2939" y="446"/>
                </a:cubicBezTo>
                <a:cubicBezTo>
                  <a:pt x="2939" y="444"/>
                  <a:pt x="2939" y="444"/>
                  <a:pt x="2939" y="444"/>
                </a:cubicBezTo>
                <a:cubicBezTo>
                  <a:pt x="2939" y="442"/>
                  <a:pt x="2939" y="442"/>
                  <a:pt x="2939" y="442"/>
                </a:cubicBezTo>
                <a:cubicBezTo>
                  <a:pt x="2941" y="439"/>
                  <a:pt x="2941" y="439"/>
                  <a:pt x="2941" y="439"/>
                </a:cubicBezTo>
                <a:cubicBezTo>
                  <a:pt x="2940" y="440"/>
                  <a:pt x="2940" y="440"/>
                  <a:pt x="2940" y="440"/>
                </a:cubicBezTo>
                <a:cubicBezTo>
                  <a:pt x="2938" y="440"/>
                  <a:pt x="2938" y="440"/>
                  <a:pt x="2938" y="440"/>
                </a:cubicBezTo>
                <a:cubicBezTo>
                  <a:pt x="2937" y="442"/>
                  <a:pt x="2937" y="442"/>
                  <a:pt x="2937" y="442"/>
                </a:cubicBezTo>
                <a:cubicBezTo>
                  <a:pt x="2937" y="443"/>
                  <a:pt x="2937" y="443"/>
                  <a:pt x="2937" y="443"/>
                </a:cubicBezTo>
                <a:cubicBezTo>
                  <a:pt x="2936" y="445"/>
                  <a:pt x="2936" y="445"/>
                  <a:pt x="2936" y="445"/>
                </a:cubicBezTo>
                <a:cubicBezTo>
                  <a:pt x="2935" y="445"/>
                  <a:pt x="2935" y="445"/>
                  <a:pt x="2935" y="445"/>
                </a:cubicBezTo>
                <a:cubicBezTo>
                  <a:pt x="2935" y="447"/>
                  <a:pt x="2935" y="447"/>
                  <a:pt x="2935" y="447"/>
                </a:cubicBezTo>
                <a:cubicBezTo>
                  <a:pt x="2933" y="448"/>
                  <a:pt x="2933" y="448"/>
                  <a:pt x="2933" y="448"/>
                </a:cubicBezTo>
                <a:cubicBezTo>
                  <a:pt x="2933" y="451"/>
                  <a:pt x="2933" y="451"/>
                  <a:pt x="2933" y="451"/>
                </a:cubicBezTo>
                <a:cubicBezTo>
                  <a:pt x="2934" y="452"/>
                  <a:pt x="2934" y="452"/>
                  <a:pt x="2934" y="452"/>
                </a:cubicBezTo>
                <a:lnTo>
                  <a:pt x="2936" y="449"/>
                </a:lnTo>
                <a:close/>
                <a:moveTo>
                  <a:pt x="2914" y="484"/>
                </a:moveTo>
                <a:cubicBezTo>
                  <a:pt x="2915" y="484"/>
                  <a:pt x="2915" y="484"/>
                  <a:pt x="2915" y="484"/>
                </a:cubicBezTo>
                <a:cubicBezTo>
                  <a:pt x="2917" y="483"/>
                  <a:pt x="2917" y="483"/>
                  <a:pt x="2917" y="483"/>
                </a:cubicBezTo>
                <a:cubicBezTo>
                  <a:pt x="2917" y="482"/>
                  <a:pt x="2917" y="482"/>
                  <a:pt x="2917" y="482"/>
                </a:cubicBezTo>
                <a:cubicBezTo>
                  <a:pt x="2916" y="482"/>
                  <a:pt x="2916" y="482"/>
                  <a:pt x="2916" y="482"/>
                </a:cubicBezTo>
                <a:lnTo>
                  <a:pt x="2914" y="484"/>
                </a:lnTo>
                <a:close/>
                <a:moveTo>
                  <a:pt x="2961" y="387"/>
                </a:moveTo>
                <a:cubicBezTo>
                  <a:pt x="2960" y="386"/>
                  <a:pt x="2960" y="386"/>
                  <a:pt x="2960" y="386"/>
                </a:cubicBezTo>
                <a:cubicBezTo>
                  <a:pt x="2959" y="385"/>
                  <a:pt x="2959" y="385"/>
                  <a:pt x="2959" y="385"/>
                </a:cubicBezTo>
                <a:cubicBezTo>
                  <a:pt x="2958" y="386"/>
                  <a:pt x="2958" y="386"/>
                  <a:pt x="2958" y="386"/>
                </a:cubicBezTo>
                <a:cubicBezTo>
                  <a:pt x="2959" y="386"/>
                  <a:pt x="2959" y="386"/>
                  <a:pt x="2959" y="386"/>
                </a:cubicBezTo>
                <a:cubicBezTo>
                  <a:pt x="2960" y="387"/>
                  <a:pt x="2960" y="387"/>
                  <a:pt x="2960" y="387"/>
                </a:cubicBezTo>
                <a:lnTo>
                  <a:pt x="2961" y="387"/>
                </a:lnTo>
                <a:close/>
                <a:moveTo>
                  <a:pt x="2960" y="382"/>
                </a:moveTo>
                <a:cubicBezTo>
                  <a:pt x="2959" y="380"/>
                  <a:pt x="2959" y="380"/>
                  <a:pt x="2959" y="380"/>
                </a:cubicBezTo>
                <a:cubicBezTo>
                  <a:pt x="2959" y="379"/>
                  <a:pt x="2959" y="379"/>
                  <a:pt x="2959" y="379"/>
                </a:cubicBezTo>
                <a:cubicBezTo>
                  <a:pt x="2959" y="378"/>
                  <a:pt x="2959" y="378"/>
                  <a:pt x="2959" y="378"/>
                </a:cubicBezTo>
                <a:cubicBezTo>
                  <a:pt x="2959" y="380"/>
                  <a:pt x="2959" y="380"/>
                  <a:pt x="2959" y="380"/>
                </a:cubicBezTo>
                <a:cubicBezTo>
                  <a:pt x="2958" y="382"/>
                  <a:pt x="2958" y="382"/>
                  <a:pt x="2958" y="382"/>
                </a:cubicBezTo>
                <a:cubicBezTo>
                  <a:pt x="2959" y="384"/>
                  <a:pt x="2959" y="384"/>
                  <a:pt x="2959" y="384"/>
                </a:cubicBezTo>
                <a:cubicBezTo>
                  <a:pt x="2959" y="383"/>
                  <a:pt x="2960" y="382"/>
                  <a:pt x="2960" y="382"/>
                </a:cubicBezTo>
                <a:close/>
                <a:moveTo>
                  <a:pt x="2954" y="415"/>
                </a:moveTo>
                <a:cubicBezTo>
                  <a:pt x="2955" y="413"/>
                  <a:pt x="2955" y="413"/>
                  <a:pt x="2955" y="413"/>
                </a:cubicBezTo>
                <a:cubicBezTo>
                  <a:pt x="2954" y="412"/>
                  <a:pt x="2954" y="412"/>
                  <a:pt x="2954" y="412"/>
                </a:cubicBezTo>
                <a:cubicBezTo>
                  <a:pt x="2954" y="413"/>
                  <a:pt x="2954" y="413"/>
                  <a:pt x="2954" y="413"/>
                </a:cubicBezTo>
                <a:lnTo>
                  <a:pt x="2954" y="415"/>
                </a:lnTo>
                <a:close/>
                <a:moveTo>
                  <a:pt x="2995" y="1084"/>
                </a:moveTo>
                <a:cubicBezTo>
                  <a:pt x="2993" y="1084"/>
                  <a:pt x="2993" y="1084"/>
                  <a:pt x="2993" y="1084"/>
                </a:cubicBezTo>
                <a:cubicBezTo>
                  <a:pt x="2993" y="1086"/>
                  <a:pt x="2993" y="1086"/>
                  <a:pt x="2993" y="1086"/>
                </a:cubicBezTo>
                <a:cubicBezTo>
                  <a:pt x="2995" y="1085"/>
                  <a:pt x="2995" y="1085"/>
                  <a:pt x="2995" y="1085"/>
                </a:cubicBezTo>
                <a:lnTo>
                  <a:pt x="2995" y="1084"/>
                </a:lnTo>
                <a:close/>
                <a:moveTo>
                  <a:pt x="2958" y="393"/>
                </a:moveTo>
                <a:cubicBezTo>
                  <a:pt x="2958" y="395"/>
                  <a:pt x="2958" y="395"/>
                  <a:pt x="2958" y="395"/>
                </a:cubicBezTo>
                <a:cubicBezTo>
                  <a:pt x="2958" y="395"/>
                  <a:pt x="2958" y="395"/>
                  <a:pt x="2958" y="395"/>
                </a:cubicBezTo>
                <a:cubicBezTo>
                  <a:pt x="2959" y="394"/>
                  <a:pt x="2959" y="394"/>
                  <a:pt x="2959" y="394"/>
                </a:cubicBezTo>
                <a:cubicBezTo>
                  <a:pt x="2959" y="392"/>
                  <a:pt x="2959" y="392"/>
                  <a:pt x="2959" y="392"/>
                </a:cubicBezTo>
                <a:cubicBezTo>
                  <a:pt x="2958" y="391"/>
                  <a:pt x="2958" y="391"/>
                  <a:pt x="2958" y="391"/>
                </a:cubicBezTo>
                <a:lnTo>
                  <a:pt x="2958" y="393"/>
                </a:lnTo>
                <a:close/>
                <a:moveTo>
                  <a:pt x="2954" y="407"/>
                </a:moveTo>
                <a:cubicBezTo>
                  <a:pt x="2955" y="407"/>
                  <a:pt x="2955" y="407"/>
                  <a:pt x="2955" y="407"/>
                </a:cubicBezTo>
                <a:cubicBezTo>
                  <a:pt x="2956" y="407"/>
                  <a:pt x="2956" y="407"/>
                  <a:pt x="2956" y="407"/>
                </a:cubicBezTo>
                <a:cubicBezTo>
                  <a:pt x="2955" y="406"/>
                  <a:pt x="2955" y="406"/>
                  <a:pt x="2955" y="406"/>
                </a:cubicBezTo>
                <a:lnTo>
                  <a:pt x="2954" y="407"/>
                </a:lnTo>
                <a:close/>
                <a:moveTo>
                  <a:pt x="2913" y="471"/>
                </a:moveTo>
                <a:cubicBezTo>
                  <a:pt x="2914" y="473"/>
                  <a:pt x="2914" y="473"/>
                  <a:pt x="2914" y="473"/>
                </a:cubicBezTo>
                <a:cubicBezTo>
                  <a:pt x="2915" y="473"/>
                  <a:pt x="2915" y="473"/>
                  <a:pt x="2915" y="473"/>
                </a:cubicBezTo>
                <a:cubicBezTo>
                  <a:pt x="2915" y="471"/>
                  <a:pt x="2915" y="471"/>
                  <a:pt x="2915" y="471"/>
                </a:cubicBezTo>
                <a:cubicBezTo>
                  <a:pt x="2917" y="470"/>
                  <a:pt x="2917" y="470"/>
                  <a:pt x="2917" y="470"/>
                </a:cubicBezTo>
                <a:cubicBezTo>
                  <a:pt x="2916" y="467"/>
                  <a:pt x="2916" y="467"/>
                  <a:pt x="2916" y="467"/>
                </a:cubicBezTo>
                <a:cubicBezTo>
                  <a:pt x="2917" y="466"/>
                  <a:pt x="2917" y="466"/>
                  <a:pt x="2917" y="466"/>
                </a:cubicBezTo>
                <a:cubicBezTo>
                  <a:pt x="2918" y="465"/>
                  <a:pt x="2918" y="465"/>
                  <a:pt x="2918" y="465"/>
                </a:cubicBezTo>
                <a:cubicBezTo>
                  <a:pt x="2918" y="464"/>
                  <a:pt x="2918" y="464"/>
                  <a:pt x="2918" y="464"/>
                </a:cubicBezTo>
                <a:cubicBezTo>
                  <a:pt x="2920" y="465"/>
                  <a:pt x="2920" y="465"/>
                  <a:pt x="2920" y="465"/>
                </a:cubicBezTo>
                <a:cubicBezTo>
                  <a:pt x="2921" y="463"/>
                  <a:pt x="2921" y="463"/>
                  <a:pt x="2921" y="463"/>
                </a:cubicBezTo>
                <a:cubicBezTo>
                  <a:pt x="2922" y="460"/>
                  <a:pt x="2922" y="460"/>
                  <a:pt x="2922" y="460"/>
                </a:cubicBezTo>
                <a:cubicBezTo>
                  <a:pt x="2924" y="458"/>
                  <a:pt x="2924" y="458"/>
                  <a:pt x="2924" y="458"/>
                </a:cubicBezTo>
                <a:cubicBezTo>
                  <a:pt x="2927" y="458"/>
                  <a:pt x="2927" y="458"/>
                  <a:pt x="2927" y="458"/>
                </a:cubicBezTo>
                <a:cubicBezTo>
                  <a:pt x="2928" y="457"/>
                  <a:pt x="2928" y="457"/>
                  <a:pt x="2928" y="457"/>
                </a:cubicBezTo>
                <a:cubicBezTo>
                  <a:pt x="2928" y="455"/>
                  <a:pt x="2928" y="455"/>
                  <a:pt x="2928" y="455"/>
                </a:cubicBezTo>
                <a:cubicBezTo>
                  <a:pt x="2927" y="453"/>
                  <a:pt x="2927" y="453"/>
                  <a:pt x="2927" y="453"/>
                </a:cubicBezTo>
                <a:cubicBezTo>
                  <a:pt x="2926" y="453"/>
                  <a:pt x="2926" y="453"/>
                  <a:pt x="2926" y="453"/>
                </a:cubicBezTo>
                <a:cubicBezTo>
                  <a:pt x="2924" y="456"/>
                  <a:pt x="2924" y="456"/>
                  <a:pt x="2924" y="456"/>
                </a:cubicBezTo>
                <a:cubicBezTo>
                  <a:pt x="2924" y="457"/>
                  <a:pt x="2924" y="457"/>
                  <a:pt x="2924" y="457"/>
                </a:cubicBezTo>
                <a:cubicBezTo>
                  <a:pt x="2922" y="457"/>
                  <a:pt x="2922" y="457"/>
                  <a:pt x="2922" y="457"/>
                </a:cubicBezTo>
                <a:cubicBezTo>
                  <a:pt x="2921" y="458"/>
                  <a:pt x="2921" y="458"/>
                  <a:pt x="2921" y="458"/>
                </a:cubicBezTo>
                <a:cubicBezTo>
                  <a:pt x="2920" y="458"/>
                  <a:pt x="2920" y="458"/>
                  <a:pt x="2920" y="458"/>
                </a:cubicBezTo>
                <a:cubicBezTo>
                  <a:pt x="2919" y="456"/>
                  <a:pt x="2919" y="456"/>
                  <a:pt x="2919" y="456"/>
                </a:cubicBezTo>
                <a:cubicBezTo>
                  <a:pt x="2919" y="457"/>
                  <a:pt x="2919" y="457"/>
                  <a:pt x="2919" y="457"/>
                </a:cubicBezTo>
                <a:cubicBezTo>
                  <a:pt x="2918" y="458"/>
                  <a:pt x="2918" y="458"/>
                  <a:pt x="2918" y="458"/>
                </a:cubicBezTo>
                <a:cubicBezTo>
                  <a:pt x="2919" y="459"/>
                  <a:pt x="2919" y="459"/>
                  <a:pt x="2919" y="459"/>
                </a:cubicBezTo>
                <a:cubicBezTo>
                  <a:pt x="2918" y="461"/>
                  <a:pt x="2918" y="461"/>
                  <a:pt x="2918" y="461"/>
                </a:cubicBezTo>
                <a:cubicBezTo>
                  <a:pt x="2917" y="463"/>
                  <a:pt x="2917" y="463"/>
                  <a:pt x="2917" y="463"/>
                </a:cubicBezTo>
                <a:cubicBezTo>
                  <a:pt x="2916" y="463"/>
                  <a:pt x="2916" y="463"/>
                  <a:pt x="2916" y="463"/>
                </a:cubicBezTo>
                <a:cubicBezTo>
                  <a:pt x="2916" y="464"/>
                  <a:pt x="2916" y="464"/>
                  <a:pt x="2916" y="464"/>
                </a:cubicBezTo>
                <a:cubicBezTo>
                  <a:pt x="2915" y="466"/>
                  <a:pt x="2915" y="466"/>
                  <a:pt x="2915" y="466"/>
                </a:cubicBezTo>
                <a:cubicBezTo>
                  <a:pt x="2914" y="467"/>
                  <a:pt x="2914" y="467"/>
                  <a:pt x="2914" y="467"/>
                </a:cubicBezTo>
                <a:cubicBezTo>
                  <a:pt x="2914" y="468"/>
                  <a:pt x="2914" y="468"/>
                  <a:pt x="2914" y="468"/>
                </a:cubicBezTo>
                <a:cubicBezTo>
                  <a:pt x="2914" y="469"/>
                  <a:pt x="2914" y="469"/>
                  <a:pt x="2914" y="469"/>
                </a:cubicBezTo>
                <a:cubicBezTo>
                  <a:pt x="2914" y="470"/>
                  <a:pt x="2914" y="470"/>
                  <a:pt x="2914" y="470"/>
                </a:cubicBezTo>
                <a:lnTo>
                  <a:pt x="2913" y="471"/>
                </a:lnTo>
                <a:close/>
                <a:moveTo>
                  <a:pt x="2956" y="390"/>
                </a:moveTo>
                <a:cubicBezTo>
                  <a:pt x="2957" y="390"/>
                  <a:pt x="2957" y="390"/>
                  <a:pt x="2957" y="390"/>
                </a:cubicBezTo>
                <a:cubicBezTo>
                  <a:pt x="2956" y="389"/>
                  <a:pt x="2956" y="389"/>
                  <a:pt x="2956" y="389"/>
                </a:cubicBezTo>
                <a:cubicBezTo>
                  <a:pt x="2956" y="389"/>
                  <a:pt x="2956" y="389"/>
                  <a:pt x="2956" y="389"/>
                </a:cubicBezTo>
                <a:cubicBezTo>
                  <a:pt x="2955" y="390"/>
                  <a:pt x="2955" y="390"/>
                  <a:pt x="2955" y="390"/>
                </a:cubicBezTo>
                <a:lnTo>
                  <a:pt x="2956" y="390"/>
                </a:lnTo>
                <a:close/>
                <a:moveTo>
                  <a:pt x="2956" y="354"/>
                </a:moveTo>
                <a:cubicBezTo>
                  <a:pt x="2955" y="356"/>
                  <a:pt x="2955" y="356"/>
                  <a:pt x="2955" y="356"/>
                </a:cubicBezTo>
                <a:cubicBezTo>
                  <a:pt x="2956" y="357"/>
                  <a:pt x="2956" y="357"/>
                  <a:pt x="2956" y="357"/>
                </a:cubicBezTo>
                <a:cubicBezTo>
                  <a:pt x="2958" y="356"/>
                  <a:pt x="2958" y="356"/>
                  <a:pt x="2958" y="356"/>
                </a:cubicBezTo>
                <a:cubicBezTo>
                  <a:pt x="2959" y="355"/>
                  <a:pt x="2959" y="355"/>
                  <a:pt x="2959" y="355"/>
                </a:cubicBezTo>
                <a:cubicBezTo>
                  <a:pt x="2957" y="353"/>
                  <a:pt x="2957" y="353"/>
                  <a:pt x="2957" y="353"/>
                </a:cubicBezTo>
                <a:lnTo>
                  <a:pt x="2956" y="354"/>
                </a:lnTo>
                <a:close/>
                <a:moveTo>
                  <a:pt x="2954" y="417"/>
                </a:moveTo>
                <a:cubicBezTo>
                  <a:pt x="2955" y="416"/>
                  <a:pt x="2955" y="416"/>
                  <a:pt x="2955" y="416"/>
                </a:cubicBezTo>
                <a:cubicBezTo>
                  <a:pt x="2954" y="416"/>
                  <a:pt x="2954" y="416"/>
                  <a:pt x="2954" y="416"/>
                </a:cubicBezTo>
                <a:lnTo>
                  <a:pt x="2954" y="417"/>
                </a:lnTo>
                <a:close/>
                <a:moveTo>
                  <a:pt x="2901" y="479"/>
                </a:moveTo>
                <a:cubicBezTo>
                  <a:pt x="2901" y="478"/>
                  <a:pt x="2901" y="478"/>
                  <a:pt x="2901" y="478"/>
                </a:cubicBezTo>
                <a:cubicBezTo>
                  <a:pt x="2900" y="477"/>
                  <a:pt x="2900" y="477"/>
                  <a:pt x="2900" y="477"/>
                </a:cubicBezTo>
                <a:cubicBezTo>
                  <a:pt x="2900" y="477"/>
                  <a:pt x="2900" y="477"/>
                  <a:pt x="2900" y="477"/>
                </a:cubicBezTo>
                <a:cubicBezTo>
                  <a:pt x="2899" y="479"/>
                  <a:pt x="2899" y="479"/>
                  <a:pt x="2899" y="479"/>
                </a:cubicBezTo>
                <a:cubicBezTo>
                  <a:pt x="2898" y="481"/>
                  <a:pt x="2898" y="481"/>
                  <a:pt x="2898" y="481"/>
                </a:cubicBezTo>
                <a:cubicBezTo>
                  <a:pt x="2895" y="484"/>
                  <a:pt x="2895" y="484"/>
                  <a:pt x="2895" y="484"/>
                </a:cubicBezTo>
                <a:cubicBezTo>
                  <a:pt x="2892" y="484"/>
                  <a:pt x="2892" y="484"/>
                  <a:pt x="2892" y="484"/>
                </a:cubicBezTo>
                <a:cubicBezTo>
                  <a:pt x="2891" y="484"/>
                  <a:pt x="2891" y="484"/>
                  <a:pt x="2891" y="484"/>
                </a:cubicBezTo>
                <a:cubicBezTo>
                  <a:pt x="2890" y="484"/>
                  <a:pt x="2890" y="484"/>
                  <a:pt x="2890" y="484"/>
                </a:cubicBezTo>
                <a:cubicBezTo>
                  <a:pt x="2888" y="482"/>
                  <a:pt x="2888" y="482"/>
                  <a:pt x="2888" y="482"/>
                </a:cubicBezTo>
                <a:cubicBezTo>
                  <a:pt x="2885" y="482"/>
                  <a:pt x="2885" y="482"/>
                  <a:pt x="2885" y="482"/>
                </a:cubicBezTo>
                <a:cubicBezTo>
                  <a:pt x="2882" y="480"/>
                  <a:pt x="2882" y="480"/>
                  <a:pt x="2882" y="480"/>
                </a:cubicBezTo>
                <a:cubicBezTo>
                  <a:pt x="2881" y="478"/>
                  <a:pt x="2881" y="478"/>
                  <a:pt x="2881" y="478"/>
                </a:cubicBezTo>
                <a:cubicBezTo>
                  <a:pt x="2879" y="478"/>
                  <a:pt x="2879" y="478"/>
                  <a:pt x="2879" y="478"/>
                </a:cubicBezTo>
                <a:cubicBezTo>
                  <a:pt x="2878" y="476"/>
                  <a:pt x="2878" y="476"/>
                  <a:pt x="2878" y="476"/>
                </a:cubicBezTo>
                <a:cubicBezTo>
                  <a:pt x="2875" y="475"/>
                  <a:pt x="2875" y="475"/>
                  <a:pt x="2875" y="475"/>
                </a:cubicBezTo>
                <a:cubicBezTo>
                  <a:pt x="2871" y="470"/>
                  <a:pt x="2871" y="470"/>
                  <a:pt x="2871" y="470"/>
                </a:cubicBezTo>
                <a:cubicBezTo>
                  <a:pt x="2869" y="467"/>
                  <a:pt x="2869" y="467"/>
                  <a:pt x="2869" y="467"/>
                </a:cubicBezTo>
                <a:cubicBezTo>
                  <a:pt x="2866" y="467"/>
                  <a:pt x="2866" y="467"/>
                  <a:pt x="2866" y="467"/>
                </a:cubicBezTo>
                <a:cubicBezTo>
                  <a:pt x="2863" y="464"/>
                  <a:pt x="2863" y="464"/>
                  <a:pt x="2863" y="464"/>
                </a:cubicBezTo>
                <a:cubicBezTo>
                  <a:pt x="2862" y="463"/>
                  <a:pt x="2862" y="463"/>
                  <a:pt x="2862" y="463"/>
                </a:cubicBezTo>
                <a:cubicBezTo>
                  <a:pt x="2860" y="463"/>
                  <a:pt x="2860" y="463"/>
                  <a:pt x="2860" y="463"/>
                </a:cubicBezTo>
                <a:cubicBezTo>
                  <a:pt x="2860" y="463"/>
                  <a:pt x="2860" y="463"/>
                  <a:pt x="2860" y="463"/>
                </a:cubicBezTo>
                <a:cubicBezTo>
                  <a:pt x="2859" y="465"/>
                  <a:pt x="2859" y="465"/>
                  <a:pt x="2859" y="465"/>
                </a:cubicBezTo>
                <a:cubicBezTo>
                  <a:pt x="2858" y="465"/>
                  <a:pt x="2858" y="465"/>
                  <a:pt x="2858" y="465"/>
                </a:cubicBezTo>
                <a:cubicBezTo>
                  <a:pt x="2858" y="465"/>
                  <a:pt x="2858" y="465"/>
                  <a:pt x="2858" y="465"/>
                </a:cubicBezTo>
                <a:cubicBezTo>
                  <a:pt x="2859" y="467"/>
                  <a:pt x="2859" y="467"/>
                  <a:pt x="2859" y="467"/>
                </a:cubicBezTo>
                <a:cubicBezTo>
                  <a:pt x="2859" y="469"/>
                  <a:pt x="2859" y="469"/>
                  <a:pt x="2859" y="469"/>
                </a:cubicBezTo>
                <a:cubicBezTo>
                  <a:pt x="2863" y="474"/>
                  <a:pt x="2863" y="474"/>
                  <a:pt x="2863" y="474"/>
                </a:cubicBezTo>
                <a:cubicBezTo>
                  <a:pt x="2864" y="477"/>
                  <a:pt x="2864" y="477"/>
                  <a:pt x="2864" y="477"/>
                </a:cubicBezTo>
                <a:cubicBezTo>
                  <a:pt x="2864" y="481"/>
                  <a:pt x="2864" y="481"/>
                  <a:pt x="2864" y="481"/>
                </a:cubicBezTo>
                <a:cubicBezTo>
                  <a:pt x="2864" y="482"/>
                  <a:pt x="2864" y="482"/>
                  <a:pt x="2864" y="482"/>
                </a:cubicBezTo>
                <a:cubicBezTo>
                  <a:pt x="2865" y="485"/>
                  <a:pt x="2865" y="485"/>
                  <a:pt x="2865" y="485"/>
                </a:cubicBezTo>
                <a:cubicBezTo>
                  <a:pt x="2865" y="487"/>
                  <a:pt x="2865" y="487"/>
                  <a:pt x="2865" y="487"/>
                </a:cubicBezTo>
                <a:cubicBezTo>
                  <a:pt x="2865" y="488"/>
                  <a:pt x="2865" y="488"/>
                  <a:pt x="2865" y="488"/>
                </a:cubicBezTo>
                <a:cubicBezTo>
                  <a:pt x="2864" y="488"/>
                  <a:pt x="2864" y="488"/>
                  <a:pt x="2864" y="488"/>
                </a:cubicBezTo>
                <a:cubicBezTo>
                  <a:pt x="2863" y="490"/>
                  <a:pt x="2863" y="490"/>
                  <a:pt x="2863" y="490"/>
                </a:cubicBezTo>
                <a:cubicBezTo>
                  <a:pt x="2863" y="492"/>
                  <a:pt x="2863" y="492"/>
                  <a:pt x="2863" y="492"/>
                </a:cubicBezTo>
                <a:cubicBezTo>
                  <a:pt x="2864" y="493"/>
                  <a:pt x="2864" y="493"/>
                  <a:pt x="2864" y="493"/>
                </a:cubicBezTo>
                <a:cubicBezTo>
                  <a:pt x="2865" y="494"/>
                  <a:pt x="2865" y="494"/>
                  <a:pt x="2865" y="494"/>
                </a:cubicBezTo>
                <a:cubicBezTo>
                  <a:pt x="2866" y="495"/>
                  <a:pt x="2866" y="495"/>
                  <a:pt x="2866" y="495"/>
                </a:cubicBezTo>
                <a:cubicBezTo>
                  <a:pt x="2866" y="496"/>
                  <a:pt x="2866" y="496"/>
                  <a:pt x="2866" y="496"/>
                </a:cubicBezTo>
                <a:cubicBezTo>
                  <a:pt x="2866" y="497"/>
                  <a:pt x="2866" y="497"/>
                  <a:pt x="2866" y="497"/>
                </a:cubicBezTo>
                <a:cubicBezTo>
                  <a:pt x="2866" y="498"/>
                  <a:pt x="2866" y="498"/>
                  <a:pt x="2866" y="498"/>
                </a:cubicBezTo>
                <a:cubicBezTo>
                  <a:pt x="2864" y="499"/>
                  <a:pt x="2864" y="499"/>
                  <a:pt x="2864" y="499"/>
                </a:cubicBezTo>
                <a:cubicBezTo>
                  <a:pt x="2861" y="499"/>
                  <a:pt x="2861" y="499"/>
                  <a:pt x="2861" y="499"/>
                </a:cubicBezTo>
                <a:cubicBezTo>
                  <a:pt x="2858" y="497"/>
                  <a:pt x="2858" y="497"/>
                  <a:pt x="2858" y="497"/>
                </a:cubicBezTo>
                <a:cubicBezTo>
                  <a:pt x="2856" y="497"/>
                  <a:pt x="2856" y="497"/>
                  <a:pt x="2856" y="497"/>
                </a:cubicBezTo>
                <a:cubicBezTo>
                  <a:pt x="2856" y="499"/>
                  <a:pt x="2856" y="499"/>
                  <a:pt x="2856" y="499"/>
                </a:cubicBezTo>
                <a:cubicBezTo>
                  <a:pt x="2856" y="500"/>
                  <a:pt x="2856" y="500"/>
                  <a:pt x="2856" y="500"/>
                </a:cubicBezTo>
                <a:cubicBezTo>
                  <a:pt x="2857" y="500"/>
                  <a:pt x="2857" y="500"/>
                  <a:pt x="2857" y="500"/>
                </a:cubicBezTo>
                <a:cubicBezTo>
                  <a:pt x="2859" y="501"/>
                  <a:pt x="2859" y="501"/>
                  <a:pt x="2859" y="501"/>
                </a:cubicBezTo>
                <a:cubicBezTo>
                  <a:pt x="2859" y="502"/>
                  <a:pt x="2859" y="502"/>
                  <a:pt x="2859" y="502"/>
                </a:cubicBezTo>
                <a:cubicBezTo>
                  <a:pt x="2859" y="503"/>
                  <a:pt x="2859" y="503"/>
                  <a:pt x="2859" y="503"/>
                </a:cubicBezTo>
                <a:cubicBezTo>
                  <a:pt x="2858" y="505"/>
                  <a:pt x="2858" y="505"/>
                  <a:pt x="2858" y="505"/>
                </a:cubicBezTo>
                <a:cubicBezTo>
                  <a:pt x="2856" y="505"/>
                  <a:pt x="2856" y="505"/>
                  <a:pt x="2856" y="505"/>
                </a:cubicBezTo>
                <a:cubicBezTo>
                  <a:pt x="2856" y="506"/>
                  <a:pt x="2856" y="506"/>
                  <a:pt x="2856" y="506"/>
                </a:cubicBezTo>
                <a:cubicBezTo>
                  <a:pt x="2855" y="507"/>
                  <a:pt x="2855" y="507"/>
                  <a:pt x="2855" y="507"/>
                </a:cubicBezTo>
                <a:cubicBezTo>
                  <a:pt x="2854" y="509"/>
                  <a:pt x="2854" y="509"/>
                  <a:pt x="2854" y="509"/>
                </a:cubicBezTo>
                <a:cubicBezTo>
                  <a:pt x="2855" y="511"/>
                  <a:pt x="2855" y="511"/>
                  <a:pt x="2855" y="511"/>
                </a:cubicBezTo>
                <a:cubicBezTo>
                  <a:pt x="2854" y="513"/>
                  <a:pt x="2854" y="513"/>
                  <a:pt x="2854" y="513"/>
                </a:cubicBezTo>
                <a:cubicBezTo>
                  <a:pt x="2855" y="515"/>
                  <a:pt x="2855" y="515"/>
                  <a:pt x="2855" y="515"/>
                </a:cubicBezTo>
                <a:cubicBezTo>
                  <a:pt x="2856" y="515"/>
                  <a:pt x="2856" y="515"/>
                  <a:pt x="2856" y="515"/>
                </a:cubicBezTo>
                <a:cubicBezTo>
                  <a:pt x="2858" y="516"/>
                  <a:pt x="2858" y="516"/>
                  <a:pt x="2858" y="516"/>
                </a:cubicBezTo>
                <a:cubicBezTo>
                  <a:pt x="2859" y="517"/>
                  <a:pt x="2859" y="517"/>
                  <a:pt x="2859" y="517"/>
                </a:cubicBezTo>
                <a:cubicBezTo>
                  <a:pt x="2860" y="521"/>
                  <a:pt x="2860" y="521"/>
                  <a:pt x="2860" y="521"/>
                </a:cubicBezTo>
                <a:cubicBezTo>
                  <a:pt x="2861" y="525"/>
                  <a:pt x="2861" y="525"/>
                  <a:pt x="2861" y="525"/>
                </a:cubicBezTo>
                <a:cubicBezTo>
                  <a:pt x="2860" y="525"/>
                  <a:pt x="2860" y="525"/>
                  <a:pt x="2860" y="525"/>
                </a:cubicBezTo>
                <a:cubicBezTo>
                  <a:pt x="2861" y="527"/>
                  <a:pt x="2861" y="527"/>
                  <a:pt x="2861" y="527"/>
                </a:cubicBezTo>
                <a:cubicBezTo>
                  <a:pt x="2863" y="528"/>
                  <a:pt x="2863" y="528"/>
                  <a:pt x="2863" y="528"/>
                </a:cubicBezTo>
                <a:cubicBezTo>
                  <a:pt x="2865" y="525"/>
                  <a:pt x="2865" y="525"/>
                  <a:pt x="2865" y="525"/>
                </a:cubicBezTo>
                <a:cubicBezTo>
                  <a:pt x="2866" y="523"/>
                  <a:pt x="2866" y="523"/>
                  <a:pt x="2866" y="523"/>
                </a:cubicBezTo>
                <a:cubicBezTo>
                  <a:pt x="2866" y="522"/>
                  <a:pt x="2866" y="522"/>
                  <a:pt x="2866" y="522"/>
                </a:cubicBezTo>
                <a:cubicBezTo>
                  <a:pt x="2867" y="521"/>
                  <a:pt x="2867" y="521"/>
                  <a:pt x="2867" y="521"/>
                </a:cubicBezTo>
                <a:cubicBezTo>
                  <a:pt x="2869" y="521"/>
                  <a:pt x="2869" y="521"/>
                  <a:pt x="2869" y="521"/>
                </a:cubicBezTo>
                <a:cubicBezTo>
                  <a:pt x="2871" y="522"/>
                  <a:pt x="2871" y="522"/>
                  <a:pt x="2871" y="522"/>
                </a:cubicBezTo>
                <a:cubicBezTo>
                  <a:pt x="2871" y="521"/>
                  <a:pt x="2871" y="521"/>
                  <a:pt x="2871" y="521"/>
                </a:cubicBezTo>
                <a:cubicBezTo>
                  <a:pt x="2873" y="519"/>
                  <a:pt x="2873" y="519"/>
                  <a:pt x="2873" y="519"/>
                </a:cubicBezTo>
                <a:cubicBezTo>
                  <a:pt x="2872" y="518"/>
                  <a:pt x="2872" y="518"/>
                  <a:pt x="2872" y="518"/>
                </a:cubicBezTo>
                <a:cubicBezTo>
                  <a:pt x="2870" y="518"/>
                  <a:pt x="2870" y="518"/>
                  <a:pt x="2870" y="518"/>
                </a:cubicBezTo>
                <a:cubicBezTo>
                  <a:pt x="2868" y="517"/>
                  <a:pt x="2868" y="517"/>
                  <a:pt x="2868" y="517"/>
                </a:cubicBezTo>
                <a:cubicBezTo>
                  <a:pt x="2865" y="514"/>
                  <a:pt x="2865" y="514"/>
                  <a:pt x="2865" y="514"/>
                </a:cubicBezTo>
                <a:cubicBezTo>
                  <a:pt x="2863" y="515"/>
                  <a:pt x="2863" y="515"/>
                  <a:pt x="2863" y="515"/>
                </a:cubicBezTo>
                <a:cubicBezTo>
                  <a:pt x="2861" y="514"/>
                  <a:pt x="2861" y="514"/>
                  <a:pt x="2861" y="514"/>
                </a:cubicBezTo>
                <a:cubicBezTo>
                  <a:pt x="2860" y="512"/>
                  <a:pt x="2860" y="512"/>
                  <a:pt x="2860" y="512"/>
                </a:cubicBezTo>
                <a:cubicBezTo>
                  <a:pt x="2860" y="510"/>
                  <a:pt x="2860" y="510"/>
                  <a:pt x="2860" y="510"/>
                </a:cubicBezTo>
                <a:cubicBezTo>
                  <a:pt x="2861" y="509"/>
                  <a:pt x="2861" y="509"/>
                  <a:pt x="2861" y="509"/>
                </a:cubicBezTo>
                <a:cubicBezTo>
                  <a:pt x="2863" y="509"/>
                  <a:pt x="2863" y="509"/>
                  <a:pt x="2863" y="509"/>
                </a:cubicBezTo>
                <a:cubicBezTo>
                  <a:pt x="2865" y="510"/>
                  <a:pt x="2865" y="510"/>
                  <a:pt x="2865" y="510"/>
                </a:cubicBezTo>
                <a:cubicBezTo>
                  <a:pt x="2866" y="511"/>
                  <a:pt x="2866" y="511"/>
                  <a:pt x="2866" y="511"/>
                </a:cubicBezTo>
                <a:cubicBezTo>
                  <a:pt x="2869" y="508"/>
                  <a:pt x="2869" y="508"/>
                  <a:pt x="2869" y="508"/>
                </a:cubicBezTo>
                <a:cubicBezTo>
                  <a:pt x="2871" y="506"/>
                  <a:pt x="2871" y="506"/>
                  <a:pt x="2871" y="506"/>
                </a:cubicBezTo>
                <a:cubicBezTo>
                  <a:pt x="2873" y="506"/>
                  <a:pt x="2873" y="506"/>
                  <a:pt x="2873" y="506"/>
                </a:cubicBezTo>
                <a:cubicBezTo>
                  <a:pt x="2874" y="507"/>
                  <a:pt x="2874" y="507"/>
                  <a:pt x="2874" y="507"/>
                </a:cubicBezTo>
                <a:cubicBezTo>
                  <a:pt x="2875" y="507"/>
                  <a:pt x="2875" y="507"/>
                  <a:pt x="2875" y="507"/>
                </a:cubicBezTo>
                <a:cubicBezTo>
                  <a:pt x="2877" y="507"/>
                  <a:pt x="2877" y="507"/>
                  <a:pt x="2877" y="507"/>
                </a:cubicBezTo>
                <a:cubicBezTo>
                  <a:pt x="2879" y="509"/>
                  <a:pt x="2879" y="509"/>
                  <a:pt x="2879" y="509"/>
                </a:cubicBezTo>
                <a:cubicBezTo>
                  <a:pt x="2882" y="511"/>
                  <a:pt x="2882" y="511"/>
                  <a:pt x="2882" y="511"/>
                </a:cubicBezTo>
                <a:cubicBezTo>
                  <a:pt x="2885" y="513"/>
                  <a:pt x="2885" y="513"/>
                  <a:pt x="2885" y="513"/>
                </a:cubicBezTo>
                <a:cubicBezTo>
                  <a:pt x="2888" y="514"/>
                  <a:pt x="2888" y="514"/>
                  <a:pt x="2888" y="514"/>
                </a:cubicBezTo>
                <a:cubicBezTo>
                  <a:pt x="2889" y="515"/>
                  <a:pt x="2889" y="515"/>
                  <a:pt x="2889" y="515"/>
                </a:cubicBezTo>
                <a:cubicBezTo>
                  <a:pt x="2891" y="516"/>
                  <a:pt x="2891" y="516"/>
                  <a:pt x="2891" y="516"/>
                </a:cubicBezTo>
                <a:cubicBezTo>
                  <a:pt x="2890" y="514"/>
                  <a:pt x="2890" y="514"/>
                  <a:pt x="2890" y="514"/>
                </a:cubicBezTo>
                <a:cubicBezTo>
                  <a:pt x="2891" y="513"/>
                  <a:pt x="2891" y="513"/>
                  <a:pt x="2891" y="513"/>
                </a:cubicBezTo>
                <a:cubicBezTo>
                  <a:pt x="2890" y="510"/>
                  <a:pt x="2890" y="510"/>
                  <a:pt x="2890" y="510"/>
                </a:cubicBezTo>
                <a:cubicBezTo>
                  <a:pt x="2891" y="507"/>
                  <a:pt x="2891" y="507"/>
                  <a:pt x="2891" y="507"/>
                </a:cubicBezTo>
                <a:cubicBezTo>
                  <a:pt x="2892" y="503"/>
                  <a:pt x="2892" y="503"/>
                  <a:pt x="2892" y="503"/>
                </a:cubicBezTo>
                <a:cubicBezTo>
                  <a:pt x="2894" y="499"/>
                  <a:pt x="2894" y="499"/>
                  <a:pt x="2894" y="499"/>
                </a:cubicBezTo>
                <a:cubicBezTo>
                  <a:pt x="2896" y="499"/>
                  <a:pt x="2896" y="499"/>
                  <a:pt x="2896" y="499"/>
                </a:cubicBezTo>
                <a:cubicBezTo>
                  <a:pt x="2898" y="499"/>
                  <a:pt x="2898" y="499"/>
                  <a:pt x="2898" y="499"/>
                </a:cubicBezTo>
                <a:cubicBezTo>
                  <a:pt x="2901" y="499"/>
                  <a:pt x="2901" y="499"/>
                  <a:pt x="2901" y="499"/>
                </a:cubicBezTo>
                <a:cubicBezTo>
                  <a:pt x="2900" y="498"/>
                  <a:pt x="2900" y="498"/>
                  <a:pt x="2900" y="498"/>
                </a:cubicBezTo>
                <a:cubicBezTo>
                  <a:pt x="2902" y="497"/>
                  <a:pt x="2902" y="497"/>
                  <a:pt x="2902" y="497"/>
                </a:cubicBezTo>
                <a:cubicBezTo>
                  <a:pt x="2902" y="498"/>
                  <a:pt x="2902" y="498"/>
                  <a:pt x="2902" y="498"/>
                </a:cubicBezTo>
                <a:cubicBezTo>
                  <a:pt x="2904" y="498"/>
                  <a:pt x="2904" y="498"/>
                  <a:pt x="2904" y="498"/>
                </a:cubicBezTo>
                <a:cubicBezTo>
                  <a:pt x="2905" y="497"/>
                  <a:pt x="2905" y="497"/>
                  <a:pt x="2905" y="497"/>
                </a:cubicBezTo>
                <a:cubicBezTo>
                  <a:pt x="2905" y="495"/>
                  <a:pt x="2905" y="495"/>
                  <a:pt x="2905" y="495"/>
                </a:cubicBezTo>
                <a:cubicBezTo>
                  <a:pt x="2907" y="494"/>
                  <a:pt x="2907" y="494"/>
                  <a:pt x="2907" y="494"/>
                </a:cubicBezTo>
                <a:cubicBezTo>
                  <a:pt x="2908" y="493"/>
                  <a:pt x="2908" y="493"/>
                  <a:pt x="2908" y="493"/>
                </a:cubicBezTo>
                <a:cubicBezTo>
                  <a:pt x="2908" y="491"/>
                  <a:pt x="2908" y="491"/>
                  <a:pt x="2908" y="491"/>
                </a:cubicBezTo>
                <a:cubicBezTo>
                  <a:pt x="2909" y="491"/>
                  <a:pt x="2909" y="491"/>
                  <a:pt x="2909" y="491"/>
                </a:cubicBezTo>
                <a:cubicBezTo>
                  <a:pt x="2910" y="489"/>
                  <a:pt x="2910" y="489"/>
                  <a:pt x="2910" y="489"/>
                </a:cubicBezTo>
                <a:cubicBezTo>
                  <a:pt x="2908" y="489"/>
                  <a:pt x="2908" y="489"/>
                  <a:pt x="2908" y="489"/>
                </a:cubicBezTo>
                <a:cubicBezTo>
                  <a:pt x="2907" y="491"/>
                  <a:pt x="2907" y="491"/>
                  <a:pt x="2907" y="491"/>
                </a:cubicBezTo>
                <a:cubicBezTo>
                  <a:pt x="2906" y="492"/>
                  <a:pt x="2906" y="492"/>
                  <a:pt x="2906" y="492"/>
                </a:cubicBezTo>
                <a:cubicBezTo>
                  <a:pt x="2905" y="492"/>
                  <a:pt x="2905" y="492"/>
                  <a:pt x="2905" y="492"/>
                </a:cubicBezTo>
                <a:cubicBezTo>
                  <a:pt x="2905" y="491"/>
                  <a:pt x="2905" y="491"/>
                  <a:pt x="2905" y="491"/>
                </a:cubicBezTo>
                <a:cubicBezTo>
                  <a:pt x="2905" y="490"/>
                  <a:pt x="2905" y="490"/>
                  <a:pt x="2905" y="490"/>
                </a:cubicBezTo>
                <a:cubicBezTo>
                  <a:pt x="2903" y="488"/>
                  <a:pt x="2903" y="488"/>
                  <a:pt x="2903" y="488"/>
                </a:cubicBezTo>
                <a:cubicBezTo>
                  <a:pt x="2900" y="486"/>
                  <a:pt x="2900" y="486"/>
                  <a:pt x="2900" y="486"/>
                </a:cubicBezTo>
                <a:cubicBezTo>
                  <a:pt x="2900" y="485"/>
                  <a:pt x="2900" y="485"/>
                  <a:pt x="2900" y="485"/>
                </a:cubicBezTo>
                <a:cubicBezTo>
                  <a:pt x="2900" y="482"/>
                  <a:pt x="2900" y="482"/>
                  <a:pt x="2900" y="482"/>
                </a:cubicBezTo>
                <a:lnTo>
                  <a:pt x="2901" y="479"/>
                </a:lnTo>
                <a:close/>
                <a:moveTo>
                  <a:pt x="2766" y="631"/>
                </a:moveTo>
                <a:cubicBezTo>
                  <a:pt x="2765" y="631"/>
                  <a:pt x="2765" y="631"/>
                  <a:pt x="2765" y="631"/>
                </a:cubicBezTo>
                <a:cubicBezTo>
                  <a:pt x="2766" y="632"/>
                  <a:pt x="2766" y="632"/>
                  <a:pt x="2766" y="632"/>
                </a:cubicBezTo>
                <a:cubicBezTo>
                  <a:pt x="2767" y="632"/>
                  <a:pt x="2767" y="632"/>
                  <a:pt x="2767" y="632"/>
                </a:cubicBezTo>
                <a:lnTo>
                  <a:pt x="2766" y="631"/>
                </a:lnTo>
                <a:close/>
                <a:moveTo>
                  <a:pt x="2766" y="891"/>
                </a:moveTo>
                <a:cubicBezTo>
                  <a:pt x="2769" y="890"/>
                  <a:pt x="2769" y="890"/>
                  <a:pt x="2769" y="890"/>
                </a:cubicBezTo>
                <a:cubicBezTo>
                  <a:pt x="2770" y="888"/>
                  <a:pt x="2770" y="888"/>
                  <a:pt x="2770" y="888"/>
                </a:cubicBezTo>
                <a:cubicBezTo>
                  <a:pt x="2769" y="886"/>
                  <a:pt x="2769" y="886"/>
                  <a:pt x="2769" y="886"/>
                </a:cubicBezTo>
                <a:cubicBezTo>
                  <a:pt x="2767" y="884"/>
                  <a:pt x="2767" y="884"/>
                  <a:pt x="2767" y="884"/>
                </a:cubicBezTo>
                <a:cubicBezTo>
                  <a:pt x="2766" y="885"/>
                  <a:pt x="2766" y="885"/>
                  <a:pt x="2766" y="885"/>
                </a:cubicBezTo>
                <a:cubicBezTo>
                  <a:pt x="2767" y="888"/>
                  <a:pt x="2767" y="888"/>
                  <a:pt x="2767" y="888"/>
                </a:cubicBezTo>
                <a:cubicBezTo>
                  <a:pt x="2766" y="889"/>
                  <a:pt x="2766" y="889"/>
                  <a:pt x="2766" y="889"/>
                </a:cubicBezTo>
                <a:cubicBezTo>
                  <a:pt x="2765" y="890"/>
                  <a:pt x="2765" y="890"/>
                  <a:pt x="2765" y="890"/>
                </a:cubicBezTo>
                <a:lnTo>
                  <a:pt x="2766" y="891"/>
                </a:lnTo>
                <a:close/>
                <a:moveTo>
                  <a:pt x="2759" y="652"/>
                </a:moveTo>
                <a:cubicBezTo>
                  <a:pt x="2761" y="650"/>
                  <a:pt x="2761" y="650"/>
                  <a:pt x="2761" y="650"/>
                </a:cubicBezTo>
                <a:cubicBezTo>
                  <a:pt x="2760" y="648"/>
                  <a:pt x="2760" y="648"/>
                  <a:pt x="2760" y="648"/>
                </a:cubicBezTo>
                <a:cubicBezTo>
                  <a:pt x="2758" y="648"/>
                  <a:pt x="2758" y="648"/>
                  <a:pt x="2758" y="648"/>
                </a:cubicBezTo>
                <a:cubicBezTo>
                  <a:pt x="2754" y="649"/>
                  <a:pt x="2754" y="649"/>
                  <a:pt x="2754" y="649"/>
                </a:cubicBezTo>
                <a:cubicBezTo>
                  <a:pt x="2753" y="651"/>
                  <a:pt x="2753" y="651"/>
                  <a:pt x="2753" y="651"/>
                </a:cubicBezTo>
                <a:cubicBezTo>
                  <a:pt x="2754" y="652"/>
                  <a:pt x="2754" y="652"/>
                  <a:pt x="2754" y="652"/>
                </a:cubicBezTo>
                <a:cubicBezTo>
                  <a:pt x="2756" y="653"/>
                  <a:pt x="2756" y="653"/>
                  <a:pt x="2756" y="653"/>
                </a:cubicBezTo>
                <a:lnTo>
                  <a:pt x="2759" y="652"/>
                </a:lnTo>
                <a:close/>
                <a:moveTo>
                  <a:pt x="2739" y="830"/>
                </a:moveTo>
                <a:cubicBezTo>
                  <a:pt x="2737" y="831"/>
                  <a:pt x="2737" y="831"/>
                  <a:pt x="2737" y="831"/>
                </a:cubicBezTo>
                <a:cubicBezTo>
                  <a:pt x="2739" y="832"/>
                  <a:pt x="2739" y="832"/>
                  <a:pt x="2739" y="832"/>
                </a:cubicBezTo>
                <a:cubicBezTo>
                  <a:pt x="2739" y="831"/>
                  <a:pt x="2739" y="831"/>
                  <a:pt x="2739" y="831"/>
                </a:cubicBezTo>
                <a:cubicBezTo>
                  <a:pt x="2739" y="831"/>
                  <a:pt x="2739" y="830"/>
                  <a:pt x="2739" y="830"/>
                </a:cubicBezTo>
                <a:close/>
                <a:moveTo>
                  <a:pt x="2340" y="959"/>
                </a:moveTo>
                <a:cubicBezTo>
                  <a:pt x="2339" y="958"/>
                  <a:pt x="2339" y="958"/>
                  <a:pt x="2339" y="958"/>
                </a:cubicBezTo>
                <a:cubicBezTo>
                  <a:pt x="2340" y="956"/>
                  <a:pt x="2340" y="956"/>
                  <a:pt x="2340" y="956"/>
                </a:cubicBezTo>
                <a:cubicBezTo>
                  <a:pt x="2338" y="955"/>
                  <a:pt x="2338" y="955"/>
                  <a:pt x="2338" y="955"/>
                </a:cubicBezTo>
                <a:cubicBezTo>
                  <a:pt x="2336" y="950"/>
                  <a:pt x="2336" y="950"/>
                  <a:pt x="2336" y="950"/>
                </a:cubicBezTo>
                <a:cubicBezTo>
                  <a:pt x="2335" y="947"/>
                  <a:pt x="2335" y="947"/>
                  <a:pt x="2335" y="947"/>
                </a:cubicBezTo>
                <a:cubicBezTo>
                  <a:pt x="2333" y="947"/>
                  <a:pt x="2333" y="947"/>
                  <a:pt x="2333" y="947"/>
                </a:cubicBezTo>
                <a:cubicBezTo>
                  <a:pt x="2333" y="947"/>
                  <a:pt x="2333" y="947"/>
                  <a:pt x="2333" y="947"/>
                </a:cubicBezTo>
                <a:cubicBezTo>
                  <a:pt x="2332" y="947"/>
                  <a:pt x="2332" y="947"/>
                  <a:pt x="2332" y="947"/>
                </a:cubicBezTo>
                <a:cubicBezTo>
                  <a:pt x="2334" y="946"/>
                  <a:pt x="2334" y="946"/>
                  <a:pt x="2334" y="946"/>
                </a:cubicBezTo>
                <a:cubicBezTo>
                  <a:pt x="2333" y="945"/>
                  <a:pt x="2333" y="945"/>
                  <a:pt x="2333" y="945"/>
                </a:cubicBezTo>
                <a:cubicBezTo>
                  <a:pt x="2333" y="945"/>
                  <a:pt x="2333" y="945"/>
                  <a:pt x="2333" y="945"/>
                </a:cubicBezTo>
                <a:cubicBezTo>
                  <a:pt x="2331" y="942"/>
                  <a:pt x="2331" y="942"/>
                  <a:pt x="2331" y="942"/>
                </a:cubicBezTo>
                <a:cubicBezTo>
                  <a:pt x="2330" y="942"/>
                  <a:pt x="2330" y="942"/>
                  <a:pt x="2330" y="942"/>
                </a:cubicBezTo>
                <a:cubicBezTo>
                  <a:pt x="2330" y="940"/>
                  <a:pt x="2330" y="940"/>
                  <a:pt x="2330" y="940"/>
                </a:cubicBezTo>
                <a:cubicBezTo>
                  <a:pt x="2329" y="940"/>
                  <a:pt x="2329" y="940"/>
                  <a:pt x="2329" y="940"/>
                </a:cubicBezTo>
                <a:cubicBezTo>
                  <a:pt x="2329" y="938"/>
                  <a:pt x="2329" y="938"/>
                  <a:pt x="2329" y="938"/>
                </a:cubicBezTo>
                <a:cubicBezTo>
                  <a:pt x="2326" y="937"/>
                  <a:pt x="2326" y="937"/>
                  <a:pt x="2326" y="937"/>
                </a:cubicBezTo>
                <a:cubicBezTo>
                  <a:pt x="2326" y="938"/>
                  <a:pt x="2326" y="938"/>
                  <a:pt x="2326" y="938"/>
                </a:cubicBezTo>
                <a:cubicBezTo>
                  <a:pt x="2324" y="938"/>
                  <a:pt x="2324" y="938"/>
                  <a:pt x="2324" y="938"/>
                </a:cubicBezTo>
                <a:cubicBezTo>
                  <a:pt x="2324" y="937"/>
                  <a:pt x="2324" y="937"/>
                  <a:pt x="2324" y="937"/>
                </a:cubicBezTo>
                <a:cubicBezTo>
                  <a:pt x="2322" y="936"/>
                  <a:pt x="2322" y="936"/>
                  <a:pt x="2322" y="936"/>
                </a:cubicBezTo>
                <a:cubicBezTo>
                  <a:pt x="2322" y="937"/>
                  <a:pt x="2322" y="937"/>
                  <a:pt x="2322" y="937"/>
                </a:cubicBezTo>
                <a:cubicBezTo>
                  <a:pt x="2323" y="937"/>
                  <a:pt x="2323" y="937"/>
                  <a:pt x="2323" y="937"/>
                </a:cubicBezTo>
                <a:cubicBezTo>
                  <a:pt x="2322" y="938"/>
                  <a:pt x="2322" y="938"/>
                  <a:pt x="2322" y="938"/>
                </a:cubicBezTo>
                <a:cubicBezTo>
                  <a:pt x="2322" y="938"/>
                  <a:pt x="2322" y="938"/>
                  <a:pt x="2322" y="938"/>
                </a:cubicBezTo>
                <a:cubicBezTo>
                  <a:pt x="2322" y="939"/>
                  <a:pt x="2322" y="939"/>
                  <a:pt x="2322" y="939"/>
                </a:cubicBezTo>
                <a:cubicBezTo>
                  <a:pt x="2322" y="940"/>
                  <a:pt x="2322" y="940"/>
                  <a:pt x="2322" y="940"/>
                </a:cubicBezTo>
                <a:cubicBezTo>
                  <a:pt x="2321" y="942"/>
                  <a:pt x="2321" y="942"/>
                  <a:pt x="2321" y="942"/>
                </a:cubicBezTo>
                <a:cubicBezTo>
                  <a:pt x="2320" y="942"/>
                  <a:pt x="2320" y="942"/>
                  <a:pt x="2320" y="942"/>
                </a:cubicBezTo>
                <a:cubicBezTo>
                  <a:pt x="2319" y="941"/>
                  <a:pt x="2319" y="941"/>
                  <a:pt x="2319" y="941"/>
                </a:cubicBezTo>
                <a:cubicBezTo>
                  <a:pt x="2318" y="940"/>
                  <a:pt x="2318" y="940"/>
                  <a:pt x="2318" y="940"/>
                </a:cubicBezTo>
                <a:cubicBezTo>
                  <a:pt x="2318" y="941"/>
                  <a:pt x="2318" y="941"/>
                  <a:pt x="2318" y="941"/>
                </a:cubicBezTo>
                <a:cubicBezTo>
                  <a:pt x="2319" y="941"/>
                  <a:pt x="2319" y="941"/>
                  <a:pt x="2319" y="941"/>
                </a:cubicBezTo>
                <a:cubicBezTo>
                  <a:pt x="2320" y="942"/>
                  <a:pt x="2320" y="942"/>
                  <a:pt x="2320" y="942"/>
                </a:cubicBezTo>
                <a:cubicBezTo>
                  <a:pt x="2319" y="943"/>
                  <a:pt x="2319" y="943"/>
                  <a:pt x="2319" y="943"/>
                </a:cubicBezTo>
                <a:cubicBezTo>
                  <a:pt x="2320" y="945"/>
                  <a:pt x="2320" y="945"/>
                  <a:pt x="2320" y="945"/>
                </a:cubicBezTo>
                <a:cubicBezTo>
                  <a:pt x="2320" y="948"/>
                  <a:pt x="2320" y="948"/>
                  <a:pt x="2320" y="948"/>
                </a:cubicBezTo>
                <a:cubicBezTo>
                  <a:pt x="2319" y="949"/>
                  <a:pt x="2319" y="949"/>
                  <a:pt x="2319" y="949"/>
                </a:cubicBezTo>
                <a:cubicBezTo>
                  <a:pt x="2319" y="953"/>
                  <a:pt x="2319" y="953"/>
                  <a:pt x="2319" y="953"/>
                </a:cubicBezTo>
                <a:cubicBezTo>
                  <a:pt x="2319" y="954"/>
                  <a:pt x="2319" y="954"/>
                  <a:pt x="2319" y="954"/>
                </a:cubicBezTo>
                <a:cubicBezTo>
                  <a:pt x="2318" y="955"/>
                  <a:pt x="2318" y="955"/>
                  <a:pt x="2318" y="955"/>
                </a:cubicBezTo>
                <a:cubicBezTo>
                  <a:pt x="2319" y="959"/>
                  <a:pt x="2319" y="959"/>
                  <a:pt x="2319" y="959"/>
                </a:cubicBezTo>
                <a:cubicBezTo>
                  <a:pt x="2319" y="960"/>
                  <a:pt x="2319" y="960"/>
                  <a:pt x="2319" y="960"/>
                </a:cubicBezTo>
                <a:cubicBezTo>
                  <a:pt x="2320" y="965"/>
                  <a:pt x="2320" y="965"/>
                  <a:pt x="2320" y="965"/>
                </a:cubicBezTo>
                <a:cubicBezTo>
                  <a:pt x="2322" y="970"/>
                  <a:pt x="2322" y="970"/>
                  <a:pt x="2322" y="970"/>
                </a:cubicBezTo>
                <a:cubicBezTo>
                  <a:pt x="2323" y="973"/>
                  <a:pt x="2323" y="973"/>
                  <a:pt x="2323" y="973"/>
                </a:cubicBezTo>
                <a:cubicBezTo>
                  <a:pt x="2326" y="974"/>
                  <a:pt x="2326" y="974"/>
                  <a:pt x="2326" y="974"/>
                </a:cubicBezTo>
                <a:cubicBezTo>
                  <a:pt x="2328" y="974"/>
                  <a:pt x="2328" y="974"/>
                  <a:pt x="2328" y="974"/>
                </a:cubicBezTo>
                <a:cubicBezTo>
                  <a:pt x="2331" y="973"/>
                  <a:pt x="2331" y="973"/>
                  <a:pt x="2331" y="973"/>
                </a:cubicBezTo>
                <a:cubicBezTo>
                  <a:pt x="2334" y="972"/>
                  <a:pt x="2334" y="972"/>
                  <a:pt x="2334" y="972"/>
                </a:cubicBezTo>
                <a:cubicBezTo>
                  <a:pt x="2338" y="969"/>
                  <a:pt x="2338" y="969"/>
                  <a:pt x="2338" y="969"/>
                </a:cubicBezTo>
                <a:cubicBezTo>
                  <a:pt x="2339" y="966"/>
                  <a:pt x="2339" y="966"/>
                  <a:pt x="2339" y="966"/>
                </a:cubicBezTo>
                <a:cubicBezTo>
                  <a:pt x="2340" y="964"/>
                  <a:pt x="2340" y="964"/>
                  <a:pt x="2340" y="964"/>
                </a:cubicBezTo>
                <a:cubicBezTo>
                  <a:pt x="2340" y="962"/>
                  <a:pt x="2340" y="962"/>
                  <a:pt x="2340" y="962"/>
                </a:cubicBezTo>
                <a:cubicBezTo>
                  <a:pt x="2340" y="962"/>
                  <a:pt x="2340" y="962"/>
                  <a:pt x="2340" y="962"/>
                </a:cubicBezTo>
                <a:lnTo>
                  <a:pt x="2340" y="959"/>
                </a:lnTo>
                <a:close/>
                <a:moveTo>
                  <a:pt x="2744" y="873"/>
                </a:moveTo>
                <a:cubicBezTo>
                  <a:pt x="2741" y="874"/>
                  <a:pt x="2741" y="874"/>
                  <a:pt x="2741" y="874"/>
                </a:cubicBezTo>
                <a:cubicBezTo>
                  <a:pt x="2742" y="877"/>
                  <a:pt x="2742" y="877"/>
                  <a:pt x="2742" y="877"/>
                </a:cubicBezTo>
                <a:cubicBezTo>
                  <a:pt x="2742" y="878"/>
                  <a:pt x="2742" y="878"/>
                  <a:pt x="2742" y="878"/>
                </a:cubicBezTo>
                <a:cubicBezTo>
                  <a:pt x="2743" y="879"/>
                  <a:pt x="2743" y="879"/>
                  <a:pt x="2743" y="879"/>
                </a:cubicBezTo>
                <a:cubicBezTo>
                  <a:pt x="2744" y="878"/>
                  <a:pt x="2744" y="878"/>
                  <a:pt x="2744" y="878"/>
                </a:cubicBezTo>
                <a:cubicBezTo>
                  <a:pt x="2744" y="875"/>
                  <a:pt x="2744" y="875"/>
                  <a:pt x="2744" y="875"/>
                </a:cubicBezTo>
                <a:cubicBezTo>
                  <a:pt x="2745" y="874"/>
                  <a:pt x="2745" y="874"/>
                  <a:pt x="2745" y="874"/>
                </a:cubicBezTo>
                <a:lnTo>
                  <a:pt x="2744" y="873"/>
                </a:lnTo>
                <a:close/>
                <a:moveTo>
                  <a:pt x="2752" y="638"/>
                </a:moveTo>
                <a:cubicBezTo>
                  <a:pt x="2753" y="638"/>
                  <a:pt x="2753" y="638"/>
                  <a:pt x="2753" y="638"/>
                </a:cubicBezTo>
                <a:cubicBezTo>
                  <a:pt x="2752" y="637"/>
                  <a:pt x="2752" y="637"/>
                  <a:pt x="2752" y="637"/>
                </a:cubicBezTo>
                <a:cubicBezTo>
                  <a:pt x="2752" y="636"/>
                  <a:pt x="2752" y="636"/>
                  <a:pt x="2752" y="636"/>
                </a:cubicBezTo>
                <a:cubicBezTo>
                  <a:pt x="2751" y="637"/>
                  <a:pt x="2751" y="637"/>
                  <a:pt x="2751" y="637"/>
                </a:cubicBezTo>
                <a:cubicBezTo>
                  <a:pt x="2751" y="637"/>
                  <a:pt x="2751" y="637"/>
                  <a:pt x="2751" y="637"/>
                </a:cubicBezTo>
                <a:cubicBezTo>
                  <a:pt x="2750" y="637"/>
                  <a:pt x="2750" y="637"/>
                  <a:pt x="2750" y="637"/>
                </a:cubicBezTo>
                <a:cubicBezTo>
                  <a:pt x="2751" y="639"/>
                  <a:pt x="2751" y="639"/>
                  <a:pt x="2751" y="639"/>
                </a:cubicBezTo>
                <a:lnTo>
                  <a:pt x="2752" y="638"/>
                </a:lnTo>
                <a:close/>
                <a:moveTo>
                  <a:pt x="2817" y="610"/>
                </a:moveTo>
                <a:cubicBezTo>
                  <a:pt x="2817" y="608"/>
                  <a:pt x="2817" y="608"/>
                  <a:pt x="2817" y="608"/>
                </a:cubicBezTo>
                <a:cubicBezTo>
                  <a:pt x="2816" y="608"/>
                  <a:pt x="2816" y="608"/>
                  <a:pt x="2816" y="608"/>
                </a:cubicBezTo>
                <a:cubicBezTo>
                  <a:pt x="2815" y="609"/>
                  <a:pt x="2815" y="609"/>
                  <a:pt x="2815" y="609"/>
                </a:cubicBezTo>
                <a:cubicBezTo>
                  <a:pt x="2816" y="610"/>
                  <a:pt x="2816" y="610"/>
                  <a:pt x="2816" y="610"/>
                </a:cubicBezTo>
                <a:cubicBezTo>
                  <a:pt x="2816" y="610"/>
                  <a:pt x="2816" y="610"/>
                  <a:pt x="2816" y="610"/>
                </a:cubicBezTo>
                <a:lnTo>
                  <a:pt x="2817" y="610"/>
                </a:lnTo>
                <a:close/>
                <a:moveTo>
                  <a:pt x="2826" y="363"/>
                </a:moveTo>
                <a:cubicBezTo>
                  <a:pt x="2828" y="364"/>
                  <a:pt x="2828" y="364"/>
                  <a:pt x="2828" y="364"/>
                </a:cubicBezTo>
                <a:cubicBezTo>
                  <a:pt x="2830" y="367"/>
                  <a:pt x="2830" y="367"/>
                  <a:pt x="2830" y="367"/>
                </a:cubicBezTo>
                <a:cubicBezTo>
                  <a:pt x="2831" y="371"/>
                  <a:pt x="2831" y="371"/>
                  <a:pt x="2831" y="371"/>
                </a:cubicBezTo>
                <a:cubicBezTo>
                  <a:pt x="2831" y="373"/>
                  <a:pt x="2831" y="373"/>
                  <a:pt x="2831" y="373"/>
                </a:cubicBezTo>
                <a:cubicBezTo>
                  <a:pt x="2832" y="376"/>
                  <a:pt x="2832" y="376"/>
                  <a:pt x="2832" y="376"/>
                </a:cubicBezTo>
                <a:cubicBezTo>
                  <a:pt x="2832" y="378"/>
                  <a:pt x="2832" y="378"/>
                  <a:pt x="2832" y="378"/>
                </a:cubicBezTo>
                <a:cubicBezTo>
                  <a:pt x="2834" y="379"/>
                  <a:pt x="2834" y="379"/>
                  <a:pt x="2834" y="379"/>
                </a:cubicBezTo>
                <a:cubicBezTo>
                  <a:pt x="2836" y="381"/>
                  <a:pt x="2836" y="381"/>
                  <a:pt x="2836" y="381"/>
                </a:cubicBezTo>
                <a:cubicBezTo>
                  <a:pt x="2835" y="382"/>
                  <a:pt x="2835" y="382"/>
                  <a:pt x="2835" y="382"/>
                </a:cubicBezTo>
                <a:cubicBezTo>
                  <a:pt x="2835" y="384"/>
                  <a:pt x="2835" y="384"/>
                  <a:pt x="2835" y="384"/>
                </a:cubicBezTo>
                <a:cubicBezTo>
                  <a:pt x="2838" y="387"/>
                  <a:pt x="2838" y="387"/>
                  <a:pt x="2838" y="387"/>
                </a:cubicBezTo>
                <a:cubicBezTo>
                  <a:pt x="2838" y="389"/>
                  <a:pt x="2838" y="389"/>
                  <a:pt x="2838" y="389"/>
                </a:cubicBezTo>
                <a:cubicBezTo>
                  <a:pt x="2839" y="392"/>
                  <a:pt x="2839" y="392"/>
                  <a:pt x="2839" y="392"/>
                </a:cubicBezTo>
                <a:cubicBezTo>
                  <a:pt x="2840" y="396"/>
                  <a:pt x="2840" y="396"/>
                  <a:pt x="2840" y="396"/>
                </a:cubicBezTo>
                <a:cubicBezTo>
                  <a:pt x="2840" y="397"/>
                  <a:pt x="2840" y="397"/>
                  <a:pt x="2840" y="397"/>
                </a:cubicBezTo>
                <a:cubicBezTo>
                  <a:pt x="2840" y="399"/>
                  <a:pt x="2840" y="399"/>
                  <a:pt x="2840" y="399"/>
                </a:cubicBezTo>
                <a:cubicBezTo>
                  <a:pt x="2840" y="403"/>
                  <a:pt x="2840" y="403"/>
                  <a:pt x="2840" y="403"/>
                </a:cubicBezTo>
                <a:cubicBezTo>
                  <a:pt x="2842" y="406"/>
                  <a:pt x="2842" y="406"/>
                  <a:pt x="2842" y="406"/>
                </a:cubicBezTo>
                <a:cubicBezTo>
                  <a:pt x="2842" y="408"/>
                  <a:pt x="2842" y="408"/>
                  <a:pt x="2842" y="408"/>
                </a:cubicBezTo>
                <a:cubicBezTo>
                  <a:pt x="2842" y="411"/>
                  <a:pt x="2842" y="411"/>
                  <a:pt x="2842" y="411"/>
                </a:cubicBezTo>
                <a:cubicBezTo>
                  <a:pt x="2844" y="412"/>
                  <a:pt x="2844" y="412"/>
                  <a:pt x="2844" y="412"/>
                </a:cubicBezTo>
                <a:cubicBezTo>
                  <a:pt x="2848" y="417"/>
                  <a:pt x="2848" y="417"/>
                  <a:pt x="2848" y="417"/>
                </a:cubicBezTo>
                <a:cubicBezTo>
                  <a:pt x="2848" y="419"/>
                  <a:pt x="2848" y="419"/>
                  <a:pt x="2848" y="419"/>
                </a:cubicBezTo>
                <a:cubicBezTo>
                  <a:pt x="2849" y="422"/>
                  <a:pt x="2849" y="422"/>
                  <a:pt x="2849" y="422"/>
                </a:cubicBezTo>
                <a:cubicBezTo>
                  <a:pt x="2849" y="426"/>
                  <a:pt x="2849" y="426"/>
                  <a:pt x="2849" y="426"/>
                </a:cubicBezTo>
                <a:cubicBezTo>
                  <a:pt x="2849" y="429"/>
                  <a:pt x="2849" y="429"/>
                  <a:pt x="2849" y="429"/>
                </a:cubicBezTo>
                <a:cubicBezTo>
                  <a:pt x="2851" y="433"/>
                  <a:pt x="2851" y="433"/>
                  <a:pt x="2851" y="433"/>
                </a:cubicBezTo>
                <a:cubicBezTo>
                  <a:pt x="2851" y="435"/>
                  <a:pt x="2851" y="435"/>
                  <a:pt x="2851" y="435"/>
                </a:cubicBezTo>
                <a:cubicBezTo>
                  <a:pt x="2854" y="438"/>
                  <a:pt x="2854" y="438"/>
                  <a:pt x="2854" y="438"/>
                </a:cubicBezTo>
                <a:cubicBezTo>
                  <a:pt x="2854" y="440"/>
                  <a:pt x="2854" y="440"/>
                  <a:pt x="2854" y="440"/>
                </a:cubicBezTo>
                <a:cubicBezTo>
                  <a:pt x="2854" y="443"/>
                  <a:pt x="2854" y="443"/>
                  <a:pt x="2854" y="443"/>
                </a:cubicBezTo>
                <a:cubicBezTo>
                  <a:pt x="2854" y="447"/>
                  <a:pt x="2854" y="447"/>
                  <a:pt x="2854" y="447"/>
                </a:cubicBezTo>
                <a:cubicBezTo>
                  <a:pt x="2854" y="450"/>
                  <a:pt x="2854" y="450"/>
                  <a:pt x="2854" y="450"/>
                </a:cubicBezTo>
                <a:cubicBezTo>
                  <a:pt x="2857" y="451"/>
                  <a:pt x="2857" y="451"/>
                  <a:pt x="2857" y="451"/>
                </a:cubicBezTo>
                <a:cubicBezTo>
                  <a:pt x="2858" y="454"/>
                  <a:pt x="2858" y="454"/>
                  <a:pt x="2858" y="454"/>
                </a:cubicBezTo>
                <a:cubicBezTo>
                  <a:pt x="2861" y="456"/>
                  <a:pt x="2861" y="456"/>
                  <a:pt x="2861" y="456"/>
                </a:cubicBezTo>
                <a:cubicBezTo>
                  <a:pt x="2860" y="454"/>
                  <a:pt x="2860" y="454"/>
                  <a:pt x="2860" y="454"/>
                </a:cubicBezTo>
                <a:cubicBezTo>
                  <a:pt x="2861" y="451"/>
                  <a:pt x="2861" y="451"/>
                  <a:pt x="2861" y="451"/>
                </a:cubicBezTo>
                <a:cubicBezTo>
                  <a:pt x="2860" y="449"/>
                  <a:pt x="2860" y="449"/>
                  <a:pt x="2860" y="449"/>
                </a:cubicBezTo>
                <a:cubicBezTo>
                  <a:pt x="2859" y="447"/>
                  <a:pt x="2859" y="447"/>
                  <a:pt x="2859" y="447"/>
                </a:cubicBezTo>
                <a:cubicBezTo>
                  <a:pt x="2860" y="444"/>
                  <a:pt x="2860" y="444"/>
                  <a:pt x="2860" y="444"/>
                </a:cubicBezTo>
                <a:cubicBezTo>
                  <a:pt x="2861" y="442"/>
                  <a:pt x="2861" y="442"/>
                  <a:pt x="2861" y="442"/>
                </a:cubicBezTo>
                <a:cubicBezTo>
                  <a:pt x="2862" y="443"/>
                  <a:pt x="2862" y="443"/>
                  <a:pt x="2862" y="443"/>
                </a:cubicBezTo>
                <a:cubicBezTo>
                  <a:pt x="2862" y="444"/>
                  <a:pt x="2862" y="444"/>
                  <a:pt x="2862" y="444"/>
                </a:cubicBezTo>
                <a:cubicBezTo>
                  <a:pt x="2863" y="445"/>
                  <a:pt x="2863" y="445"/>
                  <a:pt x="2863" y="445"/>
                </a:cubicBezTo>
                <a:cubicBezTo>
                  <a:pt x="2867" y="445"/>
                  <a:pt x="2867" y="445"/>
                  <a:pt x="2867" y="445"/>
                </a:cubicBezTo>
                <a:cubicBezTo>
                  <a:pt x="2868" y="444"/>
                  <a:pt x="2868" y="444"/>
                  <a:pt x="2868" y="444"/>
                </a:cubicBezTo>
                <a:cubicBezTo>
                  <a:pt x="2869" y="443"/>
                  <a:pt x="2869" y="443"/>
                  <a:pt x="2869" y="443"/>
                </a:cubicBezTo>
                <a:cubicBezTo>
                  <a:pt x="2869" y="444"/>
                  <a:pt x="2869" y="444"/>
                  <a:pt x="2869" y="444"/>
                </a:cubicBezTo>
                <a:cubicBezTo>
                  <a:pt x="2869" y="445"/>
                  <a:pt x="2869" y="445"/>
                  <a:pt x="2869" y="445"/>
                </a:cubicBezTo>
                <a:cubicBezTo>
                  <a:pt x="2869" y="447"/>
                  <a:pt x="2869" y="447"/>
                  <a:pt x="2869" y="447"/>
                </a:cubicBezTo>
                <a:cubicBezTo>
                  <a:pt x="2871" y="449"/>
                  <a:pt x="2871" y="449"/>
                  <a:pt x="2871" y="449"/>
                </a:cubicBezTo>
                <a:cubicBezTo>
                  <a:pt x="2871" y="451"/>
                  <a:pt x="2871" y="451"/>
                  <a:pt x="2871" y="451"/>
                </a:cubicBezTo>
                <a:cubicBezTo>
                  <a:pt x="2873" y="452"/>
                  <a:pt x="2873" y="452"/>
                  <a:pt x="2873" y="452"/>
                </a:cubicBezTo>
                <a:cubicBezTo>
                  <a:pt x="2873" y="451"/>
                  <a:pt x="2873" y="451"/>
                  <a:pt x="2873" y="451"/>
                </a:cubicBezTo>
                <a:cubicBezTo>
                  <a:pt x="2872" y="449"/>
                  <a:pt x="2872" y="449"/>
                  <a:pt x="2872" y="449"/>
                </a:cubicBezTo>
                <a:cubicBezTo>
                  <a:pt x="2872" y="447"/>
                  <a:pt x="2872" y="447"/>
                  <a:pt x="2872" y="447"/>
                </a:cubicBezTo>
                <a:cubicBezTo>
                  <a:pt x="2872" y="445"/>
                  <a:pt x="2872" y="445"/>
                  <a:pt x="2872" y="445"/>
                </a:cubicBezTo>
                <a:cubicBezTo>
                  <a:pt x="2871" y="443"/>
                  <a:pt x="2871" y="443"/>
                  <a:pt x="2871" y="443"/>
                </a:cubicBezTo>
                <a:cubicBezTo>
                  <a:pt x="2870" y="441"/>
                  <a:pt x="2870" y="441"/>
                  <a:pt x="2870" y="441"/>
                </a:cubicBezTo>
                <a:cubicBezTo>
                  <a:pt x="2869" y="439"/>
                  <a:pt x="2869" y="439"/>
                  <a:pt x="2869" y="439"/>
                </a:cubicBezTo>
                <a:cubicBezTo>
                  <a:pt x="2868" y="440"/>
                  <a:pt x="2868" y="440"/>
                  <a:pt x="2868" y="440"/>
                </a:cubicBezTo>
                <a:cubicBezTo>
                  <a:pt x="2867" y="440"/>
                  <a:pt x="2867" y="440"/>
                  <a:pt x="2867" y="440"/>
                </a:cubicBezTo>
                <a:cubicBezTo>
                  <a:pt x="2864" y="438"/>
                  <a:pt x="2864" y="438"/>
                  <a:pt x="2864" y="438"/>
                </a:cubicBezTo>
                <a:cubicBezTo>
                  <a:pt x="2863" y="435"/>
                  <a:pt x="2863" y="435"/>
                  <a:pt x="2863" y="435"/>
                </a:cubicBezTo>
                <a:cubicBezTo>
                  <a:pt x="2862" y="433"/>
                  <a:pt x="2862" y="433"/>
                  <a:pt x="2862" y="433"/>
                </a:cubicBezTo>
                <a:cubicBezTo>
                  <a:pt x="2860" y="431"/>
                  <a:pt x="2860" y="431"/>
                  <a:pt x="2860" y="431"/>
                </a:cubicBezTo>
                <a:cubicBezTo>
                  <a:pt x="2858" y="430"/>
                  <a:pt x="2858" y="430"/>
                  <a:pt x="2858" y="430"/>
                </a:cubicBezTo>
                <a:cubicBezTo>
                  <a:pt x="2856" y="428"/>
                  <a:pt x="2856" y="428"/>
                  <a:pt x="2856" y="428"/>
                </a:cubicBezTo>
                <a:cubicBezTo>
                  <a:pt x="2856" y="425"/>
                  <a:pt x="2856" y="425"/>
                  <a:pt x="2856" y="425"/>
                </a:cubicBezTo>
                <a:cubicBezTo>
                  <a:pt x="2854" y="422"/>
                  <a:pt x="2854" y="422"/>
                  <a:pt x="2854" y="422"/>
                </a:cubicBezTo>
                <a:cubicBezTo>
                  <a:pt x="2853" y="420"/>
                  <a:pt x="2853" y="420"/>
                  <a:pt x="2853" y="420"/>
                </a:cubicBezTo>
                <a:cubicBezTo>
                  <a:pt x="2853" y="416"/>
                  <a:pt x="2853" y="416"/>
                  <a:pt x="2853" y="416"/>
                </a:cubicBezTo>
                <a:cubicBezTo>
                  <a:pt x="2853" y="412"/>
                  <a:pt x="2853" y="412"/>
                  <a:pt x="2853" y="412"/>
                </a:cubicBezTo>
                <a:cubicBezTo>
                  <a:pt x="2852" y="410"/>
                  <a:pt x="2852" y="410"/>
                  <a:pt x="2852" y="410"/>
                </a:cubicBezTo>
                <a:cubicBezTo>
                  <a:pt x="2852" y="407"/>
                  <a:pt x="2852" y="407"/>
                  <a:pt x="2852" y="407"/>
                </a:cubicBezTo>
                <a:cubicBezTo>
                  <a:pt x="2852" y="405"/>
                  <a:pt x="2852" y="405"/>
                  <a:pt x="2852" y="405"/>
                </a:cubicBezTo>
                <a:cubicBezTo>
                  <a:pt x="2851" y="402"/>
                  <a:pt x="2851" y="402"/>
                  <a:pt x="2851" y="402"/>
                </a:cubicBezTo>
                <a:cubicBezTo>
                  <a:pt x="2852" y="401"/>
                  <a:pt x="2852" y="401"/>
                  <a:pt x="2852" y="401"/>
                </a:cubicBezTo>
                <a:cubicBezTo>
                  <a:pt x="2852" y="400"/>
                  <a:pt x="2852" y="400"/>
                  <a:pt x="2852" y="400"/>
                </a:cubicBezTo>
                <a:cubicBezTo>
                  <a:pt x="2852" y="398"/>
                  <a:pt x="2852" y="398"/>
                  <a:pt x="2852" y="398"/>
                </a:cubicBezTo>
                <a:cubicBezTo>
                  <a:pt x="2853" y="398"/>
                  <a:pt x="2853" y="398"/>
                  <a:pt x="2853" y="398"/>
                </a:cubicBezTo>
                <a:cubicBezTo>
                  <a:pt x="2854" y="398"/>
                  <a:pt x="2854" y="398"/>
                  <a:pt x="2854" y="398"/>
                </a:cubicBezTo>
                <a:cubicBezTo>
                  <a:pt x="2856" y="398"/>
                  <a:pt x="2856" y="398"/>
                  <a:pt x="2856" y="398"/>
                </a:cubicBezTo>
                <a:cubicBezTo>
                  <a:pt x="2859" y="398"/>
                  <a:pt x="2859" y="398"/>
                  <a:pt x="2859" y="398"/>
                </a:cubicBezTo>
                <a:cubicBezTo>
                  <a:pt x="2861" y="400"/>
                  <a:pt x="2861" y="400"/>
                  <a:pt x="2861" y="400"/>
                </a:cubicBezTo>
                <a:cubicBezTo>
                  <a:pt x="2862" y="403"/>
                  <a:pt x="2862" y="403"/>
                  <a:pt x="2862" y="403"/>
                </a:cubicBezTo>
                <a:cubicBezTo>
                  <a:pt x="2864" y="403"/>
                  <a:pt x="2864" y="403"/>
                  <a:pt x="2864" y="403"/>
                </a:cubicBezTo>
                <a:cubicBezTo>
                  <a:pt x="2866" y="405"/>
                  <a:pt x="2866" y="405"/>
                  <a:pt x="2866" y="405"/>
                </a:cubicBezTo>
                <a:cubicBezTo>
                  <a:pt x="2868" y="407"/>
                  <a:pt x="2868" y="407"/>
                  <a:pt x="2868" y="407"/>
                </a:cubicBezTo>
                <a:cubicBezTo>
                  <a:pt x="2869" y="408"/>
                  <a:pt x="2869" y="408"/>
                  <a:pt x="2869" y="408"/>
                </a:cubicBezTo>
                <a:cubicBezTo>
                  <a:pt x="2868" y="405"/>
                  <a:pt x="2868" y="405"/>
                  <a:pt x="2868" y="405"/>
                </a:cubicBezTo>
                <a:cubicBezTo>
                  <a:pt x="2866" y="403"/>
                  <a:pt x="2866" y="403"/>
                  <a:pt x="2866" y="403"/>
                </a:cubicBezTo>
                <a:cubicBezTo>
                  <a:pt x="2863" y="401"/>
                  <a:pt x="2863" y="401"/>
                  <a:pt x="2863" y="401"/>
                </a:cubicBezTo>
                <a:cubicBezTo>
                  <a:pt x="2862" y="398"/>
                  <a:pt x="2862" y="398"/>
                  <a:pt x="2862" y="398"/>
                </a:cubicBezTo>
                <a:cubicBezTo>
                  <a:pt x="2860" y="395"/>
                  <a:pt x="2860" y="395"/>
                  <a:pt x="2860" y="395"/>
                </a:cubicBezTo>
                <a:cubicBezTo>
                  <a:pt x="2860" y="394"/>
                  <a:pt x="2860" y="394"/>
                  <a:pt x="2860" y="394"/>
                </a:cubicBezTo>
                <a:cubicBezTo>
                  <a:pt x="2859" y="393"/>
                  <a:pt x="2859" y="393"/>
                  <a:pt x="2859" y="393"/>
                </a:cubicBezTo>
                <a:cubicBezTo>
                  <a:pt x="2857" y="389"/>
                  <a:pt x="2857" y="389"/>
                  <a:pt x="2857" y="389"/>
                </a:cubicBezTo>
                <a:cubicBezTo>
                  <a:pt x="2856" y="387"/>
                  <a:pt x="2856" y="387"/>
                  <a:pt x="2856" y="387"/>
                </a:cubicBezTo>
                <a:cubicBezTo>
                  <a:pt x="2855" y="386"/>
                  <a:pt x="2855" y="386"/>
                  <a:pt x="2855" y="386"/>
                </a:cubicBezTo>
                <a:cubicBezTo>
                  <a:pt x="2854" y="384"/>
                  <a:pt x="2854" y="384"/>
                  <a:pt x="2854" y="384"/>
                </a:cubicBezTo>
                <a:cubicBezTo>
                  <a:pt x="2851" y="381"/>
                  <a:pt x="2851" y="381"/>
                  <a:pt x="2851" y="381"/>
                </a:cubicBezTo>
                <a:cubicBezTo>
                  <a:pt x="2849" y="376"/>
                  <a:pt x="2849" y="376"/>
                  <a:pt x="2849" y="376"/>
                </a:cubicBezTo>
                <a:cubicBezTo>
                  <a:pt x="2848" y="373"/>
                  <a:pt x="2848" y="373"/>
                  <a:pt x="2848" y="373"/>
                </a:cubicBezTo>
                <a:cubicBezTo>
                  <a:pt x="2844" y="369"/>
                  <a:pt x="2844" y="369"/>
                  <a:pt x="2844" y="369"/>
                </a:cubicBezTo>
                <a:cubicBezTo>
                  <a:pt x="2842" y="365"/>
                  <a:pt x="2842" y="365"/>
                  <a:pt x="2842" y="365"/>
                </a:cubicBezTo>
                <a:cubicBezTo>
                  <a:pt x="2841" y="364"/>
                  <a:pt x="2841" y="364"/>
                  <a:pt x="2841" y="364"/>
                </a:cubicBezTo>
                <a:cubicBezTo>
                  <a:pt x="2841" y="362"/>
                  <a:pt x="2841" y="362"/>
                  <a:pt x="2841" y="362"/>
                </a:cubicBezTo>
                <a:cubicBezTo>
                  <a:pt x="2840" y="360"/>
                  <a:pt x="2840" y="360"/>
                  <a:pt x="2840" y="360"/>
                </a:cubicBezTo>
                <a:cubicBezTo>
                  <a:pt x="2839" y="360"/>
                  <a:pt x="2839" y="360"/>
                  <a:pt x="2839" y="360"/>
                </a:cubicBezTo>
                <a:cubicBezTo>
                  <a:pt x="2838" y="361"/>
                  <a:pt x="2838" y="361"/>
                  <a:pt x="2838" y="361"/>
                </a:cubicBezTo>
                <a:cubicBezTo>
                  <a:pt x="2837" y="360"/>
                  <a:pt x="2837" y="360"/>
                  <a:pt x="2837" y="360"/>
                </a:cubicBezTo>
                <a:cubicBezTo>
                  <a:pt x="2837" y="360"/>
                  <a:pt x="2837" y="360"/>
                  <a:pt x="2837" y="360"/>
                </a:cubicBezTo>
                <a:cubicBezTo>
                  <a:pt x="2837" y="358"/>
                  <a:pt x="2837" y="358"/>
                  <a:pt x="2837" y="358"/>
                </a:cubicBezTo>
                <a:cubicBezTo>
                  <a:pt x="2837" y="356"/>
                  <a:pt x="2837" y="356"/>
                  <a:pt x="2837" y="356"/>
                </a:cubicBezTo>
                <a:cubicBezTo>
                  <a:pt x="2835" y="355"/>
                  <a:pt x="2835" y="355"/>
                  <a:pt x="2835" y="355"/>
                </a:cubicBezTo>
                <a:cubicBezTo>
                  <a:pt x="2833" y="353"/>
                  <a:pt x="2833" y="353"/>
                  <a:pt x="2833" y="353"/>
                </a:cubicBezTo>
                <a:cubicBezTo>
                  <a:pt x="2832" y="350"/>
                  <a:pt x="2832" y="350"/>
                  <a:pt x="2832" y="350"/>
                </a:cubicBezTo>
                <a:cubicBezTo>
                  <a:pt x="2831" y="349"/>
                  <a:pt x="2831" y="349"/>
                  <a:pt x="2831" y="349"/>
                </a:cubicBezTo>
                <a:cubicBezTo>
                  <a:pt x="2831" y="347"/>
                  <a:pt x="2831" y="347"/>
                  <a:pt x="2831" y="347"/>
                </a:cubicBezTo>
                <a:cubicBezTo>
                  <a:pt x="2831" y="345"/>
                  <a:pt x="2831" y="345"/>
                  <a:pt x="2831" y="345"/>
                </a:cubicBezTo>
                <a:cubicBezTo>
                  <a:pt x="2832" y="345"/>
                  <a:pt x="2832" y="345"/>
                  <a:pt x="2832" y="345"/>
                </a:cubicBezTo>
                <a:cubicBezTo>
                  <a:pt x="2831" y="342"/>
                  <a:pt x="2831" y="342"/>
                  <a:pt x="2831" y="342"/>
                </a:cubicBezTo>
                <a:cubicBezTo>
                  <a:pt x="2831" y="339"/>
                  <a:pt x="2831" y="339"/>
                  <a:pt x="2831" y="339"/>
                </a:cubicBezTo>
                <a:cubicBezTo>
                  <a:pt x="2830" y="337"/>
                  <a:pt x="2830" y="337"/>
                  <a:pt x="2830" y="337"/>
                </a:cubicBezTo>
                <a:cubicBezTo>
                  <a:pt x="2828" y="336"/>
                  <a:pt x="2828" y="336"/>
                  <a:pt x="2828" y="336"/>
                </a:cubicBezTo>
                <a:cubicBezTo>
                  <a:pt x="2826" y="334"/>
                  <a:pt x="2826" y="334"/>
                  <a:pt x="2826" y="334"/>
                </a:cubicBezTo>
                <a:cubicBezTo>
                  <a:pt x="2826" y="332"/>
                  <a:pt x="2826" y="332"/>
                  <a:pt x="2826" y="332"/>
                </a:cubicBezTo>
                <a:cubicBezTo>
                  <a:pt x="2825" y="331"/>
                  <a:pt x="2825" y="331"/>
                  <a:pt x="2825" y="331"/>
                </a:cubicBezTo>
                <a:cubicBezTo>
                  <a:pt x="2825" y="330"/>
                  <a:pt x="2825" y="330"/>
                  <a:pt x="2825" y="330"/>
                </a:cubicBezTo>
                <a:cubicBezTo>
                  <a:pt x="2825" y="330"/>
                  <a:pt x="2825" y="330"/>
                  <a:pt x="2825" y="330"/>
                </a:cubicBezTo>
                <a:cubicBezTo>
                  <a:pt x="2827" y="332"/>
                  <a:pt x="2827" y="332"/>
                  <a:pt x="2827" y="332"/>
                </a:cubicBezTo>
                <a:cubicBezTo>
                  <a:pt x="2829" y="335"/>
                  <a:pt x="2829" y="335"/>
                  <a:pt x="2829" y="335"/>
                </a:cubicBezTo>
                <a:cubicBezTo>
                  <a:pt x="2828" y="332"/>
                  <a:pt x="2828" y="332"/>
                  <a:pt x="2828" y="332"/>
                </a:cubicBezTo>
                <a:cubicBezTo>
                  <a:pt x="2826" y="329"/>
                  <a:pt x="2826" y="329"/>
                  <a:pt x="2826" y="329"/>
                </a:cubicBezTo>
                <a:cubicBezTo>
                  <a:pt x="2824" y="326"/>
                  <a:pt x="2824" y="326"/>
                  <a:pt x="2824" y="326"/>
                </a:cubicBezTo>
                <a:cubicBezTo>
                  <a:pt x="2823" y="326"/>
                  <a:pt x="2823" y="326"/>
                  <a:pt x="2823" y="326"/>
                </a:cubicBezTo>
                <a:cubicBezTo>
                  <a:pt x="2822" y="324"/>
                  <a:pt x="2822" y="324"/>
                  <a:pt x="2822" y="324"/>
                </a:cubicBezTo>
                <a:cubicBezTo>
                  <a:pt x="2818" y="321"/>
                  <a:pt x="2818" y="321"/>
                  <a:pt x="2818" y="321"/>
                </a:cubicBezTo>
                <a:cubicBezTo>
                  <a:pt x="2817" y="319"/>
                  <a:pt x="2817" y="319"/>
                  <a:pt x="2817" y="319"/>
                </a:cubicBezTo>
                <a:cubicBezTo>
                  <a:pt x="2817" y="316"/>
                  <a:pt x="2817" y="316"/>
                  <a:pt x="2817" y="316"/>
                </a:cubicBezTo>
                <a:cubicBezTo>
                  <a:pt x="2816" y="314"/>
                  <a:pt x="2816" y="314"/>
                  <a:pt x="2816" y="314"/>
                </a:cubicBezTo>
                <a:cubicBezTo>
                  <a:pt x="2813" y="313"/>
                  <a:pt x="2813" y="313"/>
                  <a:pt x="2813" y="313"/>
                </a:cubicBezTo>
                <a:cubicBezTo>
                  <a:pt x="2811" y="310"/>
                  <a:pt x="2811" y="310"/>
                  <a:pt x="2811" y="310"/>
                </a:cubicBezTo>
                <a:cubicBezTo>
                  <a:pt x="2811" y="309"/>
                  <a:pt x="2811" y="309"/>
                  <a:pt x="2811" y="309"/>
                </a:cubicBezTo>
                <a:cubicBezTo>
                  <a:pt x="2810" y="310"/>
                  <a:pt x="2810" y="310"/>
                  <a:pt x="2810" y="310"/>
                </a:cubicBezTo>
                <a:cubicBezTo>
                  <a:pt x="2811" y="311"/>
                  <a:pt x="2811" y="311"/>
                  <a:pt x="2811" y="311"/>
                </a:cubicBezTo>
                <a:cubicBezTo>
                  <a:pt x="2811" y="313"/>
                  <a:pt x="2811" y="313"/>
                  <a:pt x="2811" y="313"/>
                </a:cubicBezTo>
                <a:cubicBezTo>
                  <a:pt x="2810" y="313"/>
                  <a:pt x="2810" y="313"/>
                  <a:pt x="2810" y="313"/>
                </a:cubicBezTo>
                <a:cubicBezTo>
                  <a:pt x="2808" y="312"/>
                  <a:pt x="2808" y="312"/>
                  <a:pt x="2808" y="312"/>
                </a:cubicBezTo>
                <a:cubicBezTo>
                  <a:pt x="2806" y="312"/>
                  <a:pt x="2806" y="312"/>
                  <a:pt x="2806" y="312"/>
                </a:cubicBezTo>
                <a:cubicBezTo>
                  <a:pt x="2809" y="315"/>
                  <a:pt x="2809" y="315"/>
                  <a:pt x="2809" y="315"/>
                </a:cubicBezTo>
                <a:cubicBezTo>
                  <a:pt x="2812" y="317"/>
                  <a:pt x="2812" y="317"/>
                  <a:pt x="2812" y="317"/>
                </a:cubicBezTo>
                <a:cubicBezTo>
                  <a:pt x="2814" y="319"/>
                  <a:pt x="2814" y="319"/>
                  <a:pt x="2814" y="319"/>
                </a:cubicBezTo>
                <a:cubicBezTo>
                  <a:pt x="2813" y="321"/>
                  <a:pt x="2813" y="321"/>
                  <a:pt x="2813" y="321"/>
                </a:cubicBezTo>
                <a:cubicBezTo>
                  <a:pt x="2814" y="320"/>
                  <a:pt x="2814" y="320"/>
                  <a:pt x="2814" y="320"/>
                </a:cubicBezTo>
                <a:cubicBezTo>
                  <a:pt x="2815" y="320"/>
                  <a:pt x="2815" y="320"/>
                  <a:pt x="2815" y="320"/>
                </a:cubicBezTo>
                <a:cubicBezTo>
                  <a:pt x="2816" y="321"/>
                  <a:pt x="2816" y="321"/>
                  <a:pt x="2816" y="321"/>
                </a:cubicBezTo>
                <a:cubicBezTo>
                  <a:pt x="2815" y="322"/>
                  <a:pt x="2815" y="322"/>
                  <a:pt x="2815" y="322"/>
                </a:cubicBezTo>
                <a:cubicBezTo>
                  <a:pt x="2814" y="323"/>
                  <a:pt x="2814" y="323"/>
                  <a:pt x="2814" y="323"/>
                </a:cubicBezTo>
                <a:cubicBezTo>
                  <a:pt x="2814" y="324"/>
                  <a:pt x="2814" y="324"/>
                  <a:pt x="2814" y="324"/>
                </a:cubicBezTo>
                <a:cubicBezTo>
                  <a:pt x="2816" y="324"/>
                  <a:pt x="2816" y="324"/>
                  <a:pt x="2816" y="324"/>
                </a:cubicBezTo>
                <a:cubicBezTo>
                  <a:pt x="2816" y="326"/>
                  <a:pt x="2816" y="326"/>
                  <a:pt x="2816" y="326"/>
                </a:cubicBezTo>
                <a:cubicBezTo>
                  <a:pt x="2814" y="327"/>
                  <a:pt x="2814" y="327"/>
                  <a:pt x="2814" y="327"/>
                </a:cubicBezTo>
                <a:cubicBezTo>
                  <a:pt x="2813" y="327"/>
                  <a:pt x="2813" y="327"/>
                  <a:pt x="2813" y="327"/>
                </a:cubicBezTo>
                <a:cubicBezTo>
                  <a:pt x="2812" y="325"/>
                  <a:pt x="2812" y="325"/>
                  <a:pt x="2812" y="325"/>
                </a:cubicBezTo>
                <a:cubicBezTo>
                  <a:pt x="2810" y="326"/>
                  <a:pt x="2810" y="326"/>
                  <a:pt x="2810" y="326"/>
                </a:cubicBezTo>
                <a:cubicBezTo>
                  <a:pt x="2809" y="329"/>
                  <a:pt x="2809" y="329"/>
                  <a:pt x="2809" y="329"/>
                </a:cubicBezTo>
                <a:cubicBezTo>
                  <a:pt x="2811" y="331"/>
                  <a:pt x="2811" y="331"/>
                  <a:pt x="2811" y="331"/>
                </a:cubicBezTo>
                <a:cubicBezTo>
                  <a:pt x="2812" y="334"/>
                  <a:pt x="2812" y="334"/>
                  <a:pt x="2812" y="334"/>
                </a:cubicBezTo>
                <a:cubicBezTo>
                  <a:pt x="2814" y="336"/>
                  <a:pt x="2814" y="336"/>
                  <a:pt x="2814" y="336"/>
                </a:cubicBezTo>
                <a:cubicBezTo>
                  <a:pt x="2815" y="339"/>
                  <a:pt x="2815" y="339"/>
                  <a:pt x="2815" y="339"/>
                </a:cubicBezTo>
                <a:cubicBezTo>
                  <a:pt x="2816" y="344"/>
                  <a:pt x="2816" y="344"/>
                  <a:pt x="2816" y="344"/>
                </a:cubicBezTo>
                <a:cubicBezTo>
                  <a:pt x="2816" y="345"/>
                  <a:pt x="2816" y="345"/>
                  <a:pt x="2816" y="345"/>
                </a:cubicBezTo>
                <a:cubicBezTo>
                  <a:pt x="2817" y="348"/>
                  <a:pt x="2817" y="348"/>
                  <a:pt x="2817" y="348"/>
                </a:cubicBezTo>
                <a:cubicBezTo>
                  <a:pt x="2818" y="353"/>
                  <a:pt x="2818" y="353"/>
                  <a:pt x="2818" y="353"/>
                </a:cubicBezTo>
                <a:cubicBezTo>
                  <a:pt x="2820" y="356"/>
                  <a:pt x="2820" y="356"/>
                  <a:pt x="2820" y="356"/>
                </a:cubicBezTo>
                <a:cubicBezTo>
                  <a:pt x="2822" y="357"/>
                  <a:pt x="2822" y="357"/>
                  <a:pt x="2822" y="357"/>
                </a:cubicBezTo>
                <a:cubicBezTo>
                  <a:pt x="2822" y="358"/>
                  <a:pt x="2822" y="358"/>
                  <a:pt x="2822" y="358"/>
                </a:cubicBezTo>
                <a:cubicBezTo>
                  <a:pt x="2821" y="359"/>
                  <a:pt x="2821" y="359"/>
                  <a:pt x="2821" y="359"/>
                </a:cubicBezTo>
                <a:lnTo>
                  <a:pt x="2826" y="363"/>
                </a:lnTo>
                <a:close/>
                <a:moveTo>
                  <a:pt x="2843" y="204"/>
                </a:moveTo>
                <a:cubicBezTo>
                  <a:pt x="2843" y="203"/>
                  <a:pt x="2843" y="203"/>
                  <a:pt x="2843" y="203"/>
                </a:cubicBezTo>
                <a:cubicBezTo>
                  <a:pt x="2842" y="203"/>
                  <a:pt x="2842" y="203"/>
                  <a:pt x="2842" y="203"/>
                </a:cubicBezTo>
                <a:cubicBezTo>
                  <a:pt x="2841" y="205"/>
                  <a:pt x="2841" y="205"/>
                  <a:pt x="2841" y="205"/>
                </a:cubicBezTo>
                <a:cubicBezTo>
                  <a:pt x="2840" y="206"/>
                  <a:pt x="2840" y="206"/>
                  <a:pt x="2840" y="206"/>
                </a:cubicBezTo>
                <a:cubicBezTo>
                  <a:pt x="2841" y="206"/>
                  <a:pt x="2841" y="206"/>
                  <a:pt x="2841" y="206"/>
                </a:cubicBezTo>
                <a:lnTo>
                  <a:pt x="2843" y="204"/>
                </a:lnTo>
                <a:close/>
                <a:moveTo>
                  <a:pt x="2770" y="902"/>
                </a:moveTo>
                <a:cubicBezTo>
                  <a:pt x="2769" y="901"/>
                  <a:pt x="2769" y="901"/>
                  <a:pt x="2769" y="901"/>
                </a:cubicBezTo>
                <a:cubicBezTo>
                  <a:pt x="2769" y="903"/>
                  <a:pt x="2769" y="903"/>
                  <a:pt x="2769" y="903"/>
                </a:cubicBezTo>
                <a:cubicBezTo>
                  <a:pt x="2771" y="906"/>
                  <a:pt x="2771" y="906"/>
                  <a:pt x="2771" y="906"/>
                </a:cubicBezTo>
                <a:cubicBezTo>
                  <a:pt x="2773" y="908"/>
                  <a:pt x="2773" y="908"/>
                  <a:pt x="2773" y="908"/>
                </a:cubicBezTo>
                <a:cubicBezTo>
                  <a:pt x="2776" y="911"/>
                  <a:pt x="2776" y="911"/>
                  <a:pt x="2776" y="911"/>
                </a:cubicBezTo>
                <a:cubicBezTo>
                  <a:pt x="2777" y="911"/>
                  <a:pt x="2777" y="911"/>
                  <a:pt x="2777" y="911"/>
                </a:cubicBezTo>
                <a:cubicBezTo>
                  <a:pt x="2776" y="912"/>
                  <a:pt x="2776" y="912"/>
                  <a:pt x="2776" y="912"/>
                </a:cubicBezTo>
                <a:cubicBezTo>
                  <a:pt x="2775" y="913"/>
                  <a:pt x="2775" y="913"/>
                  <a:pt x="2775" y="913"/>
                </a:cubicBezTo>
                <a:cubicBezTo>
                  <a:pt x="2775" y="914"/>
                  <a:pt x="2775" y="914"/>
                  <a:pt x="2775" y="914"/>
                </a:cubicBezTo>
                <a:cubicBezTo>
                  <a:pt x="2776" y="913"/>
                  <a:pt x="2776" y="913"/>
                  <a:pt x="2776" y="913"/>
                </a:cubicBezTo>
                <a:cubicBezTo>
                  <a:pt x="2776" y="914"/>
                  <a:pt x="2776" y="914"/>
                  <a:pt x="2776" y="914"/>
                </a:cubicBezTo>
                <a:cubicBezTo>
                  <a:pt x="2777" y="915"/>
                  <a:pt x="2777" y="915"/>
                  <a:pt x="2777" y="915"/>
                </a:cubicBezTo>
                <a:cubicBezTo>
                  <a:pt x="2779" y="916"/>
                  <a:pt x="2779" y="916"/>
                  <a:pt x="2779" y="916"/>
                </a:cubicBezTo>
                <a:cubicBezTo>
                  <a:pt x="2779" y="917"/>
                  <a:pt x="2779" y="917"/>
                  <a:pt x="2779" y="917"/>
                </a:cubicBezTo>
                <a:cubicBezTo>
                  <a:pt x="2782" y="917"/>
                  <a:pt x="2782" y="917"/>
                  <a:pt x="2782" y="917"/>
                </a:cubicBezTo>
                <a:cubicBezTo>
                  <a:pt x="2783" y="917"/>
                  <a:pt x="2783" y="917"/>
                  <a:pt x="2783" y="917"/>
                </a:cubicBezTo>
                <a:cubicBezTo>
                  <a:pt x="2783" y="917"/>
                  <a:pt x="2783" y="917"/>
                  <a:pt x="2783" y="917"/>
                </a:cubicBezTo>
                <a:cubicBezTo>
                  <a:pt x="2784" y="917"/>
                  <a:pt x="2784" y="917"/>
                  <a:pt x="2784" y="917"/>
                </a:cubicBezTo>
                <a:cubicBezTo>
                  <a:pt x="2783" y="916"/>
                  <a:pt x="2783" y="916"/>
                  <a:pt x="2783" y="916"/>
                </a:cubicBezTo>
                <a:cubicBezTo>
                  <a:pt x="2783" y="914"/>
                  <a:pt x="2783" y="914"/>
                  <a:pt x="2783" y="914"/>
                </a:cubicBezTo>
                <a:cubicBezTo>
                  <a:pt x="2782" y="913"/>
                  <a:pt x="2782" y="913"/>
                  <a:pt x="2782" y="913"/>
                </a:cubicBezTo>
                <a:cubicBezTo>
                  <a:pt x="2782" y="910"/>
                  <a:pt x="2782" y="910"/>
                  <a:pt x="2782" y="910"/>
                </a:cubicBezTo>
                <a:cubicBezTo>
                  <a:pt x="2782" y="907"/>
                  <a:pt x="2782" y="907"/>
                  <a:pt x="2782" y="907"/>
                </a:cubicBezTo>
                <a:cubicBezTo>
                  <a:pt x="2782" y="906"/>
                  <a:pt x="2782" y="906"/>
                  <a:pt x="2782" y="906"/>
                </a:cubicBezTo>
                <a:cubicBezTo>
                  <a:pt x="2781" y="905"/>
                  <a:pt x="2781" y="905"/>
                  <a:pt x="2781" y="905"/>
                </a:cubicBezTo>
                <a:cubicBezTo>
                  <a:pt x="2779" y="903"/>
                  <a:pt x="2779" y="903"/>
                  <a:pt x="2779" y="903"/>
                </a:cubicBezTo>
                <a:cubicBezTo>
                  <a:pt x="2778" y="901"/>
                  <a:pt x="2778" y="901"/>
                  <a:pt x="2778" y="901"/>
                </a:cubicBezTo>
                <a:cubicBezTo>
                  <a:pt x="2777" y="901"/>
                  <a:pt x="2777" y="901"/>
                  <a:pt x="2777" y="901"/>
                </a:cubicBezTo>
                <a:cubicBezTo>
                  <a:pt x="2776" y="901"/>
                  <a:pt x="2776" y="901"/>
                  <a:pt x="2776" y="901"/>
                </a:cubicBezTo>
                <a:cubicBezTo>
                  <a:pt x="2775" y="901"/>
                  <a:pt x="2775" y="901"/>
                  <a:pt x="2775" y="901"/>
                </a:cubicBezTo>
                <a:cubicBezTo>
                  <a:pt x="2774" y="901"/>
                  <a:pt x="2774" y="901"/>
                  <a:pt x="2774" y="901"/>
                </a:cubicBezTo>
                <a:cubicBezTo>
                  <a:pt x="2774" y="902"/>
                  <a:pt x="2774" y="902"/>
                  <a:pt x="2774" y="902"/>
                </a:cubicBezTo>
                <a:cubicBezTo>
                  <a:pt x="2772" y="902"/>
                  <a:pt x="2772" y="902"/>
                  <a:pt x="2772" y="902"/>
                </a:cubicBezTo>
                <a:lnTo>
                  <a:pt x="2770" y="902"/>
                </a:lnTo>
                <a:close/>
                <a:moveTo>
                  <a:pt x="2774" y="632"/>
                </a:moveTo>
                <a:cubicBezTo>
                  <a:pt x="2775" y="630"/>
                  <a:pt x="2775" y="630"/>
                  <a:pt x="2775" y="630"/>
                </a:cubicBezTo>
                <a:cubicBezTo>
                  <a:pt x="2775" y="629"/>
                  <a:pt x="2775" y="629"/>
                  <a:pt x="2775" y="629"/>
                </a:cubicBezTo>
                <a:cubicBezTo>
                  <a:pt x="2774" y="628"/>
                  <a:pt x="2774" y="628"/>
                  <a:pt x="2774" y="628"/>
                </a:cubicBezTo>
                <a:cubicBezTo>
                  <a:pt x="2773" y="629"/>
                  <a:pt x="2773" y="629"/>
                  <a:pt x="2773" y="629"/>
                </a:cubicBezTo>
                <a:cubicBezTo>
                  <a:pt x="2773" y="630"/>
                  <a:pt x="2773" y="630"/>
                  <a:pt x="2773" y="630"/>
                </a:cubicBezTo>
                <a:cubicBezTo>
                  <a:pt x="2773" y="632"/>
                  <a:pt x="2773" y="632"/>
                  <a:pt x="2773" y="632"/>
                </a:cubicBezTo>
                <a:lnTo>
                  <a:pt x="2774" y="632"/>
                </a:lnTo>
                <a:close/>
                <a:moveTo>
                  <a:pt x="2880" y="1165"/>
                </a:moveTo>
                <a:cubicBezTo>
                  <a:pt x="2882" y="1164"/>
                  <a:pt x="2882" y="1164"/>
                  <a:pt x="2882" y="1164"/>
                </a:cubicBezTo>
                <a:cubicBezTo>
                  <a:pt x="2882" y="1164"/>
                  <a:pt x="2882" y="1164"/>
                  <a:pt x="2882" y="1164"/>
                </a:cubicBezTo>
                <a:cubicBezTo>
                  <a:pt x="2879" y="1164"/>
                  <a:pt x="2879" y="1164"/>
                  <a:pt x="2879" y="1164"/>
                </a:cubicBezTo>
                <a:lnTo>
                  <a:pt x="2880" y="1165"/>
                </a:lnTo>
                <a:close/>
                <a:moveTo>
                  <a:pt x="2814" y="610"/>
                </a:moveTo>
                <a:cubicBezTo>
                  <a:pt x="2813" y="611"/>
                  <a:pt x="2813" y="611"/>
                  <a:pt x="2813" y="611"/>
                </a:cubicBezTo>
                <a:cubicBezTo>
                  <a:pt x="2814" y="612"/>
                  <a:pt x="2814" y="612"/>
                  <a:pt x="2814" y="612"/>
                </a:cubicBezTo>
                <a:cubicBezTo>
                  <a:pt x="2815" y="611"/>
                  <a:pt x="2815" y="611"/>
                  <a:pt x="2815" y="611"/>
                </a:cubicBezTo>
                <a:lnTo>
                  <a:pt x="2814" y="610"/>
                </a:lnTo>
                <a:close/>
                <a:moveTo>
                  <a:pt x="2979" y="1117"/>
                </a:moveTo>
                <a:cubicBezTo>
                  <a:pt x="2979" y="1116"/>
                  <a:pt x="2979" y="1116"/>
                  <a:pt x="2979" y="1116"/>
                </a:cubicBezTo>
                <a:cubicBezTo>
                  <a:pt x="2979" y="1117"/>
                  <a:pt x="2979" y="1117"/>
                  <a:pt x="2979" y="1117"/>
                </a:cubicBezTo>
                <a:close/>
                <a:moveTo>
                  <a:pt x="2965" y="1125"/>
                </a:moveTo>
                <a:cubicBezTo>
                  <a:pt x="2966" y="1126"/>
                  <a:pt x="2966" y="1126"/>
                  <a:pt x="2966" y="1126"/>
                </a:cubicBezTo>
                <a:cubicBezTo>
                  <a:pt x="2967" y="1125"/>
                  <a:pt x="2967" y="1125"/>
                  <a:pt x="2967" y="1125"/>
                </a:cubicBezTo>
                <a:lnTo>
                  <a:pt x="2965" y="1125"/>
                </a:lnTo>
                <a:close/>
                <a:moveTo>
                  <a:pt x="3007" y="1056"/>
                </a:moveTo>
                <a:cubicBezTo>
                  <a:pt x="3006" y="1056"/>
                  <a:pt x="3006" y="1056"/>
                  <a:pt x="3006" y="1056"/>
                </a:cubicBezTo>
                <a:cubicBezTo>
                  <a:pt x="3004" y="1056"/>
                  <a:pt x="3004" y="1056"/>
                  <a:pt x="3004" y="1056"/>
                </a:cubicBezTo>
                <a:cubicBezTo>
                  <a:pt x="3003" y="1056"/>
                  <a:pt x="3003" y="1056"/>
                  <a:pt x="3003" y="1056"/>
                </a:cubicBezTo>
                <a:cubicBezTo>
                  <a:pt x="3001" y="1056"/>
                  <a:pt x="3001" y="1056"/>
                  <a:pt x="3001" y="1056"/>
                </a:cubicBezTo>
                <a:cubicBezTo>
                  <a:pt x="3000" y="1056"/>
                  <a:pt x="3000" y="1056"/>
                  <a:pt x="3000" y="1056"/>
                </a:cubicBezTo>
                <a:cubicBezTo>
                  <a:pt x="3000" y="1056"/>
                  <a:pt x="3001" y="1058"/>
                  <a:pt x="3001" y="1058"/>
                </a:cubicBezTo>
                <a:cubicBezTo>
                  <a:pt x="3003" y="1058"/>
                  <a:pt x="3003" y="1058"/>
                  <a:pt x="3003" y="1058"/>
                </a:cubicBezTo>
                <a:cubicBezTo>
                  <a:pt x="3004" y="1059"/>
                  <a:pt x="3004" y="1059"/>
                  <a:pt x="3004" y="1059"/>
                </a:cubicBezTo>
                <a:cubicBezTo>
                  <a:pt x="3006" y="1059"/>
                  <a:pt x="3006" y="1059"/>
                  <a:pt x="3006" y="1059"/>
                </a:cubicBezTo>
                <a:cubicBezTo>
                  <a:pt x="3008" y="1057"/>
                  <a:pt x="3008" y="1057"/>
                  <a:pt x="3008" y="1057"/>
                </a:cubicBezTo>
                <a:lnTo>
                  <a:pt x="3007" y="1056"/>
                </a:lnTo>
                <a:close/>
                <a:moveTo>
                  <a:pt x="2921" y="1214"/>
                </a:moveTo>
                <a:cubicBezTo>
                  <a:pt x="2919" y="1214"/>
                  <a:pt x="2919" y="1214"/>
                  <a:pt x="2919" y="1214"/>
                </a:cubicBezTo>
                <a:cubicBezTo>
                  <a:pt x="2916" y="1215"/>
                  <a:pt x="2916" y="1215"/>
                  <a:pt x="2916" y="1215"/>
                </a:cubicBezTo>
                <a:cubicBezTo>
                  <a:pt x="2916" y="1215"/>
                  <a:pt x="2916" y="1217"/>
                  <a:pt x="2916" y="1217"/>
                </a:cubicBezTo>
                <a:cubicBezTo>
                  <a:pt x="2917" y="1217"/>
                  <a:pt x="2917" y="1217"/>
                  <a:pt x="2917" y="1217"/>
                </a:cubicBezTo>
                <a:cubicBezTo>
                  <a:pt x="2918" y="1217"/>
                  <a:pt x="2918" y="1217"/>
                  <a:pt x="2918" y="1217"/>
                </a:cubicBezTo>
                <a:cubicBezTo>
                  <a:pt x="2919" y="1215"/>
                  <a:pt x="2919" y="1215"/>
                  <a:pt x="2919" y="1215"/>
                </a:cubicBezTo>
                <a:cubicBezTo>
                  <a:pt x="2921" y="1215"/>
                  <a:pt x="2921" y="1215"/>
                  <a:pt x="2921" y="1215"/>
                </a:cubicBezTo>
                <a:lnTo>
                  <a:pt x="2921" y="1214"/>
                </a:lnTo>
                <a:close/>
                <a:moveTo>
                  <a:pt x="2971" y="1120"/>
                </a:moveTo>
                <a:cubicBezTo>
                  <a:pt x="2970" y="1118"/>
                  <a:pt x="2970" y="1118"/>
                  <a:pt x="2970" y="1118"/>
                </a:cubicBezTo>
                <a:cubicBezTo>
                  <a:pt x="2969" y="1119"/>
                  <a:pt x="2969" y="1119"/>
                  <a:pt x="2969" y="1119"/>
                </a:cubicBezTo>
                <a:cubicBezTo>
                  <a:pt x="2969" y="1120"/>
                  <a:pt x="2969" y="1120"/>
                  <a:pt x="2969" y="1120"/>
                </a:cubicBezTo>
                <a:cubicBezTo>
                  <a:pt x="2970" y="1121"/>
                  <a:pt x="2970" y="1121"/>
                  <a:pt x="2970" y="1121"/>
                </a:cubicBezTo>
                <a:cubicBezTo>
                  <a:pt x="2970" y="1121"/>
                  <a:pt x="2970" y="1121"/>
                  <a:pt x="2970" y="1121"/>
                </a:cubicBezTo>
                <a:lnTo>
                  <a:pt x="2971" y="1120"/>
                </a:lnTo>
                <a:close/>
                <a:moveTo>
                  <a:pt x="2951" y="1148"/>
                </a:moveTo>
                <a:cubicBezTo>
                  <a:pt x="2951" y="1151"/>
                  <a:pt x="2951" y="1151"/>
                  <a:pt x="2951" y="1151"/>
                </a:cubicBezTo>
                <a:cubicBezTo>
                  <a:pt x="2952" y="1150"/>
                  <a:pt x="2952" y="1150"/>
                  <a:pt x="2952" y="1150"/>
                </a:cubicBezTo>
                <a:cubicBezTo>
                  <a:pt x="2953" y="1150"/>
                  <a:pt x="2953" y="1150"/>
                  <a:pt x="2953" y="1150"/>
                </a:cubicBezTo>
                <a:cubicBezTo>
                  <a:pt x="2952" y="1148"/>
                  <a:pt x="2952" y="1148"/>
                  <a:pt x="2952" y="1148"/>
                </a:cubicBezTo>
                <a:lnTo>
                  <a:pt x="2951" y="1148"/>
                </a:lnTo>
                <a:close/>
                <a:moveTo>
                  <a:pt x="2967" y="1126"/>
                </a:moveTo>
                <a:cubicBezTo>
                  <a:pt x="2968" y="1127"/>
                  <a:pt x="2968" y="1127"/>
                  <a:pt x="2968" y="1127"/>
                </a:cubicBezTo>
                <a:cubicBezTo>
                  <a:pt x="2968" y="1126"/>
                  <a:pt x="2968" y="1126"/>
                  <a:pt x="2968" y="1126"/>
                </a:cubicBezTo>
                <a:lnTo>
                  <a:pt x="2967" y="1126"/>
                </a:lnTo>
                <a:close/>
                <a:moveTo>
                  <a:pt x="2970" y="1124"/>
                </a:moveTo>
                <a:cubicBezTo>
                  <a:pt x="2969" y="1124"/>
                  <a:pt x="2969" y="1124"/>
                  <a:pt x="2969" y="1124"/>
                </a:cubicBezTo>
                <a:cubicBezTo>
                  <a:pt x="2968" y="1125"/>
                  <a:pt x="2968" y="1125"/>
                  <a:pt x="2968" y="1125"/>
                </a:cubicBezTo>
                <a:cubicBezTo>
                  <a:pt x="2968" y="1125"/>
                  <a:pt x="2970" y="1125"/>
                  <a:pt x="2970" y="1125"/>
                </a:cubicBezTo>
                <a:lnTo>
                  <a:pt x="2970" y="1124"/>
                </a:lnTo>
                <a:close/>
                <a:moveTo>
                  <a:pt x="2967" y="1121"/>
                </a:moveTo>
                <a:cubicBezTo>
                  <a:pt x="2968" y="1122"/>
                  <a:pt x="2968" y="1122"/>
                  <a:pt x="2968" y="1122"/>
                </a:cubicBezTo>
                <a:cubicBezTo>
                  <a:pt x="2969" y="1122"/>
                  <a:pt x="2969" y="1122"/>
                  <a:pt x="2969" y="1122"/>
                </a:cubicBezTo>
                <a:cubicBezTo>
                  <a:pt x="2969" y="1122"/>
                  <a:pt x="2969" y="1122"/>
                  <a:pt x="2969" y="1122"/>
                </a:cubicBezTo>
                <a:lnTo>
                  <a:pt x="2967" y="1121"/>
                </a:lnTo>
                <a:close/>
                <a:moveTo>
                  <a:pt x="2952" y="1143"/>
                </a:moveTo>
                <a:cubicBezTo>
                  <a:pt x="2953" y="1144"/>
                  <a:pt x="2953" y="1144"/>
                  <a:pt x="2953" y="1144"/>
                </a:cubicBezTo>
                <a:cubicBezTo>
                  <a:pt x="2954" y="1143"/>
                  <a:pt x="2954" y="1143"/>
                  <a:pt x="2954" y="1143"/>
                </a:cubicBezTo>
                <a:lnTo>
                  <a:pt x="2952" y="1143"/>
                </a:lnTo>
                <a:close/>
                <a:moveTo>
                  <a:pt x="2886" y="1160"/>
                </a:moveTo>
                <a:cubicBezTo>
                  <a:pt x="2885" y="1161"/>
                  <a:pt x="2885" y="1161"/>
                  <a:pt x="2885" y="1161"/>
                </a:cubicBezTo>
                <a:cubicBezTo>
                  <a:pt x="2886" y="1161"/>
                  <a:pt x="2886" y="1161"/>
                  <a:pt x="2886" y="1161"/>
                </a:cubicBezTo>
                <a:lnTo>
                  <a:pt x="2886" y="1160"/>
                </a:lnTo>
                <a:close/>
                <a:moveTo>
                  <a:pt x="2919" y="1118"/>
                </a:moveTo>
                <a:cubicBezTo>
                  <a:pt x="2920" y="1118"/>
                  <a:pt x="2920" y="1118"/>
                  <a:pt x="2920" y="1118"/>
                </a:cubicBezTo>
                <a:cubicBezTo>
                  <a:pt x="2920" y="1116"/>
                  <a:pt x="2920" y="1116"/>
                  <a:pt x="2920" y="1116"/>
                </a:cubicBezTo>
                <a:cubicBezTo>
                  <a:pt x="2921" y="1115"/>
                  <a:pt x="2921" y="1115"/>
                  <a:pt x="2921" y="1115"/>
                </a:cubicBezTo>
                <a:cubicBezTo>
                  <a:pt x="2919" y="1114"/>
                  <a:pt x="2919" y="1114"/>
                  <a:pt x="2919" y="1114"/>
                </a:cubicBezTo>
                <a:cubicBezTo>
                  <a:pt x="2918" y="1114"/>
                  <a:pt x="2918" y="1114"/>
                  <a:pt x="2918" y="1114"/>
                </a:cubicBezTo>
                <a:cubicBezTo>
                  <a:pt x="2915" y="1113"/>
                  <a:pt x="2915" y="1113"/>
                  <a:pt x="2915" y="1113"/>
                </a:cubicBezTo>
                <a:cubicBezTo>
                  <a:pt x="2913" y="1115"/>
                  <a:pt x="2913" y="1115"/>
                  <a:pt x="2913" y="1115"/>
                </a:cubicBezTo>
                <a:cubicBezTo>
                  <a:pt x="2912" y="1117"/>
                  <a:pt x="2912" y="1117"/>
                  <a:pt x="2912" y="1117"/>
                </a:cubicBezTo>
                <a:cubicBezTo>
                  <a:pt x="2911" y="1119"/>
                  <a:pt x="2911" y="1119"/>
                  <a:pt x="2911" y="1119"/>
                </a:cubicBezTo>
                <a:cubicBezTo>
                  <a:pt x="2906" y="1124"/>
                  <a:pt x="2906" y="1124"/>
                  <a:pt x="2906" y="1124"/>
                </a:cubicBezTo>
                <a:cubicBezTo>
                  <a:pt x="2906" y="1124"/>
                  <a:pt x="2910" y="1123"/>
                  <a:pt x="2910" y="1123"/>
                </a:cubicBezTo>
                <a:cubicBezTo>
                  <a:pt x="2911" y="1123"/>
                  <a:pt x="2911" y="1123"/>
                  <a:pt x="2911" y="1123"/>
                </a:cubicBezTo>
                <a:cubicBezTo>
                  <a:pt x="2914" y="1123"/>
                  <a:pt x="2914" y="1123"/>
                  <a:pt x="2914" y="1123"/>
                </a:cubicBezTo>
                <a:cubicBezTo>
                  <a:pt x="2915" y="1123"/>
                  <a:pt x="2915" y="1123"/>
                  <a:pt x="2915" y="1123"/>
                </a:cubicBezTo>
                <a:cubicBezTo>
                  <a:pt x="2917" y="1121"/>
                  <a:pt x="2917" y="1121"/>
                  <a:pt x="2917" y="1121"/>
                </a:cubicBezTo>
                <a:cubicBezTo>
                  <a:pt x="2919" y="1120"/>
                  <a:pt x="2919" y="1120"/>
                  <a:pt x="2919" y="1120"/>
                </a:cubicBezTo>
                <a:cubicBezTo>
                  <a:pt x="2919" y="1119"/>
                  <a:pt x="2919" y="1119"/>
                  <a:pt x="2919" y="1119"/>
                </a:cubicBezTo>
                <a:lnTo>
                  <a:pt x="2919" y="1118"/>
                </a:lnTo>
                <a:close/>
                <a:moveTo>
                  <a:pt x="2890" y="1159"/>
                </a:moveTo>
                <a:cubicBezTo>
                  <a:pt x="2889" y="1159"/>
                  <a:pt x="2889" y="1159"/>
                  <a:pt x="2889" y="1159"/>
                </a:cubicBezTo>
                <a:cubicBezTo>
                  <a:pt x="2889" y="1160"/>
                  <a:pt x="2889" y="1160"/>
                  <a:pt x="2889" y="1160"/>
                </a:cubicBezTo>
                <a:lnTo>
                  <a:pt x="2890" y="1159"/>
                </a:lnTo>
                <a:close/>
                <a:moveTo>
                  <a:pt x="2882" y="1163"/>
                </a:moveTo>
                <a:cubicBezTo>
                  <a:pt x="2883" y="1164"/>
                  <a:pt x="2883" y="1164"/>
                  <a:pt x="2883" y="1164"/>
                </a:cubicBezTo>
                <a:cubicBezTo>
                  <a:pt x="2884" y="1163"/>
                  <a:pt x="2884" y="1163"/>
                  <a:pt x="2884" y="1163"/>
                </a:cubicBezTo>
                <a:cubicBezTo>
                  <a:pt x="2885" y="1162"/>
                  <a:pt x="2885" y="1162"/>
                  <a:pt x="2885" y="1162"/>
                </a:cubicBezTo>
                <a:cubicBezTo>
                  <a:pt x="2886" y="1161"/>
                  <a:pt x="2886" y="1161"/>
                  <a:pt x="2886" y="1161"/>
                </a:cubicBezTo>
                <a:cubicBezTo>
                  <a:pt x="2884" y="1161"/>
                  <a:pt x="2884" y="1161"/>
                  <a:pt x="2884" y="1161"/>
                </a:cubicBezTo>
                <a:lnTo>
                  <a:pt x="2882" y="1163"/>
                </a:lnTo>
                <a:close/>
                <a:moveTo>
                  <a:pt x="2917" y="1122"/>
                </a:moveTo>
                <a:cubicBezTo>
                  <a:pt x="2916" y="1123"/>
                  <a:pt x="2916" y="1123"/>
                  <a:pt x="2916" y="1123"/>
                </a:cubicBezTo>
                <a:cubicBezTo>
                  <a:pt x="2917" y="1123"/>
                  <a:pt x="2917" y="1123"/>
                  <a:pt x="2917" y="1123"/>
                </a:cubicBezTo>
                <a:cubicBezTo>
                  <a:pt x="2919" y="1124"/>
                  <a:pt x="2919" y="1124"/>
                  <a:pt x="2919" y="1124"/>
                </a:cubicBezTo>
                <a:cubicBezTo>
                  <a:pt x="2920" y="1123"/>
                  <a:pt x="2920" y="1123"/>
                  <a:pt x="2920" y="1123"/>
                </a:cubicBezTo>
                <a:cubicBezTo>
                  <a:pt x="2919" y="1121"/>
                  <a:pt x="2919" y="1121"/>
                  <a:pt x="2919" y="1121"/>
                </a:cubicBezTo>
                <a:cubicBezTo>
                  <a:pt x="2918" y="1121"/>
                  <a:pt x="2918" y="1121"/>
                  <a:pt x="2918" y="1121"/>
                </a:cubicBezTo>
                <a:lnTo>
                  <a:pt x="2917" y="1122"/>
                </a:lnTo>
                <a:close/>
                <a:moveTo>
                  <a:pt x="2893" y="1156"/>
                </a:moveTo>
                <a:cubicBezTo>
                  <a:pt x="2894" y="1157"/>
                  <a:pt x="2894" y="1157"/>
                  <a:pt x="2894" y="1157"/>
                </a:cubicBezTo>
                <a:cubicBezTo>
                  <a:pt x="2894" y="1156"/>
                  <a:pt x="2894" y="1156"/>
                  <a:pt x="2894" y="1156"/>
                </a:cubicBezTo>
                <a:cubicBezTo>
                  <a:pt x="2896" y="1154"/>
                  <a:pt x="2896" y="1154"/>
                  <a:pt x="2896" y="1154"/>
                </a:cubicBezTo>
                <a:cubicBezTo>
                  <a:pt x="2895" y="1153"/>
                  <a:pt x="2895" y="1153"/>
                  <a:pt x="2895" y="1153"/>
                </a:cubicBezTo>
                <a:cubicBezTo>
                  <a:pt x="2893" y="1155"/>
                  <a:pt x="2893" y="1155"/>
                  <a:pt x="2893" y="1155"/>
                </a:cubicBezTo>
                <a:lnTo>
                  <a:pt x="2893" y="1156"/>
                </a:lnTo>
                <a:close/>
                <a:moveTo>
                  <a:pt x="2892" y="1159"/>
                </a:moveTo>
                <a:cubicBezTo>
                  <a:pt x="2891" y="1158"/>
                  <a:pt x="2891" y="1158"/>
                  <a:pt x="2891" y="1158"/>
                </a:cubicBezTo>
                <a:cubicBezTo>
                  <a:pt x="2890" y="1158"/>
                  <a:pt x="2890" y="1158"/>
                  <a:pt x="2890" y="1158"/>
                </a:cubicBezTo>
                <a:lnTo>
                  <a:pt x="2892" y="1159"/>
                </a:lnTo>
                <a:close/>
                <a:moveTo>
                  <a:pt x="2919" y="1222"/>
                </a:moveTo>
                <a:cubicBezTo>
                  <a:pt x="2920" y="1221"/>
                  <a:pt x="2920" y="1221"/>
                  <a:pt x="2920" y="1221"/>
                </a:cubicBezTo>
                <a:cubicBezTo>
                  <a:pt x="2920" y="1220"/>
                  <a:pt x="2920" y="1220"/>
                  <a:pt x="2920" y="1220"/>
                </a:cubicBezTo>
                <a:cubicBezTo>
                  <a:pt x="2918" y="1221"/>
                  <a:pt x="2918" y="1221"/>
                  <a:pt x="2918" y="1221"/>
                </a:cubicBezTo>
                <a:lnTo>
                  <a:pt x="2919" y="1222"/>
                </a:lnTo>
                <a:close/>
                <a:moveTo>
                  <a:pt x="3040" y="1135"/>
                </a:moveTo>
                <a:cubicBezTo>
                  <a:pt x="3040" y="1135"/>
                  <a:pt x="3040" y="1135"/>
                  <a:pt x="3040" y="1135"/>
                </a:cubicBezTo>
                <a:cubicBezTo>
                  <a:pt x="3038" y="1135"/>
                  <a:pt x="3038" y="1135"/>
                  <a:pt x="3038" y="1135"/>
                </a:cubicBezTo>
                <a:cubicBezTo>
                  <a:pt x="3038" y="1135"/>
                  <a:pt x="3038" y="1135"/>
                  <a:pt x="3038" y="1135"/>
                </a:cubicBezTo>
                <a:cubicBezTo>
                  <a:pt x="3038" y="1137"/>
                  <a:pt x="3038" y="1137"/>
                  <a:pt x="3038" y="1137"/>
                </a:cubicBezTo>
                <a:cubicBezTo>
                  <a:pt x="3039" y="1138"/>
                  <a:pt x="3039" y="1138"/>
                  <a:pt x="3039" y="1138"/>
                </a:cubicBezTo>
                <a:cubicBezTo>
                  <a:pt x="3041" y="1138"/>
                  <a:pt x="3041" y="1138"/>
                  <a:pt x="3041" y="1138"/>
                </a:cubicBezTo>
                <a:cubicBezTo>
                  <a:pt x="3041" y="1138"/>
                  <a:pt x="3041" y="1138"/>
                  <a:pt x="3041" y="1138"/>
                </a:cubicBezTo>
                <a:cubicBezTo>
                  <a:pt x="3042" y="1137"/>
                  <a:pt x="3042" y="1137"/>
                  <a:pt x="3042" y="1137"/>
                </a:cubicBezTo>
                <a:cubicBezTo>
                  <a:pt x="3041" y="1137"/>
                  <a:pt x="3041" y="1137"/>
                  <a:pt x="3041" y="1137"/>
                </a:cubicBezTo>
                <a:cubicBezTo>
                  <a:pt x="3040" y="1137"/>
                  <a:pt x="3040" y="1137"/>
                  <a:pt x="3040" y="1137"/>
                </a:cubicBezTo>
                <a:cubicBezTo>
                  <a:pt x="3041" y="1136"/>
                  <a:pt x="3041" y="1136"/>
                  <a:pt x="3041" y="1136"/>
                </a:cubicBezTo>
                <a:lnTo>
                  <a:pt x="3040" y="1135"/>
                </a:lnTo>
                <a:close/>
                <a:moveTo>
                  <a:pt x="3045" y="1128"/>
                </a:moveTo>
                <a:cubicBezTo>
                  <a:pt x="3045" y="1126"/>
                  <a:pt x="3045" y="1126"/>
                  <a:pt x="3045" y="1126"/>
                </a:cubicBezTo>
                <a:cubicBezTo>
                  <a:pt x="3045" y="1124"/>
                  <a:pt x="3045" y="1124"/>
                  <a:pt x="3045" y="1124"/>
                </a:cubicBezTo>
                <a:cubicBezTo>
                  <a:pt x="3044" y="1124"/>
                  <a:pt x="3044" y="1124"/>
                  <a:pt x="3044" y="1124"/>
                </a:cubicBezTo>
                <a:cubicBezTo>
                  <a:pt x="3044" y="1125"/>
                  <a:pt x="3044" y="1125"/>
                  <a:pt x="3044" y="1125"/>
                </a:cubicBezTo>
                <a:cubicBezTo>
                  <a:pt x="3044" y="1126"/>
                  <a:pt x="3044" y="1126"/>
                  <a:pt x="3044" y="1126"/>
                </a:cubicBezTo>
                <a:cubicBezTo>
                  <a:pt x="3045" y="1126"/>
                  <a:pt x="3045" y="1126"/>
                  <a:pt x="3045" y="1126"/>
                </a:cubicBezTo>
                <a:cubicBezTo>
                  <a:pt x="3045" y="1127"/>
                  <a:pt x="3045" y="1127"/>
                  <a:pt x="3045" y="1127"/>
                </a:cubicBezTo>
                <a:cubicBezTo>
                  <a:pt x="3045" y="1128"/>
                  <a:pt x="3045" y="1128"/>
                  <a:pt x="3045" y="1128"/>
                </a:cubicBezTo>
                <a:close/>
                <a:moveTo>
                  <a:pt x="3028" y="1298"/>
                </a:moveTo>
                <a:cubicBezTo>
                  <a:pt x="3027" y="1297"/>
                  <a:pt x="3027" y="1297"/>
                  <a:pt x="3027" y="1297"/>
                </a:cubicBezTo>
                <a:cubicBezTo>
                  <a:pt x="3027" y="1298"/>
                  <a:pt x="3027" y="1298"/>
                  <a:pt x="3027" y="1298"/>
                </a:cubicBezTo>
                <a:cubicBezTo>
                  <a:pt x="3028" y="1301"/>
                  <a:pt x="3028" y="1301"/>
                  <a:pt x="3028" y="1301"/>
                </a:cubicBezTo>
                <a:cubicBezTo>
                  <a:pt x="3029" y="1302"/>
                  <a:pt x="3029" y="1302"/>
                  <a:pt x="3029" y="1302"/>
                </a:cubicBezTo>
                <a:cubicBezTo>
                  <a:pt x="3030" y="1301"/>
                  <a:pt x="3030" y="1301"/>
                  <a:pt x="3030" y="1301"/>
                </a:cubicBezTo>
                <a:cubicBezTo>
                  <a:pt x="3029" y="1300"/>
                  <a:pt x="3029" y="1300"/>
                  <a:pt x="3029" y="1300"/>
                </a:cubicBezTo>
                <a:cubicBezTo>
                  <a:pt x="3029" y="1298"/>
                  <a:pt x="3029" y="1298"/>
                  <a:pt x="3029" y="1298"/>
                </a:cubicBezTo>
                <a:lnTo>
                  <a:pt x="3028" y="1298"/>
                </a:lnTo>
                <a:close/>
                <a:moveTo>
                  <a:pt x="3043" y="1140"/>
                </a:moveTo>
                <a:cubicBezTo>
                  <a:pt x="3042" y="1140"/>
                  <a:pt x="3042" y="1140"/>
                  <a:pt x="3042" y="1140"/>
                </a:cubicBezTo>
                <a:cubicBezTo>
                  <a:pt x="3042" y="1140"/>
                  <a:pt x="3042" y="1140"/>
                  <a:pt x="3042" y="1140"/>
                </a:cubicBezTo>
                <a:cubicBezTo>
                  <a:pt x="3041" y="1139"/>
                  <a:pt x="3041" y="1139"/>
                  <a:pt x="3041" y="1139"/>
                </a:cubicBezTo>
                <a:cubicBezTo>
                  <a:pt x="3040" y="1139"/>
                  <a:pt x="3040" y="1139"/>
                  <a:pt x="3040" y="1139"/>
                </a:cubicBezTo>
                <a:cubicBezTo>
                  <a:pt x="3040" y="1139"/>
                  <a:pt x="3040" y="1139"/>
                  <a:pt x="3040" y="1139"/>
                </a:cubicBezTo>
                <a:cubicBezTo>
                  <a:pt x="3041" y="1139"/>
                  <a:pt x="3041" y="1139"/>
                  <a:pt x="3041" y="1139"/>
                </a:cubicBezTo>
                <a:cubicBezTo>
                  <a:pt x="3042" y="1141"/>
                  <a:pt x="3042" y="1141"/>
                  <a:pt x="3042" y="1141"/>
                </a:cubicBezTo>
                <a:cubicBezTo>
                  <a:pt x="3042" y="1141"/>
                  <a:pt x="3042" y="1141"/>
                  <a:pt x="3042" y="1141"/>
                </a:cubicBezTo>
                <a:cubicBezTo>
                  <a:pt x="3042" y="1143"/>
                  <a:pt x="3042" y="1143"/>
                  <a:pt x="3042" y="1143"/>
                </a:cubicBezTo>
                <a:cubicBezTo>
                  <a:pt x="3043" y="1143"/>
                  <a:pt x="3043" y="1143"/>
                  <a:pt x="3043" y="1143"/>
                </a:cubicBezTo>
                <a:cubicBezTo>
                  <a:pt x="3044" y="1143"/>
                  <a:pt x="3044" y="1143"/>
                  <a:pt x="3044" y="1143"/>
                </a:cubicBezTo>
                <a:cubicBezTo>
                  <a:pt x="3045" y="1142"/>
                  <a:pt x="3045" y="1142"/>
                  <a:pt x="3045" y="1142"/>
                </a:cubicBezTo>
                <a:cubicBezTo>
                  <a:pt x="3046" y="1141"/>
                  <a:pt x="3046" y="1141"/>
                  <a:pt x="3046" y="1141"/>
                </a:cubicBezTo>
                <a:cubicBezTo>
                  <a:pt x="3045" y="1140"/>
                  <a:pt x="3045" y="1140"/>
                  <a:pt x="3045" y="1140"/>
                </a:cubicBezTo>
                <a:cubicBezTo>
                  <a:pt x="3044" y="1140"/>
                  <a:pt x="3044" y="1140"/>
                  <a:pt x="3044" y="1140"/>
                </a:cubicBezTo>
                <a:cubicBezTo>
                  <a:pt x="3043" y="1141"/>
                  <a:pt x="3043" y="1141"/>
                  <a:pt x="3043" y="1141"/>
                </a:cubicBezTo>
                <a:lnTo>
                  <a:pt x="3043" y="1140"/>
                </a:lnTo>
                <a:close/>
                <a:moveTo>
                  <a:pt x="3004" y="1092"/>
                </a:moveTo>
                <a:cubicBezTo>
                  <a:pt x="3005" y="1093"/>
                  <a:pt x="3005" y="1093"/>
                  <a:pt x="3005" y="1093"/>
                </a:cubicBezTo>
                <a:cubicBezTo>
                  <a:pt x="3006" y="1093"/>
                  <a:pt x="3006" y="1093"/>
                  <a:pt x="3006" y="1093"/>
                </a:cubicBezTo>
                <a:cubicBezTo>
                  <a:pt x="3006" y="1091"/>
                  <a:pt x="3006" y="1091"/>
                  <a:pt x="3006" y="1091"/>
                </a:cubicBezTo>
                <a:cubicBezTo>
                  <a:pt x="3005" y="1090"/>
                  <a:pt x="3005" y="1090"/>
                  <a:pt x="3005" y="1090"/>
                </a:cubicBezTo>
                <a:lnTo>
                  <a:pt x="3004" y="1092"/>
                </a:lnTo>
                <a:close/>
                <a:moveTo>
                  <a:pt x="3036" y="1136"/>
                </a:moveTo>
                <a:cubicBezTo>
                  <a:pt x="3037" y="1137"/>
                  <a:pt x="3037" y="1137"/>
                  <a:pt x="3037" y="1137"/>
                </a:cubicBezTo>
                <a:cubicBezTo>
                  <a:pt x="3037" y="1135"/>
                  <a:pt x="3037" y="1135"/>
                  <a:pt x="3037" y="1135"/>
                </a:cubicBezTo>
                <a:cubicBezTo>
                  <a:pt x="3036" y="1134"/>
                  <a:pt x="3036" y="1134"/>
                  <a:pt x="3036" y="1134"/>
                </a:cubicBezTo>
                <a:cubicBezTo>
                  <a:pt x="3035" y="1133"/>
                  <a:pt x="3035" y="1133"/>
                  <a:pt x="3035" y="1133"/>
                </a:cubicBezTo>
                <a:cubicBezTo>
                  <a:pt x="3034" y="1134"/>
                  <a:pt x="3034" y="1134"/>
                  <a:pt x="3034" y="1134"/>
                </a:cubicBezTo>
                <a:cubicBezTo>
                  <a:pt x="3034" y="1135"/>
                  <a:pt x="3034" y="1135"/>
                  <a:pt x="3034" y="1135"/>
                </a:cubicBezTo>
                <a:cubicBezTo>
                  <a:pt x="3035" y="1135"/>
                  <a:pt x="3035" y="1135"/>
                  <a:pt x="3035" y="1135"/>
                </a:cubicBezTo>
                <a:lnTo>
                  <a:pt x="3036" y="1136"/>
                </a:lnTo>
                <a:close/>
                <a:moveTo>
                  <a:pt x="3013" y="1097"/>
                </a:moveTo>
                <a:cubicBezTo>
                  <a:pt x="3014" y="1096"/>
                  <a:pt x="3014" y="1096"/>
                  <a:pt x="3014" y="1096"/>
                </a:cubicBezTo>
                <a:cubicBezTo>
                  <a:pt x="3013" y="1094"/>
                  <a:pt x="3013" y="1094"/>
                  <a:pt x="3013" y="1094"/>
                </a:cubicBezTo>
                <a:cubicBezTo>
                  <a:pt x="3012" y="1093"/>
                  <a:pt x="3012" y="1093"/>
                  <a:pt x="3012" y="1093"/>
                </a:cubicBezTo>
                <a:cubicBezTo>
                  <a:pt x="3011" y="1094"/>
                  <a:pt x="3011" y="1094"/>
                  <a:pt x="3011" y="1094"/>
                </a:cubicBezTo>
                <a:cubicBezTo>
                  <a:pt x="3012" y="1096"/>
                  <a:pt x="3012" y="1096"/>
                  <a:pt x="3012" y="1096"/>
                </a:cubicBezTo>
                <a:lnTo>
                  <a:pt x="3013" y="1097"/>
                </a:lnTo>
                <a:close/>
                <a:moveTo>
                  <a:pt x="2986" y="1240"/>
                </a:moveTo>
                <a:cubicBezTo>
                  <a:pt x="2987" y="1238"/>
                  <a:pt x="2987" y="1238"/>
                  <a:pt x="2987" y="1238"/>
                </a:cubicBezTo>
                <a:cubicBezTo>
                  <a:pt x="2987" y="1235"/>
                  <a:pt x="2987" y="1235"/>
                  <a:pt x="2987" y="1235"/>
                </a:cubicBezTo>
                <a:cubicBezTo>
                  <a:pt x="2986" y="1235"/>
                  <a:pt x="2986" y="1235"/>
                  <a:pt x="2986" y="1235"/>
                </a:cubicBezTo>
                <a:cubicBezTo>
                  <a:pt x="2985" y="1236"/>
                  <a:pt x="2985" y="1236"/>
                  <a:pt x="2985" y="1236"/>
                </a:cubicBezTo>
                <a:cubicBezTo>
                  <a:pt x="2986" y="1237"/>
                  <a:pt x="2986" y="1237"/>
                  <a:pt x="2986" y="1237"/>
                </a:cubicBezTo>
                <a:cubicBezTo>
                  <a:pt x="2985" y="1239"/>
                  <a:pt x="2985" y="1239"/>
                  <a:pt x="2985" y="1239"/>
                </a:cubicBezTo>
                <a:lnTo>
                  <a:pt x="2986" y="1240"/>
                </a:lnTo>
                <a:close/>
                <a:moveTo>
                  <a:pt x="3024" y="1284"/>
                </a:moveTo>
                <a:cubicBezTo>
                  <a:pt x="3024" y="1283"/>
                  <a:pt x="3024" y="1283"/>
                  <a:pt x="3024" y="1283"/>
                </a:cubicBezTo>
                <a:cubicBezTo>
                  <a:pt x="3023" y="1283"/>
                  <a:pt x="3023" y="1283"/>
                  <a:pt x="3023" y="1283"/>
                </a:cubicBezTo>
                <a:lnTo>
                  <a:pt x="3024" y="1284"/>
                </a:lnTo>
                <a:close/>
                <a:moveTo>
                  <a:pt x="2977" y="1115"/>
                </a:moveTo>
                <a:cubicBezTo>
                  <a:pt x="2977" y="1116"/>
                  <a:pt x="2977" y="1116"/>
                  <a:pt x="2977" y="1116"/>
                </a:cubicBezTo>
                <a:cubicBezTo>
                  <a:pt x="2978" y="1117"/>
                  <a:pt x="2978" y="1117"/>
                  <a:pt x="2978" y="1117"/>
                </a:cubicBezTo>
                <a:cubicBezTo>
                  <a:pt x="2978" y="1116"/>
                  <a:pt x="2978" y="1116"/>
                  <a:pt x="2978" y="1116"/>
                </a:cubicBezTo>
                <a:cubicBezTo>
                  <a:pt x="2979" y="1115"/>
                  <a:pt x="2979" y="1115"/>
                  <a:pt x="2979" y="1115"/>
                </a:cubicBezTo>
                <a:lnTo>
                  <a:pt x="2977" y="1115"/>
                </a:lnTo>
                <a:close/>
                <a:moveTo>
                  <a:pt x="2971" y="1117"/>
                </a:moveTo>
                <a:cubicBezTo>
                  <a:pt x="2972" y="1119"/>
                  <a:pt x="2972" y="1119"/>
                  <a:pt x="2972" y="1119"/>
                </a:cubicBezTo>
                <a:cubicBezTo>
                  <a:pt x="2973" y="1119"/>
                  <a:pt x="2973" y="1119"/>
                  <a:pt x="2973" y="1119"/>
                </a:cubicBezTo>
                <a:cubicBezTo>
                  <a:pt x="2972" y="1118"/>
                  <a:pt x="2972" y="1118"/>
                  <a:pt x="2972" y="1118"/>
                </a:cubicBezTo>
                <a:lnTo>
                  <a:pt x="2971" y="1117"/>
                </a:lnTo>
                <a:close/>
                <a:moveTo>
                  <a:pt x="2976" y="1116"/>
                </a:moveTo>
                <a:cubicBezTo>
                  <a:pt x="2976" y="1118"/>
                  <a:pt x="2976" y="1118"/>
                  <a:pt x="2976" y="1118"/>
                </a:cubicBezTo>
                <a:cubicBezTo>
                  <a:pt x="2977" y="1118"/>
                  <a:pt x="2977" y="1118"/>
                  <a:pt x="2977" y="1118"/>
                </a:cubicBezTo>
                <a:cubicBezTo>
                  <a:pt x="2977" y="1117"/>
                  <a:pt x="2977" y="1117"/>
                  <a:pt x="2977" y="1117"/>
                </a:cubicBezTo>
                <a:lnTo>
                  <a:pt x="2976" y="1116"/>
                </a:lnTo>
                <a:close/>
                <a:moveTo>
                  <a:pt x="2736" y="838"/>
                </a:moveTo>
                <a:cubicBezTo>
                  <a:pt x="2734" y="838"/>
                  <a:pt x="2734" y="838"/>
                  <a:pt x="2734" y="838"/>
                </a:cubicBezTo>
                <a:cubicBezTo>
                  <a:pt x="2733" y="836"/>
                  <a:pt x="2733" y="836"/>
                  <a:pt x="2733" y="836"/>
                </a:cubicBezTo>
                <a:cubicBezTo>
                  <a:pt x="2729" y="835"/>
                  <a:pt x="2729" y="835"/>
                  <a:pt x="2729" y="835"/>
                </a:cubicBezTo>
                <a:cubicBezTo>
                  <a:pt x="2726" y="836"/>
                  <a:pt x="2726" y="836"/>
                  <a:pt x="2726" y="836"/>
                </a:cubicBezTo>
                <a:cubicBezTo>
                  <a:pt x="2726" y="838"/>
                  <a:pt x="2726" y="838"/>
                  <a:pt x="2726" y="838"/>
                </a:cubicBezTo>
                <a:cubicBezTo>
                  <a:pt x="2724" y="842"/>
                  <a:pt x="2724" y="842"/>
                  <a:pt x="2724" y="842"/>
                </a:cubicBezTo>
                <a:cubicBezTo>
                  <a:pt x="2724" y="845"/>
                  <a:pt x="2724" y="845"/>
                  <a:pt x="2724" y="845"/>
                </a:cubicBezTo>
                <a:cubicBezTo>
                  <a:pt x="2724" y="849"/>
                  <a:pt x="2724" y="849"/>
                  <a:pt x="2724" y="849"/>
                </a:cubicBezTo>
                <a:cubicBezTo>
                  <a:pt x="2723" y="854"/>
                  <a:pt x="2723" y="854"/>
                  <a:pt x="2723" y="854"/>
                </a:cubicBezTo>
                <a:cubicBezTo>
                  <a:pt x="2722" y="856"/>
                  <a:pt x="2722" y="856"/>
                  <a:pt x="2722" y="856"/>
                </a:cubicBezTo>
                <a:cubicBezTo>
                  <a:pt x="2724" y="860"/>
                  <a:pt x="2724" y="860"/>
                  <a:pt x="2724" y="860"/>
                </a:cubicBezTo>
                <a:cubicBezTo>
                  <a:pt x="2724" y="861"/>
                  <a:pt x="2724" y="861"/>
                  <a:pt x="2724" y="861"/>
                </a:cubicBezTo>
                <a:cubicBezTo>
                  <a:pt x="2722" y="862"/>
                  <a:pt x="2722" y="862"/>
                  <a:pt x="2722" y="862"/>
                </a:cubicBezTo>
                <a:cubicBezTo>
                  <a:pt x="2720" y="862"/>
                  <a:pt x="2720" y="862"/>
                  <a:pt x="2720" y="862"/>
                </a:cubicBezTo>
                <a:cubicBezTo>
                  <a:pt x="2719" y="860"/>
                  <a:pt x="2719" y="860"/>
                  <a:pt x="2719" y="860"/>
                </a:cubicBezTo>
                <a:cubicBezTo>
                  <a:pt x="2719" y="862"/>
                  <a:pt x="2719" y="862"/>
                  <a:pt x="2719" y="862"/>
                </a:cubicBezTo>
                <a:cubicBezTo>
                  <a:pt x="2719" y="864"/>
                  <a:pt x="2719" y="864"/>
                  <a:pt x="2719" y="864"/>
                </a:cubicBezTo>
                <a:cubicBezTo>
                  <a:pt x="2720" y="865"/>
                  <a:pt x="2720" y="865"/>
                  <a:pt x="2720" y="865"/>
                </a:cubicBezTo>
                <a:cubicBezTo>
                  <a:pt x="2721" y="865"/>
                  <a:pt x="2721" y="865"/>
                  <a:pt x="2721" y="865"/>
                </a:cubicBezTo>
                <a:cubicBezTo>
                  <a:pt x="2720" y="867"/>
                  <a:pt x="2720" y="867"/>
                  <a:pt x="2720" y="867"/>
                </a:cubicBezTo>
                <a:cubicBezTo>
                  <a:pt x="2721" y="870"/>
                  <a:pt x="2721" y="870"/>
                  <a:pt x="2721" y="870"/>
                </a:cubicBezTo>
                <a:cubicBezTo>
                  <a:pt x="2722" y="872"/>
                  <a:pt x="2722" y="872"/>
                  <a:pt x="2722" y="872"/>
                </a:cubicBezTo>
                <a:cubicBezTo>
                  <a:pt x="2722" y="876"/>
                  <a:pt x="2722" y="876"/>
                  <a:pt x="2722" y="876"/>
                </a:cubicBezTo>
                <a:cubicBezTo>
                  <a:pt x="2723" y="877"/>
                  <a:pt x="2723" y="877"/>
                  <a:pt x="2723" y="877"/>
                </a:cubicBezTo>
                <a:cubicBezTo>
                  <a:pt x="2724" y="876"/>
                  <a:pt x="2724" y="876"/>
                  <a:pt x="2724" y="876"/>
                </a:cubicBezTo>
                <a:cubicBezTo>
                  <a:pt x="2725" y="876"/>
                  <a:pt x="2725" y="876"/>
                  <a:pt x="2725" y="876"/>
                </a:cubicBezTo>
                <a:cubicBezTo>
                  <a:pt x="2725" y="878"/>
                  <a:pt x="2725" y="878"/>
                  <a:pt x="2725" y="878"/>
                </a:cubicBezTo>
                <a:cubicBezTo>
                  <a:pt x="2727" y="881"/>
                  <a:pt x="2727" y="881"/>
                  <a:pt x="2727" y="881"/>
                </a:cubicBezTo>
                <a:cubicBezTo>
                  <a:pt x="2728" y="881"/>
                  <a:pt x="2728" y="881"/>
                  <a:pt x="2728" y="881"/>
                </a:cubicBezTo>
                <a:cubicBezTo>
                  <a:pt x="2729" y="880"/>
                  <a:pt x="2729" y="880"/>
                  <a:pt x="2729" y="880"/>
                </a:cubicBezTo>
                <a:cubicBezTo>
                  <a:pt x="2728" y="878"/>
                  <a:pt x="2728" y="878"/>
                  <a:pt x="2728" y="878"/>
                </a:cubicBezTo>
                <a:cubicBezTo>
                  <a:pt x="2728" y="877"/>
                  <a:pt x="2728" y="877"/>
                  <a:pt x="2728" y="877"/>
                </a:cubicBezTo>
                <a:cubicBezTo>
                  <a:pt x="2731" y="877"/>
                  <a:pt x="2731" y="877"/>
                  <a:pt x="2731" y="877"/>
                </a:cubicBezTo>
                <a:cubicBezTo>
                  <a:pt x="2732" y="879"/>
                  <a:pt x="2732" y="879"/>
                  <a:pt x="2732" y="879"/>
                </a:cubicBezTo>
                <a:cubicBezTo>
                  <a:pt x="2730" y="881"/>
                  <a:pt x="2730" y="881"/>
                  <a:pt x="2730" y="881"/>
                </a:cubicBezTo>
                <a:cubicBezTo>
                  <a:pt x="2729" y="883"/>
                  <a:pt x="2729" y="883"/>
                  <a:pt x="2729" y="883"/>
                </a:cubicBezTo>
                <a:cubicBezTo>
                  <a:pt x="2729" y="884"/>
                  <a:pt x="2729" y="884"/>
                  <a:pt x="2729" y="884"/>
                </a:cubicBezTo>
                <a:cubicBezTo>
                  <a:pt x="2729" y="886"/>
                  <a:pt x="2729" y="886"/>
                  <a:pt x="2729" y="886"/>
                </a:cubicBezTo>
                <a:cubicBezTo>
                  <a:pt x="2730" y="889"/>
                  <a:pt x="2730" y="889"/>
                  <a:pt x="2730" y="889"/>
                </a:cubicBezTo>
                <a:cubicBezTo>
                  <a:pt x="2731" y="887"/>
                  <a:pt x="2731" y="887"/>
                  <a:pt x="2731" y="887"/>
                </a:cubicBezTo>
                <a:cubicBezTo>
                  <a:pt x="2732" y="886"/>
                  <a:pt x="2732" y="886"/>
                  <a:pt x="2732" y="886"/>
                </a:cubicBezTo>
                <a:cubicBezTo>
                  <a:pt x="2733" y="888"/>
                  <a:pt x="2733" y="888"/>
                  <a:pt x="2733" y="888"/>
                </a:cubicBezTo>
                <a:cubicBezTo>
                  <a:pt x="2732" y="890"/>
                  <a:pt x="2732" y="890"/>
                  <a:pt x="2732" y="890"/>
                </a:cubicBezTo>
                <a:cubicBezTo>
                  <a:pt x="2734" y="889"/>
                  <a:pt x="2734" y="889"/>
                  <a:pt x="2734" y="889"/>
                </a:cubicBezTo>
                <a:cubicBezTo>
                  <a:pt x="2735" y="888"/>
                  <a:pt x="2735" y="888"/>
                  <a:pt x="2735" y="888"/>
                </a:cubicBezTo>
                <a:cubicBezTo>
                  <a:pt x="2737" y="890"/>
                  <a:pt x="2737" y="890"/>
                  <a:pt x="2737" y="890"/>
                </a:cubicBezTo>
                <a:cubicBezTo>
                  <a:pt x="2739" y="889"/>
                  <a:pt x="2739" y="889"/>
                  <a:pt x="2739" y="889"/>
                </a:cubicBezTo>
                <a:cubicBezTo>
                  <a:pt x="2739" y="888"/>
                  <a:pt x="2739" y="888"/>
                  <a:pt x="2739" y="888"/>
                </a:cubicBezTo>
                <a:cubicBezTo>
                  <a:pt x="2740" y="886"/>
                  <a:pt x="2740" y="886"/>
                  <a:pt x="2740" y="886"/>
                </a:cubicBezTo>
                <a:cubicBezTo>
                  <a:pt x="2742" y="886"/>
                  <a:pt x="2742" y="886"/>
                  <a:pt x="2742" y="886"/>
                </a:cubicBezTo>
                <a:cubicBezTo>
                  <a:pt x="2746" y="888"/>
                  <a:pt x="2746" y="888"/>
                  <a:pt x="2746" y="888"/>
                </a:cubicBezTo>
                <a:cubicBezTo>
                  <a:pt x="2747" y="889"/>
                  <a:pt x="2747" y="889"/>
                  <a:pt x="2747" y="889"/>
                </a:cubicBezTo>
                <a:cubicBezTo>
                  <a:pt x="2749" y="891"/>
                  <a:pt x="2749" y="891"/>
                  <a:pt x="2749" y="891"/>
                </a:cubicBezTo>
                <a:cubicBezTo>
                  <a:pt x="2751" y="894"/>
                  <a:pt x="2751" y="894"/>
                  <a:pt x="2751" y="894"/>
                </a:cubicBezTo>
                <a:cubicBezTo>
                  <a:pt x="2752" y="894"/>
                  <a:pt x="2752" y="894"/>
                  <a:pt x="2752" y="894"/>
                </a:cubicBezTo>
                <a:cubicBezTo>
                  <a:pt x="2751" y="891"/>
                  <a:pt x="2751" y="891"/>
                  <a:pt x="2751" y="891"/>
                </a:cubicBezTo>
                <a:cubicBezTo>
                  <a:pt x="2749" y="887"/>
                  <a:pt x="2749" y="887"/>
                  <a:pt x="2749" y="887"/>
                </a:cubicBezTo>
                <a:cubicBezTo>
                  <a:pt x="2749" y="886"/>
                  <a:pt x="2749" y="886"/>
                  <a:pt x="2749" y="886"/>
                </a:cubicBezTo>
                <a:cubicBezTo>
                  <a:pt x="2750" y="886"/>
                  <a:pt x="2750" y="886"/>
                  <a:pt x="2750" y="886"/>
                </a:cubicBezTo>
                <a:cubicBezTo>
                  <a:pt x="2752" y="888"/>
                  <a:pt x="2752" y="888"/>
                  <a:pt x="2752" y="888"/>
                </a:cubicBezTo>
                <a:cubicBezTo>
                  <a:pt x="2753" y="888"/>
                  <a:pt x="2753" y="888"/>
                  <a:pt x="2753" y="888"/>
                </a:cubicBezTo>
                <a:cubicBezTo>
                  <a:pt x="2754" y="891"/>
                  <a:pt x="2754" y="891"/>
                  <a:pt x="2754" y="891"/>
                </a:cubicBezTo>
                <a:cubicBezTo>
                  <a:pt x="2757" y="892"/>
                  <a:pt x="2757" y="892"/>
                  <a:pt x="2757" y="892"/>
                </a:cubicBezTo>
                <a:cubicBezTo>
                  <a:pt x="2758" y="894"/>
                  <a:pt x="2758" y="894"/>
                  <a:pt x="2758" y="894"/>
                </a:cubicBezTo>
                <a:cubicBezTo>
                  <a:pt x="2758" y="896"/>
                  <a:pt x="2758" y="896"/>
                  <a:pt x="2758" y="896"/>
                </a:cubicBezTo>
                <a:cubicBezTo>
                  <a:pt x="2760" y="896"/>
                  <a:pt x="2760" y="896"/>
                  <a:pt x="2760" y="896"/>
                </a:cubicBezTo>
                <a:cubicBezTo>
                  <a:pt x="2762" y="899"/>
                  <a:pt x="2762" y="899"/>
                  <a:pt x="2762" y="899"/>
                </a:cubicBezTo>
                <a:cubicBezTo>
                  <a:pt x="2764" y="898"/>
                  <a:pt x="2764" y="898"/>
                  <a:pt x="2764" y="898"/>
                </a:cubicBezTo>
                <a:cubicBezTo>
                  <a:pt x="2763" y="898"/>
                  <a:pt x="2763" y="898"/>
                  <a:pt x="2763" y="898"/>
                </a:cubicBezTo>
                <a:cubicBezTo>
                  <a:pt x="2765" y="898"/>
                  <a:pt x="2765" y="898"/>
                  <a:pt x="2765" y="898"/>
                </a:cubicBezTo>
                <a:cubicBezTo>
                  <a:pt x="2765" y="899"/>
                  <a:pt x="2765" y="899"/>
                  <a:pt x="2765" y="899"/>
                </a:cubicBezTo>
                <a:cubicBezTo>
                  <a:pt x="2763" y="900"/>
                  <a:pt x="2763" y="900"/>
                  <a:pt x="2763" y="900"/>
                </a:cubicBezTo>
                <a:cubicBezTo>
                  <a:pt x="2765" y="902"/>
                  <a:pt x="2765" y="902"/>
                  <a:pt x="2765" y="902"/>
                </a:cubicBezTo>
                <a:cubicBezTo>
                  <a:pt x="2767" y="903"/>
                  <a:pt x="2767" y="903"/>
                  <a:pt x="2767" y="903"/>
                </a:cubicBezTo>
                <a:cubicBezTo>
                  <a:pt x="2768" y="900"/>
                  <a:pt x="2768" y="900"/>
                  <a:pt x="2768" y="900"/>
                </a:cubicBezTo>
                <a:cubicBezTo>
                  <a:pt x="2767" y="898"/>
                  <a:pt x="2767" y="898"/>
                  <a:pt x="2767" y="898"/>
                </a:cubicBezTo>
                <a:cubicBezTo>
                  <a:pt x="2768" y="898"/>
                  <a:pt x="2768" y="898"/>
                  <a:pt x="2768" y="898"/>
                </a:cubicBezTo>
                <a:cubicBezTo>
                  <a:pt x="2767" y="896"/>
                  <a:pt x="2767" y="896"/>
                  <a:pt x="2767" y="896"/>
                </a:cubicBezTo>
                <a:cubicBezTo>
                  <a:pt x="2766" y="897"/>
                  <a:pt x="2766" y="897"/>
                  <a:pt x="2766" y="897"/>
                </a:cubicBezTo>
                <a:cubicBezTo>
                  <a:pt x="2764" y="896"/>
                  <a:pt x="2764" y="896"/>
                  <a:pt x="2764" y="896"/>
                </a:cubicBezTo>
                <a:cubicBezTo>
                  <a:pt x="2762" y="896"/>
                  <a:pt x="2762" y="896"/>
                  <a:pt x="2762" y="896"/>
                </a:cubicBezTo>
                <a:cubicBezTo>
                  <a:pt x="2762" y="894"/>
                  <a:pt x="2762" y="894"/>
                  <a:pt x="2762" y="894"/>
                </a:cubicBezTo>
                <a:cubicBezTo>
                  <a:pt x="2761" y="891"/>
                  <a:pt x="2761" y="891"/>
                  <a:pt x="2761" y="891"/>
                </a:cubicBezTo>
                <a:cubicBezTo>
                  <a:pt x="2761" y="889"/>
                  <a:pt x="2761" y="889"/>
                  <a:pt x="2761" y="889"/>
                </a:cubicBezTo>
                <a:cubicBezTo>
                  <a:pt x="2762" y="888"/>
                  <a:pt x="2762" y="888"/>
                  <a:pt x="2762" y="888"/>
                </a:cubicBezTo>
                <a:cubicBezTo>
                  <a:pt x="2763" y="889"/>
                  <a:pt x="2763" y="889"/>
                  <a:pt x="2763" y="889"/>
                </a:cubicBezTo>
                <a:cubicBezTo>
                  <a:pt x="2764" y="889"/>
                  <a:pt x="2764" y="889"/>
                  <a:pt x="2764" y="889"/>
                </a:cubicBezTo>
                <a:cubicBezTo>
                  <a:pt x="2764" y="888"/>
                  <a:pt x="2764" y="888"/>
                  <a:pt x="2764" y="888"/>
                </a:cubicBezTo>
                <a:cubicBezTo>
                  <a:pt x="2762" y="887"/>
                  <a:pt x="2762" y="887"/>
                  <a:pt x="2762" y="887"/>
                </a:cubicBezTo>
                <a:cubicBezTo>
                  <a:pt x="2759" y="887"/>
                  <a:pt x="2759" y="887"/>
                  <a:pt x="2759" y="887"/>
                </a:cubicBezTo>
                <a:cubicBezTo>
                  <a:pt x="2758" y="885"/>
                  <a:pt x="2758" y="885"/>
                  <a:pt x="2758" y="885"/>
                </a:cubicBezTo>
                <a:cubicBezTo>
                  <a:pt x="2757" y="885"/>
                  <a:pt x="2757" y="885"/>
                  <a:pt x="2757" y="885"/>
                </a:cubicBezTo>
                <a:cubicBezTo>
                  <a:pt x="2757" y="887"/>
                  <a:pt x="2757" y="887"/>
                  <a:pt x="2757" y="887"/>
                </a:cubicBezTo>
                <a:cubicBezTo>
                  <a:pt x="2756" y="888"/>
                  <a:pt x="2756" y="888"/>
                  <a:pt x="2756" y="888"/>
                </a:cubicBezTo>
                <a:cubicBezTo>
                  <a:pt x="2755" y="887"/>
                  <a:pt x="2755" y="887"/>
                  <a:pt x="2755" y="887"/>
                </a:cubicBezTo>
                <a:cubicBezTo>
                  <a:pt x="2755" y="885"/>
                  <a:pt x="2755" y="885"/>
                  <a:pt x="2755" y="885"/>
                </a:cubicBezTo>
                <a:cubicBezTo>
                  <a:pt x="2754" y="883"/>
                  <a:pt x="2754" y="883"/>
                  <a:pt x="2754" y="883"/>
                </a:cubicBezTo>
                <a:cubicBezTo>
                  <a:pt x="2751" y="881"/>
                  <a:pt x="2751" y="881"/>
                  <a:pt x="2751" y="881"/>
                </a:cubicBezTo>
                <a:cubicBezTo>
                  <a:pt x="2749" y="881"/>
                  <a:pt x="2749" y="881"/>
                  <a:pt x="2749" y="881"/>
                </a:cubicBezTo>
                <a:cubicBezTo>
                  <a:pt x="2746" y="883"/>
                  <a:pt x="2746" y="883"/>
                  <a:pt x="2746" y="883"/>
                </a:cubicBezTo>
                <a:cubicBezTo>
                  <a:pt x="2746" y="885"/>
                  <a:pt x="2746" y="885"/>
                  <a:pt x="2746" y="885"/>
                </a:cubicBezTo>
                <a:cubicBezTo>
                  <a:pt x="2744" y="885"/>
                  <a:pt x="2744" y="885"/>
                  <a:pt x="2744" y="885"/>
                </a:cubicBezTo>
                <a:cubicBezTo>
                  <a:pt x="2742" y="884"/>
                  <a:pt x="2742" y="884"/>
                  <a:pt x="2742" y="884"/>
                </a:cubicBezTo>
                <a:cubicBezTo>
                  <a:pt x="2741" y="883"/>
                  <a:pt x="2741" y="883"/>
                  <a:pt x="2741" y="883"/>
                </a:cubicBezTo>
                <a:cubicBezTo>
                  <a:pt x="2739" y="881"/>
                  <a:pt x="2739" y="881"/>
                  <a:pt x="2739" y="881"/>
                </a:cubicBezTo>
                <a:cubicBezTo>
                  <a:pt x="2739" y="879"/>
                  <a:pt x="2739" y="879"/>
                  <a:pt x="2739" y="879"/>
                </a:cubicBezTo>
                <a:cubicBezTo>
                  <a:pt x="2740" y="878"/>
                  <a:pt x="2740" y="878"/>
                  <a:pt x="2740" y="878"/>
                </a:cubicBezTo>
                <a:cubicBezTo>
                  <a:pt x="2739" y="876"/>
                  <a:pt x="2739" y="876"/>
                  <a:pt x="2739" y="876"/>
                </a:cubicBezTo>
                <a:cubicBezTo>
                  <a:pt x="2738" y="874"/>
                  <a:pt x="2738" y="874"/>
                  <a:pt x="2738" y="874"/>
                </a:cubicBezTo>
                <a:cubicBezTo>
                  <a:pt x="2737" y="873"/>
                  <a:pt x="2737" y="873"/>
                  <a:pt x="2737" y="873"/>
                </a:cubicBezTo>
                <a:cubicBezTo>
                  <a:pt x="2737" y="870"/>
                  <a:pt x="2737" y="870"/>
                  <a:pt x="2737" y="870"/>
                </a:cubicBezTo>
                <a:cubicBezTo>
                  <a:pt x="2738" y="869"/>
                  <a:pt x="2738" y="869"/>
                  <a:pt x="2738" y="869"/>
                </a:cubicBezTo>
                <a:cubicBezTo>
                  <a:pt x="2738" y="867"/>
                  <a:pt x="2738" y="867"/>
                  <a:pt x="2738" y="867"/>
                </a:cubicBezTo>
                <a:cubicBezTo>
                  <a:pt x="2739" y="865"/>
                  <a:pt x="2739" y="865"/>
                  <a:pt x="2739" y="865"/>
                </a:cubicBezTo>
                <a:cubicBezTo>
                  <a:pt x="2742" y="862"/>
                  <a:pt x="2742" y="862"/>
                  <a:pt x="2742" y="862"/>
                </a:cubicBezTo>
                <a:cubicBezTo>
                  <a:pt x="2743" y="861"/>
                  <a:pt x="2743" y="861"/>
                  <a:pt x="2743" y="861"/>
                </a:cubicBezTo>
                <a:cubicBezTo>
                  <a:pt x="2742" y="863"/>
                  <a:pt x="2742" y="863"/>
                  <a:pt x="2742" y="863"/>
                </a:cubicBezTo>
                <a:cubicBezTo>
                  <a:pt x="2743" y="864"/>
                  <a:pt x="2743" y="864"/>
                  <a:pt x="2743" y="864"/>
                </a:cubicBezTo>
                <a:cubicBezTo>
                  <a:pt x="2744" y="861"/>
                  <a:pt x="2744" y="861"/>
                  <a:pt x="2744" y="861"/>
                </a:cubicBezTo>
                <a:cubicBezTo>
                  <a:pt x="2744" y="859"/>
                  <a:pt x="2744" y="859"/>
                  <a:pt x="2744" y="859"/>
                </a:cubicBezTo>
                <a:cubicBezTo>
                  <a:pt x="2745" y="856"/>
                  <a:pt x="2745" y="856"/>
                  <a:pt x="2745" y="856"/>
                </a:cubicBezTo>
                <a:cubicBezTo>
                  <a:pt x="2746" y="851"/>
                  <a:pt x="2746" y="851"/>
                  <a:pt x="2746" y="851"/>
                </a:cubicBezTo>
                <a:cubicBezTo>
                  <a:pt x="2745" y="850"/>
                  <a:pt x="2745" y="850"/>
                  <a:pt x="2745" y="850"/>
                </a:cubicBezTo>
                <a:cubicBezTo>
                  <a:pt x="2744" y="847"/>
                  <a:pt x="2744" y="847"/>
                  <a:pt x="2744" y="847"/>
                </a:cubicBezTo>
                <a:cubicBezTo>
                  <a:pt x="2743" y="847"/>
                  <a:pt x="2743" y="847"/>
                  <a:pt x="2743" y="847"/>
                </a:cubicBezTo>
                <a:cubicBezTo>
                  <a:pt x="2741" y="844"/>
                  <a:pt x="2741" y="844"/>
                  <a:pt x="2741" y="844"/>
                </a:cubicBezTo>
                <a:cubicBezTo>
                  <a:pt x="2742" y="840"/>
                  <a:pt x="2742" y="840"/>
                  <a:pt x="2742" y="840"/>
                </a:cubicBezTo>
                <a:cubicBezTo>
                  <a:pt x="2743" y="838"/>
                  <a:pt x="2743" y="838"/>
                  <a:pt x="2743" y="838"/>
                </a:cubicBezTo>
                <a:cubicBezTo>
                  <a:pt x="2743" y="837"/>
                  <a:pt x="2743" y="837"/>
                  <a:pt x="2743" y="837"/>
                </a:cubicBezTo>
                <a:cubicBezTo>
                  <a:pt x="2742" y="835"/>
                  <a:pt x="2742" y="835"/>
                  <a:pt x="2742" y="835"/>
                </a:cubicBezTo>
                <a:cubicBezTo>
                  <a:pt x="2741" y="835"/>
                  <a:pt x="2741" y="835"/>
                  <a:pt x="2741" y="835"/>
                </a:cubicBezTo>
                <a:cubicBezTo>
                  <a:pt x="2741" y="836"/>
                  <a:pt x="2741" y="836"/>
                  <a:pt x="2741" y="836"/>
                </a:cubicBezTo>
                <a:cubicBezTo>
                  <a:pt x="2739" y="837"/>
                  <a:pt x="2739" y="837"/>
                  <a:pt x="2739" y="837"/>
                </a:cubicBezTo>
                <a:cubicBezTo>
                  <a:pt x="2736" y="837"/>
                  <a:pt x="2736" y="837"/>
                  <a:pt x="2736" y="837"/>
                </a:cubicBezTo>
                <a:lnTo>
                  <a:pt x="2736" y="838"/>
                </a:lnTo>
                <a:close/>
                <a:moveTo>
                  <a:pt x="2969" y="1129"/>
                </a:moveTo>
                <a:cubicBezTo>
                  <a:pt x="2967" y="1127"/>
                  <a:pt x="2967" y="1127"/>
                  <a:pt x="2967" y="1127"/>
                </a:cubicBezTo>
                <a:cubicBezTo>
                  <a:pt x="2967" y="1127"/>
                  <a:pt x="2964" y="1126"/>
                  <a:pt x="2964" y="1126"/>
                </a:cubicBezTo>
                <a:lnTo>
                  <a:pt x="2969" y="1129"/>
                </a:lnTo>
                <a:close/>
                <a:moveTo>
                  <a:pt x="2982" y="1117"/>
                </a:moveTo>
                <a:cubicBezTo>
                  <a:pt x="2983" y="1118"/>
                  <a:pt x="2983" y="1118"/>
                  <a:pt x="2983" y="1118"/>
                </a:cubicBezTo>
                <a:cubicBezTo>
                  <a:pt x="2983" y="1118"/>
                  <a:pt x="2983" y="1117"/>
                  <a:pt x="2983" y="1117"/>
                </a:cubicBezTo>
                <a:lnTo>
                  <a:pt x="2982" y="1117"/>
                </a:lnTo>
                <a:close/>
                <a:moveTo>
                  <a:pt x="2744" y="884"/>
                </a:moveTo>
                <a:cubicBezTo>
                  <a:pt x="2745" y="885"/>
                  <a:pt x="2745" y="885"/>
                  <a:pt x="2745" y="885"/>
                </a:cubicBezTo>
                <a:cubicBezTo>
                  <a:pt x="2745" y="883"/>
                  <a:pt x="2745" y="883"/>
                  <a:pt x="2745" y="883"/>
                </a:cubicBezTo>
                <a:cubicBezTo>
                  <a:pt x="2743" y="882"/>
                  <a:pt x="2743" y="882"/>
                  <a:pt x="2743" y="882"/>
                </a:cubicBezTo>
                <a:lnTo>
                  <a:pt x="2744" y="884"/>
                </a:lnTo>
                <a:close/>
                <a:moveTo>
                  <a:pt x="2463" y="960"/>
                </a:moveTo>
                <a:cubicBezTo>
                  <a:pt x="2462" y="959"/>
                  <a:pt x="2462" y="959"/>
                  <a:pt x="2462" y="959"/>
                </a:cubicBezTo>
                <a:cubicBezTo>
                  <a:pt x="2461" y="960"/>
                  <a:pt x="2461" y="960"/>
                  <a:pt x="2461" y="960"/>
                </a:cubicBezTo>
                <a:cubicBezTo>
                  <a:pt x="2461" y="962"/>
                  <a:pt x="2461" y="962"/>
                  <a:pt x="2461" y="962"/>
                </a:cubicBezTo>
                <a:cubicBezTo>
                  <a:pt x="2461" y="962"/>
                  <a:pt x="2462" y="963"/>
                  <a:pt x="2462" y="963"/>
                </a:cubicBezTo>
                <a:cubicBezTo>
                  <a:pt x="2462" y="963"/>
                  <a:pt x="2462" y="965"/>
                  <a:pt x="2462" y="965"/>
                </a:cubicBezTo>
                <a:cubicBezTo>
                  <a:pt x="2464" y="964"/>
                  <a:pt x="2464" y="964"/>
                  <a:pt x="2464" y="964"/>
                </a:cubicBezTo>
                <a:cubicBezTo>
                  <a:pt x="2463" y="962"/>
                  <a:pt x="2463" y="962"/>
                  <a:pt x="2463" y="962"/>
                </a:cubicBezTo>
                <a:lnTo>
                  <a:pt x="2463" y="960"/>
                </a:lnTo>
                <a:close/>
                <a:moveTo>
                  <a:pt x="2501" y="1021"/>
                </a:moveTo>
                <a:cubicBezTo>
                  <a:pt x="2500" y="1021"/>
                  <a:pt x="2500" y="1021"/>
                  <a:pt x="2500" y="1021"/>
                </a:cubicBezTo>
                <a:cubicBezTo>
                  <a:pt x="2499" y="1022"/>
                  <a:pt x="2499" y="1022"/>
                  <a:pt x="2499" y="1022"/>
                </a:cubicBezTo>
                <a:cubicBezTo>
                  <a:pt x="2497" y="1022"/>
                  <a:pt x="2497" y="1022"/>
                  <a:pt x="2497" y="1022"/>
                </a:cubicBezTo>
                <a:cubicBezTo>
                  <a:pt x="2499" y="1024"/>
                  <a:pt x="2499" y="1024"/>
                  <a:pt x="2499" y="1024"/>
                </a:cubicBezTo>
                <a:cubicBezTo>
                  <a:pt x="2500" y="1027"/>
                  <a:pt x="2500" y="1027"/>
                  <a:pt x="2500" y="1027"/>
                </a:cubicBezTo>
                <a:cubicBezTo>
                  <a:pt x="2501" y="1027"/>
                  <a:pt x="2501" y="1027"/>
                  <a:pt x="2501" y="1027"/>
                </a:cubicBezTo>
                <a:cubicBezTo>
                  <a:pt x="2503" y="1031"/>
                  <a:pt x="2503" y="1031"/>
                  <a:pt x="2503" y="1031"/>
                </a:cubicBezTo>
                <a:cubicBezTo>
                  <a:pt x="2504" y="1030"/>
                  <a:pt x="2504" y="1030"/>
                  <a:pt x="2504" y="1030"/>
                </a:cubicBezTo>
                <a:cubicBezTo>
                  <a:pt x="2504" y="1028"/>
                  <a:pt x="2504" y="1028"/>
                  <a:pt x="2504" y="1028"/>
                </a:cubicBezTo>
                <a:cubicBezTo>
                  <a:pt x="2505" y="1026"/>
                  <a:pt x="2505" y="1026"/>
                  <a:pt x="2505" y="1026"/>
                </a:cubicBezTo>
                <a:cubicBezTo>
                  <a:pt x="2503" y="1024"/>
                  <a:pt x="2503" y="1024"/>
                  <a:pt x="2503" y="1024"/>
                </a:cubicBezTo>
                <a:lnTo>
                  <a:pt x="2501" y="1021"/>
                </a:lnTo>
                <a:close/>
                <a:moveTo>
                  <a:pt x="2512" y="1042"/>
                </a:moveTo>
                <a:cubicBezTo>
                  <a:pt x="2510" y="1041"/>
                  <a:pt x="2510" y="1041"/>
                  <a:pt x="2510" y="1041"/>
                </a:cubicBezTo>
                <a:cubicBezTo>
                  <a:pt x="2509" y="1043"/>
                  <a:pt x="2509" y="1043"/>
                  <a:pt x="2509" y="1043"/>
                </a:cubicBezTo>
                <a:cubicBezTo>
                  <a:pt x="2510" y="1045"/>
                  <a:pt x="2510" y="1045"/>
                  <a:pt x="2510" y="1045"/>
                </a:cubicBezTo>
                <a:cubicBezTo>
                  <a:pt x="2512" y="1043"/>
                  <a:pt x="2512" y="1043"/>
                  <a:pt x="2512" y="1043"/>
                </a:cubicBezTo>
                <a:lnTo>
                  <a:pt x="2512" y="1042"/>
                </a:lnTo>
                <a:close/>
                <a:moveTo>
                  <a:pt x="2498" y="1014"/>
                </a:moveTo>
                <a:cubicBezTo>
                  <a:pt x="2497" y="1014"/>
                  <a:pt x="2497" y="1014"/>
                  <a:pt x="2497" y="1014"/>
                </a:cubicBezTo>
                <a:cubicBezTo>
                  <a:pt x="2499" y="1015"/>
                  <a:pt x="2499" y="1015"/>
                  <a:pt x="2499" y="1015"/>
                </a:cubicBezTo>
                <a:lnTo>
                  <a:pt x="2498" y="1014"/>
                </a:lnTo>
                <a:close/>
                <a:moveTo>
                  <a:pt x="2483" y="1006"/>
                </a:moveTo>
                <a:cubicBezTo>
                  <a:pt x="2482" y="1006"/>
                  <a:pt x="2482" y="1006"/>
                  <a:pt x="2482" y="1006"/>
                </a:cubicBezTo>
                <a:cubicBezTo>
                  <a:pt x="2482" y="1008"/>
                  <a:pt x="2482" y="1008"/>
                  <a:pt x="2482" y="1008"/>
                </a:cubicBezTo>
                <a:cubicBezTo>
                  <a:pt x="2484" y="1009"/>
                  <a:pt x="2484" y="1009"/>
                  <a:pt x="2484" y="1009"/>
                </a:cubicBezTo>
                <a:cubicBezTo>
                  <a:pt x="2486" y="1009"/>
                  <a:pt x="2486" y="1009"/>
                  <a:pt x="2486" y="1009"/>
                </a:cubicBezTo>
                <a:cubicBezTo>
                  <a:pt x="2485" y="1007"/>
                  <a:pt x="2485" y="1007"/>
                  <a:pt x="2485" y="1007"/>
                </a:cubicBezTo>
                <a:lnTo>
                  <a:pt x="2483" y="1006"/>
                </a:lnTo>
                <a:close/>
                <a:moveTo>
                  <a:pt x="2456" y="952"/>
                </a:moveTo>
                <a:cubicBezTo>
                  <a:pt x="2457" y="953"/>
                  <a:pt x="2457" y="953"/>
                  <a:pt x="2457" y="953"/>
                </a:cubicBezTo>
                <a:cubicBezTo>
                  <a:pt x="2458" y="954"/>
                  <a:pt x="2458" y="954"/>
                  <a:pt x="2458" y="954"/>
                </a:cubicBezTo>
                <a:cubicBezTo>
                  <a:pt x="2459" y="953"/>
                  <a:pt x="2459" y="953"/>
                  <a:pt x="2459" y="953"/>
                </a:cubicBezTo>
                <a:cubicBezTo>
                  <a:pt x="2458" y="951"/>
                  <a:pt x="2458" y="951"/>
                  <a:pt x="2458" y="951"/>
                </a:cubicBezTo>
                <a:lnTo>
                  <a:pt x="2456" y="952"/>
                </a:lnTo>
                <a:close/>
                <a:moveTo>
                  <a:pt x="2454" y="947"/>
                </a:moveTo>
                <a:cubicBezTo>
                  <a:pt x="2454" y="947"/>
                  <a:pt x="2454" y="948"/>
                  <a:pt x="2454" y="948"/>
                </a:cubicBezTo>
                <a:cubicBezTo>
                  <a:pt x="2456" y="950"/>
                  <a:pt x="2456" y="950"/>
                  <a:pt x="2456" y="950"/>
                </a:cubicBezTo>
                <a:cubicBezTo>
                  <a:pt x="2455" y="947"/>
                  <a:pt x="2455" y="947"/>
                  <a:pt x="2455" y="947"/>
                </a:cubicBezTo>
                <a:lnTo>
                  <a:pt x="2454" y="947"/>
                </a:lnTo>
                <a:close/>
                <a:moveTo>
                  <a:pt x="2460" y="949"/>
                </a:moveTo>
                <a:cubicBezTo>
                  <a:pt x="2459" y="948"/>
                  <a:pt x="2459" y="948"/>
                  <a:pt x="2459" y="948"/>
                </a:cubicBezTo>
                <a:cubicBezTo>
                  <a:pt x="2458" y="950"/>
                  <a:pt x="2458" y="950"/>
                  <a:pt x="2458" y="950"/>
                </a:cubicBezTo>
                <a:cubicBezTo>
                  <a:pt x="2459" y="951"/>
                  <a:pt x="2459" y="951"/>
                  <a:pt x="2459" y="951"/>
                </a:cubicBezTo>
                <a:cubicBezTo>
                  <a:pt x="2460" y="950"/>
                  <a:pt x="2460" y="950"/>
                  <a:pt x="2460" y="950"/>
                </a:cubicBezTo>
                <a:lnTo>
                  <a:pt x="2460" y="949"/>
                </a:lnTo>
                <a:close/>
                <a:moveTo>
                  <a:pt x="2461" y="956"/>
                </a:moveTo>
                <a:cubicBezTo>
                  <a:pt x="2460" y="958"/>
                  <a:pt x="2460" y="958"/>
                  <a:pt x="2460" y="958"/>
                </a:cubicBezTo>
                <a:cubicBezTo>
                  <a:pt x="2460" y="958"/>
                  <a:pt x="2460" y="958"/>
                  <a:pt x="2460" y="958"/>
                </a:cubicBezTo>
                <a:cubicBezTo>
                  <a:pt x="2462" y="957"/>
                  <a:pt x="2462" y="957"/>
                  <a:pt x="2462" y="957"/>
                </a:cubicBezTo>
                <a:lnTo>
                  <a:pt x="2461" y="956"/>
                </a:lnTo>
                <a:close/>
                <a:moveTo>
                  <a:pt x="2549" y="1091"/>
                </a:moveTo>
                <a:cubicBezTo>
                  <a:pt x="2548" y="1092"/>
                  <a:pt x="2548" y="1092"/>
                  <a:pt x="2548" y="1092"/>
                </a:cubicBezTo>
                <a:cubicBezTo>
                  <a:pt x="2550" y="1094"/>
                  <a:pt x="2550" y="1094"/>
                  <a:pt x="2550" y="1094"/>
                </a:cubicBezTo>
                <a:cubicBezTo>
                  <a:pt x="2550" y="1092"/>
                  <a:pt x="2550" y="1092"/>
                  <a:pt x="2550" y="1092"/>
                </a:cubicBezTo>
                <a:lnTo>
                  <a:pt x="2549" y="1091"/>
                </a:lnTo>
                <a:close/>
                <a:moveTo>
                  <a:pt x="2531" y="1068"/>
                </a:moveTo>
                <a:cubicBezTo>
                  <a:pt x="2529" y="1066"/>
                  <a:pt x="2529" y="1066"/>
                  <a:pt x="2529" y="1066"/>
                </a:cubicBezTo>
                <a:cubicBezTo>
                  <a:pt x="2528" y="1068"/>
                  <a:pt x="2528" y="1068"/>
                  <a:pt x="2528" y="1068"/>
                </a:cubicBezTo>
                <a:cubicBezTo>
                  <a:pt x="2531" y="1072"/>
                  <a:pt x="2531" y="1072"/>
                  <a:pt x="2531" y="1072"/>
                </a:cubicBezTo>
                <a:cubicBezTo>
                  <a:pt x="2531" y="1070"/>
                  <a:pt x="2531" y="1070"/>
                  <a:pt x="2531" y="1070"/>
                </a:cubicBezTo>
                <a:lnTo>
                  <a:pt x="2531" y="1068"/>
                </a:lnTo>
                <a:close/>
                <a:moveTo>
                  <a:pt x="2515" y="1036"/>
                </a:moveTo>
                <a:cubicBezTo>
                  <a:pt x="2515" y="1035"/>
                  <a:pt x="2515" y="1035"/>
                  <a:pt x="2515" y="1035"/>
                </a:cubicBezTo>
                <a:cubicBezTo>
                  <a:pt x="2512" y="1034"/>
                  <a:pt x="2512" y="1034"/>
                  <a:pt x="2512" y="1034"/>
                </a:cubicBezTo>
                <a:cubicBezTo>
                  <a:pt x="2511" y="1036"/>
                  <a:pt x="2511" y="1036"/>
                  <a:pt x="2511" y="1036"/>
                </a:cubicBezTo>
                <a:cubicBezTo>
                  <a:pt x="2514" y="1036"/>
                  <a:pt x="2514" y="1036"/>
                  <a:pt x="2514" y="1036"/>
                </a:cubicBezTo>
                <a:lnTo>
                  <a:pt x="2515" y="1036"/>
                </a:lnTo>
                <a:close/>
                <a:moveTo>
                  <a:pt x="2581" y="1093"/>
                </a:moveTo>
                <a:cubicBezTo>
                  <a:pt x="2583" y="1096"/>
                  <a:pt x="2583" y="1096"/>
                  <a:pt x="2583" y="1096"/>
                </a:cubicBezTo>
                <a:cubicBezTo>
                  <a:pt x="2584" y="1097"/>
                  <a:pt x="2584" y="1097"/>
                  <a:pt x="2584" y="1097"/>
                </a:cubicBezTo>
                <a:cubicBezTo>
                  <a:pt x="2585" y="1095"/>
                  <a:pt x="2585" y="1095"/>
                  <a:pt x="2585" y="1095"/>
                </a:cubicBezTo>
                <a:cubicBezTo>
                  <a:pt x="2585" y="1091"/>
                  <a:pt x="2585" y="1091"/>
                  <a:pt x="2585" y="1091"/>
                </a:cubicBezTo>
                <a:cubicBezTo>
                  <a:pt x="2586" y="1085"/>
                  <a:pt x="2586" y="1085"/>
                  <a:pt x="2586" y="1085"/>
                </a:cubicBezTo>
                <a:cubicBezTo>
                  <a:pt x="2585" y="1082"/>
                  <a:pt x="2585" y="1082"/>
                  <a:pt x="2585" y="1082"/>
                </a:cubicBezTo>
                <a:cubicBezTo>
                  <a:pt x="2587" y="1078"/>
                  <a:pt x="2587" y="1078"/>
                  <a:pt x="2587" y="1078"/>
                </a:cubicBezTo>
                <a:cubicBezTo>
                  <a:pt x="2586" y="1076"/>
                  <a:pt x="2586" y="1076"/>
                  <a:pt x="2586" y="1076"/>
                </a:cubicBezTo>
                <a:cubicBezTo>
                  <a:pt x="2586" y="1073"/>
                  <a:pt x="2586" y="1073"/>
                  <a:pt x="2586" y="1073"/>
                </a:cubicBezTo>
                <a:cubicBezTo>
                  <a:pt x="2588" y="1072"/>
                  <a:pt x="2588" y="1072"/>
                  <a:pt x="2588" y="1072"/>
                </a:cubicBezTo>
                <a:cubicBezTo>
                  <a:pt x="2589" y="1071"/>
                  <a:pt x="2589" y="1071"/>
                  <a:pt x="2589" y="1071"/>
                </a:cubicBezTo>
                <a:cubicBezTo>
                  <a:pt x="2588" y="1069"/>
                  <a:pt x="2588" y="1069"/>
                  <a:pt x="2588" y="1069"/>
                </a:cubicBezTo>
                <a:cubicBezTo>
                  <a:pt x="2587" y="1068"/>
                  <a:pt x="2587" y="1068"/>
                  <a:pt x="2587" y="1068"/>
                </a:cubicBezTo>
                <a:cubicBezTo>
                  <a:pt x="2585" y="1067"/>
                  <a:pt x="2585" y="1067"/>
                  <a:pt x="2585" y="1067"/>
                </a:cubicBezTo>
                <a:cubicBezTo>
                  <a:pt x="2584" y="1064"/>
                  <a:pt x="2584" y="1064"/>
                  <a:pt x="2584" y="1064"/>
                </a:cubicBezTo>
                <a:cubicBezTo>
                  <a:pt x="2583" y="1064"/>
                  <a:pt x="2583" y="1064"/>
                  <a:pt x="2583" y="1064"/>
                </a:cubicBezTo>
                <a:cubicBezTo>
                  <a:pt x="2582" y="1062"/>
                  <a:pt x="2582" y="1062"/>
                  <a:pt x="2582" y="1062"/>
                </a:cubicBezTo>
                <a:cubicBezTo>
                  <a:pt x="2581" y="1061"/>
                  <a:pt x="2581" y="1061"/>
                  <a:pt x="2581" y="1061"/>
                </a:cubicBezTo>
                <a:cubicBezTo>
                  <a:pt x="2577" y="1062"/>
                  <a:pt x="2577" y="1062"/>
                  <a:pt x="2577" y="1062"/>
                </a:cubicBezTo>
                <a:cubicBezTo>
                  <a:pt x="2576" y="1061"/>
                  <a:pt x="2576" y="1061"/>
                  <a:pt x="2576" y="1061"/>
                </a:cubicBezTo>
                <a:cubicBezTo>
                  <a:pt x="2575" y="1058"/>
                  <a:pt x="2575" y="1058"/>
                  <a:pt x="2575" y="1058"/>
                </a:cubicBezTo>
                <a:cubicBezTo>
                  <a:pt x="2574" y="1056"/>
                  <a:pt x="2574" y="1056"/>
                  <a:pt x="2574" y="1056"/>
                </a:cubicBezTo>
                <a:cubicBezTo>
                  <a:pt x="2572" y="1057"/>
                  <a:pt x="2572" y="1057"/>
                  <a:pt x="2572" y="1057"/>
                </a:cubicBezTo>
                <a:cubicBezTo>
                  <a:pt x="2573" y="1055"/>
                  <a:pt x="2573" y="1055"/>
                  <a:pt x="2573" y="1055"/>
                </a:cubicBezTo>
                <a:cubicBezTo>
                  <a:pt x="2573" y="1053"/>
                  <a:pt x="2573" y="1053"/>
                  <a:pt x="2573" y="1053"/>
                </a:cubicBezTo>
                <a:cubicBezTo>
                  <a:pt x="2572" y="1048"/>
                  <a:pt x="2572" y="1048"/>
                  <a:pt x="2572" y="1048"/>
                </a:cubicBezTo>
                <a:cubicBezTo>
                  <a:pt x="2570" y="1049"/>
                  <a:pt x="2570" y="1049"/>
                  <a:pt x="2570" y="1049"/>
                </a:cubicBezTo>
                <a:cubicBezTo>
                  <a:pt x="2569" y="1048"/>
                  <a:pt x="2569" y="1048"/>
                  <a:pt x="2569" y="1048"/>
                </a:cubicBezTo>
                <a:cubicBezTo>
                  <a:pt x="2565" y="1048"/>
                  <a:pt x="2565" y="1048"/>
                  <a:pt x="2565" y="1048"/>
                </a:cubicBezTo>
                <a:cubicBezTo>
                  <a:pt x="2562" y="1046"/>
                  <a:pt x="2562" y="1046"/>
                  <a:pt x="2562" y="1046"/>
                </a:cubicBezTo>
                <a:cubicBezTo>
                  <a:pt x="2562" y="1044"/>
                  <a:pt x="2562" y="1044"/>
                  <a:pt x="2562" y="1044"/>
                </a:cubicBezTo>
                <a:cubicBezTo>
                  <a:pt x="2564" y="1043"/>
                  <a:pt x="2564" y="1043"/>
                  <a:pt x="2564" y="1043"/>
                </a:cubicBezTo>
                <a:cubicBezTo>
                  <a:pt x="2566" y="1042"/>
                  <a:pt x="2566" y="1042"/>
                  <a:pt x="2566" y="1042"/>
                </a:cubicBezTo>
                <a:cubicBezTo>
                  <a:pt x="2564" y="1041"/>
                  <a:pt x="2564" y="1041"/>
                  <a:pt x="2564" y="1041"/>
                </a:cubicBezTo>
                <a:cubicBezTo>
                  <a:pt x="2562" y="1041"/>
                  <a:pt x="2562" y="1041"/>
                  <a:pt x="2562" y="1041"/>
                </a:cubicBezTo>
                <a:cubicBezTo>
                  <a:pt x="2561" y="1041"/>
                  <a:pt x="2561" y="1041"/>
                  <a:pt x="2561" y="1041"/>
                </a:cubicBezTo>
                <a:cubicBezTo>
                  <a:pt x="2559" y="1041"/>
                  <a:pt x="2559" y="1041"/>
                  <a:pt x="2559" y="1041"/>
                </a:cubicBezTo>
                <a:cubicBezTo>
                  <a:pt x="2560" y="1040"/>
                  <a:pt x="2560" y="1040"/>
                  <a:pt x="2560" y="1040"/>
                </a:cubicBezTo>
                <a:cubicBezTo>
                  <a:pt x="2563" y="1038"/>
                  <a:pt x="2563" y="1038"/>
                  <a:pt x="2563" y="1038"/>
                </a:cubicBezTo>
                <a:cubicBezTo>
                  <a:pt x="2566" y="1038"/>
                  <a:pt x="2566" y="1038"/>
                  <a:pt x="2566" y="1038"/>
                </a:cubicBezTo>
                <a:cubicBezTo>
                  <a:pt x="2565" y="1036"/>
                  <a:pt x="2565" y="1036"/>
                  <a:pt x="2565" y="1036"/>
                </a:cubicBezTo>
                <a:cubicBezTo>
                  <a:pt x="2562" y="1032"/>
                  <a:pt x="2562" y="1032"/>
                  <a:pt x="2562" y="1032"/>
                </a:cubicBezTo>
                <a:cubicBezTo>
                  <a:pt x="2560" y="1032"/>
                  <a:pt x="2560" y="1032"/>
                  <a:pt x="2560" y="1032"/>
                </a:cubicBezTo>
                <a:cubicBezTo>
                  <a:pt x="2558" y="1034"/>
                  <a:pt x="2558" y="1034"/>
                  <a:pt x="2558" y="1034"/>
                </a:cubicBezTo>
                <a:cubicBezTo>
                  <a:pt x="2556" y="1035"/>
                  <a:pt x="2556" y="1035"/>
                  <a:pt x="2556" y="1035"/>
                </a:cubicBezTo>
                <a:cubicBezTo>
                  <a:pt x="2553" y="1035"/>
                  <a:pt x="2553" y="1035"/>
                  <a:pt x="2553" y="1035"/>
                </a:cubicBezTo>
                <a:cubicBezTo>
                  <a:pt x="2555" y="1035"/>
                  <a:pt x="2555" y="1035"/>
                  <a:pt x="2555" y="1035"/>
                </a:cubicBezTo>
                <a:cubicBezTo>
                  <a:pt x="2556" y="1034"/>
                  <a:pt x="2556" y="1034"/>
                  <a:pt x="2556" y="1034"/>
                </a:cubicBezTo>
                <a:cubicBezTo>
                  <a:pt x="2557" y="1034"/>
                  <a:pt x="2557" y="1034"/>
                  <a:pt x="2557" y="1034"/>
                </a:cubicBezTo>
                <a:cubicBezTo>
                  <a:pt x="2558" y="1032"/>
                  <a:pt x="2558" y="1032"/>
                  <a:pt x="2558" y="1032"/>
                </a:cubicBezTo>
                <a:cubicBezTo>
                  <a:pt x="2557" y="1031"/>
                  <a:pt x="2557" y="1031"/>
                  <a:pt x="2557" y="1031"/>
                </a:cubicBezTo>
                <a:cubicBezTo>
                  <a:pt x="2555" y="1030"/>
                  <a:pt x="2555" y="1030"/>
                  <a:pt x="2555" y="1030"/>
                </a:cubicBezTo>
                <a:cubicBezTo>
                  <a:pt x="2551" y="1030"/>
                  <a:pt x="2551" y="1030"/>
                  <a:pt x="2551" y="1030"/>
                </a:cubicBezTo>
                <a:cubicBezTo>
                  <a:pt x="2549" y="1028"/>
                  <a:pt x="2549" y="1028"/>
                  <a:pt x="2549" y="1028"/>
                </a:cubicBezTo>
                <a:cubicBezTo>
                  <a:pt x="2549" y="1027"/>
                  <a:pt x="2549" y="1027"/>
                  <a:pt x="2549" y="1027"/>
                </a:cubicBezTo>
                <a:cubicBezTo>
                  <a:pt x="2549" y="1024"/>
                  <a:pt x="2549" y="1024"/>
                  <a:pt x="2549" y="1024"/>
                </a:cubicBezTo>
                <a:cubicBezTo>
                  <a:pt x="2544" y="1020"/>
                  <a:pt x="2544" y="1020"/>
                  <a:pt x="2544" y="1020"/>
                </a:cubicBezTo>
                <a:cubicBezTo>
                  <a:pt x="2543" y="1019"/>
                  <a:pt x="2543" y="1019"/>
                  <a:pt x="2543" y="1019"/>
                </a:cubicBezTo>
                <a:cubicBezTo>
                  <a:pt x="2542" y="1020"/>
                  <a:pt x="2542" y="1020"/>
                  <a:pt x="2542" y="1020"/>
                </a:cubicBezTo>
                <a:cubicBezTo>
                  <a:pt x="2540" y="1019"/>
                  <a:pt x="2540" y="1019"/>
                  <a:pt x="2540" y="1019"/>
                </a:cubicBezTo>
                <a:cubicBezTo>
                  <a:pt x="2540" y="1015"/>
                  <a:pt x="2540" y="1015"/>
                  <a:pt x="2540" y="1015"/>
                </a:cubicBezTo>
                <a:cubicBezTo>
                  <a:pt x="2537" y="1012"/>
                  <a:pt x="2537" y="1012"/>
                  <a:pt x="2537" y="1012"/>
                </a:cubicBezTo>
                <a:cubicBezTo>
                  <a:pt x="2533" y="1010"/>
                  <a:pt x="2533" y="1010"/>
                  <a:pt x="2533" y="1010"/>
                </a:cubicBezTo>
                <a:cubicBezTo>
                  <a:pt x="2530" y="1010"/>
                  <a:pt x="2530" y="1010"/>
                  <a:pt x="2530" y="1010"/>
                </a:cubicBezTo>
                <a:cubicBezTo>
                  <a:pt x="2530" y="1011"/>
                  <a:pt x="2530" y="1011"/>
                  <a:pt x="2530" y="1011"/>
                </a:cubicBezTo>
                <a:cubicBezTo>
                  <a:pt x="2529" y="1010"/>
                  <a:pt x="2529" y="1010"/>
                  <a:pt x="2529" y="1010"/>
                </a:cubicBezTo>
                <a:cubicBezTo>
                  <a:pt x="2528" y="1007"/>
                  <a:pt x="2528" y="1007"/>
                  <a:pt x="2528" y="1007"/>
                </a:cubicBezTo>
                <a:cubicBezTo>
                  <a:pt x="2527" y="1008"/>
                  <a:pt x="2527" y="1008"/>
                  <a:pt x="2527" y="1008"/>
                </a:cubicBezTo>
                <a:cubicBezTo>
                  <a:pt x="2526" y="1007"/>
                  <a:pt x="2526" y="1007"/>
                  <a:pt x="2526" y="1007"/>
                </a:cubicBezTo>
                <a:cubicBezTo>
                  <a:pt x="2526" y="1004"/>
                  <a:pt x="2526" y="1004"/>
                  <a:pt x="2526" y="1004"/>
                </a:cubicBezTo>
                <a:cubicBezTo>
                  <a:pt x="2524" y="1002"/>
                  <a:pt x="2524" y="1002"/>
                  <a:pt x="2524" y="1002"/>
                </a:cubicBezTo>
                <a:cubicBezTo>
                  <a:pt x="2522" y="1001"/>
                  <a:pt x="2522" y="1001"/>
                  <a:pt x="2522" y="1001"/>
                </a:cubicBezTo>
                <a:cubicBezTo>
                  <a:pt x="2521" y="1000"/>
                  <a:pt x="2521" y="1000"/>
                  <a:pt x="2521" y="1000"/>
                </a:cubicBezTo>
                <a:cubicBezTo>
                  <a:pt x="2515" y="996"/>
                  <a:pt x="2515" y="996"/>
                  <a:pt x="2515" y="996"/>
                </a:cubicBezTo>
                <a:cubicBezTo>
                  <a:pt x="2513" y="996"/>
                  <a:pt x="2513" y="996"/>
                  <a:pt x="2513" y="996"/>
                </a:cubicBezTo>
                <a:cubicBezTo>
                  <a:pt x="2511" y="993"/>
                  <a:pt x="2511" y="993"/>
                  <a:pt x="2511" y="993"/>
                </a:cubicBezTo>
                <a:cubicBezTo>
                  <a:pt x="2508" y="993"/>
                  <a:pt x="2508" y="993"/>
                  <a:pt x="2508" y="993"/>
                </a:cubicBezTo>
                <a:cubicBezTo>
                  <a:pt x="2508" y="991"/>
                  <a:pt x="2508" y="991"/>
                  <a:pt x="2508" y="991"/>
                </a:cubicBezTo>
                <a:cubicBezTo>
                  <a:pt x="2507" y="988"/>
                  <a:pt x="2507" y="988"/>
                  <a:pt x="2507" y="988"/>
                </a:cubicBezTo>
                <a:cubicBezTo>
                  <a:pt x="2505" y="987"/>
                  <a:pt x="2505" y="987"/>
                  <a:pt x="2505" y="987"/>
                </a:cubicBezTo>
                <a:cubicBezTo>
                  <a:pt x="2504" y="984"/>
                  <a:pt x="2504" y="984"/>
                  <a:pt x="2504" y="984"/>
                </a:cubicBezTo>
                <a:cubicBezTo>
                  <a:pt x="2503" y="984"/>
                  <a:pt x="2503" y="984"/>
                  <a:pt x="2503" y="984"/>
                </a:cubicBezTo>
                <a:cubicBezTo>
                  <a:pt x="2501" y="981"/>
                  <a:pt x="2501" y="981"/>
                  <a:pt x="2501" y="981"/>
                </a:cubicBezTo>
                <a:cubicBezTo>
                  <a:pt x="2499" y="981"/>
                  <a:pt x="2499" y="981"/>
                  <a:pt x="2499" y="981"/>
                </a:cubicBezTo>
                <a:cubicBezTo>
                  <a:pt x="2497" y="981"/>
                  <a:pt x="2497" y="981"/>
                  <a:pt x="2497" y="981"/>
                </a:cubicBezTo>
                <a:cubicBezTo>
                  <a:pt x="2496" y="981"/>
                  <a:pt x="2496" y="981"/>
                  <a:pt x="2496" y="981"/>
                </a:cubicBezTo>
                <a:cubicBezTo>
                  <a:pt x="2495" y="980"/>
                  <a:pt x="2495" y="980"/>
                  <a:pt x="2495" y="980"/>
                </a:cubicBezTo>
                <a:cubicBezTo>
                  <a:pt x="2492" y="980"/>
                  <a:pt x="2492" y="980"/>
                  <a:pt x="2492" y="980"/>
                </a:cubicBezTo>
                <a:cubicBezTo>
                  <a:pt x="2489" y="981"/>
                  <a:pt x="2489" y="981"/>
                  <a:pt x="2489" y="981"/>
                </a:cubicBezTo>
                <a:cubicBezTo>
                  <a:pt x="2488" y="980"/>
                  <a:pt x="2488" y="980"/>
                  <a:pt x="2488" y="980"/>
                </a:cubicBezTo>
                <a:cubicBezTo>
                  <a:pt x="2483" y="977"/>
                  <a:pt x="2483" y="977"/>
                  <a:pt x="2483" y="977"/>
                </a:cubicBezTo>
                <a:cubicBezTo>
                  <a:pt x="2479" y="976"/>
                  <a:pt x="2479" y="976"/>
                  <a:pt x="2479" y="976"/>
                </a:cubicBezTo>
                <a:cubicBezTo>
                  <a:pt x="2477" y="977"/>
                  <a:pt x="2477" y="977"/>
                  <a:pt x="2477" y="977"/>
                </a:cubicBezTo>
                <a:cubicBezTo>
                  <a:pt x="2477" y="978"/>
                  <a:pt x="2477" y="978"/>
                  <a:pt x="2477" y="978"/>
                </a:cubicBezTo>
                <a:cubicBezTo>
                  <a:pt x="2477" y="981"/>
                  <a:pt x="2477" y="981"/>
                  <a:pt x="2477" y="981"/>
                </a:cubicBezTo>
                <a:cubicBezTo>
                  <a:pt x="2480" y="987"/>
                  <a:pt x="2480" y="987"/>
                  <a:pt x="2480" y="987"/>
                </a:cubicBezTo>
                <a:cubicBezTo>
                  <a:pt x="2481" y="987"/>
                  <a:pt x="2481" y="987"/>
                  <a:pt x="2481" y="987"/>
                </a:cubicBezTo>
                <a:cubicBezTo>
                  <a:pt x="2486" y="992"/>
                  <a:pt x="2486" y="992"/>
                  <a:pt x="2486" y="992"/>
                </a:cubicBezTo>
                <a:cubicBezTo>
                  <a:pt x="2487" y="992"/>
                  <a:pt x="2487" y="992"/>
                  <a:pt x="2487" y="992"/>
                </a:cubicBezTo>
                <a:cubicBezTo>
                  <a:pt x="2490" y="996"/>
                  <a:pt x="2490" y="996"/>
                  <a:pt x="2490" y="996"/>
                </a:cubicBezTo>
                <a:cubicBezTo>
                  <a:pt x="2491" y="996"/>
                  <a:pt x="2491" y="996"/>
                  <a:pt x="2491" y="996"/>
                </a:cubicBezTo>
                <a:cubicBezTo>
                  <a:pt x="2493" y="996"/>
                  <a:pt x="2493" y="996"/>
                  <a:pt x="2493" y="996"/>
                </a:cubicBezTo>
                <a:cubicBezTo>
                  <a:pt x="2496" y="998"/>
                  <a:pt x="2496" y="998"/>
                  <a:pt x="2496" y="998"/>
                </a:cubicBezTo>
                <a:cubicBezTo>
                  <a:pt x="2500" y="1004"/>
                  <a:pt x="2500" y="1004"/>
                  <a:pt x="2500" y="1004"/>
                </a:cubicBezTo>
                <a:cubicBezTo>
                  <a:pt x="2503" y="1008"/>
                  <a:pt x="2503" y="1008"/>
                  <a:pt x="2503" y="1008"/>
                </a:cubicBezTo>
                <a:cubicBezTo>
                  <a:pt x="2504" y="1008"/>
                  <a:pt x="2504" y="1008"/>
                  <a:pt x="2504" y="1008"/>
                </a:cubicBezTo>
                <a:cubicBezTo>
                  <a:pt x="2504" y="1010"/>
                  <a:pt x="2504" y="1010"/>
                  <a:pt x="2504" y="1010"/>
                </a:cubicBezTo>
                <a:cubicBezTo>
                  <a:pt x="2505" y="1011"/>
                  <a:pt x="2505" y="1011"/>
                  <a:pt x="2505" y="1011"/>
                </a:cubicBezTo>
                <a:cubicBezTo>
                  <a:pt x="2505" y="1014"/>
                  <a:pt x="2505" y="1014"/>
                  <a:pt x="2505" y="1014"/>
                </a:cubicBezTo>
                <a:cubicBezTo>
                  <a:pt x="2507" y="1015"/>
                  <a:pt x="2507" y="1015"/>
                  <a:pt x="2507" y="1015"/>
                </a:cubicBezTo>
                <a:cubicBezTo>
                  <a:pt x="2509" y="1015"/>
                  <a:pt x="2509" y="1015"/>
                  <a:pt x="2509" y="1015"/>
                </a:cubicBezTo>
                <a:cubicBezTo>
                  <a:pt x="2512" y="1018"/>
                  <a:pt x="2512" y="1018"/>
                  <a:pt x="2512" y="1018"/>
                </a:cubicBezTo>
                <a:cubicBezTo>
                  <a:pt x="2513" y="1019"/>
                  <a:pt x="2513" y="1019"/>
                  <a:pt x="2513" y="1019"/>
                </a:cubicBezTo>
                <a:cubicBezTo>
                  <a:pt x="2514" y="1019"/>
                  <a:pt x="2514" y="1019"/>
                  <a:pt x="2514" y="1019"/>
                </a:cubicBezTo>
                <a:cubicBezTo>
                  <a:pt x="2515" y="1020"/>
                  <a:pt x="2515" y="1020"/>
                  <a:pt x="2515" y="1020"/>
                </a:cubicBezTo>
                <a:cubicBezTo>
                  <a:pt x="2514" y="1021"/>
                  <a:pt x="2514" y="1021"/>
                  <a:pt x="2514" y="1021"/>
                </a:cubicBezTo>
                <a:cubicBezTo>
                  <a:pt x="2515" y="1023"/>
                  <a:pt x="2515" y="1023"/>
                  <a:pt x="2515" y="1023"/>
                </a:cubicBezTo>
                <a:cubicBezTo>
                  <a:pt x="2516" y="1025"/>
                  <a:pt x="2516" y="1025"/>
                  <a:pt x="2516" y="1025"/>
                </a:cubicBezTo>
                <a:cubicBezTo>
                  <a:pt x="2516" y="1026"/>
                  <a:pt x="2516" y="1026"/>
                  <a:pt x="2516" y="1026"/>
                </a:cubicBezTo>
                <a:cubicBezTo>
                  <a:pt x="2518" y="1031"/>
                  <a:pt x="2518" y="1031"/>
                  <a:pt x="2518" y="1031"/>
                </a:cubicBezTo>
                <a:cubicBezTo>
                  <a:pt x="2519" y="1034"/>
                  <a:pt x="2519" y="1034"/>
                  <a:pt x="2519" y="1034"/>
                </a:cubicBezTo>
                <a:cubicBezTo>
                  <a:pt x="2521" y="1035"/>
                  <a:pt x="2521" y="1035"/>
                  <a:pt x="2521" y="1035"/>
                </a:cubicBezTo>
                <a:cubicBezTo>
                  <a:pt x="2524" y="1037"/>
                  <a:pt x="2524" y="1037"/>
                  <a:pt x="2524" y="1037"/>
                </a:cubicBezTo>
                <a:cubicBezTo>
                  <a:pt x="2524" y="1039"/>
                  <a:pt x="2524" y="1039"/>
                  <a:pt x="2524" y="1039"/>
                </a:cubicBezTo>
                <a:cubicBezTo>
                  <a:pt x="2527" y="1043"/>
                  <a:pt x="2527" y="1043"/>
                  <a:pt x="2527" y="1043"/>
                </a:cubicBezTo>
                <a:cubicBezTo>
                  <a:pt x="2529" y="1045"/>
                  <a:pt x="2529" y="1045"/>
                  <a:pt x="2529" y="1045"/>
                </a:cubicBezTo>
                <a:cubicBezTo>
                  <a:pt x="2530" y="1050"/>
                  <a:pt x="2530" y="1050"/>
                  <a:pt x="2530" y="1050"/>
                </a:cubicBezTo>
                <a:cubicBezTo>
                  <a:pt x="2534" y="1057"/>
                  <a:pt x="2534" y="1057"/>
                  <a:pt x="2534" y="1057"/>
                </a:cubicBezTo>
                <a:cubicBezTo>
                  <a:pt x="2533" y="1060"/>
                  <a:pt x="2533" y="1060"/>
                  <a:pt x="2533" y="1060"/>
                </a:cubicBezTo>
                <a:cubicBezTo>
                  <a:pt x="2534" y="1062"/>
                  <a:pt x="2534" y="1062"/>
                  <a:pt x="2534" y="1062"/>
                </a:cubicBezTo>
                <a:cubicBezTo>
                  <a:pt x="2538" y="1065"/>
                  <a:pt x="2538" y="1065"/>
                  <a:pt x="2538" y="1065"/>
                </a:cubicBezTo>
                <a:cubicBezTo>
                  <a:pt x="2542" y="1070"/>
                  <a:pt x="2542" y="1070"/>
                  <a:pt x="2542" y="1070"/>
                </a:cubicBezTo>
                <a:cubicBezTo>
                  <a:pt x="2543" y="1072"/>
                  <a:pt x="2543" y="1072"/>
                  <a:pt x="2543" y="1072"/>
                </a:cubicBezTo>
                <a:cubicBezTo>
                  <a:pt x="2545" y="1073"/>
                  <a:pt x="2545" y="1073"/>
                  <a:pt x="2545" y="1073"/>
                </a:cubicBezTo>
                <a:cubicBezTo>
                  <a:pt x="2547" y="1074"/>
                  <a:pt x="2547" y="1074"/>
                  <a:pt x="2547" y="1074"/>
                </a:cubicBezTo>
                <a:cubicBezTo>
                  <a:pt x="2549" y="1075"/>
                  <a:pt x="2549" y="1075"/>
                  <a:pt x="2549" y="1075"/>
                </a:cubicBezTo>
                <a:cubicBezTo>
                  <a:pt x="2549" y="1078"/>
                  <a:pt x="2549" y="1078"/>
                  <a:pt x="2549" y="1078"/>
                </a:cubicBezTo>
                <a:cubicBezTo>
                  <a:pt x="2552" y="1080"/>
                  <a:pt x="2552" y="1080"/>
                  <a:pt x="2552" y="1080"/>
                </a:cubicBezTo>
                <a:cubicBezTo>
                  <a:pt x="2554" y="1083"/>
                  <a:pt x="2554" y="1083"/>
                  <a:pt x="2554" y="1083"/>
                </a:cubicBezTo>
                <a:cubicBezTo>
                  <a:pt x="2559" y="1085"/>
                  <a:pt x="2559" y="1085"/>
                  <a:pt x="2559" y="1085"/>
                </a:cubicBezTo>
                <a:cubicBezTo>
                  <a:pt x="2560" y="1088"/>
                  <a:pt x="2560" y="1088"/>
                  <a:pt x="2560" y="1088"/>
                </a:cubicBezTo>
                <a:cubicBezTo>
                  <a:pt x="2563" y="1088"/>
                  <a:pt x="2563" y="1088"/>
                  <a:pt x="2563" y="1088"/>
                </a:cubicBezTo>
                <a:cubicBezTo>
                  <a:pt x="2569" y="1094"/>
                  <a:pt x="2569" y="1094"/>
                  <a:pt x="2569" y="1094"/>
                </a:cubicBezTo>
                <a:cubicBezTo>
                  <a:pt x="2569" y="1096"/>
                  <a:pt x="2569" y="1096"/>
                  <a:pt x="2569" y="1096"/>
                </a:cubicBezTo>
                <a:cubicBezTo>
                  <a:pt x="2570" y="1096"/>
                  <a:pt x="2570" y="1096"/>
                  <a:pt x="2570" y="1096"/>
                </a:cubicBezTo>
                <a:cubicBezTo>
                  <a:pt x="2572" y="1099"/>
                  <a:pt x="2572" y="1099"/>
                  <a:pt x="2572" y="1099"/>
                </a:cubicBezTo>
                <a:cubicBezTo>
                  <a:pt x="2573" y="1098"/>
                  <a:pt x="2573" y="1098"/>
                  <a:pt x="2573" y="1098"/>
                </a:cubicBezTo>
                <a:cubicBezTo>
                  <a:pt x="2573" y="1096"/>
                  <a:pt x="2573" y="1096"/>
                  <a:pt x="2573" y="1096"/>
                </a:cubicBezTo>
                <a:cubicBezTo>
                  <a:pt x="2572" y="1095"/>
                  <a:pt x="2572" y="1095"/>
                  <a:pt x="2572" y="1095"/>
                </a:cubicBezTo>
                <a:cubicBezTo>
                  <a:pt x="2572" y="1094"/>
                  <a:pt x="2572" y="1094"/>
                  <a:pt x="2572" y="1094"/>
                </a:cubicBezTo>
                <a:cubicBezTo>
                  <a:pt x="2574" y="1094"/>
                  <a:pt x="2574" y="1094"/>
                  <a:pt x="2574" y="1094"/>
                </a:cubicBezTo>
                <a:cubicBezTo>
                  <a:pt x="2578" y="1098"/>
                  <a:pt x="2578" y="1098"/>
                  <a:pt x="2578" y="1098"/>
                </a:cubicBezTo>
                <a:cubicBezTo>
                  <a:pt x="2579" y="1097"/>
                  <a:pt x="2579" y="1097"/>
                  <a:pt x="2579" y="1097"/>
                </a:cubicBezTo>
                <a:cubicBezTo>
                  <a:pt x="2579" y="1094"/>
                  <a:pt x="2579" y="1094"/>
                  <a:pt x="2579" y="1094"/>
                </a:cubicBezTo>
                <a:cubicBezTo>
                  <a:pt x="2579" y="1093"/>
                  <a:pt x="2579" y="1093"/>
                  <a:pt x="2579" y="1093"/>
                </a:cubicBezTo>
                <a:lnTo>
                  <a:pt x="2581" y="1093"/>
                </a:lnTo>
                <a:close/>
                <a:moveTo>
                  <a:pt x="2513" y="1047"/>
                </a:moveTo>
                <a:cubicBezTo>
                  <a:pt x="2511" y="1049"/>
                  <a:pt x="2511" y="1049"/>
                  <a:pt x="2511" y="1049"/>
                </a:cubicBezTo>
                <a:cubicBezTo>
                  <a:pt x="2511" y="1050"/>
                  <a:pt x="2511" y="1050"/>
                  <a:pt x="2511" y="1050"/>
                </a:cubicBezTo>
                <a:cubicBezTo>
                  <a:pt x="2514" y="1051"/>
                  <a:pt x="2514" y="1051"/>
                  <a:pt x="2514" y="1051"/>
                </a:cubicBezTo>
                <a:cubicBezTo>
                  <a:pt x="2516" y="1055"/>
                  <a:pt x="2516" y="1055"/>
                  <a:pt x="2516" y="1055"/>
                </a:cubicBezTo>
                <a:cubicBezTo>
                  <a:pt x="2519" y="1056"/>
                  <a:pt x="2519" y="1056"/>
                  <a:pt x="2519" y="1056"/>
                </a:cubicBezTo>
                <a:cubicBezTo>
                  <a:pt x="2519" y="1052"/>
                  <a:pt x="2519" y="1052"/>
                  <a:pt x="2519" y="1052"/>
                </a:cubicBezTo>
                <a:cubicBezTo>
                  <a:pt x="2516" y="1048"/>
                  <a:pt x="2516" y="1048"/>
                  <a:pt x="2516" y="1048"/>
                </a:cubicBezTo>
                <a:lnTo>
                  <a:pt x="2513" y="1047"/>
                </a:lnTo>
                <a:close/>
                <a:moveTo>
                  <a:pt x="2526" y="1064"/>
                </a:moveTo>
                <a:cubicBezTo>
                  <a:pt x="2526" y="1067"/>
                  <a:pt x="2526" y="1067"/>
                  <a:pt x="2526" y="1067"/>
                </a:cubicBezTo>
                <a:cubicBezTo>
                  <a:pt x="2528" y="1065"/>
                  <a:pt x="2528" y="1065"/>
                  <a:pt x="2528" y="1065"/>
                </a:cubicBezTo>
                <a:lnTo>
                  <a:pt x="2526" y="1064"/>
                </a:lnTo>
                <a:close/>
                <a:moveTo>
                  <a:pt x="2521" y="1059"/>
                </a:moveTo>
                <a:cubicBezTo>
                  <a:pt x="2523" y="1061"/>
                  <a:pt x="2523" y="1061"/>
                  <a:pt x="2523" y="1061"/>
                </a:cubicBezTo>
                <a:cubicBezTo>
                  <a:pt x="2525" y="1061"/>
                  <a:pt x="2525" y="1061"/>
                  <a:pt x="2525" y="1061"/>
                </a:cubicBezTo>
                <a:cubicBezTo>
                  <a:pt x="2522" y="1058"/>
                  <a:pt x="2522" y="1058"/>
                  <a:pt x="2522" y="1058"/>
                </a:cubicBezTo>
                <a:lnTo>
                  <a:pt x="2521" y="1059"/>
                </a:lnTo>
                <a:close/>
                <a:moveTo>
                  <a:pt x="2424" y="794"/>
                </a:moveTo>
                <a:cubicBezTo>
                  <a:pt x="2425" y="796"/>
                  <a:pt x="2425" y="796"/>
                  <a:pt x="2425" y="796"/>
                </a:cubicBezTo>
                <a:cubicBezTo>
                  <a:pt x="2426" y="796"/>
                  <a:pt x="2426" y="796"/>
                  <a:pt x="2426" y="796"/>
                </a:cubicBezTo>
                <a:cubicBezTo>
                  <a:pt x="2426" y="794"/>
                  <a:pt x="2426" y="794"/>
                  <a:pt x="2426" y="794"/>
                </a:cubicBezTo>
                <a:cubicBezTo>
                  <a:pt x="2425" y="794"/>
                  <a:pt x="2425" y="794"/>
                  <a:pt x="2425" y="794"/>
                </a:cubicBezTo>
                <a:lnTo>
                  <a:pt x="2424" y="794"/>
                </a:lnTo>
                <a:close/>
                <a:moveTo>
                  <a:pt x="2394" y="804"/>
                </a:moveTo>
                <a:cubicBezTo>
                  <a:pt x="2395" y="806"/>
                  <a:pt x="2395" y="806"/>
                  <a:pt x="2395" y="806"/>
                </a:cubicBezTo>
                <a:cubicBezTo>
                  <a:pt x="2396" y="807"/>
                  <a:pt x="2396" y="807"/>
                  <a:pt x="2396" y="807"/>
                </a:cubicBezTo>
                <a:cubicBezTo>
                  <a:pt x="2395" y="805"/>
                  <a:pt x="2395" y="805"/>
                  <a:pt x="2395" y="805"/>
                </a:cubicBezTo>
                <a:lnTo>
                  <a:pt x="2394" y="804"/>
                </a:lnTo>
                <a:close/>
                <a:moveTo>
                  <a:pt x="2396" y="804"/>
                </a:moveTo>
                <a:cubicBezTo>
                  <a:pt x="2396" y="806"/>
                  <a:pt x="2396" y="806"/>
                  <a:pt x="2396" y="806"/>
                </a:cubicBezTo>
                <a:cubicBezTo>
                  <a:pt x="2397" y="806"/>
                  <a:pt x="2397" y="806"/>
                  <a:pt x="2397" y="806"/>
                </a:cubicBezTo>
                <a:cubicBezTo>
                  <a:pt x="2397" y="805"/>
                  <a:pt x="2397" y="805"/>
                  <a:pt x="2397" y="805"/>
                </a:cubicBezTo>
                <a:cubicBezTo>
                  <a:pt x="2397" y="804"/>
                  <a:pt x="2397" y="804"/>
                  <a:pt x="2397" y="804"/>
                </a:cubicBezTo>
                <a:lnTo>
                  <a:pt x="2396" y="804"/>
                </a:lnTo>
                <a:close/>
                <a:moveTo>
                  <a:pt x="2398" y="806"/>
                </a:moveTo>
                <a:cubicBezTo>
                  <a:pt x="2399" y="806"/>
                  <a:pt x="2399" y="806"/>
                  <a:pt x="2399" y="806"/>
                </a:cubicBezTo>
                <a:cubicBezTo>
                  <a:pt x="2398" y="804"/>
                  <a:pt x="2398" y="804"/>
                  <a:pt x="2398" y="804"/>
                </a:cubicBezTo>
                <a:lnTo>
                  <a:pt x="2398" y="806"/>
                </a:lnTo>
                <a:close/>
                <a:moveTo>
                  <a:pt x="2449" y="836"/>
                </a:moveTo>
                <a:cubicBezTo>
                  <a:pt x="2449" y="838"/>
                  <a:pt x="2449" y="838"/>
                  <a:pt x="2449" y="838"/>
                </a:cubicBezTo>
                <a:cubicBezTo>
                  <a:pt x="2451" y="839"/>
                  <a:pt x="2451" y="839"/>
                  <a:pt x="2451" y="839"/>
                </a:cubicBezTo>
                <a:cubicBezTo>
                  <a:pt x="2452" y="837"/>
                  <a:pt x="2452" y="837"/>
                  <a:pt x="2452" y="837"/>
                </a:cubicBezTo>
                <a:cubicBezTo>
                  <a:pt x="2450" y="836"/>
                  <a:pt x="2450" y="836"/>
                  <a:pt x="2450" y="836"/>
                </a:cubicBezTo>
                <a:lnTo>
                  <a:pt x="2449" y="836"/>
                </a:lnTo>
                <a:close/>
                <a:moveTo>
                  <a:pt x="2419" y="792"/>
                </a:moveTo>
                <a:cubicBezTo>
                  <a:pt x="2417" y="793"/>
                  <a:pt x="2417" y="793"/>
                  <a:pt x="2417" y="793"/>
                </a:cubicBezTo>
                <a:cubicBezTo>
                  <a:pt x="2417" y="794"/>
                  <a:pt x="2417" y="794"/>
                  <a:pt x="2417" y="794"/>
                </a:cubicBezTo>
                <a:cubicBezTo>
                  <a:pt x="2418" y="797"/>
                  <a:pt x="2418" y="797"/>
                  <a:pt x="2418" y="797"/>
                </a:cubicBezTo>
                <a:cubicBezTo>
                  <a:pt x="2420" y="797"/>
                  <a:pt x="2420" y="797"/>
                  <a:pt x="2420" y="797"/>
                </a:cubicBezTo>
                <a:cubicBezTo>
                  <a:pt x="2420" y="794"/>
                  <a:pt x="2420" y="794"/>
                  <a:pt x="2420" y="794"/>
                </a:cubicBezTo>
                <a:lnTo>
                  <a:pt x="2419" y="792"/>
                </a:lnTo>
                <a:close/>
                <a:moveTo>
                  <a:pt x="2392" y="805"/>
                </a:moveTo>
                <a:cubicBezTo>
                  <a:pt x="2392" y="806"/>
                  <a:pt x="2392" y="806"/>
                  <a:pt x="2392" y="806"/>
                </a:cubicBezTo>
                <a:cubicBezTo>
                  <a:pt x="2392" y="805"/>
                  <a:pt x="2392" y="805"/>
                  <a:pt x="2392" y="805"/>
                </a:cubicBezTo>
                <a:cubicBezTo>
                  <a:pt x="2393" y="803"/>
                  <a:pt x="2393" y="803"/>
                  <a:pt x="2393" y="803"/>
                </a:cubicBezTo>
                <a:cubicBezTo>
                  <a:pt x="2393" y="802"/>
                  <a:pt x="2393" y="802"/>
                  <a:pt x="2393" y="802"/>
                </a:cubicBezTo>
                <a:lnTo>
                  <a:pt x="2392" y="805"/>
                </a:lnTo>
                <a:close/>
                <a:moveTo>
                  <a:pt x="2323" y="935"/>
                </a:moveTo>
                <a:cubicBezTo>
                  <a:pt x="2325" y="936"/>
                  <a:pt x="2325" y="936"/>
                  <a:pt x="2325" y="936"/>
                </a:cubicBezTo>
                <a:cubicBezTo>
                  <a:pt x="2326" y="937"/>
                  <a:pt x="2326" y="937"/>
                  <a:pt x="2326" y="937"/>
                </a:cubicBezTo>
                <a:cubicBezTo>
                  <a:pt x="2328" y="937"/>
                  <a:pt x="2328" y="937"/>
                  <a:pt x="2328" y="937"/>
                </a:cubicBezTo>
                <a:cubicBezTo>
                  <a:pt x="2329" y="938"/>
                  <a:pt x="2329" y="938"/>
                  <a:pt x="2329" y="938"/>
                </a:cubicBezTo>
                <a:cubicBezTo>
                  <a:pt x="2328" y="937"/>
                  <a:pt x="2328" y="937"/>
                  <a:pt x="2328" y="937"/>
                </a:cubicBezTo>
                <a:cubicBezTo>
                  <a:pt x="2326" y="935"/>
                  <a:pt x="2326" y="935"/>
                  <a:pt x="2326" y="935"/>
                </a:cubicBezTo>
                <a:cubicBezTo>
                  <a:pt x="2325" y="934"/>
                  <a:pt x="2325" y="934"/>
                  <a:pt x="2325" y="934"/>
                </a:cubicBezTo>
                <a:cubicBezTo>
                  <a:pt x="2324" y="933"/>
                  <a:pt x="2324" y="933"/>
                  <a:pt x="2324" y="933"/>
                </a:cubicBezTo>
                <a:cubicBezTo>
                  <a:pt x="2324" y="934"/>
                  <a:pt x="2324" y="934"/>
                  <a:pt x="2324" y="934"/>
                </a:cubicBezTo>
                <a:cubicBezTo>
                  <a:pt x="2324" y="934"/>
                  <a:pt x="2324" y="934"/>
                  <a:pt x="2324" y="934"/>
                </a:cubicBezTo>
                <a:cubicBezTo>
                  <a:pt x="2323" y="934"/>
                  <a:pt x="2323" y="934"/>
                  <a:pt x="2323" y="934"/>
                </a:cubicBezTo>
                <a:lnTo>
                  <a:pt x="2323" y="935"/>
                </a:lnTo>
                <a:close/>
                <a:moveTo>
                  <a:pt x="2323" y="933"/>
                </a:moveTo>
                <a:cubicBezTo>
                  <a:pt x="2322" y="932"/>
                  <a:pt x="2322" y="932"/>
                  <a:pt x="2322" y="932"/>
                </a:cubicBezTo>
                <a:cubicBezTo>
                  <a:pt x="2319" y="933"/>
                  <a:pt x="2319" y="933"/>
                  <a:pt x="2319" y="933"/>
                </a:cubicBezTo>
                <a:cubicBezTo>
                  <a:pt x="2319" y="934"/>
                  <a:pt x="2319" y="934"/>
                  <a:pt x="2319" y="934"/>
                </a:cubicBezTo>
                <a:cubicBezTo>
                  <a:pt x="2322" y="936"/>
                  <a:pt x="2322" y="936"/>
                  <a:pt x="2322" y="936"/>
                </a:cubicBezTo>
                <a:cubicBezTo>
                  <a:pt x="2321" y="935"/>
                  <a:pt x="2321" y="935"/>
                  <a:pt x="2321" y="935"/>
                </a:cubicBezTo>
                <a:cubicBezTo>
                  <a:pt x="2322" y="935"/>
                  <a:pt x="2322" y="935"/>
                  <a:pt x="2322" y="935"/>
                </a:cubicBezTo>
                <a:lnTo>
                  <a:pt x="2323" y="933"/>
                </a:lnTo>
                <a:close/>
                <a:moveTo>
                  <a:pt x="2448" y="910"/>
                </a:moveTo>
                <a:cubicBezTo>
                  <a:pt x="2449" y="908"/>
                  <a:pt x="2449" y="908"/>
                  <a:pt x="2449" y="908"/>
                </a:cubicBezTo>
                <a:cubicBezTo>
                  <a:pt x="2450" y="907"/>
                  <a:pt x="2450" y="907"/>
                  <a:pt x="2450" y="907"/>
                </a:cubicBezTo>
                <a:cubicBezTo>
                  <a:pt x="2450" y="906"/>
                  <a:pt x="2450" y="906"/>
                  <a:pt x="2450" y="906"/>
                </a:cubicBezTo>
                <a:cubicBezTo>
                  <a:pt x="2447" y="907"/>
                  <a:pt x="2447" y="907"/>
                  <a:pt x="2447" y="907"/>
                </a:cubicBezTo>
                <a:cubicBezTo>
                  <a:pt x="2447" y="910"/>
                  <a:pt x="2447" y="910"/>
                  <a:pt x="2447" y="910"/>
                </a:cubicBezTo>
                <a:cubicBezTo>
                  <a:pt x="2446" y="911"/>
                  <a:pt x="2446" y="911"/>
                  <a:pt x="2446" y="911"/>
                </a:cubicBezTo>
                <a:cubicBezTo>
                  <a:pt x="2447" y="914"/>
                  <a:pt x="2447" y="914"/>
                  <a:pt x="2447" y="914"/>
                </a:cubicBezTo>
                <a:cubicBezTo>
                  <a:pt x="2447" y="915"/>
                  <a:pt x="2447" y="915"/>
                  <a:pt x="2447" y="915"/>
                </a:cubicBezTo>
                <a:cubicBezTo>
                  <a:pt x="2447" y="917"/>
                  <a:pt x="2447" y="917"/>
                  <a:pt x="2447" y="917"/>
                </a:cubicBezTo>
                <a:cubicBezTo>
                  <a:pt x="2449" y="914"/>
                  <a:pt x="2449" y="914"/>
                  <a:pt x="2449" y="914"/>
                </a:cubicBezTo>
                <a:cubicBezTo>
                  <a:pt x="2449" y="912"/>
                  <a:pt x="2449" y="912"/>
                  <a:pt x="2449" y="912"/>
                </a:cubicBezTo>
                <a:lnTo>
                  <a:pt x="2448" y="910"/>
                </a:lnTo>
                <a:close/>
                <a:moveTo>
                  <a:pt x="2449" y="905"/>
                </a:moveTo>
                <a:cubicBezTo>
                  <a:pt x="2451" y="903"/>
                  <a:pt x="2451" y="903"/>
                  <a:pt x="2451" y="903"/>
                </a:cubicBezTo>
                <a:cubicBezTo>
                  <a:pt x="2451" y="900"/>
                  <a:pt x="2451" y="900"/>
                  <a:pt x="2451" y="900"/>
                </a:cubicBezTo>
                <a:cubicBezTo>
                  <a:pt x="2449" y="900"/>
                  <a:pt x="2449" y="900"/>
                  <a:pt x="2449" y="900"/>
                </a:cubicBezTo>
                <a:cubicBezTo>
                  <a:pt x="2451" y="897"/>
                  <a:pt x="2451" y="897"/>
                  <a:pt x="2451" y="897"/>
                </a:cubicBezTo>
                <a:cubicBezTo>
                  <a:pt x="2451" y="895"/>
                  <a:pt x="2451" y="895"/>
                  <a:pt x="2451" y="895"/>
                </a:cubicBezTo>
                <a:cubicBezTo>
                  <a:pt x="2450" y="894"/>
                  <a:pt x="2450" y="894"/>
                  <a:pt x="2450" y="894"/>
                </a:cubicBezTo>
                <a:cubicBezTo>
                  <a:pt x="2451" y="893"/>
                  <a:pt x="2451" y="893"/>
                  <a:pt x="2451" y="893"/>
                </a:cubicBezTo>
                <a:cubicBezTo>
                  <a:pt x="2451" y="892"/>
                  <a:pt x="2451" y="892"/>
                  <a:pt x="2451" y="892"/>
                </a:cubicBezTo>
                <a:cubicBezTo>
                  <a:pt x="2449" y="894"/>
                  <a:pt x="2449" y="894"/>
                  <a:pt x="2449" y="894"/>
                </a:cubicBezTo>
                <a:cubicBezTo>
                  <a:pt x="2449" y="897"/>
                  <a:pt x="2449" y="897"/>
                  <a:pt x="2449" y="897"/>
                </a:cubicBezTo>
                <a:cubicBezTo>
                  <a:pt x="2448" y="898"/>
                  <a:pt x="2448" y="898"/>
                  <a:pt x="2448" y="898"/>
                </a:cubicBezTo>
                <a:cubicBezTo>
                  <a:pt x="2449" y="900"/>
                  <a:pt x="2449" y="900"/>
                  <a:pt x="2449" y="900"/>
                </a:cubicBezTo>
                <a:cubicBezTo>
                  <a:pt x="2448" y="904"/>
                  <a:pt x="2448" y="904"/>
                  <a:pt x="2448" y="904"/>
                </a:cubicBezTo>
                <a:lnTo>
                  <a:pt x="2449" y="905"/>
                </a:lnTo>
                <a:close/>
                <a:moveTo>
                  <a:pt x="2451" y="940"/>
                </a:moveTo>
                <a:cubicBezTo>
                  <a:pt x="2452" y="938"/>
                  <a:pt x="2452" y="938"/>
                  <a:pt x="2452" y="938"/>
                </a:cubicBezTo>
                <a:cubicBezTo>
                  <a:pt x="2450" y="939"/>
                  <a:pt x="2450" y="939"/>
                  <a:pt x="2450" y="939"/>
                </a:cubicBezTo>
                <a:lnTo>
                  <a:pt x="2451" y="940"/>
                </a:lnTo>
                <a:close/>
                <a:moveTo>
                  <a:pt x="2421" y="793"/>
                </a:moveTo>
                <a:cubicBezTo>
                  <a:pt x="2421" y="793"/>
                  <a:pt x="2421" y="794"/>
                  <a:pt x="2421" y="794"/>
                </a:cubicBezTo>
                <a:cubicBezTo>
                  <a:pt x="2422" y="796"/>
                  <a:pt x="2422" y="796"/>
                  <a:pt x="2422" y="796"/>
                </a:cubicBezTo>
                <a:cubicBezTo>
                  <a:pt x="2421" y="798"/>
                  <a:pt x="2421" y="798"/>
                  <a:pt x="2421" y="798"/>
                </a:cubicBezTo>
                <a:cubicBezTo>
                  <a:pt x="2422" y="799"/>
                  <a:pt x="2422" y="799"/>
                  <a:pt x="2422" y="799"/>
                </a:cubicBezTo>
                <a:cubicBezTo>
                  <a:pt x="2424" y="796"/>
                  <a:pt x="2424" y="796"/>
                  <a:pt x="2424" y="796"/>
                </a:cubicBezTo>
                <a:cubicBezTo>
                  <a:pt x="2423" y="795"/>
                  <a:pt x="2423" y="795"/>
                  <a:pt x="2423" y="795"/>
                </a:cubicBezTo>
                <a:lnTo>
                  <a:pt x="2421" y="793"/>
                </a:lnTo>
                <a:close/>
                <a:moveTo>
                  <a:pt x="2446" y="922"/>
                </a:moveTo>
                <a:cubicBezTo>
                  <a:pt x="2446" y="924"/>
                  <a:pt x="2446" y="924"/>
                  <a:pt x="2446" y="924"/>
                </a:cubicBezTo>
                <a:cubicBezTo>
                  <a:pt x="2446" y="924"/>
                  <a:pt x="2446" y="926"/>
                  <a:pt x="2446" y="926"/>
                </a:cubicBezTo>
                <a:cubicBezTo>
                  <a:pt x="2448" y="926"/>
                  <a:pt x="2448" y="926"/>
                  <a:pt x="2448" y="926"/>
                </a:cubicBezTo>
                <a:cubicBezTo>
                  <a:pt x="2449" y="923"/>
                  <a:pt x="2449" y="923"/>
                  <a:pt x="2449" y="923"/>
                </a:cubicBezTo>
                <a:cubicBezTo>
                  <a:pt x="2448" y="921"/>
                  <a:pt x="2448" y="921"/>
                  <a:pt x="2448" y="921"/>
                </a:cubicBezTo>
                <a:lnTo>
                  <a:pt x="2446" y="922"/>
                </a:lnTo>
                <a:close/>
                <a:moveTo>
                  <a:pt x="2508" y="953"/>
                </a:moveTo>
                <a:cubicBezTo>
                  <a:pt x="2508" y="950"/>
                  <a:pt x="2508" y="950"/>
                  <a:pt x="2508" y="950"/>
                </a:cubicBezTo>
                <a:cubicBezTo>
                  <a:pt x="2508" y="950"/>
                  <a:pt x="2507" y="950"/>
                  <a:pt x="2507" y="950"/>
                </a:cubicBezTo>
                <a:cubicBezTo>
                  <a:pt x="2507" y="951"/>
                  <a:pt x="2507" y="951"/>
                  <a:pt x="2507" y="951"/>
                </a:cubicBezTo>
                <a:cubicBezTo>
                  <a:pt x="2507" y="952"/>
                  <a:pt x="2507" y="952"/>
                  <a:pt x="2507" y="952"/>
                </a:cubicBezTo>
                <a:cubicBezTo>
                  <a:pt x="2507" y="954"/>
                  <a:pt x="2507" y="954"/>
                  <a:pt x="2507" y="954"/>
                </a:cubicBezTo>
                <a:lnTo>
                  <a:pt x="2508" y="953"/>
                </a:lnTo>
                <a:close/>
                <a:moveTo>
                  <a:pt x="2442" y="915"/>
                </a:moveTo>
                <a:cubicBezTo>
                  <a:pt x="2444" y="915"/>
                  <a:pt x="2444" y="915"/>
                  <a:pt x="2444" y="915"/>
                </a:cubicBezTo>
                <a:cubicBezTo>
                  <a:pt x="2443" y="914"/>
                  <a:pt x="2443" y="914"/>
                  <a:pt x="2443" y="914"/>
                </a:cubicBezTo>
                <a:lnTo>
                  <a:pt x="2442" y="915"/>
                </a:lnTo>
                <a:close/>
                <a:moveTo>
                  <a:pt x="2724" y="696"/>
                </a:moveTo>
                <a:cubicBezTo>
                  <a:pt x="2722" y="695"/>
                  <a:pt x="2722" y="695"/>
                  <a:pt x="2722" y="695"/>
                </a:cubicBezTo>
                <a:cubicBezTo>
                  <a:pt x="2721" y="695"/>
                  <a:pt x="2721" y="695"/>
                  <a:pt x="2721" y="695"/>
                </a:cubicBezTo>
                <a:cubicBezTo>
                  <a:pt x="2720" y="695"/>
                  <a:pt x="2720" y="695"/>
                  <a:pt x="2720" y="695"/>
                </a:cubicBezTo>
                <a:cubicBezTo>
                  <a:pt x="2720" y="696"/>
                  <a:pt x="2720" y="696"/>
                  <a:pt x="2720" y="696"/>
                </a:cubicBezTo>
                <a:cubicBezTo>
                  <a:pt x="2722" y="697"/>
                  <a:pt x="2722" y="697"/>
                  <a:pt x="2722" y="697"/>
                </a:cubicBezTo>
                <a:cubicBezTo>
                  <a:pt x="2724" y="698"/>
                  <a:pt x="2724" y="698"/>
                  <a:pt x="2724" y="698"/>
                </a:cubicBezTo>
                <a:lnTo>
                  <a:pt x="2724" y="696"/>
                </a:lnTo>
                <a:close/>
                <a:moveTo>
                  <a:pt x="2607" y="838"/>
                </a:moveTo>
                <a:cubicBezTo>
                  <a:pt x="2609" y="838"/>
                  <a:pt x="2609" y="838"/>
                  <a:pt x="2609" y="838"/>
                </a:cubicBezTo>
                <a:cubicBezTo>
                  <a:pt x="2610" y="839"/>
                  <a:pt x="2610" y="839"/>
                  <a:pt x="2610" y="839"/>
                </a:cubicBezTo>
                <a:cubicBezTo>
                  <a:pt x="2612" y="839"/>
                  <a:pt x="2612" y="839"/>
                  <a:pt x="2612" y="839"/>
                </a:cubicBezTo>
                <a:cubicBezTo>
                  <a:pt x="2614" y="840"/>
                  <a:pt x="2614" y="840"/>
                  <a:pt x="2614" y="840"/>
                </a:cubicBezTo>
                <a:cubicBezTo>
                  <a:pt x="2615" y="839"/>
                  <a:pt x="2615" y="839"/>
                  <a:pt x="2615" y="839"/>
                </a:cubicBezTo>
                <a:cubicBezTo>
                  <a:pt x="2615" y="838"/>
                  <a:pt x="2615" y="838"/>
                  <a:pt x="2615" y="838"/>
                </a:cubicBezTo>
                <a:cubicBezTo>
                  <a:pt x="2617" y="837"/>
                  <a:pt x="2617" y="837"/>
                  <a:pt x="2617" y="837"/>
                </a:cubicBezTo>
                <a:cubicBezTo>
                  <a:pt x="2619" y="838"/>
                  <a:pt x="2619" y="838"/>
                  <a:pt x="2619" y="838"/>
                </a:cubicBezTo>
                <a:cubicBezTo>
                  <a:pt x="2620" y="836"/>
                  <a:pt x="2620" y="836"/>
                  <a:pt x="2620" y="836"/>
                </a:cubicBezTo>
                <a:cubicBezTo>
                  <a:pt x="2620" y="835"/>
                  <a:pt x="2620" y="835"/>
                  <a:pt x="2620" y="835"/>
                </a:cubicBezTo>
                <a:cubicBezTo>
                  <a:pt x="2622" y="835"/>
                  <a:pt x="2622" y="835"/>
                  <a:pt x="2622" y="835"/>
                </a:cubicBezTo>
                <a:cubicBezTo>
                  <a:pt x="2623" y="833"/>
                  <a:pt x="2623" y="833"/>
                  <a:pt x="2623" y="833"/>
                </a:cubicBezTo>
                <a:cubicBezTo>
                  <a:pt x="2623" y="831"/>
                  <a:pt x="2623" y="831"/>
                  <a:pt x="2623" y="831"/>
                </a:cubicBezTo>
                <a:cubicBezTo>
                  <a:pt x="2624" y="828"/>
                  <a:pt x="2624" y="828"/>
                  <a:pt x="2624" y="828"/>
                </a:cubicBezTo>
                <a:cubicBezTo>
                  <a:pt x="2625" y="827"/>
                  <a:pt x="2625" y="827"/>
                  <a:pt x="2625" y="827"/>
                </a:cubicBezTo>
                <a:cubicBezTo>
                  <a:pt x="2626" y="826"/>
                  <a:pt x="2626" y="826"/>
                  <a:pt x="2626" y="826"/>
                </a:cubicBezTo>
                <a:cubicBezTo>
                  <a:pt x="2627" y="823"/>
                  <a:pt x="2627" y="823"/>
                  <a:pt x="2627" y="823"/>
                </a:cubicBezTo>
                <a:cubicBezTo>
                  <a:pt x="2626" y="821"/>
                  <a:pt x="2626" y="821"/>
                  <a:pt x="2626" y="821"/>
                </a:cubicBezTo>
                <a:cubicBezTo>
                  <a:pt x="2624" y="819"/>
                  <a:pt x="2624" y="819"/>
                  <a:pt x="2624" y="819"/>
                </a:cubicBezTo>
                <a:cubicBezTo>
                  <a:pt x="2622" y="819"/>
                  <a:pt x="2622" y="819"/>
                  <a:pt x="2622" y="819"/>
                </a:cubicBezTo>
                <a:cubicBezTo>
                  <a:pt x="2620" y="820"/>
                  <a:pt x="2620" y="820"/>
                  <a:pt x="2620" y="820"/>
                </a:cubicBezTo>
                <a:cubicBezTo>
                  <a:pt x="2620" y="820"/>
                  <a:pt x="2619" y="819"/>
                  <a:pt x="2619" y="819"/>
                </a:cubicBezTo>
                <a:cubicBezTo>
                  <a:pt x="2617" y="819"/>
                  <a:pt x="2617" y="819"/>
                  <a:pt x="2617" y="819"/>
                </a:cubicBezTo>
                <a:cubicBezTo>
                  <a:pt x="2616" y="819"/>
                  <a:pt x="2616" y="819"/>
                  <a:pt x="2616" y="819"/>
                </a:cubicBezTo>
                <a:cubicBezTo>
                  <a:pt x="2615" y="820"/>
                  <a:pt x="2615" y="820"/>
                  <a:pt x="2615" y="820"/>
                </a:cubicBezTo>
                <a:cubicBezTo>
                  <a:pt x="2613" y="820"/>
                  <a:pt x="2613" y="820"/>
                  <a:pt x="2613" y="820"/>
                </a:cubicBezTo>
                <a:cubicBezTo>
                  <a:pt x="2611" y="821"/>
                  <a:pt x="2611" y="821"/>
                  <a:pt x="2611" y="821"/>
                </a:cubicBezTo>
                <a:cubicBezTo>
                  <a:pt x="2609" y="821"/>
                  <a:pt x="2609" y="821"/>
                  <a:pt x="2609" y="821"/>
                </a:cubicBezTo>
                <a:cubicBezTo>
                  <a:pt x="2609" y="823"/>
                  <a:pt x="2609" y="823"/>
                  <a:pt x="2609" y="823"/>
                </a:cubicBezTo>
                <a:cubicBezTo>
                  <a:pt x="2606" y="825"/>
                  <a:pt x="2606" y="825"/>
                  <a:pt x="2606" y="825"/>
                </a:cubicBezTo>
                <a:cubicBezTo>
                  <a:pt x="2603" y="828"/>
                  <a:pt x="2603" y="828"/>
                  <a:pt x="2603" y="828"/>
                </a:cubicBezTo>
                <a:cubicBezTo>
                  <a:pt x="2604" y="829"/>
                  <a:pt x="2604" y="829"/>
                  <a:pt x="2604" y="829"/>
                </a:cubicBezTo>
                <a:cubicBezTo>
                  <a:pt x="2604" y="833"/>
                  <a:pt x="2604" y="833"/>
                  <a:pt x="2604" y="833"/>
                </a:cubicBezTo>
                <a:cubicBezTo>
                  <a:pt x="2605" y="835"/>
                  <a:pt x="2605" y="835"/>
                  <a:pt x="2605" y="835"/>
                </a:cubicBezTo>
                <a:cubicBezTo>
                  <a:pt x="2605" y="836"/>
                  <a:pt x="2605" y="836"/>
                  <a:pt x="2605" y="836"/>
                </a:cubicBezTo>
                <a:lnTo>
                  <a:pt x="2607" y="838"/>
                </a:lnTo>
                <a:close/>
                <a:moveTo>
                  <a:pt x="2691" y="1063"/>
                </a:moveTo>
                <a:cubicBezTo>
                  <a:pt x="2692" y="1063"/>
                  <a:pt x="2692" y="1063"/>
                  <a:pt x="2692" y="1063"/>
                </a:cubicBezTo>
                <a:cubicBezTo>
                  <a:pt x="2693" y="1062"/>
                  <a:pt x="2693" y="1062"/>
                  <a:pt x="2693" y="1062"/>
                </a:cubicBezTo>
                <a:cubicBezTo>
                  <a:pt x="2693" y="1060"/>
                  <a:pt x="2693" y="1060"/>
                  <a:pt x="2693" y="1060"/>
                </a:cubicBezTo>
                <a:cubicBezTo>
                  <a:pt x="2691" y="1060"/>
                  <a:pt x="2691" y="1060"/>
                  <a:pt x="2691" y="1060"/>
                </a:cubicBezTo>
                <a:cubicBezTo>
                  <a:pt x="2691" y="1060"/>
                  <a:pt x="2691" y="1060"/>
                  <a:pt x="2691" y="1060"/>
                </a:cubicBezTo>
                <a:cubicBezTo>
                  <a:pt x="2692" y="1059"/>
                  <a:pt x="2692" y="1059"/>
                  <a:pt x="2692" y="1059"/>
                </a:cubicBezTo>
                <a:cubicBezTo>
                  <a:pt x="2692" y="1057"/>
                  <a:pt x="2692" y="1057"/>
                  <a:pt x="2692" y="1057"/>
                </a:cubicBezTo>
                <a:cubicBezTo>
                  <a:pt x="2692" y="1057"/>
                  <a:pt x="2692" y="1057"/>
                  <a:pt x="2692" y="1057"/>
                </a:cubicBezTo>
                <a:cubicBezTo>
                  <a:pt x="2689" y="1057"/>
                  <a:pt x="2689" y="1057"/>
                  <a:pt x="2689" y="1057"/>
                </a:cubicBezTo>
                <a:cubicBezTo>
                  <a:pt x="2690" y="1056"/>
                  <a:pt x="2690" y="1056"/>
                  <a:pt x="2690" y="1056"/>
                </a:cubicBezTo>
                <a:cubicBezTo>
                  <a:pt x="2690" y="1055"/>
                  <a:pt x="2690" y="1055"/>
                  <a:pt x="2690" y="1055"/>
                </a:cubicBezTo>
                <a:cubicBezTo>
                  <a:pt x="2691" y="1055"/>
                  <a:pt x="2691" y="1055"/>
                  <a:pt x="2691" y="1055"/>
                </a:cubicBezTo>
                <a:cubicBezTo>
                  <a:pt x="2693" y="1054"/>
                  <a:pt x="2693" y="1054"/>
                  <a:pt x="2693" y="1054"/>
                </a:cubicBezTo>
                <a:cubicBezTo>
                  <a:pt x="2693" y="1053"/>
                  <a:pt x="2693" y="1053"/>
                  <a:pt x="2693" y="1053"/>
                </a:cubicBezTo>
                <a:cubicBezTo>
                  <a:pt x="2695" y="1051"/>
                  <a:pt x="2695" y="1051"/>
                  <a:pt x="2695" y="1051"/>
                </a:cubicBezTo>
                <a:cubicBezTo>
                  <a:pt x="2695" y="1049"/>
                  <a:pt x="2695" y="1049"/>
                  <a:pt x="2695" y="1049"/>
                </a:cubicBezTo>
                <a:cubicBezTo>
                  <a:pt x="2695" y="1047"/>
                  <a:pt x="2695" y="1047"/>
                  <a:pt x="2695" y="1047"/>
                </a:cubicBezTo>
                <a:cubicBezTo>
                  <a:pt x="2696" y="1048"/>
                  <a:pt x="2696" y="1048"/>
                  <a:pt x="2696" y="1048"/>
                </a:cubicBezTo>
                <a:cubicBezTo>
                  <a:pt x="2696" y="1050"/>
                  <a:pt x="2696" y="1050"/>
                  <a:pt x="2696" y="1050"/>
                </a:cubicBezTo>
                <a:cubicBezTo>
                  <a:pt x="2698" y="1048"/>
                  <a:pt x="2698" y="1048"/>
                  <a:pt x="2698" y="1048"/>
                </a:cubicBezTo>
                <a:cubicBezTo>
                  <a:pt x="2699" y="1046"/>
                  <a:pt x="2699" y="1046"/>
                  <a:pt x="2699" y="1046"/>
                </a:cubicBezTo>
                <a:cubicBezTo>
                  <a:pt x="2698" y="1043"/>
                  <a:pt x="2698" y="1043"/>
                  <a:pt x="2698" y="1043"/>
                </a:cubicBezTo>
                <a:cubicBezTo>
                  <a:pt x="2701" y="1041"/>
                  <a:pt x="2701" y="1041"/>
                  <a:pt x="2701" y="1041"/>
                </a:cubicBezTo>
                <a:cubicBezTo>
                  <a:pt x="2702" y="1038"/>
                  <a:pt x="2702" y="1038"/>
                  <a:pt x="2702" y="1038"/>
                </a:cubicBezTo>
                <a:cubicBezTo>
                  <a:pt x="2703" y="1036"/>
                  <a:pt x="2703" y="1036"/>
                  <a:pt x="2703" y="1036"/>
                </a:cubicBezTo>
                <a:cubicBezTo>
                  <a:pt x="2703" y="1032"/>
                  <a:pt x="2703" y="1032"/>
                  <a:pt x="2703" y="1032"/>
                </a:cubicBezTo>
                <a:cubicBezTo>
                  <a:pt x="2704" y="1031"/>
                  <a:pt x="2704" y="1031"/>
                  <a:pt x="2704" y="1031"/>
                </a:cubicBezTo>
                <a:cubicBezTo>
                  <a:pt x="2704" y="1030"/>
                  <a:pt x="2704" y="1030"/>
                  <a:pt x="2704" y="1030"/>
                </a:cubicBezTo>
                <a:cubicBezTo>
                  <a:pt x="2706" y="1028"/>
                  <a:pt x="2706" y="1028"/>
                  <a:pt x="2706" y="1028"/>
                </a:cubicBezTo>
                <a:cubicBezTo>
                  <a:pt x="2707" y="1029"/>
                  <a:pt x="2707" y="1029"/>
                  <a:pt x="2707" y="1029"/>
                </a:cubicBezTo>
                <a:cubicBezTo>
                  <a:pt x="2708" y="1028"/>
                  <a:pt x="2708" y="1028"/>
                  <a:pt x="2708" y="1028"/>
                </a:cubicBezTo>
                <a:cubicBezTo>
                  <a:pt x="2707" y="1025"/>
                  <a:pt x="2707" y="1025"/>
                  <a:pt x="2707" y="1025"/>
                </a:cubicBezTo>
                <a:cubicBezTo>
                  <a:pt x="2710" y="1029"/>
                  <a:pt x="2710" y="1029"/>
                  <a:pt x="2710" y="1029"/>
                </a:cubicBezTo>
                <a:cubicBezTo>
                  <a:pt x="2713" y="1029"/>
                  <a:pt x="2713" y="1029"/>
                  <a:pt x="2713" y="1029"/>
                </a:cubicBezTo>
                <a:cubicBezTo>
                  <a:pt x="2714" y="1028"/>
                  <a:pt x="2714" y="1028"/>
                  <a:pt x="2714" y="1028"/>
                </a:cubicBezTo>
                <a:cubicBezTo>
                  <a:pt x="2715" y="1028"/>
                  <a:pt x="2715" y="1028"/>
                  <a:pt x="2715" y="1028"/>
                </a:cubicBezTo>
                <a:cubicBezTo>
                  <a:pt x="2717" y="1028"/>
                  <a:pt x="2717" y="1028"/>
                  <a:pt x="2717" y="1028"/>
                </a:cubicBezTo>
                <a:cubicBezTo>
                  <a:pt x="2717" y="1026"/>
                  <a:pt x="2717" y="1026"/>
                  <a:pt x="2717" y="1026"/>
                </a:cubicBezTo>
                <a:cubicBezTo>
                  <a:pt x="2716" y="1026"/>
                  <a:pt x="2716" y="1026"/>
                  <a:pt x="2716" y="1026"/>
                </a:cubicBezTo>
                <a:cubicBezTo>
                  <a:pt x="2715" y="1024"/>
                  <a:pt x="2715" y="1024"/>
                  <a:pt x="2715" y="1024"/>
                </a:cubicBezTo>
                <a:cubicBezTo>
                  <a:pt x="2713" y="1022"/>
                  <a:pt x="2713" y="1022"/>
                  <a:pt x="2713" y="1022"/>
                </a:cubicBezTo>
                <a:cubicBezTo>
                  <a:pt x="2712" y="1022"/>
                  <a:pt x="2712" y="1022"/>
                  <a:pt x="2712" y="1022"/>
                </a:cubicBezTo>
                <a:cubicBezTo>
                  <a:pt x="2708" y="1018"/>
                  <a:pt x="2708" y="1018"/>
                  <a:pt x="2708" y="1018"/>
                </a:cubicBezTo>
                <a:cubicBezTo>
                  <a:pt x="2706" y="1018"/>
                  <a:pt x="2706" y="1018"/>
                  <a:pt x="2706" y="1018"/>
                </a:cubicBezTo>
                <a:cubicBezTo>
                  <a:pt x="2706" y="1016"/>
                  <a:pt x="2706" y="1016"/>
                  <a:pt x="2706" y="1016"/>
                </a:cubicBezTo>
                <a:cubicBezTo>
                  <a:pt x="2705" y="1015"/>
                  <a:pt x="2705" y="1015"/>
                  <a:pt x="2705" y="1015"/>
                </a:cubicBezTo>
                <a:cubicBezTo>
                  <a:pt x="2705" y="1014"/>
                  <a:pt x="2705" y="1014"/>
                  <a:pt x="2705" y="1014"/>
                </a:cubicBezTo>
                <a:cubicBezTo>
                  <a:pt x="2708" y="1013"/>
                  <a:pt x="2708" y="1013"/>
                  <a:pt x="2708" y="1013"/>
                </a:cubicBezTo>
                <a:cubicBezTo>
                  <a:pt x="2709" y="1011"/>
                  <a:pt x="2709" y="1011"/>
                  <a:pt x="2709" y="1011"/>
                </a:cubicBezTo>
                <a:cubicBezTo>
                  <a:pt x="2707" y="1010"/>
                  <a:pt x="2707" y="1010"/>
                  <a:pt x="2707" y="1010"/>
                </a:cubicBezTo>
                <a:cubicBezTo>
                  <a:pt x="2704" y="1006"/>
                  <a:pt x="2704" y="1006"/>
                  <a:pt x="2704" y="1006"/>
                </a:cubicBezTo>
                <a:cubicBezTo>
                  <a:pt x="2703" y="1004"/>
                  <a:pt x="2703" y="1004"/>
                  <a:pt x="2703" y="1004"/>
                </a:cubicBezTo>
                <a:cubicBezTo>
                  <a:pt x="2702" y="1003"/>
                  <a:pt x="2702" y="1003"/>
                  <a:pt x="2702" y="1003"/>
                </a:cubicBezTo>
                <a:cubicBezTo>
                  <a:pt x="2702" y="1001"/>
                  <a:pt x="2702" y="1001"/>
                  <a:pt x="2702" y="1001"/>
                </a:cubicBezTo>
                <a:cubicBezTo>
                  <a:pt x="2703" y="1001"/>
                  <a:pt x="2703" y="1001"/>
                  <a:pt x="2703" y="1001"/>
                </a:cubicBezTo>
                <a:cubicBezTo>
                  <a:pt x="2703" y="1000"/>
                  <a:pt x="2703" y="1000"/>
                  <a:pt x="2703" y="1000"/>
                </a:cubicBezTo>
                <a:cubicBezTo>
                  <a:pt x="2702" y="1000"/>
                  <a:pt x="2702" y="1000"/>
                  <a:pt x="2702" y="1000"/>
                </a:cubicBezTo>
                <a:cubicBezTo>
                  <a:pt x="2700" y="998"/>
                  <a:pt x="2700" y="998"/>
                  <a:pt x="2700" y="998"/>
                </a:cubicBezTo>
                <a:cubicBezTo>
                  <a:pt x="2701" y="997"/>
                  <a:pt x="2701" y="997"/>
                  <a:pt x="2701" y="997"/>
                </a:cubicBezTo>
                <a:cubicBezTo>
                  <a:pt x="2704" y="997"/>
                  <a:pt x="2704" y="997"/>
                  <a:pt x="2704" y="997"/>
                </a:cubicBezTo>
                <a:cubicBezTo>
                  <a:pt x="2706" y="997"/>
                  <a:pt x="2706" y="997"/>
                  <a:pt x="2706" y="997"/>
                </a:cubicBezTo>
                <a:cubicBezTo>
                  <a:pt x="2704" y="995"/>
                  <a:pt x="2704" y="995"/>
                  <a:pt x="2704" y="995"/>
                </a:cubicBezTo>
                <a:cubicBezTo>
                  <a:pt x="2702" y="994"/>
                  <a:pt x="2702" y="994"/>
                  <a:pt x="2702" y="994"/>
                </a:cubicBezTo>
                <a:cubicBezTo>
                  <a:pt x="2703" y="993"/>
                  <a:pt x="2703" y="993"/>
                  <a:pt x="2703" y="993"/>
                </a:cubicBezTo>
                <a:cubicBezTo>
                  <a:pt x="2702" y="992"/>
                  <a:pt x="2702" y="992"/>
                  <a:pt x="2702" y="992"/>
                </a:cubicBezTo>
                <a:cubicBezTo>
                  <a:pt x="2703" y="992"/>
                  <a:pt x="2703" y="992"/>
                  <a:pt x="2703" y="992"/>
                </a:cubicBezTo>
                <a:cubicBezTo>
                  <a:pt x="2703" y="991"/>
                  <a:pt x="2703" y="991"/>
                  <a:pt x="2703" y="991"/>
                </a:cubicBezTo>
                <a:cubicBezTo>
                  <a:pt x="2704" y="990"/>
                  <a:pt x="2704" y="990"/>
                  <a:pt x="2704" y="990"/>
                </a:cubicBezTo>
                <a:cubicBezTo>
                  <a:pt x="2706" y="992"/>
                  <a:pt x="2706" y="992"/>
                  <a:pt x="2706" y="992"/>
                </a:cubicBezTo>
                <a:cubicBezTo>
                  <a:pt x="2708" y="992"/>
                  <a:pt x="2708" y="992"/>
                  <a:pt x="2708" y="992"/>
                </a:cubicBezTo>
                <a:cubicBezTo>
                  <a:pt x="2710" y="991"/>
                  <a:pt x="2710" y="991"/>
                  <a:pt x="2710" y="991"/>
                </a:cubicBezTo>
                <a:cubicBezTo>
                  <a:pt x="2713" y="990"/>
                  <a:pt x="2713" y="990"/>
                  <a:pt x="2713" y="990"/>
                </a:cubicBezTo>
                <a:cubicBezTo>
                  <a:pt x="2713" y="989"/>
                  <a:pt x="2713" y="989"/>
                  <a:pt x="2713" y="989"/>
                </a:cubicBezTo>
                <a:cubicBezTo>
                  <a:pt x="2710" y="987"/>
                  <a:pt x="2710" y="987"/>
                  <a:pt x="2710" y="987"/>
                </a:cubicBezTo>
                <a:cubicBezTo>
                  <a:pt x="2710" y="984"/>
                  <a:pt x="2710" y="984"/>
                  <a:pt x="2710" y="984"/>
                </a:cubicBezTo>
                <a:cubicBezTo>
                  <a:pt x="2711" y="984"/>
                  <a:pt x="2711" y="984"/>
                  <a:pt x="2711" y="984"/>
                </a:cubicBezTo>
                <a:cubicBezTo>
                  <a:pt x="2715" y="984"/>
                  <a:pt x="2715" y="984"/>
                  <a:pt x="2715" y="984"/>
                </a:cubicBezTo>
                <a:cubicBezTo>
                  <a:pt x="2718" y="983"/>
                  <a:pt x="2718" y="983"/>
                  <a:pt x="2718" y="983"/>
                </a:cubicBezTo>
                <a:cubicBezTo>
                  <a:pt x="2721" y="982"/>
                  <a:pt x="2721" y="982"/>
                  <a:pt x="2721" y="982"/>
                </a:cubicBezTo>
                <a:cubicBezTo>
                  <a:pt x="2720" y="980"/>
                  <a:pt x="2720" y="980"/>
                  <a:pt x="2720" y="980"/>
                </a:cubicBezTo>
                <a:cubicBezTo>
                  <a:pt x="2719" y="980"/>
                  <a:pt x="2719" y="980"/>
                  <a:pt x="2719" y="980"/>
                </a:cubicBezTo>
                <a:cubicBezTo>
                  <a:pt x="2716" y="979"/>
                  <a:pt x="2716" y="979"/>
                  <a:pt x="2716" y="979"/>
                </a:cubicBezTo>
                <a:cubicBezTo>
                  <a:pt x="2714" y="978"/>
                  <a:pt x="2714" y="978"/>
                  <a:pt x="2714" y="978"/>
                </a:cubicBezTo>
                <a:cubicBezTo>
                  <a:pt x="2713" y="978"/>
                  <a:pt x="2713" y="978"/>
                  <a:pt x="2713" y="978"/>
                </a:cubicBezTo>
                <a:cubicBezTo>
                  <a:pt x="2710" y="976"/>
                  <a:pt x="2710" y="976"/>
                  <a:pt x="2710" y="976"/>
                </a:cubicBezTo>
                <a:cubicBezTo>
                  <a:pt x="2709" y="976"/>
                  <a:pt x="2709" y="976"/>
                  <a:pt x="2709" y="976"/>
                </a:cubicBezTo>
                <a:cubicBezTo>
                  <a:pt x="2707" y="977"/>
                  <a:pt x="2707" y="977"/>
                  <a:pt x="2707" y="977"/>
                </a:cubicBezTo>
                <a:cubicBezTo>
                  <a:pt x="2706" y="976"/>
                  <a:pt x="2706" y="976"/>
                  <a:pt x="2706" y="976"/>
                </a:cubicBezTo>
                <a:cubicBezTo>
                  <a:pt x="2708" y="974"/>
                  <a:pt x="2708" y="974"/>
                  <a:pt x="2708" y="974"/>
                </a:cubicBezTo>
                <a:cubicBezTo>
                  <a:pt x="2707" y="973"/>
                  <a:pt x="2707" y="973"/>
                  <a:pt x="2707" y="973"/>
                </a:cubicBezTo>
                <a:cubicBezTo>
                  <a:pt x="2707" y="973"/>
                  <a:pt x="2707" y="973"/>
                  <a:pt x="2707" y="973"/>
                </a:cubicBezTo>
                <a:cubicBezTo>
                  <a:pt x="2705" y="975"/>
                  <a:pt x="2705" y="975"/>
                  <a:pt x="2705" y="975"/>
                </a:cubicBezTo>
                <a:cubicBezTo>
                  <a:pt x="2704" y="974"/>
                  <a:pt x="2704" y="974"/>
                  <a:pt x="2704" y="974"/>
                </a:cubicBezTo>
                <a:cubicBezTo>
                  <a:pt x="2703" y="974"/>
                  <a:pt x="2703" y="974"/>
                  <a:pt x="2703" y="974"/>
                </a:cubicBezTo>
                <a:cubicBezTo>
                  <a:pt x="2704" y="971"/>
                  <a:pt x="2704" y="971"/>
                  <a:pt x="2704" y="971"/>
                </a:cubicBezTo>
                <a:cubicBezTo>
                  <a:pt x="2705" y="970"/>
                  <a:pt x="2705" y="970"/>
                  <a:pt x="2705" y="970"/>
                </a:cubicBezTo>
                <a:cubicBezTo>
                  <a:pt x="2705" y="969"/>
                  <a:pt x="2705" y="969"/>
                  <a:pt x="2705" y="969"/>
                </a:cubicBezTo>
                <a:cubicBezTo>
                  <a:pt x="2703" y="967"/>
                  <a:pt x="2703" y="967"/>
                  <a:pt x="2703" y="967"/>
                </a:cubicBezTo>
                <a:cubicBezTo>
                  <a:pt x="2702" y="968"/>
                  <a:pt x="2702" y="968"/>
                  <a:pt x="2702" y="968"/>
                </a:cubicBezTo>
                <a:cubicBezTo>
                  <a:pt x="2700" y="966"/>
                  <a:pt x="2700" y="966"/>
                  <a:pt x="2700" y="966"/>
                </a:cubicBezTo>
                <a:cubicBezTo>
                  <a:pt x="2700" y="963"/>
                  <a:pt x="2700" y="963"/>
                  <a:pt x="2700" y="963"/>
                </a:cubicBezTo>
                <a:cubicBezTo>
                  <a:pt x="2698" y="962"/>
                  <a:pt x="2698" y="962"/>
                  <a:pt x="2698" y="962"/>
                </a:cubicBezTo>
                <a:cubicBezTo>
                  <a:pt x="2697" y="963"/>
                  <a:pt x="2697" y="963"/>
                  <a:pt x="2697" y="963"/>
                </a:cubicBezTo>
                <a:cubicBezTo>
                  <a:pt x="2698" y="964"/>
                  <a:pt x="2698" y="964"/>
                  <a:pt x="2698" y="964"/>
                </a:cubicBezTo>
                <a:cubicBezTo>
                  <a:pt x="2695" y="967"/>
                  <a:pt x="2695" y="967"/>
                  <a:pt x="2695" y="967"/>
                </a:cubicBezTo>
                <a:cubicBezTo>
                  <a:pt x="2694" y="966"/>
                  <a:pt x="2694" y="966"/>
                  <a:pt x="2694" y="966"/>
                </a:cubicBezTo>
                <a:cubicBezTo>
                  <a:pt x="2695" y="965"/>
                  <a:pt x="2695" y="965"/>
                  <a:pt x="2695" y="965"/>
                </a:cubicBezTo>
                <a:cubicBezTo>
                  <a:pt x="2695" y="963"/>
                  <a:pt x="2695" y="963"/>
                  <a:pt x="2695" y="963"/>
                </a:cubicBezTo>
                <a:cubicBezTo>
                  <a:pt x="2693" y="963"/>
                  <a:pt x="2693" y="963"/>
                  <a:pt x="2693" y="963"/>
                </a:cubicBezTo>
                <a:cubicBezTo>
                  <a:pt x="2692" y="967"/>
                  <a:pt x="2692" y="967"/>
                  <a:pt x="2692" y="967"/>
                </a:cubicBezTo>
                <a:cubicBezTo>
                  <a:pt x="2691" y="968"/>
                  <a:pt x="2691" y="968"/>
                  <a:pt x="2691" y="968"/>
                </a:cubicBezTo>
                <a:cubicBezTo>
                  <a:pt x="2689" y="973"/>
                  <a:pt x="2689" y="973"/>
                  <a:pt x="2689" y="973"/>
                </a:cubicBezTo>
                <a:cubicBezTo>
                  <a:pt x="2688" y="975"/>
                  <a:pt x="2688" y="975"/>
                  <a:pt x="2688" y="975"/>
                </a:cubicBezTo>
                <a:cubicBezTo>
                  <a:pt x="2685" y="979"/>
                  <a:pt x="2685" y="979"/>
                  <a:pt x="2685" y="979"/>
                </a:cubicBezTo>
                <a:cubicBezTo>
                  <a:pt x="2683" y="979"/>
                  <a:pt x="2683" y="979"/>
                  <a:pt x="2683" y="979"/>
                </a:cubicBezTo>
                <a:cubicBezTo>
                  <a:pt x="2680" y="980"/>
                  <a:pt x="2680" y="980"/>
                  <a:pt x="2680" y="980"/>
                </a:cubicBezTo>
                <a:cubicBezTo>
                  <a:pt x="2679" y="981"/>
                  <a:pt x="2679" y="981"/>
                  <a:pt x="2679" y="981"/>
                </a:cubicBezTo>
                <a:cubicBezTo>
                  <a:pt x="2680" y="981"/>
                  <a:pt x="2680" y="981"/>
                  <a:pt x="2680" y="981"/>
                </a:cubicBezTo>
                <a:cubicBezTo>
                  <a:pt x="2679" y="982"/>
                  <a:pt x="2679" y="982"/>
                  <a:pt x="2679" y="982"/>
                </a:cubicBezTo>
                <a:cubicBezTo>
                  <a:pt x="2680" y="983"/>
                  <a:pt x="2680" y="983"/>
                  <a:pt x="2680" y="983"/>
                </a:cubicBezTo>
                <a:cubicBezTo>
                  <a:pt x="2682" y="982"/>
                  <a:pt x="2682" y="982"/>
                  <a:pt x="2682" y="982"/>
                </a:cubicBezTo>
                <a:cubicBezTo>
                  <a:pt x="2682" y="984"/>
                  <a:pt x="2682" y="984"/>
                  <a:pt x="2682" y="984"/>
                </a:cubicBezTo>
                <a:cubicBezTo>
                  <a:pt x="2680" y="984"/>
                  <a:pt x="2680" y="984"/>
                  <a:pt x="2680" y="984"/>
                </a:cubicBezTo>
                <a:cubicBezTo>
                  <a:pt x="2680" y="985"/>
                  <a:pt x="2680" y="985"/>
                  <a:pt x="2680" y="985"/>
                </a:cubicBezTo>
                <a:cubicBezTo>
                  <a:pt x="2679" y="986"/>
                  <a:pt x="2679" y="986"/>
                  <a:pt x="2679" y="986"/>
                </a:cubicBezTo>
                <a:cubicBezTo>
                  <a:pt x="2678" y="986"/>
                  <a:pt x="2678" y="986"/>
                  <a:pt x="2678" y="986"/>
                </a:cubicBezTo>
                <a:cubicBezTo>
                  <a:pt x="2678" y="986"/>
                  <a:pt x="2678" y="986"/>
                  <a:pt x="2678" y="986"/>
                </a:cubicBezTo>
                <a:cubicBezTo>
                  <a:pt x="2678" y="985"/>
                  <a:pt x="2678" y="985"/>
                  <a:pt x="2678" y="985"/>
                </a:cubicBezTo>
                <a:cubicBezTo>
                  <a:pt x="2678" y="985"/>
                  <a:pt x="2678" y="985"/>
                  <a:pt x="2678" y="985"/>
                </a:cubicBezTo>
                <a:cubicBezTo>
                  <a:pt x="2678" y="983"/>
                  <a:pt x="2678" y="983"/>
                  <a:pt x="2678" y="983"/>
                </a:cubicBezTo>
                <a:cubicBezTo>
                  <a:pt x="2676" y="983"/>
                  <a:pt x="2676" y="983"/>
                  <a:pt x="2676" y="983"/>
                </a:cubicBezTo>
                <a:cubicBezTo>
                  <a:pt x="2673" y="985"/>
                  <a:pt x="2673" y="985"/>
                  <a:pt x="2673" y="985"/>
                </a:cubicBezTo>
                <a:cubicBezTo>
                  <a:pt x="2670" y="986"/>
                  <a:pt x="2670" y="986"/>
                  <a:pt x="2670" y="986"/>
                </a:cubicBezTo>
                <a:cubicBezTo>
                  <a:pt x="2669" y="987"/>
                  <a:pt x="2669" y="987"/>
                  <a:pt x="2669" y="987"/>
                </a:cubicBezTo>
                <a:cubicBezTo>
                  <a:pt x="2668" y="989"/>
                  <a:pt x="2668" y="989"/>
                  <a:pt x="2668" y="989"/>
                </a:cubicBezTo>
                <a:cubicBezTo>
                  <a:pt x="2668" y="991"/>
                  <a:pt x="2668" y="991"/>
                  <a:pt x="2668" y="991"/>
                </a:cubicBezTo>
                <a:cubicBezTo>
                  <a:pt x="2665" y="993"/>
                  <a:pt x="2665" y="993"/>
                  <a:pt x="2665" y="993"/>
                </a:cubicBezTo>
                <a:cubicBezTo>
                  <a:pt x="2664" y="995"/>
                  <a:pt x="2664" y="995"/>
                  <a:pt x="2664" y="995"/>
                </a:cubicBezTo>
                <a:cubicBezTo>
                  <a:pt x="2661" y="998"/>
                  <a:pt x="2661" y="998"/>
                  <a:pt x="2661" y="998"/>
                </a:cubicBezTo>
                <a:cubicBezTo>
                  <a:pt x="2661" y="1000"/>
                  <a:pt x="2661" y="1000"/>
                  <a:pt x="2661" y="1000"/>
                </a:cubicBezTo>
                <a:cubicBezTo>
                  <a:pt x="2658" y="1003"/>
                  <a:pt x="2658" y="1003"/>
                  <a:pt x="2658" y="1003"/>
                </a:cubicBezTo>
                <a:cubicBezTo>
                  <a:pt x="2656" y="1005"/>
                  <a:pt x="2656" y="1005"/>
                  <a:pt x="2656" y="1005"/>
                </a:cubicBezTo>
                <a:cubicBezTo>
                  <a:pt x="2647" y="1007"/>
                  <a:pt x="2647" y="1007"/>
                  <a:pt x="2647" y="1007"/>
                </a:cubicBezTo>
                <a:cubicBezTo>
                  <a:pt x="2646" y="1008"/>
                  <a:pt x="2646" y="1008"/>
                  <a:pt x="2646" y="1008"/>
                </a:cubicBezTo>
                <a:cubicBezTo>
                  <a:pt x="2647" y="1010"/>
                  <a:pt x="2647" y="1010"/>
                  <a:pt x="2647" y="1010"/>
                </a:cubicBezTo>
                <a:cubicBezTo>
                  <a:pt x="2648" y="1011"/>
                  <a:pt x="2648" y="1011"/>
                  <a:pt x="2648" y="1011"/>
                </a:cubicBezTo>
                <a:cubicBezTo>
                  <a:pt x="2647" y="1011"/>
                  <a:pt x="2647" y="1011"/>
                  <a:pt x="2647" y="1011"/>
                </a:cubicBezTo>
                <a:cubicBezTo>
                  <a:pt x="2645" y="1012"/>
                  <a:pt x="2645" y="1012"/>
                  <a:pt x="2645" y="1012"/>
                </a:cubicBezTo>
                <a:cubicBezTo>
                  <a:pt x="2643" y="1012"/>
                  <a:pt x="2643" y="1012"/>
                  <a:pt x="2643" y="1012"/>
                </a:cubicBezTo>
                <a:cubicBezTo>
                  <a:pt x="2642" y="1013"/>
                  <a:pt x="2642" y="1013"/>
                  <a:pt x="2642" y="1013"/>
                </a:cubicBezTo>
                <a:cubicBezTo>
                  <a:pt x="2641" y="1015"/>
                  <a:pt x="2641" y="1015"/>
                  <a:pt x="2641" y="1015"/>
                </a:cubicBezTo>
                <a:cubicBezTo>
                  <a:pt x="2641" y="1018"/>
                  <a:pt x="2641" y="1018"/>
                  <a:pt x="2641" y="1018"/>
                </a:cubicBezTo>
                <a:cubicBezTo>
                  <a:pt x="2639" y="1021"/>
                  <a:pt x="2639" y="1021"/>
                  <a:pt x="2639" y="1021"/>
                </a:cubicBezTo>
                <a:cubicBezTo>
                  <a:pt x="2639" y="1021"/>
                  <a:pt x="2639" y="1021"/>
                  <a:pt x="2639" y="1021"/>
                </a:cubicBezTo>
                <a:cubicBezTo>
                  <a:pt x="2635" y="1021"/>
                  <a:pt x="2635" y="1021"/>
                  <a:pt x="2635" y="1021"/>
                </a:cubicBezTo>
                <a:cubicBezTo>
                  <a:pt x="2631" y="1019"/>
                  <a:pt x="2631" y="1019"/>
                  <a:pt x="2631" y="1019"/>
                </a:cubicBezTo>
                <a:cubicBezTo>
                  <a:pt x="2628" y="1020"/>
                  <a:pt x="2628" y="1020"/>
                  <a:pt x="2628" y="1020"/>
                </a:cubicBezTo>
                <a:cubicBezTo>
                  <a:pt x="2627" y="1018"/>
                  <a:pt x="2627" y="1018"/>
                  <a:pt x="2627" y="1018"/>
                </a:cubicBezTo>
                <a:cubicBezTo>
                  <a:pt x="2625" y="1016"/>
                  <a:pt x="2625" y="1016"/>
                  <a:pt x="2625" y="1016"/>
                </a:cubicBezTo>
                <a:cubicBezTo>
                  <a:pt x="2625" y="1016"/>
                  <a:pt x="2625" y="1016"/>
                  <a:pt x="2625" y="1016"/>
                </a:cubicBezTo>
                <a:cubicBezTo>
                  <a:pt x="2623" y="1017"/>
                  <a:pt x="2623" y="1017"/>
                  <a:pt x="2623" y="1017"/>
                </a:cubicBezTo>
                <a:cubicBezTo>
                  <a:pt x="2622" y="1018"/>
                  <a:pt x="2622" y="1018"/>
                  <a:pt x="2622" y="1018"/>
                </a:cubicBezTo>
                <a:cubicBezTo>
                  <a:pt x="2620" y="1021"/>
                  <a:pt x="2620" y="1021"/>
                  <a:pt x="2620" y="1021"/>
                </a:cubicBezTo>
                <a:cubicBezTo>
                  <a:pt x="2618" y="1024"/>
                  <a:pt x="2618" y="1024"/>
                  <a:pt x="2618" y="1024"/>
                </a:cubicBezTo>
                <a:cubicBezTo>
                  <a:pt x="2618" y="1026"/>
                  <a:pt x="2618" y="1026"/>
                  <a:pt x="2618" y="1026"/>
                </a:cubicBezTo>
                <a:cubicBezTo>
                  <a:pt x="2618" y="1027"/>
                  <a:pt x="2618" y="1027"/>
                  <a:pt x="2618" y="1027"/>
                </a:cubicBezTo>
                <a:cubicBezTo>
                  <a:pt x="2618" y="1028"/>
                  <a:pt x="2618" y="1028"/>
                  <a:pt x="2618" y="1028"/>
                </a:cubicBezTo>
                <a:cubicBezTo>
                  <a:pt x="2617" y="1029"/>
                  <a:pt x="2617" y="1029"/>
                  <a:pt x="2617" y="1029"/>
                </a:cubicBezTo>
                <a:cubicBezTo>
                  <a:pt x="2617" y="1033"/>
                  <a:pt x="2617" y="1033"/>
                  <a:pt x="2617" y="1033"/>
                </a:cubicBezTo>
                <a:cubicBezTo>
                  <a:pt x="2620" y="1037"/>
                  <a:pt x="2620" y="1037"/>
                  <a:pt x="2620" y="1037"/>
                </a:cubicBezTo>
                <a:cubicBezTo>
                  <a:pt x="2621" y="1038"/>
                  <a:pt x="2621" y="1038"/>
                  <a:pt x="2621" y="1038"/>
                </a:cubicBezTo>
                <a:cubicBezTo>
                  <a:pt x="2620" y="1038"/>
                  <a:pt x="2620" y="1038"/>
                  <a:pt x="2620" y="1038"/>
                </a:cubicBezTo>
                <a:cubicBezTo>
                  <a:pt x="2619" y="1038"/>
                  <a:pt x="2619" y="1038"/>
                  <a:pt x="2619" y="1038"/>
                </a:cubicBezTo>
                <a:cubicBezTo>
                  <a:pt x="2621" y="1040"/>
                  <a:pt x="2621" y="1040"/>
                  <a:pt x="2621" y="1040"/>
                </a:cubicBezTo>
                <a:cubicBezTo>
                  <a:pt x="2623" y="1041"/>
                  <a:pt x="2623" y="1041"/>
                  <a:pt x="2623" y="1041"/>
                </a:cubicBezTo>
                <a:cubicBezTo>
                  <a:pt x="2624" y="1041"/>
                  <a:pt x="2624" y="1041"/>
                  <a:pt x="2624" y="1041"/>
                </a:cubicBezTo>
                <a:cubicBezTo>
                  <a:pt x="2627" y="1040"/>
                  <a:pt x="2627" y="1040"/>
                  <a:pt x="2627" y="1040"/>
                </a:cubicBezTo>
                <a:cubicBezTo>
                  <a:pt x="2630" y="1039"/>
                  <a:pt x="2630" y="1039"/>
                  <a:pt x="2630" y="1039"/>
                </a:cubicBezTo>
                <a:cubicBezTo>
                  <a:pt x="2632" y="1039"/>
                  <a:pt x="2632" y="1039"/>
                  <a:pt x="2632" y="1039"/>
                </a:cubicBezTo>
                <a:cubicBezTo>
                  <a:pt x="2630" y="1039"/>
                  <a:pt x="2630" y="1039"/>
                  <a:pt x="2630" y="1039"/>
                </a:cubicBezTo>
                <a:cubicBezTo>
                  <a:pt x="2627" y="1041"/>
                  <a:pt x="2627" y="1041"/>
                  <a:pt x="2627" y="1041"/>
                </a:cubicBezTo>
                <a:cubicBezTo>
                  <a:pt x="2624" y="1042"/>
                  <a:pt x="2624" y="1042"/>
                  <a:pt x="2624" y="1042"/>
                </a:cubicBezTo>
                <a:cubicBezTo>
                  <a:pt x="2622" y="1043"/>
                  <a:pt x="2622" y="1043"/>
                  <a:pt x="2622" y="1043"/>
                </a:cubicBezTo>
                <a:cubicBezTo>
                  <a:pt x="2620" y="1043"/>
                  <a:pt x="2620" y="1043"/>
                  <a:pt x="2620" y="1043"/>
                </a:cubicBezTo>
                <a:cubicBezTo>
                  <a:pt x="2620" y="1044"/>
                  <a:pt x="2620" y="1044"/>
                  <a:pt x="2620" y="1044"/>
                </a:cubicBezTo>
                <a:cubicBezTo>
                  <a:pt x="2623" y="1045"/>
                  <a:pt x="2623" y="1045"/>
                  <a:pt x="2623" y="1045"/>
                </a:cubicBezTo>
                <a:cubicBezTo>
                  <a:pt x="2625" y="1046"/>
                  <a:pt x="2625" y="1046"/>
                  <a:pt x="2625" y="1046"/>
                </a:cubicBezTo>
                <a:cubicBezTo>
                  <a:pt x="2628" y="1049"/>
                  <a:pt x="2628" y="1049"/>
                  <a:pt x="2628" y="1049"/>
                </a:cubicBezTo>
                <a:cubicBezTo>
                  <a:pt x="2629" y="1051"/>
                  <a:pt x="2629" y="1051"/>
                  <a:pt x="2629" y="1051"/>
                </a:cubicBezTo>
                <a:cubicBezTo>
                  <a:pt x="2629" y="1053"/>
                  <a:pt x="2629" y="1053"/>
                  <a:pt x="2629" y="1053"/>
                </a:cubicBezTo>
                <a:cubicBezTo>
                  <a:pt x="2628" y="1055"/>
                  <a:pt x="2628" y="1055"/>
                  <a:pt x="2628" y="1055"/>
                </a:cubicBezTo>
                <a:cubicBezTo>
                  <a:pt x="2627" y="1056"/>
                  <a:pt x="2627" y="1056"/>
                  <a:pt x="2627" y="1056"/>
                </a:cubicBezTo>
                <a:cubicBezTo>
                  <a:pt x="2627" y="1057"/>
                  <a:pt x="2627" y="1057"/>
                  <a:pt x="2627" y="1057"/>
                </a:cubicBezTo>
                <a:cubicBezTo>
                  <a:pt x="2629" y="1058"/>
                  <a:pt x="2629" y="1058"/>
                  <a:pt x="2629" y="1058"/>
                </a:cubicBezTo>
                <a:cubicBezTo>
                  <a:pt x="2630" y="1063"/>
                  <a:pt x="2630" y="1063"/>
                  <a:pt x="2630" y="1063"/>
                </a:cubicBezTo>
                <a:cubicBezTo>
                  <a:pt x="2630" y="1065"/>
                  <a:pt x="2630" y="1065"/>
                  <a:pt x="2630" y="1065"/>
                </a:cubicBezTo>
                <a:cubicBezTo>
                  <a:pt x="2631" y="1068"/>
                  <a:pt x="2631" y="1068"/>
                  <a:pt x="2631" y="1068"/>
                </a:cubicBezTo>
                <a:cubicBezTo>
                  <a:pt x="2632" y="1068"/>
                  <a:pt x="2632" y="1068"/>
                  <a:pt x="2632" y="1068"/>
                </a:cubicBezTo>
                <a:cubicBezTo>
                  <a:pt x="2634" y="1067"/>
                  <a:pt x="2634" y="1067"/>
                  <a:pt x="2634" y="1067"/>
                </a:cubicBezTo>
                <a:cubicBezTo>
                  <a:pt x="2634" y="1068"/>
                  <a:pt x="2634" y="1068"/>
                  <a:pt x="2634" y="1068"/>
                </a:cubicBezTo>
                <a:cubicBezTo>
                  <a:pt x="2636" y="1068"/>
                  <a:pt x="2636" y="1068"/>
                  <a:pt x="2636" y="1068"/>
                </a:cubicBezTo>
                <a:cubicBezTo>
                  <a:pt x="2638" y="1069"/>
                  <a:pt x="2638" y="1069"/>
                  <a:pt x="2638" y="1069"/>
                </a:cubicBezTo>
                <a:cubicBezTo>
                  <a:pt x="2640" y="1069"/>
                  <a:pt x="2640" y="1069"/>
                  <a:pt x="2640" y="1069"/>
                </a:cubicBezTo>
                <a:cubicBezTo>
                  <a:pt x="2642" y="1067"/>
                  <a:pt x="2642" y="1067"/>
                  <a:pt x="2642" y="1067"/>
                </a:cubicBezTo>
                <a:cubicBezTo>
                  <a:pt x="2643" y="1068"/>
                  <a:pt x="2643" y="1068"/>
                  <a:pt x="2643" y="1068"/>
                </a:cubicBezTo>
                <a:cubicBezTo>
                  <a:pt x="2645" y="1067"/>
                  <a:pt x="2645" y="1067"/>
                  <a:pt x="2645" y="1067"/>
                </a:cubicBezTo>
                <a:cubicBezTo>
                  <a:pt x="2646" y="1065"/>
                  <a:pt x="2646" y="1065"/>
                  <a:pt x="2646" y="1065"/>
                </a:cubicBezTo>
                <a:cubicBezTo>
                  <a:pt x="2645" y="1064"/>
                  <a:pt x="2645" y="1064"/>
                  <a:pt x="2645" y="1064"/>
                </a:cubicBezTo>
                <a:cubicBezTo>
                  <a:pt x="2646" y="1066"/>
                  <a:pt x="2646" y="1066"/>
                  <a:pt x="2646" y="1066"/>
                </a:cubicBezTo>
                <a:cubicBezTo>
                  <a:pt x="2646" y="1067"/>
                  <a:pt x="2646" y="1067"/>
                  <a:pt x="2646" y="1067"/>
                </a:cubicBezTo>
                <a:cubicBezTo>
                  <a:pt x="2647" y="1070"/>
                  <a:pt x="2647" y="1070"/>
                  <a:pt x="2647" y="1070"/>
                </a:cubicBezTo>
                <a:cubicBezTo>
                  <a:pt x="2647" y="1073"/>
                  <a:pt x="2647" y="1073"/>
                  <a:pt x="2647" y="1073"/>
                </a:cubicBezTo>
                <a:cubicBezTo>
                  <a:pt x="2647" y="1075"/>
                  <a:pt x="2647" y="1075"/>
                  <a:pt x="2647" y="1075"/>
                </a:cubicBezTo>
                <a:cubicBezTo>
                  <a:pt x="2648" y="1075"/>
                  <a:pt x="2648" y="1075"/>
                  <a:pt x="2648" y="1075"/>
                </a:cubicBezTo>
                <a:cubicBezTo>
                  <a:pt x="2650" y="1072"/>
                  <a:pt x="2650" y="1072"/>
                  <a:pt x="2650" y="1072"/>
                </a:cubicBezTo>
                <a:cubicBezTo>
                  <a:pt x="2652" y="1072"/>
                  <a:pt x="2652" y="1072"/>
                  <a:pt x="2652" y="1072"/>
                </a:cubicBezTo>
                <a:cubicBezTo>
                  <a:pt x="2653" y="1073"/>
                  <a:pt x="2653" y="1073"/>
                  <a:pt x="2653" y="1073"/>
                </a:cubicBezTo>
                <a:cubicBezTo>
                  <a:pt x="2654" y="1072"/>
                  <a:pt x="2654" y="1072"/>
                  <a:pt x="2654" y="1072"/>
                </a:cubicBezTo>
                <a:cubicBezTo>
                  <a:pt x="2655" y="1071"/>
                  <a:pt x="2655" y="1071"/>
                  <a:pt x="2655" y="1071"/>
                </a:cubicBezTo>
                <a:cubicBezTo>
                  <a:pt x="2657" y="1071"/>
                  <a:pt x="2657" y="1071"/>
                  <a:pt x="2657" y="1071"/>
                </a:cubicBezTo>
                <a:cubicBezTo>
                  <a:pt x="2659" y="1069"/>
                  <a:pt x="2659" y="1069"/>
                  <a:pt x="2659" y="1069"/>
                </a:cubicBezTo>
                <a:cubicBezTo>
                  <a:pt x="2660" y="1069"/>
                  <a:pt x="2660" y="1069"/>
                  <a:pt x="2660" y="1069"/>
                </a:cubicBezTo>
                <a:cubicBezTo>
                  <a:pt x="2661" y="1070"/>
                  <a:pt x="2661" y="1070"/>
                  <a:pt x="2661" y="1070"/>
                </a:cubicBezTo>
                <a:cubicBezTo>
                  <a:pt x="2663" y="1070"/>
                  <a:pt x="2663" y="1070"/>
                  <a:pt x="2663" y="1070"/>
                </a:cubicBezTo>
                <a:cubicBezTo>
                  <a:pt x="2664" y="1071"/>
                  <a:pt x="2664" y="1071"/>
                  <a:pt x="2664" y="1071"/>
                </a:cubicBezTo>
                <a:cubicBezTo>
                  <a:pt x="2664" y="1072"/>
                  <a:pt x="2664" y="1072"/>
                  <a:pt x="2664" y="1072"/>
                </a:cubicBezTo>
                <a:cubicBezTo>
                  <a:pt x="2665" y="1073"/>
                  <a:pt x="2665" y="1073"/>
                  <a:pt x="2665" y="1073"/>
                </a:cubicBezTo>
                <a:cubicBezTo>
                  <a:pt x="2666" y="1074"/>
                  <a:pt x="2666" y="1074"/>
                  <a:pt x="2666" y="1074"/>
                </a:cubicBezTo>
                <a:cubicBezTo>
                  <a:pt x="2666" y="1072"/>
                  <a:pt x="2666" y="1072"/>
                  <a:pt x="2666" y="1072"/>
                </a:cubicBezTo>
                <a:cubicBezTo>
                  <a:pt x="2666" y="1071"/>
                  <a:pt x="2666" y="1071"/>
                  <a:pt x="2666" y="1071"/>
                </a:cubicBezTo>
                <a:cubicBezTo>
                  <a:pt x="2667" y="1072"/>
                  <a:pt x="2667" y="1072"/>
                  <a:pt x="2667" y="1072"/>
                </a:cubicBezTo>
                <a:cubicBezTo>
                  <a:pt x="2669" y="1073"/>
                  <a:pt x="2669" y="1073"/>
                  <a:pt x="2669" y="1073"/>
                </a:cubicBezTo>
                <a:cubicBezTo>
                  <a:pt x="2670" y="1072"/>
                  <a:pt x="2670" y="1072"/>
                  <a:pt x="2670" y="1072"/>
                </a:cubicBezTo>
                <a:cubicBezTo>
                  <a:pt x="2671" y="1074"/>
                  <a:pt x="2671" y="1074"/>
                  <a:pt x="2671" y="1074"/>
                </a:cubicBezTo>
                <a:cubicBezTo>
                  <a:pt x="2672" y="1073"/>
                  <a:pt x="2672" y="1073"/>
                  <a:pt x="2672" y="1073"/>
                </a:cubicBezTo>
                <a:cubicBezTo>
                  <a:pt x="2672" y="1074"/>
                  <a:pt x="2672" y="1074"/>
                  <a:pt x="2672" y="1074"/>
                </a:cubicBezTo>
                <a:cubicBezTo>
                  <a:pt x="2673" y="1076"/>
                  <a:pt x="2673" y="1076"/>
                  <a:pt x="2673" y="1076"/>
                </a:cubicBezTo>
                <a:cubicBezTo>
                  <a:pt x="2673" y="1077"/>
                  <a:pt x="2673" y="1077"/>
                  <a:pt x="2673" y="1077"/>
                </a:cubicBezTo>
                <a:cubicBezTo>
                  <a:pt x="2674" y="1080"/>
                  <a:pt x="2674" y="1080"/>
                  <a:pt x="2674" y="1080"/>
                </a:cubicBezTo>
                <a:cubicBezTo>
                  <a:pt x="2675" y="1080"/>
                  <a:pt x="2675" y="1080"/>
                  <a:pt x="2675" y="1080"/>
                </a:cubicBezTo>
                <a:cubicBezTo>
                  <a:pt x="2680" y="1078"/>
                  <a:pt x="2680" y="1078"/>
                  <a:pt x="2680" y="1078"/>
                </a:cubicBezTo>
                <a:cubicBezTo>
                  <a:pt x="2683" y="1077"/>
                  <a:pt x="2683" y="1077"/>
                  <a:pt x="2683" y="1077"/>
                </a:cubicBezTo>
                <a:cubicBezTo>
                  <a:pt x="2686" y="1075"/>
                  <a:pt x="2686" y="1075"/>
                  <a:pt x="2686" y="1075"/>
                </a:cubicBezTo>
                <a:cubicBezTo>
                  <a:pt x="2688" y="1071"/>
                  <a:pt x="2688" y="1071"/>
                  <a:pt x="2688" y="1071"/>
                </a:cubicBezTo>
                <a:cubicBezTo>
                  <a:pt x="2688" y="1070"/>
                  <a:pt x="2688" y="1070"/>
                  <a:pt x="2688" y="1070"/>
                </a:cubicBezTo>
                <a:cubicBezTo>
                  <a:pt x="2689" y="1067"/>
                  <a:pt x="2689" y="1067"/>
                  <a:pt x="2689" y="1067"/>
                </a:cubicBezTo>
                <a:cubicBezTo>
                  <a:pt x="2689" y="1068"/>
                  <a:pt x="2689" y="1068"/>
                  <a:pt x="2689" y="1068"/>
                </a:cubicBezTo>
                <a:cubicBezTo>
                  <a:pt x="2690" y="1068"/>
                  <a:pt x="2690" y="1068"/>
                  <a:pt x="2690" y="1068"/>
                </a:cubicBezTo>
                <a:cubicBezTo>
                  <a:pt x="2692" y="1065"/>
                  <a:pt x="2692" y="1065"/>
                  <a:pt x="2692" y="1065"/>
                </a:cubicBezTo>
                <a:cubicBezTo>
                  <a:pt x="2691" y="1064"/>
                  <a:pt x="2691" y="1064"/>
                  <a:pt x="2691" y="1064"/>
                </a:cubicBezTo>
                <a:cubicBezTo>
                  <a:pt x="2690" y="1063"/>
                  <a:pt x="2690" y="1063"/>
                  <a:pt x="2690" y="1063"/>
                </a:cubicBezTo>
                <a:cubicBezTo>
                  <a:pt x="2690" y="1062"/>
                  <a:pt x="2690" y="1062"/>
                  <a:pt x="2690" y="1062"/>
                </a:cubicBezTo>
                <a:lnTo>
                  <a:pt x="2691" y="1063"/>
                </a:lnTo>
                <a:close/>
                <a:moveTo>
                  <a:pt x="2643" y="1011"/>
                </a:moveTo>
                <a:cubicBezTo>
                  <a:pt x="2644" y="1011"/>
                  <a:pt x="2644" y="1011"/>
                  <a:pt x="2644" y="1011"/>
                </a:cubicBezTo>
                <a:cubicBezTo>
                  <a:pt x="2645" y="1011"/>
                  <a:pt x="2645" y="1011"/>
                  <a:pt x="2645" y="1011"/>
                </a:cubicBezTo>
                <a:cubicBezTo>
                  <a:pt x="2644" y="1010"/>
                  <a:pt x="2644" y="1010"/>
                  <a:pt x="2644" y="1010"/>
                </a:cubicBezTo>
                <a:lnTo>
                  <a:pt x="2643" y="1011"/>
                </a:lnTo>
                <a:close/>
                <a:moveTo>
                  <a:pt x="2623" y="809"/>
                </a:moveTo>
                <a:cubicBezTo>
                  <a:pt x="2621" y="808"/>
                  <a:pt x="2621" y="808"/>
                  <a:pt x="2621" y="808"/>
                </a:cubicBezTo>
                <a:cubicBezTo>
                  <a:pt x="2619" y="809"/>
                  <a:pt x="2619" y="809"/>
                  <a:pt x="2619" y="809"/>
                </a:cubicBezTo>
                <a:cubicBezTo>
                  <a:pt x="2620" y="810"/>
                  <a:pt x="2620" y="810"/>
                  <a:pt x="2620" y="810"/>
                </a:cubicBezTo>
                <a:cubicBezTo>
                  <a:pt x="2621" y="809"/>
                  <a:pt x="2621" y="809"/>
                  <a:pt x="2621" y="809"/>
                </a:cubicBezTo>
                <a:cubicBezTo>
                  <a:pt x="2623" y="810"/>
                  <a:pt x="2623" y="810"/>
                  <a:pt x="2623" y="810"/>
                </a:cubicBezTo>
                <a:lnTo>
                  <a:pt x="2623" y="809"/>
                </a:lnTo>
                <a:close/>
                <a:moveTo>
                  <a:pt x="2609" y="990"/>
                </a:moveTo>
                <a:cubicBezTo>
                  <a:pt x="2608" y="991"/>
                  <a:pt x="2608" y="991"/>
                  <a:pt x="2608" y="991"/>
                </a:cubicBezTo>
                <a:cubicBezTo>
                  <a:pt x="2607" y="993"/>
                  <a:pt x="2607" y="993"/>
                  <a:pt x="2607" y="993"/>
                </a:cubicBezTo>
                <a:cubicBezTo>
                  <a:pt x="2609" y="994"/>
                  <a:pt x="2609" y="994"/>
                  <a:pt x="2609" y="994"/>
                </a:cubicBezTo>
                <a:cubicBezTo>
                  <a:pt x="2610" y="994"/>
                  <a:pt x="2610" y="994"/>
                  <a:pt x="2610" y="994"/>
                </a:cubicBezTo>
                <a:cubicBezTo>
                  <a:pt x="2609" y="996"/>
                  <a:pt x="2609" y="996"/>
                  <a:pt x="2609" y="996"/>
                </a:cubicBezTo>
                <a:cubicBezTo>
                  <a:pt x="2611" y="996"/>
                  <a:pt x="2611" y="996"/>
                  <a:pt x="2611" y="996"/>
                </a:cubicBezTo>
                <a:cubicBezTo>
                  <a:pt x="2612" y="993"/>
                  <a:pt x="2612" y="993"/>
                  <a:pt x="2612" y="993"/>
                </a:cubicBezTo>
                <a:lnTo>
                  <a:pt x="2609" y="990"/>
                </a:lnTo>
                <a:close/>
                <a:moveTo>
                  <a:pt x="2597" y="1068"/>
                </a:moveTo>
                <a:cubicBezTo>
                  <a:pt x="2596" y="1067"/>
                  <a:pt x="2596" y="1067"/>
                  <a:pt x="2596" y="1067"/>
                </a:cubicBezTo>
                <a:cubicBezTo>
                  <a:pt x="2596" y="1069"/>
                  <a:pt x="2596" y="1069"/>
                  <a:pt x="2596" y="1069"/>
                </a:cubicBezTo>
                <a:lnTo>
                  <a:pt x="2597" y="1068"/>
                </a:lnTo>
                <a:close/>
                <a:moveTo>
                  <a:pt x="2605" y="1071"/>
                </a:moveTo>
                <a:cubicBezTo>
                  <a:pt x="2607" y="1068"/>
                  <a:pt x="2607" y="1068"/>
                  <a:pt x="2607" y="1068"/>
                </a:cubicBezTo>
                <a:cubicBezTo>
                  <a:pt x="2608" y="1070"/>
                  <a:pt x="2608" y="1070"/>
                  <a:pt x="2608" y="1070"/>
                </a:cubicBezTo>
                <a:cubicBezTo>
                  <a:pt x="2609" y="1070"/>
                  <a:pt x="2609" y="1070"/>
                  <a:pt x="2609" y="1070"/>
                </a:cubicBezTo>
                <a:cubicBezTo>
                  <a:pt x="2610" y="1069"/>
                  <a:pt x="2610" y="1069"/>
                  <a:pt x="2610" y="1069"/>
                </a:cubicBezTo>
                <a:cubicBezTo>
                  <a:pt x="2612" y="1068"/>
                  <a:pt x="2612" y="1068"/>
                  <a:pt x="2612" y="1068"/>
                </a:cubicBezTo>
                <a:cubicBezTo>
                  <a:pt x="2611" y="1066"/>
                  <a:pt x="2611" y="1066"/>
                  <a:pt x="2611" y="1066"/>
                </a:cubicBezTo>
                <a:cubicBezTo>
                  <a:pt x="2607" y="1064"/>
                  <a:pt x="2607" y="1064"/>
                  <a:pt x="2607" y="1064"/>
                </a:cubicBezTo>
                <a:cubicBezTo>
                  <a:pt x="2604" y="1063"/>
                  <a:pt x="2604" y="1063"/>
                  <a:pt x="2604" y="1063"/>
                </a:cubicBezTo>
                <a:cubicBezTo>
                  <a:pt x="2603" y="1064"/>
                  <a:pt x="2603" y="1064"/>
                  <a:pt x="2603" y="1064"/>
                </a:cubicBezTo>
                <a:cubicBezTo>
                  <a:pt x="2604" y="1065"/>
                  <a:pt x="2604" y="1065"/>
                  <a:pt x="2604" y="1065"/>
                </a:cubicBezTo>
                <a:cubicBezTo>
                  <a:pt x="2604" y="1066"/>
                  <a:pt x="2604" y="1066"/>
                  <a:pt x="2604" y="1066"/>
                </a:cubicBezTo>
                <a:cubicBezTo>
                  <a:pt x="2601" y="1067"/>
                  <a:pt x="2601" y="1067"/>
                  <a:pt x="2601" y="1067"/>
                </a:cubicBezTo>
                <a:cubicBezTo>
                  <a:pt x="2601" y="1068"/>
                  <a:pt x="2601" y="1068"/>
                  <a:pt x="2601" y="1068"/>
                </a:cubicBezTo>
                <a:cubicBezTo>
                  <a:pt x="2602" y="1068"/>
                  <a:pt x="2602" y="1068"/>
                  <a:pt x="2602" y="1068"/>
                </a:cubicBezTo>
                <a:cubicBezTo>
                  <a:pt x="2602" y="1067"/>
                  <a:pt x="2602" y="1067"/>
                  <a:pt x="2602" y="1067"/>
                </a:cubicBezTo>
                <a:cubicBezTo>
                  <a:pt x="2604" y="1067"/>
                  <a:pt x="2604" y="1067"/>
                  <a:pt x="2604" y="1067"/>
                </a:cubicBezTo>
                <a:cubicBezTo>
                  <a:pt x="2604" y="1069"/>
                  <a:pt x="2604" y="1069"/>
                  <a:pt x="2604" y="1069"/>
                </a:cubicBezTo>
                <a:lnTo>
                  <a:pt x="2605" y="1071"/>
                </a:lnTo>
                <a:close/>
                <a:moveTo>
                  <a:pt x="2647" y="1010"/>
                </a:moveTo>
                <a:cubicBezTo>
                  <a:pt x="2646" y="1008"/>
                  <a:pt x="2646" y="1008"/>
                  <a:pt x="2646" y="1008"/>
                </a:cubicBezTo>
                <a:cubicBezTo>
                  <a:pt x="2645" y="1008"/>
                  <a:pt x="2645" y="1008"/>
                  <a:pt x="2645" y="1008"/>
                </a:cubicBezTo>
                <a:cubicBezTo>
                  <a:pt x="2644" y="1008"/>
                  <a:pt x="2644" y="1008"/>
                  <a:pt x="2644" y="1008"/>
                </a:cubicBezTo>
                <a:cubicBezTo>
                  <a:pt x="2644" y="1008"/>
                  <a:pt x="2644" y="1008"/>
                  <a:pt x="2644" y="1008"/>
                </a:cubicBezTo>
                <a:cubicBezTo>
                  <a:pt x="2644" y="1009"/>
                  <a:pt x="2644" y="1009"/>
                  <a:pt x="2644" y="1009"/>
                </a:cubicBezTo>
                <a:cubicBezTo>
                  <a:pt x="2645" y="1011"/>
                  <a:pt x="2645" y="1011"/>
                  <a:pt x="2645" y="1011"/>
                </a:cubicBezTo>
                <a:lnTo>
                  <a:pt x="2647" y="1010"/>
                </a:lnTo>
                <a:close/>
                <a:moveTo>
                  <a:pt x="2706" y="755"/>
                </a:moveTo>
                <a:cubicBezTo>
                  <a:pt x="2706" y="754"/>
                  <a:pt x="2706" y="754"/>
                  <a:pt x="2706" y="754"/>
                </a:cubicBezTo>
                <a:cubicBezTo>
                  <a:pt x="2705" y="753"/>
                  <a:pt x="2705" y="753"/>
                  <a:pt x="2705" y="753"/>
                </a:cubicBezTo>
                <a:cubicBezTo>
                  <a:pt x="2704" y="753"/>
                  <a:pt x="2704" y="753"/>
                  <a:pt x="2704" y="753"/>
                </a:cubicBezTo>
                <a:cubicBezTo>
                  <a:pt x="2705" y="756"/>
                  <a:pt x="2705" y="756"/>
                  <a:pt x="2705" y="756"/>
                </a:cubicBezTo>
                <a:lnTo>
                  <a:pt x="2706" y="755"/>
                </a:lnTo>
                <a:close/>
                <a:moveTo>
                  <a:pt x="2702" y="941"/>
                </a:moveTo>
                <a:cubicBezTo>
                  <a:pt x="2699" y="944"/>
                  <a:pt x="2699" y="944"/>
                  <a:pt x="2699" y="944"/>
                </a:cubicBezTo>
                <a:cubicBezTo>
                  <a:pt x="2698" y="945"/>
                  <a:pt x="2698" y="945"/>
                  <a:pt x="2698" y="945"/>
                </a:cubicBezTo>
                <a:cubicBezTo>
                  <a:pt x="2699" y="946"/>
                  <a:pt x="2699" y="946"/>
                  <a:pt x="2699" y="946"/>
                </a:cubicBezTo>
                <a:cubicBezTo>
                  <a:pt x="2701" y="945"/>
                  <a:pt x="2701" y="945"/>
                  <a:pt x="2701" y="945"/>
                </a:cubicBezTo>
                <a:cubicBezTo>
                  <a:pt x="2702" y="944"/>
                  <a:pt x="2702" y="944"/>
                  <a:pt x="2702" y="944"/>
                </a:cubicBezTo>
                <a:cubicBezTo>
                  <a:pt x="2703" y="943"/>
                  <a:pt x="2703" y="943"/>
                  <a:pt x="2703" y="943"/>
                </a:cubicBezTo>
                <a:cubicBezTo>
                  <a:pt x="2705" y="942"/>
                  <a:pt x="2705" y="942"/>
                  <a:pt x="2705" y="942"/>
                </a:cubicBezTo>
                <a:cubicBezTo>
                  <a:pt x="2708" y="939"/>
                  <a:pt x="2708" y="939"/>
                  <a:pt x="2708" y="939"/>
                </a:cubicBezTo>
                <a:cubicBezTo>
                  <a:pt x="2710" y="938"/>
                  <a:pt x="2710" y="938"/>
                  <a:pt x="2710" y="938"/>
                </a:cubicBezTo>
                <a:cubicBezTo>
                  <a:pt x="2712" y="936"/>
                  <a:pt x="2712" y="936"/>
                  <a:pt x="2712" y="936"/>
                </a:cubicBezTo>
                <a:cubicBezTo>
                  <a:pt x="2712" y="935"/>
                  <a:pt x="2712" y="935"/>
                  <a:pt x="2712" y="935"/>
                </a:cubicBezTo>
                <a:cubicBezTo>
                  <a:pt x="2713" y="934"/>
                  <a:pt x="2713" y="934"/>
                  <a:pt x="2713" y="934"/>
                </a:cubicBezTo>
                <a:cubicBezTo>
                  <a:pt x="2713" y="931"/>
                  <a:pt x="2713" y="931"/>
                  <a:pt x="2713" y="931"/>
                </a:cubicBezTo>
                <a:cubicBezTo>
                  <a:pt x="2714" y="929"/>
                  <a:pt x="2714" y="929"/>
                  <a:pt x="2714" y="929"/>
                </a:cubicBezTo>
                <a:cubicBezTo>
                  <a:pt x="2717" y="929"/>
                  <a:pt x="2717" y="929"/>
                  <a:pt x="2717" y="929"/>
                </a:cubicBezTo>
                <a:cubicBezTo>
                  <a:pt x="2718" y="927"/>
                  <a:pt x="2718" y="927"/>
                  <a:pt x="2718" y="927"/>
                </a:cubicBezTo>
                <a:cubicBezTo>
                  <a:pt x="2720" y="926"/>
                  <a:pt x="2720" y="926"/>
                  <a:pt x="2720" y="926"/>
                </a:cubicBezTo>
                <a:cubicBezTo>
                  <a:pt x="2721" y="925"/>
                  <a:pt x="2721" y="925"/>
                  <a:pt x="2721" y="925"/>
                </a:cubicBezTo>
                <a:cubicBezTo>
                  <a:pt x="2722" y="924"/>
                  <a:pt x="2722" y="924"/>
                  <a:pt x="2722" y="924"/>
                </a:cubicBezTo>
                <a:cubicBezTo>
                  <a:pt x="2721" y="921"/>
                  <a:pt x="2721" y="921"/>
                  <a:pt x="2721" y="921"/>
                </a:cubicBezTo>
                <a:cubicBezTo>
                  <a:pt x="2719" y="919"/>
                  <a:pt x="2719" y="919"/>
                  <a:pt x="2719" y="919"/>
                </a:cubicBezTo>
                <a:cubicBezTo>
                  <a:pt x="2720" y="917"/>
                  <a:pt x="2720" y="917"/>
                  <a:pt x="2720" y="917"/>
                </a:cubicBezTo>
                <a:cubicBezTo>
                  <a:pt x="2719" y="915"/>
                  <a:pt x="2719" y="915"/>
                  <a:pt x="2719" y="915"/>
                </a:cubicBezTo>
                <a:cubicBezTo>
                  <a:pt x="2718" y="915"/>
                  <a:pt x="2718" y="915"/>
                  <a:pt x="2718" y="915"/>
                </a:cubicBezTo>
                <a:cubicBezTo>
                  <a:pt x="2718" y="918"/>
                  <a:pt x="2718" y="918"/>
                  <a:pt x="2718" y="918"/>
                </a:cubicBezTo>
                <a:cubicBezTo>
                  <a:pt x="2718" y="921"/>
                  <a:pt x="2718" y="921"/>
                  <a:pt x="2718" y="921"/>
                </a:cubicBezTo>
                <a:cubicBezTo>
                  <a:pt x="2717" y="920"/>
                  <a:pt x="2717" y="920"/>
                  <a:pt x="2717" y="920"/>
                </a:cubicBezTo>
                <a:cubicBezTo>
                  <a:pt x="2718" y="922"/>
                  <a:pt x="2718" y="922"/>
                  <a:pt x="2718" y="922"/>
                </a:cubicBezTo>
                <a:cubicBezTo>
                  <a:pt x="2718" y="923"/>
                  <a:pt x="2718" y="923"/>
                  <a:pt x="2718" y="923"/>
                </a:cubicBezTo>
                <a:cubicBezTo>
                  <a:pt x="2716" y="925"/>
                  <a:pt x="2716" y="925"/>
                  <a:pt x="2716" y="925"/>
                </a:cubicBezTo>
                <a:cubicBezTo>
                  <a:pt x="2715" y="925"/>
                  <a:pt x="2715" y="925"/>
                  <a:pt x="2715" y="925"/>
                </a:cubicBezTo>
                <a:cubicBezTo>
                  <a:pt x="2713" y="927"/>
                  <a:pt x="2713" y="927"/>
                  <a:pt x="2713" y="927"/>
                </a:cubicBezTo>
                <a:cubicBezTo>
                  <a:pt x="2713" y="929"/>
                  <a:pt x="2713" y="929"/>
                  <a:pt x="2713" y="929"/>
                </a:cubicBezTo>
                <a:cubicBezTo>
                  <a:pt x="2711" y="930"/>
                  <a:pt x="2711" y="930"/>
                  <a:pt x="2711" y="930"/>
                </a:cubicBezTo>
                <a:cubicBezTo>
                  <a:pt x="2709" y="934"/>
                  <a:pt x="2709" y="934"/>
                  <a:pt x="2709" y="934"/>
                </a:cubicBezTo>
                <a:cubicBezTo>
                  <a:pt x="2706" y="937"/>
                  <a:pt x="2706" y="937"/>
                  <a:pt x="2706" y="937"/>
                </a:cubicBezTo>
                <a:cubicBezTo>
                  <a:pt x="2704" y="937"/>
                  <a:pt x="2704" y="937"/>
                  <a:pt x="2704" y="937"/>
                </a:cubicBezTo>
                <a:cubicBezTo>
                  <a:pt x="2703" y="940"/>
                  <a:pt x="2703" y="940"/>
                  <a:pt x="2703" y="940"/>
                </a:cubicBezTo>
                <a:lnTo>
                  <a:pt x="2702" y="941"/>
                </a:lnTo>
                <a:close/>
                <a:moveTo>
                  <a:pt x="2515" y="957"/>
                </a:moveTo>
                <a:cubicBezTo>
                  <a:pt x="2515" y="956"/>
                  <a:pt x="2515" y="956"/>
                  <a:pt x="2515" y="956"/>
                </a:cubicBezTo>
                <a:cubicBezTo>
                  <a:pt x="2515" y="955"/>
                  <a:pt x="2515" y="955"/>
                  <a:pt x="2515" y="955"/>
                </a:cubicBezTo>
                <a:cubicBezTo>
                  <a:pt x="2514" y="955"/>
                  <a:pt x="2514" y="955"/>
                  <a:pt x="2514" y="955"/>
                </a:cubicBezTo>
                <a:lnTo>
                  <a:pt x="2515" y="957"/>
                </a:lnTo>
                <a:close/>
                <a:moveTo>
                  <a:pt x="2643" y="1010"/>
                </a:moveTo>
                <a:cubicBezTo>
                  <a:pt x="2643" y="1010"/>
                  <a:pt x="2643" y="1010"/>
                  <a:pt x="2643" y="1010"/>
                </a:cubicBezTo>
                <a:cubicBezTo>
                  <a:pt x="2643" y="1008"/>
                  <a:pt x="2643" y="1008"/>
                  <a:pt x="2643" y="1008"/>
                </a:cubicBezTo>
                <a:cubicBezTo>
                  <a:pt x="2644" y="1008"/>
                  <a:pt x="2644" y="1008"/>
                  <a:pt x="2644" y="1008"/>
                </a:cubicBezTo>
                <a:cubicBezTo>
                  <a:pt x="2643" y="1009"/>
                  <a:pt x="2643" y="1009"/>
                  <a:pt x="2643" y="1009"/>
                </a:cubicBezTo>
                <a:lnTo>
                  <a:pt x="2643" y="1010"/>
                </a:lnTo>
                <a:close/>
                <a:moveTo>
                  <a:pt x="2685" y="781"/>
                </a:moveTo>
                <a:cubicBezTo>
                  <a:pt x="2685" y="780"/>
                  <a:pt x="2685" y="780"/>
                  <a:pt x="2685" y="780"/>
                </a:cubicBezTo>
                <a:cubicBezTo>
                  <a:pt x="2684" y="779"/>
                  <a:pt x="2684" y="779"/>
                  <a:pt x="2684" y="779"/>
                </a:cubicBezTo>
                <a:cubicBezTo>
                  <a:pt x="2682" y="779"/>
                  <a:pt x="2682" y="779"/>
                  <a:pt x="2682" y="779"/>
                </a:cubicBezTo>
                <a:cubicBezTo>
                  <a:pt x="2683" y="780"/>
                  <a:pt x="2683" y="780"/>
                  <a:pt x="2683" y="780"/>
                </a:cubicBezTo>
                <a:lnTo>
                  <a:pt x="2685" y="781"/>
                </a:lnTo>
                <a:close/>
                <a:moveTo>
                  <a:pt x="2641" y="1123"/>
                </a:moveTo>
                <a:cubicBezTo>
                  <a:pt x="2643" y="1124"/>
                  <a:pt x="2643" y="1124"/>
                  <a:pt x="2643" y="1124"/>
                </a:cubicBezTo>
                <a:cubicBezTo>
                  <a:pt x="2646" y="1122"/>
                  <a:pt x="2646" y="1122"/>
                  <a:pt x="2646" y="1122"/>
                </a:cubicBezTo>
                <a:cubicBezTo>
                  <a:pt x="2648" y="1123"/>
                  <a:pt x="2648" y="1123"/>
                  <a:pt x="2648" y="1123"/>
                </a:cubicBezTo>
                <a:cubicBezTo>
                  <a:pt x="2651" y="1124"/>
                  <a:pt x="2651" y="1124"/>
                  <a:pt x="2651" y="1124"/>
                </a:cubicBezTo>
                <a:cubicBezTo>
                  <a:pt x="2654" y="1124"/>
                  <a:pt x="2654" y="1124"/>
                  <a:pt x="2654" y="1124"/>
                </a:cubicBezTo>
                <a:cubicBezTo>
                  <a:pt x="2657" y="1123"/>
                  <a:pt x="2657" y="1123"/>
                  <a:pt x="2657" y="1123"/>
                </a:cubicBezTo>
                <a:cubicBezTo>
                  <a:pt x="2658" y="1123"/>
                  <a:pt x="2658" y="1123"/>
                  <a:pt x="2658" y="1123"/>
                </a:cubicBezTo>
                <a:cubicBezTo>
                  <a:pt x="2660" y="1125"/>
                  <a:pt x="2660" y="1125"/>
                  <a:pt x="2660" y="1125"/>
                </a:cubicBezTo>
                <a:cubicBezTo>
                  <a:pt x="2662" y="1125"/>
                  <a:pt x="2662" y="1125"/>
                  <a:pt x="2662" y="1125"/>
                </a:cubicBezTo>
                <a:cubicBezTo>
                  <a:pt x="2665" y="1128"/>
                  <a:pt x="2665" y="1128"/>
                  <a:pt x="2665" y="1128"/>
                </a:cubicBezTo>
                <a:cubicBezTo>
                  <a:pt x="2667" y="1127"/>
                  <a:pt x="2667" y="1127"/>
                  <a:pt x="2667" y="1127"/>
                </a:cubicBezTo>
                <a:cubicBezTo>
                  <a:pt x="2669" y="1129"/>
                  <a:pt x="2669" y="1129"/>
                  <a:pt x="2669" y="1129"/>
                </a:cubicBezTo>
                <a:cubicBezTo>
                  <a:pt x="2670" y="1129"/>
                  <a:pt x="2670" y="1129"/>
                  <a:pt x="2670" y="1129"/>
                </a:cubicBezTo>
                <a:cubicBezTo>
                  <a:pt x="2669" y="1126"/>
                  <a:pt x="2669" y="1126"/>
                  <a:pt x="2669" y="1126"/>
                </a:cubicBezTo>
                <a:cubicBezTo>
                  <a:pt x="2668" y="1125"/>
                  <a:pt x="2668" y="1125"/>
                  <a:pt x="2668" y="1125"/>
                </a:cubicBezTo>
                <a:cubicBezTo>
                  <a:pt x="2669" y="1123"/>
                  <a:pt x="2669" y="1123"/>
                  <a:pt x="2669" y="1123"/>
                </a:cubicBezTo>
                <a:cubicBezTo>
                  <a:pt x="2670" y="1119"/>
                  <a:pt x="2670" y="1119"/>
                  <a:pt x="2670" y="1119"/>
                </a:cubicBezTo>
                <a:cubicBezTo>
                  <a:pt x="2669" y="1118"/>
                  <a:pt x="2669" y="1118"/>
                  <a:pt x="2669" y="1118"/>
                </a:cubicBezTo>
                <a:cubicBezTo>
                  <a:pt x="2667" y="1118"/>
                  <a:pt x="2667" y="1118"/>
                  <a:pt x="2667" y="1118"/>
                </a:cubicBezTo>
                <a:cubicBezTo>
                  <a:pt x="2667" y="1117"/>
                  <a:pt x="2667" y="1117"/>
                  <a:pt x="2667" y="1117"/>
                </a:cubicBezTo>
                <a:cubicBezTo>
                  <a:pt x="2665" y="1117"/>
                  <a:pt x="2665" y="1117"/>
                  <a:pt x="2665" y="1117"/>
                </a:cubicBezTo>
                <a:cubicBezTo>
                  <a:pt x="2664" y="1118"/>
                  <a:pt x="2664" y="1118"/>
                  <a:pt x="2664" y="1118"/>
                </a:cubicBezTo>
                <a:cubicBezTo>
                  <a:pt x="2662" y="1118"/>
                  <a:pt x="2662" y="1118"/>
                  <a:pt x="2662" y="1118"/>
                </a:cubicBezTo>
                <a:cubicBezTo>
                  <a:pt x="2660" y="1117"/>
                  <a:pt x="2660" y="1117"/>
                  <a:pt x="2660" y="1117"/>
                </a:cubicBezTo>
                <a:cubicBezTo>
                  <a:pt x="2658" y="1118"/>
                  <a:pt x="2658" y="1118"/>
                  <a:pt x="2658" y="1118"/>
                </a:cubicBezTo>
                <a:cubicBezTo>
                  <a:pt x="2656" y="1117"/>
                  <a:pt x="2656" y="1117"/>
                  <a:pt x="2656" y="1117"/>
                </a:cubicBezTo>
                <a:cubicBezTo>
                  <a:pt x="2655" y="1115"/>
                  <a:pt x="2655" y="1115"/>
                  <a:pt x="2655" y="1115"/>
                </a:cubicBezTo>
                <a:cubicBezTo>
                  <a:pt x="2654" y="1114"/>
                  <a:pt x="2654" y="1114"/>
                  <a:pt x="2654" y="1114"/>
                </a:cubicBezTo>
                <a:cubicBezTo>
                  <a:pt x="2652" y="1111"/>
                  <a:pt x="2652" y="1111"/>
                  <a:pt x="2652" y="1111"/>
                </a:cubicBezTo>
                <a:cubicBezTo>
                  <a:pt x="2652" y="1108"/>
                  <a:pt x="2652" y="1108"/>
                  <a:pt x="2652" y="1108"/>
                </a:cubicBezTo>
                <a:cubicBezTo>
                  <a:pt x="2650" y="1108"/>
                  <a:pt x="2650" y="1108"/>
                  <a:pt x="2650" y="1108"/>
                </a:cubicBezTo>
                <a:cubicBezTo>
                  <a:pt x="2648" y="1109"/>
                  <a:pt x="2648" y="1109"/>
                  <a:pt x="2648" y="1109"/>
                </a:cubicBezTo>
                <a:cubicBezTo>
                  <a:pt x="2647" y="1107"/>
                  <a:pt x="2647" y="1107"/>
                  <a:pt x="2647" y="1107"/>
                </a:cubicBezTo>
                <a:cubicBezTo>
                  <a:pt x="2645" y="1107"/>
                  <a:pt x="2645" y="1107"/>
                  <a:pt x="2645" y="1107"/>
                </a:cubicBezTo>
                <a:cubicBezTo>
                  <a:pt x="2643" y="1106"/>
                  <a:pt x="2643" y="1106"/>
                  <a:pt x="2643" y="1106"/>
                </a:cubicBezTo>
                <a:cubicBezTo>
                  <a:pt x="2642" y="1105"/>
                  <a:pt x="2642" y="1105"/>
                  <a:pt x="2642" y="1105"/>
                </a:cubicBezTo>
                <a:cubicBezTo>
                  <a:pt x="2640" y="1105"/>
                  <a:pt x="2640" y="1105"/>
                  <a:pt x="2640" y="1105"/>
                </a:cubicBezTo>
                <a:cubicBezTo>
                  <a:pt x="2638" y="1105"/>
                  <a:pt x="2638" y="1105"/>
                  <a:pt x="2638" y="1105"/>
                </a:cubicBezTo>
                <a:cubicBezTo>
                  <a:pt x="2636" y="1102"/>
                  <a:pt x="2636" y="1102"/>
                  <a:pt x="2636" y="1102"/>
                </a:cubicBezTo>
                <a:cubicBezTo>
                  <a:pt x="2634" y="1103"/>
                  <a:pt x="2634" y="1103"/>
                  <a:pt x="2634" y="1103"/>
                </a:cubicBezTo>
                <a:cubicBezTo>
                  <a:pt x="2633" y="1107"/>
                  <a:pt x="2633" y="1107"/>
                  <a:pt x="2633" y="1107"/>
                </a:cubicBezTo>
                <a:cubicBezTo>
                  <a:pt x="2632" y="1108"/>
                  <a:pt x="2632" y="1108"/>
                  <a:pt x="2632" y="1108"/>
                </a:cubicBezTo>
                <a:cubicBezTo>
                  <a:pt x="2627" y="1109"/>
                  <a:pt x="2627" y="1109"/>
                  <a:pt x="2627" y="1109"/>
                </a:cubicBezTo>
                <a:cubicBezTo>
                  <a:pt x="2622" y="1108"/>
                  <a:pt x="2622" y="1108"/>
                  <a:pt x="2622" y="1108"/>
                </a:cubicBezTo>
                <a:cubicBezTo>
                  <a:pt x="2616" y="1108"/>
                  <a:pt x="2616" y="1108"/>
                  <a:pt x="2616" y="1108"/>
                </a:cubicBezTo>
                <a:cubicBezTo>
                  <a:pt x="2612" y="1107"/>
                  <a:pt x="2612" y="1107"/>
                  <a:pt x="2612" y="1107"/>
                </a:cubicBezTo>
                <a:cubicBezTo>
                  <a:pt x="2612" y="1106"/>
                  <a:pt x="2612" y="1106"/>
                  <a:pt x="2612" y="1106"/>
                </a:cubicBezTo>
                <a:cubicBezTo>
                  <a:pt x="2612" y="1104"/>
                  <a:pt x="2612" y="1104"/>
                  <a:pt x="2612" y="1104"/>
                </a:cubicBezTo>
                <a:cubicBezTo>
                  <a:pt x="2611" y="1102"/>
                  <a:pt x="2611" y="1102"/>
                  <a:pt x="2611" y="1102"/>
                </a:cubicBezTo>
                <a:cubicBezTo>
                  <a:pt x="2606" y="1101"/>
                  <a:pt x="2606" y="1101"/>
                  <a:pt x="2606" y="1101"/>
                </a:cubicBezTo>
                <a:cubicBezTo>
                  <a:pt x="2603" y="1100"/>
                  <a:pt x="2603" y="1100"/>
                  <a:pt x="2603" y="1100"/>
                </a:cubicBezTo>
                <a:cubicBezTo>
                  <a:pt x="2601" y="1099"/>
                  <a:pt x="2601" y="1099"/>
                  <a:pt x="2601" y="1099"/>
                </a:cubicBezTo>
                <a:cubicBezTo>
                  <a:pt x="2598" y="1099"/>
                  <a:pt x="2598" y="1099"/>
                  <a:pt x="2598" y="1099"/>
                </a:cubicBezTo>
                <a:cubicBezTo>
                  <a:pt x="2597" y="1100"/>
                  <a:pt x="2597" y="1100"/>
                  <a:pt x="2597" y="1100"/>
                </a:cubicBezTo>
                <a:cubicBezTo>
                  <a:pt x="2596" y="1100"/>
                  <a:pt x="2596" y="1100"/>
                  <a:pt x="2596" y="1100"/>
                </a:cubicBezTo>
                <a:cubicBezTo>
                  <a:pt x="2594" y="1099"/>
                  <a:pt x="2594" y="1099"/>
                  <a:pt x="2594" y="1099"/>
                </a:cubicBezTo>
                <a:cubicBezTo>
                  <a:pt x="2591" y="1099"/>
                  <a:pt x="2591" y="1099"/>
                  <a:pt x="2591" y="1099"/>
                </a:cubicBezTo>
                <a:cubicBezTo>
                  <a:pt x="2589" y="1099"/>
                  <a:pt x="2589" y="1099"/>
                  <a:pt x="2589" y="1099"/>
                </a:cubicBezTo>
                <a:cubicBezTo>
                  <a:pt x="2588" y="1098"/>
                  <a:pt x="2588" y="1098"/>
                  <a:pt x="2588" y="1098"/>
                </a:cubicBezTo>
                <a:cubicBezTo>
                  <a:pt x="2586" y="1100"/>
                  <a:pt x="2586" y="1100"/>
                  <a:pt x="2586" y="1100"/>
                </a:cubicBezTo>
                <a:cubicBezTo>
                  <a:pt x="2586" y="1102"/>
                  <a:pt x="2586" y="1102"/>
                  <a:pt x="2586" y="1102"/>
                </a:cubicBezTo>
                <a:cubicBezTo>
                  <a:pt x="2585" y="1104"/>
                  <a:pt x="2585" y="1104"/>
                  <a:pt x="2585" y="1104"/>
                </a:cubicBezTo>
                <a:cubicBezTo>
                  <a:pt x="2583" y="1105"/>
                  <a:pt x="2583" y="1105"/>
                  <a:pt x="2583" y="1105"/>
                </a:cubicBezTo>
                <a:cubicBezTo>
                  <a:pt x="2583" y="1107"/>
                  <a:pt x="2583" y="1107"/>
                  <a:pt x="2583" y="1107"/>
                </a:cubicBezTo>
                <a:cubicBezTo>
                  <a:pt x="2581" y="1107"/>
                  <a:pt x="2581" y="1107"/>
                  <a:pt x="2581" y="1107"/>
                </a:cubicBezTo>
                <a:cubicBezTo>
                  <a:pt x="2580" y="1106"/>
                  <a:pt x="2580" y="1106"/>
                  <a:pt x="2580" y="1106"/>
                </a:cubicBezTo>
                <a:cubicBezTo>
                  <a:pt x="2580" y="1106"/>
                  <a:pt x="2580" y="1106"/>
                  <a:pt x="2580" y="1106"/>
                </a:cubicBezTo>
                <a:cubicBezTo>
                  <a:pt x="2580" y="1108"/>
                  <a:pt x="2580" y="1108"/>
                  <a:pt x="2580" y="1108"/>
                </a:cubicBezTo>
                <a:cubicBezTo>
                  <a:pt x="2581" y="1108"/>
                  <a:pt x="2581" y="1108"/>
                  <a:pt x="2581" y="1108"/>
                </a:cubicBezTo>
                <a:cubicBezTo>
                  <a:pt x="2585" y="1108"/>
                  <a:pt x="2585" y="1108"/>
                  <a:pt x="2585" y="1108"/>
                </a:cubicBezTo>
                <a:cubicBezTo>
                  <a:pt x="2587" y="1108"/>
                  <a:pt x="2587" y="1108"/>
                  <a:pt x="2587" y="1108"/>
                </a:cubicBezTo>
                <a:cubicBezTo>
                  <a:pt x="2588" y="1109"/>
                  <a:pt x="2588" y="1109"/>
                  <a:pt x="2588" y="1109"/>
                </a:cubicBezTo>
                <a:cubicBezTo>
                  <a:pt x="2590" y="1110"/>
                  <a:pt x="2590" y="1110"/>
                  <a:pt x="2590" y="1110"/>
                </a:cubicBezTo>
                <a:cubicBezTo>
                  <a:pt x="2591" y="1109"/>
                  <a:pt x="2591" y="1109"/>
                  <a:pt x="2591" y="1109"/>
                </a:cubicBezTo>
                <a:cubicBezTo>
                  <a:pt x="2592" y="1110"/>
                  <a:pt x="2592" y="1110"/>
                  <a:pt x="2592" y="1110"/>
                </a:cubicBezTo>
                <a:cubicBezTo>
                  <a:pt x="2591" y="1110"/>
                  <a:pt x="2591" y="1110"/>
                  <a:pt x="2591" y="1110"/>
                </a:cubicBezTo>
                <a:cubicBezTo>
                  <a:pt x="2590" y="1113"/>
                  <a:pt x="2590" y="1113"/>
                  <a:pt x="2590" y="1113"/>
                </a:cubicBezTo>
                <a:cubicBezTo>
                  <a:pt x="2591" y="1114"/>
                  <a:pt x="2591" y="1114"/>
                  <a:pt x="2591" y="1114"/>
                </a:cubicBezTo>
                <a:cubicBezTo>
                  <a:pt x="2594" y="1114"/>
                  <a:pt x="2594" y="1114"/>
                  <a:pt x="2594" y="1114"/>
                </a:cubicBezTo>
                <a:cubicBezTo>
                  <a:pt x="2596" y="1115"/>
                  <a:pt x="2596" y="1115"/>
                  <a:pt x="2596" y="1115"/>
                </a:cubicBezTo>
                <a:cubicBezTo>
                  <a:pt x="2598" y="1114"/>
                  <a:pt x="2598" y="1114"/>
                  <a:pt x="2598" y="1114"/>
                </a:cubicBezTo>
                <a:cubicBezTo>
                  <a:pt x="2599" y="1115"/>
                  <a:pt x="2599" y="1115"/>
                  <a:pt x="2599" y="1115"/>
                </a:cubicBezTo>
                <a:cubicBezTo>
                  <a:pt x="2602" y="1115"/>
                  <a:pt x="2602" y="1115"/>
                  <a:pt x="2602" y="1115"/>
                </a:cubicBezTo>
                <a:cubicBezTo>
                  <a:pt x="2605" y="1117"/>
                  <a:pt x="2605" y="1117"/>
                  <a:pt x="2605" y="1117"/>
                </a:cubicBezTo>
                <a:cubicBezTo>
                  <a:pt x="2610" y="1119"/>
                  <a:pt x="2610" y="1119"/>
                  <a:pt x="2610" y="1119"/>
                </a:cubicBezTo>
                <a:cubicBezTo>
                  <a:pt x="2612" y="1116"/>
                  <a:pt x="2612" y="1116"/>
                  <a:pt x="2612" y="1116"/>
                </a:cubicBezTo>
                <a:cubicBezTo>
                  <a:pt x="2613" y="1116"/>
                  <a:pt x="2613" y="1116"/>
                  <a:pt x="2613" y="1116"/>
                </a:cubicBezTo>
                <a:cubicBezTo>
                  <a:pt x="2615" y="1118"/>
                  <a:pt x="2615" y="1118"/>
                  <a:pt x="2615" y="1118"/>
                </a:cubicBezTo>
                <a:cubicBezTo>
                  <a:pt x="2617" y="1118"/>
                  <a:pt x="2617" y="1118"/>
                  <a:pt x="2617" y="1118"/>
                </a:cubicBezTo>
                <a:cubicBezTo>
                  <a:pt x="2618" y="1117"/>
                  <a:pt x="2618" y="1117"/>
                  <a:pt x="2618" y="1117"/>
                </a:cubicBezTo>
                <a:cubicBezTo>
                  <a:pt x="2619" y="1117"/>
                  <a:pt x="2619" y="1117"/>
                  <a:pt x="2619" y="1117"/>
                </a:cubicBezTo>
                <a:cubicBezTo>
                  <a:pt x="2622" y="1118"/>
                  <a:pt x="2622" y="1118"/>
                  <a:pt x="2622" y="1118"/>
                </a:cubicBezTo>
                <a:cubicBezTo>
                  <a:pt x="2625" y="1118"/>
                  <a:pt x="2625" y="1118"/>
                  <a:pt x="2625" y="1118"/>
                </a:cubicBezTo>
                <a:cubicBezTo>
                  <a:pt x="2630" y="1121"/>
                  <a:pt x="2630" y="1121"/>
                  <a:pt x="2630" y="1121"/>
                </a:cubicBezTo>
                <a:cubicBezTo>
                  <a:pt x="2635" y="1124"/>
                  <a:pt x="2635" y="1124"/>
                  <a:pt x="2635" y="1124"/>
                </a:cubicBezTo>
                <a:cubicBezTo>
                  <a:pt x="2637" y="1122"/>
                  <a:pt x="2637" y="1122"/>
                  <a:pt x="2637" y="1122"/>
                </a:cubicBezTo>
                <a:lnTo>
                  <a:pt x="2641" y="1123"/>
                </a:lnTo>
                <a:close/>
                <a:moveTo>
                  <a:pt x="2642" y="1012"/>
                </a:moveTo>
                <a:cubicBezTo>
                  <a:pt x="2643" y="1011"/>
                  <a:pt x="2643" y="1011"/>
                  <a:pt x="2643" y="1011"/>
                </a:cubicBezTo>
                <a:cubicBezTo>
                  <a:pt x="2643" y="1010"/>
                  <a:pt x="2643" y="1010"/>
                  <a:pt x="2643" y="1010"/>
                </a:cubicBezTo>
                <a:lnTo>
                  <a:pt x="2642" y="1012"/>
                </a:lnTo>
                <a:close/>
                <a:moveTo>
                  <a:pt x="2716" y="766"/>
                </a:moveTo>
                <a:cubicBezTo>
                  <a:pt x="2714" y="770"/>
                  <a:pt x="2714" y="770"/>
                  <a:pt x="2714" y="770"/>
                </a:cubicBezTo>
                <a:cubicBezTo>
                  <a:pt x="2713" y="774"/>
                  <a:pt x="2713" y="774"/>
                  <a:pt x="2713" y="774"/>
                </a:cubicBezTo>
                <a:cubicBezTo>
                  <a:pt x="2712" y="775"/>
                  <a:pt x="2712" y="775"/>
                  <a:pt x="2712" y="775"/>
                </a:cubicBezTo>
                <a:cubicBezTo>
                  <a:pt x="2713" y="776"/>
                  <a:pt x="2713" y="776"/>
                  <a:pt x="2713" y="776"/>
                </a:cubicBezTo>
                <a:cubicBezTo>
                  <a:pt x="2713" y="780"/>
                  <a:pt x="2713" y="780"/>
                  <a:pt x="2713" y="780"/>
                </a:cubicBezTo>
                <a:cubicBezTo>
                  <a:pt x="2713" y="784"/>
                  <a:pt x="2713" y="784"/>
                  <a:pt x="2713" y="784"/>
                </a:cubicBezTo>
                <a:cubicBezTo>
                  <a:pt x="2715" y="784"/>
                  <a:pt x="2715" y="784"/>
                  <a:pt x="2715" y="784"/>
                </a:cubicBezTo>
                <a:cubicBezTo>
                  <a:pt x="2715" y="786"/>
                  <a:pt x="2715" y="786"/>
                  <a:pt x="2715" y="786"/>
                </a:cubicBezTo>
                <a:cubicBezTo>
                  <a:pt x="2714" y="786"/>
                  <a:pt x="2714" y="786"/>
                  <a:pt x="2714" y="786"/>
                </a:cubicBezTo>
                <a:cubicBezTo>
                  <a:pt x="2714" y="787"/>
                  <a:pt x="2714" y="787"/>
                  <a:pt x="2714" y="787"/>
                </a:cubicBezTo>
                <a:cubicBezTo>
                  <a:pt x="2715" y="789"/>
                  <a:pt x="2715" y="789"/>
                  <a:pt x="2715" y="789"/>
                </a:cubicBezTo>
                <a:cubicBezTo>
                  <a:pt x="2716" y="789"/>
                  <a:pt x="2716" y="789"/>
                  <a:pt x="2716" y="789"/>
                </a:cubicBezTo>
                <a:cubicBezTo>
                  <a:pt x="2717" y="790"/>
                  <a:pt x="2717" y="790"/>
                  <a:pt x="2717" y="790"/>
                </a:cubicBezTo>
                <a:cubicBezTo>
                  <a:pt x="2720" y="791"/>
                  <a:pt x="2720" y="791"/>
                  <a:pt x="2720" y="791"/>
                </a:cubicBezTo>
                <a:cubicBezTo>
                  <a:pt x="2721" y="793"/>
                  <a:pt x="2721" y="793"/>
                  <a:pt x="2721" y="793"/>
                </a:cubicBezTo>
                <a:cubicBezTo>
                  <a:pt x="2721" y="796"/>
                  <a:pt x="2721" y="796"/>
                  <a:pt x="2721" y="796"/>
                </a:cubicBezTo>
                <a:cubicBezTo>
                  <a:pt x="2721" y="797"/>
                  <a:pt x="2721" y="797"/>
                  <a:pt x="2721" y="797"/>
                </a:cubicBezTo>
                <a:cubicBezTo>
                  <a:pt x="2723" y="797"/>
                  <a:pt x="2723" y="797"/>
                  <a:pt x="2723" y="797"/>
                </a:cubicBezTo>
                <a:cubicBezTo>
                  <a:pt x="2724" y="797"/>
                  <a:pt x="2724" y="797"/>
                  <a:pt x="2724" y="797"/>
                </a:cubicBezTo>
                <a:cubicBezTo>
                  <a:pt x="2724" y="795"/>
                  <a:pt x="2724" y="795"/>
                  <a:pt x="2724" y="795"/>
                </a:cubicBezTo>
                <a:cubicBezTo>
                  <a:pt x="2724" y="793"/>
                  <a:pt x="2724" y="793"/>
                  <a:pt x="2724" y="793"/>
                </a:cubicBezTo>
                <a:cubicBezTo>
                  <a:pt x="2723" y="790"/>
                  <a:pt x="2723" y="790"/>
                  <a:pt x="2723" y="790"/>
                </a:cubicBezTo>
                <a:cubicBezTo>
                  <a:pt x="2725" y="788"/>
                  <a:pt x="2725" y="788"/>
                  <a:pt x="2725" y="788"/>
                </a:cubicBezTo>
                <a:cubicBezTo>
                  <a:pt x="2727" y="784"/>
                  <a:pt x="2727" y="784"/>
                  <a:pt x="2727" y="784"/>
                </a:cubicBezTo>
                <a:cubicBezTo>
                  <a:pt x="2727" y="781"/>
                  <a:pt x="2727" y="781"/>
                  <a:pt x="2727" y="781"/>
                </a:cubicBezTo>
                <a:cubicBezTo>
                  <a:pt x="2728" y="781"/>
                  <a:pt x="2728" y="781"/>
                  <a:pt x="2728" y="781"/>
                </a:cubicBezTo>
                <a:cubicBezTo>
                  <a:pt x="2727" y="780"/>
                  <a:pt x="2727" y="780"/>
                  <a:pt x="2727" y="780"/>
                </a:cubicBezTo>
                <a:cubicBezTo>
                  <a:pt x="2728" y="776"/>
                  <a:pt x="2728" y="776"/>
                  <a:pt x="2728" y="776"/>
                </a:cubicBezTo>
                <a:cubicBezTo>
                  <a:pt x="2728" y="774"/>
                  <a:pt x="2728" y="774"/>
                  <a:pt x="2728" y="774"/>
                </a:cubicBezTo>
                <a:cubicBezTo>
                  <a:pt x="2727" y="771"/>
                  <a:pt x="2727" y="771"/>
                  <a:pt x="2727" y="771"/>
                </a:cubicBezTo>
                <a:cubicBezTo>
                  <a:pt x="2729" y="769"/>
                  <a:pt x="2729" y="769"/>
                  <a:pt x="2729" y="769"/>
                </a:cubicBezTo>
                <a:cubicBezTo>
                  <a:pt x="2729" y="763"/>
                  <a:pt x="2729" y="763"/>
                  <a:pt x="2729" y="763"/>
                </a:cubicBezTo>
                <a:cubicBezTo>
                  <a:pt x="2730" y="761"/>
                  <a:pt x="2730" y="761"/>
                  <a:pt x="2730" y="761"/>
                </a:cubicBezTo>
                <a:cubicBezTo>
                  <a:pt x="2730" y="761"/>
                  <a:pt x="2730" y="761"/>
                  <a:pt x="2730" y="761"/>
                </a:cubicBezTo>
                <a:cubicBezTo>
                  <a:pt x="2730" y="759"/>
                  <a:pt x="2730" y="759"/>
                  <a:pt x="2730" y="759"/>
                </a:cubicBezTo>
                <a:cubicBezTo>
                  <a:pt x="2728" y="758"/>
                  <a:pt x="2728" y="758"/>
                  <a:pt x="2728" y="758"/>
                </a:cubicBezTo>
                <a:cubicBezTo>
                  <a:pt x="2728" y="758"/>
                  <a:pt x="2728" y="758"/>
                  <a:pt x="2728" y="758"/>
                </a:cubicBezTo>
                <a:cubicBezTo>
                  <a:pt x="2727" y="755"/>
                  <a:pt x="2727" y="755"/>
                  <a:pt x="2727" y="755"/>
                </a:cubicBezTo>
                <a:cubicBezTo>
                  <a:pt x="2724" y="755"/>
                  <a:pt x="2724" y="755"/>
                  <a:pt x="2724" y="755"/>
                </a:cubicBezTo>
                <a:cubicBezTo>
                  <a:pt x="2723" y="755"/>
                  <a:pt x="2723" y="755"/>
                  <a:pt x="2723" y="755"/>
                </a:cubicBezTo>
                <a:cubicBezTo>
                  <a:pt x="2723" y="757"/>
                  <a:pt x="2723" y="757"/>
                  <a:pt x="2723" y="757"/>
                </a:cubicBezTo>
                <a:cubicBezTo>
                  <a:pt x="2721" y="757"/>
                  <a:pt x="2721" y="757"/>
                  <a:pt x="2721" y="757"/>
                </a:cubicBezTo>
                <a:cubicBezTo>
                  <a:pt x="2719" y="760"/>
                  <a:pt x="2719" y="760"/>
                  <a:pt x="2719" y="760"/>
                </a:cubicBezTo>
                <a:cubicBezTo>
                  <a:pt x="2717" y="763"/>
                  <a:pt x="2717" y="763"/>
                  <a:pt x="2717" y="763"/>
                </a:cubicBezTo>
                <a:cubicBezTo>
                  <a:pt x="2718" y="764"/>
                  <a:pt x="2718" y="764"/>
                  <a:pt x="2718" y="764"/>
                </a:cubicBezTo>
                <a:cubicBezTo>
                  <a:pt x="2717" y="766"/>
                  <a:pt x="2717" y="766"/>
                  <a:pt x="2717" y="766"/>
                </a:cubicBezTo>
                <a:lnTo>
                  <a:pt x="2716" y="766"/>
                </a:lnTo>
                <a:close/>
                <a:moveTo>
                  <a:pt x="2556" y="1029"/>
                </a:moveTo>
                <a:cubicBezTo>
                  <a:pt x="2558" y="1030"/>
                  <a:pt x="2558" y="1030"/>
                  <a:pt x="2558" y="1030"/>
                </a:cubicBezTo>
                <a:cubicBezTo>
                  <a:pt x="2559" y="1029"/>
                  <a:pt x="2559" y="1029"/>
                  <a:pt x="2559" y="1029"/>
                </a:cubicBezTo>
                <a:cubicBezTo>
                  <a:pt x="2558" y="1026"/>
                  <a:pt x="2558" y="1026"/>
                  <a:pt x="2558" y="1026"/>
                </a:cubicBezTo>
                <a:cubicBezTo>
                  <a:pt x="2556" y="1025"/>
                  <a:pt x="2556" y="1025"/>
                  <a:pt x="2556" y="1025"/>
                </a:cubicBezTo>
                <a:cubicBezTo>
                  <a:pt x="2553" y="1024"/>
                  <a:pt x="2553" y="1024"/>
                  <a:pt x="2553" y="1024"/>
                </a:cubicBezTo>
                <a:cubicBezTo>
                  <a:pt x="2552" y="1027"/>
                  <a:pt x="2552" y="1027"/>
                  <a:pt x="2552" y="1027"/>
                </a:cubicBezTo>
                <a:cubicBezTo>
                  <a:pt x="2552" y="1029"/>
                  <a:pt x="2552" y="1029"/>
                  <a:pt x="2552" y="1029"/>
                </a:cubicBezTo>
                <a:lnTo>
                  <a:pt x="2556" y="1029"/>
                </a:lnTo>
                <a:close/>
                <a:moveTo>
                  <a:pt x="2569" y="1026"/>
                </a:moveTo>
                <a:cubicBezTo>
                  <a:pt x="2569" y="1024"/>
                  <a:pt x="2569" y="1024"/>
                  <a:pt x="2569" y="1024"/>
                </a:cubicBezTo>
                <a:cubicBezTo>
                  <a:pt x="2569" y="1023"/>
                  <a:pt x="2569" y="1023"/>
                  <a:pt x="2569" y="1023"/>
                </a:cubicBezTo>
                <a:cubicBezTo>
                  <a:pt x="2566" y="1026"/>
                  <a:pt x="2566" y="1026"/>
                  <a:pt x="2566" y="1026"/>
                </a:cubicBezTo>
                <a:lnTo>
                  <a:pt x="2569" y="1026"/>
                </a:lnTo>
                <a:close/>
                <a:moveTo>
                  <a:pt x="2549" y="1021"/>
                </a:moveTo>
                <a:cubicBezTo>
                  <a:pt x="2548" y="1021"/>
                  <a:pt x="2548" y="1021"/>
                  <a:pt x="2548" y="1021"/>
                </a:cubicBezTo>
                <a:cubicBezTo>
                  <a:pt x="2550" y="1025"/>
                  <a:pt x="2550" y="1025"/>
                  <a:pt x="2550" y="1025"/>
                </a:cubicBezTo>
                <a:cubicBezTo>
                  <a:pt x="2551" y="1026"/>
                  <a:pt x="2551" y="1026"/>
                  <a:pt x="2551" y="1026"/>
                </a:cubicBezTo>
                <a:cubicBezTo>
                  <a:pt x="2553" y="1023"/>
                  <a:pt x="2553" y="1023"/>
                  <a:pt x="2553" y="1023"/>
                </a:cubicBezTo>
                <a:cubicBezTo>
                  <a:pt x="2551" y="1022"/>
                  <a:pt x="2551" y="1022"/>
                  <a:pt x="2551" y="1022"/>
                </a:cubicBezTo>
                <a:lnTo>
                  <a:pt x="2549" y="1021"/>
                </a:lnTo>
                <a:close/>
                <a:moveTo>
                  <a:pt x="2542" y="1016"/>
                </a:moveTo>
                <a:cubicBezTo>
                  <a:pt x="2541" y="1016"/>
                  <a:pt x="2541" y="1016"/>
                  <a:pt x="2541" y="1016"/>
                </a:cubicBezTo>
                <a:cubicBezTo>
                  <a:pt x="2542" y="1019"/>
                  <a:pt x="2542" y="1019"/>
                  <a:pt x="2542" y="1019"/>
                </a:cubicBezTo>
                <a:cubicBezTo>
                  <a:pt x="2544" y="1019"/>
                  <a:pt x="2544" y="1019"/>
                  <a:pt x="2544" y="1019"/>
                </a:cubicBezTo>
                <a:cubicBezTo>
                  <a:pt x="2546" y="1017"/>
                  <a:pt x="2546" y="1017"/>
                  <a:pt x="2546" y="1017"/>
                </a:cubicBezTo>
                <a:cubicBezTo>
                  <a:pt x="2544" y="1015"/>
                  <a:pt x="2544" y="1015"/>
                  <a:pt x="2544" y="1015"/>
                </a:cubicBezTo>
                <a:lnTo>
                  <a:pt x="2542" y="1016"/>
                </a:lnTo>
                <a:close/>
                <a:moveTo>
                  <a:pt x="2574" y="1023"/>
                </a:moveTo>
                <a:cubicBezTo>
                  <a:pt x="2573" y="1024"/>
                  <a:pt x="2573" y="1024"/>
                  <a:pt x="2573" y="1024"/>
                </a:cubicBezTo>
                <a:cubicBezTo>
                  <a:pt x="2571" y="1024"/>
                  <a:pt x="2571" y="1024"/>
                  <a:pt x="2571" y="1024"/>
                </a:cubicBezTo>
                <a:cubicBezTo>
                  <a:pt x="2570" y="1026"/>
                  <a:pt x="2570" y="1026"/>
                  <a:pt x="2570" y="1026"/>
                </a:cubicBezTo>
                <a:cubicBezTo>
                  <a:pt x="2573" y="1026"/>
                  <a:pt x="2573" y="1026"/>
                  <a:pt x="2573" y="1026"/>
                </a:cubicBezTo>
                <a:cubicBezTo>
                  <a:pt x="2573" y="1029"/>
                  <a:pt x="2573" y="1029"/>
                  <a:pt x="2573" y="1029"/>
                </a:cubicBezTo>
                <a:cubicBezTo>
                  <a:pt x="2575" y="1029"/>
                  <a:pt x="2575" y="1029"/>
                  <a:pt x="2575" y="1029"/>
                </a:cubicBezTo>
                <a:cubicBezTo>
                  <a:pt x="2575" y="1025"/>
                  <a:pt x="2575" y="1025"/>
                  <a:pt x="2575" y="1025"/>
                </a:cubicBezTo>
                <a:cubicBezTo>
                  <a:pt x="2574" y="1024"/>
                  <a:pt x="2574" y="1024"/>
                  <a:pt x="2574" y="1024"/>
                </a:cubicBezTo>
                <a:cubicBezTo>
                  <a:pt x="2575" y="1023"/>
                  <a:pt x="2575" y="1023"/>
                  <a:pt x="2575" y="1023"/>
                </a:cubicBezTo>
                <a:lnTo>
                  <a:pt x="2574" y="1023"/>
                </a:lnTo>
                <a:close/>
                <a:moveTo>
                  <a:pt x="2521" y="965"/>
                </a:moveTo>
                <a:cubicBezTo>
                  <a:pt x="2521" y="967"/>
                  <a:pt x="2521" y="967"/>
                  <a:pt x="2521" y="967"/>
                </a:cubicBezTo>
                <a:cubicBezTo>
                  <a:pt x="2522" y="967"/>
                  <a:pt x="2522" y="967"/>
                  <a:pt x="2522" y="967"/>
                </a:cubicBezTo>
                <a:cubicBezTo>
                  <a:pt x="2522" y="965"/>
                  <a:pt x="2522" y="965"/>
                  <a:pt x="2522" y="965"/>
                </a:cubicBezTo>
                <a:cubicBezTo>
                  <a:pt x="2521" y="965"/>
                  <a:pt x="2521" y="965"/>
                  <a:pt x="2521" y="965"/>
                </a:cubicBezTo>
                <a:close/>
                <a:moveTo>
                  <a:pt x="2580" y="1105"/>
                </a:moveTo>
                <a:cubicBezTo>
                  <a:pt x="2579" y="1105"/>
                  <a:pt x="2579" y="1105"/>
                  <a:pt x="2579" y="1105"/>
                </a:cubicBezTo>
                <a:cubicBezTo>
                  <a:pt x="2579" y="1106"/>
                  <a:pt x="2579" y="1106"/>
                  <a:pt x="2579" y="1106"/>
                </a:cubicBezTo>
                <a:cubicBezTo>
                  <a:pt x="2580" y="1106"/>
                  <a:pt x="2580" y="1106"/>
                  <a:pt x="2580" y="1106"/>
                </a:cubicBezTo>
                <a:lnTo>
                  <a:pt x="2580" y="1105"/>
                </a:lnTo>
                <a:close/>
                <a:moveTo>
                  <a:pt x="2526" y="977"/>
                </a:moveTo>
                <a:cubicBezTo>
                  <a:pt x="2526" y="979"/>
                  <a:pt x="2526" y="979"/>
                  <a:pt x="2526" y="979"/>
                </a:cubicBezTo>
                <a:cubicBezTo>
                  <a:pt x="2528" y="980"/>
                  <a:pt x="2528" y="980"/>
                  <a:pt x="2528" y="980"/>
                </a:cubicBezTo>
                <a:cubicBezTo>
                  <a:pt x="2528" y="980"/>
                  <a:pt x="2528" y="980"/>
                  <a:pt x="2528" y="980"/>
                </a:cubicBezTo>
                <a:cubicBezTo>
                  <a:pt x="2528" y="978"/>
                  <a:pt x="2528" y="978"/>
                  <a:pt x="2528" y="978"/>
                </a:cubicBezTo>
                <a:cubicBezTo>
                  <a:pt x="2527" y="977"/>
                  <a:pt x="2527" y="977"/>
                  <a:pt x="2527" y="977"/>
                </a:cubicBezTo>
                <a:lnTo>
                  <a:pt x="2526" y="977"/>
                </a:lnTo>
                <a:close/>
                <a:moveTo>
                  <a:pt x="2591" y="1003"/>
                </a:moveTo>
                <a:cubicBezTo>
                  <a:pt x="2590" y="1002"/>
                  <a:pt x="2590" y="1002"/>
                  <a:pt x="2590" y="1002"/>
                </a:cubicBezTo>
                <a:cubicBezTo>
                  <a:pt x="2589" y="1003"/>
                  <a:pt x="2589" y="1003"/>
                  <a:pt x="2589" y="1003"/>
                </a:cubicBezTo>
                <a:lnTo>
                  <a:pt x="2591" y="1003"/>
                </a:lnTo>
                <a:close/>
                <a:moveTo>
                  <a:pt x="2590" y="999"/>
                </a:moveTo>
                <a:cubicBezTo>
                  <a:pt x="2590" y="1001"/>
                  <a:pt x="2590" y="1001"/>
                  <a:pt x="2590" y="1001"/>
                </a:cubicBezTo>
                <a:cubicBezTo>
                  <a:pt x="2591" y="999"/>
                  <a:pt x="2591" y="999"/>
                  <a:pt x="2591" y="999"/>
                </a:cubicBezTo>
                <a:lnTo>
                  <a:pt x="2590" y="999"/>
                </a:lnTo>
                <a:close/>
                <a:moveTo>
                  <a:pt x="2590" y="1007"/>
                </a:moveTo>
                <a:cubicBezTo>
                  <a:pt x="2591" y="1006"/>
                  <a:pt x="2591" y="1006"/>
                  <a:pt x="2591" y="1006"/>
                </a:cubicBezTo>
                <a:cubicBezTo>
                  <a:pt x="2590" y="1005"/>
                  <a:pt x="2590" y="1005"/>
                  <a:pt x="2590" y="1005"/>
                </a:cubicBezTo>
                <a:lnTo>
                  <a:pt x="2590" y="1007"/>
                </a:lnTo>
                <a:close/>
                <a:moveTo>
                  <a:pt x="2592" y="1063"/>
                </a:moveTo>
                <a:cubicBezTo>
                  <a:pt x="2589" y="1061"/>
                  <a:pt x="2589" y="1061"/>
                  <a:pt x="2589" y="1061"/>
                </a:cubicBezTo>
                <a:cubicBezTo>
                  <a:pt x="2589" y="1056"/>
                  <a:pt x="2589" y="1056"/>
                  <a:pt x="2589" y="1056"/>
                </a:cubicBezTo>
                <a:cubicBezTo>
                  <a:pt x="2588" y="1055"/>
                  <a:pt x="2588" y="1055"/>
                  <a:pt x="2588" y="1055"/>
                </a:cubicBezTo>
                <a:cubicBezTo>
                  <a:pt x="2588" y="1054"/>
                  <a:pt x="2588" y="1054"/>
                  <a:pt x="2588" y="1054"/>
                </a:cubicBezTo>
                <a:cubicBezTo>
                  <a:pt x="2586" y="1053"/>
                  <a:pt x="2586" y="1053"/>
                  <a:pt x="2586" y="1053"/>
                </a:cubicBezTo>
                <a:cubicBezTo>
                  <a:pt x="2585" y="1053"/>
                  <a:pt x="2585" y="1053"/>
                  <a:pt x="2585" y="1053"/>
                </a:cubicBezTo>
                <a:cubicBezTo>
                  <a:pt x="2585" y="1055"/>
                  <a:pt x="2585" y="1055"/>
                  <a:pt x="2585" y="1055"/>
                </a:cubicBezTo>
                <a:cubicBezTo>
                  <a:pt x="2586" y="1056"/>
                  <a:pt x="2586" y="1056"/>
                  <a:pt x="2586" y="1056"/>
                </a:cubicBezTo>
                <a:cubicBezTo>
                  <a:pt x="2584" y="1055"/>
                  <a:pt x="2584" y="1055"/>
                  <a:pt x="2584" y="1055"/>
                </a:cubicBezTo>
                <a:cubicBezTo>
                  <a:pt x="2582" y="1054"/>
                  <a:pt x="2582" y="1054"/>
                  <a:pt x="2582" y="1054"/>
                </a:cubicBezTo>
                <a:cubicBezTo>
                  <a:pt x="2582" y="1054"/>
                  <a:pt x="2582" y="1054"/>
                  <a:pt x="2582" y="1054"/>
                </a:cubicBezTo>
                <a:cubicBezTo>
                  <a:pt x="2582" y="1056"/>
                  <a:pt x="2582" y="1056"/>
                  <a:pt x="2582" y="1056"/>
                </a:cubicBezTo>
                <a:cubicBezTo>
                  <a:pt x="2580" y="1058"/>
                  <a:pt x="2580" y="1058"/>
                  <a:pt x="2580" y="1058"/>
                </a:cubicBezTo>
                <a:cubicBezTo>
                  <a:pt x="2581" y="1059"/>
                  <a:pt x="2581" y="1059"/>
                  <a:pt x="2581" y="1059"/>
                </a:cubicBezTo>
                <a:cubicBezTo>
                  <a:pt x="2585" y="1059"/>
                  <a:pt x="2585" y="1059"/>
                  <a:pt x="2585" y="1059"/>
                </a:cubicBezTo>
                <a:cubicBezTo>
                  <a:pt x="2586" y="1060"/>
                  <a:pt x="2586" y="1060"/>
                  <a:pt x="2586" y="1060"/>
                </a:cubicBezTo>
                <a:cubicBezTo>
                  <a:pt x="2586" y="1062"/>
                  <a:pt x="2586" y="1062"/>
                  <a:pt x="2586" y="1062"/>
                </a:cubicBezTo>
                <a:cubicBezTo>
                  <a:pt x="2587" y="1063"/>
                  <a:pt x="2587" y="1063"/>
                  <a:pt x="2587" y="1063"/>
                </a:cubicBezTo>
                <a:cubicBezTo>
                  <a:pt x="2588" y="1066"/>
                  <a:pt x="2588" y="1066"/>
                  <a:pt x="2588" y="1066"/>
                </a:cubicBezTo>
                <a:cubicBezTo>
                  <a:pt x="2590" y="1067"/>
                  <a:pt x="2590" y="1067"/>
                  <a:pt x="2590" y="1067"/>
                </a:cubicBezTo>
                <a:cubicBezTo>
                  <a:pt x="2592" y="1067"/>
                  <a:pt x="2592" y="1067"/>
                  <a:pt x="2592" y="1067"/>
                </a:cubicBezTo>
                <a:cubicBezTo>
                  <a:pt x="2593" y="1069"/>
                  <a:pt x="2593" y="1069"/>
                  <a:pt x="2593" y="1069"/>
                </a:cubicBezTo>
                <a:cubicBezTo>
                  <a:pt x="2594" y="1070"/>
                  <a:pt x="2594" y="1070"/>
                  <a:pt x="2594" y="1070"/>
                </a:cubicBezTo>
                <a:cubicBezTo>
                  <a:pt x="2595" y="1068"/>
                  <a:pt x="2595" y="1068"/>
                  <a:pt x="2595" y="1068"/>
                </a:cubicBezTo>
                <a:cubicBezTo>
                  <a:pt x="2594" y="1066"/>
                  <a:pt x="2594" y="1066"/>
                  <a:pt x="2594" y="1066"/>
                </a:cubicBezTo>
                <a:cubicBezTo>
                  <a:pt x="2595" y="1064"/>
                  <a:pt x="2595" y="1064"/>
                  <a:pt x="2595" y="1064"/>
                </a:cubicBezTo>
                <a:lnTo>
                  <a:pt x="2592" y="1063"/>
                </a:lnTo>
                <a:close/>
                <a:moveTo>
                  <a:pt x="2587" y="1004"/>
                </a:moveTo>
                <a:cubicBezTo>
                  <a:pt x="2585" y="1003"/>
                  <a:pt x="2585" y="1003"/>
                  <a:pt x="2585" y="1003"/>
                </a:cubicBezTo>
                <a:cubicBezTo>
                  <a:pt x="2584" y="1003"/>
                  <a:pt x="2584" y="1003"/>
                  <a:pt x="2584" y="1003"/>
                </a:cubicBezTo>
                <a:cubicBezTo>
                  <a:pt x="2584" y="1005"/>
                  <a:pt x="2584" y="1005"/>
                  <a:pt x="2584" y="1005"/>
                </a:cubicBezTo>
                <a:cubicBezTo>
                  <a:pt x="2585" y="1006"/>
                  <a:pt x="2585" y="1006"/>
                  <a:pt x="2585" y="1006"/>
                </a:cubicBezTo>
                <a:lnTo>
                  <a:pt x="2587" y="1004"/>
                </a:lnTo>
                <a:close/>
                <a:moveTo>
                  <a:pt x="2574" y="1044"/>
                </a:moveTo>
                <a:cubicBezTo>
                  <a:pt x="2574" y="1042"/>
                  <a:pt x="2574" y="1042"/>
                  <a:pt x="2574" y="1042"/>
                </a:cubicBezTo>
                <a:cubicBezTo>
                  <a:pt x="2572" y="1042"/>
                  <a:pt x="2572" y="1042"/>
                  <a:pt x="2572" y="1042"/>
                </a:cubicBezTo>
                <a:cubicBezTo>
                  <a:pt x="2571" y="1043"/>
                  <a:pt x="2571" y="1043"/>
                  <a:pt x="2571" y="1043"/>
                </a:cubicBezTo>
                <a:cubicBezTo>
                  <a:pt x="2573" y="1045"/>
                  <a:pt x="2573" y="1045"/>
                  <a:pt x="2573" y="1045"/>
                </a:cubicBezTo>
                <a:lnTo>
                  <a:pt x="2574" y="1044"/>
                </a:lnTo>
                <a:close/>
                <a:moveTo>
                  <a:pt x="2578" y="1042"/>
                </a:moveTo>
                <a:cubicBezTo>
                  <a:pt x="2578" y="1041"/>
                  <a:pt x="2578" y="1041"/>
                  <a:pt x="2578" y="1041"/>
                </a:cubicBezTo>
                <a:cubicBezTo>
                  <a:pt x="2575" y="1038"/>
                  <a:pt x="2575" y="1038"/>
                  <a:pt x="2575" y="1038"/>
                </a:cubicBezTo>
                <a:cubicBezTo>
                  <a:pt x="2574" y="1038"/>
                  <a:pt x="2574" y="1038"/>
                  <a:pt x="2574" y="1038"/>
                </a:cubicBezTo>
                <a:cubicBezTo>
                  <a:pt x="2573" y="1040"/>
                  <a:pt x="2573" y="1040"/>
                  <a:pt x="2573" y="1040"/>
                </a:cubicBezTo>
                <a:cubicBezTo>
                  <a:pt x="2574" y="1041"/>
                  <a:pt x="2574" y="1041"/>
                  <a:pt x="2574" y="1041"/>
                </a:cubicBezTo>
                <a:cubicBezTo>
                  <a:pt x="2575" y="1040"/>
                  <a:pt x="2575" y="1040"/>
                  <a:pt x="2575" y="1040"/>
                </a:cubicBezTo>
                <a:lnTo>
                  <a:pt x="2578" y="1042"/>
                </a:lnTo>
                <a:close/>
                <a:moveTo>
                  <a:pt x="2764" y="903"/>
                </a:moveTo>
                <a:cubicBezTo>
                  <a:pt x="2765" y="903"/>
                  <a:pt x="2765" y="903"/>
                  <a:pt x="2765" y="903"/>
                </a:cubicBezTo>
                <a:cubicBezTo>
                  <a:pt x="2763" y="901"/>
                  <a:pt x="2763" y="901"/>
                  <a:pt x="2763" y="901"/>
                </a:cubicBezTo>
                <a:cubicBezTo>
                  <a:pt x="2761" y="901"/>
                  <a:pt x="2761" y="901"/>
                  <a:pt x="2761" y="901"/>
                </a:cubicBezTo>
                <a:cubicBezTo>
                  <a:pt x="2762" y="902"/>
                  <a:pt x="2762" y="902"/>
                  <a:pt x="2762" y="902"/>
                </a:cubicBezTo>
                <a:lnTo>
                  <a:pt x="2764" y="903"/>
                </a:lnTo>
                <a:close/>
                <a:moveTo>
                  <a:pt x="1616" y="399"/>
                </a:moveTo>
                <a:cubicBezTo>
                  <a:pt x="1615" y="401"/>
                  <a:pt x="1615" y="401"/>
                  <a:pt x="1615" y="401"/>
                </a:cubicBezTo>
                <a:cubicBezTo>
                  <a:pt x="1617" y="402"/>
                  <a:pt x="1617" y="402"/>
                  <a:pt x="1617" y="402"/>
                </a:cubicBezTo>
                <a:lnTo>
                  <a:pt x="1616" y="399"/>
                </a:lnTo>
                <a:close/>
                <a:moveTo>
                  <a:pt x="1612" y="410"/>
                </a:moveTo>
                <a:cubicBezTo>
                  <a:pt x="1613" y="410"/>
                  <a:pt x="1613" y="410"/>
                  <a:pt x="1613" y="410"/>
                </a:cubicBezTo>
                <a:cubicBezTo>
                  <a:pt x="1614" y="409"/>
                  <a:pt x="1614" y="409"/>
                  <a:pt x="1614" y="409"/>
                </a:cubicBezTo>
                <a:cubicBezTo>
                  <a:pt x="1615" y="409"/>
                  <a:pt x="1615" y="409"/>
                  <a:pt x="1615" y="409"/>
                </a:cubicBezTo>
                <a:cubicBezTo>
                  <a:pt x="1615" y="408"/>
                  <a:pt x="1615" y="408"/>
                  <a:pt x="1615" y="408"/>
                </a:cubicBezTo>
                <a:cubicBezTo>
                  <a:pt x="1613" y="408"/>
                  <a:pt x="1613" y="408"/>
                  <a:pt x="1613" y="408"/>
                </a:cubicBezTo>
                <a:lnTo>
                  <a:pt x="1612" y="410"/>
                </a:lnTo>
                <a:close/>
                <a:moveTo>
                  <a:pt x="1600" y="376"/>
                </a:moveTo>
                <a:cubicBezTo>
                  <a:pt x="1601" y="376"/>
                  <a:pt x="1601" y="376"/>
                  <a:pt x="1601" y="376"/>
                </a:cubicBezTo>
                <a:cubicBezTo>
                  <a:pt x="1603" y="375"/>
                  <a:pt x="1603" y="375"/>
                  <a:pt x="1603" y="375"/>
                </a:cubicBezTo>
                <a:cubicBezTo>
                  <a:pt x="1601" y="375"/>
                  <a:pt x="1601" y="375"/>
                  <a:pt x="1601" y="375"/>
                </a:cubicBezTo>
                <a:lnTo>
                  <a:pt x="1600" y="376"/>
                </a:lnTo>
                <a:close/>
                <a:moveTo>
                  <a:pt x="1604" y="412"/>
                </a:moveTo>
                <a:cubicBezTo>
                  <a:pt x="1603" y="412"/>
                  <a:pt x="1603" y="412"/>
                  <a:pt x="1603" y="412"/>
                </a:cubicBezTo>
                <a:cubicBezTo>
                  <a:pt x="1603" y="413"/>
                  <a:pt x="1603" y="413"/>
                  <a:pt x="1603" y="413"/>
                </a:cubicBezTo>
                <a:cubicBezTo>
                  <a:pt x="1606" y="414"/>
                  <a:pt x="1606" y="414"/>
                  <a:pt x="1606" y="414"/>
                </a:cubicBezTo>
                <a:cubicBezTo>
                  <a:pt x="1609" y="414"/>
                  <a:pt x="1609" y="414"/>
                  <a:pt x="1609" y="414"/>
                </a:cubicBezTo>
                <a:cubicBezTo>
                  <a:pt x="1610" y="413"/>
                  <a:pt x="1610" y="413"/>
                  <a:pt x="1610" y="413"/>
                </a:cubicBezTo>
                <a:cubicBezTo>
                  <a:pt x="1611" y="414"/>
                  <a:pt x="1611" y="414"/>
                  <a:pt x="1611" y="414"/>
                </a:cubicBezTo>
                <a:cubicBezTo>
                  <a:pt x="1611" y="415"/>
                  <a:pt x="1611" y="415"/>
                  <a:pt x="1611" y="415"/>
                </a:cubicBezTo>
                <a:cubicBezTo>
                  <a:pt x="1611" y="413"/>
                  <a:pt x="1611" y="413"/>
                  <a:pt x="1611" y="413"/>
                </a:cubicBezTo>
                <a:cubicBezTo>
                  <a:pt x="1612" y="411"/>
                  <a:pt x="1612" y="411"/>
                  <a:pt x="1612" y="411"/>
                </a:cubicBezTo>
                <a:cubicBezTo>
                  <a:pt x="1612" y="410"/>
                  <a:pt x="1612" y="410"/>
                  <a:pt x="1612" y="410"/>
                </a:cubicBezTo>
                <a:cubicBezTo>
                  <a:pt x="1611" y="410"/>
                  <a:pt x="1611" y="410"/>
                  <a:pt x="1611" y="410"/>
                </a:cubicBezTo>
                <a:cubicBezTo>
                  <a:pt x="1610" y="410"/>
                  <a:pt x="1610" y="410"/>
                  <a:pt x="1610" y="410"/>
                </a:cubicBezTo>
                <a:cubicBezTo>
                  <a:pt x="1609" y="412"/>
                  <a:pt x="1609" y="412"/>
                  <a:pt x="1609" y="412"/>
                </a:cubicBezTo>
                <a:cubicBezTo>
                  <a:pt x="1608" y="412"/>
                  <a:pt x="1608" y="412"/>
                  <a:pt x="1608" y="412"/>
                </a:cubicBezTo>
                <a:cubicBezTo>
                  <a:pt x="1607" y="412"/>
                  <a:pt x="1607" y="412"/>
                  <a:pt x="1607" y="412"/>
                </a:cubicBezTo>
                <a:cubicBezTo>
                  <a:pt x="1605" y="409"/>
                  <a:pt x="1605" y="409"/>
                  <a:pt x="1605" y="409"/>
                </a:cubicBezTo>
                <a:cubicBezTo>
                  <a:pt x="1604" y="410"/>
                  <a:pt x="1604" y="410"/>
                  <a:pt x="1604" y="410"/>
                </a:cubicBezTo>
                <a:cubicBezTo>
                  <a:pt x="1603" y="411"/>
                  <a:pt x="1603" y="411"/>
                  <a:pt x="1603" y="411"/>
                </a:cubicBezTo>
                <a:lnTo>
                  <a:pt x="1604" y="412"/>
                </a:lnTo>
                <a:close/>
                <a:moveTo>
                  <a:pt x="1582" y="384"/>
                </a:moveTo>
                <a:cubicBezTo>
                  <a:pt x="1582" y="386"/>
                  <a:pt x="1582" y="386"/>
                  <a:pt x="1582" y="386"/>
                </a:cubicBezTo>
                <a:cubicBezTo>
                  <a:pt x="1583" y="385"/>
                  <a:pt x="1583" y="385"/>
                  <a:pt x="1583" y="385"/>
                </a:cubicBezTo>
                <a:cubicBezTo>
                  <a:pt x="1585" y="384"/>
                  <a:pt x="1585" y="384"/>
                  <a:pt x="1585" y="384"/>
                </a:cubicBezTo>
                <a:cubicBezTo>
                  <a:pt x="1585" y="382"/>
                  <a:pt x="1585" y="382"/>
                  <a:pt x="1585" y="382"/>
                </a:cubicBezTo>
                <a:cubicBezTo>
                  <a:pt x="1583" y="382"/>
                  <a:pt x="1583" y="382"/>
                  <a:pt x="1583" y="382"/>
                </a:cubicBezTo>
                <a:lnTo>
                  <a:pt x="1582" y="384"/>
                </a:lnTo>
                <a:close/>
                <a:moveTo>
                  <a:pt x="1604" y="401"/>
                </a:moveTo>
                <a:cubicBezTo>
                  <a:pt x="1605" y="402"/>
                  <a:pt x="1605" y="402"/>
                  <a:pt x="1605" y="402"/>
                </a:cubicBezTo>
                <a:cubicBezTo>
                  <a:pt x="1605" y="404"/>
                  <a:pt x="1605" y="404"/>
                  <a:pt x="1605" y="404"/>
                </a:cubicBezTo>
                <a:cubicBezTo>
                  <a:pt x="1606" y="406"/>
                  <a:pt x="1606" y="406"/>
                  <a:pt x="1606" y="406"/>
                </a:cubicBezTo>
                <a:cubicBezTo>
                  <a:pt x="1607" y="406"/>
                  <a:pt x="1607" y="406"/>
                  <a:pt x="1607" y="406"/>
                </a:cubicBezTo>
                <a:cubicBezTo>
                  <a:pt x="1609" y="406"/>
                  <a:pt x="1609" y="406"/>
                  <a:pt x="1609" y="406"/>
                </a:cubicBezTo>
                <a:cubicBezTo>
                  <a:pt x="1610" y="407"/>
                  <a:pt x="1610" y="407"/>
                  <a:pt x="1610" y="407"/>
                </a:cubicBezTo>
                <a:cubicBezTo>
                  <a:pt x="1609" y="408"/>
                  <a:pt x="1609" y="408"/>
                  <a:pt x="1609" y="408"/>
                </a:cubicBezTo>
                <a:cubicBezTo>
                  <a:pt x="1610" y="409"/>
                  <a:pt x="1610" y="409"/>
                  <a:pt x="1610" y="409"/>
                </a:cubicBezTo>
                <a:cubicBezTo>
                  <a:pt x="1611" y="409"/>
                  <a:pt x="1611" y="409"/>
                  <a:pt x="1611" y="409"/>
                </a:cubicBezTo>
                <a:cubicBezTo>
                  <a:pt x="1612" y="408"/>
                  <a:pt x="1612" y="408"/>
                  <a:pt x="1612" y="408"/>
                </a:cubicBezTo>
                <a:cubicBezTo>
                  <a:pt x="1612" y="407"/>
                  <a:pt x="1612" y="407"/>
                  <a:pt x="1612" y="407"/>
                </a:cubicBezTo>
                <a:cubicBezTo>
                  <a:pt x="1614" y="406"/>
                  <a:pt x="1614" y="406"/>
                  <a:pt x="1614" y="406"/>
                </a:cubicBezTo>
                <a:cubicBezTo>
                  <a:pt x="1615" y="405"/>
                  <a:pt x="1615" y="405"/>
                  <a:pt x="1615" y="405"/>
                </a:cubicBezTo>
                <a:cubicBezTo>
                  <a:pt x="1615" y="404"/>
                  <a:pt x="1615" y="404"/>
                  <a:pt x="1615" y="404"/>
                </a:cubicBezTo>
                <a:cubicBezTo>
                  <a:pt x="1613" y="402"/>
                  <a:pt x="1613" y="402"/>
                  <a:pt x="1613" y="402"/>
                </a:cubicBezTo>
                <a:cubicBezTo>
                  <a:pt x="1613" y="402"/>
                  <a:pt x="1613" y="402"/>
                  <a:pt x="1613" y="402"/>
                </a:cubicBezTo>
                <a:cubicBezTo>
                  <a:pt x="1615" y="401"/>
                  <a:pt x="1615" y="401"/>
                  <a:pt x="1615" y="401"/>
                </a:cubicBezTo>
                <a:cubicBezTo>
                  <a:pt x="1616" y="398"/>
                  <a:pt x="1616" y="398"/>
                  <a:pt x="1616" y="398"/>
                </a:cubicBezTo>
                <a:cubicBezTo>
                  <a:pt x="1615" y="396"/>
                  <a:pt x="1615" y="396"/>
                  <a:pt x="1615" y="396"/>
                </a:cubicBezTo>
                <a:cubicBezTo>
                  <a:pt x="1615" y="394"/>
                  <a:pt x="1615" y="394"/>
                  <a:pt x="1615" y="394"/>
                </a:cubicBezTo>
                <a:cubicBezTo>
                  <a:pt x="1612" y="394"/>
                  <a:pt x="1612" y="394"/>
                  <a:pt x="1612" y="394"/>
                </a:cubicBezTo>
                <a:cubicBezTo>
                  <a:pt x="1610" y="395"/>
                  <a:pt x="1610" y="395"/>
                  <a:pt x="1610" y="395"/>
                </a:cubicBezTo>
                <a:cubicBezTo>
                  <a:pt x="1609" y="397"/>
                  <a:pt x="1609" y="397"/>
                  <a:pt x="1609" y="397"/>
                </a:cubicBezTo>
                <a:cubicBezTo>
                  <a:pt x="1610" y="398"/>
                  <a:pt x="1610" y="398"/>
                  <a:pt x="1610" y="398"/>
                </a:cubicBezTo>
                <a:cubicBezTo>
                  <a:pt x="1611" y="399"/>
                  <a:pt x="1611" y="399"/>
                  <a:pt x="1611" y="399"/>
                </a:cubicBezTo>
                <a:cubicBezTo>
                  <a:pt x="1611" y="400"/>
                  <a:pt x="1611" y="400"/>
                  <a:pt x="1611" y="400"/>
                </a:cubicBezTo>
                <a:cubicBezTo>
                  <a:pt x="1610" y="400"/>
                  <a:pt x="1610" y="400"/>
                  <a:pt x="1610" y="400"/>
                </a:cubicBezTo>
                <a:cubicBezTo>
                  <a:pt x="1609" y="400"/>
                  <a:pt x="1609" y="400"/>
                  <a:pt x="1609" y="400"/>
                </a:cubicBezTo>
                <a:cubicBezTo>
                  <a:pt x="1608" y="399"/>
                  <a:pt x="1608" y="399"/>
                  <a:pt x="1608" y="399"/>
                </a:cubicBezTo>
                <a:cubicBezTo>
                  <a:pt x="1608" y="398"/>
                  <a:pt x="1608" y="398"/>
                  <a:pt x="1608" y="398"/>
                </a:cubicBezTo>
                <a:cubicBezTo>
                  <a:pt x="1607" y="397"/>
                  <a:pt x="1607" y="397"/>
                  <a:pt x="1607" y="397"/>
                </a:cubicBezTo>
                <a:cubicBezTo>
                  <a:pt x="1606" y="397"/>
                  <a:pt x="1606" y="397"/>
                  <a:pt x="1606" y="397"/>
                </a:cubicBezTo>
                <a:cubicBezTo>
                  <a:pt x="1605" y="399"/>
                  <a:pt x="1605" y="399"/>
                  <a:pt x="1605" y="399"/>
                </a:cubicBezTo>
                <a:cubicBezTo>
                  <a:pt x="1604" y="399"/>
                  <a:pt x="1604" y="399"/>
                  <a:pt x="1604" y="399"/>
                </a:cubicBezTo>
                <a:lnTo>
                  <a:pt x="1604" y="401"/>
                </a:lnTo>
                <a:close/>
                <a:moveTo>
                  <a:pt x="1606" y="363"/>
                </a:moveTo>
                <a:cubicBezTo>
                  <a:pt x="1604" y="364"/>
                  <a:pt x="1604" y="364"/>
                  <a:pt x="1604" y="364"/>
                </a:cubicBezTo>
                <a:cubicBezTo>
                  <a:pt x="1604" y="365"/>
                  <a:pt x="1604" y="365"/>
                  <a:pt x="1604" y="365"/>
                </a:cubicBezTo>
                <a:cubicBezTo>
                  <a:pt x="1605" y="365"/>
                  <a:pt x="1605" y="365"/>
                  <a:pt x="1605" y="365"/>
                </a:cubicBezTo>
                <a:lnTo>
                  <a:pt x="1606" y="363"/>
                </a:lnTo>
                <a:close/>
                <a:moveTo>
                  <a:pt x="1622" y="416"/>
                </a:moveTo>
                <a:cubicBezTo>
                  <a:pt x="1621" y="418"/>
                  <a:pt x="1621" y="418"/>
                  <a:pt x="1621" y="418"/>
                </a:cubicBezTo>
                <a:cubicBezTo>
                  <a:pt x="1622" y="418"/>
                  <a:pt x="1622" y="418"/>
                  <a:pt x="1622" y="418"/>
                </a:cubicBezTo>
                <a:cubicBezTo>
                  <a:pt x="1624" y="419"/>
                  <a:pt x="1624" y="419"/>
                  <a:pt x="1624" y="419"/>
                </a:cubicBezTo>
                <a:cubicBezTo>
                  <a:pt x="1625" y="417"/>
                  <a:pt x="1625" y="417"/>
                  <a:pt x="1625" y="417"/>
                </a:cubicBezTo>
                <a:cubicBezTo>
                  <a:pt x="1627" y="418"/>
                  <a:pt x="1627" y="418"/>
                  <a:pt x="1627" y="418"/>
                </a:cubicBezTo>
                <a:cubicBezTo>
                  <a:pt x="1627" y="417"/>
                  <a:pt x="1627" y="417"/>
                  <a:pt x="1627" y="417"/>
                </a:cubicBezTo>
                <a:cubicBezTo>
                  <a:pt x="1626" y="415"/>
                  <a:pt x="1626" y="415"/>
                  <a:pt x="1626" y="415"/>
                </a:cubicBezTo>
                <a:cubicBezTo>
                  <a:pt x="1626" y="414"/>
                  <a:pt x="1626" y="414"/>
                  <a:pt x="1626" y="414"/>
                </a:cubicBezTo>
                <a:cubicBezTo>
                  <a:pt x="1625" y="413"/>
                  <a:pt x="1625" y="413"/>
                  <a:pt x="1625" y="413"/>
                </a:cubicBezTo>
                <a:cubicBezTo>
                  <a:pt x="1624" y="414"/>
                  <a:pt x="1624" y="414"/>
                  <a:pt x="1624" y="414"/>
                </a:cubicBezTo>
                <a:cubicBezTo>
                  <a:pt x="1623" y="413"/>
                  <a:pt x="1623" y="413"/>
                  <a:pt x="1623" y="413"/>
                </a:cubicBezTo>
                <a:cubicBezTo>
                  <a:pt x="1622" y="414"/>
                  <a:pt x="1622" y="414"/>
                  <a:pt x="1622" y="414"/>
                </a:cubicBezTo>
                <a:cubicBezTo>
                  <a:pt x="1622" y="415"/>
                  <a:pt x="1622" y="415"/>
                  <a:pt x="1622" y="415"/>
                </a:cubicBezTo>
                <a:cubicBezTo>
                  <a:pt x="1624" y="415"/>
                  <a:pt x="1624" y="415"/>
                  <a:pt x="1624" y="415"/>
                </a:cubicBezTo>
                <a:cubicBezTo>
                  <a:pt x="1623" y="416"/>
                  <a:pt x="1623" y="416"/>
                  <a:pt x="1623" y="416"/>
                </a:cubicBezTo>
                <a:lnTo>
                  <a:pt x="1622" y="416"/>
                </a:lnTo>
                <a:close/>
                <a:moveTo>
                  <a:pt x="1600" y="407"/>
                </a:moveTo>
                <a:cubicBezTo>
                  <a:pt x="1600" y="405"/>
                  <a:pt x="1600" y="405"/>
                  <a:pt x="1600" y="405"/>
                </a:cubicBezTo>
                <a:cubicBezTo>
                  <a:pt x="1599" y="402"/>
                  <a:pt x="1599" y="402"/>
                  <a:pt x="1599" y="402"/>
                </a:cubicBezTo>
                <a:cubicBezTo>
                  <a:pt x="1597" y="402"/>
                  <a:pt x="1597" y="402"/>
                  <a:pt x="1597" y="402"/>
                </a:cubicBezTo>
                <a:cubicBezTo>
                  <a:pt x="1595" y="401"/>
                  <a:pt x="1595" y="401"/>
                  <a:pt x="1595" y="401"/>
                </a:cubicBezTo>
                <a:cubicBezTo>
                  <a:pt x="1592" y="402"/>
                  <a:pt x="1592" y="402"/>
                  <a:pt x="1592" y="402"/>
                </a:cubicBezTo>
                <a:cubicBezTo>
                  <a:pt x="1591" y="404"/>
                  <a:pt x="1591" y="404"/>
                  <a:pt x="1591" y="404"/>
                </a:cubicBezTo>
                <a:cubicBezTo>
                  <a:pt x="1592" y="406"/>
                  <a:pt x="1592" y="406"/>
                  <a:pt x="1592" y="406"/>
                </a:cubicBezTo>
                <a:cubicBezTo>
                  <a:pt x="1594" y="408"/>
                  <a:pt x="1594" y="408"/>
                  <a:pt x="1594" y="408"/>
                </a:cubicBezTo>
                <a:cubicBezTo>
                  <a:pt x="1596" y="409"/>
                  <a:pt x="1596" y="409"/>
                  <a:pt x="1596" y="409"/>
                </a:cubicBezTo>
                <a:cubicBezTo>
                  <a:pt x="1597" y="409"/>
                  <a:pt x="1597" y="409"/>
                  <a:pt x="1597" y="409"/>
                </a:cubicBezTo>
                <a:cubicBezTo>
                  <a:pt x="1599" y="409"/>
                  <a:pt x="1599" y="409"/>
                  <a:pt x="1599" y="409"/>
                </a:cubicBezTo>
                <a:lnTo>
                  <a:pt x="1600" y="407"/>
                </a:lnTo>
                <a:close/>
                <a:moveTo>
                  <a:pt x="1640" y="408"/>
                </a:moveTo>
                <a:cubicBezTo>
                  <a:pt x="1638" y="405"/>
                  <a:pt x="1638" y="405"/>
                  <a:pt x="1638" y="405"/>
                </a:cubicBezTo>
                <a:cubicBezTo>
                  <a:pt x="1636" y="404"/>
                  <a:pt x="1636" y="404"/>
                  <a:pt x="1636" y="404"/>
                </a:cubicBezTo>
                <a:cubicBezTo>
                  <a:pt x="1635" y="406"/>
                  <a:pt x="1635" y="406"/>
                  <a:pt x="1635" y="406"/>
                </a:cubicBezTo>
                <a:cubicBezTo>
                  <a:pt x="1636" y="408"/>
                  <a:pt x="1636" y="408"/>
                  <a:pt x="1636" y="408"/>
                </a:cubicBezTo>
                <a:cubicBezTo>
                  <a:pt x="1639" y="409"/>
                  <a:pt x="1639" y="409"/>
                  <a:pt x="1639" y="409"/>
                </a:cubicBezTo>
                <a:lnTo>
                  <a:pt x="1640" y="408"/>
                </a:lnTo>
                <a:close/>
                <a:moveTo>
                  <a:pt x="1601" y="411"/>
                </a:moveTo>
                <a:cubicBezTo>
                  <a:pt x="1602" y="408"/>
                  <a:pt x="1602" y="408"/>
                  <a:pt x="1602" y="408"/>
                </a:cubicBezTo>
                <a:cubicBezTo>
                  <a:pt x="1602" y="408"/>
                  <a:pt x="1601" y="407"/>
                  <a:pt x="1601" y="407"/>
                </a:cubicBezTo>
                <a:cubicBezTo>
                  <a:pt x="1601" y="410"/>
                  <a:pt x="1601" y="410"/>
                  <a:pt x="1601" y="410"/>
                </a:cubicBezTo>
                <a:cubicBezTo>
                  <a:pt x="1600" y="411"/>
                  <a:pt x="1600" y="411"/>
                  <a:pt x="1600" y="411"/>
                </a:cubicBezTo>
                <a:cubicBezTo>
                  <a:pt x="1600" y="412"/>
                  <a:pt x="1600" y="412"/>
                  <a:pt x="1600" y="412"/>
                </a:cubicBezTo>
                <a:lnTo>
                  <a:pt x="1601" y="411"/>
                </a:lnTo>
                <a:close/>
                <a:moveTo>
                  <a:pt x="1651" y="383"/>
                </a:moveTo>
                <a:cubicBezTo>
                  <a:pt x="1650" y="388"/>
                  <a:pt x="1650" y="388"/>
                  <a:pt x="1650" y="388"/>
                </a:cubicBezTo>
                <a:cubicBezTo>
                  <a:pt x="1651" y="390"/>
                  <a:pt x="1651" y="390"/>
                  <a:pt x="1651" y="390"/>
                </a:cubicBezTo>
                <a:cubicBezTo>
                  <a:pt x="1651" y="392"/>
                  <a:pt x="1651" y="392"/>
                  <a:pt x="1651" y="392"/>
                </a:cubicBezTo>
                <a:cubicBezTo>
                  <a:pt x="1651" y="392"/>
                  <a:pt x="1651" y="392"/>
                  <a:pt x="1651" y="392"/>
                </a:cubicBezTo>
                <a:cubicBezTo>
                  <a:pt x="1652" y="391"/>
                  <a:pt x="1652" y="391"/>
                  <a:pt x="1652" y="391"/>
                </a:cubicBezTo>
                <a:cubicBezTo>
                  <a:pt x="1653" y="387"/>
                  <a:pt x="1653" y="387"/>
                  <a:pt x="1653" y="387"/>
                </a:cubicBezTo>
                <a:cubicBezTo>
                  <a:pt x="1653" y="384"/>
                  <a:pt x="1653" y="384"/>
                  <a:pt x="1653" y="384"/>
                </a:cubicBezTo>
                <a:cubicBezTo>
                  <a:pt x="1655" y="381"/>
                  <a:pt x="1655" y="381"/>
                  <a:pt x="1655" y="381"/>
                </a:cubicBezTo>
                <a:cubicBezTo>
                  <a:pt x="1655" y="378"/>
                  <a:pt x="1655" y="378"/>
                  <a:pt x="1655" y="378"/>
                </a:cubicBezTo>
                <a:cubicBezTo>
                  <a:pt x="1654" y="377"/>
                  <a:pt x="1654" y="377"/>
                  <a:pt x="1654" y="377"/>
                </a:cubicBezTo>
                <a:cubicBezTo>
                  <a:pt x="1653" y="378"/>
                  <a:pt x="1653" y="378"/>
                  <a:pt x="1653" y="378"/>
                </a:cubicBezTo>
                <a:cubicBezTo>
                  <a:pt x="1653" y="379"/>
                  <a:pt x="1653" y="379"/>
                  <a:pt x="1653" y="379"/>
                </a:cubicBezTo>
                <a:cubicBezTo>
                  <a:pt x="1652" y="382"/>
                  <a:pt x="1652" y="382"/>
                  <a:pt x="1652" y="382"/>
                </a:cubicBezTo>
                <a:lnTo>
                  <a:pt x="1651" y="383"/>
                </a:lnTo>
                <a:close/>
                <a:moveTo>
                  <a:pt x="1598" y="412"/>
                </a:moveTo>
                <a:cubicBezTo>
                  <a:pt x="1599" y="411"/>
                  <a:pt x="1599" y="411"/>
                  <a:pt x="1599" y="411"/>
                </a:cubicBezTo>
                <a:cubicBezTo>
                  <a:pt x="1597" y="410"/>
                  <a:pt x="1597" y="410"/>
                  <a:pt x="1597" y="410"/>
                </a:cubicBezTo>
                <a:lnTo>
                  <a:pt x="1598" y="412"/>
                </a:lnTo>
                <a:close/>
                <a:moveTo>
                  <a:pt x="1599" y="398"/>
                </a:moveTo>
                <a:cubicBezTo>
                  <a:pt x="1599" y="395"/>
                  <a:pt x="1599" y="395"/>
                  <a:pt x="1599" y="395"/>
                </a:cubicBezTo>
                <a:cubicBezTo>
                  <a:pt x="1599" y="398"/>
                  <a:pt x="1599" y="398"/>
                  <a:pt x="1599" y="398"/>
                </a:cubicBezTo>
                <a:cubicBezTo>
                  <a:pt x="1598" y="399"/>
                  <a:pt x="1598" y="399"/>
                  <a:pt x="1598" y="399"/>
                </a:cubicBezTo>
                <a:cubicBezTo>
                  <a:pt x="1599" y="399"/>
                  <a:pt x="1599" y="399"/>
                  <a:pt x="1599" y="399"/>
                </a:cubicBezTo>
                <a:lnTo>
                  <a:pt x="1599" y="398"/>
                </a:lnTo>
                <a:close/>
                <a:moveTo>
                  <a:pt x="1545" y="301"/>
                </a:moveTo>
                <a:cubicBezTo>
                  <a:pt x="1546" y="303"/>
                  <a:pt x="1546" y="303"/>
                  <a:pt x="1546" y="303"/>
                </a:cubicBezTo>
                <a:cubicBezTo>
                  <a:pt x="1547" y="302"/>
                  <a:pt x="1547" y="302"/>
                  <a:pt x="1547" y="302"/>
                </a:cubicBezTo>
                <a:lnTo>
                  <a:pt x="1545" y="301"/>
                </a:lnTo>
                <a:close/>
                <a:moveTo>
                  <a:pt x="1546" y="320"/>
                </a:moveTo>
                <a:cubicBezTo>
                  <a:pt x="1545" y="319"/>
                  <a:pt x="1545" y="319"/>
                  <a:pt x="1545" y="319"/>
                </a:cubicBezTo>
                <a:cubicBezTo>
                  <a:pt x="1543" y="320"/>
                  <a:pt x="1543" y="320"/>
                  <a:pt x="1543" y="320"/>
                </a:cubicBezTo>
                <a:cubicBezTo>
                  <a:pt x="1544" y="321"/>
                  <a:pt x="1544" y="321"/>
                  <a:pt x="1544" y="321"/>
                </a:cubicBezTo>
                <a:lnTo>
                  <a:pt x="1546" y="320"/>
                </a:lnTo>
                <a:close/>
                <a:moveTo>
                  <a:pt x="1546" y="330"/>
                </a:moveTo>
                <a:cubicBezTo>
                  <a:pt x="1547" y="328"/>
                  <a:pt x="1547" y="328"/>
                  <a:pt x="1547" y="328"/>
                </a:cubicBezTo>
                <a:cubicBezTo>
                  <a:pt x="1545" y="329"/>
                  <a:pt x="1545" y="329"/>
                  <a:pt x="1545" y="329"/>
                </a:cubicBezTo>
                <a:lnTo>
                  <a:pt x="1546" y="330"/>
                </a:lnTo>
                <a:close/>
                <a:moveTo>
                  <a:pt x="1452" y="382"/>
                </a:moveTo>
                <a:cubicBezTo>
                  <a:pt x="1453" y="383"/>
                  <a:pt x="1453" y="383"/>
                  <a:pt x="1453" y="383"/>
                </a:cubicBezTo>
                <a:cubicBezTo>
                  <a:pt x="1453" y="382"/>
                  <a:pt x="1453" y="382"/>
                  <a:pt x="1453" y="382"/>
                </a:cubicBezTo>
                <a:lnTo>
                  <a:pt x="1452" y="382"/>
                </a:lnTo>
                <a:close/>
                <a:moveTo>
                  <a:pt x="1598" y="369"/>
                </a:moveTo>
                <a:cubicBezTo>
                  <a:pt x="1595" y="372"/>
                  <a:pt x="1595" y="372"/>
                  <a:pt x="1595" y="372"/>
                </a:cubicBezTo>
                <a:cubicBezTo>
                  <a:pt x="1593" y="373"/>
                  <a:pt x="1593" y="373"/>
                  <a:pt x="1593" y="373"/>
                </a:cubicBezTo>
                <a:cubicBezTo>
                  <a:pt x="1591" y="373"/>
                  <a:pt x="1591" y="373"/>
                  <a:pt x="1591" y="373"/>
                </a:cubicBezTo>
                <a:cubicBezTo>
                  <a:pt x="1589" y="375"/>
                  <a:pt x="1589" y="375"/>
                  <a:pt x="1589" y="375"/>
                </a:cubicBezTo>
                <a:cubicBezTo>
                  <a:pt x="1588" y="377"/>
                  <a:pt x="1588" y="377"/>
                  <a:pt x="1588" y="377"/>
                </a:cubicBezTo>
                <a:cubicBezTo>
                  <a:pt x="1586" y="379"/>
                  <a:pt x="1586" y="379"/>
                  <a:pt x="1586" y="379"/>
                </a:cubicBezTo>
                <a:cubicBezTo>
                  <a:pt x="1584" y="379"/>
                  <a:pt x="1584" y="379"/>
                  <a:pt x="1584" y="379"/>
                </a:cubicBezTo>
                <a:cubicBezTo>
                  <a:pt x="1582" y="381"/>
                  <a:pt x="1582" y="381"/>
                  <a:pt x="1582" y="381"/>
                </a:cubicBezTo>
                <a:cubicBezTo>
                  <a:pt x="1581" y="380"/>
                  <a:pt x="1581" y="380"/>
                  <a:pt x="1581" y="380"/>
                </a:cubicBezTo>
                <a:cubicBezTo>
                  <a:pt x="1580" y="380"/>
                  <a:pt x="1580" y="380"/>
                  <a:pt x="1580" y="380"/>
                </a:cubicBezTo>
                <a:cubicBezTo>
                  <a:pt x="1579" y="383"/>
                  <a:pt x="1579" y="383"/>
                  <a:pt x="1579" y="383"/>
                </a:cubicBezTo>
                <a:cubicBezTo>
                  <a:pt x="1577" y="384"/>
                  <a:pt x="1577" y="384"/>
                  <a:pt x="1577" y="384"/>
                </a:cubicBezTo>
                <a:cubicBezTo>
                  <a:pt x="1578" y="385"/>
                  <a:pt x="1578" y="385"/>
                  <a:pt x="1578" y="385"/>
                </a:cubicBezTo>
                <a:cubicBezTo>
                  <a:pt x="1579" y="384"/>
                  <a:pt x="1579" y="384"/>
                  <a:pt x="1579" y="384"/>
                </a:cubicBezTo>
                <a:cubicBezTo>
                  <a:pt x="1581" y="387"/>
                  <a:pt x="1581" y="387"/>
                  <a:pt x="1581" y="387"/>
                </a:cubicBezTo>
                <a:cubicBezTo>
                  <a:pt x="1581" y="384"/>
                  <a:pt x="1581" y="384"/>
                  <a:pt x="1581" y="384"/>
                </a:cubicBezTo>
                <a:cubicBezTo>
                  <a:pt x="1581" y="383"/>
                  <a:pt x="1581" y="383"/>
                  <a:pt x="1581" y="383"/>
                </a:cubicBezTo>
                <a:cubicBezTo>
                  <a:pt x="1585" y="381"/>
                  <a:pt x="1585" y="381"/>
                  <a:pt x="1585" y="381"/>
                </a:cubicBezTo>
                <a:cubicBezTo>
                  <a:pt x="1585" y="381"/>
                  <a:pt x="1585" y="381"/>
                  <a:pt x="1585" y="381"/>
                </a:cubicBezTo>
                <a:cubicBezTo>
                  <a:pt x="1587" y="381"/>
                  <a:pt x="1587" y="381"/>
                  <a:pt x="1587" y="381"/>
                </a:cubicBezTo>
                <a:cubicBezTo>
                  <a:pt x="1589" y="381"/>
                  <a:pt x="1589" y="381"/>
                  <a:pt x="1589" y="381"/>
                </a:cubicBezTo>
                <a:cubicBezTo>
                  <a:pt x="1590" y="381"/>
                  <a:pt x="1590" y="381"/>
                  <a:pt x="1590" y="381"/>
                </a:cubicBezTo>
                <a:cubicBezTo>
                  <a:pt x="1592" y="381"/>
                  <a:pt x="1592" y="381"/>
                  <a:pt x="1592" y="381"/>
                </a:cubicBezTo>
                <a:cubicBezTo>
                  <a:pt x="1594" y="381"/>
                  <a:pt x="1594" y="381"/>
                  <a:pt x="1594" y="381"/>
                </a:cubicBezTo>
                <a:cubicBezTo>
                  <a:pt x="1595" y="381"/>
                  <a:pt x="1595" y="381"/>
                  <a:pt x="1595" y="381"/>
                </a:cubicBezTo>
                <a:cubicBezTo>
                  <a:pt x="1597" y="378"/>
                  <a:pt x="1597" y="378"/>
                  <a:pt x="1597" y="378"/>
                </a:cubicBezTo>
                <a:cubicBezTo>
                  <a:pt x="1597" y="375"/>
                  <a:pt x="1597" y="375"/>
                  <a:pt x="1597" y="375"/>
                </a:cubicBezTo>
                <a:cubicBezTo>
                  <a:pt x="1597" y="375"/>
                  <a:pt x="1597" y="375"/>
                  <a:pt x="1597" y="375"/>
                </a:cubicBezTo>
                <a:cubicBezTo>
                  <a:pt x="1597" y="373"/>
                  <a:pt x="1597" y="373"/>
                  <a:pt x="1597" y="373"/>
                </a:cubicBezTo>
                <a:cubicBezTo>
                  <a:pt x="1598" y="370"/>
                  <a:pt x="1598" y="370"/>
                  <a:pt x="1598" y="370"/>
                </a:cubicBezTo>
                <a:lnTo>
                  <a:pt x="1598" y="369"/>
                </a:lnTo>
                <a:close/>
                <a:moveTo>
                  <a:pt x="1547" y="306"/>
                </a:moveTo>
                <a:cubicBezTo>
                  <a:pt x="1544" y="304"/>
                  <a:pt x="1544" y="304"/>
                  <a:pt x="1544" y="304"/>
                </a:cubicBezTo>
                <a:cubicBezTo>
                  <a:pt x="1545" y="306"/>
                  <a:pt x="1545" y="306"/>
                  <a:pt x="1545" y="306"/>
                </a:cubicBezTo>
                <a:lnTo>
                  <a:pt x="1547" y="306"/>
                </a:lnTo>
                <a:close/>
                <a:moveTo>
                  <a:pt x="1541" y="455"/>
                </a:moveTo>
                <a:cubicBezTo>
                  <a:pt x="1541" y="455"/>
                  <a:pt x="1541" y="455"/>
                  <a:pt x="1541" y="455"/>
                </a:cubicBezTo>
                <a:cubicBezTo>
                  <a:pt x="1542" y="455"/>
                  <a:pt x="1542" y="455"/>
                  <a:pt x="1542" y="455"/>
                </a:cubicBezTo>
                <a:cubicBezTo>
                  <a:pt x="1542" y="455"/>
                  <a:pt x="1542" y="455"/>
                  <a:pt x="1542" y="455"/>
                </a:cubicBezTo>
                <a:cubicBezTo>
                  <a:pt x="1541" y="454"/>
                  <a:pt x="1541" y="454"/>
                  <a:pt x="1541" y="454"/>
                </a:cubicBezTo>
                <a:cubicBezTo>
                  <a:pt x="1539" y="454"/>
                  <a:pt x="1539" y="454"/>
                  <a:pt x="1539" y="454"/>
                </a:cubicBezTo>
                <a:cubicBezTo>
                  <a:pt x="1539" y="455"/>
                  <a:pt x="1539" y="455"/>
                  <a:pt x="1539" y="455"/>
                </a:cubicBezTo>
                <a:lnTo>
                  <a:pt x="1541" y="455"/>
                </a:lnTo>
                <a:close/>
                <a:moveTo>
                  <a:pt x="1549" y="334"/>
                </a:moveTo>
                <a:cubicBezTo>
                  <a:pt x="1550" y="332"/>
                  <a:pt x="1550" y="332"/>
                  <a:pt x="1550" y="332"/>
                </a:cubicBezTo>
                <a:cubicBezTo>
                  <a:pt x="1548" y="333"/>
                  <a:pt x="1548" y="333"/>
                  <a:pt x="1548" y="333"/>
                </a:cubicBezTo>
                <a:lnTo>
                  <a:pt x="1549" y="334"/>
                </a:lnTo>
                <a:close/>
                <a:moveTo>
                  <a:pt x="1545" y="323"/>
                </a:moveTo>
                <a:cubicBezTo>
                  <a:pt x="1546" y="324"/>
                  <a:pt x="1546" y="324"/>
                  <a:pt x="1546" y="324"/>
                </a:cubicBezTo>
                <a:cubicBezTo>
                  <a:pt x="1546" y="324"/>
                  <a:pt x="1546" y="322"/>
                  <a:pt x="1546" y="322"/>
                </a:cubicBezTo>
                <a:lnTo>
                  <a:pt x="1545" y="323"/>
                </a:lnTo>
                <a:close/>
                <a:moveTo>
                  <a:pt x="1548" y="337"/>
                </a:moveTo>
                <a:cubicBezTo>
                  <a:pt x="1550" y="339"/>
                  <a:pt x="1550" y="339"/>
                  <a:pt x="1550" y="339"/>
                </a:cubicBezTo>
                <a:cubicBezTo>
                  <a:pt x="1550" y="338"/>
                  <a:pt x="1550" y="338"/>
                  <a:pt x="1550" y="338"/>
                </a:cubicBezTo>
                <a:cubicBezTo>
                  <a:pt x="1549" y="337"/>
                  <a:pt x="1549" y="337"/>
                  <a:pt x="1549" y="337"/>
                </a:cubicBezTo>
                <a:cubicBezTo>
                  <a:pt x="1549" y="337"/>
                  <a:pt x="1548" y="337"/>
                  <a:pt x="1548" y="337"/>
                </a:cubicBezTo>
                <a:close/>
                <a:moveTo>
                  <a:pt x="1551" y="333"/>
                </a:moveTo>
                <a:cubicBezTo>
                  <a:pt x="1551" y="335"/>
                  <a:pt x="1551" y="335"/>
                  <a:pt x="1551" y="335"/>
                </a:cubicBezTo>
                <a:cubicBezTo>
                  <a:pt x="1551" y="335"/>
                  <a:pt x="1551" y="335"/>
                  <a:pt x="1551" y="335"/>
                </a:cubicBezTo>
                <a:lnTo>
                  <a:pt x="1551" y="333"/>
                </a:lnTo>
                <a:close/>
                <a:moveTo>
                  <a:pt x="1550" y="332"/>
                </a:moveTo>
                <a:cubicBezTo>
                  <a:pt x="1551" y="330"/>
                  <a:pt x="1551" y="330"/>
                  <a:pt x="1551" y="330"/>
                </a:cubicBezTo>
                <a:cubicBezTo>
                  <a:pt x="1551" y="330"/>
                  <a:pt x="1549" y="328"/>
                  <a:pt x="1549" y="328"/>
                </a:cubicBezTo>
                <a:lnTo>
                  <a:pt x="1550" y="332"/>
                </a:lnTo>
                <a:close/>
                <a:moveTo>
                  <a:pt x="1540" y="457"/>
                </a:moveTo>
                <a:cubicBezTo>
                  <a:pt x="1541" y="456"/>
                  <a:pt x="1541" y="456"/>
                  <a:pt x="1541" y="456"/>
                </a:cubicBezTo>
                <a:cubicBezTo>
                  <a:pt x="1540" y="455"/>
                  <a:pt x="1540" y="455"/>
                  <a:pt x="1540" y="455"/>
                </a:cubicBezTo>
                <a:cubicBezTo>
                  <a:pt x="1538" y="456"/>
                  <a:pt x="1538" y="456"/>
                  <a:pt x="1538" y="456"/>
                </a:cubicBezTo>
                <a:cubicBezTo>
                  <a:pt x="1539" y="456"/>
                  <a:pt x="1539" y="456"/>
                  <a:pt x="1539" y="456"/>
                </a:cubicBezTo>
                <a:lnTo>
                  <a:pt x="1540" y="457"/>
                </a:lnTo>
                <a:close/>
                <a:moveTo>
                  <a:pt x="1753" y="326"/>
                </a:moveTo>
                <a:cubicBezTo>
                  <a:pt x="1751" y="325"/>
                  <a:pt x="1751" y="325"/>
                  <a:pt x="1751" y="325"/>
                </a:cubicBezTo>
                <a:cubicBezTo>
                  <a:pt x="1751" y="325"/>
                  <a:pt x="1750" y="326"/>
                  <a:pt x="1750" y="326"/>
                </a:cubicBezTo>
                <a:cubicBezTo>
                  <a:pt x="1752" y="327"/>
                  <a:pt x="1752" y="327"/>
                  <a:pt x="1752" y="327"/>
                </a:cubicBezTo>
                <a:lnTo>
                  <a:pt x="1753" y="326"/>
                </a:lnTo>
                <a:close/>
                <a:moveTo>
                  <a:pt x="1551" y="297"/>
                </a:moveTo>
                <a:cubicBezTo>
                  <a:pt x="1549" y="299"/>
                  <a:pt x="1549" y="299"/>
                  <a:pt x="1549" y="299"/>
                </a:cubicBezTo>
                <a:cubicBezTo>
                  <a:pt x="1551" y="298"/>
                  <a:pt x="1551" y="298"/>
                  <a:pt x="1551" y="298"/>
                </a:cubicBezTo>
                <a:lnTo>
                  <a:pt x="1551" y="297"/>
                </a:lnTo>
                <a:close/>
                <a:moveTo>
                  <a:pt x="1553" y="348"/>
                </a:moveTo>
                <a:cubicBezTo>
                  <a:pt x="1552" y="350"/>
                  <a:pt x="1552" y="350"/>
                  <a:pt x="1552" y="350"/>
                </a:cubicBezTo>
                <a:cubicBezTo>
                  <a:pt x="1554" y="349"/>
                  <a:pt x="1554" y="349"/>
                  <a:pt x="1554" y="349"/>
                </a:cubicBezTo>
                <a:lnTo>
                  <a:pt x="1553" y="348"/>
                </a:lnTo>
                <a:close/>
                <a:moveTo>
                  <a:pt x="1708" y="348"/>
                </a:moveTo>
                <a:cubicBezTo>
                  <a:pt x="1706" y="348"/>
                  <a:pt x="1706" y="348"/>
                  <a:pt x="1706" y="348"/>
                </a:cubicBezTo>
                <a:cubicBezTo>
                  <a:pt x="1706" y="349"/>
                  <a:pt x="1706" y="349"/>
                  <a:pt x="1706" y="349"/>
                </a:cubicBezTo>
                <a:cubicBezTo>
                  <a:pt x="1708" y="349"/>
                  <a:pt x="1708" y="349"/>
                  <a:pt x="1708" y="349"/>
                </a:cubicBezTo>
                <a:lnTo>
                  <a:pt x="1708" y="348"/>
                </a:lnTo>
                <a:close/>
                <a:moveTo>
                  <a:pt x="1702" y="354"/>
                </a:moveTo>
                <a:cubicBezTo>
                  <a:pt x="1701" y="354"/>
                  <a:pt x="1701" y="354"/>
                  <a:pt x="1701" y="354"/>
                </a:cubicBezTo>
                <a:cubicBezTo>
                  <a:pt x="1700" y="355"/>
                  <a:pt x="1700" y="355"/>
                  <a:pt x="1700" y="355"/>
                </a:cubicBezTo>
                <a:cubicBezTo>
                  <a:pt x="1699" y="355"/>
                  <a:pt x="1699" y="355"/>
                  <a:pt x="1699" y="355"/>
                </a:cubicBezTo>
                <a:cubicBezTo>
                  <a:pt x="1698" y="357"/>
                  <a:pt x="1698" y="357"/>
                  <a:pt x="1698" y="357"/>
                </a:cubicBezTo>
                <a:cubicBezTo>
                  <a:pt x="1698" y="356"/>
                  <a:pt x="1698" y="356"/>
                  <a:pt x="1698" y="356"/>
                </a:cubicBezTo>
                <a:cubicBezTo>
                  <a:pt x="1697" y="355"/>
                  <a:pt x="1697" y="355"/>
                  <a:pt x="1697" y="355"/>
                </a:cubicBezTo>
                <a:cubicBezTo>
                  <a:pt x="1697" y="356"/>
                  <a:pt x="1697" y="356"/>
                  <a:pt x="1697" y="356"/>
                </a:cubicBezTo>
                <a:cubicBezTo>
                  <a:pt x="1696" y="357"/>
                  <a:pt x="1696" y="357"/>
                  <a:pt x="1696" y="357"/>
                </a:cubicBezTo>
                <a:cubicBezTo>
                  <a:pt x="1697" y="357"/>
                  <a:pt x="1697" y="357"/>
                  <a:pt x="1697" y="357"/>
                </a:cubicBezTo>
                <a:cubicBezTo>
                  <a:pt x="1697" y="358"/>
                  <a:pt x="1697" y="358"/>
                  <a:pt x="1697" y="358"/>
                </a:cubicBezTo>
                <a:cubicBezTo>
                  <a:pt x="1696" y="359"/>
                  <a:pt x="1696" y="359"/>
                  <a:pt x="1696" y="359"/>
                </a:cubicBezTo>
                <a:cubicBezTo>
                  <a:pt x="1696" y="360"/>
                  <a:pt x="1696" y="360"/>
                  <a:pt x="1696" y="360"/>
                </a:cubicBezTo>
                <a:cubicBezTo>
                  <a:pt x="1698" y="360"/>
                  <a:pt x="1698" y="360"/>
                  <a:pt x="1698" y="360"/>
                </a:cubicBezTo>
                <a:cubicBezTo>
                  <a:pt x="1699" y="362"/>
                  <a:pt x="1699" y="362"/>
                  <a:pt x="1699" y="362"/>
                </a:cubicBezTo>
                <a:cubicBezTo>
                  <a:pt x="1699" y="363"/>
                  <a:pt x="1699" y="363"/>
                  <a:pt x="1699" y="363"/>
                </a:cubicBezTo>
                <a:cubicBezTo>
                  <a:pt x="1698" y="363"/>
                  <a:pt x="1698" y="363"/>
                  <a:pt x="1698" y="363"/>
                </a:cubicBezTo>
                <a:cubicBezTo>
                  <a:pt x="1697" y="366"/>
                  <a:pt x="1697" y="366"/>
                  <a:pt x="1697" y="366"/>
                </a:cubicBezTo>
                <a:cubicBezTo>
                  <a:pt x="1698" y="366"/>
                  <a:pt x="1698" y="366"/>
                  <a:pt x="1698" y="366"/>
                </a:cubicBezTo>
                <a:cubicBezTo>
                  <a:pt x="1700" y="365"/>
                  <a:pt x="1700" y="365"/>
                  <a:pt x="1700" y="365"/>
                </a:cubicBezTo>
                <a:cubicBezTo>
                  <a:pt x="1700" y="364"/>
                  <a:pt x="1700" y="364"/>
                  <a:pt x="1700" y="364"/>
                </a:cubicBezTo>
                <a:cubicBezTo>
                  <a:pt x="1701" y="361"/>
                  <a:pt x="1701" y="361"/>
                  <a:pt x="1701" y="361"/>
                </a:cubicBezTo>
                <a:cubicBezTo>
                  <a:pt x="1704" y="360"/>
                  <a:pt x="1704" y="360"/>
                  <a:pt x="1704" y="360"/>
                </a:cubicBezTo>
                <a:cubicBezTo>
                  <a:pt x="1705" y="359"/>
                  <a:pt x="1705" y="359"/>
                  <a:pt x="1705" y="359"/>
                </a:cubicBezTo>
                <a:cubicBezTo>
                  <a:pt x="1706" y="357"/>
                  <a:pt x="1706" y="357"/>
                  <a:pt x="1706" y="357"/>
                </a:cubicBezTo>
                <a:cubicBezTo>
                  <a:pt x="1708" y="357"/>
                  <a:pt x="1708" y="357"/>
                  <a:pt x="1708" y="357"/>
                </a:cubicBezTo>
                <a:cubicBezTo>
                  <a:pt x="1708" y="357"/>
                  <a:pt x="1708" y="357"/>
                  <a:pt x="1708" y="357"/>
                </a:cubicBezTo>
                <a:cubicBezTo>
                  <a:pt x="1708" y="356"/>
                  <a:pt x="1708" y="356"/>
                  <a:pt x="1708" y="356"/>
                </a:cubicBezTo>
                <a:cubicBezTo>
                  <a:pt x="1707" y="356"/>
                  <a:pt x="1707" y="356"/>
                  <a:pt x="1707" y="356"/>
                </a:cubicBezTo>
                <a:cubicBezTo>
                  <a:pt x="1705" y="355"/>
                  <a:pt x="1705" y="355"/>
                  <a:pt x="1705" y="355"/>
                </a:cubicBezTo>
                <a:lnTo>
                  <a:pt x="1702" y="354"/>
                </a:lnTo>
                <a:close/>
                <a:moveTo>
                  <a:pt x="1695" y="328"/>
                </a:moveTo>
                <a:cubicBezTo>
                  <a:pt x="1697" y="328"/>
                  <a:pt x="1697" y="328"/>
                  <a:pt x="1697" y="328"/>
                </a:cubicBezTo>
                <a:cubicBezTo>
                  <a:pt x="1698" y="327"/>
                  <a:pt x="1698" y="327"/>
                  <a:pt x="1698" y="327"/>
                </a:cubicBezTo>
                <a:cubicBezTo>
                  <a:pt x="1699" y="326"/>
                  <a:pt x="1699" y="326"/>
                  <a:pt x="1699" y="326"/>
                </a:cubicBezTo>
                <a:cubicBezTo>
                  <a:pt x="1696" y="326"/>
                  <a:pt x="1696" y="326"/>
                  <a:pt x="1696" y="326"/>
                </a:cubicBezTo>
                <a:lnTo>
                  <a:pt x="1695" y="328"/>
                </a:lnTo>
                <a:close/>
                <a:moveTo>
                  <a:pt x="1712" y="245"/>
                </a:moveTo>
                <a:cubicBezTo>
                  <a:pt x="1709" y="245"/>
                  <a:pt x="1709" y="245"/>
                  <a:pt x="1709" y="245"/>
                </a:cubicBezTo>
                <a:cubicBezTo>
                  <a:pt x="1707" y="246"/>
                  <a:pt x="1707" y="246"/>
                  <a:pt x="1707" y="246"/>
                </a:cubicBezTo>
                <a:cubicBezTo>
                  <a:pt x="1708" y="248"/>
                  <a:pt x="1708" y="248"/>
                  <a:pt x="1708" y="248"/>
                </a:cubicBezTo>
                <a:cubicBezTo>
                  <a:pt x="1710" y="248"/>
                  <a:pt x="1710" y="248"/>
                  <a:pt x="1710" y="248"/>
                </a:cubicBezTo>
                <a:cubicBezTo>
                  <a:pt x="1711" y="247"/>
                  <a:pt x="1711" y="247"/>
                  <a:pt x="1711" y="247"/>
                </a:cubicBezTo>
                <a:cubicBezTo>
                  <a:pt x="1710" y="246"/>
                  <a:pt x="1710" y="246"/>
                  <a:pt x="1710" y="246"/>
                </a:cubicBezTo>
                <a:cubicBezTo>
                  <a:pt x="1712" y="246"/>
                  <a:pt x="1712" y="246"/>
                  <a:pt x="1712" y="246"/>
                </a:cubicBezTo>
                <a:lnTo>
                  <a:pt x="1712" y="245"/>
                </a:lnTo>
                <a:close/>
                <a:moveTo>
                  <a:pt x="1578" y="274"/>
                </a:moveTo>
                <a:cubicBezTo>
                  <a:pt x="1576" y="273"/>
                  <a:pt x="1576" y="273"/>
                  <a:pt x="1576" y="273"/>
                </a:cubicBezTo>
                <a:cubicBezTo>
                  <a:pt x="1573" y="275"/>
                  <a:pt x="1573" y="275"/>
                  <a:pt x="1573" y="275"/>
                </a:cubicBezTo>
                <a:cubicBezTo>
                  <a:pt x="1576" y="275"/>
                  <a:pt x="1576" y="275"/>
                  <a:pt x="1576" y="275"/>
                </a:cubicBezTo>
                <a:lnTo>
                  <a:pt x="1578" y="274"/>
                </a:lnTo>
                <a:close/>
                <a:moveTo>
                  <a:pt x="1555" y="297"/>
                </a:moveTo>
                <a:cubicBezTo>
                  <a:pt x="1554" y="296"/>
                  <a:pt x="1554" y="296"/>
                  <a:pt x="1554" y="296"/>
                </a:cubicBezTo>
                <a:cubicBezTo>
                  <a:pt x="1553" y="296"/>
                  <a:pt x="1553" y="296"/>
                  <a:pt x="1553" y="296"/>
                </a:cubicBezTo>
                <a:cubicBezTo>
                  <a:pt x="1553" y="298"/>
                  <a:pt x="1553" y="298"/>
                  <a:pt x="1553" y="298"/>
                </a:cubicBezTo>
                <a:lnTo>
                  <a:pt x="1555" y="297"/>
                </a:lnTo>
                <a:close/>
                <a:moveTo>
                  <a:pt x="1577" y="277"/>
                </a:moveTo>
                <a:cubicBezTo>
                  <a:pt x="1575" y="277"/>
                  <a:pt x="1575" y="277"/>
                  <a:pt x="1575" y="277"/>
                </a:cubicBezTo>
                <a:cubicBezTo>
                  <a:pt x="1574" y="279"/>
                  <a:pt x="1574" y="279"/>
                  <a:pt x="1574" y="279"/>
                </a:cubicBezTo>
                <a:cubicBezTo>
                  <a:pt x="1575" y="279"/>
                  <a:pt x="1575" y="279"/>
                  <a:pt x="1575" y="279"/>
                </a:cubicBezTo>
                <a:cubicBezTo>
                  <a:pt x="1576" y="279"/>
                  <a:pt x="1576" y="279"/>
                  <a:pt x="1576" y="279"/>
                </a:cubicBezTo>
                <a:cubicBezTo>
                  <a:pt x="1579" y="279"/>
                  <a:pt x="1579" y="279"/>
                  <a:pt x="1579" y="279"/>
                </a:cubicBezTo>
                <a:cubicBezTo>
                  <a:pt x="1580" y="277"/>
                  <a:pt x="1580" y="277"/>
                  <a:pt x="1580" y="277"/>
                </a:cubicBezTo>
                <a:cubicBezTo>
                  <a:pt x="1579" y="276"/>
                  <a:pt x="1579" y="276"/>
                  <a:pt x="1579" y="276"/>
                </a:cubicBezTo>
                <a:cubicBezTo>
                  <a:pt x="1577" y="276"/>
                  <a:pt x="1577" y="276"/>
                  <a:pt x="1577" y="276"/>
                </a:cubicBezTo>
                <a:lnTo>
                  <a:pt x="1577" y="277"/>
                </a:lnTo>
                <a:close/>
                <a:moveTo>
                  <a:pt x="1571" y="280"/>
                </a:moveTo>
                <a:cubicBezTo>
                  <a:pt x="1571" y="278"/>
                  <a:pt x="1571" y="278"/>
                  <a:pt x="1571" y="278"/>
                </a:cubicBezTo>
                <a:cubicBezTo>
                  <a:pt x="1568" y="278"/>
                  <a:pt x="1568" y="278"/>
                  <a:pt x="1568" y="278"/>
                </a:cubicBezTo>
                <a:cubicBezTo>
                  <a:pt x="1570" y="281"/>
                  <a:pt x="1570" y="281"/>
                  <a:pt x="1570" y="281"/>
                </a:cubicBezTo>
                <a:cubicBezTo>
                  <a:pt x="1570" y="281"/>
                  <a:pt x="1571" y="280"/>
                  <a:pt x="1571" y="280"/>
                </a:cubicBezTo>
                <a:close/>
                <a:moveTo>
                  <a:pt x="1666" y="379"/>
                </a:moveTo>
                <a:cubicBezTo>
                  <a:pt x="1667" y="378"/>
                  <a:pt x="1667" y="378"/>
                  <a:pt x="1667" y="378"/>
                </a:cubicBezTo>
                <a:cubicBezTo>
                  <a:pt x="1666" y="380"/>
                  <a:pt x="1666" y="380"/>
                  <a:pt x="1666" y="380"/>
                </a:cubicBezTo>
                <a:cubicBezTo>
                  <a:pt x="1665" y="382"/>
                  <a:pt x="1665" y="382"/>
                  <a:pt x="1665" y="382"/>
                </a:cubicBezTo>
                <a:cubicBezTo>
                  <a:pt x="1665" y="382"/>
                  <a:pt x="1665" y="382"/>
                  <a:pt x="1665" y="382"/>
                </a:cubicBezTo>
                <a:cubicBezTo>
                  <a:pt x="1668" y="382"/>
                  <a:pt x="1668" y="382"/>
                  <a:pt x="1668" y="382"/>
                </a:cubicBezTo>
                <a:cubicBezTo>
                  <a:pt x="1668" y="381"/>
                  <a:pt x="1668" y="381"/>
                  <a:pt x="1668" y="381"/>
                </a:cubicBezTo>
                <a:cubicBezTo>
                  <a:pt x="1668" y="380"/>
                  <a:pt x="1668" y="380"/>
                  <a:pt x="1668" y="380"/>
                </a:cubicBezTo>
                <a:cubicBezTo>
                  <a:pt x="1668" y="379"/>
                  <a:pt x="1668" y="379"/>
                  <a:pt x="1668" y="379"/>
                </a:cubicBezTo>
                <a:cubicBezTo>
                  <a:pt x="1670" y="377"/>
                  <a:pt x="1670" y="377"/>
                  <a:pt x="1670" y="377"/>
                </a:cubicBezTo>
                <a:cubicBezTo>
                  <a:pt x="1671" y="376"/>
                  <a:pt x="1671" y="376"/>
                  <a:pt x="1671" y="376"/>
                </a:cubicBezTo>
                <a:cubicBezTo>
                  <a:pt x="1672" y="374"/>
                  <a:pt x="1672" y="374"/>
                  <a:pt x="1672" y="374"/>
                </a:cubicBezTo>
                <a:cubicBezTo>
                  <a:pt x="1672" y="373"/>
                  <a:pt x="1672" y="373"/>
                  <a:pt x="1672" y="373"/>
                </a:cubicBezTo>
                <a:cubicBezTo>
                  <a:pt x="1670" y="372"/>
                  <a:pt x="1670" y="372"/>
                  <a:pt x="1670" y="372"/>
                </a:cubicBezTo>
                <a:cubicBezTo>
                  <a:pt x="1671" y="370"/>
                  <a:pt x="1671" y="370"/>
                  <a:pt x="1671" y="370"/>
                </a:cubicBezTo>
                <a:cubicBezTo>
                  <a:pt x="1671" y="369"/>
                  <a:pt x="1671" y="369"/>
                  <a:pt x="1671" y="369"/>
                </a:cubicBezTo>
                <a:cubicBezTo>
                  <a:pt x="1672" y="368"/>
                  <a:pt x="1672" y="368"/>
                  <a:pt x="1672" y="368"/>
                </a:cubicBezTo>
                <a:cubicBezTo>
                  <a:pt x="1671" y="367"/>
                  <a:pt x="1671" y="367"/>
                  <a:pt x="1671" y="367"/>
                </a:cubicBezTo>
                <a:cubicBezTo>
                  <a:pt x="1670" y="368"/>
                  <a:pt x="1670" y="368"/>
                  <a:pt x="1670" y="368"/>
                </a:cubicBezTo>
                <a:cubicBezTo>
                  <a:pt x="1668" y="368"/>
                  <a:pt x="1668" y="368"/>
                  <a:pt x="1668" y="368"/>
                </a:cubicBezTo>
                <a:cubicBezTo>
                  <a:pt x="1666" y="370"/>
                  <a:pt x="1666" y="370"/>
                  <a:pt x="1666" y="370"/>
                </a:cubicBezTo>
                <a:cubicBezTo>
                  <a:pt x="1666" y="372"/>
                  <a:pt x="1666" y="372"/>
                  <a:pt x="1666" y="372"/>
                </a:cubicBezTo>
                <a:cubicBezTo>
                  <a:pt x="1664" y="373"/>
                  <a:pt x="1664" y="373"/>
                  <a:pt x="1664" y="373"/>
                </a:cubicBezTo>
                <a:cubicBezTo>
                  <a:pt x="1665" y="375"/>
                  <a:pt x="1665" y="375"/>
                  <a:pt x="1665" y="375"/>
                </a:cubicBezTo>
                <a:cubicBezTo>
                  <a:pt x="1664" y="376"/>
                  <a:pt x="1664" y="376"/>
                  <a:pt x="1664" y="376"/>
                </a:cubicBezTo>
                <a:lnTo>
                  <a:pt x="1666" y="379"/>
                </a:lnTo>
                <a:close/>
                <a:moveTo>
                  <a:pt x="1572" y="284"/>
                </a:moveTo>
                <a:cubicBezTo>
                  <a:pt x="1573" y="283"/>
                  <a:pt x="1573" y="283"/>
                  <a:pt x="1573" y="283"/>
                </a:cubicBezTo>
                <a:cubicBezTo>
                  <a:pt x="1572" y="281"/>
                  <a:pt x="1572" y="281"/>
                  <a:pt x="1572" y="281"/>
                </a:cubicBezTo>
                <a:cubicBezTo>
                  <a:pt x="1572" y="281"/>
                  <a:pt x="1571" y="283"/>
                  <a:pt x="1571" y="283"/>
                </a:cubicBezTo>
                <a:lnTo>
                  <a:pt x="1572" y="284"/>
                </a:lnTo>
                <a:close/>
                <a:moveTo>
                  <a:pt x="1706" y="354"/>
                </a:moveTo>
                <a:cubicBezTo>
                  <a:pt x="1709" y="356"/>
                  <a:pt x="1709" y="356"/>
                  <a:pt x="1709" y="356"/>
                </a:cubicBezTo>
                <a:cubicBezTo>
                  <a:pt x="1710" y="355"/>
                  <a:pt x="1710" y="355"/>
                  <a:pt x="1710" y="355"/>
                </a:cubicBezTo>
                <a:cubicBezTo>
                  <a:pt x="1709" y="353"/>
                  <a:pt x="1709" y="353"/>
                  <a:pt x="1709" y="353"/>
                </a:cubicBezTo>
                <a:cubicBezTo>
                  <a:pt x="1706" y="353"/>
                  <a:pt x="1706" y="353"/>
                  <a:pt x="1706" y="353"/>
                </a:cubicBezTo>
                <a:lnTo>
                  <a:pt x="1706" y="354"/>
                </a:lnTo>
                <a:close/>
                <a:moveTo>
                  <a:pt x="1672" y="357"/>
                </a:moveTo>
                <a:cubicBezTo>
                  <a:pt x="1672" y="359"/>
                  <a:pt x="1672" y="359"/>
                  <a:pt x="1672" y="359"/>
                </a:cubicBezTo>
                <a:cubicBezTo>
                  <a:pt x="1674" y="358"/>
                  <a:pt x="1674" y="358"/>
                  <a:pt x="1674" y="358"/>
                </a:cubicBezTo>
                <a:cubicBezTo>
                  <a:pt x="1672" y="357"/>
                  <a:pt x="1672" y="357"/>
                  <a:pt x="1672" y="357"/>
                </a:cubicBezTo>
                <a:close/>
                <a:moveTo>
                  <a:pt x="1681" y="279"/>
                </a:moveTo>
                <a:cubicBezTo>
                  <a:pt x="1682" y="280"/>
                  <a:pt x="1682" y="280"/>
                  <a:pt x="1682" y="280"/>
                </a:cubicBezTo>
                <a:cubicBezTo>
                  <a:pt x="1684" y="279"/>
                  <a:pt x="1684" y="279"/>
                  <a:pt x="1684" y="279"/>
                </a:cubicBezTo>
                <a:cubicBezTo>
                  <a:pt x="1684" y="278"/>
                  <a:pt x="1684" y="278"/>
                  <a:pt x="1684" y="278"/>
                </a:cubicBezTo>
                <a:cubicBezTo>
                  <a:pt x="1683" y="278"/>
                  <a:pt x="1683" y="278"/>
                  <a:pt x="1683" y="278"/>
                </a:cubicBezTo>
                <a:cubicBezTo>
                  <a:pt x="1681" y="277"/>
                  <a:pt x="1681" y="277"/>
                  <a:pt x="1681" y="277"/>
                </a:cubicBezTo>
                <a:lnTo>
                  <a:pt x="1681" y="279"/>
                </a:lnTo>
                <a:close/>
                <a:moveTo>
                  <a:pt x="1672" y="367"/>
                </a:moveTo>
                <a:cubicBezTo>
                  <a:pt x="1673" y="368"/>
                  <a:pt x="1673" y="368"/>
                  <a:pt x="1673" y="368"/>
                </a:cubicBezTo>
                <a:cubicBezTo>
                  <a:pt x="1674" y="367"/>
                  <a:pt x="1674" y="367"/>
                  <a:pt x="1674" y="367"/>
                </a:cubicBezTo>
                <a:cubicBezTo>
                  <a:pt x="1676" y="366"/>
                  <a:pt x="1676" y="366"/>
                  <a:pt x="1676" y="366"/>
                </a:cubicBezTo>
                <a:cubicBezTo>
                  <a:pt x="1676" y="366"/>
                  <a:pt x="1676" y="366"/>
                  <a:pt x="1676" y="366"/>
                </a:cubicBezTo>
                <a:cubicBezTo>
                  <a:pt x="1673" y="366"/>
                  <a:pt x="1673" y="366"/>
                  <a:pt x="1673" y="366"/>
                </a:cubicBezTo>
                <a:lnTo>
                  <a:pt x="1672" y="367"/>
                </a:lnTo>
                <a:close/>
                <a:moveTo>
                  <a:pt x="1665" y="347"/>
                </a:moveTo>
                <a:cubicBezTo>
                  <a:pt x="1665" y="344"/>
                  <a:pt x="1665" y="344"/>
                  <a:pt x="1665" y="344"/>
                </a:cubicBezTo>
                <a:cubicBezTo>
                  <a:pt x="1667" y="342"/>
                  <a:pt x="1667" y="342"/>
                  <a:pt x="1667" y="342"/>
                </a:cubicBezTo>
                <a:cubicBezTo>
                  <a:pt x="1667" y="341"/>
                  <a:pt x="1667" y="341"/>
                  <a:pt x="1667" y="341"/>
                </a:cubicBezTo>
                <a:cubicBezTo>
                  <a:pt x="1665" y="341"/>
                  <a:pt x="1665" y="341"/>
                  <a:pt x="1665" y="341"/>
                </a:cubicBezTo>
                <a:cubicBezTo>
                  <a:pt x="1663" y="343"/>
                  <a:pt x="1663" y="343"/>
                  <a:pt x="1663" y="343"/>
                </a:cubicBezTo>
                <a:cubicBezTo>
                  <a:pt x="1664" y="346"/>
                  <a:pt x="1664" y="346"/>
                  <a:pt x="1664" y="346"/>
                </a:cubicBezTo>
                <a:lnTo>
                  <a:pt x="1665" y="347"/>
                </a:lnTo>
                <a:close/>
                <a:moveTo>
                  <a:pt x="1673" y="327"/>
                </a:moveTo>
                <a:cubicBezTo>
                  <a:pt x="1673" y="328"/>
                  <a:pt x="1673" y="328"/>
                  <a:pt x="1673" y="328"/>
                </a:cubicBezTo>
                <a:cubicBezTo>
                  <a:pt x="1674" y="329"/>
                  <a:pt x="1674" y="329"/>
                  <a:pt x="1674" y="329"/>
                </a:cubicBezTo>
                <a:cubicBezTo>
                  <a:pt x="1675" y="330"/>
                  <a:pt x="1675" y="330"/>
                  <a:pt x="1675" y="330"/>
                </a:cubicBezTo>
                <a:cubicBezTo>
                  <a:pt x="1677" y="331"/>
                  <a:pt x="1677" y="331"/>
                  <a:pt x="1677" y="331"/>
                </a:cubicBezTo>
                <a:cubicBezTo>
                  <a:pt x="1679" y="332"/>
                  <a:pt x="1679" y="332"/>
                  <a:pt x="1679" y="332"/>
                </a:cubicBezTo>
                <a:cubicBezTo>
                  <a:pt x="1680" y="331"/>
                  <a:pt x="1680" y="331"/>
                  <a:pt x="1680" y="331"/>
                </a:cubicBezTo>
                <a:cubicBezTo>
                  <a:pt x="1680" y="330"/>
                  <a:pt x="1680" y="330"/>
                  <a:pt x="1680" y="330"/>
                </a:cubicBezTo>
                <a:cubicBezTo>
                  <a:pt x="1678" y="330"/>
                  <a:pt x="1678" y="330"/>
                  <a:pt x="1678" y="330"/>
                </a:cubicBezTo>
                <a:cubicBezTo>
                  <a:pt x="1677" y="328"/>
                  <a:pt x="1677" y="328"/>
                  <a:pt x="1677" y="328"/>
                </a:cubicBezTo>
                <a:cubicBezTo>
                  <a:pt x="1678" y="327"/>
                  <a:pt x="1678" y="327"/>
                  <a:pt x="1678" y="327"/>
                </a:cubicBezTo>
                <a:cubicBezTo>
                  <a:pt x="1679" y="328"/>
                  <a:pt x="1679" y="328"/>
                  <a:pt x="1679" y="328"/>
                </a:cubicBezTo>
                <a:cubicBezTo>
                  <a:pt x="1679" y="326"/>
                  <a:pt x="1679" y="326"/>
                  <a:pt x="1679" y="326"/>
                </a:cubicBezTo>
                <a:cubicBezTo>
                  <a:pt x="1676" y="324"/>
                  <a:pt x="1676" y="324"/>
                  <a:pt x="1676" y="324"/>
                </a:cubicBezTo>
                <a:cubicBezTo>
                  <a:pt x="1675" y="324"/>
                  <a:pt x="1675" y="324"/>
                  <a:pt x="1675" y="324"/>
                </a:cubicBezTo>
                <a:cubicBezTo>
                  <a:pt x="1675" y="326"/>
                  <a:pt x="1675" y="326"/>
                  <a:pt x="1675" y="326"/>
                </a:cubicBezTo>
                <a:cubicBezTo>
                  <a:pt x="1676" y="327"/>
                  <a:pt x="1676" y="327"/>
                  <a:pt x="1676" y="327"/>
                </a:cubicBezTo>
                <a:cubicBezTo>
                  <a:pt x="1676" y="328"/>
                  <a:pt x="1676" y="328"/>
                  <a:pt x="1676" y="328"/>
                </a:cubicBezTo>
                <a:lnTo>
                  <a:pt x="1673" y="327"/>
                </a:lnTo>
                <a:close/>
                <a:moveTo>
                  <a:pt x="1684" y="276"/>
                </a:moveTo>
                <a:cubicBezTo>
                  <a:pt x="1682" y="275"/>
                  <a:pt x="1682" y="275"/>
                  <a:pt x="1682" y="275"/>
                </a:cubicBezTo>
                <a:cubicBezTo>
                  <a:pt x="1682" y="276"/>
                  <a:pt x="1682" y="276"/>
                  <a:pt x="1682" y="276"/>
                </a:cubicBezTo>
                <a:cubicBezTo>
                  <a:pt x="1683" y="277"/>
                  <a:pt x="1683" y="277"/>
                  <a:pt x="1683" y="277"/>
                </a:cubicBezTo>
                <a:lnTo>
                  <a:pt x="1684" y="276"/>
                </a:lnTo>
                <a:close/>
                <a:moveTo>
                  <a:pt x="1687" y="324"/>
                </a:moveTo>
                <a:cubicBezTo>
                  <a:pt x="1687" y="324"/>
                  <a:pt x="1688" y="325"/>
                  <a:pt x="1688" y="325"/>
                </a:cubicBezTo>
                <a:cubicBezTo>
                  <a:pt x="1689" y="324"/>
                  <a:pt x="1689" y="324"/>
                  <a:pt x="1689" y="324"/>
                </a:cubicBezTo>
                <a:lnTo>
                  <a:pt x="1687" y="324"/>
                </a:lnTo>
                <a:close/>
                <a:moveTo>
                  <a:pt x="1703" y="332"/>
                </a:moveTo>
                <a:cubicBezTo>
                  <a:pt x="1702" y="331"/>
                  <a:pt x="1702" y="331"/>
                  <a:pt x="1702" y="331"/>
                </a:cubicBezTo>
                <a:cubicBezTo>
                  <a:pt x="1702" y="332"/>
                  <a:pt x="1702" y="332"/>
                  <a:pt x="1702" y="332"/>
                </a:cubicBezTo>
                <a:cubicBezTo>
                  <a:pt x="1701" y="332"/>
                  <a:pt x="1701" y="332"/>
                  <a:pt x="1701" y="332"/>
                </a:cubicBezTo>
                <a:cubicBezTo>
                  <a:pt x="1701" y="333"/>
                  <a:pt x="1701" y="333"/>
                  <a:pt x="1701" y="333"/>
                </a:cubicBezTo>
                <a:lnTo>
                  <a:pt x="1703" y="332"/>
                </a:lnTo>
                <a:close/>
                <a:moveTo>
                  <a:pt x="1699" y="330"/>
                </a:moveTo>
                <a:cubicBezTo>
                  <a:pt x="1700" y="330"/>
                  <a:pt x="1700" y="330"/>
                  <a:pt x="1700" y="330"/>
                </a:cubicBezTo>
                <a:cubicBezTo>
                  <a:pt x="1700" y="330"/>
                  <a:pt x="1700" y="328"/>
                  <a:pt x="1700" y="328"/>
                </a:cubicBezTo>
                <a:lnTo>
                  <a:pt x="1699" y="330"/>
                </a:lnTo>
                <a:close/>
                <a:moveTo>
                  <a:pt x="1693" y="325"/>
                </a:moveTo>
                <a:cubicBezTo>
                  <a:pt x="1691" y="323"/>
                  <a:pt x="1691" y="323"/>
                  <a:pt x="1691" y="323"/>
                </a:cubicBezTo>
                <a:cubicBezTo>
                  <a:pt x="1691" y="325"/>
                  <a:pt x="1691" y="325"/>
                  <a:pt x="1691" y="325"/>
                </a:cubicBezTo>
                <a:cubicBezTo>
                  <a:pt x="1692" y="326"/>
                  <a:pt x="1692" y="326"/>
                  <a:pt x="1692" y="326"/>
                </a:cubicBezTo>
                <a:lnTo>
                  <a:pt x="1693" y="325"/>
                </a:lnTo>
                <a:close/>
                <a:moveTo>
                  <a:pt x="1698" y="352"/>
                </a:moveTo>
                <a:cubicBezTo>
                  <a:pt x="1700" y="351"/>
                  <a:pt x="1700" y="351"/>
                  <a:pt x="1700" y="351"/>
                </a:cubicBezTo>
                <a:cubicBezTo>
                  <a:pt x="1701" y="351"/>
                  <a:pt x="1701" y="351"/>
                  <a:pt x="1701" y="351"/>
                </a:cubicBezTo>
                <a:cubicBezTo>
                  <a:pt x="1703" y="353"/>
                  <a:pt x="1703" y="353"/>
                  <a:pt x="1703" y="353"/>
                </a:cubicBezTo>
                <a:cubicBezTo>
                  <a:pt x="1703" y="351"/>
                  <a:pt x="1703" y="351"/>
                  <a:pt x="1703" y="351"/>
                </a:cubicBezTo>
                <a:cubicBezTo>
                  <a:pt x="1705" y="350"/>
                  <a:pt x="1705" y="350"/>
                  <a:pt x="1705" y="350"/>
                </a:cubicBezTo>
                <a:cubicBezTo>
                  <a:pt x="1706" y="351"/>
                  <a:pt x="1706" y="351"/>
                  <a:pt x="1706" y="351"/>
                </a:cubicBezTo>
                <a:cubicBezTo>
                  <a:pt x="1705" y="349"/>
                  <a:pt x="1705" y="349"/>
                  <a:pt x="1705" y="349"/>
                </a:cubicBezTo>
                <a:cubicBezTo>
                  <a:pt x="1703" y="349"/>
                  <a:pt x="1703" y="349"/>
                  <a:pt x="1703" y="349"/>
                </a:cubicBezTo>
                <a:cubicBezTo>
                  <a:pt x="1703" y="348"/>
                  <a:pt x="1703" y="348"/>
                  <a:pt x="1703" y="348"/>
                </a:cubicBezTo>
                <a:cubicBezTo>
                  <a:pt x="1701" y="347"/>
                  <a:pt x="1701" y="347"/>
                  <a:pt x="1701" y="347"/>
                </a:cubicBezTo>
                <a:cubicBezTo>
                  <a:pt x="1701" y="348"/>
                  <a:pt x="1701" y="348"/>
                  <a:pt x="1701" y="348"/>
                </a:cubicBezTo>
                <a:cubicBezTo>
                  <a:pt x="1700" y="349"/>
                  <a:pt x="1700" y="349"/>
                  <a:pt x="1700" y="349"/>
                </a:cubicBezTo>
                <a:cubicBezTo>
                  <a:pt x="1697" y="351"/>
                  <a:pt x="1697" y="351"/>
                  <a:pt x="1697" y="351"/>
                </a:cubicBezTo>
                <a:lnTo>
                  <a:pt x="1698" y="352"/>
                </a:lnTo>
                <a:close/>
                <a:moveTo>
                  <a:pt x="1655" y="629"/>
                </a:moveTo>
                <a:cubicBezTo>
                  <a:pt x="1656" y="627"/>
                  <a:pt x="1656" y="627"/>
                  <a:pt x="1656" y="627"/>
                </a:cubicBezTo>
                <a:cubicBezTo>
                  <a:pt x="1654" y="625"/>
                  <a:pt x="1654" y="625"/>
                  <a:pt x="1654" y="625"/>
                </a:cubicBezTo>
                <a:cubicBezTo>
                  <a:pt x="1652" y="627"/>
                  <a:pt x="1652" y="627"/>
                  <a:pt x="1652" y="627"/>
                </a:cubicBezTo>
                <a:cubicBezTo>
                  <a:pt x="1650" y="627"/>
                  <a:pt x="1650" y="627"/>
                  <a:pt x="1650" y="627"/>
                </a:cubicBezTo>
                <a:cubicBezTo>
                  <a:pt x="1648" y="626"/>
                  <a:pt x="1648" y="626"/>
                  <a:pt x="1648" y="626"/>
                </a:cubicBezTo>
                <a:cubicBezTo>
                  <a:pt x="1646" y="628"/>
                  <a:pt x="1646" y="628"/>
                  <a:pt x="1646" y="628"/>
                </a:cubicBezTo>
                <a:cubicBezTo>
                  <a:pt x="1642" y="628"/>
                  <a:pt x="1642" y="628"/>
                  <a:pt x="1642" y="628"/>
                </a:cubicBezTo>
                <a:cubicBezTo>
                  <a:pt x="1638" y="629"/>
                  <a:pt x="1638" y="629"/>
                  <a:pt x="1638" y="629"/>
                </a:cubicBezTo>
                <a:cubicBezTo>
                  <a:pt x="1635" y="628"/>
                  <a:pt x="1635" y="628"/>
                  <a:pt x="1635" y="628"/>
                </a:cubicBezTo>
                <a:cubicBezTo>
                  <a:pt x="1633" y="627"/>
                  <a:pt x="1633" y="627"/>
                  <a:pt x="1633" y="627"/>
                </a:cubicBezTo>
                <a:cubicBezTo>
                  <a:pt x="1631" y="627"/>
                  <a:pt x="1631" y="627"/>
                  <a:pt x="1631" y="627"/>
                </a:cubicBezTo>
                <a:cubicBezTo>
                  <a:pt x="1630" y="628"/>
                  <a:pt x="1630" y="628"/>
                  <a:pt x="1630" y="628"/>
                </a:cubicBezTo>
                <a:cubicBezTo>
                  <a:pt x="1629" y="627"/>
                  <a:pt x="1629" y="627"/>
                  <a:pt x="1629" y="627"/>
                </a:cubicBezTo>
                <a:cubicBezTo>
                  <a:pt x="1627" y="629"/>
                  <a:pt x="1627" y="629"/>
                  <a:pt x="1627" y="629"/>
                </a:cubicBezTo>
                <a:cubicBezTo>
                  <a:pt x="1626" y="632"/>
                  <a:pt x="1626" y="632"/>
                  <a:pt x="1626" y="632"/>
                </a:cubicBezTo>
                <a:cubicBezTo>
                  <a:pt x="1628" y="634"/>
                  <a:pt x="1628" y="634"/>
                  <a:pt x="1628" y="634"/>
                </a:cubicBezTo>
                <a:cubicBezTo>
                  <a:pt x="1631" y="633"/>
                  <a:pt x="1631" y="633"/>
                  <a:pt x="1631" y="633"/>
                </a:cubicBezTo>
                <a:cubicBezTo>
                  <a:pt x="1634" y="636"/>
                  <a:pt x="1634" y="636"/>
                  <a:pt x="1634" y="636"/>
                </a:cubicBezTo>
                <a:cubicBezTo>
                  <a:pt x="1636" y="637"/>
                  <a:pt x="1636" y="637"/>
                  <a:pt x="1636" y="637"/>
                </a:cubicBezTo>
                <a:cubicBezTo>
                  <a:pt x="1638" y="639"/>
                  <a:pt x="1638" y="639"/>
                  <a:pt x="1638" y="639"/>
                </a:cubicBezTo>
                <a:cubicBezTo>
                  <a:pt x="1643" y="640"/>
                  <a:pt x="1643" y="640"/>
                  <a:pt x="1643" y="640"/>
                </a:cubicBezTo>
                <a:cubicBezTo>
                  <a:pt x="1644" y="640"/>
                  <a:pt x="1644" y="640"/>
                  <a:pt x="1644" y="640"/>
                </a:cubicBezTo>
                <a:cubicBezTo>
                  <a:pt x="1646" y="641"/>
                  <a:pt x="1646" y="641"/>
                  <a:pt x="1646" y="641"/>
                </a:cubicBezTo>
                <a:cubicBezTo>
                  <a:pt x="1646" y="643"/>
                  <a:pt x="1646" y="643"/>
                  <a:pt x="1646" y="643"/>
                </a:cubicBezTo>
                <a:cubicBezTo>
                  <a:pt x="1651" y="645"/>
                  <a:pt x="1651" y="645"/>
                  <a:pt x="1651" y="645"/>
                </a:cubicBezTo>
                <a:cubicBezTo>
                  <a:pt x="1653" y="644"/>
                  <a:pt x="1653" y="644"/>
                  <a:pt x="1653" y="644"/>
                </a:cubicBezTo>
                <a:cubicBezTo>
                  <a:pt x="1653" y="642"/>
                  <a:pt x="1653" y="642"/>
                  <a:pt x="1653" y="642"/>
                </a:cubicBezTo>
                <a:cubicBezTo>
                  <a:pt x="1654" y="641"/>
                  <a:pt x="1654" y="641"/>
                  <a:pt x="1654" y="641"/>
                </a:cubicBezTo>
                <a:cubicBezTo>
                  <a:pt x="1653" y="638"/>
                  <a:pt x="1653" y="638"/>
                  <a:pt x="1653" y="638"/>
                </a:cubicBezTo>
                <a:cubicBezTo>
                  <a:pt x="1652" y="636"/>
                  <a:pt x="1652" y="636"/>
                  <a:pt x="1652" y="636"/>
                </a:cubicBezTo>
                <a:cubicBezTo>
                  <a:pt x="1653" y="631"/>
                  <a:pt x="1653" y="631"/>
                  <a:pt x="1653" y="631"/>
                </a:cubicBezTo>
                <a:lnTo>
                  <a:pt x="1655" y="629"/>
                </a:lnTo>
                <a:close/>
                <a:moveTo>
                  <a:pt x="1728" y="616"/>
                </a:moveTo>
                <a:cubicBezTo>
                  <a:pt x="1726" y="617"/>
                  <a:pt x="1726" y="617"/>
                  <a:pt x="1726" y="617"/>
                </a:cubicBezTo>
                <a:cubicBezTo>
                  <a:pt x="1727" y="617"/>
                  <a:pt x="1727" y="617"/>
                  <a:pt x="1727" y="617"/>
                </a:cubicBezTo>
                <a:cubicBezTo>
                  <a:pt x="1729" y="617"/>
                  <a:pt x="1729" y="617"/>
                  <a:pt x="1729" y="617"/>
                </a:cubicBezTo>
                <a:cubicBezTo>
                  <a:pt x="1730" y="618"/>
                  <a:pt x="1730" y="618"/>
                  <a:pt x="1730" y="618"/>
                </a:cubicBezTo>
                <a:cubicBezTo>
                  <a:pt x="1730" y="619"/>
                  <a:pt x="1730" y="619"/>
                  <a:pt x="1730" y="619"/>
                </a:cubicBezTo>
                <a:cubicBezTo>
                  <a:pt x="1731" y="619"/>
                  <a:pt x="1731" y="619"/>
                  <a:pt x="1731" y="619"/>
                </a:cubicBezTo>
                <a:cubicBezTo>
                  <a:pt x="1732" y="620"/>
                  <a:pt x="1732" y="620"/>
                  <a:pt x="1732" y="620"/>
                </a:cubicBezTo>
                <a:cubicBezTo>
                  <a:pt x="1733" y="621"/>
                  <a:pt x="1733" y="621"/>
                  <a:pt x="1733" y="621"/>
                </a:cubicBezTo>
                <a:cubicBezTo>
                  <a:pt x="1734" y="622"/>
                  <a:pt x="1734" y="622"/>
                  <a:pt x="1734" y="622"/>
                </a:cubicBezTo>
                <a:cubicBezTo>
                  <a:pt x="1736" y="623"/>
                  <a:pt x="1736" y="623"/>
                  <a:pt x="1736" y="623"/>
                </a:cubicBezTo>
                <a:cubicBezTo>
                  <a:pt x="1737" y="623"/>
                  <a:pt x="1737" y="623"/>
                  <a:pt x="1737" y="623"/>
                </a:cubicBezTo>
                <a:cubicBezTo>
                  <a:pt x="1738" y="624"/>
                  <a:pt x="1738" y="624"/>
                  <a:pt x="1738" y="624"/>
                </a:cubicBezTo>
                <a:cubicBezTo>
                  <a:pt x="1739" y="626"/>
                  <a:pt x="1739" y="626"/>
                  <a:pt x="1739" y="626"/>
                </a:cubicBezTo>
                <a:cubicBezTo>
                  <a:pt x="1740" y="626"/>
                  <a:pt x="1740" y="626"/>
                  <a:pt x="1740" y="626"/>
                </a:cubicBezTo>
                <a:cubicBezTo>
                  <a:pt x="1739" y="627"/>
                  <a:pt x="1739" y="627"/>
                  <a:pt x="1739" y="627"/>
                </a:cubicBezTo>
                <a:cubicBezTo>
                  <a:pt x="1740" y="628"/>
                  <a:pt x="1740" y="628"/>
                  <a:pt x="1740" y="628"/>
                </a:cubicBezTo>
                <a:cubicBezTo>
                  <a:pt x="1741" y="629"/>
                  <a:pt x="1741" y="629"/>
                  <a:pt x="1741" y="629"/>
                </a:cubicBezTo>
                <a:cubicBezTo>
                  <a:pt x="1742" y="629"/>
                  <a:pt x="1742" y="629"/>
                  <a:pt x="1742" y="629"/>
                </a:cubicBezTo>
                <a:cubicBezTo>
                  <a:pt x="1743" y="629"/>
                  <a:pt x="1743" y="629"/>
                  <a:pt x="1743" y="629"/>
                </a:cubicBezTo>
                <a:cubicBezTo>
                  <a:pt x="1744" y="627"/>
                  <a:pt x="1744" y="627"/>
                  <a:pt x="1744" y="627"/>
                </a:cubicBezTo>
                <a:cubicBezTo>
                  <a:pt x="1742" y="627"/>
                  <a:pt x="1742" y="627"/>
                  <a:pt x="1742" y="627"/>
                </a:cubicBezTo>
                <a:cubicBezTo>
                  <a:pt x="1742" y="628"/>
                  <a:pt x="1742" y="628"/>
                  <a:pt x="1742" y="628"/>
                </a:cubicBezTo>
                <a:cubicBezTo>
                  <a:pt x="1740" y="626"/>
                  <a:pt x="1740" y="626"/>
                  <a:pt x="1740" y="626"/>
                </a:cubicBezTo>
                <a:cubicBezTo>
                  <a:pt x="1740" y="625"/>
                  <a:pt x="1740" y="625"/>
                  <a:pt x="1740" y="625"/>
                </a:cubicBezTo>
                <a:cubicBezTo>
                  <a:pt x="1740" y="624"/>
                  <a:pt x="1740" y="624"/>
                  <a:pt x="1740" y="624"/>
                </a:cubicBezTo>
                <a:cubicBezTo>
                  <a:pt x="1740" y="623"/>
                  <a:pt x="1740" y="623"/>
                  <a:pt x="1740" y="623"/>
                </a:cubicBezTo>
                <a:cubicBezTo>
                  <a:pt x="1739" y="621"/>
                  <a:pt x="1739" y="621"/>
                  <a:pt x="1739" y="621"/>
                </a:cubicBezTo>
                <a:cubicBezTo>
                  <a:pt x="1737" y="619"/>
                  <a:pt x="1737" y="619"/>
                  <a:pt x="1737" y="619"/>
                </a:cubicBezTo>
                <a:cubicBezTo>
                  <a:pt x="1737" y="619"/>
                  <a:pt x="1737" y="619"/>
                  <a:pt x="1737" y="619"/>
                </a:cubicBezTo>
                <a:cubicBezTo>
                  <a:pt x="1735" y="619"/>
                  <a:pt x="1735" y="619"/>
                  <a:pt x="1735" y="619"/>
                </a:cubicBezTo>
                <a:cubicBezTo>
                  <a:pt x="1735" y="619"/>
                  <a:pt x="1735" y="619"/>
                  <a:pt x="1735" y="619"/>
                </a:cubicBezTo>
                <a:cubicBezTo>
                  <a:pt x="1733" y="618"/>
                  <a:pt x="1733" y="618"/>
                  <a:pt x="1733" y="618"/>
                </a:cubicBezTo>
                <a:cubicBezTo>
                  <a:pt x="1732" y="617"/>
                  <a:pt x="1732" y="617"/>
                  <a:pt x="1732" y="617"/>
                </a:cubicBezTo>
                <a:cubicBezTo>
                  <a:pt x="1730" y="616"/>
                  <a:pt x="1730" y="616"/>
                  <a:pt x="1730" y="616"/>
                </a:cubicBezTo>
                <a:lnTo>
                  <a:pt x="1728" y="616"/>
                </a:lnTo>
                <a:close/>
                <a:moveTo>
                  <a:pt x="1736" y="656"/>
                </a:moveTo>
                <a:cubicBezTo>
                  <a:pt x="1736" y="658"/>
                  <a:pt x="1736" y="658"/>
                  <a:pt x="1736" y="658"/>
                </a:cubicBezTo>
                <a:cubicBezTo>
                  <a:pt x="1736" y="659"/>
                  <a:pt x="1736" y="659"/>
                  <a:pt x="1736" y="659"/>
                </a:cubicBezTo>
                <a:cubicBezTo>
                  <a:pt x="1736" y="661"/>
                  <a:pt x="1736" y="661"/>
                  <a:pt x="1736" y="661"/>
                </a:cubicBezTo>
                <a:cubicBezTo>
                  <a:pt x="1737" y="661"/>
                  <a:pt x="1737" y="661"/>
                  <a:pt x="1737" y="661"/>
                </a:cubicBezTo>
                <a:cubicBezTo>
                  <a:pt x="1741" y="661"/>
                  <a:pt x="1741" y="661"/>
                  <a:pt x="1741" y="661"/>
                </a:cubicBezTo>
                <a:cubicBezTo>
                  <a:pt x="1742" y="661"/>
                  <a:pt x="1742" y="661"/>
                  <a:pt x="1742" y="661"/>
                </a:cubicBezTo>
                <a:cubicBezTo>
                  <a:pt x="1743" y="661"/>
                  <a:pt x="1743" y="661"/>
                  <a:pt x="1743" y="661"/>
                </a:cubicBezTo>
                <a:cubicBezTo>
                  <a:pt x="1745" y="661"/>
                  <a:pt x="1745" y="661"/>
                  <a:pt x="1745" y="661"/>
                </a:cubicBezTo>
                <a:cubicBezTo>
                  <a:pt x="1747" y="663"/>
                  <a:pt x="1747" y="663"/>
                  <a:pt x="1747" y="663"/>
                </a:cubicBezTo>
                <a:cubicBezTo>
                  <a:pt x="1748" y="664"/>
                  <a:pt x="1748" y="664"/>
                  <a:pt x="1748" y="664"/>
                </a:cubicBezTo>
                <a:cubicBezTo>
                  <a:pt x="1750" y="664"/>
                  <a:pt x="1750" y="664"/>
                  <a:pt x="1750" y="664"/>
                </a:cubicBezTo>
                <a:cubicBezTo>
                  <a:pt x="1752" y="662"/>
                  <a:pt x="1752" y="662"/>
                  <a:pt x="1752" y="662"/>
                </a:cubicBezTo>
                <a:cubicBezTo>
                  <a:pt x="1755" y="663"/>
                  <a:pt x="1755" y="663"/>
                  <a:pt x="1755" y="663"/>
                </a:cubicBezTo>
                <a:cubicBezTo>
                  <a:pt x="1758" y="663"/>
                  <a:pt x="1758" y="663"/>
                  <a:pt x="1758" y="663"/>
                </a:cubicBezTo>
                <a:cubicBezTo>
                  <a:pt x="1761" y="663"/>
                  <a:pt x="1761" y="663"/>
                  <a:pt x="1761" y="663"/>
                </a:cubicBezTo>
                <a:cubicBezTo>
                  <a:pt x="1762" y="662"/>
                  <a:pt x="1762" y="662"/>
                  <a:pt x="1762" y="662"/>
                </a:cubicBezTo>
                <a:cubicBezTo>
                  <a:pt x="1763" y="660"/>
                  <a:pt x="1763" y="660"/>
                  <a:pt x="1763" y="660"/>
                </a:cubicBezTo>
                <a:cubicBezTo>
                  <a:pt x="1763" y="659"/>
                  <a:pt x="1763" y="659"/>
                  <a:pt x="1763" y="659"/>
                </a:cubicBezTo>
                <a:cubicBezTo>
                  <a:pt x="1763" y="658"/>
                  <a:pt x="1763" y="658"/>
                  <a:pt x="1763" y="658"/>
                </a:cubicBezTo>
                <a:cubicBezTo>
                  <a:pt x="1762" y="659"/>
                  <a:pt x="1762" y="659"/>
                  <a:pt x="1762" y="659"/>
                </a:cubicBezTo>
                <a:cubicBezTo>
                  <a:pt x="1762" y="660"/>
                  <a:pt x="1762" y="660"/>
                  <a:pt x="1762" y="660"/>
                </a:cubicBezTo>
                <a:cubicBezTo>
                  <a:pt x="1761" y="661"/>
                  <a:pt x="1761" y="661"/>
                  <a:pt x="1761" y="661"/>
                </a:cubicBezTo>
                <a:cubicBezTo>
                  <a:pt x="1760" y="660"/>
                  <a:pt x="1760" y="660"/>
                  <a:pt x="1760" y="660"/>
                </a:cubicBezTo>
                <a:cubicBezTo>
                  <a:pt x="1759" y="660"/>
                  <a:pt x="1759" y="660"/>
                  <a:pt x="1759" y="660"/>
                </a:cubicBezTo>
                <a:cubicBezTo>
                  <a:pt x="1758" y="660"/>
                  <a:pt x="1758" y="660"/>
                  <a:pt x="1758" y="660"/>
                </a:cubicBezTo>
                <a:cubicBezTo>
                  <a:pt x="1758" y="659"/>
                  <a:pt x="1758" y="659"/>
                  <a:pt x="1758" y="659"/>
                </a:cubicBezTo>
                <a:cubicBezTo>
                  <a:pt x="1758" y="658"/>
                  <a:pt x="1758" y="658"/>
                  <a:pt x="1758" y="658"/>
                </a:cubicBezTo>
                <a:cubicBezTo>
                  <a:pt x="1757" y="658"/>
                  <a:pt x="1757" y="658"/>
                  <a:pt x="1757" y="658"/>
                </a:cubicBezTo>
                <a:cubicBezTo>
                  <a:pt x="1754" y="658"/>
                  <a:pt x="1754" y="658"/>
                  <a:pt x="1754" y="658"/>
                </a:cubicBezTo>
                <a:cubicBezTo>
                  <a:pt x="1752" y="657"/>
                  <a:pt x="1752" y="657"/>
                  <a:pt x="1752" y="657"/>
                </a:cubicBezTo>
                <a:cubicBezTo>
                  <a:pt x="1749" y="657"/>
                  <a:pt x="1749" y="657"/>
                  <a:pt x="1749" y="657"/>
                </a:cubicBezTo>
                <a:cubicBezTo>
                  <a:pt x="1746" y="658"/>
                  <a:pt x="1746" y="658"/>
                  <a:pt x="1746" y="658"/>
                </a:cubicBezTo>
                <a:cubicBezTo>
                  <a:pt x="1745" y="659"/>
                  <a:pt x="1745" y="659"/>
                  <a:pt x="1745" y="659"/>
                </a:cubicBezTo>
                <a:cubicBezTo>
                  <a:pt x="1743" y="658"/>
                  <a:pt x="1743" y="658"/>
                  <a:pt x="1743" y="658"/>
                </a:cubicBezTo>
                <a:cubicBezTo>
                  <a:pt x="1742" y="657"/>
                  <a:pt x="1742" y="657"/>
                  <a:pt x="1742" y="657"/>
                </a:cubicBezTo>
                <a:cubicBezTo>
                  <a:pt x="1741" y="657"/>
                  <a:pt x="1741" y="657"/>
                  <a:pt x="1741" y="657"/>
                </a:cubicBezTo>
                <a:cubicBezTo>
                  <a:pt x="1742" y="657"/>
                  <a:pt x="1742" y="657"/>
                  <a:pt x="1742" y="657"/>
                </a:cubicBezTo>
                <a:cubicBezTo>
                  <a:pt x="1741" y="655"/>
                  <a:pt x="1741" y="655"/>
                  <a:pt x="1741" y="655"/>
                </a:cubicBezTo>
                <a:cubicBezTo>
                  <a:pt x="1740" y="656"/>
                  <a:pt x="1740" y="656"/>
                  <a:pt x="1740" y="656"/>
                </a:cubicBezTo>
                <a:cubicBezTo>
                  <a:pt x="1740" y="656"/>
                  <a:pt x="1740" y="656"/>
                  <a:pt x="1740" y="656"/>
                </a:cubicBezTo>
                <a:cubicBezTo>
                  <a:pt x="1741" y="656"/>
                  <a:pt x="1741" y="656"/>
                  <a:pt x="1741" y="656"/>
                </a:cubicBezTo>
                <a:cubicBezTo>
                  <a:pt x="1740" y="657"/>
                  <a:pt x="1740" y="657"/>
                  <a:pt x="1740" y="657"/>
                </a:cubicBezTo>
                <a:cubicBezTo>
                  <a:pt x="1738" y="657"/>
                  <a:pt x="1738" y="657"/>
                  <a:pt x="1738" y="657"/>
                </a:cubicBezTo>
                <a:cubicBezTo>
                  <a:pt x="1738" y="656"/>
                  <a:pt x="1738" y="656"/>
                  <a:pt x="1738" y="656"/>
                </a:cubicBezTo>
                <a:cubicBezTo>
                  <a:pt x="1738" y="655"/>
                  <a:pt x="1738" y="655"/>
                  <a:pt x="1738" y="655"/>
                </a:cubicBezTo>
                <a:cubicBezTo>
                  <a:pt x="1737" y="656"/>
                  <a:pt x="1737" y="656"/>
                  <a:pt x="1737" y="656"/>
                </a:cubicBezTo>
                <a:cubicBezTo>
                  <a:pt x="1738" y="657"/>
                  <a:pt x="1738" y="657"/>
                  <a:pt x="1738" y="657"/>
                </a:cubicBezTo>
                <a:cubicBezTo>
                  <a:pt x="1737" y="658"/>
                  <a:pt x="1737" y="658"/>
                  <a:pt x="1737" y="658"/>
                </a:cubicBezTo>
                <a:lnTo>
                  <a:pt x="1736" y="656"/>
                </a:lnTo>
                <a:close/>
                <a:moveTo>
                  <a:pt x="1735" y="615"/>
                </a:moveTo>
                <a:cubicBezTo>
                  <a:pt x="1734" y="614"/>
                  <a:pt x="1734" y="614"/>
                  <a:pt x="1734" y="614"/>
                </a:cubicBezTo>
                <a:cubicBezTo>
                  <a:pt x="1733" y="613"/>
                  <a:pt x="1733" y="613"/>
                  <a:pt x="1733" y="613"/>
                </a:cubicBezTo>
                <a:cubicBezTo>
                  <a:pt x="1733" y="614"/>
                  <a:pt x="1733" y="614"/>
                  <a:pt x="1733" y="614"/>
                </a:cubicBezTo>
                <a:cubicBezTo>
                  <a:pt x="1734" y="616"/>
                  <a:pt x="1734" y="616"/>
                  <a:pt x="1734" y="616"/>
                </a:cubicBezTo>
                <a:lnTo>
                  <a:pt x="1735" y="615"/>
                </a:lnTo>
                <a:close/>
                <a:moveTo>
                  <a:pt x="1705" y="630"/>
                </a:moveTo>
                <a:cubicBezTo>
                  <a:pt x="1705" y="631"/>
                  <a:pt x="1705" y="631"/>
                  <a:pt x="1705" y="631"/>
                </a:cubicBezTo>
                <a:cubicBezTo>
                  <a:pt x="1706" y="632"/>
                  <a:pt x="1706" y="632"/>
                  <a:pt x="1706" y="632"/>
                </a:cubicBezTo>
                <a:cubicBezTo>
                  <a:pt x="1707" y="633"/>
                  <a:pt x="1707" y="633"/>
                  <a:pt x="1707" y="633"/>
                </a:cubicBezTo>
                <a:cubicBezTo>
                  <a:pt x="1708" y="632"/>
                  <a:pt x="1708" y="632"/>
                  <a:pt x="1708" y="632"/>
                </a:cubicBezTo>
                <a:cubicBezTo>
                  <a:pt x="1709" y="632"/>
                  <a:pt x="1709" y="632"/>
                  <a:pt x="1709" y="632"/>
                </a:cubicBezTo>
                <a:cubicBezTo>
                  <a:pt x="1708" y="631"/>
                  <a:pt x="1708" y="631"/>
                  <a:pt x="1708" y="631"/>
                </a:cubicBezTo>
                <a:cubicBezTo>
                  <a:pt x="1707" y="630"/>
                  <a:pt x="1707" y="630"/>
                  <a:pt x="1707" y="630"/>
                </a:cubicBezTo>
                <a:cubicBezTo>
                  <a:pt x="1706" y="630"/>
                  <a:pt x="1706" y="630"/>
                  <a:pt x="1706" y="630"/>
                </a:cubicBezTo>
                <a:lnTo>
                  <a:pt x="1705" y="630"/>
                </a:lnTo>
                <a:close/>
                <a:moveTo>
                  <a:pt x="1729" y="645"/>
                </a:moveTo>
                <a:cubicBezTo>
                  <a:pt x="1729" y="646"/>
                  <a:pt x="1729" y="646"/>
                  <a:pt x="1729" y="646"/>
                </a:cubicBezTo>
                <a:cubicBezTo>
                  <a:pt x="1729" y="646"/>
                  <a:pt x="1729" y="646"/>
                  <a:pt x="1729" y="646"/>
                </a:cubicBezTo>
                <a:lnTo>
                  <a:pt x="1729" y="645"/>
                </a:lnTo>
                <a:close/>
                <a:moveTo>
                  <a:pt x="1729" y="649"/>
                </a:moveTo>
                <a:cubicBezTo>
                  <a:pt x="1729" y="650"/>
                  <a:pt x="1729" y="650"/>
                  <a:pt x="1729" y="650"/>
                </a:cubicBezTo>
                <a:cubicBezTo>
                  <a:pt x="1730" y="651"/>
                  <a:pt x="1730" y="651"/>
                  <a:pt x="1730" y="651"/>
                </a:cubicBezTo>
                <a:cubicBezTo>
                  <a:pt x="1731" y="649"/>
                  <a:pt x="1731" y="649"/>
                  <a:pt x="1731" y="649"/>
                </a:cubicBezTo>
                <a:cubicBezTo>
                  <a:pt x="1730" y="648"/>
                  <a:pt x="1730" y="648"/>
                  <a:pt x="1730" y="648"/>
                </a:cubicBezTo>
                <a:cubicBezTo>
                  <a:pt x="1729" y="647"/>
                  <a:pt x="1729" y="647"/>
                  <a:pt x="1729" y="647"/>
                </a:cubicBezTo>
                <a:cubicBezTo>
                  <a:pt x="1729" y="647"/>
                  <a:pt x="1729" y="647"/>
                  <a:pt x="1729" y="647"/>
                </a:cubicBezTo>
                <a:cubicBezTo>
                  <a:pt x="1728" y="648"/>
                  <a:pt x="1728" y="648"/>
                  <a:pt x="1728" y="648"/>
                </a:cubicBezTo>
                <a:lnTo>
                  <a:pt x="1729" y="649"/>
                </a:lnTo>
                <a:close/>
                <a:moveTo>
                  <a:pt x="1731" y="613"/>
                </a:moveTo>
                <a:cubicBezTo>
                  <a:pt x="1731" y="614"/>
                  <a:pt x="1731" y="614"/>
                  <a:pt x="1731" y="614"/>
                </a:cubicBezTo>
                <a:cubicBezTo>
                  <a:pt x="1731" y="615"/>
                  <a:pt x="1731" y="615"/>
                  <a:pt x="1731" y="615"/>
                </a:cubicBezTo>
                <a:cubicBezTo>
                  <a:pt x="1732" y="614"/>
                  <a:pt x="1732" y="614"/>
                  <a:pt x="1732" y="614"/>
                </a:cubicBezTo>
                <a:lnTo>
                  <a:pt x="1731" y="613"/>
                </a:lnTo>
                <a:close/>
                <a:moveTo>
                  <a:pt x="1753" y="641"/>
                </a:moveTo>
                <a:cubicBezTo>
                  <a:pt x="1754" y="641"/>
                  <a:pt x="1754" y="641"/>
                  <a:pt x="1754" y="641"/>
                </a:cubicBezTo>
                <a:cubicBezTo>
                  <a:pt x="1755" y="639"/>
                  <a:pt x="1755" y="639"/>
                  <a:pt x="1755" y="639"/>
                </a:cubicBezTo>
                <a:cubicBezTo>
                  <a:pt x="1755" y="638"/>
                  <a:pt x="1755" y="638"/>
                  <a:pt x="1755" y="638"/>
                </a:cubicBezTo>
                <a:cubicBezTo>
                  <a:pt x="1754" y="638"/>
                  <a:pt x="1754" y="638"/>
                  <a:pt x="1754" y="638"/>
                </a:cubicBezTo>
                <a:cubicBezTo>
                  <a:pt x="1752" y="639"/>
                  <a:pt x="1752" y="639"/>
                  <a:pt x="1752" y="639"/>
                </a:cubicBezTo>
                <a:lnTo>
                  <a:pt x="1753" y="641"/>
                </a:lnTo>
                <a:close/>
                <a:moveTo>
                  <a:pt x="1752" y="636"/>
                </a:moveTo>
                <a:cubicBezTo>
                  <a:pt x="1753" y="636"/>
                  <a:pt x="1753" y="636"/>
                  <a:pt x="1753" y="636"/>
                </a:cubicBezTo>
                <a:cubicBezTo>
                  <a:pt x="1752" y="635"/>
                  <a:pt x="1752" y="635"/>
                  <a:pt x="1752" y="635"/>
                </a:cubicBezTo>
                <a:lnTo>
                  <a:pt x="1752" y="636"/>
                </a:lnTo>
                <a:close/>
                <a:moveTo>
                  <a:pt x="1761" y="611"/>
                </a:moveTo>
                <a:cubicBezTo>
                  <a:pt x="1759" y="611"/>
                  <a:pt x="1759" y="611"/>
                  <a:pt x="1759" y="611"/>
                </a:cubicBezTo>
                <a:cubicBezTo>
                  <a:pt x="1758" y="612"/>
                  <a:pt x="1758" y="612"/>
                  <a:pt x="1758" y="612"/>
                </a:cubicBezTo>
                <a:cubicBezTo>
                  <a:pt x="1755" y="612"/>
                  <a:pt x="1755" y="612"/>
                  <a:pt x="1755" y="612"/>
                </a:cubicBezTo>
                <a:cubicBezTo>
                  <a:pt x="1755" y="614"/>
                  <a:pt x="1755" y="614"/>
                  <a:pt x="1755" y="614"/>
                </a:cubicBezTo>
                <a:cubicBezTo>
                  <a:pt x="1756" y="615"/>
                  <a:pt x="1756" y="615"/>
                  <a:pt x="1756" y="615"/>
                </a:cubicBezTo>
                <a:cubicBezTo>
                  <a:pt x="1757" y="615"/>
                  <a:pt x="1757" y="615"/>
                  <a:pt x="1757" y="615"/>
                </a:cubicBezTo>
                <a:cubicBezTo>
                  <a:pt x="1758" y="615"/>
                  <a:pt x="1758" y="615"/>
                  <a:pt x="1758" y="615"/>
                </a:cubicBezTo>
                <a:cubicBezTo>
                  <a:pt x="1758" y="614"/>
                  <a:pt x="1758" y="614"/>
                  <a:pt x="1758" y="614"/>
                </a:cubicBezTo>
                <a:cubicBezTo>
                  <a:pt x="1758" y="613"/>
                  <a:pt x="1758" y="613"/>
                  <a:pt x="1758" y="613"/>
                </a:cubicBezTo>
                <a:cubicBezTo>
                  <a:pt x="1760" y="613"/>
                  <a:pt x="1760" y="613"/>
                  <a:pt x="1760" y="613"/>
                </a:cubicBezTo>
                <a:cubicBezTo>
                  <a:pt x="1760" y="614"/>
                  <a:pt x="1760" y="614"/>
                  <a:pt x="1760" y="614"/>
                </a:cubicBezTo>
                <a:cubicBezTo>
                  <a:pt x="1759" y="615"/>
                  <a:pt x="1759" y="615"/>
                  <a:pt x="1759" y="615"/>
                </a:cubicBezTo>
                <a:cubicBezTo>
                  <a:pt x="1758" y="615"/>
                  <a:pt x="1758" y="615"/>
                  <a:pt x="1758" y="615"/>
                </a:cubicBezTo>
                <a:cubicBezTo>
                  <a:pt x="1760" y="616"/>
                  <a:pt x="1760" y="616"/>
                  <a:pt x="1760" y="616"/>
                </a:cubicBezTo>
                <a:cubicBezTo>
                  <a:pt x="1762" y="616"/>
                  <a:pt x="1762" y="616"/>
                  <a:pt x="1762" y="616"/>
                </a:cubicBezTo>
                <a:cubicBezTo>
                  <a:pt x="1762" y="614"/>
                  <a:pt x="1762" y="614"/>
                  <a:pt x="1762" y="614"/>
                </a:cubicBezTo>
                <a:cubicBezTo>
                  <a:pt x="1761" y="612"/>
                  <a:pt x="1761" y="612"/>
                  <a:pt x="1761" y="612"/>
                </a:cubicBezTo>
                <a:cubicBezTo>
                  <a:pt x="1761" y="612"/>
                  <a:pt x="1761" y="612"/>
                  <a:pt x="1761" y="612"/>
                </a:cubicBezTo>
                <a:cubicBezTo>
                  <a:pt x="1761" y="611"/>
                  <a:pt x="1761" y="611"/>
                  <a:pt x="1761" y="611"/>
                </a:cubicBezTo>
                <a:close/>
                <a:moveTo>
                  <a:pt x="1754" y="599"/>
                </a:moveTo>
                <a:cubicBezTo>
                  <a:pt x="1753" y="599"/>
                  <a:pt x="1753" y="599"/>
                  <a:pt x="1753" y="599"/>
                </a:cubicBezTo>
                <a:cubicBezTo>
                  <a:pt x="1752" y="600"/>
                  <a:pt x="1752" y="600"/>
                  <a:pt x="1752" y="600"/>
                </a:cubicBezTo>
                <a:cubicBezTo>
                  <a:pt x="1754" y="600"/>
                  <a:pt x="1754" y="600"/>
                  <a:pt x="1754" y="600"/>
                </a:cubicBezTo>
                <a:cubicBezTo>
                  <a:pt x="1756" y="600"/>
                  <a:pt x="1756" y="600"/>
                  <a:pt x="1756" y="600"/>
                </a:cubicBezTo>
                <a:cubicBezTo>
                  <a:pt x="1756" y="599"/>
                  <a:pt x="1756" y="599"/>
                  <a:pt x="1756" y="599"/>
                </a:cubicBezTo>
                <a:cubicBezTo>
                  <a:pt x="1755" y="598"/>
                  <a:pt x="1755" y="598"/>
                  <a:pt x="1755" y="598"/>
                </a:cubicBezTo>
                <a:lnTo>
                  <a:pt x="1754" y="599"/>
                </a:lnTo>
                <a:close/>
                <a:moveTo>
                  <a:pt x="1760" y="634"/>
                </a:moveTo>
                <a:cubicBezTo>
                  <a:pt x="1760" y="633"/>
                  <a:pt x="1760" y="633"/>
                  <a:pt x="1760" y="633"/>
                </a:cubicBezTo>
                <a:cubicBezTo>
                  <a:pt x="1758" y="633"/>
                  <a:pt x="1758" y="633"/>
                  <a:pt x="1758" y="633"/>
                </a:cubicBezTo>
                <a:cubicBezTo>
                  <a:pt x="1758" y="634"/>
                  <a:pt x="1758" y="634"/>
                  <a:pt x="1758" y="634"/>
                </a:cubicBezTo>
                <a:cubicBezTo>
                  <a:pt x="1759" y="635"/>
                  <a:pt x="1759" y="635"/>
                  <a:pt x="1759" y="635"/>
                </a:cubicBezTo>
                <a:lnTo>
                  <a:pt x="1760" y="634"/>
                </a:lnTo>
                <a:close/>
                <a:moveTo>
                  <a:pt x="1753" y="596"/>
                </a:moveTo>
                <a:cubicBezTo>
                  <a:pt x="1751" y="596"/>
                  <a:pt x="1751" y="596"/>
                  <a:pt x="1751" y="596"/>
                </a:cubicBezTo>
                <a:cubicBezTo>
                  <a:pt x="1751" y="597"/>
                  <a:pt x="1751" y="597"/>
                  <a:pt x="1751" y="597"/>
                </a:cubicBezTo>
                <a:cubicBezTo>
                  <a:pt x="1753" y="597"/>
                  <a:pt x="1753" y="597"/>
                  <a:pt x="1753" y="597"/>
                </a:cubicBezTo>
                <a:cubicBezTo>
                  <a:pt x="1754" y="597"/>
                  <a:pt x="1754" y="597"/>
                  <a:pt x="1754" y="597"/>
                </a:cubicBezTo>
                <a:cubicBezTo>
                  <a:pt x="1754" y="596"/>
                  <a:pt x="1754" y="596"/>
                  <a:pt x="1754" y="596"/>
                </a:cubicBezTo>
                <a:lnTo>
                  <a:pt x="1753" y="596"/>
                </a:lnTo>
                <a:close/>
                <a:moveTo>
                  <a:pt x="1756" y="625"/>
                </a:moveTo>
                <a:cubicBezTo>
                  <a:pt x="1757" y="626"/>
                  <a:pt x="1757" y="626"/>
                  <a:pt x="1757" y="626"/>
                </a:cubicBezTo>
                <a:cubicBezTo>
                  <a:pt x="1759" y="625"/>
                  <a:pt x="1759" y="625"/>
                  <a:pt x="1759" y="625"/>
                </a:cubicBezTo>
                <a:cubicBezTo>
                  <a:pt x="1759" y="623"/>
                  <a:pt x="1759" y="623"/>
                  <a:pt x="1759" y="623"/>
                </a:cubicBezTo>
                <a:cubicBezTo>
                  <a:pt x="1759" y="621"/>
                  <a:pt x="1759" y="621"/>
                  <a:pt x="1759" y="621"/>
                </a:cubicBezTo>
                <a:cubicBezTo>
                  <a:pt x="1758" y="621"/>
                  <a:pt x="1758" y="621"/>
                  <a:pt x="1758" y="621"/>
                </a:cubicBezTo>
                <a:cubicBezTo>
                  <a:pt x="1757" y="620"/>
                  <a:pt x="1757" y="620"/>
                  <a:pt x="1757" y="620"/>
                </a:cubicBezTo>
                <a:cubicBezTo>
                  <a:pt x="1756" y="621"/>
                  <a:pt x="1756" y="621"/>
                  <a:pt x="1756" y="621"/>
                </a:cubicBezTo>
                <a:cubicBezTo>
                  <a:pt x="1756" y="621"/>
                  <a:pt x="1756" y="621"/>
                  <a:pt x="1756" y="621"/>
                </a:cubicBezTo>
                <a:cubicBezTo>
                  <a:pt x="1757" y="622"/>
                  <a:pt x="1757" y="622"/>
                  <a:pt x="1757" y="622"/>
                </a:cubicBezTo>
                <a:cubicBezTo>
                  <a:pt x="1757" y="624"/>
                  <a:pt x="1757" y="624"/>
                  <a:pt x="1757" y="624"/>
                </a:cubicBezTo>
                <a:cubicBezTo>
                  <a:pt x="1756" y="624"/>
                  <a:pt x="1756" y="624"/>
                  <a:pt x="1756" y="624"/>
                </a:cubicBezTo>
                <a:lnTo>
                  <a:pt x="1756" y="625"/>
                </a:lnTo>
                <a:close/>
                <a:moveTo>
                  <a:pt x="1584" y="590"/>
                </a:moveTo>
                <a:cubicBezTo>
                  <a:pt x="1584" y="589"/>
                  <a:pt x="1584" y="589"/>
                  <a:pt x="1584" y="589"/>
                </a:cubicBezTo>
                <a:cubicBezTo>
                  <a:pt x="1585" y="588"/>
                  <a:pt x="1585" y="588"/>
                  <a:pt x="1585" y="588"/>
                </a:cubicBezTo>
                <a:cubicBezTo>
                  <a:pt x="1584" y="588"/>
                  <a:pt x="1584" y="588"/>
                  <a:pt x="1584" y="588"/>
                </a:cubicBezTo>
                <a:cubicBezTo>
                  <a:pt x="1584" y="589"/>
                  <a:pt x="1584" y="589"/>
                  <a:pt x="1584" y="589"/>
                </a:cubicBezTo>
                <a:cubicBezTo>
                  <a:pt x="1583" y="589"/>
                  <a:pt x="1583" y="589"/>
                  <a:pt x="1583" y="589"/>
                </a:cubicBezTo>
                <a:cubicBezTo>
                  <a:pt x="1583" y="590"/>
                  <a:pt x="1583" y="590"/>
                  <a:pt x="1583" y="590"/>
                </a:cubicBezTo>
                <a:lnTo>
                  <a:pt x="1584" y="590"/>
                </a:lnTo>
                <a:close/>
                <a:moveTo>
                  <a:pt x="1585" y="575"/>
                </a:moveTo>
                <a:cubicBezTo>
                  <a:pt x="1586" y="577"/>
                  <a:pt x="1586" y="577"/>
                  <a:pt x="1586" y="577"/>
                </a:cubicBezTo>
                <a:cubicBezTo>
                  <a:pt x="1587" y="578"/>
                  <a:pt x="1587" y="578"/>
                  <a:pt x="1587" y="578"/>
                </a:cubicBezTo>
                <a:cubicBezTo>
                  <a:pt x="1587" y="578"/>
                  <a:pt x="1587" y="578"/>
                  <a:pt x="1587" y="578"/>
                </a:cubicBezTo>
                <a:cubicBezTo>
                  <a:pt x="1587" y="579"/>
                  <a:pt x="1587" y="579"/>
                  <a:pt x="1587" y="579"/>
                </a:cubicBezTo>
                <a:cubicBezTo>
                  <a:pt x="1587" y="580"/>
                  <a:pt x="1587" y="580"/>
                  <a:pt x="1587" y="580"/>
                </a:cubicBezTo>
                <a:cubicBezTo>
                  <a:pt x="1589" y="581"/>
                  <a:pt x="1589" y="581"/>
                  <a:pt x="1589" y="581"/>
                </a:cubicBezTo>
                <a:cubicBezTo>
                  <a:pt x="1588" y="582"/>
                  <a:pt x="1588" y="582"/>
                  <a:pt x="1588" y="582"/>
                </a:cubicBezTo>
                <a:cubicBezTo>
                  <a:pt x="1589" y="582"/>
                  <a:pt x="1589" y="582"/>
                  <a:pt x="1589" y="582"/>
                </a:cubicBezTo>
                <a:cubicBezTo>
                  <a:pt x="1590" y="583"/>
                  <a:pt x="1590" y="583"/>
                  <a:pt x="1590" y="583"/>
                </a:cubicBezTo>
                <a:cubicBezTo>
                  <a:pt x="1589" y="583"/>
                  <a:pt x="1589" y="583"/>
                  <a:pt x="1589" y="583"/>
                </a:cubicBezTo>
                <a:cubicBezTo>
                  <a:pt x="1588" y="584"/>
                  <a:pt x="1588" y="584"/>
                  <a:pt x="1588" y="584"/>
                </a:cubicBezTo>
                <a:cubicBezTo>
                  <a:pt x="1589" y="585"/>
                  <a:pt x="1589" y="585"/>
                  <a:pt x="1589" y="585"/>
                </a:cubicBezTo>
                <a:cubicBezTo>
                  <a:pt x="1592" y="586"/>
                  <a:pt x="1592" y="586"/>
                  <a:pt x="1592" y="586"/>
                </a:cubicBezTo>
                <a:cubicBezTo>
                  <a:pt x="1594" y="585"/>
                  <a:pt x="1594" y="585"/>
                  <a:pt x="1594" y="585"/>
                </a:cubicBezTo>
                <a:cubicBezTo>
                  <a:pt x="1595" y="582"/>
                  <a:pt x="1595" y="582"/>
                  <a:pt x="1595" y="582"/>
                </a:cubicBezTo>
                <a:cubicBezTo>
                  <a:pt x="1595" y="579"/>
                  <a:pt x="1595" y="579"/>
                  <a:pt x="1595" y="579"/>
                </a:cubicBezTo>
                <a:cubicBezTo>
                  <a:pt x="1596" y="575"/>
                  <a:pt x="1596" y="575"/>
                  <a:pt x="1596" y="575"/>
                </a:cubicBezTo>
                <a:cubicBezTo>
                  <a:pt x="1595" y="571"/>
                  <a:pt x="1595" y="571"/>
                  <a:pt x="1595" y="571"/>
                </a:cubicBezTo>
                <a:cubicBezTo>
                  <a:pt x="1595" y="568"/>
                  <a:pt x="1595" y="568"/>
                  <a:pt x="1595" y="568"/>
                </a:cubicBezTo>
                <a:cubicBezTo>
                  <a:pt x="1595" y="565"/>
                  <a:pt x="1595" y="565"/>
                  <a:pt x="1595" y="565"/>
                </a:cubicBezTo>
                <a:cubicBezTo>
                  <a:pt x="1594" y="565"/>
                  <a:pt x="1594" y="565"/>
                  <a:pt x="1594" y="565"/>
                </a:cubicBezTo>
                <a:cubicBezTo>
                  <a:pt x="1593" y="567"/>
                  <a:pt x="1593" y="567"/>
                  <a:pt x="1593" y="567"/>
                </a:cubicBezTo>
                <a:cubicBezTo>
                  <a:pt x="1594" y="568"/>
                  <a:pt x="1594" y="568"/>
                  <a:pt x="1594" y="568"/>
                </a:cubicBezTo>
                <a:cubicBezTo>
                  <a:pt x="1594" y="570"/>
                  <a:pt x="1594" y="570"/>
                  <a:pt x="1594" y="570"/>
                </a:cubicBezTo>
                <a:cubicBezTo>
                  <a:pt x="1593" y="570"/>
                  <a:pt x="1593" y="570"/>
                  <a:pt x="1593" y="570"/>
                </a:cubicBezTo>
                <a:cubicBezTo>
                  <a:pt x="1592" y="569"/>
                  <a:pt x="1592" y="569"/>
                  <a:pt x="1592" y="569"/>
                </a:cubicBezTo>
                <a:cubicBezTo>
                  <a:pt x="1590" y="570"/>
                  <a:pt x="1590" y="570"/>
                  <a:pt x="1590" y="570"/>
                </a:cubicBezTo>
                <a:cubicBezTo>
                  <a:pt x="1587" y="571"/>
                  <a:pt x="1587" y="571"/>
                  <a:pt x="1587" y="571"/>
                </a:cubicBezTo>
                <a:cubicBezTo>
                  <a:pt x="1586" y="573"/>
                  <a:pt x="1586" y="573"/>
                  <a:pt x="1586" y="573"/>
                </a:cubicBezTo>
                <a:cubicBezTo>
                  <a:pt x="1587" y="575"/>
                  <a:pt x="1587" y="575"/>
                  <a:pt x="1587" y="575"/>
                </a:cubicBezTo>
                <a:cubicBezTo>
                  <a:pt x="1587" y="575"/>
                  <a:pt x="1587" y="575"/>
                  <a:pt x="1587" y="575"/>
                </a:cubicBezTo>
                <a:lnTo>
                  <a:pt x="1585" y="575"/>
                </a:lnTo>
                <a:close/>
                <a:moveTo>
                  <a:pt x="1585" y="597"/>
                </a:moveTo>
                <a:cubicBezTo>
                  <a:pt x="1585" y="598"/>
                  <a:pt x="1585" y="598"/>
                  <a:pt x="1585" y="598"/>
                </a:cubicBezTo>
                <a:cubicBezTo>
                  <a:pt x="1586" y="600"/>
                  <a:pt x="1586" y="600"/>
                  <a:pt x="1586" y="600"/>
                </a:cubicBezTo>
                <a:cubicBezTo>
                  <a:pt x="1586" y="602"/>
                  <a:pt x="1586" y="602"/>
                  <a:pt x="1586" y="602"/>
                </a:cubicBezTo>
                <a:cubicBezTo>
                  <a:pt x="1585" y="603"/>
                  <a:pt x="1585" y="603"/>
                  <a:pt x="1585" y="603"/>
                </a:cubicBezTo>
                <a:cubicBezTo>
                  <a:pt x="1585" y="605"/>
                  <a:pt x="1585" y="605"/>
                  <a:pt x="1585" y="605"/>
                </a:cubicBezTo>
                <a:cubicBezTo>
                  <a:pt x="1587" y="605"/>
                  <a:pt x="1587" y="605"/>
                  <a:pt x="1587" y="605"/>
                </a:cubicBezTo>
                <a:cubicBezTo>
                  <a:pt x="1587" y="606"/>
                  <a:pt x="1587" y="606"/>
                  <a:pt x="1587" y="606"/>
                </a:cubicBezTo>
                <a:cubicBezTo>
                  <a:pt x="1586" y="607"/>
                  <a:pt x="1586" y="607"/>
                  <a:pt x="1586" y="607"/>
                </a:cubicBezTo>
                <a:cubicBezTo>
                  <a:pt x="1585" y="611"/>
                  <a:pt x="1585" y="611"/>
                  <a:pt x="1585" y="611"/>
                </a:cubicBezTo>
                <a:cubicBezTo>
                  <a:pt x="1586" y="612"/>
                  <a:pt x="1586" y="612"/>
                  <a:pt x="1586" y="612"/>
                </a:cubicBezTo>
                <a:cubicBezTo>
                  <a:pt x="1587" y="616"/>
                  <a:pt x="1587" y="616"/>
                  <a:pt x="1587" y="616"/>
                </a:cubicBezTo>
                <a:cubicBezTo>
                  <a:pt x="1589" y="618"/>
                  <a:pt x="1589" y="618"/>
                  <a:pt x="1589" y="618"/>
                </a:cubicBezTo>
                <a:cubicBezTo>
                  <a:pt x="1589" y="617"/>
                  <a:pt x="1589" y="617"/>
                  <a:pt x="1589" y="617"/>
                </a:cubicBezTo>
                <a:cubicBezTo>
                  <a:pt x="1590" y="618"/>
                  <a:pt x="1590" y="618"/>
                  <a:pt x="1590" y="618"/>
                </a:cubicBezTo>
                <a:cubicBezTo>
                  <a:pt x="1592" y="617"/>
                  <a:pt x="1592" y="617"/>
                  <a:pt x="1592" y="617"/>
                </a:cubicBezTo>
                <a:cubicBezTo>
                  <a:pt x="1592" y="615"/>
                  <a:pt x="1592" y="615"/>
                  <a:pt x="1592" y="615"/>
                </a:cubicBezTo>
                <a:cubicBezTo>
                  <a:pt x="1593" y="613"/>
                  <a:pt x="1593" y="613"/>
                  <a:pt x="1593" y="613"/>
                </a:cubicBezTo>
                <a:cubicBezTo>
                  <a:pt x="1595" y="614"/>
                  <a:pt x="1595" y="614"/>
                  <a:pt x="1595" y="614"/>
                </a:cubicBezTo>
                <a:cubicBezTo>
                  <a:pt x="1596" y="615"/>
                  <a:pt x="1596" y="615"/>
                  <a:pt x="1596" y="615"/>
                </a:cubicBezTo>
                <a:cubicBezTo>
                  <a:pt x="1597" y="615"/>
                  <a:pt x="1597" y="615"/>
                  <a:pt x="1597" y="615"/>
                </a:cubicBezTo>
                <a:cubicBezTo>
                  <a:pt x="1598" y="613"/>
                  <a:pt x="1598" y="613"/>
                  <a:pt x="1598" y="613"/>
                </a:cubicBezTo>
                <a:cubicBezTo>
                  <a:pt x="1598" y="610"/>
                  <a:pt x="1598" y="610"/>
                  <a:pt x="1598" y="610"/>
                </a:cubicBezTo>
                <a:cubicBezTo>
                  <a:pt x="1598" y="608"/>
                  <a:pt x="1598" y="608"/>
                  <a:pt x="1598" y="608"/>
                </a:cubicBezTo>
                <a:cubicBezTo>
                  <a:pt x="1598" y="604"/>
                  <a:pt x="1598" y="604"/>
                  <a:pt x="1598" y="604"/>
                </a:cubicBezTo>
                <a:cubicBezTo>
                  <a:pt x="1598" y="601"/>
                  <a:pt x="1598" y="601"/>
                  <a:pt x="1598" y="601"/>
                </a:cubicBezTo>
                <a:cubicBezTo>
                  <a:pt x="1596" y="598"/>
                  <a:pt x="1596" y="598"/>
                  <a:pt x="1596" y="598"/>
                </a:cubicBezTo>
                <a:cubicBezTo>
                  <a:pt x="1598" y="597"/>
                  <a:pt x="1598" y="597"/>
                  <a:pt x="1598" y="597"/>
                </a:cubicBezTo>
                <a:cubicBezTo>
                  <a:pt x="1598" y="595"/>
                  <a:pt x="1598" y="595"/>
                  <a:pt x="1598" y="595"/>
                </a:cubicBezTo>
                <a:cubicBezTo>
                  <a:pt x="1598" y="593"/>
                  <a:pt x="1598" y="593"/>
                  <a:pt x="1598" y="593"/>
                </a:cubicBezTo>
                <a:cubicBezTo>
                  <a:pt x="1597" y="592"/>
                  <a:pt x="1597" y="592"/>
                  <a:pt x="1597" y="592"/>
                </a:cubicBezTo>
                <a:cubicBezTo>
                  <a:pt x="1595" y="589"/>
                  <a:pt x="1595" y="589"/>
                  <a:pt x="1595" y="589"/>
                </a:cubicBezTo>
                <a:cubicBezTo>
                  <a:pt x="1594" y="590"/>
                  <a:pt x="1594" y="590"/>
                  <a:pt x="1594" y="590"/>
                </a:cubicBezTo>
                <a:cubicBezTo>
                  <a:pt x="1593" y="588"/>
                  <a:pt x="1593" y="588"/>
                  <a:pt x="1593" y="588"/>
                </a:cubicBezTo>
                <a:cubicBezTo>
                  <a:pt x="1591" y="588"/>
                  <a:pt x="1591" y="588"/>
                  <a:pt x="1591" y="588"/>
                </a:cubicBezTo>
                <a:cubicBezTo>
                  <a:pt x="1587" y="593"/>
                  <a:pt x="1587" y="593"/>
                  <a:pt x="1587" y="593"/>
                </a:cubicBezTo>
                <a:cubicBezTo>
                  <a:pt x="1586" y="593"/>
                  <a:pt x="1586" y="593"/>
                  <a:pt x="1586" y="593"/>
                </a:cubicBezTo>
                <a:cubicBezTo>
                  <a:pt x="1583" y="592"/>
                  <a:pt x="1583" y="592"/>
                  <a:pt x="1583" y="592"/>
                </a:cubicBezTo>
                <a:cubicBezTo>
                  <a:pt x="1583" y="594"/>
                  <a:pt x="1583" y="594"/>
                  <a:pt x="1583" y="594"/>
                </a:cubicBezTo>
                <a:cubicBezTo>
                  <a:pt x="1583" y="595"/>
                  <a:pt x="1583" y="595"/>
                  <a:pt x="1583" y="595"/>
                </a:cubicBezTo>
                <a:lnTo>
                  <a:pt x="1585" y="597"/>
                </a:lnTo>
                <a:close/>
                <a:moveTo>
                  <a:pt x="1448" y="367"/>
                </a:moveTo>
                <a:cubicBezTo>
                  <a:pt x="1447" y="368"/>
                  <a:pt x="1447" y="368"/>
                  <a:pt x="1447" y="368"/>
                </a:cubicBezTo>
                <a:cubicBezTo>
                  <a:pt x="1446" y="369"/>
                  <a:pt x="1446" y="369"/>
                  <a:pt x="1446" y="369"/>
                </a:cubicBezTo>
                <a:cubicBezTo>
                  <a:pt x="1446" y="369"/>
                  <a:pt x="1446" y="369"/>
                  <a:pt x="1446" y="369"/>
                </a:cubicBezTo>
                <a:cubicBezTo>
                  <a:pt x="1447" y="370"/>
                  <a:pt x="1447" y="370"/>
                  <a:pt x="1447" y="370"/>
                </a:cubicBezTo>
                <a:cubicBezTo>
                  <a:pt x="1449" y="368"/>
                  <a:pt x="1449" y="368"/>
                  <a:pt x="1449" y="368"/>
                </a:cubicBezTo>
                <a:lnTo>
                  <a:pt x="1448" y="367"/>
                </a:lnTo>
                <a:close/>
                <a:moveTo>
                  <a:pt x="1605" y="569"/>
                </a:moveTo>
                <a:cubicBezTo>
                  <a:pt x="1605" y="568"/>
                  <a:pt x="1605" y="568"/>
                  <a:pt x="1605" y="568"/>
                </a:cubicBezTo>
                <a:cubicBezTo>
                  <a:pt x="1604" y="567"/>
                  <a:pt x="1604" y="567"/>
                  <a:pt x="1604" y="567"/>
                </a:cubicBezTo>
                <a:cubicBezTo>
                  <a:pt x="1603" y="567"/>
                  <a:pt x="1603" y="567"/>
                  <a:pt x="1603" y="567"/>
                </a:cubicBezTo>
                <a:cubicBezTo>
                  <a:pt x="1601" y="568"/>
                  <a:pt x="1601" y="568"/>
                  <a:pt x="1601" y="568"/>
                </a:cubicBezTo>
                <a:cubicBezTo>
                  <a:pt x="1600" y="569"/>
                  <a:pt x="1600" y="569"/>
                  <a:pt x="1600" y="569"/>
                </a:cubicBezTo>
                <a:cubicBezTo>
                  <a:pt x="1601" y="569"/>
                  <a:pt x="1601" y="569"/>
                  <a:pt x="1601" y="569"/>
                </a:cubicBezTo>
                <a:cubicBezTo>
                  <a:pt x="1603" y="569"/>
                  <a:pt x="1603" y="569"/>
                  <a:pt x="1603" y="569"/>
                </a:cubicBezTo>
                <a:lnTo>
                  <a:pt x="1605" y="569"/>
                </a:lnTo>
                <a:close/>
                <a:moveTo>
                  <a:pt x="1446" y="389"/>
                </a:moveTo>
                <a:cubicBezTo>
                  <a:pt x="1448" y="387"/>
                  <a:pt x="1448" y="387"/>
                  <a:pt x="1448" y="387"/>
                </a:cubicBezTo>
                <a:cubicBezTo>
                  <a:pt x="1446" y="387"/>
                  <a:pt x="1446" y="387"/>
                  <a:pt x="1446" y="387"/>
                </a:cubicBezTo>
                <a:lnTo>
                  <a:pt x="1446" y="389"/>
                </a:lnTo>
                <a:close/>
                <a:moveTo>
                  <a:pt x="1705" y="621"/>
                </a:moveTo>
                <a:cubicBezTo>
                  <a:pt x="1706" y="620"/>
                  <a:pt x="1706" y="620"/>
                  <a:pt x="1706" y="620"/>
                </a:cubicBezTo>
                <a:cubicBezTo>
                  <a:pt x="1706" y="618"/>
                  <a:pt x="1706" y="618"/>
                  <a:pt x="1706" y="618"/>
                </a:cubicBezTo>
                <a:cubicBezTo>
                  <a:pt x="1705" y="619"/>
                  <a:pt x="1705" y="619"/>
                  <a:pt x="1705" y="619"/>
                </a:cubicBezTo>
                <a:cubicBezTo>
                  <a:pt x="1704" y="620"/>
                  <a:pt x="1704" y="620"/>
                  <a:pt x="1704" y="620"/>
                </a:cubicBezTo>
                <a:cubicBezTo>
                  <a:pt x="1704" y="621"/>
                  <a:pt x="1704" y="621"/>
                  <a:pt x="1704" y="621"/>
                </a:cubicBezTo>
                <a:cubicBezTo>
                  <a:pt x="1705" y="621"/>
                  <a:pt x="1705" y="621"/>
                  <a:pt x="1705" y="621"/>
                </a:cubicBezTo>
                <a:close/>
                <a:moveTo>
                  <a:pt x="1696" y="606"/>
                </a:moveTo>
                <a:cubicBezTo>
                  <a:pt x="1694" y="607"/>
                  <a:pt x="1694" y="607"/>
                  <a:pt x="1694" y="607"/>
                </a:cubicBezTo>
                <a:cubicBezTo>
                  <a:pt x="1694" y="608"/>
                  <a:pt x="1694" y="608"/>
                  <a:pt x="1694" y="608"/>
                </a:cubicBezTo>
                <a:cubicBezTo>
                  <a:pt x="1695" y="608"/>
                  <a:pt x="1695" y="608"/>
                  <a:pt x="1695" y="608"/>
                </a:cubicBezTo>
                <a:cubicBezTo>
                  <a:pt x="1695" y="609"/>
                  <a:pt x="1695" y="609"/>
                  <a:pt x="1695" y="609"/>
                </a:cubicBezTo>
                <a:cubicBezTo>
                  <a:pt x="1697" y="611"/>
                  <a:pt x="1697" y="611"/>
                  <a:pt x="1697" y="611"/>
                </a:cubicBezTo>
                <a:cubicBezTo>
                  <a:pt x="1699" y="611"/>
                  <a:pt x="1699" y="611"/>
                  <a:pt x="1699" y="611"/>
                </a:cubicBezTo>
                <a:cubicBezTo>
                  <a:pt x="1699" y="611"/>
                  <a:pt x="1699" y="611"/>
                  <a:pt x="1699" y="611"/>
                </a:cubicBezTo>
                <a:cubicBezTo>
                  <a:pt x="1699" y="610"/>
                  <a:pt x="1699" y="610"/>
                  <a:pt x="1699" y="610"/>
                </a:cubicBezTo>
                <a:cubicBezTo>
                  <a:pt x="1697" y="610"/>
                  <a:pt x="1697" y="610"/>
                  <a:pt x="1697" y="610"/>
                </a:cubicBezTo>
                <a:cubicBezTo>
                  <a:pt x="1696" y="608"/>
                  <a:pt x="1696" y="608"/>
                  <a:pt x="1696" y="608"/>
                </a:cubicBezTo>
                <a:cubicBezTo>
                  <a:pt x="1696" y="606"/>
                  <a:pt x="1696" y="606"/>
                  <a:pt x="1696" y="606"/>
                </a:cubicBezTo>
                <a:close/>
                <a:moveTo>
                  <a:pt x="1702" y="624"/>
                </a:moveTo>
                <a:cubicBezTo>
                  <a:pt x="1702" y="626"/>
                  <a:pt x="1702" y="626"/>
                  <a:pt x="1702" y="626"/>
                </a:cubicBezTo>
                <a:cubicBezTo>
                  <a:pt x="1703" y="627"/>
                  <a:pt x="1703" y="627"/>
                  <a:pt x="1703" y="627"/>
                </a:cubicBezTo>
                <a:cubicBezTo>
                  <a:pt x="1704" y="627"/>
                  <a:pt x="1704" y="627"/>
                  <a:pt x="1704" y="627"/>
                </a:cubicBezTo>
                <a:cubicBezTo>
                  <a:pt x="1704" y="626"/>
                  <a:pt x="1704" y="626"/>
                  <a:pt x="1704" y="626"/>
                </a:cubicBezTo>
                <a:cubicBezTo>
                  <a:pt x="1704" y="626"/>
                  <a:pt x="1704" y="626"/>
                  <a:pt x="1704" y="626"/>
                </a:cubicBezTo>
                <a:cubicBezTo>
                  <a:pt x="1704" y="627"/>
                  <a:pt x="1704" y="627"/>
                  <a:pt x="1704" y="627"/>
                </a:cubicBezTo>
                <a:cubicBezTo>
                  <a:pt x="1706" y="628"/>
                  <a:pt x="1706" y="628"/>
                  <a:pt x="1706" y="628"/>
                </a:cubicBezTo>
                <a:cubicBezTo>
                  <a:pt x="1707" y="628"/>
                  <a:pt x="1707" y="628"/>
                  <a:pt x="1707" y="628"/>
                </a:cubicBezTo>
                <a:cubicBezTo>
                  <a:pt x="1707" y="627"/>
                  <a:pt x="1707" y="627"/>
                  <a:pt x="1707" y="627"/>
                </a:cubicBezTo>
                <a:cubicBezTo>
                  <a:pt x="1707" y="627"/>
                  <a:pt x="1707" y="627"/>
                  <a:pt x="1707" y="627"/>
                </a:cubicBezTo>
                <a:cubicBezTo>
                  <a:pt x="1707" y="626"/>
                  <a:pt x="1707" y="626"/>
                  <a:pt x="1707" y="626"/>
                </a:cubicBezTo>
                <a:cubicBezTo>
                  <a:pt x="1706" y="625"/>
                  <a:pt x="1706" y="625"/>
                  <a:pt x="1706" y="625"/>
                </a:cubicBezTo>
                <a:cubicBezTo>
                  <a:pt x="1706" y="624"/>
                  <a:pt x="1706" y="624"/>
                  <a:pt x="1706" y="624"/>
                </a:cubicBezTo>
                <a:cubicBezTo>
                  <a:pt x="1706" y="623"/>
                  <a:pt x="1706" y="623"/>
                  <a:pt x="1706" y="623"/>
                </a:cubicBezTo>
                <a:cubicBezTo>
                  <a:pt x="1704" y="622"/>
                  <a:pt x="1704" y="622"/>
                  <a:pt x="1704" y="622"/>
                </a:cubicBezTo>
                <a:cubicBezTo>
                  <a:pt x="1704" y="624"/>
                  <a:pt x="1704" y="624"/>
                  <a:pt x="1704" y="624"/>
                </a:cubicBezTo>
                <a:cubicBezTo>
                  <a:pt x="1704" y="624"/>
                  <a:pt x="1704" y="624"/>
                  <a:pt x="1704" y="624"/>
                </a:cubicBezTo>
                <a:lnTo>
                  <a:pt x="1702" y="624"/>
                </a:lnTo>
                <a:close/>
                <a:moveTo>
                  <a:pt x="1609" y="574"/>
                </a:moveTo>
                <a:cubicBezTo>
                  <a:pt x="1610" y="574"/>
                  <a:pt x="1610" y="574"/>
                  <a:pt x="1610" y="574"/>
                </a:cubicBezTo>
                <a:cubicBezTo>
                  <a:pt x="1610" y="574"/>
                  <a:pt x="1610" y="574"/>
                  <a:pt x="1610" y="574"/>
                </a:cubicBezTo>
                <a:lnTo>
                  <a:pt x="1609" y="574"/>
                </a:lnTo>
                <a:close/>
                <a:moveTo>
                  <a:pt x="1645" y="549"/>
                </a:moveTo>
                <a:cubicBezTo>
                  <a:pt x="1643" y="549"/>
                  <a:pt x="1643" y="549"/>
                  <a:pt x="1643" y="549"/>
                </a:cubicBezTo>
                <a:cubicBezTo>
                  <a:pt x="1645" y="551"/>
                  <a:pt x="1645" y="551"/>
                  <a:pt x="1645" y="551"/>
                </a:cubicBezTo>
                <a:lnTo>
                  <a:pt x="1645" y="549"/>
                </a:lnTo>
                <a:close/>
                <a:moveTo>
                  <a:pt x="1603" y="249"/>
                </a:moveTo>
                <a:cubicBezTo>
                  <a:pt x="1601" y="249"/>
                  <a:pt x="1601" y="249"/>
                  <a:pt x="1601" y="249"/>
                </a:cubicBezTo>
                <a:cubicBezTo>
                  <a:pt x="1600" y="251"/>
                  <a:pt x="1600" y="251"/>
                  <a:pt x="1600" y="251"/>
                </a:cubicBezTo>
                <a:cubicBezTo>
                  <a:pt x="1601" y="251"/>
                  <a:pt x="1601" y="251"/>
                  <a:pt x="1601" y="251"/>
                </a:cubicBezTo>
                <a:lnTo>
                  <a:pt x="1603" y="249"/>
                </a:lnTo>
                <a:close/>
                <a:moveTo>
                  <a:pt x="1611" y="677"/>
                </a:moveTo>
                <a:cubicBezTo>
                  <a:pt x="1611" y="677"/>
                  <a:pt x="1611" y="677"/>
                  <a:pt x="1611" y="677"/>
                </a:cubicBezTo>
                <a:cubicBezTo>
                  <a:pt x="1612" y="679"/>
                  <a:pt x="1612" y="679"/>
                  <a:pt x="1612" y="679"/>
                </a:cubicBezTo>
                <a:cubicBezTo>
                  <a:pt x="1614" y="678"/>
                  <a:pt x="1614" y="678"/>
                  <a:pt x="1614" y="678"/>
                </a:cubicBezTo>
                <a:cubicBezTo>
                  <a:pt x="1613" y="677"/>
                  <a:pt x="1613" y="677"/>
                  <a:pt x="1613" y="677"/>
                </a:cubicBezTo>
                <a:lnTo>
                  <a:pt x="1611" y="677"/>
                </a:lnTo>
                <a:close/>
                <a:moveTo>
                  <a:pt x="1669" y="567"/>
                </a:moveTo>
                <a:cubicBezTo>
                  <a:pt x="1667" y="566"/>
                  <a:pt x="1667" y="566"/>
                  <a:pt x="1667" y="566"/>
                </a:cubicBezTo>
                <a:cubicBezTo>
                  <a:pt x="1667" y="566"/>
                  <a:pt x="1664" y="566"/>
                  <a:pt x="1664" y="566"/>
                </a:cubicBezTo>
                <a:cubicBezTo>
                  <a:pt x="1666" y="567"/>
                  <a:pt x="1666" y="567"/>
                  <a:pt x="1666" y="567"/>
                </a:cubicBezTo>
                <a:lnTo>
                  <a:pt x="1669" y="567"/>
                </a:lnTo>
                <a:close/>
                <a:moveTo>
                  <a:pt x="1665" y="565"/>
                </a:moveTo>
                <a:cubicBezTo>
                  <a:pt x="1667" y="564"/>
                  <a:pt x="1667" y="564"/>
                  <a:pt x="1667" y="564"/>
                </a:cubicBezTo>
                <a:cubicBezTo>
                  <a:pt x="1662" y="564"/>
                  <a:pt x="1662" y="564"/>
                  <a:pt x="1662" y="564"/>
                </a:cubicBezTo>
                <a:lnTo>
                  <a:pt x="1665" y="565"/>
                </a:lnTo>
                <a:close/>
                <a:moveTo>
                  <a:pt x="1667" y="562"/>
                </a:moveTo>
                <a:cubicBezTo>
                  <a:pt x="1666" y="562"/>
                  <a:pt x="1666" y="562"/>
                  <a:pt x="1666" y="562"/>
                </a:cubicBezTo>
                <a:cubicBezTo>
                  <a:pt x="1662" y="562"/>
                  <a:pt x="1662" y="562"/>
                  <a:pt x="1662" y="562"/>
                </a:cubicBezTo>
                <a:cubicBezTo>
                  <a:pt x="1663" y="563"/>
                  <a:pt x="1663" y="563"/>
                  <a:pt x="1663" y="563"/>
                </a:cubicBezTo>
                <a:cubicBezTo>
                  <a:pt x="1665" y="563"/>
                  <a:pt x="1665" y="563"/>
                  <a:pt x="1665" y="563"/>
                </a:cubicBezTo>
                <a:lnTo>
                  <a:pt x="1667" y="562"/>
                </a:lnTo>
                <a:close/>
                <a:moveTo>
                  <a:pt x="1843" y="656"/>
                </a:moveTo>
                <a:cubicBezTo>
                  <a:pt x="1844" y="655"/>
                  <a:pt x="1844" y="655"/>
                  <a:pt x="1844" y="655"/>
                </a:cubicBezTo>
                <a:cubicBezTo>
                  <a:pt x="1844" y="654"/>
                  <a:pt x="1844" y="654"/>
                  <a:pt x="1844" y="654"/>
                </a:cubicBezTo>
                <a:cubicBezTo>
                  <a:pt x="1843" y="654"/>
                  <a:pt x="1843" y="654"/>
                  <a:pt x="1843" y="654"/>
                </a:cubicBezTo>
                <a:cubicBezTo>
                  <a:pt x="1839" y="656"/>
                  <a:pt x="1839" y="656"/>
                  <a:pt x="1839" y="656"/>
                </a:cubicBezTo>
                <a:cubicBezTo>
                  <a:pt x="1835" y="658"/>
                  <a:pt x="1835" y="658"/>
                  <a:pt x="1835" y="658"/>
                </a:cubicBezTo>
                <a:cubicBezTo>
                  <a:pt x="1832" y="658"/>
                  <a:pt x="1832" y="658"/>
                  <a:pt x="1832" y="658"/>
                </a:cubicBezTo>
                <a:cubicBezTo>
                  <a:pt x="1830" y="657"/>
                  <a:pt x="1830" y="657"/>
                  <a:pt x="1830" y="657"/>
                </a:cubicBezTo>
                <a:cubicBezTo>
                  <a:pt x="1828" y="657"/>
                  <a:pt x="1828" y="657"/>
                  <a:pt x="1828" y="657"/>
                </a:cubicBezTo>
                <a:cubicBezTo>
                  <a:pt x="1828" y="658"/>
                  <a:pt x="1828" y="658"/>
                  <a:pt x="1828" y="658"/>
                </a:cubicBezTo>
                <a:cubicBezTo>
                  <a:pt x="1828" y="660"/>
                  <a:pt x="1828" y="660"/>
                  <a:pt x="1828" y="660"/>
                </a:cubicBezTo>
                <a:cubicBezTo>
                  <a:pt x="1826" y="660"/>
                  <a:pt x="1826" y="660"/>
                  <a:pt x="1826" y="660"/>
                </a:cubicBezTo>
                <a:cubicBezTo>
                  <a:pt x="1824" y="659"/>
                  <a:pt x="1824" y="659"/>
                  <a:pt x="1824" y="659"/>
                </a:cubicBezTo>
                <a:cubicBezTo>
                  <a:pt x="1823" y="661"/>
                  <a:pt x="1823" y="661"/>
                  <a:pt x="1823" y="661"/>
                </a:cubicBezTo>
                <a:cubicBezTo>
                  <a:pt x="1822" y="661"/>
                  <a:pt x="1822" y="661"/>
                  <a:pt x="1822" y="661"/>
                </a:cubicBezTo>
                <a:cubicBezTo>
                  <a:pt x="1822" y="663"/>
                  <a:pt x="1822" y="663"/>
                  <a:pt x="1822" y="663"/>
                </a:cubicBezTo>
                <a:cubicBezTo>
                  <a:pt x="1823" y="665"/>
                  <a:pt x="1823" y="665"/>
                  <a:pt x="1823" y="665"/>
                </a:cubicBezTo>
                <a:cubicBezTo>
                  <a:pt x="1826" y="667"/>
                  <a:pt x="1826" y="667"/>
                  <a:pt x="1826" y="667"/>
                </a:cubicBezTo>
                <a:cubicBezTo>
                  <a:pt x="1828" y="667"/>
                  <a:pt x="1828" y="667"/>
                  <a:pt x="1828" y="667"/>
                </a:cubicBezTo>
                <a:cubicBezTo>
                  <a:pt x="1829" y="667"/>
                  <a:pt x="1829" y="667"/>
                  <a:pt x="1829" y="667"/>
                </a:cubicBezTo>
                <a:cubicBezTo>
                  <a:pt x="1831" y="666"/>
                  <a:pt x="1831" y="666"/>
                  <a:pt x="1831" y="666"/>
                </a:cubicBezTo>
                <a:cubicBezTo>
                  <a:pt x="1833" y="666"/>
                  <a:pt x="1833" y="666"/>
                  <a:pt x="1833" y="666"/>
                </a:cubicBezTo>
                <a:cubicBezTo>
                  <a:pt x="1835" y="664"/>
                  <a:pt x="1835" y="664"/>
                  <a:pt x="1835" y="664"/>
                </a:cubicBezTo>
                <a:cubicBezTo>
                  <a:pt x="1837" y="663"/>
                  <a:pt x="1837" y="663"/>
                  <a:pt x="1837" y="663"/>
                </a:cubicBezTo>
                <a:cubicBezTo>
                  <a:pt x="1839" y="663"/>
                  <a:pt x="1839" y="663"/>
                  <a:pt x="1839" y="663"/>
                </a:cubicBezTo>
                <a:cubicBezTo>
                  <a:pt x="1839" y="661"/>
                  <a:pt x="1839" y="661"/>
                  <a:pt x="1839" y="661"/>
                </a:cubicBezTo>
                <a:cubicBezTo>
                  <a:pt x="1839" y="660"/>
                  <a:pt x="1839" y="660"/>
                  <a:pt x="1839" y="660"/>
                </a:cubicBezTo>
                <a:cubicBezTo>
                  <a:pt x="1841" y="657"/>
                  <a:pt x="1841" y="657"/>
                  <a:pt x="1841" y="657"/>
                </a:cubicBezTo>
                <a:lnTo>
                  <a:pt x="1843" y="656"/>
                </a:lnTo>
                <a:close/>
                <a:moveTo>
                  <a:pt x="1776" y="644"/>
                </a:moveTo>
                <a:cubicBezTo>
                  <a:pt x="1775" y="645"/>
                  <a:pt x="1775" y="645"/>
                  <a:pt x="1775" y="645"/>
                </a:cubicBezTo>
                <a:cubicBezTo>
                  <a:pt x="1776" y="645"/>
                  <a:pt x="1776" y="645"/>
                  <a:pt x="1776" y="645"/>
                </a:cubicBezTo>
                <a:cubicBezTo>
                  <a:pt x="1777" y="645"/>
                  <a:pt x="1777" y="645"/>
                  <a:pt x="1777" y="645"/>
                </a:cubicBezTo>
                <a:cubicBezTo>
                  <a:pt x="1776" y="644"/>
                  <a:pt x="1776" y="644"/>
                  <a:pt x="1776" y="644"/>
                </a:cubicBezTo>
                <a:close/>
                <a:moveTo>
                  <a:pt x="1749" y="634"/>
                </a:moveTo>
                <a:cubicBezTo>
                  <a:pt x="1750" y="634"/>
                  <a:pt x="1750" y="634"/>
                  <a:pt x="1750" y="634"/>
                </a:cubicBezTo>
                <a:cubicBezTo>
                  <a:pt x="1751" y="635"/>
                  <a:pt x="1751" y="635"/>
                  <a:pt x="1751" y="635"/>
                </a:cubicBezTo>
                <a:cubicBezTo>
                  <a:pt x="1751" y="634"/>
                  <a:pt x="1751" y="634"/>
                  <a:pt x="1751" y="634"/>
                </a:cubicBezTo>
                <a:cubicBezTo>
                  <a:pt x="1750" y="633"/>
                  <a:pt x="1750" y="633"/>
                  <a:pt x="1750" y="633"/>
                </a:cubicBezTo>
                <a:lnTo>
                  <a:pt x="1749" y="634"/>
                </a:lnTo>
                <a:close/>
                <a:moveTo>
                  <a:pt x="1649" y="556"/>
                </a:moveTo>
                <a:cubicBezTo>
                  <a:pt x="1648" y="554"/>
                  <a:pt x="1648" y="554"/>
                  <a:pt x="1648" y="554"/>
                </a:cubicBezTo>
                <a:cubicBezTo>
                  <a:pt x="1646" y="552"/>
                  <a:pt x="1646" y="552"/>
                  <a:pt x="1646" y="552"/>
                </a:cubicBezTo>
                <a:lnTo>
                  <a:pt x="1649" y="556"/>
                </a:lnTo>
                <a:close/>
                <a:moveTo>
                  <a:pt x="1642" y="539"/>
                </a:moveTo>
                <a:cubicBezTo>
                  <a:pt x="1641" y="539"/>
                  <a:pt x="1641" y="540"/>
                  <a:pt x="1641" y="540"/>
                </a:cubicBezTo>
                <a:cubicBezTo>
                  <a:pt x="1641" y="543"/>
                  <a:pt x="1641" y="543"/>
                  <a:pt x="1641" y="543"/>
                </a:cubicBezTo>
                <a:cubicBezTo>
                  <a:pt x="1642" y="543"/>
                  <a:pt x="1642" y="543"/>
                  <a:pt x="1642" y="543"/>
                </a:cubicBezTo>
                <a:cubicBezTo>
                  <a:pt x="1643" y="544"/>
                  <a:pt x="1643" y="544"/>
                  <a:pt x="1643" y="544"/>
                </a:cubicBezTo>
                <a:cubicBezTo>
                  <a:pt x="1645" y="544"/>
                  <a:pt x="1645" y="544"/>
                  <a:pt x="1645" y="544"/>
                </a:cubicBezTo>
                <a:lnTo>
                  <a:pt x="1642" y="539"/>
                </a:lnTo>
                <a:close/>
                <a:moveTo>
                  <a:pt x="1650" y="551"/>
                </a:moveTo>
                <a:cubicBezTo>
                  <a:pt x="1648" y="549"/>
                  <a:pt x="1648" y="549"/>
                  <a:pt x="1648" y="549"/>
                </a:cubicBezTo>
                <a:cubicBezTo>
                  <a:pt x="1647" y="549"/>
                  <a:pt x="1647" y="549"/>
                  <a:pt x="1647" y="549"/>
                </a:cubicBezTo>
                <a:cubicBezTo>
                  <a:pt x="1649" y="551"/>
                  <a:pt x="1649" y="551"/>
                  <a:pt x="1649" y="551"/>
                </a:cubicBezTo>
                <a:lnTo>
                  <a:pt x="1650" y="551"/>
                </a:lnTo>
                <a:close/>
                <a:moveTo>
                  <a:pt x="1643" y="548"/>
                </a:moveTo>
                <a:cubicBezTo>
                  <a:pt x="1643" y="548"/>
                  <a:pt x="1643" y="548"/>
                  <a:pt x="1643" y="548"/>
                </a:cubicBezTo>
                <a:cubicBezTo>
                  <a:pt x="1642" y="545"/>
                  <a:pt x="1642" y="545"/>
                  <a:pt x="1642" y="545"/>
                </a:cubicBezTo>
                <a:cubicBezTo>
                  <a:pt x="1640" y="543"/>
                  <a:pt x="1640" y="543"/>
                  <a:pt x="1640" y="543"/>
                </a:cubicBezTo>
                <a:cubicBezTo>
                  <a:pt x="1641" y="545"/>
                  <a:pt x="1641" y="545"/>
                  <a:pt x="1641" y="545"/>
                </a:cubicBezTo>
                <a:cubicBezTo>
                  <a:pt x="1641" y="546"/>
                  <a:pt x="1641" y="546"/>
                  <a:pt x="1641" y="546"/>
                </a:cubicBezTo>
                <a:lnTo>
                  <a:pt x="1643" y="548"/>
                </a:lnTo>
                <a:close/>
                <a:moveTo>
                  <a:pt x="1646" y="546"/>
                </a:moveTo>
                <a:cubicBezTo>
                  <a:pt x="1646" y="547"/>
                  <a:pt x="1646" y="547"/>
                  <a:pt x="1646" y="547"/>
                </a:cubicBezTo>
                <a:cubicBezTo>
                  <a:pt x="1647" y="548"/>
                  <a:pt x="1647" y="548"/>
                  <a:pt x="1647" y="548"/>
                </a:cubicBezTo>
                <a:lnTo>
                  <a:pt x="1646" y="546"/>
                </a:lnTo>
                <a:close/>
                <a:moveTo>
                  <a:pt x="1771" y="653"/>
                </a:moveTo>
                <a:cubicBezTo>
                  <a:pt x="1771" y="652"/>
                  <a:pt x="1771" y="652"/>
                  <a:pt x="1771" y="652"/>
                </a:cubicBezTo>
                <a:cubicBezTo>
                  <a:pt x="1771" y="653"/>
                  <a:pt x="1771" y="653"/>
                  <a:pt x="1771" y="653"/>
                </a:cubicBezTo>
                <a:cubicBezTo>
                  <a:pt x="1771" y="654"/>
                  <a:pt x="1771" y="654"/>
                  <a:pt x="1771" y="654"/>
                </a:cubicBezTo>
                <a:lnTo>
                  <a:pt x="1771" y="653"/>
                </a:lnTo>
                <a:close/>
                <a:moveTo>
                  <a:pt x="1781" y="648"/>
                </a:moveTo>
                <a:cubicBezTo>
                  <a:pt x="1781" y="647"/>
                  <a:pt x="1781" y="647"/>
                  <a:pt x="1781" y="647"/>
                </a:cubicBezTo>
                <a:cubicBezTo>
                  <a:pt x="1781" y="646"/>
                  <a:pt x="1781" y="646"/>
                  <a:pt x="1781" y="646"/>
                </a:cubicBezTo>
                <a:cubicBezTo>
                  <a:pt x="1780" y="647"/>
                  <a:pt x="1780" y="647"/>
                  <a:pt x="1780" y="647"/>
                </a:cubicBezTo>
                <a:cubicBezTo>
                  <a:pt x="1778" y="648"/>
                  <a:pt x="1778" y="648"/>
                  <a:pt x="1778" y="648"/>
                </a:cubicBezTo>
                <a:cubicBezTo>
                  <a:pt x="1776" y="649"/>
                  <a:pt x="1776" y="649"/>
                  <a:pt x="1776" y="649"/>
                </a:cubicBezTo>
                <a:cubicBezTo>
                  <a:pt x="1775" y="651"/>
                  <a:pt x="1775" y="651"/>
                  <a:pt x="1775" y="651"/>
                </a:cubicBezTo>
                <a:cubicBezTo>
                  <a:pt x="1776" y="651"/>
                  <a:pt x="1776" y="651"/>
                  <a:pt x="1776" y="651"/>
                </a:cubicBezTo>
                <a:cubicBezTo>
                  <a:pt x="1775" y="652"/>
                  <a:pt x="1775" y="652"/>
                  <a:pt x="1775" y="652"/>
                </a:cubicBezTo>
                <a:cubicBezTo>
                  <a:pt x="1776" y="653"/>
                  <a:pt x="1776" y="653"/>
                  <a:pt x="1776" y="653"/>
                </a:cubicBezTo>
                <a:cubicBezTo>
                  <a:pt x="1777" y="653"/>
                  <a:pt x="1777" y="653"/>
                  <a:pt x="1777" y="653"/>
                </a:cubicBezTo>
                <a:cubicBezTo>
                  <a:pt x="1778" y="651"/>
                  <a:pt x="1778" y="651"/>
                  <a:pt x="1778" y="651"/>
                </a:cubicBezTo>
                <a:cubicBezTo>
                  <a:pt x="1779" y="650"/>
                  <a:pt x="1779" y="650"/>
                  <a:pt x="1779" y="650"/>
                </a:cubicBezTo>
                <a:cubicBezTo>
                  <a:pt x="1780" y="650"/>
                  <a:pt x="1780" y="650"/>
                  <a:pt x="1780" y="650"/>
                </a:cubicBezTo>
                <a:cubicBezTo>
                  <a:pt x="1780" y="650"/>
                  <a:pt x="1780" y="650"/>
                  <a:pt x="1780" y="650"/>
                </a:cubicBezTo>
                <a:cubicBezTo>
                  <a:pt x="1780" y="649"/>
                  <a:pt x="1780" y="649"/>
                  <a:pt x="1780" y="649"/>
                </a:cubicBezTo>
                <a:lnTo>
                  <a:pt x="1781" y="648"/>
                </a:lnTo>
                <a:close/>
                <a:moveTo>
                  <a:pt x="1744" y="640"/>
                </a:moveTo>
                <a:cubicBezTo>
                  <a:pt x="1744" y="638"/>
                  <a:pt x="1744" y="638"/>
                  <a:pt x="1744" y="638"/>
                </a:cubicBezTo>
                <a:cubicBezTo>
                  <a:pt x="1743" y="639"/>
                  <a:pt x="1743" y="639"/>
                  <a:pt x="1743" y="639"/>
                </a:cubicBezTo>
                <a:lnTo>
                  <a:pt x="1744" y="640"/>
                </a:lnTo>
                <a:close/>
                <a:moveTo>
                  <a:pt x="1744" y="617"/>
                </a:moveTo>
                <a:cubicBezTo>
                  <a:pt x="1743" y="616"/>
                  <a:pt x="1743" y="616"/>
                  <a:pt x="1743" y="616"/>
                </a:cubicBezTo>
                <a:cubicBezTo>
                  <a:pt x="1742" y="616"/>
                  <a:pt x="1742" y="616"/>
                  <a:pt x="1742" y="616"/>
                </a:cubicBezTo>
                <a:cubicBezTo>
                  <a:pt x="1743" y="618"/>
                  <a:pt x="1743" y="618"/>
                  <a:pt x="1743" y="618"/>
                </a:cubicBezTo>
                <a:cubicBezTo>
                  <a:pt x="1744" y="618"/>
                  <a:pt x="1744" y="618"/>
                  <a:pt x="1744" y="618"/>
                </a:cubicBezTo>
                <a:cubicBezTo>
                  <a:pt x="1744" y="619"/>
                  <a:pt x="1744" y="619"/>
                  <a:pt x="1744" y="619"/>
                </a:cubicBezTo>
                <a:cubicBezTo>
                  <a:pt x="1745" y="619"/>
                  <a:pt x="1745" y="619"/>
                  <a:pt x="1745" y="619"/>
                </a:cubicBezTo>
                <a:cubicBezTo>
                  <a:pt x="1745" y="617"/>
                  <a:pt x="1745" y="617"/>
                  <a:pt x="1745" y="617"/>
                </a:cubicBezTo>
                <a:lnTo>
                  <a:pt x="1744" y="617"/>
                </a:lnTo>
                <a:close/>
                <a:moveTo>
                  <a:pt x="1742" y="637"/>
                </a:moveTo>
                <a:cubicBezTo>
                  <a:pt x="1742" y="637"/>
                  <a:pt x="1743" y="637"/>
                  <a:pt x="1743" y="637"/>
                </a:cubicBezTo>
                <a:cubicBezTo>
                  <a:pt x="1743" y="636"/>
                  <a:pt x="1743" y="636"/>
                  <a:pt x="1743" y="636"/>
                </a:cubicBezTo>
                <a:cubicBezTo>
                  <a:pt x="1742" y="636"/>
                  <a:pt x="1742" y="636"/>
                  <a:pt x="1742" y="636"/>
                </a:cubicBezTo>
                <a:lnTo>
                  <a:pt x="1742" y="637"/>
                </a:lnTo>
                <a:close/>
                <a:moveTo>
                  <a:pt x="1745" y="630"/>
                </a:moveTo>
                <a:cubicBezTo>
                  <a:pt x="1745" y="630"/>
                  <a:pt x="1745" y="630"/>
                  <a:pt x="1745" y="630"/>
                </a:cubicBezTo>
                <a:cubicBezTo>
                  <a:pt x="1745" y="631"/>
                  <a:pt x="1745" y="631"/>
                  <a:pt x="1745" y="631"/>
                </a:cubicBezTo>
                <a:cubicBezTo>
                  <a:pt x="1748" y="633"/>
                  <a:pt x="1748" y="633"/>
                  <a:pt x="1748" y="633"/>
                </a:cubicBezTo>
                <a:cubicBezTo>
                  <a:pt x="1748" y="633"/>
                  <a:pt x="1748" y="633"/>
                  <a:pt x="1748" y="633"/>
                </a:cubicBezTo>
                <a:cubicBezTo>
                  <a:pt x="1748" y="632"/>
                  <a:pt x="1748" y="632"/>
                  <a:pt x="1748" y="632"/>
                </a:cubicBezTo>
                <a:cubicBezTo>
                  <a:pt x="1747" y="631"/>
                  <a:pt x="1747" y="631"/>
                  <a:pt x="1747" y="631"/>
                </a:cubicBezTo>
                <a:cubicBezTo>
                  <a:pt x="1746" y="629"/>
                  <a:pt x="1746" y="629"/>
                  <a:pt x="1746" y="629"/>
                </a:cubicBezTo>
                <a:lnTo>
                  <a:pt x="1745" y="630"/>
                </a:lnTo>
                <a:close/>
                <a:moveTo>
                  <a:pt x="1749" y="602"/>
                </a:moveTo>
                <a:cubicBezTo>
                  <a:pt x="1748" y="602"/>
                  <a:pt x="1748" y="602"/>
                  <a:pt x="1748" y="602"/>
                </a:cubicBezTo>
                <a:cubicBezTo>
                  <a:pt x="1747" y="602"/>
                  <a:pt x="1747" y="602"/>
                  <a:pt x="1747" y="602"/>
                </a:cubicBezTo>
                <a:cubicBezTo>
                  <a:pt x="1746" y="603"/>
                  <a:pt x="1746" y="603"/>
                  <a:pt x="1746" y="603"/>
                </a:cubicBezTo>
                <a:cubicBezTo>
                  <a:pt x="1746" y="604"/>
                  <a:pt x="1746" y="604"/>
                  <a:pt x="1746" y="604"/>
                </a:cubicBezTo>
                <a:cubicBezTo>
                  <a:pt x="1747" y="605"/>
                  <a:pt x="1747" y="605"/>
                  <a:pt x="1747" y="605"/>
                </a:cubicBezTo>
                <a:cubicBezTo>
                  <a:pt x="1748" y="605"/>
                  <a:pt x="1748" y="605"/>
                  <a:pt x="1748" y="605"/>
                </a:cubicBezTo>
                <a:cubicBezTo>
                  <a:pt x="1749" y="605"/>
                  <a:pt x="1749" y="605"/>
                  <a:pt x="1749" y="605"/>
                </a:cubicBezTo>
                <a:cubicBezTo>
                  <a:pt x="1750" y="603"/>
                  <a:pt x="1750" y="603"/>
                  <a:pt x="1750" y="603"/>
                </a:cubicBezTo>
                <a:cubicBezTo>
                  <a:pt x="1751" y="602"/>
                  <a:pt x="1751" y="602"/>
                  <a:pt x="1751" y="602"/>
                </a:cubicBezTo>
                <a:cubicBezTo>
                  <a:pt x="1750" y="602"/>
                  <a:pt x="1750" y="602"/>
                  <a:pt x="1750" y="602"/>
                </a:cubicBezTo>
                <a:lnTo>
                  <a:pt x="1749" y="602"/>
                </a:lnTo>
                <a:close/>
                <a:moveTo>
                  <a:pt x="1750" y="640"/>
                </a:moveTo>
                <a:cubicBezTo>
                  <a:pt x="1751" y="641"/>
                  <a:pt x="1751" y="641"/>
                  <a:pt x="1751" y="641"/>
                </a:cubicBezTo>
                <a:cubicBezTo>
                  <a:pt x="1751" y="640"/>
                  <a:pt x="1751" y="640"/>
                  <a:pt x="1751" y="640"/>
                </a:cubicBezTo>
                <a:cubicBezTo>
                  <a:pt x="1751" y="639"/>
                  <a:pt x="1751" y="639"/>
                  <a:pt x="1751" y="639"/>
                </a:cubicBezTo>
                <a:cubicBezTo>
                  <a:pt x="1750" y="639"/>
                  <a:pt x="1750" y="639"/>
                  <a:pt x="1750" y="639"/>
                </a:cubicBezTo>
                <a:lnTo>
                  <a:pt x="1750" y="640"/>
                </a:lnTo>
                <a:close/>
                <a:moveTo>
                  <a:pt x="1744" y="645"/>
                </a:moveTo>
                <a:cubicBezTo>
                  <a:pt x="1744" y="644"/>
                  <a:pt x="1744" y="644"/>
                  <a:pt x="1744" y="644"/>
                </a:cubicBezTo>
                <a:cubicBezTo>
                  <a:pt x="1743" y="644"/>
                  <a:pt x="1743" y="644"/>
                  <a:pt x="1743" y="644"/>
                </a:cubicBezTo>
                <a:cubicBezTo>
                  <a:pt x="1742" y="645"/>
                  <a:pt x="1742" y="645"/>
                  <a:pt x="1742" y="645"/>
                </a:cubicBezTo>
                <a:cubicBezTo>
                  <a:pt x="1743" y="645"/>
                  <a:pt x="1743" y="645"/>
                  <a:pt x="1743" y="645"/>
                </a:cubicBezTo>
                <a:lnTo>
                  <a:pt x="1744" y="645"/>
                </a:lnTo>
                <a:close/>
                <a:moveTo>
                  <a:pt x="1741" y="634"/>
                </a:moveTo>
                <a:cubicBezTo>
                  <a:pt x="1741" y="635"/>
                  <a:pt x="1741" y="635"/>
                  <a:pt x="1741" y="635"/>
                </a:cubicBezTo>
                <a:cubicBezTo>
                  <a:pt x="1742" y="634"/>
                  <a:pt x="1742" y="634"/>
                  <a:pt x="1742" y="634"/>
                </a:cubicBezTo>
                <a:cubicBezTo>
                  <a:pt x="1742" y="633"/>
                  <a:pt x="1742" y="633"/>
                  <a:pt x="1742" y="633"/>
                </a:cubicBezTo>
                <a:lnTo>
                  <a:pt x="1741" y="634"/>
                </a:lnTo>
                <a:close/>
                <a:moveTo>
                  <a:pt x="1764" y="632"/>
                </a:moveTo>
                <a:cubicBezTo>
                  <a:pt x="1765" y="633"/>
                  <a:pt x="1765" y="633"/>
                  <a:pt x="1765" y="633"/>
                </a:cubicBezTo>
                <a:cubicBezTo>
                  <a:pt x="1766" y="633"/>
                  <a:pt x="1766" y="633"/>
                  <a:pt x="1766" y="633"/>
                </a:cubicBezTo>
                <a:cubicBezTo>
                  <a:pt x="1766" y="632"/>
                  <a:pt x="1766" y="632"/>
                  <a:pt x="1766" y="632"/>
                </a:cubicBezTo>
                <a:cubicBezTo>
                  <a:pt x="1767" y="632"/>
                  <a:pt x="1767" y="632"/>
                  <a:pt x="1767" y="632"/>
                </a:cubicBezTo>
                <a:cubicBezTo>
                  <a:pt x="1767" y="631"/>
                  <a:pt x="1767" y="631"/>
                  <a:pt x="1767" y="631"/>
                </a:cubicBezTo>
                <a:cubicBezTo>
                  <a:pt x="1767" y="631"/>
                  <a:pt x="1767" y="631"/>
                  <a:pt x="1767" y="631"/>
                </a:cubicBezTo>
                <a:cubicBezTo>
                  <a:pt x="1766" y="631"/>
                  <a:pt x="1766" y="631"/>
                  <a:pt x="1766" y="631"/>
                </a:cubicBezTo>
                <a:cubicBezTo>
                  <a:pt x="1765" y="630"/>
                  <a:pt x="1765" y="630"/>
                  <a:pt x="1765" y="630"/>
                </a:cubicBezTo>
                <a:cubicBezTo>
                  <a:pt x="1764" y="630"/>
                  <a:pt x="1764" y="630"/>
                  <a:pt x="1764" y="630"/>
                </a:cubicBezTo>
                <a:cubicBezTo>
                  <a:pt x="1762" y="632"/>
                  <a:pt x="1762" y="632"/>
                  <a:pt x="1762" y="632"/>
                </a:cubicBezTo>
                <a:cubicBezTo>
                  <a:pt x="1762" y="632"/>
                  <a:pt x="1762" y="632"/>
                  <a:pt x="1762" y="632"/>
                </a:cubicBezTo>
                <a:cubicBezTo>
                  <a:pt x="1763" y="632"/>
                  <a:pt x="1763" y="632"/>
                  <a:pt x="1763" y="632"/>
                </a:cubicBezTo>
                <a:lnTo>
                  <a:pt x="1764" y="632"/>
                </a:lnTo>
                <a:close/>
                <a:moveTo>
                  <a:pt x="1762" y="646"/>
                </a:moveTo>
                <a:cubicBezTo>
                  <a:pt x="1762" y="646"/>
                  <a:pt x="1764" y="645"/>
                  <a:pt x="1764" y="645"/>
                </a:cubicBezTo>
                <a:cubicBezTo>
                  <a:pt x="1764" y="644"/>
                  <a:pt x="1764" y="644"/>
                  <a:pt x="1764" y="644"/>
                </a:cubicBezTo>
                <a:cubicBezTo>
                  <a:pt x="1763" y="644"/>
                  <a:pt x="1763" y="644"/>
                  <a:pt x="1763" y="644"/>
                </a:cubicBezTo>
                <a:cubicBezTo>
                  <a:pt x="1762" y="645"/>
                  <a:pt x="1762" y="645"/>
                  <a:pt x="1762" y="645"/>
                </a:cubicBezTo>
                <a:cubicBezTo>
                  <a:pt x="1761" y="645"/>
                  <a:pt x="1761" y="645"/>
                  <a:pt x="1761" y="645"/>
                </a:cubicBezTo>
                <a:lnTo>
                  <a:pt x="1762" y="646"/>
                </a:lnTo>
                <a:close/>
                <a:moveTo>
                  <a:pt x="1770" y="655"/>
                </a:moveTo>
                <a:cubicBezTo>
                  <a:pt x="1770" y="657"/>
                  <a:pt x="1770" y="657"/>
                  <a:pt x="1770" y="657"/>
                </a:cubicBezTo>
                <a:cubicBezTo>
                  <a:pt x="1771" y="659"/>
                  <a:pt x="1771" y="659"/>
                  <a:pt x="1771" y="659"/>
                </a:cubicBezTo>
                <a:cubicBezTo>
                  <a:pt x="1771" y="658"/>
                  <a:pt x="1771" y="658"/>
                  <a:pt x="1771" y="658"/>
                </a:cubicBezTo>
                <a:cubicBezTo>
                  <a:pt x="1772" y="657"/>
                  <a:pt x="1772" y="657"/>
                  <a:pt x="1772" y="657"/>
                </a:cubicBezTo>
                <a:cubicBezTo>
                  <a:pt x="1771" y="655"/>
                  <a:pt x="1771" y="655"/>
                  <a:pt x="1771" y="655"/>
                </a:cubicBezTo>
                <a:cubicBezTo>
                  <a:pt x="1771" y="654"/>
                  <a:pt x="1771" y="654"/>
                  <a:pt x="1771" y="654"/>
                </a:cubicBezTo>
                <a:lnTo>
                  <a:pt x="1770" y="655"/>
                </a:lnTo>
                <a:close/>
                <a:moveTo>
                  <a:pt x="1742" y="593"/>
                </a:moveTo>
                <a:cubicBezTo>
                  <a:pt x="1742" y="593"/>
                  <a:pt x="1742" y="593"/>
                  <a:pt x="1742" y="593"/>
                </a:cubicBezTo>
                <a:cubicBezTo>
                  <a:pt x="1741" y="595"/>
                  <a:pt x="1741" y="595"/>
                  <a:pt x="1741" y="595"/>
                </a:cubicBezTo>
                <a:cubicBezTo>
                  <a:pt x="1742" y="595"/>
                  <a:pt x="1742" y="595"/>
                  <a:pt x="1742" y="595"/>
                </a:cubicBezTo>
                <a:cubicBezTo>
                  <a:pt x="1743" y="595"/>
                  <a:pt x="1743" y="595"/>
                  <a:pt x="1743" y="595"/>
                </a:cubicBezTo>
                <a:cubicBezTo>
                  <a:pt x="1744" y="595"/>
                  <a:pt x="1744" y="595"/>
                  <a:pt x="1744" y="595"/>
                </a:cubicBezTo>
                <a:cubicBezTo>
                  <a:pt x="1744" y="594"/>
                  <a:pt x="1744" y="594"/>
                  <a:pt x="1744" y="594"/>
                </a:cubicBezTo>
                <a:lnTo>
                  <a:pt x="1742" y="593"/>
                </a:lnTo>
                <a:close/>
                <a:moveTo>
                  <a:pt x="1546" y="327"/>
                </a:moveTo>
                <a:cubicBezTo>
                  <a:pt x="1547" y="326"/>
                  <a:pt x="1547" y="326"/>
                  <a:pt x="1547" y="326"/>
                </a:cubicBezTo>
                <a:cubicBezTo>
                  <a:pt x="1546" y="326"/>
                  <a:pt x="1546" y="326"/>
                  <a:pt x="1546" y="326"/>
                </a:cubicBezTo>
                <a:lnTo>
                  <a:pt x="1546" y="327"/>
                </a:lnTo>
                <a:close/>
                <a:moveTo>
                  <a:pt x="1114" y="318"/>
                </a:moveTo>
                <a:cubicBezTo>
                  <a:pt x="1115" y="317"/>
                  <a:pt x="1115" y="317"/>
                  <a:pt x="1115" y="317"/>
                </a:cubicBezTo>
                <a:cubicBezTo>
                  <a:pt x="1115" y="315"/>
                  <a:pt x="1115" y="315"/>
                  <a:pt x="1115" y="315"/>
                </a:cubicBezTo>
                <a:cubicBezTo>
                  <a:pt x="1114" y="315"/>
                  <a:pt x="1114" y="315"/>
                  <a:pt x="1114" y="315"/>
                </a:cubicBezTo>
                <a:cubicBezTo>
                  <a:pt x="1113" y="316"/>
                  <a:pt x="1113" y="316"/>
                  <a:pt x="1113" y="316"/>
                </a:cubicBezTo>
                <a:cubicBezTo>
                  <a:pt x="1112" y="317"/>
                  <a:pt x="1112" y="317"/>
                  <a:pt x="1112" y="317"/>
                </a:cubicBezTo>
                <a:cubicBezTo>
                  <a:pt x="1113" y="319"/>
                  <a:pt x="1113" y="319"/>
                  <a:pt x="1113" y="319"/>
                </a:cubicBezTo>
                <a:cubicBezTo>
                  <a:pt x="1113" y="319"/>
                  <a:pt x="1113" y="319"/>
                  <a:pt x="1113" y="319"/>
                </a:cubicBezTo>
                <a:lnTo>
                  <a:pt x="1114" y="318"/>
                </a:lnTo>
                <a:close/>
                <a:moveTo>
                  <a:pt x="1137" y="307"/>
                </a:moveTo>
                <a:cubicBezTo>
                  <a:pt x="1137" y="307"/>
                  <a:pt x="1137" y="307"/>
                  <a:pt x="1137" y="307"/>
                </a:cubicBezTo>
                <a:cubicBezTo>
                  <a:pt x="1138" y="308"/>
                  <a:pt x="1138" y="308"/>
                  <a:pt x="1138" y="308"/>
                </a:cubicBezTo>
                <a:cubicBezTo>
                  <a:pt x="1139" y="308"/>
                  <a:pt x="1139" y="308"/>
                  <a:pt x="1139" y="308"/>
                </a:cubicBezTo>
                <a:cubicBezTo>
                  <a:pt x="1138" y="307"/>
                  <a:pt x="1138" y="307"/>
                  <a:pt x="1138" y="307"/>
                </a:cubicBezTo>
                <a:lnTo>
                  <a:pt x="1137" y="307"/>
                </a:lnTo>
                <a:close/>
                <a:moveTo>
                  <a:pt x="1123" y="325"/>
                </a:moveTo>
                <a:cubicBezTo>
                  <a:pt x="1124" y="325"/>
                  <a:pt x="1124" y="325"/>
                  <a:pt x="1124" y="325"/>
                </a:cubicBezTo>
                <a:cubicBezTo>
                  <a:pt x="1125" y="325"/>
                  <a:pt x="1125" y="325"/>
                  <a:pt x="1125" y="325"/>
                </a:cubicBezTo>
                <a:cubicBezTo>
                  <a:pt x="1126" y="325"/>
                  <a:pt x="1126" y="325"/>
                  <a:pt x="1126" y="325"/>
                </a:cubicBezTo>
                <a:cubicBezTo>
                  <a:pt x="1127" y="324"/>
                  <a:pt x="1127" y="324"/>
                  <a:pt x="1127" y="324"/>
                </a:cubicBezTo>
                <a:cubicBezTo>
                  <a:pt x="1126" y="323"/>
                  <a:pt x="1126" y="323"/>
                  <a:pt x="1126" y="323"/>
                </a:cubicBezTo>
                <a:cubicBezTo>
                  <a:pt x="1125" y="323"/>
                  <a:pt x="1125" y="323"/>
                  <a:pt x="1125" y="323"/>
                </a:cubicBezTo>
                <a:lnTo>
                  <a:pt x="1123" y="325"/>
                </a:lnTo>
                <a:close/>
                <a:moveTo>
                  <a:pt x="1128" y="321"/>
                </a:moveTo>
                <a:cubicBezTo>
                  <a:pt x="1130" y="321"/>
                  <a:pt x="1130" y="321"/>
                  <a:pt x="1130" y="321"/>
                </a:cubicBezTo>
                <a:cubicBezTo>
                  <a:pt x="1126" y="319"/>
                  <a:pt x="1126" y="319"/>
                  <a:pt x="1126" y="319"/>
                </a:cubicBezTo>
                <a:cubicBezTo>
                  <a:pt x="1125" y="319"/>
                  <a:pt x="1125" y="319"/>
                  <a:pt x="1125" y="319"/>
                </a:cubicBezTo>
                <a:cubicBezTo>
                  <a:pt x="1125" y="319"/>
                  <a:pt x="1125" y="319"/>
                  <a:pt x="1125" y="319"/>
                </a:cubicBezTo>
                <a:cubicBezTo>
                  <a:pt x="1127" y="321"/>
                  <a:pt x="1127" y="321"/>
                  <a:pt x="1127" y="321"/>
                </a:cubicBezTo>
                <a:lnTo>
                  <a:pt x="1128" y="321"/>
                </a:lnTo>
                <a:close/>
                <a:moveTo>
                  <a:pt x="1147" y="287"/>
                </a:moveTo>
                <a:cubicBezTo>
                  <a:pt x="1147" y="288"/>
                  <a:pt x="1147" y="288"/>
                  <a:pt x="1147" y="288"/>
                </a:cubicBezTo>
                <a:cubicBezTo>
                  <a:pt x="1147" y="287"/>
                  <a:pt x="1147" y="287"/>
                  <a:pt x="1147" y="287"/>
                </a:cubicBezTo>
                <a:close/>
                <a:moveTo>
                  <a:pt x="1148" y="284"/>
                </a:moveTo>
                <a:cubicBezTo>
                  <a:pt x="1148" y="284"/>
                  <a:pt x="1148" y="284"/>
                  <a:pt x="1148" y="284"/>
                </a:cubicBezTo>
                <a:cubicBezTo>
                  <a:pt x="1148" y="285"/>
                  <a:pt x="1148" y="285"/>
                  <a:pt x="1148" y="285"/>
                </a:cubicBezTo>
                <a:cubicBezTo>
                  <a:pt x="1148" y="285"/>
                  <a:pt x="1148" y="285"/>
                  <a:pt x="1148" y="285"/>
                </a:cubicBezTo>
                <a:lnTo>
                  <a:pt x="1148" y="284"/>
                </a:lnTo>
                <a:close/>
                <a:moveTo>
                  <a:pt x="1077" y="244"/>
                </a:moveTo>
                <a:cubicBezTo>
                  <a:pt x="1079" y="243"/>
                  <a:pt x="1079" y="243"/>
                  <a:pt x="1079" y="243"/>
                </a:cubicBezTo>
                <a:cubicBezTo>
                  <a:pt x="1080" y="241"/>
                  <a:pt x="1080" y="241"/>
                  <a:pt x="1080" y="241"/>
                </a:cubicBezTo>
                <a:cubicBezTo>
                  <a:pt x="1079" y="241"/>
                  <a:pt x="1079" y="241"/>
                  <a:pt x="1079" y="241"/>
                </a:cubicBezTo>
                <a:cubicBezTo>
                  <a:pt x="1078" y="242"/>
                  <a:pt x="1078" y="242"/>
                  <a:pt x="1078" y="242"/>
                </a:cubicBezTo>
                <a:cubicBezTo>
                  <a:pt x="1076" y="244"/>
                  <a:pt x="1076" y="244"/>
                  <a:pt x="1076" y="244"/>
                </a:cubicBezTo>
                <a:lnTo>
                  <a:pt x="1077" y="244"/>
                </a:lnTo>
                <a:close/>
                <a:moveTo>
                  <a:pt x="1149" y="281"/>
                </a:moveTo>
                <a:cubicBezTo>
                  <a:pt x="1149" y="282"/>
                  <a:pt x="1149" y="282"/>
                  <a:pt x="1149" y="282"/>
                </a:cubicBezTo>
                <a:cubicBezTo>
                  <a:pt x="1149" y="281"/>
                  <a:pt x="1149" y="281"/>
                  <a:pt x="1149" y="281"/>
                </a:cubicBezTo>
                <a:cubicBezTo>
                  <a:pt x="1150" y="281"/>
                  <a:pt x="1150" y="281"/>
                  <a:pt x="1150" y="281"/>
                </a:cubicBezTo>
                <a:cubicBezTo>
                  <a:pt x="1149" y="281"/>
                  <a:pt x="1149" y="281"/>
                  <a:pt x="1149" y="281"/>
                </a:cubicBezTo>
                <a:close/>
                <a:moveTo>
                  <a:pt x="1077" y="242"/>
                </a:moveTo>
                <a:cubicBezTo>
                  <a:pt x="1078" y="241"/>
                  <a:pt x="1078" y="241"/>
                  <a:pt x="1078" y="241"/>
                </a:cubicBezTo>
                <a:cubicBezTo>
                  <a:pt x="1079" y="240"/>
                  <a:pt x="1079" y="240"/>
                  <a:pt x="1079" y="240"/>
                </a:cubicBezTo>
                <a:cubicBezTo>
                  <a:pt x="1078" y="240"/>
                  <a:pt x="1078" y="240"/>
                  <a:pt x="1078" y="240"/>
                </a:cubicBezTo>
                <a:cubicBezTo>
                  <a:pt x="1076" y="242"/>
                  <a:pt x="1076" y="242"/>
                  <a:pt x="1076" y="242"/>
                </a:cubicBezTo>
                <a:cubicBezTo>
                  <a:pt x="1076" y="242"/>
                  <a:pt x="1076" y="243"/>
                  <a:pt x="1076" y="243"/>
                </a:cubicBezTo>
                <a:lnTo>
                  <a:pt x="1077" y="242"/>
                </a:lnTo>
                <a:close/>
                <a:moveTo>
                  <a:pt x="1068" y="221"/>
                </a:moveTo>
                <a:cubicBezTo>
                  <a:pt x="1067" y="222"/>
                  <a:pt x="1067" y="222"/>
                  <a:pt x="1067" y="222"/>
                </a:cubicBezTo>
                <a:cubicBezTo>
                  <a:pt x="1068" y="223"/>
                  <a:pt x="1068" y="223"/>
                  <a:pt x="1068" y="223"/>
                </a:cubicBezTo>
                <a:cubicBezTo>
                  <a:pt x="1069" y="222"/>
                  <a:pt x="1069" y="222"/>
                  <a:pt x="1069" y="222"/>
                </a:cubicBezTo>
                <a:cubicBezTo>
                  <a:pt x="1069" y="221"/>
                  <a:pt x="1069" y="221"/>
                  <a:pt x="1069" y="221"/>
                </a:cubicBezTo>
                <a:cubicBezTo>
                  <a:pt x="1068" y="221"/>
                  <a:pt x="1068" y="221"/>
                  <a:pt x="1068" y="221"/>
                </a:cubicBezTo>
                <a:close/>
                <a:moveTo>
                  <a:pt x="1091" y="307"/>
                </a:moveTo>
                <a:cubicBezTo>
                  <a:pt x="1092" y="308"/>
                  <a:pt x="1092" y="308"/>
                  <a:pt x="1092" y="308"/>
                </a:cubicBezTo>
                <a:cubicBezTo>
                  <a:pt x="1093" y="307"/>
                  <a:pt x="1093" y="307"/>
                  <a:pt x="1093" y="307"/>
                </a:cubicBezTo>
                <a:cubicBezTo>
                  <a:pt x="1093" y="306"/>
                  <a:pt x="1093" y="306"/>
                  <a:pt x="1093" y="306"/>
                </a:cubicBezTo>
                <a:cubicBezTo>
                  <a:pt x="1091" y="306"/>
                  <a:pt x="1091" y="306"/>
                  <a:pt x="1091" y="306"/>
                </a:cubicBezTo>
                <a:cubicBezTo>
                  <a:pt x="1090" y="306"/>
                  <a:pt x="1090" y="306"/>
                  <a:pt x="1090" y="306"/>
                </a:cubicBezTo>
                <a:cubicBezTo>
                  <a:pt x="1091" y="307"/>
                  <a:pt x="1091" y="307"/>
                  <a:pt x="1091" y="307"/>
                </a:cubicBezTo>
                <a:close/>
                <a:moveTo>
                  <a:pt x="1107" y="306"/>
                </a:moveTo>
                <a:cubicBezTo>
                  <a:pt x="1108" y="305"/>
                  <a:pt x="1108" y="305"/>
                  <a:pt x="1108" y="305"/>
                </a:cubicBezTo>
                <a:cubicBezTo>
                  <a:pt x="1108" y="304"/>
                  <a:pt x="1108" y="304"/>
                  <a:pt x="1108" y="304"/>
                </a:cubicBezTo>
                <a:cubicBezTo>
                  <a:pt x="1106" y="304"/>
                  <a:pt x="1106" y="304"/>
                  <a:pt x="1106" y="304"/>
                </a:cubicBezTo>
                <a:cubicBezTo>
                  <a:pt x="1105" y="305"/>
                  <a:pt x="1105" y="305"/>
                  <a:pt x="1105" y="305"/>
                </a:cubicBezTo>
                <a:cubicBezTo>
                  <a:pt x="1106" y="306"/>
                  <a:pt x="1106" y="306"/>
                  <a:pt x="1106" y="306"/>
                </a:cubicBezTo>
                <a:lnTo>
                  <a:pt x="1107" y="306"/>
                </a:lnTo>
                <a:close/>
                <a:moveTo>
                  <a:pt x="1103" y="305"/>
                </a:moveTo>
                <a:cubicBezTo>
                  <a:pt x="1102" y="304"/>
                  <a:pt x="1102" y="304"/>
                  <a:pt x="1102" y="304"/>
                </a:cubicBezTo>
                <a:cubicBezTo>
                  <a:pt x="1101" y="305"/>
                  <a:pt x="1101" y="305"/>
                  <a:pt x="1101" y="305"/>
                </a:cubicBezTo>
                <a:cubicBezTo>
                  <a:pt x="1102" y="306"/>
                  <a:pt x="1102" y="306"/>
                  <a:pt x="1102" y="306"/>
                </a:cubicBezTo>
                <a:cubicBezTo>
                  <a:pt x="1103" y="306"/>
                  <a:pt x="1103" y="306"/>
                  <a:pt x="1103" y="306"/>
                </a:cubicBezTo>
                <a:lnTo>
                  <a:pt x="1103" y="305"/>
                </a:lnTo>
                <a:close/>
                <a:moveTo>
                  <a:pt x="2157" y="95"/>
                </a:moveTo>
                <a:cubicBezTo>
                  <a:pt x="2158" y="93"/>
                  <a:pt x="2158" y="93"/>
                  <a:pt x="2158" y="93"/>
                </a:cubicBezTo>
                <a:cubicBezTo>
                  <a:pt x="2157" y="88"/>
                  <a:pt x="2157" y="88"/>
                  <a:pt x="2157" y="88"/>
                </a:cubicBezTo>
                <a:cubicBezTo>
                  <a:pt x="2156" y="85"/>
                  <a:pt x="2156" y="85"/>
                  <a:pt x="2156" y="85"/>
                </a:cubicBezTo>
                <a:cubicBezTo>
                  <a:pt x="2155" y="85"/>
                  <a:pt x="2155" y="85"/>
                  <a:pt x="2155" y="85"/>
                </a:cubicBezTo>
                <a:cubicBezTo>
                  <a:pt x="2155" y="89"/>
                  <a:pt x="2155" y="89"/>
                  <a:pt x="2155" y="89"/>
                </a:cubicBezTo>
                <a:cubicBezTo>
                  <a:pt x="2156" y="91"/>
                  <a:pt x="2156" y="91"/>
                  <a:pt x="2156" y="91"/>
                </a:cubicBezTo>
                <a:cubicBezTo>
                  <a:pt x="2156" y="94"/>
                  <a:pt x="2156" y="94"/>
                  <a:pt x="2156" y="94"/>
                </a:cubicBezTo>
                <a:lnTo>
                  <a:pt x="2157" y="95"/>
                </a:lnTo>
                <a:close/>
                <a:moveTo>
                  <a:pt x="1355" y="6"/>
                </a:moveTo>
                <a:cubicBezTo>
                  <a:pt x="1355" y="7"/>
                  <a:pt x="1355" y="7"/>
                  <a:pt x="1355" y="7"/>
                </a:cubicBezTo>
                <a:cubicBezTo>
                  <a:pt x="1356" y="8"/>
                  <a:pt x="1356" y="8"/>
                  <a:pt x="1356" y="8"/>
                </a:cubicBezTo>
                <a:cubicBezTo>
                  <a:pt x="1357" y="8"/>
                  <a:pt x="1357" y="8"/>
                  <a:pt x="1357" y="8"/>
                </a:cubicBezTo>
                <a:cubicBezTo>
                  <a:pt x="1356" y="6"/>
                  <a:pt x="1356" y="6"/>
                  <a:pt x="1356" y="6"/>
                </a:cubicBezTo>
                <a:lnTo>
                  <a:pt x="1355" y="6"/>
                </a:lnTo>
                <a:close/>
                <a:moveTo>
                  <a:pt x="1307" y="143"/>
                </a:moveTo>
                <a:cubicBezTo>
                  <a:pt x="1308" y="143"/>
                  <a:pt x="1308" y="143"/>
                  <a:pt x="1308" y="143"/>
                </a:cubicBezTo>
                <a:cubicBezTo>
                  <a:pt x="1311" y="141"/>
                  <a:pt x="1311" y="141"/>
                  <a:pt x="1311" y="141"/>
                </a:cubicBezTo>
                <a:cubicBezTo>
                  <a:pt x="1311" y="136"/>
                  <a:pt x="1311" y="136"/>
                  <a:pt x="1311" y="136"/>
                </a:cubicBezTo>
                <a:cubicBezTo>
                  <a:pt x="1309" y="134"/>
                  <a:pt x="1309" y="134"/>
                  <a:pt x="1309" y="134"/>
                </a:cubicBezTo>
                <a:cubicBezTo>
                  <a:pt x="1309" y="132"/>
                  <a:pt x="1309" y="132"/>
                  <a:pt x="1309" y="132"/>
                </a:cubicBezTo>
                <a:cubicBezTo>
                  <a:pt x="1307" y="132"/>
                  <a:pt x="1307" y="132"/>
                  <a:pt x="1307" y="132"/>
                </a:cubicBezTo>
                <a:cubicBezTo>
                  <a:pt x="1301" y="135"/>
                  <a:pt x="1301" y="135"/>
                  <a:pt x="1301" y="135"/>
                </a:cubicBezTo>
                <a:cubicBezTo>
                  <a:pt x="1296" y="136"/>
                  <a:pt x="1296" y="136"/>
                  <a:pt x="1296" y="136"/>
                </a:cubicBezTo>
                <a:cubicBezTo>
                  <a:pt x="1294" y="137"/>
                  <a:pt x="1294" y="137"/>
                  <a:pt x="1294" y="137"/>
                </a:cubicBezTo>
                <a:cubicBezTo>
                  <a:pt x="1292" y="138"/>
                  <a:pt x="1292" y="138"/>
                  <a:pt x="1292" y="138"/>
                </a:cubicBezTo>
                <a:cubicBezTo>
                  <a:pt x="1291" y="140"/>
                  <a:pt x="1291" y="140"/>
                  <a:pt x="1291" y="140"/>
                </a:cubicBezTo>
                <a:cubicBezTo>
                  <a:pt x="1289" y="141"/>
                  <a:pt x="1289" y="141"/>
                  <a:pt x="1289" y="141"/>
                </a:cubicBezTo>
                <a:cubicBezTo>
                  <a:pt x="1289" y="142"/>
                  <a:pt x="1289" y="142"/>
                  <a:pt x="1289" y="142"/>
                </a:cubicBezTo>
                <a:cubicBezTo>
                  <a:pt x="1288" y="143"/>
                  <a:pt x="1288" y="143"/>
                  <a:pt x="1288" y="143"/>
                </a:cubicBezTo>
                <a:cubicBezTo>
                  <a:pt x="1288" y="144"/>
                  <a:pt x="1288" y="144"/>
                  <a:pt x="1288" y="144"/>
                </a:cubicBezTo>
                <a:cubicBezTo>
                  <a:pt x="1291" y="144"/>
                  <a:pt x="1291" y="144"/>
                  <a:pt x="1291" y="144"/>
                </a:cubicBezTo>
                <a:cubicBezTo>
                  <a:pt x="1295" y="143"/>
                  <a:pt x="1295" y="143"/>
                  <a:pt x="1295" y="143"/>
                </a:cubicBezTo>
                <a:cubicBezTo>
                  <a:pt x="1299" y="144"/>
                  <a:pt x="1299" y="144"/>
                  <a:pt x="1299" y="144"/>
                </a:cubicBezTo>
                <a:cubicBezTo>
                  <a:pt x="1301" y="143"/>
                  <a:pt x="1301" y="143"/>
                  <a:pt x="1301" y="143"/>
                </a:cubicBezTo>
                <a:cubicBezTo>
                  <a:pt x="1303" y="142"/>
                  <a:pt x="1303" y="142"/>
                  <a:pt x="1303" y="142"/>
                </a:cubicBezTo>
                <a:cubicBezTo>
                  <a:pt x="1305" y="144"/>
                  <a:pt x="1305" y="144"/>
                  <a:pt x="1305" y="144"/>
                </a:cubicBezTo>
                <a:lnTo>
                  <a:pt x="1307" y="143"/>
                </a:lnTo>
                <a:close/>
                <a:moveTo>
                  <a:pt x="1357" y="45"/>
                </a:moveTo>
                <a:cubicBezTo>
                  <a:pt x="1357" y="46"/>
                  <a:pt x="1357" y="46"/>
                  <a:pt x="1357" y="46"/>
                </a:cubicBezTo>
                <a:cubicBezTo>
                  <a:pt x="1357" y="49"/>
                  <a:pt x="1357" y="49"/>
                  <a:pt x="1357" y="49"/>
                </a:cubicBezTo>
                <a:cubicBezTo>
                  <a:pt x="1357" y="51"/>
                  <a:pt x="1357" y="51"/>
                  <a:pt x="1357" y="51"/>
                </a:cubicBezTo>
                <a:cubicBezTo>
                  <a:pt x="1359" y="52"/>
                  <a:pt x="1359" y="52"/>
                  <a:pt x="1359" y="52"/>
                </a:cubicBezTo>
                <a:cubicBezTo>
                  <a:pt x="1360" y="51"/>
                  <a:pt x="1360" y="51"/>
                  <a:pt x="1360" y="51"/>
                </a:cubicBezTo>
                <a:cubicBezTo>
                  <a:pt x="1360" y="50"/>
                  <a:pt x="1360" y="50"/>
                  <a:pt x="1360" y="50"/>
                </a:cubicBezTo>
                <a:cubicBezTo>
                  <a:pt x="1361" y="49"/>
                  <a:pt x="1361" y="49"/>
                  <a:pt x="1361" y="49"/>
                </a:cubicBezTo>
                <a:cubicBezTo>
                  <a:pt x="1361" y="47"/>
                  <a:pt x="1361" y="47"/>
                  <a:pt x="1361" y="47"/>
                </a:cubicBezTo>
                <a:cubicBezTo>
                  <a:pt x="1359" y="45"/>
                  <a:pt x="1359" y="45"/>
                  <a:pt x="1359" y="45"/>
                </a:cubicBezTo>
                <a:lnTo>
                  <a:pt x="1357" y="45"/>
                </a:lnTo>
                <a:close/>
                <a:moveTo>
                  <a:pt x="1359" y="12"/>
                </a:moveTo>
                <a:cubicBezTo>
                  <a:pt x="1360" y="11"/>
                  <a:pt x="1360" y="11"/>
                  <a:pt x="1360" y="11"/>
                </a:cubicBezTo>
                <a:cubicBezTo>
                  <a:pt x="1359" y="10"/>
                  <a:pt x="1359" y="10"/>
                  <a:pt x="1359" y="10"/>
                </a:cubicBezTo>
                <a:cubicBezTo>
                  <a:pt x="1358" y="10"/>
                  <a:pt x="1358" y="10"/>
                  <a:pt x="1358" y="10"/>
                </a:cubicBezTo>
                <a:cubicBezTo>
                  <a:pt x="1357" y="10"/>
                  <a:pt x="1357" y="10"/>
                  <a:pt x="1357" y="10"/>
                </a:cubicBezTo>
                <a:cubicBezTo>
                  <a:pt x="1357" y="12"/>
                  <a:pt x="1357" y="12"/>
                  <a:pt x="1357" y="12"/>
                </a:cubicBezTo>
                <a:cubicBezTo>
                  <a:pt x="1357" y="12"/>
                  <a:pt x="1357" y="12"/>
                  <a:pt x="1357" y="12"/>
                </a:cubicBezTo>
                <a:lnTo>
                  <a:pt x="1359" y="12"/>
                </a:lnTo>
                <a:close/>
                <a:moveTo>
                  <a:pt x="1067" y="219"/>
                </a:moveTo>
                <a:cubicBezTo>
                  <a:pt x="1067" y="220"/>
                  <a:pt x="1067" y="220"/>
                  <a:pt x="1067" y="220"/>
                </a:cubicBezTo>
                <a:cubicBezTo>
                  <a:pt x="1069" y="220"/>
                  <a:pt x="1069" y="220"/>
                  <a:pt x="1069" y="220"/>
                </a:cubicBezTo>
                <a:cubicBezTo>
                  <a:pt x="1069" y="219"/>
                  <a:pt x="1069" y="219"/>
                  <a:pt x="1069" y="219"/>
                </a:cubicBezTo>
                <a:cubicBezTo>
                  <a:pt x="1068" y="218"/>
                  <a:pt x="1068" y="218"/>
                  <a:pt x="1068" y="218"/>
                </a:cubicBezTo>
                <a:lnTo>
                  <a:pt x="1067" y="219"/>
                </a:lnTo>
                <a:close/>
                <a:moveTo>
                  <a:pt x="2161" y="93"/>
                </a:moveTo>
                <a:cubicBezTo>
                  <a:pt x="2160" y="91"/>
                  <a:pt x="2160" y="91"/>
                  <a:pt x="2160" y="91"/>
                </a:cubicBezTo>
                <a:cubicBezTo>
                  <a:pt x="2159" y="91"/>
                  <a:pt x="2159" y="91"/>
                  <a:pt x="2159" y="91"/>
                </a:cubicBezTo>
                <a:cubicBezTo>
                  <a:pt x="2159" y="93"/>
                  <a:pt x="2159" y="93"/>
                  <a:pt x="2159" y="93"/>
                </a:cubicBezTo>
                <a:cubicBezTo>
                  <a:pt x="2160" y="95"/>
                  <a:pt x="2160" y="95"/>
                  <a:pt x="2160" y="95"/>
                </a:cubicBezTo>
                <a:lnTo>
                  <a:pt x="2161" y="93"/>
                </a:lnTo>
                <a:close/>
                <a:moveTo>
                  <a:pt x="1151" y="278"/>
                </a:moveTo>
                <a:cubicBezTo>
                  <a:pt x="1151" y="277"/>
                  <a:pt x="1151" y="277"/>
                  <a:pt x="1151" y="277"/>
                </a:cubicBezTo>
                <a:cubicBezTo>
                  <a:pt x="1149" y="277"/>
                  <a:pt x="1149" y="277"/>
                  <a:pt x="1149" y="277"/>
                </a:cubicBezTo>
                <a:cubicBezTo>
                  <a:pt x="1148" y="276"/>
                  <a:pt x="1148" y="276"/>
                  <a:pt x="1148" y="276"/>
                </a:cubicBezTo>
                <a:cubicBezTo>
                  <a:pt x="1147" y="277"/>
                  <a:pt x="1147" y="277"/>
                  <a:pt x="1147" y="277"/>
                </a:cubicBezTo>
                <a:cubicBezTo>
                  <a:pt x="1147" y="278"/>
                  <a:pt x="1147" y="278"/>
                  <a:pt x="1147" y="278"/>
                </a:cubicBezTo>
                <a:cubicBezTo>
                  <a:pt x="1149" y="278"/>
                  <a:pt x="1149" y="278"/>
                  <a:pt x="1149" y="278"/>
                </a:cubicBezTo>
                <a:cubicBezTo>
                  <a:pt x="1149" y="279"/>
                  <a:pt x="1149" y="279"/>
                  <a:pt x="1149" y="279"/>
                </a:cubicBezTo>
                <a:cubicBezTo>
                  <a:pt x="1151" y="279"/>
                  <a:pt x="1151" y="279"/>
                  <a:pt x="1151" y="279"/>
                </a:cubicBezTo>
                <a:lnTo>
                  <a:pt x="1151" y="278"/>
                </a:lnTo>
                <a:close/>
                <a:moveTo>
                  <a:pt x="1155" y="274"/>
                </a:moveTo>
                <a:cubicBezTo>
                  <a:pt x="1155" y="275"/>
                  <a:pt x="1155" y="275"/>
                  <a:pt x="1155" y="275"/>
                </a:cubicBezTo>
                <a:cubicBezTo>
                  <a:pt x="1156" y="275"/>
                  <a:pt x="1156" y="275"/>
                  <a:pt x="1156" y="275"/>
                </a:cubicBezTo>
                <a:cubicBezTo>
                  <a:pt x="1156" y="273"/>
                  <a:pt x="1156" y="273"/>
                  <a:pt x="1156" y="273"/>
                </a:cubicBezTo>
                <a:lnTo>
                  <a:pt x="1155" y="274"/>
                </a:lnTo>
                <a:close/>
                <a:moveTo>
                  <a:pt x="1159" y="266"/>
                </a:moveTo>
                <a:cubicBezTo>
                  <a:pt x="1158" y="265"/>
                  <a:pt x="1158" y="265"/>
                  <a:pt x="1158" y="265"/>
                </a:cubicBezTo>
                <a:cubicBezTo>
                  <a:pt x="1156" y="264"/>
                  <a:pt x="1156" y="264"/>
                  <a:pt x="1156" y="264"/>
                </a:cubicBezTo>
                <a:cubicBezTo>
                  <a:pt x="1155" y="263"/>
                  <a:pt x="1155" y="263"/>
                  <a:pt x="1155" y="263"/>
                </a:cubicBezTo>
                <a:cubicBezTo>
                  <a:pt x="1155" y="263"/>
                  <a:pt x="1155" y="263"/>
                  <a:pt x="1155" y="263"/>
                </a:cubicBezTo>
                <a:cubicBezTo>
                  <a:pt x="1155" y="264"/>
                  <a:pt x="1155" y="264"/>
                  <a:pt x="1155" y="264"/>
                </a:cubicBezTo>
                <a:cubicBezTo>
                  <a:pt x="1156" y="265"/>
                  <a:pt x="1156" y="265"/>
                  <a:pt x="1156" y="265"/>
                </a:cubicBezTo>
                <a:cubicBezTo>
                  <a:pt x="1158" y="266"/>
                  <a:pt x="1158" y="266"/>
                  <a:pt x="1158" y="266"/>
                </a:cubicBezTo>
                <a:cubicBezTo>
                  <a:pt x="1158" y="267"/>
                  <a:pt x="1158" y="267"/>
                  <a:pt x="1158" y="267"/>
                </a:cubicBezTo>
                <a:lnTo>
                  <a:pt x="1159" y="266"/>
                </a:lnTo>
                <a:close/>
                <a:moveTo>
                  <a:pt x="1311" y="131"/>
                </a:moveTo>
                <a:cubicBezTo>
                  <a:pt x="1310" y="131"/>
                  <a:pt x="1310" y="131"/>
                  <a:pt x="1310" y="131"/>
                </a:cubicBezTo>
                <a:cubicBezTo>
                  <a:pt x="1310" y="131"/>
                  <a:pt x="1310" y="131"/>
                  <a:pt x="1310" y="131"/>
                </a:cubicBezTo>
                <a:cubicBezTo>
                  <a:pt x="1310" y="133"/>
                  <a:pt x="1310" y="133"/>
                  <a:pt x="1310" y="133"/>
                </a:cubicBezTo>
                <a:cubicBezTo>
                  <a:pt x="1311" y="133"/>
                  <a:pt x="1311" y="133"/>
                  <a:pt x="1311" y="133"/>
                </a:cubicBezTo>
                <a:cubicBezTo>
                  <a:pt x="1311" y="133"/>
                  <a:pt x="1311" y="133"/>
                  <a:pt x="1311" y="133"/>
                </a:cubicBezTo>
                <a:lnTo>
                  <a:pt x="1311" y="131"/>
                </a:lnTo>
                <a:close/>
                <a:moveTo>
                  <a:pt x="1293" y="136"/>
                </a:moveTo>
                <a:cubicBezTo>
                  <a:pt x="1294" y="135"/>
                  <a:pt x="1294" y="135"/>
                  <a:pt x="1294" y="135"/>
                </a:cubicBezTo>
                <a:cubicBezTo>
                  <a:pt x="1293" y="136"/>
                  <a:pt x="1293" y="136"/>
                  <a:pt x="1293" y="136"/>
                </a:cubicBezTo>
                <a:cubicBezTo>
                  <a:pt x="1292" y="137"/>
                  <a:pt x="1292" y="137"/>
                  <a:pt x="1292" y="137"/>
                </a:cubicBezTo>
                <a:cubicBezTo>
                  <a:pt x="1292" y="137"/>
                  <a:pt x="1292" y="137"/>
                  <a:pt x="1292" y="137"/>
                </a:cubicBezTo>
                <a:lnTo>
                  <a:pt x="1293" y="136"/>
                </a:lnTo>
                <a:close/>
                <a:moveTo>
                  <a:pt x="1301" y="145"/>
                </a:moveTo>
                <a:cubicBezTo>
                  <a:pt x="1302" y="145"/>
                  <a:pt x="1302" y="145"/>
                  <a:pt x="1302" y="145"/>
                </a:cubicBezTo>
                <a:cubicBezTo>
                  <a:pt x="1303" y="145"/>
                  <a:pt x="1303" y="145"/>
                  <a:pt x="1303" y="145"/>
                </a:cubicBezTo>
                <a:cubicBezTo>
                  <a:pt x="1303" y="144"/>
                  <a:pt x="1303" y="144"/>
                  <a:pt x="1303" y="144"/>
                </a:cubicBezTo>
                <a:cubicBezTo>
                  <a:pt x="1301" y="144"/>
                  <a:pt x="1301" y="144"/>
                  <a:pt x="1301" y="144"/>
                </a:cubicBezTo>
                <a:cubicBezTo>
                  <a:pt x="1301" y="144"/>
                  <a:pt x="1301" y="145"/>
                  <a:pt x="1301" y="145"/>
                </a:cubicBezTo>
                <a:close/>
                <a:moveTo>
                  <a:pt x="1078" y="124"/>
                </a:moveTo>
                <a:cubicBezTo>
                  <a:pt x="1079" y="123"/>
                  <a:pt x="1079" y="123"/>
                  <a:pt x="1079" y="123"/>
                </a:cubicBezTo>
                <a:cubicBezTo>
                  <a:pt x="1077" y="121"/>
                  <a:pt x="1077" y="121"/>
                  <a:pt x="1077" y="121"/>
                </a:cubicBezTo>
                <a:cubicBezTo>
                  <a:pt x="1076" y="121"/>
                  <a:pt x="1076" y="121"/>
                  <a:pt x="1076" y="121"/>
                </a:cubicBezTo>
                <a:cubicBezTo>
                  <a:pt x="1076" y="122"/>
                  <a:pt x="1076" y="122"/>
                  <a:pt x="1076" y="122"/>
                </a:cubicBezTo>
                <a:cubicBezTo>
                  <a:pt x="1077" y="123"/>
                  <a:pt x="1077" y="123"/>
                  <a:pt x="1077" y="123"/>
                </a:cubicBezTo>
                <a:lnTo>
                  <a:pt x="1078" y="124"/>
                </a:lnTo>
                <a:close/>
                <a:moveTo>
                  <a:pt x="1085" y="32"/>
                </a:moveTo>
                <a:cubicBezTo>
                  <a:pt x="1086" y="32"/>
                  <a:pt x="1086" y="32"/>
                  <a:pt x="1086" y="32"/>
                </a:cubicBezTo>
                <a:cubicBezTo>
                  <a:pt x="1086" y="31"/>
                  <a:pt x="1086" y="31"/>
                  <a:pt x="1086" y="31"/>
                </a:cubicBezTo>
                <a:cubicBezTo>
                  <a:pt x="1085" y="31"/>
                  <a:pt x="1085" y="31"/>
                  <a:pt x="1085" y="31"/>
                </a:cubicBezTo>
                <a:lnTo>
                  <a:pt x="1085" y="32"/>
                </a:lnTo>
                <a:close/>
                <a:moveTo>
                  <a:pt x="1089" y="66"/>
                </a:moveTo>
                <a:cubicBezTo>
                  <a:pt x="1088" y="66"/>
                  <a:pt x="1088" y="66"/>
                  <a:pt x="1088" y="66"/>
                </a:cubicBezTo>
                <a:cubicBezTo>
                  <a:pt x="1087" y="67"/>
                  <a:pt x="1087" y="67"/>
                  <a:pt x="1087" y="67"/>
                </a:cubicBezTo>
                <a:cubicBezTo>
                  <a:pt x="1087" y="67"/>
                  <a:pt x="1088" y="68"/>
                  <a:pt x="1088" y="67"/>
                </a:cubicBezTo>
                <a:cubicBezTo>
                  <a:pt x="1089" y="67"/>
                  <a:pt x="1089" y="67"/>
                  <a:pt x="1089" y="67"/>
                </a:cubicBezTo>
                <a:lnTo>
                  <a:pt x="1089" y="66"/>
                </a:lnTo>
                <a:close/>
                <a:moveTo>
                  <a:pt x="1090" y="30"/>
                </a:moveTo>
                <a:cubicBezTo>
                  <a:pt x="1090" y="30"/>
                  <a:pt x="1090" y="30"/>
                  <a:pt x="1090" y="30"/>
                </a:cubicBezTo>
                <a:cubicBezTo>
                  <a:pt x="1091" y="29"/>
                  <a:pt x="1091" y="29"/>
                  <a:pt x="1091" y="29"/>
                </a:cubicBezTo>
                <a:cubicBezTo>
                  <a:pt x="1089" y="27"/>
                  <a:pt x="1089" y="27"/>
                  <a:pt x="1089" y="27"/>
                </a:cubicBezTo>
                <a:cubicBezTo>
                  <a:pt x="1087" y="27"/>
                  <a:pt x="1087" y="27"/>
                  <a:pt x="1087" y="27"/>
                </a:cubicBezTo>
                <a:cubicBezTo>
                  <a:pt x="1086" y="28"/>
                  <a:pt x="1086" y="28"/>
                  <a:pt x="1086" y="28"/>
                </a:cubicBezTo>
                <a:cubicBezTo>
                  <a:pt x="1084" y="26"/>
                  <a:pt x="1084" y="26"/>
                  <a:pt x="1084" y="26"/>
                </a:cubicBezTo>
                <a:cubicBezTo>
                  <a:pt x="1083" y="26"/>
                  <a:pt x="1083" y="26"/>
                  <a:pt x="1083" y="26"/>
                </a:cubicBezTo>
                <a:cubicBezTo>
                  <a:pt x="1082" y="27"/>
                  <a:pt x="1082" y="27"/>
                  <a:pt x="1082" y="27"/>
                </a:cubicBezTo>
                <a:cubicBezTo>
                  <a:pt x="1082" y="28"/>
                  <a:pt x="1082" y="28"/>
                  <a:pt x="1082" y="28"/>
                </a:cubicBezTo>
                <a:cubicBezTo>
                  <a:pt x="1084" y="28"/>
                  <a:pt x="1084" y="28"/>
                  <a:pt x="1084" y="28"/>
                </a:cubicBezTo>
                <a:cubicBezTo>
                  <a:pt x="1085" y="29"/>
                  <a:pt x="1085" y="29"/>
                  <a:pt x="1085" y="29"/>
                </a:cubicBezTo>
                <a:cubicBezTo>
                  <a:pt x="1088" y="29"/>
                  <a:pt x="1088" y="29"/>
                  <a:pt x="1088" y="29"/>
                </a:cubicBezTo>
                <a:lnTo>
                  <a:pt x="1090" y="30"/>
                </a:lnTo>
                <a:close/>
                <a:moveTo>
                  <a:pt x="1085" y="72"/>
                </a:moveTo>
                <a:cubicBezTo>
                  <a:pt x="1084" y="74"/>
                  <a:pt x="1084" y="74"/>
                  <a:pt x="1084" y="74"/>
                </a:cubicBezTo>
                <a:cubicBezTo>
                  <a:pt x="1083" y="74"/>
                  <a:pt x="1083" y="74"/>
                  <a:pt x="1083" y="74"/>
                </a:cubicBezTo>
                <a:cubicBezTo>
                  <a:pt x="1084" y="75"/>
                  <a:pt x="1084" y="75"/>
                  <a:pt x="1084" y="75"/>
                </a:cubicBezTo>
                <a:cubicBezTo>
                  <a:pt x="1084" y="76"/>
                  <a:pt x="1084" y="76"/>
                  <a:pt x="1084" y="76"/>
                </a:cubicBezTo>
                <a:cubicBezTo>
                  <a:pt x="1084" y="76"/>
                  <a:pt x="1084" y="76"/>
                  <a:pt x="1084" y="76"/>
                </a:cubicBezTo>
                <a:cubicBezTo>
                  <a:pt x="1085" y="76"/>
                  <a:pt x="1085" y="76"/>
                  <a:pt x="1085" y="76"/>
                </a:cubicBezTo>
                <a:cubicBezTo>
                  <a:pt x="1088" y="73"/>
                  <a:pt x="1088" y="73"/>
                  <a:pt x="1088" y="73"/>
                </a:cubicBezTo>
                <a:cubicBezTo>
                  <a:pt x="1090" y="72"/>
                  <a:pt x="1090" y="72"/>
                  <a:pt x="1090" y="72"/>
                </a:cubicBezTo>
                <a:cubicBezTo>
                  <a:pt x="1090" y="71"/>
                  <a:pt x="1090" y="71"/>
                  <a:pt x="1090" y="71"/>
                </a:cubicBezTo>
                <a:cubicBezTo>
                  <a:pt x="1088" y="71"/>
                  <a:pt x="1088" y="71"/>
                  <a:pt x="1088" y="71"/>
                </a:cubicBezTo>
                <a:cubicBezTo>
                  <a:pt x="1086" y="72"/>
                  <a:pt x="1086" y="72"/>
                  <a:pt x="1086" y="72"/>
                </a:cubicBezTo>
                <a:lnTo>
                  <a:pt x="1085" y="72"/>
                </a:lnTo>
                <a:close/>
                <a:moveTo>
                  <a:pt x="1102" y="123"/>
                </a:moveTo>
                <a:cubicBezTo>
                  <a:pt x="1103" y="124"/>
                  <a:pt x="1103" y="124"/>
                  <a:pt x="1103" y="124"/>
                </a:cubicBezTo>
                <a:cubicBezTo>
                  <a:pt x="1103" y="123"/>
                  <a:pt x="1103" y="123"/>
                  <a:pt x="1103" y="123"/>
                </a:cubicBezTo>
                <a:cubicBezTo>
                  <a:pt x="1102" y="122"/>
                  <a:pt x="1102" y="122"/>
                  <a:pt x="1102" y="122"/>
                </a:cubicBezTo>
                <a:cubicBezTo>
                  <a:pt x="1102" y="121"/>
                  <a:pt x="1102" y="121"/>
                  <a:pt x="1102" y="121"/>
                </a:cubicBezTo>
                <a:lnTo>
                  <a:pt x="1102" y="123"/>
                </a:lnTo>
                <a:close/>
                <a:moveTo>
                  <a:pt x="1100" y="117"/>
                </a:moveTo>
                <a:cubicBezTo>
                  <a:pt x="1100" y="118"/>
                  <a:pt x="1100" y="118"/>
                  <a:pt x="1100" y="118"/>
                </a:cubicBezTo>
                <a:cubicBezTo>
                  <a:pt x="1102" y="119"/>
                  <a:pt x="1102" y="119"/>
                  <a:pt x="1102" y="119"/>
                </a:cubicBezTo>
                <a:cubicBezTo>
                  <a:pt x="1103" y="119"/>
                  <a:pt x="1103" y="119"/>
                  <a:pt x="1103" y="119"/>
                </a:cubicBezTo>
                <a:cubicBezTo>
                  <a:pt x="1102" y="117"/>
                  <a:pt x="1102" y="117"/>
                  <a:pt x="1102" y="117"/>
                </a:cubicBezTo>
                <a:cubicBezTo>
                  <a:pt x="1102" y="117"/>
                  <a:pt x="1100" y="117"/>
                  <a:pt x="1100" y="117"/>
                </a:cubicBezTo>
                <a:close/>
                <a:moveTo>
                  <a:pt x="1087" y="77"/>
                </a:moveTo>
                <a:cubicBezTo>
                  <a:pt x="1088" y="77"/>
                  <a:pt x="1088" y="77"/>
                  <a:pt x="1088" y="77"/>
                </a:cubicBezTo>
                <a:cubicBezTo>
                  <a:pt x="1087" y="76"/>
                  <a:pt x="1087" y="76"/>
                  <a:pt x="1087" y="76"/>
                </a:cubicBezTo>
                <a:cubicBezTo>
                  <a:pt x="1086" y="77"/>
                  <a:pt x="1086" y="77"/>
                  <a:pt x="1086" y="77"/>
                </a:cubicBezTo>
                <a:lnTo>
                  <a:pt x="1087" y="77"/>
                </a:lnTo>
                <a:close/>
                <a:moveTo>
                  <a:pt x="1084" y="65"/>
                </a:moveTo>
                <a:cubicBezTo>
                  <a:pt x="1085" y="66"/>
                  <a:pt x="1085" y="66"/>
                  <a:pt x="1085" y="66"/>
                </a:cubicBezTo>
                <a:cubicBezTo>
                  <a:pt x="1086" y="66"/>
                  <a:pt x="1086" y="66"/>
                  <a:pt x="1086" y="66"/>
                </a:cubicBezTo>
                <a:cubicBezTo>
                  <a:pt x="1087" y="65"/>
                  <a:pt x="1087" y="65"/>
                  <a:pt x="1087" y="65"/>
                </a:cubicBezTo>
                <a:cubicBezTo>
                  <a:pt x="1086" y="65"/>
                  <a:pt x="1086" y="65"/>
                  <a:pt x="1086" y="65"/>
                </a:cubicBezTo>
                <a:lnTo>
                  <a:pt x="1084" y="65"/>
                </a:lnTo>
                <a:close/>
                <a:moveTo>
                  <a:pt x="1089" y="75"/>
                </a:moveTo>
                <a:cubicBezTo>
                  <a:pt x="1089" y="74"/>
                  <a:pt x="1089" y="74"/>
                  <a:pt x="1089" y="74"/>
                </a:cubicBezTo>
                <a:cubicBezTo>
                  <a:pt x="1088" y="75"/>
                  <a:pt x="1088" y="75"/>
                  <a:pt x="1088" y="75"/>
                </a:cubicBezTo>
                <a:cubicBezTo>
                  <a:pt x="1088" y="75"/>
                  <a:pt x="1088" y="75"/>
                  <a:pt x="1088" y="75"/>
                </a:cubicBezTo>
                <a:lnTo>
                  <a:pt x="1089" y="75"/>
                </a:lnTo>
                <a:close/>
                <a:moveTo>
                  <a:pt x="1086" y="61"/>
                </a:moveTo>
                <a:cubicBezTo>
                  <a:pt x="1085" y="61"/>
                  <a:pt x="1085" y="61"/>
                  <a:pt x="1085" y="61"/>
                </a:cubicBezTo>
                <a:cubicBezTo>
                  <a:pt x="1085" y="62"/>
                  <a:pt x="1085" y="62"/>
                  <a:pt x="1085" y="62"/>
                </a:cubicBezTo>
                <a:cubicBezTo>
                  <a:pt x="1086" y="62"/>
                  <a:pt x="1086" y="62"/>
                  <a:pt x="1086" y="62"/>
                </a:cubicBezTo>
                <a:lnTo>
                  <a:pt x="1086" y="61"/>
                </a:lnTo>
                <a:close/>
                <a:moveTo>
                  <a:pt x="1083" y="77"/>
                </a:moveTo>
                <a:cubicBezTo>
                  <a:pt x="1083" y="78"/>
                  <a:pt x="1083" y="78"/>
                  <a:pt x="1083" y="78"/>
                </a:cubicBezTo>
                <a:cubicBezTo>
                  <a:pt x="1084" y="78"/>
                  <a:pt x="1084" y="78"/>
                  <a:pt x="1084" y="78"/>
                </a:cubicBezTo>
                <a:cubicBezTo>
                  <a:pt x="1085" y="77"/>
                  <a:pt x="1085" y="77"/>
                  <a:pt x="1085" y="77"/>
                </a:cubicBezTo>
                <a:cubicBezTo>
                  <a:pt x="1084" y="77"/>
                  <a:pt x="1084" y="77"/>
                  <a:pt x="1084" y="77"/>
                </a:cubicBezTo>
                <a:lnTo>
                  <a:pt x="1083" y="77"/>
                </a:lnTo>
                <a:close/>
                <a:moveTo>
                  <a:pt x="1095" y="111"/>
                </a:moveTo>
                <a:cubicBezTo>
                  <a:pt x="1096" y="111"/>
                  <a:pt x="1096" y="111"/>
                  <a:pt x="1096" y="111"/>
                </a:cubicBezTo>
                <a:cubicBezTo>
                  <a:pt x="1098" y="111"/>
                  <a:pt x="1098" y="111"/>
                  <a:pt x="1098" y="111"/>
                </a:cubicBezTo>
                <a:cubicBezTo>
                  <a:pt x="1099" y="109"/>
                  <a:pt x="1099" y="109"/>
                  <a:pt x="1099" y="109"/>
                </a:cubicBezTo>
                <a:cubicBezTo>
                  <a:pt x="1099" y="107"/>
                  <a:pt x="1099" y="107"/>
                  <a:pt x="1099" y="107"/>
                </a:cubicBezTo>
                <a:cubicBezTo>
                  <a:pt x="1097" y="107"/>
                  <a:pt x="1097" y="107"/>
                  <a:pt x="1097" y="107"/>
                </a:cubicBezTo>
                <a:cubicBezTo>
                  <a:pt x="1096" y="107"/>
                  <a:pt x="1096" y="107"/>
                  <a:pt x="1096" y="107"/>
                </a:cubicBezTo>
                <a:lnTo>
                  <a:pt x="1095" y="111"/>
                </a:lnTo>
                <a:close/>
                <a:moveTo>
                  <a:pt x="1091" y="171"/>
                </a:moveTo>
                <a:cubicBezTo>
                  <a:pt x="1088" y="171"/>
                  <a:pt x="1088" y="171"/>
                  <a:pt x="1088" y="171"/>
                </a:cubicBezTo>
                <a:cubicBezTo>
                  <a:pt x="1087" y="171"/>
                  <a:pt x="1087" y="171"/>
                  <a:pt x="1087" y="171"/>
                </a:cubicBezTo>
                <a:cubicBezTo>
                  <a:pt x="1087" y="172"/>
                  <a:pt x="1087" y="172"/>
                  <a:pt x="1087" y="172"/>
                </a:cubicBezTo>
                <a:cubicBezTo>
                  <a:pt x="1088" y="173"/>
                  <a:pt x="1088" y="173"/>
                  <a:pt x="1088" y="173"/>
                </a:cubicBezTo>
                <a:cubicBezTo>
                  <a:pt x="1091" y="172"/>
                  <a:pt x="1091" y="172"/>
                  <a:pt x="1091" y="172"/>
                </a:cubicBezTo>
                <a:lnTo>
                  <a:pt x="1091" y="171"/>
                </a:lnTo>
                <a:close/>
                <a:moveTo>
                  <a:pt x="1091" y="163"/>
                </a:moveTo>
                <a:cubicBezTo>
                  <a:pt x="1092" y="162"/>
                  <a:pt x="1092" y="162"/>
                  <a:pt x="1092" y="162"/>
                </a:cubicBezTo>
                <a:cubicBezTo>
                  <a:pt x="1090" y="162"/>
                  <a:pt x="1090" y="162"/>
                  <a:pt x="1090" y="162"/>
                </a:cubicBezTo>
                <a:cubicBezTo>
                  <a:pt x="1088" y="162"/>
                  <a:pt x="1088" y="162"/>
                  <a:pt x="1088" y="162"/>
                </a:cubicBezTo>
                <a:cubicBezTo>
                  <a:pt x="1089" y="163"/>
                  <a:pt x="1089" y="163"/>
                  <a:pt x="1089" y="163"/>
                </a:cubicBezTo>
                <a:lnTo>
                  <a:pt x="1091" y="163"/>
                </a:lnTo>
                <a:close/>
                <a:moveTo>
                  <a:pt x="1099" y="100"/>
                </a:moveTo>
                <a:cubicBezTo>
                  <a:pt x="1097" y="100"/>
                  <a:pt x="1097" y="100"/>
                  <a:pt x="1097" y="100"/>
                </a:cubicBezTo>
                <a:cubicBezTo>
                  <a:pt x="1096" y="99"/>
                  <a:pt x="1096" y="99"/>
                  <a:pt x="1096" y="99"/>
                </a:cubicBezTo>
                <a:cubicBezTo>
                  <a:pt x="1095" y="100"/>
                  <a:pt x="1095" y="100"/>
                  <a:pt x="1095" y="100"/>
                </a:cubicBezTo>
                <a:cubicBezTo>
                  <a:pt x="1094" y="102"/>
                  <a:pt x="1094" y="102"/>
                  <a:pt x="1094" y="102"/>
                </a:cubicBezTo>
                <a:cubicBezTo>
                  <a:pt x="1095" y="103"/>
                  <a:pt x="1095" y="103"/>
                  <a:pt x="1095" y="103"/>
                </a:cubicBezTo>
                <a:cubicBezTo>
                  <a:pt x="1096" y="103"/>
                  <a:pt x="1096" y="103"/>
                  <a:pt x="1096" y="103"/>
                </a:cubicBezTo>
                <a:cubicBezTo>
                  <a:pt x="1098" y="102"/>
                  <a:pt x="1098" y="102"/>
                  <a:pt x="1098" y="102"/>
                </a:cubicBezTo>
                <a:cubicBezTo>
                  <a:pt x="1099" y="101"/>
                  <a:pt x="1099" y="101"/>
                  <a:pt x="1099" y="101"/>
                </a:cubicBezTo>
                <a:lnTo>
                  <a:pt x="1099" y="100"/>
                </a:lnTo>
                <a:close/>
                <a:moveTo>
                  <a:pt x="2155" y="84"/>
                </a:moveTo>
                <a:cubicBezTo>
                  <a:pt x="2155" y="82"/>
                  <a:pt x="2155" y="82"/>
                  <a:pt x="2155" y="82"/>
                </a:cubicBezTo>
                <a:cubicBezTo>
                  <a:pt x="2153" y="81"/>
                  <a:pt x="2153" y="81"/>
                  <a:pt x="2153" y="81"/>
                </a:cubicBezTo>
                <a:cubicBezTo>
                  <a:pt x="2153" y="81"/>
                  <a:pt x="2153" y="81"/>
                  <a:pt x="2153" y="81"/>
                </a:cubicBezTo>
                <a:cubicBezTo>
                  <a:pt x="2154" y="83"/>
                  <a:pt x="2154" y="83"/>
                  <a:pt x="2154" y="83"/>
                </a:cubicBezTo>
                <a:lnTo>
                  <a:pt x="2155" y="84"/>
                </a:lnTo>
                <a:close/>
                <a:moveTo>
                  <a:pt x="1074" y="140"/>
                </a:moveTo>
                <a:cubicBezTo>
                  <a:pt x="1073" y="140"/>
                  <a:pt x="1073" y="140"/>
                  <a:pt x="1073" y="140"/>
                </a:cubicBezTo>
                <a:cubicBezTo>
                  <a:pt x="1074" y="142"/>
                  <a:pt x="1074" y="142"/>
                  <a:pt x="1074" y="142"/>
                </a:cubicBezTo>
                <a:cubicBezTo>
                  <a:pt x="1079" y="143"/>
                  <a:pt x="1079" y="143"/>
                  <a:pt x="1079" y="143"/>
                </a:cubicBezTo>
                <a:cubicBezTo>
                  <a:pt x="1080" y="144"/>
                  <a:pt x="1080" y="144"/>
                  <a:pt x="1080" y="144"/>
                </a:cubicBezTo>
                <a:cubicBezTo>
                  <a:pt x="1081" y="145"/>
                  <a:pt x="1081" y="145"/>
                  <a:pt x="1081" y="145"/>
                </a:cubicBezTo>
                <a:cubicBezTo>
                  <a:pt x="1084" y="143"/>
                  <a:pt x="1084" y="143"/>
                  <a:pt x="1084" y="143"/>
                </a:cubicBezTo>
                <a:cubicBezTo>
                  <a:pt x="1082" y="145"/>
                  <a:pt x="1082" y="145"/>
                  <a:pt x="1082" y="145"/>
                </a:cubicBezTo>
                <a:cubicBezTo>
                  <a:pt x="1080" y="146"/>
                  <a:pt x="1080" y="146"/>
                  <a:pt x="1080" y="146"/>
                </a:cubicBezTo>
                <a:cubicBezTo>
                  <a:pt x="1077" y="144"/>
                  <a:pt x="1077" y="144"/>
                  <a:pt x="1077" y="144"/>
                </a:cubicBezTo>
                <a:cubicBezTo>
                  <a:pt x="1076" y="145"/>
                  <a:pt x="1076" y="145"/>
                  <a:pt x="1076" y="145"/>
                </a:cubicBezTo>
                <a:cubicBezTo>
                  <a:pt x="1076" y="147"/>
                  <a:pt x="1076" y="147"/>
                  <a:pt x="1076" y="147"/>
                </a:cubicBezTo>
                <a:cubicBezTo>
                  <a:pt x="1077" y="147"/>
                  <a:pt x="1077" y="147"/>
                  <a:pt x="1077" y="147"/>
                </a:cubicBezTo>
                <a:cubicBezTo>
                  <a:pt x="1080" y="148"/>
                  <a:pt x="1080" y="148"/>
                  <a:pt x="1080" y="148"/>
                </a:cubicBezTo>
                <a:cubicBezTo>
                  <a:pt x="1081" y="149"/>
                  <a:pt x="1081" y="149"/>
                  <a:pt x="1081" y="149"/>
                </a:cubicBezTo>
                <a:cubicBezTo>
                  <a:pt x="1083" y="150"/>
                  <a:pt x="1083" y="150"/>
                  <a:pt x="1083" y="150"/>
                </a:cubicBezTo>
                <a:cubicBezTo>
                  <a:pt x="1084" y="149"/>
                  <a:pt x="1084" y="149"/>
                  <a:pt x="1084" y="149"/>
                </a:cubicBezTo>
                <a:cubicBezTo>
                  <a:pt x="1089" y="148"/>
                  <a:pt x="1089" y="148"/>
                  <a:pt x="1089" y="148"/>
                </a:cubicBezTo>
                <a:cubicBezTo>
                  <a:pt x="1092" y="148"/>
                  <a:pt x="1092" y="148"/>
                  <a:pt x="1092" y="148"/>
                </a:cubicBezTo>
                <a:cubicBezTo>
                  <a:pt x="1096" y="145"/>
                  <a:pt x="1096" y="145"/>
                  <a:pt x="1096" y="145"/>
                </a:cubicBezTo>
                <a:cubicBezTo>
                  <a:pt x="1095" y="142"/>
                  <a:pt x="1095" y="142"/>
                  <a:pt x="1095" y="142"/>
                </a:cubicBezTo>
                <a:cubicBezTo>
                  <a:pt x="1094" y="139"/>
                  <a:pt x="1094" y="139"/>
                  <a:pt x="1094" y="139"/>
                </a:cubicBezTo>
                <a:cubicBezTo>
                  <a:pt x="1092" y="139"/>
                  <a:pt x="1092" y="139"/>
                  <a:pt x="1092" y="139"/>
                </a:cubicBezTo>
                <a:cubicBezTo>
                  <a:pt x="1090" y="138"/>
                  <a:pt x="1090" y="138"/>
                  <a:pt x="1090" y="138"/>
                </a:cubicBezTo>
                <a:cubicBezTo>
                  <a:pt x="1089" y="133"/>
                  <a:pt x="1089" y="133"/>
                  <a:pt x="1089" y="133"/>
                </a:cubicBezTo>
                <a:cubicBezTo>
                  <a:pt x="1087" y="130"/>
                  <a:pt x="1087" y="130"/>
                  <a:pt x="1087" y="130"/>
                </a:cubicBezTo>
                <a:cubicBezTo>
                  <a:pt x="1084" y="129"/>
                  <a:pt x="1084" y="129"/>
                  <a:pt x="1084" y="129"/>
                </a:cubicBezTo>
                <a:cubicBezTo>
                  <a:pt x="1082" y="127"/>
                  <a:pt x="1082" y="127"/>
                  <a:pt x="1082" y="127"/>
                </a:cubicBezTo>
                <a:cubicBezTo>
                  <a:pt x="1079" y="127"/>
                  <a:pt x="1079" y="127"/>
                  <a:pt x="1079" y="127"/>
                </a:cubicBezTo>
                <a:cubicBezTo>
                  <a:pt x="1077" y="126"/>
                  <a:pt x="1077" y="126"/>
                  <a:pt x="1077" y="126"/>
                </a:cubicBezTo>
                <a:cubicBezTo>
                  <a:pt x="1077" y="127"/>
                  <a:pt x="1077" y="127"/>
                  <a:pt x="1077" y="127"/>
                </a:cubicBezTo>
                <a:cubicBezTo>
                  <a:pt x="1074" y="129"/>
                  <a:pt x="1074" y="129"/>
                  <a:pt x="1074" y="129"/>
                </a:cubicBezTo>
                <a:cubicBezTo>
                  <a:pt x="1074" y="132"/>
                  <a:pt x="1074" y="132"/>
                  <a:pt x="1074" y="132"/>
                </a:cubicBezTo>
                <a:cubicBezTo>
                  <a:pt x="1076" y="133"/>
                  <a:pt x="1076" y="133"/>
                  <a:pt x="1076" y="133"/>
                </a:cubicBezTo>
                <a:cubicBezTo>
                  <a:pt x="1077" y="135"/>
                  <a:pt x="1077" y="135"/>
                  <a:pt x="1077" y="135"/>
                </a:cubicBezTo>
                <a:cubicBezTo>
                  <a:pt x="1075" y="134"/>
                  <a:pt x="1075" y="134"/>
                  <a:pt x="1075" y="134"/>
                </a:cubicBezTo>
                <a:cubicBezTo>
                  <a:pt x="1074" y="134"/>
                  <a:pt x="1074" y="134"/>
                  <a:pt x="1074" y="134"/>
                </a:cubicBezTo>
                <a:cubicBezTo>
                  <a:pt x="1074" y="136"/>
                  <a:pt x="1074" y="136"/>
                  <a:pt x="1074" y="136"/>
                </a:cubicBezTo>
                <a:cubicBezTo>
                  <a:pt x="1073" y="138"/>
                  <a:pt x="1073" y="138"/>
                  <a:pt x="1073" y="138"/>
                </a:cubicBezTo>
                <a:cubicBezTo>
                  <a:pt x="1076" y="139"/>
                  <a:pt x="1076" y="139"/>
                  <a:pt x="1076" y="139"/>
                </a:cubicBezTo>
                <a:lnTo>
                  <a:pt x="1074" y="140"/>
                </a:lnTo>
                <a:close/>
                <a:moveTo>
                  <a:pt x="1071" y="198"/>
                </a:moveTo>
                <a:cubicBezTo>
                  <a:pt x="1072" y="197"/>
                  <a:pt x="1072" y="197"/>
                  <a:pt x="1072" y="197"/>
                </a:cubicBezTo>
                <a:cubicBezTo>
                  <a:pt x="1071" y="196"/>
                  <a:pt x="1071" y="196"/>
                  <a:pt x="1071" y="196"/>
                </a:cubicBezTo>
                <a:cubicBezTo>
                  <a:pt x="1069" y="197"/>
                  <a:pt x="1069" y="197"/>
                  <a:pt x="1069" y="197"/>
                </a:cubicBezTo>
                <a:cubicBezTo>
                  <a:pt x="1069" y="197"/>
                  <a:pt x="1069" y="197"/>
                  <a:pt x="1069" y="197"/>
                </a:cubicBezTo>
                <a:cubicBezTo>
                  <a:pt x="1070" y="198"/>
                  <a:pt x="1070" y="198"/>
                  <a:pt x="1070" y="198"/>
                </a:cubicBezTo>
                <a:lnTo>
                  <a:pt x="1071" y="198"/>
                </a:lnTo>
                <a:close/>
                <a:moveTo>
                  <a:pt x="1070" y="200"/>
                </a:moveTo>
                <a:cubicBezTo>
                  <a:pt x="1071" y="199"/>
                  <a:pt x="1071" y="199"/>
                  <a:pt x="1071" y="199"/>
                </a:cubicBezTo>
                <a:cubicBezTo>
                  <a:pt x="1070" y="198"/>
                  <a:pt x="1070" y="198"/>
                  <a:pt x="1070" y="198"/>
                </a:cubicBezTo>
                <a:cubicBezTo>
                  <a:pt x="1068" y="199"/>
                  <a:pt x="1068" y="199"/>
                  <a:pt x="1068" y="199"/>
                </a:cubicBezTo>
                <a:lnTo>
                  <a:pt x="1070" y="200"/>
                </a:lnTo>
                <a:close/>
                <a:moveTo>
                  <a:pt x="1071" y="180"/>
                </a:moveTo>
                <a:cubicBezTo>
                  <a:pt x="1073" y="179"/>
                  <a:pt x="1073" y="179"/>
                  <a:pt x="1073" y="179"/>
                </a:cubicBezTo>
                <a:cubicBezTo>
                  <a:pt x="1073" y="178"/>
                  <a:pt x="1073" y="178"/>
                  <a:pt x="1073" y="178"/>
                </a:cubicBezTo>
                <a:cubicBezTo>
                  <a:pt x="1072" y="178"/>
                  <a:pt x="1072" y="178"/>
                  <a:pt x="1072" y="178"/>
                </a:cubicBezTo>
                <a:cubicBezTo>
                  <a:pt x="1071" y="179"/>
                  <a:pt x="1071" y="179"/>
                  <a:pt x="1071" y="179"/>
                </a:cubicBezTo>
                <a:cubicBezTo>
                  <a:pt x="1070" y="179"/>
                  <a:pt x="1070" y="179"/>
                  <a:pt x="1070" y="179"/>
                </a:cubicBezTo>
                <a:cubicBezTo>
                  <a:pt x="1071" y="180"/>
                  <a:pt x="1071" y="180"/>
                  <a:pt x="1071" y="180"/>
                </a:cubicBezTo>
                <a:close/>
                <a:moveTo>
                  <a:pt x="1101" y="144"/>
                </a:moveTo>
                <a:cubicBezTo>
                  <a:pt x="1103" y="143"/>
                  <a:pt x="1103" y="143"/>
                  <a:pt x="1103" y="143"/>
                </a:cubicBezTo>
                <a:cubicBezTo>
                  <a:pt x="1103" y="141"/>
                  <a:pt x="1103" y="141"/>
                  <a:pt x="1103" y="141"/>
                </a:cubicBezTo>
                <a:cubicBezTo>
                  <a:pt x="1105" y="139"/>
                  <a:pt x="1105" y="139"/>
                  <a:pt x="1105" y="139"/>
                </a:cubicBezTo>
                <a:cubicBezTo>
                  <a:pt x="1104" y="138"/>
                  <a:pt x="1104" y="138"/>
                  <a:pt x="1104" y="138"/>
                </a:cubicBezTo>
                <a:cubicBezTo>
                  <a:pt x="1103" y="139"/>
                  <a:pt x="1103" y="139"/>
                  <a:pt x="1103" y="139"/>
                </a:cubicBezTo>
                <a:cubicBezTo>
                  <a:pt x="1102" y="139"/>
                  <a:pt x="1102" y="139"/>
                  <a:pt x="1102" y="139"/>
                </a:cubicBezTo>
                <a:cubicBezTo>
                  <a:pt x="1100" y="140"/>
                  <a:pt x="1100" y="140"/>
                  <a:pt x="1100" y="140"/>
                </a:cubicBezTo>
                <a:cubicBezTo>
                  <a:pt x="1100" y="141"/>
                  <a:pt x="1100" y="141"/>
                  <a:pt x="1100" y="141"/>
                </a:cubicBezTo>
                <a:cubicBezTo>
                  <a:pt x="1101" y="140"/>
                  <a:pt x="1101" y="140"/>
                  <a:pt x="1101" y="140"/>
                </a:cubicBezTo>
                <a:cubicBezTo>
                  <a:pt x="1101" y="142"/>
                  <a:pt x="1101" y="142"/>
                  <a:pt x="1101" y="142"/>
                </a:cubicBezTo>
                <a:cubicBezTo>
                  <a:pt x="1101" y="144"/>
                  <a:pt x="1101" y="144"/>
                  <a:pt x="1101" y="144"/>
                </a:cubicBezTo>
                <a:close/>
                <a:moveTo>
                  <a:pt x="1089" y="108"/>
                </a:moveTo>
                <a:cubicBezTo>
                  <a:pt x="1088" y="109"/>
                  <a:pt x="1088" y="109"/>
                  <a:pt x="1088" y="109"/>
                </a:cubicBezTo>
                <a:cubicBezTo>
                  <a:pt x="1089" y="111"/>
                  <a:pt x="1089" y="111"/>
                  <a:pt x="1089" y="111"/>
                </a:cubicBezTo>
                <a:cubicBezTo>
                  <a:pt x="1090" y="112"/>
                  <a:pt x="1090" y="112"/>
                  <a:pt x="1090" y="112"/>
                </a:cubicBezTo>
                <a:cubicBezTo>
                  <a:pt x="1092" y="110"/>
                  <a:pt x="1092" y="110"/>
                  <a:pt x="1092" y="110"/>
                </a:cubicBezTo>
                <a:cubicBezTo>
                  <a:pt x="1091" y="109"/>
                  <a:pt x="1091" y="109"/>
                  <a:pt x="1091" y="109"/>
                </a:cubicBezTo>
                <a:cubicBezTo>
                  <a:pt x="1092" y="106"/>
                  <a:pt x="1092" y="106"/>
                  <a:pt x="1092" y="106"/>
                </a:cubicBezTo>
                <a:lnTo>
                  <a:pt x="1089" y="108"/>
                </a:lnTo>
                <a:close/>
                <a:moveTo>
                  <a:pt x="1067" y="197"/>
                </a:moveTo>
                <a:cubicBezTo>
                  <a:pt x="1066" y="196"/>
                  <a:pt x="1066" y="196"/>
                  <a:pt x="1066" y="196"/>
                </a:cubicBezTo>
                <a:cubicBezTo>
                  <a:pt x="1066" y="196"/>
                  <a:pt x="1066" y="196"/>
                  <a:pt x="1066" y="196"/>
                </a:cubicBezTo>
                <a:cubicBezTo>
                  <a:pt x="1065" y="196"/>
                  <a:pt x="1065" y="196"/>
                  <a:pt x="1065" y="196"/>
                </a:cubicBezTo>
                <a:cubicBezTo>
                  <a:pt x="1066" y="197"/>
                  <a:pt x="1066" y="197"/>
                  <a:pt x="1066" y="197"/>
                </a:cubicBezTo>
                <a:lnTo>
                  <a:pt x="1067" y="197"/>
                </a:lnTo>
                <a:close/>
                <a:moveTo>
                  <a:pt x="1086" y="159"/>
                </a:moveTo>
                <a:cubicBezTo>
                  <a:pt x="1084" y="160"/>
                  <a:pt x="1084" y="160"/>
                  <a:pt x="1084" y="160"/>
                </a:cubicBezTo>
                <a:cubicBezTo>
                  <a:pt x="1084" y="161"/>
                  <a:pt x="1084" y="161"/>
                  <a:pt x="1084" y="161"/>
                </a:cubicBezTo>
                <a:cubicBezTo>
                  <a:pt x="1086" y="162"/>
                  <a:pt x="1086" y="162"/>
                  <a:pt x="1086" y="162"/>
                </a:cubicBezTo>
                <a:cubicBezTo>
                  <a:pt x="1087" y="162"/>
                  <a:pt x="1087" y="162"/>
                  <a:pt x="1087" y="162"/>
                </a:cubicBezTo>
                <a:cubicBezTo>
                  <a:pt x="1089" y="161"/>
                  <a:pt x="1089" y="161"/>
                  <a:pt x="1089" y="161"/>
                </a:cubicBezTo>
                <a:cubicBezTo>
                  <a:pt x="1088" y="160"/>
                  <a:pt x="1088" y="160"/>
                  <a:pt x="1088" y="160"/>
                </a:cubicBezTo>
                <a:lnTo>
                  <a:pt x="1086" y="159"/>
                </a:lnTo>
                <a:close/>
                <a:moveTo>
                  <a:pt x="1080" y="163"/>
                </a:moveTo>
                <a:cubicBezTo>
                  <a:pt x="1080" y="164"/>
                  <a:pt x="1080" y="164"/>
                  <a:pt x="1080" y="164"/>
                </a:cubicBezTo>
                <a:cubicBezTo>
                  <a:pt x="1081" y="164"/>
                  <a:pt x="1081" y="164"/>
                  <a:pt x="1081" y="164"/>
                </a:cubicBezTo>
                <a:cubicBezTo>
                  <a:pt x="1084" y="164"/>
                  <a:pt x="1084" y="164"/>
                  <a:pt x="1084" y="164"/>
                </a:cubicBezTo>
                <a:cubicBezTo>
                  <a:pt x="1083" y="163"/>
                  <a:pt x="1083" y="163"/>
                  <a:pt x="1083" y="163"/>
                </a:cubicBezTo>
                <a:cubicBezTo>
                  <a:pt x="1082" y="162"/>
                  <a:pt x="1082" y="162"/>
                  <a:pt x="1082" y="162"/>
                </a:cubicBezTo>
                <a:lnTo>
                  <a:pt x="1080" y="163"/>
                </a:lnTo>
                <a:close/>
                <a:moveTo>
                  <a:pt x="1638" y="181"/>
                </a:moveTo>
                <a:cubicBezTo>
                  <a:pt x="1639" y="180"/>
                  <a:pt x="1639" y="180"/>
                  <a:pt x="1639" y="180"/>
                </a:cubicBezTo>
                <a:cubicBezTo>
                  <a:pt x="1638" y="178"/>
                  <a:pt x="1638" y="178"/>
                  <a:pt x="1638" y="178"/>
                </a:cubicBezTo>
                <a:lnTo>
                  <a:pt x="1638" y="181"/>
                </a:lnTo>
                <a:close/>
                <a:moveTo>
                  <a:pt x="1654" y="151"/>
                </a:moveTo>
                <a:cubicBezTo>
                  <a:pt x="1652" y="151"/>
                  <a:pt x="1652" y="151"/>
                  <a:pt x="1652" y="151"/>
                </a:cubicBezTo>
                <a:cubicBezTo>
                  <a:pt x="1653" y="153"/>
                  <a:pt x="1653" y="153"/>
                  <a:pt x="1653" y="153"/>
                </a:cubicBezTo>
                <a:lnTo>
                  <a:pt x="1654" y="151"/>
                </a:lnTo>
                <a:close/>
                <a:moveTo>
                  <a:pt x="1657" y="155"/>
                </a:moveTo>
                <a:cubicBezTo>
                  <a:pt x="1659" y="156"/>
                  <a:pt x="1659" y="156"/>
                  <a:pt x="1659" y="156"/>
                </a:cubicBezTo>
                <a:cubicBezTo>
                  <a:pt x="1660" y="155"/>
                  <a:pt x="1660" y="155"/>
                  <a:pt x="1660" y="155"/>
                </a:cubicBezTo>
                <a:cubicBezTo>
                  <a:pt x="1659" y="154"/>
                  <a:pt x="1659" y="154"/>
                  <a:pt x="1659" y="154"/>
                </a:cubicBezTo>
                <a:cubicBezTo>
                  <a:pt x="1658" y="152"/>
                  <a:pt x="1658" y="152"/>
                  <a:pt x="1658" y="152"/>
                </a:cubicBezTo>
                <a:cubicBezTo>
                  <a:pt x="1657" y="149"/>
                  <a:pt x="1657" y="149"/>
                  <a:pt x="1657" y="149"/>
                </a:cubicBezTo>
                <a:cubicBezTo>
                  <a:pt x="1656" y="150"/>
                  <a:pt x="1656" y="150"/>
                  <a:pt x="1656" y="150"/>
                </a:cubicBezTo>
                <a:cubicBezTo>
                  <a:pt x="1657" y="153"/>
                  <a:pt x="1657" y="153"/>
                  <a:pt x="1657" y="153"/>
                </a:cubicBezTo>
                <a:lnTo>
                  <a:pt x="1657" y="155"/>
                </a:lnTo>
                <a:close/>
                <a:moveTo>
                  <a:pt x="1650" y="158"/>
                </a:moveTo>
                <a:cubicBezTo>
                  <a:pt x="1653" y="161"/>
                  <a:pt x="1653" y="161"/>
                  <a:pt x="1653" y="161"/>
                </a:cubicBezTo>
                <a:cubicBezTo>
                  <a:pt x="1654" y="161"/>
                  <a:pt x="1654" y="161"/>
                  <a:pt x="1654" y="161"/>
                </a:cubicBezTo>
                <a:cubicBezTo>
                  <a:pt x="1655" y="160"/>
                  <a:pt x="1655" y="160"/>
                  <a:pt x="1655" y="160"/>
                </a:cubicBezTo>
                <a:cubicBezTo>
                  <a:pt x="1654" y="158"/>
                  <a:pt x="1654" y="158"/>
                  <a:pt x="1654" y="158"/>
                </a:cubicBezTo>
                <a:cubicBezTo>
                  <a:pt x="1656" y="157"/>
                  <a:pt x="1656" y="157"/>
                  <a:pt x="1656" y="157"/>
                </a:cubicBezTo>
                <a:cubicBezTo>
                  <a:pt x="1656" y="156"/>
                  <a:pt x="1656" y="156"/>
                  <a:pt x="1656" y="156"/>
                </a:cubicBezTo>
                <a:cubicBezTo>
                  <a:pt x="1654" y="157"/>
                  <a:pt x="1654" y="157"/>
                  <a:pt x="1654" y="157"/>
                </a:cubicBezTo>
                <a:cubicBezTo>
                  <a:pt x="1653" y="155"/>
                  <a:pt x="1653" y="155"/>
                  <a:pt x="1653" y="155"/>
                </a:cubicBezTo>
                <a:lnTo>
                  <a:pt x="1650" y="158"/>
                </a:lnTo>
                <a:close/>
                <a:moveTo>
                  <a:pt x="1656" y="160"/>
                </a:moveTo>
                <a:cubicBezTo>
                  <a:pt x="1657" y="160"/>
                  <a:pt x="1657" y="160"/>
                  <a:pt x="1657" y="160"/>
                </a:cubicBezTo>
                <a:cubicBezTo>
                  <a:pt x="1656" y="158"/>
                  <a:pt x="1656" y="158"/>
                  <a:pt x="1656" y="158"/>
                </a:cubicBezTo>
                <a:lnTo>
                  <a:pt x="1656" y="160"/>
                </a:lnTo>
                <a:close/>
                <a:moveTo>
                  <a:pt x="1636" y="175"/>
                </a:moveTo>
                <a:cubicBezTo>
                  <a:pt x="1638" y="175"/>
                  <a:pt x="1638" y="175"/>
                  <a:pt x="1638" y="175"/>
                </a:cubicBezTo>
                <a:cubicBezTo>
                  <a:pt x="1638" y="177"/>
                  <a:pt x="1638" y="177"/>
                  <a:pt x="1638" y="177"/>
                </a:cubicBezTo>
                <a:cubicBezTo>
                  <a:pt x="1639" y="177"/>
                  <a:pt x="1639" y="177"/>
                  <a:pt x="1639" y="177"/>
                </a:cubicBezTo>
                <a:cubicBezTo>
                  <a:pt x="1639" y="174"/>
                  <a:pt x="1639" y="174"/>
                  <a:pt x="1639" y="174"/>
                </a:cubicBezTo>
                <a:cubicBezTo>
                  <a:pt x="1642" y="174"/>
                  <a:pt x="1642" y="174"/>
                  <a:pt x="1642" y="174"/>
                </a:cubicBezTo>
                <a:cubicBezTo>
                  <a:pt x="1642" y="173"/>
                  <a:pt x="1642" y="173"/>
                  <a:pt x="1642" y="173"/>
                </a:cubicBezTo>
                <a:cubicBezTo>
                  <a:pt x="1644" y="173"/>
                  <a:pt x="1644" y="173"/>
                  <a:pt x="1644" y="173"/>
                </a:cubicBezTo>
                <a:cubicBezTo>
                  <a:pt x="1644" y="171"/>
                  <a:pt x="1644" y="171"/>
                  <a:pt x="1644" y="171"/>
                </a:cubicBezTo>
                <a:cubicBezTo>
                  <a:pt x="1644" y="170"/>
                  <a:pt x="1644" y="170"/>
                  <a:pt x="1644" y="170"/>
                </a:cubicBezTo>
                <a:cubicBezTo>
                  <a:pt x="1644" y="168"/>
                  <a:pt x="1644" y="168"/>
                  <a:pt x="1644" y="168"/>
                </a:cubicBezTo>
                <a:cubicBezTo>
                  <a:pt x="1642" y="167"/>
                  <a:pt x="1642" y="167"/>
                  <a:pt x="1642" y="167"/>
                </a:cubicBezTo>
                <a:cubicBezTo>
                  <a:pt x="1642" y="166"/>
                  <a:pt x="1642" y="166"/>
                  <a:pt x="1642" y="166"/>
                </a:cubicBezTo>
                <a:cubicBezTo>
                  <a:pt x="1639" y="165"/>
                  <a:pt x="1639" y="165"/>
                  <a:pt x="1639" y="165"/>
                </a:cubicBezTo>
                <a:cubicBezTo>
                  <a:pt x="1640" y="167"/>
                  <a:pt x="1640" y="167"/>
                  <a:pt x="1640" y="167"/>
                </a:cubicBezTo>
                <a:cubicBezTo>
                  <a:pt x="1638" y="166"/>
                  <a:pt x="1638" y="166"/>
                  <a:pt x="1638" y="166"/>
                </a:cubicBezTo>
                <a:cubicBezTo>
                  <a:pt x="1637" y="168"/>
                  <a:pt x="1637" y="168"/>
                  <a:pt x="1637" y="168"/>
                </a:cubicBezTo>
                <a:cubicBezTo>
                  <a:pt x="1639" y="170"/>
                  <a:pt x="1639" y="170"/>
                  <a:pt x="1639" y="170"/>
                </a:cubicBezTo>
                <a:cubicBezTo>
                  <a:pt x="1637" y="170"/>
                  <a:pt x="1637" y="170"/>
                  <a:pt x="1637" y="170"/>
                </a:cubicBezTo>
                <a:cubicBezTo>
                  <a:pt x="1636" y="172"/>
                  <a:pt x="1636" y="172"/>
                  <a:pt x="1636" y="172"/>
                </a:cubicBezTo>
                <a:cubicBezTo>
                  <a:pt x="1638" y="172"/>
                  <a:pt x="1638" y="172"/>
                  <a:pt x="1638" y="172"/>
                </a:cubicBezTo>
                <a:lnTo>
                  <a:pt x="1636" y="175"/>
                </a:lnTo>
                <a:close/>
                <a:moveTo>
                  <a:pt x="1619" y="214"/>
                </a:moveTo>
                <a:cubicBezTo>
                  <a:pt x="1619" y="212"/>
                  <a:pt x="1619" y="212"/>
                  <a:pt x="1619" y="212"/>
                </a:cubicBezTo>
                <a:cubicBezTo>
                  <a:pt x="1618" y="212"/>
                  <a:pt x="1618" y="212"/>
                  <a:pt x="1618" y="212"/>
                </a:cubicBezTo>
                <a:cubicBezTo>
                  <a:pt x="1618" y="213"/>
                  <a:pt x="1618" y="213"/>
                  <a:pt x="1618" y="213"/>
                </a:cubicBezTo>
                <a:lnTo>
                  <a:pt x="1619" y="214"/>
                </a:lnTo>
                <a:close/>
                <a:moveTo>
                  <a:pt x="1622" y="192"/>
                </a:moveTo>
                <a:cubicBezTo>
                  <a:pt x="1622" y="188"/>
                  <a:pt x="1622" y="188"/>
                  <a:pt x="1622" y="188"/>
                </a:cubicBezTo>
                <a:cubicBezTo>
                  <a:pt x="1618" y="190"/>
                  <a:pt x="1618" y="190"/>
                  <a:pt x="1618" y="190"/>
                </a:cubicBezTo>
                <a:cubicBezTo>
                  <a:pt x="1617" y="192"/>
                  <a:pt x="1617" y="192"/>
                  <a:pt x="1617" y="192"/>
                </a:cubicBezTo>
                <a:cubicBezTo>
                  <a:pt x="1620" y="191"/>
                  <a:pt x="1620" y="191"/>
                  <a:pt x="1620" y="191"/>
                </a:cubicBezTo>
                <a:lnTo>
                  <a:pt x="1622" y="192"/>
                </a:lnTo>
                <a:close/>
                <a:moveTo>
                  <a:pt x="1683" y="149"/>
                </a:moveTo>
                <a:cubicBezTo>
                  <a:pt x="1684" y="147"/>
                  <a:pt x="1684" y="147"/>
                  <a:pt x="1684" y="147"/>
                </a:cubicBezTo>
                <a:cubicBezTo>
                  <a:pt x="1685" y="145"/>
                  <a:pt x="1685" y="145"/>
                  <a:pt x="1685" y="145"/>
                </a:cubicBezTo>
                <a:cubicBezTo>
                  <a:pt x="1685" y="143"/>
                  <a:pt x="1685" y="143"/>
                  <a:pt x="1685" y="143"/>
                </a:cubicBezTo>
                <a:cubicBezTo>
                  <a:pt x="1681" y="146"/>
                  <a:pt x="1681" y="146"/>
                  <a:pt x="1681" y="146"/>
                </a:cubicBezTo>
                <a:lnTo>
                  <a:pt x="1683" y="149"/>
                </a:lnTo>
                <a:close/>
                <a:moveTo>
                  <a:pt x="1664" y="156"/>
                </a:moveTo>
                <a:cubicBezTo>
                  <a:pt x="1666" y="158"/>
                  <a:pt x="1666" y="158"/>
                  <a:pt x="1666" y="158"/>
                </a:cubicBezTo>
                <a:cubicBezTo>
                  <a:pt x="1666" y="156"/>
                  <a:pt x="1666" y="156"/>
                  <a:pt x="1666" y="156"/>
                </a:cubicBezTo>
                <a:cubicBezTo>
                  <a:pt x="1665" y="155"/>
                  <a:pt x="1665" y="155"/>
                  <a:pt x="1665" y="155"/>
                </a:cubicBezTo>
                <a:cubicBezTo>
                  <a:pt x="1666" y="153"/>
                  <a:pt x="1666" y="153"/>
                  <a:pt x="1666" y="153"/>
                </a:cubicBezTo>
                <a:cubicBezTo>
                  <a:pt x="1664" y="151"/>
                  <a:pt x="1664" y="151"/>
                  <a:pt x="1664" y="151"/>
                </a:cubicBezTo>
                <a:cubicBezTo>
                  <a:pt x="1663" y="152"/>
                  <a:pt x="1663" y="152"/>
                  <a:pt x="1663" y="152"/>
                </a:cubicBezTo>
                <a:cubicBezTo>
                  <a:pt x="1663" y="156"/>
                  <a:pt x="1663" y="156"/>
                  <a:pt x="1663" y="156"/>
                </a:cubicBezTo>
                <a:lnTo>
                  <a:pt x="1664" y="156"/>
                </a:lnTo>
                <a:close/>
                <a:moveTo>
                  <a:pt x="1648" y="166"/>
                </a:moveTo>
                <a:cubicBezTo>
                  <a:pt x="1651" y="166"/>
                  <a:pt x="1651" y="166"/>
                  <a:pt x="1651" y="166"/>
                </a:cubicBezTo>
                <a:cubicBezTo>
                  <a:pt x="1651" y="164"/>
                  <a:pt x="1651" y="164"/>
                  <a:pt x="1651" y="164"/>
                </a:cubicBezTo>
                <a:cubicBezTo>
                  <a:pt x="1652" y="163"/>
                  <a:pt x="1652" y="163"/>
                  <a:pt x="1652" y="163"/>
                </a:cubicBezTo>
                <a:cubicBezTo>
                  <a:pt x="1651" y="161"/>
                  <a:pt x="1651" y="161"/>
                  <a:pt x="1651" y="161"/>
                </a:cubicBezTo>
                <a:cubicBezTo>
                  <a:pt x="1650" y="162"/>
                  <a:pt x="1650" y="162"/>
                  <a:pt x="1650" y="162"/>
                </a:cubicBezTo>
                <a:cubicBezTo>
                  <a:pt x="1647" y="162"/>
                  <a:pt x="1647" y="162"/>
                  <a:pt x="1647" y="162"/>
                </a:cubicBezTo>
                <a:cubicBezTo>
                  <a:pt x="1647" y="164"/>
                  <a:pt x="1647" y="164"/>
                  <a:pt x="1647" y="164"/>
                </a:cubicBezTo>
                <a:cubicBezTo>
                  <a:pt x="1644" y="164"/>
                  <a:pt x="1644" y="164"/>
                  <a:pt x="1644" y="164"/>
                </a:cubicBezTo>
                <a:cubicBezTo>
                  <a:pt x="1646" y="167"/>
                  <a:pt x="1646" y="167"/>
                  <a:pt x="1646" y="167"/>
                </a:cubicBezTo>
                <a:lnTo>
                  <a:pt x="1648" y="166"/>
                </a:lnTo>
                <a:close/>
                <a:moveTo>
                  <a:pt x="1652" y="154"/>
                </a:moveTo>
                <a:cubicBezTo>
                  <a:pt x="1649" y="154"/>
                  <a:pt x="1649" y="154"/>
                  <a:pt x="1649" y="154"/>
                </a:cubicBezTo>
                <a:cubicBezTo>
                  <a:pt x="1649" y="157"/>
                  <a:pt x="1649" y="157"/>
                  <a:pt x="1649" y="157"/>
                </a:cubicBezTo>
                <a:cubicBezTo>
                  <a:pt x="1649" y="157"/>
                  <a:pt x="1652" y="155"/>
                  <a:pt x="1652" y="155"/>
                </a:cubicBezTo>
                <a:lnTo>
                  <a:pt x="1652" y="154"/>
                </a:lnTo>
                <a:close/>
                <a:moveTo>
                  <a:pt x="1604" y="240"/>
                </a:moveTo>
                <a:cubicBezTo>
                  <a:pt x="1603" y="239"/>
                  <a:pt x="1603" y="239"/>
                  <a:pt x="1603" y="239"/>
                </a:cubicBezTo>
                <a:cubicBezTo>
                  <a:pt x="1603" y="238"/>
                  <a:pt x="1603" y="238"/>
                  <a:pt x="1603" y="238"/>
                </a:cubicBezTo>
                <a:cubicBezTo>
                  <a:pt x="1602" y="240"/>
                  <a:pt x="1602" y="240"/>
                  <a:pt x="1602" y="240"/>
                </a:cubicBezTo>
                <a:cubicBezTo>
                  <a:pt x="1603" y="241"/>
                  <a:pt x="1603" y="241"/>
                  <a:pt x="1603" y="241"/>
                </a:cubicBezTo>
                <a:lnTo>
                  <a:pt x="1604" y="240"/>
                </a:lnTo>
                <a:close/>
                <a:moveTo>
                  <a:pt x="1628" y="176"/>
                </a:moveTo>
                <a:cubicBezTo>
                  <a:pt x="1629" y="174"/>
                  <a:pt x="1629" y="174"/>
                  <a:pt x="1629" y="174"/>
                </a:cubicBezTo>
                <a:cubicBezTo>
                  <a:pt x="1631" y="172"/>
                  <a:pt x="1631" y="172"/>
                  <a:pt x="1631" y="172"/>
                </a:cubicBezTo>
                <a:cubicBezTo>
                  <a:pt x="1630" y="170"/>
                  <a:pt x="1630" y="170"/>
                  <a:pt x="1630" y="170"/>
                </a:cubicBezTo>
                <a:cubicBezTo>
                  <a:pt x="1628" y="171"/>
                  <a:pt x="1628" y="171"/>
                  <a:pt x="1628" y="171"/>
                </a:cubicBezTo>
                <a:cubicBezTo>
                  <a:pt x="1627" y="173"/>
                  <a:pt x="1627" y="173"/>
                  <a:pt x="1627" y="173"/>
                </a:cubicBezTo>
                <a:cubicBezTo>
                  <a:pt x="1625" y="175"/>
                  <a:pt x="1625" y="175"/>
                  <a:pt x="1625" y="175"/>
                </a:cubicBezTo>
                <a:cubicBezTo>
                  <a:pt x="1625" y="178"/>
                  <a:pt x="1625" y="178"/>
                  <a:pt x="1625" y="178"/>
                </a:cubicBezTo>
                <a:cubicBezTo>
                  <a:pt x="1626" y="179"/>
                  <a:pt x="1626" y="179"/>
                  <a:pt x="1626" y="179"/>
                </a:cubicBezTo>
                <a:lnTo>
                  <a:pt x="1628" y="176"/>
                </a:lnTo>
                <a:close/>
                <a:moveTo>
                  <a:pt x="1610" y="195"/>
                </a:moveTo>
                <a:cubicBezTo>
                  <a:pt x="1610" y="196"/>
                  <a:pt x="1610" y="196"/>
                  <a:pt x="1610" y="196"/>
                </a:cubicBezTo>
                <a:cubicBezTo>
                  <a:pt x="1611" y="194"/>
                  <a:pt x="1611" y="194"/>
                  <a:pt x="1611" y="194"/>
                </a:cubicBezTo>
                <a:cubicBezTo>
                  <a:pt x="1610" y="194"/>
                  <a:pt x="1610" y="194"/>
                  <a:pt x="1610" y="194"/>
                </a:cubicBezTo>
                <a:lnTo>
                  <a:pt x="1610" y="195"/>
                </a:lnTo>
                <a:close/>
                <a:moveTo>
                  <a:pt x="1621" y="185"/>
                </a:moveTo>
                <a:cubicBezTo>
                  <a:pt x="1620" y="187"/>
                  <a:pt x="1620" y="187"/>
                  <a:pt x="1620" y="187"/>
                </a:cubicBezTo>
                <a:cubicBezTo>
                  <a:pt x="1622" y="186"/>
                  <a:pt x="1622" y="186"/>
                  <a:pt x="1622" y="186"/>
                </a:cubicBezTo>
                <a:lnTo>
                  <a:pt x="1621" y="185"/>
                </a:lnTo>
                <a:close/>
                <a:moveTo>
                  <a:pt x="1608" y="194"/>
                </a:moveTo>
                <a:cubicBezTo>
                  <a:pt x="1607" y="198"/>
                  <a:pt x="1607" y="198"/>
                  <a:pt x="1607" y="198"/>
                </a:cubicBezTo>
                <a:cubicBezTo>
                  <a:pt x="1607" y="200"/>
                  <a:pt x="1607" y="200"/>
                  <a:pt x="1607" y="200"/>
                </a:cubicBezTo>
                <a:cubicBezTo>
                  <a:pt x="1609" y="197"/>
                  <a:pt x="1609" y="197"/>
                  <a:pt x="1609" y="197"/>
                </a:cubicBezTo>
                <a:lnTo>
                  <a:pt x="1608" y="194"/>
                </a:lnTo>
                <a:close/>
                <a:moveTo>
                  <a:pt x="1607" y="236"/>
                </a:moveTo>
                <a:cubicBezTo>
                  <a:pt x="1609" y="234"/>
                  <a:pt x="1609" y="234"/>
                  <a:pt x="1609" y="234"/>
                </a:cubicBezTo>
                <a:cubicBezTo>
                  <a:pt x="1607" y="234"/>
                  <a:pt x="1607" y="234"/>
                  <a:pt x="1607" y="234"/>
                </a:cubicBezTo>
                <a:cubicBezTo>
                  <a:pt x="1606" y="235"/>
                  <a:pt x="1606" y="235"/>
                  <a:pt x="1606" y="235"/>
                </a:cubicBezTo>
                <a:lnTo>
                  <a:pt x="1607" y="236"/>
                </a:lnTo>
                <a:close/>
                <a:moveTo>
                  <a:pt x="1598" y="255"/>
                </a:moveTo>
                <a:cubicBezTo>
                  <a:pt x="1599" y="255"/>
                  <a:pt x="1599" y="255"/>
                  <a:pt x="1599" y="255"/>
                </a:cubicBezTo>
                <a:cubicBezTo>
                  <a:pt x="1601" y="252"/>
                  <a:pt x="1601" y="252"/>
                  <a:pt x="1601" y="252"/>
                </a:cubicBezTo>
                <a:cubicBezTo>
                  <a:pt x="1600" y="252"/>
                  <a:pt x="1600" y="252"/>
                  <a:pt x="1600" y="252"/>
                </a:cubicBezTo>
                <a:cubicBezTo>
                  <a:pt x="1597" y="253"/>
                  <a:pt x="1597" y="253"/>
                  <a:pt x="1597" y="253"/>
                </a:cubicBezTo>
                <a:cubicBezTo>
                  <a:pt x="1595" y="254"/>
                  <a:pt x="1595" y="254"/>
                  <a:pt x="1595" y="254"/>
                </a:cubicBezTo>
                <a:cubicBezTo>
                  <a:pt x="1597" y="254"/>
                  <a:pt x="1597" y="254"/>
                  <a:pt x="1597" y="254"/>
                </a:cubicBezTo>
                <a:lnTo>
                  <a:pt x="1598" y="255"/>
                </a:lnTo>
                <a:close/>
                <a:moveTo>
                  <a:pt x="1605" y="231"/>
                </a:moveTo>
                <a:cubicBezTo>
                  <a:pt x="1606" y="233"/>
                  <a:pt x="1606" y="233"/>
                  <a:pt x="1606" y="233"/>
                </a:cubicBezTo>
                <a:cubicBezTo>
                  <a:pt x="1607" y="231"/>
                  <a:pt x="1607" y="231"/>
                  <a:pt x="1607" y="231"/>
                </a:cubicBezTo>
                <a:cubicBezTo>
                  <a:pt x="1607" y="229"/>
                  <a:pt x="1607" y="229"/>
                  <a:pt x="1607" y="229"/>
                </a:cubicBezTo>
                <a:lnTo>
                  <a:pt x="1605" y="231"/>
                </a:lnTo>
                <a:close/>
                <a:moveTo>
                  <a:pt x="1606" y="203"/>
                </a:moveTo>
                <a:cubicBezTo>
                  <a:pt x="1606" y="202"/>
                  <a:pt x="1606" y="202"/>
                  <a:pt x="1606" y="202"/>
                </a:cubicBezTo>
                <a:cubicBezTo>
                  <a:pt x="1605" y="204"/>
                  <a:pt x="1605" y="204"/>
                  <a:pt x="1605" y="204"/>
                </a:cubicBezTo>
                <a:cubicBezTo>
                  <a:pt x="1606" y="204"/>
                  <a:pt x="1606" y="204"/>
                  <a:pt x="1606" y="204"/>
                </a:cubicBezTo>
                <a:lnTo>
                  <a:pt x="1606" y="203"/>
                </a:lnTo>
                <a:close/>
                <a:moveTo>
                  <a:pt x="1635" y="179"/>
                </a:moveTo>
                <a:cubicBezTo>
                  <a:pt x="1635" y="178"/>
                  <a:pt x="1635" y="178"/>
                  <a:pt x="1635" y="178"/>
                </a:cubicBezTo>
                <a:cubicBezTo>
                  <a:pt x="1633" y="177"/>
                  <a:pt x="1633" y="177"/>
                  <a:pt x="1633" y="177"/>
                </a:cubicBezTo>
                <a:cubicBezTo>
                  <a:pt x="1631" y="177"/>
                  <a:pt x="1631" y="177"/>
                  <a:pt x="1631" y="177"/>
                </a:cubicBezTo>
                <a:cubicBezTo>
                  <a:pt x="1632" y="178"/>
                  <a:pt x="1632" y="178"/>
                  <a:pt x="1632" y="178"/>
                </a:cubicBezTo>
                <a:lnTo>
                  <a:pt x="1635" y="179"/>
                </a:lnTo>
                <a:close/>
                <a:moveTo>
                  <a:pt x="1678" y="147"/>
                </a:moveTo>
                <a:cubicBezTo>
                  <a:pt x="1677" y="148"/>
                  <a:pt x="1677" y="148"/>
                  <a:pt x="1677" y="148"/>
                </a:cubicBezTo>
                <a:cubicBezTo>
                  <a:pt x="1679" y="149"/>
                  <a:pt x="1679" y="149"/>
                  <a:pt x="1679" y="149"/>
                </a:cubicBezTo>
                <a:cubicBezTo>
                  <a:pt x="1681" y="150"/>
                  <a:pt x="1681" y="150"/>
                  <a:pt x="1681" y="150"/>
                </a:cubicBezTo>
                <a:cubicBezTo>
                  <a:pt x="1681" y="148"/>
                  <a:pt x="1681" y="148"/>
                  <a:pt x="1681" y="148"/>
                </a:cubicBezTo>
                <a:cubicBezTo>
                  <a:pt x="1680" y="147"/>
                  <a:pt x="1680" y="147"/>
                  <a:pt x="1680" y="147"/>
                </a:cubicBezTo>
                <a:lnTo>
                  <a:pt x="1678" y="147"/>
                </a:lnTo>
                <a:close/>
                <a:moveTo>
                  <a:pt x="1624" y="187"/>
                </a:moveTo>
                <a:cubicBezTo>
                  <a:pt x="1624" y="190"/>
                  <a:pt x="1624" y="190"/>
                  <a:pt x="1624" y="190"/>
                </a:cubicBezTo>
                <a:cubicBezTo>
                  <a:pt x="1625" y="190"/>
                  <a:pt x="1625" y="190"/>
                  <a:pt x="1625" y="190"/>
                </a:cubicBezTo>
                <a:cubicBezTo>
                  <a:pt x="1627" y="187"/>
                  <a:pt x="1627" y="187"/>
                  <a:pt x="1627" y="187"/>
                </a:cubicBezTo>
                <a:cubicBezTo>
                  <a:pt x="1627" y="189"/>
                  <a:pt x="1627" y="189"/>
                  <a:pt x="1627" y="189"/>
                </a:cubicBezTo>
                <a:cubicBezTo>
                  <a:pt x="1628" y="189"/>
                  <a:pt x="1628" y="189"/>
                  <a:pt x="1628" y="189"/>
                </a:cubicBezTo>
                <a:cubicBezTo>
                  <a:pt x="1629" y="188"/>
                  <a:pt x="1629" y="188"/>
                  <a:pt x="1629" y="188"/>
                </a:cubicBezTo>
                <a:cubicBezTo>
                  <a:pt x="1631" y="186"/>
                  <a:pt x="1631" y="186"/>
                  <a:pt x="1631" y="186"/>
                </a:cubicBezTo>
                <a:cubicBezTo>
                  <a:pt x="1635" y="183"/>
                  <a:pt x="1635" y="183"/>
                  <a:pt x="1635" y="183"/>
                </a:cubicBezTo>
                <a:cubicBezTo>
                  <a:pt x="1632" y="180"/>
                  <a:pt x="1632" y="180"/>
                  <a:pt x="1632" y="180"/>
                </a:cubicBezTo>
                <a:cubicBezTo>
                  <a:pt x="1631" y="179"/>
                  <a:pt x="1631" y="179"/>
                  <a:pt x="1631" y="179"/>
                </a:cubicBezTo>
                <a:cubicBezTo>
                  <a:pt x="1631" y="180"/>
                  <a:pt x="1631" y="180"/>
                  <a:pt x="1631" y="180"/>
                </a:cubicBezTo>
                <a:cubicBezTo>
                  <a:pt x="1632" y="182"/>
                  <a:pt x="1632" y="182"/>
                  <a:pt x="1632" y="182"/>
                </a:cubicBezTo>
                <a:cubicBezTo>
                  <a:pt x="1629" y="182"/>
                  <a:pt x="1629" y="182"/>
                  <a:pt x="1629" y="182"/>
                </a:cubicBezTo>
                <a:cubicBezTo>
                  <a:pt x="1628" y="185"/>
                  <a:pt x="1628" y="185"/>
                  <a:pt x="1628" y="185"/>
                </a:cubicBezTo>
                <a:cubicBezTo>
                  <a:pt x="1627" y="183"/>
                  <a:pt x="1627" y="183"/>
                  <a:pt x="1627" y="183"/>
                </a:cubicBezTo>
                <a:cubicBezTo>
                  <a:pt x="1628" y="178"/>
                  <a:pt x="1628" y="178"/>
                  <a:pt x="1628" y="178"/>
                </a:cubicBezTo>
                <a:cubicBezTo>
                  <a:pt x="1626" y="181"/>
                  <a:pt x="1626" y="181"/>
                  <a:pt x="1626" y="181"/>
                </a:cubicBezTo>
                <a:cubicBezTo>
                  <a:pt x="1626" y="183"/>
                  <a:pt x="1626" y="183"/>
                  <a:pt x="1626" y="183"/>
                </a:cubicBezTo>
                <a:cubicBezTo>
                  <a:pt x="1625" y="185"/>
                  <a:pt x="1625" y="185"/>
                  <a:pt x="1625" y="185"/>
                </a:cubicBezTo>
                <a:cubicBezTo>
                  <a:pt x="1625" y="187"/>
                  <a:pt x="1625" y="187"/>
                  <a:pt x="1625" y="187"/>
                </a:cubicBezTo>
                <a:lnTo>
                  <a:pt x="1624" y="187"/>
                </a:lnTo>
                <a:close/>
                <a:moveTo>
                  <a:pt x="1622" y="178"/>
                </a:moveTo>
                <a:cubicBezTo>
                  <a:pt x="1622" y="179"/>
                  <a:pt x="1622" y="179"/>
                  <a:pt x="1622" y="179"/>
                </a:cubicBezTo>
                <a:cubicBezTo>
                  <a:pt x="1621" y="181"/>
                  <a:pt x="1621" y="181"/>
                  <a:pt x="1621" y="181"/>
                </a:cubicBezTo>
                <a:cubicBezTo>
                  <a:pt x="1619" y="180"/>
                  <a:pt x="1619" y="180"/>
                  <a:pt x="1619" y="180"/>
                </a:cubicBezTo>
                <a:cubicBezTo>
                  <a:pt x="1618" y="183"/>
                  <a:pt x="1618" y="183"/>
                  <a:pt x="1618" y="183"/>
                </a:cubicBezTo>
                <a:cubicBezTo>
                  <a:pt x="1619" y="184"/>
                  <a:pt x="1619" y="184"/>
                  <a:pt x="1619" y="184"/>
                </a:cubicBezTo>
                <a:cubicBezTo>
                  <a:pt x="1621" y="182"/>
                  <a:pt x="1621" y="182"/>
                  <a:pt x="1621" y="182"/>
                </a:cubicBezTo>
                <a:cubicBezTo>
                  <a:pt x="1623" y="182"/>
                  <a:pt x="1623" y="182"/>
                  <a:pt x="1623" y="182"/>
                </a:cubicBezTo>
                <a:cubicBezTo>
                  <a:pt x="1620" y="184"/>
                  <a:pt x="1620" y="184"/>
                  <a:pt x="1620" y="184"/>
                </a:cubicBezTo>
                <a:cubicBezTo>
                  <a:pt x="1621" y="185"/>
                  <a:pt x="1621" y="185"/>
                  <a:pt x="1621" y="185"/>
                </a:cubicBezTo>
                <a:cubicBezTo>
                  <a:pt x="1624" y="184"/>
                  <a:pt x="1624" y="184"/>
                  <a:pt x="1624" y="184"/>
                </a:cubicBezTo>
                <a:cubicBezTo>
                  <a:pt x="1624" y="180"/>
                  <a:pt x="1624" y="180"/>
                  <a:pt x="1624" y="180"/>
                </a:cubicBezTo>
                <a:cubicBezTo>
                  <a:pt x="1623" y="178"/>
                  <a:pt x="1623" y="178"/>
                  <a:pt x="1623" y="178"/>
                </a:cubicBezTo>
                <a:lnTo>
                  <a:pt x="1622" y="178"/>
                </a:lnTo>
                <a:close/>
                <a:moveTo>
                  <a:pt x="1612" y="196"/>
                </a:moveTo>
                <a:cubicBezTo>
                  <a:pt x="1616" y="193"/>
                  <a:pt x="1616" y="193"/>
                  <a:pt x="1616" y="193"/>
                </a:cubicBezTo>
                <a:cubicBezTo>
                  <a:pt x="1616" y="191"/>
                  <a:pt x="1616" y="191"/>
                  <a:pt x="1616" y="191"/>
                </a:cubicBezTo>
                <a:cubicBezTo>
                  <a:pt x="1613" y="192"/>
                  <a:pt x="1613" y="192"/>
                  <a:pt x="1613" y="192"/>
                </a:cubicBezTo>
                <a:lnTo>
                  <a:pt x="1612" y="196"/>
                </a:lnTo>
                <a:close/>
                <a:moveTo>
                  <a:pt x="2039" y="137"/>
                </a:moveTo>
                <a:cubicBezTo>
                  <a:pt x="2039" y="135"/>
                  <a:pt x="2039" y="135"/>
                  <a:pt x="2039" y="135"/>
                </a:cubicBezTo>
                <a:cubicBezTo>
                  <a:pt x="2038" y="134"/>
                  <a:pt x="2038" y="134"/>
                  <a:pt x="2038" y="134"/>
                </a:cubicBezTo>
                <a:cubicBezTo>
                  <a:pt x="2036" y="135"/>
                  <a:pt x="2036" y="135"/>
                  <a:pt x="2036" y="135"/>
                </a:cubicBezTo>
                <a:cubicBezTo>
                  <a:pt x="2036" y="136"/>
                  <a:pt x="2036" y="136"/>
                  <a:pt x="2036" y="136"/>
                </a:cubicBezTo>
                <a:cubicBezTo>
                  <a:pt x="2036" y="137"/>
                  <a:pt x="2036" y="137"/>
                  <a:pt x="2036" y="137"/>
                </a:cubicBezTo>
                <a:cubicBezTo>
                  <a:pt x="2036" y="137"/>
                  <a:pt x="2036" y="138"/>
                  <a:pt x="2036" y="138"/>
                </a:cubicBezTo>
                <a:cubicBezTo>
                  <a:pt x="2038" y="138"/>
                  <a:pt x="2038" y="138"/>
                  <a:pt x="2038" y="138"/>
                </a:cubicBezTo>
                <a:lnTo>
                  <a:pt x="2039" y="137"/>
                </a:lnTo>
                <a:close/>
                <a:moveTo>
                  <a:pt x="1978" y="150"/>
                </a:moveTo>
                <a:cubicBezTo>
                  <a:pt x="1978" y="150"/>
                  <a:pt x="1979" y="149"/>
                  <a:pt x="1979" y="149"/>
                </a:cubicBezTo>
                <a:cubicBezTo>
                  <a:pt x="1978" y="149"/>
                  <a:pt x="1978" y="149"/>
                  <a:pt x="1978" y="149"/>
                </a:cubicBezTo>
                <a:lnTo>
                  <a:pt x="1978" y="150"/>
                </a:lnTo>
                <a:close/>
                <a:moveTo>
                  <a:pt x="1966" y="131"/>
                </a:moveTo>
                <a:cubicBezTo>
                  <a:pt x="1968" y="133"/>
                  <a:pt x="1968" y="133"/>
                  <a:pt x="1968" y="133"/>
                </a:cubicBezTo>
                <a:cubicBezTo>
                  <a:pt x="1970" y="134"/>
                  <a:pt x="1970" y="134"/>
                  <a:pt x="1970" y="134"/>
                </a:cubicBezTo>
                <a:cubicBezTo>
                  <a:pt x="1970" y="135"/>
                  <a:pt x="1970" y="135"/>
                  <a:pt x="1970" y="135"/>
                </a:cubicBezTo>
                <a:cubicBezTo>
                  <a:pt x="1971" y="132"/>
                  <a:pt x="1971" y="132"/>
                  <a:pt x="1971" y="132"/>
                </a:cubicBezTo>
                <a:cubicBezTo>
                  <a:pt x="1972" y="133"/>
                  <a:pt x="1972" y="133"/>
                  <a:pt x="1972" y="133"/>
                </a:cubicBezTo>
                <a:cubicBezTo>
                  <a:pt x="1974" y="133"/>
                  <a:pt x="1974" y="133"/>
                  <a:pt x="1974" y="133"/>
                </a:cubicBezTo>
                <a:cubicBezTo>
                  <a:pt x="1974" y="133"/>
                  <a:pt x="1974" y="133"/>
                  <a:pt x="1974" y="133"/>
                </a:cubicBezTo>
                <a:cubicBezTo>
                  <a:pt x="1975" y="136"/>
                  <a:pt x="1975" y="136"/>
                  <a:pt x="1975" y="136"/>
                </a:cubicBezTo>
                <a:cubicBezTo>
                  <a:pt x="1975" y="137"/>
                  <a:pt x="1975" y="137"/>
                  <a:pt x="1975" y="137"/>
                </a:cubicBezTo>
                <a:cubicBezTo>
                  <a:pt x="1976" y="138"/>
                  <a:pt x="1976" y="138"/>
                  <a:pt x="1976" y="138"/>
                </a:cubicBezTo>
                <a:cubicBezTo>
                  <a:pt x="1978" y="138"/>
                  <a:pt x="1978" y="138"/>
                  <a:pt x="1978" y="138"/>
                </a:cubicBezTo>
                <a:cubicBezTo>
                  <a:pt x="1979" y="137"/>
                  <a:pt x="1979" y="137"/>
                  <a:pt x="1979" y="137"/>
                </a:cubicBezTo>
                <a:cubicBezTo>
                  <a:pt x="1982" y="138"/>
                  <a:pt x="1982" y="138"/>
                  <a:pt x="1982" y="138"/>
                </a:cubicBezTo>
                <a:cubicBezTo>
                  <a:pt x="1983" y="136"/>
                  <a:pt x="1983" y="136"/>
                  <a:pt x="1983" y="136"/>
                </a:cubicBezTo>
                <a:cubicBezTo>
                  <a:pt x="1982" y="132"/>
                  <a:pt x="1982" y="132"/>
                  <a:pt x="1982" y="132"/>
                </a:cubicBezTo>
                <a:cubicBezTo>
                  <a:pt x="1978" y="130"/>
                  <a:pt x="1978" y="130"/>
                  <a:pt x="1978" y="130"/>
                </a:cubicBezTo>
                <a:cubicBezTo>
                  <a:pt x="1976" y="128"/>
                  <a:pt x="1976" y="128"/>
                  <a:pt x="1976" y="128"/>
                </a:cubicBezTo>
                <a:cubicBezTo>
                  <a:pt x="1974" y="127"/>
                  <a:pt x="1974" y="127"/>
                  <a:pt x="1974" y="127"/>
                </a:cubicBezTo>
                <a:cubicBezTo>
                  <a:pt x="1972" y="125"/>
                  <a:pt x="1972" y="125"/>
                  <a:pt x="1972" y="125"/>
                </a:cubicBezTo>
                <a:cubicBezTo>
                  <a:pt x="1970" y="124"/>
                  <a:pt x="1970" y="124"/>
                  <a:pt x="1970" y="124"/>
                </a:cubicBezTo>
                <a:cubicBezTo>
                  <a:pt x="1969" y="122"/>
                  <a:pt x="1969" y="122"/>
                  <a:pt x="1969" y="122"/>
                </a:cubicBezTo>
                <a:cubicBezTo>
                  <a:pt x="1967" y="121"/>
                  <a:pt x="1967" y="121"/>
                  <a:pt x="1967" y="121"/>
                </a:cubicBezTo>
                <a:cubicBezTo>
                  <a:pt x="1965" y="120"/>
                  <a:pt x="1965" y="120"/>
                  <a:pt x="1965" y="120"/>
                </a:cubicBezTo>
                <a:cubicBezTo>
                  <a:pt x="1964" y="121"/>
                  <a:pt x="1964" y="121"/>
                  <a:pt x="1964" y="121"/>
                </a:cubicBezTo>
                <a:cubicBezTo>
                  <a:pt x="1964" y="122"/>
                  <a:pt x="1964" y="122"/>
                  <a:pt x="1964" y="122"/>
                </a:cubicBezTo>
                <a:cubicBezTo>
                  <a:pt x="1963" y="124"/>
                  <a:pt x="1963" y="124"/>
                  <a:pt x="1963" y="124"/>
                </a:cubicBezTo>
                <a:cubicBezTo>
                  <a:pt x="1964" y="125"/>
                  <a:pt x="1964" y="125"/>
                  <a:pt x="1964" y="125"/>
                </a:cubicBezTo>
                <a:cubicBezTo>
                  <a:pt x="1966" y="126"/>
                  <a:pt x="1966" y="126"/>
                  <a:pt x="1966" y="126"/>
                </a:cubicBezTo>
                <a:cubicBezTo>
                  <a:pt x="1965" y="127"/>
                  <a:pt x="1965" y="127"/>
                  <a:pt x="1965" y="127"/>
                </a:cubicBezTo>
                <a:cubicBezTo>
                  <a:pt x="1964" y="127"/>
                  <a:pt x="1964" y="127"/>
                  <a:pt x="1964" y="127"/>
                </a:cubicBezTo>
                <a:cubicBezTo>
                  <a:pt x="1963" y="126"/>
                  <a:pt x="1963" y="126"/>
                  <a:pt x="1963" y="126"/>
                </a:cubicBezTo>
                <a:cubicBezTo>
                  <a:pt x="1962" y="126"/>
                  <a:pt x="1962" y="126"/>
                  <a:pt x="1962" y="126"/>
                </a:cubicBezTo>
                <a:cubicBezTo>
                  <a:pt x="1963" y="128"/>
                  <a:pt x="1963" y="128"/>
                  <a:pt x="1963" y="128"/>
                </a:cubicBezTo>
                <a:lnTo>
                  <a:pt x="1966" y="131"/>
                </a:lnTo>
                <a:close/>
                <a:moveTo>
                  <a:pt x="1913" y="169"/>
                </a:moveTo>
                <a:cubicBezTo>
                  <a:pt x="1912" y="170"/>
                  <a:pt x="1912" y="170"/>
                  <a:pt x="1912" y="170"/>
                </a:cubicBezTo>
                <a:cubicBezTo>
                  <a:pt x="1913" y="170"/>
                  <a:pt x="1913" y="170"/>
                  <a:pt x="1913" y="170"/>
                </a:cubicBezTo>
                <a:cubicBezTo>
                  <a:pt x="1914" y="169"/>
                  <a:pt x="1914" y="169"/>
                  <a:pt x="1914" y="169"/>
                </a:cubicBezTo>
                <a:cubicBezTo>
                  <a:pt x="1916" y="169"/>
                  <a:pt x="1916" y="169"/>
                  <a:pt x="1916" y="169"/>
                </a:cubicBezTo>
                <a:cubicBezTo>
                  <a:pt x="1917" y="168"/>
                  <a:pt x="1917" y="168"/>
                  <a:pt x="1917" y="168"/>
                </a:cubicBezTo>
                <a:cubicBezTo>
                  <a:pt x="1914" y="168"/>
                  <a:pt x="1914" y="168"/>
                  <a:pt x="1914" y="168"/>
                </a:cubicBezTo>
                <a:lnTo>
                  <a:pt x="1913" y="169"/>
                </a:lnTo>
                <a:close/>
                <a:moveTo>
                  <a:pt x="1972" y="142"/>
                </a:moveTo>
                <a:cubicBezTo>
                  <a:pt x="1971" y="143"/>
                  <a:pt x="1971" y="143"/>
                  <a:pt x="1971" y="143"/>
                </a:cubicBezTo>
                <a:cubicBezTo>
                  <a:pt x="1973" y="145"/>
                  <a:pt x="1973" y="145"/>
                  <a:pt x="1973" y="145"/>
                </a:cubicBezTo>
                <a:cubicBezTo>
                  <a:pt x="1976" y="147"/>
                  <a:pt x="1976" y="147"/>
                  <a:pt x="1976" y="147"/>
                </a:cubicBezTo>
                <a:cubicBezTo>
                  <a:pt x="1976" y="145"/>
                  <a:pt x="1976" y="145"/>
                  <a:pt x="1976" y="145"/>
                </a:cubicBezTo>
                <a:cubicBezTo>
                  <a:pt x="1973" y="143"/>
                  <a:pt x="1973" y="143"/>
                  <a:pt x="1973" y="143"/>
                </a:cubicBezTo>
                <a:lnTo>
                  <a:pt x="1972" y="142"/>
                </a:lnTo>
                <a:close/>
                <a:moveTo>
                  <a:pt x="1890" y="166"/>
                </a:moveTo>
                <a:cubicBezTo>
                  <a:pt x="1890" y="165"/>
                  <a:pt x="1890" y="165"/>
                  <a:pt x="1890" y="165"/>
                </a:cubicBezTo>
                <a:cubicBezTo>
                  <a:pt x="1892" y="166"/>
                  <a:pt x="1892" y="166"/>
                  <a:pt x="1892" y="166"/>
                </a:cubicBezTo>
                <a:cubicBezTo>
                  <a:pt x="1891" y="167"/>
                  <a:pt x="1891" y="167"/>
                  <a:pt x="1891" y="167"/>
                </a:cubicBezTo>
                <a:cubicBezTo>
                  <a:pt x="1893" y="167"/>
                  <a:pt x="1893" y="167"/>
                  <a:pt x="1893" y="167"/>
                </a:cubicBezTo>
                <a:cubicBezTo>
                  <a:pt x="1894" y="166"/>
                  <a:pt x="1894" y="166"/>
                  <a:pt x="1894" y="166"/>
                </a:cubicBezTo>
                <a:cubicBezTo>
                  <a:pt x="1896" y="166"/>
                  <a:pt x="1896" y="166"/>
                  <a:pt x="1896" y="166"/>
                </a:cubicBezTo>
                <a:cubicBezTo>
                  <a:pt x="1899" y="164"/>
                  <a:pt x="1899" y="164"/>
                  <a:pt x="1899" y="164"/>
                </a:cubicBezTo>
                <a:cubicBezTo>
                  <a:pt x="1901" y="161"/>
                  <a:pt x="1901" y="161"/>
                  <a:pt x="1901" y="161"/>
                </a:cubicBezTo>
                <a:cubicBezTo>
                  <a:pt x="1901" y="158"/>
                  <a:pt x="1901" y="158"/>
                  <a:pt x="1901" y="158"/>
                </a:cubicBezTo>
                <a:cubicBezTo>
                  <a:pt x="1902" y="157"/>
                  <a:pt x="1902" y="157"/>
                  <a:pt x="1902" y="157"/>
                </a:cubicBezTo>
                <a:cubicBezTo>
                  <a:pt x="1903" y="158"/>
                  <a:pt x="1903" y="158"/>
                  <a:pt x="1903" y="158"/>
                </a:cubicBezTo>
                <a:cubicBezTo>
                  <a:pt x="1902" y="161"/>
                  <a:pt x="1902" y="161"/>
                  <a:pt x="1902" y="161"/>
                </a:cubicBezTo>
                <a:cubicBezTo>
                  <a:pt x="1904" y="158"/>
                  <a:pt x="1904" y="158"/>
                  <a:pt x="1904" y="158"/>
                </a:cubicBezTo>
                <a:cubicBezTo>
                  <a:pt x="1904" y="156"/>
                  <a:pt x="1904" y="156"/>
                  <a:pt x="1904" y="156"/>
                </a:cubicBezTo>
                <a:cubicBezTo>
                  <a:pt x="1902" y="154"/>
                  <a:pt x="1902" y="154"/>
                  <a:pt x="1902" y="154"/>
                </a:cubicBezTo>
                <a:cubicBezTo>
                  <a:pt x="1895" y="151"/>
                  <a:pt x="1895" y="151"/>
                  <a:pt x="1895" y="151"/>
                </a:cubicBezTo>
                <a:cubicBezTo>
                  <a:pt x="1891" y="150"/>
                  <a:pt x="1891" y="150"/>
                  <a:pt x="1891" y="150"/>
                </a:cubicBezTo>
                <a:cubicBezTo>
                  <a:pt x="1889" y="152"/>
                  <a:pt x="1889" y="152"/>
                  <a:pt x="1889" y="152"/>
                </a:cubicBezTo>
                <a:cubicBezTo>
                  <a:pt x="1888" y="156"/>
                  <a:pt x="1888" y="156"/>
                  <a:pt x="1888" y="156"/>
                </a:cubicBezTo>
                <a:cubicBezTo>
                  <a:pt x="1888" y="161"/>
                  <a:pt x="1888" y="161"/>
                  <a:pt x="1888" y="161"/>
                </a:cubicBezTo>
                <a:cubicBezTo>
                  <a:pt x="1889" y="163"/>
                  <a:pt x="1889" y="163"/>
                  <a:pt x="1889" y="163"/>
                </a:cubicBezTo>
                <a:lnTo>
                  <a:pt x="1890" y="166"/>
                </a:lnTo>
                <a:close/>
                <a:moveTo>
                  <a:pt x="1678" y="145"/>
                </a:moveTo>
                <a:cubicBezTo>
                  <a:pt x="1679" y="145"/>
                  <a:pt x="1679" y="145"/>
                  <a:pt x="1679" y="145"/>
                </a:cubicBezTo>
                <a:cubicBezTo>
                  <a:pt x="1684" y="140"/>
                  <a:pt x="1684" y="140"/>
                  <a:pt x="1684" y="140"/>
                </a:cubicBezTo>
                <a:cubicBezTo>
                  <a:pt x="1684" y="138"/>
                  <a:pt x="1684" y="138"/>
                  <a:pt x="1684" y="138"/>
                </a:cubicBezTo>
                <a:cubicBezTo>
                  <a:pt x="1681" y="141"/>
                  <a:pt x="1681" y="141"/>
                  <a:pt x="1681" y="141"/>
                </a:cubicBezTo>
                <a:cubicBezTo>
                  <a:pt x="1679" y="141"/>
                  <a:pt x="1679" y="141"/>
                  <a:pt x="1679" y="141"/>
                </a:cubicBezTo>
                <a:cubicBezTo>
                  <a:pt x="1678" y="143"/>
                  <a:pt x="1678" y="143"/>
                  <a:pt x="1678" y="143"/>
                </a:cubicBezTo>
                <a:cubicBezTo>
                  <a:pt x="1677" y="141"/>
                  <a:pt x="1677" y="141"/>
                  <a:pt x="1677" y="141"/>
                </a:cubicBezTo>
                <a:cubicBezTo>
                  <a:pt x="1675" y="143"/>
                  <a:pt x="1675" y="143"/>
                  <a:pt x="1675" y="143"/>
                </a:cubicBezTo>
                <a:cubicBezTo>
                  <a:pt x="1674" y="142"/>
                  <a:pt x="1674" y="142"/>
                  <a:pt x="1674" y="142"/>
                </a:cubicBezTo>
                <a:cubicBezTo>
                  <a:pt x="1674" y="144"/>
                  <a:pt x="1674" y="144"/>
                  <a:pt x="1674" y="144"/>
                </a:cubicBezTo>
                <a:lnTo>
                  <a:pt x="1678" y="145"/>
                </a:lnTo>
                <a:close/>
                <a:moveTo>
                  <a:pt x="1969" y="142"/>
                </a:moveTo>
                <a:cubicBezTo>
                  <a:pt x="1969" y="140"/>
                  <a:pt x="1969" y="140"/>
                  <a:pt x="1969" y="140"/>
                </a:cubicBezTo>
                <a:cubicBezTo>
                  <a:pt x="1968" y="140"/>
                  <a:pt x="1968" y="140"/>
                  <a:pt x="1968" y="140"/>
                </a:cubicBezTo>
                <a:cubicBezTo>
                  <a:pt x="1968" y="142"/>
                  <a:pt x="1968" y="142"/>
                  <a:pt x="1968" y="142"/>
                </a:cubicBezTo>
                <a:lnTo>
                  <a:pt x="1969" y="142"/>
                </a:lnTo>
                <a:close/>
                <a:moveTo>
                  <a:pt x="1964" y="159"/>
                </a:moveTo>
                <a:cubicBezTo>
                  <a:pt x="1967" y="158"/>
                  <a:pt x="1967" y="158"/>
                  <a:pt x="1967" y="158"/>
                </a:cubicBezTo>
                <a:cubicBezTo>
                  <a:pt x="1967" y="157"/>
                  <a:pt x="1967" y="157"/>
                  <a:pt x="1967" y="157"/>
                </a:cubicBezTo>
                <a:cubicBezTo>
                  <a:pt x="1966" y="156"/>
                  <a:pt x="1966" y="156"/>
                  <a:pt x="1966" y="156"/>
                </a:cubicBezTo>
                <a:cubicBezTo>
                  <a:pt x="1963" y="158"/>
                  <a:pt x="1963" y="158"/>
                  <a:pt x="1963" y="158"/>
                </a:cubicBezTo>
                <a:cubicBezTo>
                  <a:pt x="1962" y="159"/>
                  <a:pt x="1962" y="159"/>
                  <a:pt x="1962" y="159"/>
                </a:cubicBezTo>
                <a:cubicBezTo>
                  <a:pt x="1963" y="160"/>
                  <a:pt x="1963" y="160"/>
                  <a:pt x="1963" y="160"/>
                </a:cubicBezTo>
                <a:lnTo>
                  <a:pt x="1964" y="159"/>
                </a:lnTo>
                <a:close/>
                <a:moveTo>
                  <a:pt x="2091" y="60"/>
                </a:moveTo>
                <a:cubicBezTo>
                  <a:pt x="2093" y="58"/>
                  <a:pt x="2093" y="58"/>
                  <a:pt x="2093" y="58"/>
                </a:cubicBezTo>
                <a:cubicBezTo>
                  <a:pt x="2095" y="58"/>
                  <a:pt x="2095" y="58"/>
                  <a:pt x="2095" y="58"/>
                </a:cubicBezTo>
                <a:cubicBezTo>
                  <a:pt x="2096" y="56"/>
                  <a:pt x="2096" y="56"/>
                  <a:pt x="2096" y="56"/>
                </a:cubicBezTo>
                <a:cubicBezTo>
                  <a:pt x="2098" y="55"/>
                  <a:pt x="2098" y="55"/>
                  <a:pt x="2098" y="55"/>
                </a:cubicBezTo>
                <a:cubicBezTo>
                  <a:pt x="2099" y="53"/>
                  <a:pt x="2099" y="53"/>
                  <a:pt x="2099" y="53"/>
                </a:cubicBezTo>
                <a:cubicBezTo>
                  <a:pt x="2099" y="51"/>
                  <a:pt x="2099" y="51"/>
                  <a:pt x="2099" y="51"/>
                </a:cubicBezTo>
                <a:cubicBezTo>
                  <a:pt x="2098" y="50"/>
                  <a:pt x="2098" y="50"/>
                  <a:pt x="2098" y="50"/>
                </a:cubicBezTo>
                <a:cubicBezTo>
                  <a:pt x="2096" y="50"/>
                  <a:pt x="2096" y="50"/>
                  <a:pt x="2096" y="50"/>
                </a:cubicBezTo>
                <a:cubicBezTo>
                  <a:pt x="2093" y="51"/>
                  <a:pt x="2093" y="51"/>
                  <a:pt x="2093" y="51"/>
                </a:cubicBezTo>
                <a:cubicBezTo>
                  <a:pt x="2092" y="53"/>
                  <a:pt x="2092" y="53"/>
                  <a:pt x="2092" y="53"/>
                </a:cubicBezTo>
                <a:cubicBezTo>
                  <a:pt x="2092" y="55"/>
                  <a:pt x="2092" y="55"/>
                  <a:pt x="2092" y="55"/>
                </a:cubicBezTo>
                <a:cubicBezTo>
                  <a:pt x="2091" y="56"/>
                  <a:pt x="2091" y="56"/>
                  <a:pt x="2091" y="56"/>
                </a:cubicBezTo>
                <a:cubicBezTo>
                  <a:pt x="2090" y="57"/>
                  <a:pt x="2090" y="57"/>
                  <a:pt x="2090" y="57"/>
                </a:cubicBezTo>
                <a:cubicBezTo>
                  <a:pt x="2089" y="59"/>
                  <a:pt x="2089" y="59"/>
                  <a:pt x="2089" y="59"/>
                </a:cubicBezTo>
                <a:cubicBezTo>
                  <a:pt x="2090" y="60"/>
                  <a:pt x="2090" y="60"/>
                  <a:pt x="2090" y="60"/>
                </a:cubicBezTo>
                <a:lnTo>
                  <a:pt x="2091" y="60"/>
                </a:lnTo>
                <a:close/>
                <a:moveTo>
                  <a:pt x="2077" y="185"/>
                </a:moveTo>
                <a:cubicBezTo>
                  <a:pt x="2075" y="185"/>
                  <a:pt x="2075" y="185"/>
                  <a:pt x="2075" y="185"/>
                </a:cubicBezTo>
                <a:cubicBezTo>
                  <a:pt x="2074" y="185"/>
                  <a:pt x="2074" y="185"/>
                  <a:pt x="2074" y="185"/>
                </a:cubicBezTo>
                <a:cubicBezTo>
                  <a:pt x="2074" y="186"/>
                  <a:pt x="2074" y="186"/>
                  <a:pt x="2074" y="186"/>
                </a:cubicBezTo>
                <a:cubicBezTo>
                  <a:pt x="2075" y="186"/>
                  <a:pt x="2075" y="186"/>
                  <a:pt x="2075" y="186"/>
                </a:cubicBezTo>
                <a:cubicBezTo>
                  <a:pt x="2075" y="187"/>
                  <a:pt x="2075" y="187"/>
                  <a:pt x="2075" y="187"/>
                </a:cubicBezTo>
                <a:cubicBezTo>
                  <a:pt x="2078" y="189"/>
                  <a:pt x="2078" y="189"/>
                  <a:pt x="2078" y="189"/>
                </a:cubicBezTo>
                <a:cubicBezTo>
                  <a:pt x="2080" y="188"/>
                  <a:pt x="2080" y="188"/>
                  <a:pt x="2080" y="188"/>
                </a:cubicBezTo>
                <a:cubicBezTo>
                  <a:pt x="2080" y="187"/>
                  <a:pt x="2080" y="187"/>
                  <a:pt x="2080" y="187"/>
                </a:cubicBezTo>
                <a:cubicBezTo>
                  <a:pt x="2080" y="185"/>
                  <a:pt x="2080" y="185"/>
                  <a:pt x="2080" y="185"/>
                </a:cubicBezTo>
                <a:cubicBezTo>
                  <a:pt x="2078" y="185"/>
                  <a:pt x="2078" y="185"/>
                  <a:pt x="2078" y="185"/>
                </a:cubicBezTo>
                <a:lnTo>
                  <a:pt x="2077" y="185"/>
                </a:lnTo>
                <a:close/>
                <a:moveTo>
                  <a:pt x="2028" y="45"/>
                </a:moveTo>
                <a:cubicBezTo>
                  <a:pt x="2028" y="47"/>
                  <a:pt x="2028" y="47"/>
                  <a:pt x="2028" y="47"/>
                </a:cubicBezTo>
                <a:cubicBezTo>
                  <a:pt x="2028" y="50"/>
                  <a:pt x="2028" y="50"/>
                  <a:pt x="2028" y="50"/>
                </a:cubicBezTo>
                <a:cubicBezTo>
                  <a:pt x="2030" y="52"/>
                  <a:pt x="2030" y="52"/>
                  <a:pt x="2030" y="52"/>
                </a:cubicBezTo>
                <a:cubicBezTo>
                  <a:pt x="2030" y="52"/>
                  <a:pt x="2030" y="52"/>
                  <a:pt x="2030" y="52"/>
                </a:cubicBezTo>
                <a:cubicBezTo>
                  <a:pt x="2030" y="51"/>
                  <a:pt x="2030" y="51"/>
                  <a:pt x="2030" y="51"/>
                </a:cubicBezTo>
                <a:cubicBezTo>
                  <a:pt x="2030" y="49"/>
                  <a:pt x="2030" y="49"/>
                  <a:pt x="2030" y="49"/>
                </a:cubicBezTo>
                <a:cubicBezTo>
                  <a:pt x="2031" y="49"/>
                  <a:pt x="2031" y="49"/>
                  <a:pt x="2031" y="49"/>
                </a:cubicBezTo>
                <a:cubicBezTo>
                  <a:pt x="2032" y="51"/>
                  <a:pt x="2032" y="51"/>
                  <a:pt x="2032" y="51"/>
                </a:cubicBezTo>
                <a:cubicBezTo>
                  <a:pt x="2033" y="51"/>
                  <a:pt x="2033" y="51"/>
                  <a:pt x="2033" y="51"/>
                </a:cubicBezTo>
                <a:cubicBezTo>
                  <a:pt x="2034" y="51"/>
                  <a:pt x="2034" y="51"/>
                  <a:pt x="2034" y="51"/>
                </a:cubicBezTo>
                <a:cubicBezTo>
                  <a:pt x="2036" y="51"/>
                  <a:pt x="2036" y="51"/>
                  <a:pt x="2036" y="51"/>
                </a:cubicBezTo>
                <a:cubicBezTo>
                  <a:pt x="2036" y="49"/>
                  <a:pt x="2036" y="49"/>
                  <a:pt x="2036" y="49"/>
                </a:cubicBezTo>
                <a:cubicBezTo>
                  <a:pt x="2038" y="48"/>
                  <a:pt x="2038" y="48"/>
                  <a:pt x="2038" y="48"/>
                </a:cubicBezTo>
                <a:cubicBezTo>
                  <a:pt x="2040" y="47"/>
                  <a:pt x="2040" y="47"/>
                  <a:pt x="2040" y="47"/>
                </a:cubicBezTo>
                <a:cubicBezTo>
                  <a:pt x="2041" y="46"/>
                  <a:pt x="2041" y="46"/>
                  <a:pt x="2041" y="46"/>
                </a:cubicBezTo>
                <a:cubicBezTo>
                  <a:pt x="2039" y="44"/>
                  <a:pt x="2039" y="44"/>
                  <a:pt x="2039" y="44"/>
                </a:cubicBezTo>
                <a:cubicBezTo>
                  <a:pt x="2037" y="42"/>
                  <a:pt x="2037" y="42"/>
                  <a:pt x="2037" y="42"/>
                </a:cubicBezTo>
                <a:cubicBezTo>
                  <a:pt x="2036" y="41"/>
                  <a:pt x="2036" y="41"/>
                  <a:pt x="2036" y="41"/>
                </a:cubicBezTo>
                <a:cubicBezTo>
                  <a:pt x="2035" y="38"/>
                  <a:pt x="2035" y="38"/>
                  <a:pt x="2035" y="38"/>
                </a:cubicBezTo>
                <a:cubicBezTo>
                  <a:pt x="2033" y="38"/>
                  <a:pt x="2033" y="38"/>
                  <a:pt x="2033" y="38"/>
                </a:cubicBezTo>
                <a:cubicBezTo>
                  <a:pt x="2032" y="38"/>
                  <a:pt x="2032" y="38"/>
                  <a:pt x="2032" y="38"/>
                </a:cubicBezTo>
                <a:cubicBezTo>
                  <a:pt x="2030" y="40"/>
                  <a:pt x="2030" y="40"/>
                  <a:pt x="2030" y="40"/>
                </a:cubicBezTo>
                <a:cubicBezTo>
                  <a:pt x="2029" y="40"/>
                  <a:pt x="2029" y="40"/>
                  <a:pt x="2029" y="40"/>
                </a:cubicBezTo>
                <a:cubicBezTo>
                  <a:pt x="2027" y="42"/>
                  <a:pt x="2027" y="42"/>
                  <a:pt x="2027" y="42"/>
                </a:cubicBezTo>
                <a:cubicBezTo>
                  <a:pt x="2027" y="44"/>
                  <a:pt x="2027" y="44"/>
                  <a:pt x="2027" y="44"/>
                </a:cubicBezTo>
                <a:lnTo>
                  <a:pt x="2028" y="45"/>
                </a:lnTo>
                <a:close/>
                <a:moveTo>
                  <a:pt x="2098" y="44"/>
                </a:moveTo>
                <a:cubicBezTo>
                  <a:pt x="2099" y="45"/>
                  <a:pt x="2099" y="45"/>
                  <a:pt x="2099" y="45"/>
                </a:cubicBezTo>
                <a:cubicBezTo>
                  <a:pt x="2101" y="45"/>
                  <a:pt x="2101" y="45"/>
                  <a:pt x="2101" y="45"/>
                </a:cubicBezTo>
                <a:cubicBezTo>
                  <a:pt x="2103" y="46"/>
                  <a:pt x="2103" y="46"/>
                  <a:pt x="2103" y="46"/>
                </a:cubicBezTo>
                <a:cubicBezTo>
                  <a:pt x="2104" y="45"/>
                  <a:pt x="2104" y="45"/>
                  <a:pt x="2104" y="45"/>
                </a:cubicBezTo>
                <a:cubicBezTo>
                  <a:pt x="2104" y="44"/>
                  <a:pt x="2104" y="44"/>
                  <a:pt x="2104" y="44"/>
                </a:cubicBezTo>
                <a:cubicBezTo>
                  <a:pt x="2103" y="41"/>
                  <a:pt x="2103" y="41"/>
                  <a:pt x="2103" y="41"/>
                </a:cubicBezTo>
                <a:cubicBezTo>
                  <a:pt x="2102" y="38"/>
                  <a:pt x="2102" y="38"/>
                  <a:pt x="2102" y="38"/>
                </a:cubicBezTo>
                <a:cubicBezTo>
                  <a:pt x="2100" y="36"/>
                  <a:pt x="2100" y="36"/>
                  <a:pt x="2100" y="36"/>
                </a:cubicBezTo>
                <a:cubicBezTo>
                  <a:pt x="2099" y="34"/>
                  <a:pt x="2099" y="34"/>
                  <a:pt x="2099" y="34"/>
                </a:cubicBezTo>
                <a:cubicBezTo>
                  <a:pt x="2097" y="37"/>
                  <a:pt x="2097" y="37"/>
                  <a:pt x="2097" y="37"/>
                </a:cubicBezTo>
                <a:cubicBezTo>
                  <a:pt x="2097" y="40"/>
                  <a:pt x="2097" y="40"/>
                  <a:pt x="2097" y="40"/>
                </a:cubicBezTo>
                <a:cubicBezTo>
                  <a:pt x="2096" y="42"/>
                  <a:pt x="2096" y="42"/>
                  <a:pt x="2096" y="42"/>
                </a:cubicBezTo>
                <a:cubicBezTo>
                  <a:pt x="2096" y="44"/>
                  <a:pt x="2096" y="44"/>
                  <a:pt x="2096" y="44"/>
                </a:cubicBezTo>
                <a:lnTo>
                  <a:pt x="2098" y="44"/>
                </a:lnTo>
                <a:close/>
                <a:moveTo>
                  <a:pt x="1938" y="170"/>
                </a:moveTo>
                <a:cubicBezTo>
                  <a:pt x="1939" y="170"/>
                  <a:pt x="1939" y="170"/>
                  <a:pt x="1939" y="170"/>
                </a:cubicBezTo>
                <a:cubicBezTo>
                  <a:pt x="1940" y="169"/>
                  <a:pt x="1940" y="169"/>
                  <a:pt x="1940" y="169"/>
                </a:cubicBezTo>
                <a:cubicBezTo>
                  <a:pt x="1939" y="168"/>
                  <a:pt x="1939" y="168"/>
                  <a:pt x="1939" y="168"/>
                </a:cubicBezTo>
                <a:cubicBezTo>
                  <a:pt x="1938" y="168"/>
                  <a:pt x="1938" y="168"/>
                  <a:pt x="1938" y="168"/>
                </a:cubicBezTo>
                <a:lnTo>
                  <a:pt x="1938" y="170"/>
                </a:lnTo>
                <a:close/>
                <a:moveTo>
                  <a:pt x="1917" y="112"/>
                </a:moveTo>
                <a:cubicBezTo>
                  <a:pt x="1915" y="111"/>
                  <a:pt x="1915" y="111"/>
                  <a:pt x="1915" y="111"/>
                </a:cubicBezTo>
                <a:cubicBezTo>
                  <a:pt x="1915" y="110"/>
                  <a:pt x="1915" y="110"/>
                  <a:pt x="1915" y="110"/>
                </a:cubicBezTo>
                <a:cubicBezTo>
                  <a:pt x="1913" y="109"/>
                  <a:pt x="1913" y="109"/>
                  <a:pt x="1913" y="109"/>
                </a:cubicBezTo>
                <a:cubicBezTo>
                  <a:pt x="1911" y="109"/>
                  <a:pt x="1911" y="109"/>
                  <a:pt x="1911" y="109"/>
                </a:cubicBezTo>
                <a:cubicBezTo>
                  <a:pt x="1909" y="111"/>
                  <a:pt x="1909" y="111"/>
                  <a:pt x="1909" y="111"/>
                </a:cubicBezTo>
                <a:cubicBezTo>
                  <a:pt x="1910" y="112"/>
                  <a:pt x="1910" y="112"/>
                  <a:pt x="1910" y="112"/>
                </a:cubicBezTo>
                <a:cubicBezTo>
                  <a:pt x="1911" y="112"/>
                  <a:pt x="1911" y="112"/>
                  <a:pt x="1911" y="112"/>
                </a:cubicBezTo>
                <a:cubicBezTo>
                  <a:pt x="1912" y="112"/>
                  <a:pt x="1912" y="112"/>
                  <a:pt x="1912" y="112"/>
                </a:cubicBezTo>
                <a:cubicBezTo>
                  <a:pt x="1914" y="113"/>
                  <a:pt x="1914" y="113"/>
                  <a:pt x="1914" y="113"/>
                </a:cubicBezTo>
                <a:cubicBezTo>
                  <a:pt x="1914" y="114"/>
                  <a:pt x="1914" y="114"/>
                  <a:pt x="1914" y="114"/>
                </a:cubicBezTo>
                <a:cubicBezTo>
                  <a:pt x="1915" y="115"/>
                  <a:pt x="1915" y="115"/>
                  <a:pt x="1915" y="115"/>
                </a:cubicBezTo>
                <a:cubicBezTo>
                  <a:pt x="1917" y="117"/>
                  <a:pt x="1917" y="117"/>
                  <a:pt x="1917" y="117"/>
                </a:cubicBezTo>
                <a:cubicBezTo>
                  <a:pt x="1918" y="117"/>
                  <a:pt x="1918" y="117"/>
                  <a:pt x="1918" y="117"/>
                </a:cubicBezTo>
                <a:cubicBezTo>
                  <a:pt x="1918" y="116"/>
                  <a:pt x="1918" y="116"/>
                  <a:pt x="1918" y="116"/>
                </a:cubicBezTo>
                <a:cubicBezTo>
                  <a:pt x="1917" y="115"/>
                  <a:pt x="1917" y="115"/>
                  <a:pt x="1917" y="115"/>
                </a:cubicBezTo>
                <a:cubicBezTo>
                  <a:pt x="1918" y="113"/>
                  <a:pt x="1918" y="113"/>
                  <a:pt x="1918" y="113"/>
                </a:cubicBezTo>
                <a:lnTo>
                  <a:pt x="1917" y="112"/>
                </a:lnTo>
                <a:close/>
                <a:moveTo>
                  <a:pt x="1855" y="210"/>
                </a:moveTo>
                <a:cubicBezTo>
                  <a:pt x="1854" y="209"/>
                  <a:pt x="1854" y="209"/>
                  <a:pt x="1854" y="209"/>
                </a:cubicBezTo>
                <a:cubicBezTo>
                  <a:pt x="1853" y="207"/>
                  <a:pt x="1853" y="207"/>
                  <a:pt x="1853" y="207"/>
                </a:cubicBezTo>
                <a:cubicBezTo>
                  <a:pt x="1852" y="208"/>
                  <a:pt x="1852" y="208"/>
                  <a:pt x="1852" y="208"/>
                </a:cubicBezTo>
                <a:cubicBezTo>
                  <a:pt x="1852" y="209"/>
                  <a:pt x="1852" y="209"/>
                  <a:pt x="1852" y="209"/>
                </a:cubicBezTo>
                <a:cubicBezTo>
                  <a:pt x="1854" y="210"/>
                  <a:pt x="1854" y="210"/>
                  <a:pt x="1854" y="210"/>
                </a:cubicBezTo>
                <a:lnTo>
                  <a:pt x="1855" y="210"/>
                </a:lnTo>
                <a:close/>
                <a:moveTo>
                  <a:pt x="1696" y="131"/>
                </a:moveTo>
                <a:cubicBezTo>
                  <a:pt x="1694" y="131"/>
                  <a:pt x="1694" y="131"/>
                  <a:pt x="1694" y="131"/>
                </a:cubicBezTo>
                <a:cubicBezTo>
                  <a:pt x="1694" y="133"/>
                  <a:pt x="1694" y="133"/>
                  <a:pt x="1694" y="133"/>
                </a:cubicBezTo>
                <a:cubicBezTo>
                  <a:pt x="1695" y="133"/>
                  <a:pt x="1695" y="133"/>
                  <a:pt x="1695" y="133"/>
                </a:cubicBezTo>
                <a:lnTo>
                  <a:pt x="1696" y="131"/>
                </a:lnTo>
                <a:close/>
                <a:moveTo>
                  <a:pt x="1801" y="239"/>
                </a:moveTo>
                <a:cubicBezTo>
                  <a:pt x="1799" y="239"/>
                  <a:pt x="1799" y="239"/>
                  <a:pt x="1799" y="239"/>
                </a:cubicBezTo>
                <a:cubicBezTo>
                  <a:pt x="1798" y="241"/>
                  <a:pt x="1798" y="241"/>
                  <a:pt x="1798" y="241"/>
                </a:cubicBezTo>
                <a:cubicBezTo>
                  <a:pt x="1798" y="242"/>
                  <a:pt x="1798" y="242"/>
                  <a:pt x="1798" y="242"/>
                </a:cubicBezTo>
                <a:cubicBezTo>
                  <a:pt x="1800" y="243"/>
                  <a:pt x="1800" y="243"/>
                  <a:pt x="1800" y="243"/>
                </a:cubicBezTo>
                <a:cubicBezTo>
                  <a:pt x="1800" y="244"/>
                  <a:pt x="1800" y="244"/>
                  <a:pt x="1800" y="244"/>
                </a:cubicBezTo>
                <a:cubicBezTo>
                  <a:pt x="1801" y="244"/>
                  <a:pt x="1801" y="244"/>
                  <a:pt x="1801" y="244"/>
                </a:cubicBezTo>
                <a:cubicBezTo>
                  <a:pt x="1801" y="243"/>
                  <a:pt x="1801" y="243"/>
                  <a:pt x="1801" y="243"/>
                </a:cubicBezTo>
                <a:cubicBezTo>
                  <a:pt x="1800" y="242"/>
                  <a:pt x="1800" y="242"/>
                  <a:pt x="1800" y="242"/>
                </a:cubicBezTo>
                <a:cubicBezTo>
                  <a:pt x="1801" y="241"/>
                  <a:pt x="1801" y="241"/>
                  <a:pt x="1801" y="241"/>
                </a:cubicBezTo>
                <a:lnTo>
                  <a:pt x="1801" y="239"/>
                </a:lnTo>
                <a:close/>
                <a:moveTo>
                  <a:pt x="1690" y="137"/>
                </a:moveTo>
                <a:cubicBezTo>
                  <a:pt x="1691" y="136"/>
                  <a:pt x="1691" y="136"/>
                  <a:pt x="1691" y="136"/>
                </a:cubicBezTo>
                <a:cubicBezTo>
                  <a:pt x="1690" y="135"/>
                  <a:pt x="1690" y="135"/>
                  <a:pt x="1690" y="135"/>
                </a:cubicBezTo>
                <a:cubicBezTo>
                  <a:pt x="1688" y="135"/>
                  <a:pt x="1688" y="135"/>
                  <a:pt x="1688" y="135"/>
                </a:cubicBezTo>
                <a:cubicBezTo>
                  <a:pt x="1689" y="137"/>
                  <a:pt x="1689" y="137"/>
                  <a:pt x="1689" y="137"/>
                </a:cubicBezTo>
                <a:lnTo>
                  <a:pt x="1690" y="137"/>
                </a:lnTo>
                <a:close/>
                <a:moveTo>
                  <a:pt x="1687" y="144"/>
                </a:moveTo>
                <a:cubicBezTo>
                  <a:pt x="1690" y="143"/>
                  <a:pt x="1690" y="143"/>
                  <a:pt x="1690" y="143"/>
                </a:cubicBezTo>
                <a:cubicBezTo>
                  <a:pt x="1690" y="141"/>
                  <a:pt x="1690" y="141"/>
                  <a:pt x="1690" y="141"/>
                </a:cubicBezTo>
                <a:cubicBezTo>
                  <a:pt x="1688" y="140"/>
                  <a:pt x="1688" y="140"/>
                  <a:pt x="1688" y="140"/>
                </a:cubicBezTo>
                <a:cubicBezTo>
                  <a:pt x="1688" y="140"/>
                  <a:pt x="1685" y="141"/>
                  <a:pt x="1685" y="141"/>
                </a:cubicBezTo>
                <a:cubicBezTo>
                  <a:pt x="1687" y="142"/>
                  <a:pt x="1687" y="142"/>
                  <a:pt x="1687" y="142"/>
                </a:cubicBezTo>
                <a:lnTo>
                  <a:pt x="1687" y="144"/>
                </a:lnTo>
                <a:close/>
                <a:moveTo>
                  <a:pt x="1702" y="136"/>
                </a:moveTo>
                <a:cubicBezTo>
                  <a:pt x="1704" y="135"/>
                  <a:pt x="1704" y="135"/>
                  <a:pt x="1704" y="135"/>
                </a:cubicBezTo>
                <a:cubicBezTo>
                  <a:pt x="1705" y="133"/>
                  <a:pt x="1705" y="133"/>
                  <a:pt x="1705" y="133"/>
                </a:cubicBezTo>
                <a:cubicBezTo>
                  <a:pt x="1703" y="133"/>
                  <a:pt x="1703" y="133"/>
                  <a:pt x="1703" y="133"/>
                </a:cubicBezTo>
                <a:cubicBezTo>
                  <a:pt x="1704" y="131"/>
                  <a:pt x="1704" y="131"/>
                  <a:pt x="1704" y="131"/>
                </a:cubicBezTo>
                <a:cubicBezTo>
                  <a:pt x="1703" y="131"/>
                  <a:pt x="1703" y="131"/>
                  <a:pt x="1703" y="131"/>
                </a:cubicBezTo>
                <a:cubicBezTo>
                  <a:pt x="1701" y="130"/>
                  <a:pt x="1701" y="130"/>
                  <a:pt x="1701" y="130"/>
                </a:cubicBezTo>
                <a:cubicBezTo>
                  <a:pt x="1701" y="132"/>
                  <a:pt x="1701" y="132"/>
                  <a:pt x="1701" y="132"/>
                </a:cubicBezTo>
                <a:cubicBezTo>
                  <a:pt x="1700" y="133"/>
                  <a:pt x="1700" y="133"/>
                  <a:pt x="1700" y="133"/>
                </a:cubicBezTo>
                <a:cubicBezTo>
                  <a:pt x="1699" y="132"/>
                  <a:pt x="1699" y="132"/>
                  <a:pt x="1699" y="132"/>
                </a:cubicBezTo>
                <a:cubicBezTo>
                  <a:pt x="1698" y="133"/>
                  <a:pt x="1698" y="133"/>
                  <a:pt x="1698" y="133"/>
                </a:cubicBezTo>
                <a:cubicBezTo>
                  <a:pt x="1698" y="134"/>
                  <a:pt x="1698" y="134"/>
                  <a:pt x="1698" y="134"/>
                </a:cubicBezTo>
                <a:cubicBezTo>
                  <a:pt x="1700" y="134"/>
                  <a:pt x="1700" y="134"/>
                  <a:pt x="1700" y="134"/>
                </a:cubicBezTo>
                <a:lnTo>
                  <a:pt x="1702" y="136"/>
                </a:lnTo>
                <a:close/>
                <a:moveTo>
                  <a:pt x="1945" y="157"/>
                </a:moveTo>
                <a:cubicBezTo>
                  <a:pt x="1944" y="156"/>
                  <a:pt x="1944" y="156"/>
                  <a:pt x="1944" y="156"/>
                </a:cubicBezTo>
                <a:cubicBezTo>
                  <a:pt x="1943" y="157"/>
                  <a:pt x="1943" y="157"/>
                  <a:pt x="1943" y="157"/>
                </a:cubicBezTo>
                <a:cubicBezTo>
                  <a:pt x="1943" y="158"/>
                  <a:pt x="1943" y="158"/>
                  <a:pt x="1943" y="158"/>
                </a:cubicBezTo>
                <a:cubicBezTo>
                  <a:pt x="1944" y="158"/>
                  <a:pt x="1944" y="158"/>
                  <a:pt x="1944" y="158"/>
                </a:cubicBezTo>
                <a:lnTo>
                  <a:pt x="1945" y="157"/>
                </a:lnTo>
                <a:close/>
                <a:moveTo>
                  <a:pt x="1942" y="168"/>
                </a:moveTo>
                <a:cubicBezTo>
                  <a:pt x="1942" y="169"/>
                  <a:pt x="1942" y="169"/>
                  <a:pt x="1942" y="169"/>
                </a:cubicBezTo>
                <a:cubicBezTo>
                  <a:pt x="1942" y="170"/>
                  <a:pt x="1942" y="170"/>
                  <a:pt x="1942" y="170"/>
                </a:cubicBezTo>
                <a:cubicBezTo>
                  <a:pt x="1944" y="168"/>
                  <a:pt x="1944" y="168"/>
                  <a:pt x="1944" y="168"/>
                </a:cubicBezTo>
                <a:cubicBezTo>
                  <a:pt x="1944" y="167"/>
                  <a:pt x="1944" y="167"/>
                  <a:pt x="1944" y="167"/>
                </a:cubicBezTo>
                <a:cubicBezTo>
                  <a:pt x="1942" y="167"/>
                  <a:pt x="1942" y="167"/>
                  <a:pt x="1942" y="167"/>
                </a:cubicBezTo>
                <a:lnTo>
                  <a:pt x="1942" y="168"/>
                </a:lnTo>
                <a:close/>
                <a:moveTo>
                  <a:pt x="1947" y="156"/>
                </a:moveTo>
                <a:cubicBezTo>
                  <a:pt x="1946" y="157"/>
                  <a:pt x="1946" y="157"/>
                  <a:pt x="1946" y="157"/>
                </a:cubicBezTo>
                <a:cubicBezTo>
                  <a:pt x="1947" y="157"/>
                  <a:pt x="1947" y="157"/>
                  <a:pt x="1947" y="157"/>
                </a:cubicBezTo>
                <a:cubicBezTo>
                  <a:pt x="1948" y="158"/>
                  <a:pt x="1948" y="158"/>
                  <a:pt x="1948" y="158"/>
                </a:cubicBezTo>
                <a:cubicBezTo>
                  <a:pt x="1950" y="159"/>
                  <a:pt x="1950" y="159"/>
                  <a:pt x="1950" y="159"/>
                </a:cubicBezTo>
                <a:cubicBezTo>
                  <a:pt x="1949" y="157"/>
                  <a:pt x="1949" y="157"/>
                  <a:pt x="1949" y="157"/>
                </a:cubicBezTo>
                <a:lnTo>
                  <a:pt x="1947" y="156"/>
                </a:lnTo>
                <a:close/>
                <a:moveTo>
                  <a:pt x="1899" y="98"/>
                </a:moveTo>
                <a:cubicBezTo>
                  <a:pt x="1898" y="101"/>
                  <a:pt x="1898" y="101"/>
                  <a:pt x="1898" y="101"/>
                </a:cubicBezTo>
                <a:cubicBezTo>
                  <a:pt x="1899" y="103"/>
                  <a:pt x="1899" y="103"/>
                  <a:pt x="1899" y="103"/>
                </a:cubicBezTo>
                <a:cubicBezTo>
                  <a:pt x="1902" y="105"/>
                  <a:pt x="1902" y="105"/>
                  <a:pt x="1902" y="105"/>
                </a:cubicBezTo>
                <a:cubicBezTo>
                  <a:pt x="1902" y="106"/>
                  <a:pt x="1902" y="106"/>
                  <a:pt x="1902" y="106"/>
                </a:cubicBezTo>
                <a:cubicBezTo>
                  <a:pt x="1904" y="108"/>
                  <a:pt x="1904" y="108"/>
                  <a:pt x="1904" y="108"/>
                </a:cubicBezTo>
                <a:cubicBezTo>
                  <a:pt x="1906" y="109"/>
                  <a:pt x="1906" y="109"/>
                  <a:pt x="1906" y="109"/>
                </a:cubicBezTo>
                <a:cubicBezTo>
                  <a:pt x="1907" y="108"/>
                  <a:pt x="1907" y="108"/>
                  <a:pt x="1907" y="108"/>
                </a:cubicBezTo>
                <a:cubicBezTo>
                  <a:pt x="1909" y="108"/>
                  <a:pt x="1909" y="108"/>
                  <a:pt x="1909" y="108"/>
                </a:cubicBezTo>
                <a:cubicBezTo>
                  <a:pt x="1910" y="105"/>
                  <a:pt x="1910" y="105"/>
                  <a:pt x="1910" y="105"/>
                </a:cubicBezTo>
                <a:cubicBezTo>
                  <a:pt x="1910" y="103"/>
                  <a:pt x="1910" y="103"/>
                  <a:pt x="1910" y="103"/>
                </a:cubicBezTo>
                <a:cubicBezTo>
                  <a:pt x="1910" y="101"/>
                  <a:pt x="1910" y="101"/>
                  <a:pt x="1910" y="101"/>
                </a:cubicBezTo>
                <a:cubicBezTo>
                  <a:pt x="1911" y="99"/>
                  <a:pt x="1911" y="99"/>
                  <a:pt x="1911" y="99"/>
                </a:cubicBezTo>
                <a:cubicBezTo>
                  <a:pt x="1911" y="101"/>
                  <a:pt x="1911" y="101"/>
                  <a:pt x="1911" y="101"/>
                </a:cubicBezTo>
                <a:cubicBezTo>
                  <a:pt x="1910" y="103"/>
                  <a:pt x="1910" y="103"/>
                  <a:pt x="1910" y="103"/>
                </a:cubicBezTo>
                <a:cubicBezTo>
                  <a:pt x="1911" y="104"/>
                  <a:pt x="1911" y="104"/>
                  <a:pt x="1911" y="104"/>
                </a:cubicBezTo>
                <a:cubicBezTo>
                  <a:pt x="1912" y="107"/>
                  <a:pt x="1912" y="107"/>
                  <a:pt x="1912" y="107"/>
                </a:cubicBezTo>
                <a:cubicBezTo>
                  <a:pt x="1913" y="107"/>
                  <a:pt x="1913" y="107"/>
                  <a:pt x="1913" y="107"/>
                </a:cubicBezTo>
                <a:cubicBezTo>
                  <a:pt x="1915" y="106"/>
                  <a:pt x="1915" y="106"/>
                  <a:pt x="1915" y="106"/>
                </a:cubicBezTo>
                <a:cubicBezTo>
                  <a:pt x="1915" y="105"/>
                  <a:pt x="1915" y="105"/>
                  <a:pt x="1915" y="105"/>
                </a:cubicBezTo>
                <a:cubicBezTo>
                  <a:pt x="1916" y="103"/>
                  <a:pt x="1916" y="103"/>
                  <a:pt x="1916" y="103"/>
                </a:cubicBezTo>
                <a:cubicBezTo>
                  <a:pt x="1916" y="104"/>
                  <a:pt x="1916" y="104"/>
                  <a:pt x="1916" y="104"/>
                </a:cubicBezTo>
                <a:cubicBezTo>
                  <a:pt x="1916" y="105"/>
                  <a:pt x="1916" y="105"/>
                  <a:pt x="1916" y="105"/>
                </a:cubicBezTo>
                <a:cubicBezTo>
                  <a:pt x="1916" y="106"/>
                  <a:pt x="1916" y="106"/>
                  <a:pt x="1916" y="106"/>
                </a:cubicBezTo>
                <a:cubicBezTo>
                  <a:pt x="1918" y="109"/>
                  <a:pt x="1918" y="109"/>
                  <a:pt x="1918" y="109"/>
                </a:cubicBezTo>
                <a:cubicBezTo>
                  <a:pt x="1920" y="111"/>
                  <a:pt x="1920" y="111"/>
                  <a:pt x="1920" y="111"/>
                </a:cubicBezTo>
                <a:cubicBezTo>
                  <a:pt x="1922" y="111"/>
                  <a:pt x="1922" y="111"/>
                  <a:pt x="1922" y="111"/>
                </a:cubicBezTo>
                <a:cubicBezTo>
                  <a:pt x="1923" y="110"/>
                  <a:pt x="1923" y="110"/>
                  <a:pt x="1923" y="110"/>
                </a:cubicBezTo>
                <a:cubicBezTo>
                  <a:pt x="1924" y="110"/>
                  <a:pt x="1924" y="110"/>
                  <a:pt x="1924" y="110"/>
                </a:cubicBezTo>
                <a:cubicBezTo>
                  <a:pt x="1924" y="111"/>
                  <a:pt x="1924" y="111"/>
                  <a:pt x="1924" y="111"/>
                </a:cubicBezTo>
                <a:cubicBezTo>
                  <a:pt x="1923" y="111"/>
                  <a:pt x="1923" y="111"/>
                  <a:pt x="1923" y="111"/>
                </a:cubicBezTo>
                <a:cubicBezTo>
                  <a:pt x="1922" y="112"/>
                  <a:pt x="1922" y="112"/>
                  <a:pt x="1922" y="112"/>
                </a:cubicBezTo>
                <a:cubicBezTo>
                  <a:pt x="1921" y="113"/>
                  <a:pt x="1921" y="113"/>
                  <a:pt x="1921" y="113"/>
                </a:cubicBezTo>
                <a:cubicBezTo>
                  <a:pt x="1920" y="114"/>
                  <a:pt x="1920" y="114"/>
                  <a:pt x="1920" y="114"/>
                </a:cubicBezTo>
                <a:cubicBezTo>
                  <a:pt x="1922" y="116"/>
                  <a:pt x="1922" y="116"/>
                  <a:pt x="1922" y="116"/>
                </a:cubicBezTo>
                <a:cubicBezTo>
                  <a:pt x="1922" y="117"/>
                  <a:pt x="1922" y="117"/>
                  <a:pt x="1922" y="117"/>
                </a:cubicBezTo>
                <a:cubicBezTo>
                  <a:pt x="1921" y="118"/>
                  <a:pt x="1921" y="118"/>
                  <a:pt x="1921" y="118"/>
                </a:cubicBezTo>
                <a:cubicBezTo>
                  <a:pt x="1920" y="117"/>
                  <a:pt x="1920" y="117"/>
                  <a:pt x="1920" y="117"/>
                </a:cubicBezTo>
                <a:cubicBezTo>
                  <a:pt x="1920" y="118"/>
                  <a:pt x="1920" y="118"/>
                  <a:pt x="1920" y="118"/>
                </a:cubicBezTo>
                <a:cubicBezTo>
                  <a:pt x="1921" y="119"/>
                  <a:pt x="1921" y="119"/>
                  <a:pt x="1921" y="119"/>
                </a:cubicBezTo>
                <a:cubicBezTo>
                  <a:pt x="1924" y="120"/>
                  <a:pt x="1924" y="120"/>
                  <a:pt x="1924" y="120"/>
                </a:cubicBezTo>
                <a:cubicBezTo>
                  <a:pt x="1926" y="121"/>
                  <a:pt x="1926" y="121"/>
                  <a:pt x="1926" y="121"/>
                </a:cubicBezTo>
                <a:cubicBezTo>
                  <a:pt x="1928" y="120"/>
                  <a:pt x="1928" y="120"/>
                  <a:pt x="1928" y="120"/>
                </a:cubicBezTo>
                <a:cubicBezTo>
                  <a:pt x="1931" y="121"/>
                  <a:pt x="1931" y="121"/>
                  <a:pt x="1931" y="121"/>
                </a:cubicBezTo>
                <a:cubicBezTo>
                  <a:pt x="1930" y="119"/>
                  <a:pt x="1930" y="119"/>
                  <a:pt x="1930" y="119"/>
                </a:cubicBezTo>
                <a:cubicBezTo>
                  <a:pt x="1932" y="120"/>
                  <a:pt x="1932" y="120"/>
                  <a:pt x="1932" y="120"/>
                </a:cubicBezTo>
                <a:cubicBezTo>
                  <a:pt x="1932" y="121"/>
                  <a:pt x="1932" y="121"/>
                  <a:pt x="1932" y="121"/>
                </a:cubicBezTo>
                <a:cubicBezTo>
                  <a:pt x="1933" y="124"/>
                  <a:pt x="1933" y="124"/>
                  <a:pt x="1933" y="124"/>
                </a:cubicBezTo>
                <a:cubicBezTo>
                  <a:pt x="1935" y="125"/>
                  <a:pt x="1935" y="125"/>
                  <a:pt x="1935" y="125"/>
                </a:cubicBezTo>
                <a:cubicBezTo>
                  <a:pt x="1936" y="125"/>
                  <a:pt x="1936" y="125"/>
                  <a:pt x="1936" y="125"/>
                </a:cubicBezTo>
                <a:cubicBezTo>
                  <a:pt x="1937" y="123"/>
                  <a:pt x="1937" y="123"/>
                  <a:pt x="1937" y="123"/>
                </a:cubicBezTo>
                <a:cubicBezTo>
                  <a:pt x="1937" y="121"/>
                  <a:pt x="1937" y="121"/>
                  <a:pt x="1937" y="121"/>
                </a:cubicBezTo>
                <a:cubicBezTo>
                  <a:pt x="1934" y="120"/>
                  <a:pt x="1934" y="120"/>
                  <a:pt x="1934" y="120"/>
                </a:cubicBezTo>
                <a:cubicBezTo>
                  <a:pt x="1933" y="119"/>
                  <a:pt x="1933" y="119"/>
                  <a:pt x="1933" y="119"/>
                </a:cubicBezTo>
                <a:cubicBezTo>
                  <a:pt x="1934" y="119"/>
                  <a:pt x="1934" y="119"/>
                  <a:pt x="1934" y="119"/>
                </a:cubicBezTo>
                <a:cubicBezTo>
                  <a:pt x="1936" y="119"/>
                  <a:pt x="1936" y="119"/>
                  <a:pt x="1936" y="119"/>
                </a:cubicBezTo>
                <a:cubicBezTo>
                  <a:pt x="1938" y="120"/>
                  <a:pt x="1938" y="120"/>
                  <a:pt x="1938" y="120"/>
                </a:cubicBezTo>
                <a:cubicBezTo>
                  <a:pt x="1939" y="122"/>
                  <a:pt x="1939" y="122"/>
                  <a:pt x="1939" y="122"/>
                </a:cubicBezTo>
                <a:cubicBezTo>
                  <a:pt x="1940" y="124"/>
                  <a:pt x="1940" y="124"/>
                  <a:pt x="1940" y="124"/>
                </a:cubicBezTo>
                <a:cubicBezTo>
                  <a:pt x="1940" y="124"/>
                  <a:pt x="1940" y="124"/>
                  <a:pt x="1940" y="124"/>
                </a:cubicBezTo>
                <a:cubicBezTo>
                  <a:pt x="1941" y="122"/>
                  <a:pt x="1941" y="122"/>
                  <a:pt x="1941" y="122"/>
                </a:cubicBezTo>
                <a:cubicBezTo>
                  <a:pt x="1942" y="122"/>
                  <a:pt x="1942" y="122"/>
                  <a:pt x="1942" y="122"/>
                </a:cubicBezTo>
                <a:cubicBezTo>
                  <a:pt x="1943" y="123"/>
                  <a:pt x="1943" y="123"/>
                  <a:pt x="1943" y="123"/>
                </a:cubicBezTo>
                <a:cubicBezTo>
                  <a:pt x="1945" y="125"/>
                  <a:pt x="1945" y="125"/>
                  <a:pt x="1945" y="125"/>
                </a:cubicBezTo>
                <a:cubicBezTo>
                  <a:pt x="1946" y="124"/>
                  <a:pt x="1946" y="124"/>
                  <a:pt x="1946" y="124"/>
                </a:cubicBezTo>
                <a:cubicBezTo>
                  <a:pt x="1946" y="123"/>
                  <a:pt x="1946" y="123"/>
                  <a:pt x="1946" y="123"/>
                </a:cubicBezTo>
                <a:cubicBezTo>
                  <a:pt x="1945" y="122"/>
                  <a:pt x="1945" y="122"/>
                  <a:pt x="1945" y="122"/>
                </a:cubicBezTo>
                <a:cubicBezTo>
                  <a:pt x="1945" y="121"/>
                  <a:pt x="1945" y="121"/>
                  <a:pt x="1945" y="121"/>
                </a:cubicBezTo>
                <a:cubicBezTo>
                  <a:pt x="1946" y="121"/>
                  <a:pt x="1946" y="121"/>
                  <a:pt x="1946" y="121"/>
                </a:cubicBezTo>
                <a:cubicBezTo>
                  <a:pt x="1948" y="122"/>
                  <a:pt x="1948" y="122"/>
                  <a:pt x="1948" y="122"/>
                </a:cubicBezTo>
                <a:cubicBezTo>
                  <a:pt x="1948" y="123"/>
                  <a:pt x="1948" y="123"/>
                  <a:pt x="1948" y="123"/>
                </a:cubicBezTo>
                <a:cubicBezTo>
                  <a:pt x="1949" y="123"/>
                  <a:pt x="1949" y="123"/>
                  <a:pt x="1949" y="123"/>
                </a:cubicBezTo>
                <a:cubicBezTo>
                  <a:pt x="1950" y="125"/>
                  <a:pt x="1950" y="125"/>
                  <a:pt x="1950" y="125"/>
                </a:cubicBezTo>
                <a:cubicBezTo>
                  <a:pt x="1951" y="125"/>
                  <a:pt x="1951" y="125"/>
                  <a:pt x="1951" y="125"/>
                </a:cubicBezTo>
                <a:cubicBezTo>
                  <a:pt x="1952" y="125"/>
                  <a:pt x="1952" y="125"/>
                  <a:pt x="1952" y="125"/>
                </a:cubicBezTo>
                <a:cubicBezTo>
                  <a:pt x="1952" y="123"/>
                  <a:pt x="1952" y="123"/>
                  <a:pt x="1952" y="123"/>
                </a:cubicBezTo>
                <a:cubicBezTo>
                  <a:pt x="1951" y="122"/>
                  <a:pt x="1951" y="122"/>
                  <a:pt x="1951" y="122"/>
                </a:cubicBezTo>
                <a:cubicBezTo>
                  <a:pt x="1950" y="122"/>
                  <a:pt x="1950" y="122"/>
                  <a:pt x="1950" y="122"/>
                </a:cubicBezTo>
                <a:cubicBezTo>
                  <a:pt x="1949" y="121"/>
                  <a:pt x="1949" y="121"/>
                  <a:pt x="1949" y="121"/>
                </a:cubicBezTo>
                <a:cubicBezTo>
                  <a:pt x="1949" y="120"/>
                  <a:pt x="1949" y="120"/>
                  <a:pt x="1949" y="120"/>
                </a:cubicBezTo>
                <a:cubicBezTo>
                  <a:pt x="1950" y="121"/>
                  <a:pt x="1950" y="121"/>
                  <a:pt x="1950" y="121"/>
                </a:cubicBezTo>
                <a:cubicBezTo>
                  <a:pt x="1951" y="121"/>
                  <a:pt x="1951" y="121"/>
                  <a:pt x="1951" y="121"/>
                </a:cubicBezTo>
                <a:cubicBezTo>
                  <a:pt x="1953" y="119"/>
                  <a:pt x="1953" y="119"/>
                  <a:pt x="1953" y="119"/>
                </a:cubicBezTo>
                <a:cubicBezTo>
                  <a:pt x="1953" y="118"/>
                  <a:pt x="1953" y="118"/>
                  <a:pt x="1953" y="118"/>
                </a:cubicBezTo>
                <a:cubicBezTo>
                  <a:pt x="1953" y="117"/>
                  <a:pt x="1953" y="117"/>
                  <a:pt x="1953" y="117"/>
                </a:cubicBezTo>
                <a:cubicBezTo>
                  <a:pt x="1951" y="115"/>
                  <a:pt x="1951" y="115"/>
                  <a:pt x="1951" y="115"/>
                </a:cubicBezTo>
                <a:cubicBezTo>
                  <a:pt x="1950" y="116"/>
                  <a:pt x="1950" y="116"/>
                  <a:pt x="1950" y="116"/>
                </a:cubicBezTo>
                <a:cubicBezTo>
                  <a:pt x="1948" y="115"/>
                  <a:pt x="1948" y="115"/>
                  <a:pt x="1948" y="115"/>
                </a:cubicBezTo>
                <a:cubicBezTo>
                  <a:pt x="1947" y="113"/>
                  <a:pt x="1947" y="113"/>
                  <a:pt x="1947" y="113"/>
                </a:cubicBezTo>
                <a:cubicBezTo>
                  <a:pt x="1945" y="113"/>
                  <a:pt x="1945" y="113"/>
                  <a:pt x="1945" y="113"/>
                </a:cubicBezTo>
                <a:cubicBezTo>
                  <a:pt x="1941" y="110"/>
                  <a:pt x="1941" y="110"/>
                  <a:pt x="1941" y="110"/>
                </a:cubicBezTo>
                <a:cubicBezTo>
                  <a:pt x="1940" y="108"/>
                  <a:pt x="1940" y="108"/>
                  <a:pt x="1940" y="108"/>
                </a:cubicBezTo>
                <a:cubicBezTo>
                  <a:pt x="1938" y="108"/>
                  <a:pt x="1938" y="108"/>
                  <a:pt x="1938" y="108"/>
                </a:cubicBezTo>
                <a:cubicBezTo>
                  <a:pt x="1936" y="103"/>
                  <a:pt x="1936" y="103"/>
                  <a:pt x="1936" y="103"/>
                </a:cubicBezTo>
                <a:cubicBezTo>
                  <a:pt x="1932" y="99"/>
                  <a:pt x="1932" y="99"/>
                  <a:pt x="1932" y="99"/>
                </a:cubicBezTo>
                <a:cubicBezTo>
                  <a:pt x="1931" y="95"/>
                  <a:pt x="1931" y="95"/>
                  <a:pt x="1931" y="95"/>
                </a:cubicBezTo>
                <a:cubicBezTo>
                  <a:pt x="1929" y="92"/>
                  <a:pt x="1929" y="92"/>
                  <a:pt x="1929" y="92"/>
                </a:cubicBezTo>
                <a:cubicBezTo>
                  <a:pt x="1929" y="87"/>
                  <a:pt x="1929" y="87"/>
                  <a:pt x="1929" y="87"/>
                </a:cubicBezTo>
                <a:cubicBezTo>
                  <a:pt x="1927" y="84"/>
                  <a:pt x="1927" y="84"/>
                  <a:pt x="1927" y="84"/>
                </a:cubicBezTo>
                <a:cubicBezTo>
                  <a:pt x="1926" y="78"/>
                  <a:pt x="1926" y="78"/>
                  <a:pt x="1926" y="78"/>
                </a:cubicBezTo>
                <a:cubicBezTo>
                  <a:pt x="1926" y="77"/>
                  <a:pt x="1926" y="77"/>
                  <a:pt x="1926" y="77"/>
                </a:cubicBezTo>
                <a:cubicBezTo>
                  <a:pt x="1927" y="75"/>
                  <a:pt x="1927" y="75"/>
                  <a:pt x="1927" y="75"/>
                </a:cubicBezTo>
                <a:cubicBezTo>
                  <a:pt x="1927" y="74"/>
                  <a:pt x="1927" y="74"/>
                  <a:pt x="1927" y="74"/>
                </a:cubicBezTo>
                <a:cubicBezTo>
                  <a:pt x="1925" y="74"/>
                  <a:pt x="1925" y="74"/>
                  <a:pt x="1925" y="74"/>
                </a:cubicBezTo>
                <a:cubicBezTo>
                  <a:pt x="1923" y="74"/>
                  <a:pt x="1923" y="74"/>
                  <a:pt x="1923" y="74"/>
                </a:cubicBezTo>
                <a:cubicBezTo>
                  <a:pt x="1922" y="73"/>
                  <a:pt x="1922" y="73"/>
                  <a:pt x="1922" y="73"/>
                </a:cubicBezTo>
                <a:cubicBezTo>
                  <a:pt x="1923" y="73"/>
                  <a:pt x="1923" y="73"/>
                  <a:pt x="1923" y="73"/>
                </a:cubicBezTo>
                <a:cubicBezTo>
                  <a:pt x="1925" y="73"/>
                  <a:pt x="1925" y="73"/>
                  <a:pt x="1925" y="73"/>
                </a:cubicBezTo>
                <a:cubicBezTo>
                  <a:pt x="1928" y="72"/>
                  <a:pt x="1928" y="72"/>
                  <a:pt x="1928" y="72"/>
                </a:cubicBezTo>
                <a:cubicBezTo>
                  <a:pt x="1928" y="68"/>
                  <a:pt x="1928" y="68"/>
                  <a:pt x="1928" y="68"/>
                </a:cubicBezTo>
                <a:cubicBezTo>
                  <a:pt x="1928" y="66"/>
                  <a:pt x="1928" y="66"/>
                  <a:pt x="1928" y="66"/>
                </a:cubicBezTo>
                <a:cubicBezTo>
                  <a:pt x="1926" y="66"/>
                  <a:pt x="1926" y="66"/>
                  <a:pt x="1926" y="66"/>
                </a:cubicBezTo>
                <a:cubicBezTo>
                  <a:pt x="1924" y="67"/>
                  <a:pt x="1924" y="67"/>
                  <a:pt x="1924" y="67"/>
                </a:cubicBezTo>
                <a:cubicBezTo>
                  <a:pt x="1925" y="66"/>
                  <a:pt x="1925" y="66"/>
                  <a:pt x="1925" y="66"/>
                </a:cubicBezTo>
                <a:cubicBezTo>
                  <a:pt x="1927" y="65"/>
                  <a:pt x="1927" y="65"/>
                  <a:pt x="1927" y="65"/>
                </a:cubicBezTo>
                <a:cubicBezTo>
                  <a:pt x="1928" y="64"/>
                  <a:pt x="1928" y="64"/>
                  <a:pt x="1928" y="64"/>
                </a:cubicBezTo>
                <a:cubicBezTo>
                  <a:pt x="1927" y="63"/>
                  <a:pt x="1927" y="63"/>
                  <a:pt x="1927" y="63"/>
                </a:cubicBezTo>
                <a:cubicBezTo>
                  <a:pt x="1923" y="63"/>
                  <a:pt x="1923" y="63"/>
                  <a:pt x="1923" y="63"/>
                </a:cubicBezTo>
                <a:cubicBezTo>
                  <a:pt x="1918" y="62"/>
                  <a:pt x="1918" y="62"/>
                  <a:pt x="1918" y="62"/>
                </a:cubicBezTo>
                <a:cubicBezTo>
                  <a:pt x="1917" y="61"/>
                  <a:pt x="1917" y="61"/>
                  <a:pt x="1917" y="61"/>
                </a:cubicBezTo>
                <a:cubicBezTo>
                  <a:pt x="1915" y="61"/>
                  <a:pt x="1915" y="61"/>
                  <a:pt x="1915" y="61"/>
                </a:cubicBezTo>
                <a:cubicBezTo>
                  <a:pt x="1911" y="63"/>
                  <a:pt x="1911" y="63"/>
                  <a:pt x="1911" y="63"/>
                </a:cubicBezTo>
                <a:cubicBezTo>
                  <a:pt x="1908" y="63"/>
                  <a:pt x="1908" y="63"/>
                  <a:pt x="1908" y="63"/>
                </a:cubicBezTo>
                <a:cubicBezTo>
                  <a:pt x="1907" y="64"/>
                  <a:pt x="1907" y="64"/>
                  <a:pt x="1907" y="64"/>
                </a:cubicBezTo>
                <a:cubicBezTo>
                  <a:pt x="1904" y="66"/>
                  <a:pt x="1904" y="66"/>
                  <a:pt x="1904" y="66"/>
                </a:cubicBezTo>
                <a:cubicBezTo>
                  <a:pt x="1904" y="68"/>
                  <a:pt x="1904" y="68"/>
                  <a:pt x="1904" y="68"/>
                </a:cubicBezTo>
                <a:cubicBezTo>
                  <a:pt x="1903" y="70"/>
                  <a:pt x="1903" y="70"/>
                  <a:pt x="1903" y="70"/>
                </a:cubicBezTo>
                <a:cubicBezTo>
                  <a:pt x="1904" y="72"/>
                  <a:pt x="1904" y="72"/>
                  <a:pt x="1904" y="72"/>
                </a:cubicBezTo>
                <a:cubicBezTo>
                  <a:pt x="1905" y="72"/>
                  <a:pt x="1905" y="72"/>
                  <a:pt x="1905" y="72"/>
                </a:cubicBezTo>
                <a:cubicBezTo>
                  <a:pt x="1906" y="73"/>
                  <a:pt x="1906" y="73"/>
                  <a:pt x="1906" y="73"/>
                </a:cubicBezTo>
                <a:cubicBezTo>
                  <a:pt x="1906" y="74"/>
                  <a:pt x="1906" y="74"/>
                  <a:pt x="1906" y="74"/>
                </a:cubicBezTo>
                <a:cubicBezTo>
                  <a:pt x="1904" y="74"/>
                  <a:pt x="1904" y="74"/>
                  <a:pt x="1904" y="74"/>
                </a:cubicBezTo>
                <a:cubicBezTo>
                  <a:pt x="1902" y="74"/>
                  <a:pt x="1902" y="74"/>
                  <a:pt x="1902" y="74"/>
                </a:cubicBezTo>
                <a:cubicBezTo>
                  <a:pt x="1900" y="77"/>
                  <a:pt x="1900" y="77"/>
                  <a:pt x="1900" y="77"/>
                </a:cubicBezTo>
                <a:cubicBezTo>
                  <a:pt x="1900" y="79"/>
                  <a:pt x="1900" y="79"/>
                  <a:pt x="1900" y="79"/>
                </a:cubicBezTo>
                <a:cubicBezTo>
                  <a:pt x="1901" y="81"/>
                  <a:pt x="1901" y="81"/>
                  <a:pt x="1901" y="81"/>
                </a:cubicBezTo>
                <a:cubicBezTo>
                  <a:pt x="1903" y="80"/>
                  <a:pt x="1903" y="80"/>
                  <a:pt x="1903" y="80"/>
                </a:cubicBezTo>
                <a:cubicBezTo>
                  <a:pt x="1905" y="79"/>
                  <a:pt x="1905" y="79"/>
                  <a:pt x="1905" y="79"/>
                </a:cubicBezTo>
                <a:cubicBezTo>
                  <a:pt x="1906" y="80"/>
                  <a:pt x="1906" y="80"/>
                  <a:pt x="1906" y="80"/>
                </a:cubicBezTo>
                <a:cubicBezTo>
                  <a:pt x="1904" y="81"/>
                  <a:pt x="1904" y="81"/>
                  <a:pt x="1904" y="81"/>
                </a:cubicBezTo>
                <a:cubicBezTo>
                  <a:pt x="1903" y="83"/>
                  <a:pt x="1903" y="83"/>
                  <a:pt x="1903" y="83"/>
                </a:cubicBezTo>
                <a:cubicBezTo>
                  <a:pt x="1904" y="83"/>
                  <a:pt x="1904" y="83"/>
                  <a:pt x="1904" y="83"/>
                </a:cubicBezTo>
                <a:cubicBezTo>
                  <a:pt x="1906" y="81"/>
                  <a:pt x="1906" y="81"/>
                  <a:pt x="1906" y="81"/>
                </a:cubicBezTo>
                <a:cubicBezTo>
                  <a:pt x="1907" y="81"/>
                  <a:pt x="1907" y="81"/>
                  <a:pt x="1907" y="81"/>
                </a:cubicBezTo>
                <a:cubicBezTo>
                  <a:pt x="1908" y="82"/>
                  <a:pt x="1908" y="82"/>
                  <a:pt x="1908" y="82"/>
                </a:cubicBezTo>
                <a:cubicBezTo>
                  <a:pt x="1906" y="83"/>
                  <a:pt x="1906" y="83"/>
                  <a:pt x="1906" y="83"/>
                </a:cubicBezTo>
                <a:cubicBezTo>
                  <a:pt x="1906" y="85"/>
                  <a:pt x="1906" y="85"/>
                  <a:pt x="1906" y="85"/>
                </a:cubicBezTo>
                <a:cubicBezTo>
                  <a:pt x="1907" y="86"/>
                  <a:pt x="1907" y="86"/>
                  <a:pt x="1907" y="86"/>
                </a:cubicBezTo>
                <a:cubicBezTo>
                  <a:pt x="1909" y="86"/>
                  <a:pt x="1909" y="86"/>
                  <a:pt x="1909" y="86"/>
                </a:cubicBezTo>
                <a:cubicBezTo>
                  <a:pt x="1908" y="87"/>
                  <a:pt x="1908" y="87"/>
                  <a:pt x="1908" y="87"/>
                </a:cubicBezTo>
                <a:cubicBezTo>
                  <a:pt x="1907" y="87"/>
                  <a:pt x="1907" y="87"/>
                  <a:pt x="1907" y="87"/>
                </a:cubicBezTo>
                <a:cubicBezTo>
                  <a:pt x="1905" y="88"/>
                  <a:pt x="1905" y="88"/>
                  <a:pt x="1905" y="88"/>
                </a:cubicBezTo>
                <a:cubicBezTo>
                  <a:pt x="1905" y="90"/>
                  <a:pt x="1905" y="90"/>
                  <a:pt x="1905" y="90"/>
                </a:cubicBezTo>
                <a:cubicBezTo>
                  <a:pt x="1906" y="92"/>
                  <a:pt x="1906" y="92"/>
                  <a:pt x="1906" y="92"/>
                </a:cubicBezTo>
                <a:cubicBezTo>
                  <a:pt x="1905" y="92"/>
                  <a:pt x="1905" y="92"/>
                  <a:pt x="1905" y="92"/>
                </a:cubicBezTo>
                <a:cubicBezTo>
                  <a:pt x="1904" y="92"/>
                  <a:pt x="1904" y="92"/>
                  <a:pt x="1904" y="92"/>
                </a:cubicBezTo>
                <a:cubicBezTo>
                  <a:pt x="1903" y="92"/>
                  <a:pt x="1903" y="92"/>
                  <a:pt x="1903" y="92"/>
                </a:cubicBezTo>
                <a:cubicBezTo>
                  <a:pt x="1901" y="92"/>
                  <a:pt x="1901" y="92"/>
                  <a:pt x="1901" y="92"/>
                </a:cubicBezTo>
                <a:cubicBezTo>
                  <a:pt x="1900" y="92"/>
                  <a:pt x="1900" y="92"/>
                  <a:pt x="1900" y="92"/>
                </a:cubicBezTo>
                <a:cubicBezTo>
                  <a:pt x="1898" y="94"/>
                  <a:pt x="1898" y="94"/>
                  <a:pt x="1898" y="94"/>
                </a:cubicBezTo>
                <a:cubicBezTo>
                  <a:pt x="1898" y="96"/>
                  <a:pt x="1898" y="96"/>
                  <a:pt x="1898" y="96"/>
                </a:cubicBezTo>
                <a:lnTo>
                  <a:pt x="1899" y="98"/>
                </a:lnTo>
                <a:close/>
                <a:moveTo>
                  <a:pt x="1952" y="157"/>
                </a:moveTo>
                <a:cubicBezTo>
                  <a:pt x="1953" y="158"/>
                  <a:pt x="1953" y="158"/>
                  <a:pt x="1953" y="158"/>
                </a:cubicBezTo>
                <a:cubicBezTo>
                  <a:pt x="1954" y="158"/>
                  <a:pt x="1954" y="158"/>
                  <a:pt x="1954" y="158"/>
                </a:cubicBezTo>
                <a:cubicBezTo>
                  <a:pt x="1955" y="157"/>
                  <a:pt x="1955" y="157"/>
                  <a:pt x="1955" y="157"/>
                </a:cubicBezTo>
                <a:cubicBezTo>
                  <a:pt x="1953" y="157"/>
                  <a:pt x="1953" y="157"/>
                  <a:pt x="1953" y="157"/>
                </a:cubicBezTo>
                <a:lnTo>
                  <a:pt x="1952" y="157"/>
                </a:lnTo>
                <a:close/>
                <a:moveTo>
                  <a:pt x="968" y="126"/>
                </a:moveTo>
                <a:cubicBezTo>
                  <a:pt x="968" y="128"/>
                  <a:pt x="968" y="128"/>
                  <a:pt x="968" y="128"/>
                </a:cubicBezTo>
                <a:cubicBezTo>
                  <a:pt x="968" y="128"/>
                  <a:pt x="968" y="128"/>
                  <a:pt x="968" y="128"/>
                </a:cubicBezTo>
                <a:cubicBezTo>
                  <a:pt x="970" y="128"/>
                  <a:pt x="970" y="128"/>
                  <a:pt x="970" y="128"/>
                </a:cubicBezTo>
                <a:cubicBezTo>
                  <a:pt x="971" y="126"/>
                  <a:pt x="971" y="126"/>
                  <a:pt x="971" y="126"/>
                </a:cubicBezTo>
                <a:cubicBezTo>
                  <a:pt x="971" y="126"/>
                  <a:pt x="971" y="126"/>
                  <a:pt x="971" y="126"/>
                </a:cubicBezTo>
                <a:cubicBezTo>
                  <a:pt x="970" y="126"/>
                  <a:pt x="970" y="126"/>
                  <a:pt x="970" y="126"/>
                </a:cubicBezTo>
                <a:lnTo>
                  <a:pt x="968" y="126"/>
                </a:lnTo>
                <a:close/>
                <a:moveTo>
                  <a:pt x="827" y="254"/>
                </a:moveTo>
                <a:cubicBezTo>
                  <a:pt x="827" y="253"/>
                  <a:pt x="827" y="253"/>
                  <a:pt x="827" y="253"/>
                </a:cubicBezTo>
                <a:cubicBezTo>
                  <a:pt x="827" y="252"/>
                  <a:pt x="827" y="252"/>
                  <a:pt x="827" y="252"/>
                </a:cubicBezTo>
                <a:cubicBezTo>
                  <a:pt x="826" y="251"/>
                  <a:pt x="826" y="251"/>
                  <a:pt x="826" y="251"/>
                </a:cubicBezTo>
                <a:cubicBezTo>
                  <a:pt x="825" y="252"/>
                  <a:pt x="825" y="252"/>
                  <a:pt x="825" y="252"/>
                </a:cubicBezTo>
                <a:cubicBezTo>
                  <a:pt x="824" y="252"/>
                  <a:pt x="824" y="252"/>
                  <a:pt x="824" y="252"/>
                </a:cubicBezTo>
                <a:cubicBezTo>
                  <a:pt x="823" y="250"/>
                  <a:pt x="823" y="250"/>
                  <a:pt x="823" y="250"/>
                </a:cubicBezTo>
                <a:cubicBezTo>
                  <a:pt x="823" y="250"/>
                  <a:pt x="823" y="250"/>
                  <a:pt x="823" y="250"/>
                </a:cubicBezTo>
                <a:cubicBezTo>
                  <a:pt x="822" y="251"/>
                  <a:pt x="822" y="251"/>
                  <a:pt x="822" y="251"/>
                </a:cubicBezTo>
                <a:cubicBezTo>
                  <a:pt x="820" y="253"/>
                  <a:pt x="820" y="253"/>
                  <a:pt x="820" y="253"/>
                </a:cubicBezTo>
                <a:cubicBezTo>
                  <a:pt x="819" y="253"/>
                  <a:pt x="819" y="253"/>
                  <a:pt x="819" y="253"/>
                </a:cubicBezTo>
                <a:cubicBezTo>
                  <a:pt x="818" y="254"/>
                  <a:pt x="818" y="254"/>
                  <a:pt x="818" y="254"/>
                </a:cubicBezTo>
                <a:cubicBezTo>
                  <a:pt x="818" y="256"/>
                  <a:pt x="818" y="256"/>
                  <a:pt x="818" y="256"/>
                </a:cubicBezTo>
                <a:cubicBezTo>
                  <a:pt x="818" y="258"/>
                  <a:pt x="818" y="258"/>
                  <a:pt x="818" y="258"/>
                </a:cubicBezTo>
                <a:cubicBezTo>
                  <a:pt x="817" y="258"/>
                  <a:pt x="817" y="258"/>
                  <a:pt x="817" y="258"/>
                </a:cubicBezTo>
                <a:cubicBezTo>
                  <a:pt x="816" y="260"/>
                  <a:pt x="816" y="260"/>
                  <a:pt x="816" y="260"/>
                </a:cubicBezTo>
                <a:cubicBezTo>
                  <a:pt x="817" y="261"/>
                  <a:pt x="817" y="261"/>
                  <a:pt x="817" y="261"/>
                </a:cubicBezTo>
                <a:cubicBezTo>
                  <a:pt x="816" y="263"/>
                  <a:pt x="816" y="263"/>
                  <a:pt x="816" y="263"/>
                </a:cubicBezTo>
                <a:cubicBezTo>
                  <a:pt x="816" y="263"/>
                  <a:pt x="816" y="263"/>
                  <a:pt x="816" y="263"/>
                </a:cubicBezTo>
                <a:cubicBezTo>
                  <a:pt x="818" y="264"/>
                  <a:pt x="818" y="264"/>
                  <a:pt x="818" y="264"/>
                </a:cubicBezTo>
                <a:cubicBezTo>
                  <a:pt x="818" y="265"/>
                  <a:pt x="818" y="265"/>
                  <a:pt x="818" y="265"/>
                </a:cubicBezTo>
                <a:cubicBezTo>
                  <a:pt x="819" y="265"/>
                  <a:pt x="819" y="265"/>
                  <a:pt x="819" y="265"/>
                </a:cubicBezTo>
                <a:cubicBezTo>
                  <a:pt x="819" y="267"/>
                  <a:pt x="819" y="267"/>
                  <a:pt x="819" y="267"/>
                </a:cubicBezTo>
                <a:cubicBezTo>
                  <a:pt x="820" y="267"/>
                  <a:pt x="820" y="267"/>
                  <a:pt x="820" y="267"/>
                </a:cubicBezTo>
                <a:cubicBezTo>
                  <a:pt x="821" y="266"/>
                  <a:pt x="821" y="266"/>
                  <a:pt x="821" y="266"/>
                </a:cubicBezTo>
                <a:cubicBezTo>
                  <a:pt x="821" y="265"/>
                  <a:pt x="821" y="265"/>
                  <a:pt x="821" y="265"/>
                </a:cubicBezTo>
                <a:cubicBezTo>
                  <a:pt x="822" y="264"/>
                  <a:pt x="822" y="264"/>
                  <a:pt x="822" y="264"/>
                </a:cubicBezTo>
                <a:cubicBezTo>
                  <a:pt x="822" y="263"/>
                  <a:pt x="822" y="263"/>
                  <a:pt x="822" y="263"/>
                </a:cubicBezTo>
                <a:cubicBezTo>
                  <a:pt x="821" y="263"/>
                  <a:pt x="821" y="263"/>
                  <a:pt x="821" y="263"/>
                </a:cubicBezTo>
                <a:cubicBezTo>
                  <a:pt x="822" y="262"/>
                  <a:pt x="822" y="262"/>
                  <a:pt x="822" y="262"/>
                </a:cubicBezTo>
                <a:cubicBezTo>
                  <a:pt x="823" y="261"/>
                  <a:pt x="823" y="261"/>
                  <a:pt x="823" y="261"/>
                </a:cubicBezTo>
                <a:cubicBezTo>
                  <a:pt x="824" y="259"/>
                  <a:pt x="824" y="259"/>
                  <a:pt x="824" y="259"/>
                </a:cubicBezTo>
                <a:cubicBezTo>
                  <a:pt x="825" y="259"/>
                  <a:pt x="825" y="259"/>
                  <a:pt x="825" y="259"/>
                </a:cubicBezTo>
                <a:cubicBezTo>
                  <a:pt x="826" y="258"/>
                  <a:pt x="826" y="258"/>
                  <a:pt x="826" y="258"/>
                </a:cubicBezTo>
                <a:cubicBezTo>
                  <a:pt x="826" y="257"/>
                  <a:pt x="826" y="257"/>
                  <a:pt x="826" y="257"/>
                </a:cubicBezTo>
                <a:cubicBezTo>
                  <a:pt x="826" y="256"/>
                  <a:pt x="826" y="256"/>
                  <a:pt x="826" y="256"/>
                </a:cubicBezTo>
                <a:cubicBezTo>
                  <a:pt x="827" y="255"/>
                  <a:pt x="827" y="255"/>
                  <a:pt x="827" y="255"/>
                </a:cubicBezTo>
                <a:lnTo>
                  <a:pt x="827" y="254"/>
                </a:lnTo>
                <a:close/>
                <a:moveTo>
                  <a:pt x="840" y="250"/>
                </a:moveTo>
                <a:cubicBezTo>
                  <a:pt x="840" y="251"/>
                  <a:pt x="840" y="251"/>
                  <a:pt x="840" y="251"/>
                </a:cubicBezTo>
                <a:cubicBezTo>
                  <a:pt x="842" y="251"/>
                  <a:pt x="842" y="251"/>
                  <a:pt x="842" y="251"/>
                </a:cubicBezTo>
                <a:cubicBezTo>
                  <a:pt x="842" y="251"/>
                  <a:pt x="842" y="250"/>
                  <a:pt x="842" y="250"/>
                </a:cubicBezTo>
                <a:cubicBezTo>
                  <a:pt x="840" y="250"/>
                  <a:pt x="840" y="250"/>
                  <a:pt x="840" y="250"/>
                </a:cubicBezTo>
                <a:close/>
                <a:moveTo>
                  <a:pt x="826" y="225"/>
                </a:moveTo>
                <a:cubicBezTo>
                  <a:pt x="825" y="224"/>
                  <a:pt x="825" y="224"/>
                  <a:pt x="825" y="224"/>
                </a:cubicBezTo>
                <a:cubicBezTo>
                  <a:pt x="827" y="224"/>
                  <a:pt x="827" y="224"/>
                  <a:pt x="827" y="224"/>
                </a:cubicBezTo>
                <a:cubicBezTo>
                  <a:pt x="827" y="223"/>
                  <a:pt x="827" y="223"/>
                  <a:pt x="827" y="223"/>
                </a:cubicBezTo>
                <a:cubicBezTo>
                  <a:pt x="826" y="222"/>
                  <a:pt x="826" y="222"/>
                  <a:pt x="826" y="222"/>
                </a:cubicBezTo>
                <a:cubicBezTo>
                  <a:pt x="825" y="220"/>
                  <a:pt x="825" y="220"/>
                  <a:pt x="825" y="220"/>
                </a:cubicBezTo>
                <a:cubicBezTo>
                  <a:pt x="825" y="221"/>
                  <a:pt x="825" y="221"/>
                  <a:pt x="825" y="221"/>
                </a:cubicBezTo>
                <a:cubicBezTo>
                  <a:pt x="825" y="222"/>
                  <a:pt x="825" y="222"/>
                  <a:pt x="825" y="222"/>
                </a:cubicBezTo>
                <a:cubicBezTo>
                  <a:pt x="824" y="223"/>
                  <a:pt x="824" y="223"/>
                  <a:pt x="824" y="223"/>
                </a:cubicBezTo>
                <a:cubicBezTo>
                  <a:pt x="823" y="222"/>
                  <a:pt x="823" y="222"/>
                  <a:pt x="823" y="222"/>
                </a:cubicBezTo>
                <a:cubicBezTo>
                  <a:pt x="821" y="221"/>
                  <a:pt x="821" y="221"/>
                  <a:pt x="821" y="221"/>
                </a:cubicBezTo>
                <a:cubicBezTo>
                  <a:pt x="821" y="220"/>
                  <a:pt x="821" y="220"/>
                  <a:pt x="821" y="220"/>
                </a:cubicBezTo>
                <a:cubicBezTo>
                  <a:pt x="821" y="220"/>
                  <a:pt x="821" y="220"/>
                  <a:pt x="821" y="220"/>
                </a:cubicBezTo>
                <a:cubicBezTo>
                  <a:pt x="819" y="222"/>
                  <a:pt x="819" y="222"/>
                  <a:pt x="819" y="222"/>
                </a:cubicBezTo>
                <a:cubicBezTo>
                  <a:pt x="816" y="222"/>
                  <a:pt x="816" y="222"/>
                  <a:pt x="816" y="222"/>
                </a:cubicBezTo>
                <a:cubicBezTo>
                  <a:pt x="815" y="221"/>
                  <a:pt x="815" y="221"/>
                  <a:pt x="815" y="221"/>
                </a:cubicBezTo>
                <a:cubicBezTo>
                  <a:pt x="817" y="219"/>
                  <a:pt x="817" y="219"/>
                  <a:pt x="817" y="219"/>
                </a:cubicBezTo>
                <a:cubicBezTo>
                  <a:pt x="818" y="219"/>
                  <a:pt x="818" y="219"/>
                  <a:pt x="818" y="219"/>
                </a:cubicBezTo>
                <a:cubicBezTo>
                  <a:pt x="819" y="218"/>
                  <a:pt x="819" y="218"/>
                  <a:pt x="819" y="218"/>
                </a:cubicBezTo>
                <a:cubicBezTo>
                  <a:pt x="819" y="217"/>
                  <a:pt x="819" y="217"/>
                  <a:pt x="819" y="217"/>
                </a:cubicBezTo>
                <a:cubicBezTo>
                  <a:pt x="819" y="216"/>
                  <a:pt x="819" y="216"/>
                  <a:pt x="819" y="216"/>
                </a:cubicBezTo>
                <a:cubicBezTo>
                  <a:pt x="819" y="214"/>
                  <a:pt x="819" y="214"/>
                  <a:pt x="819" y="214"/>
                </a:cubicBezTo>
                <a:cubicBezTo>
                  <a:pt x="819" y="213"/>
                  <a:pt x="819" y="213"/>
                  <a:pt x="819" y="213"/>
                </a:cubicBezTo>
                <a:cubicBezTo>
                  <a:pt x="819" y="212"/>
                  <a:pt x="819" y="212"/>
                  <a:pt x="819" y="212"/>
                </a:cubicBezTo>
                <a:cubicBezTo>
                  <a:pt x="818" y="211"/>
                  <a:pt x="818" y="211"/>
                  <a:pt x="818" y="211"/>
                </a:cubicBezTo>
                <a:cubicBezTo>
                  <a:pt x="818" y="210"/>
                  <a:pt x="818" y="210"/>
                  <a:pt x="818" y="210"/>
                </a:cubicBezTo>
                <a:cubicBezTo>
                  <a:pt x="815" y="207"/>
                  <a:pt x="815" y="207"/>
                  <a:pt x="815" y="207"/>
                </a:cubicBezTo>
                <a:cubicBezTo>
                  <a:pt x="813" y="206"/>
                  <a:pt x="813" y="206"/>
                  <a:pt x="813" y="206"/>
                </a:cubicBezTo>
                <a:cubicBezTo>
                  <a:pt x="813" y="205"/>
                  <a:pt x="813" y="205"/>
                  <a:pt x="813" y="205"/>
                </a:cubicBezTo>
                <a:cubicBezTo>
                  <a:pt x="812" y="203"/>
                  <a:pt x="812" y="203"/>
                  <a:pt x="812" y="203"/>
                </a:cubicBezTo>
                <a:cubicBezTo>
                  <a:pt x="811" y="203"/>
                  <a:pt x="811" y="203"/>
                  <a:pt x="811" y="203"/>
                </a:cubicBezTo>
                <a:cubicBezTo>
                  <a:pt x="810" y="201"/>
                  <a:pt x="810" y="201"/>
                  <a:pt x="810" y="201"/>
                </a:cubicBezTo>
                <a:cubicBezTo>
                  <a:pt x="811" y="199"/>
                  <a:pt x="811" y="199"/>
                  <a:pt x="811" y="199"/>
                </a:cubicBezTo>
                <a:cubicBezTo>
                  <a:pt x="810" y="197"/>
                  <a:pt x="810" y="197"/>
                  <a:pt x="810" y="197"/>
                </a:cubicBezTo>
                <a:cubicBezTo>
                  <a:pt x="807" y="197"/>
                  <a:pt x="807" y="197"/>
                  <a:pt x="807" y="197"/>
                </a:cubicBezTo>
                <a:cubicBezTo>
                  <a:pt x="804" y="196"/>
                  <a:pt x="804" y="196"/>
                  <a:pt x="804" y="196"/>
                </a:cubicBezTo>
                <a:cubicBezTo>
                  <a:pt x="803" y="194"/>
                  <a:pt x="803" y="194"/>
                  <a:pt x="803" y="194"/>
                </a:cubicBezTo>
                <a:cubicBezTo>
                  <a:pt x="804" y="193"/>
                  <a:pt x="804" y="193"/>
                  <a:pt x="804" y="193"/>
                </a:cubicBezTo>
                <a:cubicBezTo>
                  <a:pt x="804" y="192"/>
                  <a:pt x="804" y="192"/>
                  <a:pt x="804" y="192"/>
                </a:cubicBezTo>
                <a:cubicBezTo>
                  <a:pt x="803" y="191"/>
                  <a:pt x="803" y="191"/>
                  <a:pt x="803" y="191"/>
                </a:cubicBezTo>
                <a:cubicBezTo>
                  <a:pt x="802" y="190"/>
                  <a:pt x="802" y="190"/>
                  <a:pt x="802" y="190"/>
                </a:cubicBezTo>
                <a:cubicBezTo>
                  <a:pt x="801" y="189"/>
                  <a:pt x="801" y="189"/>
                  <a:pt x="801" y="189"/>
                </a:cubicBezTo>
                <a:cubicBezTo>
                  <a:pt x="800" y="192"/>
                  <a:pt x="800" y="192"/>
                  <a:pt x="800" y="192"/>
                </a:cubicBezTo>
                <a:cubicBezTo>
                  <a:pt x="799" y="193"/>
                  <a:pt x="799" y="193"/>
                  <a:pt x="799" y="193"/>
                </a:cubicBezTo>
                <a:cubicBezTo>
                  <a:pt x="798" y="194"/>
                  <a:pt x="798" y="194"/>
                  <a:pt x="798" y="194"/>
                </a:cubicBezTo>
                <a:cubicBezTo>
                  <a:pt x="797" y="194"/>
                  <a:pt x="797" y="194"/>
                  <a:pt x="797" y="194"/>
                </a:cubicBezTo>
                <a:cubicBezTo>
                  <a:pt x="797" y="191"/>
                  <a:pt x="797" y="191"/>
                  <a:pt x="797" y="191"/>
                </a:cubicBezTo>
                <a:cubicBezTo>
                  <a:pt x="797" y="189"/>
                  <a:pt x="797" y="189"/>
                  <a:pt x="797" y="189"/>
                </a:cubicBezTo>
                <a:cubicBezTo>
                  <a:pt x="797" y="188"/>
                  <a:pt x="797" y="188"/>
                  <a:pt x="797" y="188"/>
                </a:cubicBezTo>
                <a:cubicBezTo>
                  <a:pt x="798" y="188"/>
                  <a:pt x="798" y="188"/>
                  <a:pt x="798" y="188"/>
                </a:cubicBezTo>
                <a:cubicBezTo>
                  <a:pt x="799" y="188"/>
                  <a:pt x="799" y="188"/>
                  <a:pt x="799" y="188"/>
                </a:cubicBezTo>
                <a:cubicBezTo>
                  <a:pt x="799" y="187"/>
                  <a:pt x="799" y="187"/>
                  <a:pt x="799" y="187"/>
                </a:cubicBezTo>
                <a:cubicBezTo>
                  <a:pt x="799" y="185"/>
                  <a:pt x="799" y="185"/>
                  <a:pt x="799" y="185"/>
                </a:cubicBezTo>
                <a:cubicBezTo>
                  <a:pt x="799" y="183"/>
                  <a:pt x="799" y="183"/>
                  <a:pt x="799" y="183"/>
                </a:cubicBezTo>
                <a:cubicBezTo>
                  <a:pt x="797" y="184"/>
                  <a:pt x="797" y="184"/>
                  <a:pt x="797" y="184"/>
                </a:cubicBezTo>
                <a:cubicBezTo>
                  <a:pt x="797" y="183"/>
                  <a:pt x="797" y="183"/>
                  <a:pt x="797" y="183"/>
                </a:cubicBezTo>
                <a:cubicBezTo>
                  <a:pt x="798" y="181"/>
                  <a:pt x="798" y="181"/>
                  <a:pt x="798" y="181"/>
                </a:cubicBezTo>
                <a:cubicBezTo>
                  <a:pt x="797" y="180"/>
                  <a:pt x="797" y="180"/>
                  <a:pt x="797" y="180"/>
                </a:cubicBezTo>
                <a:cubicBezTo>
                  <a:pt x="794" y="182"/>
                  <a:pt x="794" y="182"/>
                  <a:pt x="794" y="182"/>
                </a:cubicBezTo>
                <a:cubicBezTo>
                  <a:pt x="792" y="184"/>
                  <a:pt x="792" y="184"/>
                  <a:pt x="792" y="184"/>
                </a:cubicBezTo>
                <a:cubicBezTo>
                  <a:pt x="790" y="187"/>
                  <a:pt x="790" y="187"/>
                  <a:pt x="790" y="187"/>
                </a:cubicBezTo>
                <a:cubicBezTo>
                  <a:pt x="788" y="190"/>
                  <a:pt x="788" y="190"/>
                  <a:pt x="788" y="190"/>
                </a:cubicBezTo>
                <a:cubicBezTo>
                  <a:pt x="788" y="192"/>
                  <a:pt x="788" y="192"/>
                  <a:pt x="788" y="192"/>
                </a:cubicBezTo>
                <a:cubicBezTo>
                  <a:pt x="787" y="193"/>
                  <a:pt x="787" y="193"/>
                  <a:pt x="787" y="193"/>
                </a:cubicBezTo>
                <a:cubicBezTo>
                  <a:pt x="787" y="194"/>
                  <a:pt x="787" y="194"/>
                  <a:pt x="787" y="194"/>
                </a:cubicBezTo>
                <a:cubicBezTo>
                  <a:pt x="785" y="198"/>
                  <a:pt x="785" y="198"/>
                  <a:pt x="785" y="198"/>
                </a:cubicBezTo>
                <a:cubicBezTo>
                  <a:pt x="786" y="199"/>
                  <a:pt x="786" y="199"/>
                  <a:pt x="786" y="199"/>
                </a:cubicBezTo>
                <a:cubicBezTo>
                  <a:pt x="784" y="200"/>
                  <a:pt x="784" y="200"/>
                  <a:pt x="784" y="200"/>
                </a:cubicBezTo>
                <a:cubicBezTo>
                  <a:pt x="784" y="201"/>
                  <a:pt x="784" y="201"/>
                  <a:pt x="784" y="201"/>
                </a:cubicBezTo>
                <a:cubicBezTo>
                  <a:pt x="784" y="203"/>
                  <a:pt x="784" y="203"/>
                  <a:pt x="784" y="203"/>
                </a:cubicBezTo>
                <a:cubicBezTo>
                  <a:pt x="781" y="205"/>
                  <a:pt x="781" y="205"/>
                  <a:pt x="781" y="205"/>
                </a:cubicBezTo>
                <a:cubicBezTo>
                  <a:pt x="780" y="207"/>
                  <a:pt x="780" y="207"/>
                  <a:pt x="780" y="207"/>
                </a:cubicBezTo>
                <a:cubicBezTo>
                  <a:pt x="780" y="210"/>
                  <a:pt x="780" y="210"/>
                  <a:pt x="780" y="210"/>
                </a:cubicBezTo>
                <a:cubicBezTo>
                  <a:pt x="780" y="211"/>
                  <a:pt x="780" y="211"/>
                  <a:pt x="780" y="211"/>
                </a:cubicBezTo>
                <a:cubicBezTo>
                  <a:pt x="780" y="214"/>
                  <a:pt x="780" y="214"/>
                  <a:pt x="780" y="214"/>
                </a:cubicBezTo>
                <a:cubicBezTo>
                  <a:pt x="779" y="215"/>
                  <a:pt x="779" y="215"/>
                  <a:pt x="779" y="215"/>
                </a:cubicBezTo>
                <a:cubicBezTo>
                  <a:pt x="776" y="215"/>
                  <a:pt x="776" y="215"/>
                  <a:pt x="776" y="215"/>
                </a:cubicBezTo>
                <a:cubicBezTo>
                  <a:pt x="773" y="217"/>
                  <a:pt x="773" y="217"/>
                  <a:pt x="773" y="217"/>
                </a:cubicBezTo>
                <a:cubicBezTo>
                  <a:pt x="773" y="218"/>
                  <a:pt x="773" y="218"/>
                  <a:pt x="773" y="218"/>
                </a:cubicBezTo>
                <a:cubicBezTo>
                  <a:pt x="772" y="222"/>
                  <a:pt x="772" y="222"/>
                  <a:pt x="772" y="222"/>
                </a:cubicBezTo>
                <a:cubicBezTo>
                  <a:pt x="772" y="224"/>
                  <a:pt x="772" y="224"/>
                  <a:pt x="772" y="224"/>
                </a:cubicBezTo>
                <a:cubicBezTo>
                  <a:pt x="772" y="224"/>
                  <a:pt x="773" y="224"/>
                  <a:pt x="773" y="224"/>
                </a:cubicBezTo>
                <a:cubicBezTo>
                  <a:pt x="774" y="222"/>
                  <a:pt x="774" y="222"/>
                  <a:pt x="774" y="222"/>
                </a:cubicBezTo>
                <a:cubicBezTo>
                  <a:pt x="775" y="222"/>
                  <a:pt x="775" y="222"/>
                  <a:pt x="775" y="222"/>
                </a:cubicBezTo>
                <a:cubicBezTo>
                  <a:pt x="775" y="222"/>
                  <a:pt x="775" y="222"/>
                  <a:pt x="775" y="222"/>
                </a:cubicBezTo>
                <a:cubicBezTo>
                  <a:pt x="777" y="223"/>
                  <a:pt x="777" y="223"/>
                  <a:pt x="777" y="223"/>
                </a:cubicBezTo>
                <a:cubicBezTo>
                  <a:pt x="778" y="223"/>
                  <a:pt x="778" y="223"/>
                  <a:pt x="778" y="223"/>
                </a:cubicBezTo>
                <a:cubicBezTo>
                  <a:pt x="779" y="223"/>
                  <a:pt x="779" y="223"/>
                  <a:pt x="779" y="223"/>
                </a:cubicBezTo>
                <a:cubicBezTo>
                  <a:pt x="780" y="223"/>
                  <a:pt x="780" y="223"/>
                  <a:pt x="780" y="223"/>
                </a:cubicBezTo>
                <a:cubicBezTo>
                  <a:pt x="781" y="223"/>
                  <a:pt x="781" y="223"/>
                  <a:pt x="781" y="223"/>
                </a:cubicBezTo>
                <a:cubicBezTo>
                  <a:pt x="781" y="225"/>
                  <a:pt x="781" y="225"/>
                  <a:pt x="781" y="225"/>
                </a:cubicBezTo>
                <a:cubicBezTo>
                  <a:pt x="780" y="227"/>
                  <a:pt x="780" y="227"/>
                  <a:pt x="780" y="227"/>
                </a:cubicBezTo>
                <a:cubicBezTo>
                  <a:pt x="780" y="228"/>
                  <a:pt x="780" y="228"/>
                  <a:pt x="780" y="228"/>
                </a:cubicBezTo>
                <a:cubicBezTo>
                  <a:pt x="779" y="230"/>
                  <a:pt x="779" y="230"/>
                  <a:pt x="779" y="230"/>
                </a:cubicBezTo>
                <a:cubicBezTo>
                  <a:pt x="779" y="232"/>
                  <a:pt x="779" y="232"/>
                  <a:pt x="779" y="232"/>
                </a:cubicBezTo>
                <a:cubicBezTo>
                  <a:pt x="779" y="233"/>
                  <a:pt x="779" y="233"/>
                  <a:pt x="779" y="233"/>
                </a:cubicBezTo>
                <a:cubicBezTo>
                  <a:pt x="780" y="233"/>
                  <a:pt x="780" y="233"/>
                  <a:pt x="780" y="233"/>
                </a:cubicBezTo>
                <a:cubicBezTo>
                  <a:pt x="781" y="233"/>
                  <a:pt x="781" y="233"/>
                  <a:pt x="781" y="233"/>
                </a:cubicBezTo>
                <a:cubicBezTo>
                  <a:pt x="783" y="233"/>
                  <a:pt x="783" y="233"/>
                  <a:pt x="783" y="233"/>
                </a:cubicBezTo>
                <a:cubicBezTo>
                  <a:pt x="784" y="233"/>
                  <a:pt x="784" y="233"/>
                  <a:pt x="784" y="233"/>
                </a:cubicBezTo>
                <a:cubicBezTo>
                  <a:pt x="785" y="233"/>
                  <a:pt x="785" y="233"/>
                  <a:pt x="785" y="233"/>
                </a:cubicBezTo>
                <a:cubicBezTo>
                  <a:pt x="786" y="232"/>
                  <a:pt x="786" y="232"/>
                  <a:pt x="786" y="232"/>
                </a:cubicBezTo>
                <a:cubicBezTo>
                  <a:pt x="787" y="231"/>
                  <a:pt x="787" y="231"/>
                  <a:pt x="787" y="231"/>
                </a:cubicBezTo>
                <a:cubicBezTo>
                  <a:pt x="789" y="231"/>
                  <a:pt x="789" y="231"/>
                  <a:pt x="789" y="231"/>
                </a:cubicBezTo>
                <a:cubicBezTo>
                  <a:pt x="790" y="230"/>
                  <a:pt x="790" y="230"/>
                  <a:pt x="790" y="230"/>
                </a:cubicBezTo>
                <a:cubicBezTo>
                  <a:pt x="791" y="227"/>
                  <a:pt x="791" y="227"/>
                  <a:pt x="791" y="227"/>
                </a:cubicBezTo>
                <a:cubicBezTo>
                  <a:pt x="792" y="226"/>
                  <a:pt x="792" y="226"/>
                  <a:pt x="792" y="226"/>
                </a:cubicBezTo>
                <a:cubicBezTo>
                  <a:pt x="793" y="225"/>
                  <a:pt x="793" y="225"/>
                  <a:pt x="793" y="225"/>
                </a:cubicBezTo>
                <a:cubicBezTo>
                  <a:pt x="794" y="225"/>
                  <a:pt x="794" y="225"/>
                  <a:pt x="794" y="225"/>
                </a:cubicBezTo>
                <a:cubicBezTo>
                  <a:pt x="795" y="225"/>
                  <a:pt x="795" y="225"/>
                  <a:pt x="795" y="225"/>
                </a:cubicBezTo>
                <a:cubicBezTo>
                  <a:pt x="796" y="224"/>
                  <a:pt x="796" y="224"/>
                  <a:pt x="796" y="224"/>
                </a:cubicBezTo>
                <a:cubicBezTo>
                  <a:pt x="797" y="224"/>
                  <a:pt x="797" y="224"/>
                  <a:pt x="797" y="224"/>
                </a:cubicBezTo>
                <a:cubicBezTo>
                  <a:pt x="799" y="224"/>
                  <a:pt x="799" y="224"/>
                  <a:pt x="799" y="224"/>
                </a:cubicBezTo>
                <a:cubicBezTo>
                  <a:pt x="799" y="221"/>
                  <a:pt x="799" y="221"/>
                  <a:pt x="799" y="221"/>
                </a:cubicBezTo>
                <a:cubicBezTo>
                  <a:pt x="799" y="219"/>
                  <a:pt x="799" y="219"/>
                  <a:pt x="799" y="219"/>
                </a:cubicBezTo>
                <a:cubicBezTo>
                  <a:pt x="801" y="218"/>
                  <a:pt x="801" y="218"/>
                  <a:pt x="801" y="218"/>
                </a:cubicBezTo>
                <a:cubicBezTo>
                  <a:pt x="802" y="216"/>
                  <a:pt x="802" y="216"/>
                  <a:pt x="802" y="216"/>
                </a:cubicBezTo>
                <a:cubicBezTo>
                  <a:pt x="803" y="216"/>
                  <a:pt x="803" y="216"/>
                  <a:pt x="803" y="216"/>
                </a:cubicBezTo>
                <a:cubicBezTo>
                  <a:pt x="804" y="217"/>
                  <a:pt x="804" y="217"/>
                  <a:pt x="804" y="217"/>
                </a:cubicBezTo>
                <a:cubicBezTo>
                  <a:pt x="805" y="216"/>
                  <a:pt x="805" y="216"/>
                  <a:pt x="805" y="216"/>
                </a:cubicBezTo>
                <a:cubicBezTo>
                  <a:pt x="806" y="216"/>
                  <a:pt x="806" y="216"/>
                  <a:pt x="806" y="216"/>
                </a:cubicBezTo>
                <a:cubicBezTo>
                  <a:pt x="807" y="216"/>
                  <a:pt x="807" y="216"/>
                  <a:pt x="807" y="216"/>
                </a:cubicBezTo>
                <a:cubicBezTo>
                  <a:pt x="807" y="218"/>
                  <a:pt x="807" y="218"/>
                  <a:pt x="807" y="218"/>
                </a:cubicBezTo>
                <a:cubicBezTo>
                  <a:pt x="806" y="219"/>
                  <a:pt x="806" y="219"/>
                  <a:pt x="806" y="219"/>
                </a:cubicBezTo>
                <a:cubicBezTo>
                  <a:pt x="805" y="220"/>
                  <a:pt x="805" y="220"/>
                  <a:pt x="805" y="220"/>
                </a:cubicBezTo>
                <a:cubicBezTo>
                  <a:pt x="807" y="221"/>
                  <a:pt x="807" y="221"/>
                  <a:pt x="807" y="221"/>
                </a:cubicBezTo>
                <a:cubicBezTo>
                  <a:pt x="809" y="221"/>
                  <a:pt x="809" y="221"/>
                  <a:pt x="809" y="221"/>
                </a:cubicBezTo>
                <a:cubicBezTo>
                  <a:pt x="811" y="222"/>
                  <a:pt x="811" y="222"/>
                  <a:pt x="811" y="222"/>
                </a:cubicBezTo>
                <a:cubicBezTo>
                  <a:pt x="811" y="223"/>
                  <a:pt x="811" y="223"/>
                  <a:pt x="811" y="223"/>
                </a:cubicBezTo>
                <a:cubicBezTo>
                  <a:pt x="810" y="225"/>
                  <a:pt x="810" y="225"/>
                  <a:pt x="810" y="225"/>
                </a:cubicBezTo>
                <a:cubicBezTo>
                  <a:pt x="809" y="225"/>
                  <a:pt x="809" y="225"/>
                  <a:pt x="809" y="225"/>
                </a:cubicBezTo>
                <a:cubicBezTo>
                  <a:pt x="809" y="228"/>
                  <a:pt x="809" y="228"/>
                  <a:pt x="809" y="228"/>
                </a:cubicBezTo>
                <a:cubicBezTo>
                  <a:pt x="810" y="228"/>
                  <a:pt x="810" y="228"/>
                  <a:pt x="810" y="228"/>
                </a:cubicBezTo>
                <a:cubicBezTo>
                  <a:pt x="811" y="228"/>
                  <a:pt x="811" y="228"/>
                  <a:pt x="811" y="228"/>
                </a:cubicBezTo>
                <a:cubicBezTo>
                  <a:pt x="812" y="228"/>
                  <a:pt x="812" y="228"/>
                  <a:pt x="812" y="228"/>
                </a:cubicBezTo>
                <a:cubicBezTo>
                  <a:pt x="813" y="228"/>
                  <a:pt x="813" y="228"/>
                  <a:pt x="813" y="228"/>
                </a:cubicBezTo>
                <a:cubicBezTo>
                  <a:pt x="814" y="228"/>
                  <a:pt x="814" y="228"/>
                  <a:pt x="814" y="228"/>
                </a:cubicBezTo>
                <a:cubicBezTo>
                  <a:pt x="814" y="229"/>
                  <a:pt x="814" y="229"/>
                  <a:pt x="814" y="229"/>
                </a:cubicBezTo>
                <a:cubicBezTo>
                  <a:pt x="816" y="229"/>
                  <a:pt x="816" y="229"/>
                  <a:pt x="816" y="229"/>
                </a:cubicBezTo>
                <a:cubicBezTo>
                  <a:pt x="817" y="230"/>
                  <a:pt x="817" y="230"/>
                  <a:pt x="817" y="230"/>
                </a:cubicBezTo>
                <a:cubicBezTo>
                  <a:pt x="818" y="230"/>
                  <a:pt x="818" y="230"/>
                  <a:pt x="818" y="230"/>
                </a:cubicBezTo>
                <a:cubicBezTo>
                  <a:pt x="821" y="232"/>
                  <a:pt x="821" y="232"/>
                  <a:pt x="821" y="232"/>
                </a:cubicBezTo>
                <a:cubicBezTo>
                  <a:pt x="822" y="231"/>
                  <a:pt x="822" y="231"/>
                  <a:pt x="822" y="231"/>
                </a:cubicBezTo>
                <a:cubicBezTo>
                  <a:pt x="823" y="229"/>
                  <a:pt x="823" y="229"/>
                  <a:pt x="823" y="229"/>
                </a:cubicBezTo>
                <a:cubicBezTo>
                  <a:pt x="824" y="229"/>
                  <a:pt x="824" y="229"/>
                  <a:pt x="824" y="229"/>
                </a:cubicBezTo>
                <a:cubicBezTo>
                  <a:pt x="826" y="227"/>
                  <a:pt x="826" y="227"/>
                  <a:pt x="826" y="227"/>
                </a:cubicBezTo>
                <a:cubicBezTo>
                  <a:pt x="827" y="227"/>
                  <a:pt x="827" y="227"/>
                  <a:pt x="827" y="227"/>
                </a:cubicBezTo>
                <a:cubicBezTo>
                  <a:pt x="828" y="226"/>
                  <a:pt x="828" y="226"/>
                  <a:pt x="828" y="226"/>
                </a:cubicBezTo>
                <a:lnTo>
                  <a:pt x="826" y="225"/>
                </a:lnTo>
                <a:close/>
                <a:moveTo>
                  <a:pt x="848" y="236"/>
                </a:moveTo>
                <a:cubicBezTo>
                  <a:pt x="847" y="236"/>
                  <a:pt x="847" y="236"/>
                  <a:pt x="847" y="236"/>
                </a:cubicBezTo>
                <a:cubicBezTo>
                  <a:pt x="845" y="236"/>
                  <a:pt x="845" y="236"/>
                  <a:pt x="845" y="236"/>
                </a:cubicBezTo>
                <a:cubicBezTo>
                  <a:pt x="844" y="235"/>
                  <a:pt x="844" y="235"/>
                  <a:pt x="844" y="235"/>
                </a:cubicBezTo>
                <a:cubicBezTo>
                  <a:pt x="843" y="233"/>
                  <a:pt x="843" y="233"/>
                  <a:pt x="843" y="233"/>
                </a:cubicBezTo>
                <a:cubicBezTo>
                  <a:pt x="842" y="234"/>
                  <a:pt x="842" y="234"/>
                  <a:pt x="842" y="234"/>
                </a:cubicBezTo>
                <a:cubicBezTo>
                  <a:pt x="840" y="234"/>
                  <a:pt x="840" y="234"/>
                  <a:pt x="840" y="234"/>
                </a:cubicBezTo>
                <a:cubicBezTo>
                  <a:pt x="840" y="234"/>
                  <a:pt x="840" y="234"/>
                  <a:pt x="840" y="234"/>
                </a:cubicBezTo>
                <a:cubicBezTo>
                  <a:pt x="839" y="235"/>
                  <a:pt x="839" y="235"/>
                  <a:pt x="839" y="235"/>
                </a:cubicBezTo>
                <a:cubicBezTo>
                  <a:pt x="840" y="236"/>
                  <a:pt x="840" y="236"/>
                  <a:pt x="840" y="236"/>
                </a:cubicBezTo>
                <a:cubicBezTo>
                  <a:pt x="841" y="237"/>
                  <a:pt x="841" y="237"/>
                  <a:pt x="841" y="237"/>
                </a:cubicBezTo>
                <a:cubicBezTo>
                  <a:pt x="842" y="240"/>
                  <a:pt x="842" y="240"/>
                  <a:pt x="842" y="240"/>
                </a:cubicBezTo>
                <a:cubicBezTo>
                  <a:pt x="843" y="240"/>
                  <a:pt x="843" y="240"/>
                  <a:pt x="843" y="240"/>
                </a:cubicBezTo>
                <a:cubicBezTo>
                  <a:pt x="843" y="242"/>
                  <a:pt x="843" y="242"/>
                  <a:pt x="843" y="242"/>
                </a:cubicBezTo>
                <a:cubicBezTo>
                  <a:pt x="844" y="242"/>
                  <a:pt x="844" y="242"/>
                  <a:pt x="844" y="242"/>
                </a:cubicBezTo>
                <a:cubicBezTo>
                  <a:pt x="845" y="242"/>
                  <a:pt x="845" y="242"/>
                  <a:pt x="845" y="242"/>
                </a:cubicBezTo>
                <a:cubicBezTo>
                  <a:pt x="846" y="241"/>
                  <a:pt x="846" y="241"/>
                  <a:pt x="846" y="241"/>
                </a:cubicBezTo>
                <a:cubicBezTo>
                  <a:pt x="847" y="241"/>
                  <a:pt x="847" y="241"/>
                  <a:pt x="847" y="241"/>
                </a:cubicBezTo>
                <a:cubicBezTo>
                  <a:pt x="848" y="241"/>
                  <a:pt x="848" y="241"/>
                  <a:pt x="848" y="241"/>
                </a:cubicBezTo>
                <a:cubicBezTo>
                  <a:pt x="848" y="240"/>
                  <a:pt x="848" y="240"/>
                  <a:pt x="848" y="240"/>
                </a:cubicBezTo>
                <a:cubicBezTo>
                  <a:pt x="848" y="239"/>
                  <a:pt x="848" y="239"/>
                  <a:pt x="848" y="239"/>
                </a:cubicBezTo>
                <a:lnTo>
                  <a:pt x="848" y="236"/>
                </a:lnTo>
                <a:close/>
                <a:moveTo>
                  <a:pt x="789" y="253"/>
                </a:moveTo>
                <a:cubicBezTo>
                  <a:pt x="789" y="253"/>
                  <a:pt x="789" y="254"/>
                  <a:pt x="789" y="254"/>
                </a:cubicBezTo>
                <a:cubicBezTo>
                  <a:pt x="790" y="254"/>
                  <a:pt x="790" y="254"/>
                  <a:pt x="790" y="254"/>
                </a:cubicBezTo>
                <a:cubicBezTo>
                  <a:pt x="792" y="251"/>
                  <a:pt x="792" y="251"/>
                  <a:pt x="792" y="251"/>
                </a:cubicBezTo>
                <a:cubicBezTo>
                  <a:pt x="793" y="251"/>
                  <a:pt x="793" y="251"/>
                  <a:pt x="793" y="251"/>
                </a:cubicBezTo>
                <a:cubicBezTo>
                  <a:pt x="794" y="252"/>
                  <a:pt x="794" y="252"/>
                  <a:pt x="794" y="252"/>
                </a:cubicBezTo>
                <a:cubicBezTo>
                  <a:pt x="794" y="253"/>
                  <a:pt x="794" y="253"/>
                  <a:pt x="794" y="253"/>
                </a:cubicBezTo>
                <a:cubicBezTo>
                  <a:pt x="796" y="253"/>
                  <a:pt x="796" y="253"/>
                  <a:pt x="796" y="253"/>
                </a:cubicBezTo>
                <a:cubicBezTo>
                  <a:pt x="799" y="250"/>
                  <a:pt x="799" y="250"/>
                  <a:pt x="799" y="250"/>
                </a:cubicBezTo>
                <a:cubicBezTo>
                  <a:pt x="800" y="250"/>
                  <a:pt x="800" y="250"/>
                  <a:pt x="800" y="250"/>
                </a:cubicBezTo>
                <a:cubicBezTo>
                  <a:pt x="802" y="249"/>
                  <a:pt x="802" y="249"/>
                  <a:pt x="802" y="249"/>
                </a:cubicBezTo>
                <a:cubicBezTo>
                  <a:pt x="803" y="246"/>
                  <a:pt x="803" y="246"/>
                  <a:pt x="803" y="246"/>
                </a:cubicBezTo>
                <a:cubicBezTo>
                  <a:pt x="805" y="246"/>
                  <a:pt x="805" y="246"/>
                  <a:pt x="805" y="246"/>
                </a:cubicBezTo>
                <a:cubicBezTo>
                  <a:pt x="807" y="245"/>
                  <a:pt x="807" y="245"/>
                  <a:pt x="807" y="245"/>
                </a:cubicBezTo>
                <a:cubicBezTo>
                  <a:pt x="807" y="243"/>
                  <a:pt x="807" y="243"/>
                  <a:pt x="807" y="243"/>
                </a:cubicBezTo>
                <a:cubicBezTo>
                  <a:pt x="809" y="241"/>
                  <a:pt x="809" y="241"/>
                  <a:pt x="809" y="241"/>
                </a:cubicBezTo>
                <a:cubicBezTo>
                  <a:pt x="808" y="241"/>
                  <a:pt x="808" y="241"/>
                  <a:pt x="808" y="241"/>
                </a:cubicBezTo>
                <a:cubicBezTo>
                  <a:pt x="806" y="241"/>
                  <a:pt x="806" y="241"/>
                  <a:pt x="806" y="241"/>
                </a:cubicBezTo>
                <a:cubicBezTo>
                  <a:pt x="806" y="240"/>
                  <a:pt x="806" y="240"/>
                  <a:pt x="806" y="240"/>
                </a:cubicBezTo>
                <a:cubicBezTo>
                  <a:pt x="804" y="240"/>
                  <a:pt x="804" y="240"/>
                  <a:pt x="804" y="240"/>
                </a:cubicBezTo>
                <a:cubicBezTo>
                  <a:pt x="803" y="241"/>
                  <a:pt x="803" y="241"/>
                  <a:pt x="803" y="241"/>
                </a:cubicBezTo>
                <a:cubicBezTo>
                  <a:pt x="802" y="240"/>
                  <a:pt x="802" y="240"/>
                  <a:pt x="802" y="240"/>
                </a:cubicBezTo>
                <a:cubicBezTo>
                  <a:pt x="801" y="241"/>
                  <a:pt x="801" y="241"/>
                  <a:pt x="801" y="241"/>
                </a:cubicBezTo>
                <a:cubicBezTo>
                  <a:pt x="800" y="242"/>
                  <a:pt x="800" y="242"/>
                  <a:pt x="800" y="242"/>
                </a:cubicBezTo>
                <a:cubicBezTo>
                  <a:pt x="798" y="241"/>
                  <a:pt x="798" y="241"/>
                  <a:pt x="798" y="241"/>
                </a:cubicBezTo>
                <a:cubicBezTo>
                  <a:pt x="797" y="240"/>
                  <a:pt x="797" y="240"/>
                  <a:pt x="797" y="240"/>
                </a:cubicBezTo>
                <a:cubicBezTo>
                  <a:pt x="797" y="240"/>
                  <a:pt x="797" y="240"/>
                  <a:pt x="797" y="240"/>
                </a:cubicBezTo>
                <a:cubicBezTo>
                  <a:pt x="795" y="241"/>
                  <a:pt x="795" y="241"/>
                  <a:pt x="795" y="241"/>
                </a:cubicBezTo>
                <a:cubicBezTo>
                  <a:pt x="793" y="243"/>
                  <a:pt x="793" y="243"/>
                  <a:pt x="793" y="243"/>
                </a:cubicBezTo>
                <a:cubicBezTo>
                  <a:pt x="793" y="244"/>
                  <a:pt x="793" y="244"/>
                  <a:pt x="793" y="244"/>
                </a:cubicBezTo>
                <a:cubicBezTo>
                  <a:pt x="792" y="245"/>
                  <a:pt x="792" y="245"/>
                  <a:pt x="792" y="245"/>
                </a:cubicBezTo>
                <a:cubicBezTo>
                  <a:pt x="788" y="246"/>
                  <a:pt x="788" y="246"/>
                  <a:pt x="788" y="246"/>
                </a:cubicBezTo>
                <a:cubicBezTo>
                  <a:pt x="788" y="247"/>
                  <a:pt x="788" y="247"/>
                  <a:pt x="788" y="247"/>
                </a:cubicBezTo>
                <a:cubicBezTo>
                  <a:pt x="789" y="248"/>
                  <a:pt x="789" y="248"/>
                  <a:pt x="789" y="248"/>
                </a:cubicBezTo>
                <a:cubicBezTo>
                  <a:pt x="789" y="250"/>
                  <a:pt x="789" y="250"/>
                  <a:pt x="789" y="250"/>
                </a:cubicBezTo>
                <a:cubicBezTo>
                  <a:pt x="789" y="252"/>
                  <a:pt x="789" y="252"/>
                  <a:pt x="789" y="252"/>
                </a:cubicBezTo>
                <a:lnTo>
                  <a:pt x="789" y="253"/>
                </a:lnTo>
                <a:close/>
                <a:moveTo>
                  <a:pt x="803" y="178"/>
                </a:moveTo>
                <a:cubicBezTo>
                  <a:pt x="802" y="178"/>
                  <a:pt x="802" y="178"/>
                  <a:pt x="802" y="178"/>
                </a:cubicBezTo>
                <a:cubicBezTo>
                  <a:pt x="801" y="180"/>
                  <a:pt x="801" y="180"/>
                  <a:pt x="801" y="180"/>
                </a:cubicBezTo>
                <a:cubicBezTo>
                  <a:pt x="801" y="183"/>
                  <a:pt x="801" y="183"/>
                  <a:pt x="801" y="183"/>
                </a:cubicBezTo>
                <a:cubicBezTo>
                  <a:pt x="801" y="184"/>
                  <a:pt x="801" y="184"/>
                  <a:pt x="801" y="184"/>
                </a:cubicBezTo>
                <a:cubicBezTo>
                  <a:pt x="801" y="185"/>
                  <a:pt x="801" y="185"/>
                  <a:pt x="801" y="185"/>
                </a:cubicBezTo>
                <a:cubicBezTo>
                  <a:pt x="801" y="187"/>
                  <a:pt x="801" y="187"/>
                  <a:pt x="801" y="187"/>
                </a:cubicBezTo>
                <a:cubicBezTo>
                  <a:pt x="802" y="186"/>
                  <a:pt x="802" y="186"/>
                  <a:pt x="802" y="186"/>
                </a:cubicBezTo>
                <a:cubicBezTo>
                  <a:pt x="804" y="183"/>
                  <a:pt x="804" y="183"/>
                  <a:pt x="804" y="183"/>
                </a:cubicBezTo>
                <a:cubicBezTo>
                  <a:pt x="803" y="182"/>
                  <a:pt x="803" y="182"/>
                  <a:pt x="803" y="182"/>
                </a:cubicBezTo>
                <a:cubicBezTo>
                  <a:pt x="803" y="181"/>
                  <a:pt x="803" y="181"/>
                  <a:pt x="803" y="181"/>
                </a:cubicBezTo>
                <a:cubicBezTo>
                  <a:pt x="804" y="180"/>
                  <a:pt x="804" y="180"/>
                  <a:pt x="804" y="180"/>
                </a:cubicBezTo>
                <a:lnTo>
                  <a:pt x="803" y="178"/>
                </a:lnTo>
                <a:close/>
                <a:moveTo>
                  <a:pt x="785" y="103"/>
                </a:moveTo>
                <a:cubicBezTo>
                  <a:pt x="785" y="105"/>
                  <a:pt x="785" y="105"/>
                  <a:pt x="785" y="105"/>
                </a:cubicBezTo>
                <a:cubicBezTo>
                  <a:pt x="786" y="104"/>
                  <a:pt x="786" y="104"/>
                  <a:pt x="786" y="104"/>
                </a:cubicBezTo>
                <a:cubicBezTo>
                  <a:pt x="787" y="104"/>
                  <a:pt x="787" y="104"/>
                  <a:pt x="787" y="104"/>
                </a:cubicBezTo>
                <a:cubicBezTo>
                  <a:pt x="787" y="102"/>
                  <a:pt x="787" y="102"/>
                  <a:pt x="787" y="102"/>
                </a:cubicBezTo>
                <a:cubicBezTo>
                  <a:pt x="786" y="102"/>
                  <a:pt x="786" y="102"/>
                  <a:pt x="786" y="102"/>
                </a:cubicBezTo>
                <a:lnTo>
                  <a:pt x="785" y="103"/>
                </a:lnTo>
                <a:close/>
                <a:moveTo>
                  <a:pt x="419" y="22"/>
                </a:moveTo>
                <a:cubicBezTo>
                  <a:pt x="419" y="20"/>
                  <a:pt x="419" y="20"/>
                  <a:pt x="419" y="20"/>
                </a:cubicBezTo>
                <a:cubicBezTo>
                  <a:pt x="419" y="16"/>
                  <a:pt x="419" y="16"/>
                  <a:pt x="419" y="16"/>
                </a:cubicBezTo>
                <a:cubicBezTo>
                  <a:pt x="417" y="18"/>
                  <a:pt x="417" y="18"/>
                  <a:pt x="417" y="18"/>
                </a:cubicBezTo>
                <a:cubicBezTo>
                  <a:pt x="417" y="20"/>
                  <a:pt x="417" y="20"/>
                  <a:pt x="417" y="20"/>
                </a:cubicBezTo>
                <a:cubicBezTo>
                  <a:pt x="416" y="21"/>
                  <a:pt x="416" y="21"/>
                  <a:pt x="416" y="21"/>
                </a:cubicBezTo>
                <a:cubicBezTo>
                  <a:pt x="417" y="21"/>
                  <a:pt x="417" y="21"/>
                  <a:pt x="417" y="21"/>
                </a:cubicBezTo>
                <a:cubicBezTo>
                  <a:pt x="417" y="21"/>
                  <a:pt x="418" y="22"/>
                  <a:pt x="419" y="22"/>
                </a:cubicBezTo>
                <a:close/>
                <a:moveTo>
                  <a:pt x="784" y="107"/>
                </a:moveTo>
                <a:cubicBezTo>
                  <a:pt x="784" y="106"/>
                  <a:pt x="784" y="106"/>
                  <a:pt x="784" y="106"/>
                </a:cubicBezTo>
                <a:cubicBezTo>
                  <a:pt x="784" y="103"/>
                  <a:pt x="784" y="103"/>
                  <a:pt x="784" y="103"/>
                </a:cubicBezTo>
                <a:cubicBezTo>
                  <a:pt x="783" y="102"/>
                  <a:pt x="783" y="102"/>
                  <a:pt x="783" y="102"/>
                </a:cubicBezTo>
                <a:cubicBezTo>
                  <a:pt x="783" y="103"/>
                  <a:pt x="783" y="103"/>
                  <a:pt x="783" y="103"/>
                </a:cubicBezTo>
                <a:cubicBezTo>
                  <a:pt x="782" y="104"/>
                  <a:pt x="782" y="104"/>
                  <a:pt x="782" y="104"/>
                </a:cubicBezTo>
                <a:cubicBezTo>
                  <a:pt x="783" y="105"/>
                  <a:pt x="783" y="105"/>
                  <a:pt x="783" y="105"/>
                </a:cubicBezTo>
                <a:cubicBezTo>
                  <a:pt x="783" y="106"/>
                  <a:pt x="783" y="106"/>
                  <a:pt x="783" y="106"/>
                </a:cubicBezTo>
                <a:lnTo>
                  <a:pt x="784" y="107"/>
                </a:lnTo>
                <a:close/>
                <a:moveTo>
                  <a:pt x="417" y="29"/>
                </a:moveTo>
                <a:cubicBezTo>
                  <a:pt x="419" y="30"/>
                  <a:pt x="419" y="30"/>
                  <a:pt x="419" y="30"/>
                </a:cubicBezTo>
                <a:cubicBezTo>
                  <a:pt x="422" y="34"/>
                  <a:pt x="422" y="34"/>
                  <a:pt x="422" y="34"/>
                </a:cubicBezTo>
                <a:cubicBezTo>
                  <a:pt x="423" y="32"/>
                  <a:pt x="423" y="32"/>
                  <a:pt x="423" y="32"/>
                </a:cubicBezTo>
                <a:cubicBezTo>
                  <a:pt x="422" y="29"/>
                  <a:pt x="422" y="29"/>
                  <a:pt x="422" y="29"/>
                </a:cubicBezTo>
                <a:cubicBezTo>
                  <a:pt x="422" y="26"/>
                  <a:pt x="422" y="26"/>
                  <a:pt x="422" y="26"/>
                </a:cubicBezTo>
                <a:cubicBezTo>
                  <a:pt x="420" y="26"/>
                  <a:pt x="420" y="26"/>
                  <a:pt x="420" y="26"/>
                </a:cubicBezTo>
                <a:cubicBezTo>
                  <a:pt x="417" y="23"/>
                  <a:pt x="417" y="23"/>
                  <a:pt x="417" y="23"/>
                </a:cubicBezTo>
                <a:cubicBezTo>
                  <a:pt x="416" y="23"/>
                  <a:pt x="416" y="23"/>
                  <a:pt x="416" y="23"/>
                </a:cubicBezTo>
                <a:cubicBezTo>
                  <a:pt x="416" y="25"/>
                  <a:pt x="416" y="25"/>
                  <a:pt x="416" y="25"/>
                </a:cubicBezTo>
                <a:cubicBezTo>
                  <a:pt x="420" y="28"/>
                  <a:pt x="420" y="28"/>
                  <a:pt x="420" y="28"/>
                </a:cubicBezTo>
                <a:cubicBezTo>
                  <a:pt x="417" y="27"/>
                  <a:pt x="417" y="27"/>
                  <a:pt x="417" y="27"/>
                </a:cubicBezTo>
                <a:lnTo>
                  <a:pt x="417" y="29"/>
                </a:lnTo>
                <a:close/>
                <a:moveTo>
                  <a:pt x="812" y="181"/>
                </a:moveTo>
                <a:cubicBezTo>
                  <a:pt x="812" y="179"/>
                  <a:pt x="812" y="179"/>
                  <a:pt x="812" y="179"/>
                </a:cubicBezTo>
                <a:cubicBezTo>
                  <a:pt x="810" y="178"/>
                  <a:pt x="810" y="178"/>
                  <a:pt x="810" y="178"/>
                </a:cubicBezTo>
                <a:cubicBezTo>
                  <a:pt x="809" y="176"/>
                  <a:pt x="809" y="176"/>
                  <a:pt x="809" y="176"/>
                </a:cubicBezTo>
                <a:cubicBezTo>
                  <a:pt x="809" y="177"/>
                  <a:pt x="809" y="177"/>
                  <a:pt x="809" y="177"/>
                </a:cubicBezTo>
                <a:cubicBezTo>
                  <a:pt x="809" y="180"/>
                  <a:pt x="809" y="180"/>
                  <a:pt x="809" y="180"/>
                </a:cubicBezTo>
                <a:cubicBezTo>
                  <a:pt x="810" y="181"/>
                  <a:pt x="810" y="181"/>
                  <a:pt x="810" y="181"/>
                </a:cubicBezTo>
                <a:cubicBezTo>
                  <a:pt x="810" y="183"/>
                  <a:pt x="810" y="183"/>
                  <a:pt x="810" y="183"/>
                </a:cubicBezTo>
                <a:cubicBezTo>
                  <a:pt x="810" y="184"/>
                  <a:pt x="810" y="184"/>
                  <a:pt x="810" y="184"/>
                </a:cubicBezTo>
                <a:cubicBezTo>
                  <a:pt x="812" y="185"/>
                  <a:pt x="812" y="185"/>
                  <a:pt x="812" y="185"/>
                </a:cubicBezTo>
                <a:cubicBezTo>
                  <a:pt x="813" y="186"/>
                  <a:pt x="813" y="186"/>
                  <a:pt x="813" y="186"/>
                </a:cubicBezTo>
                <a:cubicBezTo>
                  <a:pt x="813" y="187"/>
                  <a:pt x="813" y="187"/>
                  <a:pt x="813" y="187"/>
                </a:cubicBezTo>
                <a:cubicBezTo>
                  <a:pt x="814" y="187"/>
                  <a:pt x="814" y="187"/>
                  <a:pt x="814" y="187"/>
                </a:cubicBezTo>
                <a:cubicBezTo>
                  <a:pt x="816" y="187"/>
                  <a:pt x="816" y="187"/>
                  <a:pt x="816" y="187"/>
                </a:cubicBezTo>
                <a:cubicBezTo>
                  <a:pt x="817" y="185"/>
                  <a:pt x="817" y="185"/>
                  <a:pt x="817" y="185"/>
                </a:cubicBezTo>
                <a:cubicBezTo>
                  <a:pt x="815" y="185"/>
                  <a:pt x="815" y="185"/>
                  <a:pt x="815" y="185"/>
                </a:cubicBezTo>
                <a:cubicBezTo>
                  <a:pt x="813" y="184"/>
                  <a:pt x="813" y="184"/>
                  <a:pt x="813" y="184"/>
                </a:cubicBezTo>
                <a:cubicBezTo>
                  <a:pt x="813" y="181"/>
                  <a:pt x="813" y="181"/>
                  <a:pt x="813" y="181"/>
                </a:cubicBezTo>
                <a:lnTo>
                  <a:pt x="812" y="181"/>
                </a:lnTo>
                <a:close/>
                <a:moveTo>
                  <a:pt x="778" y="92"/>
                </a:moveTo>
                <a:cubicBezTo>
                  <a:pt x="779" y="93"/>
                  <a:pt x="779" y="93"/>
                  <a:pt x="779" y="93"/>
                </a:cubicBezTo>
                <a:cubicBezTo>
                  <a:pt x="780" y="92"/>
                  <a:pt x="780" y="92"/>
                  <a:pt x="780" y="92"/>
                </a:cubicBezTo>
                <a:cubicBezTo>
                  <a:pt x="781" y="92"/>
                  <a:pt x="781" y="92"/>
                  <a:pt x="781" y="92"/>
                </a:cubicBezTo>
                <a:cubicBezTo>
                  <a:pt x="781" y="91"/>
                  <a:pt x="781" y="91"/>
                  <a:pt x="781" y="91"/>
                </a:cubicBezTo>
                <a:cubicBezTo>
                  <a:pt x="780" y="91"/>
                  <a:pt x="780" y="91"/>
                  <a:pt x="780" y="91"/>
                </a:cubicBezTo>
                <a:cubicBezTo>
                  <a:pt x="779" y="91"/>
                  <a:pt x="779" y="91"/>
                  <a:pt x="779" y="91"/>
                </a:cubicBezTo>
                <a:lnTo>
                  <a:pt x="778" y="92"/>
                </a:lnTo>
                <a:close/>
                <a:moveTo>
                  <a:pt x="899" y="317"/>
                </a:moveTo>
                <a:cubicBezTo>
                  <a:pt x="899" y="316"/>
                  <a:pt x="899" y="316"/>
                  <a:pt x="899" y="316"/>
                </a:cubicBezTo>
                <a:cubicBezTo>
                  <a:pt x="898" y="318"/>
                  <a:pt x="898" y="318"/>
                  <a:pt x="898" y="318"/>
                </a:cubicBezTo>
                <a:lnTo>
                  <a:pt x="899" y="317"/>
                </a:lnTo>
                <a:close/>
                <a:moveTo>
                  <a:pt x="903" y="920"/>
                </a:moveTo>
                <a:cubicBezTo>
                  <a:pt x="904" y="919"/>
                  <a:pt x="904" y="919"/>
                  <a:pt x="904" y="919"/>
                </a:cubicBezTo>
                <a:cubicBezTo>
                  <a:pt x="901" y="920"/>
                  <a:pt x="901" y="920"/>
                  <a:pt x="901" y="920"/>
                </a:cubicBezTo>
                <a:lnTo>
                  <a:pt x="903" y="920"/>
                </a:lnTo>
                <a:close/>
                <a:moveTo>
                  <a:pt x="900" y="921"/>
                </a:moveTo>
                <a:cubicBezTo>
                  <a:pt x="897" y="923"/>
                  <a:pt x="897" y="923"/>
                  <a:pt x="897" y="923"/>
                </a:cubicBezTo>
                <a:cubicBezTo>
                  <a:pt x="895" y="922"/>
                  <a:pt x="895" y="922"/>
                  <a:pt x="895" y="922"/>
                </a:cubicBezTo>
                <a:cubicBezTo>
                  <a:pt x="893" y="923"/>
                  <a:pt x="893" y="923"/>
                  <a:pt x="893" y="923"/>
                </a:cubicBezTo>
                <a:cubicBezTo>
                  <a:pt x="892" y="924"/>
                  <a:pt x="892" y="924"/>
                  <a:pt x="892" y="924"/>
                </a:cubicBezTo>
                <a:cubicBezTo>
                  <a:pt x="894" y="926"/>
                  <a:pt x="894" y="926"/>
                  <a:pt x="894" y="926"/>
                </a:cubicBezTo>
                <a:cubicBezTo>
                  <a:pt x="894" y="927"/>
                  <a:pt x="894" y="927"/>
                  <a:pt x="894" y="927"/>
                </a:cubicBezTo>
                <a:cubicBezTo>
                  <a:pt x="892" y="929"/>
                  <a:pt x="892" y="929"/>
                  <a:pt x="892" y="929"/>
                </a:cubicBezTo>
                <a:cubicBezTo>
                  <a:pt x="890" y="930"/>
                  <a:pt x="890" y="930"/>
                  <a:pt x="890" y="930"/>
                </a:cubicBezTo>
                <a:cubicBezTo>
                  <a:pt x="892" y="931"/>
                  <a:pt x="892" y="931"/>
                  <a:pt x="892" y="931"/>
                </a:cubicBezTo>
                <a:cubicBezTo>
                  <a:pt x="897" y="930"/>
                  <a:pt x="897" y="930"/>
                  <a:pt x="897" y="930"/>
                </a:cubicBezTo>
                <a:cubicBezTo>
                  <a:pt x="899" y="928"/>
                  <a:pt x="899" y="928"/>
                  <a:pt x="899" y="928"/>
                </a:cubicBezTo>
                <a:cubicBezTo>
                  <a:pt x="899" y="926"/>
                  <a:pt x="899" y="926"/>
                  <a:pt x="899" y="926"/>
                </a:cubicBezTo>
                <a:cubicBezTo>
                  <a:pt x="898" y="924"/>
                  <a:pt x="898" y="924"/>
                  <a:pt x="898" y="924"/>
                </a:cubicBezTo>
                <a:cubicBezTo>
                  <a:pt x="901" y="922"/>
                  <a:pt x="901" y="922"/>
                  <a:pt x="901" y="922"/>
                </a:cubicBezTo>
                <a:lnTo>
                  <a:pt x="900" y="921"/>
                </a:lnTo>
                <a:close/>
                <a:moveTo>
                  <a:pt x="931" y="500"/>
                </a:moveTo>
                <a:cubicBezTo>
                  <a:pt x="931" y="500"/>
                  <a:pt x="931" y="500"/>
                  <a:pt x="931" y="500"/>
                </a:cubicBezTo>
                <a:cubicBezTo>
                  <a:pt x="930" y="500"/>
                  <a:pt x="930" y="500"/>
                  <a:pt x="930" y="500"/>
                </a:cubicBezTo>
                <a:cubicBezTo>
                  <a:pt x="930" y="499"/>
                  <a:pt x="930" y="499"/>
                  <a:pt x="930" y="499"/>
                </a:cubicBezTo>
                <a:cubicBezTo>
                  <a:pt x="931" y="498"/>
                  <a:pt x="931" y="498"/>
                  <a:pt x="931" y="498"/>
                </a:cubicBezTo>
                <a:cubicBezTo>
                  <a:pt x="931" y="497"/>
                  <a:pt x="931" y="497"/>
                  <a:pt x="931" y="497"/>
                </a:cubicBezTo>
                <a:cubicBezTo>
                  <a:pt x="933" y="496"/>
                  <a:pt x="933" y="496"/>
                  <a:pt x="933" y="496"/>
                </a:cubicBezTo>
                <a:cubicBezTo>
                  <a:pt x="933" y="496"/>
                  <a:pt x="933" y="496"/>
                  <a:pt x="933" y="496"/>
                </a:cubicBezTo>
                <a:cubicBezTo>
                  <a:pt x="933" y="496"/>
                  <a:pt x="933" y="496"/>
                  <a:pt x="933" y="496"/>
                </a:cubicBezTo>
                <a:cubicBezTo>
                  <a:pt x="932" y="496"/>
                  <a:pt x="932" y="496"/>
                  <a:pt x="932" y="496"/>
                </a:cubicBezTo>
                <a:cubicBezTo>
                  <a:pt x="931" y="497"/>
                  <a:pt x="931" y="497"/>
                  <a:pt x="931" y="497"/>
                </a:cubicBezTo>
                <a:cubicBezTo>
                  <a:pt x="930" y="499"/>
                  <a:pt x="930" y="499"/>
                  <a:pt x="930" y="499"/>
                </a:cubicBezTo>
                <a:cubicBezTo>
                  <a:pt x="930" y="500"/>
                  <a:pt x="930" y="500"/>
                  <a:pt x="930" y="500"/>
                </a:cubicBezTo>
                <a:lnTo>
                  <a:pt x="931" y="500"/>
                </a:lnTo>
                <a:close/>
                <a:moveTo>
                  <a:pt x="931" y="520"/>
                </a:moveTo>
                <a:cubicBezTo>
                  <a:pt x="934" y="522"/>
                  <a:pt x="934" y="522"/>
                  <a:pt x="934" y="522"/>
                </a:cubicBezTo>
                <a:cubicBezTo>
                  <a:pt x="935" y="523"/>
                  <a:pt x="935" y="523"/>
                  <a:pt x="935" y="523"/>
                </a:cubicBezTo>
                <a:cubicBezTo>
                  <a:pt x="936" y="523"/>
                  <a:pt x="936" y="523"/>
                  <a:pt x="936" y="523"/>
                </a:cubicBezTo>
                <a:cubicBezTo>
                  <a:pt x="936" y="521"/>
                  <a:pt x="936" y="521"/>
                  <a:pt x="936" y="521"/>
                </a:cubicBezTo>
                <a:cubicBezTo>
                  <a:pt x="937" y="521"/>
                  <a:pt x="937" y="521"/>
                  <a:pt x="937" y="521"/>
                </a:cubicBezTo>
                <a:cubicBezTo>
                  <a:pt x="937" y="522"/>
                  <a:pt x="937" y="522"/>
                  <a:pt x="937" y="522"/>
                </a:cubicBezTo>
                <a:cubicBezTo>
                  <a:pt x="939" y="522"/>
                  <a:pt x="939" y="522"/>
                  <a:pt x="939" y="522"/>
                </a:cubicBezTo>
                <a:cubicBezTo>
                  <a:pt x="942" y="519"/>
                  <a:pt x="942" y="519"/>
                  <a:pt x="942" y="519"/>
                </a:cubicBezTo>
                <a:cubicBezTo>
                  <a:pt x="945" y="519"/>
                  <a:pt x="945" y="519"/>
                  <a:pt x="945" y="519"/>
                </a:cubicBezTo>
                <a:cubicBezTo>
                  <a:pt x="946" y="518"/>
                  <a:pt x="946" y="518"/>
                  <a:pt x="946" y="518"/>
                </a:cubicBezTo>
                <a:cubicBezTo>
                  <a:pt x="948" y="517"/>
                  <a:pt x="948" y="517"/>
                  <a:pt x="948" y="517"/>
                </a:cubicBezTo>
                <a:cubicBezTo>
                  <a:pt x="948" y="517"/>
                  <a:pt x="948" y="517"/>
                  <a:pt x="948" y="517"/>
                </a:cubicBezTo>
                <a:cubicBezTo>
                  <a:pt x="947" y="514"/>
                  <a:pt x="947" y="514"/>
                  <a:pt x="947" y="514"/>
                </a:cubicBezTo>
                <a:cubicBezTo>
                  <a:pt x="945" y="514"/>
                  <a:pt x="945" y="514"/>
                  <a:pt x="945" y="514"/>
                </a:cubicBezTo>
                <a:cubicBezTo>
                  <a:pt x="944" y="514"/>
                  <a:pt x="944" y="514"/>
                  <a:pt x="944" y="514"/>
                </a:cubicBezTo>
                <a:cubicBezTo>
                  <a:pt x="944" y="515"/>
                  <a:pt x="944" y="515"/>
                  <a:pt x="944" y="515"/>
                </a:cubicBezTo>
                <a:cubicBezTo>
                  <a:pt x="943" y="516"/>
                  <a:pt x="943" y="516"/>
                  <a:pt x="943" y="516"/>
                </a:cubicBezTo>
                <a:cubicBezTo>
                  <a:pt x="942" y="515"/>
                  <a:pt x="942" y="515"/>
                  <a:pt x="942" y="515"/>
                </a:cubicBezTo>
                <a:cubicBezTo>
                  <a:pt x="943" y="514"/>
                  <a:pt x="943" y="514"/>
                  <a:pt x="943" y="514"/>
                </a:cubicBezTo>
                <a:cubicBezTo>
                  <a:pt x="942" y="513"/>
                  <a:pt x="942" y="513"/>
                  <a:pt x="942" y="513"/>
                </a:cubicBezTo>
                <a:cubicBezTo>
                  <a:pt x="940" y="512"/>
                  <a:pt x="940" y="512"/>
                  <a:pt x="940" y="512"/>
                </a:cubicBezTo>
                <a:cubicBezTo>
                  <a:pt x="941" y="511"/>
                  <a:pt x="941" y="511"/>
                  <a:pt x="941" y="511"/>
                </a:cubicBezTo>
                <a:cubicBezTo>
                  <a:pt x="944" y="507"/>
                  <a:pt x="944" y="507"/>
                  <a:pt x="944" y="507"/>
                </a:cubicBezTo>
                <a:cubicBezTo>
                  <a:pt x="944" y="506"/>
                  <a:pt x="944" y="506"/>
                  <a:pt x="944" y="506"/>
                </a:cubicBezTo>
                <a:cubicBezTo>
                  <a:pt x="942" y="505"/>
                  <a:pt x="942" y="505"/>
                  <a:pt x="942" y="505"/>
                </a:cubicBezTo>
                <a:cubicBezTo>
                  <a:pt x="943" y="504"/>
                  <a:pt x="943" y="504"/>
                  <a:pt x="943" y="504"/>
                </a:cubicBezTo>
                <a:cubicBezTo>
                  <a:pt x="943" y="503"/>
                  <a:pt x="943" y="503"/>
                  <a:pt x="943" y="503"/>
                </a:cubicBezTo>
                <a:cubicBezTo>
                  <a:pt x="941" y="503"/>
                  <a:pt x="941" y="503"/>
                  <a:pt x="941" y="503"/>
                </a:cubicBezTo>
                <a:cubicBezTo>
                  <a:pt x="940" y="505"/>
                  <a:pt x="940" y="505"/>
                  <a:pt x="940" y="505"/>
                </a:cubicBezTo>
                <a:cubicBezTo>
                  <a:pt x="938" y="507"/>
                  <a:pt x="938" y="507"/>
                  <a:pt x="938" y="507"/>
                </a:cubicBezTo>
                <a:cubicBezTo>
                  <a:pt x="937" y="509"/>
                  <a:pt x="937" y="509"/>
                  <a:pt x="937" y="509"/>
                </a:cubicBezTo>
                <a:cubicBezTo>
                  <a:pt x="936" y="510"/>
                  <a:pt x="936" y="510"/>
                  <a:pt x="936" y="510"/>
                </a:cubicBezTo>
                <a:cubicBezTo>
                  <a:pt x="934" y="513"/>
                  <a:pt x="934" y="513"/>
                  <a:pt x="934" y="513"/>
                </a:cubicBezTo>
                <a:cubicBezTo>
                  <a:pt x="931" y="515"/>
                  <a:pt x="931" y="515"/>
                  <a:pt x="931" y="515"/>
                </a:cubicBezTo>
                <a:cubicBezTo>
                  <a:pt x="930" y="516"/>
                  <a:pt x="930" y="516"/>
                  <a:pt x="930" y="516"/>
                </a:cubicBezTo>
                <a:cubicBezTo>
                  <a:pt x="931" y="517"/>
                  <a:pt x="931" y="517"/>
                  <a:pt x="931" y="517"/>
                </a:cubicBezTo>
                <a:lnTo>
                  <a:pt x="931" y="520"/>
                </a:lnTo>
                <a:close/>
                <a:moveTo>
                  <a:pt x="840" y="847"/>
                </a:moveTo>
                <a:cubicBezTo>
                  <a:pt x="844" y="848"/>
                  <a:pt x="844" y="848"/>
                  <a:pt x="844" y="848"/>
                </a:cubicBezTo>
                <a:cubicBezTo>
                  <a:pt x="846" y="848"/>
                  <a:pt x="846" y="848"/>
                  <a:pt x="846" y="848"/>
                </a:cubicBezTo>
                <a:cubicBezTo>
                  <a:pt x="849" y="847"/>
                  <a:pt x="849" y="847"/>
                  <a:pt x="849" y="847"/>
                </a:cubicBezTo>
                <a:cubicBezTo>
                  <a:pt x="851" y="848"/>
                  <a:pt x="851" y="848"/>
                  <a:pt x="851" y="848"/>
                </a:cubicBezTo>
                <a:cubicBezTo>
                  <a:pt x="854" y="846"/>
                  <a:pt x="854" y="846"/>
                  <a:pt x="854" y="846"/>
                </a:cubicBezTo>
                <a:cubicBezTo>
                  <a:pt x="856" y="843"/>
                  <a:pt x="856" y="843"/>
                  <a:pt x="856" y="843"/>
                </a:cubicBezTo>
                <a:cubicBezTo>
                  <a:pt x="855" y="843"/>
                  <a:pt x="855" y="843"/>
                  <a:pt x="855" y="843"/>
                </a:cubicBezTo>
                <a:cubicBezTo>
                  <a:pt x="854" y="842"/>
                  <a:pt x="854" y="842"/>
                  <a:pt x="854" y="842"/>
                </a:cubicBezTo>
                <a:cubicBezTo>
                  <a:pt x="853" y="841"/>
                  <a:pt x="853" y="841"/>
                  <a:pt x="853" y="841"/>
                </a:cubicBezTo>
                <a:cubicBezTo>
                  <a:pt x="849" y="842"/>
                  <a:pt x="849" y="842"/>
                  <a:pt x="849" y="842"/>
                </a:cubicBezTo>
                <a:cubicBezTo>
                  <a:pt x="841" y="841"/>
                  <a:pt x="841" y="841"/>
                  <a:pt x="841" y="841"/>
                </a:cubicBezTo>
                <a:cubicBezTo>
                  <a:pt x="841" y="842"/>
                  <a:pt x="841" y="842"/>
                  <a:pt x="841" y="842"/>
                </a:cubicBezTo>
                <a:cubicBezTo>
                  <a:pt x="839" y="843"/>
                  <a:pt x="839" y="843"/>
                  <a:pt x="839" y="843"/>
                </a:cubicBezTo>
                <a:cubicBezTo>
                  <a:pt x="839" y="845"/>
                  <a:pt x="839" y="845"/>
                  <a:pt x="839" y="845"/>
                </a:cubicBezTo>
                <a:cubicBezTo>
                  <a:pt x="839" y="846"/>
                  <a:pt x="839" y="846"/>
                  <a:pt x="839" y="846"/>
                </a:cubicBezTo>
                <a:lnTo>
                  <a:pt x="840" y="847"/>
                </a:lnTo>
                <a:close/>
                <a:moveTo>
                  <a:pt x="868" y="920"/>
                </a:moveTo>
                <a:cubicBezTo>
                  <a:pt x="867" y="919"/>
                  <a:pt x="867" y="919"/>
                  <a:pt x="867" y="919"/>
                </a:cubicBezTo>
                <a:cubicBezTo>
                  <a:pt x="865" y="921"/>
                  <a:pt x="865" y="921"/>
                  <a:pt x="865" y="921"/>
                </a:cubicBezTo>
                <a:cubicBezTo>
                  <a:pt x="865" y="921"/>
                  <a:pt x="866" y="921"/>
                  <a:pt x="866" y="921"/>
                </a:cubicBezTo>
                <a:cubicBezTo>
                  <a:pt x="868" y="921"/>
                  <a:pt x="868" y="921"/>
                  <a:pt x="868" y="921"/>
                </a:cubicBezTo>
                <a:cubicBezTo>
                  <a:pt x="870" y="921"/>
                  <a:pt x="870" y="921"/>
                  <a:pt x="870" y="921"/>
                </a:cubicBezTo>
                <a:cubicBezTo>
                  <a:pt x="872" y="920"/>
                  <a:pt x="872" y="920"/>
                  <a:pt x="872" y="920"/>
                </a:cubicBezTo>
                <a:cubicBezTo>
                  <a:pt x="871" y="918"/>
                  <a:pt x="871" y="918"/>
                  <a:pt x="871" y="918"/>
                </a:cubicBezTo>
                <a:lnTo>
                  <a:pt x="868" y="920"/>
                </a:lnTo>
                <a:close/>
                <a:moveTo>
                  <a:pt x="420" y="23"/>
                </a:moveTo>
                <a:cubicBezTo>
                  <a:pt x="419" y="23"/>
                  <a:pt x="419" y="23"/>
                  <a:pt x="419" y="23"/>
                </a:cubicBezTo>
                <a:cubicBezTo>
                  <a:pt x="421" y="25"/>
                  <a:pt x="421" y="25"/>
                  <a:pt x="421" y="25"/>
                </a:cubicBezTo>
                <a:cubicBezTo>
                  <a:pt x="424" y="23"/>
                  <a:pt x="424" y="23"/>
                  <a:pt x="424" y="23"/>
                </a:cubicBezTo>
                <a:cubicBezTo>
                  <a:pt x="423" y="22"/>
                  <a:pt x="423" y="22"/>
                  <a:pt x="423" y="22"/>
                </a:cubicBezTo>
                <a:cubicBezTo>
                  <a:pt x="424" y="20"/>
                  <a:pt x="424" y="20"/>
                  <a:pt x="424" y="20"/>
                </a:cubicBezTo>
                <a:cubicBezTo>
                  <a:pt x="425" y="15"/>
                  <a:pt x="425" y="15"/>
                  <a:pt x="425" y="15"/>
                </a:cubicBezTo>
                <a:cubicBezTo>
                  <a:pt x="424" y="13"/>
                  <a:pt x="424" y="13"/>
                  <a:pt x="424" y="13"/>
                </a:cubicBezTo>
                <a:cubicBezTo>
                  <a:pt x="423" y="14"/>
                  <a:pt x="423" y="14"/>
                  <a:pt x="423" y="14"/>
                </a:cubicBezTo>
                <a:cubicBezTo>
                  <a:pt x="422" y="15"/>
                  <a:pt x="422" y="15"/>
                  <a:pt x="422" y="15"/>
                </a:cubicBezTo>
                <a:cubicBezTo>
                  <a:pt x="421" y="14"/>
                  <a:pt x="421" y="14"/>
                  <a:pt x="421" y="14"/>
                </a:cubicBezTo>
                <a:cubicBezTo>
                  <a:pt x="420" y="15"/>
                  <a:pt x="420" y="15"/>
                  <a:pt x="420" y="15"/>
                </a:cubicBezTo>
                <a:cubicBezTo>
                  <a:pt x="420" y="19"/>
                  <a:pt x="420" y="19"/>
                  <a:pt x="420" y="19"/>
                </a:cubicBezTo>
                <a:cubicBezTo>
                  <a:pt x="421" y="21"/>
                  <a:pt x="421" y="21"/>
                  <a:pt x="421" y="21"/>
                </a:cubicBezTo>
                <a:lnTo>
                  <a:pt x="420" y="23"/>
                </a:lnTo>
                <a:close/>
                <a:moveTo>
                  <a:pt x="822" y="178"/>
                </a:moveTo>
                <a:cubicBezTo>
                  <a:pt x="822" y="177"/>
                  <a:pt x="822" y="177"/>
                  <a:pt x="822" y="177"/>
                </a:cubicBezTo>
                <a:cubicBezTo>
                  <a:pt x="821" y="176"/>
                  <a:pt x="821" y="176"/>
                  <a:pt x="821" y="176"/>
                </a:cubicBezTo>
                <a:cubicBezTo>
                  <a:pt x="820" y="176"/>
                  <a:pt x="820" y="176"/>
                  <a:pt x="820" y="176"/>
                </a:cubicBezTo>
                <a:cubicBezTo>
                  <a:pt x="820" y="176"/>
                  <a:pt x="820" y="176"/>
                  <a:pt x="820" y="176"/>
                </a:cubicBezTo>
                <a:cubicBezTo>
                  <a:pt x="821" y="177"/>
                  <a:pt x="821" y="177"/>
                  <a:pt x="821" y="177"/>
                </a:cubicBezTo>
                <a:lnTo>
                  <a:pt x="822" y="178"/>
                </a:lnTo>
                <a:close/>
                <a:moveTo>
                  <a:pt x="900" y="320"/>
                </a:moveTo>
                <a:cubicBezTo>
                  <a:pt x="901" y="318"/>
                  <a:pt x="901" y="318"/>
                  <a:pt x="901" y="318"/>
                </a:cubicBezTo>
                <a:cubicBezTo>
                  <a:pt x="900" y="316"/>
                  <a:pt x="900" y="316"/>
                  <a:pt x="900" y="316"/>
                </a:cubicBezTo>
                <a:cubicBezTo>
                  <a:pt x="899" y="317"/>
                  <a:pt x="899" y="317"/>
                  <a:pt x="899" y="317"/>
                </a:cubicBezTo>
                <a:cubicBezTo>
                  <a:pt x="900" y="319"/>
                  <a:pt x="900" y="319"/>
                  <a:pt x="900" y="319"/>
                </a:cubicBezTo>
                <a:cubicBezTo>
                  <a:pt x="900" y="320"/>
                  <a:pt x="900" y="320"/>
                  <a:pt x="900" y="320"/>
                </a:cubicBezTo>
                <a:close/>
                <a:moveTo>
                  <a:pt x="897" y="317"/>
                </a:moveTo>
                <a:cubicBezTo>
                  <a:pt x="898" y="317"/>
                  <a:pt x="898" y="317"/>
                  <a:pt x="898" y="317"/>
                </a:cubicBezTo>
                <a:cubicBezTo>
                  <a:pt x="898" y="316"/>
                  <a:pt x="898" y="316"/>
                  <a:pt x="898" y="316"/>
                </a:cubicBezTo>
                <a:lnTo>
                  <a:pt x="897" y="317"/>
                </a:lnTo>
                <a:close/>
                <a:moveTo>
                  <a:pt x="929" y="474"/>
                </a:moveTo>
                <a:cubicBezTo>
                  <a:pt x="931" y="475"/>
                  <a:pt x="931" y="475"/>
                  <a:pt x="931" y="475"/>
                </a:cubicBezTo>
                <a:cubicBezTo>
                  <a:pt x="932" y="475"/>
                  <a:pt x="932" y="475"/>
                  <a:pt x="932" y="475"/>
                </a:cubicBezTo>
                <a:cubicBezTo>
                  <a:pt x="934" y="476"/>
                  <a:pt x="934" y="476"/>
                  <a:pt x="934" y="476"/>
                </a:cubicBezTo>
                <a:cubicBezTo>
                  <a:pt x="936" y="475"/>
                  <a:pt x="936" y="475"/>
                  <a:pt x="936" y="475"/>
                </a:cubicBezTo>
                <a:cubicBezTo>
                  <a:pt x="937" y="474"/>
                  <a:pt x="937" y="474"/>
                  <a:pt x="937" y="474"/>
                </a:cubicBezTo>
                <a:cubicBezTo>
                  <a:pt x="936" y="473"/>
                  <a:pt x="936" y="473"/>
                  <a:pt x="936" y="473"/>
                </a:cubicBezTo>
                <a:cubicBezTo>
                  <a:pt x="935" y="472"/>
                  <a:pt x="935" y="472"/>
                  <a:pt x="935" y="472"/>
                </a:cubicBezTo>
                <a:cubicBezTo>
                  <a:pt x="934" y="471"/>
                  <a:pt x="934" y="471"/>
                  <a:pt x="934" y="471"/>
                </a:cubicBezTo>
                <a:cubicBezTo>
                  <a:pt x="933" y="470"/>
                  <a:pt x="933" y="470"/>
                  <a:pt x="933" y="470"/>
                </a:cubicBezTo>
                <a:cubicBezTo>
                  <a:pt x="931" y="469"/>
                  <a:pt x="931" y="469"/>
                  <a:pt x="931" y="469"/>
                </a:cubicBezTo>
                <a:cubicBezTo>
                  <a:pt x="929" y="467"/>
                  <a:pt x="929" y="467"/>
                  <a:pt x="929" y="467"/>
                </a:cubicBezTo>
                <a:cubicBezTo>
                  <a:pt x="928" y="467"/>
                  <a:pt x="928" y="467"/>
                  <a:pt x="928" y="467"/>
                </a:cubicBezTo>
                <a:cubicBezTo>
                  <a:pt x="926" y="465"/>
                  <a:pt x="926" y="465"/>
                  <a:pt x="926" y="465"/>
                </a:cubicBezTo>
                <a:cubicBezTo>
                  <a:pt x="924" y="464"/>
                  <a:pt x="924" y="464"/>
                  <a:pt x="924" y="464"/>
                </a:cubicBezTo>
                <a:cubicBezTo>
                  <a:pt x="921" y="463"/>
                  <a:pt x="921" y="463"/>
                  <a:pt x="921" y="463"/>
                </a:cubicBezTo>
                <a:cubicBezTo>
                  <a:pt x="916" y="462"/>
                  <a:pt x="916" y="462"/>
                  <a:pt x="916" y="462"/>
                </a:cubicBezTo>
                <a:cubicBezTo>
                  <a:pt x="914" y="461"/>
                  <a:pt x="914" y="461"/>
                  <a:pt x="914" y="461"/>
                </a:cubicBezTo>
                <a:cubicBezTo>
                  <a:pt x="912" y="462"/>
                  <a:pt x="912" y="462"/>
                  <a:pt x="912" y="462"/>
                </a:cubicBezTo>
                <a:cubicBezTo>
                  <a:pt x="913" y="464"/>
                  <a:pt x="913" y="464"/>
                  <a:pt x="913" y="464"/>
                </a:cubicBezTo>
                <a:cubicBezTo>
                  <a:pt x="915" y="465"/>
                  <a:pt x="915" y="465"/>
                  <a:pt x="915" y="465"/>
                </a:cubicBezTo>
                <a:cubicBezTo>
                  <a:pt x="919" y="467"/>
                  <a:pt x="919" y="467"/>
                  <a:pt x="919" y="467"/>
                </a:cubicBezTo>
                <a:cubicBezTo>
                  <a:pt x="919" y="469"/>
                  <a:pt x="919" y="469"/>
                  <a:pt x="919" y="469"/>
                </a:cubicBezTo>
                <a:cubicBezTo>
                  <a:pt x="920" y="470"/>
                  <a:pt x="920" y="470"/>
                  <a:pt x="920" y="470"/>
                </a:cubicBezTo>
                <a:cubicBezTo>
                  <a:pt x="921" y="470"/>
                  <a:pt x="921" y="470"/>
                  <a:pt x="921" y="470"/>
                </a:cubicBezTo>
                <a:cubicBezTo>
                  <a:pt x="924" y="473"/>
                  <a:pt x="924" y="473"/>
                  <a:pt x="924" y="473"/>
                </a:cubicBezTo>
                <a:cubicBezTo>
                  <a:pt x="927" y="473"/>
                  <a:pt x="927" y="473"/>
                  <a:pt x="927" y="473"/>
                </a:cubicBezTo>
                <a:lnTo>
                  <a:pt x="929" y="474"/>
                </a:lnTo>
                <a:close/>
                <a:moveTo>
                  <a:pt x="925" y="510"/>
                </a:moveTo>
                <a:cubicBezTo>
                  <a:pt x="926" y="510"/>
                  <a:pt x="926" y="510"/>
                  <a:pt x="926" y="510"/>
                </a:cubicBezTo>
                <a:cubicBezTo>
                  <a:pt x="923" y="510"/>
                  <a:pt x="923" y="510"/>
                  <a:pt x="923" y="510"/>
                </a:cubicBezTo>
                <a:cubicBezTo>
                  <a:pt x="921" y="509"/>
                  <a:pt x="921" y="509"/>
                  <a:pt x="921" y="509"/>
                </a:cubicBezTo>
                <a:cubicBezTo>
                  <a:pt x="920" y="510"/>
                  <a:pt x="920" y="510"/>
                  <a:pt x="920" y="510"/>
                </a:cubicBezTo>
                <a:cubicBezTo>
                  <a:pt x="918" y="510"/>
                  <a:pt x="918" y="510"/>
                  <a:pt x="918" y="510"/>
                </a:cubicBezTo>
                <a:cubicBezTo>
                  <a:pt x="917" y="509"/>
                  <a:pt x="917" y="509"/>
                  <a:pt x="917" y="509"/>
                </a:cubicBezTo>
                <a:cubicBezTo>
                  <a:pt x="915" y="509"/>
                  <a:pt x="915" y="509"/>
                  <a:pt x="915" y="509"/>
                </a:cubicBezTo>
                <a:cubicBezTo>
                  <a:pt x="913" y="507"/>
                  <a:pt x="913" y="507"/>
                  <a:pt x="913" y="507"/>
                </a:cubicBezTo>
                <a:cubicBezTo>
                  <a:pt x="911" y="507"/>
                  <a:pt x="911" y="507"/>
                  <a:pt x="911" y="507"/>
                </a:cubicBezTo>
                <a:cubicBezTo>
                  <a:pt x="911" y="508"/>
                  <a:pt x="911" y="508"/>
                  <a:pt x="911" y="508"/>
                </a:cubicBezTo>
                <a:cubicBezTo>
                  <a:pt x="910" y="507"/>
                  <a:pt x="910" y="507"/>
                  <a:pt x="910" y="507"/>
                </a:cubicBezTo>
                <a:cubicBezTo>
                  <a:pt x="910" y="506"/>
                  <a:pt x="910" y="506"/>
                  <a:pt x="910" y="506"/>
                </a:cubicBezTo>
                <a:cubicBezTo>
                  <a:pt x="909" y="505"/>
                  <a:pt x="909" y="505"/>
                  <a:pt x="909" y="505"/>
                </a:cubicBezTo>
                <a:cubicBezTo>
                  <a:pt x="909" y="504"/>
                  <a:pt x="909" y="504"/>
                  <a:pt x="909" y="504"/>
                </a:cubicBezTo>
                <a:cubicBezTo>
                  <a:pt x="910" y="503"/>
                  <a:pt x="910" y="503"/>
                  <a:pt x="910" y="503"/>
                </a:cubicBezTo>
                <a:cubicBezTo>
                  <a:pt x="910" y="501"/>
                  <a:pt x="910" y="501"/>
                  <a:pt x="910" y="501"/>
                </a:cubicBezTo>
                <a:cubicBezTo>
                  <a:pt x="906" y="504"/>
                  <a:pt x="906" y="504"/>
                  <a:pt x="906" y="504"/>
                </a:cubicBezTo>
                <a:cubicBezTo>
                  <a:pt x="905" y="505"/>
                  <a:pt x="905" y="505"/>
                  <a:pt x="905" y="505"/>
                </a:cubicBezTo>
                <a:cubicBezTo>
                  <a:pt x="906" y="506"/>
                  <a:pt x="906" y="506"/>
                  <a:pt x="906" y="506"/>
                </a:cubicBezTo>
                <a:cubicBezTo>
                  <a:pt x="907" y="506"/>
                  <a:pt x="907" y="506"/>
                  <a:pt x="907" y="506"/>
                </a:cubicBezTo>
                <a:cubicBezTo>
                  <a:pt x="908" y="507"/>
                  <a:pt x="908" y="507"/>
                  <a:pt x="908" y="507"/>
                </a:cubicBezTo>
                <a:cubicBezTo>
                  <a:pt x="908" y="508"/>
                  <a:pt x="908" y="508"/>
                  <a:pt x="908" y="508"/>
                </a:cubicBezTo>
                <a:cubicBezTo>
                  <a:pt x="909" y="509"/>
                  <a:pt x="909" y="509"/>
                  <a:pt x="909" y="509"/>
                </a:cubicBezTo>
                <a:cubicBezTo>
                  <a:pt x="910" y="510"/>
                  <a:pt x="910" y="510"/>
                  <a:pt x="910" y="510"/>
                </a:cubicBezTo>
                <a:cubicBezTo>
                  <a:pt x="910" y="510"/>
                  <a:pt x="910" y="510"/>
                  <a:pt x="910" y="510"/>
                </a:cubicBezTo>
                <a:cubicBezTo>
                  <a:pt x="911" y="511"/>
                  <a:pt x="911" y="511"/>
                  <a:pt x="911" y="511"/>
                </a:cubicBezTo>
                <a:cubicBezTo>
                  <a:pt x="912" y="512"/>
                  <a:pt x="912" y="512"/>
                  <a:pt x="912" y="512"/>
                </a:cubicBezTo>
                <a:cubicBezTo>
                  <a:pt x="913" y="513"/>
                  <a:pt x="913" y="513"/>
                  <a:pt x="913" y="513"/>
                </a:cubicBezTo>
                <a:cubicBezTo>
                  <a:pt x="917" y="513"/>
                  <a:pt x="917" y="513"/>
                  <a:pt x="917" y="513"/>
                </a:cubicBezTo>
                <a:cubicBezTo>
                  <a:pt x="918" y="515"/>
                  <a:pt x="918" y="515"/>
                  <a:pt x="918" y="515"/>
                </a:cubicBezTo>
                <a:cubicBezTo>
                  <a:pt x="920" y="516"/>
                  <a:pt x="920" y="516"/>
                  <a:pt x="920" y="516"/>
                </a:cubicBezTo>
                <a:cubicBezTo>
                  <a:pt x="922" y="516"/>
                  <a:pt x="922" y="516"/>
                  <a:pt x="922" y="516"/>
                </a:cubicBezTo>
                <a:cubicBezTo>
                  <a:pt x="923" y="514"/>
                  <a:pt x="923" y="514"/>
                  <a:pt x="923" y="514"/>
                </a:cubicBezTo>
                <a:cubicBezTo>
                  <a:pt x="922" y="513"/>
                  <a:pt x="922" y="513"/>
                  <a:pt x="922" y="513"/>
                </a:cubicBezTo>
                <a:cubicBezTo>
                  <a:pt x="923" y="511"/>
                  <a:pt x="923" y="511"/>
                  <a:pt x="923" y="511"/>
                </a:cubicBezTo>
                <a:lnTo>
                  <a:pt x="925" y="510"/>
                </a:lnTo>
                <a:close/>
                <a:moveTo>
                  <a:pt x="746" y="96"/>
                </a:moveTo>
                <a:cubicBezTo>
                  <a:pt x="748" y="93"/>
                  <a:pt x="748" y="93"/>
                  <a:pt x="748" y="93"/>
                </a:cubicBezTo>
                <a:cubicBezTo>
                  <a:pt x="747" y="91"/>
                  <a:pt x="747" y="91"/>
                  <a:pt x="747" y="91"/>
                </a:cubicBezTo>
                <a:cubicBezTo>
                  <a:pt x="745" y="90"/>
                  <a:pt x="745" y="90"/>
                  <a:pt x="745" y="90"/>
                </a:cubicBezTo>
                <a:cubicBezTo>
                  <a:pt x="743" y="92"/>
                  <a:pt x="743" y="92"/>
                  <a:pt x="743" y="92"/>
                </a:cubicBezTo>
                <a:cubicBezTo>
                  <a:pt x="742" y="95"/>
                  <a:pt x="742" y="95"/>
                  <a:pt x="742" y="95"/>
                </a:cubicBezTo>
                <a:cubicBezTo>
                  <a:pt x="742" y="96"/>
                  <a:pt x="743" y="96"/>
                  <a:pt x="743" y="96"/>
                </a:cubicBezTo>
                <a:cubicBezTo>
                  <a:pt x="744" y="94"/>
                  <a:pt x="744" y="94"/>
                  <a:pt x="744" y="94"/>
                </a:cubicBezTo>
                <a:cubicBezTo>
                  <a:pt x="744" y="93"/>
                  <a:pt x="744" y="93"/>
                  <a:pt x="744" y="93"/>
                </a:cubicBezTo>
                <a:cubicBezTo>
                  <a:pt x="744" y="95"/>
                  <a:pt x="744" y="95"/>
                  <a:pt x="744" y="95"/>
                </a:cubicBezTo>
                <a:cubicBezTo>
                  <a:pt x="744" y="97"/>
                  <a:pt x="744" y="97"/>
                  <a:pt x="744" y="97"/>
                </a:cubicBezTo>
                <a:lnTo>
                  <a:pt x="746" y="96"/>
                </a:lnTo>
                <a:close/>
                <a:moveTo>
                  <a:pt x="740" y="90"/>
                </a:moveTo>
                <a:cubicBezTo>
                  <a:pt x="740" y="93"/>
                  <a:pt x="740" y="93"/>
                  <a:pt x="740" y="93"/>
                </a:cubicBezTo>
                <a:cubicBezTo>
                  <a:pt x="741" y="93"/>
                  <a:pt x="741" y="93"/>
                  <a:pt x="741" y="93"/>
                </a:cubicBezTo>
                <a:cubicBezTo>
                  <a:pt x="742" y="91"/>
                  <a:pt x="742" y="91"/>
                  <a:pt x="742" y="91"/>
                </a:cubicBezTo>
                <a:cubicBezTo>
                  <a:pt x="741" y="89"/>
                  <a:pt x="741" y="89"/>
                  <a:pt x="741" y="89"/>
                </a:cubicBezTo>
                <a:lnTo>
                  <a:pt x="740" y="90"/>
                </a:lnTo>
                <a:close/>
                <a:moveTo>
                  <a:pt x="718" y="61"/>
                </a:moveTo>
                <a:cubicBezTo>
                  <a:pt x="719" y="61"/>
                  <a:pt x="719" y="61"/>
                  <a:pt x="719" y="61"/>
                </a:cubicBezTo>
                <a:cubicBezTo>
                  <a:pt x="719" y="59"/>
                  <a:pt x="719" y="59"/>
                  <a:pt x="719" y="59"/>
                </a:cubicBezTo>
                <a:cubicBezTo>
                  <a:pt x="720" y="58"/>
                  <a:pt x="720" y="58"/>
                  <a:pt x="720" y="58"/>
                </a:cubicBezTo>
                <a:cubicBezTo>
                  <a:pt x="719" y="57"/>
                  <a:pt x="719" y="57"/>
                  <a:pt x="719" y="57"/>
                </a:cubicBezTo>
                <a:cubicBezTo>
                  <a:pt x="719" y="56"/>
                  <a:pt x="719" y="56"/>
                  <a:pt x="719" y="56"/>
                </a:cubicBezTo>
                <a:cubicBezTo>
                  <a:pt x="718" y="55"/>
                  <a:pt x="718" y="55"/>
                  <a:pt x="718" y="55"/>
                </a:cubicBezTo>
                <a:cubicBezTo>
                  <a:pt x="717" y="56"/>
                  <a:pt x="717" y="56"/>
                  <a:pt x="717" y="56"/>
                </a:cubicBezTo>
                <a:cubicBezTo>
                  <a:pt x="717" y="58"/>
                  <a:pt x="717" y="58"/>
                  <a:pt x="717" y="58"/>
                </a:cubicBezTo>
                <a:cubicBezTo>
                  <a:pt x="717" y="59"/>
                  <a:pt x="717" y="59"/>
                  <a:pt x="717" y="59"/>
                </a:cubicBezTo>
                <a:lnTo>
                  <a:pt x="718" y="61"/>
                </a:lnTo>
                <a:close/>
                <a:moveTo>
                  <a:pt x="712" y="101"/>
                </a:moveTo>
                <a:cubicBezTo>
                  <a:pt x="713" y="100"/>
                  <a:pt x="713" y="100"/>
                  <a:pt x="713" y="100"/>
                </a:cubicBezTo>
                <a:cubicBezTo>
                  <a:pt x="713" y="98"/>
                  <a:pt x="713" y="98"/>
                  <a:pt x="713" y="98"/>
                </a:cubicBezTo>
                <a:cubicBezTo>
                  <a:pt x="714" y="97"/>
                  <a:pt x="714" y="97"/>
                  <a:pt x="714" y="97"/>
                </a:cubicBezTo>
                <a:cubicBezTo>
                  <a:pt x="715" y="99"/>
                  <a:pt x="715" y="99"/>
                  <a:pt x="715" y="99"/>
                </a:cubicBezTo>
                <a:cubicBezTo>
                  <a:pt x="715" y="101"/>
                  <a:pt x="715" y="101"/>
                  <a:pt x="715" y="101"/>
                </a:cubicBezTo>
                <a:cubicBezTo>
                  <a:pt x="717" y="103"/>
                  <a:pt x="717" y="103"/>
                  <a:pt x="717" y="103"/>
                </a:cubicBezTo>
                <a:cubicBezTo>
                  <a:pt x="718" y="101"/>
                  <a:pt x="718" y="101"/>
                  <a:pt x="718" y="101"/>
                </a:cubicBezTo>
                <a:cubicBezTo>
                  <a:pt x="719" y="102"/>
                  <a:pt x="719" y="102"/>
                  <a:pt x="719" y="102"/>
                </a:cubicBezTo>
                <a:cubicBezTo>
                  <a:pt x="718" y="104"/>
                  <a:pt x="718" y="104"/>
                  <a:pt x="718" y="104"/>
                </a:cubicBezTo>
                <a:cubicBezTo>
                  <a:pt x="720" y="107"/>
                  <a:pt x="720" y="107"/>
                  <a:pt x="720" y="107"/>
                </a:cubicBezTo>
                <a:cubicBezTo>
                  <a:pt x="722" y="107"/>
                  <a:pt x="722" y="107"/>
                  <a:pt x="722" y="107"/>
                </a:cubicBezTo>
                <a:cubicBezTo>
                  <a:pt x="723" y="110"/>
                  <a:pt x="723" y="110"/>
                  <a:pt x="723" y="110"/>
                </a:cubicBezTo>
                <a:cubicBezTo>
                  <a:pt x="725" y="112"/>
                  <a:pt x="725" y="112"/>
                  <a:pt x="725" y="112"/>
                </a:cubicBezTo>
                <a:cubicBezTo>
                  <a:pt x="726" y="109"/>
                  <a:pt x="726" y="109"/>
                  <a:pt x="726" y="109"/>
                </a:cubicBezTo>
                <a:cubicBezTo>
                  <a:pt x="726" y="111"/>
                  <a:pt x="726" y="111"/>
                  <a:pt x="726" y="111"/>
                </a:cubicBezTo>
                <a:cubicBezTo>
                  <a:pt x="729" y="113"/>
                  <a:pt x="729" y="113"/>
                  <a:pt x="729" y="113"/>
                </a:cubicBezTo>
                <a:cubicBezTo>
                  <a:pt x="730" y="113"/>
                  <a:pt x="730" y="113"/>
                  <a:pt x="730" y="113"/>
                </a:cubicBezTo>
                <a:cubicBezTo>
                  <a:pt x="732" y="113"/>
                  <a:pt x="732" y="113"/>
                  <a:pt x="732" y="113"/>
                </a:cubicBezTo>
                <a:cubicBezTo>
                  <a:pt x="734" y="111"/>
                  <a:pt x="734" y="111"/>
                  <a:pt x="734" y="111"/>
                </a:cubicBezTo>
                <a:cubicBezTo>
                  <a:pt x="736" y="111"/>
                  <a:pt x="736" y="111"/>
                  <a:pt x="736" y="111"/>
                </a:cubicBezTo>
                <a:cubicBezTo>
                  <a:pt x="738" y="109"/>
                  <a:pt x="738" y="109"/>
                  <a:pt x="738" y="109"/>
                </a:cubicBezTo>
                <a:cubicBezTo>
                  <a:pt x="739" y="111"/>
                  <a:pt x="739" y="111"/>
                  <a:pt x="739" y="111"/>
                </a:cubicBezTo>
                <a:cubicBezTo>
                  <a:pt x="740" y="110"/>
                  <a:pt x="740" y="110"/>
                  <a:pt x="740" y="110"/>
                </a:cubicBezTo>
                <a:cubicBezTo>
                  <a:pt x="743" y="108"/>
                  <a:pt x="743" y="108"/>
                  <a:pt x="743" y="108"/>
                </a:cubicBezTo>
                <a:cubicBezTo>
                  <a:pt x="743" y="106"/>
                  <a:pt x="743" y="106"/>
                  <a:pt x="743" y="106"/>
                </a:cubicBezTo>
                <a:cubicBezTo>
                  <a:pt x="741" y="107"/>
                  <a:pt x="741" y="107"/>
                  <a:pt x="741" y="107"/>
                </a:cubicBezTo>
                <a:cubicBezTo>
                  <a:pt x="740" y="105"/>
                  <a:pt x="740" y="105"/>
                  <a:pt x="740" y="105"/>
                </a:cubicBezTo>
                <a:cubicBezTo>
                  <a:pt x="742" y="101"/>
                  <a:pt x="742" y="101"/>
                  <a:pt x="742" y="101"/>
                </a:cubicBezTo>
                <a:cubicBezTo>
                  <a:pt x="742" y="99"/>
                  <a:pt x="742" y="99"/>
                  <a:pt x="742" y="99"/>
                </a:cubicBezTo>
                <a:cubicBezTo>
                  <a:pt x="740" y="101"/>
                  <a:pt x="740" y="101"/>
                  <a:pt x="740" y="101"/>
                </a:cubicBezTo>
                <a:cubicBezTo>
                  <a:pt x="739" y="104"/>
                  <a:pt x="739" y="104"/>
                  <a:pt x="739" y="104"/>
                </a:cubicBezTo>
                <a:cubicBezTo>
                  <a:pt x="738" y="102"/>
                  <a:pt x="738" y="102"/>
                  <a:pt x="738" y="102"/>
                </a:cubicBezTo>
                <a:cubicBezTo>
                  <a:pt x="740" y="97"/>
                  <a:pt x="740" y="97"/>
                  <a:pt x="740" y="97"/>
                </a:cubicBezTo>
                <a:cubicBezTo>
                  <a:pt x="739" y="90"/>
                  <a:pt x="739" y="90"/>
                  <a:pt x="739" y="90"/>
                </a:cubicBezTo>
                <a:cubicBezTo>
                  <a:pt x="736" y="88"/>
                  <a:pt x="736" y="88"/>
                  <a:pt x="736" y="88"/>
                </a:cubicBezTo>
                <a:cubicBezTo>
                  <a:pt x="736" y="86"/>
                  <a:pt x="736" y="86"/>
                  <a:pt x="736" y="86"/>
                </a:cubicBezTo>
                <a:cubicBezTo>
                  <a:pt x="734" y="86"/>
                  <a:pt x="734" y="86"/>
                  <a:pt x="734" y="86"/>
                </a:cubicBezTo>
                <a:cubicBezTo>
                  <a:pt x="733" y="88"/>
                  <a:pt x="733" y="88"/>
                  <a:pt x="733" y="88"/>
                </a:cubicBezTo>
                <a:cubicBezTo>
                  <a:pt x="733" y="86"/>
                  <a:pt x="733" y="86"/>
                  <a:pt x="733" y="86"/>
                </a:cubicBezTo>
                <a:cubicBezTo>
                  <a:pt x="734" y="85"/>
                  <a:pt x="734" y="85"/>
                  <a:pt x="734" y="85"/>
                </a:cubicBezTo>
                <a:cubicBezTo>
                  <a:pt x="734" y="83"/>
                  <a:pt x="734" y="83"/>
                  <a:pt x="734" y="83"/>
                </a:cubicBezTo>
                <a:cubicBezTo>
                  <a:pt x="734" y="81"/>
                  <a:pt x="734" y="81"/>
                  <a:pt x="734" y="81"/>
                </a:cubicBezTo>
                <a:cubicBezTo>
                  <a:pt x="734" y="79"/>
                  <a:pt x="734" y="79"/>
                  <a:pt x="734" y="79"/>
                </a:cubicBezTo>
                <a:cubicBezTo>
                  <a:pt x="731" y="80"/>
                  <a:pt x="731" y="80"/>
                  <a:pt x="731" y="80"/>
                </a:cubicBezTo>
                <a:cubicBezTo>
                  <a:pt x="728" y="82"/>
                  <a:pt x="728" y="82"/>
                  <a:pt x="728" y="82"/>
                </a:cubicBezTo>
                <a:cubicBezTo>
                  <a:pt x="727" y="86"/>
                  <a:pt x="727" y="86"/>
                  <a:pt x="727" y="86"/>
                </a:cubicBezTo>
                <a:cubicBezTo>
                  <a:pt x="727" y="89"/>
                  <a:pt x="727" y="89"/>
                  <a:pt x="727" y="89"/>
                </a:cubicBezTo>
                <a:cubicBezTo>
                  <a:pt x="726" y="88"/>
                  <a:pt x="726" y="88"/>
                  <a:pt x="726" y="88"/>
                </a:cubicBezTo>
                <a:cubicBezTo>
                  <a:pt x="725" y="85"/>
                  <a:pt x="725" y="85"/>
                  <a:pt x="725" y="85"/>
                </a:cubicBezTo>
                <a:cubicBezTo>
                  <a:pt x="724" y="85"/>
                  <a:pt x="724" y="85"/>
                  <a:pt x="724" y="85"/>
                </a:cubicBezTo>
                <a:cubicBezTo>
                  <a:pt x="724" y="88"/>
                  <a:pt x="724" y="88"/>
                  <a:pt x="724" y="88"/>
                </a:cubicBezTo>
                <a:cubicBezTo>
                  <a:pt x="722" y="88"/>
                  <a:pt x="722" y="88"/>
                  <a:pt x="722" y="88"/>
                </a:cubicBezTo>
                <a:cubicBezTo>
                  <a:pt x="723" y="90"/>
                  <a:pt x="723" y="90"/>
                  <a:pt x="723" y="90"/>
                </a:cubicBezTo>
                <a:cubicBezTo>
                  <a:pt x="722" y="91"/>
                  <a:pt x="722" y="91"/>
                  <a:pt x="722" y="91"/>
                </a:cubicBezTo>
                <a:cubicBezTo>
                  <a:pt x="721" y="91"/>
                  <a:pt x="721" y="91"/>
                  <a:pt x="721" y="91"/>
                </a:cubicBezTo>
                <a:cubicBezTo>
                  <a:pt x="720" y="93"/>
                  <a:pt x="720" y="93"/>
                  <a:pt x="720" y="93"/>
                </a:cubicBezTo>
                <a:cubicBezTo>
                  <a:pt x="716" y="93"/>
                  <a:pt x="716" y="93"/>
                  <a:pt x="716" y="93"/>
                </a:cubicBezTo>
                <a:cubicBezTo>
                  <a:pt x="715" y="93"/>
                  <a:pt x="715" y="93"/>
                  <a:pt x="715" y="93"/>
                </a:cubicBezTo>
                <a:cubicBezTo>
                  <a:pt x="714" y="93"/>
                  <a:pt x="714" y="93"/>
                  <a:pt x="714" y="93"/>
                </a:cubicBezTo>
                <a:cubicBezTo>
                  <a:pt x="709" y="96"/>
                  <a:pt x="709" y="96"/>
                  <a:pt x="709" y="96"/>
                </a:cubicBezTo>
                <a:cubicBezTo>
                  <a:pt x="710" y="98"/>
                  <a:pt x="710" y="98"/>
                  <a:pt x="710" y="98"/>
                </a:cubicBezTo>
                <a:lnTo>
                  <a:pt x="712" y="101"/>
                </a:lnTo>
                <a:close/>
                <a:moveTo>
                  <a:pt x="704" y="118"/>
                </a:moveTo>
                <a:cubicBezTo>
                  <a:pt x="705" y="117"/>
                  <a:pt x="705" y="117"/>
                  <a:pt x="705" y="117"/>
                </a:cubicBezTo>
                <a:cubicBezTo>
                  <a:pt x="705" y="116"/>
                  <a:pt x="705" y="116"/>
                  <a:pt x="705" y="116"/>
                </a:cubicBezTo>
                <a:cubicBezTo>
                  <a:pt x="703" y="116"/>
                  <a:pt x="703" y="116"/>
                  <a:pt x="703" y="116"/>
                </a:cubicBezTo>
                <a:cubicBezTo>
                  <a:pt x="703" y="117"/>
                  <a:pt x="703" y="117"/>
                  <a:pt x="703" y="117"/>
                </a:cubicBezTo>
                <a:lnTo>
                  <a:pt x="704" y="118"/>
                </a:lnTo>
                <a:close/>
                <a:moveTo>
                  <a:pt x="699" y="84"/>
                </a:moveTo>
                <a:cubicBezTo>
                  <a:pt x="699" y="85"/>
                  <a:pt x="699" y="85"/>
                  <a:pt x="699" y="85"/>
                </a:cubicBezTo>
                <a:cubicBezTo>
                  <a:pt x="700" y="86"/>
                  <a:pt x="700" y="86"/>
                  <a:pt x="700" y="86"/>
                </a:cubicBezTo>
                <a:cubicBezTo>
                  <a:pt x="701" y="84"/>
                  <a:pt x="701" y="84"/>
                  <a:pt x="701" y="84"/>
                </a:cubicBezTo>
                <a:cubicBezTo>
                  <a:pt x="701" y="85"/>
                  <a:pt x="701" y="85"/>
                  <a:pt x="701" y="85"/>
                </a:cubicBezTo>
                <a:cubicBezTo>
                  <a:pt x="702" y="83"/>
                  <a:pt x="702" y="83"/>
                  <a:pt x="702" y="83"/>
                </a:cubicBezTo>
                <a:cubicBezTo>
                  <a:pt x="702" y="82"/>
                  <a:pt x="702" y="82"/>
                  <a:pt x="702" y="82"/>
                </a:cubicBezTo>
                <a:cubicBezTo>
                  <a:pt x="701" y="81"/>
                  <a:pt x="701" y="81"/>
                  <a:pt x="701" y="81"/>
                </a:cubicBezTo>
                <a:cubicBezTo>
                  <a:pt x="701" y="80"/>
                  <a:pt x="701" y="80"/>
                  <a:pt x="701" y="80"/>
                </a:cubicBezTo>
                <a:cubicBezTo>
                  <a:pt x="700" y="80"/>
                  <a:pt x="700" y="80"/>
                  <a:pt x="700" y="80"/>
                </a:cubicBezTo>
                <a:cubicBezTo>
                  <a:pt x="700" y="81"/>
                  <a:pt x="700" y="81"/>
                  <a:pt x="700" y="81"/>
                </a:cubicBezTo>
                <a:cubicBezTo>
                  <a:pt x="701" y="83"/>
                  <a:pt x="701" y="83"/>
                  <a:pt x="701" y="83"/>
                </a:cubicBezTo>
                <a:cubicBezTo>
                  <a:pt x="699" y="83"/>
                  <a:pt x="699" y="83"/>
                  <a:pt x="699" y="83"/>
                </a:cubicBezTo>
                <a:lnTo>
                  <a:pt x="699" y="84"/>
                </a:lnTo>
                <a:close/>
                <a:moveTo>
                  <a:pt x="698" y="99"/>
                </a:moveTo>
                <a:cubicBezTo>
                  <a:pt x="699" y="101"/>
                  <a:pt x="699" y="101"/>
                  <a:pt x="699" y="101"/>
                </a:cubicBezTo>
                <a:cubicBezTo>
                  <a:pt x="700" y="100"/>
                  <a:pt x="700" y="100"/>
                  <a:pt x="700" y="100"/>
                </a:cubicBezTo>
                <a:cubicBezTo>
                  <a:pt x="700" y="99"/>
                  <a:pt x="700" y="99"/>
                  <a:pt x="700" y="99"/>
                </a:cubicBezTo>
                <a:cubicBezTo>
                  <a:pt x="702" y="97"/>
                  <a:pt x="702" y="97"/>
                  <a:pt x="702" y="97"/>
                </a:cubicBezTo>
                <a:cubicBezTo>
                  <a:pt x="703" y="95"/>
                  <a:pt x="703" y="95"/>
                  <a:pt x="703" y="95"/>
                </a:cubicBezTo>
                <a:cubicBezTo>
                  <a:pt x="702" y="94"/>
                  <a:pt x="702" y="94"/>
                  <a:pt x="702" y="94"/>
                </a:cubicBezTo>
                <a:cubicBezTo>
                  <a:pt x="702" y="93"/>
                  <a:pt x="702" y="93"/>
                  <a:pt x="702" y="93"/>
                </a:cubicBezTo>
                <a:cubicBezTo>
                  <a:pt x="701" y="92"/>
                  <a:pt x="701" y="92"/>
                  <a:pt x="701" y="92"/>
                </a:cubicBezTo>
                <a:cubicBezTo>
                  <a:pt x="700" y="94"/>
                  <a:pt x="700" y="94"/>
                  <a:pt x="700" y="94"/>
                </a:cubicBezTo>
                <a:cubicBezTo>
                  <a:pt x="700" y="95"/>
                  <a:pt x="700" y="95"/>
                  <a:pt x="700" y="95"/>
                </a:cubicBezTo>
                <a:cubicBezTo>
                  <a:pt x="698" y="98"/>
                  <a:pt x="698" y="98"/>
                  <a:pt x="698" y="98"/>
                </a:cubicBezTo>
                <a:lnTo>
                  <a:pt x="698" y="99"/>
                </a:lnTo>
                <a:close/>
                <a:moveTo>
                  <a:pt x="834" y="572"/>
                </a:moveTo>
                <a:cubicBezTo>
                  <a:pt x="834" y="573"/>
                  <a:pt x="834" y="573"/>
                  <a:pt x="834" y="573"/>
                </a:cubicBezTo>
                <a:cubicBezTo>
                  <a:pt x="833" y="573"/>
                  <a:pt x="833" y="573"/>
                  <a:pt x="833" y="573"/>
                </a:cubicBezTo>
                <a:cubicBezTo>
                  <a:pt x="834" y="574"/>
                  <a:pt x="834" y="574"/>
                  <a:pt x="834" y="574"/>
                </a:cubicBezTo>
                <a:cubicBezTo>
                  <a:pt x="835" y="574"/>
                  <a:pt x="835" y="574"/>
                  <a:pt x="835" y="574"/>
                </a:cubicBezTo>
                <a:cubicBezTo>
                  <a:pt x="836" y="573"/>
                  <a:pt x="836" y="573"/>
                  <a:pt x="836" y="573"/>
                </a:cubicBezTo>
                <a:cubicBezTo>
                  <a:pt x="837" y="573"/>
                  <a:pt x="837" y="573"/>
                  <a:pt x="837" y="573"/>
                </a:cubicBezTo>
                <a:cubicBezTo>
                  <a:pt x="836" y="572"/>
                  <a:pt x="836" y="572"/>
                  <a:pt x="836" y="572"/>
                </a:cubicBezTo>
                <a:lnTo>
                  <a:pt x="834" y="572"/>
                </a:lnTo>
                <a:close/>
                <a:moveTo>
                  <a:pt x="805" y="136"/>
                </a:moveTo>
                <a:cubicBezTo>
                  <a:pt x="806" y="134"/>
                  <a:pt x="806" y="134"/>
                  <a:pt x="806" y="134"/>
                </a:cubicBezTo>
                <a:cubicBezTo>
                  <a:pt x="806" y="132"/>
                  <a:pt x="806" y="132"/>
                  <a:pt x="806" y="132"/>
                </a:cubicBezTo>
                <a:cubicBezTo>
                  <a:pt x="805" y="131"/>
                  <a:pt x="805" y="131"/>
                  <a:pt x="805" y="131"/>
                </a:cubicBezTo>
                <a:cubicBezTo>
                  <a:pt x="804" y="132"/>
                  <a:pt x="804" y="132"/>
                  <a:pt x="804" y="132"/>
                </a:cubicBezTo>
                <a:cubicBezTo>
                  <a:pt x="802" y="134"/>
                  <a:pt x="802" y="134"/>
                  <a:pt x="802" y="134"/>
                </a:cubicBezTo>
                <a:cubicBezTo>
                  <a:pt x="802" y="136"/>
                  <a:pt x="802" y="136"/>
                  <a:pt x="802" y="136"/>
                </a:cubicBezTo>
                <a:cubicBezTo>
                  <a:pt x="801" y="138"/>
                  <a:pt x="801" y="138"/>
                  <a:pt x="801" y="138"/>
                </a:cubicBezTo>
                <a:cubicBezTo>
                  <a:pt x="804" y="138"/>
                  <a:pt x="804" y="138"/>
                  <a:pt x="804" y="138"/>
                </a:cubicBezTo>
                <a:cubicBezTo>
                  <a:pt x="805" y="138"/>
                  <a:pt x="805" y="138"/>
                  <a:pt x="805" y="138"/>
                </a:cubicBezTo>
                <a:lnTo>
                  <a:pt x="805" y="136"/>
                </a:lnTo>
                <a:close/>
                <a:moveTo>
                  <a:pt x="800" y="139"/>
                </a:moveTo>
                <a:cubicBezTo>
                  <a:pt x="800" y="141"/>
                  <a:pt x="800" y="141"/>
                  <a:pt x="800" y="141"/>
                </a:cubicBezTo>
                <a:cubicBezTo>
                  <a:pt x="801" y="141"/>
                  <a:pt x="801" y="141"/>
                  <a:pt x="801" y="141"/>
                </a:cubicBezTo>
                <a:cubicBezTo>
                  <a:pt x="803" y="141"/>
                  <a:pt x="803" y="141"/>
                  <a:pt x="803" y="141"/>
                </a:cubicBezTo>
                <a:cubicBezTo>
                  <a:pt x="804" y="140"/>
                  <a:pt x="804" y="140"/>
                  <a:pt x="804" y="140"/>
                </a:cubicBezTo>
                <a:cubicBezTo>
                  <a:pt x="804" y="139"/>
                  <a:pt x="804" y="139"/>
                  <a:pt x="804" y="139"/>
                </a:cubicBezTo>
                <a:cubicBezTo>
                  <a:pt x="802" y="139"/>
                  <a:pt x="802" y="139"/>
                  <a:pt x="802" y="139"/>
                </a:cubicBezTo>
                <a:lnTo>
                  <a:pt x="800" y="139"/>
                </a:lnTo>
                <a:close/>
                <a:moveTo>
                  <a:pt x="776" y="8"/>
                </a:moveTo>
                <a:cubicBezTo>
                  <a:pt x="777" y="8"/>
                  <a:pt x="777" y="8"/>
                  <a:pt x="777" y="8"/>
                </a:cubicBezTo>
                <a:cubicBezTo>
                  <a:pt x="778" y="6"/>
                  <a:pt x="778" y="6"/>
                  <a:pt x="778" y="6"/>
                </a:cubicBezTo>
                <a:cubicBezTo>
                  <a:pt x="779" y="5"/>
                  <a:pt x="779" y="5"/>
                  <a:pt x="779" y="5"/>
                </a:cubicBezTo>
                <a:cubicBezTo>
                  <a:pt x="778" y="4"/>
                  <a:pt x="778" y="4"/>
                  <a:pt x="778" y="4"/>
                </a:cubicBezTo>
                <a:cubicBezTo>
                  <a:pt x="778" y="2"/>
                  <a:pt x="778" y="2"/>
                  <a:pt x="778" y="2"/>
                </a:cubicBezTo>
                <a:cubicBezTo>
                  <a:pt x="776" y="3"/>
                  <a:pt x="776" y="3"/>
                  <a:pt x="776" y="3"/>
                </a:cubicBezTo>
                <a:cubicBezTo>
                  <a:pt x="776" y="4"/>
                  <a:pt x="776" y="4"/>
                  <a:pt x="776" y="4"/>
                </a:cubicBezTo>
                <a:cubicBezTo>
                  <a:pt x="775" y="5"/>
                  <a:pt x="775" y="5"/>
                  <a:pt x="775" y="5"/>
                </a:cubicBezTo>
                <a:cubicBezTo>
                  <a:pt x="775" y="7"/>
                  <a:pt x="775" y="7"/>
                  <a:pt x="775" y="7"/>
                </a:cubicBezTo>
                <a:lnTo>
                  <a:pt x="776" y="8"/>
                </a:lnTo>
                <a:close/>
                <a:moveTo>
                  <a:pt x="776" y="12"/>
                </a:moveTo>
                <a:cubicBezTo>
                  <a:pt x="777" y="10"/>
                  <a:pt x="777" y="10"/>
                  <a:pt x="777" y="10"/>
                </a:cubicBezTo>
                <a:cubicBezTo>
                  <a:pt x="775" y="10"/>
                  <a:pt x="775" y="10"/>
                  <a:pt x="775" y="10"/>
                </a:cubicBezTo>
                <a:cubicBezTo>
                  <a:pt x="774" y="11"/>
                  <a:pt x="774" y="11"/>
                  <a:pt x="774" y="11"/>
                </a:cubicBezTo>
                <a:cubicBezTo>
                  <a:pt x="773" y="12"/>
                  <a:pt x="773" y="12"/>
                  <a:pt x="773" y="12"/>
                </a:cubicBezTo>
                <a:cubicBezTo>
                  <a:pt x="775" y="13"/>
                  <a:pt x="775" y="13"/>
                  <a:pt x="775" y="13"/>
                </a:cubicBezTo>
                <a:lnTo>
                  <a:pt x="776" y="12"/>
                </a:lnTo>
                <a:close/>
                <a:moveTo>
                  <a:pt x="755" y="49"/>
                </a:moveTo>
                <a:cubicBezTo>
                  <a:pt x="755" y="49"/>
                  <a:pt x="755" y="49"/>
                  <a:pt x="755" y="49"/>
                </a:cubicBezTo>
                <a:cubicBezTo>
                  <a:pt x="756" y="49"/>
                  <a:pt x="756" y="49"/>
                  <a:pt x="756" y="49"/>
                </a:cubicBezTo>
                <a:cubicBezTo>
                  <a:pt x="756" y="47"/>
                  <a:pt x="756" y="47"/>
                  <a:pt x="756" y="47"/>
                </a:cubicBezTo>
                <a:cubicBezTo>
                  <a:pt x="755" y="47"/>
                  <a:pt x="755" y="47"/>
                  <a:pt x="755" y="47"/>
                </a:cubicBezTo>
                <a:lnTo>
                  <a:pt x="755" y="49"/>
                </a:lnTo>
                <a:close/>
                <a:moveTo>
                  <a:pt x="523" y="20"/>
                </a:moveTo>
                <a:cubicBezTo>
                  <a:pt x="523" y="19"/>
                  <a:pt x="523" y="19"/>
                  <a:pt x="523" y="19"/>
                </a:cubicBezTo>
                <a:cubicBezTo>
                  <a:pt x="524" y="19"/>
                  <a:pt x="524" y="19"/>
                  <a:pt x="524" y="19"/>
                </a:cubicBezTo>
                <a:cubicBezTo>
                  <a:pt x="521" y="19"/>
                  <a:pt x="521" y="19"/>
                  <a:pt x="521" y="19"/>
                </a:cubicBezTo>
                <a:cubicBezTo>
                  <a:pt x="520" y="20"/>
                  <a:pt x="520" y="20"/>
                  <a:pt x="520" y="20"/>
                </a:cubicBezTo>
                <a:cubicBezTo>
                  <a:pt x="522" y="21"/>
                  <a:pt x="522" y="21"/>
                  <a:pt x="522" y="21"/>
                </a:cubicBezTo>
                <a:lnTo>
                  <a:pt x="523" y="20"/>
                </a:lnTo>
                <a:close/>
                <a:moveTo>
                  <a:pt x="617" y="103"/>
                </a:moveTo>
                <a:cubicBezTo>
                  <a:pt x="617" y="104"/>
                  <a:pt x="617" y="104"/>
                  <a:pt x="617" y="104"/>
                </a:cubicBezTo>
                <a:cubicBezTo>
                  <a:pt x="617" y="105"/>
                  <a:pt x="617" y="105"/>
                  <a:pt x="617" y="105"/>
                </a:cubicBezTo>
                <a:cubicBezTo>
                  <a:pt x="618" y="105"/>
                  <a:pt x="618" y="105"/>
                  <a:pt x="618" y="105"/>
                </a:cubicBezTo>
                <a:lnTo>
                  <a:pt x="617" y="103"/>
                </a:lnTo>
                <a:close/>
                <a:moveTo>
                  <a:pt x="617" y="106"/>
                </a:moveTo>
                <a:cubicBezTo>
                  <a:pt x="616" y="103"/>
                  <a:pt x="616" y="103"/>
                  <a:pt x="616" y="103"/>
                </a:cubicBezTo>
                <a:cubicBezTo>
                  <a:pt x="615" y="104"/>
                  <a:pt x="615" y="104"/>
                  <a:pt x="615" y="104"/>
                </a:cubicBezTo>
                <a:cubicBezTo>
                  <a:pt x="616" y="105"/>
                  <a:pt x="616" y="105"/>
                  <a:pt x="616" y="105"/>
                </a:cubicBezTo>
                <a:lnTo>
                  <a:pt x="617" y="106"/>
                </a:lnTo>
                <a:close/>
                <a:moveTo>
                  <a:pt x="432" y="5"/>
                </a:moveTo>
                <a:cubicBezTo>
                  <a:pt x="431" y="5"/>
                  <a:pt x="431" y="5"/>
                  <a:pt x="431" y="5"/>
                </a:cubicBezTo>
                <a:cubicBezTo>
                  <a:pt x="431" y="5"/>
                  <a:pt x="430" y="6"/>
                  <a:pt x="430" y="6"/>
                </a:cubicBezTo>
                <a:cubicBezTo>
                  <a:pt x="431" y="7"/>
                  <a:pt x="431" y="7"/>
                  <a:pt x="431" y="7"/>
                </a:cubicBezTo>
                <a:lnTo>
                  <a:pt x="432" y="5"/>
                </a:lnTo>
                <a:close/>
                <a:moveTo>
                  <a:pt x="616" y="97"/>
                </a:moveTo>
                <a:cubicBezTo>
                  <a:pt x="615" y="97"/>
                  <a:pt x="615" y="97"/>
                  <a:pt x="615" y="97"/>
                </a:cubicBezTo>
                <a:cubicBezTo>
                  <a:pt x="614" y="98"/>
                  <a:pt x="614" y="98"/>
                  <a:pt x="614" y="98"/>
                </a:cubicBezTo>
                <a:cubicBezTo>
                  <a:pt x="616" y="98"/>
                  <a:pt x="616" y="98"/>
                  <a:pt x="616" y="98"/>
                </a:cubicBezTo>
                <a:lnTo>
                  <a:pt x="616" y="97"/>
                </a:lnTo>
                <a:close/>
                <a:moveTo>
                  <a:pt x="431" y="9"/>
                </a:moveTo>
                <a:cubicBezTo>
                  <a:pt x="430" y="8"/>
                  <a:pt x="430" y="8"/>
                  <a:pt x="430" y="8"/>
                </a:cubicBezTo>
                <a:cubicBezTo>
                  <a:pt x="429" y="9"/>
                  <a:pt x="429" y="9"/>
                  <a:pt x="429" y="9"/>
                </a:cubicBezTo>
                <a:cubicBezTo>
                  <a:pt x="430" y="10"/>
                  <a:pt x="430" y="10"/>
                  <a:pt x="430" y="10"/>
                </a:cubicBezTo>
                <a:lnTo>
                  <a:pt x="431" y="9"/>
                </a:lnTo>
                <a:close/>
                <a:moveTo>
                  <a:pt x="425" y="23"/>
                </a:moveTo>
                <a:cubicBezTo>
                  <a:pt x="427" y="23"/>
                  <a:pt x="427" y="23"/>
                  <a:pt x="427" y="23"/>
                </a:cubicBezTo>
                <a:cubicBezTo>
                  <a:pt x="429" y="21"/>
                  <a:pt x="429" y="21"/>
                  <a:pt x="429" y="21"/>
                </a:cubicBezTo>
                <a:cubicBezTo>
                  <a:pt x="430" y="21"/>
                  <a:pt x="430" y="21"/>
                  <a:pt x="430" y="21"/>
                </a:cubicBezTo>
                <a:cubicBezTo>
                  <a:pt x="437" y="16"/>
                  <a:pt x="437" y="16"/>
                  <a:pt x="437" y="16"/>
                </a:cubicBezTo>
                <a:cubicBezTo>
                  <a:pt x="440" y="14"/>
                  <a:pt x="440" y="14"/>
                  <a:pt x="440" y="14"/>
                </a:cubicBezTo>
                <a:cubicBezTo>
                  <a:pt x="441" y="12"/>
                  <a:pt x="441" y="12"/>
                  <a:pt x="441" y="12"/>
                </a:cubicBezTo>
                <a:cubicBezTo>
                  <a:pt x="440" y="12"/>
                  <a:pt x="440" y="12"/>
                  <a:pt x="440" y="12"/>
                </a:cubicBezTo>
                <a:cubicBezTo>
                  <a:pt x="439" y="11"/>
                  <a:pt x="439" y="11"/>
                  <a:pt x="439" y="11"/>
                </a:cubicBezTo>
                <a:cubicBezTo>
                  <a:pt x="439" y="8"/>
                  <a:pt x="439" y="8"/>
                  <a:pt x="439" y="8"/>
                </a:cubicBezTo>
                <a:cubicBezTo>
                  <a:pt x="437" y="8"/>
                  <a:pt x="437" y="8"/>
                  <a:pt x="437" y="8"/>
                </a:cubicBezTo>
                <a:cubicBezTo>
                  <a:pt x="436" y="11"/>
                  <a:pt x="436" y="11"/>
                  <a:pt x="436" y="11"/>
                </a:cubicBezTo>
                <a:cubicBezTo>
                  <a:pt x="434" y="11"/>
                  <a:pt x="434" y="11"/>
                  <a:pt x="434" y="11"/>
                </a:cubicBezTo>
                <a:cubicBezTo>
                  <a:pt x="434" y="13"/>
                  <a:pt x="434" y="13"/>
                  <a:pt x="434" y="13"/>
                </a:cubicBezTo>
                <a:cubicBezTo>
                  <a:pt x="433" y="13"/>
                  <a:pt x="433" y="13"/>
                  <a:pt x="433" y="13"/>
                </a:cubicBezTo>
                <a:cubicBezTo>
                  <a:pt x="432" y="14"/>
                  <a:pt x="432" y="14"/>
                  <a:pt x="432" y="14"/>
                </a:cubicBezTo>
                <a:cubicBezTo>
                  <a:pt x="431" y="15"/>
                  <a:pt x="431" y="15"/>
                  <a:pt x="431" y="15"/>
                </a:cubicBezTo>
                <a:cubicBezTo>
                  <a:pt x="430" y="14"/>
                  <a:pt x="430" y="14"/>
                  <a:pt x="430" y="14"/>
                </a:cubicBezTo>
                <a:cubicBezTo>
                  <a:pt x="431" y="12"/>
                  <a:pt x="431" y="12"/>
                  <a:pt x="431" y="12"/>
                </a:cubicBezTo>
                <a:cubicBezTo>
                  <a:pt x="430" y="11"/>
                  <a:pt x="430" y="11"/>
                  <a:pt x="430" y="11"/>
                </a:cubicBezTo>
                <a:cubicBezTo>
                  <a:pt x="429" y="13"/>
                  <a:pt x="429" y="13"/>
                  <a:pt x="429" y="13"/>
                </a:cubicBezTo>
                <a:cubicBezTo>
                  <a:pt x="428" y="12"/>
                  <a:pt x="428" y="12"/>
                  <a:pt x="428" y="12"/>
                </a:cubicBezTo>
                <a:cubicBezTo>
                  <a:pt x="427" y="15"/>
                  <a:pt x="427" y="15"/>
                  <a:pt x="427" y="15"/>
                </a:cubicBezTo>
                <a:cubicBezTo>
                  <a:pt x="426" y="16"/>
                  <a:pt x="426" y="16"/>
                  <a:pt x="426" y="16"/>
                </a:cubicBezTo>
                <a:cubicBezTo>
                  <a:pt x="426" y="19"/>
                  <a:pt x="426" y="19"/>
                  <a:pt x="426" y="19"/>
                </a:cubicBezTo>
                <a:cubicBezTo>
                  <a:pt x="425" y="21"/>
                  <a:pt x="425" y="21"/>
                  <a:pt x="425" y="21"/>
                </a:cubicBezTo>
                <a:lnTo>
                  <a:pt x="425" y="23"/>
                </a:lnTo>
                <a:close/>
                <a:moveTo>
                  <a:pt x="693" y="77"/>
                </a:moveTo>
                <a:cubicBezTo>
                  <a:pt x="693" y="77"/>
                  <a:pt x="693" y="77"/>
                  <a:pt x="693" y="77"/>
                </a:cubicBezTo>
                <a:cubicBezTo>
                  <a:pt x="694" y="76"/>
                  <a:pt x="694" y="76"/>
                  <a:pt x="694" y="76"/>
                </a:cubicBezTo>
                <a:cubicBezTo>
                  <a:pt x="693" y="75"/>
                  <a:pt x="693" y="75"/>
                  <a:pt x="693" y="75"/>
                </a:cubicBezTo>
                <a:cubicBezTo>
                  <a:pt x="693" y="76"/>
                  <a:pt x="693" y="76"/>
                  <a:pt x="693" y="76"/>
                </a:cubicBezTo>
                <a:lnTo>
                  <a:pt x="693" y="77"/>
                </a:lnTo>
                <a:close/>
                <a:moveTo>
                  <a:pt x="684" y="96"/>
                </a:moveTo>
                <a:cubicBezTo>
                  <a:pt x="682" y="97"/>
                  <a:pt x="682" y="97"/>
                  <a:pt x="682" y="97"/>
                </a:cubicBezTo>
                <a:cubicBezTo>
                  <a:pt x="682" y="98"/>
                  <a:pt x="682" y="98"/>
                  <a:pt x="682" y="98"/>
                </a:cubicBezTo>
                <a:cubicBezTo>
                  <a:pt x="680" y="98"/>
                  <a:pt x="680" y="98"/>
                  <a:pt x="680" y="98"/>
                </a:cubicBezTo>
                <a:cubicBezTo>
                  <a:pt x="680" y="99"/>
                  <a:pt x="680" y="99"/>
                  <a:pt x="680" y="99"/>
                </a:cubicBezTo>
                <a:cubicBezTo>
                  <a:pt x="681" y="100"/>
                  <a:pt x="681" y="100"/>
                  <a:pt x="681" y="100"/>
                </a:cubicBezTo>
                <a:cubicBezTo>
                  <a:pt x="682" y="101"/>
                  <a:pt x="682" y="101"/>
                  <a:pt x="682" y="101"/>
                </a:cubicBezTo>
                <a:cubicBezTo>
                  <a:pt x="684" y="100"/>
                  <a:pt x="684" y="100"/>
                  <a:pt x="684" y="100"/>
                </a:cubicBezTo>
                <a:cubicBezTo>
                  <a:pt x="684" y="99"/>
                  <a:pt x="684" y="99"/>
                  <a:pt x="684" y="99"/>
                </a:cubicBezTo>
                <a:cubicBezTo>
                  <a:pt x="684" y="98"/>
                  <a:pt x="684" y="98"/>
                  <a:pt x="684" y="98"/>
                </a:cubicBezTo>
                <a:cubicBezTo>
                  <a:pt x="684" y="97"/>
                  <a:pt x="684" y="97"/>
                  <a:pt x="684" y="97"/>
                </a:cubicBezTo>
                <a:lnTo>
                  <a:pt x="684" y="96"/>
                </a:lnTo>
                <a:close/>
                <a:moveTo>
                  <a:pt x="706" y="93"/>
                </a:moveTo>
                <a:cubicBezTo>
                  <a:pt x="707" y="92"/>
                  <a:pt x="707" y="92"/>
                  <a:pt x="707" y="92"/>
                </a:cubicBezTo>
                <a:cubicBezTo>
                  <a:pt x="706" y="90"/>
                  <a:pt x="706" y="90"/>
                  <a:pt x="706" y="90"/>
                </a:cubicBezTo>
                <a:cubicBezTo>
                  <a:pt x="705" y="90"/>
                  <a:pt x="705" y="90"/>
                  <a:pt x="705" y="90"/>
                </a:cubicBezTo>
                <a:cubicBezTo>
                  <a:pt x="704" y="93"/>
                  <a:pt x="704" y="93"/>
                  <a:pt x="704" y="93"/>
                </a:cubicBezTo>
                <a:cubicBezTo>
                  <a:pt x="704" y="94"/>
                  <a:pt x="704" y="94"/>
                  <a:pt x="704" y="94"/>
                </a:cubicBezTo>
                <a:cubicBezTo>
                  <a:pt x="705" y="95"/>
                  <a:pt x="705" y="95"/>
                  <a:pt x="705" y="95"/>
                </a:cubicBezTo>
                <a:cubicBezTo>
                  <a:pt x="705" y="95"/>
                  <a:pt x="706" y="95"/>
                  <a:pt x="706" y="95"/>
                </a:cubicBezTo>
                <a:lnTo>
                  <a:pt x="706" y="93"/>
                </a:lnTo>
                <a:close/>
                <a:moveTo>
                  <a:pt x="620" y="117"/>
                </a:moveTo>
                <a:cubicBezTo>
                  <a:pt x="620" y="116"/>
                  <a:pt x="620" y="116"/>
                  <a:pt x="620" y="116"/>
                </a:cubicBezTo>
                <a:cubicBezTo>
                  <a:pt x="619" y="115"/>
                  <a:pt x="619" y="115"/>
                  <a:pt x="619" y="115"/>
                </a:cubicBezTo>
                <a:cubicBezTo>
                  <a:pt x="618" y="117"/>
                  <a:pt x="618" y="117"/>
                  <a:pt x="618" y="117"/>
                </a:cubicBezTo>
                <a:cubicBezTo>
                  <a:pt x="618" y="118"/>
                  <a:pt x="618" y="118"/>
                  <a:pt x="618" y="118"/>
                </a:cubicBezTo>
                <a:cubicBezTo>
                  <a:pt x="617" y="119"/>
                  <a:pt x="617" y="119"/>
                  <a:pt x="617" y="119"/>
                </a:cubicBezTo>
                <a:cubicBezTo>
                  <a:pt x="618" y="123"/>
                  <a:pt x="618" y="123"/>
                  <a:pt x="618" y="123"/>
                </a:cubicBezTo>
                <a:cubicBezTo>
                  <a:pt x="619" y="122"/>
                  <a:pt x="619" y="122"/>
                  <a:pt x="619" y="122"/>
                </a:cubicBezTo>
                <a:cubicBezTo>
                  <a:pt x="619" y="121"/>
                  <a:pt x="619" y="121"/>
                  <a:pt x="619" y="121"/>
                </a:cubicBezTo>
                <a:cubicBezTo>
                  <a:pt x="620" y="120"/>
                  <a:pt x="620" y="120"/>
                  <a:pt x="620" y="120"/>
                </a:cubicBezTo>
                <a:cubicBezTo>
                  <a:pt x="620" y="119"/>
                  <a:pt x="620" y="119"/>
                  <a:pt x="620" y="119"/>
                </a:cubicBezTo>
                <a:cubicBezTo>
                  <a:pt x="620" y="118"/>
                  <a:pt x="620" y="118"/>
                  <a:pt x="620" y="118"/>
                </a:cubicBezTo>
                <a:lnTo>
                  <a:pt x="620" y="117"/>
                </a:lnTo>
                <a:close/>
                <a:moveTo>
                  <a:pt x="623" y="94"/>
                </a:moveTo>
                <a:cubicBezTo>
                  <a:pt x="622" y="94"/>
                  <a:pt x="622" y="94"/>
                  <a:pt x="622" y="94"/>
                </a:cubicBezTo>
                <a:cubicBezTo>
                  <a:pt x="621" y="95"/>
                  <a:pt x="621" y="95"/>
                  <a:pt x="621" y="95"/>
                </a:cubicBezTo>
                <a:cubicBezTo>
                  <a:pt x="621" y="95"/>
                  <a:pt x="622" y="95"/>
                  <a:pt x="622" y="95"/>
                </a:cubicBezTo>
                <a:lnTo>
                  <a:pt x="623" y="94"/>
                </a:lnTo>
                <a:close/>
                <a:moveTo>
                  <a:pt x="623" y="110"/>
                </a:moveTo>
                <a:cubicBezTo>
                  <a:pt x="622" y="111"/>
                  <a:pt x="622" y="111"/>
                  <a:pt x="622" y="111"/>
                </a:cubicBezTo>
                <a:cubicBezTo>
                  <a:pt x="621" y="110"/>
                  <a:pt x="621" y="110"/>
                  <a:pt x="621" y="110"/>
                </a:cubicBezTo>
                <a:cubicBezTo>
                  <a:pt x="620" y="111"/>
                  <a:pt x="620" y="111"/>
                  <a:pt x="620" y="111"/>
                </a:cubicBezTo>
                <a:cubicBezTo>
                  <a:pt x="621" y="113"/>
                  <a:pt x="621" y="113"/>
                  <a:pt x="621" y="113"/>
                </a:cubicBezTo>
                <a:cubicBezTo>
                  <a:pt x="622" y="113"/>
                  <a:pt x="622" y="113"/>
                  <a:pt x="622" y="113"/>
                </a:cubicBezTo>
                <a:cubicBezTo>
                  <a:pt x="623" y="112"/>
                  <a:pt x="623" y="112"/>
                  <a:pt x="623" y="112"/>
                </a:cubicBezTo>
                <a:cubicBezTo>
                  <a:pt x="623" y="111"/>
                  <a:pt x="623" y="111"/>
                  <a:pt x="623" y="111"/>
                </a:cubicBezTo>
                <a:cubicBezTo>
                  <a:pt x="624" y="110"/>
                  <a:pt x="624" y="110"/>
                  <a:pt x="624" y="110"/>
                </a:cubicBezTo>
                <a:lnTo>
                  <a:pt x="623" y="110"/>
                </a:lnTo>
                <a:close/>
                <a:moveTo>
                  <a:pt x="98" y="89"/>
                </a:moveTo>
                <a:cubicBezTo>
                  <a:pt x="99" y="90"/>
                  <a:pt x="99" y="90"/>
                  <a:pt x="99" y="90"/>
                </a:cubicBezTo>
                <a:cubicBezTo>
                  <a:pt x="99" y="91"/>
                  <a:pt x="99" y="91"/>
                  <a:pt x="99" y="91"/>
                </a:cubicBezTo>
                <a:cubicBezTo>
                  <a:pt x="99" y="91"/>
                  <a:pt x="98" y="92"/>
                  <a:pt x="98" y="92"/>
                </a:cubicBezTo>
                <a:cubicBezTo>
                  <a:pt x="100" y="93"/>
                  <a:pt x="100" y="93"/>
                  <a:pt x="100" y="93"/>
                </a:cubicBezTo>
                <a:cubicBezTo>
                  <a:pt x="104" y="89"/>
                  <a:pt x="104" y="89"/>
                  <a:pt x="104" y="89"/>
                </a:cubicBezTo>
                <a:cubicBezTo>
                  <a:pt x="106" y="88"/>
                  <a:pt x="106" y="88"/>
                  <a:pt x="106" y="88"/>
                </a:cubicBezTo>
                <a:cubicBezTo>
                  <a:pt x="106" y="87"/>
                  <a:pt x="106" y="87"/>
                  <a:pt x="106" y="87"/>
                </a:cubicBezTo>
                <a:cubicBezTo>
                  <a:pt x="102" y="84"/>
                  <a:pt x="102" y="84"/>
                  <a:pt x="102" y="84"/>
                </a:cubicBezTo>
                <a:cubicBezTo>
                  <a:pt x="98" y="85"/>
                  <a:pt x="98" y="85"/>
                  <a:pt x="98" y="85"/>
                </a:cubicBezTo>
                <a:cubicBezTo>
                  <a:pt x="97" y="86"/>
                  <a:pt x="97" y="86"/>
                  <a:pt x="97" y="86"/>
                </a:cubicBezTo>
                <a:cubicBezTo>
                  <a:pt x="98" y="87"/>
                  <a:pt x="98" y="87"/>
                  <a:pt x="98" y="87"/>
                </a:cubicBezTo>
                <a:lnTo>
                  <a:pt x="98" y="89"/>
                </a:lnTo>
                <a:close/>
                <a:moveTo>
                  <a:pt x="806" y="1535"/>
                </a:moveTo>
                <a:cubicBezTo>
                  <a:pt x="806" y="1536"/>
                  <a:pt x="806" y="1536"/>
                  <a:pt x="806" y="1536"/>
                </a:cubicBezTo>
                <a:cubicBezTo>
                  <a:pt x="807" y="1536"/>
                  <a:pt x="807" y="1536"/>
                  <a:pt x="807" y="1536"/>
                </a:cubicBezTo>
                <a:cubicBezTo>
                  <a:pt x="809" y="1536"/>
                  <a:pt x="809" y="1536"/>
                  <a:pt x="809" y="1536"/>
                </a:cubicBezTo>
                <a:cubicBezTo>
                  <a:pt x="809" y="1535"/>
                  <a:pt x="809" y="1535"/>
                  <a:pt x="809" y="1535"/>
                </a:cubicBezTo>
                <a:cubicBezTo>
                  <a:pt x="808" y="1534"/>
                  <a:pt x="808" y="1534"/>
                  <a:pt x="808" y="1534"/>
                </a:cubicBezTo>
                <a:cubicBezTo>
                  <a:pt x="807" y="1534"/>
                  <a:pt x="807" y="1534"/>
                  <a:pt x="807" y="1534"/>
                </a:cubicBezTo>
                <a:lnTo>
                  <a:pt x="806" y="1535"/>
                </a:lnTo>
                <a:close/>
                <a:moveTo>
                  <a:pt x="812" y="1555"/>
                </a:moveTo>
                <a:cubicBezTo>
                  <a:pt x="811" y="1553"/>
                  <a:pt x="811" y="1553"/>
                  <a:pt x="811" y="1553"/>
                </a:cubicBezTo>
                <a:cubicBezTo>
                  <a:pt x="809" y="1553"/>
                  <a:pt x="809" y="1553"/>
                  <a:pt x="809" y="1553"/>
                </a:cubicBezTo>
                <a:cubicBezTo>
                  <a:pt x="809" y="1552"/>
                  <a:pt x="809" y="1552"/>
                  <a:pt x="809" y="1552"/>
                </a:cubicBezTo>
                <a:cubicBezTo>
                  <a:pt x="808" y="1553"/>
                  <a:pt x="808" y="1553"/>
                  <a:pt x="808" y="1553"/>
                </a:cubicBezTo>
                <a:cubicBezTo>
                  <a:pt x="810" y="1555"/>
                  <a:pt x="810" y="1555"/>
                  <a:pt x="810" y="1555"/>
                </a:cubicBezTo>
                <a:lnTo>
                  <a:pt x="812" y="1555"/>
                </a:lnTo>
                <a:close/>
                <a:moveTo>
                  <a:pt x="809" y="1543"/>
                </a:moveTo>
                <a:cubicBezTo>
                  <a:pt x="809" y="1542"/>
                  <a:pt x="809" y="1542"/>
                  <a:pt x="809" y="1542"/>
                </a:cubicBezTo>
                <a:cubicBezTo>
                  <a:pt x="812" y="1542"/>
                  <a:pt x="812" y="1542"/>
                  <a:pt x="812" y="1542"/>
                </a:cubicBezTo>
                <a:cubicBezTo>
                  <a:pt x="813" y="1541"/>
                  <a:pt x="813" y="1541"/>
                  <a:pt x="813" y="1541"/>
                </a:cubicBezTo>
                <a:cubicBezTo>
                  <a:pt x="808" y="1541"/>
                  <a:pt x="808" y="1541"/>
                  <a:pt x="808" y="1541"/>
                </a:cubicBezTo>
                <a:cubicBezTo>
                  <a:pt x="808" y="1542"/>
                  <a:pt x="808" y="1542"/>
                  <a:pt x="808" y="1542"/>
                </a:cubicBezTo>
                <a:cubicBezTo>
                  <a:pt x="808" y="1542"/>
                  <a:pt x="809" y="1543"/>
                  <a:pt x="809" y="1543"/>
                </a:cubicBezTo>
                <a:close/>
                <a:moveTo>
                  <a:pt x="813" y="1540"/>
                </a:moveTo>
                <a:cubicBezTo>
                  <a:pt x="815" y="1540"/>
                  <a:pt x="815" y="1540"/>
                  <a:pt x="815" y="1540"/>
                </a:cubicBezTo>
                <a:cubicBezTo>
                  <a:pt x="814" y="1538"/>
                  <a:pt x="814" y="1538"/>
                  <a:pt x="814" y="1538"/>
                </a:cubicBezTo>
                <a:lnTo>
                  <a:pt x="813" y="1540"/>
                </a:lnTo>
                <a:close/>
                <a:moveTo>
                  <a:pt x="802" y="1528"/>
                </a:moveTo>
                <a:cubicBezTo>
                  <a:pt x="803" y="1529"/>
                  <a:pt x="803" y="1529"/>
                  <a:pt x="803" y="1529"/>
                </a:cubicBezTo>
                <a:cubicBezTo>
                  <a:pt x="805" y="1528"/>
                  <a:pt x="805" y="1528"/>
                  <a:pt x="805" y="1528"/>
                </a:cubicBezTo>
                <a:cubicBezTo>
                  <a:pt x="804" y="1527"/>
                  <a:pt x="804" y="1527"/>
                  <a:pt x="804" y="1527"/>
                </a:cubicBezTo>
                <a:cubicBezTo>
                  <a:pt x="802" y="1527"/>
                  <a:pt x="802" y="1527"/>
                  <a:pt x="802" y="1527"/>
                </a:cubicBezTo>
                <a:lnTo>
                  <a:pt x="802" y="1528"/>
                </a:lnTo>
                <a:close/>
                <a:moveTo>
                  <a:pt x="811" y="1530"/>
                </a:moveTo>
                <a:cubicBezTo>
                  <a:pt x="813" y="1531"/>
                  <a:pt x="813" y="1531"/>
                  <a:pt x="813" y="1531"/>
                </a:cubicBezTo>
                <a:cubicBezTo>
                  <a:pt x="813" y="1533"/>
                  <a:pt x="813" y="1533"/>
                  <a:pt x="813" y="1533"/>
                </a:cubicBezTo>
                <a:cubicBezTo>
                  <a:pt x="814" y="1532"/>
                  <a:pt x="814" y="1532"/>
                  <a:pt x="814" y="1532"/>
                </a:cubicBezTo>
                <a:cubicBezTo>
                  <a:pt x="814" y="1530"/>
                  <a:pt x="814" y="1530"/>
                  <a:pt x="814" y="1530"/>
                </a:cubicBezTo>
                <a:cubicBezTo>
                  <a:pt x="813" y="1529"/>
                  <a:pt x="813" y="1529"/>
                  <a:pt x="813" y="1529"/>
                </a:cubicBezTo>
                <a:lnTo>
                  <a:pt x="811" y="1530"/>
                </a:lnTo>
                <a:close/>
                <a:moveTo>
                  <a:pt x="808" y="1529"/>
                </a:moveTo>
                <a:cubicBezTo>
                  <a:pt x="809" y="1530"/>
                  <a:pt x="809" y="1530"/>
                  <a:pt x="809" y="1530"/>
                </a:cubicBezTo>
                <a:cubicBezTo>
                  <a:pt x="811" y="1529"/>
                  <a:pt x="811" y="1529"/>
                  <a:pt x="811" y="1529"/>
                </a:cubicBezTo>
                <a:cubicBezTo>
                  <a:pt x="808" y="1528"/>
                  <a:pt x="808" y="1528"/>
                  <a:pt x="808" y="1528"/>
                </a:cubicBezTo>
                <a:lnTo>
                  <a:pt x="808" y="1529"/>
                </a:lnTo>
                <a:close/>
                <a:moveTo>
                  <a:pt x="813" y="1544"/>
                </a:moveTo>
                <a:cubicBezTo>
                  <a:pt x="811" y="1545"/>
                  <a:pt x="811" y="1545"/>
                  <a:pt x="811" y="1545"/>
                </a:cubicBezTo>
                <a:cubicBezTo>
                  <a:pt x="809" y="1545"/>
                  <a:pt x="809" y="1545"/>
                  <a:pt x="809" y="1545"/>
                </a:cubicBezTo>
                <a:cubicBezTo>
                  <a:pt x="810" y="1546"/>
                  <a:pt x="810" y="1546"/>
                  <a:pt x="810" y="1546"/>
                </a:cubicBezTo>
                <a:cubicBezTo>
                  <a:pt x="813" y="1546"/>
                  <a:pt x="813" y="1546"/>
                  <a:pt x="813" y="1546"/>
                </a:cubicBezTo>
                <a:lnTo>
                  <a:pt x="813" y="1544"/>
                </a:lnTo>
                <a:close/>
                <a:moveTo>
                  <a:pt x="811" y="1550"/>
                </a:moveTo>
                <a:cubicBezTo>
                  <a:pt x="810" y="1550"/>
                  <a:pt x="810" y="1550"/>
                  <a:pt x="810" y="1550"/>
                </a:cubicBezTo>
                <a:cubicBezTo>
                  <a:pt x="811" y="1552"/>
                  <a:pt x="811" y="1552"/>
                  <a:pt x="811" y="1552"/>
                </a:cubicBezTo>
                <a:lnTo>
                  <a:pt x="811" y="1550"/>
                </a:lnTo>
                <a:close/>
                <a:moveTo>
                  <a:pt x="813" y="1539"/>
                </a:moveTo>
                <a:cubicBezTo>
                  <a:pt x="813" y="1536"/>
                  <a:pt x="813" y="1536"/>
                  <a:pt x="813" y="1536"/>
                </a:cubicBezTo>
                <a:cubicBezTo>
                  <a:pt x="811" y="1537"/>
                  <a:pt x="811" y="1537"/>
                  <a:pt x="811" y="1537"/>
                </a:cubicBezTo>
                <a:lnTo>
                  <a:pt x="813" y="1539"/>
                </a:lnTo>
                <a:close/>
                <a:moveTo>
                  <a:pt x="827" y="845"/>
                </a:moveTo>
                <a:cubicBezTo>
                  <a:pt x="826" y="844"/>
                  <a:pt x="826" y="844"/>
                  <a:pt x="826" y="844"/>
                </a:cubicBezTo>
                <a:cubicBezTo>
                  <a:pt x="825" y="844"/>
                  <a:pt x="825" y="844"/>
                  <a:pt x="825" y="844"/>
                </a:cubicBezTo>
                <a:cubicBezTo>
                  <a:pt x="826" y="846"/>
                  <a:pt x="826" y="846"/>
                  <a:pt x="826" y="846"/>
                </a:cubicBezTo>
                <a:cubicBezTo>
                  <a:pt x="827" y="846"/>
                  <a:pt x="827" y="846"/>
                  <a:pt x="827" y="846"/>
                </a:cubicBezTo>
                <a:cubicBezTo>
                  <a:pt x="828" y="845"/>
                  <a:pt x="828" y="845"/>
                  <a:pt x="828" y="845"/>
                </a:cubicBezTo>
                <a:lnTo>
                  <a:pt x="827" y="845"/>
                </a:lnTo>
                <a:close/>
                <a:moveTo>
                  <a:pt x="803" y="1540"/>
                </a:moveTo>
                <a:cubicBezTo>
                  <a:pt x="804" y="1541"/>
                  <a:pt x="804" y="1541"/>
                  <a:pt x="804" y="1541"/>
                </a:cubicBezTo>
                <a:cubicBezTo>
                  <a:pt x="805" y="1540"/>
                  <a:pt x="805" y="1540"/>
                  <a:pt x="805" y="1540"/>
                </a:cubicBezTo>
                <a:cubicBezTo>
                  <a:pt x="804" y="1539"/>
                  <a:pt x="804" y="1539"/>
                  <a:pt x="804" y="1539"/>
                </a:cubicBezTo>
                <a:lnTo>
                  <a:pt x="803" y="1540"/>
                </a:lnTo>
                <a:close/>
                <a:moveTo>
                  <a:pt x="705" y="1064"/>
                </a:moveTo>
                <a:cubicBezTo>
                  <a:pt x="703" y="1065"/>
                  <a:pt x="703" y="1065"/>
                  <a:pt x="703" y="1065"/>
                </a:cubicBezTo>
                <a:cubicBezTo>
                  <a:pt x="702" y="1067"/>
                  <a:pt x="702" y="1067"/>
                  <a:pt x="702" y="1067"/>
                </a:cubicBezTo>
                <a:cubicBezTo>
                  <a:pt x="702" y="1068"/>
                  <a:pt x="702" y="1068"/>
                  <a:pt x="702" y="1068"/>
                </a:cubicBezTo>
                <a:cubicBezTo>
                  <a:pt x="703" y="1069"/>
                  <a:pt x="703" y="1069"/>
                  <a:pt x="703" y="1069"/>
                </a:cubicBezTo>
                <a:cubicBezTo>
                  <a:pt x="704" y="1068"/>
                  <a:pt x="704" y="1068"/>
                  <a:pt x="704" y="1068"/>
                </a:cubicBezTo>
                <a:cubicBezTo>
                  <a:pt x="705" y="1067"/>
                  <a:pt x="705" y="1067"/>
                  <a:pt x="705" y="1067"/>
                </a:cubicBezTo>
                <a:cubicBezTo>
                  <a:pt x="705" y="1066"/>
                  <a:pt x="705" y="1066"/>
                  <a:pt x="705" y="1066"/>
                </a:cubicBezTo>
                <a:cubicBezTo>
                  <a:pt x="705" y="1064"/>
                  <a:pt x="705" y="1064"/>
                  <a:pt x="705" y="1064"/>
                </a:cubicBezTo>
                <a:close/>
                <a:moveTo>
                  <a:pt x="83" y="191"/>
                </a:moveTo>
                <a:cubicBezTo>
                  <a:pt x="81" y="191"/>
                  <a:pt x="81" y="191"/>
                  <a:pt x="81" y="191"/>
                </a:cubicBezTo>
                <a:cubicBezTo>
                  <a:pt x="82" y="192"/>
                  <a:pt x="82" y="192"/>
                  <a:pt x="82" y="192"/>
                </a:cubicBezTo>
                <a:cubicBezTo>
                  <a:pt x="83" y="192"/>
                  <a:pt x="83" y="192"/>
                  <a:pt x="83" y="192"/>
                </a:cubicBezTo>
                <a:lnTo>
                  <a:pt x="83" y="191"/>
                </a:lnTo>
                <a:close/>
                <a:moveTo>
                  <a:pt x="175" y="174"/>
                </a:moveTo>
                <a:cubicBezTo>
                  <a:pt x="174" y="174"/>
                  <a:pt x="174" y="174"/>
                  <a:pt x="174" y="174"/>
                </a:cubicBezTo>
                <a:cubicBezTo>
                  <a:pt x="171" y="177"/>
                  <a:pt x="171" y="177"/>
                  <a:pt x="171" y="177"/>
                </a:cubicBezTo>
                <a:cubicBezTo>
                  <a:pt x="173" y="177"/>
                  <a:pt x="173" y="177"/>
                  <a:pt x="173" y="177"/>
                </a:cubicBezTo>
                <a:cubicBezTo>
                  <a:pt x="175" y="175"/>
                  <a:pt x="175" y="175"/>
                  <a:pt x="175" y="175"/>
                </a:cubicBezTo>
                <a:lnTo>
                  <a:pt x="175" y="174"/>
                </a:lnTo>
                <a:close/>
                <a:moveTo>
                  <a:pt x="79" y="192"/>
                </a:moveTo>
                <a:cubicBezTo>
                  <a:pt x="81" y="189"/>
                  <a:pt x="81" y="189"/>
                  <a:pt x="81" y="189"/>
                </a:cubicBezTo>
                <a:cubicBezTo>
                  <a:pt x="81" y="188"/>
                  <a:pt x="81" y="188"/>
                  <a:pt x="81" y="188"/>
                </a:cubicBezTo>
                <a:cubicBezTo>
                  <a:pt x="79" y="189"/>
                  <a:pt x="79" y="189"/>
                  <a:pt x="79" y="189"/>
                </a:cubicBezTo>
                <a:cubicBezTo>
                  <a:pt x="77" y="191"/>
                  <a:pt x="77" y="191"/>
                  <a:pt x="77" y="191"/>
                </a:cubicBezTo>
                <a:cubicBezTo>
                  <a:pt x="77" y="193"/>
                  <a:pt x="77" y="193"/>
                  <a:pt x="77" y="193"/>
                </a:cubicBezTo>
                <a:cubicBezTo>
                  <a:pt x="78" y="193"/>
                  <a:pt x="78" y="193"/>
                  <a:pt x="78" y="193"/>
                </a:cubicBezTo>
                <a:lnTo>
                  <a:pt x="79" y="192"/>
                </a:lnTo>
                <a:close/>
                <a:moveTo>
                  <a:pt x="800" y="1542"/>
                </a:moveTo>
                <a:cubicBezTo>
                  <a:pt x="802" y="1543"/>
                  <a:pt x="802" y="1543"/>
                  <a:pt x="802" y="1543"/>
                </a:cubicBezTo>
                <a:cubicBezTo>
                  <a:pt x="803" y="1542"/>
                  <a:pt x="803" y="1542"/>
                  <a:pt x="803" y="1542"/>
                </a:cubicBezTo>
                <a:cubicBezTo>
                  <a:pt x="802" y="1541"/>
                  <a:pt x="802" y="1541"/>
                  <a:pt x="802" y="1541"/>
                </a:cubicBezTo>
                <a:cubicBezTo>
                  <a:pt x="800" y="1541"/>
                  <a:pt x="800" y="1541"/>
                  <a:pt x="800" y="1541"/>
                </a:cubicBezTo>
                <a:lnTo>
                  <a:pt x="800" y="1542"/>
                </a:lnTo>
                <a:close/>
                <a:moveTo>
                  <a:pt x="1007" y="490"/>
                </a:moveTo>
                <a:cubicBezTo>
                  <a:pt x="1007" y="491"/>
                  <a:pt x="1007" y="491"/>
                  <a:pt x="1007" y="491"/>
                </a:cubicBezTo>
                <a:cubicBezTo>
                  <a:pt x="1008" y="491"/>
                  <a:pt x="1008" y="491"/>
                  <a:pt x="1008" y="491"/>
                </a:cubicBezTo>
                <a:cubicBezTo>
                  <a:pt x="1010" y="491"/>
                  <a:pt x="1010" y="491"/>
                  <a:pt x="1010" y="491"/>
                </a:cubicBezTo>
                <a:cubicBezTo>
                  <a:pt x="1010" y="491"/>
                  <a:pt x="1010" y="491"/>
                  <a:pt x="1010" y="491"/>
                </a:cubicBezTo>
                <a:cubicBezTo>
                  <a:pt x="1008" y="490"/>
                  <a:pt x="1008" y="490"/>
                  <a:pt x="1008" y="490"/>
                </a:cubicBezTo>
                <a:lnTo>
                  <a:pt x="1007" y="490"/>
                </a:lnTo>
                <a:close/>
                <a:moveTo>
                  <a:pt x="121" y="82"/>
                </a:moveTo>
                <a:cubicBezTo>
                  <a:pt x="122" y="80"/>
                  <a:pt x="122" y="80"/>
                  <a:pt x="122" y="80"/>
                </a:cubicBezTo>
                <a:cubicBezTo>
                  <a:pt x="121" y="79"/>
                  <a:pt x="121" y="79"/>
                  <a:pt x="121" y="79"/>
                </a:cubicBezTo>
                <a:cubicBezTo>
                  <a:pt x="119" y="79"/>
                  <a:pt x="119" y="79"/>
                  <a:pt x="119" y="79"/>
                </a:cubicBezTo>
                <a:cubicBezTo>
                  <a:pt x="118" y="79"/>
                  <a:pt x="118" y="79"/>
                  <a:pt x="118" y="79"/>
                </a:cubicBezTo>
                <a:cubicBezTo>
                  <a:pt x="120" y="82"/>
                  <a:pt x="120" y="82"/>
                  <a:pt x="120" y="82"/>
                </a:cubicBezTo>
                <a:lnTo>
                  <a:pt x="121" y="82"/>
                </a:lnTo>
                <a:close/>
                <a:moveTo>
                  <a:pt x="92" y="96"/>
                </a:moveTo>
                <a:cubicBezTo>
                  <a:pt x="94" y="97"/>
                  <a:pt x="94" y="97"/>
                  <a:pt x="94" y="97"/>
                </a:cubicBezTo>
                <a:cubicBezTo>
                  <a:pt x="94" y="98"/>
                  <a:pt x="94" y="98"/>
                  <a:pt x="94" y="98"/>
                </a:cubicBezTo>
                <a:cubicBezTo>
                  <a:pt x="95" y="99"/>
                  <a:pt x="95" y="99"/>
                  <a:pt x="95" y="99"/>
                </a:cubicBezTo>
                <a:cubicBezTo>
                  <a:pt x="96" y="95"/>
                  <a:pt x="96" y="95"/>
                  <a:pt x="96" y="95"/>
                </a:cubicBezTo>
                <a:cubicBezTo>
                  <a:pt x="97" y="92"/>
                  <a:pt x="97" y="92"/>
                  <a:pt x="97" y="92"/>
                </a:cubicBezTo>
                <a:cubicBezTo>
                  <a:pt x="97" y="88"/>
                  <a:pt x="97" y="88"/>
                  <a:pt x="97" y="88"/>
                </a:cubicBezTo>
                <a:cubicBezTo>
                  <a:pt x="96" y="87"/>
                  <a:pt x="96" y="87"/>
                  <a:pt x="96" y="87"/>
                </a:cubicBezTo>
                <a:cubicBezTo>
                  <a:pt x="93" y="89"/>
                  <a:pt x="93" y="89"/>
                  <a:pt x="93" y="89"/>
                </a:cubicBezTo>
                <a:cubicBezTo>
                  <a:pt x="88" y="94"/>
                  <a:pt x="88" y="94"/>
                  <a:pt x="88" y="94"/>
                </a:cubicBezTo>
                <a:cubicBezTo>
                  <a:pt x="88" y="95"/>
                  <a:pt x="88" y="95"/>
                  <a:pt x="88" y="95"/>
                </a:cubicBezTo>
                <a:cubicBezTo>
                  <a:pt x="90" y="97"/>
                  <a:pt x="90" y="97"/>
                  <a:pt x="90" y="97"/>
                </a:cubicBezTo>
                <a:lnTo>
                  <a:pt x="92" y="96"/>
                </a:lnTo>
                <a:close/>
                <a:moveTo>
                  <a:pt x="806" y="1555"/>
                </a:moveTo>
                <a:cubicBezTo>
                  <a:pt x="807" y="1555"/>
                  <a:pt x="807" y="1555"/>
                  <a:pt x="807" y="1555"/>
                </a:cubicBezTo>
                <a:cubicBezTo>
                  <a:pt x="807" y="1553"/>
                  <a:pt x="807" y="1553"/>
                  <a:pt x="807" y="1553"/>
                </a:cubicBezTo>
                <a:cubicBezTo>
                  <a:pt x="806" y="1553"/>
                  <a:pt x="806" y="1553"/>
                  <a:pt x="806" y="1553"/>
                </a:cubicBezTo>
                <a:lnTo>
                  <a:pt x="806" y="1555"/>
                </a:lnTo>
                <a:close/>
                <a:moveTo>
                  <a:pt x="411" y="772"/>
                </a:moveTo>
                <a:cubicBezTo>
                  <a:pt x="412" y="773"/>
                  <a:pt x="412" y="773"/>
                  <a:pt x="412" y="773"/>
                </a:cubicBezTo>
                <a:cubicBezTo>
                  <a:pt x="412" y="771"/>
                  <a:pt x="412" y="771"/>
                  <a:pt x="412" y="771"/>
                </a:cubicBezTo>
                <a:cubicBezTo>
                  <a:pt x="411" y="771"/>
                  <a:pt x="411" y="771"/>
                  <a:pt x="411" y="771"/>
                </a:cubicBezTo>
                <a:lnTo>
                  <a:pt x="411" y="772"/>
                </a:lnTo>
                <a:close/>
                <a:moveTo>
                  <a:pt x="331" y="373"/>
                </a:moveTo>
                <a:cubicBezTo>
                  <a:pt x="334" y="370"/>
                  <a:pt x="334" y="370"/>
                  <a:pt x="334" y="370"/>
                </a:cubicBezTo>
                <a:cubicBezTo>
                  <a:pt x="335" y="369"/>
                  <a:pt x="335" y="369"/>
                  <a:pt x="335" y="369"/>
                </a:cubicBezTo>
                <a:cubicBezTo>
                  <a:pt x="332" y="370"/>
                  <a:pt x="332" y="370"/>
                  <a:pt x="332" y="370"/>
                </a:cubicBezTo>
                <a:cubicBezTo>
                  <a:pt x="331" y="372"/>
                  <a:pt x="331" y="372"/>
                  <a:pt x="331" y="372"/>
                </a:cubicBezTo>
                <a:cubicBezTo>
                  <a:pt x="329" y="372"/>
                  <a:pt x="329" y="372"/>
                  <a:pt x="329" y="372"/>
                </a:cubicBezTo>
                <a:cubicBezTo>
                  <a:pt x="327" y="375"/>
                  <a:pt x="327" y="375"/>
                  <a:pt x="327" y="375"/>
                </a:cubicBezTo>
                <a:cubicBezTo>
                  <a:pt x="328" y="375"/>
                  <a:pt x="328" y="375"/>
                  <a:pt x="328" y="375"/>
                </a:cubicBezTo>
                <a:cubicBezTo>
                  <a:pt x="330" y="373"/>
                  <a:pt x="330" y="373"/>
                  <a:pt x="330" y="373"/>
                </a:cubicBezTo>
                <a:lnTo>
                  <a:pt x="331" y="373"/>
                </a:lnTo>
                <a:close/>
                <a:moveTo>
                  <a:pt x="358" y="440"/>
                </a:moveTo>
                <a:cubicBezTo>
                  <a:pt x="357" y="440"/>
                  <a:pt x="357" y="440"/>
                  <a:pt x="357" y="440"/>
                </a:cubicBezTo>
                <a:cubicBezTo>
                  <a:pt x="355" y="441"/>
                  <a:pt x="355" y="441"/>
                  <a:pt x="355" y="441"/>
                </a:cubicBezTo>
                <a:cubicBezTo>
                  <a:pt x="355" y="444"/>
                  <a:pt x="355" y="444"/>
                  <a:pt x="355" y="444"/>
                </a:cubicBezTo>
                <a:cubicBezTo>
                  <a:pt x="357" y="447"/>
                  <a:pt x="357" y="447"/>
                  <a:pt x="357" y="447"/>
                </a:cubicBezTo>
                <a:cubicBezTo>
                  <a:pt x="358" y="446"/>
                  <a:pt x="358" y="446"/>
                  <a:pt x="358" y="446"/>
                </a:cubicBezTo>
                <a:cubicBezTo>
                  <a:pt x="356" y="443"/>
                  <a:pt x="356" y="443"/>
                  <a:pt x="356" y="443"/>
                </a:cubicBezTo>
                <a:cubicBezTo>
                  <a:pt x="357" y="441"/>
                  <a:pt x="357" y="441"/>
                  <a:pt x="357" y="441"/>
                </a:cubicBezTo>
                <a:lnTo>
                  <a:pt x="358" y="440"/>
                </a:lnTo>
                <a:close/>
                <a:moveTo>
                  <a:pt x="408" y="764"/>
                </a:moveTo>
                <a:cubicBezTo>
                  <a:pt x="409" y="765"/>
                  <a:pt x="409" y="765"/>
                  <a:pt x="409" y="765"/>
                </a:cubicBezTo>
                <a:cubicBezTo>
                  <a:pt x="409" y="767"/>
                  <a:pt x="409" y="767"/>
                  <a:pt x="409" y="767"/>
                </a:cubicBezTo>
                <a:cubicBezTo>
                  <a:pt x="410" y="766"/>
                  <a:pt x="410" y="766"/>
                  <a:pt x="410" y="766"/>
                </a:cubicBezTo>
                <a:cubicBezTo>
                  <a:pt x="410" y="765"/>
                  <a:pt x="410" y="765"/>
                  <a:pt x="410" y="765"/>
                </a:cubicBezTo>
                <a:cubicBezTo>
                  <a:pt x="409" y="763"/>
                  <a:pt x="409" y="763"/>
                  <a:pt x="409" y="763"/>
                </a:cubicBezTo>
                <a:lnTo>
                  <a:pt x="408" y="764"/>
                </a:lnTo>
                <a:close/>
                <a:moveTo>
                  <a:pt x="810" y="1534"/>
                </a:moveTo>
                <a:cubicBezTo>
                  <a:pt x="810" y="1533"/>
                  <a:pt x="810" y="1533"/>
                  <a:pt x="810" y="1533"/>
                </a:cubicBezTo>
                <a:cubicBezTo>
                  <a:pt x="809" y="1532"/>
                  <a:pt x="809" y="1532"/>
                  <a:pt x="809" y="1532"/>
                </a:cubicBezTo>
                <a:cubicBezTo>
                  <a:pt x="809" y="1533"/>
                  <a:pt x="809" y="1533"/>
                  <a:pt x="809" y="1533"/>
                </a:cubicBezTo>
                <a:lnTo>
                  <a:pt x="810" y="1534"/>
                </a:lnTo>
                <a:close/>
                <a:moveTo>
                  <a:pt x="818" y="576"/>
                </a:moveTo>
                <a:cubicBezTo>
                  <a:pt x="818" y="576"/>
                  <a:pt x="818" y="576"/>
                  <a:pt x="818" y="576"/>
                </a:cubicBezTo>
                <a:cubicBezTo>
                  <a:pt x="815" y="577"/>
                  <a:pt x="815" y="577"/>
                  <a:pt x="815" y="577"/>
                </a:cubicBezTo>
                <a:cubicBezTo>
                  <a:pt x="812" y="577"/>
                  <a:pt x="812" y="577"/>
                  <a:pt x="812" y="577"/>
                </a:cubicBezTo>
                <a:cubicBezTo>
                  <a:pt x="809" y="578"/>
                  <a:pt x="809" y="578"/>
                  <a:pt x="809" y="578"/>
                </a:cubicBezTo>
                <a:cubicBezTo>
                  <a:pt x="807" y="578"/>
                  <a:pt x="807" y="578"/>
                  <a:pt x="807" y="578"/>
                </a:cubicBezTo>
                <a:cubicBezTo>
                  <a:pt x="804" y="579"/>
                  <a:pt x="804" y="579"/>
                  <a:pt x="804" y="579"/>
                </a:cubicBezTo>
                <a:cubicBezTo>
                  <a:pt x="802" y="579"/>
                  <a:pt x="802" y="579"/>
                  <a:pt x="802" y="579"/>
                </a:cubicBezTo>
                <a:cubicBezTo>
                  <a:pt x="801" y="581"/>
                  <a:pt x="801" y="581"/>
                  <a:pt x="801" y="581"/>
                </a:cubicBezTo>
                <a:cubicBezTo>
                  <a:pt x="801" y="581"/>
                  <a:pt x="801" y="581"/>
                  <a:pt x="801" y="581"/>
                </a:cubicBezTo>
                <a:cubicBezTo>
                  <a:pt x="802" y="582"/>
                  <a:pt x="802" y="582"/>
                  <a:pt x="802" y="582"/>
                </a:cubicBezTo>
                <a:cubicBezTo>
                  <a:pt x="802" y="582"/>
                  <a:pt x="802" y="582"/>
                  <a:pt x="802" y="582"/>
                </a:cubicBezTo>
                <a:cubicBezTo>
                  <a:pt x="803" y="582"/>
                  <a:pt x="803" y="582"/>
                  <a:pt x="803" y="582"/>
                </a:cubicBezTo>
                <a:cubicBezTo>
                  <a:pt x="804" y="581"/>
                  <a:pt x="804" y="581"/>
                  <a:pt x="804" y="581"/>
                </a:cubicBezTo>
                <a:cubicBezTo>
                  <a:pt x="806" y="581"/>
                  <a:pt x="806" y="581"/>
                  <a:pt x="806" y="581"/>
                </a:cubicBezTo>
                <a:cubicBezTo>
                  <a:pt x="808" y="580"/>
                  <a:pt x="808" y="580"/>
                  <a:pt x="808" y="580"/>
                </a:cubicBezTo>
                <a:cubicBezTo>
                  <a:pt x="811" y="580"/>
                  <a:pt x="811" y="580"/>
                  <a:pt x="811" y="580"/>
                </a:cubicBezTo>
                <a:cubicBezTo>
                  <a:pt x="813" y="580"/>
                  <a:pt x="813" y="580"/>
                  <a:pt x="813" y="580"/>
                </a:cubicBezTo>
                <a:cubicBezTo>
                  <a:pt x="816" y="580"/>
                  <a:pt x="816" y="580"/>
                  <a:pt x="816" y="580"/>
                </a:cubicBezTo>
                <a:cubicBezTo>
                  <a:pt x="816" y="579"/>
                  <a:pt x="816" y="579"/>
                  <a:pt x="816" y="579"/>
                </a:cubicBezTo>
                <a:cubicBezTo>
                  <a:pt x="817" y="579"/>
                  <a:pt x="817" y="579"/>
                  <a:pt x="817" y="579"/>
                </a:cubicBezTo>
                <a:cubicBezTo>
                  <a:pt x="820" y="578"/>
                  <a:pt x="820" y="578"/>
                  <a:pt x="820" y="578"/>
                </a:cubicBezTo>
                <a:cubicBezTo>
                  <a:pt x="821" y="577"/>
                  <a:pt x="821" y="577"/>
                  <a:pt x="821" y="577"/>
                </a:cubicBezTo>
                <a:cubicBezTo>
                  <a:pt x="819" y="578"/>
                  <a:pt x="819" y="578"/>
                  <a:pt x="819" y="578"/>
                </a:cubicBezTo>
                <a:cubicBezTo>
                  <a:pt x="818" y="577"/>
                  <a:pt x="818" y="577"/>
                  <a:pt x="818" y="577"/>
                </a:cubicBezTo>
                <a:cubicBezTo>
                  <a:pt x="816" y="578"/>
                  <a:pt x="816" y="578"/>
                  <a:pt x="816" y="578"/>
                </a:cubicBezTo>
                <a:cubicBezTo>
                  <a:pt x="817" y="577"/>
                  <a:pt x="817" y="577"/>
                  <a:pt x="817" y="577"/>
                </a:cubicBezTo>
                <a:lnTo>
                  <a:pt x="818" y="576"/>
                </a:lnTo>
                <a:close/>
                <a:moveTo>
                  <a:pt x="788" y="825"/>
                </a:moveTo>
                <a:cubicBezTo>
                  <a:pt x="785" y="823"/>
                  <a:pt x="785" y="823"/>
                  <a:pt x="785" y="823"/>
                </a:cubicBezTo>
                <a:cubicBezTo>
                  <a:pt x="783" y="824"/>
                  <a:pt x="783" y="824"/>
                  <a:pt x="783" y="824"/>
                </a:cubicBezTo>
                <a:cubicBezTo>
                  <a:pt x="785" y="825"/>
                  <a:pt x="785" y="825"/>
                  <a:pt x="785" y="825"/>
                </a:cubicBezTo>
                <a:lnTo>
                  <a:pt x="788" y="825"/>
                </a:lnTo>
                <a:close/>
                <a:moveTo>
                  <a:pt x="783" y="838"/>
                </a:moveTo>
                <a:cubicBezTo>
                  <a:pt x="783" y="837"/>
                  <a:pt x="783" y="837"/>
                  <a:pt x="783" y="837"/>
                </a:cubicBezTo>
                <a:cubicBezTo>
                  <a:pt x="781" y="835"/>
                  <a:pt x="781" y="835"/>
                  <a:pt x="781" y="835"/>
                </a:cubicBezTo>
                <a:cubicBezTo>
                  <a:pt x="779" y="836"/>
                  <a:pt x="779" y="836"/>
                  <a:pt x="779" y="836"/>
                </a:cubicBezTo>
                <a:cubicBezTo>
                  <a:pt x="781" y="837"/>
                  <a:pt x="781" y="837"/>
                  <a:pt x="781" y="837"/>
                </a:cubicBezTo>
                <a:lnTo>
                  <a:pt x="783" y="838"/>
                </a:lnTo>
                <a:close/>
                <a:moveTo>
                  <a:pt x="745" y="844"/>
                </a:moveTo>
                <a:cubicBezTo>
                  <a:pt x="743" y="841"/>
                  <a:pt x="743" y="841"/>
                  <a:pt x="743" y="841"/>
                </a:cubicBezTo>
                <a:cubicBezTo>
                  <a:pt x="736" y="841"/>
                  <a:pt x="736" y="841"/>
                  <a:pt x="736" y="841"/>
                </a:cubicBezTo>
                <a:cubicBezTo>
                  <a:pt x="732" y="842"/>
                  <a:pt x="732" y="842"/>
                  <a:pt x="732" y="842"/>
                </a:cubicBezTo>
                <a:cubicBezTo>
                  <a:pt x="730" y="841"/>
                  <a:pt x="730" y="841"/>
                  <a:pt x="730" y="841"/>
                </a:cubicBezTo>
                <a:cubicBezTo>
                  <a:pt x="728" y="842"/>
                  <a:pt x="728" y="842"/>
                  <a:pt x="728" y="842"/>
                </a:cubicBezTo>
                <a:cubicBezTo>
                  <a:pt x="727" y="843"/>
                  <a:pt x="727" y="843"/>
                  <a:pt x="727" y="843"/>
                </a:cubicBezTo>
                <a:cubicBezTo>
                  <a:pt x="729" y="845"/>
                  <a:pt x="729" y="845"/>
                  <a:pt x="729" y="845"/>
                </a:cubicBezTo>
                <a:cubicBezTo>
                  <a:pt x="730" y="844"/>
                  <a:pt x="730" y="844"/>
                  <a:pt x="730" y="844"/>
                </a:cubicBezTo>
                <a:cubicBezTo>
                  <a:pt x="731" y="845"/>
                  <a:pt x="731" y="845"/>
                  <a:pt x="731" y="845"/>
                </a:cubicBezTo>
                <a:cubicBezTo>
                  <a:pt x="732" y="848"/>
                  <a:pt x="732" y="848"/>
                  <a:pt x="732" y="848"/>
                </a:cubicBezTo>
                <a:cubicBezTo>
                  <a:pt x="734" y="849"/>
                  <a:pt x="734" y="849"/>
                  <a:pt x="734" y="849"/>
                </a:cubicBezTo>
                <a:cubicBezTo>
                  <a:pt x="736" y="849"/>
                  <a:pt x="736" y="849"/>
                  <a:pt x="736" y="849"/>
                </a:cubicBezTo>
                <a:cubicBezTo>
                  <a:pt x="738" y="850"/>
                  <a:pt x="738" y="850"/>
                  <a:pt x="738" y="850"/>
                </a:cubicBezTo>
                <a:cubicBezTo>
                  <a:pt x="740" y="850"/>
                  <a:pt x="740" y="850"/>
                  <a:pt x="740" y="850"/>
                </a:cubicBezTo>
                <a:cubicBezTo>
                  <a:pt x="740" y="848"/>
                  <a:pt x="740" y="848"/>
                  <a:pt x="740" y="848"/>
                </a:cubicBezTo>
                <a:cubicBezTo>
                  <a:pt x="742" y="848"/>
                  <a:pt x="742" y="848"/>
                  <a:pt x="742" y="848"/>
                </a:cubicBezTo>
                <a:cubicBezTo>
                  <a:pt x="743" y="849"/>
                  <a:pt x="743" y="849"/>
                  <a:pt x="743" y="849"/>
                </a:cubicBezTo>
                <a:cubicBezTo>
                  <a:pt x="744" y="849"/>
                  <a:pt x="744" y="849"/>
                  <a:pt x="744" y="849"/>
                </a:cubicBezTo>
                <a:cubicBezTo>
                  <a:pt x="745" y="847"/>
                  <a:pt x="745" y="847"/>
                  <a:pt x="745" y="847"/>
                </a:cubicBezTo>
                <a:cubicBezTo>
                  <a:pt x="746" y="848"/>
                  <a:pt x="746" y="848"/>
                  <a:pt x="746" y="848"/>
                </a:cubicBezTo>
                <a:cubicBezTo>
                  <a:pt x="749" y="848"/>
                  <a:pt x="749" y="848"/>
                  <a:pt x="749" y="848"/>
                </a:cubicBezTo>
                <a:cubicBezTo>
                  <a:pt x="750" y="847"/>
                  <a:pt x="750" y="847"/>
                  <a:pt x="750" y="847"/>
                </a:cubicBezTo>
                <a:cubicBezTo>
                  <a:pt x="748" y="845"/>
                  <a:pt x="748" y="845"/>
                  <a:pt x="748" y="845"/>
                </a:cubicBezTo>
                <a:lnTo>
                  <a:pt x="745" y="844"/>
                </a:lnTo>
                <a:close/>
                <a:moveTo>
                  <a:pt x="548" y="740"/>
                </a:moveTo>
                <a:cubicBezTo>
                  <a:pt x="549" y="737"/>
                  <a:pt x="549" y="737"/>
                  <a:pt x="549" y="737"/>
                </a:cubicBezTo>
                <a:cubicBezTo>
                  <a:pt x="549" y="736"/>
                  <a:pt x="549" y="736"/>
                  <a:pt x="549" y="736"/>
                </a:cubicBezTo>
                <a:cubicBezTo>
                  <a:pt x="547" y="740"/>
                  <a:pt x="547" y="740"/>
                  <a:pt x="547" y="740"/>
                </a:cubicBezTo>
                <a:lnTo>
                  <a:pt x="548" y="740"/>
                </a:lnTo>
                <a:close/>
                <a:moveTo>
                  <a:pt x="549" y="735"/>
                </a:moveTo>
                <a:cubicBezTo>
                  <a:pt x="550" y="734"/>
                  <a:pt x="550" y="734"/>
                  <a:pt x="550" y="734"/>
                </a:cubicBezTo>
                <a:cubicBezTo>
                  <a:pt x="552" y="732"/>
                  <a:pt x="552" y="732"/>
                  <a:pt x="552" y="732"/>
                </a:cubicBezTo>
                <a:cubicBezTo>
                  <a:pt x="554" y="730"/>
                  <a:pt x="554" y="730"/>
                  <a:pt x="554" y="730"/>
                </a:cubicBezTo>
                <a:cubicBezTo>
                  <a:pt x="552" y="731"/>
                  <a:pt x="552" y="731"/>
                  <a:pt x="552" y="731"/>
                </a:cubicBezTo>
                <a:lnTo>
                  <a:pt x="549" y="735"/>
                </a:lnTo>
                <a:close/>
                <a:moveTo>
                  <a:pt x="830" y="840"/>
                </a:moveTo>
                <a:cubicBezTo>
                  <a:pt x="829" y="839"/>
                  <a:pt x="829" y="839"/>
                  <a:pt x="829" y="839"/>
                </a:cubicBezTo>
                <a:cubicBezTo>
                  <a:pt x="825" y="836"/>
                  <a:pt x="825" y="836"/>
                  <a:pt x="825" y="836"/>
                </a:cubicBezTo>
                <a:cubicBezTo>
                  <a:pt x="823" y="836"/>
                  <a:pt x="823" y="836"/>
                  <a:pt x="823" y="836"/>
                </a:cubicBezTo>
                <a:cubicBezTo>
                  <a:pt x="821" y="835"/>
                  <a:pt x="821" y="835"/>
                  <a:pt x="821" y="835"/>
                </a:cubicBezTo>
                <a:cubicBezTo>
                  <a:pt x="819" y="835"/>
                  <a:pt x="819" y="835"/>
                  <a:pt x="819" y="835"/>
                </a:cubicBezTo>
                <a:cubicBezTo>
                  <a:pt x="816" y="834"/>
                  <a:pt x="816" y="834"/>
                  <a:pt x="816" y="834"/>
                </a:cubicBezTo>
                <a:cubicBezTo>
                  <a:pt x="814" y="832"/>
                  <a:pt x="814" y="832"/>
                  <a:pt x="814" y="832"/>
                </a:cubicBezTo>
                <a:cubicBezTo>
                  <a:pt x="812" y="832"/>
                  <a:pt x="812" y="832"/>
                  <a:pt x="812" y="832"/>
                </a:cubicBezTo>
                <a:cubicBezTo>
                  <a:pt x="813" y="832"/>
                  <a:pt x="813" y="832"/>
                  <a:pt x="813" y="832"/>
                </a:cubicBezTo>
                <a:cubicBezTo>
                  <a:pt x="816" y="833"/>
                  <a:pt x="816" y="833"/>
                  <a:pt x="816" y="833"/>
                </a:cubicBezTo>
                <a:cubicBezTo>
                  <a:pt x="820" y="833"/>
                  <a:pt x="820" y="833"/>
                  <a:pt x="820" y="833"/>
                </a:cubicBezTo>
                <a:cubicBezTo>
                  <a:pt x="822" y="833"/>
                  <a:pt x="822" y="833"/>
                  <a:pt x="822" y="833"/>
                </a:cubicBezTo>
                <a:cubicBezTo>
                  <a:pt x="821" y="832"/>
                  <a:pt x="821" y="832"/>
                  <a:pt x="821" y="832"/>
                </a:cubicBezTo>
                <a:cubicBezTo>
                  <a:pt x="819" y="832"/>
                  <a:pt x="819" y="832"/>
                  <a:pt x="819" y="832"/>
                </a:cubicBezTo>
                <a:cubicBezTo>
                  <a:pt x="816" y="831"/>
                  <a:pt x="816" y="831"/>
                  <a:pt x="816" y="831"/>
                </a:cubicBezTo>
                <a:cubicBezTo>
                  <a:pt x="815" y="828"/>
                  <a:pt x="815" y="828"/>
                  <a:pt x="815" y="828"/>
                </a:cubicBezTo>
                <a:cubicBezTo>
                  <a:pt x="813" y="828"/>
                  <a:pt x="813" y="828"/>
                  <a:pt x="813" y="828"/>
                </a:cubicBezTo>
                <a:cubicBezTo>
                  <a:pt x="812" y="828"/>
                  <a:pt x="812" y="828"/>
                  <a:pt x="812" y="828"/>
                </a:cubicBezTo>
                <a:cubicBezTo>
                  <a:pt x="811" y="827"/>
                  <a:pt x="811" y="827"/>
                  <a:pt x="811" y="827"/>
                </a:cubicBezTo>
                <a:cubicBezTo>
                  <a:pt x="802" y="826"/>
                  <a:pt x="802" y="826"/>
                  <a:pt x="802" y="826"/>
                </a:cubicBezTo>
                <a:cubicBezTo>
                  <a:pt x="801" y="826"/>
                  <a:pt x="801" y="826"/>
                  <a:pt x="801" y="826"/>
                </a:cubicBezTo>
                <a:cubicBezTo>
                  <a:pt x="799" y="826"/>
                  <a:pt x="799" y="826"/>
                  <a:pt x="799" y="826"/>
                </a:cubicBezTo>
                <a:cubicBezTo>
                  <a:pt x="796" y="826"/>
                  <a:pt x="796" y="826"/>
                  <a:pt x="796" y="826"/>
                </a:cubicBezTo>
                <a:cubicBezTo>
                  <a:pt x="795" y="828"/>
                  <a:pt x="795" y="828"/>
                  <a:pt x="795" y="828"/>
                </a:cubicBezTo>
                <a:cubicBezTo>
                  <a:pt x="795" y="828"/>
                  <a:pt x="795" y="828"/>
                  <a:pt x="795" y="828"/>
                </a:cubicBezTo>
                <a:cubicBezTo>
                  <a:pt x="793" y="828"/>
                  <a:pt x="793" y="828"/>
                  <a:pt x="793" y="828"/>
                </a:cubicBezTo>
                <a:cubicBezTo>
                  <a:pt x="791" y="828"/>
                  <a:pt x="791" y="828"/>
                  <a:pt x="791" y="828"/>
                </a:cubicBezTo>
                <a:cubicBezTo>
                  <a:pt x="789" y="826"/>
                  <a:pt x="789" y="826"/>
                  <a:pt x="789" y="826"/>
                </a:cubicBezTo>
                <a:cubicBezTo>
                  <a:pt x="785" y="826"/>
                  <a:pt x="785" y="826"/>
                  <a:pt x="785" y="826"/>
                </a:cubicBezTo>
                <a:cubicBezTo>
                  <a:pt x="784" y="827"/>
                  <a:pt x="784" y="827"/>
                  <a:pt x="784" y="827"/>
                </a:cubicBezTo>
                <a:cubicBezTo>
                  <a:pt x="782" y="826"/>
                  <a:pt x="782" y="826"/>
                  <a:pt x="782" y="826"/>
                </a:cubicBezTo>
                <a:cubicBezTo>
                  <a:pt x="778" y="826"/>
                  <a:pt x="778" y="826"/>
                  <a:pt x="778" y="826"/>
                </a:cubicBezTo>
                <a:cubicBezTo>
                  <a:pt x="778" y="827"/>
                  <a:pt x="778" y="827"/>
                  <a:pt x="778" y="827"/>
                </a:cubicBezTo>
                <a:cubicBezTo>
                  <a:pt x="778" y="827"/>
                  <a:pt x="780" y="828"/>
                  <a:pt x="780" y="828"/>
                </a:cubicBezTo>
                <a:cubicBezTo>
                  <a:pt x="785" y="830"/>
                  <a:pt x="785" y="830"/>
                  <a:pt x="785" y="830"/>
                </a:cubicBezTo>
                <a:cubicBezTo>
                  <a:pt x="785" y="831"/>
                  <a:pt x="785" y="831"/>
                  <a:pt x="785" y="831"/>
                </a:cubicBezTo>
                <a:cubicBezTo>
                  <a:pt x="785" y="833"/>
                  <a:pt x="785" y="833"/>
                  <a:pt x="785" y="833"/>
                </a:cubicBezTo>
                <a:cubicBezTo>
                  <a:pt x="785" y="835"/>
                  <a:pt x="785" y="835"/>
                  <a:pt x="785" y="835"/>
                </a:cubicBezTo>
                <a:cubicBezTo>
                  <a:pt x="786" y="837"/>
                  <a:pt x="786" y="837"/>
                  <a:pt x="786" y="837"/>
                </a:cubicBezTo>
                <a:cubicBezTo>
                  <a:pt x="788" y="838"/>
                  <a:pt x="788" y="838"/>
                  <a:pt x="788" y="838"/>
                </a:cubicBezTo>
                <a:cubicBezTo>
                  <a:pt x="790" y="839"/>
                  <a:pt x="790" y="839"/>
                  <a:pt x="790" y="839"/>
                </a:cubicBezTo>
                <a:cubicBezTo>
                  <a:pt x="789" y="841"/>
                  <a:pt x="789" y="841"/>
                  <a:pt x="789" y="841"/>
                </a:cubicBezTo>
                <a:cubicBezTo>
                  <a:pt x="785" y="841"/>
                  <a:pt x="785" y="841"/>
                  <a:pt x="785" y="841"/>
                </a:cubicBezTo>
                <a:cubicBezTo>
                  <a:pt x="784" y="841"/>
                  <a:pt x="784" y="841"/>
                  <a:pt x="784" y="841"/>
                </a:cubicBezTo>
                <a:cubicBezTo>
                  <a:pt x="782" y="841"/>
                  <a:pt x="782" y="841"/>
                  <a:pt x="782" y="841"/>
                </a:cubicBezTo>
                <a:cubicBezTo>
                  <a:pt x="780" y="841"/>
                  <a:pt x="780" y="841"/>
                  <a:pt x="780" y="841"/>
                </a:cubicBezTo>
                <a:cubicBezTo>
                  <a:pt x="778" y="840"/>
                  <a:pt x="778" y="840"/>
                  <a:pt x="778" y="840"/>
                </a:cubicBezTo>
                <a:cubicBezTo>
                  <a:pt x="775" y="841"/>
                  <a:pt x="775" y="841"/>
                  <a:pt x="775" y="841"/>
                </a:cubicBezTo>
                <a:cubicBezTo>
                  <a:pt x="775" y="840"/>
                  <a:pt x="775" y="840"/>
                  <a:pt x="775" y="840"/>
                </a:cubicBezTo>
                <a:cubicBezTo>
                  <a:pt x="774" y="840"/>
                  <a:pt x="774" y="840"/>
                  <a:pt x="774" y="840"/>
                </a:cubicBezTo>
                <a:cubicBezTo>
                  <a:pt x="771" y="840"/>
                  <a:pt x="771" y="840"/>
                  <a:pt x="771" y="840"/>
                </a:cubicBezTo>
                <a:cubicBezTo>
                  <a:pt x="770" y="839"/>
                  <a:pt x="770" y="839"/>
                  <a:pt x="770" y="839"/>
                </a:cubicBezTo>
                <a:cubicBezTo>
                  <a:pt x="768" y="840"/>
                  <a:pt x="768" y="840"/>
                  <a:pt x="768" y="840"/>
                </a:cubicBezTo>
                <a:cubicBezTo>
                  <a:pt x="767" y="841"/>
                  <a:pt x="767" y="841"/>
                  <a:pt x="767" y="841"/>
                </a:cubicBezTo>
                <a:cubicBezTo>
                  <a:pt x="767" y="843"/>
                  <a:pt x="767" y="843"/>
                  <a:pt x="767" y="843"/>
                </a:cubicBezTo>
                <a:cubicBezTo>
                  <a:pt x="770" y="843"/>
                  <a:pt x="770" y="843"/>
                  <a:pt x="770" y="843"/>
                </a:cubicBezTo>
                <a:cubicBezTo>
                  <a:pt x="772" y="846"/>
                  <a:pt x="772" y="846"/>
                  <a:pt x="772" y="846"/>
                </a:cubicBezTo>
                <a:cubicBezTo>
                  <a:pt x="773" y="846"/>
                  <a:pt x="773" y="846"/>
                  <a:pt x="773" y="846"/>
                </a:cubicBezTo>
                <a:cubicBezTo>
                  <a:pt x="774" y="845"/>
                  <a:pt x="774" y="845"/>
                  <a:pt x="774" y="845"/>
                </a:cubicBezTo>
                <a:cubicBezTo>
                  <a:pt x="775" y="844"/>
                  <a:pt x="775" y="844"/>
                  <a:pt x="775" y="844"/>
                </a:cubicBezTo>
                <a:cubicBezTo>
                  <a:pt x="779" y="844"/>
                  <a:pt x="779" y="844"/>
                  <a:pt x="779" y="844"/>
                </a:cubicBezTo>
                <a:cubicBezTo>
                  <a:pt x="781" y="845"/>
                  <a:pt x="781" y="845"/>
                  <a:pt x="781" y="845"/>
                </a:cubicBezTo>
                <a:cubicBezTo>
                  <a:pt x="787" y="845"/>
                  <a:pt x="787" y="845"/>
                  <a:pt x="787" y="845"/>
                </a:cubicBezTo>
                <a:cubicBezTo>
                  <a:pt x="788" y="844"/>
                  <a:pt x="788" y="844"/>
                  <a:pt x="788" y="844"/>
                </a:cubicBezTo>
                <a:cubicBezTo>
                  <a:pt x="789" y="845"/>
                  <a:pt x="789" y="845"/>
                  <a:pt x="789" y="845"/>
                </a:cubicBezTo>
                <a:cubicBezTo>
                  <a:pt x="791" y="845"/>
                  <a:pt x="791" y="845"/>
                  <a:pt x="791" y="845"/>
                </a:cubicBezTo>
                <a:cubicBezTo>
                  <a:pt x="792" y="845"/>
                  <a:pt x="792" y="845"/>
                  <a:pt x="792" y="845"/>
                </a:cubicBezTo>
                <a:cubicBezTo>
                  <a:pt x="793" y="848"/>
                  <a:pt x="793" y="848"/>
                  <a:pt x="793" y="848"/>
                </a:cubicBezTo>
                <a:cubicBezTo>
                  <a:pt x="792" y="849"/>
                  <a:pt x="792" y="849"/>
                  <a:pt x="792" y="849"/>
                </a:cubicBezTo>
                <a:cubicBezTo>
                  <a:pt x="794" y="850"/>
                  <a:pt x="794" y="850"/>
                  <a:pt x="794" y="850"/>
                </a:cubicBezTo>
                <a:cubicBezTo>
                  <a:pt x="795" y="851"/>
                  <a:pt x="795" y="851"/>
                  <a:pt x="795" y="851"/>
                </a:cubicBezTo>
                <a:cubicBezTo>
                  <a:pt x="796" y="852"/>
                  <a:pt x="796" y="852"/>
                  <a:pt x="796" y="852"/>
                </a:cubicBezTo>
                <a:cubicBezTo>
                  <a:pt x="797" y="849"/>
                  <a:pt x="797" y="849"/>
                  <a:pt x="797" y="849"/>
                </a:cubicBezTo>
                <a:cubicBezTo>
                  <a:pt x="800" y="845"/>
                  <a:pt x="800" y="845"/>
                  <a:pt x="800" y="845"/>
                </a:cubicBezTo>
                <a:cubicBezTo>
                  <a:pt x="799" y="844"/>
                  <a:pt x="799" y="844"/>
                  <a:pt x="799" y="844"/>
                </a:cubicBezTo>
                <a:cubicBezTo>
                  <a:pt x="800" y="843"/>
                  <a:pt x="800" y="843"/>
                  <a:pt x="800" y="843"/>
                </a:cubicBezTo>
                <a:cubicBezTo>
                  <a:pt x="802" y="844"/>
                  <a:pt x="802" y="844"/>
                  <a:pt x="802" y="844"/>
                </a:cubicBezTo>
                <a:cubicBezTo>
                  <a:pt x="803" y="844"/>
                  <a:pt x="803" y="844"/>
                  <a:pt x="803" y="844"/>
                </a:cubicBezTo>
                <a:cubicBezTo>
                  <a:pt x="804" y="842"/>
                  <a:pt x="804" y="842"/>
                  <a:pt x="804" y="842"/>
                </a:cubicBezTo>
                <a:cubicBezTo>
                  <a:pt x="806" y="842"/>
                  <a:pt x="806" y="842"/>
                  <a:pt x="806" y="842"/>
                </a:cubicBezTo>
                <a:cubicBezTo>
                  <a:pt x="806" y="844"/>
                  <a:pt x="806" y="844"/>
                  <a:pt x="806" y="844"/>
                </a:cubicBezTo>
                <a:cubicBezTo>
                  <a:pt x="807" y="845"/>
                  <a:pt x="807" y="845"/>
                  <a:pt x="807" y="845"/>
                </a:cubicBezTo>
                <a:cubicBezTo>
                  <a:pt x="810" y="844"/>
                  <a:pt x="810" y="844"/>
                  <a:pt x="810" y="844"/>
                </a:cubicBezTo>
                <a:cubicBezTo>
                  <a:pt x="812" y="842"/>
                  <a:pt x="812" y="842"/>
                  <a:pt x="812" y="842"/>
                </a:cubicBezTo>
                <a:cubicBezTo>
                  <a:pt x="815" y="841"/>
                  <a:pt x="815" y="841"/>
                  <a:pt x="815" y="841"/>
                </a:cubicBezTo>
                <a:cubicBezTo>
                  <a:pt x="818" y="842"/>
                  <a:pt x="818" y="842"/>
                  <a:pt x="818" y="842"/>
                </a:cubicBezTo>
                <a:cubicBezTo>
                  <a:pt x="820" y="841"/>
                  <a:pt x="820" y="841"/>
                  <a:pt x="820" y="841"/>
                </a:cubicBezTo>
                <a:cubicBezTo>
                  <a:pt x="822" y="842"/>
                  <a:pt x="822" y="842"/>
                  <a:pt x="822" y="842"/>
                </a:cubicBezTo>
                <a:cubicBezTo>
                  <a:pt x="824" y="842"/>
                  <a:pt x="824" y="842"/>
                  <a:pt x="824" y="842"/>
                </a:cubicBezTo>
                <a:cubicBezTo>
                  <a:pt x="827" y="843"/>
                  <a:pt x="827" y="843"/>
                  <a:pt x="827" y="843"/>
                </a:cubicBezTo>
                <a:cubicBezTo>
                  <a:pt x="828" y="842"/>
                  <a:pt x="828" y="842"/>
                  <a:pt x="828" y="842"/>
                </a:cubicBezTo>
                <a:cubicBezTo>
                  <a:pt x="829" y="842"/>
                  <a:pt x="829" y="842"/>
                  <a:pt x="829" y="842"/>
                </a:cubicBezTo>
                <a:lnTo>
                  <a:pt x="830" y="840"/>
                </a:lnTo>
                <a:close/>
                <a:moveTo>
                  <a:pt x="824" y="906"/>
                </a:moveTo>
                <a:cubicBezTo>
                  <a:pt x="825" y="908"/>
                  <a:pt x="825" y="908"/>
                  <a:pt x="825" y="908"/>
                </a:cubicBezTo>
                <a:cubicBezTo>
                  <a:pt x="826" y="908"/>
                  <a:pt x="826" y="908"/>
                  <a:pt x="826" y="908"/>
                </a:cubicBezTo>
                <a:cubicBezTo>
                  <a:pt x="828" y="910"/>
                  <a:pt x="828" y="910"/>
                  <a:pt x="828" y="910"/>
                </a:cubicBezTo>
                <a:cubicBezTo>
                  <a:pt x="828" y="908"/>
                  <a:pt x="828" y="908"/>
                  <a:pt x="828" y="908"/>
                </a:cubicBezTo>
                <a:cubicBezTo>
                  <a:pt x="826" y="906"/>
                  <a:pt x="826" y="906"/>
                  <a:pt x="826" y="906"/>
                </a:cubicBezTo>
                <a:lnTo>
                  <a:pt x="824" y="906"/>
                </a:lnTo>
                <a:close/>
                <a:moveTo>
                  <a:pt x="547" y="741"/>
                </a:moveTo>
                <a:cubicBezTo>
                  <a:pt x="545" y="746"/>
                  <a:pt x="545" y="746"/>
                  <a:pt x="545" y="746"/>
                </a:cubicBezTo>
                <a:cubicBezTo>
                  <a:pt x="545" y="750"/>
                  <a:pt x="545" y="750"/>
                  <a:pt x="545" y="750"/>
                </a:cubicBezTo>
                <a:cubicBezTo>
                  <a:pt x="545" y="750"/>
                  <a:pt x="546" y="753"/>
                  <a:pt x="546" y="754"/>
                </a:cubicBezTo>
                <a:cubicBezTo>
                  <a:pt x="545" y="750"/>
                  <a:pt x="545" y="750"/>
                  <a:pt x="545" y="750"/>
                </a:cubicBezTo>
                <a:cubicBezTo>
                  <a:pt x="546" y="746"/>
                  <a:pt x="546" y="746"/>
                  <a:pt x="546" y="746"/>
                </a:cubicBezTo>
                <a:lnTo>
                  <a:pt x="547" y="741"/>
                </a:lnTo>
                <a:close/>
                <a:moveTo>
                  <a:pt x="808" y="903"/>
                </a:moveTo>
                <a:cubicBezTo>
                  <a:pt x="809" y="905"/>
                  <a:pt x="809" y="905"/>
                  <a:pt x="809" y="905"/>
                </a:cubicBezTo>
                <a:cubicBezTo>
                  <a:pt x="811" y="905"/>
                  <a:pt x="811" y="905"/>
                  <a:pt x="811" y="905"/>
                </a:cubicBezTo>
                <a:cubicBezTo>
                  <a:pt x="809" y="904"/>
                  <a:pt x="809" y="904"/>
                  <a:pt x="809" y="904"/>
                </a:cubicBezTo>
                <a:lnTo>
                  <a:pt x="808" y="903"/>
                </a:lnTo>
                <a:close/>
                <a:moveTo>
                  <a:pt x="817" y="906"/>
                </a:moveTo>
                <a:cubicBezTo>
                  <a:pt x="817" y="907"/>
                  <a:pt x="817" y="907"/>
                  <a:pt x="817" y="907"/>
                </a:cubicBezTo>
                <a:cubicBezTo>
                  <a:pt x="818" y="909"/>
                  <a:pt x="818" y="909"/>
                  <a:pt x="818" y="909"/>
                </a:cubicBezTo>
                <a:cubicBezTo>
                  <a:pt x="820" y="909"/>
                  <a:pt x="820" y="909"/>
                  <a:pt x="820" y="909"/>
                </a:cubicBezTo>
                <a:cubicBezTo>
                  <a:pt x="821" y="908"/>
                  <a:pt x="821" y="908"/>
                  <a:pt x="821" y="908"/>
                </a:cubicBezTo>
                <a:cubicBezTo>
                  <a:pt x="819" y="908"/>
                  <a:pt x="819" y="908"/>
                  <a:pt x="819" y="908"/>
                </a:cubicBezTo>
                <a:lnTo>
                  <a:pt x="817" y="906"/>
                </a:lnTo>
                <a:close/>
                <a:moveTo>
                  <a:pt x="809" y="1539"/>
                </a:moveTo>
                <a:cubicBezTo>
                  <a:pt x="808" y="1537"/>
                  <a:pt x="808" y="1537"/>
                  <a:pt x="808" y="1537"/>
                </a:cubicBezTo>
                <a:cubicBezTo>
                  <a:pt x="806" y="1537"/>
                  <a:pt x="806" y="1537"/>
                  <a:pt x="806" y="1537"/>
                </a:cubicBezTo>
                <a:cubicBezTo>
                  <a:pt x="807" y="1538"/>
                  <a:pt x="807" y="1538"/>
                  <a:pt x="807" y="1538"/>
                </a:cubicBezTo>
                <a:cubicBezTo>
                  <a:pt x="806" y="1540"/>
                  <a:pt x="806" y="1540"/>
                  <a:pt x="806" y="1540"/>
                </a:cubicBezTo>
                <a:cubicBezTo>
                  <a:pt x="808" y="1539"/>
                  <a:pt x="808" y="1539"/>
                  <a:pt x="808" y="1539"/>
                </a:cubicBezTo>
                <a:lnTo>
                  <a:pt x="809" y="1539"/>
                </a:lnTo>
                <a:close/>
                <a:moveTo>
                  <a:pt x="755" y="827"/>
                </a:moveTo>
                <a:cubicBezTo>
                  <a:pt x="760" y="826"/>
                  <a:pt x="760" y="826"/>
                  <a:pt x="760" y="826"/>
                </a:cubicBezTo>
                <a:cubicBezTo>
                  <a:pt x="761" y="825"/>
                  <a:pt x="761" y="825"/>
                  <a:pt x="761" y="825"/>
                </a:cubicBezTo>
                <a:cubicBezTo>
                  <a:pt x="762" y="825"/>
                  <a:pt x="762" y="825"/>
                  <a:pt x="762" y="825"/>
                </a:cubicBezTo>
                <a:cubicBezTo>
                  <a:pt x="763" y="824"/>
                  <a:pt x="763" y="824"/>
                  <a:pt x="763" y="824"/>
                </a:cubicBezTo>
                <a:cubicBezTo>
                  <a:pt x="767" y="825"/>
                  <a:pt x="767" y="825"/>
                  <a:pt x="767" y="825"/>
                </a:cubicBezTo>
                <a:cubicBezTo>
                  <a:pt x="769" y="824"/>
                  <a:pt x="769" y="824"/>
                  <a:pt x="769" y="824"/>
                </a:cubicBezTo>
                <a:cubicBezTo>
                  <a:pt x="771" y="822"/>
                  <a:pt x="771" y="822"/>
                  <a:pt x="771" y="822"/>
                </a:cubicBezTo>
                <a:cubicBezTo>
                  <a:pt x="770" y="821"/>
                  <a:pt x="770" y="821"/>
                  <a:pt x="770" y="821"/>
                </a:cubicBezTo>
                <a:cubicBezTo>
                  <a:pt x="768" y="821"/>
                  <a:pt x="768" y="821"/>
                  <a:pt x="768" y="821"/>
                </a:cubicBezTo>
                <a:cubicBezTo>
                  <a:pt x="767" y="818"/>
                  <a:pt x="767" y="818"/>
                  <a:pt x="767" y="818"/>
                </a:cubicBezTo>
                <a:cubicBezTo>
                  <a:pt x="762" y="816"/>
                  <a:pt x="762" y="816"/>
                  <a:pt x="762" y="816"/>
                </a:cubicBezTo>
                <a:cubicBezTo>
                  <a:pt x="757" y="816"/>
                  <a:pt x="757" y="816"/>
                  <a:pt x="757" y="816"/>
                </a:cubicBezTo>
                <a:cubicBezTo>
                  <a:pt x="756" y="816"/>
                  <a:pt x="756" y="816"/>
                  <a:pt x="756" y="816"/>
                </a:cubicBezTo>
                <a:cubicBezTo>
                  <a:pt x="757" y="815"/>
                  <a:pt x="757" y="815"/>
                  <a:pt x="757" y="815"/>
                </a:cubicBezTo>
                <a:cubicBezTo>
                  <a:pt x="757" y="812"/>
                  <a:pt x="757" y="812"/>
                  <a:pt x="757" y="812"/>
                </a:cubicBezTo>
                <a:cubicBezTo>
                  <a:pt x="756" y="812"/>
                  <a:pt x="756" y="812"/>
                  <a:pt x="756" y="812"/>
                </a:cubicBezTo>
                <a:cubicBezTo>
                  <a:pt x="754" y="812"/>
                  <a:pt x="754" y="812"/>
                  <a:pt x="754" y="812"/>
                </a:cubicBezTo>
                <a:cubicBezTo>
                  <a:pt x="753" y="812"/>
                  <a:pt x="753" y="812"/>
                  <a:pt x="753" y="812"/>
                </a:cubicBezTo>
                <a:cubicBezTo>
                  <a:pt x="749" y="809"/>
                  <a:pt x="749" y="809"/>
                  <a:pt x="749" y="809"/>
                </a:cubicBezTo>
                <a:cubicBezTo>
                  <a:pt x="748" y="810"/>
                  <a:pt x="748" y="810"/>
                  <a:pt x="748" y="810"/>
                </a:cubicBezTo>
                <a:cubicBezTo>
                  <a:pt x="746" y="809"/>
                  <a:pt x="746" y="809"/>
                  <a:pt x="746" y="809"/>
                </a:cubicBezTo>
                <a:cubicBezTo>
                  <a:pt x="744" y="807"/>
                  <a:pt x="744" y="807"/>
                  <a:pt x="744" y="807"/>
                </a:cubicBezTo>
                <a:cubicBezTo>
                  <a:pt x="742" y="809"/>
                  <a:pt x="742" y="809"/>
                  <a:pt x="742" y="809"/>
                </a:cubicBezTo>
                <a:cubicBezTo>
                  <a:pt x="741" y="808"/>
                  <a:pt x="741" y="808"/>
                  <a:pt x="741" y="808"/>
                </a:cubicBezTo>
                <a:cubicBezTo>
                  <a:pt x="742" y="806"/>
                  <a:pt x="742" y="806"/>
                  <a:pt x="742" y="806"/>
                </a:cubicBezTo>
                <a:cubicBezTo>
                  <a:pt x="740" y="806"/>
                  <a:pt x="740" y="806"/>
                  <a:pt x="740" y="806"/>
                </a:cubicBezTo>
                <a:cubicBezTo>
                  <a:pt x="740" y="807"/>
                  <a:pt x="740" y="807"/>
                  <a:pt x="740" y="807"/>
                </a:cubicBezTo>
                <a:cubicBezTo>
                  <a:pt x="739" y="806"/>
                  <a:pt x="739" y="806"/>
                  <a:pt x="739" y="806"/>
                </a:cubicBezTo>
                <a:cubicBezTo>
                  <a:pt x="735" y="805"/>
                  <a:pt x="735" y="805"/>
                  <a:pt x="735" y="805"/>
                </a:cubicBezTo>
                <a:cubicBezTo>
                  <a:pt x="732" y="803"/>
                  <a:pt x="732" y="803"/>
                  <a:pt x="732" y="803"/>
                </a:cubicBezTo>
                <a:cubicBezTo>
                  <a:pt x="730" y="801"/>
                  <a:pt x="730" y="801"/>
                  <a:pt x="730" y="801"/>
                </a:cubicBezTo>
                <a:cubicBezTo>
                  <a:pt x="727" y="799"/>
                  <a:pt x="727" y="799"/>
                  <a:pt x="727" y="799"/>
                </a:cubicBezTo>
                <a:cubicBezTo>
                  <a:pt x="722" y="799"/>
                  <a:pt x="722" y="799"/>
                  <a:pt x="722" y="799"/>
                </a:cubicBezTo>
                <a:cubicBezTo>
                  <a:pt x="720" y="798"/>
                  <a:pt x="720" y="798"/>
                  <a:pt x="720" y="798"/>
                </a:cubicBezTo>
                <a:cubicBezTo>
                  <a:pt x="719" y="796"/>
                  <a:pt x="719" y="796"/>
                  <a:pt x="719" y="796"/>
                </a:cubicBezTo>
                <a:cubicBezTo>
                  <a:pt x="717" y="793"/>
                  <a:pt x="717" y="793"/>
                  <a:pt x="717" y="793"/>
                </a:cubicBezTo>
                <a:cubicBezTo>
                  <a:pt x="715" y="794"/>
                  <a:pt x="715" y="794"/>
                  <a:pt x="715" y="794"/>
                </a:cubicBezTo>
                <a:cubicBezTo>
                  <a:pt x="714" y="793"/>
                  <a:pt x="714" y="793"/>
                  <a:pt x="714" y="793"/>
                </a:cubicBezTo>
                <a:cubicBezTo>
                  <a:pt x="706" y="791"/>
                  <a:pt x="706" y="791"/>
                  <a:pt x="706" y="791"/>
                </a:cubicBezTo>
                <a:cubicBezTo>
                  <a:pt x="704" y="792"/>
                  <a:pt x="704" y="792"/>
                  <a:pt x="704" y="792"/>
                </a:cubicBezTo>
                <a:cubicBezTo>
                  <a:pt x="701" y="792"/>
                  <a:pt x="701" y="792"/>
                  <a:pt x="701" y="792"/>
                </a:cubicBezTo>
                <a:cubicBezTo>
                  <a:pt x="699" y="790"/>
                  <a:pt x="699" y="790"/>
                  <a:pt x="699" y="790"/>
                </a:cubicBezTo>
                <a:cubicBezTo>
                  <a:pt x="694" y="789"/>
                  <a:pt x="694" y="789"/>
                  <a:pt x="694" y="789"/>
                </a:cubicBezTo>
                <a:cubicBezTo>
                  <a:pt x="690" y="789"/>
                  <a:pt x="690" y="789"/>
                  <a:pt x="690" y="789"/>
                </a:cubicBezTo>
                <a:cubicBezTo>
                  <a:pt x="688" y="791"/>
                  <a:pt x="688" y="791"/>
                  <a:pt x="688" y="791"/>
                </a:cubicBezTo>
                <a:cubicBezTo>
                  <a:pt x="683" y="791"/>
                  <a:pt x="683" y="791"/>
                  <a:pt x="683" y="791"/>
                </a:cubicBezTo>
                <a:cubicBezTo>
                  <a:pt x="678" y="792"/>
                  <a:pt x="678" y="792"/>
                  <a:pt x="678" y="792"/>
                </a:cubicBezTo>
                <a:cubicBezTo>
                  <a:pt x="677" y="793"/>
                  <a:pt x="677" y="793"/>
                  <a:pt x="677" y="793"/>
                </a:cubicBezTo>
                <a:cubicBezTo>
                  <a:pt x="672" y="795"/>
                  <a:pt x="672" y="795"/>
                  <a:pt x="672" y="795"/>
                </a:cubicBezTo>
                <a:cubicBezTo>
                  <a:pt x="671" y="796"/>
                  <a:pt x="671" y="796"/>
                  <a:pt x="671" y="796"/>
                </a:cubicBezTo>
                <a:cubicBezTo>
                  <a:pt x="669" y="797"/>
                  <a:pt x="669" y="797"/>
                  <a:pt x="669" y="797"/>
                </a:cubicBezTo>
                <a:cubicBezTo>
                  <a:pt x="669" y="800"/>
                  <a:pt x="669" y="800"/>
                  <a:pt x="669" y="800"/>
                </a:cubicBezTo>
                <a:cubicBezTo>
                  <a:pt x="670" y="801"/>
                  <a:pt x="670" y="801"/>
                  <a:pt x="670" y="801"/>
                </a:cubicBezTo>
                <a:cubicBezTo>
                  <a:pt x="670" y="802"/>
                  <a:pt x="670" y="802"/>
                  <a:pt x="670" y="802"/>
                </a:cubicBezTo>
                <a:cubicBezTo>
                  <a:pt x="668" y="801"/>
                  <a:pt x="668" y="801"/>
                  <a:pt x="668" y="801"/>
                </a:cubicBezTo>
                <a:cubicBezTo>
                  <a:pt x="664" y="803"/>
                  <a:pt x="664" y="803"/>
                  <a:pt x="664" y="803"/>
                </a:cubicBezTo>
                <a:cubicBezTo>
                  <a:pt x="663" y="803"/>
                  <a:pt x="663" y="803"/>
                  <a:pt x="663" y="803"/>
                </a:cubicBezTo>
                <a:cubicBezTo>
                  <a:pt x="663" y="804"/>
                  <a:pt x="663" y="804"/>
                  <a:pt x="663" y="804"/>
                </a:cubicBezTo>
                <a:cubicBezTo>
                  <a:pt x="665" y="805"/>
                  <a:pt x="665" y="805"/>
                  <a:pt x="665" y="805"/>
                </a:cubicBezTo>
                <a:cubicBezTo>
                  <a:pt x="667" y="803"/>
                  <a:pt x="667" y="803"/>
                  <a:pt x="667" y="803"/>
                </a:cubicBezTo>
                <a:cubicBezTo>
                  <a:pt x="667" y="803"/>
                  <a:pt x="667" y="803"/>
                  <a:pt x="667" y="803"/>
                </a:cubicBezTo>
                <a:cubicBezTo>
                  <a:pt x="668" y="805"/>
                  <a:pt x="668" y="805"/>
                  <a:pt x="668" y="805"/>
                </a:cubicBezTo>
                <a:cubicBezTo>
                  <a:pt x="670" y="803"/>
                  <a:pt x="670" y="803"/>
                  <a:pt x="670" y="803"/>
                </a:cubicBezTo>
                <a:cubicBezTo>
                  <a:pt x="672" y="803"/>
                  <a:pt x="672" y="803"/>
                  <a:pt x="672" y="803"/>
                </a:cubicBezTo>
                <a:cubicBezTo>
                  <a:pt x="674" y="800"/>
                  <a:pt x="674" y="800"/>
                  <a:pt x="674" y="800"/>
                </a:cubicBezTo>
                <a:cubicBezTo>
                  <a:pt x="676" y="801"/>
                  <a:pt x="676" y="801"/>
                  <a:pt x="676" y="801"/>
                </a:cubicBezTo>
                <a:cubicBezTo>
                  <a:pt x="677" y="800"/>
                  <a:pt x="677" y="800"/>
                  <a:pt x="677" y="800"/>
                </a:cubicBezTo>
                <a:cubicBezTo>
                  <a:pt x="679" y="801"/>
                  <a:pt x="679" y="801"/>
                  <a:pt x="679" y="801"/>
                </a:cubicBezTo>
                <a:cubicBezTo>
                  <a:pt x="681" y="800"/>
                  <a:pt x="681" y="800"/>
                  <a:pt x="681" y="800"/>
                </a:cubicBezTo>
                <a:cubicBezTo>
                  <a:pt x="684" y="797"/>
                  <a:pt x="684" y="797"/>
                  <a:pt x="684" y="797"/>
                </a:cubicBezTo>
                <a:cubicBezTo>
                  <a:pt x="686" y="796"/>
                  <a:pt x="686" y="796"/>
                  <a:pt x="686" y="796"/>
                </a:cubicBezTo>
                <a:cubicBezTo>
                  <a:pt x="687" y="795"/>
                  <a:pt x="687" y="795"/>
                  <a:pt x="687" y="795"/>
                </a:cubicBezTo>
                <a:cubicBezTo>
                  <a:pt x="690" y="795"/>
                  <a:pt x="690" y="795"/>
                  <a:pt x="690" y="795"/>
                </a:cubicBezTo>
                <a:cubicBezTo>
                  <a:pt x="691" y="795"/>
                  <a:pt x="691" y="795"/>
                  <a:pt x="691" y="795"/>
                </a:cubicBezTo>
                <a:cubicBezTo>
                  <a:pt x="696" y="796"/>
                  <a:pt x="696" y="796"/>
                  <a:pt x="696" y="796"/>
                </a:cubicBezTo>
                <a:cubicBezTo>
                  <a:pt x="697" y="797"/>
                  <a:pt x="697" y="797"/>
                  <a:pt x="697" y="797"/>
                </a:cubicBezTo>
                <a:cubicBezTo>
                  <a:pt x="696" y="798"/>
                  <a:pt x="696" y="798"/>
                  <a:pt x="696" y="798"/>
                </a:cubicBezTo>
                <a:cubicBezTo>
                  <a:pt x="694" y="798"/>
                  <a:pt x="694" y="798"/>
                  <a:pt x="694" y="798"/>
                </a:cubicBezTo>
                <a:cubicBezTo>
                  <a:pt x="692" y="799"/>
                  <a:pt x="692" y="799"/>
                  <a:pt x="692" y="799"/>
                </a:cubicBezTo>
                <a:cubicBezTo>
                  <a:pt x="694" y="800"/>
                  <a:pt x="694" y="800"/>
                  <a:pt x="694" y="800"/>
                </a:cubicBezTo>
                <a:cubicBezTo>
                  <a:pt x="700" y="801"/>
                  <a:pt x="700" y="801"/>
                  <a:pt x="700" y="801"/>
                </a:cubicBezTo>
                <a:cubicBezTo>
                  <a:pt x="701" y="800"/>
                  <a:pt x="701" y="800"/>
                  <a:pt x="701" y="800"/>
                </a:cubicBezTo>
                <a:cubicBezTo>
                  <a:pt x="703" y="800"/>
                  <a:pt x="703" y="800"/>
                  <a:pt x="703" y="800"/>
                </a:cubicBezTo>
                <a:cubicBezTo>
                  <a:pt x="704" y="802"/>
                  <a:pt x="704" y="802"/>
                  <a:pt x="704" y="802"/>
                </a:cubicBezTo>
                <a:cubicBezTo>
                  <a:pt x="707" y="802"/>
                  <a:pt x="707" y="802"/>
                  <a:pt x="707" y="802"/>
                </a:cubicBezTo>
                <a:cubicBezTo>
                  <a:pt x="709" y="802"/>
                  <a:pt x="709" y="802"/>
                  <a:pt x="709" y="802"/>
                </a:cubicBezTo>
                <a:cubicBezTo>
                  <a:pt x="709" y="801"/>
                  <a:pt x="709" y="801"/>
                  <a:pt x="709" y="801"/>
                </a:cubicBezTo>
                <a:cubicBezTo>
                  <a:pt x="711" y="802"/>
                  <a:pt x="711" y="802"/>
                  <a:pt x="711" y="802"/>
                </a:cubicBezTo>
                <a:cubicBezTo>
                  <a:pt x="711" y="803"/>
                  <a:pt x="711" y="803"/>
                  <a:pt x="711" y="803"/>
                </a:cubicBezTo>
                <a:cubicBezTo>
                  <a:pt x="714" y="806"/>
                  <a:pt x="714" y="806"/>
                  <a:pt x="714" y="806"/>
                </a:cubicBezTo>
                <a:cubicBezTo>
                  <a:pt x="717" y="806"/>
                  <a:pt x="717" y="806"/>
                  <a:pt x="717" y="806"/>
                </a:cubicBezTo>
                <a:cubicBezTo>
                  <a:pt x="718" y="805"/>
                  <a:pt x="718" y="805"/>
                  <a:pt x="718" y="805"/>
                </a:cubicBezTo>
                <a:cubicBezTo>
                  <a:pt x="719" y="807"/>
                  <a:pt x="719" y="807"/>
                  <a:pt x="719" y="807"/>
                </a:cubicBezTo>
                <a:cubicBezTo>
                  <a:pt x="721" y="807"/>
                  <a:pt x="721" y="807"/>
                  <a:pt x="721" y="807"/>
                </a:cubicBezTo>
                <a:cubicBezTo>
                  <a:pt x="723" y="807"/>
                  <a:pt x="723" y="807"/>
                  <a:pt x="723" y="807"/>
                </a:cubicBezTo>
                <a:cubicBezTo>
                  <a:pt x="726" y="806"/>
                  <a:pt x="726" y="806"/>
                  <a:pt x="726" y="806"/>
                </a:cubicBezTo>
                <a:cubicBezTo>
                  <a:pt x="727" y="807"/>
                  <a:pt x="727" y="807"/>
                  <a:pt x="727" y="807"/>
                </a:cubicBezTo>
                <a:cubicBezTo>
                  <a:pt x="729" y="813"/>
                  <a:pt x="729" y="813"/>
                  <a:pt x="729" y="813"/>
                </a:cubicBezTo>
                <a:cubicBezTo>
                  <a:pt x="732" y="817"/>
                  <a:pt x="732" y="817"/>
                  <a:pt x="732" y="817"/>
                </a:cubicBezTo>
                <a:cubicBezTo>
                  <a:pt x="734" y="817"/>
                  <a:pt x="734" y="817"/>
                  <a:pt x="734" y="817"/>
                </a:cubicBezTo>
                <a:cubicBezTo>
                  <a:pt x="734" y="816"/>
                  <a:pt x="734" y="816"/>
                  <a:pt x="734" y="816"/>
                </a:cubicBezTo>
                <a:cubicBezTo>
                  <a:pt x="737" y="817"/>
                  <a:pt x="737" y="817"/>
                  <a:pt x="737" y="817"/>
                </a:cubicBezTo>
                <a:cubicBezTo>
                  <a:pt x="740" y="817"/>
                  <a:pt x="740" y="817"/>
                  <a:pt x="740" y="817"/>
                </a:cubicBezTo>
                <a:cubicBezTo>
                  <a:pt x="741" y="818"/>
                  <a:pt x="741" y="818"/>
                  <a:pt x="741" y="818"/>
                </a:cubicBezTo>
                <a:cubicBezTo>
                  <a:pt x="742" y="819"/>
                  <a:pt x="742" y="819"/>
                  <a:pt x="742" y="819"/>
                </a:cubicBezTo>
                <a:cubicBezTo>
                  <a:pt x="742" y="821"/>
                  <a:pt x="742" y="821"/>
                  <a:pt x="742" y="821"/>
                </a:cubicBezTo>
                <a:cubicBezTo>
                  <a:pt x="739" y="822"/>
                  <a:pt x="739" y="822"/>
                  <a:pt x="739" y="822"/>
                </a:cubicBezTo>
                <a:cubicBezTo>
                  <a:pt x="736" y="825"/>
                  <a:pt x="736" y="825"/>
                  <a:pt x="736" y="825"/>
                </a:cubicBezTo>
                <a:cubicBezTo>
                  <a:pt x="736" y="827"/>
                  <a:pt x="736" y="827"/>
                  <a:pt x="736" y="827"/>
                </a:cubicBezTo>
                <a:cubicBezTo>
                  <a:pt x="740" y="827"/>
                  <a:pt x="740" y="827"/>
                  <a:pt x="740" y="827"/>
                </a:cubicBezTo>
                <a:cubicBezTo>
                  <a:pt x="742" y="826"/>
                  <a:pt x="742" y="826"/>
                  <a:pt x="742" y="826"/>
                </a:cubicBezTo>
                <a:cubicBezTo>
                  <a:pt x="744" y="827"/>
                  <a:pt x="744" y="827"/>
                  <a:pt x="744" y="827"/>
                </a:cubicBezTo>
                <a:cubicBezTo>
                  <a:pt x="749" y="825"/>
                  <a:pt x="749" y="825"/>
                  <a:pt x="749" y="825"/>
                </a:cubicBezTo>
                <a:cubicBezTo>
                  <a:pt x="751" y="826"/>
                  <a:pt x="751" y="826"/>
                  <a:pt x="751" y="826"/>
                </a:cubicBezTo>
                <a:lnTo>
                  <a:pt x="755" y="827"/>
                </a:lnTo>
                <a:close/>
                <a:moveTo>
                  <a:pt x="816" y="1535"/>
                </a:moveTo>
                <a:cubicBezTo>
                  <a:pt x="816" y="1536"/>
                  <a:pt x="816" y="1536"/>
                  <a:pt x="816" y="1536"/>
                </a:cubicBezTo>
                <a:cubicBezTo>
                  <a:pt x="818" y="1535"/>
                  <a:pt x="818" y="1535"/>
                  <a:pt x="818" y="1535"/>
                </a:cubicBezTo>
                <a:cubicBezTo>
                  <a:pt x="817" y="1534"/>
                  <a:pt x="817" y="1534"/>
                  <a:pt x="817" y="1534"/>
                </a:cubicBezTo>
                <a:lnTo>
                  <a:pt x="816" y="1535"/>
                </a:lnTo>
                <a:close/>
                <a:moveTo>
                  <a:pt x="816" y="1542"/>
                </a:moveTo>
                <a:cubicBezTo>
                  <a:pt x="817" y="1544"/>
                  <a:pt x="817" y="1544"/>
                  <a:pt x="817" y="1544"/>
                </a:cubicBezTo>
                <a:cubicBezTo>
                  <a:pt x="818" y="1542"/>
                  <a:pt x="818" y="1542"/>
                  <a:pt x="818" y="1542"/>
                </a:cubicBezTo>
                <a:cubicBezTo>
                  <a:pt x="819" y="1543"/>
                  <a:pt x="819" y="1543"/>
                  <a:pt x="819" y="1543"/>
                </a:cubicBezTo>
                <a:cubicBezTo>
                  <a:pt x="820" y="1543"/>
                  <a:pt x="820" y="1543"/>
                  <a:pt x="820" y="1543"/>
                </a:cubicBezTo>
                <a:cubicBezTo>
                  <a:pt x="821" y="1543"/>
                  <a:pt x="821" y="1543"/>
                  <a:pt x="821" y="1543"/>
                </a:cubicBezTo>
                <a:cubicBezTo>
                  <a:pt x="822" y="1541"/>
                  <a:pt x="822" y="1541"/>
                  <a:pt x="822" y="1541"/>
                </a:cubicBezTo>
                <a:cubicBezTo>
                  <a:pt x="823" y="1540"/>
                  <a:pt x="823" y="1540"/>
                  <a:pt x="823" y="1540"/>
                </a:cubicBezTo>
                <a:cubicBezTo>
                  <a:pt x="821" y="1538"/>
                  <a:pt x="821" y="1538"/>
                  <a:pt x="821" y="1538"/>
                </a:cubicBezTo>
                <a:cubicBezTo>
                  <a:pt x="821" y="1537"/>
                  <a:pt x="821" y="1537"/>
                  <a:pt x="821" y="1537"/>
                </a:cubicBezTo>
                <a:cubicBezTo>
                  <a:pt x="819" y="1536"/>
                  <a:pt x="819" y="1536"/>
                  <a:pt x="819" y="1536"/>
                </a:cubicBezTo>
                <a:cubicBezTo>
                  <a:pt x="817" y="1537"/>
                  <a:pt x="817" y="1537"/>
                  <a:pt x="817" y="1537"/>
                </a:cubicBezTo>
                <a:cubicBezTo>
                  <a:pt x="816" y="1540"/>
                  <a:pt x="816" y="1540"/>
                  <a:pt x="816" y="1540"/>
                </a:cubicBezTo>
                <a:lnTo>
                  <a:pt x="816" y="1542"/>
                </a:lnTo>
                <a:close/>
                <a:moveTo>
                  <a:pt x="813" y="1508"/>
                </a:moveTo>
                <a:cubicBezTo>
                  <a:pt x="815" y="1510"/>
                  <a:pt x="815" y="1510"/>
                  <a:pt x="815" y="1510"/>
                </a:cubicBezTo>
                <a:cubicBezTo>
                  <a:pt x="816" y="1509"/>
                  <a:pt x="816" y="1509"/>
                  <a:pt x="816" y="1509"/>
                </a:cubicBezTo>
                <a:cubicBezTo>
                  <a:pt x="815" y="1508"/>
                  <a:pt x="815" y="1508"/>
                  <a:pt x="815" y="1508"/>
                </a:cubicBezTo>
                <a:lnTo>
                  <a:pt x="813" y="1508"/>
                </a:lnTo>
                <a:close/>
                <a:moveTo>
                  <a:pt x="817" y="1528"/>
                </a:moveTo>
                <a:cubicBezTo>
                  <a:pt x="816" y="1530"/>
                  <a:pt x="816" y="1530"/>
                  <a:pt x="816" y="1530"/>
                </a:cubicBezTo>
                <a:cubicBezTo>
                  <a:pt x="816" y="1531"/>
                  <a:pt x="816" y="1531"/>
                  <a:pt x="816" y="1531"/>
                </a:cubicBezTo>
                <a:cubicBezTo>
                  <a:pt x="817" y="1530"/>
                  <a:pt x="817" y="1530"/>
                  <a:pt x="817" y="1530"/>
                </a:cubicBezTo>
                <a:lnTo>
                  <a:pt x="817" y="1528"/>
                </a:lnTo>
                <a:close/>
                <a:moveTo>
                  <a:pt x="815" y="1546"/>
                </a:moveTo>
                <a:cubicBezTo>
                  <a:pt x="813" y="1546"/>
                  <a:pt x="813" y="1546"/>
                  <a:pt x="813" y="1546"/>
                </a:cubicBezTo>
                <a:cubicBezTo>
                  <a:pt x="811" y="1547"/>
                  <a:pt x="811" y="1547"/>
                  <a:pt x="811" y="1547"/>
                </a:cubicBezTo>
                <a:cubicBezTo>
                  <a:pt x="812" y="1548"/>
                  <a:pt x="812" y="1548"/>
                  <a:pt x="812" y="1548"/>
                </a:cubicBezTo>
                <a:cubicBezTo>
                  <a:pt x="813" y="1551"/>
                  <a:pt x="813" y="1551"/>
                  <a:pt x="813" y="1551"/>
                </a:cubicBezTo>
                <a:cubicBezTo>
                  <a:pt x="814" y="1551"/>
                  <a:pt x="814" y="1551"/>
                  <a:pt x="814" y="1551"/>
                </a:cubicBezTo>
                <a:cubicBezTo>
                  <a:pt x="815" y="1550"/>
                  <a:pt x="815" y="1550"/>
                  <a:pt x="815" y="1550"/>
                </a:cubicBezTo>
                <a:lnTo>
                  <a:pt x="815" y="1546"/>
                </a:lnTo>
                <a:close/>
                <a:moveTo>
                  <a:pt x="813" y="1554"/>
                </a:moveTo>
                <a:cubicBezTo>
                  <a:pt x="814" y="1552"/>
                  <a:pt x="814" y="1552"/>
                  <a:pt x="814" y="1552"/>
                </a:cubicBezTo>
                <a:cubicBezTo>
                  <a:pt x="812" y="1552"/>
                  <a:pt x="812" y="1552"/>
                  <a:pt x="812" y="1552"/>
                </a:cubicBezTo>
                <a:lnTo>
                  <a:pt x="813" y="1554"/>
                </a:lnTo>
                <a:close/>
                <a:moveTo>
                  <a:pt x="803" y="1508"/>
                </a:moveTo>
                <a:cubicBezTo>
                  <a:pt x="803" y="1510"/>
                  <a:pt x="803" y="1510"/>
                  <a:pt x="803" y="1510"/>
                </a:cubicBezTo>
                <a:cubicBezTo>
                  <a:pt x="803" y="1511"/>
                  <a:pt x="803" y="1511"/>
                  <a:pt x="803" y="1511"/>
                </a:cubicBezTo>
                <a:cubicBezTo>
                  <a:pt x="804" y="1511"/>
                  <a:pt x="804" y="1511"/>
                  <a:pt x="804" y="1511"/>
                </a:cubicBezTo>
                <a:cubicBezTo>
                  <a:pt x="805" y="1514"/>
                  <a:pt x="805" y="1514"/>
                  <a:pt x="805" y="1514"/>
                </a:cubicBezTo>
                <a:cubicBezTo>
                  <a:pt x="805" y="1520"/>
                  <a:pt x="805" y="1520"/>
                  <a:pt x="805" y="1520"/>
                </a:cubicBezTo>
                <a:cubicBezTo>
                  <a:pt x="804" y="1522"/>
                  <a:pt x="804" y="1522"/>
                  <a:pt x="804" y="1522"/>
                </a:cubicBezTo>
                <a:cubicBezTo>
                  <a:pt x="806" y="1523"/>
                  <a:pt x="806" y="1523"/>
                  <a:pt x="806" y="1523"/>
                </a:cubicBezTo>
                <a:cubicBezTo>
                  <a:pt x="810" y="1523"/>
                  <a:pt x="810" y="1523"/>
                  <a:pt x="810" y="1523"/>
                </a:cubicBezTo>
                <a:cubicBezTo>
                  <a:pt x="810" y="1522"/>
                  <a:pt x="810" y="1522"/>
                  <a:pt x="810" y="1522"/>
                </a:cubicBezTo>
                <a:cubicBezTo>
                  <a:pt x="809" y="1520"/>
                  <a:pt x="809" y="1520"/>
                  <a:pt x="809" y="1520"/>
                </a:cubicBezTo>
                <a:cubicBezTo>
                  <a:pt x="810" y="1519"/>
                  <a:pt x="810" y="1519"/>
                  <a:pt x="810" y="1519"/>
                </a:cubicBezTo>
                <a:cubicBezTo>
                  <a:pt x="812" y="1519"/>
                  <a:pt x="812" y="1519"/>
                  <a:pt x="812" y="1519"/>
                </a:cubicBezTo>
                <a:cubicBezTo>
                  <a:pt x="813" y="1519"/>
                  <a:pt x="813" y="1519"/>
                  <a:pt x="813" y="1519"/>
                </a:cubicBezTo>
                <a:cubicBezTo>
                  <a:pt x="810" y="1517"/>
                  <a:pt x="810" y="1517"/>
                  <a:pt x="810" y="1517"/>
                </a:cubicBezTo>
                <a:cubicBezTo>
                  <a:pt x="811" y="1516"/>
                  <a:pt x="811" y="1516"/>
                  <a:pt x="811" y="1516"/>
                </a:cubicBezTo>
                <a:cubicBezTo>
                  <a:pt x="809" y="1514"/>
                  <a:pt x="809" y="1514"/>
                  <a:pt x="809" y="1514"/>
                </a:cubicBezTo>
                <a:cubicBezTo>
                  <a:pt x="809" y="1512"/>
                  <a:pt x="809" y="1512"/>
                  <a:pt x="809" y="1512"/>
                </a:cubicBezTo>
                <a:cubicBezTo>
                  <a:pt x="810" y="1512"/>
                  <a:pt x="810" y="1512"/>
                  <a:pt x="810" y="1512"/>
                </a:cubicBezTo>
                <a:cubicBezTo>
                  <a:pt x="812" y="1513"/>
                  <a:pt x="812" y="1513"/>
                  <a:pt x="812" y="1513"/>
                </a:cubicBezTo>
                <a:cubicBezTo>
                  <a:pt x="812" y="1513"/>
                  <a:pt x="812" y="1513"/>
                  <a:pt x="812" y="1513"/>
                </a:cubicBezTo>
                <a:cubicBezTo>
                  <a:pt x="811" y="1512"/>
                  <a:pt x="811" y="1512"/>
                  <a:pt x="811" y="1512"/>
                </a:cubicBezTo>
                <a:cubicBezTo>
                  <a:pt x="809" y="1510"/>
                  <a:pt x="809" y="1510"/>
                  <a:pt x="809" y="1510"/>
                </a:cubicBezTo>
                <a:cubicBezTo>
                  <a:pt x="811" y="1511"/>
                  <a:pt x="811" y="1511"/>
                  <a:pt x="811" y="1511"/>
                </a:cubicBezTo>
                <a:cubicBezTo>
                  <a:pt x="811" y="1509"/>
                  <a:pt x="811" y="1509"/>
                  <a:pt x="811" y="1509"/>
                </a:cubicBezTo>
                <a:cubicBezTo>
                  <a:pt x="811" y="1508"/>
                  <a:pt x="811" y="1508"/>
                  <a:pt x="811" y="1508"/>
                </a:cubicBezTo>
                <a:cubicBezTo>
                  <a:pt x="811" y="1506"/>
                  <a:pt x="811" y="1506"/>
                  <a:pt x="811" y="1506"/>
                </a:cubicBezTo>
                <a:cubicBezTo>
                  <a:pt x="809" y="1503"/>
                  <a:pt x="809" y="1503"/>
                  <a:pt x="809" y="1503"/>
                </a:cubicBezTo>
                <a:cubicBezTo>
                  <a:pt x="807" y="1502"/>
                  <a:pt x="807" y="1502"/>
                  <a:pt x="807" y="1502"/>
                </a:cubicBezTo>
                <a:cubicBezTo>
                  <a:pt x="805" y="1502"/>
                  <a:pt x="805" y="1502"/>
                  <a:pt x="805" y="1502"/>
                </a:cubicBezTo>
                <a:cubicBezTo>
                  <a:pt x="804" y="1503"/>
                  <a:pt x="804" y="1503"/>
                  <a:pt x="804" y="1503"/>
                </a:cubicBezTo>
                <a:cubicBezTo>
                  <a:pt x="804" y="1505"/>
                  <a:pt x="804" y="1505"/>
                  <a:pt x="804" y="1505"/>
                </a:cubicBezTo>
                <a:cubicBezTo>
                  <a:pt x="804" y="1506"/>
                  <a:pt x="804" y="1506"/>
                  <a:pt x="804" y="1506"/>
                </a:cubicBezTo>
                <a:cubicBezTo>
                  <a:pt x="804" y="1507"/>
                  <a:pt x="804" y="1507"/>
                  <a:pt x="804" y="1507"/>
                </a:cubicBezTo>
                <a:lnTo>
                  <a:pt x="803" y="1508"/>
                </a:lnTo>
                <a:close/>
                <a:moveTo>
                  <a:pt x="540" y="773"/>
                </a:moveTo>
                <a:cubicBezTo>
                  <a:pt x="540" y="772"/>
                  <a:pt x="540" y="772"/>
                  <a:pt x="540" y="772"/>
                </a:cubicBezTo>
                <a:cubicBezTo>
                  <a:pt x="539" y="775"/>
                  <a:pt x="539" y="775"/>
                  <a:pt x="539" y="775"/>
                </a:cubicBezTo>
                <a:lnTo>
                  <a:pt x="540" y="773"/>
                </a:lnTo>
                <a:close/>
                <a:moveTo>
                  <a:pt x="540" y="771"/>
                </a:moveTo>
                <a:cubicBezTo>
                  <a:pt x="540" y="771"/>
                  <a:pt x="540" y="771"/>
                  <a:pt x="540" y="771"/>
                </a:cubicBezTo>
                <a:cubicBezTo>
                  <a:pt x="541" y="769"/>
                  <a:pt x="541" y="769"/>
                  <a:pt x="541" y="769"/>
                </a:cubicBezTo>
                <a:cubicBezTo>
                  <a:pt x="540" y="769"/>
                  <a:pt x="540" y="769"/>
                  <a:pt x="540" y="769"/>
                </a:cubicBezTo>
                <a:lnTo>
                  <a:pt x="540" y="771"/>
                </a:lnTo>
                <a:close/>
                <a:moveTo>
                  <a:pt x="1001" y="1040"/>
                </a:moveTo>
                <a:cubicBezTo>
                  <a:pt x="1000" y="1041"/>
                  <a:pt x="1000" y="1041"/>
                  <a:pt x="1000" y="1041"/>
                </a:cubicBezTo>
                <a:cubicBezTo>
                  <a:pt x="1000" y="1041"/>
                  <a:pt x="1000" y="1041"/>
                  <a:pt x="1000" y="1041"/>
                </a:cubicBezTo>
                <a:cubicBezTo>
                  <a:pt x="1002" y="1041"/>
                  <a:pt x="1002" y="1041"/>
                  <a:pt x="1002" y="1041"/>
                </a:cubicBezTo>
                <a:cubicBezTo>
                  <a:pt x="1002" y="1040"/>
                  <a:pt x="1002" y="1040"/>
                  <a:pt x="1002" y="1040"/>
                </a:cubicBezTo>
                <a:cubicBezTo>
                  <a:pt x="1002" y="1039"/>
                  <a:pt x="1002" y="1039"/>
                  <a:pt x="1002" y="1039"/>
                </a:cubicBezTo>
                <a:lnTo>
                  <a:pt x="1001" y="1040"/>
                </a:lnTo>
                <a:close/>
                <a:moveTo>
                  <a:pt x="541" y="767"/>
                </a:moveTo>
                <a:cubicBezTo>
                  <a:pt x="541" y="767"/>
                  <a:pt x="541" y="767"/>
                  <a:pt x="541" y="767"/>
                </a:cubicBezTo>
                <a:cubicBezTo>
                  <a:pt x="540" y="768"/>
                  <a:pt x="540" y="768"/>
                  <a:pt x="540" y="768"/>
                </a:cubicBezTo>
                <a:cubicBezTo>
                  <a:pt x="541" y="768"/>
                  <a:pt x="541" y="768"/>
                  <a:pt x="541" y="768"/>
                </a:cubicBezTo>
                <a:lnTo>
                  <a:pt x="541" y="767"/>
                </a:lnTo>
                <a:close/>
                <a:moveTo>
                  <a:pt x="1004" y="1035"/>
                </a:moveTo>
                <a:cubicBezTo>
                  <a:pt x="1003" y="1035"/>
                  <a:pt x="1003" y="1035"/>
                  <a:pt x="1003" y="1035"/>
                </a:cubicBezTo>
                <a:cubicBezTo>
                  <a:pt x="1002" y="1035"/>
                  <a:pt x="1002" y="1035"/>
                  <a:pt x="1002" y="1035"/>
                </a:cubicBezTo>
                <a:cubicBezTo>
                  <a:pt x="1001" y="1036"/>
                  <a:pt x="1001" y="1036"/>
                  <a:pt x="1001" y="1036"/>
                </a:cubicBezTo>
                <a:cubicBezTo>
                  <a:pt x="999" y="1038"/>
                  <a:pt x="999" y="1038"/>
                  <a:pt x="999" y="1038"/>
                </a:cubicBezTo>
                <a:cubicBezTo>
                  <a:pt x="998" y="1041"/>
                  <a:pt x="998" y="1041"/>
                  <a:pt x="998" y="1041"/>
                </a:cubicBezTo>
                <a:cubicBezTo>
                  <a:pt x="999" y="1041"/>
                  <a:pt x="999" y="1041"/>
                  <a:pt x="999" y="1041"/>
                </a:cubicBezTo>
                <a:cubicBezTo>
                  <a:pt x="999" y="1040"/>
                  <a:pt x="999" y="1040"/>
                  <a:pt x="999" y="1040"/>
                </a:cubicBezTo>
                <a:cubicBezTo>
                  <a:pt x="1001" y="1038"/>
                  <a:pt x="1001" y="1038"/>
                  <a:pt x="1001" y="1038"/>
                </a:cubicBezTo>
                <a:cubicBezTo>
                  <a:pt x="1002" y="1038"/>
                  <a:pt x="1002" y="1038"/>
                  <a:pt x="1002" y="1038"/>
                </a:cubicBezTo>
                <a:cubicBezTo>
                  <a:pt x="1004" y="1036"/>
                  <a:pt x="1004" y="1036"/>
                  <a:pt x="1004" y="1036"/>
                </a:cubicBezTo>
                <a:lnTo>
                  <a:pt x="1004" y="1035"/>
                </a:lnTo>
                <a:close/>
                <a:moveTo>
                  <a:pt x="1008" y="1031"/>
                </a:moveTo>
                <a:cubicBezTo>
                  <a:pt x="1009" y="1029"/>
                  <a:pt x="1009" y="1029"/>
                  <a:pt x="1009" y="1029"/>
                </a:cubicBezTo>
                <a:cubicBezTo>
                  <a:pt x="1010" y="1029"/>
                  <a:pt x="1010" y="1029"/>
                  <a:pt x="1010" y="1029"/>
                </a:cubicBezTo>
                <a:cubicBezTo>
                  <a:pt x="1011" y="1027"/>
                  <a:pt x="1011" y="1027"/>
                  <a:pt x="1011" y="1027"/>
                </a:cubicBezTo>
                <a:cubicBezTo>
                  <a:pt x="1010" y="1027"/>
                  <a:pt x="1010" y="1027"/>
                  <a:pt x="1010" y="1027"/>
                </a:cubicBezTo>
                <a:cubicBezTo>
                  <a:pt x="1009" y="1028"/>
                  <a:pt x="1009" y="1028"/>
                  <a:pt x="1009" y="1028"/>
                </a:cubicBezTo>
                <a:cubicBezTo>
                  <a:pt x="1007" y="1029"/>
                  <a:pt x="1007" y="1029"/>
                  <a:pt x="1007" y="1029"/>
                </a:cubicBezTo>
                <a:cubicBezTo>
                  <a:pt x="1006" y="1030"/>
                  <a:pt x="1006" y="1030"/>
                  <a:pt x="1006" y="1030"/>
                </a:cubicBezTo>
                <a:cubicBezTo>
                  <a:pt x="1007" y="1032"/>
                  <a:pt x="1007" y="1032"/>
                  <a:pt x="1007" y="1032"/>
                </a:cubicBezTo>
                <a:lnTo>
                  <a:pt x="1008" y="1031"/>
                </a:lnTo>
                <a:close/>
                <a:moveTo>
                  <a:pt x="1087" y="56"/>
                </a:moveTo>
                <a:cubicBezTo>
                  <a:pt x="1087" y="55"/>
                  <a:pt x="1087" y="55"/>
                  <a:pt x="1087" y="55"/>
                </a:cubicBezTo>
                <a:cubicBezTo>
                  <a:pt x="1086" y="54"/>
                  <a:pt x="1086" y="54"/>
                  <a:pt x="1086" y="54"/>
                </a:cubicBezTo>
                <a:cubicBezTo>
                  <a:pt x="1086" y="55"/>
                  <a:pt x="1086" y="55"/>
                  <a:pt x="1086" y="55"/>
                </a:cubicBezTo>
                <a:cubicBezTo>
                  <a:pt x="1086" y="57"/>
                  <a:pt x="1086" y="57"/>
                  <a:pt x="1086" y="57"/>
                </a:cubicBezTo>
                <a:cubicBezTo>
                  <a:pt x="1087" y="57"/>
                  <a:pt x="1087" y="57"/>
                  <a:pt x="1087" y="57"/>
                </a:cubicBezTo>
                <a:lnTo>
                  <a:pt x="1087" y="56"/>
                </a:lnTo>
                <a:close/>
                <a:moveTo>
                  <a:pt x="2964" y="187"/>
                </a:moveTo>
                <a:cubicBezTo>
                  <a:pt x="2965" y="185"/>
                  <a:pt x="2965" y="185"/>
                  <a:pt x="2965" y="185"/>
                </a:cubicBezTo>
                <a:cubicBezTo>
                  <a:pt x="2967" y="183"/>
                  <a:pt x="2967" y="183"/>
                  <a:pt x="2967" y="183"/>
                </a:cubicBezTo>
                <a:cubicBezTo>
                  <a:pt x="2969" y="181"/>
                  <a:pt x="2969" y="181"/>
                  <a:pt x="2969" y="181"/>
                </a:cubicBezTo>
                <a:cubicBezTo>
                  <a:pt x="2970" y="181"/>
                  <a:pt x="2970" y="181"/>
                  <a:pt x="2970" y="181"/>
                </a:cubicBezTo>
                <a:cubicBezTo>
                  <a:pt x="2970" y="178"/>
                  <a:pt x="2970" y="178"/>
                  <a:pt x="2970" y="178"/>
                </a:cubicBezTo>
                <a:cubicBezTo>
                  <a:pt x="2969" y="176"/>
                  <a:pt x="2969" y="176"/>
                  <a:pt x="2969" y="176"/>
                </a:cubicBezTo>
                <a:cubicBezTo>
                  <a:pt x="2966" y="173"/>
                  <a:pt x="2966" y="173"/>
                  <a:pt x="2966" y="173"/>
                </a:cubicBezTo>
                <a:cubicBezTo>
                  <a:pt x="2965" y="173"/>
                  <a:pt x="2965" y="173"/>
                  <a:pt x="2965" y="173"/>
                </a:cubicBezTo>
                <a:cubicBezTo>
                  <a:pt x="2964" y="174"/>
                  <a:pt x="2964" y="174"/>
                  <a:pt x="2964" y="174"/>
                </a:cubicBezTo>
                <a:cubicBezTo>
                  <a:pt x="2964" y="175"/>
                  <a:pt x="2964" y="175"/>
                  <a:pt x="2964" y="175"/>
                </a:cubicBezTo>
                <a:cubicBezTo>
                  <a:pt x="2963" y="175"/>
                  <a:pt x="2963" y="175"/>
                  <a:pt x="2963" y="175"/>
                </a:cubicBezTo>
                <a:cubicBezTo>
                  <a:pt x="2961" y="178"/>
                  <a:pt x="2961" y="178"/>
                  <a:pt x="2961" y="178"/>
                </a:cubicBezTo>
                <a:cubicBezTo>
                  <a:pt x="2960" y="179"/>
                  <a:pt x="2960" y="179"/>
                  <a:pt x="2960" y="179"/>
                </a:cubicBezTo>
                <a:cubicBezTo>
                  <a:pt x="2958" y="181"/>
                  <a:pt x="2958" y="181"/>
                  <a:pt x="2958" y="181"/>
                </a:cubicBezTo>
                <a:cubicBezTo>
                  <a:pt x="2959" y="181"/>
                  <a:pt x="2959" y="181"/>
                  <a:pt x="2959" y="181"/>
                </a:cubicBezTo>
                <a:cubicBezTo>
                  <a:pt x="2961" y="180"/>
                  <a:pt x="2961" y="180"/>
                  <a:pt x="2961" y="180"/>
                </a:cubicBezTo>
                <a:cubicBezTo>
                  <a:pt x="2962" y="180"/>
                  <a:pt x="2962" y="180"/>
                  <a:pt x="2962" y="180"/>
                </a:cubicBezTo>
                <a:cubicBezTo>
                  <a:pt x="2961" y="182"/>
                  <a:pt x="2961" y="182"/>
                  <a:pt x="2961" y="182"/>
                </a:cubicBezTo>
                <a:cubicBezTo>
                  <a:pt x="2962" y="185"/>
                  <a:pt x="2962" y="185"/>
                  <a:pt x="2962" y="185"/>
                </a:cubicBezTo>
                <a:cubicBezTo>
                  <a:pt x="2963" y="187"/>
                  <a:pt x="2963" y="187"/>
                  <a:pt x="2963" y="187"/>
                </a:cubicBezTo>
                <a:cubicBezTo>
                  <a:pt x="2963" y="189"/>
                  <a:pt x="2963" y="189"/>
                  <a:pt x="2963" y="189"/>
                </a:cubicBezTo>
                <a:cubicBezTo>
                  <a:pt x="2962" y="190"/>
                  <a:pt x="2962" y="190"/>
                  <a:pt x="2962" y="190"/>
                </a:cubicBezTo>
                <a:cubicBezTo>
                  <a:pt x="2962" y="191"/>
                  <a:pt x="2962" y="191"/>
                  <a:pt x="2962" y="191"/>
                </a:cubicBezTo>
                <a:cubicBezTo>
                  <a:pt x="2964" y="193"/>
                  <a:pt x="2964" y="193"/>
                  <a:pt x="2964" y="193"/>
                </a:cubicBezTo>
                <a:cubicBezTo>
                  <a:pt x="2965" y="194"/>
                  <a:pt x="2965" y="194"/>
                  <a:pt x="2965" y="194"/>
                </a:cubicBezTo>
                <a:cubicBezTo>
                  <a:pt x="2965" y="191"/>
                  <a:pt x="2965" y="191"/>
                  <a:pt x="2965" y="191"/>
                </a:cubicBezTo>
                <a:cubicBezTo>
                  <a:pt x="2964" y="189"/>
                  <a:pt x="2964" y="189"/>
                  <a:pt x="2964" y="189"/>
                </a:cubicBezTo>
                <a:cubicBezTo>
                  <a:pt x="2964" y="189"/>
                  <a:pt x="2964" y="189"/>
                  <a:pt x="2964" y="189"/>
                </a:cubicBezTo>
                <a:lnTo>
                  <a:pt x="2964" y="187"/>
                </a:lnTo>
                <a:close/>
                <a:moveTo>
                  <a:pt x="2922" y="119"/>
                </a:moveTo>
                <a:cubicBezTo>
                  <a:pt x="2922" y="120"/>
                  <a:pt x="2922" y="120"/>
                  <a:pt x="2922" y="120"/>
                </a:cubicBezTo>
                <a:cubicBezTo>
                  <a:pt x="2924" y="122"/>
                  <a:pt x="2924" y="122"/>
                  <a:pt x="2924" y="122"/>
                </a:cubicBezTo>
                <a:cubicBezTo>
                  <a:pt x="2925" y="122"/>
                  <a:pt x="2925" y="122"/>
                  <a:pt x="2925" y="122"/>
                </a:cubicBezTo>
                <a:cubicBezTo>
                  <a:pt x="2925" y="121"/>
                  <a:pt x="2925" y="121"/>
                  <a:pt x="2925" y="121"/>
                </a:cubicBezTo>
                <a:cubicBezTo>
                  <a:pt x="2923" y="119"/>
                  <a:pt x="2923" y="119"/>
                  <a:pt x="2923" y="119"/>
                </a:cubicBezTo>
                <a:lnTo>
                  <a:pt x="2922" y="119"/>
                </a:lnTo>
                <a:close/>
                <a:moveTo>
                  <a:pt x="1084" y="48"/>
                </a:moveTo>
                <a:cubicBezTo>
                  <a:pt x="1083" y="49"/>
                  <a:pt x="1083" y="49"/>
                  <a:pt x="1083" y="49"/>
                </a:cubicBezTo>
                <a:cubicBezTo>
                  <a:pt x="1084" y="50"/>
                  <a:pt x="1084" y="50"/>
                  <a:pt x="1084" y="50"/>
                </a:cubicBezTo>
                <a:cubicBezTo>
                  <a:pt x="1085" y="50"/>
                  <a:pt x="1085" y="50"/>
                  <a:pt x="1085" y="50"/>
                </a:cubicBezTo>
                <a:cubicBezTo>
                  <a:pt x="1087" y="49"/>
                  <a:pt x="1087" y="49"/>
                  <a:pt x="1087" y="49"/>
                </a:cubicBezTo>
                <a:cubicBezTo>
                  <a:pt x="1085" y="49"/>
                  <a:pt x="1085" y="49"/>
                  <a:pt x="1085" y="49"/>
                </a:cubicBezTo>
                <a:lnTo>
                  <a:pt x="1084" y="48"/>
                </a:lnTo>
                <a:close/>
                <a:moveTo>
                  <a:pt x="2924" y="124"/>
                </a:moveTo>
                <a:cubicBezTo>
                  <a:pt x="2925" y="126"/>
                  <a:pt x="2925" y="126"/>
                  <a:pt x="2925" y="126"/>
                </a:cubicBezTo>
                <a:cubicBezTo>
                  <a:pt x="2925" y="125"/>
                  <a:pt x="2925" y="125"/>
                  <a:pt x="2925" y="125"/>
                </a:cubicBezTo>
                <a:cubicBezTo>
                  <a:pt x="2925" y="124"/>
                  <a:pt x="2925" y="124"/>
                  <a:pt x="2925" y="124"/>
                </a:cubicBezTo>
                <a:cubicBezTo>
                  <a:pt x="2925" y="123"/>
                  <a:pt x="2925" y="123"/>
                  <a:pt x="2925" y="123"/>
                </a:cubicBezTo>
                <a:cubicBezTo>
                  <a:pt x="2924" y="124"/>
                  <a:pt x="2924" y="124"/>
                  <a:pt x="2924" y="124"/>
                </a:cubicBezTo>
                <a:close/>
                <a:moveTo>
                  <a:pt x="1089" y="46"/>
                </a:moveTo>
                <a:cubicBezTo>
                  <a:pt x="1089" y="44"/>
                  <a:pt x="1089" y="44"/>
                  <a:pt x="1089" y="44"/>
                </a:cubicBezTo>
                <a:cubicBezTo>
                  <a:pt x="1087" y="43"/>
                  <a:pt x="1087" y="43"/>
                  <a:pt x="1087" y="43"/>
                </a:cubicBezTo>
                <a:cubicBezTo>
                  <a:pt x="1086" y="43"/>
                  <a:pt x="1086" y="43"/>
                  <a:pt x="1086" y="43"/>
                </a:cubicBezTo>
                <a:cubicBezTo>
                  <a:pt x="1085" y="44"/>
                  <a:pt x="1085" y="44"/>
                  <a:pt x="1085" y="44"/>
                </a:cubicBezTo>
                <a:cubicBezTo>
                  <a:pt x="1086" y="45"/>
                  <a:pt x="1086" y="45"/>
                  <a:pt x="1086" y="45"/>
                </a:cubicBezTo>
                <a:cubicBezTo>
                  <a:pt x="1087" y="45"/>
                  <a:pt x="1087" y="45"/>
                  <a:pt x="1087" y="45"/>
                </a:cubicBezTo>
                <a:cubicBezTo>
                  <a:pt x="1088" y="46"/>
                  <a:pt x="1088" y="46"/>
                  <a:pt x="1088" y="46"/>
                </a:cubicBezTo>
                <a:lnTo>
                  <a:pt x="1089" y="46"/>
                </a:lnTo>
                <a:close/>
                <a:moveTo>
                  <a:pt x="2763" y="305"/>
                </a:moveTo>
                <a:cubicBezTo>
                  <a:pt x="2762" y="305"/>
                  <a:pt x="2762" y="305"/>
                  <a:pt x="2762" y="305"/>
                </a:cubicBezTo>
                <a:cubicBezTo>
                  <a:pt x="2760" y="305"/>
                  <a:pt x="2760" y="305"/>
                  <a:pt x="2760" y="305"/>
                </a:cubicBezTo>
                <a:cubicBezTo>
                  <a:pt x="2759" y="304"/>
                  <a:pt x="2759" y="304"/>
                  <a:pt x="2759" y="304"/>
                </a:cubicBezTo>
                <a:cubicBezTo>
                  <a:pt x="2758" y="305"/>
                  <a:pt x="2758" y="305"/>
                  <a:pt x="2758" y="305"/>
                </a:cubicBezTo>
                <a:cubicBezTo>
                  <a:pt x="2757" y="307"/>
                  <a:pt x="2757" y="307"/>
                  <a:pt x="2757" y="307"/>
                </a:cubicBezTo>
                <a:cubicBezTo>
                  <a:pt x="2756" y="308"/>
                  <a:pt x="2756" y="308"/>
                  <a:pt x="2756" y="308"/>
                </a:cubicBezTo>
                <a:cubicBezTo>
                  <a:pt x="2756" y="310"/>
                  <a:pt x="2756" y="310"/>
                  <a:pt x="2756" y="310"/>
                </a:cubicBezTo>
                <a:cubicBezTo>
                  <a:pt x="2757" y="313"/>
                  <a:pt x="2757" y="313"/>
                  <a:pt x="2757" y="313"/>
                </a:cubicBezTo>
                <a:cubicBezTo>
                  <a:pt x="2758" y="312"/>
                  <a:pt x="2758" y="312"/>
                  <a:pt x="2758" y="312"/>
                </a:cubicBezTo>
                <a:cubicBezTo>
                  <a:pt x="2758" y="311"/>
                  <a:pt x="2758" y="311"/>
                  <a:pt x="2758" y="311"/>
                </a:cubicBezTo>
                <a:cubicBezTo>
                  <a:pt x="2759" y="311"/>
                  <a:pt x="2759" y="311"/>
                  <a:pt x="2759" y="311"/>
                </a:cubicBezTo>
                <a:cubicBezTo>
                  <a:pt x="2760" y="311"/>
                  <a:pt x="2760" y="311"/>
                  <a:pt x="2760" y="311"/>
                </a:cubicBezTo>
                <a:cubicBezTo>
                  <a:pt x="2761" y="312"/>
                  <a:pt x="2761" y="312"/>
                  <a:pt x="2761" y="312"/>
                </a:cubicBezTo>
                <a:cubicBezTo>
                  <a:pt x="2763" y="313"/>
                  <a:pt x="2763" y="313"/>
                  <a:pt x="2763" y="313"/>
                </a:cubicBezTo>
                <a:cubicBezTo>
                  <a:pt x="2764" y="312"/>
                  <a:pt x="2764" y="312"/>
                  <a:pt x="2764" y="312"/>
                </a:cubicBezTo>
                <a:cubicBezTo>
                  <a:pt x="2764" y="310"/>
                  <a:pt x="2764" y="310"/>
                  <a:pt x="2764" y="310"/>
                </a:cubicBezTo>
                <a:cubicBezTo>
                  <a:pt x="2764" y="309"/>
                  <a:pt x="2764" y="309"/>
                  <a:pt x="2764" y="309"/>
                </a:cubicBezTo>
                <a:cubicBezTo>
                  <a:pt x="2764" y="308"/>
                  <a:pt x="2764" y="308"/>
                  <a:pt x="2764" y="308"/>
                </a:cubicBezTo>
                <a:cubicBezTo>
                  <a:pt x="2765" y="307"/>
                  <a:pt x="2765" y="307"/>
                  <a:pt x="2765" y="307"/>
                </a:cubicBezTo>
                <a:cubicBezTo>
                  <a:pt x="2765" y="306"/>
                  <a:pt x="2765" y="306"/>
                  <a:pt x="2765" y="306"/>
                </a:cubicBezTo>
                <a:cubicBezTo>
                  <a:pt x="2764" y="306"/>
                  <a:pt x="2764" y="306"/>
                  <a:pt x="2764" y="306"/>
                </a:cubicBezTo>
                <a:cubicBezTo>
                  <a:pt x="2763" y="307"/>
                  <a:pt x="2763" y="307"/>
                  <a:pt x="2763" y="307"/>
                </a:cubicBezTo>
                <a:cubicBezTo>
                  <a:pt x="2762" y="308"/>
                  <a:pt x="2762" y="308"/>
                  <a:pt x="2762" y="308"/>
                </a:cubicBezTo>
                <a:cubicBezTo>
                  <a:pt x="2762" y="307"/>
                  <a:pt x="2762" y="307"/>
                  <a:pt x="2762" y="307"/>
                </a:cubicBezTo>
                <a:cubicBezTo>
                  <a:pt x="2763" y="306"/>
                  <a:pt x="2763" y="306"/>
                  <a:pt x="2763" y="306"/>
                </a:cubicBezTo>
                <a:lnTo>
                  <a:pt x="2763" y="305"/>
                </a:lnTo>
                <a:close/>
                <a:moveTo>
                  <a:pt x="2754" y="306"/>
                </a:moveTo>
                <a:cubicBezTo>
                  <a:pt x="2753" y="306"/>
                  <a:pt x="2753" y="306"/>
                  <a:pt x="2753" y="306"/>
                </a:cubicBezTo>
                <a:cubicBezTo>
                  <a:pt x="2752" y="307"/>
                  <a:pt x="2752" y="307"/>
                  <a:pt x="2752" y="307"/>
                </a:cubicBezTo>
                <a:cubicBezTo>
                  <a:pt x="2750" y="308"/>
                  <a:pt x="2750" y="308"/>
                  <a:pt x="2750" y="308"/>
                </a:cubicBezTo>
                <a:cubicBezTo>
                  <a:pt x="2750" y="310"/>
                  <a:pt x="2750" y="310"/>
                  <a:pt x="2750" y="310"/>
                </a:cubicBezTo>
                <a:cubicBezTo>
                  <a:pt x="2751" y="311"/>
                  <a:pt x="2751" y="311"/>
                  <a:pt x="2751" y="311"/>
                </a:cubicBezTo>
                <a:cubicBezTo>
                  <a:pt x="2751" y="311"/>
                  <a:pt x="2751" y="311"/>
                  <a:pt x="2751" y="311"/>
                </a:cubicBezTo>
                <a:cubicBezTo>
                  <a:pt x="2751" y="310"/>
                  <a:pt x="2751" y="310"/>
                  <a:pt x="2751" y="310"/>
                </a:cubicBezTo>
                <a:cubicBezTo>
                  <a:pt x="2752" y="309"/>
                  <a:pt x="2752" y="309"/>
                  <a:pt x="2752" y="309"/>
                </a:cubicBezTo>
                <a:cubicBezTo>
                  <a:pt x="2753" y="310"/>
                  <a:pt x="2753" y="310"/>
                  <a:pt x="2753" y="310"/>
                </a:cubicBezTo>
                <a:cubicBezTo>
                  <a:pt x="2754" y="310"/>
                  <a:pt x="2754" y="310"/>
                  <a:pt x="2754" y="310"/>
                </a:cubicBezTo>
                <a:cubicBezTo>
                  <a:pt x="2753" y="308"/>
                  <a:pt x="2753" y="308"/>
                  <a:pt x="2753" y="308"/>
                </a:cubicBezTo>
                <a:cubicBezTo>
                  <a:pt x="2754" y="307"/>
                  <a:pt x="2754" y="307"/>
                  <a:pt x="2754" y="307"/>
                </a:cubicBezTo>
                <a:lnTo>
                  <a:pt x="2754" y="306"/>
                </a:lnTo>
                <a:close/>
                <a:moveTo>
                  <a:pt x="2711" y="676"/>
                </a:moveTo>
                <a:cubicBezTo>
                  <a:pt x="2709" y="675"/>
                  <a:pt x="2709" y="675"/>
                  <a:pt x="2709" y="675"/>
                </a:cubicBezTo>
                <a:cubicBezTo>
                  <a:pt x="2708" y="676"/>
                  <a:pt x="2708" y="676"/>
                  <a:pt x="2708" y="676"/>
                </a:cubicBezTo>
                <a:cubicBezTo>
                  <a:pt x="2710" y="677"/>
                  <a:pt x="2710" y="677"/>
                  <a:pt x="2710" y="677"/>
                </a:cubicBezTo>
                <a:cubicBezTo>
                  <a:pt x="2712" y="677"/>
                  <a:pt x="2712" y="677"/>
                  <a:pt x="2712" y="677"/>
                </a:cubicBezTo>
                <a:cubicBezTo>
                  <a:pt x="2714" y="678"/>
                  <a:pt x="2714" y="678"/>
                  <a:pt x="2714" y="678"/>
                </a:cubicBezTo>
                <a:cubicBezTo>
                  <a:pt x="2714" y="676"/>
                  <a:pt x="2714" y="676"/>
                  <a:pt x="2714" y="676"/>
                </a:cubicBezTo>
                <a:cubicBezTo>
                  <a:pt x="2712" y="676"/>
                  <a:pt x="2712" y="676"/>
                  <a:pt x="2712" y="676"/>
                </a:cubicBezTo>
                <a:lnTo>
                  <a:pt x="2711" y="676"/>
                </a:lnTo>
                <a:close/>
                <a:moveTo>
                  <a:pt x="2564" y="930"/>
                </a:moveTo>
                <a:cubicBezTo>
                  <a:pt x="2565" y="930"/>
                  <a:pt x="2565" y="930"/>
                  <a:pt x="2565" y="930"/>
                </a:cubicBezTo>
                <a:cubicBezTo>
                  <a:pt x="2566" y="927"/>
                  <a:pt x="2566" y="927"/>
                  <a:pt x="2566" y="927"/>
                </a:cubicBezTo>
                <a:cubicBezTo>
                  <a:pt x="2565" y="926"/>
                  <a:pt x="2565" y="926"/>
                  <a:pt x="2565" y="926"/>
                </a:cubicBezTo>
                <a:cubicBezTo>
                  <a:pt x="2564" y="925"/>
                  <a:pt x="2564" y="925"/>
                  <a:pt x="2564" y="925"/>
                </a:cubicBezTo>
                <a:cubicBezTo>
                  <a:pt x="2563" y="926"/>
                  <a:pt x="2563" y="926"/>
                  <a:pt x="2563" y="926"/>
                </a:cubicBezTo>
                <a:cubicBezTo>
                  <a:pt x="2564" y="928"/>
                  <a:pt x="2564" y="928"/>
                  <a:pt x="2564" y="928"/>
                </a:cubicBezTo>
                <a:cubicBezTo>
                  <a:pt x="2563" y="929"/>
                  <a:pt x="2563" y="929"/>
                  <a:pt x="2563" y="929"/>
                </a:cubicBezTo>
                <a:lnTo>
                  <a:pt x="2564" y="930"/>
                </a:lnTo>
                <a:close/>
                <a:moveTo>
                  <a:pt x="2763" y="320"/>
                </a:moveTo>
                <a:cubicBezTo>
                  <a:pt x="2761" y="322"/>
                  <a:pt x="2761" y="322"/>
                  <a:pt x="2761" y="322"/>
                </a:cubicBezTo>
                <a:cubicBezTo>
                  <a:pt x="2761" y="323"/>
                  <a:pt x="2761" y="323"/>
                  <a:pt x="2761" y="323"/>
                </a:cubicBezTo>
                <a:cubicBezTo>
                  <a:pt x="2763" y="325"/>
                  <a:pt x="2763" y="325"/>
                  <a:pt x="2763" y="325"/>
                </a:cubicBezTo>
                <a:cubicBezTo>
                  <a:pt x="2764" y="323"/>
                  <a:pt x="2764" y="323"/>
                  <a:pt x="2764" y="323"/>
                </a:cubicBezTo>
                <a:cubicBezTo>
                  <a:pt x="2765" y="322"/>
                  <a:pt x="2765" y="322"/>
                  <a:pt x="2765" y="322"/>
                </a:cubicBezTo>
                <a:cubicBezTo>
                  <a:pt x="2766" y="321"/>
                  <a:pt x="2766" y="321"/>
                  <a:pt x="2766" y="321"/>
                </a:cubicBezTo>
                <a:cubicBezTo>
                  <a:pt x="2765" y="320"/>
                  <a:pt x="2765" y="320"/>
                  <a:pt x="2765" y="320"/>
                </a:cubicBezTo>
                <a:cubicBezTo>
                  <a:pt x="2766" y="319"/>
                  <a:pt x="2766" y="319"/>
                  <a:pt x="2766" y="319"/>
                </a:cubicBezTo>
                <a:lnTo>
                  <a:pt x="2763" y="320"/>
                </a:lnTo>
                <a:close/>
                <a:moveTo>
                  <a:pt x="1083" y="60"/>
                </a:moveTo>
                <a:cubicBezTo>
                  <a:pt x="1083" y="60"/>
                  <a:pt x="1083" y="60"/>
                  <a:pt x="1083" y="60"/>
                </a:cubicBezTo>
                <a:cubicBezTo>
                  <a:pt x="1084" y="60"/>
                  <a:pt x="1084" y="60"/>
                  <a:pt x="1084" y="60"/>
                </a:cubicBezTo>
                <a:cubicBezTo>
                  <a:pt x="1083" y="59"/>
                  <a:pt x="1083" y="59"/>
                  <a:pt x="1083" y="59"/>
                </a:cubicBezTo>
                <a:lnTo>
                  <a:pt x="1083" y="60"/>
                </a:lnTo>
                <a:close/>
                <a:moveTo>
                  <a:pt x="2762" y="315"/>
                </a:moveTo>
                <a:cubicBezTo>
                  <a:pt x="2762" y="316"/>
                  <a:pt x="2762" y="316"/>
                  <a:pt x="2762" y="316"/>
                </a:cubicBezTo>
                <a:cubicBezTo>
                  <a:pt x="2763" y="318"/>
                  <a:pt x="2763" y="318"/>
                  <a:pt x="2763" y="318"/>
                </a:cubicBezTo>
                <a:cubicBezTo>
                  <a:pt x="2764" y="317"/>
                  <a:pt x="2764" y="317"/>
                  <a:pt x="2764" y="317"/>
                </a:cubicBezTo>
                <a:cubicBezTo>
                  <a:pt x="2763" y="315"/>
                  <a:pt x="2763" y="315"/>
                  <a:pt x="2763" y="315"/>
                </a:cubicBezTo>
                <a:cubicBezTo>
                  <a:pt x="2763" y="315"/>
                  <a:pt x="2763" y="315"/>
                  <a:pt x="2763" y="315"/>
                </a:cubicBezTo>
                <a:lnTo>
                  <a:pt x="2762" y="315"/>
                </a:lnTo>
                <a:close/>
                <a:moveTo>
                  <a:pt x="2766" y="316"/>
                </a:moveTo>
                <a:cubicBezTo>
                  <a:pt x="2765" y="315"/>
                  <a:pt x="2765" y="315"/>
                  <a:pt x="2765" y="315"/>
                </a:cubicBezTo>
                <a:cubicBezTo>
                  <a:pt x="2765" y="316"/>
                  <a:pt x="2765" y="316"/>
                  <a:pt x="2765" y="316"/>
                </a:cubicBezTo>
                <a:cubicBezTo>
                  <a:pt x="2765" y="316"/>
                  <a:pt x="2765" y="316"/>
                  <a:pt x="2765" y="316"/>
                </a:cubicBezTo>
                <a:cubicBezTo>
                  <a:pt x="2764" y="318"/>
                  <a:pt x="2764" y="318"/>
                  <a:pt x="2764" y="318"/>
                </a:cubicBezTo>
                <a:cubicBezTo>
                  <a:pt x="2765" y="318"/>
                  <a:pt x="2765" y="318"/>
                  <a:pt x="2765" y="318"/>
                </a:cubicBezTo>
                <a:cubicBezTo>
                  <a:pt x="2766" y="317"/>
                  <a:pt x="2766" y="317"/>
                  <a:pt x="2766" y="317"/>
                </a:cubicBezTo>
                <a:lnTo>
                  <a:pt x="2766" y="316"/>
                </a:lnTo>
                <a:close/>
                <a:moveTo>
                  <a:pt x="1003" y="474"/>
                </a:moveTo>
                <a:cubicBezTo>
                  <a:pt x="1002" y="474"/>
                  <a:pt x="1002" y="474"/>
                  <a:pt x="1002" y="474"/>
                </a:cubicBezTo>
                <a:cubicBezTo>
                  <a:pt x="1001" y="474"/>
                  <a:pt x="1001" y="474"/>
                  <a:pt x="1001" y="474"/>
                </a:cubicBezTo>
                <a:cubicBezTo>
                  <a:pt x="1001" y="474"/>
                  <a:pt x="1001" y="474"/>
                  <a:pt x="1001" y="474"/>
                </a:cubicBezTo>
                <a:cubicBezTo>
                  <a:pt x="1000" y="475"/>
                  <a:pt x="1000" y="475"/>
                  <a:pt x="1000" y="475"/>
                </a:cubicBezTo>
                <a:cubicBezTo>
                  <a:pt x="999" y="474"/>
                  <a:pt x="999" y="474"/>
                  <a:pt x="999" y="474"/>
                </a:cubicBezTo>
                <a:cubicBezTo>
                  <a:pt x="998" y="475"/>
                  <a:pt x="998" y="475"/>
                  <a:pt x="998" y="475"/>
                </a:cubicBezTo>
                <a:cubicBezTo>
                  <a:pt x="997" y="477"/>
                  <a:pt x="997" y="477"/>
                  <a:pt x="997" y="477"/>
                </a:cubicBezTo>
                <a:cubicBezTo>
                  <a:pt x="996" y="478"/>
                  <a:pt x="996" y="478"/>
                  <a:pt x="996" y="478"/>
                </a:cubicBezTo>
                <a:cubicBezTo>
                  <a:pt x="997" y="477"/>
                  <a:pt x="997" y="477"/>
                  <a:pt x="997" y="477"/>
                </a:cubicBezTo>
                <a:cubicBezTo>
                  <a:pt x="997" y="474"/>
                  <a:pt x="997" y="474"/>
                  <a:pt x="997" y="474"/>
                </a:cubicBezTo>
                <a:cubicBezTo>
                  <a:pt x="999" y="472"/>
                  <a:pt x="999" y="472"/>
                  <a:pt x="999" y="472"/>
                </a:cubicBezTo>
                <a:cubicBezTo>
                  <a:pt x="998" y="472"/>
                  <a:pt x="998" y="472"/>
                  <a:pt x="998" y="472"/>
                </a:cubicBezTo>
                <a:cubicBezTo>
                  <a:pt x="997" y="473"/>
                  <a:pt x="997" y="473"/>
                  <a:pt x="997" y="473"/>
                </a:cubicBezTo>
                <a:cubicBezTo>
                  <a:pt x="997" y="474"/>
                  <a:pt x="997" y="474"/>
                  <a:pt x="997" y="474"/>
                </a:cubicBezTo>
                <a:cubicBezTo>
                  <a:pt x="995" y="475"/>
                  <a:pt x="995" y="475"/>
                  <a:pt x="995" y="475"/>
                </a:cubicBezTo>
                <a:cubicBezTo>
                  <a:pt x="995" y="474"/>
                  <a:pt x="995" y="474"/>
                  <a:pt x="995" y="474"/>
                </a:cubicBezTo>
                <a:cubicBezTo>
                  <a:pt x="996" y="473"/>
                  <a:pt x="996" y="473"/>
                  <a:pt x="996" y="473"/>
                </a:cubicBezTo>
                <a:cubicBezTo>
                  <a:pt x="996" y="472"/>
                  <a:pt x="996" y="472"/>
                  <a:pt x="996" y="472"/>
                </a:cubicBezTo>
                <a:cubicBezTo>
                  <a:pt x="996" y="472"/>
                  <a:pt x="996" y="472"/>
                  <a:pt x="996" y="472"/>
                </a:cubicBezTo>
                <a:cubicBezTo>
                  <a:pt x="995" y="472"/>
                  <a:pt x="995" y="472"/>
                  <a:pt x="995" y="472"/>
                </a:cubicBezTo>
                <a:cubicBezTo>
                  <a:pt x="993" y="474"/>
                  <a:pt x="993" y="474"/>
                  <a:pt x="993" y="474"/>
                </a:cubicBezTo>
                <a:cubicBezTo>
                  <a:pt x="992" y="474"/>
                  <a:pt x="992" y="474"/>
                  <a:pt x="992" y="474"/>
                </a:cubicBezTo>
                <a:cubicBezTo>
                  <a:pt x="992" y="472"/>
                  <a:pt x="992" y="472"/>
                  <a:pt x="992" y="472"/>
                </a:cubicBezTo>
                <a:cubicBezTo>
                  <a:pt x="991" y="472"/>
                  <a:pt x="991" y="472"/>
                  <a:pt x="991" y="472"/>
                </a:cubicBezTo>
                <a:cubicBezTo>
                  <a:pt x="990" y="473"/>
                  <a:pt x="990" y="473"/>
                  <a:pt x="990" y="473"/>
                </a:cubicBezTo>
                <a:cubicBezTo>
                  <a:pt x="989" y="473"/>
                  <a:pt x="989" y="473"/>
                  <a:pt x="989" y="473"/>
                </a:cubicBezTo>
                <a:cubicBezTo>
                  <a:pt x="989" y="472"/>
                  <a:pt x="989" y="472"/>
                  <a:pt x="989" y="472"/>
                </a:cubicBezTo>
                <a:cubicBezTo>
                  <a:pt x="990" y="471"/>
                  <a:pt x="990" y="471"/>
                  <a:pt x="990" y="471"/>
                </a:cubicBezTo>
                <a:cubicBezTo>
                  <a:pt x="992" y="470"/>
                  <a:pt x="992" y="470"/>
                  <a:pt x="992" y="470"/>
                </a:cubicBezTo>
                <a:cubicBezTo>
                  <a:pt x="992" y="468"/>
                  <a:pt x="992" y="468"/>
                  <a:pt x="992" y="468"/>
                </a:cubicBezTo>
                <a:cubicBezTo>
                  <a:pt x="991" y="468"/>
                  <a:pt x="991" y="468"/>
                  <a:pt x="991" y="468"/>
                </a:cubicBezTo>
                <a:cubicBezTo>
                  <a:pt x="991" y="469"/>
                  <a:pt x="991" y="469"/>
                  <a:pt x="991" y="469"/>
                </a:cubicBezTo>
                <a:cubicBezTo>
                  <a:pt x="989" y="470"/>
                  <a:pt x="989" y="470"/>
                  <a:pt x="989" y="470"/>
                </a:cubicBezTo>
                <a:cubicBezTo>
                  <a:pt x="990" y="468"/>
                  <a:pt x="990" y="468"/>
                  <a:pt x="990" y="468"/>
                </a:cubicBezTo>
                <a:cubicBezTo>
                  <a:pt x="991" y="467"/>
                  <a:pt x="991" y="467"/>
                  <a:pt x="991" y="467"/>
                </a:cubicBezTo>
                <a:cubicBezTo>
                  <a:pt x="993" y="467"/>
                  <a:pt x="993" y="467"/>
                  <a:pt x="993" y="467"/>
                </a:cubicBezTo>
                <a:cubicBezTo>
                  <a:pt x="994" y="467"/>
                  <a:pt x="994" y="467"/>
                  <a:pt x="994" y="467"/>
                </a:cubicBezTo>
                <a:cubicBezTo>
                  <a:pt x="995" y="466"/>
                  <a:pt x="995" y="466"/>
                  <a:pt x="995" y="466"/>
                </a:cubicBezTo>
                <a:cubicBezTo>
                  <a:pt x="996" y="465"/>
                  <a:pt x="996" y="465"/>
                  <a:pt x="996" y="465"/>
                </a:cubicBezTo>
                <a:cubicBezTo>
                  <a:pt x="996" y="464"/>
                  <a:pt x="996" y="464"/>
                  <a:pt x="996" y="464"/>
                </a:cubicBezTo>
                <a:cubicBezTo>
                  <a:pt x="996" y="465"/>
                  <a:pt x="996" y="465"/>
                  <a:pt x="996" y="465"/>
                </a:cubicBezTo>
                <a:cubicBezTo>
                  <a:pt x="994" y="465"/>
                  <a:pt x="994" y="465"/>
                  <a:pt x="994" y="465"/>
                </a:cubicBezTo>
                <a:cubicBezTo>
                  <a:pt x="993" y="465"/>
                  <a:pt x="993" y="465"/>
                  <a:pt x="993" y="465"/>
                </a:cubicBezTo>
                <a:cubicBezTo>
                  <a:pt x="991" y="464"/>
                  <a:pt x="991" y="464"/>
                  <a:pt x="991" y="464"/>
                </a:cubicBezTo>
                <a:cubicBezTo>
                  <a:pt x="991" y="464"/>
                  <a:pt x="991" y="464"/>
                  <a:pt x="991" y="464"/>
                </a:cubicBezTo>
                <a:cubicBezTo>
                  <a:pt x="990" y="464"/>
                  <a:pt x="990" y="464"/>
                  <a:pt x="990" y="464"/>
                </a:cubicBezTo>
                <a:cubicBezTo>
                  <a:pt x="991" y="463"/>
                  <a:pt x="991" y="463"/>
                  <a:pt x="991" y="463"/>
                </a:cubicBezTo>
                <a:cubicBezTo>
                  <a:pt x="991" y="462"/>
                  <a:pt x="991" y="462"/>
                  <a:pt x="991" y="462"/>
                </a:cubicBezTo>
                <a:cubicBezTo>
                  <a:pt x="991" y="462"/>
                  <a:pt x="991" y="462"/>
                  <a:pt x="991" y="462"/>
                </a:cubicBezTo>
                <a:cubicBezTo>
                  <a:pt x="990" y="462"/>
                  <a:pt x="990" y="462"/>
                  <a:pt x="990" y="462"/>
                </a:cubicBezTo>
                <a:cubicBezTo>
                  <a:pt x="989" y="463"/>
                  <a:pt x="989" y="463"/>
                  <a:pt x="989" y="463"/>
                </a:cubicBezTo>
                <a:cubicBezTo>
                  <a:pt x="988" y="464"/>
                  <a:pt x="988" y="464"/>
                  <a:pt x="988" y="464"/>
                </a:cubicBezTo>
                <a:cubicBezTo>
                  <a:pt x="987" y="466"/>
                  <a:pt x="987" y="466"/>
                  <a:pt x="987" y="466"/>
                </a:cubicBezTo>
                <a:cubicBezTo>
                  <a:pt x="986" y="466"/>
                  <a:pt x="986" y="466"/>
                  <a:pt x="986" y="466"/>
                </a:cubicBezTo>
                <a:cubicBezTo>
                  <a:pt x="985" y="467"/>
                  <a:pt x="985" y="467"/>
                  <a:pt x="985" y="467"/>
                </a:cubicBezTo>
                <a:cubicBezTo>
                  <a:pt x="984" y="468"/>
                  <a:pt x="984" y="468"/>
                  <a:pt x="984" y="468"/>
                </a:cubicBezTo>
                <a:cubicBezTo>
                  <a:pt x="983" y="469"/>
                  <a:pt x="983" y="469"/>
                  <a:pt x="983" y="469"/>
                </a:cubicBezTo>
                <a:cubicBezTo>
                  <a:pt x="983" y="468"/>
                  <a:pt x="983" y="468"/>
                  <a:pt x="983" y="468"/>
                </a:cubicBezTo>
                <a:cubicBezTo>
                  <a:pt x="983" y="467"/>
                  <a:pt x="983" y="467"/>
                  <a:pt x="983" y="467"/>
                </a:cubicBezTo>
                <a:cubicBezTo>
                  <a:pt x="984" y="465"/>
                  <a:pt x="984" y="465"/>
                  <a:pt x="984" y="465"/>
                </a:cubicBezTo>
                <a:cubicBezTo>
                  <a:pt x="984" y="464"/>
                  <a:pt x="984" y="464"/>
                  <a:pt x="984" y="464"/>
                </a:cubicBezTo>
                <a:cubicBezTo>
                  <a:pt x="985" y="462"/>
                  <a:pt x="985" y="462"/>
                  <a:pt x="985" y="462"/>
                </a:cubicBezTo>
                <a:cubicBezTo>
                  <a:pt x="986" y="461"/>
                  <a:pt x="986" y="461"/>
                  <a:pt x="986" y="461"/>
                </a:cubicBezTo>
                <a:cubicBezTo>
                  <a:pt x="986" y="460"/>
                  <a:pt x="986" y="460"/>
                  <a:pt x="986" y="460"/>
                </a:cubicBezTo>
                <a:cubicBezTo>
                  <a:pt x="987" y="459"/>
                  <a:pt x="987" y="459"/>
                  <a:pt x="987" y="459"/>
                </a:cubicBezTo>
                <a:cubicBezTo>
                  <a:pt x="988" y="459"/>
                  <a:pt x="988" y="459"/>
                  <a:pt x="988" y="459"/>
                </a:cubicBezTo>
                <a:cubicBezTo>
                  <a:pt x="989" y="457"/>
                  <a:pt x="989" y="457"/>
                  <a:pt x="989" y="457"/>
                </a:cubicBezTo>
                <a:cubicBezTo>
                  <a:pt x="990" y="456"/>
                  <a:pt x="990" y="456"/>
                  <a:pt x="990" y="456"/>
                </a:cubicBezTo>
                <a:cubicBezTo>
                  <a:pt x="991" y="455"/>
                  <a:pt x="991" y="455"/>
                  <a:pt x="991" y="455"/>
                </a:cubicBezTo>
                <a:cubicBezTo>
                  <a:pt x="992" y="455"/>
                  <a:pt x="992" y="455"/>
                  <a:pt x="992" y="455"/>
                </a:cubicBezTo>
                <a:cubicBezTo>
                  <a:pt x="992" y="454"/>
                  <a:pt x="992" y="454"/>
                  <a:pt x="992" y="454"/>
                </a:cubicBezTo>
                <a:cubicBezTo>
                  <a:pt x="992" y="453"/>
                  <a:pt x="992" y="453"/>
                  <a:pt x="992" y="453"/>
                </a:cubicBezTo>
                <a:cubicBezTo>
                  <a:pt x="992" y="452"/>
                  <a:pt x="992" y="452"/>
                  <a:pt x="992" y="452"/>
                </a:cubicBezTo>
                <a:cubicBezTo>
                  <a:pt x="993" y="451"/>
                  <a:pt x="993" y="451"/>
                  <a:pt x="993" y="451"/>
                </a:cubicBezTo>
                <a:cubicBezTo>
                  <a:pt x="993" y="452"/>
                  <a:pt x="993" y="452"/>
                  <a:pt x="993" y="452"/>
                </a:cubicBezTo>
                <a:cubicBezTo>
                  <a:pt x="993" y="453"/>
                  <a:pt x="993" y="453"/>
                  <a:pt x="993" y="453"/>
                </a:cubicBezTo>
                <a:cubicBezTo>
                  <a:pt x="993" y="454"/>
                  <a:pt x="993" y="454"/>
                  <a:pt x="993" y="454"/>
                </a:cubicBezTo>
                <a:cubicBezTo>
                  <a:pt x="994" y="452"/>
                  <a:pt x="994" y="452"/>
                  <a:pt x="994" y="452"/>
                </a:cubicBezTo>
                <a:cubicBezTo>
                  <a:pt x="996" y="450"/>
                  <a:pt x="996" y="450"/>
                  <a:pt x="996" y="450"/>
                </a:cubicBezTo>
                <a:cubicBezTo>
                  <a:pt x="997" y="449"/>
                  <a:pt x="997" y="449"/>
                  <a:pt x="997" y="449"/>
                </a:cubicBezTo>
                <a:cubicBezTo>
                  <a:pt x="996" y="448"/>
                  <a:pt x="996" y="448"/>
                  <a:pt x="996" y="448"/>
                </a:cubicBezTo>
                <a:cubicBezTo>
                  <a:pt x="995" y="448"/>
                  <a:pt x="995" y="448"/>
                  <a:pt x="995" y="448"/>
                </a:cubicBezTo>
                <a:cubicBezTo>
                  <a:pt x="995" y="449"/>
                  <a:pt x="995" y="449"/>
                  <a:pt x="995" y="449"/>
                </a:cubicBezTo>
                <a:cubicBezTo>
                  <a:pt x="994" y="447"/>
                  <a:pt x="994" y="447"/>
                  <a:pt x="994" y="447"/>
                </a:cubicBezTo>
                <a:cubicBezTo>
                  <a:pt x="994" y="447"/>
                  <a:pt x="994" y="447"/>
                  <a:pt x="994" y="447"/>
                </a:cubicBezTo>
                <a:cubicBezTo>
                  <a:pt x="994" y="446"/>
                  <a:pt x="994" y="446"/>
                  <a:pt x="994" y="446"/>
                </a:cubicBezTo>
                <a:cubicBezTo>
                  <a:pt x="995" y="446"/>
                  <a:pt x="995" y="446"/>
                  <a:pt x="995" y="446"/>
                </a:cubicBezTo>
                <a:cubicBezTo>
                  <a:pt x="997" y="446"/>
                  <a:pt x="997" y="446"/>
                  <a:pt x="997" y="446"/>
                </a:cubicBezTo>
                <a:cubicBezTo>
                  <a:pt x="998" y="447"/>
                  <a:pt x="998" y="447"/>
                  <a:pt x="998" y="447"/>
                </a:cubicBezTo>
                <a:cubicBezTo>
                  <a:pt x="999" y="446"/>
                  <a:pt x="999" y="446"/>
                  <a:pt x="999" y="446"/>
                </a:cubicBezTo>
                <a:cubicBezTo>
                  <a:pt x="1000" y="445"/>
                  <a:pt x="1000" y="445"/>
                  <a:pt x="1000" y="445"/>
                </a:cubicBezTo>
                <a:cubicBezTo>
                  <a:pt x="1000" y="443"/>
                  <a:pt x="1000" y="443"/>
                  <a:pt x="1000" y="443"/>
                </a:cubicBezTo>
                <a:cubicBezTo>
                  <a:pt x="998" y="443"/>
                  <a:pt x="998" y="443"/>
                  <a:pt x="998" y="443"/>
                </a:cubicBezTo>
                <a:cubicBezTo>
                  <a:pt x="997" y="443"/>
                  <a:pt x="997" y="443"/>
                  <a:pt x="997" y="443"/>
                </a:cubicBezTo>
                <a:cubicBezTo>
                  <a:pt x="997" y="444"/>
                  <a:pt x="997" y="444"/>
                  <a:pt x="997" y="444"/>
                </a:cubicBezTo>
                <a:cubicBezTo>
                  <a:pt x="996" y="444"/>
                  <a:pt x="996" y="444"/>
                  <a:pt x="996" y="444"/>
                </a:cubicBezTo>
                <a:cubicBezTo>
                  <a:pt x="996" y="443"/>
                  <a:pt x="996" y="443"/>
                  <a:pt x="996" y="443"/>
                </a:cubicBezTo>
                <a:cubicBezTo>
                  <a:pt x="996" y="442"/>
                  <a:pt x="996" y="442"/>
                  <a:pt x="996" y="442"/>
                </a:cubicBezTo>
                <a:cubicBezTo>
                  <a:pt x="995" y="443"/>
                  <a:pt x="995" y="443"/>
                  <a:pt x="995" y="443"/>
                </a:cubicBezTo>
                <a:cubicBezTo>
                  <a:pt x="994" y="444"/>
                  <a:pt x="994" y="444"/>
                  <a:pt x="994" y="444"/>
                </a:cubicBezTo>
                <a:cubicBezTo>
                  <a:pt x="993" y="444"/>
                  <a:pt x="993" y="444"/>
                  <a:pt x="993" y="444"/>
                </a:cubicBezTo>
                <a:cubicBezTo>
                  <a:pt x="992" y="445"/>
                  <a:pt x="992" y="445"/>
                  <a:pt x="992" y="445"/>
                </a:cubicBezTo>
                <a:cubicBezTo>
                  <a:pt x="991" y="446"/>
                  <a:pt x="991" y="446"/>
                  <a:pt x="991" y="446"/>
                </a:cubicBezTo>
                <a:cubicBezTo>
                  <a:pt x="990" y="446"/>
                  <a:pt x="990" y="446"/>
                  <a:pt x="990" y="446"/>
                </a:cubicBezTo>
                <a:cubicBezTo>
                  <a:pt x="988" y="447"/>
                  <a:pt x="988" y="447"/>
                  <a:pt x="988" y="447"/>
                </a:cubicBezTo>
                <a:cubicBezTo>
                  <a:pt x="986" y="448"/>
                  <a:pt x="986" y="448"/>
                  <a:pt x="986" y="448"/>
                </a:cubicBezTo>
                <a:cubicBezTo>
                  <a:pt x="986" y="450"/>
                  <a:pt x="986" y="450"/>
                  <a:pt x="986" y="450"/>
                </a:cubicBezTo>
                <a:cubicBezTo>
                  <a:pt x="985" y="450"/>
                  <a:pt x="985" y="450"/>
                  <a:pt x="985" y="450"/>
                </a:cubicBezTo>
                <a:cubicBezTo>
                  <a:pt x="984" y="450"/>
                  <a:pt x="984" y="450"/>
                  <a:pt x="984" y="450"/>
                </a:cubicBezTo>
                <a:cubicBezTo>
                  <a:pt x="984" y="450"/>
                  <a:pt x="984" y="450"/>
                  <a:pt x="984" y="450"/>
                </a:cubicBezTo>
                <a:cubicBezTo>
                  <a:pt x="985" y="451"/>
                  <a:pt x="985" y="451"/>
                  <a:pt x="985" y="451"/>
                </a:cubicBezTo>
                <a:cubicBezTo>
                  <a:pt x="985" y="452"/>
                  <a:pt x="985" y="452"/>
                  <a:pt x="985" y="452"/>
                </a:cubicBezTo>
                <a:cubicBezTo>
                  <a:pt x="984" y="453"/>
                  <a:pt x="984" y="453"/>
                  <a:pt x="984" y="453"/>
                </a:cubicBezTo>
                <a:cubicBezTo>
                  <a:pt x="982" y="454"/>
                  <a:pt x="982" y="454"/>
                  <a:pt x="982" y="454"/>
                </a:cubicBezTo>
                <a:cubicBezTo>
                  <a:pt x="981" y="455"/>
                  <a:pt x="981" y="455"/>
                  <a:pt x="981" y="455"/>
                </a:cubicBezTo>
                <a:cubicBezTo>
                  <a:pt x="981" y="455"/>
                  <a:pt x="981" y="455"/>
                  <a:pt x="981" y="455"/>
                </a:cubicBezTo>
                <a:cubicBezTo>
                  <a:pt x="981" y="456"/>
                  <a:pt x="981" y="456"/>
                  <a:pt x="981" y="456"/>
                </a:cubicBezTo>
                <a:cubicBezTo>
                  <a:pt x="980" y="456"/>
                  <a:pt x="980" y="456"/>
                  <a:pt x="980" y="456"/>
                </a:cubicBezTo>
                <a:cubicBezTo>
                  <a:pt x="980" y="457"/>
                  <a:pt x="980" y="457"/>
                  <a:pt x="980" y="457"/>
                </a:cubicBezTo>
                <a:cubicBezTo>
                  <a:pt x="981" y="457"/>
                  <a:pt x="981" y="457"/>
                  <a:pt x="981" y="457"/>
                </a:cubicBezTo>
                <a:cubicBezTo>
                  <a:pt x="980" y="458"/>
                  <a:pt x="980" y="458"/>
                  <a:pt x="980" y="458"/>
                </a:cubicBezTo>
                <a:cubicBezTo>
                  <a:pt x="979" y="458"/>
                  <a:pt x="979" y="458"/>
                  <a:pt x="979" y="458"/>
                </a:cubicBezTo>
                <a:cubicBezTo>
                  <a:pt x="978" y="460"/>
                  <a:pt x="978" y="460"/>
                  <a:pt x="978" y="460"/>
                </a:cubicBezTo>
                <a:cubicBezTo>
                  <a:pt x="977" y="460"/>
                  <a:pt x="977" y="460"/>
                  <a:pt x="977" y="460"/>
                </a:cubicBezTo>
                <a:cubicBezTo>
                  <a:pt x="978" y="460"/>
                  <a:pt x="978" y="460"/>
                  <a:pt x="978" y="460"/>
                </a:cubicBezTo>
                <a:cubicBezTo>
                  <a:pt x="979" y="461"/>
                  <a:pt x="979" y="461"/>
                  <a:pt x="979" y="461"/>
                </a:cubicBezTo>
                <a:cubicBezTo>
                  <a:pt x="978" y="461"/>
                  <a:pt x="978" y="461"/>
                  <a:pt x="978" y="461"/>
                </a:cubicBezTo>
                <a:cubicBezTo>
                  <a:pt x="976" y="461"/>
                  <a:pt x="976" y="461"/>
                  <a:pt x="976" y="461"/>
                </a:cubicBezTo>
                <a:cubicBezTo>
                  <a:pt x="975" y="463"/>
                  <a:pt x="975" y="463"/>
                  <a:pt x="975" y="463"/>
                </a:cubicBezTo>
                <a:cubicBezTo>
                  <a:pt x="975" y="464"/>
                  <a:pt x="975" y="464"/>
                  <a:pt x="975" y="464"/>
                </a:cubicBezTo>
                <a:cubicBezTo>
                  <a:pt x="973" y="467"/>
                  <a:pt x="973" y="467"/>
                  <a:pt x="973" y="467"/>
                </a:cubicBezTo>
                <a:cubicBezTo>
                  <a:pt x="973" y="468"/>
                  <a:pt x="973" y="468"/>
                  <a:pt x="973" y="468"/>
                </a:cubicBezTo>
                <a:cubicBezTo>
                  <a:pt x="974" y="469"/>
                  <a:pt x="974" y="469"/>
                  <a:pt x="974" y="469"/>
                </a:cubicBezTo>
                <a:cubicBezTo>
                  <a:pt x="974" y="470"/>
                  <a:pt x="974" y="470"/>
                  <a:pt x="974" y="470"/>
                </a:cubicBezTo>
                <a:cubicBezTo>
                  <a:pt x="973" y="470"/>
                  <a:pt x="973" y="470"/>
                  <a:pt x="973" y="470"/>
                </a:cubicBezTo>
                <a:cubicBezTo>
                  <a:pt x="973" y="470"/>
                  <a:pt x="973" y="470"/>
                  <a:pt x="973" y="470"/>
                </a:cubicBezTo>
                <a:cubicBezTo>
                  <a:pt x="972" y="470"/>
                  <a:pt x="972" y="470"/>
                  <a:pt x="972" y="470"/>
                </a:cubicBezTo>
                <a:cubicBezTo>
                  <a:pt x="970" y="471"/>
                  <a:pt x="970" y="471"/>
                  <a:pt x="970" y="471"/>
                </a:cubicBezTo>
                <a:cubicBezTo>
                  <a:pt x="969" y="472"/>
                  <a:pt x="969" y="472"/>
                  <a:pt x="969" y="472"/>
                </a:cubicBezTo>
                <a:cubicBezTo>
                  <a:pt x="970" y="473"/>
                  <a:pt x="970" y="473"/>
                  <a:pt x="970" y="473"/>
                </a:cubicBezTo>
                <a:cubicBezTo>
                  <a:pt x="971" y="473"/>
                  <a:pt x="971" y="473"/>
                  <a:pt x="971" y="473"/>
                </a:cubicBezTo>
                <a:cubicBezTo>
                  <a:pt x="971" y="474"/>
                  <a:pt x="971" y="474"/>
                  <a:pt x="971" y="474"/>
                </a:cubicBezTo>
                <a:cubicBezTo>
                  <a:pt x="971" y="474"/>
                  <a:pt x="971" y="474"/>
                  <a:pt x="971" y="474"/>
                </a:cubicBezTo>
                <a:cubicBezTo>
                  <a:pt x="970" y="475"/>
                  <a:pt x="970" y="475"/>
                  <a:pt x="970" y="475"/>
                </a:cubicBezTo>
                <a:cubicBezTo>
                  <a:pt x="969" y="476"/>
                  <a:pt x="969" y="476"/>
                  <a:pt x="969" y="476"/>
                </a:cubicBezTo>
                <a:cubicBezTo>
                  <a:pt x="967" y="476"/>
                  <a:pt x="967" y="476"/>
                  <a:pt x="967" y="476"/>
                </a:cubicBezTo>
                <a:cubicBezTo>
                  <a:pt x="967" y="476"/>
                  <a:pt x="967" y="476"/>
                  <a:pt x="967" y="476"/>
                </a:cubicBezTo>
                <a:cubicBezTo>
                  <a:pt x="967" y="477"/>
                  <a:pt x="967" y="477"/>
                  <a:pt x="967" y="477"/>
                </a:cubicBezTo>
                <a:cubicBezTo>
                  <a:pt x="965" y="478"/>
                  <a:pt x="965" y="478"/>
                  <a:pt x="965" y="478"/>
                </a:cubicBezTo>
                <a:cubicBezTo>
                  <a:pt x="964" y="480"/>
                  <a:pt x="964" y="480"/>
                  <a:pt x="964" y="480"/>
                </a:cubicBezTo>
                <a:cubicBezTo>
                  <a:pt x="963" y="482"/>
                  <a:pt x="963" y="482"/>
                  <a:pt x="963" y="482"/>
                </a:cubicBezTo>
                <a:cubicBezTo>
                  <a:pt x="963" y="482"/>
                  <a:pt x="963" y="482"/>
                  <a:pt x="963" y="482"/>
                </a:cubicBezTo>
                <a:cubicBezTo>
                  <a:pt x="963" y="480"/>
                  <a:pt x="963" y="480"/>
                  <a:pt x="963" y="480"/>
                </a:cubicBezTo>
                <a:cubicBezTo>
                  <a:pt x="962" y="482"/>
                  <a:pt x="962" y="482"/>
                  <a:pt x="962" y="482"/>
                </a:cubicBezTo>
                <a:cubicBezTo>
                  <a:pt x="961" y="480"/>
                  <a:pt x="961" y="480"/>
                  <a:pt x="961" y="480"/>
                </a:cubicBezTo>
                <a:cubicBezTo>
                  <a:pt x="962" y="480"/>
                  <a:pt x="962" y="480"/>
                  <a:pt x="962" y="480"/>
                </a:cubicBezTo>
                <a:cubicBezTo>
                  <a:pt x="963" y="479"/>
                  <a:pt x="963" y="479"/>
                  <a:pt x="963" y="479"/>
                </a:cubicBezTo>
                <a:cubicBezTo>
                  <a:pt x="963" y="478"/>
                  <a:pt x="963" y="478"/>
                  <a:pt x="963" y="478"/>
                </a:cubicBezTo>
                <a:cubicBezTo>
                  <a:pt x="963" y="478"/>
                  <a:pt x="963" y="478"/>
                  <a:pt x="963" y="478"/>
                </a:cubicBezTo>
                <a:cubicBezTo>
                  <a:pt x="961" y="479"/>
                  <a:pt x="961" y="479"/>
                  <a:pt x="961" y="479"/>
                </a:cubicBezTo>
                <a:cubicBezTo>
                  <a:pt x="959" y="481"/>
                  <a:pt x="959" y="481"/>
                  <a:pt x="959" y="481"/>
                </a:cubicBezTo>
                <a:cubicBezTo>
                  <a:pt x="958" y="483"/>
                  <a:pt x="958" y="483"/>
                  <a:pt x="958" y="483"/>
                </a:cubicBezTo>
                <a:cubicBezTo>
                  <a:pt x="959" y="483"/>
                  <a:pt x="959" y="483"/>
                  <a:pt x="959" y="483"/>
                </a:cubicBezTo>
                <a:cubicBezTo>
                  <a:pt x="960" y="483"/>
                  <a:pt x="960" y="483"/>
                  <a:pt x="960" y="483"/>
                </a:cubicBezTo>
                <a:cubicBezTo>
                  <a:pt x="963" y="482"/>
                  <a:pt x="963" y="482"/>
                  <a:pt x="963" y="482"/>
                </a:cubicBezTo>
                <a:cubicBezTo>
                  <a:pt x="965" y="482"/>
                  <a:pt x="965" y="482"/>
                  <a:pt x="965" y="482"/>
                </a:cubicBezTo>
                <a:cubicBezTo>
                  <a:pt x="964" y="484"/>
                  <a:pt x="964" y="484"/>
                  <a:pt x="964" y="484"/>
                </a:cubicBezTo>
                <a:cubicBezTo>
                  <a:pt x="962" y="486"/>
                  <a:pt x="962" y="486"/>
                  <a:pt x="962" y="486"/>
                </a:cubicBezTo>
                <a:cubicBezTo>
                  <a:pt x="961" y="488"/>
                  <a:pt x="961" y="488"/>
                  <a:pt x="961" y="488"/>
                </a:cubicBezTo>
                <a:cubicBezTo>
                  <a:pt x="958" y="489"/>
                  <a:pt x="958" y="489"/>
                  <a:pt x="958" y="489"/>
                </a:cubicBezTo>
                <a:cubicBezTo>
                  <a:pt x="957" y="491"/>
                  <a:pt x="957" y="491"/>
                  <a:pt x="957" y="491"/>
                </a:cubicBezTo>
                <a:cubicBezTo>
                  <a:pt x="955" y="491"/>
                  <a:pt x="955" y="491"/>
                  <a:pt x="955" y="491"/>
                </a:cubicBezTo>
                <a:cubicBezTo>
                  <a:pt x="955" y="492"/>
                  <a:pt x="955" y="492"/>
                  <a:pt x="955" y="492"/>
                </a:cubicBezTo>
                <a:cubicBezTo>
                  <a:pt x="955" y="493"/>
                  <a:pt x="955" y="493"/>
                  <a:pt x="955" y="493"/>
                </a:cubicBezTo>
                <a:cubicBezTo>
                  <a:pt x="955" y="494"/>
                  <a:pt x="955" y="494"/>
                  <a:pt x="955" y="494"/>
                </a:cubicBezTo>
                <a:cubicBezTo>
                  <a:pt x="955" y="495"/>
                  <a:pt x="955" y="495"/>
                  <a:pt x="955" y="495"/>
                </a:cubicBezTo>
                <a:cubicBezTo>
                  <a:pt x="956" y="495"/>
                  <a:pt x="956" y="495"/>
                  <a:pt x="956" y="495"/>
                </a:cubicBezTo>
                <a:cubicBezTo>
                  <a:pt x="958" y="496"/>
                  <a:pt x="958" y="496"/>
                  <a:pt x="958" y="496"/>
                </a:cubicBezTo>
                <a:cubicBezTo>
                  <a:pt x="961" y="496"/>
                  <a:pt x="961" y="496"/>
                  <a:pt x="961" y="496"/>
                </a:cubicBezTo>
                <a:cubicBezTo>
                  <a:pt x="962" y="495"/>
                  <a:pt x="962" y="495"/>
                  <a:pt x="962" y="495"/>
                </a:cubicBezTo>
                <a:cubicBezTo>
                  <a:pt x="964" y="494"/>
                  <a:pt x="964" y="494"/>
                  <a:pt x="964" y="494"/>
                </a:cubicBezTo>
                <a:cubicBezTo>
                  <a:pt x="965" y="493"/>
                  <a:pt x="965" y="493"/>
                  <a:pt x="965" y="493"/>
                </a:cubicBezTo>
                <a:cubicBezTo>
                  <a:pt x="965" y="492"/>
                  <a:pt x="965" y="492"/>
                  <a:pt x="965" y="492"/>
                </a:cubicBezTo>
                <a:cubicBezTo>
                  <a:pt x="966" y="493"/>
                  <a:pt x="966" y="493"/>
                  <a:pt x="966" y="493"/>
                </a:cubicBezTo>
                <a:cubicBezTo>
                  <a:pt x="965" y="494"/>
                  <a:pt x="965" y="494"/>
                  <a:pt x="965" y="494"/>
                </a:cubicBezTo>
                <a:cubicBezTo>
                  <a:pt x="967" y="495"/>
                  <a:pt x="967" y="495"/>
                  <a:pt x="967" y="495"/>
                </a:cubicBezTo>
                <a:cubicBezTo>
                  <a:pt x="968" y="494"/>
                  <a:pt x="968" y="494"/>
                  <a:pt x="968" y="494"/>
                </a:cubicBezTo>
                <a:cubicBezTo>
                  <a:pt x="969" y="495"/>
                  <a:pt x="969" y="495"/>
                  <a:pt x="969" y="495"/>
                </a:cubicBezTo>
                <a:cubicBezTo>
                  <a:pt x="972" y="495"/>
                  <a:pt x="972" y="495"/>
                  <a:pt x="972" y="495"/>
                </a:cubicBezTo>
                <a:cubicBezTo>
                  <a:pt x="973" y="495"/>
                  <a:pt x="973" y="495"/>
                  <a:pt x="973" y="495"/>
                </a:cubicBezTo>
                <a:cubicBezTo>
                  <a:pt x="973" y="496"/>
                  <a:pt x="973" y="496"/>
                  <a:pt x="973" y="496"/>
                </a:cubicBezTo>
                <a:cubicBezTo>
                  <a:pt x="974" y="496"/>
                  <a:pt x="974" y="496"/>
                  <a:pt x="974" y="496"/>
                </a:cubicBezTo>
                <a:cubicBezTo>
                  <a:pt x="976" y="496"/>
                  <a:pt x="976" y="496"/>
                  <a:pt x="976" y="496"/>
                </a:cubicBezTo>
                <a:cubicBezTo>
                  <a:pt x="977" y="496"/>
                  <a:pt x="977" y="496"/>
                  <a:pt x="977" y="496"/>
                </a:cubicBezTo>
                <a:cubicBezTo>
                  <a:pt x="977" y="497"/>
                  <a:pt x="977" y="497"/>
                  <a:pt x="977" y="497"/>
                </a:cubicBezTo>
                <a:cubicBezTo>
                  <a:pt x="978" y="497"/>
                  <a:pt x="978" y="497"/>
                  <a:pt x="978" y="497"/>
                </a:cubicBezTo>
                <a:cubicBezTo>
                  <a:pt x="979" y="496"/>
                  <a:pt x="979" y="496"/>
                  <a:pt x="979" y="496"/>
                </a:cubicBezTo>
                <a:cubicBezTo>
                  <a:pt x="979" y="496"/>
                  <a:pt x="979" y="496"/>
                  <a:pt x="979" y="496"/>
                </a:cubicBezTo>
                <a:cubicBezTo>
                  <a:pt x="981" y="496"/>
                  <a:pt x="981" y="496"/>
                  <a:pt x="981" y="496"/>
                </a:cubicBezTo>
                <a:cubicBezTo>
                  <a:pt x="981" y="496"/>
                  <a:pt x="981" y="496"/>
                  <a:pt x="981" y="496"/>
                </a:cubicBezTo>
                <a:cubicBezTo>
                  <a:pt x="982" y="496"/>
                  <a:pt x="982" y="496"/>
                  <a:pt x="982" y="496"/>
                </a:cubicBezTo>
                <a:cubicBezTo>
                  <a:pt x="983" y="495"/>
                  <a:pt x="983" y="495"/>
                  <a:pt x="983" y="495"/>
                </a:cubicBezTo>
                <a:cubicBezTo>
                  <a:pt x="983" y="495"/>
                  <a:pt x="983" y="495"/>
                  <a:pt x="983" y="495"/>
                </a:cubicBezTo>
                <a:cubicBezTo>
                  <a:pt x="984" y="496"/>
                  <a:pt x="984" y="496"/>
                  <a:pt x="984" y="496"/>
                </a:cubicBezTo>
                <a:cubicBezTo>
                  <a:pt x="985" y="495"/>
                  <a:pt x="985" y="495"/>
                  <a:pt x="985" y="495"/>
                </a:cubicBezTo>
                <a:cubicBezTo>
                  <a:pt x="985" y="494"/>
                  <a:pt x="985" y="494"/>
                  <a:pt x="985" y="494"/>
                </a:cubicBezTo>
                <a:cubicBezTo>
                  <a:pt x="985" y="493"/>
                  <a:pt x="985" y="493"/>
                  <a:pt x="985" y="493"/>
                </a:cubicBezTo>
                <a:cubicBezTo>
                  <a:pt x="985" y="493"/>
                  <a:pt x="985" y="493"/>
                  <a:pt x="985" y="493"/>
                </a:cubicBezTo>
                <a:cubicBezTo>
                  <a:pt x="986" y="492"/>
                  <a:pt x="986" y="492"/>
                  <a:pt x="986" y="492"/>
                </a:cubicBezTo>
                <a:cubicBezTo>
                  <a:pt x="987" y="492"/>
                  <a:pt x="987" y="492"/>
                  <a:pt x="987" y="492"/>
                </a:cubicBezTo>
                <a:cubicBezTo>
                  <a:pt x="986" y="492"/>
                  <a:pt x="986" y="492"/>
                  <a:pt x="986" y="492"/>
                </a:cubicBezTo>
                <a:cubicBezTo>
                  <a:pt x="986" y="494"/>
                  <a:pt x="986" y="494"/>
                  <a:pt x="986" y="494"/>
                </a:cubicBezTo>
                <a:cubicBezTo>
                  <a:pt x="986" y="495"/>
                  <a:pt x="986" y="495"/>
                  <a:pt x="986" y="495"/>
                </a:cubicBezTo>
                <a:cubicBezTo>
                  <a:pt x="986" y="494"/>
                  <a:pt x="986" y="494"/>
                  <a:pt x="986" y="494"/>
                </a:cubicBezTo>
                <a:cubicBezTo>
                  <a:pt x="988" y="493"/>
                  <a:pt x="988" y="493"/>
                  <a:pt x="988" y="493"/>
                </a:cubicBezTo>
                <a:cubicBezTo>
                  <a:pt x="988" y="492"/>
                  <a:pt x="988" y="492"/>
                  <a:pt x="988" y="492"/>
                </a:cubicBezTo>
                <a:cubicBezTo>
                  <a:pt x="988" y="494"/>
                  <a:pt x="988" y="494"/>
                  <a:pt x="988" y="494"/>
                </a:cubicBezTo>
                <a:cubicBezTo>
                  <a:pt x="987" y="495"/>
                  <a:pt x="987" y="495"/>
                  <a:pt x="987" y="495"/>
                </a:cubicBezTo>
                <a:cubicBezTo>
                  <a:pt x="987" y="495"/>
                  <a:pt x="987" y="495"/>
                  <a:pt x="987" y="495"/>
                </a:cubicBezTo>
                <a:cubicBezTo>
                  <a:pt x="989" y="495"/>
                  <a:pt x="989" y="495"/>
                  <a:pt x="989" y="495"/>
                </a:cubicBezTo>
                <a:cubicBezTo>
                  <a:pt x="989" y="495"/>
                  <a:pt x="989" y="495"/>
                  <a:pt x="989" y="495"/>
                </a:cubicBezTo>
                <a:cubicBezTo>
                  <a:pt x="989" y="495"/>
                  <a:pt x="989" y="495"/>
                  <a:pt x="989" y="495"/>
                </a:cubicBezTo>
                <a:cubicBezTo>
                  <a:pt x="987" y="497"/>
                  <a:pt x="987" y="497"/>
                  <a:pt x="987" y="497"/>
                </a:cubicBezTo>
                <a:cubicBezTo>
                  <a:pt x="985" y="497"/>
                  <a:pt x="985" y="497"/>
                  <a:pt x="985" y="497"/>
                </a:cubicBezTo>
                <a:cubicBezTo>
                  <a:pt x="986" y="498"/>
                  <a:pt x="986" y="498"/>
                  <a:pt x="986" y="498"/>
                </a:cubicBezTo>
                <a:cubicBezTo>
                  <a:pt x="986" y="498"/>
                  <a:pt x="986" y="498"/>
                  <a:pt x="986" y="498"/>
                </a:cubicBezTo>
                <a:cubicBezTo>
                  <a:pt x="987" y="497"/>
                  <a:pt x="987" y="497"/>
                  <a:pt x="987" y="497"/>
                </a:cubicBezTo>
                <a:cubicBezTo>
                  <a:pt x="988" y="498"/>
                  <a:pt x="988" y="498"/>
                  <a:pt x="988" y="498"/>
                </a:cubicBezTo>
                <a:cubicBezTo>
                  <a:pt x="989" y="498"/>
                  <a:pt x="989" y="498"/>
                  <a:pt x="989" y="498"/>
                </a:cubicBezTo>
                <a:cubicBezTo>
                  <a:pt x="989" y="499"/>
                  <a:pt x="989" y="499"/>
                  <a:pt x="989" y="499"/>
                </a:cubicBezTo>
                <a:cubicBezTo>
                  <a:pt x="990" y="498"/>
                  <a:pt x="990" y="498"/>
                  <a:pt x="990" y="498"/>
                </a:cubicBezTo>
                <a:cubicBezTo>
                  <a:pt x="991" y="498"/>
                  <a:pt x="991" y="498"/>
                  <a:pt x="991" y="498"/>
                </a:cubicBezTo>
                <a:cubicBezTo>
                  <a:pt x="992" y="496"/>
                  <a:pt x="992" y="496"/>
                  <a:pt x="992" y="496"/>
                </a:cubicBezTo>
                <a:cubicBezTo>
                  <a:pt x="992" y="495"/>
                  <a:pt x="992" y="495"/>
                  <a:pt x="992" y="495"/>
                </a:cubicBezTo>
                <a:cubicBezTo>
                  <a:pt x="993" y="496"/>
                  <a:pt x="993" y="496"/>
                  <a:pt x="993" y="496"/>
                </a:cubicBezTo>
                <a:cubicBezTo>
                  <a:pt x="994" y="496"/>
                  <a:pt x="994" y="496"/>
                  <a:pt x="994" y="496"/>
                </a:cubicBezTo>
                <a:cubicBezTo>
                  <a:pt x="995" y="497"/>
                  <a:pt x="995" y="497"/>
                  <a:pt x="995" y="497"/>
                </a:cubicBezTo>
                <a:cubicBezTo>
                  <a:pt x="996" y="497"/>
                  <a:pt x="996" y="497"/>
                  <a:pt x="996" y="497"/>
                </a:cubicBezTo>
                <a:cubicBezTo>
                  <a:pt x="997" y="496"/>
                  <a:pt x="997" y="496"/>
                  <a:pt x="997" y="496"/>
                </a:cubicBezTo>
                <a:cubicBezTo>
                  <a:pt x="998" y="496"/>
                  <a:pt x="998" y="496"/>
                  <a:pt x="998" y="496"/>
                </a:cubicBezTo>
                <a:cubicBezTo>
                  <a:pt x="997" y="497"/>
                  <a:pt x="997" y="497"/>
                  <a:pt x="997" y="497"/>
                </a:cubicBezTo>
                <a:cubicBezTo>
                  <a:pt x="997" y="498"/>
                  <a:pt x="997" y="498"/>
                  <a:pt x="997" y="498"/>
                </a:cubicBezTo>
                <a:cubicBezTo>
                  <a:pt x="995" y="498"/>
                  <a:pt x="995" y="498"/>
                  <a:pt x="995" y="498"/>
                </a:cubicBezTo>
                <a:cubicBezTo>
                  <a:pt x="994" y="499"/>
                  <a:pt x="994" y="499"/>
                  <a:pt x="994" y="499"/>
                </a:cubicBezTo>
                <a:cubicBezTo>
                  <a:pt x="993" y="500"/>
                  <a:pt x="993" y="500"/>
                  <a:pt x="993" y="500"/>
                </a:cubicBezTo>
                <a:cubicBezTo>
                  <a:pt x="993" y="500"/>
                  <a:pt x="993" y="500"/>
                  <a:pt x="993" y="500"/>
                </a:cubicBezTo>
                <a:cubicBezTo>
                  <a:pt x="992" y="501"/>
                  <a:pt x="992" y="501"/>
                  <a:pt x="992" y="501"/>
                </a:cubicBezTo>
                <a:cubicBezTo>
                  <a:pt x="992" y="502"/>
                  <a:pt x="992" y="502"/>
                  <a:pt x="992" y="502"/>
                </a:cubicBezTo>
                <a:cubicBezTo>
                  <a:pt x="991" y="502"/>
                  <a:pt x="991" y="502"/>
                  <a:pt x="991" y="502"/>
                </a:cubicBezTo>
                <a:cubicBezTo>
                  <a:pt x="990" y="502"/>
                  <a:pt x="990" y="502"/>
                  <a:pt x="990" y="502"/>
                </a:cubicBezTo>
                <a:cubicBezTo>
                  <a:pt x="989" y="503"/>
                  <a:pt x="989" y="503"/>
                  <a:pt x="989" y="503"/>
                </a:cubicBezTo>
                <a:cubicBezTo>
                  <a:pt x="989" y="503"/>
                  <a:pt x="989" y="503"/>
                  <a:pt x="989" y="503"/>
                </a:cubicBezTo>
                <a:cubicBezTo>
                  <a:pt x="987" y="504"/>
                  <a:pt x="987" y="504"/>
                  <a:pt x="987" y="504"/>
                </a:cubicBezTo>
                <a:cubicBezTo>
                  <a:pt x="985" y="505"/>
                  <a:pt x="985" y="505"/>
                  <a:pt x="985" y="505"/>
                </a:cubicBezTo>
                <a:cubicBezTo>
                  <a:pt x="985" y="505"/>
                  <a:pt x="985" y="505"/>
                  <a:pt x="985" y="505"/>
                </a:cubicBezTo>
                <a:cubicBezTo>
                  <a:pt x="986" y="506"/>
                  <a:pt x="986" y="506"/>
                  <a:pt x="986" y="506"/>
                </a:cubicBezTo>
                <a:cubicBezTo>
                  <a:pt x="986" y="507"/>
                  <a:pt x="986" y="507"/>
                  <a:pt x="986" y="507"/>
                </a:cubicBezTo>
                <a:cubicBezTo>
                  <a:pt x="987" y="507"/>
                  <a:pt x="987" y="507"/>
                  <a:pt x="987" y="507"/>
                </a:cubicBezTo>
                <a:cubicBezTo>
                  <a:pt x="988" y="506"/>
                  <a:pt x="988" y="506"/>
                  <a:pt x="988" y="506"/>
                </a:cubicBezTo>
                <a:cubicBezTo>
                  <a:pt x="989" y="505"/>
                  <a:pt x="989" y="505"/>
                  <a:pt x="989" y="505"/>
                </a:cubicBezTo>
                <a:cubicBezTo>
                  <a:pt x="989" y="506"/>
                  <a:pt x="989" y="506"/>
                  <a:pt x="989" y="506"/>
                </a:cubicBezTo>
                <a:cubicBezTo>
                  <a:pt x="989" y="506"/>
                  <a:pt x="989" y="506"/>
                  <a:pt x="989" y="506"/>
                </a:cubicBezTo>
                <a:cubicBezTo>
                  <a:pt x="990" y="507"/>
                  <a:pt x="990" y="507"/>
                  <a:pt x="990" y="507"/>
                </a:cubicBezTo>
                <a:cubicBezTo>
                  <a:pt x="991" y="506"/>
                  <a:pt x="991" y="506"/>
                  <a:pt x="991" y="506"/>
                </a:cubicBezTo>
                <a:cubicBezTo>
                  <a:pt x="992" y="505"/>
                  <a:pt x="992" y="505"/>
                  <a:pt x="992" y="505"/>
                </a:cubicBezTo>
                <a:cubicBezTo>
                  <a:pt x="993" y="504"/>
                  <a:pt x="993" y="504"/>
                  <a:pt x="993" y="504"/>
                </a:cubicBezTo>
                <a:cubicBezTo>
                  <a:pt x="993" y="504"/>
                  <a:pt x="993" y="504"/>
                  <a:pt x="993" y="504"/>
                </a:cubicBezTo>
                <a:cubicBezTo>
                  <a:pt x="994" y="503"/>
                  <a:pt x="994" y="503"/>
                  <a:pt x="994" y="503"/>
                </a:cubicBezTo>
                <a:cubicBezTo>
                  <a:pt x="994" y="502"/>
                  <a:pt x="994" y="502"/>
                  <a:pt x="994" y="502"/>
                </a:cubicBezTo>
                <a:cubicBezTo>
                  <a:pt x="995" y="502"/>
                  <a:pt x="995" y="502"/>
                  <a:pt x="995" y="502"/>
                </a:cubicBezTo>
                <a:cubicBezTo>
                  <a:pt x="996" y="500"/>
                  <a:pt x="996" y="500"/>
                  <a:pt x="996" y="500"/>
                </a:cubicBezTo>
                <a:cubicBezTo>
                  <a:pt x="997" y="499"/>
                  <a:pt x="997" y="499"/>
                  <a:pt x="997" y="499"/>
                </a:cubicBezTo>
                <a:cubicBezTo>
                  <a:pt x="998" y="500"/>
                  <a:pt x="998" y="500"/>
                  <a:pt x="998" y="500"/>
                </a:cubicBezTo>
                <a:cubicBezTo>
                  <a:pt x="999" y="500"/>
                  <a:pt x="999" y="500"/>
                  <a:pt x="999" y="500"/>
                </a:cubicBezTo>
                <a:cubicBezTo>
                  <a:pt x="998" y="500"/>
                  <a:pt x="998" y="500"/>
                  <a:pt x="998" y="500"/>
                </a:cubicBezTo>
                <a:cubicBezTo>
                  <a:pt x="999" y="500"/>
                  <a:pt x="999" y="500"/>
                  <a:pt x="999" y="500"/>
                </a:cubicBezTo>
                <a:cubicBezTo>
                  <a:pt x="1000" y="500"/>
                  <a:pt x="1000" y="500"/>
                  <a:pt x="1000" y="500"/>
                </a:cubicBezTo>
                <a:cubicBezTo>
                  <a:pt x="1001" y="497"/>
                  <a:pt x="1001" y="497"/>
                  <a:pt x="1001" y="497"/>
                </a:cubicBezTo>
                <a:cubicBezTo>
                  <a:pt x="1002" y="495"/>
                  <a:pt x="1002" y="495"/>
                  <a:pt x="1002" y="495"/>
                </a:cubicBezTo>
                <a:cubicBezTo>
                  <a:pt x="1002" y="494"/>
                  <a:pt x="1002" y="494"/>
                  <a:pt x="1002" y="494"/>
                </a:cubicBezTo>
                <a:cubicBezTo>
                  <a:pt x="1002" y="493"/>
                  <a:pt x="1002" y="493"/>
                  <a:pt x="1002" y="493"/>
                </a:cubicBezTo>
                <a:cubicBezTo>
                  <a:pt x="1003" y="493"/>
                  <a:pt x="1003" y="493"/>
                  <a:pt x="1003" y="493"/>
                </a:cubicBezTo>
                <a:cubicBezTo>
                  <a:pt x="1004" y="494"/>
                  <a:pt x="1004" y="494"/>
                  <a:pt x="1004" y="494"/>
                </a:cubicBezTo>
                <a:cubicBezTo>
                  <a:pt x="1004" y="494"/>
                  <a:pt x="1004" y="494"/>
                  <a:pt x="1004" y="494"/>
                </a:cubicBezTo>
                <a:cubicBezTo>
                  <a:pt x="1005" y="495"/>
                  <a:pt x="1005" y="495"/>
                  <a:pt x="1005" y="495"/>
                </a:cubicBezTo>
                <a:cubicBezTo>
                  <a:pt x="1005" y="496"/>
                  <a:pt x="1005" y="496"/>
                  <a:pt x="1005" y="496"/>
                </a:cubicBezTo>
                <a:cubicBezTo>
                  <a:pt x="1005" y="498"/>
                  <a:pt x="1005" y="498"/>
                  <a:pt x="1005" y="498"/>
                </a:cubicBezTo>
                <a:cubicBezTo>
                  <a:pt x="1005" y="499"/>
                  <a:pt x="1005" y="499"/>
                  <a:pt x="1005" y="499"/>
                </a:cubicBezTo>
                <a:cubicBezTo>
                  <a:pt x="1005" y="500"/>
                  <a:pt x="1005" y="500"/>
                  <a:pt x="1005" y="500"/>
                </a:cubicBezTo>
                <a:cubicBezTo>
                  <a:pt x="1005" y="501"/>
                  <a:pt x="1005" y="501"/>
                  <a:pt x="1005" y="501"/>
                </a:cubicBezTo>
                <a:cubicBezTo>
                  <a:pt x="1003" y="502"/>
                  <a:pt x="1003" y="502"/>
                  <a:pt x="1003" y="502"/>
                </a:cubicBezTo>
                <a:cubicBezTo>
                  <a:pt x="1002" y="505"/>
                  <a:pt x="1002" y="505"/>
                  <a:pt x="1002" y="505"/>
                </a:cubicBezTo>
                <a:cubicBezTo>
                  <a:pt x="1002" y="507"/>
                  <a:pt x="1002" y="507"/>
                  <a:pt x="1002" y="507"/>
                </a:cubicBezTo>
                <a:cubicBezTo>
                  <a:pt x="1002" y="507"/>
                  <a:pt x="1002" y="507"/>
                  <a:pt x="1002" y="507"/>
                </a:cubicBezTo>
                <a:cubicBezTo>
                  <a:pt x="1002" y="508"/>
                  <a:pt x="1002" y="508"/>
                  <a:pt x="1002" y="508"/>
                </a:cubicBezTo>
                <a:cubicBezTo>
                  <a:pt x="1003" y="509"/>
                  <a:pt x="1003" y="509"/>
                  <a:pt x="1003" y="509"/>
                </a:cubicBezTo>
                <a:cubicBezTo>
                  <a:pt x="1004" y="508"/>
                  <a:pt x="1004" y="508"/>
                  <a:pt x="1004" y="508"/>
                </a:cubicBezTo>
                <a:cubicBezTo>
                  <a:pt x="1005" y="505"/>
                  <a:pt x="1005" y="505"/>
                  <a:pt x="1005" y="505"/>
                </a:cubicBezTo>
                <a:cubicBezTo>
                  <a:pt x="1006" y="505"/>
                  <a:pt x="1006" y="505"/>
                  <a:pt x="1006" y="505"/>
                </a:cubicBezTo>
                <a:cubicBezTo>
                  <a:pt x="1007" y="503"/>
                  <a:pt x="1007" y="503"/>
                  <a:pt x="1007" y="503"/>
                </a:cubicBezTo>
                <a:cubicBezTo>
                  <a:pt x="1008" y="502"/>
                  <a:pt x="1008" y="502"/>
                  <a:pt x="1008" y="502"/>
                </a:cubicBezTo>
                <a:cubicBezTo>
                  <a:pt x="1008" y="503"/>
                  <a:pt x="1008" y="503"/>
                  <a:pt x="1008" y="503"/>
                </a:cubicBezTo>
                <a:cubicBezTo>
                  <a:pt x="1010" y="503"/>
                  <a:pt x="1010" y="503"/>
                  <a:pt x="1010" y="503"/>
                </a:cubicBezTo>
                <a:cubicBezTo>
                  <a:pt x="1010" y="504"/>
                  <a:pt x="1010" y="504"/>
                  <a:pt x="1010" y="504"/>
                </a:cubicBezTo>
                <a:cubicBezTo>
                  <a:pt x="1009" y="504"/>
                  <a:pt x="1009" y="504"/>
                  <a:pt x="1009" y="504"/>
                </a:cubicBezTo>
                <a:cubicBezTo>
                  <a:pt x="1007" y="506"/>
                  <a:pt x="1007" y="506"/>
                  <a:pt x="1007" y="506"/>
                </a:cubicBezTo>
                <a:cubicBezTo>
                  <a:pt x="1007" y="507"/>
                  <a:pt x="1007" y="507"/>
                  <a:pt x="1007" y="507"/>
                </a:cubicBezTo>
                <a:cubicBezTo>
                  <a:pt x="1007" y="508"/>
                  <a:pt x="1007" y="508"/>
                  <a:pt x="1007" y="508"/>
                </a:cubicBezTo>
                <a:cubicBezTo>
                  <a:pt x="1007" y="509"/>
                  <a:pt x="1007" y="509"/>
                  <a:pt x="1007" y="509"/>
                </a:cubicBezTo>
                <a:cubicBezTo>
                  <a:pt x="1007" y="511"/>
                  <a:pt x="1007" y="511"/>
                  <a:pt x="1007" y="511"/>
                </a:cubicBezTo>
                <a:cubicBezTo>
                  <a:pt x="1008" y="512"/>
                  <a:pt x="1008" y="512"/>
                  <a:pt x="1008" y="512"/>
                </a:cubicBezTo>
                <a:cubicBezTo>
                  <a:pt x="1009" y="510"/>
                  <a:pt x="1009" y="510"/>
                  <a:pt x="1009" y="510"/>
                </a:cubicBezTo>
                <a:cubicBezTo>
                  <a:pt x="1010" y="509"/>
                  <a:pt x="1010" y="509"/>
                  <a:pt x="1010" y="509"/>
                </a:cubicBezTo>
                <a:cubicBezTo>
                  <a:pt x="1010" y="509"/>
                  <a:pt x="1010" y="509"/>
                  <a:pt x="1011" y="509"/>
                </a:cubicBezTo>
                <a:cubicBezTo>
                  <a:pt x="1011" y="509"/>
                  <a:pt x="1011" y="511"/>
                  <a:pt x="1011" y="511"/>
                </a:cubicBezTo>
                <a:cubicBezTo>
                  <a:pt x="1012" y="511"/>
                  <a:pt x="1012" y="511"/>
                  <a:pt x="1012" y="511"/>
                </a:cubicBezTo>
                <a:cubicBezTo>
                  <a:pt x="1014" y="510"/>
                  <a:pt x="1014" y="510"/>
                  <a:pt x="1014" y="510"/>
                </a:cubicBezTo>
                <a:cubicBezTo>
                  <a:pt x="1014" y="509"/>
                  <a:pt x="1014" y="509"/>
                  <a:pt x="1014" y="509"/>
                </a:cubicBezTo>
                <a:cubicBezTo>
                  <a:pt x="1014" y="509"/>
                  <a:pt x="1014" y="509"/>
                  <a:pt x="1014" y="509"/>
                </a:cubicBezTo>
                <a:cubicBezTo>
                  <a:pt x="1015" y="508"/>
                  <a:pt x="1015" y="508"/>
                  <a:pt x="1015" y="508"/>
                </a:cubicBezTo>
                <a:cubicBezTo>
                  <a:pt x="1015" y="507"/>
                  <a:pt x="1015" y="507"/>
                  <a:pt x="1015" y="507"/>
                </a:cubicBezTo>
                <a:cubicBezTo>
                  <a:pt x="1015" y="506"/>
                  <a:pt x="1015" y="506"/>
                  <a:pt x="1015" y="506"/>
                </a:cubicBezTo>
                <a:cubicBezTo>
                  <a:pt x="1015" y="506"/>
                  <a:pt x="1015" y="506"/>
                  <a:pt x="1015" y="506"/>
                </a:cubicBezTo>
                <a:cubicBezTo>
                  <a:pt x="1015" y="505"/>
                  <a:pt x="1015" y="505"/>
                  <a:pt x="1015" y="505"/>
                </a:cubicBezTo>
                <a:cubicBezTo>
                  <a:pt x="1015" y="503"/>
                  <a:pt x="1015" y="503"/>
                  <a:pt x="1015" y="503"/>
                </a:cubicBezTo>
                <a:cubicBezTo>
                  <a:pt x="1017" y="501"/>
                  <a:pt x="1017" y="501"/>
                  <a:pt x="1017" y="501"/>
                </a:cubicBezTo>
                <a:cubicBezTo>
                  <a:pt x="1018" y="499"/>
                  <a:pt x="1018" y="499"/>
                  <a:pt x="1018" y="499"/>
                </a:cubicBezTo>
                <a:cubicBezTo>
                  <a:pt x="1018" y="496"/>
                  <a:pt x="1018" y="496"/>
                  <a:pt x="1018" y="496"/>
                </a:cubicBezTo>
                <a:cubicBezTo>
                  <a:pt x="1018" y="495"/>
                  <a:pt x="1018" y="495"/>
                  <a:pt x="1018" y="495"/>
                </a:cubicBezTo>
                <a:cubicBezTo>
                  <a:pt x="1017" y="495"/>
                  <a:pt x="1017" y="495"/>
                  <a:pt x="1017" y="495"/>
                </a:cubicBezTo>
                <a:cubicBezTo>
                  <a:pt x="1017" y="496"/>
                  <a:pt x="1017" y="496"/>
                  <a:pt x="1017" y="496"/>
                </a:cubicBezTo>
                <a:cubicBezTo>
                  <a:pt x="1016" y="497"/>
                  <a:pt x="1016" y="497"/>
                  <a:pt x="1016" y="497"/>
                </a:cubicBezTo>
                <a:cubicBezTo>
                  <a:pt x="1015" y="498"/>
                  <a:pt x="1015" y="498"/>
                  <a:pt x="1015" y="498"/>
                </a:cubicBezTo>
                <a:cubicBezTo>
                  <a:pt x="1014" y="500"/>
                  <a:pt x="1014" y="500"/>
                  <a:pt x="1014" y="500"/>
                </a:cubicBezTo>
                <a:cubicBezTo>
                  <a:pt x="1013" y="500"/>
                  <a:pt x="1013" y="500"/>
                  <a:pt x="1013" y="500"/>
                </a:cubicBezTo>
                <a:cubicBezTo>
                  <a:pt x="1012" y="499"/>
                  <a:pt x="1012" y="499"/>
                  <a:pt x="1012" y="499"/>
                </a:cubicBezTo>
                <a:cubicBezTo>
                  <a:pt x="1013" y="497"/>
                  <a:pt x="1013" y="497"/>
                  <a:pt x="1013" y="497"/>
                </a:cubicBezTo>
                <a:cubicBezTo>
                  <a:pt x="1013" y="496"/>
                  <a:pt x="1013" y="496"/>
                  <a:pt x="1013" y="496"/>
                </a:cubicBezTo>
                <a:cubicBezTo>
                  <a:pt x="1014" y="494"/>
                  <a:pt x="1014" y="494"/>
                  <a:pt x="1014" y="494"/>
                </a:cubicBezTo>
                <a:cubicBezTo>
                  <a:pt x="1015" y="494"/>
                  <a:pt x="1015" y="494"/>
                  <a:pt x="1015" y="494"/>
                </a:cubicBezTo>
                <a:cubicBezTo>
                  <a:pt x="1016" y="492"/>
                  <a:pt x="1016" y="492"/>
                  <a:pt x="1016" y="492"/>
                </a:cubicBezTo>
                <a:cubicBezTo>
                  <a:pt x="1017" y="492"/>
                  <a:pt x="1017" y="492"/>
                  <a:pt x="1017" y="492"/>
                </a:cubicBezTo>
                <a:cubicBezTo>
                  <a:pt x="1017" y="492"/>
                  <a:pt x="1017" y="492"/>
                  <a:pt x="1017" y="492"/>
                </a:cubicBezTo>
                <a:cubicBezTo>
                  <a:pt x="1017" y="491"/>
                  <a:pt x="1017" y="491"/>
                  <a:pt x="1017" y="491"/>
                </a:cubicBezTo>
                <a:cubicBezTo>
                  <a:pt x="1016" y="492"/>
                  <a:pt x="1016" y="492"/>
                  <a:pt x="1016" y="492"/>
                </a:cubicBezTo>
                <a:cubicBezTo>
                  <a:pt x="1015" y="492"/>
                  <a:pt x="1015" y="492"/>
                  <a:pt x="1015" y="492"/>
                </a:cubicBezTo>
                <a:cubicBezTo>
                  <a:pt x="1014" y="492"/>
                  <a:pt x="1014" y="492"/>
                  <a:pt x="1014" y="492"/>
                </a:cubicBezTo>
                <a:cubicBezTo>
                  <a:pt x="1013" y="493"/>
                  <a:pt x="1013" y="493"/>
                  <a:pt x="1013" y="493"/>
                </a:cubicBezTo>
                <a:cubicBezTo>
                  <a:pt x="1012" y="494"/>
                  <a:pt x="1012" y="494"/>
                  <a:pt x="1012" y="494"/>
                </a:cubicBezTo>
                <a:cubicBezTo>
                  <a:pt x="1011" y="495"/>
                  <a:pt x="1011" y="495"/>
                  <a:pt x="1011" y="495"/>
                </a:cubicBezTo>
                <a:cubicBezTo>
                  <a:pt x="1009" y="496"/>
                  <a:pt x="1009" y="496"/>
                  <a:pt x="1009" y="496"/>
                </a:cubicBezTo>
                <a:cubicBezTo>
                  <a:pt x="1009" y="497"/>
                  <a:pt x="1009" y="497"/>
                  <a:pt x="1009" y="497"/>
                </a:cubicBezTo>
                <a:cubicBezTo>
                  <a:pt x="1008" y="498"/>
                  <a:pt x="1008" y="498"/>
                  <a:pt x="1008" y="498"/>
                </a:cubicBezTo>
                <a:cubicBezTo>
                  <a:pt x="1007" y="497"/>
                  <a:pt x="1007" y="497"/>
                  <a:pt x="1007" y="497"/>
                </a:cubicBezTo>
                <a:cubicBezTo>
                  <a:pt x="1007" y="495"/>
                  <a:pt x="1007" y="495"/>
                  <a:pt x="1007" y="495"/>
                </a:cubicBezTo>
                <a:cubicBezTo>
                  <a:pt x="1006" y="494"/>
                  <a:pt x="1006" y="494"/>
                  <a:pt x="1006" y="494"/>
                </a:cubicBezTo>
                <a:cubicBezTo>
                  <a:pt x="1006" y="493"/>
                  <a:pt x="1006" y="493"/>
                  <a:pt x="1006" y="493"/>
                </a:cubicBezTo>
                <a:cubicBezTo>
                  <a:pt x="1007" y="494"/>
                  <a:pt x="1007" y="494"/>
                  <a:pt x="1007" y="494"/>
                </a:cubicBezTo>
                <a:cubicBezTo>
                  <a:pt x="1008" y="494"/>
                  <a:pt x="1008" y="494"/>
                  <a:pt x="1008" y="494"/>
                </a:cubicBezTo>
                <a:cubicBezTo>
                  <a:pt x="1009" y="492"/>
                  <a:pt x="1009" y="492"/>
                  <a:pt x="1009" y="492"/>
                </a:cubicBezTo>
                <a:cubicBezTo>
                  <a:pt x="1008" y="493"/>
                  <a:pt x="1008" y="493"/>
                  <a:pt x="1008" y="493"/>
                </a:cubicBezTo>
                <a:cubicBezTo>
                  <a:pt x="1006" y="492"/>
                  <a:pt x="1006" y="492"/>
                  <a:pt x="1006" y="492"/>
                </a:cubicBezTo>
                <a:cubicBezTo>
                  <a:pt x="1007" y="492"/>
                  <a:pt x="1007" y="492"/>
                  <a:pt x="1007" y="492"/>
                </a:cubicBezTo>
                <a:cubicBezTo>
                  <a:pt x="1009" y="492"/>
                  <a:pt x="1009" y="492"/>
                  <a:pt x="1009" y="492"/>
                </a:cubicBezTo>
                <a:cubicBezTo>
                  <a:pt x="1007" y="492"/>
                  <a:pt x="1007" y="492"/>
                  <a:pt x="1007" y="492"/>
                </a:cubicBezTo>
                <a:cubicBezTo>
                  <a:pt x="1007" y="491"/>
                  <a:pt x="1007" y="491"/>
                  <a:pt x="1007" y="491"/>
                </a:cubicBezTo>
                <a:cubicBezTo>
                  <a:pt x="1007" y="490"/>
                  <a:pt x="1007" y="490"/>
                  <a:pt x="1007" y="490"/>
                </a:cubicBezTo>
                <a:cubicBezTo>
                  <a:pt x="1007" y="489"/>
                  <a:pt x="1007" y="489"/>
                  <a:pt x="1007" y="489"/>
                </a:cubicBezTo>
                <a:cubicBezTo>
                  <a:pt x="1009" y="489"/>
                  <a:pt x="1009" y="489"/>
                  <a:pt x="1009" y="489"/>
                </a:cubicBezTo>
                <a:cubicBezTo>
                  <a:pt x="1009" y="489"/>
                  <a:pt x="1009" y="489"/>
                  <a:pt x="1009" y="489"/>
                </a:cubicBezTo>
                <a:cubicBezTo>
                  <a:pt x="1011" y="488"/>
                  <a:pt x="1011" y="488"/>
                  <a:pt x="1011" y="488"/>
                </a:cubicBezTo>
                <a:cubicBezTo>
                  <a:pt x="1012" y="486"/>
                  <a:pt x="1012" y="486"/>
                  <a:pt x="1012" y="486"/>
                </a:cubicBezTo>
                <a:cubicBezTo>
                  <a:pt x="1013" y="486"/>
                  <a:pt x="1013" y="486"/>
                  <a:pt x="1013" y="486"/>
                </a:cubicBezTo>
                <a:cubicBezTo>
                  <a:pt x="1014" y="487"/>
                  <a:pt x="1014" y="487"/>
                  <a:pt x="1014" y="487"/>
                </a:cubicBezTo>
                <a:cubicBezTo>
                  <a:pt x="1015" y="486"/>
                  <a:pt x="1015" y="486"/>
                  <a:pt x="1015" y="486"/>
                </a:cubicBezTo>
                <a:cubicBezTo>
                  <a:pt x="1016" y="484"/>
                  <a:pt x="1016" y="484"/>
                  <a:pt x="1016" y="484"/>
                </a:cubicBezTo>
                <a:cubicBezTo>
                  <a:pt x="1016" y="483"/>
                  <a:pt x="1016" y="483"/>
                  <a:pt x="1016" y="483"/>
                </a:cubicBezTo>
                <a:cubicBezTo>
                  <a:pt x="1016" y="482"/>
                  <a:pt x="1016" y="482"/>
                  <a:pt x="1016" y="482"/>
                </a:cubicBezTo>
                <a:cubicBezTo>
                  <a:pt x="1014" y="483"/>
                  <a:pt x="1014" y="483"/>
                  <a:pt x="1014" y="483"/>
                </a:cubicBezTo>
                <a:cubicBezTo>
                  <a:pt x="1013" y="484"/>
                  <a:pt x="1013" y="484"/>
                  <a:pt x="1013" y="484"/>
                </a:cubicBezTo>
                <a:cubicBezTo>
                  <a:pt x="1013" y="483"/>
                  <a:pt x="1013" y="483"/>
                  <a:pt x="1013" y="483"/>
                </a:cubicBezTo>
                <a:cubicBezTo>
                  <a:pt x="1012" y="483"/>
                  <a:pt x="1012" y="483"/>
                  <a:pt x="1012" y="483"/>
                </a:cubicBezTo>
                <a:cubicBezTo>
                  <a:pt x="1012" y="484"/>
                  <a:pt x="1012" y="484"/>
                  <a:pt x="1012" y="484"/>
                </a:cubicBezTo>
                <a:cubicBezTo>
                  <a:pt x="1012" y="485"/>
                  <a:pt x="1012" y="485"/>
                  <a:pt x="1012" y="485"/>
                </a:cubicBezTo>
                <a:cubicBezTo>
                  <a:pt x="1011" y="486"/>
                  <a:pt x="1011" y="486"/>
                  <a:pt x="1011" y="486"/>
                </a:cubicBezTo>
                <a:cubicBezTo>
                  <a:pt x="1010" y="486"/>
                  <a:pt x="1010" y="486"/>
                  <a:pt x="1010" y="486"/>
                </a:cubicBezTo>
                <a:cubicBezTo>
                  <a:pt x="1009" y="486"/>
                  <a:pt x="1009" y="486"/>
                  <a:pt x="1009" y="486"/>
                </a:cubicBezTo>
                <a:cubicBezTo>
                  <a:pt x="1008" y="487"/>
                  <a:pt x="1008" y="487"/>
                  <a:pt x="1008" y="487"/>
                </a:cubicBezTo>
                <a:cubicBezTo>
                  <a:pt x="1008" y="488"/>
                  <a:pt x="1008" y="488"/>
                  <a:pt x="1008" y="488"/>
                </a:cubicBezTo>
                <a:cubicBezTo>
                  <a:pt x="1007" y="488"/>
                  <a:pt x="1007" y="488"/>
                  <a:pt x="1007" y="488"/>
                </a:cubicBezTo>
                <a:cubicBezTo>
                  <a:pt x="1007" y="488"/>
                  <a:pt x="1007" y="488"/>
                  <a:pt x="1007" y="488"/>
                </a:cubicBezTo>
                <a:cubicBezTo>
                  <a:pt x="1007" y="486"/>
                  <a:pt x="1007" y="486"/>
                  <a:pt x="1007" y="486"/>
                </a:cubicBezTo>
                <a:cubicBezTo>
                  <a:pt x="1007" y="487"/>
                  <a:pt x="1007" y="487"/>
                  <a:pt x="1007" y="487"/>
                </a:cubicBezTo>
                <a:cubicBezTo>
                  <a:pt x="1006" y="487"/>
                  <a:pt x="1006" y="487"/>
                  <a:pt x="1006" y="487"/>
                </a:cubicBezTo>
                <a:cubicBezTo>
                  <a:pt x="1007" y="486"/>
                  <a:pt x="1007" y="486"/>
                  <a:pt x="1007" y="486"/>
                </a:cubicBezTo>
                <a:cubicBezTo>
                  <a:pt x="1008" y="485"/>
                  <a:pt x="1008" y="485"/>
                  <a:pt x="1008" y="485"/>
                </a:cubicBezTo>
                <a:cubicBezTo>
                  <a:pt x="1008" y="485"/>
                  <a:pt x="1008" y="485"/>
                  <a:pt x="1008" y="485"/>
                </a:cubicBezTo>
                <a:cubicBezTo>
                  <a:pt x="1007" y="484"/>
                  <a:pt x="1007" y="484"/>
                  <a:pt x="1007" y="484"/>
                </a:cubicBezTo>
                <a:cubicBezTo>
                  <a:pt x="1008" y="484"/>
                  <a:pt x="1008" y="484"/>
                  <a:pt x="1008" y="484"/>
                </a:cubicBezTo>
                <a:cubicBezTo>
                  <a:pt x="1009" y="482"/>
                  <a:pt x="1009" y="482"/>
                  <a:pt x="1009" y="482"/>
                </a:cubicBezTo>
                <a:cubicBezTo>
                  <a:pt x="1008" y="482"/>
                  <a:pt x="1008" y="482"/>
                  <a:pt x="1008" y="482"/>
                </a:cubicBezTo>
                <a:cubicBezTo>
                  <a:pt x="1007" y="483"/>
                  <a:pt x="1007" y="483"/>
                  <a:pt x="1007" y="483"/>
                </a:cubicBezTo>
                <a:cubicBezTo>
                  <a:pt x="1008" y="482"/>
                  <a:pt x="1008" y="482"/>
                  <a:pt x="1008" y="482"/>
                </a:cubicBezTo>
                <a:cubicBezTo>
                  <a:pt x="1008" y="481"/>
                  <a:pt x="1008" y="481"/>
                  <a:pt x="1008" y="481"/>
                </a:cubicBezTo>
                <a:cubicBezTo>
                  <a:pt x="1007" y="480"/>
                  <a:pt x="1007" y="480"/>
                  <a:pt x="1007" y="480"/>
                </a:cubicBezTo>
                <a:cubicBezTo>
                  <a:pt x="1006" y="481"/>
                  <a:pt x="1006" y="481"/>
                  <a:pt x="1006" y="481"/>
                </a:cubicBezTo>
                <a:cubicBezTo>
                  <a:pt x="1004" y="480"/>
                  <a:pt x="1004" y="480"/>
                  <a:pt x="1004" y="480"/>
                </a:cubicBezTo>
                <a:cubicBezTo>
                  <a:pt x="1006" y="480"/>
                  <a:pt x="1006" y="480"/>
                  <a:pt x="1006" y="480"/>
                </a:cubicBezTo>
                <a:cubicBezTo>
                  <a:pt x="1007" y="480"/>
                  <a:pt x="1007" y="480"/>
                  <a:pt x="1007" y="480"/>
                </a:cubicBezTo>
                <a:cubicBezTo>
                  <a:pt x="1008" y="480"/>
                  <a:pt x="1008" y="480"/>
                  <a:pt x="1008" y="480"/>
                </a:cubicBezTo>
                <a:cubicBezTo>
                  <a:pt x="1010" y="479"/>
                  <a:pt x="1010" y="479"/>
                  <a:pt x="1010" y="479"/>
                </a:cubicBezTo>
                <a:cubicBezTo>
                  <a:pt x="1010" y="478"/>
                  <a:pt x="1010" y="478"/>
                  <a:pt x="1010" y="478"/>
                </a:cubicBezTo>
                <a:cubicBezTo>
                  <a:pt x="1011" y="478"/>
                  <a:pt x="1011" y="478"/>
                  <a:pt x="1011" y="478"/>
                </a:cubicBezTo>
                <a:cubicBezTo>
                  <a:pt x="1012" y="477"/>
                  <a:pt x="1012" y="477"/>
                  <a:pt x="1012" y="477"/>
                </a:cubicBezTo>
                <a:cubicBezTo>
                  <a:pt x="1012" y="476"/>
                  <a:pt x="1012" y="476"/>
                  <a:pt x="1012" y="476"/>
                </a:cubicBezTo>
                <a:cubicBezTo>
                  <a:pt x="1013" y="475"/>
                  <a:pt x="1013" y="475"/>
                  <a:pt x="1013" y="475"/>
                </a:cubicBezTo>
                <a:cubicBezTo>
                  <a:pt x="1013" y="474"/>
                  <a:pt x="1013" y="474"/>
                  <a:pt x="1013" y="474"/>
                </a:cubicBezTo>
                <a:cubicBezTo>
                  <a:pt x="1012" y="474"/>
                  <a:pt x="1012" y="474"/>
                  <a:pt x="1012" y="474"/>
                </a:cubicBezTo>
                <a:cubicBezTo>
                  <a:pt x="1010" y="472"/>
                  <a:pt x="1010" y="472"/>
                  <a:pt x="1010" y="472"/>
                </a:cubicBezTo>
                <a:cubicBezTo>
                  <a:pt x="1009" y="472"/>
                  <a:pt x="1009" y="472"/>
                  <a:pt x="1009" y="472"/>
                </a:cubicBezTo>
                <a:cubicBezTo>
                  <a:pt x="1007" y="472"/>
                  <a:pt x="1007" y="472"/>
                  <a:pt x="1007" y="472"/>
                </a:cubicBezTo>
                <a:cubicBezTo>
                  <a:pt x="1006" y="472"/>
                  <a:pt x="1006" y="472"/>
                  <a:pt x="1006" y="472"/>
                </a:cubicBezTo>
                <a:cubicBezTo>
                  <a:pt x="1006" y="473"/>
                  <a:pt x="1006" y="473"/>
                  <a:pt x="1006" y="473"/>
                </a:cubicBezTo>
                <a:cubicBezTo>
                  <a:pt x="1005" y="475"/>
                  <a:pt x="1005" y="475"/>
                  <a:pt x="1005" y="475"/>
                </a:cubicBezTo>
                <a:cubicBezTo>
                  <a:pt x="1005" y="476"/>
                  <a:pt x="1005" y="476"/>
                  <a:pt x="1005" y="476"/>
                </a:cubicBezTo>
                <a:cubicBezTo>
                  <a:pt x="1004" y="477"/>
                  <a:pt x="1004" y="477"/>
                  <a:pt x="1004" y="477"/>
                </a:cubicBezTo>
                <a:cubicBezTo>
                  <a:pt x="1005" y="476"/>
                  <a:pt x="1005" y="476"/>
                  <a:pt x="1005" y="476"/>
                </a:cubicBezTo>
                <a:cubicBezTo>
                  <a:pt x="1005" y="475"/>
                  <a:pt x="1005" y="475"/>
                  <a:pt x="1005" y="475"/>
                </a:cubicBezTo>
                <a:cubicBezTo>
                  <a:pt x="1004" y="474"/>
                  <a:pt x="1004" y="474"/>
                  <a:pt x="1004" y="474"/>
                </a:cubicBezTo>
                <a:cubicBezTo>
                  <a:pt x="1005" y="473"/>
                  <a:pt x="1005" y="473"/>
                  <a:pt x="1005" y="473"/>
                </a:cubicBezTo>
                <a:cubicBezTo>
                  <a:pt x="1006" y="472"/>
                  <a:pt x="1006" y="472"/>
                  <a:pt x="1006" y="472"/>
                </a:cubicBezTo>
                <a:cubicBezTo>
                  <a:pt x="1005" y="471"/>
                  <a:pt x="1005" y="471"/>
                  <a:pt x="1005" y="471"/>
                </a:cubicBezTo>
                <a:cubicBezTo>
                  <a:pt x="1004" y="473"/>
                  <a:pt x="1004" y="473"/>
                  <a:pt x="1004" y="473"/>
                </a:cubicBezTo>
                <a:lnTo>
                  <a:pt x="1003" y="474"/>
                </a:lnTo>
                <a:close/>
                <a:moveTo>
                  <a:pt x="1017" y="1036"/>
                </a:moveTo>
                <a:cubicBezTo>
                  <a:pt x="1018" y="1035"/>
                  <a:pt x="1018" y="1035"/>
                  <a:pt x="1018" y="1035"/>
                </a:cubicBezTo>
                <a:cubicBezTo>
                  <a:pt x="1016" y="1034"/>
                  <a:pt x="1016" y="1034"/>
                  <a:pt x="1016" y="1034"/>
                </a:cubicBezTo>
                <a:cubicBezTo>
                  <a:pt x="1015" y="1034"/>
                  <a:pt x="1015" y="1034"/>
                  <a:pt x="1015" y="1034"/>
                </a:cubicBezTo>
                <a:cubicBezTo>
                  <a:pt x="1015" y="1035"/>
                  <a:pt x="1015" y="1035"/>
                  <a:pt x="1015" y="1035"/>
                </a:cubicBezTo>
                <a:cubicBezTo>
                  <a:pt x="1013" y="1035"/>
                  <a:pt x="1013" y="1035"/>
                  <a:pt x="1013" y="1035"/>
                </a:cubicBezTo>
                <a:cubicBezTo>
                  <a:pt x="1015" y="1036"/>
                  <a:pt x="1015" y="1036"/>
                  <a:pt x="1015" y="1036"/>
                </a:cubicBezTo>
                <a:lnTo>
                  <a:pt x="1017" y="1036"/>
                </a:lnTo>
                <a:close/>
                <a:moveTo>
                  <a:pt x="1011" y="1034"/>
                </a:moveTo>
                <a:cubicBezTo>
                  <a:pt x="1012" y="1034"/>
                  <a:pt x="1012" y="1034"/>
                  <a:pt x="1012" y="1034"/>
                </a:cubicBezTo>
                <a:cubicBezTo>
                  <a:pt x="1013" y="1034"/>
                  <a:pt x="1013" y="1034"/>
                  <a:pt x="1013" y="1034"/>
                </a:cubicBezTo>
                <a:cubicBezTo>
                  <a:pt x="1013" y="1032"/>
                  <a:pt x="1013" y="1032"/>
                  <a:pt x="1013" y="1032"/>
                </a:cubicBezTo>
                <a:cubicBezTo>
                  <a:pt x="1012" y="1031"/>
                  <a:pt x="1012" y="1031"/>
                  <a:pt x="1012" y="1031"/>
                </a:cubicBezTo>
                <a:cubicBezTo>
                  <a:pt x="1009" y="1032"/>
                  <a:pt x="1009" y="1032"/>
                  <a:pt x="1009" y="1032"/>
                </a:cubicBezTo>
                <a:cubicBezTo>
                  <a:pt x="1008" y="1032"/>
                  <a:pt x="1008" y="1032"/>
                  <a:pt x="1008" y="1032"/>
                </a:cubicBezTo>
                <a:cubicBezTo>
                  <a:pt x="1007" y="1033"/>
                  <a:pt x="1007" y="1033"/>
                  <a:pt x="1007" y="1033"/>
                </a:cubicBezTo>
                <a:cubicBezTo>
                  <a:pt x="1008" y="1034"/>
                  <a:pt x="1008" y="1034"/>
                  <a:pt x="1008" y="1034"/>
                </a:cubicBezTo>
                <a:lnTo>
                  <a:pt x="1011" y="1034"/>
                </a:lnTo>
                <a:close/>
                <a:moveTo>
                  <a:pt x="1005" y="1010"/>
                </a:moveTo>
                <a:cubicBezTo>
                  <a:pt x="1005" y="1010"/>
                  <a:pt x="1005" y="1010"/>
                  <a:pt x="1005" y="1010"/>
                </a:cubicBezTo>
                <a:cubicBezTo>
                  <a:pt x="1006" y="1013"/>
                  <a:pt x="1006" y="1013"/>
                  <a:pt x="1006" y="1013"/>
                </a:cubicBezTo>
                <a:cubicBezTo>
                  <a:pt x="1007" y="1014"/>
                  <a:pt x="1007" y="1014"/>
                  <a:pt x="1007" y="1014"/>
                </a:cubicBezTo>
                <a:cubicBezTo>
                  <a:pt x="1007" y="1014"/>
                  <a:pt x="1008" y="1015"/>
                  <a:pt x="1008" y="1015"/>
                </a:cubicBezTo>
                <a:cubicBezTo>
                  <a:pt x="1008" y="1013"/>
                  <a:pt x="1008" y="1013"/>
                  <a:pt x="1008" y="1013"/>
                </a:cubicBezTo>
                <a:cubicBezTo>
                  <a:pt x="1007" y="1011"/>
                  <a:pt x="1007" y="1011"/>
                  <a:pt x="1007" y="1011"/>
                </a:cubicBezTo>
                <a:lnTo>
                  <a:pt x="1005" y="1010"/>
                </a:lnTo>
                <a:close/>
                <a:moveTo>
                  <a:pt x="986" y="495"/>
                </a:moveTo>
                <a:cubicBezTo>
                  <a:pt x="986" y="496"/>
                  <a:pt x="986" y="496"/>
                  <a:pt x="986" y="496"/>
                </a:cubicBezTo>
                <a:cubicBezTo>
                  <a:pt x="987" y="496"/>
                  <a:pt x="987" y="496"/>
                  <a:pt x="987" y="496"/>
                </a:cubicBezTo>
                <a:cubicBezTo>
                  <a:pt x="987" y="496"/>
                  <a:pt x="987" y="496"/>
                  <a:pt x="987" y="496"/>
                </a:cubicBezTo>
                <a:lnTo>
                  <a:pt x="986" y="495"/>
                </a:lnTo>
                <a:close/>
                <a:moveTo>
                  <a:pt x="1005" y="1034"/>
                </a:moveTo>
                <a:cubicBezTo>
                  <a:pt x="1006" y="1034"/>
                  <a:pt x="1006" y="1034"/>
                  <a:pt x="1006" y="1034"/>
                </a:cubicBezTo>
                <a:cubicBezTo>
                  <a:pt x="1007" y="1035"/>
                  <a:pt x="1007" y="1035"/>
                  <a:pt x="1007" y="1035"/>
                </a:cubicBezTo>
                <a:cubicBezTo>
                  <a:pt x="1007" y="1034"/>
                  <a:pt x="1007" y="1034"/>
                  <a:pt x="1007" y="1034"/>
                </a:cubicBezTo>
                <a:cubicBezTo>
                  <a:pt x="1006" y="1033"/>
                  <a:pt x="1006" y="1033"/>
                  <a:pt x="1006" y="1033"/>
                </a:cubicBezTo>
                <a:cubicBezTo>
                  <a:pt x="1005" y="1032"/>
                  <a:pt x="1005" y="1032"/>
                  <a:pt x="1005" y="1032"/>
                </a:cubicBezTo>
                <a:lnTo>
                  <a:pt x="1005" y="1034"/>
                </a:lnTo>
                <a:close/>
                <a:moveTo>
                  <a:pt x="1455" y="396"/>
                </a:moveTo>
                <a:cubicBezTo>
                  <a:pt x="1457" y="393"/>
                  <a:pt x="1457" y="393"/>
                  <a:pt x="1457" y="393"/>
                </a:cubicBezTo>
                <a:cubicBezTo>
                  <a:pt x="1453" y="396"/>
                  <a:pt x="1453" y="396"/>
                  <a:pt x="1453" y="396"/>
                </a:cubicBezTo>
                <a:cubicBezTo>
                  <a:pt x="1454" y="398"/>
                  <a:pt x="1454" y="398"/>
                  <a:pt x="1454" y="398"/>
                </a:cubicBezTo>
                <a:lnTo>
                  <a:pt x="1455" y="396"/>
                </a:lnTo>
                <a:close/>
                <a:moveTo>
                  <a:pt x="1083" y="72"/>
                </a:moveTo>
                <a:cubicBezTo>
                  <a:pt x="1084" y="72"/>
                  <a:pt x="1084" y="72"/>
                  <a:pt x="1084" y="72"/>
                </a:cubicBezTo>
                <a:cubicBezTo>
                  <a:pt x="1084" y="71"/>
                  <a:pt x="1084" y="71"/>
                  <a:pt x="1084" y="71"/>
                </a:cubicBezTo>
                <a:cubicBezTo>
                  <a:pt x="1082" y="71"/>
                  <a:pt x="1082" y="71"/>
                  <a:pt x="1082" y="71"/>
                </a:cubicBezTo>
                <a:cubicBezTo>
                  <a:pt x="1081" y="72"/>
                  <a:pt x="1081" y="72"/>
                  <a:pt x="1081" y="72"/>
                </a:cubicBezTo>
                <a:cubicBezTo>
                  <a:pt x="1081" y="73"/>
                  <a:pt x="1081" y="73"/>
                  <a:pt x="1081" y="73"/>
                </a:cubicBezTo>
                <a:lnTo>
                  <a:pt x="1083" y="72"/>
                </a:lnTo>
                <a:close/>
                <a:moveTo>
                  <a:pt x="1083" y="85"/>
                </a:moveTo>
                <a:cubicBezTo>
                  <a:pt x="1085" y="84"/>
                  <a:pt x="1085" y="84"/>
                  <a:pt x="1085" y="84"/>
                </a:cubicBezTo>
                <a:cubicBezTo>
                  <a:pt x="1086" y="83"/>
                  <a:pt x="1086" y="83"/>
                  <a:pt x="1086" y="83"/>
                </a:cubicBezTo>
                <a:cubicBezTo>
                  <a:pt x="1085" y="83"/>
                  <a:pt x="1085" y="83"/>
                  <a:pt x="1085" y="83"/>
                </a:cubicBezTo>
                <a:cubicBezTo>
                  <a:pt x="1084" y="83"/>
                  <a:pt x="1084" y="83"/>
                  <a:pt x="1084" y="83"/>
                </a:cubicBezTo>
                <a:cubicBezTo>
                  <a:pt x="1082" y="83"/>
                  <a:pt x="1082" y="83"/>
                  <a:pt x="1082" y="83"/>
                </a:cubicBezTo>
                <a:cubicBezTo>
                  <a:pt x="1081" y="85"/>
                  <a:pt x="1081" y="85"/>
                  <a:pt x="1081" y="85"/>
                </a:cubicBezTo>
                <a:cubicBezTo>
                  <a:pt x="1081" y="85"/>
                  <a:pt x="1080" y="85"/>
                  <a:pt x="1080" y="85"/>
                </a:cubicBezTo>
                <a:cubicBezTo>
                  <a:pt x="1080" y="87"/>
                  <a:pt x="1080" y="87"/>
                  <a:pt x="1080" y="87"/>
                </a:cubicBezTo>
                <a:cubicBezTo>
                  <a:pt x="1082" y="87"/>
                  <a:pt x="1082" y="87"/>
                  <a:pt x="1082" y="87"/>
                </a:cubicBezTo>
                <a:lnTo>
                  <a:pt x="1083" y="85"/>
                </a:lnTo>
                <a:close/>
                <a:moveTo>
                  <a:pt x="1090" y="60"/>
                </a:moveTo>
                <a:cubicBezTo>
                  <a:pt x="1089" y="59"/>
                  <a:pt x="1089" y="59"/>
                  <a:pt x="1089" y="59"/>
                </a:cubicBezTo>
                <a:cubicBezTo>
                  <a:pt x="1089" y="59"/>
                  <a:pt x="1089" y="59"/>
                  <a:pt x="1089" y="59"/>
                </a:cubicBezTo>
                <a:cubicBezTo>
                  <a:pt x="1089" y="60"/>
                  <a:pt x="1089" y="60"/>
                  <a:pt x="1089" y="60"/>
                </a:cubicBezTo>
                <a:lnTo>
                  <a:pt x="1090" y="60"/>
                </a:lnTo>
                <a:close/>
                <a:moveTo>
                  <a:pt x="983" y="510"/>
                </a:moveTo>
                <a:cubicBezTo>
                  <a:pt x="983" y="510"/>
                  <a:pt x="983" y="510"/>
                  <a:pt x="983" y="510"/>
                </a:cubicBezTo>
                <a:cubicBezTo>
                  <a:pt x="984" y="509"/>
                  <a:pt x="984" y="509"/>
                  <a:pt x="984" y="509"/>
                </a:cubicBezTo>
                <a:cubicBezTo>
                  <a:pt x="984" y="508"/>
                  <a:pt x="984" y="508"/>
                  <a:pt x="984" y="508"/>
                </a:cubicBezTo>
                <a:cubicBezTo>
                  <a:pt x="983" y="509"/>
                  <a:pt x="983" y="509"/>
                  <a:pt x="983" y="509"/>
                </a:cubicBezTo>
                <a:lnTo>
                  <a:pt x="983" y="510"/>
                </a:lnTo>
                <a:close/>
                <a:moveTo>
                  <a:pt x="1080" y="93"/>
                </a:moveTo>
                <a:cubicBezTo>
                  <a:pt x="1081" y="92"/>
                  <a:pt x="1081" y="92"/>
                  <a:pt x="1081" y="92"/>
                </a:cubicBezTo>
                <a:cubicBezTo>
                  <a:pt x="1080" y="91"/>
                  <a:pt x="1080" y="91"/>
                  <a:pt x="1080" y="91"/>
                </a:cubicBezTo>
                <a:cubicBezTo>
                  <a:pt x="1079" y="91"/>
                  <a:pt x="1079" y="91"/>
                  <a:pt x="1079" y="91"/>
                </a:cubicBezTo>
                <a:cubicBezTo>
                  <a:pt x="1079" y="93"/>
                  <a:pt x="1079" y="93"/>
                  <a:pt x="1079" y="93"/>
                </a:cubicBezTo>
                <a:lnTo>
                  <a:pt x="1080" y="93"/>
                </a:lnTo>
                <a:close/>
                <a:moveTo>
                  <a:pt x="1082" y="19"/>
                </a:moveTo>
                <a:cubicBezTo>
                  <a:pt x="1082" y="21"/>
                  <a:pt x="1082" y="21"/>
                  <a:pt x="1082" y="21"/>
                </a:cubicBezTo>
                <a:cubicBezTo>
                  <a:pt x="1083" y="21"/>
                  <a:pt x="1083" y="21"/>
                  <a:pt x="1083" y="21"/>
                </a:cubicBezTo>
                <a:cubicBezTo>
                  <a:pt x="1083" y="20"/>
                  <a:pt x="1083" y="20"/>
                  <a:pt x="1083" y="20"/>
                </a:cubicBezTo>
                <a:cubicBezTo>
                  <a:pt x="1083" y="19"/>
                  <a:pt x="1083" y="19"/>
                  <a:pt x="1083" y="19"/>
                </a:cubicBezTo>
                <a:lnTo>
                  <a:pt x="1082" y="19"/>
                </a:lnTo>
                <a:close/>
                <a:moveTo>
                  <a:pt x="1462" y="397"/>
                </a:moveTo>
                <a:cubicBezTo>
                  <a:pt x="1461" y="397"/>
                  <a:pt x="1461" y="397"/>
                  <a:pt x="1461" y="397"/>
                </a:cubicBezTo>
                <a:cubicBezTo>
                  <a:pt x="1461" y="398"/>
                  <a:pt x="1461" y="398"/>
                  <a:pt x="1461" y="398"/>
                </a:cubicBezTo>
                <a:cubicBezTo>
                  <a:pt x="1462" y="399"/>
                  <a:pt x="1462" y="399"/>
                  <a:pt x="1462" y="399"/>
                </a:cubicBezTo>
                <a:lnTo>
                  <a:pt x="1462" y="397"/>
                </a:lnTo>
                <a:close/>
                <a:moveTo>
                  <a:pt x="1464" y="420"/>
                </a:moveTo>
                <a:cubicBezTo>
                  <a:pt x="1463" y="423"/>
                  <a:pt x="1463" y="423"/>
                  <a:pt x="1463" y="423"/>
                </a:cubicBezTo>
                <a:cubicBezTo>
                  <a:pt x="1465" y="422"/>
                  <a:pt x="1465" y="422"/>
                  <a:pt x="1465" y="422"/>
                </a:cubicBezTo>
                <a:cubicBezTo>
                  <a:pt x="1468" y="420"/>
                  <a:pt x="1468" y="420"/>
                  <a:pt x="1468" y="420"/>
                </a:cubicBezTo>
                <a:cubicBezTo>
                  <a:pt x="1467" y="419"/>
                  <a:pt x="1467" y="419"/>
                  <a:pt x="1467" y="419"/>
                </a:cubicBezTo>
                <a:cubicBezTo>
                  <a:pt x="1468" y="417"/>
                  <a:pt x="1468" y="417"/>
                  <a:pt x="1468" y="417"/>
                </a:cubicBezTo>
                <a:lnTo>
                  <a:pt x="1464" y="420"/>
                </a:lnTo>
                <a:close/>
                <a:moveTo>
                  <a:pt x="1459" y="400"/>
                </a:moveTo>
                <a:cubicBezTo>
                  <a:pt x="1459" y="403"/>
                  <a:pt x="1459" y="403"/>
                  <a:pt x="1459" y="403"/>
                </a:cubicBezTo>
                <a:cubicBezTo>
                  <a:pt x="1461" y="404"/>
                  <a:pt x="1461" y="404"/>
                  <a:pt x="1461" y="404"/>
                </a:cubicBezTo>
                <a:cubicBezTo>
                  <a:pt x="1462" y="402"/>
                  <a:pt x="1462" y="402"/>
                  <a:pt x="1462" y="402"/>
                </a:cubicBezTo>
                <a:cubicBezTo>
                  <a:pt x="1460" y="399"/>
                  <a:pt x="1460" y="399"/>
                  <a:pt x="1460" y="399"/>
                </a:cubicBezTo>
                <a:lnTo>
                  <a:pt x="1459" y="400"/>
                </a:lnTo>
                <a:close/>
                <a:moveTo>
                  <a:pt x="1468" y="435"/>
                </a:moveTo>
                <a:cubicBezTo>
                  <a:pt x="1471" y="433"/>
                  <a:pt x="1471" y="433"/>
                  <a:pt x="1471" y="433"/>
                </a:cubicBezTo>
                <a:cubicBezTo>
                  <a:pt x="1469" y="433"/>
                  <a:pt x="1469" y="433"/>
                  <a:pt x="1469" y="433"/>
                </a:cubicBezTo>
                <a:cubicBezTo>
                  <a:pt x="1468" y="431"/>
                  <a:pt x="1468" y="431"/>
                  <a:pt x="1468" y="431"/>
                </a:cubicBezTo>
                <a:cubicBezTo>
                  <a:pt x="1466" y="432"/>
                  <a:pt x="1466" y="432"/>
                  <a:pt x="1466" y="432"/>
                </a:cubicBezTo>
                <a:cubicBezTo>
                  <a:pt x="1466" y="432"/>
                  <a:pt x="1465" y="433"/>
                  <a:pt x="1465" y="433"/>
                </a:cubicBezTo>
                <a:lnTo>
                  <a:pt x="1468" y="435"/>
                </a:lnTo>
                <a:close/>
                <a:moveTo>
                  <a:pt x="1515" y="458"/>
                </a:moveTo>
                <a:cubicBezTo>
                  <a:pt x="1515" y="459"/>
                  <a:pt x="1515" y="459"/>
                  <a:pt x="1515" y="459"/>
                </a:cubicBezTo>
                <a:cubicBezTo>
                  <a:pt x="1516" y="459"/>
                  <a:pt x="1516" y="459"/>
                  <a:pt x="1516" y="459"/>
                </a:cubicBezTo>
                <a:cubicBezTo>
                  <a:pt x="1517" y="459"/>
                  <a:pt x="1517" y="459"/>
                  <a:pt x="1517" y="459"/>
                </a:cubicBezTo>
                <a:cubicBezTo>
                  <a:pt x="1516" y="458"/>
                  <a:pt x="1516" y="458"/>
                  <a:pt x="1516" y="458"/>
                </a:cubicBezTo>
                <a:lnTo>
                  <a:pt x="1515" y="458"/>
                </a:lnTo>
                <a:close/>
                <a:moveTo>
                  <a:pt x="1496" y="469"/>
                </a:moveTo>
                <a:cubicBezTo>
                  <a:pt x="1494" y="470"/>
                  <a:pt x="1494" y="470"/>
                  <a:pt x="1494" y="470"/>
                </a:cubicBezTo>
                <a:cubicBezTo>
                  <a:pt x="1495" y="470"/>
                  <a:pt x="1495" y="470"/>
                  <a:pt x="1495" y="470"/>
                </a:cubicBezTo>
                <a:cubicBezTo>
                  <a:pt x="1496" y="471"/>
                  <a:pt x="1496" y="471"/>
                  <a:pt x="1496" y="471"/>
                </a:cubicBezTo>
                <a:cubicBezTo>
                  <a:pt x="1498" y="471"/>
                  <a:pt x="1498" y="471"/>
                  <a:pt x="1498" y="471"/>
                </a:cubicBezTo>
                <a:cubicBezTo>
                  <a:pt x="1498" y="470"/>
                  <a:pt x="1498" y="470"/>
                  <a:pt x="1498" y="470"/>
                </a:cubicBezTo>
                <a:cubicBezTo>
                  <a:pt x="1498" y="469"/>
                  <a:pt x="1498" y="469"/>
                  <a:pt x="1498" y="469"/>
                </a:cubicBezTo>
                <a:cubicBezTo>
                  <a:pt x="1497" y="469"/>
                  <a:pt x="1497" y="469"/>
                  <a:pt x="1497" y="469"/>
                </a:cubicBezTo>
                <a:lnTo>
                  <a:pt x="1496" y="469"/>
                </a:lnTo>
                <a:close/>
                <a:moveTo>
                  <a:pt x="1453" y="399"/>
                </a:moveTo>
                <a:cubicBezTo>
                  <a:pt x="1452" y="396"/>
                  <a:pt x="1452" y="396"/>
                  <a:pt x="1452" y="396"/>
                </a:cubicBezTo>
                <a:cubicBezTo>
                  <a:pt x="1450" y="397"/>
                  <a:pt x="1450" y="397"/>
                  <a:pt x="1450" y="397"/>
                </a:cubicBezTo>
                <a:cubicBezTo>
                  <a:pt x="1450" y="400"/>
                  <a:pt x="1450" y="400"/>
                  <a:pt x="1450" y="400"/>
                </a:cubicBezTo>
                <a:cubicBezTo>
                  <a:pt x="1451" y="398"/>
                  <a:pt x="1451" y="398"/>
                  <a:pt x="1451" y="398"/>
                </a:cubicBezTo>
                <a:cubicBezTo>
                  <a:pt x="1451" y="400"/>
                  <a:pt x="1451" y="400"/>
                  <a:pt x="1451" y="400"/>
                </a:cubicBezTo>
                <a:lnTo>
                  <a:pt x="1453" y="399"/>
                </a:lnTo>
                <a:close/>
                <a:moveTo>
                  <a:pt x="1452" y="394"/>
                </a:moveTo>
                <a:cubicBezTo>
                  <a:pt x="1452" y="393"/>
                  <a:pt x="1452" y="393"/>
                  <a:pt x="1452" y="393"/>
                </a:cubicBezTo>
                <a:cubicBezTo>
                  <a:pt x="1452" y="395"/>
                  <a:pt x="1452" y="395"/>
                  <a:pt x="1452" y="395"/>
                </a:cubicBezTo>
                <a:lnTo>
                  <a:pt x="1452" y="394"/>
                </a:lnTo>
                <a:close/>
                <a:moveTo>
                  <a:pt x="1451" y="380"/>
                </a:moveTo>
                <a:cubicBezTo>
                  <a:pt x="1451" y="382"/>
                  <a:pt x="1451" y="382"/>
                  <a:pt x="1451" y="382"/>
                </a:cubicBezTo>
                <a:cubicBezTo>
                  <a:pt x="1452" y="381"/>
                  <a:pt x="1452" y="381"/>
                  <a:pt x="1452" y="381"/>
                </a:cubicBezTo>
                <a:cubicBezTo>
                  <a:pt x="1452" y="380"/>
                  <a:pt x="1452" y="380"/>
                  <a:pt x="1452" y="380"/>
                </a:cubicBezTo>
                <a:lnTo>
                  <a:pt x="1451" y="380"/>
                </a:lnTo>
                <a:close/>
                <a:moveTo>
                  <a:pt x="1448" y="387"/>
                </a:moveTo>
                <a:cubicBezTo>
                  <a:pt x="1450" y="386"/>
                  <a:pt x="1450" y="386"/>
                  <a:pt x="1450" y="386"/>
                </a:cubicBezTo>
                <a:cubicBezTo>
                  <a:pt x="1450" y="384"/>
                  <a:pt x="1450" y="384"/>
                  <a:pt x="1450" y="384"/>
                </a:cubicBezTo>
                <a:lnTo>
                  <a:pt x="1448" y="387"/>
                </a:lnTo>
                <a:close/>
                <a:moveTo>
                  <a:pt x="1476" y="355"/>
                </a:moveTo>
                <a:cubicBezTo>
                  <a:pt x="1476" y="354"/>
                  <a:pt x="1476" y="354"/>
                  <a:pt x="1476" y="354"/>
                </a:cubicBezTo>
                <a:cubicBezTo>
                  <a:pt x="1475" y="354"/>
                  <a:pt x="1475" y="354"/>
                  <a:pt x="1475" y="354"/>
                </a:cubicBezTo>
                <a:cubicBezTo>
                  <a:pt x="1476" y="356"/>
                  <a:pt x="1476" y="356"/>
                  <a:pt x="1476" y="356"/>
                </a:cubicBezTo>
                <a:lnTo>
                  <a:pt x="1476" y="355"/>
                </a:lnTo>
                <a:close/>
                <a:moveTo>
                  <a:pt x="1455" y="391"/>
                </a:moveTo>
                <a:cubicBezTo>
                  <a:pt x="1457" y="389"/>
                  <a:pt x="1457" y="389"/>
                  <a:pt x="1457" y="389"/>
                </a:cubicBezTo>
                <a:cubicBezTo>
                  <a:pt x="1456" y="388"/>
                  <a:pt x="1456" y="388"/>
                  <a:pt x="1456" y="388"/>
                </a:cubicBezTo>
                <a:cubicBezTo>
                  <a:pt x="1455" y="387"/>
                  <a:pt x="1455" y="387"/>
                  <a:pt x="1455" y="387"/>
                </a:cubicBezTo>
                <a:cubicBezTo>
                  <a:pt x="1453" y="386"/>
                  <a:pt x="1453" y="386"/>
                  <a:pt x="1453" y="386"/>
                </a:cubicBezTo>
                <a:cubicBezTo>
                  <a:pt x="1451" y="387"/>
                  <a:pt x="1451" y="387"/>
                  <a:pt x="1451" y="387"/>
                </a:cubicBezTo>
                <a:cubicBezTo>
                  <a:pt x="1454" y="388"/>
                  <a:pt x="1454" y="388"/>
                  <a:pt x="1454" y="388"/>
                </a:cubicBezTo>
                <a:cubicBezTo>
                  <a:pt x="1452" y="389"/>
                  <a:pt x="1452" y="389"/>
                  <a:pt x="1452" y="389"/>
                </a:cubicBezTo>
                <a:cubicBezTo>
                  <a:pt x="1453" y="390"/>
                  <a:pt x="1453" y="390"/>
                  <a:pt x="1453" y="390"/>
                </a:cubicBezTo>
                <a:cubicBezTo>
                  <a:pt x="1451" y="391"/>
                  <a:pt x="1451" y="391"/>
                  <a:pt x="1451" y="391"/>
                </a:cubicBezTo>
                <a:cubicBezTo>
                  <a:pt x="1455" y="390"/>
                  <a:pt x="1455" y="390"/>
                  <a:pt x="1455" y="390"/>
                </a:cubicBezTo>
                <a:lnTo>
                  <a:pt x="1455" y="391"/>
                </a:lnTo>
                <a:close/>
                <a:moveTo>
                  <a:pt x="1442" y="379"/>
                </a:moveTo>
                <a:cubicBezTo>
                  <a:pt x="1442" y="380"/>
                  <a:pt x="1442" y="380"/>
                  <a:pt x="1442" y="380"/>
                </a:cubicBezTo>
                <a:cubicBezTo>
                  <a:pt x="1442" y="382"/>
                  <a:pt x="1442" y="382"/>
                  <a:pt x="1442" y="382"/>
                </a:cubicBezTo>
                <a:cubicBezTo>
                  <a:pt x="1443" y="381"/>
                  <a:pt x="1443" y="381"/>
                  <a:pt x="1443" y="381"/>
                </a:cubicBezTo>
                <a:lnTo>
                  <a:pt x="1442" y="379"/>
                </a:lnTo>
                <a:close/>
                <a:moveTo>
                  <a:pt x="1478" y="350"/>
                </a:moveTo>
                <a:cubicBezTo>
                  <a:pt x="1477" y="350"/>
                  <a:pt x="1477" y="350"/>
                  <a:pt x="1477" y="350"/>
                </a:cubicBezTo>
                <a:cubicBezTo>
                  <a:pt x="1478" y="351"/>
                  <a:pt x="1478" y="351"/>
                  <a:pt x="1478" y="351"/>
                </a:cubicBezTo>
                <a:lnTo>
                  <a:pt x="1478" y="350"/>
                </a:lnTo>
                <a:close/>
                <a:moveTo>
                  <a:pt x="1443" y="373"/>
                </a:moveTo>
                <a:cubicBezTo>
                  <a:pt x="1443" y="374"/>
                  <a:pt x="1443" y="374"/>
                  <a:pt x="1443" y="374"/>
                </a:cubicBezTo>
                <a:cubicBezTo>
                  <a:pt x="1444" y="375"/>
                  <a:pt x="1444" y="375"/>
                  <a:pt x="1444" y="375"/>
                </a:cubicBezTo>
                <a:cubicBezTo>
                  <a:pt x="1445" y="373"/>
                  <a:pt x="1445" y="373"/>
                  <a:pt x="1445" y="373"/>
                </a:cubicBezTo>
                <a:lnTo>
                  <a:pt x="1443" y="373"/>
                </a:lnTo>
                <a:close/>
                <a:moveTo>
                  <a:pt x="1418" y="447"/>
                </a:moveTo>
                <a:cubicBezTo>
                  <a:pt x="1416" y="449"/>
                  <a:pt x="1416" y="449"/>
                  <a:pt x="1416" y="449"/>
                </a:cubicBezTo>
                <a:cubicBezTo>
                  <a:pt x="1414" y="449"/>
                  <a:pt x="1414" y="449"/>
                  <a:pt x="1414" y="449"/>
                </a:cubicBezTo>
                <a:cubicBezTo>
                  <a:pt x="1413" y="452"/>
                  <a:pt x="1413" y="452"/>
                  <a:pt x="1413" y="452"/>
                </a:cubicBezTo>
                <a:cubicBezTo>
                  <a:pt x="1414" y="452"/>
                  <a:pt x="1414" y="452"/>
                  <a:pt x="1414" y="452"/>
                </a:cubicBezTo>
                <a:cubicBezTo>
                  <a:pt x="1415" y="453"/>
                  <a:pt x="1415" y="453"/>
                  <a:pt x="1415" y="453"/>
                </a:cubicBezTo>
                <a:cubicBezTo>
                  <a:pt x="1420" y="451"/>
                  <a:pt x="1420" y="451"/>
                  <a:pt x="1420" y="451"/>
                </a:cubicBezTo>
                <a:cubicBezTo>
                  <a:pt x="1416" y="454"/>
                  <a:pt x="1416" y="454"/>
                  <a:pt x="1416" y="454"/>
                </a:cubicBezTo>
                <a:cubicBezTo>
                  <a:pt x="1415" y="455"/>
                  <a:pt x="1415" y="455"/>
                  <a:pt x="1415" y="455"/>
                </a:cubicBezTo>
                <a:cubicBezTo>
                  <a:pt x="1417" y="455"/>
                  <a:pt x="1417" y="455"/>
                  <a:pt x="1417" y="455"/>
                </a:cubicBezTo>
                <a:cubicBezTo>
                  <a:pt x="1420" y="453"/>
                  <a:pt x="1420" y="453"/>
                  <a:pt x="1420" y="453"/>
                </a:cubicBezTo>
                <a:cubicBezTo>
                  <a:pt x="1420" y="454"/>
                  <a:pt x="1420" y="454"/>
                  <a:pt x="1420" y="454"/>
                </a:cubicBezTo>
                <a:cubicBezTo>
                  <a:pt x="1417" y="456"/>
                  <a:pt x="1417" y="456"/>
                  <a:pt x="1417" y="456"/>
                </a:cubicBezTo>
                <a:cubicBezTo>
                  <a:pt x="1419" y="456"/>
                  <a:pt x="1419" y="456"/>
                  <a:pt x="1419" y="456"/>
                </a:cubicBezTo>
                <a:cubicBezTo>
                  <a:pt x="1418" y="457"/>
                  <a:pt x="1418" y="457"/>
                  <a:pt x="1418" y="457"/>
                </a:cubicBezTo>
                <a:cubicBezTo>
                  <a:pt x="1421" y="456"/>
                  <a:pt x="1421" y="456"/>
                  <a:pt x="1421" y="456"/>
                </a:cubicBezTo>
                <a:cubicBezTo>
                  <a:pt x="1422" y="457"/>
                  <a:pt x="1422" y="457"/>
                  <a:pt x="1422" y="457"/>
                </a:cubicBezTo>
                <a:cubicBezTo>
                  <a:pt x="1426" y="456"/>
                  <a:pt x="1426" y="456"/>
                  <a:pt x="1426" y="456"/>
                </a:cubicBezTo>
                <a:cubicBezTo>
                  <a:pt x="1429" y="455"/>
                  <a:pt x="1429" y="455"/>
                  <a:pt x="1429" y="455"/>
                </a:cubicBezTo>
                <a:cubicBezTo>
                  <a:pt x="1431" y="454"/>
                  <a:pt x="1431" y="454"/>
                  <a:pt x="1431" y="454"/>
                </a:cubicBezTo>
                <a:cubicBezTo>
                  <a:pt x="1430" y="452"/>
                  <a:pt x="1430" y="452"/>
                  <a:pt x="1430" y="452"/>
                </a:cubicBezTo>
                <a:cubicBezTo>
                  <a:pt x="1432" y="452"/>
                  <a:pt x="1432" y="452"/>
                  <a:pt x="1432" y="452"/>
                </a:cubicBezTo>
                <a:cubicBezTo>
                  <a:pt x="1432" y="453"/>
                  <a:pt x="1432" y="453"/>
                  <a:pt x="1432" y="453"/>
                </a:cubicBezTo>
                <a:cubicBezTo>
                  <a:pt x="1434" y="453"/>
                  <a:pt x="1434" y="453"/>
                  <a:pt x="1434" y="453"/>
                </a:cubicBezTo>
                <a:cubicBezTo>
                  <a:pt x="1436" y="451"/>
                  <a:pt x="1436" y="451"/>
                  <a:pt x="1436" y="451"/>
                </a:cubicBezTo>
                <a:cubicBezTo>
                  <a:pt x="1437" y="451"/>
                  <a:pt x="1437" y="451"/>
                  <a:pt x="1437" y="451"/>
                </a:cubicBezTo>
                <a:cubicBezTo>
                  <a:pt x="1438" y="449"/>
                  <a:pt x="1438" y="449"/>
                  <a:pt x="1438" y="449"/>
                </a:cubicBezTo>
                <a:cubicBezTo>
                  <a:pt x="1443" y="449"/>
                  <a:pt x="1443" y="449"/>
                  <a:pt x="1443" y="449"/>
                </a:cubicBezTo>
                <a:cubicBezTo>
                  <a:pt x="1444" y="447"/>
                  <a:pt x="1444" y="447"/>
                  <a:pt x="1444" y="447"/>
                </a:cubicBezTo>
                <a:cubicBezTo>
                  <a:pt x="1445" y="449"/>
                  <a:pt x="1445" y="449"/>
                  <a:pt x="1445" y="449"/>
                </a:cubicBezTo>
                <a:cubicBezTo>
                  <a:pt x="1446" y="448"/>
                  <a:pt x="1446" y="448"/>
                  <a:pt x="1446" y="448"/>
                </a:cubicBezTo>
                <a:cubicBezTo>
                  <a:pt x="1447" y="448"/>
                  <a:pt x="1447" y="448"/>
                  <a:pt x="1447" y="448"/>
                </a:cubicBezTo>
                <a:cubicBezTo>
                  <a:pt x="1450" y="448"/>
                  <a:pt x="1450" y="448"/>
                  <a:pt x="1450" y="448"/>
                </a:cubicBezTo>
                <a:cubicBezTo>
                  <a:pt x="1448" y="446"/>
                  <a:pt x="1448" y="446"/>
                  <a:pt x="1448" y="446"/>
                </a:cubicBezTo>
                <a:cubicBezTo>
                  <a:pt x="1449" y="445"/>
                  <a:pt x="1449" y="445"/>
                  <a:pt x="1449" y="445"/>
                </a:cubicBezTo>
                <a:cubicBezTo>
                  <a:pt x="1451" y="443"/>
                  <a:pt x="1451" y="443"/>
                  <a:pt x="1451" y="443"/>
                </a:cubicBezTo>
                <a:cubicBezTo>
                  <a:pt x="1451" y="441"/>
                  <a:pt x="1451" y="441"/>
                  <a:pt x="1451" y="441"/>
                </a:cubicBezTo>
                <a:cubicBezTo>
                  <a:pt x="1452" y="440"/>
                  <a:pt x="1452" y="440"/>
                  <a:pt x="1452" y="440"/>
                </a:cubicBezTo>
                <a:cubicBezTo>
                  <a:pt x="1453" y="438"/>
                  <a:pt x="1453" y="438"/>
                  <a:pt x="1453" y="438"/>
                </a:cubicBezTo>
                <a:cubicBezTo>
                  <a:pt x="1452" y="433"/>
                  <a:pt x="1452" y="433"/>
                  <a:pt x="1452" y="433"/>
                </a:cubicBezTo>
                <a:cubicBezTo>
                  <a:pt x="1451" y="432"/>
                  <a:pt x="1451" y="432"/>
                  <a:pt x="1451" y="432"/>
                </a:cubicBezTo>
                <a:cubicBezTo>
                  <a:pt x="1452" y="431"/>
                  <a:pt x="1452" y="431"/>
                  <a:pt x="1452" y="431"/>
                </a:cubicBezTo>
                <a:cubicBezTo>
                  <a:pt x="1452" y="429"/>
                  <a:pt x="1452" y="429"/>
                  <a:pt x="1452" y="429"/>
                </a:cubicBezTo>
                <a:cubicBezTo>
                  <a:pt x="1451" y="427"/>
                  <a:pt x="1451" y="427"/>
                  <a:pt x="1451" y="427"/>
                </a:cubicBezTo>
                <a:cubicBezTo>
                  <a:pt x="1451" y="425"/>
                  <a:pt x="1451" y="425"/>
                  <a:pt x="1451" y="425"/>
                </a:cubicBezTo>
                <a:cubicBezTo>
                  <a:pt x="1450" y="424"/>
                  <a:pt x="1450" y="424"/>
                  <a:pt x="1450" y="424"/>
                </a:cubicBezTo>
                <a:cubicBezTo>
                  <a:pt x="1450" y="423"/>
                  <a:pt x="1450" y="423"/>
                  <a:pt x="1450" y="423"/>
                </a:cubicBezTo>
                <a:cubicBezTo>
                  <a:pt x="1452" y="423"/>
                  <a:pt x="1452" y="423"/>
                  <a:pt x="1452" y="423"/>
                </a:cubicBezTo>
                <a:cubicBezTo>
                  <a:pt x="1452" y="423"/>
                  <a:pt x="1452" y="423"/>
                  <a:pt x="1452" y="423"/>
                </a:cubicBezTo>
                <a:cubicBezTo>
                  <a:pt x="1452" y="422"/>
                  <a:pt x="1452" y="422"/>
                  <a:pt x="1452" y="422"/>
                </a:cubicBezTo>
                <a:cubicBezTo>
                  <a:pt x="1453" y="422"/>
                  <a:pt x="1453" y="422"/>
                  <a:pt x="1453" y="422"/>
                </a:cubicBezTo>
                <a:cubicBezTo>
                  <a:pt x="1454" y="421"/>
                  <a:pt x="1454" y="421"/>
                  <a:pt x="1454" y="421"/>
                </a:cubicBezTo>
                <a:cubicBezTo>
                  <a:pt x="1455" y="419"/>
                  <a:pt x="1455" y="419"/>
                  <a:pt x="1455" y="419"/>
                </a:cubicBezTo>
                <a:cubicBezTo>
                  <a:pt x="1457" y="420"/>
                  <a:pt x="1457" y="420"/>
                  <a:pt x="1457" y="420"/>
                </a:cubicBezTo>
                <a:cubicBezTo>
                  <a:pt x="1457" y="418"/>
                  <a:pt x="1457" y="418"/>
                  <a:pt x="1457" y="418"/>
                </a:cubicBezTo>
                <a:cubicBezTo>
                  <a:pt x="1456" y="418"/>
                  <a:pt x="1456" y="418"/>
                  <a:pt x="1456" y="418"/>
                </a:cubicBezTo>
                <a:cubicBezTo>
                  <a:pt x="1456" y="416"/>
                  <a:pt x="1456" y="416"/>
                  <a:pt x="1456" y="416"/>
                </a:cubicBezTo>
                <a:cubicBezTo>
                  <a:pt x="1456" y="415"/>
                  <a:pt x="1456" y="415"/>
                  <a:pt x="1456" y="415"/>
                </a:cubicBezTo>
                <a:cubicBezTo>
                  <a:pt x="1457" y="415"/>
                  <a:pt x="1457" y="415"/>
                  <a:pt x="1457" y="415"/>
                </a:cubicBezTo>
                <a:cubicBezTo>
                  <a:pt x="1458" y="418"/>
                  <a:pt x="1458" y="418"/>
                  <a:pt x="1458" y="418"/>
                </a:cubicBezTo>
                <a:cubicBezTo>
                  <a:pt x="1457" y="414"/>
                  <a:pt x="1457" y="414"/>
                  <a:pt x="1457" y="414"/>
                </a:cubicBezTo>
                <a:cubicBezTo>
                  <a:pt x="1455" y="414"/>
                  <a:pt x="1455" y="414"/>
                  <a:pt x="1455" y="414"/>
                </a:cubicBezTo>
                <a:cubicBezTo>
                  <a:pt x="1456" y="413"/>
                  <a:pt x="1456" y="413"/>
                  <a:pt x="1456" y="413"/>
                </a:cubicBezTo>
                <a:cubicBezTo>
                  <a:pt x="1453" y="408"/>
                  <a:pt x="1453" y="408"/>
                  <a:pt x="1453" y="408"/>
                </a:cubicBezTo>
                <a:cubicBezTo>
                  <a:pt x="1453" y="407"/>
                  <a:pt x="1453" y="407"/>
                  <a:pt x="1453" y="407"/>
                </a:cubicBezTo>
                <a:cubicBezTo>
                  <a:pt x="1452" y="406"/>
                  <a:pt x="1452" y="406"/>
                  <a:pt x="1452" y="406"/>
                </a:cubicBezTo>
                <a:cubicBezTo>
                  <a:pt x="1448" y="405"/>
                  <a:pt x="1448" y="405"/>
                  <a:pt x="1448" y="405"/>
                </a:cubicBezTo>
                <a:cubicBezTo>
                  <a:pt x="1447" y="407"/>
                  <a:pt x="1447" y="407"/>
                  <a:pt x="1447" y="407"/>
                </a:cubicBezTo>
                <a:cubicBezTo>
                  <a:pt x="1445" y="407"/>
                  <a:pt x="1445" y="407"/>
                  <a:pt x="1445" y="407"/>
                </a:cubicBezTo>
                <a:cubicBezTo>
                  <a:pt x="1445" y="408"/>
                  <a:pt x="1445" y="408"/>
                  <a:pt x="1445" y="408"/>
                </a:cubicBezTo>
                <a:cubicBezTo>
                  <a:pt x="1443" y="408"/>
                  <a:pt x="1443" y="408"/>
                  <a:pt x="1443" y="408"/>
                </a:cubicBezTo>
                <a:cubicBezTo>
                  <a:pt x="1442" y="408"/>
                  <a:pt x="1442" y="408"/>
                  <a:pt x="1442" y="408"/>
                </a:cubicBezTo>
                <a:cubicBezTo>
                  <a:pt x="1444" y="406"/>
                  <a:pt x="1444" y="406"/>
                  <a:pt x="1444" y="406"/>
                </a:cubicBezTo>
                <a:cubicBezTo>
                  <a:pt x="1446" y="405"/>
                  <a:pt x="1446" y="405"/>
                  <a:pt x="1446" y="405"/>
                </a:cubicBezTo>
                <a:cubicBezTo>
                  <a:pt x="1444" y="404"/>
                  <a:pt x="1444" y="404"/>
                  <a:pt x="1444" y="404"/>
                </a:cubicBezTo>
                <a:cubicBezTo>
                  <a:pt x="1442" y="403"/>
                  <a:pt x="1442" y="403"/>
                  <a:pt x="1442" y="403"/>
                </a:cubicBezTo>
                <a:cubicBezTo>
                  <a:pt x="1443" y="404"/>
                  <a:pt x="1443" y="404"/>
                  <a:pt x="1443" y="404"/>
                </a:cubicBezTo>
                <a:cubicBezTo>
                  <a:pt x="1441" y="404"/>
                  <a:pt x="1441" y="404"/>
                  <a:pt x="1441" y="404"/>
                </a:cubicBezTo>
                <a:cubicBezTo>
                  <a:pt x="1441" y="407"/>
                  <a:pt x="1441" y="407"/>
                  <a:pt x="1441" y="407"/>
                </a:cubicBezTo>
                <a:cubicBezTo>
                  <a:pt x="1440" y="409"/>
                  <a:pt x="1440" y="409"/>
                  <a:pt x="1440" y="409"/>
                </a:cubicBezTo>
                <a:cubicBezTo>
                  <a:pt x="1440" y="407"/>
                  <a:pt x="1440" y="407"/>
                  <a:pt x="1440" y="407"/>
                </a:cubicBezTo>
                <a:cubicBezTo>
                  <a:pt x="1441" y="406"/>
                  <a:pt x="1441" y="406"/>
                  <a:pt x="1441" y="406"/>
                </a:cubicBezTo>
                <a:cubicBezTo>
                  <a:pt x="1440" y="405"/>
                  <a:pt x="1440" y="405"/>
                  <a:pt x="1440" y="405"/>
                </a:cubicBezTo>
                <a:cubicBezTo>
                  <a:pt x="1438" y="405"/>
                  <a:pt x="1438" y="405"/>
                  <a:pt x="1438" y="405"/>
                </a:cubicBezTo>
                <a:cubicBezTo>
                  <a:pt x="1439" y="406"/>
                  <a:pt x="1439" y="406"/>
                  <a:pt x="1439" y="406"/>
                </a:cubicBezTo>
                <a:cubicBezTo>
                  <a:pt x="1438" y="406"/>
                  <a:pt x="1438" y="406"/>
                  <a:pt x="1438" y="406"/>
                </a:cubicBezTo>
                <a:cubicBezTo>
                  <a:pt x="1437" y="405"/>
                  <a:pt x="1437" y="405"/>
                  <a:pt x="1437" y="405"/>
                </a:cubicBezTo>
                <a:cubicBezTo>
                  <a:pt x="1434" y="406"/>
                  <a:pt x="1434" y="406"/>
                  <a:pt x="1434" y="406"/>
                </a:cubicBezTo>
                <a:cubicBezTo>
                  <a:pt x="1434" y="407"/>
                  <a:pt x="1434" y="407"/>
                  <a:pt x="1434" y="407"/>
                </a:cubicBezTo>
                <a:cubicBezTo>
                  <a:pt x="1433" y="407"/>
                  <a:pt x="1433" y="407"/>
                  <a:pt x="1433" y="407"/>
                </a:cubicBezTo>
                <a:cubicBezTo>
                  <a:pt x="1432" y="409"/>
                  <a:pt x="1432" y="409"/>
                  <a:pt x="1432" y="409"/>
                </a:cubicBezTo>
                <a:cubicBezTo>
                  <a:pt x="1434" y="410"/>
                  <a:pt x="1434" y="410"/>
                  <a:pt x="1434" y="410"/>
                </a:cubicBezTo>
                <a:cubicBezTo>
                  <a:pt x="1433" y="410"/>
                  <a:pt x="1433" y="410"/>
                  <a:pt x="1433" y="410"/>
                </a:cubicBezTo>
                <a:cubicBezTo>
                  <a:pt x="1432" y="410"/>
                  <a:pt x="1432" y="410"/>
                  <a:pt x="1432" y="410"/>
                </a:cubicBezTo>
                <a:cubicBezTo>
                  <a:pt x="1432" y="411"/>
                  <a:pt x="1432" y="411"/>
                  <a:pt x="1432" y="411"/>
                </a:cubicBezTo>
                <a:cubicBezTo>
                  <a:pt x="1430" y="412"/>
                  <a:pt x="1430" y="412"/>
                  <a:pt x="1430" y="412"/>
                </a:cubicBezTo>
                <a:cubicBezTo>
                  <a:pt x="1431" y="413"/>
                  <a:pt x="1431" y="413"/>
                  <a:pt x="1431" y="413"/>
                </a:cubicBezTo>
                <a:cubicBezTo>
                  <a:pt x="1433" y="413"/>
                  <a:pt x="1433" y="413"/>
                  <a:pt x="1433" y="413"/>
                </a:cubicBezTo>
                <a:cubicBezTo>
                  <a:pt x="1432" y="414"/>
                  <a:pt x="1432" y="414"/>
                  <a:pt x="1432" y="414"/>
                </a:cubicBezTo>
                <a:cubicBezTo>
                  <a:pt x="1434" y="413"/>
                  <a:pt x="1434" y="413"/>
                  <a:pt x="1434" y="413"/>
                </a:cubicBezTo>
                <a:cubicBezTo>
                  <a:pt x="1435" y="413"/>
                  <a:pt x="1435" y="413"/>
                  <a:pt x="1435" y="413"/>
                </a:cubicBezTo>
                <a:cubicBezTo>
                  <a:pt x="1433" y="416"/>
                  <a:pt x="1433" y="416"/>
                  <a:pt x="1433" y="416"/>
                </a:cubicBezTo>
                <a:cubicBezTo>
                  <a:pt x="1430" y="417"/>
                  <a:pt x="1430" y="417"/>
                  <a:pt x="1430" y="417"/>
                </a:cubicBezTo>
                <a:cubicBezTo>
                  <a:pt x="1431" y="418"/>
                  <a:pt x="1431" y="418"/>
                  <a:pt x="1431" y="418"/>
                </a:cubicBezTo>
                <a:cubicBezTo>
                  <a:pt x="1428" y="418"/>
                  <a:pt x="1428" y="418"/>
                  <a:pt x="1428" y="418"/>
                </a:cubicBezTo>
                <a:cubicBezTo>
                  <a:pt x="1427" y="418"/>
                  <a:pt x="1427" y="418"/>
                  <a:pt x="1427" y="418"/>
                </a:cubicBezTo>
                <a:cubicBezTo>
                  <a:pt x="1426" y="419"/>
                  <a:pt x="1426" y="419"/>
                  <a:pt x="1426" y="419"/>
                </a:cubicBezTo>
                <a:cubicBezTo>
                  <a:pt x="1425" y="417"/>
                  <a:pt x="1425" y="417"/>
                  <a:pt x="1425" y="417"/>
                </a:cubicBezTo>
                <a:cubicBezTo>
                  <a:pt x="1420" y="417"/>
                  <a:pt x="1420" y="417"/>
                  <a:pt x="1420" y="417"/>
                </a:cubicBezTo>
                <a:cubicBezTo>
                  <a:pt x="1420" y="417"/>
                  <a:pt x="1420" y="417"/>
                  <a:pt x="1420" y="417"/>
                </a:cubicBezTo>
                <a:cubicBezTo>
                  <a:pt x="1418" y="417"/>
                  <a:pt x="1418" y="417"/>
                  <a:pt x="1418" y="417"/>
                </a:cubicBezTo>
                <a:cubicBezTo>
                  <a:pt x="1417" y="419"/>
                  <a:pt x="1417" y="419"/>
                  <a:pt x="1417" y="419"/>
                </a:cubicBezTo>
                <a:cubicBezTo>
                  <a:pt x="1419" y="418"/>
                  <a:pt x="1419" y="418"/>
                  <a:pt x="1419" y="418"/>
                </a:cubicBezTo>
                <a:cubicBezTo>
                  <a:pt x="1419" y="420"/>
                  <a:pt x="1419" y="420"/>
                  <a:pt x="1419" y="420"/>
                </a:cubicBezTo>
                <a:cubicBezTo>
                  <a:pt x="1420" y="420"/>
                  <a:pt x="1420" y="420"/>
                  <a:pt x="1420" y="420"/>
                </a:cubicBezTo>
                <a:cubicBezTo>
                  <a:pt x="1420" y="422"/>
                  <a:pt x="1420" y="422"/>
                  <a:pt x="1420" y="422"/>
                </a:cubicBezTo>
                <a:cubicBezTo>
                  <a:pt x="1419" y="422"/>
                  <a:pt x="1419" y="422"/>
                  <a:pt x="1419" y="422"/>
                </a:cubicBezTo>
                <a:cubicBezTo>
                  <a:pt x="1419" y="421"/>
                  <a:pt x="1419" y="421"/>
                  <a:pt x="1419" y="421"/>
                </a:cubicBezTo>
                <a:cubicBezTo>
                  <a:pt x="1416" y="421"/>
                  <a:pt x="1416" y="421"/>
                  <a:pt x="1416" y="421"/>
                </a:cubicBezTo>
                <a:cubicBezTo>
                  <a:pt x="1419" y="423"/>
                  <a:pt x="1419" y="423"/>
                  <a:pt x="1419" y="423"/>
                </a:cubicBezTo>
                <a:cubicBezTo>
                  <a:pt x="1421" y="423"/>
                  <a:pt x="1421" y="423"/>
                  <a:pt x="1421" y="423"/>
                </a:cubicBezTo>
                <a:cubicBezTo>
                  <a:pt x="1422" y="424"/>
                  <a:pt x="1422" y="424"/>
                  <a:pt x="1422" y="424"/>
                </a:cubicBezTo>
                <a:cubicBezTo>
                  <a:pt x="1419" y="425"/>
                  <a:pt x="1419" y="425"/>
                  <a:pt x="1419" y="425"/>
                </a:cubicBezTo>
                <a:cubicBezTo>
                  <a:pt x="1419" y="426"/>
                  <a:pt x="1419" y="426"/>
                  <a:pt x="1419" y="426"/>
                </a:cubicBezTo>
                <a:cubicBezTo>
                  <a:pt x="1420" y="427"/>
                  <a:pt x="1420" y="427"/>
                  <a:pt x="1420" y="427"/>
                </a:cubicBezTo>
                <a:cubicBezTo>
                  <a:pt x="1417" y="427"/>
                  <a:pt x="1417" y="427"/>
                  <a:pt x="1417" y="427"/>
                </a:cubicBezTo>
                <a:cubicBezTo>
                  <a:pt x="1417" y="429"/>
                  <a:pt x="1417" y="429"/>
                  <a:pt x="1417" y="429"/>
                </a:cubicBezTo>
                <a:cubicBezTo>
                  <a:pt x="1416" y="429"/>
                  <a:pt x="1416" y="429"/>
                  <a:pt x="1416" y="429"/>
                </a:cubicBezTo>
                <a:cubicBezTo>
                  <a:pt x="1418" y="430"/>
                  <a:pt x="1418" y="430"/>
                  <a:pt x="1418" y="430"/>
                </a:cubicBezTo>
                <a:cubicBezTo>
                  <a:pt x="1419" y="429"/>
                  <a:pt x="1419" y="429"/>
                  <a:pt x="1419" y="429"/>
                </a:cubicBezTo>
                <a:cubicBezTo>
                  <a:pt x="1418" y="430"/>
                  <a:pt x="1418" y="430"/>
                  <a:pt x="1418" y="430"/>
                </a:cubicBezTo>
                <a:cubicBezTo>
                  <a:pt x="1421" y="430"/>
                  <a:pt x="1421" y="430"/>
                  <a:pt x="1421" y="430"/>
                </a:cubicBezTo>
                <a:cubicBezTo>
                  <a:pt x="1421" y="432"/>
                  <a:pt x="1421" y="432"/>
                  <a:pt x="1421" y="432"/>
                </a:cubicBezTo>
                <a:cubicBezTo>
                  <a:pt x="1427" y="432"/>
                  <a:pt x="1427" y="432"/>
                  <a:pt x="1427" y="432"/>
                </a:cubicBezTo>
                <a:cubicBezTo>
                  <a:pt x="1425" y="434"/>
                  <a:pt x="1425" y="434"/>
                  <a:pt x="1425" y="434"/>
                </a:cubicBezTo>
                <a:cubicBezTo>
                  <a:pt x="1424" y="433"/>
                  <a:pt x="1424" y="433"/>
                  <a:pt x="1424" y="433"/>
                </a:cubicBezTo>
                <a:cubicBezTo>
                  <a:pt x="1422" y="437"/>
                  <a:pt x="1422" y="437"/>
                  <a:pt x="1422" y="437"/>
                </a:cubicBezTo>
                <a:cubicBezTo>
                  <a:pt x="1423" y="437"/>
                  <a:pt x="1423" y="437"/>
                  <a:pt x="1423" y="437"/>
                </a:cubicBezTo>
                <a:cubicBezTo>
                  <a:pt x="1421" y="439"/>
                  <a:pt x="1421" y="439"/>
                  <a:pt x="1421" y="439"/>
                </a:cubicBezTo>
                <a:cubicBezTo>
                  <a:pt x="1417" y="441"/>
                  <a:pt x="1417" y="441"/>
                  <a:pt x="1417" y="441"/>
                </a:cubicBezTo>
                <a:cubicBezTo>
                  <a:pt x="1419" y="441"/>
                  <a:pt x="1419" y="441"/>
                  <a:pt x="1419" y="441"/>
                </a:cubicBezTo>
                <a:cubicBezTo>
                  <a:pt x="1421" y="440"/>
                  <a:pt x="1421" y="440"/>
                  <a:pt x="1421" y="440"/>
                </a:cubicBezTo>
                <a:cubicBezTo>
                  <a:pt x="1422" y="441"/>
                  <a:pt x="1422" y="441"/>
                  <a:pt x="1422" y="441"/>
                </a:cubicBezTo>
                <a:cubicBezTo>
                  <a:pt x="1424" y="441"/>
                  <a:pt x="1424" y="441"/>
                  <a:pt x="1424" y="441"/>
                </a:cubicBezTo>
                <a:cubicBezTo>
                  <a:pt x="1426" y="439"/>
                  <a:pt x="1426" y="439"/>
                  <a:pt x="1426" y="439"/>
                </a:cubicBezTo>
                <a:cubicBezTo>
                  <a:pt x="1426" y="440"/>
                  <a:pt x="1426" y="440"/>
                  <a:pt x="1426" y="440"/>
                </a:cubicBezTo>
                <a:cubicBezTo>
                  <a:pt x="1428" y="440"/>
                  <a:pt x="1428" y="440"/>
                  <a:pt x="1428" y="440"/>
                </a:cubicBezTo>
                <a:cubicBezTo>
                  <a:pt x="1424" y="441"/>
                  <a:pt x="1424" y="441"/>
                  <a:pt x="1424" y="441"/>
                </a:cubicBezTo>
                <a:cubicBezTo>
                  <a:pt x="1420" y="442"/>
                  <a:pt x="1420" y="442"/>
                  <a:pt x="1420" y="442"/>
                </a:cubicBezTo>
                <a:cubicBezTo>
                  <a:pt x="1420" y="443"/>
                  <a:pt x="1420" y="443"/>
                  <a:pt x="1420" y="443"/>
                </a:cubicBezTo>
                <a:cubicBezTo>
                  <a:pt x="1417" y="444"/>
                  <a:pt x="1417" y="444"/>
                  <a:pt x="1417" y="444"/>
                </a:cubicBezTo>
                <a:cubicBezTo>
                  <a:pt x="1418" y="445"/>
                  <a:pt x="1418" y="445"/>
                  <a:pt x="1418" y="445"/>
                </a:cubicBezTo>
                <a:cubicBezTo>
                  <a:pt x="1418" y="446"/>
                  <a:pt x="1418" y="446"/>
                  <a:pt x="1418" y="446"/>
                </a:cubicBezTo>
                <a:cubicBezTo>
                  <a:pt x="1419" y="446"/>
                  <a:pt x="1419" y="446"/>
                  <a:pt x="1419" y="446"/>
                </a:cubicBezTo>
                <a:cubicBezTo>
                  <a:pt x="1417" y="446"/>
                  <a:pt x="1417" y="446"/>
                  <a:pt x="1417" y="446"/>
                </a:cubicBezTo>
                <a:cubicBezTo>
                  <a:pt x="1416" y="445"/>
                  <a:pt x="1416" y="445"/>
                  <a:pt x="1416" y="445"/>
                </a:cubicBezTo>
                <a:cubicBezTo>
                  <a:pt x="1415" y="446"/>
                  <a:pt x="1415" y="446"/>
                  <a:pt x="1415" y="446"/>
                </a:cubicBezTo>
                <a:cubicBezTo>
                  <a:pt x="1415" y="445"/>
                  <a:pt x="1415" y="445"/>
                  <a:pt x="1415" y="445"/>
                </a:cubicBezTo>
                <a:cubicBezTo>
                  <a:pt x="1412" y="447"/>
                  <a:pt x="1412" y="447"/>
                  <a:pt x="1412" y="447"/>
                </a:cubicBezTo>
                <a:cubicBezTo>
                  <a:pt x="1412" y="447"/>
                  <a:pt x="1412" y="447"/>
                  <a:pt x="1412" y="447"/>
                </a:cubicBezTo>
                <a:lnTo>
                  <a:pt x="1418" y="447"/>
                </a:lnTo>
                <a:close/>
                <a:moveTo>
                  <a:pt x="2522" y="932"/>
                </a:moveTo>
                <a:cubicBezTo>
                  <a:pt x="2523" y="933"/>
                  <a:pt x="2523" y="933"/>
                  <a:pt x="2523" y="933"/>
                </a:cubicBezTo>
                <a:cubicBezTo>
                  <a:pt x="2524" y="932"/>
                  <a:pt x="2524" y="932"/>
                  <a:pt x="2524" y="932"/>
                </a:cubicBezTo>
                <a:lnTo>
                  <a:pt x="2522" y="932"/>
                </a:lnTo>
                <a:close/>
                <a:moveTo>
                  <a:pt x="1445" y="372"/>
                </a:moveTo>
                <a:cubicBezTo>
                  <a:pt x="1445" y="371"/>
                  <a:pt x="1445" y="371"/>
                  <a:pt x="1445" y="371"/>
                </a:cubicBezTo>
                <a:cubicBezTo>
                  <a:pt x="1443" y="371"/>
                  <a:pt x="1443" y="371"/>
                  <a:pt x="1443" y="371"/>
                </a:cubicBezTo>
                <a:cubicBezTo>
                  <a:pt x="1442" y="371"/>
                  <a:pt x="1442" y="371"/>
                  <a:pt x="1442" y="371"/>
                </a:cubicBezTo>
                <a:cubicBezTo>
                  <a:pt x="1443" y="373"/>
                  <a:pt x="1443" y="373"/>
                  <a:pt x="1443" y="373"/>
                </a:cubicBezTo>
                <a:lnTo>
                  <a:pt x="1445" y="372"/>
                </a:lnTo>
                <a:close/>
                <a:moveTo>
                  <a:pt x="2525" y="937"/>
                </a:moveTo>
                <a:cubicBezTo>
                  <a:pt x="2525" y="935"/>
                  <a:pt x="2525" y="935"/>
                  <a:pt x="2525" y="935"/>
                </a:cubicBezTo>
                <a:cubicBezTo>
                  <a:pt x="2524" y="934"/>
                  <a:pt x="2524" y="934"/>
                  <a:pt x="2524" y="934"/>
                </a:cubicBezTo>
                <a:cubicBezTo>
                  <a:pt x="2523" y="935"/>
                  <a:pt x="2523" y="935"/>
                  <a:pt x="2523" y="935"/>
                </a:cubicBezTo>
                <a:cubicBezTo>
                  <a:pt x="2523" y="936"/>
                  <a:pt x="2523" y="936"/>
                  <a:pt x="2523" y="936"/>
                </a:cubicBezTo>
                <a:lnTo>
                  <a:pt x="2525" y="937"/>
                </a:lnTo>
                <a:close/>
                <a:moveTo>
                  <a:pt x="1444" y="375"/>
                </a:moveTo>
                <a:cubicBezTo>
                  <a:pt x="1443" y="375"/>
                  <a:pt x="1443" y="375"/>
                  <a:pt x="1443" y="375"/>
                </a:cubicBezTo>
                <a:cubicBezTo>
                  <a:pt x="1443" y="376"/>
                  <a:pt x="1443" y="376"/>
                  <a:pt x="1443" y="376"/>
                </a:cubicBezTo>
                <a:cubicBezTo>
                  <a:pt x="1443" y="377"/>
                  <a:pt x="1443" y="377"/>
                  <a:pt x="1443" y="377"/>
                </a:cubicBezTo>
                <a:cubicBezTo>
                  <a:pt x="1443" y="379"/>
                  <a:pt x="1443" y="379"/>
                  <a:pt x="1443" y="379"/>
                </a:cubicBezTo>
                <a:cubicBezTo>
                  <a:pt x="1444" y="379"/>
                  <a:pt x="1444" y="379"/>
                  <a:pt x="1444" y="379"/>
                </a:cubicBezTo>
                <a:cubicBezTo>
                  <a:pt x="1444" y="377"/>
                  <a:pt x="1444" y="377"/>
                  <a:pt x="1444" y="377"/>
                </a:cubicBezTo>
                <a:cubicBezTo>
                  <a:pt x="1444" y="376"/>
                  <a:pt x="1444" y="376"/>
                  <a:pt x="1444" y="376"/>
                </a:cubicBezTo>
                <a:lnTo>
                  <a:pt x="1444" y="375"/>
                </a:lnTo>
                <a:close/>
                <a:moveTo>
                  <a:pt x="2544" y="908"/>
                </a:moveTo>
                <a:cubicBezTo>
                  <a:pt x="2545" y="910"/>
                  <a:pt x="2545" y="910"/>
                  <a:pt x="2545" y="910"/>
                </a:cubicBezTo>
                <a:cubicBezTo>
                  <a:pt x="2546" y="909"/>
                  <a:pt x="2546" y="909"/>
                  <a:pt x="2546" y="909"/>
                </a:cubicBezTo>
                <a:cubicBezTo>
                  <a:pt x="2544" y="907"/>
                  <a:pt x="2544" y="907"/>
                  <a:pt x="2544" y="907"/>
                </a:cubicBezTo>
                <a:lnTo>
                  <a:pt x="2544" y="908"/>
                </a:lnTo>
                <a:close/>
                <a:moveTo>
                  <a:pt x="1476" y="352"/>
                </a:moveTo>
                <a:cubicBezTo>
                  <a:pt x="1476" y="353"/>
                  <a:pt x="1476" y="353"/>
                  <a:pt x="1476" y="353"/>
                </a:cubicBezTo>
                <a:cubicBezTo>
                  <a:pt x="1478" y="353"/>
                  <a:pt x="1478" y="353"/>
                  <a:pt x="1478" y="353"/>
                </a:cubicBezTo>
                <a:cubicBezTo>
                  <a:pt x="1479" y="354"/>
                  <a:pt x="1479" y="354"/>
                  <a:pt x="1479" y="354"/>
                </a:cubicBezTo>
                <a:cubicBezTo>
                  <a:pt x="1479" y="352"/>
                  <a:pt x="1479" y="352"/>
                  <a:pt x="1479" y="352"/>
                </a:cubicBezTo>
                <a:cubicBezTo>
                  <a:pt x="1477" y="353"/>
                  <a:pt x="1477" y="353"/>
                  <a:pt x="1477" y="353"/>
                </a:cubicBezTo>
                <a:cubicBezTo>
                  <a:pt x="1478" y="352"/>
                  <a:pt x="1478" y="352"/>
                  <a:pt x="1478" y="352"/>
                </a:cubicBezTo>
                <a:cubicBezTo>
                  <a:pt x="1476" y="351"/>
                  <a:pt x="1476" y="351"/>
                  <a:pt x="1476" y="351"/>
                </a:cubicBezTo>
                <a:cubicBezTo>
                  <a:pt x="1475" y="351"/>
                  <a:pt x="1475" y="351"/>
                  <a:pt x="1475" y="351"/>
                </a:cubicBezTo>
                <a:cubicBezTo>
                  <a:pt x="1475" y="353"/>
                  <a:pt x="1475" y="353"/>
                  <a:pt x="1475" y="353"/>
                </a:cubicBezTo>
                <a:cubicBezTo>
                  <a:pt x="1476" y="353"/>
                  <a:pt x="1476" y="353"/>
                  <a:pt x="1476" y="353"/>
                </a:cubicBezTo>
                <a:lnTo>
                  <a:pt x="1476" y="352"/>
                </a:lnTo>
                <a:close/>
                <a:moveTo>
                  <a:pt x="1456" y="373"/>
                </a:moveTo>
                <a:cubicBezTo>
                  <a:pt x="1456" y="375"/>
                  <a:pt x="1456" y="375"/>
                  <a:pt x="1456" y="375"/>
                </a:cubicBezTo>
                <a:cubicBezTo>
                  <a:pt x="1456" y="376"/>
                  <a:pt x="1456" y="376"/>
                  <a:pt x="1456" y="376"/>
                </a:cubicBezTo>
                <a:cubicBezTo>
                  <a:pt x="1458" y="375"/>
                  <a:pt x="1458" y="375"/>
                  <a:pt x="1458" y="375"/>
                </a:cubicBezTo>
                <a:cubicBezTo>
                  <a:pt x="1457" y="376"/>
                  <a:pt x="1457" y="376"/>
                  <a:pt x="1457" y="376"/>
                </a:cubicBezTo>
                <a:cubicBezTo>
                  <a:pt x="1457" y="377"/>
                  <a:pt x="1457" y="377"/>
                  <a:pt x="1457" y="377"/>
                </a:cubicBezTo>
                <a:cubicBezTo>
                  <a:pt x="1457" y="377"/>
                  <a:pt x="1457" y="377"/>
                  <a:pt x="1457" y="377"/>
                </a:cubicBezTo>
                <a:cubicBezTo>
                  <a:pt x="1459" y="376"/>
                  <a:pt x="1459" y="376"/>
                  <a:pt x="1459" y="376"/>
                </a:cubicBezTo>
                <a:cubicBezTo>
                  <a:pt x="1458" y="377"/>
                  <a:pt x="1458" y="377"/>
                  <a:pt x="1458" y="377"/>
                </a:cubicBezTo>
                <a:cubicBezTo>
                  <a:pt x="1459" y="378"/>
                  <a:pt x="1459" y="378"/>
                  <a:pt x="1459" y="378"/>
                </a:cubicBezTo>
                <a:cubicBezTo>
                  <a:pt x="1458" y="377"/>
                  <a:pt x="1458" y="377"/>
                  <a:pt x="1458" y="377"/>
                </a:cubicBezTo>
                <a:cubicBezTo>
                  <a:pt x="1457" y="377"/>
                  <a:pt x="1457" y="377"/>
                  <a:pt x="1457" y="377"/>
                </a:cubicBezTo>
                <a:cubicBezTo>
                  <a:pt x="1457" y="378"/>
                  <a:pt x="1457" y="378"/>
                  <a:pt x="1457" y="378"/>
                </a:cubicBezTo>
                <a:cubicBezTo>
                  <a:pt x="1458" y="379"/>
                  <a:pt x="1458" y="379"/>
                  <a:pt x="1458" y="379"/>
                </a:cubicBezTo>
                <a:cubicBezTo>
                  <a:pt x="1457" y="379"/>
                  <a:pt x="1457" y="379"/>
                  <a:pt x="1457" y="379"/>
                </a:cubicBezTo>
                <a:cubicBezTo>
                  <a:pt x="1456" y="380"/>
                  <a:pt x="1456" y="380"/>
                  <a:pt x="1456" y="380"/>
                </a:cubicBezTo>
                <a:cubicBezTo>
                  <a:pt x="1457" y="380"/>
                  <a:pt x="1457" y="380"/>
                  <a:pt x="1457" y="380"/>
                </a:cubicBezTo>
                <a:cubicBezTo>
                  <a:pt x="1457" y="381"/>
                  <a:pt x="1457" y="381"/>
                  <a:pt x="1457" y="381"/>
                </a:cubicBezTo>
                <a:cubicBezTo>
                  <a:pt x="1456" y="381"/>
                  <a:pt x="1456" y="381"/>
                  <a:pt x="1456" y="381"/>
                </a:cubicBezTo>
                <a:cubicBezTo>
                  <a:pt x="1455" y="382"/>
                  <a:pt x="1455" y="382"/>
                  <a:pt x="1455" y="382"/>
                </a:cubicBezTo>
                <a:cubicBezTo>
                  <a:pt x="1456" y="382"/>
                  <a:pt x="1456" y="382"/>
                  <a:pt x="1456" y="382"/>
                </a:cubicBezTo>
                <a:cubicBezTo>
                  <a:pt x="1456" y="383"/>
                  <a:pt x="1456" y="383"/>
                  <a:pt x="1456" y="383"/>
                </a:cubicBezTo>
                <a:cubicBezTo>
                  <a:pt x="1455" y="384"/>
                  <a:pt x="1455" y="384"/>
                  <a:pt x="1455" y="384"/>
                </a:cubicBezTo>
                <a:cubicBezTo>
                  <a:pt x="1453" y="384"/>
                  <a:pt x="1453" y="384"/>
                  <a:pt x="1453" y="384"/>
                </a:cubicBezTo>
                <a:cubicBezTo>
                  <a:pt x="1452" y="385"/>
                  <a:pt x="1452" y="385"/>
                  <a:pt x="1452" y="385"/>
                </a:cubicBezTo>
                <a:cubicBezTo>
                  <a:pt x="1453" y="385"/>
                  <a:pt x="1453" y="385"/>
                  <a:pt x="1453" y="385"/>
                </a:cubicBezTo>
                <a:cubicBezTo>
                  <a:pt x="1454" y="385"/>
                  <a:pt x="1454" y="385"/>
                  <a:pt x="1454" y="385"/>
                </a:cubicBezTo>
                <a:cubicBezTo>
                  <a:pt x="1455" y="385"/>
                  <a:pt x="1455" y="385"/>
                  <a:pt x="1455" y="385"/>
                </a:cubicBezTo>
                <a:cubicBezTo>
                  <a:pt x="1455" y="386"/>
                  <a:pt x="1455" y="386"/>
                  <a:pt x="1455" y="386"/>
                </a:cubicBezTo>
                <a:cubicBezTo>
                  <a:pt x="1454" y="386"/>
                  <a:pt x="1454" y="386"/>
                  <a:pt x="1454" y="386"/>
                </a:cubicBezTo>
                <a:cubicBezTo>
                  <a:pt x="1456" y="387"/>
                  <a:pt x="1456" y="387"/>
                  <a:pt x="1456" y="387"/>
                </a:cubicBezTo>
                <a:cubicBezTo>
                  <a:pt x="1456" y="387"/>
                  <a:pt x="1456" y="387"/>
                  <a:pt x="1456" y="387"/>
                </a:cubicBezTo>
                <a:cubicBezTo>
                  <a:pt x="1457" y="388"/>
                  <a:pt x="1457" y="388"/>
                  <a:pt x="1457" y="388"/>
                </a:cubicBezTo>
                <a:cubicBezTo>
                  <a:pt x="1461" y="384"/>
                  <a:pt x="1461" y="384"/>
                  <a:pt x="1461" y="384"/>
                </a:cubicBezTo>
                <a:cubicBezTo>
                  <a:pt x="1460" y="385"/>
                  <a:pt x="1460" y="385"/>
                  <a:pt x="1460" y="385"/>
                </a:cubicBezTo>
                <a:cubicBezTo>
                  <a:pt x="1461" y="385"/>
                  <a:pt x="1461" y="385"/>
                  <a:pt x="1461" y="385"/>
                </a:cubicBezTo>
                <a:cubicBezTo>
                  <a:pt x="1460" y="386"/>
                  <a:pt x="1460" y="386"/>
                  <a:pt x="1460" y="386"/>
                </a:cubicBezTo>
                <a:cubicBezTo>
                  <a:pt x="1459" y="388"/>
                  <a:pt x="1459" y="388"/>
                  <a:pt x="1459" y="388"/>
                </a:cubicBezTo>
                <a:cubicBezTo>
                  <a:pt x="1459" y="389"/>
                  <a:pt x="1459" y="389"/>
                  <a:pt x="1459" y="389"/>
                </a:cubicBezTo>
                <a:cubicBezTo>
                  <a:pt x="1457" y="391"/>
                  <a:pt x="1457" y="391"/>
                  <a:pt x="1457" y="391"/>
                </a:cubicBezTo>
                <a:cubicBezTo>
                  <a:pt x="1458" y="391"/>
                  <a:pt x="1458" y="391"/>
                  <a:pt x="1458" y="391"/>
                </a:cubicBezTo>
                <a:cubicBezTo>
                  <a:pt x="1457" y="394"/>
                  <a:pt x="1457" y="394"/>
                  <a:pt x="1457" y="394"/>
                </a:cubicBezTo>
                <a:cubicBezTo>
                  <a:pt x="1457" y="396"/>
                  <a:pt x="1457" y="396"/>
                  <a:pt x="1457" y="396"/>
                </a:cubicBezTo>
                <a:cubicBezTo>
                  <a:pt x="1456" y="397"/>
                  <a:pt x="1456" y="397"/>
                  <a:pt x="1456" y="397"/>
                </a:cubicBezTo>
                <a:cubicBezTo>
                  <a:pt x="1457" y="398"/>
                  <a:pt x="1457" y="398"/>
                  <a:pt x="1457" y="398"/>
                </a:cubicBezTo>
                <a:cubicBezTo>
                  <a:pt x="1458" y="398"/>
                  <a:pt x="1458" y="398"/>
                  <a:pt x="1458" y="398"/>
                </a:cubicBezTo>
                <a:cubicBezTo>
                  <a:pt x="1456" y="400"/>
                  <a:pt x="1456" y="400"/>
                  <a:pt x="1456" y="400"/>
                </a:cubicBezTo>
                <a:cubicBezTo>
                  <a:pt x="1456" y="403"/>
                  <a:pt x="1456" y="403"/>
                  <a:pt x="1456" y="403"/>
                </a:cubicBezTo>
                <a:cubicBezTo>
                  <a:pt x="1455" y="404"/>
                  <a:pt x="1455" y="404"/>
                  <a:pt x="1455" y="404"/>
                </a:cubicBezTo>
                <a:cubicBezTo>
                  <a:pt x="1455" y="404"/>
                  <a:pt x="1455" y="404"/>
                  <a:pt x="1455" y="404"/>
                </a:cubicBezTo>
                <a:cubicBezTo>
                  <a:pt x="1457" y="404"/>
                  <a:pt x="1457" y="404"/>
                  <a:pt x="1457" y="404"/>
                </a:cubicBezTo>
                <a:cubicBezTo>
                  <a:pt x="1457" y="403"/>
                  <a:pt x="1457" y="403"/>
                  <a:pt x="1457" y="403"/>
                </a:cubicBezTo>
                <a:cubicBezTo>
                  <a:pt x="1458" y="401"/>
                  <a:pt x="1458" y="401"/>
                  <a:pt x="1458" y="401"/>
                </a:cubicBezTo>
                <a:cubicBezTo>
                  <a:pt x="1458" y="399"/>
                  <a:pt x="1458" y="399"/>
                  <a:pt x="1458" y="399"/>
                </a:cubicBezTo>
                <a:cubicBezTo>
                  <a:pt x="1459" y="398"/>
                  <a:pt x="1459" y="398"/>
                  <a:pt x="1459" y="398"/>
                </a:cubicBezTo>
                <a:cubicBezTo>
                  <a:pt x="1458" y="394"/>
                  <a:pt x="1458" y="394"/>
                  <a:pt x="1458" y="394"/>
                </a:cubicBezTo>
                <a:cubicBezTo>
                  <a:pt x="1459" y="394"/>
                  <a:pt x="1459" y="394"/>
                  <a:pt x="1459" y="394"/>
                </a:cubicBezTo>
                <a:cubicBezTo>
                  <a:pt x="1462" y="391"/>
                  <a:pt x="1462" y="391"/>
                  <a:pt x="1462" y="391"/>
                </a:cubicBezTo>
                <a:cubicBezTo>
                  <a:pt x="1460" y="394"/>
                  <a:pt x="1460" y="394"/>
                  <a:pt x="1460" y="394"/>
                </a:cubicBezTo>
                <a:cubicBezTo>
                  <a:pt x="1459" y="396"/>
                  <a:pt x="1459" y="396"/>
                  <a:pt x="1459" y="396"/>
                </a:cubicBezTo>
                <a:cubicBezTo>
                  <a:pt x="1460" y="397"/>
                  <a:pt x="1460" y="397"/>
                  <a:pt x="1460" y="397"/>
                </a:cubicBezTo>
                <a:cubicBezTo>
                  <a:pt x="1460" y="396"/>
                  <a:pt x="1460" y="396"/>
                  <a:pt x="1460" y="396"/>
                </a:cubicBezTo>
                <a:cubicBezTo>
                  <a:pt x="1462" y="395"/>
                  <a:pt x="1462" y="395"/>
                  <a:pt x="1462" y="395"/>
                </a:cubicBezTo>
                <a:cubicBezTo>
                  <a:pt x="1462" y="397"/>
                  <a:pt x="1462" y="397"/>
                  <a:pt x="1462" y="397"/>
                </a:cubicBezTo>
                <a:cubicBezTo>
                  <a:pt x="1463" y="394"/>
                  <a:pt x="1463" y="394"/>
                  <a:pt x="1463" y="394"/>
                </a:cubicBezTo>
                <a:cubicBezTo>
                  <a:pt x="1463" y="393"/>
                  <a:pt x="1463" y="393"/>
                  <a:pt x="1463" y="393"/>
                </a:cubicBezTo>
                <a:cubicBezTo>
                  <a:pt x="1464" y="392"/>
                  <a:pt x="1464" y="392"/>
                  <a:pt x="1464" y="392"/>
                </a:cubicBezTo>
                <a:cubicBezTo>
                  <a:pt x="1464" y="394"/>
                  <a:pt x="1464" y="394"/>
                  <a:pt x="1464" y="394"/>
                </a:cubicBezTo>
                <a:cubicBezTo>
                  <a:pt x="1466" y="396"/>
                  <a:pt x="1466" y="396"/>
                  <a:pt x="1466" y="396"/>
                </a:cubicBezTo>
                <a:cubicBezTo>
                  <a:pt x="1464" y="395"/>
                  <a:pt x="1464" y="395"/>
                  <a:pt x="1464" y="395"/>
                </a:cubicBezTo>
                <a:cubicBezTo>
                  <a:pt x="1463" y="398"/>
                  <a:pt x="1463" y="398"/>
                  <a:pt x="1463" y="398"/>
                </a:cubicBezTo>
                <a:cubicBezTo>
                  <a:pt x="1464" y="400"/>
                  <a:pt x="1464" y="400"/>
                  <a:pt x="1464" y="400"/>
                </a:cubicBezTo>
                <a:cubicBezTo>
                  <a:pt x="1465" y="400"/>
                  <a:pt x="1465" y="400"/>
                  <a:pt x="1465" y="400"/>
                </a:cubicBezTo>
                <a:cubicBezTo>
                  <a:pt x="1465" y="402"/>
                  <a:pt x="1465" y="402"/>
                  <a:pt x="1465" y="402"/>
                </a:cubicBezTo>
                <a:cubicBezTo>
                  <a:pt x="1464" y="404"/>
                  <a:pt x="1464" y="404"/>
                  <a:pt x="1464" y="404"/>
                </a:cubicBezTo>
                <a:cubicBezTo>
                  <a:pt x="1462" y="408"/>
                  <a:pt x="1462" y="408"/>
                  <a:pt x="1462" y="408"/>
                </a:cubicBezTo>
                <a:cubicBezTo>
                  <a:pt x="1462" y="410"/>
                  <a:pt x="1462" y="410"/>
                  <a:pt x="1462" y="410"/>
                </a:cubicBezTo>
                <a:cubicBezTo>
                  <a:pt x="1461" y="409"/>
                  <a:pt x="1461" y="409"/>
                  <a:pt x="1461" y="409"/>
                </a:cubicBezTo>
                <a:cubicBezTo>
                  <a:pt x="1461" y="411"/>
                  <a:pt x="1461" y="411"/>
                  <a:pt x="1461" y="411"/>
                </a:cubicBezTo>
                <a:cubicBezTo>
                  <a:pt x="1463" y="414"/>
                  <a:pt x="1463" y="414"/>
                  <a:pt x="1463" y="414"/>
                </a:cubicBezTo>
                <a:cubicBezTo>
                  <a:pt x="1462" y="411"/>
                  <a:pt x="1462" y="411"/>
                  <a:pt x="1462" y="411"/>
                </a:cubicBezTo>
                <a:cubicBezTo>
                  <a:pt x="1464" y="411"/>
                  <a:pt x="1464" y="411"/>
                  <a:pt x="1464" y="411"/>
                </a:cubicBezTo>
                <a:cubicBezTo>
                  <a:pt x="1467" y="414"/>
                  <a:pt x="1467" y="414"/>
                  <a:pt x="1467" y="414"/>
                </a:cubicBezTo>
                <a:cubicBezTo>
                  <a:pt x="1467" y="412"/>
                  <a:pt x="1467" y="412"/>
                  <a:pt x="1467" y="412"/>
                </a:cubicBezTo>
                <a:cubicBezTo>
                  <a:pt x="1466" y="410"/>
                  <a:pt x="1466" y="410"/>
                  <a:pt x="1466" y="410"/>
                </a:cubicBezTo>
                <a:cubicBezTo>
                  <a:pt x="1467" y="410"/>
                  <a:pt x="1467" y="410"/>
                  <a:pt x="1467" y="410"/>
                </a:cubicBezTo>
                <a:cubicBezTo>
                  <a:pt x="1470" y="412"/>
                  <a:pt x="1470" y="412"/>
                  <a:pt x="1470" y="412"/>
                </a:cubicBezTo>
                <a:cubicBezTo>
                  <a:pt x="1472" y="412"/>
                  <a:pt x="1472" y="412"/>
                  <a:pt x="1472" y="412"/>
                </a:cubicBezTo>
                <a:cubicBezTo>
                  <a:pt x="1472" y="411"/>
                  <a:pt x="1472" y="411"/>
                  <a:pt x="1472" y="411"/>
                </a:cubicBezTo>
                <a:cubicBezTo>
                  <a:pt x="1474" y="411"/>
                  <a:pt x="1474" y="411"/>
                  <a:pt x="1474" y="411"/>
                </a:cubicBezTo>
                <a:cubicBezTo>
                  <a:pt x="1474" y="409"/>
                  <a:pt x="1474" y="409"/>
                  <a:pt x="1474" y="409"/>
                </a:cubicBezTo>
                <a:cubicBezTo>
                  <a:pt x="1479" y="409"/>
                  <a:pt x="1479" y="409"/>
                  <a:pt x="1479" y="409"/>
                </a:cubicBezTo>
                <a:cubicBezTo>
                  <a:pt x="1476" y="410"/>
                  <a:pt x="1476" y="410"/>
                  <a:pt x="1476" y="410"/>
                </a:cubicBezTo>
                <a:cubicBezTo>
                  <a:pt x="1474" y="416"/>
                  <a:pt x="1474" y="416"/>
                  <a:pt x="1474" y="416"/>
                </a:cubicBezTo>
                <a:cubicBezTo>
                  <a:pt x="1476" y="420"/>
                  <a:pt x="1476" y="420"/>
                  <a:pt x="1476" y="420"/>
                </a:cubicBezTo>
                <a:cubicBezTo>
                  <a:pt x="1477" y="420"/>
                  <a:pt x="1477" y="420"/>
                  <a:pt x="1477" y="420"/>
                </a:cubicBezTo>
                <a:cubicBezTo>
                  <a:pt x="1477" y="422"/>
                  <a:pt x="1477" y="422"/>
                  <a:pt x="1477" y="422"/>
                </a:cubicBezTo>
                <a:cubicBezTo>
                  <a:pt x="1479" y="420"/>
                  <a:pt x="1479" y="420"/>
                  <a:pt x="1479" y="420"/>
                </a:cubicBezTo>
                <a:cubicBezTo>
                  <a:pt x="1481" y="420"/>
                  <a:pt x="1481" y="420"/>
                  <a:pt x="1481" y="420"/>
                </a:cubicBezTo>
                <a:cubicBezTo>
                  <a:pt x="1480" y="423"/>
                  <a:pt x="1480" y="423"/>
                  <a:pt x="1480" y="423"/>
                </a:cubicBezTo>
                <a:cubicBezTo>
                  <a:pt x="1481" y="423"/>
                  <a:pt x="1481" y="423"/>
                  <a:pt x="1481" y="423"/>
                </a:cubicBezTo>
                <a:cubicBezTo>
                  <a:pt x="1479" y="425"/>
                  <a:pt x="1479" y="425"/>
                  <a:pt x="1479" y="425"/>
                </a:cubicBezTo>
                <a:cubicBezTo>
                  <a:pt x="1480" y="427"/>
                  <a:pt x="1480" y="427"/>
                  <a:pt x="1480" y="427"/>
                </a:cubicBezTo>
                <a:cubicBezTo>
                  <a:pt x="1479" y="430"/>
                  <a:pt x="1479" y="430"/>
                  <a:pt x="1479" y="430"/>
                </a:cubicBezTo>
                <a:cubicBezTo>
                  <a:pt x="1480" y="431"/>
                  <a:pt x="1480" y="431"/>
                  <a:pt x="1480" y="431"/>
                </a:cubicBezTo>
                <a:cubicBezTo>
                  <a:pt x="1481" y="432"/>
                  <a:pt x="1481" y="432"/>
                  <a:pt x="1481" y="432"/>
                </a:cubicBezTo>
                <a:cubicBezTo>
                  <a:pt x="1482" y="433"/>
                  <a:pt x="1482" y="433"/>
                  <a:pt x="1482" y="433"/>
                </a:cubicBezTo>
                <a:cubicBezTo>
                  <a:pt x="1482" y="433"/>
                  <a:pt x="1482" y="433"/>
                  <a:pt x="1482" y="433"/>
                </a:cubicBezTo>
                <a:cubicBezTo>
                  <a:pt x="1480" y="433"/>
                  <a:pt x="1480" y="433"/>
                  <a:pt x="1480" y="433"/>
                </a:cubicBezTo>
                <a:cubicBezTo>
                  <a:pt x="1479" y="432"/>
                  <a:pt x="1479" y="432"/>
                  <a:pt x="1479" y="432"/>
                </a:cubicBezTo>
                <a:cubicBezTo>
                  <a:pt x="1478" y="432"/>
                  <a:pt x="1478" y="432"/>
                  <a:pt x="1478" y="432"/>
                </a:cubicBezTo>
                <a:cubicBezTo>
                  <a:pt x="1479" y="434"/>
                  <a:pt x="1479" y="434"/>
                  <a:pt x="1479" y="434"/>
                </a:cubicBezTo>
                <a:cubicBezTo>
                  <a:pt x="1480" y="434"/>
                  <a:pt x="1480" y="434"/>
                  <a:pt x="1480" y="434"/>
                </a:cubicBezTo>
                <a:cubicBezTo>
                  <a:pt x="1478" y="434"/>
                  <a:pt x="1478" y="434"/>
                  <a:pt x="1478" y="434"/>
                </a:cubicBezTo>
                <a:cubicBezTo>
                  <a:pt x="1477" y="433"/>
                  <a:pt x="1477" y="433"/>
                  <a:pt x="1477" y="433"/>
                </a:cubicBezTo>
                <a:cubicBezTo>
                  <a:pt x="1474" y="434"/>
                  <a:pt x="1474" y="434"/>
                  <a:pt x="1474" y="434"/>
                </a:cubicBezTo>
                <a:cubicBezTo>
                  <a:pt x="1472" y="433"/>
                  <a:pt x="1472" y="433"/>
                  <a:pt x="1472" y="433"/>
                </a:cubicBezTo>
                <a:cubicBezTo>
                  <a:pt x="1469" y="435"/>
                  <a:pt x="1469" y="435"/>
                  <a:pt x="1469" y="435"/>
                </a:cubicBezTo>
                <a:cubicBezTo>
                  <a:pt x="1467" y="437"/>
                  <a:pt x="1467" y="437"/>
                  <a:pt x="1467" y="437"/>
                </a:cubicBezTo>
                <a:cubicBezTo>
                  <a:pt x="1465" y="439"/>
                  <a:pt x="1465" y="439"/>
                  <a:pt x="1465" y="439"/>
                </a:cubicBezTo>
                <a:cubicBezTo>
                  <a:pt x="1464" y="440"/>
                  <a:pt x="1464" y="440"/>
                  <a:pt x="1464" y="440"/>
                </a:cubicBezTo>
                <a:cubicBezTo>
                  <a:pt x="1465" y="440"/>
                  <a:pt x="1465" y="440"/>
                  <a:pt x="1465" y="440"/>
                </a:cubicBezTo>
                <a:cubicBezTo>
                  <a:pt x="1466" y="440"/>
                  <a:pt x="1466" y="440"/>
                  <a:pt x="1466" y="440"/>
                </a:cubicBezTo>
                <a:cubicBezTo>
                  <a:pt x="1466" y="440"/>
                  <a:pt x="1466" y="440"/>
                  <a:pt x="1466" y="440"/>
                </a:cubicBezTo>
                <a:cubicBezTo>
                  <a:pt x="1470" y="439"/>
                  <a:pt x="1470" y="439"/>
                  <a:pt x="1470" y="439"/>
                </a:cubicBezTo>
                <a:cubicBezTo>
                  <a:pt x="1470" y="440"/>
                  <a:pt x="1470" y="440"/>
                  <a:pt x="1470" y="440"/>
                </a:cubicBezTo>
                <a:cubicBezTo>
                  <a:pt x="1471" y="442"/>
                  <a:pt x="1471" y="442"/>
                  <a:pt x="1471" y="442"/>
                </a:cubicBezTo>
                <a:cubicBezTo>
                  <a:pt x="1469" y="443"/>
                  <a:pt x="1469" y="443"/>
                  <a:pt x="1469" y="443"/>
                </a:cubicBezTo>
                <a:cubicBezTo>
                  <a:pt x="1470" y="444"/>
                  <a:pt x="1470" y="444"/>
                  <a:pt x="1470" y="444"/>
                </a:cubicBezTo>
                <a:cubicBezTo>
                  <a:pt x="1471" y="444"/>
                  <a:pt x="1471" y="444"/>
                  <a:pt x="1471" y="444"/>
                </a:cubicBezTo>
                <a:cubicBezTo>
                  <a:pt x="1469" y="448"/>
                  <a:pt x="1469" y="448"/>
                  <a:pt x="1469" y="448"/>
                </a:cubicBezTo>
                <a:cubicBezTo>
                  <a:pt x="1467" y="449"/>
                  <a:pt x="1467" y="449"/>
                  <a:pt x="1467" y="449"/>
                </a:cubicBezTo>
                <a:cubicBezTo>
                  <a:pt x="1466" y="450"/>
                  <a:pt x="1466" y="450"/>
                  <a:pt x="1466" y="450"/>
                </a:cubicBezTo>
                <a:cubicBezTo>
                  <a:pt x="1465" y="450"/>
                  <a:pt x="1465" y="450"/>
                  <a:pt x="1465" y="450"/>
                </a:cubicBezTo>
                <a:cubicBezTo>
                  <a:pt x="1463" y="451"/>
                  <a:pt x="1463" y="451"/>
                  <a:pt x="1463" y="451"/>
                </a:cubicBezTo>
                <a:cubicBezTo>
                  <a:pt x="1461" y="451"/>
                  <a:pt x="1461" y="451"/>
                  <a:pt x="1461" y="451"/>
                </a:cubicBezTo>
                <a:cubicBezTo>
                  <a:pt x="1459" y="453"/>
                  <a:pt x="1459" y="453"/>
                  <a:pt x="1459" y="453"/>
                </a:cubicBezTo>
                <a:cubicBezTo>
                  <a:pt x="1461" y="453"/>
                  <a:pt x="1461" y="453"/>
                  <a:pt x="1461" y="453"/>
                </a:cubicBezTo>
                <a:cubicBezTo>
                  <a:pt x="1461" y="455"/>
                  <a:pt x="1461" y="455"/>
                  <a:pt x="1461" y="455"/>
                </a:cubicBezTo>
                <a:cubicBezTo>
                  <a:pt x="1459" y="455"/>
                  <a:pt x="1459" y="455"/>
                  <a:pt x="1459" y="455"/>
                </a:cubicBezTo>
                <a:cubicBezTo>
                  <a:pt x="1462" y="456"/>
                  <a:pt x="1462" y="456"/>
                  <a:pt x="1462" y="456"/>
                </a:cubicBezTo>
                <a:cubicBezTo>
                  <a:pt x="1461" y="456"/>
                  <a:pt x="1461" y="456"/>
                  <a:pt x="1461" y="456"/>
                </a:cubicBezTo>
                <a:cubicBezTo>
                  <a:pt x="1462" y="457"/>
                  <a:pt x="1462" y="457"/>
                  <a:pt x="1462" y="457"/>
                </a:cubicBezTo>
                <a:cubicBezTo>
                  <a:pt x="1464" y="457"/>
                  <a:pt x="1464" y="457"/>
                  <a:pt x="1464" y="457"/>
                </a:cubicBezTo>
                <a:cubicBezTo>
                  <a:pt x="1465" y="456"/>
                  <a:pt x="1465" y="456"/>
                  <a:pt x="1465" y="456"/>
                </a:cubicBezTo>
                <a:cubicBezTo>
                  <a:pt x="1468" y="455"/>
                  <a:pt x="1468" y="455"/>
                  <a:pt x="1468" y="455"/>
                </a:cubicBezTo>
                <a:cubicBezTo>
                  <a:pt x="1468" y="456"/>
                  <a:pt x="1468" y="456"/>
                  <a:pt x="1468" y="456"/>
                </a:cubicBezTo>
                <a:cubicBezTo>
                  <a:pt x="1470" y="456"/>
                  <a:pt x="1470" y="456"/>
                  <a:pt x="1470" y="456"/>
                </a:cubicBezTo>
                <a:cubicBezTo>
                  <a:pt x="1468" y="457"/>
                  <a:pt x="1468" y="457"/>
                  <a:pt x="1468" y="457"/>
                </a:cubicBezTo>
                <a:cubicBezTo>
                  <a:pt x="1468" y="458"/>
                  <a:pt x="1468" y="458"/>
                  <a:pt x="1468" y="458"/>
                </a:cubicBezTo>
                <a:cubicBezTo>
                  <a:pt x="1471" y="458"/>
                  <a:pt x="1471" y="458"/>
                  <a:pt x="1471" y="458"/>
                </a:cubicBezTo>
                <a:cubicBezTo>
                  <a:pt x="1471" y="457"/>
                  <a:pt x="1471" y="457"/>
                  <a:pt x="1471" y="457"/>
                </a:cubicBezTo>
                <a:cubicBezTo>
                  <a:pt x="1473" y="457"/>
                  <a:pt x="1473" y="457"/>
                  <a:pt x="1473" y="457"/>
                </a:cubicBezTo>
                <a:cubicBezTo>
                  <a:pt x="1474" y="459"/>
                  <a:pt x="1474" y="459"/>
                  <a:pt x="1474" y="459"/>
                </a:cubicBezTo>
                <a:cubicBezTo>
                  <a:pt x="1475" y="460"/>
                  <a:pt x="1475" y="460"/>
                  <a:pt x="1475" y="460"/>
                </a:cubicBezTo>
                <a:cubicBezTo>
                  <a:pt x="1479" y="460"/>
                  <a:pt x="1479" y="460"/>
                  <a:pt x="1479" y="460"/>
                </a:cubicBezTo>
                <a:cubicBezTo>
                  <a:pt x="1479" y="459"/>
                  <a:pt x="1479" y="459"/>
                  <a:pt x="1479" y="459"/>
                </a:cubicBezTo>
                <a:cubicBezTo>
                  <a:pt x="1481" y="458"/>
                  <a:pt x="1481" y="458"/>
                  <a:pt x="1481" y="458"/>
                </a:cubicBezTo>
                <a:cubicBezTo>
                  <a:pt x="1483" y="457"/>
                  <a:pt x="1483" y="457"/>
                  <a:pt x="1483" y="457"/>
                </a:cubicBezTo>
                <a:cubicBezTo>
                  <a:pt x="1484" y="456"/>
                  <a:pt x="1484" y="456"/>
                  <a:pt x="1484" y="456"/>
                </a:cubicBezTo>
                <a:cubicBezTo>
                  <a:pt x="1485" y="455"/>
                  <a:pt x="1485" y="455"/>
                  <a:pt x="1485" y="455"/>
                </a:cubicBezTo>
                <a:cubicBezTo>
                  <a:pt x="1483" y="458"/>
                  <a:pt x="1483" y="458"/>
                  <a:pt x="1483" y="458"/>
                </a:cubicBezTo>
                <a:cubicBezTo>
                  <a:pt x="1481" y="461"/>
                  <a:pt x="1481" y="461"/>
                  <a:pt x="1481" y="461"/>
                </a:cubicBezTo>
                <a:cubicBezTo>
                  <a:pt x="1481" y="463"/>
                  <a:pt x="1481" y="463"/>
                  <a:pt x="1481" y="463"/>
                </a:cubicBezTo>
                <a:cubicBezTo>
                  <a:pt x="1479" y="463"/>
                  <a:pt x="1479" y="463"/>
                  <a:pt x="1479" y="463"/>
                </a:cubicBezTo>
                <a:cubicBezTo>
                  <a:pt x="1478" y="464"/>
                  <a:pt x="1478" y="464"/>
                  <a:pt x="1478" y="464"/>
                </a:cubicBezTo>
                <a:cubicBezTo>
                  <a:pt x="1476" y="463"/>
                  <a:pt x="1476" y="463"/>
                  <a:pt x="1476" y="463"/>
                </a:cubicBezTo>
                <a:cubicBezTo>
                  <a:pt x="1472" y="462"/>
                  <a:pt x="1472" y="462"/>
                  <a:pt x="1472" y="462"/>
                </a:cubicBezTo>
                <a:cubicBezTo>
                  <a:pt x="1469" y="463"/>
                  <a:pt x="1469" y="463"/>
                  <a:pt x="1469" y="463"/>
                </a:cubicBezTo>
                <a:cubicBezTo>
                  <a:pt x="1469" y="465"/>
                  <a:pt x="1469" y="465"/>
                  <a:pt x="1469" y="465"/>
                </a:cubicBezTo>
                <a:cubicBezTo>
                  <a:pt x="1468" y="466"/>
                  <a:pt x="1468" y="466"/>
                  <a:pt x="1468" y="466"/>
                </a:cubicBezTo>
                <a:cubicBezTo>
                  <a:pt x="1466" y="466"/>
                  <a:pt x="1466" y="466"/>
                  <a:pt x="1466" y="466"/>
                </a:cubicBezTo>
                <a:cubicBezTo>
                  <a:pt x="1466" y="469"/>
                  <a:pt x="1466" y="469"/>
                  <a:pt x="1466" y="469"/>
                </a:cubicBezTo>
                <a:cubicBezTo>
                  <a:pt x="1464" y="471"/>
                  <a:pt x="1464" y="471"/>
                  <a:pt x="1464" y="471"/>
                </a:cubicBezTo>
                <a:cubicBezTo>
                  <a:pt x="1464" y="472"/>
                  <a:pt x="1464" y="472"/>
                  <a:pt x="1464" y="472"/>
                </a:cubicBezTo>
                <a:cubicBezTo>
                  <a:pt x="1462" y="472"/>
                  <a:pt x="1462" y="472"/>
                  <a:pt x="1462" y="472"/>
                </a:cubicBezTo>
                <a:cubicBezTo>
                  <a:pt x="1461" y="474"/>
                  <a:pt x="1461" y="474"/>
                  <a:pt x="1461" y="474"/>
                </a:cubicBezTo>
                <a:cubicBezTo>
                  <a:pt x="1460" y="474"/>
                  <a:pt x="1460" y="474"/>
                  <a:pt x="1460" y="474"/>
                </a:cubicBezTo>
                <a:cubicBezTo>
                  <a:pt x="1460" y="475"/>
                  <a:pt x="1460" y="475"/>
                  <a:pt x="1460" y="475"/>
                </a:cubicBezTo>
                <a:cubicBezTo>
                  <a:pt x="1457" y="477"/>
                  <a:pt x="1457" y="477"/>
                  <a:pt x="1457" y="477"/>
                </a:cubicBezTo>
                <a:cubicBezTo>
                  <a:pt x="1456" y="477"/>
                  <a:pt x="1456" y="477"/>
                  <a:pt x="1456" y="477"/>
                </a:cubicBezTo>
                <a:cubicBezTo>
                  <a:pt x="1455" y="478"/>
                  <a:pt x="1455" y="478"/>
                  <a:pt x="1455" y="478"/>
                </a:cubicBezTo>
                <a:cubicBezTo>
                  <a:pt x="1455" y="479"/>
                  <a:pt x="1455" y="479"/>
                  <a:pt x="1455" y="479"/>
                </a:cubicBezTo>
                <a:cubicBezTo>
                  <a:pt x="1457" y="479"/>
                  <a:pt x="1457" y="479"/>
                  <a:pt x="1457" y="479"/>
                </a:cubicBezTo>
                <a:cubicBezTo>
                  <a:pt x="1457" y="478"/>
                  <a:pt x="1457" y="478"/>
                  <a:pt x="1457" y="478"/>
                </a:cubicBezTo>
                <a:cubicBezTo>
                  <a:pt x="1459" y="479"/>
                  <a:pt x="1459" y="479"/>
                  <a:pt x="1459" y="479"/>
                </a:cubicBezTo>
                <a:cubicBezTo>
                  <a:pt x="1460" y="480"/>
                  <a:pt x="1460" y="480"/>
                  <a:pt x="1460" y="480"/>
                </a:cubicBezTo>
                <a:cubicBezTo>
                  <a:pt x="1461" y="479"/>
                  <a:pt x="1461" y="479"/>
                  <a:pt x="1461" y="479"/>
                </a:cubicBezTo>
                <a:cubicBezTo>
                  <a:pt x="1460" y="478"/>
                  <a:pt x="1460" y="478"/>
                  <a:pt x="1460" y="478"/>
                </a:cubicBezTo>
                <a:cubicBezTo>
                  <a:pt x="1461" y="477"/>
                  <a:pt x="1461" y="477"/>
                  <a:pt x="1461" y="477"/>
                </a:cubicBezTo>
                <a:cubicBezTo>
                  <a:pt x="1462" y="478"/>
                  <a:pt x="1462" y="478"/>
                  <a:pt x="1462" y="478"/>
                </a:cubicBezTo>
                <a:cubicBezTo>
                  <a:pt x="1463" y="477"/>
                  <a:pt x="1463" y="477"/>
                  <a:pt x="1463" y="477"/>
                </a:cubicBezTo>
                <a:cubicBezTo>
                  <a:pt x="1464" y="477"/>
                  <a:pt x="1464" y="477"/>
                  <a:pt x="1464" y="477"/>
                </a:cubicBezTo>
                <a:cubicBezTo>
                  <a:pt x="1464" y="475"/>
                  <a:pt x="1464" y="475"/>
                  <a:pt x="1464" y="475"/>
                </a:cubicBezTo>
                <a:cubicBezTo>
                  <a:pt x="1466" y="476"/>
                  <a:pt x="1466" y="476"/>
                  <a:pt x="1466" y="476"/>
                </a:cubicBezTo>
                <a:cubicBezTo>
                  <a:pt x="1468" y="475"/>
                  <a:pt x="1468" y="475"/>
                  <a:pt x="1468" y="475"/>
                </a:cubicBezTo>
                <a:cubicBezTo>
                  <a:pt x="1469" y="475"/>
                  <a:pt x="1469" y="475"/>
                  <a:pt x="1469" y="475"/>
                </a:cubicBezTo>
                <a:cubicBezTo>
                  <a:pt x="1470" y="475"/>
                  <a:pt x="1470" y="475"/>
                  <a:pt x="1470" y="475"/>
                </a:cubicBezTo>
                <a:cubicBezTo>
                  <a:pt x="1471" y="476"/>
                  <a:pt x="1471" y="476"/>
                  <a:pt x="1471" y="476"/>
                </a:cubicBezTo>
                <a:cubicBezTo>
                  <a:pt x="1472" y="476"/>
                  <a:pt x="1472" y="476"/>
                  <a:pt x="1472" y="476"/>
                </a:cubicBezTo>
                <a:cubicBezTo>
                  <a:pt x="1473" y="477"/>
                  <a:pt x="1473" y="477"/>
                  <a:pt x="1473" y="477"/>
                </a:cubicBezTo>
                <a:cubicBezTo>
                  <a:pt x="1475" y="477"/>
                  <a:pt x="1475" y="477"/>
                  <a:pt x="1475" y="477"/>
                </a:cubicBezTo>
                <a:cubicBezTo>
                  <a:pt x="1474" y="476"/>
                  <a:pt x="1474" y="476"/>
                  <a:pt x="1474" y="476"/>
                </a:cubicBezTo>
                <a:cubicBezTo>
                  <a:pt x="1476" y="475"/>
                  <a:pt x="1476" y="475"/>
                  <a:pt x="1476" y="475"/>
                </a:cubicBezTo>
                <a:cubicBezTo>
                  <a:pt x="1476" y="474"/>
                  <a:pt x="1476" y="474"/>
                  <a:pt x="1476" y="474"/>
                </a:cubicBezTo>
                <a:cubicBezTo>
                  <a:pt x="1476" y="472"/>
                  <a:pt x="1476" y="472"/>
                  <a:pt x="1476" y="472"/>
                </a:cubicBezTo>
                <a:cubicBezTo>
                  <a:pt x="1477" y="471"/>
                  <a:pt x="1477" y="471"/>
                  <a:pt x="1477" y="471"/>
                </a:cubicBezTo>
                <a:cubicBezTo>
                  <a:pt x="1478" y="471"/>
                  <a:pt x="1478" y="471"/>
                  <a:pt x="1478" y="471"/>
                </a:cubicBezTo>
                <a:cubicBezTo>
                  <a:pt x="1478" y="470"/>
                  <a:pt x="1478" y="470"/>
                  <a:pt x="1478" y="470"/>
                </a:cubicBezTo>
                <a:cubicBezTo>
                  <a:pt x="1482" y="470"/>
                  <a:pt x="1482" y="470"/>
                  <a:pt x="1482" y="470"/>
                </a:cubicBezTo>
                <a:cubicBezTo>
                  <a:pt x="1483" y="470"/>
                  <a:pt x="1483" y="470"/>
                  <a:pt x="1483" y="470"/>
                </a:cubicBezTo>
                <a:cubicBezTo>
                  <a:pt x="1486" y="471"/>
                  <a:pt x="1486" y="471"/>
                  <a:pt x="1486" y="471"/>
                </a:cubicBezTo>
                <a:cubicBezTo>
                  <a:pt x="1486" y="471"/>
                  <a:pt x="1486" y="471"/>
                  <a:pt x="1486" y="471"/>
                </a:cubicBezTo>
                <a:cubicBezTo>
                  <a:pt x="1489" y="471"/>
                  <a:pt x="1489" y="471"/>
                  <a:pt x="1489" y="471"/>
                </a:cubicBezTo>
                <a:cubicBezTo>
                  <a:pt x="1490" y="472"/>
                  <a:pt x="1490" y="472"/>
                  <a:pt x="1490" y="472"/>
                </a:cubicBezTo>
                <a:cubicBezTo>
                  <a:pt x="1491" y="470"/>
                  <a:pt x="1491" y="470"/>
                  <a:pt x="1491" y="470"/>
                </a:cubicBezTo>
                <a:cubicBezTo>
                  <a:pt x="1493" y="469"/>
                  <a:pt x="1493" y="469"/>
                  <a:pt x="1493" y="469"/>
                </a:cubicBezTo>
                <a:cubicBezTo>
                  <a:pt x="1494" y="469"/>
                  <a:pt x="1494" y="469"/>
                  <a:pt x="1494" y="469"/>
                </a:cubicBezTo>
                <a:cubicBezTo>
                  <a:pt x="1496" y="468"/>
                  <a:pt x="1496" y="468"/>
                  <a:pt x="1496" y="468"/>
                </a:cubicBezTo>
                <a:cubicBezTo>
                  <a:pt x="1498" y="468"/>
                  <a:pt x="1498" y="468"/>
                  <a:pt x="1498" y="468"/>
                </a:cubicBezTo>
                <a:cubicBezTo>
                  <a:pt x="1499" y="468"/>
                  <a:pt x="1499" y="468"/>
                  <a:pt x="1499" y="468"/>
                </a:cubicBezTo>
                <a:cubicBezTo>
                  <a:pt x="1500" y="467"/>
                  <a:pt x="1500" y="467"/>
                  <a:pt x="1500" y="467"/>
                </a:cubicBezTo>
                <a:cubicBezTo>
                  <a:pt x="1500" y="468"/>
                  <a:pt x="1500" y="468"/>
                  <a:pt x="1500" y="468"/>
                </a:cubicBezTo>
                <a:cubicBezTo>
                  <a:pt x="1501" y="469"/>
                  <a:pt x="1501" y="469"/>
                  <a:pt x="1501" y="469"/>
                </a:cubicBezTo>
                <a:cubicBezTo>
                  <a:pt x="1503" y="468"/>
                  <a:pt x="1503" y="468"/>
                  <a:pt x="1503" y="468"/>
                </a:cubicBezTo>
                <a:cubicBezTo>
                  <a:pt x="1506" y="468"/>
                  <a:pt x="1506" y="468"/>
                  <a:pt x="1506" y="468"/>
                </a:cubicBezTo>
                <a:cubicBezTo>
                  <a:pt x="1508" y="467"/>
                  <a:pt x="1508" y="467"/>
                  <a:pt x="1508" y="467"/>
                </a:cubicBezTo>
                <a:cubicBezTo>
                  <a:pt x="1510" y="468"/>
                  <a:pt x="1510" y="468"/>
                  <a:pt x="1510" y="468"/>
                </a:cubicBezTo>
                <a:cubicBezTo>
                  <a:pt x="1511" y="468"/>
                  <a:pt x="1511" y="468"/>
                  <a:pt x="1511" y="468"/>
                </a:cubicBezTo>
                <a:cubicBezTo>
                  <a:pt x="1513" y="467"/>
                  <a:pt x="1513" y="467"/>
                  <a:pt x="1513" y="467"/>
                </a:cubicBezTo>
                <a:cubicBezTo>
                  <a:pt x="1514" y="467"/>
                  <a:pt x="1514" y="467"/>
                  <a:pt x="1514" y="467"/>
                </a:cubicBezTo>
                <a:cubicBezTo>
                  <a:pt x="1516" y="465"/>
                  <a:pt x="1516" y="465"/>
                  <a:pt x="1516" y="465"/>
                </a:cubicBezTo>
                <a:cubicBezTo>
                  <a:pt x="1517" y="465"/>
                  <a:pt x="1517" y="465"/>
                  <a:pt x="1517" y="465"/>
                </a:cubicBezTo>
                <a:cubicBezTo>
                  <a:pt x="1518" y="465"/>
                  <a:pt x="1518" y="465"/>
                  <a:pt x="1518" y="465"/>
                </a:cubicBezTo>
                <a:cubicBezTo>
                  <a:pt x="1517" y="464"/>
                  <a:pt x="1517" y="464"/>
                  <a:pt x="1517" y="464"/>
                </a:cubicBezTo>
                <a:cubicBezTo>
                  <a:pt x="1520" y="463"/>
                  <a:pt x="1520" y="463"/>
                  <a:pt x="1520" y="463"/>
                </a:cubicBezTo>
                <a:cubicBezTo>
                  <a:pt x="1521" y="462"/>
                  <a:pt x="1521" y="462"/>
                  <a:pt x="1521" y="462"/>
                </a:cubicBezTo>
                <a:cubicBezTo>
                  <a:pt x="1521" y="461"/>
                  <a:pt x="1521" y="461"/>
                  <a:pt x="1521" y="461"/>
                </a:cubicBezTo>
                <a:cubicBezTo>
                  <a:pt x="1521" y="460"/>
                  <a:pt x="1521" y="460"/>
                  <a:pt x="1521" y="460"/>
                </a:cubicBezTo>
                <a:cubicBezTo>
                  <a:pt x="1521" y="459"/>
                  <a:pt x="1521" y="459"/>
                  <a:pt x="1521" y="459"/>
                </a:cubicBezTo>
                <a:cubicBezTo>
                  <a:pt x="1519" y="459"/>
                  <a:pt x="1519" y="459"/>
                  <a:pt x="1519" y="459"/>
                </a:cubicBezTo>
                <a:cubicBezTo>
                  <a:pt x="1517" y="459"/>
                  <a:pt x="1517" y="459"/>
                  <a:pt x="1517" y="459"/>
                </a:cubicBezTo>
                <a:cubicBezTo>
                  <a:pt x="1516" y="460"/>
                  <a:pt x="1516" y="460"/>
                  <a:pt x="1516" y="460"/>
                </a:cubicBezTo>
                <a:cubicBezTo>
                  <a:pt x="1514" y="459"/>
                  <a:pt x="1514" y="459"/>
                  <a:pt x="1514" y="459"/>
                </a:cubicBezTo>
                <a:cubicBezTo>
                  <a:pt x="1513" y="459"/>
                  <a:pt x="1513" y="459"/>
                  <a:pt x="1513" y="459"/>
                </a:cubicBezTo>
                <a:cubicBezTo>
                  <a:pt x="1514" y="458"/>
                  <a:pt x="1514" y="458"/>
                  <a:pt x="1514" y="458"/>
                </a:cubicBezTo>
                <a:cubicBezTo>
                  <a:pt x="1515" y="458"/>
                  <a:pt x="1515" y="458"/>
                  <a:pt x="1515" y="458"/>
                </a:cubicBezTo>
                <a:cubicBezTo>
                  <a:pt x="1515" y="458"/>
                  <a:pt x="1515" y="458"/>
                  <a:pt x="1515" y="458"/>
                </a:cubicBezTo>
                <a:cubicBezTo>
                  <a:pt x="1513" y="457"/>
                  <a:pt x="1513" y="457"/>
                  <a:pt x="1513" y="457"/>
                </a:cubicBezTo>
                <a:cubicBezTo>
                  <a:pt x="1512" y="458"/>
                  <a:pt x="1512" y="458"/>
                  <a:pt x="1512" y="458"/>
                </a:cubicBezTo>
                <a:cubicBezTo>
                  <a:pt x="1514" y="457"/>
                  <a:pt x="1514" y="457"/>
                  <a:pt x="1514" y="457"/>
                </a:cubicBezTo>
                <a:cubicBezTo>
                  <a:pt x="1515" y="457"/>
                  <a:pt x="1515" y="457"/>
                  <a:pt x="1515" y="457"/>
                </a:cubicBezTo>
                <a:cubicBezTo>
                  <a:pt x="1517" y="456"/>
                  <a:pt x="1517" y="456"/>
                  <a:pt x="1517" y="456"/>
                </a:cubicBezTo>
                <a:cubicBezTo>
                  <a:pt x="1516" y="455"/>
                  <a:pt x="1516" y="455"/>
                  <a:pt x="1516" y="455"/>
                </a:cubicBezTo>
                <a:cubicBezTo>
                  <a:pt x="1515" y="455"/>
                  <a:pt x="1515" y="455"/>
                  <a:pt x="1515" y="455"/>
                </a:cubicBezTo>
                <a:cubicBezTo>
                  <a:pt x="1516" y="454"/>
                  <a:pt x="1516" y="454"/>
                  <a:pt x="1516" y="454"/>
                </a:cubicBezTo>
                <a:cubicBezTo>
                  <a:pt x="1517" y="453"/>
                  <a:pt x="1517" y="453"/>
                  <a:pt x="1517" y="453"/>
                </a:cubicBezTo>
                <a:cubicBezTo>
                  <a:pt x="1517" y="454"/>
                  <a:pt x="1517" y="454"/>
                  <a:pt x="1517" y="454"/>
                </a:cubicBezTo>
                <a:cubicBezTo>
                  <a:pt x="1519" y="453"/>
                  <a:pt x="1519" y="453"/>
                  <a:pt x="1519" y="453"/>
                </a:cubicBezTo>
                <a:cubicBezTo>
                  <a:pt x="1519" y="452"/>
                  <a:pt x="1519" y="452"/>
                  <a:pt x="1519" y="452"/>
                </a:cubicBezTo>
                <a:cubicBezTo>
                  <a:pt x="1519" y="452"/>
                  <a:pt x="1519" y="452"/>
                  <a:pt x="1519" y="452"/>
                </a:cubicBezTo>
                <a:cubicBezTo>
                  <a:pt x="1519" y="451"/>
                  <a:pt x="1519" y="451"/>
                  <a:pt x="1519" y="451"/>
                </a:cubicBezTo>
                <a:cubicBezTo>
                  <a:pt x="1518" y="451"/>
                  <a:pt x="1518" y="451"/>
                  <a:pt x="1518" y="451"/>
                </a:cubicBezTo>
                <a:cubicBezTo>
                  <a:pt x="1518" y="450"/>
                  <a:pt x="1518" y="450"/>
                  <a:pt x="1518" y="450"/>
                </a:cubicBezTo>
                <a:cubicBezTo>
                  <a:pt x="1519" y="450"/>
                  <a:pt x="1519" y="450"/>
                  <a:pt x="1519" y="450"/>
                </a:cubicBezTo>
                <a:cubicBezTo>
                  <a:pt x="1520" y="451"/>
                  <a:pt x="1520" y="451"/>
                  <a:pt x="1520" y="451"/>
                </a:cubicBezTo>
                <a:cubicBezTo>
                  <a:pt x="1521" y="449"/>
                  <a:pt x="1521" y="449"/>
                  <a:pt x="1521" y="449"/>
                </a:cubicBezTo>
                <a:cubicBezTo>
                  <a:pt x="1522" y="449"/>
                  <a:pt x="1522" y="449"/>
                  <a:pt x="1522" y="449"/>
                </a:cubicBezTo>
                <a:cubicBezTo>
                  <a:pt x="1522" y="446"/>
                  <a:pt x="1522" y="446"/>
                  <a:pt x="1522" y="446"/>
                </a:cubicBezTo>
                <a:cubicBezTo>
                  <a:pt x="1523" y="443"/>
                  <a:pt x="1523" y="443"/>
                  <a:pt x="1523" y="443"/>
                </a:cubicBezTo>
                <a:cubicBezTo>
                  <a:pt x="1522" y="442"/>
                  <a:pt x="1522" y="442"/>
                  <a:pt x="1522" y="442"/>
                </a:cubicBezTo>
                <a:cubicBezTo>
                  <a:pt x="1522" y="439"/>
                  <a:pt x="1522" y="439"/>
                  <a:pt x="1522" y="439"/>
                </a:cubicBezTo>
                <a:cubicBezTo>
                  <a:pt x="1518" y="437"/>
                  <a:pt x="1518" y="437"/>
                  <a:pt x="1518" y="437"/>
                </a:cubicBezTo>
                <a:cubicBezTo>
                  <a:pt x="1514" y="437"/>
                  <a:pt x="1514" y="437"/>
                  <a:pt x="1514" y="437"/>
                </a:cubicBezTo>
                <a:cubicBezTo>
                  <a:pt x="1511" y="437"/>
                  <a:pt x="1511" y="437"/>
                  <a:pt x="1511" y="437"/>
                </a:cubicBezTo>
                <a:cubicBezTo>
                  <a:pt x="1511" y="439"/>
                  <a:pt x="1511" y="439"/>
                  <a:pt x="1511" y="439"/>
                </a:cubicBezTo>
                <a:cubicBezTo>
                  <a:pt x="1510" y="440"/>
                  <a:pt x="1510" y="440"/>
                  <a:pt x="1510" y="440"/>
                </a:cubicBezTo>
                <a:cubicBezTo>
                  <a:pt x="1508" y="438"/>
                  <a:pt x="1508" y="438"/>
                  <a:pt x="1508" y="438"/>
                </a:cubicBezTo>
                <a:cubicBezTo>
                  <a:pt x="1506" y="438"/>
                  <a:pt x="1506" y="438"/>
                  <a:pt x="1506" y="438"/>
                </a:cubicBezTo>
                <a:cubicBezTo>
                  <a:pt x="1509" y="435"/>
                  <a:pt x="1509" y="435"/>
                  <a:pt x="1509" y="435"/>
                </a:cubicBezTo>
                <a:cubicBezTo>
                  <a:pt x="1509" y="433"/>
                  <a:pt x="1509" y="433"/>
                  <a:pt x="1509" y="433"/>
                </a:cubicBezTo>
                <a:cubicBezTo>
                  <a:pt x="1507" y="429"/>
                  <a:pt x="1507" y="429"/>
                  <a:pt x="1507" y="429"/>
                </a:cubicBezTo>
                <a:cubicBezTo>
                  <a:pt x="1506" y="429"/>
                  <a:pt x="1506" y="429"/>
                  <a:pt x="1506" y="429"/>
                </a:cubicBezTo>
                <a:cubicBezTo>
                  <a:pt x="1504" y="428"/>
                  <a:pt x="1504" y="428"/>
                  <a:pt x="1504" y="428"/>
                </a:cubicBezTo>
                <a:cubicBezTo>
                  <a:pt x="1503" y="427"/>
                  <a:pt x="1503" y="427"/>
                  <a:pt x="1503" y="427"/>
                </a:cubicBezTo>
                <a:cubicBezTo>
                  <a:pt x="1502" y="427"/>
                  <a:pt x="1502" y="427"/>
                  <a:pt x="1502" y="427"/>
                </a:cubicBezTo>
                <a:cubicBezTo>
                  <a:pt x="1502" y="427"/>
                  <a:pt x="1502" y="427"/>
                  <a:pt x="1502" y="427"/>
                </a:cubicBezTo>
                <a:cubicBezTo>
                  <a:pt x="1500" y="427"/>
                  <a:pt x="1500" y="427"/>
                  <a:pt x="1500" y="427"/>
                </a:cubicBezTo>
                <a:cubicBezTo>
                  <a:pt x="1500" y="427"/>
                  <a:pt x="1500" y="427"/>
                  <a:pt x="1500" y="427"/>
                </a:cubicBezTo>
                <a:cubicBezTo>
                  <a:pt x="1501" y="426"/>
                  <a:pt x="1501" y="426"/>
                  <a:pt x="1501" y="426"/>
                </a:cubicBezTo>
                <a:cubicBezTo>
                  <a:pt x="1502" y="427"/>
                  <a:pt x="1502" y="427"/>
                  <a:pt x="1502" y="427"/>
                </a:cubicBezTo>
                <a:cubicBezTo>
                  <a:pt x="1503" y="426"/>
                  <a:pt x="1503" y="426"/>
                  <a:pt x="1503" y="426"/>
                </a:cubicBezTo>
                <a:cubicBezTo>
                  <a:pt x="1504" y="427"/>
                  <a:pt x="1504" y="427"/>
                  <a:pt x="1504" y="427"/>
                </a:cubicBezTo>
                <a:cubicBezTo>
                  <a:pt x="1505" y="428"/>
                  <a:pt x="1505" y="428"/>
                  <a:pt x="1505" y="428"/>
                </a:cubicBezTo>
                <a:cubicBezTo>
                  <a:pt x="1506" y="427"/>
                  <a:pt x="1506" y="427"/>
                  <a:pt x="1506" y="427"/>
                </a:cubicBezTo>
                <a:cubicBezTo>
                  <a:pt x="1507" y="428"/>
                  <a:pt x="1507" y="428"/>
                  <a:pt x="1507" y="428"/>
                </a:cubicBezTo>
                <a:cubicBezTo>
                  <a:pt x="1504" y="424"/>
                  <a:pt x="1504" y="424"/>
                  <a:pt x="1504" y="424"/>
                </a:cubicBezTo>
                <a:cubicBezTo>
                  <a:pt x="1503" y="423"/>
                  <a:pt x="1503" y="423"/>
                  <a:pt x="1503" y="423"/>
                </a:cubicBezTo>
                <a:cubicBezTo>
                  <a:pt x="1504" y="421"/>
                  <a:pt x="1504" y="421"/>
                  <a:pt x="1504" y="421"/>
                </a:cubicBezTo>
                <a:cubicBezTo>
                  <a:pt x="1505" y="421"/>
                  <a:pt x="1505" y="421"/>
                  <a:pt x="1505" y="421"/>
                </a:cubicBezTo>
                <a:cubicBezTo>
                  <a:pt x="1503" y="420"/>
                  <a:pt x="1503" y="420"/>
                  <a:pt x="1503" y="420"/>
                </a:cubicBezTo>
                <a:cubicBezTo>
                  <a:pt x="1503" y="419"/>
                  <a:pt x="1503" y="419"/>
                  <a:pt x="1503" y="419"/>
                </a:cubicBezTo>
                <a:cubicBezTo>
                  <a:pt x="1502" y="419"/>
                  <a:pt x="1502" y="419"/>
                  <a:pt x="1502" y="419"/>
                </a:cubicBezTo>
                <a:cubicBezTo>
                  <a:pt x="1501" y="416"/>
                  <a:pt x="1501" y="416"/>
                  <a:pt x="1501" y="416"/>
                </a:cubicBezTo>
                <a:cubicBezTo>
                  <a:pt x="1498" y="415"/>
                  <a:pt x="1498" y="415"/>
                  <a:pt x="1498" y="415"/>
                </a:cubicBezTo>
                <a:cubicBezTo>
                  <a:pt x="1495" y="414"/>
                  <a:pt x="1495" y="414"/>
                  <a:pt x="1495" y="414"/>
                </a:cubicBezTo>
                <a:cubicBezTo>
                  <a:pt x="1495" y="413"/>
                  <a:pt x="1495" y="413"/>
                  <a:pt x="1495" y="413"/>
                </a:cubicBezTo>
                <a:cubicBezTo>
                  <a:pt x="1494" y="412"/>
                  <a:pt x="1494" y="412"/>
                  <a:pt x="1494" y="412"/>
                </a:cubicBezTo>
                <a:cubicBezTo>
                  <a:pt x="1493" y="409"/>
                  <a:pt x="1493" y="409"/>
                  <a:pt x="1493" y="409"/>
                </a:cubicBezTo>
                <a:cubicBezTo>
                  <a:pt x="1492" y="407"/>
                  <a:pt x="1492" y="407"/>
                  <a:pt x="1492" y="407"/>
                </a:cubicBezTo>
                <a:cubicBezTo>
                  <a:pt x="1491" y="402"/>
                  <a:pt x="1491" y="402"/>
                  <a:pt x="1491" y="402"/>
                </a:cubicBezTo>
                <a:cubicBezTo>
                  <a:pt x="1490" y="401"/>
                  <a:pt x="1490" y="401"/>
                  <a:pt x="1490" y="401"/>
                </a:cubicBezTo>
                <a:cubicBezTo>
                  <a:pt x="1489" y="401"/>
                  <a:pt x="1489" y="401"/>
                  <a:pt x="1489" y="401"/>
                </a:cubicBezTo>
                <a:cubicBezTo>
                  <a:pt x="1486" y="396"/>
                  <a:pt x="1486" y="396"/>
                  <a:pt x="1486" y="396"/>
                </a:cubicBezTo>
                <a:cubicBezTo>
                  <a:pt x="1484" y="396"/>
                  <a:pt x="1484" y="396"/>
                  <a:pt x="1484" y="396"/>
                </a:cubicBezTo>
                <a:cubicBezTo>
                  <a:pt x="1483" y="395"/>
                  <a:pt x="1483" y="395"/>
                  <a:pt x="1483" y="395"/>
                </a:cubicBezTo>
                <a:cubicBezTo>
                  <a:pt x="1481" y="394"/>
                  <a:pt x="1481" y="394"/>
                  <a:pt x="1481" y="394"/>
                </a:cubicBezTo>
                <a:cubicBezTo>
                  <a:pt x="1480" y="395"/>
                  <a:pt x="1480" y="395"/>
                  <a:pt x="1480" y="395"/>
                </a:cubicBezTo>
                <a:cubicBezTo>
                  <a:pt x="1478" y="396"/>
                  <a:pt x="1478" y="396"/>
                  <a:pt x="1478" y="396"/>
                </a:cubicBezTo>
                <a:cubicBezTo>
                  <a:pt x="1476" y="395"/>
                  <a:pt x="1476" y="395"/>
                  <a:pt x="1476" y="395"/>
                </a:cubicBezTo>
                <a:cubicBezTo>
                  <a:pt x="1475" y="395"/>
                  <a:pt x="1475" y="395"/>
                  <a:pt x="1475" y="395"/>
                </a:cubicBezTo>
                <a:cubicBezTo>
                  <a:pt x="1473" y="395"/>
                  <a:pt x="1473" y="395"/>
                  <a:pt x="1473" y="395"/>
                </a:cubicBezTo>
                <a:cubicBezTo>
                  <a:pt x="1472" y="394"/>
                  <a:pt x="1472" y="394"/>
                  <a:pt x="1472" y="394"/>
                </a:cubicBezTo>
                <a:cubicBezTo>
                  <a:pt x="1473" y="394"/>
                  <a:pt x="1473" y="394"/>
                  <a:pt x="1473" y="394"/>
                </a:cubicBezTo>
                <a:cubicBezTo>
                  <a:pt x="1476" y="394"/>
                  <a:pt x="1476" y="394"/>
                  <a:pt x="1476" y="394"/>
                </a:cubicBezTo>
                <a:cubicBezTo>
                  <a:pt x="1478" y="394"/>
                  <a:pt x="1478" y="394"/>
                  <a:pt x="1478" y="394"/>
                </a:cubicBezTo>
                <a:cubicBezTo>
                  <a:pt x="1478" y="392"/>
                  <a:pt x="1478" y="392"/>
                  <a:pt x="1478" y="392"/>
                </a:cubicBezTo>
                <a:cubicBezTo>
                  <a:pt x="1480" y="392"/>
                  <a:pt x="1480" y="392"/>
                  <a:pt x="1480" y="392"/>
                </a:cubicBezTo>
                <a:cubicBezTo>
                  <a:pt x="1482" y="391"/>
                  <a:pt x="1482" y="391"/>
                  <a:pt x="1482" y="391"/>
                </a:cubicBezTo>
                <a:cubicBezTo>
                  <a:pt x="1480" y="390"/>
                  <a:pt x="1480" y="390"/>
                  <a:pt x="1480" y="390"/>
                </a:cubicBezTo>
                <a:cubicBezTo>
                  <a:pt x="1480" y="389"/>
                  <a:pt x="1480" y="389"/>
                  <a:pt x="1480" y="389"/>
                </a:cubicBezTo>
                <a:cubicBezTo>
                  <a:pt x="1479" y="389"/>
                  <a:pt x="1479" y="389"/>
                  <a:pt x="1479" y="389"/>
                </a:cubicBezTo>
                <a:cubicBezTo>
                  <a:pt x="1477" y="390"/>
                  <a:pt x="1477" y="390"/>
                  <a:pt x="1477" y="390"/>
                </a:cubicBezTo>
                <a:cubicBezTo>
                  <a:pt x="1476" y="389"/>
                  <a:pt x="1476" y="389"/>
                  <a:pt x="1476" y="389"/>
                </a:cubicBezTo>
                <a:cubicBezTo>
                  <a:pt x="1478" y="388"/>
                  <a:pt x="1478" y="388"/>
                  <a:pt x="1478" y="388"/>
                </a:cubicBezTo>
                <a:cubicBezTo>
                  <a:pt x="1481" y="388"/>
                  <a:pt x="1481" y="388"/>
                  <a:pt x="1481" y="388"/>
                </a:cubicBezTo>
                <a:cubicBezTo>
                  <a:pt x="1482" y="387"/>
                  <a:pt x="1482" y="387"/>
                  <a:pt x="1482" y="387"/>
                </a:cubicBezTo>
                <a:cubicBezTo>
                  <a:pt x="1482" y="386"/>
                  <a:pt x="1482" y="386"/>
                  <a:pt x="1482" y="386"/>
                </a:cubicBezTo>
                <a:cubicBezTo>
                  <a:pt x="1483" y="385"/>
                  <a:pt x="1483" y="385"/>
                  <a:pt x="1483" y="385"/>
                </a:cubicBezTo>
                <a:cubicBezTo>
                  <a:pt x="1484" y="383"/>
                  <a:pt x="1484" y="383"/>
                  <a:pt x="1484" y="383"/>
                </a:cubicBezTo>
                <a:cubicBezTo>
                  <a:pt x="1485" y="381"/>
                  <a:pt x="1485" y="381"/>
                  <a:pt x="1485" y="381"/>
                </a:cubicBezTo>
                <a:cubicBezTo>
                  <a:pt x="1485" y="381"/>
                  <a:pt x="1485" y="381"/>
                  <a:pt x="1485" y="381"/>
                </a:cubicBezTo>
                <a:cubicBezTo>
                  <a:pt x="1486" y="379"/>
                  <a:pt x="1486" y="379"/>
                  <a:pt x="1486" y="379"/>
                </a:cubicBezTo>
                <a:cubicBezTo>
                  <a:pt x="1486" y="378"/>
                  <a:pt x="1486" y="378"/>
                  <a:pt x="1486" y="378"/>
                </a:cubicBezTo>
                <a:cubicBezTo>
                  <a:pt x="1487" y="376"/>
                  <a:pt x="1487" y="376"/>
                  <a:pt x="1487" y="376"/>
                </a:cubicBezTo>
                <a:cubicBezTo>
                  <a:pt x="1488" y="374"/>
                  <a:pt x="1488" y="374"/>
                  <a:pt x="1488" y="374"/>
                </a:cubicBezTo>
                <a:cubicBezTo>
                  <a:pt x="1488" y="373"/>
                  <a:pt x="1488" y="373"/>
                  <a:pt x="1488" y="373"/>
                </a:cubicBezTo>
                <a:cubicBezTo>
                  <a:pt x="1486" y="371"/>
                  <a:pt x="1486" y="371"/>
                  <a:pt x="1486" y="371"/>
                </a:cubicBezTo>
                <a:cubicBezTo>
                  <a:pt x="1485" y="371"/>
                  <a:pt x="1485" y="371"/>
                  <a:pt x="1485" y="371"/>
                </a:cubicBezTo>
                <a:cubicBezTo>
                  <a:pt x="1481" y="371"/>
                  <a:pt x="1481" y="371"/>
                  <a:pt x="1481" y="371"/>
                </a:cubicBezTo>
                <a:cubicBezTo>
                  <a:pt x="1479" y="371"/>
                  <a:pt x="1479" y="371"/>
                  <a:pt x="1479" y="371"/>
                </a:cubicBezTo>
                <a:cubicBezTo>
                  <a:pt x="1478" y="371"/>
                  <a:pt x="1478" y="371"/>
                  <a:pt x="1478" y="371"/>
                </a:cubicBezTo>
                <a:cubicBezTo>
                  <a:pt x="1477" y="371"/>
                  <a:pt x="1477" y="371"/>
                  <a:pt x="1477" y="371"/>
                </a:cubicBezTo>
                <a:cubicBezTo>
                  <a:pt x="1475" y="371"/>
                  <a:pt x="1475" y="371"/>
                  <a:pt x="1475" y="371"/>
                </a:cubicBezTo>
                <a:cubicBezTo>
                  <a:pt x="1474" y="371"/>
                  <a:pt x="1474" y="371"/>
                  <a:pt x="1474" y="371"/>
                </a:cubicBezTo>
                <a:cubicBezTo>
                  <a:pt x="1474" y="371"/>
                  <a:pt x="1474" y="371"/>
                  <a:pt x="1474" y="371"/>
                </a:cubicBezTo>
                <a:cubicBezTo>
                  <a:pt x="1473" y="372"/>
                  <a:pt x="1473" y="372"/>
                  <a:pt x="1473" y="372"/>
                </a:cubicBezTo>
                <a:cubicBezTo>
                  <a:pt x="1471" y="373"/>
                  <a:pt x="1471" y="373"/>
                  <a:pt x="1471" y="373"/>
                </a:cubicBezTo>
                <a:cubicBezTo>
                  <a:pt x="1470" y="373"/>
                  <a:pt x="1470" y="373"/>
                  <a:pt x="1470" y="373"/>
                </a:cubicBezTo>
                <a:cubicBezTo>
                  <a:pt x="1469" y="374"/>
                  <a:pt x="1469" y="374"/>
                  <a:pt x="1469" y="374"/>
                </a:cubicBezTo>
                <a:cubicBezTo>
                  <a:pt x="1469" y="373"/>
                  <a:pt x="1469" y="373"/>
                  <a:pt x="1469" y="373"/>
                </a:cubicBezTo>
                <a:cubicBezTo>
                  <a:pt x="1470" y="372"/>
                  <a:pt x="1470" y="372"/>
                  <a:pt x="1470" y="372"/>
                </a:cubicBezTo>
                <a:cubicBezTo>
                  <a:pt x="1472" y="369"/>
                  <a:pt x="1472" y="369"/>
                  <a:pt x="1472" y="369"/>
                </a:cubicBezTo>
                <a:cubicBezTo>
                  <a:pt x="1471" y="370"/>
                  <a:pt x="1471" y="370"/>
                  <a:pt x="1471" y="370"/>
                </a:cubicBezTo>
                <a:cubicBezTo>
                  <a:pt x="1469" y="369"/>
                  <a:pt x="1469" y="369"/>
                  <a:pt x="1469" y="369"/>
                </a:cubicBezTo>
                <a:cubicBezTo>
                  <a:pt x="1470" y="369"/>
                  <a:pt x="1470" y="369"/>
                  <a:pt x="1470" y="369"/>
                </a:cubicBezTo>
                <a:cubicBezTo>
                  <a:pt x="1470" y="367"/>
                  <a:pt x="1470" y="367"/>
                  <a:pt x="1470" y="367"/>
                </a:cubicBezTo>
                <a:cubicBezTo>
                  <a:pt x="1474" y="364"/>
                  <a:pt x="1474" y="364"/>
                  <a:pt x="1474" y="364"/>
                </a:cubicBezTo>
                <a:cubicBezTo>
                  <a:pt x="1476" y="362"/>
                  <a:pt x="1476" y="362"/>
                  <a:pt x="1476" y="362"/>
                </a:cubicBezTo>
                <a:cubicBezTo>
                  <a:pt x="1477" y="362"/>
                  <a:pt x="1477" y="362"/>
                  <a:pt x="1477" y="362"/>
                </a:cubicBezTo>
                <a:cubicBezTo>
                  <a:pt x="1478" y="360"/>
                  <a:pt x="1478" y="360"/>
                  <a:pt x="1478" y="360"/>
                </a:cubicBezTo>
                <a:cubicBezTo>
                  <a:pt x="1477" y="359"/>
                  <a:pt x="1477" y="359"/>
                  <a:pt x="1477" y="359"/>
                </a:cubicBezTo>
                <a:cubicBezTo>
                  <a:pt x="1478" y="358"/>
                  <a:pt x="1478" y="358"/>
                  <a:pt x="1478" y="358"/>
                </a:cubicBezTo>
                <a:cubicBezTo>
                  <a:pt x="1478" y="357"/>
                  <a:pt x="1478" y="357"/>
                  <a:pt x="1478" y="357"/>
                </a:cubicBezTo>
                <a:cubicBezTo>
                  <a:pt x="1476" y="357"/>
                  <a:pt x="1476" y="357"/>
                  <a:pt x="1476" y="357"/>
                </a:cubicBezTo>
                <a:cubicBezTo>
                  <a:pt x="1475" y="358"/>
                  <a:pt x="1475" y="358"/>
                  <a:pt x="1475" y="358"/>
                </a:cubicBezTo>
                <a:cubicBezTo>
                  <a:pt x="1473" y="358"/>
                  <a:pt x="1473" y="358"/>
                  <a:pt x="1473" y="358"/>
                </a:cubicBezTo>
                <a:cubicBezTo>
                  <a:pt x="1472" y="359"/>
                  <a:pt x="1472" y="359"/>
                  <a:pt x="1472" y="359"/>
                </a:cubicBezTo>
                <a:cubicBezTo>
                  <a:pt x="1470" y="359"/>
                  <a:pt x="1470" y="359"/>
                  <a:pt x="1470" y="359"/>
                </a:cubicBezTo>
                <a:cubicBezTo>
                  <a:pt x="1468" y="359"/>
                  <a:pt x="1468" y="359"/>
                  <a:pt x="1468" y="359"/>
                </a:cubicBezTo>
                <a:cubicBezTo>
                  <a:pt x="1467" y="359"/>
                  <a:pt x="1467" y="359"/>
                  <a:pt x="1467" y="359"/>
                </a:cubicBezTo>
                <a:cubicBezTo>
                  <a:pt x="1467" y="360"/>
                  <a:pt x="1467" y="360"/>
                  <a:pt x="1467" y="360"/>
                </a:cubicBezTo>
                <a:cubicBezTo>
                  <a:pt x="1467" y="359"/>
                  <a:pt x="1467" y="359"/>
                  <a:pt x="1467" y="359"/>
                </a:cubicBezTo>
                <a:cubicBezTo>
                  <a:pt x="1466" y="359"/>
                  <a:pt x="1466" y="359"/>
                  <a:pt x="1466" y="359"/>
                </a:cubicBezTo>
                <a:cubicBezTo>
                  <a:pt x="1464" y="360"/>
                  <a:pt x="1464" y="360"/>
                  <a:pt x="1464" y="360"/>
                </a:cubicBezTo>
                <a:cubicBezTo>
                  <a:pt x="1465" y="359"/>
                  <a:pt x="1465" y="359"/>
                  <a:pt x="1465" y="359"/>
                </a:cubicBezTo>
                <a:cubicBezTo>
                  <a:pt x="1463" y="358"/>
                  <a:pt x="1463" y="358"/>
                  <a:pt x="1463" y="358"/>
                </a:cubicBezTo>
                <a:cubicBezTo>
                  <a:pt x="1462" y="359"/>
                  <a:pt x="1462" y="359"/>
                  <a:pt x="1462" y="359"/>
                </a:cubicBezTo>
                <a:cubicBezTo>
                  <a:pt x="1461" y="360"/>
                  <a:pt x="1461" y="360"/>
                  <a:pt x="1461" y="360"/>
                </a:cubicBezTo>
                <a:cubicBezTo>
                  <a:pt x="1462" y="361"/>
                  <a:pt x="1462" y="361"/>
                  <a:pt x="1462" y="361"/>
                </a:cubicBezTo>
                <a:cubicBezTo>
                  <a:pt x="1461" y="361"/>
                  <a:pt x="1461" y="361"/>
                  <a:pt x="1461" y="361"/>
                </a:cubicBezTo>
                <a:cubicBezTo>
                  <a:pt x="1461" y="363"/>
                  <a:pt x="1461" y="363"/>
                  <a:pt x="1461" y="363"/>
                </a:cubicBezTo>
                <a:cubicBezTo>
                  <a:pt x="1460" y="363"/>
                  <a:pt x="1460" y="363"/>
                  <a:pt x="1460" y="363"/>
                </a:cubicBezTo>
                <a:cubicBezTo>
                  <a:pt x="1460" y="365"/>
                  <a:pt x="1460" y="365"/>
                  <a:pt x="1460" y="365"/>
                </a:cubicBezTo>
                <a:cubicBezTo>
                  <a:pt x="1460" y="366"/>
                  <a:pt x="1460" y="366"/>
                  <a:pt x="1460" y="366"/>
                </a:cubicBezTo>
                <a:cubicBezTo>
                  <a:pt x="1459" y="366"/>
                  <a:pt x="1459" y="366"/>
                  <a:pt x="1459" y="366"/>
                </a:cubicBezTo>
                <a:cubicBezTo>
                  <a:pt x="1461" y="368"/>
                  <a:pt x="1461" y="368"/>
                  <a:pt x="1461" y="368"/>
                </a:cubicBezTo>
                <a:cubicBezTo>
                  <a:pt x="1462" y="369"/>
                  <a:pt x="1462" y="369"/>
                  <a:pt x="1462" y="369"/>
                </a:cubicBezTo>
                <a:cubicBezTo>
                  <a:pt x="1460" y="368"/>
                  <a:pt x="1460" y="368"/>
                  <a:pt x="1460" y="368"/>
                </a:cubicBezTo>
                <a:cubicBezTo>
                  <a:pt x="1459" y="369"/>
                  <a:pt x="1459" y="369"/>
                  <a:pt x="1459" y="369"/>
                </a:cubicBezTo>
                <a:cubicBezTo>
                  <a:pt x="1457" y="368"/>
                  <a:pt x="1457" y="368"/>
                  <a:pt x="1457" y="368"/>
                </a:cubicBezTo>
                <a:cubicBezTo>
                  <a:pt x="1457" y="368"/>
                  <a:pt x="1457" y="368"/>
                  <a:pt x="1457" y="368"/>
                </a:cubicBezTo>
                <a:cubicBezTo>
                  <a:pt x="1458" y="369"/>
                  <a:pt x="1458" y="369"/>
                  <a:pt x="1458" y="369"/>
                </a:cubicBezTo>
                <a:cubicBezTo>
                  <a:pt x="1457" y="370"/>
                  <a:pt x="1457" y="370"/>
                  <a:pt x="1457" y="370"/>
                </a:cubicBezTo>
                <a:cubicBezTo>
                  <a:pt x="1457" y="368"/>
                  <a:pt x="1457" y="368"/>
                  <a:pt x="1457" y="368"/>
                </a:cubicBezTo>
                <a:cubicBezTo>
                  <a:pt x="1456" y="370"/>
                  <a:pt x="1456" y="370"/>
                  <a:pt x="1456" y="370"/>
                </a:cubicBezTo>
                <a:cubicBezTo>
                  <a:pt x="1457" y="371"/>
                  <a:pt x="1457" y="371"/>
                  <a:pt x="1457" y="371"/>
                </a:cubicBezTo>
                <a:cubicBezTo>
                  <a:pt x="1456" y="372"/>
                  <a:pt x="1456" y="372"/>
                  <a:pt x="1456" y="372"/>
                </a:cubicBezTo>
                <a:cubicBezTo>
                  <a:pt x="1457" y="373"/>
                  <a:pt x="1457" y="373"/>
                  <a:pt x="1457" y="373"/>
                </a:cubicBezTo>
                <a:cubicBezTo>
                  <a:pt x="1458" y="373"/>
                  <a:pt x="1458" y="373"/>
                  <a:pt x="1458" y="373"/>
                </a:cubicBezTo>
                <a:cubicBezTo>
                  <a:pt x="1457" y="374"/>
                  <a:pt x="1457" y="374"/>
                  <a:pt x="1457" y="374"/>
                </a:cubicBezTo>
                <a:lnTo>
                  <a:pt x="1456" y="373"/>
                </a:lnTo>
                <a:close/>
                <a:moveTo>
                  <a:pt x="1452" y="371"/>
                </a:moveTo>
                <a:cubicBezTo>
                  <a:pt x="1451" y="371"/>
                  <a:pt x="1451" y="371"/>
                  <a:pt x="1451" y="371"/>
                </a:cubicBezTo>
                <a:cubicBezTo>
                  <a:pt x="1451" y="374"/>
                  <a:pt x="1451" y="374"/>
                  <a:pt x="1451" y="374"/>
                </a:cubicBezTo>
                <a:cubicBezTo>
                  <a:pt x="1449" y="372"/>
                  <a:pt x="1449" y="372"/>
                  <a:pt x="1449" y="372"/>
                </a:cubicBezTo>
                <a:cubicBezTo>
                  <a:pt x="1449" y="374"/>
                  <a:pt x="1449" y="374"/>
                  <a:pt x="1449" y="374"/>
                </a:cubicBezTo>
                <a:cubicBezTo>
                  <a:pt x="1449" y="373"/>
                  <a:pt x="1449" y="373"/>
                  <a:pt x="1449" y="373"/>
                </a:cubicBezTo>
                <a:cubicBezTo>
                  <a:pt x="1448" y="374"/>
                  <a:pt x="1448" y="374"/>
                  <a:pt x="1448" y="374"/>
                </a:cubicBezTo>
                <a:cubicBezTo>
                  <a:pt x="1450" y="375"/>
                  <a:pt x="1450" y="375"/>
                  <a:pt x="1450" y="375"/>
                </a:cubicBezTo>
                <a:cubicBezTo>
                  <a:pt x="1450" y="375"/>
                  <a:pt x="1450" y="375"/>
                  <a:pt x="1450" y="375"/>
                </a:cubicBezTo>
                <a:cubicBezTo>
                  <a:pt x="1451" y="375"/>
                  <a:pt x="1451" y="375"/>
                  <a:pt x="1451" y="375"/>
                </a:cubicBezTo>
                <a:cubicBezTo>
                  <a:pt x="1450" y="376"/>
                  <a:pt x="1450" y="376"/>
                  <a:pt x="1450" y="376"/>
                </a:cubicBezTo>
                <a:cubicBezTo>
                  <a:pt x="1452" y="378"/>
                  <a:pt x="1452" y="378"/>
                  <a:pt x="1452" y="378"/>
                </a:cubicBezTo>
                <a:cubicBezTo>
                  <a:pt x="1454" y="378"/>
                  <a:pt x="1454" y="378"/>
                  <a:pt x="1454" y="378"/>
                </a:cubicBezTo>
                <a:cubicBezTo>
                  <a:pt x="1454" y="380"/>
                  <a:pt x="1454" y="380"/>
                  <a:pt x="1454" y="380"/>
                </a:cubicBezTo>
                <a:cubicBezTo>
                  <a:pt x="1455" y="380"/>
                  <a:pt x="1455" y="380"/>
                  <a:pt x="1455" y="380"/>
                </a:cubicBezTo>
                <a:cubicBezTo>
                  <a:pt x="1456" y="378"/>
                  <a:pt x="1456" y="378"/>
                  <a:pt x="1456" y="378"/>
                </a:cubicBezTo>
                <a:cubicBezTo>
                  <a:pt x="1457" y="377"/>
                  <a:pt x="1457" y="377"/>
                  <a:pt x="1457" y="377"/>
                </a:cubicBezTo>
                <a:cubicBezTo>
                  <a:pt x="1456" y="377"/>
                  <a:pt x="1456" y="377"/>
                  <a:pt x="1456" y="377"/>
                </a:cubicBezTo>
                <a:cubicBezTo>
                  <a:pt x="1455" y="377"/>
                  <a:pt x="1455" y="377"/>
                  <a:pt x="1455" y="377"/>
                </a:cubicBezTo>
                <a:cubicBezTo>
                  <a:pt x="1453" y="376"/>
                  <a:pt x="1453" y="376"/>
                  <a:pt x="1453" y="376"/>
                </a:cubicBezTo>
                <a:cubicBezTo>
                  <a:pt x="1453" y="373"/>
                  <a:pt x="1453" y="373"/>
                  <a:pt x="1453" y="373"/>
                </a:cubicBezTo>
                <a:lnTo>
                  <a:pt x="1452" y="371"/>
                </a:lnTo>
                <a:close/>
                <a:moveTo>
                  <a:pt x="1446" y="366"/>
                </a:moveTo>
                <a:cubicBezTo>
                  <a:pt x="1447" y="367"/>
                  <a:pt x="1447" y="367"/>
                  <a:pt x="1447" y="367"/>
                </a:cubicBezTo>
                <a:cubicBezTo>
                  <a:pt x="1448" y="367"/>
                  <a:pt x="1448" y="367"/>
                  <a:pt x="1448" y="367"/>
                </a:cubicBezTo>
                <a:cubicBezTo>
                  <a:pt x="1450" y="367"/>
                  <a:pt x="1450" y="367"/>
                  <a:pt x="1450" y="367"/>
                </a:cubicBezTo>
                <a:cubicBezTo>
                  <a:pt x="1451" y="365"/>
                  <a:pt x="1451" y="365"/>
                  <a:pt x="1451" y="365"/>
                </a:cubicBezTo>
                <a:cubicBezTo>
                  <a:pt x="1451" y="365"/>
                  <a:pt x="1451" y="365"/>
                  <a:pt x="1451" y="365"/>
                </a:cubicBezTo>
                <a:cubicBezTo>
                  <a:pt x="1451" y="363"/>
                  <a:pt x="1451" y="363"/>
                  <a:pt x="1451" y="363"/>
                </a:cubicBezTo>
                <a:cubicBezTo>
                  <a:pt x="1453" y="362"/>
                  <a:pt x="1453" y="362"/>
                  <a:pt x="1453" y="362"/>
                </a:cubicBezTo>
                <a:cubicBezTo>
                  <a:pt x="1453" y="359"/>
                  <a:pt x="1453" y="359"/>
                  <a:pt x="1453" y="359"/>
                </a:cubicBezTo>
                <a:cubicBezTo>
                  <a:pt x="1448" y="362"/>
                  <a:pt x="1448" y="362"/>
                  <a:pt x="1448" y="362"/>
                </a:cubicBezTo>
                <a:cubicBezTo>
                  <a:pt x="1449" y="364"/>
                  <a:pt x="1449" y="364"/>
                  <a:pt x="1449" y="364"/>
                </a:cubicBezTo>
                <a:cubicBezTo>
                  <a:pt x="1447" y="363"/>
                  <a:pt x="1447" y="363"/>
                  <a:pt x="1447" y="363"/>
                </a:cubicBezTo>
                <a:cubicBezTo>
                  <a:pt x="1446" y="364"/>
                  <a:pt x="1446" y="364"/>
                  <a:pt x="1446" y="364"/>
                </a:cubicBezTo>
                <a:cubicBezTo>
                  <a:pt x="1447" y="366"/>
                  <a:pt x="1447" y="366"/>
                  <a:pt x="1447" y="366"/>
                </a:cubicBezTo>
                <a:lnTo>
                  <a:pt x="1446" y="366"/>
                </a:lnTo>
                <a:close/>
                <a:moveTo>
                  <a:pt x="903" y="48"/>
                </a:moveTo>
                <a:cubicBezTo>
                  <a:pt x="903" y="49"/>
                  <a:pt x="903" y="49"/>
                  <a:pt x="903" y="49"/>
                </a:cubicBezTo>
                <a:cubicBezTo>
                  <a:pt x="904" y="50"/>
                  <a:pt x="904" y="50"/>
                  <a:pt x="904" y="50"/>
                </a:cubicBezTo>
                <a:cubicBezTo>
                  <a:pt x="905" y="49"/>
                  <a:pt x="905" y="49"/>
                  <a:pt x="905" y="49"/>
                </a:cubicBezTo>
                <a:cubicBezTo>
                  <a:pt x="904" y="48"/>
                  <a:pt x="904" y="48"/>
                  <a:pt x="904" y="48"/>
                </a:cubicBezTo>
                <a:lnTo>
                  <a:pt x="903" y="48"/>
                </a:lnTo>
                <a:close/>
                <a:moveTo>
                  <a:pt x="848" y="105"/>
                </a:moveTo>
                <a:cubicBezTo>
                  <a:pt x="847" y="104"/>
                  <a:pt x="847" y="104"/>
                  <a:pt x="847" y="104"/>
                </a:cubicBezTo>
                <a:cubicBezTo>
                  <a:pt x="846" y="105"/>
                  <a:pt x="846" y="105"/>
                  <a:pt x="846" y="105"/>
                </a:cubicBezTo>
                <a:lnTo>
                  <a:pt x="848" y="105"/>
                </a:lnTo>
                <a:close/>
                <a:moveTo>
                  <a:pt x="842" y="103"/>
                </a:moveTo>
                <a:cubicBezTo>
                  <a:pt x="843" y="105"/>
                  <a:pt x="843" y="105"/>
                  <a:pt x="843" y="105"/>
                </a:cubicBezTo>
                <a:cubicBezTo>
                  <a:pt x="844" y="105"/>
                  <a:pt x="844" y="105"/>
                  <a:pt x="844" y="105"/>
                </a:cubicBezTo>
                <a:cubicBezTo>
                  <a:pt x="844" y="104"/>
                  <a:pt x="844" y="104"/>
                  <a:pt x="844" y="104"/>
                </a:cubicBezTo>
                <a:cubicBezTo>
                  <a:pt x="844" y="103"/>
                  <a:pt x="844" y="103"/>
                  <a:pt x="844" y="103"/>
                </a:cubicBezTo>
                <a:cubicBezTo>
                  <a:pt x="843" y="103"/>
                  <a:pt x="843" y="103"/>
                  <a:pt x="843" y="103"/>
                </a:cubicBezTo>
                <a:lnTo>
                  <a:pt x="842" y="103"/>
                </a:lnTo>
                <a:close/>
                <a:moveTo>
                  <a:pt x="907" y="143"/>
                </a:moveTo>
                <a:cubicBezTo>
                  <a:pt x="908" y="142"/>
                  <a:pt x="908" y="142"/>
                  <a:pt x="908" y="142"/>
                </a:cubicBezTo>
                <a:cubicBezTo>
                  <a:pt x="907" y="141"/>
                  <a:pt x="907" y="141"/>
                  <a:pt x="907" y="141"/>
                </a:cubicBezTo>
                <a:cubicBezTo>
                  <a:pt x="906" y="139"/>
                  <a:pt x="906" y="139"/>
                  <a:pt x="906" y="139"/>
                </a:cubicBezTo>
                <a:cubicBezTo>
                  <a:pt x="906" y="141"/>
                  <a:pt x="906" y="141"/>
                  <a:pt x="906" y="141"/>
                </a:cubicBezTo>
                <a:cubicBezTo>
                  <a:pt x="906" y="143"/>
                  <a:pt x="906" y="143"/>
                  <a:pt x="906" y="143"/>
                </a:cubicBezTo>
                <a:lnTo>
                  <a:pt x="907" y="143"/>
                </a:lnTo>
                <a:close/>
                <a:moveTo>
                  <a:pt x="820" y="91"/>
                </a:moveTo>
                <a:cubicBezTo>
                  <a:pt x="819" y="91"/>
                  <a:pt x="819" y="91"/>
                  <a:pt x="819" y="91"/>
                </a:cubicBezTo>
                <a:cubicBezTo>
                  <a:pt x="818" y="91"/>
                  <a:pt x="818" y="91"/>
                  <a:pt x="818" y="91"/>
                </a:cubicBezTo>
                <a:cubicBezTo>
                  <a:pt x="816" y="92"/>
                  <a:pt x="816" y="92"/>
                  <a:pt x="816" y="92"/>
                </a:cubicBezTo>
                <a:cubicBezTo>
                  <a:pt x="817" y="93"/>
                  <a:pt x="817" y="93"/>
                  <a:pt x="817" y="93"/>
                </a:cubicBezTo>
                <a:cubicBezTo>
                  <a:pt x="817" y="94"/>
                  <a:pt x="817" y="94"/>
                  <a:pt x="817" y="94"/>
                </a:cubicBezTo>
                <a:cubicBezTo>
                  <a:pt x="818" y="95"/>
                  <a:pt x="818" y="95"/>
                  <a:pt x="818" y="95"/>
                </a:cubicBezTo>
                <a:cubicBezTo>
                  <a:pt x="819" y="94"/>
                  <a:pt x="819" y="94"/>
                  <a:pt x="819" y="94"/>
                </a:cubicBezTo>
                <a:cubicBezTo>
                  <a:pt x="820" y="95"/>
                  <a:pt x="820" y="95"/>
                  <a:pt x="820" y="95"/>
                </a:cubicBezTo>
                <a:cubicBezTo>
                  <a:pt x="821" y="95"/>
                  <a:pt x="821" y="95"/>
                  <a:pt x="821" y="95"/>
                </a:cubicBezTo>
                <a:cubicBezTo>
                  <a:pt x="822" y="96"/>
                  <a:pt x="822" y="96"/>
                  <a:pt x="822" y="96"/>
                </a:cubicBezTo>
                <a:cubicBezTo>
                  <a:pt x="822" y="96"/>
                  <a:pt x="823" y="96"/>
                  <a:pt x="823" y="96"/>
                </a:cubicBezTo>
                <a:cubicBezTo>
                  <a:pt x="824" y="94"/>
                  <a:pt x="824" y="94"/>
                  <a:pt x="824" y="94"/>
                </a:cubicBezTo>
                <a:cubicBezTo>
                  <a:pt x="823" y="93"/>
                  <a:pt x="823" y="93"/>
                  <a:pt x="823" y="93"/>
                </a:cubicBezTo>
                <a:cubicBezTo>
                  <a:pt x="821" y="92"/>
                  <a:pt x="821" y="92"/>
                  <a:pt x="821" y="92"/>
                </a:cubicBezTo>
                <a:lnTo>
                  <a:pt x="820" y="91"/>
                </a:lnTo>
                <a:close/>
                <a:moveTo>
                  <a:pt x="1007" y="470"/>
                </a:moveTo>
                <a:cubicBezTo>
                  <a:pt x="1007" y="470"/>
                  <a:pt x="1008" y="470"/>
                  <a:pt x="1008" y="470"/>
                </a:cubicBezTo>
                <a:cubicBezTo>
                  <a:pt x="1009" y="470"/>
                  <a:pt x="1009" y="470"/>
                  <a:pt x="1009" y="470"/>
                </a:cubicBezTo>
                <a:cubicBezTo>
                  <a:pt x="1009" y="469"/>
                  <a:pt x="1009" y="469"/>
                  <a:pt x="1009" y="469"/>
                </a:cubicBezTo>
                <a:cubicBezTo>
                  <a:pt x="1008" y="468"/>
                  <a:pt x="1008" y="468"/>
                  <a:pt x="1008" y="468"/>
                </a:cubicBezTo>
                <a:cubicBezTo>
                  <a:pt x="1008" y="468"/>
                  <a:pt x="1008" y="468"/>
                  <a:pt x="1008" y="468"/>
                </a:cubicBezTo>
                <a:cubicBezTo>
                  <a:pt x="1007" y="468"/>
                  <a:pt x="1007" y="468"/>
                  <a:pt x="1007" y="468"/>
                </a:cubicBezTo>
                <a:cubicBezTo>
                  <a:pt x="1007" y="468"/>
                  <a:pt x="1007" y="468"/>
                  <a:pt x="1007" y="468"/>
                </a:cubicBezTo>
                <a:cubicBezTo>
                  <a:pt x="1007" y="468"/>
                  <a:pt x="1007" y="468"/>
                  <a:pt x="1007" y="468"/>
                </a:cubicBezTo>
                <a:lnTo>
                  <a:pt x="1007" y="470"/>
                </a:lnTo>
                <a:close/>
                <a:moveTo>
                  <a:pt x="898" y="48"/>
                </a:moveTo>
                <a:cubicBezTo>
                  <a:pt x="899" y="50"/>
                  <a:pt x="899" y="50"/>
                  <a:pt x="899" y="50"/>
                </a:cubicBezTo>
                <a:cubicBezTo>
                  <a:pt x="900" y="49"/>
                  <a:pt x="900" y="49"/>
                  <a:pt x="900" y="49"/>
                </a:cubicBezTo>
                <a:cubicBezTo>
                  <a:pt x="900" y="48"/>
                  <a:pt x="900" y="48"/>
                  <a:pt x="900" y="48"/>
                </a:cubicBezTo>
                <a:cubicBezTo>
                  <a:pt x="899" y="48"/>
                  <a:pt x="899" y="48"/>
                  <a:pt x="899" y="48"/>
                </a:cubicBezTo>
                <a:lnTo>
                  <a:pt x="898" y="48"/>
                </a:lnTo>
                <a:close/>
                <a:moveTo>
                  <a:pt x="896" y="46"/>
                </a:moveTo>
                <a:cubicBezTo>
                  <a:pt x="896" y="48"/>
                  <a:pt x="896" y="48"/>
                  <a:pt x="896" y="48"/>
                </a:cubicBezTo>
                <a:cubicBezTo>
                  <a:pt x="897" y="47"/>
                  <a:pt x="897" y="47"/>
                  <a:pt x="897" y="47"/>
                </a:cubicBezTo>
                <a:cubicBezTo>
                  <a:pt x="897" y="46"/>
                  <a:pt x="897" y="46"/>
                  <a:pt x="897" y="46"/>
                </a:cubicBezTo>
                <a:cubicBezTo>
                  <a:pt x="897" y="45"/>
                  <a:pt x="897" y="45"/>
                  <a:pt x="897" y="45"/>
                </a:cubicBezTo>
                <a:lnTo>
                  <a:pt x="896" y="46"/>
                </a:lnTo>
                <a:close/>
                <a:moveTo>
                  <a:pt x="904" y="137"/>
                </a:moveTo>
                <a:cubicBezTo>
                  <a:pt x="903" y="137"/>
                  <a:pt x="903" y="137"/>
                  <a:pt x="903" y="137"/>
                </a:cubicBezTo>
                <a:cubicBezTo>
                  <a:pt x="902" y="139"/>
                  <a:pt x="902" y="139"/>
                  <a:pt x="902" y="139"/>
                </a:cubicBezTo>
                <a:cubicBezTo>
                  <a:pt x="901" y="141"/>
                  <a:pt x="901" y="141"/>
                  <a:pt x="901" y="141"/>
                </a:cubicBezTo>
                <a:cubicBezTo>
                  <a:pt x="902" y="143"/>
                  <a:pt x="902" y="143"/>
                  <a:pt x="902" y="143"/>
                </a:cubicBezTo>
                <a:cubicBezTo>
                  <a:pt x="902" y="144"/>
                  <a:pt x="902" y="144"/>
                  <a:pt x="902" y="144"/>
                </a:cubicBezTo>
                <a:cubicBezTo>
                  <a:pt x="903" y="145"/>
                  <a:pt x="903" y="145"/>
                  <a:pt x="903" y="145"/>
                </a:cubicBezTo>
                <a:cubicBezTo>
                  <a:pt x="904" y="145"/>
                  <a:pt x="904" y="145"/>
                  <a:pt x="904" y="145"/>
                </a:cubicBezTo>
                <a:cubicBezTo>
                  <a:pt x="905" y="144"/>
                  <a:pt x="905" y="144"/>
                  <a:pt x="905" y="144"/>
                </a:cubicBezTo>
                <a:cubicBezTo>
                  <a:pt x="904" y="141"/>
                  <a:pt x="904" y="141"/>
                  <a:pt x="904" y="141"/>
                </a:cubicBezTo>
                <a:cubicBezTo>
                  <a:pt x="905" y="139"/>
                  <a:pt x="905" y="139"/>
                  <a:pt x="905" y="139"/>
                </a:cubicBezTo>
                <a:lnTo>
                  <a:pt x="904" y="137"/>
                </a:lnTo>
                <a:close/>
                <a:moveTo>
                  <a:pt x="851" y="105"/>
                </a:moveTo>
                <a:cubicBezTo>
                  <a:pt x="849" y="105"/>
                  <a:pt x="849" y="105"/>
                  <a:pt x="849" y="105"/>
                </a:cubicBezTo>
                <a:cubicBezTo>
                  <a:pt x="849" y="105"/>
                  <a:pt x="849" y="105"/>
                  <a:pt x="849" y="105"/>
                </a:cubicBezTo>
                <a:cubicBezTo>
                  <a:pt x="849" y="106"/>
                  <a:pt x="849" y="106"/>
                  <a:pt x="849" y="106"/>
                </a:cubicBezTo>
                <a:cubicBezTo>
                  <a:pt x="851" y="106"/>
                  <a:pt x="851" y="106"/>
                  <a:pt x="851" y="106"/>
                </a:cubicBezTo>
                <a:cubicBezTo>
                  <a:pt x="852" y="107"/>
                  <a:pt x="852" y="107"/>
                  <a:pt x="852" y="107"/>
                </a:cubicBezTo>
                <a:cubicBezTo>
                  <a:pt x="853" y="107"/>
                  <a:pt x="853" y="107"/>
                  <a:pt x="853" y="107"/>
                </a:cubicBezTo>
                <a:cubicBezTo>
                  <a:pt x="853" y="106"/>
                  <a:pt x="853" y="106"/>
                  <a:pt x="853" y="106"/>
                </a:cubicBezTo>
                <a:cubicBezTo>
                  <a:pt x="851" y="105"/>
                  <a:pt x="851" y="105"/>
                  <a:pt x="851" y="105"/>
                </a:cubicBezTo>
                <a:close/>
                <a:moveTo>
                  <a:pt x="855" y="115"/>
                </a:moveTo>
                <a:cubicBezTo>
                  <a:pt x="855" y="116"/>
                  <a:pt x="855" y="116"/>
                  <a:pt x="855" y="116"/>
                </a:cubicBezTo>
                <a:cubicBezTo>
                  <a:pt x="856" y="116"/>
                  <a:pt x="856" y="116"/>
                  <a:pt x="856" y="116"/>
                </a:cubicBezTo>
                <a:cubicBezTo>
                  <a:pt x="858" y="116"/>
                  <a:pt x="858" y="116"/>
                  <a:pt x="858" y="116"/>
                </a:cubicBezTo>
                <a:cubicBezTo>
                  <a:pt x="858" y="115"/>
                  <a:pt x="858" y="115"/>
                  <a:pt x="858" y="115"/>
                </a:cubicBezTo>
                <a:cubicBezTo>
                  <a:pt x="857" y="114"/>
                  <a:pt x="857" y="114"/>
                  <a:pt x="857" y="114"/>
                </a:cubicBezTo>
                <a:cubicBezTo>
                  <a:pt x="855" y="114"/>
                  <a:pt x="855" y="114"/>
                  <a:pt x="855" y="114"/>
                </a:cubicBezTo>
                <a:lnTo>
                  <a:pt x="855" y="115"/>
                </a:lnTo>
                <a:close/>
                <a:moveTo>
                  <a:pt x="910" y="146"/>
                </a:moveTo>
                <a:cubicBezTo>
                  <a:pt x="909" y="145"/>
                  <a:pt x="909" y="145"/>
                  <a:pt x="909" y="145"/>
                </a:cubicBezTo>
                <a:cubicBezTo>
                  <a:pt x="909" y="145"/>
                  <a:pt x="909" y="145"/>
                  <a:pt x="909" y="145"/>
                </a:cubicBezTo>
                <a:cubicBezTo>
                  <a:pt x="908" y="146"/>
                  <a:pt x="908" y="146"/>
                  <a:pt x="908" y="146"/>
                </a:cubicBezTo>
                <a:cubicBezTo>
                  <a:pt x="909" y="147"/>
                  <a:pt x="909" y="147"/>
                  <a:pt x="909" y="147"/>
                </a:cubicBezTo>
                <a:lnTo>
                  <a:pt x="910" y="146"/>
                </a:lnTo>
                <a:close/>
                <a:moveTo>
                  <a:pt x="857" y="112"/>
                </a:moveTo>
                <a:cubicBezTo>
                  <a:pt x="856" y="112"/>
                  <a:pt x="856" y="112"/>
                  <a:pt x="856" y="112"/>
                </a:cubicBezTo>
                <a:cubicBezTo>
                  <a:pt x="857" y="113"/>
                  <a:pt x="857" y="113"/>
                  <a:pt x="857" y="113"/>
                </a:cubicBezTo>
                <a:lnTo>
                  <a:pt x="857" y="112"/>
                </a:lnTo>
                <a:close/>
                <a:moveTo>
                  <a:pt x="854" y="113"/>
                </a:moveTo>
                <a:cubicBezTo>
                  <a:pt x="854" y="113"/>
                  <a:pt x="854" y="113"/>
                  <a:pt x="854" y="113"/>
                </a:cubicBezTo>
                <a:cubicBezTo>
                  <a:pt x="854" y="112"/>
                  <a:pt x="854" y="112"/>
                  <a:pt x="854" y="112"/>
                </a:cubicBezTo>
                <a:cubicBezTo>
                  <a:pt x="853" y="112"/>
                  <a:pt x="853" y="112"/>
                  <a:pt x="853" y="112"/>
                </a:cubicBezTo>
                <a:lnTo>
                  <a:pt x="854" y="113"/>
                </a:lnTo>
                <a:close/>
                <a:moveTo>
                  <a:pt x="901" y="29"/>
                </a:moveTo>
                <a:cubicBezTo>
                  <a:pt x="903" y="29"/>
                  <a:pt x="903" y="29"/>
                  <a:pt x="903" y="29"/>
                </a:cubicBezTo>
                <a:cubicBezTo>
                  <a:pt x="903" y="31"/>
                  <a:pt x="903" y="31"/>
                  <a:pt x="903" y="31"/>
                </a:cubicBezTo>
                <a:cubicBezTo>
                  <a:pt x="902" y="32"/>
                  <a:pt x="902" y="32"/>
                  <a:pt x="902" y="32"/>
                </a:cubicBezTo>
                <a:cubicBezTo>
                  <a:pt x="902" y="34"/>
                  <a:pt x="902" y="34"/>
                  <a:pt x="902" y="34"/>
                </a:cubicBezTo>
                <a:cubicBezTo>
                  <a:pt x="900" y="35"/>
                  <a:pt x="900" y="35"/>
                  <a:pt x="900" y="35"/>
                </a:cubicBezTo>
                <a:cubicBezTo>
                  <a:pt x="900" y="38"/>
                  <a:pt x="900" y="38"/>
                  <a:pt x="900" y="38"/>
                </a:cubicBezTo>
                <a:cubicBezTo>
                  <a:pt x="901" y="40"/>
                  <a:pt x="901" y="40"/>
                  <a:pt x="901" y="40"/>
                </a:cubicBezTo>
                <a:cubicBezTo>
                  <a:pt x="902" y="40"/>
                  <a:pt x="902" y="40"/>
                  <a:pt x="902" y="40"/>
                </a:cubicBezTo>
                <a:cubicBezTo>
                  <a:pt x="903" y="43"/>
                  <a:pt x="903" y="43"/>
                  <a:pt x="903" y="43"/>
                </a:cubicBezTo>
                <a:cubicBezTo>
                  <a:pt x="905" y="43"/>
                  <a:pt x="905" y="43"/>
                  <a:pt x="905" y="43"/>
                </a:cubicBezTo>
                <a:cubicBezTo>
                  <a:pt x="908" y="45"/>
                  <a:pt x="908" y="45"/>
                  <a:pt x="908" y="45"/>
                </a:cubicBezTo>
                <a:cubicBezTo>
                  <a:pt x="909" y="44"/>
                  <a:pt x="909" y="44"/>
                  <a:pt x="909" y="44"/>
                </a:cubicBezTo>
                <a:cubicBezTo>
                  <a:pt x="911" y="43"/>
                  <a:pt x="911" y="43"/>
                  <a:pt x="911" y="43"/>
                </a:cubicBezTo>
                <a:cubicBezTo>
                  <a:pt x="912" y="42"/>
                  <a:pt x="912" y="42"/>
                  <a:pt x="912" y="42"/>
                </a:cubicBezTo>
                <a:cubicBezTo>
                  <a:pt x="915" y="42"/>
                  <a:pt x="915" y="42"/>
                  <a:pt x="915" y="42"/>
                </a:cubicBezTo>
                <a:cubicBezTo>
                  <a:pt x="917" y="43"/>
                  <a:pt x="917" y="43"/>
                  <a:pt x="917" y="43"/>
                </a:cubicBezTo>
                <a:cubicBezTo>
                  <a:pt x="918" y="43"/>
                  <a:pt x="918" y="43"/>
                  <a:pt x="918" y="43"/>
                </a:cubicBezTo>
                <a:cubicBezTo>
                  <a:pt x="920" y="43"/>
                  <a:pt x="920" y="43"/>
                  <a:pt x="920" y="43"/>
                </a:cubicBezTo>
                <a:cubicBezTo>
                  <a:pt x="922" y="44"/>
                  <a:pt x="922" y="44"/>
                  <a:pt x="922" y="44"/>
                </a:cubicBezTo>
                <a:cubicBezTo>
                  <a:pt x="925" y="45"/>
                  <a:pt x="925" y="45"/>
                  <a:pt x="925" y="45"/>
                </a:cubicBezTo>
                <a:cubicBezTo>
                  <a:pt x="926" y="46"/>
                  <a:pt x="926" y="46"/>
                  <a:pt x="926" y="46"/>
                </a:cubicBezTo>
                <a:cubicBezTo>
                  <a:pt x="930" y="47"/>
                  <a:pt x="930" y="47"/>
                  <a:pt x="930" y="47"/>
                </a:cubicBezTo>
                <a:cubicBezTo>
                  <a:pt x="930" y="45"/>
                  <a:pt x="930" y="45"/>
                  <a:pt x="930" y="45"/>
                </a:cubicBezTo>
                <a:cubicBezTo>
                  <a:pt x="932" y="45"/>
                  <a:pt x="932" y="45"/>
                  <a:pt x="932" y="45"/>
                </a:cubicBezTo>
                <a:cubicBezTo>
                  <a:pt x="932" y="44"/>
                  <a:pt x="932" y="44"/>
                  <a:pt x="932" y="44"/>
                </a:cubicBezTo>
                <a:cubicBezTo>
                  <a:pt x="929" y="43"/>
                  <a:pt x="929" y="43"/>
                  <a:pt x="929" y="43"/>
                </a:cubicBezTo>
                <a:cubicBezTo>
                  <a:pt x="930" y="41"/>
                  <a:pt x="930" y="41"/>
                  <a:pt x="930" y="41"/>
                </a:cubicBezTo>
                <a:cubicBezTo>
                  <a:pt x="930" y="40"/>
                  <a:pt x="930" y="40"/>
                  <a:pt x="930" y="40"/>
                </a:cubicBezTo>
                <a:cubicBezTo>
                  <a:pt x="929" y="38"/>
                  <a:pt x="929" y="38"/>
                  <a:pt x="929" y="38"/>
                </a:cubicBezTo>
                <a:cubicBezTo>
                  <a:pt x="930" y="36"/>
                  <a:pt x="930" y="36"/>
                  <a:pt x="930" y="36"/>
                </a:cubicBezTo>
                <a:cubicBezTo>
                  <a:pt x="929" y="35"/>
                  <a:pt x="929" y="35"/>
                  <a:pt x="929" y="35"/>
                </a:cubicBezTo>
                <a:cubicBezTo>
                  <a:pt x="930" y="34"/>
                  <a:pt x="930" y="34"/>
                  <a:pt x="930" y="34"/>
                </a:cubicBezTo>
                <a:cubicBezTo>
                  <a:pt x="928" y="32"/>
                  <a:pt x="928" y="32"/>
                  <a:pt x="928" y="32"/>
                </a:cubicBezTo>
                <a:cubicBezTo>
                  <a:pt x="928" y="31"/>
                  <a:pt x="928" y="31"/>
                  <a:pt x="928" y="31"/>
                </a:cubicBezTo>
                <a:cubicBezTo>
                  <a:pt x="929" y="29"/>
                  <a:pt x="929" y="29"/>
                  <a:pt x="929" y="29"/>
                </a:cubicBezTo>
                <a:cubicBezTo>
                  <a:pt x="928" y="27"/>
                  <a:pt x="928" y="27"/>
                  <a:pt x="928" y="27"/>
                </a:cubicBezTo>
                <a:cubicBezTo>
                  <a:pt x="925" y="25"/>
                  <a:pt x="925" y="25"/>
                  <a:pt x="925" y="25"/>
                </a:cubicBezTo>
                <a:cubicBezTo>
                  <a:pt x="924" y="23"/>
                  <a:pt x="924" y="23"/>
                  <a:pt x="924" y="23"/>
                </a:cubicBezTo>
                <a:cubicBezTo>
                  <a:pt x="923" y="22"/>
                  <a:pt x="923" y="22"/>
                  <a:pt x="923" y="22"/>
                </a:cubicBezTo>
                <a:cubicBezTo>
                  <a:pt x="920" y="22"/>
                  <a:pt x="920" y="22"/>
                  <a:pt x="920" y="22"/>
                </a:cubicBezTo>
                <a:cubicBezTo>
                  <a:pt x="916" y="21"/>
                  <a:pt x="916" y="21"/>
                  <a:pt x="916" y="21"/>
                </a:cubicBezTo>
                <a:cubicBezTo>
                  <a:pt x="916" y="22"/>
                  <a:pt x="916" y="22"/>
                  <a:pt x="916" y="22"/>
                </a:cubicBezTo>
                <a:cubicBezTo>
                  <a:pt x="913" y="21"/>
                  <a:pt x="913" y="21"/>
                  <a:pt x="913" y="21"/>
                </a:cubicBezTo>
                <a:cubicBezTo>
                  <a:pt x="912" y="20"/>
                  <a:pt x="912" y="20"/>
                  <a:pt x="912" y="20"/>
                </a:cubicBezTo>
                <a:cubicBezTo>
                  <a:pt x="908" y="19"/>
                  <a:pt x="908" y="19"/>
                  <a:pt x="908" y="19"/>
                </a:cubicBezTo>
                <a:cubicBezTo>
                  <a:pt x="908" y="17"/>
                  <a:pt x="908" y="17"/>
                  <a:pt x="908" y="17"/>
                </a:cubicBezTo>
                <a:cubicBezTo>
                  <a:pt x="906" y="16"/>
                  <a:pt x="906" y="16"/>
                  <a:pt x="906" y="16"/>
                </a:cubicBezTo>
                <a:cubicBezTo>
                  <a:pt x="905" y="16"/>
                  <a:pt x="905" y="16"/>
                  <a:pt x="905" y="16"/>
                </a:cubicBezTo>
                <a:cubicBezTo>
                  <a:pt x="904" y="19"/>
                  <a:pt x="904" y="19"/>
                  <a:pt x="904" y="19"/>
                </a:cubicBezTo>
                <a:cubicBezTo>
                  <a:pt x="903" y="20"/>
                  <a:pt x="903" y="20"/>
                  <a:pt x="903" y="20"/>
                </a:cubicBezTo>
                <a:cubicBezTo>
                  <a:pt x="903" y="22"/>
                  <a:pt x="903" y="22"/>
                  <a:pt x="903" y="22"/>
                </a:cubicBezTo>
                <a:cubicBezTo>
                  <a:pt x="903" y="24"/>
                  <a:pt x="903" y="24"/>
                  <a:pt x="903" y="24"/>
                </a:cubicBezTo>
                <a:cubicBezTo>
                  <a:pt x="901" y="23"/>
                  <a:pt x="901" y="23"/>
                  <a:pt x="901" y="23"/>
                </a:cubicBezTo>
                <a:cubicBezTo>
                  <a:pt x="899" y="28"/>
                  <a:pt x="899" y="28"/>
                  <a:pt x="899" y="28"/>
                </a:cubicBezTo>
                <a:lnTo>
                  <a:pt x="901" y="29"/>
                </a:lnTo>
                <a:close/>
                <a:moveTo>
                  <a:pt x="996" y="182"/>
                </a:moveTo>
                <a:cubicBezTo>
                  <a:pt x="997" y="180"/>
                  <a:pt x="997" y="180"/>
                  <a:pt x="997" y="180"/>
                </a:cubicBezTo>
                <a:cubicBezTo>
                  <a:pt x="996" y="180"/>
                  <a:pt x="996" y="180"/>
                  <a:pt x="996" y="180"/>
                </a:cubicBezTo>
                <a:cubicBezTo>
                  <a:pt x="995" y="180"/>
                  <a:pt x="995" y="180"/>
                  <a:pt x="995" y="180"/>
                </a:cubicBezTo>
                <a:cubicBezTo>
                  <a:pt x="994" y="181"/>
                  <a:pt x="994" y="181"/>
                  <a:pt x="994" y="181"/>
                </a:cubicBezTo>
                <a:cubicBezTo>
                  <a:pt x="994" y="183"/>
                  <a:pt x="994" y="183"/>
                  <a:pt x="994" y="183"/>
                </a:cubicBezTo>
                <a:cubicBezTo>
                  <a:pt x="994" y="183"/>
                  <a:pt x="995" y="182"/>
                  <a:pt x="995" y="182"/>
                </a:cubicBezTo>
                <a:lnTo>
                  <a:pt x="996" y="182"/>
                </a:lnTo>
                <a:close/>
                <a:moveTo>
                  <a:pt x="987" y="173"/>
                </a:moveTo>
                <a:cubicBezTo>
                  <a:pt x="988" y="173"/>
                  <a:pt x="988" y="173"/>
                  <a:pt x="988" y="173"/>
                </a:cubicBezTo>
                <a:cubicBezTo>
                  <a:pt x="988" y="171"/>
                  <a:pt x="988" y="171"/>
                  <a:pt x="988" y="171"/>
                </a:cubicBezTo>
                <a:cubicBezTo>
                  <a:pt x="987" y="170"/>
                  <a:pt x="987" y="170"/>
                  <a:pt x="987" y="170"/>
                </a:cubicBezTo>
                <a:cubicBezTo>
                  <a:pt x="985" y="171"/>
                  <a:pt x="985" y="171"/>
                  <a:pt x="985" y="171"/>
                </a:cubicBezTo>
                <a:cubicBezTo>
                  <a:pt x="986" y="173"/>
                  <a:pt x="986" y="173"/>
                  <a:pt x="986" y="173"/>
                </a:cubicBezTo>
                <a:lnTo>
                  <a:pt x="987" y="173"/>
                </a:lnTo>
                <a:close/>
                <a:moveTo>
                  <a:pt x="940" y="82"/>
                </a:moveTo>
                <a:cubicBezTo>
                  <a:pt x="941" y="83"/>
                  <a:pt x="941" y="83"/>
                  <a:pt x="941" y="83"/>
                </a:cubicBezTo>
                <a:cubicBezTo>
                  <a:pt x="942" y="83"/>
                  <a:pt x="942" y="83"/>
                  <a:pt x="942" y="83"/>
                </a:cubicBezTo>
                <a:cubicBezTo>
                  <a:pt x="942" y="81"/>
                  <a:pt x="942" y="81"/>
                  <a:pt x="942" y="81"/>
                </a:cubicBezTo>
                <a:cubicBezTo>
                  <a:pt x="944" y="80"/>
                  <a:pt x="944" y="80"/>
                  <a:pt x="944" y="80"/>
                </a:cubicBezTo>
                <a:cubicBezTo>
                  <a:pt x="943" y="79"/>
                  <a:pt x="943" y="79"/>
                  <a:pt x="943" y="79"/>
                </a:cubicBezTo>
                <a:cubicBezTo>
                  <a:pt x="942" y="80"/>
                  <a:pt x="942" y="80"/>
                  <a:pt x="942" y="80"/>
                </a:cubicBezTo>
                <a:cubicBezTo>
                  <a:pt x="942" y="78"/>
                  <a:pt x="942" y="78"/>
                  <a:pt x="942" y="78"/>
                </a:cubicBezTo>
                <a:cubicBezTo>
                  <a:pt x="941" y="79"/>
                  <a:pt x="941" y="79"/>
                  <a:pt x="941" y="79"/>
                </a:cubicBezTo>
                <a:cubicBezTo>
                  <a:pt x="941" y="81"/>
                  <a:pt x="941" y="81"/>
                  <a:pt x="941" y="81"/>
                </a:cubicBezTo>
                <a:lnTo>
                  <a:pt x="940" y="82"/>
                </a:lnTo>
                <a:close/>
                <a:moveTo>
                  <a:pt x="1004" y="468"/>
                </a:moveTo>
                <a:cubicBezTo>
                  <a:pt x="1004" y="469"/>
                  <a:pt x="1004" y="469"/>
                  <a:pt x="1004" y="469"/>
                </a:cubicBezTo>
                <a:cubicBezTo>
                  <a:pt x="1004" y="470"/>
                  <a:pt x="1004" y="470"/>
                  <a:pt x="1004" y="470"/>
                </a:cubicBezTo>
                <a:cubicBezTo>
                  <a:pt x="1003" y="470"/>
                  <a:pt x="1003" y="470"/>
                  <a:pt x="1003" y="470"/>
                </a:cubicBezTo>
                <a:cubicBezTo>
                  <a:pt x="1002" y="470"/>
                  <a:pt x="1002" y="470"/>
                  <a:pt x="1002" y="470"/>
                </a:cubicBezTo>
                <a:cubicBezTo>
                  <a:pt x="1002" y="470"/>
                  <a:pt x="1002" y="470"/>
                  <a:pt x="1002" y="470"/>
                </a:cubicBezTo>
                <a:cubicBezTo>
                  <a:pt x="1002" y="471"/>
                  <a:pt x="1002" y="471"/>
                  <a:pt x="1002" y="471"/>
                </a:cubicBezTo>
                <a:cubicBezTo>
                  <a:pt x="1003" y="472"/>
                  <a:pt x="1003" y="472"/>
                  <a:pt x="1003" y="472"/>
                </a:cubicBezTo>
                <a:cubicBezTo>
                  <a:pt x="1004" y="471"/>
                  <a:pt x="1004" y="471"/>
                  <a:pt x="1004" y="471"/>
                </a:cubicBezTo>
                <a:cubicBezTo>
                  <a:pt x="1005" y="470"/>
                  <a:pt x="1005" y="470"/>
                  <a:pt x="1005" y="470"/>
                </a:cubicBezTo>
                <a:cubicBezTo>
                  <a:pt x="1005" y="469"/>
                  <a:pt x="1005" y="469"/>
                  <a:pt x="1005" y="469"/>
                </a:cubicBezTo>
                <a:lnTo>
                  <a:pt x="1004" y="468"/>
                </a:lnTo>
                <a:close/>
                <a:moveTo>
                  <a:pt x="1005" y="437"/>
                </a:moveTo>
                <a:cubicBezTo>
                  <a:pt x="1005" y="436"/>
                  <a:pt x="1005" y="436"/>
                  <a:pt x="1005" y="436"/>
                </a:cubicBezTo>
                <a:cubicBezTo>
                  <a:pt x="1003" y="437"/>
                  <a:pt x="1003" y="437"/>
                  <a:pt x="1003" y="437"/>
                </a:cubicBezTo>
                <a:cubicBezTo>
                  <a:pt x="1003" y="439"/>
                  <a:pt x="1003" y="439"/>
                  <a:pt x="1003" y="439"/>
                </a:cubicBezTo>
                <a:cubicBezTo>
                  <a:pt x="1003" y="439"/>
                  <a:pt x="1003" y="439"/>
                  <a:pt x="1003" y="439"/>
                </a:cubicBezTo>
                <a:cubicBezTo>
                  <a:pt x="1004" y="438"/>
                  <a:pt x="1004" y="438"/>
                  <a:pt x="1004" y="438"/>
                </a:cubicBezTo>
                <a:lnTo>
                  <a:pt x="1005" y="437"/>
                </a:lnTo>
                <a:close/>
                <a:moveTo>
                  <a:pt x="971" y="157"/>
                </a:moveTo>
                <a:cubicBezTo>
                  <a:pt x="971" y="157"/>
                  <a:pt x="970" y="158"/>
                  <a:pt x="970" y="158"/>
                </a:cubicBezTo>
                <a:cubicBezTo>
                  <a:pt x="972" y="159"/>
                  <a:pt x="972" y="159"/>
                  <a:pt x="972" y="159"/>
                </a:cubicBezTo>
                <a:cubicBezTo>
                  <a:pt x="973" y="158"/>
                  <a:pt x="973" y="158"/>
                  <a:pt x="973" y="158"/>
                </a:cubicBezTo>
                <a:cubicBezTo>
                  <a:pt x="973" y="157"/>
                  <a:pt x="973" y="157"/>
                  <a:pt x="973" y="157"/>
                </a:cubicBezTo>
                <a:lnTo>
                  <a:pt x="971" y="157"/>
                </a:lnTo>
                <a:close/>
                <a:moveTo>
                  <a:pt x="962" y="149"/>
                </a:moveTo>
                <a:cubicBezTo>
                  <a:pt x="963" y="150"/>
                  <a:pt x="963" y="150"/>
                  <a:pt x="963" y="150"/>
                </a:cubicBezTo>
                <a:cubicBezTo>
                  <a:pt x="964" y="149"/>
                  <a:pt x="964" y="149"/>
                  <a:pt x="964" y="149"/>
                </a:cubicBezTo>
                <a:cubicBezTo>
                  <a:pt x="963" y="149"/>
                  <a:pt x="963" y="149"/>
                  <a:pt x="963" y="149"/>
                </a:cubicBezTo>
                <a:lnTo>
                  <a:pt x="962" y="149"/>
                </a:lnTo>
                <a:close/>
                <a:moveTo>
                  <a:pt x="1086" y="59"/>
                </a:moveTo>
                <a:cubicBezTo>
                  <a:pt x="1086" y="60"/>
                  <a:pt x="1086" y="60"/>
                  <a:pt x="1086" y="60"/>
                </a:cubicBezTo>
                <a:cubicBezTo>
                  <a:pt x="1086" y="60"/>
                  <a:pt x="1086" y="60"/>
                  <a:pt x="1086" y="60"/>
                </a:cubicBezTo>
                <a:cubicBezTo>
                  <a:pt x="1087" y="60"/>
                  <a:pt x="1087" y="60"/>
                  <a:pt x="1087" y="60"/>
                </a:cubicBezTo>
                <a:lnTo>
                  <a:pt x="1086" y="59"/>
                </a:lnTo>
                <a:close/>
                <a:moveTo>
                  <a:pt x="945" y="78"/>
                </a:moveTo>
                <a:cubicBezTo>
                  <a:pt x="946" y="76"/>
                  <a:pt x="946" y="76"/>
                  <a:pt x="946" y="76"/>
                </a:cubicBezTo>
                <a:cubicBezTo>
                  <a:pt x="945" y="75"/>
                  <a:pt x="945" y="75"/>
                  <a:pt x="945" y="75"/>
                </a:cubicBezTo>
                <a:cubicBezTo>
                  <a:pt x="944" y="76"/>
                  <a:pt x="944" y="76"/>
                  <a:pt x="944" y="76"/>
                </a:cubicBezTo>
                <a:cubicBezTo>
                  <a:pt x="944" y="77"/>
                  <a:pt x="944" y="77"/>
                  <a:pt x="944" y="77"/>
                </a:cubicBezTo>
                <a:cubicBezTo>
                  <a:pt x="944" y="78"/>
                  <a:pt x="944" y="78"/>
                  <a:pt x="944" y="78"/>
                </a:cubicBezTo>
                <a:lnTo>
                  <a:pt x="945" y="78"/>
                </a:lnTo>
                <a:close/>
                <a:moveTo>
                  <a:pt x="942" y="76"/>
                </a:moveTo>
                <a:cubicBezTo>
                  <a:pt x="942" y="74"/>
                  <a:pt x="942" y="74"/>
                  <a:pt x="942" y="74"/>
                </a:cubicBezTo>
                <a:cubicBezTo>
                  <a:pt x="942" y="75"/>
                  <a:pt x="942" y="75"/>
                  <a:pt x="942" y="75"/>
                </a:cubicBezTo>
                <a:cubicBezTo>
                  <a:pt x="942" y="76"/>
                  <a:pt x="942" y="76"/>
                  <a:pt x="942" y="76"/>
                </a:cubicBezTo>
                <a:close/>
                <a:moveTo>
                  <a:pt x="950" y="93"/>
                </a:moveTo>
                <a:cubicBezTo>
                  <a:pt x="949" y="92"/>
                  <a:pt x="949" y="92"/>
                  <a:pt x="949" y="92"/>
                </a:cubicBezTo>
                <a:cubicBezTo>
                  <a:pt x="948" y="91"/>
                  <a:pt x="948" y="91"/>
                  <a:pt x="948" y="91"/>
                </a:cubicBezTo>
                <a:cubicBezTo>
                  <a:pt x="946" y="92"/>
                  <a:pt x="946" y="92"/>
                  <a:pt x="946" y="92"/>
                </a:cubicBezTo>
                <a:cubicBezTo>
                  <a:pt x="945" y="94"/>
                  <a:pt x="945" y="94"/>
                  <a:pt x="945" y="94"/>
                </a:cubicBezTo>
                <a:cubicBezTo>
                  <a:pt x="946" y="95"/>
                  <a:pt x="946" y="95"/>
                  <a:pt x="946" y="95"/>
                </a:cubicBezTo>
                <a:cubicBezTo>
                  <a:pt x="946" y="97"/>
                  <a:pt x="946" y="97"/>
                  <a:pt x="946" y="97"/>
                </a:cubicBezTo>
                <a:cubicBezTo>
                  <a:pt x="946" y="97"/>
                  <a:pt x="947" y="97"/>
                  <a:pt x="947" y="97"/>
                </a:cubicBezTo>
                <a:cubicBezTo>
                  <a:pt x="947" y="96"/>
                  <a:pt x="947" y="96"/>
                  <a:pt x="947" y="96"/>
                </a:cubicBezTo>
                <a:cubicBezTo>
                  <a:pt x="948" y="95"/>
                  <a:pt x="948" y="95"/>
                  <a:pt x="948" y="95"/>
                </a:cubicBezTo>
                <a:cubicBezTo>
                  <a:pt x="949" y="96"/>
                  <a:pt x="949" y="96"/>
                  <a:pt x="949" y="96"/>
                </a:cubicBezTo>
                <a:cubicBezTo>
                  <a:pt x="951" y="96"/>
                  <a:pt x="951" y="96"/>
                  <a:pt x="951" y="96"/>
                </a:cubicBezTo>
                <a:cubicBezTo>
                  <a:pt x="952" y="94"/>
                  <a:pt x="952" y="94"/>
                  <a:pt x="952" y="94"/>
                </a:cubicBezTo>
                <a:cubicBezTo>
                  <a:pt x="951" y="93"/>
                  <a:pt x="951" y="93"/>
                  <a:pt x="951" y="93"/>
                </a:cubicBezTo>
                <a:lnTo>
                  <a:pt x="950" y="93"/>
                </a:lnTo>
                <a:close/>
                <a:moveTo>
                  <a:pt x="972" y="128"/>
                </a:moveTo>
                <a:cubicBezTo>
                  <a:pt x="972" y="129"/>
                  <a:pt x="972" y="129"/>
                  <a:pt x="972" y="129"/>
                </a:cubicBezTo>
                <a:cubicBezTo>
                  <a:pt x="973" y="129"/>
                  <a:pt x="973" y="129"/>
                  <a:pt x="973" y="129"/>
                </a:cubicBezTo>
                <a:cubicBezTo>
                  <a:pt x="974" y="128"/>
                  <a:pt x="974" y="128"/>
                  <a:pt x="974" y="128"/>
                </a:cubicBezTo>
                <a:cubicBezTo>
                  <a:pt x="973" y="127"/>
                  <a:pt x="973" y="127"/>
                  <a:pt x="973" y="127"/>
                </a:cubicBezTo>
                <a:lnTo>
                  <a:pt x="972" y="128"/>
                </a:lnTo>
                <a:close/>
                <a:moveTo>
                  <a:pt x="887" y="113"/>
                </a:moveTo>
                <a:cubicBezTo>
                  <a:pt x="886" y="114"/>
                  <a:pt x="886" y="114"/>
                  <a:pt x="886" y="114"/>
                </a:cubicBezTo>
                <a:cubicBezTo>
                  <a:pt x="885" y="114"/>
                  <a:pt x="885" y="114"/>
                  <a:pt x="885" y="114"/>
                </a:cubicBezTo>
                <a:cubicBezTo>
                  <a:pt x="884" y="116"/>
                  <a:pt x="884" y="116"/>
                  <a:pt x="884" y="116"/>
                </a:cubicBezTo>
                <a:cubicBezTo>
                  <a:pt x="883" y="117"/>
                  <a:pt x="883" y="117"/>
                  <a:pt x="883" y="117"/>
                </a:cubicBezTo>
                <a:cubicBezTo>
                  <a:pt x="884" y="117"/>
                  <a:pt x="884" y="117"/>
                  <a:pt x="884" y="117"/>
                </a:cubicBezTo>
                <a:cubicBezTo>
                  <a:pt x="885" y="117"/>
                  <a:pt x="885" y="117"/>
                  <a:pt x="885" y="117"/>
                </a:cubicBezTo>
                <a:cubicBezTo>
                  <a:pt x="887" y="116"/>
                  <a:pt x="887" y="116"/>
                  <a:pt x="887" y="116"/>
                </a:cubicBezTo>
                <a:cubicBezTo>
                  <a:pt x="889" y="115"/>
                  <a:pt x="889" y="115"/>
                  <a:pt x="889" y="115"/>
                </a:cubicBezTo>
                <a:cubicBezTo>
                  <a:pt x="889" y="114"/>
                  <a:pt x="889" y="114"/>
                  <a:pt x="889" y="114"/>
                </a:cubicBezTo>
                <a:cubicBezTo>
                  <a:pt x="888" y="113"/>
                  <a:pt x="888" y="113"/>
                  <a:pt x="888" y="113"/>
                </a:cubicBezTo>
                <a:lnTo>
                  <a:pt x="887" y="113"/>
                </a:lnTo>
                <a:close/>
                <a:moveTo>
                  <a:pt x="873" y="253"/>
                </a:moveTo>
                <a:cubicBezTo>
                  <a:pt x="871" y="251"/>
                  <a:pt x="871" y="251"/>
                  <a:pt x="871" y="251"/>
                </a:cubicBezTo>
                <a:cubicBezTo>
                  <a:pt x="870" y="251"/>
                  <a:pt x="870" y="251"/>
                  <a:pt x="870" y="251"/>
                </a:cubicBezTo>
                <a:cubicBezTo>
                  <a:pt x="869" y="251"/>
                  <a:pt x="869" y="251"/>
                  <a:pt x="869" y="251"/>
                </a:cubicBezTo>
                <a:cubicBezTo>
                  <a:pt x="871" y="252"/>
                  <a:pt x="871" y="252"/>
                  <a:pt x="871" y="252"/>
                </a:cubicBezTo>
                <a:cubicBezTo>
                  <a:pt x="872" y="254"/>
                  <a:pt x="872" y="254"/>
                  <a:pt x="872" y="254"/>
                </a:cubicBezTo>
                <a:cubicBezTo>
                  <a:pt x="874" y="254"/>
                  <a:pt x="874" y="254"/>
                  <a:pt x="874" y="254"/>
                </a:cubicBezTo>
                <a:cubicBezTo>
                  <a:pt x="876" y="255"/>
                  <a:pt x="876" y="255"/>
                  <a:pt x="876" y="255"/>
                </a:cubicBezTo>
                <a:cubicBezTo>
                  <a:pt x="875" y="254"/>
                  <a:pt x="875" y="254"/>
                  <a:pt x="875" y="254"/>
                </a:cubicBezTo>
                <a:lnTo>
                  <a:pt x="873" y="253"/>
                </a:lnTo>
                <a:close/>
                <a:moveTo>
                  <a:pt x="905" y="151"/>
                </a:moveTo>
                <a:cubicBezTo>
                  <a:pt x="904" y="151"/>
                  <a:pt x="904" y="151"/>
                  <a:pt x="904" y="151"/>
                </a:cubicBezTo>
                <a:cubicBezTo>
                  <a:pt x="902" y="151"/>
                  <a:pt x="902" y="151"/>
                  <a:pt x="902" y="151"/>
                </a:cubicBezTo>
                <a:cubicBezTo>
                  <a:pt x="902" y="152"/>
                  <a:pt x="902" y="152"/>
                  <a:pt x="902" y="152"/>
                </a:cubicBezTo>
                <a:cubicBezTo>
                  <a:pt x="902" y="154"/>
                  <a:pt x="902" y="154"/>
                  <a:pt x="902" y="154"/>
                </a:cubicBezTo>
                <a:cubicBezTo>
                  <a:pt x="903" y="156"/>
                  <a:pt x="903" y="156"/>
                  <a:pt x="903" y="156"/>
                </a:cubicBezTo>
                <a:cubicBezTo>
                  <a:pt x="904" y="157"/>
                  <a:pt x="904" y="157"/>
                  <a:pt x="904" y="157"/>
                </a:cubicBezTo>
                <a:cubicBezTo>
                  <a:pt x="905" y="156"/>
                  <a:pt x="905" y="156"/>
                  <a:pt x="905" y="156"/>
                </a:cubicBezTo>
                <a:cubicBezTo>
                  <a:pt x="907" y="157"/>
                  <a:pt x="907" y="157"/>
                  <a:pt x="907" y="157"/>
                </a:cubicBezTo>
                <a:cubicBezTo>
                  <a:pt x="908" y="157"/>
                  <a:pt x="908" y="157"/>
                  <a:pt x="908" y="157"/>
                </a:cubicBezTo>
                <a:cubicBezTo>
                  <a:pt x="909" y="157"/>
                  <a:pt x="909" y="157"/>
                  <a:pt x="909" y="157"/>
                </a:cubicBezTo>
                <a:cubicBezTo>
                  <a:pt x="911" y="158"/>
                  <a:pt x="911" y="158"/>
                  <a:pt x="911" y="158"/>
                </a:cubicBezTo>
                <a:cubicBezTo>
                  <a:pt x="912" y="156"/>
                  <a:pt x="912" y="156"/>
                  <a:pt x="912" y="156"/>
                </a:cubicBezTo>
                <a:cubicBezTo>
                  <a:pt x="911" y="155"/>
                  <a:pt x="911" y="155"/>
                  <a:pt x="911" y="155"/>
                </a:cubicBezTo>
                <a:cubicBezTo>
                  <a:pt x="911" y="153"/>
                  <a:pt x="911" y="153"/>
                  <a:pt x="911" y="153"/>
                </a:cubicBezTo>
                <a:cubicBezTo>
                  <a:pt x="909" y="153"/>
                  <a:pt x="909" y="153"/>
                  <a:pt x="909" y="153"/>
                </a:cubicBezTo>
                <a:cubicBezTo>
                  <a:pt x="908" y="151"/>
                  <a:pt x="908" y="151"/>
                  <a:pt x="908" y="151"/>
                </a:cubicBezTo>
                <a:cubicBezTo>
                  <a:pt x="907" y="151"/>
                  <a:pt x="907" y="151"/>
                  <a:pt x="907" y="151"/>
                </a:cubicBezTo>
                <a:cubicBezTo>
                  <a:pt x="906" y="152"/>
                  <a:pt x="906" y="152"/>
                  <a:pt x="906" y="152"/>
                </a:cubicBezTo>
                <a:cubicBezTo>
                  <a:pt x="906" y="151"/>
                  <a:pt x="906" y="151"/>
                  <a:pt x="906" y="151"/>
                </a:cubicBezTo>
                <a:cubicBezTo>
                  <a:pt x="906" y="150"/>
                  <a:pt x="906" y="150"/>
                  <a:pt x="906" y="150"/>
                </a:cubicBezTo>
                <a:cubicBezTo>
                  <a:pt x="905" y="150"/>
                  <a:pt x="905" y="150"/>
                  <a:pt x="905" y="150"/>
                </a:cubicBezTo>
                <a:lnTo>
                  <a:pt x="905" y="151"/>
                </a:lnTo>
                <a:close/>
                <a:moveTo>
                  <a:pt x="852" y="233"/>
                </a:moveTo>
                <a:cubicBezTo>
                  <a:pt x="852" y="234"/>
                  <a:pt x="852" y="234"/>
                  <a:pt x="852" y="234"/>
                </a:cubicBezTo>
                <a:cubicBezTo>
                  <a:pt x="853" y="235"/>
                  <a:pt x="853" y="235"/>
                  <a:pt x="853" y="235"/>
                </a:cubicBezTo>
                <a:cubicBezTo>
                  <a:pt x="854" y="236"/>
                  <a:pt x="854" y="236"/>
                  <a:pt x="854" y="236"/>
                </a:cubicBezTo>
                <a:cubicBezTo>
                  <a:pt x="854" y="237"/>
                  <a:pt x="854" y="237"/>
                  <a:pt x="854" y="237"/>
                </a:cubicBezTo>
                <a:cubicBezTo>
                  <a:pt x="855" y="238"/>
                  <a:pt x="855" y="238"/>
                  <a:pt x="855" y="238"/>
                </a:cubicBezTo>
                <a:cubicBezTo>
                  <a:pt x="856" y="238"/>
                  <a:pt x="856" y="238"/>
                  <a:pt x="856" y="238"/>
                </a:cubicBezTo>
                <a:cubicBezTo>
                  <a:pt x="856" y="239"/>
                  <a:pt x="856" y="239"/>
                  <a:pt x="856" y="239"/>
                </a:cubicBezTo>
                <a:cubicBezTo>
                  <a:pt x="857" y="238"/>
                  <a:pt x="857" y="238"/>
                  <a:pt x="857" y="238"/>
                </a:cubicBezTo>
                <a:cubicBezTo>
                  <a:pt x="858" y="237"/>
                  <a:pt x="858" y="237"/>
                  <a:pt x="858" y="237"/>
                </a:cubicBezTo>
                <a:cubicBezTo>
                  <a:pt x="858" y="237"/>
                  <a:pt x="858" y="237"/>
                  <a:pt x="858" y="237"/>
                </a:cubicBezTo>
                <a:cubicBezTo>
                  <a:pt x="858" y="236"/>
                  <a:pt x="858" y="236"/>
                  <a:pt x="858" y="236"/>
                </a:cubicBezTo>
                <a:cubicBezTo>
                  <a:pt x="857" y="236"/>
                  <a:pt x="857" y="236"/>
                  <a:pt x="857" y="236"/>
                </a:cubicBezTo>
                <a:cubicBezTo>
                  <a:pt x="858" y="235"/>
                  <a:pt x="858" y="235"/>
                  <a:pt x="858" y="235"/>
                </a:cubicBezTo>
                <a:cubicBezTo>
                  <a:pt x="858" y="234"/>
                  <a:pt x="858" y="234"/>
                  <a:pt x="858" y="234"/>
                </a:cubicBezTo>
                <a:cubicBezTo>
                  <a:pt x="857" y="233"/>
                  <a:pt x="857" y="233"/>
                  <a:pt x="857" y="233"/>
                </a:cubicBezTo>
                <a:cubicBezTo>
                  <a:pt x="855" y="233"/>
                  <a:pt x="855" y="233"/>
                  <a:pt x="855" y="233"/>
                </a:cubicBezTo>
                <a:cubicBezTo>
                  <a:pt x="855" y="232"/>
                  <a:pt x="855" y="232"/>
                  <a:pt x="855" y="232"/>
                </a:cubicBezTo>
                <a:cubicBezTo>
                  <a:pt x="854" y="232"/>
                  <a:pt x="854" y="232"/>
                  <a:pt x="854" y="232"/>
                </a:cubicBezTo>
                <a:cubicBezTo>
                  <a:pt x="853" y="232"/>
                  <a:pt x="853" y="232"/>
                  <a:pt x="853" y="232"/>
                </a:cubicBezTo>
                <a:cubicBezTo>
                  <a:pt x="852" y="231"/>
                  <a:pt x="852" y="231"/>
                  <a:pt x="852" y="231"/>
                </a:cubicBezTo>
                <a:cubicBezTo>
                  <a:pt x="851" y="232"/>
                  <a:pt x="851" y="232"/>
                  <a:pt x="851" y="232"/>
                </a:cubicBezTo>
                <a:cubicBezTo>
                  <a:pt x="851" y="232"/>
                  <a:pt x="851" y="232"/>
                  <a:pt x="851" y="232"/>
                </a:cubicBezTo>
                <a:cubicBezTo>
                  <a:pt x="851" y="233"/>
                  <a:pt x="851" y="233"/>
                  <a:pt x="851" y="233"/>
                </a:cubicBezTo>
                <a:lnTo>
                  <a:pt x="852" y="233"/>
                </a:lnTo>
                <a:close/>
                <a:moveTo>
                  <a:pt x="963" y="245"/>
                </a:moveTo>
                <a:cubicBezTo>
                  <a:pt x="963" y="245"/>
                  <a:pt x="963" y="245"/>
                  <a:pt x="963" y="245"/>
                </a:cubicBezTo>
                <a:cubicBezTo>
                  <a:pt x="962" y="248"/>
                  <a:pt x="962" y="248"/>
                  <a:pt x="962" y="248"/>
                </a:cubicBezTo>
                <a:cubicBezTo>
                  <a:pt x="962" y="250"/>
                  <a:pt x="962" y="250"/>
                  <a:pt x="962" y="250"/>
                </a:cubicBezTo>
                <a:cubicBezTo>
                  <a:pt x="963" y="252"/>
                  <a:pt x="963" y="252"/>
                  <a:pt x="963" y="252"/>
                </a:cubicBezTo>
                <a:cubicBezTo>
                  <a:pt x="963" y="251"/>
                  <a:pt x="963" y="251"/>
                  <a:pt x="963" y="251"/>
                </a:cubicBezTo>
                <a:cubicBezTo>
                  <a:pt x="963" y="250"/>
                  <a:pt x="963" y="250"/>
                  <a:pt x="963" y="250"/>
                </a:cubicBezTo>
                <a:cubicBezTo>
                  <a:pt x="964" y="247"/>
                  <a:pt x="964" y="247"/>
                  <a:pt x="964" y="247"/>
                </a:cubicBezTo>
                <a:lnTo>
                  <a:pt x="963" y="245"/>
                </a:lnTo>
                <a:close/>
                <a:moveTo>
                  <a:pt x="852" y="225"/>
                </a:moveTo>
                <a:cubicBezTo>
                  <a:pt x="851" y="224"/>
                  <a:pt x="851" y="224"/>
                  <a:pt x="851" y="224"/>
                </a:cubicBezTo>
                <a:cubicBezTo>
                  <a:pt x="850" y="224"/>
                  <a:pt x="850" y="224"/>
                  <a:pt x="850" y="224"/>
                </a:cubicBezTo>
                <a:cubicBezTo>
                  <a:pt x="849" y="225"/>
                  <a:pt x="849" y="225"/>
                  <a:pt x="849" y="225"/>
                </a:cubicBezTo>
                <a:cubicBezTo>
                  <a:pt x="851" y="226"/>
                  <a:pt x="851" y="226"/>
                  <a:pt x="851" y="226"/>
                </a:cubicBezTo>
                <a:lnTo>
                  <a:pt x="852" y="225"/>
                </a:lnTo>
                <a:close/>
                <a:moveTo>
                  <a:pt x="904" y="257"/>
                </a:moveTo>
                <a:cubicBezTo>
                  <a:pt x="905" y="258"/>
                  <a:pt x="905" y="258"/>
                  <a:pt x="905" y="258"/>
                </a:cubicBezTo>
                <a:cubicBezTo>
                  <a:pt x="906" y="258"/>
                  <a:pt x="906" y="258"/>
                  <a:pt x="906" y="258"/>
                </a:cubicBezTo>
                <a:cubicBezTo>
                  <a:pt x="907" y="258"/>
                  <a:pt x="907" y="258"/>
                  <a:pt x="907" y="258"/>
                </a:cubicBezTo>
                <a:cubicBezTo>
                  <a:pt x="907" y="258"/>
                  <a:pt x="907" y="258"/>
                  <a:pt x="907" y="258"/>
                </a:cubicBezTo>
                <a:cubicBezTo>
                  <a:pt x="908" y="257"/>
                  <a:pt x="908" y="257"/>
                  <a:pt x="908" y="257"/>
                </a:cubicBezTo>
                <a:cubicBezTo>
                  <a:pt x="908" y="256"/>
                  <a:pt x="908" y="256"/>
                  <a:pt x="908" y="256"/>
                </a:cubicBezTo>
                <a:cubicBezTo>
                  <a:pt x="907" y="255"/>
                  <a:pt x="907" y="255"/>
                  <a:pt x="907" y="255"/>
                </a:cubicBezTo>
                <a:cubicBezTo>
                  <a:pt x="905" y="254"/>
                  <a:pt x="905" y="254"/>
                  <a:pt x="905" y="254"/>
                </a:cubicBezTo>
                <a:cubicBezTo>
                  <a:pt x="905" y="254"/>
                  <a:pt x="905" y="254"/>
                  <a:pt x="905" y="254"/>
                </a:cubicBezTo>
                <a:cubicBezTo>
                  <a:pt x="903" y="253"/>
                  <a:pt x="903" y="253"/>
                  <a:pt x="903" y="253"/>
                </a:cubicBezTo>
                <a:cubicBezTo>
                  <a:pt x="902" y="253"/>
                  <a:pt x="902" y="253"/>
                  <a:pt x="902" y="253"/>
                </a:cubicBezTo>
                <a:cubicBezTo>
                  <a:pt x="901" y="253"/>
                  <a:pt x="901" y="253"/>
                  <a:pt x="901" y="253"/>
                </a:cubicBezTo>
                <a:cubicBezTo>
                  <a:pt x="901" y="254"/>
                  <a:pt x="901" y="254"/>
                  <a:pt x="901" y="254"/>
                </a:cubicBezTo>
                <a:cubicBezTo>
                  <a:pt x="904" y="254"/>
                  <a:pt x="904" y="254"/>
                  <a:pt x="904" y="254"/>
                </a:cubicBezTo>
                <a:cubicBezTo>
                  <a:pt x="904" y="255"/>
                  <a:pt x="904" y="255"/>
                  <a:pt x="904" y="255"/>
                </a:cubicBezTo>
                <a:cubicBezTo>
                  <a:pt x="904" y="256"/>
                  <a:pt x="904" y="256"/>
                  <a:pt x="904" y="256"/>
                </a:cubicBezTo>
                <a:lnTo>
                  <a:pt x="904" y="257"/>
                </a:lnTo>
                <a:close/>
                <a:moveTo>
                  <a:pt x="959" y="225"/>
                </a:moveTo>
                <a:cubicBezTo>
                  <a:pt x="958" y="228"/>
                  <a:pt x="958" y="228"/>
                  <a:pt x="958" y="228"/>
                </a:cubicBezTo>
                <a:cubicBezTo>
                  <a:pt x="959" y="228"/>
                  <a:pt x="959" y="228"/>
                  <a:pt x="959" y="228"/>
                </a:cubicBezTo>
                <a:cubicBezTo>
                  <a:pt x="959" y="227"/>
                  <a:pt x="959" y="227"/>
                  <a:pt x="959" y="227"/>
                </a:cubicBezTo>
                <a:cubicBezTo>
                  <a:pt x="961" y="226"/>
                  <a:pt x="961" y="226"/>
                  <a:pt x="961" y="226"/>
                </a:cubicBezTo>
                <a:cubicBezTo>
                  <a:pt x="961" y="225"/>
                  <a:pt x="961" y="225"/>
                  <a:pt x="961" y="225"/>
                </a:cubicBezTo>
                <a:lnTo>
                  <a:pt x="959" y="225"/>
                </a:lnTo>
                <a:close/>
                <a:moveTo>
                  <a:pt x="955" y="265"/>
                </a:moveTo>
                <a:cubicBezTo>
                  <a:pt x="953" y="266"/>
                  <a:pt x="953" y="266"/>
                  <a:pt x="953" y="266"/>
                </a:cubicBezTo>
                <a:cubicBezTo>
                  <a:pt x="952" y="267"/>
                  <a:pt x="952" y="267"/>
                  <a:pt x="952" y="267"/>
                </a:cubicBezTo>
                <a:cubicBezTo>
                  <a:pt x="952" y="267"/>
                  <a:pt x="952" y="267"/>
                  <a:pt x="952" y="267"/>
                </a:cubicBezTo>
                <a:cubicBezTo>
                  <a:pt x="954" y="267"/>
                  <a:pt x="954" y="267"/>
                  <a:pt x="954" y="267"/>
                </a:cubicBezTo>
                <a:cubicBezTo>
                  <a:pt x="956" y="269"/>
                  <a:pt x="956" y="269"/>
                  <a:pt x="956" y="269"/>
                </a:cubicBezTo>
                <a:cubicBezTo>
                  <a:pt x="957" y="268"/>
                  <a:pt x="957" y="268"/>
                  <a:pt x="957" y="268"/>
                </a:cubicBezTo>
                <a:cubicBezTo>
                  <a:pt x="957" y="267"/>
                  <a:pt x="957" y="267"/>
                  <a:pt x="957" y="267"/>
                </a:cubicBezTo>
                <a:cubicBezTo>
                  <a:pt x="958" y="266"/>
                  <a:pt x="958" y="266"/>
                  <a:pt x="958" y="266"/>
                </a:cubicBezTo>
                <a:cubicBezTo>
                  <a:pt x="958" y="265"/>
                  <a:pt x="958" y="265"/>
                  <a:pt x="958" y="265"/>
                </a:cubicBezTo>
                <a:cubicBezTo>
                  <a:pt x="957" y="265"/>
                  <a:pt x="957" y="265"/>
                  <a:pt x="957" y="265"/>
                </a:cubicBezTo>
                <a:lnTo>
                  <a:pt x="955" y="265"/>
                </a:lnTo>
                <a:close/>
                <a:moveTo>
                  <a:pt x="950" y="280"/>
                </a:moveTo>
                <a:cubicBezTo>
                  <a:pt x="950" y="279"/>
                  <a:pt x="950" y="279"/>
                  <a:pt x="950" y="279"/>
                </a:cubicBezTo>
                <a:cubicBezTo>
                  <a:pt x="950" y="278"/>
                  <a:pt x="950" y="278"/>
                  <a:pt x="950" y="278"/>
                </a:cubicBezTo>
                <a:cubicBezTo>
                  <a:pt x="949" y="277"/>
                  <a:pt x="949" y="277"/>
                  <a:pt x="949" y="277"/>
                </a:cubicBezTo>
                <a:cubicBezTo>
                  <a:pt x="949" y="276"/>
                  <a:pt x="949" y="276"/>
                  <a:pt x="949" y="276"/>
                </a:cubicBezTo>
                <a:cubicBezTo>
                  <a:pt x="948" y="274"/>
                  <a:pt x="948" y="274"/>
                  <a:pt x="948" y="274"/>
                </a:cubicBezTo>
                <a:cubicBezTo>
                  <a:pt x="947" y="275"/>
                  <a:pt x="947" y="275"/>
                  <a:pt x="947" y="275"/>
                </a:cubicBezTo>
                <a:cubicBezTo>
                  <a:pt x="947" y="276"/>
                  <a:pt x="947" y="276"/>
                  <a:pt x="947" y="276"/>
                </a:cubicBezTo>
                <a:cubicBezTo>
                  <a:pt x="948" y="277"/>
                  <a:pt x="948" y="277"/>
                  <a:pt x="948" y="277"/>
                </a:cubicBezTo>
                <a:cubicBezTo>
                  <a:pt x="948" y="278"/>
                  <a:pt x="948" y="278"/>
                  <a:pt x="948" y="278"/>
                </a:cubicBezTo>
                <a:lnTo>
                  <a:pt x="950" y="280"/>
                </a:lnTo>
                <a:close/>
                <a:moveTo>
                  <a:pt x="919" y="294"/>
                </a:moveTo>
                <a:cubicBezTo>
                  <a:pt x="917" y="295"/>
                  <a:pt x="917" y="295"/>
                  <a:pt x="917" y="295"/>
                </a:cubicBezTo>
                <a:cubicBezTo>
                  <a:pt x="915" y="296"/>
                  <a:pt x="915" y="296"/>
                  <a:pt x="915" y="296"/>
                </a:cubicBezTo>
                <a:cubicBezTo>
                  <a:pt x="915" y="297"/>
                  <a:pt x="915" y="297"/>
                  <a:pt x="915" y="297"/>
                </a:cubicBezTo>
                <a:cubicBezTo>
                  <a:pt x="914" y="298"/>
                  <a:pt x="914" y="298"/>
                  <a:pt x="914" y="298"/>
                </a:cubicBezTo>
                <a:cubicBezTo>
                  <a:pt x="913" y="300"/>
                  <a:pt x="913" y="300"/>
                  <a:pt x="913" y="300"/>
                </a:cubicBezTo>
                <a:cubicBezTo>
                  <a:pt x="913" y="301"/>
                  <a:pt x="913" y="301"/>
                  <a:pt x="913" y="301"/>
                </a:cubicBezTo>
                <a:cubicBezTo>
                  <a:pt x="914" y="301"/>
                  <a:pt x="914" y="301"/>
                  <a:pt x="914" y="301"/>
                </a:cubicBezTo>
                <a:cubicBezTo>
                  <a:pt x="916" y="300"/>
                  <a:pt x="916" y="300"/>
                  <a:pt x="916" y="300"/>
                </a:cubicBezTo>
                <a:cubicBezTo>
                  <a:pt x="917" y="300"/>
                  <a:pt x="917" y="300"/>
                  <a:pt x="917" y="300"/>
                </a:cubicBezTo>
                <a:cubicBezTo>
                  <a:pt x="918" y="298"/>
                  <a:pt x="918" y="298"/>
                  <a:pt x="918" y="298"/>
                </a:cubicBezTo>
                <a:cubicBezTo>
                  <a:pt x="920" y="297"/>
                  <a:pt x="920" y="297"/>
                  <a:pt x="920" y="297"/>
                </a:cubicBezTo>
                <a:cubicBezTo>
                  <a:pt x="920" y="296"/>
                  <a:pt x="920" y="296"/>
                  <a:pt x="920" y="296"/>
                </a:cubicBezTo>
                <a:cubicBezTo>
                  <a:pt x="919" y="296"/>
                  <a:pt x="919" y="296"/>
                  <a:pt x="919" y="296"/>
                </a:cubicBezTo>
                <a:cubicBezTo>
                  <a:pt x="919" y="295"/>
                  <a:pt x="919" y="295"/>
                  <a:pt x="919" y="295"/>
                </a:cubicBezTo>
                <a:lnTo>
                  <a:pt x="919" y="294"/>
                </a:lnTo>
                <a:close/>
                <a:moveTo>
                  <a:pt x="945" y="280"/>
                </a:moveTo>
                <a:cubicBezTo>
                  <a:pt x="944" y="280"/>
                  <a:pt x="944" y="280"/>
                  <a:pt x="944" y="280"/>
                </a:cubicBezTo>
                <a:cubicBezTo>
                  <a:pt x="944" y="281"/>
                  <a:pt x="944" y="281"/>
                  <a:pt x="944" y="281"/>
                </a:cubicBezTo>
                <a:cubicBezTo>
                  <a:pt x="945" y="283"/>
                  <a:pt x="945" y="283"/>
                  <a:pt x="945" y="283"/>
                </a:cubicBezTo>
                <a:cubicBezTo>
                  <a:pt x="946" y="283"/>
                  <a:pt x="946" y="283"/>
                  <a:pt x="946" y="283"/>
                </a:cubicBezTo>
                <a:cubicBezTo>
                  <a:pt x="947" y="284"/>
                  <a:pt x="947" y="284"/>
                  <a:pt x="947" y="284"/>
                </a:cubicBezTo>
                <a:cubicBezTo>
                  <a:pt x="947" y="285"/>
                  <a:pt x="947" y="285"/>
                  <a:pt x="947" y="285"/>
                </a:cubicBezTo>
                <a:cubicBezTo>
                  <a:pt x="948" y="286"/>
                  <a:pt x="948" y="286"/>
                  <a:pt x="948" y="286"/>
                </a:cubicBezTo>
                <a:cubicBezTo>
                  <a:pt x="949" y="286"/>
                  <a:pt x="949" y="286"/>
                  <a:pt x="949" y="286"/>
                </a:cubicBezTo>
                <a:cubicBezTo>
                  <a:pt x="949" y="285"/>
                  <a:pt x="949" y="285"/>
                  <a:pt x="949" y="285"/>
                </a:cubicBezTo>
                <a:cubicBezTo>
                  <a:pt x="950" y="284"/>
                  <a:pt x="950" y="284"/>
                  <a:pt x="950" y="284"/>
                </a:cubicBezTo>
                <a:cubicBezTo>
                  <a:pt x="950" y="283"/>
                  <a:pt x="950" y="283"/>
                  <a:pt x="950" y="283"/>
                </a:cubicBezTo>
                <a:cubicBezTo>
                  <a:pt x="951" y="282"/>
                  <a:pt x="951" y="282"/>
                  <a:pt x="951" y="282"/>
                </a:cubicBezTo>
                <a:cubicBezTo>
                  <a:pt x="951" y="281"/>
                  <a:pt x="951" y="281"/>
                  <a:pt x="951" y="281"/>
                </a:cubicBezTo>
                <a:cubicBezTo>
                  <a:pt x="949" y="280"/>
                  <a:pt x="949" y="280"/>
                  <a:pt x="949" y="280"/>
                </a:cubicBezTo>
                <a:cubicBezTo>
                  <a:pt x="946" y="280"/>
                  <a:pt x="946" y="280"/>
                  <a:pt x="946" y="280"/>
                </a:cubicBezTo>
                <a:lnTo>
                  <a:pt x="945" y="280"/>
                </a:lnTo>
                <a:close/>
                <a:moveTo>
                  <a:pt x="892" y="106"/>
                </a:moveTo>
                <a:cubicBezTo>
                  <a:pt x="891" y="107"/>
                  <a:pt x="891" y="107"/>
                  <a:pt x="891" y="107"/>
                </a:cubicBezTo>
                <a:cubicBezTo>
                  <a:pt x="891" y="108"/>
                  <a:pt x="891" y="108"/>
                  <a:pt x="891" y="108"/>
                </a:cubicBezTo>
                <a:cubicBezTo>
                  <a:pt x="891" y="108"/>
                  <a:pt x="891" y="108"/>
                  <a:pt x="891" y="108"/>
                </a:cubicBezTo>
                <a:lnTo>
                  <a:pt x="892" y="106"/>
                </a:lnTo>
                <a:close/>
                <a:moveTo>
                  <a:pt x="997" y="453"/>
                </a:moveTo>
                <a:cubicBezTo>
                  <a:pt x="997" y="454"/>
                  <a:pt x="997" y="454"/>
                  <a:pt x="997" y="454"/>
                </a:cubicBezTo>
                <a:cubicBezTo>
                  <a:pt x="997" y="455"/>
                  <a:pt x="997" y="455"/>
                  <a:pt x="997" y="455"/>
                </a:cubicBezTo>
                <a:cubicBezTo>
                  <a:pt x="998" y="454"/>
                  <a:pt x="998" y="454"/>
                  <a:pt x="998" y="454"/>
                </a:cubicBezTo>
                <a:cubicBezTo>
                  <a:pt x="998" y="454"/>
                  <a:pt x="998" y="454"/>
                  <a:pt x="998" y="454"/>
                </a:cubicBezTo>
                <a:cubicBezTo>
                  <a:pt x="998" y="453"/>
                  <a:pt x="998" y="453"/>
                  <a:pt x="998" y="453"/>
                </a:cubicBezTo>
                <a:cubicBezTo>
                  <a:pt x="998" y="453"/>
                  <a:pt x="998" y="453"/>
                  <a:pt x="998" y="453"/>
                </a:cubicBezTo>
                <a:lnTo>
                  <a:pt x="997" y="453"/>
                </a:lnTo>
                <a:close/>
                <a:moveTo>
                  <a:pt x="875" y="136"/>
                </a:moveTo>
                <a:cubicBezTo>
                  <a:pt x="875" y="135"/>
                  <a:pt x="875" y="135"/>
                  <a:pt x="875" y="135"/>
                </a:cubicBezTo>
                <a:cubicBezTo>
                  <a:pt x="874" y="134"/>
                  <a:pt x="874" y="134"/>
                  <a:pt x="874" y="134"/>
                </a:cubicBezTo>
                <a:cubicBezTo>
                  <a:pt x="873" y="134"/>
                  <a:pt x="873" y="134"/>
                  <a:pt x="873" y="134"/>
                </a:cubicBezTo>
                <a:cubicBezTo>
                  <a:pt x="874" y="136"/>
                  <a:pt x="874" y="136"/>
                  <a:pt x="874" y="136"/>
                </a:cubicBezTo>
                <a:cubicBezTo>
                  <a:pt x="873" y="137"/>
                  <a:pt x="873" y="137"/>
                  <a:pt x="873" y="137"/>
                </a:cubicBezTo>
                <a:cubicBezTo>
                  <a:pt x="873" y="138"/>
                  <a:pt x="873" y="138"/>
                  <a:pt x="873" y="138"/>
                </a:cubicBezTo>
                <a:cubicBezTo>
                  <a:pt x="874" y="137"/>
                  <a:pt x="874" y="137"/>
                  <a:pt x="874" y="137"/>
                </a:cubicBezTo>
                <a:lnTo>
                  <a:pt x="875" y="136"/>
                </a:lnTo>
                <a:close/>
                <a:moveTo>
                  <a:pt x="873" y="109"/>
                </a:moveTo>
                <a:cubicBezTo>
                  <a:pt x="871" y="108"/>
                  <a:pt x="871" y="108"/>
                  <a:pt x="871" y="108"/>
                </a:cubicBezTo>
                <a:cubicBezTo>
                  <a:pt x="870" y="107"/>
                  <a:pt x="870" y="107"/>
                  <a:pt x="870" y="107"/>
                </a:cubicBezTo>
                <a:cubicBezTo>
                  <a:pt x="869" y="108"/>
                  <a:pt x="869" y="108"/>
                  <a:pt x="869" y="108"/>
                </a:cubicBezTo>
                <a:cubicBezTo>
                  <a:pt x="869" y="108"/>
                  <a:pt x="868" y="109"/>
                  <a:pt x="868" y="110"/>
                </a:cubicBezTo>
                <a:cubicBezTo>
                  <a:pt x="869" y="110"/>
                  <a:pt x="869" y="110"/>
                  <a:pt x="869" y="110"/>
                </a:cubicBezTo>
                <a:cubicBezTo>
                  <a:pt x="870" y="111"/>
                  <a:pt x="870" y="111"/>
                  <a:pt x="870" y="111"/>
                </a:cubicBezTo>
                <a:cubicBezTo>
                  <a:pt x="870" y="112"/>
                  <a:pt x="870" y="112"/>
                  <a:pt x="870" y="112"/>
                </a:cubicBezTo>
                <a:cubicBezTo>
                  <a:pt x="870" y="112"/>
                  <a:pt x="870" y="112"/>
                  <a:pt x="870" y="112"/>
                </a:cubicBezTo>
                <a:cubicBezTo>
                  <a:pt x="870" y="113"/>
                  <a:pt x="870" y="113"/>
                  <a:pt x="870" y="113"/>
                </a:cubicBezTo>
                <a:cubicBezTo>
                  <a:pt x="871" y="113"/>
                  <a:pt x="871" y="113"/>
                  <a:pt x="871" y="113"/>
                </a:cubicBezTo>
                <a:cubicBezTo>
                  <a:pt x="872" y="112"/>
                  <a:pt x="872" y="112"/>
                  <a:pt x="872" y="112"/>
                </a:cubicBezTo>
                <a:cubicBezTo>
                  <a:pt x="873" y="112"/>
                  <a:pt x="873" y="112"/>
                  <a:pt x="873" y="112"/>
                </a:cubicBezTo>
                <a:cubicBezTo>
                  <a:pt x="874" y="112"/>
                  <a:pt x="874" y="112"/>
                  <a:pt x="874" y="112"/>
                </a:cubicBezTo>
                <a:cubicBezTo>
                  <a:pt x="875" y="112"/>
                  <a:pt x="875" y="112"/>
                  <a:pt x="875" y="112"/>
                </a:cubicBezTo>
                <a:cubicBezTo>
                  <a:pt x="876" y="111"/>
                  <a:pt x="876" y="111"/>
                  <a:pt x="876" y="111"/>
                </a:cubicBezTo>
                <a:cubicBezTo>
                  <a:pt x="875" y="110"/>
                  <a:pt x="875" y="110"/>
                  <a:pt x="875" y="110"/>
                </a:cubicBezTo>
                <a:lnTo>
                  <a:pt x="873" y="109"/>
                </a:lnTo>
                <a:close/>
                <a:moveTo>
                  <a:pt x="881" y="122"/>
                </a:moveTo>
                <a:cubicBezTo>
                  <a:pt x="880" y="122"/>
                  <a:pt x="880" y="122"/>
                  <a:pt x="880" y="122"/>
                </a:cubicBezTo>
                <a:cubicBezTo>
                  <a:pt x="878" y="123"/>
                  <a:pt x="878" y="123"/>
                  <a:pt x="878" y="123"/>
                </a:cubicBezTo>
                <a:cubicBezTo>
                  <a:pt x="877" y="124"/>
                  <a:pt x="877" y="124"/>
                  <a:pt x="877" y="124"/>
                </a:cubicBezTo>
                <a:cubicBezTo>
                  <a:pt x="874" y="124"/>
                  <a:pt x="874" y="124"/>
                  <a:pt x="874" y="124"/>
                </a:cubicBezTo>
                <a:cubicBezTo>
                  <a:pt x="873" y="125"/>
                  <a:pt x="873" y="125"/>
                  <a:pt x="873" y="125"/>
                </a:cubicBezTo>
                <a:cubicBezTo>
                  <a:pt x="872" y="127"/>
                  <a:pt x="872" y="127"/>
                  <a:pt x="872" y="127"/>
                </a:cubicBezTo>
                <a:cubicBezTo>
                  <a:pt x="871" y="128"/>
                  <a:pt x="871" y="128"/>
                  <a:pt x="871" y="128"/>
                </a:cubicBezTo>
                <a:cubicBezTo>
                  <a:pt x="871" y="130"/>
                  <a:pt x="871" y="130"/>
                  <a:pt x="871" y="130"/>
                </a:cubicBezTo>
                <a:cubicBezTo>
                  <a:pt x="872" y="129"/>
                  <a:pt x="872" y="129"/>
                  <a:pt x="872" y="129"/>
                </a:cubicBezTo>
                <a:cubicBezTo>
                  <a:pt x="874" y="130"/>
                  <a:pt x="874" y="130"/>
                  <a:pt x="874" y="130"/>
                </a:cubicBezTo>
                <a:cubicBezTo>
                  <a:pt x="875" y="130"/>
                  <a:pt x="875" y="130"/>
                  <a:pt x="875" y="130"/>
                </a:cubicBezTo>
                <a:cubicBezTo>
                  <a:pt x="879" y="127"/>
                  <a:pt x="879" y="127"/>
                  <a:pt x="879" y="127"/>
                </a:cubicBezTo>
                <a:cubicBezTo>
                  <a:pt x="880" y="125"/>
                  <a:pt x="880" y="125"/>
                  <a:pt x="880" y="125"/>
                </a:cubicBezTo>
                <a:cubicBezTo>
                  <a:pt x="881" y="125"/>
                  <a:pt x="881" y="125"/>
                  <a:pt x="881" y="125"/>
                </a:cubicBezTo>
                <a:cubicBezTo>
                  <a:pt x="882" y="123"/>
                  <a:pt x="882" y="123"/>
                  <a:pt x="882" y="123"/>
                </a:cubicBezTo>
                <a:cubicBezTo>
                  <a:pt x="884" y="122"/>
                  <a:pt x="884" y="122"/>
                  <a:pt x="884" y="122"/>
                </a:cubicBezTo>
                <a:cubicBezTo>
                  <a:pt x="884" y="120"/>
                  <a:pt x="884" y="120"/>
                  <a:pt x="884" y="120"/>
                </a:cubicBezTo>
                <a:cubicBezTo>
                  <a:pt x="883" y="120"/>
                  <a:pt x="883" y="120"/>
                  <a:pt x="883" y="120"/>
                </a:cubicBezTo>
                <a:cubicBezTo>
                  <a:pt x="882" y="120"/>
                  <a:pt x="882" y="120"/>
                  <a:pt x="882" y="120"/>
                </a:cubicBezTo>
                <a:lnTo>
                  <a:pt x="881" y="122"/>
                </a:lnTo>
                <a:close/>
                <a:moveTo>
                  <a:pt x="871" y="140"/>
                </a:moveTo>
                <a:cubicBezTo>
                  <a:pt x="870" y="141"/>
                  <a:pt x="870" y="141"/>
                  <a:pt x="870" y="141"/>
                </a:cubicBezTo>
                <a:cubicBezTo>
                  <a:pt x="871" y="144"/>
                  <a:pt x="871" y="144"/>
                  <a:pt x="871" y="144"/>
                </a:cubicBezTo>
                <a:cubicBezTo>
                  <a:pt x="872" y="143"/>
                  <a:pt x="872" y="143"/>
                  <a:pt x="872" y="143"/>
                </a:cubicBezTo>
                <a:cubicBezTo>
                  <a:pt x="872" y="142"/>
                  <a:pt x="872" y="142"/>
                  <a:pt x="872" y="142"/>
                </a:cubicBezTo>
                <a:cubicBezTo>
                  <a:pt x="873" y="142"/>
                  <a:pt x="873" y="142"/>
                  <a:pt x="873" y="142"/>
                </a:cubicBezTo>
                <a:cubicBezTo>
                  <a:pt x="873" y="140"/>
                  <a:pt x="873" y="140"/>
                  <a:pt x="873" y="140"/>
                </a:cubicBezTo>
                <a:cubicBezTo>
                  <a:pt x="872" y="140"/>
                  <a:pt x="872" y="140"/>
                  <a:pt x="872" y="140"/>
                </a:cubicBezTo>
                <a:lnTo>
                  <a:pt x="871" y="140"/>
                </a:lnTo>
                <a:close/>
                <a:moveTo>
                  <a:pt x="960" y="233"/>
                </a:moveTo>
                <a:cubicBezTo>
                  <a:pt x="961" y="234"/>
                  <a:pt x="961" y="234"/>
                  <a:pt x="961" y="234"/>
                </a:cubicBezTo>
                <a:cubicBezTo>
                  <a:pt x="961" y="234"/>
                  <a:pt x="961" y="234"/>
                  <a:pt x="961" y="234"/>
                </a:cubicBezTo>
                <a:cubicBezTo>
                  <a:pt x="961" y="233"/>
                  <a:pt x="961" y="233"/>
                  <a:pt x="961" y="233"/>
                </a:cubicBezTo>
                <a:cubicBezTo>
                  <a:pt x="961" y="232"/>
                  <a:pt x="961" y="232"/>
                  <a:pt x="961" y="232"/>
                </a:cubicBezTo>
                <a:lnTo>
                  <a:pt x="960" y="233"/>
                </a:lnTo>
                <a:close/>
                <a:moveTo>
                  <a:pt x="832" y="21"/>
                </a:moveTo>
                <a:cubicBezTo>
                  <a:pt x="829" y="25"/>
                  <a:pt x="829" y="25"/>
                  <a:pt x="829" y="25"/>
                </a:cubicBezTo>
                <a:cubicBezTo>
                  <a:pt x="830" y="26"/>
                  <a:pt x="830" y="26"/>
                  <a:pt x="830" y="26"/>
                </a:cubicBezTo>
                <a:cubicBezTo>
                  <a:pt x="829" y="27"/>
                  <a:pt x="829" y="27"/>
                  <a:pt x="829" y="27"/>
                </a:cubicBezTo>
                <a:cubicBezTo>
                  <a:pt x="828" y="26"/>
                  <a:pt x="828" y="26"/>
                  <a:pt x="828" y="26"/>
                </a:cubicBezTo>
                <a:cubicBezTo>
                  <a:pt x="827" y="26"/>
                  <a:pt x="827" y="26"/>
                  <a:pt x="827" y="26"/>
                </a:cubicBezTo>
                <a:cubicBezTo>
                  <a:pt x="827" y="29"/>
                  <a:pt x="827" y="29"/>
                  <a:pt x="827" y="29"/>
                </a:cubicBezTo>
                <a:cubicBezTo>
                  <a:pt x="826" y="29"/>
                  <a:pt x="826" y="29"/>
                  <a:pt x="826" y="29"/>
                </a:cubicBezTo>
                <a:cubicBezTo>
                  <a:pt x="824" y="29"/>
                  <a:pt x="824" y="29"/>
                  <a:pt x="824" y="29"/>
                </a:cubicBezTo>
                <a:cubicBezTo>
                  <a:pt x="823" y="31"/>
                  <a:pt x="823" y="31"/>
                  <a:pt x="823" y="31"/>
                </a:cubicBezTo>
                <a:cubicBezTo>
                  <a:pt x="822" y="31"/>
                  <a:pt x="822" y="31"/>
                  <a:pt x="822" y="31"/>
                </a:cubicBezTo>
                <a:cubicBezTo>
                  <a:pt x="821" y="34"/>
                  <a:pt x="821" y="34"/>
                  <a:pt x="821" y="34"/>
                </a:cubicBezTo>
                <a:cubicBezTo>
                  <a:pt x="819" y="37"/>
                  <a:pt x="819" y="37"/>
                  <a:pt x="819" y="37"/>
                </a:cubicBezTo>
                <a:cubicBezTo>
                  <a:pt x="819" y="39"/>
                  <a:pt x="819" y="39"/>
                  <a:pt x="819" y="39"/>
                </a:cubicBezTo>
                <a:cubicBezTo>
                  <a:pt x="820" y="38"/>
                  <a:pt x="820" y="38"/>
                  <a:pt x="820" y="38"/>
                </a:cubicBezTo>
                <a:cubicBezTo>
                  <a:pt x="820" y="38"/>
                  <a:pt x="820" y="38"/>
                  <a:pt x="820" y="38"/>
                </a:cubicBezTo>
                <a:cubicBezTo>
                  <a:pt x="820" y="40"/>
                  <a:pt x="820" y="40"/>
                  <a:pt x="820" y="40"/>
                </a:cubicBezTo>
                <a:cubicBezTo>
                  <a:pt x="818" y="40"/>
                  <a:pt x="818" y="40"/>
                  <a:pt x="818" y="40"/>
                </a:cubicBezTo>
                <a:cubicBezTo>
                  <a:pt x="816" y="41"/>
                  <a:pt x="816" y="41"/>
                  <a:pt x="816" y="41"/>
                </a:cubicBezTo>
                <a:cubicBezTo>
                  <a:pt x="815" y="43"/>
                  <a:pt x="815" y="43"/>
                  <a:pt x="815" y="43"/>
                </a:cubicBezTo>
                <a:cubicBezTo>
                  <a:pt x="814" y="44"/>
                  <a:pt x="814" y="44"/>
                  <a:pt x="814" y="44"/>
                </a:cubicBezTo>
                <a:cubicBezTo>
                  <a:pt x="813" y="45"/>
                  <a:pt x="813" y="45"/>
                  <a:pt x="813" y="45"/>
                </a:cubicBezTo>
                <a:cubicBezTo>
                  <a:pt x="813" y="49"/>
                  <a:pt x="813" y="49"/>
                  <a:pt x="813" y="49"/>
                </a:cubicBezTo>
                <a:cubicBezTo>
                  <a:pt x="812" y="51"/>
                  <a:pt x="812" y="51"/>
                  <a:pt x="812" y="51"/>
                </a:cubicBezTo>
                <a:cubicBezTo>
                  <a:pt x="810" y="51"/>
                  <a:pt x="810" y="51"/>
                  <a:pt x="810" y="51"/>
                </a:cubicBezTo>
                <a:cubicBezTo>
                  <a:pt x="810" y="53"/>
                  <a:pt x="810" y="53"/>
                  <a:pt x="810" y="53"/>
                </a:cubicBezTo>
                <a:cubicBezTo>
                  <a:pt x="810" y="54"/>
                  <a:pt x="810" y="54"/>
                  <a:pt x="810" y="54"/>
                </a:cubicBezTo>
                <a:cubicBezTo>
                  <a:pt x="808" y="55"/>
                  <a:pt x="808" y="55"/>
                  <a:pt x="808" y="55"/>
                </a:cubicBezTo>
                <a:cubicBezTo>
                  <a:pt x="808" y="59"/>
                  <a:pt x="808" y="59"/>
                  <a:pt x="808" y="59"/>
                </a:cubicBezTo>
                <a:cubicBezTo>
                  <a:pt x="808" y="60"/>
                  <a:pt x="808" y="60"/>
                  <a:pt x="808" y="60"/>
                </a:cubicBezTo>
                <a:cubicBezTo>
                  <a:pt x="812" y="62"/>
                  <a:pt x="812" y="62"/>
                  <a:pt x="812" y="62"/>
                </a:cubicBezTo>
                <a:cubicBezTo>
                  <a:pt x="814" y="62"/>
                  <a:pt x="814" y="62"/>
                  <a:pt x="814" y="62"/>
                </a:cubicBezTo>
                <a:cubicBezTo>
                  <a:pt x="816" y="64"/>
                  <a:pt x="816" y="64"/>
                  <a:pt x="816" y="64"/>
                </a:cubicBezTo>
                <a:cubicBezTo>
                  <a:pt x="818" y="64"/>
                  <a:pt x="818" y="64"/>
                  <a:pt x="818" y="64"/>
                </a:cubicBezTo>
                <a:cubicBezTo>
                  <a:pt x="820" y="65"/>
                  <a:pt x="820" y="65"/>
                  <a:pt x="820" y="65"/>
                </a:cubicBezTo>
                <a:cubicBezTo>
                  <a:pt x="823" y="65"/>
                  <a:pt x="823" y="65"/>
                  <a:pt x="823" y="65"/>
                </a:cubicBezTo>
                <a:cubicBezTo>
                  <a:pt x="823" y="68"/>
                  <a:pt x="823" y="68"/>
                  <a:pt x="823" y="68"/>
                </a:cubicBezTo>
                <a:cubicBezTo>
                  <a:pt x="826" y="70"/>
                  <a:pt x="826" y="70"/>
                  <a:pt x="826" y="70"/>
                </a:cubicBezTo>
                <a:cubicBezTo>
                  <a:pt x="826" y="71"/>
                  <a:pt x="826" y="71"/>
                  <a:pt x="826" y="71"/>
                </a:cubicBezTo>
                <a:cubicBezTo>
                  <a:pt x="827" y="72"/>
                  <a:pt x="827" y="72"/>
                  <a:pt x="827" y="72"/>
                </a:cubicBezTo>
                <a:cubicBezTo>
                  <a:pt x="824" y="72"/>
                  <a:pt x="824" y="72"/>
                  <a:pt x="824" y="72"/>
                </a:cubicBezTo>
                <a:cubicBezTo>
                  <a:pt x="823" y="73"/>
                  <a:pt x="823" y="73"/>
                  <a:pt x="823" y="73"/>
                </a:cubicBezTo>
                <a:cubicBezTo>
                  <a:pt x="820" y="73"/>
                  <a:pt x="820" y="73"/>
                  <a:pt x="820" y="73"/>
                </a:cubicBezTo>
                <a:cubicBezTo>
                  <a:pt x="817" y="71"/>
                  <a:pt x="817" y="71"/>
                  <a:pt x="817" y="71"/>
                </a:cubicBezTo>
                <a:cubicBezTo>
                  <a:pt x="816" y="69"/>
                  <a:pt x="816" y="69"/>
                  <a:pt x="816" y="69"/>
                </a:cubicBezTo>
                <a:cubicBezTo>
                  <a:pt x="814" y="68"/>
                  <a:pt x="814" y="68"/>
                  <a:pt x="814" y="68"/>
                </a:cubicBezTo>
                <a:cubicBezTo>
                  <a:pt x="811" y="68"/>
                  <a:pt x="811" y="68"/>
                  <a:pt x="811" y="68"/>
                </a:cubicBezTo>
                <a:cubicBezTo>
                  <a:pt x="810" y="67"/>
                  <a:pt x="810" y="67"/>
                  <a:pt x="810" y="67"/>
                </a:cubicBezTo>
                <a:cubicBezTo>
                  <a:pt x="808" y="66"/>
                  <a:pt x="808" y="66"/>
                  <a:pt x="808" y="66"/>
                </a:cubicBezTo>
                <a:cubicBezTo>
                  <a:pt x="808" y="67"/>
                  <a:pt x="808" y="67"/>
                  <a:pt x="808" y="67"/>
                </a:cubicBezTo>
                <a:cubicBezTo>
                  <a:pt x="809" y="69"/>
                  <a:pt x="809" y="69"/>
                  <a:pt x="809" y="69"/>
                </a:cubicBezTo>
                <a:cubicBezTo>
                  <a:pt x="809" y="71"/>
                  <a:pt x="809" y="71"/>
                  <a:pt x="809" y="71"/>
                </a:cubicBezTo>
                <a:cubicBezTo>
                  <a:pt x="808" y="71"/>
                  <a:pt x="808" y="71"/>
                  <a:pt x="808" y="71"/>
                </a:cubicBezTo>
                <a:cubicBezTo>
                  <a:pt x="807" y="72"/>
                  <a:pt x="807" y="72"/>
                  <a:pt x="807" y="72"/>
                </a:cubicBezTo>
                <a:cubicBezTo>
                  <a:pt x="808" y="75"/>
                  <a:pt x="808" y="75"/>
                  <a:pt x="808" y="75"/>
                </a:cubicBezTo>
                <a:cubicBezTo>
                  <a:pt x="808" y="78"/>
                  <a:pt x="808" y="78"/>
                  <a:pt x="808" y="78"/>
                </a:cubicBezTo>
                <a:cubicBezTo>
                  <a:pt x="808" y="80"/>
                  <a:pt x="808" y="80"/>
                  <a:pt x="808" y="80"/>
                </a:cubicBezTo>
                <a:cubicBezTo>
                  <a:pt x="808" y="81"/>
                  <a:pt x="808" y="81"/>
                  <a:pt x="808" y="81"/>
                </a:cubicBezTo>
                <a:cubicBezTo>
                  <a:pt x="811" y="83"/>
                  <a:pt x="811" y="83"/>
                  <a:pt x="811" y="83"/>
                </a:cubicBezTo>
                <a:cubicBezTo>
                  <a:pt x="812" y="85"/>
                  <a:pt x="812" y="85"/>
                  <a:pt x="812" y="85"/>
                </a:cubicBezTo>
                <a:cubicBezTo>
                  <a:pt x="812" y="85"/>
                  <a:pt x="812" y="85"/>
                  <a:pt x="812" y="85"/>
                </a:cubicBezTo>
                <a:cubicBezTo>
                  <a:pt x="811" y="85"/>
                  <a:pt x="811" y="85"/>
                  <a:pt x="811" y="85"/>
                </a:cubicBezTo>
                <a:cubicBezTo>
                  <a:pt x="811" y="84"/>
                  <a:pt x="811" y="84"/>
                  <a:pt x="811" y="84"/>
                </a:cubicBezTo>
                <a:cubicBezTo>
                  <a:pt x="811" y="86"/>
                  <a:pt x="811" y="86"/>
                  <a:pt x="811" y="86"/>
                </a:cubicBezTo>
                <a:cubicBezTo>
                  <a:pt x="813" y="88"/>
                  <a:pt x="813" y="88"/>
                  <a:pt x="813" y="88"/>
                </a:cubicBezTo>
                <a:cubicBezTo>
                  <a:pt x="814" y="88"/>
                  <a:pt x="814" y="88"/>
                  <a:pt x="814" y="88"/>
                </a:cubicBezTo>
                <a:cubicBezTo>
                  <a:pt x="814" y="86"/>
                  <a:pt x="814" y="86"/>
                  <a:pt x="814" y="86"/>
                </a:cubicBezTo>
                <a:cubicBezTo>
                  <a:pt x="815" y="86"/>
                  <a:pt x="815" y="86"/>
                  <a:pt x="815" y="86"/>
                </a:cubicBezTo>
                <a:cubicBezTo>
                  <a:pt x="817" y="86"/>
                  <a:pt x="817" y="86"/>
                  <a:pt x="817" y="86"/>
                </a:cubicBezTo>
                <a:cubicBezTo>
                  <a:pt x="818" y="88"/>
                  <a:pt x="818" y="88"/>
                  <a:pt x="818" y="88"/>
                </a:cubicBezTo>
                <a:cubicBezTo>
                  <a:pt x="820" y="88"/>
                  <a:pt x="820" y="88"/>
                  <a:pt x="820" y="88"/>
                </a:cubicBezTo>
                <a:cubicBezTo>
                  <a:pt x="820" y="87"/>
                  <a:pt x="820" y="87"/>
                  <a:pt x="820" y="87"/>
                </a:cubicBezTo>
                <a:cubicBezTo>
                  <a:pt x="820" y="86"/>
                  <a:pt x="820" y="86"/>
                  <a:pt x="820" y="86"/>
                </a:cubicBezTo>
                <a:cubicBezTo>
                  <a:pt x="820" y="85"/>
                  <a:pt x="820" y="85"/>
                  <a:pt x="820" y="85"/>
                </a:cubicBezTo>
                <a:cubicBezTo>
                  <a:pt x="821" y="85"/>
                  <a:pt x="821" y="85"/>
                  <a:pt x="821" y="85"/>
                </a:cubicBezTo>
                <a:cubicBezTo>
                  <a:pt x="822" y="85"/>
                  <a:pt x="822" y="85"/>
                  <a:pt x="822" y="85"/>
                </a:cubicBezTo>
                <a:cubicBezTo>
                  <a:pt x="822" y="87"/>
                  <a:pt x="822" y="87"/>
                  <a:pt x="822" y="87"/>
                </a:cubicBezTo>
                <a:cubicBezTo>
                  <a:pt x="822" y="88"/>
                  <a:pt x="822" y="88"/>
                  <a:pt x="822" y="88"/>
                </a:cubicBezTo>
                <a:cubicBezTo>
                  <a:pt x="823" y="88"/>
                  <a:pt x="823" y="88"/>
                  <a:pt x="823" y="88"/>
                </a:cubicBezTo>
                <a:cubicBezTo>
                  <a:pt x="824" y="86"/>
                  <a:pt x="824" y="86"/>
                  <a:pt x="824" y="86"/>
                </a:cubicBezTo>
                <a:cubicBezTo>
                  <a:pt x="826" y="86"/>
                  <a:pt x="826" y="86"/>
                  <a:pt x="826" y="86"/>
                </a:cubicBezTo>
                <a:cubicBezTo>
                  <a:pt x="828" y="85"/>
                  <a:pt x="828" y="85"/>
                  <a:pt x="828" y="85"/>
                </a:cubicBezTo>
                <a:cubicBezTo>
                  <a:pt x="828" y="85"/>
                  <a:pt x="828" y="85"/>
                  <a:pt x="828" y="85"/>
                </a:cubicBezTo>
                <a:cubicBezTo>
                  <a:pt x="828" y="86"/>
                  <a:pt x="828" y="86"/>
                  <a:pt x="828" y="86"/>
                </a:cubicBezTo>
                <a:cubicBezTo>
                  <a:pt x="824" y="88"/>
                  <a:pt x="824" y="88"/>
                  <a:pt x="824" y="88"/>
                </a:cubicBezTo>
                <a:cubicBezTo>
                  <a:pt x="824" y="90"/>
                  <a:pt x="824" y="90"/>
                  <a:pt x="824" y="90"/>
                </a:cubicBezTo>
                <a:cubicBezTo>
                  <a:pt x="826" y="91"/>
                  <a:pt x="826" y="91"/>
                  <a:pt x="826" y="91"/>
                </a:cubicBezTo>
                <a:cubicBezTo>
                  <a:pt x="826" y="94"/>
                  <a:pt x="826" y="94"/>
                  <a:pt x="826" y="94"/>
                </a:cubicBezTo>
                <a:cubicBezTo>
                  <a:pt x="828" y="96"/>
                  <a:pt x="828" y="96"/>
                  <a:pt x="828" y="96"/>
                </a:cubicBezTo>
                <a:cubicBezTo>
                  <a:pt x="831" y="96"/>
                  <a:pt x="831" y="96"/>
                  <a:pt x="831" y="96"/>
                </a:cubicBezTo>
                <a:cubicBezTo>
                  <a:pt x="832" y="95"/>
                  <a:pt x="832" y="95"/>
                  <a:pt x="832" y="95"/>
                </a:cubicBezTo>
                <a:cubicBezTo>
                  <a:pt x="830" y="94"/>
                  <a:pt x="830" y="94"/>
                  <a:pt x="830" y="94"/>
                </a:cubicBezTo>
                <a:cubicBezTo>
                  <a:pt x="831" y="94"/>
                  <a:pt x="831" y="94"/>
                  <a:pt x="831" y="94"/>
                </a:cubicBezTo>
                <a:cubicBezTo>
                  <a:pt x="833" y="94"/>
                  <a:pt x="833" y="94"/>
                  <a:pt x="833" y="94"/>
                </a:cubicBezTo>
                <a:cubicBezTo>
                  <a:pt x="835" y="95"/>
                  <a:pt x="835" y="95"/>
                  <a:pt x="835" y="95"/>
                </a:cubicBezTo>
                <a:cubicBezTo>
                  <a:pt x="836" y="95"/>
                  <a:pt x="836" y="95"/>
                  <a:pt x="836" y="95"/>
                </a:cubicBezTo>
                <a:cubicBezTo>
                  <a:pt x="837" y="93"/>
                  <a:pt x="837" y="93"/>
                  <a:pt x="837" y="93"/>
                </a:cubicBezTo>
                <a:cubicBezTo>
                  <a:pt x="839" y="92"/>
                  <a:pt x="839" y="92"/>
                  <a:pt x="839" y="92"/>
                </a:cubicBezTo>
                <a:cubicBezTo>
                  <a:pt x="840" y="92"/>
                  <a:pt x="840" y="92"/>
                  <a:pt x="840" y="92"/>
                </a:cubicBezTo>
                <a:cubicBezTo>
                  <a:pt x="840" y="92"/>
                  <a:pt x="840" y="92"/>
                  <a:pt x="840" y="92"/>
                </a:cubicBezTo>
                <a:cubicBezTo>
                  <a:pt x="839" y="93"/>
                  <a:pt x="839" y="93"/>
                  <a:pt x="839" y="93"/>
                </a:cubicBezTo>
                <a:cubicBezTo>
                  <a:pt x="836" y="96"/>
                  <a:pt x="836" y="96"/>
                  <a:pt x="836" y="96"/>
                </a:cubicBezTo>
                <a:cubicBezTo>
                  <a:pt x="836" y="97"/>
                  <a:pt x="836" y="97"/>
                  <a:pt x="836" y="97"/>
                </a:cubicBezTo>
                <a:cubicBezTo>
                  <a:pt x="839" y="98"/>
                  <a:pt x="839" y="98"/>
                  <a:pt x="839" y="98"/>
                </a:cubicBezTo>
                <a:cubicBezTo>
                  <a:pt x="840" y="100"/>
                  <a:pt x="840" y="100"/>
                  <a:pt x="840" y="100"/>
                </a:cubicBezTo>
                <a:cubicBezTo>
                  <a:pt x="841" y="100"/>
                  <a:pt x="841" y="100"/>
                  <a:pt x="841" y="100"/>
                </a:cubicBezTo>
                <a:cubicBezTo>
                  <a:pt x="844" y="100"/>
                  <a:pt x="844" y="100"/>
                  <a:pt x="844" y="100"/>
                </a:cubicBezTo>
                <a:cubicBezTo>
                  <a:pt x="845" y="101"/>
                  <a:pt x="845" y="101"/>
                  <a:pt x="845" y="101"/>
                </a:cubicBezTo>
                <a:cubicBezTo>
                  <a:pt x="847" y="100"/>
                  <a:pt x="847" y="100"/>
                  <a:pt x="847" y="100"/>
                </a:cubicBezTo>
                <a:cubicBezTo>
                  <a:pt x="850" y="100"/>
                  <a:pt x="850" y="100"/>
                  <a:pt x="850" y="100"/>
                </a:cubicBezTo>
                <a:cubicBezTo>
                  <a:pt x="851" y="102"/>
                  <a:pt x="851" y="102"/>
                  <a:pt x="851" y="102"/>
                </a:cubicBezTo>
                <a:cubicBezTo>
                  <a:pt x="853" y="102"/>
                  <a:pt x="853" y="102"/>
                  <a:pt x="853" y="102"/>
                </a:cubicBezTo>
                <a:cubicBezTo>
                  <a:pt x="854" y="104"/>
                  <a:pt x="854" y="104"/>
                  <a:pt x="854" y="104"/>
                </a:cubicBezTo>
                <a:cubicBezTo>
                  <a:pt x="855" y="103"/>
                  <a:pt x="855" y="103"/>
                  <a:pt x="855" y="103"/>
                </a:cubicBezTo>
                <a:cubicBezTo>
                  <a:pt x="857" y="105"/>
                  <a:pt x="857" y="105"/>
                  <a:pt x="857" y="105"/>
                </a:cubicBezTo>
                <a:cubicBezTo>
                  <a:pt x="858" y="104"/>
                  <a:pt x="858" y="104"/>
                  <a:pt x="858" y="104"/>
                </a:cubicBezTo>
                <a:cubicBezTo>
                  <a:pt x="859" y="105"/>
                  <a:pt x="859" y="105"/>
                  <a:pt x="859" y="105"/>
                </a:cubicBezTo>
                <a:cubicBezTo>
                  <a:pt x="860" y="104"/>
                  <a:pt x="860" y="104"/>
                  <a:pt x="860" y="104"/>
                </a:cubicBezTo>
                <a:cubicBezTo>
                  <a:pt x="860" y="102"/>
                  <a:pt x="860" y="102"/>
                  <a:pt x="860" y="102"/>
                </a:cubicBezTo>
                <a:cubicBezTo>
                  <a:pt x="858" y="101"/>
                  <a:pt x="858" y="101"/>
                  <a:pt x="858" y="101"/>
                </a:cubicBezTo>
                <a:cubicBezTo>
                  <a:pt x="857" y="99"/>
                  <a:pt x="857" y="99"/>
                  <a:pt x="857" y="99"/>
                </a:cubicBezTo>
                <a:cubicBezTo>
                  <a:pt x="856" y="98"/>
                  <a:pt x="856" y="98"/>
                  <a:pt x="856" y="98"/>
                </a:cubicBezTo>
                <a:cubicBezTo>
                  <a:pt x="852" y="95"/>
                  <a:pt x="852" y="95"/>
                  <a:pt x="852" y="95"/>
                </a:cubicBezTo>
                <a:cubicBezTo>
                  <a:pt x="852" y="93"/>
                  <a:pt x="852" y="93"/>
                  <a:pt x="852" y="93"/>
                </a:cubicBezTo>
                <a:cubicBezTo>
                  <a:pt x="853" y="94"/>
                  <a:pt x="853" y="94"/>
                  <a:pt x="853" y="94"/>
                </a:cubicBezTo>
                <a:cubicBezTo>
                  <a:pt x="854" y="95"/>
                  <a:pt x="854" y="95"/>
                  <a:pt x="854" y="95"/>
                </a:cubicBezTo>
                <a:cubicBezTo>
                  <a:pt x="855" y="95"/>
                  <a:pt x="855" y="95"/>
                  <a:pt x="855" y="95"/>
                </a:cubicBezTo>
                <a:cubicBezTo>
                  <a:pt x="857" y="98"/>
                  <a:pt x="857" y="98"/>
                  <a:pt x="857" y="98"/>
                </a:cubicBezTo>
                <a:cubicBezTo>
                  <a:pt x="858" y="98"/>
                  <a:pt x="858" y="98"/>
                  <a:pt x="858" y="98"/>
                </a:cubicBezTo>
                <a:cubicBezTo>
                  <a:pt x="858" y="99"/>
                  <a:pt x="858" y="99"/>
                  <a:pt x="858" y="99"/>
                </a:cubicBezTo>
                <a:cubicBezTo>
                  <a:pt x="860" y="101"/>
                  <a:pt x="860" y="101"/>
                  <a:pt x="860" y="101"/>
                </a:cubicBezTo>
                <a:cubicBezTo>
                  <a:pt x="862" y="103"/>
                  <a:pt x="862" y="103"/>
                  <a:pt x="862" y="103"/>
                </a:cubicBezTo>
                <a:cubicBezTo>
                  <a:pt x="862" y="104"/>
                  <a:pt x="862" y="104"/>
                  <a:pt x="862" y="104"/>
                </a:cubicBezTo>
                <a:cubicBezTo>
                  <a:pt x="863" y="104"/>
                  <a:pt x="863" y="104"/>
                  <a:pt x="863" y="104"/>
                </a:cubicBezTo>
                <a:cubicBezTo>
                  <a:pt x="865" y="106"/>
                  <a:pt x="865" y="106"/>
                  <a:pt x="865" y="106"/>
                </a:cubicBezTo>
                <a:cubicBezTo>
                  <a:pt x="866" y="108"/>
                  <a:pt x="866" y="108"/>
                  <a:pt x="866" y="108"/>
                </a:cubicBezTo>
                <a:cubicBezTo>
                  <a:pt x="867" y="108"/>
                  <a:pt x="867" y="108"/>
                  <a:pt x="867" y="108"/>
                </a:cubicBezTo>
                <a:cubicBezTo>
                  <a:pt x="868" y="108"/>
                  <a:pt x="868" y="108"/>
                  <a:pt x="868" y="108"/>
                </a:cubicBezTo>
                <a:cubicBezTo>
                  <a:pt x="867" y="106"/>
                  <a:pt x="867" y="106"/>
                  <a:pt x="867" y="106"/>
                </a:cubicBezTo>
                <a:cubicBezTo>
                  <a:pt x="865" y="102"/>
                  <a:pt x="865" y="102"/>
                  <a:pt x="865" y="102"/>
                </a:cubicBezTo>
                <a:cubicBezTo>
                  <a:pt x="868" y="102"/>
                  <a:pt x="868" y="102"/>
                  <a:pt x="868" y="102"/>
                </a:cubicBezTo>
                <a:cubicBezTo>
                  <a:pt x="871" y="104"/>
                  <a:pt x="871" y="104"/>
                  <a:pt x="871" y="104"/>
                </a:cubicBezTo>
                <a:cubicBezTo>
                  <a:pt x="875" y="104"/>
                  <a:pt x="875" y="104"/>
                  <a:pt x="875" y="104"/>
                </a:cubicBezTo>
                <a:cubicBezTo>
                  <a:pt x="875" y="106"/>
                  <a:pt x="875" y="106"/>
                  <a:pt x="875" y="106"/>
                </a:cubicBezTo>
                <a:cubicBezTo>
                  <a:pt x="874" y="107"/>
                  <a:pt x="874" y="107"/>
                  <a:pt x="874" y="107"/>
                </a:cubicBezTo>
                <a:cubicBezTo>
                  <a:pt x="876" y="108"/>
                  <a:pt x="876" y="108"/>
                  <a:pt x="876" y="108"/>
                </a:cubicBezTo>
                <a:cubicBezTo>
                  <a:pt x="878" y="108"/>
                  <a:pt x="878" y="108"/>
                  <a:pt x="878" y="108"/>
                </a:cubicBezTo>
                <a:cubicBezTo>
                  <a:pt x="878" y="108"/>
                  <a:pt x="878" y="108"/>
                  <a:pt x="878" y="108"/>
                </a:cubicBezTo>
                <a:cubicBezTo>
                  <a:pt x="883" y="108"/>
                  <a:pt x="883" y="108"/>
                  <a:pt x="883" y="108"/>
                </a:cubicBezTo>
                <a:cubicBezTo>
                  <a:pt x="884" y="107"/>
                  <a:pt x="884" y="107"/>
                  <a:pt x="884" y="107"/>
                </a:cubicBezTo>
                <a:cubicBezTo>
                  <a:pt x="886" y="105"/>
                  <a:pt x="886" y="105"/>
                  <a:pt x="886" y="105"/>
                </a:cubicBezTo>
                <a:cubicBezTo>
                  <a:pt x="886" y="104"/>
                  <a:pt x="886" y="104"/>
                  <a:pt x="886" y="104"/>
                </a:cubicBezTo>
                <a:cubicBezTo>
                  <a:pt x="886" y="102"/>
                  <a:pt x="886" y="102"/>
                  <a:pt x="886" y="102"/>
                </a:cubicBezTo>
                <a:cubicBezTo>
                  <a:pt x="885" y="101"/>
                  <a:pt x="885" y="101"/>
                  <a:pt x="885" y="101"/>
                </a:cubicBezTo>
                <a:cubicBezTo>
                  <a:pt x="884" y="97"/>
                  <a:pt x="884" y="97"/>
                  <a:pt x="884" y="97"/>
                </a:cubicBezTo>
                <a:cubicBezTo>
                  <a:pt x="883" y="97"/>
                  <a:pt x="883" y="97"/>
                  <a:pt x="883" y="97"/>
                </a:cubicBezTo>
                <a:cubicBezTo>
                  <a:pt x="881" y="95"/>
                  <a:pt x="881" y="95"/>
                  <a:pt x="881" y="95"/>
                </a:cubicBezTo>
                <a:cubicBezTo>
                  <a:pt x="881" y="93"/>
                  <a:pt x="881" y="93"/>
                  <a:pt x="881" y="93"/>
                </a:cubicBezTo>
                <a:cubicBezTo>
                  <a:pt x="882" y="93"/>
                  <a:pt x="882" y="93"/>
                  <a:pt x="882" y="93"/>
                </a:cubicBezTo>
                <a:cubicBezTo>
                  <a:pt x="883" y="91"/>
                  <a:pt x="883" y="91"/>
                  <a:pt x="883" y="91"/>
                </a:cubicBezTo>
                <a:cubicBezTo>
                  <a:pt x="883" y="91"/>
                  <a:pt x="883" y="91"/>
                  <a:pt x="883" y="91"/>
                </a:cubicBezTo>
                <a:cubicBezTo>
                  <a:pt x="884" y="92"/>
                  <a:pt x="884" y="92"/>
                  <a:pt x="884" y="92"/>
                </a:cubicBezTo>
                <a:cubicBezTo>
                  <a:pt x="884" y="93"/>
                  <a:pt x="884" y="93"/>
                  <a:pt x="884" y="93"/>
                </a:cubicBezTo>
                <a:cubicBezTo>
                  <a:pt x="886" y="92"/>
                  <a:pt x="886" y="92"/>
                  <a:pt x="886" y="92"/>
                </a:cubicBezTo>
                <a:cubicBezTo>
                  <a:pt x="886" y="89"/>
                  <a:pt x="886" y="89"/>
                  <a:pt x="886" y="89"/>
                </a:cubicBezTo>
                <a:cubicBezTo>
                  <a:pt x="887" y="88"/>
                  <a:pt x="887" y="88"/>
                  <a:pt x="887" y="88"/>
                </a:cubicBezTo>
                <a:cubicBezTo>
                  <a:pt x="888" y="87"/>
                  <a:pt x="888" y="87"/>
                  <a:pt x="888" y="87"/>
                </a:cubicBezTo>
                <a:cubicBezTo>
                  <a:pt x="888" y="90"/>
                  <a:pt x="888" y="90"/>
                  <a:pt x="888" y="90"/>
                </a:cubicBezTo>
                <a:cubicBezTo>
                  <a:pt x="889" y="91"/>
                  <a:pt x="889" y="91"/>
                  <a:pt x="889" y="91"/>
                </a:cubicBezTo>
                <a:cubicBezTo>
                  <a:pt x="888" y="92"/>
                  <a:pt x="888" y="92"/>
                  <a:pt x="888" y="92"/>
                </a:cubicBezTo>
                <a:cubicBezTo>
                  <a:pt x="886" y="92"/>
                  <a:pt x="886" y="92"/>
                  <a:pt x="886" y="92"/>
                </a:cubicBezTo>
                <a:cubicBezTo>
                  <a:pt x="886" y="95"/>
                  <a:pt x="886" y="95"/>
                  <a:pt x="886" y="95"/>
                </a:cubicBezTo>
                <a:cubicBezTo>
                  <a:pt x="887" y="95"/>
                  <a:pt x="887" y="95"/>
                  <a:pt x="887" y="95"/>
                </a:cubicBezTo>
                <a:cubicBezTo>
                  <a:pt x="888" y="96"/>
                  <a:pt x="888" y="96"/>
                  <a:pt x="888" y="96"/>
                </a:cubicBezTo>
                <a:cubicBezTo>
                  <a:pt x="888" y="98"/>
                  <a:pt x="888" y="98"/>
                  <a:pt x="888" y="98"/>
                </a:cubicBezTo>
                <a:cubicBezTo>
                  <a:pt x="890" y="100"/>
                  <a:pt x="890" y="100"/>
                  <a:pt x="890" y="100"/>
                </a:cubicBezTo>
                <a:cubicBezTo>
                  <a:pt x="892" y="101"/>
                  <a:pt x="892" y="101"/>
                  <a:pt x="892" y="101"/>
                </a:cubicBezTo>
                <a:cubicBezTo>
                  <a:pt x="892" y="99"/>
                  <a:pt x="892" y="99"/>
                  <a:pt x="892" y="99"/>
                </a:cubicBezTo>
                <a:cubicBezTo>
                  <a:pt x="892" y="99"/>
                  <a:pt x="892" y="99"/>
                  <a:pt x="892" y="99"/>
                </a:cubicBezTo>
                <a:cubicBezTo>
                  <a:pt x="893" y="100"/>
                  <a:pt x="893" y="100"/>
                  <a:pt x="893" y="100"/>
                </a:cubicBezTo>
                <a:cubicBezTo>
                  <a:pt x="895" y="99"/>
                  <a:pt x="895" y="99"/>
                  <a:pt x="895" y="99"/>
                </a:cubicBezTo>
                <a:cubicBezTo>
                  <a:pt x="896" y="100"/>
                  <a:pt x="896" y="100"/>
                  <a:pt x="896" y="100"/>
                </a:cubicBezTo>
                <a:cubicBezTo>
                  <a:pt x="895" y="101"/>
                  <a:pt x="895" y="101"/>
                  <a:pt x="895" y="101"/>
                </a:cubicBezTo>
                <a:cubicBezTo>
                  <a:pt x="895" y="103"/>
                  <a:pt x="895" y="103"/>
                  <a:pt x="895" y="103"/>
                </a:cubicBezTo>
                <a:cubicBezTo>
                  <a:pt x="894" y="106"/>
                  <a:pt x="894" y="106"/>
                  <a:pt x="894" y="106"/>
                </a:cubicBezTo>
                <a:cubicBezTo>
                  <a:pt x="894" y="106"/>
                  <a:pt x="894" y="106"/>
                  <a:pt x="894" y="106"/>
                </a:cubicBezTo>
                <a:cubicBezTo>
                  <a:pt x="892" y="109"/>
                  <a:pt x="892" y="109"/>
                  <a:pt x="892" y="109"/>
                </a:cubicBezTo>
                <a:cubicBezTo>
                  <a:pt x="891" y="112"/>
                  <a:pt x="891" y="112"/>
                  <a:pt x="891" y="112"/>
                </a:cubicBezTo>
                <a:cubicBezTo>
                  <a:pt x="891" y="113"/>
                  <a:pt x="891" y="113"/>
                  <a:pt x="891" y="113"/>
                </a:cubicBezTo>
                <a:cubicBezTo>
                  <a:pt x="892" y="113"/>
                  <a:pt x="892" y="113"/>
                  <a:pt x="892" y="113"/>
                </a:cubicBezTo>
                <a:cubicBezTo>
                  <a:pt x="892" y="111"/>
                  <a:pt x="892" y="111"/>
                  <a:pt x="892" y="111"/>
                </a:cubicBezTo>
                <a:cubicBezTo>
                  <a:pt x="894" y="112"/>
                  <a:pt x="894" y="112"/>
                  <a:pt x="894" y="112"/>
                </a:cubicBezTo>
                <a:cubicBezTo>
                  <a:pt x="894" y="112"/>
                  <a:pt x="894" y="112"/>
                  <a:pt x="894" y="112"/>
                </a:cubicBezTo>
                <a:cubicBezTo>
                  <a:pt x="895" y="112"/>
                  <a:pt x="895" y="112"/>
                  <a:pt x="895" y="112"/>
                </a:cubicBezTo>
                <a:cubicBezTo>
                  <a:pt x="896" y="114"/>
                  <a:pt x="896" y="114"/>
                  <a:pt x="896" y="114"/>
                </a:cubicBezTo>
                <a:cubicBezTo>
                  <a:pt x="899" y="114"/>
                  <a:pt x="899" y="114"/>
                  <a:pt x="899" y="114"/>
                </a:cubicBezTo>
                <a:cubicBezTo>
                  <a:pt x="897" y="115"/>
                  <a:pt x="897" y="115"/>
                  <a:pt x="897" y="115"/>
                </a:cubicBezTo>
                <a:cubicBezTo>
                  <a:pt x="897" y="116"/>
                  <a:pt x="897" y="116"/>
                  <a:pt x="897" y="116"/>
                </a:cubicBezTo>
                <a:cubicBezTo>
                  <a:pt x="896" y="117"/>
                  <a:pt x="896" y="117"/>
                  <a:pt x="896" y="117"/>
                </a:cubicBezTo>
                <a:cubicBezTo>
                  <a:pt x="896" y="116"/>
                  <a:pt x="896" y="116"/>
                  <a:pt x="896" y="116"/>
                </a:cubicBezTo>
                <a:cubicBezTo>
                  <a:pt x="894" y="116"/>
                  <a:pt x="894" y="116"/>
                  <a:pt x="894" y="116"/>
                </a:cubicBezTo>
                <a:cubicBezTo>
                  <a:pt x="894" y="118"/>
                  <a:pt x="894" y="118"/>
                  <a:pt x="894" y="118"/>
                </a:cubicBezTo>
                <a:cubicBezTo>
                  <a:pt x="896" y="118"/>
                  <a:pt x="896" y="118"/>
                  <a:pt x="896" y="118"/>
                </a:cubicBezTo>
                <a:cubicBezTo>
                  <a:pt x="896" y="119"/>
                  <a:pt x="896" y="119"/>
                  <a:pt x="896" y="119"/>
                </a:cubicBezTo>
                <a:cubicBezTo>
                  <a:pt x="898" y="119"/>
                  <a:pt x="898" y="119"/>
                  <a:pt x="898" y="119"/>
                </a:cubicBezTo>
                <a:cubicBezTo>
                  <a:pt x="898" y="120"/>
                  <a:pt x="898" y="120"/>
                  <a:pt x="898" y="120"/>
                </a:cubicBezTo>
                <a:cubicBezTo>
                  <a:pt x="898" y="121"/>
                  <a:pt x="898" y="121"/>
                  <a:pt x="898" y="121"/>
                </a:cubicBezTo>
                <a:cubicBezTo>
                  <a:pt x="898" y="123"/>
                  <a:pt x="898" y="123"/>
                  <a:pt x="898" y="123"/>
                </a:cubicBezTo>
                <a:cubicBezTo>
                  <a:pt x="899" y="124"/>
                  <a:pt x="899" y="124"/>
                  <a:pt x="899" y="124"/>
                </a:cubicBezTo>
                <a:cubicBezTo>
                  <a:pt x="901" y="125"/>
                  <a:pt x="901" y="125"/>
                  <a:pt x="901" y="125"/>
                </a:cubicBezTo>
                <a:cubicBezTo>
                  <a:pt x="902" y="126"/>
                  <a:pt x="902" y="126"/>
                  <a:pt x="902" y="126"/>
                </a:cubicBezTo>
                <a:cubicBezTo>
                  <a:pt x="903" y="127"/>
                  <a:pt x="903" y="127"/>
                  <a:pt x="903" y="127"/>
                </a:cubicBezTo>
                <a:cubicBezTo>
                  <a:pt x="902" y="129"/>
                  <a:pt x="902" y="129"/>
                  <a:pt x="902" y="129"/>
                </a:cubicBezTo>
                <a:cubicBezTo>
                  <a:pt x="901" y="130"/>
                  <a:pt x="901" y="130"/>
                  <a:pt x="901" y="130"/>
                </a:cubicBezTo>
                <a:cubicBezTo>
                  <a:pt x="900" y="130"/>
                  <a:pt x="900" y="130"/>
                  <a:pt x="900" y="130"/>
                </a:cubicBezTo>
                <a:cubicBezTo>
                  <a:pt x="899" y="131"/>
                  <a:pt x="899" y="131"/>
                  <a:pt x="899" y="131"/>
                </a:cubicBezTo>
                <a:cubicBezTo>
                  <a:pt x="897" y="130"/>
                  <a:pt x="897" y="130"/>
                  <a:pt x="897" y="130"/>
                </a:cubicBezTo>
                <a:cubicBezTo>
                  <a:pt x="896" y="130"/>
                  <a:pt x="896" y="130"/>
                  <a:pt x="896" y="130"/>
                </a:cubicBezTo>
                <a:cubicBezTo>
                  <a:pt x="895" y="130"/>
                  <a:pt x="895" y="130"/>
                  <a:pt x="895" y="130"/>
                </a:cubicBezTo>
                <a:cubicBezTo>
                  <a:pt x="894" y="132"/>
                  <a:pt x="894" y="132"/>
                  <a:pt x="894" y="132"/>
                </a:cubicBezTo>
                <a:cubicBezTo>
                  <a:pt x="895" y="132"/>
                  <a:pt x="895" y="132"/>
                  <a:pt x="895" y="132"/>
                </a:cubicBezTo>
                <a:cubicBezTo>
                  <a:pt x="895" y="133"/>
                  <a:pt x="895" y="133"/>
                  <a:pt x="895" y="133"/>
                </a:cubicBezTo>
                <a:cubicBezTo>
                  <a:pt x="894" y="135"/>
                  <a:pt x="894" y="135"/>
                  <a:pt x="894" y="135"/>
                </a:cubicBezTo>
                <a:cubicBezTo>
                  <a:pt x="894" y="136"/>
                  <a:pt x="894" y="136"/>
                  <a:pt x="894" y="136"/>
                </a:cubicBezTo>
                <a:cubicBezTo>
                  <a:pt x="895" y="136"/>
                  <a:pt x="895" y="136"/>
                  <a:pt x="895" y="136"/>
                </a:cubicBezTo>
                <a:cubicBezTo>
                  <a:pt x="895" y="135"/>
                  <a:pt x="895" y="135"/>
                  <a:pt x="895" y="135"/>
                </a:cubicBezTo>
                <a:cubicBezTo>
                  <a:pt x="897" y="135"/>
                  <a:pt x="897" y="135"/>
                  <a:pt x="897" y="135"/>
                </a:cubicBezTo>
                <a:cubicBezTo>
                  <a:pt x="899" y="135"/>
                  <a:pt x="899" y="135"/>
                  <a:pt x="899" y="135"/>
                </a:cubicBezTo>
                <a:cubicBezTo>
                  <a:pt x="900" y="134"/>
                  <a:pt x="900" y="134"/>
                  <a:pt x="900" y="134"/>
                </a:cubicBezTo>
                <a:cubicBezTo>
                  <a:pt x="901" y="134"/>
                  <a:pt x="901" y="134"/>
                  <a:pt x="901" y="134"/>
                </a:cubicBezTo>
                <a:cubicBezTo>
                  <a:pt x="902" y="132"/>
                  <a:pt x="902" y="132"/>
                  <a:pt x="902" y="132"/>
                </a:cubicBezTo>
                <a:cubicBezTo>
                  <a:pt x="903" y="131"/>
                  <a:pt x="903" y="131"/>
                  <a:pt x="903" y="131"/>
                </a:cubicBezTo>
                <a:cubicBezTo>
                  <a:pt x="903" y="134"/>
                  <a:pt x="903" y="134"/>
                  <a:pt x="903" y="134"/>
                </a:cubicBezTo>
                <a:cubicBezTo>
                  <a:pt x="904" y="134"/>
                  <a:pt x="904" y="134"/>
                  <a:pt x="904" y="134"/>
                </a:cubicBezTo>
                <a:cubicBezTo>
                  <a:pt x="905" y="133"/>
                  <a:pt x="905" y="133"/>
                  <a:pt x="905" y="133"/>
                </a:cubicBezTo>
                <a:cubicBezTo>
                  <a:pt x="907" y="131"/>
                  <a:pt x="907" y="131"/>
                  <a:pt x="907" y="131"/>
                </a:cubicBezTo>
                <a:cubicBezTo>
                  <a:pt x="909" y="130"/>
                  <a:pt x="909" y="130"/>
                  <a:pt x="909" y="130"/>
                </a:cubicBezTo>
                <a:cubicBezTo>
                  <a:pt x="910" y="131"/>
                  <a:pt x="910" y="131"/>
                  <a:pt x="910" y="131"/>
                </a:cubicBezTo>
                <a:cubicBezTo>
                  <a:pt x="909" y="132"/>
                  <a:pt x="909" y="132"/>
                  <a:pt x="909" y="132"/>
                </a:cubicBezTo>
                <a:cubicBezTo>
                  <a:pt x="908" y="132"/>
                  <a:pt x="908" y="132"/>
                  <a:pt x="908" y="132"/>
                </a:cubicBezTo>
                <a:cubicBezTo>
                  <a:pt x="907" y="133"/>
                  <a:pt x="907" y="133"/>
                  <a:pt x="907" y="133"/>
                </a:cubicBezTo>
                <a:cubicBezTo>
                  <a:pt x="908" y="134"/>
                  <a:pt x="908" y="134"/>
                  <a:pt x="908" y="134"/>
                </a:cubicBezTo>
                <a:cubicBezTo>
                  <a:pt x="908" y="134"/>
                  <a:pt x="908" y="134"/>
                  <a:pt x="908" y="134"/>
                </a:cubicBezTo>
                <a:cubicBezTo>
                  <a:pt x="906" y="135"/>
                  <a:pt x="906" y="135"/>
                  <a:pt x="906" y="135"/>
                </a:cubicBezTo>
                <a:cubicBezTo>
                  <a:pt x="906" y="136"/>
                  <a:pt x="906" y="136"/>
                  <a:pt x="906" y="136"/>
                </a:cubicBezTo>
                <a:cubicBezTo>
                  <a:pt x="908" y="135"/>
                  <a:pt x="908" y="135"/>
                  <a:pt x="908" y="135"/>
                </a:cubicBezTo>
                <a:cubicBezTo>
                  <a:pt x="909" y="137"/>
                  <a:pt x="909" y="137"/>
                  <a:pt x="909" y="137"/>
                </a:cubicBezTo>
                <a:cubicBezTo>
                  <a:pt x="907" y="138"/>
                  <a:pt x="907" y="138"/>
                  <a:pt x="907" y="138"/>
                </a:cubicBezTo>
                <a:cubicBezTo>
                  <a:pt x="908" y="141"/>
                  <a:pt x="908" y="141"/>
                  <a:pt x="908" y="141"/>
                </a:cubicBezTo>
                <a:cubicBezTo>
                  <a:pt x="908" y="141"/>
                  <a:pt x="908" y="141"/>
                  <a:pt x="908" y="141"/>
                </a:cubicBezTo>
                <a:cubicBezTo>
                  <a:pt x="909" y="143"/>
                  <a:pt x="909" y="143"/>
                  <a:pt x="909" y="143"/>
                </a:cubicBezTo>
                <a:cubicBezTo>
                  <a:pt x="912" y="142"/>
                  <a:pt x="912" y="142"/>
                  <a:pt x="912" y="142"/>
                </a:cubicBezTo>
                <a:cubicBezTo>
                  <a:pt x="912" y="141"/>
                  <a:pt x="912" y="141"/>
                  <a:pt x="912" y="141"/>
                </a:cubicBezTo>
                <a:cubicBezTo>
                  <a:pt x="911" y="140"/>
                  <a:pt x="911" y="140"/>
                  <a:pt x="911" y="140"/>
                </a:cubicBezTo>
                <a:cubicBezTo>
                  <a:pt x="912" y="139"/>
                  <a:pt x="912" y="139"/>
                  <a:pt x="912" y="139"/>
                </a:cubicBezTo>
                <a:cubicBezTo>
                  <a:pt x="912" y="138"/>
                  <a:pt x="912" y="138"/>
                  <a:pt x="912" y="138"/>
                </a:cubicBezTo>
                <a:cubicBezTo>
                  <a:pt x="915" y="140"/>
                  <a:pt x="915" y="140"/>
                  <a:pt x="915" y="140"/>
                </a:cubicBezTo>
                <a:cubicBezTo>
                  <a:pt x="915" y="141"/>
                  <a:pt x="915" y="141"/>
                  <a:pt x="915" y="141"/>
                </a:cubicBezTo>
                <a:cubicBezTo>
                  <a:pt x="914" y="143"/>
                  <a:pt x="914" y="143"/>
                  <a:pt x="914" y="143"/>
                </a:cubicBezTo>
                <a:cubicBezTo>
                  <a:pt x="915" y="144"/>
                  <a:pt x="915" y="144"/>
                  <a:pt x="915" y="144"/>
                </a:cubicBezTo>
                <a:cubicBezTo>
                  <a:pt x="915" y="145"/>
                  <a:pt x="915" y="145"/>
                  <a:pt x="915" y="145"/>
                </a:cubicBezTo>
                <a:cubicBezTo>
                  <a:pt x="913" y="146"/>
                  <a:pt x="913" y="146"/>
                  <a:pt x="913" y="146"/>
                </a:cubicBezTo>
                <a:cubicBezTo>
                  <a:pt x="912" y="147"/>
                  <a:pt x="912" y="147"/>
                  <a:pt x="912" y="147"/>
                </a:cubicBezTo>
                <a:cubicBezTo>
                  <a:pt x="913" y="148"/>
                  <a:pt x="913" y="148"/>
                  <a:pt x="913" y="148"/>
                </a:cubicBezTo>
                <a:cubicBezTo>
                  <a:pt x="917" y="148"/>
                  <a:pt x="917" y="148"/>
                  <a:pt x="917" y="148"/>
                </a:cubicBezTo>
                <a:cubicBezTo>
                  <a:pt x="918" y="149"/>
                  <a:pt x="918" y="149"/>
                  <a:pt x="918" y="149"/>
                </a:cubicBezTo>
                <a:cubicBezTo>
                  <a:pt x="918" y="150"/>
                  <a:pt x="918" y="150"/>
                  <a:pt x="918" y="150"/>
                </a:cubicBezTo>
                <a:cubicBezTo>
                  <a:pt x="918" y="152"/>
                  <a:pt x="918" y="152"/>
                  <a:pt x="918" y="152"/>
                </a:cubicBezTo>
                <a:cubicBezTo>
                  <a:pt x="919" y="151"/>
                  <a:pt x="919" y="151"/>
                  <a:pt x="919" y="151"/>
                </a:cubicBezTo>
                <a:cubicBezTo>
                  <a:pt x="919" y="150"/>
                  <a:pt x="919" y="150"/>
                  <a:pt x="919" y="150"/>
                </a:cubicBezTo>
                <a:cubicBezTo>
                  <a:pt x="920" y="149"/>
                  <a:pt x="920" y="149"/>
                  <a:pt x="920" y="149"/>
                </a:cubicBezTo>
                <a:cubicBezTo>
                  <a:pt x="921" y="149"/>
                  <a:pt x="921" y="149"/>
                  <a:pt x="921" y="149"/>
                </a:cubicBezTo>
                <a:cubicBezTo>
                  <a:pt x="921" y="150"/>
                  <a:pt x="921" y="150"/>
                  <a:pt x="921" y="150"/>
                </a:cubicBezTo>
                <a:cubicBezTo>
                  <a:pt x="920" y="152"/>
                  <a:pt x="920" y="152"/>
                  <a:pt x="920" y="152"/>
                </a:cubicBezTo>
                <a:cubicBezTo>
                  <a:pt x="920" y="153"/>
                  <a:pt x="920" y="153"/>
                  <a:pt x="920" y="153"/>
                </a:cubicBezTo>
                <a:cubicBezTo>
                  <a:pt x="919" y="153"/>
                  <a:pt x="919" y="153"/>
                  <a:pt x="919" y="153"/>
                </a:cubicBezTo>
                <a:cubicBezTo>
                  <a:pt x="918" y="156"/>
                  <a:pt x="918" y="156"/>
                  <a:pt x="918" y="156"/>
                </a:cubicBezTo>
                <a:cubicBezTo>
                  <a:pt x="918" y="157"/>
                  <a:pt x="918" y="157"/>
                  <a:pt x="918" y="157"/>
                </a:cubicBezTo>
                <a:cubicBezTo>
                  <a:pt x="919" y="158"/>
                  <a:pt x="919" y="158"/>
                  <a:pt x="919" y="158"/>
                </a:cubicBezTo>
                <a:cubicBezTo>
                  <a:pt x="919" y="159"/>
                  <a:pt x="919" y="159"/>
                  <a:pt x="919" y="159"/>
                </a:cubicBezTo>
                <a:cubicBezTo>
                  <a:pt x="918" y="161"/>
                  <a:pt x="918" y="161"/>
                  <a:pt x="918" y="161"/>
                </a:cubicBezTo>
                <a:cubicBezTo>
                  <a:pt x="918" y="163"/>
                  <a:pt x="918" y="163"/>
                  <a:pt x="918" y="163"/>
                </a:cubicBezTo>
                <a:cubicBezTo>
                  <a:pt x="919" y="163"/>
                  <a:pt x="919" y="163"/>
                  <a:pt x="919" y="163"/>
                </a:cubicBezTo>
                <a:cubicBezTo>
                  <a:pt x="918" y="164"/>
                  <a:pt x="918" y="164"/>
                  <a:pt x="918" y="164"/>
                </a:cubicBezTo>
                <a:cubicBezTo>
                  <a:pt x="918" y="168"/>
                  <a:pt x="918" y="168"/>
                  <a:pt x="918" y="168"/>
                </a:cubicBezTo>
                <a:cubicBezTo>
                  <a:pt x="917" y="169"/>
                  <a:pt x="917" y="169"/>
                  <a:pt x="917" y="169"/>
                </a:cubicBezTo>
                <a:cubicBezTo>
                  <a:pt x="918" y="171"/>
                  <a:pt x="918" y="171"/>
                  <a:pt x="918" y="171"/>
                </a:cubicBezTo>
                <a:cubicBezTo>
                  <a:pt x="918" y="172"/>
                  <a:pt x="918" y="172"/>
                  <a:pt x="918" y="172"/>
                </a:cubicBezTo>
                <a:cubicBezTo>
                  <a:pt x="915" y="173"/>
                  <a:pt x="915" y="173"/>
                  <a:pt x="915" y="173"/>
                </a:cubicBezTo>
                <a:cubicBezTo>
                  <a:pt x="912" y="173"/>
                  <a:pt x="912" y="173"/>
                  <a:pt x="912" y="173"/>
                </a:cubicBezTo>
                <a:cubicBezTo>
                  <a:pt x="911" y="173"/>
                  <a:pt x="911" y="173"/>
                  <a:pt x="911" y="173"/>
                </a:cubicBezTo>
                <a:cubicBezTo>
                  <a:pt x="910" y="175"/>
                  <a:pt x="910" y="175"/>
                  <a:pt x="910" y="175"/>
                </a:cubicBezTo>
                <a:cubicBezTo>
                  <a:pt x="907" y="178"/>
                  <a:pt x="907" y="178"/>
                  <a:pt x="907" y="178"/>
                </a:cubicBezTo>
                <a:cubicBezTo>
                  <a:pt x="907" y="179"/>
                  <a:pt x="907" y="179"/>
                  <a:pt x="907" y="179"/>
                </a:cubicBezTo>
                <a:cubicBezTo>
                  <a:pt x="909" y="181"/>
                  <a:pt x="909" y="181"/>
                  <a:pt x="909" y="181"/>
                </a:cubicBezTo>
                <a:cubicBezTo>
                  <a:pt x="908" y="181"/>
                  <a:pt x="908" y="181"/>
                  <a:pt x="908" y="181"/>
                </a:cubicBezTo>
                <a:cubicBezTo>
                  <a:pt x="907" y="181"/>
                  <a:pt x="907" y="181"/>
                  <a:pt x="907" y="181"/>
                </a:cubicBezTo>
                <a:cubicBezTo>
                  <a:pt x="906" y="180"/>
                  <a:pt x="906" y="180"/>
                  <a:pt x="906" y="180"/>
                </a:cubicBezTo>
                <a:cubicBezTo>
                  <a:pt x="905" y="180"/>
                  <a:pt x="905" y="180"/>
                  <a:pt x="905" y="180"/>
                </a:cubicBezTo>
                <a:cubicBezTo>
                  <a:pt x="902" y="183"/>
                  <a:pt x="902" y="183"/>
                  <a:pt x="902" y="183"/>
                </a:cubicBezTo>
                <a:cubicBezTo>
                  <a:pt x="901" y="184"/>
                  <a:pt x="901" y="184"/>
                  <a:pt x="901" y="184"/>
                </a:cubicBezTo>
                <a:cubicBezTo>
                  <a:pt x="897" y="186"/>
                  <a:pt x="897" y="186"/>
                  <a:pt x="897" y="186"/>
                </a:cubicBezTo>
                <a:cubicBezTo>
                  <a:pt x="894" y="188"/>
                  <a:pt x="894" y="188"/>
                  <a:pt x="894" y="188"/>
                </a:cubicBezTo>
                <a:cubicBezTo>
                  <a:pt x="893" y="188"/>
                  <a:pt x="893" y="188"/>
                  <a:pt x="893" y="188"/>
                </a:cubicBezTo>
                <a:cubicBezTo>
                  <a:pt x="892" y="189"/>
                  <a:pt x="892" y="189"/>
                  <a:pt x="892" y="189"/>
                </a:cubicBezTo>
                <a:cubicBezTo>
                  <a:pt x="892" y="192"/>
                  <a:pt x="892" y="192"/>
                  <a:pt x="892" y="192"/>
                </a:cubicBezTo>
                <a:cubicBezTo>
                  <a:pt x="893" y="193"/>
                  <a:pt x="893" y="193"/>
                  <a:pt x="893" y="193"/>
                </a:cubicBezTo>
                <a:cubicBezTo>
                  <a:pt x="893" y="195"/>
                  <a:pt x="893" y="195"/>
                  <a:pt x="893" y="195"/>
                </a:cubicBezTo>
                <a:cubicBezTo>
                  <a:pt x="895" y="198"/>
                  <a:pt x="895" y="198"/>
                  <a:pt x="895" y="198"/>
                </a:cubicBezTo>
                <a:cubicBezTo>
                  <a:pt x="896" y="203"/>
                  <a:pt x="896" y="203"/>
                  <a:pt x="896" y="203"/>
                </a:cubicBezTo>
                <a:cubicBezTo>
                  <a:pt x="895" y="204"/>
                  <a:pt x="895" y="204"/>
                  <a:pt x="895" y="204"/>
                </a:cubicBezTo>
                <a:cubicBezTo>
                  <a:pt x="894" y="203"/>
                  <a:pt x="894" y="203"/>
                  <a:pt x="894" y="203"/>
                </a:cubicBezTo>
                <a:cubicBezTo>
                  <a:pt x="893" y="204"/>
                  <a:pt x="893" y="204"/>
                  <a:pt x="893" y="204"/>
                </a:cubicBezTo>
                <a:cubicBezTo>
                  <a:pt x="892" y="206"/>
                  <a:pt x="892" y="206"/>
                  <a:pt x="892" y="206"/>
                </a:cubicBezTo>
                <a:cubicBezTo>
                  <a:pt x="892" y="204"/>
                  <a:pt x="892" y="204"/>
                  <a:pt x="892" y="204"/>
                </a:cubicBezTo>
                <a:cubicBezTo>
                  <a:pt x="892" y="201"/>
                  <a:pt x="892" y="201"/>
                  <a:pt x="892" y="201"/>
                </a:cubicBezTo>
                <a:cubicBezTo>
                  <a:pt x="891" y="200"/>
                  <a:pt x="891" y="200"/>
                  <a:pt x="891" y="200"/>
                </a:cubicBezTo>
                <a:cubicBezTo>
                  <a:pt x="889" y="201"/>
                  <a:pt x="889" y="201"/>
                  <a:pt x="889" y="201"/>
                </a:cubicBezTo>
                <a:cubicBezTo>
                  <a:pt x="888" y="203"/>
                  <a:pt x="888" y="203"/>
                  <a:pt x="888" y="203"/>
                </a:cubicBezTo>
                <a:cubicBezTo>
                  <a:pt x="886" y="205"/>
                  <a:pt x="886" y="205"/>
                  <a:pt x="886" y="205"/>
                </a:cubicBezTo>
                <a:cubicBezTo>
                  <a:pt x="885" y="204"/>
                  <a:pt x="885" y="204"/>
                  <a:pt x="885" y="204"/>
                </a:cubicBezTo>
                <a:cubicBezTo>
                  <a:pt x="885" y="203"/>
                  <a:pt x="885" y="203"/>
                  <a:pt x="885" y="203"/>
                </a:cubicBezTo>
                <a:cubicBezTo>
                  <a:pt x="885" y="203"/>
                  <a:pt x="885" y="203"/>
                  <a:pt x="885" y="203"/>
                </a:cubicBezTo>
                <a:cubicBezTo>
                  <a:pt x="883" y="203"/>
                  <a:pt x="883" y="203"/>
                  <a:pt x="883" y="203"/>
                </a:cubicBezTo>
                <a:cubicBezTo>
                  <a:pt x="882" y="204"/>
                  <a:pt x="882" y="204"/>
                  <a:pt x="882" y="204"/>
                </a:cubicBezTo>
                <a:cubicBezTo>
                  <a:pt x="881" y="206"/>
                  <a:pt x="881" y="206"/>
                  <a:pt x="881" y="206"/>
                </a:cubicBezTo>
                <a:cubicBezTo>
                  <a:pt x="878" y="205"/>
                  <a:pt x="878" y="205"/>
                  <a:pt x="878" y="205"/>
                </a:cubicBezTo>
                <a:cubicBezTo>
                  <a:pt x="877" y="205"/>
                  <a:pt x="877" y="205"/>
                  <a:pt x="877" y="205"/>
                </a:cubicBezTo>
                <a:cubicBezTo>
                  <a:pt x="876" y="204"/>
                  <a:pt x="876" y="204"/>
                  <a:pt x="876" y="204"/>
                </a:cubicBezTo>
                <a:cubicBezTo>
                  <a:pt x="875" y="204"/>
                  <a:pt x="875" y="204"/>
                  <a:pt x="875" y="204"/>
                </a:cubicBezTo>
                <a:cubicBezTo>
                  <a:pt x="873" y="205"/>
                  <a:pt x="873" y="205"/>
                  <a:pt x="873" y="205"/>
                </a:cubicBezTo>
                <a:cubicBezTo>
                  <a:pt x="871" y="204"/>
                  <a:pt x="871" y="204"/>
                  <a:pt x="871" y="204"/>
                </a:cubicBezTo>
                <a:cubicBezTo>
                  <a:pt x="870" y="204"/>
                  <a:pt x="870" y="204"/>
                  <a:pt x="870" y="204"/>
                </a:cubicBezTo>
                <a:cubicBezTo>
                  <a:pt x="869" y="202"/>
                  <a:pt x="869" y="202"/>
                  <a:pt x="869" y="202"/>
                </a:cubicBezTo>
                <a:cubicBezTo>
                  <a:pt x="867" y="201"/>
                  <a:pt x="867" y="201"/>
                  <a:pt x="867" y="201"/>
                </a:cubicBezTo>
                <a:cubicBezTo>
                  <a:pt x="864" y="201"/>
                  <a:pt x="864" y="201"/>
                  <a:pt x="864" y="201"/>
                </a:cubicBezTo>
                <a:cubicBezTo>
                  <a:pt x="862" y="197"/>
                  <a:pt x="862" y="197"/>
                  <a:pt x="862" y="197"/>
                </a:cubicBezTo>
                <a:cubicBezTo>
                  <a:pt x="862" y="198"/>
                  <a:pt x="862" y="198"/>
                  <a:pt x="862" y="198"/>
                </a:cubicBezTo>
                <a:cubicBezTo>
                  <a:pt x="862" y="199"/>
                  <a:pt x="862" y="199"/>
                  <a:pt x="862" y="199"/>
                </a:cubicBezTo>
                <a:cubicBezTo>
                  <a:pt x="862" y="200"/>
                  <a:pt x="862" y="200"/>
                  <a:pt x="862" y="200"/>
                </a:cubicBezTo>
                <a:cubicBezTo>
                  <a:pt x="860" y="200"/>
                  <a:pt x="860" y="200"/>
                  <a:pt x="860" y="200"/>
                </a:cubicBezTo>
                <a:cubicBezTo>
                  <a:pt x="860" y="200"/>
                  <a:pt x="860" y="200"/>
                  <a:pt x="860" y="200"/>
                </a:cubicBezTo>
                <a:cubicBezTo>
                  <a:pt x="860" y="202"/>
                  <a:pt x="860" y="202"/>
                  <a:pt x="860" y="202"/>
                </a:cubicBezTo>
                <a:cubicBezTo>
                  <a:pt x="861" y="203"/>
                  <a:pt x="861" y="203"/>
                  <a:pt x="861" y="203"/>
                </a:cubicBezTo>
                <a:cubicBezTo>
                  <a:pt x="861" y="204"/>
                  <a:pt x="861" y="204"/>
                  <a:pt x="861" y="204"/>
                </a:cubicBezTo>
                <a:cubicBezTo>
                  <a:pt x="860" y="204"/>
                  <a:pt x="860" y="204"/>
                  <a:pt x="860" y="204"/>
                </a:cubicBezTo>
                <a:cubicBezTo>
                  <a:pt x="858" y="205"/>
                  <a:pt x="858" y="205"/>
                  <a:pt x="858" y="205"/>
                </a:cubicBezTo>
                <a:cubicBezTo>
                  <a:pt x="857" y="206"/>
                  <a:pt x="857" y="206"/>
                  <a:pt x="857" y="206"/>
                </a:cubicBezTo>
                <a:cubicBezTo>
                  <a:pt x="855" y="206"/>
                  <a:pt x="855" y="206"/>
                  <a:pt x="855" y="206"/>
                </a:cubicBezTo>
                <a:cubicBezTo>
                  <a:pt x="853" y="208"/>
                  <a:pt x="853" y="208"/>
                  <a:pt x="853" y="208"/>
                </a:cubicBezTo>
                <a:cubicBezTo>
                  <a:pt x="853" y="210"/>
                  <a:pt x="853" y="210"/>
                  <a:pt x="853" y="210"/>
                </a:cubicBezTo>
                <a:cubicBezTo>
                  <a:pt x="852" y="211"/>
                  <a:pt x="852" y="211"/>
                  <a:pt x="852" y="211"/>
                </a:cubicBezTo>
                <a:cubicBezTo>
                  <a:pt x="851" y="213"/>
                  <a:pt x="851" y="213"/>
                  <a:pt x="851" y="213"/>
                </a:cubicBezTo>
                <a:cubicBezTo>
                  <a:pt x="852" y="217"/>
                  <a:pt x="852" y="217"/>
                  <a:pt x="852" y="217"/>
                </a:cubicBezTo>
                <a:cubicBezTo>
                  <a:pt x="854" y="218"/>
                  <a:pt x="854" y="218"/>
                  <a:pt x="854" y="218"/>
                </a:cubicBezTo>
                <a:cubicBezTo>
                  <a:pt x="855" y="218"/>
                  <a:pt x="855" y="218"/>
                  <a:pt x="855" y="218"/>
                </a:cubicBezTo>
                <a:cubicBezTo>
                  <a:pt x="857" y="220"/>
                  <a:pt x="857" y="220"/>
                  <a:pt x="857" y="220"/>
                </a:cubicBezTo>
                <a:cubicBezTo>
                  <a:pt x="857" y="221"/>
                  <a:pt x="857" y="221"/>
                  <a:pt x="857" y="221"/>
                </a:cubicBezTo>
                <a:cubicBezTo>
                  <a:pt x="860" y="222"/>
                  <a:pt x="860" y="222"/>
                  <a:pt x="860" y="222"/>
                </a:cubicBezTo>
                <a:cubicBezTo>
                  <a:pt x="861" y="222"/>
                  <a:pt x="861" y="222"/>
                  <a:pt x="861" y="222"/>
                </a:cubicBezTo>
                <a:cubicBezTo>
                  <a:pt x="862" y="221"/>
                  <a:pt x="862" y="221"/>
                  <a:pt x="862" y="221"/>
                </a:cubicBezTo>
                <a:cubicBezTo>
                  <a:pt x="864" y="221"/>
                  <a:pt x="864" y="221"/>
                  <a:pt x="864" y="221"/>
                </a:cubicBezTo>
                <a:cubicBezTo>
                  <a:pt x="865" y="220"/>
                  <a:pt x="865" y="220"/>
                  <a:pt x="865" y="220"/>
                </a:cubicBezTo>
                <a:cubicBezTo>
                  <a:pt x="867" y="220"/>
                  <a:pt x="867" y="220"/>
                  <a:pt x="867" y="220"/>
                </a:cubicBezTo>
                <a:cubicBezTo>
                  <a:pt x="868" y="220"/>
                  <a:pt x="868" y="220"/>
                  <a:pt x="868" y="220"/>
                </a:cubicBezTo>
                <a:cubicBezTo>
                  <a:pt x="870" y="220"/>
                  <a:pt x="870" y="220"/>
                  <a:pt x="870" y="220"/>
                </a:cubicBezTo>
                <a:cubicBezTo>
                  <a:pt x="871" y="220"/>
                  <a:pt x="871" y="220"/>
                  <a:pt x="871" y="220"/>
                </a:cubicBezTo>
                <a:cubicBezTo>
                  <a:pt x="871" y="218"/>
                  <a:pt x="871" y="218"/>
                  <a:pt x="871" y="218"/>
                </a:cubicBezTo>
                <a:cubicBezTo>
                  <a:pt x="871" y="216"/>
                  <a:pt x="871" y="216"/>
                  <a:pt x="871" y="216"/>
                </a:cubicBezTo>
                <a:cubicBezTo>
                  <a:pt x="872" y="216"/>
                  <a:pt x="872" y="216"/>
                  <a:pt x="872" y="216"/>
                </a:cubicBezTo>
                <a:cubicBezTo>
                  <a:pt x="874" y="219"/>
                  <a:pt x="874" y="219"/>
                  <a:pt x="874" y="219"/>
                </a:cubicBezTo>
                <a:cubicBezTo>
                  <a:pt x="876" y="219"/>
                  <a:pt x="876" y="219"/>
                  <a:pt x="876" y="219"/>
                </a:cubicBezTo>
                <a:cubicBezTo>
                  <a:pt x="877" y="221"/>
                  <a:pt x="877" y="221"/>
                  <a:pt x="877" y="221"/>
                </a:cubicBezTo>
                <a:cubicBezTo>
                  <a:pt x="879" y="221"/>
                  <a:pt x="879" y="221"/>
                  <a:pt x="879" y="221"/>
                </a:cubicBezTo>
                <a:cubicBezTo>
                  <a:pt x="880" y="220"/>
                  <a:pt x="880" y="220"/>
                  <a:pt x="880" y="220"/>
                </a:cubicBezTo>
                <a:cubicBezTo>
                  <a:pt x="881" y="219"/>
                  <a:pt x="881" y="219"/>
                  <a:pt x="881" y="219"/>
                </a:cubicBezTo>
                <a:cubicBezTo>
                  <a:pt x="882" y="219"/>
                  <a:pt x="882" y="219"/>
                  <a:pt x="882" y="219"/>
                </a:cubicBezTo>
                <a:cubicBezTo>
                  <a:pt x="884" y="217"/>
                  <a:pt x="884" y="217"/>
                  <a:pt x="884" y="217"/>
                </a:cubicBezTo>
                <a:cubicBezTo>
                  <a:pt x="885" y="216"/>
                  <a:pt x="885" y="216"/>
                  <a:pt x="885" y="216"/>
                </a:cubicBezTo>
                <a:cubicBezTo>
                  <a:pt x="885" y="218"/>
                  <a:pt x="885" y="218"/>
                  <a:pt x="885" y="218"/>
                </a:cubicBezTo>
                <a:cubicBezTo>
                  <a:pt x="885" y="220"/>
                  <a:pt x="885" y="220"/>
                  <a:pt x="885" y="220"/>
                </a:cubicBezTo>
                <a:cubicBezTo>
                  <a:pt x="884" y="221"/>
                  <a:pt x="884" y="221"/>
                  <a:pt x="884" y="221"/>
                </a:cubicBezTo>
                <a:cubicBezTo>
                  <a:pt x="884" y="223"/>
                  <a:pt x="884" y="223"/>
                  <a:pt x="884" y="223"/>
                </a:cubicBezTo>
                <a:cubicBezTo>
                  <a:pt x="885" y="222"/>
                  <a:pt x="885" y="222"/>
                  <a:pt x="885" y="222"/>
                </a:cubicBezTo>
                <a:cubicBezTo>
                  <a:pt x="887" y="219"/>
                  <a:pt x="887" y="219"/>
                  <a:pt x="887" y="219"/>
                </a:cubicBezTo>
                <a:cubicBezTo>
                  <a:pt x="887" y="220"/>
                  <a:pt x="887" y="220"/>
                  <a:pt x="887" y="220"/>
                </a:cubicBezTo>
                <a:cubicBezTo>
                  <a:pt x="888" y="219"/>
                  <a:pt x="888" y="219"/>
                  <a:pt x="888" y="219"/>
                </a:cubicBezTo>
                <a:cubicBezTo>
                  <a:pt x="890" y="220"/>
                  <a:pt x="890" y="220"/>
                  <a:pt x="890" y="220"/>
                </a:cubicBezTo>
                <a:cubicBezTo>
                  <a:pt x="888" y="222"/>
                  <a:pt x="888" y="222"/>
                  <a:pt x="888" y="222"/>
                </a:cubicBezTo>
                <a:cubicBezTo>
                  <a:pt x="889" y="223"/>
                  <a:pt x="889" y="223"/>
                  <a:pt x="889" y="223"/>
                </a:cubicBezTo>
                <a:cubicBezTo>
                  <a:pt x="889" y="221"/>
                  <a:pt x="889" y="221"/>
                  <a:pt x="889" y="221"/>
                </a:cubicBezTo>
                <a:cubicBezTo>
                  <a:pt x="893" y="219"/>
                  <a:pt x="893" y="219"/>
                  <a:pt x="893" y="219"/>
                </a:cubicBezTo>
                <a:cubicBezTo>
                  <a:pt x="893" y="220"/>
                  <a:pt x="893" y="220"/>
                  <a:pt x="893" y="220"/>
                </a:cubicBezTo>
                <a:cubicBezTo>
                  <a:pt x="891" y="222"/>
                  <a:pt x="891" y="222"/>
                  <a:pt x="891" y="222"/>
                </a:cubicBezTo>
                <a:cubicBezTo>
                  <a:pt x="891" y="223"/>
                  <a:pt x="891" y="223"/>
                  <a:pt x="891" y="223"/>
                </a:cubicBezTo>
                <a:cubicBezTo>
                  <a:pt x="892" y="224"/>
                  <a:pt x="892" y="224"/>
                  <a:pt x="892" y="224"/>
                </a:cubicBezTo>
                <a:cubicBezTo>
                  <a:pt x="893" y="227"/>
                  <a:pt x="893" y="227"/>
                  <a:pt x="893" y="227"/>
                </a:cubicBezTo>
                <a:cubicBezTo>
                  <a:pt x="893" y="228"/>
                  <a:pt x="893" y="228"/>
                  <a:pt x="893" y="228"/>
                </a:cubicBezTo>
                <a:cubicBezTo>
                  <a:pt x="894" y="230"/>
                  <a:pt x="894" y="230"/>
                  <a:pt x="894" y="230"/>
                </a:cubicBezTo>
                <a:cubicBezTo>
                  <a:pt x="895" y="230"/>
                  <a:pt x="895" y="230"/>
                  <a:pt x="895" y="230"/>
                </a:cubicBezTo>
                <a:cubicBezTo>
                  <a:pt x="895" y="232"/>
                  <a:pt x="895" y="232"/>
                  <a:pt x="895" y="232"/>
                </a:cubicBezTo>
                <a:cubicBezTo>
                  <a:pt x="896" y="233"/>
                  <a:pt x="896" y="233"/>
                  <a:pt x="896" y="233"/>
                </a:cubicBezTo>
                <a:cubicBezTo>
                  <a:pt x="897" y="231"/>
                  <a:pt x="897" y="231"/>
                  <a:pt x="897" y="231"/>
                </a:cubicBezTo>
                <a:cubicBezTo>
                  <a:pt x="897" y="234"/>
                  <a:pt x="897" y="234"/>
                  <a:pt x="897" y="234"/>
                </a:cubicBezTo>
                <a:cubicBezTo>
                  <a:pt x="896" y="235"/>
                  <a:pt x="896" y="235"/>
                  <a:pt x="896" y="235"/>
                </a:cubicBezTo>
                <a:cubicBezTo>
                  <a:pt x="897" y="237"/>
                  <a:pt x="897" y="237"/>
                  <a:pt x="897" y="237"/>
                </a:cubicBezTo>
                <a:cubicBezTo>
                  <a:pt x="898" y="235"/>
                  <a:pt x="898" y="235"/>
                  <a:pt x="898" y="235"/>
                </a:cubicBezTo>
                <a:cubicBezTo>
                  <a:pt x="899" y="234"/>
                  <a:pt x="899" y="234"/>
                  <a:pt x="899" y="234"/>
                </a:cubicBezTo>
                <a:cubicBezTo>
                  <a:pt x="900" y="233"/>
                  <a:pt x="900" y="233"/>
                  <a:pt x="900" y="233"/>
                </a:cubicBezTo>
                <a:cubicBezTo>
                  <a:pt x="899" y="234"/>
                  <a:pt x="899" y="234"/>
                  <a:pt x="899" y="234"/>
                </a:cubicBezTo>
                <a:cubicBezTo>
                  <a:pt x="900" y="236"/>
                  <a:pt x="900" y="236"/>
                  <a:pt x="900" y="236"/>
                </a:cubicBezTo>
                <a:cubicBezTo>
                  <a:pt x="901" y="238"/>
                  <a:pt x="901" y="238"/>
                  <a:pt x="901" y="238"/>
                </a:cubicBezTo>
                <a:cubicBezTo>
                  <a:pt x="904" y="238"/>
                  <a:pt x="904" y="238"/>
                  <a:pt x="904" y="238"/>
                </a:cubicBezTo>
                <a:cubicBezTo>
                  <a:pt x="904" y="239"/>
                  <a:pt x="904" y="239"/>
                  <a:pt x="904" y="239"/>
                </a:cubicBezTo>
                <a:cubicBezTo>
                  <a:pt x="900" y="241"/>
                  <a:pt x="900" y="241"/>
                  <a:pt x="900" y="241"/>
                </a:cubicBezTo>
                <a:cubicBezTo>
                  <a:pt x="897" y="241"/>
                  <a:pt x="897" y="241"/>
                  <a:pt x="897" y="241"/>
                </a:cubicBezTo>
                <a:cubicBezTo>
                  <a:pt x="897" y="242"/>
                  <a:pt x="897" y="242"/>
                  <a:pt x="897" y="242"/>
                </a:cubicBezTo>
                <a:cubicBezTo>
                  <a:pt x="898" y="243"/>
                  <a:pt x="898" y="243"/>
                  <a:pt x="898" y="243"/>
                </a:cubicBezTo>
                <a:cubicBezTo>
                  <a:pt x="899" y="245"/>
                  <a:pt x="899" y="245"/>
                  <a:pt x="899" y="245"/>
                </a:cubicBezTo>
                <a:cubicBezTo>
                  <a:pt x="900" y="247"/>
                  <a:pt x="900" y="247"/>
                  <a:pt x="900" y="247"/>
                </a:cubicBezTo>
                <a:cubicBezTo>
                  <a:pt x="901" y="248"/>
                  <a:pt x="901" y="248"/>
                  <a:pt x="901" y="248"/>
                </a:cubicBezTo>
                <a:cubicBezTo>
                  <a:pt x="902" y="249"/>
                  <a:pt x="902" y="249"/>
                  <a:pt x="902" y="249"/>
                </a:cubicBezTo>
                <a:cubicBezTo>
                  <a:pt x="902" y="250"/>
                  <a:pt x="902" y="250"/>
                  <a:pt x="902" y="250"/>
                </a:cubicBezTo>
                <a:cubicBezTo>
                  <a:pt x="904" y="251"/>
                  <a:pt x="904" y="251"/>
                  <a:pt x="904" y="251"/>
                </a:cubicBezTo>
                <a:cubicBezTo>
                  <a:pt x="905" y="252"/>
                  <a:pt x="905" y="252"/>
                  <a:pt x="905" y="252"/>
                </a:cubicBezTo>
                <a:cubicBezTo>
                  <a:pt x="906" y="252"/>
                  <a:pt x="906" y="252"/>
                  <a:pt x="906" y="252"/>
                </a:cubicBezTo>
                <a:cubicBezTo>
                  <a:pt x="909" y="254"/>
                  <a:pt x="909" y="254"/>
                  <a:pt x="909" y="254"/>
                </a:cubicBezTo>
                <a:cubicBezTo>
                  <a:pt x="911" y="254"/>
                  <a:pt x="911" y="254"/>
                  <a:pt x="911" y="254"/>
                </a:cubicBezTo>
                <a:cubicBezTo>
                  <a:pt x="911" y="255"/>
                  <a:pt x="911" y="255"/>
                  <a:pt x="911" y="255"/>
                </a:cubicBezTo>
                <a:cubicBezTo>
                  <a:pt x="912" y="256"/>
                  <a:pt x="912" y="256"/>
                  <a:pt x="912" y="256"/>
                </a:cubicBezTo>
                <a:cubicBezTo>
                  <a:pt x="913" y="255"/>
                  <a:pt x="913" y="255"/>
                  <a:pt x="913" y="255"/>
                </a:cubicBezTo>
                <a:cubicBezTo>
                  <a:pt x="913" y="255"/>
                  <a:pt x="913" y="255"/>
                  <a:pt x="913" y="255"/>
                </a:cubicBezTo>
                <a:cubicBezTo>
                  <a:pt x="915" y="255"/>
                  <a:pt x="915" y="255"/>
                  <a:pt x="915" y="255"/>
                </a:cubicBezTo>
                <a:cubicBezTo>
                  <a:pt x="914" y="256"/>
                  <a:pt x="914" y="256"/>
                  <a:pt x="914" y="256"/>
                </a:cubicBezTo>
                <a:cubicBezTo>
                  <a:pt x="913" y="257"/>
                  <a:pt x="913" y="257"/>
                  <a:pt x="913" y="257"/>
                </a:cubicBezTo>
                <a:cubicBezTo>
                  <a:pt x="914" y="259"/>
                  <a:pt x="914" y="259"/>
                  <a:pt x="914" y="259"/>
                </a:cubicBezTo>
                <a:cubicBezTo>
                  <a:pt x="915" y="259"/>
                  <a:pt x="915" y="259"/>
                  <a:pt x="915" y="259"/>
                </a:cubicBezTo>
                <a:cubicBezTo>
                  <a:pt x="916" y="259"/>
                  <a:pt x="916" y="259"/>
                  <a:pt x="916" y="259"/>
                </a:cubicBezTo>
                <a:cubicBezTo>
                  <a:pt x="916" y="261"/>
                  <a:pt x="916" y="261"/>
                  <a:pt x="916" y="261"/>
                </a:cubicBezTo>
                <a:cubicBezTo>
                  <a:pt x="918" y="263"/>
                  <a:pt x="918" y="263"/>
                  <a:pt x="918" y="263"/>
                </a:cubicBezTo>
                <a:cubicBezTo>
                  <a:pt x="920" y="263"/>
                  <a:pt x="920" y="263"/>
                  <a:pt x="920" y="263"/>
                </a:cubicBezTo>
                <a:cubicBezTo>
                  <a:pt x="921" y="264"/>
                  <a:pt x="921" y="264"/>
                  <a:pt x="921" y="264"/>
                </a:cubicBezTo>
                <a:cubicBezTo>
                  <a:pt x="921" y="265"/>
                  <a:pt x="921" y="265"/>
                  <a:pt x="921" y="265"/>
                </a:cubicBezTo>
                <a:cubicBezTo>
                  <a:pt x="924" y="266"/>
                  <a:pt x="924" y="266"/>
                  <a:pt x="924" y="266"/>
                </a:cubicBezTo>
                <a:cubicBezTo>
                  <a:pt x="925" y="266"/>
                  <a:pt x="925" y="266"/>
                  <a:pt x="925" y="266"/>
                </a:cubicBezTo>
                <a:cubicBezTo>
                  <a:pt x="926" y="266"/>
                  <a:pt x="926" y="266"/>
                  <a:pt x="926" y="266"/>
                </a:cubicBezTo>
                <a:cubicBezTo>
                  <a:pt x="927" y="266"/>
                  <a:pt x="927" y="266"/>
                  <a:pt x="927" y="266"/>
                </a:cubicBezTo>
                <a:cubicBezTo>
                  <a:pt x="929" y="267"/>
                  <a:pt x="929" y="267"/>
                  <a:pt x="929" y="267"/>
                </a:cubicBezTo>
                <a:cubicBezTo>
                  <a:pt x="929" y="268"/>
                  <a:pt x="929" y="268"/>
                  <a:pt x="929" y="268"/>
                </a:cubicBezTo>
                <a:cubicBezTo>
                  <a:pt x="932" y="270"/>
                  <a:pt x="932" y="270"/>
                  <a:pt x="932" y="270"/>
                </a:cubicBezTo>
                <a:cubicBezTo>
                  <a:pt x="933" y="271"/>
                  <a:pt x="933" y="271"/>
                  <a:pt x="933" y="271"/>
                </a:cubicBezTo>
                <a:cubicBezTo>
                  <a:pt x="935" y="272"/>
                  <a:pt x="935" y="272"/>
                  <a:pt x="935" y="272"/>
                </a:cubicBezTo>
                <a:cubicBezTo>
                  <a:pt x="938" y="273"/>
                  <a:pt x="938" y="273"/>
                  <a:pt x="938" y="273"/>
                </a:cubicBezTo>
                <a:cubicBezTo>
                  <a:pt x="940" y="274"/>
                  <a:pt x="940" y="274"/>
                  <a:pt x="940" y="274"/>
                </a:cubicBezTo>
                <a:cubicBezTo>
                  <a:pt x="941" y="274"/>
                  <a:pt x="941" y="274"/>
                  <a:pt x="941" y="274"/>
                </a:cubicBezTo>
                <a:cubicBezTo>
                  <a:pt x="942" y="273"/>
                  <a:pt x="942" y="273"/>
                  <a:pt x="942" y="273"/>
                </a:cubicBezTo>
                <a:cubicBezTo>
                  <a:pt x="942" y="272"/>
                  <a:pt x="942" y="272"/>
                  <a:pt x="942" y="272"/>
                </a:cubicBezTo>
                <a:cubicBezTo>
                  <a:pt x="941" y="271"/>
                  <a:pt x="941" y="271"/>
                  <a:pt x="941" y="271"/>
                </a:cubicBezTo>
                <a:cubicBezTo>
                  <a:pt x="940" y="270"/>
                  <a:pt x="940" y="270"/>
                  <a:pt x="940" y="270"/>
                </a:cubicBezTo>
                <a:cubicBezTo>
                  <a:pt x="941" y="269"/>
                  <a:pt x="941" y="269"/>
                  <a:pt x="941" y="269"/>
                </a:cubicBezTo>
                <a:cubicBezTo>
                  <a:pt x="942" y="269"/>
                  <a:pt x="942" y="269"/>
                  <a:pt x="942" y="269"/>
                </a:cubicBezTo>
                <a:cubicBezTo>
                  <a:pt x="943" y="268"/>
                  <a:pt x="943" y="268"/>
                  <a:pt x="943" y="268"/>
                </a:cubicBezTo>
                <a:cubicBezTo>
                  <a:pt x="942" y="267"/>
                  <a:pt x="942" y="267"/>
                  <a:pt x="942" y="267"/>
                </a:cubicBezTo>
                <a:cubicBezTo>
                  <a:pt x="941" y="267"/>
                  <a:pt x="941" y="267"/>
                  <a:pt x="941" y="267"/>
                </a:cubicBezTo>
                <a:cubicBezTo>
                  <a:pt x="941" y="267"/>
                  <a:pt x="941" y="267"/>
                  <a:pt x="941" y="267"/>
                </a:cubicBezTo>
                <a:cubicBezTo>
                  <a:pt x="941" y="264"/>
                  <a:pt x="941" y="264"/>
                  <a:pt x="941" y="264"/>
                </a:cubicBezTo>
                <a:cubicBezTo>
                  <a:pt x="941" y="264"/>
                  <a:pt x="941" y="264"/>
                  <a:pt x="941" y="264"/>
                </a:cubicBezTo>
                <a:cubicBezTo>
                  <a:pt x="939" y="266"/>
                  <a:pt x="939" y="266"/>
                  <a:pt x="939" y="266"/>
                </a:cubicBezTo>
                <a:cubicBezTo>
                  <a:pt x="939" y="265"/>
                  <a:pt x="939" y="265"/>
                  <a:pt x="939" y="265"/>
                </a:cubicBezTo>
                <a:cubicBezTo>
                  <a:pt x="938" y="263"/>
                  <a:pt x="938" y="263"/>
                  <a:pt x="938" y="263"/>
                </a:cubicBezTo>
                <a:cubicBezTo>
                  <a:pt x="937" y="263"/>
                  <a:pt x="937" y="263"/>
                  <a:pt x="937" y="263"/>
                </a:cubicBezTo>
                <a:cubicBezTo>
                  <a:pt x="939" y="262"/>
                  <a:pt x="939" y="262"/>
                  <a:pt x="939" y="262"/>
                </a:cubicBezTo>
                <a:cubicBezTo>
                  <a:pt x="938" y="259"/>
                  <a:pt x="938" y="259"/>
                  <a:pt x="938" y="259"/>
                </a:cubicBezTo>
                <a:cubicBezTo>
                  <a:pt x="937" y="259"/>
                  <a:pt x="937" y="259"/>
                  <a:pt x="937" y="259"/>
                </a:cubicBezTo>
                <a:cubicBezTo>
                  <a:pt x="936" y="259"/>
                  <a:pt x="936" y="259"/>
                  <a:pt x="936" y="259"/>
                </a:cubicBezTo>
                <a:cubicBezTo>
                  <a:pt x="936" y="257"/>
                  <a:pt x="936" y="257"/>
                  <a:pt x="936" y="257"/>
                </a:cubicBezTo>
                <a:cubicBezTo>
                  <a:pt x="935" y="255"/>
                  <a:pt x="935" y="255"/>
                  <a:pt x="935" y="255"/>
                </a:cubicBezTo>
                <a:cubicBezTo>
                  <a:pt x="934" y="254"/>
                  <a:pt x="934" y="254"/>
                  <a:pt x="934" y="254"/>
                </a:cubicBezTo>
                <a:cubicBezTo>
                  <a:pt x="933" y="254"/>
                  <a:pt x="933" y="254"/>
                  <a:pt x="933" y="254"/>
                </a:cubicBezTo>
                <a:cubicBezTo>
                  <a:pt x="934" y="253"/>
                  <a:pt x="934" y="253"/>
                  <a:pt x="934" y="253"/>
                </a:cubicBezTo>
                <a:cubicBezTo>
                  <a:pt x="932" y="252"/>
                  <a:pt x="932" y="252"/>
                  <a:pt x="932" y="252"/>
                </a:cubicBezTo>
                <a:cubicBezTo>
                  <a:pt x="932" y="252"/>
                  <a:pt x="932" y="252"/>
                  <a:pt x="932" y="252"/>
                </a:cubicBezTo>
                <a:cubicBezTo>
                  <a:pt x="932" y="251"/>
                  <a:pt x="932" y="251"/>
                  <a:pt x="932" y="251"/>
                </a:cubicBezTo>
                <a:cubicBezTo>
                  <a:pt x="931" y="250"/>
                  <a:pt x="931" y="250"/>
                  <a:pt x="931" y="250"/>
                </a:cubicBezTo>
                <a:cubicBezTo>
                  <a:pt x="928" y="249"/>
                  <a:pt x="928" y="249"/>
                  <a:pt x="928" y="249"/>
                </a:cubicBezTo>
                <a:cubicBezTo>
                  <a:pt x="928" y="249"/>
                  <a:pt x="928" y="249"/>
                  <a:pt x="928" y="249"/>
                </a:cubicBezTo>
                <a:cubicBezTo>
                  <a:pt x="927" y="247"/>
                  <a:pt x="927" y="247"/>
                  <a:pt x="927" y="247"/>
                </a:cubicBezTo>
                <a:cubicBezTo>
                  <a:pt x="927" y="246"/>
                  <a:pt x="927" y="246"/>
                  <a:pt x="927" y="246"/>
                </a:cubicBezTo>
                <a:cubicBezTo>
                  <a:pt x="927" y="245"/>
                  <a:pt x="927" y="245"/>
                  <a:pt x="927" y="245"/>
                </a:cubicBezTo>
                <a:cubicBezTo>
                  <a:pt x="924" y="242"/>
                  <a:pt x="924" y="242"/>
                  <a:pt x="924" y="242"/>
                </a:cubicBezTo>
                <a:cubicBezTo>
                  <a:pt x="924" y="240"/>
                  <a:pt x="924" y="240"/>
                  <a:pt x="924" y="240"/>
                </a:cubicBezTo>
                <a:cubicBezTo>
                  <a:pt x="924" y="238"/>
                  <a:pt x="924" y="238"/>
                  <a:pt x="924" y="238"/>
                </a:cubicBezTo>
                <a:cubicBezTo>
                  <a:pt x="925" y="239"/>
                  <a:pt x="925" y="239"/>
                  <a:pt x="925" y="239"/>
                </a:cubicBezTo>
                <a:cubicBezTo>
                  <a:pt x="926" y="238"/>
                  <a:pt x="926" y="238"/>
                  <a:pt x="926" y="238"/>
                </a:cubicBezTo>
                <a:cubicBezTo>
                  <a:pt x="928" y="238"/>
                  <a:pt x="928" y="238"/>
                  <a:pt x="928" y="238"/>
                </a:cubicBezTo>
                <a:cubicBezTo>
                  <a:pt x="928" y="240"/>
                  <a:pt x="928" y="240"/>
                  <a:pt x="928" y="240"/>
                </a:cubicBezTo>
                <a:cubicBezTo>
                  <a:pt x="930" y="242"/>
                  <a:pt x="930" y="242"/>
                  <a:pt x="930" y="242"/>
                </a:cubicBezTo>
                <a:cubicBezTo>
                  <a:pt x="932" y="244"/>
                  <a:pt x="932" y="244"/>
                  <a:pt x="932" y="244"/>
                </a:cubicBezTo>
                <a:cubicBezTo>
                  <a:pt x="933" y="244"/>
                  <a:pt x="933" y="244"/>
                  <a:pt x="933" y="244"/>
                </a:cubicBezTo>
                <a:cubicBezTo>
                  <a:pt x="933" y="246"/>
                  <a:pt x="933" y="246"/>
                  <a:pt x="933" y="246"/>
                </a:cubicBezTo>
                <a:cubicBezTo>
                  <a:pt x="934" y="247"/>
                  <a:pt x="934" y="247"/>
                  <a:pt x="934" y="247"/>
                </a:cubicBezTo>
                <a:cubicBezTo>
                  <a:pt x="934" y="245"/>
                  <a:pt x="934" y="245"/>
                  <a:pt x="934" y="245"/>
                </a:cubicBezTo>
                <a:cubicBezTo>
                  <a:pt x="933" y="243"/>
                  <a:pt x="933" y="243"/>
                  <a:pt x="933" y="243"/>
                </a:cubicBezTo>
                <a:cubicBezTo>
                  <a:pt x="933" y="242"/>
                  <a:pt x="933" y="242"/>
                  <a:pt x="933" y="242"/>
                </a:cubicBezTo>
                <a:cubicBezTo>
                  <a:pt x="934" y="241"/>
                  <a:pt x="934" y="241"/>
                  <a:pt x="934" y="241"/>
                </a:cubicBezTo>
                <a:cubicBezTo>
                  <a:pt x="935" y="243"/>
                  <a:pt x="935" y="243"/>
                  <a:pt x="935" y="243"/>
                </a:cubicBezTo>
                <a:cubicBezTo>
                  <a:pt x="935" y="244"/>
                  <a:pt x="935" y="244"/>
                  <a:pt x="935" y="244"/>
                </a:cubicBezTo>
                <a:cubicBezTo>
                  <a:pt x="936" y="245"/>
                  <a:pt x="936" y="245"/>
                  <a:pt x="936" y="245"/>
                </a:cubicBezTo>
                <a:cubicBezTo>
                  <a:pt x="937" y="248"/>
                  <a:pt x="937" y="248"/>
                  <a:pt x="937" y="248"/>
                </a:cubicBezTo>
                <a:cubicBezTo>
                  <a:pt x="938" y="248"/>
                  <a:pt x="938" y="248"/>
                  <a:pt x="938" y="248"/>
                </a:cubicBezTo>
                <a:cubicBezTo>
                  <a:pt x="938" y="249"/>
                  <a:pt x="938" y="249"/>
                  <a:pt x="938" y="249"/>
                </a:cubicBezTo>
                <a:cubicBezTo>
                  <a:pt x="939" y="250"/>
                  <a:pt x="939" y="250"/>
                  <a:pt x="939" y="250"/>
                </a:cubicBezTo>
                <a:cubicBezTo>
                  <a:pt x="941" y="254"/>
                  <a:pt x="941" y="254"/>
                  <a:pt x="941" y="254"/>
                </a:cubicBezTo>
                <a:cubicBezTo>
                  <a:pt x="942" y="252"/>
                  <a:pt x="942" y="252"/>
                  <a:pt x="942" y="252"/>
                </a:cubicBezTo>
                <a:cubicBezTo>
                  <a:pt x="941" y="251"/>
                  <a:pt x="941" y="251"/>
                  <a:pt x="941" y="251"/>
                </a:cubicBezTo>
                <a:cubicBezTo>
                  <a:pt x="941" y="248"/>
                  <a:pt x="941" y="248"/>
                  <a:pt x="941" y="248"/>
                </a:cubicBezTo>
                <a:cubicBezTo>
                  <a:pt x="942" y="246"/>
                  <a:pt x="942" y="246"/>
                  <a:pt x="942" y="246"/>
                </a:cubicBezTo>
                <a:cubicBezTo>
                  <a:pt x="942" y="247"/>
                  <a:pt x="942" y="247"/>
                  <a:pt x="942" y="247"/>
                </a:cubicBezTo>
                <a:cubicBezTo>
                  <a:pt x="943" y="250"/>
                  <a:pt x="943" y="250"/>
                  <a:pt x="943" y="250"/>
                </a:cubicBezTo>
                <a:cubicBezTo>
                  <a:pt x="943" y="252"/>
                  <a:pt x="943" y="252"/>
                  <a:pt x="943" y="252"/>
                </a:cubicBezTo>
                <a:cubicBezTo>
                  <a:pt x="943" y="253"/>
                  <a:pt x="943" y="253"/>
                  <a:pt x="943" y="253"/>
                </a:cubicBezTo>
                <a:cubicBezTo>
                  <a:pt x="944" y="254"/>
                  <a:pt x="944" y="254"/>
                  <a:pt x="944" y="254"/>
                </a:cubicBezTo>
                <a:cubicBezTo>
                  <a:pt x="945" y="255"/>
                  <a:pt x="945" y="255"/>
                  <a:pt x="945" y="255"/>
                </a:cubicBezTo>
                <a:cubicBezTo>
                  <a:pt x="946" y="253"/>
                  <a:pt x="946" y="253"/>
                  <a:pt x="946" y="253"/>
                </a:cubicBezTo>
                <a:cubicBezTo>
                  <a:pt x="945" y="252"/>
                  <a:pt x="945" y="252"/>
                  <a:pt x="945" y="252"/>
                </a:cubicBezTo>
                <a:cubicBezTo>
                  <a:pt x="945" y="252"/>
                  <a:pt x="945" y="252"/>
                  <a:pt x="945" y="252"/>
                </a:cubicBezTo>
                <a:cubicBezTo>
                  <a:pt x="946" y="252"/>
                  <a:pt x="946" y="252"/>
                  <a:pt x="946" y="252"/>
                </a:cubicBezTo>
                <a:cubicBezTo>
                  <a:pt x="947" y="254"/>
                  <a:pt x="947" y="254"/>
                  <a:pt x="947" y="254"/>
                </a:cubicBezTo>
                <a:cubicBezTo>
                  <a:pt x="947" y="255"/>
                  <a:pt x="947" y="255"/>
                  <a:pt x="947" y="255"/>
                </a:cubicBezTo>
                <a:cubicBezTo>
                  <a:pt x="947" y="256"/>
                  <a:pt x="947" y="256"/>
                  <a:pt x="947" y="256"/>
                </a:cubicBezTo>
                <a:cubicBezTo>
                  <a:pt x="947" y="254"/>
                  <a:pt x="947" y="254"/>
                  <a:pt x="947" y="254"/>
                </a:cubicBezTo>
                <a:cubicBezTo>
                  <a:pt x="948" y="254"/>
                  <a:pt x="948" y="254"/>
                  <a:pt x="948" y="254"/>
                </a:cubicBezTo>
                <a:cubicBezTo>
                  <a:pt x="948" y="256"/>
                  <a:pt x="948" y="256"/>
                  <a:pt x="948" y="256"/>
                </a:cubicBezTo>
                <a:cubicBezTo>
                  <a:pt x="949" y="258"/>
                  <a:pt x="949" y="258"/>
                  <a:pt x="949" y="258"/>
                </a:cubicBezTo>
                <a:cubicBezTo>
                  <a:pt x="951" y="257"/>
                  <a:pt x="951" y="257"/>
                  <a:pt x="951" y="257"/>
                </a:cubicBezTo>
                <a:cubicBezTo>
                  <a:pt x="952" y="256"/>
                  <a:pt x="952" y="256"/>
                  <a:pt x="952" y="256"/>
                </a:cubicBezTo>
                <a:cubicBezTo>
                  <a:pt x="952" y="258"/>
                  <a:pt x="952" y="258"/>
                  <a:pt x="952" y="258"/>
                </a:cubicBezTo>
                <a:cubicBezTo>
                  <a:pt x="951" y="259"/>
                  <a:pt x="951" y="259"/>
                  <a:pt x="951" y="259"/>
                </a:cubicBezTo>
                <a:cubicBezTo>
                  <a:pt x="952" y="262"/>
                  <a:pt x="952" y="262"/>
                  <a:pt x="952" y="262"/>
                </a:cubicBezTo>
                <a:cubicBezTo>
                  <a:pt x="953" y="264"/>
                  <a:pt x="953" y="264"/>
                  <a:pt x="953" y="264"/>
                </a:cubicBezTo>
                <a:cubicBezTo>
                  <a:pt x="955" y="264"/>
                  <a:pt x="955" y="264"/>
                  <a:pt x="955" y="264"/>
                </a:cubicBezTo>
                <a:cubicBezTo>
                  <a:pt x="955" y="263"/>
                  <a:pt x="955" y="263"/>
                  <a:pt x="955" y="263"/>
                </a:cubicBezTo>
                <a:cubicBezTo>
                  <a:pt x="954" y="262"/>
                  <a:pt x="954" y="262"/>
                  <a:pt x="954" y="262"/>
                </a:cubicBezTo>
                <a:cubicBezTo>
                  <a:pt x="954" y="260"/>
                  <a:pt x="954" y="260"/>
                  <a:pt x="954" y="260"/>
                </a:cubicBezTo>
                <a:cubicBezTo>
                  <a:pt x="953" y="256"/>
                  <a:pt x="953" y="256"/>
                  <a:pt x="953" y="256"/>
                </a:cubicBezTo>
                <a:cubicBezTo>
                  <a:pt x="955" y="256"/>
                  <a:pt x="955" y="256"/>
                  <a:pt x="955" y="256"/>
                </a:cubicBezTo>
                <a:cubicBezTo>
                  <a:pt x="955" y="257"/>
                  <a:pt x="955" y="257"/>
                  <a:pt x="955" y="257"/>
                </a:cubicBezTo>
                <a:cubicBezTo>
                  <a:pt x="957" y="258"/>
                  <a:pt x="957" y="258"/>
                  <a:pt x="957" y="258"/>
                </a:cubicBezTo>
                <a:cubicBezTo>
                  <a:pt x="958" y="257"/>
                  <a:pt x="958" y="257"/>
                  <a:pt x="958" y="257"/>
                </a:cubicBezTo>
                <a:cubicBezTo>
                  <a:pt x="957" y="255"/>
                  <a:pt x="957" y="255"/>
                  <a:pt x="957" y="255"/>
                </a:cubicBezTo>
                <a:cubicBezTo>
                  <a:pt x="957" y="253"/>
                  <a:pt x="957" y="253"/>
                  <a:pt x="957" y="253"/>
                </a:cubicBezTo>
                <a:cubicBezTo>
                  <a:pt x="958" y="250"/>
                  <a:pt x="958" y="250"/>
                  <a:pt x="958" y="250"/>
                </a:cubicBezTo>
                <a:cubicBezTo>
                  <a:pt x="956" y="247"/>
                  <a:pt x="956" y="247"/>
                  <a:pt x="956" y="247"/>
                </a:cubicBezTo>
                <a:cubicBezTo>
                  <a:pt x="957" y="244"/>
                  <a:pt x="957" y="244"/>
                  <a:pt x="957" y="244"/>
                </a:cubicBezTo>
                <a:cubicBezTo>
                  <a:pt x="957" y="242"/>
                  <a:pt x="957" y="242"/>
                  <a:pt x="957" y="242"/>
                </a:cubicBezTo>
                <a:cubicBezTo>
                  <a:pt x="958" y="244"/>
                  <a:pt x="958" y="244"/>
                  <a:pt x="958" y="244"/>
                </a:cubicBezTo>
                <a:cubicBezTo>
                  <a:pt x="957" y="246"/>
                  <a:pt x="957" y="246"/>
                  <a:pt x="957" y="246"/>
                </a:cubicBezTo>
                <a:cubicBezTo>
                  <a:pt x="958" y="249"/>
                  <a:pt x="958" y="249"/>
                  <a:pt x="958" y="249"/>
                </a:cubicBezTo>
                <a:cubicBezTo>
                  <a:pt x="960" y="252"/>
                  <a:pt x="960" y="252"/>
                  <a:pt x="960" y="252"/>
                </a:cubicBezTo>
                <a:cubicBezTo>
                  <a:pt x="961" y="251"/>
                  <a:pt x="961" y="251"/>
                  <a:pt x="961" y="251"/>
                </a:cubicBezTo>
                <a:cubicBezTo>
                  <a:pt x="961" y="249"/>
                  <a:pt x="961" y="249"/>
                  <a:pt x="961" y="249"/>
                </a:cubicBezTo>
                <a:cubicBezTo>
                  <a:pt x="962" y="247"/>
                  <a:pt x="962" y="247"/>
                  <a:pt x="962" y="247"/>
                </a:cubicBezTo>
                <a:cubicBezTo>
                  <a:pt x="962" y="244"/>
                  <a:pt x="962" y="244"/>
                  <a:pt x="962" y="244"/>
                </a:cubicBezTo>
                <a:cubicBezTo>
                  <a:pt x="963" y="243"/>
                  <a:pt x="963" y="243"/>
                  <a:pt x="963" y="243"/>
                </a:cubicBezTo>
                <a:cubicBezTo>
                  <a:pt x="962" y="243"/>
                  <a:pt x="962" y="243"/>
                  <a:pt x="962" y="243"/>
                </a:cubicBezTo>
                <a:cubicBezTo>
                  <a:pt x="960" y="239"/>
                  <a:pt x="960" y="239"/>
                  <a:pt x="960" y="239"/>
                </a:cubicBezTo>
                <a:cubicBezTo>
                  <a:pt x="960" y="237"/>
                  <a:pt x="960" y="237"/>
                  <a:pt x="960" y="237"/>
                </a:cubicBezTo>
                <a:cubicBezTo>
                  <a:pt x="959" y="237"/>
                  <a:pt x="959" y="237"/>
                  <a:pt x="959" y="237"/>
                </a:cubicBezTo>
                <a:cubicBezTo>
                  <a:pt x="959" y="235"/>
                  <a:pt x="959" y="235"/>
                  <a:pt x="959" y="235"/>
                </a:cubicBezTo>
                <a:cubicBezTo>
                  <a:pt x="958" y="233"/>
                  <a:pt x="958" y="233"/>
                  <a:pt x="958" y="233"/>
                </a:cubicBezTo>
                <a:cubicBezTo>
                  <a:pt x="957" y="232"/>
                  <a:pt x="957" y="232"/>
                  <a:pt x="957" y="232"/>
                </a:cubicBezTo>
                <a:cubicBezTo>
                  <a:pt x="959" y="231"/>
                  <a:pt x="959" y="231"/>
                  <a:pt x="959" y="231"/>
                </a:cubicBezTo>
                <a:cubicBezTo>
                  <a:pt x="960" y="231"/>
                  <a:pt x="960" y="231"/>
                  <a:pt x="960" y="231"/>
                </a:cubicBezTo>
                <a:cubicBezTo>
                  <a:pt x="961" y="229"/>
                  <a:pt x="961" y="229"/>
                  <a:pt x="961" y="229"/>
                </a:cubicBezTo>
                <a:cubicBezTo>
                  <a:pt x="960" y="229"/>
                  <a:pt x="960" y="229"/>
                  <a:pt x="960" y="229"/>
                </a:cubicBezTo>
                <a:cubicBezTo>
                  <a:pt x="959" y="229"/>
                  <a:pt x="959" y="229"/>
                  <a:pt x="959" y="229"/>
                </a:cubicBezTo>
                <a:cubicBezTo>
                  <a:pt x="957" y="229"/>
                  <a:pt x="957" y="229"/>
                  <a:pt x="957" y="229"/>
                </a:cubicBezTo>
                <a:cubicBezTo>
                  <a:pt x="956" y="229"/>
                  <a:pt x="956" y="229"/>
                  <a:pt x="956" y="229"/>
                </a:cubicBezTo>
                <a:cubicBezTo>
                  <a:pt x="956" y="228"/>
                  <a:pt x="956" y="228"/>
                  <a:pt x="956" y="228"/>
                </a:cubicBezTo>
                <a:cubicBezTo>
                  <a:pt x="956" y="227"/>
                  <a:pt x="956" y="227"/>
                  <a:pt x="956" y="227"/>
                </a:cubicBezTo>
                <a:cubicBezTo>
                  <a:pt x="958" y="226"/>
                  <a:pt x="958" y="226"/>
                  <a:pt x="958" y="226"/>
                </a:cubicBezTo>
                <a:cubicBezTo>
                  <a:pt x="958" y="224"/>
                  <a:pt x="958" y="224"/>
                  <a:pt x="958" y="224"/>
                </a:cubicBezTo>
                <a:cubicBezTo>
                  <a:pt x="957" y="222"/>
                  <a:pt x="957" y="222"/>
                  <a:pt x="957" y="222"/>
                </a:cubicBezTo>
                <a:cubicBezTo>
                  <a:pt x="956" y="222"/>
                  <a:pt x="956" y="222"/>
                  <a:pt x="956" y="222"/>
                </a:cubicBezTo>
                <a:cubicBezTo>
                  <a:pt x="956" y="223"/>
                  <a:pt x="956" y="223"/>
                  <a:pt x="956" y="223"/>
                </a:cubicBezTo>
                <a:cubicBezTo>
                  <a:pt x="955" y="225"/>
                  <a:pt x="955" y="225"/>
                  <a:pt x="955" y="225"/>
                </a:cubicBezTo>
                <a:cubicBezTo>
                  <a:pt x="955" y="223"/>
                  <a:pt x="955" y="223"/>
                  <a:pt x="955" y="223"/>
                </a:cubicBezTo>
                <a:cubicBezTo>
                  <a:pt x="955" y="224"/>
                  <a:pt x="955" y="224"/>
                  <a:pt x="955" y="224"/>
                </a:cubicBezTo>
                <a:cubicBezTo>
                  <a:pt x="952" y="224"/>
                  <a:pt x="952" y="224"/>
                  <a:pt x="952" y="224"/>
                </a:cubicBezTo>
                <a:cubicBezTo>
                  <a:pt x="952" y="223"/>
                  <a:pt x="952" y="223"/>
                  <a:pt x="952" y="223"/>
                </a:cubicBezTo>
                <a:cubicBezTo>
                  <a:pt x="953" y="222"/>
                  <a:pt x="953" y="222"/>
                  <a:pt x="953" y="222"/>
                </a:cubicBezTo>
                <a:cubicBezTo>
                  <a:pt x="954" y="222"/>
                  <a:pt x="954" y="222"/>
                  <a:pt x="954" y="222"/>
                </a:cubicBezTo>
                <a:cubicBezTo>
                  <a:pt x="953" y="221"/>
                  <a:pt x="953" y="221"/>
                  <a:pt x="953" y="221"/>
                </a:cubicBezTo>
                <a:cubicBezTo>
                  <a:pt x="953" y="219"/>
                  <a:pt x="953" y="219"/>
                  <a:pt x="953" y="219"/>
                </a:cubicBezTo>
                <a:cubicBezTo>
                  <a:pt x="951" y="218"/>
                  <a:pt x="951" y="218"/>
                  <a:pt x="951" y="218"/>
                </a:cubicBezTo>
                <a:cubicBezTo>
                  <a:pt x="951" y="218"/>
                  <a:pt x="951" y="218"/>
                  <a:pt x="951" y="218"/>
                </a:cubicBezTo>
                <a:cubicBezTo>
                  <a:pt x="950" y="220"/>
                  <a:pt x="950" y="220"/>
                  <a:pt x="950" y="220"/>
                </a:cubicBezTo>
                <a:cubicBezTo>
                  <a:pt x="950" y="221"/>
                  <a:pt x="950" y="221"/>
                  <a:pt x="950" y="221"/>
                </a:cubicBezTo>
                <a:cubicBezTo>
                  <a:pt x="949" y="221"/>
                  <a:pt x="949" y="221"/>
                  <a:pt x="949" y="221"/>
                </a:cubicBezTo>
                <a:cubicBezTo>
                  <a:pt x="949" y="219"/>
                  <a:pt x="949" y="219"/>
                  <a:pt x="949" y="219"/>
                </a:cubicBezTo>
                <a:cubicBezTo>
                  <a:pt x="949" y="217"/>
                  <a:pt x="949" y="217"/>
                  <a:pt x="949" y="217"/>
                </a:cubicBezTo>
                <a:cubicBezTo>
                  <a:pt x="948" y="217"/>
                  <a:pt x="948" y="217"/>
                  <a:pt x="948" y="217"/>
                </a:cubicBezTo>
                <a:cubicBezTo>
                  <a:pt x="948" y="215"/>
                  <a:pt x="948" y="215"/>
                  <a:pt x="948" y="215"/>
                </a:cubicBezTo>
                <a:cubicBezTo>
                  <a:pt x="948" y="215"/>
                  <a:pt x="948" y="215"/>
                  <a:pt x="948" y="215"/>
                </a:cubicBezTo>
                <a:cubicBezTo>
                  <a:pt x="947" y="215"/>
                  <a:pt x="947" y="215"/>
                  <a:pt x="947" y="215"/>
                </a:cubicBezTo>
                <a:cubicBezTo>
                  <a:pt x="948" y="215"/>
                  <a:pt x="948" y="215"/>
                  <a:pt x="948" y="215"/>
                </a:cubicBezTo>
                <a:cubicBezTo>
                  <a:pt x="947" y="213"/>
                  <a:pt x="947" y="213"/>
                  <a:pt x="947" y="213"/>
                </a:cubicBezTo>
                <a:cubicBezTo>
                  <a:pt x="946" y="213"/>
                  <a:pt x="946" y="213"/>
                  <a:pt x="946" y="213"/>
                </a:cubicBezTo>
                <a:cubicBezTo>
                  <a:pt x="947" y="212"/>
                  <a:pt x="947" y="212"/>
                  <a:pt x="947" y="212"/>
                </a:cubicBezTo>
                <a:cubicBezTo>
                  <a:pt x="949" y="212"/>
                  <a:pt x="949" y="212"/>
                  <a:pt x="949" y="212"/>
                </a:cubicBezTo>
                <a:cubicBezTo>
                  <a:pt x="950" y="211"/>
                  <a:pt x="950" y="211"/>
                  <a:pt x="950" y="211"/>
                </a:cubicBezTo>
                <a:cubicBezTo>
                  <a:pt x="948" y="210"/>
                  <a:pt x="948" y="210"/>
                  <a:pt x="948" y="210"/>
                </a:cubicBezTo>
                <a:cubicBezTo>
                  <a:pt x="947" y="210"/>
                  <a:pt x="947" y="210"/>
                  <a:pt x="947" y="210"/>
                </a:cubicBezTo>
                <a:cubicBezTo>
                  <a:pt x="946" y="209"/>
                  <a:pt x="946" y="209"/>
                  <a:pt x="946" y="209"/>
                </a:cubicBezTo>
                <a:cubicBezTo>
                  <a:pt x="947" y="208"/>
                  <a:pt x="947" y="208"/>
                  <a:pt x="947" y="208"/>
                </a:cubicBezTo>
                <a:cubicBezTo>
                  <a:pt x="949" y="207"/>
                  <a:pt x="949" y="207"/>
                  <a:pt x="949" y="207"/>
                </a:cubicBezTo>
                <a:cubicBezTo>
                  <a:pt x="949" y="207"/>
                  <a:pt x="949" y="207"/>
                  <a:pt x="949" y="207"/>
                </a:cubicBezTo>
                <a:cubicBezTo>
                  <a:pt x="948" y="206"/>
                  <a:pt x="948" y="206"/>
                  <a:pt x="948" y="206"/>
                </a:cubicBezTo>
                <a:cubicBezTo>
                  <a:pt x="945" y="206"/>
                  <a:pt x="945" y="206"/>
                  <a:pt x="945" y="206"/>
                </a:cubicBezTo>
                <a:cubicBezTo>
                  <a:pt x="945" y="207"/>
                  <a:pt x="945" y="207"/>
                  <a:pt x="945" y="207"/>
                </a:cubicBezTo>
                <a:cubicBezTo>
                  <a:pt x="944" y="208"/>
                  <a:pt x="944" y="208"/>
                  <a:pt x="944" y="208"/>
                </a:cubicBezTo>
                <a:cubicBezTo>
                  <a:pt x="940" y="209"/>
                  <a:pt x="940" y="209"/>
                  <a:pt x="940" y="209"/>
                </a:cubicBezTo>
                <a:cubicBezTo>
                  <a:pt x="942" y="207"/>
                  <a:pt x="942" y="207"/>
                  <a:pt x="942" y="207"/>
                </a:cubicBezTo>
                <a:cubicBezTo>
                  <a:pt x="944" y="205"/>
                  <a:pt x="944" y="205"/>
                  <a:pt x="944" y="205"/>
                </a:cubicBezTo>
                <a:cubicBezTo>
                  <a:pt x="945" y="203"/>
                  <a:pt x="945" y="203"/>
                  <a:pt x="945" y="203"/>
                </a:cubicBezTo>
                <a:cubicBezTo>
                  <a:pt x="945" y="202"/>
                  <a:pt x="945" y="202"/>
                  <a:pt x="945" y="202"/>
                </a:cubicBezTo>
                <a:cubicBezTo>
                  <a:pt x="944" y="202"/>
                  <a:pt x="944" y="202"/>
                  <a:pt x="944" y="202"/>
                </a:cubicBezTo>
                <a:cubicBezTo>
                  <a:pt x="943" y="202"/>
                  <a:pt x="943" y="202"/>
                  <a:pt x="943" y="202"/>
                </a:cubicBezTo>
                <a:cubicBezTo>
                  <a:pt x="944" y="201"/>
                  <a:pt x="944" y="201"/>
                  <a:pt x="944" y="201"/>
                </a:cubicBezTo>
                <a:cubicBezTo>
                  <a:pt x="943" y="200"/>
                  <a:pt x="943" y="200"/>
                  <a:pt x="943" y="200"/>
                </a:cubicBezTo>
                <a:cubicBezTo>
                  <a:pt x="942" y="200"/>
                  <a:pt x="942" y="200"/>
                  <a:pt x="942" y="200"/>
                </a:cubicBezTo>
                <a:cubicBezTo>
                  <a:pt x="942" y="199"/>
                  <a:pt x="942" y="199"/>
                  <a:pt x="942" y="199"/>
                </a:cubicBezTo>
                <a:cubicBezTo>
                  <a:pt x="943" y="198"/>
                  <a:pt x="943" y="198"/>
                  <a:pt x="943" y="198"/>
                </a:cubicBezTo>
                <a:cubicBezTo>
                  <a:pt x="943" y="196"/>
                  <a:pt x="943" y="196"/>
                  <a:pt x="943" y="196"/>
                </a:cubicBezTo>
                <a:cubicBezTo>
                  <a:pt x="941" y="195"/>
                  <a:pt x="941" y="195"/>
                  <a:pt x="941" y="195"/>
                </a:cubicBezTo>
                <a:cubicBezTo>
                  <a:pt x="939" y="194"/>
                  <a:pt x="939" y="194"/>
                  <a:pt x="939" y="194"/>
                </a:cubicBezTo>
                <a:cubicBezTo>
                  <a:pt x="937" y="194"/>
                  <a:pt x="937" y="194"/>
                  <a:pt x="937" y="194"/>
                </a:cubicBezTo>
                <a:cubicBezTo>
                  <a:pt x="936" y="193"/>
                  <a:pt x="936" y="193"/>
                  <a:pt x="936" y="193"/>
                </a:cubicBezTo>
                <a:cubicBezTo>
                  <a:pt x="938" y="193"/>
                  <a:pt x="938" y="193"/>
                  <a:pt x="938" y="193"/>
                </a:cubicBezTo>
                <a:cubicBezTo>
                  <a:pt x="940" y="193"/>
                  <a:pt x="940" y="193"/>
                  <a:pt x="940" y="193"/>
                </a:cubicBezTo>
                <a:cubicBezTo>
                  <a:pt x="941" y="192"/>
                  <a:pt x="941" y="192"/>
                  <a:pt x="941" y="192"/>
                </a:cubicBezTo>
                <a:cubicBezTo>
                  <a:pt x="942" y="194"/>
                  <a:pt x="942" y="194"/>
                  <a:pt x="942" y="194"/>
                </a:cubicBezTo>
                <a:cubicBezTo>
                  <a:pt x="942" y="195"/>
                  <a:pt x="942" y="195"/>
                  <a:pt x="942" y="195"/>
                </a:cubicBezTo>
                <a:cubicBezTo>
                  <a:pt x="944" y="195"/>
                  <a:pt x="944" y="195"/>
                  <a:pt x="944" y="195"/>
                </a:cubicBezTo>
                <a:cubicBezTo>
                  <a:pt x="945" y="196"/>
                  <a:pt x="945" y="196"/>
                  <a:pt x="945" y="196"/>
                </a:cubicBezTo>
                <a:cubicBezTo>
                  <a:pt x="946" y="197"/>
                  <a:pt x="946" y="197"/>
                  <a:pt x="946" y="197"/>
                </a:cubicBezTo>
                <a:cubicBezTo>
                  <a:pt x="945" y="198"/>
                  <a:pt x="945" y="198"/>
                  <a:pt x="945" y="198"/>
                </a:cubicBezTo>
                <a:cubicBezTo>
                  <a:pt x="945" y="199"/>
                  <a:pt x="945" y="199"/>
                  <a:pt x="945" y="199"/>
                </a:cubicBezTo>
                <a:cubicBezTo>
                  <a:pt x="947" y="201"/>
                  <a:pt x="947" y="201"/>
                  <a:pt x="947" y="201"/>
                </a:cubicBezTo>
                <a:cubicBezTo>
                  <a:pt x="948" y="201"/>
                  <a:pt x="948" y="201"/>
                  <a:pt x="948" y="201"/>
                </a:cubicBezTo>
                <a:cubicBezTo>
                  <a:pt x="948" y="200"/>
                  <a:pt x="948" y="200"/>
                  <a:pt x="948" y="200"/>
                </a:cubicBezTo>
                <a:cubicBezTo>
                  <a:pt x="949" y="201"/>
                  <a:pt x="949" y="201"/>
                  <a:pt x="949" y="201"/>
                </a:cubicBezTo>
                <a:cubicBezTo>
                  <a:pt x="951" y="201"/>
                  <a:pt x="951" y="201"/>
                  <a:pt x="951" y="201"/>
                </a:cubicBezTo>
                <a:cubicBezTo>
                  <a:pt x="952" y="201"/>
                  <a:pt x="952" y="201"/>
                  <a:pt x="952" y="201"/>
                </a:cubicBezTo>
                <a:cubicBezTo>
                  <a:pt x="952" y="200"/>
                  <a:pt x="952" y="200"/>
                  <a:pt x="952" y="200"/>
                </a:cubicBezTo>
                <a:cubicBezTo>
                  <a:pt x="952" y="199"/>
                  <a:pt x="952" y="199"/>
                  <a:pt x="952" y="199"/>
                </a:cubicBezTo>
                <a:cubicBezTo>
                  <a:pt x="952" y="198"/>
                  <a:pt x="952" y="198"/>
                  <a:pt x="952" y="198"/>
                </a:cubicBezTo>
                <a:cubicBezTo>
                  <a:pt x="951" y="197"/>
                  <a:pt x="951" y="197"/>
                  <a:pt x="951" y="197"/>
                </a:cubicBezTo>
                <a:cubicBezTo>
                  <a:pt x="950" y="195"/>
                  <a:pt x="950" y="195"/>
                  <a:pt x="950" y="195"/>
                </a:cubicBezTo>
                <a:cubicBezTo>
                  <a:pt x="949" y="195"/>
                  <a:pt x="949" y="195"/>
                  <a:pt x="949" y="195"/>
                </a:cubicBezTo>
                <a:cubicBezTo>
                  <a:pt x="949" y="193"/>
                  <a:pt x="949" y="193"/>
                  <a:pt x="949" y="193"/>
                </a:cubicBezTo>
                <a:cubicBezTo>
                  <a:pt x="949" y="192"/>
                  <a:pt x="949" y="192"/>
                  <a:pt x="949" y="192"/>
                </a:cubicBezTo>
                <a:cubicBezTo>
                  <a:pt x="948" y="191"/>
                  <a:pt x="948" y="191"/>
                  <a:pt x="948" y="191"/>
                </a:cubicBezTo>
                <a:cubicBezTo>
                  <a:pt x="949" y="190"/>
                  <a:pt x="949" y="190"/>
                  <a:pt x="949" y="190"/>
                </a:cubicBezTo>
                <a:cubicBezTo>
                  <a:pt x="949" y="191"/>
                  <a:pt x="949" y="191"/>
                  <a:pt x="949" y="191"/>
                </a:cubicBezTo>
                <a:cubicBezTo>
                  <a:pt x="950" y="193"/>
                  <a:pt x="950" y="193"/>
                  <a:pt x="950" y="193"/>
                </a:cubicBezTo>
                <a:cubicBezTo>
                  <a:pt x="951" y="194"/>
                  <a:pt x="951" y="194"/>
                  <a:pt x="951" y="194"/>
                </a:cubicBezTo>
                <a:cubicBezTo>
                  <a:pt x="952" y="194"/>
                  <a:pt x="952" y="194"/>
                  <a:pt x="952" y="194"/>
                </a:cubicBezTo>
                <a:cubicBezTo>
                  <a:pt x="952" y="193"/>
                  <a:pt x="952" y="193"/>
                  <a:pt x="952" y="193"/>
                </a:cubicBezTo>
                <a:cubicBezTo>
                  <a:pt x="952" y="193"/>
                  <a:pt x="952" y="193"/>
                  <a:pt x="952" y="193"/>
                </a:cubicBezTo>
                <a:cubicBezTo>
                  <a:pt x="954" y="193"/>
                  <a:pt x="954" y="193"/>
                  <a:pt x="954" y="193"/>
                </a:cubicBezTo>
                <a:cubicBezTo>
                  <a:pt x="953" y="191"/>
                  <a:pt x="953" y="191"/>
                  <a:pt x="953" y="191"/>
                </a:cubicBezTo>
                <a:cubicBezTo>
                  <a:pt x="952" y="189"/>
                  <a:pt x="952" y="189"/>
                  <a:pt x="952" y="189"/>
                </a:cubicBezTo>
                <a:cubicBezTo>
                  <a:pt x="950" y="188"/>
                  <a:pt x="950" y="188"/>
                  <a:pt x="950" y="188"/>
                </a:cubicBezTo>
                <a:cubicBezTo>
                  <a:pt x="952" y="188"/>
                  <a:pt x="952" y="188"/>
                  <a:pt x="952" y="188"/>
                </a:cubicBezTo>
                <a:cubicBezTo>
                  <a:pt x="953" y="189"/>
                  <a:pt x="953" y="189"/>
                  <a:pt x="953" y="189"/>
                </a:cubicBezTo>
                <a:cubicBezTo>
                  <a:pt x="954" y="190"/>
                  <a:pt x="954" y="190"/>
                  <a:pt x="954" y="190"/>
                </a:cubicBezTo>
                <a:cubicBezTo>
                  <a:pt x="956" y="189"/>
                  <a:pt x="956" y="189"/>
                  <a:pt x="956" y="189"/>
                </a:cubicBezTo>
                <a:cubicBezTo>
                  <a:pt x="955" y="188"/>
                  <a:pt x="955" y="188"/>
                  <a:pt x="955" y="188"/>
                </a:cubicBezTo>
                <a:cubicBezTo>
                  <a:pt x="955" y="187"/>
                  <a:pt x="955" y="187"/>
                  <a:pt x="955" y="187"/>
                </a:cubicBezTo>
                <a:cubicBezTo>
                  <a:pt x="956" y="187"/>
                  <a:pt x="956" y="187"/>
                  <a:pt x="956" y="187"/>
                </a:cubicBezTo>
                <a:cubicBezTo>
                  <a:pt x="956" y="188"/>
                  <a:pt x="956" y="188"/>
                  <a:pt x="956" y="188"/>
                </a:cubicBezTo>
                <a:cubicBezTo>
                  <a:pt x="958" y="189"/>
                  <a:pt x="958" y="189"/>
                  <a:pt x="958" y="189"/>
                </a:cubicBezTo>
                <a:cubicBezTo>
                  <a:pt x="957" y="190"/>
                  <a:pt x="957" y="190"/>
                  <a:pt x="957" y="190"/>
                </a:cubicBezTo>
                <a:cubicBezTo>
                  <a:pt x="957" y="190"/>
                  <a:pt x="957" y="190"/>
                  <a:pt x="957" y="190"/>
                </a:cubicBezTo>
                <a:cubicBezTo>
                  <a:pt x="957" y="192"/>
                  <a:pt x="957" y="192"/>
                  <a:pt x="957" y="192"/>
                </a:cubicBezTo>
                <a:cubicBezTo>
                  <a:pt x="957" y="193"/>
                  <a:pt x="957" y="193"/>
                  <a:pt x="957" y="193"/>
                </a:cubicBezTo>
                <a:cubicBezTo>
                  <a:pt x="958" y="193"/>
                  <a:pt x="958" y="193"/>
                  <a:pt x="958" y="193"/>
                </a:cubicBezTo>
                <a:cubicBezTo>
                  <a:pt x="958" y="193"/>
                  <a:pt x="958" y="193"/>
                  <a:pt x="958" y="193"/>
                </a:cubicBezTo>
                <a:cubicBezTo>
                  <a:pt x="958" y="194"/>
                  <a:pt x="958" y="194"/>
                  <a:pt x="958" y="194"/>
                </a:cubicBezTo>
                <a:cubicBezTo>
                  <a:pt x="957" y="194"/>
                  <a:pt x="957" y="194"/>
                  <a:pt x="957" y="194"/>
                </a:cubicBezTo>
                <a:cubicBezTo>
                  <a:pt x="957" y="195"/>
                  <a:pt x="957" y="195"/>
                  <a:pt x="957" y="195"/>
                </a:cubicBezTo>
                <a:cubicBezTo>
                  <a:pt x="958" y="196"/>
                  <a:pt x="958" y="196"/>
                  <a:pt x="958" y="196"/>
                </a:cubicBezTo>
                <a:cubicBezTo>
                  <a:pt x="959" y="195"/>
                  <a:pt x="959" y="195"/>
                  <a:pt x="959" y="195"/>
                </a:cubicBezTo>
                <a:cubicBezTo>
                  <a:pt x="960" y="196"/>
                  <a:pt x="960" y="196"/>
                  <a:pt x="960" y="196"/>
                </a:cubicBezTo>
                <a:cubicBezTo>
                  <a:pt x="959" y="197"/>
                  <a:pt x="959" y="197"/>
                  <a:pt x="959" y="197"/>
                </a:cubicBezTo>
                <a:cubicBezTo>
                  <a:pt x="960" y="198"/>
                  <a:pt x="960" y="198"/>
                  <a:pt x="960" y="198"/>
                </a:cubicBezTo>
                <a:cubicBezTo>
                  <a:pt x="961" y="198"/>
                  <a:pt x="961" y="198"/>
                  <a:pt x="961" y="198"/>
                </a:cubicBezTo>
                <a:cubicBezTo>
                  <a:pt x="962" y="198"/>
                  <a:pt x="962" y="198"/>
                  <a:pt x="962" y="198"/>
                </a:cubicBezTo>
                <a:cubicBezTo>
                  <a:pt x="966" y="196"/>
                  <a:pt x="966" y="196"/>
                  <a:pt x="966" y="196"/>
                </a:cubicBezTo>
                <a:cubicBezTo>
                  <a:pt x="967" y="193"/>
                  <a:pt x="967" y="193"/>
                  <a:pt x="967" y="193"/>
                </a:cubicBezTo>
                <a:cubicBezTo>
                  <a:pt x="967" y="195"/>
                  <a:pt x="967" y="195"/>
                  <a:pt x="967" y="195"/>
                </a:cubicBezTo>
                <a:cubicBezTo>
                  <a:pt x="967" y="196"/>
                  <a:pt x="967" y="196"/>
                  <a:pt x="967" y="196"/>
                </a:cubicBezTo>
                <a:cubicBezTo>
                  <a:pt x="966" y="197"/>
                  <a:pt x="966" y="197"/>
                  <a:pt x="966" y="197"/>
                </a:cubicBezTo>
                <a:cubicBezTo>
                  <a:pt x="964" y="198"/>
                  <a:pt x="964" y="198"/>
                  <a:pt x="964" y="198"/>
                </a:cubicBezTo>
                <a:cubicBezTo>
                  <a:pt x="961" y="201"/>
                  <a:pt x="961" y="201"/>
                  <a:pt x="961" y="201"/>
                </a:cubicBezTo>
                <a:cubicBezTo>
                  <a:pt x="961" y="201"/>
                  <a:pt x="961" y="201"/>
                  <a:pt x="961" y="201"/>
                </a:cubicBezTo>
                <a:cubicBezTo>
                  <a:pt x="962" y="202"/>
                  <a:pt x="962" y="202"/>
                  <a:pt x="962" y="202"/>
                </a:cubicBezTo>
                <a:cubicBezTo>
                  <a:pt x="964" y="202"/>
                  <a:pt x="964" y="202"/>
                  <a:pt x="964" y="202"/>
                </a:cubicBezTo>
                <a:cubicBezTo>
                  <a:pt x="967" y="200"/>
                  <a:pt x="967" y="200"/>
                  <a:pt x="967" y="200"/>
                </a:cubicBezTo>
                <a:cubicBezTo>
                  <a:pt x="968" y="200"/>
                  <a:pt x="968" y="200"/>
                  <a:pt x="968" y="200"/>
                </a:cubicBezTo>
                <a:cubicBezTo>
                  <a:pt x="971" y="199"/>
                  <a:pt x="971" y="199"/>
                  <a:pt x="971" y="199"/>
                </a:cubicBezTo>
                <a:cubicBezTo>
                  <a:pt x="971" y="197"/>
                  <a:pt x="971" y="197"/>
                  <a:pt x="971" y="197"/>
                </a:cubicBezTo>
                <a:cubicBezTo>
                  <a:pt x="972" y="197"/>
                  <a:pt x="972" y="197"/>
                  <a:pt x="972" y="197"/>
                </a:cubicBezTo>
                <a:cubicBezTo>
                  <a:pt x="974" y="195"/>
                  <a:pt x="974" y="195"/>
                  <a:pt x="974" y="195"/>
                </a:cubicBezTo>
                <a:cubicBezTo>
                  <a:pt x="975" y="195"/>
                  <a:pt x="975" y="195"/>
                  <a:pt x="975" y="195"/>
                </a:cubicBezTo>
                <a:cubicBezTo>
                  <a:pt x="975" y="196"/>
                  <a:pt x="975" y="196"/>
                  <a:pt x="975" y="196"/>
                </a:cubicBezTo>
                <a:cubicBezTo>
                  <a:pt x="974" y="196"/>
                  <a:pt x="974" y="196"/>
                  <a:pt x="974" y="196"/>
                </a:cubicBezTo>
                <a:cubicBezTo>
                  <a:pt x="973" y="198"/>
                  <a:pt x="973" y="198"/>
                  <a:pt x="973" y="198"/>
                </a:cubicBezTo>
                <a:cubicBezTo>
                  <a:pt x="972" y="199"/>
                  <a:pt x="972" y="199"/>
                  <a:pt x="972" y="199"/>
                </a:cubicBezTo>
                <a:cubicBezTo>
                  <a:pt x="971" y="200"/>
                  <a:pt x="971" y="200"/>
                  <a:pt x="971" y="200"/>
                </a:cubicBezTo>
                <a:cubicBezTo>
                  <a:pt x="969" y="202"/>
                  <a:pt x="969" y="202"/>
                  <a:pt x="969" y="202"/>
                </a:cubicBezTo>
                <a:cubicBezTo>
                  <a:pt x="967" y="202"/>
                  <a:pt x="967" y="202"/>
                  <a:pt x="967" y="202"/>
                </a:cubicBezTo>
                <a:cubicBezTo>
                  <a:pt x="966" y="202"/>
                  <a:pt x="966" y="202"/>
                  <a:pt x="966" y="202"/>
                </a:cubicBezTo>
                <a:cubicBezTo>
                  <a:pt x="965" y="204"/>
                  <a:pt x="965" y="204"/>
                  <a:pt x="965" y="204"/>
                </a:cubicBezTo>
                <a:cubicBezTo>
                  <a:pt x="965" y="205"/>
                  <a:pt x="965" y="205"/>
                  <a:pt x="965" y="205"/>
                </a:cubicBezTo>
                <a:cubicBezTo>
                  <a:pt x="965" y="206"/>
                  <a:pt x="965" y="206"/>
                  <a:pt x="965" y="206"/>
                </a:cubicBezTo>
                <a:cubicBezTo>
                  <a:pt x="966" y="205"/>
                  <a:pt x="966" y="205"/>
                  <a:pt x="966" y="205"/>
                </a:cubicBezTo>
                <a:cubicBezTo>
                  <a:pt x="968" y="205"/>
                  <a:pt x="968" y="205"/>
                  <a:pt x="968" y="205"/>
                </a:cubicBezTo>
                <a:cubicBezTo>
                  <a:pt x="969" y="206"/>
                  <a:pt x="969" y="206"/>
                  <a:pt x="969" y="206"/>
                </a:cubicBezTo>
                <a:cubicBezTo>
                  <a:pt x="968" y="206"/>
                  <a:pt x="968" y="206"/>
                  <a:pt x="968" y="206"/>
                </a:cubicBezTo>
                <a:cubicBezTo>
                  <a:pt x="966" y="207"/>
                  <a:pt x="966" y="207"/>
                  <a:pt x="966" y="207"/>
                </a:cubicBezTo>
                <a:cubicBezTo>
                  <a:pt x="965" y="207"/>
                  <a:pt x="965" y="207"/>
                  <a:pt x="965" y="207"/>
                </a:cubicBezTo>
                <a:cubicBezTo>
                  <a:pt x="965" y="208"/>
                  <a:pt x="965" y="208"/>
                  <a:pt x="965" y="208"/>
                </a:cubicBezTo>
                <a:cubicBezTo>
                  <a:pt x="966" y="208"/>
                  <a:pt x="966" y="208"/>
                  <a:pt x="966" y="208"/>
                </a:cubicBezTo>
                <a:cubicBezTo>
                  <a:pt x="967" y="208"/>
                  <a:pt x="967" y="208"/>
                  <a:pt x="967" y="208"/>
                </a:cubicBezTo>
                <a:cubicBezTo>
                  <a:pt x="968" y="208"/>
                  <a:pt x="968" y="208"/>
                  <a:pt x="968" y="208"/>
                </a:cubicBezTo>
                <a:cubicBezTo>
                  <a:pt x="967" y="209"/>
                  <a:pt x="967" y="209"/>
                  <a:pt x="967" y="209"/>
                </a:cubicBezTo>
                <a:cubicBezTo>
                  <a:pt x="965" y="210"/>
                  <a:pt x="965" y="210"/>
                  <a:pt x="965" y="210"/>
                </a:cubicBezTo>
                <a:cubicBezTo>
                  <a:pt x="965" y="210"/>
                  <a:pt x="965" y="210"/>
                  <a:pt x="965" y="210"/>
                </a:cubicBezTo>
                <a:cubicBezTo>
                  <a:pt x="965" y="211"/>
                  <a:pt x="965" y="211"/>
                  <a:pt x="965" y="211"/>
                </a:cubicBezTo>
                <a:cubicBezTo>
                  <a:pt x="967" y="211"/>
                  <a:pt x="967" y="211"/>
                  <a:pt x="967" y="211"/>
                </a:cubicBezTo>
                <a:cubicBezTo>
                  <a:pt x="968" y="211"/>
                  <a:pt x="968" y="211"/>
                  <a:pt x="968" y="211"/>
                </a:cubicBezTo>
                <a:cubicBezTo>
                  <a:pt x="969" y="211"/>
                  <a:pt x="969" y="211"/>
                  <a:pt x="969" y="211"/>
                </a:cubicBezTo>
                <a:cubicBezTo>
                  <a:pt x="970" y="212"/>
                  <a:pt x="970" y="212"/>
                  <a:pt x="970" y="212"/>
                </a:cubicBezTo>
                <a:cubicBezTo>
                  <a:pt x="969" y="212"/>
                  <a:pt x="969" y="212"/>
                  <a:pt x="969" y="212"/>
                </a:cubicBezTo>
                <a:cubicBezTo>
                  <a:pt x="969" y="213"/>
                  <a:pt x="969" y="213"/>
                  <a:pt x="969" y="213"/>
                </a:cubicBezTo>
                <a:cubicBezTo>
                  <a:pt x="967" y="213"/>
                  <a:pt x="967" y="213"/>
                  <a:pt x="967" y="213"/>
                </a:cubicBezTo>
                <a:cubicBezTo>
                  <a:pt x="966" y="214"/>
                  <a:pt x="966" y="214"/>
                  <a:pt x="966" y="214"/>
                </a:cubicBezTo>
                <a:cubicBezTo>
                  <a:pt x="967" y="215"/>
                  <a:pt x="967" y="215"/>
                  <a:pt x="967" y="215"/>
                </a:cubicBezTo>
                <a:cubicBezTo>
                  <a:pt x="967" y="217"/>
                  <a:pt x="967" y="217"/>
                  <a:pt x="967" y="217"/>
                </a:cubicBezTo>
                <a:cubicBezTo>
                  <a:pt x="967" y="218"/>
                  <a:pt x="967" y="218"/>
                  <a:pt x="967" y="218"/>
                </a:cubicBezTo>
                <a:cubicBezTo>
                  <a:pt x="968" y="218"/>
                  <a:pt x="968" y="218"/>
                  <a:pt x="968" y="218"/>
                </a:cubicBezTo>
                <a:cubicBezTo>
                  <a:pt x="969" y="217"/>
                  <a:pt x="969" y="217"/>
                  <a:pt x="969" y="217"/>
                </a:cubicBezTo>
                <a:cubicBezTo>
                  <a:pt x="970" y="215"/>
                  <a:pt x="970" y="215"/>
                  <a:pt x="970" y="215"/>
                </a:cubicBezTo>
                <a:cubicBezTo>
                  <a:pt x="971" y="214"/>
                  <a:pt x="971" y="214"/>
                  <a:pt x="971" y="214"/>
                </a:cubicBezTo>
                <a:cubicBezTo>
                  <a:pt x="971" y="214"/>
                  <a:pt x="971" y="214"/>
                  <a:pt x="971" y="214"/>
                </a:cubicBezTo>
                <a:cubicBezTo>
                  <a:pt x="971" y="215"/>
                  <a:pt x="971" y="215"/>
                  <a:pt x="971" y="215"/>
                </a:cubicBezTo>
                <a:cubicBezTo>
                  <a:pt x="971" y="216"/>
                  <a:pt x="971" y="216"/>
                  <a:pt x="971" y="216"/>
                </a:cubicBezTo>
                <a:cubicBezTo>
                  <a:pt x="970" y="216"/>
                  <a:pt x="970" y="216"/>
                  <a:pt x="970" y="216"/>
                </a:cubicBezTo>
                <a:cubicBezTo>
                  <a:pt x="970" y="217"/>
                  <a:pt x="970" y="217"/>
                  <a:pt x="970" y="217"/>
                </a:cubicBezTo>
                <a:cubicBezTo>
                  <a:pt x="971" y="218"/>
                  <a:pt x="971" y="218"/>
                  <a:pt x="971" y="218"/>
                </a:cubicBezTo>
                <a:cubicBezTo>
                  <a:pt x="970" y="219"/>
                  <a:pt x="970" y="219"/>
                  <a:pt x="970" y="219"/>
                </a:cubicBezTo>
                <a:cubicBezTo>
                  <a:pt x="971" y="220"/>
                  <a:pt x="971" y="220"/>
                  <a:pt x="971" y="220"/>
                </a:cubicBezTo>
                <a:cubicBezTo>
                  <a:pt x="972" y="220"/>
                  <a:pt x="972" y="220"/>
                  <a:pt x="972" y="220"/>
                </a:cubicBezTo>
                <a:cubicBezTo>
                  <a:pt x="972" y="219"/>
                  <a:pt x="972" y="219"/>
                  <a:pt x="972" y="219"/>
                </a:cubicBezTo>
                <a:cubicBezTo>
                  <a:pt x="973" y="218"/>
                  <a:pt x="973" y="218"/>
                  <a:pt x="973" y="218"/>
                </a:cubicBezTo>
                <a:cubicBezTo>
                  <a:pt x="974" y="218"/>
                  <a:pt x="974" y="218"/>
                  <a:pt x="974" y="218"/>
                </a:cubicBezTo>
                <a:cubicBezTo>
                  <a:pt x="974" y="219"/>
                  <a:pt x="974" y="219"/>
                  <a:pt x="974" y="219"/>
                </a:cubicBezTo>
                <a:cubicBezTo>
                  <a:pt x="973" y="220"/>
                  <a:pt x="973" y="220"/>
                  <a:pt x="973" y="220"/>
                </a:cubicBezTo>
                <a:cubicBezTo>
                  <a:pt x="974" y="221"/>
                  <a:pt x="974" y="221"/>
                  <a:pt x="974" y="221"/>
                </a:cubicBezTo>
                <a:cubicBezTo>
                  <a:pt x="975" y="221"/>
                  <a:pt x="975" y="221"/>
                  <a:pt x="975" y="221"/>
                </a:cubicBezTo>
                <a:cubicBezTo>
                  <a:pt x="975" y="222"/>
                  <a:pt x="975" y="222"/>
                  <a:pt x="975" y="222"/>
                </a:cubicBezTo>
                <a:cubicBezTo>
                  <a:pt x="975" y="222"/>
                  <a:pt x="975" y="222"/>
                  <a:pt x="975" y="222"/>
                </a:cubicBezTo>
                <a:cubicBezTo>
                  <a:pt x="975" y="223"/>
                  <a:pt x="975" y="223"/>
                  <a:pt x="975" y="223"/>
                </a:cubicBezTo>
                <a:cubicBezTo>
                  <a:pt x="976" y="224"/>
                  <a:pt x="976" y="224"/>
                  <a:pt x="976" y="224"/>
                </a:cubicBezTo>
                <a:cubicBezTo>
                  <a:pt x="976" y="223"/>
                  <a:pt x="976" y="223"/>
                  <a:pt x="976" y="223"/>
                </a:cubicBezTo>
                <a:cubicBezTo>
                  <a:pt x="978" y="222"/>
                  <a:pt x="978" y="222"/>
                  <a:pt x="978" y="222"/>
                </a:cubicBezTo>
                <a:cubicBezTo>
                  <a:pt x="979" y="221"/>
                  <a:pt x="979" y="221"/>
                  <a:pt x="979" y="221"/>
                </a:cubicBezTo>
                <a:cubicBezTo>
                  <a:pt x="978" y="220"/>
                  <a:pt x="978" y="220"/>
                  <a:pt x="978" y="220"/>
                </a:cubicBezTo>
                <a:cubicBezTo>
                  <a:pt x="977" y="218"/>
                  <a:pt x="977" y="218"/>
                  <a:pt x="977" y="218"/>
                </a:cubicBezTo>
                <a:cubicBezTo>
                  <a:pt x="978" y="218"/>
                  <a:pt x="978" y="218"/>
                  <a:pt x="978" y="218"/>
                </a:cubicBezTo>
                <a:cubicBezTo>
                  <a:pt x="978" y="219"/>
                  <a:pt x="978" y="219"/>
                  <a:pt x="978" y="219"/>
                </a:cubicBezTo>
                <a:cubicBezTo>
                  <a:pt x="979" y="219"/>
                  <a:pt x="979" y="219"/>
                  <a:pt x="979" y="219"/>
                </a:cubicBezTo>
                <a:cubicBezTo>
                  <a:pt x="979" y="218"/>
                  <a:pt x="979" y="218"/>
                  <a:pt x="979" y="218"/>
                </a:cubicBezTo>
                <a:cubicBezTo>
                  <a:pt x="978" y="216"/>
                  <a:pt x="978" y="216"/>
                  <a:pt x="978" y="216"/>
                </a:cubicBezTo>
                <a:cubicBezTo>
                  <a:pt x="979" y="215"/>
                  <a:pt x="979" y="215"/>
                  <a:pt x="979" y="215"/>
                </a:cubicBezTo>
                <a:cubicBezTo>
                  <a:pt x="979" y="215"/>
                  <a:pt x="979" y="215"/>
                  <a:pt x="979" y="215"/>
                </a:cubicBezTo>
                <a:cubicBezTo>
                  <a:pt x="980" y="214"/>
                  <a:pt x="980" y="214"/>
                  <a:pt x="980" y="214"/>
                </a:cubicBezTo>
                <a:cubicBezTo>
                  <a:pt x="979" y="213"/>
                  <a:pt x="979" y="213"/>
                  <a:pt x="979" y="213"/>
                </a:cubicBezTo>
                <a:cubicBezTo>
                  <a:pt x="979" y="213"/>
                  <a:pt x="979" y="213"/>
                  <a:pt x="979" y="213"/>
                </a:cubicBezTo>
                <a:cubicBezTo>
                  <a:pt x="977" y="212"/>
                  <a:pt x="977" y="212"/>
                  <a:pt x="977" y="212"/>
                </a:cubicBezTo>
                <a:cubicBezTo>
                  <a:pt x="978" y="211"/>
                  <a:pt x="978" y="211"/>
                  <a:pt x="978" y="211"/>
                </a:cubicBezTo>
                <a:cubicBezTo>
                  <a:pt x="978" y="212"/>
                  <a:pt x="978" y="212"/>
                  <a:pt x="978" y="212"/>
                </a:cubicBezTo>
                <a:cubicBezTo>
                  <a:pt x="979" y="212"/>
                  <a:pt x="979" y="212"/>
                  <a:pt x="979" y="212"/>
                </a:cubicBezTo>
                <a:cubicBezTo>
                  <a:pt x="980" y="211"/>
                  <a:pt x="980" y="211"/>
                  <a:pt x="980" y="211"/>
                </a:cubicBezTo>
                <a:cubicBezTo>
                  <a:pt x="980" y="210"/>
                  <a:pt x="980" y="210"/>
                  <a:pt x="980" y="210"/>
                </a:cubicBezTo>
                <a:cubicBezTo>
                  <a:pt x="979" y="210"/>
                  <a:pt x="979" y="210"/>
                  <a:pt x="979" y="210"/>
                </a:cubicBezTo>
                <a:cubicBezTo>
                  <a:pt x="978" y="209"/>
                  <a:pt x="978" y="209"/>
                  <a:pt x="978" y="209"/>
                </a:cubicBezTo>
                <a:cubicBezTo>
                  <a:pt x="980" y="209"/>
                  <a:pt x="980" y="209"/>
                  <a:pt x="980" y="209"/>
                </a:cubicBezTo>
                <a:cubicBezTo>
                  <a:pt x="980" y="209"/>
                  <a:pt x="980" y="209"/>
                  <a:pt x="980" y="209"/>
                </a:cubicBezTo>
                <a:cubicBezTo>
                  <a:pt x="980" y="206"/>
                  <a:pt x="980" y="206"/>
                  <a:pt x="980" y="206"/>
                </a:cubicBezTo>
                <a:cubicBezTo>
                  <a:pt x="981" y="205"/>
                  <a:pt x="981" y="205"/>
                  <a:pt x="981" y="205"/>
                </a:cubicBezTo>
                <a:cubicBezTo>
                  <a:pt x="981" y="206"/>
                  <a:pt x="981" y="206"/>
                  <a:pt x="981" y="206"/>
                </a:cubicBezTo>
                <a:cubicBezTo>
                  <a:pt x="981" y="207"/>
                  <a:pt x="981" y="207"/>
                  <a:pt x="981" y="207"/>
                </a:cubicBezTo>
                <a:cubicBezTo>
                  <a:pt x="982" y="209"/>
                  <a:pt x="982" y="209"/>
                  <a:pt x="982" y="209"/>
                </a:cubicBezTo>
                <a:cubicBezTo>
                  <a:pt x="982" y="210"/>
                  <a:pt x="982" y="210"/>
                  <a:pt x="982" y="210"/>
                </a:cubicBezTo>
                <a:cubicBezTo>
                  <a:pt x="983" y="210"/>
                  <a:pt x="983" y="210"/>
                  <a:pt x="983" y="210"/>
                </a:cubicBezTo>
                <a:cubicBezTo>
                  <a:pt x="984" y="210"/>
                  <a:pt x="984" y="210"/>
                  <a:pt x="984" y="210"/>
                </a:cubicBezTo>
                <a:cubicBezTo>
                  <a:pt x="984" y="209"/>
                  <a:pt x="984" y="209"/>
                  <a:pt x="984" y="209"/>
                </a:cubicBezTo>
                <a:cubicBezTo>
                  <a:pt x="985" y="209"/>
                  <a:pt x="985" y="209"/>
                  <a:pt x="985" y="209"/>
                </a:cubicBezTo>
                <a:cubicBezTo>
                  <a:pt x="985" y="210"/>
                  <a:pt x="985" y="210"/>
                  <a:pt x="985" y="210"/>
                </a:cubicBezTo>
                <a:cubicBezTo>
                  <a:pt x="985" y="211"/>
                  <a:pt x="985" y="211"/>
                  <a:pt x="985" y="211"/>
                </a:cubicBezTo>
                <a:cubicBezTo>
                  <a:pt x="986" y="211"/>
                  <a:pt x="986" y="211"/>
                  <a:pt x="986" y="211"/>
                </a:cubicBezTo>
                <a:cubicBezTo>
                  <a:pt x="987" y="211"/>
                  <a:pt x="987" y="211"/>
                  <a:pt x="987" y="211"/>
                </a:cubicBezTo>
                <a:cubicBezTo>
                  <a:pt x="987" y="208"/>
                  <a:pt x="987" y="208"/>
                  <a:pt x="987" y="208"/>
                </a:cubicBezTo>
                <a:cubicBezTo>
                  <a:pt x="987" y="206"/>
                  <a:pt x="987" y="206"/>
                  <a:pt x="987" y="206"/>
                </a:cubicBezTo>
                <a:cubicBezTo>
                  <a:pt x="986" y="206"/>
                  <a:pt x="986" y="206"/>
                  <a:pt x="986" y="206"/>
                </a:cubicBezTo>
                <a:cubicBezTo>
                  <a:pt x="986" y="205"/>
                  <a:pt x="986" y="205"/>
                  <a:pt x="986" y="205"/>
                </a:cubicBezTo>
                <a:cubicBezTo>
                  <a:pt x="987" y="206"/>
                  <a:pt x="987" y="206"/>
                  <a:pt x="987" y="206"/>
                </a:cubicBezTo>
                <a:cubicBezTo>
                  <a:pt x="989" y="207"/>
                  <a:pt x="989" y="207"/>
                  <a:pt x="989" y="207"/>
                </a:cubicBezTo>
                <a:cubicBezTo>
                  <a:pt x="989" y="208"/>
                  <a:pt x="989" y="208"/>
                  <a:pt x="989" y="208"/>
                </a:cubicBezTo>
                <a:cubicBezTo>
                  <a:pt x="990" y="208"/>
                  <a:pt x="990" y="208"/>
                  <a:pt x="990" y="208"/>
                </a:cubicBezTo>
                <a:cubicBezTo>
                  <a:pt x="991" y="207"/>
                  <a:pt x="991" y="207"/>
                  <a:pt x="991" y="207"/>
                </a:cubicBezTo>
                <a:cubicBezTo>
                  <a:pt x="991" y="205"/>
                  <a:pt x="991" y="205"/>
                  <a:pt x="991" y="205"/>
                </a:cubicBezTo>
                <a:cubicBezTo>
                  <a:pt x="990" y="203"/>
                  <a:pt x="990" y="203"/>
                  <a:pt x="990" y="203"/>
                </a:cubicBezTo>
                <a:cubicBezTo>
                  <a:pt x="988" y="202"/>
                  <a:pt x="988" y="202"/>
                  <a:pt x="988" y="202"/>
                </a:cubicBezTo>
                <a:cubicBezTo>
                  <a:pt x="988" y="201"/>
                  <a:pt x="988" y="201"/>
                  <a:pt x="988" y="201"/>
                </a:cubicBezTo>
                <a:cubicBezTo>
                  <a:pt x="988" y="201"/>
                  <a:pt x="988" y="201"/>
                  <a:pt x="988" y="201"/>
                </a:cubicBezTo>
                <a:cubicBezTo>
                  <a:pt x="989" y="202"/>
                  <a:pt x="989" y="202"/>
                  <a:pt x="989" y="202"/>
                </a:cubicBezTo>
                <a:cubicBezTo>
                  <a:pt x="991" y="203"/>
                  <a:pt x="991" y="203"/>
                  <a:pt x="991" y="203"/>
                </a:cubicBezTo>
                <a:cubicBezTo>
                  <a:pt x="991" y="204"/>
                  <a:pt x="991" y="204"/>
                  <a:pt x="991" y="204"/>
                </a:cubicBezTo>
                <a:cubicBezTo>
                  <a:pt x="994" y="204"/>
                  <a:pt x="994" y="204"/>
                  <a:pt x="994" y="204"/>
                </a:cubicBezTo>
                <a:cubicBezTo>
                  <a:pt x="995" y="203"/>
                  <a:pt x="995" y="203"/>
                  <a:pt x="995" y="203"/>
                </a:cubicBezTo>
                <a:cubicBezTo>
                  <a:pt x="995" y="202"/>
                  <a:pt x="995" y="202"/>
                  <a:pt x="995" y="202"/>
                </a:cubicBezTo>
                <a:cubicBezTo>
                  <a:pt x="993" y="202"/>
                  <a:pt x="993" y="202"/>
                  <a:pt x="993" y="202"/>
                </a:cubicBezTo>
                <a:cubicBezTo>
                  <a:pt x="992" y="201"/>
                  <a:pt x="992" y="201"/>
                  <a:pt x="992" y="201"/>
                </a:cubicBezTo>
                <a:cubicBezTo>
                  <a:pt x="990" y="201"/>
                  <a:pt x="990" y="201"/>
                  <a:pt x="990" y="201"/>
                </a:cubicBezTo>
                <a:cubicBezTo>
                  <a:pt x="989" y="200"/>
                  <a:pt x="989" y="200"/>
                  <a:pt x="989" y="200"/>
                </a:cubicBezTo>
                <a:cubicBezTo>
                  <a:pt x="990" y="198"/>
                  <a:pt x="990" y="198"/>
                  <a:pt x="990" y="198"/>
                </a:cubicBezTo>
                <a:cubicBezTo>
                  <a:pt x="990" y="199"/>
                  <a:pt x="990" y="199"/>
                  <a:pt x="990" y="199"/>
                </a:cubicBezTo>
                <a:cubicBezTo>
                  <a:pt x="991" y="200"/>
                  <a:pt x="991" y="200"/>
                  <a:pt x="991" y="200"/>
                </a:cubicBezTo>
                <a:cubicBezTo>
                  <a:pt x="993" y="200"/>
                  <a:pt x="993" y="200"/>
                  <a:pt x="993" y="200"/>
                </a:cubicBezTo>
                <a:cubicBezTo>
                  <a:pt x="993" y="199"/>
                  <a:pt x="993" y="199"/>
                  <a:pt x="993" y="199"/>
                </a:cubicBezTo>
                <a:cubicBezTo>
                  <a:pt x="993" y="197"/>
                  <a:pt x="993" y="197"/>
                  <a:pt x="993" y="197"/>
                </a:cubicBezTo>
                <a:cubicBezTo>
                  <a:pt x="992" y="197"/>
                  <a:pt x="992" y="197"/>
                  <a:pt x="992" y="197"/>
                </a:cubicBezTo>
                <a:cubicBezTo>
                  <a:pt x="992" y="195"/>
                  <a:pt x="992" y="195"/>
                  <a:pt x="992" y="195"/>
                </a:cubicBezTo>
                <a:cubicBezTo>
                  <a:pt x="992" y="195"/>
                  <a:pt x="992" y="195"/>
                  <a:pt x="992" y="195"/>
                </a:cubicBezTo>
                <a:cubicBezTo>
                  <a:pt x="993" y="196"/>
                  <a:pt x="993" y="196"/>
                  <a:pt x="993" y="196"/>
                </a:cubicBezTo>
                <a:cubicBezTo>
                  <a:pt x="994" y="197"/>
                  <a:pt x="994" y="197"/>
                  <a:pt x="994" y="197"/>
                </a:cubicBezTo>
                <a:cubicBezTo>
                  <a:pt x="994" y="198"/>
                  <a:pt x="994" y="198"/>
                  <a:pt x="994" y="198"/>
                </a:cubicBezTo>
                <a:cubicBezTo>
                  <a:pt x="994" y="199"/>
                  <a:pt x="994" y="199"/>
                  <a:pt x="994" y="199"/>
                </a:cubicBezTo>
                <a:cubicBezTo>
                  <a:pt x="996" y="199"/>
                  <a:pt x="996" y="199"/>
                  <a:pt x="996" y="199"/>
                </a:cubicBezTo>
                <a:cubicBezTo>
                  <a:pt x="998" y="200"/>
                  <a:pt x="998" y="200"/>
                  <a:pt x="998" y="200"/>
                </a:cubicBezTo>
                <a:cubicBezTo>
                  <a:pt x="999" y="199"/>
                  <a:pt x="999" y="199"/>
                  <a:pt x="999" y="199"/>
                </a:cubicBezTo>
                <a:cubicBezTo>
                  <a:pt x="1000" y="199"/>
                  <a:pt x="1000" y="199"/>
                  <a:pt x="1000" y="199"/>
                </a:cubicBezTo>
                <a:cubicBezTo>
                  <a:pt x="1001" y="198"/>
                  <a:pt x="1001" y="198"/>
                  <a:pt x="1001" y="198"/>
                </a:cubicBezTo>
                <a:cubicBezTo>
                  <a:pt x="1001" y="197"/>
                  <a:pt x="1001" y="197"/>
                  <a:pt x="1001" y="197"/>
                </a:cubicBezTo>
                <a:cubicBezTo>
                  <a:pt x="1000" y="197"/>
                  <a:pt x="1000" y="197"/>
                  <a:pt x="1000" y="197"/>
                </a:cubicBezTo>
                <a:cubicBezTo>
                  <a:pt x="998" y="197"/>
                  <a:pt x="998" y="197"/>
                  <a:pt x="998" y="197"/>
                </a:cubicBezTo>
                <a:cubicBezTo>
                  <a:pt x="997" y="197"/>
                  <a:pt x="997" y="197"/>
                  <a:pt x="997" y="197"/>
                </a:cubicBezTo>
                <a:cubicBezTo>
                  <a:pt x="998" y="196"/>
                  <a:pt x="998" y="196"/>
                  <a:pt x="998" y="196"/>
                </a:cubicBezTo>
                <a:cubicBezTo>
                  <a:pt x="1000" y="196"/>
                  <a:pt x="1000" y="196"/>
                  <a:pt x="1000" y="196"/>
                </a:cubicBezTo>
                <a:cubicBezTo>
                  <a:pt x="1001" y="196"/>
                  <a:pt x="1001" y="196"/>
                  <a:pt x="1001" y="196"/>
                </a:cubicBezTo>
                <a:cubicBezTo>
                  <a:pt x="1000" y="195"/>
                  <a:pt x="1000" y="195"/>
                  <a:pt x="1000" y="195"/>
                </a:cubicBezTo>
                <a:cubicBezTo>
                  <a:pt x="999" y="194"/>
                  <a:pt x="999" y="194"/>
                  <a:pt x="999" y="194"/>
                </a:cubicBezTo>
                <a:cubicBezTo>
                  <a:pt x="1000" y="194"/>
                  <a:pt x="1000" y="194"/>
                  <a:pt x="1000" y="194"/>
                </a:cubicBezTo>
                <a:cubicBezTo>
                  <a:pt x="999" y="193"/>
                  <a:pt x="999" y="193"/>
                  <a:pt x="999" y="193"/>
                </a:cubicBezTo>
                <a:cubicBezTo>
                  <a:pt x="998" y="193"/>
                  <a:pt x="998" y="193"/>
                  <a:pt x="998" y="193"/>
                </a:cubicBezTo>
                <a:cubicBezTo>
                  <a:pt x="997" y="194"/>
                  <a:pt x="997" y="194"/>
                  <a:pt x="997" y="194"/>
                </a:cubicBezTo>
                <a:cubicBezTo>
                  <a:pt x="998" y="192"/>
                  <a:pt x="998" y="192"/>
                  <a:pt x="998" y="192"/>
                </a:cubicBezTo>
                <a:cubicBezTo>
                  <a:pt x="999" y="191"/>
                  <a:pt x="999" y="191"/>
                  <a:pt x="999" y="191"/>
                </a:cubicBezTo>
                <a:cubicBezTo>
                  <a:pt x="1000" y="192"/>
                  <a:pt x="1000" y="192"/>
                  <a:pt x="1000" y="192"/>
                </a:cubicBezTo>
                <a:cubicBezTo>
                  <a:pt x="1001" y="192"/>
                  <a:pt x="1001" y="192"/>
                  <a:pt x="1001" y="192"/>
                </a:cubicBezTo>
                <a:cubicBezTo>
                  <a:pt x="1002" y="194"/>
                  <a:pt x="1002" y="194"/>
                  <a:pt x="1002" y="194"/>
                </a:cubicBezTo>
                <a:cubicBezTo>
                  <a:pt x="1001" y="195"/>
                  <a:pt x="1001" y="195"/>
                  <a:pt x="1001" y="195"/>
                </a:cubicBezTo>
                <a:cubicBezTo>
                  <a:pt x="1003" y="195"/>
                  <a:pt x="1003" y="195"/>
                  <a:pt x="1003" y="195"/>
                </a:cubicBezTo>
                <a:cubicBezTo>
                  <a:pt x="1004" y="194"/>
                  <a:pt x="1004" y="194"/>
                  <a:pt x="1004" y="194"/>
                </a:cubicBezTo>
                <a:cubicBezTo>
                  <a:pt x="1005" y="194"/>
                  <a:pt x="1005" y="194"/>
                  <a:pt x="1005" y="194"/>
                </a:cubicBezTo>
                <a:cubicBezTo>
                  <a:pt x="1005" y="193"/>
                  <a:pt x="1005" y="193"/>
                  <a:pt x="1005" y="193"/>
                </a:cubicBezTo>
                <a:cubicBezTo>
                  <a:pt x="1003" y="192"/>
                  <a:pt x="1003" y="192"/>
                  <a:pt x="1003" y="192"/>
                </a:cubicBezTo>
                <a:cubicBezTo>
                  <a:pt x="1003" y="190"/>
                  <a:pt x="1003" y="190"/>
                  <a:pt x="1003" y="190"/>
                </a:cubicBezTo>
                <a:cubicBezTo>
                  <a:pt x="1003" y="189"/>
                  <a:pt x="1003" y="189"/>
                  <a:pt x="1003" y="189"/>
                </a:cubicBezTo>
                <a:cubicBezTo>
                  <a:pt x="1001" y="190"/>
                  <a:pt x="1001" y="190"/>
                  <a:pt x="1001" y="190"/>
                </a:cubicBezTo>
                <a:cubicBezTo>
                  <a:pt x="1002" y="187"/>
                  <a:pt x="1002" y="187"/>
                  <a:pt x="1002" y="187"/>
                </a:cubicBezTo>
                <a:cubicBezTo>
                  <a:pt x="1001" y="186"/>
                  <a:pt x="1001" y="186"/>
                  <a:pt x="1001" y="186"/>
                </a:cubicBezTo>
                <a:cubicBezTo>
                  <a:pt x="999" y="186"/>
                  <a:pt x="999" y="186"/>
                  <a:pt x="999" y="186"/>
                </a:cubicBezTo>
                <a:cubicBezTo>
                  <a:pt x="998" y="186"/>
                  <a:pt x="998" y="186"/>
                  <a:pt x="998" y="186"/>
                </a:cubicBezTo>
                <a:cubicBezTo>
                  <a:pt x="999" y="185"/>
                  <a:pt x="999" y="185"/>
                  <a:pt x="999" y="185"/>
                </a:cubicBezTo>
                <a:cubicBezTo>
                  <a:pt x="999" y="184"/>
                  <a:pt x="999" y="184"/>
                  <a:pt x="999" y="184"/>
                </a:cubicBezTo>
                <a:cubicBezTo>
                  <a:pt x="996" y="186"/>
                  <a:pt x="996" y="186"/>
                  <a:pt x="996" y="186"/>
                </a:cubicBezTo>
                <a:cubicBezTo>
                  <a:pt x="996" y="187"/>
                  <a:pt x="996" y="187"/>
                  <a:pt x="996" y="187"/>
                </a:cubicBezTo>
                <a:cubicBezTo>
                  <a:pt x="996" y="189"/>
                  <a:pt x="996" y="189"/>
                  <a:pt x="996" y="189"/>
                </a:cubicBezTo>
                <a:cubicBezTo>
                  <a:pt x="995" y="189"/>
                  <a:pt x="995" y="189"/>
                  <a:pt x="995" y="189"/>
                </a:cubicBezTo>
                <a:cubicBezTo>
                  <a:pt x="994" y="188"/>
                  <a:pt x="994" y="188"/>
                  <a:pt x="994" y="188"/>
                </a:cubicBezTo>
                <a:cubicBezTo>
                  <a:pt x="994" y="185"/>
                  <a:pt x="994" y="185"/>
                  <a:pt x="994" y="185"/>
                </a:cubicBezTo>
                <a:cubicBezTo>
                  <a:pt x="993" y="185"/>
                  <a:pt x="993" y="185"/>
                  <a:pt x="993" y="185"/>
                </a:cubicBezTo>
                <a:cubicBezTo>
                  <a:pt x="993" y="185"/>
                  <a:pt x="993" y="185"/>
                  <a:pt x="993" y="185"/>
                </a:cubicBezTo>
                <a:cubicBezTo>
                  <a:pt x="993" y="187"/>
                  <a:pt x="993" y="187"/>
                  <a:pt x="993" y="187"/>
                </a:cubicBezTo>
                <a:cubicBezTo>
                  <a:pt x="991" y="189"/>
                  <a:pt x="991" y="189"/>
                  <a:pt x="991" y="189"/>
                </a:cubicBezTo>
                <a:cubicBezTo>
                  <a:pt x="990" y="190"/>
                  <a:pt x="990" y="190"/>
                  <a:pt x="990" y="190"/>
                </a:cubicBezTo>
                <a:cubicBezTo>
                  <a:pt x="991" y="189"/>
                  <a:pt x="991" y="189"/>
                  <a:pt x="991" y="189"/>
                </a:cubicBezTo>
                <a:cubicBezTo>
                  <a:pt x="991" y="186"/>
                  <a:pt x="991" y="186"/>
                  <a:pt x="991" y="186"/>
                </a:cubicBezTo>
                <a:cubicBezTo>
                  <a:pt x="992" y="184"/>
                  <a:pt x="992" y="184"/>
                  <a:pt x="992" y="184"/>
                </a:cubicBezTo>
                <a:cubicBezTo>
                  <a:pt x="992" y="183"/>
                  <a:pt x="992" y="183"/>
                  <a:pt x="992" y="183"/>
                </a:cubicBezTo>
                <a:cubicBezTo>
                  <a:pt x="991" y="183"/>
                  <a:pt x="991" y="183"/>
                  <a:pt x="991" y="183"/>
                </a:cubicBezTo>
                <a:cubicBezTo>
                  <a:pt x="989" y="186"/>
                  <a:pt x="989" y="186"/>
                  <a:pt x="989" y="186"/>
                </a:cubicBezTo>
                <a:cubicBezTo>
                  <a:pt x="989" y="187"/>
                  <a:pt x="989" y="187"/>
                  <a:pt x="989" y="187"/>
                </a:cubicBezTo>
                <a:cubicBezTo>
                  <a:pt x="987" y="188"/>
                  <a:pt x="987" y="188"/>
                  <a:pt x="987" y="188"/>
                </a:cubicBezTo>
                <a:cubicBezTo>
                  <a:pt x="986" y="188"/>
                  <a:pt x="986" y="188"/>
                  <a:pt x="986" y="188"/>
                </a:cubicBezTo>
                <a:cubicBezTo>
                  <a:pt x="986" y="187"/>
                  <a:pt x="986" y="187"/>
                  <a:pt x="986" y="187"/>
                </a:cubicBezTo>
                <a:cubicBezTo>
                  <a:pt x="987" y="185"/>
                  <a:pt x="987" y="185"/>
                  <a:pt x="987" y="185"/>
                </a:cubicBezTo>
                <a:cubicBezTo>
                  <a:pt x="989" y="184"/>
                  <a:pt x="989" y="184"/>
                  <a:pt x="989" y="184"/>
                </a:cubicBezTo>
                <a:cubicBezTo>
                  <a:pt x="990" y="182"/>
                  <a:pt x="990" y="182"/>
                  <a:pt x="990" y="182"/>
                </a:cubicBezTo>
                <a:cubicBezTo>
                  <a:pt x="991" y="181"/>
                  <a:pt x="991" y="181"/>
                  <a:pt x="991" y="181"/>
                </a:cubicBezTo>
                <a:cubicBezTo>
                  <a:pt x="992" y="181"/>
                  <a:pt x="992" y="181"/>
                  <a:pt x="992" y="181"/>
                </a:cubicBezTo>
                <a:cubicBezTo>
                  <a:pt x="993" y="179"/>
                  <a:pt x="993" y="179"/>
                  <a:pt x="993" y="179"/>
                </a:cubicBezTo>
                <a:cubicBezTo>
                  <a:pt x="993" y="178"/>
                  <a:pt x="993" y="178"/>
                  <a:pt x="993" y="178"/>
                </a:cubicBezTo>
                <a:cubicBezTo>
                  <a:pt x="992" y="178"/>
                  <a:pt x="992" y="178"/>
                  <a:pt x="992" y="178"/>
                </a:cubicBezTo>
                <a:cubicBezTo>
                  <a:pt x="990" y="179"/>
                  <a:pt x="990" y="179"/>
                  <a:pt x="990" y="179"/>
                </a:cubicBezTo>
                <a:cubicBezTo>
                  <a:pt x="989" y="181"/>
                  <a:pt x="989" y="181"/>
                  <a:pt x="989" y="181"/>
                </a:cubicBezTo>
                <a:cubicBezTo>
                  <a:pt x="987" y="181"/>
                  <a:pt x="987" y="181"/>
                  <a:pt x="987" y="181"/>
                </a:cubicBezTo>
                <a:cubicBezTo>
                  <a:pt x="985" y="183"/>
                  <a:pt x="985" y="183"/>
                  <a:pt x="985" y="183"/>
                </a:cubicBezTo>
                <a:cubicBezTo>
                  <a:pt x="986" y="181"/>
                  <a:pt x="986" y="181"/>
                  <a:pt x="986" y="181"/>
                </a:cubicBezTo>
                <a:cubicBezTo>
                  <a:pt x="988" y="179"/>
                  <a:pt x="988" y="179"/>
                  <a:pt x="988" y="179"/>
                </a:cubicBezTo>
                <a:cubicBezTo>
                  <a:pt x="987" y="179"/>
                  <a:pt x="987" y="179"/>
                  <a:pt x="987" y="179"/>
                </a:cubicBezTo>
                <a:cubicBezTo>
                  <a:pt x="985" y="179"/>
                  <a:pt x="985" y="179"/>
                  <a:pt x="985" y="179"/>
                </a:cubicBezTo>
                <a:cubicBezTo>
                  <a:pt x="985" y="180"/>
                  <a:pt x="985" y="180"/>
                  <a:pt x="985" y="180"/>
                </a:cubicBezTo>
                <a:cubicBezTo>
                  <a:pt x="982" y="179"/>
                  <a:pt x="982" y="179"/>
                  <a:pt x="982" y="179"/>
                </a:cubicBezTo>
                <a:cubicBezTo>
                  <a:pt x="980" y="180"/>
                  <a:pt x="980" y="180"/>
                  <a:pt x="980" y="180"/>
                </a:cubicBezTo>
                <a:cubicBezTo>
                  <a:pt x="979" y="179"/>
                  <a:pt x="979" y="179"/>
                  <a:pt x="979" y="179"/>
                </a:cubicBezTo>
                <a:cubicBezTo>
                  <a:pt x="981" y="179"/>
                  <a:pt x="981" y="179"/>
                  <a:pt x="981" y="179"/>
                </a:cubicBezTo>
                <a:cubicBezTo>
                  <a:pt x="985" y="178"/>
                  <a:pt x="985" y="178"/>
                  <a:pt x="985" y="178"/>
                </a:cubicBezTo>
                <a:cubicBezTo>
                  <a:pt x="983" y="177"/>
                  <a:pt x="983" y="177"/>
                  <a:pt x="983" y="177"/>
                </a:cubicBezTo>
                <a:cubicBezTo>
                  <a:pt x="982" y="176"/>
                  <a:pt x="982" y="176"/>
                  <a:pt x="982" y="176"/>
                </a:cubicBezTo>
                <a:cubicBezTo>
                  <a:pt x="983" y="177"/>
                  <a:pt x="983" y="177"/>
                  <a:pt x="983" y="177"/>
                </a:cubicBezTo>
                <a:cubicBezTo>
                  <a:pt x="985" y="176"/>
                  <a:pt x="985" y="176"/>
                  <a:pt x="985" y="176"/>
                </a:cubicBezTo>
                <a:cubicBezTo>
                  <a:pt x="984" y="174"/>
                  <a:pt x="984" y="174"/>
                  <a:pt x="984" y="174"/>
                </a:cubicBezTo>
                <a:cubicBezTo>
                  <a:pt x="983" y="174"/>
                  <a:pt x="983" y="174"/>
                  <a:pt x="983" y="174"/>
                </a:cubicBezTo>
                <a:cubicBezTo>
                  <a:pt x="983" y="174"/>
                  <a:pt x="983" y="174"/>
                  <a:pt x="983" y="174"/>
                </a:cubicBezTo>
                <a:cubicBezTo>
                  <a:pt x="984" y="173"/>
                  <a:pt x="984" y="173"/>
                  <a:pt x="984" y="173"/>
                </a:cubicBezTo>
                <a:cubicBezTo>
                  <a:pt x="984" y="172"/>
                  <a:pt x="984" y="172"/>
                  <a:pt x="984" y="172"/>
                </a:cubicBezTo>
                <a:cubicBezTo>
                  <a:pt x="984" y="169"/>
                  <a:pt x="984" y="169"/>
                  <a:pt x="984" y="169"/>
                </a:cubicBezTo>
                <a:cubicBezTo>
                  <a:pt x="983" y="168"/>
                  <a:pt x="983" y="168"/>
                  <a:pt x="983" y="168"/>
                </a:cubicBezTo>
                <a:cubicBezTo>
                  <a:pt x="981" y="169"/>
                  <a:pt x="981" y="169"/>
                  <a:pt x="981" y="169"/>
                </a:cubicBezTo>
                <a:cubicBezTo>
                  <a:pt x="980" y="170"/>
                  <a:pt x="980" y="170"/>
                  <a:pt x="980" y="170"/>
                </a:cubicBezTo>
                <a:cubicBezTo>
                  <a:pt x="979" y="169"/>
                  <a:pt x="979" y="169"/>
                  <a:pt x="979" y="169"/>
                </a:cubicBezTo>
                <a:cubicBezTo>
                  <a:pt x="978" y="170"/>
                  <a:pt x="978" y="170"/>
                  <a:pt x="978" y="170"/>
                </a:cubicBezTo>
                <a:cubicBezTo>
                  <a:pt x="978" y="169"/>
                  <a:pt x="978" y="169"/>
                  <a:pt x="978" y="169"/>
                </a:cubicBezTo>
                <a:cubicBezTo>
                  <a:pt x="978" y="168"/>
                  <a:pt x="978" y="168"/>
                  <a:pt x="978" y="168"/>
                </a:cubicBezTo>
                <a:cubicBezTo>
                  <a:pt x="979" y="166"/>
                  <a:pt x="979" y="166"/>
                  <a:pt x="979" y="166"/>
                </a:cubicBezTo>
                <a:cubicBezTo>
                  <a:pt x="981" y="166"/>
                  <a:pt x="981" y="166"/>
                  <a:pt x="981" y="166"/>
                </a:cubicBezTo>
                <a:cubicBezTo>
                  <a:pt x="982" y="165"/>
                  <a:pt x="982" y="165"/>
                  <a:pt x="982" y="165"/>
                </a:cubicBezTo>
                <a:cubicBezTo>
                  <a:pt x="982" y="163"/>
                  <a:pt x="982" y="163"/>
                  <a:pt x="982" y="163"/>
                </a:cubicBezTo>
                <a:cubicBezTo>
                  <a:pt x="981" y="162"/>
                  <a:pt x="981" y="162"/>
                  <a:pt x="981" y="162"/>
                </a:cubicBezTo>
                <a:cubicBezTo>
                  <a:pt x="980" y="163"/>
                  <a:pt x="980" y="163"/>
                  <a:pt x="980" y="163"/>
                </a:cubicBezTo>
                <a:cubicBezTo>
                  <a:pt x="978" y="165"/>
                  <a:pt x="978" y="165"/>
                  <a:pt x="978" y="165"/>
                </a:cubicBezTo>
                <a:cubicBezTo>
                  <a:pt x="976" y="166"/>
                  <a:pt x="976" y="166"/>
                  <a:pt x="976" y="166"/>
                </a:cubicBezTo>
                <a:cubicBezTo>
                  <a:pt x="975" y="168"/>
                  <a:pt x="975" y="168"/>
                  <a:pt x="975" y="168"/>
                </a:cubicBezTo>
                <a:cubicBezTo>
                  <a:pt x="975" y="169"/>
                  <a:pt x="975" y="169"/>
                  <a:pt x="975" y="169"/>
                </a:cubicBezTo>
                <a:cubicBezTo>
                  <a:pt x="975" y="171"/>
                  <a:pt x="975" y="171"/>
                  <a:pt x="975" y="171"/>
                </a:cubicBezTo>
                <a:cubicBezTo>
                  <a:pt x="974" y="171"/>
                  <a:pt x="974" y="171"/>
                  <a:pt x="974" y="171"/>
                </a:cubicBezTo>
                <a:cubicBezTo>
                  <a:pt x="974" y="169"/>
                  <a:pt x="974" y="169"/>
                  <a:pt x="974" y="169"/>
                </a:cubicBezTo>
                <a:cubicBezTo>
                  <a:pt x="974" y="168"/>
                  <a:pt x="974" y="168"/>
                  <a:pt x="974" y="168"/>
                </a:cubicBezTo>
                <a:cubicBezTo>
                  <a:pt x="975" y="166"/>
                  <a:pt x="975" y="166"/>
                  <a:pt x="975" y="166"/>
                </a:cubicBezTo>
                <a:cubicBezTo>
                  <a:pt x="977" y="164"/>
                  <a:pt x="977" y="164"/>
                  <a:pt x="977" y="164"/>
                </a:cubicBezTo>
                <a:cubicBezTo>
                  <a:pt x="977" y="162"/>
                  <a:pt x="977" y="162"/>
                  <a:pt x="977" y="162"/>
                </a:cubicBezTo>
                <a:cubicBezTo>
                  <a:pt x="977" y="162"/>
                  <a:pt x="977" y="162"/>
                  <a:pt x="977" y="162"/>
                </a:cubicBezTo>
                <a:cubicBezTo>
                  <a:pt x="975" y="163"/>
                  <a:pt x="975" y="163"/>
                  <a:pt x="975" y="163"/>
                </a:cubicBezTo>
                <a:cubicBezTo>
                  <a:pt x="975" y="164"/>
                  <a:pt x="975" y="164"/>
                  <a:pt x="975" y="164"/>
                </a:cubicBezTo>
                <a:cubicBezTo>
                  <a:pt x="975" y="165"/>
                  <a:pt x="975" y="165"/>
                  <a:pt x="975" y="165"/>
                </a:cubicBezTo>
                <a:cubicBezTo>
                  <a:pt x="973" y="166"/>
                  <a:pt x="973" y="166"/>
                  <a:pt x="973" y="166"/>
                </a:cubicBezTo>
                <a:cubicBezTo>
                  <a:pt x="972" y="167"/>
                  <a:pt x="972" y="167"/>
                  <a:pt x="972" y="167"/>
                </a:cubicBezTo>
                <a:cubicBezTo>
                  <a:pt x="972" y="168"/>
                  <a:pt x="972" y="168"/>
                  <a:pt x="972" y="168"/>
                </a:cubicBezTo>
                <a:cubicBezTo>
                  <a:pt x="971" y="170"/>
                  <a:pt x="971" y="170"/>
                  <a:pt x="971" y="170"/>
                </a:cubicBezTo>
                <a:cubicBezTo>
                  <a:pt x="970" y="171"/>
                  <a:pt x="970" y="171"/>
                  <a:pt x="970" y="171"/>
                </a:cubicBezTo>
                <a:cubicBezTo>
                  <a:pt x="970" y="170"/>
                  <a:pt x="970" y="170"/>
                  <a:pt x="970" y="170"/>
                </a:cubicBezTo>
                <a:cubicBezTo>
                  <a:pt x="971" y="168"/>
                  <a:pt x="971" y="168"/>
                  <a:pt x="971" y="168"/>
                </a:cubicBezTo>
                <a:cubicBezTo>
                  <a:pt x="972" y="165"/>
                  <a:pt x="972" y="165"/>
                  <a:pt x="972" y="165"/>
                </a:cubicBezTo>
                <a:cubicBezTo>
                  <a:pt x="973" y="163"/>
                  <a:pt x="973" y="163"/>
                  <a:pt x="973" y="163"/>
                </a:cubicBezTo>
                <a:cubicBezTo>
                  <a:pt x="973" y="162"/>
                  <a:pt x="973" y="162"/>
                  <a:pt x="973" y="162"/>
                </a:cubicBezTo>
                <a:cubicBezTo>
                  <a:pt x="971" y="162"/>
                  <a:pt x="971" y="162"/>
                  <a:pt x="971" y="162"/>
                </a:cubicBezTo>
                <a:cubicBezTo>
                  <a:pt x="970" y="163"/>
                  <a:pt x="970" y="163"/>
                  <a:pt x="970" y="163"/>
                </a:cubicBezTo>
                <a:cubicBezTo>
                  <a:pt x="970" y="165"/>
                  <a:pt x="970" y="165"/>
                  <a:pt x="970" y="165"/>
                </a:cubicBezTo>
                <a:cubicBezTo>
                  <a:pt x="969" y="165"/>
                  <a:pt x="969" y="165"/>
                  <a:pt x="969" y="165"/>
                </a:cubicBezTo>
                <a:cubicBezTo>
                  <a:pt x="969" y="164"/>
                  <a:pt x="969" y="164"/>
                  <a:pt x="969" y="164"/>
                </a:cubicBezTo>
                <a:cubicBezTo>
                  <a:pt x="970" y="162"/>
                  <a:pt x="970" y="162"/>
                  <a:pt x="970" y="162"/>
                </a:cubicBezTo>
                <a:cubicBezTo>
                  <a:pt x="971" y="161"/>
                  <a:pt x="971" y="161"/>
                  <a:pt x="971" y="161"/>
                </a:cubicBezTo>
                <a:cubicBezTo>
                  <a:pt x="970" y="160"/>
                  <a:pt x="970" y="160"/>
                  <a:pt x="970" y="160"/>
                </a:cubicBezTo>
                <a:cubicBezTo>
                  <a:pt x="968" y="159"/>
                  <a:pt x="968" y="159"/>
                  <a:pt x="968" y="159"/>
                </a:cubicBezTo>
                <a:cubicBezTo>
                  <a:pt x="969" y="158"/>
                  <a:pt x="969" y="158"/>
                  <a:pt x="969" y="158"/>
                </a:cubicBezTo>
                <a:cubicBezTo>
                  <a:pt x="968" y="157"/>
                  <a:pt x="968" y="157"/>
                  <a:pt x="968" y="157"/>
                </a:cubicBezTo>
                <a:cubicBezTo>
                  <a:pt x="965" y="157"/>
                  <a:pt x="965" y="157"/>
                  <a:pt x="965" y="157"/>
                </a:cubicBezTo>
                <a:cubicBezTo>
                  <a:pt x="964" y="158"/>
                  <a:pt x="964" y="158"/>
                  <a:pt x="964" y="158"/>
                </a:cubicBezTo>
                <a:cubicBezTo>
                  <a:pt x="965" y="157"/>
                  <a:pt x="965" y="157"/>
                  <a:pt x="965" y="157"/>
                </a:cubicBezTo>
                <a:cubicBezTo>
                  <a:pt x="966" y="156"/>
                  <a:pt x="966" y="156"/>
                  <a:pt x="966" y="156"/>
                </a:cubicBezTo>
                <a:cubicBezTo>
                  <a:pt x="965" y="156"/>
                  <a:pt x="965" y="156"/>
                  <a:pt x="965" y="156"/>
                </a:cubicBezTo>
                <a:cubicBezTo>
                  <a:pt x="962" y="156"/>
                  <a:pt x="962" y="156"/>
                  <a:pt x="962" y="156"/>
                </a:cubicBezTo>
                <a:cubicBezTo>
                  <a:pt x="961" y="157"/>
                  <a:pt x="961" y="157"/>
                  <a:pt x="961" y="157"/>
                </a:cubicBezTo>
                <a:cubicBezTo>
                  <a:pt x="961" y="156"/>
                  <a:pt x="961" y="156"/>
                  <a:pt x="961" y="156"/>
                </a:cubicBezTo>
                <a:cubicBezTo>
                  <a:pt x="964" y="154"/>
                  <a:pt x="964" y="154"/>
                  <a:pt x="964" y="154"/>
                </a:cubicBezTo>
                <a:cubicBezTo>
                  <a:pt x="966" y="154"/>
                  <a:pt x="966" y="154"/>
                  <a:pt x="966" y="154"/>
                </a:cubicBezTo>
                <a:cubicBezTo>
                  <a:pt x="967" y="155"/>
                  <a:pt x="967" y="155"/>
                  <a:pt x="967" y="155"/>
                </a:cubicBezTo>
                <a:cubicBezTo>
                  <a:pt x="969" y="155"/>
                  <a:pt x="969" y="155"/>
                  <a:pt x="969" y="155"/>
                </a:cubicBezTo>
                <a:cubicBezTo>
                  <a:pt x="969" y="154"/>
                  <a:pt x="969" y="154"/>
                  <a:pt x="969" y="154"/>
                </a:cubicBezTo>
                <a:cubicBezTo>
                  <a:pt x="970" y="153"/>
                  <a:pt x="970" y="153"/>
                  <a:pt x="970" y="153"/>
                </a:cubicBezTo>
                <a:cubicBezTo>
                  <a:pt x="969" y="153"/>
                  <a:pt x="969" y="153"/>
                  <a:pt x="969" y="153"/>
                </a:cubicBezTo>
                <a:cubicBezTo>
                  <a:pt x="967" y="152"/>
                  <a:pt x="967" y="152"/>
                  <a:pt x="967" y="152"/>
                </a:cubicBezTo>
                <a:cubicBezTo>
                  <a:pt x="965" y="151"/>
                  <a:pt x="965" y="151"/>
                  <a:pt x="965" y="151"/>
                </a:cubicBezTo>
                <a:cubicBezTo>
                  <a:pt x="963" y="151"/>
                  <a:pt x="963" y="151"/>
                  <a:pt x="963" y="151"/>
                </a:cubicBezTo>
                <a:cubicBezTo>
                  <a:pt x="963" y="153"/>
                  <a:pt x="963" y="153"/>
                  <a:pt x="963" y="153"/>
                </a:cubicBezTo>
                <a:cubicBezTo>
                  <a:pt x="962" y="153"/>
                  <a:pt x="962" y="153"/>
                  <a:pt x="962" y="153"/>
                </a:cubicBezTo>
                <a:cubicBezTo>
                  <a:pt x="962" y="152"/>
                  <a:pt x="962" y="152"/>
                  <a:pt x="962" y="152"/>
                </a:cubicBezTo>
                <a:cubicBezTo>
                  <a:pt x="963" y="152"/>
                  <a:pt x="963" y="152"/>
                  <a:pt x="963" y="152"/>
                </a:cubicBezTo>
                <a:cubicBezTo>
                  <a:pt x="963" y="151"/>
                  <a:pt x="963" y="151"/>
                  <a:pt x="963" y="151"/>
                </a:cubicBezTo>
                <a:cubicBezTo>
                  <a:pt x="961" y="151"/>
                  <a:pt x="961" y="151"/>
                  <a:pt x="961" y="151"/>
                </a:cubicBezTo>
                <a:cubicBezTo>
                  <a:pt x="961" y="152"/>
                  <a:pt x="961" y="152"/>
                  <a:pt x="961" y="152"/>
                </a:cubicBezTo>
                <a:cubicBezTo>
                  <a:pt x="960" y="152"/>
                  <a:pt x="960" y="152"/>
                  <a:pt x="960" y="152"/>
                </a:cubicBezTo>
                <a:cubicBezTo>
                  <a:pt x="960" y="151"/>
                  <a:pt x="960" y="151"/>
                  <a:pt x="960" y="151"/>
                </a:cubicBezTo>
                <a:cubicBezTo>
                  <a:pt x="960" y="150"/>
                  <a:pt x="960" y="150"/>
                  <a:pt x="960" y="150"/>
                </a:cubicBezTo>
                <a:cubicBezTo>
                  <a:pt x="959" y="149"/>
                  <a:pt x="959" y="149"/>
                  <a:pt x="959" y="149"/>
                </a:cubicBezTo>
                <a:cubicBezTo>
                  <a:pt x="958" y="150"/>
                  <a:pt x="958" y="150"/>
                  <a:pt x="958" y="150"/>
                </a:cubicBezTo>
                <a:cubicBezTo>
                  <a:pt x="957" y="149"/>
                  <a:pt x="957" y="149"/>
                  <a:pt x="957" y="149"/>
                </a:cubicBezTo>
                <a:cubicBezTo>
                  <a:pt x="956" y="148"/>
                  <a:pt x="956" y="148"/>
                  <a:pt x="956" y="148"/>
                </a:cubicBezTo>
                <a:cubicBezTo>
                  <a:pt x="955" y="148"/>
                  <a:pt x="955" y="148"/>
                  <a:pt x="955" y="148"/>
                </a:cubicBezTo>
                <a:cubicBezTo>
                  <a:pt x="956" y="147"/>
                  <a:pt x="956" y="147"/>
                  <a:pt x="956" y="147"/>
                </a:cubicBezTo>
                <a:cubicBezTo>
                  <a:pt x="957" y="147"/>
                  <a:pt x="957" y="147"/>
                  <a:pt x="957" y="147"/>
                </a:cubicBezTo>
                <a:cubicBezTo>
                  <a:pt x="960" y="148"/>
                  <a:pt x="960" y="148"/>
                  <a:pt x="960" y="148"/>
                </a:cubicBezTo>
                <a:cubicBezTo>
                  <a:pt x="961" y="148"/>
                  <a:pt x="961" y="148"/>
                  <a:pt x="961" y="148"/>
                </a:cubicBezTo>
                <a:cubicBezTo>
                  <a:pt x="960" y="147"/>
                  <a:pt x="960" y="147"/>
                  <a:pt x="960" y="147"/>
                </a:cubicBezTo>
                <a:cubicBezTo>
                  <a:pt x="955" y="145"/>
                  <a:pt x="955" y="145"/>
                  <a:pt x="955" y="145"/>
                </a:cubicBezTo>
                <a:cubicBezTo>
                  <a:pt x="953" y="144"/>
                  <a:pt x="953" y="144"/>
                  <a:pt x="953" y="144"/>
                </a:cubicBezTo>
                <a:cubicBezTo>
                  <a:pt x="953" y="143"/>
                  <a:pt x="953" y="143"/>
                  <a:pt x="953" y="143"/>
                </a:cubicBezTo>
                <a:cubicBezTo>
                  <a:pt x="954" y="143"/>
                  <a:pt x="954" y="143"/>
                  <a:pt x="954" y="143"/>
                </a:cubicBezTo>
                <a:cubicBezTo>
                  <a:pt x="958" y="144"/>
                  <a:pt x="958" y="144"/>
                  <a:pt x="958" y="144"/>
                </a:cubicBezTo>
                <a:cubicBezTo>
                  <a:pt x="960" y="145"/>
                  <a:pt x="960" y="145"/>
                  <a:pt x="960" y="145"/>
                </a:cubicBezTo>
                <a:cubicBezTo>
                  <a:pt x="964" y="146"/>
                  <a:pt x="964" y="146"/>
                  <a:pt x="964" y="146"/>
                </a:cubicBezTo>
                <a:cubicBezTo>
                  <a:pt x="965" y="145"/>
                  <a:pt x="965" y="145"/>
                  <a:pt x="965" y="145"/>
                </a:cubicBezTo>
                <a:cubicBezTo>
                  <a:pt x="964" y="145"/>
                  <a:pt x="964" y="145"/>
                  <a:pt x="964" y="145"/>
                </a:cubicBezTo>
                <a:cubicBezTo>
                  <a:pt x="964" y="143"/>
                  <a:pt x="964" y="143"/>
                  <a:pt x="964" y="143"/>
                </a:cubicBezTo>
                <a:cubicBezTo>
                  <a:pt x="964" y="142"/>
                  <a:pt x="964" y="142"/>
                  <a:pt x="964" y="142"/>
                </a:cubicBezTo>
                <a:cubicBezTo>
                  <a:pt x="962" y="142"/>
                  <a:pt x="962" y="142"/>
                  <a:pt x="962" y="142"/>
                </a:cubicBezTo>
                <a:cubicBezTo>
                  <a:pt x="961" y="141"/>
                  <a:pt x="961" y="141"/>
                  <a:pt x="961" y="141"/>
                </a:cubicBezTo>
                <a:cubicBezTo>
                  <a:pt x="961" y="140"/>
                  <a:pt x="961" y="140"/>
                  <a:pt x="961" y="140"/>
                </a:cubicBezTo>
                <a:cubicBezTo>
                  <a:pt x="962" y="140"/>
                  <a:pt x="962" y="140"/>
                  <a:pt x="962" y="140"/>
                </a:cubicBezTo>
                <a:cubicBezTo>
                  <a:pt x="963" y="141"/>
                  <a:pt x="963" y="141"/>
                  <a:pt x="963" y="141"/>
                </a:cubicBezTo>
                <a:cubicBezTo>
                  <a:pt x="964" y="142"/>
                  <a:pt x="964" y="142"/>
                  <a:pt x="964" y="142"/>
                </a:cubicBezTo>
                <a:cubicBezTo>
                  <a:pt x="965" y="141"/>
                  <a:pt x="965" y="141"/>
                  <a:pt x="965" y="141"/>
                </a:cubicBezTo>
                <a:cubicBezTo>
                  <a:pt x="967" y="141"/>
                  <a:pt x="967" y="141"/>
                  <a:pt x="967" y="141"/>
                </a:cubicBezTo>
                <a:cubicBezTo>
                  <a:pt x="967" y="141"/>
                  <a:pt x="967" y="141"/>
                  <a:pt x="967" y="141"/>
                </a:cubicBezTo>
                <a:cubicBezTo>
                  <a:pt x="967" y="140"/>
                  <a:pt x="967" y="140"/>
                  <a:pt x="967" y="140"/>
                </a:cubicBezTo>
                <a:cubicBezTo>
                  <a:pt x="966" y="139"/>
                  <a:pt x="966" y="139"/>
                  <a:pt x="966" y="139"/>
                </a:cubicBezTo>
                <a:cubicBezTo>
                  <a:pt x="966" y="139"/>
                  <a:pt x="966" y="139"/>
                  <a:pt x="966" y="139"/>
                </a:cubicBezTo>
                <a:cubicBezTo>
                  <a:pt x="965" y="137"/>
                  <a:pt x="965" y="137"/>
                  <a:pt x="965" y="137"/>
                </a:cubicBezTo>
                <a:cubicBezTo>
                  <a:pt x="963" y="138"/>
                  <a:pt x="963" y="138"/>
                  <a:pt x="963" y="138"/>
                </a:cubicBezTo>
                <a:cubicBezTo>
                  <a:pt x="962" y="138"/>
                  <a:pt x="962" y="138"/>
                  <a:pt x="962" y="138"/>
                </a:cubicBezTo>
                <a:cubicBezTo>
                  <a:pt x="959" y="138"/>
                  <a:pt x="959" y="138"/>
                  <a:pt x="959" y="138"/>
                </a:cubicBezTo>
                <a:cubicBezTo>
                  <a:pt x="959" y="139"/>
                  <a:pt x="959" y="139"/>
                  <a:pt x="959" y="139"/>
                </a:cubicBezTo>
                <a:cubicBezTo>
                  <a:pt x="958" y="139"/>
                  <a:pt x="958" y="139"/>
                  <a:pt x="958" y="139"/>
                </a:cubicBezTo>
                <a:cubicBezTo>
                  <a:pt x="957" y="138"/>
                  <a:pt x="957" y="138"/>
                  <a:pt x="957" y="138"/>
                </a:cubicBezTo>
                <a:cubicBezTo>
                  <a:pt x="959" y="137"/>
                  <a:pt x="959" y="137"/>
                  <a:pt x="959" y="137"/>
                </a:cubicBezTo>
                <a:cubicBezTo>
                  <a:pt x="961" y="137"/>
                  <a:pt x="961" y="137"/>
                  <a:pt x="961" y="137"/>
                </a:cubicBezTo>
                <a:cubicBezTo>
                  <a:pt x="962" y="137"/>
                  <a:pt x="962" y="137"/>
                  <a:pt x="962" y="137"/>
                </a:cubicBezTo>
                <a:cubicBezTo>
                  <a:pt x="965" y="136"/>
                  <a:pt x="965" y="136"/>
                  <a:pt x="965" y="136"/>
                </a:cubicBezTo>
                <a:cubicBezTo>
                  <a:pt x="965" y="136"/>
                  <a:pt x="965" y="136"/>
                  <a:pt x="965" y="136"/>
                </a:cubicBezTo>
                <a:cubicBezTo>
                  <a:pt x="963" y="135"/>
                  <a:pt x="963" y="135"/>
                  <a:pt x="963" y="135"/>
                </a:cubicBezTo>
                <a:cubicBezTo>
                  <a:pt x="962" y="135"/>
                  <a:pt x="962" y="135"/>
                  <a:pt x="962" y="135"/>
                </a:cubicBezTo>
                <a:cubicBezTo>
                  <a:pt x="961" y="134"/>
                  <a:pt x="961" y="134"/>
                  <a:pt x="961" y="134"/>
                </a:cubicBezTo>
                <a:cubicBezTo>
                  <a:pt x="962" y="134"/>
                  <a:pt x="962" y="134"/>
                  <a:pt x="962" y="134"/>
                </a:cubicBezTo>
                <a:cubicBezTo>
                  <a:pt x="964" y="134"/>
                  <a:pt x="964" y="134"/>
                  <a:pt x="964" y="134"/>
                </a:cubicBezTo>
                <a:cubicBezTo>
                  <a:pt x="965" y="134"/>
                  <a:pt x="965" y="134"/>
                  <a:pt x="965" y="134"/>
                </a:cubicBezTo>
                <a:cubicBezTo>
                  <a:pt x="966" y="134"/>
                  <a:pt x="966" y="134"/>
                  <a:pt x="966" y="134"/>
                </a:cubicBezTo>
                <a:cubicBezTo>
                  <a:pt x="969" y="137"/>
                  <a:pt x="969" y="137"/>
                  <a:pt x="969" y="137"/>
                </a:cubicBezTo>
                <a:cubicBezTo>
                  <a:pt x="970" y="137"/>
                  <a:pt x="970" y="137"/>
                  <a:pt x="970" y="137"/>
                </a:cubicBezTo>
                <a:cubicBezTo>
                  <a:pt x="971" y="137"/>
                  <a:pt x="971" y="137"/>
                  <a:pt x="971" y="137"/>
                </a:cubicBezTo>
                <a:cubicBezTo>
                  <a:pt x="972" y="138"/>
                  <a:pt x="972" y="138"/>
                  <a:pt x="972" y="138"/>
                </a:cubicBezTo>
                <a:cubicBezTo>
                  <a:pt x="973" y="138"/>
                  <a:pt x="973" y="138"/>
                  <a:pt x="973" y="138"/>
                </a:cubicBezTo>
                <a:cubicBezTo>
                  <a:pt x="974" y="137"/>
                  <a:pt x="974" y="137"/>
                  <a:pt x="974" y="137"/>
                </a:cubicBezTo>
                <a:cubicBezTo>
                  <a:pt x="974" y="137"/>
                  <a:pt x="974" y="137"/>
                  <a:pt x="974" y="137"/>
                </a:cubicBezTo>
                <a:cubicBezTo>
                  <a:pt x="975" y="139"/>
                  <a:pt x="975" y="139"/>
                  <a:pt x="975" y="139"/>
                </a:cubicBezTo>
                <a:cubicBezTo>
                  <a:pt x="977" y="139"/>
                  <a:pt x="977" y="139"/>
                  <a:pt x="977" y="139"/>
                </a:cubicBezTo>
                <a:cubicBezTo>
                  <a:pt x="977" y="138"/>
                  <a:pt x="977" y="138"/>
                  <a:pt x="977" y="138"/>
                </a:cubicBezTo>
                <a:cubicBezTo>
                  <a:pt x="977" y="136"/>
                  <a:pt x="977" y="136"/>
                  <a:pt x="977" y="136"/>
                </a:cubicBezTo>
                <a:cubicBezTo>
                  <a:pt x="976" y="134"/>
                  <a:pt x="976" y="134"/>
                  <a:pt x="976" y="134"/>
                </a:cubicBezTo>
                <a:cubicBezTo>
                  <a:pt x="976" y="133"/>
                  <a:pt x="976" y="133"/>
                  <a:pt x="976" y="133"/>
                </a:cubicBezTo>
                <a:cubicBezTo>
                  <a:pt x="974" y="132"/>
                  <a:pt x="974" y="132"/>
                  <a:pt x="974" y="132"/>
                </a:cubicBezTo>
                <a:cubicBezTo>
                  <a:pt x="972" y="131"/>
                  <a:pt x="972" y="131"/>
                  <a:pt x="972" y="131"/>
                </a:cubicBezTo>
                <a:cubicBezTo>
                  <a:pt x="971" y="130"/>
                  <a:pt x="971" y="130"/>
                  <a:pt x="971" y="130"/>
                </a:cubicBezTo>
                <a:cubicBezTo>
                  <a:pt x="970" y="131"/>
                  <a:pt x="970" y="131"/>
                  <a:pt x="970" y="131"/>
                </a:cubicBezTo>
                <a:cubicBezTo>
                  <a:pt x="969" y="131"/>
                  <a:pt x="969" y="131"/>
                  <a:pt x="969" y="131"/>
                </a:cubicBezTo>
                <a:cubicBezTo>
                  <a:pt x="968" y="131"/>
                  <a:pt x="968" y="131"/>
                  <a:pt x="968" y="131"/>
                </a:cubicBezTo>
                <a:cubicBezTo>
                  <a:pt x="965" y="128"/>
                  <a:pt x="965" y="128"/>
                  <a:pt x="965" y="128"/>
                </a:cubicBezTo>
                <a:cubicBezTo>
                  <a:pt x="963" y="127"/>
                  <a:pt x="963" y="127"/>
                  <a:pt x="963" y="127"/>
                </a:cubicBezTo>
                <a:cubicBezTo>
                  <a:pt x="960" y="128"/>
                  <a:pt x="960" y="128"/>
                  <a:pt x="960" y="128"/>
                </a:cubicBezTo>
                <a:cubicBezTo>
                  <a:pt x="959" y="127"/>
                  <a:pt x="959" y="127"/>
                  <a:pt x="959" y="127"/>
                </a:cubicBezTo>
                <a:cubicBezTo>
                  <a:pt x="962" y="127"/>
                  <a:pt x="962" y="127"/>
                  <a:pt x="962" y="127"/>
                </a:cubicBezTo>
                <a:cubicBezTo>
                  <a:pt x="963" y="126"/>
                  <a:pt x="963" y="126"/>
                  <a:pt x="963" y="126"/>
                </a:cubicBezTo>
                <a:cubicBezTo>
                  <a:pt x="964" y="126"/>
                  <a:pt x="964" y="126"/>
                  <a:pt x="964" y="126"/>
                </a:cubicBezTo>
                <a:cubicBezTo>
                  <a:pt x="965" y="126"/>
                  <a:pt x="965" y="126"/>
                  <a:pt x="965" y="126"/>
                </a:cubicBezTo>
                <a:cubicBezTo>
                  <a:pt x="966" y="126"/>
                  <a:pt x="966" y="126"/>
                  <a:pt x="966" y="126"/>
                </a:cubicBezTo>
                <a:cubicBezTo>
                  <a:pt x="968" y="125"/>
                  <a:pt x="968" y="125"/>
                  <a:pt x="968" y="125"/>
                </a:cubicBezTo>
                <a:cubicBezTo>
                  <a:pt x="969" y="124"/>
                  <a:pt x="969" y="124"/>
                  <a:pt x="969" y="124"/>
                </a:cubicBezTo>
                <a:cubicBezTo>
                  <a:pt x="972" y="125"/>
                  <a:pt x="972" y="125"/>
                  <a:pt x="972" y="125"/>
                </a:cubicBezTo>
                <a:cubicBezTo>
                  <a:pt x="973" y="126"/>
                  <a:pt x="973" y="126"/>
                  <a:pt x="973" y="126"/>
                </a:cubicBezTo>
                <a:cubicBezTo>
                  <a:pt x="976" y="126"/>
                  <a:pt x="976" y="126"/>
                  <a:pt x="976" y="126"/>
                </a:cubicBezTo>
                <a:cubicBezTo>
                  <a:pt x="976" y="124"/>
                  <a:pt x="976" y="124"/>
                  <a:pt x="976" y="124"/>
                </a:cubicBezTo>
                <a:cubicBezTo>
                  <a:pt x="977" y="123"/>
                  <a:pt x="977" y="123"/>
                  <a:pt x="977" y="123"/>
                </a:cubicBezTo>
                <a:cubicBezTo>
                  <a:pt x="976" y="121"/>
                  <a:pt x="976" y="121"/>
                  <a:pt x="976" y="121"/>
                </a:cubicBezTo>
                <a:cubicBezTo>
                  <a:pt x="975" y="119"/>
                  <a:pt x="975" y="119"/>
                  <a:pt x="975" y="119"/>
                </a:cubicBezTo>
                <a:cubicBezTo>
                  <a:pt x="973" y="115"/>
                  <a:pt x="973" y="115"/>
                  <a:pt x="973" y="115"/>
                </a:cubicBezTo>
                <a:cubicBezTo>
                  <a:pt x="973" y="113"/>
                  <a:pt x="973" y="113"/>
                  <a:pt x="973" y="113"/>
                </a:cubicBezTo>
                <a:cubicBezTo>
                  <a:pt x="972" y="113"/>
                  <a:pt x="972" y="113"/>
                  <a:pt x="972" y="113"/>
                </a:cubicBezTo>
                <a:cubicBezTo>
                  <a:pt x="972" y="113"/>
                  <a:pt x="972" y="113"/>
                  <a:pt x="972" y="113"/>
                </a:cubicBezTo>
                <a:cubicBezTo>
                  <a:pt x="970" y="113"/>
                  <a:pt x="970" y="113"/>
                  <a:pt x="970" y="113"/>
                </a:cubicBezTo>
                <a:cubicBezTo>
                  <a:pt x="970" y="114"/>
                  <a:pt x="970" y="114"/>
                  <a:pt x="970" y="114"/>
                </a:cubicBezTo>
                <a:cubicBezTo>
                  <a:pt x="969" y="116"/>
                  <a:pt x="969" y="116"/>
                  <a:pt x="969" y="116"/>
                </a:cubicBezTo>
                <a:cubicBezTo>
                  <a:pt x="970" y="116"/>
                  <a:pt x="970" y="116"/>
                  <a:pt x="970" y="116"/>
                </a:cubicBezTo>
                <a:cubicBezTo>
                  <a:pt x="970" y="117"/>
                  <a:pt x="970" y="117"/>
                  <a:pt x="970" y="117"/>
                </a:cubicBezTo>
                <a:cubicBezTo>
                  <a:pt x="969" y="118"/>
                  <a:pt x="969" y="118"/>
                  <a:pt x="969" y="118"/>
                </a:cubicBezTo>
                <a:cubicBezTo>
                  <a:pt x="967" y="119"/>
                  <a:pt x="967" y="119"/>
                  <a:pt x="967" y="119"/>
                </a:cubicBezTo>
                <a:cubicBezTo>
                  <a:pt x="966" y="120"/>
                  <a:pt x="966" y="120"/>
                  <a:pt x="966" y="120"/>
                </a:cubicBezTo>
                <a:cubicBezTo>
                  <a:pt x="964" y="120"/>
                  <a:pt x="964" y="120"/>
                  <a:pt x="964" y="120"/>
                </a:cubicBezTo>
                <a:cubicBezTo>
                  <a:pt x="963" y="120"/>
                  <a:pt x="963" y="120"/>
                  <a:pt x="963" y="120"/>
                </a:cubicBezTo>
                <a:cubicBezTo>
                  <a:pt x="961" y="120"/>
                  <a:pt x="961" y="120"/>
                  <a:pt x="961" y="120"/>
                </a:cubicBezTo>
                <a:cubicBezTo>
                  <a:pt x="960" y="122"/>
                  <a:pt x="960" y="122"/>
                  <a:pt x="960" y="122"/>
                </a:cubicBezTo>
                <a:cubicBezTo>
                  <a:pt x="958" y="124"/>
                  <a:pt x="958" y="124"/>
                  <a:pt x="958" y="124"/>
                </a:cubicBezTo>
                <a:cubicBezTo>
                  <a:pt x="957" y="123"/>
                  <a:pt x="957" y="123"/>
                  <a:pt x="957" y="123"/>
                </a:cubicBezTo>
                <a:cubicBezTo>
                  <a:pt x="955" y="123"/>
                  <a:pt x="955" y="123"/>
                  <a:pt x="955" y="123"/>
                </a:cubicBezTo>
                <a:cubicBezTo>
                  <a:pt x="954" y="123"/>
                  <a:pt x="954" y="123"/>
                  <a:pt x="954" y="123"/>
                </a:cubicBezTo>
                <a:cubicBezTo>
                  <a:pt x="953" y="124"/>
                  <a:pt x="953" y="124"/>
                  <a:pt x="953" y="124"/>
                </a:cubicBezTo>
                <a:cubicBezTo>
                  <a:pt x="954" y="122"/>
                  <a:pt x="954" y="122"/>
                  <a:pt x="954" y="122"/>
                </a:cubicBezTo>
                <a:cubicBezTo>
                  <a:pt x="955" y="121"/>
                  <a:pt x="955" y="121"/>
                  <a:pt x="955" y="121"/>
                </a:cubicBezTo>
                <a:cubicBezTo>
                  <a:pt x="957" y="122"/>
                  <a:pt x="957" y="122"/>
                  <a:pt x="957" y="122"/>
                </a:cubicBezTo>
                <a:cubicBezTo>
                  <a:pt x="958" y="122"/>
                  <a:pt x="958" y="122"/>
                  <a:pt x="958" y="122"/>
                </a:cubicBezTo>
                <a:cubicBezTo>
                  <a:pt x="960" y="120"/>
                  <a:pt x="960" y="120"/>
                  <a:pt x="960" y="120"/>
                </a:cubicBezTo>
                <a:cubicBezTo>
                  <a:pt x="961" y="119"/>
                  <a:pt x="961" y="119"/>
                  <a:pt x="961" y="119"/>
                </a:cubicBezTo>
                <a:cubicBezTo>
                  <a:pt x="962" y="119"/>
                  <a:pt x="962" y="119"/>
                  <a:pt x="962" y="119"/>
                </a:cubicBezTo>
                <a:cubicBezTo>
                  <a:pt x="964" y="118"/>
                  <a:pt x="964" y="118"/>
                  <a:pt x="964" y="118"/>
                </a:cubicBezTo>
                <a:cubicBezTo>
                  <a:pt x="965" y="117"/>
                  <a:pt x="965" y="117"/>
                  <a:pt x="965" y="117"/>
                </a:cubicBezTo>
                <a:cubicBezTo>
                  <a:pt x="966" y="115"/>
                  <a:pt x="966" y="115"/>
                  <a:pt x="966" y="115"/>
                </a:cubicBezTo>
                <a:cubicBezTo>
                  <a:pt x="965" y="114"/>
                  <a:pt x="965" y="114"/>
                  <a:pt x="965" y="114"/>
                </a:cubicBezTo>
                <a:cubicBezTo>
                  <a:pt x="964" y="114"/>
                  <a:pt x="964" y="114"/>
                  <a:pt x="964" y="114"/>
                </a:cubicBezTo>
                <a:cubicBezTo>
                  <a:pt x="963" y="115"/>
                  <a:pt x="963" y="115"/>
                  <a:pt x="963" y="115"/>
                </a:cubicBezTo>
                <a:cubicBezTo>
                  <a:pt x="961" y="114"/>
                  <a:pt x="961" y="114"/>
                  <a:pt x="961" y="114"/>
                </a:cubicBezTo>
                <a:cubicBezTo>
                  <a:pt x="959" y="115"/>
                  <a:pt x="959" y="115"/>
                  <a:pt x="959" y="115"/>
                </a:cubicBezTo>
                <a:cubicBezTo>
                  <a:pt x="956" y="117"/>
                  <a:pt x="956" y="117"/>
                  <a:pt x="956" y="117"/>
                </a:cubicBezTo>
                <a:cubicBezTo>
                  <a:pt x="954" y="119"/>
                  <a:pt x="954" y="119"/>
                  <a:pt x="954" y="119"/>
                </a:cubicBezTo>
                <a:cubicBezTo>
                  <a:pt x="951" y="120"/>
                  <a:pt x="951" y="120"/>
                  <a:pt x="951" y="120"/>
                </a:cubicBezTo>
                <a:cubicBezTo>
                  <a:pt x="952" y="119"/>
                  <a:pt x="952" y="119"/>
                  <a:pt x="952" y="119"/>
                </a:cubicBezTo>
                <a:cubicBezTo>
                  <a:pt x="954" y="118"/>
                  <a:pt x="954" y="118"/>
                  <a:pt x="954" y="118"/>
                </a:cubicBezTo>
                <a:cubicBezTo>
                  <a:pt x="955" y="117"/>
                  <a:pt x="955" y="117"/>
                  <a:pt x="955" y="117"/>
                </a:cubicBezTo>
                <a:cubicBezTo>
                  <a:pt x="954" y="116"/>
                  <a:pt x="954" y="116"/>
                  <a:pt x="954" y="116"/>
                </a:cubicBezTo>
                <a:cubicBezTo>
                  <a:pt x="952" y="117"/>
                  <a:pt x="952" y="117"/>
                  <a:pt x="952" y="117"/>
                </a:cubicBezTo>
                <a:cubicBezTo>
                  <a:pt x="955" y="115"/>
                  <a:pt x="955" y="115"/>
                  <a:pt x="955" y="115"/>
                </a:cubicBezTo>
                <a:cubicBezTo>
                  <a:pt x="956" y="115"/>
                  <a:pt x="956" y="115"/>
                  <a:pt x="956" y="115"/>
                </a:cubicBezTo>
                <a:cubicBezTo>
                  <a:pt x="959" y="113"/>
                  <a:pt x="959" y="113"/>
                  <a:pt x="959" y="113"/>
                </a:cubicBezTo>
                <a:cubicBezTo>
                  <a:pt x="961" y="113"/>
                  <a:pt x="961" y="113"/>
                  <a:pt x="961" y="113"/>
                </a:cubicBezTo>
                <a:cubicBezTo>
                  <a:pt x="963" y="113"/>
                  <a:pt x="963" y="113"/>
                  <a:pt x="963" y="113"/>
                </a:cubicBezTo>
                <a:cubicBezTo>
                  <a:pt x="966" y="112"/>
                  <a:pt x="966" y="112"/>
                  <a:pt x="966" y="112"/>
                </a:cubicBezTo>
                <a:cubicBezTo>
                  <a:pt x="967" y="111"/>
                  <a:pt x="967" y="111"/>
                  <a:pt x="967" y="111"/>
                </a:cubicBezTo>
                <a:cubicBezTo>
                  <a:pt x="968" y="110"/>
                  <a:pt x="968" y="110"/>
                  <a:pt x="968" y="110"/>
                </a:cubicBezTo>
                <a:cubicBezTo>
                  <a:pt x="968" y="109"/>
                  <a:pt x="968" y="109"/>
                  <a:pt x="968" y="109"/>
                </a:cubicBezTo>
                <a:cubicBezTo>
                  <a:pt x="969" y="109"/>
                  <a:pt x="969" y="109"/>
                  <a:pt x="969" y="109"/>
                </a:cubicBezTo>
                <a:cubicBezTo>
                  <a:pt x="969" y="111"/>
                  <a:pt x="969" y="111"/>
                  <a:pt x="969" y="111"/>
                </a:cubicBezTo>
                <a:cubicBezTo>
                  <a:pt x="970" y="111"/>
                  <a:pt x="970" y="111"/>
                  <a:pt x="970" y="111"/>
                </a:cubicBezTo>
                <a:cubicBezTo>
                  <a:pt x="972" y="109"/>
                  <a:pt x="972" y="109"/>
                  <a:pt x="972" y="109"/>
                </a:cubicBezTo>
                <a:cubicBezTo>
                  <a:pt x="972" y="108"/>
                  <a:pt x="972" y="108"/>
                  <a:pt x="972" y="108"/>
                </a:cubicBezTo>
                <a:cubicBezTo>
                  <a:pt x="972" y="106"/>
                  <a:pt x="972" y="106"/>
                  <a:pt x="972" y="106"/>
                </a:cubicBezTo>
                <a:cubicBezTo>
                  <a:pt x="970" y="106"/>
                  <a:pt x="970" y="106"/>
                  <a:pt x="970" y="106"/>
                </a:cubicBezTo>
                <a:cubicBezTo>
                  <a:pt x="969" y="104"/>
                  <a:pt x="969" y="104"/>
                  <a:pt x="969" y="104"/>
                </a:cubicBezTo>
                <a:cubicBezTo>
                  <a:pt x="967" y="102"/>
                  <a:pt x="967" y="102"/>
                  <a:pt x="967" y="102"/>
                </a:cubicBezTo>
                <a:cubicBezTo>
                  <a:pt x="966" y="100"/>
                  <a:pt x="966" y="100"/>
                  <a:pt x="966" y="100"/>
                </a:cubicBezTo>
                <a:cubicBezTo>
                  <a:pt x="965" y="100"/>
                  <a:pt x="965" y="100"/>
                  <a:pt x="965" y="100"/>
                </a:cubicBezTo>
                <a:cubicBezTo>
                  <a:pt x="963" y="100"/>
                  <a:pt x="963" y="100"/>
                  <a:pt x="963" y="100"/>
                </a:cubicBezTo>
                <a:cubicBezTo>
                  <a:pt x="963" y="101"/>
                  <a:pt x="963" y="101"/>
                  <a:pt x="963" y="101"/>
                </a:cubicBezTo>
                <a:cubicBezTo>
                  <a:pt x="961" y="102"/>
                  <a:pt x="961" y="102"/>
                  <a:pt x="961" y="102"/>
                </a:cubicBezTo>
                <a:cubicBezTo>
                  <a:pt x="959" y="103"/>
                  <a:pt x="959" y="103"/>
                  <a:pt x="959" y="103"/>
                </a:cubicBezTo>
                <a:cubicBezTo>
                  <a:pt x="957" y="104"/>
                  <a:pt x="957" y="104"/>
                  <a:pt x="957" y="104"/>
                </a:cubicBezTo>
                <a:cubicBezTo>
                  <a:pt x="956" y="105"/>
                  <a:pt x="956" y="105"/>
                  <a:pt x="956" y="105"/>
                </a:cubicBezTo>
                <a:cubicBezTo>
                  <a:pt x="955" y="105"/>
                  <a:pt x="955" y="105"/>
                  <a:pt x="955" y="105"/>
                </a:cubicBezTo>
                <a:cubicBezTo>
                  <a:pt x="956" y="103"/>
                  <a:pt x="956" y="103"/>
                  <a:pt x="956" y="103"/>
                </a:cubicBezTo>
                <a:cubicBezTo>
                  <a:pt x="957" y="102"/>
                  <a:pt x="957" y="102"/>
                  <a:pt x="957" y="102"/>
                </a:cubicBezTo>
                <a:cubicBezTo>
                  <a:pt x="959" y="102"/>
                  <a:pt x="959" y="102"/>
                  <a:pt x="959" y="102"/>
                </a:cubicBezTo>
                <a:cubicBezTo>
                  <a:pt x="961" y="100"/>
                  <a:pt x="961" y="100"/>
                  <a:pt x="961" y="100"/>
                </a:cubicBezTo>
                <a:cubicBezTo>
                  <a:pt x="962" y="99"/>
                  <a:pt x="962" y="99"/>
                  <a:pt x="962" y="99"/>
                </a:cubicBezTo>
                <a:cubicBezTo>
                  <a:pt x="961" y="98"/>
                  <a:pt x="961" y="98"/>
                  <a:pt x="961" y="98"/>
                </a:cubicBezTo>
                <a:cubicBezTo>
                  <a:pt x="960" y="98"/>
                  <a:pt x="960" y="98"/>
                  <a:pt x="960" y="98"/>
                </a:cubicBezTo>
                <a:cubicBezTo>
                  <a:pt x="958" y="99"/>
                  <a:pt x="958" y="99"/>
                  <a:pt x="958" y="99"/>
                </a:cubicBezTo>
                <a:cubicBezTo>
                  <a:pt x="955" y="101"/>
                  <a:pt x="955" y="101"/>
                  <a:pt x="955" y="101"/>
                </a:cubicBezTo>
                <a:cubicBezTo>
                  <a:pt x="954" y="101"/>
                  <a:pt x="954" y="101"/>
                  <a:pt x="954" y="101"/>
                </a:cubicBezTo>
                <a:cubicBezTo>
                  <a:pt x="953" y="102"/>
                  <a:pt x="953" y="102"/>
                  <a:pt x="953" y="102"/>
                </a:cubicBezTo>
                <a:cubicBezTo>
                  <a:pt x="952" y="104"/>
                  <a:pt x="952" y="104"/>
                  <a:pt x="952" y="104"/>
                </a:cubicBezTo>
                <a:cubicBezTo>
                  <a:pt x="951" y="107"/>
                  <a:pt x="951" y="107"/>
                  <a:pt x="951" y="107"/>
                </a:cubicBezTo>
                <a:cubicBezTo>
                  <a:pt x="948" y="111"/>
                  <a:pt x="948" y="111"/>
                  <a:pt x="948" y="111"/>
                </a:cubicBezTo>
                <a:cubicBezTo>
                  <a:pt x="945" y="112"/>
                  <a:pt x="945" y="112"/>
                  <a:pt x="945" y="112"/>
                </a:cubicBezTo>
                <a:cubicBezTo>
                  <a:pt x="944" y="112"/>
                  <a:pt x="944" y="112"/>
                  <a:pt x="944" y="112"/>
                </a:cubicBezTo>
                <a:cubicBezTo>
                  <a:pt x="946" y="110"/>
                  <a:pt x="946" y="110"/>
                  <a:pt x="946" y="110"/>
                </a:cubicBezTo>
                <a:cubicBezTo>
                  <a:pt x="949" y="108"/>
                  <a:pt x="949" y="108"/>
                  <a:pt x="949" y="108"/>
                </a:cubicBezTo>
                <a:cubicBezTo>
                  <a:pt x="950" y="106"/>
                  <a:pt x="950" y="106"/>
                  <a:pt x="950" y="106"/>
                </a:cubicBezTo>
                <a:cubicBezTo>
                  <a:pt x="951" y="105"/>
                  <a:pt x="951" y="105"/>
                  <a:pt x="951" y="105"/>
                </a:cubicBezTo>
                <a:cubicBezTo>
                  <a:pt x="950" y="104"/>
                  <a:pt x="950" y="104"/>
                  <a:pt x="950" y="104"/>
                </a:cubicBezTo>
                <a:cubicBezTo>
                  <a:pt x="950" y="104"/>
                  <a:pt x="950" y="104"/>
                  <a:pt x="950" y="104"/>
                </a:cubicBezTo>
                <a:cubicBezTo>
                  <a:pt x="949" y="103"/>
                  <a:pt x="949" y="103"/>
                  <a:pt x="949" y="103"/>
                </a:cubicBezTo>
                <a:cubicBezTo>
                  <a:pt x="948" y="104"/>
                  <a:pt x="948" y="104"/>
                  <a:pt x="948" y="104"/>
                </a:cubicBezTo>
                <a:cubicBezTo>
                  <a:pt x="947" y="106"/>
                  <a:pt x="947" y="106"/>
                  <a:pt x="947" y="106"/>
                </a:cubicBezTo>
                <a:cubicBezTo>
                  <a:pt x="944" y="109"/>
                  <a:pt x="944" y="109"/>
                  <a:pt x="944" y="109"/>
                </a:cubicBezTo>
                <a:cubicBezTo>
                  <a:pt x="943" y="109"/>
                  <a:pt x="943" y="109"/>
                  <a:pt x="943" y="109"/>
                </a:cubicBezTo>
                <a:cubicBezTo>
                  <a:pt x="944" y="108"/>
                  <a:pt x="944" y="108"/>
                  <a:pt x="944" y="108"/>
                </a:cubicBezTo>
                <a:cubicBezTo>
                  <a:pt x="944" y="106"/>
                  <a:pt x="944" y="106"/>
                  <a:pt x="944" y="106"/>
                </a:cubicBezTo>
                <a:cubicBezTo>
                  <a:pt x="946" y="105"/>
                  <a:pt x="946" y="105"/>
                  <a:pt x="946" y="105"/>
                </a:cubicBezTo>
                <a:cubicBezTo>
                  <a:pt x="946" y="103"/>
                  <a:pt x="946" y="103"/>
                  <a:pt x="946" y="103"/>
                </a:cubicBezTo>
                <a:cubicBezTo>
                  <a:pt x="947" y="102"/>
                  <a:pt x="947" y="102"/>
                  <a:pt x="947" y="102"/>
                </a:cubicBezTo>
                <a:cubicBezTo>
                  <a:pt x="948" y="102"/>
                  <a:pt x="948" y="102"/>
                  <a:pt x="948" y="102"/>
                </a:cubicBezTo>
                <a:cubicBezTo>
                  <a:pt x="950" y="102"/>
                  <a:pt x="950" y="102"/>
                  <a:pt x="950" y="102"/>
                </a:cubicBezTo>
                <a:cubicBezTo>
                  <a:pt x="951" y="102"/>
                  <a:pt x="951" y="102"/>
                  <a:pt x="951" y="102"/>
                </a:cubicBezTo>
                <a:cubicBezTo>
                  <a:pt x="952" y="102"/>
                  <a:pt x="952" y="102"/>
                  <a:pt x="952" y="102"/>
                </a:cubicBezTo>
                <a:cubicBezTo>
                  <a:pt x="953" y="100"/>
                  <a:pt x="953" y="100"/>
                  <a:pt x="953" y="100"/>
                </a:cubicBezTo>
                <a:cubicBezTo>
                  <a:pt x="955" y="100"/>
                  <a:pt x="955" y="100"/>
                  <a:pt x="955" y="100"/>
                </a:cubicBezTo>
                <a:cubicBezTo>
                  <a:pt x="957" y="97"/>
                  <a:pt x="957" y="97"/>
                  <a:pt x="957" y="97"/>
                </a:cubicBezTo>
                <a:cubicBezTo>
                  <a:pt x="958" y="95"/>
                  <a:pt x="958" y="95"/>
                  <a:pt x="958" y="95"/>
                </a:cubicBezTo>
                <a:cubicBezTo>
                  <a:pt x="957" y="94"/>
                  <a:pt x="957" y="94"/>
                  <a:pt x="957" y="94"/>
                </a:cubicBezTo>
                <a:cubicBezTo>
                  <a:pt x="958" y="93"/>
                  <a:pt x="958" y="93"/>
                  <a:pt x="958" y="93"/>
                </a:cubicBezTo>
                <a:cubicBezTo>
                  <a:pt x="957" y="92"/>
                  <a:pt x="957" y="92"/>
                  <a:pt x="957" y="92"/>
                </a:cubicBezTo>
                <a:cubicBezTo>
                  <a:pt x="954" y="93"/>
                  <a:pt x="954" y="93"/>
                  <a:pt x="954" y="93"/>
                </a:cubicBezTo>
                <a:cubicBezTo>
                  <a:pt x="953" y="95"/>
                  <a:pt x="953" y="95"/>
                  <a:pt x="953" y="95"/>
                </a:cubicBezTo>
                <a:cubicBezTo>
                  <a:pt x="953" y="97"/>
                  <a:pt x="953" y="97"/>
                  <a:pt x="953" y="97"/>
                </a:cubicBezTo>
                <a:cubicBezTo>
                  <a:pt x="953" y="99"/>
                  <a:pt x="953" y="99"/>
                  <a:pt x="953" y="99"/>
                </a:cubicBezTo>
                <a:cubicBezTo>
                  <a:pt x="952" y="99"/>
                  <a:pt x="952" y="99"/>
                  <a:pt x="952" y="99"/>
                </a:cubicBezTo>
                <a:cubicBezTo>
                  <a:pt x="952" y="99"/>
                  <a:pt x="952" y="99"/>
                  <a:pt x="952" y="99"/>
                </a:cubicBezTo>
                <a:cubicBezTo>
                  <a:pt x="952" y="98"/>
                  <a:pt x="952" y="98"/>
                  <a:pt x="952" y="98"/>
                </a:cubicBezTo>
                <a:cubicBezTo>
                  <a:pt x="951" y="97"/>
                  <a:pt x="951" y="97"/>
                  <a:pt x="951" y="97"/>
                </a:cubicBezTo>
                <a:cubicBezTo>
                  <a:pt x="949" y="97"/>
                  <a:pt x="949" y="97"/>
                  <a:pt x="949" y="97"/>
                </a:cubicBezTo>
                <a:cubicBezTo>
                  <a:pt x="947" y="98"/>
                  <a:pt x="947" y="98"/>
                  <a:pt x="947" y="98"/>
                </a:cubicBezTo>
                <a:cubicBezTo>
                  <a:pt x="946" y="98"/>
                  <a:pt x="946" y="98"/>
                  <a:pt x="946" y="98"/>
                </a:cubicBezTo>
                <a:cubicBezTo>
                  <a:pt x="944" y="98"/>
                  <a:pt x="944" y="98"/>
                  <a:pt x="944" y="98"/>
                </a:cubicBezTo>
                <a:cubicBezTo>
                  <a:pt x="942" y="99"/>
                  <a:pt x="942" y="99"/>
                  <a:pt x="942" y="99"/>
                </a:cubicBezTo>
                <a:cubicBezTo>
                  <a:pt x="940" y="99"/>
                  <a:pt x="940" y="99"/>
                  <a:pt x="940" y="99"/>
                </a:cubicBezTo>
                <a:cubicBezTo>
                  <a:pt x="941" y="98"/>
                  <a:pt x="941" y="98"/>
                  <a:pt x="941" y="98"/>
                </a:cubicBezTo>
                <a:cubicBezTo>
                  <a:pt x="943" y="97"/>
                  <a:pt x="943" y="97"/>
                  <a:pt x="943" y="97"/>
                </a:cubicBezTo>
                <a:cubicBezTo>
                  <a:pt x="944" y="96"/>
                  <a:pt x="944" y="96"/>
                  <a:pt x="944" y="96"/>
                </a:cubicBezTo>
                <a:cubicBezTo>
                  <a:pt x="944" y="95"/>
                  <a:pt x="944" y="95"/>
                  <a:pt x="944" y="95"/>
                </a:cubicBezTo>
                <a:cubicBezTo>
                  <a:pt x="943" y="95"/>
                  <a:pt x="943" y="95"/>
                  <a:pt x="943" y="95"/>
                </a:cubicBezTo>
                <a:cubicBezTo>
                  <a:pt x="941" y="95"/>
                  <a:pt x="941" y="95"/>
                  <a:pt x="941" y="95"/>
                </a:cubicBezTo>
                <a:cubicBezTo>
                  <a:pt x="942" y="94"/>
                  <a:pt x="942" y="94"/>
                  <a:pt x="942" y="94"/>
                </a:cubicBezTo>
                <a:cubicBezTo>
                  <a:pt x="943" y="94"/>
                  <a:pt x="943" y="94"/>
                  <a:pt x="943" y="94"/>
                </a:cubicBezTo>
                <a:cubicBezTo>
                  <a:pt x="944" y="93"/>
                  <a:pt x="944" y="93"/>
                  <a:pt x="944" y="93"/>
                </a:cubicBezTo>
                <a:cubicBezTo>
                  <a:pt x="945" y="91"/>
                  <a:pt x="945" y="91"/>
                  <a:pt x="945" y="91"/>
                </a:cubicBezTo>
                <a:cubicBezTo>
                  <a:pt x="947" y="90"/>
                  <a:pt x="947" y="90"/>
                  <a:pt x="947" y="90"/>
                </a:cubicBezTo>
                <a:cubicBezTo>
                  <a:pt x="947" y="90"/>
                  <a:pt x="947" y="90"/>
                  <a:pt x="947" y="90"/>
                </a:cubicBezTo>
                <a:cubicBezTo>
                  <a:pt x="948" y="90"/>
                  <a:pt x="948" y="90"/>
                  <a:pt x="948" y="90"/>
                </a:cubicBezTo>
                <a:cubicBezTo>
                  <a:pt x="950" y="91"/>
                  <a:pt x="950" y="91"/>
                  <a:pt x="950" y="91"/>
                </a:cubicBezTo>
                <a:cubicBezTo>
                  <a:pt x="951" y="92"/>
                  <a:pt x="951" y="92"/>
                  <a:pt x="951" y="92"/>
                </a:cubicBezTo>
                <a:cubicBezTo>
                  <a:pt x="953" y="92"/>
                  <a:pt x="953" y="92"/>
                  <a:pt x="953" y="92"/>
                </a:cubicBezTo>
                <a:cubicBezTo>
                  <a:pt x="955" y="90"/>
                  <a:pt x="955" y="90"/>
                  <a:pt x="955" y="90"/>
                </a:cubicBezTo>
                <a:cubicBezTo>
                  <a:pt x="956" y="88"/>
                  <a:pt x="956" y="88"/>
                  <a:pt x="956" y="88"/>
                </a:cubicBezTo>
                <a:cubicBezTo>
                  <a:pt x="956" y="87"/>
                  <a:pt x="956" y="87"/>
                  <a:pt x="956" y="87"/>
                </a:cubicBezTo>
                <a:cubicBezTo>
                  <a:pt x="954" y="85"/>
                  <a:pt x="954" y="85"/>
                  <a:pt x="954" y="85"/>
                </a:cubicBezTo>
                <a:cubicBezTo>
                  <a:pt x="953" y="83"/>
                  <a:pt x="953" y="83"/>
                  <a:pt x="953" y="83"/>
                </a:cubicBezTo>
                <a:cubicBezTo>
                  <a:pt x="953" y="82"/>
                  <a:pt x="953" y="82"/>
                  <a:pt x="953" y="82"/>
                </a:cubicBezTo>
                <a:cubicBezTo>
                  <a:pt x="951" y="80"/>
                  <a:pt x="951" y="80"/>
                  <a:pt x="951" y="80"/>
                </a:cubicBezTo>
                <a:cubicBezTo>
                  <a:pt x="950" y="79"/>
                  <a:pt x="950" y="79"/>
                  <a:pt x="950" y="79"/>
                </a:cubicBezTo>
                <a:cubicBezTo>
                  <a:pt x="948" y="76"/>
                  <a:pt x="948" y="76"/>
                  <a:pt x="948" y="76"/>
                </a:cubicBezTo>
                <a:cubicBezTo>
                  <a:pt x="948" y="76"/>
                  <a:pt x="948" y="76"/>
                  <a:pt x="948" y="76"/>
                </a:cubicBezTo>
                <a:cubicBezTo>
                  <a:pt x="947" y="78"/>
                  <a:pt x="947" y="78"/>
                  <a:pt x="947" y="78"/>
                </a:cubicBezTo>
                <a:cubicBezTo>
                  <a:pt x="946" y="79"/>
                  <a:pt x="946" y="79"/>
                  <a:pt x="946" y="79"/>
                </a:cubicBezTo>
                <a:cubicBezTo>
                  <a:pt x="946" y="79"/>
                  <a:pt x="946" y="79"/>
                  <a:pt x="946" y="79"/>
                </a:cubicBezTo>
                <a:cubicBezTo>
                  <a:pt x="945" y="81"/>
                  <a:pt x="945" y="81"/>
                  <a:pt x="945" y="81"/>
                </a:cubicBezTo>
                <a:cubicBezTo>
                  <a:pt x="945" y="82"/>
                  <a:pt x="945" y="82"/>
                  <a:pt x="945" y="82"/>
                </a:cubicBezTo>
                <a:cubicBezTo>
                  <a:pt x="943" y="83"/>
                  <a:pt x="943" y="83"/>
                  <a:pt x="943" y="83"/>
                </a:cubicBezTo>
                <a:cubicBezTo>
                  <a:pt x="942" y="84"/>
                  <a:pt x="942" y="84"/>
                  <a:pt x="942" y="84"/>
                </a:cubicBezTo>
                <a:cubicBezTo>
                  <a:pt x="942" y="86"/>
                  <a:pt x="942" y="86"/>
                  <a:pt x="942" y="86"/>
                </a:cubicBezTo>
                <a:cubicBezTo>
                  <a:pt x="940" y="87"/>
                  <a:pt x="940" y="87"/>
                  <a:pt x="940" y="87"/>
                </a:cubicBezTo>
                <a:cubicBezTo>
                  <a:pt x="939" y="89"/>
                  <a:pt x="939" y="89"/>
                  <a:pt x="939" y="89"/>
                </a:cubicBezTo>
                <a:cubicBezTo>
                  <a:pt x="939" y="91"/>
                  <a:pt x="939" y="91"/>
                  <a:pt x="939" y="91"/>
                </a:cubicBezTo>
                <a:cubicBezTo>
                  <a:pt x="938" y="92"/>
                  <a:pt x="938" y="92"/>
                  <a:pt x="938" y="92"/>
                </a:cubicBezTo>
                <a:cubicBezTo>
                  <a:pt x="937" y="92"/>
                  <a:pt x="937" y="92"/>
                  <a:pt x="937" y="92"/>
                </a:cubicBezTo>
                <a:cubicBezTo>
                  <a:pt x="938" y="89"/>
                  <a:pt x="938" y="89"/>
                  <a:pt x="938" y="89"/>
                </a:cubicBezTo>
                <a:cubicBezTo>
                  <a:pt x="939" y="87"/>
                  <a:pt x="939" y="87"/>
                  <a:pt x="939" y="87"/>
                </a:cubicBezTo>
                <a:cubicBezTo>
                  <a:pt x="941" y="86"/>
                  <a:pt x="941" y="86"/>
                  <a:pt x="941" y="86"/>
                </a:cubicBezTo>
                <a:cubicBezTo>
                  <a:pt x="941" y="85"/>
                  <a:pt x="941" y="85"/>
                  <a:pt x="941" y="85"/>
                </a:cubicBezTo>
                <a:cubicBezTo>
                  <a:pt x="940" y="85"/>
                  <a:pt x="940" y="85"/>
                  <a:pt x="940" y="85"/>
                </a:cubicBezTo>
                <a:cubicBezTo>
                  <a:pt x="940" y="83"/>
                  <a:pt x="940" y="83"/>
                  <a:pt x="940" y="83"/>
                </a:cubicBezTo>
                <a:cubicBezTo>
                  <a:pt x="938" y="84"/>
                  <a:pt x="938" y="84"/>
                  <a:pt x="938" y="84"/>
                </a:cubicBezTo>
                <a:cubicBezTo>
                  <a:pt x="935" y="87"/>
                  <a:pt x="935" y="87"/>
                  <a:pt x="935" y="87"/>
                </a:cubicBezTo>
                <a:cubicBezTo>
                  <a:pt x="935" y="89"/>
                  <a:pt x="935" y="89"/>
                  <a:pt x="935" y="89"/>
                </a:cubicBezTo>
                <a:cubicBezTo>
                  <a:pt x="933" y="90"/>
                  <a:pt x="933" y="90"/>
                  <a:pt x="933" y="90"/>
                </a:cubicBezTo>
                <a:cubicBezTo>
                  <a:pt x="933" y="89"/>
                  <a:pt x="933" y="89"/>
                  <a:pt x="933" y="89"/>
                </a:cubicBezTo>
                <a:cubicBezTo>
                  <a:pt x="934" y="88"/>
                  <a:pt x="934" y="88"/>
                  <a:pt x="934" y="88"/>
                </a:cubicBezTo>
                <a:cubicBezTo>
                  <a:pt x="935" y="85"/>
                  <a:pt x="935" y="85"/>
                  <a:pt x="935" y="85"/>
                </a:cubicBezTo>
                <a:cubicBezTo>
                  <a:pt x="936" y="84"/>
                  <a:pt x="936" y="84"/>
                  <a:pt x="936" y="84"/>
                </a:cubicBezTo>
                <a:cubicBezTo>
                  <a:pt x="938" y="82"/>
                  <a:pt x="938" y="82"/>
                  <a:pt x="938" y="82"/>
                </a:cubicBezTo>
                <a:cubicBezTo>
                  <a:pt x="939" y="81"/>
                  <a:pt x="939" y="81"/>
                  <a:pt x="939" y="81"/>
                </a:cubicBezTo>
                <a:cubicBezTo>
                  <a:pt x="939" y="79"/>
                  <a:pt x="939" y="79"/>
                  <a:pt x="939" y="79"/>
                </a:cubicBezTo>
                <a:cubicBezTo>
                  <a:pt x="939" y="78"/>
                  <a:pt x="939" y="78"/>
                  <a:pt x="939" y="78"/>
                </a:cubicBezTo>
                <a:cubicBezTo>
                  <a:pt x="937" y="79"/>
                  <a:pt x="937" y="79"/>
                  <a:pt x="937" y="79"/>
                </a:cubicBezTo>
                <a:cubicBezTo>
                  <a:pt x="934" y="82"/>
                  <a:pt x="934" y="82"/>
                  <a:pt x="934" y="82"/>
                </a:cubicBezTo>
                <a:cubicBezTo>
                  <a:pt x="934" y="83"/>
                  <a:pt x="934" y="83"/>
                  <a:pt x="934" y="83"/>
                </a:cubicBezTo>
                <a:cubicBezTo>
                  <a:pt x="932" y="85"/>
                  <a:pt x="932" y="85"/>
                  <a:pt x="932" y="85"/>
                </a:cubicBezTo>
                <a:cubicBezTo>
                  <a:pt x="932" y="85"/>
                  <a:pt x="932" y="85"/>
                  <a:pt x="932" y="85"/>
                </a:cubicBezTo>
                <a:cubicBezTo>
                  <a:pt x="932" y="83"/>
                  <a:pt x="932" y="83"/>
                  <a:pt x="932" y="83"/>
                </a:cubicBezTo>
                <a:cubicBezTo>
                  <a:pt x="933" y="81"/>
                  <a:pt x="933" y="81"/>
                  <a:pt x="933" y="81"/>
                </a:cubicBezTo>
                <a:cubicBezTo>
                  <a:pt x="932" y="81"/>
                  <a:pt x="932" y="81"/>
                  <a:pt x="932" y="81"/>
                </a:cubicBezTo>
                <a:cubicBezTo>
                  <a:pt x="932" y="80"/>
                  <a:pt x="932" y="80"/>
                  <a:pt x="932" y="80"/>
                </a:cubicBezTo>
                <a:cubicBezTo>
                  <a:pt x="934" y="80"/>
                  <a:pt x="934" y="80"/>
                  <a:pt x="934" y="80"/>
                </a:cubicBezTo>
                <a:cubicBezTo>
                  <a:pt x="937" y="77"/>
                  <a:pt x="937" y="77"/>
                  <a:pt x="937" y="77"/>
                </a:cubicBezTo>
                <a:cubicBezTo>
                  <a:pt x="940" y="75"/>
                  <a:pt x="940" y="75"/>
                  <a:pt x="940" y="75"/>
                </a:cubicBezTo>
                <a:cubicBezTo>
                  <a:pt x="940" y="73"/>
                  <a:pt x="940" y="73"/>
                  <a:pt x="940" y="73"/>
                </a:cubicBezTo>
                <a:cubicBezTo>
                  <a:pt x="939" y="73"/>
                  <a:pt x="939" y="73"/>
                  <a:pt x="939" y="73"/>
                </a:cubicBezTo>
                <a:cubicBezTo>
                  <a:pt x="937" y="75"/>
                  <a:pt x="937" y="75"/>
                  <a:pt x="937" y="75"/>
                </a:cubicBezTo>
                <a:cubicBezTo>
                  <a:pt x="936" y="76"/>
                  <a:pt x="936" y="76"/>
                  <a:pt x="936" y="76"/>
                </a:cubicBezTo>
                <a:cubicBezTo>
                  <a:pt x="935" y="77"/>
                  <a:pt x="935" y="77"/>
                  <a:pt x="935" y="77"/>
                </a:cubicBezTo>
                <a:cubicBezTo>
                  <a:pt x="935" y="76"/>
                  <a:pt x="935" y="76"/>
                  <a:pt x="935" y="76"/>
                </a:cubicBezTo>
                <a:cubicBezTo>
                  <a:pt x="934" y="75"/>
                  <a:pt x="934" y="75"/>
                  <a:pt x="934" y="75"/>
                </a:cubicBezTo>
                <a:cubicBezTo>
                  <a:pt x="931" y="78"/>
                  <a:pt x="931" y="78"/>
                  <a:pt x="931" y="78"/>
                </a:cubicBezTo>
                <a:cubicBezTo>
                  <a:pt x="930" y="79"/>
                  <a:pt x="930" y="79"/>
                  <a:pt x="930" y="79"/>
                </a:cubicBezTo>
                <a:cubicBezTo>
                  <a:pt x="928" y="82"/>
                  <a:pt x="928" y="82"/>
                  <a:pt x="928" y="82"/>
                </a:cubicBezTo>
                <a:cubicBezTo>
                  <a:pt x="926" y="84"/>
                  <a:pt x="926" y="84"/>
                  <a:pt x="926" y="84"/>
                </a:cubicBezTo>
                <a:cubicBezTo>
                  <a:pt x="925" y="84"/>
                  <a:pt x="925" y="84"/>
                  <a:pt x="925" y="84"/>
                </a:cubicBezTo>
                <a:cubicBezTo>
                  <a:pt x="926" y="82"/>
                  <a:pt x="926" y="82"/>
                  <a:pt x="926" y="82"/>
                </a:cubicBezTo>
                <a:cubicBezTo>
                  <a:pt x="928" y="81"/>
                  <a:pt x="928" y="81"/>
                  <a:pt x="928" y="81"/>
                </a:cubicBezTo>
                <a:cubicBezTo>
                  <a:pt x="929" y="79"/>
                  <a:pt x="929" y="79"/>
                  <a:pt x="929" y="79"/>
                </a:cubicBezTo>
                <a:cubicBezTo>
                  <a:pt x="929" y="78"/>
                  <a:pt x="929" y="78"/>
                  <a:pt x="929" y="78"/>
                </a:cubicBezTo>
                <a:cubicBezTo>
                  <a:pt x="927" y="79"/>
                  <a:pt x="927" y="79"/>
                  <a:pt x="927" y="79"/>
                </a:cubicBezTo>
                <a:cubicBezTo>
                  <a:pt x="929" y="77"/>
                  <a:pt x="929" y="77"/>
                  <a:pt x="929" y="77"/>
                </a:cubicBezTo>
                <a:cubicBezTo>
                  <a:pt x="931" y="77"/>
                  <a:pt x="931" y="77"/>
                  <a:pt x="931" y="77"/>
                </a:cubicBezTo>
                <a:cubicBezTo>
                  <a:pt x="932" y="76"/>
                  <a:pt x="932" y="76"/>
                  <a:pt x="932" y="76"/>
                </a:cubicBezTo>
                <a:cubicBezTo>
                  <a:pt x="932" y="75"/>
                  <a:pt x="932" y="75"/>
                  <a:pt x="932" y="75"/>
                </a:cubicBezTo>
                <a:cubicBezTo>
                  <a:pt x="931" y="75"/>
                  <a:pt x="931" y="75"/>
                  <a:pt x="931" y="75"/>
                </a:cubicBezTo>
                <a:cubicBezTo>
                  <a:pt x="928" y="76"/>
                  <a:pt x="928" y="76"/>
                  <a:pt x="928" y="76"/>
                </a:cubicBezTo>
                <a:cubicBezTo>
                  <a:pt x="927" y="77"/>
                  <a:pt x="927" y="77"/>
                  <a:pt x="927" y="77"/>
                </a:cubicBezTo>
                <a:cubicBezTo>
                  <a:pt x="926" y="77"/>
                  <a:pt x="926" y="77"/>
                  <a:pt x="926" y="77"/>
                </a:cubicBezTo>
                <a:cubicBezTo>
                  <a:pt x="929" y="75"/>
                  <a:pt x="929" y="75"/>
                  <a:pt x="929" y="75"/>
                </a:cubicBezTo>
                <a:cubicBezTo>
                  <a:pt x="929" y="74"/>
                  <a:pt x="929" y="74"/>
                  <a:pt x="929" y="74"/>
                </a:cubicBezTo>
                <a:cubicBezTo>
                  <a:pt x="927" y="74"/>
                  <a:pt x="927" y="74"/>
                  <a:pt x="927" y="74"/>
                </a:cubicBezTo>
                <a:cubicBezTo>
                  <a:pt x="928" y="72"/>
                  <a:pt x="928" y="72"/>
                  <a:pt x="928" y="72"/>
                </a:cubicBezTo>
                <a:cubicBezTo>
                  <a:pt x="930" y="72"/>
                  <a:pt x="930" y="72"/>
                  <a:pt x="930" y="72"/>
                </a:cubicBezTo>
                <a:cubicBezTo>
                  <a:pt x="931" y="73"/>
                  <a:pt x="931" y="73"/>
                  <a:pt x="931" y="73"/>
                </a:cubicBezTo>
                <a:cubicBezTo>
                  <a:pt x="933" y="73"/>
                  <a:pt x="933" y="73"/>
                  <a:pt x="933" y="73"/>
                </a:cubicBezTo>
                <a:cubicBezTo>
                  <a:pt x="934" y="71"/>
                  <a:pt x="934" y="71"/>
                  <a:pt x="934" y="71"/>
                </a:cubicBezTo>
                <a:cubicBezTo>
                  <a:pt x="936" y="70"/>
                  <a:pt x="936" y="70"/>
                  <a:pt x="936" y="70"/>
                </a:cubicBezTo>
                <a:cubicBezTo>
                  <a:pt x="936" y="69"/>
                  <a:pt x="936" y="69"/>
                  <a:pt x="936" y="69"/>
                </a:cubicBezTo>
                <a:cubicBezTo>
                  <a:pt x="937" y="67"/>
                  <a:pt x="937" y="67"/>
                  <a:pt x="937" y="67"/>
                </a:cubicBezTo>
                <a:cubicBezTo>
                  <a:pt x="937" y="66"/>
                  <a:pt x="937" y="66"/>
                  <a:pt x="937" y="66"/>
                </a:cubicBezTo>
                <a:cubicBezTo>
                  <a:pt x="935" y="66"/>
                  <a:pt x="935" y="66"/>
                  <a:pt x="935" y="66"/>
                </a:cubicBezTo>
                <a:cubicBezTo>
                  <a:pt x="934" y="65"/>
                  <a:pt x="934" y="65"/>
                  <a:pt x="934" y="65"/>
                </a:cubicBezTo>
                <a:cubicBezTo>
                  <a:pt x="932" y="64"/>
                  <a:pt x="932" y="64"/>
                  <a:pt x="932" y="64"/>
                </a:cubicBezTo>
                <a:cubicBezTo>
                  <a:pt x="930" y="66"/>
                  <a:pt x="930" y="66"/>
                  <a:pt x="930" y="66"/>
                </a:cubicBezTo>
                <a:cubicBezTo>
                  <a:pt x="928" y="67"/>
                  <a:pt x="928" y="67"/>
                  <a:pt x="928" y="67"/>
                </a:cubicBezTo>
                <a:cubicBezTo>
                  <a:pt x="926" y="69"/>
                  <a:pt x="926" y="69"/>
                  <a:pt x="926" y="69"/>
                </a:cubicBezTo>
                <a:cubicBezTo>
                  <a:pt x="922" y="73"/>
                  <a:pt x="922" y="73"/>
                  <a:pt x="922" y="73"/>
                </a:cubicBezTo>
                <a:cubicBezTo>
                  <a:pt x="921" y="73"/>
                  <a:pt x="921" y="73"/>
                  <a:pt x="921" y="73"/>
                </a:cubicBezTo>
                <a:cubicBezTo>
                  <a:pt x="922" y="72"/>
                  <a:pt x="922" y="72"/>
                  <a:pt x="922" y="72"/>
                </a:cubicBezTo>
                <a:cubicBezTo>
                  <a:pt x="923" y="71"/>
                  <a:pt x="923" y="71"/>
                  <a:pt x="923" y="71"/>
                </a:cubicBezTo>
                <a:cubicBezTo>
                  <a:pt x="924" y="70"/>
                  <a:pt x="924" y="70"/>
                  <a:pt x="924" y="70"/>
                </a:cubicBezTo>
                <a:cubicBezTo>
                  <a:pt x="927" y="67"/>
                  <a:pt x="927" y="67"/>
                  <a:pt x="927" y="67"/>
                </a:cubicBezTo>
                <a:cubicBezTo>
                  <a:pt x="929" y="65"/>
                  <a:pt x="929" y="65"/>
                  <a:pt x="929" y="65"/>
                </a:cubicBezTo>
                <a:cubicBezTo>
                  <a:pt x="930" y="64"/>
                  <a:pt x="930" y="64"/>
                  <a:pt x="930" y="64"/>
                </a:cubicBezTo>
                <a:cubicBezTo>
                  <a:pt x="930" y="63"/>
                  <a:pt x="930" y="63"/>
                  <a:pt x="930" y="63"/>
                </a:cubicBezTo>
                <a:cubicBezTo>
                  <a:pt x="926" y="63"/>
                  <a:pt x="926" y="63"/>
                  <a:pt x="926" y="63"/>
                </a:cubicBezTo>
                <a:cubicBezTo>
                  <a:pt x="923" y="65"/>
                  <a:pt x="923" y="65"/>
                  <a:pt x="923" y="65"/>
                </a:cubicBezTo>
                <a:cubicBezTo>
                  <a:pt x="926" y="63"/>
                  <a:pt x="926" y="63"/>
                  <a:pt x="926" y="63"/>
                </a:cubicBezTo>
                <a:cubicBezTo>
                  <a:pt x="929" y="62"/>
                  <a:pt x="929" y="62"/>
                  <a:pt x="929" y="62"/>
                </a:cubicBezTo>
                <a:cubicBezTo>
                  <a:pt x="931" y="62"/>
                  <a:pt x="931" y="62"/>
                  <a:pt x="931" y="62"/>
                </a:cubicBezTo>
                <a:cubicBezTo>
                  <a:pt x="932" y="63"/>
                  <a:pt x="932" y="63"/>
                  <a:pt x="932" y="63"/>
                </a:cubicBezTo>
                <a:cubicBezTo>
                  <a:pt x="934" y="61"/>
                  <a:pt x="934" y="61"/>
                  <a:pt x="934" y="61"/>
                </a:cubicBezTo>
                <a:cubicBezTo>
                  <a:pt x="934" y="59"/>
                  <a:pt x="934" y="59"/>
                  <a:pt x="934" y="59"/>
                </a:cubicBezTo>
                <a:cubicBezTo>
                  <a:pt x="933" y="58"/>
                  <a:pt x="933" y="58"/>
                  <a:pt x="933" y="58"/>
                </a:cubicBezTo>
                <a:cubicBezTo>
                  <a:pt x="933" y="57"/>
                  <a:pt x="933" y="57"/>
                  <a:pt x="933" y="57"/>
                </a:cubicBezTo>
                <a:cubicBezTo>
                  <a:pt x="933" y="56"/>
                  <a:pt x="933" y="56"/>
                  <a:pt x="933" y="56"/>
                </a:cubicBezTo>
                <a:cubicBezTo>
                  <a:pt x="931" y="55"/>
                  <a:pt x="931" y="55"/>
                  <a:pt x="931" y="55"/>
                </a:cubicBezTo>
                <a:cubicBezTo>
                  <a:pt x="930" y="53"/>
                  <a:pt x="930" y="53"/>
                  <a:pt x="930" y="53"/>
                </a:cubicBezTo>
                <a:cubicBezTo>
                  <a:pt x="929" y="53"/>
                  <a:pt x="929" y="53"/>
                  <a:pt x="929" y="53"/>
                </a:cubicBezTo>
                <a:cubicBezTo>
                  <a:pt x="928" y="53"/>
                  <a:pt x="928" y="53"/>
                  <a:pt x="928" y="53"/>
                </a:cubicBezTo>
                <a:cubicBezTo>
                  <a:pt x="927" y="53"/>
                  <a:pt x="927" y="53"/>
                  <a:pt x="927" y="53"/>
                </a:cubicBezTo>
                <a:cubicBezTo>
                  <a:pt x="927" y="52"/>
                  <a:pt x="927" y="52"/>
                  <a:pt x="927" y="52"/>
                </a:cubicBezTo>
                <a:cubicBezTo>
                  <a:pt x="926" y="51"/>
                  <a:pt x="926" y="51"/>
                  <a:pt x="926" y="51"/>
                </a:cubicBezTo>
                <a:cubicBezTo>
                  <a:pt x="924" y="50"/>
                  <a:pt x="924" y="50"/>
                  <a:pt x="924" y="50"/>
                </a:cubicBezTo>
                <a:cubicBezTo>
                  <a:pt x="924" y="49"/>
                  <a:pt x="924" y="49"/>
                  <a:pt x="924" y="49"/>
                </a:cubicBezTo>
                <a:cubicBezTo>
                  <a:pt x="921" y="47"/>
                  <a:pt x="921" y="47"/>
                  <a:pt x="921" y="47"/>
                </a:cubicBezTo>
                <a:cubicBezTo>
                  <a:pt x="920" y="48"/>
                  <a:pt x="920" y="48"/>
                  <a:pt x="920" y="48"/>
                </a:cubicBezTo>
                <a:cubicBezTo>
                  <a:pt x="920" y="47"/>
                  <a:pt x="920" y="47"/>
                  <a:pt x="920" y="47"/>
                </a:cubicBezTo>
                <a:cubicBezTo>
                  <a:pt x="917" y="46"/>
                  <a:pt x="917" y="46"/>
                  <a:pt x="917" y="46"/>
                </a:cubicBezTo>
                <a:cubicBezTo>
                  <a:pt x="914" y="47"/>
                  <a:pt x="914" y="47"/>
                  <a:pt x="914" y="47"/>
                </a:cubicBezTo>
                <a:cubicBezTo>
                  <a:pt x="912" y="49"/>
                  <a:pt x="912" y="49"/>
                  <a:pt x="912" y="49"/>
                </a:cubicBezTo>
                <a:cubicBezTo>
                  <a:pt x="910" y="49"/>
                  <a:pt x="910" y="49"/>
                  <a:pt x="910" y="49"/>
                </a:cubicBezTo>
                <a:cubicBezTo>
                  <a:pt x="908" y="52"/>
                  <a:pt x="908" y="52"/>
                  <a:pt x="908" y="52"/>
                </a:cubicBezTo>
                <a:cubicBezTo>
                  <a:pt x="909" y="53"/>
                  <a:pt x="909" y="53"/>
                  <a:pt x="909" y="53"/>
                </a:cubicBezTo>
                <a:cubicBezTo>
                  <a:pt x="910" y="53"/>
                  <a:pt x="910" y="53"/>
                  <a:pt x="910" y="53"/>
                </a:cubicBezTo>
                <a:cubicBezTo>
                  <a:pt x="914" y="56"/>
                  <a:pt x="914" y="56"/>
                  <a:pt x="914" y="56"/>
                </a:cubicBezTo>
                <a:cubicBezTo>
                  <a:pt x="914" y="57"/>
                  <a:pt x="914" y="57"/>
                  <a:pt x="914" y="57"/>
                </a:cubicBezTo>
                <a:cubicBezTo>
                  <a:pt x="916" y="58"/>
                  <a:pt x="916" y="58"/>
                  <a:pt x="916" y="58"/>
                </a:cubicBezTo>
                <a:cubicBezTo>
                  <a:pt x="916" y="60"/>
                  <a:pt x="916" y="60"/>
                  <a:pt x="916" y="60"/>
                </a:cubicBezTo>
                <a:cubicBezTo>
                  <a:pt x="916" y="60"/>
                  <a:pt x="916" y="60"/>
                  <a:pt x="916" y="60"/>
                </a:cubicBezTo>
                <a:cubicBezTo>
                  <a:pt x="914" y="59"/>
                  <a:pt x="914" y="59"/>
                  <a:pt x="914" y="59"/>
                </a:cubicBezTo>
                <a:cubicBezTo>
                  <a:pt x="912" y="59"/>
                  <a:pt x="912" y="59"/>
                  <a:pt x="912" y="59"/>
                </a:cubicBezTo>
                <a:cubicBezTo>
                  <a:pt x="912" y="58"/>
                  <a:pt x="912" y="58"/>
                  <a:pt x="912" y="58"/>
                </a:cubicBezTo>
                <a:cubicBezTo>
                  <a:pt x="909" y="54"/>
                  <a:pt x="909" y="54"/>
                  <a:pt x="909" y="54"/>
                </a:cubicBezTo>
                <a:cubicBezTo>
                  <a:pt x="907" y="55"/>
                  <a:pt x="907" y="55"/>
                  <a:pt x="907" y="55"/>
                </a:cubicBezTo>
                <a:cubicBezTo>
                  <a:pt x="906" y="55"/>
                  <a:pt x="906" y="55"/>
                  <a:pt x="906" y="55"/>
                </a:cubicBezTo>
                <a:cubicBezTo>
                  <a:pt x="906" y="54"/>
                  <a:pt x="906" y="54"/>
                  <a:pt x="906" y="54"/>
                </a:cubicBezTo>
                <a:cubicBezTo>
                  <a:pt x="907" y="52"/>
                  <a:pt x="907" y="52"/>
                  <a:pt x="907" y="52"/>
                </a:cubicBezTo>
                <a:cubicBezTo>
                  <a:pt x="905" y="51"/>
                  <a:pt x="905" y="51"/>
                  <a:pt x="905" y="51"/>
                </a:cubicBezTo>
                <a:cubicBezTo>
                  <a:pt x="904" y="51"/>
                  <a:pt x="904" y="51"/>
                  <a:pt x="904" y="51"/>
                </a:cubicBezTo>
                <a:cubicBezTo>
                  <a:pt x="904" y="55"/>
                  <a:pt x="904" y="55"/>
                  <a:pt x="904" y="55"/>
                </a:cubicBezTo>
                <a:cubicBezTo>
                  <a:pt x="905" y="57"/>
                  <a:pt x="905" y="57"/>
                  <a:pt x="905" y="57"/>
                </a:cubicBezTo>
                <a:cubicBezTo>
                  <a:pt x="905" y="59"/>
                  <a:pt x="905" y="59"/>
                  <a:pt x="905" y="59"/>
                </a:cubicBezTo>
                <a:cubicBezTo>
                  <a:pt x="905" y="61"/>
                  <a:pt x="905" y="61"/>
                  <a:pt x="905" y="61"/>
                </a:cubicBezTo>
                <a:cubicBezTo>
                  <a:pt x="905" y="59"/>
                  <a:pt x="905" y="59"/>
                  <a:pt x="905" y="59"/>
                </a:cubicBezTo>
                <a:cubicBezTo>
                  <a:pt x="903" y="56"/>
                  <a:pt x="903" y="56"/>
                  <a:pt x="903" y="56"/>
                </a:cubicBezTo>
                <a:cubicBezTo>
                  <a:pt x="902" y="58"/>
                  <a:pt x="902" y="58"/>
                  <a:pt x="902" y="58"/>
                </a:cubicBezTo>
                <a:cubicBezTo>
                  <a:pt x="901" y="60"/>
                  <a:pt x="901" y="60"/>
                  <a:pt x="901" y="60"/>
                </a:cubicBezTo>
                <a:cubicBezTo>
                  <a:pt x="902" y="61"/>
                  <a:pt x="902" y="61"/>
                  <a:pt x="902" y="61"/>
                </a:cubicBezTo>
                <a:cubicBezTo>
                  <a:pt x="901" y="62"/>
                  <a:pt x="901" y="62"/>
                  <a:pt x="901" y="62"/>
                </a:cubicBezTo>
                <a:cubicBezTo>
                  <a:pt x="899" y="61"/>
                  <a:pt x="899" y="61"/>
                  <a:pt x="899" y="61"/>
                </a:cubicBezTo>
                <a:cubicBezTo>
                  <a:pt x="897" y="61"/>
                  <a:pt x="897" y="61"/>
                  <a:pt x="897" y="61"/>
                </a:cubicBezTo>
                <a:cubicBezTo>
                  <a:pt x="898" y="60"/>
                  <a:pt x="898" y="60"/>
                  <a:pt x="898" y="60"/>
                </a:cubicBezTo>
                <a:cubicBezTo>
                  <a:pt x="900" y="58"/>
                  <a:pt x="900" y="58"/>
                  <a:pt x="900" y="58"/>
                </a:cubicBezTo>
                <a:cubicBezTo>
                  <a:pt x="902" y="55"/>
                  <a:pt x="902" y="55"/>
                  <a:pt x="902" y="55"/>
                </a:cubicBezTo>
                <a:cubicBezTo>
                  <a:pt x="903" y="53"/>
                  <a:pt x="903" y="53"/>
                  <a:pt x="903" y="53"/>
                </a:cubicBezTo>
                <a:cubicBezTo>
                  <a:pt x="902" y="52"/>
                  <a:pt x="902" y="52"/>
                  <a:pt x="902" y="52"/>
                </a:cubicBezTo>
                <a:cubicBezTo>
                  <a:pt x="901" y="50"/>
                  <a:pt x="901" y="50"/>
                  <a:pt x="901" y="50"/>
                </a:cubicBezTo>
                <a:cubicBezTo>
                  <a:pt x="899" y="52"/>
                  <a:pt x="899" y="52"/>
                  <a:pt x="899" y="52"/>
                </a:cubicBezTo>
                <a:cubicBezTo>
                  <a:pt x="898" y="53"/>
                  <a:pt x="898" y="53"/>
                  <a:pt x="898" y="53"/>
                </a:cubicBezTo>
                <a:cubicBezTo>
                  <a:pt x="897" y="52"/>
                  <a:pt x="897" y="52"/>
                  <a:pt x="897" y="52"/>
                </a:cubicBezTo>
                <a:cubicBezTo>
                  <a:pt x="898" y="50"/>
                  <a:pt x="898" y="50"/>
                  <a:pt x="898" y="50"/>
                </a:cubicBezTo>
                <a:cubicBezTo>
                  <a:pt x="896" y="49"/>
                  <a:pt x="896" y="49"/>
                  <a:pt x="896" y="49"/>
                </a:cubicBezTo>
                <a:cubicBezTo>
                  <a:pt x="895" y="50"/>
                  <a:pt x="895" y="50"/>
                  <a:pt x="895" y="50"/>
                </a:cubicBezTo>
                <a:cubicBezTo>
                  <a:pt x="894" y="51"/>
                  <a:pt x="894" y="51"/>
                  <a:pt x="894" y="51"/>
                </a:cubicBezTo>
                <a:cubicBezTo>
                  <a:pt x="895" y="53"/>
                  <a:pt x="895" y="53"/>
                  <a:pt x="895" y="53"/>
                </a:cubicBezTo>
                <a:cubicBezTo>
                  <a:pt x="895" y="56"/>
                  <a:pt x="895" y="56"/>
                  <a:pt x="895" y="56"/>
                </a:cubicBezTo>
                <a:cubicBezTo>
                  <a:pt x="894" y="55"/>
                  <a:pt x="894" y="55"/>
                  <a:pt x="894" y="55"/>
                </a:cubicBezTo>
                <a:cubicBezTo>
                  <a:pt x="894" y="52"/>
                  <a:pt x="894" y="52"/>
                  <a:pt x="894" y="52"/>
                </a:cubicBezTo>
                <a:cubicBezTo>
                  <a:pt x="893" y="52"/>
                  <a:pt x="893" y="52"/>
                  <a:pt x="893" y="52"/>
                </a:cubicBezTo>
                <a:cubicBezTo>
                  <a:pt x="893" y="53"/>
                  <a:pt x="893" y="53"/>
                  <a:pt x="893" y="53"/>
                </a:cubicBezTo>
                <a:cubicBezTo>
                  <a:pt x="891" y="54"/>
                  <a:pt x="891" y="54"/>
                  <a:pt x="891" y="54"/>
                </a:cubicBezTo>
                <a:cubicBezTo>
                  <a:pt x="891" y="56"/>
                  <a:pt x="891" y="56"/>
                  <a:pt x="891" y="56"/>
                </a:cubicBezTo>
                <a:cubicBezTo>
                  <a:pt x="889" y="57"/>
                  <a:pt x="889" y="57"/>
                  <a:pt x="889" y="57"/>
                </a:cubicBezTo>
                <a:cubicBezTo>
                  <a:pt x="888" y="58"/>
                  <a:pt x="888" y="58"/>
                  <a:pt x="888" y="58"/>
                </a:cubicBezTo>
                <a:cubicBezTo>
                  <a:pt x="887" y="59"/>
                  <a:pt x="887" y="59"/>
                  <a:pt x="887" y="59"/>
                </a:cubicBezTo>
                <a:cubicBezTo>
                  <a:pt x="885" y="59"/>
                  <a:pt x="885" y="59"/>
                  <a:pt x="885" y="59"/>
                </a:cubicBezTo>
                <a:cubicBezTo>
                  <a:pt x="887" y="58"/>
                  <a:pt x="887" y="58"/>
                  <a:pt x="887" y="58"/>
                </a:cubicBezTo>
                <a:cubicBezTo>
                  <a:pt x="887" y="56"/>
                  <a:pt x="887" y="56"/>
                  <a:pt x="887" y="56"/>
                </a:cubicBezTo>
                <a:cubicBezTo>
                  <a:pt x="886" y="56"/>
                  <a:pt x="886" y="56"/>
                  <a:pt x="886" y="56"/>
                </a:cubicBezTo>
                <a:cubicBezTo>
                  <a:pt x="885" y="55"/>
                  <a:pt x="885" y="55"/>
                  <a:pt x="885" y="55"/>
                </a:cubicBezTo>
                <a:cubicBezTo>
                  <a:pt x="885" y="54"/>
                  <a:pt x="885" y="54"/>
                  <a:pt x="885" y="54"/>
                </a:cubicBezTo>
                <a:cubicBezTo>
                  <a:pt x="887" y="54"/>
                  <a:pt x="887" y="54"/>
                  <a:pt x="887" y="54"/>
                </a:cubicBezTo>
                <a:cubicBezTo>
                  <a:pt x="888" y="55"/>
                  <a:pt x="888" y="55"/>
                  <a:pt x="888" y="55"/>
                </a:cubicBezTo>
                <a:cubicBezTo>
                  <a:pt x="888" y="54"/>
                  <a:pt x="888" y="54"/>
                  <a:pt x="888" y="54"/>
                </a:cubicBezTo>
                <a:cubicBezTo>
                  <a:pt x="888" y="53"/>
                  <a:pt x="888" y="53"/>
                  <a:pt x="888" y="53"/>
                </a:cubicBezTo>
                <a:cubicBezTo>
                  <a:pt x="888" y="52"/>
                  <a:pt x="888" y="52"/>
                  <a:pt x="888" y="52"/>
                </a:cubicBezTo>
                <a:cubicBezTo>
                  <a:pt x="890" y="51"/>
                  <a:pt x="890" y="51"/>
                  <a:pt x="890" y="51"/>
                </a:cubicBezTo>
                <a:cubicBezTo>
                  <a:pt x="893" y="49"/>
                  <a:pt x="893" y="49"/>
                  <a:pt x="893" y="49"/>
                </a:cubicBezTo>
                <a:cubicBezTo>
                  <a:pt x="893" y="47"/>
                  <a:pt x="893" y="47"/>
                  <a:pt x="893" y="47"/>
                </a:cubicBezTo>
                <a:cubicBezTo>
                  <a:pt x="895" y="46"/>
                  <a:pt x="895" y="46"/>
                  <a:pt x="895" y="46"/>
                </a:cubicBezTo>
                <a:cubicBezTo>
                  <a:pt x="894" y="46"/>
                  <a:pt x="894" y="46"/>
                  <a:pt x="894" y="46"/>
                </a:cubicBezTo>
                <a:cubicBezTo>
                  <a:pt x="893" y="46"/>
                  <a:pt x="893" y="46"/>
                  <a:pt x="893" y="46"/>
                </a:cubicBezTo>
                <a:cubicBezTo>
                  <a:pt x="890" y="48"/>
                  <a:pt x="890" y="48"/>
                  <a:pt x="890" y="48"/>
                </a:cubicBezTo>
                <a:cubicBezTo>
                  <a:pt x="888" y="50"/>
                  <a:pt x="888" y="50"/>
                  <a:pt x="888" y="50"/>
                </a:cubicBezTo>
                <a:cubicBezTo>
                  <a:pt x="887" y="50"/>
                  <a:pt x="887" y="50"/>
                  <a:pt x="887" y="50"/>
                </a:cubicBezTo>
                <a:cubicBezTo>
                  <a:pt x="888" y="48"/>
                  <a:pt x="888" y="48"/>
                  <a:pt x="888" y="48"/>
                </a:cubicBezTo>
                <a:cubicBezTo>
                  <a:pt x="889" y="47"/>
                  <a:pt x="889" y="47"/>
                  <a:pt x="889" y="47"/>
                </a:cubicBezTo>
                <a:cubicBezTo>
                  <a:pt x="890" y="45"/>
                  <a:pt x="890" y="45"/>
                  <a:pt x="890" y="45"/>
                </a:cubicBezTo>
                <a:cubicBezTo>
                  <a:pt x="892" y="45"/>
                  <a:pt x="892" y="45"/>
                  <a:pt x="892" y="45"/>
                </a:cubicBezTo>
                <a:cubicBezTo>
                  <a:pt x="894" y="43"/>
                  <a:pt x="894" y="43"/>
                  <a:pt x="894" y="43"/>
                </a:cubicBezTo>
                <a:cubicBezTo>
                  <a:pt x="895" y="43"/>
                  <a:pt x="895" y="43"/>
                  <a:pt x="895" y="43"/>
                </a:cubicBezTo>
                <a:cubicBezTo>
                  <a:pt x="896" y="41"/>
                  <a:pt x="896" y="41"/>
                  <a:pt x="896" y="41"/>
                </a:cubicBezTo>
                <a:cubicBezTo>
                  <a:pt x="897" y="40"/>
                  <a:pt x="897" y="40"/>
                  <a:pt x="897" y="40"/>
                </a:cubicBezTo>
                <a:cubicBezTo>
                  <a:pt x="895" y="39"/>
                  <a:pt x="895" y="39"/>
                  <a:pt x="895" y="39"/>
                </a:cubicBezTo>
                <a:cubicBezTo>
                  <a:pt x="895" y="37"/>
                  <a:pt x="895" y="37"/>
                  <a:pt x="895" y="37"/>
                </a:cubicBezTo>
                <a:cubicBezTo>
                  <a:pt x="896" y="35"/>
                  <a:pt x="896" y="35"/>
                  <a:pt x="896" y="35"/>
                </a:cubicBezTo>
                <a:cubicBezTo>
                  <a:pt x="898" y="32"/>
                  <a:pt x="898" y="32"/>
                  <a:pt x="898" y="32"/>
                </a:cubicBezTo>
                <a:cubicBezTo>
                  <a:pt x="899" y="31"/>
                  <a:pt x="899" y="31"/>
                  <a:pt x="899" y="31"/>
                </a:cubicBezTo>
                <a:cubicBezTo>
                  <a:pt x="898" y="30"/>
                  <a:pt x="898" y="30"/>
                  <a:pt x="898" y="30"/>
                </a:cubicBezTo>
                <a:cubicBezTo>
                  <a:pt x="896" y="29"/>
                  <a:pt x="896" y="29"/>
                  <a:pt x="896" y="29"/>
                </a:cubicBezTo>
                <a:cubicBezTo>
                  <a:pt x="896" y="28"/>
                  <a:pt x="896" y="28"/>
                  <a:pt x="896" y="28"/>
                </a:cubicBezTo>
                <a:cubicBezTo>
                  <a:pt x="897" y="25"/>
                  <a:pt x="897" y="25"/>
                  <a:pt x="897" y="25"/>
                </a:cubicBezTo>
                <a:cubicBezTo>
                  <a:pt x="898" y="24"/>
                  <a:pt x="898" y="24"/>
                  <a:pt x="898" y="24"/>
                </a:cubicBezTo>
                <a:cubicBezTo>
                  <a:pt x="899" y="22"/>
                  <a:pt x="899" y="22"/>
                  <a:pt x="899" y="22"/>
                </a:cubicBezTo>
                <a:cubicBezTo>
                  <a:pt x="899" y="18"/>
                  <a:pt x="899" y="18"/>
                  <a:pt x="899" y="18"/>
                </a:cubicBezTo>
                <a:cubicBezTo>
                  <a:pt x="900" y="17"/>
                  <a:pt x="900" y="17"/>
                  <a:pt x="900" y="17"/>
                </a:cubicBezTo>
                <a:cubicBezTo>
                  <a:pt x="900" y="16"/>
                  <a:pt x="900" y="16"/>
                  <a:pt x="900" y="16"/>
                </a:cubicBezTo>
                <a:cubicBezTo>
                  <a:pt x="897" y="15"/>
                  <a:pt x="897" y="15"/>
                  <a:pt x="897" y="15"/>
                </a:cubicBezTo>
                <a:cubicBezTo>
                  <a:pt x="893" y="15"/>
                  <a:pt x="893" y="15"/>
                  <a:pt x="893" y="15"/>
                </a:cubicBezTo>
                <a:cubicBezTo>
                  <a:pt x="890" y="14"/>
                  <a:pt x="890" y="14"/>
                  <a:pt x="890" y="14"/>
                </a:cubicBezTo>
                <a:cubicBezTo>
                  <a:pt x="888" y="16"/>
                  <a:pt x="888" y="16"/>
                  <a:pt x="888" y="16"/>
                </a:cubicBezTo>
                <a:cubicBezTo>
                  <a:pt x="886" y="16"/>
                  <a:pt x="886" y="16"/>
                  <a:pt x="886" y="16"/>
                </a:cubicBezTo>
                <a:cubicBezTo>
                  <a:pt x="883" y="17"/>
                  <a:pt x="883" y="17"/>
                  <a:pt x="883" y="17"/>
                </a:cubicBezTo>
                <a:cubicBezTo>
                  <a:pt x="878" y="18"/>
                  <a:pt x="878" y="18"/>
                  <a:pt x="878" y="18"/>
                </a:cubicBezTo>
                <a:cubicBezTo>
                  <a:pt x="877" y="20"/>
                  <a:pt x="877" y="20"/>
                  <a:pt x="877" y="20"/>
                </a:cubicBezTo>
                <a:cubicBezTo>
                  <a:pt x="879" y="22"/>
                  <a:pt x="879" y="22"/>
                  <a:pt x="879" y="22"/>
                </a:cubicBezTo>
                <a:cubicBezTo>
                  <a:pt x="879" y="23"/>
                  <a:pt x="879" y="23"/>
                  <a:pt x="879" y="23"/>
                </a:cubicBezTo>
                <a:cubicBezTo>
                  <a:pt x="878" y="25"/>
                  <a:pt x="878" y="25"/>
                  <a:pt x="878" y="25"/>
                </a:cubicBezTo>
                <a:cubicBezTo>
                  <a:pt x="877" y="22"/>
                  <a:pt x="877" y="22"/>
                  <a:pt x="877" y="22"/>
                </a:cubicBezTo>
                <a:cubicBezTo>
                  <a:pt x="876" y="21"/>
                  <a:pt x="876" y="21"/>
                  <a:pt x="876" y="21"/>
                </a:cubicBezTo>
                <a:cubicBezTo>
                  <a:pt x="875" y="19"/>
                  <a:pt x="875" y="19"/>
                  <a:pt x="875" y="19"/>
                </a:cubicBezTo>
                <a:cubicBezTo>
                  <a:pt x="873" y="19"/>
                  <a:pt x="873" y="19"/>
                  <a:pt x="873" y="19"/>
                </a:cubicBezTo>
                <a:cubicBezTo>
                  <a:pt x="872" y="21"/>
                  <a:pt x="872" y="21"/>
                  <a:pt x="872" y="21"/>
                </a:cubicBezTo>
                <a:cubicBezTo>
                  <a:pt x="872" y="22"/>
                  <a:pt x="872" y="22"/>
                  <a:pt x="872" y="22"/>
                </a:cubicBezTo>
                <a:cubicBezTo>
                  <a:pt x="871" y="23"/>
                  <a:pt x="871" y="23"/>
                  <a:pt x="871" y="23"/>
                </a:cubicBezTo>
                <a:cubicBezTo>
                  <a:pt x="871" y="21"/>
                  <a:pt x="871" y="21"/>
                  <a:pt x="871" y="21"/>
                </a:cubicBezTo>
                <a:cubicBezTo>
                  <a:pt x="871" y="20"/>
                  <a:pt x="871" y="20"/>
                  <a:pt x="871" y="20"/>
                </a:cubicBezTo>
                <a:cubicBezTo>
                  <a:pt x="870" y="19"/>
                  <a:pt x="870" y="19"/>
                  <a:pt x="870" y="19"/>
                </a:cubicBezTo>
                <a:cubicBezTo>
                  <a:pt x="867" y="20"/>
                  <a:pt x="867" y="20"/>
                  <a:pt x="867" y="20"/>
                </a:cubicBezTo>
                <a:cubicBezTo>
                  <a:pt x="866" y="22"/>
                  <a:pt x="866" y="22"/>
                  <a:pt x="866" y="22"/>
                </a:cubicBezTo>
                <a:cubicBezTo>
                  <a:pt x="867" y="23"/>
                  <a:pt x="867" y="23"/>
                  <a:pt x="867" y="23"/>
                </a:cubicBezTo>
                <a:cubicBezTo>
                  <a:pt x="869" y="25"/>
                  <a:pt x="869" y="25"/>
                  <a:pt x="869" y="25"/>
                </a:cubicBezTo>
                <a:cubicBezTo>
                  <a:pt x="871" y="27"/>
                  <a:pt x="871" y="27"/>
                  <a:pt x="871" y="27"/>
                </a:cubicBezTo>
                <a:cubicBezTo>
                  <a:pt x="873" y="29"/>
                  <a:pt x="873" y="29"/>
                  <a:pt x="873" y="29"/>
                </a:cubicBezTo>
                <a:cubicBezTo>
                  <a:pt x="872" y="29"/>
                  <a:pt x="872" y="29"/>
                  <a:pt x="872" y="29"/>
                </a:cubicBezTo>
                <a:cubicBezTo>
                  <a:pt x="869" y="27"/>
                  <a:pt x="869" y="27"/>
                  <a:pt x="869" y="27"/>
                </a:cubicBezTo>
                <a:cubicBezTo>
                  <a:pt x="866" y="24"/>
                  <a:pt x="866" y="24"/>
                  <a:pt x="866" y="24"/>
                </a:cubicBezTo>
                <a:cubicBezTo>
                  <a:pt x="865" y="24"/>
                  <a:pt x="865" y="24"/>
                  <a:pt x="865" y="24"/>
                </a:cubicBezTo>
                <a:cubicBezTo>
                  <a:pt x="865" y="25"/>
                  <a:pt x="865" y="25"/>
                  <a:pt x="865" y="25"/>
                </a:cubicBezTo>
                <a:cubicBezTo>
                  <a:pt x="861" y="25"/>
                  <a:pt x="861" y="25"/>
                  <a:pt x="861" y="25"/>
                </a:cubicBezTo>
                <a:cubicBezTo>
                  <a:pt x="861" y="25"/>
                  <a:pt x="861" y="25"/>
                  <a:pt x="861" y="25"/>
                </a:cubicBezTo>
                <a:cubicBezTo>
                  <a:pt x="862" y="26"/>
                  <a:pt x="862" y="26"/>
                  <a:pt x="862" y="26"/>
                </a:cubicBezTo>
                <a:cubicBezTo>
                  <a:pt x="864" y="26"/>
                  <a:pt x="864" y="26"/>
                  <a:pt x="864" y="26"/>
                </a:cubicBezTo>
                <a:cubicBezTo>
                  <a:pt x="864" y="28"/>
                  <a:pt x="864" y="28"/>
                  <a:pt x="864" y="28"/>
                </a:cubicBezTo>
                <a:cubicBezTo>
                  <a:pt x="865" y="30"/>
                  <a:pt x="865" y="30"/>
                  <a:pt x="865" y="30"/>
                </a:cubicBezTo>
                <a:cubicBezTo>
                  <a:pt x="868" y="31"/>
                  <a:pt x="868" y="31"/>
                  <a:pt x="868" y="31"/>
                </a:cubicBezTo>
                <a:cubicBezTo>
                  <a:pt x="868" y="33"/>
                  <a:pt x="868" y="33"/>
                  <a:pt x="868" y="33"/>
                </a:cubicBezTo>
                <a:cubicBezTo>
                  <a:pt x="869" y="34"/>
                  <a:pt x="869" y="34"/>
                  <a:pt x="869" y="34"/>
                </a:cubicBezTo>
                <a:cubicBezTo>
                  <a:pt x="868" y="34"/>
                  <a:pt x="868" y="34"/>
                  <a:pt x="868" y="34"/>
                </a:cubicBezTo>
                <a:cubicBezTo>
                  <a:pt x="866" y="32"/>
                  <a:pt x="866" y="32"/>
                  <a:pt x="866" y="32"/>
                </a:cubicBezTo>
                <a:cubicBezTo>
                  <a:pt x="864" y="31"/>
                  <a:pt x="864" y="31"/>
                  <a:pt x="864" y="31"/>
                </a:cubicBezTo>
                <a:cubicBezTo>
                  <a:pt x="863" y="29"/>
                  <a:pt x="863" y="29"/>
                  <a:pt x="863" y="29"/>
                </a:cubicBezTo>
                <a:cubicBezTo>
                  <a:pt x="862" y="28"/>
                  <a:pt x="862" y="28"/>
                  <a:pt x="862" y="28"/>
                </a:cubicBezTo>
                <a:cubicBezTo>
                  <a:pt x="859" y="27"/>
                  <a:pt x="859" y="27"/>
                  <a:pt x="859" y="27"/>
                </a:cubicBezTo>
                <a:cubicBezTo>
                  <a:pt x="858" y="29"/>
                  <a:pt x="858" y="29"/>
                  <a:pt x="858" y="29"/>
                </a:cubicBezTo>
                <a:cubicBezTo>
                  <a:pt x="858" y="30"/>
                  <a:pt x="858" y="30"/>
                  <a:pt x="858" y="30"/>
                </a:cubicBezTo>
                <a:cubicBezTo>
                  <a:pt x="856" y="33"/>
                  <a:pt x="856" y="33"/>
                  <a:pt x="856" y="33"/>
                </a:cubicBezTo>
                <a:cubicBezTo>
                  <a:pt x="855" y="36"/>
                  <a:pt x="855" y="36"/>
                  <a:pt x="855" y="36"/>
                </a:cubicBezTo>
                <a:cubicBezTo>
                  <a:pt x="857" y="38"/>
                  <a:pt x="857" y="38"/>
                  <a:pt x="857" y="38"/>
                </a:cubicBezTo>
                <a:cubicBezTo>
                  <a:pt x="855" y="38"/>
                  <a:pt x="855" y="38"/>
                  <a:pt x="855" y="38"/>
                </a:cubicBezTo>
                <a:cubicBezTo>
                  <a:pt x="854" y="39"/>
                  <a:pt x="854" y="39"/>
                  <a:pt x="854" y="39"/>
                </a:cubicBezTo>
                <a:cubicBezTo>
                  <a:pt x="855" y="41"/>
                  <a:pt x="855" y="41"/>
                  <a:pt x="855" y="41"/>
                </a:cubicBezTo>
                <a:cubicBezTo>
                  <a:pt x="856" y="43"/>
                  <a:pt x="856" y="43"/>
                  <a:pt x="856" y="43"/>
                </a:cubicBezTo>
                <a:cubicBezTo>
                  <a:pt x="857" y="43"/>
                  <a:pt x="857" y="43"/>
                  <a:pt x="857" y="43"/>
                </a:cubicBezTo>
                <a:cubicBezTo>
                  <a:pt x="861" y="40"/>
                  <a:pt x="861" y="40"/>
                  <a:pt x="861" y="40"/>
                </a:cubicBezTo>
                <a:cubicBezTo>
                  <a:pt x="862" y="41"/>
                  <a:pt x="862" y="41"/>
                  <a:pt x="862" y="41"/>
                </a:cubicBezTo>
                <a:cubicBezTo>
                  <a:pt x="863" y="42"/>
                  <a:pt x="863" y="42"/>
                  <a:pt x="863" y="42"/>
                </a:cubicBezTo>
                <a:cubicBezTo>
                  <a:pt x="861" y="42"/>
                  <a:pt x="861" y="42"/>
                  <a:pt x="861" y="42"/>
                </a:cubicBezTo>
                <a:cubicBezTo>
                  <a:pt x="860" y="43"/>
                  <a:pt x="860" y="43"/>
                  <a:pt x="860" y="43"/>
                </a:cubicBezTo>
                <a:cubicBezTo>
                  <a:pt x="860" y="44"/>
                  <a:pt x="860" y="44"/>
                  <a:pt x="860" y="44"/>
                </a:cubicBezTo>
                <a:cubicBezTo>
                  <a:pt x="859" y="44"/>
                  <a:pt x="859" y="44"/>
                  <a:pt x="859" y="44"/>
                </a:cubicBezTo>
                <a:cubicBezTo>
                  <a:pt x="858" y="46"/>
                  <a:pt x="858" y="46"/>
                  <a:pt x="858" y="46"/>
                </a:cubicBezTo>
                <a:cubicBezTo>
                  <a:pt x="858" y="47"/>
                  <a:pt x="858" y="47"/>
                  <a:pt x="858" y="47"/>
                </a:cubicBezTo>
                <a:cubicBezTo>
                  <a:pt x="856" y="49"/>
                  <a:pt x="856" y="49"/>
                  <a:pt x="856" y="49"/>
                </a:cubicBezTo>
                <a:cubicBezTo>
                  <a:pt x="855" y="48"/>
                  <a:pt x="855" y="48"/>
                  <a:pt x="855" y="48"/>
                </a:cubicBezTo>
                <a:cubicBezTo>
                  <a:pt x="856" y="47"/>
                  <a:pt x="856" y="47"/>
                  <a:pt x="856" y="47"/>
                </a:cubicBezTo>
                <a:cubicBezTo>
                  <a:pt x="855" y="44"/>
                  <a:pt x="855" y="44"/>
                  <a:pt x="855" y="44"/>
                </a:cubicBezTo>
                <a:cubicBezTo>
                  <a:pt x="853" y="44"/>
                  <a:pt x="853" y="44"/>
                  <a:pt x="853" y="44"/>
                </a:cubicBezTo>
                <a:cubicBezTo>
                  <a:pt x="852" y="46"/>
                  <a:pt x="852" y="46"/>
                  <a:pt x="852" y="46"/>
                </a:cubicBezTo>
                <a:cubicBezTo>
                  <a:pt x="853" y="47"/>
                  <a:pt x="853" y="47"/>
                  <a:pt x="853" y="47"/>
                </a:cubicBezTo>
                <a:cubicBezTo>
                  <a:pt x="851" y="48"/>
                  <a:pt x="851" y="48"/>
                  <a:pt x="851" y="48"/>
                </a:cubicBezTo>
                <a:cubicBezTo>
                  <a:pt x="849" y="49"/>
                  <a:pt x="849" y="49"/>
                  <a:pt x="849" y="49"/>
                </a:cubicBezTo>
                <a:cubicBezTo>
                  <a:pt x="848" y="50"/>
                  <a:pt x="848" y="50"/>
                  <a:pt x="848" y="50"/>
                </a:cubicBezTo>
                <a:cubicBezTo>
                  <a:pt x="848" y="48"/>
                  <a:pt x="848" y="48"/>
                  <a:pt x="848" y="48"/>
                </a:cubicBezTo>
                <a:cubicBezTo>
                  <a:pt x="847" y="49"/>
                  <a:pt x="847" y="49"/>
                  <a:pt x="847" y="49"/>
                </a:cubicBezTo>
                <a:cubicBezTo>
                  <a:pt x="847" y="51"/>
                  <a:pt x="847" y="51"/>
                  <a:pt x="847" y="51"/>
                </a:cubicBezTo>
                <a:cubicBezTo>
                  <a:pt x="848" y="53"/>
                  <a:pt x="848" y="53"/>
                  <a:pt x="848" y="53"/>
                </a:cubicBezTo>
                <a:cubicBezTo>
                  <a:pt x="848" y="55"/>
                  <a:pt x="848" y="55"/>
                  <a:pt x="848" y="55"/>
                </a:cubicBezTo>
                <a:cubicBezTo>
                  <a:pt x="849" y="56"/>
                  <a:pt x="849" y="56"/>
                  <a:pt x="849" y="56"/>
                </a:cubicBezTo>
                <a:cubicBezTo>
                  <a:pt x="849" y="59"/>
                  <a:pt x="849" y="59"/>
                  <a:pt x="849" y="59"/>
                </a:cubicBezTo>
                <a:cubicBezTo>
                  <a:pt x="850" y="59"/>
                  <a:pt x="850" y="59"/>
                  <a:pt x="850" y="59"/>
                </a:cubicBezTo>
                <a:cubicBezTo>
                  <a:pt x="851" y="60"/>
                  <a:pt x="851" y="60"/>
                  <a:pt x="851" y="60"/>
                </a:cubicBezTo>
                <a:cubicBezTo>
                  <a:pt x="851" y="61"/>
                  <a:pt x="851" y="61"/>
                  <a:pt x="851" y="61"/>
                </a:cubicBezTo>
                <a:cubicBezTo>
                  <a:pt x="852" y="62"/>
                  <a:pt x="852" y="62"/>
                  <a:pt x="852" y="62"/>
                </a:cubicBezTo>
                <a:cubicBezTo>
                  <a:pt x="852" y="64"/>
                  <a:pt x="852" y="64"/>
                  <a:pt x="852" y="64"/>
                </a:cubicBezTo>
                <a:cubicBezTo>
                  <a:pt x="850" y="65"/>
                  <a:pt x="850" y="65"/>
                  <a:pt x="850" y="65"/>
                </a:cubicBezTo>
                <a:cubicBezTo>
                  <a:pt x="849" y="67"/>
                  <a:pt x="849" y="67"/>
                  <a:pt x="849" y="67"/>
                </a:cubicBezTo>
                <a:cubicBezTo>
                  <a:pt x="848" y="70"/>
                  <a:pt x="848" y="70"/>
                  <a:pt x="848" y="70"/>
                </a:cubicBezTo>
                <a:cubicBezTo>
                  <a:pt x="847" y="71"/>
                  <a:pt x="847" y="71"/>
                  <a:pt x="847" y="71"/>
                </a:cubicBezTo>
                <a:cubicBezTo>
                  <a:pt x="845" y="75"/>
                  <a:pt x="845" y="75"/>
                  <a:pt x="845" y="75"/>
                </a:cubicBezTo>
                <a:cubicBezTo>
                  <a:pt x="845" y="76"/>
                  <a:pt x="845" y="76"/>
                  <a:pt x="845" y="76"/>
                </a:cubicBezTo>
                <a:cubicBezTo>
                  <a:pt x="843" y="79"/>
                  <a:pt x="843" y="79"/>
                  <a:pt x="843" y="79"/>
                </a:cubicBezTo>
                <a:cubicBezTo>
                  <a:pt x="843" y="78"/>
                  <a:pt x="843" y="78"/>
                  <a:pt x="843" y="78"/>
                </a:cubicBezTo>
                <a:cubicBezTo>
                  <a:pt x="843" y="76"/>
                  <a:pt x="843" y="76"/>
                  <a:pt x="843" y="76"/>
                </a:cubicBezTo>
                <a:cubicBezTo>
                  <a:pt x="844" y="73"/>
                  <a:pt x="844" y="73"/>
                  <a:pt x="844" y="73"/>
                </a:cubicBezTo>
                <a:cubicBezTo>
                  <a:pt x="846" y="71"/>
                  <a:pt x="846" y="71"/>
                  <a:pt x="846" y="71"/>
                </a:cubicBezTo>
                <a:cubicBezTo>
                  <a:pt x="845" y="71"/>
                  <a:pt x="845" y="71"/>
                  <a:pt x="845" y="71"/>
                </a:cubicBezTo>
                <a:cubicBezTo>
                  <a:pt x="845" y="71"/>
                  <a:pt x="845" y="71"/>
                  <a:pt x="845" y="71"/>
                </a:cubicBezTo>
                <a:cubicBezTo>
                  <a:pt x="843" y="71"/>
                  <a:pt x="843" y="71"/>
                  <a:pt x="843" y="71"/>
                </a:cubicBezTo>
                <a:cubicBezTo>
                  <a:pt x="842" y="70"/>
                  <a:pt x="842" y="70"/>
                  <a:pt x="842" y="70"/>
                </a:cubicBezTo>
                <a:cubicBezTo>
                  <a:pt x="841" y="69"/>
                  <a:pt x="841" y="69"/>
                  <a:pt x="841" y="69"/>
                </a:cubicBezTo>
                <a:cubicBezTo>
                  <a:pt x="842" y="69"/>
                  <a:pt x="842" y="69"/>
                  <a:pt x="842" y="69"/>
                </a:cubicBezTo>
                <a:cubicBezTo>
                  <a:pt x="844" y="68"/>
                  <a:pt x="844" y="68"/>
                  <a:pt x="844" y="68"/>
                </a:cubicBezTo>
                <a:cubicBezTo>
                  <a:pt x="845" y="68"/>
                  <a:pt x="845" y="68"/>
                  <a:pt x="845" y="68"/>
                </a:cubicBezTo>
                <a:cubicBezTo>
                  <a:pt x="845" y="67"/>
                  <a:pt x="845" y="67"/>
                  <a:pt x="845" y="67"/>
                </a:cubicBezTo>
                <a:cubicBezTo>
                  <a:pt x="846" y="67"/>
                  <a:pt x="846" y="67"/>
                  <a:pt x="846" y="67"/>
                </a:cubicBezTo>
                <a:cubicBezTo>
                  <a:pt x="847" y="69"/>
                  <a:pt x="847" y="69"/>
                  <a:pt x="847" y="69"/>
                </a:cubicBezTo>
                <a:cubicBezTo>
                  <a:pt x="847" y="67"/>
                  <a:pt x="847" y="67"/>
                  <a:pt x="847" y="67"/>
                </a:cubicBezTo>
                <a:cubicBezTo>
                  <a:pt x="847" y="65"/>
                  <a:pt x="847" y="65"/>
                  <a:pt x="847" y="65"/>
                </a:cubicBezTo>
                <a:cubicBezTo>
                  <a:pt x="846" y="64"/>
                  <a:pt x="846" y="64"/>
                  <a:pt x="846" y="64"/>
                </a:cubicBezTo>
                <a:cubicBezTo>
                  <a:pt x="845" y="63"/>
                  <a:pt x="845" y="63"/>
                  <a:pt x="845" y="63"/>
                </a:cubicBezTo>
                <a:cubicBezTo>
                  <a:pt x="843" y="60"/>
                  <a:pt x="843" y="60"/>
                  <a:pt x="843" y="60"/>
                </a:cubicBezTo>
                <a:cubicBezTo>
                  <a:pt x="843" y="58"/>
                  <a:pt x="843" y="58"/>
                  <a:pt x="843" y="58"/>
                </a:cubicBezTo>
                <a:cubicBezTo>
                  <a:pt x="843" y="57"/>
                  <a:pt x="843" y="57"/>
                  <a:pt x="843" y="57"/>
                </a:cubicBezTo>
                <a:cubicBezTo>
                  <a:pt x="842" y="54"/>
                  <a:pt x="842" y="54"/>
                  <a:pt x="842" y="54"/>
                </a:cubicBezTo>
                <a:cubicBezTo>
                  <a:pt x="841" y="52"/>
                  <a:pt x="841" y="52"/>
                  <a:pt x="841" y="52"/>
                </a:cubicBezTo>
                <a:cubicBezTo>
                  <a:pt x="841" y="50"/>
                  <a:pt x="841" y="50"/>
                  <a:pt x="841" y="50"/>
                </a:cubicBezTo>
                <a:cubicBezTo>
                  <a:pt x="842" y="50"/>
                  <a:pt x="842" y="50"/>
                  <a:pt x="842" y="50"/>
                </a:cubicBezTo>
                <a:cubicBezTo>
                  <a:pt x="844" y="47"/>
                  <a:pt x="844" y="47"/>
                  <a:pt x="844" y="47"/>
                </a:cubicBezTo>
                <a:cubicBezTo>
                  <a:pt x="844" y="45"/>
                  <a:pt x="844" y="45"/>
                  <a:pt x="844" y="45"/>
                </a:cubicBezTo>
                <a:cubicBezTo>
                  <a:pt x="846" y="43"/>
                  <a:pt x="846" y="43"/>
                  <a:pt x="846" y="43"/>
                </a:cubicBezTo>
                <a:cubicBezTo>
                  <a:pt x="847" y="41"/>
                  <a:pt x="847" y="41"/>
                  <a:pt x="847" y="41"/>
                </a:cubicBezTo>
                <a:cubicBezTo>
                  <a:pt x="849" y="40"/>
                  <a:pt x="849" y="40"/>
                  <a:pt x="849" y="40"/>
                </a:cubicBezTo>
                <a:cubicBezTo>
                  <a:pt x="849" y="38"/>
                  <a:pt x="849" y="38"/>
                  <a:pt x="849" y="38"/>
                </a:cubicBezTo>
                <a:cubicBezTo>
                  <a:pt x="848" y="37"/>
                  <a:pt x="848" y="37"/>
                  <a:pt x="848" y="37"/>
                </a:cubicBezTo>
                <a:cubicBezTo>
                  <a:pt x="847" y="35"/>
                  <a:pt x="847" y="35"/>
                  <a:pt x="847" y="35"/>
                </a:cubicBezTo>
                <a:cubicBezTo>
                  <a:pt x="847" y="33"/>
                  <a:pt x="847" y="33"/>
                  <a:pt x="847" y="33"/>
                </a:cubicBezTo>
                <a:cubicBezTo>
                  <a:pt x="849" y="29"/>
                  <a:pt x="849" y="29"/>
                  <a:pt x="849" y="29"/>
                </a:cubicBezTo>
                <a:cubicBezTo>
                  <a:pt x="850" y="28"/>
                  <a:pt x="850" y="28"/>
                  <a:pt x="850" y="28"/>
                </a:cubicBezTo>
                <a:cubicBezTo>
                  <a:pt x="853" y="26"/>
                  <a:pt x="853" y="26"/>
                  <a:pt x="853" y="26"/>
                </a:cubicBezTo>
                <a:cubicBezTo>
                  <a:pt x="857" y="22"/>
                  <a:pt x="857" y="22"/>
                  <a:pt x="857" y="22"/>
                </a:cubicBezTo>
                <a:cubicBezTo>
                  <a:pt x="861" y="18"/>
                  <a:pt x="861" y="18"/>
                  <a:pt x="861" y="18"/>
                </a:cubicBezTo>
                <a:cubicBezTo>
                  <a:pt x="863" y="18"/>
                  <a:pt x="863" y="18"/>
                  <a:pt x="863" y="18"/>
                </a:cubicBezTo>
                <a:cubicBezTo>
                  <a:pt x="864" y="16"/>
                  <a:pt x="864" y="16"/>
                  <a:pt x="864" y="16"/>
                </a:cubicBezTo>
                <a:cubicBezTo>
                  <a:pt x="865" y="14"/>
                  <a:pt x="865" y="14"/>
                  <a:pt x="865" y="14"/>
                </a:cubicBezTo>
                <a:cubicBezTo>
                  <a:pt x="867" y="14"/>
                  <a:pt x="867" y="14"/>
                  <a:pt x="867" y="14"/>
                </a:cubicBezTo>
                <a:cubicBezTo>
                  <a:pt x="871" y="13"/>
                  <a:pt x="871" y="13"/>
                  <a:pt x="871" y="13"/>
                </a:cubicBezTo>
                <a:cubicBezTo>
                  <a:pt x="873" y="12"/>
                  <a:pt x="873" y="12"/>
                  <a:pt x="873" y="12"/>
                </a:cubicBezTo>
                <a:cubicBezTo>
                  <a:pt x="874" y="10"/>
                  <a:pt x="874" y="10"/>
                  <a:pt x="874" y="10"/>
                </a:cubicBezTo>
                <a:cubicBezTo>
                  <a:pt x="873" y="9"/>
                  <a:pt x="873" y="9"/>
                  <a:pt x="873" y="9"/>
                </a:cubicBezTo>
                <a:cubicBezTo>
                  <a:pt x="869" y="7"/>
                  <a:pt x="869" y="7"/>
                  <a:pt x="869" y="7"/>
                </a:cubicBezTo>
                <a:cubicBezTo>
                  <a:pt x="867" y="5"/>
                  <a:pt x="867" y="5"/>
                  <a:pt x="867" y="5"/>
                </a:cubicBezTo>
                <a:cubicBezTo>
                  <a:pt x="864" y="5"/>
                  <a:pt x="864" y="5"/>
                  <a:pt x="864" y="5"/>
                </a:cubicBezTo>
                <a:cubicBezTo>
                  <a:pt x="863" y="5"/>
                  <a:pt x="863" y="5"/>
                  <a:pt x="863" y="5"/>
                </a:cubicBezTo>
                <a:cubicBezTo>
                  <a:pt x="861" y="5"/>
                  <a:pt x="861" y="5"/>
                  <a:pt x="861" y="5"/>
                </a:cubicBezTo>
                <a:cubicBezTo>
                  <a:pt x="859" y="5"/>
                  <a:pt x="859" y="5"/>
                  <a:pt x="859" y="5"/>
                </a:cubicBezTo>
                <a:cubicBezTo>
                  <a:pt x="857" y="5"/>
                  <a:pt x="857" y="5"/>
                  <a:pt x="857" y="5"/>
                </a:cubicBezTo>
                <a:cubicBezTo>
                  <a:pt x="853" y="6"/>
                  <a:pt x="853" y="6"/>
                  <a:pt x="853" y="6"/>
                </a:cubicBezTo>
                <a:cubicBezTo>
                  <a:pt x="848" y="7"/>
                  <a:pt x="848" y="7"/>
                  <a:pt x="848" y="7"/>
                </a:cubicBezTo>
                <a:cubicBezTo>
                  <a:pt x="844" y="10"/>
                  <a:pt x="844" y="10"/>
                  <a:pt x="844" y="10"/>
                </a:cubicBezTo>
                <a:cubicBezTo>
                  <a:pt x="841" y="12"/>
                  <a:pt x="841" y="12"/>
                  <a:pt x="841" y="12"/>
                </a:cubicBezTo>
                <a:cubicBezTo>
                  <a:pt x="840" y="14"/>
                  <a:pt x="840" y="14"/>
                  <a:pt x="840" y="14"/>
                </a:cubicBezTo>
                <a:cubicBezTo>
                  <a:pt x="841" y="16"/>
                  <a:pt x="841" y="16"/>
                  <a:pt x="841" y="16"/>
                </a:cubicBezTo>
                <a:cubicBezTo>
                  <a:pt x="840" y="15"/>
                  <a:pt x="840" y="15"/>
                  <a:pt x="840" y="15"/>
                </a:cubicBezTo>
                <a:cubicBezTo>
                  <a:pt x="838" y="15"/>
                  <a:pt x="838" y="15"/>
                  <a:pt x="838" y="15"/>
                </a:cubicBezTo>
                <a:cubicBezTo>
                  <a:pt x="837" y="17"/>
                  <a:pt x="837" y="17"/>
                  <a:pt x="837" y="17"/>
                </a:cubicBezTo>
                <a:cubicBezTo>
                  <a:pt x="835" y="17"/>
                  <a:pt x="835" y="17"/>
                  <a:pt x="835" y="17"/>
                </a:cubicBezTo>
                <a:cubicBezTo>
                  <a:pt x="833" y="19"/>
                  <a:pt x="833" y="19"/>
                  <a:pt x="833" y="19"/>
                </a:cubicBezTo>
                <a:cubicBezTo>
                  <a:pt x="833" y="21"/>
                  <a:pt x="833" y="21"/>
                  <a:pt x="833" y="21"/>
                </a:cubicBezTo>
                <a:lnTo>
                  <a:pt x="832" y="21"/>
                </a:lnTo>
                <a:close/>
                <a:moveTo>
                  <a:pt x="981" y="509"/>
                </a:moveTo>
                <a:cubicBezTo>
                  <a:pt x="982" y="509"/>
                  <a:pt x="982" y="509"/>
                  <a:pt x="982" y="509"/>
                </a:cubicBezTo>
                <a:cubicBezTo>
                  <a:pt x="982" y="507"/>
                  <a:pt x="982" y="507"/>
                  <a:pt x="982" y="507"/>
                </a:cubicBezTo>
                <a:cubicBezTo>
                  <a:pt x="982" y="507"/>
                  <a:pt x="982" y="507"/>
                  <a:pt x="982" y="507"/>
                </a:cubicBezTo>
                <a:cubicBezTo>
                  <a:pt x="981" y="506"/>
                  <a:pt x="981" y="506"/>
                  <a:pt x="981" y="506"/>
                </a:cubicBezTo>
                <a:cubicBezTo>
                  <a:pt x="981" y="505"/>
                  <a:pt x="981" y="505"/>
                  <a:pt x="981" y="505"/>
                </a:cubicBezTo>
                <a:cubicBezTo>
                  <a:pt x="982" y="504"/>
                  <a:pt x="982" y="504"/>
                  <a:pt x="982" y="504"/>
                </a:cubicBezTo>
                <a:cubicBezTo>
                  <a:pt x="982" y="503"/>
                  <a:pt x="982" y="503"/>
                  <a:pt x="982" y="503"/>
                </a:cubicBezTo>
                <a:cubicBezTo>
                  <a:pt x="981" y="502"/>
                  <a:pt x="981" y="502"/>
                  <a:pt x="981" y="502"/>
                </a:cubicBezTo>
                <a:cubicBezTo>
                  <a:pt x="981" y="502"/>
                  <a:pt x="981" y="502"/>
                  <a:pt x="981" y="502"/>
                </a:cubicBezTo>
                <a:cubicBezTo>
                  <a:pt x="981" y="502"/>
                  <a:pt x="981" y="502"/>
                  <a:pt x="981" y="502"/>
                </a:cubicBezTo>
                <a:cubicBezTo>
                  <a:pt x="980" y="503"/>
                  <a:pt x="980" y="503"/>
                  <a:pt x="980" y="503"/>
                </a:cubicBezTo>
                <a:cubicBezTo>
                  <a:pt x="981" y="505"/>
                  <a:pt x="981" y="505"/>
                  <a:pt x="981" y="505"/>
                </a:cubicBezTo>
                <a:cubicBezTo>
                  <a:pt x="981" y="506"/>
                  <a:pt x="981" y="506"/>
                  <a:pt x="981" y="506"/>
                </a:cubicBezTo>
                <a:cubicBezTo>
                  <a:pt x="981" y="508"/>
                  <a:pt x="981" y="508"/>
                  <a:pt x="981" y="508"/>
                </a:cubicBezTo>
                <a:lnTo>
                  <a:pt x="981" y="509"/>
                </a:lnTo>
                <a:close/>
                <a:moveTo>
                  <a:pt x="889" y="144"/>
                </a:moveTo>
                <a:cubicBezTo>
                  <a:pt x="887" y="145"/>
                  <a:pt x="887" y="145"/>
                  <a:pt x="887" y="145"/>
                </a:cubicBezTo>
                <a:cubicBezTo>
                  <a:pt x="884" y="150"/>
                  <a:pt x="884" y="150"/>
                  <a:pt x="884" y="150"/>
                </a:cubicBezTo>
                <a:cubicBezTo>
                  <a:pt x="883" y="151"/>
                  <a:pt x="883" y="151"/>
                  <a:pt x="883" y="151"/>
                </a:cubicBezTo>
                <a:cubicBezTo>
                  <a:pt x="882" y="153"/>
                  <a:pt x="882" y="153"/>
                  <a:pt x="882" y="153"/>
                </a:cubicBezTo>
                <a:cubicBezTo>
                  <a:pt x="879" y="155"/>
                  <a:pt x="879" y="155"/>
                  <a:pt x="879" y="155"/>
                </a:cubicBezTo>
                <a:cubicBezTo>
                  <a:pt x="879" y="158"/>
                  <a:pt x="879" y="158"/>
                  <a:pt x="879" y="158"/>
                </a:cubicBezTo>
                <a:cubicBezTo>
                  <a:pt x="879" y="160"/>
                  <a:pt x="879" y="160"/>
                  <a:pt x="879" y="160"/>
                </a:cubicBezTo>
                <a:cubicBezTo>
                  <a:pt x="879" y="161"/>
                  <a:pt x="879" y="161"/>
                  <a:pt x="879" y="161"/>
                </a:cubicBezTo>
                <a:cubicBezTo>
                  <a:pt x="879" y="163"/>
                  <a:pt x="879" y="163"/>
                  <a:pt x="879" y="163"/>
                </a:cubicBezTo>
                <a:cubicBezTo>
                  <a:pt x="879" y="164"/>
                  <a:pt x="879" y="164"/>
                  <a:pt x="879" y="164"/>
                </a:cubicBezTo>
                <a:cubicBezTo>
                  <a:pt x="880" y="164"/>
                  <a:pt x="880" y="164"/>
                  <a:pt x="880" y="164"/>
                </a:cubicBezTo>
                <a:cubicBezTo>
                  <a:pt x="882" y="164"/>
                  <a:pt x="882" y="164"/>
                  <a:pt x="882" y="164"/>
                </a:cubicBezTo>
                <a:cubicBezTo>
                  <a:pt x="885" y="164"/>
                  <a:pt x="885" y="164"/>
                  <a:pt x="885" y="164"/>
                </a:cubicBezTo>
                <a:cubicBezTo>
                  <a:pt x="886" y="164"/>
                  <a:pt x="886" y="164"/>
                  <a:pt x="886" y="164"/>
                </a:cubicBezTo>
                <a:cubicBezTo>
                  <a:pt x="888" y="164"/>
                  <a:pt x="888" y="164"/>
                  <a:pt x="888" y="164"/>
                </a:cubicBezTo>
                <a:cubicBezTo>
                  <a:pt x="889" y="163"/>
                  <a:pt x="889" y="163"/>
                  <a:pt x="889" y="163"/>
                </a:cubicBezTo>
                <a:cubicBezTo>
                  <a:pt x="890" y="163"/>
                  <a:pt x="890" y="163"/>
                  <a:pt x="890" y="163"/>
                </a:cubicBezTo>
                <a:cubicBezTo>
                  <a:pt x="892" y="161"/>
                  <a:pt x="892" y="161"/>
                  <a:pt x="892" y="161"/>
                </a:cubicBezTo>
                <a:cubicBezTo>
                  <a:pt x="894" y="161"/>
                  <a:pt x="894" y="161"/>
                  <a:pt x="894" y="161"/>
                </a:cubicBezTo>
                <a:cubicBezTo>
                  <a:pt x="895" y="159"/>
                  <a:pt x="895" y="159"/>
                  <a:pt x="895" y="159"/>
                </a:cubicBezTo>
                <a:cubicBezTo>
                  <a:pt x="898" y="155"/>
                  <a:pt x="898" y="155"/>
                  <a:pt x="898" y="155"/>
                </a:cubicBezTo>
                <a:cubicBezTo>
                  <a:pt x="898" y="153"/>
                  <a:pt x="898" y="153"/>
                  <a:pt x="898" y="153"/>
                </a:cubicBezTo>
                <a:cubicBezTo>
                  <a:pt x="899" y="151"/>
                  <a:pt x="899" y="151"/>
                  <a:pt x="899" y="151"/>
                </a:cubicBezTo>
                <a:cubicBezTo>
                  <a:pt x="900" y="150"/>
                  <a:pt x="900" y="150"/>
                  <a:pt x="900" y="150"/>
                </a:cubicBezTo>
                <a:cubicBezTo>
                  <a:pt x="900" y="148"/>
                  <a:pt x="900" y="148"/>
                  <a:pt x="900" y="148"/>
                </a:cubicBezTo>
                <a:cubicBezTo>
                  <a:pt x="900" y="146"/>
                  <a:pt x="900" y="146"/>
                  <a:pt x="900" y="146"/>
                </a:cubicBezTo>
                <a:cubicBezTo>
                  <a:pt x="898" y="145"/>
                  <a:pt x="898" y="145"/>
                  <a:pt x="898" y="145"/>
                </a:cubicBezTo>
                <a:cubicBezTo>
                  <a:pt x="897" y="145"/>
                  <a:pt x="897" y="145"/>
                  <a:pt x="897" y="145"/>
                </a:cubicBezTo>
                <a:cubicBezTo>
                  <a:pt x="896" y="143"/>
                  <a:pt x="896" y="143"/>
                  <a:pt x="896" y="143"/>
                </a:cubicBezTo>
                <a:cubicBezTo>
                  <a:pt x="894" y="143"/>
                  <a:pt x="894" y="143"/>
                  <a:pt x="894" y="143"/>
                </a:cubicBezTo>
                <a:cubicBezTo>
                  <a:pt x="892" y="144"/>
                  <a:pt x="892" y="144"/>
                  <a:pt x="892" y="144"/>
                </a:cubicBezTo>
                <a:cubicBezTo>
                  <a:pt x="891" y="143"/>
                  <a:pt x="891" y="143"/>
                  <a:pt x="891" y="143"/>
                </a:cubicBezTo>
                <a:cubicBezTo>
                  <a:pt x="890" y="144"/>
                  <a:pt x="890" y="144"/>
                  <a:pt x="890" y="144"/>
                </a:cubicBezTo>
                <a:lnTo>
                  <a:pt x="889" y="144"/>
                </a:lnTo>
                <a:close/>
                <a:moveTo>
                  <a:pt x="893" y="128"/>
                </a:moveTo>
                <a:cubicBezTo>
                  <a:pt x="894" y="126"/>
                  <a:pt x="894" y="126"/>
                  <a:pt x="894" y="126"/>
                </a:cubicBezTo>
                <a:cubicBezTo>
                  <a:pt x="896" y="126"/>
                  <a:pt x="896" y="126"/>
                  <a:pt x="896" y="126"/>
                </a:cubicBezTo>
                <a:cubicBezTo>
                  <a:pt x="896" y="125"/>
                  <a:pt x="896" y="125"/>
                  <a:pt x="896" y="125"/>
                </a:cubicBezTo>
                <a:cubicBezTo>
                  <a:pt x="896" y="122"/>
                  <a:pt x="896" y="122"/>
                  <a:pt x="896" y="122"/>
                </a:cubicBezTo>
                <a:cubicBezTo>
                  <a:pt x="894" y="122"/>
                  <a:pt x="894" y="122"/>
                  <a:pt x="894" y="122"/>
                </a:cubicBezTo>
                <a:cubicBezTo>
                  <a:pt x="893" y="122"/>
                  <a:pt x="893" y="122"/>
                  <a:pt x="893" y="122"/>
                </a:cubicBezTo>
                <a:cubicBezTo>
                  <a:pt x="892" y="124"/>
                  <a:pt x="892" y="124"/>
                  <a:pt x="892" y="124"/>
                </a:cubicBezTo>
                <a:cubicBezTo>
                  <a:pt x="891" y="125"/>
                  <a:pt x="891" y="125"/>
                  <a:pt x="891" y="125"/>
                </a:cubicBezTo>
                <a:cubicBezTo>
                  <a:pt x="891" y="128"/>
                  <a:pt x="891" y="128"/>
                  <a:pt x="891" y="128"/>
                </a:cubicBezTo>
                <a:lnTo>
                  <a:pt x="893" y="128"/>
                </a:lnTo>
                <a:close/>
              </a:path>
            </a:pathLst>
          </a:custGeom>
          <a:solidFill>
            <a:schemeClr val="bg1">
              <a:lumMod val="75000"/>
            </a:schemeClr>
          </a:solidFill>
          <a:ln>
            <a:noFill/>
          </a:ln>
        </p:spPr>
        <p:txBody>
          <a:bodyPr vert="horz" wrap="square" lIns="124330" tIns="62165" rIns="124330" bIns="62165" numCol="1" anchor="t" anchorCtr="0" compatLnSpc="1">
            <a:prstTxWarp prst="textNoShape">
              <a:avLst/>
            </a:prstTxWarp>
          </a:bodyPr>
          <a:lstStyle/>
          <a:p>
            <a:pPr defTabSz="1243192">
              <a:defRPr/>
            </a:pPr>
            <a:endParaRPr lang="en-US" sz="2448" kern="0">
              <a:solidFill>
                <a:sysClr val="windowText" lastClr="000000"/>
              </a:solidFill>
              <a:latin typeface="Calibri"/>
            </a:endParaRPr>
          </a:p>
        </p:txBody>
      </p:sp>
      <p:sp>
        <p:nvSpPr>
          <p:cNvPr id="2" name="Rectangle 1">
            <a:extLst>
              <a:ext uri="{FF2B5EF4-FFF2-40B4-BE49-F238E27FC236}">
                <a16:creationId xmlns:a16="http://schemas.microsoft.com/office/drawing/2014/main" id="{1C944E01-D6CE-42A2-A35B-AACCA0723B21}"/>
              </a:ext>
            </a:extLst>
          </p:cNvPr>
          <p:cNvSpPr/>
          <p:nvPr/>
        </p:nvSpPr>
        <p:spPr bwMode="auto">
          <a:xfrm>
            <a:off x="883" y="495"/>
            <a:ext cx="1993125" cy="6993534"/>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46" name="Straight Connector 45">
            <a:extLst>
              <a:ext uri="{FF2B5EF4-FFF2-40B4-BE49-F238E27FC236}">
                <a16:creationId xmlns:a16="http://schemas.microsoft.com/office/drawing/2014/main" id="{D075AD67-B61E-4831-83EC-2AF66D0FDBB2}"/>
              </a:ext>
            </a:extLst>
          </p:cNvPr>
          <p:cNvCxnSpPr>
            <a:cxnSpLocks/>
          </p:cNvCxnSpPr>
          <p:nvPr/>
        </p:nvCxnSpPr>
        <p:spPr>
          <a:xfrm>
            <a:off x="1994007" y="496"/>
            <a:ext cx="0" cy="7025446"/>
          </a:xfrm>
          <a:prstGeom prst="line">
            <a:avLst/>
          </a:prstGeom>
          <a:noFill/>
          <a:ln w="19050" cap="flat">
            <a:solidFill>
              <a:schemeClr val="bg1">
                <a:lumMod val="75000"/>
                <a:alpha val="7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sp>
        <p:nvSpPr>
          <p:cNvPr id="94" name="Oval 93">
            <a:extLst>
              <a:ext uri="{FF2B5EF4-FFF2-40B4-BE49-F238E27FC236}">
                <a16:creationId xmlns:a16="http://schemas.microsoft.com/office/drawing/2014/main" id="{873EBAA1-18BA-452A-8502-5375E15D996A}"/>
              </a:ext>
            </a:extLst>
          </p:cNvPr>
          <p:cNvSpPr/>
          <p:nvPr/>
        </p:nvSpPr>
        <p:spPr bwMode="auto">
          <a:xfrm>
            <a:off x="9977955" y="3134509"/>
            <a:ext cx="286120" cy="286113"/>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95" name="Oval 94">
            <a:extLst>
              <a:ext uri="{FF2B5EF4-FFF2-40B4-BE49-F238E27FC236}">
                <a16:creationId xmlns:a16="http://schemas.microsoft.com/office/drawing/2014/main" id="{6A65532B-4FC6-40DC-AE1B-CFC155C29A02}"/>
              </a:ext>
            </a:extLst>
          </p:cNvPr>
          <p:cNvSpPr/>
          <p:nvPr/>
        </p:nvSpPr>
        <p:spPr bwMode="auto">
          <a:xfrm>
            <a:off x="10273149" y="1722991"/>
            <a:ext cx="286120" cy="286113"/>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96" name="Oval 95">
            <a:extLst>
              <a:ext uri="{FF2B5EF4-FFF2-40B4-BE49-F238E27FC236}">
                <a16:creationId xmlns:a16="http://schemas.microsoft.com/office/drawing/2014/main" id="{C0438A4C-69AF-4AC0-96E3-7A1BC41ABD66}"/>
              </a:ext>
            </a:extLst>
          </p:cNvPr>
          <p:cNvSpPr/>
          <p:nvPr/>
        </p:nvSpPr>
        <p:spPr bwMode="auto">
          <a:xfrm>
            <a:off x="10344905" y="1177227"/>
            <a:ext cx="286120" cy="286113"/>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97" name="Oval 96">
            <a:extLst>
              <a:ext uri="{FF2B5EF4-FFF2-40B4-BE49-F238E27FC236}">
                <a16:creationId xmlns:a16="http://schemas.microsoft.com/office/drawing/2014/main" id="{43565768-FF51-41F0-99A1-14A4EE5DB266}"/>
              </a:ext>
            </a:extLst>
          </p:cNvPr>
          <p:cNvSpPr/>
          <p:nvPr/>
        </p:nvSpPr>
        <p:spPr bwMode="auto">
          <a:xfrm>
            <a:off x="9191472" y="2075936"/>
            <a:ext cx="286120" cy="286113"/>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98" name="Oval 97">
            <a:extLst>
              <a:ext uri="{FF2B5EF4-FFF2-40B4-BE49-F238E27FC236}">
                <a16:creationId xmlns:a16="http://schemas.microsoft.com/office/drawing/2014/main" id="{7D920139-03B5-4159-A4D9-162D3F2A9F2C}"/>
              </a:ext>
            </a:extLst>
          </p:cNvPr>
          <p:cNvSpPr/>
          <p:nvPr/>
        </p:nvSpPr>
        <p:spPr bwMode="auto">
          <a:xfrm>
            <a:off x="9500236" y="2238869"/>
            <a:ext cx="286120" cy="286113"/>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99" name="Oval 98">
            <a:extLst>
              <a:ext uri="{FF2B5EF4-FFF2-40B4-BE49-F238E27FC236}">
                <a16:creationId xmlns:a16="http://schemas.microsoft.com/office/drawing/2014/main" id="{1E167ECE-8D1B-430C-88E9-65068B88E30B}"/>
              </a:ext>
            </a:extLst>
          </p:cNvPr>
          <p:cNvSpPr/>
          <p:nvPr/>
        </p:nvSpPr>
        <p:spPr bwMode="auto">
          <a:xfrm>
            <a:off x="6777625" y="1478394"/>
            <a:ext cx="286120" cy="286113"/>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100" name="Oval 99">
            <a:extLst>
              <a:ext uri="{FF2B5EF4-FFF2-40B4-BE49-F238E27FC236}">
                <a16:creationId xmlns:a16="http://schemas.microsoft.com/office/drawing/2014/main" id="{405B8EE7-F616-4FF1-ADAD-8CDCA1ED4EAA}"/>
              </a:ext>
            </a:extLst>
          </p:cNvPr>
          <p:cNvSpPr/>
          <p:nvPr/>
        </p:nvSpPr>
        <p:spPr bwMode="auto">
          <a:xfrm>
            <a:off x="6341525" y="1435926"/>
            <a:ext cx="286120" cy="286113"/>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101" name="Oval 100">
            <a:extLst>
              <a:ext uri="{FF2B5EF4-FFF2-40B4-BE49-F238E27FC236}">
                <a16:creationId xmlns:a16="http://schemas.microsoft.com/office/drawing/2014/main" id="{8D6AAB85-5A0A-45DE-B878-C8335D7D2113}"/>
              </a:ext>
            </a:extLst>
          </p:cNvPr>
          <p:cNvSpPr/>
          <p:nvPr/>
        </p:nvSpPr>
        <p:spPr bwMode="auto">
          <a:xfrm>
            <a:off x="4906072" y="3501991"/>
            <a:ext cx="286120" cy="286113"/>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102" name="Oval 101">
            <a:extLst>
              <a:ext uri="{FF2B5EF4-FFF2-40B4-BE49-F238E27FC236}">
                <a16:creationId xmlns:a16="http://schemas.microsoft.com/office/drawing/2014/main" id="{9F69122F-5A20-414D-87E3-9585E7D0EAB5}"/>
              </a:ext>
            </a:extLst>
          </p:cNvPr>
          <p:cNvSpPr/>
          <p:nvPr/>
        </p:nvSpPr>
        <p:spPr bwMode="auto">
          <a:xfrm>
            <a:off x="3208890" y="1665406"/>
            <a:ext cx="286120" cy="286113"/>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103" name="Oval 102">
            <a:extLst>
              <a:ext uri="{FF2B5EF4-FFF2-40B4-BE49-F238E27FC236}">
                <a16:creationId xmlns:a16="http://schemas.microsoft.com/office/drawing/2014/main" id="{6A461276-709E-4E14-A313-3A2EFEB8F801}"/>
              </a:ext>
            </a:extLst>
          </p:cNvPr>
          <p:cNvSpPr/>
          <p:nvPr/>
        </p:nvSpPr>
        <p:spPr bwMode="auto">
          <a:xfrm>
            <a:off x="3303317" y="1320695"/>
            <a:ext cx="286120" cy="286113"/>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104" name="Oval 103">
            <a:extLst>
              <a:ext uri="{FF2B5EF4-FFF2-40B4-BE49-F238E27FC236}">
                <a16:creationId xmlns:a16="http://schemas.microsoft.com/office/drawing/2014/main" id="{F25F6D0C-9044-4568-9A5A-5E00118C3114}"/>
              </a:ext>
            </a:extLst>
          </p:cNvPr>
          <p:cNvSpPr/>
          <p:nvPr/>
        </p:nvSpPr>
        <p:spPr bwMode="auto">
          <a:xfrm>
            <a:off x="2966746" y="1241060"/>
            <a:ext cx="286120" cy="286113"/>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105" name="Oval 104">
            <a:extLst>
              <a:ext uri="{FF2B5EF4-FFF2-40B4-BE49-F238E27FC236}">
                <a16:creationId xmlns:a16="http://schemas.microsoft.com/office/drawing/2014/main" id="{9784D49C-9753-420D-A823-D5D08F72E05E}"/>
              </a:ext>
            </a:extLst>
          </p:cNvPr>
          <p:cNvSpPr/>
          <p:nvPr/>
        </p:nvSpPr>
        <p:spPr bwMode="auto">
          <a:xfrm>
            <a:off x="3772865" y="1291908"/>
            <a:ext cx="286120" cy="286113"/>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106" name="Oval 105">
            <a:extLst>
              <a:ext uri="{FF2B5EF4-FFF2-40B4-BE49-F238E27FC236}">
                <a16:creationId xmlns:a16="http://schemas.microsoft.com/office/drawing/2014/main" id="{80A4F9FF-6257-431B-B7F3-BF328F512811}"/>
              </a:ext>
            </a:extLst>
          </p:cNvPr>
          <p:cNvSpPr/>
          <p:nvPr/>
        </p:nvSpPr>
        <p:spPr bwMode="auto">
          <a:xfrm>
            <a:off x="2962905" y="1950639"/>
            <a:ext cx="286120" cy="286113"/>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107" name="Oval 106">
            <a:extLst>
              <a:ext uri="{FF2B5EF4-FFF2-40B4-BE49-F238E27FC236}">
                <a16:creationId xmlns:a16="http://schemas.microsoft.com/office/drawing/2014/main" id="{E7ABFECD-221A-489D-A0F6-6430E7BA8742}"/>
              </a:ext>
            </a:extLst>
          </p:cNvPr>
          <p:cNvSpPr/>
          <p:nvPr/>
        </p:nvSpPr>
        <p:spPr bwMode="auto">
          <a:xfrm>
            <a:off x="2310296" y="1758777"/>
            <a:ext cx="286120" cy="286113"/>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108" name="Oval 107">
            <a:extLst>
              <a:ext uri="{FF2B5EF4-FFF2-40B4-BE49-F238E27FC236}">
                <a16:creationId xmlns:a16="http://schemas.microsoft.com/office/drawing/2014/main" id="{B1E8B547-B30D-4A81-9FF3-6FFBF4AC0036}"/>
              </a:ext>
            </a:extLst>
          </p:cNvPr>
          <p:cNvSpPr/>
          <p:nvPr/>
        </p:nvSpPr>
        <p:spPr bwMode="auto">
          <a:xfrm>
            <a:off x="11177537" y="1259353"/>
            <a:ext cx="286120" cy="286113"/>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109" name="Oval 108">
            <a:extLst>
              <a:ext uri="{FF2B5EF4-FFF2-40B4-BE49-F238E27FC236}">
                <a16:creationId xmlns:a16="http://schemas.microsoft.com/office/drawing/2014/main" id="{C24406AD-261D-4923-A91A-5405419D50DC}"/>
              </a:ext>
            </a:extLst>
          </p:cNvPr>
          <p:cNvSpPr/>
          <p:nvPr/>
        </p:nvSpPr>
        <p:spPr bwMode="auto">
          <a:xfrm>
            <a:off x="10919921" y="1648244"/>
            <a:ext cx="286120" cy="286113"/>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110" name="Oval 109">
            <a:extLst>
              <a:ext uri="{FF2B5EF4-FFF2-40B4-BE49-F238E27FC236}">
                <a16:creationId xmlns:a16="http://schemas.microsoft.com/office/drawing/2014/main" id="{A9B71984-4196-46AA-B4BC-2BA0F58D9783}"/>
              </a:ext>
            </a:extLst>
          </p:cNvPr>
          <p:cNvSpPr/>
          <p:nvPr/>
        </p:nvSpPr>
        <p:spPr bwMode="auto">
          <a:xfrm>
            <a:off x="11587149" y="4066945"/>
            <a:ext cx="286120" cy="286113"/>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111" name="Oval 110">
            <a:extLst>
              <a:ext uri="{FF2B5EF4-FFF2-40B4-BE49-F238E27FC236}">
                <a16:creationId xmlns:a16="http://schemas.microsoft.com/office/drawing/2014/main" id="{78095FA5-BF16-4D77-83A4-EDB2838C4473}"/>
              </a:ext>
            </a:extLst>
          </p:cNvPr>
          <p:cNvSpPr/>
          <p:nvPr/>
        </p:nvSpPr>
        <p:spPr bwMode="auto">
          <a:xfrm>
            <a:off x="11320596" y="4355737"/>
            <a:ext cx="286120" cy="286113"/>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112" name="Oval 111">
            <a:extLst>
              <a:ext uri="{FF2B5EF4-FFF2-40B4-BE49-F238E27FC236}">
                <a16:creationId xmlns:a16="http://schemas.microsoft.com/office/drawing/2014/main" id="{DC0FB658-7494-4639-B39A-6436C3E996FE}"/>
              </a:ext>
            </a:extLst>
          </p:cNvPr>
          <p:cNvSpPr/>
          <p:nvPr/>
        </p:nvSpPr>
        <p:spPr bwMode="auto">
          <a:xfrm>
            <a:off x="10118766" y="2052115"/>
            <a:ext cx="286120" cy="286113"/>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113" name="Oval 112">
            <a:extLst>
              <a:ext uri="{FF2B5EF4-FFF2-40B4-BE49-F238E27FC236}">
                <a16:creationId xmlns:a16="http://schemas.microsoft.com/office/drawing/2014/main" id="{0CD75865-0940-4D0B-8A65-962DBDF85C24}"/>
              </a:ext>
            </a:extLst>
          </p:cNvPr>
          <p:cNvSpPr/>
          <p:nvPr/>
        </p:nvSpPr>
        <p:spPr bwMode="auto">
          <a:xfrm>
            <a:off x="2938939" y="1556778"/>
            <a:ext cx="286120" cy="286113"/>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114" name="Oval 113">
            <a:extLst>
              <a:ext uri="{FF2B5EF4-FFF2-40B4-BE49-F238E27FC236}">
                <a16:creationId xmlns:a16="http://schemas.microsoft.com/office/drawing/2014/main" id="{E4FAE74A-C88C-43A1-A201-EBBDD7770F0D}"/>
              </a:ext>
            </a:extLst>
          </p:cNvPr>
          <p:cNvSpPr/>
          <p:nvPr/>
        </p:nvSpPr>
        <p:spPr bwMode="auto">
          <a:xfrm>
            <a:off x="9281877" y="2583839"/>
            <a:ext cx="286120" cy="286113"/>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115" name="Oval 114">
            <a:extLst>
              <a:ext uri="{FF2B5EF4-FFF2-40B4-BE49-F238E27FC236}">
                <a16:creationId xmlns:a16="http://schemas.microsoft.com/office/drawing/2014/main" id="{B5D3D8C3-7466-453F-BC13-9AA5711DC872}"/>
              </a:ext>
            </a:extLst>
          </p:cNvPr>
          <p:cNvSpPr/>
          <p:nvPr/>
        </p:nvSpPr>
        <p:spPr bwMode="auto">
          <a:xfrm>
            <a:off x="3532276" y="1771239"/>
            <a:ext cx="286120" cy="286113"/>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116" name="Oval 115">
            <a:extLst>
              <a:ext uri="{FF2B5EF4-FFF2-40B4-BE49-F238E27FC236}">
                <a16:creationId xmlns:a16="http://schemas.microsoft.com/office/drawing/2014/main" id="{9F96A7BA-2356-49B1-9423-BA758A4FA5D3}"/>
              </a:ext>
            </a:extLst>
          </p:cNvPr>
          <p:cNvSpPr/>
          <p:nvPr/>
        </p:nvSpPr>
        <p:spPr bwMode="auto">
          <a:xfrm>
            <a:off x="3631978" y="1588074"/>
            <a:ext cx="286120" cy="286113"/>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117" name="Oval 116">
            <a:extLst>
              <a:ext uri="{FF2B5EF4-FFF2-40B4-BE49-F238E27FC236}">
                <a16:creationId xmlns:a16="http://schemas.microsoft.com/office/drawing/2014/main" id="{1430C6AF-27ED-4053-9F6E-D1065CF3B6FF}"/>
              </a:ext>
            </a:extLst>
          </p:cNvPr>
          <p:cNvSpPr/>
          <p:nvPr/>
        </p:nvSpPr>
        <p:spPr bwMode="auto">
          <a:xfrm>
            <a:off x="6273456" y="1166884"/>
            <a:ext cx="286120" cy="286113"/>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118" name="Oval 117">
            <a:extLst>
              <a:ext uri="{FF2B5EF4-FFF2-40B4-BE49-F238E27FC236}">
                <a16:creationId xmlns:a16="http://schemas.microsoft.com/office/drawing/2014/main" id="{E6CD10A4-723A-4AD1-9C95-EEC885F623F5}"/>
              </a:ext>
            </a:extLst>
          </p:cNvPr>
          <p:cNvSpPr/>
          <p:nvPr/>
        </p:nvSpPr>
        <p:spPr bwMode="auto">
          <a:xfrm>
            <a:off x="6734513" y="1268797"/>
            <a:ext cx="286120" cy="286113"/>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119" name="Oval 118">
            <a:extLst>
              <a:ext uri="{FF2B5EF4-FFF2-40B4-BE49-F238E27FC236}">
                <a16:creationId xmlns:a16="http://schemas.microsoft.com/office/drawing/2014/main" id="{50F5C2E3-DCDB-4F6E-B1FD-7AA608F120C4}"/>
              </a:ext>
            </a:extLst>
          </p:cNvPr>
          <p:cNvSpPr/>
          <p:nvPr/>
        </p:nvSpPr>
        <p:spPr bwMode="auto">
          <a:xfrm>
            <a:off x="6559575" y="1604954"/>
            <a:ext cx="286120" cy="286113"/>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120" name="Oval 119">
            <a:extLst>
              <a:ext uri="{FF2B5EF4-FFF2-40B4-BE49-F238E27FC236}">
                <a16:creationId xmlns:a16="http://schemas.microsoft.com/office/drawing/2014/main" id="{740C2F45-5558-4003-8B06-F90C2885B27D}"/>
              </a:ext>
            </a:extLst>
          </p:cNvPr>
          <p:cNvSpPr/>
          <p:nvPr/>
        </p:nvSpPr>
        <p:spPr bwMode="auto">
          <a:xfrm>
            <a:off x="6559575" y="1183957"/>
            <a:ext cx="286120" cy="286113"/>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121" name="Oval 120">
            <a:extLst>
              <a:ext uri="{FF2B5EF4-FFF2-40B4-BE49-F238E27FC236}">
                <a16:creationId xmlns:a16="http://schemas.microsoft.com/office/drawing/2014/main" id="{4BFF3132-501E-40CF-8532-D984FD9C6F65}"/>
              </a:ext>
            </a:extLst>
          </p:cNvPr>
          <p:cNvSpPr/>
          <p:nvPr/>
        </p:nvSpPr>
        <p:spPr bwMode="auto">
          <a:xfrm>
            <a:off x="7194667" y="3986745"/>
            <a:ext cx="286120" cy="286113"/>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122" name="Oval 121">
            <a:extLst>
              <a:ext uri="{FF2B5EF4-FFF2-40B4-BE49-F238E27FC236}">
                <a16:creationId xmlns:a16="http://schemas.microsoft.com/office/drawing/2014/main" id="{72987119-F430-4D6F-9DFA-B6911C1152E0}"/>
              </a:ext>
            </a:extLst>
          </p:cNvPr>
          <p:cNvSpPr/>
          <p:nvPr/>
        </p:nvSpPr>
        <p:spPr bwMode="auto">
          <a:xfrm>
            <a:off x="7095811" y="4242388"/>
            <a:ext cx="286120" cy="286113"/>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123" name="Oval 122">
            <a:extLst>
              <a:ext uri="{FF2B5EF4-FFF2-40B4-BE49-F238E27FC236}">
                <a16:creationId xmlns:a16="http://schemas.microsoft.com/office/drawing/2014/main" id="{D3E0030C-8386-4F3B-A460-8FE7BDC31E7A}"/>
              </a:ext>
            </a:extLst>
          </p:cNvPr>
          <p:cNvSpPr/>
          <p:nvPr/>
        </p:nvSpPr>
        <p:spPr bwMode="auto">
          <a:xfrm>
            <a:off x="6541717" y="1382339"/>
            <a:ext cx="286120" cy="286113"/>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Calibri"/>
              <a:ea typeface="Segoe UI" pitchFamily="34" charset="0"/>
              <a:cs typeface="Segoe UI" pitchFamily="34" charset="0"/>
            </a:endParaRPr>
          </a:p>
        </p:txBody>
      </p:sp>
      <p:grpSp>
        <p:nvGrpSpPr>
          <p:cNvPr id="124" name="Group 123">
            <a:extLst>
              <a:ext uri="{FF2B5EF4-FFF2-40B4-BE49-F238E27FC236}">
                <a16:creationId xmlns:a16="http://schemas.microsoft.com/office/drawing/2014/main" id="{91286FB6-53D7-42F2-A345-B699EF1EB52F}"/>
              </a:ext>
            </a:extLst>
          </p:cNvPr>
          <p:cNvGrpSpPr/>
          <p:nvPr/>
        </p:nvGrpSpPr>
        <p:grpSpPr>
          <a:xfrm>
            <a:off x="2555182" y="4324589"/>
            <a:ext cx="4171421" cy="2750711"/>
            <a:chOff x="824268" y="4593027"/>
            <a:chExt cx="4172012" cy="2751100"/>
          </a:xfrm>
        </p:grpSpPr>
        <p:sp>
          <p:nvSpPr>
            <p:cNvPr id="125" name="TextBox 124">
              <a:extLst>
                <a:ext uri="{FF2B5EF4-FFF2-40B4-BE49-F238E27FC236}">
                  <a16:creationId xmlns:a16="http://schemas.microsoft.com/office/drawing/2014/main" id="{517E3171-8D21-4F2A-973B-1125769C370F}"/>
                </a:ext>
              </a:extLst>
            </p:cNvPr>
            <p:cNvSpPr txBox="1"/>
            <p:nvPr/>
          </p:nvSpPr>
          <p:spPr>
            <a:xfrm>
              <a:off x="824268" y="4593027"/>
              <a:ext cx="2798062" cy="2751100"/>
            </a:xfrm>
            <a:prstGeom prst="rect">
              <a:avLst/>
            </a:prstGeom>
            <a:noFill/>
          </p:spPr>
          <p:txBody>
            <a:bodyPr wrap="none" rtlCol="0">
              <a:spAutoFit/>
            </a:bodyPr>
            <a:lstStyle/>
            <a:p>
              <a:pPr defTabSz="932418">
                <a:defRPr/>
              </a:pPr>
              <a:r>
                <a:rPr lang="en-US" sz="16926" spc="-800" dirty="0">
                  <a:solidFill>
                    <a:srgbClr val="0078D7"/>
                  </a:solidFill>
                  <a:latin typeface="Segoe UI Light"/>
                  <a:cs typeface="Segoe UI Semilight" panose="020B0402040204020203" pitchFamily="34" charset="0"/>
                </a:rPr>
                <a:t>42</a:t>
              </a:r>
              <a:r>
                <a:rPr lang="en-US" sz="16926" spc="-800" dirty="0">
                  <a:solidFill>
                    <a:srgbClr val="0078D7"/>
                  </a:solidFill>
                  <a:latin typeface="Segoe UI Light"/>
                  <a:cs typeface="Segoe UI Semibold" panose="020B0702040204020203" pitchFamily="34" charset="0"/>
                </a:rPr>
                <a:t> </a:t>
              </a:r>
              <a:endParaRPr lang="en-US" sz="4896" spc="-800" dirty="0">
                <a:solidFill>
                  <a:srgbClr val="0078D7"/>
                </a:solidFill>
                <a:latin typeface="Segoe UI Light"/>
                <a:cs typeface="Segoe UI Semilight" panose="020B0402040204020203" pitchFamily="34" charset="0"/>
              </a:endParaRPr>
            </a:p>
          </p:txBody>
        </p:sp>
        <p:sp>
          <p:nvSpPr>
            <p:cNvPr id="126" name="Rectangle 125">
              <a:extLst>
                <a:ext uri="{FF2B5EF4-FFF2-40B4-BE49-F238E27FC236}">
                  <a16:creationId xmlns:a16="http://schemas.microsoft.com/office/drawing/2014/main" id="{2933195A-C922-4689-92B2-6487BDC3B85C}"/>
                </a:ext>
              </a:extLst>
            </p:cNvPr>
            <p:cNvSpPr/>
            <p:nvPr/>
          </p:nvSpPr>
          <p:spPr>
            <a:xfrm>
              <a:off x="3009577" y="5727570"/>
              <a:ext cx="1986703" cy="1219165"/>
            </a:xfrm>
            <a:prstGeom prst="rect">
              <a:avLst/>
            </a:prstGeom>
          </p:spPr>
          <p:txBody>
            <a:bodyPr wrap="none">
              <a:spAutoFit/>
            </a:bodyPr>
            <a:lstStyle/>
            <a:p>
              <a:pPr defTabSz="932418">
                <a:lnSpc>
                  <a:spcPts val="4284"/>
                </a:lnSpc>
                <a:defRPr/>
              </a:pPr>
              <a:r>
                <a:rPr lang="en-US" sz="4488" dirty="0">
                  <a:solidFill>
                    <a:srgbClr val="0078D7"/>
                  </a:solidFill>
                  <a:latin typeface="Segoe UI Light" panose="020B0502040204020203" pitchFamily="34" charset="0"/>
                  <a:cs typeface="Segoe UI Light" panose="020B0502040204020203" pitchFamily="34" charset="0"/>
                </a:rPr>
                <a:t>Azure </a:t>
              </a:r>
              <a:br>
                <a:rPr lang="en-US" sz="4488" dirty="0">
                  <a:solidFill>
                    <a:srgbClr val="0078D7"/>
                  </a:solidFill>
                  <a:latin typeface="Segoe UI Light" panose="020B0502040204020203" pitchFamily="34" charset="0"/>
                  <a:cs typeface="Segoe UI Light" panose="020B0502040204020203" pitchFamily="34" charset="0"/>
                </a:rPr>
              </a:br>
              <a:r>
                <a:rPr lang="en-US" sz="4488" dirty="0">
                  <a:solidFill>
                    <a:srgbClr val="0078D7"/>
                  </a:solidFill>
                  <a:latin typeface="Segoe UI Light" panose="020B0502040204020203" pitchFamily="34" charset="0"/>
                  <a:cs typeface="Segoe UI Light" panose="020B0502040204020203" pitchFamily="34" charset="0"/>
                </a:rPr>
                <a:t>regions</a:t>
              </a:r>
            </a:p>
          </p:txBody>
        </p:sp>
      </p:grpSp>
      <p:sp>
        <p:nvSpPr>
          <p:cNvPr id="48" name="Oval 47">
            <a:extLst/>
          </p:cNvPr>
          <p:cNvSpPr/>
          <p:nvPr/>
        </p:nvSpPr>
        <p:spPr bwMode="auto">
          <a:xfrm>
            <a:off x="11463656" y="3968269"/>
            <a:ext cx="286120" cy="286113"/>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49" name="Oval 48">
            <a:extLst/>
          </p:cNvPr>
          <p:cNvSpPr/>
          <p:nvPr/>
        </p:nvSpPr>
        <p:spPr bwMode="auto">
          <a:xfrm>
            <a:off x="11197103" y="4257061"/>
            <a:ext cx="286120" cy="286113"/>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50" name="Rectangle 49">
            <a:extLst>
              <a:ext uri="{FF2B5EF4-FFF2-40B4-BE49-F238E27FC236}">
                <a16:creationId xmlns:a16="http://schemas.microsoft.com/office/drawing/2014/main" id="{AA159894-4777-4BD4-80D1-FD09090A8EAF}"/>
              </a:ext>
            </a:extLst>
          </p:cNvPr>
          <p:cNvSpPr/>
          <p:nvPr/>
        </p:nvSpPr>
        <p:spPr>
          <a:xfrm>
            <a:off x="412602" y="5684634"/>
            <a:ext cx="1273926" cy="470856"/>
          </a:xfrm>
          <a:prstGeom prst="rect">
            <a:avLst/>
          </a:prstGeom>
        </p:spPr>
        <p:txBody>
          <a:bodyPr wrap="none">
            <a:spAutoFit/>
          </a:bodyPr>
          <a:lstStyle/>
          <a:p>
            <a:pPr algn="ctr" defTabSz="932509">
              <a:defRPr/>
            </a:pPr>
            <a:r>
              <a:rPr lang="en-US" sz="2400" kern="0" spc="50">
                <a:solidFill>
                  <a:srgbClr val="0078D7"/>
                </a:solidFill>
                <a:latin typeface="Segoe UI" panose="020B0502040204020203" pitchFamily="34" charset="0"/>
                <a:cs typeface="Segoe UI" panose="020B0502040204020203" pitchFamily="34" charset="0"/>
              </a:rPr>
              <a:t>Trusted</a:t>
            </a:r>
          </a:p>
        </p:txBody>
      </p:sp>
      <p:sp>
        <p:nvSpPr>
          <p:cNvPr id="51" name="Rectangle 50">
            <a:extLst>
              <a:ext uri="{FF2B5EF4-FFF2-40B4-BE49-F238E27FC236}">
                <a16:creationId xmlns:a16="http://schemas.microsoft.com/office/drawing/2014/main" id="{2008378F-748F-4973-91D2-AE64A243C214}"/>
              </a:ext>
            </a:extLst>
          </p:cNvPr>
          <p:cNvSpPr/>
          <p:nvPr/>
        </p:nvSpPr>
        <p:spPr>
          <a:xfrm>
            <a:off x="456745" y="4337287"/>
            <a:ext cx="1185640" cy="345163"/>
          </a:xfrm>
          <a:prstGeom prst="rect">
            <a:avLst/>
          </a:prstGeom>
        </p:spPr>
        <p:txBody>
          <a:bodyPr wrap="none">
            <a:spAutoFit/>
          </a:bodyPr>
          <a:lstStyle/>
          <a:p>
            <a:pPr algn="ctr" defTabSz="932509">
              <a:defRPr/>
            </a:pPr>
            <a:r>
              <a:rPr lang="en-US" sz="1599" kern="0" spc="50">
                <a:solidFill>
                  <a:srgbClr val="353535">
                    <a:lumMod val="40000"/>
                    <a:lumOff val="60000"/>
                  </a:srgbClr>
                </a:solidFill>
                <a:latin typeface="Segoe UI" panose="020B0502040204020203" pitchFamily="34" charset="0"/>
                <a:cs typeface="Segoe UI" panose="020B0502040204020203" pitchFamily="34" charset="0"/>
              </a:rPr>
              <a:t>Intelligent</a:t>
            </a:r>
          </a:p>
        </p:txBody>
      </p:sp>
      <p:sp>
        <p:nvSpPr>
          <p:cNvPr id="55" name="light">
            <a:extLst>
              <a:ext uri="{FF2B5EF4-FFF2-40B4-BE49-F238E27FC236}">
                <a16:creationId xmlns:a16="http://schemas.microsoft.com/office/drawing/2014/main" id="{38BAE752-BE22-4707-B0F9-4C08A401389B}"/>
              </a:ext>
            </a:extLst>
          </p:cNvPr>
          <p:cNvSpPr>
            <a:spLocks noChangeAspect="1" noEditPoints="1"/>
          </p:cNvSpPr>
          <p:nvPr/>
        </p:nvSpPr>
        <p:spPr bwMode="auto">
          <a:xfrm>
            <a:off x="889768" y="3872325"/>
            <a:ext cx="291439" cy="432683"/>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28575">
            <a:solidFill>
              <a:srgbClr val="B3B2B4"/>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cs typeface="Segoe UI" pitchFamily="34" charset="0"/>
            </a:endParaRPr>
          </a:p>
        </p:txBody>
      </p:sp>
      <p:sp>
        <p:nvSpPr>
          <p:cNvPr id="59" name="Freeform 58"/>
          <p:cNvSpPr>
            <a:spLocks noChangeArrowheads="1"/>
          </p:cNvSpPr>
          <p:nvPr/>
        </p:nvSpPr>
        <p:spPr bwMode="auto">
          <a:xfrm>
            <a:off x="711136" y="4920775"/>
            <a:ext cx="659508" cy="652579"/>
          </a:xfrm>
          <a:custGeom>
            <a:avLst/>
            <a:gdLst>
              <a:gd name="T0" fmla="*/ 3212 w 13440"/>
              <a:gd name="T1" fmla="*/ 3671 h 13299"/>
              <a:gd name="T2" fmla="*/ 3433 w 13440"/>
              <a:gd name="T3" fmla="*/ 3583 h 13299"/>
              <a:gd name="T4" fmla="*/ 3600 w 13440"/>
              <a:gd name="T5" fmla="*/ 3415 h 13299"/>
              <a:gd name="T6" fmla="*/ 3689 w 13440"/>
              <a:gd name="T7" fmla="*/ 3194 h 13299"/>
              <a:gd name="T8" fmla="*/ 3697 w 13440"/>
              <a:gd name="T9" fmla="*/ 3009 h 13299"/>
              <a:gd name="T10" fmla="*/ 3627 w 13440"/>
              <a:gd name="T11" fmla="*/ 2762 h 13299"/>
              <a:gd name="T12" fmla="*/ 3477 w 13440"/>
              <a:gd name="T13" fmla="*/ 2577 h 13299"/>
              <a:gd name="T14" fmla="*/ 3274 w 13440"/>
              <a:gd name="T15" fmla="*/ 2462 h 13299"/>
              <a:gd name="T16" fmla="*/ 3088 w 13440"/>
              <a:gd name="T17" fmla="*/ 2427 h 13299"/>
              <a:gd name="T18" fmla="*/ 2833 w 13440"/>
              <a:gd name="T19" fmla="*/ 2480 h 13299"/>
              <a:gd name="T20" fmla="*/ 2630 w 13440"/>
              <a:gd name="T21" fmla="*/ 2621 h 13299"/>
              <a:gd name="T22" fmla="*/ 2488 w 13440"/>
              <a:gd name="T23" fmla="*/ 2824 h 13299"/>
              <a:gd name="T24" fmla="*/ 2444 w 13440"/>
              <a:gd name="T25" fmla="*/ 3080 h 13299"/>
              <a:gd name="T26" fmla="*/ 2471 w 13440"/>
              <a:gd name="T27" fmla="*/ 3256 h 13299"/>
              <a:gd name="T28" fmla="*/ 2585 w 13440"/>
              <a:gd name="T29" fmla="*/ 3459 h 13299"/>
              <a:gd name="T30" fmla="*/ 2780 w 13440"/>
              <a:gd name="T31" fmla="*/ 3609 h 13299"/>
              <a:gd name="T32" fmla="*/ 3027 w 13440"/>
              <a:gd name="T33" fmla="*/ 3680 h 13299"/>
              <a:gd name="T34" fmla="*/ 6988 w 13440"/>
              <a:gd name="T35" fmla="*/ 8127 h 13299"/>
              <a:gd name="T36" fmla="*/ 6380 w 13440"/>
              <a:gd name="T37" fmla="*/ 8480 h 13299"/>
              <a:gd name="T38" fmla="*/ 5718 w 13440"/>
              <a:gd name="T39" fmla="*/ 8736 h 13299"/>
              <a:gd name="T40" fmla="*/ 5004 w 13440"/>
              <a:gd name="T41" fmla="*/ 8886 h 13299"/>
              <a:gd name="T42" fmla="*/ 4439 w 13440"/>
              <a:gd name="T43" fmla="*/ 8921 h 13299"/>
              <a:gd name="T44" fmla="*/ 3547 w 13440"/>
              <a:gd name="T45" fmla="*/ 8824 h 13299"/>
              <a:gd name="T46" fmla="*/ 2709 w 13440"/>
              <a:gd name="T47" fmla="*/ 8568 h 13299"/>
              <a:gd name="T48" fmla="*/ 1959 w 13440"/>
              <a:gd name="T49" fmla="*/ 8153 h 13299"/>
              <a:gd name="T50" fmla="*/ 1297 w 13440"/>
              <a:gd name="T51" fmla="*/ 7615 h 13299"/>
              <a:gd name="T52" fmla="*/ 759 w 13440"/>
              <a:gd name="T53" fmla="*/ 6953 h 13299"/>
              <a:gd name="T54" fmla="*/ 344 w 13440"/>
              <a:gd name="T55" fmla="*/ 6195 h 13299"/>
              <a:gd name="T56" fmla="*/ 88 w 13440"/>
              <a:gd name="T57" fmla="*/ 5357 h 13299"/>
              <a:gd name="T58" fmla="*/ 0 w 13440"/>
              <a:gd name="T59" fmla="*/ 4456 h 13299"/>
              <a:gd name="T60" fmla="*/ 44 w 13440"/>
              <a:gd name="T61" fmla="*/ 3777 h 13299"/>
              <a:gd name="T62" fmla="*/ 264 w 13440"/>
              <a:gd name="T63" fmla="*/ 2921 h 13299"/>
              <a:gd name="T64" fmla="*/ 644 w 13440"/>
              <a:gd name="T65" fmla="*/ 2135 h 13299"/>
              <a:gd name="T66" fmla="*/ 1156 w 13440"/>
              <a:gd name="T67" fmla="*/ 1456 h 13299"/>
              <a:gd name="T68" fmla="*/ 1782 w 13440"/>
              <a:gd name="T69" fmla="*/ 882 h 13299"/>
              <a:gd name="T70" fmla="*/ 2515 w 13440"/>
              <a:gd name="T71" fmla="*/ 432 h 13299"/>
              <a:gd name="T72" fmla="*/ 3327 w 13440"/>
              <a:gd name="T73" fmla="*/ 132 h 13299"/>
              <a:gd name="T74" fmla="*/ 4209 w 13440"/>
              <a:gd name="T75" fmla="*/ 0 h 13299"/>
              <a:gd name="T76" fmla="*/ 4898 w 13440"/>
              <a:gd name="T77" fmla="*/ 17 h 13299"/>
              <a:gd name="T78" fmla="*/ 5771 w 13440"/>
              <a:gd name="T79" fmla="*/ 194 h 13299"/>
              <a:gd name="T80" fmla="*/ 6574 w 13440"/>
              <a:gd name="T81" fmla="*/ 529 h 13299"/>
              <a:gd name="T82" fmla="*/ 7288 w 13440"/>
              <a:gd name="T83" fmla="*/ 1015 h 13299"/>
              <a:gd name="T84" fmla="*/ 7897 w 13440"/>
              <a:gd name="T85" fmla="*/ 1615 h 13299"/>
              <a:gd name="T86" fmla="*/ 8383 w 13440"/>
              <a:gd name="T87" fmla="*/ 2329 h 13299"/>
              <a:gd name="T88" fmla="*/ 8718 w 13440"/>
              <a:gd name="T89" fmla="*/ 3124 h 13299"/>
              <a:gd name="T90" fmla="*/ 8894 w 13440"/>
              <a:gd name="T91" fmla="*/ 3997 h 13299"/>
              <a:gd name="T92" fmla="*/ 8912 w 13440"/>
              <a:gd name="T93" fmla="*/ 4642 h 13299"/>
              <a:gd name="T94" fmla="*/ 8833 w 13440"/>
              <a:gd name="T95" fmla="*/ 5321 h 13299"/>
              <a:gd name="T96" fmla="*/ 13439 w 13440"/>
              <a:gd name="T97" fmla="*/ 10456 h 13299"/>
              <a:gd name="T98" fmla="*/ 10748 w 13440"/>
              <a:gd name="T99" fmla="*/ 13298 h 13299"/>
              <a:gd name="T100" fmla="*/ 9000 w 13440"/>
              <a:gd name="T101" fmla="*/ 11471 h 13299"/>
              <a:gd name="T102" fmla="*/ 7129 w 13440"/>
              <a:gd name="T103" fmla="*/ 9689 h 13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440" h="13299">
                <a:moveTo>
                  <a:pt x="3088" y="3689"/>
                </a:moveTo>
                <a:lnTo>
                  <a:pt x="3088" y="3689"/>
                </a:lnTo>
                <a:lnTo>
                  <a:pt x="3150" y="3680"/>
                </a:lnTo>
                <a:lnTo>
                  <a:pt x="3212" y="3671"/>
                </a:lnTo>
                <a:lnTo>
                  <a:pt x="3274" y="3662"/>
                </a:lnTo>
                <a:lnTo>
                  <a:pt x="3327" y="3636"/>
                </a:lnTo>
                <a:lnTo>
                  <a:pt x="3380" y="3609"/>
                </a:lnTo>
                <a:lnTo>
                  <a:pt x="3433" y="3583"/>
                </a:lnTo>
                <a:lnTo>
                  <a:pt x="3477" y="3547"/>
                </a:lnTo>
                <a:lnTo>
                  <a:pt x="3521" y="3503"/>
                </a:lnTo>
                <a:lnTo>
                  <a:pt x="3556" y="3459"/>
                </a:lnTo>
                <a:lnTo>
                  <a:pt x="3600" y="3415"/>
                </a:lnTo>
                <a:lnTo>
                  <a:pt x="3627" y="3362"/>
                </a:lnTo>
                <a:lnTo>
                  <a:pt x="3653" y="3309"/>
                </a:lnTo>
                <a:lnTo>
                  <a:pt x="3671" y="3256"/>
                </a:lnTo>
                <a:lnTo>
                  <a:pt x="3689" y="3194"/>
                </a:lnTo>
                <a:lnTo>
                  <a:pt x="3697" y="3141"/>
                </a:lnTo>
                <a:lnTo>
                  <a:pt x="3706" y="3080"/>
                </a:lnTo>
                <a:lnTo>
                  <a:pt x="3706" y="3080"/>
                </a:lnTo>
                <a:lnTo>
                  <a:pt x="3697" y="3009"/>
                </a:lnTo>
                <a:lnTo>
                  <a:pt x="3689" y="2947"/>
                </a:lnTo>
                <a:lnTo>
                  <a:pt x="3671" y="2885"/>
                </a:lnTo>
                <a:lnTo>
                  <a:pt x="3653" y="2824"/>
                </a:lnTo>
                <a:lnTo>
                  <a:pt x="3627" y="2762"/>
                </a:lnTo>
                <a:lnTo>
                  <a:pt x="3600" y="2709"/>
                </a:lnTo>
                <a:lnTo>
                  <a:pt x="3556" y="2665"/>
                </a:lnTo>
                <a:lnTo>
                  <a:pt x="3521" y="2621"/>
                </a:lnTo>
                <a:lnTo>
                  <a:pt x="3477" y="2577"/>
                </a:lnTo>
                <a:lnTo>
                  <a:pt x="3433" y="2541"/>
                </a:lnTo>
                <a:lnTo>
                  <a:pt x="3380" y="2506"/>
                </a:lnTo>
                <a:lnTo>
                  <a:pt x="3327" y="2480"/>
                </a:lnTo>
                <a:lnTo>
                  <a:pt x="3274" y="2462"/>
                </a:lnTo>
                <a:lnTo>
                  <a:pt x="3212" y="2444"/>
                </a:lnTo>
                <a:lnTo>
                  <a:pt x="3150" y="2435"/>
                </a:lnTo>
                <a:lnTo>
                  <a:pt x="3088" y="2427"/>
                </a:lnTo>
                <a:lnTo>
                  <a:pt x="3088" y="2427"/>
                </a:lnTo>
                <a:lnTo>
                  <a:pt x="3027" y="2435"/>
                </a:lnTo>
                <a:lnTo>
                  <a:pt x="2956" y="2444"/>
                </a:lnTo>
                <a:lnTo>
                  <a:pt x="2894" y="2462"/>
                </a:lnTo>
                <a:lnTo>
                  <a:pt x="2833" y="2480"/>
                </a:lnTo>
                <a:lnTo>
                  <a:pt x="2780" y="2506"/>
                </a:lnTo>
                <a:lnTo>
                  <a:pt x="2727" y="2541"/>
                </a:lnTo>
                <a:lnTo>
                  <a:pt x="2674" y="2577"/>
                </a:lnTo>
                <a:lnTo>
                  <a:pt x="2630" y="2621"/>
                </a:lnTo>
                <a:lnTo>
                  <a:pt x="2585" y="2665"/>
                </a:lnTo>
                <a:lnTo>
                  <a:pt x="2550" y="2709"/>
                </a:lnTo>
                <a:lnTo>
                  <a:pt x="2515" y="2762"/>
                </a:lnTo>
                <a:lnTo>
                  <a:pt x="2488" y="2824"/>
                </a:lnTo>
                <a:lnTo>
                  <a:pt x="2471" y="2885"/>
                </a:lnTo>
                <a:lnTo>
                  <a:pt x="2453" y="2947"/>
                </a:lnTo>
                <a:lnTo>
                  <a:pt x="2444" y="3009"/>
                </a:lnTo>
                <a:lnTo>
                  <a:pt x="2444" y="3080"/>
                </a:lnTo>
                <a:lnTo>
                  <a:pt x="2444" y="3080"/>
                </a:lnTo>
                <a:lnTo>
                  <a:pt x="2444" y="3141"/>
                </a:lnTo>
                <a:lnTo>
                  <a:pt x="2453" y="3194"/>
                </a:lnTo>
                <a:lnTo>
                  <a:pt x="2471" y="3256"/>
                </a:lnTo>
                <a:lnTo>
                  <a:pt x="2488" y="3309"/>
                </a:lnTo>
                <a:lnTo>
                  <a:pt x="2515" y="3362"/>
                </a:lnTo>
                <a:lnTo>
                  <a:pt x="2550" y="3415"/>
                </a:lnTo>
                <a:lnTo>
                  <a:pt x="2585" y="3459"/>
                </a:lnTo>
                <a:lnTo>
                  <a:pt x="2630" y="3503"/>
                </a:lnTo>
                <a:lnTo>
                  <a:pt x="2674" y="3547"/>
                </a:lnTo>
                <a:lnTo>
                  <a:pt x="2727" y="3583"/>
                </a:lnTo>
                <a:lnTo>
                  <a:pt x="2780" y="3609"/>
                </a:lnTo>
                <a:lnTo>
                  <a:pt x="2833" y="3636"/>
                </a:lnTo>
                <a:lnTo>
                  <a:pt x="2894" y="3662"/>
                </a:lnTo>
                <a:lnTo>
                  <a:pt x="2956" y="3671"/>
                </a:lnTo>
                <a:lnTo>
                  <a:pt x="3027" y="3680"/>
                </a:lnTo>
                <a:lnTo>
                  <a:pt x="3088" y="3689"/>
                </a:lnTo>
                <a:close/>
                <a:moveTo>
                  <a:pt x="7129" y="8021"/>
                </a:moveTo>
                <a:lnTo>
                  <a:pt x="7129" y="8021"/>
                </a:lnTo>
                <a:lnTo>
                  <a:pt x="6988" y="8127"/>
                </a:lnTo>
                <a:lnTo>
                  <a:pt x="6838" y="8224"/>
                </a:lnTo>
                <a:lnTo>
                  <a:pt x="6689" y="8321"/>
                </a:lnTo>
                <a:lnTo>
                  <a:pt x="6539" y="8400"/>
                </a:lnTo>
                <a:lnTo>
                  <a:pt x="6380" y="8480"/>
                </a:lnTo>
                <a:lnTo>
                  <a:pt x="6221" y="8559"/>
                </a:lnTo>
                <a:lnTo>
                  <a:pt x="6054" y="8621"/>
                </a:lnTo>
                <a:lnTo>
                  <a:pt x="5886" y="8683"/>
                </a:lnTo>
                <a:lnTo>
                  <a:pt x="5718" y="8736"/>
                </a:lnTo>
                <a:lnTo>
                  <a:pt x="5542" y="8789"/>
                </a:lnTo>
                <a:lnTo>
                  <a:pt x="5365" y="8824"/>
                </a:lnTo>
                <a:lnTo>
                  <a:pt x="5180" y="8859"/>
                </a:lnTo>
                <a:lnTo>
                  <a:pt x="5004" y="8886"/>
                </a:lnTo>
                <a:lnTo>
                  <a:pt x="4818" y="8903"/>
                </a:lnTo>
                <a:lnTo>
                  <a:pt x="4624" y="8912"/>
                </a:lnTo>
                <a:lnTo>
                  <a:pt x="4439" y="8921"/>
                </a:lnTo>
                <a:lnTo>
                  <a:pt x="4439" y="8921"/>
                </a:lnTo>
                <a:lnTo>
                  <a:pt x="4209" y="8912"/>
                </a:lnTo>
                <a:lnTo>
                  <a:pt x="3989" y="8894"/>
                </a:lnTo>
                <a:lnTo>
                  <a:pt x="3759" y="8868"/>
                </a:lnTo>
                <a:lnTo>
                  <a:pt x="3547" y="8824"/>
                </a:lnTo>
                <a:lnTo>
                  <a:pt x="3327" y="8780"/>
                </a:lnTo>
                <a:lnTo>
                  <a:pt x="3124" y="8718"/>
                </a:lnTo>
                <a:lnTo>
                  <a:pt x="2912" y="8647"/>
                </a:lnTo>
                <a:lnTo>
                  <a:pt x="2709" y="8568"/>
                </a:lnTo>
                <a:lnTo>
                  <a:pt x="2515" y="8480"/>
                </a:lnTo>
                <a:lnTo>
                  <a:pt x="2321" y="8383"/>
                </a:lnTo>
                <a:lnTo>
                  <a:pt x="2135" y="8277"/>
                </a:lnTo>
                <a:lnTo>
                  <a:pt x="1959" y="8153"/>
                </a:lnTo>
                <a:lnTo>
                  <a:pt x="1782" y="8030"/>
                </a:lnTo>
                <a:lnTo>
                  <a:pt x="1615" y="7897"/>
                </a:lnTo>
                <a:lnTo>
                  <a:pt x="1456" y="7765"/>
                </a:lnTo>
                <a:lnTo>
                  <a:pt x="1297" y="7615"/>
                </a:lnTo>
                <a:lnTo>
                  <a:pt x="1156" y="7456"/>
                </a:lnTo>
                <a:lnTo>
                  <a:pt x="1015" y="7297"/>
                </a:lnTo>
                <a:lnTo>
                  <a:pt x="882" y="7129"/>
                </a:lnTo>
                <a:lnTo>
                  <a:pt x="759" y="6953"/>
                </a:lnTo>
                <a:lnTo>
                  <a:pt x="644" y="6776"/>
                </a:lnTo>
                <a:lnTo>
                  <a:pt x="529" y="6583"/>
                </a:lnTo>
                <a:lnTo>
                  <a:pt x="432" y="6398"/>
                </a:lnTo>
                <a:lnTo>
                  <a:pt x="344" y="6195"/>
                </a:lnTo>
                <a:lnTo>
                  <a:pt x="264" y="5992"/>
                </a:lnTo>
                <a:lnTo>
                  <a:pt x="194" y="5789"/>
                </a:lnTo>
                <a:lnTo>
                  <a:pt x="132" y="5577"/>
                </a:lnTo>
                <a:lnTo>
                  <a:pt x="88" y="5357"/>
                </a:lnTo>
                <a:lnTo>
                  <a:pt x="44" y="5136"/>
                </a:lnTo>
                <a:lnTo>
                  <a:pt x="17" y="4915"/>
                </a:lnTo>
                <a:lnTo>
                  <a:pt x="0" y="4686"/>
                </a:lnTo>
                <a:lnTo>
                  <a:pt x="0" y="4456"/>
                </a:lnTo>
                <a:lnTo>
                  <a:pt x="0" y="4456"/>
                </a:lnTo>
                <a:lnTo>
                  <a:pt x="0" y="4227"/>
                </a:lnTo>
                <a:lnTo>
                  <a:pt x="17" y="3997"/>
                </a:lnTo>
                <a:lnTo>
                  <a:pt x="44" y="3777"/>
                </a:lnTo>
                <a:lnTo>
                  <a:pt x="88" y="3556"/>
                </a:lnTo>
                <a:lnTo>
                  <a:pt x="132" y="3336"/>
                </a:lnTo>
                <a:lnTo>
                  <a:pt x="194" y="3124"/>
                </a:lnTo>
                <a:lnTo>
                  <a:pt x="264" y="2921"/>
                </a:lnTo>
                <a:lnTo>
                  <a:pt x="344" y="2718"/>
                </a:lnTo>
                <a:lnTo>
                  <a:pt x="432" y="2515"/>
                </a:lnTo>
                <a:lnTo>
                  <a:pt x="529" y="2329"/>
                </a:lnTo>
                <a:lnTo>
                  <a:pt x="644" y="2135"/>
                </a:lnTo>
                <a:lnTo>
                  <a:pt x="759" y="1959"/>
                </a:lnTo>
                <a:lnTo>
                  <a:pt x="882" y="1782"/>
                </a:lnTo>
                <a:lnTo>
                  <a:pt x="1015" y="1615"/>
                </a:lnTo>
                <a:lnTo>
                  <a:pt x="1156" y="1456"/>
                </a:lnTo>
                <a:lnTo>
                  <a:pt x="1297" y="1297"/>
                </a:lnTo>
                <a:lnTo>
                  <a:pt x="1456" y="1147"/>
                </a:lnTo>
                <a:lnTo>
                  <a:pt x="1615" y="1015"/>
                </a:lnTo>
                <a:lnTo>
                  <a:pt x="1782" y="882"/>
                </a:lnTo>
                <a:lnTo>
                  <a:pt x="1959" y="759"/>
                </a:lnTo>
                <a:lnTo>
                  <a:pt x="2135" y="635"/>
                </a:lnTo>
                <a:lnTo>
                  <a:pt x="2321" y="529"/>
                </a:lnTo>
                <a:lnTo>
                  <a:pt x="2515" y="432"/>
                </a:lnTo>
                <a:lnTo>
                  <a:pt x="2709" y="344"/>
                </a:lnTo>
                <a:lnTo>
                  <a:pt x="2912" y="264"/>
                </a:lnTo>
                <a:lnTo>
                  <a:pt x="3124" y="194"/>
                </a:lnTo>
                <a:lnTo>
                  <a:pt x="3327" y="132"/>
                </a:lnTo>
                <a:lnTo>
                  <a:pt x="3547" y="88"/>
                </a:lnTo>
                <a:lnTo>
                  <a:pt x="3759" y="44"/>
                </a:lnTo>
                <a:lnTo>
                  <a:pt x="3989" y="17"/>
                </a:lnTo>
                <a:lnTo>
                  <a:pt x="4209" y="0"/>
                </a:lnTo>
                <a:lnTo>
                  <a:pt x="4439" y="0"/>
                </a:lnTo>
                <a:lnTo>
                  <a:pt x="4439" y="0"/>
                </a:lnTo>
                <a:lnTo>
                  <a:pt x="4668" y="0"/>
                </a:lnTo>
                <a:lnTo>
                  <a:pt x="4898" y="17"/>
                </a:lnTo>
                <a:lnTo>
                  <a:pt x="5118" y="44"/>
                </a:lnTo>
                <a:lnTo>
                  <a:pt x="5348" y="88"/>
                </a:lnTo>
                <a:lnTo>
                  <a:pt x="5559" y="132"/>
                </a:lnTo>
                <a:lnTo>
                  <a:pt x="5771" y="194"/>
                </a:lnTo>
                <a:lnTo>
                  <a:pt x="5983" y="264"/>
                </a:lnTo>
                <a:lnTo>
                  <a:pt x="6186" y="344"/>
                </a:lnTo>
                <a:lnTo>
                  <a:pt x="6389" y="432"/>
                </a:lnTo>
                <a:lnTo>
                  <a:pt x="6574" y="529"/>
                </a:lnTo>
                <a:lnTo>
                  <a:pt x="6768" y="635"/>
                </a:lnTo>
                <a:lnTo>
                  <a:pt x="6944" y="759"/>
                </a:lnTo>
                <a:lnTo>
                  <a:pt x="7121" y="882"/>
                </a:lnTo>
                <a:lnTo>
                  <a:pt x="7288" y="1015"/>
                </a:lnTo>
                <a:lnTo>
                  <a:pt x="7456" y="1147"/>
                </a:lnTo>
                <a:lnTo>
                  <a:pt x="7606" y="1297"/>
                </a:lnTo>
                <a:lnTo>
                  <a:pt x="7756" y="1456"/>
                </a:lnTo>
                <a:lnTo>
                  <a:pt x="7897" y="1615"/>
                </a:lnTo>
                <a:lnTo>
                  <a:pt x="8030" y="1782"/>
                </a:lnTo>
                <a:lnTo>
                  <a:pt x="8153" y="1959"/>
                </a:lnTo>
                <a:lnTo>
                  <a:pt x="8268" y="2135"/>
                </a:lnTo>
                <a:lnTo>
                  <a:pt x="8383" y="2329"/>
                </a:lnTo>
                <a:lnTo>
                  <a:pt x="8480" y="2515"/>
                </a:lnTo>
                <a:lnTo>
                  <a:pt x="8568" y="2718"/>
                </a:lnTo>
                <a:lnTo>
                  <a:pt x="8647" y="2921"/>
                </a:lnTo>
                <a:lnTo>
                  <a:pt x="8718" y="3124"/>
                </a:lnTo>
                <a:lnTo>
                  <a:pt x="8780" y="3336"/>
                </a:lnTo>
                <a:lnTo>
                  <a:pt x="8824" y="3556"/>
                </a:lnTo>
                <a:lnTo>
                  <a:pt x="8868" y="3777"/>
                </a:lnTo>
                <a:lnTo>
                  <a:pt x="8894" y="3997"/>
                </a:lnTo>
                <a:lnTo>
                  <a:pt x="8912" y="4227"/>
                </a:lnTo>
                <a:lnTo>
                  <a:pt x="8921" y="4456"/>
                </a:lnTo>
                <a:lnTo>
                  <a:pt x="8921" y="4456"/>
                </a:lnTo>
                <a:lnTo>
                  <a:pt x="8912" y="4642"/>
                </a:lnTo>
                <a:lnTo>
                  <a:pt x="8903" y="4818"/>
                </a:lnTo>
                <a:lnTo>
                  <a:pt x="8886" y="4986"/>
                </a:lnTo>
                <a:lnTo>
                  <a:pt x="8859" y="5154"/>
                </a:lnTo>
                <a:lnTo>
                  <a:pt x="8833" y="5321"/>
                </a:lnTo>
                <a:lnTo>
                  <a:pt x="8797" y="5480"/>
                </a:lnTo>
                <a:lnTo>
                  <a:pt x="8718" y="5798"/>
                </a:lnTo>
                <a:lnTo>
                  <a:pt x="8718" y="5798"/>
                </a:lnTo>
                <a:lnTo>
                  <a:pt x="13439" y="10456"/>
                </a:lnTo>
                <a:lnTo>
                  <a:pt x="13439" y="10456"/>
                </a:lnTo>
                <a:lnTo>
                  <a:pt x="13439" y="13298"/>
                </a:lnTo>
                <a:lnTo>
                  <a:pt x="13439" y="13298"/>
                </a:lnTo>
                <a:lnTo>
                  <a:pt x="10748" y="13298"/>
                </a:lnTo>
                <a:lnTo>
                  <a:pt x="10748" y="13298"/>
                </a:lnTo>
                <a:lnTo>
                  <a:pt x="10748" y="11471"/>
                </a:lnTo>
                <a:lnTo>
                  <a:pt x="10748" y="11471"/>
                </a:lnTo>
                <a:lnTo>
                  <a:pt x="9000" y="11471"/>
                </a:lnTo>
                <a:lnTo>
                  <a:pt x="9000" y="11471"/>
                </a:lnTo>
                <a:lnTo>
                  <a:pt x="9000" y="9689"/>
                </a:lnTo>
                <a:lnTo>
                  <a:pt x="9000" y="9689"/>
                </a:lnTo>
                <a:lnTo>
                  <a:pt x="7129" y="9689"/>
                </a:lnTo>
                <a:lnTo>
                  <a:pt x="7129" y="8021"/>
                </a:lnTo>
                <a:close/>
              </a:path>
            </a:pathLst>
          </a:custGeom>
          <a:noFill/>
          <a:ln w="28575" cap="flat">
            <a:solidFill>
              <a:srgbClr val="001F50"/>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defRPr/>
            </a:pPr>
            <a:endParaRPr lang="en-US" sz="1836">
              <a:solidFill>
                <a:srgbClr val="505050"/>
              </a:solidFill>
              <a:latin typeface="Segoe UI"/>
            </a:endParaRPr>
          </a:p>
        </p:txBody>
      </p:sp>
      <p:sp>
        <p:nvSpPr>
          <p:cNvPr id="60" name="Rectangle 59">
            <a:extLst>
              <a:ext uri="{FF2B5EF4-FFF2-40B4-BE49-F238E27FC236}">
                <a16:creationId xmlns:a16="http://schemas.microsoft.com/office/drawing/2014/main" id="{D840CA15-E7AF-4D80-A226-6F2F62F5E3F3}"/>
              </a:ext>
            </a:extLst>
          </p:cNvPr>
          <p:cNvSpPr/>
          <p:nvPr/>
        </p:nvSpPr>
        <p:spPr>
          <a:xfrm>
            <a:off x="607542" y="3164637"/>
            <a:ext cx="845579" cy="345163"/>
          </a:xfrm>
          <a:prstGeom prst="rect">
            <a:avLst/>
          </a:prstGeom>
        </p:spPr>
        <p:txBody>
          <a:bodyPr wrap="none">
            <a:spAutoFit/>
          </a:bodyPr>
          <a:lstStyle/>
          <a:p>
            <a:pPr algn="ctr" defTabSz="932509">
              <a:defRPr/>
            </a:pPr>
            <a:r>
              <a:rPr lang="en-US" sz="1599" kern="0" spc="50">
                <a:solidFill>
                  <a:srgbClr val="353535">
                    <a:lumMod val="40000"/>
                    <a:lumOff val="60000"/>
                  </a:srgbClr>
                </a:solidFill>
                <a:latin typeface="Segoe UI" panose="020B0502040204020203" pitchFamily="34" charset="0"/>
                <a:cs typeface="Segoe UI" panose="020B0502040204020203" pitchFamily="34" charset="0"/>
              </a:rPr>
              <a:t>Hybrid</a:t>
            </a:r>
          </a:p>
        </p:txBody>
      </p:sp>
      <p:sp>
        <p:nvSpPr>
          <p:cNvPr id="61" name="Rectangle 60">
            <a:extLst>
              <a:ext uri="{FF2B5EF4-FFF2-40B4-BE49-F238E27FC236}">
                <a16:creationId xmlns:a16="http://schemas.microsoft.com/office/drawing/2014/main" id="{F69E30BA-F4E2-487C-9E26-A8FB0904BDE2}"/>
              </a:ext>
            </a:extLst>
          </p:cNvPr>
          <p:cNvSpPr/>
          <p:nvPr/>
        </p:nvSpPr>
        <p:spPr>
          <a:xfrm>
            <a:off x="413806" y="1826914"/>
            <a:ext cx="1233053" cy="345163"/>
          </a:xfrm>
          <a:prstGeom prst="rect">
            <a:avLst/>
          </a:prstGeom>
        </p:spPr>
        <p:txBody>
          <a:bodyPr wrap="none">
            <a:spAutoFit/>
          </a:bodyPr>
          <a:lstStyle/>
          <a:p>
            <a:pPr algn="ctr" defTabSz="932509">
              <a:defRPr/>
            </a:pPr>
            <a:r>
              <a:rPr lang="en-US" sz="1599" kern="0" spc="50">
                <a:solidFill>
                  <a:srgbClr val="353535">
                    <a:lumMod val="40000"/>
                    <a:lumOff val="60000"/>
                  </a:srgbClr>
                </a:solidFill>
                <a:latin typeface="Segoe UI" panose="020B0502040204020203" pitchFamily="34" charset="0"/>
                <a:cs typeface="Segoe UI" panose="020B0502040204020203" pitchFamily="34" charset="0"/>
              </a:rPr>
              <a:t>Productive</a:t>
            </a:r>
          </a:p>
        </p:txBody>
      </p:sp>
      <p:sp>
        <p:nvSpPr>
          <p:cNvPr id="62" name="speedometer_2">
            <a:extLst>
              <a:ext uri="{FF2B5EF4-FFF2-40B4-BE49-F238E27FC236}">
                <a16:creationId xmlns:a16="http://schemas.microsoft.com/office/drawing/2014/main" id="{2697FF53-82DB-44EB-BCE6-BE244712CD87}"/>
              </a:ext>
            </a:extLst>
          </p:cNvPr>
          <p:cNvSpPr>
            <a:spLocks noChangeAspect="1" noEditPoints="1"/>
          </p:cNvSpPr>
          <p:nvPr/>
        </p:nvSpPr>
        <p:spPr bwMode="auto">
          <a:xfrm>
            <a:off x="817775" y="1183560"/>
            <a:ext cx="439680" cy="439678"/>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28575">
            <a:solidFill>
              <a:srgbClr val="B3B2B4"/>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cs typeface="Segoe UI" pitchFamily="34" charset="0"/>
            </a:endParaRPr>
          </a:p>
        </p:txBody>
      </p:sp>
      <p:grpSp>
        <p:nvGrpSpPr>
          <p:cNvPr id="63" name="Group 62">
            <a:extLst>
              <a:ext uri="{FF2B5EF4-FFF2-40B4-BE49-F238E27FC236}">
                <a16:creationId xmlns:a16="http://schemas.microsoft.com/office/drawing/2014/main" id="{D3F4AD1F-822E-4276-8AFD-9C6F53B0B083}"/>
              </a:ext>
            </a:extLst>
          </p:cNvPr>
          <p:cNvGrpSpPr/>
          <p:nvPr/>
        </p:nvGrpSpPr>
        <p:grpSpPr>
          <a:xfrm>
            <a:off x="791606" y="2574304"/>
            <a:ext cx="460244" cy="449535"/>
            <a:chOff x="2088630" y="3287843"/>
            <a:chExt cx="429718" cy="419725"/>
          </a:xfrm>
          <a:noFill/>
        </p:grpSpPr>
        <p:sp>
          <p:nvSpPr>
            <p:cNvPr id="64" name="Rectangle 63">
              <a:extLst>
                <a:ext uri="{FF2B5EF4-FFF2-40B4-BE49-F238E27FC236}">
                  <a16:creationId xmlns:a16="http://schemas.microsoft.com/office/drawing/2014/main" id="{E9C4BBE8-54F1-44C8-9909-78FC54BA0B7B}"/>
                </a:ext>
              </a:extLst>
            </p:cNvPr>
            <p:cNvSpPr/>
            <p:nvPr/>
          </p:nvSpPr>
          <p:spPr bwMode="auto">
            <a:xfrm>
              <a:off x="2213548" y="3287843"/>
              <a:ext cx="304800" cy="304800"/>
            </a:xfrm>
            <a:prstGeom prst="rect">
              <a:avLst/>
            </a:prstGeom>
            <a:noFill/>
            <a:ln w="28575">
              <a:solidFill>
                <a:srgbClr val="B3B2B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65" name="Rectangle 64">
              <a:extLst>
                <a:ext uri="{FF2B5EF4-FFF2-40B4-BE49-F238E27FC236}">
                  <a16:creationId xmlns:a16="http://schemas.microsoft.com/office/drawing/2014/main" id="{F5DAF9FD-18B3-45B3-BC0D-0E21FBE8F28F}"/>
                </a:ext>
              </a:extLst>
            </p:cNvPr>
            <p:cNvSpPr/>
            <p:nvPr/>
          </p:nvSpPr>
          <p:spPr bwMode="auto">
            <a:xfrm>
              <a:off x="2088630" y="3402768"/>
              <a:ext cx="304800" cy="304800"/>
            </a:xfrm>
            <a:prstGeom prst="rect">
              <a:avLst/>
            </a:prstGeom>
            <a:noFill/>
            <a:ln w="28575">
              <a:solidFill>
                <a:srgbClr val="B3B2B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cs typeface="Segoe UI" pitchFamily="34" charset="0"/>
              </a:endParaRPr>
            </a:p>
          </p:txBody>
        </p:sp>
      </p:grpSp>
      <p:sp>
        <p:nvSpPr>
          <p:cNvPr id="53" name="Title 2">
            <a:extLst>
              <a:ext uri="{FF2B5EF4-FFF2-40B4-BE49-F238E27FC236}">
                <a16:creationId xmlns:a16="http://schemas.microsoft.com/office/drawing/2014/main" id="{2A2796AA-A8AA-4242-A1DE-15F8FBFBDB27}"/>
              </a:ext>
            </a:extLst>
          </p:cNvPr>
          <p:cNvSpPr txBox="1">
            <a:spLocks/>
          </p:cNvSpPr>
          <p:nvPr/>
        </p:nvSpPr>
        <p:spPr>
          <a:xfrm>
            <a:off x="8578969" y="5877317"/>
            <a:ext cx="3180331" cy="636852"/>
          </a:xfrm>
          <a:prstGeom prst="rect">
            <a:avLst/>
          </a:prstGeom>
        </p:spPr>
        <p:txBody>
          <a:bodyPr/>
          <a:lst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384"/>
            <a:r>
              <a:rPr lang="en-US" sz="2244" spc="-102" dirty="0">
                <a:solidFill>
                  <a:srgbClr val="505050">
                    <a:lumMod val="60000"/>
                    <a:lumOff val="40000"/>
                  </a:srgbClr>
                </a:solidFill>
                <a:latin typeface="Segoe UI"/>
              </a:rPr>
              <a:t>Learn more: Microsoft.com/datacenter</a:t>
            </a:r>
          </a:p>
        </p:txBody>
      </p:sp>
    </p:spTree>
    <p:extLst>
      <p:ext uri="{BB962C8B-B14F-4D97-AF65-F5344CB8AC3E}">
        <p14:creationId xmlns:p14="http://schemas.microsoft.com/office/powerpoint/2010/main" val="947696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93"/>
                                        </p:tgtEl>
                                        <p:attrNameLst>
                                          <p:attrName>style.visibility</p:attrName>
                                        </p:attrNameLst>
                                      </p:cBhvr>
                                      <p:to>
                                        <p:strVal val="visible"/>
                                      </p:to>
                                    </p:set>
                                    <p:animEffect transition="in" filter="fade">
                                      <p:cBhvr>
                                        <p:cTn id="7" dur="500"/>
                                        <p:tgtEl>
                                          <p:spTgt spid="93"/>
                                        </p:tgtEl>
                                      </p:cBhvr>
                                    </p:animEffect>
                                    <p:anim calcmode="lin" valueType="num">
                                      <p:cBhvr>
                                        <p:cTn id="8" dur="500" fill="hold"/>
                                        <p:tgtEl>
                                          <p:spTgt spid="93"/>
                                        </p:tgtEl>
                                        <p:attrNameLst>
                                          <p:attrName>ppt_x</p:attrName>
                                        </p:attrNameLst>
                                      </p:cBhvr>
                                      <p:tavLst>
                                        <p:tav tm="0">
                                          <p:val>
                                            <p:strVal val="#ppt_x"/>
                                          </p:val>
                                        </p:tav>
                                        <p:tav tm="100000">
                                          <p:val>
                                            <p:strVal val="#ppt_x"/>
                                          </p:val>
                                        </p:tav>
                                      </p:tavLst>
                                    </p:anim>
                                    <p:anim calcmode="lin" valueType="num">
                                      <p:cBhvr>
                                        <p:cTn id="9" dur="500" fill="hold"/>
                                        <p:tgtEl>
                                          <p:spTgt spid="93"/>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122"/>
                                        </p:tgtEl>
                                        <p:attrNameLst>
                                          <p:attrName>style.visibility</p:attrName>
                                        </p:attrNameLst>
                                      </p:cBhvr>
                                      <p:to>
                                        <p:strVal val="visible"/>
                                      </p:to>
                                    </p:set>
                                    <p:animEffect transition="in" filter="fade">
                                      <p:cBhvr>
                                        <p:cTn id="13" dur="500"/>
                                        <p:tgtEl>
                                          <p:spTgt spid="12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2"/>
                                        </p:tgtEl>
                                        <p:attrNameLst>
                                          <p:attrName>style.visibility</p:attrName>
                                        </p:attrNameLst>
                                      </p:cBhvr>
                                      <p:to>
                                        <p:strVal val="visible"/>
                                      </p:to>
                                    </p:set>
                                    <p:animEffect transition="in" filter="fade">
                                      <p:cBhvr>
                                        <p:cTn id="16" dur="500"/>
                                        <p:tgtEl>
                                          <p:spTgt spid="11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94"/>
                                        </p:tgtEl>
                                        <p:attrNameLst>
                                          <p:attrName>style.visibility</p:attrName>
                                        </p:attrNameLst>
                                      </p:cBhvr>
                                      <p:to>
                                        <p:strVal val="visible"/>
                                      </p:to>
                                    </p:set>
                                    <p:animEffect transition="in" filter="fade">
                                      <p:cBhvr>
                                        <p:cTn id="19" dur="500"/>
                                        <p:tgtEl>
                                          <p:spTgt spid="94"/>
                                        </p:tgtEl>
                                      </p:cBhvr>
                                    </p:animEffect>
                                  </p:childTnLst>
                                </p:cTn>
                              </p:par>
                              <p:par>
                                <p:cTn id="20" presetID="10" presetClass="entr" presetSubtype="0" fill="hold" grpId="0" nodeType="withEffect">
                                  <p:stCondLst>
                                    <p:cond delay="20"/>
                                  </p:stCondLst>
                                  <p:childTnLst>
                                    <p:set>
                                      <p:cBhvr>
                                        <p:cTn id="21" dur="1" fill="hold">
                                          <p:stCondLst>
                                            <p:cond delay="0"/>
                                          </p:stCondLst>
                                        </p:cTn>
                                        <p:tgtEl>
                                          <p:spTgt spid="95"/>
                                        </p:tgtEl>
                                        <p:attrNameLst>
                                          <p:attrName>style.visibility</p:attrName>
                                        </p:attrNameLst>
                                      </p:cBhvr>
                                      <p:to>
                                        <p:strVal val="visible"/>
                                      </p:to>
                                    </p:set>
                                    <p:animEffect transition="in" filter="fade">
                                      <p:cBhvr>
                                        <p:cTn id="22" dur="500"/>
                                        <p:tgtEl>
                                          <p:spTgt spid="95"/>
                                        </p:tgtEl>
                                      </p:cBhvr>
                                    </p:animEffect>
                                  </p:childTnLst>
                                </p:cTn>
                              </p:par>
                              <p:par>
                                <p:cTn id="23" presetID="10" presetClass="entr" presetSubtype="0" fill="hold" grpId="0" nodeType="withEffect">
                                  <p:stCondLst>
                                    <p:cond delay="40"/>
                                  </p:stCondLst>
                                  <p:childTnLst>
                                    <p:set>
                                      <p:cBhvr>
                                        <p:cTn id="24" dur="1" fill="hold">
                                          <p:stCondLst>
                                            <p:cond delay="0"/>
                                          </p:stCondLst>
                                        </p:cTn>
                                        <p:tgtEl>
                                          <p:spTgt spid="96"/>
                                        </p:tgtEl>
                                        <p:attrNameLst>
                                          <p:attrName>style.visibility</p:attrName>
                                        </p:attrNameLst>
                                      </p:cBhvr>
                                      <p:to>
                                        <p:strVal val="visible"/>
                                      </p:to>
                                    </p:set>
                                    <p:animEffect transition="in" filter="fade">
                                      <p:cBhvr>
                                        <p:cTn id="25" dur="500"/>
                                        <p:tgtEl>
                                          <p:spTgt spid="96"/>
                                        </p:tgtEl>
                                      </p:cBhvr>
                                    </p:animEffect>
                                  </p:childTnLst>
                                </p:cTn>
                              </p:par>
                              <p:par>
                                <p:cTn id="26" presetID="10" presetClass="entr" presetSubtype="0" fill="hold" grpId="0" nodeType="withEffect">
                                  <p:stCondLst>
                                    <p:cond delay="60"/>
                                  </p:stCondLst>
                                  <p:childTnLst>
                                    <p:set>
                                      <p:cBhvr>
                                        <p:cTn id="27" dur="1" fill="hold">
                                          <p:stCondLst>
                                            <p:cond delay="0"/>
                                          </p:stCondLst>
                                        </p:cTn>
                                        <p:tgtEl>
                                          <p:spTgt spid="97"/>
                                        </p:tgtEl>
                                        <p:attrNameLst>
                                          <p:attrName>style.visibility</p:attrName>
                                        </p:attrNameLst>
                                      </p:cBhvr>
                                      <p:to>
                                        <p:strVal val="visible"/>
                                      </p:to>
                                    </p:set>
                                    <p:animEffect transition="in" filter="fade">
                                      <p:cBhvr>
                                        <p:cTn id="28" dur="500"/>
                                        <p:tgtEl>
                                          <p:spTgt spid="97"/>
                                        </p:tgtEl>
                                      </p:cBhvr>
                                    </p:animEffect>
                                  </p:childTnLst>
                                </p:cTn>
                              </p:par>
                              <p:par>
                                <p:cTn id="29" presetID="10" presetClass="entr" presetSubtype="0" fill="hold" grpId="0" nodeType="withEffect">
                                  <p:stCondLst>
                                    <p:cond delay="80"/>
                                  </p:stCondLst>
                                  <p:childTnLst>
                                    <p:set>
                                      <p:cBhvr>
                                        <p:cTn id="30" dur="1" fill="hold">
                                          <p:stCondLst>
                                            <p:cond delay="0"/>
                                          </p:stCondLst>
                                        </p:cTn>
                                        <p:tgtEl>
                                          <p:spTgt spid="98"/>
                                        </p:tgtEl>
                                        <p:attrNameLst>
                                          <p:attrName>style.visibility</p:attrName>
                                        </p:attrNameLst>
                                      </p:cBhvr>
                                      <p:to>
                                        <p:strVal val="visible"/>
                                      </p:to>
                                    </p:set>
                                    <p:animEffect transition="in" filter="fade">
                                      <p:cBhvr>
                                        <p:cTn id="31" dur="500"/>
                                        <p:tgtEl>
                                          <p:spTgt spid="98"/>
                                        </p:tgtEl>
                                      </p:cBhvr>
                                    </p:animEffect>
                                  </p:childTnLst>
                                </p:cTn>
                              </p:par>
                              <p:par>
                                <p:cTn id="32" presetID="10" presetClass="entr" presetSubtype="0" fill="hold" grpId="0" nodeType="withEffect">
                                  <p:stCondLst>
                                    <p:cond delay="100"/>
                                  </p:stCondLst>
                                  <p:childTnLst>
                                    <p:set>
                                      <p:cBhvr>
                                        <p:cTn id="33" dur="1" fill="hold">
                                          <p:stCondLst>
                                            <p:cond delay="0"/>
                                          </p:stCondLst>
                                        </p:cTn>
                                        <p:tgtEl>
                                          <p:spTgt spid="99"/>
                                        </p:tgtEl>
                                        <p:attrNameLst>
                                          <p:attrName>style.visibility</p:attrName>
                                        </p:attrNameLst>
                                      </p:cBhvr>
                                      <p:to>
                                        <p:strVal val="visible"/>
                                      </p:to>
                                    </p:set>
                                    <p:animEffect transition="in" filter="fade">
                                      <p:cBhvr>
                                        <p:cTn id="34" dur="500"/>
                                        <p:tgtEl>
                                          <p:spTgt spid="99"/>
                                        </p:tgtEl>
                                      </p:cBhvr>
                                    </p:animEffect>
                                  </p:childTnLst>
                                </p:cTn>
                              </p:par>
                              <p:par>
                                <p:cTn id="35" presetID="10" presetClass="entr" presetSubtype="0" fill="hold" grpId="0" nodeType="withEffect">
                                  <p:stCondLst>
                                    <p:cond delay="120"/>
                                  </p:stCondLst>
                                  <p:childTnLst>
                                    <p:set>
                                      <p:cBhvr>
                                        <p:cTn id="36" dur="1" fill="hold">
                                          <p:stCondLst>
                                            <p:cond delay="0"/>
                                          </p:stCondLst>
                                        </p:cTn>
                                        <p:tgtEl>
                                          <p:spTgt spid="100"/>
                                        </p:tgtEl>
                                        <p:attrNameLst>
                                          <p:attrName>style.visibility</p:attrName>
                                        </p:attrNameLst>
                                      </p:cBhvr>
                                      <p:to>
                                        <p:strVal val="visible"/>
                                      </p:to>
                                    </p:set>
                                    <p:animEffect transition="in" filter="fade">
                                      <p:cBhvr>
                                        <p:cTn id="37" dur="500"/>
                                        <p:tgtEl>
                                          <p:spTgt spid="100"/>
                                        </p:tgtEl>
                                      </p:cBhvr>
                                    </p:animEffect>
                                  </p:childTnLst>
                                </p:cTn>
                              </p:par>
                              <p:par>
                                <p:cTn id="38" presetID="10" presetClass="entr" presetSubtype="0" fill="hold" grpId="0" nodeType="withEffect">
                                  <p:stCondLst>
                                    <p:cond delay="140"/>
                                  </p:stCondLst>
                                  <p:childTnLst>
                                    <p:set>
                                      <p:cBhvr>
                                        <p:cTn id="39" dur="1" fill="hold">
                                          <p:stCondLst>
                                            <p:cond delay="0"/>
                                          </p:stCondLst>
                                        </p:cTn>
                                        <p:tgtEl>
                                          <p:spTgt spid="101"/>
                                        </p:tgtEl>
                                        <p:attrNameLst>
                                          <p:attrName>style.visibility</p:attrName>
                                        </p:attrNameLst>
                                      </p:cBhvr>
                                      <p:to>
                                        <p:strVal val="visible"/>
                                      </p:to>
                                    </p:set>
                                    <p:animEffect transition="in" filter="fade">
                                      <p:cBhvr>
                                        <p:cTn id="40" dur="500"/>
                                        <p:tgtEl>
                                          <p:spTgt spid="101"/>
                                        </p:tgtEl>
                                      </p:cBhvr>
                                    </p:animEffect>
                                  </p:childTnLst>
                                </p:cTn>
                              </p:par>
                              <p:par>
                                <p:cTn id="41" presetID="10" presetClass="entr" presetSubtype="0" fill="hold" grpId="0" nodeType="withEffect">
                                  <p:stCondLst>
                                    <p:cond delay="180"/>
                                  </p:stCondLst>
                                  <p:childTnLst>
                                    <p:set>
                                      <p:cBhvr>
                                        <p:cTn id="42" dur="1" fill="hold">
                                          <p:stCondLst>
                                            <p:cond delay="0"/>
                                          </p:stCondLst>
                                        </p:cTn>
                                        <p:tgtEl>
                                          <p:spTgt spid="102"/>
                                        </p:tgtEl>
                                        <p:attrNameLst>
                                          <p:attrName>style.visibility</p:attrName>
                                        </p:attrNameLst>
                                      </p:cBhvr>
                                      <p:to>
                                        <p:strVal val="visible"/>
                                      </p:to>
                                    </p:set>
                                    <p:animEffect transition="in" filter="fade">
                                      <p:cBhvr>
                                        <p:cTn id="43" dur="500"/>
                                        <p:tgtEl>
                                          <p:spTgt spid="102"/>
                                        </p:tgtEl>
                                      </p:cBhvr>
                                    </p:animEffect>
                                  </p:childTnLst>
                                </p:cTn>
                              </p:par>
                              <p:par>
                                <p:cTn id="44" presetID="10" presetClass="entr" presetSubtype="0" fill="hold" grpId="0" nodeType="withEffect">
                                  <p:stCondLst>
                                    <p:cond delay="200"/>
                                  </p:stCondLst>
                                  <p:childTnLst>
                                    <p:set>
                                      <p:cBhvr>
                                        <p:cTn id="45" dur="1" fill="hold">
                                          <p:stCondLst>
                                            <p:cond delay="0"/>
                                          </p:stCondLst>
                                        </p:cTn>
                                        <p:tgtEl>
                                          <p:spTgt spid="103"/>
                                        </p:tgtEl>
                                        <p:attrNameLst>
                                          <p:attrName>style.visibility</p:attrName>
                                        </p:attrNameLst>
                                      </p:cBhvr>
                                      <p:to>
                                        <p:strVal val="visible"/>
                                      </p:to>
                                    </p:set>
                                    <p:animEffect transition="in" filter="fade">
                                      <p:cBhvr>
                                        <p:cTn id="46" dur="500"/>
                                        <p:tgtEl>
                                          <p:spTgt spid="103"/>
                                        </p:tgtEl>
                                      </p:cBhvr>
                                    </p:animEffect>
                                  </p:childTnLst>
                                </p:cTn>
                              </p:par>
                              <p:par>
                                <p:cTn id="47" presetID="10" presetClass="entr" presetSubtype="0" fill="hold" grpId="0" nodeType="withEffect">
                                  <p:stCondLst>
                                    <p:cond delay="220"/>
                                  </p:stCondLst>
                                  <p:childTnLst>
                                    <p:set>
                                      <p:cBhvr>
                                        <p:cTn id="48" dur="1" fill="hold">
                                          <p:stCondLst>
                                            <p:cond delay="0"/>
                                          </p:stCondLst>
                                        </p:cTn>
                                        <p:tgtEl>
                                          <p:spTgt spid="104"/>
                                        </p:tgtEl>
                                        <p:attrNameLst>
                                          <p:attrName>style.visibility</p:attrName>
                                        </p:attrNameLst>
                                      </p:cBhvr>
                                      <p:to>
                                        <p:strVal val="visible"/>
                                      </p:to>
                                    </p:set>
                                    <p:animEffect transition="in" filter="fade">
                                      <p:cBhvr>
                                        <p:cTn id="49" dur="500"/>
                                        <p:tgtEl>
                                          <p:spTgt spid="104"/>
                                        </p:tgtEl>
                                      </p:cBhvr>
                                    </p:animEffect>
                                  </p:childTnLst>
                                </p:cTn>
                              </p:par>
                              <p:par>
                                <p:cTn id="50" presetID="10" presetClass="entr" presetSubtype="0" fill="hold" grpId="0" nodeType="withEffect">
                                  <p:stCondLst>
                                    <p:cond delay="240"/>
                                  </p:stCondLst>
                                  <p:childTnLst>
                                    <p:set>
                                      <p:cBhvr>
                                        <p:cTn id="51" dur="1" fill="hold">
                                          <p:stCondLst>
                                            <p:cond delay="0"/>
                                          </p:stCondLst>
                                        </p:cTn>
                                        <p:tgtEl>
                                          <p:spTgt spid="105"/>
                                        </p:tgtEl>
                                        <p:attrNameLst>
                                          <p:attrName>style.visibility</p:attrName>
                                        </p:attrNameLst>
                                      </p:cBhvr>
                                      <p:to>
                                        <p:strVal val="visible"/>
                                      </p:to>
                                    </p:set>
                                    <p:animEffect transition="in" filter="fade">
                                      <p:cBhvr>
                                        <p:cTn id="52" dur="500"/>
                                        <p:tgtEl>
                                          <p:spTgt spid="105"/>
                                        </p:tgtEl>
                                      </p:cBhvr>
                                    </p:animEffect>
                                  </p:childTnLst>
                                </p:cTn>
                              </p:par>
                              <p:par>
                                <p:cTn id="53" presetID="10" presetClass="entr" presetSubtype="0" fill="hold" grpId="0" nodeType="withEffect">
                                  <p:stCondLst>
                                    <p:cond delay="260"/>
                                  </p:stCondLst>
                                  <p:childTnLst>
                                    <p:set>
                                      <p:cBhvr>
                                        <p:cTn id="54" dur="1" fill="hold">
                                          <p:stCondLst>
                                            <p:cond delay="0"/>
                                          </p:stCondLst>
                                        </p:cTn>
                                        <p:tgtEl>
                                          <p:spTgt spid="106"/>
                                        </p:tgtEl>
                                        <p:attrNameLst>
                                          <p:attrName>style.visibility</p:attrName>
                                        </p:attrNameLst>
                                      </p:cBhvr>
                                      <p:to>
                                        <p:strVal val="visible"/>
                                      </p:to>
                                    </p:set>
                                    <p:animEffect transition="in" filter="fade">
                                      <p:cBhvr>
                                        <p:cTn id="55" dur="500"/>
                                        <p:tgtEl>
                                          <p:spTgt spid="106"/>
                                        </p:tgtEl>
                                      </p:cBhvr>
                                    </p:animEffect>
                                  </p:childTnLst>
                                </p:cTn>
                              </p:par>
                              <p:par>
                                <p:cTn id="56" presetID="10" presetClass="entr" presetSubtype="0" fill="hold" grpId="0" nodeType="withEffect">
                                  <p:stCondLst>
                                    <p:cond delay="280"/>
                                  </p:stCondLst>
                                  <p:childTnLst>
                                    <p:set>
                                      <p:cBhvr>
                                        <p:cTn id="57" dur="1" fill="hold">
                                          <p:stCondLst>
                                            <p:cond delay="0"/>
                                          </p:stCondLst>
                                        </p:cTn>
                                        <p:tgtEl>
                                          <p:spTgt spid="107"/>
                                        </p:tgtEl>
                                        <p:attrNameLst>
                                          <p:attrName>style.visibility</p:attrName>
                                        </p:attrNameLst>
                                      </p:cBhvr>
                                      <p:to>
                                        <p:strVal val="visible"/>
                                      </p:to>
                                    </p:set>
                                    <p:animEffect transition="in" filter="fade">
                                      <p:cBhvr>
                                        <p:cTn id="58" dur="500"/>
                                        <p:tgtEl>
                                          <p:spTgt spid="107"/>
                                        </p:tgtEl>
                                      </p:cBhvr>
                                    </p:animEffect>
                                  </p:childTnLst>
                                </p:cTn>
                              </p:par>
                              <p:par>
                                <p:cTn id="59" presetID="10" presetClass="entr" presetSubtype="0" fill="hold" grpId="0" nodeType="withEffect">
                                  <p:stCondLst>
                                    <p:cond delay="300"/>
                                  </p:stCondLst>
                                  <p:childTnLst>
                                    <p:set>
                                      <p:cBhvr>
                                        <p:cTn id="60" dur="1" fill="hold">
                                          <p:stCondLst>
                                            <p:cond delay="0"/>
                                          </p:stCondLst>
                                        </p:cTn>
                                        <p:tgtEl>
                                          <p:spTgt spid="108"/>
                                        </p:tgtEl>
                                        <p:attrNameLst>
                                          <p:attrName>style.visibility</p:attrName>
                                        </p:attrNameLst>
                                      </p:cBhvr>
                                      <p:to>
                                        <p:strVal val="visible"/>
                                      </p:to>
                                    </p:set>
                                    <p:animEffect transition="in" filter="fade">
                                      <p:cBhvr>
                                        <p:cTn id="61" dur="500"/>
                                        <p:tgtEl>
                                          <p:spTgt spid="108"/>
                                        </p:tgtEl>
                                      </p:cBhvr>
                                    </p:animEffect>
                                  </p:childTnLst>
                                </p:cTn>
                              </p:par>
                              <p:par>
                                <p:cTn id="62" presetID="10" presetClass="entr" presetSubtype="0" fill="hold" grpId="0" nodeType="withEffect">
                                  <p:stCondLst>
                                    <p:cond delay="340"/>
                                  </p:stCondLst>
                                  <p:childTnLst>
                                    <p:set>
                                      <p:cBhvr>
                                        <p:cTn id="63" dur="1" fill="hold">
                                          <p:stCondLst>
                                            <p:cond delay="0"/>
                                          </p:stCondLst>
                                        </p:cTn>
                                        <p:tgtEl>
                                          <p:spTgt spid="109"/>
                                        </p:tgtEl>
                                        <p:attrNameLst>
                                          <p:attrName>style.visibility</p:attrName>
                                        </p:attrNameLst>
                                      </p:cBhvr>
                                      <p:to>
                                        <p:strVal val="visible"/>
                                      </p:to>
                                    </p:set>
                                    <p:animEffect transition="in" filter="fade">
                                      <p:cBhvr>
                                        <p:cTn id="64" dur="500"/>
                                        <p:tgtEl>
                                          <p:spTgt spid="109"/>
                                        </p:tgtEl>
                                      </p:cBhvr>
                                    </p:animEffect>
                                  </p:childTnLst>
                                </p:cTn>
                              </p:par>
                              <p:par>
                                <p:cTn id="65" presetID="10" presetClass="entr" presetSubtype="0" fill="hold" grpId="0" nodeType="withEffect">
                                  <p:stCondLst>
                                    <p:cond delay="380"/>
                                  </p:stCondLst>
                                  <p:childTnLst>
                                    <p:set>
                                      <p:cBhvr>
                                        <p:cTn id="66" dur="1" fill="hold">
                                          <p:stCondLst>
                                            <p:cond delay="0"/>
                                          </p:stCondLst>
                                        </p:cTn>
                                        <p:tgtEl>
                                          <p:spTgt spid="110"/>
                                        </p:tgtEl>
                                        <p:attrNameLst>
                                          <p:attrName>style.visibility</p:attrName>
                                        </p:attrNameLst>
                                      </p:cBhvr>
                                      <p:to>
                                        <p:strVal val="visible"/>
                                      </p:to>
                                    </p:set>
                                    <p:animEffect transition="in" filter="fade">
                                      <p:cBhvr>
                                        <p:cTn id="67" dur="500"/>
                                        <p:tgtEl>
                                          <p:spTgt spid="110"/>
                                        </p:tgtEl>
                                      </p:cBhvr>
                                    </p:animEffect>
                                  </p:childTnLst>
                                </p:cTn>
                              </p:par>
                              <p:par>
                                <p:cTn id="68" presetID="10" presetClass="entr" presetSubtype="0" fill="hold" grpId="0" nodeType="withEffect">
                                  <p:stCondLst>
                                    <p:cond delay="420"/>
                                  </p:stCondLst>
                                  <p:childTnLst>
                                    <p:set>
                                      <p:cBhvr>
                                        <p:cTn id="69" dur="1" fill="hold">
                                          <p:stCondLst>
                                            <p:cond delay="0"/>
                                          </p:stCondLst>
                                        </p:cTn>
                                        <p:tgtEl>
                                          <p:spTgt spid="111"/>
                                        </p:tgtEl>
                                        <p:attrNameLst>
                                          <p:attrName>style.visibility</p:attrName>
                                        </p:attrNameLst>
                                      </p:cBhvr>
                                      <p:to>
                                        <p:strVal val="visible"/>
                                      </p:to>
                                    </p:set>
                                    <p:animEffect transition="in" filter="fade">
                                      <p:cBhvr>
                                        <p:cTn id="70" dur="500"/>
                                        <p:tgtEl>
                                          <p:spTgt spid="111"/>
                                        </p:tgtEl>
                                      </p:cBhvr>
                                    </p:animEffect>
                                  </p:childTnLst>
                                </p:cTn>
                              </p:par>
                              <p:par>
                                <p:cTn id="71" presetID="10" presetClass="entr" presetSubtype="0" fill="hold" grpId="0" nodeType="withEffect">
                                  <p:stCondLst>
                                    <p:cond delay="550"/>
                                  </p:stCondLst>
                                  <p:childTnLst>
                                    <p:set>
                                      <p:cBhvr>
                                        <p:cTn id="72" dur="1" fill="hold">
                                          <p:stCondLst>
                                            <p:cond delay="0"/>
                                          </p:stCondLst>
                                        </p:cTn>
                                        <p:tgtEl>
                                          <p:spTgt spid="113"/>
                                        </p:tgtEl>
                                        <p:attrNameLst>
                                          <p:attrName>style.visibility</p:attrName>
                                        </p:attrNameLst>
                                      </p:cBhvr>
                                      <p:to>
                                        <p:strVal val="visible"/>
                                      </p:to>
                                    </p:set>
                                    <p:animEffect transition="in" filter="fade">
                                      <p:cBhvr>
                                        <p:cTn id="73" dur="500"/>
                                        <p:tgtEl>
                                          <p:spTgt spid="113"/>
                                        </p:tgtEl>
                                      </p:cBhvr>
                                    </p:animEffect>
                                  </p:childTnLst>
                                </p:cTn>
                              </p:par>
                              <p:par>
                                <p:cTn id="74" presetID="10" presetClass="entr" presetSubtype="0" fill="hold" grpId="0" nodeType="withEffect">
                                  <p:stCondLst>
                                    <p:cond delay="550"/>
                                  </p:stCondLst>
                                  <p:childTnLst>
                                    <p:set>
                                      <p:cBhvr>
                                        <p:cTn id="75" dur="1" fill="hold">
                                          <p:stCondLst>
                                            <p:cond delay="0"/>
                                          </p:stCondLst>
                                        </p:cTn>
                                        <p:tgtEl>
                                          <p:spTgt spid="114"/>
                                        </p:tgtEl>
                                        <p:attrNameLst>
                                          <p:attrName>style.visibility</p:attrName>
                                        </p:attrNameLst>
                                      </p:cBhvr>
                                      <p:to>
                                        <p:strVal val="visible"/>
                                      </p:to>
                                    </p:set>
                                    <p:animEffect transition="in" filter="fade">
                                      <p:cBhvr>
                                        <p:cTn id="76" dur="500"/>
                                        <p:tgtEl>
                                          <p:spTgt spid="114"/>
                                        </p:tgtEl>
                                      </p:cBhvr>
                                    </p:animEffect>
                                  </p:childTnLst>
                                </p:cTn>
                              </p:par>
                              <p:par>
                                <p:cTn id="77" presetID="10" presetClass="entr" presetSubtype="0" fill="hold" grpId="0" nodeType="withEffect">
                                  <p:stCondLst>
                                    <p:cond delay="600"/>
                                  </p:stCondLst>
                                  <p:childTnLst>
                                    <p:set>
                                      <p:cBhvr>
                                        <p:cTn id="78" dur="1" fill="hold">
                                          <p:stCondLst>
                                            <p:cond delay="0"/>
                                          </p:stCondLst>
                                        </p:cTn>
                                        <p:tgtEl>
                                          <p:spTgt spid="115"/>
                                        </p:tgtEl>
                                        <p:attrNameLst>
                                          <p:attrName>style.visibility</p:attrName>
                                        </p:attrNameLst>
                                      </p:cBhvr>
                                      <p:to>
                                        <p:strVal val="visible"/>
                                      </p:to>
                                    </p:set>
                                    <p:animEffect transition="in" filter="fade">
                                      <p:cBhvr>
                                        <p:cTn id="79" dur="500"/>
                                        <p:tgtEl>
                                          <p:spTgt spid="115"/>
                                        </p:tgtEl>
                                      </p:cBhvr>
                                    </p:animEffect>
                                  </p:childTnLst>
                                </p:cTn>
                              </p:par>
                              <p:par>
                                <p:cTn id="80" presetID="10" presetClass="entr" presetSubtype="0" fill="hold" grpId="0" nodeType="withEffect">
                                  <p:stCondLst>
                                    <p:cond delay="650"/>
                                  </p:stCondLst>
                                  <p:childTnLst>
                                    <p:set>
                                      <p:cBhvr>
                                        <p:cTn id="81" dur="1" fill="hold">
                                          <p:stCondLst>
                                            <p:cond delay="0"/>
                                          </p:stCondLst>
                                        </p:cTn>
                                        <p:tgtEl>
                                          <p:spTgt spid="116"/>
                                        </p:tgtEl>
                                        <p:attrNameLst>
                                          <p:attrName>style.visibility</p:attrName>
                                        </p:attrNameLst>
                                      </p:cBhvr>
                                      <p:to>
                                        <p:strVal val="visible"/>
                                      </p:to>
                                    </p:set>
                                    <p:animEffect transition="in" filter="fade">
                                      <p:cBhvr>
                                        <p:cTn id="82" dur="500"/>
                                        <p:tgtEl>
                                          <p:spTgt spid="116"/>
                                        </p:tgtEl>
                                      </p:cBhvr>
                                    </p:animEffect>
                                  </p:childTnLst>
                                </p:cTn>
                              </p:par>
                              <p:par>
                                <p:cTn id="83" presetID="10" presetClass="entr" presetSubtype="0" fill="hold" grpId="0" nodeType="withEffect">
                                  <p:stCondLst>
                                    <p:cond delay="700"/>
                                  </p:stCondLst>
                                  <p:childTnLst>
                                    <p:set>
                                      <p:cBhvr>
                                        <p:cTn id="84" dur="1" fill="hold">
                                          <p:stCondLst>
                                            <p:cond delay="0"/>
                                          </p:stCondLst>
                                        </p:cTn>
                                        <p:tgtEl>
                                          <p:spTgt spid="117"/>
                                        </p:tgtEl>
                                        <p:attrNameLst>
                                          <p:attrName>style.visibility</p:attrName>
                                        </p:attrNameLst>
                                      </p:cBhvr>
                                      <p:to>
                                        <p:strVal val="visible"/>
                                      </p:to>
                                    </p:set>
                                    <p:animEffect transition="in" filter="fade">
                                      <p:cBhvr>
                                        <p:cTn id="85" dur="500"/>
                                        <p:tgtEl>
                                          <p:spTgt spid="117"/>
                                        </p:tgtEl>
                                      </p:cBhvr>
                                    </p:animEffect>
                                  </p:childTnLst>
                                </p:cTn>
                              </p:par>
                              <p:par>
                                <p:cTn id="86" presetID="10" presetClass="entr" presetSubtype="0" fill="hold" grpId="0" nodeType="withEffect">
                                  <p:stCondLst>
                                    <p:cond delay="750"/>
                                  </p:stCondLst>
                                  <p:childTnLst>
                                    <p:set>
                                      <p:cBhvr>
                                        <p:cTn id="87" dur="1" fill="hold">
                                          <p:stCondLst>
                                            <p:cond delay="0"/>
                                          </p:stCondLst>
                                        </p:cTn>
                                        <p:tgtEl>
                                          <p:spTgt spid="118"/>
                                        </p:tgtEl>
                                        <p:attrNameLst>
                                          <p:attrName>style.visibility</p:attrName>
                                        </p:attrNameLst>
                                      </p:cBhvr>
                                      <p:to>
                                        <p:strVal val="visible"/>
                                      </p:to>
                                    </p:set>
                                    <p:animEffect transition="in" filter="fade">
                                      <p:cBhvr>
                                        <p:cTn id="88" dur="500"/>
                                        <p:tgtEl>
                                          <p:spTgt spid="118"/>
                                        </p:tgtEl>
                                      </p:cBhvr>
                                    </p:animEffect>
                                  </p:childTnLst>
                                </p:cTn>
                              </p:par>
                              <p:par>
                                <p:cTn id="89" presetID="10" presetClass="entr" presetSubtype="0" fill="hold" grpId="0" nodeType="withEffect">
                                  <p:stCondLst>
                                    <p:cond delay="800"/>
                                  </p:stCondLst>
                                  <p:childTnLst>
                                    <p:set>
                                      <p:cBhvr>
                                        <p:cTn id="90" dur="1" fill="hold">
                                          <p:stCondLst>
                                            <p:cond delay="0"/>
                                          </p:stCondLst>
                                        </p:cTn>
                                        <p:tgtEl>
                                          <p:spTgt spid="119"/>
                                        </p:tgtEl>
                                        <p:attrNameLst>
                                          <p:attrName>style.visibility</p:attrName>
                                        </p:attrNameLst>
                                      </p:cBhvr>
                                      <p:to>
                                        <p:strVal val="visible"/>
                                      </p:to>
                                    </p:set>
                                    <p:animEffect transition="in" filter="fade">
                                      <p:cBhvr>
                                        <p:cTn id="91" dur="500"/>
                                        <p:tgtEl>
                                          <p:spTgt spid="119"/>
                                        </p:tgtEl>
                                      </p:cBhvr>
                                    </p:animEffect>
                                  </p:childTnLst>
                                </p:cTn>
                              </p:par>
                              <p:par>
                                <p:cTn id="92" presetID="10" presetClass="entr" presetSubtype="0" fill="hold" grpId="0" nodeType="withEffect">
                                  <p:stCondLst>
                                    <p:cond delay="850"/>
                                  </p:stCondLst>
                                  <p:childTnLst>
                                    <p:set>
                                      <p:cBhvr>
                                        <p:cTn id="93" dur="1" fill="hold">
                                          <p:stCondLst>
                                            <p:cond delay="0"/>
                                          </p:stCondLst>
                                        </p:cTn>
                                        <p:tgtEl>
                                          <p:spTgt spid="120"/>
                                        </p:tgtEl>
                                        <p:attrNameLst>
                                          <p:attrName>style.visibility</p:attrName>
                                        </p:attrNameLst>
                                      </p:cBhvr>
                                      <p:to>
                                        <p:strVal val="visible"/>
                                      </p:to>
                                    </p:set>
                                    <p:animEffect transition="in" filter="fade">
                                      <p:cBhvr>
                                        <p:cTn id="94" dur="500"/>
                                        <p:tgtEl>
                                          <p:spTgt spid="120"/>
                                        </p:tgtEl>
                                      </p:cBhvr>
                                    </p:animEffect>
                                  </p:childTnLst>
                                </p:cTn>
                              </p:par>
                              <p:par>
                                <p:cTn id="95" presetID="10" presetClass="entr" presetSubtype="0" fill="hold" grpId="0" nodeType="withEffect">
                                  <p:stCondLst>
                                    <p:cond delay="900"/>
                                  </p:stCondLst>
                                  <p:childTnLst>
                                    <p:set>
                                      <p:cBhvr>
                                        <p:cTn id="96" dur="1" fill="hold">
                                          <p:stCondLst>
                                            <p:cond delay="0"/>
                                          </p:stCondLst>
                                        </p:cTn>
                                        <p:tgtEl>
                                          <p:spTgt spid="121"/>
                                        </p:tgtEl>
                                        <p:attrNameLst>
                                          <p:attrName>style.visibility</p:attrName>
                                        </p:attrNameLst>
                                      </p:cBhvr>
                                      <p:to>
                                        <p:strVal val="visible"/>
                                      </p:to>
                                    </p:set>
                                    <p:animEffect transition="in" filter="fade">
                                      <p:cBhvr>
                                        <p:cTn id="97" dur="500"/>
                                        <p:tgtEl>
                                          <p:spTgt spid="121"/>
                                        </p:tgtEl>
                                      </p:cBhvr>
                                    </p:animEffect>
                                  </p:childTnLst>
                                </p:cTn>
                              </p:par>
                              <p:par>
                                <p:cTn id="98" presetID="10" presetClass="entr" presetSubtype="0" fill="hold" grpId="0" nodeType="withEffect">
                                  <p:stCondLst>
                                    <p:cond delay="800"/>
                                  </p:stCondLst>
                                  <p:childTnLst>
                                    <p:set>
                                      <p:cBhvr>
                                        <p:cTn id="99" dur="1" fill="hold">
                                          <p:stCondLst>
                                            <p:cond delay="0"/>
                                          </p:stCondLst>
                                        </p:cTn>
                                        <p:tgtEl>
                                          <p:spTgt spid="123"/>
                                        </p:tgtEl>
                                        <p:attrNameLst>
                                          <p:attrName>style.visibility</p:attrName>
                                        </p:attrNameLst>
                                      </p:cBhvr>
                                      <p:to>
                                        <p:strVal val="visible"/>
                                      </p:to>
                                    </p:set>
                                    <p:animEffect transition="in" filter="fade">
                                      <p:cBhvr>
                                        <p:cTn id="100" dur="500"/>
                                        <p:tgtEl>
                                          <p:spTgt spid="123"/>
                                        </p:tgtEl>
                                      </p:cBhvr>
                                    </p:animEffect>
                                  </p:childTnLst>
                                </p:cTn>
                              </p:par>
                            </p:childTnLst>
                          </p:cTn>
                        </p:par>
                        <p:par>
                          <p:cTn id="101" fill="hold">
                            <p:stCondLst>
                              <p:cond delay="1900"/>
                            </p:stCondLst>
                            <p:childTnLst>
                              <p:par>
                                <p:cTn id="102" presetID="10" presetClass="entr" presetSubtype="0" fill="hold" nodeType="afterEffect">
                                  <p:stCondLst>
                                    <p:cond delay="0"/>
                                  </p:stCondLst>
                                  <p:childTnLst>
                                    <p:set>
                                      <p:cBhvr>
                                        <p:cTn id="103" dur="1" fill="hold">
                                          <p:stCondLst>
                                            <p:cond delay="0"/>
                                          </p:stCondLst>
                                        </p:cTn>
                                        <p:tgtEl>
                                          <p:spTgt spid="124"/>
                                        </p:tgtEl>
                                        <p:attrNameLst>
                                          <p:attrName>style.visibility</p:attrName>
                                        </p:attrNameLst>
                                      </p:cBhvr>
                                      <p:to>
                                        <p:strVal val="visible"/>
                                      </p:to>
                                    </p:set>
                                    <p:animEffect transition="in" filter="fade">
                                      <p:cBhvr>
                                        <p:cTn id="104" dur="500"/>
                                        <p:tgtEl>
                                          <p:spTgt spid="124"/>
                                        </p:tgtEl>
                                      </p:cBhvr>
                                    </p:animEffect>
                                  </p:childTnLst>
                                </p:cTn>
                              </p:par>
                              <p:par>
                                <p:cTn id="105" presetID="10" presetClass="entr" presetSubtype="0" fill="hold" grpId="0" nodeType="withEffect">
                                  <p:stCondLst>
                                    <p:cond delay="380"/>
                                  </p:stCondLst>
                                  <p:childTnLst>
                                    <p:set>
                                      <p:cBhvr>
                                        <p:cTn id="106" dur="1" fill="hold">
                                          <p:stCondLst>
                                            <p:cond delay="0"/>
                                          </p:stCondLst>
                                        </p:cTn>
                                        <p:tgtEl>
                                          <p:spTgt spid="48"/>
                                        </p:tgtEl>
                                        <p:attrNameLst>
                                          <p:attrName>style.visibility</p:attrName>
                                        </p:attrNameLst>
                                      </p:cBhvr>
                                      <p:to>
                                        <p:strVal val="visible"/>
                                      </p:to>
                                    </p:set>
                                    <p:animEffect transition="in" filter="fade">
                                      <p:cBhvr>
                                        <p:cTn id="107" dur="500"/>
                                        <p:tgtEl>
                                          <p:spTgt spid="48"/>
                                        </p:tgtEl>
                                      </p:cBhvr>
                                    </p:animEffect>
                                  </p:childTnLst>
                                </p:cTn>
                              </p:par>
                              <p:par>
                                <p:cTn id="108" presetID="10" presetClass="entr" presetSubtype="0" fill="hold" grpId="0" nodeType="withEffect">
                                  <p:stCondLst>
                                    <p:cond delay="420"/>
                                  </p:stCondLst>
                                  <p:childTnLst>
                                    <p:set>
                                      <p:cBhvr>
                                        <p:cTn id="109" dur="1" fill="hold">
                                          <p:stCondLst>
                                            <p:cond delay="0"/>
                                          </p:stCondLst>
                                        </p:cTn>
                                        <p:tgtEl>
                                          <p:spTgt spid="49"/>
                                        </p:tgtEl>
                                        <p:attrNameLst>
                                          <p:attrName>style.visibility</p:attrName>
                                        </p:attrNameLst>
                                      </p:cBhvr>
                                      <p:to>
                                        <p:strVal val="visible"/>
                                      </p:to>
                                    </p:set>
                                    <p:animEffect transition="in" filter="fade">
                                      <p:cBhvr>
                                        <p:cTn id="110"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 grpId="0" animBg="1"/>
      <p:bldP spid="94" grpId="0" animBg="1"/>
      <p:bldP spid="95" grpId="0" animBg="1"/>
      <p:bldP spid="96" grpId="0" animBg="1"/>
      <p:bldP spid="97" grpId="0" animBg="1"/>
      <p:bldP spid="98" grpId="0" animBg="1"/>
      <p:bldP spid="99" grpId="0" animBg="1"/>
      <p:bldP spid="100" grpId="0" animBg="1"/>
      <p:bldP spid="101" grpId="0" animBg="1"/>
      <p:bldP spid="102" grpId="0" animBg="1"/>
      <p:bldP spid="103" grpId="0" animBg="1"/>
      <p:bldP spid="104" grpId="0" animBg="1"/>
      <p:bldP spid="105" grpId="0" animBg="1"/>
      <p:bldP spid="106" grpId="0" animBg="1"/>
      <p:bldP spid="107" grpId="0" animBg="1"/>
      <p:bldP spid="108" grpId="0" animBg="1"/>
      <p:bldP spid="109" grpId="0" animBg="1"/>
      <p:bldP spid="110" grpId="0" animBg="1"/>
      <p:bldP spid="111" grpId="0" animBg="1"/>
      <p:bldP spid="112" grpId="0" animBg="1"/>
      <p:bldP spid="113" grpId="0" animBg="1"/>
      <p:bldP spid="114" grpId="0" animBg="1"/>
      <p:bldP spid="115" grpId="0" animBg="1"/>
      <p:bldP spid="116" grpId="0" animBg="1"/>
      <p:bldP spid="117" grpId="0" animBg="1"/>
      <p:bldP spid="118" grpId="0" animBg="1"/>
      <p:bldP spid="119" grpId="0" animBg="1"/>
      <p:bldP spid="120" grpId="0" animBg="1"/>
      <p:bldP spid="121" grpId="0" animBg="1"/>
      <p:bldP spid="122" grpId="0" animBg="1"/>
      <p:bldP spid="123" grpId="0" animBg="1"/>
      <p:bldP spid="48" grpId="0" animBg="1"/>
      <p:bldP spid="49" grpId="0" animBg="1"/>
    </p:bldLst>
  </p:timing>
</p:sld>
</file>

<file path=ppt/slides/slide13.xml><?xml version="1.0" encoding="utf-8"?>
<p:sld xmlns:a="http://schemas.openxmlformats.org/drawingml/2006/main" xmlns:r="http://schemas.openxmlformats.org/officeDocument/2006/relationships" xmlns:p="http://schemas.openxmlformats.org/presentationml/2006/main" show="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14FA063-8E4E-40E4-860B-852CD6B4D2E7}"/>
              </a:ext>
            </a:extLst>
          </p:cNvPr>
          <p:cNvSpPr>
            <a:spLocks noGrp="1"/>
          </p:cNvSpPr>
          <p:nvPr>
            <p:ph type="body" sz="quarter" idx="10"/>
          </p:nvPr>
        </p:nvSpPr>
        <p:spPr/>
        <p:txBody>
          <a:bodyPr/>
          <a:lstStyle/>
          <a:p>
            <a:r>
              <a:rPr lang="en-US"/>
              <a:t>Microsoft inter-datacenter backbone</a:t>
            </a:r>
          </a:p>
        </p:txBody>
      </p:sp>
      <p:grpSp>
        <p:nvGrpSpPr>
          <p:cNvPr id="2" name="Group 1"/>
          <p:cNvGrpSpPr/>
          <p:nvPr/>
        </p:nvGrpSpPr>
        <p:grpSpPr>
          <a:xfrm>
            <a:off x="292354" y="1128264"/>
            <a:ext cx="11850748" cy="5415336"/>
            <a:chOff x="291512" y="1044398"/>
            <a:chExt cx="11852429" cy="5416104"/>
          </a:xfrm>
        </p:grpSpPr>
        <p:grpSp>
          <p:nvGrpSpPr>
            <p:cNvPr id="6" name="Group 5"/>
            <p:cNvGrpSpPr/>
            <p:nvPr/>
          </p:nvGrpSpPr>
          <p:grpSpPr>
            <a:xfrm>
              <a:off x="291512" y="1044398"/>
              <a:ext cx="11730895" cy="5416104"/>
              <a:chOff x="291512" y="1044398"/>
              <a:chExt cx="11730895" cy="5416104"/>
            </a:xfrm>
          </p:grpSpPr>
          <p:pic>
            <p:nvPicPr>
              <p:cNvPr id="1051" name="Picture 1050" descr="world map"/>
              <p:cNvPicPr>
                <a:picLocks noChangeAspect="1"/>
              </p:cNvPicPr>
              <p:nvPr/>
            </p:nvPicPr>
            <p:blipFill rotWithShape="1">
              <a:blip r:embed="rId3">
                <a:lum bright="70000" contrast="-70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b="11566"/>
              <a:stretch/>
            </p:blipFill>
            <p:spPr>
              <a:xfrm>
                <a:off x="291512" y="1044398"/>
                <a:ext cx="11730895" cy="5416104"/>
              </a:xfrm>
              <a:prstGeom prst="rect">
                <a:avLst/>
              </a:prstGeom>
              <a:ln w="19050">
                <a:noFill/>
              </a:ln>
            </p:spPr>
          </p:pic>
          <p:sp>
            <p:nvSpPr>
              <p:cNvPr id="1053" name="Rectangle 1052"/>
              <p:cNvSpPr/>
              <p:nvPr/>
            </p:nvSpPr>
            <p:spPr bwMode="auto">
              <a:xfrm>
                <a:off x="2189041" y="3305112"/>
                <a:ext cx="841328"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GB" sz="700">
                    <a:solidFill>
                      <a:srgbClr val="353535"/>
                    </a:solidFill>
                    <a:latin typeface="Segoe UI Semilight"/>
                  </a:rPr>
                  <a:t>United States</a:t>
                </a:r>
                <a:endParaRPr lang="en-US" sz="700">
                  <a:solidFill>
                    <a:srgbClr val="353535"/>
                  </a:solidFill>
                  <a:latin typeface="Segoe UI Semilight"/>
                </a:endParaRPr>
              </a:p>
            </p:txBody>
          </p:sp>
          <p:sp>
            <p:nvSpPr>
              <p:cNvPr id="1050" name="Freeform 8"/>
              <p:cNvSpPr>
                <a:spLocks/>
              </p:cNvSpPr>
              <p:nvPr/>
            </p:nvSpPr>
            <p:spPr bwMode="auto">
              <a:xfrm>
                <a:off x="2032427" y="3447104"/>
                <a:ext cx="156919" cy="162047"/>
              </a:xfrm>
              <a:custGeom>
                <a:avLst/>
                <a:gdLst>
                  <a:gd name="T0" fmla="*/ 29 w 90"/>
                  <a:gd name="T1" fmla="*/ 59 h 62"/>
                  <a:gd name="T2" fmla="*/ 23 w 90"/>
                  <a:gd name="T3" fmla="*/ 56 h 62"/>
                  <a:gd name="T4" fmla="*/ 22 w 90"/>
                  <a:gd name="T5" fmla="*/ 53 h 62"/>
                  <a:gd name="T6" fmla="*/ 17 w 90"/>
                  <a:gd name="T7" fmla="*/ 52 h 62"/>
                  <a:gd name="T8" fmla="*/ 10 w 90"/>
                  <a:gd name="T9" fmla="*/ 47 h 62"/>
                  <a:gd name="T10" fmla="*/ 9 w 90"/>
                  <a:gd name="T11" fmla="*/ 44 h 62"/>
                  <a:gd name="T12" fmla="*/ 7 w 90"/>
                  <a:gd name="T13" fmla="*/ 39 h 62"/>
                  <a:gd name="T14" fmla="*/ 1 w 90"/>
                  <a:gd name="T15" fmla="*/ 28 h 62"/>
                  <a:gd name="T16" fmla="*/ 0 w 90"/>
                  <a:gd name="T17" fmla="*/ 25 h 62"/>
                  <a:gd name="T18" fmla="*/ 4 w 90"/>
                  <a:gd name="T19" fmla="*/ 21 h 62"/>
                  <a:gd name="T20" fmla="*/ 11 w 90"/>
                  <a:gd name="T21" fmla="*/ 20 h 62"/>
                  <a:gd name="T22" fmla="*/ 35 w 90"/>
                  <a:gd name="T23" fmla="*/ 16 h 62"/>
                  <a:gd name="T24" fmla="*/ 43 w 90"/>
                  <a:gd name="T25" fmla="*/ 10 h 62"/>
                  <a:gd name="T26" fmla="*/ 46 w 90"/>
                  <a:gd name="T27" fmla="*/ 5 h 62"/>
                  <a:gd name="T28" fmla="*/ 50 w 90"/>
                  <a:gd name="T29" fmla="*/ 2 h 62"/>
                  <a:gd name="T30" fmla="*/ 61 w 90"/>
                  <a:gd name="T31" fmla="*/ 5 h 62"/>
                  <a:gd name="T32" fmla="*/ 66 w 90"/>
                  <a:gd name="T33" fmla="*/ 3 h 62"/>
                  <a:gd name="T34" fmla="*/ 84 w 90"/>
                  <a:gd name="T35" fmla="*/ 2 h 62"/>
                  <a:gd name="T36" fmla="*/ 89 w 90"/>
                  <a:gd name="T37" fmla="*/ 4 h 62"/>
                  <a:gd name="T38" fmla="*/ 89 w 90"/>
                  <a:gd name="T39" fmla="*/ 9 h 62"/>
                  <a:gd name="T40" fmla="*/ 86 w 90"/>
                  <a:gd name="T41" fmla="*/ 14 h 62"/>
                  <a:gd name="T42" fmla="*/ 85 w 90"/>
                  <a:gd name="T43" fmla="*/ 24 h 62"/>
                  <a:gd name="T44" fmla="*/ 83 w 90"/>
                  <a:gd name="T45" fmla="*/ 29 h 62"/>
                  <a:gd name="T46" fmla="*/ 66 w 90"/>
                  <a:gd name="T47" fmla="*/ 47 h 62"/>
                  <a:gd name="T48" fmla="*/ 59 w 90"/>
                  <a:gd name="T49" fmla="*/ 53 h 62"/>
                  <a:gd name="T50" fmla="*/ 57 w 90"/>
                  <a:gd name="T51" fmla="*/ 56 h 62"/>
                  <a:gd name="T52" fmla="*/ 47 w 90"/>
                  <a:gd name="T53" fmla="*/ 62 h 62"/>
                  <a:gd name="T54" fmla="*/ 38 w 90"/>
                  <a:gd name="T55" fmla="*/ 61 h 62"/>
                  <a:gd name="T56" fmla="*/ 29 w 90"/>
                  <a:gd name="T57" fmla="*/ 59 h 62"/>
                  <a:gd name="connsiteX0" fmla="*/ 3222 w 9972"/>
                  <a:gd name="connsiteY0" fmla="*/ 9355 h 9839"/>
                  <a:gd name="connsiteX1" fmla="*/ 2556 w 9972"/>
                  <a:gd name="connsiteY1" fmla="*/ 8871 h 9839"/>
                  <a:gd name="connsiteX2" fmla="*/ 2444 w 9972"/>
                  <a:gd name="connsiteY2" fmla="*/ 8387 h 9839"/>
                  <a:gd name="connsiteX3" fmla="*/ 1889 w 9972"/>
                  <a:gd name="connsiteY3" fmla="*/ 8226 h 9839"/>
                  <a:gd name="connsiteX4" fmla="*/ 1111 w 9972"/>
                  <a:gd name="connsiteY4" fmla="*/ 7420 h 9839"/>
                  <a:gd name="connsiteX5" fmla="*/ 2282 w 9972"/>
                  <a:gd name="connsiteY5" fmla="*/ 6153 h 9839"/>
                  <a:gd name="connsiteX6" fmla="*/ 778 w 9972"/>
                  <a:gd name="connsiteY6" fmla="*/ 6129 h 9839"/>
                  <a:gd name="connsiteX7" fmla="*/ 111 w 9972"/>
                  <a:gd name="connsiteY7" fmla="*/ 4355 h 9839"/>
                  <a:gd name="connsiteX8" fmla="*/ 0 w 9972"/>
                  <a:gd name="connsiteY8" fmla="*/ 3871 h 9839"/>
                  <a:gd name="connsiteX9" fmla="*/ 444 w 9972"/>
                  <a:gd name="connsiteY9" fmla="*/ 3226 h 9839"/>
                  <a:gd name="connsiteX10" fmla="*/ 1222 w 9972"/>
                  <a:gd name="connsiteY10" fmla="*/ 3065 h 9839"/>
                  <a:gd name="connsiteX11" fmla="*/ 3889 w 9972"/>
                  <a:gd name="connsiteY11" fmla="*/ 2420 h 9839"/>
                  <a:gd name="connsiteX12" fmla="*/ 4778 w 9972"/>
                  <a:gd name="connsiteY12" fmla="*/ 1452 h 9839"/>
                  <a:gd name="connsiteX13" fmla="*/ 5111 w 9972"/>
                  <a:gd name="connsiteY13" fmla="*/ 645 h 9839"/>
                  <a:gd name="connsiteX14" fmla="*/ 5556 w 9972"/>
                  <a:gd name="connsiteY14" fmla="*/ 162 h 9839"/>
                  <a:gd name="connsiteX15" fmla="*/ 6778 w 9972"/>
                  <a:gd name="connsiteY15" fmla="*/ 645 h 9839"/>
                  <a:gd name="connsiteX16" fmla="*/ 7333 w 9972"/>
                  <a:gd name="connsiteY16" fmla="*/ 323 h 9839"/>
                  <a:gd name="connsiteX17" fmla="*/ 9333 w 9972"/>
                  <a:gd name="connsiteY17" fmla="*/ 162 h 9839"/>
                  <a:gd name="connsiteX18" fmla="*/ 9889 w 9972"/>
                  <a:gd name="connsiteY18" fmla="*/ 484 h 9839"/>
                  <a:gd name="connsiteX19" fmla="*/ 9889 w 9972"/>
                  <a:gd name="connsiteY19" fmla="*/ 1291 h 9839"/>
                  <a:gd name="connsiteX20" fmla="*/ 9556 w 9972"/>
                  <a:gd name="connsiteY20" fmla="*/ 2097 h 9839"/>
                  <a:gd name="connsiteX21" fmla="*/ 9444 w 9972"/>
                  <a:gd name="connsiteY21" fmla="*/ 3710 h 9839"/>
                  <a:gd name="connsiteX22" fmla="*/ 9222 w 9972"/>
                  <a:gd name="connsiteY22" fmla="*/ 4516 h 9839"/>
                  <a:gd name="connsiteX23" fmla="*/ 7333 w 9972"/>
                  <a:gd name="connsiteY23" fmla="*/ 7420 h 9839"/>
                  <a:gd name="connsiteX24" fmla="*/ 6556 w 9972"/>
                  <a:gd name="connsiteY24" fmla="*/ 8387 h 9839"/>
                  <a:gd name="connsiteX25" fmla="*/ 6333 w 9972"/>
                  <a:gd name="connsiteY25" fmla="*/ 8871 h 9839"/>
                  <a:gd name="connsiteX26" fmla="*/ 5222 w 9972"/>
                  <a:gd name="connsiteY26" fmla="*/ 9839 h 9839"/>
                  <a:gd name="connsiteX27" fmla="*/ 4222 w 9972"/>
                  <a:gd name="connsiteY27" fmla="*/ 9678 h 9839"/>
                  <a:gd name="connsiteX28" fmla="*/ 3222 w 9972"/>
                  <a:gd name="connsiteY28" fmla="*/ 9355 h 9839"/>
                  <a:gd name="connsiteX0" fmla="*/ 3231 w 10000"/>
                  <a:gd name="connsiteY0" fmla="*/ 9508 h 10000"/>
                  <a:gd name="connsiteX1" fmla="*/ 2563 w 10000"/>
                  <a:gd name="connsiteY1" fmla="*/ 9016 h 10000"/>
                  <a:gd name="connsiteX2" fmla="*/ 2451 w 10000"/>
                  <a:gd name="connsiteY2" fmla="*/ 8524 h 10000"/>
                  <a:gd name="connsiteX3" fmla="*/ 1894 w 10000"/>
                  <a:gd name="connsiteY3" fmla="*/ 8361 h 10000"/>
                  <a:gd name="connsiteX4" fmla="*/ 3440 w 10000"/>
                  <a:gd name="connsiteY4" fmla="*/ 7276 h 10000"/>
                  <a:gd name="connsiteX5" fmla="*/ 2288 w 10000"/>
                  <a:gd name="connsiteY5" fmla="*/ 6254 h 10000"/>
                  <a:gd name="connsiteX6" fmla="*/ 780 w 10000"/>
                  <a:gd name="connsiteY6" fmla="*/ 6229 h 10000"/>
                  <a:gd name="connsiteX7" fmla="*/ 111 w 10000"/>
                  <a:gd name="connsiteY7" fmla="*/ 4426 h 10000"/>
                  <a:gd name="connsiteX8" fmla="*/ 0 w 10000"/>
                  <a:gd name="connsiteY8" fmla="*/ 3934 h 10000"/>
                  <a:gd name="connsiteX9" fmla="*/ 445 w 10000"/>
                  <a:gd name="connsiteY9" fmla="*/ 3279 h 10000"/>
                  <a:gd name="connsiteX10" fmla="*/ 1225 w 10000"/>
                  <a:gd name="connsiteY10" fmla="*/ 3115 h 10000"/>
                  <a:gd name="connsiteX11" fmla="*/ 3900 w 10000"/>
                  <a:gd name="connsiteY11" fmla="*/ 2460 h 10000"/>
                  <a:gd name="connsiteX12" fmla="*/ 4791 w 10000"/>
                  <a:gd name="connsiteY12" fmla="*/ 1476 h 10000"/>
                  <a:gd name="connsiteX13" fmla="*/ 5125 w 10000"/>
                  <a:gd name="connsiteY13" fmla="*/ 656 h 10000"/>
                  <a:gd name="connsiteX14" fmla="*/ 5572 w 10000"/>
                  <a:gd name="connsiteY14" fmla="*/ 165 h 10000"/>
                  <a:gd name="connsiteX15" fmla="*/ 6797 w 10000"/>
                  <a:gd name="connsiteY15" fmla="*/ 656 h 10000"/>
                  <a:gd name="connsiteX16" fmla="*/ 7354 w 10000"/>
                  <a:gd name="connsiteY16" fmla="*/ 328 h 10000"/>
                  <a:gd name="connsiteX17" fmla="*/ 9359 w 10000"/>
                  <a:gd name="connsiteY17" fmla="*/ 165 h 10000"/>
                  <a:gd name="connsiteX18" fmla="*/ 9917 w 10000"/>
                  <a:gd name="connsiteY18" fmla="*/ 492 h 10000"/>
                  <a:gd name="connsiteX19" fmla="*/ 9917 w 10000"/>
                  <a:gd name="connsiteY19" fmla="*/ 1312 h 10000"/>
                  <a:gd name="connsiteX20" fmla="*/ 9583 w 10000"/>
                  <a:gd name="connsiteY20" fmla="*/ 2131 h 10000"/>
                  <a:gd name="connsiteX21" fmla="*/ 9471 w 10000"/>
                  <a:gd name="connsiteY21" fmla="*/ 3771 h 10000"/>
                  <a:gd name="connsiteX22" fmla="*/ 9248 w 10000"/>
                  <a:gd name="connsiteY22" fmla="*/ 4590 h 10000"/>
                  <a:gd name="connsiteX23" fmla="*/ 7354 w 10000"/>
                  <a:gd name="connsiteY23" fmla="*/ 7541 h 10000"/>
                  <a:gd name="connsiteX24" fmla="*/ 6574 w 10000"/>
                  <a:gd name="connsiteY24" fmla="*/ 8524 h 10000"/>
                  <a:gd name="connsiteX25" fmla="*/ 6351 w 10000"/>
                  <a:gd name="connsiteY25" fmla="*/ 9016 h 10000"/>
                  <a:gd name="connsiteX26" fmla="*/ 5237 w 10000"/>
                  <a:gd name="connsiteY26" fmla="*/ 10000 h 10000"/>
                  <a:gd name="connsiteX27" fmla="*/ 4234 w 10000"/>
                  <a:gd name="connsiteY27" fmla="*/ 9836 h 10000"/>
                  <a:gd name="connsiteX28" fmla="*/ 3231 w 10000"/>
                  <a:gd name="connsiteY28" fmla="*/ 9508 h 10000"/>
                  <a:gd name="connsiteX0" fmla="*/ 3231 w 10000"/>
                  <a:gd name="connsiteY0" fmla="*/ 9508 h 10000"/>
                  <a:gd name="connsiteX1" fmla="*/ 2563 w 10000"/>
                  <a:gd name="connsiteY1" fmla="*/ 9016 h 10000"/>
                  <a:gd name="connsiteX2" fmla="*/ 2451 w 10000"/>
                  <a:gd name="connsiteY2" fmla="*/ 8524 h 10000"/>
                  <a:gd name="connsiteX3" fmla="*/ 1894 w 10000"/>
                  <a:gd name="connsiteY3" fmla="*/ 8361 h 10000"/>
                  <a:gd name="connsiteX4" fmla="*/ 3440 w 10000"/>
                  <a:gd name="connsiteY4" fmla="*/ 7276 h 10000"/>
                  <a:gd name="connsiteX5" fmla="*/ 2288 w 10000"/>
                  <a:gd name="connsiteY5" fmla="*/ 6254 h 10000"/>
                  <a:gd name="connsiteX6" fmla="*/ 1698 w 10000"/>
                  <a:gd name="connsiteY6" fmla="*/ 4638 h 10000"/>
                  <a:gd name="connsiteX7" fmla="*/ 111 w 10000"/>
                  <a:gd name="connsiteY7" fmla="*/ 4426 h 10000"/>
                  <a:gd name="connsiteX8" fmla="*/ 0 w 10000"/>
                  <a:gd name="connsiteY8" fmla="*/ 3934 h 10000"/>
                  <a:gd name="connsiteX9" fmla="*/ 445 w 10000"/>
                  <a:gd name="connsiteY9" fmla="*/ 3279 h 10000"/>
                  <a:gd name="connsiteX10" fmla="*/ 1225 w 10000"/>
                  <a:gd name="connsiteY10" fmla="*/ 3115 h 10000"/>
                  <a:gd name="connsiteX11" fmla="*/ 3900 w 10000"/>
                  <a:gd name="connsiteY11" fmla="*/ 2460 h 10000"/>
                  <a:gd name="connsiteX12" fmla="*/ 4791 w 10000"/>
                  <a:gd name="connsiteY12" fmla="*/ 1476 h 10000"/>
                  <a:gd name="connsiteX13" fmla="*/ 5125 w 10000"/>
                  <a:gd name="connsiteY13" fmla="*/ 656 h 10000"/>
                  <a:gd name="connsiteX14" fmla="*/ 5572 w 10000"/>
                  <a:gd name="connsiteY14" fmla="*/ 165 h 10000"/>
                  <a:gd name="connsiteX15" fmla="*/ 6797 w 10000"/>
                  <a:gd name="connsiteY15" fmla="*/ 656 h 10000"/>
                  <a:gd name="connsiteX16" fmla="*/ 7354 w 10000"/>
                  <a:gd name="connsiteY16" fmla="*/ 328 h 10000"/>
                  <a:gd name="connsiteX17" fmla="*/ 9359 w 10000"/>
                  <a:gd name="connsiteY17" fmla="*/ 165 h 10000"/>
                  <a:gd name="connsiteX18" fmla="*/ 9917 w 10000"/>
                  <a:gd name="connsiteY18" fmla="*/ 492 h 10000"/>
                  <a:gd name="connsiteX19" fmla="*/ 9917 w 10000"/>
                  <a:gd name="connsiteY19" fmla="*/ 1312 h 10000"/>
                  <a:gd name="connsiteX20" fmla="*/ 9583 w 10000"/>
                  <a:gd name="connsiteY20" fmla="*/ 2131 h 10000"/>
                  <a:gd name="connsiteX21" fmla="*/ 9471 w 10000"/>
                  <a:gd name="connsiteY21" fmla="*/ 3771 h 10000"/>
                  <a:gd name="connsiteX22" fmla="*/ 9248 w 10000"/>
                  <a:gd name="connsiteY22" fmla="*/ 4590 h 10000"/>
                  <a:gd name="connsiteX23" fmla="*/ 7354 w 10000"/>
                  <a:gd name="connsiteY23" fmla="*/ 7541 h 10000"/>
                  <a:gd name="connsiteX24" fmla="*/ 6574 w 10000"/>
                  <a:gd name="connsiteY24" fmla="*/ 8524 h 10000"/>
                  <a:gd name="connsiteX25" fmla="*/ 6351 w 10000"/>
                  <a:gd name="connsiteY25" fmla="*/ 9016 h 10000"/>
                  <a:gd name="connsiteX26" fmla="*/ 5237 w 10000"/>
                  <a:gd name="connsiteY26" fmla="*/ 10000 h 10000"/>
                  <a:gd name="connsiteX27" fmla="*/ 4234 w 10000"/>
                  <a:gd name="connsiteY27" fmla="*/ 9836 h 10000"/>
                  <a:gd name="connsiteX28" fmla="*/ 3231 w 10000"/>
                  <a:gd name="connsiteY28" fmla="*/ 9508 h 10000"/>
                  <a:gd name="connsiteX0" fmla="*/ 3126 w 9895"/>
                  <a:gd name="connsiteY0" fmla="*/ 9508 h 10000"/>
                  <a:gd name="connsiteX1" fmla="*/ 2458 w 9895"/>
                  <a:gd name="connsiteY1" fmla="*/ 9016 h 10000"/>
                  <a:gd name="connsiteX2" fmla="*/ 2346 w 9895"/>
                  <a:gd name="connsiteY2" fmla="*/ 8524 h 10000"/>
                  <a:gd name="connsiteX3" fmla="*/ 1789 w 9895"/>
                  <a:gd name="connsiteY3" fmla="*/ 8361 h 10000"/>
                  <a:gd name="connsiteX4" fmla="*/ 3335 w 9895"/>
                  <a:gd name="connsiteY4" fmla="*/ 7276 h 10000"/>
                  <a:gd name="connsiteX5" fmla="*/ 2183 w 9895"/>
                  <a:gd name="connsiteY5" fmla="*/ 6254 h 10000"/>
                  <a:gd name="connsiteX6" fmla="*/ 1593 w 9895"/>
                  <a:gd name="connsiteY6" fmla="*/ 4638 h 10000"/>
                  <a:gd name="connsiteX7" fmla="*/ 6 w 9895"/>
                  <a:gd name="connsiteY7" fmla="*/ 4426 h 10000"/>
                  <a:gd name="connsiteX8" fmla="*/ 1364 w 9895"/>
                  <a:gd name="connsiteY8" fmla="*/ 3846 h 10000"/>
                  <a:gd name="connsiteX9" fmla="*/ 340 w 9895"/>
                  <a:gd name="connsiteY9" fmla="*/ 3279 h 10000"/>
                  <a:gd name="connsiteX10" fmla="*/ 1120 w 9895"/>
                  <a:gd name="connsiteY10" fmla="*/ 3115 h 10000"/>
                  <a:gd name="connsiteX11" fmla="*/ 3795 w 9895"/>
                  <a:gd name="connsiteY11" fmla="*/ 2460 h 10000"/>
                  <a:gd name="connsiteX12" fmla="*/ 4686 w 9895"/>
                  <a:gd name="connsiteY12" fmla="*/ 1476 h 10000"/>
                  <a:gd name="connsiteX13" fmla="*/ 5020 w 9895"/>
                  <a:gd name="connsiteY13" fmla="*/ 656 h 10000"/>
                  <a:gd name="connsiteX14" fmla="*/ 5467 w 9895"/>
                  <a:gd name="connsiteY14" fmla="*/ 165 h 10000"/>
                  <a:gd name="connsiteX15" fmla="*/ 6692 w 9895"/>
                  <a:gd name="connsiteY15" fmla="*/ 656 h 10000"/>
                  <a:gd name="connsiteX16" fmla="*/ 7249 w 9895"/>
                  <a:gd name="connsiteY16" fmla="*/ 328 h 10000"/>
                  <a:gd name="connsiteX17" fmla="*/ 9254 w 9895"/>
                  <a:gd name="connsiteY17" fmla="*/ 165 h 10000"/>
                  <a:gd name="connsiteX18" fmla="*/ 9812 w 9895"/>
                  <a:gd name="connsiteY18" fmla="*/ 492 h 10000"/>
                  <a:gd name="connsiteX19" fmla="*/ 9812 w 9895"/>
                  <a:gd name="connsiteY19" fmla="*/ 1312 h 10000"/>
                  <a:gd name="connsiteX20" fmla="*/ 9478 w 9895"/>
                  <a:gd name="connsiteY20" fmla="*/ 2131 h 10000"/>
                  <a:gd name="connsiteX21" fmla="*/ 9366 w 9895"/>
                  <a:gd name="connsiteY21" fmla="*/ 3771 h 10000"/>
                  <a:gd name="connsiteX22" fmla="*/ 9143 w 9895"/>
                  <a:gd name="connsiteY22" fmla="*/ 4590 h 10000"/>
                  <a:gd name="connsiteX23" fmla="*/ 7249 w 9895"/>
                  <a:gd name="connsiteY23" fmla="*/ 7541 h 10000"/>
                  <a:gd name="connsiteX24" fmla="*/ 6469 w 9895"/>
                  <a:gd name="connsiteY24" fmla="*/ 8524 h 10000"/>
                  <a:gd name="connsiteX25" fmla="*/ 6246 w 9895"/>
                  <a:gd name="connsiteY25" fmla="*/ 9016 h 10000"/>
                  <a:gd name="connsiteX26" fmla="*/ 5132 w 9895"/>
                  <a:gd name="connsiteY26" fmla="*/ 10000 h 10000"/>
                  <a:gd name="connsiteX27" fmla="*/ 4129 w 9895"/>
                  <a:gd name="connsiteY27" fmla="*/ 9836 h 10000"/>
                  <a:gd name="connsiteX28" fmla="*/ 3126 w 9895"/>
                  <a:gd name="connsiteY28" fmla="*/ 9508 h 10000"/>
                  <a:gd name="connsiteX0" fmla="*/ 2846 w 9687"/>
                  <a:gd name="connsiteY0" fmla="*/ 9508 h 10000"/>
                  <a:gd name="connsiteX1" fmla="*/ 2171 w 9687"/>
                  <a:gd name="connsiteY1" fmla="*/ 9016 h 10000"/>
                  <a:gd name="connsiteX2" fmla="*/ 2058 w 9687"/>
                  <a:gd name="connsiteY2" fmla="*/ 8524 h 10000"/>
                  <a:gd name="connsiteX3" fmla="*/ 1495 w 9687"/>
                  <a:gd name="connsiteY3" fmla="*/ 8361 h 10000"/>
                  <a:gd name="connsiteX4" fmla="*/ 3057 w 9687"/>
                  <a:gd name="connsiteY4" fmla="*/ 7276 h 10000"/>
                  <a:gd name="connsiteX5" fmla="*/ 1893 w 9687"/>
                  <a:gd name="connsiteY5" fmla="*/ 6254 h 10000"/>
                  <a:gd name="connsiteX6" fmla="*/ 1297 w 9687"/>
                  <a:gd name="connsiteY6" fmla="*/ 4638 h 10000"/>
                  <a:gd name="connsiteX7" fmla="*/ 1054 w 9687"/>
                  <a:gd name="connsiteY7" fmla="*/ 4072 h 10000"/>
                  <a:gd name="connsiteX8" fmla="*/ 1065 w 9687"/>
                  <a:gd name="connsiteY8" fmla="*/ 3846 h 10000"/>
                  <a:gd name="connsiteX9" fmla="*/ 31 w 9687"/>
                  <a:gd name="connsiteY9" fmla="*/ 3279 h 10000"/>
                  <a:gd name="connsiteX10" fmla="*/ 819 w 9687"/>
                  <a:gd name="connsiteY10" fmla="*/ 3115 h 10000"/>
                  <a:gd name="connsiteX11" fmla="*/ 3522 w 9687"/>
                  <a:gd name="connsiteY11" fmla="*/ 2460 h 10000"/>
                  <a:gd name="connsiteX12" fmla="*/ 4423 w 9687"/>
                  <a:gd name="connsiteY12" fmla="*/ 1476 h 10000"/>
                  <a:gd name="connsiteX13" fmla="*/ 4760 w 9687"/>
                  <a:gd name="connsiteY13" fmla="*/ 656 h 10000"/>
                  <a:gd name="connsiteX14" fmla="*/ 5212 w 9687"/>
                  <a:gd name="connsiteY14" fmla="*/ 165 h 10000"/>
                  <a:gd name="connsiteX15" fmla="*/ 6450 w 9687"/>
                  <a:gd name="connsiteY15" fmla="*/ 656 h 10000"/>
                  <a:gd name="connsiteX16" fmla="*/ 7013 w 9687"/>
                  <a:gd name="connsiteY16" fmla="*/ 328 h 10000"/>
                  <a:gd name="connsiteX17" fmla="*/ 9039 w 9687"/>
                  <a:gd name="connsiteY17" fmla="*/ 165 h 10000"/>
                  <a:gd name="connsiteX18" fmla="*/ 9603 w 9687"/>
                  <a:gd name="connsiteY18" fmla="*/ 492 h 10000"/>
                  <a:gd name="connsiteX19" fmla="*/ 9603 w 9687"/>
                  <a:gd name="connsiteY19" fmla="*/ 1312 h 10000"/>
                  <a:gd name="connsiteX20" fmla="*/ 9266 w 9687"/>
                  <a:gd name="connsiteY20" fmla="*/ 2131 h 10000"/>
                  <a:gd name="connsiteX21" fmla="*/ 9152 w 9687"/>
                  <a:gd name="connsiteY21" fmla="*/ 3771 h 10000"/>
                  <a:gd name="connsiteX22" fmla="*/ 8927 w 9687"/>
                  <a:gd name="connsiteY22" fmla="*/ 4590 h 10000"/>
                  <a:gd name="connsiteX23" fmla="*/ 7013 w 9687"/>
                  <a:gd name="connsiteY23" fmla="*/ 7541 h 10000"/>
                  <a:gd name="connsiteX24" fmla="*/ 6225 w 9687"/>
                  <a:gd name="connsiteY24" fmla="*/ 8524 h 10000"/>
                  <a:gd name="connsiteX25" fmla="*/ 5999 w 9687"/>
                  <a:gd name="connsiteY25" fmla="*/ 9016 h 10000"/>
                  <a:gd name="connsiteX26" fmla="*/ 4873 w 9687"/>
                  <a:gd name="connsiteY26" fmla="*/ 10000 h 10000"/>
                  <a:gd name="connsiteX27" fmla="*/ 3860 w 9687"/>
                  <a:gd name="connsiteY27" fmla="*/ 9836 h 10000"/>
                  <a:gd name="connsiteX28" fmla="*/ 2846 w 9687"/>
                  <a:gd name="connsiteY28" fmla="*/ 9508 h 10000"/>
                  <a:gd name="connsiteX0" fmla="*/ 2129 w 9191"/>
                  <a:gd name="connsiteY0" fmla="*/ 9508 h 10000"/>
                  <a:gd name="connsiteX1" fmla="*/ 1432 w 9191"/>
                  <a:gd name="connsiteY1" fmla="*/ 9016 h 10000"/>
                  <a:gd name="connsiteX2" fmla="*/ 1315 w 9191"/>
                  <a:gd name="connsiteY2" fmla="*/ 8524 h 10000"/>
                  <a:gd name="connsiteX3" fmla="*/ 734 w 9191"/>
                  <a:gd name="connsiteY3" fmla="*/ 8361 h 10000"/>
                  <a:gd name="connsiteX4" fmla="*/ 2347 w 9191"/>
                  <a:gd name="connsiteY4" fmla="*/ 7276 h 10000"/>
                  <a:gd name="connsiteX5" fmla="*/ 1145 w 9191"/>
                  <a:gd name="connsiteY5" fmla="*/ 6254 h 10000"/>
                  <a:gd name="connsiteX6" fmla="*/ 530 w 9191"/>
                  <a:gd name="connsiteY6" fmla="*/ 4638 h 10000"/>
                  <a:gd name="connsiteX7" fmla="*/ 279 w 9191"/>
                  <a:gd name="connsiteY7" fmla="*/ 4072 h 10000"/>
                  <a:gd name="connsiteX8" fmla="*/ 290 w 9191"/>
                  <a:gd name="connsiteY8" fmla="*/ 3846 h 10000"/>
                  <a:gd name="connsiteX9" fmla="*/ 564 w 9191"/>
                  <a:gd name="connsiteY9" fmla="*/ 3633 h 10000"/>
                  <a:gd name="connsiteX10" fmla="*/ 36 w 9191"/>
                  <a:gd name="connsiteY10" fmla="*/ 3115 h 10000"/>
                  <a:gd name="connsiteX11" fmla="*/ 2827 w 9191"/>
                  <a:gd name="connsiteY11" fmla="*/ 2460 h 10000"/>
                  <a:gd name="connsiteX12" fmla="*/ 3757 w 9191"/>
                  <a:gd name="connsiteY12" fmla="*/ 1476 h 10000"/>
                  <a:gd name="connsiteX13" fmla="*/ 4105 w 9191"/>
                  <a:gd name="connsiteY13" fmla="*/ 656 h 10000"/>
                  <a:gd name="connsiteX14" fmla="*/ 4571 w 9191"/>
                  <a:gd name="connsiteY14" fmla="*/ 165 h 10000"/>
                  <a:gd name="connsiteX15" fmla="*/ 5849 w 9191"/>
                  <a:gd name="connsiteY15" fmla="*/ 656 h 10000"/>
                  <a:gd name="connsiteX16" fmla="*/ 6431 w 9191"/>
                  <a:gd name="connsiteY16" fmla="*/ 328 h 10000"/>
                  <a:gd name="connsiteX17" fmla="*/ 8522 w 9191"/>
                  <a:gd name="connsiteY17" fmla="*/ 165 h 10000"/>
                  <a:gd name="connsiteX18" fmla="*/ 9104 w 9191"/>
                  <a:gd name="connsiteY18" fmla="*/ 492 h 10000"/>
                  <a:gd name="connsiteX19" fmla="*/ 9104 w 9191"/>
                  <a:gd name="connsiteY19" fmla="*/ 1312 h 10000"/>
                  <a:gd name="connsiteX20" fmla="*/ 8756 w 9191"/>
                  <a:gd name="connsiteY20" fmla="*/ 2131 h 10000"/>
                  <a:gd name="connsiteX21" fmla="*/ 8639 w 9191"/>
                  <a:gd name="connsiteY21" fmla="*/ 3771 h 10000"/>
                  <a:gd name="connsiteX22" fmla="*/ 8406 w 9191"/>
                  <a:gd name="connsiteY22" fmla="*/ 4590 h 10000"/>
                  <a:gd name="connsiteX23" fmla="*/ 6431 w 9191"/>
                  <a:gd name="connsiteY23" fmla="*/ 7541 h 10000"/>
                  <a:gd name="connsiteX24" fmla="*/ 5617 w 9191"/>
                  <a:gd name="connsiteY24" fmla="*/ 8524 h 10000"/>
                  <a:gd name="connsiteX25" fmla="*/ 5384 w 9191"/>
                  <a:gd name="connsiteY25" fmla="*/ 9016 h 10000"/>
                  <a:gd name="connsiteX26" fmla="*/ 4221 w 9191"/>
                  <a:gd name="connsiteY26" fmla="*/ 10000 h 10000"/>
                  <a:gd name="connsiteX27" fmla="*/ 3176 w 9191"/>
                  <a:gd name="connsiteY27" fmla="*/ 9836 h 10000"/>
                  <a:gd name="connsiteX28" fmla="*/ 2129 w 9191"/>
                  <a:gd name="connsiteY28" fmla="*/ 9508 h 10000"/>
                  <a:gd name="connsiteX0" fmla="*/ 2299 w 9983"/>
                  <a:gd name="connsiteY0" fmla="*/ 9508 h 10000"/>
                  <a:gd name="connsiteX1" fmla="*/ 1541 w 9983"/>
                  <a:gd name="connsiteY1" fmla="*/ 9016 h 10000"/>
                  <a:gd name="connsiteX2" fmla="*/ 1414 w 9983"/>
                  <a:gd name="connsiteY2" fmla="*/ 8524 h 10000"/>
                  <a:gd name="connsiteX3" fmla="*/ 782 w 9983"/>
                  <a:gd name="connsiteY3" fmla="*/ 8361 h 10000"/>
                  <a:gd name="connsiteX4" fmla="*/ 2537 w 9983"/>
                  <a:gd name="connsiteY4" fmla="*/ 7276 h 10000"/>
                  <a:gd name="connsiteX5" fmla="*/ 1229 w 9983"/>
                  <a:gd name="connsiteY5" fmla="*/ 6254 h 10000"/>
                  <a:gd name="connsiteX6" fmla="*/ 560 w 9983"/>
                  <a:gd name="connsiteY6" fmla="*/ 4638 h 10000"/>
                  <a:gd name="connsiteX7" fmla="*/ 287 w 9983"/>
                  <a:gd name="connsiteY7" fmla="*/ 4072 h 10000"/>
                  <a:gd name="connsiteX8" fmla="*/ 299 w 9983"/>
                  <a:gd name="connsiteY8" fmla="*/ 3846 h 10000"/>
                  <a:gd name="connsiteX9" fmla="*/ 1570 w 9983"/>
                  <a:gd name="connsiteY9" fmla="*/ 3368 h 10000"/>
                  <a:gd name="connsiteX10" fmla="*/ 22 w 9983"/>
                  <a:gd name="connsiteY10" fmla="*/ 3115 h 10000"/>
                  <a:gd name="connsiteX11" fmla="*/ 3059 w 9983"/>
                  <a:gd name="connsiteY11" fmla="*/ 2460 h 10000"/>
                  <a:gd name="connsiteX12" fmla="*/ 4071 w 9983"/>
                  <a:gd name="connsiteY12" fmla="*/ 1476 h 10000"/>
                  <a:gd name="connsiteX13" fmla="*/ 4449 w 9983"/>
                  <a:gd name="connsiteY13" fmla="*/ 656 h 10000"/>
                  <a:gd name="connsiteX14" fmla="*/ 4956 w 9983"/>
                  <a:gd name="connsiteY14" fmla="*/ 165 h 10000"/>
                  <a:gd name="connsiteX15" fmla="*/ 6347 w 9983"/>
                  <a:gd name="connsiteY15" fmla="*/ 656 h 10000"/>
                  <a:gd name="connsiteX16" fmla="*/ 6980 w 9983"/>
                  <a:gd name="connsiteY16" fmla="*/ 328 h 10000"/>
                  <a:gd name="connsiteX17" fmla="*/ 9255 w 9983"/>
                  <a:gd name="connsiteY17" fmla="*/ 165 h 10000"/>
                  <a:gd name="connsiteX18" fmla="*/ 9888 w 9983"/>
                  <a:gd name="connsiteY18" fmla="*/ 492 h 10000"/>
                  <a:gd name="connsiteX19" fmla="*/ 9888 w 9983"/>
                  <a:gd name="connsiteY19" fmla="*/ 1312 h 10000"/>
                  <a:gd name="connsiteX20" fmla="*/ 9510 w 9983"/>
                  <a:gd name="connsiteY20" fmla="*/ 2131 h 10000"/>
                  <a:gd name="connsiteX21" fmla="*/ 9382 w 9983"/>
                  <a:gd name="connsiteY21" fmla="*/ 3771 h 10000"/>
                  <a:gd name="connsiteX22" fmla="*/ 9129 w 9983"/>
                  <a:gd name="connsiteY22" fmla="*/ 4590 h 10000"/>
                  <a:gd name="connsiteX23" fmla="*/ 6980 w 9983"/>
                  <a:gd name="connsiteY23" fmla="*/ 7541 h 10000"/>
                  <a:gd name="connsiteX24" fmla="*/ 6094 w 9983"/>
                  <a:gd name="connsiteY24" fmla="*/ 8524 h 10000"/>
                  <a:gd name="connsiteX25" fmla="*/ 5841 w 9983"/>
                  <a:gd name="connsiteY25" fmla="*/ 9016 h 10000"/>
                  <a:gd name="connsiteX26" fmla="*/ 4576 w 9983"/>
                  <a:gd name="connsiteY26" fmla="*/ 10000 h 10000"/>
                  <a:gd name="connsiteX27" fmla="*/ 3439 w 9983"/>
                  <a:gd name="connsiteY27" fmla="*/ 9836 h 10000"/>
                  <a:gd name="connsiteX28" fmla="*/ 2299 w 9983"/>
                  <a:gd name="connsiteY28" fmla="*/ 9508 h 10000"/>
                  <a:gd name="connsiteX0" fmla="*/ 2139 w 9836"/>
                  <a:gd name="connsiteY0" fmla="*/ 9508 h 10000"/>
                  <a:gd name="connsiteX1" fmla="*/ 1380 w 9836"/>
                  <a:gd name="connsiteY1" fmla="*/ 9016 h 10000"/>
                  <a:gd name="connsiteX2" fmla="*/ 1252 w 9836"/>
                  <a:gd name="connsiteY2" fmla="*/ 8524 h 10000"/>
                  <a:gd name="connsiteX3" fmla="*/ 619 w 9836"/>
                  <a:gd name="connsiteY3" fmla="*/ 8361 h 10000"/>
                  <a:gd name="connsiteX4" fmla="*/ 2377 w 9836"/>
                  <a:gd name="connsiteY4" fmla="*/ 7276 h 10000"/>
                  <a:gd name="connsiteX5" fmla="*/ 1067 w 9836"/>
                  <a:gd name="connsiteY5" fmla="*/ 6254 h 10000"/>
                  <a:gd name="connsiteX6" fmla="*/ 397 w 9836"/>
                  <a:gd name="connsiteY6" fmla="*/ 4638 h 10000"/>
                  <a:gd name="connsiteX7" fmla="*/ 123 w 9836"/>
                  <a:gd name="connsiteY7" fmla="*/ 4072 h 10000"/>
                  <a:gd name="connsiteX8" fmla="*/ 136 w 9836"/>
                  <a:gd name="connsiteY8" fmla="*/ 3846 h 10000"/>
                  <a:gd name="connsiteX9" fmla="*/ 1409 w 9836"/>
                  <a:gd name="connsiteY9" fmla="*/ 3368 h 10000"/>
                  <a:gd name="connsiteX10" fmla="*/ 1598 w 9836"/>
                  <a:gd name="connsiteY10" fmla="*/ 3557 h 10000"/>
                  <a:gd name="connsiteX11" fmla="*/ 2900 w 9836"/>
                  <a:gd name="connsiteY11" fmla="*/ 2460 h 10000"/>
                  <a:gd name="connsiteX12" fmla="*/ 3914 w 9836"/>
                  <a:gd name="connsiteY12" fmla="*/ 1476 h 10000"/>
                  <a:gd name="connsiteX13" fmla="*/ 4293 w 9836"/>
                  <a:gd name="connsiteY13" fmla="*/ 656 h 10000"/>
                  <a:gd name="connsiteX14" fmla="*/ 4800 w 9836"/>
                  <a:gd name="connsiteY14" fmla="*/ 165 h 10000"/>
                  <a:gd name="connsiteX15" fmla="*/ 6194 w 9836"/>
                  <a:gd name="connsiteY15" fmla="*/ 656 h 10000"/>
                  <a:gd name="connsiteX16" fmla="*/ 6828 w 9836"/>
                  <a:gd name="connsiteY16" fmla="*/ 328 h 10000"/>
                  <a:gd name="connsiteX17" fmla="*/ 9107 w 9836"/>
                  <a:gd name="connsiteY17" fmla="*/ 165 h 10000"/>
                  <a:gd name="connsiteX18" fmla="*/ 9741 w 9836"/>
                  <a:gd name="connsiteY18" fmla="*/ 492 h 10000"/>
                  <a:gd name="connsiteX19" fmla="*/ 9741 w 9836"/>
                  <a:gd name="connsiteY19" fmla="*/ 1312 h 10000"/>
                  <a:gd name="connsiteX20" fmla="*/ 9362 w 9836"/>
                  <a:gd name="connsiteY20" fmla="*/ 2131 h 10000"/>
                  <a:gd name="connsiteX21" fmla="*/ 9234 w 9836"/>
                  <a:gd name="connsiteY21" fmla="*/ 3771 h 10000"/>
                  <a:gd name="connsiteX22" fmla="*/ 8981 w 9836"/>
                  <a:gd name="connsiteY22" fmla="*/ 4590 h 10000"/>
                  <a:gd name="connsiteX23" fmla="*/ 6828 w 9836"/>
                  <a:gd name="connsiteY23" fmla="*/ 7541 h 10000"/>
                  <a:gd name="connsiteX24" fmla="*/ 5940 w 9836"/>
                  <a:gd name="connsiteY24" fmla="*/ 8524 h 10000"/>
                  <a:gd name="connsiteX25" fmla="*/ 5687 w 9836"/>
                  <a:gd name="connsiteY25" fmla="*/ 9016 h 10000"/>
                  <a:gd name="connsiteX26" fmla="*/ 4420 w 9836"/>
                  <a:gd name="connsiteY26" fmla="*/ 10000 h 10000"/>
                  <a:gd name="connsiteX27" fmla="*/ 3281 w 9836"/>
                  <a:gd name="connsiteY27" fmla="*/ 9836 h 10000"/>
                  <a:gd name="connsiteX28" fmla="*/ 2139 w 9836"/>
                  <a:gd name="connsiteY28" fmla="*/ 9508 h 10000"/>
                  <a:gd name="connsiteX0" fmla="*/ 2057 w 9882"/>
                  <a:gd name="connsiteY0" fmla="*/ 9508 h 10000"/>
                  <a:gd name="connsiteX1" fmla="*/ 1285 w 9882"/>
                  <a:gd name="connsiteY1" fmla="*/ 9016 h 10000"/>
                  <a:gd name="connsiteX2" fmla="*/ 1155 w 9882"/>
                  <a:gd name="connsiteY2" fmla="*/ 8524 h 10000"/>
                  <a:gd name="connsiteX3" fmla="*/ 511 w 9882"/>
                  <a:gd name="connsiteY3" fmla="*/ 8361 h 10000"/>
                  <a:gd name="connsiteX4" fmla="*/ 2299 w 9882"/>
                  <a:gd name="connsiteY4" fmla="*/ 7276 h 10000"/>
                  <a:gd name="connsiteX5" fmla="*/ 967 w 9882"/>
                  <a:gd name="connsiteY5" fmla="*/ 6254 h 10000"/>
                  <a:gd name="connsiteX6" fmla="*/ 286 w 9882"/>
                  <a:gd name="connsiteY6" fmla="*/ 4638 h 10000"/>
                  <a:gd name="connsiteX7" fmla="*/ 7 w 9882"/>
                  <a:gd name="connsiteY7" fmla="*/ 4072 h 10000"/>
                  <a:gd name="connsiteX8" fmla="*/ 1930 w 9882"/>
                  <a:gd name="connsiteY8" fmla="*/ 3934 h 10000"/>
                  <a:gd name="connsiteX9" fmla="*/ 1314 w 9882"/>
                  <a:gd name="connsiteY9" fmla="*/ 3368 h 10000"/>
                  <a:gd name="connsiteX10" fmla="*/ 1507 w 9882"/>
                  <a:gd name="connsiteY10" fmla="*/ 3557 h 10000"/>
                  <a:gd name="connsiteX11" fmla="*/ 2830 w 9882"/>
                  <a:gd name="connsiteY11" fmla="*/ 2460 h 10000"/>
                  <a:gd name="connsiteX12" fmla="*/ 3861 w 9882"/>
                  <a:gd name="connsiteY12" fmla="*/ 1476 h 10000"/>
                  <a:gd name="connsiteX13" fmla="*/ 4247 w 9882"/>
                  <a:gd name="connsiteY13" fmla="*/ 656 h 10000"/>
                  <a:gd name="connsiteX14" fmla="*/ 4762 w 9882"/>
                  <a:gd name="connsiteY14" fmla="*/ 165 h 10000"/>
                  <a:gd name="connsiteX15" fmla="*/ 6179 w 9882"/>
                  <a:gd name="connsiteY15" fmla="*/ 656 h 10000"/>
                  <a:gd name="connsiteX16" fmla="*/ 6824 w 9882"/>
                  <a:gd name="connsiteY16" fmla="*/ 328 h 10000"/>
                  <a:gd name="connsiteX17" fmla="*/ 9141 w 9882"/>
                  <a:gd name="connsiteY17" fmla="*/ 165 h 10000"/>
                  <a:gd name="connsiteX18" fmla="*/ 9785 w 9882"/>
                  <a:gd name="connsiteY18" fmla="*/ 492 h 10000"/>
                  <a:gd name="connsiteX19" fmla="*/ 9785 w 9882"/>
                  <a:gd name="connsiteY19" fmla="*/ 1312 h 10000"/>
                  <a:gd name="connsiteX20" fmla="*/ 9400 w 9882"/>
                  <a:gd name="connsiteY20" fmla="*/ 2131 h 10000"/>
                  <a:gd name="connsiteX21" fmla="*/ 9270 w 9882"/>
                  <a:gd name="connsiteY21" fmla="*/ 3771 h 10000"/>
                  <a:gd name="connsiteX22" fmla="*/ 9013 w 9882"/>
                  <a:gd name="connsiteY22" fmla="*/ 4590 h 10000"/>
                  <a:gd name="connsiteX23" fmla="*/ 6824 w 9882"/>
                  <a:gd name="connsiteY23" fmla="*/ 7541 h 10000"/>
                  <a:gd name="connsiteX24" fmla="*/ 5921 w 9882"/>
                  <a:gd name="connsiteY24" fmla="*/ 8524 h 10000"/>
                  <a:gd name="connsiteX25" fmla="*/ 5664 w 9882"/>
                  <a:gd name="connsiteY25" fmla="*/ 9016 h 10000"/>
                  <a:gd name="connsiteX26" fmla="*/ 4376 w 9882"/>
                  <a:gd name="connsiteY26" fmla="*/ 10000 h 10000"/>
                  <a:gd name="connsiteX27" fmla="*/ 3218 w 9882"/>
                  <a:gd name="connsiteY27" fmla="*/ 9836 h 10000"/>
                  <a:gd name="connsiteX28" fmla="*/ 2057 w 9882"/>
                  <a:gd name="connsiteY28" fmla="*/ 9508 h 10000"/>
                  <a:gd name="connsiteX0" fmla="*/ 1813 w 9731"/>
                  <a:gd name="connsiteY0" fmla="*/ 9508 h 10000"/>
                  <a:gd name="connsiteX1" fmla="*/ 1031 w 9731"/>
                  <a:gd name="connsiteY1" fmla="*/ 9016 h 10000"/>
                  <a:gd name="connsiteX2" fmla="*/ 900 w 9731"/>
                  <a:gd name="connsiteY2" fmla="*/ 8524 h 10000"/>
                  <a:gd name="connsiteX3" fmla="*/ 248 w 9731"/>
                  <a:gd name="connsiteY3" fmla="*/ 8361 h 10000"/>
                  <a:gd name="connsiteX4" fmla="*/ 2057 w 9731"/>
                  <a:gd name="connsiteY4" fmla="*/ 7276 h 10000"/>
                  <a:gd name="connsiteX5" fmla="*/ 710 w 9731"/>
                  <a:gd name="connsiteY5" fmla="*/ 6254 h 10000"/>
                  <a:gd name="connsiteX6" fmla="*/ 20 w 9731"/>
                  <a:gd name="connsiteY6" fmla="*/ 4638 h 10000"/>
                  <a:gd name="connsiteX7" fmla="*/ 2101 w 9731"/>
                  <a:gd name="connsiteY7" fmla="*/ 4602 h 10000"/>
                  <a:gd name="connsiteX8" fmla="*/ 1684 w 9731"/>
                  <a:gd name="connsiteY8" fmla="*/ 3934 h 10000"/>
                  <a:gd name="connsiteX9" fmla="*/ 1061 w 9731"/>
                  <a:gd name="connsiteY9" fmla="*/ 3368 h 10000"/>
                  <a:gd name="connsiteX10" fmla="*/ 1256 w 9731"/>
                  <a:gd name="connsiteY10" fmla="*/ 3557 h 10000"/>
                  <a:gd name="connsiteX11" fmla="*/ 2595 w 9731"/>
                  <a:gd name="connsiteY11" fmla="*/ 2460 h 10000"/>
                  <a:gd name="connsiteX12" fmla="*/ 3638 w 9731"/>
                  <a:gd name="connsiteY12" fmla="*/ 1476 h 10000"/>
                  <a:gd name="connsiteX13" fmla="*/ 4029 w 9731"/>
                  <a:gd name="connsiteY13" fmla="*/ 656 h 10000"/>
                  <a:gd name="connsiteX14" fmla="*/ 4550 w 9731"/>
                  <a:gd name="connsiteY14" fmla="*/ 165 h 10000"/>
                  <a:gd name="connsiteX15" fmla="*/ 5984 w 9731"/>
                  <a:gd name="connsiteY15" fmla="*/ 656 h 10000"/>
                  <a:gd name="connsiteX16" fmla="*/ 6636 w 9731"/>
                  <a:gd name="connsiteY16" fmla="*/ 328 h 10000"/>
                  <a:gd name="connsiteX17" fmla="*/ 8981 w 9731"/>
                  <a:gd name="connsiteY17" fmla="*/ 165 h 10000"/>
                  <a:gd name="connsiteX18" fmla="*/ 9633 w 9731"/>
                  <a:gd name="connsiteY18" fmla="*/ 492 h 10000"/>
                  <a:gd name="connsiteX19" fmla="*/ 9633 w 9731"/>
                  <a:gd name="connsiteY19" fmla="*/ 1312 h 10000"/>
                  <a:gd name="connsiteX20" fmla="*/ 9243 w 9731"/>
                  <a:gd name="connsiteY20" fmla="*/ 2131 h 10000"/>
                  <a:gd name="connsiteX21" fmla="*/ 9112 w 9731"/>
                  <a:gd name="connsiteY21" fmla="*/ 3771 h 10000"/>
                  <a:gd name="connsiteX22" fmla="*/ 8852 w 9731"/>
                  <a:gd name="connsiteY22" fmla="*/ 4590 h 10000"/>
                  <a:gd name="connsiteX23" fmla="*/ 6636 w 9731"/>
                  <a:gd name="connsiteY23" fmla="*/ 7541 h 10000"/>
                  <a:gd name="connsiteX24" fmla="*/ 5723 w 9731"/>
                  <a:gd name="connsiteY24" fmla="*/ 8524 h 10000"/>
                  <a:gd name="connsiteX25" fmla="*/ 5463 w 9731"/>
                  <a:gd name="connsiteY25" fmla="*/ 9016 h 10000"/>
                  <a:gd name="connsiteX26" fmla="*/ 4159 w 9731"/>
                  <a:gd name="connsiteY26" fmla="*/ 10000 h 10000"/>
                  <a:gd name="connsiteX27" fmla="*/ 2987 w 9731"/>
                  <a:gd name="connsiteY27" fmla="*/ 9836 h 10000"/>
                  <a:gd name="connsiteX28" fmla="*/ 1813 w 9731"/>
                  <a:gd name="connsiteY28" fmla="*/ 9508 h 10000"/>
                  <a:gd name="connsiteX0" fmla="*/ 1642 w 9779"/>
                  <a:gd name="connsiteY0" fmla="*/ 9508 h 10000"/>
                  <a:gd name="connsiteX1" fmla="*/ 839 w 9779"/>
                  <a:gd name="connsiteY1" fmla="*/ 9016 h 10000"/>
                  <a:gd name="connsiteX2" fmla="*/ 704 w 9779"/>
                  <a:gd name="connsiteY2" fmla="*/ 8524 h 10000"/>
                  <a:gd name="connsiteX3" fmla="*/ 34 w 9779"/>
                  <a:gd name="connsiteY3" fmla="*/ 8361 h 10000"/>
                  <a:gd name="connsiteX4" fmla="*/ 1893 w 9779"/>
                  <a:gd name="connsiteY4" fmla="*/ 7276 h 10000"/>
                  <a:gd name="connsiteX5" fmla="*/ 509 w 9779"/>
                  <a:gd name="connsiteY5" fmla="*/ 6254 h 10000"/>
                  <a:gd name="connsiteX6" fmla="*/ 2670 w 9779"/>
                  <a:gd name="connsiteY6" fmla="*/ 5610 h 10000"/>
                  <a:gd name="connsiteX7" fmla="*/ 1938 w 9779"/>
                  <a:gd name="connsiteY7" fmla="*/ 4602 h 10000"/>
                  <a:gd name="connsiteX8" fmla="*/ 1510 w 9779"/>
                  <a:gd name="connsiteY8" fmla="*/ 3934 h 10000"/>
                  <a:gd name="connsiteX9" fmla="*/ 869 w 9779"/>
                  <a:gd name="connsiteY9" fmla="*/ 3368 h 10000"/>
                  <a:gd name="connsiteX10" fmla="*/ 1070 w 9779"/>
                  <a:gd name="connsiteY10" fmla="*/ 3557 h 10000"/>
                  <a:gd name="connsiteX11" fmla="*/ 2446 w 9779"/>
                  <a:gd name="connsiteY11" fmla="*/ 2460 h 10000"/>
                  <a:gd name="connsiteX12" fmla="*/ 3518 w 9779"/>
                  <a:gd name="connsiteY12" fmla="*/ 1476 h 10000"/>
                  <a:gd name="connsiteX13" fmla="*/ 3919 w 9779"/>
                  <a:gd name="connsiteY13" fmla="*/ 656 h 10000"/>
                  <a:gd name="connsiteX14" fmla="*/ 4455 w 9779"/>
                  <a:gd name="connsiteY14" fmla="*/ 165 h 10000"/>
                  <a:gd name="connsiteX15" fmla="*/ 5928 w 9779"/>
                  <a:gd name="connsiteY15" fmla="*/ 656 h 10000"/>
                  <a:gd name="connsiteX16" fmla="*/ 6598 w 9779"/>
                  <a:gd name="connsiteY16" fmla="*/ 328 h 10000"/>
                  <a:gd name="connsiteX17" fmla="*/ 9008 w 9779"/>
                  <a:gd name="connsiteY17" fmla="*/ 165 h 10000"/>
                  <a:gd name="connsiteX18" fmla="*/ 9678 w 9779"/>
                  <a:gd name="connsiteY18" fmla="*/ 492 h 10000"/>
                  <a:gd name="connsiteX19" fmla="*/ 9678 w 9779"/>
                  <a:gd name="connsiteY19" fmla="*/ 1312 h 10000"/>
                  <a:gd name="connsiteX20" fmla="*/ 9278 w 9779"/>
                  <a:gd name="connsiteY20" fmla="*/ 2131 h 10000"/>
                  <a:gd name="connsiteX21" fmla="*/ 9143 w 9779"/>
                  <a:gd name="connsiteY21" fmla="*/ 3771 h 10000"/>
                  <a:gd name="connsiteX22" fmla="*/ 8876 w 9779"/>
                  <a:gd name="connsiteY22" fmla="*/ 4590 h 10000"/>
                  <a:gd name="connsiteX23" fmla="*/ 6598 w 9779"/>
                  <a:gd name="connsiteY23" fmla="*/ 7541 h 10000"/>
                  <a:gd name="connsiteX24" fmla="*/ 5660 w 9779"/>
                  <a:gd name="connsiteY24" fmla="*/ 8524 h 10000"/>
                  <a:gd name="connsiteX25" fmla="*/ 5393 w 9779"/>
                  <a:gd name="connsiteY25" fmla="*/ 9016 h 10000"/>
                  <a:gd name="connsiteX26" fmla="*/ 4053 w 9779"/>
                  <a:gd name="connsiteY26" fmla="*/ 10000 h 10000"/>
                  <a:gd name="connsiteX27" fmla="*/ 2849 w 9779"/>
                  <a:gd name="connsiteY27" fmla="*/ 9836 h 10000"/>
                  <a:gd name="connsiteX28" fmla="*/ 1642 w 9779"/>
                  <a:gd name="connsiteY28" fmla="*/ 9508 h 10000"/>
                  <a:gd name="connsiteX0" fmla="*/ 1679 w 10000"/>
                  <a:gd name="connsiteY0" fmla="*/ 9508 h 10000"/>
                  <a:gd name="connsiteX1" fmla="*/ 858 w 10000"/>
                  <a:gd name="connsiteY1" fmla="*/ 9016 h 10000"/>
                  <a:gd name="connsiteX2" fmla="*/ 720 w 10000"/>
                  <a:gd name="connsiteY2" fmla="*/ 8524 h 10000"/>
                  <a:gd name="connsiteX3" fmla="*/ 35 w 10000"/>
                  <a:gd name="connsiteY3" fmla="*/ 8361 h 10000"/>
                  <a:gd name="connsiteX4" fmla="*/ 1936 w 10000"/>
                  <a:gd name="connsiteY4" fmla="*/ 7276 h 10000"/>
                  <a:gd name="connsiteX5" fmla="*/ 2854 w 10000"/>
                  <a:gd name="connsiteY5" fmla="*/ 6696 h 10000"/>
                  <a:gd name="connsiteX6" fmla="*/ 2730 w 10000"/>
                  <a:gd name="connsiteY6" fmla="*/ 5610 h 10000"/>
                  <a:gd name="connsiteX7" fmla="*/ 1982 w 10000"/>
                  <a:gd name="connsiteY7" fmla="*/ 4602 h 10000"/>
                  <a:gd name="connsiteX8" fmla="*/ 1544 w 10000"/>
                  <a:gd name="connsiteY8" fmla="*/ 3934 h 10000"/>
                  <a:gd name="connsiteX9" fmla="*/ 889 w 10000"/>
                  <a:gd name="connsiteY9" fmla="*/ 3368 h 10000"/>
                  <a:gd name="connsiteX10" fmla="*/ 1094 w 10000"/>
                  <a:gd name="connsiteY10" fmla="*/ 3557 h 10000"/>
                  <a:gd name="connsiteX11" fmla="*/ 2501 w 10000"/>
                  <a:gd name="connsiteY11" fmla="*/ 2460 h 10000"/>
                  <a:gd name="connsiteX12" fmla="*/ 3598 w 10000"/>
                  <a:gd name="connsiteY12" fmla="*/ 1476 h 10000"/>
                  <a:gd name="connsiteX13" fmla="*/ 4008 w 10000"/>
                  <a:gd name="connsiteY13" fmla="*/ 656 h 10000"/>
                  <a:gd name="connsiteX14" fmla="*/ 4556 w 10000"/>
                  <a:gd name="connsiteY14" fmla="*/ 165 h 10000"/>
                  <a:gd name="connsiteX15" fmla="*/ 6062 w 10000"/>
                  <a:gd name="connsiteY15" fmla="*/ 656 h 10000"/>
                  <a:gd name="connsiteX16" fmla="*/ 6747 w 10000"/>
                  <a:gd name="connsiteY16" fmla="*/ 328 h 10000"/>
                  <a:gd name="connsiteX17" fmla="*/ 9212 w 10000"/>
                  <a:gd name="connsiteY17" fmla="*/ 165 h 10000"/>
                  <a:gd name="connsiteX18" fmla="*/ 9897 w 10000"/>
                  <a:gd name="connsiteY18" fmla="*/ 492 h 10000"/>
                  <a:gd name="connsiteX19" fmla="*/ 9897 w 10000"/>
                  <a:gd name="connsiteY19" fmla="*/ 1312 h 10000"/>
                  <a:gd name="connsiteX20" fmla="*/ 9488 w 10000"/>
                  <a:gd name="connsiteY20" fmla="*/ 2131 h 10000"/>
                  <a:gd name="connsiteX21" fmla="*/ 9350 w 10000"/>
                  <a:gd name="connsiteY21" fmla="*/ 3771 h 10000"/>
                  <a:gd name="connsiteX22" fmla="*/ 9077 w 10000"/>
                  <a:gd name="connsiteY22" fmla="*/ 4590 h 10000"/>
                  <a:gd name="connsiteX23" fmla="*/ 6747 w 10000"/>
                  <a:gd name="connsiteY23" fmla="*/ 7541 h 10000"/>
                  <a:gd name="connsiteX24" fmla="*/ 5788 w 10000"/>
                  <a:gd name="connsiteY24" fmla="*/ 8524 h 10000"/>
                  <a:gd name="connsiteX25" fmla="*/ 5515 w 10000"/>
                  <a:gd name="connsiteY25" fmla="*/ 9016 h 10000"/>
                  <a:gd name="connsiteX26" fmla="*/ 4145 w 10000"/>
                  <a:gd name="connsiteY26" fmla="*/ 10000 h 10000"/>
                  <a:gd name="connsiteX27" fmla="*/ 2913 w 10000"/>
                  <a:gd name="connsiteY27" fmla="*/ 9836 h 10000"/>
                  <a:gd name="connsiteX28" fmla="*/ 1679 w 10000"/>
                  <a:gd name="connsiteY28" fmla="*/ 9508 h 10000"/>
                  <a:gd name="connsiteX0" fmla="*/ 1679 w 10000"/>
                  <a:gd name="connsiteY0" fmla="*/ 9508 h 9860"/>
                  <a:gd name="connsiteX1" fmla="*/ 858 w 10000"/>
                  <a:gd name="connsiteY1" fmla="*/ 9016 h 9860"/>
                  <a:gd name="connsiteX2" fmla="*/ 720 w 10000"/>
                  <a:gd name="connsiteY2" fmla="*/ 8524 h 9860"/>
                  <a:gd name="connsiteX3" fmla="*/ 35 w 10000"/>
                  <a:gd name="connsiteY3" fmla="*/ 8361 h 9860"/>
                  <a:gd name="connsiteX4" fmla="*/ 1936 w 10000"/>
                  <a:gd name="connsiteY4" fmla="*/ 7276 h 9860"/>
                  <a:gd name="connsiteX5" fmla="*/ 2854 w 10000"/>
                  <a:gd name="connsiteY5" fmla="*/ 6696 h 9860"/>
                  <a:gd name="connsiteX6" fmla="*/ 2730 w 10000"/>
                  <a:gd name="connsiteY6" fmla="*/ 5610 h 9860"/>
                  <a:gd name="connsiteX7" fmla="*/ 1982 w 10000"/>
                  <a:gd name="connsiteY7" fmla="*/ 4602 h 9860"/>
                  <a:gd name="connsiteX8" fmla="*/ 1544 w 10000"/>
                  <a:gd name="connsiteY8" fmla="*/ 3934 h 9860"/>
                  <a:gd name="connsiteX9" fmla="*/ 889 w 10000"/>
                  <a:gd name="connsiteY9" fmla="*/ 3368 h 9860"/>
                  <a:gd name="connsiteX10" fmla="*/ 1094 w 10000"/>
                  <a:gd name="connsiteY10" fmla="*/ 3557 h 9860"/>
                  <a:gd name="connsiteX11" fmla="*/ 2501 w 10000"/>
                  <a:gd name="connsiteY11" fmla="*/ 2460 h 9860"/>
                  <a:gd name="connsiteX12" fmla="*/ 3598 w 10000"/>
                  <a:gd name="connsiteY12" fmla="*/ 1476 h 9860"/>
                  <a:gd name="connsiteX13" fmla="*/ 4008 w 10000"/>
                  <a:gd name="connsiteY13" fmla="*/ 656 h 9860"/>
                  <a:gd name="connsiteX14" fmla="*/ 4556 w 10000"/>
                  <a:gd name="connsiteY14" fmla="*/ 165 h 9860"/>
                  <a:gd name="connsiteX15" fmla="*/ 6062 w 10000"/>
                  <a:gd name="connsiteY15" fmla="*/ 656 h 9860"/>
                  <a:gd name="connsiteX16" fmla="*/ 6747 w 10000"/>
                  <a:gd name="connsiteY16" fmla="*/ 328 h 9860"/>
                  <a:gd name="connsiteX17" fmla="*/ 9212 w 10000"/>
                  <a:gd name="connsiteY17" fmla="*/ 165 h 9860"/>
                  <a:gd name="connsiteX18" fmla="*/ 9897 w 10000"/>
                  <a:gd name="connsiteY18" fmla="*/ 492 h 9860"/>
                  <a:gd name="connsiteX19" fmla="*/ 9897 w 10000"/>
                  <a:gd name="connsiteY19" fmla="*/ 1312 h 9860"/>
                  <a:gd name="connsiteX20" fmla="*/ 9488 w 10000"/>
                  <a:gd name="connsiteY20" fmla="*/ 2131 h 9860"/>
                  <a:gd name="connsiteX21" fmla="*/ 9350 w 10000"/>
                  <a:gd name="connsiteY21" fmla="*/ 3771 h 9860"/>
                  <a:gd name="connsiteX22" fmla="*/ 9077 w 10000"/>
                  <a:gd name="connsiteY22" fmla="*/ 4590 h 9860"/>
                  <a:gd name="connsiteX23" fmla="*/ 6747 w 10000"/>
                  <a:gd name="connsiteY23" fmla="*/ 7541 h 9860"/>
                  <a:gd name="connsiteX24" fmla="*/ 5788 w 10000"/>
                  <a:gd name="connsiteY24" fmla="*/ 8524 h 9860"/>
                  <a:gd name="connsiteX25" fmla="*/ 5515 w 10000"/>
                  <a:gd name="connsiteY25" fmla="*/ 9016 h 9860"/>
                  <a:gd name="connsiteX26" fmla="*/ 5349 w 10000"/>
                  <a:gd name="connsiteY26" fmla="*/ 9293 h 9860"/>
                  <a:gd name="connsiteX27" fmla="*/ 2913 w 10000"/>
                  <a:gd name="connsiteY27" fmla="*/ 9836 h 9860"/>
                  <a:gd name="connsiteX28" fmla="*/ 1679 w 10000"/>
                  <a:gd name="connsiteY28" fmla="*/ 9508 h 9860"/>
                  <a:gd name="connsiteX0" fmla="*/ 1679 w 10000"/>
                  <a:gd name="connsiteY0" fmla="*/ 9643 h 9643"/>
                  <a:gd name="connsiteX1" fmla="*/ 858 w 10000"/>
                  <a:gd name="connsiteY1" fmla="*/ 9144 h 9643"/>
                  <a:gd name="connsiteX2" fmla="*/ 720 w 10000"/>
                  <a:gd name="connsiteY2" fmla="*/ 8645 h 9643"/>
                  <a:gd name="connsiteX3" fmla="*/ 35 w 10000"/>
                  <a:gd name="connsiteY3" fmla="*/ 8480 h 9643"/>
                  <a:gd name="connsiteX4" fmla="*/ 1936 w 10000"/>
                  <a:gd name="connsiteY4" fmla="*/ 7379 h 9643"/>
                  <a:gd name="connsiteX5" fmla="*/ 2854 w 10000"/>
                  <a:gd name="connsiteY5" fmla="*/ 6791 h 9643"/>
                  <a:gd name="connsiteX6" fmla="*/ 2730 w 10000"/>
                  <a:gd name="connsiteY6" fmla="*/ 5690 h 9643"/>
                  <a:gd name="connsiteX7" fmla="*/ 1982 w 10000"/>
                  <a:gd name="connsiteY7" fmla="*/ 4667 h 9643"/>
                  <a:gd name="connsiteX8" fmla="*/ 1544 w 10000"/>
                  <a:gd name="connsiteY8" fmla="*/ 3990 h 9643"/>
                  <a:gd name="connsiteX9" fmla="*/ 889 w 10000"/>
                  <a:gd name="connsiteY9" fmla="*/ 3416 h 9643"/>
                  <a:gd name="connsiteX10" fmla="*/ 1094 w 10000"/>
                  <a:gd name="connsiteY10" fmla="*/ 3608 h 9643"/>
                  <a:gd name="connsiteX11" fmla="*/ 2501 w 10000"/>
                  <a:gd name="connsiteY11" fmla="*/ 2495 h 9643"/>
                  <a:gd name="connsiteX12" fmla="*/ 3598 w 10000"/>
                  <a:gd name="connsiteY12" fmla="*/ 1497 h 9643"/>
                  <a:gd name="connsiteX13" fmla="*/ 4008 w 10000"/>
                  <a:gd name="connsiteY13" fmla="*/ 665 h 9643"/>
                  <a:gd name="connsiteX14" fmla="*/ 4556 w 10000"/>
                  <a:gd name="connsiteY14" fmla="*/ 167 h 9643"/>
                  <a:gd name="connsiteX15" fmla="*/ 6062 w 10000"/>
                  <a:gd name="connsiteY15" fmla="*/ 665 h 9643"/>
                  <a:gd name="connsiteX16" fmla="*/ 6747 w 10000"/>
                  <a:gd name="connsiteY16" fmla="*/ 333 h 9643"/>
                  <a:gd name="connsiteX17" fmla="*/ 9212 w 10000"/>
                  <a:gd name="connsiteY17" fmla="*/ 167 h 9643"/>
                  <a:gd name="connsiteX18" fmla="*/ 9897 w 10000"/>
                  <a:gd name="connsiteY18" fmla="*/ 499 h 9643"/>
                  <a:gd name="connsiteX19" fmla="*/ 9897 w 10000"/>
                  <a:gd name="connsiteY19" fmla="*/ 1331 h 9643"/>
                  <a:gd name="connsiteX20" fmla="*/ 9488 w 10000"/>
                  <a:gd name="connsiteY20" fmla="*/ 2161 h 9643"/>
                  <a:gd name="connsiteX21" fmla="*/ 9350 w 10000"/>
                  <a:gd name="connsiteY21" fmla="*/ 3825 h 9643"/>
                  <a:gd name="connsiteX22" fmla="*/ 9077 w 10000"/>
                  <a:gd name="connsiteY22" fmla="*/ 4655 h 9643"/>
                  <a:gd name="connsiteX23" fmla="*/ 6747 w 10000"/>
                  <a:gd name="connsiteY23" fmla="*/ 7648 h 9643"/>
                  <a:gd name="connsiteX24" fmla="*/ 5788 w 10000"/>
                  <a:gd name="connsiteY24" fmla="*/ 8645 h 9643"/>
                  <a:gd name="connsiteX25" fmla="*/ 5515 w 10000"/>
                  <a:gd name="connsiteY25" fmla="*/ 9144 h 9643"/>
                  <a:gd name="connsiteX26" fmla="*/ 5349 w 10000"/>
                  <a:gd name="connsiteY26" fmla="*/ 9425 h 9643"/>
                  <a:gd name="connsiteX27" fmla="*/ 4644 w 10000"/>
                  <a:gd name="connsiteY27" fmla="*/ 9169 h 9643"/>
                  <a:gd name="connsiteX28" fmla="*/ 1679 w 10000"/>
                  <a:gd name="connsiteY28" fmla="*/ 9643 h 9643"/>
                  <a:gd name="connsiteX0" fmla="*/ 2808 w 10000"/>
                  <a:gd name="connsiteY0" fmla="*/ 8699 h 9823"/>
                  <a:gd name="connsiteX1" fmla="*/ 858 w 10000"/>
                  <a:gd name="connsiteY1" fmla="*/ 9483 h 9823"/>
                  <a:gd name="connsiteX2" fmla="*/ 720 w 10000"/>
                  <a:gd name="connsiteY2" fmla="*/ 8965 h 9823"/>
                  <a:gd name="connsiteX3" fmla="*/ 35 w 10000"/>
                  <a:gd name="connsiteY3" fmla="*/ 8794 h 9823"/>
                  <a:gd name="connsiteX4" fmla="*/ 1936 w 10000"/>
                  <a:gd name="connsiteY4" fmla="*/ 7652 h 9823"/>
                  <a:gd name="connsiteX5" fmla="*/ 2854 w 10000"/>
                  <a:gd name="connsiteY5" fmla="*/ 7042 h 9823"/>
                  <a:gd name="connsiteX6" fmla="*/ 2730 w 10000"/>
                  <a:gd name="connsiteY6" fmla="*/ 5901 h 9823"/>
                  <a:gd name="connsiteX7" fmla="*/ 1982 w 10000"/>
                  <a:gd name="connsiteY7" fmla="*/ 4840 h 9823"/>
                  <a:gd name="connsiteX8" fmla="*/ 1544 w 10000"/>
                  <a:gd name="connsiteY8" fmla="*/ 4138 h 9823"/>
                  <a:gd name="connsiteX9" fmla="*/ 889 w 10000"/>
                  <a:gd name="connsiteY9" fmla="*/ 3542 h 9823"/>
                  <a:gd name="connsiteX10" fmla="*/ 1094 w 10000"/>
                  <a:gd name="connsiteY10" fmla="*/ 3742 h 9823"/>
                  <a:gd name="connsiteX11" fmla="*/ 2501 w 10000"/>
                  <a:gd name="connsiteY11" fmla="*/ 2587 h 9823"/>
                  <a:gd name="connsiteX12" fmla="*/ 3598 w 10000"/>
                  <a:gd name="connsiteY12" fmla="*/ 1552 h 9823"/>
                  <a:gd name="connsiteX13" fmla="*/ 4008 w 10000"/>
                  <a:gd name="connsiteY13" fmla="*/ 690 h 9823"/>
                  <a:gd name="connsiteX14" fmla="*/ 4556 w 10000"/>
                  <a:gd name="connsiteY14" fmla="*/ 173 h 9823"/>
                  <a:gd name="connsiteX15" fmla="*/ 6062 w 10000"/>
                  <a:gd name="connsiteY15" fmla="*/ 690 h 9823"/>
                  <a:gd name="connsiteX16" fmla="*/ 6747 w 10000"/>
                  <a:gd name="connsiteY16" fmla="*/ 345 h 9823"/>
                  <a:gd name="connsiteX17" fmla="*/ 9212 w 10000"/>
                  <a:gd name="connsiteY17" fmla="*/ 173 h 9823"/>
                  <a:gd name="connsiteX18" fmla="*/ 9897 w 10000"/>
                  <a:gd name="connsiteY18" fmla="*/ 517 h 9823"/>
                  <a:gd name="connsiteX19" fmla="*/ 9897 w 10000"/>
                  <a:gd name="connsiteY19" fmla="*/ 1380 h 9823"/>
                  <a:gd name="connsiteX20" fmla="*/ 9488 w 10000"/>
                  <a:gd name="connsiteY20" fmla="*/ 2241 h 9823"/>
                  <a:gd name="connsiteX21" fmla="*/ 9350 w 10000"/>
                  <a:gd name="connsiteY21" fmla="*/ 3967 h 9823"/>
                  <a:gd name="connsiteX22" fmla="*/ 9077 w 10000"/>
                  <a:gd name="connsiteY22" fmla="*/ 4827 h 9823"/>
                  <a:gd name="connsiteX23" fmla="*/ 6747 w 10000"/>
                  <a:gd name="connsiteY23" fmla="*/ 7931 h 9823"/>
                  <a:gd name="connsiteX24" fmla="*/ 5788 w 10000"/>
                  <a:gd name="connsiteY24" fmla="*/ 8965 h 9823"/>
                  <a:gd name="connsiteX25" fmla="*/ 5515 w 10000"/>
                  <a:gd name="connsiteY25" fmla="*/ 9483 h 9823"/>
                  <a:gd name="connsiteX26" fmla="*/ 5349 w 10000"/>
                  <a:gd name="connsiteY26" fmla="*/ 9774 h 9823"/>
                  <a:gd name="connsiteX27" fmla="*/ 4644 w 10000"/>
                  <a:gd name="connsiteY27" fmla="*/ 9508 h 9823"/>
                  <a:gd name="connsiteX28" fmla="*/ 2808 w 10000"/>
                  <a:gd name="connsiteY28" fmla="*/ 8699 h 9823"/>
                  <a:gd name="connsiteX0" fmla="*/ 2808 w 10000"/>
                  <a:gd name="connsiteY0" fmla="*/ 8856 h 10000"/>
                  <a:gd name="connsiteX1" fmla="*/ 2189 w 10000"/>
                  <a:gd name="connsiteY1" fmla="*/ 8012 h 10000"/>
                  <a:gd name="connsiteX2" fmla="*/ 858 w 10000"/>
                  <a:gd name="connsiteY2" fmla="*/ 9654 h 10000"/>
                  <a:gd name="connsiteX3" fmla="*/ 720 w 10000"/>
                  <a:gd name="connsiteY3" fmla="*/ 9127 h 10000"/>
                  <a:gd name="connsiteX4" fmla="*/ 35 w 10000"/>
                  <a:gd name="connsiteY4" fmla="*/ 8952 h 10000"/>
                  <a:gd name="connsiteX5" fmla="*/ 1936 w 10000"/>
                  <a:gd name="connsiteY5" fmla="*/ 7790 h 10000"/>
                  <a:gd name="connsiteX6" fmla="*/ 2854 w 10000"/>
                  <a:gd name="connsiteY6" fmla="*/ 7169 h 10000"/>
                  <a:gd name="connsiteX7" fmla="*/ 2730 w 10000"/>
                  <a:gd name="connsiteY7" fmla="*/ 6007 h 10000"/>
                  <a:gd name="connsiteX8" fmla="*/ 1982 w 10000"/>
                  <a:gd name="connsiteY8" fmla="*/ 4927 h 10000"/>
                  <a:gd name="connsiteX9" fmla="*/ 1544 w 10000"/>
                  <a:gd name="connsiteY9" fmla="*/ 4213 h 10000"/>
                  <a:gd name="connsiteX10" fmla="*/ 889 w 10000"/>
                  <a:gd name="connsiteY10" fmla="*/ 3606 h 10000"/>
                  <a:gd name="connsiteX11" fmla="*/ 1094 w 10000"/>
                  <a:gd name="connsiteY11" fmla="*/ 3809 h 10000"/>
                  <a:gd name="connsiteX12" fmla="*/ 2501 w 10000"/>
                  <a:gd name="connsiteY12" fmla="*/ 2634 h 10000"/>
                  <a:gd name="connsiteX13" fmla="*/ 3598 w 10000"/>
                  <a:gd name="connsiteY13" fmla="*/ 1580 h 10000"/>
                  <a:gd name="connsiteX14" fmla="*/ 4008 w 10000"/>
                  <a:gd name="connsiteY14" fmla="*/ 702 h 10000"/>
                  <a:gd name="connsiteX15" fmla="*/ 4556 w 10000"/>
                  <a:gd name="connsiteY15" fmla="*/ 176 h 10000"/>
                  <a:gd name="connsiteX16" fmla="*/ 6062 w 10000"/>
                  <a:gd name="connsiteY16" fmla="*/ 702 h 10000"/>
                  <a:gd name="connsiteX17" fmla="*/ 6747 w 10000"/>
                  <a:gd name="connsiteY17" fmla="*/ 351 h 10000"/>
                  <a:gd name="connsiteX18" fmla="*/ 9212 w 10000"/>
                  <a:gd name="connsiteY18" fmla="*/ 176 h 10000"/>
                  <a:gd name="connsiteX19" fmla="*/ 9897 w 10000"/>
                  <a:gd name="connsiteY19" fmla="*/ 526 h 10000"/>
                  <a:gd name="connsiteX20" fmla="*/ 9897 w 10000"/>
                  <a:gd name="connsiteY20" fmla="*/ 1405 h 10000"/>
                  <a:gd name="connsiteX21" fmla="*/ 9488 w 10000"/>
                  <a:gd name="connsiteY21" fmla="*/ 2281 h 10000"/>
                  <a:gd name="connsiteX22" fmla="*/ 9350 w 10000"/>
                  <a:gd name="connsiteY22" fmla="*/ 4038 h 10000"/>
                  <a:gd name="connsiteX23" fmla="*/ 9077 w 10000"/>
                  <a:gd name="connsiteY23" fmla="*/ 4914 h 10000"/>
                  <a:gd name="connsiteX24" fmla="*/ 6747 w 10000"/>
                  <a:gd name="connsiteY24" fmla="*/ 8074 h 10000"/>
                  <a:gd name="connsiteX25" fmla="*/ 5788 w 10000"/>
                  <a:gd name="connsiteY25" fmla="*/ 9127 h 10000"/>
                  <a:gd name="connsiteX26" fmla="*/ 5515 w 10000"/>
                  <a:gd name="connsiteY26" fmla="*/ 9654 h 10000"/>
                  <a:gd name="connsiteX27" fmla="*/ 5349 w 10000"/>
                  <a:gd name="connsiteY27" fmla="*/ 9950 h 10000"/>
                  <a:gd name="connsiteX28" fmla="*/ 4644 w 10000"/>
                  <a:gd name="connsiteY28" fmla="*/ 9679 h 10000"/>
                  <a:gd name="connsiteX29" fmla="*/ 2808 w 10000"/>
                  <a:gd name="connsiteY29" fmla="*/ 8856 h 10000"/>
                  <a:gd name="connsiteX0" fmla="*/ 720 w 10000"/>
                  <a:gd name="connsiteY0" fmla="*/ 9127 h 12761"/>
                  <a:gd name="connsiteX1" fmla="*/ 35 w 10000"/>
                  <a:gd name="connsiteY1" fmla="*/ 8952 h 12761"/>
                  <a:gd name="connsiteX2" fmla="*/ 1936 w 10000"/>
                  <a:gd name="connsiteY2" fmla="*/ 7790 h 12761"/>
                  <a:gd name="connsiteX3" fmla="*/ 2854 w 10000"/>
                  <a:gd name="connsiteY3" fmla="*/ 7169 h 12761"/>
                  <a:gd name="connsiteX4" fmla="*/ 2730 w 10000"/>
                  <a:gd name="connsiteY4" fmla="*/ 6007 h 12761"/>
                  <a:gd name="connsiteX5" fmla="*/ 1982 w 10000"/>
                  <a:gd name="connsiteY5" fmla="*/ 4927 h 12761"/>
                  <a:gd name="connsiteX6" fmla="*/ 1544 w 10000"/>
                  <a:gd name="connsiteY6" fmla="*/ 4213 h 12761"/>
                  <a:gd name="connsiteX7" fmla="*/ 889 w 10000"/>
                  <a:gd name="connsiteY7" fmla="*/ 3606 h 12761"/>
                  <a:gd name="connsiteX8" fmla="*/ 1094 w 10000"/>
                  <a:gd name="connsiteY8" fmla="*/ 3809 h 12761"/>
                  <a:gd name="connsiteX9" fmla="*/ 2501 w 10000"/>
                  <a:gd name="connsiteY9" fmla="*/ 2634 h 12761"/>
                  <a:gd name="connsiteX10" fmla="*/ 3598 w 10000"/>
                  <a:gd name="connsiteY10" fmla="*/ 1580 h 12761"/>
                  <a:gd name="connsiteX11" fmla="*/ 4008 w 10000"/>
                  <a:gd name="connsiteY11" fmla="*/ 702 h 12761"/>
                  <a:gd name="connsiteX12" fmla="*/ 4556 w 10000"/>
                  <a:gd name="connsiteY12" fmla="*/ 176 h 12761"/>
                  <a:gd name="connsiteX13" fmla="*/ 6062 w 10000"/>
                  <a:gd name="connsiteY13" fmla="*/ 702 h 12761"/>
                  <a:gd name="connsiteX14" fmla="*/ 6747 w 10000"/>
                  <a:gd name="connsiteY14" fmla="*/ 351 h 12761"/>
                  <a:gd name="connsiteX15" fmla="*/ 9212 w 10000"/>
                  <a:gd name="connsiteY15" fmla="*/ 176 h 12761"/>
                  <a:gd name="connsiteX16" fmla="*/ 9897 w 10000"/>
                  <a:gd name="connsiteY16" fmla="*/ 526 h 12761"/>
                  <a:gd name="connsiteX17" fmla="*/ 9897 w 10000"/>
                  <a:gd name="connsiteY17" fmla="*/ 1405 h 12761"/>
                  <a:gd name="connsiteX18" fmla="*/ 9488 w 10000"/>
                  <a:gd name="connsiteY18" fmla="*/ 2281 h 12761"/>
                  <a:gd name="connsiteX19" fmla="*/ 9350 w 10000"/>
                  <a:gd name="connsiteY19" fmla="*/ 4038 h 12761"/>
                  <a:gd name="connsiteX20" fmla="*/ 9077 w 10000"/>
                  <a:gd name="connsiteY20" fmla="*/ 4914 h 12761"/>
                  <a:gd name="connsiteX21" fmla="*/ 6747 w 10000"/>
                  <a:gd name="connsiteY21" fmla="*/ 8074 h 12761"/>
                  <a:gd name="connsiteX22" fmla="*/ 5788 w 10000"/>
                  <a:gd name="connsiteY22" fmla="*/ 9127 h 12761"/>
                  <a:gd name="connsiteX23" fmla="*/ 5515 w 10000"/>
                  <a:gd name="connsiteY23" fmla="*/ 9654 h 12761"/>
                  <a:gd name="connsiteX24" fmla="*/ 5349 w 10000"/>
                  <a:gd name="connsiteY24" fmla="*/ 9950 h 12761"/>
                  <a:gd name="connsiteX25" fmla="*/ 4644 w 10000"/>
                  <a:gd name="connsiteY25" fmla="*/ 9679 h 12761"/>
                  <a:gd name="connsiteX26" fmla="*/ 2808 w 10000"/>
                  <a:gd name="connsiteY26" fmla="*/ 8856 h 12761"/>
                  <a:gd name="connsiteX27" fmla="*/ 2189 w 10000"/>
                  <a:gd name="connsiteY27" fmla="*/ 8012 h 12761"/>
                  <a:gd name="connsiteX28" fmla="*/ 858 w 10000"/>
                  <a:gd name="connsiteY28" fmla="*/ 9654 h 12761"/>
                  <a:gd name="connsiteX29" fmla="*/ 3609 w 10000"/>
                  <a:gd name="connsiteY29" fmla="*/ 12761 h 12761"/>
                  <a:gd name="connsiteX0" fmla="*/ 720 w 10000"/>
                  <a:gd name="connsiteY0" fmla="*/ 9127 h 10000"/>
                  <a:gd name="connsiteX1" fmla="*/ 35 w 10000"/>
                  <a:gd name="connsiteY1" fmla="*/ 8952 h 10000"/>
                  <a:gd name="connsiteX2" fmla="*/ 1936 w 10000"/>
                  <a:gd name="connsiteY2" fmla="*/ 7790 h 10000"/>
                  <a:gd name="connsiteX3" fmla="*/ 2854 w 10000"/>
                  <a:gd name="connsiteY3" fmla="*/ 7169 h 10000"/>
                  <a:gd name="connsiteX4" fmla="*/ 2730 w 10000"/>
                  <a:gd name="connsiteY4" fmla="*/ 6007 h 10000"/>
                  <a:gd name="connsiteX5" fmla="*/ 1982 w 10000"/>
                  <a:gd name="connsiteY5" fmla="*/ 4927 h 10000"/>
                  <a:gd name="connsiteX6" fmla="*/ 1544 w 10000"/>
                  <a:gd name="connsiteY6" fmla="*/ 4213 h 10000"/>
                  <a:gd name="connsiteX7" fmla="*/ 889 w 10000"/>
                  <a:gd name="connsiteY7" fmla="*/ 3606 h 10000"/>
                  <a:gd name="connsiteX8" fmla="*/ 1094 w 10000"/>
                  <a:gd name="connsiteY8" fmla="*/ 3809 h 10000"/>
                  <a:gd name="connsiteX9" fmla="*/ 2501 w 10000"/>
                  <a:gd name="connsiteY9" fmla="*/ 2634 h 10000"/>
                  <a:gd name="connsiteX10" fmla="*/ 3598 w 10000"/>
                  <a:gd name="connsiteY10" fmla="*/ 1580 h 10000"/>
                  <a:gd name="connsiteX11" fmla="*/ 4008 w 10000"/>
                  <a:gd name="connsiteY11" fmla="*/ 702 h 10000"/>
                  <a:gd name="connsiteX12" fmla="*/ 4556 w 10000"/>
                  <a:gd name="connsiteY12" fmla="*/ 176 h 10000"/>
                  <a:gd name="connsiteX13" fmla="*/ 6062 w 10000"/>
                  <a:gd name="connsiteY13" fmla="*/ 702 h 10000"/>
                  <a:gd name="connsiteX14" fmla="*/ 6747 w 10000"/>
                  <a:gd name="connsiteY14" fmla="*/ 351 h 10000"/>
                  <a:gd name="connsiteX15" fmla="*/ 9212 w 10000"/>
                  <a:gd name="connsiteY15" fmla="*/ 176 h 10000"/>
                  <a:gd name="connsiteX16" fmla="*/ 9897 w 10000"/>
                  <a:gd name="connsiteY16" fmla="*/ 526 h 10000"/>
                  <a:gd name="connsiteX17" fmla="*/ 9897 w 10000"/>
                  <a:gd name="connsiteY17" fmla="*/ 1405 h 10000"/>
                  <a:gd name="connsiteX18" fmla="*/ 9488 w 10000"/>
                  <a:gd name="connsiteY18" fmla="*/ 2281 h 10000"/>
                  <a:gd name="connsiteX19" fmla="*/ 9350 w 10000"/>
                  <a:gd name="connsiteY19" fmla="*/ 4038 h 10000"/>
                  <a:gd name="connsiteX20" fmla="*/ 9077 w 10000"/>
                  <a:gd name="connsiteY20" fmla="*/ 4914 h 10000"/>
                  <a:gd name="connsiteX21" fmla="*/ 6747 w 10000"/>
                  <a:gd name="connsiteY21" fmla="*/ 8074 h 10000"/>
                  <a:gd name="connsiteX22" fmla="*/ 5788 w 10000"/>
                  <a:gd name="connsiteY22" fmla="*/ 9127 h 10000"/>
                  <a:gd name="connsiteX23" fmla="*/ 5515 w 10000"/>
                  <a:gd name="connsiteY23" fmla="*/ 9654 h 10000"/>
                  <a:gd name="connsiteX24" fmla="*/ 5349 w 10000"/>
                  <a:gd name="connsiteY24" fmla="*/ 9950 h 10000"/>
                  <a:gd name="connsiteX25" fmla="*/ 4644 w 10000"/>
                  <a:gd name="connsiteY25" fmla="*/ 9679 h 10000"/>
                  <a:gd name="connsiteX26" fmla="*/ 2808 w 10000"/>
                  <a:gd name="connsiteY26" fmla="*/ 8856 h 10000"/>
                  <a:gd name="connsiteX27" fmla="*/ 2189 w 10000"/>
                  <a:gd name="connsiteY27" fmla="*/ 8012 h 10000"/>
                  <a:gd name="connsiteX28" fmla="*/ 858 w 10000"/>
                  <a:gd name="connsiteY28" fmla="*/ 9654 h 10000"/>
                  <a:gd name="connsiteX0" fmla="*/ 720 w 10000"/>
                  <a:gd name="connsiteY0" fmla="*/ 9127 h 10000"/>
                  <a:gd name="connsiteX1" fmla="*/ 35 w 10000"/>
                  <a:gd name="connsiteY1" fmla="*/ 8952 h 10000"/>
                  <a:gd name="connsiteX2" fmla="*/ 1936 w 10000"/>
                  <a:gd name="connsiteY2" fmla="*/ 7790 h 10000"/>
                  <a:gd name="connsiteX3" fmla="*/ 2854 w 10000"/>
                  <a:gd name="connsiteY3" fmla="*/ 7169 h 10000"/>
                  <a:gd name="connsiteX4" fmla="*/ 2730 w 10000"/>
                  <a:gd name="connsiteY4" fmla="*/ 6007 h 10000"/>
                  <a:gd name="connsiteX5" fmla="*/ 1982 w 10000"/>
                  <a:gd name="connsiteY5" fmla="*/ 4927 h 10000"/>
                  <a:gd name="connsiteX6" fmla="*/ 1544 w 10000"/>
                  <a:gd name="connsiteY6" fmla="*/ 4213 h 10000"/>
                  <a:gd name="connsiteX7" fmla="*/ 889 w 10000"/>
                  <a:gd name="connsiteY7" fmla="*/ 3606 h 10000"/>
                  <a:gd name="connsiteX8" fmla="*/ 1094 w 10000"/>
                  <a:gd name="connsiteY8" fmla="*/ 3809 h 10000"/>
                  <a:gd name="connsiteX9" fmla="*/ 2501 w 10000"/>
                  <a:gd name="connsiteY9" fmla="*/ 2634 h 10000"/>
                  <a:gd name="connsiteX10" fmla="*/ 3598 w 10000"/>
                  <a:gd name="connsiteY10" fmla="*/ 1580 h 10000"/>
                  <a:gd name="connsiteX11" fmla="*/ 4008 w 10000"/>
                  <a:gd name="connsiteY11" fmla="*/ 702 h 10000"/>
                  <a:gd name="connsiteX12" fmla="*/ 4556 w 10000"/>
                  <a:gd name="connsiteY12" fmla="*/ 176 h 10000"/>
                  <a:gd name="connsiteX13" fmla="*/ 6062 w 10000"/>
                  <a:gd name="connsiteY13" fmla="*/ 702 h 10000"/>
                  <a:gd name="connsiteX14" fmla="*/ 6747 w 10000"/>
                  <a:gd name="connsiteY14" fmla="*/ 351 h 10000"/>
                  <a:gd name="connsiteX15" fmla="*/ 9212 w 10000"/>
                  <a:gd name="connsiteY15" fmla="*/ 176 h 10000"/>
                  <a:gd name="connsiteX16" fmla="*/ 9897 w 10000"/>
                  <a:gd name="connsiteY16" fmla="*/ 526 h 10000"/>
                  <a:gd name="connsiteX17" fmla="*/ 9897 w 10000"/>
                  <a:gd name="connsiteY17" fmla="*/ 1405 h 10000"/>
                  <a:gd name="connsiteX18" fmla="*/ 9488 w 10000"/>
                  <a:gd name="connsiteY18" fmla="*/ 2281 h 10000"/>
                  <a:gd name="connsiteX19" fmla="*/ 9350 w 10000"/>
                  <a:gd name="connsiteY19" fmla="*/ 4038 h 10000"/>
                  <a:gd name="connsiteX20" fmla="*/ 9077 w 10000"/>
                  <a:gd name="connsiteY20" fmla="*/ 4914 h 10000"/>
                  <a:gd name="connsiteX21" fmla="*/ 6747 w 10000"/>
                  <a:gd name="connsiteY21" fmla="*/ 8074 h 10000"/>
                  <a:gd name="connsiteX22" fmla="*/ 5788 w 10000"/>
                  <a:gd name="connsiteY22" fmla="*/ 9127 h 10000"/>
                  <a:gd name="connsiteX23" fmla="*/ 5515 w 10000"/>
                  <a:gd name="connsiteY23" fmla="*/ 9654 h 10000"/>
                  <a:gd name="connsiteX24" fmla="*/ 5349 w 10000"/>
                  <a:gd name="connsiteY24" fmla="*/ 9950 h 10000"/>
                  <a:gd name="connsiteX25" fmla="*/ 4644 w 10000"/>
                  <a:gd name="connsiteY25" fmla="*/ 9679 h 10000"/>
                  <a:gd name="connsiteX26" fmla="*/ 2808 w 10000"/>
                  <a:gd name="connsiteY26" fmla="*/ 8856 h 10000"/>
                  <a:gd name="connsiteX27" fmla="*/ 2189 w 10000"/>
                  <a:gd name="connsiteY27" fmla="*/ 8012 h 10000"/>
                  <a:gd name="connsiteX0" fmla="*/ 0 w 9280"/>
                  <a:gd name="connsiteY0" fmla="*/ 9127 h 10000"/>
                  <a:gd name="connsiteX1" fmla="*/ 1216 w 9280"/>
                  <a:gd name="connsiteY1" fmla="*/ 7790 h 10000"/>
                  <a:gd name="connsiteX2" fmla="*/ 2134 w 9280"/>
                  <a:gd name="connsiteY2" fmla="*/ 7169 h 10000"/>
                  <a:gd name="connsiteX3" fmla="*/ 2010 w 9280"/>
                  <a:gd name="connsiteY3" fmla="*/ 6007 h 10000"/>
                  <a:gd name="connsiteX4" fmla="*/ 1262 w 9280"/>
                  <a:gd name="connsiteY4" fmla="*/ 4927 h 10000"/>
                  <a:gd name="connsiteX5" fmla="*/ 824 w 9280"/>
                  <a:gd name="connsiteY5" fmla="*/ 4213 h 10000"/>
                  <a:gd name="connsiteX6" fmla="*/ 169 w 9280"/>
                  <a:gd name="connsiteY6" fmla="*/ 3606 h 10000"/>
                  <a:gd name="connsiteX7" fmla="*/ 374 w 9280"/>
                  <a:gd name="connsiteY7" fmla="*/ 3809 h 10000"/>
                  <a:gd name="connsiteX8" fmla="*/ 1781 w 9280"/>
                  <a:gd name="connsiteY8" fmla="*/ 2634 h 10000"/>
                  <a:gd name="connsiteX9" fmla="*/ 2878 w 9280"/>
                  <a:gd name="connsiteY9" fmla="*/ 1580 h 10000"/>
                  <a:gd name="connsiteX10" fmla="*/ 3288 w 9280"/>
                  <a:gd name="connsiteY10" fmla="*/ 702 h 10000"/>
                  <a:gd name="connsiteX11" fmla="*/ 3836 w 9280"/>
                  <a:gd name="connsiteY11" fmla="*/ 176 h 10000"/>
                  <a:gd name="connsiteX12" fmla="*/ 5342 w 9280"/>
                  <a:gd name="connsiteY12" fmla="*/ 702 h 10000"/>
                  <a:gd name="connsiteX13" fmla="*/ 6027 w 9280"/>
                  <a:gd name="connsiteY13" fmla="*/ 351 h 10000"/>
                  <a:gd name="connsiteX14" fmla="*/ 8492 w 9280"/>
                  <a:gd name="connsiteY14" fmla="*/ 176 h 10000"/>
                  <a:gd name="connsiteX15" fmla="*/ 9177 w 9280"/>
                  <a:gd name="connsiteY15" fmla="*/ 526 h 10000"/>
                  <a:gd name="connsiteX16" fmla="*/ 9177 w 9280"/>
                  <a:gd name="connsiteY16" fmla="*/ 1405 h 10000"/>
                  <a:gd name="connsiteX17" fmla="*/ 8768 w 9280"/>
                  <a:gd name="connsiteY17" fmla="*/ 2281 h 10000"/>
                  <a:gd name="connsiteX18" fmla="*/ 8630 w 9280"/>
                  <a:gd name="connsiteY18" fmla="*/ 4038 h 10000"/>
                  <a:gd name="connsiteX19" fmla="*/ 8357 w 9280"/>
                  <a:gd name="connsiteY19" fmla="*/ 4914 h 10000"/>
                  <a:gd name="connsiteX20" fmla="*/ 6027 w 9280"/>
                  <a:gd name="connsiteY20" fmla="*/ 8074 h 10000"/>
                  <a:gd name="connsiteX21" fmla="*/ 5068 w 9280"/>
                  <a:gd name="connsiteY21" fmla="*/ 9127 h 10000"/>
                  <a:gd name="connsiteX22" fmla="*/ 4795 w 9280"/>
                  <a:gd name="connsiteY22" fmla="*/ 9654 h 10000"/>
                  <a:gd name="connsiteX23" fmla="*/ 4629 w 9280"/>
                  <a:gd name="connsiteY23" fmla="*/ 9950 h 10000"/>
                  <a:gd name="connsiteX24" fmla="*/ 3924 w 9280"/>
                  <a:gd name="connsiteY24" fmla="*/ 9679 h 10000"/>
                  <a:gd name="connsiteX25" fmla="*/ 2088 w 9280"/>
                  <a:gd name="connsiteY25" fmla="*/ 8856 h 10000"/>
                  <a:gd name="connsiteX26" fmla="*/ 1469 w 9280"/>
                  <a:gd name="connsiteY26" fmla="*/ 8012 h 10000"/>
                  <a:gd name="connsiteX0" fmla="*/ 1193 w 9883"/>
                  <a:gd name="connsiteY0" fmla="*/ 7790 h 10000"/>
                  <a:gd name="connsiteX1" fmla="*/ 2183 w 9883"/>
                  <a:gd name="connsiteY1" fmla="*/ 7169 h 10000"/>
                  <a:gd name="connsiteX2" fmla="*/ 2049 w 9883"/>
                  <a:gd name="connsiteY2" fmla="*/ 6007 h 10000"/>
                  <a:gd name="connsiteX3" fmla="*/ 1243 w 9883"/>
                  <a:gd name="connsiteY3" fmla="*/ 4927 h 10000"/>
                  <a:gd name="connsiteX4" fmla="*/ 771 w 9883"/>
                  <a:gd name="connsiteY4" fmla="*/ 4213 h 10000"/>
                  <a:gd name="connsiteX5" fmla="*/ 65 w 9883"/>
                  <a:gd name="connsiteY5" fmla="*/ 3606 h 10000"/>
                  <a:gd name="connsiteX6" fmla="*/ 286 w 9883"/>
                  <a:gd name="connsiteY6" fmla="*/ 3809 h 10000"/>
                  <a:gd name="connsiteX7" fmla="*/ 1802 w 9883"/>
                  <a:gd name="connsiteY7" fmla="*/ 2634 h 10000"/>
                  <a:gd name="connsiteX8" fmla="*/ 2984 w 9883"/>
                  <a:gd name="connsiteY8" fmla="*/ 1580 h 10000"/>
                  <a:gd name="connsiteX9" fmla="*/ 3426 w 9883"/>
                  <a:gd name="connsiteY9" fmla="*/ 702 h 10000"/>
                  <a:gd name="connsiteX10" fmla="*/ 4017 w 9883"/>
                  <a:gd name="connsiteY10" fmla="*/ 176 h 10000"/>
                  <a:gd name="connsiteX11" fmla="*/ 5639 w 9883"/>
                  <a:gd name="connsiteY11" fmla="*/ 702 h 10000"/>
                  <a:gd name="connsiteX12" fmla="*/ 6378 w 9883"/>
                  <a:gd name="connsiteY12" fmla="*/ 351 h 10000"/>
                  <a:gd name="connsiteX13" fmla="*/ 9034 w 9883"/>
                  <a:gd name="connsiteY13" fmla="*/ 176 h 10000"/>
                  <a:gd name="connsiteX14" fmla="*/ 9772 w 9883"/>
                  <a:gd name="connsiteY14" fmla="*/ 526 h 10000"/>
                  <a:gd name="connsiteX15" fmla="*/ 9772 w 9883"/>
                  <a:gd name="connsiteY15" fmla="*/ 1405 h 10000"/>
                  <a:gd name="connsiteX16" fmla="*/ 9331 w 9883"/>
                  <a:gd name="connsiteY16" fmla="*/ 2281 h 10000"/>
                  <a:gd name="connsiteX17" fmla="*/ 9183 w 9883"/>
                  <a:gd name="connsiteY17" fmla="*/ 4038 h 10000"/>
                  <a:gd name="connsiteX18" fmla="*/ 8888 w 9883"/>
                  <a:gd name="connsiteY18" fmla="*/ 4914 h 10000"/>
                  <a:gd name="connsiteX19" fmla="*/ 6378 w 9883"/>
                  <a:gd name="connsiteY19" fmla="*/ 8074 h 10000"/>
                  <a:gd name="connsiteX20" fmla="*/ 5344 w 9883"/>
                  <a:gd name="connsiteY20" fmla="*/ 9127 h 10000"/>
                  <a:gd name="connsiteX21" fmla="*/ 5050 w 9883"/>
                  <a:gd name="connsiteY21" fmla="*/ 9654 h 10000"/>
                  <a:gd name="connsiteX22" fmla="*/ 4871 w 9883"/>
                  <a:gd name="connsiteY22" fmla="*/ 9950 h 10000"/>
                  <a:gd name="connsiteX23" fmla="*/ 4111 w 9883"/>
                  <a:gd name="connsiteY23" fmla="*/ 9679 h 10000"/>
                  <a:gd name="connsiteX24" fmla="*/ 2133 w 9883"/>
                  <a:gd name="connsiteY24" fmla="*/ 8856 h 10000"/>
                  <a:gd name="connsiteX25" fmla="*/ 1466 w 9883"/>
                  <a:gd name="connsiteY25" fmla="*/ 8012 h 10000"/>
                  <a:gd name="connsiteX0" fmla="*/ 1207 w 10000"/>
                  <a:gd name="connsiteY0" fmla="*/ 7790 h 10000"/>
                  <a:gd name="connsiteX1" fmla="*/ 2209 w 10000"/>
                  <a:gd name="connsiteY1" fmla="*/ 7169 h 10000"/>
                  <a:gd name="connsiteX2" fmla="*/ 2073 w 10000"/>
                  <a:gd name="connsiteY2" fmla="*/ 6007 h 10000"/>
                  <a:gd name="connsiteX3" fmla="*/ 1258 w 10000"/>
                  <a:gd name="connsiteY3" fmla="*/ 4927 h 10000"/>
                  <a:gd name="connsiteX4" fmla="*/ 780 w 10000"/>
                  <a:gd name="connsiteY4" fmla="*/ 4213 h 10000"/>
                  <a:gd name="connsiteX5" fmla="*/ 66 w 10000"/>
                  <a:gd name="connsiteY5" fmla="*/ 3606 h 10000"/>
                  <a:gd name="connsiteX6" fmla="*/ 289 w 10000"/>
                  <a:gd name="connsiteY6" fmla="*/ 3809 h 10000"/>
                  <a:gd name="connsiteX7" fmla="*/ 1823 w 10000"/>
                  <a:gd name="connsiteY7" fmla="*/ 2634 h 10000"/>
                  <a:gd name="connsiteX8" fmla="*/ 3019 w 10000"/>
                  <a:gd name="connsiteY8" fmla="*/ 1580 h 10000"/>
                  <a:gd name="connsiteX9" fmla="*/ 3467 w 10000"/>
                  <a:gd name="connsiteY9" fmla="*/ 702 h 10000"/>
                  <a:gd name="connsiteX10" fmla="*/ 4065 w 10000"/>
                  <a:gd name="connsiteY10" fmla="*/ 176 h 10000"/>
                  <a:gd name="connsiteX11" fmla="*/ 5706 w 10000"/>
                  <a:gd name="connsiteY11" fmla="*/ 702 h 10000"/>
                  <a:gd name="connsiteX12" fmla="*/ 6454 w 10000"/>
                  <a:gd name="connsiteY12" fmla="*/ 351 h 10000"/>
                  <a:gd name="connsiteX13" fmla="*/ 9141 w 10000"/>
                  <a:gd name="connsiteY13" fmla="*/ 176 h 10000"/>
                  <a:gd name="connsiteX14" fmla="*/ 9888 w 10000"/>
                  <a:gd name="connsiteY14" fmla="*/ 526 h 10000"/>
                  <a:gd name="connsiteX15" fmla="*/ 9888 w 10000"/>
                  <a:gd name="connsiteY15" fmla="*/ 1405 h 10000"/>
                  <a:gd name="connsiteX16" fmla="*/ 9441 w 10000"/>
                  <a:gd name="connsiteY16" fmla="*/ 2281 h 10000"/>
                  <a:gd name="connsiteX17" fmla="*/ 9292 w 10000"/>
                  <a:gd name="connsiteY17" fmla="*/ 4038 h 10000"/>
                  <a:gd name="connsiteX18" fmla="*/ 8993 w 10000"/>
                  <a:gd name="connsiteY18" fmla="*/ 4914 h 10000"/>
                  <a:gd name="connsiteX19" fmla="*/ 6454 w 10000"/>
                  <a:gd name="connsiteY19" fmla="*/ 8074 h 10000"/>
                  <a:gd name="connsiteX20" fmla="*/ 5407 w 10000"/>
                  <a:gd name="connsiteY20" fmla="*/ 9127 h 10000"/>
                  <a:gd name="connsiteX21" fmla="*/ 5110 w 10000"/>
                  <a:gd name="connsiteY21" fmla="*/ 9654 h 10000"/>
                  <a:gd name="connsiteX22" fmla="*/ 4929 w 10000"/>
                  <a:gd name="connsiteY22" fmla="*/ 9950 h 10000"/>
                  <a:gd name="connsiteX23" fmla="*/ 4160 w 10000"/>
                  <a:gd name="connsiteY23" fmla="*/ 9679 h 10000"/>
                  <a:gd name="connsiteX24" fmla="*/ 2158 w 10000"/>
                  <a:gd name="connsiteY24" fmla="*/ 8856 h 10000"/>
                  <a:gd name="connsiteX25" fmla="*/ 1483 w 10000"/>
                  <a:gd name="connsiteY25" fmla="*/ 8012 h 10000"/>
                  <a:gd name="connsiteX26" fmla="*/ 1207 w 10000"/>
                  <a:gd name="connsiteY26" fmla="*/ 7790 h 10000"/>
                  <a:gd name="connsiteX0" fmla="*/ 1207 w 10000"/>
                  <a:gd name="connsiteY0" fmla="*/ 7790 h 10000"/>
                  <a:gd name="connsiteX1" fmla="*/ 2209 w 10000"/>
                  <a:gd name="connsiteY1" fmla="*/ 7169 h 10000"/>
                  <a:gd name="connsiteX2" fmla="*/ 2073 w 10000"/>
                  <a:gd name="connsiteY2" fmla="*/ 6007 h 10000"/>
                  <a:gd name="connsiteX3" fmla="*/ 1258 w 10000"/>
                  <a:gd name="connsiteY3" fmla="*/ 4927 h 10000"/>
                  <a:gd name="connsiteX4" fmla="*/ 780 w 10000"/>
                  <a:gd name="connsiteY4" fmla="*/ 4213 h 10000"/>
                  <a:gd name="connsiteX5" fmla="*/ 66 w 10000"/>
                  <a:gd name="connsiteY5" fmla="*/ 3606 h 10000"/>
                  <a:gd name="connsiteX6" fmla="*/ 289 w 10000"/>
                  <a:gd name="connsiteY6" fmla="*/ 3809 h 10000"/>
                  <a:gd name="connsiteX7" fmla="*/ 3019 w 10000"/>
                  <a:gd name="connsiteY7" fmla="*/ 1580 h 10000"/>
                  <a:gd name="connsiteX8" fmla="*/ 3467 w 10000"/>
                  <a:gd name="connsiteY8" fmla="*/ 702 h 10000"/>
                  <a:gd name="connsiteX9" fmla="*/ 4065 w 10000"/>
                  <a:gd name="connsiteY9" fmla="*/ 176 h 10000"/>
                  <a:gd name="connsiteX10" fmla="*/ 5706 w 10000"/>
                  <a:gd name="connsiteY10" fmla="*/ 702 h 10000"/>
                  <a:gd name="connsiteX11" fmla="*/ 6454 w 10000"/>
                  <a:gd name="connsiteY11" fmla="*/ 351 h 10000"/>
                  <a:gd name="connsiteX12" fmla="*/ 9141 w 10000"/>
                  <a:gd name="connsiteY12" fmla="*/ 176 h 10000"/>
                  <a:gd name="connsiteX13" fmla="*/ 9888 w 10000"/>
                  <a:gd name="connsiteY13" fmla="*/ 526 h 10000"/>
                  <a:gd name="connsiteX14" fmla="*/ 9888 w 10000"/>
                  <a:gd name="connsiteY14" fmla="*/ 1405 h 10000"/>
                  <a:gd name="connsiteX15" fmla="*/ 9441 w 10000"/>
                  <a:gd name="connsiteY15" fmla="*/ 2281 h 10000"/>
                  <a:gd name="connsiteX16" fmla="*/ 9292 w 10000"/>
                  <a:gd name="connsiteY16" fmla="*/ 4038 h 10000"/>
                  <a:gd name="connsiteX17" fmla="*/ 8993 w 10000"/>
                  <a:gd name="connsiteY17" fmla="*/ 4914 h 10000"/>
                  <a:gd name="connsiteX18" fmla="*/ 6454 w 10000"/>
                  <a:gd name="connsiteY18" fmla="*/ 8074 h 10000"/>
                  <a:gd name="connsiteX19" fmla="*/ 5407 w 10000"/>
                  <a:gd name="connsiteY19" fmla="*/ 9127 h 10000"/>
                  <a:gd name="connsiteX20" fmla="*/ 5110 w 10000"/>
                  <a:gd name="connsiteY20" fmla="*/ 9654 h 10000"/>
                  <a:gd name="connsiteX21" fmla="*/ 4929 w 10000"/>
                  <a:gd name="connsiteY21" fmla="*/ 9950 h 10000"/>
                  <a:gd name="connsiteX22" fmla="*/ 4160 w 10000"/>
                  <a:gd name="connsiteY22" fmla="*/ 9679 h 10000"/>
                  <a:gd name="connsiteX23" fmla="*/ 2158 w 10000"/>
                  <a:gd name="connsiteY23" fmla="*/ 8856 h 10000"/>
                  <a:gd name="connsiteX24" fmla="*/ 1483 w 10000"/>
                  <a:gd name="connsiteY24" fmla="*/ 8012 h 10000"/>
                  <a:gd name="connsiteX25" fmla="*/ 1207 w 10000"/>
                  <a:gd name="connsiteY25" fmla="*/ 7790 h 10000"/>
                  <a:gd name="connsiteX0" fmla="*/ 1207 w 10000"/>
                  <a:gd name="connsiteY0" fmla="*/ 7790 h 10000"/>
                  <a:gd name="connsiteX1" fmla="*/ 2209 w 10000"/>
                  <a:gd name="connsiteY1" fmla="*/ 7169 h 10000"/>
                  <a:gd name="connsiteX2" fmla="*/ 2073 w 10000"/>
                  <a:gd name="connsiteY2" fmla="*/ 6007 h 10000"/>
                  <a:gd name="connsiteX3" fmla="*/ 1258 w 10000"/>
                  <a:gd name="connsiteY3" fmla="*/ 4927 h 10000"/>
                  <a:gd name="connsiteX4" fmla="*/ 780 w 10000"/>
                  <a:gd name="connsiteY4" fmla="*/ 4213 h 10000"/>
                  <a:gd name="connsiteX5" fmla="*/ 66 w 10000"/>
                  <a:gd name="connsiteY5" fmla="*/ 3606 h 10000"/>
                  <a:gd name="connsiteX6" fmla="*/ 289 w 10000"/>
                  <a:gd name="connsiteY6" fmla="*/ 3809 h 10000"/>
                  <a:gd name="connsiteX7" fmla="*/ 3467 w 10000"/>
                  <a:gd name="connsiteY7" fmla="*/ 702 h 10000"/>
                  <a:gd name="connsiteX8" fmla="*/ 4065 w 10000"/>
                  <a:gd name="connsiteY8" fmla="*/ 176 h 10000"/>
                  <a:gd name="connsiteX9" fmla="*/ 5706 w 10000"/>
                  <a:gd name="connsiteY9" fmla="*/ 702 h 10000"/>
                  <a:gd name="connsiteX10" fmla="*/ 6454 w 10000"/>
                  <a:gd name="connsiteY10" fmla="*/ 351 h 10000"/>
                  <a:gd name="connsiteX11" fmla="*/ 9141 w 10000"/>
                  <a:gd name="connsiteY11" fmla="*/ 176 h 10000"/>
                  <a:gd name="connsiteX12" fmla="*/ 9888 w 10000"/>
                  <a:gd name="connsiteY12" fmla="*/ 526 h 10000"/>
                  <a:gd name="connsiteX13" fmla="*/ 9888 w 10000"/>
                  <a:gd name="connsiteY13" fmla="*/ 1405 h 10000"/>
                  <a:gd name="connsiteX14" fmla="*/ 9441 w 10000"/>
                  <a:gd name="connsiteY14" fmla="*/ 2281 h 10000"/>
                  <a:gd name="connsiteX15" fmla="*/ 9292 w 10000"/>
                  <a:gd name="connsiteY15" fmla="*/ 4038 h 10000"/>
                  <a:gd name="connsiteX16" fmla="*/ 8993 w 10000"/>
                  <a:gd name="connsiteY16" fmla="*/ 4914 h 10000"/>
                  <a:gd name="connsiteX17" fmla="*/ 6454 w 10000"/>
                  <a:gd name="connsiteY17" fmla="*/ 8074 h 10000"/>
                  <a:gd name="connsiteX18" fmla="*/ 5407 w 10000"/>
                  <a:gd name="connsiteY18" fmla="*/ 9127 h 10000"/>
                  <a:gd name="connsiteX19" fmla="*/ 5110 w 10000"/>
                  <a:gd name="connsiteY19" fmla="*/ 9654 h 10000"/>
                  <a:gd name="connsiteX20" fmla="*/ 4929 w 10000"/>
                  <a:gd name="connsiteY20" fmla="*/ 9950 h 10000"/>
                  <a:gd name="connsiteX21" fmla="*/ 4160 w 10000"/>
                  <a:gd name="connsiteY21" fmla="*/ 9679 h 10000"/>
                  <a:gd name="connsiteX22" fmla="*/ 2158 w 10000"/>
                  <a:gd name="connsiteY22" fmla="*/ 8856 h 10000"/>
                  <a:gd name="connsiteX23" fmla="*/ 1483 w 10000"/>
                  <a:gd name="connsiteY23" fmla="*/ 8012 h 10000"/>
                  <a:gd name="connsiteX24" fmla="*/ 1207 w 10000"/>
                  <a:gd name="connsiteY24" fmla="*/ 7790 h 10000"/>
                  <a:gd name="connsiteX0" fmla="*/ 1207 w 10000"/>
                  <a:gd name="connsiteY0" fmla="*/ 7790 h 10000"/>
                  <a:gd name="connsiteX1" fmla="*/ 2209 w 10000"/>
                  <a:gd name="connsiteY1" fmla="*/ 7169 h 10000"/>
                  <a:gd name="connsiteX2" fmla="*/ 2073 w 10000"/>
                  <a:gd name="connsiteY2" fmla="*/ 6007 h 10000"/>
                  <a:gd name="connsiteX3" fmla="*/ 1258 w 10000"/>
                  <a:gd name="connsiteY3" fmla="*/ 4927 h 10000"/>
                  <a:gd name="connsiteX4" fmla="*/ 780 w 10000"/>
                  <a:gd name="connsiteY4" fmla="*/ 4213 h 10000"/>
                  <a:gd name="connsiteX5" fmla="*/ 66 w 10000"/>
                  <a:gd name="connsiteY5" fmla="*/ 3606 h 10000"/>
                  <a:gd name="connsiteX6" fmla="*/ 289 w 10000"/>
                  <a:gd name="connsiteY6" fmla="*/ 3809 h 10000"/>
                  <a:gd name="connsiteX7" fmla="*/ 3467 w 10000"/>
                  <a:gd name="connsiteY7" fmla="*/ 702 h 10000"/>
                  <a:gd name="connsiteX8" fmla="*/ 4065 w 10000"/>
                  <a:gd name="connsiteY8" fmla="*/ 176 h 10000"/>
                  <a:gd name="connsiteX9" fmla="*/ 6454 w 10000"/>
                  <a:gd name="connsiteY9" fmla="*/ 351 h 10000"/>
                  <a:gd name="connsiteX10" fmla="*/ 9141 w 10000"/>
                  <a:gd name="connsiteY10" fmla="*/ 176 h 10000"/>
                  <a:gd name="connsiteX11" fmla="*/ 9888 w 10000"/>
                  <a:gd name="connsiteY11" fmla="*/ 526 h 10000"/>
                  <a:gd name="connsiteX12" fmla="*/ 9888 w 10000"/>
                  <a:gd name="connsiteY12" fmla="*/ 1405 h 10000"/>
                  <a:gd name="connsiteX13" fmla="*/ 9441 w 10000"/>
                  <a:gd name="connsiteY13" fmla="*/ 2281 h 10000"/>
                  <a:gd name="connsiteX14" fmla="*/ 9292 w 10000"/>
                  <a:gd name="connsiteY14" fmla="*/ 4038 h 10000"/>
                  <a:gd name="connsiteX15" fmla="*/ 8993 w 10000"/>
                  <a:gd name="connsiteY15" fmla="*/ 4914 h 10000"/>
                  <a:gd name="connsiteX16" fmla="*/ 6454 w 10000"/>
                  <a:gd name="connsiteY16" fmla="*/ 8074 h 10000"/>
                  <a:gd name="connsiteX17" fmla="*/ 5407 w 10000"/>
                  <a:gd name="connsiteY17" fmla="*/ 9127 h 10000"/>
                  <a:gd name="connsiteX18" fmla="*/ 5110 w 10000"/>
                  <a:gd name="connsiteY18" fmla="*/ 9654 h 10000"/>
                  <a:gd name="connsiteX19" fmla="*/ 4929 w 10000"/>
                  <a:gd name="connsiteY19" fmla="*/ 9950 h 10000"/>
                  <a:gd name="connsiteX20" fmla="*/ 4160 w 10000"/>
                  <a:gd name="connsiteY20" fmla="*/ 9679 h 10000"/>
                  <a:gd name="connsiteX21" fmla="*/ 2158 w 10000"/>
                  <a:gd name="connsiteY21" fmla="*/ 8856 h 10000"/>
                  <a:gd name="connsiteX22" fmla="*/ 1483 w 10000"/>
                  <a:gd name="connsiteY22" fmla="*/ 8012 h 10000"/>
                  <a:gd name="connsiteX23" fmla="*/ 1207 w 10000"/>
                  <a:gd name="connsiteY23" fmla="*/ 7790 h 10000"/>
                  <a:gd name="connsiteX0" fmla="*/ 1207 w 9892"/>
                  <a:gd name="connsiteY0" fmla="*/ 7790 h 10000"/>
                  <a:gd name="connsiteX1" fmla="*/ 2209 w 9892"/>
                  <a:gd name="connsiteY1" fmla="*/ 7169 h 10000"/>
                  <a:gd name="connsiteX2" fmla="*/ 2073 w 9892"/>
                  <a:gd name="connsiteY2" fmla="*/ 6007 h 10000"/>
                  <a:gd name="connsiteX3" fmla="*/ 1258 w 9892"/>
                  <a:gd name="connsiteY3" fmla="*/ 4927 h 10000"/>
                  <a:gd name="connsiteX4" fmla="*/ 780 w 9892"/>
                  <a:gd name="connsiteY4" fmla="*/ 4213 h 10000"/>
                  <a:gd name="connsiteX5" fmla="*/ 66 w 9892"/>
                  <a:gd name="connsiteY5" fmla="*/ 3606 h 10000"/>
                  <a:gd name="connsiteX6" fmla="*/ 289 w 9892"/>
                  <a:gd name="connsiteY6" fmla="*/ 3809 h 10000"/>
                  <a:gd name="connsiteX7" fmla="*/ 3467 w 9892"/>
                  <a:gd name="connsiteY7" fmla="*/ 702 h 10000"/>
                  <a:gd name="connsiteX8" fmla="*/ 4065 w 9892"/>
                  <a:gd name="connsiteY8" fmla="*/ 176 h 10000"/>
                  <a:gd name="connsiteX9" fmla="*/ 6454 w 9892"/>
                  <a:gd name="connsiteY9" fmla="*/ 351 h 10000"/>
                  <a:gd name="connsiteX10" fmla="*/ 9141 w 9892"/>
                  <a:gd name="connsiteY10" fmla="*/ 176 h 10000"/>
                  <a:gd name="connsiteX11" fmla="*/ 9888 w 9892"/>
                  <a:gd name="connsiteY11" fmla="*/ 526 h 10000"/>
                  <a:gd name="connsiteX12" fmla="*/ 9441 w 9892"/>
                  <a:gd name="connsiteY12" fmla="*/ 2281 h 10000"/>
                  <a:gd name="connsiteX13" fmla="*/ 9292 w 9892"/>
                  <a:gd name="connsiteY13" fmla="*/ 4038 h 10000"/>
                  <a:gd name="connsiteX14" fmla="*/ 8993 w 9892"/>
                  <a:gd name="connsiteY14" fmla="*/ 4914 h 10000"/>
                  <a:gd name="connsiteX15" fmla="*/ 6454 w 9892"/>
                  <a:gd name="connsiteY15" fmla="*/ 8074 h 10000"/>
                  <a:gd name="connsiteX16" fmla="*/ 5407 w 9892"/>
                  <a:gd name="connsiteY16" fmla="*/ 9127 h 10000"/>
                  <a:gd name="connsiteX17" fmla="*/ 5110 w 9892"/>
                  <a:gd name="connsiteY17" fmla="*/ 9654 h 10000"/>
                  <a:gd name="connsiteX18" fmla="*/ 4929 w 9892"/>
                  <a:gd name="connsiteY18" fmla="*/ 9950 h 10000"/>
                  <a:gd name="connsiteX19" fmla="*/ 4160 w 9892"/>
                  <a:gd name="connsiteY19" fmla="*/ 9679 h 10000"/>
                  <a:gd name="connsiteX20" fmla="*/ 2158 w 9892"/>
                  <a:gd name="connsiteY20" fmla="*/ 8856 h 10000"/>
                  <a:gd name="connsiteX21" fmla="*/ 1483 w 9892"/>
                  <a:gd name="connsiteY21" fmla="*/ 8012 h 10000"/>
                  <a:gd name="connsiteX22" fmla="*/ 1207 w 9892"/>
                  <a:gd name="connsiteY22" fmla="*/ 7790 h 10000"/>
                  <a:gd name="connsiteX0" fmla="*/ 1220 w 10000"/>
                  <a:gd name="connsiteY0" fmla="*/ 7790 h 10000"/>
                  <a:gd name="connsiteX1" fmla="*/ 2233 w 10000"/>
                  <a:gd name="connsiteY1" fmla="*/ 7169 h 10000"/>
                  <a:gd name="connsiteX2" fmla="*/ 2096 w 10000"/>
                  <a:gd name="connsiteY2" fmla="*/ 6007 h 10000"/>
                  <a:gd name="connsiteX3" fmla="*/ 1272 w 10000"/>
                  <a:gd name="connsiteY3" fmla="*/ 4927 h 10000"/>
                  <a:gd name="connsiteX4" fmla="*/ 789 w 10000"/>
                  <a:gd name="connsiteY4" fmla="*/ 4213 h 10000"/>
                  <a:gd name="connsiteX5" fmla="*/ 67 w 10000"/>
                  <a:gd name="connsiteY5" fmla="*/ 3606 h 10000"/>
                  <a:gd name="connsiteX6" fmla="*/ 292 w 10000"/>
                  <a:gd name="connsiteY6" fmla="*/ 3809 h 10000"/>
                  <a:gd name="connsiteX7" fmla="*/ 3505 w 10000"/>
                  <a:gd name="connsiteY7" fmla="*/ 702 h 10000"/>
                  <a:gd name="connsiteX8" fmla="*/ 4109 w 10000"/>
                  <a:gd name="connsiteY8" fmla="*/ 176 h 10000"/>
                  <a:gd name="connsiteX9" fmla="*/ 6524 w 10000"/>
                  <a:gd name="connsiteY9" fmla="*/ 351 h 10000"/>
                  <a:gd name="connsiteX10" fmla="*/ 9241 w 10000"/>
                  <a:gd name="connsiteY10" fmla="*/ 176 h 10000"/>
                  <a:gd name="connsiteX11" fmla="*/ 9996 w 10000"/>
                  <a:gd name="connsiteY11" fmla="*/ 526 h 10000"/>
                  <a:gd name="connsiteX12" fmla="*/ 9544 w 10000"/>
                  <a:gd name="connsiteY12" fmla="*/ 2281 h 10000"/>
                  <a:gd name="connsiteX13" fmla="*/ 9393 w 10000"/>
                  <a:gd name="connsiteY13" fmla="*/ 4038 h 10000"/>
                  <a:gd name="connsiteX14" fmla="*/ 6524 w 10000"/>
                  <a:gd name="connsiteY14" fmla="*/ 8074 h 10000"/>
                  <a:gd name="connsiteX15" fmla="*/ 5466 w 10000"/>
                  <a:gd name="connsiteY15" fmla="*/ 9127 h 10000"/>
                  <a:gd name="connsiteX16" fmla="*/ 5166 w 10000"/>
                  <a:gd name="connsiteY16" fmla="*/ 9654 h 10000"/>
                  <a:gd name="connsiteX17" fmla="*/ 4983 w 10000"/>
                  <a:gd name="connsiteY17" fmla="*/ 9950 h 10000"/>
                  <a:gd name="connsiteX18" fmla="*/ 4205 w 10000"/>
                  <a:gd name="connsiteY18" fmla="*/ 9679 h 10000"/>
                  <a:gd name="connsiteX19" fmla="*/ 2182 w 10000"/>
                  <a:gd name="connsiteY19" fmla="*/ 8856 h 10000"/>
                  <a:gd name="connsiteX20" fmla="*/ 1499 w 10000"/>
                  <a:gd name="connsiteY20" fmla="*/ 8012 h 10000"/>
                  <a:gd name="connsiteX21" fmla="*/ 1220 w 10000"/>
                  <a:gd name="connsiteY21" fmla="*/ 7790 h 10000"/>
                  <a:gd name="connsiteX0" fmla="*/ 1220 w 10000"/>
                  <a:gd name="connsiteY0" fmla="*/ 7790 h 10000"/>
                  <a:gd name="connsiteX1" fmla="*/ 2233 w 10000"/>
                  <a:gd name="connsiteY1" fmla="*/ 7169 h 10000"/>
                  <a:gd name="connsiteX2" fmla="*/ 2096 w 10000"/>
                  <a:gd name="connsiteY2" fmla="*/ 6007 h 10000"/>
                  <a:gd name="connsiteX3" fmla="*/ 1272 w 10000"/>
                  <a:gd name="connsiteY3" fmla="*/ 4927 h 10000"/>
                  <a:gd name="connsiteX4" fmla="*/ 789 w 10000"/>
                  <a:gd name="connsiteY4" fmla="*/ 4213 h 10000"/>
                  <a:gd name="connsiteX5" fmla="*/ 67 w 10000"/>
                  <a:gd name="connsiteY5" fmla="*/ 3606 h 10000"/>
                  <a:gd name="connsiteX6" fmla="*/ 292 w 10000"/>
                  <a:gd name="connsiteY6" fmla="*/ 3809 h 10000"/>
                  <a:gd name="connsiteX7" fmla="*/ 3505 w 10000"/>
                  <a:gd name="connsiteY7" fmla="*/ 702 h 10000"/>
                  <a:gd name="connsiteX8" fmla="*/ 4109 w 10000"/>
                  <a:gd name="connsiteY8" fmla="*/ 176 h 10000"/>
                  <a:gd name="connsiteX9" fmla="*/ 6524 w 10000"/>
                  <a:gd name="connsiteY9" fmla="*/ 351 h 10000"/>
                  <a:gd name="connsiteX10" fmla="*/ 9241 w 10000"/>
                  <a:gd name="connsiteY10" fmla="*/ 176 h 10000"/>
                  <a:gd name="connsiteX11" fmla="*/ 9996 w 10000"/>
                  <a:gd name="connsiteY11" fmla="*/ 526 h 10000"/>
                  <a:gd name="connsiteX12" fmla="*/ 9544 w 10000"/>
                  <a:gd name="connsiteY12" fmla="*/ 2281 h 10000"/>
                  <a:gd name="connsiteX13" fmla="*/ 6524 w 10000"/>
                  <a:gd name="connsiteY13" fmla="*/ 8074 h 10000"/>
                  <a:gd name="connsiteX14" fmla="*/ 5466 w 10000"/>
                  <a:gd name="connsiteY14" fmla="*/ 9127 h 10000"/>
                  <a:gd name="connsiteX15" fmla="*/ 5166 w 10000"/>
                  <a:gd name="connsiteY15" fmla="*/ 9654 h 10000"/>
                  <a:gd name="connsiteX16" fmla="*/ 4983 w 10000"/>
                  <a:gd name="connsiteY16" fmla="*/ 9950 h 10000"/>
                  <a:gd name="connsiteX17" fmla="*/ 4205 w 10000"/>
                  <a:gd name="connsiteY17" fmla="*/ 9679 h 10000"/>
                  <a:gd name="connsiteX18" fmla="*/ 2182 w 10000"/>
                  <a:gd name="connsiteY18" fmla="*/ 8856 h 10000"/>
                  <a:gd name="connsiteX19" fmla="*/ 1499 w 10000"/>
                  <a:gd name="connsiteY19" fmla="*/ 8012 h 10000"/>
                  <a:gd name="connsiteX20" fmla="*/ 1220 w 10000"/>
                  <a:gd name="connsiteY20" fmla="*/ 7790 h 10000"/>
                  <a:gd name="connsiteX0" fmla="*/ 1220 w 9996"/>
                  <a:gd name="connsiteY0" fmla="*/ 7790 h 10000"/>
                  <a:gd name="connsiteX1" fmla="*/ 2233 w 9996"/>
                  <a:gd name="connsiteY1" fmla="*/ 7169 h 10000"/>
                  <a:gd name="connsiteX2" fmla="*/ 2096 w 9996"/>
                  <a:gd name="connsiteY2" fmla="*/ 6007 h 10000"/>
                  <a:gd name="connsiteX3" fmla="*/ 1272 w 9996"/>
                  <a:gd name="connsiteY3" fmla="*/ 4927 h 10000"/>
                  <a:gd name="connsiteX4" fmla="*/ 789 w 9996"/>
                  <a:gd name="connsiteY4" fmla="*/ 4213 h 10000"/>
                  <a:gd name="connsiteX5" fmla="*/ 67 w 9996"/>
                  <a:gd name="connsiteY5" fmla="*/ 3606 h 10000"/>
                  <a:gd name="connsiteX6" fmla="*/ 292 w 9996"/>
                  <a:gd name="connsiteY6" fmla="*/ 3809 h 10000"/>
                  <a:gd name="connsiteX7" fmla="*/ 3505 w 9996"/>
                  <a:gd name="connsiteY7" fmla="*/ 702 h 10000"/>
                  <a:gd name="connsiteX8" fmla="*/ 4109 w 9996"/>
                  <a:gd name="connsiteY8" fmla="*/ 176 h 10000"/>
                  <a:gd name="connsiteX9" fmla="*/ 6524 w 9996"/>
                  <a:gd name="connsiteY9" fmla="*/ 351 h 10000"/>
                  <a:gd name="connsiteX10" fmla="*/ 9241 w 9996"/>
                  <a:gd name="connsiteY10" fmla="*/ 176 h 10000"/>
                  <a:gd name="connsiteX11" fmla="*/ 9996 w 9996"/>
                  <a:gd name="connsiteY11" fmla="*/ 526 h 10000"/>
                  <a:gd name="connsiteX12" fmla="*/ 6524 w 9996"/>
                  <a:gd name="connsiteY12" fmla="*/ 8074 h 10000"/>
                  <a:gd name="connsiteX13" fmla="*/ 5466 w 9996"/>
                  <a:gd name="connsiteY13" fmla="*/ 9127 h 10000"/>
                  <a:gd name="connsiteX14" fmla="*/ 5166 w 9996"/>
                  <a:gd name="connsiteY14" fmla="*/ 9654 h 10000"/>
                  <a:gd name="connsiteX15" fmla="*/ 4983 w 9996"/>
                  <a:gd name="connsiteY15" fmla="*/ 9950 h 10000"/>
                  <a:gd name="connsiteX16" fmla="*/ 4205 w 9996"/>
                  <a:gd name="connsiteY16" fmla="*/ 9679 h 10000"/>
                  <a:gd name="connsiteX17" fmla="*/ 2182 w 9996"/>
                  <a:gd name="connsiteY17" fmla="*/ 8856 h 10000"/>
                  <a:gd name="connsiteX18" fmla="*/ 1499 w 9996"/>
                  <a:gd name="connsiteY18" fmla="*/ 8012 h 10000"/>
                  <a:gd name="connsiteX19" fmla="*/ 1220 w 9996"/>
                  <a:gd name="connsiteY19" fmla="*/ 7790 h 10000"/>
                  <a:gd name="connsiteX0" fmla="*/ 1220 w 9245"/>
                  <a:gd name="connsiteY0" fmla="*/ 7790 h 10000"/>
                  <a:gd name="connsiteX1" fmla="*/ 2234 w 9245"/>
                  <a:gd name="connsiteY1" fmla="*/ 7169 h 10000"/>
                  <a:gd name="connsiteX2" fmla="*/ 2097 w 9245"/>
                  <a:gd name="connsiteY2" fmla="*/ 6007 h 10000"/>
                  <a:gd name="connsiteX3" fmla="*/ 1273 w 9245"/>
                  <a:gd name="connsiteY3" fmla="*/ 4927 h 10000"/>
                  <a:gd name="connsiteX4" fmla="*/ 789 w 9245"/>
                  <a:gd name="connsiteY4" fmla="*/ 4213 h 10000"/>
                  <a:gd name="connsiteX5" fmla="*/ 67 w 9245"/>
                  <a:gd name="connsiteY5" fmla="*/ 3606 h 10000"/>
                  <a:gd name="connsiteX6" fmla="*/ 292 w 9245"/>
                  <a:gd name="connsiteY6" fmla="*/ 3809 h 10000"/>
                  <a:gd name="connsiteX7" fmla="*/ 3506 w 9245"/>
                  <a:gd name="connsiteY7" fmla="*/ 702 h 10000"/>
                  <a:gd name="connsiteX8" fmla="*/ 4111 w 9245"/>
                  <a:gd name="connsiteY8" fmla="*/ 176 h 10000"/>
                  <a:gd name="connsiteX9" fmla="*/ 6527 w 9245"/>
                  <a:gd name="connsiteY9" fmla="*/ 351 h 10000"/>
                  <a:gd name="connsiteX10" fmla="*/ 9245 w 9245"/>
                  <a:gd name="connsiteY10" fmla="*/ 176 h 10000"/>
                  <a:gd name="connsiteX11" fmla="*/ 6527 w 9245"/>
                  <a:gd name="connsiteY11" fmla="*/ 8074 h 10000"/>
                  <a:gd name="connsiteX12" fmla="*/ 5468 w 9245"/>
                  <a:gd name="connsiteY12" fmla="*/ 9127 h 10000"/>
                  <a:gd name="connsiteX13" fmla="*/ 5168 w 9245"/>
                  <a:gd name="connsiteY13" fmla="*/ 9654 h 10000"/>
                  <a:gd name="connsiteX14" fmla="*/ 4985 w 9245"/>
                  <a:gd name="connsiteY14" fmla="*/ 9950 h 10000"/>
                  <a:gd name="connsiteX15" fmla="*/ 4207 w 9245"/>
                  <a:gd name="connsiteY15" fmla="*/ 9679 h 10000"/>
                  <a:gd name="connsiteX16" fmla="*/ 2183 w 9245"/>
                  <a:gd name="connsiteY16" fmla="*/ 8856 h 10000"/>
                  <a:gd name="connsiteX17" fmla="*/ 1500 w 9245"/>
                  <a:gd name="connsiteY17" fmla="*/ 8012 h 10000"/>
                  <a:gd name="connsiteX18" fmla="*/ 1220 w 9245"/>
                  <a:gd name="connsiteY18" fmla="*/ 7790 h 10000"/>
                  <a:gd name="connsiteX0" fmla="*/ 1320 w 10000"/>
                  <a:gd name="connsiteY0" fmla="*/ 8218 h 10428"/>
                  <a:gd name="connsiteX1" fmla="*/ 2416 w 10000"/>
                  <a:gd name="connsiteY1" fmla="*/ 7597 h 10428"/>
                  <a:gd name="connsiteX2" fmla="*/ 2268 w 10000"/>
                  <a:gd name="connsiteY2" fmla="*/ 6435 h 10428"/>
                  <a:gd name="connsiteX3" fmla="*/ 1377 w 10000"/>
                  <a:gd name="connsiteY3" fmla="*/ 5355 h 10428"/>
                  <a:gd name="connsiteX4" fmla="*/ 853 w 10000"/>
                  <a:gd name="connsiteY4" fmla="*/ 4641 h 10428"/>
                  <a:gd name="connsiteX5" fmla="*/ 72 w 10000"/>
                  <a:gd name="connsiteY5" fmla="*/ 4034 h 10428"/>
                  <a:gd name="connsiteX6" fmla="*/ 316 w 10000"/>
                  <a:gd name="connsiteY6" fmla="*/ 4237 h 10428"/>
                  <a:gd name="connsiteX7" fmla="*/ 3792 w 10000"/>
                  <a:gd name="connsiteY7" fmla="*/ 1130 h 10428"/>
                  <a:gd name="connsiteX8" fmla="*/ 4447 w 10000"/>
                  <a:gd name="connsiteY8" fmla="*/ 604 h 10428"/>
                  <a:gd name="connsiteX9" fmla="*/ 10000 w 10000"/>
                  <a:gd name="connsiteY9" fmla="*/ 604 h 10428"/>
                  <a:gd name="connsiteX10" fmla="*/ 7060 w 10000"/>
                  <a:gd name="connsiteY10" fmla="*/ 8502 h 10428"/>
                  <a:gd name="connsiteX11" fmla="*/ 5915 w 10000"/>
                  <a:gd name="connsiteY11" fmla="*/ 9555 h 10428"/>
                  <a:gd name="connsiteX12" fmla="*/ 5590 w 10000"/>
                  <a:gd name="connsiteY12" fmla="*/ 10082 h 10428"/>
                  <a:gd name="connsiteX13" fmla="*/ 5392 w 10000"/>
                  <a:gd name="connsiteY13" fmla="*/ 10378 h 10428"/>
                  <a:gd name="connsiteX14" fmla="*/ 4551 w 10000"/>
                  <a:gd name="connsiteY14" fmla="*/ 10107 h 10428"/>
                  <a:gd name="connsiteX15" fmla="*/ 2361 w 10000"/>
                  <a:gd name="connsiteY15" fmla="*/ 9284 h 10428"/>
                  <a:gd name="connsiteX16" fmla="*/ 1622 w 10000"/>
                  <a:gd name="connsiteY16" fmla="*/ 8440 h 10428"/>
                  <a:gd name="connsiteX17" fmla="*/ 1320 w 10000"/>
                  <a:gd name="connsiteY17" fmla="*/ 8218 h 10428"/>
                  <a:gd name="connsiteX0" fmla="*/ 1320 w 7060"/>
                  <a:gd name="connsiteY0" fmla="*/ 7614 h 9824"/>
                  <a:gd name="connsiteX1" fmla="*/ 2416 w 7060"/>
                  <a:gd name="connsiteY1" fmla="*/ 6993 h 9824"/>
                  <a:gd name="connsiteX2" fmla="*/ 2268 w 7060"/>
                  <a:gd name="connsiteY2" fmla="*/ 5831 h 9824"/>
                  <a:gd name="connsiteX3" fmla="*/ 1377 w 7060"/>
                  <a:gd name="connsiteY3" fmla="*/ 4751 h 9824"/>
                  <a:gd name="connsiteX4" fmla="*/ 853 w 7060"/>
                  <a:gd name="connsiteY4" fmla="*/ 4037 h 9824"/>
                  <a:gd name="connsiteX5" fmla="*/ 72 w 7060"/>
                  <a:gd name="connsiteY5" fmla="*/ 3430 h 9824"/>
                  <a:gd name="connsiteX6" fmla="*/ 316 w 7060"/>
                  <a:gd name="connsiteY6" fmla="*/ 3633 h 9824"/>
                  <a:gd name="connsiteX7" fmla="*/ 3792 w 7060"/>
                  <a:gd name="connsiteY7" fmla="*/ 526 h 9824"/>
                  <a:gd name="connsiteX8" fmla="*/ 4447 w 7060"/>
                  <a:gd name="connsiteY8" fmla="*/ 0 h 9824"/>
                  <a:gd name="connsiteX9" fmla="*/ 7060 w 7060"/>
                  <a:gd name="connsiteY9" fmla="*/ 7898 h 9824"/>
                  <a:gd name="connsiteX10" fmla="*/ 5915 w 7060"/>
                  <a:gd name="connsiteY10" fmla="*/ 8951 h 9824"/>
                  <a:gd name="connsiteX11" fmla="*/ 5590 w 7060"/>
                  <a:gd name="connsiteY11" fmla="*/ 9478 h 9824"/>
                  <a:gd name="connsiteX12" fmla="*/ 5392 w 7060"/>
                  <a:gd name="connsiteY12" fmla="*/ 9774 h 9824"/>
                  <a:gd name="connsiteX13" fmla="*/ 4551 w 7060"/>
                  <a:gd name="connsiteY13" fmla="*/ 9503 h 9824"/>
                  <a:gd name="connsiteX14" fmla="*/ 2361 w 7060"/>
                  <a:gd name="connsiteY14" fmla="*/ 8680 h 9824"/>
                  <a:gd name="connsiteX15" fmla="*/ 1622 w 7060"/>
                  <a:gd name="connsiteY15" fmla="*/ 7836 h 9824"/>
                  <a:gd name="connsiteX16" fmla="*/ 1320 w 7060"/>
                  <a:gd name="connsiteY16" fmla="*/ 7614 h 9824"/>
                  <a:gd name="connsiteX0" fmla="*/ 1869 w 9999"/>
                  <a:gd name="connsiteY0" fmla="*/ 7215 h 9464"/>
                  <a:gd name="connsiteX1" fmla="*/ 3421 w 9999"/>
                  <a:gd name="connsiteY1" fmla="*/ 6583 h 9464"/>
                  <a:gd name="connsiteX2" fmla="*/ 3211 w 9999"/>
                  <a:gd name="connsiteY2" fmla="*/ 5400 h 9464"/>
                  <a:gd name="connsiteX3" fmla="*/ 1949 w 9999"/>
                  <a:gd name="connsiteY3" fmla="*/ 4301 h 9464"/>
                  <a:gd name="connsiteX4" fmla="*/ 1207 w 9999"/>
                  <a:gd name="connsiteY4" fmla="*/ 3574 h 9464"/>
                  <a:gd name="connsiteX5" fmla="*/ 101 w 9999"/>
                  <a:gd name="connsiteY5" fmla="*/ 2956 h 9464"/>
                  <a:gd name="connsiteX6" fmla="*/ 447 w 9999"/>
                  <a:gd name="connsiteY6" fmla="*/ 3163 h 9464"/>
                  <a:gd name="connsiteX7" fmla="*/ 5370 w 9999"/>
                  <a:gd name="connsiteY7" fmla="*/ 0 h 9464"/>
                  <a:gd name="connsiteX8" fmla="*/ 9999 w 9999"/>
                  <a:gd name="connsiteY8" fmla="*/ 7504 h 9464"/>
                  <a:gd name="connsiteX9" fmla="*/ 8377 w 9999"/>
                  <a:gd name="connsiteY9" fmla="*/ 8576 h 9464"/>
                  <a:gd name="connsiteX10" fmla="*/ 7917 w 9999"/>
                  <a:gd name="connsiteY10" fmla="*/ 9113 h 9464"/>
                  <a:gd name="connsiteX11" fmla="*/ 7636 w 9999"/>
                  <a:gd name="connsiteY11" fmla="*/ 9414 h 9464"/>
                  <a:gd name="connsiteX12" fmla="*/ 6445 w 9999"/>
                  <a:gd name="connsiteY12" fmla="*/ 9138 h 9464"/>
                  <a:gd name="connsiteX13" fmla="*/ 3343 w 9999"/>
                  <a:gd name="connsiteY13" fmla="*/ 8301 h 9464"/>
                  <a:gd name="connsiteX14" fmla="*/ 2296 w 9999"/>
                  <a:gd name="connsiteY14" fmla="*/ 7441 h 9464"/>
                  <a:gd name="connsiteX15" fmla="*/ 1869 w 9999"/>
                  <a:gd name="connsiteY15" fmla="*/ 7215 h 9464"/>
                  <a:gd name="connsiteX0" fmla="*/ 1869 w 10000"/>
                  <a:gd name="connsiteY0" fmla="*/ 4551 h 6927"/>
                  <a:gd name="connsiteX1" fmla="*/ 3421 w 10000"/>
                  <a:gd name="connsiteY1" fmla="*/ 3883 h 6927"/>
                  <a:gd name="connsiteX2" fmla="*/ 3211 w 10000"/>
                  <a:gd name="connsiteY2" fmla="*/ 2633 h 6927"/>
                  <a:gd name="connsiteX3" fmla="*/ 1949 w 10000"/>
                  <a:gd name="connsiteY3" fmla="*/ 1472 h 6927"/>
                  <a:gd name="connsiteX4" fmla="*/ 1207 w 10000"/>
                  <a:gd name="connsiteY4" fmla="*/ 703 h 6927"/>
                  <a:gd name="connsiteX5" fmla="*/ 101 w 10000"/>
                  <a:gd name="connsiteY5" fmla="*/ 50 h 6927"/>
                  <a:gd name="connsiteX6" fmla="*/ 447 w 10000"/>
                  <a:gd name="connsiteY6" fmla="*/ 269 h 6927"/>
                  <a:gd name="connsiteX7" fmla="*/ 10000 w 10000"/>
                  <a:gd name="connsiteY7" fmla="*/ 4856 h 6927"/>
                  <a:gd name="connsiteX8" fmla="*/ 8378 w 10000"/>
                  <a:gd name="connsiteY8" fmla="*/ 5989 h 6927"/>
                  <a:gd name="connsiteX9" fmla="*/ 7918 w 10000"/>
                  <a:gd name="connsiteY9" fmla="*/ 6556 h 6927"/>
                  <a:gd name="connsiteX10" fmla="*/ 7637 w 10000"/>
                  <a:gd name="connsiteY10" fmla="*/ 6874 h 6927"/>
                  <a:gd name="connsiteX11" fmla="*/ 6446 w 10000"/>
                  <a:gd name="connsiteY11" fmla="*/ 6583 h 6927"/>
                  <a:gd name="connsiteX12" fmla="*/ 3343 w 10000"/>
                  <a:gd name="connsiteY12" fmla="*/ 5698 h 6927"/>
                  <a:gd name="connsiteX13" fmla="*/ 2296 w 10000"/>
                  <a:gd name="connsiteY13" fmla="*/ 4789 h 6927"/>
                  <a:gd name="connsiteX14" fmla="*/ 1869 w 10000"/>
                  <a:gd name="connsiteY14" fmla="*/ 4551 h 6927"/>
                  <a:gd name="connsiteX0" fmla="*/ 1869 w 8378"/>
                  <a:gd name="connsiteY0" fmla="*/ 6570 h 10000"/>
                  <a:gd name="connsiteX1" fmla="*/ 3421 w 8378"/>
                  <a:gd name="connsiteY1" fmla="*/ 5606 h 10000"/>
                  <a:gd name="connsiteX2" fmla="*/ 3211 w 8378"/>
                  <a:gd name="connsiteY2" fmla="*/ 3801 h 10000"/>
                  <a:gd name="connsiteX3" fmla="*/ 1949 w 8378"/>
                  <a:gd name="connsiteY3" fmla="*/ 2125 h 10000"/>
                  <a:gd name="connsiteX4" fmla="*/ 1207 w 8378"/>
                  <a:gd name="connsiteY4" fmla="*/ 1015 h 10000"/>
                  <a:gd name="connsiteX5" fmla="*/ 101 w 8378"/>
                  <a:gd name="connsiteY5" fmla="*/ 72 h 10000"/>
                  <a:gd name="connsiteX6" fmla="*/ 447 w 8378"/>
                  <a:gd name="connsiteY6" fmla="*/ 388 h 10000"/>
                  <a:gd name="connsiteX7" fmla="*/ 8378 w 8378"/>
                  <a:gd name="connsiteY7" fmla="*/ 8646 h 10000"/>
                  <a:gd name="connsiteX8" fmla="*/ 7918 w 8378"/>
                  <a:gd name="connsiteY8" fmla="*/ 9464 h 10000"/>
                  <a:gd name="connsiteX9" fmla="*/ 7637 w 8378"/>
                  <a:gd name="connsiteY9" fmla="*/ 9923 h 10000"/>
                  <a:gd name="connsiteX10" fmla="*/ 6446 w 8378"/>
                  <a:gd name="connsiteY10" fmla="*/ 9503 h 10000"/>
                  <a:gd name="connsiteX11" fmla="*/ 3343 w 8378"/>
                  <a:gd name="connsiteY11" fmla="*/ 8226 h 10000"/>
                  <a:gd name="connsiteX12" fmla="*/ 2296 w 8378"/>
                  <a:gd name="connsiteY12" fmla="*/ 6914 h 10000"/>
                  <a:gd name="connsiteX13" fmla="*/ 1869 w 8378"/>
                  <a:gd name="connsiteY13" fmla="*/ 6570 h 10000"/>
                  <a:gd name="connsiteX0" fmla="*/ 10000 w 15827"/>
                  <a:gd name="connsiteY0" fmla="*/ 8646 h 14289"/>
                  <a:gd name="connsiteX1" fmla="*/ 9451 w 15827"/>
                  <a:gd name="connsiteY1" fmla="*/ 9464 h 14289"/>
                  <a:gd name="connsiteX2" fmla="*/ 9116 w 15827"/>
                  <a:gd name="connsiteY2" fmla="*/ 9923 h 14289"/>
                  <a:gd name="connsiteX3" fmla="*/ 7694 w 15827"/>
                  <a:gd name="connsiteY3" fmla="*/ 9503 h 14289"/>
                  <a:gd name="connsiteX4" fmla="*/ 3990 w 15827"/>
                  <a:gd name="connsiteY4" fmla="*/ 8226 h 14289"/>
                  <a:gd name="connsiteX5" fmla="*/ 2741 w 15827"/>
                  <a:gd name="connsiteY5" fmla="*/ 6914 h 14289"/>
                  <a:gd name="connsiteX6" fmla="*/ 2231 w 15827"/>
                  <a:gd name="connsiteY6" fmla="*/ 6570 h 14289"/>
                  <a:gd name="connsiteX7" fmla="*/ 4083 w 15827"/>
                  <a:gd name="connsiteY7" fmla="*/ 5606 h 14289"/>
                  <a:gd name="connsiteX8" fmla="*/ 3833 w 15827"/>
                  <a:gd name="connsiteY8" fmla="*/ 3801 h 14289"/>
                  <a:gd name="connsiteX9" fmla="*/ 2326 w 15827"/>
                  <a:gd name="connsiteY9" fmla="*/ 2125 h 14289"/>
                  <a:gd name="connsiteX10" fmla="*/ 1441 w 15827"/>
                  <a:gd name="connsiteY10" fmla="*/ 1015 h 14289"/>
                  <a:gd name="connsiteX11" fmla="*/ 121 w 15827"/>
                  <a:gd name="connsiteY11" fmla="*/ 72 h 14289"/>
                  <a:gd name="connsiteX12" fmla="*/ 534 w 15827"/>
                  <a:gd name="connsiteY12" fmla="*/ 388 h 14289"/>
                  <a:gd name="connsiteX13" fmla="*/ 15827 w 15827"/>
                  <a:gd name="connsiteY13" fmla="*/ 14289 h 14289"/>
                  <a:gd name="connsiteX0" fmla="*/ 10000 w 10000"/>
                  <a:gd name="connsiteY0" fmla="*/ 8646 h 10000"/>
                  <a:gd name="connsiteX1" fmla="*/ 9451 w 10000"/>
                  <a:gd name="connsiteY1" fmla="*/ 9464 h 10000"/>
                  <a:gd name="connsiteX2" fmla="*/ 9116 w 10000"/>
                  <a:gd name="connsiteY2" fmla="*/ 9923 h 10000"/>
                  <a:gd name="connsiteX3" fmla="*/ 7694 w 10000"/>
                  <a:gd name="connsiteY3" fmla="*/ 9503 h 10000"/>
                  <a:gd name="connsiteX4" fmla="*/ 3990 w 10000"/>
                  <a:gd name="connsiteY4" fmla="*/ 8226 h 10000"/>
                  <a:gd name="connsiteX5" fmla="*/ 2741 w 10000"/>
                  <a:gd name="connsiteY5" fmla="*/ 6914 h 10000"/>
                  <a:gd name="connsiteX6" fmla="*/ 2231 w 10000"/>
                  <a:gd name="connsiteY6" fmla="*/ 6570 h 10000"/>
                  <a:gd name="connsiteX7" fmla="*/ 4083 w 10000"/>
                  <a:gd name="connsiteY7" fmla="*/ 5606 h 10000"/>
                  <a:gd name="connsiteX8" fmla="*/ 3833 w 10000"/>
                  <a:gd name="connsiteY8" fmla="*/ 3801 h 10000"/>
                  <a:gd name="connsiteX9" fmla="*/ 2326 w 10000"/>
                  <a:gd name="connsiteY9" fmla="*/ 2125 h 10000"/>
                  <a:gd name="connsiteX10" fmla="*/ 1441 w 10000"/>
                  <a:gd name="connsiteY10" fmla="*/ 1015 h 10000"/>
                  <a:gd name="connsiteX11" fmla="*/ 121 w 10000"/>
                  <a:gd name="connsiteY11" fmla="*/ 72 h 10000"/>
                  <a:gd name="connsiteX12" fmla="*/ 534 w 10000"/>
                  <a:gd name="connsiteY12" fmla="*/ 388 h 10000"/>
                  <a:gd name="connsiteX0" fmla="*/ 10000 w 10000"/>
                  <a:gd name="connsiteY0" fmla="*/ 8646 h 10000"/>
                  <a:gd name="connsiteX1" fmla="*/ 9451 w 10000"/>
                  <a:gd name="connsiteY1" fmla="*/ 9464 h 10000"/>
                  <a:gd name="connsiteX2" fmla="*/ 9116 w 10000"/>
                  <a:gd name="connsiteY2" fmla="*/ 9923 h 10000"/>
                  <a:gd name="connsiteX3" fmla="*/ 7694 w 10000"/>
                  <a:gd name="connsiteY3" fmla="*/ 9503 h 10000"/>
                  <a:gd name="connsiteX4" fmla="*/ 3990 w 10000"/>
                  <a:gd name="connsiteY4" fmla="*/ 8226 h 10000"/>
                  <a:gd name="connsiteX5" fmla="*/ 2741 w 10000"/>
                  <a:gd name="connsiteY5" fmla="*/ 6914 h 10000"/>
                  <a:gd name="connsiteX6" fmla="*/ 6177 w 10000"/>
                  <a:gd name="connsiteY6" fmla="*/ 4366 h 10000"/>
                  <a:gd name="connsiteX7" fmla="*/ 4083 w 10000"/>
                  <a:gd name="connsiteY7" fmla="*/ 5606 h 10000"/>
                  <a:gd name="connsiteX8" fmla="*/ 3833 w 10000"/>
                  <a:gd name="connsiteY8" fmla="*/ 3801 h 10000"/>
                  <a:gd name="connsiteX9" fmla="*/ 2326 w 10000"/>
                  <a:gd name="connsiteY9" fmla="*/ 2125 h 10000"/>
                  <a:gd name="connsiteX10" fmla="*/ 1441 w 10000"/>
                  <a:gd name="connsiteY10" fmla="*/ 1015 h 10000"/>
                  <a:gd name="connsiteX11" fmla="*/ 121 w 10000"/>
                  <a:gd name="connsiteY11" fmla="*/ 72 h 10000"/>
                  <a:gd name="connsiteX12" fmla="*/ 534 w 10000"/>
                  <a:gd name="connsiteY12" fmla="*/ 388 h 10000"/>
                  <a:gd name="connsiteX0" fmla="*/ 10000 w 10000"/>
                  <a:gd name="connsiteY0" fmla="*/ 8646 h 10000"/>
                  <a:gd name="connsiteX1" fmla="*/ 9451 w 10000"/>
                  <a:gd name="connsiteY1" fmla="*/ 9464 h 10000"/>
                  <a:gd name="connsiteX2" fmla="*/ 9116 w 10000"/>
                  <a:gd name="connsiteY2" fmla="*/ 9923 h 10000"/>
                  <a:gd name="connsiteX3" fmla="*/ 7694 w 10000"/>
                  <a:gd name="connsiteY3" fmla="*/ 9503 h 10000"/>
                  <a:gd name="connsiteX4" fmla="*/ 3990 w 10000"/>
                  <a:gd name="connsiteY4" fmla="*/ 8226 h 10000"/>
                  <a:gd name="connsiteX5" fmla="*/ 3803 w 10000"/>
                  <a:gd name="connsiteY5" fmla="*/ 6032 h 10000"/>
                  <a:gd name="connsiteX6" fmla="*/ 6177 w 10000"/>
                  <a:gd name="connsiteY6" fmla="*/ 4366 h 10000"/>
                  <a:gd name="connsiteX7" fmla="*/ 4083 w 10000"/>
                  <a:gd name="connsiteY7" fmla="*/ 5606 h 10000"/>
                  <a:gd name="connsiteX8" fmla="*/ 3833 w 10000"/>
                  <a:gd name="connsiteY8" fmla="*/ 3801 h 10000"/>
                  <a:gd name="connsiteX9" fmla="*/ 2326 w 10000"/>
                  <a:gd name="connsiteY9" fmla="*/ 2125 h 10000"/>
                  <a:gd name="connsiteX10" fmla="*/ 1441 w 10000"/>
                  <a:gd name="connsiteY10" fmla="*/ 1015 h 10000"/>
                  <a:gd name="connsiteX11" fmla="*/ 121 w 10000"/>
                  <a:gd name="connsiteY11" fmla="*/ 72 h 10000"/>
                  <a:gd name="connsiteX12" fmla="*/ 534 w 10000"/>
                  <a:gd name="connsiteY12" fmla="*/ 388 h 10000"/>
                  <a:gd name="connsiteX0" fmla="*/ 10000 w 10000"/>
                  <a:gd name="connsiteY0" fmla="*/ 8646 h 10000"/>
                  <a:gd name="connsiteX1" fmla="*/ 9451 w 10000"/>
                  <a:gd name="connsiteY1" fmla="*/ 9464 h 10000"/>
                  <a:gd name="connsiteX2" fmla="*/ 9116 w 10000"/>
                  <a:gd name="connsiteY2" fmla="*/ 9923 h 10000"/>
                  <a:gd name="connsiteX3" fmla="*/ 7694 w 10000"/>
                  <a:gd name="connsiteY3" fmla="*/ 9503 h 10000"/>
                  <a:gd name="connsiteX4" fmla="*/ 3990 w 10000"/>
                  <a:gd name="connsiteY4" fmla="*/ 8226 h 10000"/>
                  <a:gd name="connsiteX5" fmla="*/ 3803 w 10000"/>
                  <a:gd name="connsiteY5" fmla="*/ 6032 h 10000"/>
                  <a:gd name="connsiteX6" fmla="*/ 3901 w 10000"/>
                  <a:gd name="connsiteY6" fmla="*/ 3778 h 10000"/>
                  <a:gd name="connsiteX7" fmla="*/ 4083 w 10000"/>
                  <a:gd name="connsiteY7" fmla="*/ 5606 h 10000"/>
                  <a:gd name="connsiteX8" fmla="*/ 3833 w 10000"/>
                  <a:gd name="connsiteY8" fmla="*/ 3801 h 10000"/>
                  <a:gd name="connsiteX9" fmla="*/ 2326 w 10000"/>
                  <a:gd name="connsiteY9" fmla="*/ 2125 h 10000"/>
                  <a:gd name="connsiteX10" fmla="*/ 1441 w 10000"/>
                  <a:gd name="connsiteY10" fmla="*/ 1015 h 10000"/>
                  <a:gd name="connsiteX11" fmla="*/ 121 w 10000"/>
                  <a:gd name="connsiteY11" fmla="*/ 72 h 10000"/>
                  <a:gd name="connsiteX12" fmla="*/ 534 w 10000"/>
                  <a:gd name="connsiteY12" fmla="*/ 388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000" h="10000">
                    <a:moveTo>
                      <a:pt x="10000" y="8646"/>
                    </a:moveTo>
                    <a:cubicBezTo>
                      <a:pt x="10000" y="8920"/>
                      <a:pt x="9723" y="9193"/>
                      <a:pt x="9451" y="9464"/>
                    </a:cubicBezTo>
                    <a:cubicBezTo>
                      <a:pt x="8899" y="10280"/>
                      <a:pt x="10220" y="9923"/>
                      <a:pt x="9116" y="9923"/>
                    </a:cubicBezTo>
                    <a:cubicBezTo>
                      <a:pt x="8287" y="9923"/>
                      <a:pt x="8519" y="9776"/>
                      <a:pt x="7694" y="9503"/>
                    </a:cubicBezTo>
                    <a:cubicBezTo>
                      <a:pt x="6862" y="9503"/>
                      <a:pt x="4638" y="8804"/>
                      <a:pt x="3990" y="8226"/>
                    </a:cubicBezTo>
                    <a:cubicBezTo>
                      <a:pt x="3342" y="7648"/>
                      <a:pt x="4459" y="5827"/>
                      <a:pt x="3803" y="6032"/>
                    </a:cubicBezTo>
                    <a:cubicBezTo>
                      <a:pt x="3836" y="5281"/>
                      <a:pt x="3868" y="4529"/>
                      <a:pt x="3901" y="3778"/>
                    </a:cubicBezTo>
                    <a:cubicBezTo>
                      <a:pt x="3625" y="3507"/>
                      <a:pt x="4359" y="5877"/>
                      <a:pt x="4083" y="5606"/>
                    </a:cubicBezTo>
                    <a:cubicBezTo>
                      <a:pt x="4083" y="5060"/>
                      <a:pt x="4108" y="4348"/>
                      <a:pt x="3833" y="3801"/>
                    </a:cubicBezTo>
                    <a:cubicBezTo>
                      <a:pt x="3282" y="2983"/>
                      <a:pt x="2604" y="3216"/>
                      <a:pt x="2326" y="2125"/>
                    </a:cubicBezTo>
                    <a:cubicBezTo>
                      <a:pt x="2046" y="1855"/>
                      <a:pt x="1806" y="1356"/>
                      <a:pt x="1441" y="1015"/>
                    </a:cubicBezTo>
                    <a:cubicBezTo>
                      <a:pt x="1074" y="673"/>
                      <a:pt x="-432" y="72"/>
                      <a:pt x="121" y="72"/>
                    </a:cubicBezTo>
                    <a:cubicBezTo>
                      <a:pt x="673" y="-201"/>
                      <a:pt x="-14" y="388"/>
                      <a:pt x="534" y="388"/>
                    </a:cubicBezTo>
                  </a:path>
                </a:pathLst>
              </a:custGeom>
              <a:noFill/>
              <a:ln w="15875" cap="flat">
                <a:solidFill>
                  <a:srgbClr val="338E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971" name="Freeform 5"/>
              <p:cNvSpPr>
                <a:spLocks/>
              </p:cNvSpPr>
              <p:nvPr/>
            </p:nvSpPr>
            <p:spPr bwMode="auto">
              <a:xfrm>
                <a:off x="556161" y="4133636"/>
                <a:ext cx="406680" cy="894569"/>
              </a:xfrm>
              <a:custGeom>
                <a:avLst/>
                <a:gdLst>
                  <a:gd name="T0" fmla="*/ 0 w 94"/>
                  <a:gd name="T1" fmla="*/ 202 h 202"/>
                  <a:gd name="T2" fmla="*/ 25 w 94"/>
                  <a:gd name="T3" fmla="*/ 167 h 202"/>
                  <a:gd name="T4" fmla="*/ 89 w 94"/>
                  <a:gd name="T5" fmla="*/ 16 h 202"/>
                  <a:gd name="T6" fmla="*/ 90 w 94"/>
                  <a:gd name="T7" fmla="*/ 0 h 202"/>
                </a:gdLst>
                <a:ahLst/>
                <a:cxnLst>
                  <a:cxn ang="0">
                    <a:pos x="T0" y="T1"/>
                  </a:cxn>
                  <a:cxn ang="0">
                    <a:pos x="T2" y="T3"/>
                  </a:cxn>
                  <a:cxn ang="0">
                    <a:pos x="T4" y="T5"/>
                  </a:cxn>
                  <a:cxn ang="0">
                    <a:pos x="T6" y="T7"/>
                  </a:cxn>
                </a:cxnLst>
                <a:rect l="0" t="0" r="r" b="b"/>
                <a:pathLst>
                  <a:path w="94" h="202">
                    <a:moveTo>
                      <a:pt x="0" y="202"/>
                    </a:moveTo>
                    <a:cubicBezTo>
                      <a:pt x="14" y="191"/>
                      <a:pt x="17" y="182"/>
                      <a:pt x="25" y="167"/>
                    </a:cubicBezTo>
                    <a:cubicBezTo>
                      <a:pt x="50" y="121"/>
                      <a:pt x="66" y="68"/>
                      <a:pt x="89" y="16"/>
                    </a:cubicBezTo>
                    <a:cubicBezTo>
                      <a:pt x="91" y="11"/>
                      <a:pt x="94" y="2"/>
                      <a:pt x="90" y="0"/>
                    </a:cubicBezTo>
                  </a:path>
                </a:pathLst>
              </a:custGeom>
              <a:noFill/>
              <a:ln w="15875" cap="rnd">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973" name="Freeform 6"/>
              <p:cNvSpPr>
                <a:spLocks/>
              </p:cNvSpPr>
              <p:nvPr/>
            </p:nvSpPr>
            <p:spPr bwMode="auto">
              <a:xfrm>
                <a:off x="487680" y="4110328"/>
                <a:ext cx="381864" cy="707256"/>
              </a:xfrm>
              <a:custGeom>
                <a:avLst/>
                <a:gdLst>
                  <a:gd name="T0" fmla="*/ 0 w 76"/>
                  <a:gd name="T1" fmla="*/ 3 h 157"/>
                  <a:gd name="T2" fmla="*/ 72 w 76"/>
                  <a:gd name="T3" fmla="*/ 3 h 157"/>
                  <a:gd name="T4" fmla="*/ 0 w 76"/>
                  <a:gd name="T5" fmla="*/ 157 h 157"/>
                  <a:gd name="connsiteX0" fmla="*/ 0 w 11593"/>
                  <a:gd name="connsiteY0" fmla="*/ 356 h 10165"/>
                  <a:gd name="connsiteX1" fmla="*/ 11570 w 11593"/>
                  <a:gd name="connsiteY1" fmla="*/ 48 h 10165"/>
                  <a:gd name="connsiteX2" fmla="*/ 0 w 11593"/>
                  <a:gd name="connsiteY2" fmla="*/ 10165 h 10165"/>
                </a:gdLst>
                <a:ahLst/>
                <a:cxnLst>
                  <a:cxn ang="0">
                    <a:pos x="connsiteX0" y="connsiteY0"/>
                  </a:cxn>
                  <a:cxn ang="0">
                    <a:pos x="connsiteX1" y="connsiteY1"/>
                  </a:cxn>
                  <a:cxn ang="0">
                    <a:pos x="connsiteX2" y="connsiteY2"/>
                  </a:cxn>
                </a:cxnLst>
                <a:rect l="l" t="t" r="r" b="b"/>
                <a:pathLst>
                  <a:path w="11593" h="10165">
                    <a:moveTo>
                      <a:pt x="0" y="356"/>
                    </a:moveTo>
                    <a:cubicBezTo>
                      <a:pt x="3158" y="292"/>
                      <a:pt x="8412" y="-143"/>
                      <a:pt x="11570" y="48"/>
                    </a:cubicBezTo>
                    <a:cubicBezTo>
                      <a:pt x="12096" y="1067"/>
                      <a:pt x="3684" y="7108"/>
                      <a:pt x="0" y="10165"/>
                    </a:cubicBezTo>
                  </a:path>
                </a:pathLst>
              </a:custGeom>
              <a:noFill/>
              <a:ln w="15875" cap="rnd">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974" name="Freeform 7"/>
              <p:cNvSpPr>
                <a:spLocks/>
              </p:cNvSpPr>
              <p:nvPr/>
            </p:nvSpPr>
            <p:spPr bwMode="auto">
              <a:xfrm>
                <a:off x="864917" y="3637161"/>
                <a:ext cx="1276002" cy="458588"/>
              </a:xfrm>
              <a:custGeom>
                <a:avLst/>
                <a:gdLst>
                  <a:gd name="T0" fmla="*/ 0 w 301"/>
                  <a:gd name="T1" fmla="*/ 108 h 108"/>
                  <a:gd name="T2" fmla="*/ 301 w 301"/>
                  <a:gd name="T3" fmla="*/ 0 h 108"/>
                  <a:gd name="connsiteX0" fmla="*/ 0 w 10288"/>
                  <a:gd name="connsiteY0" fmla="*/ 10490 h 10490"/>
                  <a:gd name="connsiteX1" fmla="*/ 10288 w 10288"/>
                  <a:gd name="connsiteY1" fmla="*/ 0 h 10490"/>
                  <a:gd name="connsiteX0" fmla="*/ 0 w 10288"/>
                  <a:gd name="connsiteY0" fmla="*/ 10490 h 10490"/>
                  <a:gd name="connsiteX1" fmla="*/ 10288 w 10288"/>
                  <a:gd name="connsiteY1" fmla="*/ 0 h 10490"/>
                </a:gdLst>
                <a:ahLst/>
                <a:cxnLst>
                  <a:cxn ang="0">
                    <a:pos x="connsiteX0" y="connsiteY0"/>
                  </a:cxn>
                  <a:cxn ang="0">
                    <a:pos x="connsiteX1" y="connsiteY1"/>
                  </a:cxn>
                </a:cxnLst>
                <a:rect l="l" t="t" r="r" b="b"/>
                <a:pathLst>
                  <a:path w="10288" h="10490">
                    <a:moveTo>
                      <a:pt x="0" y="10490"/>
                    </a:moveTo>
                    <a:cubicBezTo>
                      <a:pt x="3256" y="6971"/>
                      <a:pt x="7014" y="4189"/>
                      <a:pt x="10288" y="0"/>
                    </a:cubicBezTo>
                  </a:path>
                </a:pathLst>
              </a:custGeom>
              <a:noFill/>
              <a:ln w="15875" cap="rnd">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975" name="Freeform 8"/>
              <p:cNvSpPr>
                <a:spLocks/>
              </p:cNvSpPr>
              <p:nvPr/>
            </p:nvSpPr>
            <p:spPr bwMode="auto">
              <a:xfrm>
                <a:off x="1990525" y="3379803"/>
                <a:ext cx="290241" cy="251612"/>
              </a:xfrm>
              <a:custGeom>
                <a:avLst/>
                <a:gdLst>
                  <a:gd name="T0" fmla="*/ 29 w 90"/>
                  <a:gd name="T1" fmla="*/ 59 h 62"/>
                  <a:gd name="T2" fmla="*/ 23 w 90"/>
                  <a:gd name="T3" fmla="*/ 56 h 62"/>
                  <a:gd name="T4" fmla="*/ 22 w 90"/>
                  <a:gd name="T5" fmla="*/ 53 h 62"/>
                  <a:gd name="T6" fmla="*/ 17 w 90"/>
                  <a:gd name="T7" fmla="*/ 52 h 62"/>
                  <a:gd name="T8" fmla="*/ 10 w 90"/>
                  <a:gd name="T9" fmla="*/ 47 h 62"/>
                  <a:gd name="T10" fmla="*/ 9 w 90"/>
                  <a:gd name="T11" fmla="*/ 44 h 62"/>
                  <a:gd name="T12" fmla="*/ 7 w 90"/>
                  <a:gd name="T13" fmla="*/ 39 h 62"/>
                  <a:gd name="T14" fmla="*/ 1 w 90"/>
                  <a:gd name="T15" fmla="*/ 28 h 62"/>
                  <a:gd name="T16" fmla="*/ 0 w 90"/>
                  <a:gd name="T17" fmla="*/ 25 h 62"/>
                  <a:gd name="T18" fmla="*/ 4 w 90"/>
                  <a:gd name="T19" fmla="*/ 21 h 62"/>
                  <a:gd name="T20" fmla="*/ 11 w 90"/>
                  <a:gd name="T21" fmla="*/ 20 h 62"/>
                  <a:gd name="T22" fmla="*/ 35 w 90"/>
                  <a:gd name="T23" fmla="*/ 16 h 62"/>
                  <a:gd name="T24" fmla="*/ 43 w 90"/>
                  <a:gd name="T25" fmla="*/ 10 h 62"/>
                  <a:gd name="T26" fmla="*/ 46 w 90"/>
                  <a:gd name="T27" fmla="*/ 5 h 62"/>
                  <a:gd name="T28" fmla="*/ 50 w 90"/>
                  <a:gd name="T29" fmla="*/ 2 h 62"/>
                  <a:gd name="T30" fmla="*/ 61 w 90"/>
                  <a:gd name="T31" fmla="*/ 5 h 62"/>
                  <a:gd name="T32" fmla="*/ 66 w 90"/>
                  <a:gd name="T33" fmla="*/ 3 h 62"/>
                  <a:gd name="T34" fmla="*/ 84 w 90"/>
                  <a:gd name="T35" fmla="*/ 2 h 62"/>
                  <a:gd name="T36" fmla="*/ 89 w 90"/>
                  <a:gd name="T37" fmla="*/ 4 h 62"/>
                  <a:gd name="T38" fmla="*/ 89 w 90"/>
                  <a:gd name="T39" fmla="*/ 9 h 62"/>
                  <a:gd name="T40" fmla="*/ 86 w 90"/>
                  <a:gd name="T41" fmla="*/ 14 h 62"/>
                  <a:gd name="T42" fmla="*/ 85 w 90"/>
                  <a:gd name="T43" fmla="*/ 24 h 62"/>
                  <a:gd name="T44" fmla="*/ 83 w 90"/>
                  <a:gd name="T45" fmla="*/ 29 h 62"/>
                  <a:gd name="T46" fmla="*/ 66 w 90"/>
                  <a:gd name="T47" fmla="*/ 47 h 62"/>
                  <a:gd name="T48" fmla="*/ 59 w 90"/>
                  <a:gd name="T49" fmla="*/ 53 h 62"/>
                  <a:gd name="T50" fmla="*/ 57 w 90"/>
                  <a:gd name="T51" fmla="*/ 56 h 62"/>
                  <a:gd name="T52" fmla="*/ 47 w 90"/>
                  <a:gd name="T53" fmla="*/ 62 h 62"/>
                  <a:gd name="T54" fmla="*/ 38 w 90"/>
                  <a:gd name="T55" fmla="*/ 61 h 62"/>
                  <a:gd name="T56" fmla="*/ 29 w 90"/>
                  <a:gd name="T57" fmla="*/ 59 h 62"/>
                  <a:gd name="connsiteX0" fmla="*/ 3222 w 9972"/>
                  <a:gd name="connsiteY0" fmla="*/ 9355 h 9839"/>
                  <a:gd name="connsiteX1" fmla="*/ 2556 w 9972"/>
                  <a:gd name="connsiteY1" fmla="*/ 8871 h 9839"/>
                  <a:gd name="connsiteX2" fmla="*/ 2444 w 9972"/>
                  <a:gd name="connsiteY2" fmla="*/ 8387 h 9839"/>
                  <a:gd name="connsiteX3" fmla="*/ 1889 w 9972"/>
                  <a:gd name="connsiteY3" fmla="*/ 8226 h 9839"/>
                  <a:gd name="connsiteX4" fmla="*/ 1111 w 9972"/>
                  <a:gd name="connsiteY4" fmla="*/ 7420 h 9839"/>
                  <a:gd name="connsiteX5" fmla="*/ 2282 w 9972"/>
                  <a:gd name="connsiteY5" fmla="*/ 6153 h 9839"/>
                  <a:gd name="connsiteX6" fmla="*/ 778 w 9972"/>
                  <a:gd name="connsiteY6" fmla="*/ 6129 h 9839"/>
                  <a:gd name="connsiteX7" fmla="*/ 111 w 9972"/>
                  <a:gd name="connsiteY7" fmla="*/ 4355 h 9839"/>
                  <a:gd name="connsiteX8" fmla="*/ 0 w 9972"/>
                  <a:gd name="connsiteY8" fmla="*/ 3871 h 9839"/>
                  <a:gd name="connsiteX9" fmla="*/ 444 w 9972"/>
                  <a:gd name="connsiteY9" fmla="*/ 3226 h 9839"/>
                  <a:gd name="connsiteX10" fmla="*/ 1222 w 9972"/>
                  <a:gd name="connsiteY10" fmla="*/ 3065 h 9839"/>
                  <a:gd name="connsiteX11" fmla="*/ 3889 w 9972"/>
                  <a:gd name="connsiteY11" fmla="*/ 2420 h 9839"/>
                  <a:gd name="connsiteX12" fmla="*/ 4778 w 9972"/>
                  <a:gd name="connsiteY12" fmla="*/ 1452 h 9839"/>
                  <a:gd name="connsiteX13" fmla="*/ 5111 w 9972"/>
                  <a:gd name="connsiteY13" fmla="*/ 645 h 9839"/>
                  <a:gd name="connsiteX14" fmla="*/ 5556 w 9972"/>
                  <a:gd name="connsiteY14" fmla="*/ 162 h 9839"/>
                  <a:gd name="connsiteX15" fmla="*/ 6778 w 9972"/>
                  <a:gd name="connsiteY15" fmla="*/ 645 h 9839"/>
                  <a:gd name="connsiteX16" fmla="*/ 7333 w 9972"/>
                  <a:gd name="connsiteY16" fmla="*/ 323 h 9839"/>
                  <a:gd name="connsiteX17" fmla="*/ 9333 w 9972"/>
                  <a:gd name="connsiteY17" fmla="*/ 162 h 9839"/>
                  <a:gd name="connsiteX18" fmla="*/ 9889 w 9972"/>
                  <a:gd name="connsiteY18" fmla="*/ 484 h 9839"/>
                  <a:gd name="connsiteX19" fmla="*/ 9889 w 9972"/>
                  <a:gd name="connsiteY19" fmla="*/ 1291 h 9839"/>
                  <a:gd name="connsiteX20" fmla="*/ 9556 w 9972"/>
                  <a:gd name="connsiteY20" fmla="*/ 2097 h 9839"/>
                  <a:gd name="connsiteX21" fmla="*/ 9444 w 9972"/>
                  <a:gd name="connsiteY21" fmla="*/ 3710 h 9839"/>
                  <a:gd name="connsiteX22" fmla="*/ 9222 w 9972"/>
                  <a:gd name="connsiteY22" fmla="*/ 4516 h 9839"/>
                  <a:gd name="connsiteX23" fmla="*/ 7333 w 9972"/>
                  <a:gd name="connsiteY23" fmla="*/ 7420 h 9839"/>
                  <a:gd name="connsiteX24" fmla="*/ 6556 w 9972"/>
                  <a:gd name="connsiteY24" fmla="*/ 8387 h 9839"/>
                  <a:gd name="connsiteX25" fmla="*/ 6333 w 9972"/>
                  <a:gd name="connsiteY25" fmla="*/ 8871 h 9839"/>
                  <a:gd name="connsiteX26" fmla="*/ 5222 w 9972"/>
                  <a:gd name="connsiteY26" fmla="*/ 9839 h 9839"/>
                  <a:gd name="connsiteX27" fmla="*/ 4222 w 9972"/>
                  <a:gd name="connsiteY27" fmla="*/ 9678 h 9839"/>
                  <a:gd name="connsiteX28" fmla="*/ 3222 w 9972"/>
                  <a:gd name="connsiteY28" fmla="*/ 9355 h 9839"/>
                  <a:gd name="connsiteX0" fmla="*/ 3231 w 10000"/>
                  <a:gd name="connsiteY0" fmla="*/ 9508 h 10000"/>
                  <a:gd name="connsiteX1" fmla="*/ 2563 w 10000"/>
                  <a:gd name="connsiteY1" fmla="*/ 9016 h 10000"/>
                  <a:gd name="connsiteX2" fmla="*/ 2451 w 10000"/>
                  <a:gd name="connsiteY2" fmla="*/ 8524 h 10000"/>
                  <a:gd name="connsiteX3" fmla="*/ 1894 w 10000"/>
                  <a:gd name="connsiteY3" fmla="*/ 8361 h 10000"/>
                  <a:gd name="connsiteX4" fmla="*/ 3440 w 10000"/>
                  <a:gd name="connsiteY4" fmla="*/ 7276 h 10000"/>
                  <a:gd name="connsiteX5" fmla="*/ 2288 w 10000"/>
                  <a:gd name="connsiteY5" fmla="*/ 6254 h 10000"/>
                  <a:gd name="connsiteX6" fmla="*/ 780 w 10000"/>
                  <a:gd name="connsiteY6" fmla="*/ 6229 h 10000"/>
                  <a:gd name="connsiteX7" fmla="*/ 111 w 10000"/>
                  <a:gd name="connsiteY7" fmla="*/ 4426 h 10000"/>
                  <a:gd name="connsiteX8" fmla="*/ 0 w 10000"/>
                  <a:gd name="connsiteY8" fmla="*/ 3934 h 10000"/>
                  <a:gd name="connsiteX9" fmla="*/ 445 w 10000"/>
                  <a:gd name="connsiteY9" fmla="*/ 3279 h 10000"/>
                  <a:gd name="connsiteX10" fmla="*/ 1225 w 10000"/>
                  <a:gd name="connsiteY10" fmla="*/ 3115 h 10000"/>
                  <a:gd name="connsiteX11" fmla="*/ 3900 w 10000"/>
                  <a:gd name="connsiteY11" fmla="*/ 2460 h 10000"/>
                  <a:gd name="connsiteX12" fmla="*/ 4791 w 10000"/>
                  <a:gd name="connsiteY12" fmla="*/ 1476 h 10000"/>
                  <a:gd name="connsiteX13" fmla="*/ 5125 w 10000"/>
                  <a:gd name="connsiteY13" fmla="*/ 656 h 10000"/>
                  <a:gd name="connsiteX14" fmla="*/ 5572 w 10000"/>
                  <a:gd name="connsiteY14" fmla="*/ 165 h 10000"/>
                  <a:gd name="connsiteX15" fmla="*/ 6797 w 10000"/>
                  <a:gd name="connsiteY15" fmla="*/ 656 h 10000"/>
                  <a:gd name="connsiteX16" fmla="*/ 7354 w 10000"/>
                  <a:gd name="connsiteY16" fmla="*/ 328 h 10000"/>
                  <a:gd name="connsiteX17" fmla="*/ 9359 w 10000"/>
                  <a:gd name="connsiteY17" fmla="*/ 165 h 10000"/>
                  <a:gd name="connsiteX18" fmla="*/ 9917 w 10000"/>
                  <a:gd name="connsiteY18" fmla="*/ 492 h 10000"/>
                  <a:gd name="connsiteX19" fmla="*/ 9917 w 10000"/>
                  <a:gd name="connsiteY19" fmla="*/ 1312 h 10000"/>
                  <a:gd name="connsiteX20" fmla="*/ 9583 w 10000"/>
                  <a:gd name="connsiteY20" fmla="*/ 2131 h 10000"/>
                  <a:gd name="connsiteX21" fmla="*/ 9471 w 10000"/>
                  <a:gd name="connsiteY21" fmla="*/ 3771 h 10000"/>
                  <a:gd name="connsiteX22" fmla="*/ 9248 w 10000"/>
                  <a:gd name="connsiteY22" fmla="*/ 4590 h 10000"/>
                  <a:gd name="connsiteX23" fmla="*/ 7354 w 10000"/>
                  <a:gd name="connsiteY23" fmla="*/ 7541 h 10000"/>
                  <a:gd name="connsiteX24" fmla="*/ 6574 w 10000"/>
                  <a:gd name="connsiteY24" fmla="*/ 8524 h 10000"/>
                  <a:gd name="connsiteX25" fmla="*/ 6351 w 10000"/>
                  <a:gd name="connsiteY25" fmla="*/ 9016 h 10000"/>
                  <a:gd name="connsiteX26" fmla="*/ 5237 w 10000"/>
                  <a:gd name="connsiteY26" fmla="*/ 10000 h 10000"/>
                  <a:gd name="connsiteX27" fmla="*/ 4234 w 10000"/>
                  <a:gd name="connsiteY27" fmla="*/ 9836 h 10000"/>
                  <a:gd name="connsiteX28" fmla="*/ 3231 w 10000"/>
                  <a:gd name="connsiteY28" fmla="*/ 9508 h 10000"/>
                  <a:gd name="connsiteX0" fmla="*/ 3231 w 10000"/>
                  <a:gd name="connsiteY0" fmla="*/ 9508 h 10000"/>
                  <a:gd name="connsiteX1" fmla="*/ 2563 w 10000"/>
                  <a:gd name="connsiteY1" fmla="*/ 9016 h 10000"/>
                  <a:gd name="connsiteX2" fmla="*/ 2451 w 10000"/>
                  <a:gd name="connsiteY2" fmla="*/ 8524 h 10000"/>
                  <a:gd name="connsiteX3" fmla="*/ 1894 w 10000"/>
                  <a:gd name="connsiteY3" fmla="*/ 8361 h 10000"/>
                  <a:gd name="connsiteX4" fmla="*/ 3440 w 10000"/>
                  <a:gd name="connsiteY4" fmla="*/ 7276 h 10000"/>
                  <a:gd name="connsiteX5" fmla="*/ 2288 w 10000"/>
                  <a:gd name="connsiteY5" fmla="*/ 6254 h 10000"/>
                  <a:gd name="connsiteX6" fmla="*/ 1698 w 10000"/>
                  <a:gd name="connsiteY6" fmla="*/ 4638 h 10000"/>
                  <a:gd name="connsiteX7" fmla="*/ 111 w 10000"/>
                  <a:gd name="connsiteY7" fmla="*/ 4426 h 10000"/>
                  <a:gd name="connsiteX8" fmla="*/ 0 w 10000"/>
                  <a:gd name="connsiteY8" fmla="*/ 3934 h 10000"/>
                  <a:gd name="connsiteX9" fmla="*/ 445 w 10000"/>
                  <a:gd name="connsiteY9" fmla="*/ 3279 h 10000"/>
                  <a:gd name="connsiteX10" fmla="*/ 1225 w 10000"/>
                  <a:gd name="connsiteY10" fmla="*/ 3115 h 10000"/>
                  <a:gd name="connsiteX11" fmla="*/ 3900 w 10000"/>
                  <a:gd name="connsiteY11" fmla="*/ 2460 h 10000"/>
                  <a:gd name="connsiteX12" fmla="*/ 4791 w 10000"/>
                  <a:gd name="connsiteY12" fmla="*/ 1476 h 10000"/>
                  <a:gd name="connsiteX13" fmla="*/ 5125 w 10000"/>
                  <a:gd name="connsiteY13" fmla="*/ 656 h 10000"/>
                  <a:gd name="connsiteX14" fmla="*/ 5572 w 10000"/>
                  <a:gd name="connsiteY14" fmla="*/ 165 h 10000"/>
                  <a:gd name="connsiteX15" fmla="*/ 6797 w 10000"/>
                  <a:gd name="connsiteY15" fmla="*/ 656 h 10000"/>
                  <a:gd name="connsiteX16" fmla="*/ 7354 w 10000"/>
                  <a:gd name="connsiteY16" fmla="*/ 328 h 10000"/>
                  <a:gd name="connsiteX17" fmla="*/ 9359 w 10000"/>
                  <a:gd name="connsiteY17" fmla="*/ 165 h 10000"/>
                  <a:gd name="connsiteX18" fmla="*/ 9917 w 10000"/>
                  <a:gd name="connsiteY18" fmla="*/ 492 h 10000"/>
                  <a:gd name="connsiteX19" fmla="*/ 9917 w 10000"/>
                  <a:gd name="connsiteY19" fmla="*/ 1312 h 10000"/>
                  <a:gd name="connsiteX20" fmla="*/ 9583 w 10000"/>
                  <a:gd name="connsiteY20" fmla="*/ 2131 h 10000"/>
                  <a:gd name="connsiteX21" fmla="*/ 9471 w 10000"/>
                  <a:gd name="connsiteY21" fmla="*/ 3771 h 10000"/>
                  <a:gd name="connsiteX22" fmla="*/ 9248 w 10000"/>
                  <a:gd name="connsiteY22" fmla="*/ 4590 h 10000"/>
                  <a:gd name="connsiteX23" fmla="*/ 7354 w 10000"/>
                  <a:gd name="connsiteY23" fmla="*/ 7541 h 10000"/>
                  <a:gd name="connsiteX24" fmla="*/ 6574 w 10000"/>
                  <a:gd name="connsiteY24" fmla="*/ 8524 h 10000"/>
                  <a:gd name="connsiteX25" fmla="*/ 6351 w 10000"/>
                  <a:gd name="connsiteY25" fmla="*/ 9016 h 10000"/>
                  <a:gd name="connsiteX26" fmla="*/ 5237 w 10000"/>
                  <a:gd name="connsiteY26" fmla="*/ 10000 h 10000"/>
                  <a:gd name="connsiteX27" fmla="*/ 4234 w 10000"/>
                  <a:gd name="connsiteY27" fmla="*/ 9836 h 10000"/>
                  <a:gd name="connsiteX28" fmla="*/ 3231 w 10000"/>
                  <a:gd name="connsiteY28" fmla="*/ 9508 h 10000"/>
                  <a:gd name="connsiteX0" fmla="*/ 3126 w 9895"/>
                  <a:gd name="connsiteY0" fmla="*/ 9508 h 10000"/>
                  <a:gd name="connsiteX1" fmla="*/ 2458 w 9895"/>
                  <a:gd name="connsiteY1" fmla="*/ 9016 h 10000"/>
                  <a:gd name="connsiteX2" fmla="*/ 2346 w 9895"/>
                  <a:gd name="connsiteY2" fmla="*/ 8524 h 10000"/>
                  <a:gd name="connsiteX3" fmla="*/ 1789 w 9895"/>
                  <a:gd name="connsiteY3" fmla="*/ 8361 h 10000"/>
                  <a:gd name="connsiteX4" fmla="*/ 3335 w 9895"/>
                  <a:gd name="connsiteY4" fmla="*/ 7276 h 10000"/>
                  <a:gd name="connsiteX5" fmla="*/ 2183 w 9895"/>
                  <a:gd name="connsiteY5" fmla="*/ 6254 h 10000"/>
                  <a:gd name="connsiteX6" fmla="*/ 1593 w 9895"/>
                  <a:gd name="connsiteY6" fmla="*/ 4638 h 10000"/>
                  <a:gd name="connsiteX7" fmla="*/ 6 w 9895"/>
                  <a:gd name="connsiteY7" fmla="*/ 4426 h 10000"/>
                  <a:gd name="connsiteX8" fmla="*/ 1364 w 9895"/>
                  <a:gd name="connsiteY8" fmla="*/ 3846 h 10000"/>
                  <a:gd name="connsiteX9" fmla="*/ 340 w 9895"/>
                  <a:gd name="connsiteY9" fmla="*/ 3279 h 10000"/>
                  <a:gd name="connsiteX10" fmla="*/ 1120 w 9895"/>
                  <a:gd name="connsiteY10" fmla="*/ 3115 h 10000"/>
                  <a:gd name="connsiteX11" fmla="*/ 3795 w 9895"/>
                  <a:gd name="connsiteY11" fmla="*/ 2460 h 10000"/>
                  <a:gd name="connsiteX12" fmla="*/ 4686 w 9895"/>
                  <a:gd name="connsiteY12" fmla="*/ 1476 h 10000"/>
                  <a:gd name="connsiteX13" fmla="*/ 5020 w 9895"/>
                  <a:gd name="connsiteY13" fmla="*/ 656 h 10000"/>
                  <a:gd name="connsiteX14" fmla="*/ 5467 w 9895"/>
                  <a:gd name="connsiteY14" fmla="*/ 165 h 10000"/>
                  <a:gd name="connsiteX15" fmla="*/ 6692 w 9895"/>
                  <a:gd name="connsiteY15" fmla="*/ 656 h 10000"/>
                  <a:gd name="connsiteX16" fmla="*/ 7249 w 9895"/>
                  <a:gd name="connsiteY16" fmla="*/ 328 h 10000"/>
                  <a:gd name="connsiteX17" fmla="*/ 9254 w 9895"/>
                  <a:gd name="connsiteY17" fmla="*/ 165 h 10000"/>
                  <a:gd name="connsiteX18" fmla="*/ 9812 w 9895"/>
                  <a:gd name="connsiteY18" fmla="*/ 492 h 10000"/>
                  <a:gd name="connsiteX19" fmla="*/ 9812 w 9895"/>
                  <a:gd name="connsiteY19" fmla="*/ 1312 h 10000"/>
                  <a:gd name="connsiteX20" fmla="*/ 9478 w 9895"/>
                  <a:gd name="connsiteY20" fmla="*/ 2131 h 10000"/>
                  <a:gd name="connsiteX21" fmla="*/ 9366 w 9895"/>
                  <a:gd name="connsiteY21" fmla="*/ 3771 h 10000"/>
                  <a:gd name="connsiteX22" fmla="*/ 9143 w 9895"/>
                  <a:gd name="connsiteY22" fmla="*/ 4590 h 10000"/>
                  <a:gd name="connsiteX23" fmla="*/ 7249 w 9895"/>
                  <a:gd name="connsiteY23" fmla="*/ 7541 h 10000"/>
                  <a:gd name="connsiteX24" fmla="*/ 6469 w 9895"/>
                  <a:gd name="connsiteY24" fmla="*/ 8524 h 10000"/>
                  <a:gd name="connsiteX25" fmla="*/ 6246 w 9895"/>
                  <a:gd name="connsiteY25" fmla="*/ 9016 h 10000"/>
                  <a:gd name="connsiteX26" fmla="*/ 5132 w 9895"/>
                  <a:gd name="connsiteY26" fmla="*/ 10000 h 10000"/>
                  <a:gd name="connsiteX27" fmla="*/ 4129 w 9895"/>
                  <a:gd name="connsiteY27" fmla="*/ 9836 h 10000"/>
                  <a:gd name="connsiteX28" fmla="*/ 3126 w 9895"/>
                  <a:gd name="connsiteY28" fmla="*/ 9508 h 10000"/>
                  <a:gd name="connsiteX0" fmla="*/ 2846 w 9687"/>
                  <a:gd name="connsiteY0" fmla="*/ 9508 h 10000"/>
                  <a:gd name="connsiteX1" fmla="*/ 2171 w 9687"/>
                  <a:gd name="connsiteY1" fmla="*/ 9016 h 10000"/>
                  <a:gd name="connsiteX2" fmla="*/ 2058 w 9687"/>
                  <a:gd name="connsiteY2" fmla="*/ 8524 h 10000"/>
                  <a:gd name="connsiteX3" fmla="*/ 1495 w 9687"/>
                  <a:gd name="connsiteY3" fmla="*/ 8361 h 10000"/>
                  <a:gd name="connsiteX4" fmla="*/ 3057 w 9687"/>
                  <a:gd name="connsiteY4" fmla="*/ 7276 h 10000"/>
                  <a:gd name="connsiteX5" fmla="*/ 1893 w 9687"/>
                  <a:gd name="connsiteY5" fmla="*/ 6254 h 10000"/>
                  <a:gd name="connsiteX6" fmla="*/ 1297 w 9687"/>
                  <a:gd name="connsiteY6" fmla="*/ 4638 h 10000"/>
                  <a:gd name="connsiteX7" fmla="*/ 1054 w 9687"/>
                  <a:gd name="connsiteY7" fmla="*/ 4072 h 10000"/>
                  <a:gd name="connsiteX8" fmla="*/ 1065 w 9687"/>
                  <a:gd name="connsiteY8" fmla="*/ 3846 h 10000"/>
                  <a:gd name="connsiteX9" fmla="*/ 31 w 9687"/>
                  <a:gd name="connsiteY9" fmla="*/ 3279 h 10000"/>
                  <a:gd name="connsiteX10" fmla="*/ 819 w 9687"/>
                  <a:gd name="connsiteY10" fmla="*/ 3115 h 10000"/>
                  <a:gd name="connsiteX11" fmla="*/ 3522 w 9687"/>
                  <a:gd name="connsiteY11" fmla="*/ 2460 h 10000"/>
                  <a:gd name="connsiteX12" fmla="*/ 4423 w 9687"/>
                  <a:gd name="connsiteY12" fmla="*/ 1476 h 10000"/>
                  <a:gd name="connsiteX13" fmla="*/ 4760 w 9687"/>
                  <a:gd name="connsiteY13" fmla="*/ 656 h 10000"/>
                  <a:gd name="connsiteX14" fmla="*/ 5212 w 9687"/>
                  <a:gd name="connsiteY14" fmla="*/ 165 h 10000"/>
                  <a:gd name="connsiteX15" fmla="*/ 6450 w 9687"/>
                  <a:gd name="connsiteY15" fmla="*/ 656 h 10000"/>
                  <a:gd name="connsiteX16" fmla="*/ 7013 w 9687"/>
                  <a:gd name="connsiteY16" fmla="*/ 328 h 10000"/>
                  <a:gd name="connsiteX17" fmla="*/ 9039 w 9687"/>
                  <a:gd name="connsiteY17" fmla="*/ 165 h 10000"/>
                  <a:gd name="connsiteX18" fmla="*/ 9603 w 9687"/>
                  <a:gd name="connsiteY18" fmla="*/ 492 h 10000"/>
                  <a:gd name="connsiteX19" fmla="*/ 9603 w 9687"/>
                  <a:gd name="connsiteY19" fmla="*/ 1312 h 10000"/>
                  <a:gd name="connsiteX20" fmla="*/ 9266 w 9687"/>
                  <a:gd name="connsiteY20" fmla="*/ 2131 h 10000"/>
                  <a:gd name="connsiteX21" fmla="*/ 9152 w 9687"/>
                  <a:gd name="connsiteY21" fmla="*/ 3771 h 10000"/>
                  <a:gd name="connsiteX22" fmla="*/ 8927 w 9687"/>
                  <a:gd name="connsiteY22" fmla="*/ 4590 h 10000"/>
                  <a:gd name="connsiteX23" fmla="*/ 7013 w 9687"/>
                  <a:gd name="connsiteY23" fmla="*/ 7541 h 10000"/>
                  <a:gd name="connsiteX24" fmla="*/ 6225 w 9687"/>
                  <a:gd name="connsiteY24" fmla="*/ 8524 h 10000"/>
                  <a:gd name="connsiteX25" fmla="*/ 5999 w 9687"/>
                  <a:gd name="connsiteY25" fmla="*/ 9016 h 10000"/>
                  <a:gd name="connsiteX26" fmla="*/ 4873 w 9687"/>
                  <a:gd name="connsiteY26" fmla="*/ 10000 h 10000"/>
                  <a:gd name="connsiteX27" fmla="*/ 3860 w 9687"/>
                  <a:gd name="connsiteY27" fmla="*/ 9836 h 10000"/>
                  <a:gd name="connsiteX28" fmla="*/ 2846 w 9687"/>
                  <a:gd name="connsiteY28" fmla="*/ 9508 h 10000"/>
                  <a:gd name="connsiteX0" fmla="*/ 2129 w 9191"/>
                  <a:gd name="connsiteY0" fmla="*/ 9508 h 10000"/>
                  <a:gd name="connsiteX1" fmla="*/ 1432 w 9191"/>
                  <a:gd name="connsiteY1" fmla="*/ 9016 h 10000"/>
                  <a:gd name="connsiteX2" fmla="*/ 1315 w 9191"/>
                  <a:gd name="connsiteY2" fmla="*/ 8524 h 10000"/>
                  <a:gd name="connsiteX3" fmla="*/ 734 w 9191"/>
                  <a:gd name="connsiteY3" fmla="*/ 8361 h 10000"/>
                  <a:gd name="connsiteX4" fmla="*/ 2347 w 9191"/>
                  <a:gd name="connsiteY4" fmla="*/ 7276 h 10000"/>
                  <a:gd name="connsiteX5" fmla="*/ 1145 w 9191"/>
                  <a:gd name="connsiteY5" fmla="*/ 6254 h 10000"/>
                  <a:gd name="connsiteX6" fmla="*/ 530 w 9191"/>
                  <a:gd name="connsiteY6" fmla="*/ 4638 h 10000"/>
                  <a:gd name="connsiteX7" fmla="*/ 279 w 9191"/>
                  <a:gd name="connsiteY7" fmla="*/ 4072 h 10000"/>
                  <a:gd name="connsiteX8" fmla="*/ 290 w 9191"/>
                  <a:gd name="connsiteY8" fmla="*/ 3846 h 10000"/>
                  <a:gd name="connsiteX9" fmla="*/ 564 w 9191"/>
                  <a:gd name="connsiteY9" fmla="*/ 3633 h 10000"/>
                  <a:gd name="connsiteX10" fmla="*/ 36 w 9191"/>
                  <a:gd name="connsiteY10" fmla="*/ 3115 h 10000"/>
                  <a:gd name="connsiteX11" fmla="*/ 2827 w 9191"/>
                  <a:gd name="connsiteY11" fmla="*/ 2460 h 10000"/>
                  <a:gd name="connsiteX12" fmla="*/ 3757 w 9191"/>
                  <a:gd name="connsiteY12" fmla="*/ 1476 h 10000"/>
                  <a:gd name="connsiteX13" fmla="*/ 4105 w 9191"/>
                  <a:gd name="connsiteY13" fmla="*/ 656 h 10000"/>
                  <a:gd name="connsiteX14" fmla="*/ 4571 w 9191"/>
                  <a:gd name="connsiteY14" fmla="*/ 165 h 10000"/>
                  <a:gd name="connsiteX15" fmla="*/ 5849 w 9191"/>
                  <a:gd name="connsiteY15" fmla="*/ 656 h 10000"/>
                  <a:gd name="connsiteX16" fmla="*/ 6431 w 9191"/>
                  <a:gd name="connsiteY16" fmla="*/ 328 h 10000"/>
                  <a:gd name="connsiteX17" fmla="*/ 8522 w 9191"/>
                  <a:gd name="connsiteY17" fmla="*/ 165 h 10000"/>
                  <a:gd name="connsiteX18" fmla="*/ 9104 w 9191"/>
                  <a:gd name="connsiteY18" fmla="*/ 492 h 10000"/>
                  <a:gd name="connsiteX19" fmla="*/ 9104 w 9191"/>
                  <a:gd name="connsiteY19" fmla="*/ 1312 h 10000"/>
                  <a:gd name="connsiteX20" fmla="*/ 8756 w 9191"/>
                  <a:gd name="connsiteY20" fmla="*/ 2131 h 10000"/>
                  <a:gd name="connsiteX21" fmla="*/ 8639 w 9191"/>
                  <a:gd name="connsiteY21" fmla="*/ 3771 h 10000"/>
                  <a:gd name="connsiteX22" fmla="*/ 8406 w 9191"/>
                  <a:gd name="connsiteY22" fmla="*/ 4590 h 10000"/>
                  <a:gd name="connsiteX23" fmla="*/ 6431 w 9191"/>
                  <a:gd name="connsiteY23" fmla="*/ 7541 h 10000"/>
                  <a:gd name="connsiteX24" fmla="*/ 5617 w 9191"/>
                  <a:gd name="connsiteY24" fmla="*/ 8524 h 10000"/>
                  <a:gd name="connsiteX25" fmla="*/ 5384 w 9191"/>
                  <a:gd name="connsiteY25" fmla="*/ 9016 h 10000"/>
                  <a:gd name="connsiteX26" fmla="*/ 4221 w 9191"/>
                  <a:gd name="connsiteY26" fmla="*/ 10000 h 10000"/>
                  <a:gd name="connsiteX27" fmla="*/ 3176 w 9191"/>
                  <a:gd name="connsiteY27" fmla="*/ 9836 h 10000"/>
                  <a:gd name="connsiteX28" fmla="*/ 2129 w 9191"/>
                  <a:gd name="connsiteY28" fmla="*/ 9508 h 10000"/>
                  <a:gd name="connsiteX0" fmla="*/ 2299 w 9983"/>
                  <a:gd name="connsiteY0" fmla="*/ 9508 h 10000"/>
                  <a:gd name="connsiteX1" fmla="*/ 1541 w 9983"/>
                  <a:gd name="connsiteY1" fmla="*/ 9016 h 10000"/>
                  <a:gd name="connsiteX2" fmla="*/ 1414 w 9983"/>
                  <a:gd name="connsiteY2" fmla="*/ 8524 h 10000"/>
                  <a:gd name="connsiteX3" fmla="*/ 782 w 9983"/>
                  <a:gd name="connsiteY3" fmla="*/ 8361 h 10000"/>
                  <a:gd name="connsiteX4" fmla="*/ 2537 w 9983"/>
                  <a:gd name="connsiteY4" fmla="*/ 7276 h 10000"/>
                  <a:gd name="connsiteX5" fmla="*/ 1229 w 9983"/>
                  <a:gd name="connsiteY5" fmla="*/ 6254 h 10000"/>
                  <a:gd name="connsiteX6" fmla="*/ 560 w 9983"/>
                  <a:gd name="connsiteY6" fmla="*/ 4638 h 10000"/>
                  <a:gd name="connsiteX7" fmla="*/ 287 w 9983"/>
                  <a:gd name="connsiteY7" fmla="*/ 4072 h 10000"/>
                  <a:gd name="connsiteX8" fmla="*/ 299 w 9983"/>
                  <a:gd name="connsiteY8" fmla="*/ 3846 h 10000"/>
                  <a:gd name="connsiteX9" fmla="*/ 1570 w 9983"/>
                  <a:gd name="connsiteY9" fmla="*/ 3368 h 10000"/>
                  <a:gd name="connsiteX10" fmla="*/ 22 w 9983"/>
                  <a:gd name="connsiteY10" fmla="*/ 3115 h 10000"/>
                  <a:gd name="connsiteX11" fmla="*/ 3059 w 9983"/>
                  <a:gd name="connsiteY11" fmla="*/ 2460 h 10000"/>
                  <a:gd name="connsiteX12" fmla="*/ 4071 w 9983"/>
                  <a:gd name="connsiteY12" fmla="*/ 1476 h 10000"/>
                  <a:gd name="connsiteX13" fmla="*/ 4449 w 9983"/>
                  <a:gd name="connsiteY13" fmla="*/ 656 h 10000"/>
                  <a:gd name="connsiteX14" fmla="*/ 4956 w 9983"/>
                  <a:gd name="connsiteY14" fmla="*/ 165 h 10000"/>
                  <a:gd name="connsiteX15" fmla="*/ 6347 w 9983"/>
                  <a:gd name="connsiteY15" fmla="*/ 656 h 10000"/>
                  <a:gd name="connsiteX16" fmla="*/ 6980 w 9983"/>
                  <a:gd name="connsiteY16" fmla="*/ 328 h 10000"/>
                  <a:gd name="connsiteX17" fmla="*/ 9255 w 9983"/>
                  <a:gd name="connsiteY17" fmla="*/ 165 h 10000"/>
                  <a:gd name="connsiteX18" fmla="*/ 9888 w 9983"/>
                  <a:gd name="connsiteY18" fmla="*/ 492 h 10000"/>
                  <a:gd name="connsiteX19" fmla="*/ 9888 w 9983"/>
                  <a:gd name="connsiteY19" fmla="*/ 1312 h 10000"/>
                  <a:gd name="connsiteX20" fmla="*/ 9510 w 9983"/>
                  <a:gd name="connsiteY20" fmla="*/ 2131 h 10000"/>
                  <a:gd name="connsiteX21" fmla="*/ 9382 w 9983"/>
                  <a:gd name="connsiteY21" fmla="*/ 3771 h 10000"/>
                  <a:gd name="connsiteX22" fmla="*/ 9129 w 9983"/>
                  <a:gd name="connsiteY22" fmla="*/ 4590 h 10000"/>
                  <a:gd name="connsiteX23" fmla="*/ 6980 w 9983"/>
                  <a:gd name="connsiteY23" fmla="*/ 7541 h 10000"/>
                  <a:gd name="connsiteX24" fmla="*/ 6094 w 9983"/>
                  <a:gd name="connsiteY24" fmla="*/ 8524 h 10000"/>
                  <a:gd name="connsiteX25" fmla="*/ 5841 w 9983"/>
                  <a:gd name="connsiteY25" fmla="*/ 9016 h 10000"/>
                  <a:gd name="connsiteX26" fmla="*/ 4576 w 9983"/>
                  <a:gd name="connsiteY26" fmla="*/ 10000 h 10000"/>
                  <a:gd name="connsiteX27" fmla="*/ 3439 w 9983"/>
                  <a:gd name="connsiteY27" fmla="*/ 9836 h 10000"/>
                  <a:gd name="connsiteX28" fmla="*/ 2299 w 9983"/>
                  <a:gd name="connsiteY28" fmla="*/ 9508 h 10000"/>
                  <a:gd name="connsiteX0" fmla="*/ 2139 w 9836"/>
                  <a:gd name="connsiteY0" fmla="*/ 9508 h 10000"/>
                  <a:gd name="connsiteX1" fmla="*/ 1380 w 9836"/>
                  <a:gd name="connsiteY1" fmla="*/ 9016 h 10000"/>
                  <a:gd name="connsiteX2" fmla="*/ 1252 w 9836"/>
                  <a:gd name="connsiteY2" fmla="*/ 8524 h 10000"/>
                  <a:gd name="connsiteX3" fmla="*/ 619 w 9836"/>
                  <a:gd name="connsiteY3" fmla="*/ 8361 h 10000"/>
                  <a:gd name="connsiteX4" fmla="*/ 2377 w 9836"/>
                  <a:gd name="connsiteY4" fmla="*/ 7276 h 10000"/>
                  <a:gd name="connsiteX5" fmla="*/ 1067 w 9836"/>
                  <a:gd name="connsiteY5" fmla="*/ 6254 h 10000"/>
                  <a:gd name="connsiteX6" fmla="*/ 397 w 9836"/>
                  <a:gd name="connsiteY6" fmla="*/ 4638 h 10000"/>
                  <a:gd name="connsiteX7" fmla="*/ 123 w 9836"/>
                  <a:gd name="connsiteY7" fmla="*/ 4072 h 10000"/>
                  <a:gd name="connsiteX8" fmla="*/ 136 w 9836"/>
                  <a:gd name="connsiteY8" fmla="*/ 3846 h 10000"/>
                  <a:gd name="connsiteX9" fmla="*/ 1409 w 9836"/>
                  <a:gd name="connsiteY9" fmla="*/ 3368 h 10000"/>
                  <a:gd name="connsiteX10" fmla="*/ 1598 w 9836"/>
                  <a:gd name="connsiteY10" fmla="*/ 3557 h 10000"/>
                  <a:gd name="connsiteX11" fmla="*/ 2900 w 9836"/>
                  <a:gd name="connsiteY11" fmla="*/ 2460 h 10000"/>
                  <a:gd name="connsiteX12" fmla="*/ 3914 w 9836"/>
                  <a:gd name="connsiteY12" fmla="*/ 1476 h 10000"/>
                  <a:gd name="connsiteX13" fmla="*/ 4293 w 9836"/>
                  <a:gd name="connsiteY13" fmla="*/ 656 h 10000"/>
                  <a:gd name="connsiteX14" fmla="*/ 4800 w 9836"/>
                  <a:gd name="connsiteY14" fmla="*/ 165 h 10000"/>
                  <a:gd name="connsiteX15" fmla="*/ 6194 w 9836"/>
                  <a:gd name="connsiteY15" fmla="*/ 656 h 10000"/>
                  <a:gd name="connsiteX16" fmla="*/ 6828 w 9836"/>
                  <a:gd name="connsiteY16" fmla="*/ 328 h 10000"/>
                  <a:gd name="connsiteX17" fmla="*/ 9107 w 9836"/>
                  <a:gd name="connsiteY17" fmla="*/ 165 h 10000"/>
                  <a:gd name="connsiteX18" fmla="*/ 9741 w 9836"/>
                  <a:gd name="connsiteY18" fmla="*/ 492 h 10000"/>
                  <a:gd name="connsiteX19" fmla="*/ 9741 w 9836"/>
                  <a:gd name="connsiteY19" fmla="*/ 1312 h 10000"/>
                  <a:gd name="connsiteX20" fmla="*/ 9362 w 9836"/>
                  <a:gd name="connsiteY20" fmla="*/ 2131 h 10000"/>
                  <a:gd name="connsiteX21" fmla="*/ 9234 w 9836"/>
                  <a:gd name="connsiteY21" fmla="*/ 3771 h 10000"/>
                  <a:gd name="connsiteX22" fmla="*/ 8981 w 9836"/>
                  <a:gd name="connsiteY22" fmla="*/ 4590 h 10000"/>
                  <a:gd name="connsiteX23" fmla="*/ 6828 w 9836"/>
                  <a:gd name="connsiteY23" fmla="*/ 7541 h 10000"/>
                  <a:gd name="connsiteX24" fmla="*/ 5940 w 9836"/>
                  <a:gd name="connsiteY24" fmla="*/ 8524 h 10000"/>
                  <a:gd name="connsiteX25" fmla="*/ 5687 w 9836"/>
                  <a:gd name="connsiteY25" fmla="*/ 9016 h 10000"/>
                  <a:gd name="connsiteX26" fmla="*/ 4420 w 9836"/>
                  <a:gd name="connsiteY26" fmla="*/ 10000 h 10000"/>
                  <a:gd name="connsiteX27" fmla="*/ 3281 w 9836"/>
                  <a:gd name="connsiteY27" fmla="*/ 9836 h 10000"/>
                  <a:gd name="connsiteX28" fmla="*/ 2139 w 9836"/>
                  <a:gd name="connsiteY28" fmla="*/ 9508 h 10000"/>
                  <a:gd name="connsiteX0" fmla="*/ 2057 w 9882"/>
                  <a:gd name="connsiteY0" fmla="*/ 9508 h 10000"/>
                  <a:gd name="connsiteX1" fmla="*/ 1285 w 9882"/>
                  <a:gd name="connsiteY1" fmla="*/ 9016 h 10000"/>
                  <a:gd name="connsiteX2" fmla="*/ 1155 w 9882"/>
                  <a:gd name="connsiteY2" fmla="*/ 8524 h 10000"/>
                  <a:gd name="connsiteX3" fmla="*/ 511 w 9882"/>
                  <a:gd name="connsiteY3" fmla="*/ 8361 h 10000"/>
                  <a:gd name="connsiteX4" fmla="*/ 2299 w 9882"/>
                  <a:gd name="connsiteY4" fmla="*/ 7276 h 10000"/>
                  <a:gd name="connsiteX5" fmla="*/ 967 w 9882"/>
                  <a:gd name="connsiteY5" fmla="*/ 6254 h 10000"/>
                  <a:gd name="connsiteX6" fmla="*/ 286 w 9882"/>
                  <a:gd name="connsiteY6" fmla="*/ 4638 h 10000"/>
                  <a:gd name="connsiteX7" fmla="*/ 7 w 9882"/>
                  <a:gd name="connsiteY7" fmla="*/ 4072 h 10000"/>
                  <a:gd name="connsiteX8" fmla="*/ 1930 w 9882"/>
                  <a:gd name="connsiteY8" fmla="*/ 3934 h 10000"/>
                  <a:gd name="connsiteX9" fmla="*/ 1314 w 9882"/>
                  <a:gd name="connsiteY9" fmla="*/ 3368 h 10000"/>
                  <a:gd name="connsiteX10" fmla="*/ 1507 w 9882"/>
                  <a:gd name="connsiteY10" fmla="*/ 3557 h 10000"/>
                  <a:gd name="connsiteX11" fmla="*/ 2830 w 9882"/>
                  <a:gd name="connsiteY11" fmla="*/ 2460 h 10000"/>
                  <a:gd name="connsiteX12" fmla="*/ 3861 w 9882"/>
                  <a:gd name="connsiteY12" fmla="*/ 1476 h 10000"/>
                  <a:gd name="connsiteX13" fmla="*/ 4247 w 9882"/>
                  <a:gd name="connsiteY13" fmla="*/ 656 h 10000"/>
                  <a:gd name="connsiteX14" fmla="*/ 4762 w 9882"/>
                  <a:gd name="connsiteY14" fmla="*/ 165 h 10000"/>
                  <a:gd name="connsiteX15" fmla="*/ 6179 w 9882"/>
                  <a:gd name="connsiteY15" fmla="*/ 656 h 10000"/>
                  <a:gd name="connsiteX16" fmla="*/ 6824 w 9882"/>
                  <a:gd name="connsiteY16" fmla="*/ 328 h 10000"/>
                  <a:gd name="connsiteX17" fmla="*/ 9141 w 9882"/>
                  <a:gd name="connsiteY17" fmla="*/ 165 h 10000"/>
                  <a:gd name="connsiteX18" fmla="*/ 9785 w 9882"/>
                  <a:gd name="connsiteY18" fmla="*/ 492 h 10000"/>
                  <a:gd name="connsiteX19" fmla="*/ 9785 w 9882"/>
                  <a:gd name="connsiteY19" fmla="*/ 1312 h 10000"/>
                  <a:gd name="connsiteX20" fmla="*/ 9400 w 9882"/>
                  <a:gd name="connsiteY20" fmla="*/ 2131 h 10000"/>
                  <a:gd name="connsiteX21" fmla="*/ 9270 w 9882"/>
                  <a:gd name="connsiteY21" fmla="*/ 3771 h 10000"/>
                  <a:gd name="connsiteX22" fmla="*/ 9013 w 9882"/>
                  <a:gd name="connsiteY22" fmla="*/ 4590 h 10000"/>
                  <a:gd name="connsiteX23" fmla="*/ 6824 w 9882"/>
                  <a:gd name="connsiteY23" fmla="*/ 7541 h 10000"/>
                  <a:gd name="connsiteX24" fmla="*/ 5921 w 9882"/>
                  <a:gd name="connsiteY24" fmla="*/ 8524 h 10000"/>
                  <a:gd name="connsiteX25" fmla="*/ 5664 w 9882"/>
                  <a:gd name="connsiteY25" fmla="*/ 9016 h 10000"/>
                  <a:gd name="connsiteX26" fmla="*/ 4376 w 9882"/>
                  <a:gd name="connsiteY26" fmla="*/ 10000 h 10000"/>
                  <a:gd name="connsiteX27" fmla="*/ 3218 w 9882"/>
                  <a:gd name="connsiteY27" fmla="*/ 9836 h 10000"/>
                  <a:gd name="connsiteX28" fmla="*/ 2057 w 9882"/>
                  <a:gd name="connsiteY28" fmla="*/ 9508 h 10000"/>
                  <a:gd name="connsiteX0" fmla="*/ 1813 w 9731"/>
                  <a:gd name="connsiteY0" fmla="*/ 9508 h 10000"/>
                  <a:gd name="connsiteX1" fmla="*/ 1031 w 9731"/>
                  <a:gd name="connsiteY1" fmla="*/ 9016 h 10000"/>
                  <a:gd name="connsiteX2" fmla="*/ 900 w 9731"/>
                  <a:gd name="connsiteY2" fmla="*/ 8524 h 10000"/>
                  <a:gd name="connsiteX3" fmla="*/ 248 w 9731"/>
                  <a:gd name="connsiteY3" fmla="*/ 8361 h 10000"/>
                  <a:gd name="connsiteX4" fmla="*/ 2057 w 9731"/>
                  <a:gd name="connsiteY4" fmla="*/ 7276 h 10000"/>
                  <a:gd name="connsiteX5" fmla="*/ 710 w 9731"/>
                  <a:gd name="connsiteY5" fmla="*/ 6254 h 10000"/>
                  <a:gd name="connsiteX6" fmla="*/ 20 w 9731"/>
                  <a:gd name="connsiteY6" fmla="*/ 4638 h 10000"/>
                  <a:gd name="connsiteX7" fmla="*/ 2101 w 9731"/>
                  <a:gd name="connsiteY7" fmla="*/ 4602 h 10000"/>
                  <a:gd name="connsiteX8" fmla="*/ 1684 w 9731"/>
                  <a:gd name="connsiteY8" fmla="*/ 3934 h 10000"/>
                  <a:gd name="connsiteX9" fmla="*/ 1061 w 9731"/>
                  <a:gd name="connsiteY9" fmla="*/ 3368 h 10000"/>
                  <a:gd name="connsiteX10" fmla="*/ 1256 w 9731"/>
                  <a:gd name="connsiteY10" fmla="*/ 3557 h 10000"/>
                  <a:gd name="connsiteX11" fmla="*/ 2595 w 9731"/>
                  <a:gd name="connsiteY11" fmla="*/ 2460 h 10000"/>
                  <a:gd name="connsiteX12" fmla="*/ 3638 w 9731"/>
                  <a:gd name="connsiteY12" fmla="*/ 1476 h 10000"/>
                  <a:gd name="connsiteX13" fmla="*/ 4029 w 9731"/>
                  <a:gd name="connsiteY13" fmla="*/ 656 h 10000"/>
                  <a:gd name="connsiteX14" fmla="*/ 4550 w 9731"/>
                  <a:gd name="connsiteY14" fmla="*/ 165 h 10000"/>
                  <a:gd name="connsiteX15" fmla="*/ 5984 w 9731"/>
                  <a:gd name="connsiteY15" fmla="*/ 656 h 10000"/>
                  <a:gd name="connsiteX16" fmla="*/ 6636 w 9731"/>
                  <a:gd name="connsiteY16" fmla="*/ 328 h 10000"/>
                  <a:gd name="connsiteX17" fmla="*/ 8981 w 9731"/>
                  <a:gd name="connsiteY17" fmla="*/ 165 h 10000"/>
                  <a:gd name="connsiteX18" fmla="*/ 9633 w 9731"/>
                  <a:gd name="connsiteY18" fmla="*/ 492 h 10000"/>
                  <a:gd name="connsiteX19" fmla="*/ 9633 w 9731"/>
                  <a:gd name="connsiteY19" fmla="*/ 1312 h 10000"/>
                  <a:gd name="connsiteX20" fmla="*/ 9243 w 9731"/>
                  <a:gd name="connsiteY20" fmla="*/ 2131 h 10000"/>
                  <a:gd name="connsiteX21" fmla="*/ 9112 w 9731"/>
                  <a:gd name="connsiteY21" fmla="*/ 3771 h 10000"/>
                  <a:gd name="connsiteX22" fmla="*/ 8852 w 9731"/>
                  <a:gd name="connsiteY22" fmla="*/ 4590 h 10000"/>
                  <a:gd name="connsiteX23" fmla="*/ 6636 w 9731"/>
                  <a:gd name="connsiteY23" fmla="*/ 7541 h 10000"/>
                  <a:gd name="connsiteX24" fmla="*/ 5723 w 9731"/>
                  <a:gd name="connsiteY24" fmla="*/ 8524 h 10000"/>
                  <a:gd name="connsiteX25" fmla="*/ 5463 w 9731"/>
                  <a:gd name="connsiteY25" fmla="*/ 9016 h 10000"/>
                  <a:gd name="connsiteX26" fmla="*/ 4159 w 9731"/>
                  <a:gd name="connsiteY26" fmla="*/ 10000 h 10000"/>
                  <a:gd name="connsiteX27" fmla="*/ 2987 w 9731"/>
                  <a:gd name="connsiteY27" fmla="*/ 9836 h 10000"/>
                  <a:gd name="connsiteX28" fmla="*/ 1813 w 9731"/>
                  <a:gd name="connsiteY28" fmla="*/ 9508 h 10000"/>
                  <a:gd name="connsiteX0" fmla="*/ 1642 w 9779"/>
                  <a:gd name="connsiteY0" fmla="*/ 9508 h 10000"/>
                  <a:gd name="connsiteX1" fmla="*/ 839 w 9779"/>
                  <a:gd name="connsiteY1" fmla="*/ 9016 h 10000"/>
                  <a:gd name="connsiteX2" fmla="*/ 704 w 9779"/>
                  <a:gd name="connsiteY2" fmla="*/ 8524 h 10000"/>
                  <a:gd name="connsiteX3" fmla="*/ 34 w 9779"/>
                  <a:gd name="connsiteY3" fmla="*/ 8361 h 10000"/>
                  <a:gd name="connsiteX4" fmla="*/ 1893 w 9779"/>
                  <a:gd name="connsiteY4" fmla="*/ 7276 h 10000"/>
                  <a:gd name="connsiteX5" fmla="*/ 509 w 9779"/>
                  <a:gd name="connsiteY5" fmla="*/ 6254 h 10000"/>
                  <a:gd name="connsiteX6" fmla="*/ 2670 w 9779"/>
                  <a:gd name="connsiteY6" fmla="*/ 5610 h 10000"/>
                  <a:gd name="connsiteX7" fmla="*/ 1938 w 9779"/>
                  <a:gd name="connsiteY7" fmla="*/ 4602 h 10000"/>
                  <a:gd name="connsiteX8" fmla="*/ 1510 w 9779"/>
                  <a:gd name="connsiteY8" fmla="*/ 3934 h 10000"/>
                  <a:gd name="connsiteX9" fmla="*/ 869 w 9779"/>
                  <a:gd name="connsiteY9" fmla="*/ 3368 h 10000"/>
                  <a:gd name="connsiteX10" fmla="*/ 1070 w 9779"/>
                  <a:gd name="connsiteY10" fmla="*/ 3557 h 10000"/>
                  <a:gd name="connsiteX11" fmla="*/ 2446 w 9779"/>
                  <a:gd name="connsiteY11" fmla="*/ 2460 h 10000"/>
                  <a:gd name="connsiteX12" fmla="*/ 3518 w 9779"/>
                  <a:gd name="connsiteY12" fmla="*/ 1476 h 10000"/>
                  <a:gd name="connsiteX13" fmla="*/ 3919 w 9779"/>
                  <a:gd name="connsiteY13" fmla="*/ 656 h 10000"/>
                  <a:gd name="connsiteX14" fmla="*/ 4455 w 9779"/>
                  <a:gd name="connsiteY14" fmla="*/ 165 h 10000"/>
                  <a:gd name="connsiteX15" fmla="*/ 5928 w 9779"/>
                  <a:gd name="connsiteY15" fmla="*/ 656 h 10000"/>
                  <a:gd name="connsiteX16" fmla="*/ 6598 w 9779"/>
                  <a:gd name="connsiteY16" fmla="*/ 328 h 10000"/>
                  <a:gd name="connsiteX17" fmla="*/ 9008 w 9779"/>
                  <a:gd name="connsiteY17" fmla="*/ 165 h 10000"/>
                  <a:gd name="connsiteX18" fmla="*/ 9678 w 9779"/>
                  <a:gd name="connsiteY18" fmla="*/ 492 h 10000"/>
                  <a:gd name="connsiteX19" fmla="*/ 9678 w 9779"/>
                  <a:gd name="connsiteY19" fmla="*/ 1312 h 10000"/>
                  <a:gd name="connsiteX20" fmla="*/ 9278 w 9779"/>
                  <a:gd name="connsiteY20" fmla="*/ 2131 h 10000"/>
                  <a:gd name="connsiteX21" fmla="*/ 9143 w 9779"/>
                  <a:gd name="connsiteY21" fmla="*/ 3771 h 10000"/>
                  <a:gd name="connsiteX22" fmla="*/ 8876 w 9779"/>
                  <a:gd name="connsiteY22" fmla="*/ 4590 h 10000"/>
                  <a:gd name="connsiteX23" fmla="*/ 6598 w 9779"/>
                  <a:gd name="connsiteY23" fmla="*/ 7541 h 10000"/>
                  <a:gd name="connsiteX24" fmla="*/ 5660 w 9779"/>
                  <a:gd name="connsiteY24" fmla="*/ 8524 h 10000"/>
                  <a:gd name="connsiteX25" fmla="*/ 5393 w 9779"/>
                  <a:gd name="connsiteY25" fmla="*/ 9016 h 10000"/>
                  <a:gd name="connsiteX26" fmla="*/ 4053 w 9779"/>
                  <a:gd name="connsiteY26" fmla="*/ 10000 h 10000"/>
                  <a:gd name="connsiteX27" fmla="*/ 2849 w 9779"/>
                  <a:gd name="connsiteY27" fmla="*/ 9836 h 10000"/>
                  <a:gd name="connsiteX28" fmla="*/ 1642 w 9779"/>
                  <a:gd name="connsiteY28" fmla="*/ 9508 h 10000"/>
                  <a:gd name="connsiteX0" fmla="*/ 1679 w 10000"/>
                  <a:gd name="connsiteY0" fmla="*/ 9508 h 10000"/>
                  <a:gd name="connsiteX1" fmla="*/ 858 w 10000"/>
                  <a:gd name="connsiteY1" fmla="*/ 9016 h 10000"/>
                  <a:gd name="connsiteX2" fmla="*/ 720 w 10000"/>
                  <a:gd name="connsiteY2" fmla="*/ 8524 h 10000"/>
                  <a:gd name="connsiteX3" fmla="*/ 35 w 10000"/>
                  <a:gd name="connsiteY3" fmla="*/ 8361 h 10000"/>
                  <a:gd name="connsiteX4" fmla="*/ 1936 w 10000"/>
                  <a:gd name="connsiteY4" fmla="*/ 7276 h 10000"/>
                  <a:gd name="connsiteX5" fmla="*/ 2854 w 10000"/>
                  <a:gd name="connsiteY5" fmla="*/ 6696 h 10000"/>
                  <a:gd name="connsiteX6" fmla="*/ 2730 w 10000"/>
                  <a:gd name="connsiteY6" fmla="*/ 5610 h 10000"/>
                  <a:gd name="connsiteX7" fmla="*/ 1982 w 10000"/>
                  <a:gd name="connsiteY7" fmla="*/ 4602 h 10000"/>
                  <a:gd name="connsiteX8" fmla="*/ 1544 w 10000"/>
                  <a:gd name="connsiteY8" fmla="*/ 3934 h 10000"/>
                  <a:gd name="connsiteX9" fmla="*/ 889 w 10000"/>
                  <a:gd name="connsiteY9" fmla="*/ 3368 h 10000"/>
                  <a:gd name="connsiteX10" fmla="*/ 1094 w 10000"/>
                  <a:gd name="connsiteY10" fmla="*/ 3557 h 10000"/>
                  <a:gd name="connsiteX11" fmla="*/ 2501 w 10000"/>
                  <a:gd name="connsiteY11" fmla="*/ 2460 h 10000"/>
                  <a:gd name="connsiteX12" fmla="*/ 3598 w 10000"/>
                  <a:gd name="connsiteY12" fmla="*/ 1476 h 10000"/>
                  <a:gd name="connsiteX13" fmla="*/ 4008 w 10000"/>
                  <a:gd name="connsiteY13" fmla="*/ 656 h 10000"/>
                  <a:gd name="connsiteX14" fmla="*/ 4556 w 10000"/>
                  <a:gd name="connsiteY14" fmla="*/ 165 h 10000"/>
                  <a:gd name="connsiteX15" fmla="*/ 6062 w 10000"/>
                  <a:gd name="connsiteY15" fmla="*/ 656 h 10000"/>
                  <a:gd name="connsiteX16" fmla="*/ 6747 w 10000"/>
                  <a:gd name="connsiteY16" fmla="*/ 328 h 10000"/>
                  <a:gd name="connsiteX17" fmla="*/ 9212 w 10000"/>
                  <a:gd name="connsiteY17" fmla="*/ 165 h 10000"/>
                  <a:gd name="connsiteX18" fmla="*/ 9897 w 10000"/>
                  <a:gd name="connsiteY18" fmla="*/ 492 h 10000"/>
                  <a:gd name="connsiteX19" fmla="*/ 9897 w 10000"/>
                  <a:gd name="connsiteY19" fmla="*/ 1312 h 10000"/>
                  <a:gd name="connsiteX20" fmla="*/ 9488 w 10000"/>
                  <a:gd name="connsiteY20" fmla="*/ 2131 h 10000"/>
                  <a:gd name="connsiteX21" fmla="*/ 9350 w 10000"/>
                  <a:gd name="connsiteY21" fmla="*/ 3771 h 10000"/>
                  <a:gd name="connsiteX22" fmla="*/ 9077 w 10000"/>
                  <a:gd name="connsiteY22" fmla="*/ 4590 h 10000"/>
                  <a:gd name="connsiteX23" fmla="*/ 6747 w 10000"/>
                  <a:gd name="connsiteY23" fmla="*/ 7541 h 10000"/>
                  <a:gd name="connsiteX24" fmla="*/ 5788 w 10000"/>
                  <a:gd name="connsiteY24" fmla="*/ 8524 h 10000"/>
                  <a:gd name="connsiteX25" fmla="*/ 5515 w 10000"/>
                  <a:gd name="connsiteY25" fmla="*/ 9016 h 10000"/>
                  <a:gd name="connsiteX26" fmla="*/ 4145 w 10000"/>
                  <a:gd name="connsiteY26" fmla="*/ 10000 h 10000"/>
                  <a:gd name="connsiteX27" fmla="*/ 2913 w 10000"/>
                  <a:gd name="connsiteY27" fmla="*/ 9836 h 10000"/>
                  <a:gd name="connsiteX28" fmla="*/ 1679 w 10000"/>
                  <a:gd name="connsiteY28" fmla="*/ 9508 h 10000"/>
                  <a:gd name="connsiteX0" fmla="*/ 1679 w 10000"/>
                  <a:gd name="connsiteY0" fmla="*/ 9508 h 9860"/>
                  <a:gd name="connsiteX1" fmla="*/ 858 w 10000"/>
                  <a:gd name="connsiteY1" fmla="*/ 9016 h 9860"/>
                  <a:gd name="connsiteX2" fmla="*/ 720 w 10000"/>
                  <a:gd name="connsiteY2" fmla="*/ 8524 h 9860"/>
                  <a:gd name="connsiteX3" fmla="*/ 35 w 10000"/>
                  <a:gd name="connsiteY3" fmla="*/ 8361 h 9860"/>
                  <a:gd name="connsiteX4" fmla="*/ 1936 w 10000"/>
                  <a:gd name="connsiteY4" fmla="*/ 7276 h 9860"/>
                  <a:gd name="connsiteX5" fmla="*/ 2854 w 10000"/>
                  <a:gd name="connsiteY5" fmla="*/ 6696 h 9860"/>
                  <a:gd name="connsiteX6" fmla="*/ 2730 w 10000"/>
                  <a:gd name="connsiteY6" fmla="*/ 5610 h 9860"/>
                  <a:gd name="connsiteX7" fmla="*/ 1982 w 10000"/>
                  <a:gd name="connsiteY7" fmla="*/ 4602 h 9860"/>
                  <a:gd name="connsiteX8" fmla="*/ 1544 w 10000"/>
                  <a:gd name="connsiteY8" fmla="*/ 3934 h 9860"/>
                  <a:gd name="connsiteX9" fmla="*/ 889 w 10000"/>
                  <a:gd name="connsiteY9" fmla="*/ 3368 h 9860"/>
                  <a:gd name="connsiteX10" fmla="*/ 1094 w 10000"/>
                  <a:gd name="connsiteY10" fmla="*/ 3557 h 9860"/>
                  <a:gd name="connsiteX11" fmla="*/ 2501 w 10000"/>
                  <a:gd name="connsiteY11" fmla="*/ 2460 h 9860"/>
                  <a:gd name="connsiteX12" fmla="*/ 3598 w 10000"/>
                  <a:gd name="connsiteY12" fmla="*/ 1476 h 9860"/>
                  <a:gd name="connsiteX13" fmla="*/ 4008 w 10000"/>
                  <a:gd name="connsiteY13" fmla="*/ 656 h 9860"/>
                  <a:gd name="connsiteX14" fmla="*/ 4556 w 10000"/>
                  <a:gd name="connsiteY14" fmla="*/ 165 h 9860"/>
                  <a:gd name="connsiteX15" fmla="*/ 6062 w 10000"/>
                  <a:gd name="connsiteY15" fmla="*/ 656 h 9860"/>
                  <a:gd name="connsiteX16" fmla="*/ 6747 w 10000"/>
                  <a:gd name="connsiteY16" fmla="*/ 328 h 9860"/>
                  <a:gd name="connsiteX17" fmla="*/ 9212 w 10000"/>
                  <a:gd name="connsiteY17" fmla="*/ 165 h 9860"/>
                  <a:gd name="connsiteX18" fmla="*/ 9897 w 10000"/>
                  <a:gd name="connsiteY18" fmla="*/ 492 h 9860"/>
                  <a:gd name="connsiteX19" fmla="*/ 9897 w 10000"/>
                  <a:gd name="connsiteY19" fmla="*/ 1312 h 9860"/>
                  <a:gd name="connsiteX20" fmla="*/ 9488 w 10000"/>
                  <a:gd name="connsiteY20" fmla="*/ 2131 h 9860"/>
                  <a:gd name="connsiteX21" fmla="*/ 9350 w 10000"/>
                  <a:gd name="connsiteY21" fmla="*/ 3771 h 9860"/>
                  <a:gd name="connsiteX22" fmla="*/ 9077 w 10000"/>
                  <a:gd name="connsiteY22" fmla="*/ 4590 h 9860"/>
                  <a:gd name="connsiteX23" fmla="*/ 6747 w 10000"/>
                  <a:gd name="connsiteY23" fmla="*/ 7541 h 9860"/>
                  <a:gd name="connsiteX24" fmla="*/ 5788 w 10000"/>
                  <a:gd name="connsiteY24" fmla="*/ 8524 h 9860"/>
                  <a:gd name="connsiteX25" fmla="*/ 5515 w 10000"/>
                  <a:gd name="connsiteY25" fmla="*/ 9016 h 9860"/>
                  <a:gd name="connsiteX26" fmla="*/ 5349 w 10000"/>
                  <a:gd name="connsiteY26" fmla="*/ 9293 h 9860"/>
                  <a:gd name="connsiteX27" fmla="*/ 2913 w 10000"/>
                  <a:gd name="connsiteY27" fmla="*/ 9836 h 9860"/>
                  <a:gd name="connsiteX28" fmla="*/ 1679 w 10000"/>
                  <a:gd name="connsiteY28" fmla="*/ 9508 h 9860"/>
                  <a:gd name="connsiteX0" fmla="*/ 1679 w 10000"/>
                  <a:gd name="connsiteY0" fmla="*/ 9643 h 9643"/>
                  <a:gd name="connsiteX1" fmla="*/ 858 w 10000"/>
                  <a:gd name="connsiteY1" fmla="*/ 9144 h 9643"/>
                  <a:gd name="connsiteX2" fmla="*/ 720 w 10000"/>
                  <a:gd name="connsiteY2" fmla="*/ 8645 h 9643"/>
                  <a:gd name="connsiteX3" fmla="*/ 35 w 10000"/>
                  <a:gd name="connsiteY3" fmla="*/ 8480 h 9643"/>
                  <a:gd name="connsiteX4" fmla="*/ 1936 w 10000"/>
                  <a:gd name="connsiteY4" fmla="*/ 7379 h 9643"/>
                  <a:gd name="connsiteX5" fmla="*/ 2854 w 10000"/>
                  <a:gd name="connsiteY5" fmla="*/ 6791 h 9643"/>
                  <a:gd name="connsiteX6" fmla="*/ 2730 w 10000"/>
                  <a:gd name="connsiteY6" fmla="*/ 5690 h 9643"/>
                  <a:gd name="connsiteX7" fmla="*/ 1982 w 10000"/>
                  <a:gd name="connsiteY7" fmla="*/ 4667 h 9643"/>
                  <a:gd name="connsiteX8" fmla="*/ 1544 w 10000"/>
                  <a:gd name="connsiteY8" fmla="*/ 3990 h 9643"/>
                  <a:gd name="connsiteX9" fmla="*/ 889 w 10000"/>
                  <a:gd name="connsiteY9" fmla="*/ 3416 h 9643"/>
                  <a:gd name="connsiteX10" fmla="*/ 1094 w 10000"/>
                  <a:gd name="connsiteY10" fmla="*/ 3608 h 9643"/>
                  <a:gd name="connsiteX11" fmla="*/ 2501 w 10000"/>
                  <a:gd name="connsiteY11" fmla="*/ 2495 h 9643"/>
                  <a:gd name="connsiteX12" fmla="*/ 3598 w 10000"/>
                  <a:gd name="connsiteY12" fmla="*/ 1497 h 9643"/>
                  <a:gd name="connsiteX13" fmla="*/ 4008 w 10000"/>
                  <a:gd name="connsiteY13" fmla="*/ 665 h 9643"/>
                  <a:gd name="connsiteX14" fmla="*/ 4556 w 10000"/>
                  <a:gd name="connsiteY14" fmla="*/ 167 h 9643"/>
                  <a:gd name="connsiteX15" fmla="*/ 6062 w 10000"/>
                  <a:gd name="connsiteY15" fmla="*/ 665 h 9643"/>
                  <a:gd name="connsiteX16" fmla="*/ 6747 w 10000"/>
                  <a:gd name="connsiteY16" fmla="*/ 333 h 9643"/>
                  <a:gd name="connsiteX17" fmla="*/ 9212 w 10000"/>
                  <a:gd name="connsiteY17" fmla="*/ 167 h 9643"/>
                  <a:gd name="connsiteX18" fmla="*/ 9897 w 10000"/>
                  <a:gd name="connsiteY18" fmla="*/ 499 h 9643"/>
                  <a:gd name="connsiteX19" fmla="*/ 9897 w 10000"/>
                  <a:gd name="connsiteY19" fmla="*/ 1331 h 9643"/>
                  <a:gd name="connsiteX20" fmla="*/ 9488 w 10000"/>
                  <a:gd name="connsiteY20" fmla="*/ 2161 h 9643"/>
                  <a:gd name="connsiteX21" fmla="*/ 9350 w 10000"/>
                  <a:gd name="connsiteY21" fmla="*/ 3825 h 9643"/>
                  <a:gd name="connsiteX22" fmla="*/ 9077 w 10000"/>
                  <a:gd name="connsiteY22" fmla="*/ 4655 h 9643"/>
                  <a:gd name="connsiteX23" fmla="*/ 6747 w 10000"/>
                  <a:gd name="connsiteY23" fmla="*/ 7648 h 9643"/>
                  <a:gd name="connsiteX24" fmla="*/ 5788 w 10000"/>
                  <a:gd name="connsiteY24" fmla="*/ 8645 h 9643"/>
                  <a:gd name="connsiteX25" fmla="*/ 5515 w 10000"/>
                  <a:gd name="connsiteY25" fmla="*/ 9144 h 9643"/>
                  <a:gd name="connsiteX26" fmla="*/ 5349 w 10000"/>
                  <a:gd name="connsiteY26" fmla="*/ 9425 h 9643"/>
                  <a:gd name="connsiteX27" fmla="*/ 4644 w 10000"/>
                  <a:gd name="connsiteY27" fmla="*/ 9169 h 9643"/>
                  <a:gd name="connsiteX28" fmla="*/ 1679 w 10000"/>
                  <a:gd name="connsiteY28" fmla="*/ 9643 h 9643"/>
                  <a:gd name="connsiteX0" fmla="*/ 2808 w 10000"/>
                  <a:gd name="connsiteY0" fmla="*/ 8699 h 9823"/>
                  <a:gd name="connsiteX1" fmla="*/ 858 w 10000"/>
                  <a:gd name="connsiteY1" fmla="*/ 9483 h 9823"/>
                  <a:gd name="connsiteX2" fmla="*/ 720 w 10000"/>
                  <a:gd name="connsiteY2" fmla="*/ 8965 h 9823"/>
                  <a:gd name="connsiteX3" fmla="*/ 35 w 10000"/>
                  <a:gd name="connsiteY3" fmla="*/ 8794 h 9823"/>
                  <a:gd name="connsiteX4" fmla="*/ 1936 w 10000"/>
                  <a:gd name="connsiteY4" fmla="*/ 7652 h 9823"/>
                  <a:gd name="connsiteX5" fmla="*/ 2854 w 10000"/>
                  <a:gd name="connsiteY5" fmla="*/ 7042 h 9823"/>
                  <a:gd name="connsiteX6" fmla="*/ 2730 w 10000"/>
                  <a:gd name="connsiteY6" fmla="*/ 5901 h 9823"/>
                  <a:gd name="connsiteX7" fmla="*/ 1982 w 10000"/>
                  <a:gd name="connsiteY7" fmla="*/ 4840 h 9823"/>
                  <a:gd name="connsiteX8" fmla="*/ 1544 w 10000"/>
                  <a:gd name="connsiteY8" fmla="*/ 4138 h 9823"/>
                  <a:gd name="connsiteX9" fmla="*/ 889 w 10000"/>
                  <a:gd name="connsiteY9" fmla="*/ 3542 h 9823"/>
                  <a:gd name="connsiteX10" fmla="*/ 1094 w 10000"/>
                  <a:gd name="connsiteY10" fmla="*/ 3742 h 9823"/>
                  <a:gd name="connsiteX11" fmla="*/ 2501 w 10000"/>
                  <a:gd name="connsiteY11" fmla="*/ 2587 h 9823"/>
                  <a:gd name="connsiteX12" fmla="*/ 3598 w 10000"/>
                  <a:gd name="connsiteY12" fmla="*/ 1552 h 9823"/>
                  <a:gd name="connsiteX13" fmla="*/ 4008 w 10000"/>
                  <a:gd name="connsiteY13" fmla="*/ 690 h 9823"/>
                  <a:gd name="connsiteX14" fmla="*/ 4556 w 10000"/>
                  <a:gd name="connsiteY14" fmla="*/ 173 h 9823"/>
                  <a:gd name="connsiteX15" fmla="*/ 6062 w 10000"/>
                  <a:gd name="connsiteY15" fmla="*/ 690 h 9823"/>
                  <a:gd name="connsiteX16" fmla="*/ 6747 w 10000"/>
                  <a:gd name="connsiteY16" fmla="*/ 345 h 9823"/>
                  <a:gd name="connsiteX17" fmla="*/ 9212 w 10000"/>
                  <a:gd name="connsiteY17" fmla="*/ 173 h 9823"/>
                  <a:gd name="connsiteX18" fmla="*/ 9897 w 10000"/>
                  <a:gd name="connsiteY18" fmla="*/ 517 h 9823"/>
                  <a:gd name="connsiteX19" fmla="*/ 9897 w 10000"/>
                  <a:gd name="connsiteY19" fmla="*/ 1380 h 9823"/>
                  <a:gd name="connsiteX20" fmla="*/ 9488 w 10000"/>
                  <a:gd name="connsiteY20" fmla="*/ 2241 h 9823"/>
                  <a:gd name="connsiteX21" fmla="*/ 9350 w 10000"/>
                  <a:gd name="connsiteY21" fmla="*/ 3967 h 9823"/>
                  <a:gd name="connsiteX22" fmla="*/ 9077 w 10000"/>
                  <a:gd name="connsiteY22" fmla="*/ 4827 h 9823"/>
                  <a:gd name="connsiteX23" fmla="*/ 6747 w 10000"/>
                  <a:gd name="connsiteY23" fmla="*/ 7931 h 9823"/>
                  <a:gd name="connsiteX24" fmla="*/ 5788 w 10000"/>
                  <a:gd name="connsiteY24" fmla="*/ 8965 h 9823"/>
                  <a:gd name="connsiteX25" fmla="*/ 5515 w 10000"/>
                  <a:gd name="connsiteY25" fmla="*/ 9483 h 9823"/>
                  <a:gd name="connsiteX26" fmla="*/ 5349 w 10000"/>
                  <a:gd name="connsiteY26" fmla="*/ 9774 h 9823"/>
                  <a:gd name="connsiteX27" fmla="*/ 4644 w 10000"/>
                  <a:gd name="connsiteY27" fmla="*/ 9508 h 9823"/>
                  <a:gd name="connsiteX28" fmla="*/ 2808 w 10000"/>
                  <a:gd name="connsiteY28" fmla="*/ 8699 h 9823"/>
                  <a:gd name="connsiteX0" fmla="*/ 2808 w 10000"/>
                  <a:gd name="connsiteY0" fmla="*/ 8856 h 10000"/>
                  <a:gd name="connsiteX1" fmla="*/ 2189 w 10000"/>
                  <a:gd name="connsiteY1" fmla="*/ 8012 h 10000"/>
                  <a:gd name="connsiteX2" fmla="*/ 858 w 10000"/>
                  <a:gd name="connsiteY2" fmla="*/ 9654 h 10000"/>
                  <a:gd name="connsiteX3" fmla="*/ 720 w 10000"/>
                  <a:gd name="connsiteY3" fmla="*/ 9127 h 10000"/>
                  <a:gd name="connsiteX4" fmla="*/ 35 w 10000"/>
                  <a:gd name="connsiteY4" fmla="*/ 8952 h 10000"/>
                  <a:gd name="connsiteX5" fmla="*/ 1936 w 10000"/>
                  <a:gd name="connsiteY5" fmla="*/ 7790 h 10000"/>
                  <a:gd name="connsiteX6" fmla="*/ 2854 w 10000"/>
                  <a:gd name="connsiteY6" fmla="*/ 7169 h 10000"/>
                  <a:gd name="connsiteX7" fmla="*/ 2730 w 10000"/>
                  <a:gd name="connsiteY7" fmla="*/ 6007 h 10000"/>
                  <a:gd name="connsiteX8" fmla="*/ 1982 w 10000"/>
                  <a:gd name="connsiteY8" fmla="*/ 4927 h 10000"/>
                  <a:gd name="connsiteX9" fmla="*/ 1544 w 10000"/>
                  <a:gd name="connsiteY9" fmla="*/ 4213 h 10000"/>
                  <a:gd name="connsiteX10" fmla="*/ 889 w 10000"/>
                  <a:gd name="connsiteY10" fmla="*/ 3606 h 10000"/>
                  <a:gd name="connsiteX11" fmla="*/ 1094 w 10000"/>
                  <a:gd name="connsiteY11" fmla="*/ 3809 h 10000"/>
                  <a:gd name="connsiteX12" fmla="*/ 2501 w 10000"/>
                  <a:gd name="connsiteY12" fmla="*/ 2634 h 10000"/>
                  <a:gd name="connsiteX13" fmla="*/ 3598 w 10000"/>
                  <a:gd name="connsiteY13" fmla="*/ 1580 h 10000"/>
                  <a:gd name="connsiteX14" fmla="*/ 4008 w 10000"/>
                  <a:gd name="connsiteY14" fmla="*/ 702 h 10000"/>
                  <a:gd name="connsiteX15" fmla="*/ 4556 w 10000"/>
                  <a:gd name="connsiteY15" fmla="*/ 176 h 10000"/>
                  <a:gd name="connsiteX16" fmla="*/ 6062 w 10000"/>
                  <a:gd name="connsiteY16" fmla="*/ 702 h 10000"/>
                  <a:gd name="connsiteX17" fmla="*/ 6747 w 10000"/>
                  <a:gd name="connsiteY17" fmla="*/ 351 h 10000"/>
                  <a:gd name="connsiteX18" fmla="*/ 9212 w 10000"/>
                  <a:gd name="connsiteY18" fmla="*/ 176 h 10000"/>
                  <a:gd name="connsiteX19" fmla="*/ 9897 w 10000"/>
                  <a:gd name="connsiteY19" fmla="*/ 526 h 10000"/>
                  <a:gd name="connsiteX20" fmla="*/ 9897 w 10000"/>
                  <a:gd name="connsiteY20" fmla="*/ 1405 h 10000"/>
                  <a:gd name="connsiteX21" fmla="*/ 9488 w 10000"/>
                  <a:gd name="connsiteY21" fmla="*/ 2281 h 10000"/>
                  <a:gd name="connsiteX22" fmla="*/ 9350 w 10000"/>
                  <a:gd name="connsiteY22" fmla="*/ 4038 h 10000"/>
                  <a:gd name="connsiteX23" fmla="*/ 9077 w 10000"/>
                  <a:gd name="connsiteY23" fmla="*/ 4914 h 10000"/>
                  <a:gd name="connsiteX24" fmla="*/ 6747 w 10000"/>
                  <a:gd name="connsiteY24" fmla="*/ 8074 h 10000"/>
                  <a:gd name="connsiteX25" fmla="*/ 5788 w 10000"/>
                  <a:gd name="connsiteY25" fmla="*/ 9127 h 10000"/>
                  <a:gd name="connsiteX26" fmla="*/ 5515 w 10000"/>
                  <a:gd name="connsiteY26" fmla="*/ 9654 h 10000"/>
                  <a:gd name="connsiteX27" fmla="*/ 5349 w 10000"/>
                  <a:gd name="connsiteY27" fmla="*/ 9950 h 10000"/>
                  <a:gd name="connsiteX28" fmla="*/ 4644 w 10000"/>
                  <a:gd name="connsiteY28" fmla="*/ 9679 h 10000"/>
                  <a:gd name="connsiteX29" fmla="*/ 2808 w 10000"/>
                  <a:gd name="connsiteY29" fmla="*/ 8856 h 10000"/>
                  <a:gd name="connsiteX0" fmla="*/ 720 w 10000"/>
                  <a:gd name="connsiteY0" fmla="*/ 9127 h 12761"/>
                  <a:gd name="connsiteX1" fmla="*/ 35 w 10000"/>
                  <a:gd name="connsiteY1" fmla="*/ 8952 h 12761"/>
                  <a:gd name="connsiteX2" fmla="*/ 1936 w 10000"/>
                  <a:gd name="connsiteY2" fmla="*/ 7790 h 12761"/>
                  <a:gd name="connsiteX3" fmla="*/ 2854 w 10000"/>
                  <a:gd name="connsiteY3" fmla="*/ 7169 h 12761"/>
                  <a:gd name="connsiteX4" fmla="*/ 2730 w 10000"/>
                  <a:gd name="connsiteY4" fmla="*/ 6007 h 12761"/>
                  <a:gd name="connsiteX5" fmla="*/ 1982 w 10000"/>
                  <a:gd name="connsiteY5" fmla="*/ 4927 h 12761"/>
                  <a:gd name="connsiteX6" fmla="*/ 1544 w 10000"/>
                  <a:gd name="connsiteY6" fmla="*/ 4213 h 12761"/>
                  <a:gd name="connsiteX7" fmla="*/ 889 w 10000"/>
                  <a:gd name="connsiteY7" fmla="*/ 3606 h 12761"/>
                  <a:gd name="connsiteX8" fmla="*/ 1094 w 10000"/>
                  <a:gd name="connsiteY8" fmla="*/ 3809 h 12761"/>
                  <a:gd name="connsiteX9" fmla="*/ 2501 w 10000"/>
                  <a:gd name="connsiteY9" fmla="*/ 2634 h 12761"/>
                  <a:gd name="connsiteX10" fmla="*/ 3598 w 10000"/>
                  <a:gd name="connsiteY10" fmla="*/ 1580 h 12761"/>
                  <a:gd name="connsiteX11" fmla="*/ 4008 w 10000"/>
                  <a:gd name="connsiteY11" fmla="*/ 702 h 12761"/>
                  <a:gd name="connsiteX12" fmla="*/ 4556 w 10000"/>
                  <a:gd name="connsiteY12" fmla="*/ 176 h 12761"/>
                  <a:gd name="connsiteX13" fmla="*/ 6062 w 10000"/>
                  <a:gd name="connsiteY13" fmla="*/ 702 h 12761"/>
                  <a:gd name="connsiteX14" fmla="*/ 6747 w 10000"/>
                  <a:gd name="connsiteY14" fmla="*/ 351 h 12761"/>
                  <a:gd name="connsiteX15" fmla="*/ 9212 w 10000"/>
                  <a:gd name="connsiteY15" fmla="*/ 176 h 12761"/>
                  <a:gd name="connsiteX16" fmla="*/ 9897 w 10000"/>
                  <a:gd name="connsiteY16" fmla="*/ 526 h 12761"/>
                  <a:gd name="connsiteX17" fmla="*/ 9897 w 10000"/>
                  <a:gd name="connsiteY17" fmla="*/ 1405 h 12761"/>
                  <a:gd name="connsiteX18" fmla="*/ 9488 w 10000"/>
                  <a:gd name="connsiteY18" fmla="*/ 2281 h 12761"/>
                  <a:gd name="connsiteX19" fmla="*/ 9350 w 10000"/>
                  <a:gd name="connsiteY19" fmla="*/ 4038 h 12761"/>
                  <a:gd name="connsiteX20" fmla="*/ 9077 w 10000"/>
                  <a:gd name="connsiteY20" fmla="*/ 4914 h 12761"/>
                  <a:gd name="connsiteX21" fmla="*/ 6747 w 10000"/>
                  <a:gd name="connsiteY21" fmla="*/ 8074 h 12761"/>
                  <a:gd name="connsiteX22" fmla="*/ 5788 w 10000"/>
                  <a:gd name="connsiteY22" fmla="*/ 9127 h 12761"/>
                  <a:gd name="connsiteX23" fmla="*/ 5515 w 10000"/>
                  <a:gd name="connsiteY23" fmla="*/ 9654 h 12761"/>
                  <a:gd name="connsiteX24" fmla="*/ 5349 w 10000"/>
                  <a:gd name="connsiteY24" fmla="*/ 9950 h 12761"/>
                  <a:gd name="connsiteX25" fmla="*/ 4644 w 10000"/>
                  <a:gd name="connsiteY25" fmla="*/ 9679 h 12761"/>
                  <a:gd name="connsiteX26" fmla="*/ 2808 w 10000"/>
                  <a:gd name="connsiteY26" fmla="*/ 8856 h 12761"/>
                  <a:gd name="connsiteX27" fmla="*/ 2189 w 10000"/>
                  <a:gd name="connsiteY27" fmla="*/ 8012 h 12761"/>
                  <a:gd name="connsiteX28" fmla="*/ 858 w 10000"/>
                  <a:gd name="connsiteY28" fmla="*/ 9654 h 12761"/>
                  <a:gd name="connsiteX29" fmla="*/ 3609 w 10000"/>
                  <a:gd name="connsiteY29" fmla="*/ 12761 h 12761"/>
                  <a:gd name="connsiteX0" fmla="*/ 720 w 10000"/>
                  <a:gd name="connsiteY0" fmla="*/ 9127 h 10000"/>
                  <a:gd name="connsiteX1" fmla="*/ 35 w 10000"/>
                  <a:gd name="connsiteY1" fmla="*/ 8952 h 10000"/>
                  <a:gd name="connsiteX2" fmla="*/ 1936 w 10000"/>
                  <a:gd name="connsiteY2" fmla="*/ 7790 h 10000"/>
                  <a:gd name="connsiteX3" fmla="*/ 2854 w 10000"/>
                  <a:gd name="connsiteY3" fmla="*/ 7169 h 10000"/>
                  <a:gd name="connsiteX4" fmla="*/ 2730 w 10000"/>
                  <a:gd name="connsiteY4" fmla="*/ 6007 h 10000"/>
                  <a:gd name="connsiteX5" fmla="*/ 1982 w 10000"/>
                  <a:gd name="connsiteY5" fmla="*/ 4927 h 10000"/>
                  <a:gd name="connsiteX6" fmla="*/ 1544 w 10000"/>
                  <a:gd name="connsiteY6" fmla="*/ 4213 h 10000"/>
                  <a:gd name="connsiteX7" fmla="*/ 889 w 10000"/>
                  <a:gd name="connsiteY7" fmla="*/ 3606 h 10000"/>
                  <a:gd name="connsiteX8" fmla="*/ 1094 w 10000"/>
                  <a:gd name="connsiteY8" fmla="*/ 3809 h 10000"/>
                  <a:gd name="connsiteX9" fmla="*/ 2501 w 10000"/>
                  <a:gd name="connsiteY9" fmla="*/ 2634 h 10000"/>
                  <a:gd name="connsiteX10" fmla="*/ 3598 w 10000"/>
                  <a:gd name="connsiteY10" fmla="*/ 1580 h 10000"/>
                  <a:gd name="connsiteX11" fmla="*/ 4008 w 10000"/>
                  <a:gd name="connsiteY11" fmla="*/ 702 h 10000"/>
                  <a:gd name="connsiteX12" fmla="*/ 4556 w 10000"/>
                  <a:gd name="connsiteY12" fmla="*/ 176 h 10000"/>
                  <a:gd name="connsiteX13" fmla="*/ 6062 w 10000"/>
                  <a:gd name="connsiteY13" fmla="*/ 702 h 10000"/>
                  <a:gd name="connsiteX14" fmla="*/ 6747 w 10000"/>
                  <a:gd name="connsiteY14" fmla="*/ 351 h 10000"/>
                  <a:gd name="connsiteX15" fmla="*/ 9212 w 10000"/>
                  <a:gd name="connsiteY15" fmla="*/ 176 h 10000"/>
                  <a:gd name="connsiteX16" fmla="*/ 9897 w 10000"/>
                  <a:gd name="connsiteY16" fmla="*/ 526 h 10000"/>
                  <a:gd name="connsiteX17" fmla="*/ 9897 w 10000"/>
                  <a:gd name="connsiteY17" fmla="*/ 1405 h 10000"/>
                  <a:gd name="connsiteX18" fmla="*/ 9488 w 10000"/>
                  <a:gd name="connsiteY18" fmla="*/ 2281 h 10000"/>
                  <a:gd name="connsiteX19" fmla="*/ 9350 w 10000"/>
                  <a:gd name="connsiteY19" fmla="*/ 4038 h 10000"/>
                  <a:gd name="connsiteX20" fmla="*/ 9077 w 10000"/>
                  <a:gd name="connsiteY20" fmla="*/ 4914 h 10000"/>
                  <a:gd name="connsiteX21" fmla="*/ 6747 w 10000"/>
                  <a:gd name="connsiteY21" fmla="*/ 8074 h 10000"/>
                  <a:gd name="connsiteX22" fmla="*/ 5788 w 10000"/>
                  <a:gd name="connsiteY22" fmla="*/ 9127 h 10000"/>
                  <a:gd name="connsiteX23" fmla="*/ 5515 w 10000"/>
                  <a:gd name="connsiteY23" fmla="*/ 9654 h 10000"/>
                  <a:gd name="connsiteX24" fmla="*/ 5349 w 10000"/>
                  <a:gd name="connsiteY24" fmla="*/ 9950 h 10000"/>
                  <a:gd name="connsiteX25" fmla="*/ 4644 w 10000"/>
                  <a:gd name="connsiteY25" fmla="*/ 9679 h 10000"/>
                  <a:gd name="connsiteX26" fmla="*/ 2808 w 10000"/>
                  <a:gd name="connsiteY26" fmla="*/ 8856 h 10000"/>
                  <a:gd name="connsiteX27" fmla="*/ 2189 w 10000"/>
                  <a:gd name="connsiteY27" fmla="*/ 8012 h 10000"/>
                  <a:gd name="connsiteX28" fmla="*/ 858 w 10000"/>
                  <a:gd name="connsiteY28" fmla="*/ 9654 h 10000"/>
                  <a:gd name="connsiteX0" fmla="*/ 720 w 10000"/>
                  <a:gd name="connsiteY0" fmla="*/ 9127 h 10000"/>
                  <a:gd name="connsiteX1" fmla="*/ 35 w 10000"/>
                  <a:gd name="connsiteY1" fmla="*/ 8952 h 10000"/>
                  <a:gd name="connsiteX2" fmla="*/ 1936 w 10000"/>
                  <a:gd name="connsiteY2" fmla="*/ 7790 h 10000"/>
                  <a:gd name="connsiteX3" fmla="*/ 2854 w 10000"/>
                  <a:gd name="connsiteY3" fmla="*/ 7169 h 10000"/>
                  <a:gd name="connsiteX4" fmla="*/ 2730 w 10000"/>
                  <a:gd name="connsiteY4" fmla="*/ 6007 h 10000"/>
                  <a:gd name="connsiteX5" fmla="*/ 1982 w 10000"/>
                  <a:gd name="connsiteY5" fmla="*/ 4927 h 10000"/>
                  <a:gd name="connsiteX6" fmla="*/ 1544 w 10000"/>
                  <a:gd name="connsiteY6" fmla="*/ 4213 h 10000"/>
                  <a:gd name="connsiteX7" fmla="*/ 889 w 10000"/>
                  <a:gd name="connsiteY7" fmla="*/ 3606 h 10000"/>
                  <a:gd name="connsiteX8" fmla="*/ 1094 w 10000"/>
                  <a:gd name="connsiteY8" fmla="*/ 3809 h 10000"/>
                  <a:gd name="connsiteX9" fmla="*/ 2501 w 10000"/>
                  <a:gd name="connsiteY9" fmla="*/ 2634 h 10000"/>
                  <a:gd name="connsiteX10" fmla="*/ 3598 w 10000"/>
                  <a:gd name="connsiteY10" fmla="*/ 1580 h 10000"/>
                  <a:gd name="connsiteX11" fmla="*/ 4008 w 10000"/>
                  <a:gd name="connsiteY11" fmla="*/ 702 h 10000"/>
                  <a:gd name="connsiteX12" fmla="*/ 4556 w 10000"/>
                  <a:gd name="connsiteY12" fmla="*/ 176 h 10000"/>
                  <a:gd name="connsiteX13" fmla="*/ 6062 w 10000"/>
                  <a:gd name="connsiteY13" fmla="*/ 702 h 10000"/>
                  <a:gd name="connsiteX14" fmla="*/ 6747 w 10000"/>
                  <a:gd name="connsiteY14" fmla="*/ 351 h 10000"/>
                  <a:gd name="connsiteX15" fmla="*/ 9212 w 10000"/>
                  <a:gd name="connsiteY15" fmla="*/ 176 h 10000"/>
                  <a:gd name="connsiteX16" fmla="*/ 9897 w 10000"/>
                  <a:gd name="connsiteY16" fmla="*/ 526 h 10000"/>
                  <a:gd name="connsiteX17" fmla="*/ 9897 w 10000"/>
                  <a:gd name="connsiteY17" fmla="*/ 1405 h 10000"/>
                  <a:gd name="connsiteX18" fmla="*/ 9488 w 10000"/>
                  <a:gd name="connsiteY18" fmla="*/ 2281 h 10000"/>
                  <a:gd name="connsiteX19" fmla="*/ 9350 w 10000"/>
                  <a:gd name="connsiteY19" fmla="*/ 4038 h 10000"/>
                  <a:gd name="connsiteX20" fmla="*/ 9077 w 10000"/>
                  <a:gd name="connsiteY20" fmla="*/ 4914 h 10000"/>
                  <a:gd name="connsiteX21" fmla="*/ 6747 w 10000"/>
                  <a:gd name="connsiteY21" fmla="*/ 8074 h 10000"/>
                  <a:gd name="connsiteX22" fmla="*/ 5788 w 10000"/>
                  <a:gd name="connsiteY22" fmla="*/ 9127 h 10000"/>
                  <a:gd name="connsiteX23" fmla="*/ 5515 w 10000"/>
                  <a:gd name="connsiteY23" fmla="*/ 9654 h 10000"/>
                  <a:gd name="connsiteX24" fmla="*/ 5349 w 10000"/>
                  <a:gd name="connsiteY24" fmla="*/ 9950 h 10000"/>
                  <a:gd name="connsiteX25" fmla="*/ 4644 w 10000"/>
                  <a:gd name="connsiteY25" fmla="*/ 9679 h 10000"/>
                  <a:gd name="connsiteX26" fmla="*/ 2808 w 10000"/>
                  <a:gd name="connsiteY26" fmla="*/ 8856 h 10000"/>
                  <a:gd name="connsiteX27" fmla="*/ 2189 w 10000"/>
                  <a:gd name="connsiteY27" fmla="*/ 8012 h 10000"/>
                  <a:gd name="connsiteX0" fmla="*/ 0 w 9280"/>
                  <a:gd name="connsiteY0" fmla="*/ 9127 h 10000"/>
                  <a:gd name="connsiteX1" fmla="*/ 1216 w 9280"/>
                  <a:gd name="connsiteY1" fmla="*/ 7790 h 10000"/>
                  <a:gd name="connsiteX2" fmla="*/ 2134 w 9280"/>
                  <a:gd name="connsiteY2" fmla="*/ 7169 h 10000"/>
                  <a:gd name="connsiteX3" fmla="*/ 2010 w 9280"/>
                  <a:gd name="connsiteY3" fmla="*/ 6007 h 10000"/>
                  <a:gd name="connsiteX4" fmla="*/ 1262 w 9280"/>
                  <a:gd name="connsiteY4" fmla="*/ 4927 h 10000"/>
                  <a:gd name="connsiteX5" fmla="*/ 824 w 9280"/>
                  <a:gd name="connsiteY5" fmla="*/ 4213 h 10000"/>
                  <a:gd name="connsiteX6" fmla="*/ 169 w 9280"/>
                  <a:gd name="connsiteY6" fmla="*/ 3606 h 10000"/>
                  <a:gd name="connsiteX7" fmla="*/ 374 w 9280"/>
                  <a:gd name="connsiteY7" fmla="*/ 3809 h 10000"/>
                  <a:gd name="connsiteX8" fmla="*/ 1781 w 9280"/>
                  <a:gd name="connsiteY8" fmla="*/ 2634 h 10000"/>
                  <a:gd name="connsiteX9" fmla="*/ 2878 w 9280"/>
                  <a:gd name="connsiteY9" fmla="*/ 1580 h 10000"/>
                  <a:gd name="connsiteX10" fmla="*/ 3288 w 9280"/>
                  <a:gd name="connsiteY10" fmla="*/ 702 h 10000"/>
                  <a:gd name="connsiteX11" fmla="*/ 3836 w 9280"/>
                  <a:gd name="connsiteY11" fmla="*/ 176 h 10000"/>
                  <a:gd name="connsiteX12" fmla="*/ 5342 w 9280"/>
                  <a:gd name="connsiteY12" fmla="*/ 702 h 10000"/>
                  <a:gd name="connsiteX13" fmla="*/ 6027 w 9280"/>
                  <a:gd name="connsiteY13" fmla="*/ 351 h 10000"/>
                  <a:gd name="connsiteX14" fmla="*/ 8492 w 9280"/>
                  <a:gd name="connsiteY14" fmla="*/ 176 h 10000"/>
                  <a:gd name="connsiteX15" fmla="*/ 9177 w 9280"/>
                  <a:gd name="connsiteY15" fmla="*/ 526 h 10000"/>
                  <a:gd name="connsiteX16" fmla="*/ 9177 w 9280"/>
                  <a:gd name="connsiteY16" fmla="*/ 1405 h 10000"/>
                  <a:gd name="connsiteX17" fmla="*/ 8768 w 9280"/>
                  <a:gd name="connsiteY17" fmla="*/ 2281 h 10000"/>
                  <a:gd name="connsiteX18" fmla="*/ 8630 w 9280"/>
                  <a:gd name="connsiteY18" fmla="*/ 4038 h 10000"/>
                  <a:gd name="connsiteX19" fmla="*/ 8357 w 9280"/>
                  <a:gd name="connsiteY19" fmla="*/ 4914 h 10000"/>
                  <a:gd name="connsiteX20" fmla="*/ 6027 w 9280"/>
                  <a:gd name="connsiteY20" fmla="*/ 8074 h 10000"/>
                  <a:gd name="connsiteX21" fmla="*/ 5068 w 9280"/>
                  <a:gd name="connsiteY21" fmla="*/ 9127 h 10000"/>
                  <a:gd name="connsiteX22" fmla="*/ 4795 w 9280"/>
                  <a:gd name="connsiteY22" fmla="*/ 9654 h 10000"/>
                  <a:gd name="connsiteX23" fmla="*/ 4629 w 9280"/>
                  <a:gd name="connsiteY23" fmla="*/ 9950 h 10000"/>
                  <a:gd name="connsiteX24" fmla="*/ 3924 w 9280"/>
                  <a:gd name="connsiteY24" fmla="*/ 9679 h 10000"/>
                  <a:gd name="connsiteX25" fmla="*/ 2088 w 9280"/>
                  <a:gd name="connsiteY25" fmla="*/ 8856 h 10000"/>
                  <a:gd name="connsiteX26" fmla="*/ 1469 w 9280"/>
                  <a:gd name="connsiteY26" fmla="*/ 8012 h 10000"/>
                  <a:gd name="connsiteX0" fmla="*/ 1193 w 9883"/>
                  <a:gd name="connsiteY0" fmla="*/ 7790 h 10000"/>
                  <a:gd name="connsiteX1" fmla="*/ 2183 w 9883"/>
                  <a:gd name="connsiteY1" fmla="*/ 7169 h 10000"/>
                  <a:gd name="connsiteX2" fmla="*/ 2049 w 9883"/>
                  <a:gd name="connsiteY2" fmla="*/ 6007 h 10000"/>
                  <a:gd name="connsiteX3" fmla="*/ 1243 w 9883"/>
                  <a:gd name="connsiteY3" fmla="*/ 4927 h 10000"/>
                  <a:gd name="connsiteX4" fmla="*/ 771 w 9883"/>
                  <a:gd name="connsiteY4" fmla="*/ 4213 h 10000"/>
                  <a:gd name="connsiteX5" fmla="*/ 65 w 9883"/>
                  <a:gd name="connsiteY5" fmla="*/ 3606 h 10000"/>
                  <a:gd name="connsiteX6" fmla="*/ 286 w 9883"/>
                  <a:gd name="connsiteY6" fmla="*/ 3809 h 10000"/>
                  <a:gd name="connsiteX7" fmla="*/ 1802 w 9883"/>
                  <a:gd name="connsiteY7" fmla="*/ 2634 h 10000"/>
                  <a:gd name="connsiteX8" fmla="*/ 2984 w 9883"/>
                  <a:gd name="connsiteY8" fmla="*/ 1580 h 10000"/>
                  <a:gd name="connsiteX9" fmla="*/ 3426 w 9883"/>
                  <a:gd name="connsiteY9" fmla="*/ 702 h 10000"/>
                  <a:gd name="connsiteX10" fmla="*/ 4017 w 9883"/>
                  <a:gd name="connsiteY10" fmla="*/ 176 h 10000"/>
                  <a:gd name="connsiteX11" fmla="*/ 5639 w 9883"/>
                  <a:gd name="connsiteY11" fmla="*/ 702 h 10000"/>
                  <a:gd name="connsiteX12" fmla="*/ 6378 w 9883"/>
                  <a:gd name="connsiteY12" fmla="*/ 351 h 10000"/>
                  <a:gd name="connsiteX13" fmla="*/ 9034 w 9883"/>
                  <a:gd name="connsiteY13" fmla="*/ 176 h 10000"/>
                  <a:gd name="connsiteX14" fmla="*/ 9772 w 9883"/>
                  <a:gd name="connsiteY14" fmla="*/ 526 h 10000"/>
                  <a:gd name="connsiteX15" fmla="*/ 9772 w 9883"/>
                  <a:gd name="connsiteY15" fmla="*/ 1405 h 10000"/>
                  <a:gd name="connsiteX16" fmla="*/ 9331 w 9883"/>
                  <a:gd name="connsiteY16" fmla="*/ 2281 h 10000"/>
                  <a:gd name="connsiteX17" fmla="*/ 9183 w 9883"/>
                  <a:gd name="connsiteY17" fmla="*/ 4038 h 10000"/>
                  <a:gd name="connsiteX18" fmla="*/ 8888 w 9883"/>
                  <a:gd name="connsiteY18" fmla="*/ 4914 h 10000"/>
                  <a:gd name="connsiteX19" fmla="*/ 6378 w 9883"/>
                  <a:gd name="connsiteY19" fmla="*/ 8074 h 10000"/>
                  <a:gd name="connsiteX20" fmla="*/ 5344 w 9883"/>
                  <a:gd name="connsiteY20" fmla="*/ 9127 h 10000"/>
                  <a:gd name="connsiteX21" fmla="*/ 5050 w 9883"/>
                  <a:gd name="connsiteY21" fmla="*/ 9654 h 10000"/>
                  <a:gd name="connsiteX22" fmla="*/ 4871 w 9883"/>
                  <a:gd name="connsiteY22" fmla="*/ 9950 h 10000"/>
                  <a:gd name="connsiteX23" fmla="*/ 4111 w 9883"/>
                  <a:gd name="connsiteY23" fmla="*/ 9679 h 10000"/>
                  <a:gd name="connsiteX24" fmla="*/ 2133 w 9883"/>
                  <a:gd name="connsiteY24" fmla="*/ 8856 h 10000"/>
                  <a:gd name="connsiteX25" fmla="*/ 1466 w 9883"/>
                  <a:gd name="connsiteY25" fmla="*/ 8012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9883" h="10000">
                    <a:moveTo>
                      <a:pt x="1193" y="7790"/>
                    </a:moveTo>
                    <a:cubicBezTo>
                      <a:pt x="1046" y="7615"/>
                      <a:pt x="2329" y="7344"/>
                      <a:pt x="2183" y="7169"/>
                    </a:cubicBezTo>
                    <a:cubicBezTo>
                      <a:pt x="2183" y="6817"/>
                      <a:pt x="2196" y="6359"/>
                      <a:pt x="2049" y="6007"/>
                    </a:cubicBezTo>
                    <a:cubicBezTo>
                      <a:pt x="1754" y="5480"/>
                      <a:pt x="1393" y="5630"/>
                      <a:pt x="1243" y="4927"/>
                    </a:cubicBezTo>
                    <a:cubicBezTo>
                      <a:pt x="1095" y="4753"/>
                      <a:pt x="966" y="4432"/>
                      <a:pt x="771" y="4213"/>
                    </a:cubicBezTo>
                    <a:cubicBezTo>
                      <a:pt x="575" y="3992"/>
                      <a:pt x="-230" y="3606"/>
                      <a:pt x="65" y="3606"/>
                    </a:cubicBezTo>
                    <a:cubicBezTo>
                      <a:pt x="361" y="3430"/>
                      <a:pt x="-7" y="3809"/>
                      <a:pt x="286" y="3809"/>
                    </a:cubicBezTo>
                    <a:cubicBezTo>
                      <a:pt x="1468" y="3985"/>
                      <a:pt x="770" y="3161"/>
                      <a:pt x="1802" y="2634"/>
                    </a:cubicBezTo>
                    <a:cubicBezTo>
                      <a:pt x="2246" y="2281"/>
                      <a:pt x="2688" y="2107"/>
                      <a:pt x="2984" y="1580"/>
                    </a:cubicBezTo>
                    <a:cubicBezTo>
                      <a:pt x="3132" y="1405"/>
                      <a:pt x="3277" y="1054"/>
                      <a:pt x="3426" y="702"/>
                    </a:cubicBezTo>
                    <a:cubicBezTo>
                      <a:pt x="3574" y="526"/>
                      <a:pt x="3722" y="176"/>
                      <a:pt x="4017" y="176"/>
                    </a:cubicBezTo>
                    <a:cubicBezTo>
                      <a:pt x="4606" y="0"/>
                      <a:pt x="5050" y="702"/>
                      <a:pt x="5639" y="702"/>
                    </a:cubicBezTo>
                    <a:cubicBezTo>
                      <a:pt x="5935" y="702"/>
                      <a:pt x="6082" y="526"/>
                      <a:pt x="6378" y="351"/>
                    </a:cubicBezTo>
                    <a:cubicBezTo>
                      <a:pt x="7115" y="-175"/>
                      <a:pt x="8148" y="0"/>
                      <a:pt x="9034" y="176"/>
                    </a:cubicBezTo>
                    <a:cubicBezTo>
                      <a:pt x="9331" y="176"/>
                      <a:pt x="9625" y="176"/>
                      <a:pt x="9772" y="526"/>
                    </a:cubicBezTo>
                    <a:cubicBezTo>
                      <a:pt x="9921" y="879"/>
                      <a:pt x="9921" y="1228"/>
                      <a:pt x="9772" y="1405"/>
                    </a:cubicBezTo>
                    <a:cubicBezTo>
                      <a:pt x="9625" y="1755"/>
                      <a:pt x="9478" y="1931"/>
                      <a:pt x="9331" y="2281"/>
                    </a:cubicBezTo>
                    <a:cubicBezTo>
                      <a:pt x="9183" y="2808"/>
                      <a:pt x="9331" y="3511"/>
                      <a:pt x="9183" y="4038"/>
                    </a:cubicBezTo>
                    <a:cubicBezTo>
                      <a:pt x="9183" y="4389"/>
                      <a:pt x="9034" y="4565"/>
                      <a:pt x="8888" y="4914"/>
                    </a:cubicBezTo>
                    <a:cubicBezTo>
                      <a:pt x="8148" y="6142"/>
                      <a:pt x="7411" y="7195"/>
                      <a:pt x="6378" y="8074"/>
                    </a:cubicBezTo>
                    <a:cubicBezTo>
                      <a:pt x="6082" y="8425"/>
                      <a:pt x="5639" y="8601"/>
                      <a:pt x="5344" y="9127"/>
                    </a:cubicBezTo>
                    <a:cubicBezTo>
                      <a:pt x="5344" y="9303"/>
                      <a:pt x="5196" y="9479"/>
                      <a:pt x="5050" y="9654"/>
                    </a:cubicBezTo>
                    <a:cubicBezTo>
                      <a:pt x="4756" y="10180"/>
                      <a:pt x="5462" y="9950"/>
                      <a:pt x="4871" y="9950"/>
                    </a:cubicBezTo>
                    <a:cubicBezTo>
                      <a:pt x="4429" y="9950"/>
                      <a:pt x="4553" y="9855"/>
                      <a:pt x="4111" y="9679"/>
                    </a:cubicBezTo>
                    <a:cubicBezTo>
                      <a:pt x="3667" y="9679"/>
                      <a:pt x="2574" y="9134"/>
                      <a:pt x="2133" y="8856"/>
                    </a:cubicBezTo>
                    <a:cubicBezTo>
                      <a:pt x="1692" y="8578"/>
                      <a:pt x="1816" y="7879"/>
                      <a:pt x="1466" y="8012"/>
                    </a:cubicBezTo>
                  </a:path>
                </a:pathLst>
              </a:custGeom>
              <a:noFill/>
              <a:ln w="15875" cap="flat">
                <a:solidFill>
                  <a:srgbClr val="338E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976" name="Freeform 9"/>
              <p:cNvSpPr>
                <a:spLocks/>
              </p:cNvSpPr>
              <p:nvPr/>
            </p:nvSpPr>
            <p:spPr bwMode="auto">
              <a:xfrm>
                <a:off x="1930275" y="3070013"/>
                <a:ext cx="1364442" cy="898012"/>
              </a:xfrm>
              <a:custGeom>
                <a:avLst/>
                <a:gdLst>
                  <a:gd name="T0" fmla="*/ 51 w 317"/>
                  <a:gd name="T1" fmla="*/ 138 h 204"/>
                  <a:gd name="T2" fmla="*/ 84 w 317"/>
                  <a:gd name="T3" fmla="*/ 142 h 204"/>
                  <a:gd name="T4" fmla="*/ 90 w 317"/>
                  <a:gd name="T5" fmla="*/ 150 h 204"/>
                  <a:gd name="T6" fmla="*/ 103 w 317"/>
                  <a:gd name="T7" fmla="*/ 151 h 204"/>
                  <a:gd name="T8" fmla="*/ 152 w 317"/>
                  <a:gd name="T9" fmla="*/ 169 h 204"/>
                  <a:gd name="T10" fmla="*/ 167 w 317"/>
                  <a:gd name="T11" fmla="*/ 176 h 204"/>
                  <a:gd name="T12" fmla="*/ 230 w 317"/>
                  <a:gd name="T13" fmla="*/ 169 h 204"/>
                  <a:gd name="T14" fmla="*/ 298 w 317"/>
                  <a:gd name="T15" fmla="*/ 169 h 204"/>
                  <a:gd name="T16" fmla="*/ 306 w 317"/>
                  <a:gd name="T17" fmla="*/ 182 h 204"/>
                  <a:gd name="T18" fmla="*/ 312 w 317"/>
                  <a:gd name="T19" fmla="*/ 204 h 204"/>
                  <a:gd name="T20" fmla="*/ 299 w 317"/>
                  <a:gd name="T21" fmla="*/ 148 h 204"/>
                  <a:gd name="T22" fmla="*/ 278 w 317"/>
                  <a:gd name="T23" fmla="*/ 124 h 204"/>
                  <a:gd name="T24" fmla="*/ 261 w 317"/>
                  <a:gd name="T25" fmla="*/ 125 h 204"/>
                  <a:gd name="T26" fmla="*/ 228 w 317"/>
                  <a:gd name="T27" fmla="*/ 128 h 204"/>
                  <a:gd name="T28" fmla="*/ 201 w 317"/>
                  <a:gd name="T29" fmla="*/ 129 h 204"/>
                  <a:gd name="T30" fmla="*/ 220 w 317"/>
                  <a:gd name="T31" fmla="*/ 69 h 204"/>
                  <a:gd name="T32" fmla="*/ 207 w 317"/>
                  <a:gd name="T33" fmla="*/ 66 h 204"/>
                  <a:gd name="T34" fmla="*/ 183 w 317"/>
                  <a:gd name="T35" fmla="*/ 75 h 204"/>
                  <a:gd name="T36" fmla="*/ 147 w 317"/>
                  <a:gd name="T37" fmla="*/ 78 h 204"/>
                  <a:gd name="T38" fmla="*/ 141 w 317"/>
                  <a:gd name="T39" fmla="*/ 80 h 204"/>
                  <a:gd name="T40" fmla="*/ 136 w 317"/>
                  <a:gd name="T41" fmla="*/ 69 h 204"/>
                  <a:gd name="T42" fmla="*/ 127 w 317"/>
                  <a:gd name="T43" fmla="*/ 64 h 204"/>
                  <a:gd name="T44" fmla="*/ 104 w 317"/>
                  <a:gd name="T45" fmla="*/ 66 h 204"/>
                  <a:gd name="T46" fmla="*/ 82 w 317"/>
                  <a:gd name="T47" fmla="*/ 73 h 204"/>
                  <a:gd name="T48" fmla="*/ 84 w 317"/>
                  <a:gd name="T49" fmla="*/ 62 h 204"/>
                  <a:gd name="T50" fmla="*/ 75 w 317"/>
                  <a:gd name="T51" fmla="*/ 57 h 204"/>
                  <a:gd name="T52" fmla="*/ 60 w 317"/>
                  <a:gd name="T53" fmla="*/ 49 h 204"/>
                  <a:gd name="T54" fmla="*/ 51 w 317"/>
                  <a:gd name="T55" fmla="*/ 42 h 204"/>
                  <a:gd name="T56" fmla="*/ 36 w 317"/>
                  <a:gd name="T57" fmla="*/ 23 h 204"/>
                  <a:gd name="T58" fmla="*/ 22 w 317"/>
                  <a:gd name="T59" fmla="*/ 13 h 204"/>
                  <a:gd name="T60" fmla="*/ 8 w 317"/>
                  <a:gd name="T61" fmla="*/ 2 h 204"/>
                  <a:gd name="T62" fmla="*/ 3 w 317"/>
                  <a:gd name="T63" fmla="*/ 10 h 204"/>
                  <a:gd name="T64" fmla="*/ 4 w 317"/>
                  <a:gd name="T65" fmla="*/ 29 h 204"/>
                  <a:gd name="T66" fmla="*/ 2 w 317"/>
                  <a:gd name="T67" fmla="*/ 41 h 204"/>
                  <a:gd name="T68" fmla="*/ 12 w 317"/>
                  <a:gd name="T69" fmla="*/ 50 h 204"/>
                  <a:gd name="T70" fmla="*/ 13 w 317"/>
                  <a:gd name="T71" fmla="*/ 62 h 204"/>
                  <a:gd name="T72" fmla="*/ 15 w 317"/>
                  <a:gd name="T73" fmla="*/ 78 h 204"/>
                  <a:gd name="T74" fmla="*/ 30 w 317"/>
                  <a:gd name="T75" fmla="*/ 83 h 204"/>
                  <a:gd name="connsiteX0" fmla="*/ 1507 w 9926"/>
                  <a:gd name="connsiteY0" fmla="*/ 6241 h 9955"/>
                  <a:gd name="connsiteX1" fmla="*/ 1583 w 9926"/>
                  <a:gd name="connsiteY1" fmla="*/ 6720 h 9955"/>
                  <a:gd name="connsiteX2" fmla="*/ 2403 w 9926"/>
                  <a:gd name="connsiteY2" fmla="*/ 7014 h 9955"/>
                  <a:gd name="connsiteX3" fmla="*/ 2624 w 9926"/>
                  <a:gd name="connsiteY3" fmla="*/ 6916 h 9955"/>
                  <a:gd name="connsiteX4" fmla="*/ 2813 w 9926"/>
                  <a:gd name="connsiteY4" fmla="*/ 7014 h 9955"/>
                  <a:gd name="connsiteX5" fmla="*/ 2813 w 9926"/>
                  <a:gd name="connsiteY5" fmla="*/ 7308 h 9955"/>
                  <a:gd name="connsiteX6" fmla="*/ 3002 w 9926"/>
                  <a:gd name="connsiteY6" fmla="*/ 7455 h 9955"/>
                  <a:gd name="connsiteX7" fmla="*/ 3223 w 9926"/>
                  <a:gd name="connsiteY7" fmla="*/ 7357 h 9955"/>
                  <a:gd name="connsiteX8" fmla="*/ 4012 w 9926"/>
                  <a:gd name="connsiteY8" fmla="*/ 7651 h 9955"/>
                  <a:gd name="connsiteX9" fmla="*/ 4769 w 9926"/>
                  <a:gd name="connsiteY9" fmla="*/ 8239 h 9955"/>
                  <a:gd name="connsiteX10" fmla="*/ 5021 w 9926"/>
                  <a:gd name="connsiteY10" fmla="*/ 8337 h 9955"/>
                  <a:gd name="connsiteX11" fmla="*/ 5242 w 9926"/>
                  <a:gd name="connsiteY11" fmla="*/ 8582 h 9955"/>
                  <a:gd name="connsiteX12" fmla="*/ 6409 w 9926"/>
                  <a:gd name="connsiteY12" fmla="*/ 8533 h 9955"/>
                  <a:gd name="connsiteX13" fmla="*/ 7230 w 9926"/>
                  <a:gd name="connsiteY13" fmla="*/ 8239 h 9955"/>
                  <a:gd name="connsiteX14" fmla="*/ 7987 w 9926"/>
                  <a:gd name="connsiteY14" fmla="*/ 8043 h 9955"/>
                  <a:gd name="connsiteX15" fmla="*/ 9375 w 9926"/>
                  <a:gd name="connsiteY15" fmla="*/ 8239 h 9955"/>
                  <a:gd name="connsiteX16" fmla="*/ 9501 w 9926"/>
                  <a:gd name="connsiteY16" fmla="*/ 8828 h 9955"/>
                  <a:gd name="connsiteX17" fmla="*/ 9627 w 9926"/>
                  <a:gd name="connsiteY17" fmla="*/ 8877 h 9955"/>
                  <a:gd name="connsiteX18" fmla="*/ 9722 w 9926"/>
                  <a:gd name="connsiteY18" fmla="*/ 9171 h 9955"/>
                  <a:gd name="connsiteX19" fmla="*/ 9816 w 9926"/>
                  <a:gd name="connsiteY19" fmla="*/ 9955 h 9955"/>
                  <a:gd name="connsiteX20" fmla="*/ 9848 w 9926"/>
                  <a:gd name="connsiteY20" fmla="*/ 8533 h 9955"/>
                  <a:gd name="connsiteX21" fmla="*/ 9406 w 9926"/>
                  <a:gd name="connsiteY21" fmla="*/ 7210 h 9955"/>
                  <a:gd name="connsiteX22" fmla="*/ 8901 w 9926"/>
                  <a:gd name="connsiteY22" fmla="*/ 6769 h 9955"/>
                  <a:gd name="connsiteX23" fmla="*/ 8744 w 9926"/>
                  <a:gd name="connsiteY23" fmla="*/ 6033 h 9955"/>
                  <a:gd name="connsiteX24" fmla="*/ 8334 w 9926"/>
                  <a:gd name="connsiteY24" fmla="*/ 5886 h 9955"/>
                  <a:gd name="connsiteX25" fmla="*/ 8207 w 9926"/>
                  <a:gd name="connsiteY25" fmla="*/ 6082 h 9955"/>
                  <a:gd name="connsiteX26" fmla="*/ 7955 w 9926"/>
                  <a:gd name="connsiteY26" fmla="*/ 6180 h 9955"/>
                  <a:gd name="connsiteX27" fmla="*/ 7166 w 9926"/>
                  <a:gd name="connsiteY27" fmla="*/ 6230 h 9955"/>
                  <a:gd name="connsiteX28" fmla="*/ 6094 w 9926"/>
                  <a:gd name="connsiteY28" fmla="*/ 7308 h 9955"/>
                  <a:gd name="connsiteX29" fmla="*/ 6315 w 9926"/>
                  <a:gd name="connsiteY29" fmla="*/ 6279 h 9955"/>
                  <a:gd name="connsiteX30" fmla="*/ 6599 w 9926"/>
                  <a:gd name="connsiteY30" fmla="*/ 4906 h 9955"/>
                  <a:gd name="connsiteX31" fmla="*/ 6914 w 9926"/>
                  <a:gd name="connsiteY31" fmla="*/ 3337 h 9955"/>
                  <a:gd name="connsiteX32" fmla="*/ 6914 w 9926"/>
                  <a:gd name="connsiteY32" fmla="*/ 3239 h 9955"/>
                  <a:gd name="connsiteX33" fmla="*/ 6504 w 9926"/>
                  <a:gd name="connsiteY33" fmla="*/ 3190 h 9955"/>
                  <a:gd name="connsiteX34" fmla="*/ 6125 w 9926"/>
                  <a:gd name="connsiteY34" fmla="*/ 3631 h 9955"/>
                  <a:gd name="connsiteX35" fmla="*/ 5747 w 9926"/>
                  <a:gd name="connsiteY35" fmla="*/ 3631 h 9955"/>
                  <a:gd name="connsiteX36" fmla="*/ 5021 w 9926"/>
                  <a:gd name="connsiteY36" fmla="*/ 3877 h 9955"/>
                  <a:gd name="connsiteX37" fmla="*/ 4611 w 9926"/>
                  <a:gd name="connsiteY37" fmla="*/ 3779 h 9955"/>
                  <a:gd name="connsiteX38" fmla="*/ 4359 w 9926"/>
                  <a:gd name="connsiteY38" fmla="*/ 3926 h 9955"/>
                  <a:gd name="connsiteX39" fmla="*/ 4422 w 9926"/>
                  <a:gd name="connsiteY39" fmla="*/ 3877 h 9955"/>
                  <a:gd name="connsiteX40" fmla="*/ 4390 w 9926"/>
                  <a:gd name="connsiteY40" fmla="*/ 3779 h 9955"/>
                  <a:gd name="connsiteX41" fmla="*/ 4264 w 9926"/>
                  <a:gd name="connsiteY41" fmla="*/ 3337 h 9955"/>
                  <a:gd name="connsiteX42" fmla="*/ 4075 w 9926"/>
                  <a:gd name="connsiteY42" fmla="*/ 3092 h 9955"/>
                  <a:gd name="connsiteX43" fmla="*/ 3980 w 9926"/>
                  <a:gd name="connsiteY43" fmla="*/ 3092 h 9955"/>
                  <a:gd name="connsiteX44" fmla="*/ 3476 w 9926"/>
                  <a:gd name="connsiteY44" fmla="*/ 3092 h 9955"/>
                  <a:gd name="connsiteX45" fmla="*/ 3255 w 9926"/>
                  <a:gd name="connsiteY45" fmla="*/ 3190 h 9955"/>
                  <a:gd name="connsiteX46" fmla="*/ 3097 w 9926"/>
                  <a:gd name="connsiteY46" fmla="*/ 3190 h 9955"/>
                  <a:gd name="connsiteX47" fmla="*/ 2561 w 9926"/>
                  <a:gd name="connsiteY47" fmla="*/ 3533 h 9955"/>
                  <a:gd name="connsiteX48" fmla="*/ 2687 w 9926"/>
                  <a:gd name="connsiteY48" fmla="*/ 3239 h 9955"/>
                  <a:gd name="connsiteX49" fmla="*/ 2624 w 9926"/>
                  <a:gd name="connsiteY49" fmla="*/ 2994 h 9955"/>
                  <a:gd name="connsiteX50" fmla="*/ 2371 w 9926"/>
                  <a:gd name="connsiteY50" fmla="*/ 2896 h 9955"/>
                  <a:gd name="connsiteX51" fmla="*/ 2340 w 9926"/>
                  <a:gd name="connsiteY51" fmla="*/ 2749 h 9955"/>
                  <a:gd name="connsiteX52" fmla="*/ 2151 w 9926"/>
                  <a:gd name="connsiteY52" fmla="*/ 2455 h 9955"/>
                  <a:gd name="connsiteX53" fmla="*/ 1867 w 9926"/>
                  <a:gd name="connsiteY53" fmla="*/ 2357 h 9955"/>
                  <a:gd name="connsiteX54" fmla="*/ 1741 w 9926"/>
                  <a:gd name="connsiteY54" fmla="*/ 2308 h 9955"/>
                  <a:gd name="connsiteX55" fmla="*/ 1583 w 9926"/>
                  <a:gd name="connsiteY55" fmla="*/ 2014 h 9955"/>
                  <a:gd name="connsiteX56" fmla="*/ 1236 w 9926"/>
                  <a:gd name="connsiteY56" fmla="*/ 1524 h 9955"/>
                  <a:gd name="connsiteX57" fmla="*/ 1110 w 9926"/>
                  <a:gd name="connsiteY57" fmla="*/ 1082 h 9955"/>
                  <a:gd name="connsiteX58" fmla="*/ 983 w 9926"/>
                  <a:gd name="connsiteY58" fmla="*/ 935 h 9955"/>
                  <a:gd name="connsiteX59" fmla="*/ 668 w 9926"/>
                  <a:gd name="connsiteY59" fmla="*/ 592 h 9955"/>
                  <a:gd name="connsiteX60" fmla="*/ 258 w 9926"/>
                  <a:gd name="connsiteY60" fmla="*/ 4 h 9955"/>
                  <a:gd name="connsiteX61" fmla="*/ 226 w 9926"/>
                  <a:gd name="connsiteY61" fmla="*/ 53 h 9955"/>
                  <a:gd name="connsiteX62" fmla="*/ 195 w 9926"/>
                  <a:gd name="connsiteY62" fmla="*/ 102 h 9955"/>
                  <a:gd name="connsiteX63" fmla="*/ 69 w 9926"/>
                  <a:gd name="connsiteY63" fmla="*/ 445 h 9955"/>
                  <a:gd name="connsiteX64" fmla="*/ 100 w 9926"/>
                  <a:gd name="connsiteY64" fmla="*/ 837 h 9955"/>
                  <a:gd name="connsiteX65" fmla="*/ 100 w 9926"/>
                  <a:gd name="connsiteY65" fmla="*/ 1377 h 9955"/>
                  <a:gd name="connsiteX66" fmla="*/ 6 w 9926"/>
                  <a:gd name="connsiteY66" fmla="*/ 1867 h 9955"/>
                  <a:gd name="connsiteX67" fmla="*/ 37 w 9926"/>
                  <a:gd name="connsiteY67" fmla="*/ 1965 h 9955"/>
                  <a:gd name="connsiteX68" fmla="*/ 289 w 9926"/>
                  <a:gd name="connsiteY68" fmla="*/ 2161 h 9955"/>
                  <a:gd name="connsiteX69" fmla="*/ 353 w 9926"/>
                  <a:gd name="connsiteY69" fmla="*/ 2406 h 9955"/>
                  <a:gd name="connsiteX70" fmla="*/ 384 w 9926"/>
                  <a:gd name="connsiteY70" fmla="*/ 2700 h 9955"/>
                  <a:gd name="connsiteX71" fmla="*/ 384 w 9926"/>
                  <a:gd name="connsiteY71" fmla="*/ 2994 h 9955"/>
                  <a:gd name="connsiteX72" fmla="*/ 416 w 9926"/>
                  <a:gd name="connsiteY72" fmla="*/ 3092 h 9955"/>
                  <a:gd name="connsiteX73" fmla="*/ 447 w 9926"/>
                  <a:gd name="connsiteY73" fmla="*/ 3779 h 9955"/>
                  <a:gd name="connsiteX74" fmla="*/ 479 w 9926"/>
                  <a:gd name="connsiteY74" fmla="*/ 3877 h 9955"/>
                  <a:gd name="connsiteX75" fmla="*/ 920 w 9926"/>
                  <a:gd name="connsiteY75" fmla="*/ 4024 h 9955"/>
                  <a:gd name="connsiteX0" fmla="*/ 1518 w 10000"/>
                  <a:gd name="connsiteY0" fmla="*/ 6269 h 10000"/>
                  <a:gd name="connsiteX1" fmla="*/ 1804 w 10000"/>
                  <a:gd name="connsiteY1" fmla="*/ 6670 h 10000"/>
                  <a:gd name="connsiteX2" fmla="*/ 2421 w 10000"/>
                  <a:gd name="connsiteY2" fmla="*/ 7046 h 10000"/>
                  <a:gd name="connsiteX3" fmla="*/ 2644 w 10000"/>
                  <a:gd name="connsiteY3" fmla="*/ 6947 h 10000"/>
                  <a:gd name="connsiteX4" fmla="*/ 2834 w 10000"/>
                  <a:gd name="connsiteY4" fmla="*/ 7046 h 10000"/>
                  <a:gd name="connsiteX5" fmla="*/ 2834 w 10000"/>
                  <a:gd name="connsiteY5" fmla="*/ 7341 h 10000"/>
                  <a:gd name="connsiteX6" fmla="*/ 3024 w 10000"/>
                  <a:gd name="connsiteY6" fmla="*/ 7489 h 10000"/>
                  <a:gd name="connsiteX7" fmla="*/ 3247 w 10000"/>
                  <a:gd name="connsiteY7" fmla="*/ 7390 h 10000"/>
                  <a:gd name="connsiteX8" fmla="*/ 4042 w 10000"/>
                  <a:gd name="connsiteY8" fmla="*/ 7686 h 10000"/>
                  <a:gd name="connsiteX9" fmla="*/ 4805 w 10000"/>
                  <a:gd name="connsiteY9" fmla="*/ 8276 h 10000"/>
                  <a:gd name="connsiteX10" fmla="*/ 5058 w 10000"/>
                  <a:gd name="connsiteY10" fmla="*/ 8375 h 10000"/>
                  <a:gd name="connsiteX11" fmla="*/ 5281 w 10000"/>
                  <a:gd name="connsiteY11" fmla="*/ 8621 h 10000"/>
                  <a:gd name="connsiteX12" fmla="*/ 6457 w 10000"/>
                  <a:gd name="connsiteY12" fmla="*/ 8572 h 10000"/>
                  <a:gd name="connsiteX13" fmla="*/ 7284 w 10000"/>
                  <a:gd name="connsiteY13" fmla="*/ 8276 h 10000"/>
                  <a:gd name="connsiteX14" fmla="*/ 8047 w 10000"/>
                  <a:gd name="connsiteY14" fmla="*/ 8079 h 10000"/>
                  <a:gd name="connsiteX15" fmla="*/ 9445 w 10000"/>
                  <a:gd name="connsiteY15" fmla="*/ 8276 h 10000"/>
                  <a:gd name="connsiteX16" fmla="*/ 9572 w 10000"/>
                  <a:gd name="connsiteY16" fmla="*/ 8868 h 10000"/>
                  <a:gd name="connsiteX17" fmla="*/ 9699 w 10000"/>
                  <a:gd name="connsiteY17" fmla="*/ 8917 h 10000"/>
                  <a:gd name="connsiteX18" fmla="*/ 9794 w 10000"/>
                  <a:gd name="connsiteY18" fmla="*/ 9212 h 10000"/>
                  <a:gd name="connsiteX19" fmla="*/ 9889 w 10000"/>
                  <a:gd name="connsiteY19" fmla="*/ 10000 h 10000"/>
                  <a:gd name="connsiteX20" fmla="*/ 9921 w 10000"/>
                  <a:gd name="connsiteY20" fmla="*/ 8572 h 10000"/>
                  <a:gd name="connsiteX21" fmla="*/ 9476 w 10000"/>
                  <a:gd name="connsiteY21" fmla="*/ 7243 h 10000"/>
                  <a:gd name="connsiteX22" fmla="*/ 8967 w 10000"/>
                  <a:gd name="connsiteY22" fmla="*/ 6800 h 10000"/>
                  <a:gd name="connsiteX23" fmla="*/ 8809 w 10000"/>
                  <a:gd name="connsiteY23" fmla="*/ 6060 h 10000"/>
                  <a:gd name="connsiteX24" fmla="*/ 8396 w 10000"/>
                  <a:gd name="connsiteY24" fmla="*/ 5913 h 10000"/>
                  <a:gd name="connsiteX25" fmla="*/ 8268 w 10000"/>
                  <a:gd name="connsiteY25" fmla="*/ 6109 h 10000"/>
                  <a:gd name="connsiteX26" fmla="*/ 8014 w 10000"/>
                  <a:gd name="connsiteY26" fmla="*/ 6208 h 10000"/>
                  <a:gd name="connsiteX27" fmla="*/ 7219 w 10000"/>
                  <a:gd name="connsiteY27" fmla="*/ 6258 h 10000"/>
                  <a:gd name="connsiteX28" fmla="*/ 6139 w 10000"/>
                  <a:gd name="connsiteY28" fmla="*/ 7341 h 10000"/>
                  <a:gd name="connsiteX29" fmla="*/ 6362 w 10000"/>
                  <a:gd name="connsiteY29" fmla="*/ 6307 h 10000"/>
                  <a:gd name="connsiteX30" fmla="*/ 6648 w 10000"/>
                  <a:gd name="connsiteY30" fmla="*/ 4928 h 10000"/>
                  <a:gd name="connsiteX31" fmla="*/ 6966 w 10000"/>
                  <a:gd name="connsiteY31" fmla="*/ 3352 h 10000"/>
                  <a:gd name="connsiteX32" fmla="*/ 6966 w 10000"/>
                  <a:gd name="connsiteY32" fmla="*/ 3254 h 10000"/>
                  <a:gd name="connsiteX33" fmla="*/ 6552 w 10000"/>
                  <a:gd name="connsiteY33" fmla="*/ 3204 h 10000"/>
                  <a:gd name="connsiteX34" fmla="*/ 6171 w 10000"/>
                  <a:gd name="connsiteY34" fmla="*/ 3647 h 10000"/>
                  <a:gd name="connsiteX35" fmla="*/ 5790 w 10000"/>
                  <a:gd name="connsiteY35" fmla="*/ 3647 h 10000"/>
                  <a:gd name="connsiteX36" fmla="*/ 5058 w 10000"/>
                  <a:gd name="connsiteY36" fmla="*/ 3895 h 10000"/>
                  <a:gd name="connsiteX37" fmla="*/ 4645 w 10000"/>
                  <a:gd name="connsiteY37" fmla="*/ 3796 h 10000"/>
                  <a:gd name="connsiteX38" fmla="*/ 4391 w 10000"/>
                  <a:gd name="connsiteY38" fmla="*/ 3944 h 10000"/>
                  <a:gd name="connsiteX39" fmla="*/ 4455 w 10000"/>
                  <a:gd name="connsiteY39" fmla="*/ 3895 h 10000"/>
                  <a:gd name="connsiteX40" fmla="*/ 4423 w 10000"/>
                  <a:gd name="connsiteY40" fmla="*/ 3796 h 10000"/>
                  <a:gd name="connsiteX41" fmla="*/ 4296 w 10000"/>
                  <a:gd name="connsiteY41" fmla="*/ 3352 h 10000"/>
                  <a:gd name="connsiteX42" fmla="*/ 4105 w 10000"/>
                  <a:gd name="connsiteY42" fmla="*/ 3106 h 10000"/>
                  <a:gd name="connsiteX43" fmla="*/ 4010 w 10000"/>
                  <a:gd name="connsiteY43" fmla="*/ 3106 h 10000"/>
                  <a:gd name="connsiteX44" fmla="*/ 3502 w 10000"/>
                  <a:gd name="connsiteY44" fmla="*/ 3106 h 10000"/>
                  <a:gd name="connsiteX45" fmla="*/ 3279 w 10000"/>
                  <a:gd name="connsiteY45" fmla="*/ 3204 h 10000"/>
                  <a:gd name="connsiteX46" fmla="*/ 3120 w 10000"/>
                  <a:gd name="connsiteY46" fmla="*/ 3204 h 10000"/>
                  <a:gd name="connsiteX47" fmla="*/ 2580 w 10000"/>
                  <a:gd name="connsiteY47" fmla="*/ 3549 h 10000"/>
                  <a:gd name="connsiteX48" fmla="*/ 2707 w 10000"/>
                  <a:gd name="connsiteY48" fmla="*/ 3254 h 10000"/>
                  <a:gd name="connsiteX49" fmla="*/ 2644 w 10000"/>
                  <a:gd name="connsiteY49" fmla="*/ 3008 h 10000"/>
                  <a:gd name="connsiteX50" fmla="*/ 2389 w 10000"/>
                  <a:gd name="connsiteY50" fmla="*/ 2909 h 10000"/>
                  <a:gd name="connsiteX51" fmla="*/ 2357 w 10000"/>
                  <a:gd name="connsiteY51" fmla="*/ 2761 h 10000"/>
                  <a:gd name="connsiteX52" fmla="*/ 2167 w 10000"/>
                  <a:gd name="connsiteY52" fmla="*/ 2466 h 10000"/>
                  <a:gd name="connsiteX53" fmla="*/ 1881 w 10000"/>
                  <a:gd name="connsiteY53" fmla="*/ 2368 h 10000"/>
                  <a:gd name="connsiteX54" fmla="*/ 1754 w 10000"/>
                  <a:gd name="connsiteY54" fmla="*/ 2318 h 10000"/>
                  <a:gd name="connsiteX55" fmla="*/ 1595 w 10000"/>
                  <a:gd name="connsiteY55" fmla="*/ 2023 h 10000"/>
                  <a:gd name="connsiteX56" fmla="*/ 1245 w 10000"/>
                  <a:gd name="connsiteY56" fmla="*/ 1531 h 10000"/>
                  <a:gd name="connsiteX57" fmla="*/ 1118 w 10000"/>
                  <a:gd name="connsiteY57" fmla="*/ 1087 h 10000"/>
                  <a:gd name="connsiteX58" fmla="*/ 990 w 10000"/>
                  <a:gd name="connsiteY58" fmla="*/ 939 h 10000"/>
                  <a:gd name="connsiteX59" fmla="*/ 673 w 10000"/>
                  <a:gd name="connsiteY59" fmla="*/ 595 h 10000"/>
                  <a:gd name="connsiteX60" fmla="*/ 260 w 10000"/>
                  <a:gd name="connsiteY60" fmla="*/ 4 h 10000"/>
                  <a:gd name="connsiteX61" fmla="*/ 228 w 10000"/>
                  <a:gd name="connsiteY61" fmla="*/ 53 h 10000"/>
                  <a:gd name="connsiteX62" fmla="*/ 196 w 10000"/>
                  <a:gd name="connsiteY62" fmla="*/ 102 h 10000"/>
                  <a:gd name="connsiteX63" fmla="*/ 70 w 10000"/>
                  <a:gd name="connsiteY63" fmla="*/ 447 h 10000"/>
                  <a:gd name="connsiteX64" fmla="*/ 101 w 10000"/>
                  <a:gd name="connsiteY64" fmla="*/ 841 h 10000"/>
                  <a:gd name="connsiteX65" fmla="*/ 101 w 10000"/>
                  <a:gd name="connsiteY65" fmla="*/ 1383 h 10000"/>
                  <a:gd name="connsiteX66" fmla="*/ 6 w 10000"/>
                  <a:gd name="connsiteY66" fmla="*/ 1875 h 10000"/>
                  <a:gd name="connsiteX67" fmla="*/ 37 w 10000"/>
                  <a:gd name="connsiteY67" fmla="*/ 1974 h 10000"/>
                  <a:gd name="connsiteX68" fmla="*/ 291 w 10000"/>
                  <a:gd name="connsiteY68" fmla="*/ 2171 h 10000"/>
                  <a:gd name="connsiteX69" fmla="*/ 356 w 10000"/>
                  <a:gd name="connsiteY69" fmla="*/ 2417 h 10000"/>
                  <a:gd name="connsiteX70" fmla="*/ 387 w 10000"/>
                  <a:gd name="connsiteY70" fmla="*/ 2712 h 10000"/>
                  <a:gd name="connsiteX71" fmla="*/ 387 w 10000"/>
                  <a:gd name="connsiteY71" fmla="*/ 3008 h 10000"/>
                  <a:gd name="connsiteX72" fmla="*/ 419 w 10000"/>
                  <a:gd name="connsiteY72" fmla="*/ 3106 h 10000"/>
                  <a:gd name="connsiteX73" fmla="*/ 450 w 10000"/>
                  <a:gd name="connsiteY73" fmla="*/ 3796 h 10000"/>
                  <a:gd name="connsiteX74" fmla="*/ 483 w 10000"/>
                  <a:gd name="connsiteY74" fmla="*/ 3895 h 10000"/>
                  <a:gd name="connsiteX75" fmla="*/ 927 w 10000"/>
                  <a:gd name="connsiteY75" fmla="*/ 4042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10000" h="10000">
                    <a:moveTo>
                      <a:pt x="1518" y="6269"/>
                    </a:moveTo>
                    <a:cubicBezTo>
                      <a:pt x="1614" y="6368"/>
                      <a:pt x="1708" y="6572"/>
                      <a:pt x="1804" y="6670"/>
                    </a:cubicBezTo>
                    <a:cubicBezTo>
                      <a:pt x="2058" y="6916"/>
                      <a:pt x="2167" y="7243"/>
                      <a:pt x="2421" y="7046"/>
                    </a:cubicBezTo>
                    <a:cubicBezTo>
                      <a:pt x="2517" y="7046"/>
                      <a:pt x="2580" y="6947"/>
                      <a:pt x="2644" y="6947"/>
                    </a:cubicBezTo>
                    <a:cubicBezTo>
                      <a:pt x="2707" y="6898"/>
                      <a:pt x="2803" y="6947"/>
                      <a:pt x="2834" y="7046"/>
                    </a:cubicBezTo>
                    <a:cubicBezTo>
                      <a:pt x="2866" y="7144"/>
                      <a:pt x="2834" y="7243"/>
                      <a:pt x="2834" y="7341"/>
                    </a:cubicBezTo>
                    <a:cubicBezTo>
                      <a:pt x="2866" y="7489"/>
                      <a:pt x="2961" y="7489"/>
                      <a:pt x="3024" y="7489"/>
                    </a:cubicBezTo>
                    <a:cubicBezTo>
                      <a:pt x="3088" y="7489"/>
                      <a:pt x="3152" y="7439"/>
                      <a:pt x="3247" y="7390"/>
                    </a:cubicBezTo>
                    <a:cubicBezTo>
                      <a:pt x="3502" y="7243"/>
                      <a:pt x="3819" y="7439"/>
                      <a:pt x="4042" y="7686"/>
                    </a:cubicBezTo>
                    <a:cubicBezTo>
                      <a:pt x="4296" y="7932"/>
                      <a:pt x="4518" y="8227"/>
                      <a:pt x="4805" y="8276"/>
                    </a:cubicBezTo>
                    <a:cubicBezTo>
                      <a:pt x="4900" y="8325"/>
                      <a:pt x="4995" y="8325"/>
                      <a:pt x="5058" y="8375"/>
                    </a:cubicBezTo>
                    <a:cubicBezTo>
                      <a:pt x="5154" y="8424"/>
                      <a:pt x="5218" y="8522"/>
                      <a:pt x="5281" y="8621"/>
                    </a:cubicBezTo>
                    <a:cubicBezTo>
                      <a:pt x="5663" y="8868"/>
                      <a:pt x="6139" y="8227"/>
                      <a:pt x="6457" y="8572"/>
                    </a:cubicBezTo>
                    <a:cubicBezTo>
                      <a:pt x="6648" y="8276"/>
                      <a:pt x="6998" y="8325"/>
                      <a:pt x="7284" y="8276"/>
                    </a:cubicBezTo>
                    <a:cubicBezTo>
                      <a:pt x="7538" y="8276"/>
                      <a:pt x="7792" y="8129"/>
                      <a:pt x="8047" y="8079"/>
                    </a:cubicBezTo>
                    <a:cubicBezTo>
                      <a:pt x="8523" y="7932"/>
                      <a:pt x="9000" y="8030"/>
                      <a:pt x="9445" y="8276"/>
                    </a:cubicBezTo>
                    <a:cubicBezTo>
                      <a:pt x="9445" y="8522"/>
                      <a:pt x="9445" y="8769"/>
                      <a:pt x="9572" y="8868"/>
                    </a:cubicBezTo>
                    <a:cubicBezTo>
                      <a:pt x="9603" y="8917"/>
                      <a:pt x="9667" y="8917"/>
                      <a:pt x="9699" y="8917"/>
                    </a:cubicBezTo>
                    <a:cubicBezTo>
                      <a:pt x="9762" y="9016"/>
                      <a:pt x="9762" y="9114"/>
                      <a:pt x="9794" y="9212"/>
                    </a:cubicBezTo>
                    <a:cubicBezTo>
                      <a:pt x="9826" y="9459"/>
                      <a:pt x="9858" y="9754"/>
                      <a:pt x="9889" y="10000"/>
                    </a:cubicBezTo>
                    <a:cubicBezTo>
                      <a:pt x="10048" y="9557"/>
                      <a:pt x="10016" y="9016"/>
                      <a:pt x="9921" y="8572"/>
                    </a:cubicBezTo>
                    <a:cubicBezTo>
                      <a:pt x="9826" y="8079"/>
                      <a:pt x="9667" y="7636"/>
                      <a:pt x="9476" y="7243"/>
                    </a:cubicBezTo>
                    <a:cubicBezTo>
                      <a:pt x="9349" y="6996"/>
                      <a:pt x="9159" y="6701"/>
                      <a:pt x="8967" y="6800"/>
                    </a:cubicBezTo>
                    <a:cubicBezTo>
                      <a:pt x="8936" y="6504"/>
                      <a:pt x="8936" y="6258"/>
                      <a:pt x="8809" y="6060"/>
                    </a:cubicBezTo>
                    <a:cubicBezTo>
                      <a:pt x="8713" y="5863"/>
                      <a:pt x="8523" y="5765"/>
                      <a:pt x="8396" y="5913"/>
                    </a:cubicBezTo>
                    <a:cubicBezTo>
                      <a:pt x="8333" y="5962"/>
                      <a:pt x="8300" y="6060"/>
                      <a:pt x="8268" y="6109"/>
                    </a:cubicBezTo>
                    <a:cubicBezTo>
                      <a:pt x="8205" y="6208"/>
                      <a:pt x="8110" y="6208"/>
                      <a:pt x="8014" y="6208"/>
                    </a:cubicBezTo>
                    <a:cubicBezTo>
                      <a:pt x="7760" y="6208"/>
                      <a:pt x="7474" y="6109"/>
                      <a:pt x="7219" y="6258"/>
                    </a:cubicBezTo>
                    <a:cubicBezTo>
                      <a:pt x="6806" y="6455"/>
                      <a:pt x="6585" y="7292"/>
                      <a:pt x="6139" y="7341"/>
                    </a:cubicBezTo>
                    <a:cubicBezTo>
                      <a:pt x="6203" y="6996"/>
                      <a:pt x="6299" y="6652"/>
                      <a:pt x="6362" y="6307"/>
                    </a:cubicBezTo>
                    <a:cubicBezTo>
                      <a:pt x="6457" y="5863"/>
                      <a:pt x="6552" y="5371"/>
                      <a:pt x="6648" y="4928"/>
                    </a:cubicBezTo>
                    <a:cubicBezTo>
                      <a:pt x="6775" y="4387"/>
                      <a:pt x="6902" y="3895"/>
                      <a:pt x="6966" y="3352"/>
                    </a:cubicBezTo>
                    <a:lnTo>
                      <a:pt x="6966" y="3254"/>
                    </a:lnTo>
                    <a:cubicBezTo>
                      <a:pt x="6934" y="3106"/>
                      <a:pt x="6648" y="3155"/>
                      <a:pt x="6552" y="3204"/>
                    </a:cubicBezTo>
                    <a:cubicBezTo>
                      <a:pt x="6362" y="3352"/>
                      <a:pt x="6330" y="3549"/>
                      <a:pt x="6171" y="3647"/>
                    </a:cubicBezTo>
                    <a:cubicBezTo>
                      <a:pt x="6044" y="3697"/>
                      <a:pt x="5917" y="3598"/>
                      <a:pt x="5790" y="3647"/>
                    </a:cubicBezTo>
                    <a:cubicBezTo>
                      <a:pt x="5567" y="3747"/>
                      <a:pt x="5281" y="3895"/>
                      <a:pt x="5058" y="3895"/>
                    </a:cubicBezTo>
                    <a:cubicBezTo>
                      <a:pt x="4964" y="3944"/>
                      <a:pt x="4741" y="3796"/>
                      <a:pt x="4645" y="3796"/>
                    </a:cubicBezTo>
                    <a:cubicBezTo>
                      <a:pt x="4518" y="3796"/>
                      <a:pt x="4518" y="3944"/>
                      <a:pt x="4391" y="3944"/>
                    </a:cubicBezTo>
                    <a:cubicBezTo>
                      <a:pt x="4391" y="3944"/>
                      <a:pt x="4423" y="3944"/>
                      <a:pt x="4455" y="3895"/>
                    </a:cubicBezTo>
                    <a:cubicBezTo>
                      <a:pt x="4455" y="3845"/>
                      <a:pt x="4423" y="3796"/>
                      <a:pt x="4423" y="3796"/>
                    </a:cubicBezTo>
                    <a:cubicBezTo>
                      <a:pt x="4391" y="3647"/>
                      <a:pt x="4328" y="3500"/>
                      <a:pt x="4296" y="3352"/>
                    </a:cubicBezTo>
                    <a:cubicBezTo>
                      <a:pt x="4265" y="3204"/>
                      <a:pt x="4201" y="3057"/>
                      <a:pt x="4105" y="3106"/>
                    </a:cubicBezTo>
                    <a:lnTo>
                      <a:pt x="4010" y="3106"/>
                    </a:lnTo>
                    <a:cubicBezTo>
                      <a:pt x="3852" y="3204"/>
                      <a:pt x="3660" y="3008"/>
                      <a:pt x="3502" y="3106"/>
                    </a:cubicBezTo>
                    <a:cubicBezTo>
                      <a:pt x="3406" y="3106"/>
                      <a:pt x="3343" y="3204"/>
                      <a:pt x="3279" y="3204"/>
                    </a:cubicBezTo>
                    <a:lnTo>
                      <a:pt x="3120" y="3204"/>
                    </a:lnTo>
                    <a:cubicBezTo>
                      <a:pt x="2930" y="3204"/>
                      <a:pt x="2771" y="3549"/>
                      <a:pt x="2580" y="3549"/>
                    </a:cubicBezTo>
                    <a:cubicBezTo>
                      <a:pt x="2611" y="3500"/>
                      <a:pt x="2675" y="3352"/>
                      <a:pt x="2707" y="3254"/>
                    </a:cubicBezTo>
                    <a:cubicBezTo>
                      <a:pt x="2707" y="3155"/>
                      <a:pt x="2707" y="3057"/>
                      <a:pt x="2644" y="3008"/>
                    </a:cubicBezTo>
                    <a:cubicBezTo>
                      <a:pt x="2580" y="2909"/>
                      <a:pt x="2453" y="3008"/>
                      <a:pt x="2389" y="2909"/>
                    </a:cubicBezTo>
                    <a:cubicBezTo>
                      <a:pt x="2357" y="2860"/>
                      <a:pt x="2357" y="2811"/>
                      <a:pt x="2357" y="2761"/>
                    </a:cubicBezTo>
                    <a:cubicBezTo>
                      <a:pt x="2325" y="2614"/>
                      <a:pt x="2231" y="2515"/>
                      <a:pt x="2167" y="2466"/>
                    </a:cubicBezTo>
                    <a:cubicBezTo>
                      <a:pt x="2071" y="2368"/>
                      <a:pt x="1976" y="2368"/>
                      <a:pt x="1881" y="2368"/>
                    </a:cubicBezTo>
                    <a:cubicBezTo>
                      <a:pt x="1849" y="2318"/>
                      <a:pt x="1785" y="2318"/>
                      <a:pt x="1754" y="2318"/>
                    </a:cubicBezTo>
                    <a:cubicBezTo>
                      <a:pt x="1690" y="2269"/>
                      <a:pt x="1626" y="2122"/>
                      <a:pt x="1595" y="2023"/>
                    </a:cubicBezTo>
                    <a:cubicBezTo>
                      <a:pt x="1499" y="1826"/>
                      <a:pt x="1340" y="1728"/>
                      <a:pt x="1245" y="1531"/>
                    </a:cubicBezTo>
                    <a:cubicBezTo>
                      <a:pt x="1213" y="1383"/>
                      <a:pt x="1182" y="1185"/>
                      <a:pt x="1118" y="1087"/>
                    </a:cubicBezTo>
                    <a:cubicBezTo>
                      <a:pt x="1086" y="988"/>
                      <a:pt x="1023" y="988"/>
                      <a:pt x="990" y="939"/>
                    </a:cubicBezTo>
                    <a:cubicBezTo>
                      <a:pt x="896" y="792"/>
                      <a:pt x="736" y="742"/>
                      <a:pt x="673" y="595"/>
                    </a:cubicBezTo>
                    <a:cubicBezTo>
                      <a:pt x="577" y="447"/>
                      <a:pt x="387" y="-45"/>
                      <a:pt x="260" y="4"/>
                    </a:cubicBezTo>
                    <a:cubicBezTo>
                      <a:pt x="260" y="4"/>
                      <a:pt x="228" y="4"/>
                      <a:pt x="228" y="53"/>
                    </a:cubicBezTo>
                    <a:cubicBezTo>
                      <a:pt x="217" y="69"/>
                      <a:pt x="207" y="86"/>
                      <a:pt x="196" y="102"/>
                    </a:cubicBezTo>
                    <a:cubicBezTo>
                      <a:pt x="164" y="250"/>
                      <a:pt x="101" y="250"/>
                      <a:pt x="70" y="447"/>
                    </a:cubicBezTo>
                    <a:cubicBezTo>
                      <a:pt x="37" y="496"/>
                      <a:pt x="101" y="742"/>
                      <a:pt x="101" y="841"/>
                    </a:cubicBezTo>
                    <a:cubicBezTo>
                      <a:pt x="101" y="988"/>
                      <a:pt x="133" y="1236"/>
                      <a:pt x="101" y="1383"/>
                    </a:cubicBezTo>
                    <a:cubicBezTo>
                      <a:pt x="101" y="1531"/>
                      <a:pt x="-26" y="1728"/>
                      <a:pt x="6" y="1875"/>
                    </a:cubicBezTo>
                    <a:cubicBezTo>
                      <a:pt x="6" y="1925"/>
                      <a:pt x="6" y="1925"/>
                      <a:pt x="37" y="1974"/>
                    </a:cubicBezTo>
                    <a:cubicBezTo>
                      <a:pt x="37" y="1974"/>
                      <a:pt x="260" y="2122"/>
                      <a:pt x="291" y="2171"/>
                    </a:cubicBezTo>
                    <a:cubicBezTo>
                      <a:pt x="356" y="2220"/>
                      <a:pt x="356" y="2318"/>
                      <a:pt x="356" y="2417"/>
                    </a:cubicBezTo>
                    <a:cubicBezTo>
                      <a:pt x="356" y="2565"/>
                      <a:pt x="356" y="2663"/>
                      <a:pt x="387" y="2712"/>
                    </a:cubicBezTo>
                    <a:cubicBezTo>
                      <a:pt x="387" y="2811"/>
                      <a:pt x="356" y="2909"/>
                      <a:pt x="387" y="3008"/>
                    </a:cubicBezTo>
                    <a:cubicBezTo>
                      <a:pt x="387" y="3106"/>
                      <a:pt x="387" y="3008"/>
                      <a:pt x="419" y="3106"/>
                    </a:cubicBezTo>
                    <a:cubicBezTo>
                      <a:pt x="483" y="3303"/>
                      <a:pt x="450" y="3549"/>
                      <a:pt x="450" y="3796"/>
                    </a:cubicBezTo>
                    <a:cubicBezTo>
                      <a:pt x="450" y="3845"/>
                      <a:pt x="483" y="3845"/>
                      <a:pt x="483" y="3895"/>
                    </a:cubicBezTo>
                    <a:cubicBezTo>
                      <a:pt x="514" y="3993"/>
                      <a:pt x="736" y="4190"/>
                      <a:pt x="927" y="4042"/>
                    </a:cubicBezTo>
                  </a:path>
                </a:pathLst>
              </a:custGeom>
              <a:noFill/>
              <a:ln w="158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977" name="Freeform 10"/>
              <p:cNvSpPr>
                <a:spLocks/>
              </p:cNvSpPr>
              <p:nvPr/>
            </p:nvSpPr>
            <p:spPr bwMode="auto">
              <a:xfrm>
                <a:off x="2524759" y="3424156"/>
                <a:ext cx="242904" cy="305691"/>
              </a:xfrm>
              <a:custGeom>
                <a:avLst/>
                <a:gdLst>
                  <a:gd name="T0" fmla="*/ 0 w 56"/>
                  <a:gd name="T1" fmla="*/ 0 h 69"/>
                  <a:gd name="T2" fmla="*/ 4 w 56"/>
                  <a:gd name="T3" fmla="*/ 15 h 69"/>
                  <a:gd name="T4" fmla="*/ 12 w 56"/>
                  <a:gd name="T5" fmla="*/ 20 h 69"/>
                  <a:gd name="T6" fmla="*/ 15 w 56"/>
                  <a:gd name="T7" fmla="*/ 26 h 69"/>
                  <a:gd name="T8" fmla="*/ 20 w 56"/>
                  <a:gd name="T9" fmla="*/ 37 h 69"/>
                  <a:gd name="T10" fmla="*/ 21 w 56"/>
                  <a:gd name="T11" fmla="*/ 40 h 69"/>
                  <a:gd name="T12" fmla="*/ 23 w 56"/>
                  <a:gd name="T13" fmla="*/ 42 h 69"/>
                  <a:gd name="T14" fmla="*/ 41 w 56"/>
                  <a:gd name="T15" fmla="*/ 51 h 69"/>
                  <a:gd name="T16" fmla="*/ 56 w 56"/>
                  <a:gd name="T17" fmla="*/ 6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69">
                    <a:moveTo>
                      <a:pt x="0" y="0"/>
                    </a:moveTo>
                    <a:cubicBezTo>
                      <a:pt x="0" y="4"/>
                      <a:pt x="1" y="12"/>
                      <a:pt x="4" y="15"/>
                    </a:cubicBezTo>
                    <a:cubicBezTo>
                      <a:pt x="7" y="17"/>
                      <a:pt x="10" y="18"/>
                      <a:pt x="12" y="20"/>
                    </a:cubicBezTo>
                    <a:cubicBezTo>
                      <a:pt x="13" y="22"/>
                      <a:pt x="14" y="24"/>
                      <a:pt x="15" y="26"/>
                    </a:cubicBezTo>
                    <a:cubicBezTo>
                      <a:pt x="16" y="30"/>
                      <a:pt x="18" y="33"/>
                      <a:pt x="20" y="37"/>
                    </a:cubicBezTo>
                    <a:cubicBezTo>
                      <a:pt x="20" y="38"/>
                      <a:pt x="20" y="39"/>
                      <a:pt x="21" y="40"/>
                    </a:cubicBezTo>
                    <a:cubicBezTo>
                      <a:pt x="22" y="41"/>
                      <a:pt x="22" y="41"/>
                      <a:pt x="23" y="42"/>
                    </a:cubicBezTo>
                    <a:cubicBezTo>
                      <a:pt x="29" y="45"/>
                      <a:pt x="35" y="47"/>
                      <a:pt x="41" y="51"/>
                    </a:cubicBezTo>
                    <a:cubicBezTo>
                      <a:pt x="46" y="55"/>
                      <a:pt x="54" y="63"/>
                      <a:pt x="56" y="69"/>
                    </a:cubicBezTo>
                  </a:path>
                </a:pathLst>
              </a:custGeom>
              <a:noFill/>
              <a:ln w="15875" cap="flat">
                <a:solidFill>
                  <a:srgbClr val="338E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978" name="Freeform 11"/>
              <p:cNvSpPr>
                <a:spLocks/>
              </p:cNvSpPr>
              <p:nvPr/>
            </p:nvSpPr>
            <p:spPr bwMode="auto">
              <a:xfrm>
                <a:off x="2725339" y="3583566"/>
                <a:ext cx="450844" cy="283186"/>
              </a:xfrm>
              <a:custGeom>
                <a:avLst/>
                <a:gdLst>
                  <a:gd name="T0" fmla="*/ 10 w 104"/>
                  <a:gd name="T1" fmla="*/ 44 h 64"/>
                  <a:gd name="T2" fmla="*/ 9 w 104"/>
                  <a:gd name="T3" fmla="*/ 46 h 64"/>
                  <a:gd name="T4" fmla="*/ 8 w 104"/>
                  <a:gd name="T5" fmla="*/ 49 h 64"/>
                  <a:gd name="T6" fmla="*/ 0 w 104"/>
                  <a:gd name="T7" fmla="*/ 58 h 64"/>
                  <a:gd name="T8" fmla="*/ 3 w 104"/>
                  <a:gd name="T9" fmla="*/ 63 h 64"/>
                  <a:gd name="T10" fmla="*/ 9 w 104"/>
                  <a:gd name="T11" fmla="*/ 64 h 64"/>
                  <a:gd name="T12" fmla="*/ 18 w 104"/>
                  <a:gd name="T13" fmla="*/ 62 h 64"/>
                  <a:gd name="T14" fmla="*/ 25 w 104"/>
                  <a:gd name="T15" fmla="*/ 55 h 64"/>
                  <a:gd name="T16" fmla="*/ 33 w 104"/>
                  <a:gd name="T17" fmla="*/ 53 h 64"/>
                  <a:gd name="T18" fmla="*/ 76 w 104"/>
                  <a:gd name="T19" fmla="*/ 37 h 64"/>
                  <a:gd name="T20" fmla="*/ 82 w 104"/>
                  <a:gd name="T21" fmla="*/ 32 h 64"/>
                  <a:gd name="T22" fmla="*/ 100 w 104"/>
                  <a:gd name="T23" fmla="*/ 25 h 64"/>
                  <a:gd name="T24" fmla="*/ 104 w 104"/>
                  <a:gd name="T25" fmla="*/ 21 h 64"/>
                  <a:gd name="T26" fmla="*/ 99 w 104"/>
                  <a:gd name="T27" fmla="*/ 18 h 64"/>
                  <a:gd name="T28" fmla="*/ 99 w 104"/>
                  <a:gd name="T29" fmla="*/ 13 h 64"/>
                  <a:gd name="T30" fmla="*/ 90 w 104"/>
                  <a:gd name="T31" fmla="*/ 3 h 64"/>
                  <a:gd name="T32" fmla="*/ 89 w 104"/>
                  <a:gd name="T33" fmla="*/ 1 h 64"/>
                  <a:gd name="T34" fmla="*/ 85 w 104"/>
                  <a:gd name="T35" fmla="*/ 3 h 64"/>
                  <a:gd name="T36" fmla="*/ 70 w 104"/>
                  <a:gd name="T37" fmla="*/ 10 h 64"/>
                  <a:gd name="T38" fmla="*/ 67 w 104"/>
                  <a:gd name="T39" fmla="*/ 10 h 64"/>
                  <a:gd name="T40" fmla="*/ 64 w 104"/>
                  <a:gd name="T41" fmla="*/ 8 h 64"/>
                  <a:gd name="T42" fmla="*/ 55 w 104"/>
                  <a:gd name="T43" fmla="*/ 9 h 64"/>
                  <a:gd name="T44" fmla="*/ 45 w 104"/>
                  <a:gd name="T45" fmla="*/ 13 h 64"/>
                  <a:gd name="T46" fmla="*/ 42 w 104"/>
                  <a:gd name="T47" fmla="*/ 14 h 64"/>
                  <a:gd name="T48" fmla="*/ 39 w 104"/>
                  <a:gd name="T49" fmla="*/ 17 h 64"/>
                  <a:gd name="T50" fmla="*/ 23 w 104"/>
                  <a:gd name="T51" fmla="*/ 25 h 64"/>
                  <a:gd name="T52" fmla="*/ 17 w 104"/>
                  <a:gd name="T53" fmla="*/ 30 h 64"/>
                  <a:gd name="T54" fmla="*/ 10 w 104"/>
                  <a:gd name="T55" fmla="*/ 34 h 64"/>
                  <a:gd name="T56" fmla="*/ 11 w 104"/>
                  <a:gd name="T57" fmla="*/ 38 h 64"/>
                  <a:gd name="T58" fmla="*/ 10 w 104"/>
                  <a:gd name="T59" fmla="*/ 4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04" h="64">
                    <a:moveTo>
                      <a:pt x="10" y="44"/>
                    </a:moveTo>
                    <a:cubicBezTo>
                      <a:pt x="9" y="45"/>
                      <a:pt x="9" y="45"/>
                      <a:pt x="9" y="46"/>
                    </a:cubicBezTo>
                    <a:cubicBezTo>
                      <a:pt x="8" y="47"/>
                      <a:pt x="8" y="48"/>
                      <a:pt x="8" y="49"/>
                    </a:cubicBezTo>
                    <a:cubicBezTo>
                      <a:pt x="7" y="53"/>
                      <a:pt x="1" y="54"/>
                      <a:pt x="0" y="58"/>
                    </a:cubicBezTo>
                    <a:cubicBezTo>
                      <a:pt x="0" y="60"/>
                      <a:pt x="1" y="62"/>
                      <a:pt x="3" y="63"/>
                    </a:cubicBezTo>
                    <a:cubicBezTo>
                      <a:pt x="5" y="63"/>
                      <a:pt x="7" y="64"/>
                      <a:pt x="9" y="64"/>
                    </a:cubicBezTo>
                    <a:cubicBezTo>
                      <a:pt x="12" y="63"/>
                      <a:pt x="15" y="63"/>
                      <a:pt x="18" y="62"/>
                    </a:cubicBezTo>
                    <a:cubicBezTo>
                      <a:pt x="20" y="60"/>
                      <a:pt x="22" y="57"/>
                      <a:pt x="25" y="55"/>
                    </a:cubicBezTo>
                    <a:cubicBezTo>
                      <a:pt x="27" y="54"/>
                      <a:pt x="30" y="53"/>
                      <a:pt x="33" y="53"/>
                    </a:cubicBezTo>
                    <a:cubicBezTo>
                      <a:pt x="48" y="51"/>
                      <a:pt x="63" y="46"/>
                      <a:pt x="76" y="37"/>
                    </a:cubicBezTo>
                    <a:cubicBezTo>
                      <a:pt x="78" y="35"/>
                      <a:pt x="80" y="33"/>
                      <a:pt x="82" y="32"/>
                    </a:cubicBezTo>
                    <a:cubicBezTo>
                      <a:pt x="88" y="28"/>
                      <a:pt x="94" y="26"/>
                      <a:pt x="100" y="25"/>
                    </a:cubicBezTo>
                    <a:cubicBezTo>
                      <a:pt x="102" y="24"/>
                      <a:pt x="104" y="23"/>
                      <a:pt x="104" y="21"/>
                    </a:cubicBezTo>
                    <a:cubicBezTo>
                      <a:pt x="102" y="22"/>
                      <a:pt x="99" y="20"/>
                      <a:pt x="99" y="18"/>
                    </a:cubicBezTo>
                    <a:cubicBezTo>
                      <a:pt x="98" y="16"/>
                      <a:pt x="99" y="15"/>
                      <a:pt x="99" y="13"/>
                    </a:cubicBezTo>
                    <a:cubicBezTo>
                      <a:pt x="98" y="9"/>
                      <a:pt x="91" y="8"/>
                      <a:pt x="90" y="3"/>
                    </a:cubicBezTo>
                    <a:cubicBezTo>
                      <a:pt x="89" y="3"/>
                      <a:pt x="90" y="1"/>
                      <a:pt x="89" y="1"/>
                    </a:cubicBezTo>
                    <a:cubicBezTo>
                      <a:pt x="87" y="0"/>
                      <a:pt x="86" y="2"/>
                      <a:pt x="85" y="3"/>
                    </a:cubicBezTo>
                    <a:cubicBezTo>
                      <a:pt x="82" y="8"/>
                      <a:pt x="76" y="10"/>
                      <a:pt x="70" y="10"/>
                    </a:cubicBezTo>
                    <a:cubicBezTo>
                      <a:pt x="69" y="10"/>
                      <a:pt x="68" y="10"/>
                      <a:pt x="67" y="10"/>
                    </a:cubicBezTo>
                    <a:cubicBezTo>
                      <a:pt x="66" y="9"/>
                      <a:pt x="65" y="9"/>
                      <a:pt x="64" y="8"/>
                    </a:cubicBezTo>
                    <a:cubicBezTo>
                      <a:pt x="61" y="7"/>
                      <a:pt x="58" y="8"/>
                      <a:pt x="55" y="9"/>
                    </a:cubicBezTo>
                    <a:cubicBezTo>
                      <a:pt x="51" y="10"/>
                      <a:pt x="48" y="12"/>
                      <a:pt x="45" y="13"/>
                    </a:cubicBezTo>
                    <a:cubicBezTo>
                      <a:pt x="44" y="13"/>
                      <a:pt x="43" y="13"/>
                      <a:pt x="42" y="14"/>
                    </a:cubicBezTo>
                    <a:cubicBezTo>
                      <a:pt x="41" y="15"/>
                      <a:pt x="40" y="16"/>
                      <a:pt x="39" y="17"/>
                    </a:cubicBezTo>
                    <a:cubicBezTo>
                      <a:pt x="35" y="21"/>
                      <a:pt x="28" y="21"/>
                      <a:pt x="23" y="25"/>
                    </a:cubicBezTo>
                    <a:cubicBezTo>
                      <a:pt x="21" y="26"/>
                      <a:pt x="19" y="28"/>
                      <a:pt x="17" y="30"/>
                    </a:cubicBezTo>
                    <a:cubicBezTo>
                      <a:pt x="15" y="32"/>
                      <a:pt x="11" y="32"/>
                      <a:pt x="10" y="34"/>
                    </a:cubicBezTo>
                    <a:cubicBezTo>
                      <a:pt x="10" y="35"/>
                      <a:pt x="11" y="37"/>
                      <a:pt x="11" y="38"/>
                    </a:cubicBezTo>
                    <a:cubicBezTo>
                      <a:pt x="11" y="40"/>
                      <a:pt x="10" y="42"/>
                      <a:pt x="10" y="44"/>
                    </a:cubicBezTo>
                    <a:close/>
                  </a:path>
                </a:pathLst>
              </a:custGeom>
              <a:noFill/>
              <a:ln w="15875" cap="flat">
                <a:solidFill>
                  <a:srgbClr val="338E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979" name="Freeform 12"/>
              <p:cNvSpPr>
                <a:spLocks/>
              </p:cNvSpPr>
              <p:nvPr/>
            </p:nvSpPr>
            <p:spPr bwMode="auto">
              <a:xfrm>
                <a:off x="2881754" y="3206609"/>
                <a:ext cx="290748" cy="380708"/>
              </a:xfrm>
              <a:custGeom>
                <a:avLst/>
                <a:gdLst>
                  <a:gd name="T0" fmla="*/ 0 w 67"/>
                  <a:gd name="T1" fmla="*/ 34 h 86"/>
                  <a:gd name="T2" fmla="*/ 0 w 67"/>
                  <a:gd name="T3" fmla="*/ 26 h 86"/>
                  <a:gd name="T4" fmla="*/ 0 w 67"/>
                  <a:gd name="T5" fmla="*/ 21 h 86"/>
                  <a:gd name="T6" fmla="*/ 1 w 67"/>
                  <a:gd name="T7" fmla="*/ 17 h 86"/>
                  <a:gd name="T8" fmla="*/ 2 w 67"/>
                  <a:gd name="T9" fmla="*/ 11 h 86"/>
                  <a:gd name="T10" fmla="*/ 2 w 67"/>
                  <a:gd name="T11" fmla="*/ 9 h 86"/>
                  <a:gd name="T12" fmla="*/ 3 w 67"/>
                  <a:gd name="T13" fmla="*/ 6 h 86"/>
                  <a:gd name="T14" fmla="*/ 9 w 67"/>
                  <a:gd name="T15" fmla="*/ 1 h 86"/>
                  <a:gd name="T16" fmla="*/ 18 w 67"/>
                  <a:gd name="T17" fmla="*/ 0 h 86"/>
                  <a:gd name="T18" fmla="*/ 20 w 67"/>
                  <a:gd name="T19" fmla="*/ 1 h 86"/>
                  <a:gd name="T20" fmla="*/ 23 w 67"/>
                  <a:gd name="T21" fmla="*/ 4 h 86"/>
                  <a:gd name="T22" fmla="*/ 33 w 67"/>
                  <a:gd name="T23" fmla="*/ 9 h 86"/>
                  <a:gd name="T24" fmla="*/ 39 w 67"/>
                  <a:gd name="T25" fmla="*/ 24 h 86"/>
                  <a:gd name="T26" fmla="*/ 40 w 67"/>
                  <a:gd name="T27" fmla="*/ 26 h 86"/>
                  <a:gd name="T28" fmla="*/ 43 w 67"/>
                  <a:gd name="T29" fmla="*/ 29 h 86"/>
                  <a:gd name="T30" fmla="*/ 47 w 67"/>
                  <a:gd name="T31" fmla="*/ 38 h 86"/>
                  <a:gd name="T32" fmla="*/ 55 w 67"/>
                  <a:gd name="T33" fmla="*/ 46 h 86"/>
                  <a:gd name="T34" fmla="*/ 61 w 67"/>
                  <a:gd name="T35" fmla="*/ 49 h 86"/>
                  <a:gd name="T36" fmla="*/ 64 w 67"/>
                  <a:gd name="T37" fmla="*/ 53 h 86"/>
                  <a:gd name="T38" fmla="*/ 67 w 67"/>
                  <a:gd name="T39" fmla="*/ 56 h 86"/>
                  <a:gd name="T40" fmla="*/ 66 w 67"/>
                  <a:gd name="T41" fmla="*/ 59 h 86"/>
                  <a:gd name="T42" fmla="*/ 55 w 67"/>
                  <a:gd name="T43" fmla="*/ 70 h 86"/>
                  <a:gd name="T44" fmla="*/ 51 w 67"/>
                  <a:gd name="T45" fmla="*/ 8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7" h="86">
                    <a:moveTo>
                      <a:pt x="0" y="34"/>
                    </a:moveTo>
                    <a:cubicBezTo>
                      <a:pt x="1" y="32"/>
                      <a:pt x="1" y="29"/>
                      <a:pt x="0" y="26"/>
                    </a:cubicBezTo>
                    <a:cubicBezTo>
                      <a:pt x="0" y="24"/>
                      <a:pt x="0" y="23"/>
                      <a:pt x="0" y="21"/>
                    </a:cubicBezTo>
                    <a:cubicBezTo>
                      <a:pt x="0" y="20"/>
                      <a:pt x="1" y="18"/>
                      <a:pt x="1" y="17"/>
                    </a:cubicBezTo>
                    <a:cubicBezTo>
                      <a:pt x="2" y="15"/>
                      <a:pt x="2" y="13"/>
                      <a:pt x="2" y="11"/>
                    </a:cubicBezTo>
                    <a:cubicBezTo>
                      <a:pt x="2" y="10"/>
                      <a:pt x="2" y="10"/>
                      <a:pt x="2" y="9"/>
                    </a:cubicBezTo>
                    <a:cubicBezTo>
                      <a:pt x="2" y="8"/>
                      <a:pt x="3" y="7"/>
                      <a:pt x="3" y="6"/>
                    </a:cubicBezTo>
                    <a:cubicBezTo>
                      <a:pt x="5" y="4"/>
                      <a:pt x="7" y="2"/>
                      <a:pt x="9" y="1"/>
                    </a:cubicBezTo>
                    <a:cubicBezTo>
                      <a:pt x="12" y="0"/>
                      <a:pt x="15" y="0"/>
                      <a:pt x="18" y="0"/>
                    </a:cubicBezTo>
                    <a:cubicBezTo>
                      <a:pt x="19" y="0"/>
                      <a:pt x="20" y="0"/>
                      <a:pt x="20" y="1"/>
                    </a:cubicBezTo>
                    <a:cubicBezTo>
                      <a:pt x="21" y="2"/>
                      <a:pt x="22" y="3"/>
                      <a:pt x="23" y="4"/>
                    </a:cubicBezTo>
                    <a:cubicBezTo>
                      <a:pt x="25" y="7"/>
                      <a:pt x="30" y="7"/>
                      <a:pt x="33" y="9"/>
                    </a:cubicBezTo>
                    <a:cubicBezTo>
                      <a:pt x="38" y="12"/>
                      <a:pt x="38" y="18"/>
                      <a:pt x="39" y="24"/>
                    </a:cubicBezTo>
                    <a:cubicBezTo>
                      <a:pt x="39" y="25"/>
                      <a:pt x="39" y="26"/>
                      <a:pt x="40" y="26"/>
                    </a:cubicBezTo>
                    <a:cubicBezTo>
                      <a:pt x="41" y="28"/>
                      <a:pt x="42" y="28"/>
                      <a:pt x="43" y="29"/>
                    </a:cubicBezTo>
                    <a:cubicBezTo>
                      <a:pt x="45" y="32"/>
                      <a:pt x="46" y="35"/>
                      <a:pt x="47" y="38"/>
                    </a:cubicBezTo>
                    <a:cubicBezTo>
                      <a:pt x="49" y="42"/>
                      <a:pt x="52" y="44"/>
                      <a:pt x="55" y="46"/>
                    </a:cubicBezTo>
                    <a:cubicBezTo>
                      <a:pt x="57" y="47"/>
                      <a:pt x="60" y="48"/>
                      <a:pt x="61" y="49"/>
                    </a:cubicBezTo>
                    <a:cubicBezTo>
                      <a:pt x="62" y="50"/>
                      <a:pt x="63" y="52"/>
                      <a:pt x="64" y="53"/>
                    </a:cubicBezTo>
                    <a:cubicBezTo>
                      <a:pt x="65" y="54"/>
                      <a:pt x="67" y="54"/>
                      <a:pt x="67" y="56"/>
                    </a:cubicBezTo>
                    <a:cubicBezTo>
                      <a:pt x="67" y="57"/>
                      <a:pt x="67" y="58"/>
                      <a:pt x="66" y="59"/>
                    </a:cubicBezTo>
                    <a:cubicBezTo>
                      <a:pt x="63" y="63"/>
                      <a:pt x="57" y="65"/>
                      <a:pt x="55" y="70"/>
                    </a:cubicBezTo>
                    <a:cubicBezTo>
                      <a:pt x="53" y="73"/>
                      <a:pt x="52" y="82"/>
                      <a:pt x="51" y="86"/>
                    </a:cubicBezTo>
                  </a:path>
                </a:pathLst>
              </a:custGeom>
              <a:noFill/>
              <a:ln w="15875" cap="flat">
                <a:solidFill>
                  <a:srgbClr val="338E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980" name="Freeform 13"/>
              <p:cNvSpPr>
                <a:spLocks/>
              </p:cNvSpPr>
              <p:nvPr/>
            </p:nvSpPr>
            <p:spPr bwMode="auto">
              <a:xfrm>
                <a:off x="3076813" y="3343514"/>
                <a:ext cx="195059" cy="110649"/>
              </a:xfrm>
              <a:custGeom>
                <a:avLst/>
                <a:gdLst>
                  <a:gd name="T0" fmla="*/ 0 w 45"/>
                  <a:gd name="T1" fmla="*/ 1 h 25"/>
                  <a:gd name="T2" fmla="*/ 21 w 45"/>
                  <a:gd name="T3" fmla="*/ 0 h 25"/>
                  <a:gd name="T4" fmla="*/ 31 w 45"/>
                  <a:gd name="T5" fmla="*/ 3 h 25"/>
                  <a:gd name="T6" fmla="*/ 44 w 45"/>
                  <a:gd name="T7" fmla="*/ 3 h 25"/>
                  <a:gd name="T8" fmla="*/ 45 w 45"/>
                  <a:gd name="T9" fmla="*/ 9 h 25"/>
                  <a:gd name="T10" fmla="*/ 43 w 45"/>
                  <a:gd name="T11" fmla="*/ 16 h 25"/>
                  <a:gd name="T12" fmla="*/ 31 w 45"/>
                  <a:gd name="T13" fmla="*/ 17 h 25"/>
                  <a:gd name="T14" fmla="*/ 22 w 45"/>
                  <a:gd name="T15" fmla="*/ 25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 h="25">
                    <a:moveTo>
                      <a:pt x="0" y="1"/>
                    </a:moveTo>
                    <a:cubicBezTo>
                      <a:pt x="6" y="2"/>
                      <a:pt x="14" y="0"/>
                      <a:pt x="21" y="0"/>
                    </a:cubicBezTo>
                    <a:cubicBezTo>
                      <a:pt x="24" y="1"/>
                      <a:pt x="27" y="2"/>
                      <a:pt x="31" y="3"/>
                    </a:cubicBezTo>
                    <a:cubicBezTo>
                      <a:pt x="35" y="4"/>
                      <a:pt x="40" y="4"/>
                      <a:pt x="44" y="3"/>
                    </a:cubicBezTo>
                    <a:cubicBezTo>
                      <a:pt x="45" y="5"/>
                      <a:pt x="45" y="7"/>
                      <a:pt x="45" y="9"/>
                    </a:cubicBezTo>
                    <a:cubicBezTo>
                      <a:pt x="45" y="12"/>
                      <a:pt x="45" y="14"/>
                      <a:pt x="43" y="16"/>
                    </a:cubicBezTo>
                    <a:cubicBezTo>
                      <a:pt x="40" y="18"/>
                      <a:pt x="35" y="16"/>
                      <a:pt x="31" y="17"/>
                    </a:cubicBezTo>
                    <a:cubicBezTo>
                      <a:pt x="27" y="18"/>
                      <a:pt x="24" y="22"/>
                      <a:pt x="22" y="25"/>
                    </a:cubicBezTo>
                  </a:path>
                </a:pathLst>
              </a:custGeom>
              <a:noFill/>
              <a:ln w="15875" cap="flat">
                <a:solidFill>
                  <a:srgbClr val="338E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981" name="Freeform 14"/>
              <p:cNvSpPr>
                <a:spLocks/>
              </p:cNvSpPr>
              <p:nvPr/>
            </p:nvSpPr>
            <p:spPr bwMode="auto">
              <a:xfrm>
                <a:off x="3176183" y="3446661"/>
                <a:ext cx="239223" cy="228800"/>
              </a:xfrm>
              <a:custGeom>
                <a:avLst/>
                <a:gdLst>
                  <a:gd name="T0" fmla="*/ 0 w 55"/>
                  <a:gd name="T1" fmla="*/ 52 h 52"/>
                  <a:gd name="T2" fmla="*/ 11 w 55"/>
                  <a:gd name="T3" fmla="*/ 49 h 52"/>
                  <a:gd name="T4" fmla="*/ 15 w 55"/>
                  <a:gd name="T5" fmla="*/ 48 h 52"/>
                  <a:gd name="T6" fmla="*/ 18 w 55"/>
                  <a:gd name="T7" fmla="*/ 45 h 52"/>
                  <a:gd name="T8" fmla="*/ 24 w 55"/>
                  <a:gd name="T9" fmla="*/ 40 h 52"/>
                  <a:gd name="T10" fmla="*/ 27 w 55"/>
                  <a:gd name="T11" fmla="*/ 39 h 52"/>
                  <a:gd name="T12" fmla="*/ 30 w 55"/>
                  <a:gd name="T13" fmla="*/ 34 h 52"/>
                  <a:gd name="T14" fmla="*/ 45 w 55"/>
                  <a:gd name="T15" fmla="*/ 19 h 52"/>
                  <a:gd name="T16" fmla="*/ 53 w 55"/>
                  <a:gd name="T17" fmla="*/ 5 h 52"/>
                  <a:gd name="T18" fmla="*/ 55 w 55"/>
                  <a:gd name="T19"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 h="52">
                    <a:moveTo>
                      <a:pt x="0" y="52"/>
                    </a:moveTo>
                    <a:cubicBezTo>
                      <a:pt x="3" y="51"/>
                      <a:pt x="7" y="50"/>
                      <a:pt x="11" y="49"/>
                    </a:cubicBezTo>
                    <a:cubicBezTo>
                      <a:pt x="12" y="49"/>
                      <a:pt x="13" y="48"/>
                      <a:pt x="15" y="48"/>
                    </a:cubicBezTo>
                    <a:cubicBezTo>
                      <a:pt x="16" y="47"/>
                      <a:pt x="17" y="46"/>
                      <a:pt x="18" y="45"/>
                    </a:cubicBezTo>
                    <a:cubicBezTo>
                      <a:pt x="20" y="43"/>
                      <a:pt x="22" y="42"/>
                      <a:pt x="24" y="40"/>
                    </a:cubicBezTo>
                    <a:cubicBezTo>
                      <a:pt x="25" y="40"/>
                      <a:pt x="26" y="40"/>
                      <a:pt x="27" y="39"/>
                    </a:cubicBezTo>
                    <a:cubicBezTo>
                      <a:pt x="28" y="38"/>
                      <a:pt x="29" y="36"/>
                      <a:pt x="30" y="34"/>
                    </a:cubicBezTo>
                    <a:cubicBezTo>
                      <a:pt x="33" y="28"/>
                      <a:pt x="40" y="25"/>
                      <a:pt x="45" y="19"/>
                    </a:cubicBezTo>
                    <a:cubicBezTo>
                      <a:pt x="49" y="16"/>
                      <a:pt x="52" y="10"/>
                      <a:pt x="53" y="5"/>
                    </a:cubicBezTo>
                    <a:cubicBezTo>
                      <a:pt x="54" y="3"/>
                      <a:pt x="54" y="2"/>
                      <a:pt x="55" y="0"/>
                    </a:cubicBezTo>
                  </a:path>
                </a:pathLst>
              </a:custGeom>
              <a:noFill/>
              <a:ln w="15875" cap="flat">
                <a:solidFill>
                  <a:srgbClr val="338E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982" name="Freeform 15"/>
              <p:cNvSpPr>
                <a:spLocks/>
              </p:cNvSpPr>
              <p:nvPr/>
            </p:nvSpPr>
            <p:spPr bwMode="auto">
              <a:xfrm>
                <a:off x="3901214" y="3086583"/>
                <a:ext cx="1122510" cy="328196"/>
              </a:xfrm>
              <a:custGeom>
                <a:avLst/>
                <a:gdLst>
                  <a:gd name="T0" fmla="*/ 0 w 259"/>
                  <a:gd name="T1" fmla="*/ 60 h 74"/>
                  <a:gd name="T2" fmla="*/ 16 w 259"/>
                  <a:gd name="T3" fmla="*/ 60 h 74"/>
                  <a:gd name="T4" fmla="*/ 23 w 259"/>
                  <a:gd name="T5" fmla="*/ 70 h 74"/>
                  <a:gd name="T6" fmla="*/ 26 w 259"/>
                  <a:gd name="T7" fmla="*/ 71 h 74"/>
                  <a:gd name="T8" fmla="*/ 87 w 259"/>
                  <a:gd name="T9" fmla="*/ 67 h 74"/>
                  <a:gd name="T10" fmla="*/ 107 w 259"/>
                  <a:gd name="T11" fmla="*/ 63 h 74"/>
                  <a:gd name="T12" fmla="*/ 122 w 259"/>
                  <a:gd name="T13" fmla="*/ 54 h 74"/>
                  <a:gd name="T14" fmla="*/ 163 w 259"/>
                  <a:gd name="T15" fmla="*/ 36 h 74"/>
                  <a:gd name="T16" fmla="*/ 173 w 259"/>
                  <a:gd name="T17" fmla="*/ 32 h 74"/>
                  <a:gd name="T18" fmla="*/ 183 w 259"/>
                  <a:gd name="T19" fmla="*/ 24 h 74"/>
                  <a:gd name="T20" fmla="*/ 191 w 259"/>
                  <a:gd name="T21" fmla="*/ 21 h 74"/>
                  <a:gd name="T22" fmla="*/ 239 w 259"/>
                  <a:gd name="T23" fmla="*/ 5 h 74"/>
                  <a:gd name="T24" fmla="*/ 259 w 259"/>
                  <a:gd name="T25" fmla="*/ 1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9" h="74">
                    <a:moveTo>
                      <a:pt x="0" y="60"/>
                    </a:moveTo>
                    <a:cubicBezTo>
                      <a:pt x="6" y="58"/>
                      <a:pt x="12" y="57"/>
                      <a:pt x="16" y="60"/>
                    </a:cubicBezTo>
                    <a:cubicBezTo>
                      <a:pt x="19" y="63"/>
                      <a:pt x="19" y="68"/>
                      <a:pt x="23" y="70"/>
                    </a:cubicBezTo>
                    <a:cubicBezTo>
                      <a:pt x="24" y="71"/>
                      <a:pt x="25" y="71"/>
                      <a:pt x="26" y="71"/>
                    </a:cubicBezTo>
                    <a:cubicBezTo>
                      <a:pt x="47" y="74"/>
                      <a:pt x="67" y="71"/>
                      <a:pt x="87" y="67"/>
                    </a:cubicBezTo>
                    <a:cubicBezTo>
                      <a:pt x="94" y="66"/>
                      <a:pt x="101" y="65"/>
                      <a:pt x="107" y="63"/>
                    </a:cubicBezTo>
                    <a:cubicBezTo>
                      <a:pt x="112" y="60"/>
                      <a:pt x="117" y="57"/>
                      <a:pt x="122" y="54"/>
                    </a:cubicBezTo>
                    <a:cubicBezTo>
                      <a:pt x="135" y="46"/>
                      <a:pt x="148" y="40"/>
                      <a:pt x="163" y="36"/>
                    </a:cubicBezTo>
                    <a:cubicBezTo>
                      <a:pt x="166" y="35"/>
                      <a:pt x="170" y="34"/>
                      <a:pt x="173" y="32"/>
                    </a:cubicBezTo>
                    <a:cubicBezTo>
                      <a:pt x="177" y="30"/>
                      <a:pt x="179" y="27"/>
                      <a:pt x="183" y="24"/>
                    </a:cubicBezTo>
                    <a:cubicBezTo>
                      <a:pt x="185" y="23"/>
                      <a:pt x="188" y="22"/>
                      <a:pt x="191" y="21"/>
                    </a:cubicBezTo>
                    <a:cubicBezTo>
                      <a:pt x="207" y="15"/>
                      <a:pt x="223" y="10"/>
                      <a:pt x="239" y="5"/>
                    </a:cubicBezTo>
                    <a:cubicBezTo>
                      <a:pt x="246" y="3"/>
                      <a:pt x="252" y="0"/>
                      <a:pt x="259" y="1"/>
                    </a:cubicBezTo>
                  </a:path>
                </a:pathLst>
              </a:custGeom>
              <a:noFill/>
              <a:ln w="158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983" name="Freeform 16"/>
              <p:cNvSpPr>
                <a:spLocks/>
              </p:cNvSpPr>
              <p:nvPr/>
            </p:nvSpPr>
            <p:spPr bwMode="auto">
              <a:xfrm>
                <a:off x="3840488" y="2891520"/>
                <a:ext cx="1096747" cy="456531"/>
              </a:xfrm>
              <a:custGeom>
                <a:avLst/>
                <a:gdLst>
                  <a:gd name="T0" fmla="*/ 0 w 253"/>
                  <a:gd name="T1" fmla="*/ 77 h 99"/>
                  <a:gd name="T2" fmla="*/ 58 w 253"/>
                  <a:gd name="T3" fmla="*/ 62 h 99"/>
                  <a:gd name="T4" fmla="*/ 88 w 253"/>
                  <a:gd name="T5" fmla="*/ 51 h 99"/>
                  <a:gd name="T6" fmla="*/ 115 w 253"/>
                  <a:gd name="T7" fmla="*/ 41 h 99"/>
                  <a:gd name="T8" fmla="*/ 130 w 253"/>
                  <a:gd name="T9" fmla="*/ 35 h 99"/>
                  <a:gd name="T10" fmla="*/ 142 w 253"/>
                  <a:gd name="T11" fmla="*/ 28 h 99"/>
                  <a:gd name="T12" fmla="*/ 162 w 253"/>
                  <a:gd name="T13" fmla="*/ 22 h 99"/>
                  <a:gd name="T14" fmla="*/ 210 w 253"/>
                  <a:gd name="T15" fmla="*/ 8 h 99"/>
                  <a:gd name="T16" fmla="*/ 253 w 253"/>
                  <a:gd name="T17" fmla="*/ 1 h 99"/>
                  <a:gd name="T18" fmla="*/ 147 w 253"/>
                  <a:gd name="T19" fmla="*/ 69 h 99"/>
                  <a:gd name="T20" fmla="*/ 126 w 253"/>
                  <a:gd name="T21" fmla="*/ 87 h 99"/>
                  <a:gd name="T22" fmla="*/ 115 w 253"/>
                  <a:gd name="T23" fmla="*/ 94 h 99"/>
                  <a:gd name="T24" fmla="*/ 97 w 253"/>
                  <a:gd name="T25" fmla="*/ 97 h 99"/>
                  <a:gd name="T26" fmla="*/ 20 w 253"/>
                  <a:gd name="T27" fmla="*/ 99 h 99"/>
                  <a:gd name="connsiteX0" fmla="*/ 0 w 10000"/>
                  <a:gd name="connsiteY0" fmla="*/ 7693 h 10403"/>
                  <a:gd name="connsiteX1" fmla="*/ 2292 w 10000"/>
                  <a:gd name="connsiteY1" fmla="*/ 6178 h 10403"/>
                  <a:gd name="connsiteX2" fmla="*/ 3478 w 10000"/>
                  <a:gd name="connsiteY2" fmla="*/ 5067 h 10403"/>
                  <a:gd name="connsiteX3" fmla="*/ 4545 w 10000"/>
                  <a:gd name="connsiteY3" fmla="*/ 4056 h 10403"/>
                  <a:gd name="connsiteX4" fmla="*/ 5138 w 10000"/>
                  <a:gd name="connsiteY4" fmla="*/ 3450 h 10403"/>
                  <a:gd name="connsiteX5" fmla="*/ 5613 w 10000"/>
                  <a:gd name="connsiteY5" fmla="*/ 2743 h 10403"/>
                  <a:gd name="connsiteX6" fmla="*/ 6403 w 10000"/>
                  <a:gd name="connsiteY6" fmla="*/ 2137 h 10403"/>
                  <a:gd name="connsiteX7" fmla="*/ 8300 w 10000"/>
                  <a:gd name="connsiteY7" fmla="*/ 723 h 10403"/>
                  <a:gd name="connsiteX8" fmla="*/ 10000 w 10000"/>
                  <a:gd name="connsiteY8" fmla="*/ 16 h 10403"/>
                  <a:gd name="connsiteX9" fmla="*/ 5810 w 10000"/>
                  <a:gd name="connsiteY9" fmla="*/ 6885 h 10403"/>
                  <a:gd name="connsiteX10" fmla="*/ 4980 w 10000"/>
                  <a:gd name="connsiteY10" fmla="*/ 8703 h 10403"/>
                  <a:gd name="connsiteX11" fmla="*/ 4545 w 10000"/>
                  <a:gd name="connsiteY11" fmla="*/ 9410 h 10403"/>
                  <a:gd name="connsiteX12" fmla="*/ 3834 w 10000"/>
                  <a:gd name="connsiteY12" fmla="*/ 9713 h 10403"/>
                  <a:gd name="connsiteX13" fmla="*/ 726 w 10000"/>
                  <a:gd name="connsiteY13" fmla="*/ 10403 h 10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000" h="10403">
                    <a:moveTo>
                      <a:pt x="0" y="7693"/>
                    </a:moveTo>
                    <a:cubicBezTo>
                      <a:pt x="791" y="7289"/>
                      <a:pt x="1542" y="6784"/>
                      <a:pt x="2292" y="6178"/>
                    </a:cubicBezTo>
                    <a:cubicBezTo>
                      <a:pt x="2688" y="5774"/>
                      <a:pt x="3083" y="5471"/>
                      <a:pt x="3478" y="5067"/>
                    </a:cubicBezTo>
                    <a:cubicBezTo>
                      <a:pt x="3834" y="4763"/>
                      <a:pt x="4190" y="4359"/>
                      <a:pt x="4545" y="4056"/>
                    </a:cubicBezTo>
                    <a:cubicBezTo>
                      <a:pt x="4783" y="3854"/>
                      <a:pt x="4980" y="3652"/>
                      <a:pt x="5138" y="3450"/>
                    </a:cubicBezTo>
                    <a:cubicBezTo>
                      <a:pt x="5296" y="3248"/>
                      <a:pt x="5455" y="2945"/>
                      <a:pt x="5613" y="2743"/>
                    </a:cubicBezTo>
                    <a:cubicBezTo>
                      <a:pt x="5889" y="2440"/>
                      <a:pt x="6126" y="2339"/>
                      <a:pt x="6403" y="2137"/>
                    </a:cubicBezTo>
                    <a:cubicBezTo>
                      <a:pt x="7036" y="1632"/>
                      <a:pt x="7668" y="1228"/>
                      <a:pt x="8300" y="723"/>
                    </a:cubicBezTo>
                    <a:cubicBezTo>
                      <a:pt x="8854" y="319"/>
                      <a:pt x="9447" y="-85"/>
                      <a:pt x="10000" y="16"/>
                    </a:cubicBezTo>
                    <a:cubicBezTo>
                      <a:pt x="8458" y="1632"/>
                      <a:pt x="7036" y="3955"/>
                      <a:pt x="5810" y="6885"/>
                    </a:cubicBezTo>
                    <a:cubicBezTo>
                      <a:pt x="5534" y="7491"/>
                      <a:pt x="5257" y="8198"/>
                      <a:pt x="4980" y="8703"/>
                    </a:cubicBezTo>
                    <a:cubicBezTo>
                      <a:pt x="4862" y="9006"/>
                      <a:pt x="4704" y="9309"/>
                      <a:pt x="4545" y="9410"/>
                    </a:cubicBezTo>
                    <a:cubicBezTo>
                      <a:pt x="4308" y="9612"/>
                      <a:pt x="4071" y="9612"/>
                      <a:pt x="3834" y="9713"/>
                    </a:cubicBezTo>
                    <a:cubicBezTo>
                      <a:pt x="2806" y="9814"/>
                      <a:pt x="1753" y="10302"/>
                      <a:pt x="726" y="10403"/>
                    </a:cubicBezTo>
                  </a:path>
                </a:pathLst>
              </a:custGeom>
              <a:noFill/>
              <a:ln w="158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984" name="Freeform 17"/>
              <p:cNvSpPr>
                <a:spLocks/>
              </p:cNvSpPr>
              <p:nvPr/>
            </p:nvSpPr>
            <p:spPr bwMode="auto">
              <a:xfrm>
                <a:off x="4928034" y="2707751"/>
                <a:ext cx="728711" cy="185665"/>
              </a:xfrm>
              <a:custGeom>
                <a:avLst/>
                <a:gdLst>
                  <a:gd name="T0" fmla="*/ 0 w 168"/>
                  <a:gd name="T1" fmla="*/ 42 h 42"/>
                  <a:gd name="T2" fmla="*/ 58 w 168"/>
                  <a:gd name="T3" fmla="*/ 23 h 42"/>
                  <a:gd name="T4" fmla="*/ 70 w 168"/>
                  <a:gd name="T5" fmla="*/ 17 h 42"/>
                  <a:gd name="T6" fmla="*/ 135 w 168"/>
                  <a:gd name="T7" fmla="*/ 0 h 42"/>
                  <a:gd name="T8" fmla="*/ 140 w 168"/>
                  <a:gd name="T9" fmla="*/ 0 h 42"/>
                  <a:gd name="T10" fmla="*/ 144 w 168"/>
                  <a:gd name="T11" fmla="*/ 1 h 42"/>
                  <a:gd name="T12" fmla="*/ 151 w 168"/>
                  <a:gd name="T13" fmla="*/ 0 h 42"/>
                  <a:gd name="T14" fmla="*/ 161 w 168"/>
                  <a:gd name="T15" fmla="*/ 6 h 42"/>
                  <a:gd name="T16" fmla="*/ 168 w 168"/>
                  <a:gd name="T17" fmla="*/ 13 h 42"/>
                  <a:gd name="T18" fmla="*/ 159 w 168"/>
                  <a:gd name="T19" fmla="*/ 18 h 42"/>
                  <a:gd name="T20" fmla="*/ 153 w 168"/>
                  <a:gd name="T21" fmla="*/ 10 h 42"/>
                  <a:gd name="T22" fmla="*/ 157 w 168"/>
                  <a:gd name="T23" fmla="*/ 4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8" h="42">
                    <a:moveTo>
                      <a:pt x="0" y="42"/>
                    </a:moveTo>
                    <a:cubicBezTo>
                      <a:pt x="17" y="38"/>
                      <a:pt x="42" y="30"/>
                      <a:pt x="58" y="23"/>
                    </a:cubicBezTo>
                    <a:cubicBezTo>
                      <a:pt x="62" y="21"/>
                      <a:pt x="66" y="19"/>
                      <a:pt x="70" y="17"/>
                    </a:cubicBezTo>
                    <a:cubicBezTo>
                      <a:pt x="90" y="8"/>
                      <a:pt x="113" y="4"/>
                      <a:pt x="135" y="0"/>
                    </a:cubicBezTo>
                    <a:cubicBezTo>
                      <a:pt x="137" y="0"/>
                      <a:pt x="139" y="0"/>
                      <a:pt x="140" y="0"/>
                    </a:cubicBezTo>
                    <a:cubicBezTo>
                      <a:pt x="142" y="0"/>
                      <a:pt x="143" y="1"/>
                      <a:pt x="144" y="1"/>
                    </a:cubicBezTo>
                    <a:cubicBezTo>
                      <a:pt x="146" y="1"/>
                      <a:pt x="149" y="0"/>
                      <a:pt x="151" y="0"/>
                    </a:cubicBezTo>
                    <a:cubicBezTo>
                      <a:pt x="155" y="0"/>
                      <a:pt x="158" y="3"/>
                      <a:pt x="161" y="6"/>
                    </a:cubicBezTo>
                    <a:cubicBezTo>
                      <a:pt x="163" y="8"/>
                      <a:pt x="166" y="10"/>
                      <a:pt x="168" y="13"/>
                    </a:cubicBezTo>
                    <a:cubicBezTo>
                      <a:pt x="166" y="14"/>
                      <a:pt x="161" y="17"/>
                      <a:pt x="159" y="18"/>
                    </a:cubicBezTo>
                    <a:cubicBezTo>
                      <a:pt x="157" y="19"/>
                      <a:pt x="154" y="11"/>
                      <a:pt x="153" y="10"/>
                    </a:cubicBezTo>
                    <a:cubicBezTo>
                      <a:pt x="151" y="7"/>
                      <a:pt x="156" y="6"/>
                      <a:pt x="157" y="4"/>
                    </a:cubicBezTo>
                  </a:path>
                </a:pathLst>
              </a:custGeom>
              <a:noFill/>
              <a:ln w="158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985" name="Freeform 18"/>
              <p:cNvSpPr>
                <a:spLocks/>
              </p:cNvSpPr>
              <p:nvPr/>
            </p:nvSpPr>
            <p:spPr bwMode="auto">
              <a:xfrm>
                <a:off x="4944596" y="2769639"/>
                <a:ext cx="872245" cy="331947"/>
              </a:xfrm>
              <a:custGeom>
                <a:avLst/>
                <a:gdLst>
                  <a:gd name="T0" fmla="*/ 0 w 201"/>
                  <a:gd name="T1" fmla="*/ 28 h 75"/>
                  <a:gd name="T2" fmla="*/ 51 w 201"/>
                  <a:gd name="T3" fmla="*/ 24 h 75"/>
                  <a:gd name="T4" fmla="*/ 69 w 201"/>
                  <a:gd name="T5" fmla="*/ 22 h 75"/>
                  <a:gd name="T6" fmla="*/ 87 w 201"/>
                  <a:gd name="T7" fmla="*/ 23 h 75"/>
                  <a:gd name="T8" fmla="*/ 121 w 201"/>
                  <a:gd name="T9" fmla="*/ 22 h 75"/>
                  <a:gd name="T10" fmla="*/ 158 w 201"/>
                  <a:gd name="T11" fmla="*/ 25 h 75"/>
                  <a:gd name="T12" fmla="*/ 156 w 201"/>
                  <a:gd name="T13" fmla="*/ 19 h 75"/>
                  <a:gd name="T14" fmla="*/ 155 w 201"/>
                  <a:gd name="T15" fmla="*/ 17 h 75"/>
                  <a:gd name="T16" fmla="*/ 156 w 201"/>
                  <a:gd name="T17" fmla="*/ 14 h 75"/>
                  <a:gd name="T18" fmla="*/ 164 w 201"/>
                  <a:gd name="T19" fmla="*/ 9 h 75"/>
                  <a:gd name="T20" fmla="*/ 169 w 201"/>
                  <a:gd name="T21" fmla="*/ 0 h 75"/>
                  <a:gd name="T22" fmla="*/ 197 w 201"/>
                  <a:gd name="T23" fmla="*/ 2 h 75"/>
                  <a:gd name="T24" fmla="*/ 201 w 201"/>
                  <a:gd name="T25" fmla="*/ 4 h 75"/>
                  <a:gd name="T26" fmla="*/ 201 w 201"/>
                  <a:gd name="T27" fmla="*/ 8 h 75"/>
                  <a:gd name="T28" fmla="*/ 199 w 201"/>
                  <a:gd name="T29" fmla="*/ 26 h 75"/>
                  <a:gd name="T30" fmla="*/ 176 w 201"/>
                  <a:gd name="T31" fmla="*/ 28 h 75"/>
                  <a:gd name="T32" fmla="*/ 158 w 201"/>
                  <a:gd name="T33" fmla="*/ 27 h 75"/>
                  <a:gd name="T34" fmla="*/ 144 w 201"/>
                  <a:gd name="T35" fmla="*/ 30 h 75"/>
                  <a:gd name="T36" fmla="*/ 124 w 201"/>
                  <a:gd name="T37" fmla="*/ 36 h 75"/>
                  <a:gd name="T38" fmla="*/ 106 w 201"/>
                  <a:gd name="T39" fmla="*/ 45 h 75"/>
                  <a:gd name="T40" fmla="*/ 91 w 201"/>
                  <a:gd name="T41" fmla="*/ 49 h 75"/>
                  <a:gd name="T42" fmla="*/ 41 w 201"/>
                  <a:gd name="T43" fmla="*/ 63 h 75"/>
                  <a:gd name="T44" fmla="*/ 28 w 201"/>
                  <a:gd name="T45" fmla="*/ 69 h 75"/>
                  <a:gd name="T46" fmla="*/ 16 w 201"/>
                  <a:gd name="T47" fmla="*/ 73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01" h="75">
                    <a:moveTo>
                      <a:pt x="0" y="28"/>
                    </a:moveTo>
                    <a:cubicBezTo>
                      <a:pt x="17" y="28"/>
                      <a:pt x="35" y="27"/>
                      <a:pt x="51" y="24"/>
                    </a:cubicBezTo>
                    <a:cubicBezTo>
                      <a:pt x="57" y="23"/>
                      <a:pt x="63" y="22"/>
                      <a:pt x="69" y="22"/>
                    </a:cubicBezTo>
                    <a:cubicBezTo>
                      <a:pt x="75" y="22"/>
                      <a:pt x="81" y="23"/>
                      <a:pt x="87" y="23"/>
                    </a:cubicBezTo>
                    <a:cubicBezTo>
                      <a:pt x="98" y="23"/>
                      <a:pt x="110" y="20"/>
                      <a:pt x="121" y="22"/>
                    </a:cubicBezTo>
                    <a:cubicBezTo>
                      <a:pt x="134" y="23"/>
                      <a:pt x="146" y="28"/>
                      <a:pt x="158" y="25"/>
                    </a:cubicBezTo>
                    <a:cubicBezTo>
                      <a:pt x="159" y="23"/>
                      <a:pt x="158" y="20"/>
                      <a:pt x="156" y="19"/>
                    </a:cubicBezTo>
                    <a:cubicBezTo>
                      <a:pt x="155" y="18"/>
                      <a:pt x="155" y="18"/>
                      <a:pt x="155" y="17"/>
                    </a:cubicBezTo>
                    <a:cubicBezTo>
                      <a:pt x="154" y="16"/>
                      <a:pt x="155" y="15"/>
                      <a:pt x="156" y="14"/>
                    </a:cubicBezTo>
                    <a:cubicBezTo>
                      <a:pt x="159" y="12"/>
                      <a:pt x="162" y="11"/>
                      <a:pt x="164" y="9"/>
                    </a:cubicBezTo>
                    <a:cubicBezTo>
                      <a:pt x="167" y="6"/>
                      <a:pt x="169" y="3"/>
                      <a:pt x="169" y="0"/>
                    </a:cubicBezTo>
                    <a:cubicBezTo>
                      <a:pt x="178" y="0"/>
                      <a:pt x="188" y="1"/>
                      <a:pt x="197" y="2"/>
                    </a:cubicBezTo>
                    <a:cubicBezTo>
                      <a:pt x="198" y="3"/>
                      <a:pt x="200" y="3"/>
                      <a:pt x="201" y="4"/>
                    </a:cubicBezTo>
                    <a:cubicBezTo>
                      <a:pt x="201" y="5"/>
                      <a:pt x="201" y="7"/>
                      <a:pt x="201" y="8"/>
                    </a:cubicBezTo>
                    <a:cubicBezTo>
                      <a:pt x="200" y="14"/>
                      <a:pt x="199" y="20"/>
                      <a:pt x="199" y="26"/>
                    </a:cubicBezTo>
                    <a:cubicBezTo>
                      <a:pt x="191" y="28"/>
                      <a:pt x="184" y="29"/>
                      <a:pt x="176" y="28"/>
                    </a:cubicBezTo>
                    <a:cubicBezTo>
                      <a:pt x="170" y="28"/>
                      <a:pt x="164" y="27"/>
                      <a:pt x="158" y="27"/>
                    </a:cubicBezTo>
                    <a:cubicBezTo>
                      <a:pt x="154" y="27"/>
                      <a:pt x="149" y="29"/>
                      <a:pt x="144" y="30"/>
                    </a:cubicBezTo>
                    <a:cubicBezTo>
                      <a:pt x="137" y="31"/>
                      <a:pt x="130" y="33"/>
                      <a:pt x="124" y="36"/>
                    </a:cubicBezTo>
                    <a:cubicBezTo>
                      <a:pt x="118" y="38"/>
                      <a:pt x="112" y="43"/>
                      <a:pt x="106" y="45"/>
                    </a:cubicBezTo>
                    <a:cubicBezTo>
                      <a:pt x="101" y="47"/>
                      <a:pt x="96" y="48"/>
                      <a:pt x="91" y="49"/>
                    </a:cubicBezTo>
                    <a:cubicBezTo>
                      <a:pt x="74" y="53"/>
                      <a:pt x="57" y="57"/>
                      <a:pt x="41" y="63"/>
                    </a:cubicBezTo>
                    <a:cubicBezTo>
                      <a:pt x="36" y="64"/>
                      <a:pt x="32" y="66"/>
                      <a:pt x="28" y="69"/>
                    </a:cubicBezTo>
                    <a:cubicBezTo>
                      <a:pt x="24" y="71"/>
                      <a:pt x="20" y="75"/>
                      <a:pt x="16" y="73"/>
                    </a:cubicBezTo>
                  </a:path>
                </a:pathLst>
              </a:custGeom>
              <a:noFill/>
              <a:ln w="158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986" name="Freeform 19"/>
              <p:cNvSpPr>
                <a:spLocks/>
              </p:cNvSpPr>
              <p:nvPr/>
            </p:nvSpPr>
            <p:spPr bwMode="auto">
              <a:xfrm>
                <a:off x="5678828" y="2769639"/>
                <a:ext cx="38644" cy="114400"/>
              </a:xfrm>
              <a:custGeom>
                <a:avLst/>
                <a:gdLst>
                  <a:gd name="T0" fmla="*/ 8 w 9"/>
                  <a:gd name="T1" fmla="*/ 0 h 26"/>
                  <a:gd name="T2" fmla="*/ 7 w 9"/>
                  <a:gd name="T3" fmla="*/ 17 h 26"/>
                  <a:gd name="T4" fmla="*/ 0 w 9"/>
                  <a:gd name="T5" fmla="*/ 26 h 26"/>
                </a:gdLst>
                <a:ahLst/>
                <a:cxnLst>
                  <a:cxn ang="0">
                    <a:pos x="T0" y="T1"/>
                  </a:cxn>
                  <a:cxn ang="0">
                    <a:pos x="T2" y="T3"/>
                  </a:cxn>
                  <a:cxn ang="0">
                    <a:pos x="T4" y="T5"/>
                  </a:cxn>
                </a:cxnLst>
                <a:rect l="0" t="0" r="r" b="b"/>
                <a:pathLst>
                  <a:path w="9" h="26">
                    <a:moveTo>
                      <a:pt x="8" y="0"/>
                    </a:moveTo>
                    <a:cubicBezTo>
                      <a:pt x="8" y="4"/>
                      <a:pt x="9" y="13"/>
                      <a:pt x="7" y="17"/>
                    </a:cubicBezTo>
                    <a:cubicBezTo>
                      <a:pt x="5" y="19"/>
                      <a:pt x="1" y="24"/>
                      <a:pt x="0" y="26"/>
                    </a:cubicBezTo>
                  </a:path>
                </a:pathLst>
              </a:custGeom>
              <a:noFill/>
              <a:ln w="15875" cap="flat">
                <a:solidFill>
                  <a:srgbClr val="338E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987" name="Freeform 20"/>
              <p:cNvSpPr>
                <a:spLocks/>
              </p:cNvSpPr>
              <p:nvPr/>
            </p:nvSpPr>
            <p:spPr bwMode="auto">
              <a:xfrm>
                <a:off x="5813161" y="2362676"/>
                <a:ext cx="892487" cy="525114"/>
              </a:xfrm>
              <a:custGeom>
                <a:avLst/>
                <a:gdLst>
                  <a:gd name="T0" fmla="*/ 0 w 206"/>
                  <a:gd name="T1" fmla="*/ 116 h 119"/>
                  <a:gd name="T2" fmla="*/ 16 w 206"/>
                  <a:gd name="T3" fmla="*/ 115 h 119"/>
                  <a:gd name="T4" fmla="*/ 31 w 206"/>
                  <a:gd name="T5" fmla="*/ 107 h 119"/>
                  <a:gd name="T6" fmla="*/ 44 w 206"/>
                  <a:gd name="T7" fmla="*/ 107 h 119"/>
                  <a:gd name="T8" fmla="*/ 52 w 206"/>
                  <a:gd name="T9" fmla="*/ 107 h 119"/>
                  <a:gd name="T10" fmla="*/ 54 w 206"/>
                  <a:gd name="T11" fmla="*/ 104 h 119"/>
                  <a:gd name="T12" fmla="*/ 75 w 206"/>
                  <a:gd name="T13" fmla="*/ 96 h 119"/>
                  <a:gd name="T14" fmla="*/ 82 w 206"/>
                  <a:gd name="T15" fmla="*/ 97 h 119"/>
                  <a:gd name="T16" fmla="*/ 88 w 206"/>
                  <a:gd name="T17" fmla="*/ 95 h 119"/>
                  <a:gd name="T18" fmla="*/ 89 w 206"/>
                  <a:gd name="T19" fmla="*/ 89 h 119"/>
                  <a:gd name="T20" fmla="*/ 89 w 206"/>
                  <a:gd name="T21" fmla="*/ 73 h 119"/>
                  <a:gd name="T22" fmla="*/ 90 w 206"/>
                  <a:gd name="T23" fmla="*/ 70 h 119"/>
                  <a:gd name="T24" fmla="*/ 99 w 206"/>
                  <a:gd name="T25" fmla="*/ 69 h 119"/>
                  <a:gd name="T26" fmla="*/ 114 w 206"/>
                  <a:gd name="T27" fmla="*/ 55 h 119"/>
                  <a:gd name="T28" fmla="*/ 111 w 206"/>
                  <a:gd name="T29" fmla="*/ 47 h 119"/>
                  <a:gd name="T30" fmla="*/ 108 w 206"/>
                  <a:gd name="T31" fmla="*/ 45 h 119"/>
                  <a:gd name="T32" fmla="*/ 111 w 206"/>
                  <a:gd name="T33" fmla="*/ 35 h 119"/>
                  <a:gd name="T34" fmla="*/ 121 w 206"/>
                  <a:gd name="T35" fmla="*/ 30 h 119"/>
                  <a:gd name="T36" fmla="*/ 131 w 206"/>
                  <a:gd name="T37" fmla="*/ 17 h 119"/>
                  <a:gd name="T38" fmla="*/ 145 w 206"/>
                  <a:gd name="T39" fmla="*/ 11 h 119"/>
                  <a:gd name="T40" fmla="*/ 164 w 206"/>
                  <a:gd name="T41" fmla="*/ 5 h 119"/>
                  <a:gd name="T42" fmla="*/ 189 w 206"/>
                  <a:gd name="T43" fmla="*/ 0 h 119"/>
                  <a:gd name="T44" fmla="*/ 206 w 206"/>
                  <a:gd name="T45" fmla="*/ 5 h 119"/>
                  <a:gd name="T46" fmla="*/ 183 w 206"/>
                  <a:gd name="T47" fmla="*/ 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06" h="119">
                    <a:moveTo>
                      <a:pt x="0" y="116"/>
                    </a:moveTo>
                    <a:cubicBezTo>
                      <a:pt x="5" y="119"/>
                      <a:pt x="11" y="117"/>
                      <a:pt x="16" y="115"/>
                    </a:cubicBezTo>
                    <a:cubicBezTo>
                      <a:pt x="21" y="112"/>
                      <a:pt x="25" y="109"/>
                      <a:pt x="31" y="107"/>
                    </a:cubicBezTo>
                    <a:cubicBezTo>
                      <a:pt x="35" y="106"/>
                      <a:pt x="40" y="106"/>
                      <a:pt x="44" y="107"/>
                    </a:cubicBezTo>
                    <a:cubicBezTo>
                      <a:pt x="47" y="107"/>
                      <a:pt x="50" y="108"/>
                      <a:pt x="52" y="107"/>
                    </a:cubicBezTo>
                    <a:cubicBezTo>
                      <a:pt x="53" y="106"/>
                      <a:pt x="54" y="105"/>
                      <a:pt x="54" y="104"/>
                    </a:cubicBezTo>
                    <a:cubicBezTo>
                      <a:pt x="59" y="97"/>
                      <a:pt x="68" y="94"/>
                      <a:pt x="75" y="96"/>
                    </a:cubicBezTo>
                    <a:cubicBezTo>
                      <a:pt x="77" y="96"/>
                      <a:pt x="80" y="97"/>
                      <a:pt x="82" y="97"/>
                    </a:cubicBezTo>
                    <a:cubicBezTo>
                      <a:pt x="84" y="98"/>
                      <a:pt x="87" y="97"/>
                      <a:pt x="88" y="95"/>
                    </a:cubicBezTo>
                    <a:cubicBezTo>
                      <a:pt x="89" y="93"/>
                      <a:pt x="89" y="91"/>
                      <a:pt x="89" y="89"/>
                    </a:cubicBezTo>
                    <a:cubicBezTo>
                      <a:pt x="88" y="84"/>
                      <a:pt x="88" y="78"/>
                      <a:pt x="89" y="73"/>
                    </a:cubicBezTo>
                    <a:cubicBezTo>
                      <a:pt x="89" y="72"/>
                      <a:pt x="89" y="71"/>
                      <a:pt x="90" y="70"/>
                    </a:cubicBezTo>
                    <a:cubicBezTo>
                      <a:pt x="92" y="67"/>
                      <a:pt x="96" y="68"/>
                      <a:pt x="99" y="69"/>
                    </a:cubicBezTo>
                    <a:cubicBezTo>
                      <a:pt x="106" y="69"/>
                      <a:pt x="114" y="62"/>
                      <a:pt x="114" y="55"/>
                    </a:cubicBezTo>
                    <a:cubicBezTo>
                      <a:pt x="114" y="52"/>
                      <a:pt x="113" y="49"/>
                      <a:pt x="111" y="47"/>
                    </a:cubicBezTo>
                    <a:cubicBezTo>
                      <a:pt x="110" y="46"/>
                      <a:pt x="109" y="46"/>
                      <a:pt x="108" y="45"/>
                    </a:cubicBezTo>
                    <a:cubicBezTo>
                      <a:pt x="105" y="42"/>
                      <a:pt x="108" y="37"/>
                      <a:pt x="111" y="35"/>
                    </a:cubicBezTo>
                    <a:cubicBezTo>
                      <a:pt x="114" y="33"/>
                      <a:pt x="118" y="32"/>
                      <a:pt x="121" y="30"/>
                    </a:cubicBezTo>
                    <a:cubicBezTo>
                      <a:pt x="125" y="27"/>
                      <a:pt x="127" y="21"/>
                      <a:pt x="131" y="17"/>
                    </a:cubicBezTo>
                    <a:cubicBezTo>
                      <a:pt x="135" y="14"/>
                      <a:pt x="140" y="12"/>
                      <a:pt x="145" y="11"/>
                    </a:cubicBezTo>
                    <a:cubicBezTo>
                      <a:pt x="151" y="9"/>
                      <a:pt x="158" y="7"/>
                      <a:pt x="164" y="5"/>
                    </a:cubicBezTo>
                    <a:cubicBezTo>
                      <a:pt x="172" y="3"/>
                      <a:pt x="180" y="0"/>
                      <a:pt x="189" y="0"/>
                    </a:cubicBezTo>
                    <a:cubicBezTo>
                      <a:pt x="195" y="0"/>
                      <a:pt x="202" y="1"/>
                      <a:pt x="206" y="5"/>
                    </a:cubicBezTo>
                    <a:cubicBezTo>
                      <a:pt x="199" y="9"/>
                      <a:pt x="188" y="5"/>
                      <a:pt x="183" y="0"/>
                    </a:cubicBezTo>
                  </a:path>
                </a:pathLst>
              </a:custGeom>
              <a:noFill/>
              <a:ln w="19050" cap="flat" cmpd="sng" algn="ctr">
                <a:solidFill>
                  <a:schemeClr val="accent1"/>
                </a:solidFill>
                <a:prstDash val="sysDash"/>
              </a:ln>
              <a:effectLst/>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988" name="Freeform 21"/>
              <p:cNvSpPr>
                <a:spLocks/>
              </p:cNvSpPr>
              <p:nvPr/>
            </p:nvSpPr>
            <p:spPr bwMode="auto">
              <a:xfrm>
                <a:off x="6462744" y="2375803"/>
                <a:ext cx="82808" cy="61888"/>
              </a:xfrm>
              <a:custGeom>
                <a:avLst/>
                <a:gdLst>
                  <a:gd name="T0" fmla="*/ 19 w 19"/>
                  <a:gd name="T1" fmla="*/ 0 h 14"/>
                  <a:gd name="T2" fmla="*/ 16 w 19"/>
                  <a:gd name="T3" fmla="*/ 3 h 14"/>
                  <a:gd name="T4" fmla="*/ 15 w 19"/>
                  <a:gd name="T5" fmla="*/ 9 h 14"/>
                  <a:gd name="T6" fmla="*/ 8 w 19"/>
                  <a:gd name="T7" fmla="*/ 13 h 14"/>
                  <a:gd name="T8" fmla="*/ 2 w 19"/>
                  <a:gd name="T9" fmla="*/ 14 h 14"/>
                  <a:gd name="T10" fmla="*/ 0 w 19"/>
                  <a:gd name="T11" fmla="*/ 14 h 14"/>
                  <a:gd name="T12" fmla="*/ 0 w 19"/>
                  <a:gd name="T13" fmla="*/ 12 h 14"/>
                  <a:gd name="T14" fmla="*/ 0 w 19"/>
                  <a:gd name="T15" fmla="*/ 6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14">
                    <a:moveTo>
                      <a:pt x="19" y="0"/>
                    </a:moveTo>
                    <a:cubicBezTo>
                      <a:pt x="17" y="0"/>
                      <a:pt x="16" y="2"/>
                      <a:pt x="16" y="3"/>
                    </a:cubicBezTo>
                    <a:cubicBezTo>
                      <a:pt x="16" y="5"/>
                      <a:pt x="16" y="7"/>
                      <a:pt x="15" y="9"/>
                    </a:cubicBezTo>
                    <a:cubicBezTo>
                      <a:pt x="14" y="11"/>
                      <a:pt x="11" y="12"/>
                      <a:pt x="8" y="13"/>
                    </a:cubicBezTo>
                    <a:cubicBezTo>
                      <a:pt x="6" y="13"/>
                      <a:pt x="4" y="14"/>
                      <a:pt x="2" y="14"/>
                    </a:cubicBezTo>
                    <a:cubicBezTo>
                      <a:pt x="1" y="14"/>
                      <a:pt x="0" y="14"/>
                      <a:pt x="0" y="14"/>
                    </a:cubicBezTo>
                    <a:cubicBezTo>
                      <a:pt x="0" y="13"/>
                      <a:pt x="0" y="13"/>
                      <a:pt x="0" y="12"/>
                    </a:cubicBezTo>
                    <a:cubicBezTo>
                      <a:pt x="0" y="10"/>
                      <a:pt x="0" y="8"/>
                      <a:pt x="0" y="6"/>
                    </a:cubicBezTo>
                  </a:path>
                </a:pathLst>
              </a:custGeom>
              <a:noFill/>
              <a:ln w="19050" cap="flat" cmpd="sng" algn="ctr">
                <a:solidFill>
                  <a:schemeClr val="accent1"/>
                </a:solidFill>
                <a:prstDash val="dash"/>
              </a:ln>
              <a:effectLst/>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989" name="Freeform 22"/>
              <p:cNvSpPr>
                <a:spLocks/>
              </p:cNvSpPr>
              <p:nvPr/>
            </p:nvSpPr>
            <p:spPr bwMode="auto">
              <a:xfrm>
                <a:off x="6280567" y="2392682"/>
                <a:ext cx="412200" cy="315068"/>
              </a:xfrm>
              <a:custGeom>
                <a:avLst/>
                <a:gdLst>
                  <a:gd name="T0" fmla="*/ 39 w 95"/>
                  <a:gd name="T1" fmla="*/ 12 h 71"/>
                  <a:gd name="T2" fmla="*/ 29 w 95"/>
                  <a:gd name="T3" fmla="*/ 18 h 71"/>
                  <a:gd name="T4" fmla="*/ 23 w 95"/>
                  <a:gd name="T5" fmla="*/ 19 h 71"/>
                  <a:gd name="T6" fmla="*/ 17 w 95"/>
                  <a:gd name="T7" fmla="*/ 29 h 71"/>
                  <a:gd name="T8" fmla="*/ 15 w 95"/>
                  <a:gd name="T9" fmla="*/ 41 h 71"/>
                  <a:gd name="T10" fmla="*/ 12 w 95"/>
                  <a:gd name="T11" fmla="*/ 49 h 71"/>
                  <a:gd name="T12" fmla="*/ 11 w 95"/>
                  <a:gd name="T13" fmla="*/ 54 h 71"/>
                  <a:gd name="T14" fmla="*/ 7 w 95"/>
                  <a:gd name="T15" fmla="*/ 57 h 71"/>
                  <a:gd name="T16" fmla="*/ 0 w 95"/>
                  <a:gd name="T17" fmla="*/ 71 h 71"/>
                  <a:gd name="T18" fmla="*/ 5 w 95"/>
                  <a:gd name="T19" fmla="*/ 67 h 71"/>
                  <a:gd name="T20" fmla="*/ 13 w 95"/>
                  <a:gd name="T21" fmla="*/ 66 h 71"/>
                  <a:gd name="T22" fmla="*/ 16 w 95"/>
                  <a:gd name="T23" fmla="*/ 63 h 71"/>
                  <a:gd name="T24" fmla="*/ 20 w 95"/>
                  <a:gd name="T25" fmla="*/ 61 h 71"/>
                  <a:gd name="T26" fmla="*/ 43 w 95"/>
                  <a:gd name="T27" fmla="*/ 52 h 71"/>
                  <a:gd name="T28" fmla="*/ 53 w 95"/>
                  <a:gd name="T29" fmla="*/ 42 h 71"/>
                  <a:gd name="T30" fmla="*/ 55 w 95"/>
                  <a:gd name="T31" fmla="*/ 35 h 71"/>
                  <a:gd name="T32" fmla="*/ 80 w 95"/>
                  <a:gd name="T33" fmla="*/ 5 h 71"/>
                  <a:gd name="T34" fmla="*/ 95 w 95"/>
                  <a:gd name="T35"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5" h="71">
                    <a:moveTo>
                      <a:pt x="39" y="12"/>
                    </a:moveTo>
                    <a:cubicBezTo>
                      <a:pt x="36" y="15"/>
                      <a:pt x="33" y="17"/>
                      <a:pt x="29" y="18"/>
                    </a:cubicBezTo>
                    <a:cubicBezTo>
                      <a:pt x="27" y="19"/>
                      <a:pt x="25" y="19"/>
                      <a:pt x="23" y="19"/>
                    </a:cubicBezTo>
                    <a:cubicBezTo>
                      <a:pt x="20" y="21"/>
                      <a:pt x="18" y="25"/>
                      <a:pt x="17" y="29"/>
                    </a:cubicBezTo>
                    <a:cubicBezTo>
                      <a:pt x="17" y="33"/>
                      <a:pt x="17" y="37"/>
                      <a:pt x="15" y="41"/>
                    </a:cubicBezTo>
                    <a:cubicBezTo>
                      <a:pt x="14" y="44"/>
                      <a:pt x="13" y="46"/>
                      <a:pt x="12" y="49"/>
                    </a:cubicBezTo>
                    <a:cubicBezTo>
                      <a:pt x="12" y="51"/>
                      <a:pt x="11" y="52"/>
                      <a:pt x="11" y="54"/>
                    </a:cubicBezTo>
                    <a:cubicBezTo>
                      <a:pt x="10" y="55"/>
                      <a:pt x="9" y="56"/>
                      <a:pt x="7" y="57"/>
                    </a:cubicBezTo>
                    <a:cubicBezTo>
                      <a:pt x="3" y="60"/>
                      <a:pt x="0" y="65"/>
                      <a:pt x="0" y="71"/>
                    </a:cubicBezTo>
                    <a:cubicBezTo>
                      <a:pt x="0" y="68"/>
                      <a:pt x="3" y="67"/>
                      <a:pt x="5" y="67"/>
                    </a:cubicBezTo>
                    <a:cubicBezTo>
                      <a:pt x="8" y="67"/>
                      <a:pt x="11" y="67"/>
                      <a:pt x="13" y="66"/>
                    </a:cubicBezTo>
                    <a:cubicBezTo>
                      <a:pt x="14" y="65"/>
                      <a:pt x="15" y="64"/>
                      <a:pt x="16" y="63"/>
                    </a:cubicBezTo>
                    <a:cubicBezTo>
                      <a:pt x="17" y="62"/>
                      <a:pt x="19" y="61"/>
                      <a:pt x="20" y="61"/>
                    </a:cubicBezTo>
                    <a:cubicBezTo>
                      <a:pt x="28" y="60"/>
                      <a:pt x="36" y="57"/>
                      <a:pt x="43" y="52"/>
                    </a:cubicBezTo>
                    <a:cubicBezTo>
                      <a:pt x="47" y="50"/>
                      <a:pt x="51" y="47"/>
                      <a:pt x="53" y="42"/>
                    </a:cubicBezTo>
                    <a:cubicBezTo>
                      <a:pt x="54" y="40"/>
                      <a:pt x="54" y="37"/>
                      <a:pt x="55" y="35"/>
                    </a:cubicBezTo>
                    <a:cubicBezTo>
                      <a:pt x="57" y="21"/>
                      <a:pt x="67" y="9"/>
                      <a:pt x="80" y="5"/>
                    </a:cubicBezTo>
                    <a:cubicBezTo>
                      <a:pt x="85" y="3"/>
                      <a:pt x="91" y="2"/>
                      <a:pt x="95" y="0"/>
                    </a:cubicBezTo>
                  </a:path>
                </a:pathLst>
              </a:custGeom>
              <a:noFill/>
              <a:ln w="19050" cap="flat" cmpd="sng" algn="ctr">
                <a:solidFill>
                  <a:schemeClr val="accent1"/>
                </a:solidFill>
                <a:prstDash val="sysDash"/>
              </a:ln>
              <a:effectLst/>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990" name="Freeform 23"/>
              <p:cNvSpPr>
                <a:spLocks/>
              </p:cNvSpPr>
              <p:nvPr/>
            </p:nvSpPr>
            <p:spPr bwMode="auto">
              <a:xfrm>
                <a:off x="5861006" y="2672118"/>
                <a:ext cx="480287" cy="283186"/>
              </a:xfrm>
              <a:custGeom>
                <a:avLst/>
                <a:gdLst>
                  <a:gd name="T0" fmla="*/ 79 w 111"/>
                  <a:gd name="T1" fmla="*/ 0 h 64"/>
                  <a:gd name="T2" fmla="*/ 81 w 111"/>
                  <a:gd name="T3" fmla="*/ 13 h 64"/>
                  <a:gd name="T4" fmla="*/ 85 w 111"/>
                  <a:gd name="T5" fmla="*/ 18 h 64"/>
                  <a:gd name="T6" fmla="*/ 94 w 111"/>
                  <a:gd name="T7" fmla="*/ 18 h 64"/>
                  <a:gd name="T8" fmla="*/ 105 w 111"/>
                  <a:gd name="T9" fmla="*/ 20 h 64"/>
                  <a:gd name="T10" fmla="*/ 110 w 111"/>
                  <a:gd name="T11" fmla="*/ 30 h 64"/>
                  <a:gd name="T12" fmla="*/ 104 w 111"/>
                  <a:gd name="T13" fmla="*/ 37 h 64"/>
                  <a:gd name="T14" fmla="*/ 100 w 111"/>
                  <a:gd name="T15" fmla="*/ 39 h 64"/>
                  <a:gd name="T16" fmla="*/ 91 w 111"/>
                  <a:gd name="T17" fmla="*/ 37 h 64"/>
                  <a:gd name="T18" fmla="*/ 83 w 111"/>
                  <a:gd name="T19" fmla="*/ 38 h 64"/>
                  <a:gd name="T20" fmla="*/ 80 w 111"/>
                  <a:gd name="T21" fmla="*/ 41 h 64"/>
                  <a:gd name="T22" fmla="*/ 71 w 111"/>
                  <a:gd name="T23" fmla="*/ 45 h 64"/>
                  <a:gd name="T24" fmla="*/ 53 w 111"/>
                  <a:gd name="T25" fmla="*/ 46 h 64"/>
                  <a:gd name="T26" fmla="*/ 44 w 111"/>
                  <a:gd name="T27" fmla="*/ 47 h 64"/>
                  <a:gd name="T28" fmla="*/ 39 w 111"/>
                  <a:gd name="T29" fmla="*/ 42 h 64"/>
                  <a:gd name="T30" fmla="*/ 43 w 111"/>
                  <a:gd name="T31" fmla="*/ 51 h 64"/>
                  <a:gd name="T32" fmla="*/ 40 w 111"/>
                  <a:gd name="T33" fmla="*/ 54 h 64"/>
                  <a:gd name="T34" fmla="*/ 32 w 111"/>
                  <a:gd name="T35" fmla="*/ 56 h 64"/>
                  <a:gd name="T36" fmla="*/ 24 w 111"/>
                  <a:gd name="T37" fmla="*/ 56 h 64"/>
                  <a:gd name="T38" fmla="*/ 21 w 111"/>
                  <a:gd name="T39" fmla="*/ 62 h 64"/>
                  <a:gd name="T40" fmla="*/ 13 w 111"/>
                  <a:gd name="T41" fmla="*/ 63 h 64"/>
                  <a:gd name="T42" fmla="*/ 7 w 111"/>
                  <a:gd name="T43" fmla="*/ 59 h 64"/>
                  <a:gd name="T44" fmla="*/ 0 w 111"/>
                  <a:gd name="T45" fmla="*/ 49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1" h="64">
                    <a:moveTo>
                      <a:pt x="79" y="0"/>
                    </a:moveTo>
                    <a:cubicBezTo>
                      <a:pt x="78" y="4"/>
                      <a:pt x="79" y="9"/>
                      <a:pt x="81" y="13"/>
                    </a:cubicBezTo>
                    <a:cubicBezTo>
                      <a:pt x="82" y="15"/>
                      <a:pt x="83" y="17"/>
                      <a:pt x="85" y="18"/>
                    </a:cubicBezTo>
                    <a:cubicBezTo>
                      <a:pt x="88" y="19"/>
                      <a:pt x="91" y="19"/>
                      <a:pt x="94" y="18"/>
                    </a:cubicBezTo>
                    <a:cubicBezTo>
                      <a:pt x="97" y="18"/>
                      <a:pt x="102" y="18"/>
                      <a:pt x="105" y="20"/>
                    </a:cubicBezTo>
                    <a:cubicBezTo>
                      <a:pt x="108" y="22"/>
                      <a:pt x="111" y="26"/>
                      <a:pt x="110" y="30"/>
                    </a:cubicBezTo>
                    <a:cubicBezTo>
                      <a:pt x="109" y="33"/>
                      <a:pt x="107" y="35"/>
                      <a:pt x="104" y="37"/>
                    </a:cubicBezTo>
                    <a:cubicBezTo>
                      <a:pt x="103" y="38"/>
                      <a:pt x="101" y="38"/>
                      <a:pt x="100" y="39"/>
                    </a:cubicBezTo>
                    <a:cubicBezTo>
                      <a:pt x="97" y="39"/>
                      <a:pt x="94" y="38"/>
                      <a:pt x="91" y="37"/>
                    </a:cubicBezTo>
                    <a:cubicBezTo>
                      <a:pt x="88" y="36"/>
                      <a:pt x="85" y="36"/>
                      <a:pt x="83" y="38"/>
                    </a:cubicBezTo>
                    <a:cubicBezTo>
                      <a:pt x="82" y="39"/>
                      <a:pt x="81" y="40"/>
                      <a:pt x="80" y="41"/>
                    </a:cubicBezTo>
                    <a:cubicBezTo>
                      <a:pt x="78" y="44"/>
                      <a:pt x="74" y="45"/>
                      <a:pt x="71" y="45"/>
                    </a:cubicBezTo>
                    <a:cubicBezTo>
                      <a:pt x="65" y="46"/>
                      <a:pt x="59" y="45"/>
                      <a:pt x="53" y="46"/>
                    </a:cubicBezTo>
                    <a:cubicBezTo>
                      <a:pt x="50" y="47"/>
                      <a:pt x="47" y="48"/>
                      <a:pt x="44" y="47"/>
                    </a:cubicBezTo>
                    <a:cubicBezTo>
                      <a:pt x="42" y="47"/>
                      <a:pt x="39" y="45"/>
                      <a:pt x="39" y="42"/>
                    </a:cubicBezTo>
                    <a:cubicBezTo>
                      <a:pt x="37" y="45"/>
                      <a:pt x="43" y="48"/>
                      <a:pt x="43" y="51"/>
                    </a:cubicBezTo>
                    <a:cubicBezTo>
                      <a:pt x="43" y="53"/>
                      <a:pt x="41" y="54"/>
                      <a:pt x="40" y="54"/>
                    </a:cubicBezTo>
                    <a:cubicBezTo>
                      <a:pt x="38" y="56"/>
                      <a:pt x="35" y="56"/>
                      <a:pt x="32" y="56"/>
                    </a:cubicBezTo>
                    <a:cubicBezTo>
                      <a:pt x="29" y="56"/>
                      <a:pt x="26" y="55"/>
                      <a:pt x="24" y="56"/>
                    </a:cubicBezTo>
                    <a:cubicBezTo>
                      <a:pt x="21" y="56"/>
                      <a:pt x="19" y="60"/>
                      <a:pt x="21" y="62"/>
                    </a:cubicBezTo>
                    <a:cubicBezTo>
                      <a:pt x="19" y="64"/>
                      <a:pt x="16" y="64"/>
                      <a:pt x="13" y="63"/>
                    </a:cubicBezTo>
                    <a:cubicBezTo>
                      <a:pt x="11" y="62"/>
                      <a:pt x="9" y="60"/>
                      <a:pt x="7" y="59"/>
                    </a:cubicBezTo>
                    <a:cubicBezTo>
                      <a:pt x="4" y="56"/>
                      <a:pt x="1" y="53"/>
                      <a:pt x="0" y="49"/>
                    </a:cubicBezTo>
                  </a:path>
                </a:pathLst>
              </a:custGeom>
              <a:noFill/>
              <a:ln w="19050" cap="flat" cmpd="sng" algn="ctr">
                <a:solidFill>
                  <a:schemeClr val="accent1"/>
                </a:solidFill>
                <a:prstDash val="sysDash"/>
              </a:ln>
              <a:effectLst/>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991" name="Freeform 24"/>
              <p:cNvSpPr>
                <a:spLocks/>
              </p:cNvSpPr>
              <p:nvPr/>
            </p:nvSpPr>
            <p:spPr bwMode="auto">
              <a:xfrm>
                <a:off x="5746649" y="2842896"/>
                <a:ext cx="277606" cy="522088"/>
              </a:xfrm>
              <a:custGeom>
                <a:avLst/>
                <a:gdLst>
                  <a:gd name="T0" fmla="*/ 45 w 65"/>
                  <a:gd name="T1" fmla="*/ 0 h 119"/>
                  <a:gd name="T2" fmla="*/ 50 w 65"/>
                  <a:gd name="T3" fmla="*/ 5 h 119"/>
                  <a:gd name="T4" fmla="*/ 49 w 65"/>
                  <a:gd name="T5" fmla="*/ 12 h 119"/>
                  <a:gd name="T6" fmla="*/ 46 w 65"/>
                  <a:gd name="T7" fmla="*/ 18 h 119"/>
                  <a:gd name="T8" fmla="*/ 40 w 65"/>
                  <a:gd name="T9" fmla="*/ 20 h 119"/>
                  <a:gd name="T10" fmla="*/ 36 w 65"/>
                  <a:gd name="T11" fmla="*/ 18 h 119"/>
                  <a:gd name="T12" fmla="*/ 25 w 65"/>
                  <a:gd name="T13" fmla="*/ 17 h 119"/>
                  <a:gd name="T14" fmla="*/ 20 w 65"/>
                  <a:gd name="T15" fmla="*/ 20 h 119"/>
                  <a:gd name="T16" fmla="*/ 17 w 65"/>
                  <a:gd name="T17" fmla="*/ 28 h 119"/>
                  <a:gd name="T18" fmla="*/ 24 w 65"/>
                  <a:gd name="T19" fmla="*/ 59 h 119"/>
                  <a:gd name="T20" fmla="*/ 22 w 65"/>
                  <a:gd name="T21" fmla="*/ 68 h 119"/>
                  <a:gd name="T22" fmla="*/ 19 w 65"/>
                  <a:gd name="T23" fmla="*/ 70 h 119"/>
                  <a:gd name="T24" fmla="*/ 19 w 65"/>
                  <a:gd name="T25" fmla="*/ 73 h 119"/>
                  <a:gd name="T26" fmla="*/ 12 w 65"/>
                  <a:gd name="T27" fmla="*/ 79 h 119"/>
                  <a:gd name="T28" fmla="*/ 1 w 65"/>
                  <a:gd name="T29" fmla="*/ 96 h 119"/>
                  <a:gd name="T30" fmla="*/ 3 w 65"/>
                  <a:gd name="T31" fmla="*/ 105 h 119"/>
                  <a:gd name="T32" fmla="*/ 11 w 65"/>
                  <a:gd name="T33" fmla="*/ 116 h 119"/>
                  <a:gd name="T34" fmla="*/ 23 w 65"/>
                  <a:gd name="T35" fmla="*/ 116 h 119"/>
                  <a:gd name="T36" fmla="*/ 26 w 65"/>
                  <a:gd name="T37" fmla="*/ 113 h 119"/>
                  <a:gd name="T38" fmla="*/ 31 w 65"/>
                  <a:gd name="T39" fmla="*/ 108 h 119"/>
                  <a:gd name="T40" fmla="*/ 46 w 65"/>
                  <a:gd name="T41" fmla="*/ 96 h 119"/>
                  <a:gd name="T42" fmla="*/ 48 w 65"/>
                  <a:gd name="T43" fmla="*/ 93 h 119"/>
                  <a:gd name="T44" fmla="*/ 50 w 65"/>
                  <a:gd name="T45" fmla="*/ 83 h 119"/>
                  <a:gd name="T46" fmla="*/ 58 w 65"/>
                  <a:gd name="T47" fmla="*/ 80 h 119"/>
                  <a:gd name="T48" fmla="*/ 65 w 65"/>
                  <a:gd name="T49" fmla="*/ 76 h 119"/>
                  <a:gd name="T50" fmla="*/ 64 w 65"/>
                  <a:gd name="T51" fmla="*/ 72 h 119"/>
                  <a:gd name="T52" fmla="*/ 61 w 65"/>
                  <a:gd name="T53" fmla="*/ 57 h 119"/>
                  <a:gd name="T54" fmla="*/ 55 w 65"/>
                  <a:gd name="T55" fmla="*/ 43 h 119"/>
                  <a:gd name="T56" fmla="*/ 51 w 65"/>
                  <a:gd name="T57" fmla="*/ 40 h 119"/>
                  <a:gd name="T58" fmla="*/ 49 w 65"/>
                  <a:gd name="T59" fmla="*/ 36 h 119"/>
                  <a:gd name="T60" fmla="*/ 44 w 65"/>
                  <a:gd name="T61" fmla="*/ 19 h 119"/>
                  <a:gd name="connsiteX0" fmla="*/ 6783 w 9860"/>
                  <a:gd name="connsiteY0" fmla="*/ 0 h 9907"/>
                  <a:gd name="connsiteX1" fmla="*/ 7552 w 9860"/>
                  <a:gd name="connsiteY1" fmla="*/ 420 h 9907"/>
                  <a:gd name="connsiteX2" fmla="*/ 7398 w 9860"/>
                  <a:gd name="connsiteY2" fmla="*/ 1008 h 9907"/>
                  <a:gd name="connsiteX3" fmla="*/ 6937 w 9860"/>
                  <a:gd name="connsiteY3" fmla="*/ 1513 h 9907"/>
                  <a:gd name="connsiteX4" fmla="*/ 6014 w 9860"/>
                  <a:gd name="connsiteY4" fmla="*/ 1681 h 9907"/>
                  <a:gd name="connsiteX5" fmla="*/ 5398 w 9860"/>
                  <a:gd name="connsiteY5" fmla="*/ 1513 h 9907"/>
                  <a:gd name="connsiteX6" fmla="*/ 3706 w 9860"/>
                  <a:gd name="connsiteY6" fmla="*/ 1429 h 9907"/>
                  <a:gd name="connsiteX7" fmla="*/ 2937 w 9860"/>
                  <a:gd name="connsiteY7" fmla="*/ 1681 h 9907"/>
                  <a:gd name="connsiteX8" fmla="*/ 2475 w 9860"/>
                  <a:gd name="connsiteY8" fmla="*/ 2353 h 9907"/>
                  <a:gd name="connsiteX9" fmla="*/ 3552 w 9860"/>
                  <a:gd name="connsiteY9" fmla="*/ 4958 h 9907"/>
                  <a:gd name="connsiteX10" fmla="*/ 3245 w 9860"/>
                  <a:gd name="connsiteY10" fmla="*/ 5714 h 9907"/>
                  <a:gd name="connsiteX11" fmla="*/ 2783 w 9860"/>
                  <a:gd name="connsiteY11" fmla="*/ 5882 h 9907"/>
                  <a:gd name="connsiteX12" fmla="*/ 2783 w 9860"/>
                  <a:gd name="connsiteY12" fmla="*/ 6134 h 9907"/>
                  <a:gd name="connsiteX13" fmla="*/ 2129 w 9860"/>
                  <a:gd name="connsiteY13" fmla="*/ 6820 h 9907"/>
                  <a:gd name="connsiteX14" fmla="*/ 14 w 9860"/>
                  <a:gd name="connsiteY14" fmla="*/ 8067 h 9907"/>
                  <a:gd name="connsiteX15" fmla="*/ 322 w 9860"/>
                  <a:gd name="connsiteY15" fmla="*/ 8824 h 9907"/>
                  <a:gd name="connsiteX16" fmla="*/ 1552 w 9860"/>
                  <a:gd name="connsiteY16" fmla="*/ 9748 h 9907"/>
                  <a:gd name="connsiteX17" fmla="*/ 3398 w 9860"/>
                  <a:gd name="connsiteY17" fmla="*/ 9748 h 9907"/>
                  <a:gd name="connsiteX18" fmla="*/ 3860 w 9860"/>
                  <a:gd name="connsiteY18" fmla="*/ 9496 h 9907"/>
                  <a:gd name="connsiteX19" fmla="*/ 4629 w 9860"/>
                  <a:gd name="connsiteY19" fmla="*/ 9076 h 9907"/>
                  <a:gd name="connsiteX20" fmla="*/ 6937 w 9860"/>
                  <a:gd name="connsiteY20" fmla="*/ 8067 h 9907"/>
                  <a:gd name="connsiteX21" fmla="*/ 7245 w 9860"/>
                  <a:gd name="connsiteY21" fmla="*/ 7815 h 9907"/>
                  <a:gd name="connsiteX22" fmla="*/ 7552 w 9860"/>
                  <a:gd name="connsiteY22" fmla="*/ 6975 h 9907"/>
                  <a:gd name="connsiteX23" fmla="*/ 8783 w 9860"/>
                  <a:gd name="connsiteY23" fmla="*/ 6723 h 9907"/>
                  <a:gd name="connsiteX24" fmla="*/ 9860 w 9860"/>
                  <a:gd name="connsiteY24" fmla="*/ 6387 h 9907"/>
                  <a:gd name="connsiteX25" fmla="*/ 9706 w 9860"/>
                  <a:gd name="connsiteY25" fmla="*/ 6050 h 9907"/>
                  <a:gd name="connsiteX26" fmla="*/ 9245 w 9860"/>
                  <a:gd name="connsiteY26" fmla="*/ 4790 h 9907"/>
                  <a:gd name="connsiteX27" fmla="*/ 8322 w 9860"/>
                  <a:gd name="connsiteY27" fmla="*/ 3613 h 9907"/>
                  <a:gd name="connsiteX28" fmla="*/ 7706 w 9860"/>
                  <a:gd name="connsiteY28" fmla="*/ 3361 h 9907"/>
                  <a:gd name="connsiteX29" fmla="*/ 7398 w 9860"/>
                  <a:gd name="connsiteY29" fmla="*/ 3025 h 9907"/>
                  <a:gd name="connsiteX30" fmla="*/ 6629 w 9860"/>
                  <a:gd name="connsiteY30" fmla="*/ 1597 h 9907"/>
                  <a:gd name="connsiteX0" fmla="*/ 6879 w 10000"/>
                  <a:gd name="connsiteY0" fmla="*/ 0 h 10000"/>
                  <a:gd name="connsiteX1" fmla="*/ 7659 w 10000"/>
                  <a:gd name="connsiteY1" fmla="*/ 424 h 10000"/>
                  <a:gd name="connsiteX2" fmla="*/ 7503 w 10000"/>
                  <a:gd name="connsiteY2" fmla="*/ 1017 h 10000"/>
                  <a:gd name="connsiteX3" fmla="*/ 7035 w 10000"/>
                  <a:gd name="connsiteY3" fmla="*/ 1527 h 10000"/>
                  <a:gd name="connsiteX4" fmla="*/ 6099 w 10000"/>
                  <a:gd name="connsiteY4" fmla="*/ 1697 h 10000"/>
                  <a:gd name="connsiteX5" fmla="*/ 5475 w 10000"/>
                  <a:gd name="connsiteY5" fmla="*/ 1527 h 10000"/>
                  <a:gd name="connsiteX6" fmla="*/ 3759 w 10000"/>
                  <a:gd name="connsiteY6" fmla="*/ 1442 h 10000"/>
                  <a:gd name="connsiteX7" fmla="*/ 2979 w 10000"/>
                  <a:gd name="connsiteY7" fmla="*/ 1697 h 10000"/>
                  <a:gd name="connsiteX8" fmla="*/ 2510 w 10000"/>
                  <a:gd name="connsiteY8" fmla="*/ 2375 h 10000"/>
                  <a:gd name="connsiteX9" fmla="*/ 3602 w 10000"/>
                  <a:gd name="connsiteY9" fmla="*/ 5005 h 10000"/>
                  <a:gd name="connsiteX10" fmla="*/ 3291 w 10000"/>
                  <a:gd name="connsiteY10" fmla="*/ 5768 h 10000"/>
                  <a:gd name="connsiteX11" fmla="*/ 2823 w 10000"/>
                  <a:gd name="connsiteY11" fmla="*/ 5937 h 10000"/>
                  <a:gd name="connsiteX12" fmla="*/ 2823 w 10000"/>
                  <a:gd name="connsiteY12" fmla="*/ 6192 h 10000"/>
                  <a:gd name="connsiteX13" fmla="*/ 2159 w 10000"/>
                  <a:gd name="connsiteY13" fmla="*/ 6884 h 10000"/>
                  <a:gd name="connsiteX14" fmla="*/ 14 w 10000"/>
                  <a:gd name="connsiteY14" fmla="*/ 8143 h 10000"/>
                  <a:gd name="connsiteX15" fmla="*/ 327 w 10000"/>
                  <a:gd name="connsiteY15" fmla="*/ 8907 h 10000"/>
                  <a:gd name="connsiteX16" fmla="*/ 1574 w 10000"/>
                  <a:gd name="connsiteY16" fmla="*/ 9840 h 10000"/>
                  <a:gd name="connsiteX17" fmla="*/ 3446 w 10000"/>
                  <a:gd name="connsiteY17" fmla="*/ 9840 h 10000"/>
                  <a:gd name="connsiteX18" fmla="*/ 3915 w 10000"/>
                  <a:gd name="connsiteY18" fmla="*/ 9585 h 10000"/>
                  <a:gd name="connsiteX19" fmla="*/ 4695 w 10000"/>
                  <a:gd name="connsiteY19" fmla="*/ 9161 h 10000"/>
                  <a:gd name="connsiteX20" fmla="*/ 7378 w 10000"/>
                  <a:gd name="connsiteY20" fmla="*/ 8325 h 10000"/>
                  <a:gd name="connsiteX21" fmla="*/ 7348 w 10000"/>
                  <a:gd name="connsiteY21" fmla="*/ 7888 h 10000"/>
                  <a:gd name="connsiteX22" fmla="*/ 7659 w 10000"/>
                  <a:gd name="connsiteY22" fmla="*/ 7040 h 10000"/>
                  <a:gd name="connsiteX23" fmla="*/ 8908 w 10000"/>
                  <a:gd name="connsiteY23" fmla="*/ 6786 h 10000"/>
                  <a:gd name="connsiteX24" fmla="*/ 10000 w 10000"/>
                  <a:gd name="connsiteY24" fmla="*/ 6447 h 10000"/>
                  <a:gd name="connsiteX25" fmla="*/ 9844 w 10000"/>
                  <a:gd name="connsiteY25" fmla="*/ 6107 h 10000"/>
                  <a:gd name="connsiteX26" fmla="*/ 9376 w 10000"/>
                  <a:gd name="connsiteY26" fmla="*/ 4835 h 10000"/>
                  <a:gd name="connsiteX27" fmla="*/ 8440 w 10000"/>
                  <a:gd name="connsiteY27" fmla="*/ 3647 h 10000"/>
                  <a:gd name="connsiteX28" fmla="*/ 7815 w 10000"/>
                  <a:gd name="connsiteY28" fmla="*/ 3393 h 10000"/>
                  <a:gd name="connsiteX29" fmla="*/ 7503 w 10000"/>
                  <a:gd name="connsiteY29" fmla="*/ 3053 h 10000"/>
                  <a:gd name="connsiteX30" fmla="*/ 6723 w 10000"/>
                  <a:gd name="connsiteY30" fmla="*/ 1612 h 10000"/>
                  <a:gd name="connsiteX0" fmla="*/ 6879 w 10000"/>
                  <a:gd name="connsiteY0" fmla="*/ 0 h 10000"/>
                  <a:gd name="connsiteX1" fmla="*/ 7659 w 10000"/>
                  <a:gd name="connsiteY1" fmla="*/ 424 h 10000"/>
                  <a:gd name="connsiteX2" fmla="*/ 7503 w 10000"/>
                  <a:gd name="connsiteY2" fmla="*/ 1017 h 10000"/>
                  <a:gd name="connsiteX3" fmla="*/ 7035 w 10000"/>
                  <a:gd name="connsiteY3" fmla="*/ 1527 h 10000"/>
                  <a:gd name="connsiteX4" fmla="*/ 6099 w 10000"/>
                  <a:gd name="connsiteY4" fmla="*/ 1697 h 10000"/>
                  <a:gd name="connsiteX5" fmla="*/ 5475 w 10000"/>
                  <a:gd name="connsiteY5" fmla="*/ 1527 h 10000"/>
                  <a:gd name="connsiteX6" fmla="*/ 3759 w 10000"/>
                  <a:gd name="connsiteY6" fmla="*/ 1442 h 10000"/>
                  <a:gd name="connsiteX7" fmla="*/ 2979 w 10000"/>
                  <a:gd name="connsiteY7" fmla="*/ 1697 h 10000"/>
                  <a:gd name="connsiteX8" fmla="*/ 2510 w 10000"/>
                  <a:gd name="connsiteY8" fmla="*/ 2375 h 10000"/>
                  <a:gd name="connsiteX9" fmla="*/ 3602 w 10000"/>
                  <a:gd name="connsiteY9" fmla="*/ 5005 h 10000"/>
                  <a:gd name="connsiteX10" fmla="*/ 3291 w 10000"/>
                  <a:gd name="connsiteY10" fmla="*/ 5768 h 10000"/>
                  <a:gd name="connsiteX11" fmla="*/ 2823 w 10000"/>
                  <a:gd name="connsiteY11" fmla="*/ 5937 h 10000"/>
                  <a:gd name="connsiteX12" fmla="*/ 2823 w 10000"/>
                  <a:gd name="connsiteY12" fmla="*/ 6192 h 10000"/>
                  <a:gd name="connsiteX13" fmla="*/ 2159 w 10000"/>
                  <a:gd name="connsiteY13" fmla="*/ 6884 h 10000"/>
                  <a:gd name="connsiteX14" fmla="*/ 14 w 10000"/>
                  <a:gd name="connsiteY14" fmla="*/ 8143 h 10000"/>
                  <a:gd name="connsiteX15" fmla="*/ 327 w 10000"/>
                  <a:gd name="connsiteY15" fmla="*/ 8907 h 10000"/>
                  <a:gd name="connsiteX16" fmla="*/ 1574 w 10000"/>
                  <a:gd name="connsiteY16" fmla="*/ 9840 h 10000"/>
                  <a:gd name="connsiteX17" fmla="*/ 3446 w 10000"/>
                  <a:gd name="connsiteY17" fmla="*/ 9840 h 10000"/>
                  <a:gd name="connsiteX18" fmla="*/ 3915 w 10000"/>
                  <a:gd name="connsiteY18" fmla="*/ 9585 h 10000"/>
                  <a:gd name="connsiteX19" fmla="*/ 4695 w 10000"/>
                  <a:gd name="connsiteY19" fmla="*/ 9161 h 10000"/>
                  <a:gd name="connsiteX20" fmla="*/ 7378 w 10000"/>
                  <a:gd name="connsiteY20" fmla="*/ 8325 h 10000"/>
                  <a:gd name="connsiteX21" fmla="*/ 7348 w 10000"/>
                  <a:gd name="connsiteY21" fmla="*/ 7888 h 10000"/>
                  <a:gd name="connsiteX22" fmla="*/ 7659 w 10000"/>
                  <a:gd name="connsiteY22" fmla="*/ 7040 h 10000"/>
                  <a:gd name="connsiteX23" fmla="*/ 8908 w 10000"/>
                  <a:gd name="connsiteY23" fmla="*/ 6786 h 10000"/>
                  <a:gd name="connsiteX24" fmla="*/ 10000 w 10000"/>
                  <a:gd name="connsiteY24" fmla="*/ 6447 h 10000"/>
                  <a:gd name="connsiteX25" fmla="*/ 9844 w 10000"/>
                  <a:gd name="connsiteY25" fmla="*/ 6107 h 10000"/>
                  <a:gd name="connsiteX26" fmla="*/ 9376 w 10000"/>
                  <a:gd name="connsiteY26" fmla="*/ 4835 h 10000"/>
                  <a:gd name="connsiteX27" fmla="*/ 8440 w 10000"/>
                  <a:gd name="connsiteY27" fmla="*/ 3647 h 10000"/>
                  <a:gd name="connsiteX28" fmla="*/ 7815 w 10000"/>
                  <a:gd name="connsiteY28" fmla="*/ 3393 h 10000"/>
                  <a:gd name="connsiteX29" fmla="*/ 7503 w 10000"/>
                  <a:gd name="connsiteY29" fmla="*/ 3053 h 10000"/>
                  <a:gd name="connsiteX30" fmla="*/ 6723 w 10000"/>
                  <a:gd name="connsiteY30" fmla="*/ 1612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00" h="10000">
                    <a:moveTo>
                      <a:pt x="6879" y="0"/>
                    </a:moveTo>
                    <a:cubicBezTo>
                      <a:pt x="7348" y="85"/>
                      <a:pt x="7503" y="254"/>
                      <a:pt x="7659" y="424"/>
                    </a:cubicBezTo>
                    <a:cubicBezTo>
                      <a:pt x="7659" y="678"/>
                      <a:pt x="7659" y="848"/>
                      <a:pt x="7503" y="1017"/>
                    </a:cubicBezTo>
                    <a:cubicBezTo>
                      <a:pt x="7348" y="1187"/>
                      <a:pt x="7192" y="1442"/>
                      <a:pt x="7035" y="1527"/>
                    </a:cubicBezTo>
                    <a:cubicBezTo>
                      <a:pt x="6723" y="1697"/>
                      <a:pt x="6412" y="1782"/>
                      <a:pt x="6099" y="1697"/>
                    </a:cubicBezTo>
                    <a:cubicBezTo>
                      <a:pt x="5787" y="1697"/>
                      <a:pt x="5787" y="1527"/>
                      <a:pt x="5475" y="1527"/>
                    </a:cubicBezTo>
                    <a:cubicBezTo>
                      <a:pt x="5007" y="1273"/>
                      <a:pt x="4383" y="1358"/>
                      <a:pt x="3759" y="1442"/>
                    </a:cubicBezTo>
                    <a:cubicBezTo>
                      <a:pt x="3446" y="1527"/>
                      <a:pt x="3135" y="1612"/>
                      <a:pt x="2979" y="1697"/>
                    </a:cubicBezTo>
                    <a:cubicBezTo>
                      <a:pt x="2666" y="1866"/>
                      <a:pt x="2510" y="2121"/>
                      <a:pt x="2510" y="2375"/>
                    </a:cubicBezTo>
                    <a:cubicBezTo>
                      <a:pt x="2355" y="3308"/>
                      <a:pt x="3291" y="4072"/>
                      <a:pt x="3602" y="5005"/>
                    </a:cubicBezTo>
                    <a:cubicBezTo>
                      <a:pt x="3759" y="5259"/>
                      <a:pt x="3759" y="5598"/>
                      <a:pt x="3291" y="5768"/>
                    </a:cubicBezTo>
                    <a:cubicBezTo>
                      <a:pt x="3135" y="5768"/>
                      <a:pt x="2979" y="5852"/>
                      <a:pt x="2823" y="5937"/>
                    </a:cubicBezTo>
                    <a:lnTo>
                      <a:pt x="2823" y="6192"/>
                    </a:lnTo>
                    <a:cubicBezTo>
                      <a:pt x="2666" y="6447"/>
                      <a:pt x="2628" y="6799"/>
                      <a:pt x="2159" y="6884"/>
                    </a:cubicBezTo>
                    <a:cubicBezTo>
                      <a:pt x="1067" y="7138"/>
                      <a:pt x="-142" y="7549"/>
                      <a:pt x="14" y="8143"/>
                    </a:cubicBezTo>
                    <a:cubicBezTo>
                      <a:pt x="14" y="8397"/>
                      <a:pt x="170" y="8651"/>
                      <a:pt x="327" y="8907"/>
                    </a:cubicBezTo>
                    <a:cubicBezTo>
                      <a:pt x="638" y="9246"/>
                      <a:pt x="950" y="9585"/>
                      <a:pt x="1574" y="9840"/>
                    </a:cubicBezTo>
                    <a:cubicBezTo>
                      <a:pt x="2043" y="10009"/>
                      <a:pt x="2979" y="10094"/>
                      <a:pt x="3446" y="9840"/>
                    </a:cubicBezTo>
                    <a:lnTo>
                      <a:pt x="3915" y="9585"/>
                    </a:lnTo>
                    <a:cubicBezTo>
                      <a:pt x="4071" y="9416"/>
                      <a:pt x="4383" y="9331"/>
                      <a:pt x="4695" y="9161"/>
                    </a:cubicBezTo>
                    <a:cubicBezTo>
                      <a:pt x="5846" y="9064"/>
                      <a:pt x="6484" y="8604"/>
                      <a:pt x="7378" y="8325"/>
                    </a:cubicBezTo>
                    <a:cubicBezTo>
                      <a:pt x="7535" y="8240"/>
                      <a:pt x="7348" y="7973"/>
                      <a:pt x="7348" y="7888"/>
                    </a:cubicBezTo>
                    <a:cubicBezTo>
                      <a:pt x="7659" y="7634"/>
                      <a:pt x="7348" y="7295"/>
                      <a:pt x="7659" y="7040"/>
                    </a:cubicBezTo>
                    <a:cubicBezTo>
                      <a:pt x="7815" y="6871"/>
                      <a:pt x="8440" y="6786"/>
                      <a:pt x="8908" y="6786"/>
                    </a:cubicBezTo>
                    <a:cubicBezTo>
                      <a:pt x="9376" y="6786"/>
                      <a:pt x="10000" y="6701"/>
                      <a:pt x="10000" y="6447"/>
                    </a:cubicBezTo>
                    <a:cubicBezTo>
                      <a:pt x="10000" y="6362"/>
                      <a:pt x="9844" y="6192"/>
                      <a:pt x="9844" y="6107"/>
                    </a:cubicBezTo>
                    <a:cubicBezTo>
                      <a:pt x="9531" y="5683"/>
                      <a:pt x="9531" y="5259"/>
                      <a:pt x="9376" y="4835"/>
                    </a:cubicBezTo>
                    <a:cubicBezTo>
                      <a:pt x="9220" y="4411"/>
                      <a:pt x="9064" y="3987"/>
                      <a:pt x="8440" y="3647"/>
                    </a:cubicBezTo>
                    <a:cubicBezTo>
                      <a:pt x="8128" y="3562"/>
                      <a:pt x="7972" y="3477"/>
                      <a:pt x="7815" y="3393"/>
                    </a:cubicBezTo>
                    <a:cubicBezTo>
                      <a:pt x="7659" y="3308"/>
                      <a:pt x="7503" y="3138"/>
                      <a:pt x="7503" y="3053"/>
                    </a:cubicBezTo>
                    <a:cubicBezTo>
                      <a:pt x="7348" y="2714"/>
                      <a:pt x="6879" y="1951"/>
                      <a:pt x="6723" y="1612"/>
                    </a:cubicBezTo>
                  </a:path>
                </a:pathLst>
              </a:custGeom>
              <a:noFill/>
              <a:ln w="19050" cap="flat" cmpd="sng" algn="ctr">
                <a:solidFill>
                  <a:schemeClr val="accent1"/>
                </a:solidFill>
                <a:prstDash val="sysDash"/>
              </a:ln>
              <a:effectLst/>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992" name="Freeform 25"/>
              <p:cNvSpPr>
                <a:spLocks/>
              </p:cNvSpPr>
              <p:nvPr/>
            </p:nvSpPr>
            <p:spPr bwMode="auto">
              <a:xfrm>
                <a:off x="5840204" y="3149131"/>
                <a:ext cx="117772" cy="71265"/>
              </a:xfrm>
              <a:custGeom>
                <a:avLst/>
                <a:gdLst>
                  <a:gd name="T0" fmla="*/ 27 w 27"/>
                  <a:gd name="T1" fmla="*/ 15 h 16"/>
                  <a:gd name="T2" fmla="*/ 27 w 27"/>
                  <a:gd name="T3" fmla="*/ 16 h 16"/>
                  <a:gd name="T4" fmla="*/ 15 w 27"/>
                  <a:gd name="T5" fmla="*/ 8 h 16"/>
                  <a:gd name="T6" fmla="*/ 12 w 27"/>
                  <a:gd name="T7" fmla="*/ 5 h 16"/>
                  <a:gd name="T8" fmla="*/ 5 w 27"/>
                  <a:gd name="T9" fmla="*/ 3 h 16"/>
                  <a:gd name="T10" fmla="*/ 0 w 27"/>
                  <a:gd name="T11" fmla="*/ 0 h 16"/>
                </a:gdLst>
                <a:ahLst/>
                <a:cxnLst>
                  <a:cxn ang="0">
                    <a:pos x="T0" y="T1"/>
                  </a:cxn>
                  <a:cxn ang="0">
                    <a:pos x="T2" y="T3"/>
                  </a:cxn>
                  <a:cxn ang="0">
                    <a:pos x="T4" y="T5"/>
                  </a:cxn>
                  <a:cxn ang="0">
                    <a:pos x="T6" y="T7"/>
                  </a:cxn>
                  <a:cxn ang="0">
                    <a:pos x="T8" y="T9"/>
                  </a:cxn>
                  <a:cxn ang="0">
                    <a:pos x="T10" y="T11"/>
                  </a:cxn>
                </a:cxnLst>
                <a:rect l="0" t="0" r="r" b="b"/>
                <a:pathLst>
                  <a:path w="27" h="16">
                    <a:moveTo>
                      <a:pt x="27" y="15"/>
                    </a:moveTo>
                    <a:cubicBezTo>
                      <a:pt x="27" y="15"/>
                      <a:pt x="27" y="16"/>
                      <a:pt x="27" y="16"/>
                    </a:cubicBezTo>
                    <a:cubicBezTo>
                      <a:pt x="22" y="15"/>
                      <a:pt x="18" y="12"/>
                      <a:pt x="15" y="8"/>
                    </a:cubicBezTo>
                    <a:cubicBezTo>
                      <a:pt x="14" y="7"/>
                      <a:pt x="13" y="6"/>
                      <a:pt x="12" y="5"/>
                    </a:cubicBezTo>
                    <a:cubicBezTo>
                      <a:pt x="10" y="4"/>
                      <a:pt x="8" y="4"/>
                      <a:pt x="5" y="3"/>
                    </a:cubicBezTo>
                    <a:cubicBezTo>
                      <a:pt x="3" y="3"/>
                      <a:pt x="1" y="2"/>
                      <a:pt x="0" y="0"/>
                    </a:cubicBezTo>
                  </a:path>
                </a:pathLst>
              </a:custGeom>
              <a:noFill/>
              <a:ln w="19050" cap="flat" cmpd="sng" algn="ctr">
                <a:solidFill>
                  <a:schemeClr val="accent1"/>
                </a:solidFill>
                <a:prstDash val="sysDash"/>
              </a:ln>
              <a:effectLst/>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993" name="Freeform 26"/>
              <p:cNvSpPr>
                <a:spLocks/>
              </p:cNvSpPr>
              <p:nvPr/>
            </p:nvSpPr>
            <p:spPr bwMode="auto">
              <a:xfrm>
                <a:off x="5964056" y="2897167"/>
                <a:ext cx="386438" cy="136905"/>
              </a:xfrm>
              <a:custGeom>
                <a:avLst/>
                <a:gdLst>
                  <a:gd name="T0" fmla="*/ 0 w 89"/>
                  <a:gd name="T1" fmla="*/ 26 h 31"/>
                  <a:gd name="T2" fmla="*/ 52 w 89"/>
                  <a:gd name="T3" fmla="*/ 26 h 31"/>
                  <a:gd name="T4" fmla="*/ 71 w 89"/>
                  <a:gd name="T5" fmla="*/ 31 h 31"/>
                  <a:gd name="T6" fmla="*/ 65 w 89"/>
                  <a:gd name="T7" fmla="*/ 25 h 31"/>
                  <a:gd name="T8" fmla="*/ 66 w 89"/>
                  <a:gd name="T9" fmla="*/ 18 h 31"/>
                  <a:gd name="T10" fmla="*/ 69 w 89"/>
                  <a:gd name="T11" fmla="*/ 16 h 31"/>
                  <a:gd name="T12" fmla="*/ 71 w 89"/>
                  <a:gd name="T13" fmla="*/ 8 h 31"/>
                  <a:gd name="T14" fmla="*/ 78 w 89"/>
                  <a:gd name="T15" fmla="*/ 0 h 31"/>
                  <a:gd name="T16" fmla="*/ 83 w 89"/>
                  <a:gd name="T17" fmla="*/ 1 h 31"/>
                  <a:gd name="T18" fmla="*/ 89 w 89"/>
                  <a:gd name="T19"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31">
                    <a:moveTo>
                      <a:pt x="0" y="26"/>
                    </a:moveTo>
                    <a:cubicBezTo>
                      <a:pt x="17" y="27"/>
                      <a:pt x="35" y="27"/>
                      <a:pt x="52" y="26"/>
                    </a:cubicBezTo>
                    <a:cubicBezTo>
                      <a:pt x="59" y="26"/>
                      <a:pt x="67" y="26"/>
                      <a:pt x="71" y="31"/>
                    </a:cubicBezTo>
                    <a:cubicBezTo>
                      <a:pt x="69" y="29"/>
                      <a:pt x="67" y="28"/>
                      <a:pt x="65" y="25"/>
                    </a:cubicBezTo>
                    <a:cubicBezTo>
                      <a:pt x="64" y="23"/>
                      <a:pt x="64" y="19"/>
                      <a:pt x="66" y="18"/>
                    </a:cubicBezTo>
                    <a:cubicBezTo>
                      <a:pt x="67" y="17"/>
                      <a:pt x="68" y="16"/>
                      <a:pt x="69" y="16"/>
                    </a:cubicBezTo>
                    <a:cubicBezTo>
                      <a:pt x="71" y="14"/>
                      <a:pt x="71" y="10"/>
                      <a:pt x="71" y="8"/>
                    </a:cubicBezTo>
                    <a:cubicBezTo>
                      <a:pt x="71" y="4"/>
                      <a:pt x="74" y="0"/>
                      <a:pt x="78" y="0"/>
                    </a:cubicBezTo>
                    <a:cubicBezTo>
                      <a:pt x="80" y="0"/>
                      <a:pt x="81" y="1"/>
                      <a:pt x="83" y="1"/>
                    </a:cubicBezTo>
                    <a:cubicBezTo>
                      <a:pt x="85" y="2"/>
                      <a:pt x="88" y="2"/>
                      <a:pt x="89" y="0"/>
                    </a:cubicBezTo>
                  </a:path>
                </a:pathLst>
              </a:custGeom>
              <a:noFill/>
              <a:ln w="19050" cap="flat" cmpd="sng" algn="ctr">
                <a:solidFill>
                  <a:schemeClr val="accent1"/>
                </a:solidFill>
                <a:prstDash val="dash"/>
              </a:ln>
              <a:effectLst/>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994" name="Freeform 27"/>
              <p:cNvSpPr>
                <a:spLocks/>
              </p:cNvSpPr>
              <p:nvPr/>
            </p:nvSpPr>
            <p:spPr bwMode="auto">
              <a:xfrm>
                <a:off x="487680" y="3024694"/>
                <a:ext cx="1464945" cy="146282"/>
              </a:xfrm>
              <a:custGeom>
                <a:avLst/>
                <a:gdLst>
                  <a:gd name="T0" fmla="*/ 0 w 333"/>
                  <a:gd name="T1" fmla="*/ 1 h 33"/>
                  <a:gd name="T2" fmla="*/ 168 w 333"/>
                  <a:gd name="T3" fmla="*/ 8 h 33"/>
                  <a:gd name="T4" fmla="*/ 333 w 333"/>
                  <a:gd name="T5" fmla="*/ 33 h 33"/>
                </a:gdLst>
                <a:ahLst/>
                <a:cxnLst>
                  <a:cxn ang="0">
                    <a:pos x="T0" y="T1"/>
                  </a:cxn>
                  <a:cxn ang="0">
                    <a:pos x="T2" y="T3"/>
                  </a:cxn>
                  <a:cxn ang="0">
                    <a:pos x="T4" y="T5"/>
                  </a:cxn>
                </a:cxnLst>
                <a:rect l="0" t="0" r="r" b="b"/>
                <a:pathLst>
                  <a:path w="333" h="33">
                    <a:moveTo>
                      <a:pt x="0" y="1"/>
                    </a:moveTo>
                    <a:cubicBezTo>
                      <a:pt x="11" y="0"/>
                      <a:pt x="168" y="8"/>
                      <a:pt x="168" y="8"/>
                    </a:cubicBezTo>
                    <a:cubicBezTo>
                      <a:pt x="168" y="8"/>
                      <a:pt x="290" y="25"/>
                      <a:pt x="333" y="33"/>
                    </a:cubicBezTo>
                  </a:path>
                </a:pathLst>
              </a:custGeom>
              <a:noFill/>
              <a:ln w="19050" cap="flat" cmpd="sng" algn="ctr">
                <a:solidFill>
                  <a:schemeClr val="accent1"/>
                </a:solidFill>
                <a:prstDash val="sysDash"/>
              </a:ln>
              <a:effectLst/>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995" name="Freeform 28"/>
              <p:cNvSpPr>
                <a:spLocks/>
              </p:cNvSpPr>
              <p:nvPr/>
            </p:nvSpPr>
            <p:spPr bwMode="auto">
              <a:xfrm>
                <a:off x="487679" y="3525428"/>
                <a:ext cx="1545195" cy="75016"/>
              </a:xfrm>
              <a:custGeom>
                <a:avLst/>
                <a:gdLst>
                  <a:gd name="T0" fmla="*/ 0 w 348"/>
                  <a:gd name="T1" fmla="*/ 17 h 17"/>
                  <a:gd name="T2" fmla="*/ 248 w 348"/>
                  <a:gd name="T3" fmla="*/ 3 h 17"/>
                  <a:gd name="T4" fmla="*/ 348 w 348"/>
                  <a:gd name="T5" fmla="*/ 11 h 17"/>
                </a:gdLst>
                <a:ahLst/>
                <a:cxnLst>
                  <a:cxn ang="0">
                    <a:pos x="T0" y="T1"/>
                  </a:cxn>
                  <a:cxn ang="0">
                    <a:pos x="T2" y="T3"/>
                  </a:cxn>
                  <a:cxn ang="0">
                    <a:pos x="T4" y="T5"/>
                  </a:cxn>
                </a:cxnLst>
                <a:rect l="0" t="0" r="r" b="b"/>
                <a:pathLst>
                  <a:path w="348" h="17">
                    <a:moveTo>
                      <a:pt x="0" y="17"/>
                    </a:moveTo>
                    <a:cubicBezTo>
                      <a:pt x="71" y="16"/>
                      <a:pt x="178" y="8"/>
                      <a:pt x="248" y="3"/>
                    </a:cubicBezTo>
                    <a:cubicBezTo>
                      <a:pt x="294" y="0"/>
                      <a:pt x="303" y="1"/>
                      <a:pt x="348" y="11"/>
                    </a:cubicBezTo>
                  </a:path>
                </a:pathLst>
              </a:custGeom>
              <a:noFill/>
              <a:ln w="19050" cap="flat" cmpd="sng" algn="ctr">
                <a:solidFill>
                  <a:schemeClr val="accent1"/>
                </a:solidFill>
                <a:prstDash val="sysDash"/>
              </a:ln>
              <a:effectLst/>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996" name="Freeform 29"/>
              <p:cNvSpPr>
                <a:spLocks/>
              </p:cNvSpPr>
              <p:nvPr/>
            </p:nvSpPr>
            <p:spPr bwMode="auto">
              <a:xfrm>
                <a:off x="487680" y="3613572"/>
                <a:ext cx="1600077" cy="80643"/>
              </a:xfrm>
              <a:custGeom>
                <a:avLst/>
                <a:gdLst>
                  <a:gd name="T0" fmla="*/ 0 w 351"/>
                  <a:gd name="T1" fmla="*/ 18 h 18"/>
                  <a:gd name="T2" fmla="*/ 172 w 351"/>
                  <a:gd name="T3" fmla="*/ 13 h 18"/>
                  <a:gd name="T4" fmla="*/ 351 w 351"/>
                  <a:gd name="T5" fmla="*/ 0 h 18"/>
                </a:gdLst>
                <a:ahLst/>
                <a:cxnLst>
                  <a:cxn ang="0">
                    <a:pos x="T0" y="T1"/>
                  </a:cxn>
                  <a:cxn ang="0">
                    <a:pos x="T2" y="T3"/>
                  </a:cxn>
                  <a:cxn ang="0">
                    <a:pos x="T4" y="T5"/>
                  </a:cxn>
                </a:cxnLst>
                <a:rect l="0" t="0" r="r" b="b"/>
                <a:pathLst>
                  <a:path w="351" h="18">
                    <a:moveTo>
                      <a:pt x="0" y="18"/>
                    </a:moveTo>
                    <a:cubicBezTo>
                      <a:pt x="58" y="17"/>
                      <a:pt x="114" y="15"/>
                      <a:pt x="172" y="13"/>
                    </a:cubicBezTo>
                    <a:cubicBezTo>
                      <a:pt x="232" y="11"/>
                      <a:pt x="292" y="9"/>
                      <a:pt x="351" y="0"/>
                    </a:cubicBezTo>
                  </a:path>
                </a:pathLst>
              </a:custGeom>
              <a:noFill/>
              <a:ln w="19050" cap="flat" cmpd="sng" algn="ctr">
                <a:solidFill>
                  <a:schemeClr val="accent1"/>
                </a:solidFill>
                <a:prstDash val="sysDash"/>
              </a:ln>
              <a:effectLst/>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997" name="Freeform 30"/>
              <p:cNvSpPr>
                <a:spLocks/>
              </p:cNvSpPr>
              <p:nvPr/>
            </p:nvSpPr>
            <p:spPr bwMode="auto">
              <a:xfrm>
                <a:off x="3281073" y="3968024"/>
                <a:ext cx="1340354" cy="983045"/>
              </a:xfrm>
              <a:custGeom>
                <a:avLst/>
                <a:gdLst>
                  <a:gd name="T0" fmla="*/ 0 w 314"/>
                  <a:gd name="T1" fmla="*/ 0 h 218"/>
                  <a:gd name="T2" fmla="*/ 35 w 314"/>
                  <a:gd name="T3" fmla="*/ 0 h 218"/>
                  <a:gd name="T4" fmla="*/ 122 w 314"/>
                  <a:gd name="T5" fmla="*/ 66 h 218"/>
                  <a:gd name="T6" fmla="*/ 150 w 314"/>
                  <a:gd name="T7" fmla="*/ 65 h 218"/>
                  <a:gd name="T8" fmla="*/ 194 w 314"/>
                  <a:gd name="T9" fmla="*/ 85 h 218"/>
                  <a:gd name="T10" fmla="*/ 314 w 314"/>
                  <a:gd name="T11" fmla="*/ 218 h 218"/>
                  <a:gd name="connsiteX0" fmla="*/ 0 w 9843"/>
                  <a:gd name="connsiteY0" fmla="*/ 0 h 10198"/>
                  <a:gd name="connsiteX1" fmla="*/ 1115 w 9843"/>
                  <a:gd name="connsiteY1" fmla="*/ 0 h 10198"/>
                  <a:gd name="connsiteX2" fmla="*/ 3885 w 9843"/>
                  <a:gd name="connsiteY2" fmla="*/ 3028 h 10198"/>
                  <a:gd name="connsiteX3" fmla="*/ 4777 w 9843"/>
                  <a:gd name="connsiteY3" fmla="*/ 2982 h 10198"/>
                  <a:gd name="connsiteX4" fmla="*/ 6178 w 9843"/>
                  <a:gd name="connsiteY4" fmla="*/ 3899 h 10198"/>
                  <a:gd name="connsiteX5" fmla="*/ 9843 w 9843"/>
                  <a:gd name="connsiteY5" fmla="*/ 10198 h 10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43" h="10198">
                    <a:moveTo>
                      <a:pt x="0" y="0"/>
                    </a:moveTo>
                    <a:lnTo>
                      <a:pt x="1115" y="0"/>
                    </a:lnTo>
                    <a:cubicBezTo>
                      <a:pt x="1115" y="0"/>
                      <a:pt x="3535" y="1743"/>
                      <a:pt x="3885" y="3028"/>
                    </a:cubicBezTo>
                    <a:lnTo>
                      <a:pt x="4777" y="2982"/>
                    </a:lnTo>
                    <a:lnTo>
                      <a:pt x="6178" y="3899"/>
                    </a:lnTo>
                    <a:cubicBezTo>
                      <a:pt x="10000" y="10000"/>
                      <a:pt x="9843" y="10198"/>
                      <a:pt x="9843" y="10198"/>
                    </a:cubicBezTo>
                  </a:path>
                </a:pathLst>
              </a:custGeom>
              <a:noFill/>
              <a:ln w="15875" cap="rnd">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998" name="Freeform 31"/>
              <p:cNvSpPr>
                <a:spLocks/>
              </p:cNvSpPr>
              <p:nvPr/>
            </p:nvSpPr>
            <p:spPr bwMode="auto">
              <a:xfrm>
                <a:off x="3678552" y="4118058"/>
                <a:ext cx="927967" cy="812846"/>
              </a:xfrm>
              <a:custGeom>
                <a:avLst/>
                <a:gdLst>
                  <a:gd name="T0" fmla="*/ 0 w 204"/>
                  <a:gd name="T1" fmla="*/ 0 h 165"/>
                  <a:gd name="T2" fmla="*/ 8 w 204"/>
                  <a:gd name="T3" fmla="*/ 22 h 165"/>
                  <a:gd name="T4" fmla="*/ 15 w 204"/>
                  <a:gd name="T5" fmla="*/ 86 h 165"/>
                  <a:gd name="T6" fmla="*/ 17 w 204"/>
                  <a:gd name="T7" fmla="*/ 70 h 165"/>
                  <a:gd name="T8" fmla="*/ 204 w 204"/>
                  <a:gd name="T9" fmla="*/ 165 h 165"/>
                  <a:gd name="connsiteX0" fmla="*/ 0 w 10484"/>
                  <a:gd name="connsiteY0" fmla="*/ 0 h 11142"/>
                  <a:gd name="connsiteX1" fmla="*/ 392 w 10484"/>
                  <a:gd name="connsiteY1" fmla="*/ 1333 h 11142"/>
                  <a:gd name="connsiteX2" fmla="*/ 735 w 10484"/>
                  <a:gd name="connsiteY2" fmla="*/ 5212 h 11142"/>
                  <a:gd name="connsiteX3" fmla="*/ 833 w 10484"/>
                  <a:gd name="connsiteY3" fmla="*/ 4242 h 11142"/>
                  <a:gd name="connsiteX4" fmla="*/ 10484 w 10484"/>
                  <a:gd name="connsiteY4" fmla="*/ 11142 h 111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84" h="11142">
                    <a:moveTo>
                      <a:pt x="0" y="0"/>
                    </a:moveTo>
                    <a:lnTo>
                      <a:pt x="392" y="1333"/>
                    </a:lnTo>
                    <a:cubicBezTo>
                      <a:pt x="392" y="1333"/>
                      <a:pt x="196" y="3576"/>
                      <a:pt x="735" y="5212"/>
                    </a:cubicBezTo>
                    <a:cubicBezTo>
                      <a:pt x="735" y="5212"/>
                      <a:pt x="343" y="4182"/>
                      <a:pt x="833" y="4242"/>
                    </a:cubicBezTo>
                    <a:cubicBezTo>
                      <a:pt x="1373" y="4364"/>
                      <a:pt x="6023" y="6839"/>
                      <a:pt x="10484" y="11142"/>
                    </a:cubicBezTo>
                  </a:path>
                </a:pathLst>
              </a:custGeom>
              <a:noFill/>
              <a:ln w="15875" cap="rnd">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999" name="Freeform 32"/>
              <p:cNvSpPr>
                <a:spLocks/>
              </p:cNvSpPr>
              <p:nvPr/>
            </p:nvSpPr>
            <p:spPr bwMode="auto">
              <a:xfrm>
                <a:off x="3557100" y="3397900"/>
                <a:ext cx="268666" cy="862687"/>
              </a:xfrm>
              <a:custGeom>
                <a:avLst/>
                <a:gdLst>
                  <a:gd name="T0" fmla="*/ 0 w 62"/>
                  <a:gd name="T1" fmla="*/ 0 h 195"/>
                  <a:gd name="T2" fmla="*/ 62 w 62"/>
                  <a:gd name="T3" fmla="*/ 195 h 195"/>
                </a:gdLst>
                <a:ahLst/>
                <a:cxnLst>
                  <a:cxn ang="0">
                    <a:pos x="T0" y="T1"/>
                  </a:cxn>
                  <a:cxn ang="0">
                    <a:pos x="T2" y="T3"/>
                  </a:cxn>
                </a:cxnLst>
                <a:rect l="0" t="0" r="r" b="b"/>
                <a:pathLst>
                  <a:path w="62" h="195">
                    <a:moveTo>
                      <a:pt x="0" y="0"/>
                    </a:moveTo>
                    <a:cubicBezTo>
                      <a:pt x="0" y="0"/>
                      <a:pt x="50" y="151"/>
                      <a:pt x="62" y="195"/>
                    </a:cubicBezTo>
                  </a:path>
                </a:pathLst>
              </a:custGeom>
              <a:noFill/>
              <a:ln w="15875" cap="rnd">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1000" name="Freeform 33"/>
              <p:cNvSpPr>
                <a:spLocks/>
              </p:cNvSpPr>
              <p:nvPr/>
            </p:nvSpPr>
            <p:spPr bwMode="auto">
              <a:xfrm>
                <a:off x="3314196" y="3401651"/>
                <a:ext cx="230022" cy="562622"/>
              </a:xfrm>
              <a:custGeom>
                <a:avLst/>
                <a:gdLst>
                  <a:gd name="T0" fmla="*/ 0 w 53"/>
                  <a:gd name="T1" fmla="*/ 127 h 127"/>
                  <a:gd name="T2" fmla="*/ 15 w 53"/>
                  <a:gd name="T3" fmla="*/ 110 h 127"/>
                  <a:gd name="T4" fmla="*/ 53 w 53"/>
                  <a:gd name="T5" fmla="*/ 0 h 127"/>
                </a:gdLst>
                <a:ahLst/>
                <a:cxnLst>
                  <a:cxn ang="0">
                    <a:pos x="T0" y="T1"/>
                  </a:cxn>
                  <a:cxn ang="0">
                    <a:pos x="T2" y="T3"/>
                  </a:cxn>
                  <a:cxn ang="0">
                    <a:pos x="T4" y="T5"/>
                  </a:cxn>
                </a:cxnLst>
                <a:rect l="0" t="0" r="r" b="b"/>
                <a:pathLst>
                  <a:path w="53" h="127">
                    <a:moveTo>
                      <a:pt x="0" y="127"/>
                    </a:moveTo>
                    <a:cubicBezTo>
                      <a:pt x="15" y="110"/>
                      <a:pt x="15" y="110"/>
                      <a:pt x="15" y="110"/>
                    </a:cubicBezTo>
                    <a:cubicBezTo>
                      <a:pt x="15" y="110"/>
                      <a:pt x="50" y="41"/>
                      <a:pt x="53" y="0"/>
                    </a:cubicBezTo>
                  </a:path>
                </a:pathLst>
              </a:custGeom>
              <a:noFill/>
              <a:ln w="15875" cap="rnd">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1001" name="Line 34"/>
              <p:cNvSpPr>
                <a:spLocks noChangeShapeType="1"/>
              </p:cNvSpPr>
              <p:nvPr/>
            </p:nvSpPr>
            <p:spPr bwMode="auto">
              <a:xfrm flipV="1">
                <a:off x="3509256" y="3431658"/>
                <a:ext cx="0" cy="125652"/>
              </a:xfrm>
              <a:prstGeom prst="line">
                <a:avLst/>
              </a:prstGeom>
              <a:noFill/>
              <a:ln w="15875" cap="rnd">
                <a:solidFill>
                  <a:srgbClr val="A5A5A5"/>
                </a:solidFill>
                <a:prstDash val="solid"/>
                <a:round/>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1002" name="Freeform 35"/>
              <p:cNvSpPr>
                <a:spLocks/>
              </p:cNvSpPr>
              <p:nvPr/>
            </p:nvSpPr>
            <p:spPr bwMode="auto">
              <a:xfrm>
                <a:off x="3441169" y="3431658"/>
                <a:ext cx="1197880" cy="1504841"/>
              </a:xfrm>
              <a:custGeom>
                <a:avLst/>
                <a:gdLst>
                  <a:gd name="T0" fmla="*/ 16 w 280"/>
                  <a:gd name="T1" fmla="*/ 0 h 329"/>
                  <a:gd name="T2" fmla="*/ 50 w 280"/>
                  <a:gd name="T3" fmla="*/ 27 h 329"/>
                  <a:gd name="T4" fmla="*/ 87 w 280"/>
                  <a:gd name="T5" fmla="*/ 72 h 329"/>
                  <a:gd name="T6" fmla="*/ 110 w 280"/>
                  <a:gd name="T7" fmla="*/ 92 h 329"/>
                  <a:gd name="T8" fmla="*/ 188 w 280"/>
                  <a:gd name="T9" fmla="*/ 154 h 329"/>
                  <a:gd name="T10" fmla="*/ 280 w 280"/>
                  <a:gd name="T11" fmla="*/ 329 h 329"/>
                  <a:gd name="T12" fmla="*/ 170 w 280"/>
                  <a:gd name="T13" fmla="*/ 200 h 329"/>
                  <a:gd name="T14" fmla="*/ 60 w 280"/>
                  <a:gd name="T15" fmla="*/ 142 h 329"/>
                  <a:gd name="T16" fmla="*/ 0 w 280"/>
                  <a:gd name="T17" fmla="*/ 123 h 329"/>
                  <a:gd name="connsiteX0" fmla="*/ 571 w 9863"/>
                  <a:gd name="connsiteY0" fmla="*/ 0 h 10327"/>
                  <a:gd name="connsiteX1" fmla="*/ 1786 w 9863"/>
                  <a:gd name="connsiteY1" fmla="*/ 821 h 10327"/>
                  <a:gd name="connsiteX2" fmla="*/ 3107 w 9863"/>
                  <a:gd name="connsiteY2" fmla="*/ 2188 h 10327"/>
                  <a:gd name="connsiteX3" fmla="*/ 3929 w 9863"/>
                  <a:gd name="connsiteY3" fmla="*/ 2796 h 10327"/>
                  <a:gd name="connsiteX4" fmla="*/ 6714 w 9863"/>
                  <a:gd name="connsiteY4" fmla="*/ 4681 h 10327"/>
                  <a:gd name="connsiteX5" fmla="*/ 9863 w 9863"/>
                  <a:gd name="connsiteY5" fmla="*/ 10327 h 10327"/>
                  <a:gd name="connsiteX6" fmla="*/ 6071 w 9863"/>
                  <a:gd name="connsiteY6" fmla="*/ 6079 h 10327"/>
                  <a:gd name="connsiteX7" fmla="*/ 2143 w 9863"/>
                  <a:gd name="connsiteY7" fmla="*/ 4316 h 10327"/>
                  <a:gd name="connsiteX8" fmla="*/ 0 w 9863"/>
                  <a:gd name="connsiteY8" fmla="*/ 3739 h 10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863" h="10327">
                    <a:moveTo>
                      <a:pt x="571" y="0"/>
                    </a:moveTo>
                    <a:cubicBezTo>
                      <a:pt x="571" y="0"/>
                      <a:pt x="1036" y="517"/>
                      <a:pt x="1786" y="821"/>
                    </a:cubicBezTo>
                    <a:cubicBezTo>
                      <a:pt x="1929" y="912"/>
                      <a:pt x="3107" y="2188"/>
                      <a:pt x="3107" y="2188"/>
                    </a:cubicBezTo>
                    <a:lnTo>
                      <a:pt x="3929" y="2796"/>
                    </a:lnTo>
                    <a:cubicBezTo>
                      <a:pt x="3929" y="2796"/>
                      <a:pt x="5725" y="3426"/>
                      <a:pt x="6714" y="4681"/>
                    </a:cubicBezTo>
                    <a:cubicBezTo>
                      <a:pt x="7703" y="5936"/>
                      <a:pt x="9327" y="8655"/>
                      <a:pt x="9863" y="10327"/>
                    </a:cubicBezTo>
                    <a:cubicBezTo>
                      <a:pt x="5934" y="6406"/>
                      <a:pt x="7358" y="7081"/>
                      <a:pt x="6071" y="6079"/>
                    </a:cubicBezTo>
                    <a:cubicBezTo>
                      <a:pt x="4784" y="5077"/>
                      <a:pt x="2143" y="4316"/>
                      <a:pt x="2143" y="4316"/>
                    </a:cubicBezTo>
                    <a:lnTo>
                      <a:pt x="0" y="3739"/>
                    </a:lnTo>
                  </a:path>
                </a:pathLst>
              </a:custGeom>
              <a:noFill/>
              <a:ln w="15875" cap="rnd">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1003" name="Freeform 36"/>
              <p:cNvSpPr>
                <a:spLocks/>
              </p:cNvSpPr>
              <p:nvPr/>
            </p:nvSpPr>
            <p:spPr bwMode="auto">
              <a:xfrm>
                <a:off x="3614146" y="4931983"/>
                <a:ext cx="1240281" cy="1324038"/>
              </a:xfrm>
              <a:custGeom>
                <a:avLst/>
                <a:gdLst>
                  <a:gd name="T0" fmla="*/ 239 w 286"/>
                  <a:gd name="T1" fmla="*/ 8 h 299"/>
                  <a:gd name="T2" fmla="*/ 250 w 286"/>
                  <a:gd name="T3" fmla="*/ 0 h 299"/>
                  <a:gd name="T4" fmla="*/ 264 w 286"/>
                  <a:gd name="T5" fmla="*/ 3 h 299"/>
                  <a:gd name="T6" fmla="*/ 283 w 286"/>
                  <a:gd name="T7" fmla="*/ 11 h 299"/>
                  <a:gd name="T8" fmla="*/ 286 w 286"/>
                  <a:gd name="T9" fmla="*/ 67 h 299"/>
                  <a:gd name="T10" fmla="*/ 268 w 286"/>
                  <a:gd name="T11" fmla="*/ 121 h 299"/>
                  <a:gd name="T12" fmla="*/ 237 w 286"/>
                  <a:gd name="T13" fmla="*/ 164 h 299"/>
                  <a:gd name="T14" fmla="*/ 213 w 286"/>
                  <a:gd name="T15" fmla="*/ 171 h 299"/>
                  <a:gd name="T16" fmla="*/ 188 w 286"/>
                  <a:gd name="T17" fmla="*/ 171 h 299"/>
                  <a:gd name="T18" fmla="*/ 178 w 286"/>
                  <a:gd name="T19" fmla="*/ 155 h 299"/>
                  <a:gd name="T20" fmla="*/ 192 w 286"/>
                  <a:gd name="T21" fmla="*/ 201 h 299"/>
                  <a:gd name="T22" fmla="*/ 169 w 286"/>
                  <a:gd name="T23" fmla="*/ 246 h 299"/>
                  <a:gd name="T24" fmla="*/ 169 w 286"/>
                  <a:gd name="T25" fmla="*/ 253 h 299"/>
                  <a:gd name="T26" fmla="*/ 151 w 286"/>
                  <a:gd name="T27" fmla="*/ 273 h 299"/>
                  <a:gd name="T28" fmla="*/ 137 w 286"/>
                  <a:gd name="T29" fmla="*/ 277 h 299"/>
                  <a:gd name="T30" fmla="*/ 98 w 286"/>
                  <a:gd name="T31" fmla="*/ 272 h 299"/>
                  <a:gd name="T32" fmla="*/ 98 w 286"/>
                  <a:gd name="T33" fmla="*/ 272 h 299"/>
                  <a:gd name="T34" fmla="*/ 84 w 286"/>
                  <a:gd name="T35" fmla="*/ 257 h 299"/>
                  <a:gd name="T36" fmla="*/ 54 w 286"/>
                  <a:gd name="T37" fmla="*/ 271 h 299"/>
                  <a:gd name="T38" fmla="*/ 48 w 286"/>
                  <a:gd name="T39" fmla="*/ 270 h 299"/>
                  <a:gd name="T40" fmla="*/ 49 w 286"/>
                  <a:gd name="T41" fmla="*/ 263 h 299"/>
                  <a:gd name="T42" fmla="*/ 41 w 286"/>
                  <a:gd name="T43" fmla="*/ 259 h 299"/>
                  <a:gd name="T44" fmla="*/ 40 w 286"/>
                  <a:gd name="T45" fmla="*/ 247 h 299"/>
                  <a:gd name="T46" fmla="*/ 24 w 286"/>
                  <a:gd name="T47" fmla="*/ 244 h 299"/>
                  <a:gd name="T48" fmla="*/ 0 w 286"/>
                  <a:gd name="T49" fmla="*/ 244 h 299"/>
                  <a:gd name="T50" fmla="*/ 14 w 286"/>
                  <a:gd name="T51" fmla="*/ 248 h 299"/>
                  <a:gd name="T52" fmla="*/ 20 w 286"/>
                  <a:gd name="T53" fmla="*/ 258 h 299"/>
                  <a:gd name="T54" fmla="*/ 30 w 286"/>
                  <a:gd name="T55" fmla="*/ 269 h 299"/>
                  <a:gd name="T56" fmla="*/ 26 w 286"/>
                  <a:gd name="T57" fmla="*/ 272 h 299"/>
                  <a:gd name="T58" fmla="*/ 22 w 286"/>
                  <a:gd name="T59" fmla="*/ 277 h 299"/>
                  <a:gd name="T60" fmla="*/ 21 w 286"/>
                  <a:gd name="T61" fmla="*/ 294 h 299"/>
                  <a:gd name="T62" fmla="*/ 39 w 286"/>
                  <a:gd name="T63" fmla="*/ 299 h 299"/>
                  <a:gd name="T64" fmla="*/ 98 w 286"/>
                  <a:gd name="T65" fmla="*/ 286 h 299"/>
                  <a:gd name="T66" fmla="*/ 106 w 286"/>
                  <a:gd name="T67" fmla="*/ 273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6" h="299">
                    <a:moveTo>
                      <a:pt x="239" y="8"/>
                    </a:moveTo>
                    <a:cubicBezTo>
                      <a:pt x="250" y="0"/>
                      <a:pt x="250" y="0"/>
                      <a:pt x="250" y="0"/>
                    </a:cubicBezTo>
                    <a:cubicBezTo>
                      <a:pt x="264" y="3"/>
                      <a:pt x="264" y="3"/>
                      <a:pt x="264" y="3"/>
                    </a:cubicBezTo>
                    <a:cubicBezTo>
                      <a:pt x="283" y="11"/>
                      <a:pt x="283" y="11"/>
                      <a:pt x="283" y="11"/>
                    </a:cubicBezTo>
                    <a:cubicBezTo>
                      <a:pt x="286" y="67"/>
                      <a:pt x="286" y="67"/>
                      <a:pt x="286" y="67"/>
                    </a:cubicBezTo>
                    <a:cubicBezTo>
                      <a:pt x="268" y="121"/>
                      <a:pt x="268" y="121"/>
                      <a:pt x="268" y="121"/>
                    </a:cubicBezTo>
                    <a:cubicBezTo>
                      <a:pt x="237" y="164"/>
                      <a:pt x="237" y="164"/>
                      <a:pt x="237" y="164"/>
                    </a:cubicBezTo>
                    <a:cubicBezTo>
                      <a:pt x="213" y="171"/>
                      <a:pt x="213" y="171"/>
                      <a:pt x="213" y="171"/>
                    </a:cubicBezTo>
                    <a:cubicBezTo>
                      <a:pt x="188" y="171"/>
                      <a:pt x="188" y="171"/>
                      <a:pt x="188" y="171"/>
                    </a:cubicBezTo>
                    <a:cubicBezTo>
                      <a:pt x="178" y="155"/>
                      <a:pt x="178" y="155"/>
                      <a:pt x="178" y="155"/>
                    </a:cubicBezTo>
                    <a:cubicBezTo>
                      <a:pt x="192" y="201"/>
                      <a:pt x="192" y="201"/>
                      <a:pt x="192" y="201"/>
                    </a:cubicBezTo>
                    <a:cubicBezTo>
                      <a:pt x="169" y="246"/>
                      <a:pt x="169" y="246"/>
                      <a:pt x="169" y="246"/>
                    </a:cubicBezTo>
                    <a:cubicBezTo>
                      <a:pt x="169" y="253"/>
                      <a:pt x="169" y="253"/>
                      <a:pt x="169" y="253"/>
                    </a:cubicBezTo>
                    <a:cubicBezTo>
                      <a:pt x="151" y="273"/>
                      <a:pt x="151" y="273"/>
                      <a:pt x="151" y="273"/>
                    </a:cubicBezTo>
                    <a:cubicBezTo>
                      <a:pt x="137" y="277"/>
                      <a:pt x="137" y="277"/>
                      <a:pt x="137" y="277"/>
                    </a:cubicBezTo>
                    <a:cubicBezTo>
                      <a:pt x="98" y="272"/>
                      <a:pt x="98" y="272"/>
                      <a:pt x="98" y="272"/>
                    </a:cubicBezTo>
                    <a:cubicBezTo>
                      <a:pt x="98" y="272"/>
                      <a:pt x="98" y="272"/>
                      <a:pt x="98" y="272"/>
                    </a:cubicBezTo>
                    <a:cubicBezTo>
                      <a:pt x="94" y="266"/>
                      <a:pt x="95" y="255"/>
                      <a:pt x="84" y="257"/>
                    </a:cubicBezTo>
                    <a:cubicBezTo>
                      <a:pt x="74" y="259"/>
                      <a:pt x="65" y="270"/>
                      <a:pt x="54" y="271"/>
                    </a:cubicBezTo>
                    <a:cubicBezTo>
                      <a:pt x="52" y="271"/>
                      <a:pt x="49" y="272"/>
                      <a:pt x="48" y="270"/>
                    </a:cubicBezTo>
                    <a:cubicBezTo>
                      <a:pt x="46" y="267"/>
                      <a:pt x="50" y="266"/>
                      <a:pt x="49" y="263"/>
                    </a:cubicBezTo>
                    <a:cubicBezTo>
                      <a:pt x="49" y="257"/>
                      <a:pt x="45" y="263"/>
                      <a:pt x="41" y="259"/>
                    </a:cubicBezTo>
                    <a:cubicBezTo>
                      <a:pt x="38" y="256"/>
                      <a:pt x="42" y="250"/>
                      <a:pt x="40" y="247"/>
                    </a:cubicBezTo>
                    <a:cubicBezTo>
                      <a:pt x="37" y="242"/>
                      <a:pt x="28" y="244"/>
                      <a:pt x="24" y="244"/>
                    </a:cubicBezTo>
                    <a:cubicBezTo>
                      <a:pt x="19" y="244"/>
                      <a:pt x="1" y="240"/>
                      <a:pt x="0" y="244"/>
                    </a:cubicBezTo>
                    <a:cubicBezTo>
                      <a:pt x="7" y="245"/>
                      <a:pt x="12" y="237"/>
                      <a:pt x="14" y="248"/>
                    </a:cubicBezTo>
                    <a:cubicBezTo>
                      <a:pt x="15" y="255"/>
                      <a:pt x="13" y="254"/>
                      <a:pt x="20" y="258"/>
                    </a:cubicBezTo>
                    <a:cubicBezTo>
                      <a:pt x="22" y="260"/>
                      <a:pt x="30" y="266"/>
                      <a:pt x="30" y="269"/>
                    </a:cubicBezTo>
                    <a:cubicBezTo>
                      <a:pt x="29" y="271"/>
                      <a:pt x="27" y="271"/>
                      <a:pt x="26" y="272"/>
                    </a:cubicBezTo>
                    <a:cubicBezTo>
                      <a:pt x="22" y="275"/>
                      <a:pt x="22" y="273"/>
                      <a:pt x="22" y="277"/>
                    </a:cubicBezTo>
                    <a:cubicBezTo>
                      <a:pt x="21" y="281"/>
                      <a:pt x="21" y="294"/>
                      <a:pt x="21" y="294"/>
                    </a:cubicBezTo>
                    <a:cubicBezTo>
                      <a:pt x="39" y="299"/>
                      <a:pt x="39" y="299"/>
                      <a:pt x="39" y="299"/>
                    </a:cubicBezTo>
                    <a:cubicBezTo>
                      <a:pt x="98" y="286"/>
                      <a:pt x="98" y="286"/>
                      <a:pt x="98" y="286"/>
                    </a:cubicBezTo>
                    <a:cubicBezTo>
                      <a:pt x="98" y="286"/>
                      <a:pt x="104" y="278"/>
                      <a:pt x="106" y="273"/>
                    </a:cubicBezTo>
                  </a:path>
                </a:pathLst>
              </a:custGeom>
              <a:noFill/>
              <a:ln w="15875" cap="rnd">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1004" name="Freeform 37"/>
              <p:cNvSpPr>
                <a:spLocks/>
              </p:cNvSpPr>
              <p:nvPr/>
            </p:nvSpPr>
            <p:spPr bwMode="auto">
              <a:xfrm>
                <a:off x="4502953" y="4967616"/>
                <a:ext cx="316511" cy="699527"/>
              </a:xfrm>
              <a:custGeom>
                <a:avLst/>
                <a:gdLst>
                  <a:gd name="T0" fmla="*/ 85 w 172"/>
                  <a:gd name="T1" fmla="*/ 0 h 373"/>
                  <a:gd name="T2" fmla="*/ 116 w 172"/>
                  <a:gd name="T3" fmla="*/ 5 h 373"/>
                  <a:gd name="T4" fmla="*/ 165 w 172"/>
                  <a:gd name="T5" fmla="*/ 38 h 373"/>
                  <a:gd name="T6" fmla="*/ 172 w 172"/>
                  <a:gd name="T7" fmla="*/ 135 h 373"/>
                  <a:gd name="T8" fmla="*/ 132 w 172"/>
                  <a:gd name="T9" fmla="*/ 262 h 373"/>
                  <a:gd name="T10" fmla="*/ 59 w 172"/>
                  <a:gd name="T11" fmla="*/ 361 h 373"/>
                  <a:gd name="T12" fmla="*/ 17 w 172"/>
                  <a:gd name="T13" fmla="*/ 373 h 373"/>
                  <a:gd name="T14" fmla="*/ 0 w 172"/>
                  <a:gd name="T15" fmla="*/ 349 h 373"/>
                  <a:gd name="T16" fmla="*/ 50 w 172"/>
                  <a:gd name="T17" fmla="*/ 340 h 373"/>
                  <a:gd name="T18" fmla="*/ 113 w 172"/>
                  <a:gd name="T19" fmla="*/ 243 h 373"/>
                  <a:gd name="T20" fmla="*/ 151 w 172"/>
                  <a:gd name="T21" fmla="*/ 123 h 373"/>
                  <a:gd name="T22" fmla="*/ 144 w 172"/>
                  <a:gd name="T23" fmla="*/ 40 h 373"/>
                  <a:gd name="T24" fmla="*/ 85 w 172"/>
                  <a:gd name="T25" fmla="*/ 0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 h="373">
                    <a:moveTo>
                      <a:pt x="85" y="0"/>
                    </a:moveTo>
                    <a:lnTo>
                      <a:pt x="116" y="5"/>
                    </a:lnTo>
                    <a:lnTo>
                      <a:pt x="165" y="38"/>
                    </a:lnTo>
                    <a:lnTo>
                      <a:pt x="172" y="135"/>
                    </a:lnTo>
                    <a:lnTo>
                      <a:pt x="132" y="262"/>
                    </a:lnTo>
                    <a:lnTo>
                      <a:pt x="59" y="361"/>
                    </a:lnTo>
                    <a:lnTo>
                      <a:pt x="17" y="373"/>
                    </a:lnTo>
                    <a:lnTo>
                      <a:pt x="0" y="349"/>
                    </a:lnTo>
                    <a:lnTo>
                      <a:pt x="50" y="340"/>
                    </a:lnTo>
                    <a:lnTo>
                      <a:pt x="113" y="243"/>
                    </a:lnTo>
                    <a:lnTo>
                      <a:pt x="151" y="123"/>
                    </a:lnTo>
                    <a:lnTo>
                      <a:pt x="144" y="40"/>
                    </a:lnTo>
                    <a:lnTo>
                      <a:pt x="85" y="0"/>
                    </a:lnTo>
                    <a:close/>
                  </a:path>
                </a:pathLst>
              </a:custGeom>
              <a:noFill/>
              <a:ln w="15875" cap="rnd">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1005" name="Freeform 38"/>
              <p:cNvSpPr>
                <a:spLocks/>
              </p:cNvSpPr>
              <p:nvPr/>
            </p:nvSpPr>
            <p:spPr bwMode="auto">
              <a:xfrm>
                <a:off x="5195169" y="2900917"/>
                <a:ext cx="513101" cy="954772"/>
              </a:xfrm>
              <a:custGeom>
                <a:avLst/>
                <a:gdLst>
                  <a:gd name="T0" fmla="*/ 102 w 102"/>
                  <a:gd name="T1" fmla="*/ 0 h 222"/>
                  <a:gd name="T2" fmla="*/ 91 w 102"/>
                  <a:gd name="T3" fmla="*/ 5 h 222"/>
                  <a:gd name="T4" fmla="*/ 57 w 102"/>
                  <a:gd name="T5" fmla="*/ 14 h 222"/>
                  <a:gd name="T6" fmla="*/ 4 w 102"/>
                  <a:gd name="T7" fmla="*/ 121 h 222"/>
                  <a:gd name="T8" fmla="*/ 0 w 102"/>
                  <a:gd name="T9" fmla="*/ 178 h 222"/>
                  <a:gd name="T10" fmla="*/ 27 w 102"/>
                  <a:gd name="T11" fmla="*/ 222 h 222"/>
                  <a:gd name="connsiteX0" fmla="*/ 11618 w 11618"/>
                  <a:gd name="connsiteY0" fmla="*/ 0 h 10000"/>
                  <a:gd name="connsiteX1" fmla="*/ 10540 w 11618"/>
                  <a:gd name="connsiteY1" fmla="*/ 225 h 10000"/>
                  <a:gd name="connsiteX2" fmla="*/ 7206 w 11618"/>
                  <a:gd name="connsiteY2" fmla="*/ 631 h 10000"/>
                  <a:gd name="connsiteX3" fmla="*/ 2010 w 11618"/>
                  <a:gd name="connsiteY3" fmla="*/ 5450 h 10000"/>
                  <a:gd name="connsiteX4" fmla="*/ 0 w 11618"/>
                  <a:gd name="connsiteY4" fmla="*/ 8091 h 10000"/>
                  <a:gd name="connsiteX5" fmla="*/ 4265 w 11618"/>
                  <a:gd name="connsiteY5" fmla="*/ 10000 h 10000"/>
                  <a:gd name="connsiteX0" fmla="*/ 11618 w 11618"/>
                  <a:gd name="connsiteY0" fmla="*/ 0 h 9796"/>
                  <a:gd name="connsiteX1" fmla="*/ 10540 w 11618"/>
                  <a:gd name="connsiteY1" fmla="*/ 225 h 9796"/>
                  <a:gd name="connsiteX2" fmla="*/ 7206 w 11618"/>
                  <a:gd name="connsiteY2" fmla="*/ 631 h 9796"/>
                  <a:gd name="connsiteX3" fmla="*/ 2010 w 11618"/>
                  <a:gd name="connsiteY3" fmla="*/ 5450 h 9796"/>
                  <a:gd name="connsiteX4" fmla="*/ 0 w 11618"/>
                  <a:gd name="connsiteY4" fmla="*/ 8091 h 9796"/>
                  <a:gd name="connsiteX5" fmla="*/ 1731 w 11618"/>
                  <a:gd name="connsiteY5" fmla="*/ 9782 h 9796"/>
                  <a:gd name="connsiteX0" fmla="*/ 10000 w 10000"/>
                  <a:gd name="connsiteY0" fmla="*/ 0 h 9918"/>
                  <a:gd name="connsiteX1" fmla="*/ 9072 w 10000"/>
                  <a:gd name="connsiteY1" fmla="*/ 230 h 9918"/>
                  <a:gd name="connsiteX2" fmla="*/ 6202 w 10000"/>
                  <a:gd name="connsiteY2" fmla="*/ 644 h 9918"/>
                  <a:gd name="connsiteX3" fmla="*/ 1730 w 10000"/>
                  <a:gd name="connsiteY3" fmla="*/ 5563 h 9918"/>
                  <a:gd name="connsiteX4" fmla="*/ 0 w 10000"/>
                  <a:gd name="connsiteY4" fmla="*/ 8259 h 9918"/>
                  <a:gd name="connsiteX5" fmla="*/ 1258 w 10000"/>
                  <a:gd name="connsiteY5" fmla="*/ 9887 h 9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9918">
                    <a:moveTo>
                      <a:pt x="10000" y="0"/>
                    </a:moveTo>
                    <a:cubicBezTo>
                      <a:pt x="9663" y="46"/>
                      <a:pt x="9325" y="138"/>
                      <a:pt x="9072" y="230"/>
                    </a:cubicBezTo>
                    <a:cubicBezTo>
                      <a:pt x="8143" y="413"/>
                      <a:pt x="6962" y="322"/>
                      <a:pt x="6202" y="644"/>
                    </a:cubicBezTo>
                    <a:cubicBezTo>
                      <a:pt x="1730" y="5563"/>
                      <a:pt x="2764" y="4295"/>
                      <a:pt x="1730" y="5563"/>
                    </a:cubicBezTo>
                    <a:cubicBezTo>
                      <a:pt x="696" y="6832"/>
                      <a:pt x="0" y="8259"/>
                      <a:pt x="0" y="8259"/>
                    </a:cubicBezTo>
                    <a:cubicBezTo>
                      <a:pt x="2278" y="10283"/>
                      <a:pt x="1258" y="9887"/>
                      <a:pt x="1258" y="9887"/>
                    </a:cubicBez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1006" name="Freeform 39"/>
              <p:cNvSpPr>
                <a:spLocks/>
              </p:cNvSpPr>
              <p:nvPr/>
            </p:nvSpPr>
            <p:spPr bwMode="auto">
              <a:xfrm>
                <a:off x="5470538" y="2942175"/>
                <a:ext cx="305182" cy="507179"/>
              </a:xfrm>
              <a:custGeom>
                <a:avLst/>
                <a:gdLst>
                  <a:gd name="T0" fmla="*/ 31 w 76"/>
                  <a:gd name="T1" fmla="*/ 0 h 129"/>
                  <a:gd name="T2" fmla="*/ 31 w 76"/>
                  <a:gd name="T3" fmla="*/ 6 h 129"/>
                  <a:gd name="T4" fmla="*/ 26 w 76"/>
                  <a:gd name="T5" fmla="*/ 10 h 129"/>
                  <a:gd name="T6" fmla="*/ 20 w 76"/>
                  <a:gd name="T7" fmla="*/ 21 h 129"/>
                  <a:gd name="T8" fmla="*/ 4 w 76"/>
                  <a:gd name="T9" fmla="*/ 69 h 129"/>
                  <a:gd name="T10" fmla="*/ 2 w 76"/>
                  <a:gd name="T11" fmla="*/ 78 h 129"/>
                  <a:gd name="T12" fmla="*/ 5 w 76"/>
                  <a:gd name="T13" fmla="*/ 107 h 129"/>
                  <a:gd name="T14" fmla="*/ 9 w 76"/>
                  <a:gd name="T15" fmla="*/ 118 h 129"/>
                  <a:gd name="T16" fmla="*/ 21 w 76"/>
                  <a:gd name="T17" fmla="*/ 128 h 129"/>
                  <a:gd name="T18" fmla="*/ 28 w 76"/>
                  <a:gd name="T19" fmla="*/ 122 h 129"/>
                  <a:gd name="T20" fmla="*/ 35 w 76"/>
                  <a:gd name="T21" fmla="*/ 122 h 129"/>
                  <a:gd name="T22" fmla="*/ 38 w 76"/>
                  <a:gd name="T23" fmla="*/ 114 h 129"/>
                  <a:gd name="T24" fmla="*/ 47 w 76"/>
                  <a:gd name="T25" fmla="*/ 113 h 129"/>
                  <a:gd name="T26" fmla="*/ 76 w 76"/>
                  <a:gd name="T27" fmla="*/ 104 h 129"/>
                  <a:gd name="connsiteX0" fmla="*/ 3922 w 9843"/>
                  <a:gd name="connsiteY0" fmla="*/ 0 h 9930"/>
                  <a:gd name="connsiteX1" fmla="*/ 3922 w 9843"/>
                  <a:gd name="connsiteY1" fmla="*/ 465 h 9930"/>
                  <a:gd name="connsiteX2" fmla="*/ 3264 w 9843"/>
                  <a:gd name="connsiteY2" fmla="*/ 775 h 9930"/>
                  <a:gd name="connsiteX3" fmla="*/ 2475 w 9843"/>
                  <a:gd name="connsiteY3" fmla="*/ 1628 h 9930"/>
                  <a:gd name="connsiteX4" fmla="*/ 369 w 9843"/>
                  <a:gd name="connsiteY4" fmla="*/ 5349 h 9930"/>
                  <a:gd name="connsiteX5" fmla="*/ 106 w 9843"/>
                  <a:gd name="connsiteY5" fmla="*/ 6047 h 9930"/>
                  <a:gd name="connsiteX6" fmla="*/ 501 w 9843"/>
                  <a:gd name="connsiteY6" fmla="*/ 8295 h 9930"/>
                  <a:gd name="connsiteX7" fmla="*/ 1027 w 9843"/>
                  <a:gd name="connsiteY7" fmla="*/ 9147 h 9930"/>
                  <a:gd name="connsiteX8" fmla="*/ 2606 w 9843"/>
                  <a:gd name="connsiteY8" fmla="*/ 9922 h 9930"/>
                  <a:gd name="connsiteX9" fmla="*/ 3527 w 9843"/>
                  <a:gd name="connsiteY9" fmla="*/ 9457 h 9930"/>
                  <a:gd name="connsiteX10" fmla="*/ 4448 w 9843"/>
                  <a:gd name="connsiteY10" fmla="*/ 9248 h 9930"/>
                  <a:gd name="connsiteX11" fmla="*/ 4843 w 9843"/>
                  <a:gd name="connsiteY11" fmla="*/ 8837 h 9930"/>
                  <a:gd name="connsiteX12" fmla="*/ 6027 w 9843"/>
                  <a:gd name="connsiteY12" fmla="*/ 8760 h 9930"/>
                  <a:gd name="connsiteX13" fmla="*/ 9843 w 9843"/>
                  <a:gd name="connsiteY13" fmla="*/ 8062 h 9930"/>
                  <a:gd name="connsiteX0" fmla="*/ 3985 w 10000"/>
                  <a:gd name="connsiteY0" fmla="*/ 0 h 10000"/>
                  <a:gd name="connsiteX1" fmla="*/ 3985 w 10000"/>
                  <a:gd name="connsiteY1" fmla="*/ 468 h 10000"/>
                  <a:gd name="connsiteX2" fmla="*/ 3316 w 10000"/>
                  <a:gd name="connsiteY2" fmla="*/ 780 h 10000"/>
                  <a:gd name="connsiteX3" fmla="*/ 2514 w 10000"/>
                  <a:gd name="connsiteY3" fmla="*/ 1639 h 10000"/>
                  <a:gd name="connsiteX4" fmla="*/ 375 w 10000"/>
                  <a:gd name="connsiteY4" fmla="*/ 5387 h 10000"/>
                  <a:gd name="connsiteX5" fmla="*/ 108 w 10000"/>
                  <a:gd name="connsiteY5" fmla="*/ 6090 h 10000"/>
                  <a:gd name="connsiteX6" fmla="*/ 509 w 10000"/>
                  <a:gd name="connsiteY6" fmla="*/ 8353 h 10000"/>
                  <a:gd name="connsiteX7" fmla="*/ 1043 w 10000"/>
                  <a:gd name="connsiteY7" fmla="*/ 9211 h 10000"/>
                  <a:gd name="connsiteX8" fmla="*/ 2648 w 10000"/>
                  <a:gd name="connsiteY8" fmla="*/ 9992 h 10000"/>
                  <a:gd name="connsiteX9" fmla="*/ 3583 w 10000"/>
                  <a:gd name="connsiteY9" fmla="*/ 9524 h 10000"/>
                  <a:gd name="connsiteX10" fmla="*/ 6135 w 10000"/>
                  <a:gd name="connsiteY10" fmla="*/ 8934 h 10000"/>
                  <a:gd name="connsiteX11" fmla="*/ 4920 w 10000"/>
                  <a:gd name="connsiteY11" fmla="*/ 8899 h 10000"/>
                  <a:gd name="connsiteX12" fmla="*/ 6123 w 10000"/>
                  <a:gd name="connsiteY12" fmla="*/ 8822 h 10000"/>
                  <a:gd name="connsiteX13" fmla="*/ 10000 w 10000"/>
                  <a:gd name="connsiteY13" fmla="*/ 8119 h 10000"/>
                  <a:gd name="connsiteX0" fmla="*/ 3985 w 10000"/>
                  <a:gd name="connsiteY0" fmla="*/ 0 h 10000"/>
                  <a:gd name="connsiteX1" fmla="*/ 3985 w 10000"/>
                  <a:gd name="connsiteY1" fmla="*/ 468 h 10000"/>
                  <a:gd name="connsiteX2" fmla="*/ 3316 w 10000"/>
                  <a:gd name="connsiteY2" fmla="*/ 780 h 10000"/>
                  <a:gd name="connsiteX3" fmla="*/ 2514 w 10000"/>
                  <a:gd name="connsiteY3" fmla="*/ 1639 h 10000"/>
                  <a:gd name="connsiteX4" fmla="*/ 375 w 10000"/>
                  <a:gd name="connsiteY4" fmla="*/ 5387 h 10000"/>
                  <a:gd name="connsiteX5" fmla="*/ 108 w 10000"/>
                  <a:gd name="connsiteY5" fmla="*/ 6090 h 10000"/>
                  <a:gd name="connsiteX6" fmla="*/ 509 w 10000"/>
                  <a:gd name="connsiteY6" fmla="*/ 8353 h 10000"/>
                  <a:gd name="connsiteX7" fmla="*/ 1043 w 10000"/>
                  <a:gd name="connsiteY7" fmla="*/ 9211 h 10000"/>
                  <a:gd name="connsiteX8" fmla="*/ 2648 w 10000"/>
                  <a:gd name="connsiteY8" fmla="*/ 9992 h 10000"/>
                  <a:gd name="connsiteX9" fmla="*/ 3583 w 10000"/>
                  <a:gd name="connsiteY9" fmla="*/ 9524 h 10000"/>
                  <a:gd name="connsiteX10" fmla="*/ 6135 w 10000"/>
                  <a:gd name="connsiteY10" fmla="*/ 8934 h 10000"/>
                  <a:gd name="connsiteX11" fmla="*/ 4920 w 10000"/>
                  <a:gd name="connsiteY11" fmla="*/ 8899 h 10000"/>
                  <a:gd name="connsiteX12" fmla="*/ 8620 w 10000"/>
                  <a:gd name="connsiteY12" fmla="*/ 8486 h 10000"/>
                  <a:gd name="connsiteX13" fmla="*/ 10000 w 10000"/>
                  <a:gd name="connsiteY13" fmla="*/ 8119 h 10000"/>
                  <a:gd name="connsiteX0" fmla="*/ 3985 w 9927"/>
                  <a:gd name="connsiteY0" fmla="*/ 0 h 10000"/>
                  <a:gd name="connsiteX1" fmla="*/ 3985 w 9927"/>
                  <a:gd name="connsiteY1" fmla="*/ 468 h 10000"/>
                  <a:gd name="connsiteX2" fmla="*/ 3316 w 9927"/>
                  <a:gd name="connsiteY2" fmla="*/ 780 h 10000"/>
                  <a:gd name="connsiteX3" fmla="*/ 2514 w 9927"/>
                  <a:gd name="connsiteY3" fmla="*/ 1639 h 10000"/>
                  <a:gd name="connsiteX4" fmla="*/ 375 w 9927"/>
                  <a:gd name="connsiteY4" fmla="*/ 5387 h 10000"/>
                  <a:gd name="connsiteX5" fmla="*/ 108 w 9927"/>
                  <a:gd name="connsiteY5" fmla="*/ 6090 h 10000"/>
                  <a:gd name="connsiteX6" fmla="*/ 509 w 9927"/>
                  <a:gd name="connsiteY6" fmla="*/ 8353 h 10000"/>
                  <a:gd name="connsiteX7" fmla="*/ 1043 w 9927"/>
                  <a:gd name="connsiteY7" fmla="*/ 9211 h 10000"/>
                  <a:gd name="connsiteX8" fmla="*/ 2648 w 9927"/>
                  <a:gd name="connsiteY8" fmla="*/ 9992 h 10000"/>
                  <a:gd name="connsiteX9" fmla="*/ 3583 w 9927"/>
                  <a:gd name="connsiteY9" fmla="*/ 9524 h 10000"/>
                  <a:gd name="connsiteX10" fmla="*/ 6135 w 9927"/>
                  <a:gd name="connsiteY10" fmla="*/ 8934 h 10000"/>
                  <a:gd name="connsiteX11" fmla="*/ 4920 w 9927"/>
                  <a:gd name="connsiteY11" fmla="*/ 8899 h 10000"/>
                  <a:gd name="connsiteX12" fmla="*/ 8620 w 9927"/>
                  <a:gd name="connsiteY12" fmla="*/ 8486 h 10000"/>
                  <a:gd name="connsiteX13" fmla="*/ 9927 w 9927"/>
                  <a:gd name="connsiteY13" fmla="*/ 7025 h 10000"/>
                  <a:gd name="connsiteX0" fmla="*/ 4014 w 10000"/>
                  <a:gd name="connsiteY0" fmla="*/ 0 h 10000"/>
                  <a:gd name="connsiteX1" fmla="*/ 4014 w 10000"/>
                  <a:gd name="connsiteY1" fmla="*/ 468 h 10000"/>
                  <a:gd name="connsiteX2" fmla="*/ 3340 w 10000"/>
                  <a:gd name="connsiteY2" fmla="*/ 780 h 10000"/>
                  <a:gd name="connsiteX3" fmla="*/ 2532 w 10000"/>
                  <a:gd name="connsiteY3" fmla="*/ 1639 h 10000"/>
                  <a:gd name="connsiteX4" fmla="*/ 378 w 10000"/>
                  <a:gd name="connsiteY4" fmla="*/ 5387 h 10000"/>
                  <a:gd name="connsiteX5" fmla="*/ 109 w 10000"/>
                  <a:gd name="connsiteY5" fmla="*/ 6090 h 10000"/>
                  <a:gd name="connsiteX6" fmla="*/ 513 w 10000"/>
                  <a:gd name="connsiteY6" fmla="*/ 8353 h 10000"/>
                  <a:gd name="connsiteX7" fmla="*/ 1051 w 10000"/>
                  <a:gd name="connsiteY7" fmla="*/ 9211 h 10000"/>
                  <a:gd name="connsiteX8" fmla="*/ 2667 w 10000"/>
                  <a:gd name="connsiteY8" fmla="*/ 9992 h 10000"/>
                  <a:gd name="connsiteX9" fmla="*/ 3609 w 10000"/>
                  <a:gd name="connsiteY9" fmla="*/ 9524 h 10000"/>
                  <a:gd name="connsiteX10" fmla="*/ 6106 w 10000"/>
                  <a:gd name="connsiteY10" fmla="*/ 8345 h 10000"/>
                  <a:gd name="connsiteX11" fmla="*/ 4956 w 10000"/>
                  <a:gd name="connsiteY11" fmla="*/ 8899 h 10000"/>
                  <a:gd name="connsiteX12" fmla="*/ 8683 w 10000"/>
                  <a:gd name="connsiteY12" fmla="*/ 8486 h 10000"/>
                  <a:gd name="connsiteX13" fmla="*/ 10000 w 10000"/>
                  <a:gd name="connsiteY13" fmla="*/ 7025 h 10000"/>
                  <a:gd name="connsiteX0" fmla="*/ 4014 w 10000"/>
                  <a:gd name="connsiteY0" fmla="*/ 0 h 10000"/>
                  <a:gd name="connsiteX1" fmla="*/ 4014 w 10000"/>
                  <a:gd name="connsiteY1" fmla="*/ 468 h 10000"/>
                  <a:gd name="connsiteX2" fmla="*/ 3340 w 10000"/>
                  <a:gd name="connsiteY2" fmla="*/ 780 h 10000"/>
                  <a:gd name="connsiteX3" fmla="*/ 2532 w 10000"/>
                  <a:gd name="connsiteY3" fmla="*/ 1639 h 10000"/>
                  <a:gd name="connsiteX4" fmla="*/ 378 w 10000"/>
                  <a:gd name="connsiteY4" fmla="*/ 5387 h 10000"/>
                  <a:gd name="connsiteX5" fmla="*/ 109 w 10000"/>
                  <a:gd name="connsiteY5" fmla="*/ 6090 h 10000"/>
                  <a:gd name="connsiteX6" fmla="*/ 513 w 10000"/>
                  <a:gd name="connsiteY6" fmla="*/ 8353 h 10000"/>
                  <a:gd name="connsiteX7" fmla="*/ 1051 w 10000"/>
                  <a:gd name="connsiteY7" fmla="*/ 9211 h 10000"/>
                  <a:gd name="connsiteX8" fmla="*/ 2667 w 10000"/>
                  <a:gd name="connsiteY8" fmla="*/ 9992 h 10000"/>
                  <a:gd name="connsiteX9" fmla="*/ 3609 w 10000"/>
                  <a:gd name="connsiteY9" fmla="*/ 9524 h 10000"/>
                  <a:gd name="connsiteX10" fmla="*/ 4774 w 10000"/>
                  <a:gd name="connsiteY10" fmla="*/ 9060 h 10000"/>
                  <a:gd name="connsiteX11" fmla="*/ 4956 w 10000"/>
                  <a:gd name="connsiteY11" fmla="*/ 8899 h 10000"/>
                  <a:gd name="connsiteX12" fmla="*/ 8683 w 10000"/>
                  <a:gd name="connsiteY12" fmla="*/ 8486 h 10000"/>
                  <a:gd name="connsiteX13" fmla="*/ 10000 w 10000"/>
                  <a:gd name="connsiteY13" fmla="*/ 7025 h 10000"/>
                  <a:gd name="connsiteX0" fmla="*/ 4014 w 9482"/>
                  <a:gd name="connsiteY0" fmla="*/ 0 h 10000"/>
                  <a:gd name="connsiteX1" fmla="*/ 4014 w 9482"/>
                  <a:gd name="connsiteY1" fmla="*/ 468 h 10000"/>
                  <a:gd name="connsiteX2" fmla="*/ 3340 w 9482"/>
                  <a:gd name="connsiteY2" fmla="*/ 780 h 10000"/>
                  <a:gd name="connsiteX3" fmla="*/ 2532 w 9482"/>
                  <a:gd name="connsiteY3" fmla="*/ 1639 h 10000"/>
                  <a:gd name="connsiteX4" fmla="*/ 378 w 9482"/>
                  <a:gd name="connsiteY4" fmla="*/ 5387 h 10000"/>
                  <a:gd name="connsiteX5" fmla="*/ 109 w 9482"/>
                  <a:gd name="connsiteY5" fmla="*/ 6090 h 10000"/>
                  <a:gd name="connsiteX6" fmla="*/ 513 w 9482"/>
                  <a:gd name="connsiteY6" fmla="*/ 8353 h 10000"/>
                  <a:gd name="connsiteX7" fmla="*/ 1051 w 9482"/>
                  <a:gd name="connsiteY7" fmla="*/ 9211 h 10000"/>
                  <a:gd name="connsiteX8" fmla="*/ 2667 w 9482"/>
                  <a:gd name="connsiteY8" fmla="*/ 9992 h 10000"/>
                  <a:gd name="connsiteX9" fmla="*/ 3609 w 9482"/>
                  <a:gd name="connsiteY9" fmla="*/ 9524 h 10000"/>
                  <a:gd name="connsiteX10" fmla="*/ 4774 w 9482"/>
                  <a:gd name="connsiteY10" fmla="*/ 9060 h 10000"/>
                  <a:gd name="connsiteX11" fmla="*/ 4956 w 9482"/>
                  <a:gd name="connsiteY11" fmla="*/ 8899 h 10000"/>
                  <a:gd name="connsiteX12" fmla="*/ 8683 w 9482"/>
                  <a:gd name="connsiteY12" fmla="*/ 8486 h 10000"/>
                  <a:gd name="connsiteX13" fmla="*/ 9482 w 9482"/>
                  <a:gd name="connsiteY13" fmla="*/ 7682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482" h="10000">
                    <a:moveTo>
                      <a:pt x="4014" y="0"/>
                    </a:moveTo>
                    <a:cubicBezTo>
                      <a:pt x="4283" y="79"/>
                      <a:pt x="4149" y="312"/>
                      <a:pt x="4014" y="468"/>
                    </a:cubicBezTo>
                    <a:cubicBezTo>
                      <a:pt x="3878" y="547"/>
                      <a:pt x="3609" y="624"/>
                      <a:pt x="3340" y="780"/>
                    </a:cubicBezTo>
                    <a:cubicBezTo>
                      <a:pt x="2936" y="1015"/>
                      <a:pt x="2802" y="1327"/>
                      <a:pt x="2532" y="1639"/>
                    </a:cubicBezTo>
                    <a:cubicBezTo>
                      <a:pt x="1860" y="2888"/>
                      <a:pt x="1186" y="4138"/>
                      <a:pt x="378" y="5387"/>
                    </a:cubicBezTo>
                    <a:cubicBezTo>
                      <a:pt x="244" y="5620"/>
                      <a:pt x="109" y="5855"/>
                      <a:pt x="109" y="6090"/>
                    </a:cubicBezTo>
                    <a:cubicBezTo>
                      <a:pt x="-161" y="6870"/>
                      <a:pt x="109" y="7651"/>
                      <a:pt x="513" y="8353"/>
                    </a:cubicBezTo>
                    <a:cubicBezTo>
                      <a:pt x="647" y="8666"/>
                      <a:pt x="917" y="8978"/>
                      <a:pt x="1051" y="9211"/>
                    </a:cubicBezTo>
                    <a:cubicBezTo>
                      <a:pt x="1321" y="9602"/>
                      <a:pt x="1994" y="10070"/>
                      <a:pt x="2667" y="9992"/>
                    </a:cubicBezTo>
                    <a:cubicBezTo>
                      <a:pt x="3071" y="9914"/>
                      <a:pt x="3340" y="9680"/>
                      <a:pt x="3609" y="9524"/>
                    </a:cubicBezTo>
                    <a:cubicBezTo>
                      <a:pt x="3878" y="9446"/>
                      <a:pt x="4505" y="8827"/>
                      <a:pt x="4774" y="9060"/>
                    </a:cubicBezTo>
                    <a:cubicBezTo>
                      <a:pt x="4640" y="8827"/>
                      <a:pt x="4687" y="9055"/>
                      <a:pt x="4956" y="8899"/>
                    </a:cubicBezTo>
                    <a:cubicBezTo>
                      <a:pt x="5361" y="8822"/>
                      <a:pt x="8279" y="8486"/>
                      <a:pt x="8683" y="8486"/>
                    </a:cubicBezTo>
                    <a:cubicBezTo>
                      <a:pt x="10030" y="8407"/>
                      <a:pt x="8270" y="7994"/>
                      <a:pt x="9482" y="7682"/>
                    </a:cubicBez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1007" name="Freeform 40"/>
              <p:cNvSpPr>
                <a:spLocks/>
              </p:cNvSpPr>
              <p:nvPr/>
            </p:nvSpPr>
            <p:spPr bwMode="auto">
              <a:xfrm>
                <a:off x="4799301" y="3231910"/>
                <a:ext cx="2855565" cy="2904538"/>
              </a:xfrm>
              <a:custGeom>
                <a:avLst/>
                <a:gdLst>
                  <a:gd name="T0" fmla="*/ 265 w 651"/>
                  <a:gd name="T1" fmla="*/ 0 h 649"/>
                  <a:gd name="T2" fmla="*/ 259 w 651"/>
                  <a:gd name="T3" fmla="*/ 33 h 649"/>
                  <a:gd name="T4" fmla="*/ 254 w 651"/>
                  <a:gd name="T5" fmla="*/ 46 h 649"/>
                  <a:gd name="T6" fmla="*/ 246 w 651"/>
                  <a:gd name="T7" fmla="*/ 52 h 649"/>
                  <a:gd name="T8" fmla="*/ 186 w 651"/>
                  <a:gd name="T9" fmla="*/ 71 h 649"/>
                  <a:gd name="T10" fmla="*/ 177 w 651"/>
                  <a:gd name="T11" fmla="*/ 76 h 649"/>
                  <a:gd name="T12" fmla="*/ 137 w 651"/>
                  <a:gd name="T13" fmla="*/ 90 h 649"/>
                  <a:gd name="T14" fmla="*/ 128 w 651"/>
                  <a:gd name="T15" fmla="*/ 96 h 649"/>
                  <a:gd name="T16" fmla="*/ 123 w 651"/>
                  <a:gd name="T17" fmla="*/ 103 h 649"/>
                  <a:gd name="T18" fmla="*/ 107 w 651"/>
                  <a:gd name="T19" fmla="*/ 139 h 649"/>
                  <a:gd name="T20" fmla="*/ 98 w 651"/>
                  <a:gd name="T21" fmla="*/ 143 h 649"/>
                  <a:gd name="T22" fmla="*/ 31 w 651"/>
                  <a:gd name="T23" fmla="*/ 264 h 649"/>
                  <a:gd name="T24" fmla="*/ 127 w 651"/>
                  <a:gd name="T25" fmla="*/ 360 h 649"/>
                  <a:gd name="T26" fmla="*/ 234 w 651"/>
                  <a:gd name="T27" fmla="*/ 348 h 649"/>
                  <a:gd name="T28" fmla="*/ 245 w 651"/>
                  <a:gd name="T29" fmla="*/ 349 h 649"/>
                  <a:gd name="T30" fmla="*/ 262 w 651"/>
                  <a:gd name="T31" fmla="*/ 383 h 649"/>
                  <a:gd name="T32" fmla="*/ 334 w 651"/>
                  <a:gd name="T33" fmla="*/ 622 h 649"/>
                  <a:gd name="T34" fmla="*/ 363 w 651"/>
                  <a:gd name="T35" fmla="*/ 622 h 649"/>
                  <a:gd name="T36" fmla="*/ 356 w 651"/>
                  <a:gd name="T37" fmla="*/ 628 h 649"/>
                  <a:gd name="T38" fmla="*/ 401 w 651"/>
                  <a:gd name="T39" fmla="*/ 641 h 649"/>
                  <a:gd name="T40" fmla="*/ 469 w 651"/>
                  <a:gd name="T41" fmla="*/ 610 h 649"/>
                  <a:gd name="T42" fmla="*/ 471 w 651"/>
                  <a:gd name="T43" fmla="*/ 603 h 649"/>
                  <a:gd name="T44" fmla="*/ 463 w 651"/>
                  <a:gd name="T45" fmla="*/ 584 h 649"/>
                  <a:gd name="T46" fmla="*/ 465 w 651"/>
                  <a:gd name="T47" fmla="*/ 580 h 649"/>
                  <a:gd name="T48" fmla="*/ 541 w 651"/>
                  <a:gd name="T49" fmla="*/ 456 h 649"/>
                  <a:gd name="T50" fmla="*/ 572 w 651"/>
                  <a:gd name="T51" fmla="*/ 354 h 649"/>
                  <a:gd name="T52" fmla="*/ 651 w 651"/>
                  <a:gd name="T53" fmla="*/ 251 h 649"/>
                  <a:gd name="T54" fmla="*/ 548 w 651"/>
                  <a:gd name="T55" fmla="*/ 269 h 649"/>
                  <a:gd name="T56" fmla="*/ 549 w 651"/>
                  <a:gd name="T57" fmla="*/ 270 h 649"/>
                  <a:gd name="T58" fmla="*/ 547 w 651"/>
                  <a:gd name="T59" fmla="*/ 262 h 649"/>
                  <a:gd name="T60" fmla="*/ 544 w 651"/>
                  <a:gd name="T61" fmla="*/ 250 h 649"/>
                  <a:gd name="T62" fmla="*/ 515 w 651"/>
                  <a:gd name="T63" fmla="*/ 216 h 649"/>
                  <a:gd name="T64" fmla="*/ 515 w 651"/>
                  <a:gd name="T65" fmla="*/ 207 h 649"/>
                  <a:gd name="T66" fmla="*/ 518 w 651"/>
                  <a:gd name="T67" fmla="*/ 194 h 649"/>
                  <a:gd name="T68" fmla="*/ 507 w 651"/>
                  <a:gd name="T69" fmla="*/ 190 h 649"/>
                  <a:gd name="T70" fmla="*/ 475 w 651"/>
                  <a:gd name="T71" fmla="*/ 139 h 649"/>
                  <a:gd name="T72" fmla="*/ 469 w 651"/>
                  <a:gd name="T73" fmla="*/ 130 h 649"/>
                  <a:gd name="T74" fmla="*/ 463 w 651"/>
                  <a:gd name="T75" fmla="*/ 129 h 649"/>
                  <a:gd name="T76" fmla="*/ 447 w 651"/>
                  <a:gd name="T77" fmla="*/ 115 h 649"/>
                  <a:gd name="T78" fmla="*/ 441 w 651"/>
                  <a:gd name="T79" fmla="*/ 99 h 649"/>
                  <a:gd name="T80" fmla="*/ 366 w 651"/>
                  <a:gd name="T81" fmla="*/ 83 h 649"/>
                  <a:gd name="T82" fmla="*/ 315 w 651"/>
                  <a:gd name="T83" fmla="*/ 57 h 649"/>
                  <a:gd name="T84" fmla="*/ 284 w 651"/>
                  <a:gd name="T85" fmla="*/ 47 h 649"/>
                  <a:gd name="T86" fmla="*/ 265 w 651"/>
                  <a:gd name="T87" fmla="*/ 0 h 6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51" h="649">
                    <a:moveTo>
                      <a:pt x="265" y="0"/>
                    </a:moveTo>
                    <a:cubicBezTo>
                      <a:pt x="263" y="11"/>
                      <a:pt x="262" y="22"/>
                      <a:pt x="259" y="33"/>
                    </a:cubicBezTo>
                    <a:cubicBezTo>
                      <a:pt x="258" y="38"/>
                      <a:pt x="257" y="42"/>
                      <a:pt x="254" y="46"/>
                    </a:cubicBezTo>
                    <a:cubicBezTo>
                      <a:pt x="252" y="48"/>
                      <a:pt x="249" y="50"/>
                      <a:pt x="246" y="52"/>
                    </a:cubicBezTo>
                    <a:cubicBezTo>
                      <a:pt x="227" y="62"/>
                      <a:pt x="207" y="69"/>
                      <a:pt x="186" y="71"/>
                    </a:cubicBezTo>
                    <a:cubicBezTo>
                      <a:pt x="182" y="71"/>
                      <a:pt x="178" y="72"/>
                      <a:pt x="177" y="76"/>
                    </a:cubicBezTo>
                    <a:cubicBezTo>
                      <a:pt x="162" y="76"/>
                      <a:pt x="149" y="83"/>
                      <a:pt x="137" y="90"/>
                    </a:cubicBezTo>
                    <a:cubicBezTo>
                      <a:pt x="134" y="92"/>
                      <a:pt x="131" y="93"/>
                      <a:pt x="128" y="96"/>
                    </a:cubicBezTo>
                    <a:cubicBezTo>
                      <a:pt x="126" y="98"/>
                      <a:pt x="124" y="101"/>
                      <a:pt x="123" y="103"/>
                    </a:cubicBezTo>
                    <a:cubicBezTo>
                      <a:pt x="116" y="115"/>
                      <a:pt x="109" y="126"/>
                      <a:pt x="107" y="139"/>
                    </a:cubicBezTo>
                    <a:cubicBezTo>
                      <a:pt x="104" y="139"/>
                      <a:pt x="100" y="141"/>
                      <a:pt x="98" y="143"/>
                    </a:cubicBezTo>
                    <a:cubicBezTo>
                      <a:pt x="98" y="143"/>
                      <a:pt x="0" y="160"/>
                      <a:pt x="31" y="264"/>
                    </a:cubicBezTo>
                    <a:cubicBezTo>
                      <a:pt x="62" y="367"/>
                      <a:pt x="127" y="360"/>
                      <a:pt x="127" y="360"/>
                    </a:cubicBezTo>
                    <a:cubicBezTo>
                      <a:pt x="127" y="360"/>
                      <a:pt x="207" y="353"/>
                      <a:pt x="234" y="348"/>
                    </a:cubicBezTo>
                    <a:cubicBezTo>
                      <a:pt x="237" y="347"/>
                      <a:pt x="241" y="347"/>
                      <a:pt x="245" y="349"/>
                    </a:cubicBezTo>
                    <a:cubicBezTo>
                      <a:pt x="254" y="354"/>
                      <a:pt x="261" y="360"/>
                      <a:pt x="262" y="383"/>
                    </a:cubicBezTo>
                    <a:cubicBezTo>
                      <a:pt x="262" y="411"/>
                      <a:pt x="269" y="576"/>
                      <a:pt x="334" y="622"/>
                    </a:cubicBezTo>
                    <a:cubicBezTo>
                      <a:pt x="345" y="631"/>
                      <a:pt x="363" y="622"/>
                      <a:pt x="363" y="622"/>
                    </a:cubicBezTo>
                    <a:cubicBezTo>
                      <a:pt x="356" y="628"/>
                      <a:pt x="356" y="628"/>
                      <a:pt x="356" y="628"/>
                    </a:cubicBezTo>
                    <a:cubicBezTo>
                      <a:pt x="356" y="628"/>
                      <a:pt x="363" y="649"/>
                      <a:pt x="401" y="641"/>
                    </a:cubicBezTo>
                    <a:cubicBezTo>
                      <a:pt x="431" y="634"/>
                      <a:pt x="459" y="616"/>
                      <a:pt x="469" y="610"/>
                    </a:cubicBezTo>
                    <a:cubicBezTo>
                      <a:pt x="471" y="608"/>
                      <a:pt x="472" y="605"/>
                      <a:pt x="471" y="603"/>
                    </a:cubicBezTo>
                    <a:cubicBezTo>
                      <a:pt x="463" y="584"/>
                      <a:pt x="463" y="584"/>
                      <a:pt x="463" y="584"/>
                    </a:cubicBezTo>
                    <a:cubicBezTo>
                      <a:pt x="463" y="582"/>
                      <a:pt x="463" y="581"/>
                      <a:pt x="465" y="580"/>
                    </a:cubicBezTo>
                    <a:cubicBezTo>
                      <a:pt x="480" y="575"/>
                      <a:pt x="540" y="548"/>
                      <a:pt x="541" y="456"/>
                    </a:cubicBezTo>
                    <a:cubicBezTo>
                      <a:pt x="541" y="380"/>
                      <a:pt x="532" y="398"/>
                      <a:pt x="572" y="354"/>
                    </a:cubicBezTo>
                    <a:cubicBezTo>
                      <a:pt x="612" y="310"/>
                      <a:pt x="620" y="310"/>
                      <a:pt x="651" y="251"/>
                    </a:cubicBezTo>
                    <a:cubicBezTo>
                      <a:pt x="548" y="269"/>
                      <a:pt x="548" y="269"/>
                      <a:pt x="548" y="269"/>
                    </a:cubicBezTo>
                    <a:cubicBezTo>
                      <a:pt x="549" y="270"/>
                      <a:pt x="549" y="270"/>
                      <a:pt x="549" y="270"/>
                    </a:cubicBezTo>
                    <a:cubicBezTo>
                      <a:pt x="547" y="262"/>
                      <a:pt x="547" y="262"/>
                      <a:pt x="547" y="262"/>
                    </a:cubicBezTo>
                    <a:cubicBezTo>
                      <a:pt x="544" y="250"/>
                      <a:pt x="544" y="250"/>
                      <a:pt x="544" y="250"/>
                    </a:cubicBezTo>
                    <a:cubicBezTo>
                      <a:pt x="515" y="216"/>
                      <a:pt x="515" y="216"/>
                      <a:pt x="515" y="216"/>
                    </a:cubicBezTo>
                    <a:cubicBezTo>
                      <a:pt x="515" y="207"/>
                      <a:pt x="515" y="207"/>
                      <a:pt x="515" y="207"/>
                    </a:cubicBezTo>
                    <a:cubicBezTo>
                      <a:pt x="518" y="194"/>
                      <a:pt x="518" y="194"/>
                      <a:pt x="518" y="194"/>
                    </a:cubicBezTo>
                    <a:cubicBezTo>
                      <a:pt x="507" y="190"/>
                      <a:pt x="507" y="190"/>
                      <a:pt x="507" y="190"/>
                    </a:cubicBezTo>
                    <a:cubicBezTo>
                      <a:pt x="475" y="139"/>
                      <a:pt x="475" y="139"/>
                      <a:pt x="475" y="139"/>
                    </a:cubicBezTo>
                    <a:cubicBezTo>
                      <a:pt x="469" y="130"/>
                      <a:pt x="469" y="130"/>
                      <a:pt x="469" y="130"/>
                    </a:cubicBezTo>
                    <a:cubicBezTo>
                      <a:pt x="463" y="129"/>
                      <a:pt x="463" y="129"/>
                      <a:pt x="463" y="129"/>
                    </a:cubicBezTo>
                    <a:cubicBezTo>
                      <a:pt x="447" y="115"/>
                      <a:pt x="447" y="115"/>
                      <a:pt x="447" y="115"/>
                    </a:cubicBezTo>
                    <a:cubicBezTo>
                      <a:pt x="441" y="99"/>
                      <a:pt x="441" y="99"/>
                      <a:pt x="441" y="99"/>
                    </a:cubicBezTo>
                    <a:cubicBezTo>
                      <a:pt x="441" y="99"/>
                      <a:pt x="431" y="85"/>
                      <a:pt x="366" y="83"/>
                    </a:cubicBezTo>
                    <a:cubicBezTo>
                      <a:pt x="349" y="82"/>
                      <a:pt x="315" y="57"/>
                      <a:pt x="315" y="57"/>
                    </a:cubicBezTo>
                    <a:cubicBezTo>
                      <a:pt x="315" y="57"/>
                      <a:pt x="292" y="56"/>
                      <a:pt x="284" y="47"/>
                    </a:cubicBezTo>
                    <a:cubicBezTo>
                      <a:pt x="277" y="37"/>
                      <a:pt x="265" y="0"/>
                      <a:pt x="265" y="0"/>
                    </a:cubicBezTo>
                    <a:close/>
                  </a:path>
                </a:pathLst>
              </a:custGeom>
              <a:noFill/>
              <a:ln w="15875" cap="rnd">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1008" name="Freeform 41"/>
              <p:cNvSpPr>
                <a:spLocks/>
              </p:cNvSpPr>
              <p:nvPr/>
            </p:nvSpPr>
            <p:spPr bwMode="auto">
              <a:xfrm>
                <a:off x="7593641" y="4083735"/>
                <a:ext cx="1436154" cy="597552"/>
              </a:xfrm>
              <a:custGeom>
                <a:avLst/>
                <a:gdLst>
                  <a:gd name="T0" fmla="*/ 0 w 298"/>
                  <a:gd name="T1" fmla="*/ 38 h 106"/>
                  <a:gd name="T2" fmla="*/ 116 w 298"/>
                  <a:gd name="T3" fmla="*/ 0 h 106"/>
                  <a:gd name="T4" fmla="*/ 128 w 298"/>
                  <a:gd name="T5" fmla="*/ 71 h 106"/>
                  <a:gd name="T6" fmla="*/ 167 w 298"/>
                  <a:gd name="T7" fmla="*/ 92 h 106"/>
                  <a:gd name="T8" fmla="*/ 168 w 298"/>
                  <a:gd name="T9" fmla="*/ 104 h 106"/>
                  <a:gd name="T10" fmla="*/ 190 w 298"/>
                  <a:gd name="T11" fmla="*/ 100 h 106"/>
                  <a:gd name="T12" fmla="*/ 163 w 298"/>
                  <a:gd name="T13" fmla="*/ 45 h 106"/>
                  <a:gd name="T14" fmla="*/ 226 w 298"/>
                  <a:gd name="T15" fmla="*/ 81 h 106"/>
                  <a:gd name="T16" fmla="*/ 298 w 298"/>
                  <a:gd name="T17" fmla="*/ 94 h 106"/>
                  <a:gd name="connsiteX0" fmla="*/ 0 w 10774"/>
                  <a:gd name="connsiteY0" fmla="*/ 3358 h 10122"/>
                  <a:gd name="connsiteX1" fmla="*/ 4667 w 10774"/>
                  <a:gd name="connsiteY1" fmla="*/ 281 h 10122"/>
                  <a:gd name="connsiteX2" fmla="*/ 5069 w 10774"/>
                  <a:gd name="connsiteY2" fmla="*/ 6979 h 10122"/>
                  <a:gd name="connsiteX3" fmla="*/ 6378 w 10774"/>
                  <a:gd name="connsiteY3" fmla="*/ 8960 h 10122"/>
                  <a:gd name="connsiteX4" fmla="*/ 6412 w 10774"/>
                  <a:gd name="connsiteY4" fmla="*/ 10092 h 10122"/>
                  <a:gd name="connsiteX5" fmla="*/ 7150 w 10774"/>
                  <a:gd name="connsiteY5" fmla="*/ 9715 h 10122"/>
                  <a:gd name="connsiteX6" fmla="*/ 6244 w 10774"/>
                  <a:gd name="connsiteY6" fmla="*/ 4526 h 10122"/>
                  <a:gd name="connsiteX7" fmla="*/ 8358 w 10774"/>
                  <a:gd name="connsiteY7" fmla="*/ 7923 h 10122"/>
                  <a:gd name="connsiteX8" fmla="*/ 10774 w 10774"/>
                  <a:gd name="connsiteY8" fmla="*/ 9149 h 10122"/>
                  <a:gd name="connsiteX0" fmla="*/ 0 w 10774"/>
                  <a:gd name="connsiteY0" fmla="*/ 5801 h 12565"/>
                  <a:gd name="connsiteX1" fmla="*/ 4347 w 10774"/>
                  <a:gd name="connsiteY1" fmla="*/ 83 h 12565"/>
                  <a:gd name="connsiteX2" fmla="*/ 5069 w 10774"/>
                  <a:gd name="connsiteY2" fmla="*/ 9422 h 12565"/>
                  <a:gd name="connsiteX3" fmla="*/ 6378 w 10774"/>
                  <a:gd name="connsiteY3" fmla="*/ 11403 h 12565"/>
                  <a:gd name="connsiteX4" fmla="*/ 6412 w 10774"/>
                  <a:gd name="connsiteY4" fmla="*/ 12535 h 12565"/>
                  <a:gd name="connsiteX5" fmla="*/ 7150 w 10774"/>
                  <a:gd name="connsiteY5" fmla="*/ 12158 h 12565"/>
                  <a:gd name="connsiteX6" fmla="*/ 6244 w 10774"/>
                  <a:gd name="connsiteY6" fmla="*/ 6969 h 12565"/>
                  <a:gd name="connsiteX7" fmla="*/ 8358 w 10774"/>
                  <a:gd name="connsiteY7" fmla="*/ 10366 h 12565"/>
                  <a:gd name="connsiteX8" fmla="*/ 10774 w 10774"/>
                  <a:gd name="connsiteY8" fmla="*/ 11592 h 12565"/>
                  <a:gd name="connsiteX0" fmla="*/ 0 w 10774"/>
                  <a:gd name="connsiteY0" fmla="*/ 5889 h 12653"/>
                  <a:gd name="connsiteX1" fmla="*/ 4347 w 10774"/>
                  <a:gd name="connsiteY1" fmla="*/ 171 h 12653"/>
                  <a:gd name="connsiteX2" fmla="*/ 5069 w 10774"/>
                  <a:gd name="connsiteY2" fmla="*/ 9510 h 12653"/>
                  <a:gd name="connsiteX3" fmla="*/ 6378 w 10774"/>
                  <a:gd name="connsiteY3" fmla="*/ 11491 h 12653"/>
                  <a:gd name="connsiteX4" fmla="*/ 6412 w 10774"/>
                  <a:gd name="connsiteY4" fmla="*/ 12623 h 12653"/>
                  <a:gd name="connsiteX5" fmla="*/ 7150 w 10774"/>
                  <a:gd name="connsiteY5" fmla="*/ 12246 h 12653"/>
                  <a:gd name="connsiteX6" fmla="*/ 6244 w 10774"/>
                  <a:gd name="connsiteY6" fmla="*/ 7057 h 12653"/>
                  <a:gd name="connsiteX7" fmla="*/ 8358 w 10774"/>
                  <a:gd name="connsiteY7" fmla="*/ 10454 h 12653"/>
                  <a:gd name="connsiteX8" fmla="*/ 10774 w 10774"/>
                  <a:gd name="connsiteY8" fmla="*/ 11680 h 12653"/>
                  <a:gd name="connsiteX0" fmla="*/ 0 w 10774"/>
                  <a:gd name="connsiteY0" fmla="*/ 5889 h 12745"/>
                  <a:gd name="connsiteX1" fmla="*/ 4347 w 10774"/>
                  <a:gd name="connsiteY1" fmla="*/ 171 h 12745"/>
                  <a:gd name="connsiteX2" fmla="*/ 5069 w 10774"/>
                  <a:gd name="connsiteY2" fmla="*/ 9510 h 12745"/>
                  <a:gd name="connsiteX3" fmla="*/ 6083 w 10774"/>
                  <a:gd name="connsiteY3" fmla="*/ 10983 h 12745"/>
                  <a:gd name="connsiteX4" fmla="*/ 6412 w 10774"/>
                  <a:gd name="connsiteY4" fmla="*/ 12623 h 12745"/>
                  <a:gd name="connsiteX5" fmla="*/ 7150 w 10774"/>
                  <a:gd name="connsiteY5" fmla="*/ 12246 h 12745"/>
                  <a:gd name="connsiteX6" fmla="*/ 6244 w 10774"/>
                  <a:gd name="connsiteY6" fmla="*/ 7057 h 12745"/>
                  <a:gd name="connsiteX7" fmla="*/ 8358 w 10774"/>
                  <a:gd name="connsiteY7" fmla="*/ 10454 h 12745"/>
                  <a:gd name="connsiteX8" fmla="*/ 10774 w 10774"/>
                  <a:gd name="connsiteY8" fmla="*/ 11680 h 12745"/>
                  <a:gd name="connsiteX0" fmla="*/ 0 w 10774"/>
                  <a:gd name="connsiteY0" fmla="*/ 5889 h 12745"/>
                  <a:gd name="connsiteX1" fmla="*/ 4347 w 10774"/>
                  <a:gd name="connsiteY1" fmla="*/ 171 h 12745"/>
                  <a:gd name="connsiteX2" fmla="*/ 5069 w 10774"/>
                  <a:gd name="connsiteY2" fmla="*/ 9510 h 12745"/>
                  <a:gd name="connsiteX3" fmla="*/ 6083 w 10774"/>
                  <a:gd name="connsiteY3" fmla="*/ 10983 h 12745"/>
                  <a:gd name="connsiteX4" fmla="*/ 6412 w 10774"/>
                  <a:gd name="connsiteY4" fmla="*/ 12623 h 12745"/>
                  <a:gd name="connsiteX5" fmla="*/ 7150 w 10774"/>
                  <a:gd name="connsiteY5" fmla="*/ 12246 h 12745"/>
                  <a:gd name="connsiteX6" fmla="*/ 5912 w 10774"/>
                  <a:gd name="connsiteY6" fmla="*/ 5736 h 12745"/>
                  <a:gd name="connsiteX7" fmla="*/ 8358 w 10774"/>
                  <a:gd name="connsiteY7" fmla="*/ 10454 h 12745"/>
                  <a:gd name="connsiteX8" fmla="*/ 10774 w 10774"/>
                  <a:gd name="connsiteY8" fmla="*/ 11680 h 12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74" h="12745">
                    <a:moveTo>
                      <a:pt x="0" y="5889"/>
                    </a:moveTo>
                    <a:cubicBezTo>
                      <a:pt x="3893" y="2304"/>
                      <a:pt x="4141" y="-771"/>
                      <a:pt x="4347" y="171"/>
                    </a:cubicBezTo>
                    <a:cubicBezTo>
                      <a:pt x="4553" y="1113"/>
                      <a:pt x="4365" y="6397"/>
                      <a:pt x="5069" y="9510"/>
                    </a:cubicBezTo>
                    <a:cubicBezTo>
                      <a:pt x="5740" y="12529"/>
                      <a:pt x="5848" y="12115"/>
                      <a:pt x="6083" y="10983"/>
                    </a:cubicBezTo>
                    <a:cubicBezTo>
                      <a:pt x="6094" y="11360"/>
                      <a:pt x="6234" y="12413"/>
                      <a:pt x="6412" y="12623"/>
                    </a:cubicBezTo>
                    <a:cubicBezTo>
                      <a:pt x="6590" y="12834"/>
                      <a:pt x="7116" y="12812"/>
                      <a:pt x="7150" y="12246"/>
                    </a:cubicBezTo>
                    <a:cubicBezTo>
                      <a:pt x="7150" y="11680"/>
                      <a:pt x="6516" y="6963"/>
                      <a:pt x="5912" y="5736"/>
                    </a:cubicBezTo>
                    <a:lnTo>
                      <a:pt x="8358" y="10454"/>
                    </a:lnTo>
                    <a:lnTo>
                      <a:pt x="10774" y="11680"/>
                    </a:ln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1009" name="Line 42"/>
              <p:cNvSpPr>
                <a:spLocks noChangeShapeType="1"/>
              </p:cNvSpPr>
              <p:nvPr/>
            </p:nvSpPr>
            <p:spPr bwMode="auto">
              <a:xfrm>
                <a:off x="8496777" y="4591868"/>
                <a:ext cx="19450" cy="76040"/>
              </a:xfrm>
              <a:custGeom>
                <a:avLst/>
                <a:gdLst>
                  <a:gd name="connsiteX0" fmla="*/ 0 w 10000"/>
                  <a:gd name="connsiteY0" fmla="*/ 0 h 10000"/>
                  <a:gd name="connsiteX1" fmla="*/ 10000 w 10000"/>
                  <a:gd name="connsiteY1" fmla="*/ 10000 h 10000"/>
                  <a:gd name="connsiteX0" fmla="*/ 96542 w 96622"/>
                  <a:gd name="connsiteY0" fmla="*/ 0 h 9141"/>
                  <a:gd name="connsiteX1" fmla="*/ 79 w 96622"/>
                  <a:gd name="connsiteY1" fmla="*/ 9141 h 9141"/>
                </a:gdLst>
                <a:ahLst/>
                <a:cxnLst>
                  <a:cxn ang="0">
                    <a:pos x="connsiteX0" y="connsiteY0"/>
                  </a:cxn>
                  <a:cxn ang="0">
                    <a:pos x="connsiteX1" y="connsiteY1"/>
                  </a:cxn>
                </a:cxnLst>
                <a:rect l="l" t="t" r="r" b="b"/>
                <a:pathLst>
                  <a:path w="96622" h="9141">
                    <a:moveTo>
                      <a:pt x="96542" y="0"/>
                    </a:moveTo>
                    <a:cubicBezTo>
                      <a:pt x="99875" y="3333"/>
                      <a:pt x="-3254" y="5808"/>
                      <a:pt x="79" y="9141"/>
                    </a:cubicBezTo>
                  </a:path>
                </a:pathLst>
              </a:custGeom>
              <a:noFill/>
              <a:ln w="15875" cap="flat">
                <a:solidFill>
                  <a:srgbClr val="A4A4A4"/>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1010" name="Freeform 43"/>
              <p:cNvSpPr>
                <a:spLocks/>
              </p:cNvSpPr>
              <p:nvPr/>
            </p:nvSpPr>
            <p:spPr bwMode="auto">
              <a:xfrm>
                <a:off x="8201093" y="4149939"/>
                <a:ext cx="256407" cy="247554"/>
              </a:xfrm>
              <a:custGeom>
                <a:avLst/>
                <a:gdLst>
                  <a:gd name="T0" fmla="*/ 48 w 49"/>
                  <a:gd name="T1" fmla="*/ 60 h 67"/>
                  <a:gd name="T2" fmla="*/ 41 w 49"/>
                  <a:gd name="T3" fmla="*/ 62 h 67"/>
                  <a:gd name="T4" fmla="*/ 39 w 49"/>
                  <a:gd name="T5" fmla="*/ 65 h 67"/>
                  <a:gd name="T6" fmla="*/ 32 w 49"/>
                  <a:gd name="T7" fmla="*/ 67 h 67"/>
                  <a:gd name="T8" fmla="*/ 21 w 49"/>
                  <a:gd name="T9" fmla="*/ 66 h 67"/>
                  <a:gd name="T10" fmla="*/ 13 w 49"/>
                  <a:gd name="T11" fmla="*/ 60 h 67"/>
                  <a:gd name="T12" fmla="*/ 9 w 49"/>
                  <a:gd name="T13" fmla="*/ 50 h 67"/>
                  <a:gd name="T14" fmla="*/ 6 w 49"/>
                  <a:gd name="T15" fmla="*/ 46 h 67"/>
                  <a:gd name="T16" fmla="*/ 5 w 49"/>
                  <a:gd name="T17" fmla="*/ 39 h 67"/>
                  <a:gd name="T18" fmla="*/ 4 w 49"/>
                  <a:gd name="T19" fmla="*/ 31 h 67"/>
                  <a:gd name="T20" fmla="*/ 3 w 49"/>
                  <a:gd name="T21" fmla="*/ 26 h 67"/>
                  <a:gd name="T22" fmla="*/ 1 w 49"/>
                  <a:gd name="T23" fmla="*/ 25 h 67"/>
                  <a:gd name="T24" fmla="*/ 0 w 49"/>
                  <a:gd name="T25" fmla="*/ 22 h 67"/>
                  <a:gd name="T26" fmla="*/ 0 w 49"/>
                  <a:gd name="T27" fmla="*/ 13 h 67"/>
                  <a:gd name="T28" fmla="*/ 4 w 49"/>
                  <a:gd name="T29" fmla="*/ 5 h 67"/>
                  <a:gd name="T30" fmla="*/ 9 w 49"/>
                  <a:gd name="T31" fmla="*/ 3 h 67"/>
                  <a:gd name="T32" fmla="*/ 22 w 49"/>
                  <a:gd name="T33" fmla="*/ 2 h 67"/>
                  <a:gd name="T34" fmla="*/ 30 w 49"/>
                  <a:gd name="T35" fmla="*/ 1 h 67"/>
                  <a:gd name="T36" fmla="*/ 37 w 49"/>
                  <a:gd name="T37" fmla="*/ 2 h 67"/>
                  <a:gd name="T38" fmla="*/ 43 w 49"/>
                  <a:gd name="T39" fmla="*/ 1 h 67"/>
                  <a:gd name="T40" fmla="*/ 47 w 49"/>
                  <a:gd name="T41" fmla="*/ 2 h 67"/>
                  <a:gd name="T42" fmla="*/ 47 w 49"/>
                  <a:gd name="T43" fmla="*/ 7 h 67"/>
                  <a:gd name="T44" fmla="*/ 47 w 49"/>
                  <a:gd name="T45" fmla="*/ 20 h 67"/>
                  <a:gd name="T46" fmla="*/ 46 w 49"/>
                  <a:gd name="T47" fmla="*/ 34 h 67"/>
                  <a:gd name="T48" fmla="*/ 48 w 49"/>
                  <a:gd name="T49" fmla="*/ 59 h 67"/>
                  <a:gd name="T50" fmla="*/ 48 w 49"/>
                  <a:gd name="T51" fmla="*/ 6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9" h="67">
                    <a:moveTo>
                      <a:pt x="48" y="60"/>
                    </a:moveTo>
                    <a:cubicBezTo>
                      <a:pt x="45" y="60"/>
                      <a:pt x="43" y="60"/>
                      <a:pt x="41" y="62"/>
                    </a:cubicBezTo>
                    <a:cubicBezTo>
                      <a:pt x="40" y="63"/>
                      <a:pt x="40" y="64"/>
                      <a:pt x="39" y="65"/>
                    </a:cubicBezTo>
                    <a:cubicBezTo>
                      <a:pt x="37" y="67"/>
                      <a:pt x="35" y="67"/>
                      <a:pt x="32" y="67"/>
                    </a:cubicBezTo>
                    <a:cubicBezTo>
                      <a:pt x="28" y="67"/>
                      <a:pt x="25" y="67"/>
                      <a:pt x="21" y="66"/>
                    </a:cubicBezTo>
                    <a:cubicBezTo>
                      <a:pt x="18" y="65"/>
                      <a:pt x="15" y="63"/>
                      <a:pt x="13" y="60"/>
                    </a:cubicBezTo>
                    <a:cubicBezTo>
                      <a:pt x="11" y="57"/>
                      <a:pt x="11" y="53"/>
                      <a:pt x="9" y="50"/>
                    </a:cubicBezTo>
                    <a:cubicBezTo>
                      <a:pt x="8" y="49"/>
                      <a:pt x="7" y="48"/>
                      <a:pt x="6" y="46"/>
                    </a:cubicBezTo>
                    <a:cubicBezTo>
                      <a:pt x="5" y="44"/>
                      <a:pt x="5" y="42"/>
                      <a:pt x="5" y="39"/>
                    </a:cubicBezTo>
                    <a:cubicBezTo>
                      <a:pt x="5" y="37"/>
                      <a:pt x="4" y="34"/>
                      <a:pt x="4" y="31"/>
                    </a:cubicBezTo>
                    <a:cubicBezTo>
                      <a:pt x="4" y="29"/>
                      <a:pt x="4" y="28"/>
                      <a:pt x="3" y="26"/>
                    </a:cubicBezTo>
                    <a:cubicBezTo>
                      <a:pt x="2" y="26"/>
                      <a:pt x="1" y="25"/>
                      <a:pt x="1" y="25"/>
                    </a:cubicBezTo>
                    <a:cubicBezTo>
                      <a:pt x="0" y="24"/>
                      <a:pt x="0" y="23"/>
                      <a:pt x="0" y="22"/>
                    </a:cubicBezTo>
                    <a:cubicBezTo>
                      <a:pt x="0" y="19"/>
                      <a:pt x="0" y="16"/>
                      <a:pt x="0" y="13"/>
                    </a:cubicBezTo>
                    <a:cubicBezTo>
                      <a:pt x="0" y="10"/>
                      <a:pt x="2" y="7"/>
                      <a:pt x="4" y="5"/>
                    </a:cubicBezTo>
                    <a:cubicBezTo>
                      <a:pt x="5" y="4"/>
                      <a:pt x="7" y="4"/>
                      <a:pt x="9" y="3"/>
                    </a:cubicBezTo>
                    <a:cubicBezTo>
                      <a:pt x="14" y="3"/>
                      <a:pt x="18" y="2"/>
                      <a:pt x="22" y="2"/>
                    </a:cubicBezTo>
                    <a:cubicBezTo>
                      <a:pt x="25" y="1"/>
                      <a:pt x="27" y="1"/>
                      <a:pt x="30" y="1"/>
                    </a:cubicBezTo>
                    <a:cubicBezTo>
                      <a:pt x="32" y="2"/>
                      <a:pt x="35" y="3"/>
                      <a:pt x="37" y="2"/>
                    </a:cubicBezTo>
                    <a:cubicBezTo>
                      <a:pt x="39" y="2"/>
                      <a:pt x="41" y="1"/>
                      <a:pt x="43" y="1"/>
                    </a:cubicBezTo>
                    <a:cubicBezTo>
                      <a:pt x="44" y="0"/>
                      <a:pt x="47" y="0"/>
                      <a:pt x="47" y="2"/>
                    </a:cubicBezTo>
                    <a:cubicBezTo>
                      <a:pt x="48" y="3"/>
                      <a:pt x="48" y="5"/>
                      <a:pt x="47" y="7"/>
                    </a:cubicBezTo>
                    <a:cubicBezTo>
                      <a:pt x="46" y="11"/>
                      <a:pt x="48" y="16"/>
                      <a:pt x="47" y="20"/>
                    </a:cubicBezTo>
                    <a:cubicBezTo>
                      <a:pt x="47" y="25"/>
                      <a:pt x="46" y="29"/>
                      <a:pt x="46" y="34"/>
                    </a:cubicBezTo>
                    <a:cubicBezTo>
                      <a:pt x="46" y="42"/>
                      <a:pt x="49" y="51"/>
                      <a:pt x="48" y="59"/>
                    </a:cubicBezTo>
                    <a:cubicBezTo>
                      <a:pt x="48" y="60"/>
                      <a:pt x="48" y="60"/>
                      <a:pt x="48" y="60"/>
                    </a:cubicBezTo>
                    <a:close/>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1011" name="Freeform 44"/>
              <p:cNvSpPr>
                <a:spLocks/>
              </p:cNvSpPr>
              <p:nvPr/>
            </p:nvSpPr>
            <p:spPr bwMode="auto">
              <a:xfrm>
                <a:off x="8232174" y="4140552"/>
                <a:ext cx="176391" cy="208313"/>
              </a:xfrm>
              <a:custGeom>
                <a:avLst/>
                <a:gdLst>
                  <a:gd name="T0" fmla="*/ 0 w 45"/>
                  <a:gd name="T1" fmla="*/ 0 h 46"/>
                  <a:gd name="T2" fmla="*/ 10 w 45"/>
                  <a:gd name="T3" fmla="*/ 10 h 46"/>
                  <a:gd name="T4" fmla="*/ 17 w 45"/>
                  <a:gd name="T5" fmla="*/ 15 h 46"/>
                  <a:gd name="T6" fmla="*/ 23 w 45"/>
                  <a:gd name="T7" fmla="*/ 19 h 46"/>
                  <a:gd name="T8" fmla="*/ 27 w 45"/>
                  <a:gd name="T9" fmla="*/ 24 h 46"/>
                  <a:gd name="T10" fmla="*/ 28 w 45"/>
                  <a:gd name="T11" fmla="*/ 29 h 46"/>
                  <a:gd name="T12" fmla="*/ 45 w 45"/>
                  <a:gd name="T13" fmla="*/ 46 h 46"/>
                  <a:gd name="connsiteX0" fmla="*/ 0 w 7680"/>
                  <a:gd name="connsiteY0" fmla="*/ 0 h 7414"/>
                  <a:gd name="connsiteX1" fmla="*/ 2222 w 7680"/>
                  <a:gd name="connsiteY1" fmla="*/ 2174 h 7414"/>
                  <a:gd name="connsiteX2" fmla="*/ 3778 w 7680"/>
                  <a:gd name="connsiteY2" fmla="*/ 3261 h 7414"/>
                  <a:gd name="connsiteX3" fmla="*/ 5111 w 7680"/>
                  <a:gd name="connsiteY3" fmla="*/ 4130 h 7414"/>
                  <a:gd name="connsiteX4" fmla="*/ 6000 w 7680"/>
                  <a:gd name="connsiteY4" fmla="*/ 5217 h 7414"/>
                  <a:gd name="connsiteX5" fmla="*/ 6222 w 7680"/>
                  <a:gd name="connsiteY5" fmla="*/ 6304 h 7414"/>
                  <a:gd name="connsiteX6" fmla="*/ 7680 w 7680"/>
                  <a:gd name="connsiteY6" fmla="*/ 7414 h 7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80" h="7414">
                    <a:moveTo>
                      <a:pt x="0" y="0"/>
                    </a:moveTo>
                    <a:cubicBezTo>
                      <a:pt x="667" y="652"/>
                      <a:pt x="1556" y="1304"/>
                      <a:pt x="2222" y="2174"/>
                    </a:cubicBezTo>
                    <a:cubicBezTo>
                      <a:pt x="2667" y="2609"/>
                      <a:pt x="3111" y="3043"/>
                      <a:pt x="3778" y="3261"/>
                    </a:cubicBezTo>
                    <a:cubicBezTo>
                      <a:pt x="4222" y="3478"/>
                      <a:pt x="4667" y="3696"/>
                      <a:pt x="5111" y="4130"/>
                    </a:cubicBezTo>
                    <a:cubicBezTo>
                      <a:pt x="5556" y="4348"/>
                      <a:pt x="6000" y="4783"/>
                      <a:pt x="6000" y="5217"/>
                    </a:cubicBezTo>
                    <a:cubicBezTo>
                      <a:pt x="6222" y="5652"/>
                      <a:pt x="6000" y="5870"/>
                      <a:pt x="6222" y="6304"/>
                    </a:cubicBezTo>
                    <a:cubicBezTo>
                      <a:pt x="6444" y="7826"/>
                      <a:pt x="7458" y="5892"/>
                      <a:pt x="7680" y="7414"/>
                    </a:cubicBez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1012" name="Freeform 45"/>
              <p:cNvSpPr>
                <a:spLocks/>
              </p:cNvSpPr>
              <p:nvPr/>
            </p:nvSpPr>
            <p:spPr bwMode="auto">
              <a:xfrm>
                <a:off x="8200270" y="4088535"/>
                <a:ext cx="167791" cy="287606"/>
              </a:xfrm>
              <a:custGeom>
                <a:avLst/>
                <a:gdLst>
                  <a:gd name="T0" fmla="*/ 0 w 35"/>
                  <a:gd name="T1" fmla="*/ 0 h 29"/>
                  <a:gd name="T2" fmla="*/ 12 w 35"/>
                  <a:gd name="T3" fmla="*/ 12 h 29"/>
                  <a:gd name="T4" fmla="*/ 18 w 35"/>
                  <a:gd name="T5" fmla="*/ 18 h 29"/>
                  <a:gd name="T6" fmla="*/ 23 w 35"/>
                  <a:gd name="T7" fmla="*/ 24 h 29"/>
                  <a:gd name="T8" fmla="*/ 35 w 35"/>
                  <a:gd name="T9" fmla="*/ 29 h 29"/>
                </a:gdLst>
                <a:ahLst/>
                <a:cxnLst>
                  <a:cxn ang="0">
                    <a:pos x="T0" y="T1"/>
                  </a:cxn>
                  <a:cxn ang="0">
                    <a:pos x="T2" y="T3"/>
                  </a:cxn>
                  <a:cxn ang="0">
                    <a:pos x="T4" y="T5"/>
                  </a:cxn>
                  <a:cxn ang="0">
                    <a:pos x="T6" y="T7"/>
                  </a:cxn>
                  <a:cxn ang="0">
                    <a:pos x="T8" y="T9"/>
                  </a:cxn>
                </a:cxnLst>
                <a:rect l="0" t="0" r="r" b="b"/>
                <a:pathLst>
                  <a:path w="35" h="29">
                    <a:moveTo>
                      <a:pt x="0" y="0"/>
                    </a:moveTo>
                    <a:cubicBezTo>
                      <a:pt x="4" y="4"/>
                      <a:pt x="8" y="8"/>
                      <a:pt x="12" y="12"/>
                    </a:cubicBezTo>
                    <a:cubicBezTo>
                      <a:pt x="14" y="14"/>
                      <a:pt x="16" y="16"/>
                      <a:pt x="18" y="18"/>
                    </a:cubicBezTo>
                    <a:cubicBezTo>
                      <a:pt x="20" y="20"/>
                      <a:pt x="21" y="22"/>
                      <a:pt x="23" y="24"/>
                    </a:cubicBezTo>
                    <a:cubicBezTo>
                      <a:pt x="26" y="27"/>
                      <a:pt x="31" y="28"/>
                      <a:pt x="35" y="29"/>
                    </a:cubicBez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1013" name="Freeform 46"/>
              <p:cNvSpPr>
                <a:spLocks/>
              </p:cNvSpPr>
              <p:nvPr/>
            </p:nvSpPr>
            <p:spPr bwMode="auto">
              <a:xfrm>
                <a:off x="8319486" y="4166817"/>
                <a:ext cx="117772" cy="146282"/>
              </a:xfrm>
              <a:custGeom>
                <a:avLst/>
                <a:gdLst>
                  <a:gd name="T0" fmla="*/ 16 w 27"/>
                  <a:gd name="T1" fmla="*/ 32 h 33"/>
                  <a:gd name="T2" fmla="*/ 15 w 27"/>
                  <a:gd name="T3" fmla="*/ 33 h 33"/>
                  <a:gd name="T4" fmla="*/ 27 w 27"/>
                  <a:gd name="T5" fmla="*/ 20 h 33"/>
                  <a:gd name="T6" fmla="*/ 9 w 27"/>
                  <a:gd name="T7" fmla="*/ 8 h 33"/>
                  <a:gd name="T8" fmla="*/ 4 w 27"/>
                  <a:gd name="T9" fmla="*/ 5 h 33"/>
                  <a:gd name="T10" fmla="*/ 0 w 27"/>
                  <a:gd name="T11" fmla="*/ 0 h 33"/>
                </a:gdLst>
                <a:ahLst/>
                <a:cxnLst>
                  <a:cxn ang="0">
                    <a:pos x="T0" y="T1"/>
                  </a:cxn>
                  <a:cxn ang="0">
                    <a:pos x="T2" y="T3"/>
                  </a:cxn>
                  <a:cxn ang="0">
                    <a:pos x="T4" y="T5"/>
                  </a:cxn>
                  <a:cxn ang="0">
                    <a:pos x="T6" y="T7"/>
                  </a:cxn>
                  <a:cxn ang="0">
                    <a:pos x="T8" y="T9"/>
                  </a:cxn>
                  <a:cxn ang="0">
                    <a:pos x="T10" y="T11"/>
                  </a:cxn>
                </a:cxnLst>
                <a:rect l="0" t="0" r="r" b="b"/>
                <a:pathLst>
                  <a:path w="27" h="33">
                    <a:moveTo>
                      <a:pt x="16" y="32"/>
                    </a:moveTo>
                    <a:cubicBezTo>
                      <a:pt x="16" y="32"/>
                      <a:pt x="15" y="32"/>
                      <a:pt x="15" y="33"/>
                    </a:cubicBezTo>
                    <a:cubicBezTo>
                      <a:pt x="20" y="29"/>
                      <a:pt x="24" y="25"/>
                      <a:pt x="27" y="20"/>
                    </a:cubicBezTo>
                    <a:cubicBezTo>
                      <a:pt x="22" y="15"/>
                      <a:pt x="16" y="11"/>
                      <a:pt x="9" y="8"/>
                    </a:cubicBezTo>
                    <a:cubicBezTo>
                      <a:pt x="7" y="7"/>
                      <a:pt x="5" y="6"/>
                      <a:pt x="4" y="5"/>
                    </a:cubicBezTo>
                    <a:cubicBezTo>
                      <a:pt x="2" y="4"/>
                      <a:pt x="0" y="2"/>
                      <a:pt x="0" y="0"/>
                    </a:cubicBez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1014" name="Freeform 47"/>
              <p:cNvSpPr>
                <a:spLocks/>
              </p:cNvSpPr>
              <p:nvPr/>
            </p:nvSpPr>
            <p:spPr bwMode="auto">
              <a:xfrm>
                <a:off x="8201815" y="4107718"/>
                <a:ext cx="99474" cy="282245"/>
              </a:xfrm>
              <a:custGeom>
                <a:avLst/>
                <a:gdLst>
                  <a:gd name="T0" fmla="*/ 10 w 10"/>
                  <a:gd name="T1" fmla="*/ 23 h 23"/>
                  <a:gd name="T2" fmla="*/ 9 w 10"/>
                  <a:gd name="T3" fmla="*/ 20 h 23"/>
                  <a:gd name="T4" fmla="*/ 6 w 10"/>
                  <a:gd name="T5" fmla="*/ 16 h 23"/>
                  <a:gd name="T6" fmla="*/ 4 w 10"/>
                  <a:gd name="T7" fmla="*/ 11 h 23"/>
                  <a:gd name="T8" fmla="*/ 4 w 10"/>
                  <a:gd name="T9" fmla="*/ 9 h 23"/>
                  <a:gd name="T10" fmla="*/ 0 w 10"/>
                  <a:gd name="T11" fmla="*/ 0 h 23"/>
                  <a:gd name="connsiteX0" fmla="*/ 23503 w 23503"/>
                  <a:gd name="connsiteY0" fmla="*/ 27870 h 27870"/>
                  <a:gd name="connsiteX1" fmla="*/ 22503 w 23503"/>
                  <a:gd name="connsiteY1" fmla="*/ 26566 h 27870"/>
                  <a:gd name="connsiteX2" fmla="*/ 19503 w 23503"/>
                  <a:gd name="connsiteY2" fmla="*/ 24827 h 27870"/>
                  <a:gd name="connsiteX3" fmla="*/ 17503 w 23503"/>
                  <a:gd name="connsiteY3" fmla="*/ 22653 h 27870"/>
                  <a:gd name="connsiteX4" fmla="*/ 17503 w 23503"/>
                  <a:gd name="connsiteY4" fmla="*/ 21783 h 27870"/>
                  <a:gd name="connsiteX5" fmla="*/ 0 w 23503"/>
                  <a:gd name="connsiteY5" fmla="*/ 0 h 27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503" h="27870">
                    <a:moveTo>
                      <a:pt x="23503" y="27870"/>
                    </a:moveTo>
                    <a:cubicBezTo>
                      <a:pt x="23503" y="27435"/>
                      <a:pt x="22503" y="27000"/>
                      <a:pt x="22503" y="26566"/>
                    </a:cubicBezTo>
                    <a:cubicBezTo>
                      <a:pt x="21503" y="26131"/>
                      <a:pt x="20503" y="25261"/>
                      <a:pt x="19503" y="24827"/>
                    </a:cubicBezTo>
                    <a:cubicBezTo>
                      <a:pt x="18503" y="24392"/>
                      <a:pt x="17503" y="23522"/>
                      <a:pt x="17503" y="22653"/>
                    </a:cubicBezTo>
                    <a:lnTo>
                      <a:pt x="17503" y="21783"/>
                    </a:lnTo>
                    <a:cubicBezTo>
                      <a:pt x="16503" y="20044"/>
                      <a:pt x="0" y="1304"/>
                      <a:pt x="0" y="0"/>
                    </a:cubicBez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1015" name="Freeform 48"/>
              <p:cNvSpPr>
                <a:spLocks/>
              </p:cNvSpPr>
              <p:nvPr/>
            </p:nvSpPr>
            <p:spPr bwMode="auto">
              <a:xfrm>
                <a:off x="8356798" y="4309043"/>
                <a:ext cx="55205" cy="67515"/>
              </a:xfrm>
              <a:custGeom>
                <a:avLst/>
                <a:gdLst>
                  <a:gd name="T0" fmla="*/ 12 w 13"/>
                  <a:gd name="T1" fmla="*/ 0 h 15"/>
                  <a:gd name="T2" fmla="*/ 12 w 13"/>
                  <a:gd name="T3" fmla="*/ 8 h 15"/>
                  <a:gd name="T4" fmla="*/ 10 w 13"/>
                  <a:gd name="T5" fmla="*/ 13 h 15"/>
                  <a:gd name="T6" fmla="*/ 2 w 13"/>
                  <a:gd name="T7" fmla="*/ 14 h 15"/>
                  <a:gd name="T8" fmla="*/ 0 w 13"/>
                  <a:gd name="T9" fmla="*/ 15 h 15"/>
                </a:gdLst>
                <a:ahLst/>
                <a:cxnLst>
                  <a:cxn ang="0">
                    <a:pos x="T0" y="T1"/>
                  </a:cxn>
                  <a:cxn ang="0">
                    <a:pos x="T2" y="T3"/>
                  </a:cxn>
                  <a:cxn ang="0">
                    <a:pos x="T4" y="T5"/>
                  </a:cxn>
                  <a:cxn ang="0">
                    <a:pos x="T6" y="T7"/>
                  </a:cxn>
                  <a:cxn ang="0">
                    <a:pos x="T8" y="T9"/>
                  </a:cxn>
                </a:cxnLst>
                <a:rect l="0" t="0" r="r" b="b"/>
                <a:pathLst>
                  <a:path w="13" h="15">
                    <a:moveTo>
                      <a:pt x="12" y="0"/>
                    </a:moveTo>
                    <a:cubicBezTo>
                      <a:pt x="12" y="3"/>
                      <a:pt x="13" y="6"/>
                      <a:pt x="12" y="8"/>
                    </a:cubicBezTo>
                    <a:cubicBezTo>
                      <a:pt x="11" y="10"/>
                      <a:pt x="10" y="11"/>
                      <a:pt x="10" y="13"/>
                    </a:cubicBezTo>
                    <a:cubicBezTo>
                      <a:pt x="8" y="13"/>
                      <a:pt x="5" y="13"/>
                      <a:pt x="2" y="14"/>
                    </a:cubicBezTo>
                    <a:cubicBezTo>
                      <a:pt x="1" y="14"/>
                      <a:pt x="1" y="15"/>
                      <a:pt x="0" y="15"/>
                    </a:cubicBezTo>
                  </a:path>
                </a:pathLst>
              </a:custGeom>
              <a:noFill/>
              <a:ln w="15875" cap="flat">
                <a:solidFill>
                  <a:srgbClr val="A4A4A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1016" name="Freeform 49"/>
              <p:cNvSpPr>
                <a:spLocks/>
              </p:cNvSpPr>
              <p:nvPr/>
            </p:nvSpPr>
            <p:spPr bwMode="auto">
              <a:xfrm>
                <a:off x="8232997" y="3853624"/>
                <a:ext cx="217141" cy="309442"/>
              </a:xfrm>
              <a:custGeom>
                <a:avLst/>
                <a:gdLst>
                  <a:gd name="T0" fmla="*/ 8 w 50"/>
                  <a:gd name="T1" fmla="*/ 70 h 70"/>
                  <a:gd name="T2" fmla="*/ 5 w 50"/>
                  <a:gd name="T3" fmla="*/ 67 h 70"/>
                  <a:gd name="T4" fmla="*/ 5 w 50"/>
                  <a:gd name="T5" fmla="*/ 63 h 70"/>
                  <a:gd name="T6" fmla="*/ 2 w 50"/>
                  <a:gd name="T7" fmla="*/ 58 h 70"/>
                  <a:gd name="T8" fmla="*/ 3 w 50"/>
                  <a:gd name="T9" fmla="*/ 43 h 70"/>
                  <a:gd name="T10" fmla="*/ 4 w 50"/>
                  <a:gd name="T11" fmla="*/ 39 h 70"/>
                  <a:gd name="T12" fmla="*/ 6 w 50"/>
                  <a:gd name="T13" fmla="*/ 37 h 70"/>
                  <a:gd name="T14" fmla="*/ 14 w 50"/>
                  <a:gd name="T15" fmla="*/ 24 h 70"/>
                  <a:gd name="T16" fmla="*/ 14 w 50"/>
                  <a:gd name="T17" fmla="*/ 22 h 70"/>
                  <a:gd name="T18" fmla="*/ 20 w 50"/>
                  <a:gd name="T19" fmla="*/ 15 h 70"/>
                  <a:gd name="T20" fmla="*/ 16 w 50"/>
                  <a:gd name="T21" fmla="*/ 11 h 70"/>
                  <a:gd name="T22" fmla="*/ 18 w 50"/>
                  <a:gd name="T23" fmla="*/ 6 h 70"/>
                  <a:gd name="T24" fmla="*/ 20 w 50"/>
                  <a:gd name="T25" fmla="*/ 3 h 70"/>
                  <a:gd name="T26" fmla="*/ 29 w 50"/>
                  <a:gd name="T27" fmla="*/ 1 h 70"/>
                  <a:gd name="T28" fmla="*/ 33 w 50"/>
                  <a:gd name="T29" fmla="*/ 2 h 70"/>
                  <a:gd name="T30" fmla="*/ 34 w 50"/>
                  <a:gd name="T31" fmla="*/ 5 h 70"/>
                  <a:gd name="T32" fmla="*/ 34 w 50"/>
                  <a:gd name="T33" fmla="*/ 7 h 70"/>
                  <a:gd name="T34" fmla="*/ 35 w 50"/>
                  <a:gd name="T35" fmla="*/ 9 h 70"/>
                  <a:gd name="T36" fmla="*/ 41 w 50"/>
                  <a:gd name="T37" fmla="*/ 20 h 70"/>
                  <a:gd name="T38" fmla="*/ 44 w 50"/>
                  <a:gd name="T39" fmla="*/ 38 h 70"/>
                  <a:gd name="T40" fmla="*/ 37 w 50"/>
                  <a:gd name="T41" fmla="*/ 50 h 70"/>
                  <a:gd name="T42" fmla="*/ 42 w 50"/>
                  <a:gd name="T43" fmla="*/ 60 h 70"/>
                  <a:gd name="T44" fmla="*/ 50 w 50"/>
                  <a:gd name="T45" fmla="*/ 68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0" h="70">
                    <a:moveTo>
                      <a:pt x="8" y="70"/>
                    </a:moveTo>
                    <a:cubicBezTo>
                      <a:pt x="7" y="70"/>
                      <a:pt x="6" y="68"/>
                      <a:pt x="5" y="67"/>
                    </a:cubicBezTo>
                    <a:cubicBezTo>
                      <a:pt x="5" y="65"/>
                      <a:pt x="5" y="64"/>
                      <a:pt x="5" y="63"/>
                    </a:cubicBezTo>
                    <a:cubicBezTo>
                      <a:pt x="4" y="61"/>
                      <a:pt x="3" y="59"/>
                      <a:pt x="2" y="58"/>
                    </a:cubicBezTo>
                    <a:cubicBezTo>
                      <a:pt x="0" y="53"/>
                      <a:pt x="3" y="48"/>
                      <a:pt x="3" y="43"/>
                    </a:cubicBezTo>
                    <a:cubicBezTo>
                      <a:pt x="3" y="42"/>
                      <a:pt x="3" y="40"/>
                      <a:pt x="4" y="39"/>
                    </a:cubicBezTo>
                    <a:cubicBezTo>
                      <a:pt x="4" y="38"/>
                      <a:pt x="5" y="38"/>
                      <a:pt x="6" y="37"/>
                    </a:cubicBezTo>
                    <a:cubicBezTo>
                      <a:pt x="10" y="34"/>
                      <a:pt x="14" y="29"/>
                      <a:pt x="14" y="24"/>
                    </a:cubicBezTo>
                    <a:cubicBezTo>
                      <a:pt x="14" y="23"/>
                      <a:pt x="14" y="22"/>
                      <a:pt x="14" y="22"/>
                    </a:cubicBezTo>
                    <a:cubicBezTo>
                      <a:pt x="15" y="19"/>
                      <a:pt x="20" y="18"/>
                      <a:pt x="20" y="15"/>
                    </a:cubicBezTo>
                    <a:cubicBezTo>
                      <a:pt x="19" y="13"/>
                      <a:pt x="16" y="13"/>
                      <a:pt x="16" y="11"/>
                    </a:cubicBezTo>
                    <a:cubicBezTo>
                      <a:pt x="15" y="9"/>
                      <a:pt x="17" y="7"/>
                      <a:pt x="18" y="6"/>
                    </a:cubicBezTo>
                    <a:cubicBezTo>
                      <a:pt x="19" y="5"/>
                      <a:pt x="19" y="4"/>
                      <a:pt x="20" y="3"/>
                    </a:cubicBezTo>
                    <a:cubicBezTo>
                      <a:pt x="22" y="0"/>
                      <a:pt x="26" y="1"/>
                      <a:pt x="29" y="1"/>
                    </a:cubicBezTo>
                    <a:cubicBezTo>
                      <a:pt x="30" y="1"/>
                      <a:pt x="32" y="1"/>
                      <a:pt x="33" y="2"/>
                    </a:cubicBezTo>
                    <a:cubicBezTo>
                      <a:pt x="34" y="3"/>
                      <a:pt x="35" y="4"/>
                      <a:pt x="34" y="5"/>
                    </a:cubicBezTo>
                    <a:cubicBezTo>
                      <a:pt x="34" y="6"/>
                      <a:pt x="34" y="6"/>
                      <a:pt x="34" y="7"/>
                    </a:cubicBezTo>
                    <a:cubicBezTo>
                      <a:pt x="34" y="7"/>
                      <a:pt x="34" y="8"/>
                      <a:pt x="35" y="9"/>
                    </a:cubicBezTo>
                    <a:cubicBezTo>
                      <a:pt x="37" y="13"/>
                      <a:pt x="39" y="17"/>
                      <a:pt x="41" y="20"/>
                    </a:cubicBezTo>
                    <a:cubicBezTo>
                      <a:pt x="43" y="26"/>
                      <a:pt x="46" y="32"/>
                      <a:pt x="44" y="38"/>
                    </a:cubicBezTo>
                    <a:cubicBezTo>
                      <a:pt x="42" y="42"/>
                      <a:pt x="38" y="45"/>
                      <a:pt x="37" y="50"/>
                    </a:cubicBezTo>
                    <a:cubicBezTo>
                      <a:pt x="37" y="54"/>
                      <a:pt x="39" y="57"/>
                      <a:pt x="42" y="60"/>
                    </a:cubicBezTo>
                    <a:cubicBezTo>
                      <a:pt x="44" y="63"/>
                      <a:pt x="48" y="65"/>
                      <a:pt x="50" y="68"/>
                    </a:cubicBez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1017" name="Freeform 50"/>
              <p:cNvSpPr>
                <a:spLocks/>
              </p:cNvSpPr>
              <p:nvPr/>
            </p:nvSpPr>
            <p:spPr bwMode="auto">
              <a:xfrm>
                <a:off x="8328687" y="3883631"/>
                <a:ext cx="55205" cy="270059"/>
              </a:xfrm>
              <a:custGeom>
                <a:avLst/>
                <a:gdLst>
                  <a:gd name="T0" fmla="*/ 13 w 13"/>
                  <a:gd name="T1" fmla="*/ 0 h 61"/>
                  <a:gd name="T2" fmla="*/ 0 w 13"/>
                  <a:gd name="T3" fmla="*/ 19 h 61"/>
                  <a:gd name="T4" fmla="*/ 0 w 13"/>
                  <a:gd name="T5" fmla="*/ 21 h 61"/>
                  <a:gd name="T6" fmla="*/ 1 w 13"/>
                  <a:gd name="T7" fmla="*/ 23 h 61"/>
                  <a:gd name="T8" fmla="*/ 7 w 13"/>
                  <a:gd name="T9" fmla="*/ 33 h 61"/>
                  <a:gd name="T10" fmla="*/ 8 w 13"/>
                  <a:gd name="T11" fmla="*/ 38 h 61"/>
                  <a:gd name="T12" fmla="*/ 5 w 13"/>
                  <a:gd name="T13" fmla="*/ 42 h 61"/>
                  <a:gd name="T14" fmla="*/ 6 w 13"/>
                  <a:gd name="T15" fmla="*/ 50 h 61"/>
                  <a:gd name="T16" fmla="*/ 7 w 13"/>
                  <a:gd name="T17" fmla="*/ 56 h 61"/>
                  <a:gd name="T18" fmla="*/ 4 w 13"/>
                  <a:gd name="T19"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 h="61">
                    <a:moveTo>
                      <a:pt x="13" y="0"/>
                    </a:moveTo>
                    <a:cubicBezTo>
                      <a:pt x="10" y="5"/>
                      <a:pt x="3" y="13"/>
                      <a:pt x="0" y="19"/>
                    </a:cubicBezTo>
                    <a:cubicBezTo>
                      <a:pt x="0" y="19"/>
                      <a:pt x="0" y="20"/>
                      <a:pt x="0" y="21"/>
                    </a:cubicBezTo>
                    <a:cubicBezTo>
                      <a:pt x="0" y="22"/>
                      <a:pt x="1" y="22"/>
                      <a:pt x="1" y="23"/>
                    </a:cubicBezTo>
                    <a:cubicBezTo>
                      <a:pt x="4" y="26"/>
                      <a:pt x="6" y="29"/>
                      <a:pt x="7" y="33"/>
                    </a:cubicBezTo>
                    <a:cubicBezTo>
                      <a:pt x="8" y="35"/>
                      <a:pt x="9" y="37"/>
                      <a:pt x="8" y="38"/>
                    </a:cubicBezTo>
                    <a:cubicBezTo>
                      <a:pt x="7" y="40"/>
                      <a:pt x="6" y="40"/>
                      <a:pt x="5" y="42"/>
                    </a:cubicBezTo>
                    <a:cubicBezTo>
                      <a:pt x="3" y="44"/>
                      <a:pt x="5" y="47"/>
                      <a:pt x="6" y="50"/>
                    </a:cubicBezTo>
                    <a:cubicBezTo>
                      <a:pt x="7" y="52"/>
                      <a:pt x="7" y="54"/>
                      <a:pt x="7" y="56"/>
                    </a:cubicBezTo>
                    <a:cubicBezTo>
                      <a:pt x="7" y="58"/>
                      <a:pt x="6" y="61"/>
                      <a:pt x="4" y="61"/>
                    </a:cubicBez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1018" name="Freeform 51"/>
              <p:cNvSpPr>
                <a:spLocks/>
              </p:cNvSpPr>
              <p:nvPr/>
            </p:nvSpPr>
            <p:spPr bwMode="auto">
              <a:xfrm>
                <a:off x="8363650" y="3941768"/>
                <a:ext cx="46004" cy="91895"/>
              </a:xfrm>
              <a:custGeom>
                <a:avLst/>
                <a:gdLst>
                  <a:gd name="T0" fmla="*/ 11 w 11"/>
                  <a:gd name="T1" fmla="*/ 0 h 21"/>
                  <a:gd name="T2" fmla="*/ 10 w 11"/>
                  <a:gd name="T3" fmla="*/ 5 h 21"/>
                  <a:gd name="T4" fmla="*/ 8 w 11"/>
                  <a:gd name="T5" fmla="*/ 11 h 21"/>
                  <a:gd name="T6" fmla="*/ 5 w 11"/>
                  <a:gd name="T7" fmla="*/ 15 h 21"/>
                  <a:gd name="T8" fmla="*/ 3 w 11"/>
                  <a:gd name="T9" fmla="*/ 17 h 21"/>
                  <a:gd name="T10" fmla="*/ 0 w 11"/>
                  <a:gd name="T11" fmla="*/ 21 h 21"/>
                </a:gdLst>
                <a:ahLst/>
                <a:cxnLst>
                  <a:cxn ang="0">
                    <a:pos x="T0" y="T1"/>
                  </a:cxn>
                  <a:cxn ang="0">
                    <a:pos x="T2" y="T3"/>
                  </a:cxn>
                  <a:cxn ang="0">
                    <a:pos x="T4" y="T5"/>
                  </a:cxn>
                  <a:cxn ang="0">
                    <a:pos x="T6" y="T7"/>
                  </a:cxn>
                  <a:cxn ang="0">
                    <a:pos x="T8" y="T9"/>
                  </a:cxn>
                  <a:cxn ang="0">
                    <a:pos x="T10" y="T11"/>
                  </a:cxn>
                </a:cxnLst>
                <a:rect l="0" t="0" r="r" b="b"/>
                <a:pathLst>
                  <a:path w="11" h="21">
                    <a:moveTo>
                      <a:pt x="11" y="0"/>
                    </a:moveTo>
                    <a:cubicBezTo>
                      <a:pt x="11" y="1"/>
                      <a:pt x="10" y="4"/>
                      <a:pt x="10" y="5"/>
                    </a:cubicBezTo>
                    <a:cubicBezTo>
                      <a:pt x="9" y="7"/>
                      <a:pt x="8" y="9"/>
                      <a:pt x="8" y="11"/>
                    </a:cubicBezTo>
                    <a:cubicBezTo>
                      <a:pt x="7" y="12"/>
                      <a:pt x="7" y="14"/>
                      <a:pt x="5" y="15"/>
                    </a:cubicBezTo>
                    <a:cubicBezTo>
                      <a:pt x="5" y="16"/>
                      <a:pt x="3" y="16"/>
                      <a:pt x="3" y="17"/>
                    </a:cubicBezTo>
                    <a:cubicBezTo>
                      <a:pt x="2" y="18"/>
                      <a:pt x="0" y="20"/>
                      <a:pt x="0" y="21"/>
                    </a:cubicBez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1019" name="Freeform 52"/>
              <p:cNvSpPr>
                <a:spLocks/>
              </p:cNvSpPr>
              <p:nvPr/>
            </p:nvSpPr>
            <p:spPr bwMode="auto">
              <a:xfrm>
                <a:off x="8345248" y="4052418"/>
                <a:ext cx="60726" cy="22505"/>
              </a:xfrm>
              <a:custGeom>
                <a:avLst/>
                <a:gdLst>
                  <a:gd name="T0" fmla="*/ 0 w 14"/>
                  <a:gd name="T1" fmla="*/ 5 h 5"/>
                  <a:gd name="T2" fmla="*/ 7 w 14"/>
                  <a:gd name="T3" fmla="*/ 2 h 5"/>
                  <a:gd name="T4" fmla="*/ 14 w 14"/>
                  <a:gd name="T5" fmla="*/ 0 h 5"/>
                </a:gdLst>
                <a:ahLst/>
                <a:cxnLst>
                  <a:cxn ang="0">
                    <a:pos x="T0" y="T1"/>
                  </a:cxn>
                  <a:cxn ang="0">
                    <a:pos x="T2" y="T3"/>
                  </a:cxn>
                  <a:cxn ang="0">
                    <a:pos x="T4" y="T5"/>
                  </a:cxn>
                </a:cxnLst>
                <a:rect l="0" t="0" r="r" b="b"/>
                <a:pathLst>
                  <a:path w="14" h="5">
                    <a:moveTo>
                      <a:pt x="0" y="5"/>
                    </a:moveTo>
                    <a:cubicBezTo>
                      <a:pt x="2" y="4"/>
                      <a:pt x="5" y="2"/>
                      <a:pt x="7" y="2"/>
                    </a:cubicBezTo>
                    <a:cubicBezTo>
                      <a:pt x="9" y="2"/>
                      <a:pt x="13" y="2"/>
                      <a:pt x="14" y="0"/>
                    </a:cubicBez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1020" name="Freeform 53"/>
              <p:cNvSpPr>
                <a:spLocks/>
              </p:cNvSpPr>
              <p:nvPr/>
            </p:nvSpPr>
            <p:spPr bwMode="auto">
              <a:xfrm>
                <a:off x="8389492" y="3458652"/>
                <a:ext cx="2022192" cy="1349553"/>
              </a:xfrm>
              <a:custGeom>
                <a:avLst/>
                <a:gdLst>
                  <a:gd name="T0" fmla="*/ 0 w 462"/>
                  <a:gd name="T1" fmla="*/ 183 h 273"/>
                  <a:gd name="T2" fmla="*/ 123 w 462"/>
                  <a:gd name="T3" fmla="*/ 219 h 273"/>
                  <a:gd name="T4" fmla="*/ 155 w 462"/>
                  <a:gd name="T5" fmla="*/ 258 h 273"/>
                  <a:gd name="T6" fmla="*/ 181 w 462"/>
                  <a:gd name="T7" fmla="*/ 273 h 273"/>
                  <a:gd name="T8" fmla="*/ 269 w 462"/>
                  <a:gd name="T9" fmla="*/ 147 h 273"/>
                  <a:gd name="T10" fmla="*/ 308 w 462"/>
                  <a:gd name="T11" fmla="*/ 123 h 273"/>
                  <a:gd name="T12" fmla="*/ 325 w 462"/>
                  <a:gd name="T13" fmla="*/ 122 h 273"/>
                  <a:gd name="T14" fmla="*/ 396 w 462"/>
                  <a:gd name="T15" fmla="*/ 90 h 273"/>
                  <a:gd name="T16" fmla="*/ 448 w 462"/>
                  <a:gd name="T17" fmla="*/ 51 h 273"/>
                  <a:gd name="T18" fmla="*/ 462 w 462"/>
                  <a:gd name="T19" fmla="*/ 46 h 273"/>
                  <a:gd name="T20" fmla="*/ 448 w 462"/>
                  <a:gd name="T21" fmla="*/ 3 h 273"/>
                  <a:gd name="T22" fmla="*/ 384 w 462"/>
                  <a:gd name="T23" fmla="*/ 48 h 273"/>
                  <a:gd name="T24" fmla="*/ 377 w 462"/>
                  <a:gd name="T25" fmla="*/ 47 h 273"/>
                  <a:gd name="T26" fmla="*/ 366 w 462"/>
                  <a:gd name="T27" fmla="*/ 35 h 273"/>
                  <a:gd name="T28" fmla="*/ 368 w 462"/>
                  <a:gd name="T29" fmla="*/ 0 h 273"/>
                  <a:gd name="T30" fmla="*/ 350 w 462"/>
                  <a:gd name="T31" fmla="*/ 35 h 273"/>
                  <a:gd name="T32" fmla="*/ 297 w 462"/>
                  <a:gd name="T33" fmla="*/ 102 h 273"/>
                  <a:gd name="T34" fmla="*/ 287 w 462"/>
                  <a:gd name="T35" fmla="*/ 109 h 273"/>
                  <a:gd name="T36" fmla="*/ 262 w 462"/>
                  <a:gd name="T37" fmla="*/ 118 h 273"/>
                  <a:gd name="T38" fmla="*/ 257 w 462"/>
                  <a:gd name="T39" fmla="*/ 114 h 273"/>
                  <a:gd name="T40" fmla="*/ 263 w 462"/>
                  <a:gd name="T41" fmla="*/ 121 h 273"/>
                  <a:gd name="T42" fmla="*/ 266 w 462"/>
                  <a:gd name="T43" fmla="*/ 131 h 273"/>
                  <a:gd name="T44" fmla="*/ 274 w 462"/>
                  <a:gd name="T45" fmla="*/ 140 h 273"/>
                  <a:gd name="T46" fmla="*/ 271 w 462"/>
                  <a:gd name="T47" fmla="*/ 145 h 273"/>
                  <a:gd name="T48" fmla="*/ 281 w 462"/>
                  <a:gd name="T49" fmla="*/ 156 h 273"/>
                  <a:gd name="T50" fmla="*/ 307 w 462"/>
                  <a:gd name="T51" fmla="*/ 136 h 273"/>
                  <a:gd name="T52" fmla="*/ 323 w 462"/>
                  <a:gd name="T53" fmla="*/ 138 h 273"/>
                  <a:gd name="T54" fmla="*/ 350 w 462"/>
                  <a:gd name="T55" fmla="*/ 125 h 273"/>
                  <a:gd name="T56" fmla="*/ 402 w 462"/>
                  <a:gd name="T57" fmla="*/ 103 h 273"/>
                  <a:gd name="T58" fmla="*/ 422 w 462"/>
                  <a:gd name="T59" fmla="*/ 91 h 273"/>
                  <a:gd name="T60" fmla="*/ 443 w 462"/>
                  <a:gd name="T61" fmla="*/ 86 h 273"/>
                  <a:gd name="connsiteX0" fmla="*/ 0 w 10321"/>
                  <a:gd name="connsiteY0" fmla="*/ 6190 h 10000"/>
                  <a:gd name="connsiteX1" fmla="*/ 2983 w 10321"/>
                  <a:gd name="connsiteY1" fmla="*/ 8022 h 10000"/>
                  <a:gd name="connsiteX2" fmla="*/ 3676 w 10321"/>
                  <a:gd name="connsiteY2" fmla="*/ 9451 h 10000"/>
                  <a:gd name="connsiteX3" fmla="*/ 4239 w 10321"/>
                  <a:gd name="connsiteY3" fmla="*/ 10000 h 10000"/>
                  <a:gd name="connsiteX4" fmla="*/ 6144 w 10321"/>
                  <a:gd name="connsiteY4" fmla="*/ 5385 h 10000"/>
                  <a:gd name="connsiteX5" fmla="*/ 6988 w 10321"/>
                  <a:gd name="connsiteY5" fmla="*/ 4505 h 10000"/>
                  <a:gd name="connsiteX6" fmla="*/ 7356 w 10321"/>
                  <a:gd name="connsiteY6" fmla="*/ 4469 h 10000"/>
                  <a:gd name="connsiteX7" fmla="*/ 8892 w 10321"/>
                  <a:gd name="connsiteY7" fmla="*/ 3297 h 10000"/>
                  <a:gd name="connsiteX8" fmla="*/ 10018 w 10321"/>
                  <a:gd name="connsiteY8" fmla="*/ 1868 h 10000"/>
                  <a:gd name="connsiteX9" fmla="*/ 10321 w 10321"/>
                  <a:gd name="connsiteY9" fmla="*/ 1685 h 10000"/>
                  <a:gd name="connsiteX10" fmla="*/ 10018 w 10321"/>
                  <a:gd name="connsiteY10" fmla="*/ 110 h 10000"/>
                  <a:gd name="connsiteX11" fmla="*/ 8633 w 10321"/>
                  <a:gd name="connsiteY11" fmla="*/ 1758 h 10000"/>
                  <a:gd name="connsiteX12" fmla="*/ 8481 w 10321"/>
                  <a:gd name="connsiteY12" fmla="*/ 1722 h 10000"/>
                  <a:gd name="connsiteX13" fmla="*/ 8243 w 10321"/>
                  <a:gd name="connsiteY13" fmla="*/ 1282 h 10000"/>
                  <a:gd name="connsiteX14" fmla="*/ 8286 w 10321"/>
                  <a:gd name="connsiteY14" fmla="*/ 0 h 10000"/>
                  <a:gd name="connsiteX15" fmla="*/ 7897 w 10321"/>
                  <a:gd name="connsiteY15" fmla="*/ 1282 h 10000"/>
                  <a:gd name="connsiteX16" fmla="*/ 6750 w 10321"/>
                  <a:gd name="connsiteY16" fmla="*/ 3736 h 10000"/>
                  <a:gd name="connsiteX17" fmla="*/ 6533 w 10321"/>
                  <a:gd name="connsiteY17" fmla="*/ 3993 h 10000"/>
                  <a:gd name="connsiteX18" fmla="*/ 5992 w 10321"/>
                  <a:gd name="connsiteY18" fmla="*/ 4322 h 10000"/>
                  <a:gd name="connsiteX19" fmla="*/ 5884 w 10321"/>
                  <a:gd name="connsiteY19" fmla="*/ 4176 h 10000"/>
                  <a:gd name="connsiteX20" fmla="*/ 6014 w 10321"/>
                  <a:gd name="connsiteY20" fmla="*/ 4432 h 10000"/>
                  <a:gd name="connsiteX21" fmla="*/ 6079 w 10321"/>
                  <a:gd name="connsiteY21" fmla="*/ 4799 h 10000"/>
                  <a:gd name="connsiteX22" fmla="*/ 6252 w 10321"/>
                  <a:gd name="connsiteY22" fmla="*/ 5128 h 10000"/>
                  <a:gd name="connsiteX23" fmla="*/ 6187 w 10321"/>
                  <a:gd name="connsiteY23" fmla="*/ 5311 h 10000"/>
                  <a:gd name="connsiteX24" fmla="*/ 6403 w 10321"/>
                  <a:gd name="connsiteY24" fmla="*/ 5714 h 10000"/>
                  <a:gd name="connsiteX25" fmla="*/ 6966 w 10321"/>
                  <a:gd name="connsiteY25" fmla="*/ 4982 h 10000"/>
                  <a:gd name="connsiteX26" fmla="*/ 7312 w 10321"/>
                  <a:gd name="connsiteY26" fmla="*/ 5055 h 10000"/>
                  <a:gd name="connsiteX27" fmla="*/ 7897 w 10321"/>
                  <a:gd name="connsiteY27" fmla="*/ 4579 h 10000"/>
                  <a:gd name="connsiteX28" fmla="*/ 9022 w 10321"/>
                  <a:gd name="connsiteY28" fmla="*/ 3773 h 10000"/>
                  <a:gd name="connsiteX29" fmla="*/ 9455 w 10321"/>
                  <a:gd name="connsiteY29" fmla="*/ 3333 h 10000"/>
                  <a:gd name="connsiteX30" fmla="*/ 9910 w 10321"/>
                  <a:gd name="connsiteY30" fmla="*/ 3150 h 10000"/>
                  <a:gd name="connsiteX0" fmla="*/ 0 w 10321"/>
                  <a:gd name="connsiteY0" fmla="*/ 6190 h 10000"/>
                  <a:gd name="connsiteX1" fmla="*/ 2983 w 10321"/>
                  <a:gd name="connsiteY1" fmla="*/ 8022 h 10000"/>
                  <a:gd name="connsiteX2" fmla="*/ 3676 w 10321"/>
                  <a:gd name="connsiteY2" fmla="*/ 9451 h 10000"/>
                  <a:gd name="connsiteX3" fmla="*/ 4239 w 10321"/>
                  <a:gd name="connsiteY3" fmla="*/ 10000 h 10000"/>
                  <a:gd name="connsiteX4" fmla="*/ 6144 w 10321"/>
                  <a:gd name="connsiteY4" fmla="*/ 5385 h 10000"/>
                  <a:gd name="connsiteX5" fmla="*/ 6988 w 10321"/>
                  <a:gd name="connsiteY5" fmla="*/ 4505 h 10000"/>
                  <a:gd name="connsiteX6" fmla="*/ 7356 w 10321"/>
                  <a:gd name="connsiteY6" fmla="*/ 4469 h 10000"/>
                  <a:gd name="connsiteX7" fmla="*/ 8892 w 10321"/>
                  <a:gd name="connsiteY7" fmla="*/ 3297 h 10000"/>
                  <a:gd name="connsiteX8" fmla="*/ 10018 w 10321"/>
                  <a:gd name="connsiteY8" fmla="*/ 1868 h 10000"/>
                  <a:gd name="connsiteX9" fmla="*/ 10321 w 10321"/>
                  <a:gd name="connsiteY9" fmla="*/ 1685 h 10000"/>
                  <a:gd name="connsiteX10" fmla="*/ 10018 w 10321"/>
                  <a:gd name="connsiteY10" fmla="*/ 110 h 10000"/>
                  <a:gd name="connsiteX11" fmla="*/ 8633 w 10321"/>
                  <a:gd name="connsiteY11" fmla="*/ 1758 h 10000"/>
                  <a:gd name="connsiteX12" fmla="*/ 8481 w 10321"/>
                  <a:gd name="connsiteY12" fmla="*/ 1722 h 10000"/>
                  <a:gd name="connsiteX13" fmla="*/ 8243 w 10321"/>
                  <a:gd name="connsiteY13" fmla="*/ 1282 h 10000"/>
                  <a:gd name="connsiteX14" fmla="*/ 8286 w 10321"/>
                  <a:gd name="connsiteY14" fmla="*/ 0 h 10000"/>
                  <a:gd name="connsiteX15" fmla="*/ 7897 w 10321"/>
                  <a:gd name="connsiteY15" fmla="*/ 1282 h 10000"/>
                  <a:gd name="connsiteX16" fmla="*/ 6750 w 10321"/>
                  <a:gd name="connsiteY16" fmla="*/ 3736 h 10000"/>
                  <a:gd name="connsiteX17" fmla="*/ 6533 w 10321"/>
                  <a:gd name="connsiteY17" fmla="*/ 3993 h 10000"/>
                  <a:gd name="connsiteX18" fmla="*/ 5992 w 10321"/>
                  <a:gd name="connsiteY18" fmla="*/ 4322 h 10000"/>
                  <a:gd name="connsiteX19" fmla="*/ 5884 w 10321"/>
                  <a:gd name="connsiteY19" fmla="*/ 4176 h 10000"/>
                  <a:gd name="connsiteX20" fmla="*/ 6014 w 10321"/>
                  <a:gd name="connsiteY20" fmla="*/ 4432 h 10000"/>
                  <a:gd name="connsiteX21" fmla="*/ 6079 w 10321"/>
                  <a:gd name="connsiteY21" fmla="*/ 4799 h 10000"/>
                  <a:gd name="connsiteX22" fmla="*/ 6252 w 10321"/>
                  <a:gd name="connsiteY22" fmla="*/ 5128 h 10000"/>
                  <a:gd name="connsiteX23" fmla="*/ 6187 w 10321"/>
                  <a:gd name="connsiteY23" fmla="*/ 5311 h 10000"/>
                  <a:gd name="connsiteX24" fmla="*/ 6403 w 10321"/>
                  <a:gd name="connsiteY24" fmla="*/ 5714 h 10000"/>
                  <a:gd name="connsiteX25" fmla="*/ 6966 w 10321"/>
                  <a:gd name="connsiteY25" fmla="*/ 4982 h 10000"/>
                  <a:gd name="connsiteX26" fmla="*/ 7312 w 10321"/>
                  <a:gd name="connsiteY26" fmla="*/ 5055 h 10000"/>
                  <a:gd name="connsiteX27" fmla="*/ 7897 w 10321"/>
                  <a:gd name="connsiteY27" fmla="*/ 4579 h 10000"/>
                  <a:gd name="connsiteX28" fmla="*/ 9022 w 10321"/>
                  <a:gd name="connsiteY28" fmla="*/ 3773 h 10000"/>
                  <a:gd name="connsiteX29" fmla="*/ 9455 w 10321"/>
                  <a:gd name="connsiteY29" fmla="*/ 3333 h 10000"/>
                  <a:gd name="connsiteX30" fmla="*/ 9910 w 10321"/>
                  <a:gd name="connsiteY30" fmla="*/ 3150 h 10000"/>
                  <a:gd name="connsiteX0" fmla="*/ 0 w 10321"/>
                  <a:gd name="connsiteY0" fmla="*/ 6742 h 10552"/>
                  <a:gd name="connsiteX1" fmla="*/ 2983 w 10321"/>
                  <a:gd name="connsiteY1" fmla="*/ 8574 h 10552"/>
                  <a:gd name="connsiteX2" fmla="*/ 3676 w 10321"/>
                  <a:gd name="connsiteY2" fmla="*/ 10003 h 10552"/>
                  <a:gd name="connsiteX3" fmla="*/ 4239 w 10321"/>
                  <a:gd name="connsiteY3" fmla="*/ 10552 h 10552"/>
                  <a:gd name="connsiteX4" fmla="*/ 6144 w 10321"/>
                  <a:gd name="connsiteY4" fmla="*/ 5937 h 10552"/>
                  <a:gd name="connsiteX5" fmla="*/ 6988 w 10321"/>
                  <a:gd name="connsiteY5" fmla="*/ 5057 h 10552"/>
                  <a:gd name="connsiteX6" fmla="*/ 7356 w 10321"/>
                  <a:gd name="connsiteY6" fmla="*/ 5021 h 10552"/>
                  <a:gd name="connsiteX7" fmla="*/ 8892 w 10321"/>
                  <a:gd name="connsiteY7" fmla="*/ 3849 h 10552"/>
                  <a:gd name="connsiteX8" fmla="*/ 10018 w 10321"/>
                  <a:gd name="connsiteY8" fmla="*/ 2420 h 10552"/>
                  <a:gd name="connsiteX9" fmla="*/ 10321 w 10321"/>
                  <a:gd name="connsiteY9" fmla="*/ 2237 h 10552"/>
                  <a:gd name="connsiteX10" fmla="*/ 10018 w 10321"/>
                  <a:gd name="connsiteY10" fmla="*/ 662 h 10552"/>
                  <a:gd name="connsiteX11" fmla="*/ 8633 w 10321"/>
                  <a:gd name="connsiteY11" fmla="*/ 2310 h 10552"/>
                  <a:gd name="connsiteX12" fmla="*/ 8481 w 10321"/>
                  <a:gd name="connsiteY12" fmla="*/ 2274 h 10552"/>
                  <a:gd name="connsiteX13" fmla="*/ 8243 w 10321"/>
                  <a:gd name="connsiteY13" fmla="*/ 1834 h 10552"/>
                  <a:gd name="connsiteX14" fmla="*/ 7716 w 10321"/>
                  <a:gd name="connsiteY14" fmla="*/ 0 h 10552"/>
                  <a:gd name="connsiteX15" fmla="*/ 7897 w 10321"/>
                  <a:gd name="connsiteY15" fmla="*/ 1834 h 10552"/>
                  <a:gd name="connsiteX16" fmla="*/ 6750 w 10321"/>
                  <a:gd name="connsiteY16" fmla="*/ 4288 h 10552"/>
                  <a:gd name="connsiteX17" fmla="*/ 6533 w 10321"/>
                  <a:gd name="connsiteY17" fmla="*/ 4545 h 10552"/>
                  <a:gd name="connsiteX18" fmla="*/ 5992 w 10321"/>
                  <a:gd name="connsiteY18" fmla="*/ 4874 h 10552"/>
                  <a:gd name="connsiteX19" fmla="*/ 5884 w 10321"/>
                  <a:gd name="connsiteY19" fmla="*/ 4728 h 10552"/>
                  <a:gd name="connsiteX20" fmla="*/ 6014 w 10321"/>
                  <a:gd name="connsiteY20" fmla="*/ 4984 h 10552"/>
                  <a:gd name="connsiteX21" fmla="*/ 6079 w 10321"/>
                  <a:gd name="connsiteY21" fmla="*/ 5351 h 10552"/>
                  <a:gd name="connsiteX22" fmla="*/ 6252 w 10321"/>
                  <a:gd name="connsiteY22" fmla="*/ 5680 h 10552"/>
                  <a:gd name="connsiteX23" fmla="*/ 6187 w 10321"/>
                  <a:gd name="connsiteY23" fmla="*/ 5863 h 10552"/>
                  <a:gd name="connsiteX24" fmla="*/ 6403 w 10321"/>
                  <a:gd name="connsiteY24" fmla="*/ 6266 h 10552"/>
                  <a:gd name="connsiteX25" fmla="*/ 6966 w 10321"/>
                  <a:gd name="connsiteY25" fmla="*/ 5534 h 10552"/>
                  <a:gd name="connsiteX26" fmla="*/ 7312 w 10321"/>
                  <a:gd name="connsiteY26" fmla="*/ 5607 h 10552"/>
                  <a:gd name="connsiteX27" fmla="*/ 7897 w 10321"/>
                  <a:gd name="connsiteY27" fmla="*/ 5131 h 10552"/>
                  <a:gd name="connsiteX28" fmla="*/ 9022 w 10321"/>
                  <a:gd name="connsiteY28" fmla="*/ 4325 h 10552"/>
                  <a:gd name="connsiteX29" fmla="*/ 9455 w 10321"/>
                  <a:gd name="connsiteY29" fmla="*/ 3885 h 10552"/>
                  <a:gd name="connsiteX30" fmla="*/ 9910 w 10321"/>
                  <a:gd name="connsiteY30" fmla="*/ 3702 h 10552"/>
                  <a:gd name="connsiteX0" fmla="*/ 0 w 10321"/>
                  <a:gd name="connsiteY0" fmla="*/ 6742 h 10552"/>
                  <a:gd name="connsiteX1" fmla="*/ 2983 w 10321"/>
                  <a:gd name="connsiteY1" fmla="*/ 8574 h 10552"/>
                  <a:gd name="connsiteX2" fmla="*/ 3676 w 10321"/>
                  <a:gd name="connsiteY2" fmla="*/ 10003 h 10552"/>
                  <a:gd name="connsiteX3" fmla="*/ 4239 w 10321"/>
                  <a:gd name="connsiteY3" fmla="*/ 10552 h 10552"/>
                  <a:gd name="connsiteX4" fmla="*/ 6144 w 10321"/>
                  <a:gd name="connsiteY4" fmla="*/ 5937 h 10552"/>
                  <a:gd name="connsiteX5" fmla="*/ 6988 w 10321"/>
                  <a:gd name="connsiteY5" fmla="*/ 5057 h 10552"/>
                  <a:gd name="connsiteX6" fmla="*/ 7356 w 10321"/>
                  <a:gd name="connsiteY6" fmla="*/ 5021 h 10552"/>
                  <a:gd name="connsiteX7" fmla="*/ 8892 w 10321"/>
                  <a:gd name="connsiteY7" fmla="*/ 3849 h 10552"/>
                  <a:gd name="connsiteX8" fmla="*/ 10018 w 10321"/>
                  <a:gd name="connsiteY8" fmla="*/ 2420 h 10552"/>
                  <a:gd name="connsiteX9" fmla="*/ 10321 w 10321"/>
                  <a:gd name="connsiteY9" fmla="*/ 2237 h 10552"/>
                  <a:gd name="connsiteX10" fmla="*/ 10018 w 10321"/>
                  <a:gd name="connsiteY10" fmla="*/ 662 h 10552"/>
                  <a:gd name="connsiteX11" fmla="*/ 8633 w 10321"/>
                  <a:gd name="connsiteY11" fmla="*/ 2310 h 10552"/>
                  <a:gd name="connsiteX12" fmla="*/ 8481 w 10321"/>
                  <a:gd name="connsiteY12" fmla="*/ 2274 h 10552"/>
                  <a:gd name="connsiteX13" fmla="*/ 8243 w 10321"/>
                  <a:gd name="connsiteY13" fmla="*/ 1834 h 10552"/>
                  <a:gd name="connsiteX14" fmla="*/ 7716 w 10321"/>
                  <a:gd name="connsiteY14" fmla="*/ 0 h 10552"/>
                  <a:gd name="connsiteX15" fmla="*/ 7695 w 10321"/>
                  <a:gd name="connsiteY15" fmla="*/ 1755 h 10552"/>
                  <a:gd name="connsiteX16" fmla="*/ 6750 w 10321"/>
                  <a:gd name="connsiteY16" fmla="*/ 4288 h 10552"/>
                  <a:gd name="connsiteX17" fmla="*/ 6533 w 10321"/>
                  <a:gd name="connsiteY17" fmla="*/ 4545 h 10552"/>
                  <a:gd name="connsiteX18" fmla="*/ 5992 w 10321"/>
                  <a:gd name="connsiteY18" fmla="*/ 4874 h 10552"/>
                  <a:gd name="connsiteX19" fmla="*/ 5884 w 10321"/>
                  <a:gd name="connsiteY19" fmla="*/ 4728 h 10552"/>
                  <a:gd name="connsiteX20" fmla="*/ 6014 w 10321"/>
                  <a:gd name="connsiteY20" fmla="*/ 4984 h 10552"/>
                  <a:gd name="connsiteX21" fmla="*/ 6079 w 10321"/>
                  <a:gd name="connsiteY21" fmla="*/ 5351 h 10552"/>
                  <a:gd name="connsiteX22" fmla="*/ 6252 w 10321"/>
                  <a:gd name="connsiteY22" fmla="*/ 5680 h 10552"/>
                  <a:gd name="connsiteX23" fmla="*/ 6187 w 10321"/>
                  <a:gd name="connsiteY23" fmla="*/ 5863 h 10552"/>
                  <a:gd name="connsiteX24" fmla="*/ 6403 w 10321"/>
                  <a:gd name="connsiteY24" fmla="*/ 6266 h 10552"/>
                  <a:gd name="connsiteX25" fmla="*/ 6966 w 10321"/>
                  <a:gd name="connsiteY25" fmla="*/ 5534 h 10552"/>
                  <a:gd name="connsiteX26" fmla="*/ 7312 w 10321"/>
                  <a:gd name="connsiteY26" fmla="*/ 5607 h 10552"/>
                  <a:gd name="connsiteX27" fmla="*/ 7897 w 10321"/>
                  <a:gd name="connsiteY27" fmla="*/ 5131 h 10552"/>
                  <a:gd name="connsiteX28" fmla="*/ 9022 w 10321"/>
                  <a:gd name="connsiteY28" fmla="*/ 4325 h 10552"/>
                  <a:gd name="connsiteX29" fmla="*/ 9455 w 10321"/>
                  <a:gd name="connsiteY29" fmla="*/ 3885 h 10552"/>
                  <a:gd name="connsiteX30" fmla="*/ 9910 w 10321"/>
                  <a:gd name="connsiteY30" fmla="*/ 3702 h 10552"/>
                  <a:gd name="connsiteX0" fmla="*/ 0 w 10321"/>
                  <a:gd name="connsiteY0" fmla="*/ 6742 h 10552"/>
                  <a:gd name="connsiteX1" fmla="*/ 2983 w 10321"/>
                  <a:gd name="connsiteY1" fmla="*/ 8574 h 10552"/>
                  <a:gd name="connsiteX2" fmla="*/ 3676 w 10321"/>
                  <a:gd name="connsiteY2" fmla="*/ 10003 h 10552"/>
                  <a:gd name="connsiteX3" fmla="*/ 4239 w 10321"/>
                  <a:gd name="connsiteY3" fmla="*/ 10552 h 10552"/>
                  <a:gd name="connsiteX4" fmla="*/ 6144 w 10321"/>
                  <a:gd name="connsiteY4" fmla="*/ 5937 h 10552"/>
                  <a:gd name="connsiteX5" fmla="*/ 6988 w 10321"/>
                  <a:gd name="connsiteY5" fmla="*/ 5057 h 10552"/>
                  <a:gd name="connsiteX6" fmla="*/ 7356 w 10321"/>
                  <a:gd name="connsiteY6" fmla="*/ 5021 h 10552"/>
                  <a:gd name="connsiteX7" fmla="*/ 8892 w 10321"/>
                  <a:gd name="connsiteY7" fmla="*/ 3849 h 10552"/>
                  <a:gd name="connsiteX8" fmla="*/ 10018 w 10321"/>
                  <a:gd name="connsiteY8" fmla="*/ 2420 h 10552"/>
                  <a:gd name="connsiteX9" fmla="*/ 10321 w 10321"/>
                  <a:gd name="connsiteY9" fmla="*/ 2237 h 10552"/>
                  <a:gd name="connsiteX10" fmla="*/ 10018 w 10321"/>
                  <a:gd name="connsiteY10" fmla="*/ 662 h 10552"/>
                  <a:gd name="connsiteX11" fmla="*/ 8633 w 10321"/>
                  <a:gd name="connsiteY11" fmla="*/ 2310 h 10552"/>
                  <a:gd name="connsiteX12" fmla="*/ 8481 w 10321"/>
                  <a:gd name="connsiteY12" fmla="*/ 2274 h 10552"/>
                  <a:gd name="connsiteX13" fmla="*/ 8243 w 10321"/>
                  <a:gd name="connsiteY13" fmla="*/ 1834 h 10552"/>
                  <a:gd name="connsiteX14" fmla="*/ 7716 w 10321"/>
                  <a:gd name="connsiteY14" fmla="*/ 0 h 10552"/>
                  <a:gd name="connsiteX15" fmla="*/ 7695 w 10321"/>
                  <a:gd name="connsiteY15" fmla="*/ 1755 h 10552"/>
                  <a:gd name="connsiteX16" fmla="*/ 7544 w 10321"/>
                  <a:gd name="connsiteY16" fmla="*/ 1932 h 10552"/>
                  <a:gd name="connsiteX17" fmla="*/ 6750 w 10321"/>
                  <a:gd name="connsiteY17" fmla="*/ 4288 h 10552"/>
                  <a:gd name="connsiteX18" fmla="*/ 6533 w 10321"/>
                  <a:gd name="connsiteY18" fmla="*/ 4545 h 10552"/>
                  <a:gd name="connsiteX19" fmla="*/ 5992 w 10321"/>
                  <a:gd name="connsiteY19" fmla="*/ 4874 h 10552"/>
                  <a:gd name="connsiteX20" fmla="*/ 5884 w 10321"/>
                  <a:gd name="connsiteY20" fmla="*/ 4728 h 10552"/>
                  <a:gd name="connsiteX21" fmla="*/ 6014 w 10321"/>
                  <a:gd name="connsiteY21" fmla="*/ 4984 h 10552"/>
                  <a:gd name="connsiteX22" fmla="*/ 6079 w 10321"/>
                  <a:gd name="connsiteY22" fmla="*/ 5351 h 10552"/>
                  <a:gd name="connsiteX23" fmla="*/ 6252 w 10321"/>
                  <a:gd name="connsiteY23" fmla="*/ 5680 h 10552"/>
                  <a:gd name="connsiteX24" fmla="*/ 6187 w 10321"/>
                  <a:gd name="connsiteY24" fmla="*/ 5863 h 10552"/>
                  <a:gd name="connsiteX25" fmla="*/ 6403 w 10321"/>
                  <a:gd name="connsiteY25" fmla="*/ 6266 h 10552"/>
                  <a:gd name="connsiteX26" fmla="*/ 6966 w 10321"/>
                  <a:gd name="connsiteY26" fmla="*/ 5534 h 10552"/>
                  <a:gd name="connsiteX27" fmla="*/ 7312 w 10321"/>
                  <a:gd name="connsiteY27" fmla="*/ 5607 h 10552"/>
                  <a:gd name="connsiteX28" fmla="*/ 7897 w 10321"/>
                  <a:gd name="connsiteY28" fmla="*/ 5131 h 10552"/>
                  <a:gd name="connsiteX29" fmla="*/ 9022 w 10321"/>
                  <a:gd name="connsiteY29" fmla="*/ 4325 h 10552"/>
                  <a:gd name="connsiteX30" fmla="*/ 9455 w 10321"/>
                  <a:gd name="connsiteY30" fmla="*/ 3885 h 10552"/>
                  <a:gd name="connsiteX31" fmla="*/ 9910 w 10321"/>
                  <a:gd name="connsiteY31" fmla="*/ 3702 h 10552"/>
                  <a:gd name="connsiteX0" fmla="*/ 0 w 10139"/>
                  <a:gd name="connsiteY0" fmla="*/ 6742 h 10552"/>
                  <a:gd name="connsiteX1" fmla="*/ 2983 w 10139"/>
                  <a:gd name="connsiteY1" fmla="*/ 8574 h 10552"/>
                  <a:gd name="connsiteX2" fmla="*/ 3676 w 10139"/>
                  <a:gd name="connsiteY2" fmla="*/ 10003 h 10552"/>
                  <a:gd name="connsiteX3" fmla="*/ 4239 w 10139"/>
                  <a:gd name="connsiteY3" fmla="*/ 10552 h 10552"/>
                  <a:gd name="connsiteX4" fmla="*/ 6144 w 10139"/>
                  <a:gd name="connsiteY4" fmla="*/ 5937 h 10552"/>
                  <a:gd name="connsiteX5" fmla="*/ 6988 w 10139"/>
                  <a:gd name="connsiteY5" fmla="*/ 5057 h 10552"/>
                  <a:gd name="connsiteX6" fmla="*/ 7356 w 10139"/>
                  <a:gd name="connsiteY6" fmla="*/ 5021 h 10552"/>
                  <a:gd name="connsiteX7" fmla="*/ 8892 w 10139"/>
                  <a:gd name="connsiteY7" fmla="*/ 3849 h 10552"/>
                  <a:gd name="connsiteX8" fmla="*/ 10018 w 10139"/>
                  <a:gd name="connsiteY8" fmla="*/ 2420 h 10552"/>
                  <a:gd name="connsiteX9" fmla="*/ 10083 w 10139"/>
                  <a:gd name="connsiteY9" fmla="*/ 1803 h 10552"/>
                  <a:gd name="connsiteX10" fmla="*/ 10018 w 10139"/>
                  <a:gd name="connsiteY10" fmla="*/ 662 h 10552"/>
                  <a:gd name="connsiteX11" fmla="*/ 8633 w 10139"/>
                  <a:gd name="connsiteY11" fmla="*/ 2310 h 10552"/>
                  <a:gd name="connsiteX12" fmla="*/ 8481 w 10139"/>
                  <a:gd name="connsiteY12" fmla="*/ 2274 h 10552"/>
                  <a:gd name="connsiteX13" fmla="*/ 8243 w 10139"/>
                  <a:gd name="connsiteY13" fmla="*/ 1834 h 10552"/>
                  <a:gd name="connsiteX14" fmla="*/ 7716 w 10139"/>
                  <a:gd name="connsiteY14" fmla="*/ 0 h 10552"/>
                  <a:gd name="connsiteX15" fmla="*/ 7695 w 10139"/>
                  <a:gd name="connsiteY15" fmla="*/ 1755 h 10552"/>
                  <a:gd name="connsiteX16" fmla="*/ 7544 w 10139"/>
                  <a:gd name="connsiteY16" fmla="*/ 1932 h 10552"/>
                  <a:gd name="connsiteX17" fmla="*/ 6750 w 10139"/>
                  <a:gd name="connsiteY17" fmla="*/ 4288 h 10552"/>
                  <a:gd name="connsiteX18" fmla="*/ 6533 w 10139"/>
                  <a:gd name="connsiteY18" fmla="*/ 4545 h 10552"/>
                  <a:gd name="connsiteX19" fmla="*/ 5992 w 10139"/>
                  <a:gd name="connsiteY19" fmla="*/ 4874 h 10552"/>
                  <a:gd name="connsiteX20" fmla="*/ 5884 w 10139"/>
                  <a:gd name="connsiteY20" fmla="*/ 4728 h 10552"/>
                  <a:gd name="connsiteX21" fmla="*/ 6014 w 10139"/>
                  <a:gd name="connsiteY21" fmla="*/ 4984 h 10552"/>
                  <a:gd name="connsiteX22" fmla="*/ 6079 w 10139"/>
                  <a:gd name="connsiteY22" fmla="*/ 5351 h 10552"/>
                  <a:gd name="connsiteX23" fmla="*/ 6252 w 10139"/>
                  <a:gd name="connsiteY23" fmla="*/ 5680 h 10552"/>
                  <a:gd name="connsiteX24" fmla="*/ 6187 w 10139"/>
                  <a:gd name="connsiteY24" fmla="*/ 5863 h 10552"/>
                  <a:gd name="connsiteX25" fmla="*/ 6403 w 10139"/>
                  <a:gd name="connsiteY25" fmla="*/ 6266 h 10552"/>
                  <a:gd name="connsiteX26" fmla="*/ 6966 w 10139"/>
                  <a:gd name="connsiteY26" fmla="*/ 5534 h 10552"/>
                  <a:gd name="connsiteX27" fmla="*/ 7312 w 10139"/>
                  <a:gd name="connsiteY27" fmla="*/ 5607 h 10552"/>
                  <a:gd name="connsiteX28" fmla="*/ 7897 w 10139"/>
                  <a:gd name="connsiteY28" fmla="*/ 5131 h 10552"/>
                  <a:gd name="connsiteX29" fmla="*/ 9022 w 10139"/>
                  <a:gd name="connsiteY29" fmla="*/ 4325 h 10552"/>
                  <a:gd name="connsiteX30" fmla="*/ 9455 w 10139"/>
                  <a:gd name="connsiteY30" fmla="*/ 3885 h 10552"/>
                  <a:gd name="connsiteX31" fmla="*/ 9910 w 10139"/>
                  <a:gd name="connsiteY31" fmla="*/ 3702 h 10552"/>
                  <a:gd name="connsiteX0" fmla="*/ 0 w 10156"/>
                  <a:gd name="connsiteY0" fmla="*/ 6742 h 10552"/>
                  <a:gd name="connsiteX1" fmla="*/ 2983 w 10156"/>
                  <a:gd name="connsiteY1" fmla="*/ 8574 h 10552"/>
                  <a:gd name="connsiteX2" fmla="*/ 3676 w 10156"/>
                  <a:gd name="connsiteY2" fmla="*/ 10003 h 10552"/>
                  <a:gd name="connsiteX3" fmla="*/ 4239 w 10156"/>
                  <a:gd name="connsiteY3" fmla="*/ 10552 h 10552"/>
                  <a:gd name="connsiteX4" fmla="*/ 6144 w 10156"/>
                  <a:gd name="connsiteY4" fmla="*/ 5937 h 10552"/>
                  <a:gd name="connsiteX5" fmla="*/ 6988 w 10156"/>
                  <a:gd name="connsiteY5" fmla="*/ 5057 h 10552"/>
                  <a:gd name="connsiteX6" fmla="*/ 7356 w 10156"/>
                  <a:gd name="connsiteY6" fmla="*/ 5021 h 10552"/>
                  <a:gd name="connsiteX7" fmla="*/ 8892 w 10156"/>
                  <a:gd name="connsiteY7" fmla="*/ 3849 h 10552"/>
                  <a:gd name="connsiteX8" fmla="*/ 9804 w 10156"/>
                  <a:gd name="connsiteY8" fmla="*/ 1967 h 10552"/>
                  <a:gd name="connsiteX9" fmla="*/ 10083 w 10156"/>
                  <a:gd name="connsiteY9" fmla="*/ 1803 h 10552"/>
                  <a:gd name="connsiteX10" fmla="*/ 10018 w 10156"/>
                  <a:gd name="connsiteY10" fmla="*/ 662 h 10552"/>
                  <a:gd name="connsiteX11" fmla="*/ 8633 w 10156"/>
                  <a:gd name="connsiteY11" fmla="*/ 2310 h 10552"/>
                  <a:gd name="connsiteX12" fmla="*/ 8481 w 10156"/>
                  <a:gd name="connsiteY12" fmla="*/ 2274 h 10552"/>
                  <a:gd name="connsiteX13" fmla="*/ 8243 w 10156"/>
                  <a:gd name="connsiteY13" fmla="*/ 1834 h 10552"/>
                  <a:gd name="connsiteX14" fmla="*/ 7716 w 10156"/>
                  <a:gd name="connsiteY14" fmla="*/ 0 h 10552"/>
                  <a:gd name="connsiteX15" fmla="*/ 7695 w 10156"/>
                  <a:gd name="connsiteY15" fmla="*/ 1755 h 10552"/>
                  <a:gd name="connsiteX16" fmla="*/ 7544 w 10156"/>
                  <a:gd name="connsiteY16" fmla="*/ 1932 h 10552"/>
                  <a:gd name="connsiteX17" fmla="*/ 6750 w 10156"/>
                  <a:gd name="connsiteY17" fmla="*/ 4288 h 10552"/>
                  <a:gd name="connsiteX18" fmla="*/ 6533 w 10156"/>
                  <a:gd name="connsiteY18" fmla="*/ 4545 h 10552"/>
                  <a:gd name="connsiteX19" fmla="*/ 5992 w 10156"/>
                  <a:gd name="connsiteY19" fmla="*/ 4874 h 10552"/>
                  <a:gd name="connsiteX20" fmla="*/ 5884 w 10156"/>
                  <a:gd name="connsiteY20" fmla="*/ 4728 h 10552"/>
                  <a:gd name="connsiteX21" fmla="*/ 6014 w 10156"/>
                  <a:gd name="connsiteY21" fmla="*/ 4984 h 10552"/>
                  <a:gd name="connsiteX22" fmla="*/ 6079 w 10156"/>
                  <a:gd name="connsiteY22" fmla="*/ 5351 h 10552"/>
                  <a:gd name="connsiteX23" fmla="*/ 6252 w 10156"/>
                  <a:gd name="connsiteY23" fmla="*/ 5680 h 10552"/>
                  <a:gd name="connsiteX24" fmla="*/ 6187 w 10156"/>
                  <a:gd name="connsiteY24" fmla="*/ 5863 h 10552"/>
                  <a:gd name="connsiteX25" fmla="*/ 6403 w 10156"/>
                  <a:gd name="connsiteY25" fmla="*/ 6266 h 10552"/>
                  <a:gd name="connsiteX26" fmla="*/ 6966 w 10156"/>
                  <a:gd name="connsiteY26" fmla="*/ 5534 h 10552"/>
                  <a:gd name="connsiteX27" fmla="*/ 7312 w 10156"/>
                  <a:gd name="connsiteY27" fmla="*/ 5607 h 10552"/>
                  <a:gd name="connsiteX28" fmla="*/ 7897 w 10156"/>
                  <a:gd name="connsiteY28" fmla="*/ 5131 h 10552"/>
                  <a:gd name="connsiteX29" fmla="*/ 9022 w 10156"/>
                  <a:gd name="connsiteY29" fmla="*/ 4325 h 10552"/>
                  <a:gd name="connsiteX30" fmla="*/ 9455 w 10156"/>
                  <a:gd name="connsiteY30" fmla="*/ 3885 h 10552"/>
                  <a:gd name="connsiteX31" fmla="*/ 9910 w 10156"/>
                  <a:gd name="connsiteY31" fmla="*/ 3702 h 10552"/>
                  <a:gd name="connsiteX0" fmla="*/ 0 w 10156"/>
                  <a:gd name="connsiteY0" fmla="*/ 6742 h 10552"/>
                  <a:gd name="connsiteX1" fmla="*/ 2983 w 10156"/>
                  <a:gd name="connsiteY1" fmla="*/ 8574 h 10552"/>
                  <a:gd name="connsiteX2" fmla="*/ 3676 w 10156"/>
                  <a:gd name="connsiteY2" fmla="*/ 10003 h 10552"/>
                  <a:gd name="connsiteX3" fmla="*/ 4239 w 10156"/>
                  <a:gd name="connsiteY3" fmla="*/ 10552 h 10552"/>
                  <a:gd name="connsiteX4" fmla="*/ 6144 w 10156"/>
                  <a:gd name="connsiteY4" fmla="*/ 5937 h 10552"/>
                  <a:gd name="connsiteX5" fmla="*/ 6988 w 10156"/>
                  <a:gd name="connsiteY5" fmla="*/ 5057 h 10552"/>
                  <a:gd name="connsiteX6" fmla="*/ 7356 w 10156"/>
                  <a:gd name="connsiteY6" fmla="*/ 5021 h 10552"/>
                  <a:gd name="connsiteX7" fmla="*/ 8773 w 10156"/>
                  <a:gd name="connsiteY7" fmla="*/ 3534 h 10552"/>
                  <a:gd name="connsiteX8" fmla="*/ 9804 w 10156"/>
                  <a:gd name="connsiteY8" fmla="*/ 1967 h 10552"/>
                  <a:gd name="connsiteX9" fmla="*/ 10083 w 10156"/>
                  <a:gd name="connsiteY9" fmla="*/ 1803 h 10552"/>
                  <a:gd name="connsiteX10" fmla="*/ 10018 w 10156"/>
                  <a:gd name="connsiteY10" fmla="*/ 662 h 10552"/>
                  <a:gd name="connsiteX11" fmla="*/ 8633 w 10156"/>
                  <a:gd name="connsiteY11" fmla="*/ 2310 h 10552"/>
                  <a:gd name="connsiteX12" fmla="*/ 8481 w 10156"/>
                  <a:gd name="connsiteY12" fmla="*/ 2274 h 10552"/>
                  <a:gd name="connsiteX13" fmla="*/ 8243 w 10156"/>
                  <a:gd name="connsiteY13" fmla="*/ 1834 h 10552"/>
                  <a:gd name="connsiteX14" fmla="*/ 7716 w 10156"/>
                  <a:gd name="connsiteY14" fmla="*/ 0 h 10552"/>
                  <a:gd name="connsiteX15" fmla="*/ 7695 w 10156"/>
                  <a:gd name="connsiteY15" fmla="*/ 1755 h 10552"/>
                  <a:gd name="connsiteX16" fmla="*/ 7544 w 10156"/>
                  <a:gd name="connsiteY16" fmla="*/ 1932 h 10552"/>
                  <a:gd name="connsiteX17" fmla="*/ 6750 w 10156"/>
                  <a:gd name="connsiteY17" fmla="*/ 4288 h 10552"/>
                  <a:gd name="connsiteX18" fmla="*/ 6533 w 10156"/>
                  <a:gd name="connsiteY18" fmla="*/ 4545 h 10552"/>
                  <a:gd name="connsiteX19" fmla="*/ 5992 w 10156"/>
                  <a:gd name="connsiteY19" fmla="*/ 4874 h 10552"/>
                  <a:gd name="connsiteX20" fmla="*/ 5884 w 10156"/>
                  <a:gd name="connsiteY20" fmla="*/ 4728 h 10552"/>
                  <a:gd name="connsiteX21" fmla="*/ 6014 w 10156"/>
                  <a:gd name="connsiteY21" fmla="*/ 4984 h 10552"/>
                  <a:gd name="connsiteX22" fmla="*/ 6079 w 10156"/>
                  <a:gd name="connsiteY22" fmla="*/ 5351 h 10552"/>
                  <a:gd name="connsiteX23" fmla="*/ 6252 w 10156"/>
                  <a:gd name="connsiteY23" fmla="*/ 5680 h 10552"/>
                  <a:gd name="connsiteX24" fmla="*/ 6187 w 10156"/>
                  <a:gd name="connsiteY24" fmla="*/ 5863 h 10552"/>
                  <a:gd name="connsiteX25" fmla="*/ 6403 w 10156"/>
                  <a:gd name="connsiteY25" fmla="*/ 6266 h 10552"/>
                  <a:gd name="connsiteX26" fmla="*/ 6966 w 10156"/>
                  <a:gd name="connsiteY26" fmla="*/ 5534 h 10552"/>
                  <a:gd name="connsiteX27" fmla="*/ 7312 w 10156"/>
                  <a:gd name="connsiteY27" fmla="*/ 5607 h 10552"/>
                  <a:gd name="connsiteX28" fmla="*/ 7897 w 10156"/>
                  <a:gd name="connsiteY28" fmla="*/ 5131 h 10552"/>
                  <a:gd name="connsiteX29" fmla="*/ 9022 w 10156"/>
                  <a:gd name="connsiteY29" fmla="*/ 4325 h 10552"/>
                  <a:gd name="connsiteX30" fmla="*/ 9455 w 10156"/>
                  <a:gd name="connsiteY30" fmla="*/ 3885 h 10552"/>
                  <a:gd name="connsiteX31" fmla="*/ 9910 w 10156"/>
                  <a:gd name="connsiteY31" fmla="*/ 3702 h 10552"/>
                  <a:gd name="connsiteX0" fmla="*/ 0 w 10156"/>
                  <a:gd name="connsiteY0" fmla="*/ 6742 h 10552"/>
                  <a:gd name="connsiteX1" fmla="*/ 2983 w 10156"/>
                  <a:gd name="connsiteY1" fmla="*/ 8574 h 10552"/>
                  <a:gd name="connsiteX2" fmla="*/ 3676 w 10156"/>
                  <a:gd name="connsiteY2" fmla="*/ 10003 h 10552"/>
                  <a:gd name="connsiteX3" fmla="*/ 4239 w 10156"/>
                  <a:gd name="connsiteY3" fmla="*/ 10552 h 10552"/>
                  <a:gd name="connsiteX4" fmla="*/ 6144 w 10156"/>
                  <a:gd name="connsiteY4" fmla="*/ 5937 h 10552"/>
                  <a:gd name="connsiteX5" fmla="*/ 6988 w 10156"/>
                  <a:gd name="connsiteY5" fmla="*/ 5057 h 10552"/>
                  <a:gd name="connsiteX6" fmla="*/ 7356 w 10156"/>
                  <a:gd name="connsiteY6" fmla="*/ 5021 h 10552"/>
                  <a:gd name="connsiteX7" fmla="*/ 8773 w 10156"/>
                  <a:gd name="connsiteY7" fmla="*/ 3534 h 10552"/>
                  <a:gd name="connsiteX8" fmla="*/ 9804 w 10156"/>
                  <a:gd name="connsiteY8" fmla="*/ 1967 h 10552"/>
                  <a:gd name="connsiteX9" fmla="*/ 10083 w 10156"/>
                  <a:gd name="connsiteY9" fmla="*/ 1803 h 10552"/>
                  <a:gd name="connsiteX10" fmla="*/ 10018 w 10156"/>
                  <a:gd name="connsiteY10" fmla="*/ 662 h 10552"/>
                  <a:gd name="connsiteX11" fmla="*/ 8633 w 10156"/>
                  <a:gd name="connsiteY11" fmla="*/ 2310 h 10552"/>
                  <a:gd name="connsiteX12" fmla="*/ 8481 w 10156"/>
                  <a:gd name="connsiteY12" fmla="*/ 2274 h 10552"/>
                  <a:gd name="connsiteX13" fmla="*/ 8243 w 10156"/>
                  <a:gd name="connsiteY13" fmla="*/ 1834 h 10552"/>
                  <a:gd name="connsiteX14" fmla="*/ 7716 w 10156"/>
                  <a:gd name="connsiteY14" fmla="*/ 0 h 10552"/>
                  <a:gd name="connsiteX15" fmla="*/ 7695 w 10156"/>
                  <a:gd name="connsiteY15" fmla="*/ 1755 h 10552"/>
                  <a:gd name="connsiteX16" fmla="*/ 7544 w 10156"/>
                  <a:gd name="connsiteY16" fmla="*/ 1932 h 10552"/>
                  <a:gd name="connsiteX17" fmla="*/ 6750 w 10156"/>
                  <a:gd name="connsiteY17" fmla="*/ 4288 h 10552"/>
                  <a:gd name="connsiteX18" fmla="*/ 6533 w 10156"/>
                  <a:gd name="connsiteY18" fmla="*/ 4545 h 10552"/>
                  <a:gd name="connsiteX19" fmla="*/ 5992 w 10156"/>
                  <a:gd name="connsiteY19" fmla="*/ 4874 h 10552"/>
                  <a:gd name="connsiteX20" fmla="*/ 5884 w 10156"/>
                  <a:gd name="connsiteY20" fmla="*/ 4728 h 10552"/>
                  <a:gd name="connsiteX21" fmla="*/ 6014 w 10156"/>
                  <a:gd name="connsiteY21" fmla="*/ 4984 h 10552"/>
                  <a:gd name="connsiteX22" fmla="*/ 6079 w 10156"/>
                  <a:gd name="connsiteY22" fmla="*/ 5351 h 10552"/>
                  <a:gd name="connsiteX23" fmla="*/ 6252 w 10156"/>
                  <a:gd name="connsiteY23" fmla="*/ 5680 h 10552"/>
                  <a:gd name="connsiteX24" fmla="*/ 6187 w 10156"/>
                  <a:gd name="connsiteY24" fmla="*/ 5863 h 10552"/>
                  <a:gd name="connsiteX25" fmla="*/ 6403 w 10156"/>
                  <a:gd name="connsiteY25" fmla="*/ 6266 h 10552"/>
                  <a:gd name="connsiteX26" fmla="*/ 6966 w 10156"/>
                  <a:gd name="connsiteY26" fmla="*/ 5534 h 10552"/>
                  <a:gd name="connsiteX27" fmla="*/ 7312 w 10156"/>
                  <a:gd name="connsiteY27" fmla="*/ 5607 h 10552"/>
                  <a:gd name="connsiteX28" fmla="*/ 7897 w 10156"/>
                  <a:gd name="connsiteY28" fmla="*/ 5131 h 10552"/>
                  <a:gd name="connsiteX29" fmla="*/ 9022 w 10156"/>
                  <a:gd name="connsiteY29" fmla="*/ 4325 h 10552"/>
                  <a:gd name="connsiteX30" fmla="*/ 9455 w 10156"/>
                  <a:gd name="connsiteY30" fmla="*/ 3885 h 10552"/>
                  <a:gd name="connsiteX31" fmla="*/ 9528 w 10156"/>
                  <a:gd name="connsiteY31" fmla="*/ 3608 h 10552"/>
                  <a:gd name="connsiteX32" fmla="*/ 9910 w 10156"/>
                  <a:gd name="connsiteY32" fmla="*/ 3702 h 10552"/>
                  <a:gd name="connsiteX0" fmla="*/ 0 w 10156"/>
                  <a:gd name="connsiteY0" fmla="*/ 6742 h 10552"/>
                  <a:gd name="connsiteX1" fmla="*/ 2983 w 10156"/>
                  <a:gd name="connsiteY1" fmla="*/ 8574 h 10552"/>
                  <a:gd name="connsiteX2" fmla="*/ 3676 w 10156"/>
                  <a:gd name="connsiteY2" fmla="*/ 10003 h 10552"/>
                  <a:gd name="connsiteX3" fmla="*/ 4239 w 10156"/>
                  <a:gd name="connsiteY3" fmla="*/ 10552 h 10552"/>
                  <a:gd name="connsiteX4" fmla="*/ 6144 w 10156"/>
                  <a:gd name="connsiteY4" fmla="*/ 5937 h 10552"/>
                  <a:gd name="connsiteX5" fmla="*/ 6988 w 10156"/>
                  <a:gd name="connsiteY5" fmla="*/ 5057 h 10552"/>
                  <a:gd name="connsiteX6" fmla="*/ 7356 w 10156"/>
                  <a:gd name="connsiteY6" fmla="*/ 5021 h 10552"/>
                  <a:gd name="connsiteX7" fmla="*/ 8773 w 10156"/>
                  <a:gd name="connsiteY7" fmla="*/ 3534 h 10552"/>
                  <a:gd name="connsiteX8" fmla="*/ 9804 w 10156"/>
                  <a:gd name="connsiteY8" fmla="*/ 1967 h 10552"/>
                  <a:gd name="connsiteX9" fmla="*/ 10083 w 10156"/>
                  <a:gd name="connsiteY9" fmla="*/ 1803 h 10552"/>
                  <a:gd name="connsiteX10" fmla="*/ 10018 w 10156"/>
                  <a:gd name="connsiteY10" fmla="*/ 662 h 10552"/>
                  <a:gd name="connsiteX11" fmla="*/ 8633 w 10156"/>
                  <a:gd name="connsiteY11" fmla="*/ 2310 h 10552"/>
                  <a:gd name="connsiteX12" fmla="*/ 8481 w 10156"/>
                  <a:gd name="connsiteY12" fmla="*/ 2274 h 10552"/>
                  <a:gd name="connsiteX13" fmla="*/ 8243 w 10156"/>
                  <a:gd name="connsiteY13" fmla="*/ 1834 h 10552"/>
                  <a:gd name="connsiteX14" fmla="*/ 7716 w 10156"/>
                  <a:gd name="connsiteY14" fmla="*/ 0 h 10552"/>
                  <a:gd name="connsiteX15" fmla="*/ 7695 w 10156"/>
                  <a:gd name="connsiteY15" fmla="*/ 1755 h 10552"/>
                  <a:gd name="connsiteX16" fmla="*/ 7544 w 10156"/>
                  <a:gd name="connsiteY16" fmla="*/ 1932 h 10552"/>
                  <a:gd name="connsiteX17" fmla="*/ 6750 w 10156"/>
                  <a:gd name="connsiteY17" fmla="*/ 4288 h 10552"/>
                  <a:gd name="connsiteX18" fmla="*/ 6533 w 10156"/>
                  <a:gd name="connsiteY18" fmla="*/ 4545 h 10552"/>
                  <a:gd name="connsiteX19" fmla="*/ 5992 w 10156"/>
                  <a:gd name="connsiteY19" fmla="*/ 4874 h 10552"/>
                  <a:gd name="connsiteX20" fmla="*/ 5884 w 10156"/>
                  <a:gd name="connsiteY20" fmla="*/ 4728 h 10552"/>
                  <a:gd name="connsiteX21" fmla="*/ 6014 w 10156"/>
                  <a:gd name="connsiteY21" fmla="*/ 4984 h 10552"/>
                  <a:gd name="connsiteX22" fmla="*/ 6079 w 10156"/>
                  <a:gd name="connsiteY22" fmla="*/ 5351 h 10552"/>
                  <a:gd name="connsiteX23" fmla="*/ 6252 w 10156"/>
                  <a:gd name="connsiteY23" fmla="*/ 5680 h 10552"/>
                  <a:gd name="connsiteX24" fmla="*/ 6187 w 10156"/>
                  <a:gd name="connsiteY24" fmla="*/ 5863 h 10552"/>
                  <a:gd name="connsiteX25" fmla="*/ 6403 w 10156"/>
                  <a:gd name="connsiteY25" fmla="*/ 6266 h 10552"/>
                  <a:gd name="connsiteX26" fmla="*/ 6966 w 10156"/>
                  <a:gd name="connsiteY26" fmla="*/ 5534 h 10552"/>
                  <a:gd name="connsiteX27" fmla="*/ 7312 w 10156"/>
                  <a:gd name="connsiteY27" fmla="*/ 5607 h 10552"/>
                  <a:gd name="connsiteX28" fmla="*/ 7897 w 10156"/>
                  <a:gd name="connsiteY28" fmla="*/ 5131 h 10552"/>
                  <a:gd name="connsiteX29" fmla="*/ 9022 w 10156"/>
                  <a:gd name="connsiteY29" fmla="*/ 4325 h 10552"/>
                  <a:gd name="connsiteX30" fmla="*/ 9372 w 10156"/>
                  <a:gd name="connsiteY30" fmla="*/ 3747 h 10552"/>
                  <a:gd name="connsiteX31" fmla="*/ 9528 w 10156"/>
                  <a:gd name="connsiteY31" fmla="*/ 3608 h 10552"/>
                  <a:gd name="connsiteX32" fmla="*/ 9910 w 10156"/>
                  <a:gd name="connsiteY32" fmla="*/ 3702 h 10552"/>
                  <a:gd name="connsiteX0" fmla="*/ 0 w 10156"/>
                  <a:gd name="connsiteY0" fmla="*/ 6742 h 10552"/>
                  <a:gd name="connsiteX1" fmla="*/ 2983 w 10156"/>
                  <a:gd name="connsiteY1" fmla="*/ 8574 h 10552"/>
                  <a:gd name="connsiteX2" fmla="*/ 3676 w 10156"/>
                  <a:gd name="connsiteY2" fmla="*/ 10003 h 10552"/>
                  <a:gd name="connsiteX3" fmla="*/ 4239 w 10156"/>
                  <a:gd name="connsiteY3" fmla="*/ 10552 h 10552"/>
                  <a:gd name="connsiteX4" fmla="*/ 6144 w 10156"/>
                  <a:gd name="connsiteY4" fmla="*/ 5937 h 10552"/>
                  <a:gd name="connsiteX5" fmla="*/ 6988 w 10156"/>
                  <a:gd name="connsiteY5" fmla="*/ 5057 h 10552"/>
                  <a:gd name="connsiteX6" fmla="*/ 7356 w 10156"/>
                  <a:gd name="connsiteY6" fmla="*/ 5021 h 10552"/>
                  <a:gd name="connsiteX7" fmla="*/ 8773 w 10156"/>
                  <a:gd name="connsiteY7" fmla="*/ 3534 h 10552"/>
                  <a:gd name="connsiteX8" fmla="*/ 9804 w 10156"/>
                  <a:gd name="connsiteY8" fmla="*/ 1967 h 10552"/>
                  <a:gd name="connsiteX9" fmla="*/ 10083 w 10156"/>
                  <a:gd name="connsiteY9" fmla="*/ 1803 h 10552"/>
                  <a:gd name="connsiteX10" fmla="*/ 10018 w 10156"/>
                  <a:gd name="connsiteY10" fmla="*/ 662 h 10552"/>
                  <a:gd name="connsiteX11" fmla="*/ 8633 w 10156"/>
                  <a:gd name="connsiteY11" fmla="*/ 2310 h 10552"/>
                  <a:gd name="connsiteX12" fmla="*/ 8481 w 10156"/>
                  <a:gd name="connsiteY12" fmla="*/ 2274 h 10552"/>
                  <a:gd name="connsiteX13" fmla="*/ 8243 w 10156"/>
                  <a:gd name="connsiteY13" fmla="*/ 1834 h 10552"/>
                  <a:gd name="connsiteX14" fmla="*/ 7716 w 10156"/>
                  <a:gd name="connsiteY14" fmla="*/ 0 h 10552"/>
                  <a:gd name="connsiteX15" fmla="*/ 7695 w 10156"/>
                  <a:gd name="connsiteY15" fmla="*/ 1755 h 10552"/>
                  <a:gd name="connsiteX16" fmla="*/ 7544 w 10156"/>
                  <a:gd name="connsiteY16" fmla="*/ 1932 h 10552"/>
                  <a:gd name="connsiteX17" fmla="*/ 6750 w 10156"/>
                  <a:gd name="connsiteY17" fmla="*/ 4288 h 10552"/>
                  <a:gd name="connsiteX18" fmla="*/ 6533 w 10156"/>
                  <a:gd name="connsiteY18" fmla="*/ 4545 h 10552"/>
                  <a:gd name="connsiteX19" fmla="*/ 5992 w 10156"/>
                  <a:gd name="connsiteY19" fmla="*/ 4874 h 10552"/>
                  <a:gd name="connsiteX20" fmla="*/ 5884 w 10156"/>
                  <a:gd name="connsiteY20" fmla="*/ 4728 h 10552"/>
                  <a:gd name="connsiteX21" fmla="*/ 6014 w 10156"/>
                  <a:gd name="connsiteY21" fmla="*/ 4984 h 10552"/>
                  <a:gd name="connsiteX22" fmla="*/ 6079 w 10156"/>
                  <a:gd name="connsiteY22" fmla="*/ 5351 h 10552"/>
                  <a:gd name="connsiteX23" fmla="*/ 6252 w 10156"/>
                  <a:gd name="connsiteY23" fmla="*/ 5680 h 10552"/>
                  <a:gd name="connsiteX24" fmla="*/ 6187 w 10156"/>
                  <a:gd name="connsiteY24" fmla="*/ 5863 h 10552"/>
                  <a:gd name="connsiteX25" fmla="*/ 6403 w 10156"/>
                  <a:gd name="connsiteY25" fmla="*/ 6266 h 10552"/>
                  <a:gd name="connsiteX26" fmla="*/ 6966 w 10156"/>
                  <a:gd name="connsiteY26" fmla="*/ 5534 h 10552"/>
                  <a:gd name="connsiteX27" fmla="*/ 7312 w 10156"/>
                  <a:gd name="connsiteY27" fmla="*/ 5607 h 10552"/>
                  <a:gd name="connsiteX28" fmla="*/ 7897 w 10156"/>
                  <a:gd name="connsiteY28" fmla="*/ 5131 h 10552"/>
                  <a:gd name="connsiteX29" fmla="*/ 8963 w 10156"/>
                  <a:gd name="connsiteY29" fmla="*/ 4167 h 10552"/>
                  <a:gd name="connsiteX30" fmla="*/ 9372 w 10156"/>
                  <a:gd name="connsiteY30" fmla="*/ 3747 h 10552"/>
                  <a:gd name="connsiteX31" fmla="*/ 9528 w 10156"/>
                  <a:gd name="connsiteY31" fmla="*/ 3608 h 10552"/>
                  <a:gd name="connsiteX32" fmla="*/ 9910 w 10156"/>
                  <a:gd name="connsiteY32" fmla="*/ 3702 h 10552"/>
                  <a:gd name="connsiteX0" fmla="*/ 0 w 10091"/>
                  <a:gd name="connsiteY0" fmla="*/ 7364 h 11174"/>
                  <a:gd name="connsiteX1" fmla="*/ 2983 w 10091"/>
                  <a:gd name="connsiteY1" fmla="*/ 9196 h 11174"/>
                  <a:gd name="connsiteX2" fmla="*/ 3676 w 10091"/>
                  <a:gd name="connsiteY2" fmla="*/ 10625 h 11174"/>
                  <a:gd name="connsiteX3" fmla="*/ 4239 w 10091"/>
                  <a:gd name="connsiteY3" fmla="*/ 11174 h 11174"/>
                  <a:gd name="connsiteX4" fmla="*/ 6144 w 10091"/>
                  <a:gd name="connsiteY4" fmla="*/ 6559 h 11174"/>
                  <a:gd name="connsiteX5" fmla="*/ 6988 w 10091"/>
                  <a:gd name="connsiteY5" fmla="*/ 5679 h 11174"/>
                  <a:gd name="connsiteX6" fmla="*/ 7356 w 10091"/>
                  <a:gd name="connsiteY6" fmla="*/ 5643 h 11174"/>
                  <a:gd name="connsiteX7" fmla="*/ 8773 w 10091"/>
                  <a:gd name="connsiteY7" fmla="*/ 4156 h 11174"/>
                  <a:gd name="connsiteX8" fmla="*/ 9804 w 10091"/>
                  <a:gd name="connsiteY8" fmla="*/ 2589 h 11174"/>
                  <a:gd name="connsiteX9" fmla="*/ 10083 w 10091"/>
                  <a:gd name="connsiteY9" fmla="*/ 2425 h 11174"/>
                  <a:gd name="connsiteX10" fmla="*/ 9566 w 10091"/>
                  <a:gd name="connsiteY10" fmla="*/ 2 h 11174"/>
                  <a:gd name="connsiteX11" fmla="*/ 8633 w 10091"/>
                  <a:gd name="connsiteY11" fmla="*/ 2932 h 11174"/>
                  <a:gd name="connsiteX12" fmla="*/ 8481 w 10091"/>
                  <a:gd name="connsiteY12" fmla="*/ 2896 h 11174"/>
                  <a:gd name="connsiteX13" fmla="*/ 8243 w 10091"/>
                  <a:gd name="connsiteY13" fmla="*/ 2456 h 11174"/>
                  <a:gd name="connsiteX14" fmla="*/ 7716 w 10091"/>
                  <a:gd name="connsiteY14" fmla="*/ 622 h 11174"/>
                  <a:gd name="connsiteX15" fmla="*/ 7695 w 10091"/>
                  <a:gd name="connsiteY15" fmla="*/ 2377 h 11174"/>
                  <a:gd name="connsiteX16" fmla="*/ 7544 w 10091"/>
                  <a:gd name="connsiteY16" fmla="*/ 2554 h 11174"/>
                  <a:gd name="connsiteX17" fmla="*/ 6750 w 10091"/>
                  <a:gd name="connsiteY17" fmla="*/ 4910 h 11174"/>
                  <a:gd name="connsiteX18" fmla="*/ 6533 w 10091"/>
                  <a:gd name="connsiteY18" fmla="*/ 5167 h 11174"/>
                  <a:gd name="connsiteX19" fmla="*/ 5992 w 10091"/>
                  <a:gd name="connsiteY19" fmla="*/ 5496 h 11174"/>
                  <a:gd name="connsiteX20" fmla="*/ 5884 w 10091"/>
                  <a:gd name="connsiteY20" fmla="*/ 5350 h 11174"/>
                  <a:gd name="connsiteX21" fmla="*/ 6014 w 10091"/>
                  <a:gd name="connsiteY21" fmla="*/ 5606 h 11174"/>
                  <a:gd name="connsiteX22" fmla="*/ 6079 w 10091"/>
                  <a:gd name="connsiteY22" fmla="*/ 5973 h 11174"/>
                  <a:gd name="connsiteX23" fmla="*/ 6252 w 10091"/>
                  <a:gd name="connsiteY23" fmla="*/ 6302 h 11174"/>
                  <a:gd name="connsiteX24" fmla="*/ 6187 w 10091"/>
                  <a:gd name="connsiteY24" fmla="*/ 6485 h 11174"/>
                  <a:gd name="connsiteX25" fmla="*/ 6403 w 10091"/>
                  <a:gd name="connsiteY25" fmla="*/ 6888 h 11174"/>
                  <a:gd name="connsiteX26" fmla="*/ 6966 w 10091"/>
                  <a:gd name="connsiteY26" fmla="*/ 6156 h 11174"/>
                  <a:gd name="connsiteX27" fmla="*/ 7312 w 10091"/>
                  <a:gd name="connsiteY27" fmla="*/ 6229 h 11174"/>
                  <a:gd name="connsiteX28" fmla="*/ 7897 w 10091"/>
                  <a:gd name="connsiteY28" fmla="*/ 5753 h 11174"/>
                  <a:gd name="connsiteX29" fmla="*/ 8963 w 10091"/>
                  <a:gd name="connsiteY29" fmla="*/ 4789 h 11174"/>
                  <a:gd name="connsiteX30" fmla="*/ 9372 w 10091"/>
                  <a:gd name="connsiteY30" fmla="*/ 4369 h 11174"/>
                  <a:gd name="connsiteX31" fmla="*/ 9528 w 10091"/>
                  <a:gd name="connsiteY31" fmla="*/ 4230 h 11174"/>
                  <a:gd name="connsiteX32" fmla="*/ 9910 w 10091"/>
                  <a:gd name="connsiteY32" fmla="*/ 4324 h 11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0091" h="11174">
                    <a:moveTo>
                      <a:pt x="0" y="7364"/>
                    </a:moveTo>
                    <a:cubicBezTo>
                      <a:pt x="2555" y="8762"/>
                      <a:pt x="2370" y="8653"/>
                      <a:pt x="2983" y="9196"/>
                    </a:cubicBezTo>
                    <a:cubicBezTo>
                      <a:pt x="3596" y="9740"/>
                      <a:pt x="3676" y="10625"/>
                      <a:pt x="3676" y="10625"/>
                    </a:cubicBezTo>
                    <a:lnTo>
                      <a:pt x="4239" y="11174"/>
                    </a:lnTo>
                    <a:cubicBezTo>
                      <a:pt x="4239" y="11174"/>
                      <a:pt x="5667" y="10698"/>
                      <a:pt x="6144" y="6559"/>
                    </a:cubicBezTo>
                    <a:lnTo>
                      <a:pt x="6988" y="5679"/>
                    </a:lnTo>
                    <a:cubicBezTo>
                      <a:pt x="7111" y="5667"/>
                      <a:pt x="7059" y="5897"/>
                      <a:pt x="7356" y="5643"/>
                    </a:cubicBezTo>
                    <a:cubicBezTo>
                      <a:pt x="7653" y="5389"/>
                      <a:pt x="8365" y="4665"/>
                      <a:pt x="8773" y="4156"/>
                    </a:cubicBezTo>
                    <a:cubicBezTo>
                      <a:pt x="9181" y="3647"/>
                      <a:pt x="9586" y="2877"/>
                      <a:pt x="9804" y="2589"/>
                    </a:cubicBezTo>
                    <a:cubicBezTo>
                      <a:pt x="10022" y="2301"/>
                      <a:pt x="10123" y="2856"/>
                      <a:pt x="10083" y="2425"/>
                    </a:cubicBezTo>
                    <a:cubicBezTo>
                      <a:pt x="10043" y="1994"/>
                      <a:pt x="9808" y="-82"/>
                      <a:pt x="9566" y="2"/>
                    </a:cubicBezTo>
                    <a:cubicBezTo>
                      <a:pt x="9324" y="86"/>
                      <a:pt x="8814" y="2450"/>
                      <a:pt x="8633" y="2932"/>
                    </a:cubicBezTo>
                    <a:cubicBezTo>
                      <a:pt x="8452" y="3414"/>
                      <a:pt x="8532" y="2908"/>
                      <a:pt x="8481" y="2896"/>
                    </a:cubicBezTo>
                    <a:cubicBezTo>
                      <a:pt x="8402" y="2749"/>
                      <a:pt x="8371" y="2835"/>
                      <a:pt x="8243" y="2456"/>
                    </a:cubicBezTo>
                    <a:cubicBezTo>
                      <a:pt x="8115" y="2077"/>
                      <a:pt x="7807" y="635"/>
                      <a:pt x="7716" y="622"/>
                    </a:cubicBezTo>
                    <a:cubicBezTo>
                      <a:pt x="7625" y="609"/>
                      <a:pt x="7724" y="2055"/>
                      <a:pt x="7695" y="2377"/>
                    </a:cubicBezTo>
                    <a:cubicBezTo>
                      <a:pt x="7666" y="2699"/>
                      <a:pt x="7702" y="2132"/>
                      <a:pt x="7544" y="2554"/>
                    </a:cubicBezTo>
                    <a:cubicBezTo>
                      <a:pt x="7387" y="2976"/>
                      <a:pt x="6918" y="4475"/>
                      <a:pt x="6750" y="4910"/>
                    </a:cubicBezTo>
                    <a:cubicBezTo>
                      <a:pt x="6582" y="5345"/>
                      <a:pt x="6605" y="5081"/>
                      <a:pt x="6533" y="5167"/>
                    </a:cubicBezTo>
                    <a:lnTo>
                      <a:pt x="5992" y="5496"/>
                    </a:lnTo>
                    <a:lnTo>
                      <a:pt x="5884" y="5350"/>
                    </a:lnTo>
                    <a:lnTo>
                      <a:pt x="6014" y="5606"/>
                    </a:lnTo>
                    <a:cubicBezTo>
                      <a:pt x="6036" y="5728"/>
                      <a:pt x="6057" y="5851"/>
                      <a:pt x="6079" y="5973"/>
                    </a:cubicBezTo>
                    <a:lnTo>
                      <a:pt x="6252" y="6302"/>
                    </a:lnTo>
                    <a:cubicBezTo>
                      <a:pt x="6230" y="6363"/>
                      <a:pt x="6209" y="6424"/>
                      <a:pt x="6187" y="6485"/>
                    </a:cubicBezTo>
                    <a:lnTo>
                      <a:pt x="6403" y="6888"/>
                    </a:lnTo>
                    <a:lnTo>
                      <a:pt x="6966" y="6156"/>
                    </a:lnTo>
                    <a:lnTo>
                      <a:pt x="7312" y="6229"/>
                    </a:lnTo>
                    <a:cubicBezTo>
                      <a:pt x="7312" y="6229"/>
                      <a:pt x="7637" y="6119"/>
                      <a:pt x="7897" y="5753"/>
                    </a:cubicBezTo>
                    <a:cubicBezTo>
                      <a:pt x="8156" y="5350"/>
                      <a:pt x="8162" y="4972"/>
                      <a:pt x="8963" y="4789"/>
                    </a:cubicBezTo>
                    <a:cubicBezTo>
                      <a:pt x="9288" y="4752"/>
                      <a:pt x="9372" y="4369"/>
                      <a:pt x="9372" y="4369"/>
                    </a:cubicBezTo>
                    <a:cubicBezTo>
                      <a:pt x="9408" y="4336"/>
                      <a:pt x="9492" y="4263"/>
                      <a:pt x="9528" y="4230"/>
                    </a:cubicBezTo>
                    <a:lnTo>
                      <a:pt x="9910" y="4324"/>
                    </a:ln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1021" name="Freeform 54"/>
              <p:cNvSpPr>
                <a:spLocks/>
              </p:cNvSpPr>
              <p:nvPr/>
            </p:nvSpPr>
            <p:spPr bwMode="auto">
              <a:xfrm>
                <a:off x="9462625" y="3420211"/>
                <a:ext cx="1055875" cy="753234"/>
              </a:xfrm>
              <a:custGeom>
                <a:avLst/>
                <a:gdLst>
                  <a:gd name="T0" fmla="*/ 190 w 212"/>
                  <a:gd name="T1" fmla="*/ 15 h 135"/>
                  <a:gd name="T2" fmla="*/ 201 w 212"/>
                  <a:gd name="T3" fmla="*/ 17 h 135"/>
                  <a:gd name="T4" fmla="*/ 208 w 212"/>
                  <a:gd name="T5" fmla="*/ 24 h 135"/>
                  <a:gd name="T6" fmla="*/ 212 w 212"/>
                  <a:gd name="T7" fmla="*/ 28 h 135"/>
                  <a:gd name="T8" fmla="*/ 212 w 212"/>
                  <a:gd name="T9" fmla="*/ 31 h 135"/>
                  <a:gd name="T10" fmla="*/ 210 w 212"/>
                  <a:gd name="T11" fmla="*/ 42 h 135"/>
                  <a:gd name="T12" fmla="*/ 175 w 212"/>
                  <a:gd name="T13" fmla="*/ 33 h 135"/>
                  <a:gd name="T14" fmla="*/ 166 w 212"/>
                  <a:gd name="T15" fmla="*/ 28 h 135"/>
                  <a:gd name="T16" fmla="*/ 156 w 212"/>
                  <a:gd name="T17" fmla="*/ 20 h 135"/>
                  <a:gd name="T18" fmla="*/ 155 w 212"/>
                  <a:gd name="T19" fmla="*/ 19 h 135"/>
                  <a:gd name="T20" fmla="*/ 157 w 212"/>
                  <a:gd name="T21" fmla="*/ 14 h 135"/>
                  <a:gd name="T22" fmla="*/ 171 w 212"/>
                  <a:gd name="T23" fmla="*/ 9 h 135"/>
                  <a:gd name="T24" fmla="*/ 174 w 212"/>
                  <a:gd name="T25" fmla="*/ 6 h 135"/>
                  <a:gd name="T26" fmla="*/ 176 w 212"/>
                  <a:gd name="T27" fmla="*/ 8 h 135"/>
                  <a:gd name="T28" fmla="*/ 183 w 212"/>
                  <a:gd name="T29" fmla="*/ 14 h 135"/>
                  <a:gd name="T30" fmla="*/ 185 w 212"/>
                  <a:gd name="T31" fmla="*/ 3 h 135"/>
                  <a:gd name="T32" fmla="*/ 196 w 212"/>
                  <a:gd name="T33" fmla="*/ 3 h 135"/>
                  <a:gd name="T34" fmla="*/ 198 w 212"/>
                  <a:gd name="T35" fmla="*/ 5 h 135"/>
                  <a:gd name="T36" fmla="*/ 197 w 212"/>
                  <a:gd name="T37" fmla="*/ 11 h 135"/>
                  <a:gd name="T38" fmla="*/ 188 w 212"/>
                  <a:gd name="T39" fmla="*/ 16 h 135"/>
                  <a:gd name="T40" fmla="*/ 181 w 212"/>
                  <a:gd name="T41" fmla="*/ 14 h 135"/>
                  <a:gd name="T42" fmla="*/ 179 w 212"/>
                  <a:gd name="T43" fmla="*/ 15 h 135"/>
                  <a:gd name="T44" fmla="*/ 137 w 212"/>
                  <a:gd name="T45" fmla="*/ 64 h 135"/>
                  <a:gd name="T46" fmla="*/ 106 w 212"/>
                  <a:gd name="T47" fmla="*/ 85 h 135"/>
                  <a:gd name="T48" fmla="*/ 102 w 212"/>
                  <a:gd name="T49" fmla="*/ 90 h 135"/>
                  <a:gd name="T50" fmla="*/ 98 w 212"/>
                  <a:gd name="T51" fmla="*/ 93 h 135"/>
                  <a:gd name="T52" fmla="*/ 58 w 212"/>
                  <a:gd name="T53" fmla="*/ 100 h 135"/>
                  <a:gd name="T54" fmla="*/ 50 w 212"/>
                  <a:gd name="T55" fmla="*/ 103 h 135"/>
                  <a:gd name="T56" fmla="*/ 51 w 212"/>
                  <a:gd name="T57" fmla="*/ 108 h 135"/>
                  <a:gd name="T58" fmla="*/ 48 w 212"/>
                  <a:gd name="T59" fmla="*/ 126 h 135"/>
                  <a:gd name="T60" fmla="*/ 30 w 212"/>
                  <a:gd name="T61" fmla="*/ 134 h 135"/>
                  <a:gd name="T62" fmla="*/ 10 w 212"/>
                  <a:gd name="T63" fmla="*/ 133 h 135"/>
                  <a:gd name="T64" fmla="*/ 0 w 212"/>
                  <a:gd name="T65" fmla="*/ 130 h 135"/>
                  <a:gd name="connsiteX0" fmla="*/ 10023 w 11061"/>
                  <a:gd name="connsiteY0" fmla="*/ 1030 h 9875"/>
                  <a:gd name="connsiteX1" fmla="*/ 10542 w 11061"/>
                  <a:gd name="connsiteY1" fmla="*/ 1178 h 9875"/>
                  <a:gd name="connsiteX2" fmla="*/ 10872 w 11061"/>
                  <a:gd name="connsiteY2" fmla="*/ 1697 h 9875"/>
                  <a:gd name="connsiteX3" fmla="*/ 11061 w 11061"/>
                  <a:gd name="connsiteY3" fmla="*/ 1993 h 9875"/>
                  <a:gd name="connsiteX4" fmla="*/ 11061 w 11061"/>
                  <a:gd name="connsiteY4" fmla="*/ 2215 h 9875"/>
                  <a:gd name="connsiteX5" fmla="*/ 10967 w 11061"/>
                  <a:gd name="connsiteY5" fmla="*/ 3030 h 9875"/>
                  <a:gd name="connsiteX6" fmla="*/ 9316 w 11061"/>
                  <a:gd name="connsiteY6" fmla="*/ 2363 h 9875"/>
                  <a:gd name="connsiteX7" fmla="*/ 8891 w 11061"/>
                  <a:gd name="connsiteY7" fmla="*/ 1993 h 9875"/>
                  <a:gd name="connsiteX8" fmla="*/ 8419 w 11061"/>
                  <a:gd name="connsiteY8" fmla="*/ 1400 h 9875"/>
                  <a:gd name="connsiteX9" fmla="*/ 8372 w 11061"/>
                  <a:gd name="connsiteY9" fmla="*/ 1326 h 9875"/>
                  <a:gd name="connsiteX10" fmla="*/ 8467 w 11061"/>
                  <a:gd name="connsiteY10" fmla="*/ 956 h 9875"/>
                  <a:gd name="connsiteX11" fmla="*/ 9127 w 11061"/>
                  <a:gd name="connsiteY11" fmla="*/ 586 h 9875"/>
                  <a:gd name="connsiteX12" fmla="*/ 9269 w 11061"/>
                  <a:gd name="connsiteY12" fmla="*/ 363 h 9875"/>
                  <a:gd name="connsiteX13" fmla="*/ 9363 w 11061"/>
                  <a:gd name="connsiteY13" fmla="*/ 512 h 9875"/>
                  <a:gd name="connsiteX14" fmla="*/ 9693 w 11061"/>
                  <a:gd name="connsiteY14" fmla="*/ 956 h 9875"/>
                  <a:gd name="connsiteX15" fmla="*/ 9787 w 11061"/>
                  <a:gd name="connsiteY15" fmla="*/ 141 h 9875"/>
                  <a:gd name="connsiteX16" fmla="*/ 10306 w 11061"/>
                  <a:gd name="connsiteY16" fmla="*/ 141 h 9875"/>
                  <a:gd name="connsiteX17" fmla="*/ 10401 w 11061"/>
                  <a:gd name="connsiteY17" fmla="*/ 289 h 9875"/>
                  <a:gd name="connsiteX18" fmla="*/ 10353 w 11061"/>
                  <a:gd name="connsiteY18" fmla="*/ 734 h 9875"/>
                  <a:gd name="connsiteX19" fmla="*/ 9929 w 11061"/>
                  <a:gd name="connsiteY19" fmla="*/ 1104 h 9875"/>
                  <a:gd name="connsiteX20" fmla="*/ 9599 w 11061"/>
                  <a:gd name="connsiteY20" fmla="*/ 956 h 9875"/>
                  <a:gd name="connsiteX21" fmla="*/ 9504 w 11061"/>
                  <a:gd name="connsiteY21" fmla="*/ 1030 h 9875"/>
                  <a:gd name="connsiteX22" fmla="*/ 7523 w 11061"/>
                  <a:gd name="connsiteY22" fmla="*/ 4660 h 9875"/>
                  <a:gd name="connsiteX23" fmla="*/ 6061 w 11061"/>
                  <a:gd name="connsiteY23" fmla="*/ 6215 h 9875"/>
                  <a:gd name="connsiteX24" fmla="*/ 5872 w 11061"/>
                  <a:gd name="connsiteY24" fmla="*/ 6586 h 9875"/>
                  <a:gd name="connsiteX25" fmla="*/ 5684 w 11061"/>
                  <a:gd name="connsiteY25" fmla="*/ 6808 h 9875"/>
                  <a:gd name="connsiteX26" fmla="*/ 3797 w 11061"/>
                  <a:gd name="connsiteY26" fmla="*/ 7326 h 9875"/>
                  <a:gd name="connsiteX27" fmla="*/ 3419 w 11061"/>
                  <a:gd name="connsiteY27" fmla="*/ 7549 h 9875"/>
                  <a:gd name="connsiteX28" fmla="*/ 3467 w 11061"/>
                  <a:gd name="connsiteY28" fmla="*/ 7919 h 9875"/>
                  <a:gd name="connsiteX29" fmla="*/ 3325 w 11061"/>
                  <a:gd name="connsiteY29" fmla="*/ 9252 h 9875"/>
                  <a:gd name="connsiteX30" fmla="*/ 2476 w 11061"/>
                  <a:gd name="connsiteY30" fmla="*/ 9845 h 9875"/>
                  <a:gd name="connsiteX31" fmla="*/ 1533 w 11061"/>
                  <a:gd name="connsiteY31" fmla="*/ 9771 h 9875"/>
                  <a:gd name="connsiteX32" fmla="*/ 0 w 11061"/>
                  <a:gd name="connsiteY32" fmla="*/ 9349 h 9875"/>
                  <a:gd name="connsiteX0" fmla="*/ 9507 w 10445"/>
                  <a:gd name="connsiteY0" fmla="*/ 1043 h 10001"/>
                  <a:gd name="connsiteX1" fmla="*/ 9976 w 10445"/>
                  <a:gd name="connsiteY1" fmla="*/ 1193 h 10001"/>
                  <a:gd name="connsiteX2" fmla="*/ 10274 w 10445"/>
                  <a:gd name="connsiteY2" fmla="*/ 1718 h 10001"/>
                  <a:gd name="connsiteX3" fmla="*/ 10445 w 10445"/>
                  <a:gd name="connsiteY3" fmla="*/ 2018 h 10001"/>
                  <a:gd name="connsiteX4" fmla="*/ 10445 w 10445"/>
                  <a:gd name="connsiteY4" fmla="*/ 2243 h 10001"/>
                  <a:gd name="connsiteX5" fmla="*/ 10360 w 10445"/>
                  <a:gd name="connsiteY5" fmla="*/ 3068 h 10001"/>
                  <a:gd name="connsiteX6" fmla="*/ 8867 w 10445"/>
                  <a:gd name="connsiteY6" fmla="*/ 2393 h 10001"/>
                  <a:gd name="connsiteX7" fmla="*/ 8483 w 10445"/>
                  <a:gd name="connsiteY7" fmla="*/ 2018 h 10001"/>
                  <a:gd name="connsiteX8" fmla="*/ 8056 w 10445"/>
                  <a:gd name="connsiteY8" fmla="*/ 1418 h 10001"/>
                  <a:gd name="connsiteX9" fmla="*/ 8014 w 10445"/>
                  <a:gd name="connsiteY9" fmla="*/ 1343 h 10001"/>
                  <a:gd name="connsiteX10" fmla="*/ 8100 w 10445"/>
                  <a:gd name="connsiteY10" fmla="*/ 968 h 10001"/>
                  <a:gd name="connsiteX11" fmla="*/ 8697 w 10445"/>
                  <a:gd name="connsiteY11" fmla="*/ 593 h 10001"/>
                  <a:gd name="connsiteX12" fmla="*/ 8825 w 10445"/>
                  <a:gd name="connsiteY12" fmla="*/ 368 h 10001"/>
                  <a:gd name="connsiteX13" fmla="*/ 8910 w 10445"/>
                  <a:gd name="connsiteY13" fmla="*/ 518 h 10001"/>
                  <a:gd name="connsiteX14" fmla="*/ 9208 w 10445"/>
                  <a:gd name="connsiteY14" fmla="*/ 968 h 10001"/>
                  <a:gd name="connsiteX15" fmla="*/ 9293 w 10445"/>
                  <a:gd name="connsiteY15" fmla="*/ 143 h 10001"/>
                  <a:gd name="connsiteX16" fmla="*/ 9762 w 10445"/>
                  <a:gd name="connsiteY16" fmla="*/ 143 h 10001"/>
                  <a:gd name="connsiteX17" fmla="*/ 9848 w 10445"/>
                  <a:gd name="connsiteY17" fmla="*/ 293 h 10001"/>
                  <a:gd name="connsiteX18" fmla="*/ 9805 w 10445"/>
                  <a:gd name="connsiteY18" fmla="*/ 743 h 10001"/>
                  <a:gd name="connsiteX19" fmla="*/ 9422 w 10445"/>
                  <a:gd name="connsiteY19" fmla="*/ 1118 h 10001"/>
                  <a:gd name="connsiteX20" fmla="*/ 9123 w 10445"/>
                  <a:gd name="connsiteY20" fmla="*/ 968 h 10001"/>
                  <a:gd name="connsiteX21" fmla="*/ 9037 w 10445"/>
                  <a:gd name="connsiteY21" fmla="*/ 1043 h 10001"/>
                  <a:gd name="connsiteX22" fmla="*/ 7246 w 10445"/>
                  <a:gd name="connsiteY22" fmla="*/ 4719 h 10001"/>
                  <a:gd name="connsiteX23" fmla="*/ 5925 w 10445"/>
                  <a:gd name="connsiteY23" fmla="*/ 6294 h 10001"/>
                  <a:gd name="connsiteX24" fmla="*/ 5754 w 10445"/>
                  <a:gd name="connsiteY24" fmla="*/ 6669 h 10001"/>
                  <a:gd name="connsiteX25" fmla="*/ 5584 w 10445"/>
                  <a:gd name="connsiteY25" fmla="*/ 6894 h 10001"/>
                  <a:gd name="connsiteX26" fmla="*/ 3878 w 10445"/>
                  <a:gd name="connsiteY26" fmla="*/ 7419 h 10001"/>
                  <a:gd name="connsiteX27" fmla="*/ 3536 w 10445"/>
                  <a:gd name="connsiteY27" fmla="*/ 7645 h 10001"/>
                  <a:gd name="connsiteX28" fmla="*/ 3579 w 10445"/>
                  <a:gd name="connsiteY28" fmla="*/ 8019 h 10001"/>
                  <a:gd name="connsiteX29" fmla="*/ 3451 w 10445"/>
                  <a:gd name="connsiteY29" fmla="*/ 9369 h 10001"/>
                  <a:gd name="connsiteX30" fmla="*/ 2683 w 10445"/>
                  <a:gd name="connsiteY30" fmla="*/ 9970 h 10001"/>
                  <a:gd name="connsiteX31" fmla="*/ 1831 w 10445"/>
                  <a:gd name="connsiteY31" fmla="*/ 9895 h 10001"/>
                  <a:gd name="connsiteX32" fmla="*/ 0 w 10445"/>
                  <a:gd name="connsiteY32" fmla="*/ 8820 h 10001"/>
                  <a:gd name="connsiteX0" fmla="*/ 9554 w 10492"/>
                  <a:gd name="connsiteY0" fmla="*/ 1043 h 10001"/>
                  <a:gd name="connsiteX1" fmla="*/ 10023 w 10492"/>
                  <a:gd name="connsiteY1" fmla="*/ 1193 h 10001"/>
                  <a:gd name="connsiteX2" fmla="*/ 10321 w 10492"/>
                  <a:gd name="connsiteY2" fmla="*/ 1718 h 10001"/>
                  <a:gd name="connsiteX3" fmla="*/ 10492 w 10492"/>
                  <a:gd name="connsiteY3" fmla="*/ 2018 h 10001"/>
                  <a:gd name="connsiteX4" fmla="*/ 10492 w 10492"/>
                  <a:gd name="connsiteY4" fmla="*/ 2243 h 10001"/>
                  <a:gd name="connsiteX5" fmla="*/ 10407 w 10492"/>
                  <a:gd name="connsiteY5" fmla="*/ 3068 h 10001"/>
                  <a:gd name="connsiteX6" fmla="*/ 8914 w 10492"/>
                  <a:gd name="connsiteY6" fmla="*/ 2393 h 10001"/>
                  <a:gd name="connsiteX7" fmla="*/ 8530 w 10492"/>
                  <a:gd name="connsiteY7" fmla="*/ 2018 h 10001"/>
                  <a:gd name="connsiteX8" fmla="*/ 8103 w 10492"/>
                  <a:gd name="connsiteY8" fmla="*/ 1418 h 10001"/>
                  <a:gd name="connsiteX9" fmla="*/ 8061 w 10492"/>
                  <a:gd name="connsiteY9" fmla="*/ 1343 h 10001"/>
                  <a:gd name="connsiteX10" fmla="*/ 8147 w 10492"/>
                  <a:gd name="connsiteY10" fmla="*/ 968 h 10001"/>
                  <a:gd name="connsiteX11" fmla="*/ 8744 w 10492"/>
                  <a:gd name="connsiteY11" fmla="*/ 593 h 10001"/>
                  <a:gd name="connsiteX12" fmla="*/ 8872 w 10492"/>
                  <a:gd name="connsiteY12" fmla="*/ 368 h 10001"/>
                  <a:gd name="connsiteX13" fmla="*/ 8957 w 10492"/>
                  <a:gd name="connsiteY13" fmla="*/ 518 h 10001"/>
                  <a:gd name="connsiteX14" fmla="*/ 9255 w 10492"/>
                  <a:gd name="connsiteY14" fmla="*/ 968 h 10001"/>
                  <a:gd name="connsiteX15" fmla="*/ 9340 w 10492"/>
                  <a:gd name="connsiteY15" fmla="*/ 143 h 10001"/>
                  <a:gd name="connsiteX16" fmla="*/ 9809 w 10492"/>
                  <a:gd name="connsiteY16" fmla="*/ 143 h 10001"/>
                  <a:gd name="connsiteX17" fmla="*/ 9895 w 10492"/>
                  <a:gd name="connsiteY17" fmla="*/ 293 h 10001"/>
                  <a:gd name="connsiteX18" fmla="*/ 9852 w 10492"/>
                  <a:gd name="connsiteY18" fmla="*/ 743 h 10001"/>
                  <a:gd name="connsiteX19" fmla="*/ 9469 w 10492"/>
                  <a:gd name="connsiteY19" fmla="*/ 1118 h 10001"/>
                  <a:gd name="connsiteX20" fmla="*/ 9170 w 10492"/>
                  <a:gd name="connsiteY20" fmla="*/ 968 h 10001"/>
                  <a:gd name="connsiteX21" fmla="*/ 9084 w 10492"/>
                  <a:gd name="connsiteY21" fmla="*/ 1043 h 10001"/>
                  <a:gd name="connsiteX22" fmla="*/ 7293 w 10492"/>
                  <a:gd name="connsiteY22" fmla="*/ 4719 h 10001"/>
                  <a:gd name="connsiteX23" fmla="*/ 5972 w 10492"/>
                  <a:gd name="connsiteY23" fmla="*/ 6294 h 10001"/>
                  <a:gd name="connsiteX24" fmla="*/ 5801 w 10492"/>
                  <a:gd name="connsiteY24" fmla="*/ 6669 h 10001"/>
                  <a:gd name="connsiteX25" fmla="*/ 5631 w 10492"/>
                  <a:gd name="connsiteY25" fmla="*/ 6894 h 10001"/>
                  <a:gd name="connsiteX26" fmla="*/ 3925 w 10492"/>
                  <a:gd name="connsiteY26" fmla="*/ 7419 h 10001"/>
                  <a:gd name="connsiteX27" fmla="*/ 3583 w 10492"/>
                  <a:gd name="connsiteY27" fmla="*/ 7645 h 10001"/>
                  <a:gd name="connsiteX28" fmla="*/ 3626 w 10492"/>
                  <a:gd name="connsiteY28" fmla="*/ 8019 h 10001"/>
                  <a:gd name="connsiteX29" fmla="*/ 3498 w 10492"/>
                  <a:gd name="connsiteY29" fmla="*/ 9369 h 10001"/>
                  <a:gd name="connsiteX30" fmla="*/ 2730 w 10492"/>
                  <a:gd name="connsiteY30" fmla="*/ 9970 h 10001"/>
                  <a:gd name="connsiteX31" fmla="*/ 1878 w 10492"/>
                  <a:gd name="connsiteY31" fmla="*/ 9895 h 10001"/>
                  <a:gd name="connsiteX32" fmla="*/ 0 w 10492"/>
                  <a:gd name="connsiteY32" fmla="*/ 8173 h 10001"/>
                  <a:gd name="connsiteX0" fmla="*/ 9648 w 10586"/>
                  <a:gd name="connsiteY0" fmla="*/ 1043 h 10001"/>
                  <a:gd name="connsiteX1" fmla="*/ 10117 w 10586"/>
                  <a:gd name="connsiteY1" fmla="*/ 1193 h 10001"/>
                  <a:gd name="connsiteX2" fmla="*/ 10415 w 10586"/>
                  <a:gd name="connsiteY2" fmla="*/ 1718 h 10001"/>
                  <a:gd name="connsiteX3" fmla="*/ 10586 w 10586"/>
                  <a:gd name="connsiteY3" fmla="*/ 2018 h 10001"/>
                  <a:gd name="connsiteX4" fmla="*/ 10586 w 10586"/>
                  <a:gd name="connsiteY4" fmla="*/ 2243 h 10001"/>
                  <a:gd name="connsiteX5" fmla="*/ 10501 w 10586"/>
                  <a:gd name="connsiteY5" fmla="*/ 3068 h 10001"/>
                  <a:gd name="connsiteX6" fmla="*/ 9008 w 10586"/>
                  <a:gd name="connsiteY6" fmla="*/ 2393 h 10001"/>
                  <a:gd name="connsiteX7" fmla="*/ 8624 w 10586"/>
                  <a:gd name="connsiteY7" fmla="*/ 2018 h 10001"/>
                  <a:gd name="connsiteX8" fmla="*/ 8197 w 10586"/>
                  <a:gd name="connsiteY8" fmla="*/ 1418 h 10001"/>
                  <a:gd name="connsiteX9" fmla="*/ 8155 w 10586"/>
                  <a:gd name="connsiteY9" fmla="*/ 1343 h 10001"/>
                  <a:gd name="connsiteX10" fmla="*/ 8241 w 10586"/>
                  <a:gd name="connsiteY10" fmla="*/ 968 h 10001"/>
                  <a:gd name="connsiteX11" fmla="*/ 8838 w 10586"/>
                  <a:gd name="connsiteY11" fmla="*/ 593 h 10001"/>
                  <a:gd name="connsiteX12" fmla="*/ 8966 w 10586"/>
                  <a:gd name="connsiteY12" fmla="*/ 368 h 10001"/>
                  <a:gd name="connsiteX13" fmla="*/ 9051 w 10586"/>
                  <a:gd name="connsiteY13" fmla="*/ 518 h 10001"/>
                  <a:gd name="connsiteX14" fmla="*/ 9349 w 10586"/>
                  <a:gd name="connsiteY14" fmla="*/ 968 h 10001"/>
                  <a:gd name="connsiteX15" fmla="*/ 9434 w 10586"/>
                  <a:gd name="connsiteY15" fmla="*/ 143 h 10001"/>
                  <a:gd name="connsiteX16" fmla="*/ 9903 w 10586"/>
                  <a:gd name="connsiteY16" fmla="*/ 143 h 10001"/>
                  <a:gd name="connsiteX17" fmla="*/ 9989 w 10586"/>
                  <a:gd name="connsiteY17" fmla="*/ 293 h 10001"/>
                  <a:gd name="connsiteX18" fmla="*/ 9946 w 10586"/>
                  <a:gd name="connsiteY18" fmla="*/ 743 h 10001"/>
                  <a:gd name="connsiteX19" fmla="*/ 9563 w 10586"/>
                  <a:gd name="connsiteY19" fmla="*/ 1118 h 10001"/>
                  <a:gd name="connsiteX20" fmla="*/ 9264 w 10586"/>
                  <a:gd name="connsiteY20" fmla="*/ 968 h 10001"/>
                  <a:gd name="connsiteX21" fmla="*/ 9178 w 10586"/>
                  <a:gd name="connsiteY21" fmla="*/ 1043 h 10001"/>
                  <a:gd name="connsiteX22" fmla="*/ 7387 w 10586"/>
                  <a:gd name="connsiteY22" fmla="*/ 4719 h 10001"/>
                  <a:gd name="connsiteX23" fmla="*/ 6066 w 10586"/>
                  <a:gd name="connsiteY23" fmla="*/ 6294 h 10001"/>
                  <a:gd name="connsiteX24" fmla="*/ 5895 w 10586"/>
                  <a:gd name="connsiteY24" fmla="*/ 6669 h 10001"/>
                  <a:gd name="connsiteX25" fmla="*/ 5725 w 10586"/>
                  <a:gd name="connsiteY25" fmla="*/ 6894 h 10001"/>
                  <a:gd name="connsiteX26" fmla="*/ 4019 w 10586"/>
                  <a:gd name="connsiteY26" fmla="*/ 7419 h 10001"/>
                  <a:gd name="connsiteX27" fmla="*/ 3677 w 10586"/>
                  <a:gd name="connsiteY27" fmla="*/ 7645 h 10001"/>
                  <a:gd name="connsiteX28" fmla="*/ 3720 w 10586"/>
                  <a:gd name="connsiteY28" fmla="*/ 8019 h 10001"/>
                  <a:gd name="connsiteX29" fmla="*/ 3592 w 10586"/>
                  <a:gd name="connsiteY29" fmla="*/ 9369 h 10001"/>
                  <a:gd name="connsiteX30" fmla="*/ 2824 w 10586"/>
                  <a:gd name="connsiteY30" fmla="*/ 9970 h 10001"/>
                  <a:gd name="connsiteX31" fmla="*/ 1972 w 10586"/>
                  <a:gd name="connsiteY31" fmla="*/ 9895 h 10001"/>
                  <a:gd name="connsiteX32" fmla="*/ 0 w 10586"/>
                  <a:gd name="connsiteY32" fmla="*/ 8739 h 10001"/>
                  <a:gd name="connsiteX0" fmla="*/ 9437 w 10375"/>
                  <a:gd name="connsiteY0" fmla="*/ 1043 h 10001"/>
                  <a:gd name="connsiteX1" fmla="*/ 9906 w 10375"/>
                  <a:gd name="connsiteY1" fmla="*/ 1193 h 10001"/>
                  <a:gd name="connsiteX2" fmla="*/ 10204 w 10375"/>
                  <a:gd name="connsiteY2" fmla="*/ 1718 h 10001"/>
                  <a:gd name="connsiteX3" fmla="*/ 10375 w 10375"/>
                  <a:gd name="connsiteY3" fmla="*/ 2018 h 10001"/>
                  <a:gd name="connsiteX4" fmla="*/ 10375 w 10375"/>
                  <a:gd name="connsiteY4" fmla="*/ 2243 h 10001"/>
                  <a:gd name="connsiteX5" fmla="*/ 10290 w 10375"/>
                  <a:gd name="connsiteY5" fmla="*/ 3068 h 10001"/>
                  <a:gd name="connsiteX6" fmla="*/ 8797 w 10375"/>
                  <a:gd name="connsiteY6" fmla="*/ 2393 h 10001"/>
                  <a:gd name="connsiteX7" fmla="*/ 8413 w 10375"/>
                  <a:gd name="connsiteY7" fmla="*/ 2018 h 10001"/>
                  <a:gd name="connsiteX8" fmla="*/ 7986 w 10375"/>
                  <a:gd name="connsiteY8" fmla="*/ 1418 h 10001"/>
                  <a:gd name="connsiteX9" fmla="*/ 7944 w 10375"/>
                  <a:gd name="connsiteY9" fmla="*/ 1343 h 10001"/>
                  <a:gd name="connsiteX10" fmla="*/ 8030 w 10375"/>
                  <a:gd name="connsiteY10" fmla="*/ 968 h 10001"/>
                  <a:gd name="connsiteX11" fmla="*/ 8627 w 10375"/>
                  <a:gd name="connsiteY11" fmla="*/ 593 h 10001"/>
                  <a:gd name="connsiteX12" fmla="*/ 8755 w 10375"/>
                  <a:gd name="connsiteY12" fmla="*/ 368 h 10001"/>
                  <a:gd name="connsiteX13" fmla="*/ 8840 w 10375"/>
                  <a:gd name="connsiteY13" fmla="*/ 518 h 10001"/>
                  <a:gd name="connsiteX14" fmla="*/ 9138 w 10375"/>
                  <a:gd name="connsiteY14" fmla="*/ 968 h 10001"/>
                  <a:gd name="connsiteX15" fmla="*/ 9223 w 10375"/>
                  <a:gd name="connsiteY15" fmla="*/ 143 h 10001"/>
                  <a:gd name="connsiteX16" fmla="*/ 9692 w 10375"/>
                  <a:gd name="connsiteY16" fmla="*/ 143 h 10001"/>
                  <a:gd name="connsiteX17" fmla="*/ 9778 w 10375"/>
                  <a:gd name="connsiteY17" fmla="*/ 293 h 10001"/>
                  <a:gd name="connsiteX18" fmla="*/ 9735 w 10375"/>
                  <a:gd name="connsiteY18" fmla="*/ 743 h 10001"/>
                  <a:gd name="connsiteX19" fmla="*/ 9352 w 10375"/>
                  <a:gd name="connsiteY19" fmla="*/ 1118 h 10001"/>
                  <a:gd name="connsiteX20" fmla="*/ 9053 w 10375"/>
                  <a:gd name="connsiteY20" fmla="*/ 968 h 10001"/>
                  <a:gd name="connsiteX21" fmla="*/ 8967 w 10375"/>
                  <a:gd name="connsiteY21" fmla="*/ 1043 h 10001"/>
                  <a:gd name="connsiteX22" fmla="*/ 7176 w 10375"/>
                  <a:gd name="connsiteY22" fmla="*/ 4719 h 10001"/>
                  <a:gd name="connsiteX23" fmla="*/ 5855 w 10375"/>
                  <a:gd name="connsiteY23" fmla="*/ 6294 h 10001"/>
                  <a:gd name="connsiteX24" fmla="*/ 5684 w 10375"/>
                  <a:gd name="connsiteY24" fmla="*/ 6669 h 10001"/>
                  <a:gd name="connsiteX25" fmla="*/ 5514 w 10375"/>
                  <a:gd name="connsiteY25" fmla="*/ 6894 h 10001"/>
                  <a:gd name="connsiteX26" fmla="*/ 3808 w 10375"/>
                  <a:gd name="connsiteY26" fmla="*/ 7419 h 10001"/>
                  <a:gd name="connsiteX27" fmla="*/ 3466 w 10375"/>
                  <a:gd name="connsiteY27" fmla="*/ 7645 h 10001"/>
                  <a:gd name="connsiteX28" fmla="*/ 3509 w 10375"/>
                  <a:gd name="connsiteY28" fmla="*/ 8019 h 10001"/>
                  <a:gd name="connsiteX29" fmla="*/ 3381 w 10375"/>
                  <a:gd name="connsiteY29" fmla="*/ 9369 h 10001"/>
                  <a:gd name="connsiteX30" fmla="*/ 2613 w 10375"/>
                  <a:gd name="connsiteY30" fmla="*/ 9970 h 10001"/>
                  <a:gd name="connsiteX31" fmla="*/ 1761 w 10375"/>
                  <a:gd name="connsiteY31" fmla="*/ 9895 h 10001"/>
                  <a:gd name="connsiteX32" fmla="*/ 0 w 10375"/>
                  <a:gd name="connsiteY32" fmla="*/ 8132 h 10001"/>
                  <a:gd name="connsiteX0" fmla="*/ 9437 w 10375"/>
                  <a:gd name="connsiteY0" fmla="*/ 1043 h 10389"/>
                  <a:gd name="connsiteX1" fmla="*/ 9906 w 10375"/>
                  <a:gd name="connsiteY1" fmla="*/ 1193 h 10389"/>
                  <a:gd name="connsiteX2" fmla="*/ 10204 w 10375"/>
                  <a:gd name="connsiteY2" fmla="*/ 1718 h 10389"/>
                  <a:gd name="connsiteX3" fmla="*/ 10375 w 10375"/>
                  <a:gd name="connsiteY3" fmla="*/ 2018 h 10389"/>
                  <a:gd name="connsiteX4" fmla="*/ 10375 w 10375"/>
                  <a:gd name="connsiteY4" fmla="*/ 2243 h 10389"/>
                  <a:gd name="connsiteX5" fmla="*/ 10290 w 10375"/>
                  <a:gd name="connsiteY5" fmla="*/ 3068 h 10389"/>
                  <a:gd name="connsiteX6" fmla="*/ 8797 w 10375"/>
                  <a:gd name="connsiteY6" fmla="*/ 2393 h 10389"/>
                  <a:gd name="connsiteX7" fmla="*/ 8413 w 10375"/>
                  <a:gd name="connsiteY7" fmla="*/ 2018 h 10389"/>
                  <a:gd name="connsiteX8" fmla="*/ 7986 w 10375"/>
                  <a:gd name="connsiteY8" fmla="*/ 1418 h 10389"/>
                  <a:gd name="connsiteX9" fmla="*/ 7944 w 10375"/>
                  <a:gd name="connsiteY9" fmla="*/ 1343 h 10389"/>
                  <a:gd name="connsiteX10" fmla="*/ 8030 w 10375"/>
                  <a:gd name="connsiteY10" fmla="*/ 968 h 10389"/>
                  <a:gd name="connsiteX11" fmla="*/ 8627 w 10375"/>
                  <a:gd name="connsiteY11" fmla="*/ 593 h 10389"/>
                  <a:gd name="connsiteX12" fmla="*/ 8755 w 10375"/>
                  <a:gd name="connsiteY12" fmla="*/ 368 h 10389"/>
                  <a:gd name="connsiteX13" fmla="*/ 8840 w 10375"/>
                  <a:gd name="connsiteY13" fmla="*/ 518 h 10389"/>
                  <a:gd name="connsiteX14" fmla="*/ 9138 w 10375"/>
                  <a:gd name="connsiteY14" fmla="*/ 968 h 10389"/>
                  <a:gd name="connsiteX15" fmla="*/ 9223 w 10375"/>
                  <a:gd name="connsiteY15" fmla="*/ 143 h 10389"/>
                  <a:gd name="connsiteX16" fmla="*/ 9692 w 10375"/>
                  <a:gd name="connsiteY16" fmla="*/ 143 h 10389"/>
                  <a:gd name="connsiteX17" fmla="*/ 9778 w 10375"/>
                  <a:gd name="connsiteY17" fmla="*/ 293 h 10389"/>
                  <a:gd name="connsiteX18" fmla="*/ 9735 w 10375"/>
                  <a:gd name="connsiteY18" fmla="*/ 743 h 10389"/>
                  <a:gd name="connsiteX19" fmla="*/ 9352 w 10375"/>
                  <a:gd name="connsiteY19" fmla="*/ 1118 h 10389"/>
                  <a:gd name="connsiteX20" fmla="*/ 9053 w 10375"/>
                  <a:gd name="connsiteY20" fmla="*/ 968 h 10389"/>
                  <a:gd name="connsiteX21" fmla="*/ 8967 w 10375"/>
                  <a:gd name="connsiteY21" fmla="*/ 1043 h 10389"/>
                  <a:gd name="connsiteX22" fmla="*/ 7176 w 10375"/>
                  <a:gd name="connsiteY22" fmla="*/ 4719 h 10389"/>
                  <a:gd name="connsiteX23" fmla="*/ 5855 w 10375"/>
                  <a:gd name="connsiteY23" fmla="*/ 6294 h 10389"/>
                  <a:gd name="connsiteX24" fmla="*/ 5684 w 10375"/>
                  <a:gd name="connsiteY24" fmla="*/ 6669 h 10389"/>
                  <a:gd name="connsiteX25" fmla="*/ 5514 w 10375"/>
                  <a:gd name="connsiteY25" fmla="*/ 6894 h 10389"/>
                  <a:gd name="connsiteX26" fmla="*/ 3808 w 10375"/>
                  <a:gd name="connsiteY26" fmla="*/ 7419 h 10389"/>
                  <a:gd name="connsiteX27" fmla="*/ 3466 w 10375"/>
                  <a:gd name="connsiteY27" fmla="*/ 7645 h 10389"/>
                  <a:gd name="connsiteX28" fmla="*/ 3509 w 10375"/>
                  <a:gd name="connsiteY28" fmla="*/ 8019 h 10389"/>
                  <a:gd name="connsiteX29" fmla="*/ 3381 w 10375"/>
                  <a:gd name="connsiteY29" fmla="*/ 9369 h 10389"/>
                  <a:gd name="connsiteX30" fmla="*/ 2613 w 10375"/>
                  <a:gd name="connsiteY30" fmla="*/ 9970 h 10389"/>
                  <a:gd name="connsiteX31" fmla="*/ 1738 w 10375"/>
                  <a:gd name="connsiteY31" fmla="*/ 10380 h 10389"/>
                  <a:gd name="connsiteX32" fmla="*/ 0 w 10375"/>
                  <a:gd name="connsiteY32" fmla="*/ 8132 h 10389"/>
                  <a:gd name="connsiteX0" fmla="*/ 9437 w 10375"/>
                  <a:gd name="connsiteY0" fmla="*/ 1043 h 10380"/>
                  <a:gd name="connsiteX1" fmla="*/ 9906 w 10375"/>
                  <a:gd name="connsiteY1" fmla="*/ 1193 h 10380"/>
                  <a:gd name="connsiteX2" fmla="*/ 10204 w 10375"/>
                  <a:gd name="connsiteY2" fmla="*/ 1718 h 10380"/>
                  <a:gd name="connsiteX3" fmla="*/ 10375 w 10375"/>
                  <a:gd name="connsiteY3" fmla="*/ 2018 h 10380"/>
                  <a:gd name="connsiteX4" fmla="*/ 10375 w 10375"/>
                  <a:gd name="connsiteY4" fmla="*/ 2243 h 10380"/>
                  <a:gd name="connsiteX5" fmla="*/ 10290 w 10375"/>
                  <a:gd name="connsiteY5" fmla="*/ 3068 h 10380"/>
                  <a:gd name="connsiteX6" fmla="*/ 8797 w 10375"/>
                  <a:gd name="connsiteY6" fmla="*/ 2393 h 10380"/>
                  <a:gd name="connsiteX7" fmla="*/ 8413 w 10375"/>
                  <a:gd name="connsiteY7" fmla="*/ 2018 h 10380"/>
                  <a:gd name="connsiteX8" fmla="*/ 7986 w 10375"/>
                  <a:gd name="connsiteY8" fmla="*/ 1418 h 10380"/>
                  <a:gd name="connsiteX9" fmla="*/ 7944 w 10375"/>
                  <a:gd name="connsiteY9" fmla="*/ 1343 h 10380"/>
                  <a:gd name="connsiteX10" fmla="*/ 8030 w 10375"/>
                  <a:gd name="connsiteY10" fmla="*/ 968 h 10380"/>
                  <a:gd name="connsiteX11" fmla="*/ 8627 w 10375"/>
                  <a:gd name="connsiteY11" fmla="*/ 593 h 10380"/>
                  <a:gd name="connsiteX12" fmla="*/ 8755 w 10375"/>
                  <a:gd name="connsiteY12" fmla="*/ 368 h 10380"/>
                  <a:gd name="connsiteX13" fmla="*/ 8840 w 10375"/>
                  <a:gd name="connsiteY13" fmla="*/ 518 h 10380"/>
                  <a:gd name="connsiteX14" fmla="*/ 9138 w 10375"/>
                  <a:gd name="connsiteY14" fmla="*/ 968 h 10380"/>
                  <a:gd name="connsiteX15" fmla="*/ 9223 w 10375"/>
                  <a:gd name="connsiteY15" fmla="*/ 143 h 10380"/>
                  <a:gd name="connsiteX16" fmla="*/ 9692 w 10375"/>
                  <a:gd name="connsiteY16" fmla="*/ 143 h 10380"/>
                  <a:gd name="connsiteX17" fmla="*/ 9778 w 10375"/>
                  <a:gd name="connsiteY17" fmla="*/ 293 h 10380"/>
                  <a:gd name="connsiteX18" fmla="*/ 9735 w 10375"/>
                  <a:gd name="connsiteY18" fmla="*/ 743 h 10380"/>
                  <a:gd name="connsiteX19" fmla="*/ 9352 w 10375"/>
                  <a:gd name="connsiteY19" fmla="*/ 1118 h 10380"/>
                  <a:gd name="connsiteX20" fmla="*/ 9053 w 10375"/>
                  <a:gd name="connsiteY20" fmla="*/ 968 h 10380"/>
                  <a:gd name="connsiteX21" fmla="*/ 8967 w 10375"/>
                  <a:gd name="connsiteY21" fmla="*/ 1043 h 10380"/>
                  <a:gd name="connsiteX22" fmla="*/ 7176 w 10375"/>
                  <a:gd name="connsiteY22" fmla="*/ 4719 h 10380"/>
                  <a:gd name="connsiteX23" fmla="*/ 5855 w 10375"/>
                  <a:gd name="connsiteY23" fmla="*/ 6294 h 10380"/>
                  <a:gd name="connsiteX24" fmla="*/ 5684 w 10375"/>
                  <a:gd name="connsiteY24" fmla="*/ 6669 h 10380"/>
                  <a:gd name="connsiteX25" fmla="*/ 5514 w 10375"/>
                  <a:gd name="connsiteY25" fmla="*/ 6894 h 10380"/>
                  <a:gd name="connsiteX26" fmla="*/ 3808 w 10375"/>
                  <a:gd name="connsiteY26" fmla="*/ 7419 h 10380"/>
                  <a:gd name="connsiteX27" fmla="*/ 3466 w 10375"/>
                  <a:gd name="connsiteY27" fmla="*/ 7645 h 10380"/>
                  <a:gd name="connsiteX28" fmla="*/ 3509 w 10375"/>
                  <a:gd name="connsiteY28" fmla="*/ 8019 h 10380"/>
                  <a:gd name="connsiteX29" fmla="*/ 3381 w 10375"/>
                  <a:gd name="connsiteY29" fmla="*/ 9369 h 10380"/>
                  <a:gd name="connsiteX30" fmla="*/ 2613 w 10375"/>
                  <a:gd name="connsiteY30" fmla="*/ 9970 h 10380"/>
                  <a:gd name="connsiteX31" fmla="*/ 1738 w 10375"/>
                  <a:gd name="connsiteY31" fmla="*/ 10380 h 10380"/>
                  <a:gd name="connsiteX32" fmla="*/ 0 w 10375"/>
                  <a:gd name="connsiteY32" fmla="*/ 8132 h 10380"/>
                  <a:gd name="connsiteX0" fmla="*/ 9437 w 10375"/>
                  <a:gd name="connsiteY0" fmla="*/ 1043 h 10380"/>
                  <a:gd name="connsiteX1" fmla="*/ 9906 w 10375"/>
                  <a:gd name="connsiteY1" fmla="*/ 1193 h 10380"/>
                  <a:gd name="connsiteX2" fmla="*/ 10204 w 10375"/>
                  <a:gd name="connsiteY2" fmla="*/ 1718 h 10380"/>
                  <a:gd name="connsiteX3" fmla="*/ 10375 w 10375"/>
                  <a:gd name="connsiteY3" fmla="*/ 2018 h 10380"/>
                  <a:gd name="connsiteX4" fmla="*/ 10375 w 10375"/>
                  <a:gd name="connsiteY4" fmla="*/ 2243 h 10380"/>
                  <a:gd name="connsiteX5" fmla="*/ 10290 w 10375"/>
                  <a:gd name="connsiteY5" fmla="*/ 3068 h 10380"/>
                  <a:gd name="connsiteX6" fmla="*/ 8797 w 10375"/>
                  <a:gd name="connsiteY6" fmla="*/ 2393 h 10380"/>
                  <a:gd name="connsiteX7" fmla="*/ 8413 w 10375"/>
                  <a:gd name="connsiteY7" fmla="*/ 2018 h 10380"/>
                  <a:gd name="connsiteX8" fmla="*/ 7986 w 10375"/>
                  <a:gd name="connsiteY8" fmla="*/ 1418 h 10380"/>
                  <a:gd name="connsiteX9" fmla="*/ 7944 w 10375"/>
                  <a:gd name="connsiteY9" fmla="*/ 1343 h 10380"/>
                  <a:gd name="connsiteX10" fmla="*/ 8030 w 10375"/>
                  <a:gd name="connsiteY10" fmla="*/ 968 h 10380"/>
                  <a:gd name="connsiteX11" fmla="*/ 8627 w 10375"/>
                  <a:gd name="connsiteY11" fmla="*/ 593 h 10380"/>
                  <a:gd name="connsiteX12" fmla="*/ 8755 w 10375"/>
                  <a:gd name="connsiteY12" fmla="*/ 368 h 10380"/>
                  <a:gd name="connsiteX13" fmla="*/ 8840 w 10375"/>
                  <a:gd name="connsiteY13" fmla="*/ 518 h 10380"/>
                  <a:gd name="connsiteX14" fmla="*/ 9138 w 10375"/>
                  <a:gd name="connsiteY14" fmla="*/ 968 h 10380"/>
                  <a:gd name="connsiteX15" fmla="*/ 9223 w 10375"/>
                  <a:gd name="connsiteY15" fmla="*/ 143 h 10380"/>
                  <a:gd name="connsiteX16" fmla="*/ 9692 w 10375"/>
                  <a:gd name="connsiteY16" fmla="*/ 143 h 10380"/>
                  <a:gd name="connsiteX17" fmla="*/ 9778 w 10375"/>
                  <a:gd name="connsiteY17" fmla="*/ 293 h 10380"/>
                  <a:gd name="connsiteX18" fmla="*/ 9735 w 10375"/>
                  <a:gd name="connsiteY18" fmla="*/ 743 h 10380"/>
                  <a:gd name="connsiteX19" fmla="*/ 9352 w 10375"/>
                  <a:gd name="connsiteY19" fmla="*/ 1118 h 10380"/>
                  <a:gd name="connsiteX20" fmla="*/ 9053 w 10375"/>
                  <a:gd name="connsiteY20" fmla="*/ 968 h 10380"/>
                  <a:gd name="connsiteX21" fmla="*/ 8967 w 10375"/>
                  <a:gd name="connsiteY21" fmla="*/ 1043 h 10380"/>
                  <a:gd name="connsiteX22" fmla="*/ 7176 w 10375"/>
                  <a:gd name="connsiteY22" fmla="*/ 4719 h 10380"/>
                  <a:gd name="connsiteX23" fmla="*/ 5855 w 10375"/>
                  <a:gd name="connsiteY23" fmla="*/ 6294 h 10380"/>
                  <a:gd name="connsiteX24" fmla="*/ 5684 w 10375"/>
                  <a:gd name="connsiteY24" fmla="*/ 6669 h 10380"/>
                  <a:gd name="connsiteX25" fmla="*/ 5514 w 10375"/>
                  <a:gd name="connsiteY25" fmla="*/ 6894 h 10380"/>
                  <a:gd name="connsiteX26" fmla="*/ 3808 w 10375"/>
                  <a:gd name="connsiteY26" fmla="*/ 7419 h 10380"/>
                  <a:gd name="connsiteX27" fmla="*/ 3466 w 10375"/>
                  <a:gd name="connsiteY27" fmla="*/ 7645 h 10380"/>
                  <a:gd name="connsiteX28" fmla="*/ 3509 w 10375"/>
                  <a:gd name="connsiteY28" fmla="*/ 8019 h 10380"/>
                  <a:gd name="connsiteX29" fmla="*/ 3381 w 10375"/>
                  <a:gd name="connsiteY29" fmla="*/ 9369 h 10380"/>
                  <a:gd name="connsiteX30" fmla="*/ 2613 w 10375"/>
                  <a:gd name="connsiteY30" fmla="*/ 9970 h 10380"/>
                  <a:gd name="connsiteX31" fmla="*/ 1738 w 10375"/>
                  <a:gd name="connsiteY31" fmla="*/ 10380 h 10380"/>
                  <a:gd name="connsiteX32" fmla="*/ 402 w 10375"/>
                  <a:gd name="connsiteY32" fmla="*/ 9142 h 10380"/>
                  <a:gd name="connsiteX33" fmla="*/ 0 w 10375"/>
                  <a:gd name="connsiteY33" fmla="*/ 8132 h 10380"/>
                  <a:gd name="connsiteX0" fmla="*/ 9437 w 10375"/>
                  <a:gd name="connsiteY0" fmla="*/ 1779 h 11116"/>
                  <a:gd name="connsiteX1" fmla="*/ 9906 w 10375"/>
                  <a:gd name="connsiteY1" fmla="*/ 1929 h 11116"/>
                  <a:gd name="connsiteX2" fmla="*/ 10204 w 10375"/>
                  <a:gd name="connsiteY2" fmla="*/ 2454 h 11116"/>
                  <a:gd name="connsiteX3" fmla="*/ 10375 w 10375"/>
                  <a:gd name="connsiteY3" fmla="*/ 2754 h 11116"/>
                  <a:gd name="connsiteX4" fmla="*/ 10375 w 10375"/>
                  <a:gd name="connsiteY4" fmla="*/ 2979 h 11116"/>
                  <a:gd name="connsiteX5" fmla="*/ 10290 w 10375"/>
                  <a:gd name="connsiteY5" fmla="*/ 3804 h 11116"/>
                  <a:gd name="connsiteX6" fmla="*/ 8797 w 10375"/>
                  <a:gd name="connsiteY6" fmla="*/ 3129 h 11116"/>
                  <a:gd name="connsiteX7" fmla="*/ 8413 w 10375"/>
                  <a:gd name="connsiteY7" fmla="*/ 2754 h 11116"/>
                  <a:gd name="connsiteX8" fmla="*/ 7986 w 10375"/>
                  <a:gd name="connsiteY8" fmla="*/ 2154 h 11116"/>
                  <a:gd name="connsiteX9" fmla="*/ 7944 w 10375"/>
                  <a:gd name="connsiteY9" fmla="*/ 2079 h 11116"/>
                  <a:gd name="connsiteX10" fmla="*/ 8030 w 10375"/>
                  <a:gd name="connsiteY10" fmla="*/ 1704 h 11116"/>
                  <a:gd name="connsiteX11" fmla="*/ 8627 w 10375"/>
                  <a:gd name="connsiteY11" fmla="*/ 1329 h 11116"/>
                  <a:gd name="connsiteX12" fmla="*/ 8755 w 10375"/>
                  <a:gd name="connsiteY12" fmla="*/ 1104 h 11116"/>
                  <a:gd name="connsiteX13" fmla="*/ 8840 w 10375"/>
                  <a:gd name="connsiteY13" fmla="*/ 1254 h 11116"/>
                  <a:gd name="connsiteX14" fmla="*/ 9138 w 10375"/>
                  <a:gd name="connsiteY14" fmla="*/ 1704 h 11116"/>
                  <a:gd name="connsiteX15" fmla="*/ 9223 w 10375"/>
                  <a:gd name="connsiteY15" fmla="*/ 879 h 11116"/>
                  <a:gd name="connsiteX16" fmla="*/ 9692 w 10375"/>
                  <a:gd name="connsiteY16" fmla="*/ 879 h 11116"/>
                  <a:gd name="connsiteX17" fmla="*/ 9778 w 10375"/>
                  <a:gd name="connsiteY17" fmla="*/ 1029 h 11116"/>
                  <a:gd name="connsiteX18" fmla="*/ 9735 w 10375"/>
                  <a:gd name="connsiteY18" fmla="*/ 1479 h 11116"/>
                  <a:gd name="connsiteX19" fmla="*/ 9352 w 10375"/>
                  <a:gd name="connsiteY19" fmla="*/ 1854 h 11116"/>
                  <a:gd name="connsiteX20" fmla="*/ 9053 w 10375"/>
                  <a:gd name="connsiteY20" fmla="*/ 1704 h 11116"/>
                  <a:gd name="connsiteX21" fmla="*/ 7844 w 10375"/>
                  <a:gd name="connsiteY21" fmla="*/ 0 h 11116"/>
                  <a:gd name="connsiteX22" fmla="*/ 7176 w 10375"/>
                  <a:gd name="connsiteY22" fmla="*/ 5455 h 11116"/>
                  <a:gd name="connsiteX23" fmla="*/ 5855 w 10375"/>
                  <a:gd name="connsiteY23" fmla="*/ 7030 h 11116"/>
                  <a:gd name="connsiteX24" fmla="*/ 5684 w 10375"/>
                  <a:gd name="connsiteY24" fmla="*/ 7405 h 11116"/>
                  <a:gd name="connsiteX25" fmla="*/ 5514 w 10375"/>
                  <a:gd name="connsiteY25" fmla="*/ 7630 h 11116"/>
                  <a:gd name="connsiteX26" fmla="*/ 3808 w 10375"/>
                  <a:gd name="connsiteY26" fmla="*/ 8155 h 11116"/>
                  <a:gd name="connsiteX27" fmla="*/ 3466 w 10375"/>
                  <a:gd name="connsiteY27" fmla="*/ 8381 h 11116"/>
                  <a:gd name="connsiteX28" fmla="*/ 3509 w 10375"/>
                  <a:gd name="connsiteY28" fmla="*/ 8755 h 11116"/>
                  <a:gd name="connsiteX29" fmla="*/ 3381 w 10375"/>
                  <a:gd name="connsiteY29" fmla="*/ 10105 h 11116"/>
                  <a:gd name="connsiteX30" fmla="*/ 2613 w 10375"/>
                  <a:gd name="connsiteY30" fmla="*/ 10706 h 11116"/>
                  <a:gd name="connsiteX31" fmla="*/ 1738 w 10375"/>
                  <a:gd name="connsiteY31" fmla="*/ 11116 h 11116"/>
                  <a:gd name="connsiteX32" fmla="*/ 402 w 10375"/>
                  <a:gd name="connsiteY32" fmla="*/ 9878 h 11116"/>
                  <a:gd name="connsiteX33" fmla="*/ 0 w 10375"/>
                  <a:gd name="connsiteY33" fmla="*/ 8868 h 11116"/>
                  <a:gd name="connsiteX0" fmla="*/ 9437 w 10375"/>
                  <a:gd name="connsiteY0" fmla="*/ 3453 h 12790"/>
                  <a:gd name="connsiteX1" fmla="*/ 9906 w 10375"/>
                  <a:gd name="connsiteY1" fmla="*/ 3603 h 12790"/>
                  <a:gd name="connsiteX2" fmla="*/ 10204 w 10375"/>
                  <a:gd name="connsiteY2" fmla="*/ 4128 h 12790"/>
                  <a:gd name="connsiteX3" fmla="*/ 10375 w 10375"/>
                  <a:gd name="connsiteY3" fmla="*/ 4428 h 12790"/>
                  <a:gd name="connsiteX4" fmla="*/ 10375 w 10375"/>
                  <a:gd name="connsiteY4" fmla="*/ 4653 h 12790"/>
                  <a:gd name="connsiteX5" fmla="*/ 10290 w 10375"/>
                  <a:gd name="connsiteY5" fmla="*/ 5478 h 12790"/>
                  <a:gd name="connsiteX6" fmla="*/ 8797 w 10375"/>
                  <a:gd name="connsiteY6" fmla="*/ 4803 h 12790"/>
                  <a:gd name="connsiteX7" fmla="*/ 8413 w 10375"/>
                  <a:gd name="connsiteY7" fmla="*/ 4428 h 12790"/>
                  <a:gd name="connsiteX8" fmla="*/ 7986 w 10375"/>
                  <a:gd name="connsiteY8" fmla="*/ 3828 h 12790"/>
                  <a:gd name="connsiteX9" fmla="*/ 7944 w 10375"/>
                  <a:gd name="connsiteY9" fmla="*/ 3753 h 12790"/>
                  <a:gd name="connsiteX10" fmla="*/ 8030 w 10375"/>
                  <a:gd name="connsiteY10" fmla="*/ 3378 h 12790"/>
                  <a:gd name="connsiteX11" fmla="*/ 8627 w 10375"/>
                  <a:gd name="connsiteY11" fmla="*/ 3003 h 12790"/>
                  <a:gd name="connsiteX12" fmla="*/ 8755 w 10375"/>
                  <a:gd name="connsiteY12" fmla="*/ 2778 h 12790"/>
                  <a:gd name="connsiteX13" fmla="*/ 8840 w 10375"/>
                  <a:gd name="connsiteY13" fmla="*/ 2928 h 12790"/>
                  <a:gd name="connsiteX14" fmla="*/ 9138 w 10375"/>
                  <a:gd name="connsiteY14" fmla="*/ 3378 h 12790"/>
                  <a:gd name="connsiteX15" fmla="*/ 8802 w 10375"/>
                  <a:gd name="connsiteY15" fmla="*/ 6 h 12790"/>
                  <a:gd name="connsiteX16" fmla="*/ 9692 w 10375"/>
                  <a:gd name="connsiteY16" fmla="*/ 2553 h 12790"/>
                  <a:gd name="connsiteX17" fmla="*/ 9778 w 10375"/>
                  <a:gd name="connsiteY17" fmla="*/ 2703 h 12790"/>
                  <a:gd name="connsiteX18" fmla="*/ 9735 w 10375"/>
                  <a:gd name="connsiteY18" fmla="*/ 3153 h 12790"/>
                  <a:gd name="connsiteX19" fmla="*/ 9352 w 10375"/>
                  <a:gd name="connsiteY19" fmla="*/ 3528 h 12790"/>
                  <a:gd name="connsiteX20" fmla="*/ 9053 w 10375"/>
                  <a:gd name="connsiteY20" fmla="*/ 3378 h 12790"/>
                  <a:gd name="connsiteX21" fmla="*/ 7844 w 10375"/>
                  <a:gd name="connsiteY21" fmla="*/ 1674 h 12790"/>
                  <a:gd name="connsiteX22" fmla="*/ 7176 w 10375"/>
                  <a:gd name="connsiteY22" fmla="*/ 7129 h 12790"/>
                  <a:gd name="connsiteX23" fmla="*/ 5855 w 10375"/>
                  <a:gd name="connsiteY23" fmla="*/ 8704 h 12790"/>
                  <a:gd name="connsiteX24" fmla="*/ 5684 w 10375"/>
                  <a:gd name="connsiteY24" fmla="*/ 9079 h 12790"/>
                  <a:gd name="connsiteX25" fmla="*/ 5514 w 10375"/>
                  <a:gd name="connsiteY25" fmla="*/ 9304 h 12790"/>
                  <a:gd name="connsiteX26" fmla="*/ 3808 w 10375"/>
                  <a:gd name="connsiteY26" fmla="*/ 9829 h 12790"/>
                  <a:gd name="connsiteX27" fmla="*/ 3466 w 10375"/>
                  <a:gd name="connsiteY27" fmla="*/ 10055 h 12790"/>
                  <a:gd name="connsiteX28" fmla="*/ 3509 w 10375"/>
                  <a:gd name="connsiteY28" fmla="*/ 10429 h 12790"/>
                  <a:gd name="connsiteX29" fmla="*/ 3381 w 10375"/>
                  <a:gd name="connsiteY29" fmla="*/ 11779 h 12790"/>
                  <a:gd name="connsiteX30" fmla="*/ 2613 w 10375"/>
                  <a:gd name="connsiteY30" fmla="*/ 12380 h 12790"/>
                  <a:gd name="connsiteX31" fmla="*/ 1738 w 10375"/>
                  <a:gd name="connsiteY31" fmla="*/ 12790 h 12790"/>
                  <a:gd name="connsiteX32" fmla="*/ 402 w 10375"/>
                  <a:gd name="connsiteY32" fmla="*/ 11552 h 12790"/>
                  <a:gd name="connsiteX33" fmla="*/ 0 w 10375"/>
                  <a:gd name="connsiteY33" fmla="*/ 10542 h 12790"/>
                  <a:gd name="connsiteX0" fmla="*/ 9437 w 10375"/>
                  <a:gd name="connsiteY0" fmla="*/ 3453 h 12790"/>
                  <a:gd name="connsiteX1" fmla="*/ 9906 w 10375"/>
                  <a:gd name="connsiteY1" fmla="*/ 3603 h 12790"/>
                  <a:gd name="connsiteX2" fmla="*/ 10204 w 10375"/>
                  <a:gd name="connsiteY2" fmla="*/ 4128 h 12790"/>
                  <a:gd name="connsiteX3" fmla="*/ 10375 w 10375"/>
                  <a:gd name="connsiteY3" fmla="*/ 4428 h 12790"/>
                  <a:gd name="connsiteX4" fmla="*/ 10375 w 10375"/>
                  <a:gd name="connsiteY4" fmla="*/ 4653 h 12790"/>
                  <a:gd name="connsiteX5" fmla="*/ 10290 w 10375"/>
                  <a:gd name="connsiteY5" fmla="*/ 5478 h 12790"/>
                  <a:gd name="connsiteX6" fmla="*/ 8797 w 10375"/>
                  <a:gd name="connsiteY6" fmla="*/ 4803 h 12790"/>
                  <a:gd name="connsiteX7" fmla="*/ 8413 w 10375"/>
                  <a:gd name="connsiteY7" fmla="*/ 4428 h 12790"/>
                  <a:gd name="connsiteX8" fmla="*/ 7986 w 10375"/>
                  <a:gd name="connsiteY8" fmla="*/ 3828 h 12790"/>
                  <a:gd name="connsiteX9" fmla="*/ 7944 w 10375"/>
                  <a:gd name="connsiteY9" fmla="*/ 3753 h 12790"/>
                  <a:gd name="connsiteX10" fmla="*/ 8030 w 10375"/>
                  <a:gd name="connsiteY10" fmla="*/ 3378 h 12790"/>
                  <a:gd name="connsiteX11" fmla="*/ 8627 w 10375"/>
                  <a:gd name="connsiteY11" fmla="*/ 3003 h 12790"/>
                  <a:gd name="connsiteX12" fmla="*/ 8755 w 10375"/>
                  <a:gd name="connsiteY12" fmla="*/ 2778 h 12790"/>
                  <a:gd name="connsiteX13" fmla="*/ 8840 w 10375"/>
                  <a:gd name="connsiteY13" fmla="*/ 2928 h 12790"/>
                  <a:gd name="connsiteX14" fmla="*/ 9138 w 10375"/>
                  <a:gd name="connsiteY14" fmla="*/ 3378 h 12790"/>
                  <a:gd name="connsiteX15" fmla="*/ 8802 w 10375"/>
                  <a:gd name="connsiteY15" fmla="*/ 6 h 12790"/>
                  <a:gd name="connsiteX16" fmla="*/ 9692 w 10375"/>
                  <a:gd name="connsiteY16" fmla="*/ 2553 h 12790"/>
                  <a:gd name="connsiteX17" fmla="*/ 9778 w 10375"/>
                  <a:gd name="connsiteY17" fmla="*/ 2703 h 12790"/>
                  <a:gd name="connsiteX18" fmla="*/ 9735 w 10375"/>
                  <a:gd name="connsiteY18" fmla="*/ 3153 h 12790"/>
                  <a:gd name="connsiteX19" fmla="*/ 9352 w 10375"/>
                  <a:gd name="connsiteY19" fmla="*/ 3528 h 12790"/>
                  <a:gd name="connsiteX20" fmla="*/ 8164 w 10375"/>
                  <a:gd name="connsiteY20" fmla="*/ 1033 h 12790"/>
                  <a:gd name="connsiteX21" fmla="*/ 7844 w 10375"/>
                  <a:gd name="connsiteY21" fmla="*/ 1674 h 12790"/>
                  <a:gd name="connsiteX22" fmla="*/ 7176 w 10375"/>
                  <a:gd name="connsiteY22" fmla="*/ 7129 h 12790"/>
                  <a:gd name="connsiteX23" fmla="*/ 5855 w 10375"/>
                  <a:gd name="connsiteY23" fmla="*/ 8704 h 12790"/>
                  <a:gd name="connsiteX24" fmla="*/ 5684 w 10375"/>
                  <a:gd name="connsiteY24" fmla="*/ 9079 h 12790"/>
                  <a:gd name="connsiteX25" fmla="*/ 5514 w 10375"/>
                  <a:gd name="connsiteY25" fmla="*/ 9304 h 12790"/>
                  <a:gd name="connsiteX26" fmla="*/ 3808 w 10375"/>
                  <a:gd name="connsiteY26" fmla="*/ 9829 h 12790"/>
                  <a:gd name="connsiteX27" fmla="*/ 3466 w 10375"/>
                  <a:gd name="connsiteY27" fmla="*/ 10055 h 12790"/>
                  <a:gd name="connsiteX28" fmla="*/ 3509 w 10375"/>
                  <a:gd name="connsiteY28" fmla="*/ 10429 h 12790"/>
                  <a:gd name="connsiteX29" fmla="*/ 3381 w 10375"/>
                  <a:gd name="connsiteY29" fmla="*/ 11779 h 12790"/>
                  <a:gd name="connsiteX30" fmla="*/ 2613 w 10375"/>
                  <a:gd name="connsiteY30" fmla="*/ 12380 h 12790"/>
                  <a:gd name="connsiteX31" fmla="*/ 1738 w 10375"/>
                  <a:gd name="connsiteY31" fmla="*/ 12790 h 12790"/>
                  <a:gd name="connsiteX32" fmla="*/ 402 w 10375"/>
                  <a:gd name="connsiteY32" fmla="*/ 11552 h 12790"/>
                  <a:gd name="connsiteX33" fmla="*/ 0 w 10375"/>
                  <a:gd name="connsiteY33" fmla="*/ 10542 h 12790"/>
                  <a:gd name="connsiteX0" fmla="*/ 9437 w 10375"/>
                  <a:gd name="connsiteY0" fmla="*/ 3453 h 12790"/>
                  <a:gd name="connsiteX1" fmla="*/ 9906 w 10375"/>
                  <a:gd name="connsiteY1" fmla="*/ 3603 h 12790"/>
                  <a:gd name="connsiteX2" fmla="*/ 10204 w 10375"/>
                  <a:gd name="connsiteY2" fmla="*/ 4128 h 12790"/>
                  <a:gd name="connsiteX3" fmla="*/ 10375 w 10375"/>
                  <a:gd name="connsiteY3" fmla="*/ 4428 h 12790"/>
                  <a:gd name="connsiteX4" fmla="*/ 10375 w 10375"/>
                  <a:gd name="connsiteY4" fmla="*/ 4653 h 12790"/>
                  <a:gd name="connsiteX5" fmla="*/ 10056 w 10375"/>
                  <a:gd name="connsiteY5" fmla="*/ 4871 h 12790"/>
                  <a:gd name="connsiteX6" fmla="*/ 8797 w 10375"/>
                  <a:gd name="connsiteY6" fmla="*/ 4803 h 12790"/>
                  <a:gd name="connsiteX7" fmla="*/ 8413 w 10375"/>
                  <a:gd name="connsiteY7" fmla="*/ 4428 h 12790"/>
                  <a:gd name="connsiteX8" fmla="*/ 7986 w 10375"/>
                  <a:gd name="connsiteY8" fmla="*/ 3828 h 12790"/>
                  <a:gd name="connsiteX9" fmla="*/ 7944 w 10375"/>
                  <a:gd name="connsiteY9" fmla="*/ 3753 h 12790"/>
                  <a:gd name="connsiteX10" fmla="*/ 8030 w 10375"/>
                  <a:gd name="connsiteY10" fmla="*/ 3378 h 12790"/>
                  <a:gd name="connsiteX11" fmla="*/ 8627 w 10375"/>
                  <a:gd name="connsiteY11" fmla="*/ 3003 h 12790"/>
                  <a:gd name="connsiteX12" fmla="*/ 8755 w 10375"/>
                  <a:gd name="connsiteY12" fmla="*/ 2778 h 12790"/>
                  <a:gd name="connsiteX13" fmla="*/ 8840 w 10375"/>
                  <a:gd name="connsiteY13" fmla="*/ 2928 h 12790"/>
                  <a:gd name="connsiteX14" fmla="*/ 9138 w 10375"/>
                  <a:gd name="connsiteY14" fmla="*/ 3378 h 12790"/>
                  <a:gd name="connsiteX15" fmla="*/ 8802 w 10375"/>
                  <a:gd name="connsiteY15" fmla="*/ 6 h 12790"/>
                  <a:gd name="connsiteX16" fmla="*/ 9692 w 10375"/>
                  <a:gd name="connsiteY16" fmla="*/ 2553 h 12790"/>
                  <a:gd name="connsiteX17" fmla="*/ 9778 w 10375"/>
                  <a:gd name="connsiteY17" fmla="*/ 2703 h 12790"/>
                  <a:gd name="connsiteX18" fmla="*/ 9735 w 10375"/>
                  <a:gd name="connsiteY18" fmla="*/ 3153 h 12790"/>
                  <a:gd name="connsiteX19" fmla="*/ 9352 w 10375"/>
                  <a:gd name="connsiteY19" fmla="*/ 3528 h 12790"/>
                  <a:gd name="connsiteX20" fmla="*/ 8164 w 10375"/>
                  <a:gd name="connsiteY20" fmla="*/ 1033 h 12790"/>
                  <a:gd name="connsiteX21" fmla="*/ 7844 w 10375"/>
                  <a:gd name="connsiteY21" fmla="*/ 1674 h 12790"/>
                  <a:gd name="connsiteX22" fmla="*/ 7176 w 10375"/>
                  <a:gd name="connsiteY22" fmla="*/ 7129 h 12790"/>
                  <a:gd name="connsiteX23" fmla="*/ 5855 w 10375"/>
                  <a:gd name="connsiteY23" fmla="*/ 8704 h 12790"/>
                  <a:gd name="connsiteX24" fmla="*/ 5684 w 10375"/>
                  <a:gd name="connsiteY24" fmla="*/ 9079 h 12790"/>
                  <a:gd name="connsiteX25" fmla="*/ 5514 w 10375"/>
                  <a:gd name="connsiteY25" fmla="*/ 9304 h 12790"/>
                  <a:gd name="connsiteX26" fmla="*/ 3808 w 10375"/>
                  <a:gd name="connsiteY26" fmla="*/ 9829 h 12790"/>
                  <a:gd name="connsiteX27" fmla="*/ 3466 w 10375"/>
                  <a:gd name="connsiteY27" fmla="*/ 10055 h 12790"/>
                  <a:gd name="connsiteX28" fmla="*/ 3509 w 10375"/>
                  <a:gd name="connsiteY28" fmla="*/ 10429 h 12790"/>
                  <a:gd name="connsiteX29" fmla="*/ 3381 w 10375"/>
                  <a:gd name="connsiteY29" fmla="*/ 11779 h 12790"/>
                  <a:gd name="connsiteX30" fmla="*/ 2613 w 10375"/>
                  <a:gd name="connsiteY30" fmla="*/ 12380 h 12790"/>
                  <a:gd name="connsiteX31" fmla="*/ 1738 w 10375"/>
                  <a:gd name="connsiteY31" fmla="*/ 12790 h 12790"/>
                  <a:gd name="connsiteX32" fmla="*/ 402 w 10375"/>
                  <a:gd name="connsiteY32" fmla="*/ 11552 h 12790"/>
                  <a:gd name="connsiteX33" fmla="*/ 0 w 10375"/>
                  <a:gd name="connsiteY33" fmla="*/ 10542 h 12790"/>
                  <a:gd name="connsiteX0" fmla="*/ 9437 w 10375"/>
                  <a:gd name="connsiteY0" fmla="*/ 3453 h 12790"/>
                  <a:gd name="connsiteX1" fmla="*/ 9906 w 10375"/>
                  <a:gd name="connsiteY1" fmla="*/ 3603 h 12790"/>
                  <a:gd name="connsiteX2" fmla="*/ 10204 w 10375"/>
                  <a:gd name="connsiteY2" fmla="*/ 4128 h 12790"/>
                  <a:gd name="connsiteX3" fmla="*/ 10375 w 10375"/>
                  <a:gd name="connsiteY3" fmla="*/ 4428 h 12790"/>
                  <a:gd name="connsiteX4" fmla="*/ 10375 w 10375"/>
                  <a:gd name="connsiteY4" fmla="*/ 4653 h 12790"/>
                  <a:gd name="connsiteX5" fmla="*/ 10056 w 10375"/>
                  <a:gd name="connsiteY5" fmla="*/ 4871 h 12790"/>
                  <a:gd name="connsiteX6" fmla="*/ 8797 w 10375"/>
                  <a:gd name="connsiteY6" fmla="*/ 4803 h 12790"/>
                  <a:gd name="connsiteX7" fmla="*/ 8413 w 10375"/>
                  <a:gd name="connsiteY7" fmla="*/ 4428 h 12790"/>
                  <a:gd name="connsiteX8" fmla="*/ 7986 w 10375"/>
                  <a:gd name="connsiteY8" fmla="*/ 3828 h 12790"/>
                  <a:gd name="connsiteX9" fmla="*/ 7944 w 10375"/>
                  <a:gd name="connsiteY9" fmla="*/ 3753 h 12790"/>
                  <a:gd name="connsiteX10" fmla="*/ 8030 w 10375"/>
                  <a:gd name="connsiteY10" fmla="*/ 3378 h 12790"/>
                  <a:gd name="connsiteX11" fmla="*/ 8627 w 10375"/>
                  <a:gd name="connsiteY11" fmla="*/ 3003 h 12790"/>
                  <a:gd name="connsiteX12" fmla="*/ 8755 w 10375"/>
                  <a:gd name="connsiteY12" fmla="*/ 2778 h 12790"/>
                  <a:gd name="connsiteX13" fmla="*/ 8840 w 10375"/>
                  <a:gd name="connsiteY13" fmla="*/ 2928 h 12790"/>
                  <a:gd name="connsiteX14" fmla="*/ 9138 w 10375"/>
                  <a:gd name="connsiteY14" fmla="*/ 3378 h 12790"/>
                  <a:gd name="connsiteX15" fmla="*/ 8802 w 10375"/>
                  <a:gd name="connsiteY15" fmla="*/ 6 h 12790"/>
                  <a:gd name="connsiteX16" fmla="*/ 9692 w 10375"/>
                  <a:gd name="connsiteY16" fmla="*/ 2553 h 12790"/>
                  <a:gd name="connsiteX17" fmla="*/ 9778 w 10375"/>
                  <a:gd name="connsiteY17" fmla="*/ 2703 h 12790"/>
                  <a:gd name="connsiteX18" fmla="*/ 9735 w 10375"/>
                  <a:gd name="connsiteY18" fmla="*/ 3153 h 12790"/>
                  <a:gd name="connsiteX19" fmla="*/ 9305 w 10375"/>
                  <a:gd name="connsiteY19" fmla="*/ 2921 h 12790"/>
                  <a:gd name="connsiteX20" fmla="*/ 8164 w 10375"/>
                  <a:gd name="connsiteY20" fmla="*/ 1033 h 12790"/>
                  <a:gd name="connsiteX21" fmla="*/ 7844 w 10375"/>
                  <a:gd name="connsiteY21" fmla="*/ 1674 h 12790"/>
                  <a:gd name="connsiteX22" fmla="*/ 7176 w 10375"/>
                  <a:gd name="connsiteY22" fmla="*/ 7129 h 12790"/>
                  <a:gd name="connsiteX23" fmla="*/ 5855 w 10375"/>
                  <a:gd name="connsiteY23" fmla="*/ 8704 h 12790"/>
                  <a:gd name="connsiteX24" fmla="*/ 5684 w 10375"/>
                  <a:gd name="connsiteY24" fmla="*/ 9079 h 12790"/>
                  <a:gd name="connsiteX25" fmla="*/ 5514 w 10375"/>
                  <a:gd name="connsiteY25" fmla="*/ 9304 h 12790"/>
                  <a:gd name="connsiteX26" fmla="*/ 3808 w 10375"/>
                  <a:gd name="connsiteY26" fmla="*/ 9829 h 12790"/>
                  <a:gd name="connsiteX27" fmla="*/ 3466 w 10375"/>
                  <a:gd name="connsiteY27" fmla="*/ 10055 h 12790"/>
                  <a:gd name="connsiteX28" fmla="*/ 3509 w 10375"/>
                  <a:gd name="connsiteY28" fmla="*/ 10429 h 12790"/>
                  <a:gd name="connsiteX29" fmla="*/ 3381 w 10375"/>
                  <a:gd name="connsiteY29" fmla="*/ 11779 h 12790"/>
                  <a:gd name="connsiteX30" fmla="*/ 2613 w 10375"/>
                  <a:gd name="connsiteY30" fmla="*/ 12380 h 12790"/>
                  <a:gd name="connsiteX31" fmla="*/ 1738 w 10375"/>
                  <a:gd name="connsiteY31" fmla="*/ 12790 h 12790"/>
                  <a:gd name="connsiteX32" fmla="*/ 402 w 10375"/>
                  <a:gd name="connsiteY32" fmla="*/ 11552 h 12790"/>
                  <a:gd name="connsiteX33" fmla="*/ 0 w 10375"/>
                  <a:gd name="connsiteY33" fmla="*/ 10542 h 12790"/>
                  <a:gd name="connsiteX0" fmla="*/ 9437 w 10375"/>
                  <a:gd name="connsiteY0" fmla="*/ 3453 h 12790"/>
                  <a:gd name="connsiteX1" fmla="*/ 9906 w 10375"/>
                  <a:gd name="connsiteY1" fmla="*/ 3603 h 12790"/>
                  <a:gd name="connsiteX2" fmla="*/ 10204 w 10375"/>
                  <a:gd name="connsiteY2" fmla="*/ 4128 h 12790"/>
                  <a:gd name="connsiteX3" fmla="*/ 10375 w 10375"/>
                  <a:gd name="connsiteY3" fmla="*/ 4428 h 12790"/>
                  <a:gd name="connsiteX4" fmla="*/ 10375 w 10375"/>
                  <a:gd name="connsiteY4" fmla="*/ 4653 h 12790"/>
                  <a:gd name="connsiteX5" fmla="*/ 10056 w 10375"/>
                  <a:gd name="connsiteY5" fmla="*/ 4871 h 12790"/>
                  <a:gd name="connsiteX6" fmla="*/ 8797 w 10375"/>
                  <a:gd name="connsiteY6" fmla="*/ 4803 h 12790"/>
                  <a:gd name="connsiteX7" fmla="*/ 8413 w 10375"/>
                  <a:gd name="connsiteY7" fmla="*/ 4428 h 12790"/>
                  <a:gd name="connsiteX8" fmla="*/ 7986 w 10375"/>
                  <a:gd name="connsiteY8" fmla="*/ 3828 h 12790"/>
                  <a:gd name="connsiteX9" fmla="*/ 7944 w 10375"/>
                  <a:gd name="connsiteY9" fmla="*/ 3753 h 12790"/>
                  <a:gd name="connsiteX10" fmla="*/ 8030 w 10375"/>
                  <a:gd name="connsiteY10" fmla="*/ 3378 h 12790"/>
                  <a:gd name="connsiteX11" fmla="*/ 8627 w 10375"/>
                  <a:gd name="connsiteY11" fmla="*/ 3003 h 12790"/>
                  <a:gd name="connsiteX12" fmla="*/ 8755 w 10375"/>
                  <a:gd name="connsiteY12" fmla="*/ 2778 h 12790"/>
                  <a:gd name="connsiteX13" fmla="*/ 8840 w 10375"/>
                  <a:gd name="connsiteY13" fmla="*/ 2928 h 12790"/>
                  <a:gd name="connsiteX14" fmla="*/ 8974 w 10375"/>
                  <a:gd name="connsiteY14" fmla="*/ 2893 h 12790"/>
                  <a:gd name="connsiteX15" fmla="*/ 8802 w 10375"/>
                  <a:gd name="connsiteY15" fmla="*/ 6 h 12790"/>
                  <a:gd name="connsiteX16" fmla="*/ 9692 w 10375"/>
                  <a:gd name="connsiteY16" fmla="*/ 2553 h 12790"/>
                  <a:gd name="connsiteX17" fmla="*/ 9778 w 10375"/>
                  <a:gd name="connsiteY17" fmla="*/ 2703 h 12790"/>
                  <a:gd name="connsiteX18" fmla="*/ 9735 w 10375"/>
                  <a:gd name="connsiteY18" fmla="*/ 3153 h 12790"/>
                  <a:gd name="connsiteX19" fmla="*/ 9305 w 10375"/>
                  <a:gd name="connsiteY19" fmla="*/ 2921 h 12790"/>
                  <a:gd name="connsiteX20" fmla="*/ 8164 w 10375"/>
                  <a:gd name="connsiteY20" fmla="*/ 1033 h 12790"/>
                  <a:gd name="connsiteX21" fmla="*/ 7844 w 10375"/>
                  <a:gd name="connsiteY21" fmla="*/ 1674 h 12790"/>
                  <a:gd name="connsiteX22" fmla="*/ 7176 w 10375"/>
                  <a:gd name="connsiteY22" fmla="*/ 7129 h 12790"/>
                  <a:gd name="connsiteX23" fmla="*/ 5855 w 10375"/>
                  <a:gd name="connsiteY23" fmla="*/ 8704 h 12790"/>
                  <a:gd name="connsiteX24" fmla="*/ 5684 w 10375"/>
                  <a:gd name="connsiteY24" fmla="*/ 9079 h 12790"/>
                  <a:gd name="connsiteX25" fmla="*/ 5514 w 10375"/>
                  <a:gd name="connsiteY25" fmla="*/ 9304 h 12790"/>
                  <a:gd name="connsiteX26" fmla="*/ 3808 w 10375"/>
                  <a:gd name="connsiteY26" fmla="*/ 9829 h 12790"/>
                  <a:gd name="connsiteX27" fmla="*/ 3466 w 10375"/>
                  <a:gd name="connsiteY27" fmla="*/ 10055 h 12790"/>
                  <a:gd name="connsiteX28" fmla="*/ 3509 w 10375"/>
                  <a:gd name="connsiteY28" fmla="*/ 10429 h 12790"/>
                  <a:gd name="connsiteX29" fmla="*/ 3381 w 10375"/>
                  <a:gd name="connsiteY29" fmla="*/ 11779 h 12790"/>
                  <a:gd name="connsiteX30" fmla="*/ 2613 w 10375"/>
                  <a:gd name="connsiteY30" fmla="*/ 12380 h 12790"/>
                  <a:gd name="connsiteX31" fmla="*/ 1738 w 10375"/>
                  <a:gd name="connsiteY31" fmla="*/ 12790 h 12790"/>
                  <a:gd name="connsiteX32" fmla="*/ 402 w 10375"/>
                  <a:gd name="connsiteY32" fmla="*/ 11552 h 12790"/>
                  <a:gd name="connsiteX33" fmla="*/ 0 w 10375"/>
                  <a:gd name="connsiteY33" fmla="*/ 10542 h 12790"/>
                  <a:gd name="connsiteX0" fmla="*/ 9437 w 10375"/>
                  <a:gd name="connsiteY0" fmla="*/ 3453 h 12790"/>
                  <a:gd name="connsiteX1" fmla="*/ 9906 w 10375"/>
                  <a:gd name="connsiteY1" fmla="*/ 3603 h 12790"/>
                  <a:gd name="connsiteX2" fmla="*/ 10204 w 10375"/>
                  <a:gd name="connsiteY2" fmla="*/ 4128 h 12790"/>
                  <a:gd name="connsiteX3" fmla="*/ 10375 w 10375"/>
                  <a:gd name="connsiteY3" fmla="*/ 4428 h 12790"/>
                  <a:gd name="connsiteX4" fmla="*/ 10375 w 10375"/>
                  <a:gd name="connsiteY4" fmla="*/ 4653 h 12790"/>
                  <a:gd name="connsiteX5" fmla="*/ 10056 w 10375"/>
                  <a:gd name="connsiteY5" fmla="*/ 4871 h 12790"/>
                  <a:gd name="connsiteX6" fmla="*/ 8797 w 10375"/>
                  <a:gd name="connsiteY6" fmla="*/ 4803 h 12790"/>
                  <a:gd name="connsiteX7" fmla="*/ 8413 w 10375"/>
                  <a:gd name="connsiteY7" fmla="*/ 4428 h 12790"/>
                  <a:gd name="connsiteX8" fmla="*/ 7986 w 10375"/>
                  <a:gd name="connsiteY8" fmla="*/ 3828 h 12790"/>
                  <a:gd name="connsiteX9" fmla="*/ 7944 w 10375"/>
                  <a:gd name="connsiteY9" fmla="*/ 3753 h 12790"/>
                  <a:gd name="connsiteX10" fmla="*/ 8030 w 10375"/>
                  <a:gd name="connsiteY10" fmla="*/ 3378 h 12790"/>
                  <a:gd name="connsiteX11" fmla="*/ 8627 w 10375"/>
                  <a:gd name="connsiteY11" fmla="*/ 3003 h 12790"/>
                  <a:gd name="connsiteX12" fmla="*/ 8755 w 10375"/>
                  <a:gd name="connsiteY12" fmla="*/ 2778 h 12790"/>
                  <a:gd name="connsiteX13" fmla="*/ 8770 w 10375"/>
                  <a:gd name="connsiteY13" fmla="*/ 2564 h 12790"/>
                  <a:gd name="connsiteX14" fmla="*/ 8974 w 10375"/>
                  <a:gd name="connsiteY14" fmla="*/ 2893 h 12790"/>
                  <a:gd name="connsiteX15" fmla="*/ 8802 w 10375"/>
                  <a:gd name="connsiteY15" fmla="*/ 6 h 12790"/>
                  <a:gd name="connsiteX16" fmla="*/ 9692 w 10375"/>
                  <a:gd name="connsiteY16" fmla="*/ 2553 h 12790"/>
                  <a:gd name="connsiteX17" fmla="*/ 9778 w 10375"/>
                  <a:gd name="connsiteY17" fmla="*/ 2703 h 12790"/>
                  <a:gd name="connsiteX18" fmla="*/ 9735 w 10375"/>
                  <a:gd name="connsiteY18" fmla="*/ 3153 h 12790"/>
                  <a:gd name="connsiteX19" fmla="*/ 9305 w 10375"/>
                  <a:gd name="connsiteY19" fmla="*/ 2921 h 12790"/>
                  <a:gd name="connsiteX20" fmla="*/ 8164 w 10375"/>
                  <a:gd name="connsiteY20" fmla="*/ 1033 h 12790"/>
                  <a:gd name="connsiteX21" fmla="*/ 7844 w 10375"/>
                  <a:gd name="connsiteY21" fmla="*/ 1674 h 12790"/>
                  <a:gd name="connsiteX22" fmla="*/ 7176 w 10375"/>
                  <a:gd name="connsiteY22" fmla="*/ 7129 h 12790"/>
                  <a:gd name="connsiteX23" fmla="*/ 5855 w 10375"/>
                  <a:gd name="connsiteY23" fmla="*/ 8704 h 12790"/>
                  <a:gd name="connsiteX24" fmla="*/ 5684 w 10375"/>
                  <a:gd name="connsiteY24" fmla="*/ 9079 h 12790"/>
                  <a:gd name="connsiteX25" fmla="*/ 5514 w 10375"/>
                  <a:gd name="connsiteY25" fmla="*/ 9304 h 12790"/>
                  <a:gd name="connsiteX26" fmla="*/ 3808 w 10375"/>
                  <a:gd name="connsiteY26" fmla="*/ 9829 h 12790"/>
                  <a:gd name="connsiteX27" fmla="*/ 3466 w 10375"/>
                  <a:gd name="connsiteY27" fmla="*/ 10055 h 12790"/>
                  <a:gd name="connsiteX28" fmla="*/ 3509 w 10375"/>
                  <a:gd name="connsiteY28" fmla="*/ 10429 h 12790"/>
                  <a:gd name="connsiteX29" fmla="*/ 3381 w 10375"/>
                  <a:gd name="connsiteY29" fmla="*/ 11779 h 12790"/>
                  <a:gd name="connsiteX30" fmla="*/ 2613 w 10375"/>
                  <a:gd name="connsiteY30" fmla="*/ 12380 h 12790"/>
                  <a:gd name="connsiteX31" fmla="*/ 1738 w 10375"/>
                  <a:gd name="connsiteY31" fmla="*/ 12790 h 12790"/>
                  <a:gd name="connsiteX32" fmla="*/ 402 w 10375"/>
                  <a:gd name="connsiteY32" fmla="*/ 11552 h 12790"/>
                  <a:gd name="connsiteX33" fmla="*/ 0 w 10375"/>
                  <a:gd name="connsiteY33" fmla="*/ 10542 h 12790"/>
                  <a:gd name="connsiteX0" fmla="*/ 9437 w 10375"/>
                  <a:gd name="connsiteY0" fmla="*/ 3453 h 12790"/>
                  <a:gd name="connsiteX1" fmla="*/ 9906 w 10375"/>
                  <a:gd name="connsiteY1" fmla="*/ 3603 h 12790"/>
                  <a:gd name="connsiteX2" fmla="*/ 10204 w 10375"/>
                  <a:gd name="connsiteY2" fmla="*/ 4128 h 12790"/>
                  <a:gd name="connsiteX3" fmla="*/ 10375 w 10375"/>
                  <a:gd name="connsiteY3" fmla="*/ 4428 h 12790"/>
                  <a:gd name="connsiteX4" fmla="*/ 10375 w 10375"/>
                  <a:gd name="connsiteY4" fmla="*/ 4653 h 12790"/>
                  <a:gd name="connsiteX5" fmla="*/ 10056 w 10375"/>
                  <a:gd name="connsiteY5" fmla="*/ 4871 h 12790"/>
                  <a:gd name="connsiteX6" fmla="*/ 8797 w 10375"/>
                  <a:gd name="connsiteY6" fmla="*/ 4803 h 12790"/>
                  <a:gd name="connsiteX7" fmla="*/ 8413 w 10375"/>
                  <a:gd name="connsiteY7" fmla="*/ 4428 h 12790"/>
                  <a:gd name="connsiteX8" fmla="*/ 7986 w 10375"/>
                  <a:gd name="connsiteY8" fmla="*/ 3828 h 12790"/>
                  <a:gd name="connsiteX9" fmla="*/ 7944 w 10375"/>
                  <a:gd name="connsiteY9" fmla="*/ 3753 h 12790"/>
                  <a:gd name="connsiteX10" fmla="*/ 8030 w 10375"/>
                  <a:gd name="connsiteY10" fmla="*/ 3378 h 12790"/>
                  <a:gd name="connsiteX11" fmla="*/ 8393 w 10375"/>
                  <a:gd name="connsiteY11" fmla="*/ 2518 h 12790"/>
                  <a:gd name="connsiteX12" fmla="*/ 8755 w 10375"/>
                  <a:gd name="connsiteY12" fmla="*/ 2778 h 12790"/>
                  <a:gd name="connsiteX13" fmla="*/ 8770 w 10375"/>
                  <a:gd name="connsiteY13" fmla="*/ 2564 h 12790"/>
                  <a:gd name="connsiteX14" fmla="*/ 8974 w 10375"/>
                  <a:gd name="connsiteY14" fmla="*/ 2893 h 12790"/>
                  <a:gd name="connsiteX15" fmla="*/ 8802 w 10375"/>
                  <a:gd name="connsiteY15" fmla="*/ 6 h 12790"/>
                  <a:gd name="connsiteX16" fmla="*/ 9692 w 10375"/>
                  <a:gd name="connsiteY16" fmla="*/ 2553 h 12790"/>
                  <a:gd name="connsiteX17" fmla="*/ 9778 w 10375"/>
                  <a:gd name="connsiteY17" fmla="*/ 2703 h 12790"/>
                  <a:gd name="connsiteX18" fmla="*/ 9735 w 10375"/>
                  <a:gd name="connsiteY18" fmla="*/ 3153 h 12790"/>
                  <a:gd name="connsiteX19" fmla="*/ 9305 w 10375"/>
                  <a:gd name="connsiteY19" fmla="*/ 2921 h 12790"/>
                  <a:gd name="connsiteX20" fmla="*/ 8164 w 10375"/>
                  <a:gd name="connsiteY20" fmla="*/ 1033 h 12790"/>
                  <a:gd name="connsiteX21" fmla="*/ 7844 w 10375"/>
                  <a:gd name="connsiteY21" fmla="*/ 1674 h 12790"/>
                  <a:gd name="connsiteX22" fmla="*/ 7176 w 10375"/>
                  <a:gd name="connsiteY22" fmla="*/ 7129 h 12790"/>
                  <a:gd name="connsiteX23" fmla="*/ 5855 w 10375"/>
                  <a:gd name="connsiteY23" fmla="*/ 8704 h 12790"/>
                  <a:gd name="connsiteX24" fmla="*/ 5684 w 10375"/>
                  <a:gd name="connsiteY24" fmla="*/ 9079 h 12790"/>
                  <a:gd name="connsiteX25" fmla="*/ 5514 w 10375"/>
                  <a:gd name="connsiteY25" fmla="*/ 9304 h 12790"/>
                  <a:gd name="connsiteX26" fmla="*/ 3808 w 10375"/>
                  <a:gd name="connsiteY26" fmla="*/ 9829 h 12790"/>
                  <a:gd name="connsiteX27" fmla="*/ 3466 w 10375"/>
                  <a:gd name="connsiteY27" fmla="*/ 10055 h 12790"/>
                  <a:gd name="connsiteX28" fmla="*/ 3509 w 10375"/>
                  <a:gd name="connsiteY28" fmla="*/ 10429 h 12790"/>
                  <a:gd name="connsiteX29" fmla="*/ 3381 w 10375"/>
                  <a:gd name="connsiteY29" fmla="*/ 11779 h 12790"/>
                  <a:gd name="connsiteX30" fmla="*/ 2613 w 10375"/>
                  <a:gd name="connsiteY30" fmla="*/ 12380 h 12790"/>
                  <a:gd name="connsiteX31" fmla="*/ 1738 w 10375"/>
                  <a:gd name="connsiteY31" fmla="*/ 12790 h 12790"/>
                  <a:gd name="connsiteX32" fmla="*/ 402 w 10375"/>
                  <a:gd name="connsiteY32" fmla="*/ 11552 h 12790"/>
                  <a:gd name="connsiteX33" fmla="*/ 0 w 10375"/>
                  <a:gd name="connsiteY33" fmla="*/ 10542 h 12790"/>
                  <a:gd name="connsiteX0" fmla="*/ 9437 w 10375"/>
                  <a:gd name="connsiteY0" fmla="*/ 3453 h 12790"/>
                  <a:gd name="connsiteX1" fmla="*/ 9906 w 10375"/>
                  <a:gd name="connsiteY1" fmla="*/ 3603 h 12790"/>
                  <a:gd name="connsiteX2" fmla="*/ 10204 w 10375"/>
                  <a:gd name="connsiteY2" fmla="*/ 4128 h 12790"/>
                  <a:gd name="connsiteX3" fmla="*/ 10375 w 10375"/>
                  <a:gd name="connsiteY3" fmla="*/ 4428 h 12790"/>
                  <a:gd name="connsiteX4" fmla="*/ 10375 w 10375"/>
                  <a:gd name="connsiteY4" fmla="*/ 4653 h 12790"/>
                  <a:gd name="connsiteX5" fmla="*/ 10056 w 10375"/>
                  <a:gd name="connsiteY5" fmla="*/ 4871 h 12790"/>
                  <a:gd name="connsiteX6" fmla="*/ 8680 w 10375"/>
                  <a:gd name="connsiteY6" fmla="*/ 4237 h 12790"/>
                  <a:gd name="connsiteX7" fmla="*/ 8413 w 10375"/>
                  <a:gd name="connsiteY7" fmla="*/ 4428 h 12790"/>
                  <a:gd name="connsiteX8" fmla="*/ 7986 w 10375"/>
                  <a:gd name="connsiteY8" fmla="*/ 3828 h 12790"/>
                  <a:gd name="connsiteX9" fmla="*/ 7944 w 10375"/>
                  <a:gd name="connsiteY9" fmla="*/ 3753 h 12790"/>
                  <a:gd name="connsiteX10" fmla="*/ 8030 w 10375"/>
                  <a:gd name="connsiteY10" fmla="*/ 3378 h 12790"/>
                  <a:gd name="connsiteX11" fmla="*/ 8393 w 10375"/>
                  <a:gd name="connsiteY11" fmla="*/ 2518 h 12790"/>
                  <a:gd name="connsiteX12" fmla="*/ 8755 w 10375"/>
                  <a:gd name="connsiteY12" fmla="*/ 2778 h 12790"/>
                  <a:gd name="connsiteX13" fmla="*/ 8770 w 10375"/>
                  <a:gd name="connsiteY13" fmla="*/ 2564 h 12790"/>
                  <a:gd name="connsiteX14" fmla="*/ 8974 w 10375"/>
                  <a:gd name="connsiteY14" fmla="*/ 2893 h 12790"/>
                  <a:gd name="connsiteX15" fmla="*/ 8802 w 10375"/>
                  <a:gd name="connsiteY15" fmla="*/ 6 h 12790"/>
                  <a:gd name="connsiteX16" fmla="*/ 9692 w 10375"/>
                  <a:gd name="connsiteY16" fmla="*/ 2553 h 12790"/>
                  <a:gd name="connsiteX17" fmla="*/ 9778 w 10375"/>
                  <a:gd name="connsiteY17" fmla="*/ 2703 h 12790"/>
                  <a:gd name="connsiteX18" fmla="*/ 9735 w 10375"/>
                  <a:gd name="connsiteY18" fmla="*/ 3153 h 12790"/>
                  <a:gd name="connsiteX19" fmla="*/ 9305 w 10375"/>
                  <a:gd name="connsiteY19" fmla="*/ 2921 h 12790"/>
                  <a:gd name="connsiteX20" fmla="*/ 8164 w 10375"/>
                  <a:gd name="connsiteY20" fmla="*/ 1033 h 12790"/>
                  <a:gd name="connsiteX21" fmla="*/ 7844 w 10375"/>
                  <a:gd name="connsiteY21" fmla="*/ 1674 h 12790"/>
                  <a:gd name="connsiteX22" fmla="*/ 7176 w 10375"/>
                  <a:gd name="connsiteY22" fmla="*/ 7129 h 12790"/>
                  <a:gd name="connsiteX23" fmla="*/ 5855 w 10375"/>
                  <a:gd name="connsiteY23" fmla="*/ 8704 h 12790"/>
                  <a:gd name="connsiteX24" fmla="*/ 5684 w 10375"/>
                  <a:gd name="connsiteY24" fmla="*/ 9079 h 12790"/>
                  <a:gd name="connsiteX25" fmla="*/ 5514 w 10375"/>
                  <a:gd name="connsiteY25" fmla="*/ 9304 h 12790"/>
                  <a:gd name="connsiteX26" fmla="*/ 3808 w 10375"/>
                  <a:gd name="connsiteY26" fmla="*/ 9829 h 12790"/>
                  <a:gd name="connsiteX27" fmla="*/ 3466 w 10375"/>
                  <a:gd name="connsiteY27" fmla="*/ 10055 h 12790"/>
                  <a:gd name="connsiteX28" fmla="*/ 3509 w 10375"/>
                  <a:gd name="connsiteY28" fmla="*/ 10429 h 12790"/>
                  <a:gd name="connsiteX29" fmla="*/ 3381 w 10375"/>
                  <a:gd name="connsiteY29" fmla="*/ 11779 h 12790"/>
                  <a:gd name="connsiteX30" fmla="*/ 2613 w 10375"/>
                  <a:gd name="connsiteY30" fmla="*/ 12380 h 12790"/>
                  <a:gd name="connsiteX31" fmla="*/ 1738 w 10375"/>
                  <a:gd name="connsiteY31" fmla="*/ 12790 h 12790"/>
                  <a:gd name="connsiteX32" fmla="*/ 402 w 10375"/>
                  <a:gd name="connsiteY32" fmla="*/ 11552 h 12790"/>
                  <a:gd name="connsiteX33" fmla="*/ 0 w 10375"/>
                  <a:gd name="connsiteY33" fmla="*/ 10542 h 12790"/>
                  <a:gd name="connsiteX0" fmla="*/ 9460 w 10375"/>
                  <a:gd name="connsiteY0" fmla="*/ 3008 h 12790"/>
                  <a:gd name="connsiteX1" fmla="*/ 9906 w 10375"/>
                  <a:gd name="connsiteY1" fmla="*/ 3603 h 12790"/>
                  <a:gd name="connsiteX2" fmla="*/ 10204 w 10375"/>
                  <a:gd name="connsiteY2" fmla="*/ 4128 h 12790"/>
                  <a:gd name="connsiteX3" fmla="*/ 10375 w 10375"/>
                  <a:gd name="connsiteY3" fmla="*/ 4428 h 12790"/>
                  <a:gd name="connsiteX4" fmla="*/ 10375 w 10375"/>
                  <a:gd name="connsiteY4" fmla="*/ 4653 h 12790"/>
                  <a:gd name="connsiteX5" fmla="*/ 10056 w 10375"/>
                  <a:gd name="connsiteY5" fmla="*/ 4871 h 12790"/>
                  <a:gd name="connsiteX6" fmla="*/ 8680 w 10375"/>
                  <a:gd name="connsiteY6" fmla="*/ 4237 h 12790"/>
                  <a:gd name="connsiteX7" fmla="*/ 8413 w 10375"/>
                  <a:gd name="connsiteY7" fmla="*/ 4428 h 12790"/>
                  <a:gd name="connsiteX8" fmla="*/ 7986 w 10375"/>
                  <a:gd name="connsiteY8" fmla="*/ 3828 h 12790"/>
                  <a:gd name="connsiteX9" fmla="*/ 7944 w 10375"/>
                  <a:gd name="connsiteY9" fmla="*/ 3753 h 12790"/>
                  <a:gd name="connsiteX10" fmla="*/ 8030 w 10375"/>
                  <a:gd name="connsiteY10" fmla="*/ 3378 h 12790"/>
                  <a:gd name="connsiteX11" fmla="*/ 8393 w 10375"/>
                  <a:gd name="connsiteY11" fmla="*/ 2518 h 12790"/>
                  <a:gd name="connsiteX12" fmla="*/ 8755 w 10375"/>
                  <a:gd name="connsiteY12" fmla="*/ 2778 h 12790"/>
                  <a:gd name="connsiteX13" fmla="*/ 8770 w 10375"/>
                  <a:gd name="connsiteY13" fmla="*/ 2564 h 12790"/>
                  <a:gd name="connsiteX14" fmla="*/ 8974 w 10375"/>
                  <a:gd name="connsiteY14" fmla="*/ 2893 h 12790"/>
                  <a:gd name="connsiteX15" fmla="*/ 8802 w 10375"/>
                  <a:gd name="connsiteY15" fmla="*/ 6 h 12790"/>
                  <a:gd name="connsiteX16" fmla="*/ 9692 w 10375"/>
                  <a:gd name="connsiteY16" fmla="*/ 2553 h 12790"/>
                  <a:gd name="connsiteX17" fmla="*/ 9778 w 10375"/>
                  <a:gd name="connsiteY17" fmla="*/ 2703 h 12790"/>
                  <a:gd name="connsiteX18" fmla="*/ 9735 w 10375"/>
                  <a:gd name="connsiteY18" fmla="*/ 3153 h 12790"/>
                  <a:gd name="connsiteX19" fmla="*/ 9305 w 10375"/>
                  <a:gd name="connsiteY19" fmla="*/ 2921 h 12790"/>
                  <a:gd name="connsiteX20" fmla="*/ 8164 w 10375"/>
                  <a:gd name="connsiteY20" fmla="*/ 1033 h 12790"/>
                  <a:gd name="connsiteX21" fmla="*/ 7844 w 10375"/>
                  <a:gd name="connsiteY21" fmla="*/ 1674 h 12790"/>
                  <a:gd name="connsiteX22" fmla="*/ 7176 w 10375"/>
                  <a:gd name="connsiteY22" fmla="*/ 7129 h 12790"/>
                  <a:gd name="connsiteX23" fmla="*/ 5855 w 10375"/>
                  <a:gd name="connsiteY23" fmla="*/ 8704 h 12790"/>
                  <a:gd name="connsiteX24" fmla="*/ 5684 w 10375"/>
                  <a:gd name="connsiteY24" fmla="*/ 9079 h 12790"/>
                  <a:gd name="connsiteX25" fmla="*/ 5514 w 10375"/>
                  <a:gd name="connsiteY25" fmla="*/ 9304 h 12790"/>
                  <a:gd name="connsiteX26" fmla="*/ 3808 w 10375"/>
                  <a:gd name="connsiteY26" fmla="*/ 9829 h 12790"/>
                  <a:gd name="connsiteX27" fmla="*/ 3466 w 10375"/>
                  <a:gd name="connsiteY27" fmla="*/ 10055 h 12790"/>
                  <a:gd name="connsiteX28" fmla="*/ 3509 w 10375"/>
                  <a:gd name="connsiteY28" fmla="*/ 10429 h 12790"/>
                  <a:gd name="connsiteX29" fmla="*/ 3381 w 10375"/>
                  <a:gd name="connsiteY29" fmla="*/ 11779 h 12790"/>
                  <a:gd name="connsiteX30" fmla="*/ 2613 w 10375"/>
                  <a:gd name="connsiteY30" fmla="*/ 12380 h 12790"/>
                  <a:gd name="connsiteX31" fmla="*/ 1738 w 10375"/>
                  <a:gd name="connsiteY31" fmla="*/ 12790 h 12790"/>
                  <a:gd name="connsiteX32" fmla="*/ 402 w 10375"/>
                  <a:gd name="connsiteY32" fmla="*/ 11552 h 12790"/>
                  <a:gd name="connsiteX33" fmla="*/ 0 w 10375"/>
                  <a:gd name="connsiteY33" fmla="*/ 10542 h 12790"/>
                  <a:gd name="connsiteX0" fmla="*/ 9460 w 10375"/>
                  <a:gd name="connsiteY0" fmla="*/ 3008 h 12790"/>
                  <a:gd name="connsiteX1" fmla="*/ 9906 w 10375"/>
                  <a:gd name="connsiteY1" fmla="*/ 3603 h 12790"/>
                  <a:gd name="connsiteX2" fmla="*/ 10204 w 10375"/>
                  <a:gd name="connsiteY2" fmla="*/ 4128 h 12790"/>
                  <a:gd name="connsiteX3" fmla="*/ 10375 w 10375"/>
                  <a:gd name="connsiteY3" fmla="*/ 4428 h 12790"/>
                  <a:gd name="connsiteX4" fmla="*/ 10375 w 10375"/>
                  <a:gd name="connsiteY4" fmla="*/ 4653 h 12790"/>
                  <a:gd name="connsiteX5" fmla="*/ 10056 w 10375"/>
                  <a:gd name="connsiteY5" fmla="*/ 4871 h 12790"/>
                  <a:gd name="connsiteX6" fmla="*/ 8680 w 10375"/>
                  <a:gd name="connsiteY6" fmla="*/ 4237 h 12790"/>
                  <a:gd name="connsiteX7" fmla="*/ 8413 w 10375"/>
                  <a:gd name="connsiteY7" fmla="*/ 4428 h 12790"/>
                  <a:gd name="connsiteX8" fmla="*/ 7986 w 10375"/>
                  <a:gd name="connsiteY8" fmla="*/ 3828 h 12790"/>
                  <a:gd name="connsiteX9" fmla="*/ 8061 w 10375"/>
                  <a:gd name="connsiteY9" fmla="*/ 3470 h 12790"/>
                  <a:gd name="connsiteX10" fmla="*/ 8030 w 10375"/>
                  <a:gd name="connsiteY10" fmla="*/ 3378 h 12790"/>
                  <a:gd name="connsiteX11" fmla="*/ 8393 w 10375"/>
                  <a:gd name="connsiteY11" fmla="*/ 2518 h 12790"/>
                  <a:gd name="connsiteX12" fmla="*/ 8755 w 10375"/>
                  <a:gd name="connsiteY12" fmla="*/ 2778 h 12790"/>
                  <a:gd name="connsiteX13" fmla="*/ 8770 w 10375"/>
                  <a:gd name="connsiteY13" fmla="*/ 2564 h 12790"/>
                  <a:gd name="connsiteX14" fmla="*/ 8974 w 10375"/>
                  <a:gd name="connsiteY14" fmla="*/ 2893 h 12790"/>
                  <a:gd name="connsiteX15" fmla="*/ 8802 w 10375"/>
                  <a:gd name="connsiteY15" fmla="*/ 6 h 12790"/>
                  <a:gd name="connsiteX16" fmla="*/ 9692 w 10375"/>
                  <a:gd name="connsiteY16" fmla="*/ 2553 h 12790"/>
                  <a:gd name="connsiteX17" fmla="*/ 9778 w 10375"/>
                  <a:gd name="connsiteY17" fmla="*/ 2703 h 12790"/>
                  <a:gd name="connsiteX18" fmla="*/ 9735 w 10375"/>
                  <a:gd name="connsiteY18" fmla="*/ 3153 h 12790"/>
                  <a:gd name="connsiteX19" fmla="*/ 9305 w 10375"/>
                  <a:gd name="connsiteY19" fmla="*/ 2921 h 12790"/>
                  <a:gd name="connsiteX20" fmla="*/ 8164 w 10375"/>
                  <a:gd name="connsiteY20" fmla="*/ 1033 h 12790"/>
                  <a:gd name="connsiteX21" fmla="*/ 7844 w 10375"/>
                  <a:gd name="connsiteY21" fmla="*/ 1674 h 12790"/>
                  <a:gd name="connsiteX22" fmla="*/ 7176 w 10375"/>
                  <a:gd name="connsiteY22" fmla="*/ 7129 h 12790"/>
                  <a:gd name="connsiteX23" fmla="*/ 5855 w 10375"/>
                  <a:gd name="connsiteY23" fmla="*/ 8704 h 12790"/>
                  <a:gd name="connsiteX24" fmla="*/ 5684 w 10375"/>
                  <a:gd name="connsiteY24" fmla="*/ 9079 h 12790"/>
                  <a:gd name="connsiteX25" fmla="*/ 5514 w 10375"/>
                  <a:gd name="connsiteY25" fmla="*/ 9304 h 12790"/>
                  <a:gd name="connsiteX26" fmla="*/ 3808 w 10375"/>
                  <a:gd name="connsiteY26" fmla="*/ 9829 h 12790"/>
                  <a:gd name="connsiteX27" fmla="*/ 3466 w 10375"/>
                  <a:gd name="connsiteY27" fmla="*/ 10055 h 12790"/>
                  <a:gd name="connsiteX28" fmla="*/ 3509 w 10375"/>
                  <a:gd name="connsiteY28" fmla="*/ 10429 h 12790"/>
                  <a:gd name="connsiteX29" fmla="*/ 3381 w 10375"/>
                  <a:gd name="connsiteY29" fmla="*/ 11779 h 12790"/>
                  <a:gd name="connsiteX30" fmla="*/ 2613 w 10375"/>
                  <a:gd name="connsiteY30" fmla="*/ 12380 h 12790"/>
                  <a:gd name="connsiteX31" fmla="*/ 1738 w 10375"/>
                  <a:gd name="connsiteY31" fmla="*/ 12790 h 12790"/>
                  <a:gd name="connsiteX32" fmla="*/ 402 w 10375"/>
                  <a:gd name="connsiteY32" fmla="*/ 11552 h 12790"/>
                  <a:gd name="connsiteX33" fmla="*/ 0 w 10375"/>
                  <a:gd name="connsiteY33" fmla="*/ 10542 h 12790"/>
                  <a:gd name="connsiteX0" fmla="*/ 9460 w 10375"/>
                  <a:gd name="connsiteY0" fmla="*/ 3008 h 12790"/>
                  <a:gd name="connsiteX1" fmla="*/ 9906 w 10375"/>
                  <a:gd name="connsiteY1" fmla="*/ 3603 h 12790"/>
                  <a:gd name="connsiteX2" fmla="*/ 10204 w 10375"/>
                  <a:gd name="connsiteY2" fmla="*/ 4128 h 12790"/>
                  <a:gd name="connsiteX3" fmla="*/ 10375 w 10375"/>
                  <a:gd name="connsiteY3" fmla="*/ 4428 h 12790"/>
                  <a:gd name="connsiteX4" fmla="*/ 10375 w 10375"/>
                  <a:gd name="connsiteY4" fmla="*/ 4653 h 12790"/>
                  <a:gd name="connsiteX5" fmla="*/ 10056 w 10375"/>
                  <a:gd name="connsiteY5" fmla="*/ 4871 h 12790"/>
                  <a:gd name="connsiteX6" fmla="*/ 8680 w 10375"/>
                  <a:gd name="connsiteY6" fmla="*/ 4237 h 12790"/>
                  <a:gd name="connsiteX7" fmla="*/ 8413 w 10375"/>
                  <a:gd name="connsiteY7" fmla="*/ 4428 h 12790"/>
                  <a:gd name="connsiteX8" fmla="*/ 8080 w 10375"/>
                  <a:gd name="connsiteY8" fmla="*/ 3707 h 12790"/>
                  <a:gd name="connsiteX9" fmla="*/ 8061 w 10375"/>
                  <a:gd name="connsiteY9" fmla="*/ 3470 h 12790"/>
                  <a:gd name="connsiteX10" fmla="*/ 8030 w 10375"/>
                  <a:gd name="connsiteY10" fmla="*/ 3378 h 12790"/>
                  <a:gd name="connsiteX11" fmla="*/ 8393 w 10375"/>
                  <a:gd name="connsiteY11" fmla="*/ 2518 h 12790"/>
                  <a:gd name="connsiteX12" fmla="*/ 8755 w 10375"/>
                  <a:gd name="connsiteY12" fmla="*/ 2778 h 12790"/>
                  <a:gd name="connsiteX13" fmla="*/ 8770 w 10375"/>
                  <a:gd name="connsiteY13" fmla="*/ 2564 h 12790"/>
                  <a:gd name="connsiteX14" fmla="*/ 8974 w 10375"/>
                  <a:gd name="connsiteY14" fmla="*/ 2893 h 12790"/>
                  <a:gd name="connsiteX15" fmla="*/ 8802 w 10375"/>
                  <a:gd name="connsiteY15" fmla="*/ 6 h 12790"/>
                  <a:gd name="connsiteX16" fmla="*/ 9692 w 10375"/>
                  <a:gd name="connsiteY16" fmla="*/ 2553 h 12790"/>
                  <a:gd name="connsiteX17" fmla="*/ 9778 w 10375"/>
                  <a:gd name="connsiteY17" fmla="*/ 2703 h 12790"/>
                  <a:gd name="connsiteX18" fmla="*/ 9735 w 10375"/>
                  <a:gd name="connsiteY18" fmla="*/ 3153 h 12790"/>
                  <a:gd name="connsiteX19" fmla="*/ 9305 w 10375"/>
                  <a:gd name="connsiteY19" fmla="*/ 2921 h 12790"/>
                  <a:gd name="connsiteX20" fmla="*/ 8164 w 10375"/>
                  <a:gd name="connsiteY20" fmla="*/ 1033 h 12790"/>
                  <a:gd name="connsiteX21" fmla="*/ 7844 w 10375"/>
                  <a:gd name="connsiteY21" fmla="*/ 1674 h 12790"/>
                  <a:gd name="connsiteX22" fmla="*/ 7176 w 10375"/>
                  <a:gd name="connsiteY22" fmla="*/ 7129 h 12790"/>
                  <a:gd name="connsiteX23" fmla="*/ 5855 w 10375"/>
                  <a:gd name="connsiteY23" fmla="*/ 8704 h 12790"/>
                  <a:gd name="connsiteX24" fmla="*/ 5684 w 10375"/>
                  <a:gd name="connsiteY24" fmla="*/ 9079 h 12790"/>
                  <a:gd name="connsiteX25" fmla="*/ 5514 w 10375"/>
                  <a:gd name="connsiteY25" fmla="*/ 9304 h 12790"/>
                  <a:gd name="connsiteX26" fmla="*/ 3808 w 10375"/>
                  <a:gd name="connsiteY26" fmla="*/ 9829 h 12790"/>
                  <a:gd name="connsiteX27" fmla="*/ 3466 w 10375"/>
                  <a:gd name="connsiteY27" fmla="*/ 10055 h 12790"/>
                  <a:gd name="connsiteX28" fmla="*/ 3509 w 10375"/>
                  <a:gd name="connsiteY28" fmla="*/ 10429 h 12790"/>
                  <a:gd name="connsiteX29" fmla="*/ 3381 w 10375"/>
                  <a:gd name="connsiteY29" fmla="*/ 11779 h 12790"/>
                  <a:gd name="connsiteX30" fmla="*/ 2613 w 10375"/>
                  <a:gd name="connsiteY30" fmla="*/ 12380 h 12790"/>
                  <a:gd name="connsiteX31" fmla="*/ 1738 w 10375"/>
                  <a:gd name="connsiteY31" fmla="*/ 12790 h 12790"/>
                  <a:gd name="connsiteX32" fmla="*/ 402 w 10375"/>
                  <a:gd name="connsiteY32" fmla="*/ 11552 h 12790"/>
                  <a:gd name="connsiteX33" fmla="*/ 0 w 10375"/>
                  <a:gd name="connsiteY33" fmla="*/ 10542 h 12790"/>
                  <a:gd name="connsiteX0" fmla="*/ 9460 w 10375"/>
                  <a:gd name="connsiteY0" fmla="*/ 3008 h 12790"/>
                  <a:gd name="connsiteX1" fmla="*/ 9906 w 10375"/>
                  <a:gd name="connsiteY1" fmla="*/ 3603 h 12790"/>
                  <a:gd name="connsiteX2" fmla="*/ 10204 w 10375"/>
                  <a:gd name="connsiteY2" fmla="*/ 4128 h 12790"/>
                  <a:gd name="connsiteX3" fmla="*/ 10375 w 10375"/>
                  <a:gd name="connsiteY3" fmla="*/ 4428 h 12790"/>
                  <a:gd name="connsiteX4" fmla="*/ 10375 w 10375"/>
                  <a:gd name="connsiteY4" fmla="*/ 4653 h 12790"/>
                  <a:gd name="connsiteX5" fmla="*/ 10056 w 10375"/>
                  <a:gd name="connsiteY5" fmla="*/ 4871 h 12790"/>
                  <a:gd name="connsiteX6" fmla="*/ 8680 w 10375"/>
                  <a:gd name="connsiteY6" fmla="*/ 4237 h 12790"/>
                  <a:gd name="connsiteX7" fmla="*/ 8413 w 10375"/>
                  <a:gd name="connsiteY7" fmla="*/ 4428 h 12790"/>
                  <a:gd name="connsiteX8" fmla="*/ 8080 w 10375"/>
                  <a:gd name="connsiteY8" fmla="*/ 3707 h 12790"/>
                  <a:gd name="connsiteX9" fmla="*/ 8061 w 10375"/>
                  <a:gd name="connsiteY9" fmla="*/ 3470 h 12790"/>
                  <a:gd name="connsiteX10" fmla="*/ 8030 w 10375"/>
                  <a:gd name="connsiteY10" fmla="*/ 3378 h 12790"/>
                  <a:gd name="connsiteX11" fmla="*/ 8393 w 10375"/>
                  <a:gd name="connsiteY11" fmla="*/ 2518 h 12790"/>
                  <a:gd name="connsiteX12" fmla="*/ 8755 w 10375"/>
                  <a:gd name="connsiteY12" fmla="*/ 2778 h 12790"/>
                  <a:gd name="connsiteX13" fmla="*/ 8770 w 10375"/>
                  <a:gd name="connsiteY13" fmla="*/ 2564 h 12790"/>
                  <a:gd name="connsiteX14" fmla="*/ 8974 w 10375"/>
                  <a:gd name="connsiteY14" fmla="*/ 2893 h 12790"/>
                  <a:gd name="connsiteX15" fmla="*/ 8802 w 10375"/>
                  <a:gd name="connsiteY15" fmla="*/ 6 h 12790"/>
                  <a:gd name="connsiteX16" fmla="*/ 9692 w 10375"/>
                  <a:gd name="connsiteY16" fmla="*/ 2553 h 12790"/>
                  <a:gd name="connsiteX17" fmla="*/ 9778 w 10375"/>
                  <a:gd name="connsiteY17" fmla="*/ 2703 h 12790"/>
                  <a:gd name="connsiteX18" fmla="*/ 9735 w 10375"/>
                  <a:gd name="connsiteY18" fmla="*/ 3153 h 12790"/>
                  <a:gd name="connsiteX19" fmla="*/ 9305 w 10375"/>
                  <a:gd name="connsiteY19" fmla="*/ 2921 h 12790"/>
                  <a:gd name="connsiteX20" fmla="*/ 8164 w 10375"/>
                  <a:gd name="connsiteY20" fmla="*/ 1033 h 12790"/>
                  <a:gd name="connsiteX21" fmla="*/ 8476 w 10375"/>
                  <a:gd name="connsiteY21" fmla="*/ 1634 h 12790"/>
                  <a:gd name="connsiteX22" fmla="*/ 7176 w 10375"/>
                  <a:gd name="connsiteY22" fmla="*/ 7129 h 12790"/>
                  <a:gd name="connsiteX23" fmla="*/ 5855 w 10375"/>
                  <a:gd name="connsiteY23" fmla="*/ 8704 h 12790"/>
                  <a:gd name="connsiteX24" fmla="*/ 5684 w 10375"/>
                  <a:gd name="connsiteY24" fmla="*/ 9079 h 12790"/>
                  <a:gd name="connsiteX25" fmla="*/ 5514 w 10375"/>
                  <a:gd name="connsiteY25" fmla="*/ 9304 h 12790"/>
                  <a:gd name="connsiteX26" fmla="*/ 3808 w 10375"/>
                  <a:gd name="connsiteY26" fmla="*/ 9829 h 12790"/>
                  <a:gd name="connsiteX27" fmla="*/ 3466 w 10375"/>
                  <a:gd name="connsiteY27" fmla="*/ 10055 h 12790"/>
                  <a:gd name="connsiteX28" fmla="*/ 3509 w 10375"/>
                  <a:gd name="connsiteY28" fmla="*/ 10429 h 12790"/>
                  <a:gd name="connsiteX29" fmla="*/ 3381 w 10375"/>
                  <a:gd name="connsiteY29" fmla="*/ 11779 h 12790"/>
                  <a:gd name="connsiteX30" fmla="*/ 2613 w 10375"/>
                  <a:gd name="connsiteY30" fmla="*/ 12380 h 12790"/>
                  <a:gd name="connsiteX31" fmla="*/ 1738 w 10375"/>
                  <a:gd name="connsiteY31" fmla="*/ 12790 h 12790"/>
                  <a:gd name="connsiteX32" fmla="*/ 402 w 10375"/>
                  <a:gd name="connsiteY32" fmla="*/ 11552 h 12790"/>
                  <a:gd name="connsiteX33" fmla="*/ 0 w 10375"/>
                  <a:gd name="connsiteY33" fmla="*/ 10542 h 12790"/>
                  <a:gd name="connsiteX0" fmla="*/ 9460 w 10375"/>
                  <a:gd name="connsiteY0" fmla="*/ 3008 h 12790"/>
                  <a:gd name="connsiteX1" fmla="*/ 9906 w 10375"/>
                  <a:gd name="connsiteY1" fmla="*/ 3603 h 12790"/>
                  <a:gd name="connsiteX2" fmla="*/ 10204 w 10375"/>
                  <a:gd name="connsiteY2" fmla="*/ 4128 h 12790"/>
                  <a:gd name="connsiteX3" fmla="*/ 10375 w 10375"/>
                  <a:gd name="connsiteY3" fmla="*/ 4428 h 12790"/>
                  <a:gd name="connsiteX4" fmla="*/ 10375 w 10375"/>
                  <a:gd name="connsiteY4" fmla="*/ 4653 h 12790"/>
                  <a:gd name="connsiteX5" fmla="*/ 10056 w 10375"/>
                  <a:gd name="connsiteY5" fmla="*/ 4871 h 12790"/>
                  <a:gd name="connsiteX6" fmla="*/ 8680 w 10375"/>
                  <a:gd name="connsiteY6" fmla="*/ 4237 h 12790"/>
                  <a:gd name="connsiteX7" fmla="*/ 8413 w 10375"/>
                  <a:gd name="connsiteY7" fmla="*/ 4428 h 12790"/>
                  <a:gd name="connsiteX8" fmla="*/ 8080 w 10375"/>
                  <a:gd name="connsiteY8" fmla="*/ 3707 h 12790"/>
                  <a:gd name="connsiteX9" fmla="*/ 8061 w 10375"/>
                  <a:gd name="connsiteY9" fmla="*/ 3470 h 12790"/>
                  <a:gd name="connsiteX10" fmla="*/ 8030 w 10375"/>
                  <a:gd name="connsiteY10" fmla="*/ 3378 h 12790"/>
                  <a:gd name="connsiteX11" fmla="*/ 8393 w 10375"/>
                  <a:gd name="connsiteY11" fmla="*/ 2518 h 12790"/>
                  <a:gd name="connsiteX12" fmla="*/ 8755 w 10375"/>
                  <a:gd name="connsiteY12" fmla="*/ 2778 h 12790"/>
                  <a:gd name="connsiteX13" fmla="*/ 8770 w 10375"/>
                  <a:gd name="connsiteY13" fmla="*/ 2564 h 12790"/>
                  <a:gd name="connsiteX14" fmla="*/ 8974 w 10375"/>
                  <a:gd name="connsiteY14" fmla="*/ 2893 h 12790"/>
                  <a:gd name="connsiteX15" fmla="*/ 8802 w 10375"/>
                  <a:gd name="connsiteY15" fmla="*/ 6 h 12790"/>
                  <a:gd name="connsiteX16" fmla="*/ 9692 w 10375"/>
                  <a:gd name="connsiteY16" fmla="*/ 2553 h 12790"/>
                  <a:gd name="connsiteX17" fmla="*/ 9778 w 10375"/>
                  <a:gd name="connsiteY17" fmla="*/ 2703 h 12790"/>
                  <a:gd name="connsiteX18" fmla="*/ 9735 w 10375"/>
                  <a:gd name="connsiteY18" fmla="*/ 3153 h 12790"/>
                  <a:gd name="connsiteX19" fmla="*/ 9305 w 10375"/>
                  <a:gd name="connsiteY19" fmla="*/ 2921 h 12790"/>
                  <a:gd name="connsiteX20" fmla="*/ 8164 w 10375"/>
                  <a:gd name="connsiteY20" fmla="*/ 1033 h 12790"/>
                  <a:gd name="connsiteX21" fmla="*/ 8476 w 10375"/>
                  <a:gd name="connsiteY21" fmla="*/ 1634 h 12790"/>
                  <a:gd name="connsiteX22" fmla="*/ 7176 w 10375"/>
                  <a:gd name="connsiteY22" fmla="*/ 7129 h 12790"/>
                  <a:gd name="connsiteX23" fmla="*/ 5855 w 10375"/>
                  <a:gd name="connsiteY23" fmla="*/ 8704 h 12790"/>
                  <a:gd name="connsiteX24" fmla="*/ 5684 w 10375"/>
                  <a:gd name="connsiteY24" fmla="*/ 9079 h 12790"/>
                  <a:gd name="connsiteX25" fmla="*/ 5514 w 10375"/>
                  <a:gd name="connsiteY25" fmla="*/ 9304 h 12790"/>
                  <a:gd name="connsiteX26" fmla="*/ 3808 w 10375"/>
                  <a:gd name="connsiteY26" fmla="*/ 9829 h 12790"/>
                  <a:gd name="connsiteX27" fmla="*/ 3466 w 10375"/>
                  <a:gd name="connsiteY27" fmla="*/ 10055 h 12790"/>
                  <a:gd name="connsiteX28" fmla="*/ 3509 w 10375"/>
                  <a:gd name="connsiteY28" fmla="*/ 10429 h 12790"/>
                  <a:gd name="connsiteX29" fmla="*/ 3381 w 10375"/>
                  <a:gd name="connsiteY29" fmla="*/ 11779 h 12790"/>
                  <a:gd name="connsiteX30" fmla="*/ 2613 w 10375"/>
                  <a:gd name="connsiteY30" fmla="*/ 12380 h 12790"/>
                  <a:gd name="connsiteX31" fmla="*/ 1738 w 10375"/>
                  <a:gd name="connsiteY31" fmla="*/ 12790 h 12790"/>
                  <a:gd name="connsiteX32" fmla="*/ 402 w 10375"/>
                  <a:gd name="connsiteY32" fmla="*/ 11552 h 12790"/>
                  <a:gd name="connsiteX33" fmla="*/ 0 w 10375"/>
                  <a:gd name="connsiteY33" fmla="*/ 10542 h 12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0375" h="12790">
                    <a:moveTo>
                      <a:pt x="9460" y="3008"/>
                    </a:moveTo>
                    <a:cubicBezTo>
                      <a:pt x="9545" y="3008"/>
                      <a:pt x="9821" y="3603"/>
                      <a:pt x="9906" y="3603"/>
                    </a:cubicBezTo>
                    <a:cubicBezTo>
                      <a:pt x="9948" y="3828"/>
                      <a:pt x="10077" y="3979"/>
                      <a:pt x="10204" y="4128"/>
                    </a:cubicBezTo>
                    <a:cubicBezTo>
                      <a:pt x="10290" y="4203"/>
                      <a:pt x="10375" y="4353"/>
                      <a:pt x="10375" y="4428"/>
                    </a:cubicBezTo>
                    <a:lnTo>
                      <a:pt x="10375" y="4653"/>
                    </a:lnTo>
                    <a:cubicBezTo>
                      <a:pt x="10290" y="4954"/>
                      <a:pt x="10056" y="4572"/>
                      <a:pt x="10056" y="4871"/>
                    </a:cubicBezTo>
                    <a:cubicBezTo>
                      <a:pt x="9544" y="4647"/>
                      <a:pt x="9150" y="4463"/>
                      <a:pt x="8680" y="4237"/>
                    </a:cubicBezTo>
                    <a:cubicBezTo>
                      <a:pt x="8467" y="4162"/>
                      <a:pt x="8542" y="4728"/>
                      <a:pt x="8413" y="4428"/>
                    </a:cubicBezTo>
                    <a:cubicBezTo>
                      <a:pt x="8328" y="4203"/>
                      <a:pt x="8139" y="3867"/>
                      <a:pt x="8080" y="3707"/>
                    </a:cubicBezTo>
                    <a:cubicBezTo>
                      <a:pt x="8021" y="3547"/>
                      <a:pt x="8061" y="3545"/>
                      <a:pt x="8061" y="3470"/>
                    </a:cubicBezTo>
                    <a:cubicBezTo>
                      <a:pt x="7976" y="3395"/>
                      <a:pt x="7944" y="3453"/>
                      <a:pt x="8030" y="3378"/>
                    </a:cubicBezTo>
                    <a:cubicBezTo>
                      <a:pt x="8243" y="3228"/>
                      <a:pt x="8265" y="2893"/>
                      <a:pt x="8393" y="2518"/>
                    </a:cubicBezTo>
                    <a:cubicBezTo>
                      <a:pt x="8435" y="2443"/>
                      <a:pt x="8669" y="2854"/>
                      <a:pt x="8755" y="2778"/>
                    </a:cubicBezTo>
                    <a:cubicBezTo>
                      <a:pt x="8797" y="2778"/>
                      <a:pt x="8770" y="2490"/>
                      <a:pt x="8770" y="2564"/>
                    </a:cubicBezTo>
                    <a:cubicBezTo>
                      <a:pt x="8855" y="2714"/>
                      <a:pt x="8889" y="2743"/>
                      <a:pt x="8974" y="2893"/>
                    </a:cubicBezTo>
                    <a:cubicBezTo>
                      <a:pt x="8889" y="2668"/>
                      <a:pt x="8675" y="231"/>
                      <a:pt x="8802" y="6"/>
                    </a:cubicBezTo>
                    <a:cubicBezTo>
                      <a:pt x="8931" y="-144"/>
                      <a:pt x="9565" y="2328"/>
                      <a:pt x="9692" y="2553"/>
                    </a:cubicBezTo>
                    <a:cubicBezTo>
                      <a:pt x="9735" y="2553"/>
                      <a:pt x="9778" y="2628"/>
                      <a:pt x="9778" y="2703"/>
                    </a:cubicBezTo>
                    <a:cubicBezTo>
                      <a:pt x="9821" y="2854"/>
                      <a:pt x="9778" y="3003"/>
                      <a:pt x="9735" y="3153"/>
                    </a:cubicBezTo>
                    <a:cubicBezTo>
                      <a:pt x="9607" y="3303"/>
                      <a:pt x="9475" y="2921"/>
                      <a:pt x="9305" y="2921"/>
                    </a:cubicBezTo>
                    <a:cubicBezTo>
                      <a:pt x="9220" y="2846"/>
                      <a:pt x="8249" y="958"/>
                      <a:pt x="8164" y="1033"/>
                    </a:cubicBezTo>
                    <a:cubicBezTo>
                      <a:pt x="8122" y="1033"/>
                      <a:pt x="8333" y="906"/>
                      <a:pt x="8476" y="1634"/>
                    </a:cubicBezTo>
                    <a:cubicBezTo>
                      <a:pt x="7880" y="2909"/>
                      <a:pt x="7944" y="6229"/>
                      <a:pt x="7176" y="7129"/>
                    </a:cubicBezTo>
                    <a:cubicBezTo>
                      <a:pt x="6751" y="7579"/>
                      <a:pt x="6153" y="7878"/>
                      <a:pt x="5855" y="8704"/>
                    </a:cubicBezTo>
                    <a:cubicBezTo>
                      <a:pt x="5812" y="8854"/>
                      <a:pt x="5770" y="9004"/>
                      <a:pt x="5684" y="9079"/>
                    </a:cubicBezTo>
                    <a:cubicBezTo>
                      <a:pt x="5641" y="9154"/>
                      <a:pt x="5556" y="9229"/>
                      <a:pt x="5514" y="9304"/>
                    </a:cubicBezTo>
                    <a:cubicBezTo>
                      <a:pt x="5002" y="9754"/>
                      <a:pt x="4404" y="9904"/>
                      <a:pt x="3808" y="9829"/>
                    </a:cubicBezTo>
                    <a:cubicBezTo>
                      <a:pt x="3679" y="9754"/>
                      <a:pt x="3466" y="9829"/>
                      <a:pt x="3466" y="10055"/>
                    </a:cubicBezTo>
                    <a:cubicBezTo>
                      <a:pt x="3466" y="10204"/>
                      <a:pt x="3509" y="10279"/>
                      <a:pt x="3509" y="10429"/>
                    </a:cubicBezTo>
                    <a:cubicBezTo>
                      <a:pt x="3637" y="10879"/>
                      <a:pt x="3552" y="11404"/>
                      <a:pt x="3381" y="11779"/>
                    </a:cubicBezTo>
                    <a:cubicBezTo>
                      <a:pt x="3168" y="12155"/>
                      <a:pt x="2912" y="12380"/>
                      <a:pt x="2613" y="12380"/>
                    </a:cubicBezTo>
                    <a:cubicBezTo>
                      <a:pt x="2315" y="12455"/>
                      <a:pt x="1989" y="12703"/>
                      <a:pt x="1738" y="12790"/>
                    </a:cubicBezTo>
                    <a:cubicBezTo>
                      <a:pt x="1424" y="12632"/>
                      <a:pt x="692" y="11927"/>
                      <a:pt x="402" y="11552"/>
                    </a:cubicBezTo>
                    <a:cubicBezTo>
                      <a:pt x="112" y="11177"/>
                      <a:pt x="122" y="10690"/>
                      <a:pt x="0" y="10542"/>
                    </a:cubicBez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1022" name="Freeform 55"/>
              <p:cNvSpPr>
                <a:spLocks/>
              </p:cNvSpPr>
              <p:nvPr/>
            </p:nvSpPr>
            <p:spPr bwMode="auto">
              <a:xfrm>
                <a:off x="10266245" y="3528746"/>
                <a:ext cx="165616" cy="13128"/>
              </a:xfrm>
              <a:custGeom>
                <a:avLst/>
                <a:gdLst>
                  <a:gd name="T0" fmla="*/ 0 w 38"/>
                  <a:gd name="T1" fmla="*/ 0 h 3"/>
                  <a:gd name="T2" fmla="*/ 38 w 38"/>
                  <a:gd name="T3" fmla="*/ 3 h 3"/>
                </a:gdLst>
                <a:ahLst/>
                <a:cxnLst>
                  <a:cxn ang="0">
                    <a:pos x="T0" y="T1"/>
                  </a:cxn>
                  <a:cxn ang="0">
                    <a:pos x="T2" y="T3"/>
                  </a:cxn>
                </a:cxnLst>
                <a:rect l="0" t="0" r="r" b="b"/>
                <a:pathLst>
                  <a:path w="38" h="3">
                    <a:moveTo>
                      <a:pt x="0" y="0"/>
                    </a:moveTo>
                    <a:cubicBezTo>
                      <a:pt x="9" y="1"/>
                      <a:pt x="29" y="2"/>
                      <a:pt x="38" y="3"/>
                    </a:cubicBezTo>
                  </a:path>
                </a:pathLst>
              </a:custGeom>
              <a:noFill/>
              <a:ln w="15875" cap="flat">
                <a:solidFill>
                  <a:srgbClr val="A4A4A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1023" name="Freeform 56"/>
              <p:cNvSpPr>
                <a:spLocks/>
              </p:cNvSpPr>
              <p:nvPr/>
            </p:nvSpPr>
            <p:spPr bwMode="auto">
              <a:xfrm>
                <a:off x="10261308" y="3535028"/>
                <a:ext cx="433850" cy="935626"/>
              </a:xfrm>
              <a:custGeom>
                <a:avLst/>
                <a:gdLst>
                  <a:gd name="T0" fmla="*/ 2 w 85"/>
                  <a:gd name="T1" fmla="*/ 0 h 174"/>
                  <a:gd name="T2" fmla="*/ 6 w 85"/>
                  <a:gd name="T3" fmla="*/ 16 h 174"/>
                  <a:gd name="T4" fmla="*/ 8 w 85"/>
                  <a:gd name="T5" fmla="*/ 18 h 174"/>
                  <a:gd name="T6" fmla="*/ 8 w 85"/>
                  <a:gd name="T7" fmla="*/ 21 h 174"/>
                  <a:gd name="T8" fmla="*/ 7 w 85"/>
                  <a:gd name="T9" fmla="*/ 44 h 174"/>
                  <a:gd name="T10" fmla="*/ 8 w 85"/>
                  <a:gd name="T11" fmla="*/ 50 h 174"/>
                  <a:gd name="T12" fmla="*/ 12 w 85"/>
                  <a:gd name="T13" fmla="*/ 53 h 174"/>
                  <a:gd name="T14" fmla="*/ 12 w 85"/>
                  <a:gd name="T15" fmla="*/ 68 h 174"/>
                  <a:gd name="T16" fmla="*/ 17 w 85"/>
                  <a:gd name="T17" fmla="*/ 77 h 174"/>
                  <a:gd name="T18" fmla="*/ 19 w 85"/>
                  <a:gd name="T19" fmla="*/ 97 h 174"/>
                  <a:gd name="T20" fmla="*/ 23 w 85"/>
                  <a:gd name="T21" fmla="*/ 101 h 174"/>
                  <a:gd name="T22" fmla="*/ 25 w 85"/>
                  <a:gd name="T23" fmla="*/ 110 h 174"/>
                  <a:gd name="T24" fmla="*/ 33 w 85"/>
                  <a:gd name="T25" fmla="*/ 130 h 174"/>
                  <a:gd name="T26" fmla="*/ 34 w 85"/>
                  <a:gd name="T27" fmla="*/ 132 h 174"/>
                  <a:gd name="T28" fmla="*/ 39 w 85"/>
                  <a:gd name="T29" fmla="*/ 133 h 174"/>
                  <a:gd name="T30" fmla="*/ 47 w 85"/>
                  <a:gd name="T31" fmla="*/ 138 h 174"/>
                  <a:gd name="T32" fmla="*/ 49 w 85"/>
                  <a:gd name="T33" fmla="*/ 148 h 174"/>
                  <a:gd name="T34" fmla="*/ 50 w 85"/>
                  <a:gd name="T35" fmla="*/ 157 h 174"/>
                  <a:gd name="T36" fmla="*/ 64 w 85"/>
                  <a:gd name="T37" fmla="*/ 171 h 174"/>
                  <a:gd name="T38" fmla="*/ 85 w 85"/>
                  <a:gd name="T39" fmla="*/ 173 h 174"/>
                  <a:gd name="connsiteX0" fmla="*/ 52 w 9882"/>
                  <a:gd name="connsiteY0" fmla="*/ 0 h 10286"/>
                  <a:gd name="connsiteX1" fmla="*/ 588 w 9882"/>
                  <a:gd name="connsiteY1" fmla="*/ 1229 h 10286"/>
                  <a:gd name="connsiteX2" fmla="*/ 823 w 9882"/>
                  <a:gd name="connsiteY2" fmla="*/ 1343 h 10286"/>
                  <a:gd name="connsiteX3" fmla="*/ 823 w 9882"/>
                  <a:gd name="connsiteY3" fmla="*/ 1516 h 10286"/>
                  <a:gd name="connsiteX4" fmla="*/ 706 w 9882"/>
                  <a:gd name="connsiteY4" fmla="*/ 2838 h 10286"/>
                  <a:gd name="connsiteX5" fmla="*/ 823 w 9882"/>
                  <a:gd name="connsiteY5" fmla="*/ 3183 h 10286"/>
                  <a:gd name="connsiteX6" fmla="*/ 1294 w 9882"/>
                  <a:gd name="connsiteY6" fmla="*/ 3355 h 10286"/>
                  <a:gd name="connsiteX7" fmla="*/ 1294 w 9882"/>
                  <a:gd name="connsiteY7" fmla="*/ 4217 h 10286"/>
                  <a:gd name="connsiteX8" fmla="*/ 1882 w 9882"/>
                  <a:gd name="connsiteY8" fmla="*/ 4734 h 10286"/>
                  <a:gd name="connsiteX9" fmla="*/ 2117 w 9882"/>
                  <a:gd name="connsiteY9" fmla="*/ 5884 h 10286"/>
                  <a:gd name="connsiteX10" fmla="*/ 2588 w 9882"/>
                  <a:gd name="connsiteY10" fmla="*/ 6114 h 10286"/>
                  <a:gd name="connsiteX11" fmla="*/ 2823 w 9882"/>
                  <a:gd name="connsiteY11" fmla="*/ 6631 h 10286"/>
                  <a:gd name="connsiteX12" fmla="*/ 3764 w 9882"/>
                  <a:gd name="connsiteY12" fmla="*/ 7780 h 10286"/>
                  <a:gd name="connsiteX13" fmla="*/ 3882 w 9882"/>
                  <a:gd name="connsiteY13" fmla="*/ 7895 h 10286"/>
                  <a:gd name="connsiteX14" fmla="*/ 4470 w 9882"/>
                  <a:gd name="connsiteY14" fmla="*/ 7953 h 10286"/>
                  <a:gd name="connsiteX15" fmla="*/ 5411 w 9882"/>
                  <a:gd name="connsiteY15" fmla="*/ 8240 h 10286"/>
                  <a:gd name="connsiteX16" fmla="*/ 5647 w 9882"/>
                  <a:gd name="connsiteY16" fmla="*/ 8815 h 10286"/>
                  <a:gd name="connsiteX17" fmla="*/ 5764 w 9882"/>
                  <a:gd name="connsiteY17" fmla="*/ 9332 h 10286"/>
                  <a:gd name="connsiteX18" fmla="*/ 7411 w 9882"/>
                  <a:gd name="connsiteY18" fmla="*/ 10137 h 10286"/>
                  <a:gd name="connsiteX19" fmla="*/ 9882 w 9882"/>
                  <a:gd name="connsiteY19" fmla="*/ 10252 h 10286"/>
                  <a:gd name="connsiteX0" fmla="*/ 25 w 11020"/>
                  <a:gd name="connsiteY0" fmla="*/ 0 h 11801"/>
                  <a:gd name="connsiteX1" fmla="*/ 1615 w 11020"/>
                  <a:gd name="connsiteY1" fmla="*/ 2997 h 11801"/>
                  <a:gd name="connsiteX2" fmla="*/ 1853 w 11020"/>
                  <a:gd name="connsiteY2" fmla="*/ 3108 h 11801"/>
                  <a:gd name="connsiteX3" fmla="*/ 1853 w 11020"/>
                  <a:gd name="connsiteY3" fmla="*/ 3276 h 11801"/>
                  <a:gd name="connsiteX4" fmla="*/ 1734 w 11020"/>
                  <a:gd name="connsiteY4" fmla="*/ 4561 h 11801"/>
                  <a:gd name="connsiteX5" fmla="*/ 1853 w 11020"/>
                  <a:gd name="connsiteY5" fmla="*/ 4896 h 11801"/>
                  <a:gd name="connsiteX6" fmla="*/ 2329 w 11020"/>
                  <a:gd name="connsiteY6" fmla="*/ 5064 h 11801"/>
                  <a:gd name="connsiteX7" fmla="*/ 2329 w 11020"/>
                  <a:gd name="connsiteY7" fmla="*/ 5902 h 11801"/>
                  <a:gd name="connsiteX8" fmla="*/ 2924 w 11020"/>
                  <a:gd name="connsiteY8" fmla="*/ 6404 h 11801"/>
                  <a:gd name="connsiteX9" fmla="*/ 3162 w 11020"/>
                  <a:gd name="connsiteY9" fmla="*/ 7522 h 11801"/>
                  <a:gd name="connsiteX10" fmla="*/ 3639 w 11020"/>
                  <a:gd name="connsiteY10" fmla="*/ 7746 h 11801"/>
                  <a:gd name="connsiteX11" fmla="*/ 3877 w 11020"/>
                  <a:gd name="connsiteY11" fmla="*/ 8249 h 11801"/>
                  <a:gd name="connsiteX12" fmla="*/ 4829 w 11020"/>
                  <a:gd name="connsiteY12" fmla="*/ 9366 h 11801"/>
                  <a:gd name="connsiteX13" fmla="*/ 4948 w 11020"/>
                  <a:gd name="connsiteY13" fmla="*/ 9477 h 11801"/>
                  <a:gd name="connsiteX14" fmla="*/ 5543 w 11020"/>
                  <a:gd name="connsiteY14" fmla="*/ 9534 h 11801"/>
                  <a:gd name="connsiteX15" fmla="*/ 6496 w 11020"/>
                  <a:gd name="connsiteY15" fmla="*/ 9813 h 11801"/>
                  <a:gd name="connsiteX16" fmla="*/ 6734 w 11020"/>
                  <a:gd name="connsiteY16" fmla="*/ 10372 h 11801"/>
                  <a:gd name="connsiteX17" fmla="*/ 6853 w 11020"/>
                  <a:gd name="connsiteY17" fmla="*/ 10875 h 11801"/>
                  <a:gd name="connsiteX18" fmla="*/ 8519 w 11020"/>
                  <a:gd name="connsiteY18" fmla="*/ 11657 h 11801"/>
                  <a:gd name="connsiteX19" fmla="*/ 11020 w 11020"/>
                  <a:gd name="connsiteY19" fmla="*/ 11769 h 11801"/>
                  <a:gd name="connsiteX0" fmla="*/ 17 w 11929"/>
                  <a:gd name="connsiteY0" fmla="*/ 0 h 11801"/>
                  <a:gd name="connsiteX1" fmla="*/ 2524 w 11929"/>
                  <a:gd name="connsiteY1" fmla="*/ 2997 h 11801"/>
                  <a:gd name="connsiteX2" fmla="*/ 2762 w 11929"/>
                  <a:gd name="connsiteY2" fmla="*/ 3108 h 11801"/>
                  <a:gd name="connsiteX3" fmla="*/ 2762 w 11929"/>
                  <a:gd name="connsiteY3" fmla="*/ 3276 h 11801"/>
                  <a:gd name="connsiteX4" fmla="*/ 2643 w 11929"/>
                  <a:gd name="connsiteY4" fmla="*/ 4561 h 11801"/>
                  <a:gd name="connsiteX5" fmla="*/ 2762 w 11929"/>
                  <a:gd name="connsiteY5" fmla="*/ 4896 h 11801"/>
                  <a:gd name="connsiteX6" fmla="*/ 3238 w 11929"/>
                  <a:gd name="connsiteY6" fmla="*/ 5064 h 11801"/>
                  <a:gd name="connsiteX7" fmla="*/ 3238 w 11929"/>
                  <a:gd name="connsiteY7" fmla="*/ 5902 h 11801"/>
                  <a:gd name="connsiteX8" fmla="*/ 3833 w 11929"/>
                  <a:gd name="connsiteY8" fmla="*/ 6404 h 11801"/>
                  <a:gd name="connsiteX9" fmla="*/ 4071 w 11929"/>
                  <a:gd name="connsiteY9" fmla="*/ 7522 h 11801"/>
                  <a:gd name="connsiteX10" fmla="*/ 4548 w 11929"/>
                  <a:gd name="connsiteY10" fmla="*/ 7746 h 11801"/>
                  <a:gd name="connsiteX11" fmla="*/ 4786 w 11929"/>
                  <a:gd name="connsiteY11" fmla="*/ 8249 h 11801"/>
                  <a:gd name="connsiteX12" fmla="*/ 5738 w 11929"/>
                  <a:gd name="connsiteY12" fmla="*/ 9366 h 11801"/>
                  <a:gd name="connsiteX13" fmla="*/ 5857 w 11929"/>
                  <a:gd name="connsiteY13" fmla="*/ 9477 h 11801"/>
                  <a:gd name="connsiteX14" fmla="*/ 6452 w 11929"/>
                  <a:gd name="connsiteY14" fmla="*/ 9534 h 11801"/>
                  <a:gd name="connsiteX15" fmla="*/ 7405 w 11929"/>
                  <a:gd name="connsiteY15" fmla="*/ 9813 h 11801"/>
                  <a:gd name="connsiteX16" fmla="*/ 7643 w 11929"/>
                  <a:gd name="connsiteY16" fmla="*/ 10372 h 11801"/>
                  <a:gd name="connsiteX17" fmla="*/ 7762 w 11929"/>
                  <a:gd name="connsiteY17" fmla="*/ 10875 h 11801"/>
                  <a:gd name="connsiteX18" fmla="*/ 9428 w 11929"/>
                  <a:gd name="connsiteY18" fmla="*/ 11657 h 11801"/>
                  <a:gd name="connsiteX19" fmla="*/ 11929 w 11929"/>
                  <a:gd name="connsiteY19" fmla="*/ 11769 h 11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929" h="11801">
                    <a:moveTo>
                      <a:pt x="17" y="0"/>
                    </a:moveTo>
                    <a:cubicBezTo>
                      <a:pt x="-221" y="335"/>
                      <a:pt x="2067" y="2479"/>
                      <a:pt x="2524" y="2997"/>
                    </a:cubicBezTo>
                    <a:cubicBezTo>
                      <a:pt x="2982" y="3515"/>
                      <a:pt x="2643" y="3052"/>
                      <a:pt x="2762" y="3108"/>
                    </a:cubicBezTo>
                    <a:lnTo>
                      <a:pt x="2762" y="3276"/>
                    </a:lnTo>
                    <a:cubicBezTo>
                      <a:pt x="2762" y="3723"/>
                      <a:pt x="2762" y="4169"/>
                      <a:pt x="2643" y="4561"/>
                    </a:cubicBezTo>
                    <a:cubicBezTo>
                      <a:pt x="2643" y="4673"/>
                      <a:pt x="2643" y="4785"/>
                      <a:pt x="2762" y="4896"/>
                    </a:cubicBezTo>
                    <a:cubicBezTo>
                      <a:pt x="2881" y="4952"/>
                      <a:pt x="3119" y="5008"/>
                      <a:pt x="3238" y="5064"/>
                    </a:cubicBezTo>
                    <a:cubicBezTo>
                      <a:pt x="3476" y="5343"/>
                      <a:pt x="3119" y="5623"/>
                      <a:pt x="3238" y="5902"/>
                    </a:cubicBezTo>
                    <a:cubicBezTo>
                      <a:pt x="3357" y="6069"/>
                      <a:pt x="3714" y="6237"/>
                      <a:pt x="3833" y="6404"/>
                    </a:cubicBezTo>
                    <a:cubicBezTo>
                      <a:pt x="4191" y="6740"/>
                      <a:pt x="3714" y="7187"/>
                      <a:pt x="4071" y="7522"/>
                    </a:cubicBezTo>
                    <a:cubicBezTo>
                      <a:pt x="4191" y="7578"/>
                      <a:pt x="4428" y="7634"/>
                      <a:pt x="4548" y="7746"/>
                    </a:cubicBezTo>
                    <a:cubicBezTo>
                      <a:pt x="4786" y="7913"/>
                      <a:pt x="4786" y="8080"/>
                      <a:pt x="4786" y="8249"/>
                    </a:cubicBezTo>
                    <a:cubicBezTo>
                      <a:pt x="5024" y="8639"/>
                      <a:pt x="5381" y="9030"/>
                      <a:pt x="5738" y="9366"/>
                    </a:cubicBezTo>
                    <a:cubicBezTo>
                      <a:pt x="5738" y="9422"/>
                      <a:pt x="5738" y="9477"/>
                      <a:pt x="5857" y="9477"/>
                    </a:cubicBezTo>
                    <a:cubicBezTo>
                      <a:pt x="6095" y="9534"/>
                      <a:pt x="6334" y="9534"/>
                      <a:pt x="6452" y="9534"/>
                    </a:cubicBezTo>
                    <a:cubicBezTo>
                      <a:pt x="6929" y="9534"/>
                      <a:pt x="7167" y="9646"/>
                      <a:pt x="7405" y="9813"/>
                    </a:cubicBezTo>
                    <a:cubicBezTo>
                      <a:pt x="7524" y="9980"/>
                      <a:pt x="7524" y="10204"/>
                      <a:pt x="7643" y="10372"/>
                    </a:cubicBezTo>
                    <a:cubicBezTo>
                      <a:pt x="7643" y="10539"/>
                      <a:pt x="7643" y="10707"/>
                      <a:pt x="7762" y="10875"/>
                    </a:cubicBezTo>
                    <a:cubicBezTo>
                      <a:pt x="8001" y="11210"/>
                      <a:pt x="8715" y="11545"/>
                      <a:pt x="9428" y="11657"/>
                    </a:cubicBezTo>
                    <a:cubicBezTo>
                      <a:pt x="10262" y="11824"/>
                      <a:pt x="11095" y="11824"/>
                      <a:pt x="11929" y="11769"/>
                    </a:cubicBez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1024" name="Freeform 57"/>
              <p:cNvSpPr>
                <a:spLocks/>
              </p:cNvSpPr>
              <p:nvPr/>
            </p:nvSpPr>
            <p:spPr bwMode="auto">
              <a:xfrm>
                <a:off x="9789790" y="4202450"/>
                <a:ext cx="888807" cy="234426"/>
              </a:xfrm>
              <a:custGeom>
                <a:avLst/>
                <a:gdLst>
                  <a:gd name="T0" fmla="*/ 0 w 205"/>
                  <a:gd name="T1" fmla="*/ 0 h 53"/>
                  <a:gd name="T2" fmla="*/ 19 w 205"/>
                  <a:gd name="T3" fmla="*/ 4 h 53"/>
                  <a:gd name="T4" fmla="*/ 39 w 205"/>
                  <a:gd name="T5" fmla="*/ 10 h 53"/>
                  <a:gd name="T6" fmla="*/ 53 w 205"/>
                  <a:gd name="T7" fmla="*/ 11 h 53"/>
                  <a:gd name="T8" fmla="*/ 75 w 205"/>
                  <a:gd name="T9" fmla="*/ 18 h 53"/>
                  <a:gd name="T10" fmla="*/ 127 w 205"/>
                  <a:gd name="T11" fmla="*/ 38 h 53"/>
                  <a:gd name="T12" fmla="*/ 170 w 205"/>
                  <a:gd name="T13" fmla="*/ 47 h 53"/>
                  <a:gd name="T14" fmla="*/ 178 w 205"/>
                  <a:gd name="T15" fmla="*/ 47 h 53"/>
                  <a:gd name="T16" fmla="*/ 205 w 205"/>
                  <a:gd name="T17" fmla="*/ 5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5" h="53">
                    <a:moveTo>
                      <a:pt x="0" y="0"/>
                    </a:moveTo>
                    <a:cubicBezTo>
                      <a:pt x="6" y="3"/>
                      <a:pt x="13" y="3"/>
                      <a:pt x="19" y="4"/>
                    </a:cubicBezTo>
                    <a:cubicBezTo>
                      <a:pt x="26" y="5"/>
                      <a:pt x="32" y="9"/>
                      <a:pt x="39" y="10"/>
                    </a:cubicBezTo>
                    <a:cubicBezTo>
                      <a:pt x="44" y="11"/>
                      <a:pt x="48" y="11"/>
                      <a:pt x="53" y="11"/>
                    </a:cubicBezTo>
                    <a:cubicBezTo>
                      <a:pt x="61" y="12"/>
                      <a:pt x="68" y="15"/>
                      <a:pt x="75" y="18"/>
                    </a:cubicBezTo>
                    <a:cubicBezTo>
                      <a:pt x="93" y="25"/>
                      <a:pt x="110" y="31"/>
                      <a:pt x="127" y="38"/>
                    </a:cubicBezTo>
                    <a:cubicBezTo>
                      <a:pt x="141" y="43"/>
                      <a:pt x="155" y="49"/>
                      <a:pt x="170" y="47"/>
                    </a:cubicBezTo>
                    <a:cubicBezTo>
                      <a:pt x="173" y="47"/>
                      <a:pt x="175" y="47"/>
                      <a:pt x="178" y="47"/>
                    </a:cubicBezTo>
                    <a:cubicBezTo>
                      <a:pt x="187" y="47"/>
                      <a:pt x="197" y="53"/>
                      <a:pt x="205" y="51"/>
                    </a:cubicBez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1025" name="Freeform 58"/>
              <p:cNvSpPr>
                <a:spLocks/>
              </p:cNvSpPr>
              <p:nvPr/>
            </p:nvSpPr>
            <p:spPr bwMode="auto">
              <a:xfrm>
                <a:off x="9790068" y="4132064"/>
                <a:ext cx="33123" cy="256931"/>
              </a:xfrm>
              <a:custGeom>
                <a:avLst/>
                <a:gdLst>
                  <a:gd name="T0" fmla="*/ 5 w 8"/>
                  <a:gd name="T1" fmla="*/ 0 h 58"/>
                  <a:gd name="T2" fmla="*/ 8 w 8"/>
                  <a:gd name="T3" fmla="*/ 30 h 58"/>
                  <a:gd name="T4" fmla="*/ 0 w 8"/>
                  <a:gd name="T5" fmla="*/ 58 h 58"/>
                </a:gdLst>
                <a:ahLst/>
                <a:cxnLst>
                  <a:cxn ang="0">
                    <a:pos x="T0" y="T1"/>
                  </a:cxn>
                  <a:cxn ang="0">
                    <a:pos x="T2" y="T3"/>
                  </a:cxn>
                  <a:cxn ang="0">
                    <a:pos x="T4" y="T5"/>
                  </a:cxn>
                </a:cxnLst>
                <a:rect l="0" t="0" r="r" b="b"/>
                <a:pathLst>
                  <a:path w="8" h="58">
                    <a:moveTo>
                      <a:pt x="5" y="0"/>
                    </a:moveTo>
                    <a:cubicBezTo>
                      <a:pt x="4" y="10"/>
                      <a:pt x="8" y="20"/>
                      <a:pt x="8" y="30"/>
                    </a:cubicBezTo>
                    <a:cubicBezTo>
                      <a:pt x="8" y="40"/>
                      <a:pt x="5" y="50"/>
                      <a:pt x="0" y="58"/>
                    </a:cubicBez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1026" name="Freeform 59"/>
              <p:cNvSpPr>
                <a:spLocks/>
              </p:cNvSpPr>
              <p:nvPr/>
            </p:nvSpPr>
            <p:spPr bwMode="auto">
              <a:xfrm>
                <a:off x="9207500" y="4290608"/>
                <a:ext cx="1346404" cy="1757241"/>
              </a:xfrm>
              <a:custGeom>
                <a:avLst/>
                <a:gdLst>
                  <a:gd name="T0" fmla="*/ 131 w 327"/>
                  <a:gd name="T1" fmla="*/ 0 h 377"/>
                  <a:gd name="T2" fmla="*/ 105 w 327"/>
                  <a:gd name="T3" fmla="*/ 7 h 377"/>
                  <a:gd name="T4" fmla="*/ 83 w 327"/>
                  <a:gd name="T5" fmla="*/ 17 h 377"/>
                  <a:gd name="T6" fmla="*/ 74 w 327"/>
                  <a:gd name="T7" fmla="*/ 22 h 377"/>
                  <a:gd name="T8" fmla="*/ 61 w 327"/>
                  <a:gd name="T9" fmla="*/ 40 h 377"/>
                  <a:gd name="T10" fmla="*/ 56 w 327"/>
                  <a:gd name="T11" fmla="*/ 44 h 377"/>
                  <a:gd name="T12" fmla="*/ 52 w 327"/>
                  <a:gd name="T13" fmla="*/ 55 h 377"/>
                  <a:gd name="T14" fmla="*/ 37 w 327"/>
                  <a:gd name="T15" fmla="*/ 64 h 377"/>
                  <a:gd name="T16" fmla="*/ 13 w 327"/>
                  <a:gd name="T17" fmla="*/ 82 h 377"/>
                  <a:gd name="T18" fmla="*/ 6 w 327"/>
                  <a:gd name="T19" fmla="*/ 85 h 377"/>
                  <a:gd name="T20" fmla="*/ 0 w 327"/>
                  <a:gd name="T21" fmla="*/ 103 h 377"/>
                  <a:gd name="T22" fmla="*/ 5 w 327"/>
                  <a:gd name="T23" fmla="*/ 105 h 377"/>
                  <a:gd name="T24" fmla="*/ 22 w 327"/>
                  <a:gd name="T25" fmla="*/ 117 h 377"/>
                  <a:gd name="T26" fmla="*/ 26 w 327"/>
                  <a:gd name="T27" fmla="*/ 139 h 377"/>
                  <a:gd name="T28" fmla="*/ 25 w 327"/>
                  <a:gd name="T29" fmla="*/ 152 h 377"/>
                  <a:gd name="T30" fmla="*/ 23 w 327"/>
                  <a:gd name="T31" fmla="*/ 154 h 377"/>
                  <a:gd name="T32" fmla="*/ 21 w 327"/>
                  <a:gd name="T33" fmla="*/ 151 h 377"/>
                  <a:gd name="T34" fmla="*/ 15 w 327"/>
                  <a:gd name="T35" fmla="*/ 151 h 377"/>
                  <a:gd name="T36" fmla="*/ 13 w 327"/>
                  <a:gd name="T37" fmla="*/ 157 h 377"/>
                  <a:gd name="T38" fmla="*/ 11 w 327"/>
                  <a:gd name="T39" fmla="*/ 160 h 377"/>
                  <a:gd name="T40" fmla="*/ 10 w 327"/>
                  <a:gd name="T41" fmla="*/ 164 h 377"/>
                  <a:gd name="T42" fmla="*/ 10 w 327"/>
                  <a:gd name="T43" fmla="*/ 177 h 377"/>
                  <a:gd name="T44" fmla="*/ 11 w 327"/>
                  <a:gd name="T45" fmla="*/ 185 h 377"/>
                  <a:gd name="T46" fmla="*/ 14 w 327"/>
                  <a:gd name="T47" fmla="*/ 192 h 377"/>
                  <a:gd name="T48" fmla="*/ 16 w 327"/>
                  <a:gd name="T49" fmla="*/ 213 h 377"/>
                  <a:gd name="T50" fmla="*/ 26 w 327"/>
                  <a:gd name="T51" fmla="*/ 245 h 377"/>
                  <a:gd name="T52" fmla="*/ 45 w 327"/>
                  <a:gd name="T53" fmla="*/ 309 h 377"/>
                  <a:gd name="T54" fmla="*/ 51 w 327"/>
                  <a:gd name="T55" fmla="*/ 321 h 377"/>
                  <a:gd name="T56" fmla="*/ 60 w 327"/>
                  <a:gd name="T57" fmla="*/ 332 h 377"/>
                  <a:gd name="T58" fmla="*/ 68 w 327"/>
                  <a:gd name="T59" fmla="*/ 344 h 377"/>
                  <a:gd name="T60" fmla="*/ 84 w 327"/>
                  <a:gd name="T61" fmla="*/ 356 h 377"/>
                  <a:gd name="T62" fmla="*/ 106 w 327"/>
                  <a:gd name="T63" fmla="*/ 361 h 377"/>
                  <a:gd name="T64" fmla="*/ 180 w 327"/>
                  <a:gd name="T65" fmla="*/ 350 h 377"/>
                  <a:gd name="T66" fmla="*/ 196 w 327"/>
                  <a:gd name="T67" fmla="*/ 346 h 377"/>
                  <a:gd name="T68" fmla="*/ 216 w 327"/>
                  <a:gd name="T69" fmla="*/ 346 h 377"/>
                  <a:gd name="T70" fmla="*/ 242 w 327"/>
                  <a:gd name="T71" fmla="*/ 348 h 377"/>
                  <a:gd name="T72" fmla="*/ 258 w 327"/>
                  <a:gd name="T73" fmla="*/ 350 h 377"/>
                  <a:gd name="T74" fmla="*/ 272 w 327"/>
                  <a:gd name="T75" fmla="*/ 361 h 377"/>
                  <a:gd name="T76" fmla="*/ 327 w 327"/>
                  <a:gd name="T77" fmla="*/ 377 h 377"/>
                  <a:gd name="connsiteX0" fmla="*/ 3268 w 10000"/>
                  <a:gd name="connsiteY0" fmla="*/ 0 h 10528"/>
                  <a:gd name="connsiteX1" fmla="*/ 3211 w 10000"/>
                  <a:gd name="connsiteY1" fmla="*/ 714 h 10528"/>
                  <a:gd name="connsiteX2" fmla="*/ 2538 w 10000"/>
                  <a:gd name="connsiteY2" fmla="*/ 979 h 10528"/>
                  <a:gd name="connsiteX3" fmla="*/ 2263 w 10000"/>
                  <a:gd name="connsiteY3" fmla="*/ 1112 h 10528"/>
                  <a:gd name="connsiteX4" fmla="*/ 1865 w 10000"/>
                  <a:gd name="connsiteY4" fmla="*/ 1589 h 10528"/>
                  <a:gd name="connsiteX5" fmla="*/ 1713 w 10000"/>
                  <a:gd name="connsiteY5" fmla="*/ 1695 h 10528"/>
                  <a:gd name="connsiteX6" fmla="*/ 1590 w 10000"/>
                  <a:gd name="connsiteY6" fmla="*/ 1987 h 10528"/>
                  <a:gd name="connsiteX7" fmla="*/ 1131 w 10000"/>
                  <a:gd name="connsiteY7" fmla="*/ 2226 h 10528"/>
                  <a:gd name="connsiteX8" fmla="*/ 398 w 10000"/>
                  <a:gd name="connsiteY8" fmla="*/ 2703 h 10528"/>
                  <a:gd name="connsiteX9" fmla="*/ 183 w 10000"/>
                  <a:gd name="connsiteY9" fmla="*/ 2783 h 10528"/>
                  <a:gd name="connsiteX10" fmla="*/ 0 w 10000"/>
                  <a:gd name="connsiteY10" fmla="*/ 3260 h 10528"/>
                  <a:gd name="connsiteX11" fmla="*/ 153 w 10000"/>
                  <a:gd name="connsiteY11" fmla="*/ 3313 h 10528"/>
                  <a:gd name="connsiteX12" fmla="*/ 673 w 10000"/>
                  <a:gd name="connsiteY12" fmla="*/ 3631 h 10528"/>
                  <a:gd name="connsiteX13" fmla="*/ 795 w 10000"/>
                  <a:gd name="connsiteY13" fmla="*/ 4215 h 10528"/>
                  <a:gd name="connsiteX14" fmla="*/ 765 w 10000"/>
                  <a:gd name="connsiteY14" fmla="*/ 4560 h 10528"/>
                  <a:gd name="connsiteX15" fmla="*/ 703 w 10000"/>
                  <a:gd name="connsiteY15" fmla="*/ 4613 h 10528"/>
                  <a:gd name="connsiteX16" fmla="*/ 642 w 10000"/>
                  <a:gd name="connsiteY16" fmla="*/ 4533 h 10528"/>
                  <a:gd name="connsiteX17" fmla="*/ 459 w 10000"/>
                  <a:gd name="connsiteY17" fmla="*/ 4533 h 10528"/>
                  <a:gd name="connsiteX18" fmla="*/ 398 w 10000"/>
                  <a:gd name="connsiteY18" fmla="*/ 4692 h 10528"/>
                  <a:gd name="connsiteX19" fmla="*/ 336 w 10000"/>
                  <a:gd name="connsiteY19" fmla="*/ 4772 h 10528"/>
                  <a:gd name="connsiteX20" fmla="*/ 306 w 10000"/>
                  <a:gd name="connsiteY20" fmla="*/ 4878 h 10528"/>
                  <a:gd name="connsiteX21" fmla="*/ 306 w 10000"/>
                  <a:gd name="connsiteY21" fmla="*/ 5223 h 10528"/>
                  <a:gd name="connsiteX22" fmla="*/ 336 w 10000"/>
                  <a:gd name="connsiteY22" fmla="*/ 5435 h 10528"/>
                  <a:gd name="connsiteX23" fmla="*/ 428 w 10000"/>
                  <a:gd name="connsiteY23" fmla="*/ 5621 h 10528"/>
                  <a:gd name="connsiteX24" fmla="*/ 489 w 10000"/>
                  <a:gd name="connsiteY24" fmla="*/ 6178 h 10528"/>
                  <a:gd name="connsiteX25" fmla="*/ 795 w 10000"/>
                  <a:gd name="connsiteY25" fmla="*/ 7027 h 10528"/>
                  <a:gd name="connsiteX26" fmla="*/ 1376 w 10000"/>
                  <a:gd name="connsiteY26" fmla="*/ 8724 h 10528"/>
                  <a:gd name="connsiteX27" fmla="*/ 1560 w 10000"/>
                  <a:gd name="connsiteY27" fmla="*/ 9043 h 10528"/>
                  <a:gd name="connsiteX28" fmla="*/ 1835 w 10000"/>
                  <a:gd name="connsiteY28" fmla="*/ 9334 h 10528"/>
                  <a:gd name="connsiteX29" fmla="*/ 2080 w 10000"/>
                  <a:gd name="connsiteY29" fmla="*/ 9653 h 10528"/>
                  <a:gd name="connsiteX30" fmla="*/ 2569 w 10000"/>
                  <a:gd name="connsiteY30" fmla="*/ 9971 h 10528"/>
                  <a:gd name="connsiteX31" fmla="*/ 3242 w 10000"/>
                  <a:gd name="connsiteY31" fmla="*/ 10104 h 10528"/>
                  <a:gd name="connsiteX32" fmla="*/ 5505 w 10000"/>
                  <a:gd name="connsiteY32" fmla="*/ 9812 h 10528"/>
                  <a:gd name="connsiteX33" fmla="*/ 5994 w 10000"/>
                  <a:gd name="connsiteY33" fmla="*/ 9706 h 10528"/>
                  <a:gd name="connsiteX34" fmla="*/ 6606 w 10000"/>
                  <a:gd name="connsiteY34" fmla="*/ 9706 h 10528"/>
                  <a:gd name="connsiteX35" fmla="*/ 7401 w 10000"/>
                  <a:gd name="connsiteY35" fmla="*/ 9759 h 10528"/>
                  <a:gd name="connsiteX36" fmla="*/ 7890 w 10000"/>
                  <a:gd name="connsiteY36" fmla="*/ 9812 h 10528"/>
                  <a:gd name="connsiteX37" fmla="*/ 8318 w 10000"/>
                  <a:gd name="connsiteY37" fmla="*/ 10104 h 10528"/>
                  <a:gd name="connsiteX38" fmla="*/ 10000 w 10000"/>
                  <a:gd name="connsiteY38" fmla="*/ 10528 h 10528"/>
                  <a:gd name="connsiteX0" fmla="*/ 3268 w 10000"/>
                  <a:gd name="connsiteY0" fmla="*/ 0 h 10528"/>
                  <a:gd name="connsiteX1" fmla="*/ 3060 w 10000"/>
                  <a:gd name="connsiteY1" fmla="*/ 586 h 10528"/>
                  <a:gd name="connsiteX2" fmla="*/ 2538 w 10000"/>
                  <a:gd name="connsiteY2" fmla="*/ 979 h 10528"/>
                  <a:gd name="connsiteX3" fmla="*/ 2263 w 10000"/>
                  <a:gd name="connsiteY3" fmla="*/ 1112 h 10528"/>
                  <a:gd name="connsiteX4" fmla="*/ 1865 w 10000"/>
                  <a:gd name="connsiteY4" fmla="*/ 1589 h 10528"/>
                  <a:gd name="connsiteX5" fmla="*/ 1713 w 10000"/>
                  <a:gd name="connsiteY5" fmla="*/ 1695 h 10528"/>
                  <a:gd name="connsiteX6" fmla="*/ 1590 w 10000"/>
                  <a:gd name="connsiteY6" fmla="*/ 1987 h 10528"/>
                  <a:gd name="connsiteX7" fmla="*/ 1131 w 10000"/>
                  <a:gd name="connsiteY7" fmla="*/ 2226 h 10528"/>
                  <a:gd name="connsiteX8" fmla="*/ 398 w 10000"/>
                  <a:gd name="connsiteY8" fmla="*/ 2703 h 10528"/>
                  <a:gd name="connsiteX9" fmla="*/ 183 w 10000"/>
                  <a:gd name="connsiteY9" fmla="*/ 2783 h 10528"/>
                  <a:gd name="connsiteX10" fmla="*/ 0 w 10000"/>
                  <a:gd name="connsiteY10" fmla="*/ 3260 h 10528"/>
                  <a:gd name="connsiteX11" fmla="*/ 153 w 10000"/>
                  <a:gd name="connsiteY11" fmla="*/ 3313 h 10528"/>
                  <a:gd name="connsiteX12" fmla="*/ 673 w 10000"/>
                  <a:gd name="connsiteY12" fmla="*/ 3631 h 10528"/>
                  <a:gd name="connsiteX13" fmla="*/ 795 w 10000"/>
                  <a:gd name="connsiteY13" fmla="*/ 4215 h 10528"/>
                  <a:gd name="connsiteX14" fmla="*/ 765 w 10000"/>
                  <a:gd name="connsiteY14" fmla="*/ 4560 h 10528"/>
                  <a:gd name="connsiteX15" fmla="*/ 703 w 10000"/>
                  <a:gd name="connsiteY15" fmla="*/ 4613 h 10528"/>
                  <a:gd name="connsiteX16" fmla="*/ 642 w 10000"/>
                  <a:gd name="connsiteY16" fmla="*/ 4533 h 10528"/>
                  <a:gd name="connsiteX17" fmla="*/ 459 w 10000"/>
                  <a:gd name="connsiteY17" fmla="*/ 4533 h 10528"/>
                  <a:gd name="connsiteX18" fmla="*/ 398 w 10000"/>
                  <a:gd name="connsiteY18" fmla="*/ 4692 h 10528"/>
                  <a:gd name="connsiteX19" fmla="*/ 336 w 10000"/>
                  <a:gd name="connsiteY19" fmla="*/ 4772 h 10528"/>
                  <a:gd name="connsiteX20" fmla="*/ 306 w 10000"/>
                  <a:gd name="connsiteY20" fmla="*/ 4878 h 10528"/>
                  <a:gd name="connsiteX21" fmla="*/ 306 w 10000"/>
                  <a:gd name="connsiteY21" fmla="*/ 5223 h 10528"/>
                  <a:gd name="connsiteX22" fmla="*/ 336 w 10000"/>
                  <a:gd name="connsiteY22" fmla="*/ 5435 h 10528"/>
                  <a:gd name="connsiteX23" fmla="*/ 428 w 10000"/>
                  <a:gd name="connsiteY23" fmla="*/ 5621 h 10528"/>
                  <a:gd name="connsiteX24" fmla="*/ 489 w 10000"/>
                  <a:gd name="connsiteY24" fmla="*/ 6178 h 10528"/>
                  <a:gd name="connsiteX25" fmla="*/ 795 w 10000"/>
                  <a:gd name="connsiteY25" fmla="*/ 7027 h 10528"/>
                  <a:gd name="connsiteX26" fmla="*/ 1376 w 10000"/>
                  <a:gd name="connsiteY26" fmla="*/ 8724 h 10528"/>
                  <a:gd name="connsiteX27" fmla="*/ 1560 w 10000"/>
                  <a:gd name="connsiteY27" fmla="*/ 9043 h 10528"/>
                  <a:gd name="connsiteX28" fmla="*/ 1835 w 10000"/>
                  <a:gd name="connsiteY28" fmla="*/ 9334 h 10528"/>
                  <a:gd name="connsiteX29" fmla="*/ 2080 w 10000"/>
                  <a:gd name="connsiteY29" fmla="*/ 9653 h 10528"/>
                  <a:gd name="connsiteX30" fmla="*/ 2569 w 10000"/>
                  <a:gd name="connsiteY30" fmla="*/ 9971 h 10528"/>
                  <a:gd name="connsiteX31" fmla="*/ 3242 w 10000"/>
                  <a:gd name="connsiteY31" fmla="*/ 10104 h 10528"/>
                  <a:gd name="connsiteX32" fmla="*/ 5505 w 10000"/>
                  <a:gd name="connsiteY32" fmla="*/ 9812 h 10528"/>
                  <a:gd name="connsiteX33" fmla="*/ 5994 w 10000"/>
                  <a:gd name="connsiteY33" fmla="*/ 9706 h 10528"/>
                  <a:gd name="connsiteX34" fmla="*/ 6606 w 10000"/>
                  <a:gd name="connsiteY34" fmla="*/ 9706 h 10528"/>
                  <a:gd name="connsiteX35" fmla="*/ 7401 w 10000"/>
                  <a:gd name="connsiteY35" fmla="*/ 9759 h 10528"/>
                  <a:gd name="connsiteX36" fmla="*/ 7890 w 10000"/>
                  <a:gd name="connsiteY36" fmla="*/ 9812 h 10528"/>
                  <a:gd name="connsiteX37" fmla="*/ 8318 w 10000"/>
                  <a:gd name="connsiteY37" fmla="*/ 10104 h 10528"/>
                  <a:gd name="connsiteX38" fmla="*/ 10000 w 10000"/>
                  <a:gd name="connsiteY38" fmla="*/ 10528 h 10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000" h="10528">
                    <a:moveTo>
                      <a:pt x="3268" y="0"/>
                    </a:moveTo>
                    <a:cubicBezTo>
                      <a:pt x="2993" y="0"/>
                      <a:pt x="3335" y="506"/>
                      <a:pt x="3060" y="586"/>
                    </a:cubicBezTo>
                    <a:cubicBezTo>
                      <a:pt x="2846" y="692"/>
                      <a:pt x="2752" y="899"/>
                      <a:pt x="2538" y="979"/>
                    </a:cubicBezTo>
                    <a:cubicBezTo>
                      <a:pt x="2446" y="1032"/>
                      <a:pt x="2355" y="1059"/>
                      <a:pt x="2263" y="1112"/>
                    </a:cubicBezTo>
                    <a:cubicBezTo>
                      <a:pt x="2080" y="1244"/>
                      <a:pt x="2018" y="1456"/>
                      <a:pt x="1865" y="1589"/>
                    </a:cubicBezTo>
                    <a:cubicBezTo>
                      <a:pt x="1804" y="1642"/>
                      <a:pt x="1743" y="1669"/>
                      <a:pt x="1713" y="1695"/>
                    </a:cubicBezTo>
                    <a:cubicBezTo>
                      <a:pt x="1651" y="1775"/>
                      <a:pt x="1651" y="1881"/>
                      <a:pt x="1590" y="1987"/>
                    </a:cubicBezTo>
                    <a:cubicBezTo>
                      <a:pt x="1498" y="2120"/>
                      <a:pt x="1284" y="2146"/>
                      <a:pt x="1131" y="2226"/>
                    </a:cubicBezTo>
                    <a:cubicBezTo>
                      <a:pt x="856" y="2332"/>
                      <a:pt x="673" y="2597"/>
                      <a:pt x="398" y="2703"/>
                    </a:cubicBezTo>
                    <a:cubicBezTo>
                      <a:pt x="306" y="2730"/>
                      <a:pt x="245" y="2730"/>
                      <a:pt x="183" y="2783"/>
                    </a:cubicBezTo>
                    <a:cubicBezTo>
                      <a:pt x="31" y="2915"/>
                      <a:pt x="122" y="3127"/>
                      <a:pt x="0" y="3260"/>
                    </a:cubicBezTo>
                    <a:cubicBezTo>
                      <a:pt x="31" y="3313"/>
                      <a:pt x="92" y="3313"/>
                      <a:pt x="153" y="3313"/>
                    </a:cubicBezTo>
                    <a:cubicBezTo>
                      <a:pt x="398" y="3313"/>
                      <a:pt x="581" y="3446"/>
                      <a:pt x="673" y="3631"/>
                    </a:cubicBezTo>
                    <a:cubicBezTo>
                      <a:pt x="765" y="3817"/>
                      <a:pt x="795" y="4029"/>
                      <a:pt x="795" y="4215"/>
                    </a:cubicBezTo>
                    <a:cubicBezTo>
                      <a:pt x="795" y="4321"/>
                      <a:pt x="795" y="4427"/>
                      <a:pt x="765" y="4560"/>
                    </a:cubicBezTo>
                    <a:cubicBezTo>
                      <a:pt x="765" y="4560"/>
                      <a:pt x="734" y="4613"/>
                      <a:pt x="703" y="4613"/>
                    </a:cubicBezTo>
                    <a:cubicBezTo>
                      <a:pt x="673" y="4613"/>
                      <a:pt x="673" y="4560"/>
                      <a:pt x="642" y="4533"/>
                    </a:cubicBezTo>
                    <a:cubicBezTo>
                      <a:pt x="612" y="4480"/>
                      <a:pt x="489" y="4480"/>
                      <a:pt x="459" y="4533"/>
                    </a:cubicBezTo>
                    <a:cubicBezTo>
                      <a:pt x="428" y="4586"/>
                      <a:pt x="428" y="4639"/>
                      <a:pt x="398" y="4692"/>
                    </a:cubicBezTo>
                    <a:cubicBezTo>
                      <a:pt x="398" y="4719"/>
                      <a:pt x="336" y="4746"/>
                      <a:pt x="336" y="4772"/>
                    </a:cubicBezTo>
                    <a:cubicBezTo>
                      <a:pt x="306" y="4799"/>
                      <a:pt x="306" y="4852"/>
                      <a:pt x="306" y="4878"/>
                    </a:cubicBezTo>
                    <a:lnTo>
                      <a:pt x="306" y="5223"/>
                    </a:lnTo>
                    <a:cubicBezTo>
                      <a:pt x="306" y="5276"/>
                      <a:pt x="306" y="5356"/>
                      <a:pt x="336" y="5435"/>
                    </a:cubicBezTo>
                    <a:cubicBezTo>
                      <a:pt x="367" y="5488"/>
                      <a:pt x="398" y="5568"/>
                      <a:pt x="428" y="5621"/>
                    </a:cubicBezTo>
                    <a:cubicBezTo>
                      <a:pt x="489" y="5807"/>
                      <a:pt x="489" y="5992"/>
                      <a:pt x="489" y="6178"/>
                    </a:cubicBezTo>
                    <a:cubicBezTo>
                      <a:pt x="520" y="6470"/>
                      <a:pt x="642" y="6761"/>
                      <a:pt x="795" y="7027"/>
                    </a:cubicBezTo>
                    <a:cubicBezTo>
                      <a:pt x="1070" y="7557"/>
                      <a:pt x="1162" y="8167"/>
                      <a:pt x="1376" y="8724"/>
                    </a:cubicBezTo>
                    <a:cubicBezTo>
                      <a:pt x="1407" y="8830"/>
                      <a:pt x="1468" y="8963"/>
                      <a:pt x="1560" y="9043"/>
                    </a:cubicBezTo>
                    <a:cubicBezTo>
                      <a:pt x="1651" y="9149"/>
                      <a:pt x="1774" y="9228"/>
                      <a:pt x="1835" y="9334"/>
                    </a:cubicBezTo>
                    <a:cubicBezTo>
                      <a:pt x="1896" y="9414"/>
                      <a:pt x="2049" y="9600"/>
                      <a:pt x="2080" y="9653"/>
                    </a:cubicBezTo>
                    <a:cubicBezTo>
                      <a:pt x="2202" y="9838"/>
                      <a:pt x="2324" y="9891"/>
                      <a:pt x="2569" y="9971"/>
                    </a:cubicBezTo>
                    <a:cubicBezTo>
                      <a:pt x="2844" y="10051"/>
                      <a:pt x="2966" y="10130"/>
                      <a:pt x="3242" y="10104"/>
                    </a:cubicBezTo>
                    <a:cubicBezTo>
                      <a:pt x="3945" y="9944"/>
                      <a:pt x="4771" y="9971"/>
                      <a:pt x="5505" y="9812"/>
                    </a:cubicBezTo>
                    <a:cubicBezTo>
                      <a:pt x="5657" y="9759"/>
                      <a:pt x="5810" y="9732"/>
                      <a:pt x="5994" y="9706"/>
                    </a:cubicBezTo>
                    <a:cubicBezTo>
                      <a:pt x="6177" y="9679"/>
                      <a:pt x="6391" y="9706"/>
                      <a:pt x="6606" y="9706"/>
                    </a:cubicBezTo>
                    <a:cubicBezTo>
                      <a:pt x="6881" y="9732"/>
                      <a:pt x="7125" y="9732"/>
                      <a:pt x="7401" y="9759"/>
                    </a:cubicBezTo>
                    <a:cubicBezTo>
                      <a:pt x="7523" y="9759"/>
                      <a:pt x="7768" y="9785"/>
                      <a:pt x="7890" y="9812"/>
                    </a:cubicBezTo>
                    <a:cubicBezTo>
                      <a:pt x="7982" y="9838"/>
                      <a:pt x="8226" y="10051"/>
                      <a:pt x="8318" y="10104"/>
                    </a:cubicBezTo>
                    <a:cubicBezTo>
                      <a:pt x="8960" y="10395"/>
                      <a:pt x="9297" y="10448"/>
                      <a:pt x="10000" y="10528"/>
                    </a:cubicBez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1027" name="Freeform 60"/>
              <p:cNvSpPr>
                <a:spLocks/>
              </p:cNvSpPr>
              <p:nvPr/>
            </p:nvSpPr>
            <p:spPr bwMode="auto">
              <a:xfrm>
                <a:off x="10504581" y="5752867"/>
                <a:ext cx="198739" cy="279436"/>
              </a:xfrm>
              <a:custGeom>
                <a:avLst/>
                <a:gdLst>
                  <a:gd name="T0" fmla="*/ 3 w 46"/>
                  <a:gd name="T1" fmla="*/ 48 h 63"/>
                  <a:gd name="T2" fmla="*/ 5 w 46"/>
                  <a:gd name="T3" fmla="*/ 40 h 63"/>
                  <a:gd name="T4" fmla="*/ 12 w 46"/>
                  <a:gd name="T5" fmla="*/ 39 h 63"/>
                  <a:gd name="T6" fmla="*/ 13 w 46"/>
                  <a:gd name="T7" fmla="*/ 36 h 63"/>
                  <a:gd name="T8" fmla="*/ 19 w 46"/>
                  <a:gd name="T9" fmla="*/ 11 h 63"/>
                  <a:gd name="T10" fmla="*/ 21 w 46"/>
                  <a:gd name="T11" fmla="*/ 9 h 63"/>
                  <a:gd name="T12" fmla="*/ 24 w 46"/>
                  <a:gd name="T13" fmla="*/ 9 h 63"/>
                  <a:gd name="T14" fmla="*/ 29 w 46"/>
                  <a:gd name="T15" fmla="*/ 3 h 63"/>
                  <a:gd name="T16" fmla="*/ 35 w 46"/>
                  <a:gd name="T17" fmla="*/ 0 h 63"/>
                  <a:gd name="T18" fmla="*/ 43 w 46"/>
                  <a:gd name="T19" fmla="*/ 1 h 63"/>
                  <a:gd name="T20" fmla="*/ 45 w 46"/>
                  <a:gd name="T21" fmla="*/ 8 h 63"/>
                  <a:gd name="T22" fmla="*/ 42 w 46"/>
                  <a:gd name="T23" fmla="*/ 12 h 63"/>
                  <a:gd name="T24" fmla="*/ 41 w 46"/>
                  <a:gd name="T25" fmla="*/ 27 h 63"/>
                  <a:gd name="T26" fmla="*/ 36 w 46"/>
                  <a:gd name="T27" fmla="*/ 40 h 63"/>
                  <a:gd name="T28" fmla="*/ 29 w 46"/>
                  <a:gd name="T29" fmla="*/ 49 h 63"/>
                  <a:gd name="T30" fmla="*/ 26 w 46"/>
                  <a:gd name="T31" fmla="*/ 56 h 63"/>
                  <a:gd name="T32" fmla="*/ 11 w 46"/>
                  <a:gd name="T33" fmla="*/ 61 h 63"/>
                  <a:gd name="T34" fmla="*/ 1 w 46"/>
                  <a:gd name="T35" fmla="*/ 57 h 63"/>
                  <a:gd name="T36" fmla="*/ 3 w 46"/>
                  <a:gd name="T37" fmla="*/ 48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6" h="63">
                    <a:moveTo>
                      <a:pt x="3" y="48"/>
                    </a:moveTo>
                    <a:cubicBezTo>
                      <a:pt x="6" y="46"/>
                      <a:pt x="3" y="42"/>
                      <a:pt x="5" y="40"/>
                    </a:cubicBezTo>
                    <a:cubicBezTo>
                      <a:pt x="7" y="38"/>
                      <a:pt x="11" y="41"/>
                      <a:pt x="12" y="39"/>
                    </a:cubicBezTo>
                    <a:cubicBezTo>
                      <a:pt x="13" y="38"/>
                      <a:pt x="13" y="37"/>
                      <a:pt x="13" y="36"/>
                    </a:cubicBezTo>
                    <a:cubicBezTo>
                      <a:pt x="14" y="28"/>
                      <a:pt x="16" y="19"/>
                      <a:pt x="19" y="11"/>
                    </a:cubicBezTo>
                    <a:cubicBezTo>
                      <a:pt x="20" y="10"/>
                      <a:pt x="20" y="9"/>
                      <a:pt x="21" y="9"/>
                    </a:cubicBezTo>
                    <a:cubicBezTo>
                      <a:pt x="22" y="8"/>
                      <a:pt x="23" y="9"/>
                      <a:pt x="24" y="9"/>
                    </a:cubicBezTo>
                    <a:cubicBezTo>
                      <a:pt x="27" y="8"/>
                      <a:pt x="27" y="5"/>
                      <a:pt x="29" y="3"/>
                    </a:cubicBezTo>
                    <a:cubicBezTo>
                      <a:pt x="31" y="1"/>
                      <a:pt x="33" y="1"/>
                      <a:pt x="35" y="0"/>
                    </a:cubicBezTo>
                    <a:cubicBezTo>
                      <a:pt x="38" y="0"/>
                      <a:pt x="41" y="0"/>
                      <a:pt x="43" y="1"/>
                    </a:cubicBezTo>
                    <a:cubicBezTo>
                      <a:pt x="45" y="3"/>
                      <a:pt x="46" y="5"/>
                      <a:pt x="45" y="8"/>
                    </a:cubicBezTo>
                    <a:cubicBezTo>
                      <a:pt x="45" y="10"/>
                      <a:pt x="43" y="11"/>
                      <a:pt x="42" y="12"/>
                    </a:cubicBezTo>
                    <a:cubicBezTo>
                      <a:pt x="39" y="16"/>
                      <a:pt x="41" y="22"/>
                      <a:pt x="41" y="27"/>
                    </a:cubicBezTo>
                    <a:cubicBezTo>
                      <a:pt x="41" y="32"/>
                      <a:pt x="39" y="37"/>
                      <a:pt x="36" y="40"/>
                    </a:cubicBezTo>
                    <a:cubicBezTo>
                      <a:pt x="34" y="43"/>
                      <a:pt x="31" y="46"/>
                      <a:pt x="29" y="49"/>
                    </a:cubicBezTo>
                    <a:cubicBezTo>
                      <a:pt x="28" y="51"/>
                      <a:pt x="27" y="54"/>
                      <a:pt x="26" y="56"/>
                    </a:cubicBezTo>
                    <a:cubicBezTo>
                      <a:pt x="23" y="61"/>
                      <a:pt x="16" y="63"/>
                      <a:pt x="11" y="61"/>
                    </a:cubicBezTo>
                    <a:cubicBezTo>
                      <a:pt x="9" y="60"/>
                      <a:pt x="1" y="58"/>
                      <a:pt x="1" y="57"/>
                    </a:cubicBezTo>
                    <a:cubicBezTo>
                      <a:pt x="0" y="55"/>
                      <a:pt x="2" y="49"/>
                      <a:pt x="3" y="48"/>
                    </a:cubicBezTo>
                    <a:close/>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1028" name="Freeform 61"/>
              <p:cNvSpPr>
                <a:spLocks/>
              </p:cNvSpPr>
              <p:nvPr/>
            </p:nvSpPr>
            <p:spPr bwMode="auto">
              <a:xfrm>
                <a:off x="10688118" y="5485229"/>
                <a:ext cx="824401" cy="677022"/>
              </a:xfrm>
              <a:custGeom>
                <a:avLst/>
                <a:gdLst>
                  <a:gd name="T0" fmla="*/ 190 w 190"/>
                  <a:gd name="T1" fmla="*/ 0 h 153"/>
                  <a:gd name="T2" fmla="*/ 87 w 190"/>
                  <a:gd name="T3" fmla="*/ 96 h 153"/>
                  <a:gd name="T4" fmla="*/ 35 w 190"/>
                  <a:gd name="T5" fmla="*/ 123 h 153"/>
                  <a:gd name="T6" fmla="*/ 0 w 190"/>
                  <a:gd name="T7" fmla="*/ 124 h 153"/>
                  <a:gd name="T8" fmla="*/ 23 w 190"/>
                  <a:gd name="T9" fmla="*/ 135 h 153"/>
                  <a:gd name="T10" fmla="*/ 112 w 190"/>
                  <a:gd name="T11" fmla="*/ 150 h 153"/>
                  <a:gd name="T12" fmla="*/ 159 w 190"/>
                  <a:gd name="T13" fmla="*/ 153 h 153"/>
                  <a:gd name="T14" fmla="*/ 173 w 190"/>
                  <a:gd name="T15" fmla="*/ 146 h 153"/>
                  <a:gd name="T16" fmla="*/ 190 w 190"/>
                  <a:gd name="T17" fmla="*/ 84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0" h="153">
                    <a:moveTo>
                      <a:pt x="190" y="0"/>
                    </a:moveTo>
                    <a:cubicBezTo>
                      <a:pt x="87" y="96"/>
                      <a:pt x="87" y="96"/>
                      <a:pt x="87" y="96"/>
                    </a:cubicBezTo>
                    <a:cubicBezTo>
                      <a:pt x="35" y="123"/>
                      <a:pt x="35" y="123"/>
                      <a:pt x="35" y="123"/>
                    </a:cubicBezTo>
                    <a:cubicBezTo>
                      <a:pt x="23" y="122"/>
                      <a:pt x="12" y="123"/>
                      <a:pt x="0" y="124"/>
                    </a:cubicBezTo>
                    <a:cubicBezTo>
                      <a:pt x="23" y="135"/>
                      <a:pt x="23" y="135"/>
                      <a:pt x="23" y="135"/>
                    </a:cubicBezTo>
                    <a:cubicBezTo>
                      <a:pt x="112" y="150"/>
                      <a:pt x="112" y="150"/>
                      <a:pt x="112" y="150"/>
                    </a:cubicBezTo>
                    <a:cubicBezTo>
                      <a:pt x="159" y="153"/>
                      <a:pt x="159" y="153"/>
                      <a:pt x="159" y="153"/>
                    </a:cubicBezTo>
                    <a:cubicBezTo>
                      <a:pt x="173" y="146"/>
                      <a:pt x="173" y="146"/>
                      <a:pt x="173" y="146"/>
                    </a:cubicBezTo>
                    <a:cubicBezTo>
                      <a:pt x="190" y="84"/>
                      <a:pt x="190" y="84"/>
                      <a:pt x="190" y="84"/>
                    </a:cubicBez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1029" name="Freeform 62"/>
              <p:cNvSpPr>
                <a:spLocks/>
              </p:cNvSpPr>
              <p:nvPr/>
            </p:nvSpPr>
            <p:spPr bwMode="auto">
              <a:xfrm>
                <a:off x="10663144" y="6042225"/>
                <a:ext cx="869296" cy="146282"/>
              </a:xfrm>
              <a:custGeom>
                <a:avLst/>
                <a:gdLst>
                  <a:gd name="T0" fmla="*/ 0 w 424"/>
                  <a:gd name="T1" fmla="*/ 0 h 78"/>
                  <a:gd name="T2" fmla="*/ 66 w 424"/>
                  <a:gd name="T3" fmla="*/ 36 h 78"/>
                  <a:gd name="T4" fmla="*/ 377 w 424"/>
                  <a:gd name="T5" fmla="*/ 78 h 78"/>
                  <a:gd name="T6" fmla="*/ 413 w 424"/>
                  <a:gd name="T7" fmla="*/ 71 h 78"/>
                  <a:gd name="T8" fmla="*/ 424 w 424"/>
                  <a:gd name="T9" fmla="*/ 38 h 78"/>
                </a:gdLst>
                <a:ahLst/>
                <a:cxnLst>
                  <a:cxn ang="0">
                    <a:pos x="T0" y="T1"/>
                  </a:cxn>
                  <a:cxn ang="0">
                    <a:pos x="T2" y="T3"/>
                  </a:cxn>
                  <a:cxn ang="0">
                    <a:pos x="T4" y="T5"/>
                  </a:cxn>
                  <a:cxn ang="0">
                    <a:pos x="T6" y="T7"/>
                  </a:cxn>
                  <a:cxn ang="0">
                    <a:pos x="T8" y="T9"/>
                  </a:cxn>
                </a:cxnLst>
                <a:rect l="0" t="0" r="r" b="b"/>
                <a:pathLst>
                  <a:path w="424" h="78">
                    <a:moveTo>
                      <a:pt x="0" y="0"/>
                    </a:moveTo>
                    <a:lnTo>
                      <a:pt x="66" y="36"/>
                    </a:lnTo>
                    <a:lnTo>
                      <a:pt x="377" y="78"/>
                    </a:lnTo>
                    <a:lnTo>
                      <a:pt x="413" y="71"/>
                    </a:lnTo>
                    <a:lnTo>
                      <a:pt x="424" y="38"/>
                    </a:ln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1030" name="Freeform 63"/>
              <p:cNvSpPr>
                <a:spLocks/>
              </p:cNvSpPr>
              <p:nvPr/>
            </p:nvSpPr>
            <p:spPr bwMode="auto">
              <a:xfrm>
                <a:off x="10492619" y="3692909"/>
                <a:ext cx="697548" cy="2336187"/>
              </a:xfrm>
              <a:custGeom>
                <a:avLst/>
                <a:gdLst>
                  <a:gd name="T0" fmla="*/ 139 w 370"/>
                  <a:gd name="T1" fmla="*/ 1219 h 1219"/>
                  <a:gd name="T2" fmla="*/ 189 w 370"/>
                  <a:gd name="T3" fmla="*/ 1210 h 1219"/>
                  <a:gd name="T4" fmla="*/ 200 w 370"/>
                  <a:gd name="T5" fmla="*/ 1153 h 1219"/>
                  <a:gd name="T6" fmla="*/ 196 w 370"/>
                  <a:gd name="T7" fmla="*/ 1068 h 1219"/>
                  <a:gd name="T8" fmla="*/ 238 w 370"/>
                  <a:gd name="T9" fmla="*/ 1023 h 1219"/>
                  <a:gd name="T10" fmla="*/ 257 w 370"/>
                  <a:gd name="T11" fmla="*/ 917 h 1219"/>
                  <a:gd name="T12" fmla="*/ 285 w 370"/>
                  <a:gd name="T13" fmla="*/ 903 h 1219"/>
                  <a:gd name="T14" fmla="*/ 365 w 370"/>
                  <a:gd name="T15" fmla="*/ 795 h 1219"/>
                  <a:gd name="T16" fmla="*/ 370 w 370"/>
                  <a:gd name="T17" fmla="*/ 780 h 1219"/>
                  <a:gd name="T18" fmla="*/ 370 w 370"/>
                  <a:gd name="T19" fmla="*/ 769 h 1219"/>
                  <a:gd name="T20" fmla="*/ 146 w 370"/>
                  <a:gd name="T21" fmla="*/ 403 h 1219"/>
                  <a:gd name="T22" fmla="*/ 109 w 370"/>
                  <a:gd name="T23" fmla="*/ 389 h 1219"/>
                  <a:gd name="T24" fmla="*/ 92 w 370"/>
                  <a:gd name="T25" fmla="*/ 361 h 1219"/>
                  <a:gd name="T26" fmla="*/ 104 w 370"/>
                  <a:gd name="T27" fmla="*/ 306 h 1219"/>
                  <a:gd name="T28" fmla="*/ 97 w 370"/>
                  <a:gd name="T29" fmla="*/ 221 h 1219"/>
                  <a:gd name="T30" fmla="*/ 54 w 370"/>
                  <a:gd name="T31" fmla="*/ 144 h 1219"/>
                  <a:gd name="T32" fmla="*/ 57 w 370"/>
                  <a:gd name="T33" fmla="*/ 113 h 1219"/>
                  <a:gd name="T34" fmla="*/ 0 w 370"/>
                  <a:gd name="T35" fmla="*/ 0 h 1219"/>
                  <a:gd name="connsiteX0" fmla="*/ 4002 w 10245"/>
                  <a:gd name="connsiteY0" fmla="*/ 10219 h 10219"/>
                  <a:gd name="connsiteX1" fmla="*/ 5353 w 10245"/>
                  <a:gd name="connsiteY1" fmla="*/ 10145 h 10219"/>
                  <a:gd name="connsiteX2" fmla="*/ 5650 w 10245"/>
                  <a:gd name="connsiteY2" fmla="*/ 9678 h 10219"/>
                  <a:gd name="connsiteX3" fmla="*/ 5542 w 10245"/>
                  <a:gd name="connsiteY3" fmla="*/ 8980 h 10219"/>
                  <a:gd name="connsiteX4" fmla="*/ 6677 w 10245"/>
                  <a:gd name="connsiteY4" fmla="*/ 8611 h 10219"/>
                  <a:gd name="connsiteX5" fmla="*/ 7191 w 10245"/>
                  <a:gd name="connsiteY5" fmla="*/ 7742 h 10219"/>
                  <a:gd name="connsiteX6" fmla="*/ 7948 w 10245"/>
                  <a:gd name="connsiteY6" fmla="*/ 7627 h 10219"/>
                  <a:gd name="connsiteX7" fmla="*/ 10110 w 10245"/>
                  <a:gd name="connsiteY7" fmla="*/ 6741 h 10219"/>
                  <a:gd name="connsiteX8" fmla="*/ 10245 w 10245"/>
                  <a:gd name="connsiteY8" fmla="*/ 6618 h 10219"/>
                  <a:gd name="connsiteX9" fmla="*/ 10245 w 10245"/>
                  <a:gd name="connsiteY9" fmla="*/ 6527 h 10219"/>
                  <a:gd name="connsiteX10" fmla="*/ 4191 w 10245"/>
                  <a:gd name="connsiteY10" fmla="*/ 3525 h 10219"/>
                  <a:gd name="connsiteX11" fmla="*/ 3191 w 10245"/>
                  <a:gd name="connsiteY11" fmla="*/ 3410 h 10219"/>
                  <a:gd name="connsiteX12" fmla="*/ 2731 w 10245"/>
                  <a:gd name="connsiteY12" fmla="*/ 3180 h 10219"/>
                  <a:gd name="connsiteX13" fmla="*/ 3056 w 10245"/>
                  <a:gd name="connsiteY13" fmla="*/ 2729 h 10219"/>
                  <a:gd name="connsiteX14" fmla="*/ 2867 w 10245"/>
                  <a:gd name="connsiteY14" fmla="*/ 2032 h 10219"/>
                  <a:gd name="connsiteX15" fmla="*/ 1704 w 10245"/>
                  <a:gd name="connsiteY15" fmla="*/ 1400 h 10219"/>
                  <a:gd name="connsiteX16" fmla="*/ 1786 w 10245"/>
                  <a:gd name="connsiteY16" fmla="*/ 1146 h 10219"/>
                  <a:gd name="connsiteX17" fmla="*/ 0 w 10245"/>
                  <a:gd name="connsiteY17" fmla="*/ 0 h 10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245" h="10219">
                    <a:moveTo>
                      <a:pt x="4002" y="10219"/>
                    </a:moveTo>
                    <a:lnTo>
                      <a:pt x="5353" y="10145"/>
                    </a:lnTo>
                    <a:lnTo>
                      <a:pt x="5650" y="9678"/>
                    </a:lnTo>
                    <a:lnTo>
                      <a:pt x="5542" y="8980"/>
                    </a:lnTo>
                    <a:lnTo>
                      <a:pt x="6677" y="8611"/>
                    </a:lnTo>
                    <a:lnTo>
                      <a:pt x="7191" y="7742"/>
                    </a:lnTo>
                    <a:lnTo>
                      <a:pt x="7948" y="7627"/>
                    </a:lnTo>
                    <a:lnTo>
                      <a:pt x="10110" y="6741"/>
                    </a:lnTo>
                    <a:lnTo>
                      <a:pt x="10245" y="6618"/>
                    </a:lnTo>
                    <a:lnTo>
                      <a:pt x="10245" y="6527"/>
                    </a:lnTo>
                    <a:lnTo>
                      <a:pt x="4191" y="3525"/>
                    </a:lnTo>
                    <a:lnTo>
                      <a:pt x="3191" y="3410"/>
                    </a:lnTo>
                    <a:lnTo>
                      <a:pt x="2731" y="3180"/>
                    </a:lnTo>
                    <a:lnTo>
                      <a:pt x="3056" y="2729"/>
                    </a:lnTo>
                    <a:lnTo>
                      <a:pt x="2867" y="2032"/>
                    </a:lnTo>
                    <a:lnTo>
                      <a:pt x="1704" y="1400"/>
                    </a:lnTo>
                    <a:cubicBezTo>
                      <a:pt x="1731" y="1315"/>
                      <a:pt x="1759" y="1231"/>
                      <a:pt x="1786" y="1146"/>
                    </a:cubicBezTo>
                    <a:cubicBezTo>
                      <a:pt x="1272" y="837"/>
                      <a:pt x="514" y="309"/>
                      <a:pt x="0" y="0"/>
                    </a:cubicBez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1031" name="Freeform 64"/>
              <p:cNvSpPr>
                <a:spLocks/>
              </p:cNvSpPr>
              <p:nvPr/>
            </p:nvSpPr>
            <p:spPr bwMode="auto">
              <a:xfrm>
                <a:off x="10557145" y="4043040"/>
                <a:ext cx="1045222" cy="361954"/>
              </a:xfrm>
              <a:custGeom>
                <a:avLst/>
                <a:gdLst>
                  <a:gd name="T0" fmla="*/ 0 w 241"/>
                  <a:gd name="T1" fmla="*/ 82 h 82"/>
                  <a:gd name="T2" fmla="*/ 13 w 241"/>
                  <a:gd name="T3" fmla="*/ 69 h 82"/>
                  <a:gd name="T4" fmla="*/ 38 w 241"/>
                  <a:gd name="T5" fmla="*/ 61 h 82"/>
                  <a:gd name="T6" fmla="*/ 65 w 241"/>
                  <a:gd name="T7" fmla="*/ 63 h 82"/>
                  <a:gd name="T8" fmla="*/ 71 w 241"/>
                  <a:gd name="T9" fmla="*/ 61 h 82"/>
                  <a:gd name="T10" fmla="*/ 76 w 241"/>
                  <a:gd name="T11" fmla="*/ 58 h 82"/>
                  <a:gd name="T12" fmla="*/ 87 w 241"/>
                  <a:gd name="T13" fmla="*/ 55 h 82"/>
                  <a:gd name="T14" fmla="*/ 142 w 241"/>
                  <a:gd name="T15" fmla="*/ 47 h 82"/>
                  <a:gd name="T16" fmla="*/ 155 w 241"/>
                  <a:gd name="T17" fmla="*/ 47 h 82"/>
                  <a:gd name="T18" fmla="*/ 186 w 241"/>
                  <a:gd name="T19" fmla="*/ 29 h 82"/>
                  <a:gd name="T20" fmla="*/ 208 w 241"/>
                  <a:gd name="T21" fmla="*/ 10 h 82"/>
                  <a:gd name="T22" fmla="*/ 214 w 241"/>
                  <a:gd name="T23" fmla="*/ 6 h 82"/>
                  <a:gd name="T24" fmla="*/ 219 w 241"/>
                  <a:gd name="T25" fmla="*/ 6 h 82"/>
                  <a:gd name="T26" fmla="*/ 227 w 241"/>
                  <a:gd name="T27" fmla="*/ 2 h 82"/>
                  <a:gd name="T28" fmla="*/ 241 w 241"/>
                  <a:gd name="T29" fmla="*/ 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1" h="82">
                    <a:moveTo>
                      <a:pt x="0" y="82"/>
                    </a:moveTo>
                    <a:cubicBezTo>
                      <a:pt x="7" y="82"/>
                      <a:pt x="9" y="74"/>
                      <a:pt x="13" y="69"/>
                    </a:cubicBezTo>
                    <a:cubicBezTo>
                      <a:pt x="19" y="62"/>
                      <a:pt x="29" y="60"/>
                      <a:pt x="38" y="61"/>
                    </a:cubicBezTo>
                    <a:cubicBezTo>
                      <a:pt x="47" y="62"/>
                      <a:pt x="56" y="64"/>
                      <a:pt x="65" y="63"/>
                    </a:cubicBezTo>
                    <a:cubicBezTo>
                      <a:pt x="67" y="62"/>
                      <a:pt x="69" y="62"/>
                      <a:pt x="71" y="61"/>
                    </a:cubicBezTo>
                    <a:cubicBezTo>
                      <a:pt x="73" y="60"/>
                      <a:pt x="75" y="59"/>
                      <a:pt x="76" y="58"/>
                    </a:cubicBezTo>
                    <a:cubicBezTo>
                      <a:pt x="80" y="57"/>
                      <a:pt x="83" y="56"/>
                      <a:pt x="87" y="55"/>
                    </a:cubicBezTo>
                    <a:cubicBezTo>
                      <a:pt x="105" y="51"/>
                      <a:pt x="124" y="47"/>
                      <a:pt x="142" y="47"/>
                    </a:cubicBezTo>
                    <a:cubicBezTo>
                      <a:pt x="146" y="47"/>
                      <a:pt x="151" y="48"/>
                      <a:pt x="155" y="47"/>
                    </a:cubicBezTo>
                    <a:cubicBezTo>
                      <a:pt x="167" y="45"/>
                      <a:pt x="177" y="37"/>
                      <a:pt x="186" y="29"/>
                    </a:cubicBezTo>
                    <a:cubicBezTo>
                      <a:pt x="193" y="23"/>
                      <a:pt x="201" y="16"/>
                      <a:pt x="208" y="10"/>
                    </a:cubicBezTo>
                    <a:cubicBezTo>
                      <a:pt x="210" y="8"/>
                      <a:pt x="212" y="7"/>
                      <a:pt x="214" y="6"/>
                    </a:cubicBezTo>
                    <a:cubicBezTo>
                      <a:pt x="216" y="6"/>
                      <a:pt x="217" y="6"/>
                      <a:pt x="219" y="6"/>
                    </a:cubicBezTo>
                    <a:cubicBezTo>
                      <a:pt x="222" y="5"/>
                      <a:pt x="224" y="2"/>
                      <a:pt x="227" y="2"/>
                    </a:cubicBezTo>
                    <a:cubicBezTo>
                      <a:pt x="233" y="0"/>
                      <a:pt x="235" y="8"/>
                      <a:pt x="241" y="6"/>
                    </a:cubicBez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1032" name="Freeform 65"/>
              <p:cNvSpPr>
                <a:spLocks/>
              </p:cNvSpPr>
              <p:nvPr/>
            </p:nvSpPr>
            <p:spPr bwMode="auto">
              <a:xfrm>
                <a:off x="6020689" y="2321225"/>
                <a:ext cx="1145004" cy="1252674"/>
              </a:xfrm>
              <a:custGeom>
                <a:avLst/>
                <a:gdLst>
                  <a:gd name="T0" fmla="*/ 145 w 253"/>
                  <a:gd name="T1" fmla="*/ 11 h 295"/>
                  <a:gd name="T2" fmla="*/ 150 w 253"/>
                  <a:gd name="T3" fmla="*/ 3 h 295"/>
                  <a:gd name="T4" fmla="*/ 179 w 253"/>
                  <a:gd name="T5" fmla="*/ 9 h 295"/>
                  <a:gd name="T6" fmla="*/ 187 w 253"/>
                  <a:gd name="T7" fmla="*/ 17 h 295"/>
                  <a:gd name="T8" fmla="*/ 196 w 253"/>
                  <a:gd name="T9" fmla="*/ 28 h 295"/>
                  <a:gd name="T10" fmla="*/ 190 w 253"/>
                  <a:gd name="T11" fmla="*/ 34 h 295"/>
                  <a:gd name="T12" fmla="*/ 224 w 253"/>
                  <a:gd name="T13" fmla="*/ 46 h 295"/>
                  <a:gd name="T14" fmla="*/ 232 w 253"/>
                  <a:gd name="T15" fmla="*/ 45 h 295"/>
                  <a:gd name="T16" fmla="*/ 234 w 253"/>
                  <a:gd name="T17" fmla="*/ 52 h 295"/>
                  <a:gd name="T18" fmla="*/ 231 w 253"/>
                  <a:gd name="T19" fmla="*/ 68 h 295"/>
                  <a:gd name="T20" fmla="*/ 237 w 253"/>
                  <a:gd name="T21" fmla="*/ 77 h 295"/>
                  <a:gd name="T22" fmla="*/ 237 w 253"/>
                  <a:gd name="T23" fmla="*/ 90 h 295"/>
                  <a:gd name="T24" fmla="*/ 241 w 253"/>
                  <a:gd name="T25" fmla="*/ 95 h 295"/>
                  <a:gd name="T26" fmla="*/ 253 w 253"/>
                  <a:gd name="T27" fmla="*/ 122 h 295"/>
                  <a:gd name="T28" fmla="*/ 245 w 253"/>
                  <a:gd name="T29" fmla="*/ 130 h 295"/>
                  <a:gd name="T30" fmla="*/ 241 w 253"/>
                  <a:gd name="T31" fmla="*/ 129 h 295"/>
                  <a:gd name="T32" fmla="*/ 236 w 253"/>
                  <a:gd name="T33" fmla="*/ 135 h 295"/>
                  <a:gd name="T34" fmla="*/ 215 w 253"/>
                  <a:gd name="T35" fmla="*/ 138 h 295"/>
                  <a:gd name="T36" fmla="*/ 212 w 253"/>
                  <a:gd name="T37" fmla="*/ 134 h 295"/>
                  <a:gd name="T38" fmla="*/ 205 w 253"/>
                  <a:gd name="T39" fmla="*/ 132 h 295"/>
                  <a:gd name="T40" fmla="*/ 200 w 253"/>
                  <a:gd name="T41" fmla="*/ 128 h 295"/>
                  <a:gd name="T42" fmla="*/ 192 w 253"/>
                  <a:gd name="T43" fmla="*/ 128 h 295"/>
                  <a:gd name="T44" fmla="*/ 190 w 253"/>
                  <a:gd name="T45" fmla="*/ 136 h 295"/>
                  <a:gd name="T46" fmla="*/ 183 w 253"/>
                  <a:gd name="T47" fmla="*/ 139 h 295"/>
                  <a:gd name="T48" fmla="*/ 176 w 253"/>
                  <a:gd name="T49" fmla="*/ 136 h 295"/>
                  <a:gd name="T50" fmla="*/ 164 w 253"/>
                  <a:gd name="T51" fmla="*/ 138 h 295"/>
                  <a:gd name="T52" fmla="*/ 157 w 253"/>
                  <a:gd name="T53" fmla="*/ 140 h 295"/>
                  <a:gd name="T54" fmla="*/ 137 w 253"/>
                  <a:gd name="T55" fmla="*/ 147 h 295"/>
                  <a:gd name="T56" fmla="*/ 137 w 253"/>
                  <a:gd name="T57" fmla="*/ 152 h 295"/>
                  <a:gd name="T58" fmla="*/ 120 w 253"/>
                  <a:gd name="T59" fmla="*/ 165 h 295"/>
                  <a:gd name="T60" fmla="*/ 115 w 253"/>
                  <a:gd name="T61" fmla="*/ 166 h 295"/>
                  <a:gd name="T62" fmla="*/ 108 w 253"/>
                  <a:gd name="T63" fmla="*/ 169 h 295"/>
                  <a:gd name="T64" fmla="*/ 98 w 253"/>
                  <a:gd name="T65" fmla="*/ 186 h 295"/>
                  <a:gd name="T66" fmla="*/ 108 w 253"/>
                  <a:gd name="T67" fmla="*/ 185 h 295"/>
                  <a:gd name="T68" fmla="*/ 111 w 253"/>
                  <a:gd name="T69" fmla="*/ 204 h 295"/>
                  <a:gd name="T70" fmla="*/ 134 w 253"/>
                  <a:gd name="T71" fmla="*/ 224 h 295"/>
                  <a:gd name="T72" fmla="*/ 137 w 253"/>
                  <a:gd name="T73" fmla="*/ 235 h 295"/>
                  <a:gd name="T74" fmla="*/ 139 w 253"/>
                  <a:gd name="T75" fmla="*/ 295 h 295"/>
                  <a:gd name="T76" fmla="*/ 67 w 253"/>
                  <a:gd name="T77" fmla="*/ 274 h 295"/>
                  <a:gd name="T78" fmla="*/ 80 w 253"/>
                  <a:gd name="T79" fmla="*/ 259 h 295"/>
                  <a:gd name="T80" fmla="*/ 67 w 253"/>
                  <a:gd name="T81" fmla="*/ 246 h 295"/>
                  <a:gd name="T82" fmla="*/ 37 w 253"/>
                  <a:gd name="T83" fmla="*/ 219 h 295"/>
                  <a:gd name="T84" fmla="*/ 32 w 253"/>
                  <a:gd name="T85" fmla="*/ 212 h 295"/>
                  <a:gd name="T86" fmla="*/ 27 w 253"/>
                  <a:gd name="T87" fmla="*/ 209 h 295"/>
                  <a:gd name="T88" fmla="*/ 26 w 253"/>
                  <a:gd name="T89" fmla="*/ 202 h 295"/>
                  <a:gd name="T90" fmla="*/ 16 w 253"/>
                  <a:gd name="T91" fmla="*/ 197 h 295"/>
                  <a:gd name="T92" fmla="*/ 16 w 253"/>
                  <a:gd name="T93" fmla="*/ 207 h 295"/>
                  <a:gd name="T94" fmla="*/ 5 w 253"/>
                  <a:gd name="T95" fmla="*/ 207 h 295"/>
                  <a:gd name="T96" fmla="*/ 1 w 253"/>
                  <a:gd name="T97" fmla="*/ 218 h 295"/>
                  <a:gd name="connsiteX0" fmla="*/ 6171 w 10440"/>
                  <a:gd name="connsiteY0" fmla="*/ 317 h 9944"/>
                  <a:gd name="connsiteX1" fmla="*/ 6369 w 10440"/>
                  <a:gd name="connsiteY1" fmla="*/ 46 h 9944"/>
                  <a:gd name="connsiteX2" fmla="*/ 7515 w 10440"/>
                  <a:gd name="connsiteY2" fmla="*/ 249 h 9944"/>
                  <a:gd name="connsiteX3" fmla="*/ 7831 w 10440"/>
                  <a:gd name="connsiteY3" fmla="*/ 520 h 9944"/>
                  <a:gd name="connsiteX4" fmla="*/ 8187 w 10440"/>
                  <a:gd name="connsiteY4" fmla="*/ 893 h 9944"/>
                  <a:gd name="connsiteX5" fmla="*/ 7950 w 10440"/>
                  <a:gd name="connsiteY5" fmla="*/ 1097 h 9944"/>
                  <a:gd name="connsiteX6" fmla="*/ 9294 w 10440"/>
                  <a:gd name="connsiteY6" fmla="*/ 1503 h 9944"/>
                  <a:gd name="connsiteX7" fmla="*/ 9610 w 10440"/>
                  <a:gd name="connsiteY7" fmla="*/ 1469 h 9944"/>
                  <a:gd name="connsiteX8" fmla="*/ 9689 w 10440"/>
                  <a:gd name="connsiteY8" fmla="*/ 1707 h 9944"/>
                  <a:gd name="connsiteX9" fmla="*/ 9570 w 10440"/>
                  <a:gd name="connsiteY9" fmla="*/ 2249 h 9944"/>
                  <a:gd name="connsiteX10" fmla="*/ 9808 w 10440"/>
                  <a:gd name="connsiteY10" fmla="*/ 2554 h 9944"/>
                  <a:gd name="connsiteX11" fmla="*/ 9808 w 10440"/>
                  <a:gd name="connsiteY11" fmla="*/ 2995 h 9944"/>
                  <a:gd name="connsiteX12" fmla="*/ 9966 w 10440"/>
                  <a:gd name="connsiteY12" fmla="*/ 3164 h 9944"/>
                  <a:gd name="connsiteX13" fmla="*/ 10440 w 10440"/>
                  <a:gd name="connsiteY13" fmla="*/ 4080 h 9944"/>
                  <a:gd name="connsiteX14" fmla="*/ 10124 w 10440"/>
                  <a:gd name="connsiteY14" fmla="*/ 4351 h 9944"/>
                  <a:gd name="connsiteX15" fmla="*/ 9966 w 10440"/>
                  <a:gd name="connsiteY15" fmla="*/ 4317 h 9944"/>
                  <a:gd name="connsiteX16" fmla="*/ 9768 w 10440"/>
                  <a:gd name="connsiteY16" fmla="*/ 4520 h 9944"/>
                  <a:gd name="connsiteX17" fmla="*/ 8938 w 10440"/>
                  <a:gd name="connsiteY17" fmla="*/ 4622 h 9944"/>
                  <a:gd name="connsiteX18" fmla="*/ 8819 w 10440"/>
                  <a:gd name="connsiteY18" fmla="*/ 4486 h 9944"/>
                  <a:gd name="connsiteX19" fmla="*/ 8543 w 10440"/>
                  <a:gd name="connsiteY19" fmla="*/ 4419 h 9944"/>
                  <a:gd name="connsiteX20" fmla="*/ 8345 w 10440"/>
                  <a:gd name="connsiteY20" fmla="*/ 4283 h 9944"/>
                  <a:gd name="connsiteX21" fmla="*/ 8029 w 10440"/>
                  <a:gd name="connsiteY21" fmla="*/ 4283 h 9944"/>
                  <a:gd name="connsiteX22" fmla="*/ 7950 w 10440"/>
                  <a:gd name="connsiteY22" fmla="*/ 4554 h 9944"/>
                  <a:gd name="connsiteX23" fmla="*/ 7673 w 10440"/>
                  <a:gd name="connsiteY23" fmla="*/ 4656 h 9944"/>
                  <a:gd name="connsiteX24" fmla="*/ 7397 w 10440"/>
                  <a:gd name="connsiteY24" fmla="*/ 4554 h 9944"/>
                  <a:gd name="connsiteX25" fmla="*/ 6922 w 10440"/>
                  <a:gd name="connsiteY25" fmla="*/ 4622 h 9944"/>
                  <a:gd name="connsiteX26" fmla="*/ 6646 w 10440"/>
                  <a:gd name="connsiteY26" fmla="*/ 4690 h 9944"/>
                  <a:gd name="connsiteX27" fmla="*/ 5855 w 10440"/>
                  <a:gd name="connsiteY27" fmla="*/ 4927 h 9944"/>
                  <a:gd name="connsiteX28" fmla="*/ 5855 w 10440"/>
                  <a:gd name="connsiteY28" fmla="*/ 5097 h 9944"/>
                  <a:gd name="connsiteX29" fmla="*/ 5183 w 10440"/>
                  <a:gd name="connsiteY29" fmla="*/ 5537 h 9944"/>
                  <a:gd name="connsiteX30" fmla="*/ 4985 w 10440"/>
                  <a:gd name="connsiteY30" fmla="*/ 5571 h 9944"/>
                  <a:gd name="connsiteX31" fmla="*/ 4709 w 10440"/>
                  <a:gd name="connsiteY31" fmla="*/ 5673 h 9944"/>
                  <a:gd name="connsiteX32" fmla="*/ 4314 w 10440"/>
                  <a:gd name="connsiteY32" fmla="*/ 6249 h 9944"/>
                  <a:gd name="connsiteX33" fmla="*/ 4709 w 10440"/>
                  <a:gd name="connsiteY33" fmla="*/ 6215 h 9944"/>
                  <a:gd name="connsiteX34" fmla="*/ 4827 w 10440"/>
                  <a:gd name="connsiteY34" fmla="*/ 6859 h 9944"/>
                  <a:gd name="connsiteX35" fmla="*/ 5736 w 10440"/>
                  <a:gd name="connsiteY35" fmla="*/ 7537 h 9944"/>
                  <a:gd name="connsiteX36" fmla="*/ 5855 w 10440"/>
                  <a:gd name="connsiteY36" fmla="*/ 7910 h 9944"/>
                  <a:gd name="connsiteX37" fmla="*/ 5934 w 10440"/>
                  <a:gd name="connsiteY37" fmla="*/ 9944 h 9944"/>
                  <a:gd name="connsiteX38" fmla="*/ 3088 w 10440"/>
                  <a:gd name="connsiteY38" fmla="*/ 9232 h 9944"/>
                  <a:gd name="connsiteX39" fmla="*/ 3602 w 10440"/>
                  <a:gd name="connsiteY39" fmla="*/ 8724 h 9944"/>
                  <a:gd name="connsiteX40" fmla="*/ 3088 w 10440"/>
                  <a:gd name="connsiteY40" fmla="*/ 8283 h 9944"/>
                  <a:gd name="connsiteX41" fmla="*/ 1902 w 10440"/>
                  <a:gd name="connsiteY41" fmla="*/ 7368 h 9944"/>
                  <a:gd name="connsiteX42" fmla="*/ 1705 w 10440"/>
                  <a:gd name="connsiteY42" fmla="*/ 7130 h 9944"/>
                  <a:gd name="connsiteX43" fmla="*/ 1507 w 10440"/>
                  <a:gd name="connsiteY43" fmla="*/ 7029 h 9944"/>
                  <a:gd name="connsiteX44" fmla="*/ 1468 w 10440"/>
                  <a:gd name="connsiteY44" fmla="*/ 6791 h 9944"/>
                  <a:gd name="connsiteX45" fmla="*/ 1072 w 10440"/>
                  <a:gd name="connsiteY45" fmla="*/ 6622 h 9944"/>
                  <a:gd name="connsiteX46" fmla="*/ 1072 w 10440"/>
                  <a:gd name="connsiteY46" fmla="*/ 6961 h 9944"/>
                  <a:gd name="connsiteX47" fmla="*/ 638 w 10440"/>
                  <a:gd name="connsiteY47" fmla="*/ 6961 h 9944"/>
                  <a:gd name="connsiteX48" fmla="*/ 2 w 10440"/>
                  <a:gd name="connsiteY48" fmla="*/ 7042 h 9944"/>
                  <a:gd name="connsiteX0" fmla="*/ 5911 w 10000"/>
                  <a:gd name="connsiteY0" fmla="*/ 319 h 10000"/>
                  <a:gd name="connsiteX1" fmla="*/ 6101 w 10000"/>
                  <a:gd name="connsiteY1" fmla="*/ 46 h 10000"/>
                  <a:gd name="connsiteX2" fmla="*/ 7198 w 10000"/>
                  <a:gd name="connsiteY2" fmla="*/ 250 h 10000"/>
                  <a:gd name="connsiteX3" fmla="*/ 7501 w 10000"/>
                  <a:gd name="connsiteY3" fmla="*/ 523 h 10000"/>
                  <a:gd name="connsiteX4" fmla="*/ 7842 w 10000"/>
                  <a:gd name="connsiteY4" fmla="*/ 898 h 10000"/>
                  <a:gd name="connsiteX5" fmla="*/ 7615 w 10000"/>
                  <a:gd name="connsiteY5" fmla="*/ 1103 h 10000"/>
                  <a:gd name="connsiteX6" fmla="*/ 8902 w 10000"/>
                  <a:gd name="connsiteY6" fmla="*/ 1511 h 10000"/>
                  <a:gd name="connsiteX7" fmla="*/ 9205 w 10000"/>
                  <a:gd name="connsiteY7" fmla="*/ 1477 h 10000"/>
                  <a:gd name="connsiteX8" fmla="*/ 9281 w 10000"/>
                  <a:gd name="connsiteY8" fmla="*/ 1717 h 10000"/>
                  <a:gd name="connsiteX9" fmla="*/ 9167 w 10000"/>
                  <a:gd name="connsiteY9" fmla="*/ 2262 h 10000"/>
                  <a:gd name="connsiteX10" fmla="*/ 9395 w 10000"/>
                  <a:gd name="connsiteY10" fmla="*/ 2568 h 10000"/>
                  <a:gd name="connsiteX11" fmla="*/ 9395 w 10000"/>
                  <a:gd name="connsiteY11" fmla="*/ 3012 h 10000"/>
                  <a:gd name="connsiteX12" fmla="*/ 9546 w 10000"/>
                  <a:gd name="connsiteY12" fmla="*/ 3182 h 10000"/>
                  <a:gd name="connsiteX13" fmla="*/ 10000 w 10000"/>
                  <a:gd name="connsiteY13" fmla="*/ 4103 h 10000"/>
                  <a:gd name="connsiteX14" fmla="*/ 9697 w 10000"/>
                  <a:gd name="connsiteY14" fmla="*/ 4376 h 10000"/>
                  <a:gd name="connsiteX15" fmla="*/ 9546 w 10000"/>
                  <a:gd name="connsiteY15" fmla="*/ 4341 h 10000"/>
                  <a:gd name="connsiteX16" fmla="*/ 9356 w 10000"/>
                  <a:gd name="connsiteY16" fmla="*/ 4545 h 10000"/>
                  <a:gd name="connsiteX17" fmla="*/ 8561 w 10000"/>
                  <a:gd name="connsiteY17" fmla="*/ 4648 h 10000"/>
                  <a:gd name="connsiteX18" fmla="*/ 8447 w 10000"/>
                  <a:gd name="connsiteY18" fmla="*/ 4511 h 10000"/>
                  <a:gd name="connsiteX19" fmla="*/ 8183 w 10000"/>
                  <a:gd name="connsiteY19" fmla="*/ 4444 h 10000"/>
                  <a:gd name="connsiteX20" fmla="*/ 7993 w 10000"/>
                  <a:gd name="connsiteY20" fmla="*/ 4307 h 10000"/>
                  <a:gd name="connsiteX21" fmla="*/ 7691 w 10000"/>
                  <a:gd name="connsiteY21" fmla="*/ 4307 h 10000"/>
                  <a:gd name="connsiteX22" fmla="*/ 7615 w 10000"/>
                  <a:gd name="connsiteY22" fmla="*/ 4580 h 10000"/>
                  <a:gd name="connsiteX23" fmla="*/ 7350 w 10000"/>
                  <a:gd name="connsiteY23" fmla="*/ 4682 h 10000"/>
                  <a:gd name="connsiteX24" fmla="*/ 7085 w 10000"/>
                  <a:gd name="connsiteY24" fmla="*/ 4580 h 10000"/>
                  <a:gd name="connsiteX25" fmla="*/ 6630 w 10000"/>
                  <a:gd name="connsiteY25" fmla="*/ 4648 h 10000"/>
                  <a:gd name="connsiteX26" fmla="*/ 6366 w 10000"/>
                  <a:gd name="connsiteY26" fmla="*/ 4716 h 10000"/>
                  <a:gd name="connsiteX27" fmla="*/ 5608 w 10000"/>
                  <a:gd name="connsiteY27" fmla="*/ 4955 h 10000"/>
                  <a:gd name="connsiteX28" fmla="*/ 5608 w 10000"/>
                  <a:gd name="connsiteY28" fmla="*/ 5126 h 10000"/>
                  <a:gd name="connsiteX29" fmla="*/ 4965 w 10000"/>
                  <a:gd name="connsiteY29" fmla="*/ 5568 h 10000"/>
                  <a:gd name="connsiteX30" fmla="*/ 4775 w 10000"/>
                  <a:gd name="connsiteY30" fmla="*/ 5602 h 10000"/>
                  <a:gd name="connsiteX31" fmla="*/ 4511 w 10000"/>
                  <a:gd name="connsiteY31" fmla="*/ 5705 h 10000"/>
                  <a:gd name="connsiteX32" fmla="*/ 4132 w 10000"/>
                  <a:gd name="connsiteY32" fmla="*/ 6284 h 10000"/>
                  <a:gd name="connsiteX33" fmla="*/ 4511 w 10000"/>
                  <a:gd name="connsiteY33" fmla="*/ 6250 h 10000"/>
                  <a:gd name="connsiteX34" fmla="*/ 4624 w 10000"/>
                  <a:gd name="connsiteY34" fmla="*/ 6898 h 10000"/>
                  <a:gd name="connsiteX35" fmla="*/ 5494 w 10000"/>
                  <a:gd name="connsiteY35" fmla="*/ 7579 h 10000"/>
                  <a:gd name="connsiteX36" fmla="*/ 5608 w 10000"/>
                  <a:gd name="connsiteY36" fmla="*/ 7955 h 10000"/>
                  <a:gd name="connsiteX37" fmla="*/ 5684 w 10000"/>
                  <a:gd name="connsiteY37" fmla="*/ 10000 h 10000"/>
                  <a:gd name="connsiteX38" fmla="*/ 2958 w 10000"/>
                  <a:gd name="connsiteY38" fmla="*/ 9284 h 10000"/>
                  <a:gd name="connsiteX39" fmla="*/ 3450 w 10000"/>
                  <a:gd name="connsiteY39" fmla="*/ 8773 h 10000"/>
                  <a:gd name="connsiteX40" fmla="*/ 2958 w 10000"/>
                  <a:gd name="connsiteY40" fmla="*/ 8330 h 10000"/>
                  <a:gd name="connsiteX41" fmla="*/ 1822 w 10000"/>
                  <a:gd name="connsiteY41" fmla="*/ 7409 h 10000"/>
                  <a:gd name="connsiteX42" fmla="*/ 1633 w 10000"/>
                  <a:gd name="connsiteY42" fmla="*/ 7170 h 10000"/>
                  <a:gd name="connsiteX43" fmla="*/ 1443 w 10000"/>
                  <a:gd name="connsiteY43" fmla="*/ 7069 h 10000"/>
                  <a:gd name="connsiteX44" fmla="*/ 1406 w 10000"/>
                  <a:gd name="connsiteY44" fmla="*/ 6829 h 10000"/>
                  <a:gd name="connsiteX45" fmla="*/ 1027 w 10000"/>
                  <a:gd name="connsiteY45" fmla="*/ 6659 h 10000"/>
                  <a:gd name="connsiteX46" fmla="*/ 1027 w 10000"/>
                  <a:gd name="connsiteY46" fmla="*/ 7000 h 10000"/>
                  <a:gd name="connsiteX47" fmla="*/ 528 w 10000"/>
                  <a:gd name="connsiteY47" fmla="*/ 6817 h 10000"/>
                  <a:gd name="connsiteX48" fmla="*/ 2 w 10000"/>
                  <a:gd name="connsiteY48" fmla="*/ 7082 h 10000"/>
                  <a:gd name="connsiteX0" fmla="*/ 5911 w 10000"/>
                  <a:gd name="connsiteY0" fmla="*/ 319 h 10000"/>
                  <a:gd name="connsiteX1" fmla="*/ 6101 w 10000"/>
                  <a:gd name="connsiteY1" fmla="*/ 46 h 10000"/>
                  <a:gd name="connsiteX2" fmla="*/ 7198 w 10000"/>
                  <a:gd name="connsiteY2" fmla="*/ 250 h 10000"/>
                  <a:gd name="connsiteX3" fmla="*/ 7501 w 10000"/>
                  <a:gd name="connsiteY3" fmla="*/ 523 h 10000"/>
                  <a:gd name="connsiteX4" fmla="*/ 7842 w 10000"/>
                  <a:gd name="connsiteY4" fmla="*/ 898 h 10000"/>
                  <a:gd name="connsiteX5" fmla="*/ 7615 w 10000"/>
                  <a:gd name="connsiteY5" fmla="*/ 1103 h 10000"/>
                  <a:gd name="connsiteX6" fmla="*/ 8902 w 10000"/>
                  <a:gd name="connsiteY6" fmla="*/ 1511 h 10000"/>
                  <a:gd name="connsiteX7" fmla="*/ 9205 w 10000"/>
                  <a:gd name="connsiteY7" fmla="*/ 1477 h 10000"/>
                  <a:gd name="connsiteX8" fmla="*/ 9281 w 10000"/>
                  <a:gd name="connsiteY8" fmla="*/ 1717 h 10000"/>
                  <a:gd name="connsiteX9" fmla="*/ 9167 w 10000"/>
                  <a:gd name="connsiteY9" fmla="*/ 2262 h 10000"/>
                  <a:gd name="connsiteX10" fmla="*/ 9395 w 10000"/>
                  <a:gd name="connsiteY10" fmla="*/ 2568 h 10000"/>
                  <a:gd name="connsiteX11" fmla="*/ 9395 w 10000"/>
                  <a:gd name="connsiteY11" fmla="*/ 3012 h 10000"/>
                  <a:gd name="connsiteX12" fmla="*/ 9546 w 10000"/>
                  <a:gd name="connsiteY12" fmla="*/ 3182 h 10000"/>
                  <a:gd name="connsiteX13" fmla="*/ 10000 w 10000"/>
                  <a:gd name="connsiteY13" fmla="*/ 4103 h 10000"/>
                  <a:gd name="connsiteX14" fmla="*/ 9697 w 10000"/>
                  <a:gd name="connsiteY14" fmla="*/ 4376 h 10000"/>
                  <a:gd name="connsiteX15" fmla="*/ 9546 w 10000"/>
                  <a:gd name="connsiteY15" fmla="*/ 4341 h 10000"/>
                  <a:gd name="connsiteX16" fmla="*/ 9356 w 10000"/>
                  <a:gd name="connsiteY16" fmla="*/ 4545 h 10000"/>
                  <a:gd name="connsiteX17" fmla="*/ 8561 w 10000"/>
                  <a:gd name="connsiteY17" fmla="*/ 4648 h 10000"/>
                  <a:gd name="connsiteX18" fmla="*/ 8447 w 10000"/>
                  <a:gd name="connsiteY18" fmla="*/ 4511 h 10000"/>
                  <a:gd name="connsiteX19" fmla="*/ 8183 w 10000"/>
                  <a:gd name="connsiteY19" fmla="*/ 4444 h 10000"/>
                  <a:gd name="connsiteX20" fmla="*/ 7993 w 10000"/>
                  <a:gd name="connsiteY20" fmla="*/ 4307 h 10000"/>
                  <a:gd name="connsiteX21" fmla="*/ 7691 w 10000"/>
                  <a:gd name="connsiteY21" fmla="*/ 4307 h 10000"/>
                  <a:gd name="connsiteX22" fmla="*/ 7615 w 10000"/>
                  <a:gd name="connsiteY22" fmla="*/ 4580 h 10000"/>
                  <a:gd name="connsiteX23" fmla="*/ 7350 w 10000"/>
                  <a:gd name="connsiteY23" fmla="*/ 4682 h 10000"/>
                  <a:gd name="connsiteX24" fmla="*/ 7085 w 10000"/>
                  <a:gd name="connsiteY24" fmla="*/ 4580 h 10000"/>
                  <a:gd name="connsiteX25" fmla="*/ 6630 w 10000"/>
                  <a:gd name="connsiteY25" fmla="*/ 4648 h 10000"/>
                  <a:gd name="connsiteX26" fmla="*/ 6366 w 10000"/>
                  <a:gd name="connsiteY26" fmla="*/ 4716 h 10000"/>
                  <a:gd name="connsiteX27" fmla="*/ 5608 w 10000"/>
                  <a:gd name="connsiteY27" fmla="*/ 4955 h 10000"/>
                  <a:gd name="connsiteX28" fmla="*/ 5608 w 10000"/>
                  <a:gd name="connsiteY28" fmla="*/ 5126 h 10000"/>
                  <a:gd name="connsiteX29" fmla="*/ 4965 w 10000"/>
                  <a:gd name="connsiteY29" fmla="*/ 5568 h 10000"/>
                  <a:gd name="connsiteX30" fmla="*/ 4775 w 10000"/>
                  <a:gd name="connsiteY30" fmla="*/ 5602 h 10000"/>
                  <a:gd name="connsiteX31" fmla="*/ 4511 w 10000"/>
                  <a:gd name="connsiteY31" fmla="*/ 5705 h 10000"/>
                  <a:gd name="connsiteX32" fmla="*/ 4132 w 10000"/>
                  <a:gd name="connsiteY32" fmla="*/ 6284 h 10000"/>
                  <a:gd name="connsiteX33" fmla="*/ 4511 w 10000"/>
                  <a:gd name="connsiteY33" fmla="*/ 6250 h 10000"/>
                  <a:gd name="connsiteX34" fmla="*/ 4624 w 10000"/>
                  <a:gd name="connsiteY34" fmla="*/ 6898 h 10000"/>
                  <a:gd name="connsiteX35" fmla="*/ 5494 w 10000"/>
                  <a:gd name="connsiteY35" fmla="*/ 7579 h 10000"/>
                  <a:gd name="connsiteX36" fmla="*/ 5608 w 10000"/>
                  <a:gd name="connsiteY36" fmla="*/ 7955 h 10000"/>
                  <a:gd name="connsiteX37" fmla="*/ 5684 w 10000"/>
                  <a:gd name="connsiteY37" fmla="*/ 10000 h 10000"/>
                  <a:gd name="connsiteX38" fmla="*/ 2958 w 10000"/>
                  <a:gd name="connsiteY38" fmla="*/ 9284 h 10000"/>
                  <a:gd name="connsiteX39" fmla="*/ 3450 w 10000"/>
                  <a:gd name="connsiteY39" fmla="*/ 8773 h 10000"/>
                  <a:gd name="connsiteX40" fmla="*/ 2958 w 10000"/>
                  <a:gd name="connsiteY40" fmla="*/ 8330 h 10000"/>
                  <a:gd name="connsiteX41" fmla="*/ 1822 w 10000"/>
                  <a:gd name="connsiteY41" fmla="*/ 7409 h 10000"/>
                  <a:gd name="connsiteX42" fmla="*/ 1633 w 10000"/>
                  <a:gd name="connsiteY42" fmla="*/ 7170 h 10000"/>
                  <a:gd name="connsiteX43" fmla="*/ 1443 w 10000"/>
                  <a:gd name="connsiteY43" fmla="*/ 7069 h 10000"/>
                  <a:gd name="connsiteX44" fmla="*/ 1406 w 10000"/>
                  <a:gd name="connsiteY44" fmla="*/ 6829 h 10000"/>
                  <a:gd name="connsiteX45" fmla="*/ 1027 w 10000"/>
                  <a:gd name="connsiteY45" fmla="*/ 6659 h 10000"/>
                  <a:gd name="connsiteX46" fmla="*/ 902 w 10000"/>
                  <a:gd name="connsiteY46" fmla="*/ 6688 h 10000"/>
                  <a:gd name="connsiteX47" fmla="*/ 528 w 10000"/>
                  <a:gd name="connsiteY47" fmla="*/ 6817 h 10000"/>
                  <a:gd name="connsiteX48" fmla="*/ 2 w 10000"/>
                  <a:gd name="connsiteY48" fmla="*/ 7082 h 10000"/>
                  <a:gd name="connsiteX0" fmla="*/ 5911 w 10000"/>
                  <a:gd name="connsiteY0" fmla="*/ 319 h 9651"/>
                  <a:gd name="connsiteX1" fmla="*/ 6101 w 10000"/>
                  <a:gd name="connsiteY1" fmla="*/ 46 h 9651"/>
                  <a:gd name="connsiteX2" fmla="*/ 7198 w 10000"/>
                  <a:gd name="connsiteY2" fmla="*/ 250 h 9651"/>
                  <a:gd name="connsiteX3" fmla="*/ 7501 w 10000"/>
                  <a:gd name="connsiteY3" fmla="*/ 523 h 9651"/>
                  <a:gd name="connsiteX4" fmla="*/ 7842 w 10000"/>
                  <a:gd name="connsiteY4" fmla="*/ 898 h 9651"/>
                  <a:gd name="connsiteX5" fmla="*/ 7615 w 10000"/>
                  <a:gd name="connsiteY5" fmla="*/ 1103 h 9651"/>
                  <a:gd name="connsiteX6" fmla="*/ 8902 w 10000"/>
                  <a:gd name="connsiteY6" fmla="*/ 1511 h 9651"/>
                  <a:gd name="connsiteX7" fmla="*/ 9205 w 10000"/>
                  <a:gd name="connsiteY7" fmla="*/ 1477 h 9651"/>
                  <a:gd name="connsiteX8" fmla="*/ 9281 w 10000"/>
                  <a:gd name="connsiteY8" fmla="*/ 1717 h 9651"/>
                  <a:gd name="connsiteX9" fmla="*/ 9167 w 10000"/>
                  <a:gd name="connsiteY9" fmla="*/ 2262 h 9651"/>
                  <a:gd name="connsiteX10" fmla="*/ 9395 w 10000"/>
                  <a:gd name="connsiteY10" fmla="*/ 2568 h 9651"/>
                  <a:gd name="connsiteX11" fmla="*/ 9395 w 10000"/>
                  <a:gd name="connsiteY11" fmla="*/ 3012 h 9651"/>
                  <a:gd name="connsiteX12" fmla="*/ 9546 w 10000"/>
                  <a:gd name="connsiteY12" fmla="*/ 3182 h 9651"/>
                  <a:gd name="connsiteX13" fmla="*/ 10000 w 10000"/>
                  <a:gd name="connsiteY13" fmla="*/ 4103 h 9651"/>
                  <a:gd name="connsiteX14" fmla="*/ 9697 w 10000"/>
                  <a:gd name="connsiteY14" fmla="*/ 4376 h 9651"/>
                  <a:gd name="connsiteX15" fmla="*/ 9546 w 10000"/>
                  <a:gd name="connsiteY15" fmla="*/ 4341 h 9651"/>
                  <a:gd name="connsiteX16" fmla="*/ 9356 w 10000"/>
                  <a:gd name="connsiteY16" fmla="*/ 4545 h 9651"/>
                  <a:gd name="connsiteX17" fmla="*/ 8561 w 10000"/>
                  <a:gd name="connsiteY17" fmla="*/ 4648 h 9651"/>
                  <a:gd name="connsiteX18" fmla="*/ 8447 w 10000"/>
                  <a:gd name="connsiteY18" fmla="*/ 4511 h 9651"/>
                  <a:gd name="connsiteX19" fmla="*/ 8183 w 10000"/>
                  <a:gd name="connsiteY19" fmla="*/ 4444 h 9651"/>
                  <a:gd name="connsiteX20" fmla="*/ 7993 w 10000"/>
                  <a:gd name="connsiteY20" fmla="*/ 4307 h 9651"/>
                  <a:gd name="connsiteX21" fmla="*/ 7691 w 10000"/>
                  <a:gd name="connsiteY21" fmla="*/ 4307 h 9651"/>
                  <a:gd name="connsiteX22" fmla="*/ 7615 w 10000"/>
                  <a:gd name="connsiteY22" fmla="*/ 4580 h 9651"/>
                  <a:gd name="connsiteX23" fmla="*/ 7350 w 10000"/>
                  <a:gd name="connsiteY23" fmla="*/ 4682 h 9651"/>
                  <a:gd name="connsiteX24" fmla="*/ 7085 w 10000"/>
                  <a:gd name="connsiteY24" fmla="*/ 4580 h 9651"/>
                  <a:gd name="connsiteX25" fmla="*/ 6630 w 10000"/>
                  <a:gd name="connsiteY25" fmla="*/ 4648 h 9651"/>
                  <a:gd name="connsiteX26" fmla="*/ 6366 w 10000"/>
                  <a:gd name="connsiteY26" fmla="*/ 4716 h 9651"/>
                  <a:gd name="connsiteX27" fmla="*/ 5608 w 10000"/>
                  <a:gd name="connsiteY27" fmla="*/ 4955 h 9651"/>
                  <a:gd name="connsiteX28" fmla="*/ 5608 w 10000"/>
                  <a:gd name="connsiteY28" fmla="*/ 5126 h 9651"/>
                  <a:gd name="connsiteX29" fmla="*/ 4965 w 10000"/>
                  <a:gd name="connsiteY29" fmla="*/ 5568 h 9651"/>
                  <a:gd name="connsiteX30" fmla="*/ 4775 w 10000"/>
                  <a:gd name="connsiteY30" fmla="*/ 5602 h 9651"/>
                  <a:gd name="connsiteX31" fmla="*/ 4511 w 10000"/>
                  <a:gd name="connsiteY31" fmla="*/ 5705 h 9651"/>
                  <a:gd name="connsiteX32" fmla="*/ 4132 w 10000"/>
                  <a:gd name="connsiteY32" fmla="*/ 6284 h 9651"/>
                  <a:gd name="connsiteX33" fmla="*/ 4511 w 10000"/>
                  <a:gd name="connsiteY33" fmla="*/ 6250 h 9651"/>
                  <a:gd name="connsiteX34" fmla="*/ 4624 w 10000"/>
                  <a:gd name="connsiteY34" fmla="*/ 6898 h 9651"/>
                  <a:gd name="connsiteX35" fmla="*/ 5494 w 10000"/>
                  <a:gd name="connsiteY35" fmla="*/ 7579 h 9651"/>
                  <a:gd name="connsiteX36" fmla="*/ 5608 w 10000"/>
                  <a:gd name="connsiteY36" fmla="*/ 7955 h 9651"/>
                  <a:gd name="connsiteX37" fmla="*/ 5726 w 10000"/>
                  <a:gd name="connsiteY37" fmla="*/ 9651 h 9651"/>
                  <a:gd name="connsiteX38" fmla="*/ 2958 w 10000"/>
                  <a:gd name="connsiteY38" fmla="*/ 9284 h 9651"/>
                  <a:gd name="connsiteX39" fmla="*/ 3450 w 10000"/>
                  <a:gd name="connsiteY39" fmla="*/ 8773 h 9651"/>
                  <a:gd name="connsiteX40" fmla="*/ 2958 w 10000"/>
                  <a:gd name="connsiteY40" fmla="*/ 8330 h 9651"/>
                  <a:gd name="connsiteX41" fmla="*/ 1822 w 10000"/>
                  <a:gd name="connsiteY41" fmla="*/ 7409 h 9651"/>
                  <a:gd name="connsiteX42" fmla="*/ 1633 w 10000"/>
                  <a:gd name="connsiteY42" fmla="*/ 7170 h 9651"/>
                  <a:gd name="connsiteX43" fmla="*/ 1443 w 10000"/>
                  <a:gd name="connsiteY43" fmla="*/ 7069 h 9651"/>
                  <a:gd name="connsiteX44" fmla="*/ 1406 w 10000"/>
                  <a:gd name="connsiteY44" fmla="*/ 6829 h 9651"/>
                  <a:gd name="connsiteX45" fmla="*/ 1027 w 10000"/>
                  <a:gd name="connsiteY45" fmla="*/ 6659 h 9651"/>
                  <a:gd name="connsiteX46" fmla="*/ 902 w 10000"/>
                  <a:gd name="connsiteY46" fmla="*/ 6688 h 9651"/>
                  <a:gd name="connsiteX47" fmla="*/ 528 w 10000"/>
                  <a:gd name="connsiteY47" fmla="*/ 6817 h 9651"/>
                  <a:gd name="connsiteX48" fmla="*/ 2 w 10000"/>
                  <a:gd name="connsiteY48" fmla="*/ 7082 h 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0000" h="9651">
                    <a:moveTo>
                      <a:pt x="5911" y="319"/>
                    </a:moveTo>
                    <a:cubicBezTo>
                      <a:pt x="5987" y="216"/>
                      <a:pt x="6062" y="148"/>
                      <a:pt x="6101" y="46"/>
                    </a:cubicBezTo>
                    <a:cubicBezTo>
                      <a:pt x="6479" y="-56"/>
                      <a:pt x="6933" y="12"/>
                      <a:pt x="7198" y="250"/>
                    </a:cubicBezTo>
                    <a:cubicBezTo>
                      <a:pt x="7312" y="319"/>
                      <a:pt x="7425" y="421"/>
                      <a:pt x="7501" y="523"/>
                    </a:cubicBezTo>
                    <a:cubicBezTo>
                      <a:pt x="7615" y="660"/>
                      <a:pt x="7728" y="762"/>
                      <a:pt x="7842" y="898"/>
                    </a:cubicBezTo>
                    <a:cubicBezTo>
                      <a:pt x="7728" y="898"/>
                      <a:pt x="7615" y="1001"/>
                      <a:pt x="7615" y="1103"/>
                    </a:cubicBezTo>
                    <a:cubicBezTo>
                      <a:pt x="8069" y="1171"/>
                      <a:pt x="8447" y="1648"/>
                      <a:pt x="8902" y="1511"/>
                    </a:cubicBezTo>
                    <a:cubicBezTo>
                      <a:pt x="8978" y="1477"/>
                      <a:pt x="9091" y="1444"/>
                      <a:pt x="9205" y="1477"/>
                    </a:cubicBezTo>
                    <a:cubicBezTo>
                      <a:pt x="9281" y="1546"/>
                      <a:pt x="9281" y="1614"/>
                      <a:pt x="9281" y="1717"/>
                    </a:cubicBezTo>
                    <a:cubicBezTo>
                      <a:pt x="9281" y="1887"/>
                      <a:pt x="9242" y="2092"/>
                      <a:pt x="9167" y="2262"/>
                    </a:cubicBezTo>
                    <a:cubicBezTo>
                      <a:pt x="9319" y="2227"/>
                      <a:pt x="9432" y="2433"/>
                      <a:pt x="9395" y="2568"/>
                    </a:cubicBezTo>
                    <a:cubicBezTo>
                      <a:pt x="9395" y="2739"/>
                      <a:pt x="9319" y="2875"/>
                      <a:pt x="9395" y="3012"/>
                    </a:cubicBezTo>
                    <a:cubicBezTo>
                      <a:pt x="9395" y="3080"/>
                      <a:pt x="9470" y="3148"/>
                      <a:pt x="9546" y="3182"/>
                    </a:cubicBezTo>
                    <a:cubicBezTo>
                      <a:pt x="9773" y="3421"/>
                      <a:pt x="9962" y="3762"/>
                      <a:pt x="10000" y="4103"/>
                    </a:cubicBezTo>
                    <a:cubicBezTo>
                      <a:pt x="9849" y="4035"/>
                      <a:pt x="9849" y="4341"/>
                      <a:pt x="9697" y="4376"/>
                    </a:cubicBezTo>
                    <a:cubicBezTo>
                      <a:pt x="9659" y="4376"/>
                      <a:pt x="9622" y="4341"/>
                      <a:pt x="9546" y="4341"/>
                    </a:cubicBezTo>
                    <a:cubicBezTo>
                      <a:pt x="9432" y="4341"/>
                      <a:pt x="9395" y="4477"/>
                      <a:pt x="9356" y="4545"/>
                    </a:cubicBezTo>
                    <a:cubicBezTo>
                      <a:pt x="9242" y="4852"/>
                      <a:pt x="8751" y="4886"/>
                      <a:pt x="8561" y="4648"/>
                    </a:cubicBezTo>
                    <a:cubicBezTo>
                      <a:pt x="8523" y="4580"/>
                      <a:pt x="8486" y="4545"/>
                      <a:pt x="8447" y="4511"/>
                    </a:cubicBezTo>
                    <a:cubicBezTo>
                      <a:pt x="8372" y="4444"/>
                      <a:pt x="8259" y="4477"/>
                      <a:pt x="8183" y="4444"/>
                    </a:cubicBezTo>
                    <a:cubicBezTo>
                      <a:pt x="8069" y="4444"/>
                      <a:pt x="7956" y="4376"/>
                      <a:pt x="7993" y="4307"/>
                    </a:cubicBezTo>
                    <a:cubicBezTo>
                      <a:pt x="7918" y="4239"/>
                      <a:pt x="7766" y="4239"/>
                      <a:pt x="7691" y="4307"/>
                    </a:cubicBezTo>
                    <a:cubicBezTo>
                      <a:pt x="7577" y="4376"/>
                      <a:pt x="7539" y="4511"/>
                      <a:pt x="7615" y="4580"/>
                    </a:cubicBezTo>
                    <a:cubicBezTo>
                      <a:pt x="7577" y="4682"/>
                      <a:pt x="7464" y="4716"/>
                      <a:pt x="7350" y="4682"/>
                    </a:cubicBezTo>
                    <a:cubicBezTo>
                      <a:pt x="7274" y="4682"/>
                      <a:pt x="7161" y="4614"/>
                      <a:pt x="7085" y="4580"/>
                    </a:cubicBezTo>
                    <a:cubicBezTo>
                      <a:pt x="6933" y="4545"/>
                      <a:pt x="6782" y="4580"/>
                      <a:pt x="6630" y="4648"/>
                    </a:cubicBezTo>
                    <a:cubicBezTo>
                      <a:pt x="6555" y="4682"/>
                      <a:pt x="6479" y="4682"/>
                      <a:pt x="6366" y="4716"/>
                    </a:cubicBezTo>
                    <a:cubicBezTo>
                      <a:pt x="6138" y="4785"/>
                      <a:pt x="5874" y="4886"/>
                      <a:pt x="5608" y="4955"/>
                    </a:cubicBezTo>
                    <a:lnTo>
                      <a:pt x="5608" y="5126"/>
                    </a:lnTo>
                    <a:cubicBezTo>
                      <a:pt x="5343" y="5057"/>
                      <a:pt x="5230" y="5500"/>
                      <a:pt x="4965" y="5568"/>
                    </a:cubicBezTo>
                    <a:cubicBezTo>
                      <a:pt x="4927" y="5602"/>
                      <a:pt x="4852" y="5602"/>
                      <a:pt x="4775" y="5602"/>
                    </a:cubicBezTo>
                    <a:cubicBezTo>
                      <a:pt x="4699" y="5637"/>
                      <a:pt x="4624" y="5671"/>
                      <a:pt x="4511" y="5705"/>
                    </a:cubicBezTo>
                    <a:cubicBezTo>
                      <a:pt x="4284" y="5808"/>
                      <a:pt x="4018" y="6046"/>
                      <a:pt x="4132" y="6284"/>
                    </a:cubicBezTo>
                    <a:cubicBezTo>
                      <a:pt x="4245" y="6250"/>
                      <a:pt x="4397" y="6250"/>
                      <a:pt x="4511" y="6250"/>
                    </a:cubicBezTo>
                    <a:cubicBezTo>
                      <a:pt x="4435" y="6455"/>
                      <a:pt x="4472" y="6728"/>
                      <a:pt x="4624" y="6898"/>
                    </a:cubicBezTo>
                    <a:cubicBezTo>
                      <a:pt x="4852" y="7170"/>
                      <a:pt x="5306" y="7273"/>
                      <a:pt x="5494" y="7579"/>
                    </a:cubicBezTo>
                    <a:cubicBezTo>
                      <a:pt x="5570" y="7682"/>
                      <a:pt x="5570" y="7819"/>
                      <a:pt x="5608" y="7955"/>
                    </a:cubicBezTo>
                    <a:cubicBezTo>
                      <a:pt x="5647" y="8636"/>
                      <a:pt x="5726" y="8969"/>
                      <a:pt x="5726" y="9651"/>
                    </a:cubicBezTo>
                    <a:lnTo>
                      <a:pt x="2958" y="9284"/>
                    </a:lnTo>
                    <a:cubicBezTo>
                      <a:pt x="3185" y="9148"/>
                      <a:pt x="3450" y="9011"/>
                      <a:pt x="3450" y="8773"/>
                    </a:cubicBezTo>
                    <a:cubicBezTo>
                      <a:pt x="3413" y="8568"/>
                      <a:pt x="3185" y="8432"/>
                      <a:pt x="2958" y="8330"/>
                    </a:cubicBezTo>
                    <a:cubicBezTo>
                      <a:pt x="2504" y="8091"/>
                      <a:pt x="2011" y="7852"/>
                      <a:pt x="1822" y="7409"/>
                    </a:cubicBezTo>
                    <a:cubicBezTo>
                      <a:pt x="1784" y="7307"/>
                      <a:pt x="1746" y="7204"/>
                      <a:pt x="1633" y="7170"/>
                    </a:cubicBezTo>
                    <a:cubicBezTo>
                      <a:pt x="1595" y="7137"/>
                      <a:pt x="1482" y="7103"/>
                      <a:pt x="1443" y="7069"/>
                    </a:cubicBezTo>
                    <a:cubicBezTo>
                      <a:pt x="1406" y="7000"/>
                      <a:pt x="1406" y="6932"/>
                      <a:pt x="1406" y="6829"/>
                    </a:cubicBezTo>
                    <a:cubicBezTo>
                      <a:pt x="1368" y="6693"/>
                      <a:pt x="1111" y="6683"/>
                      <a:pt x="1027" y="6659"/>
                    </a:cubicBezTo>
                    <a:cubicBezTo>
                      <a:pt x="943" y="6636"/>
                      <a:pt x="944" y="6678"/>
                      <a:pt x="902" y="6688"/>
                    </a:cubicBezTo>
                    <a:cubicBezTo>
                      <a:pt x="789" y="6620"/>
                      <a:pt x="641" y="6715"/>
                      <a:pt x="528" y="6817"/>
                    </a:cubicBezTo>
                    <a:cubicBezTo>
                      <a:pt x="377" y="6886"/>
                      <a:pt x="-36" y="6945"/>
                      <a:pt x="2" y="7082"/>
                    </a:cubicBez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1033" name="Freeform 66"/>
              <p:cNvSpPr>
                <a:spLocks/>
              </p:cNvSpPr>
              <p:nvPr/>
            </p:nvSpPr>
            <p:spPr bwMode="auto">
              <a:xfrm>
                <a:off x="6171996" y="3011566"/>
                <a:ext cx="18402" cy="181915"/>
              </a:xfrm>
              <a:custGeom>
                <a:avLst/>
                <a:gdLst>
                  <a:gd name="T0" fmla="*/ 0 w 4"/>
                  <a:gd name="T1" fmla="*/ 0 h 41"/>
                  <a:gd name="T2" fmla="*/ 2 w 4"/>
                  <a:gd name="T3" fmla="*/ 27 h 41"/>
                  <a:gd name="T4" fmla="*/ 3 w 4"/>
                  <a:gd name="T5" fmla="*/ 32 h 41"/>
                  <a:gd name="T6" fmla="*/ 0 w 4"/>
                  <a:gd name="T7" fmla="*/ 41 h 41"/>
                </a:gdLst>
                <a:ahLst/>
                <a:cxnLst>
                  <a:cxn ang="0">
                    <a:pos x="T0" y="T1"/>
                  </a:cxn>
                  <a:cxn ang="0">
                    <a:pos x="T2" y="T3"/>
                  </a:cxn>
                  <a:cxn ang="0">
                    <a:pos x="T4" y="T5"/>
                  </a:cxn>
                  <a:cxn ang="0">
                    <a:pos x="T6" y="T7"/>
                  </a:cxn>
                </a:cxnLst>
                <a:rect l="0" t="0" r="r" b="b"/>
                <a:pathLst>
                  <a:path w="4" h="41">
                    <a:moveTo>
                      <a:pt x="0" y="0"/>
                    </a:moveTo>
                    <a:cubicBezTo>
                      <a:pt x="1" y="9"/>
                      <a:pt x="1" y="18"/>
                      <a:pt x="2" y="27"/>
                    </a:cubicBezTo>
                    <a:cubicBezTo>
                      <a:pt x="2" y="29"/>
                      <a:pt x="2" y="31"/>
                      <a:pt x="3" y="32"/>
                    </a:cubicBezTo>
                    <a:cubicBezTo>
                      <a:pt x="4" y="34"/>
                      <a:pt x="2" y="40"/>
                      <a:pt x="0" y="41"/>
                    </a:cubicBezTo>
                  </a:path>
                </a:pathLst>
              </a:custGeom>
              <a:solidFill>
                <a:srgbClr val="ABABAB"/>
              </a:solidFill>
              <a:ln w="15875" cap="rnd">
                <a:solidFill>
                  <a:schemeClr val="accent2"/>
                </a:solidFill>
                <a:prstDash val="solid"/>
                <a:round/>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1034" name="Freeform 67"/>
              <p:cNvSpPr>
                <a:spLocks/>
              </p:cNvSpPr>
              <p:nvPr/>
            </p:nvSpPr>
            <p:spPr bwMode="auto">
              <a:xfrm>
                <a:off x="6184877" y="3047199"/>
                <a:ext cx="143534" cy="142531"/>
              </a:xfrm>
              <a:custGeom>
                <a:avLst/>
                <a:gdLst>
                  <a:gd name="T0" fmla="*/ 0 w 33"/>
                  <a:gd name="T1" fmla="*/ 28 h 32"/>
                  <a:gd name="T2" fmla="*/ 6 w 33"/>
                  <a:gd name="T3" fmla="*/ 29 h 32"/>
                  <a:gd name="T4" fmla="*/ 10 w 33"/>
                  <a:gd name="T5" fmla="*/ 31 h 32"/>
                  <a:gd name="T6" fmla="*/ 18 w 33"/>
                  <a:gd name="T7" fmla="*/ 29 h 32"/>
                  <a:gd name="T8" fmla="*/ 25 w 33"/>
                  <a:gd name="T9" fmla="*/ 25 h 32"/>
                  <a:gd name="T10" fmla="*/ 28 w 33"/>
                  <a:gd name="T11" fmla="*/ 23 h 32"/>
                  <a:gd name="T12" fmla="*/ 29 w 33"/>
                  <a:gd name="T13" fmla="*/ 19 h 32"/>
                  <a:gd name="T14" fmla="*/ 32 w 33"/>
                  <a:gd name="T15" fmla="*/ 13 h 32"/>
                  <a:gd name="T16" fmla="*/ 28 w 33"/>
                  <a:gd name="T17" fmla="*/ 6 h 32"/>
                  <a:gd name="T18" fmla="*/ 21 w 33"/>
                  <a:gd name="T19"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32">
                    <a:moveTo>
                      <a:pt x="0" y="28"/>
                    </a:moveTo>
                    <a:cubicBezTo>
                      <a:pt x="2" y="28"/>
                      <a:pt x="4" y="28"/>
                      <a:pt x="6" y="29"/>
                    </a:cubicBezTo>
                    <a:cubicBezTo>
                      <a:pt x="7" y="30"/>
                      <a:pt x="8" y="31"/>
                      <a:pt x="10" y="31"/>
                    </a:cubicBezTo>
                    <a:cubicBezTo>
                      <a:pt x="13" y="32"/>
                      <a:pt x="15" y="31"/>
                      <a:pt x="18" y="29"/>
                    </a:cubicBezTo>
                    <a:cubicBezTo>
                      <a:pt x="20" y="28"/>
                      <a:pt x="23" y="27"/>
                      <a:pt x="25" y="25"/>
                    </a:cubicBezTo>
                    <a:cubicBezTo>
                      <a:pt x="26" y="25"/>
                      <a:pt x="27" y="24"/>
                      <a:pt x="28" y="23"/>
                    </a:cubicBezTo>
                    <a:cubicBezTo>
                      <a:pt x="29" y="22"/>
                      <a:pt x="28" y="20"/>
                      <a:pt x="29" y="19"/>
                    </a:cubicBezTo>
                    <a:cubicBezTo>
                      <a:pt x="29" y="17"/>
                      <a:pt x="32" y="15"/>
                      <a:pt x="32" y="13"/>
                    </a:cubicBezTo>
                    <a:cubicBezTo>
                      <a:pt x="33" y="10"/>
                      <a:pt x="30" y="7"/>
                      <a:pt x="28" y="6"/>
                    </a:cubicBezTo>
                    <a:cubicBezTo>
                      <a:pt x="26" y="4"/>
                      <a:pt x="23" y="2"/>
                      <a:pt x="21" y="0"/>
                    </a:cubicBez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1035" name="Freeform 68"/>
              <p:cNvSpPr>
                <a:spLocks/>
              </p:cNvSpPr>
              <p:nvPr/>
            </p:nvSpPr>
            <p:spPr bwMode="auto">
              <a:xfrm>
                <a:off x="6293448" y="2900917"/>
                <a:ext cx="134333" cy="165036"/>
              </a:xfrm>
              <a:custGeom>
                <a:avLst/>
                <a:gdLst>
                  <a:gd name="T0" fmla="*/ 9 w 31"/>
                  <a:gd name="T1" fmla="*/ 0 h 37"/>
                  <a:gd name="T2" fmla="*/ 11 w 31"/>
                  <a:gd name="T3" fmla="*/ 7 h 37"/>
                  <a:gd name="T4" fmla="*/ 18 w 31"/>
                  <a:gd name="T5" fmla="*/ 11 h 37"/>
                  <a:gd name="T6" fmla="*/ 31 w 31"/>
                  <a:gd name="T7" fmla="*/ 30 h 37"/>
                  <a:gd name="T8" fmla="*/ 16 w 31"/>
                  <a:gd name="T9" fmla="*/ 30 h 37"/>
                  <a:gd name="T10" fmla="*/ 12 w 31"/>
                  <a:gd name="T11" fmla="*/ 31 h 37"/>
                  <a:gd name="T12" fmla="*/ 7 w 31"/>
                  <a:gd name="T13" fmla="*/ 33 h 37"/>
                  <a:gd name="T14" fmla="*/ 0 w 31"/>
                  <a:gd name="T15" fmla="*/ 36 h 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37">
                    <a:moveTo>
                      <a:pt x="9" y="0"/>
                    </a:moveTo>
                    <a:cubicBezTo>
                      <a:pt x="8" y="2"/>
                      <a:pt x="9" y="5"/>
                      <a:pt x="11" y="7"/>
                    </a:cubicBezTo>
                    <a:cubicBezTo>
                      <a:pt x="13" y="9"/>
                      <a:pt x="16" y="10"/>
                      <a:pt x="18" y="11"/>
                    </a:cubicBezTo>
                    <a:cubicBezTo>
                      <a:pt x="26" y="14"/>
                      <a:pt x="31" y="22"/>
                      <a:pt x="31" y="30"/>
                    </a:cubicBezTo>
                    <a:cubicBezTo>
                      <a:pt x="26" y="30"/>
                      <a:pt x="21" y="30"/>
                      <a:pt x="16" y="30"/>
                    </a:cubicBezTo>
                    <a:cubicBezTo>
                      <a:pt x="14" y="30"/>
                      <a:pt x="13" y="30"/>
                      <a:pt x="12" y="31"/>
                    </a:cubicBezTo>
                    <a:cubicBezTo>
                      <a:pt x="10" y="31"/>
                      <a:pt x="9" y="33"/>
                      <a:pt x="7" y="33"/>
                    </a:cubicBezTo>
                    <a:cubicBezTo>
                      <a:pt x="5" y="34"/>
                      <a:pt x="1" y="37"/>
                      <a:pt x="0" y="36"/>
                    </a:cubicBez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1036" name="Freeform 69"/>
              <p:cNvSpPr>
                <a:spLocks/>
              </p:cNvSpPr>
              <p:nvPr/>
            </p:nvSpPr>
            <p:spPr bwMode="auto">
              <a:xfrm>
                <a:off x="6324731" y="3118465"/>
                <a:ext cx="207940" cy="84393"/>
              </a:xfrm>
              <a:custGeom>
                <a:avLst/>
                <a:gdLst>
                  <a:gd name="T0" fmla="*/ 0 w 48"/>
                  <a:gd name="T1" fmla="*/ 1 h 19"/>
                  <a:gd name="T2" fmla="*/ 6 w 48"/>
                  <a:gd name="T3" fmla="*/ 2 h 19"/>
                  <a:gd name="T4" fmla="*/ 6 w 48"/>
                  <a:gd name="T5" fmla="*/ 4 h 19"/>
                  <a:gd name="T6" fmla="*/ 13 w 48"/>
                  <a:gd name="T7" fmla="*/ 10 h 19"/>
                  <a:gd name="T8" fmla="*/ 22 w 48"/>
                  <a:gd name="T9" fmla="*/ 11 h 19"/>
                  <a:gd name="T10" fmla="*/ 26 w 48"/>
                  <a:gd name="T11" fmla="*/ 14 h 19"/>
                  <a:gd name="T12" fmla="*/ 48 w 48"/>
                  <a:gd name="T13" fmla="*/ 16 h 19"/>
                </a:gdLst>
                <a:ahLst/>
                <a:cxnLst>
                  <a:cxn ang="0">
                    <a:pos x="T0" y="T1"/>
                  </a:cxn>
                  <a:cxn ang="0">
                    <a:pos x="T2" y="T3"/>
                  </a:cxn>
                  <a:cxn ang="0">
                    <a:pos x="T4" y="T5"/>
                  </a:cxn>
                  <a:cxn ang="0">
                    <a:pos x="T6" y="T7"/>
                  </a:cxn>
                  <a:cxn ang="0">
                    <a:pos x="T8" y="T9"/>
                  </a:cxn>
                  <a:cxn ang="0">
                    <a:pos x="T10" y="T11"/>
                  </a:cxn>
                  <a:cxn ang="0">
                    <a:pos x="T12" y="T13"/>
                  </a:cxn>
                </a:cxnLst>
                <a:rect l="0" t="0" r="r" b="b"/>
                <a:pathLst>
                  <a:path w="48" h="19">
                    <a:moveTo>
                      <a:pt x="0" y="1"/>
                    </a:moveTo>
                    <a:cubicBezTo>
                      <a:pt x="2" y="1"/>
                      <a:pt x="5" y="0"/>
                      <a:pt x="6" y="2"/>
                    </a:cubicBezTo>
                    <a:cubicBezTo>
                      <a:pt x="7" y="3"/>
                      <a:pt x="6" y="4"/>
                      <a:pt x="6" y="4"/>
                    </a:cubicBezTo>
                    <a:cubicBezTo>
                      <a:pt x="6" y="8"/>
                      <a:pt x="10" y="9"/>
                      <a:pt x="13" y="10"/>
                    </a:cubicBezTo>
                    <a:cubicBezTo>
                      <a:pt x="16" y="10"/>
                      <a:pt x="19" y="9"/>
                      <a:pt x="22" y="11"/>
                    </a:cubicBezTo>
                    <a:cubicBezTo>
                      <a:pt x="23" y="12"/>
                      <a:pt x="24" y="13"/>
                      <a:pt x="26" y="14"/>
                    </a:cubicBezTo>
                    <a:cubicBezTo>
                      <a:pt x="32" y="19"/>
                      <a:pt x="40" y="18"/>
                      <a:pt x="48" y="16"/>
                    </a:cubicBez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1037" name="Freeform 70"/>
              <p:cNvSpPr>
                <a:spLocks/>
              </p:cNvSpPr>
              <p:nvPr/>
            </p:nvSpPr>
            <p:spPr bwMode="auto">
              <a:xfrm>
                <a:off x="6427781" y="3037822"/>
                <a:ext cx="312831" cy="178164"/>
              </a:xfrm>
              <a:custGeom>
                <a:avLst/>
                <a:gdLst>
                  <a:gd name="T0" fmla="*/ 1 w 72"/>
                  <a:gd name="T1" fmla="*/ 0 h 40"/>
                  <a:gd name="T2" fmla="*/ 2 w 72"/>
                  <a:gd name="T3" fmla="*/ 5 h 40"/>
                  <a:gd name="T4" fmla="*/ 7 w 72"/>
                  <a:gd name="T5" fmla="*/ 7 h 40"/>
                  <a:gd name="T6" fmla="*/ 16 w 72"/>
                  <a:gd name="T7" fmla="*/ 11 h 40"/>
                  <a:gd name="T8" fmla="*/ 23 w 72"/>
                  <a:gd name="T9" fmla="*/ 12 h 40"/>
                  <a:gd name="T10" fmla="*/ 61 w 72"/>
                  <a:gd name="T11" fmla="*/ 27 h 40"/>
                  <a:gd name="T12" fmla="*/ 72 w 72"/>
                  <a:gd name="T13" fmla="*/ 40 h 40"/>
                </a:gdLst>
                <a:ahLst/>
                <a:cxnLst>
                  <a:cxn ang="0">
                    <a:pos x="T0" y="T1"/>
                  </a:cxn>
                  <a:cxn ang="0">
                    <a:pos x="T2" y="T3"/>
                  </a:cxn>
                  <a:cxn ang="0">
                    <a:pos x="T4" y="T5"/>
                  </a:cxn>
                  <a:cxn ang="0">
                    <a:pos x="T6" y="T7"/>
                  </a:cxn>
                  <a:cxn ang="0">
                    <a:pos x="T8" y="T9"/>
                  </a:cxn>
                  <a:cxn ang="0">
                    <a:pos x="T10" y="T11"/>
                  </a:cxn>
                  <a:cxn ang="0">
                    <a:pos x="T12" y="T13"/>
                  </a:cxn>
                </a:cxnLst>
                <a:rect l="0" t="0" r="r" b="b"/>
                <a:pathLst>
                  <a:path w="72" h="40">
                    <a:moveTo>
                      <a:pt x="1" y="0"/>
                    </a:moveTo>
                    <a:cubicBezTo>
                      <a:pt x="0" y="2"/>
                      <a:pt x="1" y="4"/>
                      <a:pt x="2" y="5"/>
                    </a:cubicBezTo>
                    <a:cubicBezTo>
                      <a:pt x="4" y="6"/>
                      <a:pt x="6" y="6"/>
                      <a:pt x="7" y="7"/>
                    </a:cubicBezTo>
                    <a:cubicBezTo>
                      <a:pt x="11" y="7"/>
                      <a:pt x="13" y="9"/>
                      <a:pt x="16" y="11"/>
                    </a:cubicBezTo>
                    <a:cubicBezTo>
                      <a:pt x="17" y="13"/>
                      <a:pt x="20" y="13"/>
                      <a:pt x="23" y="12"/>
                    </a:cubicBezTo>
                    <a:cubicBezTo>
                      <a:pt x="37" y="9"/>
                      <a:pt x="53" y="15"/>
                      <a:pt x="61" y="27"/>
                    </a:cubicBezTo>
                    <a:cubicBezTo>
                      <a:pt x="64" y="32"/>
                      <a:pt x="67" y="38"/>
                      <a:pt x="72" y="40"/>
                    </a:cubicBez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1038" name="Freeform 71"/>
              <p:cNvSpPr>
                <a:spLocks/>
              </p:cNvSpPr>
              <p:nvPr/>
            </p:nvSpPr>
            <p:spPr bwMode="auto">
              <a:xfrm>
                <a:off x="6354174" y="3047199"/>
                <a:ext cx="66246" cy="75016"/>
              </a:xfrm>
              <a:custGeom>
                <a:avLst/>
                <a:gdLst>
                  <a:gd name="T0" fmla="*/ 0 w 15"/>
                  <a:gd name="T1" fmla="*/ 17 h 17"/>
                  <a:gd name="T2" fmla="*/ 6 w 15"/>
                  <a:gd name="T3" fmla="*/ 16 h 17"/>
                  <a:gd name="T4" fmla="*/ 12 w 15"/>
                  <a:gd name="T5" fmla="*/ 8 h 17"/>
                  <a:gd name="T6" fmla="*/ 15 w 15"/>
                  <a:gd name="T7" fmla="*/ 0 h 17"/>
                </a:gdLst>
                <a:ahLst/>
                <a:cxnLst>
                  <a:cxn ang="0">
                    <a:pos x="T0" y="T1"/>
                  </a:cxn>
                  <a:cxn ang="0">
                    <a:pos x="T2" y="T3"/>
                  </a:cxn>
                  <a:cxn ang="0">
                    <a:pos x="T4" y="T5"/>
                  </a:cxn>
                  <a:cxn ang="0">
                    <a:pos x="T6" y="T7"/>
                  </a:cxn>
                </a:cxnLst>
                <a:rect l="0" t="0" r="r" b="b"/>
                <a:pathLst>
                  <a:path w="15" h="17">
                    <a:moveTo>
                      <a:pt x="0" y="17"/>
                    </a:moveTo>
                    <a:cubicBezTo>
                      <a:pt x="2" y="17"/>
                      <a:pt x="4" y="17"/>
                      <a:pt x="6" y="16"/>
                    </a:cubicBezTo>
                    <a:cubicBezTo>
                      <a:pt x="8" y="14"/>
                      <a:pt x="10" y="11"/>
                      <a:pt x="12" y="8"/>
                    </a:cubicBezTo>
                    <a:cubicBezTo>
                      <a:pt x="14" y="6"/>
                      <a:pt x="15" y="3"/>
                      <a:pt x="15" y="0"/>
                    </a:cubicBezTo>
                  </a:path>
                </a:pathLst>
              </a:custGeom>
              <a:noFill/>
              <a:ln w="15875" cap="flat">
                <a:solidFill>
                  <a:srgbClr val="A5A5A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1039" name="Freeform 72"/>
              <p:cNvSpPr>
                <a:spLocks/>
              </p:cNvSpPr>
              <p:nvPr/>
            </p:nvSpPr>
            <p:spPr bwMode="auto">
              <a:xfrm>
                <a:off x="6341292" y="2822150"/>
                <a:ext cx="242904" cy="176288"/>
              </a:xfrm>
              <a:custGeom>
                <a:avLst/>
                <a:gdLst>
                  <a:gd name="T0" fmla="*/ 0 w 56"/>
                  <a:gd name="T1" fmla="*/ 16 h 40"/>
                  <a:gd name="T2" fmla="*/ 7 w 56"/>
                  <a:gd name="T3" fmla="*/ 8 h 40"/>
                  <a:gd name="T4" fmla="*/ 15 w 56"/>
                  <a:gd name="T5" fmla="*/ 0 h 40"/>
                  <a:gd name="T6" fmla="*/ 22 w 56"/>
                  <a:gd name="T7" fmla="*/ 4 h 40"/>
                  <a:gd name="T8" fmla="*/ 37 w 56"/>
                  <a:gd name="T9" fmla="*/ 3 h 40"/>
                  <a:gd name="T10" fmla="*/ 52 w 56"/>
                  <a:gd name="T11" fmla="*/ 7 h 40"/>
                  <a:gd name="T12" fmla="*/ 55 w 56"/>
                  <a:gd name="T13" fmla="*/ 9 h 40"/>
                  <a:gd name="T14" fmla="*/ 55 w 56"/>
                  <a:gd name="T15" fmla="*/ 11 h 40"/>
                  <a:gd name="T16" fmla="*/ 49 w 56"/>
                  <a:gd name="T17" fmla="*/ 30 h 40"/>
                  <a:gd name="T18" fmla="*/ 45 w 56"/>
                  <a:gd name="T19" fmla="*/ 33 h 40"/>
                  <a:gd name="T20" fmla="*/ 34 w 56"/>
                  <a:gd name="T21" fmla="*/ 34 h 40"/>
                  <a:gd name="T22" fmla="*/ 21 w 56"/>
                  <a:gd name="T23"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6" h="40">
                    <a:moveTo>
                      <a:pt x="0" y="16"/>
                    </a:moveTo>
                    <a:cubicBezTo>
                      <a:pt x="4" y="15"/>
                      <a:pt x="6" y="11"/>
                      <a:pt x="7" y="8"/>
                    </a:cubicBezTo>
                    <a:cubicBezTo>
                      <a:pt x="9" y="4"/>
                      <a:pt x="11" y="0"/>
                      <a:pt x="15" y="0"/>
                    </a:cubicBezTo>
                    <a:cubicBezTo>
                      <a:pt x="17" y="0"/>
                      <a:pt x="20" y="2"/>
                      <a:pt x="22" y="4"/>
                    </a:cubicBezTo>
                    <a:cubicBezTo>
                      <a:pt x="27" y="6"/>
                      <a:pt x="32" y="4"/>
                      <a:pt x="37" y="3"/>
                    </a:cubicBezTo>
                    <a:cubicBezTo>
                      <a:pt x="43" y="3"/>
                      <a:pt x="48" y="4"/>
                      <a:pt x="52" y="7"/>
                    </a:cubicBezTo>
                    <a:cubicBezTo>
                      <a:pt x="53" y="7"/>
                      <a:pt x="54" y="8"/>
                      <a:pt x="55" y="9"/>
                    </a:cubicBezTo>
                    <a:cubicBezTo>
                      <a:pt x="55" y="9"/>
                      <a:pt x="55" y="10"/>
                      <a:pt x="55" y="11"/>
                    </a:cubicBezTo>
                    <a:cubicBezTo>
                      <a:pt x="56" y="18"/>
                      <a:pt x="53" y="25"/>
                      <a:pt x="49" y="30"/>
                    </a:cubicBezTo>
                    <a:cubicBezTo>
                      <a:pt x="48" y="31"/>
                      <a:pt x="47" y="32"/>
                      <a:pt x="45" y="33"/>
                    </a:cubicBezTo>
                    <a:cubicBezTo>
                      <a:pt x="42" y="35"/>
                      <a:pt x="38" y="33"/>
                      <a:pt x="34" y="34"/>
                    </a:cubicBezTo>
                    <a:cubicBezTo>
                      <a:pt x="29" y="34"/>
                      <a:pt x="25" y="37"/>
                      <a:pt x="21" y="40"/>
                    </a:cubicBezTo>
                  </a:path>
                </a:pathLst>
              </a:custGeom>
              <a:noFill/>
              <a:ln w="19050" cap="flat" cmpd="sng" algn="ctr">
                <a:solidFill>
                  <a:schemeClr val="accent1"/>
                </a:solidFill>
                <a:prstDash val="sysDash"/>
              </a:ln>
              <a:effectLst/>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1040" name="Freeform 73"/>
              <p:cNvSpPr>
                <a:spLocks/>
              </p:cNvSpPr>
              <p:nvPr/>
            </p:nvSpPr>
            <p:spPr bwMode="auto">
              <a:xfrm>
                <a:off x="10349352" y="2854283"/>
                <a:ext cx="1210838" cy="540117"/>
              </a:xfrm>
              <a:custGeom>
                <a:avLst/>
                <a:gdLst>
                  <a:gd name="T0" fmla="*/ 658 w 658"/>
                  <a:gd name="T1" fmla="*/ 0 h 288"/>
                  <a:gd name="T2" fmla="*/ 505 w 658"/>
                  <a:gd name="T3" fmla="*/ 38 h 288"/>
                  <a:gd name="T4" fmla="*/ 354 w 658"/>
                  <a:gd name="T5" fmla="*/ 118 h 288"/>
                  <a:gd name="T6" fmla="*/ 227 w 658"/>
                  <a:gd name="T7" fmla="*/ 198 h 288"/>
                  <a:gd name="T8" fmla="*/ 0 w 658"/>
                  <a:gd name="T9" fmla="*/ 288 h 288"/>
                </a:gdLst>
                <a:ahLst/>
                <a:cxnLst>
                  <a:cxn ang="0">
                    <a:pos x="T0" y="T1"/>
                  </a:cxn>
                  <a:cxn ang="0">
                    <a:pos x="T2" y="T3"/>
                  </a:cxn>
                  <a:cxn ang="0">
                    <a:pos x="T4" y="T5"/>
                  </a:cxn>
                  <a:cxn ang="0">
                    <a:pos x="T6" y="T7"/>
                  </a:cxn>
                  <a:cxn ang="0">
                    <a:pos x="T8" y="T9"/>
                  </a:cxn>
                </a:cxnLst>
                <a:rect l="0" t="0" r="r" b="b"/>
                <a:pathLst>
                  <a:path w="658" h="288">
                    <a:moveTo>
                      <a:pt x="658" y="0"/>
                    </a:moveTo>
                    <a:lnTo>
                      <a:pt x="505" y="38"/>
                    </a:lnTo>
                    <a:lnTo>
                      <a:pt x="354" y="118"/>
                    </a:lnTo>
                    <a:lnTo>
                      <a:pt x="227" y="198"/>
                    </a:lnTo>
                    <a:lnTo>
                      <a:pt x="0" y="288"/>
                    </a:lnTo>
                  </a:path>
                </a:pathLst>
              </a:custGeom>
              <a:noFill/>
              <a:ln w="19050" cap="flat" cmpd="sng" algn="ctr">
                <a:solidFill>
                  <a:schemeClr val="accent1"/>
                </a:solidFill>
                <a:prstDash val="sysDash"/>
              </a:ln>
              <a:effectLst/>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1041" name="Freeform 74"/>
              <p:cNvSpPr>
                <a:spLocks/>
              </p:cNvSpPr>
              <p:nvPr/>
            </p:nvSpPr>
            <p:spPr bwMode="auto">
              <a:xfrm>
                <a:off x="10202746" y="3220887"/>
                <a:ext cx="1348852" cy="288813"/>
              </a:xfrm>
              <a:custGeom>
                <a:avLst/>
                <a:gdLst>
                  <a:gd name="T0" fmla="*/ 733 w 733"/>
                  <a:gd name="T1" fmla="*/ 0 h 154"/>
                  <a:gd name="T2" fmla="*/ 118 w 733"/>
                  <a:gd name="T3" fmla="*/ 147 h 154"/>
                  <a:gd name="T4" fmla="*/ 0 w 733"/>
                  <a:gd name="T5" fmla="*/ 154 h 154"/>
                </a:gdLst>
                <a:ahLst/>
                <a:cxnLst>
                  <a:cxn ang="0">
                    <a:pos x="T0" y="T1"/>
                  </a:cxn>
                  <a:cxn ang="0">
                    <a:pos x="T2" y="T3"/>
                  </a:cxn>
                  <a:cxn ang="0">
                    <a:pos x="T4" y="T5"/>
                  </a:cxn>
                </a:cxnLst>
                <a:rect l="0" t="0" r="r" b="b"/>
                <a:pathLst>
                  <a:path w="733" h="154">
                    <a:moveTo>
                      <a:pt x="733" y="0"/>
                    </a:moveTo>
                    <a:lnTo>
                      <a:pt x="118" y="147"/>
                    </a:lnTo>
                    <a:lnTo>
                      <a:pt x="0" y="154"/>
                    </a:lnTo>
                  </a:path>
                </a:pathLst>
              </a:custGeom>
              <a:noFill/>
              <a:ln w="19050" cap="flat" cmpd="sng" algn="ctr">
                <a:solidFill>
                  <a:schemeClr val="accent1"/>
                </a:solidFill>
                <a:prstDash val="sysDash"/>
              </a:ln>
              <a:effectLst/>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1042" name="Freeform 75"/>
              <p:cNvSpPr>
                <a:spLocks/>
              </p:cNvSpPr>
              <p:nvPr/>
            </p:nvSpPr>
            <p:spPr bwMode="auto">
              <a:xfrm>
                <a:off x="9458308" y="3724221"/>
                <a:ext cx="2144060" cy="446032"/>
              </a:xfrm>
              <a:custGeom>
                <a:avLst/>
                <a:gdLst>
                  <a:gd name="T0" fmla="*/ 1105 w 1105"/>
                  <a:gd name="T1" fmla="*/ 0 h 248"/>
                  <a:gd name="T2" fmla="*/ 620 w 1105"/>
                  <a:gd name="T3" fmla="*/ 106 h 248"/>
                  <a:gd name="T4" fmla="*/ 127 w 1105"/>
                  <a:gd name="T5" fmla="*/ 248 h 248"/>
                  <a:gd name="T6" fmla="*/ 0 w 1105"/>
                  <a:gd name="T7" fmla="*/ 203 h 248"/>
                  <a:gd name="connsiteX0" fmla="*/ 10181 w 10181"/>
                  <a:gd name="connsiteY0" fmla="*/ 0 h 10000"/>
                  <a:gd name="connsiteX1" fmla="*/ 5792 w 10181"/>
                  <a:gd name="connsiteY1" fmla="*/ 4274 h 10000"/>
                  <a:gd name="connsiteX2" fmla="*/ 1330 w 10181"/>
                  <a:gd name="connsiteY2" fmla="*/ 10000 h 10000"/>
                  <a:gd name="connsiteX3" fmla="*/ 0 w 10181"/>
                  <a:gd name="connsiteY3" fmla="*/ 6751 h 10000"/>
                  <a:gd name="connsiteX0" fmla="*/ 10181 w 10181"/>
                  <a:gd name="connsiteY0" fmla="*/ 0 h 9590"/>
                  <a:gd name="connsiteX1" fmla="*/ 5792 w 10181"/>
                  <a:gd name="connsiteY1" fmla="*/ 4274 h 9590"/>
                  <a:gd name="connsiteX2" fmla="*/ 1307 w 10181"/>
                  <a:gd name="connsiteY2" fmla="*/ 9590 h 9590"/>
                  <a:gd name="connsiteX3" fmla="*/ 0 w 10181"/>
                  <a:gd name="connsiteY3" fmla="*/ 6751 h 9590"/>
                </a:gdLst>
                <a:ahLst/>
                <a:cxnLst>
                  <a:cxn ang="0">
                    <a:pos x="connsiteX0" y="connsiteY0"/>
                  </a:cxn>
                  <a:cxn ang="0">
                    <a:pos x="connsiteX1" y="connsiteY1"/>
                  </a:cxn>
                  <a:cxn ang="0">
                    <a:pos x="connsiteX2" y="connsiteY2"/>
                  </a:cxn>
                  <a:cxn ang="0">
                    <a:pos x="connsiteX3" y="connsiteY3"/>
                  </a:cxn>
                </a:cxnLst>
                <a:rect l="l" t="t" r="r" b="b"/>
                <a:pathLst>
                  <a:path w="10181" h="9590">
                    <a:moveTo>
                      <a:pt x="10181" y="0"/>
                    </a:moveTo>
                    <a:lnTo>
                      <a:pt x="5792" y="4274"/>
                    </a:lnTo>
                    <a:lnTo>
                      <a:pt x="1307" y="9590"/>
                    </a:lnTo>
                    <a:cubicBezTo>
                      <a:pt x="924" y="8985"/>
                      <a:pt x="383" y="7356"/>
                      <a:pt x="0" y="6751"/>
                    </a:cubicBezTo>
                  </a:path>
                </a:pathLst>
              </a:custGeom>
              <a:noFill/>
              <a:ln w="19050" cap="flat" cmpd="sng" algn="ctr">
                <a:solidFill>
                  <a:schemeClr val="accent1"/>
                </a:solidFill>
                <a:prstDash val="sysDash"/>
              </a:ln>
              <a:effectLst/>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1043" name="Freeform 76"/>
              <p:cNvSpPr>
                <a:spLocks/>
              </p:cNvSpPr>
              <p:nvPr/>
            </p:nvSpPr>
            <p:spPr bwMode="auto">
              <a:xfrm>
                <a:off x="2795266" y="3720470"/>
                <a:ext cx="33123" cy="110649"/>
              </a:xfrm>
              <a:custGeom>
                <a:avLst/>
                <a:gdLst>
                  <a:gd name="T0" fmla="*/ 0 w 8"/>
                  <a:gd name="T1" fmla="*/ 0 h 25"/>
                  <a:gd name="T2" fmla="*/ 2 w 8"/>
                  <a:gd name="T3" fmla="*/ 4 h 25"/>
                  <a:gd name="T4" fmla="*/ 3 w 8"/>
                  <a:gd name="T5" fmla="*/ 5 h 25"/>
                  <a:gd name="T6" fmla="*/ 2 w 8"/>
                  <a:gd name="T7" fmla="*/ 8 h 25"/>
                  <a:gd name="T8" fmla="*/ 1 w 8"/>
                  <a:gd name="T9" fmla="*/ 13 h 25"/>
                  <a:gd name="T10" fmla="*/ 1 w 8"/>
                  <a:gd name="T11" fmla="*/ 16 h 25"/>
                  <a:gd name="T12" fmla="*/ 2 w 8"/>
                  <a:gd name="T13" fmla="*/ 17 h 25"/>
                  <a:gd name="T14" fmla="*/ 8 w 8"/>
                  <a:gd name="T15" fmla="*/ 25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 h="25">
                    <a:moveTo>
                      <a:pt x="0" y="0"/>
                    </a:moveTo>
                    <a:cubicBezTo>
                      <a:pt x="1" y="1"/>
                      <a:pt x="1" y="2"/>
                      <a:pt x="2" y="4"/>
                    </a:cubicBezTo>
                    <a:cubicBezTo>
                      <a:pt x="2" y="4"/>
                      <a:pt x="3" y="5"/>
                      <a:pt x="3" y="5"/>
                    </a:cubicBezTo>
                    <a:cubicBezTo>
                      <a:pt x="3" y="6"/>
                      <a:pt x="3" y="7"/>
                      <a:pt x="2" y="8"/>
                    </a:cubicBezTo>
                    <a:cubicBezTo>
                      <a:pt x="2" y="10"/>
                      <a:pt x="1" y="12"/>
                      <a:pt x="1" y="13"/>
                    </a:cubicBezTo>
                    <a:cubicBezTo>
                      <a:pt x="1" y="14"/>
                      <a:pt x="0" y="15"/>
                      <a:pt x="1" y="16"/>
                    </a:cubicBezTo>
                    <a:cubicBezTo>
                      <a:pt x="1" y="16"/>
                      <a:pt x="1" y="17"/>
                      <a:pt x="2" y="17"/>
                    </a:cubicBezTo>
                    <a:cubicBezTo>
                      <a:pt x="4" y="20"/>
                      <a:pt x="6" y="22"/>
                      <a:pt x="8" y="25"/>
                    </a:cubicBezTo>
                  </a:path>
                </a:pathLst>
              </a:custGeom>
              <a:noFill/>
              <a:ln w="15875" cap="flat">
                <a:solidFill>
                  <a:srgbClr val="338E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1044" name="Freeform 77"/>
              <p:cNvSpPr>
                <a:spLocks/>
              </p:cNvSpPr>
              <p:nvPr/>
            </p:nvSpPr>
            <p:spPr bwMode="auto">
              <a:xfrm>
                <a:off x="470952" y="3613393"/>
                <a:ext cx="1611013" cy="1107788"/>
              </a:xfrm>
              <a:custGeom>
                <a:avLst/>
                <a:gdLst>
                  <a:gd name="T0" fmla="*/ 0 w 354"/>
                  <a:gd name="T1" fmla="*/ 253 h 253"/>
                  <a:gd name="T2" fmla="*/ 73 w 354"/>
                  <a:gd name="T3" fmla="*/ 117 h 253"/>
                  <a:gd name="T4" fmla="*/ 104 w 354"/>
                  <a:gd name="T5" fmla="*/ 121 h 253"/>
                  <a:gd name="T6" fmla="*/ 354 w 354"/>
                  <a:gd name="T7" fmla="*/ 0 h 253"/>
                  <a:gd name="connsiteX0" fmla="*/ 0 w 10000"/>
                  <a:gd name="connsiteY0" fmla="*/ 10000 h 10000"/>
                  <a:gd name="connsiteX1" fmla="*/ 2062 w 10000"/>
                  <a:gd name="connsiteY1" fmla="*/ 4625 h 10000"/>
                  <a:gd name="connsiteX2" fmla="*/ 3016 w 10000"/>
                  <a:gd name="connsiteY2" fmla="*/ 4549 h 10000"/>
                  <a:gd name="connsiteX3" fmla="*/ 10000 w 10000"/>
                  <a:gd name="connsiteY3" fmla="*/ 0 h 10000"/>
                  <a:gd name="connsiteX0" fmla="*/ 0 w 10000"/>
                  <a:gd name="connsiteY0" fmla="*/ 10000 h 10000"/>
                  <a:gd name="connsiteX1" fmla="*/ 2372 w 10000"/>
                  <a:gd name="connsiteY1" fmla="*/ 4476 h 10000"/>
                  <a:gd name="connsiteX2" fmla="*/ 3016 w 10000"/>
                  <a:gd name="connsiteY2" fmla="*/ 4549 h 10000"/>
                  <a:gd name="connsiteX3" fmla="*/ 10000 w 10000"/>
                  <a:gd name="connsiteY3" fmla="*/ 0 h 10000"/>
                  <a:gd name="connsiteX0" fmla="*/ 0 w 10000"/>
                  <a:gd name="connsiteY0" fmla="*/ 10000 h 10000"/>
                  <a:gd name="connsiteX1" fmla="*/ 2372 w 10000"/>
                  <a:gd name="connsiteY1" fmla="*/ 4476 h 10000"/>
                  <a:gd name="connsiteX2" fmla="*/ 3016 w 10000"/>
                  <a:gd name="connsiteY2" fmla="*/ 4549 h 10000"/>
                  <a:gd name="connsiteX3" fmla="*/ 10000 w 10000"/>
                  <a:gd name="connsiteY3" fmla="*/ 0 h 10000"/>
                  <a:gd name="connsiteX0" fmla="*/ 0 w 10109"/>
                  <a:gd name="connsiteY0" fmla="*/ 9809 h 9809"/>
                  <a:gd name="connsiteX1" fmla="*/ 2481 w 10109"/>
                  <a:gd name="connsiteY1" fmla="*/ 4476 h 9809"/>
                  <a:gd name="connsiteX2" fmla="*/ 3125 w 10109"/>
                  <a:gd name="connsiteY2" fmla="*/ 4549 h 9809"/>
                  <a:gd name="connsiteX3" fmla="*/ 10109 w 10109"/>
                  <a:gd name="connsiteY3" fmla="*/ 0 h 9809"/>
                  <a:gd name="connsiteX0" fmla="*/ 0 w 10384"/>
                  <a:gd name="connsiteY0" fmla="*/ 10087 h 10087"/>
                  <a:gd name="connsiteX1" fmla="*/ 2454 w 10384"/>
                  <a:gd name="connsiteY1" fmla="*/ 4650 h 10087"/>
                  <a:gd name="connsiteX2" fmla="*/ 3091 w 10384"/>
                  <a:gd name="connsiteY2" fmla="*/ 4725 h 10087"/>
                  <a:gd name="connsiteX3" fmla="*/ 10384 w 10384"/>
                  <a:gd name="connsiteY3" fmla="*/ 0 h 10087"/>
                  <a:gd name="connsiteX0" fmla="*/ 0 w 10384"/>
                  <a:gd name="connsiteY0" fmla="*/ 10087 h 10087"/>
                  <a:gd name="connsiteX1" fmla="*/ 2454 w 10384"/>
                  <a:gd name="connsiteY1" fmla="*/ 4650 h 10087"/>
                  <a:gd name="connsiteX2" fmla="*/ 3091 w 10384"/>
                  <a:gd name="connsiteY2" fmla="*/ 4725 h 10087"/>
                  <a:gd name="connsiteX3" fmla="*/ 10384 w 10384"/>
                  <a:gd name="connsiteY3" fmla="*/ 0 h 10087"/>
                </a:gdLst>
                <a:ahLst/>
                <a:cxnLst>
                  <a:cxn ang="0">
                    <a:pos x="connsiteX0" y="connsiteY0"/>
                  </a:cxn>
                  <a:cxn ang="0">
                    <a:pos x="connsiteX1" y="connsiteY1"/>
                  </a:cxn>
                  <a:cxn ang="0">
                    <a:pos x="connsiteX2" y="connsiteY2"/>
                  </a:cxn>
                  <a:cxn ang="0">
                    <a:pos x="connsiteX3" y="connsiteY3"/>
                  </a:cxn>
                </a:cxnLst>
                <a:rect l="l" t="t" r="r" b="b"/>
                <a:pathLst>
                  <a:path w="10384" h="10087">
                    <a:moveTo>
                      <a:pt x="0" y="10087"/>
                    </a:moveTo>
                    <a:cubicBezTo>
                      <a:pt x="0" y="10087"/>
                      <a:pt x="1492" y="6289"/>
                      <a:pt x="2454" y="4650"/>
                    </a:cubicBezTo>
                    <a:cubicBezTo>
                      <a:pt x="2566" y="4246"/>
                      <a:pt x="2811" y="4886"/>
                      <a:pt x="3091" y="4725"/>
                    </a:cubicBezTo>
                    <a:cubicBezTo>
                      <a:pt x="5522" y="3150"/>
                      <a:pt x="7922" y="1271"/>
                      <a:pt x="10384" y="0"/>
                    </a:cubicBezTo>
                  </a:path>
                </a:pathLst>
              </a:custGeom>
              <a:noFill/>
              <a:ln w="15875" cap="rnd">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1045" name="Freeform 78"/>
              <p:cNvSpPr>
                <a:spLocks/>
              </p:cNvSpPr>
              <p:nvPr/>
            </p:nvSpPr>
            <p:spPr bwMode="auto">
              <a:xfrm>
                <a:off x="5691709" y="2675869"/>
                <a:ext cx="125132" cy="106898"/>
              </a:xfrm>
              <a:custGeom>
                <a:avLst/>
                <a:gdLst>
                  <a:gd name="T0" fmla="*/ 28 w 29"/>
                  <a:gd name="T1" fmla="*/ 24 h 24"/>
                  <a:gd name="T2" fmla="*/ 27 w 29"/>
                  <a:gd name="T3" fmla="*/ 19 h 24"/>
                  <a:gd name="T4" fmla="*/ 22 w 29"/>
                  <a:gd name="T5" fmla="*/ 18 h 24"/>
                  <a:gd name="T6" fmla="*/ 11 w 29"/>
                  <a:gd name="T7" fmla="*/ 17 h 24"/>
                  <a:gd name="T8" fmla="*/ 10 w 29"/>
                  <a:gd name="T9" fmla="*/ 16 h 24"/>
                  <a:gd name="T10" fmla="*/ 10 w 29"/>
                  <a:gd name="T11" fmla="*/ 15 h 24"/>
                  <a:gd name="T12" fmla="*/ 9 w 29"/>
                  <a:gd name="T13" fmla="*/ 12 h 24"/>
                  <a:gd name="T14" fmla="*/ 10 w 29"/>
                  <a:gd name="T15" fmla="*/ 7 h 24"/>
                  <a:gd name="T16" fmla="*/ 8 w 29"/>
                  <a:gd name="T17" fmla="*/ 5 h 24"/>
                  <a:gd name="T18" fmla="*/ 0 w 29"/>
                  <a:gd name="T19"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 h="24">
                    <a:moveTo>
                      <a:pt x="28" y="24"/>
                    </a:moveTo>
                    <a:cubicBezTo>
                      <a:pt x="29" y="22"/>
                      <a:pt x="28" y="20"/>
                      <a:pt x="27" y="19"/>
                    </a:cubicBezTo>
                    <a:cubicBezTo>
                      <a:pt x="26" y="18"/>
                      <a:pt x="24" y="18"/>
                      <a:pt x="22" y="18"/>
                    </a:cubicBezTo>
                    <a:cubicBezTo>
                      <a:pt x="19" y="17"/>
                      <a:pt x="15" y="17"/>
                      <a:pt x="11" y="17"/>
                    </a:cubicBezTo>
                    <a:cubicBezTo>
                      <a:pt x="11" y="17"/>
                      <a:pt x="10" y="17"/>
                      <a:pt x="10" y="16"/>
                    </a:cubicBezTo>
                    <a:cubicBezTo>
                      <a:pt x="10" y="16"/>
                      <a:pt x="10" y="16"/>
                      <a:pt x="10" y="15"/>
                    </a:cubicBezTo>
                    <a:cubicBezTo>
                      <a:pt x="9" y="14"/>
                      <a:pt x="9" y="13"/>
                      <a:pt x="9" y="12"/>
                    </a:cubicBezTo>
                    <a:cubicBezTo>
                      <a:pt x="10" y="10"/>
                      <a:pt x="11" y="8"/>
                      <a:pt x="10" y="7"/>
                    </a:cubicBezTo>
                    <a:cubicBezTo>
                      <a:pt x="10" y="6"/>
                      <a:pt x="9" y="5"/>
                      <a:pt x="8" y="5"/>
                    </a:cubicBezTo>
                    <a:cubicBezTo>
                      <a:pt x="5" y="3"/>
                      <a:pt x="3" y="2"/>
                      <a:pt x="0" y="0"/>
                    </a:cubicBezTo>
                  </a:path>
                </a:pathLst>
              </a:custGeom>
              <a:noFill/>
              <a:ln w="15875" cap="rnd">
                <a:solidFill>
                  <a:srgbClr val="EFE433"/>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1046" name="Freeform 79"/>
              <p:cNvSpPr>
                <a:spLocks/>
              </p:cNvSpPr>
              <p:nvPr/>
            </p:nvSpPr>
            <p:spPr bwMode="auto">
              <a:xfrm>
                <a:off x="3345478" y="3193624"/>
                <a:ext cx="2428241" cy="367449"/>
              </a:xfrm>
              <a:custGeom>
                <a:avLst/>
                <a:gdLst>
                  <a:gd name="T0" fmla="*/ 567 w 567"/>
                  <a:gd name="T1" fmla="*/ 23 h 89"/>
                  <a:gd name="T2" fmla="*/ 560 w 567"/>
                  <a:gd name="T3" fmla="*/ 10 h 89"/>
                  <a:gd name="T4" fmla="*/ 508 w 567"/>
                  <a:gd name="T5" fmla="*/ 3 h 89"/>
                  <a:gd name="T6" fmla="*/ 482 w 567"/>
                  <a:gd name="T7" fmla="*/ 5 h 89"/>
                  <a:gd name="T8" fmla="*/ 371 w 567"/>
                  <a:gd name="T9" fmla="*/ 9 h 89"/>
                  <a:gd name="T10" fmla="*/ 324 w 567"/>
                  <a:gd name="T11" fmla="*/ 21 h 89"/>
                  <a:gd name="T12" fmla="*/ 272 w 567"/>
                  <a:gd name="T13" fmla="*/ 41 h 89"/>
                  <a:gd name="T14" fmla="*/ 233 w 567"/>
                  <a:gd name="T15" fmla="*/ 54 h 89"/>
                  <a:gd name="T16" fmla="*/ 188 w 567"/>
                  <a:gd name="T17" fmla="*/ 66 h 89"/>
                  <a:gd name="T18" fmla="*/ 160 w 567"/>
                  <a:gd name="T19" fmla="*/ 69 h 89"/>
                  <a:gd name="T20" fmla="*/ 118 w 567"/>
                  <a:gd name="T21" fmla="*/ 77 h 89"/>
                  <a:gd name="T22" fmla="*/ 73 w 567"/>
                  <a:gd name="T23" fmla="*/ 77 h 89"/>
                  <a:gd name="T24" fmla="*/ 56 w 567"/>
                  <a:gd name="T25" fmla="*/ 84 h 89"/>
                  <a:gd name="T26" fmla="*/ 0 w 567"/>
                  <a:gd name="T27" fmla="*/ 85 h 89"/>
                  <a:gd name="connsiteX0" fmla="*/ 9877 w 9877"/>
                  <a:gd name="connsiteY0" fmla="*/ 787 h 9330"/>
                  <a:gd name="connsiteX1" fmla="*/ 8959 w 9877"/>
                  <a:gd name="connsiteY1" fmla="*/ 0 h 9330"/>
                  <a:gd name="connsiteX2" fmla="*/ 8501 w 9877"/>
                  <a:gd name="connsiteY2" fmla="*/ 225 h 9330"/>
                  <a:gd name="connsiteX3" fmla="*/ 6543 w 9877"/>
                  <a:gd name="connsiteY3" fmla="*/ 674 h 9330"/>
                  <a:gd name="connsiteX4" fmla="*/ 5714 w 9877"/>
                  <a:gd name="connsiteY4" fmla="*/ 2023 h 9330"/>
                  <a:gd name="connsiteX5" fmla="*/ 4797 w 9877"/>
                  <a:gd name="connsiteY5" fmla="*/ 4270 h 9330"/>
                  <a:gd name="connsiteX6" fmla="*/ 4109 w 9877"/>
                  <a:gd name="connsiteY6" fmla="*/ 5730 h 9330"/>
                  <a:gd name="connsiteX7" fmla="*/ 3316 w 9877"/>
                  <a:gd name="connsiteY7" fmla="*/ 7079 h 9330"/>
                  <a:gd name="connsiteX8" fmla="*/ 2822 w 9877"/>
                  <a:gd name="connsiteY8" fmla="*/ 7416 h 9330"/>
                  <a:gd name="connsiteX9" fmla="*/ 2081 w 9877"/>
                  <a:gd name="connsiteY9" fmla="*/ 8315 h 9330"/>
                  <a:gd name="connsiteX10" fmla="*/ 1287 w 9877"/>
                  <a:gd name="connsiteY10" fmla="*/ 8315 h 9330"/>
                  <a:gd name="connsiteX11" fmla="*/ 988 w 9877"/>
                  <a:gd name="connsiteY11" fmla="*/ 9101 h 9330"/>
                  <a:gd name="connsiteX12" fmla="*/ 0 w 9877"/>
                  <a:gd name="connsiteY12" fmla="*/ 9214 h 9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877" h="9330">
                    <a:moveTo>
                      <a:pt x="9877" y="787"/>
                    </a:moveTo>
                    <a:cubicBezTo>
                      <a:pt x="9577" y="674"/>
                      <a:pt x="9277" y="112"/>
                      <a:pt x="8959" y="0"/>
                    </a:cubicBezTo>
                    <a:cubicBezTo>
                      <a:pt x="8801" y="0"/>
                      <a:pt x="8642" y="112"/>
                      <a:pt x="8501" y="225"/>
                    </a:cubicBezTo>
                    <a:cubicBezTo>
                      <a:pt x="7848" y="450"/>
                      <a:pt x="7178" y="-337"/>
                      <a:pt x="6543" y="674"/>
                    </a:cubicBezTo>
                    <a:cubicBezTo>
                      <a:pt x="6261" y="1124"/>
                      <a:pt x="5996" y="1910"/>
                      <a:pt x="5714" y="2023"/>
                    </a:cubicBezTo>
                    <a:cubicBezTo>
                      <a:pt x="5397" y="2023"/>
                      <a:pt x="5097" y="3596"/>
                      <a:pt x="4797" y="4270"/>
                    </a:cubicBezTo>
                    <a:cubicBezTo>
                      <a:pt x="4568" y="4719"/>
                      <a:pt x="4339" y="5281"/>
                      <a:pt x="4109" y="5730"/>
                    </a:cubicBezTo>
                    <a:cubicBezTo>
                      <a:pt x="3862" y="6292"/>
                      <a:pt x="3580" y="6854"/>
                      <a:pt x="3316" y="7079"/>
                    </a:cubicBezTo>
                    <a:cubicBezTo>
                      <a:pt x="3157" y="7191"/>
                      <a:pt x="2981" y="7191"/>
                      <a:pt x="2822" y="7416"/>
                    </a:cubicBezTo>
                    <a:cubicBezTo>
                      <a:pt x="2575" y="7641"/>
                      <a:pt x="2328" y="8202"/>
                      <a:pt x="2081" y="8315"/>
                    </a:cubicBezTo>
                    <a:cubicBezTo>
                      <a:pt x="1817" y="8427"/>
                      <a:pt x="1534" y="7865"/>
                      <a:pt x="1287" y="8315"/>
                    </a:cubicBezTo>
                    <a:cubicBezTo>
                      <a:pt x="1182" y="8539"/>
                      <a:pt x="1093" y="8876"/>
                      <a:pt x="988" y="9101"/>
                    </a:cubicBezTo>
                    <a:cubicBezTo>
                      <a:pt x="670" y="9663"/>
                      <a:pt x="335" y="8989"/>
                      <a:pt x="0" y="9214"/>
                    </a:cubicBezTo>
                  </a:path>
                </a:pathLst>
              </a:custGeom>
              <a:noFill/>
              <a:ln w="19050" cap="flat" cmpd="sng" algn="ctr">
                <a:solidFill>
                  <a:schemeClr val="accent1"/>
                </a:solidFill>
                <a:prstDash val="sysDash"/>
              </a:ln>
              <a:effectLst/>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1047" name="Freeform 80"/>
              <p:cNvSpPr>
                <a:spLocks/>
              </p:cNvSpPr>
              <p:nvPr/>
            </p:nvSpPr>
            <p:spPr bwMode="auto">
              <a:xfrm>
                <a:off x="3514776" y="3135343"/>
                <a:ext cx="393799" cy="301941"/>
              </a:xfrm>
              <a:custGeom>
                <a:avLst/>
                <a:gdLst>
                  <a:gd name="T0" fmla="*/ 62 w 91"/>
                  <a:gd name="T1" fmla="*/ 1 h 68"/>
                  <a:gd name="T2" fmla="*/ 63 w 91"/>
                  <a:gd name="T3" fmla="*/ 0 h 68"/>
                  <a:gd name="T4" fmla="*/ 69 w 91"/>
                  <a:gd name="T5" fmla="*/ 2 h 68"/>
                  <a:gd name="T6" fmla="*/ 74 w 91"/>
                  <a:gd name="T7" fmla="*/ 3 h 68"/>
                  <a:gd name="T8" fmla="*/ 79 w 91"/>
                  <a:gd name="T9" fmla="*/ 8 h 68"/>
                  <a:gd name="T10" fmla="*/ 80 w 91"/>
                  <a:gd name="T11" fmla="*/ 10 h 68"/>
                  <a:gd name="T12" fmla="*/ 79 w 91"/>
                  <a:gd name="T13" fmla="*/ 13 h 68"/>
                  <a:gd name="T14" fmla="*/ 76 w 91"/>
                  <a:gd name="T15" fmla="*/ 33 h 68"/>
                  <a:gd name="T16" fmla="*/ 86 w 91"/>
                  <a:gd name="T17" fmla="*/ 44 h 68"/>
                  <a:gd name="T18" fmla="*/ 91 w 91"/>
                  <a:gd name="T19" fmla="*/ 47 h 68"/>
                  <a:gd name="T20" fmla="*/ 87 w 91"/>
                  <a:gd name="T21" fmla="*/ 50 h 68"/>
                  <a:gd name="T22" fmla="*/ 74 w 91"/>
                  <a:gd name="T23" fmla="*/ 54 h 68"/>
                  <a:gd name="T24" fmla="*/ 63 w 91"/>
                  <a:gd name="T25" fmla="*/ 58 h 68"/>
                  <a:gd name="T26" fmla="*/ 52 w 91"/>
                  <a:gd name="T27" fmla="*/ 64 h 68"/>
                  <a:gd name="T28" fmla="*/ 31 w 91"/>
                  <a:gd name="T29" fmla="*/ 68 h 68"/>
                  <a:gd name="T30" fmla="*/ 18 w 91"/>
                  <a:gd name="T31" fmla="*/ 62 h 68"/>
                  <a:gd name="T32" fmla="*/ 0 w 91"/>
                  <a:gd name="T33" fmla="*/ 53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1" h="68">
                    <a:moveTo>
                      <a:pt x="62" y="1"/>
                    </a:moveTo>
                    <a:cubicBezTo>
                      <a:pt x="62" y="1"/>
                      <a:pt x="63" y="0"/>
                      <a:pt x="63" y="0"/>
                    </a:cubicBezTo>
                    <a:cubicBezTo>
                      <a:pt x="65" y="1"/>
                      <a:pt x="67" y="1"/>
                      <a:pt x="69" y="2"/>
                    </a:cubicBezTo>
                    <a:cubicBezTo>
                      <a:pt x="71" y="2"/>
                      <a:pt x="73" y="2"/>
                      <a:pt x="74" y="3"/>
                    </a:cubicBezTo>
                    <a:cubicBezTo>
                      <a:pt x="76" y="4"/>
                      <a:pt x="78" y="6"/>
                      <a:pt x="79" y="8"/>
                    </a:cubicBezTo>
                    <a:cubicBezTo>
                      <a:pt x="79" y="9"/>
                      <a:pt x="79" y="9"/>
                      <a:pt x="80" y="10"/>
                    </a:cubicBezTo>
                    <a:cubicBezTo>
                      <a:pt x="80" y="11"/>
                      <a:pt x="79" y="12"/>
                      <a:pt x="79" y="13"/>
                    </a:cubicBezTo>
                    <a:cubicBezTo>
                      <a:pt x="75" y="19"/>
                      <a:pt x="74" y="26"/>
                      <a:pt x="76" y="33"/>
                    </a:cubicBezTo>
                    <a:cubicBezTo>
                      <a:pt x="77" y="38"/>
                      <a:pt x="81" y="43"/>
                      <a:pt x="86" y="44"/>
                    </a:cubicBezTo>
                    <a:cubicBezTo>
                      <a:pt x="88" y="44"/>
                      <a:pt x="91" y="45"/>
                      <a:pt x="91" y="47"/>
                    </a:cubicBezTo>
                    <a:cubicBezTo>
                      <a:pt x="91" y="48"/>
                      <a:pt x="89" y="49"/>
                      <a:pt x="87" y="50"/>
                    </a:cubicBezTo>
                    <a:cubicBezTo>
                      <a:pt x="83" y="51"/>
                      <a:pt x="78" y="53"/>
                      <a:pt x="74" y="54"/>
                    </a:cubicBezTo>
                    <a:cubicBezTo>
                      <a:pt x="70" y="55"/>
                      <a:pt x="67" y="57"/>
                      <a:pt x="63" y="58"/>
                    </a:cubicBezTo>
                    <a:cubicBezTo>
                      <a:pt x="59" y="60"/>
                      <a:pt x="56" y="62"/>
                      <a:pt x="52" y="64"/>
                    </a:cubicBezTo>
                    <a:cubicBezTo>
                      <a:pt x="45" y="67"/>
                      <a:pt x="38" y="68"/>
                      <a:pt x="31" y="68"/>
                    </a:cubicBezTo>
                    <a:cubicBezTo>
                      <a:pt x="24" y="68"/>
                      <a:pt x="24" y="66"/>
                      <a:pt x="18" y="62"/>
                    </a:cubicBezTo>
                    <a:cubicBezTo>
                      <a:pt x="14" y="59"/>
                      <a:pt x="3" y="56"/>
                      <a:pt x="0" y="53"/>
                    </a:cubicBezTo>
                  </a:path>
                </a:pathLst>
              </a:custGeom>
              <a:noFill/>
              <a:ln w="15875" cap="flat">
                <a:solidFill>
                  <a:srgbClr val="338E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1048" name="Freeform 81"/>
              <p:cNvSpPr>
                <a:spLocks/>
              </p:cNvSpPr>
              <p:nvPr/>
            </p:nvSpPr>
            <p:spPr bwMode="auto">
              <a:xfrm>
                <a:off x="3266352" y="3140970"/>
                <a:ext cx="539173" cy="305691"/>
              </a:xfrm>
              <a:custGeom>
                <a:avLst/>
                <a:gdLst>
                  <a:gd name="T0" fmla="*/ 1 w 124"/>
                  <a:gd name="T1" fmla="*/ 49 h 69"/>
                  <a:gd name="T2" fmla="*/ 5 w 124"/>
                  <a:gd name="T3" fmla="*/ 55 h 69"/>
                  <a:gd name="T4" fmla="*/ 13 w 124"/>
                  <a:gd name="T5" fmla="*/ 56 h 69"/>
                  <a:gd name="T6" fmla="*/ 29 w 124"/>
                  <a:gd name="T7" fmla="*/ 69 h 69"/>
                  <a:gd name="T8" fmla="*/ 44 w 124"/>
                  <a:gd name="T9" fmla="*/ 64 h 69"/>
                  <a:gd name="T10" fmla="*/ 54 w 124"/>
                  <a:gd name="T11" fmla="*/ 60 h 69"/>
                  <a:gd name="T12" fmla="*/ 58 w 124"/>
                  <a:gd name="T13" fmla="*/ 49 h 69"/>
                  <a:gd name="T14" fmla="*/ 78 w 124"/>
                  <a:gd name="T15" fmla="*/ 42 h 69"/>
                  <a:gd name="T16" fmla="*/ 81 w 124"/>
                  <a:gd name="T17" fmla="*/ 35 h 69"/>
                  <a:gd name="T18" fmla="*/ 90 w 124"/>
                  <a:gd name="T19" fmla="*/ 26 h 69"/>
                  <a:gd name="T20" fmla="*/ 105 w 124"/>
                  <a:gd name="T21" fmla="*/ 16 h 69"/>
                  <a:gd name="T22" fmla="*/ 121 w 124"/>
                  <a:gd name="T23" fmla="*/ 4 h 69"/>
                  <a:gd name="T24" fmla="*/ 124 w 124"/>
                  <a:gd name="T25"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 h="69">
                    <a:moveTo>
                      <a:pt x="1" y="49"/>
                    </a:moveTo>
                    <a:cubicBezTo>
                      <a:pt x="0" y="52"/>
                      <a:pt x="2" y="54"/>
                      <a:pt x="5" y="55"/>
                    </a:cubicBezTo>
                    <a:cubicBezTo>
                      <a:pt x="7" y="56"/>
                      <a:pt x="10" y="56"/>
                      <a:pt x="13" y="56"/>
                    </a:cubicBezTo>
                    <a:cubicBezTo>
                      <a:pt x="20" y="57"/>
                      <a:pt x="27" y="62"/>
                      <a:pt x="29" y="69"/>
                    </a:cubicBezTo>
                    <a:cubicBezTo>
                      <a:pt x="34" y="67"/>
                      <a:pt x="39" y="65"/>
                      <a:pt x="44" y="64"/>
                    </a:cubicBezTo>
                    <a:cubicBezTo>
                      <a:pt x="48" y="63"/>
                      <a:pt x="52" y="63"/>
                      <a:pt x="54" y="60"/>
                    </a:cubicBezTo>
                    <a:cubicBezTo>
                      <a:pt x="56" y="57"/>
                      <a:pt x="56" y="52"/>
                      <a:pt x="58" y="49"/>
                    </a:cubicBezTo>
                    <a:cubicBezTo>
                      <a:pt x="63" y="44"/>
                      <a:pt x="74" y="48"/>
                      <a:pt x="78" y="42"/>
                    </a:cubicBezTo>
                    <a:cubicBezTo>
                      <a:pt x="79" y="40"/>
                      <a:pt x="80" y="37"/>
                      <a:pt x="81" y="35"/>
                    </a:cubicBezTo>
                    <a:cubicBezTo>
                      <a:pt x="83" y="31"/>
                      <a:pt x="86" y="29"/>
                      <a:pt x="90" y="26"/>
                    </a:cubicBezTo>
                    <a:cubicBezTo>
                      <a:pt x="95" y="23"/>
                      <a:pt x="100" y="19"/>
                      <a:pt x="105" y="16"/>
                    </a:cubicBezTo>
                    <a:cubicBezTo>
                      <a:pt x="111" y="13"/>
                      <a:pt x="117" y="10"/>
                      <a:pt x="121" y="4"/>
                    </a:cubicBezTo>
                    <a:cubicBezTo>
                      <a:pt x="122" y="3"/>
                      <a:pt x="122" y="1"/>
                      <a:pt x="124" y="0"/>
                    </a:cubicBezTo>
                  </a:path>
                </a:pathLst>
              </a:custGeom>
              <a:noFill/>
              <a:ln w="15875" cap="flat">
                <a:solidFill>
                  <a:srgbClr val="338E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1049" name="Freeform 82"/>
              <p:cNvSpPr>
                <a:spLocks/>
              </p:cNvSpPr>
              <p:nvPr/>
            </p:nvSpPr>
            <p:spPr bwMode="auto">
              <a:xfrm>
                <a:off x="3271872" y="3073455"/>
                <a:ext cx="524451" cy="279436"/>
              </a:xfrm>
              <a:custGeom>
                <a:avLst/>
                <a:gdLst>
                  <a:gd name="T0" fmla="*/ 0 w 121"/>
                  <a:gd name="T1" fmla="*/ 63 h 63"/>
                  <a:gd name="T2" fmla="*/ 13 w 121"/>
                  <a:gd name="T3" fmla="*/ 55 h 63"/>
                  <a:gd name="T4" fmla="*/ 16 w 121"/>
                  <a:gd name="T5" fmla="*/ 53 h 63"/>
                  <a:gd name="T6" fmla="*/ 15 w 121"/>
                  <a:gd name="T7" fmla="*/ 50 h 63"/>
                  <a:gd name="T8" fmla="*/ 15 w 121"/>
                  <a:gd name="T9" fmla="*/ 44 h 63"/>
                  <a:gd name="T10" fmla="*/ 15 w 121"/>
                  <a:gd name="T11" fmla="*/ 42 h 63"/>
                  <a:gd name="T12" fmla="*/ 17 w 121"/>
                  <a:gd name="T13" fmla="*/ 40 h 63"/>
                  <a:gd name="T14" fmla="*/ 27 w 121"/>
                  <a:gd name="T15" fmla="*/ 37 h 63"/>
                  <a:gd name="T16" fmla="*/ 30 w 121"/>
                  <a:gd name="T17" fmla="*/ 36 h 63"/>
                  <a:gd name="T18" fmla="*/ 31 w 121"/>
                  <a:gd name="T19" fmla="*/ 34 h 63"/>
                  <a:gd name="T20" fmla="*/ 42 w 121"/>
                  <a:gd name="T21" fmla="*/ 29 h 63"/>
                  <a:gd name="T22" fmla="*/ 46 w 121"/>
                  <a:gd name="T23" fmla="*/ 25 h 63"/>
                  <a:gd name="T24" fmla="*/ 57 w 121"/>
                  <a:gd name="T25" fmla="*/ 24 h 63"/>
                  <a:gd name="T26" fmla="*/ 67 w 121"/>
                  <a:gd name="T27" fmla="*/ 19 h 63"/>
                  <a:gd name="T28" fmla="*/ 77 w 121"/>
                  <a:gd name="T29" fmla="*/ 12 h 63"/>
                  <a:gd name="T30" fmla="*/ 91 w 121"/>
                  <a:gd name="T31" fmla="*/ 0 h 63"/>
                  <a:gd name="T32" fmla="*/ 102 w 121"/>
                  <a:gd name="T33" fmla="*/ 5 h 63"/>
                  <a:gd name="T34" fmla="*/ 121 w 121"/>
                  <a:gd name="T35" fmla="*/ 1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 h="63">
                    <a:moveTo>
                      <a:pt x="0" y="63"/>
                    </a:moveTo>
                    <a:cubicBezTo>
                      <a:pt x="3" y="62"/>
                      <a:pt x="10" y="57"/>
                      <a:pt x="13" y="55"/>
                    </a:cubicBezTo>
                    <a:cubicBezTo>
                      <a:pt x="14" y="55"/>
                      <a:pt x="15" y="54"/>
                      <a:pt x="16" y="53"/>
                    </a:cubicBezTo>
                    <a:cubicBezTo>
                      <a:pt x="16" y="52"/>
                      <a:pt x="16" y="51"/>
                      <a:pt x="15" y="50"/>
                    </a:cubicBezTo>
                    <a:cubicBezTo>
                      <a:pt x="15" y="48"/>
                      <a:pt x="15" y="46"/>
                      <a:pt x="15" y="44"/>
                    </a:cubicBezTo>
                    <a:cubicBezTo>
                      <a:pt x="15" y="43"/>
                      <a:pt x="15" y="43"/>
                      <a:pt x="15" y="42"/>
                    </a:cubicBezTo>
                    <a:cubicBezTo>
                      <a:pt x="16" y="41"/>
                      <a:pt x="16" y="41"/>
                      <a:pt x="17" y="40"/>
                    </a:cubicBezTo>
                    <a:cubicBezTo>
                      <a:pt x="20" y="39"/>
                      <a:pt x="23" y="37"/>
                      <a:pt x="27" y="37"/>
                    </a:cubicBezTo>
                    <a:cubicBezTo>
                      <a:pt x="28" y="37"/>
                      <a:pt x="29" y="36"/>
                      <a:pt x="30" y="36"/>
                    </a:cubicBezTo>
                    <a:cubicBezTo>
                      <a:pt x="30" y="35"/>
                      <a:pt x="31" y="34"/>
                      <a:pt x="31" y="34"/>
                    </a:cubicBezTo>
                    <a:cubicBezTo>
                      <a:pt x="34" y="30"/>
                      <a:pt x="39" y="32"/>
                      <a:pt x="42" y="29"/>
                    </a:cubicBezTo>
                    <a:cubicBezTo>
                      <a:pt x="44" y="28"/>
                      <a:pt x="45" y="26"/>
                      <a:pt x="46" y="25"/>
                    </a:cubicBezTo>
                    <a:cubicBezTo>
                      <a:pt x="49" y="23"/>
                      <a:pt x="53" y="24"/>
                      <a:pt x="57" y="24"/>
                    </a:cubicBezTo>
                    <a:cubicBezTo>
                      <a:pt x="61" y="23"/>
                      <a:pt x="64" y="21"/>
                      <a:pt x="67" y="19"/>
                    </a:cubicBezTo>
                    <a:cubicBezTo>
                      <a:pt x="71" y="17"/>
                      <a:pt x="74" y="15"/>
                      <a:pt x="77" y="12"/>
                    </a:cubicBezTo>
                    <a:cubicBezTo>
                      <a:pt x="81" y="8"/>
                      <a:pt x="85" y="1"/>
                      <a:pt x="91" y="0"/>
                    </a:cubicBezTo>
                    <a:cubicBezTo>
                      <a:pt x="95" y="0"/>
                      <a:pt x="99" y="3"/>
                      <a:pt x="102" y="5"/>
                    </a:cubicBezTo>
                    <a:cubicBezTo>
                      <a:pt x="107" y="8"/>
                      <a:pt x="115" y="14"/>
                      <a:pt x="121" y="15"/>
                    </a:cubicBezTo>
                  </a:path>
                </a:pathLst>
              </a:custGeom>
              <a:noFill/>
              <a:ln w="15875" cap="flat">
                <a:solidFill>
                  <a:srgbClr val="338E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grpSp>
            <p:nvGrpSpPr>
              <p:cNvPr id="927" name="Group 926"/>
              <p:cNvGrpSpPr/>
              <p:nvPr/>
            </p:nvGrpSpPr>
            <p:grpSpPr>
              <a:xfrm>
                <a:off x="5973079" y="2748470"/>
                <a:ext cx="128016" cy="128016"/>
                <a:chOff x="1520304" y="1939550"/>
                <a:chExt cx="726812" cy="726812"/>
              </a:xfrm>
            </p:grpSpPr>
            <p:sp>
              <p:nvSpPr>
                <p:cNvPr id="928" name="Oval 927"/>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grpSp>
              <p:nvGrpSpPr>
                <p:cNvPr id="929" name="Group 928"/>
                <p:cNvGrpSpPr/>
                <p:nvPr/>
              </p:nvGrpSpPr>
              <p:grpSpPr>
                <a:xfrm>
                  <a:off x="1627350" y="2071688"/>
                  <a:ext cx="512722" cy="462536"/>
                  <a:chOff x="1302898" y="1640683"/>
                  <a:chExt cx="1201027" cy="1083468"/>
                </a:xfrm>
              </p:grpSpPr>
              <p:sp>
                <p:nvSpPr>
                  <p:cNvPr id="930" name="Freeform 34"/>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931" name="Freeform 37"/>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932" name="Freeform 39"/>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933" name="Freeform 40"/>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934" name="Freeform 5"/>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815" name="Group 814"/>
              <p:cNvGrpSpPr/>
              <p:nvPr/>
            </p:nvGrpSpPr>
            <p:grpSpPr>
              <a:xfrm>
                <a:off x="9868710" y="3418123"/>
                <a:ext cx="128016" cy="128016"/>
                <a:chOff x="1520304" y="1939550"/>
                <a:chExt cx="726812" cy="726812"/>
              </a:xfrm>
            </p:grpSpPr>
            <p:sp>
              <p:nvSpPr>
                <p:cNvPr id="816" name="Oval 815"/>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grpSp>
              <p:nvGrpSpPr>
                <p:cNvPr id="817" name="Group 816"/>
                <p:cNvGrpSpPr/>
                <p:nvPr/>
              </p:nvGrpSpPr>
              <p:grpSpPr>
                <a:xfrm>
                  <a:off x="1627350" y="2071688"/>
                  <a:ext cx="512722" cy="462536"/>
                  <a:chOff x="1302898" y="1640683"/>
                  <a:chExt cx="1201027" cy="1083468"/>
                </a:xfrm>
              </p:grpSpPr>
              <p:sp>
                <p:nvSpPr>
                  <p:cNvPr id="818" name="Freeform 34"/>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819" name="Freeform 37"/>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820" name="Freeform 39"/>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821" name="Freeform 40"/>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822" name="Freeform 5"/>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807" name="Group 806"/>
              <p:cNvGrpSpPr/>
              <p:nvPr/>
            </p:nvGrpSpPr>
            <p:grpSpPr>
              <a:xfrm>
                <a:off x="9771289" y="3315135"/>
                <a:ext cx="128016" cy="128016"/>
                <a:chOff x="1520304" y="1939550"/>
                <a:chExt cx="726812" cy="726812"/>
              </a:xfrm>
            </p:grpSpPr>
            <p:sp>
              <p:nvSpPr>
                <p:cNvPr id="808" name="Oval 807"/>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grpSp>
              <p:nvGrpSpPr>
                <p:cNvPr id="809" name="Group 808"/>
                <p:cNvGrpSpPr/>
                <p:nvPr/>
              </p:nvGrpSpPr>
              <p:grpSpPr>
                <a:xfrm>
                  <a:off x="1627350" y="2071688"/>
                  <a:ext cx="512722" cy="462536"/>
                  <a:chOff x="1302898" y="1640683"/>
                  <a:chExt cx="1201027" cy="1083468"/>
                </a:xfrm>
              </p:grpSpPr>
              <p:sp>
                <p:nvSpPr>
                  <p:cNvPr id="810" name="Freeform 34"/>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811" name="Freeform 37"/>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812" name="Freeform 39"/>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813" name="Freeform 40"/>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814" name="Freeform 5"/>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573" name="Group 572"/>
              <p:cNvGrpSpPr/>
              <p:nvPr/>
            </p:nvGrpSpPr>
            <p:grpSpPr>
              <a:xfrm>
                <a:off x="3269362" y="3279968"/>
                <a:ext cx="128016" cy="128016"/>
                <a:chOff x="1520304" y="1939550"/>
                <a:chExt cx="726812" cy="726812"/>
              </a:xfrm>
            </p:grpSpPr>
            <p:sp>
              <p:nvSpPr>
                <p:cNvPr id="574" name="Oval 573"/>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grpSp>
              <p:nvGrpSpPr>
                <p:cNvPr id="575" name="Group 574"/>
                <p:cNvGrpSpPr/>
                <p:nvPr/>
              </p:nvGrpSpPr>
              <p:grpSpPr>
                <a:xfrm>
                  <a:off x="1627350" y="2071688"/>
                  <a:ext cx="512722" cy="462536"/>
                  <a:chOff x="1302898" y="1640683"/>
                  <a:chExt cx="1201027" cy="1083468"/>
                </a:xfrm>
              </p:grpSpPr>
              <p:sp>
                <p:nvSpPr>
                  <p:cNvPr id="576" name="Freeform 34"/>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577" name="Freeform 37"/>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578" name="Freeform 39"/>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579" name="Freeform 40"/>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580" name="Freeform 5"/>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570" name="Group 569"/>
              <p:cNvGrpSpPr/>
              <p:nvPr/>
            </p:nvGrpSpPr>
            <p:grpSpPr>
              <a:xfrm>
                <a:off x="3333060" y="3373249"/>
                <a:ext cx="128016" cy="128016"/>
                <a:chOff x="6617763" y="1494678"/>
                <a:chExt cx="188006" cy="188004"/>
              </a:xfrm>
            </p:grpSpPr>
            <p:sp>
              <p:nvSpPr>
                <p:cNvPr id="571" name="Oval 570"/>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572" name="Freeform 10"/>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487" name="Group 486"/>
              <p:cNvGrpSpPr/>
              <p:nvPr/>
            </p:nvGrpSpPr>
            <p:grpSpPr>
              <a:xfrm>
                <a:off x="2766086" y="3560656"/>
                <a:ext cx="128016" cy="128016"/>
                <a:chOff x="1520304" y="1939550"/>
                <a:chExt cx="726812" cy="726812"/>
              </a:xfrm>
            </p:grpSpPr>
            <p:sp>
              <p:nvSpPr>
                <p:cNvPr id="488" name="Oval 487"/>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grpSp>
              <p:nvGrpSpPr>
                <p:cNvPr id="489" name="Group 488"/>
                <p:cNvGrpSpPr/>
                <p:nvPr/>
              </p:nvGrpSpPr>
              <p:grpSpPr>
                <a:xfrm>
                  <a:off x="1627350" y="2071688"/>
                  <a:ext cx="512722" cy="462536"/>
                  <a:chOff x="1302898" y="1640683"/>
                  <a:chExt cx="1201027" cy="1083468"/>
                </a:xfrm>
              </p:grpSpPr>
              <p:sp>
                <p:nvSpPr>
                  <p:cNvPr id="490" name="Freeform 34"/>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491" name="Freeform 37"/>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492" name="Freeform 39"/>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493" name="Freeform 40"/>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494" name="Freeform 5"/>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479" name="Group 478"/>
              <p:cNvGrpSpPr/>
              <p:nvPr/>
            </p:nvGrpSpPr>
            <p:grpSpPr>
              <a:xfrm>
                <a:off x="2720799" y="3588285"/>
                <a:ext cx="128016" cy="128016"/>
                <a:chOff x="1520304" y="1939550"/>
                <a:chExt cx="726812" cy="726812"/>
              </a:xfrm>
            </p:grpSpPr>
            <p:sp>
              <p:nvSpPr>
                <p:cNvPr id="480" name="Oval 479"/>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grpSp>
              <p:nvGrpSpPr>
                <p:cNvPr id="481" name="Group 480"/>
                <p:cNvGrpSpPr/>
                <p:nvPr/>
              </p:nvGrpSpPr>
              <p:grpSpPr>
                <a:xfrm>
                  <a:off x="1627350" y="2071688"/>
                  <a:ext cx="512722" cy="462536"/>
                  <a:chOff x="1302898" y="1640683"/>
                  <a:chExt cx="1201027" cy="1083468"/>
                </a:xfrm>
              </p:grpSpPr>
              <p:sp>
                <p:nvSpPr>
                  <p:cNvPr id="482" name="Freeform 34"/>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483" name="Freeform 37"/>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484" name="Freeform 39"/>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485" name="Freeform 40"/>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486" name="Freeform 5"/>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237" name="Group 236"/>
              <p:cNvGrpSpPr/>
              <p:nvPr/>
            </p:nvGrpSpPr>
            <p:grpSpPr>
              <a:xfrm>
                <a:off x="3916060" y="5577983"/>
                <a:ext cx="128016" cy="128016"/>
                <a:chOff x="1520304" y="1939550"/>
                <a:chExt cx="726812" cy="726812"/>
              </a:xfrm>
            </p:grpSpPr>
            <p:sp>
              <p:nvSpPr>
                <p:cNvPr id="238" name="Oval 237"/>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grpSp>
              <p:nvGrpSpPr>
                <p:cNvPr id="290" name="Group 289"/>
                <p:cNvGrpSpPr/>
                <p:nvPr/>
              </p:nvGrpSpPr>
              <p:grpSpPr>
                <a:xfrm>
                  <a:off x="1627350" y="2071688"/>
                  <a:ext cx="512722" cy="462536"/>
                  <a:chOff x="1302898" y="1640683"/>
                  <a:chExt cx="1201027" cy="1083468"/>
                </a:xfrm>
              </p:grpSpPr>
              <p:sp>
                <p:nvSpPr>
                  <p:cNvPr id="291" name="Freeform 34"/>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292" name="Freeform 37"/>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293" name="Freeform 39"/>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294" name="Freeform 40"/>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295" name="Freeform 5"/>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296" name="Group 295"/>
              <p:cNvGrpSpPr/>
              <p:nvPr/>
            </p:nvGrpSpPr>
            <p:grpSpPr>
              <a:xfrm>
                <a:off x="3547079" y="5948616"/>
                <a:ext cx="128016" cy="128016"/>
                <a:chOff x="6617763" y="1494678"/>
                <a:chExt cx="188006" cy="188004"/>
              </a:xfrm>
            </p:grpSpPr>
            <p:sp>
              <p:nvSpPr>
                <p:cNvPr id="297" name="Oval 296"/>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298" name="Freeform 10"/>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299" name="Group 298"/>
              <p:cNvGrpSpPr/>
              <p:nvPr/>
            </p:nvGrpSpPr>
            <p:grpSpPr>
              <a:xfrm>
                <a:off x="4296463" y="5522724"/>
                <a:ext cx="128016" cy="128016"/>
                <a:chOff x="6617763" y="1494678"/>
                <a:chExt cx="188006" cy="188004"/>
              </a:xfrm>
            </p:grpSpPr>
            <p:sp>
              <p:nvSpPr>
                <p:cNvPr id="300" name="Oval 299"/>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302" name="Freeform 10"/>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310" name="Group 309"/>
              <p:cNvGrpSpPr/>
              <p:nvPr/>
            </p:nvGrpSpPr>
            <p:grpSpPr>
              <a:xfrm>
                <a:off x="4425893" y="5507189"/>
                <a:ext cx="128016" cy="128016"/>
                <a:chOff x="6617763" y="1494678"/>
                <a:chExt cx="188006" cy="188004"/>
              </a:xfrm>
            </p:grpSpPr>
            <p:sp>
              <p:nvSpPr>
                <p:cNvPr id="327" name="Oval 326"/>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351" name="Freeform 10"/>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352" name="Group 351"/>
              <p:cNvGrpSpPr/>
              <p:nvPr/>
            </p:nvGrpSpPr>
            <p:grpSpPr>
              <a:xfrm>
                <a:off x="4552535" y="4890648"/>
                <a:ext cx="128016" cy="128016"/>
                <a:chOff x="6617763" y="1494678"/>
                <a:chExt cx="188006" cy="188004"/>
              </a:xfrm>
            </p:grpSpPr>
            <p:sp>
              <p:nvSpPr>
                <p:cNvPr id="377" name="Oval 376"/>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378" name="Freeform 10"/>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379" name="Group 378"/>
              <p:cNvGrpSpPr/>
              <p:nvPr/>
            </p:nvGrpSpPr>
            <p:grpSpPr>
              <a:xfrm>
                <a:off x="811374" y="4005550"/>
                <a:ext cx="128016" cy="128016"/>
                <a:chOff x="1520304" y="1939550"/>
                <a:chExt cx="726812" cy="726812"/>
              </a:xfrm>
            </p:grpSpPr>
            <p:sp>
              <p:nvSpPr>
                <p:cNvPr id="380" name="Oval 379"/>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grpSp>
              <p:nvGrpSpPr>
                <p:cNvPr id="381" name="Group 380"/>
                <p:cNvGrpSpPr/>
                <p:nvPr/>
              </p:nvGrpSpPr>
              <p:grpSpPr>
                <a:xfrm>
                  <a:off x="1627350" y="2071688"/>
                  <a:ext cx="512722" cy="462536"/>
                  <a:chOff x="1302898" y="1640683"/>
                  <a:chExt cx="1201027" cy="1083468"/>
                </a:xfrm>
              </p:grpSpPr>
              <p:sp>
                <p:nvSpPr>
                  <p:cNvPr id="382" name="Freeform 34"/>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383" name="Freeform 37"/>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384" name="Freeform 39"/>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385" name="Freeform 40"/>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386" name="Freeform 5"/>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387" name="Group 386"/>
              <p:cNvGrpSpPr/>
              <p:nvPr/>
            </p:nvGrpSpPr>
            <p:grpSpPr>
              <a:xfrm>
                <a:off x="3226557" y="3874799"/>
                <a:ext cx="128016" cy="128016"/>
                <a:chOff x="1520304" y="1939550"/>
                <a:chExt cx="726812" cy="726812"/>
              </a:xfrm>
            </p:grpSpPr>
            <p:sp>
              <p:nvSpPr>
                <p:cNvPr id="388" name="Oval 387"/>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grpSp>
              <p:nvGrpSpPr>
                <p:cNvPr id="402" name="Group 401"/>
                <p:cNvGrpSpPr/>
                <p:nvPr/>
              </p:nvGrpSpPr>
              <p:grpSpPr>
                <a:xfrm>
                  <a:off x="1627350" y="2071688"/>
                  <a:ext cx="512722" cy="462536"/>
                  <a:chOff x="1302898" y="1640683"/>
                  <a:chExt cx="1201027" cy="1083468"/>
                </a:xfrm>
              </p:grpSpPr>
              <p:sp>
                <p:nvSpPr>
                  <p:cNvPr id="403" name="Freeform 34"/>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404" name="Freeform 37"/>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405" name="Freeform 39"/>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406" name="Freeform 40"/>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407" name="Freeform 5"/>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408" name="Group 407"/>
              <p:cNvGrpSpPr/>
              <p:nvPr/>
            </p:nvGrpSpPr>
            <p:grpSpPr>
              <a:xfrm>
                <a:off x="2604858" y="4017573"/>
                <a:ext cx="128016" cy="128016"/>
                <a:chOff x="1520304" y="1939550"/>
                <a:chExt cx="726812" cy="726812"/>
              </a:xfrm>
            </p:grpSpPr>
            <p:sp>
              <p:nvSpPr>
                <p:cNvPr id="409" name="Oval 408"/>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grpSp>
              <p:nvGrpSpPr>
                <p:cNvPr id="410" name="Group 409"/>
                <p:cNvGrpSpPr/>
                <p:nvPr/>
              </p:nvGrpSpPr>
              <p:grpSpPr>
                <a:xfrm>
                  <a:off x="1627350" y="2071688"/>
                  <a:ext cx="512722" cy="462536"/>
                  <a:chOff x="1302898" y="1640683"/>
                  <a:chExt cx="1201027" cy="1083468"/>
                </a:xfrm>
              </p:grpSpPr>
              <p:sp>
                <p:nvSpPr>
                  <p:cNvPr id="411" name="Freeform 34"/>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412" name="Freeform 37"/>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413" name="Freeform 39"/>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414" name="Freeform 40"/>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415" name="Freeform 5"/>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425" name="Group 424"/>
              <p:cNvGrpSpPr/>
              <p:nvPr/>
            </p:nvGrpSpPr>
            <p:grpSpPr>
              <a:xfrm>
                <a:off x="2509072" y="3602738"/>
                <a:ext cx="128016" cy="128016"/>
                <a:chOff x="1520304" y="1939550"/>
                <a:chExt cx="726812" cy="726812"/>
              </a:xfrm>
            </p:grpSpPr>
            <p:sp>
              <p:nvSpPr>
                <p:cNvPr id="426" name="Oval 425"/>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grpSp>
              <p:nvGrpSpPr>
                <p:cNvPr id="427" name="Group 426"/>
                <p:cNvGrpSpPr/>
                <p:nvPr/>
              </p:nvGrpSpPr>
              <p:grpSpPr>
                <a:xfrm>
                  <a:off x="1627350" y="2071688"/>
                  <a:ext cx="512722" cy="462536"/>
                  <a:chOff x="1302898" y="1640683"/>
                  <a:chExt cx="1201027" cy="1083468"/>
                </a:xfrm>
              </p:grpSpPr>
              <p:sp>
                <p:nvSpPr>
                  <p:cNvPr id="428" name="Freeform 34"/>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429" name="Freeform 37"/>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430" name="Freeform 39"/>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431" name="Freeform 40"/>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432" name="Freeform 5"/>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433" name="Group 432"/>
              <p:cNvGrpSpPr/>
              <p:nvPr/>
            </p:nvGrpSpPr>
            <p:grpSpPr>
              <a:xfrm>
                <a:off x="2352690" y="3546397"/>
                <a:ext cx="128016" cy="128016"/>
                <a:chOff x="1520304" y="1939550"/>
                <a:chExt cx="726812" cy="726812"/>
              </a:xfrm>
            </p:grpSpPr>
            <p:sp>
              <p:nvSpPr>
                <p:cNvPr id="434" name="Oval 433"/>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grpSp>
              <p:nvGrpSpPr>
                <p:cNvPr id="435" name="Group 434"/>
                <p:cNvGrpSpPr/>
                <p:nvPr/>
              </p:nvGrpSpPr>
              <p:grpSpPr>
                <a:xfrm>
                  <a:off x="1627350" y="2071688"/>
                  <a:ext cx="512722" cy="462536"/>
                  <a:chOff x="1302898" y="1640683"/>
                  <a:chExt cx="1201027" cy="1083468"/>
                </a:xfrm>
              </p:grpSpPr>
              <p:sp>
                <p:nvSpPr>
                  <p:cNvPr id="436" name="Freeform 34"/>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437" name="Freeform 37"/>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438" name="Freeform 39"/>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439" name="Freeform 40"/>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440" name="Freeform 5"/>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441" name="Group 440"/>
              <p:cNvGrpSpPr/>
              <p:nvPr/>
            </p:nvGrpSpPr>
            <p:grpSpPr>
              <a:xfrm>
                <a:off x="2201880" y="3414979"/>
                <a:ext cx="128016" cy="128016"/>
                <a:chOff x="1520304" y="1939550"/>
                <a:chExt cx="726812" cy="726812"/>
              </a:xfrm>
            </p:grpSpPr>
            <p:sp>
              <p:nvSpPr>
                <p:cNvPr id="442" name="Oval 441"/>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grpSp>
              <p:nvGrpSpPr>
                <p:cNvPr id="443" name="Group 442"/>
                <p:cNvGrpSpPr/>
                <p:nvPr/>
              </p:nvGrpSpPr>
              <p:grpSpPr>
                <a:xfrm>
                  <a:off x="1627350" y="2071688"/>
                  <a:ext cx="512722" cy="462536"/>
                  <a:chOff x="1302898" y="1640683"/>
                  <a:chExt cx="1201027" cy="1083468"/>
                </a:xfrm>
              </p:grpSpPr>
              <p:sp>
                <p:nvSpPr>
                  <p:cNvPr id="444" name="Freeform 34"/>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445" name="Freeform 37"/>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446" name="Freeform 39"/>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447" name="Freeform 40"/>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448" name="Freeform 5"/>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449" name="Group 448"/>
              <p:cNvGrpSpPr/>
              <p:nvPr/>
            </p:nvGrpSpPr>
            <p:grpSpPr>
              <a:xfrm>
                <a:off x="2104493" y="3534947"/>
                <a:ext cx="128016" cy="128016"/>
                <a:chOff x="1520304" y="1939550"/>
                <a:chExt cx="726812" cy="726812"/>
              </a:xfrm>
            </p:grpSpPr>
            <p:sp>
              <p:nvSpPr>
                <p:cNvPr id="450" name="Oval 449"/>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grpSp>
              <p:nvGrpSpPr>
                <p:cNvPr id="451" name="Group 450"/>
                <p:cNvGrpSpPr/>
                <p:nvPr/>
              </p:nvGrpSpPr>
              <p:grpSpPr>
                <a:xfrm>
                  <a:off x="1627350" y="2071688"/>
                  <a:ext cx="512722" cy="462536"/>
                  <a:chOff x="1302898" y="1640683"/>
                  <a:chExt cx="1201027" cy="1083468"/>
                </a:xfrm>
              </p:grpSpPr>
              <p:sp>
                <p:nvSpPr>
                  <p:cNvPr id="452" name="Freeform 34"/>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453" name="Freeform 37"/>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454" name="Freeform 39"/>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455" name="Freeform 40"/>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456" name="Freeform 5"/>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457" name="Group 456"/>
              <p:cNvGrpSpPr/>
              <p:nvPr/>
            </p:nvGrpSpPr>
            <p:grpSpPr>
              <a:xfrm>
                <a:off x="2003442" y="3338194"/>
                <a:ext cx="128016" cy="128016"/>
                <a:chOff x="1520304" y="1939550"/>
                <a:chExt cx="726812" cy="726812"/>
              </a:xfrm>
            </p:grpSpPr>
            <p:sp>
              <p:nvSpPr>
                <p:cNvPr id="458" name="Oval 457"/>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grpSp>
              <p:nvGrpSpPr>
                <p:cNvPr id="459" name="Group 458"/>
                <p:cNvGrpSpPr/>
                <p:nvPr/>
              </p:nvGrpSpPr>
              <p:grpSpPr>
                <a:xfrm>
                  <a:off x="1627350" y="2071688"/>
                  <a:ext cx="512722" cy="462536"/>
                  <a:chOff x="1302898" y="1640683"/>
                  <a:chExt cx="1201027" cy="1083468"/>
                </a:xfrm>
              </p:grpSpPr>
              <p:sp>
                <p:nvSpPr>
                  <p:cNvPr id="460" name="Freeform 34"/>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461" name="Freeform 37"/>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462" name="Freeform 39"/>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463" name="Freeform 40"/>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464" name="Freeform 5"/>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465" name="Group 464"/>
              <p:cNvGrpSpPr/>
              <p:nvPr/>
            </p:nvGrpSpPr>
            <p:grpSpPr>
              <a:xfrm>
                <a:off x="2817464" y="3664985"/>
                <a:ext cx="128016" cy="128016"/>
                <a:chOff x="1520304" y="1939550"/>
                <a:chExt cx="726812" cy="726812"/>
              </a:xfrm>
            </p:grpSpPr>
            <p:sp>
              <p:nvSpPr>
                <p:cNvPr id="466" name="Oval 465"/>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grpSp>
              <p:nvGrpSpPr>
                <p:cNvPr id="467" name="Group 466"/>
                <p:cNvGrpSpPr/>
                <p:nvPr/>
              </p:nvGrpSpPr>
              <p:grpSpPr>
                <a:xfrm>
                  <a:off x="1627350" y="2071688"/>
                  <a:ext cx="512722" cy="462536"/>
                  <a:chOff x="1302898" y="1640683"/>
                  <a:chExt cx="1201027" cy="1083468"/>
                </a:xfrm>
              </p:grpSpPr>
              <p:sp>
                <p:nvSpPr>
                  <p:cNvPr id="468" name="Freeform 34"/>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469" name="Freeform 37"/>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470" name="Freeform 39"/>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471" name="Freeform 40"/>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472" name="Freeform 5"/>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473" name="Group 472"/>
              <p:cNvGrpSpPr/>
              <p:nvPr/>
            </p:nvGrpSpPr>
            <p:grpSpPr>
              <a:xfrm>
                <a:off x="2732387" y="3720244"/>
                <a:ext cx="128016" cy="128016"/>
                <a:chOff x="6617763" y="1494678"/>
                <a:chExt cx="188006" cy="188004"/>
              </a:xfrm>
            </p:grpSpPr>
            <p:sp>
              <p:nvSpPr>
                <p:cNvPr id="474" name="Oval 473"/>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475" name="Freeform 10"/>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476" name="Group 475"/>
              <p:cNvGrpSpPr/>
              <p:nvPr/>
            </p:nvGrpSpPr>
            <p:grpSpPr>
              <a:xfrm>
                <a:off x="2008100" y="3359241"/>
                <a:ext cx="128016" cy="128016"/>
                <a:chOff x="6617763" y="1494678"/>
                <a:chExt cx="188006" cy="188004"/>
              </a:xfrm>
            </p:grpSpPr>
            <p:sp>
              <p:nvSpPr>
                <p:cNvPr id="477" name="Oval 476"/>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478" name="Freeform 10"/>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495" name="Group 494"/>
              <p:cNvGrpSpPr/>
              <p:nvPr/>
            </p:nvGrpSpPr>
            <p:grpSpPr>
              <a:xfrm>
                <a:off x="3098555" y="3597686"/>
                <a:ext cx="128016" cy="128016"/>
                <a:chOff x="1520304" y="1939550"/>
                <a:chExt cx="726812" cy="726812"/>
              </a:xfrm>
            </p:grpSpPr>
            <p:sp>
              <p:nvSpPr>
                <p:cNvPr id="496" name="Oval 495"/>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grpSp>
              <p:nvGrpSpPr>
                <p:cNvPr id="497" name="Group 496"/>
                <p:cNvGrpSpPr/>
                <p:nvPr/>
              </p:nvGrpSpPr>
              <p:grpSpPr>
                <a:xfrm>
                  <a:off x="1627350" y="2071688"/>
                  <a:ext cx="512722" cy="462536"/>
                  <a:chOff x="1302898" y="1640683"/>
                  <a:chExt cx="1201027" cy="1083468"/>
                </a:xfrm>
              </p:grpSpPr>
              <p:sp>
                <p:nvSpPr>
                  <p:cNvPr id="498" name="Freeform 34"/>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499" name="Freeform 37"/>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500" name="Freeform 39"/>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501" name="Freeform 40"/>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502" name="Freeform 5"/>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503" name="Group 502"/>
              <p:cNvGrpSpPr/>
              <p:nvPr/>
            </p:nvGrpSpPr>
            <p:grpSpPr>
              <a:xfrm>
                <a:off x="2449931" y="3334672"/>
                <a:ext cx="128016" cy="128016"/>
                <a:chOff x="1520304" y="1939550"/>
                <a:chExt cx="726812" cy="726812"/>
              </a:xfrm>
            </p:grpSpPr>
            <p:sp>
              <p:nvSpPr>
                <p:cNvPr id="504" name="Oval 503"/>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grpSp>
              <p:nvGrpSpPr>
                <p:cNvPr id="505" name="Group 504"/>
                <p:cNvGrpSpPr/>
                <p:nvPr/>
              </p:nvGrpSpPr>
              <p:grpSpPr>
                <a:xfrm>
                  <a:off x="1627350" y="2071688"/>
                  <a:ext cx="512722" cy="462536"/>
                  <a:chOff x="1302898" y="1640683"/>
                  <a:chExt cx="1201027" cy="1083468"/>
                </a:xfrm>
              </p:grpSpPr>
              <p:sp>
                <p:nvSpPr>
                  <p:cNvPr id="506" name="Freeform 34"/>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507" name="Freeform 37"/>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508" name="Freeform 39"/>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509" name="Freeform 40"/>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510" name="Freeform 5"/>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511" name="Group 510"/>
              <p:cNvGrpSpPr/>
              <p:nvPr/>
            </p:nvGrpSpPr>
            <p:grpSpPr>
              <a:xfrm>
                <a:off x="2452750" y="3300492"/>
                <a:ext cx="128016" cy="128016"/>
                <a:chOff x="6617763" y="1494678"/>
                <a:chExt cx="188006" cy="188004"/>
              </a:xfrm>
            </p:grpSpPr>
            <p:sp>
              <p:nvSpPr>
                <p:cNvPr id="512" name="Oval 511"/>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513" name="Freeform 10"/>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545" name="Group 544"/>
              <p:cNvGrpSpPr/>
              <p:nvPr/>
            </p:nvGrpSpPr>
            <p:grpSpPr>
              <a:xfrm>
                <a:off x="2818125" y="3258368"/>
                <a:ext cx="128016" cy="128016"/>
                <a:chOff x="6617763" y="1494678"/>
                <a:chExt cx="188006" cy="188004"/>
              </a:xfrm>
            </p:grpSpPr>
            <p:sp>
              <p:nvSpPr>
                <p:cNvPr id="546" name="Oval 545"/>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547" name="Freeform 10"/>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548" name="Group 547"/>
              <p:cNvGrpSpPr/>
              <p:nvPr/>
            </p:nvGrpSpPr>
            <p:grpSpPr>
              <a:xfrm>
                <a:off x="3016135" y="3243436"/>
                <a:ext cx="128016" cy="128016"/>
                <a:chOff x="1520304" y="1939550"/>
                <a:chExt cx="726812" cy="726812"/>
              </a:xfrm>
            </p:grpSpPr>
            <p:sp>
              <p:nvSpPr>
                <p:cNvPr id="549" name="Oval 548"/>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grpSp>
              <p:nvGrpSpPr>
                <p:cNvPr id="550" name="Group 549"/>
                <p:cNvGrpSpPr/>
                <p:nvPr/>
              </p:nvGrpSpPr>
              <p:grpSpPr>
                <a:xfrm>
                  <a:off x="1627350" y="2071688"/>
                  <a:ext cx="512722" cy="462536"/>
                  <a:chOff x="1302898" y="1640683"/>
                  <a:chExt cx="1201027" cy="1083468"/>
                </a:xfrm>
              </p:grpSpPr>
              <p:sp>
                <p:nvSpPr>
                  <p:cNvPr id="551" name="Freeform 34"/>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552" name="Freeform 37"/>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553" name="Freeform 39"/>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554" name="Freeform 40"/>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555" name="Freeform 5"/>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556" name="Group 555"/>
              <p:cNvGrpSpPr/>
              <p:nvPr/>
            </p:nvGrpSpPr>
            <p:grpSpPr>
              <a:xfrm>
                <a:off x="3001301" y="3228636"/>
                <a:ext cx="128016" cy="128016"/>
                <a:chOff x="6617763" y="1494678"/>
                <a:chExt cx="188006" cy="188004"/>
              </a:xfrm>
            </p:grpSpPr>
            <p:sp>
              <p:nvSpPr>
                <p:cNvPr id="557" name="Oval 556"/>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558" name="Freeform 10"/>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559" name="Group 558"/>
              <p:cNvGrpSpPr/>
              <p:nvPr/>
            </p:nvGrpSpPr>
            <p:grpSpPr>
              <a:xfrm>
                <a:off x="3526736" y="3231225"/>
                <a:ext cx="128016" cy="128016"/>
                <a:chOff x="1520304" y="1939550"/>
                <a:chExt cx="726812" cy="726812"/>
              </a:xfrm>
            </p:grpSpPr>
            <p:sp>
              <p:nvSpPr>
                <p:cNvPr id="560" name="Oval 559"/>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grpSp>
              <p:nvGrpSpPr>
                <p:cNvPr id="561" name="Group 560"/>
                <p:cNvGrpSpPr/>
                <p:nvPr/>
              </p:nvGrpSpPr>
              <p:grpSpPr>
                <a:xfrm>
                  <a:off x="1627350" y="2071688"/>
                  <a:ext cx="512722" cy="462536"/>
                  <a:chOff x="1302898" y="1640683"/>
                  <a:chExt cx="1201027" cy="1083468"/>
                </a:xfrm>
              </p:grpSpPr>
              <p:sp>
                <p:nvSpPr>
                  <p:cNvPr id="562" name="Freeform 34"/>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563" name="Freeform 37"/>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564" name="Freeform 39"/>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565" name="Freeform 40"/>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566" name="Freeform 5"/>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567" name="Group 566"/>
              <p:cNvGrpSpPr/>
              <p:nvPr/>
            </p:nvGrpSpPr>
            <p:grpSpPr>
              <a:xfrm>
                <a:off x="3285210" y="3453320"/>
                <a:ext cx="128016" cy="128016"/>
                <a:chOff x="6617763" y="1494678"/>
                <a:chExt cx="188006" cy="188004"/>
              </a:xfrm>
            </p:grpSpPr>
            <p:sp>
              <p:nvSpPr>
                <p:cNvPr id="568" name="Oval 567"/>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569" name="Freeform 10"/>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581" name="Group 580"/>
              <p:cNvGrpSpPr/>
              <p:nvPr/>
            </p:nvGrpSpPr>
            <p:grpSpPr>
              <a:xfrm>
                <a:off x="3339456" y="3168944"/>
                <a:ext cx="128016" cy="128016"/>
                <a:chOff x="6617763" y="1494678"/>
                <a:chExt cx="188006" cy="188004"/>
              </a:xfrm>
            </p:grpSpPr>
            <p:sp>
              <p:nvSpPr>
                <p:cNvPr id="582" name="Oval 581"/>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583" name="Freeform 10"/>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584" name="Group 583"/>
              <p:cNvGrpSpPr/>
              <p:nvPr/>
            </p:nvGrpSpPr>
            <p:grpSpPr>
              <a:xfrm>
                <a:off x="3610618" y="3130082"/>
                <a:ext cx="128016" cy="128016"/>
                <a:chOff x="1520304" y="1939550"/>
                <a:chExt cx="726812" cy="726812"/>
              </a:xfrm>
            </p:grpSpPr>
            <p:sp>
              <p:nvSpPr>
                <p:cNvPr id="585" name="Oval 584"/>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grpSp>
              <p:nvGrpSpPr>
                <p:cNvPr id="586" name="Group 585"/>
                <p:cNvGrpSpPr/>
                <p:nvPr/>
              </p:nvGrpSpPr>
              <p:grpSpPr>
                <a:xfrm>
                  <a:off x="1627350" y="2071688"/>
                  <a:ext cx="512722" cy="462536"/>
                  <a:chOff x="1302898" y="1640683"/>
                  <a:chExt cx="1201027" cy="1083468"/>
                </a:xfrm>
              </p:grpSpPr>
              <p:sp>
                <p:nvSpPr>
                  <p:cNvPr id="587" name="Freeform 34"/>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588" name="Freeform 37"/>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589" name="Freeform 39"/>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590" name="Freeform 40"/>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591" name="Freeform 5"/>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592" name="Group 591"/>
              <p:cNvGrpSpPr/>
              <p:nvPr/>
            </p:nvGrpSpPr>
            <p:grpSpPr>
              <a:xfrm>
                <a:off x="3515161" y="3018209"/>
                <a:ext cx="128016" cy="128016"/>
                <a:chOff x="1520304" y="1939550"/>
                <a:chExt cx="726812" cy="726812"/>
              </a:xfrm>
            </p:grpSpPr>
            <p:sp>
              <p:nvSpPr>
                <p:cNvPr id="593" name="Oval 592"/>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grpSp>
              <p:nvGrpSpPr>
                <p:cNvPr id="594" name="Group 593"/>
                <p:cNvGrpSpPr/>
                <p:nvPr/>
              </p:nvGrpSpPr>
              <p:grpSpPr>
                <a:xfrm>
                  <a:off x="1627350" y="2071688"/>
                  <a:ext cx="512722" cy="462536"/>
                  <a:chOff x="1302898" y="1640683"/>
                  <a:chExt cx="1201027" cy="1083468"/>
                </a:xfrm>
              </p:grpSpPr>
              <p:sp>
                <p:nvSpPr>
                  <p:cNvPr id="595" name="Freeform 34"/>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596" name="Freeform 37"/>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597" name="Freeform 39"/>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598" name="Freeform 40"/>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599" name="Freeform 5"/>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600" name="Group 599"/>
              <p:cNvGrpSpPr/>
              <p:nvPr/>
            </p:nvGrpSpPr>
            <p:grpSpPr>
              <a:xfrm>
                <a:off x="3584436" y="2988961"/>
                <a:ext cx="128016" cy="128016"/>
                <a:chOff x="6617763" y="1494678"/>
                <a:chExt cx="188006" cy="188004"/>
              </a:xfrm>
            </p:grpSpPr>
            <p:sp>
              <p:nvSpPr>
                <p:cNvPr id="601" name="Oval 600"/>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602" name="Freeform 10"/>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603" name="Group 602"/>
              <p:cNvGrpSpPr/>
              <p:nvPr/>
            </p:nvGrpSpPr>
            <p:grpSpPr>
              <a:xfrm>
                <a:off x="1930285" y="2970174"/>
                <a:ext cx="128016" cy="128016"/>
                <a:chOff x="1520304" y="1939550"/>
                <a:chExt cx="726812" cy="726812"/>
              </a:xfrm>
            </p:grpSpPr>
            <p:sp>
              <p:nvSpPr>
                <p:cNvPr id="604" name="Oval 603"/>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grpSp>
              <p:nvGrpSpPr>
                <p:cNvPr id="605" name="Group 604"/>
                <p:cNvGrpSpPr/>
                <p:nvPr/>
              </p:nvGrpSpPr>
              <p:grpSpPr>
                <a:xfrm>
                  <a:off x="1627350" y="2071688"/>
                  <a:ext cx="512722" cy="462536"/>
                  <a:chOff x="1302898" y="1640683"/>
                  <a:chExt cx="1201027" cy="1083468"/>
                </a:xfrm>
              </p:grpSpPr>
              <p:sp>
                <p:nvSpPr>
                  <p:cNvPr id="606" name="Freeform 34"/>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607" name="Freeform 37"/>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608" name="Freeform 39"/>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609" name="Freeform 40"/>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610" name="Freeform 5"/>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611" name="Group 610"/>
              <p:cNvGrpSpPr/>
              <p:nvPr/>
            </p:nvGrpSpPr>
            <p:grpSpPr>
              <a:xfrm>
                <a:off x="1948343" y="2887411"/>
                <a:ext cx="128016" cy="128016"/>
                <a:chOff x="1520304" y="1939550"/>
                <a:chExt cx="726812" cy="726812"/>
              </a:xfrm>
            </p:grpSpPr>
            <p:sp>
              <p:nvSpPr>
                <p:cNvPr id="612" name="Oval 611"/>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grpSp>
              <p:nvGrpSpPr>
                <p:cNvPr id="613" name="Group 612"/>
                <p:cNvGrpSpPr/>
                <p:nvPr/>
              </p:nvGrpSpPr>
              <p:grpSpPr>
                <a:xfrm>
                  <a:off x="1627350" y="2071688"/>
                  <a:ext cx="512722" cy="462536"/>
                  <a:chOff x="1302898" y="1640683"/>
                  <a:chExt cx="1201027" cy="1083468"/>
                </a:xfrm>
              </p:grpSpPr>
              <p:sp>
                <p:nvSpPr>
                  <p:cNvPr id="614" name="Freeform 34"/>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615" name="Freeform 37"/>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616" name="Freeform 39"/>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617" name="Freeform 40"/>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618" name="Freeform 5"/>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619" name="Group 618"/>
              <p:cNvGrpSpPr/>
              <p:nvPr/>
            </p:nvGrpSpPr>
            <p:grpSpPr>
              <a:xfrm>
                <a:off x="2060951" y="3025193"/>
                <a:ext cx="128016" cy="128016"/>
                <a:chOff x="6617763" y="1494678"/>
                <a:chExt cx="188006" cy="188004"/>
              </a:xfrm>
            </p:grpSpPr>
            <p:sp>
              <p:nvSpPr>
                <p:cNvPr id="620" name="Oval 619"/>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621" name="Freeform 10"/>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622" name="Group 621"/>
              <p:cNvGrpSpPr/>
              <p:nvPr/>
            </p:nvGrpSpPr>
            <p:grpSpPr>
              <a:xfrm>
                <a:off x="1077597" y="2322184"/>
                <a:ext cx="128016" cy="128016"/>
                <a:chOff x="1520304" y="1939550"/>
                <a:chExt cx="726812" cy="726812"/>
              </a:xfrm>
            </p:grpSpPr>
            <p:sp>
              <p:nvSpPr>
                <p:cNvPr id="623" name="Oval 622"/>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grpSp>
              <p:nvGrpSpPr>
                <p:cNvPr id="624" name="Group 623"/>
                <p:cNvGrpSpPr/>
                <p:nvPr/>
              </p:nvGrpSpPr>
              <p:grpSpPr>
                <a:xfrm>
                  <a:off x="1627350" y="2071688"/>
                  <a:ext cx="512722" cy="462536"/>
                  <a:chOff x="1302898" y="1640683"/>
                  <a:chExt cx="1201027" cy="1083468"/>
                </a:xfrm>
              </p:grpSpPr>
              <p:sp>
                <p:nvSpPr>
                  <p:cNvPr id="625" name="Freeform 34"/>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626" name="Freeform 37"/>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627" name="Freeform 39"/>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628" name="Freeform 40"/>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629" name="Freeform 5"/>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630" name="Group 629"/>
              <p:cNvGrpSpPr/>
              <p:nvPr/>
            </p:nvGrpSpPr>
            <p:grpSpPr>
              <a:xfrm>
                <a:off x="6371821" y="5896574"/>
                <a:ext cx="128016" cy="128016"/>
                <a:chOff x="1520304" y="1939550"/>
                <a:chExt cx="726812" cy="726812"/>
              </a:xfrm>
            </p:grpSpPr>
            <p:sp>
              <p:nvSpPr>
                <p:cNvPr id="631" name="Oval 630"/>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grpSp>
              <p:nvGrpSpPr>
                <p:cNvPr id="632" name="Group 631"/>
                <p:cNvGrpSpPr/>
                <p:nvPr/>
              </p:nvGrpSpPr>
              <p:grpSpPr>
                <a:xfrm>
                  <a:off x="1627350" y="2071688"/>
                  <a:ext cx="512722" cy="462536"/>
                  <a:chOff x="1302898" y="1640683"/>
                  <a:chExt cx="1201027" cy="1083468"/>
                </a:xfrm>
              </p:grpSpPr>
              <p:sp>
                <p:nvSpPr>
                  <p:cNvPr id="633" name="Freeform 34"/>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634" name="Freeform 37"/>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635" name="Freeform 39"/>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636" name="Freeform 40"/>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637" name="Freeform 5"/>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638" name="Group 637"/>
              <p:cNvGrpSpPr/>
              <p:nvPr/>
            </p:nvGrpSpPr>
            <p:grpSpPr>
              <a:xfrm>
                <a:off x="6681787" y="5575010"/>
                <a:ext cx="128016" cy="128016"/>
                <a:chOff x="1520304" y="1939550"/>
                <a:chExt cx="726812" cy="726812"/>
              </a:xfrm>
            </p:grpSpPr>
            <p:sp>
              <p:nvSpPr>
                <p:cNvPr id="639" name="Oval 638"/>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grpSp>
              <p:nvGrpSpPr>
                <p:cNvPr id="640" name="Group 639"/>
                <p:cNvGrpSpPr/>
                <p:nvPr/>
              </p:nvGrpSpPr>
              <p:grpSpPr>
                <a:xfrm>
                  <a:off x="1627350" y="2071688"/>
                  <a:ext cx="512722" cy="462536"/>
                  <a:chOff x="1302898" y="1640683"/>
                  <a:chExt cx="1201027" cy="1083468"/>
                </a:xfrm>
              </p:grpSpPr>
              <p:sp>
                <p:nvSpPr>
                  <p:cNvPr id="641" name="Freeform 34"/>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642" name="Freeform 37"/>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643" name="Freeform 39"/>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644" name="Freeform 40"/>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645" name="Freeform 5"/>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646" name="Group 645"/>
              <p:cNvGrpSpPr/>
              <p:nvPr/>
            </p:nvGrpSpPr>
            <p:grpSpPr>
              <a:xfrm>
                <a:off x="6216668" y="4937915"/>
                <a:ext cx="128016" cy="128016"/>
                <a:chOff x="1520304" y="1939550"/>
                <a:chExt cx="726812" cy="726812"/>
              </a:xfrm>
            </p:grpSpPr>
            <p:sp>
              <p:nvSpPr>
                <p:cNvPr id="647" name="Oval 646"/>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grpSp>
              <p:nvGrpSpPr>
                <p:cNvPr id="648" name="Group 647"/>
                <p:cNvGrpSpPr/>
                <p:nvPr/>
              </p:nvGrpSpPr>
              <p:grpSpPr>
                <a:xfrm>
                  <a:off x="1627350" y="2071688"/>
                  <a:ext cx="512722" cy="462536"/>
                  <a:chOff x="1302898" y="1640683"/>
                  <a:chExt cx="1201027" cy="1083468"/>
                </a:xfrm>
              </p:grpSpPr>
              <p:sp>
                <p:nvSpPr>
                  <p:cNvPr id="649" name="Freeform 34"/>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650" name="Freeform 37"/>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651" name="Freeform 39"/>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652" name="Freeform 40"/>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653" name="Freeform 5"/>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654" name="Group 653"/>
              <p:cNvGrpSpPr/>
              <p:nvPr/>
            </p:nvGrpSpPr>
            <p:grpSpPr>
              <a:xfrm>
                <a:off x="7659205" y="3891530"/>
                <a:ext cx="128016" cy="128016"/>
                <a:chOff x="1520304" y="1939550"/>
                <a:chExt cx="726812" cy="726812"/>
              </a:xfrm>
            </p:grpSpPr>
            <p:sp>
              <p:nvSpPr>
                <p:cNvPr id="655" name="Oval 654"/>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grpSp>
              <p:nvGrpSpPr>
                <p:cNvPr id="656" name="Group 655"/>
                <p:cNvGrpSpPr/>
                <p:nvPr/>
              </p:nvGrpSpPr>
              <p:grpSpPr>
                <a:xfrm>
                  <a:off x="1627350" y="2071688"/>
                  <a:ext cx="512722" cy="462536"/>
                  <a:chOff x="1302898" y="1640683"/>
                  <a:chExt cx="1201027" cy="1083468"/>
                </a:xfrm>
              </p:grpSpPr>
              <p:sp>
                <p:nvSpPr>
                  <p:cNvPr id="657" name="Freeform 34"/>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658" name="Freeform 37"/>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659" name="Freeform 39"/>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660" name="Freeform 40"/>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661" name="Freeform 5"/>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662" name="Group 661"/>
              <p:cNvGrpSpPr/>
              <p:nvPr/>
            </p:nvGrpSpPr>
            <p:grpSpPr>
              <a:xfrm>
                <a:off x="7574787" y="3798824"/>
                <a:ext cx="128016" cy="128016"/>
                <a:chOff x="1520304" y="1939550"/>
                <a:chExt cx="726812" cy="726812"/>
              </a:xfrm>
            </p:grpSpPr>
            <p:sp>
              <p:nvSpPr>
                <p:cNvPr id="663" name="Oval 662"/>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grpSp>
              <p:nvGrpSpPr>
                <p:cNvPr id="664" name="Group 663"/>
                <p:cNvGrpSpPr/>
                <p:nvPr/>
              </p:nvGrpSpPr>
              <p:grpSpPr>
                <a:xfrm>
                  <a:off x="1627350" y="2071688"/>
                  <a:ext cx="512722" cy="462536"/>
                  <a:chOff x="1302898" y="1640683"/>
                  <a:chExt cx="1201027" cy="1083468"/>
                </a:xfrm>
              </p:grpSpPr>
              <p:sp>
                <p:nvSpPr>
                  <p:cNvPr id="665" name="Freeform 34"/>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666" name="Freeform 37"/>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667" name="Freeform 39"/>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668" name="Freeform 40"/>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669" name="Freeform 5"/>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670" name="Group 669"/>
              <p:cNvGrpSpPr/>
              <p:nvPr/>
            </p:nvGrpSpPr>
            <p:grpSpPr>
              <a:xfrm>
                <a:off x="7421402" y="3843003"/>
                <a:ext cx="128016" cy="128016"/>
                <a:chOff x="1520304" y="1939550"/>
                <a:chExt cx="726812" cy="726812"/>
              </a:xfrm>
            </p:grpSpPr>
            <p:sp>
              <p:nvSpPr>
                <p:cNvPr id="671" name="Oval 670"/>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grpSp>
              <p:nvGrpSpPr>
                <p:cNvPr id="672" name="Group 671"/>
                <p:cNvGrpSpPr/>
                <p:nvPr/>
              </p:nvGrpSpPr>
              <p:grpSpPr>
                <a:xfrm>
                  <a:off x="1627350" y="2071688"/>
                  <a:ext cx="512722" cy="462536"/>
                  <a:chOff x="1302898" y="1640683"/>
                  <a:chExt cx="1201027" cy="1083468"/>
                </a:xfrm>
              </p:grpSpPr>
              <p:sp>
                <p:nvSpPr>
                  <p:cNvPr id="673" name="Freeform 34"/>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674" name="Freeform 37"/>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675" name="Freeform 39"/>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676" name="Freeform 40"/>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677" name="Freeform 5"/>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678" name="Group 677"/>
              <p:cNvGrpSpPr/>
              <p:nvPr/>
            </p:nvGrpSpPr>
            <p:grpSpPr>
              <a:xfrm>
                <a:off x="7355894" y="3752474"/>
                <a:ext cx="128016" cy="128016"/>
                <a:chOff x="1520304" y="1939550"/>
                <a:chExt cx="726812" cy="726812"/>
              </a:xfrm>
            </p:grpSpPr>
            <p:sp>
              <p:nvSpPr>
                <p:cNvPr id="679" name="Oval 678"/>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grpSp>
              <p:nvGrpSpPr>
                <p:cNvPr id="680" name="Group 679"/>
                <p:cNvGrpSpPr/>
                <p:nvPr/>
              </p:nvGrpSpPr>
              <p:grpSpPr>
                <a:xfrm>
                  <a:off x="1627350" y="2071688"/>
                  <a:ext cx="512722" cy="462536"/>
                  <a:chOff x="1302898" y="1640683"/>
                  <a:chExt cx="1201027" cy="1083468"/>
                </a:xfrm>
              </p:grpSpPr>
              <p:sp>
                <p:nvSpPr>
                  <p:cNvPr id="681" name="Freeform 34"/>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682" name="Freeform 37"/>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683" name="Freeform 39"/>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684" name="Freeform 40"/>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685" name="Freeform 5"/>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686" name="Group 685"/>
              <p:cNvGrpSpPr/>
              <p:nvPr/>
            </p:nvGrpSpPr>
            <p:grpSpPr>
              <a:xfrm>
                <a:off x="8358732" y="4471451"/>
                <a:ext cx="128016" cy="128016"/>
                <a:chOff x="1520304" y="1939550"/>
                <a:chExt cx="726812" cy="726812"/>
              </a:xfrm>
            </p:grpSpPr>
            <p:sp>
              <p:nvSpPr>
                <p:cNvPr id="687" name="Oval 686"/>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grpSp>
              <p:nvGrpSpPr>
                <p:cNvPr id="688" name="Group 687"/>
                <p:cNvGrpSpPr/>
                <p:nvPr/>
              </p:nvGrpSpPr>
              <p:grpSpPr>
                <a:xfrm>
                  <a:off x="1627350" y="2071688"/>
                  <a:ext cx="512722" cy="462536"/>
                  <a:chOff x="1302898" y="1640683"/>
                  <a:chExt cx="1201027" cy="1083468"/>
                </a:xfrm>
              </p:grpSpPr>
              <p:sp>
                <p:nvSpPr>
                  <p:cNvPr id="689" name="Freeform 34"/>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690" name="Freeform 37"/>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691" name="Freeform 39"/>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692" name="Freeform 40"/>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693" name="Freeform 5"/>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694" name="Group 693"/>
              <p:cNvGrpSpPr/>
              <p:nvPr/>
            </p:nvGrpSpPr>
            <p:grpSpPr>
              <a:xfrm>
                <a:off x="8279282" y="3779593"/>
                <a:ext cx="128016" cy="128016"/>
                <a:chOff x="1520304" y="1939550"/>
                <a:chExt cx="726812" cy="726812"/>
              </a:xfrm>
            </p:grpSpPr>
            <p:sp>
              <p:nvSpPr>
                <p:cNvPr id="695" name="Oval 694"/>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grpSp>
              <p:nvGrpSpPr>
                <p:cNvPr id="696" name="Group 695"/>
                <p:cNvGrpSpPr/>
                <p:nvPr/>
              </p:nvGrpSpPr>
              <p:grpSpPr>
                <a:xfrm>
                  <a:off x="1627350" y="2071688"/>
                  <a:ext cx="512722" cy="462536"/>
                  <a:chOff x="1302898" y="1640683"/>
                  <a:chExt cx="1201027" cy="1083468"/>
                </a:xfrm>
              </p:grpSpPr>
              <p:sp>
                <p:nvSpPr>
                  <p:cNvPr id="697" name="Freeform 34"/>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698" name="Freeform 37"/>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699" name="Freeform 39"/>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700" name="Freeform 40"/>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701" name="Freeform 5"/>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702" name="Group 701"/>
              <p:cNvGrpSpPr/>
              <p:nvPr/>
            </p:nvGrpSpPr>
            <p:grpSpPr>
              <a:xfrm>
                <a:off x="8101503" y="3936536"/>
                <a:ext cx="128016" cy="128016"/>
                <a:chOff x="6617763" y="1494678"/>
                <a:chExt cx="188006" cy="188004"/>
              </a:xfrm>
            </p:grpSpPr>
            <p:sp>
              <p:nvSpPr>
                <p:cNvPr id="703" name="Oval 702"/>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704" name="Freeform 10"/>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705" name="Group 704"/>
              <p:cNvGrpSpPr/>
              <p:nvPr/>
            </p:nvGrpSpPr>
            <p:grpSpPr>
              <a:xfrm>
                <a:off x="8139273" y="4017327"/>
                <a:ext cx="128016" cy="128016"/>
                <a:chOff x="6617763" y="1494678"/>
                <a:chExt cx="188006" cy="188004"/>
              </a:xfrm>
            </p:grpSpPr>
            <p:sp>
              <p:nvSpPr>
                <p:cNvPr id="706" name="Oval 705"/>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707" name="Freeform 10"/>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708" name="Group 707"/>
              <p:cNvGrpSpPr/>
              <p:nvPr/>
            </p:nvGrpSpPr>
            <p:grpSpPr>
              <a:xfrm>
                <a:off x="8310065" y="4212589"/>
                <a:ext cx="128016" cy="128016"/>
                <a:chOff x="6617763" y="1494678"/>
                <a:chExt cx="188006" cy="188004"/>
              </a:xfrm>
            </p:grpSpPr>
            <p:sp>
              <p:nvSpPr>
                <p:cNvPr id="709" name="Oval 708"/>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710" name="Freeform 10"/>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711" name="Group 710"/>
              <p:cNvGrpSpPr/>
              <p:nvPr/>
            </p:nvGrpSpPr>
            <p:grpSpPr>
              <a:xfrm>
                <a:off x="8965083" y="4234026"/>
                <a:ext cx="128016" cy="128016"/>
                <a:chOff x="1520304" y="1939550"/>
                <a:chExt cx="726812" cy="726812"/>
              </a:xfrm>
            </p:grpSpPr>
            <p:sp>
              <p:nvSpPr>
                <p:cNvPr id="712" name="Oval 711"/>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grpSp>
              <p:nvGrpSpPr>
                <p:cNvPr id="713" name="Group 712"/>
                <p:cNvGrpSpPr/>
                <p:nvPr/>
              </p:nvGrpSpPr>
              <p:grpSpPr>
                <a:xfrm>
                  <a:off x="1627350" y="2071688"/>
                  <a:ext cx="512722" cy="462536"/>
                  <a:chOff x="1302898" y="1640683"/>
                  <a:chExt cx="1201027" cy="1083468"/>
                </a:xfrm>
              </p:grpSpPr>
              <p:sp>
                <p:nvSpPr>
                  <p:cNvPr id="714" name="Freeform 34"/>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715" name="Freeform 37"/>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716" name="Freeform 39"/>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717" name="Freeform 40"/>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718" name="Freeform 5"/>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719" name="Group 718"/>
              <p:cNvGrpSpPr/>
              <p:nvPr/>
            </p:nvGrpSpPr>
            <p:grpSpPr>
              <a:xfrm>
                <a:off x="8984296" y="4562653"/>
                <a:ext cx="128016" cy="128016"/>
                <a:chOff x="1520304" y="1939550"/>
                <a:chExt cx="726812" cy="726812"/>
              </a:xfrm>
            </p:grpSpPr>
            <p:sp>
              <p:nvSpPr>
                <p:cNvPr id="720" name="Oval 719"/>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grpSp>
              <p:nvGrpSpPr>
                <p:cNvPr id="721" name="Group 720"/>
                <p:cNvGrpSpPr/>
                <p:nvPr/>
              </p:nvGrpSpPr>
              <p:grpSpPr>
                <a:xfrm>
                  <a:off x="1627350" y="2071688"/>
                  <a:ext cx="512722" cy="462536"/>
                  <a:chOff x="1302898" y="1640683"/>
                  <a:chExt cx="1201027" cy="1083468"/>
                </a:xfrm>
              </p:grpSpPr>
              <p:sp>
                <p:nvSpPr>
                  <p:cNvPr id="722" name="Freeform 34"/>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723" name="Freeform 37"/>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724" name="Freeform 39"/>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725" name="Freeform 40"/>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726" name="Freeform 5"/>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727" name="Group 726"/>
              <p:cNvGrpSpPr/>
              <p:nvPr/>
            </p:nvGrpSpPr>
            <p:grpSpPr>
              <a:xfrm>
                <a:off x="9065695" y="4625407"/>
                <a:ext cx="128016" cy="128016"/>
                <a:chOff x="6617763" y="1494678"/>
                <a:chExt cx="188006" cy="188004"/>
              </a:xfrm>
            </p:grpSpPr>
            <p:sp>
              <p:nvSpPr>
                <p:cNvPr id="728" name="Oval 727"/>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729" name="Freeform 10"/>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730" name="Group 729"/>
              <p:cNvGrpSpPr/>
              <p:nvPr/>
            </p:nvGrpSpPr>
            <p:grpSpPr>
              <a:xfrm>
                <a:off x="9130227" y="4693233"/>
                <a:ext cx="128016" cy="128016"/>
                <a:chOff x="6617763" y="1494678"/>
                <a:chExt cx="188006" cy="188004"/>
              </a:xfrm>
            </p:grpSpPr>
            <p:sp>
              <p:nvSpPr>
                <p:cNvPr id="731" name="Oval 730"/>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732" name="Freeform 10"/>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733" name="Group 732"/>
              <p:cNvGrpSpPr/>
              <p:nvPr/>
            </p:nvGrpSpPr>
            <p:grpSpPr>
              <a:xfrm>
                <a:off x="9461015" y="5876549"/>
                <a:ext cx="128016" cy="128016"/>
                <a:chOff x="1520304" y="1939550"/>
                <a:chExt cx="726812" cy="726812"/>
              </a:xfrm>
            </p:grpSpPr>
            <p:sp>
              <p:nvSpPr>
                <p:cNvPr id="734" name="Oval 733"/>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grpSp>
              <p:nvGrpSpPr>
                <p:cNvPr id="735" name="Group 734"/>
                <p:cNvGrpSpPr/>
                <p:nvPr/>
              </p:nvGrpSpPr>
              <p:grpSpPr>
                <a:xfrm>
                  <a:off x="1627350" y="2071688"/>
                  <a:ext cx="512722" cy="462536"/>
                  <a:chOff x="1302898" y="1640683"/>
                  <a:chExt cx="1201027" cy="1083468"/>
                </a:xfrm>
              </p:grpSpPr>
              <p:sp>
                <p:nvSpPr>
                  <p:cNvPr id="736" name="Freeform 34"/>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737" name="Freeform 37"/>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738" name="Freeform 39"/>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739" name="Freeform 40"/>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740" name="Freeform 5"/>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744" name="Group 743"/>
              <p:cNvGrpSpPr/>
              <p:nvPr/>
            </p:nvGrpSpPr>
            <p:grpSpPr>
              <a:xfrm>
                <a:off x="10362561" y="6094415"/>
                <a:ext cx="128016" cy="128016"/>
                <a:chOff x="6617763" y="1494678"/>
                <a:chExt cx="188006" cy="188004"/>
              </a:xfrm>
            </p:grpSpPr>
            <p:sp>
              <p:nvSpPr>
                <p:cNvPr id="745" name="Oval 744"/>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746" name="Freeform 10"/>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747" name="Group 746"/>
              <p:cNvGrpSpPr/>
              <p:nvPr/>
            </p:nvGrpSpPr>
            <p:grpSpPr>
              <a:xfrm>
                <a:off x="10553982" y="5958094"/>
                <a:ext cx="128016" cy="128016"/>
                <a:chOff x="1520304" y="1939550"/>
                <a:chExt cx="726812" cy="726812"/>
              </a:xfrm>
            </p:grpSpPr>
            <p:sp>
              <p:nvSpPr>
                <p:cNvPr id="748" name="Oval 747"/>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grpSp>
              <p:nvGrpSpPr>
                <p:cNvPr id="749" name="Group 748"/>
                <p:cNvGrpSpPr/>
                <p:nvPr/>
              </p:nvGrpSpPr>
              <p:grpSpPr>
                <a:xfrm>
                  <a:off x="1627350" y="2071688"/>
                  <a:ext cx="512722" cy="462536"/>
                  <a:chOff x="1302898" y="1640683"/>
                  <a:chExt cx="1201027" cy="1083468"/>
                </a:xfrm>
              </p:grpSpPr>
              <p:sp>
                <p:nvSpPr>
                  <p:cNvPr id="750" name="Freeform 34"/>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751" name="Freeform 37"/>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752" name="Freeform 39"/>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753" name="Freeform 40"/>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754" name="Freeform 5"/>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755" name="Group 754"/>
              <p:cNvGrpSpPr/>
              <p:nvPr/>
            </p:nvGrpSpPr>
            <p:grpSpPr>
              <a:xfrm>
                <a:off x="10612354" y="5638812"/>
                <a:ext cx="128016" cy="128016"/>
                <a:chOff x="1520304" y="1939550"/>
                <a:chExt cx="726812" cy="726812"/>
              </a:xfrm>
            </p:grpSpPr>
            <p:sp>
              <p:nvSpPr>
                <p:cNvPr id="756" name="Oval 755"/>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grpSp>
              <p:nvGrpSpPr>
                <p:cNvPr id="757" name="Group 756"/>
                <p:cNvGrpSpPr/>
                <p:nvPr/>
              </p:nvGrpSpPr>
              <p:grpSpPr>
                <a:xfrm>
                  <a:off x="1627350" y="2071688"/>
                  <a:ext cx="512722" cy="462536"/>
                  <a:chOff x="1302898" y="1640683"/>
                  <a:chExt cx="1201027" cy="1083468"/>
                </a:xfrm>
              </p:grpSpPr>
              <p:sp>
                <p:nvSpPr>
                  <p:cNvPr id="758" name="Freeform 34"/>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759" name="Freeform 37"/>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760" name="Freeform 39"/>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761" name="Freeform 40"/>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762" name="Freeform 5"/>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741" name="Group 740"/>
              <p:cNvGrpSpPr/>
              <p:nvPr/>
            </p:nvGrpSpPr>
            <p:grpSpPr>
              <a:xfrm>
                <a:off x="10543574" y="5959393"/>
                <a:ext cx="128016" cy="128016"/>
                <a:chOff x="6617763" y="1494678"/>
                <a:chExt cx="188006" cy="188004"/>
              </a:xfrm>
            </p:grpSpPr>
            <p:sp>
              <p:nvSpPr>
                <p:cNvPr id="742" name="Oval 741"/>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743" name="Freeform 10"/>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763" name="Group 762"/>
              <p:cNvGrpSpPr/>
              <p:nvPr/>
            </p:nvGrpSpPr>
            <p:grpSpPr>
              <a:xfrm>
                <a:off x="11296165" y="6115852"/>
                <a:ext cx="128016" cy="128016"/>
                <a:chOff x="1520304" y="1939550"/>
                <a:chExt cx="726812" cy="726812"/>
              </a:xfrm>
            </p:grpSpPr>
            <p:sp>
              <p:nvSpPr>
                <p:cNvPr id="764" name="Oval 763"/>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grpSp>
              <p:nvGrpSpPr>
                <p:cNvPr id="765" name="Group 764"/>
                <p:cNvGrpSpPr/>
                <p:nvPr/>
              </p:nvGrpSpPr>
              <p:grpSpPr>
                <a:xfrm>
                  <a:off x="1627350" y="2071688"/>
                  <a:ext cx="512722" cy="462536"/>
                  <a:chOff x="1302898" y="1640683"/>
                  <a:chExt cx="1201027" cy="1083468"/>
                </a:xfrm>
              </p:grpSpPr>
              <p:sp>
                <p:nvSpPr>
                  <p:cNvPr id="766" name="Freeform 34"/>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767" name="Freeform 37"/>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768" name="Freeform 39"/>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769" name="Freeform 40"/>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770" name="Freeform 5"/>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771" name="Group 770"/>
              <p:cNvGrpSpPr/>
              <p:nvPr/>
            </p:nvGrpSpPr>
            <p:grpSpPr>
              <a:xfrm>
                <a:off x="10496419" y="4324031"/>
                <a:ext cx="128016" cy="128016"/>
                <a:chOff x="1520304" y="1939550"/>
                <a:chExt cx="726812" cy="726812"/>
              </a:xfrm>
            </p:grpSpPr>
            <p:sp>
              <p:nvSpPr>
                <p:cNvPr id="772" name="Oval 771"/>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grpSp>
              <p:nvGrpSpPr>
                <p:cNvPr id="773" name="Group 772"/>
                <p:cNvGrpSpPr/>
                <p:nvPr/>
              </p:nvGrpSpPr>
              <p:grpSpPr>
                <a:xfrm>
                  <a:off x="1627350" y="2071688"/>
                  <a:ext cx="512722" cy="462536"/>
                  <a:chOff x="1302898" y="1640683"/>
                  <a:chExt cx="1201027" cy="1083468"/>
                </a:xfrm>
              </p:grpSpPr>
              <p:sp>
                <p:nvSpPr>
                  <p:cNvPr id="774" name="Freeform 34"/>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775" name="Freeform 37"/>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776" name="Freeform 39"/>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777" name="Freeform 40"/>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778" name="Freeform 5"/>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779" name="Group 778"/>
              <p:cNvGrpSpPr/>
              <p:nvPr/>
            </p:nvGrpSpPr>
            <p:grpSpPr>
              <a:xfrm>
                <a:off x="9648041" y="3897180"/>
                <a:ext cx="128016" cy="128016"/>
                <a:chOff x="1520304" y="1939550"/>
                <a:chExt cx="726812" cy="726812"/>
              </a:xfrm>
            </p:grpSpPr>
            <p:sp>
              <p:nvSpPr>
                <p:cNvPr id="780" name="Oval 779"/>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grpSp>
              <p:nvGrpSpPr>
                <p:cNvPr id="781" name="Group 780"/>
                <p:cNvGrpSpPr/>
                <p:nvPr/>
              </p:nvGrpSpPr>
              <p:grpSpPr>
                <a:xfrm>
                  <a:off x="1627350" y="2071688"/>
                  <a:ext cx="512722" cy="462536"/>
                  <a:chOff x="1302898" y="1640683"/>
                  <a:chExt cx="1201027" cy="1083468"/>
                </a:xfrm>
              </p:grpSpPr>
              <p:sp>
                <p:nvSpPr>
                  <p:cNvPr id="782" name="Freeform 34"/>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783" name="Freeform 37"/>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784" name="Freeform 39"/>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785" name="Freeform 40"/>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786" name="Freeform 5"/>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787" name="Group 786"/>
              <p:cNvGrpSpPr/>
              <p:nvPr/>
            </p:nvGrpSpPr>
            <p:grpSpPr>
              <a:xfrm>
                <a:off x="9621191" y="4177685"/>
                <a:ext cx="128016" cy="128016"/>
                <a:chOff x="1520304" y="1939550"/>
                <a:chExt cx="726812" cy="726812"/>
              </a:xfrm>
            </p:grpSpPr>
            <p:sp>
              <p:nvSpPr>
                <p:cNvPr id="788" name="Oval 787"/>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grpSp>
              <p:nvGrpSpPr>
                <p:cNvPr id="789" name="Group 788"/>
                <p:cNvGrpSpPr/>
                <p:nvPr/>
              </p:nvGrpSpPr>
              <p:grpSpPr>
                <a:xfrm>
                  <a:off x="1627350" y="2071688"/>
                  <a:ext cx="512722" cy="462536"/>
                  <a:chOff x="1302898" y="1640683"/>
                  <a:chExt cx="1201027" cy="1083468"/>
                </a:xfrm>
              </p:grpSpPr>
              <p:sp>
                <p:nvSpPr>
                  <p:cNvPr id="790" name="Freeform 34"/>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791" name="Freeform 37"/>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792" name="Freeform 39"/>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793" name="Freeform 40"/>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794" name="Freeform 5"/>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795" name="Group 794"/>
              <p:cNvGrpSpPr/>
              <p:nvPr/>
            </p:nvGrpSpPr>
            <p:grpSpPr>
              <a:xfrm>
                <a:off x="9366351" y="3933416"/>
                <a:ext cx="128016" cy="128016"/>
                <a:chOff x="6617763" y="1494678"/>
                <a:chExt cx="188006" cy="188004"/>
              </a:xfrm>
            </p:grpSpPr>
            <p:sp>
              <p:nvSpPr>
                <p:cNvPr id="796" name="Oval 795"/>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797" name="Freeform 10"/>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798" name="Group 797"/>
              <p:cNvGrpSpPr/>
              <p:nvPr/>
            </p:nvGrpSpPr>
            <p:grpSpPr>
              <a:xfrm>
                <a:off x="9594682" y="3694018"/>
                <a:ext cx="128016" cy="128016"/>
                <a:chOff x="6617763" y="1494678"/>
                <a:chExt cx="188006" cy="188004"/>
              </a:xfrm>
            </p:grpSpPr>
            <p:sp>
              <p:nvSpPr>
                <p:cNvPr id="799" name="Oval 798"/>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800" name="Freeform 10"/>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801" name="Group 800"/>
              <p:cNvGrpSpPr/>
              <p:nvPr/>
            </p:nvGrpSpPr>
            <p:grpSpPr>
              <a:xfrm>
                <a:off x="9473147" y="3267533"/>
                <a:ext cx="128016" cy="128016"/>
                <a:chOff x="6617763" y="1494678"/>
                <a:chExt cx="188006" cy="188004"/>
              </a:xfrm>
            </p:grpSpPr>
            <p:sp>
              <p:nvSpPr>
                <p:cNvPr id="802" name="Oval 801"/>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803" name="Freeform 10"/>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804" name="Group 803"/>
              <p:cNvGrpSpPr/>
              <p:nvPr/>
            </p:nvGrpSpPr>
            <p:grpSpPr>
              <a:xfrm>
                <a:off x="9823352" y="3384507"/>
                <a:ext cx="128016" cy="128016"/>
                <a:chOff x="6617763" y="1494678"/>
                <a:chExt cx="188006" cy="188004"/>
              </a:xfrm>
            </p:grpSpPr>
            <p:sp>
              <p:nvSpPr>
                <p:cNvPr id="805" name="Oval 804"/>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806" name="Freeform 10"/>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823" name="Group 822"/>
              <p:cNvGrpSpPr/>
              <p:nvPr/>
            </p:nvGrpSpPr>
            <p:grpSpPr>
              <a:xfrm>
                <a:off x="10265037" y="3334842"/>
                <a:ext cx="128016" cy="128016"/>
                <a:chOff x="6617763" y="1494678"/>
                <a:chExt cx="188006" cy="188004"/>
              </a:xfrm>
            </p:grpSpPr>
            <p:sp>
              <p:nvSpPr>
                <p:cNvPr id="824" name="Oval 823"/>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825" name="Freeform 10"/>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826" name="Group 825"/>
              <p:cNvGrpSpPr/>
              <p:nvPr/>
            </p:nvGrpSpPr>
            <p:grpSpPr>
              <a:xfrm>
                <a:off x="10179598" y="3419645"/>
                <a:ext cx="128016" cy="128016"/>
                <a:chOff x="6617763" y="1494678"/>
                <a:chExt cx="188006" cy="188004"/>
              </a:xfrm>
            </p:grpSpPr>
            <p:sp>
              <p:nvSpPr>
                <p:cNvPr id="827" name="Oval 826"/>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828" name="Freeform 10"/>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829" name="Group 828"/>
              <p:cNvGrpSpPr/>
              <p:nvPr/>
            </p:nvGrpSpPr>
            <p:grpSpPr>
              <a:xfrm>
                <a:off x="6605123" y="3331723"/>
                <a:ext cx="128016" cy="128016"/>
                <a:chOff x="1520304" y="1939550"/>
                <a:chExt cx="726812" cy="726812"/>
              </a:xfrm>
            </p:grpSpPr>
            <p:sp>
              <p:nvSpPr>
                <p:cNvPr id="830" name="Oval 829"/>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grpSp>
              <p:nvGrpSpPr>
                <p:cNvPr id="831" name="Group 830"/>
                <p:cNvGrpSpPr/>
                <p:nvPr/>
              </p:nvGrpSpPr>
              <p:grpSpPr>
                <a:xfrm>
                  <a:off x="1627350" y="2071688"/>
                  <a:ext cx="512722" cy="462536"/>
                  <a:chOff x="1302898" y="1640683"/>
                  <a:chExt cx="1201027" cy="1083468"/>
                </a:xfrm>
              </p:grpSpPr>
              <p:sp>
                <p:nvSpPr>
                  <p:cNvPr id="832" name="Freeform 34"/>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833" name="Freeform 37"/>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834" name="Freeform 39"/>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835" name="Freeform 40"/>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836" name="Freeform 5"/>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837" name="Group 836"/>
              <p:cNvGrpSpPr/>
              <p:nvPr/>
            </p:nvGrpSpPr>
            <p:grpSpPr>
              <a:xfrm>
                <a:off x="5564444" y="3318946"/>
                <a:ext cx="128016" cy="128016"/>
                <a:chOff x="1520304" y="1939550"/>
                <a:chExt cx="726812" cy="726812"/>
              </a:xfrm>
            </p:grpSpPr>
            <p:sp>
              <p:nvSpPr>
                <p:cNvPr id="838" name="Oval 837"/>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grpSp>
              <p:nvGrpSpPr>
                <p:cNvPr id="839" name="Group 838"/>
                <p:cNvGrpSpPr/>
                <p:nvPr/>
              </p:nvGrpSpPr>
              <p:grpSpPr>
                <a:xfrm>
                  <a:off x="1627350" y="2071688"/>
                  <a:ext cx="512722" cy="462536"/>
                  <a:chOff x="1302898" y="1640683"/>
                  <a:chExt cx="1201027" cy="1083468"/>
                </a:xfrm>
              </p:grpSpPr>
              <p:sp>
                <p:nvSpPr>
                  <p:cNvPr id="840" name="Freeform 34"/>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841" name="Freeform 37"/>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842" name="Freeform 39"/>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843" name="Freeform 40"/>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844" name="Freeform 5"/>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845" name="Group 844"/>
              <p:cNvGrpSpPr/>
              <p:nvPr/>
            </p:nvGrpSpPr>
            <p:grpSpPr>
              <a:xfrm>
                <a:off x="5904090" y="3130082"/>
                <a:ext cx="128016" cy="128016"/>
                <a:chOff x="1520304" y="1939550"/>
                <a:chExt cx="726812" cy="726812"/>
              </a:xfrm>
            </p:grpSpPr>
            <p:sp>
              <p:nvSpPr>
                <p:cNvPr id="846" name="Oval 845"/>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grpSp>
              <p:nvGrpSpPr>
                <p:cNvPr id="847" name="Group 846"/>
                <p:cNvGrpSpPr/>
                <p:nvPr/>
              </p:nvGrpSpPr>
              <p:grpSpPr>
                <a:xfrm>
                  <a:off x="1627350" y="2071688"/>
                  <a:ext cx="512722" cy="462536"/>
                  <a:chOff x="1302898" y="1640683"/>
                  <a:chExt cx="1201027" cy="1083468"/>
                </a:xfrm>
              </p:grpSpPr>
              <p:sp>
                <p:nvSpPr>
                  <p:cNvPr id="848" name="Freeform 34"/>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849" name="Freeform 37"/>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850" name="Freeform 39"/>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851" name="Freeform 40"/>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852" name="Freeform 5"/>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853" name="Group 852"/>
              <p:cNvGrpSpPr/>
              <p:nvPr/>
            </p:nvGrpSpPr>
            <p:grpSpPr>
              <a:xfrm>
                <a:off x="5618633" y="2661182"/>
                <a:ext cx="128016" cy="128016"/>
                <a:chOff x="6617763" y="1494678"/>
                <a:chExt cx="188006" cy="188004"/>
              </a:xfrm>
            </p:grpSpPr>
            <p:sp>
              <p:nvSpPr>
                <p:cNvPr id="854" name="Oval 853"/>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855" name="Freeform 10"/>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856" name="Group 855"/>
              <p:cNvGrpSpPr/>
              <p:nvPr/>
            </p:nvGrpSpPr>
            <p:grpSpPr>
              <a:xfrm>
                <a:off x="5778040" y="2766578"/>
                <a:ext cx="128016" cy="128016"/>
                <a:chOff x="1520304" y="1939550"/>
                <a:chExt cx="726812" cy="726812"/>
              </a:xfrm>
            </p:grpSpPr>
            <p:sp>
              <p:nvSpPr>
                <p:cNvPr id="857" name="Oval 856"/>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grpSp>
              <p:nvGrpSpPr>
                <p:cNvPr id="858" name="Group 857"/>
                <p:cNvGrpSpPr/>
                <p:nvPr/>
              </p:nvGrpSpPr>
              <p:grpSpPr>
                <a:xfrm>
                  <a:off x="1627350" y="2071688"/>
                  <a:ext cx="512722" cy="462536"/>
                  <a:chOff x="1302898" y="1640683"/>
                  <a:chExt cx="1201027" cy="1083468"/>
                </a:xfrm>
              </p:grpSpPr>
              <p:sp>
                <p:nvSpPr>
                  <p:cNvPr id="859" name="Freeform 34"/>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860" name="Freeform 37"/>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861" name="Freeform 39"/>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862" name="Freeform 40"/>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863" name="Freeform 5"/>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864" name="Group 863"/>
              <p:cNvGrpSpPr/>
              <p:nvPr/>
            </p:nvGrpSpPr>
            <p:grpSpPr>
              <a:xfrm>
                <a:off x="5842655" y="2841888"/>
                <a:ext cx="128016" cy="128016"/>
                <a:chOff x="1520304" y="1939550"/>
                <a:chExt cx="726812" cy="726812"/>
              </a:xfrm>
            </p:grpSpPr>
            <p:sp>
              <p:nvSpPr>
                <p:cNvPr id="865" name="Oval 864"/>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grpSp>
              <p:nvGrpSpPr>
                <p:cNvPr id="866" name="Group 865"/>
                <p:cNvGrpSpPr/>
                <p:nvPr/>
              </p:nvGrpSpPr>
              <p:grpSpPr>
                <a:xfrm>
                  <a:off x="1627350" y="2071688"/>
                  <a:ext cx="512722" cy="462536"/>
                  <a:chOff x="1302898" y="1640683"/>
                  <a:chExt cx="1201027" cy="1083468"/>
                </a:xfrm>
              </p:grpSpPr>
              <p:sp>
                <p:nvSpPr>
                  <p:cNvPr id="867" name="Freeform 34"/>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868" name="Freeform 37"/>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869" name="Freeform 39"/>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870" name="Freeform 40"/>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871" name="Freeform 5"/>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872" name="Group 871"/>
              <p:cNvGrpSpPr/>
              <p:nvPr/>
            </p:nvGrpSpPr>
            <p:grpSpPr>
              <a:xfrm>
                <a:off x="6226513" y="2936918"/>
                <a:ext cx="128016" cy="128016"/>
                <a:chOff x="1520304" y="1939550"/>
                <a:chExt cx="726812" cy="726812"/>
              </a:xfrm>
            </p:grpSpPr>
            <p:sp>
              <p:nvSpPr>
                <p:cNvPr id="873" name="Oval 872"/>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grpSp>
              <p:nvGrpSpPr>
                <p:cNvPr id="874" name="Group 873"/>
                <p:cNvGrpSpPr/>
                <p:nvPr/>
              </p:nvGrpSpPr>
              <p:grpSpPr>
                <a:xfrm>
                  <a:off x="1627350" y="2071688"/>
                  <a:ext cx="512722" cy="462536"/>
                  <a:chOff x="1302898" y="1640683"/>
                  <a:chExt cx="1201027" cy="1083468"/>
                </a:xfrm>
              </p:grpSpPr>
              <p:sp>
                <p:nvSpPr>
                  <p:cNvPr id="875" name="Freeform 34"/>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876" name="Freeform 37"/>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877" name="Freeform 39"/>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878" name="Freeform 40"/>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879" name="Freeform 5"/>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880" name="Group 879"/>
              <p:cNvGrpSpPr/>
              <p:nvPr/>
            </p:nvGrpSpPr>
            <p:grpSpPr>
              <a:xfrm>
                <a:off x="6551924" y="3147819"/>
                <a:ext cx="128016" cy="128016"/>
                <a:chOff x="1520304" y="1939550"/>
                <a:chExt cx="726812" cy="726812"/>
              </a:xfrm>
            </p:grpSpPr>
            <p:sp>
              <p:nvSpPr>
                <p:cNvPr id="881" name="Oval 880"/>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grpSp>
              <p:nvGrpSpPr>
                <p:cNvPr id="882" name="Group 881"/>
                <p:cNvGrpSpPr/>
                <p:nvPr/>
              </p:nvGrpSpPr>
              <p:grpSpPr>
                <a:xfrm>
                  <a:off x="1627350" y="2071688"/>
                  <a:ext cx="512722" cy="462536"/>
                  <a:chOff x="1302898" y="1640683"/>
                  <a:chExt cx="1201027" cy="1083468"/>
                </a:xfrm>
              </p:grpSpPr>
              <p:sp>
                <p:nvSpPr>
                  <p:cNvPr id="883" name="Freeform 34"/>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884" name="Freeform 37"/>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885" name="Freeform 39"/>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886" name="Freeform 40"/>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887" name="Freeform 5"/>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888" name="Group 887"/>
              <p:cNvGrpSpPr/>
              <p:nvPr/>
            </p:nvGrpSpPr>
            <p:grpSpPr>
              <a:xfrm>
                <a:off x="6673148" y="3103788"/>
                <a:ext cx="128016" cy="128016"/>
                <a:chOff x="1520304" y="1939550"/>
                <a:chExt cx="726812" cy="726812"/>
              </a:xfrm>
            </p:grpSpPr>
            <p:sp>
              <p:nvSpPr>
                <p:cNvPr id="889" name="Oval 888"/>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grpSp>
              <p:nvGrpSpPr>
                <p:cNvPr id="890" name="Group 889"/>
                <p:cNvGrpSpPr/>
                <p:nvPr/>
              </p:nvGrpSpPr>
              <p:grpSpPr>
                <a:xfrm>
                  <a:off x="1627350" y="2071688"/>
                  <a:ext cx="512722" cy="462536"/>
                  <a:chOff x="1302898" y="1640683"/>
                  <a:chExt cx="1201027" cy="1083468"/>
                </a:xfrm>
              </p:grpSpPr>
              <p:sp>
                <p:nvSpPr>
                  <p:cNvPr id="891" name="Freeform 34"/>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892" name="Freeform 37"/>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893" name="Freeform 39"/>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894" name="Freeform 40"/>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895" name="Freeform 5"/>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896" name="Group 895"/>
              <p:cNvGrpSpPr/>
              <p:nvPr/>
            </p:nvGrpSpPr>
            <p:grpSpPr>
              <a:xfrm>
                <a:off x="6367725" y="3032663"/>
                <a:ext cx="128016" cy="128016"/>
                <a:chOff x="1520304" y="1939550"/>
                <a:chExt cx="726812" cy="726812"/>
              </a:xfrm>
            </p:grpSpPr>
            <p:sp>
              <p:nvSpPr>
                <p:cNvPr id="897" name="Oval 896"/>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grpSp>
              <p:nvGrpSpPr>
                <p:cNvPr id="898" name="Group 897"/>
                <p:cNvGrpSpPr/>
                <p:nvPr/>
              </p:nvGrpSpPr>
              <p:grpSpPr>
                <a:xfrm>
                  <a:off x="1627350" y="2071688"/>
                  <a:ext cx="512722" cy="462536"/>
                  <a:chOff x="1302898" y="1640683"/>
                  <a:chExt cx="1201027" cy="1083468"/>
                </a:xfrm>
              </p:grpSpPr>
              <p:sp>
                <p:nvSpPr>
                  <p:cNvPr id="899" name="Freeform 34"/>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900" name="Freeform 37"/>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901" name="Freeform 39"/>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902" name="Freeform 40"/>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903" name="Freeform 5"/>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904" name="Group 903"/>
              <p:cNvGrpSpPr/>
              <p:nvPr/>
            </p:nvGrpSpPr>
            <p:grpSpPr>
              <a:xfrm>
                <a:off x="6292639" y="3028402"/>
                <a:ext cx="128016" cy="128016"/>
                <a:chOff x="6617763" y="1494678"/>
                <a:chExt cx="188006" cy="188004"/>
              </a:xfrm>
            </p:grpSpPr>
            <p:sp>
              <p:nvSpPr>
                <p:cNvPr id="905" name="Oval 904"/>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906" name="Freeform 10"/>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907" name="Group 906"/>
              <p:cNvGrpSpPr/>
              <p:nvPr/>
            </p:nvGrpSpPr>
            <p:grpSpPr>
              <a:xfrm>
                <a:off x="6010181" y="2870135"/>
                <a:ext cx="128016" cy="128016"/>
                <a:chOff x="6617763" y="1494678"/>
                <a:chExt cx="188006" cy="188004"/>
              </a:xfrm>
            </p:grpSpPr>
            <p:sp>
              <p:nvSpPr>
                <p:cNvPr id="908" name="Oval 907"/>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909" name="Freeform 10"/>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910" name="Group 909"/>
              <p:cNvGrpSpPr/>
              <p:nvPr/>
            </p:nvGrpSpPr>
            <p:grpSpPr>
              <a:xfrm>
                <a:off x="6091578" y="2963001"/>
                <a:ext cx="128016" cy="128016"/>
                <a:chOff x="1520304" y="1939550"/>
                <a:chExt cx="726812" cy="726812"/>
              </a:xfrm>
            </p:grpSpPr>
            <p:sp>
              <p:nvSpPr>
                <p:cNvPr id="911" name="Oval 910"/>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grpSp>
              <p:nvGrpSpPr>
                <p:cNvPr id="912" name="Group 911"/>
                <p:cNvGrpSpPr/>
                <p:nvPr/>
              </p:nvGrpSpPr>
              <p:grpSpPr>
                <a:xfrm>
                  <a:off x="1627350" y="2071688"/>
                  <a:ext cx="512722" cy="462536"/>
                  <a:chOff x="1302898" y="1640683"/>
                  <a:chExt cx="1201027" cy="1083468"/>
                </a:xfrm>
              </p:grpSpPr>
              <p:sp>
                <p:nvSpPr>
                  <p:cNvPr id="913" name="Freeform 34"/>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914" name="Freeform 37"/>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915" name="Freeform 39"/>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916" name="Freeform 40"/>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917" name="Freeform 5"/>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918" name="Group 917"/>
              <p:cNvGrpSpPr/>
              <p:nvPr/>
            </p:nvGrpSpPr>
            <p:grpSpPr>
              <a:xfrm>
                <a:off x="5958332" y="2898080"/>
                <a:ext cx="128016" cy="128016"/>
                <a:chOff x="6617763" y="1494678"/>
                <a:chExt cx="188006" cy="188004"/>
              </a:xfrm>
            </p:grpSpPr>
            <p:sp>
              <p:nvSpPr>
                <p:cNvPr id="919" name="Oval 918"/>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920" name="Freeform 10"/>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921" name="Group 920"/>
              <p:cNvGrpSpPr/>
              <p:nvPr/>
            </p:nvGrpSpPr>
            <p:grpSpPr>
              <a:xfrm>
                <a:off x="5986971" y="2748043"/>
                <a:ext cx="128016" cy="128016"/>
                <a:chOff x="6617763" y="1494678"/>
                <a:chExt cx="188006" cy="188004"/>
              </a:xfrm>
            </p:grpSpPr>
            <p:sp>
              <p:nvSpPr>
                <p:cNvPr id="922" name="Oval 921"/>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923" name="Freeform 10"/>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924" name="Group 923"/>
              <p:cNvGrpSpPr/>
              <p:nvPr/>
            </p:nvGrpSpPr>
            <p:grpSpPr>
              <a:xfrm>
                <a:off x="6096330" y="2824221"/>
                <a:ext cx="128016" cy="128016"/>
                <a:chOff x="6617763" y="1494678"/>
                <a:chExt cx="188006" cy="188004"/>
              </a:xfrm>
            </p:grpSpPr>
            <p:sp>
              <p:nvSpPr>
                <p:cNvPr id="925" name="Oval 924"/>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926" name="Freeform 10"/>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935" name="Group 934"/>
              <p:cNvGrpSpPr/>
              <p:nvPr/>
            </p:nvGrpSpPr>
            <p:grpSpPr>
              <a:xfrm>
                <a:off x="6482260" y="2850537"/>
                <a:ext cx="128016" cy="128016"/>
                <a:chOff x="1520304" y="1939550"/>
                <a:chExt cx="726812" cy="726812"/>
              </a:xfrm>
            </p:grpSpPr>
            <p:sp>
              <p:nvSpPr>
                <p:cNvPr id="936" name="Oval 935"/>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grpSp>
              <p:nvGrpSpPr>
                <p:cNvPr id="937" name="Group 936"/>
                <p:cNvGrpSpPr/>
                <p:nvPr/>
              </p:nvGrpSpPr>
              <p:grpSpPr>
                <a:xfrm>
                  <a:off x="1627350" y="2071688"/>
                  <a:ext cx="512722" cy="462536"/>
                  <a:chOff x="1302898" y="1640683"/>
                  <a:chExt cx="1201027" cy="1083468"/>
                </a:xfrm>
              </p:grpSpPr>
              <p:sp>
                <p:nvSpPr>
                  <p:cNvPr id="938" name="Freeform 34"/>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939" name="Freeform 37"/>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940" name="Freeform 39"/>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941" name="Freeform 40"/>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942" name="Freeform 5"/>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943" name="Group 942"/>
              <p:cNvGrpSpPr/>
              <p:nvPr/>
            </p:nvGrpSpPr>
            <p:grpSpPr>
              <a:xfrm>
                <a:off x="7015873" y="2597882"/>
                <a:ext cx="128016" cy="128016"/>
                <a:chOff x="1520304" y="1939550"/>
                <a:chExt cx="726812" cy="726812"/>
              </a:xfrm>
            </p:grpSpPr>
            <p:sp>
              <p:nvSpPr>
                <p:cNvPr id="944" name="Oval 943"/>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grpSp>
              <p:nvGrpSpPr>
                <p:cNvPr id="945" name="Group 944"/>
                <p:cNvGrpSpPr/>
                <p:nvPr/>
              </p:nvGrpSpPr>
              <p:grpSpPr>
                <a:xfrm>
                  <a:off x="1627350" y="2071688"/>
                  <a:ext cx="512722" cy="462536"/>
                  <a:chOff x="1302898" y="1640683"/>
                  <a:chExt cx="1201027" cy="1083468"/>
                </a:xfrm>
              </p:grpSpPr>
              <p:sp>
                <p:nvSpPr>
                  <p:cNvPr id="946" name="Freeform 34"/>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947" name="Freeform 37"/>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948" name="Freeform 39"/>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949" name="Freeform 40"/>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950" name="Freeform 5"/>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951" name="Group 950"/>
              <p:cNvGrpSpPr/>
              <p:nvPr/>
            </p:nvGrpSpPr>
            <p:grpSpPr>
              <a:xfrm>
                <a:off x="6346150" y="2427402"/>
                <a:ext cx="128016" cy="128016"/>
                <a:chOff x="1520304" y="1939550"/>
                <a:chExt cx="726812" cy="726812"/>
              </a:xfrm>
            </p:grpSpPr>
            <p:sp>
              <p:nvSpPr>
                <p:cNvPr id="952" name="Oval 951"/>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grpSp>
              <p:nvGrpSpPr>
                <p:cNvPr id="953" name="Group 952"/>
                <p:cNvGrpSpPr/>
                <p:nvPr/>
              </p:nvGrpSpPr>
              <p:grpSpPr>
                <a:xfrm>
                  <a:off x="1627350" y="2071688"/>
                  <a:ext cx="512722" cy="462536"/>
                  <a:chOff x="1302898" y="1640683"/>
                  <a:chExt cx="1201027" cy="1083468"/>
                </a:xfrm>
              </p:grpSpPr>
              <p:sp>
                <p:nvSpPr>
                  <p:cNvPr id="954" name="Freeform 34"/>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955" name="Freeform 37"/>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956" name="Freeform 39"/>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957" name="Freeform 40"/>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958" name="Freeform 5"/>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959" name="Group 958"/>
              <p:cNvGrpSpPr/>
              <p:nvPr/>
            </p:nvGrpSpPr>
            <p:grpSpPr>
              <a:xfrm>
                <a:off x="6659729" y="2289622"/>
                <a:ext cx="128016" cy="128016"/>
                <a:chOff x="1520304" y="1939550"/>
                <a:chExt cx="726812" cy="726812"/>
              </a:xfrm>
            </p:grpSpPr>
            <p:sp>
              <p:nvSpPr>
                <p:cNvPr id="960" name="Oval 959"/>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grpSp>
              <p:nvGrpSpPr>
                <p:cNvPr id="961" name="Group 960"/>
                <p:cNvGrpSpPr/>
                <p:nvPr/>
              </p:nvGrpSpPr>
              <p:grpSpPr>
                <a:xfrm>
                  <a:off x="1627350" y="2071688"/>
                  <a:ext cx="512722" cy="462536"/>
                  <a:chOff x="1302898" y="1640683"/>
                  <a:chExt cx="1201027" cy="1083468"/>
                </a:xfrm>
              </p:grpSpPr>
              <p:sp>
                <p:nvSpPr>
                  <p:cNvPr id="962" name="Freeform 34"/>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963" name="Freeform 37"/>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964" name="Freeform 39"/>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965" name="Freeform 40"/>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966" name="Freeform 5"/>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967" name="Group 966"/>
              <p:cNvGrpSpPr/>
              <p:nvPr/>
            </p:nvGrpSpPr>
            <p:grpSpPr>
              <a:xfrm>
                <a:off x="6649052" y="2290435"/>
                <a:ext cx="128016" cy="128016"/>
                <a:chOff x="6617763" y="1494678"/>
                <a:chExt cx="188006" cy="188004"/>
              </a:xfrm>
            </p:grpSpPr>
            <p:sp>
              <p:nvSpPr>
                <p:cNvPr id="968" name="Oval 967"/>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969" name="Freeform 10"/>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sp>
            <p:nvSpPr>
              <p:cNvPr id="10" name="Freeform: Shape 9"/>
              <p:cNvSpPr/>
              <p:nvPr/>
            </p:nvSpPr>
            <p:spPr bwMode="auto">
              <a:xfrm>
                <a:off x="6031706" y="3788569"/>
                <a:ext cx="128601" cy="42862"/>
              </a:xfrm>
              <a:custGeom>
                <a:avLst/>
                <a:gdLst>
                  <a:gd name="connsiteX0" fmla="*/ 0 w 128601"/>
                  <a:gd name="connsiteY0" fmla="*/ 0 h 42862"/>
                  <a:gd name="connsiteX1" fmla="*/ 14288 w 128601"/>
                  <a:gd name="connsiteY1" fmla="*/ 2381 h 42862"/>
                  <a:gd name="connsiteX2" fmla="*/ 21432 w 128601"/>
                  <a:gd name="connsiteY2" fmla="*/ 7144 h 42862"/>
                  <a:gd name="connsiteX3" fmla="*/ 30957 w 128601"/>
                  <a:gd name="connsiteY3" fmla="*/ 11906 h 42862"/>
                  <a:gd name="connsiteX4" fmla="*/ 45244 w 128601"/>
                  <a:gd name="connsiteY4" fmla="*/ 21431 h 42862"/>
                  <a:gd name="connsiteX5" fmla="*/ 52388 w 128601"/>
                  <a:gd name="connsiteY5" fmla="*/ 26194 h 42862"/>
                  <a:gd name="connsiteX6" fmla="*/ 66675 w 128601"/>
                  <a:gd name="connsiteY6" fmla="*/ 30956 h 42862"/>
                  <a:gd name="connsiteX7" fmla="*/ 90488 w 128601"/>
                  <a:gd name="connsiteY7" fmla="*/ 38100 h 42862"/>
                  <a:gd name="connsiteX8" fmla="*/ 109538 w 128601"/>
                  <a:gd name="connsiteY8" fmla="*/ 42862 h 42862"/>
                  <a:gd name="connsiteX9" fmla="*/ 121444 w 128601"/>
                  <a:gd name="connsiteY9" fmla="*/ 30956 h 42862"/>
                  <a:gd name="connsiteX10" fmla="*/ 128588 w 128601"/>
                  <a:gd name="connsiteY10" fmla="*/ 23812 h 42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8601" h="42862">
                    <a:moveTo>
                      <a:pt x="0" y="0"/>
                    </a:moveTo>
                    <a:cubicBezTo>
                      <a:pt x="4763" y="794"/>
                      <a:pt x="9707" y="854"/>
                      <a:pt x="14288" y="2381"/>
                    </a:cubicBezTo>
                    <a:cubicBezTo>
                      <a:pt x="17003" y="3286"/>
                      <a:pt x="18947" y="5724"/>
                      <a:pt x="21432" y="7144"/>
                    </a:cubicBezTo>
                    <a:cubicBezTo>
                      <a:pt x="24514" y="8905"/>
                      <a:pt x="27913" y="10080"/>
                      <a:pt x="30957" y="11906"/>
                    </a:cubicBezTo>
                    <a:cubicBezTo>
                      <a:pt x="35865" y="14851"/>
                      <a:pt x="40482" y="18256"/>
                      <a:pt x="45244" y="21431"/>
                    </a:cubicBezTo>
                    <a:cubicBezTo>
                      <a:pt x="47625" y="23019"/>
                      <a:pt x="49673" y="25289"/>
                      <a:pt x="52388" y="26194"/>
                    </a:cubicBezTo>
                    <a:cubicBezTo>
                      <a:pt x="57150" y="27781"/>
                      <a:pt x="62185" y="28711"/>
                      <a:pt x="66675" y="30956"/>
                    </a:cubicBezTo>
                    <a:cubicBezTo>
                      <a:pt x="82698" y="38968"/>
                      <a:pt x="69734" y="33653"/>
                      <a:pt x="90488" y="38100"/>
                    </a:cubicBezTo>
                    <a:cubicBezTo>
                      <a:pt x="96888" y="39471"/>
                      <a:pt x="109538" y="42862"/>
                      <a:pt x="109538" y="42862"/>
                    </a:cubicBezTo>
                    <a:cubicBezTo>
                      <a:pt x="128589" y="30163"/>
                      <a:pt x="105569" y="46831"/>
                      <a:pt x="121444" y="30956"/>
                    </a:cubicBezTo>
                    <a:cubicBezTo>
                      <a:pt x="129249" y="23151"/>
                      <a:pt x="128588" y="29778"/>
                      <a:pt x="128588" y="23812"/>
                    </a:cubicBezTo>
                  </a:path>
                </a:pathLst>
              </a:cu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defRPr/>
                </a:pPr>
                <a:endParaRPr lang="en-US">
                  <a:solidFill>
                    <a:srgbClr val="FFFFFF"/>
                  </a:solidFill>
                  <a:latin typeface="Segoe UI Semilight"/>
                </a:endParaRPr>
              </a:p>
            </p:txBody>
          </p:sp>
          <p:sp>
            <p:nvSpPr>
              <p:cNvPr id="11" name="Freeform: Shape 10"/>
              <p:cNvSpPr/>
              <p:nvPr/>
            </p:nvSpPr>
            <p:spPr bwMode="auto">
              <a:xfrm>
                <a:off x="6034088" y="3783806"/>
                <a:ext cx="35718" cy="35719"/>
              </a:xfrm>
              <a:custGeom>
                <a:avLst/>
                <a:gdLst>
                  <a:gd name="connsiteX0" fmla="*/ 0 w 35718"/>
                  <a:gd name="connsiteY0" fmla="*/ 0 h 35719"/>
                  <a:gd name="connsiteX1" fmla="*/ 19050 w 35718"/>
                  <a:gd name="connsiteY1" fmla="*/ 21432 h 35719"/>
                  <a:gd name="connsiteX2" fmla="*/ 26193 w 35718"/>
                  <a:gd name="connsiteY2" fmla="*/ 26194 h 35719"/>
                  <a:gd name="connsiteX3" fmla="*/ 35718 w 35718"/>
                  <a:gd name="connsiteY3" fmla="*/ 35719 h 35719"/>
                </a:gdLst>
                <a:ahLst/>
                <a:cxnLst>
                  <a:cxn ang="0">
                    <a:pos x="connsiteX0" y="connsiteY0"/>
                  </a:cxn>
                  <a:cxn ang="0">
                    <a:pos x="connsiteX1" y="connsiteY1"/>
                  </a:cxn>
                  <a:cxn ang="0">
                    <a:pos x="connsiteX2" y="connsiteY2"/>
                  </a:cxn>
                  <a:cxn ang="0">
                    <a:pos x="connsiteX3" y="connsiteY3"/>
                  </a:cxn>
                </a:cxnLst>
                <a:rect l="l" t="t" r="r" b="b"/>
                <a:pathLst>
                  <a:path w="35718" h="35719">
                    <a:moveTo>
                      <a:pt x="0" y="0"/>
                    </a:moveTo>
                    <a:cubicBezTo>
                      <a:pt x="6350" y="7144"/>
                      <a:pt x="12291" y="14673"/>
                      <a:pt x="19050" y="21432"/>
                    </a:cubicBezTo>
                    <a:cubicBezTo>
                      <a:pt x="21073" y="23455"/>
                      <a:pt x="23995" y="24362"/>
                      <a:pt x="26193" y="26194"/>
                    </a:cubicBezTo>
                    <a:lnTo>
                      <a:pt x="35718" y="35719"/>
                    </a:lnTo>
                  </a:path>
                </a:pathLst>
              </a:cu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defRPr/>
                </a:pPr>
                <a:endParaRPr lang="en-US">
                  <a:solidFill>
                    <a:srgbClr val="FFFFFF"/>
                  </a:solidFill>
                  <a:latin typeface="Segoe UI Semilight"/>
                </a:endParaRPr>
              </a:p>
            </p:txBody>
          </p:sp>
          <p:sp>
            <p:nvSpPr>
              <p:cNvPr id="5" name="Rectangle 4"/>
              <p:cNvSpPr/>
              <p:nvPr/>
            </p:nvSpPr>
            <p:spPr bwMode="auto">
              <a:xfrm>
                <a:off x="720773" y="2066925"/>
                <a:ext cx="841328"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GB" sz="700">
                    <a:solidFill>
                      <a:srgbClr val="353535"/>
                    </a:solidFill>
                    <a:latin typeface="Segoe UI Semilight"/>
                  </a:rPr>
                  <a:t>United States</a:t>
                </a:r>
                <a:endParaRPr lang="en-US" sz="700">
                  <a:solidFill>
                    <a:srgbClr val="353535"/>
                  </a:solidFill>
                  <a:latin typeface="Segoe UI Semilight"/>
                </a:endParaRPr>
              </a:p>
            </p:txBody>
          </p:sp>
          <p:sp>
            <p:nvSpPr>
              <p:cNvPr id="1052" name="Rectangle 1051"/>
              <p:cNvSpPr/>
              <p:nvPr/>
            </p:nvSpPr>
            <p:spPr bwMode="auto">
              <a:xfrm>
                <a:off x="2074652" y="2511425"/>
                <a:ext cx="841328"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GB" sz="700">
                    <a:solidFill>
                      <a:srgbClr val="353535"/>
                    </a:solidFill>
                    <a:latin typeface="Segoe UI Semilight"/>
                  </a:rPr>
                  <a:t>Canada</a:t>
                </a:r>
                <a:endParaRPr lang="en-US" sz="700">
                  <a:solidFill>
                    <a:srgbClr val="353535"/>
                  </a:solidFill>
                  <a:latin typeface="Segoe UI Semilight"/>
                </a:endParaRPr>
              </a:p>
            </p:txBody>
          </p:sp>
          <p:sp>
            <p:nvSpPr>
              <p:cNvPr id="1054" name="Rectangle 1053"/>
              <p:cNvSpPr/>
              <p:nvPr/>
            </p:nvSpPr>
            <p:spPr bwMode="auto">
              <a:xfrm>
                <a:off x="2221475" y="3831686"/>
                <a:ext cx="841328"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GB" sz="700">
                    <a:solidFill>
                      <a:srgbClr val="353535"/>
                    </a:solidFill>
                    <a:latin typeface="Segoe UI Semilight"/>
                  </a:rPr>
                  <a:t>Mexico</a:t>
                </a:r>
                <a:endParaRPr lang="en-US" sz="700">
                  <a:solidFill>
                    <a:srgbClr val="353535"/>
                  </a:solidFill>
                  <a:latin typeface="Segoe UI Semilight"/>
                </a:endParaRPr>
              </a:p>
            </p:txBody>
          </p:sp>
          <p:sp>
            <p:nvSpPr>
              <p:cNvPr id="1055" name="Rectangle 1054"/>
              <p:cNvSpPr/>
              <p:nvPr/>
            </p:nvSpPr>
            <p:spPr bwMode="auto">
              <a:xfrm>
                <a:off x="3321979" y="4459546"/>
                <a:ext cx="841328"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GB" sz="700">
                    <a:solidFill>
                      <a:srgbClr val="353535"/>
                    </a:solidFill>
                    <a:latin typeface="Segoe UI Semilight"/>
                  </a:rPr>
                  <a:t>Venezuela</a:t>
                </a:r>
                <a:endParaRPr lang="en-US" sz="700">
                  <a:solidFill>
                    <a:srgbClr val="353535"/>
                  </a:solidFill>
                  <a:latin typeface="Segoe UI Semilight"/>
                </a:endParaRPr>
              </a:p>
            </p:txBody>
          </p:sp>
          <p:sp>
            <p:nvSpPr>
              <p:cNvPr id="1056" name="Rectangle 1055"/>
              <p:cNvSpPr/>
              <p:nvPr/>
            </p:nvSpPr>
            <p:spPr bwMode="auto">
              <a:xfrm>
                <a:off x="3035652" y="4635037"/>
                <a:ext cx="841328"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GB" sz="700">
                    <a:solidFill>
                      <a:srgbClr val="353535"/>
                    </a:solidFill>
                    <a:latin typeface="Segoe UI Semilight"/>
                  </a:rPr>
                  <a:t>Colombia</a:t>
                </a:r>
                <a:endParaRPr lang="en-US" sz="700">
                  <a:solidFill>
                    <a:srgbClr val="353535"/>
                  </a:solidFill>
                  <a:latin typeface="Segoe UI Semilight"/>
                </a:endParaRPr>
              </a:p>
            </p:txBody>
          </p:sp>
          <p:sp>
            <p:nvSpPr>
              <p:cNvPr id="1057" name="Rectangle 1056"/>
              <p:cNvSpPr/>
              <p:nvPr/>
            </p:nvSpPr>
            <p:spPr bwMode="auto">
              <a:xfrm>
                <a:off x="3260436" y="4913892"/>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GB" sz="700">
                    <a:solidFill>
                      <a:srgbClr val="353535"/>
                    </a:solidFill>
                    <a:latin typeface="Segoe UI Semilight"/>
                  </a:rPr>
                  <a:t>Peru</a:t>
                </a:r>
                <a:endParaRPr lang="en-US" sz="700">
                  <a:solidFill>
                    <a:srgbClr val="353535"/>
                  </a:solidFill>
                  <a:latin typeface="Segoe UI Semilight"/>
                </a:endParaRPr>
              </a:p>
            </p:txBody>
          </p:sp>
          <p:sp>
            <p:nvSpPr>
              <p:cNvPr id="1058" name="Rectangle 1057"/>
              <p:cNvSpPr/>
              <p:nvPr/>
            </p:nvSpPr>
            <p:spPr bwMode="auto">
              <a:xfrm>
                <a:off x="3537527" y="5200219"/>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GB" sz="700">
                    <a:solidFill>
                      <a:srgbClr val="353535"/>
                    </a:solidFill>
                    <a:latin typeface="Segoe UI Semilight"/>
                  </a:rPr>
                  <a:t>Bolivia</a:t>
                </a:r>
                <a:endParaRPr lang="en-US" sz="700">
                  <a:solidFill>
                    <a:srgbClr val="353535"/>
                  </a:solidFill>
                  <a:latin typeface="Segoe UI Semilight"/>
                </a:endParaRPr>
              </a:p>
            </p:txBody>
          </p:sp>
          <p:sp>
            <p:nvSpPr>
              <p:cNvPr id="1059" name="Rectangle 1058"/>
              <p:cNvSpPr/>
              <p:nvPr/>
            </p:nvSpPr>
            <p:spPr bwMode="auto">
              <a:xfrm>
                <a:off x="3991381" y="5042038"/>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GB" sz="700">
                    <a:solidFill>
                      <a:srgbClr val="353535"/>
                    </a:solidFill>
                    <a:latin typeface="Segoe UI Semilight"/>
                  </a:rPr>
                  <a:t>Brazil</a:t>
                </a:r>
                <a:endParaRPr lang="en-US" sz="700">
                  <a:solidFill>
                    <a:srgbClr val="353535"/>
                  </a:solidFill>
                  <a:latin typeface="Segoe UI Semilight"/>
                </a:endParaRPr>
              </a:p>
            </p:txBody>
          </p:sp>
          <p:sp>
            <p:nvSpPr>
              <p:cNvPr id="1060" name="Rectangle 1059"/>
              <p:cNvSpPr/>
              <p:nvPr/>
            </p:nvSpPr>
            <p:spPr bwMode="auto">
              <a:xfrm>
                <a:off x="3517725" y="5994370"/>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GB" sz="700">
                    <a:solidFill>
                      <a:srgbClr val="353535"/>
                    </a:solidFill>
                    <a:latin typeface="Segoe UI Semilight"/>
                  </a:rPr>
                  <a:t>Argentina</a:t>
                </a:r>
                <a:endParaRPr lang="en-US" sz="700">
                  <a:solidFill>
                    <a:srgbClr val="353535"/>
                  </a:solidFill>
                  <a:latin typeface="Segoe UI Semilight"/>
                </a:endParaRPr>
              </a:p>
            </p:txBody>
          </p:sp>
          <p:sp>
            <p:nvSpPr>
              <p:cNvPr id="1061" name="Rectangle 1060"/>
              <p:cNvSpPr/>
              <p:nvPr/>
            </p:nvSpPr>
            <p:spPr bwMode="auto">
              <a:xfrm>
                <a:off x="4210324" y="3704969"/>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GB" sz="700">
                    <a:solidFill>
                      <a:srgbClr val="353535"/>
                    </a:solidFill>
                    <a:latin typeface="Segoe UI Semilight"/>
                  </a:rPr>
                  <a:t>Atlanta Ocean</a:t>
                </a:r>
                <a:endParaRPr lang="en-US" sz="700">
                  <a:solidFill>
                    <a:srgbClr val="353535"/>
                  </a:solidFill>
                  <a:latin typeface="Segoe UI Semilight"/>
                </a:endParaRPr>
              </a:p>
            </p:txBody>
          </p:sp>
          <p:sp>
            <p:nvSpPr>
              <p:cNvPr id="1062" name="Rectangle 1061"/>
              <p:cNvSpPr/>
              <p:nvPr/>
            </p:nvSpPr>
            <p:spPr bwMode="auto">
              <a:xfrm>
                <a:off x="5717007" y="3597452"/>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GB" sz="700">
                    <a:solidFill>
                      <a:srgbClr val="353535"/>
                    </a:solidFill>
                    <a:latin typeface="Segoe UI Semilight"/>
                  </a:rPr>
                  <a:t>Algeria</a:t>
                </a:r>
                <a:endParaRPr lang="en-US" sz="700">
                  <a:solidFill>
                    <a:srgbClr val="353535"/>
                  </a:solidFill>
                  <a:latin typeface="Segoe UI Semilight"/>
                </a:endParaRPr>
              </a:p>
            </p:txBody>
          </p:sp>
          <p:sp>
            <p:nvSpPr>
              <p:cNvPr id="1063" name="Rectangle 1062"/>
              <p:cNvSpPr/>
              <p:nvPr/>
            </p:nvSpPr>
            <p:spPr bwMode="auto">
              <a:xfrm>
                <a:off x="5459832" y="4040365"/>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GB" sz="700">
                    <a:solidFill>
                      <a:srgbClr val="353535"/>
                    </a:solidFill>
                    <a:latin typeface="Segoe UI Semilight"/>
                  </a:rPr>
                  <a:t>Mali</a:t>
                </a:r>
                <a:endParaRPr lang="en-US" sz="700">
                  <a:solidFill>
                    <a:srgbClr val="353535"/>
                  </a:solidFill>
                  <a:latin typeface="Segoe UI Semilight"/>
                </a:endParaRPr>
              </a:p>
            </p:txBody>
          </p:sp>
          <p:sp>
            <p:nvSpPr>
              <p:cNvPr id="1064" name="Rectangle 1063"/>
              <p:cNvSpPr/>
              <p:nvPr/>
            </p:nvSpPr>
            <p:spPr bwMode="auto">
              <a:xfrm>
                <a:off x="5821782" y="3959402"/>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GB" sz="700">
                    <a:solidFill>
                      <a:srgbClr val="353535"/>
                    </a:solidFill>
                    <a:latin typeface="Segoe UI Semilight"/>
                  </a:rPr>
                  <a:t>Niger</a:t>
                </a:r>
                <a:endParaRPr lang="en-US" sz="700">
                  <a:solidFill>
                    <a:srgbClr val="353535"/>
                  </a:solidFill>
                  <a:latin typeface="Segoe UI Semilight"/>
                </a:endParaRPr>
              </a:p>
            </p:txBody>
          </p:sp>
          <p:sp>
            <p:nvSpPr>
              <p:cNvPr id="1065" name="Rectangle 1064"/>
              <p:cNvSpPr/>
              <p:nvPr/>
            </p:nvSpPr>
            <p:spPr bwMode="auto">
              <a:xfrm>
                <a:off x="5821782" y="4297540"/>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GB" sz="700">
                    <a:solidFill>
                      <a:srgbClr val="353535"/>
                    </a:solidFill>
                    <a:latin typeface="Segoe UI Semilight"/>
                  </a:rPr>
                  <a:t>Nigeria</a:t>
                </a:r>
                <a:endParaRPr lang="en-US" sz="700">
                  <a:solidFill>
                    <a:srgbClr val="353535"/>
                  </a:solidFill>
                  <a:latin typeface="Segoe UI Semilight"/>
                </a:endParaRPr>
              </a:p>
            </p:txBody>
          </p:sp>
          <p:sp>
            <p:nvSpPr>
              <p:cNvPr id="1066" name="Rectangle 1065"/>
              <p:cNvSpPr/>
              <p:nvPr/>
            </p:nvSpPr>
            <p:spPr bwMode="auto">
              <a:xfrm>
                <a:off x="6282285" y="4130852"/>
                <a:ext cx="343238"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GB" sz="700">
                    <a:solidFill>
                      <a:srgbClr val="353535"/>
                    </a:solidFill>
                    <a:latin typeface="Segoe UI Semilight"/>
                  </a:rPr>
                  <a:t>Chad</a:t>
                </a:r>
                <a:endParaRPr lang="en-US" sz="700">
                  <a:solidFill>
                    <a:srgbClr val="353535"/>
                  </a:solidFill>
                  <a:latin typeface="Segoe UI Semilight"/>
                </a:endParaRPr>
              </a:p>
            </p:txBody>
          </p:sp>
          <p:sp>
            <p:nvSpPr>
              <p:cNvPr id="1067" name="Rectangle 1066"/>
              <p:cNvSpPr/>
              <p:nvPr/>
            </p:nvSpPr>
            <p:spPr bwMode="auto">
              <a:xfrm>
                <a:off x="6263235" y="3745089"/>
                <a:ext cx="343238"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GB" sz="700">
                    <a:solidFill>
                      <a:srgbClr val="353535"/>
                    </a:solidFill>
                    <a:latin typeface="Segoe UI Semilight"/>
                  </a:rPr>
                  <a:t>Libya</a:t>
                </a:r>
                <a:endParaRPr lang="en-US" sz="700">
                  <a:solidFill>
                    <a:srgbClr val="353535"/>
                  </a:solidFill>
                  <a:latin typeface="Segoe UI Semilight"/>
                </a:endParaRPr>
              </a:p>
            </p:txBody>
          </p:sp>
          <p:sp>
            <p:nvSpPr>
              <p:cNvPr id="1068" name="Rectangle 1067"/>
              <p:cNvSpPr/>
              <p:nvPr/>
            </p:nvSpPr>
            <p:spPr bwMode="auto">
              <a:xfrm>
                <a:off x="6596610" y="3783189"/>
                <a:ext cx="343238"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GB" sz="700">
                    <a:solidFill>
                      <a:srgbClr val="353535"/>
                    </a:solidFill>
                    <a:latin typeface="Segoe UI Semilight"/>
                  </a:rPr>
                  <a:t>Egypt</a:t>
                </a:r>
                <a:endParaRPr lang="en-US" sz="700">
                  <a:solidFill>
                    <a:srgbClr val="353535"/>
                  </a:solidFill>
                  <a:latin typeface="Segoe UI Semilight"/>
                </a:endParaRPr>
              </a:p>
            </p:txBody>
          </p:sp>
          <p:sp>
            <p:nvSpPr>
              <p:cNvPr id="1069" name="Rectangle 1068"/>
              <p:cNvSpPr/>
              <p:nvPr/>
            </p:nvSpPr>
            <p:spPr bwMode="auto">
              <a:xfrm>
                <a:off x="6691860" y="4087267"/>
                <a:ext cx="343238"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GB" sz="700">
                    <a:solidFill>
                      <a:srgbClr val="353535"/>
                    </a:solidFill>
                    <a:latin typeface="Segoe UI Semilight"/>
                  </a:rPr>
                  <a:t>Sudan</a:t>
                </a:r>
                <a:endParaRPr lang="en-US" sz="700">
                  <a:solidFill>
                    <a:srgbClr val="353535"/>
                  </a:solidFill>
                  <a:latin typeface="Segoe UI Semilight"/>
                </a:endParaRPr>
              </a:p>
            </p:txBody>
          </p:sp>
          <p:sp>
            <p:nvSpPr>
              <p:cNvPr id="1070" name="Rectangle 1069"/>
              <p:cNvSpPr/>
              <p:nvPr/>
            </p:nvSpPr>
            <p:spPr bwMode="auto">
              <a:xfrm>
                <a:off x="6887122" y="4430167"/>
                <a:ext cx="343238"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GB" sz="700">
                    <a:solidFill>
                      <a:srgbClr val="353535"/>
                    </a:solidFill>
                    <a:latin typeface="Segoe UI Semilight"/>
                  </a:rPr>
                  <a:t>Ethiopia</a:t>
                </a:r>
                <a:endParaRPr lang="en-US" sz="700">
                  <a:solidFill>
                    <a:srgbClr val="353535"/>
                  </a:solidFill>
                  <a:latin typeface="Segoe UI Semilight"/>
                </a:endParaRPr>
              </a:p>
            </p:txBody>
          </p:sp>
          <p:sp>
            <p:nvSpPr>
              <p:cNvPr id="1071" name="Rectangle 1070"/>
              <p:cNvSpPr/>
              <p:nvPr/>
            </p:nvSpPr>
            <p:spPr bwMode="auto">
              <a:xfrm>
                <a:off x="6406657" y="4644480"/>
                <a:ext cx="456106"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GB" sz="700">
                    <a:solidFill>
                      <a:srgbClr val="353535"/>
                    </a:solidFill>
                    <a:latin typeface="Segoe UI Semilight"/>
                  </a:rPr>
                  <a:t>Dr Congo</a:t>
                </a:r>
                <a:endParaRPr lang="en-US" sz="700">
                  <a:solidFill>
                    <a:srgbClr val="353535"/>
                  </a:solidFill>
                  <a:latin typeface="Segoe UI Semilight"/>
                </a:endParaRPr>
              </a:p>
            </p:txBody>
          </p:sp>
          <p:sp>
            <p:nvSpPr>
              <p:cNvPr id="1072" name="Rectangle 1071"/>
              <p:cNvSpPr/>
              <p:nvPr/>
            </p:nvSpPr>
            <p:spPr bwMode="auto">
              <a:xfrm>
                <a:off x="6235207" y="4968329"/>
                <a:ext cx="456106"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GB" sz="700">
                    <a:solidFill>
                      <a:srgbClr val="353535"/>
                    </a:solidFill>
                    <a:latin typeface="Segoe UI Semilight"/>
                  </a:rPr>
                  <a:t>Angola</a:t>
                </a:r>
                <a:endParaRPr lang="en-US" sz="700">
                  <a:solidFill>
                    <a:srgbClr val="353535"/>
                  </a:solidFill>
                  <a:latin typeface="Segoe UI Semilight"/>
                </a:endParaRPr>
              </a:p>
            </p:txBody>
          </p:sp>
          <p:sp>
            <p:nvSpPr>
              <p:cNvPr id="1073" name="Rectangle 1072"/>
              <p:cNvSpPr/>
              <p:nvPr/>
            </p:nvSpPr>
            <p:spPr bwMode="auto">
              <a:xfrm>
                <a:off x="6592395" y="5025480"/>
                <a:ext cx="456106"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GB" sz="700">
                    <a:solidFill>
                      <a:srgbClr val="353535"/>
                    </a:solidFill>
                    <a:latin typeface="Segoe UI Semilight"/>
                  </a:rPr>
                  <a:t>Zambia</a:t>
                </a:r>
                <a:endParaRPr lang="en-US" sz="700">
                  <a:solidFill>
                    <a:srgbClr val="353535"/>
                  </a:solidFill>
                  <a:latin typeface="Segoe UI Semilight"/>
                </a:endParaRPr>
              </a:p>
            </p:txBody>
          </p:sp>
          <p:sp>
            <p:nvSpPr>
              <p:cNvPr id="1074" name="Rectangle 1073"/>
              <p:cNvSpPr/>
              <p:nvPr/>
            </p:nvSpPr>
            <p:spPr bwMode="auto">
              <a:xfrm>
                <a:off x="6149619" y="5320031"/>
                <a:ext cx="456106"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GB" sz="700" err="1">
                    <a:solidFill>
                      <a:srgbClr val="353535"/>
                    </a:solidFill>
                    <a:latin typeface="Segoe UI Semilight"/>
                  </a:rPr>
                  <a:t>Nambia</a:t>
                </a:r>
                <a:endParaRPr lang="en-US" sz="700">
                  <a:solidFill>
                    <a:srgbClr val="353535"/>
                  </a:solidFill>
                  <a:latin typeface="Segoe UI Semilight"/>
                </a:endParaRPr>
              </a:p>
            </p:txBody>
          </p:sp>
          <p:sp>
            <p:nvSpPr>
              <p:cNvPr id="1075" name="Rectangle 1074"/>
              <p:cNvSpPr/>
              <p:nvPr/>
            </p:nvSpPr>
            <p:spPr bwMode="auto">
              <a:xfrm>
                <a:off x="6395228" y="5748657"/>
                <a:ext cx="456106"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GB" sz="700">
                    <a:solidFill>
                      <a:srgbClr val="353535"/>
                    </a:solidFill>
                    <a:latin typeface="Segoe UI Semilight"/>
                  </a:rPr>
                  <a:t>South Africa</a:t>
                </a:r>
                <a:endParaRPr lang="en-US" sz="700">
                  <a:solidFill>
                    <a:srgbClr val="353535"/>
                  </a:solidFill>
                  <a:latin typeface="Segoe UI Semilight"/>
                </a:endParaRPr>
              </a:p>
            </p:txBody>
          </p:sp>
          <p:sp>
            <p:nvSpPr>
              <p:cNvPr id="1076" name="Rectangle 1075"/>
              <p:cNvSpPr/>
              <p:nvPr/>
            </p:nvSpPr>
            <p:spPr bwMode="auto">
              <a:xfrm>
                <a:off x="4210324" y="1558669"/>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GB" sz="700">
                    <a:solidFill>
                      <a:srgbClr val="353535"/>
                    </a:solidFill>
                    <a:latin typeface="Segoe UI Semilight"/>
                  </a:rPr>
                  <a:t>Greenland</a:t>
                </a:r>
                <a:endParaRPr lang="en-US" sz="700">
                  <a:solidFill>
                    <a:srgbClr val="353535"/>
                  </a:solidFill>
                  <a:latin typeface="Segoe UI Semilight"/>
                </a:endParaRPr>
              </a:p>
            </p:txBody>
          </p:sp>
          <p:sp>
            <p:nvSpPr>
              <p:cNvPr id="1077" name="Rectangle 1076"/>
              <p:cNvSpPr/>
              <p:nvPr/>
            </p:nvSpPr>
            <p:spPr bwMode="auto">
              <a:xfrm>
                <a:off x="6125386" y="1394814"/>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GB" sz="700">
                    <a:solidFill>
                      <a:srgbClr val="353535"/>
                    </a:solidFill>
                    <a:latin typeface="Segoe UI Semilight"/>
                  </a:rPr>
                  <a:t>Svalbard</a:t>
                </a:r>
                <a:endParaRPr lang="en-US" sz="700">
                  <a:solidFill>
                    <a:srgbClr val="353535"/>
                  </a:solidFill>
                  <a:latin typeface="Segoe UI Semilight"/>
                </a:endParaRPr>
              </a:p>
            </p:txBody>
          </p:sp>
          <p:sp>
            <p:nvSpPr>
              <p:cNvPr id="1078" name="Rectangle 1077"/>
              <p:cNvSpPr/>
              <p:nvPr/>
            </p:nvSpPr>
            <p:spPr bwMode="auto">
              <a:xfrm>
                <a:off x="6099986" y="2188657"/>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GB" sz="700">
                    <a:solidFill>
                      <a:srgbClr val="353535"/>
                    </a:solidFill>
                    <a:latin typeface="Segoe UI Semilight"/>
                  </a:rPr>
                  <a:t>Sweden </a:t>
                </a:r>
                <a:endParaRPr lang="en-US" sz="700">
                  <a:solidFill>
                    <a:srgbClr val="353535"/>
                  </a:solidFill>
                  <a:latin typeface="Segoe UI Semilight"/>
                </a:endParaRPr>
              </a:p>
            </p:txBody>
          </p:sp>
          <p:sp>
            <p:nvSpPr>
              <p:cNvPr id="1079" name="Rectangle 1078"/>
              <p:cNvSpPr/>
              <p:nvPr/>
            </p:nvSpPr>
            <p:spPr bwMode="auto">
              <a:xfrm>
                <a:off x="5780279" y="2360293"/>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GB" sz="700">
                    <a:solidFill>
                      <a:srgbClr val="353535"/>
                    </a:solidFill>
                    <a:latin typeface="Segoe UI Semilight"/>
                  </a:rPr>
                  <a:t>Norway</a:t>
                </a:r>
                <a:endParaRPr lang="en-US" sz="700">
                  <a:solidFill>
                    <a:srgbClr val="353535"/>
                  </a:solidFill>
                  <a:latin typeface="Segoe UI Semilight"/>
                </a:endParaRPr>
              </a:p>
            </p:txBody>
          </p:sp>
          <p:sp>
            <p:nvSpPr>
              <p:cNvPr id="1080" name="Rectangle 1079"/>
              <p:cNvSpPr/>
              <p:nvPr/>
            </p:nvSpPr>
            <p:spPr bwMode="auto">
              <a:xfrm>
                <a:off x="5380078" y="2557143"/>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GB" sz="700">
                    <a:solidFill>
                      <a:srgbClr val="353535"/>
                    </a:solidFill>
                    <a:latin typeface="Segoe UI Semilight"/>
                  </a:rPr>
                  <a:t>United Kingdom</a:t>
                </a:r>
                <a:endParaRPr lang="en-US" sz="700">
                  <a:solidFill>
                    <a:srgbClr val="353535"/>
                  </a:solidFill>
                  <a:latin typeface="Segoe UI Semilight"/>
                </a:endParaRPr>
              </a:p>
            </p:txBody>
          </p:sp>
          <p:sp>
            <p:nvSpPr>
              <p:cNvPr id="1089" name="Rectangle 1088"/>
              <p:cNvSpPr/>
              <p:nvPr/>
            </p:nvSpPr>
            <p:spPr bwMode="auto">
              <a:xfrm>
                <a:off x="5551441" y="2981552"/>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GB" sz="700">
                    <a:solidFill>
                      <a:srgbClr val="353535"/>
                    </a:solidFill>
                    <a:latin typeface="Segoe UI Semilight"/>
                  </a:rPr>
                  <a:t>France</a:t>
                </a:r>
                <a:endParaRPr lang="en-US" sz="700">
                  <a:solidFill>
                    <a:srgbClr val="353535"/>
                  </a:solidFill>
                  <a:latin typeface="Segoe UI Semilight"/>
                </a:endParaRPr>
              </a:p>
            </p:txBody>
          </p:sp>
          <p:sp>
            <p:nvSpPr>
              <p:cNvPr id="1090" name="Rectangle 1089"/>
              <p:cNvSpPr/>
              <p:nvPr/>
            </p:nvSpPr>
            <p:spPr bwMode="auto">
              <a:xfrm>
                <a:off x="5995941" y="2765652"/>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GB" sz="700">
                    <a:solidFill>
                      <a:srgbClr val="353535"/>
                    </a:solidFill>
                    <a:latin typeface="Segoe UI Semilight"/>
                  </a:rPr>
                  <a:t>Poland</a:t>
                </a:r>
                <a:endParaRPr lang="en-US" sz="700">
                  <a:solidFill>
                    <a:srgbClr val="353535"/>
                  </a:solidFill>
                  <a:latin typeface="Segoe UI Semilight"/>
                </a:endParaRPr>
              </a:p>
            </p:txBody>
          </p:sp>
          <p:sp>
            <p:nvSpPr>
              <p:cNvPr id="1091" name="Rectangle 1090"/>
              <p:cNvSpPr/>
              <p:nvPr/>
            </p:nvSpPr>
            <p:spPr bwMode="auto">
              <a:xfrm>
                <a:off x="6484789" y="2823430"/>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GB" sz="700">
                    <a:solidFill>
                      <a:srgbClr val="353535"/>
                    </a:solidFill>
                    <a:latin typeface="Segoe UI Semilight"/>
                  </a:rPr>
                  <a:t>Ukraine</a:t>
                </a:r>
                <a:endParaRPr lang="en-US" sz="700">
                  <a:solidFill>
                    <a:srgbClr val="353535"/>
                  </a:solidFill>
                  <a:latin typeface="Segoe UI Semilight"/>
                </a:endParaRPr>
              </a:p>
            </p:txBody>
          </p:sp>
          <p:sp>
            <p:nvSpPr>
              <p:cNvPr id="1092" name="Rectangle 1091"/>
              <p:cNvSpPr/>
              <p:nvPr/>
            </p:nvSpPr>
            <p:spPr bwMode="auto">
              <a:xfrm>
                <a:off x="6637189" y="3248880"/>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GB" sz="700">
                    <a:solidFill>
                      <a:srgbClr val="353535"/>
                    </a:solidFill>
                    <a:latin typeface="Segoe UI Semilight"/>
                  </a:rPr>
                  <a:t>Turkey</a:t>
                </a:r>
                <a:endParaRPr lang="en-US" sz="700">
                  <a:solidFill>
                    <a:srgbClr val="353535"/>
                  </a:solidFill>
                  <a:latin typeface="Segoe UI Semilight"/>
                </a:endParaRPr>
              </a:p>
            </p:txBody>
          </p:sp>
          <p:sp>
            <p:nvSpPr>
              <p:cNvPr id="1093" name="Rectangle 1092"/>
              <p:cNvSpPr/>
              <p:nvPr/>
            </p:nvSpPr>
            <p:spPr bwMode="auto">
              <a:xfrm>
                <a:off x="6870069" y="3742687"/>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GB" sz="700">
                    <a:solidFill>
                      <a:srgbClr val="353535"/>
                    </a:solidFill>
                    <a:latin typeface="Segoe UI Semilight"/>
                  </a:rPr>
                  <a:t>Saudi </a:t>
                </a:r>
                <a:br>
                  <a:rPr lang="en-GB" sz="700">
                    <a:solidFill>
                      <a:srgbClr val="353535"/>
                    </a:solidFill>
                    <a:latin typeface="Segoe UI Semilight"/>
                  </a:rPr>
                </a:br>
                <a:r>
                  <a:rPr lang="en-GB" sz="700">
                    <a:solidFill>
                      <a:srgbClr val="353535"/>
                    </a:solidFill>
                    <a:latin typeface="Segoe UI Semilight"/>
                  </a:rPr>
                  <a:t>Arabia</a:t>
                </a:r>
                <a:endParaRPr lang="en-US" sz="700">
                  <a:solidFill>
                    <a:srgbClr val="353535"/>
                  </a:solidFill>
                  <a:latin typeface="Segoe UI Semilight"/>
                </a:endParaRPr>
              </a:p>
            </p:txBody>
          </p:sp>
          <p:sp>
            <p:nvSpPr>
              <p:cNvPr id="1094" name="Rectangle 1093"/>
              <p:cNvSpPr/>
              <p:nvPr/>
            </p:nvSpPr>
            <p:spPr bwMode="auto">
              <a:xfrm>
                <a:off x="7244719" y="3539651"/>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GB" sz="700">
                    <a:solidFill>
                      <a:srgbClr val="353535"/>
                    </a:solidFill>
                    <a:latin typeface="Segoe UI Semilight"/>
                  </a:rPr>
                  <a:t>Iran</a:t>
                </a:r>
                <a:endParaRPr lang="en-US" sz="700">
                  <a:solidFill>
                    <a:srgbClr val="353535"/>
                  </a:solidFill>
                  <a:latin typeface="Segoe UI Semilight"/>
                </a:endParaRPr>
              </a:p>
            </p:txBody>
          </p:sp>
          <p:sp>
            <p:nvSpPr>
              <p:cNvPr id="1095" name="Rectangle 1094"/>
              <p:cNvSpPr/>
              <p:nvPr/>
            </p:nvSpPr>
            <p:spPr bwMode="auto">
              <a:xfrm>
                <a:off x="7739745" y="2847631"/>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GB" sz="700" err="1">
                    <a:solidFill>
                      <a:srgbClr val="353535"/>
                    </a:solidFill>
                    <a:latin typeface="Segoe UI Semilight"/>
                  </a:rPr>
                  <a:t>Kazakistan</a:t>
                </a:r>
                <a:endParaRPr lang="en-US" sz="700">
                  <a:solidFill>
                    <a:srgbClr val="353535"/>
                  </a:solidFill>
                  <a:latin typeface="Segoe UI Semilight"/>
                </a:endParaRPr>
              </a:p>
            </p:txBody>
          </p:sp>
          <p:sp>
            <p:nvSpPr>
              <p:cNvPr id="1097" name="Rectangle 1096"/>
              <p:cNvSpPr/>
              <p:nvPr/>
            </p:nvSpPr>
            <p:spPr bwMode="auto">
              <a:xfrm>
                <a:off x="8082645" y="3831672"/>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GB" sz="700">
                    <a:solidFill>
                      <a:srgbClr val="353535"/>
                    </a:solidFill>
                    <a:latin typeface="Segoe UI Semilight"/>
                  </a:rPr>
                  <a:t>India</a:t>
                </a:r>
                <a:endParaRPr lang="en-US" sz="700">
                  <a:solidFill>
                    <a:srgbClr val="353535"/>
                  </a:solidFill>
                  <a:latin typeface="Segoe UI Semilight"/>
                </a:endParaRPr>
              </a:p>
            </p:txBody>
          </p:sp>
          <p:sp>
            <p:nvSpPr>
              <p:cNvPr id="1098" name="Rectangle 1097"/>
              <p:cNvSpPr/>
              <p:nvPr/>
            </p:nvSpPr>
            <p:spPr bwMode="auto">
              <a:xfrm>
                <a:off x="8528774" y="2307066"/>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GB" sz="700">
                    <a:solidFill>
                      <a:srgbClr val="353535"/>
                    </a:solidFill>
                    <a:latin typeface="Segoe UI Semilight"/>
                  </a:rPr>
                  <a:t>Russia</a:t>
                </a:r>
                <a:endParaRPr lang="en-US" sz="700">
                  <a:solidFill>
                    <a:srgbClr val="353535"/>
                  </a:solidFill>
                  <a:latin typeface="Segoe UI Semilight"/>
                </a:endParaRPr>
              </a:p>
            </p:txBody>
          </p:sp>
          <p:sp>
            <p:nvSpPr>
              <p:cNvPr id="1099" name="Rectangle 1098"/>
              <p:cNvSpPr/>
              <p:nvPr/>
            </p:nvSpPr>
            <p:spPr bwMode="auto">
              <a:xfrm>
                <a:off x="8528774" y="2935716"/>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GB" sz="700">
                    <a:solidFill>
                      <a:srgbClr val="353535"/>
                    </a:solidFill>
                    <a:latin typeface="Segoe UI Semilight"/>
                  </a:rPr>
                  <a:t>Russia</a:t>
                </a:r>
                <a:endParaRPr lang="en-US" sz="700">
                  <a:solidFill>
                    <a:srgbClr val="353535"/>
                  </a:solidFill>
                  <a:latin typeface="Segoe UI Semilight"/>
                </a:endParaRPr>
              </a:p>
            </p:txBody>
          </p:sp>
          <p:sp>
            <p:nvSpPr>
              <p:cNvPr id="1101" name="Rectangle 1100"/>
              <p:cNvSpPr/>
              <p:nvPr/>
            </p:nvSpPr>
            <p:spPr bwMode="auto">
              <a:xfrm>
                <a:off x="8647187" y="3506339"/>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GB" sz="700">
                    <a:solidFill>
                      <a:srgbClr val="353535"/>
                    </a:solidFill>
                    <a:latin typeface="Segoe UI Semilight"/>
                  </a:rPr>
                  <a:t>China</a:t>
                </a:r>
                <a:endParaRPr lang="en-US" sz="700">
                  <a:solidFill>
                    <a:srgbClr val="353535"/>
                  </a:solidFill>
                  <a:latin typeface="Segoe UI Semilight"/>
                </a:endParaRPr>
              </a:p>
            </p:txBody>
          </p:sp>
          <p:sp>
            <p:nvSpPr>
              <p:cNvPr id="1103" name="Rectangle 1102"/>
              <p:cNvSpPr/>
              <p:nvPr/>
            </p:nvSpPr>
            <p:spPr bwMode="auto">
              <a:xfrm>
                <a:off x="8647187" y="3849666"/>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GB" sz="700">
                    <a:solidFill>
                      <a:srgbClr val="353535"/>
                    </a:solidFill>
                    <a:latin typeface="Segoe UI Semilight"/>
                  </a:rPr>
                  <a:t>Myanmar</a:t>
                </a:r>
                <a:br>
                  <a:rPr lang="en-GB" sz="700">
                    <a:solidFill>
                      <a:srgbClr val="353535"/>
                    </a:solidFill>
                    <a:latin typeface="Segoe UI Semilight"/>
                  </a:rPr>
                </a:br>
                <a:r>
                  <a:rPr lang="en-GB" sz="700">
                    <a:solidFill>
                      <a:srgbClr val="353535"/>
                    </a:solidFill>
                    <a:latin typeface="Segoe UI Semilight"/>
                  </a:rPr>
                  <a:t>(Burma)</a:t>
                </a:r>
                <a:endParaRPr lang="en-US" sz="700">
                  <a:solidFill>
                    <a:srgbClr val="353535"/>
                  </a:solidFill>
                  <a:latin typeface="Segoe UI Semilight"/>
                </a:endParaRPr>
              </a:p>
            </p:txBody>
          </p:sp>
          <p:sp>
            <p:nvSpPr>
              <p:cNvPr id="1104" name="Rectangle 1103"/>
              <p:cNvSpPr/>
              <p:nvPr/>
            </p:nvSpPr>
            <p:spPr bwMode="auto">
              <a:xfrm>
                <a:off x="8045207" y="5007906"/>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GB" sz="700">
                    <a:solidFill>
                      <a:srgbClr val="353535"/>
                    </a:solidFill>
                    <a:latin typeface="Segoe UI Semilight"/>
                  </a:rPr>
                  <a:t>Indian Ocean</a:t>
                </a:r>
                <a:endParaRPr lang="en-US" sz="700">
                  <a:solidFill>
                    <a:srgbClr val="353535"/>
                  </a:solidFill>
                  <a:latin typeface="Segoe UI Semilight"/>
                </a:endParaRPr>
              </a:p>
            </p:txBody>
          </p:sp>
          <p:sp>
            <p:nvSpPr>
              <p:cNvPr id="1106" name="Rectangle 1105"/>
              <p:cNvSpPr/>
              <p:nvPr/>
            </p:nvSpPr>
            <p:spPr bwMode="auto">
              <a:xfrm>
                <a:off x="9422081" y="4817719"/>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GB" sz="700">
                    <a:solidFill>
                      <a:srgbClr val="353535"/>
                    </a:solidFill>
                    <a:latin typeface="Segoe UI Semilight"/>
                  </a:rPr>
                  <a:t>Indonesia</a:t>
                </a:r>
                <a:endParaRPr lang="en-US" sz="700">
                  <a:solidFill>
                    <a:srgbClr val="353535"/>
                  </a:solidFill>
                  <a:latin typeface="Segoe UI Semilight"/>
                </a:endParaRPr>
              </a:p>
            </p:txBody>
          </p:sp>
          <p:sp>
            <p:nvSpPr>
              <p:cNvPr id="1107" name="Rectangle 1106"/>
              <p:cNvSpPr/>
              <p:nvPr/>
            </p:nvSpPr>
            <p:spPr bwMode="auto">
              <a:xfrm>
                <a:off x="9780221" y="5594959"/>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GB" sz="700">
                    <a:solidFill>
                      <a:srgbClr val="353535"/>
                    </a:solidFill>
                    <a:latin typeface="Segoe UI Semilight"/>
                  </a:rPr>
                  <a:t>Australia</a:t>
                </a:r>
                <a:endParaRPr lang="en-US" sz="700">
                  <a:solidFill>
                    <a:srgbClr val="353535"/>
                  </a:solidFill>
                  <a:latin typeface="Segoe UI Semilight"/>
                </a:endParaRPr>
              </a:p>
            </p:txBody>
          </p:sp>
          <p:sp>
            <p:nvSpPr>
              <p:cNvPr id="1108" name="Rectangle 1107"/>
              <p:cNvSpPr/>
              <p:nvPr/>
            </p:nvSpPr>
            <p:spPr bwMode="auto">
              <a:xfrm>
                <a:off x="10655394" y="3607407"/>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GB" sz="700">
                    <a:solidFill>
                      <a:srgbClr val="353535"/>
                    </a:solidFill>
                    <a:latin typeface="Segoe UI Semilight"/>
                  </a:rPr>
                  <a:t>Pacific Ocean</a:t>
                </a:r>
                <a:endParaRPr lang="en-US" sz="700">
                  <a:solidFill>
                    <a:srgbClr val="353535"/>
                  </a:solidFill>
                  <a:latin typeface="Segoe UI Semilight"/>
                </a:endParaRPr>
              </a:p>
            </p:txBody>
          </p:sp>
          <p:sp>
            <p:nvSpPr>
              <p:cNvPr id="1109" name="Rectangle 1108"/>
              <p:cNvSpPr/>
              <p:nvPr/>
            </p:nvSpPr>
            <p:spPr bwMode="auto">
              <a:xfrm>
                <a:off x="1320488" y="4267505"/>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GB" sz="700">
                    <a:solidFill>
                      <a:srgbClr val="353535"/>
                    </a:solidFill>
                    <a:latin typeface="Segoe UI Semilight"/>
                  </a:rPr>
                  <a:t>Pacific Ocean</a:t>
                </a:r>
                <a:endParaRPr lang="en-US" sz="700">
                  <a:solidFill>
                    <a:srgbClr val="353535"/>
                  </a:solidFill>
                  <a:latin typeface="Segoe UI Semilight"/>
                </a:endParaRPr>
              </a:p>
            </p:txBody>
          </p:sp>
        </p:grpSp>
        <p:sp>
          <p:nvSpPr>
            <p:cNvPr id="970" name="TextBox 969"/>
            <p:cNvSpPr txBox="1"/>
            <p:nvPr/>
          </p:nvSpPr>
          <p:spPr>
            <a:xfrm>
              <a:off x="11351100" y="1177427"/>
              <a:ext cx="792841" cy="130805"/>
            </a:xfrm>
            <a:prstGeom prst="rect">
              <a:avLst/>
            </a:prstGeom>
            <a:noFill/>
          </p:spPr>
          <p:txBody>
            <a:bodyPr wrap="square" lIns="0" tIns="0" rIns="0" bIns="0" rtlCol="0" anchor="ctr">
              <a:noAutofit/>
            </a:bodyPr>
            <a:lstStyle>
              <a:defPPr>
                <a:defRPr lang="en-US"/>
              </a:defPPr>
              <a:lvl1pPr>
                <a:spcAft>
                  <a:spcPts val="1200"/>
                </a:spcAft>
                <a:defRPr sz="1200">
                  <a:latin typeface="Segoe UI" panose="020B0502040204020203" pitchFamily="34" charset="0"/>
                  <a:ea typeface="Segoe UI" panose="020B0502040204020203" pitchFamily="34" charset="0"/>
                  <a:cs typeface="Segoe UI" panose="020B0502040204020203" pitchFamily="34" charset="0"/>
                </a:defRPr>
              </a:lvl1pPr>
            </a:lstStyle>
            <a:p>
              <a:pPr defTabSz="932239">
                <a:spcAft>
                  <a:spcPts val="1224"/>
                </a:spcAft>
                <a:defRPr/>
              </a:pPr>
              <a:r>
                <a:rPr lang="en-US" sz="850" kern="0">
                  <a:solidFill>
                    <a:srgbClr val="353535"/>
                  </a:solidFill>
                  <a:latin typeface="Segoe UI Semilight"/>
                </a:rPr>
                <a:t>Data</a:t>
              </a:r>
              <a:r>
                <a:rPr lang="ar-SA" sz="850" kern="0">
                  <a:solidFill>
                    <a:srgbClr val="353535"/>
                  </a:solidFill>
                  <a:latin typeface="Segoe UI Semilight"/>
                </a:rPr>
                <a:t> </a:t>
              </a:r>
              <a:r>
                <a:rPr lang="en-US" sz="850" kern="0">
                  <a:solidFill>
                    <a:srgbClr val="353535"/>
                  </a:solidFill>
                  <a:latin typeface="Segoe UI Semilight"/>
                </a:rPr>
                <a:t>center</a:t>
              </a:r>
            </a:p>
          </p:txBody>
        </p:sp>
        <p:grpSp>
          <p:nvGrpSpPr>
            <p:cNvPr id="972" name="Group 971"/>
            <p:cNvGrpSpPr/>
            <p:nvPr/>
          </p:nvGrpSpPr>
          <p:grpSpPr>
            <a:xfrm>
              <a:off x="9135972" y="1135087"/>
              <a:ext cx="1590188" cy="130805"/>
              <a:chOff x="9073014" y="1067831"/>
              <a:chExt cx="1590188" cy="130805"/>
            </a:xfrm>
          </p:grpSpPr>
          <p:cxnSp>
            <p:nvCxnSpPr>
              <p:cNvPr id="1081" name="Straight Connector 1080"/>
              <p:cNvCxnSpPr/>
              <p:nvPr/>
            </p:nvCxnSpPr>
            <p:spPr>
              <a:xfrm flipH="1">
                <a:off x="9073014" y="1133233"/>
                <a:ext cx="228600" cy="0"/>
              </a:xfrm>
              <a:prstGeom prst="line">
                <a:avLst/>
              </a:prstGeom>
              <a:noFill/>
              <a:ln w="19050" cap="flat" cmpd="sng" algn="ctr">
                <a:solidFill>
                  <a:schemeClr val="accent1"/>
                </a:solidFill>
                <a:prstDash val="solid"/>
              </a:ln>
              <a:effectLst/>
            </p:spPr>
          </p:cxnSp>
          <p:sp>
            <p:nvSpPr>
              <p:cNvPr id="1082" name="TextBox 1081"/>
              <p:cNvSpPr txBox="1"/>
              <p:nvPr/>
            </p:nvSpPr>
            <p:spPr>
              <a:xfrm>
                <a:off x="9355344" y="1067831"/>
                <a:ext cx="1307858" cy="130805"/>
              </a:xfrm>
              <a:prstGeom prst="rect">
                <a:avLst/>
              </a:prstGeom>
              <a:noFill/>
            </p:spPr>
            <p:txBody>
              <a:bodyPr wrap="square" lIns="0" tIns="0" rIns="0" bIns="0" rtlCol="0" anchor="ctr">
                <a:noAutofit/>
              </a:bodyPr>
              <a:lstStyle>
                <a:defPPr>
                  <a:defRPr lang="en-US"/>
                </a:defPPr>
                <a:lvl1pPr>
                  <a:spcAft>
                    <a:spcPts val="1200"/>
                  </a:spcAft>
                  <a:defRPr sz="1200">
                    <a:latin typeface="Segoe UI" panose="020B0502040204020203" pitchFamily="34" charset="0"/>
                    <a:ea typeface="Segoe UI" panose="020B0502040204020203" pitchFamily="34" charset="0"/>
                    <a:cs typeface="Segoe UI" panose="020B0502040204020203" pitchFamily="34" charset="0"/>
                  </a:defRPr>
                </a:lvl1pPr>
              </a:lstStyle>
              <a:p>
                <a:pPr defTabSz="932239">
                  <a:spcAft>
                    <a:spcPts val="1224"/>
                  </a:spcAft>
                  <a:defRPr/>
                </a:pPr>
                <a:r>
                  <a:rPr lang="en-US" sz="850" kern="0">
                    <a:solidFill>
                      <a:srgbClr val="353535"/>
                    </a:solidFill>
                    <a:latin typeface="Segoe UI Semilight"/>
                  </a:rPr>
                  <a:t>Owned capacity</a:t>
                </a:r>
              </a:p>
            </p:txBody>
          </p:sp>
        </p:grpSp>
        <p:grpSp>
          <p:nvGrpSpPr>
            <p:cNvPr id="1083" name="Group 1082"/>
            <p:cNvGrpSpPr/>
            <p:nvPr/>
          </p:nvGrpSpPr>
          <p:grpSpPr>
            <a:xfrm>
              <a:off x="9135972" y="1568035"/>
              <a:ext cx="1782405" cy="130805"/>
              <a:chOff x="9073014" y="1405627"/>
              <a:chExt cx="1782405" cy="130805"/>
            </a:xfrm>
          </p:grpSpPr>
          <p:cxnSp>
            <p:nvCxnSpPr>
              <p:cNvPr id="1084" name="Straight Connector 1083"/>
              <p:cNvCxnSpPr/>
              <p:nvPr/>
            </p:nvCxnSpPr>
            <p:spPr>
              <a:xfrm flipH="1" flipV="1">
                <a:off x="9073014" y="1471029"/>
                <a:ext cx="228600" cy="0"/>
              </a:xfrm>
              <a:prstGeom prst="line">
                <a:avLst/>
              </a:prstGeom>
              <a:noFill/>
              <a:ln w="19050" cap="flat" cmpd="sng" algn="ctr">
                <a:solidFill>
                  <a:schemeClr val="accent1"/>
                </a:solidFill>
                <a:prstDash val="sysDash"/>
              </a:ln>
              <a:effectLst/>
            </p:spPr>
          </p:cxnSp>
          <p:sp>
            <p:nvSpPr>
              <p:cNvPr id="1085" name="TextBox 1084"/>
              <p:cNvSpPr txBox="1"/>
              <p:nvPr/>
            </p:nvSpPr>
            <p:spPr>
              <a:xfrm>
                <a:off x="9347769" y="1405627"/>
                <a:ext cx="1507650" cy="130805"/>
              </a:xfrm>
              <a:prstGeom prst="rect">
                <a:avLst/>
              </a:prstGeom>
              <a:noFill/>
            </p:spPr>
            <p:txBody>
              <a:bodyPr wrap="square" lIns="0" tIns="0" rIns="0" bIns="0" rtlCol="0" anchor="ctr">
                <a:noAutofit/>
              </a:bodyPr>
              <a:lstStyle>
                <a:defPPr>
                  <a:defRPr lang="en-US"/>
                </a:defPPr>
                <a:lvl1pPr>
                  <a:spcAft>
                    <a:spcPts val="1200"/>
                  </a:spcAft>
                  <a:defRPr sz="800">
                    <a:latin typeface="Segoe UI" panose="020B0502040204020203" pitchFamily="34" charset="0"/>
                    <a:ea typeface="Segoe UI" panose="020B0502040204020203" pitchFamily="34" charset="0"/>
                    <a:cs typeface="Segoe UI" panose="020B0502040204020203" pitchFamily="34" charset="0"/>
                  </a:defRPr>
                </a:lvl1pPr>
              </a:lstStyle>
              <a:p>
                <a:pPr defTabSz="932239">
                  <a:spcAft>
                    <a:spcPts val="1224"/>
                  </a:spcAft>
                  <a:defRPr/>
                </a:pPr>
                <a:r>
                  <a:rPr lang="en-US" sz="850" kern="0">
                    <a:solidFill>
                      <a:srgbClr val="353535"/>
                    </a:solidFill>
                    <a:latin typeface="Segoe UI Semilight"/>
                  </a:rPr>
                  <a:t>Future capacity</a:t>
                </a:r>
              </a:p>
            </p:txBody>
          </p:sp>
        </p:grpSp>
        <p:grpSp>
          <p:nvGrpSpPr>
            <p:cNvPr id="1086" name="Group 1085"/>
            <p:cNvGrpSpPr/>
            <p:nvPr/>
          </p:nvGrpSpPr>
          <p:grpSpPr>
            <a:xfrm>
              <a:off x="9135972" y="1351561"/>
              <a:ext cx="1590188" cy="130805"/>
              <a:chOff x="9073014" y="1238325"/>
              <a:chExt cx="1590188" cy="130805"/>
            </a:xfrm>
          </p:grpSpPr>
          <p:cxnSp>
            <p:nvCxnSpPr>
              <p:cNvPr id="1087" name="Straight Connector 1086"/>
              <p:cNvCxnSpPr/>
              <p:nvPr/>
            </p:nvCxnSpPr>
            <p:spPr>
              <a:xfrm flipH="1">
                <a:off x="9073014" y="1303727"/>
                <a:ext cx="228600" cy="0"/>
              </a:xfrm>
              <a:prstGeom prst="line">
                <a:avLst/>
              </a:prstGeom>
              <a:noFill/>
              <a:ln w="19050" cap="flat" cmpd="sng" algn="ctr">
                <a:solidFill>
                  <a:schemeClr val="accent2">
                    <a:alpha val="94118"/>
                  </a:schemeClr>
                </a:solidFill>
                <a:prstDash val="solid"/>
              </a:ln>
              <a:effectLst/>
            </p:spPr>
          </p:cxnSp>
          <p:sp>
            <p:nvSpPr>
              <p:cNvPr id="1088" name="TextBox 1087"/>
              <p:cNvSpPr txBox="1"/>
              <p:nvPr/>
            </p:nvSpPr>
            <p:spPr>
              <a:xfrm>
                <a:off x="9355344" y="1238325"/>
                <a:ext cx="1307858" cy="130805"/>
              </a:xfrm>
              <a:prstGeom prst="rect">
                <a:avLst/>
              </a:prstGeom>
              <a:noFill/>
            </p:spPr>
            <p:txBody>
              <a:bodyPr wrap="square" lIns="0" tIns="0" rIns="0" bIns="0" rtlCol="0" anchor="ctr">
                <a:noAutofit/>
              </a:bodyPr>
              <a:lstStyle>
                <a:defPPr>
                  <a:defRPr lang="en-US"/>
                </a:defPPr>
                <a:lvl1pPr>
                  <a:spcAft>
                    <a:spcPts val="1200"/>
                  </a:spcAft>
                  <a:defRPr sz="1200">
                    <a:latin typeface="Segoe UI" panose="020B0502040204020203" pitchFamily="34" charset="0"/>
                    <a:ea typeface="Segoe UI" panose="020B0502040204020203" pitchFamily="34" charset="0"/>
                    <a:cs typeface="Segoe UI" panose="020B0502040204020203" pitchFamily="34" charset="0"/>
                  </a:defRPr>
                </a:lvl1pPr>
              </a:lstStyle>
              <a:p>
                <a:pPr defTabSz="932239">
                  <a:spcAft>
                    <a:spcPts val="1224"/>
                  </a:spcAft>
                  <a:defRPr/>
                </a:pPr>
                <a:r>
                  <a:rPr lang="en-US" sz="850" kern="0">
                    <a:solidFill>
                      <a:srgbClr val="353535"/>
                    </a:solidFill>
                    <a:latin typeface="Segoe UI Semilight"/>
                  </a:rPr>
                  <a:t>Leased capacity</a:t>
                </a:r>
              </a:p>
            </p:txBody>
          </p:sp>
        </p:grpSp>
        <p:sp>
          <p:nvSpPr>
            <p:cNvPr id="1096" name="TextBox 1095"/>
            <p:cNvSpPr txBox="1"/>
            <p:nvPr/>
          </p:nvSpPr>
          <p:spPr>
            <a:xfrm>
              <a:off x="11351100" y="1543059"/>
              <a:ext cx="792841" cy="130805"/>
            </a:xfrm>
            <a:prstGeom prst="rect">
              <a:avLst/>
            </a:prstGeom>
            <a:noFill/>
          </p:spPr>
          <p:txBody>
            <a:bodyPr wrap="square" lIns="0" tIns="0" rIns="0" bIns="0" rtlCol="0" anchor="ctr">
              <a:noAutofit/>
            </a:bodyPr>
            <a:lstStyle>
              <a:defPPr>
                <a:defRPr lang="en-US"/>
              </a:defPPr>
              <a:lvl1pPr>
                <a:spcAft>
                  <a:spcPts val="1200"/>
                </a:spcAft>
                <a:defRPr sz="1200">
                  <a:latin typeface="Segoe UI" panose="020B0502040204020203" pitchFamily="34" charset="0"/>
                  <a:ea typeface="Segoe UI" panose="020B0502040204020203" pitchFamily="34" charset="0"/>
                  <a:cs typeface="Segoe UI" panose="020B0502040204020203" pitchFamily="34" charset="0"/>
                </a:defRPr>
              </a:lvl1pPr>
            </a:lstStyle>
            <a:p>
              <a:pPr defTabSz="932239">
                <a:spcAft>
                  <a:spcPts val="1224"/>
                </a:spcAft>
                <a:defRPr/>
              </a:pPr>
              <a:r>
                <a:rPr lang="en-US" sz="850" kern="0">
                  <a:solidFill>
                    <a:srgbClr val="353535"/>
                  </a:solidFill>
                  <a:latin typeface="Segoe UI Semilight"/>
                </a:rPr>
                <a:t>Edge site</a:t>
              </a:r>
            </a:p>
          </p:txBody>
        </p:sp>
        <p:grpSp>
          <p:nvGrpSpPr>
            <p:cNvPr id="1100" name="Group 1099"/>
            <p:cNvGrpSpPr/>
            <p:nvPr/>
          </p:nvGrpSpPr>
          <p:grpSpPr>
            <a:xfrm>
              <a:off x="11008400" y="1453667"/>
              <a:ext cx="309594" cy="309590"/>
              <a:chOff x="1520304" y="1939550"/>
              <a:chExt cx="726812" cy="726812"/>
            </a:xfrm>
          </p:grpSpPr>
          <p:sp>
            <p:nvSpPr>
              <p:cNvPr id="1102" name="Oval 1101"/>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solidFill>
                    <a:srgbClr val="353535"/>
                  </a:solidFill>
                  <a:latin typeface="Segoe UI Semilight"/>
                </a:endParaRPr>
              </a:p>
            </p:txBody>
          </p:sp>
          <p:grpSp>
            <p:nvGrpSpPr>
              <p:cNvPr id="1105" name="Group 1104"/>
              <p:cNvGrpSpPr/>
              <p:nvPr/>
            </p:nvGrpSpPr>
            <p:grpSpPr>
              <a:xfrm>
                <a:off x="1627350" y="2071688"/>
                <a:ext cx="512722" cy="462536"/>
                <a:chOff x="1302898" y="1640683"/>
                <a:chExt cx="1201027" cy="1083468"/>
              </a:xfrm>
            </p:grpSpPr>
            <p:sp>
              <p:nvSpPr>
                <p:cNvPr id="1110" name="Freeform 34"/>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solidFill>
                      <a:srgbClr val="353535"/>
                    </a:solidFill>
                    <a:latin typeface="Segoe UI"/>
                  </a:endParaRPr>
                </a:p>
              </p:txBody>
            </p:sp>
            <p:sp>
              <p:nvSpPr>
                <p:cNvPr id="1111" name="Freeform 37"/>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solidFill>
                      <a:srgbClr val="353535"/>
                    </a:solidFill>
                    <a:latin typeface="Segoe UI"/>
                  </a:endParaRPr>
                </a:p>
              </p:txBody>
            </p:sp>
            <p:sp>
              <p:nvSpPr>
                <p:cNvPr id="1112" name="Freeform 39"/>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solidFill>
                      <a:srgbClr val="353535"/>
                    </a:solidFill>
                    <a:latin typeface="Segoe UI"/>
                  </a:endParaRPr>
                </a:p>
              </p:txBody>
            </p:sp>
            <p:sp>
              <p:nvSpPr>
                <p:cNvPr id="1113" name="Freeform 40"/>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solidFill>
                      <a:srgbClr val="353535"/>
                    </a:solidFill>
                    <a:latin typeface="Segoe UI"/>
                  </a:endParaRPr>
                </a:p>
              </p:txBody>
            </p:sp>
            <p:sp>
              <p:nvSpPr>
                <p:cNvPr id="1114" name="Freeform 5"/>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solidFill>
                      <a:srgbClr val="353535"/>
                    </a:solidFill>
                    <a:latin typeface="Segoe UI" pitchFamily="34" charset="0"/>
                    <a:ea typeface="Segoe UI" pitchFamily="34" charset="0"/>
                    <a:cs typeface="Segoe UI" pitchFamily="34" charset="0"/>
                  </a:endParaRPr>
                </a:p>
              </p:txBody>
            </p:sp>
          </p:grpSp>
        </p:grpSp>
        <p:grpSp>
          <p:nvGrpSpPr>
            <p:cNvPr id="1115" name="Group 1114"/>
            <p:cNvGrpSpPr/>
            <p:nvPr/>
          </p:nvGrpSpPr>
          <p:grpSpPr>
            <a:xfrm>
              <a:off x="11008322" y="1089140"/>
              <a:ext cx="307378" cy="307378"/>
              <a:chOff x="6617763" y="1494678"/>
              <a:chExt cx="188006" cy="188004"/>
            </a:xfrm>
          </p:grpSpPr>
          <p:sp>
            <p:nvSpPr>
              <p:cNvPr id="1116" name="Oval 1115"/>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solidFill>
                    <a:srgbClr val="353535"/>
                  </a:solidFill>
                  <a:latin typeface="Segoe UI Semilight"/>
                </a:endParaRPr>
              </a:p>
            </p:txBody>
          </p:sp>
          <p:sp>
            <p:nvSpPr>
              <p:cNvPr id="1117" name="Freeform 10"/>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solidFill>
                    <a:srgbClr val="353535"/>
                  </a:solidFill>
                  <a:latin typeface="Segoe UI" pitchFamily="34" charset="0"/>
                  <a:ea typeface="Segoe UI" pitchFamily="34" charset="0"/>
                  <a:cs typeface="Segoe UI" pitchFamily="34" charset="0"/>
                </a:endParaRPr>
              </a:p>
            </p:txBody>
          </p:sp>
        </p:grpSp>
      </p:grpSp>
      <p:sp>
        <p:nvSpPr>
          <p:cNvPr id="1118" name="Rectangular Callout 163"/>
          <p:cNvSpPr/>
          <p:nvPr/>
        </p:nvSpPr>
        <p:spPr bwMode="auto">
          <a:xfrm>
            <a:off x="907556" y="4764990"/>
            <a:ext cx="2076142" cy="1044320"/>
          </a:xfrm>
          <a:prstGeom prst="wedgeRectCallout">
            <a:avLst>
              <a:gd name="adj1" fmla="val 19250"/>
              <a:gd name="adj2" fmla="val -130900"/>
            </a:avLst>
          </a:prstGeom>
          <a:solidFill>
            <a:schemeClr val="bg1">
              <a:lumMod val="95000"/>
              <a:alpha val="70000"/>
            </a:schemeClr>
          </a:solidFill>
          <a:ln w="9525" cap="flat" cmpd="sng" algn="ctr">
            <a:solidFill>
              <a:schemeClr val="bg1">
                <a:lumMod val="65000"/>
              </a:schemeClr>
            </a:solidFill>
            <a:prstDash val="solid"/>
            <a:headEnd type="none" w="med" len="med"/>
            <a:tailEnd type="none" w="med" len="med"/>
          </a:ln>
          <a:effectLst/>
        </p:spPr>
        <p:txBody>
          <a:bodyPr rot="0" spcFirstLastPara="0" vertOverflow="overflow" horzOverflow="overflow" vert="horz" wrap="square" lIns="46616" tIns="46616" rIns="46616" bIns="46616" numCol="1" spcCol="0" rtlCol="0" fromWordArt="0" anchor="ctr" anchorCtr="0" forceAA="0" compatLnSpc="1">
            <a:prstTxWarp prst="textNoShape">
              <a:avLst/>
            </a:prstTxWarp>
            <a:noAutofit/>
          </a:bodyPr>
          <a:lstStyle/>
          <a:p>
            <a:pPr defTabSz="931932" fontAlgn="base">
              <a:spcBef>
                <a:spcPts val="600"/>
              </a:spcBef>
              <a:defRPr/>
            </a:pPr>
            <a:r>
              <a:rPr lang="en-US" sz="1199" kern="0">
                <a:solidFill>
                  <a:srgbClr val="353535"/>
                </a:solidFill>
                <a:latin typeface="Segoe UI Semilight"/>
                <a:ea typeface="Segoe UI" pitchFamily="34" charset="0"/>
                <a:cs typeface="Segoe UI" pitchFamily="34" charset="0"/>
              </a:rPr>
              <a:t>Inter-DC fiber owned (miles): </a:t>
            </a:r>
            <a:br>
              <a:rPr lang="en-US" sz="1199" kern="0">
                <a:solidFill>
                  <a:srgbClr val="353535"/>
                </a:solidFill>
                <a:latin typeface="Segoe UI Semilight"/>
                <a:ea typeface="Segoe UI" pitchFamily="34" charset="0"/>
                <a:cs typeface="Segoe UI" pitchFamily="34" charset="0"/>
              </a:rPr>
            </a:br>
            <a:r>
              <a:rPr lang="en-US" sz="1199" kern="0">
                <a:solidFill>
                  <a:srgbClr val="353535"/>
                </a:solidFill>
                <a:latin typeface="Segoe UI Semilight"/>
                <a:ea typeface="Segoe UI" pitchFamily="34" charset="0"/>
                <a:cs typeface="Segoe UI" pitchFamily="34" charset="0"/>
              </a:rPr>
              <a:t>30+ thousand, supporting:</a:t>
            </a:r>
          </a:p>
          <a:p>
            <a:pPr defTabSz="931932" fontAlgn="base">
              <a:spcBef>
                <a:spcPts val="600"/>
              </a:spcBef>
              <a:defRPr/>
            </a:pPr>
            <a:r>
              <a:rPr lang="en-US" sz="1199" kern="0">
                <a:solidFill>
                  <a:srgbClr val="353535"/>
                </a:solidFill>
                <a:latin typeface="Segoe UI Semilight"/>
                <a:ea typeface="Segoe UI" pitchFamily="34" charset="0"/>
                <a:cs typeface="Segoe UI" pitchFamily="34" charset="0"/>
              </a:rPr>
              <a:t>Global # of DC metros: 37</a:t>
            </a:r>
          </a:p>
          <a:p>
            <a:pPr defTabSz="931932" fontAlgn="base">
              <a:spcBef>
                <a:spcPts val="600"/>
              </a:spcBef>
              <a:defRPr/>
            </a:pPr>
            <a:r>
              <a:rPr lang="en-US" sz="1199" kern="0">
                <a:solidFill>
                  <a:srgbClr val="353535"/>
                </a:solidFill>
                <a:latin typeface="Segoe UI Semilight"/>
                <a:ea typeface="Segoe UI" pitchFamily="34" charset="0"/>
                <a:cs typeface="Segoe UI" pitchFamily="34" charset="0"/>
              </a:rPr>
              <a:t>Global # of network sites: 69</a:t>
            </a:r>
          </a:p>
        </p:txBody>
      </p:sp>
      <p:sp>
        <p:nvSpPr>
          <p:cNvPr id="1119" name="Rectangle 1118"/>
          <p:cNvSpPr/>
          <p:nvPr/>
        </p:nvSpPr>
        <p:spPr bwMode="auto">
          <a:xfrm>
            <a:off x="463075" y="1228518"/>
            <a:ext cx="3079875" cy="32212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93234" rIns="93234" bIns="93234" numCol="1" spcCol="0" rtlCol="0" fromWordArt="0" anchor="ctr" anchorCtr="0" forceAA="0" compatLnSpc="1">
            <a:prstTxWarp prst="textNoShape">
              <a:avLst/>
            </a:prstTxWarp>
            <a:noAutofit/>
          </a:bodyPr>
          <a:lstStyle/>
          <a:p>
            <a:pPr defTabSz="931932" fontAlgn="base">
              <a:spcBef>
                <a:spcPct val="0"/>
              </a:spcBef>
              <a:spcAft>
                <a:spcPct val="0"/>
              </a:spcAft>
              <a:defRPr/>
            </a:pPr>
            <a:r>
              <a:rPr lang="en-US" sz="1428" kern="0">
                <a:solidFill>
                  <a:srgbClr val="353535"/>
                </a:solidFill>
                <a:latin typeface="Segoe UI" panose="020B0502040204020203" pitchFamily="34" charset="0"/>
                <a:ea typeface="Segoe UI" panose="020B0502040204020203" pitchFamily="34" charset="0"/>
                <a:cs typeface="Segoe UI" panose="020B0502040204020203" pitchFamily="34" charset="0"/>
              </a:rPr>
              <a:t>Datacenters and network sites not exhaustive</a:t>
            </a:r>
          </a:p>
        </p:txBody>
      </p:sp>
    </p:spTree>
    <p:extLst>
      <p:ext uri="{BB962C8B-B14F-4D97-AF65-F5344CB8AC3E}">
        <p14:creationId xmlns:p14="http://schemas.microsoft.com/office/powerpoint/2010/main" val="2279732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8" name="Picture 427"/>
          <p:cNvPicPr>
            <a:picLocks noChangeAspect="1"/>
          </p:cNvPicPr>
          <p:nvPr/>
        </p:nvPicPr>
        <p:blipFill>
          <a:blip r:embed="rId3">
            <a:duotone>
              <a:schemeClr val="accent1">
                <a:shade val="45000"/>
                <a:satMod val="135000"/>
              </a:schemeClr>
              <a:prstClr val="white"/>
            </a:duotone>
          </a:blip>
          <a:stretch>
            <a:fillRect/>
          </a:stretch>
        </p:blipFill>
        <p:spPr>
          <a:xfrm>
            <a:off x="-485" y="-1"/>
            <a:ext cx="12436077" cy="6994525"/>
          </a:xfrm>
          <a:prstGeom prst="rect">
            <a:avLst/>
          </a:prstGeom>
          <a:solidFill>
            <a:schemeClr val="bg1"/>
          </a:solidFill>
          <a:ln>
            <a:noFill/>
          </a:ln>
          <a:effectLst/>
        </p:spPr>
      </p:pic>
      <p:grpSp>
        <p:nvGrpSpPr>
          <p:cNvPr id="484" name="Group 483"/>
          <p:cNvGrpSpPr/>
          <p:nvPr/>
        </p:nvGrpSpPr>
        <p:grpSpPr>
          <a:xfrm>
            <a:off x="-10459" y="1902486"/>
            <a:ext cx="12446051" cy="3937942"/>
            <a:chOff x="-11120" y="1865352"/>
            <a:chExt cx="12203119" cy="3861078"/>
          </a:xfrm>
        </p:grpSpPr>
        <p:sp>
          <p:nvSpPr>
            <p:cNvPr id="332" name="Freeform 5"/>
            <p:cNvSpPr>
              <a:spLocks/>
            </p:cNvSpPr>
            <p:nvPr/>
          </p:nvSpPr>
          <p:spPr bwMode="auto">
            <a:xfrm>
              <a:off x="-11120" y="2452259"/>
              <a:ext cx="2949107" cy="1185957"/>
            </a:xfrm>
            <a:custGeom>
              <a:avLst/>
              <a:gdLst>
                <a:gd name="T0" fmla="*/ 98 w 1494"/>
                <a:gd name="T1" fmla="*/ 16 h 586"/>
                <a:gd name="T2" fmla="*/ 384 w 1494"/>
                <a:gd name="T3" fmla="*/ 0 h 586"/>
                <a:gd name="T4" fmla="*/ 624 w 1494"/>
                <a:gd name="T5" fmla="*/ 32 h 586"/>
                <a:gd name="T6" fmla="*/ 786 w 1494"/>
                <a:gd name="T7" fmla="*/ 92 h 586"/>
                <a:gd name="T8" fmla="*/ 854 w 1494"/>
                <a:gd name="T9" fmla="*/ 126 h 586"/>
                <a:gd name="T10" fmla="*/ 852 w 1494"/>
                <a:gd name="T11" fmla="*/ 96 h 586"/>
                <a:gd name="T12" fmla="*/ 872 w 1494"/>
                <a:gd name="T13" fmla="*/ 86 h 586"/>
                <a:gd name="T14" fmla="*/ 930 w 1494"/>
                <a:gd name="T15" fmla="*/ 116 h 586"/>
                <a:gd name="T16" fmla="*/ 962 w 1494"/>
                <a:gd name="T17" fmla="*/ 158 h 586"/>
                <a:gd name="T18" fmla="*/ 986 w 1494"/>
                <a:gd name="T19" fmla="*/ 164 h 586"/>
                <a:gd name="T20" fmla="*/ 1008 w 1494"/>
                <a:gd name="T21" fmla="*/ 174 h 586"/>
                <a:gd name="T22" fmla="*/ 1018 w 1494"/>
                <a:gd name="T23" fmla="*/ 184 h 586"/>
                <a:gd name="T24" fmla="*/ 1026 w 1494"/>
                <a:gd name="T25" fmla="*/ 202 h 586"/>
                <a:gd name="T26" fmla="*/ 1006 w 1494"/>
                <a:gd name="T27" fmla="*/ 266 h 586"/>
                <a:gd name="T28" fmla="*/ 942 w 1494"/>
                <a:gd name="T29" fmla="*/ 338 h 586"/>
                <a:gd name="T30" fmla="*/ 950 w 1494"/>
                <a:gd name="T31" fmla="*/ 364 h 586"/>
                <a:gd name="T32" fmla="*/ 1024 w 1494"/>
                <a:gd name="T33" fmla="*/ 370 h 586"/>
                <a:gd name="T34" fmla="*/ 1104 w 1494"/>
                <a:gd name="T35" fmla="*/ 394 h 586"/>
                <a:gd name="T36" fmla="*/ 1180 w 1494"/>
                <a:gd name="T37" fmla="*/ 426 h 586"/>
                <a:gd name="T38" fmla="*/ 1236 w 1494"/>
                <a:gd name="T39" fmla="*/ 436 h 586"/>
                <a:gd name="T40" fmla="*/ 1200 w 1494"/>
                <a:gd name="T41" fmla="*/ 484 h 586"/>
                <a:gd name="T42" fmla="*/ 1208 w 1494"/>
                <a:gd name="T43" fmla="*/ 576 h 586"/>
                <a:gd name="T44" fmla="*/ 1234 w 1494"/>
                <a:gd name="T45" fmla="*/ 488 h 586"/>
                <a:gd name="T46" fmla="*/ 1284 w 1494"/>
                <a:gd name="T47" fmla="*/ 428 h 586"/>
                <a:gd name="T48" fmla="*/ 1258 w 1494"/>
                <a:gd name="T49" fmla="*/ 416 h 586"/>
                <a:gd name="T50" fmla="*/ 1262 w 1494"/>
                <a:gd name="T51" fmla="*/ 382 h 586"/>
                <a:gd name="T52" fmla="*/ 1242 w 1494"/>
                <a:gd name="T53" fmla="*/ 352 h 586"/>
                <a:gd name="T54" fmla="*/ 1194 w 1494"/>
                <a:gd name="T55" fmla="*/ 332 h 586"/>
                <a:gd name="T56" fmla="*/ 1182 w 1494"/>
                <a:gd name="T57" fmla="*/ 314 h 586"/>
                <a:gd name="T58" fmla="*/ 1174 w 1494"/>
                <a:gd name="T59" fmla="*/ 280 h 586"/>
                <a:gd name="T60" fmla="*/ 1138 w 1494"/>
                <a:gd name="T61" fmla="*/ 244 h 586"/>
                <a:gd name="T62" fmla="*/ 1150 w 1494"/>
                <a:gd name="T63" fmla="*/ 224 h 586"/>
                <a:gd name="T64" fmla="*/ 1184 w 1494"/>
                <a:gd name="T65" fmla="*/ 232 h 586"/>
                <a:gd name="T66" fmla="*/ 1220 w 1494"/>
                <a:gd name="T67" fmla="*/ 224 h 586"/>
                <a:gd name="T68" fmla="*/ 1240 w 1494"/>
                <a:gd name="T69" fmla="*/ 216 h 586"/>
                <a:gd name="T70" fmla="*/ 1264 w 1494"/>
                <a:gd name="T71" fmla="*/ 216 h 586"/>
                <a:gd name="T72" fmla="*/ 1296 w 1494"/>
                <a:gd name="T73" fmla="*/ 196 h 586"/>
                <a:gd name="T74" fmla="*/ 1296 w 1494"/>
                <a:gd name="T75" fmla="*/ 250 h 586"/>
                <a:gd name="T76" fmla="*/ 1272 w 1494"/>
                <a:gd name="T77" fmla="*/ 304 h 586"/>
                <a:gd name="T78" fmla="*/ 1258 w 1494"/>
                <a:gd name="T79" fmla="*/ 336 h 586"/>
                <a:gd name="T80" fmla="*/ 1262 w 1494"/>
                <a:gd name="T81" fmla="*/ 370 h 586"/>
                <a:gd name="T82" fmla="*/ 1284 w 1494"/>
                <a:gd name="T83" fmla="*/ 372 h 586"/>
                <a:gd name="T84" fmla="*/ 1300 w 1494"/>
                <a:gd name="T85" fmla="*/ 362 h 586"/>
                <a:gd name="T86" fmla="*/ 1324 w 1494"/>
                <a:gd name="T87" fmla="*/ 340 h 586"/>
                <a:gd name="T88" fmla="*/ 1348 w 1494"/>
                <a:gd name="T89" fmla="*/ 324 h 586"/>
                <a:gd name="T90" fmla="*/ 1376 w 1494"/>
                <a:gd name="T91" fmla="*/ 328 h 586"/>
                <a:gd name="T92" fmla="*/ 1394 w 1494"/>
                <a:gd name="T93" fmla="*/ 328 h 586"/>
                <a:gd name="T94" fmla="*/ 1466 w 1494"/>
                <a:gd name="T95" fmla="*/ 308 h 586"/>
                <a:gd name="T96" fmla="*/ 1466 w 1494"/>
                <a:gd name="T97" fmla="*/ 288 h 586"/>
                <a:gd name="T98" fmla="*/ 1472 w 1494"/>
                <a:gd name="T99" fmla="*/ 272 h 586"/>
                <a:gd name="T100" fmla="*/ 1482 w 1494"/>
                <a:gd name="T101" fmla="*/ 238 h 586"/>
                <a:gd name="T102" fmla="*/ 1464 w 1494"/>
                <a:gd name="T103" fmla="*/ 216 h 586"/>
                <a:gd name="T104" fmla="*/ 1432 w 1494"/>
                <a:gd name="T105" fmla="*/ 188 h 586"/>
                <a:gd name="T106" fmla="*/ 1380 w 1494"/>
                <a:gd name="T107" fmla="*/ 148 h 586"/>
                <a:gd name="T108" fmla="*/ 1360 w 1494"/>
                <a:gd name="T109" fmla="*/ 140 h 586"/>
                <a:gd name="T110" fmla="*/ 1348 w 1494"/>
                <a:gd name="T111" fmla="*/ 126 h 586"/>
                <a:gd name="T112" fmla="*/ 1316 w 1494"/>
                <a:gd name="T113" fmla="*/ 126 h 586"/>
                <a:gd name="T114" fmla="*/ 1320 w 1494"/>
                <a:gd name="T115" fmla="*/ 136 h 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94" h="586">
                  <a:moveTo>
                    <a:pt x="0" y="28"/>
                  </a:moveTo>
                  <a:lnTo>
                    <a:pt x="0" y="28"/>
                  </a:lnTo>
                  <a:lnTo>
                    <a:pt x="10" y="26"/>
                  </a:lnTo>
                  <a:lnTo>
                    <a:pt x="30" y="24"/>
                  </a:lnTo>
                  <a:lnTo>
                    <a:pt x="98" y="16"/>
                  </a:lnTo>
                  <a:lnTo>
                    <a:pt x="144" y="10"/>
                  </a:lnTo>
                  <a:lnTo>
                    <a:pt x="196" y="6"/>
                  </a:lnTo>
                  <a:lnTo>
                    <a:pt x="256" y="2"/>
                  </a:lnTo>
                  <a:lnTo>
                    <a:pt x="318" y="0"/>
                  </a:lnTo>
                  <a:lnTo>
                    <a:pt x="384" y="0"/>
                  </a:lnTo>
                  <a:lnTo>
                    <a:pt x="452" y="4"/>
                  </a:lnTo>
                  <a:lnTo>
                    <a:pt x="522" y="12"/>
                  </a:lnTo>
                  <a:lnTo>
                    <a:pt x="556" y="18"/>
                  </a:lnTo>
                  <a:lnTo>
                    <a:pt x="590" y="24"/>
                  </a:lnTo>
                  <a:lnTo>
                    <a:pt x="624" y="32"/>
                  </a:lnTo>
                  <a:lnTo>
                    <a:pt x="658" y="40"/>
                  </a:lnTo>
                  <a:lnTo>
                    <a:pt x="692" y="52"/>
                  </a:lnTo>
                  <a:lnTo>
                    <a:pt x="724" y="64"/>
                  </a:lnTo>
                  <a:lnTo>
                    <a:pt x="756" y="76"/>
                  </a:lnTo>
                  <a:lnTo>
                    <a:pt x="786" y="92"/>
                  </a:lnTo>
                  <a:lnTo>
                    <a:pt x="816" y="110"/>
                  </a:lnTo>
                  <a:lnTo>
                    <a:pt x="846" y="128"/>
                  </a:lnTo>
                  <a:lnTo>
                    <a:pt x="846" y="128"/>
                  </a:lnTo>
                  <a:lnTo>
                    <a:pt x="848" y="128"/>
                  </a:lnTo>
                  <a:lnTo>
                    <a:pt x="854" y="126"/>
                  </a:lnTo>
                  <a:lnTo>
                    <a:pt x="862" y="120"/>
                  </a:lnTo>
                  <a:lnTo>
                    <a:pt x="862" y="120"/>
                  </a:lnTo>
                  <a:lnTo>
                    <a:pt x="858" y="114"/>
                  </a:lnTo>
                  <a:lnTo>
                    <a:pt x="854" y="102"/>
                  </a:lnTo>
                  <a:lnTo>
                    <a:pt x="852" y="96"/>
                  </a:lnTo>
                  <a:lnTo>
                    <a:pt x="852" y="90"/>
                  </a:lnTo>
                  <a:lnTo>
                    <a:pt x="854" y="86"/>
                  </a:lnTo>
                  <a:lnTo>
                    <a:pt x="858" y="84"/>
                  </a:lnTo>
                  <a:lnTo>
                    <a:pt x="858" y="84"/>
                  </a:lnTo>
                  <a:lnTo>
                    <a:pt x="872" y="86"/>
                  </a:lnTo>
                  <a:lnTo>
                    <a:pt x="886" y="90"/>
                  </a:lnTo>
                  <a:lnTo>
                    <a:pt x="904" y="98"/>
                  </a:lnTo>
                  <a:lnTo>
                    <a:pt x="904" y="98"/>
                  </a:lnTo>
                  <a:lnTo>
                    <a:pt x="918" y="108"/>
                  </a:lnTo>
                  <a:lnTo>
                    <a:pt x="930" y="116"/>
                  </a:lnTo>
                  <a:lnTo>
                    <a:pt x="936" y="124"/>
                  </a:lnTo>
                  <a:lnTo>
                    <a:pt x="936" y="124"/>
                  </a:lnTo>
                  <a:lnTo>
                    <a:pt x="948" y="142"/>
                  </a:lnTo>
                  <a:lnTo>
                    <a:pt x="962" y="158"/>
                  </a:lnTo>
                  <a:lnTo>
                    <a:pt x="962" y="158"/>
                  </a:lnTo>
                  <a:lnTo>
                    <a:pt x="970" y="164"/>
                  </a:lnTo>
                  <a:lnTo>
                    <a:pt x="974" y="168"/>
                  </a:lnTo>
                  <a:lnTo>
                    <a:pt x="978" y="168"/>
                  </a:lnTo>
                  <a:lnTo>
                    <a:pt x="978" y="168"/>
                  </a:lnTo>
                  <a:lnTo>
                    <a:pt x="986" y="164"/>
                  </a:lnTo>
                  <a:lnTo>
                    <a:pt x="992" y="164"/>
                  </a:lnTo>
                  <a:lnTo>
                    <a:pt x="992" y="164"/>
                  </a:lnTo>
                  <a:lnTo>
                    <a:pt x="998" y="164"/>
                  </a:lnTo>
                  <a:lnTo>
                    <a:pt x="1004" y="166"/>
                  </a:lnTo>
                  <a:lnTo>
                    <a:pt x="1008" y="174"/>
                  </a:lnTo>
                  <a:lnTo>
                    <a:pt x="1008" y="174"/>
                  </a:lnTo>
                  <a:lnTo>
                    <a:pt x="1012" y="186"/>
                  </a:lnTo>
                  <a:lnTo>
                    <a:pt x="1012" y="186"/>
                  </a:lnTo>
                  <a:lnTo>
                    <a:pt x="1014" y="184"/>
                  </a:lnTo>
                  <a:lnTo>
                    <a:pt x="1018" y="184"/>
                  </a:lnTo>
                  <a:lnTo>
                    <a:pt x="1022" y="186"/>
                  </a:lnTo>
                  <a:lnTo>
                    <a:pt x="1022" y="186"/>
                  </a:lnTo>
                  <a:lnTo>
                    <a:pt x="1024" y="188"/>
                  </a:lnTo>
                  <a:lnTo>
                    <a:pt x="1026" y="192"/>
                  </a:lnTo>
                  <a:lnTo>
                    <a:pt x="1026" y="202"/>
                  </a:lnTo>
                  <a:lnTo>
                    <a:pt x="1028" y="216"/>
                  </a:lnTo>
                  <a:lnTo>
                    <a:pt x="1028" y="216"/>
                  </a:lnTo>
                  <a:lnTo>
                    <a:pt x="1022" y="230"/>
                  </a:lnTo>
                  <a:lnTo>
                    <a:pt x="1016" y="246"/>
                  </a:lnTo>
                  <a:lnTo>
                    <a:pt x="1006" y="266"/>
                  </a:lnTo>
                  <a:lnTo>
                    <a:pt x="992" y="288"/>
                  </a:lnTo>
                  <a:lnTo>
                    <a:pt x="976" y="308"/>
                  </a:lnTo>
                  <a:lnTo>
                    <a:pt x="966" y="320"/>
                  </a:lnTo>
                  <a:lnTo>
                    <a:pt x="954" y="330"/>
                  </a:lnTo>
                  <a:lnTo>
                    <a:pt x="942" y="338"/>
                  </a:lnTo>
                  <a:lnTo>
                    <a:pt x="930" y="346"/>
                  </a:lnTo>
                  <a:lnTo>
                    <a:pt x="930" y="346"/>
                  </a:lnTo>
                  <a:lnTo>
                    <a:pt x="934" y="352"/>
                  </a:lnTo>
                  <a:lnTo>
                    <a:pt x="940" y="358"/>
                  </a:lnTo>
                  <a:lnTo>
                    <a:pt x="950" y="364"/>
                  </a:lnTo>
                  <a:lnTo>
                    <a:pt x="964" y="370"/>
                  </a:lnTo>
                  <a:lnTo>
                    <a:pt x="980" y="374"/>
                  </a:lnTo>
                  <a:lnTo>
                    <a:pt x="1000" y="374"/>
                  </a:lnTo>
                  <a:lnTo>
                    <a:pt x="1024" y="370"/>
                  </a:lnTo>
                  <a:lnTo>
                    <a:pt x="1024" y="370"/>
                  </a:lnTo>
                  <a:lnTo>
                    <a:pt x="1046" y="384"/>
                  </a:lnTo>
                  <a:lnTo>
                    <a:pt x="1062" y="392"/>
                  </a:lnTo>
                  <a:lnTo>
                    <a:pt x="1070" y="394"/>
                  </a:lnTo>
                  <a:lnTo>
                    <a:pt x="1080" y="394"/>
                  </a:lnTo>
                  <a:lnTo>
                    <a:pt x="1104" y="394"/>
                  </a:lnTo>
                  <a:lnTo>
                    <a:pt x="1104" y="394"/>
                  </a:lnTo>
                  <a:lnTo>
                    <a:pt x="1114" y="398"/>
                  </a:lnTo>
                  <a:lnTo>
                    <a:pt x="1138" y="410"/>
                  </a:lnTo>
                  <a:lnTo>
                    <a:pt x="1166" y="422"/>
                  </a:lnTo>
                  <a:lnTo>
                    <a:pt x="1180" y="426"/>
                  </a:lnTo>
                  <a:lnTo>
                    <a:pt x="1194" y="430"/>
                  </a:lnTo>
                  <a:lnTo>
                    <a:pt x="1194" y="430"/>
                  </a:lnTo>
                  <a:lnTo>
                    <a:pt x="1242" y="432"/>
                  </a:lnTo>
                  <a:lnTo>
                    <a:pt x="1242" y="432"/>
                  </a:lnTo>
                  <a:lnTo>
                    <a:pt x="1236" y="436"/>
                  </a:lnTo>
                  <a:lnTo>
                    <a:pt x="1222" y="450"/>
                  </a:lnTo>
                  <a:lnTo>
                    <a:pt x="1214" y="458"/>
                  </a:lnTo>
                  <a:lnTo>
                    <a:pt x="1206" y="466"/>
                  </a:lnTo>
                  <a:lnTo>
                    <a:pt x="1202" y="476"/>
                  </a:lnTo>
                  <a:lnTo>
                    <a:pt x="1200" y="484"/>
                  </a:lnTo>
                  <a:lnTo>
                    <a:pt x="1200" y="484"/>
                  </a:lnTo>
                  <a:lnTo>
                    <a:pt x="1200" y="506"/>
                  </a:lnTo>
                  <a:lnTo>
                    <a:pt x="1202" y="534"/>
                  </a:lnTo>
                  <a:lnTo>
                    <a:pt x="1204" y="564"/>
                  </a:lnTo>
                  <a:lnTo>
                    <a:pt x="1208" y="576"/>
                  </a:lnTo>
                  <a:lnTo>
                    <a:pt x="1212" y="586"/>
                  </a:lnTo>
                  <a:lnTo>
                    <a:pt x="1212" y="586"/>
                  </a:lnTo>
                  <a:lnTo>
                    <a:pt x="1220" y="540"/>
                  </a:lnTo>
                  <a:lnTo>
                    <a:pt x="1230" y="504"/>
                  </a:lnTo>
                  <a:lnTo>
                    <a:pt x="1234" y="488"/>
                  </a:lnTo>
                  <a:lnTo>
                    <a:pt x="1240" y="480"/>
                  </a:lnTo>
                  <a:lnTo>
                    <a:pt x="1240" y="480"/>
                  </a:lnTo>
                  <a:lnTo>
                    <a:pt x="1250" y="464"/>
                  </a:lnTo>
                  <a:lnTo>
                    <a:pt x="1266" y="446"/>
                  </a:lnTo>
                  <a:lnTo>
                    <a:pt x="1284" y="428"/>
                  </a:lnTo>
                  <a:lnTo>
                    <a:pt x="1242" y="426"/>
                  </a:lnTo>
                  <a:lnTo>
                    <a:pt x="1242" y="426"/>
                  </a:lnTo>
                  <a:lnTo>
                    <a:pt x="1250" y="422"/>
                  </a:lnTo>
                  <a:lnTo>
                    <a:pt x="1254" y="420"/>
                  </a:lnTo>
                  <a:lnTo>
                    <a:pt x="1258" y="416"/>
                  </a:lnTo>
                  <a:lnTo>
                    <a:pt x="1258" y="416"/>
                  </a:lnTo>
                  <a:lnTo>
                    <a:pt x="1258" y="396"/>
                  </a:lnTo>
                  <a:lnTo>
                    <a:pt x="1260" y="386"/>
                  </a:lnTo>
                  <a:lnTo>
                    <a:pt x="1260" y="382"/>
                  </a:lnTo>
                  <a:lnTo>
                    <a:pt x="1262" y="382"/>
                  </a:lnTo>
                  <a:lnTo>
                    <a:pt x="1262" y="382"/>
                  </a:lnTo>
                  <a:lnTo>
                    <a:pt x="1262" y="380"/>
                  </a:lnTo>
                  <a:lnTo>
                    <a:pt x="1262" y="376"/>
                  </a:lnTo>
                  <a:lnTo>
                    <a:pt x="1254" y="366"/>
                  </a:lnTo>
                  <a:lnTo>
                    <a:pt x="1242" y="352"/>
                  </a:lnTo>
                  <a:lnTo>
                    <a:pt x="1242" y="352"/>
                  </a:lnTo>
                  <a:lnTo>
                    <a:pt x="1234" y="346"/>
                  </a:lnTo>
                  <a:lnTo>
                    <a:pt x="1226" y="342"/>
                  </a:lnTo>
                  <a:lnTo>
                    <a:pt x="1210" y="336"/>
                  </a:lnTo>
                  <a:lnTo>
                    <a:pt x="1194" y="332"/>
                  </a:lnTo>
                  <a:lnTo>
                    <a:pt x="1188" y="328"/>
                  </a:lnTo>
                  <a:lnTo>
                    <a:pt x="1186" y="324"/>
                  </a:lnTo>
                  <a:lnTo>
                    <a:pt x="1186" y="324"/>
                  </a:lnTo>
                  <a:lnTo>
                    <a:pt x="1184" y="320"/>
                  </a:lnTo>
                  <a:lnTo>
                    <a:pt x="1182" y="314"/>
                  </a:lnTo>
                  <a:lnTo>
                    <a:pt x="1180" y="300"/>
                  </a:lnTo>
                  <a:lnTo>
                    <a:pt x="1178" y="286"/>
                  </a:lnTo>
                  <a:lnTo>
                    <a:pt x="1176" y="282"/>
                  </a:lnTo>
                  <a:lnTo>
                    <a:pt x="1174" y="280"/>
                  </a:lnTo>
                  <a:lnTo>
                    <a:pt x="1174" y="280"/>
                  </a:lnTo>
                  <a:lnTo>
                    <a:pt x="1156" y="272"/>
                  </a:lnTo>
                  <a:lnTo>
                    <a:pt x="1146" y="266"/>
                  </a:lnTo>
                  <a:lnTo>
                    <a:pt x="1140" y="260"/>
                  </a:lnTo>
                  <a:lnTo>
                    <a:pt x="1140" y="260"/>
                  </a:lnTo>
                  <a:lnTo>
                    <a:pt x="1138" y="244"/>
                  </a:lnTo>
                  <a:lnTo>
                    <a:pt x="1138" y="234"/>
                  </a:lnTo>
                  <a:lnTo>
                    <a:pt x="1138" y="234"/>
                  </a:lnTo>
                  <a:lnTo>
                    <a:pt x="1140" y="232"/>
                  </a:lnTo>
                  <a:lnTo>
                    <a:pt x="1144" y="228"/>
                  </a:lnTo>
                  <a:lnTo>
                    <a:pt x="1150" y="224"/>
                  </a:lnTo>
                  <a:lnTo>
                    <a:pt x="1156" y="222"/>
                  </a:lnTo>
                  <a:lnTo>
                    <a:pt x="1160" y="224"/>
                  </a:lnTo>
                  <a:lnTo>
                    <a:pt x="1160" y="224"/>
                  </a:lnTo>
                  <a:lnTo>
                    <a:pt x="1184" y="232"/>
                  </a:lnTo>
                  <a:lnTo>
                    <a:pt x="1184" y="232"/>
                  </a:lnTo>
                  <a:lnTo>
                    <a:pt x="1190" y="228"/>
                  </a:lnTo>
                  <a:lnTo>
                    <a:pt x="1196" y="224"/>
                  </a:lnTo>
                  <a:lnTo>
                    <a:pt x="1202" y="224"/>
                  </a:lnTo>
                  <a:lnTo>
                    <a:pt x="1202" y="224"/>
                  </a:lnTo>
                  <a:lnTo>
                    <a:pt x="1220" y="224"/>
                  </a:lnTo>
                  <a:lnTo>
                    <a:pt x="1220" y="224"/>
                  </a:lnTo>
                  <a:lnTo>
                    <a:pt x="1226" y="222"/>
                  </a:lnTo>
                  <a:lnTo>
                    <a:pt x="1230" y="220"/>
                  </a:lnTo>
                  <a:lnTo>
                    <a:pt x="1236" y="216"/>
                  </a:lnTo>
                  <a:lnTo>
                    <a:pt x="1240" y="216"/>
                  </a:lnTo>
                  <a:lnTo>
                    <a:pt x="1240" y="216"/>
                  </a:lnTo>
                  <a:lnTo>
                    <a:pt x="1250" y="216"/>
                  </a:lnTo>
                  <a:lnTo>
                    <a:pt x="1260" y="216"/>
                  </a:lnTo>
                  <a:lnTo>
                    <a:pt x="1260" y="216"/>
                  </a:lnTo>
                  <a:lnTo>
                    <a:pt x="1264" y="216"/>
                  </a:lnTo>
                  <a:lnTo>
                    <a:pt x="1268" y="212"/>
                  </a:lnTo>
                  <a:lnTo>
                    <a:pt x="1278" y="204"/>
                  </a:lnTo>
                  <a:lnTo>
                    <a:pt x="1288" y="198"/>
                  </a:lnTo>
                  <a:lnTo>
                    <a:pt x="1292" y="196"/>
                  </a:lnTo>
                  <a:lnTo>
                    <a:pt x="1296" y="196"/>
                  </a:lnTo>
                  <a:lnTo>
                    <a:pt x="1296" y="196"/>
                  </a:lnTo>
                  <a:lnTo>
                    <a:pt x="1308" y="198"/>
                  </a:lnTo>
                  <a:lnTo>
                    <a:pt x="1314" y="198"/>
                  </a:lnTo>
                  <a:lnTo>
                    <a:pt x="1314" y="198"/>
                  </a:lnTo>
                  <a:lnTo>
                    <a:pt x="1296" y="250"/>
                  </a:lnTo>
                  <a:lnTo>
                    <a:pt x="1282" y="288"/>
                  </a:lnTo>
                  <a:lnTo>
                    <a:pt x="1276" y="300"/>
                  </a:lnTo>
                  <a:lnTo>
                    <a:pt x="1274" y="302"/>
                  </a:lnTo>
                  <a:lnTo>
                    <a:pt x="1272" y="304"/>
                  </a:lnTo>
                  <a:lnTo>
                    <a:pt x="1272" y="304"/>
                  </a:lnTo>
                  <a:lnTo>
                    <a:pt x="1268" y="304"/>
                  </a:lnTo>
                  <a:lnTo>
                    <a:pt x="1266" y="308"/>
                  </a:lnTo>
                  <a:lnTo>
                    <a:pt x="1262" y="318"/>
                  </a:lnTo>
                  <a:lnTo>
                    <a:pt x="1260" y="328"/>
                  </a:lnTo>
                  <a:lnTo>
                    <a:pt x="1258" y="336"/>
                  </a:lnTo>
                  <a:lnTo>
                    <a:pt x="1258" y="336"/>
                  </a:lnTo>
                  <a:lnTo>
                    <a:pt x="1258" y="350"/>
                  </a:lnTo>
                  <a:lnTo>
                    <a:pt x="1258" y="360"/>
                  </a:lnTo>
                  <a:lnTo>
                    <a:pt x="1262" y="370"/>
                  </a:lnTo>
                  <a:lnTo>
                    <a:pt x="1262" y="370"/>
                  </a:lnTo>
                  <a:lnTo>
                    <a:pt x="1264" y="372"/>
                  </a:lnTo>
                  <a:lnTo>
                    <a:pt x="1268" y="372"/>
                  </a:lnTo>
                  <a:lnTo>
                    <a:pt x="1276" y="374"/>
                  </a:lnTo>
                  <a:lnTo>
                    <a:pt x="1284" y="372"/>
                  </a:lnTo>
                  <a:lnTo>
                    <a:pt x="1284" y="372"/>
                  </a:lnTo>
                  <a:lnTo>
                    <a:pt x="1288" y="368"/>
                  </a:lnTo>
                  <a:lnTo>
                    <a:pt x="1290" y="364"/>
                  </a:lnTo>
                  <a:lnTo>
                    <a:pt x="1296" y="362"/>
                  </a:lnTo>
                  <a:lnTo>
                    <a:pt x="1296" y="362"/>
                  </a:lnTo>
                  <a:lnTo>
                    <a:pt x="1300" y="362"/>
                  </a:lnTo>
                  <a:lnTo>
                    <a:pt x="1302" y="358"/>
                  </a:lnTo>
                  <a:lnTo>
                    <a:pt x="1310" y="350"/>
                  </a:lnTo>
                  <a:lnTo>
                    <a:pt x="1318" y="342"/>
                  </a:lnTo>
                  <a:lnTo>
                    <a:pt x="1320" y="340"/>
                  </a:lnTo>
                  <a:lnTo>
                    <a:pt x="1324" y="340"/>
                  </a:lnTo>
                  <a:lnTo>
                    <a:pt x="1324" y="340"/>
                  </a:lnTo>
                  <a:lnTo>
                    <a:pt x="1330" y="336"/>
                  </a:lnTo>
                  <a:lnTo>
                    <a:pt x="1336" y="332"/>
                  </a:lnTo>
                  <a:lnTo>
                    <a:pt x="1344" y="326"/>
                  </a:lnTo>
                  <a:lnTo>
                    <a:pt x="1348" y="324"/>
                  </a:lnTo>
                  <a:lnTo>
                    <a:pt x="1354" y="324"/>
                  </a:lnTo>
                  <a:lnTo>
                    <a:pt x="1354" y="324"/>
                  </a:lnTo>
                  <a:lnTo>
                    <a:pt x="1362" y="324"/>
                  </a:lnTo>
                  <a:lnTo>
                    <a:pt x="1370" y="326"/>
                  </a:lnTo>
                  <a:lnTo>
                    <a:pt x="1376" y="328"/>
                  </a:lnTo>
                  <a:lnTo>
                    <a:pt x="1380" y="330"/>
                  </a:lnTo>
                  <a:lnTo>
                    <a:pt x="1380" y="330"/>
                  </a:lnTo>
                  <a:lnTo>
                    <a:pt x="1388" y="328"/>
                  </a:lnTo>
                  <a:lnTo>
                    <a:pt x="1394" y="328"/>
                  </a:lnTo>
                  <a:lnTo>
                    <a:pt x="1394" y="328"/>
                  </a:lnTo>
                  <a:lnTo>
                    <a:pt x="1456" y="322"/>
                  </a:lnTo>
                  <a:lnTo>
                    <a:pt x="1456" y="322"/>
                  </a:lnTo>
                  <a:lnTo>
                    <a:pt x="1460" y="322"/>
                  </a:lnTo>
                  <a:lnTo>
                    <a:pt x="1462" y="318"/>
                  </a:lnTo>
                  <a:lnTo>
                    <a:pt x="1466" y="308"/>
                  </a:lnTo>
                  <a:lnTo>
                    <a:pt x="1470" y="298"/>
                  </a:lnTo>
                  <a:lnTo>
                    <a:pt x="1470" y="290"/>
                  </a:lnTo>
                  <a:lnTo>
                    <a:pt x="1470" y="290"/>
                  </a:lnTo>
                  <a:lnTo>
                    <a:pt x="1468" y="288"/>
                  </a:lnTo>
                  <a:lnTo>
                    <a:pt x="1466" y="288"/>
                  </a:lnTo>
                  <a:lnTo>
                    <a:pt x="1464" y="284"/>
                  </a:lnTo>
                  <a:lnTo>
                    <a:pt x="1464" y="278"/>
                  </a:lnTo>
                  <a:lnTo>
                    <a:pt x="1464" y="278"/>
                  </a:lnTo>
                  <a:lnTo>
                    <a:pt x="1466" y="274"/>
                  </a:lnTo>
                  <a:lnTo>
                    <a:pt x="1472" y="272"/>
                  </a:lnTo>
                  <a:lnTo>
                    <a:pt x="1480" y="270"/>
                  </a:lnTo>
                  <a:lnTo>
                    <a:pt x="1494" y="244"/>
                  </a:lnTo>
                  <a:lnTo>
                    <a:pt x="1494" y="244"/>
                  </a:lnTo>
                  <a:lnTo>
                    <a:pt x="1488" y="244"/>
                  </a:lnTo>
                  <a:lnTo>
                    <a:pt x="1482" y="238"/>
                  </a:lnTo>
                  <a:lnTo>
                    <a:pt x="1474" y="232"/>
                  </a:lnTo>
                  <a:lnTo>
                    <a:pt x="1470" y="224"/>
                  </a:lnTo>
                  <a:lnTo>
                    <a:pt x="1470" y="224"/>
                  </a:lnTo>
                  <a:lnTo>
                    <a:pt x="1468" y="220"/>
                  </a:lnTo>
                  <a:lnTo>
                    <a:pt x="1464" y="216"/>
                  </a:lnTo>
                  <a:lnTo>
                    <a:pt x="1460" y="214"/>
                  </a:lnTo>
                  <a:lnTo>
                    <a:pt x="1458" y="210"/>
                  </a:lnTo>
                  <a:lnTo>
                    <a:pt x="1458" y="210"/>
                  </a:lnTo>
                  <a:lnTo>
                    <a:pt x="1450" y="202"/>
                  </a:lnTo>
                  <a:lnTo>
                    <a:pt x="1432" y="188"/>
                  </a:lnTo>
                  <a:lnTo>
                    <a:pt x="1406" y="168"/>
                  </a:lnTo>
                  <a:lnTo>
                    <a:pt x="1386" y="158"/>
                  </a:lnTo>
                  <a:lnTo>
                    <a:pt x="1386" y="158"/>
                  </a:lnTo>
                  <a:lnTo>
                    <a:pt x="1384" y="152"/>
                  </a:lnTo>
                  <a:lnTo>
                    <a:pt x="1380" y="148"/>
                  </a:lnTo>
                  <a:lnTo>
                    <a:pt x="1376" y="146"/>
                  </a:lnTo>
                  <a:lnTo>
                    <a:pt x="1376" y="146"/>
                  </a:lnTo>
                  <a:lnTo>
                    <a:pt x="1368" y="146"/>
                  </a:lnTo>
                  <a:lnTo>
                    <a:pt x="1364" y="144"/>
                  </a:lnTo>
                  <a:lnTo>
                    <a:pt x="1360" y="140"/>
                  </a:lnTo>
                  <a:lnTo>
                    <a:pt x="1360" y="140"/>
                  </a:lnTo>
                  <a:lnTo>
                    <a:pt x="1352" y="130"/>
                  </a:lnTo>
                  <a:lnTo>
                    <a:pt x="1350" y="128"/>
                  </a:lnTo>
                  <a:lnTo>
                    <a:pt x="1348" y="126"/>
                  </a:lnTo>
                  <a:lnTo>
                    <a:pt x="1348" y="126"/>
                  </a:lnTo>
                  <a:lnTo>
                    <a:pt x="1334" y="122"/>
                  </a:lnTo>
                  <a:lnTo>
                    <a:pt x="1324" y="122"/>
                  </a:lnTo>
                  <a:lnTo>
                    <a:pt x="1320" y="124"/>
                  </a:lnTo>
                  <a:lnTo>
                    <a:pt x="1316" y="126"/>
                  </a:lnTo>
                  <a:lnTo>
                    <a:pt x="1316" y="126"/>
                  </a:lnTo>
                  <a:lnTo>
                    <a:pt x="1316" y="130"/>
                  </a:lnTo>
                  <a:lnTo>
                    <a:pt x="1318" y="132"/>
                  </a:lnTo>
                  <a:lnTo>
                    <a:pt x="1320" y="132"/>
                  </a:lnTo>
                  <a:lnTo>
                    <a:pt x="1320" y="136"/>
                  </a:lnTo>
                  <a:lnTo>
                    <a:pt x="1320" y="136"/>
                  </a:lnTo>
                  <a:lnTo>
                    <a:pt x="1318" y="146"/>
                  </a:lnTo>
                  <a:lnTo>
                    <a:pt x="1316" y="158"/>
                  </a:lnTo>
                  <a:lnTo>
                    <a:pt x="1316" y="158"/>
                  </a:lnTo>
                  <a:lnTo>
                    <a:pt x="1318" y="194"/>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33" name="Freeform 6"/>
            <p:cNvSpPr>
              <a:spLocks/>
            </p:cNvSpPr>
            <p:nvPr/>
          </p:nvSpPr>
          <p:spPr bwMode="auto">
            <a:xfrm>
              <a:off x="-11120" y="2557498"/>
              <a:ext cx="1713404" cy="190239"/>
            </a:xfrm>
            <a:custGeom>
              <a:avLst/>
              <a:gdLst>
                <a:gd name="T0" fmla="*/ 0 w 868"/>
                <a:gd name="T1" fmla="*/ 28 h 94"/>
                <a:gd name="T2" fmla="*/ 0 w 868"/>
                <a:gd name="T3" fmla="*/ 28 h 94"/>
                <a:gd name="T4" fmla="*/ 118 w 868"/>
                <a:gd name="T5" fmla="*/ 12 h 94"/>
                <a:gd name="T6" fmla="*/ 210 w 868"/>
                <a:gd name="T7" fmla="*/ 2 h 94"/>
                <a:gd name="T8" fmla="*/ 250 w 868"/>
                <a:gd name="T9" fmla="*/ 0 h 94"/>
                <a:gd name="T10" fmla="*/ 280 w 868"/>
                <a:gd name="T11" fmla="*/ 0 h 94"/>
                <a:gd name="T12" fmla="*/ 280 w 868"/>
                <a:gd name="T13" fmla="*/ 0 h 94"/>
                <a:gd name="T14" fmla="*/ 342 w 868"/>
                <a:gd name="T15" fmla="*/ 2 h 94"/>
                <a:gd name="T16" fmla="*/ 398 w 868"/>
                <a:gd name="T17" fmla="*/ 6 h 94"/>
                <a:gd name="T18" fmla="*/ 448 w 868"/>
                <a:gd name="T19" fmla="*/ 12 h 94"/>
                <a:gd name="T20" fmla="*/ 494 w 868"/>
                <a:gd name="T21" fmla="*/ 18 h 94"/>
                <a:gd name="T22" fmla="*/ 532 w 868"/>
                <a:gd name="T23" fmla="*/ 26 h 94"/>
                <a:gd name="T24" fmla="*/ 566 w 868"/>
                <a:gd name="T25" fmla="*/ 34 h 94"/>
                <a:gd name="T26" fmla="*/ 594 w 868"/>
                <a:gd name="T27" fmla="*/ 42 h 94"/>
                <a:gd name="T28" fmla="*/ 620 w 868"/>
                <a:gd name="T29" fmla="*/ 50 h 94"/>
                <a:gd name="T30" fmla="*/ 640 w 868"/>
                <a:gd name="T31" fmla="*/ 58 h 94"/>
                <a:gd name="T32" fmla="*/ 656 w 868"/>
                <a:gd name="T33" fmla="*/ 66 h 94"/>
                <a:gd name="T34" fmla="*/ 680 w 868"/>
                <a:gd name="T35" fmla="*/ 80 h 94"/>
                <a:gd name="T36" fmla="*/ 692 w 868"/>
                <a:gd name="T37" fmla="*/ 90 h 94"/>
                <a:gd name="T38" fmla="*/ 696 w 868"/>
                <a:gd name="T39" fmla="*/ 94 h 94"/>
                <a:gd name="T40" fmla="*/ 718 w 868"/>
                <a:gd name="T41" fmla="*/ 88 h 94"/>
                <a:gd name="T42" fmla="*/ 718 w 868"/>
                <a:gd name="T43" fmla="*/ 88 h 94"/>
                <a:gd name="T44" fmla="*/ 764 w 868"/>
                <a:gd name="T45" fmla="*/ 56 h 94"/>
                <a:gd name="T46" fmla="*/ 798 w 868"/>
                <a:gd name="T47" fmla="*/ 34 h 94"/>
                <a:gd name="T48" fmla="*/ 812 w 868"/>
                <a:gd name="T49" fmla="*/ 28 h 94"/>
                <a:gd name="T50" fmla="*/ 822 w 868"/>
                <a:gd name="T51" fmla="*/ 24 h 94"/>
                <a:gd name="T52" fmla="*/ 822 w 868"/>
                <a:gd name="T53" fmla="*/ 24 h 94"/>
                <a:gd name="T54" fmla="*/ 868 w 868"/>
                <a:gd name="T55" fmla="*/ 3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68" h="94">
                  <a:moveTo>
                    <a:pt x="0" y="28"/>
                  </a:moveTo>
                  <a:lnTo>
                    <a:pt x="0" y="28"/>
                  </a:lnTo>
                  <a:lnTo>
                    <a:pt x="118" y="12"/>
                  </a:lnTo>
                  <a:lnTo>
                    <a:pt x="210" y="2"/>
                  </a:lnTo>
                  <a:lnTo>
                    <a:pt x="250" y="0"/>
                  </a:lnTo>
                  <a:lnTo>
                    <a:pt x="280" y="0"/>
                  </a:lnTo>
                  <a:lnTo>
                    <a:pt x="280" y="0"/>
                  </a:lnTo>
                  <a:lnTo>
                    <a:pt x="342" y="2"/>
                  </a:lnTo>
                  <a:lnTo>
                    <a:pt x="398" y="6"/>
                  </a:lnTo>
                  <a:lnTo>
                    <a:pt x="448" y="12"/>
                  </a:lnTo>
                  <a:lnTo>
                    <a:pt x="494" y="18"/>
                  </a:lnTo>
                  <a:lnTo>
                    <a:pt x="532" y="26"/>
                  </a:lnTo>
                  <a:lnTo>
                    <a:pt x="566" y="34"/>
                  </a:lnTo>
                  <a:lnTo>
                    <a:pt x="594" y="42"/>
                  </a:lnTo>
                  <a:lnTo>
                    <a:pt x="620" y="50"/>
                  </a:lnTo>
                  <a:lnTo>
                    <a:pt x="640" y="58"/>
                  </a:lnTo>
                  <a:lnTo>
                    <a:pt x="656" y="66"/>
                  </a:lnTo>
                  <a:lnTo>
                    <a:pt x="680" y="80"/>
                  </a:lnTo>
                  <a:lnTo>
                    <a:pt x="692" y="90"/>
                  </a:lnTo>
                  <a:lnTo>
                    <a:pt x="696" y="94"/>
                  </a:lnTo>
                  <a:lnTo>
                    <a:pt x="718" y="88"/>
                  </a:lnTo>
                  <a:lnTo>
                    <a:pt x="718" y="88"/>
                  </a:lnTo>
                  <a:lnTo>
                    <a:pt x="764" y="56"/>
                  </a:lnTo>
                  <a:lnTo>
                    <a:pt x="798" y="34"/>
                  </a:lnTo>
                  <a:lnTo>
                    <a:pt x="812" y="28"/>
                  </a:lnTo>
                  <a:lnTo>
                    <a:pt x="822" y="24"/>
                  </a:lnTo>
                  <a:lnTo>
                    <a:pt x="822" y="24"/>
                  </a:lnTo>
                  <a:lnTo>
                    <a:pt x="868" y="32"/>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34" name="Freeform 7"/>
            <p:cNvSpPr>
              <a:spLocks/>
            </p:cNvSpPr>
            <p:nvPr/>
          </p:nvSpPr>
          <p:spPr bwMode="auto">
            <a:xfrm>
              <a:off x="-11120" y="2707260"/>
              <a:ext cx="1733143" cy="340001"/>
            </a:xfrm>
            <a:custGeom>
              <a:avLst/>
              <a:gdLst>
                <a:gd name="T0" fmla="*/ 0 w 878"/>
                <a:gd name="T1" fmla="*/ 38 h 168"/>
                <a:gd name="T2" fmla="*/ 0 w 878"/>
                <a:gd name="T3" fmla="*/ 38 h 168"/>
                <a:gd name="T4" fmla="*/ 32 w 878"/>
                <a:gd name="T5" fmla="*/ 32 h 168"/>
                <a:gd name="T6" fmla="*/ 114 w 878"/>
                <a:gd name="T7" fmla="*/ 22 h 168"/>
                <a:gd name="T8" fmla="*/ 164 w 878"/>
                <a:gd name="T9" fmla="*/ 18 h 168"/>
                <a:gd name="T10" fmla="*/ 218 w 878"/>
                <a:gd name="T11" fmla="*/ 14 h 168"/>
                <a:gd name="T12" fmla="*/ 270 w 878"/>
                <a:gd name="T13" fmla="*/ 14 h 168"/>
                <a:gd name="T14" fmla="*/ 318 w 878"/>
                <a:gd name="T15" fmla="*/ 18 h 168"/>
                <a:gd name="T16" fmla="*/ 318 w 878"/>
                <a:gd name="T17" fmla="*/ 18 h 168"/>
                <a:gd name="T18" fmla="*/ 414 w 878"/>
                <a:gd name="T19" fmla="*/ 32 h 168"/>
                <a:gd name="T20" fmla="*/ 512 w 878"/>
                <a:gd name="T21" fmla="*/ 48 h 168"/>
                <a:gd name="T22" fmla="*/ 588 w 878"/>
                <a:gd name="T23" fmla="*/ 64 h 168"/>
                <a:gd name="T24" fmla="*/ 612 w 878"/>
                <a:gd name="T25" fmla="*/ 70 h 168"/>
                <a:gd name="T26" fmla="*/ 626 w 878"/>
                <a:gd name="T27" fmla="*/ 76 h 168"/>
                <a:gd name="T28" fmla="*/ 626 w 878"/>
                <a:gd name="T29" fmla="*/ 76 h 168"/>
                <a:gd name="T30" fmla="*/ 650 w 878"/>
                <a:gd name="T31" fmla="*/ 92 h 168"/>
                <a:gd name="T32" fmla="*/ 686 w 878"/>
                <a:gd name="T33" fmla="*/ 116 h 168"/>
                <a:gd name="T34" fmla="*/ 728 w 878"/>
                <a:gd name="T35" fmla="*/ 138 h 168"/>
                <a:gd name="T36" fmla="*/ 768 w 878"/>
                <a:gd name="T37" fmla="*/ 160 h 168"/>
                <a:gd name="T38" fmla="*/ 768 w 878"/>
                <a:gd name="T39" fmla="*/ 160 h 168"/>
                <a:gd name="T40" fmla="*/ 778 w 878"/>
                <a:gd name="T41" fmla="*/ 162 h 168"/>
                <a:gd name="T42" fmla="*/ 792 w 878"/>
                <a:gd name="T43" fmla="*/ 164 h 168"/>
                <a:gd name="T44" fmla="*/ 818 w 878"/>
                <a:gd name="T45" fmla="*/ 168 h 168"/>
                <a:gd name="T46" fmla="*/ 850 w 878"/>
                <a:gd name="T47" fmla="*/ 168 h 168"/>
                <a:gd name="T48" fmla="*/ 850 w 878"/>
                <a:gd name="T49" fmla="*/ 168 h 168"/>
                <a:gd name="T50" fmla="*/ 840 w 878"/>
                <a:gd name="T51" fmla="*/ 154 h 168"/>
                <a:gd name="T52" fmla="*/ 836 w 878"/>
                <a:gd name="T53" fmla="*/ 144 h 168"/>
                <a:gd name="T54" fmla="*/ 834 w 878"/>
                <a:gd name="T55" fmla="*/ 134 h 168"/>
                <a:gd name="T56" fmla="*/ 834 w 878"/>
                <a:gd name="T57" fmla="*/ 134 h 168"/>
                <a:gd name="T58" fmla="*/ 834 w 878"/>
                <a:gd name="T59" fmla="*/ 130 h 168"/>
                <a:gd name="T60" fmla="*/ 838 w 878"/>
                <a:gd name="T61" fmla="*/ 126 h 168"/>
                <a:gd name="T62" fmla="*/ 848 w 878"/>
                <a:gd name="T63" fmla="*/ 124 h 168"/>
                <a:gd name="T64" fmla="*/ 848 w 878"/>
                <a:gd name="T65" fmla="*/ 124 h 168"/>
                <a:gd name="T66" fmla="*/ 856 w 878"/>
                <a:gd name="T67" fmla="*/ 122 h 168"/>
                <a:gd name="T68" fmla="*/ 862 w 878"/>
                <a:gd name="T69" fmla="*/ 124 h 168"/>
                <a:gd name="T70" fmla="*/ 866 w 878"/>
                <a:gd name="T71" fmla="*/ 128 h 168"/>
                <a:gd name="T72" fmla="*/ 870 w 878"/>
                <a:gd name="T73" fmla="*/ 132 h 168"/>
                <a:gd name="T74" fmla="*/ 876 w 878"/>
                <a:gd name="T75" fmla="*/ 142 h 168"/>
                <a:gd name="T76" fmla="*/ 878 w 878"/>
                <a:gd name="T77" fmla="*/ 146 h 168"/>
                <a:gd name="T78" fmla="*/ 878 w 878"/>
                <a:gd name="T79" fmla="*/ 146 h 168"/>
                <a:gd name="T80" fmla="*/ 878 w 878"/>
                <a:gd name="T81" fmla="*/ 140 h 168"/>
                <a:gd name="T82" fmla="*/ 876 w 878"/>
                <a:gd name="T83" fmla="*/ 132 h 168"/>
                <a:gd name="T84" fmla="*/ 874 w 878"/>
                <a:gd name="T85" fmla="*/ 122 h 168"/>
                <a:gd name="T86" fmla="*/ 874 w 878"/>
                <a:gd name="T87" fmla="*/ 122 h 168"/>
                <a:gd name="T88" fmla="*/ 872 w 878"/>
                <a:gd name="T89" fmla="*/ 116 h 168"/>
                <a:gd name="T90" fmla="*/ 868 w 878"/>
                <a:gd name="T91" fmla="*/ 110 h 168"/>
                <a:gd name="T92" fmla="*/ 864 w 878"/>
                <a:gd name="T93" fmla="*/ 106 h 168"/>
                <a:gd name="T94" fmla="*/ 862 w 878"/>
                <a:gd name="T95" fmla="*/ 102 h 168"/>
                <a:gd name="T96" fmla="*/ 862 w 878"/>
                <a:gd name="T97" fmla="*/ 102 h 168"/>
                <a:gd name="T98" fmla="*/ 864 w 878"/>
                <a:gd name="T99" fmla="*/ 96 h 168"/>
                <a:gd name="T100" fmla="*/ 868 w 878"/>
                <a:gd name="T101" fmla="*/ 94 h 168"/>
                <a:gd name="T102" fmla="*/ 870 w 878"/>
                <a:gd name="T103" fmla="*/ 94 h 168"/>
                <a:gd name="T104" fmla="*/ 872 w 878"/>
                <a:gd name="T105" fmla="*/ 88 h 168"/>
                <a:gd name="T106" fmla="*/ 872 w 878"/>
                <a:gd name="T107" fmla="*/ 88 h 168"/>
                <a:gd name="T108" fmla="*/ 872 w 878"/>
                <a:gd name="T109" fmla="*/ 42 h 168"/>
                <a:gd name="T110" fmla="*/ 852 w 878"/>
                <a:gd name="T111"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78" h="168">
                  <a:moveTo>
                    <a:pt x="0" y="38"/>
                  </a:moveTo>
                  <a:lnTo>
                    <a:pt x="0" y="38"/>
                  </a:lnTo>
                  <a:lnTo>
                    <a:pt x="32" y="32"/>
                  </a:lnTo>
                  <a:lnTo>
                    <a:pt x="114" y="22"/>
                  </a:lnTo>
                  <a:lnTo>
                    <a:pt x="164" y="18"/>
                  </a:lnTo>
                  <a:lnTo>
                    <a:pt x="218" y="14"/>
                  </a:lnTo>
                  <a:lnTo>
                    <a:pt x="270" y="14"/>
                  </a:lnTo>
                  <a:lnTo>
                    <a:pt x="318" y="18"/>
                  </a:lnTo>
                  <a:lnTo>
                    <a:pt x="318" y="18"/>
                  </a:lnTo>
                  <a:lnTo>
                    <a:pt x="414" y="32"/>
                  </a:lnTo>
                  <a:lnTo>
                    <a:pt x="512" y="48"/>
                  </a:lnTo>
                  <a:lnTo>
                    <a:pt x="588" y="64"/>
                  </a:lnTo>
                  <a:lnTo>
                    <a:pt x="612" y="70"/>
                  </a:lnTo>
                  <a:lnTo>
                    <a:pt x="626" y="76"/>
                  </a:lnTo>
                  <a:lnTo>
                    <a:pt x="626" y="76"/>
                  </a:lnTo>
                  <a:lnTo>
                    <a:pt x="650" y="92"/>
                  </a:lnTo>
                  <a:lnTo>
                    <a:pt x="686" y="116"/>
                  </a:lnTo>
                  <a:lnTo>
                    <a:pt x="728" y="138"/>
                  </a:lnTo>
                  <a:lnTo>
                    <a:pt x="768" y="160"/>
                  </a:lnTo>
                  <a:lnTo>
                    <a:pt x="768" y="160"/>
                  </a:lnTo>
                  <a:lnTo>
                    <a:pt x="778" y="162"/>
                  </a:lnTo>
                  <a:lnTo>
                    <a:pt x="792" y="164"/>
                  </a:lnTo>
                  <a:lnTo>
                    <a:pt x="818" y="168"/>
                  </a:lnTo>
                  <a:lnTo>
                    <a:pt x="850" y="168"/>
                  </a:lnTo>
                  <a:lnTo>
                    <a:pt x="850" y="168"/>
                  </a:lnTo>
                  <a:lnTo>
                    <a:pt x="840" y="154"/>
                  </a:lnTo>
                  <a:lnTo>
                    <a:pt x="836" y="144"/>
                  </a:lnTo>
                  <a:lnTo>
                    <a:pt x="834" y="134"/>
                  </a:lnTo>
                  <a:lnTo>
                    <a:pt x="834" y="134"/>
                  </a:lnTo>
                  <a:lnTo>
                    <a:pt x="834" y="130"/>
                  </a:lnTo>
                  <a:lnTo>
                    <a:pt x="838" y="126"/>
                  </a:lnTo>
                  <a:lnTo>
                    <a:pt x="848" y="124"/>
                  </a:lnTo>
                  <a:lnTo>
                    <a:pt x="848" y="124"/>
                  </a:lnTo>
                  <a:lnTo>
                    <a:pt x="856" y="122"/>
                  </a:lnTo>
                  <a:lnTo>
                    <a:pt x="862" y="124"/>
                  </a:lnTo>
                  <a:lnTo>
                    <a:pt x="866" y="128"/>
                  </a:lnTo>
                  <a:lnTo>
                    <a:pt x="870" y="132"/>
                  </a:lnTo>
                  <a:lnTo>
                    <a:pt x="876" y="142"/>
                  </a:lnTo>
                  <a:lnTo>
                    <a:pt x="878" y="146"/>
                  </a:lnTo>
                  <a:lnTo>
                    <a:pt x="878" y="146"/>
                  </a:lnTo>
                  <a:lnTo>
                    <a:pt x="878" y="140"/>
                  </a:lnTo>
                  <a:lnTo>
                    <a:pt x="876" y="132"/>
                  </a:lnTo>
                  <a:lnTo>
                    <a:pt x="874" y="122"/>
                  </a:lnTo>
                  <a:lnTo>
                    <a:pt x="874" y="122"/>
                  </a:lnTo>
                  <a:lnTo>
                    <a:pt x="872" y="116"/>
                  </a:lnTo>
                  <a:lnTo>
                    <a:pt x="868" y="110"/>
                  </a:lnTo>
                  <a:lnTo>
                    <a:pt x="864" y="106"/>
                  </a:lnTo>
                  <a:lnTo>
                    <a:pt x="862" y="102"/>
                  </a:lnTo>
                  <a:lnTo>
                    <a:pt x="862" y="102"/>
                  </a:lnTo>
                  <a:lnTo>
                    <a:pt x="864" y="96"/>
                  </a:lnTo>
                  <a:lnTo>
                    <a:pt x="868" y="94"/>
                  </a:lnTo>
                  <a:lnTo>
                    <a:pt x="870" y="94"/>
                  </a:lnTo>
                  <a:lnTo>
                    <a:pt x="872" y="88"/>
                  </a:lnTo>
                  <a:lnTo>
                    <a:pt x="872" y="88"/>
                  </a:lnTo>
                  <a:lnTo>
                    <a:pt x="872" y="42"/>
                  </a:lnTo>
                  <a:lnTo>
                    <a:pt x="852" y="0"/>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35" name="Freeform 8"/>
            <p:cNvSpPr>
              <a:spLocks/>
            </p:cNvSpPr>
            <p:nvPr/>
          </p:nvSpPr>
          <p:spPr bwMode="auto">
            <a:xfrm>
              <a:off x="-11120" y="3561312"/>
              <a:ext cx="607982" cy="890480"/>
            </a:xfrm>
            <a:custGeom>
              <a:avLst/>
              <a:gdLst>
                <a:gd name="T0" fmla="*/ 0 w 308"/>
                <a:gd name="T1" fmla="*/ 0 h 440"/>
                <a:gd name="T2" fmla="*/ 0 w 308"/>
                <a:gd name="T3" fmla="*/ 0 h 440"/>
                <a:gd name="T4" fmla="*/ 42 w 308"/>
                <a:gd name="T5" fmla="*/ 6 h 440"/>
                <a:gd name="T6" fmla="*/ 136 w 308"/>
                <a:gd name="T7" fmla="*/ 16 h 440"/>
                <a:gd name="T8" fmla="*/ 190 w 308"/>
                <a:gd name="T9" fmla="*/ 20 h 440"/>
                <a:gd name="T10" fmla="*/ 240 w 308"/>
                <a:gd name="T11" fmla="*/ 22 h 440"/>
                <a:gd name="T12" fmla="*/ 282 w 308"/>
                <a:gd name="T13" fmla="*/ 24 h 440"/>
                <a:gd name="T14" fmla="*/ 298 w 308"/>
                <a:gd name="T15" fmla="*/ 22 h 440"/>
                <a:gd name="T16" fmla="*/ 308 w 308"/>
                <a:gd name="T17" fmla="*/ 20 h 440"/>
                <a:gd name="T18" fmla="*/ 308 w 308"/>
                <a:gd name="T19" fmla="*/ 20 h 440"/>
                <a:gd name="T20" fmla="*/ 272 w 308"/>
                <a:gd name="T21" fmla="*/ 50 h 440"/>
                <a:gd name="T22" fmla="*/ 228 w 308"/>
                <a:gd name="T23" fmla="*/ 84 h 440"/>
                <a:gd name="T24" fmla="*/ 204 w 308"/>
                <a:gd name="T25" fmla="*/ 108 h 440"/>
                <a:gd name="T26" fmla="*/ 178 w 308"/>
                <a:gd name="T27" fmla="*/ 134 h 440"/>
                <a:gd name="T28" fmla="*/ 150 w 308"/>
                <a:gd name="T29" fmla="*/ 162 h 440"/>
                <a:gd name="T30" fmla="*/ 124 w 308"/>
                <a:gd name="T31" fmla="*/ 194 h 440"/>
                <a:gd name="T32" fmla="*/ 98 w 308"/>
                <a:gd name="T33" fmla="*/ 228 h 440"/>
                <a:gd name="T34" fmla="*/ 72 w 308"/>
                <a:gd name="T35" fmla="*/ 266 h 440"/>
                <a:gd name="T36" fmla="*/ 50 w 308"/>
                <a:gd name="T37" fmla="*/ 306 h 440"/>
                <a:gd name="T38" fmla="*/ 30 w 308"/>
                <a:gd name="T39" fmla="*/ 348 h 440"/>
                <a:gd name="T40" fmla="*/ 12 w 308"/>
                <a:gd name="T41" fmla="*/ 392 h 440"/>
                <a:gd name="T42" fmla="*/ 6 w 308"/>
                <a:gd name="T43" fmla="*/ 416 h 440"/>
                <a:gd name="T44" fmla="*/ 0 w 308"/>
                <a:gd name="T45" fmla="*/ 440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440">
                  <a:moveTo>
                    <a:pt x="0" y="0"/>
                  </a:moveTo>
                  <a:lnTo>
                    <a:pt x="0" y="0"/>
                  </a:lnTo>
                  <a:lnTo>
                    <a:pt x="42" y="6"/>
                  </a:lnTo>
                  <a:lnTo>
                    <a:pt x="136" y="16"/>
                  </a:lnTo>
                  <a:lnTo>
                    <a:pt x="190" y="20"/>
                  </a:lnTo>
                  <a:lnTo>
                    <a:pt x="240" y="22"/>
                  </a:lnTo>
                  <a:lnTo>
                    <a:pt x="282" y="24"/>
                  </a:lnTo>
                  <a:lnTo>
                    <a:pt x="298" y="22"/>
                  </a:lnTo>
                  <a:lnTo>
                    <a:pt x="308" y="20"/>
                  </a:lnTo>
                  <a:lnTo>
                    <a:pt x="308" y="20"/>
                  </a:lnTo>
                  <a:lnTo>
                    <a:pt x="272" y="50"/>
                  </a:lnTo>
                  <a:lnTo>
                    <a:pt x="228" y="84"/>
                  </a:lnTo>
                  <a:lnTo>
                    <a:pt x="204" y="108"/>
                  </a:lnTo>
                  <a:lnTo>
                    <a:pt x="178" y="134"/>
                  </a:lnTo>
                  <a:lnTo>
                    <a:pt x="150" y="162"/>
                  </a:lnTo>
                  <a:lnTo>
                    <a:pt x="124" y="194"/>
                  </a:lnTo>
                  <a:lnTo>
                    <a:pt x="98" y="228"/>
                  </a:lnTo>
                  <a:lnTo>
                    <a:pt x="72" y="266"/>
                  </a:lnTo>
                  <a:lnTo>
                    <a:pt x="50" y="306"/>
                  </a:lnTo>
                  <a:lnTo>
                    <a:pt x="30" y="348"/>
                  </a:lnTo>
                  <a:lnTo>
                    <a:pt x="12" y="392"/>
                  </a:lnTo>
                  <a:lnTo>
                    <a:pt x="6" y="416"/>
                  </a:lnTo>
                  <a:lnTo>
                    <a:pt x="0" y="440"/>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36" name="Freeform 9"/>
            <p:cNvSpPr>
              <a:spLocks/>
            </p:cNvSpPr>
            <p:nvPr/>
          </p:nvSpPr>
          <p:spPr bwMode="auto">
            <a:xfrm>
              <a:off x="-11120" y="3152500"/>
              <a:ext cx="1835790" cy="1477387"/>
            </a:xfrm>
            <a:custGeom>
              <a:avLst/>
              <a:gdLst>
                <a:gd name="T0" fmla="*/ 0 w 930"/>
                <a:gd name="T1" fmla="*/ 730 h 730"/>
                <a:gd name="T2" fmla="*/ 0 w 930"/>
                <a:gd name="T3" fmla="*/ 730 h 730"/>
                <a:gd name="T4" fmla="*/ 144 w 930"/>
                <a:gd name="T5" fmla="*/ 506 h 730"/>
                <a:gd name="T6" fmla="*/ 244 w 930"/>
                <a:gd name="T7" fmla="*/ 348 h 730"/>
                <a:gd name="T8" fmla="*/ 278 w 930"/>
                <a:gd name="T9" fmla="*/ 294 h 730"/>
                <a:gd name="T10" fmla="*/ 292 w 930"/>
                <a:gd name="T11" fmla="*/ 270 h 730"/>
                <a:gd name="T12" fmla="*/ 292 w 930"/>
                <a:gd name="T13" fmla="*/ 270 h 730"/>
                <a:gd name="T14" fmla="*/ 296 w 930"/>
                <a:gd name="T15" fmla="*/ 254 h 730"/>
                <a:gd name="T16" fmla="*/ 300 w 930"/>
                <a:gd name="T17" fmla="*/ 238 h 730"/>
                <a:gd name="T18" fmla="*/ 304 w 930"/>
                <a:gd name="T19" fmla="*/ 230 h 730"/>
                <a:gd name="T20" fmla="*/ 310 w 930"/>
                <a:gd name="T21" fmla="*/ 222 h 730"/>
                <a:gd name="T22" fmla="*/ 320 w 930"/>
                <a:gd name="T23" fmla="*/ 214 h 730"/>
                <a:gd name="T24" fmla="*/ 330 w 930"/>
                <a:gd name="T25" fmla="*/ 204 h 730"/>
                <a:gd name="T26" fmla="*/ 330 w 930"/>
                <a:gd name="T27" fmla="*/ 204 h 730"/>
                <a:gd name="T28" fmla="*/ 340 w 930"/>
                <a:gd name="T29" fmla="*/ 196 h 730"/>
                <a:gd name="T30" fmla="*/ 352 w 930"/>
                <a:gd name="T31" fmla="*/ 190 h 730"/>
                <a:gd name="T32" fmla="*/ 380 w 930"/>
                <a:gd name="T33" fmla="*/ 178 h 730"/>
                <a:gd name="T34" fmla="*/ 414 w 930"/>
                <a:gd name="T35" fmla="*/ 166 h 730"/>
                <a:gd name="T36" fmla="*/ 450 w 930"/>
                <a:gd name="T37" fmla="*/ 158 h 730"/>
                <a:gd name="T38" fmla="*/ 532 w 930"/>
                <a:gd name="T39" fmla="*/ 140 h 730"/>
                <a:gd name="T40" fmla="*/ 622 w 930"/>
                <a:gd name="T41" fmla="*/ 122 h 730"/>
                <a:gd name="T42" fmla="*/ 668 w 930"/>
                <a:gd name="T43" fmla="*/ 112 h 730"/>
                <a:gd name="T44" fmla="*/ 712 w 930"/>
                <a:gd name="T45" fmla="*/ 102 h 730"/>
                <a:gd name="T46" fmla="*/ 756 w 930"/>
                <a:gd name="T47" fmla="*/ 90 h 730"/>
                <a:gd name="T48" fmla="*/ 798 w 930"/>
                <a:gd name="T49" fmla="*/ 76 h 730"/>
                <a:gd name="T50" fmla="*/ 836 w 930"/>
                <a:gd name="T51" fmla="*/ 62 h 730"/>
                <a:gd name="T52" fmla="*/ 872 w 930"/>
                <a:gd name="T53" fmla="*/ 44 h 730"/>
                <a:gd name="T54" fmla="*/ 888 w 930"/>
                <a:gd name="T55" fmla="*/ 34 h 730"/>
                <a:gd name="T56" fmla="*/ 902 w 930"/>
                <a:gd name="T57" fmla="*/ 24 h 730"/>
                <a:gd name="T58" fmla="*/ 916 w 930"/>
                <a:gd name="T59" fmla="*/ 12 h 730"/>
                <a:gd name="T60" fmla="*/ 930 w 930"/>
                <a:gd name="T61" fmla="*/ 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30" h="730">
                  <a:moveTo>
                    <a:pt x="0" y="730"/>
                  </a:moveTo>
                  <a:lnTo>
                    <a:pt x="0" y="730"/>
                  </a:lnTo>
                  <a:lnTo>
                    <a:pt x="144" y="506"/>
                  </a:lnTo>
                  <a:lnTo>
                    <a:pt x="244" y="348"/>
                  </a:lnTo>
                  <a:lnTo>
                    <a:pt x="278" y="294"/>
                  </a:lnTo>
                  <a:lnTo>
                    <a:pt x="292" y="270"/>
                  </a:lnTo>
                  <a:lnTo>
                    <a:pt x="292" y="270"/>
                  </a:lnTo>
                  <a:lnTo>
                    <a:pt x="296" y="254"/>
                  </a:lnTo>
                  <a:lnTo>
                    <a:pt x="300" y="238"/>
                  </a:lnTo>
                  <a:lnTo>
                    <a:pt x="304" y="230"/>
                  </a:lnTo>
                  <a:lnTo>
                    <a:pt x="310" y="222"/>
                  </a:lnTo>
                  <a:lnTo>
                    <a:pt x="320" y="214"/>
                  </a:lnTo>
                  <a:lnTo>
                    <a:pt x="330" y="204"/>
                  </a:lnTo>
                  <a:lnTo>
                    <a:pt x="330" y="204"/>
                  </a:lnTo>
                  <a:lnTo>
                    <a:pt x="340" y="196"/>
                  </a:lnTo>
                  <a:lnTo>
                    <a:pt x="352" y="190"/>
                  </a:lnTo>
                  <a:lnTo>
                    <a:pt x="380" y="178"/>
                  </a:lnTo>
                  <a:lnTo>
                    <a:pt x="414" y="166"/>
                  </a:lnTo>
                  <a:lnTo>
                    <a:pt x="450" y="158"/>
                  </a:lnTo>
                  <a:lnTo>
                    <a:pt x="532" y="140"/>
                  </a:lnTo>
                  <a:lnTo>
                    <a:pt x="622" y="122"/>
                  </a:lnTo>
                  <a:lnTo>
                    <a:pt x="668" y="112"/>
                  </a:lnTo>
                  <a:lnTo>
                    <a:pt x="712" y="102"/>
                  </a:lnTo>
                  <a:lnTo>
                    <a:pt x="756" y="90"/>
                  </a:lnTo>
                  <a:lnTo>
                    <a:pt x="798" y="76"/>
                  </a:lnTo>
                  <a:lnTo>
                    <a:pt x="836" y="62"/>
                  </a:lnTo>
                  <a:lnTo>
                    <a:pt x="872" y="44"/>
                  </a:lnTo>
                  <a:lnTo>
                    <a:pt x="888" y="34"/>
                  </a:lnTo>
                  <a:lnTo>
                    <a:pt x="902" y="24"/>
                  </a:lnTo>
                  <a:lnTo>
                    <a:pt x="916" y="12"/>
                  </a:lnTo>
                  <a:lnTo>
                    <a:pt x="930" y="0"/>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37" name="Freeform 10"/>
            <p:cNvSpPr>
              <a:spLocks/>
            </p:cNvSpPr>
            <p:nvPr/>
          </p:nvSpPr>
          <p:spPr bwMode="auto">
            <a:xfrm>
              <a:off x="-11120" y="2836785"/>
              <a:ext cx="2246375" cy="1946913"/>
            </a:xfrm>
            <a:custGeom>
              <a:avLst/>
              <a:gdLst>
                <a:gd name="T0" fmla="*/ 0 w 1138"/>
                <a:gd name="T1" fmla="*/ 962 h 962"/>
                <a:gd name="T2" fmla="*/ 186 w 1138"/>
                <a:gd name="T3" fmla="*/ 772 h 962"/>
                <a:gd name="T4" fmla="*/ 346 w 1138"/>
                <a:gd name="T5" fmla="*/ 400 h 962"/>
                <a:gd name="T6" fmla="*/ 856 w 1138"/>
                <a:gd name="T7" fmla="*/ 154 h 962"/>
                <a:gd name="T8" fmla="*/ 894 w 1138"/>
                <a:gd name="T9" fmla="*/ 132 h 962"/>
                <a:gd name="T10" fmla="*/ 894 w 1138"/>
                <a:gd name="T11" fmla="*/ 132 h 962"/>
                <a:gd name="T12" fmla="*/ 892 w 1138"/>
                <a:gd name="T13" fmla="*/ 130 h 962"/>
                <a:gd name="T14" fmla="*/ 888 w 1138"/>
                <a:gd name="T15" fmla="*/ 120 h 962"/>
                <a:gd name="T16" fmla="*/ 880 w 1138"/>
                <a:gd name="T17" fmla="*/ 112 h 962"/>
                <a:gd name="T18" fmla="*/ 876 w 1138"/>
                <a:gd name="T19" fmla="*/ 108 h 962"/>
                <a:gd name="T20" fmla="*/ 868 w 1138"/>
                <a:gd name="T21" fmla="*/ 104 h 962"/>
                <a:gd name="T22" fmla="*/ 886 w 1138"/>
                <a:gd name="T23" fmla="*/ 60 h 962"/>
                <a:gd name="T24" fmla="*/ 886 w 1138"/>
                <a:gd name="T25" fmla="*/ 60 h 962"/>
                <a:gd name="T26" fmla="*/ 890 w 1138"/>
                <a:gd name="T27" fmla="*/ 58 h 962"/>
                <a:gd name="T28" fmla="*/ 904 w 1138"/>
                <a:gd name="T29" fmla="*/ 52 h 962"/>
                <a:gd name="T30" fmla="*/ 904 w 1138"/>
                <a:gd name="T31" fmla="*/ 52 h 962"/>
                <a:gd name="T32" fmla="*/ 912 w 1138"/>
                <a:gd name="T33" fmla="*/ 48 h 962"/>
                <a:gd name="T34" fmla="*/ 920 w 1138"/>
                <a:gd name="T35" fmla="*/ 42 h 962"/>
                <a:gd name="T36" fmla="*/ 928 w 1138"/>
                <a:gd name="T37" fmla="*/ 36 h 962"/>
                <a:gd name="T38" fmla="*/ 936 w 1138"/>
                <a:gd name="T39" fmla="*/ 34 h 962"/>
                <a:gd name="T40" fmla="*/ 936 w 1138"/>
                <a:gd name="T41" fmla="*/ 34 h 962"/>
                <a:gd name="T42" fmla="*/ 948 w 1138"/>
                <a:gd name="T43" fmla="*/ 30 h 962"/>
                <a:gd name="T44" fmla="*/ 956 w 1138"/>
                <a:gd name="T45" fmla="*/ 28 h 962"/>
                <a:gd name="T46" fmla="*/ 956 w 1138"/>
                <a:gd name="T47" fmla="*/ 28 h 962"/>
                <a:gd name="T48" fmla="*/ 960 w 1138"/>
                <a:gd name="T49" fmla="*/ 28 h 962"/>
                <a:gd name="T50" fmla="*/ 966 w 1138"/>
                <a:gd name="T51" fmla="*/ 26 h 962"/>
                <a:gd name="T52" fmla="*/ 972 w 1138"/>
                <a:gd name="T53" fmla="*/ 24 h 962"/>
                <a:gd name="T54" fmla="*/ 978 w 1138"/>
                <a:gd name="T55" fmla="*/ 22 h 962"/>
                <a:gd name="T56" fmla="*/ 978 w 1138"/>
                <a:gd name="T57" fmla="*/ 22 h 962"/>
                <a:gd name="T58" fmla="*/ 988 w 1138"/>
                <a:gd name="T59" fmla="*/ 24 h 962"/>
                <a:gd name="T60" fmla="*/ 996 w 1138"/>
                <a:gd name="T61" fmla="*/ 26 h 962"/>
                <a:gd name="T62" fmla="*/ 996 w 1138"/>
                <a:gd name="T63" fmla="*/ 26 h 962"/>
                <a:gd name="T64" fmla="*/ 1002 w 1138"/>
                <a:gd name="T65" fmla="*/ 26 h 962"/>
                <a:gd name="T66" fmla="*/ 1012 w 1138"/>
                <a:gd name="T67" fmla="*/ 28 h 962"/>
                <a:gd name="T68" fmla="*/ 1012 w 1138"/>
                <a:gd name="T69" fmla="*/ 28 h 962"/>
                <a:gd name="T70" fmla="*/ 1032 w 1138"/>
                <a:gd name="T71" fmla="*/ 24 h 962"/>
                <a:gd name="T72" fmla="*/ 1040 w 1138"/>
                <a:gd name="T73" fmla="*/ 22 h 962"/>
                <a:gd name="T74" fmla="*/ 1044 w 1138"/>
                <a:gd name="T75" fmla="*/ 22 h 962"/>
                <a:gd name="T76" fmla="*/ 1044 w 1138"/>
                <a:gd name="T77" fmla="*/ 22 h 962"/>
                <a:gd name="T78" fmla="*/ 1048 w 1138"/>
                <a:gd name="T79" fmla="*/ 14 h 962"/>
                <a:gd name="T80" fmla="*/ 1050 w 1138"/>
                <a:gd name="T81" fmla="*/ 10 h 962"/>
                <a:gd name="T82" fmla="*/ 1056 w 1138"/>
                <a:gd name="T83" fmla="*/ 8 h 962"/>
                <a:gd name="T84" fmla="*/ 1056 w 1138"/>
                <a:gd name="T85" fmla="*/ 8 h 962"/>
                <a:gd name="T86" fmla="*/ 1066 w 1138"/>
                <a:gd name="T87" fmla="*/ 10 h 962"/>
                <a:gd name="T88" fmla="*/ 1074 w 1138"/>
                <a:gd name="T89" fmla="*/ 10 h 962"/>
                <a:gd name="T90" fmla="*/ 1074 w 1138"/>
                <a:gd name="T91" fmla="*/ 10 h 962"/>
                <a:gd name="T92" fmla="*/ 1080 w 1138"/>
                <a:gd name="T93" fmla="*/ 6 h 962"/>
                <a:gd name="T94" fmla="*/ 1098 w 1138"/>
                <a:gd name="T95" fmla="*/ 4 h 962"/>
                <a:gd name="T96" fmla="*/ 1098 w 1138"/>
                <a:gd name="T97" fmla="*/ 4 h 962"/>
                <a:gd name="T98" fmla="*/ 1104 w 1138"/>
                <a:gd name="T99" fmla="*/ 2 h 962"/>
                <a:gd name="T100" fmla="*/ 1108 w 1138"/>
                <a:gd name="T101" fmla="*/ 2 h 962"/>
                <a:gd name="T102" fmla="*/ 1112 w 1138"/>
                <a:gd name="T103" fmla="*/ 0 h 962"/>
                <a:gd name="T104" fmla="*/ 1118 w 1138"/>
                <a:gd name="T105" fmla="*/ 2 h 962"/>
                <a:gd name="T106" fmla="*/ 1118 w 1138"/>
                <a:gd name="T107" fmla="*/ 2 h 962"/>
                <a:gd name="T108" fmla="*/ 1126 w 1138"/>
                <a:gd name="T109" fmla="*/ 8 h 962"/>
                <a:gd name="T110" fmla="*/ 1132 w 1138"/>
                <a:gd name="T111" fmla="*/ 14 h 962"/>
                <a:gd name="T112" fmla="*/ 1132 w 1138"/>
                <a:gd name="T113" fmla="*/ 14 h 962"/>
                <a:gd name="T114" fmla="*/ 1134 w 1138"/>
                <a:gd name="T115" fmla="*/ 20 h 962"/>
                <a:gd name="T116" fmla="*/ 1136 w 1138"/>
                <a:gd name="T117" fmla="*/ 30 h 962"/>
                <a:gd name="T118" fmla="*/ 1138 w 1138"/>
                <a:gd name="T119" fmla="*/ 44 h 9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8" h="962">
                  <a:moveTo>
                    <a:pt x="0" y="962"/>
                  </a:moveTo>
                  <a:lnTo>
                    <a:pt x="186" y="772"/>
                  </a:lnTo>
                  <a:lnTo>
                    <a:pt x="346" y="400"/>
                  </a:lnTo>
                  <a:lnTo>
                    <a:pt x="856" y="154"/>
                  </a:lnTo>
                  <a:lnTo>
                    <a:pt x="894" y="132"/>
                  </a:lnTo>
                  <a:lnTo>
                    <a:pt x="894" y="132"/>
                  </a:lnTo>
                  <a:lnTo>
                    <a:pt x="892" y="130"/>
                  </a:lnTo>
                  <a:lnTo>
                    <a:pt x="888" y="120"/>
                  </a:lnTo>
                  <a:lnTo>
                    <a:pt x="880" y="112"/>
                  </a:lnTo>
                  <a:lnTo>
                    <a:pt x="876" y="108"/>
                  </a:lnTo>
                  <a:lnTo>
                    <a:pt x="868" y="104"/>
                  </a:lnTo>
                  <a:lnTo>
                    <a:pt x="886" y="60"/>
                  </a:lnTo>
                  <a:lnTo>
                    <a:pt x="886" y="60"/>
                  </a:lnTo>
                  <a:lnTo>
                    <a:pt x="890" y="58"/>
                  </a:lnTo>
                  <a:lnTo>
                    <a:pt x="904" y="52"/>
                  </a:lnTo>
                  <a:lnTo>
                    <a:pt x="904" y="52"/>
                  </a:lnTo>
                  <a:lnTo>
                    <a:pt x="912" y="48"/>
                  </a:lnTo>
                  <a:lnTo>
                    <a:pt x="920" y="42"/>
                  </a:lnTo>
                  <a:lnTo>
                    <a:pt x="928" y="36"/>
                  </a:lnTo>
                  <a:lnTo>
                    <a:pt x="936" y="34"/>
                  </a:lnTo>
                  <a:lnTo>
                    <a:pt x="936" y="34"/>
                  </a:lnTo>
                  <a:lnTo>
                    <a:pt x="948" y="30"/>
                  </a:lnTo>
                  <a:lnTo>
                    <a:pt x="956" y="28"/>
                  </a:lnTo>
                  <a:lnTo>
                    <a:pt x="956" y="28"/>
                  </a:lnTo>
                  <a:lnTo>
                    <a:pt x="960" y="28"/>
                  </a:lnTo>
                  <a:lnTo>
                    <a:pt x="966" y="26"/>
                  </a:lnTo>
                  <a:lnTo>
                    <a:pt x="972" y="24"/>
                  </a:lnTo>
                  <a:lnTo>
                    <a:pt x="978" y="22"/>
                  </a:lnTo>
                  <a:lnTo>
                    <a:pt x="978" y="22"/>
                  </a:lnTo>
                  <a:lnTo>
                    <a:pt x="988" y="24"/>
                  </a:lnTo>
                  <a:lnTo>
                    <a:pt x="996" y="26"/>
                  </a:lnTo>
                  <a:lnTo>
                    <a:pt x="996" y="26"/>
                  </a:lnTo>
                  <a:lnTo>
                    <a:pt x="1002" y="26"/>
                  </a:lnTo>
                  <a:lnTo>
                    <a:pt x="1012" y="28"/>
                  </a:lnTo>
                  <a:lnTo>
                    <a:pt x="1012" y="28"/>
                  </a:lnTo>
                  <a:lnTo>
                    <a:pt x="1032" y="24"/>
                  </a:lnTo>
                  <a:lnTo>
                    <a:pt x="1040" y="22"/>
                  </a:lnTo>
                  <a:lnTo>
                    <a:pt x="1044" y="22"/>
                  </a:lnTo>
                  <a:lnTo>
                    <a:pt x="1044" y="22"/>
                  </a:lnTo>
                  <a:lnTo>
                    <a:pt x="1048" y="14"/>
                  </a:lnTo>
                  <a:lnTo>
                    <a:pt x="1050" y="10"/>
                  </a:lnTo>
                  <a:lnTo>
                    <a:pt x="1056" y="8"/>
                  </a:lnTo>
                  <a:lnTo>
                    <a:pt x="1056" y="8"/>
                  </a:lnTo>
                  <a:lnTo>
                    <a:pt x="1066" y="10"/>
                  </a:lnTo>
                  <a:lnTo>
                    <a:pt x="1074" y="10"/>
                  </a:lnTo>
                  <a:lnTo>
                    <a:pt x="1074" y="10"/>
                  </a:lnTo>
                  <a:lnTo>
                    <a:pt x="1080" y="6"/>
                  </a:lnTo>
                  <a:lnTo>
                    <a:pt x="1098" y="4"/>
                  </a:lnTo>
                  <a:lnTo>
                    <a:pt x="1098" y="4"/>
                  </a:lnTo>
                  <a:lnTo>
                    <a:pt x="1104" y="2"/>
                  </a:lnTo>
                  <a:lnTo>
                    <a:pt x="1108" y="2"/>
                  </a:lnTo>
                  <a:lnTo>
                    <a:pt x="1112" y="0"/>
                  </a:lnTo>
                  <a:lnTo>
                    <a:pt x="1118" y="2"/>
                  </a:lnTo>
                  <a:lnTo>
                    <a:pt x="1118" y="2"/>
                  </a:lnTo>
                  <a:lnTo>
                    <a:pt x="1126" y="8"/>
                  </a:lnTo>
                  <a:lnTo>
                    <a:pt x="1132" y="14"/>
                  </a:lnTo>
                  <a:lnTo>
                    <a:pt x="1132" y="14"/>
                  </a:lnTo>
                  <a:lnTo>
                    <a:pt x="1134" y="20"/>
                  </a:lnTo>
                  <a:lnTo>
                    <a:pt x="1136" y="30"/>
                  </a:lnTo>
                  <a:lnTo>
                    <a:pt x="1138" y="44"/>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38" name="Freeform 11"/>
            <p:cNvSpPr>
              <a:spLocks/>
            </p:cNvSpPr>
            <p:nvPr/>
          </p:nvSpPr>
          <p:spPr bwMode="auto">
            <a:xfrm>
              <a:off x="1366709" y="2747737"/>
              <a:ext cx="442169" cy="425002"/>
            </a:xfrm>
            <a:custGeom>
              <a:avLst/>
              <a:gdLst>
                <a:gd name="T0" fmla="*/ 0 w 224"/>
                <a:gd name="T1" fmla="*/ 0 h 210"/>
                <a:gd name="T2" fmla="*/ 0 w 224"/>
                <a:gd name="T3" fmla="*/ 0 h 210"/>
                <a:gd name="T4" fmla="*/ 8 w 224"/>
                <a:gd name="T5" fmla="*/ 20 h 210"/>
                <a:gd name="T6" fmla="*/ 18 w 224"/>
                <a:gd name="T7" fmla="*/ 40 h 210"/>
                <a:gd name="T8" fmla="*/ 34 w 224"/>
                <a:gd name="T9" fmla="*/ 66 h 210"/>
                <a:gd name="T10" fmla="*/ 56 w 224"/>
                <a:gd name="T11" fmla="*/ 98 h 210"/>
                <a:gd name="T12" fmla="*/ 84 w 224"/>
                <a:gd name="T13" fmla="*/ 132 h 210"/>
                <a:gd name="T14" fmla="*/ 102 w 224"/>
                <a:gd name="T15" fmla="*/ 150 h 210"/>
                <a:gd name="T16" fmla="*/ 120 w 224"/>
                <a:gd name="T17" fmla="*/ 166 h 210"/>
                <a:gd name="T18" fmla="*/ 140 w 224"/>
                <a:gd name="T19" fmla="*/ 184 h 210"/>
                <a:gd name="T20" fmla="*/ 162 w 224"/>
                <a:gd name="T21" fmla="*/ 202 h 210"/>
                <a:gd name="T22" fmla="*/ 162 w 224"/>
                <a:gd name="T23" fmla="*/ 202 h 210"/>
                <a:gd name="T24" fmla="*/ 170 w 224"/>
                <a:gd name="T25" fmla="*/ 206 h 210"/>
                <a:gd name="T26" fmla="*/ 178 w 224"/>
                <a:gd name="T27" fmla="*/ 208 h 210"/>
                <a:gd name="T28" fmla="*/ 196 w 224"/>
                <a:gd name="T29" fmla="*/ 210 h 210"/>
                <a:gd name="T30" fmla="*/ 224 w 224"/>
                <a:gd name="T31" fmla="*/ 208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4" h="210">
                  <a:moveTo>
                    <a:pt x="0" y="0"/>
                  </a:moveTo>
                  <a:lnTo>
                    <a:pt x="0" y="0"/>
                  </a:lnTo>
                  <a:lnTo>
                    <a:pt x="8" y="20"/>
                  </a:lnTo>
                  <a:lnTo>
                    <a:pt x="18" y="40"/>
                  </a:lnTo>
                  <a:lnTo>
                    <a:pt x="34" y="66"/>
                  </a:lnTo>
                  <a:lnTo>
                    <a:pt x="56" y="98"/>
                  </a:lnTo>
                  <a:lnTo>
                    <a:pt x="84" y="132"/>
                  </a:lnTo>
                  <a:lnTo>
                    <a:pt x="102" y="150"/>
                  </a:lnTo>
                  <a:lnTo>
                    <a:pt x="120" y="166"/>
                  </a:lnTo>
                  <a:lnTo>
                    <a:pt x="140" y="184"/>
                  </a:lnTo>
                  <a:lnTo>
                    <a:pt x="162" y="202"/>
                  </a:lnTo>
                  <a:lnTo>
                    <a:pt x="162" y="202"/>
                  </a:lnTo>
                  <a:lnTo>
                    <a:pt x="170" y="206"/>
                  </a:lnTo>
                  <a:lnTo>
                    <a:pt x="178" y="208"/>
                  </a:lnTo>
                  <a:lnTo>
                    <a:pt x="196" y="210"/>
                  </a:lnTo>
                  <a:lnTo>
                    <a:pt x="224" y="208"/>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39" name="Freeform 12"/>
            <p:cNvSpPr>
              <a:spLocks/>
            </p:cNvSpPr>
            <p:nvPr/>
          </p:nvSpPr>
          <p:spPr bwMode="auto">
            <a:xfrm>
              <a:off x="1666752" y="3047262"/>
              <a:ext cx="157917" cy="105239"/>
            </a:xfrm>
            <a:custGeom>
              <a:avLst/>
              <a:gdLst>
                <a:gd name="T0" fmla="*/ 0 w 80"/>
                <a:gd name="T1" fmla="*/ 0 h 52"/>
                <a:gd name="T2" fmla="*/ 0 w 80"/>
                <a:gd name="T3" fmla="*/ 0 h 52"/>
                <a:gd name="T4" fmla="*/ 2 w 80"/>
                <a:gd name="T5" fmla="*/ 6 h 52"/>
                <a:gd name="T6" fmla="*/ 10 w 80"/>
                <a:gd name="T7" fmla="*/ 16 h 52"/>
                <a:gd name="T8" fmla="*/ 22 w 80"/>
                <a:gd name="T9" fmla="*/ 30 h 52"/>
                <a:gd name="T10" fmla="*/ 30 w 80"/>
                <a:gd name="T11" fmla="*/ 36 h 52"/>
                <a:gd name="T12" fmla="*/ 38 w 80"/>
                <a:gd name="T13" fmla="*/ 40 h 52"/>
                <a:gd name="T14" fmla="*/ 38 w 80"/>
                <a:gd name="T15" fmla="*/ 40 h 52"/>
                <a:gd name="T16" fmla="*/ 80 w 80"/>
                <a:gd name="T1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 h="52">
                  <a:moveTo>
                    <a:pt x="0" y="0"/>
                  </a:moveTo>
                  <a:lnTo>
                    <a:pt x="0" y="0"/>
                  </a:lnTo>
                  <a:lnTo>
                    <a:pt x="2" y="6"/>
                  </a:lnTo>
                  <a:lnTo>
                    <a:pt x="10" y="16"/>
                  </a:lnTo>
                  <a:lnTo>
                    <a:pt x="22" y="30"/>
                  </a:lnTo>
                  <a:lnTo>
                    <a:pt x="30" y="36"/>
                  </a:lnTo>
                  <a:lnTo>
                    <a:pt x="38" y="40"/>
                  </a:lnTo>
                  <a:lnTo>
                    <a:pt x="38" y="40"/>
                  </a:lnTo>
                  <a:lnTo>
                    <a:pt x="80" y="52"/>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40" name="Freeform 13"/>
            <p:cNvSpPr>
              <a:spLocks/>
            </p:cNvSpPr>
            <p:nvPr/>
          </p:nvSpPr>
          <p:spPr bwMode="auto">
            <a:xfrm>
              <a:off x="2491871" y="3180834"/>
              <a:ext cx="469804" cy="129524"/>
            </a:xfrm>
            <a:custGeom>
              <a:avLst/>
              <a:gdLst>
                <a:gd name="T0" fmla="*/ 0 w 238"/>
                <a:gd name="T1" fmla="*/ 20 h 64"/>
                <a:gd name="T2" fmla="*/ 0 w 238"/>
                <a:gd name="T3" fmla="*/ 20 h 64"/>
                <a:gd name="T4" fmla="*/ 4 w 238"/>
                <a:gd name="T5" fmla="*/ 30 h 64"/>
                <a:gd name="T6" fmla="*/ 8 w 238"/>
                <a:gd name="T7" fmla="*/ 42 h 64"/>
                <a:gd name="T8" fmla="*/ 14 w 238"/>
                <a:gd name="T9" fmla="*/ 54 h 64"/>
                <a:gd name="T10" fmla="*/ 16 w 238"/>
                <a:gd name="T11" fmla="*/ 58 h 64"/>
                <a:gd name="T12" fmla="*/ 20 w 238"/>
                <a:gd name="T13" fmla="*/ 62 h 64"/>
                <a:gd name="T14" fmla="*/ 20 w 238"/>
                <a:gd name="T15" fmla="*/ 62 h 64"/>
                <a:gd name="T16" fmla="*/ 24 w 238"/>
                <a:gd name="T17" fmla="*/ 64 h 64"/>
                <a:gd name="T18" fmla="*/ 32 w 238"/>
                <a:gd name="T19" fmla="*/ 62 h 64"/>
                <a:gd name="T20" fmla="*/ 56 w 238"/>
                <a:gd name="T21" fmla="*/ 58 h 64"/>
                <a:gd name="T22" fmla="*/ 86 w 238"/>
                <a:gd name="T23" fmla="*/ 46 h 64"/>
                <a:gd name="T24" fmla="*/ 102 w 238"/>
                <a:gd name="T25" fmla="*/ 38 h 64"/>
                <a:gd name="T26" fmla="*/ 118 w 238"/>
                <a:gd name="T27" fmla="*/ 30 h 64"/>
                <a:gd name="T28" fmla="*/ 118 w 238"/>
                <a:gd name="T29" fmla="*/ 30 h 64"/>
                <a:gd name="T30" fmla="*/ 134 w 238"/>
                <a:gd name="T31" fmla="*/ 22 h 64"/>
                <a:gd name="T32" fmla="*/ 152 w 238"/>
                <a:gd name="T33" fmla="*/ 16 h 64"/>
                <a:gd name="T34" fmla="*/ 170 w 238"/>
                <a:gd name="T35" fmla="*/ 10 h 64"/>
                <a:gd name="T36" fmla="*/ 190 w 238"/>
                <a:gd name="T37" fmla="*/ 8 h 64"/>
                <a:gd name="T38" fmla="*/ 222 w 238"/>
                <a:gd name="T39" fmla="*/ 2 h 64"/>
                <a:gd name="T40" fmla="*/ 238 w 238"/>
                <a:gd name="T41"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38" h="64">
                  <a:moveTo>
                    <a:pt x="0" y="20"/>
                  </a:moveTo>
                  <a:lnTo>
                    <a:pt x="0" y="20"/>
                  </a:lnTo>
                  <a:lnTo>
                    <a:pt x="4" y="30"/>
                  </a:lnTo>
                  <a:lnTo>
                    <a:pt x="8" y="42"/>
                  </a:lnTo>
                  <a:lnTo>
                    <a:pt x="14" y="54"/>
                  </a:lnTo>
                  <a:lnTo>
                    <a:pt x="16" y="58"/>
                  </a:lnTo>
                  <a:lnTo>
                    <a:pt x="20" y="62"/>
                  </a:lnTo>
                  <a:lnTo>
                    <a:pt x="20" y="62"/>
                  </a:lnTo>
                  <a:lnTo>
                    <a:pt x="24" y="64"/>
                  </a:lnTo>
                  <a:lnTo>
                    <a:pt x="32" y="62"/>
                  </a:lnTo>
                  <a:lnTo>
                    <a:pt x="56" y="58"/>
                  </a:lnTo>
                  <a:lnTo>
                    <a:pt x="86" y="46"/>
                  </a:lnTo>
                  <a:lnTo>
                    <a:pt x="102" y="38"/>
                  </a:lnTo>
                  <a:lnTo>
                    <a:pt x="118" y="30"/>
                  </a:lnTo>
                  <a:lnTo>
                    <a:pt x="118" y="30"/>
                  </a:lnTo>
                  <a:lnTo>
                    <a:pt x="134" y="22"/>
                  </a:lnTo>
                  <a:lnTo>
                    <a:pt x="152" y="16"/>
                  </a:lnTo>
                  <a:lnTo>
                    <a:pt x="170" y="10"/>
                  </a:lnTo>
                  <a:lnTo>
                    <a:pt x="190" y="8"/>
                  </a:lnTo>
                  <a:lnTo>
                    <a:pt x="222" y="2"/>
                  </a:lnTo>
                  <a:lnTo>
                    <a:pt x="238" y="0"/>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41" name="Freeform 14"/>
            <p:cNvSpPr>
              <a:spLocks/>
            </p:cNvSpPr>
            <p:nvPr/>
          </p:nvSpPr>
          <p:spPr bwMode="auto">
            <a:xfrm>
              <a:off x="2882716" y="2877261"/>
              <a:ext cx="276355" cy="303573"/>
            </a:xfrm>
            <a:custGeom>
              <a:avLst/>
              <a:gdLst>
                <a:gd name="T0" fmla="*/ 0 w 140"/>
                <a:gd name="T1" fmla="*/ 102 h 150"/>
                <a:gd name="T2" fmla="*/ 0 w 140"/>
                <a:gd name="T3" fmla="*/ 102 h 150"/>
                <a:gd name="T4" fmla="*/ 8 w 140"/>
                <a:gd name="T5" fmla="*/ 102 h 150"/>
                <a:gd name="T6" fmla="*/ 14 w 140"/>
                <a:gd name="T7" fmla="*/ 106 h 150"/>
                <a:gd name="T8" fmla="*/ 16 w 140"/>
                <a:gd name="T9" fmla="*/ 110 h 150"/>
                <a:gd name="T10" fmla="*/ 18 w 140"/>
                <a:gd name="T11" fmla="*/ 114 h 150"/>
                <a:gd name="T12" fmla="*/ 18 w 140"/>
                <a:gd name="T13" fmla="*/ 114 h 150"/>
                <a:gd name="T14" fmla="*/ 22 w 140"/>
                <a:gd name="T15" fmla="*/ 128 h 150"/>
                <a:gd name="T16" fmla="*/ 30 w 140"/>
                <a:gd name="T17" fmla="*/ 138 h 150"/>
                <a:gd name="T18" fmla="*/ 40 w 140"/>
                <a:gd name="T19" fmla="*/ 150 h 150"/>
                <a:gd name="T20" fmla="*/ 40 w 140"/>
                <a:gd name="T21" fmla="*/ 150 h 150"/>
                <a:gd name="T22" fmla="*/ 42 w 140"/>
                <a:gd name="T23" fmla="*/ 150 h 150"/>
                <a:gd name="T24" fmla="*/ 44 w 140"/>
                <a:gd name="T25" fmla="*/ 148 h 150"/>
                <a:gd name="T26" fmla="*/ 52 w 140"/>
                <a:gd name="T27" fmla="*/ 138 h 150"/>
                <a:gd name="T28" fmla="*/ 60 w 140"/>
                <a:gd name="T29" fmla="*/ 128 h 150"/>
                <a:gd name="T30" fmla="*/ 68 w 140"/>
                <a:gd name="T31" fmla="*/ 118 h 150"/>
                <a:gd name="T32" fmla="*/ 68 w 140"/>
                <a:gd name="T33" fmla="*/ 118 h 150"/>
                <a:gd name="T34" fmla="*/ 76 w 140"/>
                <a:gd name="T35" fmla="*/ 116 h 150"/>
                <a:gd name="T36" fmla="*/ 82 w 140"/>
                <a:gd name="T37" fmla="*/ 116 h 150"/>
                <a:gd name="T38" fmla="*/ 82 w 140"/>
                <a:gd name="T39" fmla="*/ 116 h 150"/>
                <a:gd name="T40" fmla="*/ 86 w 140"/>
                <a:gd name="T41" fmla="*/ 114 h 150"/>
                <a:gd name="T42" fmla="*/ 90 w 140"/>
                <a:gd name="T43" fmla="*/ 112 h 150"/>
                <a:gd name="T44" fmla="*/ 98 w 140"/>
                <a:gd name="T45" fmla="*/ 104 h 150"/>
                <a:gd name="T46" fmla="*/ 106 w 140"/>
                <a:gd name="T47" fmla="*/ 94 h 150"/>
                <a:gd name="T48" fmla="*/ 112 w 140"/>
                <a:gd name="T49" fmla="*/ 90 h 150"/>
                <a:gd name="T50" fmla="*/ 112 w 140"/>
                <a:gd name="T51" fmla="*/ 90 h 150"/>
                <a:gd name="T52" fmla="*/ 122 w 140"/>
                <a:gd name="T53" fmla="*/ 90 h 150"/>
                <a:gd name="T54" fmla="*/ 128 w 140"/>
                <a:gd name="T55" fmla="*/ 88 h 150"/>
                <a:gd name="T56" fmla="*/ 128 w 140"/>
                <a:gd name="T57" fmla="*/ 88 h 150"/>
                <a:gd name="T58" fmla="*/ 130 w 140"/>
                <a:gd name="T59" fmla="*/ 84 h 150"/>
                <a:gd name="T60" fmla="*/ 130 w 140"/>
                <a:gd name="T61" fmla="*/ 76 h 150"/>
                <a:gd name="T62" fmla="*/ 130 w 140"/>
                <a:gd name="T63" fmla="*/ 70 h 150"/>
                <a:gd name="T64" fmla="*/ 132 w 140"/>
                <a:gd name="T65" fmla="*/ 64 h 150"/>
                <a:gd name="T66" fmla="*/ 132 w 140"/>
                <a:gd name="T67" fmla="*/ 64 h 150"/>
                <a:gd name="T68" fmla="*/ 136 w 140"/>
                <a:gd name="T69" fmla="*/ 60 h 150"/>
                <a:gd name="T70" fmla="*/ 138 w 140"/>
                <a:gd name="T71" fmla="*/ 50 h 150"/>
                <a:gd name="T72" fmla="*/ 140 w 140"/>
                <a:gd name="T73" fmla="*/ 40 h 150"/>
                <a:gd name="T74" fmla="*/ 140 w 140"/>
                <a:gd name="T75" fmla="*/ 40 h 150"/>
                <a:gd name="T76" fmla="*/ 116 w 140"/>
                <a:gd name="T77" fmla="*/ 20 h 150"/>
                <a:gd name="T78" fmla="*/ 98 w 140"/>
                <a:gd name="T79" fmla="*/ 6 h 150"/>
                <a:gd name="T80" fmla="*/ 90 w 140"/>
                <a:gd name="T81" fmla="*/ 2 h 150"/>
                <a:gd name="T82" fmla="*/ 86 w 140"/>
                <a:gd name="T83" fmla="*/ 0 h 150"/>
                <a:gd name="T84" fmla="*/ 86 w 140"/>
                <a:gd name="T85" fmla="*/ 0 h 150"/>
                <a:gd name="T86" fmla="*/ 80 w 140"/>
                <a:gd name="T87" fmla="*/ 4 h 150"/>
                <a:gd name="T88" fmla="*/ 76 w 140"/>
                <a:gd name="T89" fmla="*/ 12 h 150"/>
                <a:gd name="T90" fmla="*/ 70 w 140"/>
                <a:gd name="T91" fmla="*/ 18 h 150"/>
                <a:gd name="T92" fmla="*/ 66 w 140"/>
                <a:gd name="T93" fmla="*/ 22 h 150"/>
                <a:gd name="T94" fmla="*/ 66 w 140"/>
                <a:gd name="T95" fmla="*/ 22 h 150"/>
                <a:gd name="T96" fmla="*/ 56 w 140"/>
                <a:gd name="T97" fmla="*/ 20 h 150"/>
                <a:gd name="T98" fmla="*/ 50 w 140"/>
                <a:gd name="T99" fmla="*/ 20 h 150"/>
                <a:gd name="T100" fmla="*/ 44 w 140"/>
                <a:gd name="T101" fmla="*/ 22 h 150"/>
                <a:gd name="T102" fmla="*/ 44 w 140"/>
                <a:gd name="T103" fmla="*/ 22 h 150"/>
                <a:gd name="T104" fmla="*/ 40 w 140"/>
                <a:gd name="T105" fmla="*/ 26 h 150"/>
                <a:gd name="T106" fmla="*/ 38 w 140"/>
                <a:gd name="T107" fmla="*/ 30 h 150"/>
                <a:gd name="T108" fmla="*/ 34 w 140"/>
                <a:gd name="T109" fmla="*/ 36 h 150"/>
                <a:gd name="T110" fmla="*/ 34 w 140"/>
                <a:gd name="T111" fmla="*/ 36 h 150"/>
                <a:gd name="T112" fmla="*/ 32 w 140"/>
                <a:gd name="T113" fmla="*/ 38 h 150"/>
                <a:gd name="T114" fmla="*/ 28 w 140"/>
                <a:gd name="T115" fmla="*/ 36 h 150"/>
                <a:gd name="T116" fmla="*/ 26 w 140"/>
                <a:gd name="T117" fmla="*/ 34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40" h="150">
                  <a:moveTo>
                    <a:pt x="0" y="102"/>
                  </a:moveTo>
                  <a:lnTo>
                    <a:pt x="0" y="102"/>
                  </a:lnTo>
                  <a:lnTo>
                    <a:pt x="8" y="102"/>
                  </a:lnTo>
                  <a:lnTo>
                    <a:pt x="14" y="106"/>
                  </a:lnTo>
                  <a:lnTo>
                    <a:pt x="16" y="110"/>
                  </a:lnTo>
                  <a:lnTo>
                    <a:pt x="18" y="114"/>
                  </a:lnTo>
                  <a:lnTo>
                    <a:pt x="18" y="114"/>
                  </a:lnTo>
                  <a:lnTo>
                    <a:pt x="22" y="128"/>
                  </a:lnTo>
                  <a:lnTo>
                    <a:pt x="30" y="138"/>
                  </a:lnTo>
                  <a:lnTo>
                    <a:pt x="40" y="150"/>
                  </a:lnTo>
                  <a:lnTo>
                    <a:pt x="40" y="150"/>
                  </a:lnTo>
                  <a:lnTo>
                    <a:pt x="42" y="150"/>
                  </a:lnTo>
                  <a:lnTo>
                    <a:pt x="44" y="148"/>
                  </a:lnTo>
                  <a:lnTo>
                    <a:pt x="52" y="138"/>
                  </a:lnTo>
                  <a:lnTo>
                    <a:pt x="60" y="128"/>
                  </a:lnTo>
                  <a:lnTo>
                    <a:pt x="68" y="118"/>
                  </a:lnTo>
                  <a:lnTo>
                    <a:pt x="68" y="118"/>
                  </a:lnTo>
                  <a:lnTo>
                    <a:pt x="76" y="116"/>
                  </a:lnTo>
                  <a:lnTo>
                    <a:pt x="82" y="116"/>
                  </a:lnTo>
                  <a:lnTo>
                    <a:pt x="82" y="116"/>
                  </a:lnTo>
                  <a:lnTo>
                    <a:pt x="86" y="114"/>
                  </a:lnTo>
                  <a:lnTo>
                    <a:pt x="90" y="112"/>
                  </a:lnTo>
                  <a:lnTo>
                    <a:pt x="98" y="104"/>
                  </a:lnTo>
                  <a:lnTo>
                    <a:pt x="106" y="94"/>
                  </a:lnTo>
                  <a:lnTo>
                    <a:pt x="112" y="90"/>
                  </a:lnTo>
                  <a:lnTo>
                    <a:pt x="112" y="90"/>
                  </a:lnTo>
                  <a:lnTo>
                    <a:pt x="122" y="90"/>
                  </a:lnTo>
                  <a:lnTo>
                    <a:pt x="128" y="88"/>
                  </a:lnTo>
                  <a:lnTo>
                    <a:pt x="128" y="88"/>
                  </a:lnTo>
                  <a:lnTo>
                    <a:pt x="130" y="84"/>
                  </a:lnTo>
                  <a:lnTo>
                    <a:pt x="130" y="76"/>
                  </a:lnTo>
                  <a:lnTo>
                    <a:pt x="130" y="70"/>
                  </a:lnTo>
                  <a:lnTo>
                    <a:pt x="132" y="64"/>
                  </a:lnTo>
                  <a:lnTo>
                    <a:pt x="132" y="64"/>
                  </a:lnTo>
                  <a:lnTo>
                    <a:pt x="136" y="60"/>
                  </a:lnTo>
                  <a:lnTo>
                    <a:pt x="138" y="50"/>
                  </a:lnTo>
                  <a:lnTo>
                    <a:pt x="140" y="40"/>
                  </a:lnTo>
                  <a:lnTo>
                    <a:pt x="140" y="40"/>
                  </a:lnTo>
                  <a:lnTo>
                    <a:pt x="116" y="20"/>
                  </a:lnTo>
                  <a:lnTo>
                    <a:pt x="98" y="6"/>
                  </a:lnTo>
                  <a:lnTo>
                    <a:pt x="90" y="2"/>
                  </a:lnTo>
                  <a:lnTo>
                    <a:pt x="86" y="0"/>
                  </a:lnTo>
                  <a:lnTo>
                    <a:pt x="86" y="0"/>
                  </a:lnTo>
                  <a:lnTo>
                    <a:pt x="80" y="4"/>
                  </a:lnTo>
                  <a:lnTo>
                    <a:pt x="76" y="12"/>
                  </a:lnTo>
                  <a:lnTo>
                    <a:pt x="70" y="18"/>
                  </a:lnTo>
                  <a:lnTo>
                    <a:pt x="66" y="22"/>
                  </a:lnTo>
                  <a:lnTo>
                    <a:pt x="66" y="22"/>
                  </a:lnTo>
                  <a:lnTo>
                    <a:pt x="56" y="20"/>
                  </a:lnTo>
                  <a:lnTo>
                    <a:pt x="50" y="20"/>
                  </a:lnTo>
                  <a:lnTo>
                    <a:pt x="44" y="22"/>
                  </a:lnTo>
                  <a:lnTo>
                    <a:pt x="44" y="22"/>
                  </a:lnTo>
                  <a:lnTo>
                    <a:pt x="40" y="26"/>
                  </a:lnTo>
                  <a:lnTo>
                    <a:pt x="38" y="30"/>
                  </a:lnTo>
                  <a:lnTo>
                    <a:pt x="34" y="36"/>
                  </a:lnTo>
                  <a:lnTo>
                    <a:pt x="34" y="36"/>
                  </a:lnTo>
                  <a:lnTo>
                    <a:pt x="32" y="38"/>
                  </a:lnTo>
                  <a:lnTo>
                    <a:pt x="28" y="36"/>
                  </a:lnTo>
                  <a:lnTo>
                    <a:pt x="26" y="34"/>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42" name="Freeform 15"/>
            <p:cNvSpPr>
              <a:spLocks/>
            </p:cNvSpPr>
            <p:nvPr/>
          </p:nvSpPr>
          <p:spPr bwMode="auto">
            <a:xfrm>
              <a:off x="2847185" y="2585831"/>
              <a:ext cx="769847" cy="291430"/>
            </a:xfrm>
            <a:custGeom>
              <a:avLst/>
              <a:gdLst>
                <a:gd name="T0" fmla="*/ 390 w 390"/>
                <a:gd name="T1" fmla="*/ 58 h 144"/>
                <a:gd name="T2" fmla="*/ 384 w 390"/>
                <a:gd name="T3" fmla="*/ 50 h 144"/>
                <a:gd name="T4" fmla="*/ 382 w 390"/>
                <a:gd name="T5" fmla="*/ 48 h 144"/>
                <a:gd name="T6" fmla="*/ 380 w 390"/>
                <a:gd name="T7" fmla="*/ 46 h 144"/>
                <a:gd name="T8" fmla="*/ 374 w 390"/>
                <a:gd name="T9" fmla="*/ 44 h 144"/>
                <a:gd name="T10" fmla="*/ 372 w 390"/>
                <a:gd name="T11" fmla="*/ 42 h 144"/>
                <a:gd name="T12" fmla="*/ 364 w 390"/>
                <a:gd name="T13" fmla="*/ 36 h 144"/>
                <a:gd name="T14" fmla="*/ 356 w 390"/>
                <a:gd name="T15" fmla="*/ 34 h 144"/>
                <a:gd name="T16" fmla="*/ 346 w 390"/>
                <a:gd name="T17" fmla="*/ 34 h 144"/>
                <a:gd name="T18" fmla="*/ 332 w 390"/>
                <a:gd name="T19" fmla="*/ 28 h 144"/>
                <a:gd name="T20" fmla="*/ 312 w 390"/>
                <a:gd name="T21" fmla="*/ 8 h 144"/>
                <a:gd name="T22" fmla="*/ 310 w 390"/>
                <a:gd name="T23" fmla="*/ 6 h 144"/>
                <a:gd name="T24" fmla="*/ 308 w 390"/>
                <a:gd name="T25" fmla="*/ 6 h 144"/>
                <a:gd name="T26" fmla="*/ 300 w 390"/>
                <a:gd name="T27" fmla="*/ 8 h 144"/>
                <a:gd name="T28" fmla="*/ 296 w 390"/>
                <a:gd name="T29" fmla="*/ 6 h 144"/>
                <a:gd name="T30" fmla="*/ 288 w 390"/>
                <a:gd name="T31" fmla="*/ 0 h 144"/>
                <a:gd name="T32" fmla="*/ 284 w 390"/>
                <a:gd name="T33" fmla="*/ 0 h 144"/>
                <a:gd name="T34" fmla="*/ 282 w 390"/>
                <a:gd name="T35" fmla="*/ 2 h 144"/>
                <a:gd name="T36" fmla="*/ 276 w 390"/>
                <a:gd name="T37" fmla="*/ 12 h 144"/>
                <a:gd name="T38" fmla="*/ 274 w 390"/>
                <a:gd name="T39" fmla="*/ 16 h 144"/>
                <a:gd name="T40" fmla="*/ 272 w 390"/>
                <a:gd name="T41" fmla="*/ 18 h 144"/>
                <a:gd name="T42" fmla="*/ 262 w 390"/>
                <a:gd name="T43" fmla="*/ 20 h 144"/>
                <a:gd name="T44" fmla="*/ 254 w 390"/>
                <a:gd name="T45" fmla="*/ 22 h 144"/>
                <a:gd name="T46" fmla="*/ 248 w 390"/>
                <a:gd name="T47" fmla="*/ 30 h 144"/>
                <a:gd name="T48" fmla="*/ 246 w 390"/>
                <a:gd name="T49" fmla="*/ 36 h 144"/>
                <a:gd name="T50" fmla="*/ 234 w 390"/>
                <a:gd name="T51" fmla="*/ 48 h 144"/>
                <a:gd name="T52" fmla="*/ 228 w 390"/>
                <a:gd name="T53" fmla="*/ 54 h 144"/>
                <a:gd name="T54" fmla="*/ 226 w 390"/>
                <a:gd name="T55" fmla="*/ 62 h 144"/>
                <a:gd name="T56" fmla="*/ 228 w 390"/>
                <a:gd name="T57" fmla="*/ 80 h 144"/>
                <a:gd name="T58" fmla="*/ 228 w 390"/>
                <a:gd name="T59" fmla="*/ 86 h 144"/>
                <a:gd name="T60" fmla="*/ 228 w 390"/>
                <a:gd name="T61" fmla="*/ 94 h 144"/>
                <a:gd name="T62" fmla="*/ 224 w 390"/>
                <a:gd name="T63" fmla="*/ 100 h 144"/>
                <a:gd name="T64" fmla="*/ 220 w 390"/>
                <a:gd name="T65" fmla="*/ 106 h 144"/>
                <a:gd name="T66" fmla="*/ 218 w 390"/>
                <a:gd name="T67" fmla="*/ 106 h 144"/>
                <a:gd name="T68" fmla="*/ 208 w 390"/>
                <a:gd name="T69" fmla="*/ 104 h 144"/>
                <a:gd name="T70" fmla="*/ 182 w 390"/>
                <a:gd name="T71" fmla="*/ 102 h 144"/>
                <a:gd name="T72" fmla="*/ 164 w 390"/>
                <a:gd name="T73" fmla="*/ 106 h 144"/>
                <a:gd name="T74" fmla="*/ 146 w 390"/>
                <a:gd name="T75" fmla="*/ 104 h 144"/>
                <a:gd name="T76" fmla="*/ 138 w 390"/>
                <a:gd name="T77" fmla="*/ 102 h 144"/>
                <a:gd name="T78" fmla="*/ 142 w 390"/>
                <a:gd name="T79" fmla="*/ 104 h 144"/>
                <a:gd name="T80" fmla="*/ 142 w 390"/>
                <a:gd name="T81" fmla="*/ 106 h 144"/>
                <a:gd name="T82" fmla="*/ 140 w 390"/>
                <a:gd name="T83" fmla="*/ 112 h 144"/>
                <a:gd name="T84" fmla="*/ 138 w 390"/>
                <a:gd name="T85" fmla="*/ 112 h 144"/>
                <a:gd name="T86" fmla="*/ 132 w 390"/>
                <a:gd name="T87" fmla="*/ 114 h 144"/>
                <a:gd name="T88" fmla="*/ 128 w 390"/>
                <a:gd name="T89" fmla="*/ 116 h 144"/>
                <a:gd name="T90" fmla="*/ 128 w 390"/>
                <a:gd name="T91" fmla="*/ 120 h 144"/>
                <a:gd name="T92" fmla="*/ 126 w 390"/>
                <a:gd name="T93" fmla="*/ 122 h 144"/>
                <a:gd name="T94" fmla="*/ 122 w 390"/>
                <a:gd name="T95" fmla="*/ 124 h 144"/>
                <a:gd name="T96" fmla="*/ 116 w 390"/>
                <a:gd name="T97" fmla="*/ 126 h 144"/>
                <a:gd name="T98" fmla="*/ 112 w 390"/>
                <a:gd name="T99" fmla="*/ 130 h 144"/>
                <a:gd name="T100" fmla="*/ 106 w 390"/>
                <a:gd name="T101" fmla="*/ 130 h 144"/>
                <a:gd name="T102" fmla="*/ 104 w 390"/>
                <a:gd name="T103" fmla="*/ 136 h 144"/>
                <a:gd name="T104" fmla="*/ 102 w 390"/>
                <a:gd name="T105" fmla="*/ 144 h 144"/>
                <a:gd name="T106" fmla="*/ 102 w 390"/>
                <a:gd name="T107" fmla="*/ 142 h 144"/>
                <a:gd name="T108" fmla="*/ 100 w 390"/>
                <a:gd name="T109" fmla="*/ 138 h 144"/>
                <a:gd name="T110" fmla="*/ 94 w 390"/>
                <a:gd name="T111" fmla="*/ 138 h 144"/>
                <a:gd name="T112" fmla="*/ 82 w 390"/>
                <a:gd name="T113" fmla="*/ 138 h 144"/>
                <a:gd name="T114" fmla="*/ 72 w 390"/>
                <a:gd name="T115" fmla="*/ 132 h 144"/>
                <a:gd name="T116" fmla="*/ 60 w 390"/>
                <a:gd name="T117" fmla="*/ 128 h 144"/>
                <a:gd name="T118" fmla="*/ 48 w 390"/>
                <a:gd name="T119" fmla="*/ 126 h 144"/>
                <a:gd name="T120" fmla="*/ 0 w 390"/>
                <a:gd name="T121" fmla="*/ 132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90" h="144">
                  <a:moveTo>
                    <a:pt x="390" y="58"/>
                  </a:moveTo>
                  <a:lnTo>
                    <a:pt x="390" y="58"/>
                  </a:lnTo>
                  <a:lnTo>
                    <a:pt x="388" y="54"/>
                  </a:lnTo>
                  <a:lnTo>
                    <a:pt x="384" y="50"/>
                  </a:lnTo>
                  <a:lnTo>
                    <a:pt x="384" y="50"/>
                  </a:lnTo>
                  <a:lnTo>
                    <a:pt x="382" y="48"/>
                  </a:lnTo>
                  <a:lnTo>
                    <a:pt x="382" y="48"/>
                  </a:lnTo>
                  <a:lnTo>
                    <a:pt x="380" y="46"/>
                  </a:lnTo>
                  <a:lnTo>
                    <a:pt x="380" y="46"/>
                  </a:lnTo>
                  <a:lnTo>
                    <a:pt x="374" y="44"/>
                  </a:lnTo>
                  <a:lnTo>
                    <a:pt x="374" y="44"/>
                  </a:lnTo>
                  <a:lnTo>
                    <a:pt x="372" y="42"/>
                  </a:lnTo>
                  <a:lnTo>
                    <a:pt x="372" y="42"/>
                  </a:lnTo>
                  <a:lnTo>
                    <a:pt x="364" y="36"/>
                  </a:lnTo>
                  <a:lnTo>
                    <a:pt x="356" y="34"/>
                  </a:lnTo>
                  <a:lnTo>
                    <a:pt x="356" y="34"/>
                  </a:lnTo>
                  <a:lnTo>
                    <a:pt x="346" y="34"/>
                  </a:lnTo>
                  <a:lnTo>
                    <a:pt x="346" y="34"/>
                  </a:lnTo>
                  <a:lnTo>
                    <a:pt x="338" y="32"/>
                  </a:lnTo>
                  <a:lnTo>
                    <a:pt x="332" y="28"/>
                  </a:lnTo>
                  <a:lnTo>
                    <a:pt x="332" y="28"/>
                  </a:lnTo>
                  <a:lnTo>
                    <a:pt x="312" y="8"/>
                  </a:lnTo>
                  <a:lnTo>
                    <a:pt x="312" y="8"/>
                  </a:lnTo>
                  <a:lnTo>
                    <a:pt x="310" y="6"/>
                  </a:lnTo>
                  <a:lnTo>
                    <a:pt x="310" y="6"/>
                  </a:lnTo>
                  <a:lnTo>
                    <a:pt x="308" y="6"/>
                  </a:lnTo>
                  <a:lnTo>
                    <a:pt x="304" y="6"/>
                  </a:lnTo>
                  <a:lnTo>
                    <a:pt x="300" y="8"/>
                  </a:lnTo>
                  <a:lnTo>
                    <a:pt x="296" y="6"/>
                  </a:lnTo>
                  <a:lnTo>
                    <a:pt x="296" y="6"/>
                  </a:lnTo>
                  <a:lnTo>
                    <a:pt x="290" y="2"/>
                  </a:lnTo>
                  <a:lnTo>
                    <a:pt x="288" y="0"/>
                  </a:lnTo>
                  <a:lnTo>
                    <a:pt x="284" y="0"/>
                  </a:lnTo>
                  <a:lnTo>
                    <a:pt x="284" y="0"/>
                  </a:lnTo>
                  <a:lnTo>
                    <a:pt x="282" y="2"/>
                  </a:lnTo>
                  <a:lnTo>
                    <a:pt x="282" y="2"/>
                  </a:lnTo>
                  <a:lnTo>
                    <a:pt x="278" y="6"/>
                  </a:lnTo>
                  <a:lnTo>
                    <a:pt x="276" y="12"/>
                  </a:lnTo>
                  <a:lnTo>
                    <a:pt x="276" y="12"/>
                  </a:lnTo>
                  <a:lnTo>
                    <a:pt x="274" y="16"/>
                  </a:lnTo>
                  <a:lnTo>
                    <a:pt x="274" y="16"/>
                  </a:lnTo>
                  <a:lnTo>
                    <a:pt x="272" y="18"/>
                  </a:lnTo>
                  <a:lnTo>
                    <a:pt x="270" y="18"/>
                  </a:lnTo>
                  <a:lnTo>
                    <a:pt x="262" y="20"/>
                  </a:lnTo>
                  <a:lnTo>
                    <a:pt x="262" y="20"/>
                  </a:lnTo>
                  <a:lnTo>
                    <a:pt x="254" y="22"/>
                  </a:lnTo>
                  <a:lnTo>
                    <a:pt x="248" y="30"/>
                  </a:lnTo>
                  <a:lnTo>
                    <a:pt x="248" y="30"/>
                  </a:lnTo>
                  <a:lnTo>
                    <a:pt x="246" y="36"/>
                  </a:lnTo>
                  <a:lnTo>
                    <a:pt x="246" y="36"/>
                  </a:lnTo>
                  <a:lnTo>
                    <a:pt x="240" y="42"/>
                  </a:lnTo>
                  <a:lnTo>
                    <a:pt x="234" y="48"/>
                  </a:lnTo>
                  <a:lnTo>
                    <a:pt x="234" y="48"/>
                  </a:lnTo>
                  <a:lnTo>
                    <a:pt x="228" y="54"/>
                  </a:lnTo>
                  <a:lnTo>
                    <a:pt x="226" y="58"/>
                  </a:lnTo>
                  <a:lnTo>
                    <a:pt x="226" y="62"/>
                  </a:lnTo>
                  <a:lnTo>
                    <a:pt x="226" y="62"/>
                  </a:lnTo>
                  <a:lnTo>
                    <a:pt x="228" y="80"/>
                  </a:lnTo>
                  <a:lnTo>
                    <a:pt x="228" y="80"/>
                  </a:lnTo>
                  <a:lnTo>
                    <a:pt x="228" y="86"/>
                  </a:lnTo>
                  <a:lnTo>
                    <a:pt x="228" y="94"/>
                  </a:lnTo>
                  <a:lnTo>
                    <a:pt x="228" y="94"/>
                  </a:lnTo>
                  <a:lnTo>
                    <a:pt x="224" y="100"/>
                  </a:lnTo>
                  <a:lnTo>
                    <a:pt x="224" y="100"/>
                  </a:lnTo>
                  <a:lnTo>
                    <a:pt x="222" y="104"/>
                  </a:lnTo>
                  <a:lnTo>
                    <a:pt x="220" y="106"/>
                  </a:lnTo>
                  <a:lnTo>
                    <a:pt x="220" y="106"/>
                  </a:lnTo>
                  <a:lnTo>
                    <a:pt x="218" y="106"/>
                  </a:lnTo>
                  <a:lnTo>
                    <a:pt x="218" y="106"/>
                  </a:lnTo>
                  <a:lnTo>
                    <a:pt x="208" y="104"/>
                  </a:lnTo>
                  <a:lnTo>
                    <a:pt x="200" y="102"/>
                  </a:lnTo>
                  <a:lnTo>
                    <a:pt x="182" y="102"/>
                  </a:lnTo>
                  <a:lnTo>
                    <a:pt x="182" y="102"/>
                  </a:lnTo>
                  <a:lnTo>
                    <a:pt x="164" y="106"/>
                  </a:lnTo>
                  <a:lnTo>
                    <a:pt x="154" y="106"/>
                  </a:lnTo>
                  <a:lnTo>
                    <a:pt x="146" y="104"/>
                  </a:lnTo>
                  <a:lnTo>
                    <a:pt x="146" y="104"/>
                  </a:lnTo>
                  <a:lnTo>
                    <a:pt x="138" y="102"/>
                  </a:lnTo>
                  <a:lnTo>
                    <a:pt x="138" y="102"/>
                  </a:lnTo>
                  <a:lnTo>
                    <a:pt x="142" y="104"/>
                  </a:lnTo>
                  <a:lnTo>
                    <a:pt x="142" y="106"/>
                  </a:lnTo>
                  <a:lnTo>
                    <a:pt x="142" y="106"/>
                  </a:lnTo>
                  <a:lnTo>
                    <a:pt x="142" y="110"/>
                  </a:lnTo>
                  <a:lnTo>
                    <a:pt x="140" y="112"/>
                  </a:lnTo>
                  <a:lnTo>
                    <a:pt x="140" y="112"/>
                  </a:lnTo>
                  <a:lnTo>
                    <a:pt x="138" y="112"/>
                  </a:lnTo>
                  <a:lnTo>
                    <a:pt x="138" y="112"/>
                  </a:lnTo>
                  <a:lnTo>
                    <a:pt x="132" y="114"/>
                  </a:lnTo>
                  <a:lnTo>
                    <a:pt x="132" y="114"/>
                  </a:lnTo>
                  <a:lnTo>
                    <a:pt x="128" y="116"/>
                  </a:lnTo>
                  <a:lnTo>
                    <a:pt x="128" y="116"/>
                  </a:lnTo>
                  <a:lnTo>
                    <a:pt x="128" y="120"/>
                  </a:lnTo>
                  <a:lnTo>
                    <a:pt x="128" y="120"/>
                  </a:lnTo>
                  <a:lnTo>
                    <a:pt x="126" y="122"/>
                  </a:lnTo>
                  <a:lnTo>
                    <a:pt x="122" y="124"/>
                  </a:lnTo>
                  <a:lnTo>
                    <a:pt x="122" y="124"/>
                  </a:lnTo>
                  <a:lnTo>
                    <a:pt x="116" y="126"/>
                  </a:lnTo>
                  <a:lnTo>
                    <a:pt x="116" y="126"/>
                  </a:lnTo>
                  <a:lnTo>
                    <a:pt x="112" y="130"/>
                  </a:lnTo>
                  <a:lnTo>
                    <a:pt x="112" y="130"/>
                  </a:lnTo>
                  <a:lnTo>
                    <a:pt x="106" y="130"/>
                  </a:lnTo>
                  <a:lnTo>
                    <a:pt x="106" y="130"/>
                  </a:lnTo>
                  <a:lnTo>
                    <a:pt x="104" y="134"/>
                  </a:lnTo>
                  <a:lnTo>
                    <a:pt x="104" y="136"/>
                  </a:lnTo>
                  <a:lnTo>
                    <a:pt x="104" y="136"/>
                  </a:lnTo>
                  <a:lnTo>
                    <a:pt x="102" y="144"/>
                  </a:lnTo>
                  <a:lnTo>
                    <a:pt x="102" y="144"/>
                  </a:lnTo>
                  <a:lnTo>
                    <a:pt x="102" y="142"/>
                  </a:lnTo>
                  <a:lnTo>
                    <a:pt x="100" y="138"/>
                  </a:lnTo>
                  <a:lnTo>
                    <a:pt x="100" y="138"/>
                  </a:lnTo>
                  <a:lnTo>
                    <a:pt x="94" y="138"/>
                  </a:lnTo>
                  <a:lnTo>
                    <a:pt x="94" y="138"/>
                  </a:lnTo>
                  <a:lnTo>
                    <a:pt x="82" y="138"/>
                  </a:lnTo>
                  <a:lnTo>
                    <a:pt x="82" y="138"/>
                  </a:lnTo>
                  <a:lnTo>
                    <a:pt x="76" y="136"/>
                  </a:lnTo>
                  <a:lnTo>
                    <a:pt x="72" y="132"/>
                  </a:lnTo>
                  <a:lnTo>
                    <a:pt x="72" y="132"/>
                  </a:lnTo>
                  <a:lnTo>
                    <a:pt x="60" y="128"/>
                  </a:lnTo>
                  <a:lnTo>
                    <a:pt x="48" y="126"/>
                  </a:lnTo>
                  <a:lnTo>
                    <a:pt x="48" y="126"/>
                  </a:lnTo>
                  <a:lnTo>
                    <a:pt x="24" y="128"/>
                  </a:lnTo>
                  <a:lnTo>
                    <a:pt x="0" y="132"/>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43" name="Freeform 16"/>
            <p:cNvSpPr>
              <a:spLocks/>
            </p:cNvSpPr>
            <p:nvPr/>
          </p:nvSpPr>
          <p:spPr bwMode="auto">
            <a:xfrm>
              <a:off x="3095905" y="2687022"/>
              <a:ext cx="193449" cy="105239"/>
            </a:xfrm>
            <a:custGeom>
              <a:avLst/>
              <a:gdLst>
                <a:gd name="T0" fmla="*/ 98 w 98"/>
                <a:gd name="T1" fmla="*/ 2 h 52"/>
                <a:gd name="T2" fmla="*/ 98 w 98"/>
                <a:gd name="T3" fmla="*/ 2 h 52"/>
                <a:gd name="T4" fmla="*/ 74 w 98"/>
                <a:gd name="T5" fmla="*/ 0 h 52"/>
                <a:gd name="T6" fmla="*/ 74 w 98"/>
                <a:gd name="T7" fmla="*/ 0 h 52"/>
                <a:gd name="T8" fmla="*/ 72 w 98"/>
                <a:gd name="T9" fmla="*/ 0 h 52"/>
                <a:gd name="T10" fmla="*/ 68 w 98"/>
                <a:gd name="T11" fmla="*/ 2 h 52"/>
                <a:gd name="T12" fmla="*/ 68 w 98"/>
                <a:gd name="T13" fmla="*/ 2 h 52"/>
                <a:gd name="T14" fmla="*/ 64 w 98"/>
                <a:gd name="T15" fmla="*/ 6 h 52"/>
                <a:gd name="T16" fmla="*/ 64 w 98"/>
                <a:gd name="T17" fmla="*/ 6 h 52"/>
                <a:gd name="T18" fmla="*/ 60 w 98"/>
                <a:gd name="T19" fmla="*/ 10 h 52"/>
                <a:gd name="T20" fmla="*/ 58 w 98"/>
                <a:gd name="T21" fmla="*/ 12 h 52"/>
                <a:gd name="T22" fmla="*/ 58 w 98"/>
                <a:gd name="T23" fmla="*/ 12 h 52"/>
                <a:gd name="T24" fmla="*/ 58 w 98"/>
                <a:gd name="T25" fmla="*/ 16 h 52"/>
                <a:gd name="T26" fmla="*/ 58 w 98"/>
                <a:gd name="T27" fmla="*/ 22 h 52"/>
                <a:gd name="T28" fmla="*/ 58 w 98"/>
                <a:gd name="T29" fmla="*/ 22 h 52"/>
                <a:gd name="T30" fmla="*/ 54 w 98"/>
                <a:gd name="T31" fmla="*/ 24 h 52"/>
                <a:gd name="T32" fmla="*/ 48 w 98"/>
                <a:gd name="T33" fmla="*/ 22 h 52"/>
                <a:gd name="T34" fmla="*/ 48 w 98"/>
                <a:gd name="T35" fmla="*/ 22 h 52"/>
                <a:gd name="T36" fmla="*/ 44 w 98"/>
                <a:gd name="T37" fmla="*/ 20 h 52"/>
                <a:gd name="T38" fmla="*/ 40 w 98"/>
                <a:gd name="T39" fmla="*/ 20 h 52"/>
                <a:gd name="T40" fmla="*/ 40 w 98"/>
                <a:gd name="T41" fmla="*/ 20 h 52"/>
                <a:gd name="T42" fmla="*/ 36 w 98"/>
                <a:gd name="T43" fmla="*/ 22 h 52"/>
                <a:gd name="T44" fmla="*/ 36 w 98"/>
                <a:gd name="T45" fmla="*/ 22 h 52"/>
                <a:gd name="T46" fmla="*/ 26 w 98"/>
                <a:gd name="T47" fmla="*/ 26 h 52"/>
                <a:gd name="T48" fmla="*/ 14 w 98"/>
                <a:gd name="T49" fmla="*/ 28 h 52"/>
                <a:gd name="T50" fmla="*/ 14 w 98"/>
                <a:gd name="T51" fmla="*/ 28 h 52"/>
                <a:gd name="T52" fmla="*/ 6 w 98"/>
                <a:gd name="T53" fmla="*/ 30 h 52"/>
                <a:gd name="T54" fmla="*/ 0 w 98"/>
                <a:gd name="T55" fmla="*/ 34 h 52"/>
                <a:gd name="T56" fmla="*/ 0 w 98"/>
                <a:gd name="T57" fmla="*/ 36 h 52"/>
                <a:gd name="T58" fmla="*/ 0 w 98"/>
                <a:gd name="T59" fmla="*/ 40 h 52"/>
                <a:gd name="T60" fmla="*/ 0 w 98"/>
                <a:gd name="T61" fmla="*/ 40 h 52"/>
                <a:gd name="T62" fmla="*/ 4 w 98"/>
                <a:gd name="T63" fmla="*/ 44 h 52"/>
                <a:gd name="T64" fmla="*/ 8 w 98"/>
                <a:gd name="T65" fmla="*/ 50 h 52"/>
                <a:gd name="T66" fmla="*/ 12 w 98"/>
                <a:gd name="T6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8" h="52">
                  <a:moveTo>
                    <a:pt x="98" y="2"/>
                  </a:moveTo>
                  <a:lnTo>
                    <a:pt x="98" y="2"/>
                  </a:lnTo>
                  <a:lnTo>
                    <a:pt x="74" y="0"/>
                  </a:lnTo>
                  <a:lnTo>
                    <a:pt x="74" y="0"/>
                  </a:lnTo>
                  <a:lnTo>
                    <a:pt x="72" y="0"/>
                  </a:lnTo>
                  <a:lnTo>
                    <a:pt x="68" y="2"/>
                  </a:lnTo>
                  <a:lnTo>
                    <a:pt x="68" y="2"/>
                  </a:lnTo>
                  <a:lnTo>
                    <a:pt x="64" y="6"/>
                  </a:lnTo>
                  <a:lnTo>
                    <a:pt x="64" y="6"/>
                  </a:lnTo>
                  <a:lnTo>
                    <a:pt x="60" y="10"/>
                  </a:lnTo>
                  <a:lnTo>
                    <a:pt x="58" y="12"/>
                  </a:lnTo>
                  <a:lnTo>
                    <a:pt x="58" y="12"/>
                  </a:lnTo>
                  <a:lnTo>
                    <a:pt x="58" y="16"/>
                  </a:lnTo>
                  <a:lnTo>
                    <a:pt x="58" y="22"/>
                  </a:lnTo>
                  <a:lnTo>
                    <a:pt x="58" y="22"/>
                  </a:lnTo>
                  <a:lnTo>
                    <a:pt x="54" y="24"/>
                  </a:lnTo>
                  <a:lnTo>
                    <a:pt x="48" y="22"/>
                  </a:lnTo>
                  <a:lnTo>
                    <a:pt x="48" y="22"/>
                  </a:lnTo>
                  <a:lnTo>
                    <a:pt x="44" y="20"/>
                  </a:lnTo>
                  <a:lnTo>
                    <a:pt x="40" y="20"/>
                  </a:lnTo>
                  <a:lnTo>
                    <a:pt x="40" y="20"/>
                  </a:lnTo>
                  <a:lnTo>
                    <a:pt x="36" y="22"/>
                  </a:lnTo>
                  <a:lnTo>
                    <a:pt x="36" y="22"/>
                  </a:lnTo>
                  <a:lnTo>
                    <a:pt x="26" y="26"/>
                  </a:lnTo>
                  <a:lnTo>
                    <a:pt x="14" y="28"/>
                  </a:lnTo>
                  <a:lnTo>
                    <a:pt x="14" y="28"/>
                  </a:lnTo>
                  <a:lnTo>
                    <a:pt x="6" y="30"/>
                  </a:lnTo>
                  <a:lnTo>
                    <a:pt x="0" y="34"/>
                  </a:lnTo>
                  <a:lnTo>
                    <a:pt x="0" y="36"/>
                  </a:lnTo>
                  <a:lnTo>
                    <a:pt x="0" y="40"/>
                  </a:lnTo>
                  <a:lnTo>
                    <a:pt x="0" y="40"/>
                  </a:lnTo>
                  <a:lnTo>
                    <a:pt x="4" y="44"/>
                  </a:lnTo>
                  <a:lnTo>
                    <a:pt x="8" y="50"/>
                  </a:lnTo>
                  <a:lnTo>
                    <a:pt x="12" y="52"/>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44" name="Freeform 17"/>
            <p:cNvSpPr>
              <a:spLocks/>
            </p:cNvSpPr>
            <p:nvPr/>
          </p:nvSpPr>
          <p:spPr bwMode="auto">
            <a:xfrm>
              <a:off x="3364364" y="2658689"/>
              <a:ext cx="181605" cy="178096"/>
            </a:xfrm>
            <a:custGeom>
              <a:avLst/>
              <a:gdLst>
                <a:gd name="T0" fmla="*/ 0 w 92"/>
                <a:gd name="T1" fmla="*/ 88 h 88"/>
                <a:gd name="T2" fmla="*/ 0 w 92"/>
                <a:gd name="T3" fmla="*/ 88 h 88"/>
                <a:gd name="T4" fmla="*/ 4 w 92"/>
                <a:gd name="T5" fmla="*/ 70 h 88"/>
                <a:gd name="T6" fmla="*/ 8 w 92"/>
                <a:gd name="T7" fmla="*/ 58 h 88"/>
                <a:gd name="T8" fmla="*/ 12 w 92"/>
                <a:gd name="T9" fmla="*/ 52 h 88"/>
                <a:gd name="T10" fmla="*/ 12 w 92"/>
                <a:gd name="T11" fmla="*/ 52 h 88"/>
                <a:gd name="T12" fmla="*/ 22 w 92"/>
                <a:gd name="T13" fmla="*/ 44 h 88"/>
                <a:gd name="T14" fmla="*/ 22 w 92"/>
                <a:gd name="T15" fmla="*/ 44 h 88"/>
                <a:gd name="T16" fmla="*/ 30 w 92"/>
                <a:gd name="T17" fmla="*/ 36 h 88"/>
                <a:gd name="T18" fmla="*/ 30 w 92"/>
                <a:gd name="T19" fmla="*/ 36 h 88"/>
                <a:gd name="T20" fmla="*/ 36 w 92"/>
                <a:gd name="T21" fmla="*/ 34 h 88"/>
                <a:gd name="T22" fmla="*/ 36 w 92"/>
                <a:gd name="T23" fmla="*/ 34 h 88"/>
                <a:gd name="T24" fmla="*/ 40 w 92"/>
                <a:gd name="T25" fmla="*/ 32 h 88"/>
                <a:gd name="T26" fmla="*/ 46 w 92"/>
                <a:gd name="T27" fmla="*/ 34 h 88"/>
                <a:gd name="T28" fmla="*/ 46 w 92"/>
                <a:gd name="T29" fmla="*/ 34 h 88"/>
                <a:gd name="T30" fmla="*/ 50 w 92"/>
                <a:gd name="T31" fmla="*/ 34 h 88"/>
                <a:gd name="T32" fmla="*/ 52 w 92"/>
                <a:gd name="T33" fmla="*/ 34 h 88"/>
                <a:gd name="T34" fmla="*/ 52 w 92"/>
                <a:gd name="T35" fmla="*/ 34 h 88"/>
                <a:gd name="T36" fmla="*/ 54 w 92"/>
                <a:gd name="T37" fmla="*/ 32 h 88"/>
                <a:gd name="T38" fmla="*/ 54 w 92"/>
                <a:gd name="T39" fmla="*/ 32 h 88"/>
                <a:gd name="T40" fmla="*/ 58 w 92"/>
                <a:gd name="T41" fmla="*/ 22 h 88"/>
                <a:gd name="T42" fmla="*/ 58 w 92"/>
                <a:gd name="T43" fmla="*/ 22 h 88"/>
                <a:gd name="T44" fmla="*/ 60 w 92"/>
                <a:gd name="T45" fmla="*/ 20 h 88"/>
                <a:gd name="T46" fmla="*/ 60 w 92"/>
                <a:gd name="T47" fmla="*/ 20 h 88"/>
                <a:gd name="T48" fmla="*/ 62 w 92"/>
                <a:gd name="T49" fmla="*/ 18 h 88"/>
                <a:gd name="T50" fmla="*/ 64 w 92"/>
                <a:gd name="T51" fmla="*/ 18 h 88"/>
                <a:gd name="T52" fmla="*/ 70 w 92"/>
                <a:gd name="T53" fmla="*/ 20 h 88"/>
                <a:gd name="T54" fmla="*/ 70 w 92"/>
                <a:gd name="T55" fmla="*/ 20 h 88"/>
                <a:gd name="T56" fmla="*/ 74 w 92"/>
                <a:gd name="T57" fmla="*/ 20 h 88"/>
                <a:gd name="T58" fmla="*/ 78 w 92"/>
                <a:gd name="T59" fmla="*/ 20 h 88"/>
                <a:gd name="T60" fmla="*/ 82 w 92"/>
                <a:gd name="T61" fmla="*/ 16 h 88"/>
                <a:gd name="T62" fmla="*/ 84 w 92"/>
                <a:gd name="T63" fmla="*/ 14 h 88"/>
                <a:gd name="T64" fmla="*/ 84 w 92"/>
                <a:gd name="T65" fmla="*/ 14 h 88"/>
                <a:gd name="T66" fmla="*/ 88 w 92"/>
                <a:gd name="T67" fmla="*/ 6 h 88"/>
                <a:gd name="T68" fmla="*/ 90 w 92"/>
                <a:gd name="T69" fmla="*/ 2 h 88"/>
                <a:gd name="T70" fmla="*/ 92 w 92"/>
                <a:gd name="T71"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2" h="88">
                  <a:moveTo>
                    <a:pt x="0" y="88"/>
                  </a:moveTo>
                  <a:lnTo>
                    <a:pt x="0" y="88"/>
                  </a:lnTo>
                  <a:lnTo>
                    <a:pt x="4" y="70"/>
                  </a:lnTo>
                  <a:lnTo>
                    <a:pt x="8" y="58"/>
                  </a:lnTo>
                  <a:lnTo>
                    <a:pt x="12" y="52"/>
                  </a:lnTo>
                  <a:lnTo>
                    <a:pt x="12" y="52"/>
                  </a:lnTo>
                  <a:lnTo>
                    <a:pt x="22" y="44"/>
                  </a:lnTo>
                  <a:lnTo>
                    <a:pt x="22" y="44"/>
                  </a:lnTo>
                  <a:lnTo>
                    <a:pt x="30" y="36"/>
                  </a:lnTo>
                  <a:lnTo>
                    <a:pt x="30" y="36"/>
                  </a:lnTo>
                  <a:lnTo>
                    <a:pt x="36" y="34"/>
                  </a:lnTo>
                  <a:lnTo>
                    <a:pt x="36" y="34"/>
                  </a:lnTo>
                  <a:lnTo>
                    <a:pt x="40" y="32"/>
                  </a:lnTo>
                  <a:lnTo>
                    <a:pt x="46" y="34"/>
                  </a:lnTo>
                  <a:lnTo>
                    <a:pt x="46" y="34"/>
                  </a:lnTo>
                  <a:lnTo>
                    <a:pt x="50" y="34"/>
                  </a:lnTo>
                  <a:lnTo>
                    <a:pt x="52" y="34"/>
                  </a:lnTo>
                  <a:lnTo>
                    <a:pt x="52" y="34"/>
                  </a:lnTo>
                  <a:lnTo>
                    <a:pt x="54" y="32"/>
                  </a:lnTo>
                  <a:lnTo>
                    <a:pt x="54" y="32"/>
                  </a:lnTo>
                  <a:lnTo>
                    <a:pt x="58" y="22"/>
                  </a:lnTo>
                  <a:lnTo>
                    <a:pt x="58" y="22"/>
                  </a:lnTo>
                  <a:lnTo>
                    <a:pt x="60" y="20"/>
                  </a:lnTo>
                  <a:lnTo>
                    <a:pt x="60" y="20"/>
                  </a:lnTo>
                  <a:lnTo>
                    <a:pt x="62" y="18"/>
                  </a:lnTo>
                  <a:lnTo>
                    <a:pt x="64" y="18"/>
                  </a:lnTo>
                  <a:lnTo>
                    <a:pt x="70" y="20"/>
                  </a:lnTo>
                  <a:lnTo>
                    <a:pt x="70" y="20"/>
                  </a:lnTo>
                  <a:lnTo>
                    <a:pt x="74" y="20"/>
                  </a:lnTo>
                  <a:lnTo>
                    <a:pt x="78" y="20"/>
                  </a:lnTo>
                  <a:lnTo>
                    <a:pt x="82" y="16"/>
                  </a:lnTo>
                  <a:lnTo>
                    <a:pt x="84" y="14"/>
                  </a:lnTo>
                  <a:lnTo>
                    <a:pt x="84" y="14"/>
                  </a:lnTo>
                  <a:lnTo>
                    <a:pt x="88" y="6"/>
                  </a:lnTo>
                  <a:lnTo>
                    <a:pt x="90" y="2"/>
                  </a:lnTo>
                  <a:lnTo>
                    <a:pt x="92" y="0"/>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45" name="Freeform 18"/>
            <p:cNvSpPr>
              <a:spLocks/>
            </p:cNvSpPr>
            <p:nvPr/>
          </p:nvSpPr>
          <p:spPr bwMode="auto">
            <a:xfrm>
              <a:off x="3155124" y="2800356"/>
              <a:ext cx="197397" cy="157858"/>
            </a:xfrm>
            <a:custGeom>
              <a:avLst/>
              <a:gdLst>
                <a:gd name="T0" fmla="*/ 100 w 100"/>
                <a:gd name="T1" fmla="*/ 16 h 78"/>
                <a:gd name="T2" fmla="*/ 100 w 100"/>
                <a:gd name="T3" fmla="*/ 16 h 78"/>
                <a:gd name="T4" fmla="*/ 82 w 100"/>
                <a:gd name="T5" fmla="*/ 12 h 78"/>
                <a:gd name="T6" fmla="*/ 82 w 100"/>
                <a:gd name="T7" fmla="*/ 12 h 78"/>
                <a:gd name="T8" fmla="*/ 76 w 100"/>
                <a:gd name="T9" fmla="*/ 12 h 78"/>
                <a:gd name="T10" fmla="*/ 70 w 100"/>
                <a:gd name="T11" fmla="*/ 10 h 78"/>
                <a:gd name="T12" fmla="*/ 70 w 100"/>
                <a:gd name="T13" fmla="*/ 10 h 78"/>
                <a:gd name="T14" fmla="*/ 66 w 100"/>
                <a:gd name="T15" fmla="*/ 6 h 78"/>
                <a:gd name="T16" fmla="*/ 64 w 100"/>
                <a:gd name="T17" fmla="*/ 0 h 78"/>
                <a:gd name="T18" fmla="*/ 64 w 100"/>
                <a:gd name="T19" fmla="*/ 0 h 78"/>
                <a:gd name="T20" fmla="*/ 64 w 100"/>
                <a:gd name="T21" fmla="*/ 20 h 78"/>
                <a:gd name="T22" fmla="*/ 62 w 100"/>
                <a:gd name="T23" fmla="*/ 40 h 78"/>
                <a:gd name="T24" fmla="*/ 62 w 100"/>
                <a:gd name="T25" fmla="*/ 40 h 78"/>
                <a:gd name="T26" fmla="*/ 60 w 100"/>
                <a:gd name="T27" fmla="*/ 44 h 78"/>
                <a:gd name="T28" fmla="*/ 56 w 100"/>
                <a:gd name="T29" fmla="*/ 48 h 78"/>
                <a:gd name="T30" fmla="*/ 56 w 100"/>
                <a:gd name="T31" fmla="*/ 48 h 78"/>
                <a:gd name="T32" fmla="*/ 52 w 100"/>
                <a:gd name="T33" fmla="*/ 52 h 78"/>
                <a:gd name="T34" fmla="*/ 52 w 100"/>
                <a:gd name="T35" fmla="*/ 52 h 78"/>
                <a:gd name="T36" fmla="*/ 42 w 100"/>
                <a:gd name="T37" fmla="*/ 56 h 78"/>
                <a:gd name="T38" fmla="*/ 42 w 100"/>
                <a:gd name="T39" fmla="*/ 56 h 78"/>
                <a:gd name="T40" fmla="*/ 26 w 100"/>
                <a:gd name="T41" fmla="*/ 64 h 78"/>
                <a:gd name="T42" fmla="*/ 26 w 100"/>
                <a:gd name="T43" fmla="*/ 64 h 78"/>
                <a:gd name="T44" fmla="*/ 12 w 100"/>
                <a:gd name="T45" fmla="*/ 70 h 78"/>
                <a:gd name="T46" fmla="*/ 0 w 100"/>
                <a:gd name="T47" fmla="*/ 7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00" h="78">
                  <a:moveTo>
                    <a:pt x="100" y="16"/>
                  </a:moveTo>
                  <a:lnTo>
                    <a:pt x="100" y="16"/>
                  </a:lnTo>
                  <a:lnTo>
                    <a:pt x="82" y="12"/>
                  </a:lnTo>
                  <a:lnTo>
                    <a:pt x="82" y="12"/>
                  </a:lnTo>
                  <a:lnTo>
                    <a:pt x="76" y="12"/>
                  </a:lnTo>
                  <a:lnTo>
                    <a:pt x="70" y="10"/>
                  </a:lnTo>
                  <a:lnTo>
                    <a:pt x="70" y="10"/>
                  </a:lnTo>
                  <a:lnTo>
                    <a:pt x="66" y="6"/>
                  </a:lnTo>
                  <a:lnTo>
                    <a:pt x="64" y="0"/>
                  </a:lnTo>
                  <a:lnTo>
                    <a:pt x="64" y="0"/>
                  </a:lnTo>
                  <a:lnTo>
                    <a:pt x="64" y="20"/>
                  </a:lnTo>
                  <a:lnTo>
                    <a:pt x="62" y="40"/>
                  </a:lnTo>
                  <a:lnTo>
                    <a:pt x="62" y="40"/>
                  </a:lnTo>
                  <a:lnTo>
                    <a:pt x="60" y="44"/>
                  </a:lnTo>
                  <a:lnTo>
                    <a:pt x="56" y="48"/>
                  </a:lnTo>
                  <a:lnTo>
                    <a:pt x="56" y="48"/>
                  </a:lnTo>
                  <a:lnTo>
                    <a:pt x="52" y="52"/>
                  </a:lnTo>
                  <a:lnTo>
                    <a:pt x="52" y="52"/>
                  </a:lnTo>
                  <a:lnTo>
                    <a:pt x="42" y="56"/>
                  </a:lnTo>
                  <a:lnTo>
                    <a:pt x="42" y="56"/>
                  </a:lnTo>
                  <a:lnTo>
                    <a:pt x="26" y="64"/>
                  </a:lnTo>
                  <a:lnTo>
                    <a:pt x="26" y="64"/>
                  </a:lnTo>
                  <a:lnTo>
                    <a:pt x="12" y="70"/>
                  </a:lnTo>
                  <a:lnTo>
                    <a:pt x="0" y="78"/>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46" name="Freeform 19"/>
            <p:cNvSpPr>
              <a:spLocks/>
            </p:cNvSpPr>
            <p:nvPr/>
          </p:nvSpPr>
          <p:spPr bwMode="auto">
            <a:xfrm>
              <a:off x="3301197" y="2832737"/>
              <a:ext cx="67115" cy="60715"/>
            </a:xfrm>
            <a:custGeom>
              <a:avLst/>
              <a:gdLst>
                <a:gd name="T0" fmla="*/ 2 w 34"/>
                <a:gd name="T1" fmla="*/ 30 h 30"/>
                <a:gd name="T2" fmla="*/ 2 w 34"/>
                <a:gd name="T3" fmla="*/ 30 h 30"/>
                <a:gd name="T4" fmla="*/ 2 w 34"/>
                <a:gd name="T5" fmla="*/ 26 h 30"/>
                <a:gd name="T6" fmla="*/ 0 w 34"/>
                <a:gd name="T7" fmla="*/ 20 h 30"/>
                <a:gd name="T8" fmla="*/ 0 w 34"/>
                <a:gd name="T9" fmla="*/ 16 h 30"/>
                <a:gd name="T10" fmla="*/ 0 w 34"/>
                <a:gd name="T11" fmla="*/ 12 h 30"/>
                <a:gd name="T12" fmla="*/ 0 w 34"/>
                <a:gd name="T13" fmla="*/ 12 h 30"/>
                <a:gd name="T14" fmla="*/ 2 w 34"/>
                <a:gd name="T15" fmla="*/ 6 h 30"/>
                <a:gd name="T16" fmla="*/ 2 w 34"/>
                <a:gd name="T17" fmla="*/ 6 h 30"/>
                <a:gd name="T18" fmla="*/ 6 w 34"/>
                <a:gd name="T19" fmla="*/ 4 h 30"/>
                <a:gd name="T20" fmla="*/ 6 w 34"/>
                <a:gd name="T21" fmla="*/ 4 h 30"/>
                <a:gd name="T22" fmla="*/ 16 w 34"/>
                <a:gd name="T23" fmla="*/ 2 h 30"/>
                <a:gd name="T24" fmla="*/ 16 w 34"/>
                <a:gd name="T25" fmla="*/ 2 h 30"/>
                <a:gd name="T26" fmla="*/ 34 w 34"/>
                <a:gd name="T2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 h="30">
                  <a:moveTo>
                    <a:pt x="2" y="30"/>
                  </a:moveTo>
                  <a:lnTo>
                    <a:pt x="2" y="30"/>
                  </a:lnTo>
                  <a:lnTo>
                    <a:pt x="2" y="26"/>
                  </a:lnTo>
                  <a:lnTo>
                    <a:pt x="0" y="20"/>
                  </a:lnTo>
                  <a:lnTo>
                    <a:pt x="0" y="16"/>
                  </a:lnTo>
                  <a:lnTo>
                    <a:pt x="0" y="12"/>
                  </a:lnTo>
                  <a:lnTo>
                    <a:pt x="0" y="12"/>
                  </a:lnTo>
                  <a:lnTo>
                    <a:pt x="2" y="6"/>
                  </a:lnTo>
                  <a:lnTo>
                    <a:pt x="2" y="6"/>
                  </a:lnTo>
                  <a:lnTo>
                    <a:pt x="6" y="4"/>
                  </a:lnTo>
                  <a:lnTo>
                    <a:pt x="6" y="4"/>
                  </a:lnTo>
                  <a:lnTo>
                    <a:pt x="16" y="2"/>
                  </a:lnTo>
                  <a:lnTo>
                    <a:pt x="16" y="2"/>
                  </a:lnTo>
                  <a:lnTo>
                    <a:pt x="34" y="0"/>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47" name="Freeform 20"/>
            <p:cNvSpPr>
              <a:spLocks/>
            </p:cNvSpPr>
            <p:nvPr/>
          </p:nvSpPr>
          <p:spPr bwMode="auto">
            <a:xfrm>
              <a:off x="3309093" y="5334176"/>
              <a:ext cx="501388" cy="380478"/>
            </a:xfrm>
            <a:custGeom>
              <a:avLst/>
              <a:gdLst>
                <a:gd name="T0" fmla="*/ 252 w 254"/>
                <a:gd name="T1" fmla="*/ 100 h 188"/>
                <a:gd name="T2" fmla="*/ 238 w 254"/>
                <a:gd name="T3" fmla="*/ 90 h 188"/>
                <a:gd name="T4" fmla="*/ 232 w 254"/>
                <a:gd name="T5" fmla="*/ 76 h 188"/>
                <a:gd name="T6" fmla="*/ 234 w 254"/>
                <a:gd name="T7" fmla="*/ 72 h 188"/>
                <a:gd name="T8" fmla="*/ 226 w 254"/>
                <a:gd name="T9" fmla="*/ 62 h 188"/>
                <a:gd name="T10" fmla="*/ 200 w 254"/>
                <a:gd name="T11" fmla="*/ 46 h 188"/>
                <a:gd name="T12" fmla="*/ 190 w 254"/>
                <a:gd name="T13" fmla="*/ 18 h 188"/>
                <a:gd name="T14" fmla="*/ 190 w 254"/>
                <a:gd name="T15" fmla="*/ 6 h 188"/>
                <a:gd name="T16" fmla="*/ 174 w 254"/>
                <a:gd name="T17" fmla="*/ 2 h 188"/>
                <a:gd name="T18" fmla="*/ 166 w 254"/>
                <a:gd name="T19" fmla="*/ 6 h 188"/>
                <a:gd name="T20" fmla="*/ 140 w 254"/>
                <a:gd name="T21" fmla="*/ 0 h 188"/>
                <a:gd name="T22" fmla="*/ 148 w 254"/>
                <a:gd name="T23" fmla="*/ 14 h 188"/>
                <a:gd name="T24" fmla="*/ 154 w 254"/>
                <a:gd name="T25" fmla="*/ 20 h 188"/>
                <a:gd name="T26" fmla="*/ 140 w 254"/>
                <a:gd name="T27" fmla="*/ 36 h 188"/>
                <a:gd name="T28" fmla="*/ 120 w 254"/>
                <a:gd name="T29" fmla="*/ 44 h 188"/>
                <a:gd name="T30" fmla="*/ 102 w 254"/>
                <a:gd name="T31" fmla="*/ 38 h 188"/>
                <a:gd name="T32" fmla="*/ 86 w 254"/>
                <a:gd name="T33" fmla="*/ 40 h 188"/>
                <a:gd name="T34" fmla="*/ 58 w 254"/>
                <a:gd name="T35" fmla="*/ 26 h 188"/>
                <a:gd name="T36" fmla="*/ 22 w 254"/>
                <a:gd name="T37" fmla="*/ 30 h 188"/>
                <a:gd name="T38" fmla="*/ 20 w 254"/>
                <a:gd name="T39" fmla="*/ 40 h 188"/>
                <a:gd name="T40" fmla="*/ 32 w 254"/>
                <a:gd name="T41" fmla="*/ 56 h 188"/>
                <a:gd name="T42" fmla="*/ 28 w 254"/>
                <a:gd name="T43" fmla="*/ 68 h 188"/>
                <a:gd name="T44" fmla="*/ 20 w 254"/>
                <a:gd name="T45" fmla="*/ 82 h 188"/>
                <a:gd name="T46" fmla="*/ 18 w 254"/>
                <a:gd name="T47" fmla="*/ 96 h 188"/>
                <a:gd name="T48" fmla="*/ 10 w 254"/>
                <a:gd name="T49" fmla="*/ 110 h 188"/>
                <a:gd name="T50" fmla="*/ 12 w 254"/>
                <a:gd name="T51" fmla="*/ 126 h 188"/>
                <a:gd name="T52" fmla="*/ 8 w 254"/>
                <a:gd name="T53" fmla="*/ 134 h 188"/>
                <a:gd name="T54" fmla="*/ 6 w 254"/>
                <a:gd name="T55" fmla="*/ 142 h 188"/>
                <a:gd name="T56" fmla="*/ 6 w 254"/>
                <a:gd name="T57" fmla="*/ 158 h 188"/>
                <a:gd name="T58" fmla="*/ 0 w 254"/>
                <a:gd name="T59" fmla="*/ 160 h 188"/>
                <a:gd name="T60" fmla="*/ 0 w 254"/>
                <a:gd name="T61" fmla="*/ 176 h 188"/>
                <a:gd name="T62" fmla="*/ 4 w 254"/>
                <a:gd name="T63" fmla="*/ 180 h 188"/>
                <a:gd name="T64" fmla="*/ 14 w 254"/>
                <a:gd name="T65" fmla="*/ 182 h 188"/>
                <a:gd name="T66" fmla="*/ 20 w 254"/>
                <a:gd name="T67" fmla="*/ 182 h 188"/>
                <a:gd name="T68" fmla="*/ 28 w 254"/>
                <a:gd name="T69" fmla="*/ 186 h 188"/>
                <a:gd name="T70" fmla="*/ 36 w 254"/>
                <a:gd name="T71" fmla="*/ 176 h 188"/>
                <a:gd name="T72" fmla="*/ 44 w 254"/>
                <a:gd name="T73" fmla="*/ 170 h 188"/>
                <a:gd name="T74" fmla="*/ 70 w 254"/>
                <a:gd name="T75" fmla="*/ 166 h 188"/>
                <a:gd name="T76" fmla="*/ 74 w 254"/>
                <a:gd name="T77" fmla="*/ 164 h 188"/>
                <a:gd name="T78" fmla="*/ 72 w 254"/>
                <a:gd name="T79" fmla="*/ 144 h 188"/>
                <a:gd name="T80" fmla="*/ 72 w 254"/>
                <a:gd name="T81" fmla="*/ 134 h 188"/>
                <a:gd name="T82" fmla="*/ 70 w 254"/>
                <a:gd name="T83" fmla="*/ 124 h 188"/>
                <a:gd name="T84" fmla="*/ 70 w 254"/>
                <a:gd name="T85" fmla="*/ 106 h 188"/>
                <a:gd name="T86" fmla="*/ 86 w 254"/>
                <a:gd name="T87" fmla="*/ 98 h 188"/>
                <a:gd name="T88" fmla="*/ 94 w 254"/>
                <a:gd name="T89" fmla="*/ 92 h 188"/>
                <a:gd name="T90" fmla="*/ 90 w 254"/>
                <a:gd name="T91" fmla="*/ 78 h 188"/>
                <a:gd name="T92" fmla="*/ 82 w 254"/>
                <a:gd name="T93" fmla="*/ 66 h 188"/>
                <a:gd name="T94" fmla="*/ 64 w 254"/>
                <a:gd name="T95" fmla="*/ 54 h 188"/>
                <a:gd name="T96" fmla="*/ 62 w 254"/>
                <a:gd name="T97" fmla="*/ 36 h 188"/>
                <a:gd name="T98" fmla="*/ 58 w 254"/>
                <a:gd name="T99" fmla="*/ 26 h 188"/>
                <a:gd name="T100" fmla="*/ 44 w 254"/>
                <a:gd name="T101" fmla="*/ 42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54" h="188">
                  <a:moveTo>
                    <a:pt x="254" y="106"/>
                  </a:moveTo>
                  <a:lnTo>
                    <a:pt x="254" y="106"/>
                  </a:lnTo>
                  <a:lnTo>
                    <a:pt x="254" y="102"/>
                  </a:lnTo>
                  <a:lnTo>
                    <a:pt x="252" y="100"/>
                  </a:lnTo>
                  <a:lnTo>
                    <a:pt x="252" y="100"/>
                  </a:lnTo>
                  <a:lnTo>
                    <a:pt x="246" y="96"/>
                  </a:lnTo>
                  <a:lnTo>
                    <a:pt x="246" y="96"/>
                  </a:lnTo>
                  <a:lnTo>
                    <a:pt x="238" y="90"/>
                  </a:lnTo>
                  <a:lnTo>
                    <a:pt x="232" y="82"/>
                  </a:lnTo>
                  <a:lnTo>
                    <a:pt x="232" y="82"/>
                  </a:lnTo>
                  <a:lnTo>
                    <a:pt x="230" y="80"/>
                  </a:lnTo>
                  <a:lnTo>
                    <a:pt x="232" y="76"/>
                  </a:lnTo>
                  <a:lnTo>
                    <a:pt x="232" y="76"/>
                  </a:lnTo>
                  <a:lnTo>
                    <a:pt x="232" y="76"/>
                  </a:lnTo>
                  <a:lnTo>
                    <a:pt x="232" y="76"/>
                  </a:lnTo>
                  <a:lnTo>
                    <a:pt x="234" y="72"/>
                  </a:lnTo>
                  <a:lnTo>
                    <a:pt x="232" y="68"/>
                  </a:lnTo>
                  <a:lnTo>
                    <a:pt x="232" y="68"/>
                  </a:lnTo>
                  <a:lnTo>
                    <a:pt x="230" y="64"/>
                  </a:lnTo>
                  <a:lnTo>
                    <a:pt x="226" y="62"/>
                  </a:lnTo>
                  <a:lnTo>
                    <a:pt x="226" y="62"/>
                  </a:lnTo>
                  <a:lnTo>
                    <a:pt x="212" y="56"/>
                  </a:lnTo>
                  <a:lnTo>
                    <a:pt x="200" y="46"/>
                  </a:lnTo>
                  <a:lnTo>
                    <a:pt x="200" y="46"/>
                  </a:lnTo>
                  <a:lnTo>
                    <a:pt x="194" y="40"/>
                  </a:lnTo>
                  <a:lnTo>
                    <a:pt x="192" y="32"/>
                  </a:lnTo>
                  <a:lnTo>
                    <a:pt x="190" y="24"/>
                  </a:lnTo>
                  <a:lnTo>
                    <a:pt x="190" y="18"/>
                  </a:lnTo>
                  <a:lnTo>
                    <a:pt x="190" y="18"/>
                  </a:lnTo>
                  <a:lnTo>
                    <a:pt x="190" y="12"/>
                  </a:lnTo>
                  <a:lnTo>
                    <a:pt x="190" y="6"/>
                  </a:lnTo>
                  <a:lnTo>
                    <a:pt x="190" y="6"/>
                  </a:lnTo>
                  <a:lnTo>
                    <a:pt x="186" y="2"/>
                  </a:lnTo>
                  <a:lnTo>
                    <a:pt x="180" y="0"/>
                  </a:lnTo>
                  <a:lnTo>
                    <a:pt x="180" y="0"/>
                  </a:lnTo>
                  <a:lnTo>
                    <a:pt x="174" y="2"/>
                  </a:lnTo>
                  <a:lnTo>
                    <a:pt x="170" y="4"/>
                  </a:lnTo>
                  <a:lnTo>
                    <a:pt x="170" y="4"/>
                  </a:lnTo>
                  <a:lnTo>
                    <a:pt x="166" y="6"/>
                  </a:lnTo>
                  <a:lnTo>
                    <a:pt x="166" y="6"/>
                  </a:lnTo>
                  <a:lnTo>
                    <a:pt x="160" y="4"/>
                  </a:lnTo>
                  <a:lnTo>
                    <a:pt x="160" y="4"/>
                  </a:lnTo>
                  <a:lnTo>
                    <a:pt x="150" y="2"/>
                  </a:lnTo>
                  <a:lnTo>
                    <a:pt x="140" y="0"/>
                  </a:lnTo>
                  <a:lnTo>
                    <a:pt x="140" y="0"/>
                  </a:lnTo>
                  <a:lnTo>
                    <a:pt x="140" y="4"/>
                  </a:lnTo>
                  <a:lnTo>
                    <a:pt x="142" y="8"/>
                  </a:lnTo>
                  <a:lnTo>
                    <a:pt x="148" y="14"/>
                  </a:lnTo>
                  <a:lnTo>
                    <a:pt x="148" y="14"/>
                  </a:lnTo>
                  <a:lnTo>
                    <a:pt x="152" y="16"/>
                  </a:lnTo>
                  <a:lnTo>
                    <a:pt x="154" y="20"/>
                  </a:lnTo>
                  <a:lnTo>
                    <a:pt x="154" y="20"/>
                  </a:lnTo>
                  <a:lnTo>
                    <a:pt x="152" y="24"/>
                  </a:lnTo>
                  <a:lnTo>
                    <a:pt x="150" y="28"/>
                  </a:lnTo>
                  <a:lnTo>
                    <a:pt x="150" y="28"/>
                  </a:lnTo>
                  <a:lnTo>
                    <a:pt x="140" y="36"/>
                  </a:lnTo>
                  <a:lnTo>
                    <a:pt x="126" y="42"/>
                  </a:lnTo>
                  <a:lnTo>
                    <a:pt x="126" y="42"/>
                  </a:lnTo>
                  <a:lnTo>
                    <a:pt x="120" y="44"/>
                  </a:lnTo>
                  <a:lnTo>
                    <a:pt x="120" y="44"/>
                  </a:lnTo>
                  <a:lnTo>
                    <a:pt x="116" y="42"/>
                  </a:lnTo>
                  <a:lnTo>
                    <a:pt x="116" y="42"/>
                  </a:lnTo>
                  <a:lnTo>
                    <a:pt x="110" y="38"/>
                  </a:lnTo>
                  <a:lnTo>
                    <a:pt x="102" y="38"/>
                  </a:lnTo>
                  <a:lnTo>
                    <a:pt x="102" y="38"/>
                  </a:lnTo>
                  <a:lnTo>
                    <a:pt x="94" y="40"/>
                  </a:lnTo>
                  <a:lnTo>
                    <a:pt x="86" y="40"/>
                  </a:lnTo>
                  <a:lnTo>
                    <a:pt x="86" y="40"/>
                  </a:lnTo>
                  <a:lnTo>
                    <a:pt x="78" y="38"/>
                  </a:lnTo>
                  <a:lnTo>
                    <a:pt x="72" y="34"/>
                  </a:lnTo>
                  <a:lnTo>
                    <a:pt x="64" y="30"/>
                  </a:lnTo>
                  <a:lnTo>
                    <a:pt x="58" y="26"/>
                  </a:lnTo>
                  <a:lnTo>
                    <a:pt x="30" y="26"/>
                  </a:lnTo>
                  <a:lnTo>
                    <a:pt x="30" y="26"/>
                  </a:lnTo>
                  <a:lnTo>
                    <a:pt x="26" y="28"/>
                  </a:lnTo>
                  <a:lnTo>
                    <a:pt x="22" y="30"/>
                  </a:lnTo>
                  <a:lnTo>
                    <a:pt x="20" y="34"/>
                  </a:lnTo>
                  <a:lnTo>
                    <a:pt x="20" y="34"/>
                  </a:lnTo>
                  <a:lnTo>
                    <a:pt x="18" y="36"/>
                  </a:lnTo>
                  <a:lnTo>
                    <a:pt x="20" y="40"/>
                  </a:lnTo>
                  <a:lnTo>
                    <a:pt x="24" y="46"/>
                  </a:lnTo>
                  <a:lnTo>
                    <a:pt x="24" y="46"/>
                  </a:lnTo>
                  <a:lnTo>
                    <a:pt x="30" y="52"/>
                  </a:lnTo>
                  <a:lnTo>
                    <a:pt x="32" y="56"/>
                  </a:lnTo>
                  <a:lnTo>
                    <a:pt x="32" y="60"/>
                  </a:lnTo>
                  <a:lnTo>
                    <a:pt x="32" y="60"/>
                  </a:lnTo>
                  <a:lnTo>
                    <a:pt x="30" y="64"/>
                  </a:lnTo>
                  <a:lnTo>
                    <a:pt x="28" y="68"/>
                  </a:lnTo>
                  <a:lnTo>
                    <a:pt x="28" y="68"/>
                  </a:lnTo>
                  <a:lnTo>
                    <a:pt x="22" y="76"/>
                  </a:lnTo>
                  <a:lnTo>
                    <a:pt x="20" y="82"/>
                  </a:lnTo>
                  <a:lnTo>
                    <a:pt x="20" y="82"/>
                  </a:lnTo>
                  <a:lnTo>
                    <a:pt x="20" y="86"/>
                  </a:lnTo>
                  <a:lnTo>
                    <a:pt x="20" y="92"/>
                  </a:lnTo>
                  <a:lnTo>
                    <a:pt x="20" y="92"/>
                  </a:lnTo>
                  <a:lnTo>
                    <a:pt x="18" y="96"/>
                  </a:lnTo>
                  <a:lnTo>
                    <a:pt x="14" y="98"/>
                  </a:lnTo>
                  <a:lnTo>
                    <a:pt x="14" y="98"/>
                  </a:lnTo>
                  <a:lnTo>
                    <a:pt x="12" y="104"/>
                  </a:lnTo>
                  <a:lnTo>
                    <a:pt x="10" y="110"/>
                  </a:lnTo>
                  <a:lnTo>
                    <a:pt x="10" y="110"/>
                  </a:lnTo>
                  <a:lnTo>
                    <a:pt x="10" y="118"/>
                  </a:lnTo>
                  <a:lnTo>
                    <a:pt x="12" y="126"/>
                  </a:lnTo>
                  <a:lnTo>
                    <a:pt x="12" y="126"/>
                  </a:lnTo>
                  <a:lnTo>
                    <a:pt x="12" y="130"/>
                  </a:lnTo>
                  <a:lnTo>
                    <a:pt x="10" y="134"/>
                  </a:lnTo>
                  <a:lnTo>
                    <a:pt x="10" y="134"/>
                  </a:lnTo>
                  <a:lnTo>
                    <a:pt x="8" y="134"/>
                  </a:lnTo>
                  <a:lnTo>
                    <a:pt x="6" y="136"/>
                  </a:lnTo>
                  <a:lnTo>
                    <a:pt x="6" y="136"/>
                  </a:lnTo>
                  <a:lnTo>
                    <a:pt x="6" y="142"/>
                  </a:lnTo>
                  <a:lnTo>
                    <a:pt x="6" y="142"/>
                  </a:lnTo>
                  <a:lnTo>
                    <a:pt x="6" y="150"/>
                  </a:lnTo>
                  <a:lnTo>
                    <a:pt x="6" y="150"/>
                  </a:lnTo>
                  <a:lnTo>
                    <a:pt x="6" y="154"/>
                  </a:lnTo>
                  <a:lnTo>
                    <a:pt x="6" y="158"/>
                  </a:lnTo>
                  <a:lnTo>
                    <a:pt x="6" y="158"/>
                  </a:lnTo>
                  <a:lnTo>
                    <a:pt x="2" y="158"/>
                  </a:lnTo>
                  <a:lnTo>
                    <a:pt x="0" y="160"/>
                  </a:lnTo>
                  <a:lnTo>
                    <a:pt x="0" y="160"/>
                  </a:lnTo>
                  <a:lnTo>
                    <a:pt x="0" y="164"/>
                  </a:lnTo>
                  <a:lnTo>
                    <a:pt x="0" y="164"/>
                  </a:lnTo>
                  <a:lnTo>
                    <a:pt x="0" y="176"/>
                  </a:lnTo>
                  <a:lnTo>
                    <a:pt x="0" y="176"/>
                  </a:lnTo>
                  <a:lnTo>
                    <a:pt x="2" y="178"/>
                  </a:lnTo>
                  <a:lnTo>
                    <a:pt x="2" y="178"/>
                  </a:lnTo>
                  <a:lnTo>
                    <a:pt x="4" y="180"/>
                  </a:lnTo>
                  <a:lnTo>
                    <a:pt x="4" y="180"/>
                  </a:lnTo>
                  <a:lnTo>
                    <a:pt x="10" y="182"/>
                  </a:lnTo>
                  <a:lnTo>
                    <a:pt x="10" y="182"/>
                  </a:lnTo>
                  <a:lnTo>
                    <a:pt x="14" y="182"/>
                  </a:lnTo>
                  <a:lnTo>
                    <a:pt x="14" y="182"/>
                  </a:lnTo>
                  <a:lnTo>
                    <a:pt x="16" y="180"/>
                  </a:lnTo>
                  <a:lnTo>
                    <a:pt x="16" y="180"/>
                  </a:lnTo>
                  <a:lnTo>
                    <a:pt x="18" y="180"/>
                  </a:lnTo>
                  <a:lnTo>
                    <a:pt x="20" y="182"/>
                  </a:lnTo>
                  <a:lnTo>
                    <a:pt x="20" y="182"/>
                  </a:lnTo>
                  <a:lnTo>
                    <a:pt x="28" y="188"/>
                  </a:lnTo>
                  <a:lnTo>
                    <a:pt x="28" y="188"/>
                  </a:lnTo>
                  <a:lnTo>
                    <a:pt x="28" y="186"/>
                  </a:lnTo>
                  <a:lnTo>
                    <a:pt x="30" y="184"/>
                  </a:lnTo>
                  <a:lnTo>
                    <a:pt x="34" y="182"/>
                  </a:lnTo>
                  <a:lnTo>
                    <a:pt x="34" y="182"/>
                  </a:lnTo>
                  <a:lnTo>
                    <a:pt x="36" y="176"/>
                  </a:lnTo>
                  <a:lnTo>
                    <a:pt x="38" y="172"/>
                  </a:lnTo>
                  <a:lnTo>
                    <a:pt x="38" y="172"/>
                  </a:lnTo>
                  <a:lnTo>
                    <a:pt x="44" y="170"/>
                  </a:lnTo>
                  <a:lnTo>
                    <a:pt x="44" y="170"/>
                  </a:lnTo>
                  <a:lnTo>
                    <a:pt x="52" y="168"/>
                  </a:lnTo>
                  <a:lnTo>
                    <a:pt x="52" y="168"/>
                  </a:lnTo>
                  <a:lnTo>
                    <a:pt x="60" y="166"/>
                  </a:lnTo>
                  <a:lnTo>
                    <a:pt x="70" y="166"/>
                  </a:lnTo>
                  <a:lnTo>
                    <a:pt x="70" y="166"/>
                  </a:lnTo>
                  <a:lnTo>
                    <a:pt x="72" y="166"/>
                  </a:lnTo>
                  <a:lnTo>
                    <a:pt x="72" y="166"/>
                  </a:lnTo>
                  <a:lnTo>
                    <a:pt x="74" y="164"/>
                  </a:lnTo>
                  <a:lnTo>
                    <a:pt x="74" y="160"/>
                  </a:lnTo>
                  <a:lnTo>
                    <a:pt x="74" y="160"/>
                  </a:lnTo>
                  <a:lnTo>
                    <a:pt x="72" y="152"/>
                  </a:lnTo>
                  <a:lnTo>
                    <a:pt x="72" y="144"/>
                  </a:lnTo>
                  <a:lnTo>
                    <a:pt x="72" y="144"/>
                  </a:lnTo>
                  <a:lnTo>
                    <a:pt x="74" y="140"/>
                  </a:lnTo>
                  <a:lnTo>
                    <a:pt x="72" y="134"/>
                  </a:lnTo>
                  <a:lnTo>
                    <a:pt x="72" y="134"/>
                  </a:lnTo>
                  <a:lnTo>
                    <a:pt x="70" y="130"/>
                  </a:lnTo>
                  <a:lnTo>
                    <a:pt x="70" y="130"/>
                  </a:lnTo>
                  <a:lnTo>
                    <a:pt x="70" y="124"/>
                  </a:lnTo>
                  <a:lnTo>
                    <a:pt x="70" y="124"/>
                  </a:lnTo>
                  <a:lnTo>
                    <a:pt x="68" y="112"/>
                  </a:lnTo>
                  <a:lnTo>
                    <a:pt x="68" y="112"/>
                  </a:lnTo>
                  <a:lnTo>
                    <a:pt x="70" y="106"/>
                  </a:lnTo>
                  <a:lnTo>
                    <a:pt x="70" y="106"/>
                  </a:lnTo>
                  <a:lnTo>
                    <a:pt x="72" y="104"/>
                  </a:lnTo>
                  <a:lnTo>
                    <a:pt x="72" y="104"/>
                  </a:lnTo>
                  <a:lnTo>
                    <a:pt x="78" y="100"/>
                  </a:lnTo>
                  <a:lnTo>
                    <a:pt x="86" y="98"/>
                  </a:lnTo>
                  <a:lnTo>
                    <a:pt x="86" y="98"/>
                  </a:lnTo>
                  <a:lnTo>
                    <a:pt x="92" y="96"/>
                  </a:lnTo>
                  <a:lnTo>
                    <a:pt x="94" y="92"/>
                  </a:lnTo>
                  <a:lnTo>
                    <a:pt x="94" y="92"/>
                  </a:lnTo>
                  <a:lnTo>
                    <a:pt x="96" y="88"/>
                  </a:lnTo>
                  <a:lnTo>
                    <a:pt x="94" y="84"/>
                  </a:lnTo>
                  <a:lnTo>
                    <a:pt x="94" y="84"/>
                  </a:lnTo>
                  <a:lnTo>
                    <a:pt x="90" y="78"/>
                  </a:lnTo>
                  <a:lnTo>
                    <a:pt x="90" y="78"/>
                  </a:lnTo>
                  <a:lnTo>
                    <a:pt x="86" y="72"/>
                  </a:lnTo>
                  <a:lnTo>
                    <a:pt x="86" y="72"/>
                  </a:lnTo>
                  <a:lnTo>
                    <a:pt x="82" y="66"/>
                  </a:lnTo>
                  <a:lnTo>
                    <a:pt x="82" y="66"/>
                  </a:lnTo>
                  <a:lnTo>
                    <a:pt x="72" y="60"/>
                  </a:lnTo>
                  <a:lnTo>
                    <a:pt x="64" y="54"/>
                  </a:lnTo>
                  <a:lnTo>
                    <a:pt x="64" y="54"/>
                  </a:lnTo>
                  <a:lnTo>
                    <a:pt x="62" y="50"/>
                  </a:lnTo>
                  <a:lnTo>
                    <a:pt x="60" y="46"/>
                  </a:lnTo>
                  <a:lnTo>
                    <a:pt x="62" y="36"/>
                  </a:lnTo>
                  <a:lnTo>
                    <a:pt x="62" y="36"/>
                  </a:lnTo>
                  <a:lnTo>
                    <a:pt x="62" y="32"/>
                  </a:lnTo>
                  <a:lnTo>
                    <a:pt x="60" y="28"/>
                  </a:lnTo>
                  <a:lnTo>
                    <a:pt x="60" y="28"/>
                  </a:lnTo>
                  <a:lnTo>
                    <a:pt x="58" y="26"/>
                  </a:lnTo>
                  <a:lnTo>
                    <a:pt x="58" y="26"/>
                  </a:lnTo>
                  <a:lnTo>
                    <a:pt x="56" y="28"/>
                  </a:lnTo>
                  <a:lnTo>
                    <a:pt x="52" y="30"/>
                  </a:lnTo>
                  <a:lnTo>
                    <a:pt x="44" y="42"/>
                  </a:lnTo>
                  <a:lnTo>
                    <a:pt x="34" y="60"/>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48" name="Freeform 21"/>
            <p:cNvSpPr>
              <a:spLocks/>
            </p:cNvSpPr>
            <p:nvPr/>
          </p:nvSpPr>
          <p:spPr bwMode="auto">
            <a:xfrm>
              <a:off x="3451219" y="5548701"/>
              <a:ext cx="359262" cy="121429"/>
            </a:xfrm>
            <a:custGeom>
              <a:avLst/>
              <a:gdLst>
                <a:gd name="T0" fmla="*/ 182 w 182"/>
                <a:gd name="T1" fmla="*/ 0 h 60"/>
                <a:gd name="T2" fmla="*/ 182 w 182"/>
                <a:gd name="T3" fmla="*/ 0 h 60"/>
                <a:gd name="T4" fmla="*/ 172 w 182"/>
                <a:gd name="T5" fmla="*/ 16 h 60"/>
                <a:gd name="T6" fmla="*/ 172 w 182"/>
                <a:gd name="T7" fmla="*/ 16 h 60"/>
                <a:gd name="T8" fmla="*/ 166 w 182"/>
                <a:gd name="T9" fmla="*/ 24 h 60"/>
                <a:gd name="T10" fmla="*/ 158 w 182"/>
                <a:gd name="T11" fmla="*/ 30 h 60"/>
                <a:gd name="T12" fmla="*/ 158 w 182"/>
                <a:gd name="T13" fmla="*/ 30 h 60"/>
                <a:gd name="T14" fmla="*/ 148 w 182"/>
                <a:gd name="T15" fmla="*/ 36 h 60"/>
                <a:gd name="T16" fmla="*/ 148 w 182"/>
                <a:gd name="T17" fmla="*/ 36 h 60"/>
                <a:gd name="T18" fmla="*/ 132 w 182"/>
                <a:gd name="T19" fmla="*/ 44 h 60"/>
                <a:gd name="T20" fmla="*/ 132 w 182"/>
                <a:gd name="T21" fmla="*/ 44 h 60"/>
                <a:gd name="T22" fmla="*/ 122 w 182"/>
                <a:gd name="T23" fmla="*/ 48 h 60"/>
                <a:gd name="T24" fmla="*/ 122 w 182"/>
                <a:gd name="T25" fmla="*/ 48 h 60"/>
                <a:gd name="T26" fmla="*/ 114 w 182"/>
                <a:gd name="T27" fmla="*/ 48 h 60"/>
                <a:gd name="T28" fmla="*/ 114 w 182"/>
                <a:gd name="T29" fmla="*/ 48 h 60"/>
                <a:gd name="T30" fmla="*/ 92 w 182"/>
                <a:gd name="T31" fmla="*/ 50 h 60"/>
                <a:gd name="T32" fmla="*/ 68 w 182"/>
                <a:gd name="T33" fmla="*/ 50 h 60"/>
                <a:gd name="T34" fmla="*/ 68 w 182"/>
                <a:gd name="T35" fmla="*/ 50 h 60"/>
                <a:gd name="T36" fmla="*/ 52 w 182"/>
                <a:gd name="T37" fmla="*/ 48 h 60"/>
                <a:gd name="T38" fmla="*/ 44 w 182"/>
                <a:gd name="T39" fmla="*/ 50 h 60"/>
                <a:gd name="T40" fmla="*/ 36 w 182"/>
                <a:gd name="T41" fmla="*/ 52 h 60"/>
                <a:gd name="T42" fmla="*/ 36 w 182"/>
                <a:gd name="T43" fmla="*/ 52 h 60"/>
                <a:gd name="T44" fmla="*/ 32 w 182"/>
                <a:gd name="T45" fmla="*/ 54 h 60"/>
                <a:gd name="T46" fmla="*/ 32 w 182"/>
                <a:gd name="T47" fmla="*/ 54 h 60"/>
                <a:gd name="T48" fmla="*/ 24 w 182"/>
                <a:gd name="T49" fmla="*/ 56 h 60"/>
                <a:gd name="T50" fmla="*/ 24 w 182"/>
                <a:gd name="T51" fmla="*/ 56 h 60"/>
                <a:gd name="T52" fmla="*/ 14 w 182"/>
                <a:gd name="T53" fmla="*/ 58 h 60"/>
                <a:gd name="T54" fmla="*/ 14 w 182"/>
                <a:gd name="T55" fmla="*/ 58 h 60"/>
                <a:gd name="T56" fmla="*/ 8 w 182"/>
                <a:gd name="T57" fmla="*/ 60 h 60"/>
                <a:gd name="T58" fmla="*/ 0 w 182"/>
                <a:gd name="T59"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2" h="60">
                  <a:moveTo>
                    <a:pt x="182" y="0"/>
                  </a:moveTo>
                  <a:lnTo>
                    <a:pt x="182" y="0"/>
                  </a:lnTo>
                  <a:lnTo>
                    <a:pt x="172" y="16"/>
                  </a:lnTo>
                  <a:lnTo>
                    <a:pt x="172" y="16"/>
                  </a:lnTo>
                  <a:lnTo>
                    <a:pt x="166" y="24"/>
                  </a:lnTo>
                  <a:lnTo>
                    <a:pt x="158" y="30"/>
                  </a:lnTo>
                  <a:lnTo>
                    <a:pt x="158" y="30"/>
                  </a:lnTo>
                  <a:lnTo>
                    <a:pt x="148" y="36"/>
                  </a:lnTo>
                  <a:lnTo>
                    <a:pt x="148" y="36"/>
                  </a:lnTo>
                  <a:lnTo>
                    <a:pt x="132" y="44"/>
                  </a:lnTo>
                  <a:lnTo>
                    <a:pt x="132" y="44"/>
                  </a:lnTo>
                  <a:lnTo>
                    <a:pt x="122" y="48"/>
                  </a:lnTo>
                  <a:lnTo>
                    <a:pt x="122" y="48"/>
                  </a:lnTo>
                  <a:lnTo>
                    <a:pt x="114" y="48"/>
                  </a:lnTo>
                  <a:lnTo>
                    <a:pt x="114" y="48"/>
                  </a:lnTo>
                  <a:lnTo>
                    <a:pt x="92" y="50"/>
                  </a:lnTo>
                  <a:lnTo>
                    <a:pt x="68" y="50"/>
                  </a:lnTo>
                  <a:lnTo>
                    <a:pt x="68" y="50"/>
                  </a:lnTo>
                  <a:lnTo>
                    <a:pt x="52" y="48"/>
                  </a:lnTo>
                  <a:lnTo>
                    <a:pt x="44" y="50"/>
                  </a:lnTo>
                  <a:lnTo>
                    <a:pt x="36" y="52"/>
                  </a:lnTo>
                  <a:lnTo>
                    <a:pt x="36" y="52"/>
                  </a:lnTo>
                  <a:lnTo>
                    <a:pt x="32" y="54"/>
                  </a:lnTo>
                  <a:lnTo>
                    <a:pt x="32" y="54"/>
                  </a:lnTo>
                  <a:lnTo>
                    <a:pt x="24" y="56"/>
                  </a:lnTo>
                  <a:lnTo>
                    <a:pt x="24" y="56"/>
                  </a:lnTo>
                  <a:lnTo>
                    <a:pt x="14" y="58"/>
                  </a:lnTo>
                  <a:lnTo>
                    <a:pt x="14" y="58"/>
                  </a:lnTo>
                  <a:lnTo>
                    <a:pt x="8" y="60"/>
                  </a:lnTo>
                  <a:lnTo>
                    <a:pt x="0" y="60"/>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49" name="Freeform 22"/>
            <p:cNvSpPr>
              <a:spLocks/>
            </p:cNvSpPr>
            <p:nvPr/>
          </p:nvSpPr>
          <p:spPr bwMode="auto">
            <a:xfrm>
              <a:off x="3451219" y="5423224"/>
              <a:ext cx="311887" cy="222620"/>
            </a:xfrm>
            <a:custGeom>
              <a:avLst/>
              <a:gdLst>
                <a:gd name="T0" fmla="*/ 48 w 158"/>
                <a:gd name="T1" fmla="*/ 0 h 110"/>
                <a:gd name="T2" fmla="*/ 48 w 158"/>
                <a:gd name="T3" fmla="*/ 26 h 110"/>
                <a:gd name="T4" fmla="*/ 62 w 158"/>
                <a:gd name="T5" fmla="*/ 28 h 110"/>
                <a:gd name="T6" fmla="*/ 66 w 158"/>
                <a:gd name="T7" fmla="*/ 28 h 110"/>
                <a:gd name="T8" fmla="*/ 66 w 158"/>
                <a:gd name="T9" fmla="*/ 36 h 110"/>
                <a:gd name="T10" fmla="*/ 64 w 158"/>
                <a:gd name="T11" fmla="*/ 48 h 110"/>
                <a:gd name="T12" fmla="*/ 64 w 158"/>
                <a:gd name="T13" fmla="*/ 54 h 110"/>
                <a:gd name="T14" fmla="*/ 66 w 158"/>
                <a:gd name="T15" fmla="*/ 56 h 110"/>
                <a:gd name="T16" fmla="*/ 68 w 158"/>
                <a:gd name="T17" fmla="*/ 56 h 110"/>
                <a:gd name="T18" fmla="*/ 74 w 158"/>
                <a:gd name="T19" fmla="*/ 56 h 110"/>
                <a:gd name="T20" fmla="*/ 100 w 158"/>
                <a:gd name="T21" fmla="*/ 40 h 110"/>
                <a:gd name="T22" fmla="*/ 108 w 158"/>
                <a:gd name="T23" fmla="*/ 38 h 110"/>
                <a:gd name="T24" fmla="*/ 120 w 158"/>
                <a:gd name="T25" fmla="*/ 36 h 110"/>
                <a:gd name="T26" fmla="*/ 124 w 158"/>
                <a:gd name="T27" fmla="*/ 30 h 110"/>
                <a:gd name="T28" fmla="*/ 130 w 158"/>
                <a:gd name="T29" fmla="*/ 26 h 110"/>
                <a:gd name="T30" fmla="*/ 144 w 158"/>
                <a:gd name="T31" fmla="*/ 20 h 110"/>
                <a:gd name="T32" fmla="*/ 152 w 158"/>
                <a:gd name="T33" fmla="*/ 22 h 110"/>
                <a:gd name="T34" fmla="*/ 158 w 158"/>
                <a:gd name="T35" fmla="*/ 28 h 110"/>
                <a:gd name="T36" fmla="*/ 158 w 158"/>
                <a:gd name="T37" fmla="*/ 32 h 110"/>
                <a:gd name="T38" fmla="*/ 156 w 158"/>
                <a:gd name="T39" fmla="*/ 36 h 110"/>
                <a:gd name="T40" fmla="*/ 140 w 158"/>
                <a:gd name="T41" fmla="*/ 54 h 110"/>
                <a:gd name="T42" fmla="*/ 132 w 158"/>
                <a:gd name="T43" fmla="*/ 58 h 110"/>
                <a:gd name="T44" fmla="*/ 126 w 158"/>
                <a:gd name="T45" fmla="*/ 62 h 110"/>
                <a:gd name="T46" fmla="*/ 120 w 158"/>
                <a:gd name="T47" fmla="*/ 68 h 110"/>
                <a:gd name="T48" fmla="*/ 106 w 158"/>
                <a:gd name="T49" fmla="*/ 84 h 110"/>
                <a:gd name="T50" fmla="*/ 96 w 158"/>
                <a:gd name="T51" fmla="*/ 96 h 110"/>
                <a:gd name="T52" fmla="*/ 78 w 158"/>
                <a:gd name="T53" fmla="*/ 96 h 110"/>
                <a:gd name="T54" fmla="*/ 72 w 158"/>
                <a:gd name="T55" fmla="*/ 96 h 110"/>
                <a:gd name="T56" fmla="*/ 64 w 158"/>
                <a:gd name="T57" fmla="*/ 102 h 110"/>
                <a:gd name="T58" fmla="*/ 62 w 158"/>
                <a:gd name="T59" fmla="*/ 110 h 110"/>
                <a:gd name="T60" fmla="*/ 30 w 158"/>
                <a:gd name="T61" fmla="*/ 108 h 110"/>
                <a:gd name="T62" fmla="*/ 8 w 158"/>
                <a:gd name="T63" fmla="*/ 10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8" h="110">
                  <a:moveTo>
                    <a:pt x="48" y="0"/>
                  </a:moveTo>
                  <a:lnTo>
                    <a:pt x="48" y="0"/>
                  </a:lnTo>
                  <a:lnTo>
                    <a:pt x="48" y="26"/>
                  </a:lnTo>
                  <a:lnTo>
                    <a:pt x="48" y="26"/>
                  </a:lnTo>
                  <a:lnTo>
                    <a:pt x="62" y="28"/>
                  </a:lnTo>
                  <a:lnTo>
                    <a:pt x="62" y="28"/>
                  </a:lnTo>
                  <a:lnTo>
                    <a:pt x="66" y="28"/>
                  </a:lnTo>
                  <a:lnTo>
                    <a:pt x="66" y="28"/>
                  </a:lnTo>
                  <a:lnTo>
                    <a:pt x="68" y="32"/>
                  </a:lnTo>
                  <a:lnTo>
                    <a:pt x="66" y="36"/>
                  </a:lnTo>
                  <a:lnTo>
                    <a:pt x="66" y="36"/>
                  </a:lnTo>
                  <a:lnTo>
                    <a:pt x="64" y="48"/>
                  </a:lnTo>
                  <a:lnTo>
                    <a:pt x="64" y="48"/>
                  </a:lnTo>
                  <a:lnTo>
                    <a:pt x="64" y="54"/>
                  </a:lnTo>
                  <a:lnTo>
                    <a:pt x="64" y="54"/>
                  </a:lnTo>
                  <a:lnTo>
                    <a:pt x="66" y="56"/>
                  </a:lnTo>
                  <a:lnTo>
                    <a:pt x="68" y="56"/>
                  </a:lnTo>
                  <a:lnTo>
                    <a:pt x="68" y="56"/>
                  </a:lnTo>
                  <a:lnTo>
                    <a:pt x="74" y="56"/>
                  </a:lnTo>
                  <a:lnTo>
                    <a:pt x="74" y="56"/>
                  </a:lnTo>
                  <a:lnTo>
                    <a:pt x="92" y="44"/>
                  </a:lnTo>
                  <a:lnTo>
                    <a:pt x="100" y="40"/>
                  </a:lnTo>
                  <a:lnTo>
                    <a:pt x="108" y="38"/>
                  </a:lnTo>
                  <a:lnTo>
                    <a:pt x="108" y="38"/>
                  </a:lnTo>
                  <a:lnTo>
                    <a:pt x="114" y="36"/>
                  </a:lnTo>
                  <a:lnTo>
                    <a:pt x="120" y="36"/>
                  </a:lnTo>
                  <a:lnTo>
                    <a:pt x="120" y="36"/>
                  </a:lnTo>
                  <a:lnTo>
                    <a:pt x="124" y="30"/>
                  </a:lnTo>
                  <a:lnTo>
                    <a:pt x="124" y="30"/>
                  </a:lnTo>
                  <a:lnTo>
                    <a:pt x="130" y="26"/>
                  </a:lnTo>
                  <a:lnTo>
                    <a:pt x="136" y="22"/>
                  </a:lnTo>
                  <a:lnTo>
                    <a:pt x="144" y="20"/>
                  </a:lnTo>
                  <a:lnTo>
                    <a:pt x="152" y="22"/>
                  </a:lnTo>
                  <a:lnTo>
                    <a:pt x="152" y="22"/>
                  </a:lnTo>
                  <a:lnTo>
                    <a:pt x="156" y="24"/>
                  </a:lnTo>
                  <a:lnTo>
                    <a:pt x="158" y="28"/>
                  </a:lnTo>
                  <a:lnTo>
                    <a:pt x="158" y="28"/>
                  </a:lnTo>
                  <a:lnTo>
                    <a:pt x="158" y="32"/>
                  </a:lnTo>
                  <a:lnTo>
                    <a:pt x="156" y="36"/>
                  </a:lnTo>
                  <a:lnTo>
                    <a:pt x="156" y="36"/>
                  </a:lnTo>
                  <a:lnTo>
                    <a:pt x="146" y="48"/>
                  </a:lnTo>
                  <a:lnTo>
                    <a:pt x="140" y="54"/>
                  </a:lnTo>
                  <a:lnTo>
                    <a:pt x="132" y="58"/>
                  </a:lnTo>
                  <a:lnTo>
                    <a:pt x="132" y="58"/>
                  </a:lnTo>
                  <a:lnTo>
                    <a:pt x="126" y="62"/>
                  </a:lnTo>
                  <a:lnTo>
                    <a:pt x="126" y="62"/>
                  </a:lnTo>
                  <a:lnTo>
                    <a:pt x="120" y="68"/>
                  </a:lnTo>
                  <a:lnTo>
                    <a:pt x="120" y="68"/>
                  </a:lnTo>
                  <a:lnTo>
                    <a:pt x="114" y="74"/>
                  </a:lnTo>
                  <a:lnTo>
                    <a:pt x="106" y="84"/>
                  </a:lnTo>
                  <a:lnTo>
                    <a:pt x="100" y="92"/>
                  </a:lnTo>
                  <a:lnTo>
                    <a:pt x="96" y="96"/>
                  </a:lnTo>
                  <a:lnTo>
                    <a:pt x="96" y="96"/>
                  </a:lnTo>
                  <a:lnTo>
                    <a:pt x="78" y="96"/>
                  </a:lnTo>
                  <a:lnTo>
                    <a:pt x="78" y="96"/>
                  </a:lnTo>
                  <a:lnTo>
                    <a:pt x="72" y="96"/>
                  </a:lnTo>
                  <a:lnTo>
                    <a:pt x="68" y="98"/>
                  </a:lnTo>
                  <a:lnTo>
                    <a:pt x="64" y="102"/>
                  </a:lnTo>
                  <a:lnTo>
                    <a:pt x="62" y="110"/>
                  </a:lnTo>
                  <a:lnTo>
                    <a:pt x="62" y="110"/>
                  </a:lnTo>
                  <a:lnTo>
                    <a:pt x="30" y="108"/>
                  </a:lnTo>
                  <a:lnTo>
                    <a:pt x="30" y="108"/>
                  </a:lnTo>
                  <a:lnTo>
                    <a:pt x="16" y="106"/>
                  </a:lnTo>
                  <a:lnTo>
                    <a:pt x="8" y="106"/>
                  </a:lnTo>
                  <a:lnTo>
                    <a:pt x="0" y="102"/>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50" name="Freeform 23"/>
            <p:cNvSpPr>
              <a:spLocks/>
            </p:cNvSpPr>
            <p:nvPr/>
          </p:nvSpPr>
          <p:spPr bwMode="auto">
            <a:xfrm>
              <a:off x="3099853" y="3435835"/>
              <a:ext cx="1492319" cy="2112866"/>
            </a:xfrm>
            <a:custGeom>
              <a:avLst/>
              <a:gdLst>
                <a:gd name="T0" fmla="*/ 366 w 756"/>
                <a:gd name="T1" fmla="*/ 1034 h 1044"/>
                <a:gd name="T2" fmla="*/ 412 w 756"/>
                <a:gd name="T3" fmla="*/ 1044 h 1044"/>
                <a:gd name="T4" fmla="*/ 432 w 756"/>
                <a:gd name="T5" fmla="*/ 1044 h 1044"/>
                <a:gd name="T6" fmla="*/ 448 w 756"/>
                <a:gd name="T7" fmla="*/ 1040 h 1044"/>
                <a:gd name="T8" fmla="*/ 488 w 756"/>
                <a:gd name="T9" fmla="*/ 1020 h 1044"/>
                <a:gd name="T10" fmla="*/ 500 w 756"/>
                <a:gd name="T11" fmla="*/ 1008 h 1044"/>
                <a:gd name="T12" fmla="*/ 502 w 756"/>
                <a:gd name="T13" fmla="*/ 1000 h 1044"/>
                <a:gd name="T14" fmla="*/ 502 w 756"/>
                <a:gd name="T15" fmla="*/ 988 h 1044"/>
                <a:gd name="T16" fmla="*/ 502 w 756"/>
                <a:gd name="T17" fmla="*/ 976 h 1044"/>
                <a:gd name="T18" fmla="*/ 506 w 756"/>
                <a:gd name="T19" fmla="*/ 968 h 1044"/>
                <a:gd name="T20" fmla="*/ 516 w 756"/>
                <a:gd name="T21" fmla="*/ 956 h 1044"/>
                <a:gd name="T22" fmla="*/ 542 w 756"/>
                <a:gd name="T23" fmla="*/ 908 h 1044"/>
                <a:gd name="T24" fmla="*/ 546 w 756"/>
                <a:gd name="T25" fmla="*/ 892 h 1044"/>
                <a:gd name="T26" fmla="*/ 546 w 756"/>
                <a:gd name="T27" fmla="*/ 874 h 1044"/>
                <a:gd name="T28" fmla="*/ 534 w 756"/>
                <a:gd name="T29" fmla="*/ 816 h 1044"/>
                <a:gd name="T30" fmla="*/ 528 w 756"/>
                <a:gd name="T31" fmla="*/ 798 h 1044"/>
                <a:gd name="T32" fmla="*/ 530 w 756"/>
                <a:gd name="T33" fmla="*/ 802 h 1044"/>
                <a:gd name="T34" fmla="*/ 554 w 756"/>
                <a:gd name="T35" fmla="*/ 816 h 1044"/>
                <a:gd name="T36" fmla="*/ 574 w 756"/>
                <a:gd name="T37" fmla="*/ 820 h 1044"/>
                <a:gd name="T38" fmla="*/ 600 w 756"/>
                <a:gd name="T39" fmla="*/ 820 h 1044"/>
                <a:gd name="T40" fmla="*/ 626 w 756"/>
                <a:gd name="T41" fmla="*/ 814 h 1044"/>
                <a:gd name="T42" fmla="*/ 654 w 756"/>
                <a:gd name="T43" fmla="*/ 798 h 1044"/>
                <a:gd name="T44" fmla="*/ 680 w 756"/>
                <a:gd name="T45" fmla="*/ 772 h 1044"/>
                <a:gd name="T46" fmla="*/ 702 w 756"/>
                <a:gd name="T47" fmla="*/ 732 h 1044"/>
                <a:gd name="T48" fmla="*/ 724 w 756"/>
                <a:gd name="T49" fmla="*/ 680 h 1044"/>
                <a:gd name="T50" fmla="*/ 748 w 756"/>
                <a:gd name="T51" fmla="*/ 594 h 1044"/>
                <a:gd name="T52" fmla="*/ 756 w 756"/>
                <a:gd name="T53" fmla="*/ 530 h 1044"/>
                <a:gd name="T54" fmla="*/ 754 w 756"/>
                <a:gd name="T55" fmla="*/ 494 h 1044"/>
                <a:gd name="T56" fmla="*/ 750 w 756"/>
                <a:gd name="T57" fmla="*/ 486 h 1044"/>
                <a:gd name="T58" fmla="*/ 732 w 756"/>
                <a:gd name="T59" fmla="*/ 472 h 1044"/>
                <a:gd name="T60" fmla="*/ 700 w 756"/>
                <a:gd name="T61" fmla="*/ 462 h 1044"/>
                <a:gd name="T62" fmla="*/ 670 w 756"/>
                <a:gd name="T63" fmla="*/ 464 h 1044"/>
                <a:gd name="T64" fmla="*/ 660 w 756"/>
                <a:gd name="T65" fmla="*/ 472 h 1044"/>
                <a:gd name="T66" fmla="*/ 652 w 756"/>
                <a:gd name="T67" fmla="*/ 482 h 1044"/>
                <a:gd name="T68" fmla="*/ 650 w 756"/>
                <a:gd name="T69" fmla="*/ 470 h 1044"/>
                <a:gd name="T70" fmla="*/ 628 w 756"/>
                <a:gd name="T71" fmla="*/ 412 h 1044"/>
                <a:gd name="T72" fmla="*/ 598 w 756"/>
                <a:gd name="T73" fmla="*/ 354 h 1044"/>
                <a:gd name="T74" fmla="*/ 552 w 756"/>
                <a:gd name="T75" fmla="*/ 288 h 1044"/>
                <a:gd name="T76" fmla="*/ 488 w 756"/>
                <a:gd name="T77" fmla="*/ 218 h 1044"/>
                <a:gd name="T78" fmla="*/ 402 w 756"/>
                <a:gd name="T79" fmla="*/ 150 h 1044"/>
                <a:gd name="T80" fmla="*/ 350 w 756"/>
                <a:gd name="T81" fmla="*/ 118 h 1044"/>
                <a:gd name="T82" fmla="*/ 290 w 756"/>
                <a:gd name="T83" fmla="*/ 88 h 1044"/>
                <a:gd name="T84" fmla="*/ 226 w 756"/>
                <a:gd name="T85" fmla="*/ 62 h 1044"/>
                <a:gd name="T86" fmla="*/ 200 w 756"/>
                <a:gd name="T87" fmla="*/ 48 h 1044"/>
                <a:gd name="T88" fmla="*/ 138 w 756"/>
                <a:gd name="T89" fmla="*/ 22 h 1044"/>
                <a:gd name="T90" fmla="*/ 64 w 756"/>
                <a:gd name="T91" fmla="*/ 2 h 1044"/>
                <a:gd name="T92" fmla="*/ 28 w 756"/>
                <a:gd name="T93" fmla="*/ 0 h 1044"/>
                <a:gd name="T94" fmla="*/ 0 w 756"/>
                <a:gd name="T95" fmla="*/ 6 h 10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56" h="1044">
                  <a:moveTo>
                    <a:pt x="366" y="1034"/>
                  </a:moveTo>
                  <a:lnTo>
                    <a:pt x="366" y="1034"/>
                  </a:lnTo>
                  <a:lnTo>
                    <a:pt x="392" y="1040"/>
                  </a:lnTo>
                  <a:lnTo>
                    <a:pt x="412" y="1044"/>
                  </a:lnTo>
                  <a:lnTo>
                    <a:pt x="432" y="1044"/>
                  </a:lnTo>
                  <a:lnTo>
                    <a:pt x="432" y="1044"/>
                  </a:lnTo>
                  <a:lnTo>
                    <a:pt x="440" y="1044"/>
                  </a:lnTo>
                  <a:lnTo>
                    <a:pt x="448" y="1040"/>
                  </a:lnTo>
                  <a:lnTo>
                    <a:pt x="470" y="1030"/>
                  </a:lnTo>
                  <a:lnTo>
                    <a:pt x="488" y="1020"/>
                  </a:lnTo>
                  <a:lnTo>
                    <a:pt x="496" y="1014"/>
                  </a:lnTo>
                  <a:lnTo>
                    <a:pt x="500" y="1008"/>
                  </a:lnTo>
                  <a:lnTo>
                    <a:pt x="500" y="1008"/>
                  </a:lnTo>
                  <a:lnTo>
                    <a:pt x="502" y="1000"/>
                  </a:lnTo>
                  <a:lnTo>
                    <a:pt x="504" y="996"/>
                  </a:lnTo>
                  <a:lnTo>
                    <a:pt x="502" y="988"/>
                  </a:lnTo>
                  <a:lnTo>
                    <a:pt x="502" y="988"/>
                  </a:lnTo>
                  <a:lnTo>
                    <a:pt x="502" y="976"/>
                  </a:lnTo>
                  <a:lnTo>
                    <a:pt x="504" y="972"/>
                  </a:lnTo>
                  <a:lnTo>
                    <a:pt x="506" y="968"/>
                  </a:lnTo>
                  <a:lnTo>
                    <a:pt x="506" y="968"/>
                  </a:lnTo>
                  <a:lnTo>
                    <a:pt x="516" y="956"/>
                  </a:lnTo>
                  <a:lnTo>
                    <a:pt x="528" y="934"/>
                  </a:lnTo>
                  <a:lnTo>
                    <a:pt x="542" y="908"/>
                  </a:lnTo>
                  <a:lnTo>
                    <a:pt x="546" y="898"/>
                  </a:lnTo>
                  <a:lnTo>
                    <a:pt x="546" y="892"/>
                  </a:lnTo>
                  <a:lnTo>
                    <a:pt x="546" y="892"/>
                  </a:lnTo>
                  <a:lnTo>
                    <a:pt x="546" y="874"/>
                  </a:lnTo>
                  <a:lnTo>
                    <a:pt x="540" y="844"/>
                  </a:lnTo>
                  <a:lnTo>
                    <a:pt x="534" y="816"/>
                  </a:lnTo>
                  <a:lnTo>
                    <a:pt x="530" y="804"/>
                  </a:lnTo>
                  <a:lnTo>
                    <a:pt x="528" y="798"/>
                  </a:lnTo>
                  <a:lnTo>
                    <a:pt x="528" y="798"/>
                  </a:lnTo>
                  <a:lnTo>
                    <a:pt x="530" y="802"/>
                  </a:lnTo>
                  <a:lnTo>
                    <a:pt x="536" y="808"/>
                  </a:lnTo>
                  <a:lnTo>
                    <a:pt x="554" y="816"/>
                  </a:lnTo>
                  <a:lnTo>
                    <a:pt x="564" y="818"/>
                  </a:lnTo>
                  <a:lnTo>
                    <a:pt x="574" y="820"/>
                  </a:lnTo>
                  <a:lnTo>
                    <a:pt x="586" y="822"/>
                  </a:lnTo>
                  <a:lnTo>
                    <a:pt x="600" y="820"/>
                  </a:lnTo>
                  <a:lnTo>
                    <a:pt x="612" y="818"/>
                  </a:lnTo>
                  <a:lnTo>
                    <a:pt x="626" y="814"/>
                  </a:lnTo>
                  <a:lnTo>
                    <a:pt x="640" y="806"/>
                  </a:lnTo>
                  <a:lnTo>
                    <a:pt x="654" y="798"/>
                  </a:lnTo>
                  <a:lnTo>
                    <a:pt x="666" y="786"/>
                  </a:lnTo>
                  <a:lnTo>
                    <a:pt x="680" y="772"/>
                  </a:lnTo>
                  <a:lnTo>
                    <a:pt x="690" y="754"/>
                  </a:lnTo>
                  <a:lnTo>
                    <a:pt x="702" y="732"/>
                  </a:lnTo>
                  <a:lnTo>
                    <a:pt x="702" y="732"/>
                  </a:lnTo>
                  <a:lnTo>
                    <a:pt x="724" y="680"/>
                  </a:lnTo>
                  <a:lnTo>
                    <a:pt x="738" y="634"/>
                  </a:lnTo>
                  <a:lnTo>
                    <a:pt x="748" y="594"/>
                  </a:lnTo>
                  <a:lnTo>
                    <a:pt x="754" y="558"/>
                  </a:lnTo>
                  <a:lnTo>
                    <a:pt x="756" y="530"/>
                  </a:lnTo>
                  <a:lnTo>
                    <a:pt x="756" y="508"/>
                  </a:lnTo>
                  <a:lnTo>
                    <a:pt x="754" y="494"/>
                  </a:lnTo>
                  <a:lnTo>
                    <a:pt x="750" y="486"/>
                  </a:lnTo>
                  <a:lnTo>
                    <a:pt x="750" y="486"/>
                  </a:lnTo>
                  <a:lnTo>
                    <a:pt x="744" y="478"/>
                  </a:lnTo>
                  <a:lnTo>
                    <a:pt x="732" y="472"/>
                  </a:lnTo>
                  <a:lnTo>
                    <a:pt x="716" y="466"/>
                  </a:lnTo>
                  <a:lnTo>
                    <a:pt x="700" y="462"/>
                  </a:lnTo>
                  <a:lnTo>
                    <a:pt x="684" y="462"/>
                  </a:lnTo>
                  <a:lnTo>
                    <a:pt x="670" y="464"/>
                  </a:lnTo>
                  <a:lnTo>
                    <a:pt x="664" y="468"/>
                  </a:lnTo>
                  <a:lnTo>
                    <a:pt x="660" y="472"/>
                  </a:lnTo>
                  <a:lnTo>
                    <a:pt x="656" y="476"/>
                  </a:lnTo>
                  <a:lnTo>
                    <a:pt x="652" y="482"/>
                  </a:lnTo>
                  <a:lnTo>
                    <a:pt x="652" y="482"/>
                  </a:lnTo>
                  <a:lnTo>
                    <a:pt x="650" y="470"/>
                  </a:lnTo>
                  <a:lnTo>
                    <a:pt x="638" y="436"/>
                  </a:lnTo>
                  <a:lnTo>
                    <a:pt x="628" y="412"/>
                  </a:lnTo>
                  <a:lnTo>
                    <a:pt x="616" y="384"/>
                  </a:lnTo>
                  <a:lnTo>
                    <a:pt x="598" y="354"/>
                  </a:lnTo>
                  <a:lnTo>
                    <a:pt x="578" y="322"/>
                  </a:lnTo>
                  <a:lnTo>
                    <a:pt x="552" y="288"/>
                  </a:lnTo>
                  <a:lnTo>
                    <a:pt x="522" y="254"/>
                  </a:lnTo>
                  <a:lnTo>
                    <a:pt x="488" y="218"/>
                  </a:lnTo>
                  <a:lnTo>
                    <a:pt x="448" y="184"/>
                  </a:lnTo>
                  <a:lnTo>
                    <a:pt x="402" y="150"/>
                  </a:lnTo>
                  <a:lnTo>
                    <a:pt x="376" y="134"/>
                  </a:lnTo>
                  <a:lnTo>
                    <a:pt x="350" y="118"/>
                  </a:lnTo>
                  <a:lnTo>
                    <a:pt x="322" y="102"/>
                  </a:lnTo>
                  <a:lnTo>
                    <a:pt x="290" y="88"/>
                  </a:lnTo>
                  <a:lnTo>
                    <a:pt x="258" y="74"/>
                  </a:lnTo>
                  <a:lnTo>
                    <a:pt x="226" y="62"/>
                  </a:lnTo>
                  <a:lnTo>
                    <a:pt x="226" y="62"/>
                  </a:lnTo>
                  <a:lnTo>
                    <a:pt x="200" y="48"/>
                  </a:lnTo>
                  <a:lnTo>
                    <a:pt x="172" y="36"/>
                  </a:lnTo>
                  <a:lnTo>
                    <a:pt x="138" y="22"/>
                  </a:lnTo>
                  <a:lnTo>
                    <a:pt x="100" y="10"/>
                  </a:lnTo>
                  <a:lnTo>
                    <a:pt x="64" y="2"/>
                  </a:lnTo>
                  <a:lnTo>
                    <a:pt x="46" y="0"/>
                  </a:lnTo>
                  <a:lnTo>
                    <a:pt x="28" y="0"/>
                  </a:lnTo>
                  <a:lnTo>
                    <a:pt x="14" y="2"/>
                  </a:lnTo>
                  <a:lnTo>
                    <a:pt x="0" y="6"/>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51" name="Freeform 24"/>
            <p:cNvSpPr>
              <a:spLocks/>
            </p:cNvSpPr>
            <p:nvPr/>
          </p:nvSpPr>
          <p:spPr bwMode="auto">
            <a:xfrm>
              <a:off x="3099853" y="2905594"/>
              <a:ext cx="1440996" cy="2193819"/>
            </a:xfrm>
            <a:custGeom>
              <a:avLst/>
              <a:gdLst>
                <a:gd name="T0" fmla="*/ 632 w 730"/>
                <a:gd name="T1" fmla="*/ 680 h 1084"/>
                <a:gd name="T2" fmla="*/ 562 w 730"/>
                <a:gd name="T3" fmla="*/ 506 h 1084"/>
                <a:gd name="T4" fmla="*/ 500 w 730"/>
                <a:gd name="T5" fmla="*/ 392 h 1084"/>
                <a:gd name="T6" fmla="*/ 420 w 730"/>
                <a:gd name="T7" fmla="*/ 298 h 1084"/>
                <a:gd name="T8" fmla="*/ 392 w 730"/>
                <a:gd name="T9" fmla="*/ 276 h 1084"/>
                <a:gd name="T10" fmla="*/ 248 w 730"/>
                <a:gd name="T11" fmla="*/ 176 h 1084"/>
                <a:gd name="T12" fmla="*/ 222 w 730"/>
                <a:gd name="T13" fmla="*/ 142 h 1084"/>
                <a:gd name="T14" fmla="*/ 162 w 730"/>
                <a:gd name="T15" fmla="*/ 96 h 1084"/>
                <a:gd name="T16" fmla="*/ 130 w 730"/>
                <a:gd name="T17" fmla="*/ 60 h 1084"/>
                <a:gd name="T18" fmla="*/ 126 w 730"/>
                <a:gd name="T19" fmla="*/ 42 h 1084"/>
                <a:gd name="T20" fmla="*/ 114 w 730"/>
                <a:gd name="T21" fmla="*/ 18 h 1084"/>
                <a:gd name="T22" fmla="*/ 84 w 730"/>
                <a:gd name="T23" fmla="*/ 0 h 1084"/>
                <a:gd name="T24" fmla="*/ 82 w 730"/>
                <a:gd name="T25" fmla="*/ 2 h 1084"/>
                <a:gd name="T26" fmla="*/ 86 w 730"/>
                <a:gd name="T27" fmla="*/ 30 h 1084"/>
                <a:gd name="T28" fmla="*/ 72 w 730"/>
                <a:gd name="T29" fmla="*/ 104 h 1084"/>
                <a:gd name="T30" fmla="*/ 24 w 730"/>
                <a:gd name="T31" fmla="*/ 220 h 1084"/>
                <a:gd name="T32" fmla="*/ 0 w 730"/>
                <a:gd name="T33" fmla="*/ 266 h 1084"/>
                <a:gd name="T34" fmla="*/ 0 w 730"/>
                <a:gd name="T35" fmla="*/ 268 h 1084"/>
                <a:gd name="T36" fmla="*/ 56 w 730"/>
                <a:gd name="T37" fmla="*/ 276 h 1084"/>
                <a:gd name="T38" fmla="*/ 148 w 730"/>
                <a:gd name="T39" fmla="*/ 322 h 1084"/>
                <a:gd name="T40" fmla="*/ 222 w 730"/>
                <a:gd name="T41" fmla="*/ 384 h 1084"/>
                <a:gd name="T42" fmla="*/ 222 w 730"/>
                <a:gd name="T43" fmla="*/ 390 h 1084"/>
                <a:gd name="T44" fmla="*/ 238 w 730"/>
                <a:gd name="T45" fmla="*/ 410 h 1084"/>
                <a:gd name="T46" fmla="*/ 258 w 730"/>
                <a:gd name="T47" fmla="*/ 412 h 1084"/>
                <a:gd name="T48" fmla="*/ 300 w 730"/>
                <a:gd name="T49" fmla="*/ 408 h 1084"/>
                <a:gd name="T50" fmla="*/ 372 w 730"/>
                <a:gd name="T51" fmla="*/ 438 h 1084"/>
                <a:gd name="T52" fmla="*/ 454 w 730"/>
                <a:gd name="T53" fmla="*/ 492 h 1084"/>
                <a:gd name="T54" fmla="*/ 518 w 730"/>
                <a:gd name="T55" fmla="*/ 550 h 1084"/>
                <a:gd name="T56" fmla="*/ 568 w 730"/>
                <a:gd name="T57" fmla="*/ 612 h 1084"/>
                <a:gd name="T58" fmla="*/ 630 w 730"/>
                <a:gd name="T59" fmla="*/ 718 h 1084"/>
                <a:gd name="T60" fmla="*/ 644 w 730"/>
                <a:gd name="T61" fmla="*/ 750 h 1084"/>
                <a:gd name="T62" fmla="*/ 662 w 730"/>
                <a:gd name="T63" fmla="*/ 754 h 1084"/>
                <a:gd name="T64" fmla="*/ 720 w 730"/>
                <a:gd name="T65" fmla="*/ 756 h 1084"/>
                <a:gd name="T66" fmla="*/ 726 w 730"/>
                <a:gd name="T67" fmla="*/ 760 h 1084"/>
                <a:gd name="T68" fmla="*/ 730 w 730"/>
                <a:gd name="T69" fmla="*/ 796 h 1084"/>
                <a:gd name="T70" fmla="*/ 718 w 730"/>
                <a:gd name="T71" fmla="*/ 902 h 1084"/>
                <a:gd name="T72" fmla="*/ 692 w 730"/>
                <a:gd name="T73" fmla="*/ 976 h 1084"/>
                <a:gd name="T74" fmla="*/ 650 w 730"/>
                <a:gd name="T75" fmla="*/ 1042 h 1084"/>
                <a:gd name="T76" fmla="*/ 620 w 730"/>
                <a:gd name="T77" fmla="*/ 1070 h 1084"/>
                <a:gd name="T78" fmla="*/ 604 w 730"/>
                <a:gd name="T79" fmla="*/ 1074 h 1084"/>
                <a:gd name="T80" fmla="*/ 578 w 730"/>
                <a:gd name="T81" fmla="*/ 1066 h 1084"/>
                <a:gd name="T82" fmla="*/ 570 w 730"/>
                <a:gd name="T83" fmla="*/ 1056 h 1084"/>
                <a:gd name="T84" fmla="*/ 568 w 730"/>
                <a:gd name="T85" fmla="*/ 1066 h 1084"/>
                <a:gd name="T86" fmla="*/ 558 w 730"/>
                <a:gd name="T87" fmla="*/ 1082 h 10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730" h="1084">
                  <a:moveTo>
                    <a:pt x="650" y="736"/>
                  </a:moveTo>
                  <a:lnTo>
                    <a:pt x="650" y="736"/>
                  </a:lnTo>
                  <a:lnTo>
                    <a:pt x="632" y="680"/>
                  </a:lnTo>
                  <a:lnTo>
                    <a:pt x="610" y="618"/>
                  </a:lnTo>
                  <a:lnTo>
                    <a:pt x="580" y="546"/>
                  </a:lnTo>
                  <a:lnTo>
                    <a:pt x="562" y="506"/>
                  </a:lnTo>
                  <a:lnTo>
                    <a:pt x="544" y="468"/>
                  </a:lnTo>
                  <a:lnTo>
                    <a:pt x="522" y="430"/>
                  </a:lnTo>
                  <a:lnTo>
                    <a:pt x="500" y="392"/>
                  </a:lnTo>
                  <a:lnTo>
                    <a:pt x="474" y="358"/>
                  </a:lnTo>
                  <a:lnTo>
                    <a:pt x="448" y="326"/>
                  </a:lnTo>
                  <a:lnTo>
                    <a:pt x="420" y="298"/>
                  </a:lnTo>
                  <a:lnTo>
                    <a:pt x="406" y="286"/>
                  </a:lnTo>
                  <a:lnTo>
                    <a:pt x="392" y="276"/>
                  </a:lnTo>
                  <a:lnTo>
                    <a:pt x="392" y="276"/>
                  </a:lnTo>
                  <a:lnTo>
                    <a:pt x="304" y="216"/>
                  </a:lnTo>
                  <a:lnTo>
                    <a:pt x="260" y="186"/>
                  </a:lnTo>
                  <a:lnTo>
                    <a:pt x="248" y="176"/>
                  </a:lnTo>
                  <a:lnTo>
                    <a:pt x="240" y="166"/>
                  </a:lnTo>
                  <a:lnTo>
                    <a:pt x="222" y="142"/>
                  </a:lnTo>
                  <a:lnTo>
                    <a:pt x="222" y="142"/>
                  </a:lnTo>
                  <a:lnTo>
                    <a:pt x="208" y="128"/>
                  </a:lnTo>
                  <a:lnTo>
                    <a:pt x="192" y="116"/>
                  </a:lnTo>
                  <a:lnTo>
                    <a:pt x="162" y="96"/>
                  </a:lnTo>
                  <a:lnTo>
                    <a:pt x="148" y="84"/>
                  </a:lnTo>
                  <a:lnTo>
                    <a:pt x="138" y="74"/>
                  </a:lnTo>
                  <a:lnTo>
                    <a:pt x="130" y="60"/>
                  </a:lnTo>
                  <a:lnTo>
                    <a:pt x="126" y="52"/>
                  </a:lnTo>
                  <a:lnTo>
                    <a:pt x="126" y="42"/>
                  </a:lnTo>
                  <a:lnTo>
                    <a:pt x="126" y="42"/>
                  </a:lnTo>
                  <a:lnTo>
                    <a:pt x="122" y="34"/>
                  </a:lnTo>
                  <a:lnTo>
                    <a:pt x="118" y="26"/>
                  </a:lnTo>
                  <a:lnTo>
                    <a:pt x="114" y="18"/>
                  </a:lnTo>
                  <a:lnTo>
                    <a:pt x="106" y="12"/>
                  </a:lnTo>
                  <a:lnTo>
                    <a:pt x="94" y="4"/>
                  </a:lnTo>
                  <a:lnTo>
                    <a:pt x="84" y="0"/>
                  </a:lnTo>
                  <a:lnTo>
                    <a:pt x="84" y="0"/>
                  </a:lnTo>
                  <a:lnTo>
                    <a:pt x="82" y="0"/>
                  </a:lnTo>
                  <a:lnTo>
                    <a:pt x="82" y="2"/>
                  </a:lnTo>
                  <a:lnTo>
                    <a:pt x="82" y="2"/>
                  </a:lnTo>
                  <a:lnTo>
                    <a:pt x="86" y="14"/>
                  </a:lnTo>
                  <a:lnTo>
                    <a:pt x="86" y="30"/>
                  </a:lnTo>
                  <a:lnTo>
                    <a:pt x="86" y="46"/>
                  </a:lnTo>
                  <a:lnTo>
                    <a:pt x="82" y="64"/>
                  </a:lnTo>
                  <a:lnTo>
                    <a:pt x="72" y="104"/>
                  </a:lnTo>
                  <a:lnTo>
                    <a:pt x="58" y="146"/>
                  </a:lnTo>
                  <a:lnTo>
                    <a:pt x="42" y="186"/>
                  </a:lnTo>
                  <a:lnTo>
                    <a:pt x="24" y="220"/>
                  </a:lnTo>
                  <a:lnTo>
                    <a:pt x="10" y="248"/>
                  </a:lnTo>
                  <a:lnTo>
                    <a:pt x="0" y="266"/>
                  </a:lnTo>
                  <a:lnTo>
                    <a:pt x="0" y="266"/>
                  </a:lnTo>
                  <a:lnTo>
                    <a:pt x="0" y="266"/>
                  </a:lnTo>
                  <a:lnTo>
                    <a:pt x="0" y="268"/>
                  </a:lnTo>
                  <a:lnTo>
                    <a:pt x="0" y="268"/>
                  </a:lnTo>
                  <a:lnTo>
                    <a:pt x="14" y="266"/>
                  </a:lnTo>
                  <a:lnTo>
                    <a:pt x="34" y="270"/>
                  </a:lnTo>
                  <a:lnTo>
                    <a:pt x="56" y="276"/>
                  </a:lnTo>
                  <a:lnTo>
                    <a:pt x="84" y="286"/>
                  </a:lnTo>
                  <a:lnTo>
                    <a:pt x="114" y="302"/>
                  </a:lnTo>
                  <a:lnTo>
                    <a:pt x="148" y="322"/>
                  </a:lnTo>
                  <a:lnTo>
                    <a:pt x="184" y="350"/>
                  </a:lnTo>
                  <a:lnTo>
                    <a:pt x="222" y="384"/>
                  </a:lnTo>
                  <a:lnTo>
                    <a:pt x="222" y="384"/>
                  </a:lnTo>
                  <a:lnTo>
                    <a:pt x="222" y="384"/>
                  </a:lnTo>
                  <a:lnTo>
                    <a:pt x="222" y="384"/>
                  </a:lnTo>
                  <a:lnTo>
                    <a:pt x="222" y="390"/>
                  </a:lnTo>
                  <a:lnTo>
                    <a:pt x="228" y="402"/>
                  </a:lnTo>
                  <a:lnTo>
                    <a:pt x="232" y="406"/>
                  </a:lnTo>
                  <a:lnTo>
                    <a:pt x="238" y="410"/>
                  </a:lnTo>
                  <a:lnTo>
                    <a:pt x="246" y="412"/>
                  </a:lnTo>
                  <a:lnTo>
                    <a:pt x="258" y="412"/>
                  </a:lnTo>
                  <a:lnTo>
                    <a:pt x="258" y="412"/>
                  </a:lnTo>
                  <a:lnTo>
                    <a:pt x="270" y="408"/>
                  </a:lnTo>
                  <a:lnTo>
                    <a:pt x="284" y="408"/>
                  </a:lnTo>
                  <a:lnTo>
                    <a:pt x="300" y="408"/>
                  </a:lnTo>
                  <a:lnTo>
                    <a:pt x="318" y="412"/>
                  </a:lnTo>
                  <a:lnTo>
                    <a:pt x="342" y="422"/>
                  </a:lnTo>
                  <a:lnTo>
                    <a:pt x="372" y="438"/>
                  </a:lnTo>
                  <a:lnTo>
                    <a:pt x="408" y="460"/>
                  </a:lnTo>
                  <a:lnTo>
                    <a:pt x="454" y="492"/>
                  </a:lnTo>
                  <a:lnTo>
                    <a:pt x="454" y="492"/>
                  </a:lnTo>
                  <a:lnTo>
                    <a:pt x="476" y="510"/>
                  </a:lnTo>
                  <a:lnTo>
                    <a:pt x="498" y="530"/>
                  </a:lnTo>
                  <a:lnTo>
                    <a:pt x="518" y="550"/>
                  </a:lnTo>
                  <a:lnTo>
                    <a:pt x="536" y="570"/>
                  </a:lnTo>
                  <a:lnTo>
                    <a:pt x="554" y="592"/>
                  </a:lnTo>
                  <a:lnTo>
                    <a:pt x="568" y="612"/>
                  </a:lnTo>
                  <a:lnTo>
                    <a:pt x="594" y="652"/>
                  </a:lnTo>
                  <a:lnTo>
                    <a:pt x="616" y="688"/>
                  </a:lnTo>
                  <a:lnTo>
                    <a:pt x="630" y="718"/>
                  </a:lnTo>
                  <a:lnTo>
                    <a:pt x="644" y="750"/>
                  </a:lnTo>
                  <a:lnTo>
                    <a:pt x="644" y="750"/>
                  </a:lnTo>
                  <a:lnTo>
                    <a:pt x="644" y="750"/>
                  </a:lnTo>
                  <a:lnTo>
                    <a:pt x="644" y="750"/>
                  </a:lnTo>
                  <a:lnTo>
                    <a:pt x="652" y="752"/>
                  </a:lnTo>
                  <a:lnTo>
                    <a:pt x="662" y="754"/>
                  </a:lnTo>
                  <a:lnTo>
                    <a:pt x="686" y="756"/>
                  </a:lnTo>
                  <a:lnTo>
                    <a:pt x="720" y="756"/>
                  </a:lnTo>
                  <a:lnTo>
                    <a:pt x="720" y="756"/>
                  </a:lnTo>
                  <a:lnTo>
                    <a:pt x="722" y="756"/>
                  </a:lnTo>
                  <a:lnTo>
                    <a:pt x="722" y="756"/>
                  </a:lnTo>
                  <a:lnTo>
                    <a:pt x="726" y="760"/>
                  </a:lnTo>
                  <a:lnTo>
                    <a:pt x="728" y="768"/>
                  </a:lnTo>
                  <a:lnTo>
                    <a:pt x="730" y="780"/>
                  </a:lnTo>
                  <a:lnTo>
                    <a:pt x="730" y="796"/>
                  </a:lnTo>
                  <a:lnTo>
                    <a:pt x="730" y="834"/>
                  </a:lnTo>
                  <a:lnTo>
                    <a:pt x="722" y="878"/>
                  </a:lnTo>
                  <a:lnTo>
                    <a:pt x="718" y="902"/>
                  </a:lnTo>
                  <a:lnTo>
                    <a:pt x="710" y="926"/>
                  </a:lnTo>
                  <a:lnTo>
                    <a:pt x="702" y="952"/>
                  </a:lnTo>
                  <a:lnTo>
                    <a:pt x="692" y="976"/>
                  </a:lnTo>
                  <a:lnTo>
                    <a:pt x="680" y="1000"/>
                  </a:lnTo>
                  <a:lnTo>
                    <a:pt x="666" y="1022"/>
                  </a:lnTo>
                  <a:lnTo>
                    <a:pt x="650" y="1042"/>
                  </a:lnTo>
                  <a:lnTo>
                    <a:pt x="632" y="1060"/>
                  </a:lnTo>
                  <a:lnTo>
                    <a:pt x="632" y="1060"/>
                  </a:lnTo>
                  <a:lnTo>
                    <a:pt x="620" y="1070"/>
                  </a:lnTo>
                  <a:lnTo>
                    <a:pt x="612" y="1072"/>
                  </a:lnTo>
                  <a:lnTo>
                    <a:pt x="604" y="1074"/>
                  </a:lnTo>
                  <a:lnTo>
                    <a:pt x="604" y="1074"/>
                  </a:lnTo>
                  <a:lnTo>
                    <a:pt x="596" y="1074"/>
                  </a:lnTo>
                  <a:lnTo>
                    <a:pt x="586" y="1072"/>
                  </a:lnTo>
                  <a:lnTo>
                    <a:pt x="578" y="1066"/>
                  </a:lnTo>
                  <a:lnTo>
                    <a:pt x="572" y="1056"/>
                  </a:lnTo>
                  <a:lnTo>
                    <a:pt x="572" y="1056"/>
                  </a:lnTo>
                  <a:lnTo>
                    <a:pt x="570" y="1056"/>
                  </a:lnTo>
                  <a:lnTo>
                    <a:pt x="568" y="1058"/>
                  </a:lnTo>
                  <a:lnTo>
                    <a:pt x="568" y="1058"/>
                  </a:lnTo>
                  <a:lnTo>
                    <a:pt x="568" y="1066"/>
                  </a:lnTo>
                  <a:lnTo>
                    <a:pt x="566" y="1074"/>
                  </a:lnTo>
                  <a:lnTo>
                    <a:pt x="560" y="1080"/>
                  </a:lnTo>
                  <a:lnTo>
                    <a:pt x="558" y="1082"/>
                  </a:lnTo>
                  <a:lnTo>
                    <a:pt x="552" y="1084"/>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52" name="Freeform 25"/>
            <p:cNvSpPr>
              <a:spLocks/>
            </p:cNvSpPr>
            <p:nvPr/>
          </p:nvSpPr>
          <p:spPr bwMode="auto">
            <a:xfrm>
              <a:off x="3360416" y="2500831"/>
              <a:ext cx="2487199" cy="566669"/>
            </a:xfrm>
            <a:custGeom>
              <a:avLst/>
              <a:gdLst>
                <a:gd name="T0" fmla="*/ 0 w 1260"/>
                <a:gd name="T1" fmla="*/ 250 h 280"/>
                <a:gd name="T2" fmla="*/ 30 w 1260"/>
                <a:gd name="T3" fmla="*/ 262 h 280"/>
                <a:gd name="T4" fmla="*/ 90 w 1260"/>
                <a:gd name="T5" fmla="*/ 276 h 280"/>
                <a:gd name="T6" fmla="*/ 184 w 1260"/>
                <a:gd name="T7" fmla="*/ 280 h 280"/>
                <a:gd name="T8" fmla="*/ 246 w 1260"/>
                <a:gd name="T9" fmla="*/ 274 h 280"/>
                <a:gd name="T10" fmla="*/ 308 w 1260"/>
                <a:gd name="T11" fmla="*/ 264 h 280"/>
                <a:gd name="T12" fmla="*/ 418 w 1260"/>
                <a:gd name="T13" fmla="*/ 238 h 280"/>
                <a:gd name="T14" fmla="*/ 504 w 1260"/>
                <a:gd name="T15" fmla="*/ 210 h 280"/>
                <a:gd name="T16" fmla="*/ 582 w 1260"/>
                <a:gd name="T17" fmla="*/ 180 h 280"/>
                <a:gd name="T18" fmla="*/ 600 w 1260"/>
                <a:gd name="T19" fmla="*/ 170 h 280"/>
                <a:gd name="T20" fmla="*/ 664 w 1260"/>
                <a:gd name="T21" fmla="*/ 132 h 280"/>
                <a:gd name="T22" fmla="*/ 708 w 1260"/>
                <a:gd name="T23" fmla="*/ 106 h 280"/>
                <a:gd name="T24" fmla="*/ 744 w 1260"/>
                <a:gd name="T25" fmla="*/ 96 h 280"/>
                <a:gd name="T26" fmla="*/ 798 w 1260"/>
                <a:gd name="T27" fmla="*/ 92 h 280"/>
                <a:gd name="T28" fmla="*/ 922 w 1260"/>
                <a:gd name="T29" fmla="*/ 84 h 280"/>
                <a:gd name="T30" fmla="*/ 988 w 1260"/>
                <a:gd name="T31" fmla="*/ 72 h 280"/>
                <a:gd name="T32" fmla="*/ 1004 w 1260"/>
                <a:gd name="T33" fmla="*/ 64 h 280"/>
                <a:gd name="T34" fmla="*/ 1020 w 1260"/>
                <a:gd name="T35" fmla="*/ 42 h 280"/>
                <a:gd name="T36" fmla="*/ 1036 w 1260"/>
                <a:gd name="T37" fmla="*/ 24 h 280"/>
                <a:gd name="T38" fmla="*/ 1058 w 1260"/>
                <a:gd name="T39" fmla="*/ 10 h 280"/>
                <a:gd name="T40" fmla="*/ 1086 w 1260"/>
                <a:gd name="T41" fmla="*/ 8 h 280"/>
                <a:gd name="T42" fmla="*/ 1100 w 1260"/>
                <a:gd name="T43" fmla="*/ 8 h 280"/>
                <a:gd name="T44" fmla="*/ 1118 w 1260"/>
                <a:gd name="T45" fmla="*/ 14 h 280"/>
                <a:gd name="T46" fmla="*/ 1134 w 1260"/>
                <a:gd name="T47" fmla="*/ 26 h 280"/>
                <a:gd name="T48" fmla="*/ 1144 w 1260"/>
                <a:gd name="T49" fmla="*/ 32 h 280"/>
                <a:gd name="T50" fmla="*/ 1154 w 1260"/>
                <a:gd name="T51" fmla="*/ 32 h 280"/>
                <a:gd name="T52" fmla="*/ 1166 w 1260"/>
                <a:gd name="T53" fmla="*/ 28 h 280"/>
                <a:gd name="T54" fmla="*/ 1168 w 1260"/>
                <a:gd name="T55" fmla="*/ 20 h 280"/>
                <a:gd name="T56" fmla="*/ 1176 w 1260"/>
                <a:gd name="T57" fmla="*/ 8 h 280"/>
                <a:gd name="T58" fmla="*/ 1192 w 1260"/>
                <a:gd name="T59" fmla="*/ 2 h 280"/>
                <a:gd name="T60" fmla="*/ 1204 w 1260"/>
                <a:gd name="T61" fmla="*/ 0 h 280"/>
                <a:gd name="T62" fmla="*/ 1212 w 1260"/>
                <a:gd name="T63" fmla="*/ 8 h 280"/>
                <a:gd name="T64" fmla="*/ 1218 w 1260"/>
                <a:gd name="T65" fmla="*/ 14 h 280"/>
                <a:gd name="T66" fmla="*/ 1232 w 1260"/>
                <a:gd name="T67" fmla="*/ 52 h 280"/>
                <a:gd name="T68" fmla="*/ 1236 w 1260"/>
                <a:gd name="T69" fmla="*/ 60 h 280"/>
                <a:gd name="T70" fmla="*/ 1244 w 1260"/>
                <a:gd name="T71" fmla="*/ 68 h 280"/>
                <a:gd name="T72" fmla="*/ 1246 w 1260"/>
                <a:gd name="T73" fmla="*/ 70 h 280"/>
                <a:gd name="T74" fmla="*/ 1256 w 1260"/>
                <a:gd name="T75" fmla="*/ 68 h 280"/>
                <a:gd name="T76" fmla="*/ 1258 w 1260"/>
                <a:gd name="T77" fmla="*/ 70 h 280"/>
                <a:gd name="T78" fmla="*/ 1260 w 1260"/>
                <a:gd name="T79" fmla="*/ 80 h 280"/>
                <a:gd name="T80" fmla="*/ 1260 w 1260"/>
                <a:gd name="T81" fmla="*/ 128 h 280"/>
                <a:gd name="T82" fmla="*/ 1252 w 1260"/>
                <a:gd name="T83" fmla="*/ 130 h 280"/>
                <a:gd name="T84" fmla="*/ 1236 w 1260"/>
                <a:gd name="T85" fmla="*/ 136 h 280"/>
                <a:gd name="T86" fmla="*/ 1230 w 1260"/>
                <a:gd name="T87" fmla="*/ 138 h 280"/>
                <a:gd name="T88" fmla="*/ 1216 w 1260"/>
                <a:gd name="T89" fmla="*/ 138 h 280"/>
                <a:gd name="T90" fmla="*/ 1210 w 1260"/>
                <a:gd name="T91" fmla="*/ 134 h 280"/>
                <a:gd name="T92" fmla="*/ 1192 w 1260"/>
                <a:gd name="T93" fmla="*/ 118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60" h="280">
                  <a:moveTo>
                    <a:pt x="0" y="250"/>
                  </a:moveTo>
                  <a:lnTo>
                    <a:pt x="0" y="250"/>
                  </a:lnTo>
                  <a:lnTo>
                    <a:pt x="12" y="256"/>
                  </a:lnTo>
                  <a:lnTo>
                    <a:pt x="30" y="262"/>
                  </a:lnTo>
                  <a:lnTo>
                    <a:pt x="56" y="270"/>
                  </a:lnTo>
                  <a:lnTo>
                    <a:pt x="90" y="276"/>
                  </a:lnTo>
                  <a:lnTo>
                    <a:pt x="134" y="280"/>
                  </a:lnTo>
                  <a:lnTo>
                    <a:pt x="184" y="280"/>
                  </a:lnTo>
                  <a:lnTo>
                    <a:pt x="214" y="278"/>
                  </a:lnTo>
                  <a:lnTo>
                    <a:pt x="246" y="274"/>
                  </a:lnTo>
                  <a:lnTo>
                    <a:pt x="246" y="274"/>
                  </a:lnTo>
                  <a:lnTo>
                    <a:pt x="308" y="264"/>
                  </a:lnTo>
                  <a:lnTo>
                    <a:pt x="366" y="252"/>
                  </a:lnTo>
                  <a:lnTo>
                    <a:pt x="418" y="238"/>
                  </a:lnTo>
                  <a:lnTo>
                    <a:pt x="464" y="224"/>
                  </a:lnTo>
                  <a:lnTo>
                    <a:pt x="504" y="210"/>
                  </a:lnTo>
                  <a:lnTo>
                    <a:pt x="536" y="198"/>
                  </a:lnTo>
                  <a:lnTo>
                    <a:pt x="582" y="180"/>
                  </a:lnTo>
                  <a:lnTo>
                    <a:pt x="582" y="180"/>
                  </a:lnTo>
                  <a:lnTo>
                    <a:pt x="600" y="170"/>
                  </a:lnTo>
                  <a:lnTo>
                    <a:pt x="620" y="158"/>
                  </a:lnTo>
                  <a:lnTo>
                    <a:pt x="664" y="132"/>
                  </a:lnTo>
                  <a:lnTo>
                    <a:pt x="688" y="118"/>
                  </a:lnTo>
                  <a:lnTo>
                    <a:pt x="708" y="106"/>
                  </a:lnTo>
                  <a:lnTo>
                    <a:pt x="728" y="98"/>
                  </a:lnTo>
                  <a:lnTo>
                    <a:pt x="744" y="96"/>
                  </a:lnTo>
                  <a:lnTo>
                    <a:pt x="744" y="96"/>
                  </a:lnTo>
                  <a:lnTo>
                    <a:pt x="798" y="92"/>
                  </a:lnTo>
                  <a:lnTo>
                    <a:pt x="880" y="88"/>
                  </a:lnTo>
                  <a:lnTo>
                    <a:pt x="922" y="84"/>
                  </a:lnTo>
                  <a:lnTo>
                    <a:pt x="960" y="78"/>
                  </a:lnTo>
                  <a:lnTo>
                    <a:pt x="988" y="72"/>
                  </a:lnTo>
                  <a:lnTo>
                    <a:pt x="998" y="68"/>
                  </a:lnTo>
                  <a:lnTo>
                    <a:pt x="1004" y="64"/>
                  </a:lnTo>
                  <a:lnTo>
                    <a:pt x="1004" y="64"/>
                  </a:lnTo>
                  <a:lnTo>
                    <a:pt x="1020" y="42"/>
                  </a:lnTo>
                  <a:lnTo>
                    <a:pt x="1028" y="34"/>
                  </a:lnTo>
                  <a:lnTo>
                    <a:pt x="1036" y="24"/>
                  </a:lnTo>
                  <a:lnTo>
                    <a:pt x="1046" y="16"/>
                  </a:lnTo>
                  <a:lnTo>
                    <a:pt x="1058" y="10"/>
                  </a:lnTo>
                  <a:lnTo>
                    <a:pt x="1070" y="8"/>
                  </a:lnTo>
                  <a:lnTo>
                    <a:pt x="1086" y="8"/>
                  </a:lnTo>
                  <a:lnTo>
                    <a:pt x="1086" y="8"/>
                  </a:lnTo>
                  <a:lnTo>
                    <a:pt x="1100" y="8"/>
                  </a:lnTo>
                  <a:lnTo>
                    <a:pt x="1110" y="12"/>
                  </a:lnTo>
                  <a:lnTo>
                    <a:pt x="1118" y="14"/>
                  </a:lnTo>
                  <a:lnTo>
                    <a:pt x="1126" y="18"/>
                  </a:lnTo>
                  <a:lnTo>
                    <a:pt x="1134" y="26"/>
                  </a:lnTo>
                  <a:lnTo>
                    <a:pt x="1140" y="28"/>
                  </a:lnTo>
                  <a:lnTo>
                    <a:pt x="1144" y="32"/>
                  </a:lnTo>
                  <a:lnTo>
                    <a:pt x="1144" y="32"/>
                  </a:lnTo>
                  <a:lnTo>
                    <a:pt x="1154" y="32"/>
                  </a:lnTo>
                  <a:lnTo>
                    <a:pt x="1160" y="32"/>
                  </a:lnTo>
                  <a:lnTo>
                    <a:pt x="1166" y="28"/>
                  </a:lnTo>
                  <a:lnTo>
                    <a:pt x="1166" y="28"/>
                  </a:lnTo>
                  <a:lnTo>
                    <a:pt x="1168" y="20"/>
                  </a:lnTo>
                  <a:lnTo>
                    <a:pt x="1170" y="12"/>
                  </a:lnTo>
                  <a:lnTo>
                    <a:pt x="1176" y="8"/>
                  </a:lnTo>
                  <a:lnTo>
                    <a:pt x="1176" y="8"/>
                  </a:lnTo>
                  <a:lnTo>
                    <a:pt x="1192" y="2"/>
                  </a:lnTo>
                  <a:lnTo>
                    <a:pt x="1200" y="0"/>
                  </a:lnTo>
                  <a:lnTo>
                    <a:pt x="1204" y="0"/>
                  </a:lnTo>
                  <a:lnTo>
                    <a:pt x="1204" y="0"/>
                  </a:lnTo>
                  <a:lnTo>
                    <a:pt x="1212" y="8"/>
                  </a:lnTo>
                  <a:lnTo>
                    <a:pt x="1218" y="14"/>
                  </a:lnTo>
                  <a:lnTo>
                    <a:pt x="1218" y="14"/>
                  </a:lnTo>
                  <a:lnTo>
                    <a:pt x="1226" y="36"/>
                  </a:lnTo>
                  <a:lnTo>
                    <a:pt x="1232" y="52"/>
                  </a:lnTo>
                  <a:lnTo>
                    <a:pt x="1236" y="60"/>
                  </a:lnTo>
                  <a:lnTo>
                    <a:pt x="1236" y="60"/>
                  </a:lnTo>
                  <a:lnTo>
                    <a:pt x="1240" y="66"/>
                  </a:lnTo>
                  <a:lnTo>
                    <a:pt x="1244" y="68"/>
                  </a:lnTo>
                  <a:lnTo>
                    <a:pt x="1246" y="70"/>
                  </a:lnTo>
                  <a:lnTo>
                    <a:pt x="1246" y="70"/>
                  </a:lnTo>
                  <a:lnTo>
                    <a:pt x="1254" y="70"/>
                  </a:lnTo>
                  <a:lnTo>
                    <a:pt x="1256" y="68"/>
                  </a:lnTo>
                  <a:lnTo>
                    <a:pt x="1258" y="70"/>
                  </a:lnTo>
                  <a:lnTo>
                    <a:pt x="1258" y="70"/>
                  </a:lnTo>
                  <a:lnTo>
                    <a:pt x="1260" y="72"/>
                  </a:lnTo>
                  <a:lnTo>
                    <a:pt x="1260" y="80"/>
                  </a:lnTo>
                  <a:lnTo>
                    <a:pt x="1260" y="100"/>
                  </a:lnTo>
                  <a:lnTo>
                    <a:pt x="1260" y="128"/>
                  </a:lnTo>
                  <a:lnTo>
                    <a:pt x="1260" y="128"/>
                  </a:lnTo>
                  <a:lnTo>
                    <a:pt x="1252" y="130"/>
                  </a:lnTo>
                  <a:lnTo>
                    <a:pt x="1244" y="132"/>
                  </a:lnTo>
                  <a:lnTo>
                    <a:pt x="1236" y="136"/>
                  </a:lnTo>
                  <a:lnTo>
                    <a:pt x="1236" y="136"/>
                  </a:lnTo>
                  <a:lnTo>
                    <a:pt x="1230" y="138"/>
                  </a:lnTo>
                  <a:lnTo>
                    <a:pt x="1222" y="140"/>
                  </a:lnTo>
                  <a:lnTo>
                    <a:pt x="1216" y="138"/>
                  </a:lnTo>
                  <a:lnTo>
                    <a:pt x="1210" y="134"/>
                  </a:lnTo>
                  <a:lnTo>
                    <a:pt x="1210" y="134"/>
                  </a:lnTo>
                  <a:lnTo>
                    <a:pt x="1202" y="128"/>
                  </a:lnTo>
                  <a:lnTo>
                    <a:pt x="1192" y="118"/>
                  </a:lnTo>
                  <a:lnTo>
                    <a:pt x="1178" y="104"/>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53" name="Freeform 26"/>
            <p:cNvSpPr>
              <a:spLocks/>
            </p:cNvSpPr>
            <p:nvPr/>
          </p:nvSpPr>
          <p:spPr bwMode="auto">
            <a:xfrm>
              <a:off x="3589396" y="2185115"/>
              <a:ext cx="2045030" cy="655717"/>
            </a:xfrm>
            <a:custGeom>
              <a:avLst/>
              <a:gdLst>
                <a:gd name="T0" fmla="*/ 10 w 1036"/>
                <a:gd name="T1" fmla="*/ 258 h 324"/>
                <a:gd name="T2" fmla="*/ 0 w 1036"/>
                <a:gd name="T3" fmla="*/ 286 h 324"/>
                <a:gd name="T4" fmla="*/ 0 w 1036"/>
                <a:gd name="T5" fmla="*/ 296 h 324"/>
                <a:gd name="T6" fmla="*/ 2 w 1036"/>
                <a:gd name="T7" fmla="*/ 304 h 324"/>
                <a:gd name="T8" fmla="*/ 10 w 1036"/>
                <a:gd name="T9" fmla="*/ 316 h 324"/>
                <a:gd name="T10" fmla="*/ 24 w 1036"/>
                <a:gd name="T11" fmla="*/ 324 h 324"/>
                <a:gd name="T12" fmla="*/ 52 w 1036"/>
                <a:gd name="T13" fmla="*/ 322 h 324"/>
                <a:gd name="T14" fmla="*/ 70 w 1036"/>
                <a:gd name="T15" fmla="*/ 320 h 324"/>
                <a:gd name="T16" fmla="*/ 136 w 1036"/>
                <a:gd name="T17" fmla="*/ 320 h 324"/>
                <a:gd name="T18" fmla="*/ 186 w 1036"/>
                <a:gd name="T19" fmla="*/ 320 h 324"/>
                <a:gd name="T20" fmla="*/ 234 w 1036"/>
                <a:gd name="T21" fmla="*/ 314 h 324"/>
                <a:gd name="T22" fmla="*/ 246 w 1036"/>
                <a:gd name="T23" fmla="*/ 308 h 324"/>
                <a:gd name="T24" fmla="*/ 270 w 1036"/>
                <a:gd name="T25" fmla="*/ 292 h 324"/>
                <a:gd name="T26" fmla="*/ 312 w 1036"/>
                <a:gd name="T27" fmla="*/ 256 h 324"/>
                <a:gd name="T28" fmla="*/ 376 w 1036"/>
                <a:gd name="T29" fmla="*/ 194 h 324"/>
                <a:gd name="T30" fmla="*/ 416 w 1036"/>
                <a:gd name="T31" fmla="*/ 164 h 324"/>
                <a:gd name="T32" fmla="*/ 462 w 1036"/>
                <a:gd name="T33" fmla="*/ 136 h 324"/>
                <a:gd name="T34" fmla="*/ 514 w 1036"/>
                <a:gd name="T35" fmla="*/ 114 h 324"/>
                <a:gd name="T36" fmla="*/ 570 w 1036"/>
                <a:gd name="T37" fmla="*/ 94 h 324"/>
                <a:gd name="T38" fmla="*/ 754 w 1036"/>
                <a:gd name="T39" fmla="*/ 44 h 324"/>
                <a:gd name="T40" fmla="*/ 880 w 1036"/>
                <a:gd name="T41" fmla="*/ 16 h 324"/>
                <a:gd name="T42" fmla="*/ 896 w 1036"/>
                <a:gd name="T43" fmla="*/ 16 h 324"/>
                <a:gd name="T44" fmla="*/ 914 w 1036"/>
                <a:gd name="T45" fmla="*/ 20 h 324"/>
                <a:gd name="T46" fmla="*/ 924 w 1036"/>
                <a:gd name="T47" fmla="*/ 34 h 324"/>
                <a:gd name="T48" fmla="*/ 926 w 1036"/>
                <a:gd name="T49" fmla="*/ 42 h 324"/>
                <a:gd name="T50" fmla="*/ 928 w 1036"/>
                <a:gd name="T51" fmla="*/ 60 h 324"/>
                <a:gd name="T52" fmla="*/ 934 w 1036"/>
                <a:gd name="T53" fmla="*/ 64 h 324"/>
                <a:gd name="T54" fmla="*/ 942 w 1036"/>
                <a:gd name="T55" fmla="*/ 62 h 324"/>
                <a:gd name="T56" fmla="*/ 966 w 1036"/>
                <a:gd name="T57" fmla="*/ 56 h 324"/>
                <a:gd name="T58" fmla="*/ 956 w 1036"/>
                <a:gd name="T59" fmla="*/ 66 h 324"/>
                <a:gd name="T60" fmla="*/ 940 w 1036"/>
                <a:gd name="T61" fmla="*/ 78 h 324"/>
                <a:gd name="T62" fmla="*/ 938 w 1036"/>
                <a:gd name="T63" fmla="*/ 78 h 324"/>
                <a:gd name="T64" fmla="*/ 934 w 1036"/>
                <a:gd name="T65" fmla="*/ 90 h 324"/>
                <a:gd name="T66" fmla="*/ 936 w 1036"/>
                <a:gd name="T67" fmla="*/ 98 h 324"/>
                <a:gd name="T68" fmla="*/ 946 w 1036"/>
                <a:gd name="T69" fmla="*/ 104 h 324"/>
                <a:gd name="T70" fmla="*/ 958 w 1036"/>
                <a:gd name="T71" fmla="*/ 104 h 324"/>
                <a:gd name="T72" fmla="*/ 972 w 1036"/>
                <a:gd name="T73" fmla="*/ 104 h 324"/>
                <a:gd name="T74" fmla="*/ 974 w 1036"/>
                <a:gd name="T75" fmla="*/ 98 h 324"/>
                <a:gd name="T76" fmla="*/ 980 w 1036"/>
                <a:gd name="T77" fmla="*/ 72 h 324"/>
                <a:gd name="T78" fmla="*/ 976 w 1036"/>
                <a:gd name="T79" fmla="*/ 62 h 324"/>
                <a:gd name="T80" fmla="*/ 968 w 1036"/>
                <a:gd name="T81" fmla="*/ 54 h 324"/>
                <a:gd name="T82" fmla="*/ 966 w 1036"/>
                <a:gd name="T83" fmla="*/ 36 h 324"/>
                <a:gd name="T84" fmla="*/ 968 w 1036"/>
                <a:gd name="T85" fmla="*/ 32 h 324"/>
                <a:gd name="T86" fmla="*/ 974 w 1036"/>
                <a:gd name="T87" fmla="*/ 24 h 324"/>
                <a:gd name="T88" fmla="*/ 974 w 1036"/>
                <a:gd name="T89" fmla="*/ 18 h 324"/>
                <a:gd name="T90" fmla="*/ 972 w 1036"/>
                <a:gd name="T91" fmla="*/ 16 h 324"/>
                <a:gd name="T92" fmla="*/ 964 w 1036"/>
                <a:gd name="T93" fmla="*/ 8 h 324"/>
                <a:gd name="T94" fmla="*/ 964 w 1036"/>
                <a:gd name="T95" fmla="*/ 6 h 324"/>
                <a:gd name="T96" fmla="*/ 972 w 1036"/>
                <a:gd name="T97" fmla="*/ 0 h 324"/>
                <a:gd name="T98" fmla="*/ 974 w 1036"/>
                <a:gd name="T99" fmla="*/ 2 h 324"/>
                <a:gd name="T100" fmla="*/ 988 w 1036"/>
                <a:gd name="T101" fmla="*/ 14 h 324"/>
                <a:gd name="T102" fmla="*/ 990 w 1036"/>
                <a:gd name="T103" fmla="*/ 20 h 324"/>
                <a:gd name="T104" fmla="*/ 992 w 1036"/>
                <a:gd name="T105" fmla="*/ 40 h 324"/>
                <a:gd name="T106" fmla="*/ 988 w 1036"/>
                <a:gd name="T107" fmla="*/ 44 h 324"/>
                <a:gd name="T108" fmla="*/ 978 w 1036"/>
                <a:gd name="T109" fmla="*/ 54 h 324"/>
                <a:gd name="T110" fmla="*/ 1026 w 1036"/>
                <a:gd name="T111" fmla="*/ 52 h 324"/>
                <a:gd name="T112" fmla="*/ 1036 w 1036"/>
                <a:gd name="T113" fmla="*/ 74 h 324"/>
                <a:gd name="T114" fmla="*/ 1032 w 1036"/>
                <a:gd name="T115" fmla="*/ 104 h 324"/>
                <a:gd name="T116" fmla="*/ 1030 w 1036"/>
                <a:gd name="T117" fmla="*/ 108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036" h="324">
                  <a:moveTo>
                    <a:pt x="10" y="258"/>
                  </a:moveTo>
                  <a:lnTo>
                    <a:pt x="10" y="258"/>
                  </a:lnTo>
                  <a:lnTo>
                    <a:pt x="4" y="272"/>
                  </a:lnTo>
                  <a:lnTo>
                    <a:pt x="0" y="286"/>
                  </a:lnTo>
                  <a:lnTo>
                    <a:pt x="0" y="290"/>
                  </a:lnTo>
                  <a:lnTo>
                    <a:pt x="0" y="296"/>
                  </a:lnTo>
                  <a:lnTo>
                    <a:pt x="0" y="296"/>
                  </a:lnTo>
                  <a:lnTo>
                    <a:pt x="2" y="304"/>
                  </a:lnTo>
                  <a:lnTo>
                    <a:pt x="6" y="310"/>
                  </a:lnTo>
                  <a:lnTo>
                    <a:pt x="10" y="316"/>
                  </a:lnTo>
                  <a:lnTo>
                    <a:pt x="16" y="320"/>
                  </a:lnTo>
                  <a:lnTo>
                    <a:pt x="24" y="324"/>
                  </a:lnTo>
                  <a:lnTo>
                    <a:pt x="36" y="324"/>
                  </a:lnTo>
                  <a:lnTo>
                    <a:pt x="52" y="322"/>
                  </a:lnTo>
                  <a:lnTo>
                    <a:pt x="52" y="322"/>
                  </a:lnTo>
                  <a:lnTo>
                    <a:pt x="70" y="320"/>
                  </a:lnTo>
                  <a:lnTo>
                    <a:pt x="90" y="318"/>
                  </a:lnTo>
                  <a:lnTo>
                    <a:pt x="136" y="320"/>
                  </a:lnTo>
                  <a:lnTo>
                    <a:pt x="160" y="320"/>
                  </a:lnTo>
                  <a:lnTo>
                    <a:pt x="186" y="320"/>
                  </a:lnTo>
                  <a:lnTo>
                    <a:pt x="210" y="318"/>
                  </a:lnTo>
                  <a:lnTo>
                    <a:pt x="234" y="314"/>
                  </a:lnTo>
                  <a:lnTo>
                    <a:pt x="234" y="314"/>
                  </a:lnTo>
                  <a:lnTo>
                    <a:pt x="246" y="308"/>
                  </a:lnTo>
                  <a:lnTo>
                    <a:pt x="258" y="302"/>
                  </a:lnTo>
                  <a:lnTo>
                    <a:pt x="270" y="292"/>
                  </a:lnTo>
                  <a:lnTo>
                    <a:pt x="284" y="282"/>
                  </a:lnTo>
                  <a:lnTo>
                    <a:pt x="312" y="256"/>
                  </a:lnTo>
                  <a:lnTo>
                    <a:pt x="342" y="226"/>
                  </a:lnTo>
                  <a:lnTo>
                    <a:pt x="376" y="194"/>
                  </a:lnTo>
                  <a:lnTo>
                    <a:pt x="396" y="178"/>
                  </a:lnTo>
                  <a:lnTo>
                    <a:pt x="416" y="164"/>
                  </a:lnTo>
                  <a:lnTo>
                    <a:pt x="438" y="148"/>
                  </a:lnTo>
                  <a:lnTo>
                    <a:pt x="462" y="136"/>
                  </a:lnTo>
                  <a:lnTo>
                    <a:pt x="486" y="124"/>
                  </a:lnTo>
                  <a:lnTo>
                    <a:pt x="514" y="114"/>
                  </a:lnTo>
                  <a:lnTo>
                    <a:pt x="514" y="114"/>
                  </a:lnTo>
                  <a:lnTo>
                    <a:pt x="570" y="94"/>
                  </a:lnTo>
                  <a:lnTo>
                    <a:pt x="632" y="76"/>
                  </a:lnTo>
                  <a:lnTo>
                    <a:pt x="754" y="44"/>
                  </a:lnTo>
                  <a:lnTo>
                    <a:pt x="850" y="22"/>
                  </a:lnTo>
                  <a:lnTo>
                    <a:pt x="880" y="16"/>
                  </a:lnTo>
                  <a:lnTo>
                    <a:pt x="896" y="16"/>
                  </a:lnTo>
                  <a:lnTo>
                    <a:pt x="896" y="16"/>
                  </a:lnTo>
                  <a:lnTo>
                    <a:pt x="906" y="16"/>
                  </a:lnTo>
                  <a:lnTo>
                    <a:pt x="914" y="20"/>
                  </a:lnTo>
                  <a:lnTo>
                    <a:pt x="920" y="26"/>
                  </a:lnTo>
                  <a:lnTo>
                    <a:pt x="924" y="34"/>
                  </a:lnTo>
                  <a:lnTo>
                    <a:pt x="924" y="34"/>
                  </a:lnTo>
                  <a:lnTo>
                    <a:pt x="926" y="42"/>
                  </a:lnTo>
                  <a:lnTo>
                    <a:pt x="926" y="52"/>
                  </a:lnTo>
                  <a:lnTo>
                    <a:pt x="928" y="60"/>
                  </a:lnTo>
                  <a:lnTo>
                    <a:pt x="930" y="62"/>
                  </a:lnTo>
                  <a:lnTo>
                    <a:pt x="934" y="64"/>
                  </a:lnTo>
                  <a:lnTo>
                    <a:pt x="934" y="64"/>
                  </a:lnTo>
                  <a:lnTo>
                    <a:pt x="942" y="62"/>
                  </a:lnTo>
                  <a:lnTo>
                    <a:pt x="952" y="60"/>
                  </a:lnTo>
                  <a:lnTo>
                    <a:pt x="966" y="56"/>
                  </a:lnTo>
                  <a:lnTo>
                    <a:pt x="966" y="56"/>
                  </a:lnTo>
                  <a:lnTo>
                    <a:pt x="956" y="66"/>
                  </a:lnTo>
                  <a:lnTo>
                    <a:pt x="948" y="74"/>
                  </a:lnTo>
                  <a:lnTo>
                    <a:pt x="940" y="78"/>
                  </a:lnTo>
                  <a:lnTo>
                    <a:pt x="940" y="78"/>
                  </a:lnTo>
                  <a:lnTo>
                    <a:pt x="938" y="78"/>
                  </a:lnTo>
                  <a:lnTo>
                    <a:pt x="936" y="82"/>
                  </a:lnTo>
                  <a:lnTo>
                    <a:pt x="934" y="90"/>
                  </a:lnTo>
                  <a:lnTo>
                    <a:pt x="934" y="94"/>
                  </a:lnTo>
                  <a:lnTo>
                    <a:pt x="936" y="98"/>
                  </a:lnTo>
                  <a:lnTo>
                    <a:pt x="940" y="102"/>
                  </a:lnTo>
                  <a:lnTo>
                    <a:pt x="946" y="104"/>
                  </a:lnTo>
                  <a:lnTo>
                    <a:pt x="946" y="104"/>
                  </a:lnTo>
                  <a:lnTo>
                    <a:pt x="958" y="104"/>
                  </a:lnTo>
                  <a:lnTo>
                    <a:pt x="966" y="104"/>
                  </a:lnTo>
                  <a:lnTo>
                    <a:pt x="972" y="104"/>
                  </a:lnTo>
                  <a:lnTo>
                    <a:pt x="972" y="104"/>
                  </a:lnTo>
                  <a:lnTo>
                    <a:pt x="974" y="98"/>
                  </a:lnTo>
                  <a:lnTo>
                    <a:pt x="978" y="86"/>
                  </a:lnTo>
                  <a:lnTo>
                    <a:pt x="980" y="72"/>
                  </a:lnTo>
                  <a:lnTo>
                    <a:pt x="978" y="66"/>
                  </a:lnTo>
                  <a:lnTo>
                    <a:pt x="976" y="62"/>
                  </a:lnTo>
                  <a:lnTo>
                    <a:pt x="976" y="62"/>
                  </a:lnTo>
                  <a:lnTo>
                    <a:pt x="968" y="54"/>
                  </a:lnTo>
                  <a:lnTo>
                    <a:pt x="966" y="44"/>
                  </a:lnTo>
                  <a:lnTo>
                    <a:pt x="966" y="36"/>
                  </a:lnTo>
                  <a:lnTo>
                    <a:pt x="968" y="32"/>
                  </a:lnTo>
                  <a:lnTo>
                    <a:pt x="968" y="32"/>
                  </a:lnTo>
                  <a:lnTo>
                    <a:pt x="972" y="30"/>
                  </a:lnTo>
                  <a:lnTo>
                    <a:pt x="974" y="24"/>
                  </a:lnTo>
                  <a:lnTo>
                    <a:pt x="974" y="24"/>
                  </a:lnTo>
                  <a:lnTo>
                    <a:pt x="974" y="18"/>
                  </a:lnTo>
                  <a:lnTo>
                    <a:pt x="972" y="16"/>
                  </a:lnTo>
                  <a:lnTo>
                    <a:pt x="972" y="16"/>
                  </a:lnTo>
                  <a:lnTo>
                    <a:pt x="966" y="12"/>
                  </a:lnTo>
                  <a:lnTo>
                    <a:pt x="964" y="8"/>
                  </a:lnTo>
                  <a:lnTo>
                    <a:pt x="964" y="6"/>
                  </a:lnTo>
                  <a:lnTo>
                    <a:pt x="964" y="6"/>
                  </a:lnTo>
                  <a:lnTo>
                    <a:pt x="968" y="2"/>
                  </a:lnTo>
                  <a:lnTo>
                    <a:pt x="972" y="0"/>
                  </a:lnTo>
                  <a:lnTo>
                    <a:pt x="974" y="2"/>
                  </a:lnTo>
                  <a:lnTo>
                    <a:pt x="974" y="2"/>
                  </a:lnTo>
                  <a:lnTo>
                    <a:pt x="982" y="6"/>
                  </a:lnTo>
                  <a:lnTo>
                    <a:pt x="988" y="14"/>
                  </a:lnTo>
                  <a:lnTo>
                    <a:pt x="988" y="14"/>
                  </a:lnTo>
                  <a:lnTo>
                    <a:pt x="990" y="20"/>
                  </a:lnTo>
                  <a:lnTo>
                    <a:pt x="992" y="26"/>
                  </a:lnTo>
                  <a:lnTo>
                    <a:pt x="992" y="40"/>
                  </a:lnTo>
                  <a:lnTo>
                    <a:pt x="992" y="40"/>
                  </a:lnTo>
                  <a:lnTo>
                    <a:pt x="988" y="44"/>
                  </a:lnTo>
                  <a:lnTo>
                    <a:pt x="984" y="48"/>
                  </a:lnTo>
                  <a:lnTo>
                    <a:pt x="978" y="54"/>
                  </a:lnTo>
                  <a:lnTo>
                    <a:pt x="1026" y="52"/>
                  </a:lnTo>
                  <a:lnTo>
                    <a:pt x="1026" y="52"/>
                  </a:lnTo>
                  <a:lnTo>
                    <a:pt x="1036" y="74"/>
                  </a:lnTo>
                  <a:lnTo>
                    <a:pt x="1036" y="74"/>
                  </a:lnTo>
                  <a:lnTo>
                    <a:pt x="1034" y="94"/>
                  </a:lnTo>
                  <a:lnTo>
                    <a:pt x="1032" y="104"/>
                  </a:lnTo>
                  <a:lnTo>
                    <a:pt x="1032" y="108"/>
                  </a:lnTo>
                  <a:lnTo>
                    <a:pt x="1030" y="108"/>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54" name="Freeform 27"/>
            <p:cNvSpPr>
              <a:spLocks/>
            </p:cNvSpPr>
            <p:nvPr/>
          </p:nvSpPr>
          <p:spPr bwMode="auto">
            <a:xfrm>
              <a:off x="5413342" y="2253925"/>
              <a:ext cx="82907" cy="44524"/>
            </a:xfrm>
            <a:custGeom>
              <a:avLst/>
              <a:gdLst>
                <a:gd name="T0" fmla="*/ 42 w 42"/>
                <a:gd name="T1" fmla="*/ 22 h 22"/>
                <a:gd name="T2" fmla="*/ 42 w 42"/>
                <a:gd name="T3" fmla="*/ 22 h 22"/>
                <a:gd name="T4" fmla="*/ 26 w 42"/>
                <a:gd name="T5" fmla="*/ 10 h 22"/>
                <a:gd name="T6" fmla="*/ 14 w 42"/>
                <a:gd name="T7" fmla="*/ 4 h 22"/>
                <a:gd name="T8" fmla="*/ 6 w 42"/>
                <a:gd name="T9" fmla="*/ 0 h 22"/>
                <a:gd name="T10" fmla="*/ 6 w 42"/>
                <a:gd name="T11" fmla="*/ 0 h 22"/>
                <a:gd name="T12" fmla="*/ 2 w 42"/>
                <a:gd name="T13" fmla="*/ 2 h 22"/>
                <a:gd name="T14" fmla="*/ 0 w 42"/>
                <a:gd name="T15" fmla="*/ 4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22">
                  <a:moveTo>
                    <a:pt x="42" y="22"/>
                  </a:moveTo>
                  <a:lnTo>
                    <a:pt x="42" y="22"/>
                  </a:lnTo>
                  <a:lnTo>
                    <a:pt x="26" y="10"/>
                  </a:lnTo>
                  <a:lnTo>
                    <a:pt x="14" y="4"/>
                  </a:lnTo>
                  <a:lnTo>
                    <a:pt x="6" y="0"/>
                  </a:lnTo>
                  <a:lnTo>
                    <a:pt x="6" y="0"/>
                  </a:lnTo>
                  <a:lnTo>
                    <a:pt x="2" y="2"/>
                  </a:lnTo>
                  <a:lnTo>
                    <a:pt x="0" y="4"/>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55" name="Freeform 28"/>
            <p:cNvSpPr>
              <a:spLocks/>
            </p:cNvSpPr>
            <p:nvPr/>
          </p:nvSpPr>
          <p:spPr bwMode="auto">
            <a:xfrm>
              <a:off x="3305145" y="2377131"/>
              <a:ext cx="2392448" cy="1339768"/>
            </a:xfrm>
            <a:custGeom>
              <a:avLst/>
              <a:gdLst>
                <a:gd name="T0" fmla="*/ 150 w 1212"/>
                <a:gd name="T1" fmla="*/ 170 h 662"/>
                <a:gd name="T2" fmla="*/ 258 w 1212"/>
                <a:gd name="T3" fmla="*/ 124 h 662"/>
                <a:gd name="T4" fmla="*/ 416 w 1212"/>
                <a:gd name="T5" fmla="*/ 70 h 662"/>
                <a:gd name="T6" fmla="*/ 512 w 1212"/>
                <a:gd name="T7" fmla="*/ 44 h 662"/>
                <a:gd name="T8" fmla="*/ 612 w 1212"/>
                <a:gd name="T9" fmla="*/ 22 h 662"/>
                <a:gd name="T10" fmla="*/ 712 w 1212"/>
                <a:gd name="T11" fmla="*/ 10 h 662"/>
                <a:gd name="T12" fmla="*/ 810 w 1212"/>
                <a:gd name="T13" fmla="*/ 4 h 662"/>
                <a:gd name="T14" fmla="*/ 986 w 1212"/>
                <a:gd name="T15" fmla="*/ 0 h 662"/>
                <a:gd name="T16" fmla="*/ 1170 w 1212"/>
                <a:gd name="T17" fmla="*/ 8 h 662"/>
                <a:gd name="T18" fmla="*/ 1212 w 1212"/>
                <a:gd name="T19" fmla="*/ 10 h 662"/>
                <a:gd name="T20" fmla="*/ 1174 w 1212"/>
                <a:gd name="T21" fmla="*/ 12 h 662"/>
                <a:gd name="T22" fmla="*/ 1070 w 1212"/>
                <a:gd name="T23" fmla="*/ 12 h 662"/>
                <a:gd name="T24" fmla="*/ 1060 w 1212"/>
                <a:gd name="T25" fmla="*/ 10 h 662"/>
                <a:gd name="T26" fmla="*/ 1042 w 1212"/>
                <a:gd name="T27" fmla="*/ 14 h 662"/>
                <a:gd name="T28" fmla="*/ 1006 w 1212"/>
                <a:gd name="T29" fmla="*/ 34 h 662"/>
                <a:gd name="T30" fmla="*/ 968 w 1212"/>
                <a:gd name="T31" fmla="*/ 62 h 662"/>
                <a:gd name="T32" fmla="*/ 940 w 1212"/>
                <a:gd name="T33" fmla="*/ 76 h 662"/>
                <a:gd name="T34" fmla="*/ 904 w 1212"/>
                <a:gd name="T35" fmla="*/ 86 h 662"/>
                <a:gd name="T36" fmla="*/ 818 w 1212"/>
                <a:gd name="T37" fmla="*/ 98 h 662"/>
                <a:gd name="T38" fmla="*/ 722 w 1212"/>
                <a:gd name="T39" fmla="*/ 106 h 662"/>
                <a:gd name="T40" fmla="*/ 654 w 1212"/>
                <a:gd name="T41" fmla="*/ 118 h 662"/>
                <a:gd name="T42" fmla="*/ 634 w 1212"/>
                <a:gd name="T43" fmla="*/ 126 h 662"/>
                <a:gd name="T44" fmla="*/ 570 w 1212"/>
                <a:gd name="T45" fmla="*/ 152 h 662"/>
                <a:gd name="T46" fmla="*/ 530 w 1212"/>
                <a:gd name="T47" fmla="*/ 178 h 662"/>
                <a:gd name="T48" fmla="*/ 468 w 1212"/>
                <a:gd name="T49" fmla="*/ 216 h 662"/>
                <a:gd name="T50" fmla="*/ 440 w 1212"/>
                <a:gd name="T51" fmla="*/ 228 h 662"/>
                <a:gd name="T52" fmla="*/ 342 w 1212"/>
                <a:gd name="T53" fmla="*/ 264 h 662"/>
                <a:gd name="T54" fmla="*/ 266 w 1212"/>
                <a:gd name="T55" fmla="*/ 280 h 662"/>
                <a:gd name="T56" fmla="*/ 256 w 1212"/>
                <a:gd name="T57" fmla="*/ 282 h 662"/>
                <a:gd name="T58" fmla="*/ 240 w 1212"/>
                <a:gd name="T59" fmla="*/ 280 h 662"/>
                <a:gd name="T60" fmla="*/ 222 w 1212"/>
                <a:gd name="T61" fmla="*/ 270 h 662"/>
                <a:gd name="T62" fmla="*/ 208 w 1212"/>
                <a:gd name="T63" fmla="*/ 252 h 662"/>
                <a:gd name="T64" fmla="*/ 200 w 1212"/>
                <a:gd name="T65" fmla="*/ 236 h 662"/>
                <a:gd name="T66" fmla="*/ 198 w 1212"/>
                <a:gd name="T67" fmla="*/ 232 h 662"/>
                <a:gd name="T68" fmla="*/ 188 w 1212"/>
                <a:gd name="T69" fmla="*/ 228 h 662"/>
                <a:gd name="T70" fmla="*/ 170 w 1212"/>
                <a:gd name="T71" fmla="*/ 232 h 662"/>
                <a:gd name="T72" fmla="*/ 154 w 1212"/>
                <a:gd name="T73" fmla="*/ 244 h 662"/>
                <a:gd name="T74" fmla="*/ 124 w 1212"/>
                <a:gd name="T75" fmla="*/ 262 h 662"/>
                <a:gd name="T76" fmla="*/ 94 w 1212"/>
                <a:gd name="T77" fmla="*/ 272 h 662"/>
                <a:gd name="T78" fmla="*/ 66 w 1212"/>
                <a:gd name="T79" fmla="*/ 272 h 662"/>
                <a:gd name="T80" fmla="*/ 32 w 1212"/>
                <a:gd name="T81" fmla="*/ 266 h 662"/>
                <a:gd name="T82" fmla="*/ 0 w 1212"/>
                <a:gd name="T83" fmla="*/ 252 h 662"/>
                <a:gd name="T84" fmla="*/ 6 w 1212"/>
                <a:gd name="T85" fmla="*/ 262 h 662"/>
                <a:gd name="T86" fmla="*/ 32 w 1212"/>
                <a:gd name="T87" fmla="*/ 328 h 662"/>
                <a:gd name="T88" fmla="*/ 76 w 1212"/>
                <a:gd name="T89" fmla="*/ 458 h 662"/>
                <a:gd name="T90" fmla="*/ 134 w 1212"/>
                <a:gd name="T91" fmla="*/ 648 h 662"/>
                <a:gd name="T92" fmla="*/ 134 w 1212"/>
                <a:gd name="T93" fmla="*/ 654 h 662"/>
                <a:gd name="T94" fmla="*/ 128 w 1212"/>
                <a:gd name="T95"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12" h="662">
                  <a:moveTo>
                    <a:pt x="150" y="170"/>
                  </a:moveTo>
                  <a:lnTo>
                    <a:pt x="150" y="170"/>
                  </a:lnTo>
                  <a:lnTo>
                    <a:pt x="200" y="148"/>
                  </a:lnTo>
                  <a:lnTo>
                    <a:pt x="258" y="124"/>
                  </a:lnTo>
                  <a:lnTo>
                    <a:pt x="330" y="98"/>
                  </a:lnTo>
                  <a:lnTo>
                    <a:pt x="416" y="70"/>
                  </a:lnTo>
                  <a:lnTo>
                    <a:pt x="464" y="56"/>
                  </a:lnTo>
                  <a:lnTo>
                    <a:pt x="512" y="44"/>
                  </a:lnTo>
                  <a:lnTo>
                    <a:pt x="562" y="32"/>
                  </a:lnTo>
                  <a:lnTo>
                    <a:pt x="612" y="22"/>
                  </a:lnTo>
                  <a:lnTo>
                    <a:pt x="662" y="16"/>
                  </a:lnTo>
                  <a:lnTo>
                    <a:pt x="712" y="10"/>
                  </a:lnTo>
                  <a:lnTo>
                    <a:pt x="712" y="10"/>
                  </a:lnTo>
                  <a:lnTo>
                    <a:pt x="810" y="4"/>
                  </a:lnTo>
                  <a:lnTo>
                    <a:pt x="902" y="2"/>
                  </a:lnTo>
                  <a:lnTo>
                    <a:pt x="986" y="0"/>
                  </a:lnTo>
                  <a:lnTo>
                    <a:pt x="1062" y="2"/>
                  </a:lnTo>
                  <a:lnTo>
                    <a:pt x="1170" y="8"/>
                  </a:lnTo>
                  <a:lnTo>
                    <a:pt x="1212" y="10"/>
                  </a:lnTo>
                  <a:lnTo>
                    <a:pt x="1212" y="10"/>
                  </a:lnTo>
                  <a:lnTo>
                    <a:pt x="1174" y="12"/>
                  </a:lnTo>
                  <a:lnTo>
                    <a:pt x="1174" y="12"/>
                  </a:lnTo>
                  <a:lnTo>
                    <a:pt x="1116" y="12"/>
                  </a:lnTo>
                  <a:lnTo>
                    <a:pt x="1070" y="12"/>
                  </a:lnTo>
                  <a:lnTo>
                    <a:pt x="1070" y="12"/>
                  </a:lnTo>
                  <a:lnTo>
                    <a:pt x="1060" y="10"/>
                  </a:lnTo>
                  <a:lnTo>
                    <a:pt x="1050" y="12"/>
                  </a:lnTo>
                  <a:lnTo>
                    <a:pt x="1042" y="14"/>
                  </a:lnTo>
                  <a:lnTo>
                    <a:pt x="1032" y="18"/>
                  </a:lnTo>
                  <a:lnTo>
                    <a:pt x="1006" y="34"/>
                  </a:lnTo>
                  <a:lnTo>
                    <a:pt x="968" y="62"/>
                  </a:lnTo>
                  <a:lnTo>
                    <a:pt x="968" y="62"/>
                  </a:lnTo>
                  <a:lnTo>
                    <a:pt x="956" y="70"/>
                  </a:lnTo>
                  <a:lnTo>
                    <a:pt x="940" y="76"/>
                  </a:lnTo>
                  <a:lnTo>
                    <a:pt x="922" y="82"/>
                  </a:lnTo>
                  <a:lnTo>
                    <a:pt x="904" y="86"/>
                  </a:lnTo>
                  <a:lnTo>
                    <a:pt x="862" y="92"/>
                  </a:lnTo>
                  <a:lnTo>
                    <a:pt x="818" y="98"/>
                  </a:lnTo>
                  <a:lnTo>
                    <a:pt x="770" y="102"/>
                  </a:lnTo>
                  <a:lnTo>
                    <a:pt x="722" y="106"/>
                  </a:lnTo>
                  <a:lnTo>
                    <a:pt x="676" y="114"/>
                  </a:lnTo>
                  <a:lnTo>
                    <a:pt x="654" y="118"/>
                  </a:lnTo>
                  <a:lnTo>
                    <a:pt x="634" y="126"/>
                  </a:lnTo>
                  <a:lnTo>
                    <a:pt x="634" y="126"/>
                  </a:lnTo>
                  <a:lnTo>
                    <a:pt x="598" y="138"/>
                  </a:lnTo>
                  <a:lnTo>
                    <a:pt x="570" y="152"/>
                  </a:lnTo>
                  <a:lnTo>
                    <a:pt x="548" y="164"/>
                  </a:lnTo>
                  <a:lnTo>
                    <a:pt x="530" y="178"/>
                  </a:lnTo>
                  <a:lnTo>
                    <a:pt x="492" y="202"/>
                  </a:lnTo>
                  <a:lnTo>
                    <a:pt x="468" y="216"/>
                  </a:lnTo>
                  <a:lnTo>
                    <a:pt x="440" y="228"/>
                  </a:lnTo>
                  <a:lnTo>
                    <a:pt x="440" y="228"/>
                  </a:lnTo>
                  <a:lnTo>
                    <a:pt x="384" y="250"/>
                  </a:lnTo>
                  <a:lnTo>
                    <a:pt x="342" y="264"/>
                  </a:lnTo>
                  <a:lnTo>
                    <a:pt x="306" y="272"/>
                  </a:lnTo>
                  <a:lnTo>
                    <a:pt x="266" y="280"/>
                  </a:lnTo>
                  <a:lnTo>
                    <a:pt x="266" y="280"/>
                  </a:lnTo>
                  <a:lnTo>
                    <a:pt x="256" y="282"/>
                  </a:lnTo>
                  <a:lnTo>
                    <a:pt x="248" y="280"/>
                  </a:lnTo>
                  <a:lnTo>
                    <a:pt x="240" y="280"/>
                  </a:lnTo>
                  <a:lnTo>
                    <a:pt x="232" y="278"/>
                  </a:lnTo>
                  <a:lnTo>
                    <a:pt x="222" y="270"/>
                  </a:lnTo>
                  <a:lnTo>
                    <a:pt x="214" y="262"/>
                  </a:lnTo>
                  <a:lnTo>
                    <a:pt x="208" y="252"/>
                  </a:lnTo>
                  <a:lnTo>
                    <a:pt x="204" y="244"/>
                  </a:lnTo>
                  <a:lnTo>
                    <a:pt x="200" y="236"/>
                  </a:lnTo>
                  <a:lnTo>
                    <a:pt x="198" y="232"/>
                  </a:lnTo>
                  <a:lnTo>
                    <a:pt x="198" y="232"/>
                  </a:lnTo>
                  <a:lnTo>
                    <a:pt x="194" y="228"/>
                  </a:lnTo>
                  <a:lnTo>
                    <a:pt x="188" y="228"/>
                  </a:lnTo>
                  <a:lnTo>
                    <a:pt x="180" y="228"/>
                  </a:lnTo>
                  <a:lnTo>
                    <a:pt x="170" y="232"/>
                  </a:lnTo>
                  <a:lnTo>
                    <a:pt x="170" y="232"/>
                  </a:lnTo>
                  <a:lnTo>
                    <a:pt x="154" y="244"/>
                  </a:lnTo>
                  <a:lnTo>
                    <a:pt x="140" y="254"/>
                  </a:lnTo>
                  <a:lnTo>
                    <a:pt x="124" y="262"/>
                  </a:lnTo>
                  <a:lnTo>
                    <a:pt x="110" y="268"/>
                  </a:lnTo>
                  <a:lnTo>
                    <a:pt x="94" y="272"/>
                  </a:lnTo>
                  <a:lnTo>
                    <a:pt x="80" y="272"/>
                  </a:lnTo>
                  <a:lnTo>
                    <a:pt x="66" y="272"/>
                  </a:lnTo>
                  <a:lnTo>
                    <a:pt x="54" y="272"/>
                  </a:lnTo>
                  <a:lnTo>
                    <a:pt x="32" y="266"/>
                  </a:lnTo>
                  <a:lnTo>
                    <a:pt x="14" y="260"/>
                  </a:lnTo>
                  <a:lnTo>
                    <a:pt x="0" y="252"/>
                  </a:lnTo>
                  <a:lnTo>
                    <a:pt x="0" y="252"/>
                  </a:lnTo>
                  <a:lnTo>
                    <a:pt x="6" y="262"/>
                  </a:lnTo>
                  <a:lnTo>
                    <a:pt x="12" y="280"/>
                  </a:lnTo>
                  <a:lnTo>
                    <a:pt x="32" y="328"/>
                  </a:lnTo>
                  <a:lnTo>
                    <a:pt x="54" y="390"/>
                  </a:lnTo>
                  <a:lnTo>
                    <a:pt x="76" y="458"/>
                  </a:lnTo>
                  <a:lnTo>
                    <a:pt x="114" y="584"/>
                  </a:lnTo>
                  <a:lnTo>
                    <a:pt x="134" y="648"/>
                  </a:lnTo>
                  <a:lnTo>
                    <a:pt x="134" y="648"/>
                  </a:lnTo>
                  <a:lnTo>
                    <a:pt x="134" y="654"/>
                  </a:lnTo>
                  <a:lnTo>
                    <a:pt x="132" y="658"/>
                  </a:lnTo>
                  <a:lnTo>
                    <a:pt x="128" y="662"/>
                  </a:lnTo>
                  <a:lnTo>
                    <a:pt x="124" y="662"/>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56" name="Freeform 29"/>
            <p:cNvSpPr>
              <a:spLocks/>
            </p:cNvSpPr>
            <p:nvPr/>
          </p:nvSpPr>
          <p:spPr bwMode="auto">
            <a:xfrm>
              <a:off x="5034340" y="2407735"/>
              <a:ext cx="1780519" cy="3149061"/>
            </a:xfrm>
            <a:custGeom>
              <a:avLst/>
              <a:gdLst>
                <a:gd name="T0" fmla="*/ 314 w 902"/>
                <a:gd name="T1" fmla="*/ 0 h 1556"/>
                <a:gd name="T2" fmla="*/ 206 w 902"/>
                <a:gd name="T3" fmla="*/ 10 h 1556"/>
                <a:gd name="T4" fmla="*/ 162 w 902"/>
                <a:gd name="T5" fmla="*/ 28 h 1556"/>
                <a:gd name="T6" fmla="*/ 120 w 902"/>
                <a:gd name="T7" fmla="*/ 64 h 1556"/>
                <a:gd name="T8" fmla="*/ 72 w 902"/>
                <a:gd name="T9" fmla="*/ 140 h 1556"/>
                <a:gd name="T10" fmla="*/ 46 w 902"/>
                <a:gd name="T11" fmla="*/ 220 h 1556"/>
                <a:gd name="T12" fmla="*/ 26 w 902"/>
                <a:gd name="T13" fmla="*/ 348 h 1556"/>
                <a:gd name="T14" fmla="*/ 32 w 902"/>
                <a:gd name="T15" fmla="*/ 388 h 1556"/>
                <a:gd name="T16" fmla="*/ 54 w 902"/>
                <a:gd name="T17" fmla="*/ 424 h 1556"/>
                <a:gd name="T18" fmla="*/ 78 w 902"/>
                <a:gd name="T19" fmla="*/ 442 h 1556"/>
                <a:gd name="T20" fmla="*/ 128 w 902"/>
                <a:gd name="T21" fmla="*/ 498 h 1556"/>
                <a:gd name="T22" fmla="*/ 60 w 902"/>
                <a:gd name="T23" fmla="*/ 574 h 1556"/>
                <a:gd name="T24" fmla="*/ 8 w 902"/>
                <a:gd name="T25" fmla="*/ 650 h 1556"/>
                <a:gd name="T26" fmla="*/ 0 w 902"/>
                <a:gd name="T27" fmla="*/ 680 h 1556"/>
                <a:gd name="T28" fmla="*/ 4 w 902"/>
                <a:gd name="T29" fmla="*/ 722 h 1556"/>
                <a:gd name="T30" fmla="*/ 18 w 902"/>
                <a:gd name="T31" fmla="*/ 786 h 1556"/>
                <a:gd name="T32" fmla="*/ 54 w 902"/>
                <a:gd name="T33" fmla="*/ 836 h 1556"/>
                <a:gd name="T34" fmla="*/ 120 w 902"/>
                <a:gd name="T35" fmla="*/ 876 h 1556"/>
                <a:gd name="T36" fmla="*/ 188 w 902"/>
                <a:gd name="T37" fmla="*/ 896 h 1556"/>
                <a:gd name="T38" fmla="*/ 284 w 902"/>
                <a:gd name="T39" fmla="*/ 928 h 1556"/>
                <a:gd name="T40" fmla="*/ 346 w 902"/>
                <a:gd name="T41" fmla="*/ 984 h 1556"/>
                <a:gd name="T42" fmla="*/ 386 w 902"/>
                <a:gd name="T43" fmla="*/ 1054 h 1556"/>
                <a:gd name="T44" fmla="*/ 430 w 902"/>
                <a:gd name="T45" fmla="*/ 1178 h 1556"/>
                <a:gd name="T46" fmla="*/ 450 w 902"/>
                <a:gd name="T47" fmla="*/ 1226 h 1556"/>
                <a:gd name="T48" fmla="*/ 526 w 902"/>
                <a:gd name="T49" fmla="*/ 1364 h 1556"/>
                <a:gd name="T50" fmla="*/ 596 w 902"/>
                <a:gd name="T51" fmla="*/ 1458 h 1556"/>
                <a:gd name="T52" fmla="*/ 638 w 902"/>
                <a:gd name="T53" fmla="*/ 1488 h 1556"/>
                <a:gd name="T54" fmla="*/ 664 w 902"/>
                <a:gd name="T55" fmla="*/ 1494 h 1556"/>
                <a:gd name="T56" fmla="*/ 738 w 902"/>
                <a:gd name="T57" fmla="*/ 1468 h 1556"/>
                <a:gd name="T58" fmla="*/ 792 w 902"/>
                <a:gd name="T59" fmla="*/ 1410 h 1556"/>
                <a:gd name="T60" fmla="*/ 804 w 902"/>
                <a:gd name="T61" fmla="*/ 1374 h 1556"/>
                <a:gd name="T62" fmla="*/ 808 w 902"/>
                <a:gd name="T63" fmla="*/ 1358 h 1556"/>
                <a:gd name="T64" fmla="*/ 820 w 902"/>
                <a:gd name="T65" fmla="*/ 1346 h 1556"/>
                <a:gd name="T66" fmla="*/ 830 w 902"/>
                <a:gd name="T67" fmla="*/ 1348 h 1556"/>
                <a:gd name="T68" fmla="*/ 858 w 902"/>
                <a:gd name="T69" fmla="*/ 1346 h 1556"/>
                <a:gd name="T70" fmla="*/ 878 w 902"/>
                <a:gd name="T71" fmla="*/ 1344 h 1556"/>
                <a:gd name="T72" fmla="*/ 892 w 902"/>
                <a:gd name="T73" fmla="*/ 1374 h 1556"/>
                <a:gd name="T74" fmla="*/ 902 w 902"/>
                <a:gd name="T75" fmla="*/ 1412 h 1556"/>
                <a:gd name="T76" fmla="*/ 878 w 902"/>
                <a:gd name="T77" fmla="*/ 1474 h 1556"/>
                <a:gd name="T78" fmla="*/ 846 w 902"/>
                <a:gd name="T79" fmla="*/ 1522 h 1556"/>
                <a:gd name="T80" fmla="*/ 808 w 902"/>
                <a:gd name="T81" fmla="*/ 1548 h 1556"/>
                <a:gd name="T82" fmla="*/ 774 w 902"/>
                <a:gd name="T83" fmla="*/ 1554 h 1556"/>
                <a:gd name="T84" fmla="*/ 696 w 902"/>
                <a:gd name="T85" fmla="*/ 1548 h 1556"/>
                <a:gd name="T86" fmla="*/ 652 w 902"/>
                <a:gd name="T87" fmla="*/ 1526 h 1556"/>
                <a:gd name="T88" fmla="*/ 634 w 902"/>
                <a:gd name="T89" fmla="*/ 1500 h 1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02" h="1556">
                  <a:moveTo>
                    <a:pt x="336" y="2"/>
                  </a:moveTo>
                  <a:lnTo>
                    <a:pt x="336" y="2"/>
                  </a:lnTo>
                  <a:lnTo>
                    <a:pt x="314" y="0"/>
                  </a:lnTo>
                  <a:lnTo>
                    <a:pt x="264" y="4"/>
                  </a:lnTo>
                  <a:lnTo>
                    <a:pt x="234" y="6"/>
                  </a:lnTo>
                  <a:lnTo>
                    <a:pt x="206" y="10"/>
                  </a:lnTo>
                  <a:lnTo>
                    <a:pt x="180" y="18"/>
                  </a:lnTo>
                  <a:lnTo>
                    <a:pt x="170" y="22"/>
                  </a:lnTo>
                  <a:lnTo>
                    <a:pt x="162" y="28"/>
                  </a:lnTo>
                  <a:lnTo>
                    <a:pt x="162" y="28"/>
                  </a:lnTo>
                  <a:lnTo>
                    <a:pt x="136" y="48"/>
                  </a:lnTo>
                  <a:lnTo>
                    <a:pt x="120" y="64"/>
                  </a:lnTo>
                  <a:lnTo>
                    <a:pt x="104" y="84"/>
                  </a:lnTo>
                  <a:lnTo>
                    <a:pt x="88" y="110"/>
                  </a:lnTo>
                  <a:lnTo>
                    <a:pt x="72" y="140"/>
                  </a:lnTo>
                  <a:lnTo>
                    <a:pt x="58" y="178"/>
                  </a:lnTo>
                  <a:lnTo>
                    <a:pt x="46" y="220"/>
                  </a:lnTo>
                  <a:lnTo>
                    <a:pt x="46" y="220"/>
                  </a:lnTo>
                  <a:lnTo>
                    <a:pt x="32" y="286"/>
                  </a:lnTo>
                  <a:lnTo>
                    <a:pt x="28" y="318"/>
                  </a:lnTo>
                  <a:lnTo>
                    <a:pt x="26" y="348"/>
                  </a:lnTo>
                  <a:lnTo>
                    <a:pt x="26" y="362"/>
                  </a:lnTo>
                  <a:lnTo>
                    <a:pt x="30" y="376"/>
                  </a:lnTo>
                  <a:lnTo>
                    <a:pt x="32" y="388"/>
                  </a:lnTo>
                  <a:lnTo>
                    <a:pt x="38" y="402"/>
                  </a:lnTo>
                  <a:lnTo>
                    <a:pt x="46" y="412"/>
                  </a:lnTo>
                  <a:lnTo>
                    <a:pt x="54" y="424"/>
                  </a:lnTo>
                  <a:lnTo>
                    <a:pt x="66" y="434"/>
                  </a:lnTo>
                  <a:lnTo>
                    <a:pt x="78" y="442"/>
                  </a:lnTo>
                  <a:lnTo>
                    <a:pt x="78" y="442"/>
                  </a:lnTo>
                  <a:lnTo>
                    <a:pt x="104" y="458"/>
                  </a:lnTo>
                  <a:lnTo>
                    <a:pt x="126" y="474"/>
                  </a:lnTo>
                  <a:lnTo>
                    <a:pt x="128" y="498"/>
                  </a:lnTo>
                  <a:lnTo>
                    <a:pt x="128" y="498"/>
                  </a:lnTo>
                  <a:lnTo>
                    <a:pt x="106" y="520"/>
                  </a:lnTo>
                  <a:lnTo>
                    <a:pt x="60" y="574"/>
                  </a:lnTo>
                  <a:lnTo>
                    <a:pt x="36" y="606"/>
                  </a:lnTo>
                  <a:lnTo>
                    <a:pt x="16" y="636"/>
                  </a:lnTo>
                  <a:lnTo>
                    <a:pt x="8" y="650"/>
                  </a:lnTo>
                  <a:lnTo>
                    <a:pt x="2" y="662"/>
                  </a:lnTo>
                  <a:lnTo>
                    <a:pt x="0" y="672"/>
                  </a:lnTo>
                  <a:lnTo>
                    <a:pt x="0" y="680"/>
                  </a:lnTo>
                  <a:lnTo>
                    <a:pt x="0" y="680"/>
                  </a:lnTo>
                  <a:lnTo>
                    <a:pt x="2" y="696"/>
                  </a:lnTo>
                  <a:lnTo>
                    <a:pt x="4" y="722"/>
                  </a:lnTo>
                  <a:lnTo>
                    <a:pt x="8" y="752"/>
                  </a:lnTo>
                  <a:lnTo>
                    <a:pt x="12" y="770"/>
                  </a:lnTo>
                  <a:lnTo>
                    <a:pt x="18" y="786"/>
                  </a:lnTo>
                  <a:lnTo>
                    <a:pt x="28" y="804"/>
                  </a:lnTo>
                  <a:lnTo>
                    <a:pt x="38" y="820"/>
                  </a:lnTo>
                  <a:lnTo>
                    <a:pt x="54" y="836"/>
                  </a:lnTo>
                  <a:lnTo>
                    <a:pt x="72" y="850"/>
                  </a:lnTo>
                  <a:lnTo>
                    <a:pt x="94" y="864"/>
                  </a:lnTo>
                  <a:lnTo>
                    <a:pt x="120" y="876"/>
                  </a:lnTo>
                  <a:lnTo>
                    <a:pt x="152" y="886"/>
                  </a:lnTo>
                  <a:lnTo>
                    <a:pt x="188" y="896"/>
                  </a:lnTo>
                  <a:lnTo>
                    <a:pt x="188" y="896"/>
                  </a:lnTo>
                  <a:lnTo>
                    <a:pt x="224" y="904"/>
                  </a:lnTo>
                  <a:lnTo>
                    <a:pt x="256" y="914"/>
                  </a:lnTo>
                  <a:lnTo>
                    <a:pt x="284" y="928"/>
                  </a:lnTo>
                  <a:lnTo>
                    <a:pt x="308" y="946"/>
                  </a:lnTo>
                  <a:lnTo>
                    <a:pt x="328" y="964"/>
                  </a:lnTo>
                  <a:lnTo>
                    <a:pt x="346" y="984"/>
                  </a:lnTo>
                  <a:lnTo>
                    <a:pt x="362" y="1006"/>
                  </a:lnTo>
                  <a:lnTo>
                    <a:pt x="374" y="1030"/>
                  </a:lnTo>
                  <a:lnTo>
                    <a:pt x="386" y="1054"/>
                  </a:lnTo>
                  <a:lnTo>
                    <a:pt x="396" y="1078"/>
                  </a:lnTo>
                  <a:lnTo>
                    <a:pt x="412" y="1128"/>
                  </a:lnTo>
                  <a:lnTo>
                    <a:pt x="430" y="1178"/>
                  </a:lnTo>
                  <a:lnTo>
                    <a:pt x="438" y="1202"/>
                  </a:lnTo>
                  <a:lnTo>
                    <a:pt x="450" y="1226"/>
                  </a:lnTo>
                  <a:lnTo>
                    <a:pt x="450" y="1226"/>
                  </a:lnTo>
                  <a:lnTo>
                    <a:pt x="472" y="1270"/>
                  </a:lnTo>
                  <a:lnTo>
                    <a:pt x="498" y="1318"/>
                  </a:lnTo>
                  <a:lnTo>
                    <a:pt x="526" y="1364"/>
                  </a:lnTo>
                  <a:lnTo>
                    <a:pt x="554" y="1406"/>
                  </a:lnTo>
                  <a:lnTo>
                    <a:pt x="582" y="1442"/>
                  </a:lnTo>
                  <a:lnTo>
                    <a:pt x="596" y="1458"/>
                  </a:lnTo>
                  <a:lnTo>
                    <a:pt x="610" y="1470"/>
                  </a:lnTo>
                  <a:lnTo>
                    <a:pt x="624" y="1480"/>
                  </a:lnTo>
                  <a:lnTo>
                    <a:pt x="638" y="1488"/>
                  </a:lnTo>
                  <a:lnTo>
                    <a:pt x="652" y="1492"/>
                  </a:lnTo>
                  <a:lnTo>
                    <a:pt x="664" y="1494"/>
                  </a:lnTo>
                  <a:lnTo>
                    <a:pt x="664" y="1494"/>
                  </a:lnTo>
                  <a:lnTo>
                    <a:pt x="690" y="1488"/>
                  </a:lnTo>
                  <a:lnTo>
                    <a:pt x="714" y="1480"/>
                  </a:lnTo>
                  <a:lnTo>
                    <a:pt x="738" y="1468"/>
                  </a:lnTo>
                  <a:lnTo>
                    <a:pt x="760" y="1452"/>
                  </a:lnTo>
                  <a:lnTo>
                    <a:pt x="778" y="1432"/>
                  </a:lnTo>
                  <a:lnTo>
                    <a:pt x="792" y="1410"/>
                  </a:lnTo>
                  <a:lnTo>
                    <a:pt x="796" y="1400"/>
                  </a:lnTo>
                  <a:lnTo>
                    <a:pt x="800" y="1388"/>
                  </a:lnTo>
                  <a:lnTo>
                    <a:pt x="804" y="1374"/>
                  </a:lnTo>
                  <a:lnTo>
                    <a:pt x="806" y="1362"/>
                  </a:lnTo>
                  <a:lnTo>
                    <a:pt x="806" y="1362"/>
                  </a:lnTo>
                  <a:lnTo>
                    <a:pt x="808" y="1358"/>
                  </a:lnTo>
                  <a:lnTo>
                    <a:pt x="812" y="1352"/>
                  </a:lnTo>
                  <a:lnTo>
                    <a:pt x="816" y="1348"/>
                  </a:lnTo>
                  <a:lnTo>
                    <a:pt x="820" y="1346"/>
                  </a:lnTo>
                  <a:lnTo>
                    <a:pt x="824" y="1346"/>
                  </a:lnTo>
                  <a:lnTo>
                    <a:pt x="830" y="1348"/>
                  </a:lnTo>
                  <a:lnTo>
                    <a:pt x="830" y="1348"/>
                  </a:lnTo>
                  <a:lnTo>
                    <a:pt x="836" y="1348"/>
                  </a:lnTo>
                  <a:lnTo>
                    <a:pt x="844" y="1348"/>
                  </a:lnTo>
                  <a:lnTo>
                    <a:pt x="858" y="1346"/>
                  </a:lnTo>
                  <a:lnTo>
                    <a:pt x="870" y="1342"/>
                  </a:lnTo>
                  <a:lnTo>
                    <a:pt x="874" y="1342"/>
                  </a:lnTo>
                  <a:lnTo>
                    <a:pt x="878" y="1344"/>
                  </a:lnTo>
                  <a:lnTo>
                    <a:pt x="878" y="1344"/>
                  </a:lnTo>
                  <a:lnTo>
                    <a:pt x="884" y="1356"/>
                  </a:lnTo>
                  <a:lnTo>
                    <a:pt x="892" y="1374"/>
                  </a:lnTo>
                  <a:lnTo>
                    <a:pt x="902" y="1404"/>
                  </a:lnTo>
                  <a:lnTo>
                    <a:pt x="902" y="1404"/>
                  </a:lnTo>
                  <a:lnTo>
                    <a:pt x="902" y="1412"/>
                  </a:lnTo>
                  <a:lnTo>
                    <a:pt x="898" y="1428"/>
                  </a:lnTo>
                  <a:lnTo>
                    <a:pt x="890" y="1450"/>
                  </a:lnTo>
                  <a:lnTo>
                    <a:pt x="878" y="1474"/>
                  </a:lnTo>
                  <a:lnTo>
                    <a:pt x="864" y="1498"/>
                  </a:lnTo>
                  <a:lnTo>
                    <a:pt x="856" y="1510"/>
                  </a:lnTo>
                  <a:lnTo>
                    <a:pt x="846" y="1522"/>
                  </a:lnTo>
                  <a:lnTo>
                    <a:pt x="834" y="1532"/>
                  </a:lnTo>
                  <a:lnTo>
                    <a:pt x="822" y="1540"/>
                  </a:lnTo>
                  <a:lnTo>
                    <a:pt x="808" y="1548"/>
                  </a:lnTo>
                  <a:lnTo>
                    <a:pt x="794" y="1552"/>
                  </a:lnTo>
                  <a:lnTo>
                    <a:pt x="794" y="1552"/>
                  </a:lnTo>
                  <a:lnTo>
                    <a:pt x="774" y="1554"/>
                  </a:lnTo>
                  <a:lnTo>
                    <a:pt x="750" y="1556"/>
                  </a:lnTo>
                  <a:lnTo>
                    <a:pt x="724" y="1554"/>
                  </a:lnTo>
                  <a:lnTo>
                    <a:pt x="696" y="1548"/>
                  </a:lnTo>
                  <a:lnTo>
                    <a:pt x="672" y="1540"/>
                  </a:lnTo>
                  <a:lnTo>
                    <a:pt x="660" y="1534"/>
                  </a:lnTo>
                  <a:lnTo>
                    <a:pt x="652" y="1526"/>
                  </a:lnTo>
                  <a:lnTo>
                    <a:pt x="644" y="1518"/>
                  </a:lnTo>
                  <a:lnTo>
                    <a:pt x="638" y="1510"/>
                  </a:lnTo>
                  <a:lnTo>
                    <a:pt x="634" y="1500"/>
                  </a:lnTo>
                  <a:lnTo>
                    <a:pt x="634" y="1488"/>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57" name="Freeform 30"/>
            <p:cNvSpPr>
              <a:spLocks/>
            </p:cNvSpPr>
            <p:nvPr/>
          </p:nvSpPr>
          <p:spPr bwMode="auto">
            <a:xfrm>
              <a:off x="5287008" y="2427973"/>
              <a:ext cx="2897784" cy="1509768"/>
            </a:xfrm>
            <a:custGeom>
              <a:avLst/>
              <a:gdLst>
                <a:gd name="T0" fmla="*/ 76 w 1468"/>
                <a:gd name="T1" fmla="*/ 4 h 746"/>
                <a:gd name="T2" fmla="*/ 52 w 1468"/>
                <a:gd name="T3" fmla="*/ 36 h 746"/>
                <a:gd name="T4" fmla="*/ 34 w 1468"/>
                <a:gd name="T5" fmla="*/ 112 h 746"/>
                <a:gd name="T6" fmla="*/ 12 w 1468"/>
                <a:gd name="T7" fmla="*/ 160 h 746"/>
                <a:gd name="T8" fmla="*/ 0 w 1468"/>
                <a:gd name="T9" fmla="*/ 180 h 746"/>
                <a:gd name="T10" fmla="*/ 4 w 1468"/>
                <a:gd name="T11" fmla="*/ 230 h 746"/>
                <a:gd name="T12" fmla="*/ 22 w 1468"/>
                <a:gd name="T13" fmla="*/ 280 h 746"/>
                <a:gd name="T14" fmla="*/ 28 w 1468"/>
                <a:gd name="T15" fmla="*/ 286 h 746"/>
                <a:gd name="T16" fmla="*/ 54 w 1468"/>
                <a:gd name="T17" fmla="*/ 276 h 746"/>
                <a:gd name="T18" fmla="*/ 90 w 1468"/>
                <a:gd name="T19" fmla="*/ 248 h 746"/>
                <a:gd name="T20" fmla="*/ 100 w 1468"/>
                <a:gd name="T21" fmla="*/ 250 h 746"/>
                <a:gd name="T22" fmla="*/ 106 w 1468"/>
                <a:gd name="T23" fmla="*/ 248 h 746"/>
                <a:gd name="T24" fmla="*/ 114 w 1468"/>
                <a:gd name="T25" fmla="*/ 242 h 746"/>
                <a:gd name="T26" fmla="*/ 148 w 1468"/>
                <a:gd name="T27" fmla="*/ 240 h 746"/>
                <a:gd name="T28" fmla="*/ 166 w 1468"/>
                <a:gd name="T29" fmla="*/ 244 h 746"/>
                <a:gd name="T30" fmla="*/ 178 w 1468"/>
                <a:gd name="T31" fmla="*/ 250 h 746"/>
                <a:gd name="T32" fmla="*/ 192 w 1468"/>
                <a:gd name="T33" fmla="*/ 252 h 746"/>
                <a:gd name="T34" fmla="*/ 200 w 1468"/>
                <a:gd name="T35" fmla="*/ 254 h 746"/>
                <a:gd name="T36" fmla="*/ 208 w 1468"/>
                <a:gd name="T37" fmla="*/ 244 h 746"/>
                <a:gd name="T38" fmla="*/ 228 w 1468"/>
                <a:gd name="T39" fmla="*/ 216 h 746"/>
                <a:gd name="T40" fmla="*/ 242 w 1468"/>
                <a:gd name="T41" fmla="*/ 212 h 746"/>
                <a:gd name="T42" fmla="*/ 254 w 1468"/>
                <a:gd name="T43" fmla="*/ 206 h 746"/>
                <a:gd name="T44" fmla="*/ 252 w 1468"/>
                <a:gd name="T45" fmla="*/ 180 h 746"/>
                <a:gd name="T46" fmla="*/ 256 w 1468"/>
                <a:gd name="T47" fmla="*/ 174 h 746"/>
                <a:gd name="T48" fmla="*/ 274 w 1468"/>
                <a:gd name="T49" fmla="*/ 168 h 746"/>
                <a:gd name="T50" fmla="*/ 292 w 1468"/>
                <a:gd name="T51" fmla="*/ 176 h 746"/>
                <a:gd name="T52" fmla="*/ 314 w 1468"/>
                <a:gd name="T53" fmla="*/ 210 h 746"/>
                <a:gd name="T54" fmla="*/ 320 w 1468"/>
                <a:gd name="T55" fmla="*/ 240 h 746"/>
                <a:gd name="T56" fmla="*/ 340 w 1468"/>
                <a:gd name="T57" fmla="*/ 272 h 746"/>
                <a:gd name="T58" fmla="*/ 376 w 1468"/>
                <a:gd name="T59" fmla="*/ 288 h 746"/>
                <a:gd name="T60" fmla="*/ 420 w 1468"/>
                <a:gd name="T61" fmla="*/ 302 h 746"/>
                <a:gd name="T62" fmla="*/ 436 w 1468"/>
                <a:gd name="T63" fmla="*/ 318 h 746"/>
                <a:gd name="T64" fmla="*/ 468 w 1468"/>
                <a:gd name="T65" fmla="*/ 332 h 746"/>
                <a:gd name="T66" fmla="*/ 580 w 1468"/>
                <a:gd name="T67" fmla="*/ 354 h 746"/>
                <a:gd name="T68" fmla="*/ 632 w 1468"/>
                <a:gd name="T69" fmla="*/ 358 h 746"/>
                <a:gd name="T70" fmla="*/ 728 w 1468"/>
                <a:gd name="T71" fmla="*/ 392 h 746"/>
                <a:gd name="T72" fmla="*/ 792 w 1468"/>
                <a:gd name="T73" fmla="*/ 430 h 746"/>
                <a:gd name="T74" fmla="*/ 806 w 1468"/>
                <a:gd name="T75" fmla="*/ 450 h 746"/>
                <a:gd name="T76" fmla="*/ 814 w 1468"/>
                <a:gd name="T77" fmla="*/ 468 h 746"/>
                <a:gd name="T78" fmla="*/ 942 w 1468"/>
                <a:gd name="T79" fmla="*/ 664 h 746"/>
                <a:gd name="T80" fmla="*/ 966 w 1468"/>
                <a:gd name="T81" fmla="*/ 704 h 746"/>
                <a:gd name="T82" fmla="*/ 968 w 1468"/>
                <a:gd name="T83" fmla="*/ 722 h 746"/>
                <a:gd name="T84" fmla="*/ 994 w 1468"/>
                <a:gd name="T85" fmla="*/ 740 h 746"/>
                <a:gd name="T86" fmla="*/ 1030 w 1468"/>
                <a:gd name="T87" fmla="*/ 746 h 746"/>
                <a:gd name="T88" fmla="*/ 1050 w 1468"/>
                <a:gd name="T89" fmla="*/ 746 h 7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468" h="746">
                  <a:moveTo>
                    <a:pt x="84" y="0"/>
                  </a:moveTo>
                  <a:lnTo>
                    <a:pt x="84" y="0"/>
                  </a:lnTo>
                  <a:lnTo>
                    <a:pt x="76" y="4"/>
                  </a:lnTo>
                  <a:lnTo>
                    <a:pt x="68" y="10"/>
                  </a:lnTo>
                  <a:lnTo>
                    <a:pt x="60" y="22"/>
                  </a:lnTo>
                  <a:lnTo>
                    <a:pt x="52" y="36"/>
                  </a:lnTo>
                  <a:lnTo>
                    <a:pt x="44" y="56"/>
                  </a:lnTo>
                  <a:lnTo>
                    <a:pt x="38" y="80"/>
                  </a:lnTo>
                  <a:lnTo>
                    <a:pt x="34" y="112"/>
                  </a:lnTo>
                  <a:lnTo>
                    <a:pt x="34" y="112"/>
                  </a:lnTo>
                  <a:lnTo>
                    <a:pt x="22" y="138"/>
                  </a:lnTo>
                  <a:lnTo>
                    <a:pt x="12" y="160"/>
                  </a:lnTo>
                  <a:lnTo>
                    <a:pt x="4" y="174"/>
                  </a:lnTo>
                  <a:lnTo>
                    <a:pt x="4" y="174"/>
                  </a:lnTo>
                  <a:lnTo>
                    <a:pt x="0" y="180"/>
                  </a:lnTo>
                  <a:lnTo>
                    <a:pt x="0" y="194"/>
                  </a:lnTo>
                  <a:lnTo>
                    <a:pt x="2" y="212"/>
                  </a:lnTo>
                  <a:lnTo>
                    <a:pt x="4" y="230"/>
                  </a:lnTo>
                  <a:lnTo>
                    <a:pt x="10" y="250"/>
                  </a:lnTo>
                  <a:lnTo>
                    <a:pt x="14" y="266"/>
                  </a:lnTo>
                  <a:lnTo>
                    <a:pt x="22" y="280"/>
                  </a:lnTo>
                  <a:lnTo>
                    <a:pt x="24" y="284"/>
                  </a:lnTo>
                  <a:lnTo>
                    <a:pt x="28" y="286"/>
                  </a:lnTo>
                  <a:lnTo>
                    <a:pt x="28" y="286"/>
                  </a:lnTo>
                  <a:lnTo>
                    <a:pt x="36" y="284"/>
                  </a:lnTo>
                  <a:lnTo>
                    <a:pt x="46" y="282"/>
                  </a:lnTo>
                  <a:lnTo>
                    <a:pt x="54" y="276"/>
                  </a:lnTo>
                  <a:lnTo>
                    <a:pt x="64" y="268"/>
                  </a:lnTo>
                  <a:lnTo>
                    <a:pt x="80" y="254"/>
                  </a:lnTo>
                  <a:lnTo>
                    <a:pt x="90" y="248"/>
                  </a:lnTo>
                  <a:lnTo>
                    <a:pt x="90" y="248"/>
                  </a:lnTo>
                  <a:lnTo>
                    <a:pt x="96" y="250"/>
                  </a:lnTo>
                  <a:lnTo>
                    <a:pt x="100" y="250"/>
                  </a:lnTo>
                  <a:lnTo>
                    <a:pt x="104" y="250"/>
                  </a:lnTo>
                  <a:lnTo>
                    <a:pt x="104" y="250"/>
                  </a:lnTo>
                  <a:lnTo>
                    <a:pt x="106" y="248"/>
                  </a:lnTo>
                  <a:lnTo>
                    <a:pt x="108" y="246"/>
                  </a:lnTo>
                  <a:lnTo>
                    <a:pt x="110" y="244"/>
                  </a:lnTo>
                  <a:lnTo>
                    <a:pt x="114" y="242"/>
                  </a:lnTo>
                  <a:lnTo>
                    <a:pt x="114" y="242"/>
                  </a:lnTo>
                  <a:lnTo>
                    <a:pt x="128" y="242"/>
                  </a:lnTo>
                  <a:lnTo>
                    <a:pt x="148" y="240"/>
                  </a:lnTo>
                  <a:lnTo>
                    <a:pt x="148" y="240"/>
                  </a:lnTo>
                  <a:lnTo>
                    <a:pt x="158" y="240"/>
                  </a:lnTo>
                  <a:lnTo>
                    <a:pt x="166" y="244"/>
                  </a:lnTo>
                  <a:lnTo>
                    <a:pt x="172" y="250"/>
                  </a:lnTo>
                  <a:lnTo>
                    <a:pt x="172" y="250"/>
                  </a:lnTo>
                  <a:lnTo>
                    <a:pt x="178" y="250"/>
                  </a:lnTo>
                  <a:lnTo>
                    <a:pt x="188" y="252"/>
                  </a:lnTo>
                  <a:lnTo>
                    <a:pt x="188" y="252"/>
                  </a:lnTo>
                  <a:lnTo>
                    <a:pt x="192" y="252"/>
                  </a:lnTo>
                  <a:lnTo>
                    <a:pt x="194" y="254"/>
                  </a:lnTo>
                  <a:lnTo>
                    <a:pt x="196" y="256"/>
                  </a:lnTo>
                  <a:lnTo>
                    <a:pt x="200" y="254"/>
                  </a:lnTo>
                  <a:lnTo>
                    <a:pt x="200" y="254"/>
                  </a:lnTo>
                  <a:lnTo>
                    <a:pt x="204" y="250"/>
                  </a:lnTo>
                  <a:lnTo>
                    <a:pt x="208" y="244"/>
                  </a:lnTo>
                  <a:lnTo>
                    <a:pt x="218" y="228"/>
                  </a:lnTo>
                  <a:lnTo>
                    <a:pt x="222" y="222"/>
                  </a:lnTo>
                  <a:lnTo>
                    <a:pt x="228" y="216"/>
                  </a:lnTo>
                  <a:lnTo>
                    <a:pt x="236" y="212"/>
                  </a:lnTo>
                  <a:lnTo>
                    <a:pt x="242" y="212"/>
                  </a:lnTo>
                  <a:lnTo>
                    <a:pt x="242" y="212"/>
                  </a:lnTo>
                  <a:lnTo>
                    <a:pt x="248" y="214"/>
                  </a:lnTo>
                  <a:lnTo>
                    <a:pt x="252" y="210"/>
                  </a:lnTo>
                  <a:lnTo>
                    <a:pt x="254" y="206"/>
                  </a:lnTo>
                  <a:lnTo>
                    <a:pt x="254" y="198"/>
                  </a:lnTo>
                  <a:lnTo>
                    <a:pt x="252" y="186"/>
                  </a:lnTo>
                  <a:lnTo>
                    <a:pt x="252" y="180"/>
                  </a:lnTo>
                  <a:lnTo>
                    <a:pt x="252" y="178"/>
                  </a:lnTo>
                  <a:lnTo>
                    <a:pt x="252" y="178"/>
                  </a:lnTo>
                  <a:lnTo>
                    <a:pt x="256" y="174"/>
                  </a:lnTo>
                  <a:lnTo>
                    <a:pt x="262" y="170"/>
                  </a:lnTo>
                  <a:lnTo>
                    <a:pt x="270" y="168"/>
                  </a:lnTo>
                  <a:lnTo>
                    <a:pt x="274" y="168"/>
                  </a:lnTo>
                  <a:lnTo>
                    <a:pt x="280" y="170"/>
                  </a:lnTo>
                  <a:lnTo>
                    <a:pt x="280" y="170"/>
                  </a:lnTo>
                  <a:lnTo>
                    <a:pt x="292" y="176"/>
                  </a:lnTo>
                  <a:lnTo>
                    <a:pt x="302" y="184"/>
                  </a:lnTo>
                  <a:lnTo>
                    <a:pt x="308" y="194"/>
                  </a:lnTo>
                  <a:lnTo>
                    <a:pt x="314" y="210"/>
                  </a:lnTo>
                  <a:lnTo>
                    <a:pt x="314" y="210"/>
                  </a:lnTo>
                  <a:lnTo>
                    <a:pt x="318" y="228"/>
                  </a:lnTo>
                  <a:lnTo>
                    <a:pt x="320" y="240"/>
                  </a:lnTo>
                  <a:lnTo>
                    <a:pt x="324" y="252"/>
                  </a:lnTo>
                  <a:lnTo>
                    <a:pt x="330" y="262"/>
                  </a:lnTo>
                  <a:lnTo>
                    <a:pt x="340" y="272"/>
                  </a:lnTo>
                  <a:lnTo>
                    <a:pt x="356" y="282"/>
                  </a:lnTo>
                  <a:lnTo>
                    <a:pt x="376" y="288"/>
                  </a:lnTo>
                  <a:lnTo>
                    <a:pt x="376" y="288"/>
                  </a:lnTo>
                  <a:lnTo>
                    <a:pt x="396" y="292"/>
                  </a:lnTo>
                  <a:lnTo>
                    <a:pt x="410" y="296"/>
                  </a:lnTo>
                  <a:lnTo>
                    <a:pt x="420" y="302"/>
                  </a:lnTo>
                  <a:lnTo>
                    <a:pt x="424" y="306"/>
                  </a:lnTo>
                  <a:lnTo>
                    <a:pt x="432" y="314"/>
                  </a:lnTo>
                  <a:lnTo>
                    <a:pt x="436" y="318"/>
                  </a:lnTo>
                  <a:lnTo>
                    <a:pt x="442" y="322"/>
                  </a:lnTo>
                  <a:lnTo>
                    <a:pt x="442" y="322"/>
                  </a:lnTo>
                  <a:lnTo>
                    <a:pt x="468" y="332"/>
                  </a:lnTo>
                  <a:lnTo>
                    <a:pt x="508" y="342"/>
                  </a:lnTo>
                  <a:lnTo>
                    <a:pt x="556" y="350"/>
                  </a:lnTo>
                  <a:lnTo>
                    <a:pt x="580" y="354"/>
                  </a:lnTo>
                  <a:lnTo>
                    <a:pt x="604" y="356"/>
                  </a:lnTo>
                  <a:lnTo>
                    <a:pt x="604" y="356"/>
                  </a:lnTo>
                  <a:lnTo>
                    <a:pt x="632" y="358"/>
                  </a:lnTo>
                  <a:lnTo>
                    <a:pt x="662" y="366"/>
                  </a:lnTo>
                  <a:lnTo>
                    <a:pt x="696" y="378"/>
                  </a:lnTo>
                  <a:lnTo>
                    <a:pt x="728" y="392"/>
                  </a:lnTo>
                  <a:lnTo>
                    <a:pt x="758" y="406"/>
                  </a:lnTo>
                  <a:lnTo>
                    <a:pt x="782" y="422"/>
                  </a:lnTo>
                  <a:lnTo>
                    <a:pt x="792" y="430"/>
                  </a:lnTo>
                  <a:lnTo>
                    <a:pt x="798" y="436"/>
                  </a:lnTo>
                  <a:lnTo>
                    <a:pt x="804" y="444"/>
                  </a:lnTo>
                  <a:lnTo>
                    <a:pt x="806" y="450"/>
                  </a:lnTo>
                  <a:lnTo>
                    <a:pt x="806" y="450"/>
                  </a:lnTo>
                  <a:lnTo>
                    <a:pt x="808" y="458"/>
                  </a:lnTo>
                  <a:lnTo>
                    <a:pt x="814" y="468"/>
                  </a:lnTo>
                  <a:lnTo>
                    <a:pt x="832" y="500"/>
                  </a:lnTo>
                  <a:lnTo>
                    <a:pt x="886" y="584"/>
                  </a:lnTo>
                  <a:lnTo>
                    <a:pt x="942" y="664"/>
                  </a:lnTo>
                  <a:lnTo>
                    <a:pt x="960" y="690"/>
                  </a:lnTo>
                  <a:lnTo>
                    <a:pt x="966" y="704"/>
                  </a:lnTo>
                  <a:lnTo>
                    <a:pt x="966" y="704"/>
                  </a:lnTo>
                  <a:lnTo>
                    <a:pt x="968" y="714"/>
                  </a:lnTo>
                  <a:lnTo>
                    <a:pt x="968" y="722"/>
                  </a:lnTo>
                  <a:lnTo>
                    <a:pt x="968" y="722"/>
                  </a:lnTo>
                  <a:lnTo>
                    <a:pt x="972" y="726"/>
                  </a:lnTo>
                  <a:lnTo>
                    <a:pt x="980" y="732"/>
                  </a:lnTo>
                  <a:lnTo>
                    <a:pt x="994" y="740"/>
                  </a:lnTo>
                  <a:lnTo>
                    <a:pt x="1008" y="744"/>
                  </a:lnTo>
                  <a:lnTo>
                    <a:pt x="1008" y="744"/>
                  </a:lnTo>
                  <a:lnTo>
                    <a:pt x="1030" y="746"/>
                  </a:lnTo>
                  <a:lnTo>
                    <a:pt x="1040" y="746"/>
                  </a:lnTo>
                  <a:lnTo>
                    <a:pt x="1050" y="746"/>
                  </a:lnTo>
                  <a:lnTo>
                    <a:pt x="1050" y="746"/>
                  </a:lnTo>
                  <a:lnTo>
                    <a:pt x="1264" y="682"/>
                  </a:lnTo>
                  <a:lnTo>
                    <a:pt x="1468" y="620"/>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58" name="Freeform 31"/>
            <p:cNvSpPr>
              <a:spLocks/>
            </p:cNvSpPr>
            <p:nvPr/>
          </p:nvSpPr>
          <p:spPr bwMode="auto">
            <a:xfrm>
              <a:off x="6814859" y="3885122"/>
              <a:ext cx="722472" cy="1364053"/>
            </a:xfrm>
            <a:custGeom>
              <a:avLst/>
              <a:gdLst>
                <a:gd name="T0" fmla="*/ 0 w 366"/>
                <a:gd name="T1" fmla="*/ 674 h 674"/>
                <a:gd name="T2" fmla="*/ 0 w 366"/>
                <a:gd name="T3" fmla="*/ 674 h 674"/>
                <a:gd name="T4" fmla="*/ 8 w 366"/>
                <a:gd name="T5" fmla="*/ 670 h 674"/>
                <a:gd name="T6" fmla="*/ 26 w 366"/>
                <a:gd name="T7" fmla="*/ 658 h 674"/>
                <a:gd name="T8" fmla="*/ 50 w 366"/>
                <a:gd name="T9" fmla="*/ 636 h 674"/>
                <a:gd name="T10" fmla="*/ 62 w 366"/>
                <a:gd name="T11" fmla="*/ 622 h 674"/>
                <a:gd name="T12" fmla="*/ 76 w 366"/>
                <a:gd name="T13" fmla="*/ 608 h 674"/>
                <a:gd name="T14" fmla="*/ 76 w 366"/>
                <a:gd name="T15" fmla="*/ 608 h 674"/>
                <a:gd name="T16" fmla="*/ 88 w 366"/>
                <a:gd name="T17" fmla="*/ 588 h 674"/>
                <a:gd name="T18" fmla="*/ 100 w 366"/>
                <a:gd name="T19" fmla="*/ 564 h 674"/>
                <a:gd name="T20" fmla="*/ 110 w 366"/>
                <a:gd name="T21" fmla="*/ 536 h 674"/>
                <a:gd name="T22" fmla="*/ 122 w 366"/>
                <a:gd name="T23" fmla="*/ 506 h 674"/>
                <a:gd name="T24" fmla="*/ 130 w 366"/>
                <a:gd name="T25" fmla="*/ 474 h 674"/>
                <a:gd name="T26" fmla="*/ 136 w 366"/>
                <a:gd name="T27" fmla="*/ 442 h 674"/>
                <a:gd name="T28" fmla="*/ 138 w 366"/>
                <a:gd name="T29" fmla="*/ 410 h 674"/>
                <a:gd name="T30" fmla="*/ 138 w 366"/>
                <a:gd name="T31" fmla="*/ 380 h 674"/>
                <a:gd name="T32" fmla="*/ 138 w 366"/>
                <a:gd name="T33" fmla="*/ 380 h 674"/>
                <a:gd name="T34" fmla="*/ 134 w 366"/>
                <a:gd name="T35" fmla="*/ 326 h 674"/>
                <a:gd name="T36" fmla="*/ 132 w 366"/>
                <a:gd name="T37" fmla="*/ 304 h 674"/>
                <a:gd name="T38" fmla="*/ 134 w 366"/>
                <a:gd name="T39" fmla="*/ 286 h 674"/>
                <a:gd name="T40" fmla="*/ 136 w 366"/>
                <a:gd name="T41" fmla="*/ 268 h 674"/>
                <a:gd name="T42" fmla="*/ 140 w 366"/>
                <a:gd name="T43" fmla="*/ 254 h 674"/>
                <a:gd name="T44" fmla="*/ 150 w 366"/>
                <a:gd name="T45" fmla="*/ 240 h 674"/>
                <a:gd name="T46" fmla="*/ 162 w 366"/>
                <a:gd name="T47" fmla="*/ 230 h 674"/>
                <a:gd name="T48" fmla="*/ 162 w 366"/>
                <a:gd name="T49" fmla="*/ 230 h 674"/>
                <a:gd name="T50" fmla="*/ 208 w 366"/>
                <a:gd name="T51" fmla="*/ 194 h 674"/>
                <a:gd name="T52" fmla="*/ 238 w 366"/>
                <a:gd name="T53" fmla="*/ 168 h 674"/>
                <a:gd name="T54" fmla="*/ 270 w 366"/>
                <a:gd name="T55" fmla="*/ 138 h 674"/>
                <a:gd name="T56" fmla="*/ 300 w 366"/>
                <a:gd name="T57" fmla="*/ 104 h 674"/>
                <a:gd name="T58" fmla="*/ 328 w 366"/>
                <a:gd name="T59" fmla="*/ 70 h 674"/>
                <a:gd name="T60" fmla="*/ 340 w 366"/>
                <a:gd name="T61" fmla="*/ 52 h 674"/>
                <a:gd name="T62" fmla="*/ 352 w 366"/>
                <a:gd name="T63" fmla="*/ 34 h 674"/>
                <a:gd name="T64" fmla="*/ 360 w 366"/>
                <a:gd name="T65" fmla="*/ 16 h 674"/>
                <a:gd name="T66" fmla="*/ 366 w 366"/>
                <a:gd name="T67" fmla="*/ 0 h 6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66" h="674">
                  <a:moveTo>
                    <a:pt x="0" y="674"/>
                  </a:moveTo>
                  <a:lnTo>
                    <a:pt x="0" y="674"/>
                  </a:lnTo>
                  <a:lnTo>
                    <a:pt x="8" y="670"/>
                  </a:lnTo>
                  <a:lnTo>
                    <a:pt x="26" y="658"/>
                  </a:lnTo>
                  <a:lnTo>
                    <a:pt x="50" y="636"/>
                  </a:lnTo>
                  <a:lnTo>
                    <a:pt x="62" y="622"/>
                  </a:lnTo>
                  <a:lnTo>
                    <a:pt x="76" y="608"/>
                  </a:lnTo>
                  <a:lnTo>
                    <a:pt x="76" y="608"/>
                  </a:lnTo>
                  <a:lnTo>
                    <a:pt x="88" y="588"/>
                  </a:lnTo>
                  <a:lnTo>
                    <a:pt x="100" y="564"/>
                  </a:lnTo>
                  <a:lnTo>
                    <a:pt x="110" y="536"/>
                  </a:lnTo>
                  <a:lnTo>
                    <a:pt x="122" y="506"/>
                  </a:lnTo>
                  <a:lnTo>
                    <a:pt x="130" y="474"/>
                  </a:lnTo>
                  <a:lnTo>
                    <a:pt x="136" y="442"/>
                  </a:lnTo>
                  <a:lnTo>
                    <a:pt x="138" y="410"/>
                  </a:lnTo>
                  <a:lnTo>
                    <a:pt x="138" y="380"/>
                  </a:lnTo>
                  <a:lnTo>
                    <a:pt x="138" y="380"/>
                  </a:lnTo>
                  <a:lnTo>
                    <a:pt x="134" y="326"/>
                  </a:lnTo>
                  <a:lnTo>
                    <a:pt x="132" y="304"/>
                  </a:lnTo>
                  <a:lnTo>
                    <a:pt x="134" y="286"/>
                  </a:lnTo>
                  <a:lnTo>
                    <a:pt x="136" y="268"/>
                  </a:lnTo>
                  <a:lnTo>
                    <a:pt x="140" y="254"/>
                  </a:lnTo>
                  <a:lnTo>
                    <a:pt x="150" y="240"/>
                  </a:lnTo>
                  <a:lnTo>
                    <a:pt x="162" y="230"/>
                  </a:lnTo>
                  <a:lnTo>
                    <a:pt x="162" y="230"/>
                  </a:lnTo>
                  <a:lnTo>
                    <a:pt x="208" y="194"/>
                  </a:lnTo>
                  <a:lnTo>
                    <a:pt x="238" y="168"/>
                  </a:lnTo>
                  <a:lnTo>
                    <a:pt x="270" y="138"/>
                  </a:lnTo>
                  <a:lnTo>
                    <a:pt x="300" y="104"/>
                  </a:lnTo>
                  <a:lnTo>
                    <a:pt x="328" y="70"/>
                  </a:lnTo>
                  <a:lnTo>
                    <a:pt x="340" y="52"/>
                  </a:lnTo>
                  <a:lnTo>
                    <a:pt x="352" y="34"/>
                  </a:lnTo>
                  <a:lnTo>
                    <a:pt x="360" y="16"/>
                  </a:lnTo>
                  <a:lnTo>
                    <a:pt x="366" y="0"/>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59" name="Freeform 32"/>
            <p:cNvSpPr>
              <a:spLocks/>
            </p:cNvSpPr>
            <p:nvPr/>
          </p:nvSpPr>
          <p:spPr bwMode="auto">
            <a:xfrm>
              <a:off x="5587051" y="2565593"/>
              <a:ext cx="102646" cy="340001"/>
            </a:xfrm>
            <a:custGeom>
              <a:avLst/>
              <a:gdLst>
                <a:gd name="T0" fmla="*/ 0 w 52"/>
                <a:gd name="T1" fmla="*/ 168 h 168"/>
                <a:gd name="T2" fmla="*/ 0 w 52"/>
                <a:gd name="T3" fmla="*/ 168 h 168"/>
                <a:gd name="T4" fmla="*/ 0 w 52"/>
                <a:gd name="T5" fmla="*/ 164 h 168"/>
                <a:gd name="T6" fmla="*/ 0 w 52"/>
                <a:gd name="T7" fmla="*/ 154 h 168"/>
                <a:gd name="T8" fmla="*/ 2 w 52"/>
                <a:gd name="T9" fmla="*/ 142 h 168"/>
                <a:gd name="T10" fmla="*/ 4 w 52"/>
                <a:gd name="T11" fmla="*/ 136 h 168"/>
                <a:gd name="T12" fmla="*/ 10 w 52"/>
                <a:gd name="T13" fmla="*/ 132 h 168"/>
                <a:gd name="T14" fmla="*/ 10 w 52"/>
                <a:gd name="T15" fmla="*/ 132 h 168"/>
                <a:gd name="T16" fmla="*/ 20 w 52"/>
                <a:gd name="T17" fmla="*/ 124 h 168"/>
                <a:gd name="T18" fmla="*/ 30 w 52"/>
                <a:gd name="T19" fmla="*/ 116 h 168"/>
                <a:gd name="T20" fmla="*/ 36 w 52"/>
                <a:gd name="T21" fmla="*/ 106 h 168"/>
                <a:gd name="T22" fmla="*/ 38 w 52"/>
                <a:gd name="T23" fmla="*/ 100 h 168"/>
                <a:gd name="T24" fmla="*/ 38 w 52"/>
                <a:gd name="T25" fmla="*/ 100 h 168"/>
                <a:gd name="T26" fmla="*/ 38 w 52"/>
                <a:gd name="T27" fmla="*/ 86 h 168"/>
                <a:gd name="T28" fmla="*/ 40 w 52"/>
                <a:gd name="T29" fmla="*/ 78 h 168"/>
                <a:gd name="T30" fmla="*/ 44 w 52"/>
                <a:gd name="T31" fmla="*/ 74 h 168"/>
                <a:gd name="T32" fmla="*/ 44 w 52"/>
                <a:gd name="T33" fmla="*/ 74 h 168"/>
                <a:gd name="T34" fmla="*/ 50 w 52"/>
                <a:gd name="T35" fmla="*/ 72 h 168"/>
                <a:gd name="T36" fmla="*/ 52 w 52"/>
                <a:gd name="T37" fmla="*/ 70 h 168"/>
                <a:gd name="T38" fmla="*/ 52 w 52"/>
                <a:gd name="T39" fmla="*/ 66 h 168"/>
                <a:gd name="T40" fmla="*/ 52 w 52"/>
                <a:gd name="T41" fmla="*/ 66 h 168"/>
                <a:gd name="T42" fmla="*/ 50 w 52"/>
                <a:gd name="T43" fmla="*/ 62 h 168"/>
                <a:gd name="T44" fmla="*/ 48 w 52"/>
                <a:gd name="T45" fmla="*/ 60 h 168"/>
                <a:gd name="T46" fmla="*/ 44 w 52"/>
                <a:gd name="T47" fmla="*/ 58 h 168"/>
                <a:gd name="T48" fmla="*/ 42 w 52"/>
                <a:gd name="T49" fmla="*/ 54 h 168"/>
                <a:gd name="T50" fmla="*/ 42 w 52"/>
                <a:gd name="T51" fmla="*/ 54 h 168"/>
                <a:gd name="T52" fmla="*/ 44 w 52"/>
                <a:gd name="T53" fmla="*/ 42 h 168"/>
                <a:gd name="T54" fmla="*/ 44 w 52"/>
                <a:gd name="T55" fmla="*/ 38 h 168"/>
                <a:gd name="T56" fmla="*/ 42 w 52"/>
                <a:gd name="T57" fmla="*/ 36 h 168"/>
                <a:gd name="T58" fmla="*/ 42 w 52"/>
                <a:gd name="T59" fmla="*/ 36 h 168"/>
                <a:gd name="T60" fmla="*/ 40 w 52"/>
                <a:gd name="T61" fmla="*/ 36 h 168"/>
                <a:gd name="T62" fmla="*/ 38 w 52"/>
                <a:gd name="T63" fmla="*/ 34 h 168"/>
                <a:gd name="T64" fmla="*/ 36 w 52"/>
                <a:gd name="T65" fmla="*/ 30 h 168"/>
                <a:gd name="T66" fmla="*/ 34 w 52"/>
                <a:gd name="T67" fmla="*/ 22 h 168"/>
                <a:gd name="T68" fmla="*/ 34 w 52"/>
                <a:gd name="T69" fmla="*/ 22 h 168"/>
                <a:gd name="T70" fmla="*/ 32 w 52"/>
                <a:gd name="T71" fmla="*/ 4 h 168"/>
                <a:gd name="T72" fmla="*/ 30 w 52"/>
                <a:gd name="T73"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2" h="168">
                  <a:moveTo>
                    <a:pt x="0" y="168"/>
                  </a:moveTo>
                  <a:lnTo>
                    <a:pt x="0" y="168"/>
                  </a:lnTo>
                  <a:lnTo>
                    <a:pt x="0" y="164"/>
                  </a:lnTo>
                  <a:lnTo>
                    <a:pt x="0" y="154"/>
                  </a:lnTo>
                  <a:lnTo>
                    <a:pt x="2" y="142"/>
                  </a:lnTo>
                  <a:lnTo>
                    <a:pt x="4" y="136"/>
                  </a:lnTo>
                  <a:lnTo>
                    <a:pt x="10" y="132"/>
                  </a:lnTo>
                  <a:lnTo>
                    <a:pt x="10" y="132"/>
                  </a:lnTo>
                  <a:lnTo>
                    <a:pt x="20" y="124"/>
                  </a:lnTo>
                  <a:lnTo>
                    <a:pt x="30" y="116"/>
                  </a:lnTo>
                  <a:lnTo>
                    <a:pt x="36" y="106"/>
                  </a:lnTo>
                  <a:lnTo>
                    <a:pt x="38" y="100"/>
                  </a:lnTo>
                  <a:lnTo>
                    <a:pt x="38" y="100"/>
                  </a:lnTo>
                  <a:lnTo>
                    <a:pt x="38" y="86"/>
                  </a:lnTo>
                  <a:lnTo>
                    <a:pt x="40" y="78"/>
                  </a:lnTo>
                  <a:lnTo>
                    <a:pt x="44" y="74"/>
                  </a:lnTo>
                  <a:lnTo>
                    <a:pt x="44" y="74"/>
                  </a:lnTo>
                  <a:lnTo>
                    <a:pt x="50" y="72"/>
                  </a:lnTo>
                  <a:lnTo>
                    <a:pt x="52" y="70"/>
                  </a:lnTo>
                  <a:lnTo>
                    <a:pt x="52" y="66"/>
                  </a:lnTo>
                  <a:lnTo>
                    <a:pt x="52" y="66"/>
                  </a:lnTo>
                  <a:lnTo>
                    <a:pt x="50" y="62"/>
                  </a:lnTo>
                  <a:lnTo>
                    <a:pt x="48" y="60"/>
                  </a:lnTo>
                  <a:lnTo>
                    <a:pt x="44" y="58"/>
                  </a:lnTo>
                  <a:lnTo>
                    <a:pt x="42" y="54"/>
                  </a:lnTo>
                  <a:lnTo>
                    <a:pt x="42" y="54"/>
                  </a:lnTo>
                  <a:lnTo>
                    <a:pt x="44" y="42"/>
                  </a:lnTo>
                  <a:lnTo>
                    <a:pt x="44" y="38"/>
                  </a:lnTo>
                  <a:lnTo>
                    <a:pt x="42" y="36"/>
                  </a:lnTo>
                  <a:lnTo>
                    <a:pt x="42" y="36"/>
                  </a:lnTo>
                  <a:lnTo>
                    <a:pt x="40" y="36"/>
                  </a:lnTo>
                  <a:lnTo>
                    <a:pt x="38" y="34"/>
                  </a:lnTo>
                  <a:lnTo>
                    <a:pt x="36" y="30"/>
                  </a:lnTo>
                  <a:lnTo>
                    <a:pt x="34" y="22"/>
                  </a:lnTo>
                  <a:lnTo>
                    <a:pt x="34" y="22"/>
                  </a:lnTo>
                  <a:lnTo>
                    <a:pt x="32" y="4"/>
                  </a:lnTo>
                  <a:lnTo>
                    <a:pt x="30" y="0"/>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60" name="Freeform 33"/>
            <p:cNvSpPr>
              <a:spLocks/>
            </p:cNvSpPr>
            <p:nvPr/>
          </p:nvSpPr>
          <p:spPr bwMode="auto">
            <a:xfrm>
              <a:off x="5614687" y="2290354"/>
              <a:ext cx="829066" cy="809527"/>
            </a:xfrm>
            <a:custGeom>
              <a:avLst/>
              <a:gdLst>
                <a:gd name="T0" fmla="*/ 14 w 420"/>
                <a:gd name="T1" fmla="*/ 2 h 400"/>
                <a:gd name="T2" fmla="*/ 26 w 420"/>
                <a:gd name="T3" fmla="*/ 8 h 400"/>
                <a:gd name="T4" fmla="*/ 28 w 420"/>
                <a:gd name="T5" fmla="*/ 24 h 400"/>
                <a:gd name="T6" fmla="*/ 40 w 420"/>
                <a:gd name="T7" fmla="*/ 56 h 400"/>
                <a:gd name="T8" fmla="*/ 56 w 420"/>
                <a:gd name="T9" fmla="*/ 78 h 400"/>
                <a:gd name="T10" fmla="*/ 78 w 420"/>
                <a:gd name="T11" fmla="*/ 94 h 400"/>
                <a:gd name="T12" fmla="*/ 88 w 420"/>
                <a:gd name="T13" fmla="*/ 114 h 400"/>
                <a:gd name="T14" fmla="*/ 92 w 420"/>
                <a:gd name="T15" fmla="*/ 116 h 400"/>
                <a:gd name="T16" fmla="*/ 148 w 420"/>
                <a:gd name="T17" fmla="*/ 118 h 400"/>
                <a:gd name="T18" fmla="*/ 160 w 420"/>
                <a:gd name="T19" fmla="*/ 124 h 400"/>
                <a:gd name="T20" fmla="*/ 160 w 420"/>
                <a:gd name="T21" fmla="*/ 144 h 400"/>
                <a:gd name="T22" fmla="*/ 178 w 420"/>
                <a:gd name="T23" fmla="*/ 168 h 400"/>
                <a:gd name="T24" fmla="*/ 188 w 420"/>
                <a:gd name="T25" fmla="*/ 184 h 400"/>
                <a:gd name="T26" fmla="*/ 210 w 420"/>
                <a:gd name="T27" fmla="*/ 194 h 400"/>
                <a:gd name="T28" fmla="*/ 226 w 420"/>
                <a:gd name="T29" fmla="*/ 194 h 400"/>
                <a:gd name="T30" fmla="*/ 236 w 420"/>
                <a:gd name="T31" fmla="*/ 188 h 400"/>
                <a:gd name="T32" fmla="*/ 240 w 420"/>
                <a:gd name="T33" fmla="*/ 182 h 400"/>
                <a:gd name="T34" fmla="*/ 248 w 420"/>
                <a:gd name="T35" fmla="*/ 184 h 400"/>
                <a:gd name="T36" fmla="*/ 250 w 420"/>
                <a:gd name="T37" fmla="*/ 176 h 400"/>
                <a:gd name="T38" fmla="*/ 252 w 420"/>
                <a:gd name="T39" fmla="*/ 170 h 400"/>
                <a:gd name="T40" fmla="*/ 264 w 420"/>
                <a:gd name="T41" fmla="*/ 176 h 400"/>
                <a:gd name="T42" fmla="*/ 284 w 420"/>
                <a:gd name="T43" fmla="*/ 190 h 400"/>
                <a:gd name="T44" fmla="*/ 324 w 420"/>
                <a:gd name="T45" fmla="*/ 202 h 400"/>
                <a:gd name="T46" fmla="*/ 334 w 420"/>
                <a:gd name="T47" fmla="*/ 200 h 400"/>
                <a:gd name="T48" fmla="*/ 348 w 420"/>
                <a:gd name="T49" fmla="*/ 200 h 400"/>
                <a:gd name="T50" fmla="*/ 364 w 420"/>
                <a:gd name="T51" fmla="*/ 210 h 400"/>
                <a:gd name="T52" fmla="*/ 374 w 420"/>
                <a:gd name="T53" fmla="*/ 224 h 400"/>
                <a:gd name="T54" fmla="*/ 392 w 420"/>
                <a:gd name="T55" fmla="*/ 250 h 400"/>
                <a:gd name="T56" fmla="*/ 398 w 420"/>
                <a:gd name="T57" fmla="*/ 252 h 400"/>
                <a:gd name="T58" fmla="*/ 406 w 420"/>
                <a:gd name="T59" fmla="*/ 264 h 400"/>
                <a:gd name="T60" fmla="*/ 408 w 420"/>
                <a:gd name="T61" fmla="*/ 280 h 400"/>
                <a:gd name="T62" fmla="*/ 410 w 420"/>
                <a:gd name="T63" fmla="*/ 288 h 400"/>
                <a:gd name="T64" fmla="*/ 398 w 420"/>
                <a:gd name="T65" fmla="*/ 300 h 400"/>
                <a:gd name="T66" fmla="*/ 390 w 420"/>
                <a:gd name="T67" fmla="*/ 314 h 400"/>
                <a:gd name="T68" fmla="*/ 406 w 420"/>
                <a:gd name="T69" fmla="*/ 348 h 400"/>
                <a:gd name="T70" fmla="*/ 418 w 420"/>
                <a:gd name="T71" fmla="*/ 368 h 400"/>
                <a:gd name="T72" fmla="*/ 418 w 420"/>
                <a:gd name="T73" fmla="*/ 388 h 400"/>
                <a:gd name="T74" fmla="*/ 406 w 420"/>
                <a:gd name="T75" fmla="*/ 400 h 400"/>
                <a:gd name="T76" fmla="*/ 364 w 420"/>
                <a:gd name="T77" fmla="*/ 390 h 400"/>
                <a:gd name="T78" fmla="*/ 282 w 420"/>
                <a:gd name="T79" fmla="*/ 368 h 400"/>
                <a:gd name="T80" fmla="*/ 278 w 420"/>
                <a:gd name="T81" fmla="*/ 364 h 400"/>
                <a:gd name="T82" fmla="*/ 284 w 420"/>
                <a:gd name="T83" fmla="*/ 350 h 400"/>
                <a:gd name="T84" fmla="*/ 296 w 420"/>
                <a:gd name="T85" fmla="*/ 336 h 400"/>
                <a:gd name="T86" fmla="*/ 288 w 420"/>
                <a:gd name="T87" fmla="*/ 310 h 400"/>
                <a:gd name="T88" fmla="*/ 272 w 420"/>
                <a:gd name="T89" fmla="*/ 290 h 400"/>
                <a:gd name="T90" fmla="*/ 256 w 420"/>
                <a:gd name="T91" fmla="*/ 284 h 400"/>
                <a:gd name="T92" fmla="*/ 204 w 420"/>
                <a:gd name="T93" fmla="*/ 232 h 400"/>
                <a:gd name="T94" fmla="*/ 194 w 420"/>
                <a:gd name="T95" fmla="*/ 222 h 400"/>
                <a:gd name="T96" fmla="*/ 178 w 420"/>
                <a:gd name="T97" fmla="*/ 216 h 400"/>
                <a:gd name="T98" fmla="*/ 176 w 420"/>
                <a:gd name="T99" fmla="*/ 200 h 400"/>
                <a:gd name="T100" fmla="*/ 164 w 420"/>
                <a:gd name="T101" fmla="*/ 200 h 400"/>
                <a:gd name="T102" fmla="*/ 162 w 420"/>
                <a:gd name="T103" fmla="*/ 202 h 400"/>
                <a:gd name="T104" fmla="*/ 162 w 420"/>
                <a:gd name="T105" fmla="*/ 218 h 400"/>
                <a:gd name="T106" fmla="*/ 152 w 420"/>
                <a:gd name="T107" fmla="*/ 220 h 400"/>
                <a:gd name="T108" fmla="*/ 144 w 420"/>
                <a:gd name="T109" fmla="*/ 214 h 400"/>
                <a:gd name="T110" fmla="*/ 136 w 420"/>
                <a:gd name="T111" fmla="*/ 216 h 400"/>
                <a:gd name="T112" fmla="*/ 130 w 420"/>
                <a:gd name="T113" fmla="*/ 246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20" h="400">
                  <a:moveTo>
                    <a:pt x="0" y="0"/>
                  </a:moveTo>
                  <a:lnTo>
                    <a:pt x="0" y="0"/>
                  </a:lnTo>
                  <a:lnTo>
                    <a:pt x="14" y="2"/>
                  </a:lnTo>
                  <a:lnTo>
                    <a:pt x="24" y="4"/>
                  </a:lnTo>
                  <a:lnTo>
                    <a:pt x="26" y="6"/>
                  </a:lnTo>
                  <a:lnTo>
                    <a:pt x="26" y="8"/>
                  </a:lnTo>
                  <a:lnTo>
                    <a:pt x="26" y="8"/>
                  </a:lnTo>
                  <a:lnTo>
                    <a:pt x="26" y="18"/>
                  </a:lnTo>
                  <a:lnTo>
                    <a:pt x="28" y="24"/>
                  </a:lnTo>
                  <a:lnTo>
                    <a:pt x="30" y="32"/>
                  </a:lnTo>
                  <a:lnTo>
                    <a:pt x="30" y="32"/>
                  </a:lnTo>
                  <a:lnTo>
                    <a:pt x="40" y="56"/>
                  </a:lnTo>
                  <a:lnTo>
                    <a:pt x="44" y="64"/>
                  </a:lnTo>
                  <a:lnTo>
                    <a:pt x="50" y="72"/>
                  </a:lnTo>
                  <a:lnTo>
                    <a:pt x="56" y="78"/>
                  </a:lnTo>
                  <a:lnTo>
                    <a:pt x="64" y="84"/>
                  </a:lnTo>
                  <a:lnTo>
                    <a:pt x="64" y="84"/>
                  </a:lnTo>
                  <a:lnTo>
                    <a:pt x="78" y="94"/>
                  </a:lnTo>
                  <a:lnTo>
                    <a:pt x="86" y="102"/>
                  </a:lnTo>
                  <a:lnTo>
                    <a:pt x="88" y="108"/>
                  </a:lnTo>
                  <a:lnTo>
                    <a:pt x="88" y="114"/>
                  </a:lnTo>
                  <a:lnTo>
                    <a:pt x="88" y="114"/>
                  </a:lnTo>
                  <a:lnTo>
                    <a:pt x="90" y="116"/>
                  </a:lnTo>
                  <a:lnTo>
                    <a:pt x="92" y="116"/>
                  </a:lnTo>
                  <a:lnTo>
                    <a:pt x="100" y="118"/>
                  </a:lnTo>
                  <a:lnTo>
                    <a:pt x="122" y="118"/>
                  </a:lnTo>
                  <a:lnTo>
                    <a:pt x="148" y="118"/>
                  </a:lnTo>
                  <a:lnTo>
                    <a:pt x="160" y="118"/>
                  </a:lnTo>
                  <a:lnTo>
                    <a:pt x="160" y="118"/>
                  </a:lnTo>
                  <a:lnTo>
                    <a:pt x="160" y="124"/>
                  </a:lnTo>
                  <a:lnTo>
                    <a:pt x="158" y="130"/>
                  </a:lnTo>
                  <a:lnTo>
                    <a:pt x="158" y="138"/>
                  </a:lnTo>
                  <a:lnTo>
                    <a:pt x="160" y="144"/>
                  </a:lnTo>
                  <a:lnTo>
                    <a:pt x="162" y="148"/>
                  </a:lnTo>
                  <a:lnTo>
                    <a:pt x="162" y="148"/>
                  </a:lnTo>
                  <a:lnTo>
                    <a:pt x="178" y="168"/>
                  </a:lnTo>
                  <a:lnTo>
                    <a:pt x="184" y="178"/>
                  </a:lnTo>
                  <a:lnTo>
                    <a:pt x="188" y="184"/>
                  </a:lnTo>
                  <a:lnTo>
                    <a:pt x="188" y="184"/>
                  </a:lnTo>
                  <a:lnTo>
                    <a:pt x="192" y="188"/>
                  </a:lnTo>
                  <a:lnTo>
                    <a:pt x="200" y="192"/>
                  </a:lnTo>
                  <a:lnTo>
                    <a:pt x="210" y="194"/>
                  </a:lnTo>
                  <a:lnTo>
                    <a:pt x="216" y="196"/>
                  </a:lnTo>
                  <a:lnTo>
                    <a:pt x="216" y="196"/>
                  </a:lnTo>
                  <a:lnTo>
                    <a:pt x="226" y="194"/>
                  </a:lnTo>
                  <a:lnTo>
                    <a:pt x="232" y="192"/>
                  </a:lnTo>
                  <a:lnTo>
                    <a:pt x="236" y="188"/>
                  </a:lnTo>
                  <a:lnTo>
                    <a:pt x="236" y="188"/>
                  </a:lnTo>
                  <a:lnTo>
                    <a:pt x="236" y="182"/>
                  </a:lnTo>
                  <a:lnTo>
                    <a:pt x="238" y="182"/>
                  </a:lnTo>
                  <a:lnTo>
                    <a:pt x="240" y="182"/>
                  </a:lnTo>
                  <a:lnTo>
                    <a:pt x="240" y="182"/>
                  </a:lnTo>
                  <a:lnTo>
                    <a:pt x="246" y="184"/>
                  </a:lnTo>
                  <a:lnTo>
                    <a:pt x="248" y="184"/>
                  </a:lnTo>
                  <a:lnTo>
                    <a:pt x="250" y="182"/>
                  </a:lnTo>
                  <a:lnTo>
                    <a:pt x="250" y="182"/>
                  </a:lnTo>
                  <a:lnTo>
                    <a:pt x="250" y="176"/>
                  </a:lnTo>
                  <a:lnTo>
                    <a:pt x="250" y="172"/>
                  </a:lnTo>
                  <a:lnTo>
                    <a:pt x="252" y="170"/>
                  </a:lnTo>
                  <a:lnTo>
                    <a:pt x="252" y="170"/>
                  </a:lnTo>
                  <a:lnTo>
                    <a:pt x="254" y="170"/>
                  </a:lnTo>
                  <a:lnTo>
                    <a:pt x="256" y="170"/>
                  </a:lnTo>
                  <a:lnTo>
                    <a:pt x="264" y="176"/>
                  </a:lnTo>
                  <a:lnTo>
                    <a:pt x="272" y="184"/>
                  </a:lnTo>
                  <a:lnTo>
                    <a:pt x="284" y="190"/>
                  </a:lnTo>
                  <a:lnTo>
                    <a:pt x="284" y="190"/>
                  </a:lnTo>
                  <a:lnTo>
                    <a:pt x="298" y="196"/>
                  </a:lnTo>
                  <a:lnTo>
                    <a:pt x="308" y="200"/>
                  </a:lnTo>
                  <a:lnTo>
                    <a:pt x="324" y="202"/>
                  </a:lnTo>
                  <a:lnTo>
                    <a:pt x="324" y="202"/>
                  </a:lnTo>
                  <a:lnTo>
                    <a:pt x="330" y="202"/>
                  </a:lnTo>
                  <a:lnTo>
                    <a:pt x="334" y="200"/>
                  </a:lnTo>
                  <a:lnTo>
                    <a:pt x="334" y="200"/>
                  </a:lnTo>
                  <a:lnTo>
                    <a:pt x="344" y="200"/>
                  </a:lnTo>
                  <a:lnTo>
                    <a:pt x="348" y="200"/>
                  </a:lnTo>
                  <a:lnTo>
                    <a:pt x="352" y="200"/>
                  </a:lnTo>
                  <a:lnTo>
                    <a:pt x="352" y="200"/>
                  </a:lnTo>
                  <a:lnTo>
                    <a:pt x="364" y="210"/>
                  </a:lnTo>
                  <a:lnTo>
                    <a:pt x="370" y="216"/>
                  </a:lnTo>
                  <a:lnTo>
                    <a:pt x="374" y="224"/>
                  </a:lnTo>
                  <a:lnTo>
                    <a:pt x="374" y="224"/>
                  </a:lnTo>
                  <a:lnTo>
                    <a:pt x="378" y="232"/>
                  </a:lnTo>
                  <a:lnTo>
                    <a:pt x="386" y="242"/>
                  </a:lnTo>
                  <a:lnTo>
                    <a:pt x="392" y="250"/>
                  </a:lnTo>
                  <a:lnTo>
                    <a:pt x="396" y="252"/>
                  </a:lnTo>
                  <a:lnTo>
                    <a:pt x="398" y="252"/>
                  </a:lnTo>
                  <a:lnTo>
                    <a:pt x="398" y="252"/>
                  </a:lnTo>
                  <a:lnTo>
                    <a:pt x="402" y="254"/>
                  </a:lnTo>
                  <a:lnTo>
                    <a:pt x="404" y="256"/>
                  </a:lnTo>
                  <a:lnTo>
                    <a:pt x="406" y="264"/>
                  </a:lnTo>
                  <a:lnTo>
                    <a:pt x="406" y="276"/>
                  </a:lnTo>
                  <a:lnTo>
                    <a:pt x="406" y="276"/>
                  </a:lnTo>
                  <a:lnTo>
                    <a:pt x="408" y="280"/>
                  </a:lnTo>
                  <a:lnTo>
                    <a:pt x="410" y="284"/>
                  </a:lnTo>
                  <a:lnTo>
                    <a:pt x="410" y="288"/>
                  </a:lnTo>
                  <a:lnTo>
                    <a:pt x="410" y="288"/>
                  </a:lnTo>
                  <a:lnTo>
                    <a:pt x="408" y="290"/>
                  </a:lnTo>
                  <a:lnTo>
                    <a:pt x="404" y="294"/>
                  </a:lnTo>
                  <a:lnTo>
                    <a:pt x="398" y="300"/>
                  </a:lnTo>
                  <a:lnTo>
                    <a:pt x="394" y="306"/>
                  </a:lnTo>
                  <a:lnTo>
                    <a:pt x="394" y="306"/>
                  </a:lnTo>
                  <a:lnTo>
                    <a:pt x="390" y="314"/>
                  </a:lnTo>
                  <a:lnTo>
                    <a:pt x="392" y="324"/>
                  </a:lnTo>
                  <a:lnTo>
                    <a:pt x="396" y="334"/>
                  </a:lnTo>
                  <a:lnTo>
                    <a:pt x="406" y="348"/>
                  </a:lnTo>
                  <a:lnTo>
                    <a:pt x="406" y="348"/>
                  </a:lnTo>
                  <a:lnTo>
                    <a:pt x="418" y="366"/>
                  </a:lnTo>
                  <a:lnTo>
                    <a:pt x="418" y="368"/>
                  </a:lnTo>
                  <a:lnTo>
                    <a:pt x="418" y="368"/>
                  </a:lnTo>
                  <a:lnTo>
                    <a:pt x="420" y="374"/>
                  </a:lnTo>
                  <a:lnTo>
                    <a:pt x="418" y="388"/>
                  </a:lnTo>
                  <a:lnTo>
                    <a:pt x="416" y="394"/>
                  </a:lnTo>
                  <a:lnTo>
                    <a:pt x="412" y="398"/>
                  </a:lnTo>
                  <a:lnTo>
                    <a:pt x="406" y="400"/>
                  </a:lnTo>
                  <a:lnTo>
                    <a:pt x="394" y="398"/>
                  </a:lnTo>
                  <a:lnTo>
                    <a:pt x="394" y="398"/>
                  </a:lnTo>
                  <a:lnTo>
                    <a:pt x="364" y="390"/>
                  </a:lnTo>
                  <a:lnTo>
                    <a:pt x="324" y="382"/>
                  </a:lnTo>
                  <a:lnTo>
                    <a:pt x="292" y="374"/>
                  </a:lnTo>
                  <a:lnTo>
                    <a:pt x="282" y="368"/>
                  </a:lnTo>
                  <a:lnTo>
                    <a:pt x="278" y="366"/>
                  </a:lnTo>
                  <a:lnTo>
                    <a:pt x="278" y="364"/>
                  </a:lnTo>
                  <a:lnTo>
                    <a:pt x="278" y="364"/>
                  </a:lnTo>
                  <a:lnTo>
                    <a:pt x="278" y="360"/>
                  </a:lnTo>
                  <a:lnTo>
                    <a:pt x="280" y="356"/>
                  </a:lnTo>
                  <a:lnTo>
                    <a:pt x="284" y="350"/>
                  </a:lnTo>
                  <a:lnTo>
                    <a:pt x="292" y="344"/>
                  </a:lnTo>
                  <a:lnTo>
                    <a:pt x="296" y="336"/>
                  </a:lnTo>
                  <a:lnTo>
                    <a:pt x="296" y="336"/>
                  </a:lnTo>
                  <a:lnTo>
                    <a:pt x="296" y="332"/>
                  </a:lnTo>
                  <a:lnTo>
                    <a:pt x="294" y="326"/>
                  </a:lnTo>
                  <a:lnTo>
                    <a:pt x="288" y="310"/>
                  </a:lnTo>
                  <a:lnTo>
                    <a:pt x="284" y="302"/>
                  </a:lnTo>
                  <a:lnTo>
                    <a:pt x="278" y="296"/>
                  </a:lnTo>
                  <a:lnTo>
                    <a:pt x="272" y="290"/>
                  </a:lnTo>
                  <a:lnTo>
                    <a:pt x="264" y="288"/>
                  </a:lnTo>
                  <a:lnTo>
                    <a:pt x="264" y="288"/>
                  </a:lnTo>
                  <a:lnTo>
                    <a:pt x="256" y="284"/>
                  </a:lnTo>
                  <a:lnTo>
                    <a:pt x="246" y="276"/>
                  </a:lnTo>
                  <a:lnTo>
                    <a:pt x="224" y="254"/>
                  </a:lnTo>
                  <a:lnTo>
                    <a:pt x="204" y="232"/>
                  </a:lnTo>
                  <a:lnTo>
                    <a:pt x="198" y="224"/>
                  </a:lnTo>
                  <a:lnTo>
                    <a:pt x="194" y="222"/>
                  </a:lnTo>
                  <a:lnTo>
                    <a:pt x="194" y="222"/>
                  </a:lnTo>
                  <a:lnTo>
                    <a:pt x="186" y="220"/>
                  </a:lnTo>
                  <a:lnTo>
                    <a:pt x="178" y="216"/>
                  </a:lnTo>
                  <a:lnTo>
                    <a:pt x="178" y="216"/>
                  </a:lnTo>
                  <a:lnTo>
                    <a:pt x="178" y="212"/>
                  </a:lnTo>
                  <a:lnTo>
                    <a:pt x="176" y="208"/>
                  </a:lnTo>
                  <a:lnTo>
                    <a:pt x="176" y="200"/>
                  </a:lnTo>
                  <a:lnTo>
                    <a:pt x="176" y="200"/>
                  </a:lnTo>
                  <a:lnTo>
                    <a:pt x="170" y="200"/>
                  </a:lnTo>
                  <a:lnTo>
                    <a:pt x="164" y="200"/>
                  </a:lnTo>
                  <a:lnTo>
                    <a:pt x="162" y="200"/>
                  </a:lnTo>
                  <a:lnTo>
                    <a:pt x="162" y="202"/>
                  </a:lnTo>
                  <a:lnTo>
                    <a:pt x="162" y="202"/>
                  </a:lnTo>
                  <a:lnTo>
                    <a:pt x="162" y="212"/>
                  </a:lnTo>
                  <a:lnTo>
                    <a:pt x="162" y="216"/>
                  </a:lnTo>
                  <a:lnTo>
                    <a:pt x="162" y="218"/>
                  </a:lnTo>
                  <a:lnTo>
                    <a:pt x="162" y="218"/>
                  </a:lnTo>
                  <a:lnTo>
                    <a:pt x="156" y="218"/>
                  </a:lnTo>
                  <a:lnTo>
                    <a:pt x="152" y="220"/>
                  </a:lnTo>
                  <a:lnTo>
                    <a:pt x="150" y="218"/>
                  </a:lnTo>
                  <a:lnTo>
                    <a:pt x="150" y="218"/>
                  </a:lnTo>
                  <a:lnTo>
                    <a:pt x="144" y="214"/>
                  </a:lnTo>
                  <a:lnTo>
                    <a:pt x="142" y="214"/>
                  </a:lnTo>
                  <a:lnTo>
                    <a:pt x="138" y="214"/>
                  </a:lnTo>
                  <a:lnTo>
                    <a:pt x="136" y="216"/>
                  </a:lnTo>
                  <a:lnTo>
                    <a:pt x="134" y="222"/>
                  </a:lnTo>
                  <a:lnTo>
                    <a:pt x="132" y="232"/>
                  </a:lnTo>
                  <a:lnTo>
                    <a:pt x="130" y="246"/>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61" name="Freeform 34"/>
            <p:cNvSpPr>
              <a:spLocks/>
            </p:cNvSpPr>
            <p:nvPr/>
          </p:nvSpPr>
          <p:spPr bwMode="auto">
            <a:xfrm>
              <a:off x="5673906" y="1865352"/>
              <a:ext cx="1247547" cy="935004"/>
            </a:xfrm>
            <a:custGeom>
              <a:avLst/>
              <a:gdLst>
                <a:gd name="T0" fmla="*/ 18 w 632"/>
                <a:gd name="T1" fmla="*/ 242 h 462"/>
                <a:gd name="T2" fmla="*/ 32 w 632"/>
                <a:gd name="T3" fmla="*/ 240 h 462"/>
                <a:gd name="T4" fmla="*/ 66 w 632"/>
                <a:gd name="T5" fmla="*/ 238 h 462"/>
                <a:gd name="T6" fmla="*/ 82 w 632"/>
                <a:gd name="T7" fmla="*/ 236 h 462"/>
                <a:gd name="T8" fmla="*/ 106 w 632"/>
                <a:gd name="T9" fmla="*/ 222 h 462"/>
                <a:gd name="T10" fmla="*/ 134 w 632"/>
                <a:gd name="T11" fmla="*/ 220 h 462"/>
                <a:gd name="T12" fmla="*/ 158 w 632"/>
                <a:gd name="T13" fmla="*/ 216 h 462"/>
                <a:gd name="T14" fmla="*/ 158 w 632"/>
                <a:gd name="T15" fmla="*/ 172 h 462"/>
                <a:gd name="T16" fmla="*/ 162 w 632"/>
                <a:gd name="T17" fmla="*/ 160 h 462"/>
                <a:gd name="T18" fmla="*/ 186 w 632"/>
                <a:gd name="T19" fmla="*/ 162 h 462"/>
                <a:gd name="T20" fmla="*/ 212 w 632"/>
                <a:gd name="T21" fmla="*/ 148 h 462"/>
                <a:gd name="T22" fmla="*/ 212 w 632"/>
                <a:gd name="T23" fmla="*/ 122 h 462"/>
                <a:gd name="T24" fmla="*/ 206 w 632"/>
                <a:gd name="T25" fmla="*/ 94 h 462"/>
                <a:gd name="T26" fmla="*/ 228 w 632"/>
                <a:gd name="T27" fmla="*/ 76 h 462"/>
                <a:gd name="T28" fmla="*/ 230 w 632"/>
                <a:gd name="T29" fmla="*/ 64 h 462"/>
                <a:gd name="T30" fmla="*/ 254 w 632"/>
                <a:gd name="T31" fmla="*/ 48 h 462"/>
                <a:gd name="T32" fmla="*/ 280 w 632"/>
                <a:gd name="T33" fmla="*/ 38 h 462"/>
                <a:gd name="T34" fmla="*/ 312 w 632"/>
                <a:gd name="T35" fmla="*/ 36 h 462"/>
                <a:gd name="T36" fmla="*/ 362 w 632"/>
                <a:gd name="T37" fmla="*/ 26 h 462"/>
                <a:gd name="T38" fmla="*/ 406 w 632"/>
                <a:gd name="T39" fmla="*/ 20 h 462"/>
                <a:gd name="T40" fmla="*/ 440 w 632"/>
                <a:gd name="T41" fmla="*/ 0 h 462"/>
                <a:gd name="T42" fmla="*/ 496 w 632"/>
                <a:gd name="T43" fmla="*/ 26 h 462"/>
                <a:gd name="T44" fmla="*/ 506 w 632"/>
                <a:gd name="T45" fmla="*/ 42 h 462"/>
                <a:gd name="T46" fmla="*/ 500 w 632"/>
                <a:gd name="T47" fmla="*/ 70 h 462"/>
                <a:gd name="T48" fmla="*/ 538 w 632"/>
                <a:gd name="T49" fmla="*/ 78 h 462"/>
                <a:gd name="T50" fmla="*/ 574 w 632"/>
                <a:gd name="T51" fmla="*/ 84 h 462"/>
                <a:gd name="T52" fmla="*/ 592 w 632"/>
                <a:gd name="T53" fmla="*/ 106 h 462"/>
                <a:gd name="T54" fmla="*/ 598 w 632"/>
                <a:gd name="T55" fmla="*/ 156 h 462"/>
                <a:gd name="T56" fmla="*/ 630 w 632"/>
                <a:gd name="T57" fmla="*/ 242 h 462"/>
                <a:gd name="T58" fmla="*/ 608 w 632"/>
                <a:gd name="T59" fmla="*/ 288 h 462"/>
                <a:gd name="T60" fmla="*/ 576 w 632"/>
                <a:gd name="T61" fmla="*/ 296 h 462"/>
                <a:gd name="T62" fmla="*/ 540 w 632"/>
                <a:gd name="T63" fmla="*/ 268 h 462"/>
                <a:gd name="T64" fmla="*/ 494 w 632"/>
                <a:gd name="T65" fmla="*/ 282 h 462"/>
                <a:gd name="T66" fmla="*/ 426 w 632"/>
                <a:gd name="T67" fmla="*/ 290 h 462"/>
                <a:gd name="T68" fmla="*/ 390 w 632"/>
                <a:gd name="T69" fmla="*/ 308 h 462"/>
                <a:gd name="T70" fmla="*/ 362 w 632"/>
                <a:gd name="T71" fmla="*/ 338 h 462"/>
                <a:gd name="T72" fmla="*/ 350 w 632"/>
                <a:gd name="T73" fmla="*/ 346 h 462"/>
                <a:gd name="T74" fmla="*/ 312 w 632"/>
                <a:gd name="T75" fmla="*/ 360 h 462"/>
                <a:gd name="T76" fmla="*/ 340 w 632"/>
                <a:gd name="T77" fmla="*/ 366 h 462"/>
                <a:gd name="T78" fmla="*/ 360 w 632"/>
                <a:gd name="T79" fmla="*/ 372 h 462"/>
                <a:gd name="T80" fmla="*/ 366 w 632"/>
                <a:gd name="T81" fmla="*/ 374 h 462"/>
                <a:gd name="T82" fmla="*/ 370 w 632"/>
                <a:gd name="T83" fmla="*/ 366 h 462"/>
                <a:gd name="T84" fmla="*/ 380 w 632"/>
                <a:gd name="T85" fmla="*/ 372 h 462"/>
                <a:gd name="T86" fmla="*/ 384 w 632"/>
                <a:gd name="T87" fmla="*/ 388 h 462"/>
                <a:gd name="T88" fmla="*/ 384 w 632"/>
                <a:gd name="T89" fmla="*/ 398 h 462"/>
                <a:gd name="T90" fmla="*/ 398 w 632"/>
                <a:gd name="T91" fmla="*/ 398 h 462"/>
                <a:gd name="T92" fmla="*/ 410 w 632"/>
                <a:gd name="T93" fmla="*/ 396 h 462"/>
                <a:gd name="T94" fmla="*/ 420 w 632"/>
                <a:gd name="T95" fmla="*/ 424 h 462"/>
                <a:gd name="T96" fmla="*/ 402 w 632"/>
                <a:gd name="T97" fmla="*/ 418 h 462"/>
                <a:gd name="T98" fmla="*/ 396 w 632"/>
                <a:gd name="T99" fmla="*/ 428 h 462"/>
                <a:gd name="T100" fmla="*/ 384 w 632"/>
                <a:gd name="T101" fmla="*/ 428 h 462"/>
                <a:gd name="T102" fmla="*/ 378 w 632"/>
                <a:gd name="T103" fmla="*/ 404 h 462"/>
                <a:gd name="T104" fmla="*/ 374 w 632"/>
                <a:gd name="T105" fmla="*/ 392 h 462"/>
                <a:gd name="T106" fmla="*/ 358 w 632"/>
                <a:gd name="T107" fmla="*/ 398 h 462"/>
                <a:gd name="T108" fmla="*/ 360 w 632"/>
                <a:gd name="T109" fmla="*/ 414 h 462"/>
                <a:gd name="T110" fmla="*/ 370 w 632"/>
                <a:gd name="T111" fmla="*/ 426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32" h="462">
                  <a:moveTo>
                    <a:pt x="0" y="236"/>
                  </a:moveTo>
                  <a:lnTo>
                    <a:pt x="0" y="236"/>
                  </a:lnTo>
                  <a:lnTo>
                    <a:pt x="8" y="238"/>
                  </a:lnTo>
                  <a:lnTo>
                    <a:pt x="18" y="242"/>
                  </a:lnTo>
                  <a:lnTo>
                    <a:pt x="18" y="242"/>
                  </a:lnTo>
                  <a:lnTo>
                    <a:pt x="22" y="242"/>
                  </a:lnTo>
                  <a:lnTo>
                    <a:pt x="26" y="242"/>
                  </a:lnTo>
                  <a:lnTo>
                    <a:pt x="32" y="240"/>
                  </a:lnTo>
                  <a:lnTo>
                    <a:pt x="38" y="238"/>
                  </a:lnTo>
                  <a:lnTo>
                    <a:pt x="38" y="238"/>
                  </a:lnTo>
                  <a:lnTo>
                    <a:pt x="56" y="238"/>
                  </a:lnTo>
                  <a:lnTo>
                    <a:pt x="66" y="238"/>
                  </a:lnTo>
                  <a:lnTo>
                    <a:pt x="76" y="238"/>
                  </a:lnTo>
                  <a:lnTo>
                    <a:pt x="76" y="238"/>
                  </a:lnTo>
                  <a:lnTo>
                    <a:pt x="80" y="238"/>
                  </a:lnTo>
                  <a:lnTo>
                    <a:pt x="82" y="236"/>
                  </a:lnTo>
                  <a:lnTo>
                    <a:pt x="90" y="232"/>
                  </a:lnTo>
                  <a:lnTo>
                    <a:pt x="98" y="226"/>
                  </a:lnTo>
                  <a:lnTo>
                    <a:pt x="102" y="224"/>
                  </a:lnTo>
                  <a:lnTo>
                    <a:pt x="106" y="222"/>
                  </a:lnTo>
                  <a:lnTo>
                    <a:pt x="106" y="222"/>
                  </a:lnTo>
                  <a:lnTo>
                    <a:pt x="118" y="222"/>
                  </a:lnTo>
                  <a:lnTo>
                    <a:pt x="134" y="220"/>
                  </a:lnTo>
                  <a:lnTo>
                    <a:pt x="134" y="220"/>
                  </a:lnTo>
                  <a:lnTo>
                    <a:pt x="144" y="220"/>
                  </a:lnTo>
                  <a:lnTo>
                    <a:pt x="156" y="218"/>
                  </a:lnTo>
                  <a:lnTo>
                    <a:pt x="156" y="218"/>
                  </a:lnTo>
                  <a:lnTo>
                    <a:pt x="158" y="216"/>
                  </a:lnTo>
                  <a:lnTo>
                    <a:pt x="160" y="214"/>
                  </a:lnTo>
                  <a:lnTo>
                    <a:pt x="162" y="208"/>
                  </a:lnTo>
                  <a:lnTo>
                    <a:pt x="162" y="190"/>
                  </a:lnTo>
                  <a:lnTo>
                    <a:pt x="158" y="172"/>
                  </a:lnTo>
                  <a:lnTo>
                    <a:pt x="158" y="164"/>
                  </a:lnTo>
                  <a:lnTo>
                    <a:pt x="158" y="162"/>
                  </a:lnTo>
                  <a:lnTo>
                    <a:pt x="158" y="162"/>
                  </a:lnTo>
                  <a:lnTo>
                    <a:pt x="162" y="160"/>
                  </a:lnTo>
                  <a:lnTo>
                    <a:pt x="164" y="160"/>
                  </a:lnTo>
                  <a:lnTo>
                    <a:pt x="172" y="160"/>
                  </a:lnTo>
                  <a:lnTo>
                    <a:pt x="186" y="162"/>
                  </a:lnTo>
                  <a:lnTo>
                    <a:pt x="186" y="162"/>
                  </a:lnTo>
                  <a:lnTo>
                    <a:pt x="194" y="160"/>
                  </a:lnTo>
                  <a:lnTo>
                    <a:pt x="200" y="158"/>
                  </a:lnTo>
                  <a:lnTo>
                    <a:pt x="206" y="154"/>
                  </a:lnTo>
                  <a:lnTo>
                    <a:pt x="212" y="148"/>
                  </a:lnTo>
                  <a:lnTo>
                    <a:pt x="216" y="138"/>
                  </a:lnTo>
                  <a:lnTo>
                    <a:pt x="218" y="130"/>
                  </a:lnTo>
                  <a:lnTo>
                    <a:pt x="218" y="130"/>
                  </a:lnTo>
                  <a:lnTo>
                    <a:pt x="212" y="122"/>
                  </a:lnTo>
                  <a:lnTo>
                    <a:pt x="208" y="110"/>
                  </a:lnTo>
                  <a:lnTo>
                    <a:pt x="208" y="110"/>
                  </a:lnTo>
                  <a:lnTo>
                    <a:pt x="206" y="100"/>
                  </a:lnTo>
                  <a:lnTo>
                    <a:pt x="206" y="94"/>
                  </a:lnTo>
                  <a:lnTo>
                    <a:pt x="210" y="92"/>
                  </a:lnTo>
                  <a:lnTo>
                    <a:pt x="210" y="92"/>
                  </a:lnTo>
                  <a:lnTo>
                    <a:pt x="220" y="86"/>
                  </a:lnTo>
                  <a:lnTo>
                    <a:pt x="228" y="76"/>
                  </a:lnTo>
                  <a:lnTo>
                    <a:pt x="228" y="76"/>
                  </a:lnTo>
                  <a:lnTo>
                    <a:pt x="230" y="72"/>
                  </a:lnTo>
                  <a:lnTo>
                    <a:pt x="230" y="68"/>
                  </a:lnTo>
                  <a:lnTo>
                    <a:pt x="230" y="64"/>
                  </a:lnTo>
                  <a:lnTo>
                    <a:pt x="234" y="62"/>
                  </a:lnTo>
                  <a:lnTo>
                    <a:pt x="234" y="62"/>
                  </a:lnTo>
                  <a:lnTo>
                    <a:pt x="242" y="56"/>
                  </a:lnTo>
                  <a:lnTo>
                    <a:pt x="254" y="48"/>
                  </a:lnTo>
                  <a:lnTo>
                    <a:pt x="268" y="40"/>
                  </a:lnTo>
                  <a:lnTo>
                    <a:pt x="274" y="38"/>
                  </a:lnTo>
                  <a:lnTo>
                    <a:pt x="280" y="38"/>
                  </a:lnTo>
                  <a:lnTo>
                    <a:pt x="280" y="38"/>
                  </a:lnTo>
                  <a:lnTo>
                    <a:pt x="300" y="42"/>
                  </a:lnTo>
                  <a:lnTo>
                    <a:pt x="310" y="42"/>
                  </a:lnTo>
                  <a:lnTo>
                    <a:pt x="310" y="42"/>
                  </a:lnTo>
                  <a:lnTo>
                    <a:pt x="312" y="36"/>
                  </a:lnTo>
                  <a:lnTo>
                    <a:pt x="316" y="32"/>
                  </a:lnTo>
                  <a:lnTo>
                    <a:pt x="320" y="30"/>
                  </a:lnTo>
                  <a:lnTo>
                    <a:pt x="320" y="30"/>
                  </a:lnTo>
                  <a:lnTo>
                    <a:pt x="362" y="26"/>
                  </a:lnTo>
                  <a:lnTo>
                    <a:pt x="390" y="24"/>
                  </a:lnTo>
                  <a:lnTo>
                    <a:pt x="400" y="22"/>
                  </a:lnTo>
                  <a:lnTo>
                    <a:pt x="406" y="20"/>
                  </a:lnTo>
                  <a:lnTo>
                    <a:pt x="406" y="20"/>
                  </a:lnTo>
                  <a:lnTo>
                    <a:pt x="422" y="6"/>
                  </a:lnTo>
                  <a:lnTo>
                    <a:pt x="432" y="2"/>
                  </a:lnTo>
                  <a:lnTo>
                    <a:pt x="436" y="0"/>
                  </a:lnTo>
                  <a:lnTo>
                    <a:pt x="440" y="0"/>
                  </a:lnTo>
                  <a:lnTo>
                    <a:pt x="440" y="0"/>
                  </a:lnTo>
                  <a:lnTo>
                    <a:pt x="456" y="6"/>
                  </a:lnTo>
                  <a:lnTo>
                    <a:pt x="476" y="16"/>
                  </a:lnTo>
                  <a:lnTo>
                    <a:pt x="496" y="26"/>
                  </a:lnTo>
                  <a:lnTo>
                    <a:pt x="502" y="32"/>
                  </a:lnTo>
                  <a:lnTo>
                    <a:pt x="506" y="36"/>
                  </a:lnTo>
                  <a:lnTo>
                    <a:pt x="506" y="36"/>
                  </a:lnTo>
                  <a:lnTo>
                    <a:pt x="506" y="42"/>
                  </a:lnTo>
                  <a:lnTo>
                    <a:pt x="504" y="46"/>
                  </a:lnTo>
                  <a:lnTo>
                    <a:pt x="500" y="58"/>
                  </a:lnTo>
                  <a:lnTo>
                    <a:pt x="500" y="64"/>
                  </a:lnTo>
                  <a:lnTo>
                    <a:pt x="500" y="70"/>
                  </a:lnTo>
                  <a:lnTo>
                    <a:pt x="502" y="72"/>
                  </a:lnTo>
                  <a:lnTo>
                    <a:pt x="508" y="74"/>
                  </a:lnTo>
                  <a:lnTo>
                    <a:pt x="508" y="74"/>
                  </a:lnTo>
                  <a:lnTo>
                    <a:pt x="538" y="78"/>
                  </a:lnTo>
                  <a:lnTo>
                    <a:pt x="554" y="78"/>
                  </a:lnTo>
                  <a:lnTo>
                    <a:pt x="566" y="82"/>
                  </a:lnTo>
                  <a:lnTo>
                    <a:pt x="566" y="82"/>
                  </a:lnTo>
                  <a:lnTo>
                    <a:pt x="574" y="84"/>
                  </a:lnTo>
                  <a:lnTo>
                    <a:pt x="580" y="90"/>
                  </a:lnTo>
                  <a:lnTo>
                    <a:pt x="586" y="96"/>
                  </a:lnTo>
                  <a:lnTo>
                    <a:pt x="592" y="106"/>
                  </a:lnTo>
                  <a:lnTo>
                    <a:pt x="592" y="106"/>
                  </a:lnTo>
                  <a:lnTo>
                    <a:pt x="594" y="120"/>
                  </a:lnTo>
                  <a:lnTo>
                    <a:pt x="596" y="136"/>
                  </a:lnTo>
                  <a:lnTo>
                    <a:pt x="598" y="156"/>
                  </a:lnTo>
                  <a:lnTo>
                    <a:pt x="598" y="156"/>
                  </a:lnTo>
                  <a:lnTo>
                    <a:pt x="630" y="228"/>
                  </a:lnTo>
                  <a:lnTo>
                    <a:pt x="630" y="228"/>
                  </a:lnTo>
                  <a:lnTo>
                    <a:pt x="632" y="232"/>
                  </a:lnTo>
                  <a:lnTo>
                    <a:pt x="630" y="242"/>
                  </a:lnTo>
                  <a:lnTo>
                    <a:pt x="628" y="254"/>
                  </a:lnTo>
                  <a:lnTo>
                    <a:pt x="624" y="266"/>
                  </a:lnTo>
                  <a:lnTo>
                    <a:pt x="618" y="278"/>
                  </a:lnTo>
                  <a:lnTo>
                    <a:pt x="608" y="288"/>
                  </a:lnTo>
                  <a:lnTo>
                    <a:pt x="602" y="292"/>
                  </a:lnTo>
                  <a:lnTo>
                    <a:pt x="594" y="294"/>
                  </a:lnTo>
                  <a:lnTo>
                    <a:pt x="586" y="296"/>
                  </a:lnTo>
                  <a:lnTo>
                    <a:pt x="576" y="296"/>
                  </a:lnTo>
                  <a:lnTo>
                    <a:pt x="576" y="296"/>
                  </a:lnTo>
                  <a:lnTo>
                    <a:pt x="560" y="280"/>
                  </a:lnTo>
                  <a:lnTo>
                    <a:pt x="546" y="272"/>
                  </a:lnTo>
                  <a:lnTo>
                    <a:pt x="540" y="268"/>
                  </a:lnTo>
                  <a:lnTo>
                    <a:pt x="534" y="268"/>
                  </a:lnTo>
                  <a:lnTo>
                    <a:pt x="534" y="268"/>
                  </a:lnTo>
                  <a:lnTo>
                    <a:pt x="510" y="278"/>
                  </a:lnTo>
                  <a:lnTo>
                    <a:pt x="494" y="282"/>
                  </a:lnTo>
                  <a:lnTo>
                    <a:pt x="482" y="286"/>
                  </a:lnTo>
                  <a:lnTo>
                    <a:pt x="482" y="286"/>
                  </a:lnTo>
                  <a:lnTo>
                    <a:pt x="454" y="286"/>
                  </a:lnTo>
                  <a:lnTo>
                    <a:pt x="426" y="290"/>
                  </a:lnTo>
                  <a:lnTo>
                    <a:pt x="426" y="290"/>
                  </a:lnTo>
                  <a:lnTo>
                    <a:pt x="418" y="292"/>
                  </a:lnTo>
                  <a:lnTo>
                    <a:pt x="410" y="296"/>
                  </a:lnTo>
                  <a:lnTo>
                    <a:pt x="390" y="308"/>
                  </a:lnTo>
                  <a:lnTo>
                    <a:pt x="372" y="322"/>
                  </a:lnTo>
                  <a:lnTo>
                    <a:pt x="366" y="330"/>
                  </a:lnTo>
                  <a:lnTo>
                    <a:pt x="362" y="338"/>
                  </a:lnTo>
                  <a:lnTo>
                    <a:pt x="362" y="338"/>
                  </a:lnTo>
                  <a:lnTo>
                    <a:pt x="358" y="342"/>
                  </a:lnTo>
                  <a:lnTo>
                    <a:pt x="356" y="346"/>
                  </a:lnTo>
                  <a:lnTo>
                    <a:pt x="352" y="346"/>
                  </a:lnTo>
                  <a:lnTo>
                    <a:pt x="350" y="346"/>
                  </a:lnTo>
                  <a:lnTo>
                    <a:pt x="346" y="344"/>
                  </a:lnTo>
                  <a:lnTo>
                    <a:pt x="342" y="342"/>
                  </a:lnTo>
                  <a:lnTo>
                    <a:pt x="342" y="342"/>
                  </a:lnTo>
                  <a:lnTo>
                    <a:pt x="312" y="360"/>
                  </a:lnTo>
                  <a:lnTo>
                    <a:pt x="312" y="360"/>
                  </a:lnTo>
                  <a:lnTo>
                    <a:pt x="322" y="364"/>
                  </a:lnTo>
                  <a:lnTo>
                    <a:pt x="332" y="366"/>
                  </a:lnTo>
                  <a:lnTo>
                    <a:pt x="340" y="366"/>
                  </a:lnTo>
                  <a:lnTo>
                    <a:pt x="340" y="366"/>
                  </a:lnTo>
                  <a:lnTo>
                    <a:pt x="346" y="364"/>
                  </a:lnTo>
                  <a:lnTo>
                    <a:pt x="352" y="366"/>
                  </a:lnTo>
                  <a:lnTo>
                    <a:pt x="360" y="372"/>
                  </a:lnTo>
                  <a:lnTo>
                    <a:pt x="360" y="372"/>
                  </a:lnTo>
                  <a:lnTo>
                    <a:pt x="362" y="374"/>
                  </a:lnTo>
                  <a:lnTo>
                    <a:pt x="364" y="376"/>
                  </a:lnTo>
                  <a:lnTo>
                    <a:pt x="366" y="374"/>
                  </a:lnTo>
                  <a:lnTo>
                    <a:pt x="366" y="374"/>
                  </a:lnTo>
                  <a:lnTo>
                    <a:pt x="368" y="372"/>
                  </a:lnTo>
                  <a:lnTo>
                    <a:pt x="368" y="368"/>
                  </a:lnTo>
                  <a:lnTo>
                    <a:pt x="370" y="366"/>
                  </a:lnTo>
                  <a:lnTo>
                    <a:pt x="372" y="366"/>
                  </a:lnTo>
                  <a:lnTo>
                    <a:pt x="372" y="366"/>
                  </a:lnTo>
                  <a:lnTo>
                    <a:pt x="376" y="368"/>
                  </a:lnTo>
                  <a:lnTo>
                    <a:pt x="380" y="372"/>
                  </a:lnTo>
                  <a:lnTo>
                    <a:pt x="384" y="376"/>
                  </a:lnTo>
                  <a:lnTo>
                    <a:pt x="386" y="380"/>
                  </a:lnTo>
                  <a:lnTo>
                    <a:pt x="386" y="380"/>
                  </a:lnTo>
                  <a:lnTo>
                    <a:pt x="384" y="388"/>
                  </a:lnTo>
                  <a:lnTo>
                    <a:pt x="382" y="394"/>
                  </a:lnTo>
                  <a:lnTo>
                    <a:pt x="382" y="394"/>
                  </a:lnTo>
                  <a:lnTo>
                    <a:pt x="384" y="396"/>
                  </a:lnTo>
                  <a:lnTo>
                    <a:pt x="384" y="398"/>
                  </a:lnTo>
                  <a:lnTo>
                    <a:pt x="388" y="400"/>
                  </a:lnTo>
                  <a:lnTo>
                    <a:pt x="394" y="400"/>
                  </a:lnTo>
                  <a:lnTo>
                    <a:pt x="394" y="400"/>
                  </a:lnTo>
                  <a:lnTo>
                    <a:pt x="398" y="398"/>
                  </a:lnTo>
                  <a:lnTo>
                    <a:pt x="402" y="396"/>
                  </a:lnTo>
                  <a:lnTo>
                    <a:pt x="406" y="396"/>
                  </a:lnTo>
                  <a:lnTo>
                    <a:pt x="410" y="396"/>
                  </a:lnTo>
                  <a:lnTo>
                    <a:pt x="410" y="396"/>
                  </a:lnTo>
                  <a:lnTo>
                    <a:pt x="414" y="402"/>
                  </a:lnTo>
                  <a:lnTo>
                    <a:pt x="416" y="412"/>
                  </a:lnTo>
                  <a:lnTo>
                    <a:pt x="420" y="424"/>
                  </a:lnTo>
                  <a:lnTo>
                    <a:pt x="420" y="424"/>
                  </a:lnTo>
                  <a:lnTo>
                    <a:pt x="412" y="420"/>
                  </a:lnTo>
                  <a:lnTo>
                    <a:pt x="408" y="418"/>
                  </a:lnTo>
                  <a:lnTo>
                    <a:pt x="404" y="416"/>
                  </a:lnTo>
                  <a:lnTo>
                    <a:pt x="402" y="418"/>
                  </a:lnTo>
                  <a:lnTo>
                    <a:pt x="402" y="418"/>
                  </a:lnTo>
                  <a:lnTo>
                    <a:pt x="398" y="422"/>
                  </a:lnTo>
                  <a:lnTo>
                    <a:pt x="398" y="426"/>
                  </a:lnTo>
                  <a:lnTo>
                    <a:pt x="396" y="428"/>
                  </a:lnTo>
                  <a:lnTo>
                    <a:pt x="394" y="430"/>
                  </a:lnTo>
                  <a:lnTo>
                    <a:pt x="394" y="430"/>
                  </a:lnTo>
                  <a:lnTo>
                    <a:pt x="386" y="430"/>
                  </a:lnTo>
                  <a:lnTo>
                    <a:pt x="384" y="428"/>
                  </a:lnTo>
                  <a:lnTo>
                    <a:pt x="382" y="426"/>
                  </a:lnTo>
                  <a:lnTo>
                    <a:pt x="382" y="426"/>
                  </a:lnTo>
                  <a:lnTo>
                    <a:pt x="378" y="414"/>
                  </a:lnTo>
                  <a:lnTo>
                    <a:pt x="378" y="404"/>
                  </a:lnTo>
                  <a:lnTo>
                    <a:pt x="378" y="404"/>
                  </a:lnTo>
                  <a:lnTo>
                    <a:pt x="378" y="400"/>
                  </a:lnTo>
                  <a:lnTo>
                    <a:pt x="376" y="394"/>
                  </a:lnTo>
                  <a:lnTo>
                    <a:pt x="374" y="392"/>
                  </a:lnTo>
                  <a:lnTo>
                    <a:pt x="366" y="392"/>
                  </a:lnTo>
                  <a:lnTo>
                    <a:pt x="366" y="392"/>
                  </a:lnTo>
                  <a:lnTo>
                    <a:pt x="360" y="394"/>
                  </a:lnTo>
                  <a:lnTo>
                    <a:pt x="358" y="398"/>
                  </a:lnTo>
                  <a:lnTo>
                    <a:pt x="358" y="402"/>
                  </a:lnTo>
                  <a:lnTo>
                    <a:pt x="358" y="406"/>
                  </a:lnTo>
                  <a:lnTo>
                    <a:pt x="358" y="406"/>
                  </a:lnTo>
                  <a:lnTo>
                    <a:pt x="360" y="414"/>
                  </a:lnTo>
                  <a:lnTo>
                    <a:pt x="362" y="420"/>
                  </a:lnTo>
                  <a:lnTo>
                    <a:pt x="368" y="424"/>
                  </a:lnTo>
                  <a:lnTo>
                    <a:pt x="368" y="424"/>
                  </a:lnTo>
                  <a:lnTo>
                    <a:pt x="370" y="426"/>
                  </a:lnTo>
                  <a:lnTo>
                    <a:pt x="372" y="430"/>
                  </a:lnTo>
                  <a:lnTo>
                    <a:pt x="372" y="444"/>
                  </a:lnTo>
                  <a:lnTo>
                    <a:pt x="372" y="462"/>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62" name="Freeform 35"/>
            <p:cNvSpPr>
              <a:spLocks/>
            </p:cNvSpPr>
            <p:nvPr/>
          </p:nvSpPr>
          <p:spPr bwMode="auto">
            <a:xfrm>
              <a:off x="5705489" y="2359164"/>
              <a:ext cx="260564" cy="194287"/>
            </a:xfrm>
            <a:custGeom>
              <a:avLst/>
              <a:gdLst>
                <a:gd name="T0" fmla="*/ 0 w 132"/>
                <a:gd name="T1" fmla="*/ 20 h 96"/>
                <a:gd name="T2" fmla="*/ 0 w 132"/>
                <a:gd name="T3" fmla="*/ 20 h 96"/>
                <a:gd name="T4" fmla="*/ 22 w 132"/>
                <a:gd name="T5" fmla="*/ 22 h 96"/>
                <a:gd name="T6" fmla="*/ 40 w 132"/>
                <a:gd name="T7" fmla="*/ 24 h 96"/>
                <a:gd name="T8" fmla="*/ 54 w 132"/>
                <a:gd name="T9" fmla="*/ 28 h 96"/>
                <a:gd name="T10" fmla="*/ 54 w 132"/>
                <a:gd name="T11" fmla="*/ 28 h 96"/>
                <a:gd name="T12" fmla="*/ 60 w 132"/>
                <a:gd name="T13" fmla="*/ 28 h 96"/>
                <a:gd name="T14" fmla="*/ 64 w 132"/>
                <a:gd name="T15" fmla="*/ 26 h 96"/>
                <a:gd name="T16" fmla="*/ 66 w 132"/>
                <a:gd name="T17" fmla="*/ 22 h 96"/>
                <a:gd name="T18" fmla="*/ 68 w 132"/>
                <a:gd name="T19" fmla="*/ 18 h 96"/>
                <a:gd name="T20" fmla="*/ 68 w 132"/>
                <a:gd name="T21" fmla="*/ 8 h 96"/>
                <a:gd name="T22" fmla="*/ 68 w 132"/>
                <a:gd name="T23" fmla="*/ 2 h 96"/>
                <a:gd name="T24" fmla="*/ 68 w 132"/>
                <a:gd name="T25" fmla="*/ 2 h 96"/>
                <a:gd name="T26" fmla="*/ 70 w 132"/>
                <a:gd name="T27" fmla="*/ 0 h 96"/>
                <a:gd name="T28" fmla="*/ 74 w 132"/>
                <a:gd name="T29" fmla="*/ 0 h 96"/>
                <a:gd name="T30" fmla="*/ 78 w 132"/>
                <a:gd name="T31" fmla="*/ 0 h 96"/>
                <a:gd name="T32" fmla="*/ 78 w 132"/>
                <a:gd name="T33" fmla="*/ 0 h 96"/>
                <a:gd name="T34" fmla="*/ 78 w 132"/>
                <a:gd name="T35" fmla="*/ 6 h 96"/>
                <a:gd name="T36" fmla="*/ 78 w 132"/>
                <a:gd name="T37" fmla="*/ 12 h 96"/>
                <a:gd name="T38" fmla="*/ 80 w 132"/>
                <a:gd name="T39" fmla="*/ 16 h 96"/>
                <a:gd name="T40" fmla="*/ 80 w 132"/>
                <a:gd name="T41" fmla="*/ 16 h 96"/>
                <a:gd name="T42" fmla="*/ 82 w 132"/>
                <a:gd name="T43" fmla="*/ 18 h 96"/>
                <a:gd name="T44" fmla="*/ 88 w 132"/>
                <a:gd name="T45" fmla="*/ 18 h 96"/>
                <a:gd name="T46" fmla="*/ 94 w 132"/>
                <a:gd name="T47" fmla="*/ 18 h 96"/>
                <a:gd name="T48" fmla="*/ 98 w 132"/>
                <a:gd name="T49" fmla="*/ 20 h 96"/>
                <a:gd name="T50" fmla="*/ 98 w 132"/>
                <a:gd name="T51" fmla="*/ 20 h 96"/>
                <a:gd name="T52" fmla="*/ 100 w 132"/>
                <a:gd name="T53" fmla="*/ 26 h 96"/>
                <a:gd name="T54" fmla="*/ 102 w 132"/>
                <a:gd name="T55" fmla="*/ 36 h 96"/>
                <a:gd name="T56" fmla="*/ 104 w 132"/>
                <a:gd name="T57" fmla="*/ 44 h 96"/>
                <a:gd name="T58" fmla="*/ 106 w 132"/>
                <a:gd name="T59" fmla="*/ 48 h 96"/>
                <a:gd name="T60" fmla="*/ 108 w 132"/>
                <a:gd name="T61" fmla="*/ 50 h 96"/>
                <a:gd name="T62" fmla="*/ 108 w 132"/>
                <a:gd name="T63" fmla="*/ 50 h 96"/>
                <a:gd name="T64" fmla="*/ 120 w 132"/>
                <a:gd name="T65" fmla="*/ 52 h 96"/>
                <a:gd name="T66" fmla="*/ 128 w 132"/>
                <a:gd name="T67" fmla="*/ 56 h 96"/>
                <a:gd name="T68" fmla="*/ 128 w 132"/>
                <a:gd name="T69" fmla="*/ 56 h 96"/>
                <a:gd name="T70" fmla="*/ 130 w 132"/>
                <a:gd name="T71" fmla="*/ 58 h 96"/>
                <a:gd name="T72" fmla="*/ 130 w 132"/>
                <a:gd name="T73" fmla="*/ 60 h 96"/>
                <a:gd name="T74" fmla="*/ 132 w 132"/>
                <a:gd name="T75" fmla="*/ 68 h 96"/>
                <a:gd name="T76" fmla="*/ 130 w 132"/>
                <a:gd name="T77" fmla="*/ 80 h 96"/>
                <a:gd name="T78" fmla="*/ 130 w 132"/>
                <a:gd name="T79" fmla="*/ 80 h 96"/>
                <a:gd name="T80" fmla="*/ 128 w 132"/>
                <a:gd name="T81" fmla="*/ 86 h 96"/>
                <a:gd name="T82" fmla="*/ 126 w 132"/>
                <a:gd name="T83" fmla="*/ 90 h 96"/>
                <a:gd name="T84" fmla="*/ 120 w 132"/>
                <a:gd name="T85" fmla="*/ 92 h 96"/>
                <a:gd name="T86" fmla="*/ 120 w 132"/>
                <a:gd name="T87" fmla="*/ 92 h 96"/>
                <a:gd name="T88" fmla="*/ 116 w 132"/>
                <a:gd name="T89" fmla="*/ 92 h 96"/>
                <a:gd name="T90" fmla="*/ 114 w 132"/>
                <a:gd name="T91" fmla="*/ 94 h 96"/>
                <a:gd name="T92" fmla="*/ 114 w 132"/>
                <a:gd name="T93"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32" h="96">
                  <a:moveTo>
                    <a:pt x="0" y="20"/>
                  </a:moveTo>
                  <a:lnTo>
                    <a:pt x="0" y="20"/>
                  </a:lnTo>
                  <a:lnTo>
                    <a:pt x="22" y="22"/>
                  </a:lnTo>
                  <a:lnTo>
                    <a:pt x="40" y="24"/>
                  </a:lnTo>
                  <a:lnTo>
                    <a:pt x="54" y="28"/>
                  </a:lnTo>
                  <a:lnTo>
                    <a:pt x="54" y="28"/>
                  </a:lnTo>
                  <a:lnTo>
                    <a:pt x="60" y="28"/>
                  </a:lnTo>
                  <a:lnTo>
                    <a:pt x="64" y="26"/>
                  </a:lnTo>
                  <a:lnTo>
                    <a:pt x="66" y="22"/>
                  </a:lnTo>
                  <a:lnTo>
                    <a:pt x="68" y="18"/>
                  </a:lnTo>
                  <a:lnTo>
                    <a:pt x="68" y="8"/>
                  </a:lnTo>
                  <a:lnTo>
                    <a:pt x="68" y="2"/>
                  </a:lnTo>
                  <a:lnTo>
                    <a:pt x="68" y="2"/>
                  </a:lnTo>
                  <a:lnTo>
                    <a:pt x="70" y="0"/>
                  </a:lnTo>
                  <a:lnTo>
                    <a:pt x="74" y="0"/>
                  </a:lnTo>
                  <a:lnTo>
                    <a:pt x="78" y="0"/>
                  </a:lnTo>
                  <a:lnTo>
                    <a:pt x="78" y="0"/>
                  </a:lnTo>
                  <a:lnTo>
                    <a:pt x="78" y="6"/>
                  </a:lnTo>
                  <a:lnTo>
                    <a:pt x="78" y="12"/>
                  </a:lnTo>
                  <a:lnTo>
                    <a:pt x="80" y="16"/>
                  </a:lnTo>
                  <a:lnTo>
                    <a:pt x="80" y="16"/>
                  </a:lnTo>
                  <a:lnTo>
                    <a:pt x="82" y="18"/>
                  </a:lnTo>
                  <a:lnTo>
                    <a:pt x="88" y="18"/>
                  </a:lnTo>
                  <a:lnTo>
                    <a:pt x="94" y="18"/>
                  </a:lnTo>
                  <a:lnTo>
                    <a:pt x="98" y="20"/>
                  </a:lnTo>
                  <a:lnTo>
                    <a:pt x="98" y="20"/>
                  </a:lnTo>
                  <a:lnTo>
                    <a:pt x="100" y="26"/>
                  </a:lnTo>
                  <a:lnTo>
                    <a:pt x="102" y="36"/>
                  </a:lnTo>
                  <a:lnTo>
                    <a:pt x="104" y="44"/>
                  </a:lnTo>
                  <a:lnTo>
                    <a:pt x="106" y="48"/>
                  </a:lnTo>
                  <a:lnTo>
                    <a:pt x="108" y="50"/>
                  </a:lnTo>
                  <a:lnTo>
                    <a:pt x="108" y="50"/>
                  </a:lnTo>
                  <a:lnTo>
                    <a:pt x="120" y="52"/>
                  </a:lnTo>
                  <a:lnTo>
                    <a:pt x="128" y="56"/>
                  </a:lnTo>
                  <a:lnTo>
                    <a:pt x="128" y="56"/>
                  </a:lnTo>
                  <a:lnTo>
                    <a:pt x="130" y="58"/>
                  </a:lnTo>
                  <a:lnTo>
                    <a:pt x="130" y="60"/>
                  </a:lnTo>
                  <a:lnTo>
                    <a:pt x="132" y="68"/>
                  </a:lnTo>
                  <a:lnTo>
                    <a:pt x="130" y="80"/>
                  </a:lnTo>
                  <a:lnTo>
                    <a:pt x="130" y="80"/>
                  </a:lnTo>
                  <a:lnTo>
                    <a:pt x="128" y="86"/>
                  </a:lnTo>
                  <a:lnTo>
                    <a:pt x="126" y="90"/>
                  </a:lnTo>
                  <a:lnTo>
                    <a:pt x="120" y="92"/>
                  </a:lnTo>
                  <a:lnTo>
                    <a:pt x="120" y="92"/>
                  </a:lnTo>
                  <a:lnTo>
                    <a:pt x="116" y="92"/>
                  </a:lnTo>
                  <a:lnTo>
                    <a:pt x="114" y="94"/>
                  </a:lnTo>
                  <a:lnTo>
                    <a:pt x="114" y="96"/>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63" name="Freeform 36"/>
            <p:cNvSpPr>
              <a:spLocks/>
            </p:cNvSpPr>
            <p:nvPr/>
          </p:nvSpPr>
          <p:spPr bwMode="auto">
            <a:xfrm>
              <a:off x="5962105" y="2529164"/>
              <a:ext cx="359262" cy="174048"/>
            </a:xfrm>
            <a:custGeom>
              <a:avLst/>
              <a:gdLst>
                <a:gd name="T0" fmla="*/ 182 w 182"/>
                <a:gd name="T1" fmla="*/ 86 h 86"/>
                <a:gd name="T2" fmla="*/ 178 w 182"/>
                <a:gd name="T3" fmla="*/ 82 h 86"/>
                <a:gd name="T4" fmla="*/ 180 w 182"/>
                <a:gd name="T5" fmla="*/ 76 h 86"/>
                <a:gd name="T6" fmla="*/ 176 w 182"/>
                <a:gd name="T7" fmla="*/ 64 h 86"/>
                <a:gd name="T8" fmla="*/ 174 w 182"/>
                <a:gd name="T9" fmla="*/ 62 h 86"/>
                <a:gd name="T10" fmla="*/ 162 w 182"/>
                <a:gd name="T11" fmla="*/ 58 h 86"/>
                <a:gd name="T12" fmla="*/ 158 w 182"/>
                <a:gd name="T13" fmla="*/ 56 h 86"/>
                <a:gd name="T14" fmla="*/ 158 w 182"/>
                <a:gd name="T15" fmla="*/ 48 h 86"/>
                <a:gd name="T16" fmla="*/ 158 w 182"/>
                <a:gd name="T17" fmla="*/ 38 h 86"/>
                <a:gd name="T18" fmla="*/ 154 w 182"/>
                <a:gd name="T19" fmla="*/ 30 h 86"/>
                <a:gd name="T20" fmla="*/ 148 w 182"/>
                <a:gd name="T21" fmla="*/ 28 h 86"/>
                <a:gd name="T22" fmla="*/ 144 w 182"/>
                <a:gd name="T23" fmla="*/ 26 h 86"/>
                <a:gd name="T24" fmla="*/ 136 w 182"/>
                <a:gd name="T25" fmla="*/ 22 h 86"/>
                <a:gd name="T26" fmla="*/ 126 w 182"/>
                <a:gd name="T27" fmla="*/ 20 h 86"/>
                <a:gd name="T28" fmla="*/ 122 w 182"/>
                <a:gd name="T29" fmla="*/ 20 h 86"/>
                <a:gd name="T30" fmla="*/ 120 w 182"/>
                <a:gd name="T31" fmla="*/ 24 h 86"/>
                <a:gd name="T32" fmla="*/ 118 w 182"/>
                <a:gd name="T33" fmla="*/ 30 h 86"/>
                <a:gd name="T34" fmla="*/ 112 w 182"/>
                <a:gd name="T35" fmla="*/ 38 h 86"/>
                <a:gd name="T36" fmla="*/ 110 w 182"/>
                <a:gd name="T37" fmla="*/ 42 h 86"/>
                <a:gd name="T38" fmla="*/ 110 w 182"/>
                <a:gd name="T39" fmla="*/ 44 h 86"/>
                <a:gd name="T40" fmla="*/ 110 w 182"/>
                <a:gd name="T41" fmla="*/ 56 h 86"/>
                <a:gd name="T42" fmla="*/ 88 w 182"/>
                <a:gd name="T43" fmla="*/ 52 h 86"/>
                <a:gd name="T44" fmla="*/ 80 w 182"/>
                <a:gd name="T45" fmla="*/ 50 h 86"/>
                <a:gd name="T46" fmla="*/ 80 w 182"/>
                <a:gd name="T47" fmla="*/ 46 h 86"/>
                <a:gd name="T48" fmla="*/ 80 w 182"/>
                <a:gd name="T49" fmla="*/ 42 h 86"/>
                <a:gd name="T50" fmla="*/ 76 w 182"/>
                <a:gd name="T51" fmla="*/ 30 h 86"/>
                <a:gd name="T52" fmla="*/ 66 w 182"/>
                <a:gd name="T53" fmla="*/ 22 h 86"/>
                <a:gd name="T54" fmla="*/ 58 w 182"/>
                <a:gd name="T55" fmla="*/ 22 h 86"/>
                <a:gd name="T56" fmla="*/ 50 w 182"/>
                <a:gd name="T57" fmla="*/ 20 h 86"/>
                <a:gd name="T58" fmla="*/ 48 w 182"/>
                <a:gd name="T59" fmla="*/ 16 h 86"/>
                <a:gd name="T60" fmla="*/ 48 w 182"/>
                <a:gd name="T61" fmla="*/ 4 h 86"/>
                <a:gd name="T62" fmla="*/ 46 w 182"/>
                <a:gd name="T63" fmla="*/ 0 h 86"/>
                <a:gd name="T64" fmla="*/ 42 w 182"/>
                <a:gd name="T65" fmla="*/ 0 h 86"/>
                <a:gd name="T66" fmla="*/ 38 w 182"/>
                <a:gd name="T67" fmla="*/ 0 h 86"/>
                <a:gd name="T68" fmla="*/ 4 w 182"/>
                <a:gd name="T69" fmla="*/ 0 h 86"/>
                <a:gd name="T70" fmla="*/ 0 w 182"/>
                <a:gd name="T71" fmla="*/ 3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82" h="86">
                  <a:moveTo>
                    <a:pt x="182" y="86"/>
                  </a:moveTo>
                  <a:lnTo>
                    <a:pt x="182" y="86"/>
                  </a:lnTo>
                  <a:lnTo>
                    <a:pt x="180" y="84"/>
                  </a:lnTo>
                  <a:lnTo>
                    <a:pt x="178" y="82"/>
                  </a:lnTo>
                  <a:lnTo>
                    <a:pt x="180" y="76"/>
                  </a:lnTo>
                  <a:lnTo>
                    <a:pt x="180" y="76"/>
                  </a:lnTo>
                  <a:lnTo>
                    <a:pt x="178" y="68"/>
                  </a:lnTo>
                  <a:lnTo>
                    <a:pt x="176" y="64"/>
                  </a:lnTo>
                  <a:lnTo>
                    <a:pt x="174" y="62"/>
                  </a:lnTo>
                  <a:lnTo>
                    <a:pt x="174" y="62"/>
                  </a:lnTo>
                  <a:lnTo>
                    <a:pt x="166" y="60"/>
                  </a:lnTo>
                  <a:lnTo>
                    <a:pt x="162" y="58"/>
                  </a:lnTo>
                  <a:lnTo>
                    <a:pt x="158" y="56"/>
                  </a:lnTo>
                  <a:lnTo>
                    <a:pt x="158" y="56"/>
                  </a:lnTo>
                  <a:lnTo>
                    <a:pt x="158" y="52"/>
                  </a:lnTo>
                  <a:lnTo>
                    <a:pt x="158" y="48"/>
                  </a:lnTo>
                  <a:lnTo>
                    <a:pt x="158" y="48"/>
                  </a:lnTo>
                  <a:lnTo>
                    <a:pt x="158" y="38"/>
                  </a:lnTo>
                  <a:lnTo>
                    <a:pt x="156" y="34"/>
                  </a:lnTo>
                  <a:lnTo>
                    <a:pt x="154" y="30"/>
                  </a:lnTo>
                  <a:lnTo>
                    <a:pt x="154" y="30"/>
                  </a:lnTo>
                  <a:lnTo>
                    <a:pt x="148" y="28"/>
                  </a:lnTo>
                  <a:lnTo>
                    <a:pt x="144" y="26"/>
                  </a:lnTo>
                  <a:lnTo>
                    <a:pt x="144" y="26"/>
                  </a:lnTo>
                  <a:lnTo>
                    <a:pt x="136" y="22"/>
                  </a:lnTo>
                  <a:lnTo>
                    <a:pt x="136" y="22"/>
                  </a:lnTo>
                  <a:lnTo>
                    <a:pt x="130" y="20"/>
                  </a:lnTo>
                  <a:lnTo>
                    <a:pt x="126" y="20"/>
                  </a:lnTo>
                  <a:lnTo>
                    <a:pt x="126" y="20"/>
                  </a:lnTo>
                  <a:lnTo>
                    <a:pt x="122" y="20"/>
                  </a:lnTo>
                  <a:lnTo>
                    <a:pt x="122" y="20"/>
                  </a:lnTo>
                  <a:lnTo>
                    <a:pt x="120" y="24"/>
                  </a:lnTo>
                  <a:lnTo>
                    <a:pt x="120" y="24"/>
                  </a:lnTo>
                  <a:lnTo>
                    <a:pt x="118" y="30"/>
                  </a:lnTo>
                  <a:lnTo>
                    <a:pt x="112" y="38"/>
                  </a:lnTo>
                  <a:lnTo>
                    <a:pt x="112" y="38"/>
                  </a:lnTo>
                  <a:lnTo>
                    <a:pt x="110" y="42"/>
                  </a:lnTo>
                  <a:lnTo>
                    <a:pt x="110" y="42"/>
                  </a:lnTo>
                  <a:lnTo>
                    <a:pt x="110" y="44"/>
                  </a:lnTo>
                  <a:lnTo>
                    <a:pt x="110" y="44"/>
                  </a:lnTo>
                  <a:lnTo>
                    <a:pt x="110" y="56"/>
                  </a:lnTo>
                  <a:lnTo>
                    <a:pt x="110" y="56"/>
                  </a:lnTo>
                  <a:lnTo>
                    <a:pt x="88" y="52"/>
                  </a:lnTo>
                  <a:lnTo>
                    <a:pt x="88" y="52"/>
                  </a:lnTo>
                  <a:lnTo>
                    <a:pt x="84" y="52"/>
                  </a:lnTo>
                  <a:lnTo>
                    <a:pt x="80" y="50"/>
                  </a:lnTo>
                  <a:lnTo>
                    <a:pt x="80" y="50"/>
                  </a:lnTo>
                  <a:lnTo>
                    <a:pt x="80" y="46"/>
                  </a:lnTo>
                  <a:lnTo>
                    <a:pt x="80" y="42"/>
                  </a:lnTo>
                  <a:lnTo>
                    <a:pt x="80" y="42"/>
                  </a:lnTo>
                  <a:lnTo>
                    <a:pt x="78" y="36"/>
                  </a:lnTo>
                  <a:lnTo>
                    <a:pt x="76" y="30"/>
                  </a:lnTo>
                  <a:lnTo>
                    <a:pt x="72" y="24"/>
                  </a:lnTo>
                  <a:lnTo>
                    <a:pt x="66" y="22"/>
                  </a:lnTo>
                  <a:lnTo>
                    <a:pt x="66" y="22"/>
                  </a:lnTo>
                  <a:lnTo>
                    <a:pt x="58" y="22"/>
                  </a:lnTo>
                  <a:lnTo>
                    <a:pt x="50" y="20"/>
                  </a:lnTo>
                  <a:lnTo>
                    <a:pt x="50" y="20"/>
                  </a:lnTo>
                  <a:lnTo>
                    <a:pt x="48" y="18"/>
                  </a:lnTo>
                  <a:lnTo>
                    <a:pt x="48" y="16"/>
                  </a:lnTo>
                  <a:lnTo>
                    <a:pt x="48" y="10"/>
                  </a:lnTo>
                  <a:lnTo>
                    <a:pt x="48" y="4"/>
                  </a:lnTo>
                  <a:lnTo>
                    <a:pt x="48" y="2"/>
                  </a:lnTo>
                  <a:lnTo>
                    <a:pt x="46" y="0"/>
                  </a:lnTo>
                  <a:lnTo>
                    <a:pt x="46" y="0"/>
                  </a:lnTo>
                  <a:lnTo>
                    <a:pt x="42" y="0"/>
                  </a:lnTo>
                  <a:lnTo>
                    <a:pt x="38" y="0"/>
                  </a:lnTo>
                  <a:lnTo>
                    <a:pt x="38" y="0"/>
                  </a:lnTo>
                  <a:lnTo>
                    <a:pt x="4" y="0"/>
                  </a:lnTo>
                  <a:lnTo>
                    <a:pt x="4" y="0"/>
                  </a:lnTo>
                  <a:lnTo>
                    <a:pt x="0" y="16"/>
                  </a:lnTo>
                  <a:lnTo>
                    <a:pt x="0" y="32"/>
                  </a:lnTo>
                  <a:lnTo>
                    <a:pt x="0" y="46"/>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64" name="Freeform 37"/>
            <p:cNvSpPr>
              <a:spLocks/>
            </p:cNvSpPr>
            <p:nvPr/>
          </p:nvSpPr>
          <p:spPr bwMode="auto">
            <a:xfrm>
              <a:off x="5958157" y="2318687"/>
              <a:ext cx="394793" cy="218572"/>
            </a:xfrm>
            <a:custGeom>
              <a:avLst/>
              <a:gdLst>
                <a:gd name="T0" fmla="*/ 88 w 200"/>
                <a:gd name="T1" fmla="*/ 74 h 108"/>
                <a:gd name="T2" fmla="*/ 80 w 200"/>
                <a:gd name="T3" fmla="*/ 68 h 108"/>
                <a:gd name="T4" fmla="*/ 80 w 200"/>
                <a:gd name="T5" fmla="*/ 56 h 108"/>
                <a:gd name="T6" fmla="*/ 84 w 200"/>
                <a:gd name="T7" fmla="*/ 38 h 108"/>
                <a:gd name="T8" fmla="*/ 84 w 200"/>
                <a:gd name="T9" fmla="*/ 30 h 108"/>
                <a:gd name="T10" fmla="*/ 80 w 200"/>
                <a:gd name="T11" fmla="*/ 6 h 108"/>
                <a:gd name="T12" fmla="*/ 82 w 200"/>
                <a:gd name="T13" fmla="*/ 0 h 108"/>
                <a:gd name="T14" fmla="*/ 84 w 200"/>
                <a:gd name="T15" fmla="*/ 0 h 108"/>
                <a:gd name="T16" fmla="*/ 100 w 200"/>
                <a:gd name="T17" fmla="*/ 2 h 108"/>
                <a:gd name="T18" fmla="*/ 122 w 200"/>
                <a:gd name="T19" fmla="*/ 14 h 108"/>
                <a:gd name="T20" fmla="*/ 132 w 200"/>
                <a:gd name="T21" fmla="*/ 16 h 108"/>
                <a:gd name="T22" fmla="*/ 164 w 200"/>
                <a:gd name="T23" fmla="*/ 14 h 108"/>
                <a:gd name="T24" fmla="*/ 174 w 200"/>
                <a:gd name="T25" fmla="*/ 12 h 108"/>
                <a:gd name="T26" fmla="*/ 184 w 200"/>
                <a:gd name="T27" fmla="*/ 16 h 108"/>
                <a:gd name="T28" fmla="*/ 196 w 200"/>
                <a:gd name="T29" fmla="*/ 26 h 108"/>
                <a:gd name="T30" fmla="*/ 200 w 200"/>
                <a:gd name="T31" fmla="*/ 40 h 108"/>
                <a:gd name="T32" fmla="*/ 200 w 200"/>
                <a:gd name="T33" fmla="*/ 50 h 108"/>
                <a:gd name="T34" fmla="*/ 194 w 200"/>
                <a:gd name="T35" fmla="*/ 56 h 108"/>
                <a:gd name="T36" fmla="*/ 190 w 200"/>
                <a:gd name="T37" fmla="*/ 60 h 108"/>
                <a:gd name="T38" fmla="*/ 184 w 200"/>
                <a:gd name="T39" fmla="*/ 68 h 108"/>
                <a:gd name="T40" fmla="*/ 182 w 200"/>
                <a:gd name="T41" fmla="*/ 76 h 108"/>
                <a:gd name="T42" fmla="*/ 174 w 200"/>
                <a:gd name="T43" fmla="*/ 74 h 108"/>
                <a:gd name="T44" fmla="*/ 164 w 200"/>
                <a:gd name="T45" fmla="*/ 72 h 108"/>
                <a:gd name="T46" fmla="*/ 160 w 200"/>
                <a:gd name="T47" fmla="*/ 72 h 108"/>
                <a:gd name="T48" fmla="*/ 162 w 200"/>
                <a:gd name="T49" fmla="*/ 78 h 108"/>
                <a:gd name="T50" fmla="*/ 162 w 200"/>
                <a:gd name="T51" fmla="*/ 80 h 108"/>
                <a:gd name="T52" fmla="*/ 152 w 200"/>
                <a:gd name="T53" fmla="*/ 86 h 108"/>
                <a:gd name="T54" fmla="*/ 136 w 200"/>
                <a:gd name="T55" fmla="*/ 90 h 108"/>
                <a:gd name="T56" fmla="*/ 130 w 200"/>
                <a:gd name="T57" fmla="*/ 94 h 108"/>
                <a:gd name="T58" fmla="*/ 126 w 200"/>
                <a:gd name="T59" fmla="*/ 108 h 108"/>
                <a:gd name="T60" fmla="*/ 124 w 200"/>
                <a:gd name="T61" fmla="*/ 102 h 108"/>
                <a:gd name="T62" fmla="*/ 116 w 200"/>
                <a:gd name="T63" fmla="*/ 86 h 108"/>
                <a:gd name="T64" fmla="*/ 108 w 200"/>
                <a:gd name="T65" fmla="*/ 78 h 108"/>
                <a:gd name="T66" fmla="*/ 94 w 200"/>
                <a:gd name="T67" fmla="*/ 74 h 108"/>
                <a:gd name="T68" fmla="*/ 80 w 200"/>
                <a:gd name="T69" fmla="*/ 80 h 108"/>
                <a:gd name="T70" fmla="*/ 58 w 200"/>
                <a:gd name="T71" fmla="*/ 84 h 108"/>
                <a:gd name="T72" fmla="*/ 18 w 200"/>
                <a:gd name="T73" fmla="*/ 80 h 108"/>
                <a:gd name="T74" fmla="*/ 0 w 200"/>
                <a:gd name="T75" fmla="*/ 76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00" h="108">
                  <a:moveTo>
                    <a:pt x="88" y="74"/>
                  </a:moveTo>
                  <a:lnTo>
                    <a:pt x="88" y="74"/>
                  </a:lnTo>
                  <a:lnTo>
                    <a:pt x="84" y="72"/>
                  </a:lnTo>
                  <a:lnTo>
                    <a:pt x="80" y="68"/>
                  </a:lnTo>
                  <a:lnTo>
                    <a:pt x="80" y="62"/>
                  </a:lnTo>
                  <a:lnTo>
                    <a:pt x="80" y="56"/>
                  </a:lnTo>
                  <a:lnTo>
                    <a:pt x="82" y="46"/>
                  </a:lnTo>
                  <a:lnTo>
                    <a:pt x="84" y="38"/>
                  </a:lnTo>
                  <a:lnTo>
                    <a:pt x="84" y="38"/>
                  </a:lnTo>
                  <a:lnTo>
                    <a:pt x="84" y="30"/>
                  </a:lnTo>
                  <a:lnTo>
                    <a:pt x="82" y="18"/>
                  </a:lnTo>
                  <a:lnTo>
                    <a:pt x="80" y="6"/>
                  </a:lnTo>
                  <a:lnTo>
                    <a:pt x="80" y="2"/>
                  </a:lnTo>
                  <a:lnTo>
                    <a:pt x="82" y="0"/>
                  </a:lnTo>
                  <a:lnTo>
                    <a:pt x="82" y="0"/>
                  </a:lnTo>
                  <a:lnTo>
                    <a:pt x="84" y="0"/>
                  </a:lnTo>
                  <a:lnTo>
                    <a:pt x="90" y="0"/>
                  </a:lnTo>
                  <a:lnTo>
                    <a:pt x="100" y="2"/>
                  </a:lnTo>
                  <a:lnTo>
                    <a:pt x="122" y="14"/>
                  </a:lnTo>
                  <a:lnTo>
                    <a:pt x="122" y="14"/>
                  </a:lnTo>
                  <a:lnTo>
                    <a:pt x="126" y="14"/>
                  </a:lnTo>
                  <a:lnTo>
                    <a:pt x="132" y="16"/>
                  </a:lnTo>
                  <a:lnTo>
                    <a:pt x="148" y="16"/>
                  </a:lnTo>
                  <a:lnTo>
                    <a:pt x="164" y="14"/>
                  </a:lnTo>
                  <a:lnTo>
                    <a:pt x="174" y="12"/>
                  </a:lnTo>
                  <a:lnTo>
                    <a:pt x="174" y="12"/>
                  </a:lnTo>
                  <a:lnTo>
                    <a:pt x="178" y="12"/>
                  </a:lnTo>
                  <a:lnTo>
                    <a:pt x="184" y="16"/>
                  </a:lnTo>
                  <a:lnTo>
                    <a:pt x="196" y="26"/>
                  </a:lnTo>
                  <a:lnTo>
                    <a:pt x="196" y="26"/>
                  </a:lnTo>
                  <a:lnTo>
                    <a:pt x="200" y="32"/>
                  </a:lnTo>
                  <a:lnTo>
                    <a:pt x="200" y="40"/>
                  </a:lnTo>
                  <a:lnTo>
                    <a:pt x="200" y="46"/>
                  </a:lnTo>
                  <a:lnTo>
                    <a:pt x="200" y="50"/>
                  </a:lnTo>
                  <a:lnTo>
                    <a:pt x="200" y="50"/>
                  </a:lnTo>
                  <a:lnTo>
                    <a:pt x="194" y="56"/>
                  </a:lnTo>
                  <a:lnTo>
                    <a:pt x="190" y="60"/>
                  </a:lnTo>
                  <a:lnTo>
                    <a:pt x="190" y="60"/>
                  </a:lnTo>
                  <a:lnTo>
                    <a:pt x="186" y="62"/>
                  </a:lnTo>
                  <a:lnTo>
                    <a:pt x="184" y="68"/>
                  </a:lnTo>
                  <a:lnTo>
                    <a:pt x="182" y="74"/>
                  </a:lnTo>
                  <a:lnTo>
                    <a:pt x="182" y="76"/>
                  </a:lnTo>
                  <a:lnTo>
                    <a:pt x="182" y="76"/>
                  </a:lnTo>
                  <a:lnTo>
                    <a:pt x="174" y="74"/>
                  </a:lnTo>
                  <a:lnTo>
                    <a:pt x="168" y="72"/>
                  </a:lnTo>
                  <a:lnTo>
                    <a:pt x="164" y="72"/>
                  </a:lnTo>
                  <a:lnTo>
                    <a:pt x="164" y="72"/>
                  </a:lnTo>
                  <a:lnTo>
                    <a:pt x="160" y="72"/>
                  </a:lnTo>
                  <a:lnTo>
                    <a:pt x="160" y="74"/>
                  </a:lnTo>
                  <a:lnTo>
                    <a:pt x="162" y="78"/>
                  </a:lnTo>
                  <a:lnTo>
                    <a:pt x="162" y="80"/>
                  </a:lnTo>
                  <a:lnTo>
                    <a:pt x="162" y="80"/>
                  </a:lnTo>
                  <a:lnTo>
                    <a:pt x="158" y="84"/>
                  </a:lnTo>
                  <a:lnTo>
                    <a:pt x="152" y="86"/>
                  </a:lnTo>
                  <a:lnTo>
                    <a:pt x="136" y="90"/>
                  </a:lnTo>
                  <a:lnTo>
                    <a:pt x="136" y="90"/>
                  </a:lnTo>
                  <a:lnTo>
                    <a:pt x="132" y="92"/>
                  </a:lnTo>
                  <a:lnTo>
                    <a:pt x="130" y="94"/>
                  </a:lnTo>
                  <a:lnTo>
                    <a:pt x="126" y="100"/>
                  </a:lnTo>
                  <a:lnTo>
                    <a:pt x="126" y="108"/>
                  </a:lnTo>
                  <a:lnTo>
                    <a:pt x="126" y="108"/>
                  </a:lnTo>
                  <a:lnTo>
                    <a:pt x="124" y="102"/>
                  </a:lnTo>
                  <a:lnTo>
                    <a:pt x="120" y="94"/>
                  </a:lnTo>
                  <a:lnTo>
                    <a:pt x="116" y="86"/>
                  </a:lnTo>
                  <a:lnTo>
                    <a:pt x="116" y="86"/>
                  </a:lnTo>
                  <a:lnTo>
                    <a:pt x="108" y="78"/>
                  </a:lnTo>
                  <a:lnTo>
                    <a:pt x="102" y="74"/>
                  </a:lnTo>
                  <a:lnTo>
                    <a:pt x="94" y="74"/>
                  </a:lnTo>
                  <a:lnTo>
                    <a:pt x="80" y="80"/>
                  </a:lnTo>
                  <a:lnTo>
                    <a:pt x="80" y="80"/>
                  </a:lnTo>
                  <a:lnTo>
                    <a:pt x="70" y="82"/>
                  </a:lnTo>
                  <a:lnTo>
                    <a:pt x="58" y="84"/>
                  </a:lnTo>
                  <a:lnTo>
                    <a:pt x="36" y="82"/>
                  </a:lnTo>
                  <a:lnTo>
                    <a:pt x="18" y="80"/>
                  </a:lnTo>
                  <a:lnTo>
                    <a:pt x="12" y="78"/>
                  </a:lnTo>
                  <a:lnTo>
                    <a:pt x="0" y="76"/>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65" name="Freeform 38"/>
            <p:cNvSpPr>
              <a:spLocks/>
            </p:cNvSpPr>
            <p:nvPr/>
          </p:nvSpPr>
          <p:spPr bwMode="auto">
            <a:xfrm>
              <a:off x="5993689" y="2290354"/>
              <a:ext cx="130282" cy="105239"/>
            </a:xfrm>
            <a:custGeom>
              <a:avLst/>
              <a:gdLst>
                <a:gd name="T0" fmla="*/ 0 w 66"/>
                <a:gd name="T1" fmla="*/ 0 h 52"/>
                <a:gd name="T2" fmla="*/ 0 w 66"/>
                <a:gd name="T3" fmla="*/ 0 h 52"/>
                <a:gd name="T4" fmla="*/ 2 w 66"/>
                <a:gd name="T5" fmla="*/ 6 h 52"/>
                <a:gd name="T6" fmla="*/ 4 w 66"/>
                <a:gd name="T7" fmla="*/ 12 h 52"/>
                <a:gd name="T8" fmla="*/ 4 w 66"/>
                <a:gd name="T9" fmla="*/ 12 h 52"/>
                <a:gd name="T10" fmla="*/ 4 w 66"/>
                <a:gd name="T11" fmla="*/ 22 h 52"/>
                <a:gd name="T12" fmla="*/ 4 w 66"/>
                <a:gd name="T13" fmla="*/ 26 h 52"/>
                <a:gd name="T14" fmla="*/ 4 w 66"/>
                <a:gd name="T15" fmla="*/ 30 h 52"/>
                <a:gd name="T16" fmla="*/ 4 w 66"/>
                <a:gd name="T17" fmla="*/ 30 h 52"/>
                <a:gd name="T18" fmla="*/ 8 w 66"/>
                <a:gd name="T19" fmla="*/ 32 h 52"/>
                <a:gd name="T20" fmla="*/ 10 w 66"/>
                <a:gd name="T21" fmla="*/ 32 h 52"/>
                <a:gd name="T22" fmla="*/ 16 w 66"/>
                <a:gd name="T23" fmla="*/ 30 h 52"/>
                <a:gd name="T24" fmla="*/ 16 w 66"/>
                <a:gd name="T25" fmla="*/ 30 h 52"/>
                <a:gd name="T26" fmla="*/ 20 w 66"/>
                <a:gd name="T27" fmla="*/ 30 h 52"/>
                <a:gd name="T28" fmla="*/ 30 w 66"/>
                <a:gd name="T29" fmla="*/ 32 h 52"/>
                <a:gd name="T30" fmla="*/ 30 w 66"/>
                <a:gd name="T31" fmla="*/ 32 h 52"/>
                <a:gd name="T32" fmla="*/ 44 w 66"/>
                <a:gd name="T33" fmla="*/ 38 h 52"/>
                <a:gd name="T34" fmla="*/ 66 w 66"/>
                <a:gd name="T35"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6" h="52">
                  <a:moveTo>
                    <a:pt x="0" y="0"/>
                  </a:moveTo>
                  <a:lnTo>
                    <a:pt x="0" y="0"/>
                  </a:lnTo>
                  <a:lnTo>
                    <a:pt x="2" y="6"/>
                  </a:lnTo>
                  <a:lnTo>
                    <a:pt x="4" y="12"/>
                  </a:lnTo>
                  <a:lnTo>
                    <a:pt x="4" y="12"/>
                  </a:lnTo>
                  <a:lnTo>
                    <a:pt x="4" y="22"/>
                  </a:lnTo>
                  <a:lnTo>
                    <a:pt x="4" y="26"/>
                  </a:lnTo>
                  <a:lnTo>
                    <a:pt x="4" y="30"/>
                  </a:lnTo>
                  <a:lnTo>
                    <a:pt x="4" y="30"/>
                  </a:lnTo>
                  <a:lnTo>
                    <a:pt x="8" y="32"/>
                  </a:lnTo>
                  <a:lnTo>
                    <a:pt x="10" y="32"/>
                  </a:lnTo>
                  <a:lnTo>
                    <a:pt x="16" y="30"/>
                  </a:lnTo>
                  <a:lnTo>
                    <a:pt x="16" y="30"/>
                  </a:lnTo>
                  <a:lnTo>
                    <a:pt x="20" y="30"/>
                  </a:lnTo>
                  <a:lnTo>
                    <a:pt x="30" y="32"/>
                  </a:lnTo>
                  <a:lnTo>
                    <a:pt x="30" y="32"/>
                  </a:lnTo>
                  <a:lnTo>
                    <a:pt x="44" y="38"/>
                  </a:lnTo>
                  <a:lnTo>
                    <a:pt x="66" y="52"/>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66" name="Freeform 39"/>
            <p:cNvSpPr>
              <a:spLocks/>
            </p:cNvSpPr>
            <p:nvPr/>
          </p:nvSpPr>
          <p:spPr bwMode="auto">
            <a:xfrm>
              <a:off x="5997637" y="1950352"/>
              <a:ext cx="288199" cy="344049"/>
            </a:xfrm>
            <a:custGeom>
              <a:avLst/>
              <a:gdLst>
                <a:gd name="T0" fmla="*/ 0 w 146"/>
                <a:gd name="T1" fmla="*/ 170 h 170"/>
                <a:gd name="T2" fmla="*/ 0 w 146"/>
                <a:gd name="T3" fmla="*/ 170 h 170"/>
                <a:gd name="T4" fmla="*/ 10 w 146"/>
                <a:gd name="T5" fmla="*/ 164 h 170"/>
                <a:gd name="T6" fmla="*/ 10 w 146"/>
                <a:gd name="T7" fmla="*/ 164 h 170"/>
                <a:gd name="T8" fmla="*/ 14 w 146"/>
                <a:gd name="T9" fmla="*/ 160 h 170"/>
                <a:gd name="T10" fmla="*/ 18 w 146"/>
                <a:gd name="T11" fmla="*/ 156 h 170"/>
                <a:gd name="T12" fmla="*/ 18 w 146"/>
                <a:gd name="T13" fmla="*/ 156 h 170"/>
                <a:gd name="T14" fmla="*/ 20 w 146"/>
                <a:gd name="T15" fmla="*/ 150 h 170"/>
                <a:gd name="T16" fmla="*/ 20 w 146"/>
                <a:gd name="T17" fmla="*/ 148 h 170"/>
                <a:gd name="T18" fmla="*/ 22 w 146"/>
                <a:gd name="T19" fmla="*/ 148 h 170"/>
                <a:gd name="T20" fmla="*/ 22 w 146"/>
                <a:gd name="T21" fmla="*/ 148 h 170"/>
                <a:gd name="T22" fmla="*/ 24 w 146"/>
                <a:gd name="T23" fmla="*/ 146 h 170"/>
                <a:gd name="T24" fmla="*/ 26 w 146"/>
                <a:gd name="T25" fmla="*/ 144 h 170"/>
                <a:gd name="T26" fmla="*/ 26 w 146"/>
                <a:gd name="T27" fmla="*/ 138 h 170"/>
                <a:gd name="T28" fmla="*/ 26 w 146"/>
                <a:gd name="T29" fmla="*/ 138 h 170"/>
                <a:gd name="T30" fmla="*/ 26 w 146"/>
                <a:gd name="T31" fmla="*/ 136 h 170"/>
                <a:gd name="T32" fmla="*/ 28 w 146"/>
                <a:gd name="T33" fmla="*/ 136 h 170"/>
                <a:gd name="T34" fmla="*/ 32 w 146"/>
                <a:gd name="T35" fmla="*/ 134 h 170"/>
                <a:gd name="T36" fmla="*/ 32 w 146"/>
                <a:gd name="T37" fmla="*/ 134 h 170"/>
                <a:gd name="T38" fmla="*/ 34 w 146"/>
                <a:gd name="T39" fmla="*/ 134 h 170"/>
                <a:gd name="T40" fmla="*/ 34 w 146"/>
                <a:gd name="T41" fmla="*/ 132 h 170"/>
                <a:gd name="T42" fmla="*/ 34 w 146"/>
                <a:gd name="T43" fmla="*/ 128 h 170"/>
                <a:gd name="T44" fmla="*/ 34 w 146"/>
                <a:gd name="T45" fmla="*/ 128 h 170"/>
                <a:gd name="T46" fmla="*/ 40 w 146"/>
                <a:gd name="T47" fmla="*/ 120 h 170"/>
                <a:gd name="T48" fmla="*/ 48 w 146"/>
                <a:gd name="T49" fmla="*/ 112 h 170"/>
                <a:gd name="T50" fmla="*/ 48 w 146"/>
                <a:gd name="T51" fmla="*/ 112 h 170"/>
                <a:gd name="T52" fmla="*/ 54 w 146"/>
                <a:gd name="T53" fmla="*/ 104 h 170"/>
                <a:gd name="T54" fmla="*/ 62 w 146"/>
                <a:gd name="T55" fmla="*/ 86 h 170"/>
                <a:gd name="T56" fmla="*/ 74 w 146"/>
                <a:gd name="T57" fmla="*/ 54 h 170"/>
                <a:gd name="T58" fmla="*/ 74 w 146"/>
                <a:gd name="T59" fmla="*/ 54 h 170"/>
                <a:gd name="T60" fmla="*/ 76 w 146"/>
                <a:gd name="T61" fmla="*/ 48 h 170"/>
                <a:gd name="T62" fmla="*/ 80 w 146"/>
                <a:gd name="T63" fmla="*/ 44 h 170"/>
                <a:gd name="T64" fmla="*/ 86 w 146"/>
                <a:gd name="T65" fmla="*/ 38 h 170"/>
                <a:gd name="T66" fmla="*/ 86 w 146"/>
                <a:gd name="T67" fmla="*/ 38 h 170"/>
                <a:gd name="T68" fmla="*/ 128 w 146"/>
                <a:gd name="T69" fmla="*/ 14 h 170"/>
                <a:gd name="T70" fmla="*/ 146 w 146"/>
                <a:gd name="T71" fmla="*/ 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6" h="170">
                  <a:moveTo>
                    <a:pt x="0" y="170"/>
                  </a:moveTo>
                  <a:lnTo>
                    <a:pt x="0" y="170"/>
                  </a:lnTo>
                  <a:lnTo>
                    <a:pt x="10" y="164"/>
                  </a:lnTo>
                  <a:lnTo>
                    <a:pt x="10" y="164"/>
                  </a:lnTo>
                  <a:lnTo>
                    <a:pt x="14" y="160"/>
                  </a:lnTo>
                  <a:lnTo>
                    <a:pt x="18" y="156"/>
                  </a:lnTo>
                  <a:lnTo>
                    <a:pt x="18" y="156"/>
                  </a:lnTo>
                  <a:lnTo>
                    <a:pt x="20" y="150"/>
                  </a:lnTo>
                  <a:lnTo>
                    <a:pt x="20" y="148"/>
                  </a:lnTo>
                  <a:lnTo>
                    <a:pt x="22" y="148"/>
                  </a:lnTo>
                  <a:lnTo>
                    <a:pt x="22" y="148"/>
                  </a:lnTo>
                  <a:lnTo>
                    <a:pt x="24" y="146"/>
                  </a:lnTo>
                  <a:lnTo>
                    <a:pt x="26" y="144"/>
                  </a:lnTo>
                  <a:lnTo>
                    <a:pt x="26" y="138"/>
                  </a:lnTo>
                  <a:lnTo>
                    <a:pt x="26" y="138"/>
                  </a:lnTo>
                  <a:lnTo>
                    <a:pt x="26" y="136"/>
                  </a:lnTo>
                  <a:lnTo>
                    <a:pt x="28" y="136"/>
                  </a:lnTo>
                  <a:lnTo>
                    <a:pt x="32" y="134"/>
                  </a:lnTo>
                  <a:lnTo>
                    <a:pt x="32" y="134"/>
                  </a:lnTo>
                  <a:lnTo>
                    <a:pt x="34" y="134"/>
                  </a:lnTo>
                  <a:lnTo>
                    <a:pt x="34" y="132"/>
                  </a:lnTo>
                  <a:lnTo>
                    <a:pt x="34" y="128"/>
                  </a:lnTo>
                  <a:lnTo>
                    <a:pt x="34" y="128"/>
                  </a:lnTo>
                  <a:lnTo>
                    <a:pt x="40" y="120"/>
                  </a:lnTo>
                  <a:lnTo>
                    <a:pt x="48" y="112"/>
                  </a:lnTo>
                  <a:lnTo>
                    <a:pt x="48" y="112"/>
                  </a:lnTo>
                  <a:lnTo>
                    <a:pt x="54" y="104"/>
                  </a:lnTo>
                  <a:lnTo>
                    <a:pt x="62" y="86"/>
                  </a:lnTo>
                  <a:lnTo>
                    <a:pt x="74" y="54"/>
                  </a:lnTo>
                  <a:lnTo>
                    <a:pt x="74" y="54"/>
                  </a:lnTo>
                  <a:lnTo>
                    <a:pt x="76" y="48"/>
                  </a:lnTo>
                  <a:lnTo>
                    <a:pt x="80" y="44"/>
                  </a:lnTo>
                  <a:lnTo>
                    <a:pt x="86" y="38"/>
                  </a:lnTo>
                  <a:lnTo>
                    <a:pt x="86" y="38"/>
                  </a:lnTo>
                  <a:lnTo>
                    <a:pt x="128" y="14"/>
                  </a:lnTo>
                  <a:lnTo>
                    <a:pt x="146" y="0"/>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67" name="Freeform 40"/>
            <p:cNvSpPr>
              <a:spLocks/>
            </p:cNvSpPr>
            <p:nvPr/>
          </p:nvSpPr>
          <p:spPr bwMode="auto">
            <a:xfrm>
              <a:off x="6100283" y="2561545"/>
              <a:ext cx="110542" cy="16191"/>
            </a:xfrm>
            <a:custGeom>
              <a:avLst/>
              <a:gdLst>
                <a:gd name="T0" fmla="*/ 0 w 56"/>
                <a:gd name="T1" fmla="*/ 8 h 8"/>
                <a:gd name="T2" fmla="*/ 0 w 56"/>
                <a:gd name="T3" fmla="*/ 8 h 8"/>
                <a:gd name="T4" fmla="*/ 4 w 56"/>
                <a:gd name="T5" fmla="*/ 4 h 8"/>
                <a:gd name="T6" fmla="*/ 10 w 56"/>
                <a:gd name="T7" fmla="*/ 0 h 8"/>
                <a:gd name="T8" fmla="*/ 16 w 56"/>
                <a:gd name="T9" fmla="*/ 0 h 8"/>
                <a:gd name="T10" fmla="*/ 16 w 56"/>
                <a:gd name="T11" fmla="*/ 0 h 8"/>
                <a:gd name="T12" fmla="*/ 22 w 56"/>
                <a:gd name="T13" fmla="*/ 0 h 8"/>
                <a:gd name="T14" fmla="*/ 26 w 56"/>
                <a:gd name="T15" fmla="*/ 2 h 8"/>
                <a:gd name="T16" fmla="*/ 26 w 56"/>
                <a:gd name="T17" fmla="*/ 2 h 8"/>
                <a:gd name="T18" fmla="*/ 42 w 56"/>
                <a:gd name="T19" fmla="*/ 2 h 8"/>
                <a:gd name="T20" fmla="*/ 56 w 56"/>
                <a:gd name="T21" fmla="*/ 4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6" h="8">
                  <a:moveTo>
                    <a:pt x="0" y="8"/>
                  </a:moveTo>
                  <a:lnTo>
                    <a:pt x="0" y="8"/>
                  </a:lnTo>
                  <a:lnTo>
                    <a:pt x="4" y="4"/>
                  </a:lnTo>
                  <a:lnTo>
                    <a:pt x="10" y="0"/>
                  </a:lnTo>
                  <a:lnTo>
                    <a:pt x="16" y="0"/>
                  </a:lnTo>
                  <a:lnTo>
                    <a:pt x="16" y="0"/>
                  </a:lnTo>
                  <a:lnTo>
                    <a:pt x="22" y="0"/>
                  </a:lnTo>
                  <a:lnTo>
                    <a:pt x="26" y="2"/>
                  </a:lnTo>
                  <a:lnTo>
                    <a:pt x="26" y="2"/>
                  </a:lnTo>
                  <a:lnTo>
                    <a:pt x="42" y="2"/>
                  </a:lnTo>
                  <a:lnTo>
                    <a:pt x="56" y="4"/>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68" name="Freeform 41"/>
            <p:cNvSpPr>
              <a:spLocks/>
            </p:cNvSpPr>
            <p:nvPr/>
          </p:nvSpPr>
          <p:spPr bwMode="auto">
            <a:xfrm>
              <a:off x="6033168" y="2411783"/>
              <a:ext cx="31583" cy="117381"/>
            </a:xfrm>
            <a:custGeom>
              <a:avLst/>
              <a:gdLst>
                <a:gd name="T0" fmla="*/ 8 w 16"/>
                <a:gd name="T1" fmla="*/ 58 h 58"/>
                <a:gd name="T2" fmla="*/ 8 w 16"/>
                <a:gd name="T3" fmla="*/ 58 h 58"/>
                <a:gd name="T4" fmla="*/ 6 w 16"/>
                <a:gd name="T5" fmla="*/ 50 h 58"/>
                <a:gd name="T6" fmla="*/ 6 w 16"/>
                <a:gd name="T7" fmla="*/ 50 h 58"/>
                <a:gd name="T8" fmla="*/ 4 w 16"/>
                <a:gd name="T9" fmla="*/ 44 h 58"/>
                <a:gd name="T10" fmla="*/ 0 w 16"/>
                <a:gd name="T11" fmla="*/ 38 h 58"/>
                <a:gd name="T12" fmla="*/ 0 w 16"/>
                <a:gd name="T13" fmla="*/ 38 h 58"/>
                <a:gd name="T14" fmla="*/ 0 w 16"/>
                <a:gd name="T15" fmla="*/ 34 h 58"/>
                <a:gd name="T16" fmla="*/ 0 w 16"/>
                <a:gd name="T17" fmla="*/ 30 h 58"/>
                <a:gd name="T18" fmla="*/ 2 w 16"/>
                <a:gd name="T19" fmla="*/ 24 h 58"/>
                <a:gd name="T20" fmla="*/ 2 w 16"/>
                <a:gd name="T21" fmla="*/ 24 h 58"/>
                <a:gd name="T22" fmla="*/ 2 w 16"/>
                <a:gd name="T23" fmla="*/ 22 h 58"/>
                <a:gd name="T24" fmla="*/ 2 w 16"/>
                <a:gd name="T25" fmla="*/ 16 h 58"/>
                <a:gd name="T26" fmla="*/ 2 w 16"/>
                <a:gd name="T27" fmla="*/ 8 h 58"/>
                <a:gd name="T28" fmla="*/ 2 w 16"/>
                <a:gd name="T29" fmla="*/ 8 h 58"/>
                <a:gd name="T30" fmla="*/ 4 w 16"/>
                <a:gd name="T31" fmla="*/ 4 h 58"/>
                <a:gd name="T32" fmla="*/ 8 w 16"/>
                <a:gd name="T33" fmla="*/ 2 h 58"/>
                <a:gd name="T34" fmla="*/ 16 w 16"/>
                <a:gd name="T35" fmla="*/ 0 h 58"/>
                <a:gd name="T36" fmla="*/ 16 w 16"/>
                <a:gd name="T37" fmla="*/ 0 h 58"/>
                <a:gd name="T38" fmla="*/ 14 w 16"/>
                <a:gd name="T39" fmla="*/ 20 h 58"/>
                <a:gd name="T40" fmla="*/ 12 w 16"/>
                <a:gd name="T41" fmla="*/ 38 h 58"/>
                <a:gd name="T42" fmla="*/ 8 w 16"/>
                <a:gd name="T43" fmla="*/ 58 h 58"/>
                <a:gd name="T44" fmla="*/ 8 w 16"/>
                <a:gd name="T45" fmla="*/ 5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 h="58">
                  <a:moveTo>
                    <a:pt x="8" y="58"/>
                  </a:moveTo>
                  <a:lnTo>
                    <a:pt x="8" y="58"/>
                  </a:lnTo>
                  <a:lnTo>
                    <a:pt x="6" y="50"/>
                  </a:lnTo>
                  <a:lnTo>
                    <a:pt x="6" y="50"/>
                  </a:lnTo>
                  <a:lnTo>
                    <a:pt x="4" y="44"/>
                  </a:lnTo>
                  <a:lnTo>
                    <a:pt x="0" y="38"/>
                  </a:lnTo>
                  <a:lnTo>
                    <a:pt x="0" y="38"/>
                  </a:lnTo>
                  <a:lnTo>
                    <a:pt x="0" y="34"/>
                  </a:lnTo>
                  <a:lnTo>
                    <a:pt x="0" y="30"/>
                  </a:lnTo>
                  <a:lnTo>
                    <a:pt x="2" y="24"/>
                  </a:lnTo>
                  <a:lnTo>
                    <a:pt x="2" y="24"/>
                  </a:lnTo>
                  <a:lnTo>
                    <a:pt x="2" y="22"/>
                  </a:lnTo>
                  <a:lnTo>
                    <a:pt x="2" y="16"/>
                  </a:lnTo>
                  <a:lnTo>
                    <a:pt x="2" y="8"/>
                  </a:lnTo>
                  <a:lnTo>
                    <a:pt x="2" y="8"/>
                  </a:lnTo>
                  <a:lnTo>
                    <a:pt x="4" y="4"/>
                  </a:lnTo>
                  <a:lnTo>
                    <a:pt x="8" y="2"/>
                  </a:lnTo>
                  <a:lnTo>
                    <a:pt x="16" y="0"/>
                  </a:lnTo>
                  <a:lnTo>
                    <a:pt x="16" y="0"/>
                  </a:lnTo>
                  <a:lnTo>
                    <a:pt x="14" y="20"/>
                  </a:lnTo>
                  <a:lnTo>
                    <a:pt x="12" y="38"/>
                  </a:lnTo>
                  <a:lnTo>
                    <a:pt x="8" y="58"/>
                  </a:lnTo>
                  <a:lnTo>
                    <a:pt x="8" y="58"/>
                  </a:lnTo>
                  <a:close/>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69" name="Freeform 42"/>
            <p:cNvSpPr>
              <a:spLocks/>
            </p:cNvSpPr>
            <p:nvPr/>
          </p:nvSpPr>
          <p:spPr bwMode="auto">
            <a:xfrm>
              <a:off x="8172949" y="3690836"/>
              <a:ext cx="303991" cy="445240"/>
            </a:xfrm>
            <a:custGeom>
              <a:avLst/>
              <a:gdLst>
                <a:gd name="T0" fmla="*/ 14 w 154"/>
                <a:gd name="T1" fmla="*/ 0 h 220"/>
                <a:gd name="T2" fmla="*/ 8 w 154"/>
                <a:gd name="T3" fmla="*/ 4 h 220"/>
                <a:gd name="T4" fmla="*/ 2 w 154"/>
                <a:gd name="T5" fmla="*/ 22 h 220"/>
                <a:gd name="T6" fmla="*/ 2 w 154"/>
                <a:gd name="T7" fmla="*/ 60 h 220"/>
                <a:gd name="T8" fmla="*/ 6 w 154"/>
                <a:gd name="T9" fmla="*/ 88 h 220"/>
                <a:gd name="T10" fmla="*/ 18 w 154"/>
                <a:gd name="T11" fmla="*/ 118 h 220"/>
                <a:gd name="T12" fmla="*/ 50 w 154"/>
                <a:gd name="T13" fmla="*/ 178 h 220"/>
                <a:gd name="T14" fmla="*/ 74 w 154"/>
                <a:gd name="T15" fmla="*/ 204 h 220"/>
                <a:gd name="T16" fmla="*/ 84 w 154"/>
                <a:gd name="T17" fmla="*/ 208 h 220"/>
                <a:gd name="T18" fmla="*/ 90 w 154"/>
                <a:gd name="T19" fmla="*/ 206 h 220"/>
                <a:gd name="T20" fmla="*/ 104 w 154"/>
                <a:gd name="T21" fmla="*/ 200 h 220"/>
                <a:gd name="T22" fmla="*/ 112 w 154"/>
                <a:gd name="T23" fmla="*/ 192 h 220"/>
                <a:gd name="T24" fmla="*/ 114 w 154"/>
                <a:gd name="T25" fmla="*/ 194 h 220"/>
                <a:gd name="T26" fmla="*/ 112 w 154"/>
                <a:gd name="T27" fmla="*/ 200 h 220"/>
                <a:gd name="T28" fmla="*/ 112 w 154"/>
                <a:gd name="T29" fmla="*/ 210 h 220"/>
                <a:gd name="T30" fmla="*/ 114 w 154"/>
                <a:gd name="T31" fmla="*/ 212 h 220"/>
                <a:gd name="T32" fmla="*/ 126 w 154"/>
                <a:gd name="T33" fmla="*/ 218 h 220"/>
                <a:gd name="T34" fmla="*/ 138 w 154"/>
                <a:gd name="T35" fmla="*/ 218 h 220"/>
                <a:gd name="T36" fmla="*/ 150 w 154"/>
                <a:gd name="T37" fmla="*/ 212 h 220"/>
                <a:gd name="T38" fmla="*/ 154 w 154"/>
                <a:gd name="T39" fmla="*/ 204 h 220"/>
                <a:gd name="T40" fmla="*/ 152 w 154"/>
                <a:gd name="T41" fmla="*/ 192 h 220"/>
                <a:gd name="T42" fmla="*/ 140 w 154"/>
                <a:gd name="T43" fmla="*/ 152 h 220"/>
                <a:gd name="T44" fmla="*/ 136 w 154"/>
                <a:gd name="T45" fmla="*/ 140 h 220"/>
                <a:gd name="T46" fmla="*/ 126 w 154"/>
                <a:gd name="T47" fmla="*/ 112 h 220"/>
                <a:gd name="T48" fmla="*/ 120 w 154"/>
                <a:gd name="T49" fmla="*/ 92 h 220"/>
                <a:gd name="T50" fmla="*/ 110 w 154"/>
                <a:gd name="T51" fmla="*/ 110 h 220"/>
                <a:gd name="T52" fmla="*/ 108 w 154"/>
                <a:gd name="T53" fmla="*/ 114 h 220"/>
                <a:gd name="T54" fmla="*/ 92 w 154"/>
                <a:gd name="T55" fmla="*/ 118 h 220"/>
                <a:gd name="T56" fmla="*/ 90 w 154"/>
                <a:gd name="T57" fmla="*/ 118 h 220"/>
                <a:gd name="T58" fmla="*/ 88 w 154"/>
                <a:gd name="T59" fmla="*/ 112 h 220"/>
                <a:gd name="T60" fmla="*/ 88 w 154"/>
                <a:gd name="T61" fmla="*/ 106 h 220"/>
                <a:gd name="T62" fmla="*/ 110 w 154"/>
                <a:gd name="T63" fmla="*/ 92 h 220"/>
                <a:gd name="T64" fmla="*/ 116 w 154"/>
                <a:gd name="T65" fmla="*/ 74 h 220"/>
                <a:gd name="T66" fmla="*/ 116 w 154"/>
                <a:gd name="T67" fmla="*/ 64 h 220"/>
                <a:gd name="T68" fmla="*/ 118 w 154"/>
                <a:gd name="T69" fmla="*/ 52 h 220"/>
                <a:gd name="T70" fmla="*/ 122 w 154"/>
                <a:gd name="T71" fmla="*/ 42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54" h="220">
                  <a:moveTo>
                    <a:pt x="14" y="0"/>
                  </a:moveTo>
                  <a:lnTo>
                    <a:pt x="14" y="0"/>
                  </a:lnTo>
                  <a:lnTo>
                    <a:pt x="10" y="2"/>
                  </a:lnTo>
                  <a:lnTo>
                    <a:pt x="8" y="4"/>
                  </a:lnTo>
                  <a:lnTo>
                    <a:pt x="4" y="12"/>
                  </a:lnTo>
                  <a:lnTo>
                    <a:pt x="2" y="22"/>
                  </a:lnTo>
                  <a:lnTo>
                    <a:pt x="0" y="38"/>
                  </a:lnTo>
                  <a:lnTo>
                    <a:pt x="2" y="60"/>
                  </a:lnTo>
                  <a:lnTo>
                    <a:pt x="6" y="88"/>
                  </a:lnTo>
                  <a:lnTo>
                    <a:pt x="6" y="88"/>
                  </a:lnTo>
                  <a:lnTo>
                    <a:pt x="10" y="100"/>
                  </a:lnTo>
                  <a:lnTo>
                    <a:pt x="18" y="118"/>
                  </a:lnTo>
                  <a:lnTo>
                    <a:pt x="38" y="158"/>
                  </a:lnTo>
                  <a:lnTo>
                    <a:pt x="50" y="178"/>
                  </a:lnTo>
                  <a:lnTo>
                    <a:pt x="62" y="194"/>
                  </a:lnTo>
                  <a:lnTo>
                    <a:pt x="74" y="204"/>
                  </a:lnTo>
                  <a:lnTo>
                    <a:pt x="78" y="208"/>
                  </a:lnTo>
                  <a:lnTo>
                    <a:pt x="84" y="208"/>
                  </a:lnTo>
                  <a:lnTo>
                    <a:pt x="84" y="208"/>
                  </a:lnTo>
                  <a:lnTo>
                    <a:pt x="90" y="206"/>
                  </a:lnTo>
                  <a:lnTo>
                    <a:pt x="96" y="204"/>
                  </a:lnTo>
                  <a:lnTo>
                    <a:pt x="104" y="200"/>
                  </a:lnTo>
                  <a:lnTo>
                    <a:pt x="108" y="194"/>
                  </a:lnTo>
                  <a:lnTo>
                    <a:pt x="112" y="192"/>
                  </a:lnTo>
                  <a:lnTo>
                    <a:pt x="112" y="192"/>
                  </a:lnTo>
                  <a:lnTo>
                    <a:pt x="114" y="194"/>
                  </a:lnTo>
                  <a:lnTo>
                    <a:pt x="114" y="196"/>
                  </a:lnTo>
                  <a:lnTo>
                    <a:pt x="112" y="200"/>
                  </a:lnTo>
                  <a:lnTo>
                    <a:pt x="112" y="208"/>
                  </a:lnTo>
                  <a:lnTo>
                    <a:pt x="112" y="210"/>
                  </a:lnTo>
                  <a:lnTo>
                    <a:pt x="114" y="212"/>
                  </a:lnTo>
                  <a:lnTo>
                    <a:pt x="114" y="212"/>
                  </a:lnTo>
                  <a:lnTo>
                    <a:pt x="120" y="216"/>
                  </a:lnTo>
                  <a:lnTo>
                    <a:pt x="126" y="218"/>
                  </a:lnTo>
                  <a:lnTo>
                    <a:pt x="132" y="220"/>
                  </a:lnTo>
                  <a:lnTo>
                    <a:pt x="138" y="218"/>
                  </a:lnTo>
                  <a:lnTo>
                    <a:pt x="138" y="218"/>
                  </a:lnTo>
                  <a:lnTo>
                    <a:pt x="150" y="212"/>
                  </a:lnTo>
                  <a:lnTo>
                    <a:pt x="154" y="204"/>
                  </a:lnTo>
                  <a:lnTo>
                    <a:pt x="154" y="204"/>
                  </a:lnTo>
                  <a:lnTo>
                    <a:pt x="154" y="200"/>
                  </a:lnTo>
                  <a:lnTo>
                    <a:pt x="152" y="192"/>
                  </a:lnTo>
                  <a:lnTo>
                    <a:pt x="148" y="172"/>
                  </a:lnTo>
                  <a:lnTo>
                    <a:pt x="140" y="152"/>
                  </a:lnTo>
                  <a:lnTo>
                    <a:pt x="136" y="140"/>
                  </a:lnTo>
                  <a:lnTo>
                    <a:pt x="136" y="140"/>
                  </a:lnTo>
                  <a:lnTo>
                    <a:pt x="130" y="128"/>
                  </a:lnTo>
                  <a:lnTo>
                    <a:pt x="126" y="112"/>
                  </a:lnTo>
                  <a:lnTo>
                    <a:pt x="120" y="92"/>
                  </a:lnTo>
                  <a:lnTo>
                    <a:pt x="120" y="92"/>
                  </a:lnTo>
                  <a:lnTo>
                    <a:pt x="114" y="102"/>
                  </a:lnTo>
                  <a:lnTo>
                    <a:pt x="110" y="110"/>
                  </a:lnTo>
                  <a:lnTo>
                    <a:pt x="108" y="114"/>
                  </a:lnTo>
                  <a:lnTo>
                    <a:pt x="108" y="114"/>
                  </a:lnTo>
                  <a:lnTo>
                    <a:pt x="98" y="116"/>
                  </a:lnTo>
                  <a:lnTo>
                    <a:pt x="92" y="118"/>
                  </a:lnTo>
                  <a:lnTo>
                    <a:pt x="90" y="118"/>
                  </a:lnTo>
                  <a:lnTo>
                    <a:pt x="90" y="118"/>
                  </a:lnTo>
                  <a:lnTo>
                    <a:pt x="88" y="116"/>
                  </a:lnTo>
                  <a:lnTo>
                    <a:pt x="88" y="112"/>
                  </a:lnTo>
                  <a:lnTo>
                    <a:pt x="88" y="106"/>
                  </a:lnTo>
                  <a:lnTo>
                    <a:pt x="88" y="106"/>
                  </a:lnTo>
                  <a:lnTo>
                    <a:pt x="110" y="92"/>
                  </a:lnTo>
                  <a:lnTo>
                    <a:pt x="110" y="92"/>
                  </a:lnTo>
                  <a:lnTo>
                    <a:pt x="112" y="82"/>
                  </a:lnTo>
                  <a:lnTo>
                    <a:pt x="116" y="74"/>
                  </a:lnTo>
                  <a:lnTo>
                    <a:pt x="116" y="64"/>
                  </a:lnTo>
                  <a:lnTo>
                    <a:pt x="116" y="64"/>
                  </a:lnTo>
                  <a:lnTo>
                    <a:pt x="116" y="58"/>
                  </a:lnTo>
                  <a:lnTo>
                    <a:pt x="118" y="52"/>
                  </a:lnTo>
                  <a:lnTo>
                    <a:pt x="120" y="48"/>
                  </a:lnTo>
                  <a:lnTo>
                    <a:pt x="122" y="42"/>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70" name="Freeform 43"/>
            <p:cNvSpPr>
              <a:spLocks/>
            </p:cNvSpPr>
            <p:nvPr/>
          </p:nvSpPr>
          <p:spPr bwMode="auto">
            <a:xfrm>
              <a:off x="8319022" y="3383216"/>
              <a:ext cx="94750" cy="396668"/>
            </a:xfrm>
            <a:custGeom>
              <a:avLst/>
              <a:gdLst>
                <a:gd name="T0" fmla="*/ 0 w 48"/>
                <a:gd name="T1" fmla="*/ 0 h 196"/>
                <a:gd name="T2" fmla="*/ 0 w 48"/>
                <a:gd name="T3" fmla="*/ 0 h 196"/>
                <a:gd name="T4" fmla="*/ 2 w 48"/>
                <a:gd name="T5" fmla="*/ 2 h 196"/>
                <a:gd name="T6" fmla="*/ 6 w 48"/>
                <a:gd name="T7" fmla="*/ 4 h 196"/>
                <a:gd name="T8" fmla="*/ 8 w 48"/>
                <a:gd name="T9" fmla="*/ 8 h 196"/>
                <a:gd name="T10" fmla="*/ 10 w 48"/>
                <a:gd name="T11" fmla="*/ 10 h 196"/>
                <a:gd name="T12" fmla="*/ 10 w 48"/>
                <a:gd name="T13" fmla="*/ 10 h 196"/>
                <a:gd name="T14" fmla="*/ 10 w 48"/>
                <a:gd name="T15" fmla="*/ 16 h 196"/>
                <a:gd name="T16" fmla="*/ 10 w 48"/>
                <a:gd name="T17" fmla="*/ 16 h 196"/>
                <a:gd name="T18" fmla="*/ 12 w 48"/>
                <a:gd name="T19" fmla="*/ 24 h 196"/>
                <a:gd name="T20" fmla="*/ 16 w 48"/>
                <a:gd name="T21" fmla="*/ 32 h 196"/>
                <a:gd name="T22" fmla="*/ 16 w 48"/>
                <a:gd name="T23" fmla="*/ 32 h 196"/>
                <a:gd name="T24" fmla="*/ 20 w 48"/>
                <a:gd name="T25" fmla="*/ 42 h 196"/>
                <a:gd name="T26" fmla="*/ 20 w 48"/>
                <a:gd name="T27" fmla="*/ 46 h 196"/>
                <a:gd name="T28" fmla="*/ 18 w 48"/>
                <a:gd name="T29" fmla="*/ 50 h 196"/>
                <a:gd name="T30" fmla="*/ 18 w 48"/>
                <a:gd name="T31" fmla="*/ 50 h 196"/>
                <a:gd name="T32" fmla="*/ 14 w 48"/>
                <a:gd name="T33" fmla="*/ 56 h 196"/>
                <a:gd name="T34" fmla="*/ 10 w 48"/>
                <a:gd name="T35" fmla="*/ 62 h 196"/>
                <a:gd name="T36" fmla="*/ 10 w 48"/>
                <a:gd name="T37" fmla="*/ 62 h 196"/>
                <a:gd name="T38" fmla="*/ 8 w 48"/>
                <a:gd name="T39" fmla="*/ 68 h 196"/>
                <a:gd name="T40" fmla="*/ 8 w 48"/>
                <a:gd name="T41" fmla="*/ 72 h 196"/>
                <a:gd name="T42" fmla="*/ 6 w 48"/>
                <a:gd name="T43" fmla="*/ 74 h 196"/>
                <a:gd name="T44" fmla="*/ 6 w 48"/>
                <a:gd name="T45" fmla="*/ 74 h 196"/>
                <a:gd name="T46" fmla="*/ 4 w 48"/>
                <a:gd name="T47" fmla="*/ 78 h 196"/>
                <a:gd name="T48" fmla="*/ 4 w 48"/>
                <a:gd name="T49" fmla="*/ 78 h 196"/>
                <a:gd name="T50" fmla="*/ 2 w 48"/>
                <a:gd name="T51" fmla="*/ 80 h 196"/>
                <a:gd name="T52" fmla="*/ 2 w 48"/>
                <a:gd name="T53" fmla="*/ 82 h 196"/>
                <a:gd name="T54" fmla="*/ 6 w 48"/>
                <a:gd name="T55" fmla="*/ 88 h 196"/>
                <a:gd name="T56" fmla="*/ 6 w 48"/>
                <a:gd name="T57" fmla="*/ 88 h 196"/>
                <a:gd name="T58" fmla="*/ 14 w 48"/>
                <a:gd name="T59" fmla="*/ 102 h 196"/>
                <a:gd name="T60" fmla="*/ 14 w 48"/>
                <a:gd name="T61" fmla="*/ 102 h 196"/>
                <a:gd name="T62" fmla="*/ 24 w 48"/>
                <a:gd name="T63" fmla="*/ 116 h 196"/>
                <a:gd name="T64" fmla="*/ 30 w 48"/>
                <a:gd name="T65" fmla="*/ 130 h 196"/>
                <a:gd name="T66" fmla="*/ 30 w 48"/>
                <a:gd name="T67" fmla="*/ 130 h 196"/>
                <a:gd name="T68" fmla="*/ 32 w 48"/>
                <a:gd name="T69" fmla="*/ 138 h 196"/>
                <a:gd name="T70" fmla="*/ 34 w 48"/>
                <a:gd name="T71" fmla="*/ 146 h 196"/>
                <a:gd name="T72" fmla="*/ 32 w 48"/>
                <a:gd name="T73" fmla="*/ 154 h 196"/>
                <a:gd name="T74" fmla="*/ 30 w 48"/>
                <a:gd name="T75" fmla="*/ 162 h 196"/>
                <a:gd name="T76" fmla="*/ 30 w 48"/>
                <a:gd name="T77" fmla="*/ 162 h 196"/>
                <a:gd name="T78" fmla="*/ 28 w 48"/>
                <a:gd name="T79" fmla="*/ 168 h 196"/>
                <a:gd name="T80" fmla="*/ 28 w 48"/>
                <a:gd name="T81" fmla="*/ 172 h 196"/>
                <a:gd name="T82" fmla="*/ 28 w 48"/>
                <a:gd name="T83" fmla="*/ 172 h 196"/>
                <a:gd name="T84" fmla="*/ 28 w 48"/>
                <a:gd name="T85" fmla="*/ 176 h 196"/>
                <a:gd name="T86" fmla="*/ 30 w 48"/>
                <a:gd name="T87" fmla="*/ 180 h 196"/>
                <a:gd name="T88" fmla="*/ 38 w 48"/>
                <a:gd name="T89" fmla="*/ 184 h 196"/>
                <a:gd name="T90" fmla="*/ 46 w 48"/>
                <a:gd name="T91" fmla="*/ 188 h 196"/>
                <a:gd name="T92" fmla="*/ 48 w 48"/>
                <a:gd name="T93" fmla="*/ 192 h 196"/>
                <a:gd name="T94" fmla="*/ 48 w 48"/>
                <a:gd name="T95" fmla="*/ 1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8" h="196">
                  <a:moveTo>
                    <a:pt x="0" y="0"/>
                  </a:moveTo>
                  <a:lnTo>
                    <a:pt x="0" y="0"/>
                  </a:lnTo>
                  <a:lnTo>
                    <a:pt x="2" y="2"/>
                  </a:lnTo>
                  <a:lnTo>
                    <a:pt x="6" y="4"/>
                  </a:lnTo>
                  <a:lnTo>
                    <a:pt x="8" y="8"/>
                  </a:lnTo>
                  <a:lnTo>
                    <a:pt x="10" y="10"/>
                  </a:lnTo>
                  <a:lnTo>
                    <a:pt x="10" y="10"/>
                  </a:lnTo>
                  <a:lnTo>
                    <a:pt x="10" y="16"/>
                  </a:lnTo>
                  <a:lnTo>
                    <a:pt x="10" y="16"/>
                  </a:lnTo>
                  <a:lnTo>
                    <a:pt x="12" y="24"/>
                  </a:lnTo>
                  <a:lnTo>
                    <a:pt x="16" y="32"/>
                  </a:lnTo>
                  <a:lnTo>
                    <a:pt x="16" y="32"/>
                  </a:lnTo>
                  <a:lnTo>
                    <a:pt x="20" y="42"/>
                  </a:lnTo>
                  <a:lnTo>
                    <a:pt x="20" y="46"/>
                  </a:lnTo>
                  <a:lnTo>
                    <a:pt x="18" y="50"/>
                  </a:lnTo>
                  <a:lnTo>
                    <a:pt x="18" y="50"/>
                  </a:lnTo>
                  <a:lnTo>
                    <a:pt x="14" y="56"/>
                  </a:lnTo>
                  <a:lnTo>
                    <a:pt x="10" y="62"/>
                  </a:lnTo>
                  <a:lnTo>
                    <a:pt x="10" y="62"/>
                  </a:lnTo>
                  <a:lnTo>
                    <a:pt x="8" y="68"/>
                  </a:lnTo>
                  <a:lnTo>
                    <a:pt x="8" y="72"/>
                  </a:lnTo>
                  <a:lnTo>
                    <a:pt x="6" y="74"/>
                  </a:lnTo>
                  <a:lnTo>
                    <a:pt x="6" y="74"/>
                  </a:lnTo>
                  <a:lnTo>
                    <a:pt x="4" y="78"/>
                  </a:lnTo>
                  <a:lnTo>
                    <a:pt x="4" y="78"/>
                  </a:lnTo>
                  <a:lnTo>
                    <a:pt x="2" y="80"/>
                  </a:lnTo>
                  <a:lnTo>
                    <a:pt x="2" y="82"/>
                  </a:lnTo>
                  <a:lnTo>
                    <a:pt x="6" y="88"/>
                  </a:lnTo>
                  <a:lnTo>
                    <a:pt x="6" y="88"/>
                  </a:lnTo>
                  <a:lnTo>
                    <a:pt x="14" y="102"/>
                  </a:lnTo>
                  <a:lnTo>
                    <a:pt x="14" y="102"/>
                  </a:lnTo>
                  <a:lnTo>
                    <a:pt x="24" y="116"/>
                  </a:lnTo>
                  <a:lnTo>
                    <a:pt x="30" y="130"/>
                  </a:lnTo>
                  <a:lnTo>
                    <a:pt x="30" y="130"/>
                  </a:lnTo>
                  <a:lnTo>
                    <a:pt x="32" y="138"/>
                  </a:lnTo>
                  <a:lnTo>
                    <a:pt x="34" y="146"/>
                  </a:lnTo>
                  <a:lnTo>
                    <a:pt x="32" y="154"/>
                  </a:lnTo>
                  <a:lnTo>
                    <a:pt x="30" y="162"/>
                  </a:lnTo>
                  <a:lnTo>
                    <a:pt x="30" y="162"/>
                  </a:lnTo>
                  <a:lnTo>
                    <a:pt x="28" y="168"/>
                  </a:lnTo>
                  <a:lnTo>
                    <a:pt x="28" y="172"/>
                  </a:lnTo>
                  <a:lnTo>
                    <a:pt x="28" y="172"/>
                  </a:lnTo>
                  <a:lnTo>
                    <a:pt x="28" y="176"/>
                  </a:lnTo>
                  <a:lnTo>
                    <a:pt x="30" y="180"/>
                  </a:lnTo>
                  <a:lnTo>
                    <a:pt x="38" y="184"/>
                  </a:lnTo>
                  <a:lnTo>
                    <a:pt x="46" y="188"/>
                  </a:lnTo>
                  <a:lnTo>
                    <a:pt x="48" y="192"/>
                  </a:lnTo>
                  <a:lnTo>
                    <a:pt x="48" y="196"/>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71" name="Freeform 44"/>
            <p:cNvSpPr>
              <a:spLocks/>
            </p:cNvSpPr>
            <p:nvPr/>
          </p:nvSpPr>
          <p:spPr bwMode="auto">
            <a:xfrm>
              <a:off x="8200584" y="3690836"/>
              <a:ext cx="209241" cy="210477"/>
            </a:xfrm>
            <a:custGeom>
              <a:avLst/>
              <a:gdLst>
                <a:gd name="T0" fmla="*/ 0 w 106"/>
                <a:gd name="T1" fmla="*/ 0 h 104"/>
                <a:gd name="T2" fmla="*/ 0 w 106"/>
                <a:gd name="T3" fmla="*/ 0 h 104"/>
                <a:gd name="T4" fmla="*/ 2 w 106"/>
                <a:gd name="T5" fmla="*/ 10 h 104"/>
                <a:gd name="T6" fmla="*/ 0 w 106"/>
                <a:gd name="T7" fmla="*/ 22 h 104"/>
                <a:gd name="T8" fmla="*/ 0 w 106"/>
                <a:gd name="T9" fmla="*/ 42 h 104"/>
                <a:gd name="T10" fmla="*/ 0 w 106"/>
                <a:gd name="T11" fmla="*/ 42 h 104"/>
                <a:gd name="T12" fmla="*/ 4 w 106"/>
                <a:gd name="T13" fmla="*/ 52 h 104"/>
                <a:gd name="T14" fmla="*/ 10 w 106"/>
                <a:gd name="T15" fmla="*/ 62 h 104"/>
                <a:gd name="T16" fmla="*/ 16 w 106"/>
                <a:gd name="T17" fmla="*/ 72 h 104"/>
                <a:gd name="T18" fmla="*/ 20 w 106"/>
                <a:gd name="T19" fmla="*/ 84 h 104"/>
                <a:gd name="T20" fmla="*/ 20 w 106"/>
                <a:gd name="T21" fmla="*/ 84 h 104"/>
                <a:gd name="T22" fmla="*/ 22 w 106"/>
                <a:gd name="T23" fmla="*/ 90 h 104"/>
                <a:gd name="T24" fmla="*/ 24 w 106"/>
                <a:gd name="T25" fmla="*/ 98 h 104"/>
                <a:gd name="T26" fmla="*/ 24 w 106"/>
                <a:gd name="T27" fmla="*/ 98 h 104"/>
                <a:gd name="T28" fmla="*/ 28 w 106"/>
                <a:gd name="T29" fmla="*/ 102 h 104"/>
                <a:gd name="T30" fmla="*/ 30 w 106"/>
                <a:gd name="T31" fmla="*/ 104 h 104"/>
                <a:gd name="T32" fmla="*/ 34 w 106"/>
                <a:gd name="T33" fmla="*/ 104 h 104"/>
                <a:gd name="T34" fmla="*/ 38 w 106"/>
                <a:gd name="T35" fmla="*/ 102 h 104"/>
                <a:gd name="T36" fmla="*/ 38 w 106"/>
                <a:gd name="T37" fmla="*/ 102 h 104"/>
                <a:gd name="T38" fmla="*/ 40 w 106"/>
                <a:gd name="T39" fmla="*/ 98 h 104"/>
                <a:gd name="T40" fmla="*/ 40 w 106"/>
                <a:gd name="T41" fmla="*/ 98 h 104"/>
                <a:gd name="T42" fmla="*/ 46 w 106"/>
                <a:gd name="T43" fmla="*/ 98 h 104"/>
                <a:gd name="T44" fmla="*/ 46 w 106"/>
                <a:gd name="T45" fmla="*/ 98 h 104"/>
                <a:gd name="T46" fmla="*/ 60 w 106"/>
                <a:gd name="T47" fmla="*/ 96 h 104"/>
                <a:gd name="T48" fmla="*/ 66 w 106"/>
                <a:gd name="T49" fmla="*/ 98 h 104"/>
                <a:gd name="T50" fmla="*/ 72 w 106"/>
                <a:gd name="T51" fmla="*/ 102 h 104"/>
                <a:gd name="T52" fmla="*/ 72 w 106"/>
                <a:gd name="T53" fmla="*/ 102 h 104"/>
                <a:gd name="T54" fmla="*/ 68 w 106"/>
                <a:gd name="T55" fmla="*/ 100 h 104"/>
                <a:gd name="T56" fmla="*/ 66 w 106"/>
                <a:gd name="T57" fmla="*/ 96 h 104"/>
                <a:gd name="T58" fmla="*/ 66 w 106"/>
                <a:gd name="T59" fmla="*/ 96 h 104"/>
                <a:gd name="T60" fmla="*/ 64 w 106"/>
                <a:gd name="T61" fmla="*/ 88 h 104"/>
                <a:gd name="T62" fmla="*/ 64 w 106"/>
                <a:gd name="T63" fmla="*/ 88 h 104"/>
                <a:gd name="T64" fmla="*/ 62 w 106"/>
                <a:gd name="T65" fmla="*/ 70 h 104"/>
                <a:gd name="T66" fmla="*/ 62 w 106"/>
                <a:gd name="T67" fmla="*/ 70 h 104"/>
                <a:gd name="T68" fmla="*/ 64 w 106"/>
                <a:gd name="T69" fmla="*/ 68 h 104"/>
                <a:gd name="T70" fmla="*/ 64 w 106"/>
                <a:gd name="T71" fmla="*/ 68 h 104"/>
                <a:gd name="T72" fmla="*/ 66 w 106"/>
                <a:gd name="T73" fmla="*/ 66 h 104"/>
                <a:gd name="T74" fmla="*/ 66 w 106"/>
                <a:gd name="T75" fmla="*/ 66 h 104"/>
                <a:gd name="T76" fmla="*/ 78 w 106"/>
                <a:gd name="T77" fmla="*/ 70 h 104"/>
                <a:gd name="T78" fmla="*/ 88 w 106"/>
                <a:gd name="T79" fmla="*/ 74 h 104"/>
                <a:gd name="T80" fmla="*/ 98 w 106"/>
                <a:gd name="T81" fmla="*/ 82 h 104"/>
                <a:gd name="T82" fmla="*/ 106 w 106"/>
                <a:gd name="T83" fmla="*/ 9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06" h="104">
                  <a:moveTo>
                    <a:pt x="0" y="0"/>
                  </a:moveTo>
                  <a:lnTo>
                    <a:pt x="0" y="0"/>
                  </a:lnTo>
                  <a:lnTo>
                    <a:pt x="2" y="10"/>
                  </a:lnTo>
                  <a:lnTo>
                    <a:pt x="0" y="22"/>
                  </a:lnTo>
                  <a:lnTo>
                    <a:pt x="0" y="42"/>
                  </a:lnTo>
                  <a:lnTo>
                    <a:pt x="0" y="42"/>
                  </a:lnTo>
                  <a:lnTo>
                    <a:pt x="4" y="52"/>
                  </a:lnTo>
                  <a:lnTo>
                    <a:pt x="10" y="62"/>
                  </a:lnTo>
                  <a:lnTo>
                    <a:pt x="16" y="72"/>
                  </a:lnTo>
                  <a:lnTo>
                    <a:pt x="20" y="84"/>
                  </a:lnTo>
                  <a:lnTo>
                    <a:pt x="20" y="84"/>
                  </a:lnTo>
                  <a:lnTo>
                    <a:pt x="22" y="90"/>
                  </a:lnTo>
                  <a:lnTo>
                    <a:pt x="24" y="98"/>
                  </a:lnTo>
                  <a:lnTo>
                    <a:pt x="24" y="98"/>
                  </a:lnTo>
                  <a:lnTo>
                    <a:pt x="28" y="102"/>
                  </a:lnTo>
                  <a:lnTo>
                    <a:pt x="30" y="104"/>
                  </a:lnTo>
                  <a:lnTo>
                    <a:pt x="34" y="104"/>
                  </a:lnTo>
                  <a:lnTo>
                    <a:pt x="38" y="102"/>
                  </a:lnTo>
                  <a:lnTo>
                    <a:pt x="38" y="102"/>
                  </a:lnTo>
                  <a:lnTo>
                    <a:pt x="40" y="98"/>
                  </a:lnTo>
                  <a:lnTo>
                    <a:pt x="40" y="98"/>
                  </a:lnTo>
                  <a:lnTo>
                    <a:pt x="46" y="98"/>
                  </a:lnTo>
                  <a:lnTo>
                    <a:pt x="46" y="98"/>
                  </a:lnTo>
                  <a:lnTo>
                    <a:pt x="60" y="96"/>
                  </a:lnTo>
                  <a:lnTo>
                    <a:pt x="66" y="98"/>
                  </a:lnTo>
                  <a:lnTo>
                    <a:pt x="72" y="102"/>
                  </a:lnTo>
                  <a:lnTo>
                    <a:pt x="72" y="102"/>
                  </a:lnTo>
                  <a:lnTo>
                    <a:pt x="68" y="100"/>
                  </a:lnTo>
                  <a:lnTo>
                    <a:pt x="66" y="96"/>
                  </a:lnTo>
                  <a:lnTo>
                    <a:pt x="66" y="96"/>
                  </a:lnTo>
                  <a:lnTo>
                    <a:pt x="64" y="88"/>
                  </a:lnTo>
                  <a:lnTo>
                    <a:pt x="64" y="88"/>
                  </a:lnTo>
                  <a:lnTo>
                    <a:pt x="62" y="70"/>
                  </a:lnTo>
                  <a:lnTo>
                    <a:pt x="62" y="70"/>
                  </a:lnTo>
                  <a:lnTo>
                    <a:pt x="64" y="68"/>
                  </a:lnTo>
                  <a:lnTo>
                    <a:pt x="64" y="68"/>
                  </a:lnTo>
                  <a:lnTo>
                    <a:pt x="66" y="66"/>
                  </a:lnTo>
                  <a:lnTo>
                    <a:pt x="66" y="66"/>
                  </a:lnTo>
                  <a:lnTo>
                    <a:pt x="78" y="70"/>
                  </a:lnTo>
                  <a:lnTo>
                    <a:pt x="88" y="74"/>
                  </a:lnTo>
                  <a:lnTo>
                    <a:pt x="98" y="82"/>
                  </a:lnTo>
                  <a:lnTo>
                    <a:pt x="106" y="92"/>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72" name="Line 45"/>
            <p:cNvSpPr>
              <a:spLocks noChangeShapeType="1"/>
            </p:cNvSpPr>
            <p:nvPr/>
          </p:nvSpPr>
          <p:spPr bwMode="auto">
            <a:xfrm>
              <a:off x="8200584" y="3690836"/>
              <a:ext cx="90802" cy="194287"/>
            </a:xfrm>
            <a:prstGeom prst="line">
              <a:avLst/>
            </a:prstGeom>
            <a:noFill/>
            <a:ln w="12700">
              <a:solidFill>
                <a:srgbClr val="001F50">
                  <a:alpha val="56000"/>
                </a:srgbClr>
              </a:solidFill>
              <a:prstDash val="sysDot"/>
              <a:round/>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73" name="Freeform 46"/>
            <p:cNvSpPr>
              <a:spLocks/>
            </p:cNvSpPr>
            <p:nvPr/>
          </p:nvSpPr>
          <p:spPr bwMode="auto">
            <a:xfrm>
              <a:off x="8208480" y="3690836"/>
              <a:ext cx="118438" cy="137620"/>
            </a:xfrm>
            <a:custGeom>
              <a:avLst/>
              <a:gdLst>
                <a:gd name="T0" fmla="*/ 0 w 60"/>
                <a:gd name="T1" fmla="*/ 0 h 68"/>
                <a:gd name="T2" fmla="*/ 0 w 60"/>
                <a:gd name="T3" fmla="*/ 0 h 68"/>
                <a:gd name="T4" fmla="*/ 22 w 60"/>
                <a:gd name="T5" fmla="*/ 10 h 68"/>
                <a:gd name="T6" fmla="*/ 22 w 60"/>
                <a:gd name="T7" fmla="*/ 10 h 68"/>
                <a:gd name="T8" fmla="*/ 26 w 60"/>
                <a:gd name="T9" fmla="*/ 12 h 68"/>
                <a:gd name="T10" fmla="*/ 28 w 60"/>
                <a:gd name="T11" fmla="*/ 14 h 68"/>
                <a:gd name="T12" fmla="*/ 30 w 60"/>
                <a:gd name="T13" fmla="*/ 18 h 68"/>
                <a:gd name="T14" fmla="*/ 34 w 60"/>
                <a:gd name="T15" fmla="*/ 20 h 68"/>
                <a:gd name="T16" fmla="*/ 34 w 60"/>
                <a:gd name="T17" fmla="*/ 20 h 68"/>
                <a:gd name="T18" fmla="*/ 40 w 60"/>
                <a:gd name="T19" fmla="*/ 22 h 68"/>
                <a:gd name="T20" fmla="*/ 44 w 60"/>
                <a:gd name="T21" fmla="*/ 24 h 68"/>
                <a:gd name="T22" fmla="*/ 44 w 60"/>
                <a:gd name="T23" fmla="*/ 24 h 68"/>
                <a:gd name="T24" fmla="*/ 50 w 60"/>
                <a:gd name="T25" fmla="*/ 24 h 68"/>
                <a:gd name="T26" fmla="*/ 52 w 60"/>
                <a:gd name="T27" fmla="*/ 28 h 68"/>
                <a:gd name="T28" fmla="*/ 52 w 60"/>
                <a:gd name="T29" fmla="*/ 28 h 68"/>
                <a:gd name="T30" fmla="*/ 54 w 60"/>
                <a:gd name="T31" fmla="*/ 46 h 68"/>
                <a:gd name="T32" fmla="*/ 56 w 60"/>
                <a:gd name="T33" fmla="*/ 60 h 68"/>
                <a:gd name="T34" fmla="*/ 60 w 60"/>
                <a:gd name="T35"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0" h="68">
                  <a:moveTo>
                    <a:pt x="0" y="0"/>
                  </a:moveTo>
                  <a:lnTo>
                    <a:pt x="0" y="0"/>
                  </a:lnTo>
                  <a:lnTo>
                    <a:pt x="22" y="10"/>
                  </a:lnTo>
                  <a:lnTo>
                    <a:pt x="22" y="10"/>
                  </a:lnTo>
                  <a:lnTo>
                    <a:pt x="26" y="12"/>
                  </a:lnTo>
                  <a:lnTo>
                    <a:pt x="28" y="14"/>
                  </a:lnTo>
                  <a:lnTo>
                    <a:pt x="30" y="18"/>
                  </a:lnTo>
                  <a:lnTo>
                    <a:pt x="34" y="20"/>
                  </a:lnTo>
                  <a:lnTo>
                    <a:pt x="34" y="20"/>
                  </a:lnTo>
                  <a:lnTo>
                    <a:pt x="40" y="22"/>
                  </a:lnTo>
                  <a:lnTo>
                    <a:pt x="44" y="24"/>
                  </a:lnTo>
                  <a:lnTo>
                    <a:pt x="44" y="24"/>
                  </a:lnTo>
                  <a:lnTo>
                    <a:pt x="50" y="24"/>
                  </a:lnTo>
                  <a:lnTo>
                    <a:pt x="52" y="28"/>
                  </a:lnTo>
                  <a:lnTo>
                    <a:pt x="52" y="28"/>
                  </a:lnTo>
                  <a:lnTo>
                    <a:pt x="54" y="46"/>
                  </a:lnTo>
                  <a:lnTo>
                    <a:pt x="56" y="60"/>
                  </a:lnTo>
                  <a:lnTo>
                    <a:pt x="60" y="68"/>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74" name="Freeform 47"/>
            <p:cNvSpPr>
              <a:spLocks/>
            </p:cNvSpPr>
            <p:nvPr/>
          </p:nvSpPr>
          <p:spPr bwMode="auto">
            <a:xfrm>
              <a:off x="8295335" y="3439882"/>
              <a:ext cx="47375" cy="76905"/>
            </a:xfrm>
            <a:custGeom>
              <a:avLst/>
              <a:gdLst>
                <a:gd name="T0" fmla="*/ 24 w 24"/>
                <a:gd name="T1" fmla="*/ 0 h 38"/>
                <a:gd name="T2" fmla="*/ 24 w 24"/>
                <a:gd name="T3" fmla="*/ 0 h 38"/>
                <a:gd name="T4" fmla="*/ 20 w 24"/>
                <a:gd name="T5" fmla="*/ 6 h 38"/>
                <a:gd name="T6" fmla="*/ 20 w 24"/>
                <a:gd name="T7" fmla="*/ 6 h 38"/>
                <a:gd name="T8" fmla="*/ 20 w 24"/>
                <a:gd name="T9" fmla="*/ 10 h 38"/>
                <a:gd name="T10" fmla="*/ 18 w 24"/>
                <a:gd name="T11" fmla="*/ 14 h 38"/>
                <a:gd name="T12" fmla="*/ 18 w 24"/>
                <a:gd name="T13" fmla="*/ 14 h 38"/>
                <a:gd name="T14" fmla="*/ 18 w 24"/>
                <a:gd name="T15" fmla="*/ 16 h 38"/>
                <a:gd name="T16" fmla="*/ 18 w 24"/>
                <a:gd name="T17" fmla="*/ 20 h 38"/>
                <a:gd name="T18" fmla="*/ 18 w 24"/>
                <a:gd name="T19" fmla="*/ 20 h 38"/>
                <a:gd name="T20" fmla="*/ 14 w 24"/>
                <a:gd name="T21" fmla="*/ 28 h 38"/>
                <a:gd name="T22" fmla="*/ 14 w 24"/>
                <a:gd name="T23" fmla="*/ 28 h 38"/>
                <a:gd name="T24" fmla="*/ 10 w 24"/>
                <a:gd name="T25" fmla="*/ 32 h 38"/>
                <a:gd name="T26" fmla="*/ 6 w 24"/>
                <a:gd name="T27" fmla="*/ 34 h 38"/>
                <a:gd name="T28" fmla="*/ 0 w 24"/>
                <a:gd name="T29"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 h="38">
                  <a:moveTo>
                    <a:pt x="24" y="0"/>
                  </a:moveTo>
                  <a:lnTo>
                    <a:pt x="24" y="0"/>
                  </a:lnTo>
                  <a:lnTo>
                    <a:pt x="20" y="6"/>
                  </a:lnTo>
                  <a:lnTo>
                    <a:pt x="20" y="6"/>
                  </a:lnTo>
                  <a:lnTo>
                    <a:pt x="20" y="10"/>
                  </a:lnTo>
                  <a:lnTo>
                    <a:pt x="18" y="14"/>
                  </a:lnTo>
                  <a:lnTo>
                    <a:pt x="18" y="14"/>
                  </a:lnTo>
                  <a:lnTo>
                    <a:pt x="18" y="16"/>
                  </a:lnTo>
                  <a:lnTo>
                    <a:pt x="18" y="20"/>
                  </a:lnTo>
                  <a:lnTo>
                    <a:pt x="18" y="20"/>
                  </a:lnTo>
                  <a:lnTo>
                    <a:pt x="14" y="28"/>
                  </a:lnTo>
                  <a:lnTo>
                    <a:pt x="14" y="28"/>
                  </a:lnTo>
                  <a:lnTo>
                    <a:pt x="10" y="32"/>
                  </a:lnTo>
                  <a:lnTo>
                    <a:pt x="6" y="34"/>
                  </a:lnTo>
                  <a:lnTo>
                    <a:pt x="0" y="38"/>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75" name="Freeform 48"/>
            <p:cNvSpPr>
              <a:spLocks/>
            </p:cNvSpPr>
            <p:nvPr/>
          </p:nvSpPr>
          <p:spPr bwMode="auto">
            <a:xfrm>
              <a:off x="8196636" y="3545121"/>
              <a:ext cx="98698" cy="117381"/>
            </a:xfrm>
            <a:custGeom>
              <a:avLst/>
              <a:gdLst>
                <a:gd name="T0" fmla="*/ 0 w 50"/>
                <a:gd name="T1" fmla="*/ 58 h 58"/>
                <a:gd name="T2" fmla="*/ 0 w 50"/>
                <a:gd name="T3" fmla="*/ 58 h 58"/>
                <a:gd name="T4" fmla="*/ 12 w 50"/>
                <a:gd name="T5" fmla="*/ 46 h 58"/>
                <a:gd name="T6" fmla="*/ 26 w 50"/>
                <a:gd name="T7" fmla="*/ 38 h 58"/>
                <a:gd name="T8" fmla="*/ 32 w 50"/>
                <a:gd name="T9" fmla="*/ 36 h 58"/>
                <a:gd name="T10" fmla="*/ 38 w 50"/>
                <a:gd name="T11" fmla="*/ 36 h 58"/>
                <a:gd name="T12" fmla="*/ 38 w 50"/>
                <a:gd name="T13" fmla="*/ 36 h 58"/>
                <a:gd name="T14" fmla="*/ 44 w 50"/>
                <a:gd name="T15" fmla="*/ 34 h 58"/>
                <a:gd name="T16" fmla="*/ 48 w 50"/>
                <a:gd name="T17" fmla="*/ 30 h 58"/>
                <a:gd name="T18" fmla="*/ 50 w 50"/>
                <a:gd name="T19" fmla="*/ 24 h 58"/>
                <a:gd name="T20" fmla="*/ 48 w 50"/>
                <a:gd name="T21" fmla="*/ 22 h 58"/>
                <a:gd name="T22" fmla="*/ 48 w 50"/>
                <a:gd name="T23" fmla="*/ 22 h 58"/>
                <a:gd name="T24" fmla="*/ 46 w 50"/>
                <a:gd name="T25" fmla="*/ 18 h 58"/>
                <a:gd name="T26" fmla="*/ 44 w 50"/>
                <a:gd name="T27" fmla="*/ 16 h 58"/>
                <a:gd name="T28" fmla="*/ 40 w 50"/>
                <a:gd name="T29" fmla="*/ 14 h 58"/>
                <a:gd name="T30" fmla="*/ 40 w 50"/>
                <a:gd name="T31" fmla="*/ 14 h 58"/>
                <a:gd name="T32" fmla="*/ 36 w 50"/>
                <a:gd name="T33"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 h="58">
                  <a:moveTo>
                    <a:pt x="0" y="58"/>
                  </a:moveTo>
                  <a:lnTo>
                    <a:pt x="0" y="58"/>
                  </a:lnTo>
                  <a:lnTo>
                    <a:pt x="12" y="46"/>
                  </a:lnTo>
                  <a:lnTo>
                    <a:pt x="26" y="38"/>
                  </a:lnTo>
                  <a:lnTo>
                    <a:pt x="32" y="36"/>
                  </a:lnTo>
                  <a:lnTo>
                    <a:pt x="38" y="36"/>
                  </a:lnTo>
                  <a:lnTo>
                    <a:pt x="38" y="36"/>
                  </a:lnTo>
                  <a:lnTo>
                    <a:pt x="44" y="34"/>
                  </a:lnTo>
                  <a:lnTo>
                    <a:pt x="48" y="30"/>
                  </a:lnTo>
                  <a:lnTo>
                    <a:pt x="50" y="24"/>
                  </a:lnTo>
                  <a:lnTo>
                    <a:pt x="48" y="22"/>
                  </a:lnTo>
                  <a:lnTo>
                    <a:pt x="48" y="22"/>
                  </a:lnTo>
                  <a:lnTo>
                    <a:pt x="46" y="18"/>
                  </a:lnTo>
                  <a:lnTo>
                    <a:pt x="44" y="16"/>
                  </a:lnTo>
                  <a:lnTo>
                    <a:pt x="40" y="14"/>
                  </a:lnTo>
                  <a:lnTo>
                    <a:pt x="40" y="14"/>
                  </a:lnTo>
                  <a:lnTo>
                    <a:pt x="36" y="0"/>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76" name="Freeform 49"/>
            <p:cNvSpPr>
              <a:spLocks/>
            </p:cNvSpPr>
            <p:nvPr/>
          </p:nvSpPr>
          <p:spPr bwMode="auto">
            <a:xfrm>
              <a:off x="8196636" y="3630121"/>
              <a:ext cx="177657" cy="149763"/>
            </a:xfrm>
            <a:custGeom>
              <a:avLst/>
              <a:gdLst>
                <a:gd name="T0" fmla="*/ 62 w 90"/>
                <a:gd name="T1" fmla="*/ 74 h 74"/>
                <a:gd name="T2" fmla="*/ 70 w 90"/>
                <a:gd name="T3" fmla="*/ 66 h 74"/>
                <a:gd name="T4" fmla="*/ 70 w 90"/>
                <a:gd name="T5" fmla="*/ 66 h 74"/>
                <a:gd name="T6" fmla="*/ 70 w 90"/>
                <a:gd name="T7" fmla="*/ 64 h 74"/>
                <a:gd name="T8" fmla="*/ 72 w 90"/>
                <a:gd name="T9" fmla="*/ 62 h 74"/>
                <a:gd name="T10" fmla="*/ 72 w 90"/>
                <a:gd name="T11" fmla="*/ 60 h 74"/>
                <a:gd name="T12" fmla="*/ 72 w 90"/>
                <a:gd name="T13" fmla="*/ 60 h 74"/>
                <a:gd name="T14" fmla="*/ 74 w 90"/>
                <a:gd name="T15" fmla="*/ 56 h 74"/>
                <a:gd name="T16" fmla="*/ 76 w 90"/>
                <a:gd name="T17" fmla="*/ 54 h 74"/>
                <a:gd name="T18" fmla="*/ 78 w 90"/>
                <a:gd name="T19" fmla="*/ 52 h 74"/>
                <a:gd name="T20" fmla="*/ 80 w 90"/>
                <a:gd name="T21" fmla="*/ 50 h 74"/>
                <a:gd name="T22" fmla="*/ 80 w 90"/>
                <a:gd name="T23" fmla="*/ 50 h 74"/>
                <a:gd name="T24" fmla="*/ 80 w 90"/>
                <a:gd name="T25" fmla="*/ 48 h 74"/>
                <a:gd name="T26" fmla="*/ 78 w 90"/>
                <a:gd name="T27" fmla="*/ 44 h 74"/>
                <a:gd name="T28" fmla="*/ 72 w 90"/>
                <a:gd name="T29" fmla="*/ 36 h 74"/>
                <a:gd name="T30" fmla="*/ 72 w 90"/>
                <a:gd name="T31" fmla="*/ 36 h 74"/>
                <a:gd name="T32" fmla="*/ 68 w 90"/>
                <a:gd name="T33" fmla="*/ 32 h 74"/>
                <a:gd name="T34" fmla="*/ 64 w 90"/>
                <a:gd name="T35" fmla="*/ 30 h 74"/>
                <a:gd name="T36" fmla="*/ 64 w 90"/>
                <a:gd name="T37" fmla="*/ 30 h 74"/>
                <a:gd name="T38" fmla="*/ 60 w 90"/>
                <a:gd name="T39" fmla="*/ 26 h 74"/>
                <a:gd name="T40" fmla="*/ 60 w 90"/>
                <a:gd name="T41" fmla="*/ 24 h 74"/>
                <a:gd name="T42" fmla="*/ 60 w 90"/>
                <a:gd name="T43" fmla="*/ 24 h 74"/>
                <a:gd name="T44" fmla="*/ 60 w 90"/>
                <a:gd name="T45" fmla="*/ 24 h 74"/>
                <a:gd name="T46" fmla="*/ 60 w 90"/>
                <a:gd name="T47" fmla="*/ 24 h 74"/>
                <a:gd name="T48" fmla="*/ 54 w 90"/>
                <a:gd name="T49" fmla="*/ 22 h 74"/>
                <a:gd name="T50" fmla="*/ 48 w 90"/>
                <a:gd name="T51" fmla="*/ 20 h 74"/>
                <a:gd name="T52" fmla="*/ 48 w 90"/>
                <a:gd name="T53" fmla="*/ 20 h 74"/>
                <a:gd name="T54" fmla="*/ 44 w 90"/>
                <a:gd name="T55" fmla="*/ 18 h 74"/>
                <a:gd name="T56" fmla="*/ 38 w 90"/>
                <a:gd name="T57" fmla="*/ 14 h 74"/>
                <a:gd name="T58" fmla="*/ 38 w 90"/>
                <a:gd name="T59" fmla="*/ 14 h 74"/>
                <a:gd name="T60" fmla="*/ 34 w 90"/>
                <a:gd name="T61" fmla="*/ 12 h 74"/>
                <a:gd name="T62" fmla="*/ 32 w 90"/>
                <a:gd name="T63" fmla="*/ 14 h 74"/>
                <a:gd name="T64" fmla="*/ 32 w 90"/>
                <a:gd name="T65" fmla="*/ 16 h 74"/>
                <a:gd name="T66" fmla="*/ 32 w 90"/>
                <a:gd name="T67" fmla="*/ 16 h 74"/>
                <a:gd name="T68" fmla="*/ 28 w 90"/>
                <a:gd name="T69" fmla="*/ 18 h 74"/>
                <a:gd name="T70" fmla="*/ 24 w 90"/>
                <a:gd name="T71" fmla="*/ 22 h 74"/>
                <a:gd name="T72" fmla="*/ 18 w 90"/>
                <a:gd name="T73" fmla="*/ 26 h 74"/>
                <a:gd name="T74" fmla="*/ 0 w 90"/>
                <a:gd name="T75" fmla="*/ 30 h 74"/>
                <a:gd name="T76" fmla="*/ 0 w 90"/>
                <a:gd name="T77" fmla="*/ 30 h 74"/>
                <a:gd name="T78" fmla="*/ 0 w 90"/>
                <a:gd name="T79" fmla="*/ 28 h 74"/>
                <a:gd name="T80" fmla="*/ 4 w 90"/>
                <a:gd name="T81" fmla="*/ 24 h 74"/>
                <a:gd name="T82" fmla="*/ 10 w 90"/>
                <a:gd name="T83" fmla="*/ 16 h 74"/>
                <a:gd name="T84" fmla="*/ 22 w 90"/>
                <a:gd name="T85" fmla="*/ 8 h 74"/>
                <a:gd name="T86" fmla="*/ 22 w 90"/>
                <a:gd name="T87" fmla="*/ 8 h 74"/>
                <a:gd name="T88" fmla="*/ 26 w 90"/>
                <a:gd name="T89" fmla="*/ 4 h 74"/>
                <a:gd name="T90" fmla="*/ 34 w 90"/>
                <a:gd name="T91" fmla="*/ 2 h 74"/>
                <a:gd name="T92" fmla="*/ 56 w 90"/>
                <a:gd name="T93" fmla="*/ 0 h 74"/>
                <a:gd name="T94" fmla="*/ 90 w 90"/>
                <a:gd name="T95" fmla="*/ 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0" h="74">
                  <a:moveTo>
                    <a:pt x="62" y="74"/>
                  </a:moveTo>
                  <a:lnTo>
                    <a:pt x="70" y="66"/>
                  </a:lnTo>
                  <a:lnTo>
                    <a:pt x="70" y="66"/>
                  </a:lnTo>
                  <a:lnTo>
                    <a:pt x="70" y="64"/>
                  </a:lnTo>
                  <a:lnTo>
                    <a:pt x="72" y="62"/>
                  </a:lnTo>
                  <a:lnTo>
                    <a:pt x="72" y="60"/>
                  </a:lnTo>
                  <a:lnTo>
                    <a:pt x="72" y="60"/>
                  </a:lnTo>
                  <a:lnTo>
                    <a:pt x="74" y="56"/>
                  </a:lnTo>
                  <a:lnTo>
                    <a:pt x="76" y="54"/>
                  </a:lnTo>
                  <a:lnTo>
                    <a:pt x="78" y="52"/>
                  </a:lnTo>
                  <a:lnTo>
                    <a:pt x="80" y="50"/>
                  </a:lnTo>
                  <a:lnTo>
                    <a:pt x="80" y="50"/>
                  </a:lnTo>
                  <a:lnTo>
                    <a:pt x="80" y="48"/>
                  </a:lnTo>
                  <a:lnTo>
                    <a:pt x="78" y="44"/>
                  </a:lnTo>
                  <a:lnTo>
                    <a:pt x="72" y="36"/>
                  </a:lnTo>
                  <a:lnTo>
                    <a:pt x="72" y="36"/>
                  </a:lnTo>
                  <a:lnTo>
                    <a:pt x="68" y="32"/>
                  </a:lnTo>
                  <a:lnTo>
                    <a:pt x="64" y="30"/>
                  </a:lnTo>
                  <a:lnTo>
                    <a:pt x="64" y="30"/>
                  </a:lnTo>
                  <a:lnTo>
                    <a:pt x="60" y="26"/>
                  </a:lnTo>
                  <a:lnTo>
                    <a:pt x="60" y="24"/>
                  </a:lnTo>
                  <a:lnTo>
                    <a:pt x="60" y="24"/>
                  </a:lnTo>
                  <a:lnTo>
                    <a:pt x="60" y="24"/>
                  </a:lnTo>
                  <a:lnTo>
                    <a:pt x="60" y="24"/>
                  </a:lnTo>
                  <a:lnTo>
                    <a:pt x="54" y="22"/>
                  </a:lnTo>
                  <a:lnTo>
                    <a:pt x="48" y="20"/>
                  </a:lnTo>
                  <a:lnTo>
                    <a:pt x="48" y="20"/>
                  </a:lnTo>
                  <a:lnTo>
                    <a:pt x="44" y="18"/>
                  </a:lnTo>
                  <a:lnTo>
                    <a:pt x="38" y="14"/>
                  </a:lnTo>
                  <a:lnTo>
                    <a:pt x="38" y="14"/>
                  </a:lnTo>
                  <a:lnTo>
                    <a:pt x="34" y="12"/>
                  </a:lnTo>
                  <a:lnTo>
                    <a:pt x="32" y="14"/>
                  </a:lnTo>
                  <a:lnTo>
                    <a:pt x="32" y="16"/>
                  </a:lnTo>
                  <a:lnTo>
                    <a:pt x="32" y="16"/>
                  </a:lnTo>
                  <a:lnTo>
                    <a:pt x="28" y="18"/>
                  </a:lnTo>
                  <a:lnTo>
                    <a:pt x="24" y="22"/>
                  </a:lnTo>
                  <a:lnTo>
                    <a:pt x="18" y="26"/>
                  </a:lnTo>
                  <a:lnTo>
                    <a:pt x="0" y="30"/>
                  </a:lnTo>
                  <a:lnTo>
                    <a:pt x="0" y="30"/>
                  </a:lnTo>
                  <a:lnTo>
                    <a:pt x="0" y="28"/>
                  </a:lnTo>
                  <a:lnTo>
                    <a:pt x="4" y="24"/>
                  </a:lnTo>
                  <a:lnTo>
                    <a:pt x="10" y="16"/>
                  </a:lnTo>
                  <a:lnTo>
                    <a:pt x="22" y="8"/>
                  </a:lnTo>
                  <a:lnTo>
                    <a:pt x="22" y="8"/>
                  </a:lnTo>
                  <a:lnTo>
                    <a:pt x="26" y="4"/>
                  </a:lnTo>
                  <a:lnTo>
                    <a:pt x="34" y="2"/>
                  </a:lnTo>
                  <a:lnTo>
                    <a:pt x="56" y="0"/>
                  </a:lnTo>
                  <a:lnTo>
                    <a:pt x="90" y="2"/>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77" name="Freeform 50"/>
            <p:cNvSpPr>
              <a:spLocks/>
            </p:cNvSpPr>
            <p:nvPr/>
          </p:nvSpPr>
          <p:spPr bwMode="auto">
            <a:xfrm>
              <a:off x="8409825" y="3804170"/>
              <a:ext cx="1358090" cy="449288"/>
            </a:xfrm>
            <a:custGeom>
              <a:avLst/>
              <a:gdLst>
                <a:gd name="T0" fmla="*/ 688 w 688"/>
                <a:gd name="T1" fmla="*/ 0 h 222"/>
                <a:gd name="T2" fmla="*/ 674 w 688"/>
                <a:gd name="T3" fmla="*/ 12 h 222"/>
                <a:gd name="T4" fmla="*/ 632 w 688"/>
                <a:gd name="T5" fmla="*/ 34 h 222"/>
                <a:gd name="T6" fmla="*/ 616 w 688"/>
                <a:gd name="T7" fmla="*/ 38 h 222"/>
                <a:gd name="T8" fmla="*/ 590 w 688"/>
                <a:gd name="T9" fmla="*/ 56 h 222"/>
                <a:gd name="T10" fmla="*/ 508 w 688"/>
                <a:gd name="T11" fmla="*/ 128 h 222"/>
                <a:gd name="T12" fmla="*/ 486 w 688"/>
                <a:gd name="T13" fmla="*/ 146 h 222"/>
                <a:gd name="T14" fmla="*/ 466 w 688"/>
                <a:gd name="T15" fmla="*/ 154 h 222"/>
                <a:gd name="T16" fmla="*/ 450 w 688"/>
                <a:gd name="T17" fmla="*/ 166 h 222"/>
                <a:gd name="T18" fmla="*/ 440 w 688"/>
                <a:gd name="T19" fmla="*/ 176 h 222"/>
                <a:gd name="T20" fmla="*/ 430 w 688"/>
                <a:gd name="T21" fmla="*/ 184 h 222"/>
                <a:gd name="T22" fmla="*/ 420 w 688"/>
                <a:gd name="T23" fmla="*/ 186 h 222"/>
                <a:gd name="T24" fmla="*/ 410 w 688"/>
                <a:gd name="T25" fmla="*/ 190 h 222"/>
                <a:gd name="T26" fmla="*/ 408 w 688"/>
                <a:gd name="T27" fmla="*/ 196 h 222"/>
                <a:gd name="T28" fmla="*/ 408 w 688"/>
                <a:gd name="T29" fmla="*/ 206 h 222"/>
                <a:gd name="T30" fmla="*/ 402 w 688"/>
                <a:gd name="T31" fmla="*/ 212 h 222"/>
                <a:gd name="T32" fmla="*/ 390 w 688"/>
                <a:gd name="T33" fmla="*/ 220 h 222"/>
                <a:gd name="T34" fmla="*/ 376 w 688"/>
                <a:gd name="T35" fmla="*/ 220 h 222"/>
                <a:gd name="T36" fmla="*/ 364 w 688"/>
                <a:gd name="T37" fmla="*/ 210 h 222"/>
                <a:gd name="T38" fmla="*/ 354 w 688"/>
                <a:gd name="T39" fmla="*/ 192 h 222"/>
                <a:gd name="T40" fmla="*/ 350 w 688"/>
                <a:gd name="T41" fmla="*/ 198 h 222"/>
                <a:gd name="T42" fmla="*/ 338 w 688"/>
                <a:gd name="T43" fmla="*/ 202 h 222"/>
                <a:gd name="T44" fmla="*/ 324 w 688"/>
                <a:gd name="T45" fmla="*/ 194 h 222"/>
                <a:gd name="T46" fmla="*/ 302 w 688"/>
                <a:gd name="T47" fmla="*/ 172 h 222"/>
                <a:gd name="T48" fmla="*/ 276 w 688"/>
                <a:gd name="T49" fmla="*/ 138 h 222"/>
                <a:gd name="T50" fmla="*/ 266 w 688"/>
                <a:gd name="T51" fmla="*/ 122 h 222"/>
                <a:gd name="T52" fmla="*/ 230 w 688"/>
                <a:gd name="T53" fmla="*/ 90 h 222"/>
                <a:gd name="T54" fmla="*/ 188 w 688"/>
                <a:gd name="T55" fmla="*/ 66 h 222"/>
                <a:gd name="T56" fmla="*/ 144 w 688"/>
                <a:gd name="T57" fmla="*/ 52 h 222"/>
                <a:gd name="T58" fmla="*/ 100 w 688"/>
                <a:gd name="T59" fmla="*/ 42 h 222"/>
                <a:gd name="T60" fmla="*/ 30 w 688"/>
                <a:gd name="T61" fmla="*/ 34 h 222"/>
                <a:gd name="T62" fmla="*/ 0 w 688"/>
                <a:gd name="T63" fmla="*/ 34 h 222"/>
                <a:gd name="T64" fmla="*/ 44 w 688"/>
                <a:gd name="T65" fmla="*/ 72 h 222"/>
                <a:gd name="T66" fmla="*/ 80 w 688"/>
                <a:gd name="T67" fmla="*/ 98 h 222"/>
                <a:gd name="T68" fmla="*/ 112 w 688"/>
                <a:gd name="T69" fmla="*/ 114 h 222"/>
                <a:gd name="T70" fmla="*/ 128 w 688"/>
                <a:gd name="T71" fmla="*/ 116 h 222"/>
                <a:gd name="T72" fmla="*/ 200 w 688"/>
                <a:gd name="T73" fmla="*/ 122 h 222"/>
                <a:gd name="T74" fmla="*/ 246 w 688"/>
                <a:gd name="T75" fmla="*/ 126 h 222"/>
                <a:gd name="T76" fmla="*/ 268 w 688"/>
                <a:gd name="T77" fmla="*/ 134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88" h="222">
                  <a:moveTo>
                    <a:pt x="688" y="0"/>
                  </a:moveTo>
                  <a:lnTo>
                    <a:pt x="688" y="0"/>
                  </a:lnTo>
                  <a:lnTo>
                    <a:pt x="682" y="6"/>
                  </a:lnTo>
                  <a:lnTo>
                    <a:pt x="674" y="12"/>
                  </a:lnTo>
                  <a:lnTo>
                    <a:pt x="654" y="24"/>
                  </a:lnTo>
                  <a:lnTo>
                    <a:pt x="632" y="34"/>
                  </a:lnTo>
                  <a:lnTo>
                    <a:pt x="616" y="38"/>
                  </a:lnTo>
                  <a:lnTo>
                    <a:pt x="616" y="38"/>
                  </a:lnTo>
                  <a:lnTo>
                    <a:pt x="606" y="42"/>
                  </a:lnTo>
                  <a:lnTo>
                    <a:pt x="590" y="56"/>
                  </a:lnTo>
                  <a:lnTo>
                    <a:pt x="548" y="92"/>
                  </a:lnTo>
                  <a:lnTo>
                    <a:pt x="508" y="128"/>
                  </a:lnTo>
                  <a:lnTo>
                    <a:pt x="492" y="140"/>
                  </a:lnTo>
                  <a:lnTo>
                    <a:pt x="486" y="146"/>
                  </a:lnTo>
                  <a:lnTo>
                    <a:pt x="486" y="146"/>
                  </a:lnTo>
                  <a:lnTo>
                    <a:pt x="466" y="154"/>
                  </a:lnTo>
                  <a:lnTo>
                    <a:pt x="456" y="160"/>
                  </a:lnTo>
                  <a:lnTo>
                    <a:pt x="450" y="166"/>
                  </a:lnTo>
                  <a:lnTo>
                    <a:pt x="450" y="166"/>
                  </a:lnTo>
                  <a:lnTo>
                    <a:pt x="440" y="176"/>
                  </a:lnTo>
                  <a:lnTo>
                    <a:pt x="434" y="182"/>
                  </a:lnTo>
                  <a:lnTo>
                    <a:pt x="430" y="184"/>
                  </a:lnTo>
                  <a:lnTo>
                    <a:pt x="430" y="184"/>
                  </a:lnTo>
                  <a:lnTo>
                    <a:pt x="420" y="186"/>
                  </a:lnTo>
                  <a:lnTo>
                    <a:pt x="410" y="190"/>
                  </a:lnTo>
                  <a:lnTo>
                    <a:pt x="410" y="190"/>
                  </a:lnTo>
                  <a:lnTo>
                    <a:pt x="408" y="192"/>
                  </a:lnTo>
                  <a:lnTo>
                    <a:pt x="408" y="196"/>
                  </a:lnTo>
                  <a:lnTo>
                    <a:pt x="408" y="206"/>
                  </a:lnTo>
                  <a:lnTo>
                    <a:pt x="408" y="206"/>
                  </a:lnTo>
                  <a:lnTo>
                    <a:pt x="406" y="210"/>
                  </a:lnTo>
                  <a:lnTo>
                    <a:pt x="402" y="212"/>
                  </a:lnTo>
                  <a:lnTo>
                    <a:pt x="390" y="220"/>
                  </a:lnTo>
                  <a:lnTo>
                    <a:pt x="390" y="220"/>
                  </a:lnTo>
                  <a:lnTo>
                    <a:pt x="382" y="222"/>
                  </a:lnTo>
                  <a:lnTo>
                    <a:pt x="376" y="220"/>
                  </a:lnTo>
                  <a:lnTo>
                    <a:pt x="370" y="216"/>
                  </a:lnTo>
                  <a:lnTo>
                    <a:pt x="364" y="210"/>
                  </a:lnTo>
                  <a:lnTo>
                    <a:pt x="358" y="198"/>
                  </a:lnTo>
                  <a:lnTo>
                    <a:pt x="354" y="192"/>
                  </a:lnTo>
                  <a:lnTo>
                    <a:pt x="354" y="192"/>
                  </a:lnTo>
                  <a:lnTo>
                    <a:pt x="350" y="198"/>
                  </a:lnTo>
                  <a:lnTo>
                    <a:pt x="344" y="202"/>
                  </a:lnTo>
                  <a:lnTo>
                    <a:pt x="338" y="202"/>
                  </a:lnTo>
                  <a:lnTo>
                    <a:pt x="330" y="198"/>
                  </a:lnTo>
                  <a:lnTo>
                    <a:pt x="324" y="194"/>
                  </a:lnTo>
                  <a:lnTo>
                    <a:pt x="316" y="188"/>
                  </a:lnTo>
                  <a:lnTo>
                    <a:pt x="302" y="172"/>
                  </a:lnTo>
                  <a:lnTo>
                    <a:pt x="288" y="154"/>
                  </a:lnTo>
                  <a:lnTo>
                    <a:pt x="276" y="138"/>
                  </a:lnTo>
                  <a:lnTo>
                    <a:pt x="266" y="122"/>
                  </a:lnTo>
                  <a:lnTo>
                    <a:pt x="266" y="122"/>
                  </a:lnTo>
                  <a:lnTo>
                    <a:pt x="248" y="104"/>
                  </a:lnTo>
                  <a:lnTo>
                    <a:pt x="230" y="90"/>
                  </a:lnTo>
                  <a:lnTo>
                    <a:pt x="210" y="78"/>
                  </a:lnTo>
                  <a:lnTo>
                    <a:pt x="188" y="66"/>
                  </a:lnTo>
                  <a:lnTo>
                    <a:pt x="166" y="58"/>
                  </a:lnTo>
                  <a:lnTo>
                    <a:pt x="144" y="52"/>
                  </a:lnTo>
                  <a:lnTo>
                    <a:pt x="122" y="46"/>
                  </a:lnTo>
                  <a:lnTo>
                    <a:pt x="100" y="42"/>
                  </a:lnTo>
                  <a:lnTo>
                    <a:pt x="62" y="36"/>
                  </a:lnTo>
                  <a:lnTo>
                    <a:pt x="30" y="34"/>
                  </a:lnTo>
                  <a:lnTo>
                    <a:pt x="0" y="34"/>
                  </a:lnTo>
                  <a:lnTo>
                    <a:pt x="0" y="34"/>
                  </a:lnTo>
                  <a:lnTo>
                    <a:pt x="14" y="46"/>
                  </a:lnTo>
                  <a:lnTo>
                    <a:pt x="44" y="72"/>
                  </a:lnTo>
                  <a:lnTo>
                    <a:pt x="62" y="86"/>
                  </a:lnTo>
                  <a:lnTo>
                    <a:pt x="80" y="98"/>
                  </a:lnTo>
                  <a:lnTo>
                    <a:pt x="98" y="108"/>
                  </a:lnTo>
                  <a:lnTo>
                    <a:pt x="112" y="114"/>
                  </a:lnTo>
                  <a:lnTo>
                    <a:pt x="112" y="114"/>
                  </a:lnTo>
                  <a:lnTo>
                    <a:pt x="128" y="116"/>
                  </a:lnTo>
                  <a:lnTo>
                    <a:pt x="150" y="118"/>
                  </a:lnTo>
                  <a:lnTo>
                    <a:pt x="200" y="122"/>
                  </a:lnTo>
                  <a:lnTo>
                    <a:pt x="224" y="124"/>
                  </a:lnTo>
                  <a:lnTo>
                    <a:pt x="246" y="126"/>
                  </a:lnTo>
                  <a:lnTo>
                    <a:pt x="262" y="130"/>
                  </a:lnTo>
                  <a:lnTo>
                    <a:pt x="268" y="134"/>
                  </a:lnTo>
                  <a:lnTo>
                    <a:pt x="274" y="136"/>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78" name="Freeform 51"/>
            <p:cNvSpPr>
              <a:spLocks/>
            </p:cNvSpPr>
            <p:nvPr/>
          </p:nvSpPr>
          <p:spPr bwMode="auto">
            <a:xfrm>
              <a:off x="9056172" y="2788213"/>
              <a:ext cx="3135774" cy="1465244"/>
            </a:xfrm>
            <a:custGeom>
              <a:avLst/>
              <a:gdLst>
                <a:gd name="T0" fmla="*/ 0 w 1530"/>
                <a:gd name="T1" fmla="*/ 724 h 724"/>
                <a:gd name="T2" fmla="*/ 0 w 1530"/>
                <a:gd name="T3" fmla="*/ 724 h 724"/>
                <a:gd name="T4" fmla="*/ 10 w 1530"/>
                <a:gd name="T5" fmla="*/ 724 h 724"/>
                <a:gd name="T6" fmla="*/ 20 w 1530"/>
                <a:gd name="T7" fmla="*/ 722 h 724"/>
                <a:gd name="T8" fmla="*/ 30 w 1530"/>
                <a:gd name="T9" fmla="*/ 720 h 724"/>
                <a:gd name="T10" fmla="*/ 30 w 1530"/>
                <a:gd name="T11" fmla="*/ 720 h 724"/>
                <a:gd name="T12" fmla="*/ 36 w 1530"/>
                <a:gd name="T13" fmla="*/ 714 h 724"/>
                <a:gd name="T14" fmla="*/ 40 w 1530"/>
                <a:gd name="T15" fmla="*/ 708 h 724"/>
                <a:gd name="T16" fmla="*/ 44 w 1530"/>
                <a:gd name="T17" fmla="*/ 704 h 724"/>
                <a:gd name="T18" fmla="*/ 48 w 1530"/>
                <a:gd name="T19" fmla="*/ 702 h 724"/>
                <a:gd name="T20" fmla="*/ 48 w 1530"/>
                <a:gd name="T21" fmla="*/ 702 h 724"/>
                <a:gd name="T22" fmla="*/ 50 w 1530"/>
                <a:gd name="T23" fmla="*/ 702 h 724"/>
                <a:gd name="T24" fmla="*/ 50 w 1530"/>
                <a:gd name="T25" fmla="*/ 702 h 724"/>
                <a:gd name="T26" fmla="*/ 56 w 1530"/>
                <a:gd name="T27" fmla="*/ 700 h 724"/>
                <a:gd name="T28" fmla="*/ 56 w 1530"/>
                <a:gd name="T29" fmla="*/ 700 h 724"/>
                <a:gd name="T30" fmla="*/ 86 w 1530"/>
                <a:gd name="T31" fmla="*/ 680 h 724"/>
                <a:gd name="T32" fmla="*/ 114 w 1530"/>
                <a:gd name="T33" fmla="*/ 660 h 724"/>
                <a:gd name="T34" fmla="*/ 146 w 1530"/>
                <a:gd name="T35" fmla="*/ 634 h 724"/>
                <a:gd name="T36" fmla="*/ 178 w 1530"/>
                <a:gd name="T37" fmla="*/ 604 h 724"/>
                <a:gd name="T38" fmla="*/ 194 w 1530"/>
                <a:gd name="T39" fmla="*/ 586 h 724"/>
                <a:gd name="T40" fmla="*/ 210 w 1530"/>
                <a:gd name="T41" fmla="*/ 568 h 724"/>
                <a:gd name="T42" fmla="*/ 222 w 1530"/>
                <a:gd name="T43" fmla="*/ 550 h 724"/>
                <a:gd name="T44" fmla="*/ 234 w 1530"/>
                <a:gd name="T45" fmla="*/ 530 h 724"/>
                <a:gd name="T46" fmla="*/ 242 w 1530"/>
                <a:gd name="T47" fmla="*/ 510 h 724"/>
                <a:gd name="T48" fmla="*/ 250 w 1530"/>
                <a:gd name="T49" fmla="*/ 490 h 724"/>
                <a:gd name="T50" fmla="*/ 250 w 1530"/>
                <a:gd name="T51" fmla="*/ 490 h 724"/>
                <a:gd name="T52" fmla="*/ 246 w 1530"/>
                <a:gd name="T53" fmla="*/ 472 h 724"/>
                <a:gd name="T54" fmla="*/ 246 w 1530"/>
                <a:gd name="T55" fmla="*/ 458 h 724"/>
                <a:gd name="T56" fmla="*/ 246 w 1530"/>
                <a:gd name="T57" fmla="*/ 452 h 724"/>
                <a:gd name="T58" fmla="*/ 248 w 1530"/>
                <a:gd name="T59" fmla="*/ 448 h 724"/>
                <a:gd name="T60" fmla="*/ 248 w 1530"/>
                <a:gd name="T61" fmla="*/ 448 h 724"/>
                <a:gd name="T62" fmla="*/ 268 w 1530"/>
                <a:gd name="T63" fmla="*/ 420 h 724"/>
                <a:gd name="T64" fmla="*/ 282 w 1530"/>
                <a:gd name="T65" fmla="*/ 404 h 724"/>
                <a:gd name="T66" fmla="*/ 290 w 1530"/>
                <a:gd name="T67" fmla="*/ 398 h 724"/>
                <a:gd name="T68" fmla="*/ 296 w 1530"/>
                <a:gd name="T69" fmla="*/ 394 h 724"/>
                <a:gd name="T70" fmla="*/ 296 w 1530"/>
                <a:gd name="T71" fmla="*/ 394 h 724"/>
                <a:gd name="T72" fmla="*/ 306 w 1530"/>
                <a:gd name="T73" fmla="*/ 394 h 724"/>
                <a:gd name="T74" fmla="*/ 314 w 1530"/>
                <a:gd name="T75" fmla="*/ 394 h 724"/>
                <a:gd name="T76" fmla="*/ 324 w 1530"/>
                <a:gd name="T77" fmla="*/ 394 h 724"/>
                <a:gd name="T78" fmla="*/ 334 w 1530"/>
                <a:gd name="T79" fmla="*/ 394 h 724"/>
                <a:gd name="T80" fmla="*/ 334 w 1530"/>
                <a:gd name="T81" fmla="*/ 394 h 724"/>
                <a:gd name="T82" fmla="*/ 346 w 1530"/>
                <a:gd name="T83" fmla="*/ 388 h 724"/>
                <a:gd name="T84" fmla="*/ 372 w 1530"/>
                <a:gd name="T85" fmla="*/ 374 h 724"/>
                <a:gd name="T86" fmla="*/ 450 w 1530"/>
                <a:gd name="T87" fmla="*/ 326 h 724"/>
                <a:gd name="T88" fmla="*/ 548 w 1530"/>
                <a:gd name="T89" fmla="*/ 266 h 724"/>
                <a:gd name="T90" fmla="*/ 598 w 1530"/>
                <a:gd name="T91" fmla="*/ 238 h 724"/>
                <a:gd name="T92" fmla="*/ 644 w 1530"/>
                <a:gd name="T93" fmla="*/ 210 h 724"/>
                <a:gd name="T94" fmla="*/ 644 w 1530"/>
                <a:gd name="T95" fmla="*/ 210 h 724"/>
                <a:gd name="T96" fmla="*/ 670 w 1530"/>
                <a:gd name="T97" fmla="*/ 198 h 724"/>
                <a:gd name="T98" fmla="*/ 704 w 1530"/>
                <a:gd name="T99" fmla="*/ 184 h 724"/>
                <a:gd name="T100" fmla="*/ 786 w 1530"/>
                <a:gd name="T101" fmla="*/ 152 h 724"/>
                <a:gd name="T102" fmla="*/ 890 w 1530"/>
                <a:gd name="T103" fmla="*/ 118 h 724"/>
                <a:gd name="T104" fmla="*/ 948 w 1530"/>
                <a:gd name="T105" fmla="*/ 100 h 724"/>
                <a:gd name="T106" fmla="*/ 1008 w 1530"/>
                <a:gd name="T107" fmla="*/ 84 h 724"/>
                <a:gd name="T108" fmla="*/ 1072 w 1530"/>
                <a:gd name="T109" fmla="*/ 68 h 724"/>
                <a:gd name="T110" fmla="*/ 1136 w 1530"/>
                <a:gd name="T111" fmla="*/ 52 h 724"/>
                <a:gd name="T112" fmla="*/ 1202 w 1530"/>
                <a:gd name="T113" fmla="*/ 38 h 724"/>
                <a:gd name="T114" fmla="*/ 1268 w 1530"/>
                <a:gd name="T115" fmla="*/ 26 h 724"/>
                <a:gd name="T116" fmla="*/ 1336 w 1530"/>
                <a:gd name="T117" fmla="*/ 16 h 724"/>
                <a:gd name="T118" fmla="*/ 1402 w 1530"/>
                <a:gd name="T119" fmla="*/ 8 h 724"/>
                <a:gd name="T120" fmla="*/ 1466 w 1530"/>
                <a:gd name="T121" fmla="*/ 2 h 724"/>
                <a:gd name="T122" fmla="*/ 1530 w 1530"/>
                <a:gd name="T123" fmla="*/ 0 h 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30" h="724">
                  <a:moveTo>
                    <a:pt x="0" y="724"/>
                  </a:moveTo>
                  <a:lnTo>
                    <a:pt x="0" y="724"/>
                  </a:lnTo>
                  <a:lnTo>
                    <a:pt x="10" y="724"/>
                  </a:lnTo>
                  <a:lnTo>
                    <a:pt x="20" y="722"/>
                  </a:lnTo>
                  <a:lnTo>
                    <a:pt x="30" y="720"/>
                  </a:lnTo>
                  <a:lnTo>
                    <a:pt x="30" y="720"/>
                  </a:lnTo>
                  <a:lnTo>
                    <a:pt x="36" y="714"/>
                  </a:lnTo>
                  <a:lnTo>
                    <a:pt x="40" y="708"/>
                  </a:lnTo>
                  <a:lnTo>
                    <a:pt x="44" y="704"/>
                  </a:lnTo>
                  <a:lnTo>
                    <a:pt x="48" y="702"/>
                  </a:lnTo>
                  <a:lnTo>
                    <a:pt x="48" y="702"/>
                  </a:lnTo>
                  <a:lnTo>
                    <a:pt x="50" y="702"/>
                  </a:lnTo>
                  <a:lnTo>
                    <a:pt x="50" y="702"/>
                  </a:lnTo>
                  <a:lnTo>
                    <a:pt x="56" y="700"/>
                  </a:lnTo>
                  <a:lnTo>
                    <a:pt x="56" y="700"/>
                  </a:lnTo>
                  <a:lnTo>
                    <a:pt x="86" y="680"/>
                  </a:lnTo>
                  <a:lnTo>
                    <a:pt x="114" y="660"/>
                  </a:lnTo>
                  <a:lnTo>
                    <a:pt x="146" y="634"/>
                  </a:lnTo>
                  <a:lnTo>
                    <a:pt x="178" y="604"/>
                  </a:lnTo>
                  <a:lnTo>
                    <a:pt x="194" y="586"/>
                  </a:lnTo>
                  <a:lnTo>
                    <a:pt x="210" y="568"/>
                  </a:lnTo>
                  <a:lnTo>
                    <a:pt x="222" y="550"/>
                  </a:lnTo>
                  <a:lnTo>
                    <a:pt x="234" y="530"/>
                  </a:lnTo>
                  <a:lnTo>
                    <a:pt x="242" y="510"/>
                  </a:lnTo>
                  <a:lnTo>
                    <a:pt x="250" y="490"/>
                  </a:lnTo>
                  <a:lnTo>
                    <a:pt x="250" y="490"/>
                  </a:lnTo>
                  <a:lnTo>
                    <a:pt x="246" y="472"/>
                  </a:lnTo>
                  <a:lnTo>
                    <a:pt x="246" y="458"/>
                  </a:lnTo>
                  <a:lnTo>
                    <a:pt x="246" y="452"/>
                  </a:lnTo>
                  <a:lnTo>
                    <a:pt x="248" y="448"/>
                  </a:lnTo>
                  <a:lnTo>
                    <a:pt x="248" y="448"/>
                  </a:lnTo>
                  <a:lnTo>
                    <a:pt x="268" y="420"/>
                  </a:lnTo>
                  <a:lnTo>
                    <a:pt x="282" y="404"/>
                  </a:lnTo>
                  <a:lnTo>
                    <a:pt x="290" y="398"/>
                  </a:lnTo>
                  <a:lnTo>
                    <a:pt x="296" y="394"/>
                  </a:lnTo>
                  <a:lnTo>
                    <a:pt x="296" y="394"/>
                  </a:lnTo>
                  <a:lnTo>
                    <a:pt x="306" y="394"/>
                  </a:lnTo>
                  <a:lnTo>
                    <a:pt x="314" y="394"/>
                  </a:lnTo>
                  <a:lnTo>
                    <a:pt x="324" y="394"/>
                  </a:lnTo>
                  <a:lnTo>
                    <a:pt x="334" y="394"/>
                  </a:lnTo>
                  <a:lnTo>
                    <a:pt x="334" y="394"/>
                  </a:lnTo>
                  <a:lnTo>
                    <a:pt x="346" y="388"/>
                  </a:lnTo>
                  <a:lnTo>
                    <a:pt x="372" y="374"/>
                  </a:lnTo>
                  <a:lnTo>
                    <a:pt x="450" y="326"/>
                  </a:lnTo>
                  <a:lnTo>
                    <a:pt x="548" y="266"/>
                  </a:lnTo>
                  <a:lnTo>
                    <a:pt x="598" y="238"/>
                  </a:lnTo>
                  <a:lnTo>
                    <a:pt x="644" y="210"/>
                  </a:lnTo>
                  <a:lnTo>
                    <a:pt x="644" y="210"/>
                  </a:lnTo>
                  <a:lnTo>
                    <a:pt x="670" y="198"/>
                  </a:lnTo>
                  <a:lnTo>
                    <a:pt x="704" y="184"/>
                  </a:lnTo>
                  <a:lnTo>
                    <a:pt x="786" y="152"/>
                  </a:lnTo>
                  <a:lnTo>
                    <a:pt x="890" y="118"/>
                  </a:lnTo>
                  <a:lnTo>
                    <a:pt x="948" y="100"/>
                  </a:lnTo>
                  <a:lnTo>
                    <a:pt x="1008" y="84"/>
                  </a:lnTo>
                  <a:lnTo>
                    <a:pt x="1072" y="68"/>
                  </a:lnTo>
                  <a:lnTo>
                    <a:pt x="1136" y="52"/>
                  </a:lnTo>
                  <a:lnTo>
                    <a:pt x="1202" y="38"/>
                  </a:lnTo>
                  <a:lnTo>
                    <a:pt x="1268" y="26"/>
                  </a:lnTo>
                  <a:lnTo>
                    <a:pt x="1336" y="16"/>
                  </a:lnTo>
                  <a:lnTo>
                    <a:pt x="1402" y="8"/>
                  </a:lnTo>
                  <a:lnTo>
                    <a:pt x="1466" y="2"/>
                  </a:lnTo>
                  <a:lnTo>
                    <a:pt x="1530" y="0"/>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79" name="Freeform 52"/>
            <p:cNvSpPr>
              <a:spLocks/>
            </p:cNvSpPr>
            <p:nvPr/>
          </p:nvSpPr>
          <p:spPr bwMode="auto">
            <a:xfrm>
              <a:off x="8425616" y="3881075"/>
              <a:ext cx="398741" cy="85000"/>
            </a:xfrm>
            <a:custGeom>
              <a:avLst/>
              <a:gdLst>
                <a:gd name="T0" fmla="*/ 0 w 202"/>
                <a:gd name="T1" fmla="*/ 0 h 42"/>
                <a:gd name="T2" fmla="*/ 0 w 202"/>
                <a:gd name="T3" fmla="*/ 0 h 42"/>
                <a:gd name="T4" fmla="*/ 28 w 202"/>
                <a:gd name="T5" fmla="*/ 0 h 42"/>
                <a:gd name="T6" fmla="*/ 50 w 202"/>
                <a:gd name="T7" fmla="*/ 4 h 42"/>
                <a:gd name="T8" fmla="*/ 70 w 202"/>
                <a:gd name="T9" fmla="*/ 8 h 42"/>
                <a:gd name="T10" fmla="*/ 70 w 202"/>
                <a:gd name="T11" fmla="*/ 8 h 42"/>
                <a:gd name="T12" fmla="*/ 110 w 202"/>
                <a:gd name="T13" fmla="*/ 26 h 42"/>
                <a:gd name="T14" fmla="*/ 132 w 202"/>
                <a:gd name="T15" fmla="*/ 34 h 42"/>
                <a:gd name="T16" fmla="*/ 150 w 202"/>
                <a:gd name="T17" fmla="*/ 40 h 42"/>
                <a:gd name="T18" fmla="*/ 150 w 202"/>
                <a:gd name="T19" fmla="*/ 40 h 42"/>
                <a:gd name="T20" fmla="*/ 166 w 202"/>
                <a:gd name="T21" fmla="*/ 42 h 42"/>
                <a:gd name="T22" fmla="*/ 184 w 202"/>
                <a:gd name="T23" fmla="*/ 42 h 42"/>
                <a:gd name="T24" fmla="*/ 202 w 202"/>
                <a:gd name="T25"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2" h="42">
                  <a:moveTo>
                    <a:pt x="0" y="0"/>
                  </a:moveTo>
                  <a:lnTo>
                    <a:pt x="0" y="0"/>
                  </a:lnTo>
                  <a:lnTo>
                    <a:pt x="28" y="0"/>
                  </a:lnTo>
                  <a:lnTo>
                    <a:pt x="50" y="4"/>
                  </a:lnTo>
                  <a:lnTo>
                    <a:pt x="70" y="8"/>
                  </a:lnTo>
                  <a:lnTo>
                    <a:pt x="70" y="8"/>
                  </a:lnTo>
                  <a:lnTo>
                    <a:pt x="110" y="26"/>
                  </a:lnTo>
                  <a:lnTo>
                    <a:pt x="132" y="34"/>
                  </a:lnTo>
                  <a:lnTo>
                    <a:pt x="150" y="40"/>
                  </a:lnTo>
                  <a:lnTo>
                    <a:pt x="150" y="40"/>
                  </a:lnTo>
                  <a:lnTo>
                    <a:pt x="166" y="42"/>
                  </a:lnTo>
                  <a:lnTo>
                    <a:pt x="184" y="42"/>
                  </a:lnTo>
                  <a:lnTo>
                    <a:pt x="202" y="42"/>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80" name="Freeform 53"/>
            <p:cNvSpPr>
              <a:spLocks/>
            </p:cNvSpPr>
            <p:nvPr/>
          </p:nvSpPr>
          <p:spPr bwMode="auto">
            <a:xfrm>
              <a:off x="8334814" y="3674645"/>
              <a:ext cx="51323" cy="28333"/>
            </a:xfrm>
            <a:custGeom>
              <a:avLst/>
              <a:gdLst>
                <a:gd name="T0" fmla="*/ 26 w 26"/>
                <a:gd name="T1" fmla="*/ 0 h 14"/>
                <a:gd name="T2" fmla="*/ 26 w 26"/>
                <a:gd name="T3" fmla="*/ 0 h 14"/>
                <a:gd name="T4" fmla="*/ 24 w 26"/>
                <a:gd name="T5" fmla="*/ 2 h 14"/>
                <a:gd name="T6" fmla="*/ 18 w 26"/>
                <a:gd name="T7" fmla="*/ 8 h 14"/>
                <a:gd name="T8" fmla="*/ 10 w 26"/>
                <a:gd name="T9" fmla="*/ 12 h 14"/>
                <a:gd name="T10" fmla="*/ 6 w 26"/>
                <a:gd name="T11" fmla="*/ 14 h 14"/>
                <a:gd name="T12" fmla="*/ 0 w 26"/>
                <a:gd name="T13" fmla="*/ 12 h 14"/>
              </a:gdLst>
              <a:ahLst/>
              <a:cxnLst>
                <a:cxn ang="0">
                  <a:pos x="T0" y="T1"/>
                </a:cxn>
                <a:cxn ang="0">
                  <a:pos x="T2" y="T3"/>
                </a:cxn>
                <a:cxn ang="0">
                  <a:pos x="T4" y="T5"/>
                </a:cxn>
                <a:cxn ang="0">
                  <a:pos x="T6" y="T7"/>
                </a:cxn>
                <a:cxn ang="0">
                  <a:pos x="T8" y="T9"/>
                </a:cxn>
                <a:cxn ang="0">
                  <a:pos x="T10" y="T11"/>
                </a:cxn>
                <a:cxn ang="0">
                  <a:pos x="T12" y="T13"/>
                </a:cxn>
              </a:cxnLst>
              <a:rect l="0" t="0" r="r" b="b"/>
              <a:pathLst>
                <a:path w="26" h="14">
                  <a:moveTo>
                    <a:pt x="26" y="0"/>
                  </a:moveTo>
                  <a:lnTo>
                    <a:pt x="26" y="0"/>
                  </a:lnTo>
                  <a:lnTo>
                    <a:pt x="24" y="2"/>
                  </a:lnTo>
                  <a:lnTo>
                    <a:pt x="18" y="8"/>
                  </a:lnTo>
                  <a:lnTo>
                    <a:pt x="10" y="12"/>
                  </a:lnTo>
                  <a:lnTo>
                    <a:pt x="6" y="14"/>
                  </a:lnTo>
                  <a:lnTo>
                    <a:pt x="0" y="12"/>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82" name="Freeform 55"/>
            <p:cNvSpPr>
              <a:spLocks/>
            </p:cNvSpPr>
            <p:nvPr/>
          </p:nvSpPr>
          <p:spPr bwMode="auto">
            <a:xfrm>
              <a:off x="9629736" y="3561312"/>
              <a:ext cx="201345" cy="76905"/>
            </a:xfrm>
            <a:custGeom>
              <a:avLst/>
              <a:gdLst>
                <a:gd name="T0" fmla="*/ 102 w 102"/>
                <a:gd name="T1" fmla="*/ 12 h 38"/>
                <a:gd name="T2" fmla="*/ 102 w 102"/>
                <a:gd name="T3" fmla="*/ 12 h 38"/>
                <a:gd name="T4" fmla="*/ 94 w 102"/>
                <a:gd name="T5" fmla="*/ 22 h 38"/>
                <a:gd name="T6" fmla="*/ 86 w 102"/>
                <a:gd name="T7" fmla="*/ 28 h 38"/>
                <a:gd name="T8" fmla="*/ 80 w 102"/>
                <a:gd name="T9" fmla="*/ 32 h 38"/>
                <a:gd name="T10" fmla="*/ 80 w 102"/>
                <a:gd name="T11" fmla="*/ 32 h 38"/>
                <a:gd name="T12" fmla="*/ 56 w 102"/>
                <a:gd name="T13" fmla="*/ 36 h 38"/>
                <a:gd name="T14" fmla="*/ 56 w 102"/>
                <a:gd name="T15" fmla="*/ 36 h 38"/>
                <a:gd name="T16" fmla="*/ 32 w 102"/>
                <a:gd name="T17" fmla="*/ 38 h 38"/>
                <a:gd name="T18" fmla="*/ 18 w 102"/>
                <a:gd name="T19" fmla="*/ 36 h 38"/>
                <a:gd name="T20" fmla="*/ 8 w 102"/>
                <a:gd name="T21" fmla="*/ 34 h 38"/>
                <a:gd name="T22" fmla="*/ 8 w 102"/>
                <a:gd name="T23" fmla="*/ 34 h 38"/>
                <a:gd name="T24" fmla="*/ 6 w 102"/>
                <a:gd name="T25" fmla="*/ 32 h 38"/>
                <a:gd name="T26" fmla="*/ 6 w 102"/>
                <a:gd name="T27" fmla="*/ 28 h 38"/>
                <a:gd name="T28" fmla="*/ 8 w 102"/>
                <a:gd name="T29" fmla="*/ 22 h 38"/>
                <a:gd name="T30" fmla="*/ 10 w 102"/>
                <a:gd name="T31" fmla="*/ 16 h 38"/>
                <a:gd name="T32" fmla="*/ 10 w 102"/>
                <a:gd name="T33" fmla="*/ 14 h 38"/>
                <a:gd name="T34" fmla="*/ 8 w 102"/>
                <a:gd name="T35" fmla="*/ 14 h 38"/>
                <a:gd name="T36" fmla="*/ 8 w 102"/>
                <a:gd name="T37" fmla="*/ 14 h 38"/>
                <a:gd name="T38" fmla="*/ 4 w 102"/>
                <a:gd name="T39" fmla="*/ 10 h 38"/>
                <a:gd name="T40" fmla="*/ 2 w 102"/>
                <a:gd name="T41" fmla="*/ 6 h 38"/>
                <a:gd name="T42" fmla="*/ 0 w 102"/>
                <a:gd name="T43"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2" h="38">
                  <a:moveTo>
                    <a:pt x="102" y="12"/>
                  </a:moveTo>
                  <a:lnTo>
                    <a:pt x="102" y="12"/>
                  </a:lnTo>
                  <a:lnTo>
                    <a:pt x="94" y="22"/>
                  </a:lnTo>
                  <a:lnTo>
                    <a:pt x="86" y="28"/>
                  </a:lnTo>
                  <a:lnTo>
                    <a:pt x="80" y="32"/>
                  </a:lnTo>
                  <a:lnTo>
                    <a:pt x="80" y="32"/>
                  </a:lnTo>
                  <a:lnTo>
                    <a:pt x="56" y="36"/>
                  </a:lnTo>
                  <a:lnTo>
                    <a:pt x="56" y="36"/>
                  </a:lnTo>
                  <a:lnTo>
                    <a:pt x="32" y="38"/>
                  </a:lnTo>
                  <a:lnTo>
                    <a:pt x="18" y="36"/>
                  </a:lnTo>
                  <a:lnTo>
                    <a:pt x="8" y="34"/>
                  </a:lnTo>
                  <a:lnTo>
                    <a:pt x="8" y="34"/>
                  </a:lnTo>
                  <a:lnTo>
                    <a:pt x="6" y="32"/>
                  </a:lnTo>
                  <a:lnTo>
                    <a:pt x="6" y="28"/>
                  </a:lnTo>
                  <a:lnTo>
                    <a:pt x="8" y="22"/>
                  </a:lnTo>
                  <a:lnTo>
                    <a:pt x="10" y="16"/>
                  </a:lnTo>
                  <a:lnTo>
                    <a:pt x="10" y="14"/>
                  </a:lnTo>
                  <a:lnTo>
                    <a:pt x="8" y="14"/>
                  </a:lnTo>
                  <a:lnTo>
                    <a:pt x="8" y="14"/>
                  </a:lnTo>
                  <a:lnTo>
                    <a:pt x="4" y="10"/>
                  </a:lnTo>
                  <a:lnTo>
                    <a:pt x="2" y="6"/>
                  </a:lnTo>
                  <a:lnTo>
                    <a:pt x="0" y="0"/>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83" name="Freeform 56"/>
            <p:cNvSpPr>
              <a:spLocks/>
            </p:cNvSpPr>
            <p:nvPr/>
          </p:nvSpPr>
          <p:spPr bwMode="auto">
            <a:xfrm>
              <a:off x="9712643" y="3172738"/>
              <a:ext cx="722472" cy="497859"/>
            </a:xfrm>
            <a:custGeom>
              <a:avLst/>
              <a:gdLst>
                <a:gd name="T0" fmla="*/ 0 w 366"/>
                <a:gd name="T1" fmla="*/ 246 h 246"/>
                <a:gd name="T2" fmla="*/ 0 w 366"/>
                <a:gd name="T3" fmla="*/ 246 h 246"/>
                <a:gd name="T4" fmla="*/ 8 w 366"/>
                <a:gd name="T5" fmla="*/ 240 h 246"/>
                <a:gd name="T6" fmla="*/ 14 w 366"/>
                <a:gd name="T7" fmla="*/ 236 h 246"/>
                <a:gd name="T8" fmla="*/ 20 w 366"/>
                <a:gd name="T9" fmla="*/ 234 h 246"/>
                <a:gd name="T10" fmla="*/ 20 w 366"/>
                <a:gd name="T11" fmla="*/ 234 h 246"/>
                <a:gd name="T12" fmla="*/ 48 w 366"/>
                <a:gd name="T13" fmla="*/ 238 h 246"/>
                <a:gd name="T14" fmla="*/ 62 w 366"/>
                <a:gd name="T15" fmla="*/ 240 h 246"/>
                <a:gd name="T16" fmla="*/ 68 w 366"/>
                <a:gd name="T17" fmla="*/ 240 h 246"/>
                <a:gd name="T18" fmla="*/ 72 w 366"/>
                <a:gd name="T19" fmla="*/ 238 h 246"/>
                <a:gd name="T20" fmla="*/ 72 w 366"/>
                <a:gd name="T21" fmla="*/ 238 h 246"/>
                <a:gd name="T22" fmla="*/ 72 w 366"/>
                <a:gd name="T23" fmla="*/ 236 h 246"/>
                <a:gd name="T24" fmla="*/ 72 w 366"/>
                <a:gd name="T25" fmla="*/ 232 h 246"/>
                <a:gd name="T26" fmla="*/ 70 w 366"/>
                <a:gd name="T27" fmla="*/ 220 h 246"/>
                <a:gd name="T28" fmla="*/ 66 w 366"/>
                <a:gd name="T29" fmla="*/ 204 h 246"/>
                <a:gd name="T30" fmla="*/ 66 w 366"/>
                <a:gd name="T31" fmla="*/ 204 h 246"/>
                <a:gd name="T32" fmla="*/ 154 w 366"/>
                <a:gd name="T33" fmla="*/ 148 h 246"/>
                <a:gd name="T34" fmla="*/ 154 w 366"/>
                <a:gd name="T35" fmla="*/ 148 h 246"/>
                <a:gd name="T36" fmla="*/ 168 w 366"/>
                <a:gd name="T37" fmla="*/ 138 h 246"/>
                <a:gd name="T38" fmla="*/ 192 w 366"/>
                <a:gd name="T39" fmla="*/ 126 h 246"/>
                <a:gd name="T40" fmla="*/ 252 w 366"/>
                <a:gd name="T41" fmla="*/ 100 h 246"/>
                <a:gd name="T42" fmla="*/ 330 w 366"/>
                <a:gd name="T43" fmla="*/ 68 h 246"/>
                <a:gd name="T44" fmla="*/ 330 w 366"/>
                <a:gd name="T45" fmla="*/ 68 h 246"/>
                <a:gd name="T46" fmla="*/ 344 w 366"/>
                <a:gd name="T47" fmla="*/ 66 h 246"/>
                <a:gd name="T48" fmla="*/ 354 w 366"/>
                <a:gd name="T49" fmla="*/ 62 h 246"/>
                <a:gd name="T50" fmla="*/ 362 w 366"/>
                <a:gd name="T51" fmla="*/ 56 h 246"/>
                <a:gd name="T52" fmla="*/ 362 w 366"/>
                <a:gd name="T53" fmla="*/ 56 h 246"/>
                <a:gd name="T54" fmla="*/ 366 w 366"/>
                <a:gd name="T55" fmla="*/ 48 h 246"/>
                <a:gd name="T56" fmla="*/ 366 w 366"/>
                <a:gd name="T57" fmla="*/ 34 h 246"/>
                <a:gd name="T58" fmla="*/ 364 w 366"/>
                <a:gd name="T59" fmla="*/ 24 h 246"/>
                <a:gd name="T60" fmla="*/ 362 w 366"/>
                <a:gd name="T61" fmla="*/ 18 h 246"/>
                <a:gd name="T62" fmla="*/ 360 w 366"/>
                <a:gd name="T63" fmla="*/ 16 h 246"/>
                <a:gd name="T64" fmla="*/ 360 w 366"/>
                <a:gd name="T65" fmla="*/ 16 h 246"/>
                <a:gd name="T66" fmla="*/ 350 w 366"/>
                <a:gd name="T67" fmla="*/ 12 h 246"/>
                <a:gd name="T68" fmla="*/ 336 w 366"/>
                <a:gd name="T69" fmla="*/ 6 h 246"/>
                <a:gd name="T70" fmla="*/ 316 w 366"/>
                <a:gd name="T71" fmla="*/ 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66" h="246">
                  <a:moveTo>
                    <a:pt x="0" y="246"/>
                  </a:moveTo>
                  <a:lnTo>
                    <a:pt x="0" y="246"/>
                  </a:lnTo>
                  <a:lnTo>
                    <a:pt x="8" y="240"/>
                  </a:lnTo>
                  <a:lnTo>
                    <a:pt x="14" y="236"/>
                  </a:lnTo>
                  <a:lnTo>
                    <a:pt x="20" y="234"/>
                  </a:lnTo>
                  <a:lnTo>
                    <a:pt x="20" y="234"/>
                  </a:lnTo>
                  <a:lnTo>
                    <a:pt x="48" y="238"/>
                  </a:lnTo>
                  <a:lnTo>
                    <a:pt x="62" y="240"/>
                  </a:lnTo>
                  <a:lnTo>
                    <a:pt x="68" y="240"/>
                  </a:lnTo>
                  <a:lnTo>
                    <a:pt x="72" y="238"/>
                  </a:lnTo>
                  <a:lnTo>
                    <a:pt x="72" y="238"/>
                  </a:lnTo>
                  <a:lnTo>
                    <a:pt x="72" y="236"/>
                  </a:lnTo>
                  <a:lnTo>
                    <a:pt x="72" y="232"/>
                  </a:lnTo>
                  <a:lnTo>
                    <a:pt x="70" y="220"/>
                  </a:lnTo>
                  <a:lnTo>
                    <a:pt x="66" y="204"/>
                  </a:lnTo>
                  <a:lnTo>
                    <a:pt x="66" y="204"/>
                  </a:lnTo>
                  <a:lnTo>
                    <a:pt x="154" y="148"/>
                  </a:lnTo>
                  <a:lnTo>
                    <a:pt x="154" y="148"/>
                  </a:lnTo>
                  <a:lnTo>
                    <a:pt x="168" y="138"/>
                  </a:lnTo>
                  <a:lnTo>
                    <a:pt x="192" y="126"/>
                  </a:lnTo>
                  <a:lnTo>
                    <a:pt x="252" y="100"/>
                  </a:lnTo>
                  <a:lnTo>
                    <a:pt x="330" y="68"/>
                  </a:lnTo>
                  <a:lnTo>
                    <a:pt x="330" y="68"/>
                  </a:lnTo>
                  <a:lnTo>
                    <a:pt x="344" y="66"/>
                  </a:lnTo>
                  <a:lnTo>
                    <a:pt x="354" y="62"/>
                  </a:lnTo>
                  <a:lnTo>
                    <a:pt x="362" y="56"/>
                  </a:lnTo>
                  <a:lnTo>
                    <a:pt x="362" y="56"/>
                  </a:lnTo>
                  <a:lnTo>
                    <a:pt x="366" y="48"/>
                  </a:lnTo>
                  <a:lnTo>
                    <a:pt x="366" y="34"/>
                  </a:lnTo>
                  <a:lnTo>
                    <a:pt x="364" y="24"/>
                  </a:lnTo>
                  <a:lnTo>
                    <a:pt x="362" y="18"/>
                  </a:lnTo>
                  <a:lnTo>
                    <a:pt x="360" y="16"/>
                  </a:lnTo>
                  <a:lnTo>
                    <a:pt x="360" y="16"/>
                  </a:lnTo>
                  <a:lnTo>
                    <a:pt x="350" y="12"/>
                  </a:lnTo>
                  <a:lnTo>
                    <a:pt x="336" y="6"/>
                  </a:lnTo>
                  <a:lnTo>
                    <a:pt x="316" y="0"/>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84" name="Freeform 57"/>
            <p:cNvSpPr>
              <a:spLocks/>
            </p:cNvSpPr>
            <p:nvPr/>
          </p:nvSpPr>
          <p:spPr bwMode="auto">
            <a:xfrm>
              <a:off x="9761835" y="3306310"/>
              <a:ext cx="787770" cy="566669"/>
            </a:xfrm>
            <a:custGeom>
              <a:avLst/>
              <a:gdLst>
                <a:gd name="T0" fmla="*/ 0 w 364"/>
                <a:gd name="T1" fmla="*/ 252 h 280"/>
                <a:gd name="T2" fmla="*/ 0 w 364"/>
                <a:gd name="T3" fmla="*/ 252 h 280"/>
                <a:gd name="T4" fmla="*/ 8 w 364"/>
                <a:gd name="T5" fmla="*/ 218 h 280"/>
                <a:gd name="T6" fmla="*/ 12 w 364"/>
                <a:gd name="T7" fmla="*/ 192 h 280"/>
                <a:gd name="T8" fmla="*/ 12 w 364"/>
                <a:gd name="T9" fmla="*/ 180 h 280"/>
                <a:gd name="T10" fmla="*/ 12 w 364"/>
                <a:gd name="T11" fmla="*/ 172 h 280"/>
                <a:gd name="T12" fmla="*/ 12 w 364"/>
                <a:gd name="T13" fmla="*/ 172 h 280"/>
                <a:gd name="T14" fmla="*/ 44 w 364"/>
                <a:gd name="T15" fmla="*/ 180 h 280"/>
                <a:gd name="T16" fmla="*/ 74 w 364"/>
                <a:gd name="T17" fmla="*/ 190 h 280"/>
                <a:gd name="T18" fmla="*/ 104 w 364"/>
                <a:gd name="T19" fmla="*/ 200 h 280"/>
                <a:gd name="T20" fmla="*/ 104 w 364"/>
                <a:gd name="T21" fmla="*/ 200 h 280"/>
                <a:gd name="T22" fmla="*/ 194 w 364"/>
                <a:gd name="T23" fmla="*/ 244 h 280"/>
                <a:gd name="T24" fmla="*/ 244 w 364"/>
                <a:gd name="T25" fmla="*/ 266 h 280"/>
                <a:gd name="T26" fmla="*/ 262 w 364"/>
                <a:gd name="T27" fmla="*/ 274 h 280"/>
                <a:gd name="T28" fmla="*/ 276 w 364"/>
                <a:gd name="T29" fmla="*/ 278 h 280"/>
                <a:gd name="T30" fmla="*/ 276 w 364"/>
                <a:gd name="T31" fmla="*/ 278 h 280"/>
                <a:gd name="T32" fmla="*/ 300 w 364"/>
                <a:gd name="T33" fmla="*/ 280 h 280"/>
                <a:gd name="T34" fmla="*/ 328 w 364"/>
                <a:gd name="T35" fmla="*/ 280 h 280"/>
                <a:gd name="T36" fmla="*/ 364 w 364"/>
                <a:gd name="T37" fmla="*/ 280 h 280"/>
                <a:gd name="T38" fmla="*/ 364 w 364"/>
                <a:gd name="T39" fmla="*/ 280 h 280"/>
                <a:gd name="T40" fmla="*/ 358 w 364"/>
                <a:gd name="T41" fmla="*/ 272 h 280"/>
                <a:gd name="T42" fmla="*/ 342 w 364"/>
                <a:gd name="T43" fmla="*/ 250 h 280"/>
                <a:gd name="T44" fmla="*/ 332 w 364"/>
                <a:gd name="T45" fmla="*/ 234 h 280"/>
                <a:gd name="T46" fmla="*/ 322 w 364"/>
                <a:gd name="T47" fmla="*/ 216 h 280"/>
                <a:gd name="T48" fmla="*/ 312 w 364"/>
                <a:gd name="T49" fmla="*/ 194 h 280"/>
                <a:gd name="T50" fmla="*/ 304 w 364"/>
                <a:gd name="T51" fmla="*/ 168 h 280"/>
                <a:gd name="T52" fmla="*/ 304 w 364"/>
                <a:gd name="T53" fmla="*/ 168 h 280"/>
                <a:gd name="T54" fmla="*/ 288 w 364"/>
                <a:gd name="T55" fmla="*/ 112 h 280"/>
                <a:gd name="T56" fmla="*/ 276 w 364"/>
                <a:gd name="T57" fmla="*/ 58 h 280"/>
                <a:gd name="T58" fmla="*/ 264 w 364"/>
                <a:gd name="T59" fmla="*/ 0 h 280"/>
                <a:gd name="connsiteX0" fmla="*/ 328 w 10328"/>
                <a:gd name="connsiteY0" fmla="*/ 9000 h 10000"/>
                <a:gd name="connsiteX1" fmla="*/ 0 w 10328"/>
                <a:gd name="connsiteY1" fmla="*/ 8798 h 10000"/>
                <a:gd name="connsiteX2" fmla="*/ 548 w 10328"/>
                <a:gd name="connsiteY2" fmla="*/ 7786 h 10000"/>
                <a:gd name="connsiteX3" fmla="*/ 658 w 10328"/>
                <a:gd name="connsiteY3" fmla="*/ 6857 h 10000"/>
                <a:gd name="connsiteX4" fmla="*/ 658 w 10328"/>
                <a:gd name="connsiteY4" fmla="*/ 6429 h 10000"/>
                <a:gd name="connsiteX5" fmla="*/ 658 w 10328"/>
                <a:gd name="connsiteY5" fmla="*/ 6143 h 10000"/>
                <a:gd name="connsiteX6" fmla="*/ 658 w 10328"/>
                <a:gd name="connsiteY6" fmla="*/ 6143 h 10000"/>
                <a:gd name="connsiteX7" fmla="*/ 1537 w 10328"/>
                <a:gd name="connsiteY7" fmla="*/ 6429 h 10000"/>
                <a:gd name="connsiteX8" fmla="*/ 2361 w 10328"/>
                <a:gd name="connsiteY8" fmla="*/ 6786 h 10000"/>
                <a:gd name="connsiteX9" fmla="*/ 3185 w 10328"/>
                <a:gd name="connsiteY9" fmla="*/ 7143 h 10000"/>
                <a:gd name="connsiteX10" fmla="*/ 3185 w 10328"/>
                <a:gd name="connsiteY10" fmla="*/ 7143 h 10000"/>
                <a:gd name="connsiteX11" fmla="*/ 5658 w 10328"/>
                <a:gd name="connsiteY11" fmla="*/ 8714 h 10000"/>
                <a:gd name="connsiteX12" fmla="*/ 7031 w 10328"/>
                <a:gd name="connsiteY12" fmla="*/ 9500 h 10000"/>
                <a:gd name="connsiteX13" fmla="*/ 7526 w 10328"/>
                <a:gd name="connsiteY13" fmla="*/ 9786 h 10000"/>
                <a:gd name="connsiteX14" fmla="*/ 7910 w 10328"/>
                <a:gd name="connsiteY14" fmla="*/ 9929 h 10000"/>
                <a:gd name="connsiteX15" fmla="*/ 7910 w 10328"/>
                <a:gd name="connsiteY15" fmla="*/ 9929 h 10000"/>
                <a:gd name="connsiteX16" fmla="*/ 8570 w 10328"/>
                <a:gd name="connsiteY16" fmla="*/ 10000 h 10000"/>
                <a:gd name="connsiteX17" fmla="*/ 9339 w 10328"/>
                <a:gd name="connsiteY17" fmla="*/ 10000 h 10000"/>
                <a:gd name="connsiteX18" fmla="*/ 10328 w 10328"/>
                <a:gd name="connsiteY18" fmla="*/ 10000 h 10000"/>
                <a:gd name="connsiteX19" fmla="*/ 10328 w 10328"/>
                <a:gd name="connsiteY19" fmla="*/ 10000 h 10000"/>
                <a:gd name="connsiteX20" fmla="*/ 10163 w 10328"/>
                <a:gd name="connsiteY20" fmla="*/ 9714 h 10000"/>
                <a:gd name="connsiteX21" fmla="*/ 9724 w 10328"/>
                <a:gd name="connsiteY21" fmla="*/ 8929 h 10000"/>
                <a:gd name="connsiteX22" fmla="*/ 9449 w 10328"/>
                <a:gd name="connsiteY22" fmla="*/ 8357 h 10000"/>
                <a:gd name="connsiteX23" fmla="*/ 9174 w 10328"/>
                <a:gd name="connsiteY23" fmla="*/ 7714 h 10000"/>
                <a:gd name="connsiteX24" fmla="*/ 8899 w 10328"/>
                <a:gd name="connsiteY24" fmla="*/ 6929 h 10000"/>
                <a:gd name="connsiteX25" fmla="*/ 8680 w 10328"/>
                <a:gd name="connsiteY25" fmla="*/ 6000 h 10000"/>
                <a:gd name="connsiteX26" fmla="*/ 8680 w 10328"/>
                <a:gd name="connsiteY26" fmla="*/ 6000 h 10000"/>
                <a:gd name="connsiteX27" fmla="*/ 8240 w 10328"/>
                <a:gd name="connsiteY27" fmla="*/ 4000 h 10000"/>
                <a:gd name="connsiteX28" fmla="*/ 7910 w 10328"/>
                <a:gd name="connsiteY28" fmla="*/ 2071 h 10000"/>
                <a:gd name="connsiteX29" fmla="*/ 7581 w 10328"/>
                <a:gd name="connsiteY29" fmla="*/ 0 h 10000"/>
                <a:gd name="connsiteX0" fmla="*/ 429 w 10429"/>
                <a:gd name="connsiteY0" fmla="*/ 9000 h 10000"/>
                <a:gd name="connsiteX1" fmla="*/ 0 w 10429"/>
                <a:gd name="connsiteY1" fmla="*/ 8932 h 10000"/>
                <a:gd name="connsiteX2" fmla="*/ 649 w 10429"/>
                <a:gd name="connsiteY2" fmla="*/ 7786 h 10000"/>
                <a:gd name="connsiteX3" fmla="*/ 759 w 10429"/>
                <a:gd name="connsiteY3" fmla="*/ 6857 h 10000"/>
                <a:gd name="connsiteX4" fmla="*/ 759 w 10429"/>
                <a:gd name="connsiteY4" fmla="*/ 6429 h 10000"/>
                <a:gd name="connsiteX5" fmla="*/ 759 w 10429"/>
                <a:gd name="connsiteY5" fmla="*/ 6143 h 10000"/>
                <a:gd name="connsiteX6" fmla="*/ 759 w 10429"/>
                <a:gd name="connsiteY6" fmla="*/ 6143 h 10000"/>
                <a:gd name="connsiteX7" fmla="*/ 1638 w 10429"/>
                <a:gd name="connsiteY7" fmla="*/ 6429 h 10000"/>
                <a:gd name="connsiteX8" fmla="*/ 2462 w 10429"/>
                <a:gd name="connsiteY8" fmla="*/ 6786 h 10000"/>
                <a:gd name="connsiteX9" fmla="*/ 3286 w 10429"/>
                <a:gd name="connsiteY9" fmla="*/ 7143 h 10000"/>
                <a:gd name="connsiteX10" fmla="*/ 3286 w 10429"/>
                <a:gd name="connsiteY10" fmla="*/ 7143 h 10000"/>
                <a:gd name="connsiteX11" fmla="*/ 5759 w 10429"/>
                <a:gd name="connsiteY11" fmla="*/ 8714 h 10000"/>
                <a:gd name="connsiteX12" fmla="*/ 7132 w 10429"/>
                <a:gd name="connsiteY12" fmla="*/ 9500 h 10000"/>
                <a:gd name="connsiteX13" fmla="*/ 7627 w 10429"/>
                <a:gd name="connsiteY13" fmla="*/ 9786 h 10000"/>
                <a:gd name="connsiteX14" fmla="*/ 8011 w 10429"/>
                <a:gd name="connsiteY14" fmla="*/ 9929 h 10000"/>
                <a:gd name="connsiteX15" fmla="*/ 8011 w 10429"/>
                <a:gd name="connsiteY15" fmla="*/ 9929 h 10000"/>
                <a:gd name="connsiteX16" fmla="*/ 8671 w 10429"/>
                <a:gd name="connsiteY16" fmla="*/ 10000 h 10000"/>
                <a:gd name="connsiteX17" fmla="*/ 9440 w 10429"/>
                <a:gd name="connsiteY17" fmla="*/ 10000 h 10000"/>
                <a:gd name="connsiteX18" fmla="*/ 10429 w 10429"/>
                <a:gd name="connsiteY18" fmla="*/ 10000 h 10000"/>
                <a:gd name="connsiteX19" fmla="*/ 10429 w 10429"/>
                <a:gd name="connsiteY19" fmla="*/ 10000 h 10000"/>
                <a:gd name="connsiteX20" fmla="*/ 10264 w 10429"/>
                <a:gd name="connsiteY20" fmla="*/ 9714 h 10000"/>
                <a:gd name="connsiteX21" fmla="*/ 9825 w 10429"/>
                <a:gd name="connsiteY21" fmla="*/ 8929 h 10000"/>
                <a:gd name="connsiteX22" fmla="*/ 9550 w 10429"/>
                <a:gd name="connsiteY22" fmla="*/ 8357 h 10000"/>
                <a:gd name="connsiteX23" fmla="*/ 9275 w 10429"/>
                <a:gd name="connsiteY23" fmla="*/ 7714 h 10000"/>
                <a:gd name="connsiteX24" fmla="*/ 9000 w 10429"/>
                <a:gd name="connsiteY24" fmla="*/ 6929 h 10000"/>
                <a:gd name="connsiteX25" fmla="*/ 8781 w 10429"/>
                <a:gd name="connsiteY25" fmla="*/ 6000 h 10000"/>
                <a:gd name="connsiteX26" fmla="*/ 8781 w 10429"/>
                <a:gd name="connsiteY26" fmla="*/ 6000 h 10000"/>
                <a:gd name="connsiteX27" fmla="*/ 8341 w 10429"/>
                <a:gd name="connsiteY27" fmla="*/ 4000 h 10000"/>
                <a:gd name="connsiteX28" fmla="*/ 8011 w 10429"/>
                <a:gd name="connsiteY28" fmla="*/ 2071 h 10000"/>
                <a:gd name="connsiteX29" fmla="*/ 7682 w 10429"/>
                <a:gd name="connsiteY29" fmla="*/ 0 h 10000"/>
                <a:gd name="connsiteX0" fmla="*/ 0 w 10429"/>
                <a:gd name="connsiteY0" fmla="*/ 8932 h 10000"/>
                <a:gd name="connsiteX1" fmla="*/ 649 w 10429"/>
                <a:gd name="connsiteY1" fmla="*/ 7786 h 10000"/>
                <a:gd name="connsiteX2" fmla="*/ 759 w 10429"/>
                <a:gd name="connsiteY2" fmla="*/ 6857 h 10000"/>
                <a:gd name="connsiteX3" fmla="*/ 759 w 10429"/>
                <a:gd name="connsiteY3" fmla="*/ 6429 h 10000"/>
                <a:gd name="connsiteX4" fmla="*/ 759 w 10429"/>
                <a:gd name="connsiteY4" fmla="*/ 6143 h 10000"/>
                <a:gd name="connsiteX5" fmla="*/ 759 w 10429"/>
                <a:gd name="connsiteY5" fmla="*/ 6143 h 10000"/>
                <a:gd name="connsiteX6" fmla="*/ 1638 w 10429"/>
                <a:gd name="connsiteY6" fmla="*/ 6429 h 10000"/>
                <a:gd name="connsiteX7" fmla="*/ 2462 w 10429"/>
                <a:gd name="connsiteY7" fmla="*/ 6786 h 10000"/>
                <a:gd name="connsiteX8" fmla="*/ 3286 w 10429"/>
                <a:gd name="connsiteY8" fmla="*/ 7143 h 10000"/>
                <a:gd name="connsiteX9" fmla="*/ 3286 w 10429"/>
                <a:gd name="connsiteY9" fmla="*/ 7143 h 10000"/>
                <a:gd name="connsiteX10" fmla="*/ 5759 w 10429"/>
                <a:gd name="connsiteY10" fmla="*/ 8714 h 10000"/>
                <a:gd name="connsiteX11" fmla="*/ 7132 w 10429"/>
                <a:gd name="connsiteY11" fmla="*/ 9500 h 10000"/>
                <a:gd name="connsiteX12" fmla="*/ 7627 w 10429"/>
                <a:gd name="connsiteY12" fmla="*/ 9786 h 10000"/>
                <a:gd name="connsiteX13" fmla="*/ 8011 w 10429"/>
                <a:gd name="connsiteY13" fmla="*/ 9929 h 10000"/>
                <a:gd name="connsiteX14" fmla="*/ 8011 w 10429"/>
                <a:gd name="connsiteY14" fmla="*/ 9929 h 10000"/>
                <a:gd name="connsiteX15" fmla="*/ 8671 w 10429"/>
                <a:gd name="connsiteY15" fmla="*/ 10000 h 10000"/>
                <a:gd name="connsiteX16" fmla="*/ 9440 w 10429"/>
                <a:gd name="connsiteY16" fmla="*/ 10000 h 10000"/>
                <a:gd name="connsiteX17" fmla="*/ 10429 w 10429"/>
                <a:gd name="connsiteY17" fmla="*/ 10000 h 10000"/>
                <a:gd name="connsiteX18" fmla="*/ 10429 w 10429"/>
                <a:gd name="connsiteY18" fmla="*/ 10000 h 10000"/>
                <a:gd name="connsiteX19" fmla="*/ 10264 w 10429"/>
                <a:gd name="connsiteY19" fmla="*/ 9714 h 10000"/>
                <a:gd name="connsiteX20" fmla="*/ 9825 w 10429"/>
                <a:gd name="connsiteY20" fmla="*/ 8929 h 10000"/>
                <a:gd name="connsiteX21" fmla="*/ 9550 w 10429"/>
                <a:gd name="connsiteY21" fmla="*/ 8357 h 10000"/>
                <a:gd name="connsiteX22" fmla="*/ 9275 w 10429"/>
                <a:gd name="connsiteY22" fmla="*/ 7714 h 10000"/>
                <a:gd name="connsiteX23" fmla="*/ 9000 w 10429"/>
                <a:gd name="connsiteY23" fmla="*/ 6929 h 10000"/>
                <a:gd name="connsiteX24" fmla="*/ 8781 w 10429"/>
                <a:gd name="connsiteY24" fmla="*/ 6000 h 10000"/>
                <a:gd name="connsiteX25" fmla="*/ 8781 w 10429"/>
                <a:gd name="connsiteY25" fmla="*/ 6000 h 10000"/>
                <a:gd name="connsiteX26" fmla="*/ 8341 w 10429"/>
                <a:gd name="connsiteY26" fmla="*/ 4000 h 10000"/>
                <a:gd name="connsiteX27" fmla="*/ 8011 w 10429"/>
                <a:gd name="connsiteY27" fmla="*/ 2071 h 10000"/>
                <a:gd name="connsiteX28" fmla="*/ 7682 w 10429"/>
                <a:gd name="connsiteY28"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429" h="10000">
                  <a:moveTo>
                    <a:pt x="0" y="8932"/>
                  </a:moveTo>
                  <a:lnTo>
                    <a:pt x="649" y="7786"/>
                  </a:lnTo>
                  <a:cubicBezTo>
                    <a:pt x="686" y="7476"/>
                    <a:pt x="722" y="7167"/>
                    <a:pt x="759" y="6857"/>
                  </a:cubicBezTo>
                  <a:lnTo>
                    <a:pt x="759" y="6429"/>
                  </a:lnTo>
                  <a:lnTo>
                    <a:pt x="759" y="6143"/>
                  </a:lnTo>
                  <a:lnTo>
                    <a:pt x="759" y="6143"/>
                  </a:lnTo>
                  <a:lnTo>
                    <a:pt x="1638" y="6429"/>
                  </a:lnTo>
                  <a:lnTo>
                    <a:pt x="2462" y="6786"/>
                  </a:lnTo>
                  <a:lnTo>
                    <a:pt x="3286" y="7143"/>
                  </a:lnTo>
                  <a:lnTo>
                    <a:pt x="3286" y="7143"/>
                  </a:lnTo>
                  <a:lnTo>
                    <a:pt x="5759" y="8714"/>
                  </a:lnTo>
                  <a:lnTo>
                    <a:pt x="7132" y="9500"/>
                  </a:lnTo>
                  <a:lnTo>
                    <a:pt x="7627" y="9786"/>
                  </a:lnTo>
                  <a:lnTo>
                    <a:pt x="8011" y="9929"/>
                  </a:lnTo>
                  <a:lnTo>
                    <a:pt x="8011" y="9929"/>
                  </a:lnTo>
                  <a:lnTo>
                    <a:pt x="8671" y="10000"/>
                  </a:lnTo>
                  <a:lnTo>
                    <a:pt x="9440" y="10000"/>
                  </a:lnTo>
                  <a:lnTo>
                    <a:pt x="10429" y="10000"/>
                  </a:lnTo>
                  <a:lnTo>
                    <a:pt x="10429" y="10000"/>
                  </a:lnTo>
                  <a:lnTo>
                    <a:pt x="10264" y="9714"/>
                  </a:lnTo>
                  <a:lnTo>
                    <a:pt x="9825" y="8929"/>
                  </a:lnTo>
                  <a:lnTo>
                    <a:pt x="9550" y="8357"/>
                  </a:lnTo>
                  <a:cubicBezTo>
                    <a:pt x="9458" y="8143"/>
                    <a:pt x="9367" y="7928"/>
                    <a:pt x="9275" y="7714"/>
                  </a:cubicBezTo>
                  <a:lnTo>
                    <a:pt x="9000" y="6929"/>
                  </a:lnTo>
                  <a:lnTo>
                    <a:pt x="8781" y="6000"/>
                  </a:lnTo>
                  <a:lnTo>
                    <a:pt x="8781" y="6000"/>
                  </a:lnTo>
                  <a:lnTo>
                    <a:pt x="8341" y="4000"/>
                  </a:lnTo>
                  <a:lnTo>
                    <a:pt x="8011" y="2071"/>
                  </a:lnTo>
                  <a:cubicBezTo>
                    <a:pt x="7901" y="1381"/>
                    <a:pt x="7792" y="690"/>
                    <a:pt x="7682" y="0"/>
                  </a:cubicBez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grpSp>
          <p:nvGrpSpPr>
            <p:cNvPr id="423" name="Group 422"/>
            <p:cNvGrpSpPr/>
            <p:nvPr/>
          </p:nvGrpSpPr>
          <p:grpSpPr>
            <a:xfrm>
              <a:off x="9500175" y="2432021"/>
              <a:ext cx="2691771" cy="1303339"/>
              <a:chOff x="9629736" y="2432021"/>
              <a:chExt cx="2562210" cy="1303339"/>
            </a:xfrm>
          </p:grpSpPr>
          <p:sp>
            <p:nvSpPr>
              <p:cNvPr id="381" name="Freeform 54"/>
              <p:cNvSpPr>
                <a:spLocks/>
              </p:cNvSpPr>
              <p:nvPr/>
            </p:nvSpPr>
            <p:spPr bwMode="auto">
              <a:xfrm>
                <a:off x="9629736" y="2432021"/>
                <a:ext cx="2562210" cy="1303339"/>
              </a:xfrm>
              <a:custGeom>
                <a:avLst/>
                <a:gdLst>
                  <a:gd name="T0" fmla="*/ 194 w 1298"/>
                  <a:gd name="T1" fmla="*/ 302 h 644"/>
                  <a:gd name="T2" fmla="*/ 168 w 1298"/>
                  <a:gd name="T3" fmla="*/ 354 h 644"/>
                  <a:gd name="T4" fmla="*/ 138 w 1298"/>
                  <a:gd name="T5" fmla="*/ 404 h 644"/>
                  <a:gd name="T6" fmla="*/ 98 w 1298"/>
                  <a:gd name="T7" fmla="*/ 456 h 644"/>
                  <a:gd name="T8" fmla="*/ 88 w 1298"/>
                  <a:gd name="T9" fmla="*/ 468 h 644"/>
                  <a:gd name="T10" fmla="*/ 74 w 1298"/>
                  <a:gd name="T11" fmla="*/ 492 h 644"/>
                  <a:gd name="T12" fmla="*/ 66 w 1298"/>
                  <a:gd name="T13" fmla="*/ 500 h 644"/>
                  <a:gd name="T14" fmla="*/ 52 w 1298"/>
                  <a:gd name="T15" fmla="*/ 510 h 644"/>
                  <a:gd name="T16" fmla="*/ 34 w 1298"/>
                  <a:gd name="T17" fmla="*/ 532 h 644"/>
                  <a:gd name="T18" fmla="*/ 22 w 1298"/>
                  <a:gd name="T19" fmla="*/ 552 h 644"/>
                  <a:gd name="T20" fmla="*/ 14 w 1298"/>
                  <a:gd name="T21" fmla="*/ 558 h 644"/>
                  <a:gd name="T22" fmla="*/ 0 w 1298"/>
                  <a:gd name="T23" fmla="*/ 556 h 644"/>
                  <a:gd name="T24" fmla="*/ 4 w 1298"/>
                  <a:gd name="T25" fmla="*/ 562 h 644"/>
                  <a:gd name="T26" fmla="*/ 10 w 1298"/>
                  <a:gd name="T27" fmla="*/ 574 h 644"/>
                  <a:gd name="T28" fmla="*/ 18 w 1298"/>
                  <a:gd name="T29" fmla="*/ 584 h 644"/>
                  <a:gd name="T30" fmla="*/ 16 w 1298"/>
                  <a:gd name="T31" fmla="*/ 590 h 644"/>
                  <a:gd name="T32" fmla="*/ 8 w 1298"/>
                  <a:gd name="T33" fmla="*/ 606 h 644"/>
                  <a:gd name="T34" fmla="*/ 8 w 1298"/>
                  <a:gd name="T35" fmla="*/ 616 h 644"/>
                  <a:gd name="T36" fmla="*/ 12 w 1298"/>
                  <a:gd name="T37" fmla="*/ 618 h 644"/>
                  <a:gd name="T38" fmla="*/ 34 w 1298"/>
                  <a:gd name="T39" fmla="*/ 614 h 644"/>
                  <a:gd name="T40" fmla="*/ 46 w 1298"/>
                  <a:gd name="T41" fmla="*/ 612 h 644"/>
                  <a:gd name="T42" fmla="*/ 46 w 1298"/>
                  <a:gd name="T43" fmla="*/ 614 h 644"/>
                  <a:gd name="T44" fmla="*/ 46 w 1298"/>
                  <a:gd name="T45" fmla="*/ 618 h 644"/>
                  <a:gd name="T46" fmla="*/ 44 w 1298"/>
                  <a:gd name="T47" fmla="*/ 626 h 644"/>
                  <a:gd name="T48" fmla="*/ 44 w 1298"/>
                  <a:gd name="T49" fmla="*/ 632 h 644"/>
                  <a:gd name="T50" fmla="*/ 50 w 1298"/>
                  <a:gd name="T51" fmla="*/ 640 h 644"/>
                  <a:gd name="T52" fmla="*/ 54 w 1298"/>
                  <a:gd name="T53" fmla="*/ 644 h 644"/>
                  <a:gd name="T54" fmla="*/ 60 w 1298"/>
                  <a:gd name="T55" fmla="*/ 638 h 644"/>
                  <a:gd name="T56" fmla="*/ 60 w 1298"/>
                  <a:gd name="T57" fmla="*/ 626 h 644"/>
                  <a:gd name="T58" fmla="*/ 62 w 1298"/>
                  <a:gd name="T59" fmla="*/ 608 h 644"/>
                  <a:gd name="T60" fmla="*/ 64 w 1298"/>
                  <a:gd name="T61" fmla="*/ 606 h 644"/>
                  <a:gd name="T62" fmla="*/ 74 w 1298"/>
                  <a:gd name="T63" fmla="*/ 604 h 644"/>
                  <a:gd name="T64" fmla="*/ 86 w 1298"/>
                  <a:gd name="T65" fmla="*/ 608 h 644"/>
                  <a:gd name="T66" fmla="*/ 118 w 1298"/>
                  <a:gd name="T67" fmla="*/ 606 h 644"/>
                  <a:gd name="T68" fmla="*/ 182 w 1298"/>
                  <a:gd name="T69" fmla="*/ 596 h 644"/>
                  <a:gd name="T70" fmla="*/ 256 w 1298"/>
                  <a:gd name="T71" fmla="*/ 574 h 644"/>
                  <a:gd name="T72" fmla="*/ 290 w 1298"/>
                  <a:gd name="T73" fmla="*/ 558 h 644"/>
                  <a:gd name="T74" fmla="*/ 318 w 1298"/>
                  <a:gd name="T75" fmla="*/ 540 h 644"/>
                  <a:gd name="T76" fmla="*/ 328 w 1298"/>
                  <a:gd name="T77" fmla="*/ 528 h 644"/>
                  <a:gd name="T78" fmla="*/ 354 w 1298"/>
                  <a:gd name="T79" fmla="*/ 480 h 644"/>
                  <a:gd name="T80" fmla="*/ 366 w 1298"/>
                  <a:gd name="T81" fmla="*/ 448 h 644"/>
                  <a:gd name="T82" fmla="*/ 366 w 1298"/>
                  <a:gd name="T83" fmla="*/ 436 h 644"/>
                  <a:gd name="T84" fmla="*/ 368 w 1298"/>
                  <a:gd name="T85" fmla="*/ 422 h 644"/>
                  <a:gd name="T86" fmla="*/ 368 w 1298"/>
                  <a:gd name="T87" fmla="*/ 410 h 644"/>
                  <a:gd name="T88" fmla="*/ 366 w 1298"/>
                  <a:gd name="T89" fmla="*/ 406 h 644"/>
                  <a:gd name="T90" fmla="*/ 360 w 1298"/>
                  <a:gd name="T91" fmla="*/ 406 h 644"/>
                  <a:gd name="T92" fmla="*/ 356 w 1298"/>
                  <a:gd name="T93" fmla="*/ 402 h 644"/>
                  <a:gd name="T94" fmla="*/ 350 w 1298"/>
                  <a:gd name="T95" fmla="*/ 390 h 644"/>
                  <a:gd name="T96" fmla="*/ 350 w 1298"/>
                  <a:gd name="T97" fmla="*/ 378 h 644"/>
                  <a:gd name="T98" fmla="*/ 386 w 1298"/>
                  <a:gd name="T99" fmla="*/ 328 h 644"/>
                  <a:gd name="T100" fmla="*/ 456 w 1298"/>
                  <a:gd name="T101" fmla="*/ 276 h 644"/>
                  <a:gd name="T102" fmla="*/ 640 w 1298"/>
                  <a:gd name="T103" fmla="*/ 152 h 644"/>
                  <a:gd name="T104" fmla="*/ 752 w 1298"/>
                  <a:gd name="T105" fmla="*/ 84 h 644"/>
                  <a:gd name="T106" fmla="*/ 790 w 1298"/>
                  <a:gd name="T107" fmla="*/ 64 h 644"/>
                  <a:gd name="T108" fmla="*/ 810 w 1298"/>
                  <a:gd name="T109" fmla="*/ 58 h 644"/>
                  <a:gd name="T110" fmla="*/ 902 w 1298"/>
                  <a:gd name="T111" fmla="*/ 40 h 644"/>
                  <a:gd name="T112" fmla="*/ 1074 w 1298"/>
                  <a:gd name="T113" fmla="*/ 20 h 644"/>
                  <a:gd name="T114" fmla="*/ 1298 w 1298"/>
                  <a:gd name="T115" fmla="*/ 0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298" h="644">
                    <a:moveTo>
                      <a:pt x="194" y="302"/>
                    </a:moveTo>
                    <a:lnTo>
                      <a:pt x="194" y="302"/>
                    </a:lnTo>
                    <a:lnTo>
                      <a:pt x="186" y="316"/>
                    </a:lnTo>
                    <a:lnTo>
                      <a:pt x="168" y="354"/>
                    </a:lnTo>
                    <a:lnTo>
                      <a:pt x="154" y="378"/>
                    </a:lnTo>
                    <a:lnTo>
                      <a:pt x="138" y="404"/>
                    </a:lnTo>
                    <a:lnTo>
                      <a:pt x="120" y="430"/>
                    </a:lnTo>
                    <a:lnTo>
                      <a:pt x="98" y="456"/>
                    </a:lnTo>
                    <a:lnTo>
                      <a:pt x="98" y="456"/>
                    </a:lnTo>
                    <a:lnTo>
                      <a:pt x="88" y="468"/>
                    </a:lnTo>
                    <a:lnTo>
                      <a:pt x="82" y="480"/>
                    </a:lnTo>
                    <a:lnTo>
                      <a:pt x="74" y="492"/>
                    </a:lnTo>
                    <a:lnTo>
                      <a:pt x="70" y="496"/>
                    </a:lnTo>
                    <a:lnTo>
                      <a:pt x="66" y="500"/>
                    </a:lnTo>
                    <a:lnTo>
                      <a:pt x="66" y="500"/>
                    </a:lnTo>
                    <a:lnTo>
                      <a:pt x="52" y="510"/>
                    </a:lnTo>
                    <a:lnTo>
                      <a:pt x="42" y="520"/>
                    </a:lnTo>
                    <a:lnTo>
                      <a:pt x="34" y="532"/>
                    </a:lnTo>
                    <a:lnTo>
                      <a:pt x="28" y="542"/>
                    </a:lnTo>
                    <a:lnTo>
                      <a:pt x="22" y="552"/>
                    </a:lnTo>
                    <a:lnTo>
                      <a:pt x="16" y="558"/>
                    </a:lnTo>
                    <a:lnTo>
                      <a:pt x="14" y="558"/>
                    </a:lnTo>
                    <a:lnTo>
                      <a:pt x="10" y="558"/>
                    </a:lnTo>
                    <a:lnTo>
                      <a:pt x="0" y="556"/>
                    </a:lnTo>
                    <a:lnTo>
                      <a:pt x="0" y="556"/>
                    </a:lnTo>
                    <a:lnTo>
                      <a:pt x="4" y="562"/>
                    </a:lnTo>
                    <a:lnTo>
                      <a:pt x="4" y="562"/>
                    </a:lnTo>
                    <a:lnTo>
                      <a:pt x="10" y="574"/>
                    </a:lnTo>
                    <a:lnTo>
                      <a:pt x="18" y="584"/>
                    </a:lnTo>
                    <a:lnTo>
                      <a:pt x="18" y="584"/>
                    </a:lnTo>
                    <a:lnTo>
                      <a:pt x="18" y="586"/>
                    </a:lnTo>
                    <a:lnTo>
                      <a:pt x="16" y="590"/>
                    </a:lnTo>
                    <a:lnTo>
                      <a:pt x="10" y="600"/>
                    </a:lnTo>
                    <a:lnTo>
                      <a:pt x="8" y="606"/>
                    </a:lnTo>
                    <a:lnTo>
                      <a:pt x="8" y="612"/>
                    </a:lnTo>
                    <a:lnTo>
                      <a:pt x="8" y="616"/>
                    </a:lnTo>
                    <a:lnTo>
                      <a:pt x="12" y="618"/>
                    </a:lnTo>
                    <a:lnTo>
                      <a:pt x="12" y="618"/>
                    </a:lnTo>
                    <a:lnTo>
                      <a:pt x="24" y="616"/>
                    </a:lnTo>
                    <a:lnTo>
                      <a:pt x="34" y="614"/>
                    </a:lnTo>
                    <a:lnTo>
                      <a:pt x="42" y="612"/>
                    </a:lnTo>
                    <a:lnTo>
                      <a:pt x="46" y="612"/>
                    </a:lnTo>
                    <a:lnTo>
                      <a:pt x="46" y="614"/>
                    </a:lnTo>
                    <a:lnTo>
                      <a:pt x="46" y="614"/>
                    </a:lnTo>
                    <a:lnTo>
                      <a:pt x="48" y="616"/>
                    </a:lnTo>
                    <a:lnTo>
                      <a:pt x="46" y="618"/>
                    </a:lnTo>
                    <a:lnTo>
                      <a:pt x="44" y="620"/>
                    </a:lnTo>
                    <a:lnTo>
                      <a:pt x="44" y="626"/>
                    </a:lnTo>
                    <a:lnTo>
                      <a:pt x="44" y="626"/>
                    </a:lnTo>
                    <a:lnTo>
                      <a:pt x="44" y="632"/>
                    </a:lnTo>
                    <a:lnTo>
                      <a:pt x="48" y="638"/>
                    </a:lnTo>
                    <a:lnTo>
                      <a:pt x="50" y="640"/>
                    </a:lnTo>
                    <a:lnTo>
                      <a:pt x="54" y="644"/>
                    </a:lnTo>
                    <a:lnTo>
                      <a:pt x="54" y="644"/>
                    </a:lnTo>
                    <a:lnTo>
                      <a:pt x="58" y="642"/>
                    </a:lnTo>
                    <a:lnTo>
                      <a:pt x="60" y="638"/>
                    </a:lnTo>
                    <a:lnTo>
                      <a:pt x="60" y="626"/>
                    </a:lnTo>
                    <a:lnTo>
                      <a:pt x="60" y="626"/>
                    </a:lnTo>
                    <a:lnTo>
                      <a:pt x="60" y="612"/>
                    </a:lnTo>
                    <a:lnTo>
                      <a:pt x="62" y="608"/>
                    </a:lnTo>
                    <a:lnTo>
                      <a:pt x="64" y="606"/>
                    </a:lnTo>
                    <a:lnTo>
                      <a:pt x="64" y="606"/>
                    </a:lnTo>
                    <a:lnTo>
                      <a:pt x="70" y="604"/>
                    </a:lnTo>
                    <a:lnTo>
                      <a:pt x="74" y="604"/>
                    </a:lnTo>
                    <a:lnTo>
                      <a:pt x="86" y="608"/>
                    </a:lnTo>
                    <a:lnTo>
                      <a:pt x="86" y="608"/>
                    </a:lnTo>
                    <a:lnTo>
                      <a:pt x="98" y="608"/>
                    </a:lnTo>
                    <a:lnTo>
                      <a:pt x="118" y="606"/>
                    </a:lnTo>
                    <a:lnTo>
                      <a:pt x="148" y="602"/>
                    </a:lnTo>
                    <a:lnTo>
                      <a:pt x="182" y="596"/>
                    </a:lnTo>
                    <a:lnTo>
                      <a:pt x="218" y="586"/>
                    </a:lnTo>
                    <a:lnTo>
                      <a:pt x="256" y="574"/>
                    </a:lnTo>
                    <a:lnTo>
                      <a:pt x="274" y="566"/>
                    </a:lnTo>
                    <a:lnTo>
                      <a:pt x="290" y="558"/>
                    </a:lnTo>
                    <a:lnTo>
                      <a:pt x="306" y="550"/>
                    </a:lnTo>
                    <a:lnTo>
                      <a:pt x="318" y="540"/>
                    </a:lnTo>
                    <a:lnTo>
                      <a:pt x="318" y="540"/>
                    </a:lnTo>
                    <a:lnTo>
                      <a:pt x="328" y="528"/>
                    </a:lnTo>
                    <a:lnTo>
                      <a:pt x="346" y="498"/>
                    </a:lnTo>
                    <a:lnTo>
                      <a:pt x="354" y="480"/>
                    </a:lnTo>
                    <a:lnTo>
                      <a:pt x="362" y="464"/>
                    </a:lnTo>
                    <a:lnTo>
                      <a:pt x="366" y="448"/>
                    </a:lnTo>
                    <a:lnTo>
                      <a:pt x="366" y="442"/>
                    </a:lnTo>
                    <a:lnTo>
                      <a:pt x="366" y="436"/>
                    </a:lnTo>
                    <a:lnTo>
                      <a:pt x="366" y="436"/>
                    </a:lnTo>
                    <a:lnTo>
                      <a:pt x="368" y="422"/>
                    </a:lnTo>
                    <a:lnTo>
                      <a:pt x="368" y="412"/>
                    </a:lnTo>
                    <a:lnTo>
                      <a:pt x="368" y="410"/>
                    </a:lnTo>
                    <a:lnTo>
                      <a:pt x="366" y="406"/>
                    </a:lnTo>
                    <a:lnTo>
                      <a:pt x="366" y="406"/>
                    </a:lnTo>
                    <a:lnTo>
                      <a:pt x="362" y="406"/>
                    </a:lnTo>
                    <a:lnTo>
                      <a:pt x="360" y="406"/>
                    </a:lnTo>
                    <a:lnTo>
                      <a:pt x="356" y="402"/>
                    </a:lnTo>
                    <a:lnTo>
                      <a:pt x="356" y="402"/>
                    </a:lnTo>
                    <a:lnTo>
                      <a:pt x="352" y="396"/>
                    </a:lnTo>
                    <a:lnTo>
                      <a:pt x="350" y="390"/>
                    </a:lnTo>
                    <a:lnTo>
                      <a:pt x="348" y="384"/>
                    </a:lnTo>
                    <a:lnTo>
                      <a:pt x="350" y="378"/>
                    </a:lnTo>
                    <a:lnTo>
                      <a:pt x="350" y="378"/>
                    </a:lnTo>
                    <a:lnTo>
                      <a:pt x="386" y="328"/>
                    </a:lnTo>
                    <a:lnTo>
                      <a:pt x="386" y="328"/>
                    </a:lnTo>
                    <a:lnTo>
                      <a:pt x="456" y="276"/>
                    </a:lnTo>
                    <a:lnTo>
                      <a:pt x="576" y="196"/>
                    </a:lnTo>
                    <a:lnTo>
                      <a:pt x="640" y="152"/>
                    </a:lnTo>
                    <a:lnTo>
                      <a:pt x="700" y="114"/>
                    </a:lnTo>
                    <a:lnTo>
                      <a:pt x="752" y="84"/>
                    </a:lnTo>
                    <a:lnTo>
                      <a:pt x="774" y="72"/>
                    </a:lnTo>
                    <a:lnTo>
                      <a:pt x="790" y="64"/>
                    </a:lnTo>
                    <a:lnTo>
                      <a:pt x="790" y="64"/>
                    </a:lnTo>
                    <a:lnTo>
                      <a:pt x="810" y="58"/>
                    </a:lnTo>
                    <a:lnTo>
                      <a:pt x="834" y="52"/>
                    </a:lnTo>
                    <a:lnTo>
                      <a:pt x="902" y="40"/>
                    </a:lnTo>
                    <a:lnTo>
                      <a:pt x="986" y="30"/>
                    </a:lnTo>
                    <a:lnTo>
                      <a:pt x="1074" y="20"/>
                    </a:lnTo>
                    <a:lnTo>
                      <a:pt x="1230" y="6"/>
                    </a:lnTo>
                    <a:lnTo>
                      <a:pt x="1298" y="0"/>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85" name="Freeform 58"/>
              <p:cNvSpPr>
                <a:spLocks/>
              </p:cNvSpPr>
              <p:nvPr/>
            </p:nvSpPr>
            <p:spPr bwMode="auto">
              <a:xfrm>
                <a:off x="9637632" y="3047262"/>
                <a:ext cx="686941" cy="538336"/>
              </a:xfrm>
              <a:custGeom>
                <a:avLst/>
                <a:gdLst>
                  <a:gd name="T0" fmla="*/ 190 w 348"/>
                  <a:gd name="T1" fmla="*/ 0 h 266"/>
                  <a:gd name="T2" fmla="*/ 196 w 348"/>
                  <a:gd name="T3" fmla="*/ 74 h 266"/>
                  <a:gd name="T4" fmla="*/ 200 w 348"/>
                  <a:gd name="T5" fmla="*/ 82 h 266"/>
                  <a:gd name="T6" fmla="*/ 216 w 348"/>
                  <a:gd name="T7" fmla="*/ 100 h 266"/>
                  <a:gd name="T8" fmla="*/ 226 w 348"/>
                  <a:gd name="T9" fmla="*/ 104 h 266"/>
                  <a:gd name="T10" fmla="*/ 238 w 348"/>
                  <a:gd name="T11" fmla="*/ 102 h 266"/>
                  <a:gd name="T12" fmla="*/ 264 w 348"/>
                  <a:gd name="T13" fmla="*/ 92 h 266"/>
                  <a:gd name="T14" fmla="*/ 278 w 348"/>
                  <a:gd name="T15" fmla="*/ 82 h 266"/>
                  <a:gd name="T16" fmla="*/ 304 w 348"/>
                  <a:gd name="T17" fmla="*/ 68 h 266"/>
                  <a:gd name="T18" fmla="*/ 328 w 348"/>
                  <a:gd name="T19" fmla="*/ 60 h 266"/>
                  <a:gd name="T20" fmla="*/ 344 w 348"/>
                  <a:gd name="T21" fmla="*/ 56 h 266"/>
                  <a:gd name="T22" fmla="*/ 348 w 348"/>
                  <a:gd name="T23" fmla="*/ 58 h 266"/>
                  <a:gd name="T24" fmla="*/ 346 w 348"/>
                  <a:gd name="T25" fmla="*/ 62 h 266"/>
                  <a:gd name="T26" fmla="*/ 330 w 348"/>
                  <a:gd name="T27" fmla="*/ 78 h 266"/>
                  <a:gd name="T28" fmla="*/ 322 w 348"/>
                  <a:gd name="T29" fmla="*/ 88 h 266"/>
                  <a:gd name="T30" fmla="*/ 294 w 348"/>
                  <a:gd name="T31" fmla="*/ 120 h 266"/>
                  <a:gd name="T32" fmla="*/ 268 w 348"/>
                  <a:gd name="T33" fmla="*/ 144 h 266"/>
                  <a:gd name="T34" fmla="*/ 264 w 348"/>
                  <a:gd name="T35" fmla="*/ 148 h 266"/>
                  <a:gd name="T36" fmla="*/ 226 w 348"/>
                  <a:gd name="T37" fmla="*/ 176 h 266"/>
                  <a:gd name="T38" fmla="*/ 198 w 348"/>
                  <a:gd name="T39" fmla="*/ 194 h 266"/>
                  <a:gd name="T40" fmla="*/ 176 w 348"/>
                  <a:gd name="T41" fmla="*/ 200 h 266"/>
                  <a:gd name="T42" fmla="*/ 130 w 348"/>
                  <a:gd name="T43" fmla="*/ 196 h 266"/>
                  <a:gd name="T44" fmla="*/ 110 w 348"/>
                  <a:gd name="T45" fmla="*/ 198 h 266"/>
                  <a:gd name="T46" fmla="*/ 110 w 348"/>
                  <a:gd name="T47" fmla="*/ 202 h 266"/>
                  <a:gd name="T48" fmla="*/ 116 w 348"/>
                  <a:gd name="T49" fmla="*/ 204 h 266"/>
                  <a:gd name="T50" fmla="*/ 122 w 348"/>
                  <a:gd name="T51" fmla="*/ 224 h 266"/>
                  <a:gd name="T52" fmla="*/ 120 w 348"/>
                  <a:gd name="T53" fmla="*/ 240 h 266"/>
                  <a:gd name="T54" fmla="*/ 112 w 348"/>
                  <a:gd name="T55" fmla="*/ 264 h 266"/>
                  <a:gd name="T56" fmla="*/ 86 w 348"/>
                  <a:gd name="T57" fmla="*/ 266 h 266"/>
                  <a:gd name="T58" fmla="*/ 58 w 348"/>
                  <a:gd name="T59" fmla="*/ 264 h 266"/>
                  <a:gd name="T60" fmla="*/ 56 w 348"/>
                  <a:gd name="T61" fmla="*/ 262 h 266"/>
                  <a:gd name="T62" fmla="*/ 46 w 348"/>
                  <a:gd name="T63" fmla="*/ 258 h 266"/>
                  <a:gd name="T64" fmla="*/ 0 w 348"/>
                  <a:gd name="T65" fmla="*/ 258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48" h="266">
                    <a:moveTo>
                      <a:pt x="190" y="0"/>
                    </a:moveTo>
                    <a:lnTo>
                      <a:pt x="190" y="0"/>
                    </a:lnTo>
                    <a:lnTo>
                      <a:pt x="194" y="34"/>
                    </a:lnTo>
                    <a:lnTo>
                      <a:pt x="196" y="74"/>
                    </a:lnTo>
                    <a:lnTo>
                      <a:pt x="196" y="74"/>
                    </a:lnTo>
                    <a:lnTo>
                      <a:pt x="200" y="82"/>
                    </a:lnTo>
                    <a:lnTo>
                      <a:pt x="206" y="92"/>
                    </a:lnTo>
                    <a:lnTo>
                      <a:pt x="216" y="100"/>
                    </a:lnTo>
                    <a:lnTo>
                      <a:pt x="222" y="104"/>
                    </a:lnTo>
                    <a:lnTo>
                      <a:pt x="226" y="104"/>
                    </a:lnTo>
                    <a:lnTo>
                      <a:pt x="226" y="104"/>
                    </a:lnTo>
                    <a:lnTo>
                      <a:pt x="238" y="102"/>
                    </a:lnTo>
                    <a:lnTo>
                      <a:pt x="250" y="98"/>
                    </a:lnTo>
                    <a:lnTo>
                      <a:pt x="264" y="92"/>
                    </a:lnTo>
                    <a:lnTo>
                      <a:pt x="278" y="82"/>
                    </a:lnTo>
                    <a:lnTo>
                      <a:pt x="278" y="82"/>
                    </a:lnTo>
                    <a:lnTo>
                      <a:pt x="290" y="74"/>
                    </a:lnTo>
                    <a:lnTo>
                      <a:pt x="304" y="68"/>
                    </a:lnTo>
                    <a:lnTo>
                      <a:pt x="318" y="62"/>
                    </a:lnTo>
                    <a:lnTo>
                      <a:pt x="328" y="60"/>
                    </a:lnTo>
                    <a:lnTo>
                      <a:pt x="328" y="60"/>
                    </a:lnTo>
                    <a:lnTo>
                      <a:pt x="344" y="56"/>
                    </a:lnTo>
                    <a:lnTo>
                      <a:pt x="348" y="56"/>
                    </a:lnTo>
                    <a:lnTo>
                      <a:pt x="348" y="58"/>
                    </a:lnTo>
                    <a:lnTo>
                      <a:pt x="348" y="58"/>
                    </a:lnTo>
                    <a:lnTo>
                      <a:pt x="346" y="62"/>
                    </a:lnTo>
                    <a:lnTo>
                      <a:pt x="338" y="70"/>
                    </a:lnTo>
                    <a:lnTo>
                      <a:pt x="330" y="78"/>
                    </a:lnTo>
                    <a:lnTo>
                      <a:pt x="322" y="88"/>
                    </a:lnTo>
                    <a:lnTo>
                      <a:pt x="322" y="88"/>
                    </a:lnTo>
                    <a:lnTo>
                      <a:pt x="312" y="102"/>
                    </a:lnTo>
                    <a:lnTo>
                      <a:pt x="294" y="120"/>
                    </a:lnTo>
                    <a:lnTo>
                      <a:pt x="276" y="138"/>
                    </a:lnTo>
                    <a:lnTo>
                      <a:pt x="268" y="144"/>
                    </a:lnTo>
                    <a:lnTo>
                      <a:pt x="264" y="148"/>
                    </a:lnTo>
                    <a:lnTo>
                      <a:pt x="264" y="148"/>
                    </a:lnTo>
                    <a:lnTo>
                      <a:pt x="250" y="156"/>
                    </a:lnTo>
                    <a:lnTo>
                      <a:pt x="226" y="176"/>
                    </a:lnTo>
                    <a:lnTo>
                      <a:pt x="212" y="184"/>
                    </a:lnTo>
                    <a:lnTo>
                      <a:pt x="198" y="194"/>
                    </a:lnTo>
                    <a:lnTo>
                      <a:pt x="186" y="198"/>
                    </a:lnTo>
                    <a:lnTo>
                      <a:pt x="176" y="200"/>
                    </a:lnTo>
                    <a:lnTo>
                      <a:pt x="176" y="200"/>
                    </a:lnTo>
                    <a:lnTo>
                      <a:pt x="130" y="196"/>
                    </a:lnTo>
                    <a:lnTo>
                      <a:pt x="112" y="196"/>
                    </a:lnTo>
                    <a:lnTo>
                      <a:pt x="110" y="198"/>
                    </a:lnTo>
                    <a:lnTo>
                      <a:pt x="110" y="202"/>
                    </a:lnTo>
                    <a:lnTo>
                      <a:pt x="110" y="202"/>
                    </a:lnTo>
                    <a:lnTo>
                      <a:pt x="112" y="202"/>
                    </a:lnTo>
                    <a:lnTo>
                      <a:pt x="116" y="204"/>
                    </a:lnTo>
                    <a:lnTo>
                      <a:pt x="120" y="210"/>
                    </a:lnTo>
                    <a:lnTo>
                      <a:pt x="122" y="224"/>
                    </a:lnTo>
                    <a:lnTo>
                      <a:pt x="122" y="224"/>
                    </a:lnTo>
                    <a:lnTo>
                      <a:pt x="120" y="240"/>
                    </a:lnTo>
                    <a:lnTo>
                      <a:pt x="118" y="252"/>
                    </a:lnTo>
                    <a:lnTo>
                      <a:pt x="112" y="264"/>
                    </a:lnTo>
                    <a:lnTo>
                      <a:pt x="112" y="264"/>
                    </a:lnTo>
                    <a:lnTo>
                      <a:pt x="86" y="266"/>
                    </a:lnTo>
                    <a:lnTo>
                      <a:pt x="66" y="264"/>
                    </a:lnTo>
                    <a:lnTo>
                      <a:pt x="58" y="264"/>
                    </a:lnTo>
                    <a:lnTo>
                      <a:pt x="56" y="262"/>
                    </a:lnTo>
                    <a:lnTo>
                      <a:pt x="56" y="262"/>
                    </a:lnTo>
                    <a:lnTo>
                      <a:pt x="52" y="260"/>
                    </a:lnTo>
                    <a:lnTo>
                      <a:pt x="46" y="258"/>
                    </a:lnTo>
                    <a:lnTo>
                      <a:pt x="26" y="258"/>
                    </a:lnTo>
                    <a:lnTo>
                      <a:pt x="0" y="258"/>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grpSp>
        <p:sp>
          <p:nvSpPr>
            <p:cNvPr id="387" name="Freeform 60"/>
            <p:cNvSpPr>
              <a:spLocks/>
            </p:cNvSpPr>
            <p:nvPr/>
          </p:nvSpPr>
          <p:spPr bwMode="auto">
            <a:xfrm>
              <a:off x="9155984" y="3532978"/>
              <a:ext cx="3035962" cy="2027866"/>
            </a:xfrm>
            <a:custGeom>
              <a:avLst/>
              <a:gdLst>
                <a:gd name="T0" fmla="*/ 28 w 1538"/>
                <a:gd name="T1" fmla="*/ 374 h 1002"/>
                <a:gd name="T2" fmla="*/ 44 w 1538"/>
                <a:gd name="T3" fmla="*/ 388 h 1002"/>
                <a:gd name="T4" fmla="*/ 60 w 1538"/>
                <a:gd name="T5" fmla="*/ 426 h 1002"/>
                <a:gd name="T6" fmla="*/ 54 w 1538"/>
                <a:gd name="T7" fmla="*/ 472 h 1002"/>
                <a:gd name="T8" fmla="*/ 40 w 1538"/>
                <a:gd name="T9" fmla="*/ 466 h 1002"/>
                <a:gd name="T10" fmla="*/ 30 w 1538"/>
                <a:gd name="T11" fmla="*/ 478 h 1002"/>
                <a:gd name="T12" fmla="*/ 34 w 1538"/>
                <a:gd name="T13" fmla="*/ 534 h 1002"/>
                <a:gd name="T14" fmla="*/ 64 w 1538"/>
                <a:gd name="T15" fmla="*/ 700 h 1002"/>
                <a:gd name="T16" fmla="*/ 92 w 1538"/>
                <a:gd name="T17" fmla="*/ 784 h 1002"/>
                <a:gd name="T18" fmla="*/ 126 w 1538"/>
                <a:gd name="T19" fmla="*/ 846 h 1002"/>
                <a:gd name="T20" fmla="*/ 192 w 1538"/>
                <a:gd name="T21" fmla="*/ 928 h 1002"/>
                <a:gd name="T22" fmla="*/ 208 w 1538"/>
                <a:gd name="T23" fmla="*/ 946 h 1002"/>
                <a:gd name="T24" fmla="*/ 240 w 1538"/>
                <a:gd name="T25" fmla="*/ 960 h 1002"/>
                <a:gd name="T26" fmla="*/ 272 w 1538"/>
                <a:gd name="T27" fmla="*/ 954 h 1002"/>
                <a:gd name="T28" fmla="*/ 310 w 1538"/>
                <a:gd name="T29" fmla="*/ 934 h 1002"/>
                <a:gd name="T30" fmla="*/ 404 w 1538"/>
                <a:gd name="T31" fmla="*/ 898 h 1002"/>
                <a:gd name="T32" fmla="*/ 436 w 1538"/>
                <a:gd name="T33" fmla="*/ 894 h 1002"/>
                <a:gd name="T34" fmla="*/ 534 w 1538"/>
                <a:gd name="T35" fmla="*/ 908 h 1002"/>
                <a:gd name="T36" fmla="*/ 604 w 1538"/>
                <a:gd name="T37" fmla="*/ 926 h 1002"/>
                <a:gd name="T38" fmla="*/ 664 w 1538"/>
                <a:gd name="T39" fmla="*/ 950 h 1002"/>
                <a:gd name="T40" fmla="*/ 710 w 1538"/>
                <a:gd name="T41" fmla="*/ 994 h 1002"/>
                <a:gd name="T42" fmla="*/ 724 w 1538"/>
                <a:gd name="T43" fmla="*/ 1000 h 1002"/>
                <a:gd name="T44" fmla="*/ 744 w 1538"/>
                <a:gd name="T45" fmla="*/ 972 h 1002"/>
                <a:gd name="T46" fmla="*/ 764 w 1538"/>
                <a:gd name="T47" fmla="*/ 960 h 1002"/>
                <a:gd name="T48" fmla="*/ 772 w 1538"/>
                <a:gd name="T49" fmla="*/ 966 h 1002"/>
                <a:gd name="T50" fmla="*/ 776 w 1538"/>
                <a:gd name="T51" fmla="*/ 970 h 1002"/>
                <a:gd name="T52" fmla="*/ 806 w 1538"/>
                <a:gd name="T53" fmla="*/ 940 h 1002"/>
                <a:gd name="T54" fmla="*/ 818 w 1538"/>
                <a:gd name="T55" fmla="*/ 932 h 1002"/>
                <a:gd name="T56" fmla="*/ 854 w 1538"/>
                <a:gd name="T57" fmla="*/ 926 h 1002"/>
                <a:gd name="T58" fmla="*/ 900 w 1538"/>
                <a:gd name="T59" fmla="*/ 864 h 1002"/>
                <a:gd name="T60" fmla="*/ 938 w 1538"/>
                <a:gd name="T61" fmla="*/ 792 h 1002"/>
                <a:gd name="T62" fmla="*/ 968 w 1538"/>
                <a:gd name="T63" fmla="*/ 696 h 1002"/>
                <a:gd name="T64" fmla="*/ 978 w 1538"/>
                <a:gd name="T65" fmla="*/ 578 h 1002"/>
                <a:gd name="T66" fmla="*/ 968 w 1538"/>
                <a:gd name="T67" fmla="*/ 492 h 1002"/>
                <a:gd name="T68" fmla="*/ 932 w 1538"/>
                <a:gd name="T69" fmla="*/ 380 h 1002"/>
                <a:gd name="T70" fmla="*/ 882 w 1538"/>
                <a:gd name="T71" fmla="*/ 296 h 1002"/>
                <a:gd name="T72" fmla="*/ 832 w 1538"/>
                <a:gd name="T73" fmla="*/ 238 h 1002"/>
                <a:gd name="T74" fmla="*/ 776 w 1538"/>
                <a:gd name="T75" fmla="*/ 194 h 1002"/>
                <a:gd name="T76" fmla="*/ 764 w 1538"/>
                <a:gd name="T77" fmla="*/ 200 h 1002"/>
                <a:gd name="T78" fmla="*/ 740 w 1538"/>
                <a:gd name="T79" fmla="*/ 200 h 1002"/>
                <a:gd name="T80" fmla="*/ 716 w 1538"/>
                <a:gd name="T81" fmla="*/ 180 h 1002"/>
                <a:gd name="T82" fmla="*/ 710 w 1538"/>
                <a:gd name="T83" fmla="*/ 160 h 1002"/>
                <a:gd name="T84" fmla="*/ 744 w 1538"/>
                <a:gd name="T85" fmla="*/ 128 h 1002"/>
                <a:gd name="T86" fmla="*/ 762 w 1538"/>
                <a:gd name="T87" fmla="*/ 120 h 1002"/>
                <a:gd name="T88" fmla="*/ 886 w 1538"/>
                <a:gd name="T89" fmla="*/ 114 h 1002"/>
                <a:gd name="T90" fmla="*/ 1026 w 1538"/>
                <a:gd name="T91" fmla="*/ 58 h 1002"/>
                <a:gd name="T92" fmla="*/ 1160 w 1538"/>
                <a:gd name="T93" fmla="*/ 6 h 1002"/>
                <a:gd name="T94" fmla="*/ 1412 w 1538"/>
                <a:gd name="T95" fmla="*/ 0 h 1002"/>
                <a:gd name="T96" fmla="*/ 1530 w 1538"/>
                <a:gd name="T97" fmla="*/ 8 h 1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38" h="1002">
                  <a:moveTo>
                    <a:pt x="0" y="358"/>
                  </a:moveTo>
                  <a:lnTo>
                    <a:pt x="0" y="358"/>
                  </a:lnTo>
                  <a:lnTo>
                    <a:pt x="28" y="374"/>
                  </a:lnTo>
                  <a:lnTo>
                    <a:pt x="28" y="374"/>
                  </a:lnTo>
                  <a:lnTo>
                    <a:pt x="38" y="380"/>
                  </a:lnTo>
                  <a:lnTo>
                    <a:pt x="44" y="388"/>
                  </a:lnTo>
                  <a:lnTo>
                    <a:pt x="52" y="398"/>
                  </a:lnTo>
                  <a:lnTo>
                    <a:pt x="56" y="410"/>
                  </a:lnTo>
                  <a:lnTo>
                    <a:pt x="60" y="426"/>
                  </a:lnTo>
                  <a:lnTo>
                    <a:pt x="58" y="446"/>
                  </a:lnTo>
                  <a:lnTo>
                    <a:pt x="54" y="472"/>
                  </a:lnTo>
                  <a:lnTo>
                    <a:pt x="54" y="472"/>
                  </a:lnTo>
                  <a:lnTo>
                    <a:pt x="50" y="470"/>
                  </a:lnTo>
                  <a:lnTo>
                    <a:pt x="44" y="468"/>
                  </a:lnTo>
                  <a:lnTo>
                    <a:pt x="40" y="466"/>
                  </a:lnTo>
                  <a:lnTo>
                    <a:pt x="36" y="468"/>
                  </a:lnTo>
                  <a:lnTo>
                    <a:pt x="32" y="472"/>
                  </a:lnTo>
                  <a:lnTo>
                    <a:pt x="30" y="478"/>
                  </a:lnTo>
                  <a:lnTo>
                    <a:pt x="30" y="478"/>
                  </a:lnTo>
                  <a:lnTo>
                    <a:pt x="30" y="498"/>
                  </a:lnTo>
                  <a:lnTo>
                    <a:pt x="34" y="534"/>
                  </a:lnTo>
                  <a:lnTo>
                    <a:pt x="40" y="584"/>
                  </a:lnTo>
                  <a:lnTo>
                    <a:pt x="50" y="640"/>
                  </a:lnTo>
                  <a:lnTo>
                    <a:pt x="64" y="700"/>
                  </a:lnTo>
                  <a:lnTo>
                    <a:pt x="72" y="730"/>
                  </a:lnTo>
                  <a:lnTo>
                    <a:pt x="82" y="758"/>
                  </a:lnTo>
                  <a:lnTo>
                    <a:pt x="92" y="784"/>
                  </a:lnTo>
                  <a:lnTo>
                    <a:pt x="102" y="808"/>
                  </a:lnTo>
                  <a:lnTo>
                    <a:pt x="114" y="828"/>
                  </a:lnTo>
                  <a:lnTo>
                    <a:pt x="126" y="846"/>
                  </a:lnTo>
                  <a:lnTo>
                    <a:pt x="126" y="846"/>
                  </a:lnTo>
                  <a:lnTo>
                    <a:pt x="164" y="892"/>
                  </a:lnTo>
                  <a:lnTo>
                    <a:pt x="192" y="928"/>
                  </a:lnTo>
                  <a:lnTo>
                    <a:pt x="192" y="928"/>
                  </a:lnTo>
                  <a:lnTo>
                    <a:pt x="198" y="938"/>
                  </a:lnTo>
                  <a:lnTo>
                    <a:pt x="208" y="946"/>
                  </a:lnTo>
                  <a:lnTo>
                    <a:pt x="218" y="952"/>
                  </a:lnTo>
                  <a:lnTo>
                    <a:pt x="230" y="958"/>
                  </a:lnTo>
                  <a:lnTo>
                    <a:pt x="240" y="960"/>
                  </a:lnTo>
                  <a:lnTo>
                    <a:pt x="252" y="962"/>
                  </a:lnTo>
                  <a:lnTo>
                    <a:pt x="264" y="960"/>
                  </a:lnTo>
                  <a:lnTo>
                    <a:pt x="272" y="954"/>
                  </a:lnTo>
                  <a:lnTo>
                    <a:pt x="272" y="954"/>
                  </a:lnTo>
                  <a:lnTo>
                    <a:pt x="290" y="944"/>
                  </a:lnTo>
                  <a:lnTo>
                    <a:pt x="310" y="934"/>
                  </a:lnTo>
                  <a:lnTo>
                    <a:pt x="334" y="922"/>
                  </a:lnTo>
                  <a:lnTo>
                    <a:pt x="358" y="914"/>
                  </a:lnTo>
                  <a:lnTo>
                    <a:pt x="404" y="898"/>
                  </a:lnTo>
                  <a:lnTo>
                    <a:pt x="422" y="894"/>
                  </a:lnTo>
                  <a:lnTo>
                    <a:pt x="436" y="894"/>
                  </a:lnTo>
                  <a:lnTo>
                    <a:pt x="436" y="894"/>
                  </a:lnTo>
                  <a:lnTo>
                    <a:pt x="456" y="894"/>
                  </a:lnTo>
                  <a:lnTo>
                    <a:pt x="480" y="898"/>
                  </a:lnTo>
                  <a:lnTo>
                    <a:pt x="534" y="908"/>
                  </a:lnTo>
                  <a:lnTo>
                    <a:pt x="580" y="918"/>
                  </a:lnTo>
                  <a:lnTo>
                    <a:pt x="604" y="926"/>
                  </a:lnTo>
                  <a:lnTo>
                    <a:pt x="604" y="926"/>
                  </a:lnTo>
                  <a:lnTo>
                    <a:pt x="634" y="938"/>
                  </a:lnTo>
                  <a:lnTo>
                    <a:pt x="664" y="950"/>
                  </a:lnTo>
                  <a:lnTo>
                    <a:pt x="664" y="950"/>
                  </a:lnTo>
                  <a:lnTo>
                    <a:pt x="676" y="960"/>
                  </a:lnTo>
                  <a:lnTo>
                    <a:pt x="694" y="978"/>
                  </a:lnTo>
                  <a:lnTo>
                    <a:pt x="710" y="994"/>
                  </a:lnTo>
                  <a:lnTo>
                    <a:pt x="720" y="1002"/>
                  </a:lnTo>
                  <a:lnTo>
                    <a:pt x="720" y="1002"/>
                  </a:lnTo>
                  <a:lnTo>
                    <a:pt x="724" y="1000"/>
                  </a:lnTo>
                  <a:lnTo>
                    <a:pt x="728" y="996"/>
                  </a:lnTo>
                  <a:lnTo>
                    <a:pt x="738" y="980"/>
                  </a:lnTo>
                  <a:lnTo>
                    <a:pt x="744" y="972"/>
                  </a:lnTo>
                  <a:lnTo>
                    <a:pt x="752" y="964"/>
                  </a:lnTo>
                  <a:lnTo>
                    <a:pt x="758" y="960"/>
                  </a:lnTo>
                  <a:lnTo>
                    <a:pt x="764" y="960"/>
                  </a:lnTo>
                  <a:lnTo>
                    <a:pt x="764" y="960"/>
                  </a:lnTo>
                  <a:lnTo>
                    <a:pt x="768" y="962"/>
                  </a:lnTo>
                  <a:lnTo>
                    <a:pt x="772" y="966"/>
                  </a:lnTo>
                  <a:lnTo>
                    <a:pt x="774" y="968"/>
                  </a:lnTo>
                  <a:lnTo>
                    <a:pt x="776" y="970"/>
                  </a:lnTo>
                  <a:lnTo>
                    <a:pt x="776" y="970"/>
                  </a:lnTo>
                  <a:lnTo>
                    <a:pt x="782" y="966"/>
                  </a:lnTo>
                  <a:lnTo>
                    <a:pt x="788" y="960"/>
                  </a:lnTo>
                  <a:lnTo>
                    <a:pt x="806" y="940"/>
                  </a:lnTo>
                  <a:lnTo>
                    <a:pt x="806" y="940"/>
                  </a:lnTo>
                  <a:lnTo>
                    <a:pt x="812" y="936"/>
                  </a:lnTo>
                  <a:lnTo>
                    <a:pt x="818" y="932"/>
                  </a:lnTo>
                  <a:lnTo>
                    <a:pt x="834" y="928"/>
                  </a:lnTo>
                  <a:lnTo>
                    <a:pt x="854" y="926"/>
                  </a:lnTo>
                  <a:lnTo>
                    <a:pt x="854" y="926"/>
                  </a:lnTo>
                  <a:lnTo>
                    <a:pt x="860" y="918"/>
                  </a:lnTo>
                  <a:lnTo>
                    <a:pt x="878" y="898"/>
                  </a:lnTo>
                  <a:lnTo>
                    <a:pt x="900" y="864"/>
                  </a:lnTo>
                  <a:lnTo>
                    <a:pt x="912" y="844"/>
                  </a:lnTo>
                  <a:lnTo>
                    <a:pt x="926" y="820"/>
                  </a:lnTo>
                  <a:lnTo>
                    <a:pt x="938" y="792"/>
                  </a:lnTo>
                  <a:lnTo>
                    <a:pt x="948" y="764"/>
                  </a:lnTo>
                  <a:lnTo>
                    <a:pt x="960" y="732"/>
                  </a:lnTo>
                  <a:lnTo>
                    <a:pt x="968" y="696"/>
                  </a:lnTo>
                  <a:lnTo>
                    <a:pt x="974" y="660"/>
                  </a:lnTo>
                  <a:lnTo>
                    <a:pt x="978" y="620"/>
                  </a:lnTo>
                  <a:lnTo>
                    <a:pt x="978" y="578"/>
                  </a:lnTo>
                  <a:lnTo>
                    <a:pt x="974" y="534"/>
                  </a:lnTo>
                  <a:lnTo>
                    <a:pt x="974" y="534"/>
                  </a:lnTo>
                  <a:lnTo>
                    <a:pt x="968" y="492"/>
                  </a:lnTo>
                  <a:lnTo>
                    <a:pt x="958" y="452"/>
                  </a:lnTo>
                  <a:lnTo>
                    <a:pt x="946" y="414"/>
                  </a:lnTo>
                  <a:lnTo>
                    <a:pt x="932" y="380"/>
                  </a:lnTo>
                  <a:lnTo>
                    <a:pt x="916" y="350"/>
                  </a:lnTo>
                  <a:lnTo>
                    <a:pt x="900" y="322"/>
                  </a:lnTo>
                  <a:lnTo>
                    <a:pt x="882" y="296"/>
                  </a:lnTo>
                  <a:lnTo>
                    <a:pt x="864" y="274"/>
                  </a:lnTo>
                  <a:lnTo>
                    <a:pt x="848" y="256"/>
                  </a:lnTo>
                  <a:lnTo>
                    <a:pt x="832" y="238"/>
                  </a:lnTo>
                  <a:lnTo>
                    <a:pt x="804" y="214"/>
                  </a:lnTo>
                  <a:lnTo>
                    <a:pt x="784" y="198"/>
                  </a:lnTo>
                  <a:lnTo>
                    <a:pt x="776" y="194"/>
                  </a:lnTo>
                  <a:lnTo>
                    <a:pt x="776" y="194"/>
                  </a:lnTo>
                  <a:lnTo>
                    <a:pt x="772" y="196"/>
                  </a:lnTo>
                  <a:lnTo>
                    <a:pt x="764" y="200"/>
                  </a:lnTo>
                  <a:lnTo>
                    <a:pt x="752" y="202"/>
                  </a:lnTo>
                  <a:lnTo>
                    <a:pt x="746" y="202"/>
                  </a:lnTo>
                  <a:lnTo>
                    <a:pt x="740" y="200"/>
                  </a:lnTo>
                  <a:lnTo>
                    <a:pt x="740" y="200"/>
                  </a:lnTo>
                  <a:lnTo>
                    <a:pt x="726" y="192"/>
                  </a:lnTo>
                  <a:lnTo>
                    <a:pt x="716" y="180"/>
                  </a:lnTo>
                  <a:lnTo>
                    <a:pt x="704" y="166"/>
                  </a:lnTo>
                  <a:lnTo>
                    <a:pt x="704" y="166"/>
                  </a:lnTo>
                  <a:lnTo>
                    <a:pt x="710" y="160"/>
                  </a:lnTo>
                  <a:lnTo>
                    <a:pt x="724" y="144"/>
                  </a:lnTo>
                  <a:lnTo>
                    <a:pt x="734" y="136"/>
                  </a:lnTo>
                  <a:lnTo>
                    <a:pt x="744" y="128"/>
                  </a:lnTo>
                  <a:lnTo>
                    <a:pt x="752" y="122"/>
                  </a:lnTo>
                  <a:lnTo>
                    <a:pt x="762" y="120"/>
                  </a:lnTo>
                  <a:lnTo>
                    <a:pt x="762" y="120"/>
                  </a:lnTo>
                  <a:lnTo>
                    <a:pt x="826" y="118"/>
                  </a:lnTo>
                  <a:lnTo>
                    <a:pt x="862" y="116"/>
                  </a:lnTo>
                  <a:lnTo>
                    <a:pt x="886" y="114"/>
                  </a:lnTo>
                  <a:lnTo>
                    <a:pt x="886" y="114"/>
                  </a:lnTo>
                  <a:lnTo>
                    <a:pt x="934" y="94"/>
                  </a:lnTo>
                  <a:lnTo>
                    <a:pt x="1026" y="58"/>
                  </a:lnTo>
                  <a:lnTo>
                    <a:pt x="1116" y="22"/>
                  </a:lnTo>
                  <a:lnTo>
                    <a:pt x="1160" y="6"/>
                  </a:lnTo>
                  <a:lnTo>
                    <a:pt x="1160" y="6"/>
                  </a:lnTo>
                  <a:lnTo>
                    <a:pt x="1220" y="4"/>
                  </a:lnTo>
                  <a:lnTo>
                    <a:pt x="1346" y="0"/>
                  </a:lnTo>
                  <a:lnTo>
                    <a:pt x="1412" y="0"/>
                  </a:lnTo>
                  <a:lnTo>
                    <a:pt x="1472" y="2"/>
                  </a:lnTo>
                  <a:lnTo>
                    <a:pt x="1516" y="4"/>
                  </a:lnTo>
                  <a:lnTo>
                    <a:pt x="1530" y="8"/>
                  </a:lnTo>
                  <a:lnTo>
                    <a:pt x="1538" y="10"/>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88" name="Freeform 61"/>
            <p:cNvSpPr>
              <a:spLocks/>
            </p:cNvSpPr>
            <p:nvPr/>
          </p:nvSpPr>
          <p:spPr bwMode="auto">
            <a:xfrm>
              <a:off x="10640408" y="5196557"/>
              <a:ext cx="181605" cy="283335"/>
            </a:xfrm>
            <a:custGeom>
              <a:avLst/>
              <a:gdLst>
                <a:gd name="T0" fmla="*/ 0 w 92"/>
                <a:gd name="T1" fmla="*/ 140 h 140"/>
                <a:gd name="T2" fmla="*/ 0 w 92"/>
                <a:gd name="T3" fmla="*/ 140 h 140"/>
                <a:gd name="T4" fmla="*/ 2 w 92"/>
                <a:gd name="T5" fmla="*/ 122 h 140"/>
                <a:gd name="T6" fmla="*/ 4 w 92"/>
                <a:gd name="T7" fmla="*/ 110 h 140"/>
                <a:gd name="T8" fmla="*/ 6 w 92"/>
                <a:gd name="T9" fmla="*/ 104 h 140"/>
                <a:gd name="T10" fmla="*/ 6 w 92"/>
                <a:gd name="T11" fmla="*/ 104 h 140"/>
                <a:gd name="T12" fmla="*/ 8 w 92"/>
                <a:gd name="T13" fmla="*/ 102 h 140"/>
                <a:gd name="T14" fmla="*/ 8 w 92"/>
                <a:gd name="T15" fmla="*/ 96 h 140"/>
                <a:gd name="T16" fmla="*/ 8 w 92"/>
                <a:gd name="T17" fmla="*/ 90 h 140"/>
                <a:gd name="T18" fmla="*/ 8 w 92"/>
                <a:gd name="T19" fmla="*/ 88 h 140"/>
                <a:gd name="T20" fmla="*/ 10 w 92"/>
                <a:gd name="T21" fmla="*/ 88 h 140"/>
                <a:gd name="T22" fmla="*/ 10 w 92"/>
                <a:gd name="T23" fmla="*/ 88 h 140"/>
                <a:gd name="T24" fmla="*/ 14 w 92"/>
                <a:gd name="T25" fmla="*/ 86 h 140"/>
                <a:gd name="T26" fmla="*/ 20 w 92"/>
                <a:gd name="T27" fmla="*/ 82 h 140"/>
                <a:gd name="T28" fmla="*/ 26 w 92"/>
                <a:gd name="T29" fmla="*/ 76 h 140"/>
                <a:gd name="T30" fmla="*/ 28 w 92"/>
                <a:gd name="T31" fmla="*/ 72 h 140"/>
                <a:gd name="T32" fmla="*/ 28 w 92"/>
                <a:gd name="T33" fmla="*/ 72 h 140"/>
                <a:gd name="T34" fmla="*/ 32 w 92"/>
                <a:gd name="T35" fmla="*/ 44 h 140"/>
                <a:gd name="T36" fmla="*/ 36 w 92"/>
                <a:gd name="T37" fmla="*/ 26 h 140"/>
                <a:gd name="T38" fmla="*/ 38 w 92"/>
                <a:gd name="T39" fmla="*/ 20 h 140"/>
                <a:gd name="T40" fmla="*/ 40 w 92"/>
                <a:gd name="T41" fmla="*/ 18 h 140"/>
                <a:gd name="T42" fmla="*/ 40 w 92"/>
                <a:gd name="T43" fmla="*/ 18 h 140"/>
                <a:gd name="T44" fmla="*/ 50 w 92"/>
                <a:gd name="T45" fmla="*/ 20 h 140"/>
                <a:gd name="T46" fmla="*/ 50 w 92"/>
                <a:gd name="T47" fmla="*/ 20 h 140"/>
                <a:gd name="T48" fmla="*/ 54 w 92"/>
                <a:gd name="T49" fmla="*/ 10 h 140"/>
                <a:gd name="T50" fmla="*/ 60 w 92"/>
                <a:gd name="T51" fmla="*/ 4 h 140"/>
                <a:gd name="T52" fmla="*/ 64 w 92"/>
                <a:gd name="T53" fmla="*/ 2 h 140"/>
                <a:gd name="T54" fmla="*/ 68 w 92"/>
                <a:gd name="T55" fmla="*/ 2 h 140"/>
                <a:gd name="T56" fmla="*/ 68 w 92"/>
                <a:gd name="T57" fmla="*/ 2 h 140"/>
                <a:gd name="T58" fmla="*/ 80 w 92"/>
                <a:gd name="T59" fmla="*/ 0 h 140"/>
                <a:gd name="T60" fmla="*/ 84 w 92"/>
                <a:gd name="T61" fmla="*/ 2 h 140"/>
                <a:gd name="T62" fmla="*/ 88 w 92"/>
                <a:gd name="T63" fmla="*/ 8 h 140"/>
                <a:gd name="T64" fmla="*/ 88 w 92"/>
                <a:gd name="T65" fmla="*/ 8 h 140"/>
                <a:gd name="T66" fmla="*/ 92 w 92"/>
                <a:gd name="T67" fmla="*/ 18 h 140"/>
                <a:gd name="T68" fmla="*/ 92 w 92"/>
                <a:gd name="T69" fmla="*/ 22 h 140"/>
                <a:gd name="T70" fmla="*/ 90 w 92"/>
                <a:gd name="T71" fmla="*/ 24 h 140"/>
                <a:gd name="T72" fmla="*/ 90 w 92"/>
                <a:gd name="T73" fmla="*/ 24 h 140"/>
                <a:gd name="T74" fmla="*/ 84 w 92"/>
                <a:gd name="T75" fmla="*/ 28 h 140"/>
                <a:gd name="T76" fmla="*/ 80 w 92"/>
                <a:gd name="T77" fmla="*/ 34 h 140"/>
                <a:gd name="T78" fmla="*/ 80 w 92"/>
                <a:gd name="T79" fmla="*/ 34 h 140"/>
                <a:gd name="T80" fmla="*/ 84 w 92"/>
                <a:gd name="T81" fmla="*/ 48 h 140"/>
                <a:gd name="T82" fmla="*/ 86 w 92"/>
                <a:gd name="T83" fmla="*/ 64 h 140"/>
                <a:gd name="T84" fmla="*/ 86 w 92"/>
                <a:gd name="T85" fmla="*/ 64 h 140"/>
                <a:gd name="T86" fmla="*/ 82 w 92"/>
                <a:gd name="T87" fmla="*/ 72 h 140"/>
                <a:gd name="T88" fmla="*/ 72 w 92"/>
                <a:gd name="T89" fmla="*/ 88 h 140"/>
                <a:gd name="T90" fmla="*/ 60 w 92"/>
                <a:gd name="T91" fmla="*/ 108 h 140"/>
                <a:gd name="T92" fmla="*/ 60 w 92"/>
                <a:gd name="T93" fmla="*/ 108 h 140"/>
                <a:gd name="T94" fmla="*/ 60 w 92"/>
                <a:gd name="T95" fmla="*/ 112 h 140"/>
                <a:gd name="T96" fmla="*/ 60 w 92"/>
                <a:gd name="T97" fmla="*/ 112 h 140"/>
                <a:gd name="T98" fmla="*/ 56 w 92"/>
                <a:gd name="T99" fmla="*/ 102 h 140"/>
                <a:gd name="T100" fmla="*/ 50 w 92"/>
                <a:gd name="T101" fmla="*/ 84 h 140"/>
                <a:gd name="T102" fmla="*/ 46 w 92"/>
                <a:gd name="T103" fmla="*/ 70 h 140"/>
                <a:gd name="T104" fmla="*/ 46 w 92"/>
                <a:gd name="T105" fmla="*/ 70 h 140"/>
                <a:gd name="T106" fmla="*/ 44 w 92"/>
                <a:gd name="T107" fmla="*/ 58 h 140"/>
                <a:gd name="T108" fmla="*/ 46 w 92"/>
                <a:gd name="T109" fmla="*/ 40 h 140"/>
                <a:gd name="T110" fmla="*/ 48 w 92"/>
                <a:gd name="T111" fmla="*/ 22 h 140"/>
                <a:gd name="T112" fmla="*/ 50 w 92"/>
                <a:gd name="T113" fmla="*/ 16 h 140"/>
                <a:gd name="T114" fmla="*/ 52 w 92"/>
                <a:gd name="T115" fmla="*/ 1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2" h="140">
                  <a:moveTo>
                    <a:pt x="0" y="140"/>
                  </a:moveTo>
                  <a:lnTo>
                    <a:pt x="0" y="140"/>
                  </a:lnTo>
                  <a:lnTo>
                    <a:pt x="2" y="122"/>
                  </a:lnTo>
                  <a:lnTo>
                    <a:pt x="4" y="110"/>
                  </a:lnTo>
                  <a:lnTo>
                    <a:pt x="6" y="104"/>
                  </a:lnTo>
                  <a:lnTo>
                    <a:pt x="6" y="104"/>
                  </a:lnTo>
                  <a:lnTo>
                    <a:pt x="8" y="102"/>
                  </a:lnTo>
                  <a:lnTo>
                    <a:pt x="8" y="96"/>
                  </a:lnTo>
                  <a:lnTo>
                    <a:pt x="8" y="90"/>
                  </a:lnTo>
                  <a:lnTo>
                    <a:pt x="8" y="88"/>
                  </a:lnTo>
                  <a:lnTo>
                    <a:pt x="10" y="88"/>
                  </a:lnTo>
                  <a:lnTo>
                    <a:pt x="10" y="88"/>
                  </a:lnTo>
                  <a:lnTo>
                    <a:pt x="14" y="86"/>
                  </a:lnTo>
                  <a:lnTo>
                    <a:pt x="20" y="82"/>
                  </a:lnTo>
                  <a:lnTo>
                    <a:pt x="26" y="76"/>
                  </a:lnTo>
                  <a:lnTo>
                    <a:pt x="28" y="72"/>
                  </a:lnTo>
                  <a:lnTo>
                    <a:pt x="28" y="72"/>
                  </a:lnTo>
                  <a:lnTo>
                    <a:pt x="32" y="44"/>
                  </a:lnTo>
                  <a:lnTo>
                    <a:pt x="36" y="26"/>
                  </a:lnTo>
                  <a:lnTo>
                    <a:pt x="38" y="20"/>
                  </a:lnTo>
                  <a:lnTo>
                    <a:pt x="40" y="18"/>
                  </a:lnTo>
                  <a:lnTo>
                    <a:pt x="40" y="18"/>
                  </a:lnTo>
                  <a:lnTo>
                    <a:pt x="50" y="20"/>
                  </a:lnTo>
                  <a:lnTo>
                    <a:pt x="50" y="20"/>
                  </a:lnTo>
                  <a:lnTo>
                    <a:pt x="54" y="10"/>
                  </a:lnTo>
                  <a:lnTo>
                    <a:pt x="60" y="4"/>
                  </a:lnTo>
                  <a:lnTo>
                    <a:pt x="64" y="2"/>
                  </a:lnTo>
                  <a:lnTo>
                    <a:pt x="68" y="2"/>
                  </a:lnTo>
                  <a:lnTo>
                    <a:pt x="68" y="2"/>
                  </a:lnTo>
                  <a:lnTo>
                    <a:pt x="80" y="0"/>
                  </a:lnTo>
                  <a:lnTo>
                    <a:pt x="84" y="2"/>
                  </a:lnTo>
                  <a:lnTo>
                    <a:pt x="88" y="8"/>
                  </a:lnTo>
                  <a:lnTo>
                    <a:pt x="88" y="8"/>
                  </a:lnTo>
                  <a:lnTo>
                    <a:pt x="92" y="18"/>
                  </a:lnTo>
                  <a:lnTo>
                    <a:pt x="92" y="22"/>
                  </a:lnTo>
                  <a:lnTo>
                    <a:pt x="90" y="24"/>
                  </a:lnTo>
                  <a:lnTo>
                    <a:pt x="90" y="24"/>
                  </a:lnTo>
                  <a:lnTo>
                    <a:pt x="84" y="28"/>
                  </a:lnTo>
                  <a:lnTo>
                    <a:pt x="80" y="34"/>
                  </a:lnTo>
                  <a:lnTo>
                    <a:pt x="80" y="34"/>
                  </a:lnTo>
                  <a:lnTo>
                    <a:pt x="84" y="48"/>
                  </a:lnTo>
                  <a:lnTo>
                    <a:pt x="86" y="64"/>
                  </a:lnTo>
                  <a:lnTo>
                    <a:pt x="86" y="64"/>
                  </a:lnTo>
                  <a:lnTo>
                    <a:pt x="82" y="72"/>
                  </a:lnTo>
                  <a:lnTo>
                    <a:pt x="72" y="88"/>
                  </a:lnTo>
                  <a:lnTo>
                    <a:pt x="60" y="108"/>
                  </a:lnTo>
                  <a:lnTo>
                    <a:pt x="60" y="108"/>
                  </a:lnTo>
                  <a:lnTo>
                    <a:pt x="60" y="112"/>
                  </a:lnTo>
                  <a:lnTo>
                    <a:pt x="60" y="112"/>
                  </a:lnTo>
                  <a:lnTo>
                    <a:pt x="56" y="102"/>
                  </a:lnTo>
                  <a:lnTo>
                    <a:pt x="50" y="84"/>
                  </a:lnTo>
                  <a:lnTo>
                    <a:pt x="46" y="70"/>
                  </a:lnTo>
                  <a:lnTo>
                    <a:pt x="46" y="70"/>
                  </a:lnTo>
                  <a:lnTo>
                    <a:pt x="44" y="58"/>
                  </a:lnTo>
                  <a:lnTo>
                    <a:pt x="46" y="40"/>
                  </a:lnTo>
                  <a:lnTo>
                    <a:pt x="48" y="22"/>
                  </a:lnTo>
                  <a:lnTo>
                    <a:pt x="50" y="16"/>
                  </a:lnTo>
                  <a:lnTo>
                    <a:pt x="52" y="14"/>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grpSp>
          <p:nvGrpSpPr>
            <p:cNvPr id="421" name="Group 420"/>
            <p:cNvGrpSpPr/>
            <p:nvPr/>
          </p:nvGrpSpPr>
          <p:grpSpPr>
            <a:xfrm>
              <a:off x="10615758" y="4469081"/>
              <a:ext cx="1576241" cy="1257349"/>
              <a:chOff x="10615759" y="4469081"/>
              <a:chExt cx="1448892" cy="1145481"/>
            </a:xfrm>
          </p:grpSpPr>
          <p:sp>
            <p:nvSpPr>
              <p:cNvPr id="389" name="Freeform 62"/>
              <p:cNvSpPr>
                <a:spLocks/>
              </p:cNvSpPr>
              <p:nvPr/>
            </p:nvSpPr>
            <p:spPr bwMode="auto">
              <a:xfrm>
                <a:off x="10619707" y="4469081"/>
                <a:ext cx="1444944" cy="975480"/>
              </a:xfrm>
              <a:custGeom>
                <a:avLst/>
                <a:gdLst>
                  <a:gd name="T0" fmla="*/ 0 w 732"/>
                  <a:gd name="T1" fmla="*/ 478 h 482"/>
                  <a:gd name="T2" fmla="*/ 88 w 732"/>
                  <a:gd name="T3" fmla="*/ 482 h 482"/>
                  <a:gd name="T4" fmla="*/ 192 w 732"/>
                  <a:gd name="T5" fmla="*/ 422 h 482"/>
                  <a:gd name="T6" fmla="*/ 732 w 732"/>
                  <a:gd name="T7" fmla="*/ 0 h 482"/>
                </a:gdLst>
                <a:ahLst/>
                <a:cxnLst>
                  <a:cxn ang="0">
                    <a:pos x="T0" y="T1"/>
                  </a:cxn>
                  <a:cxn ang="0">
                    <a:pos x="T2" y="T3"/>
                  </a:cxn>
                  <a:cxn ang="0">
                    <a:pos x="T4" y="T5"/>
                  </a:cxn>
                  <a:cxn ang="0">
                    <a:pos x="T6" y="T7"/>
                  </a:cxn>
                </a:cxnLst>
                <a:rect l="0" t="0" r="r" b="b"/>
                <a:pathLst>
                  <a:path w="732" h="482">
                    <a:moveTo>
                      <a:pt x="0" y="478"/>
                    </a:moveTo>
                    <a:lnTo>
                      <a:pt x="88" y="482"/>
                    </a:lnTo>
                    <a:lnTo>
                      <a:pt x="192" y="422"/>
                    </a:lnTo>
                    <a:lnTo>
                      <a:pt x="732" y="0"/>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90" name="Freeform 63"/>
              <p:cNvSpPr>
                <a:spLocks/>
              </p:cNvSpPr>
              <p:nvPr/>
            </p:nvSpPr>
            <p:spPr bwMode="auto">
              <a:xfrm>
                <a:off x="10619707" y="4578367"/>
                <a:ext cx="1444944" cy="1015957"/>
              </a:xfrm>
              <a:custGeom>
                <a:avLst/>
                <a:gdLst>
                  <a:gd name="T0" fmla="*/ 0 w 732"/>
                  <a:gd name="T1" fmla="*/ 428 h 502"/>
                  <a:gd name="T2" fmla="*/ 0 w 732"/>
                  <a:gd name="T3" fmla="*/ 428 h 502"/>
                  <a:gd name="T4" fmla="*/ 30 w 732"/>
                  <a:gd name="T5" fmla="*/ 440 h 502"/>
                  <a:gd name="T6" fmla="*/ 68 w 732"/>
                  <a:gd name="T7" fmla="*/ 452 h 502"/>
                  <a:gd name="T8" fmla="*/ 116 w 732"/>
                  <a:gd name="T9" fmla="*/ 466 h 502"/>
                  <a:gd name="T10" fmla="*/ 172 w 732"/>
                  <a:gd name="T11" fmla="*/ 480 h 502"/>
                  <a:gd name="T12" fmla="*/ 240 w 732"/>
                  <a:gd name="T13" fmla="*/ 492 h 502"/>
                  <a:gd name="T14" fmla="*/ 276 w 732"/>
                  <a:gd name="T15" fmla="*/ 496 h 502"/>
                  <a:gd name="T16" fmla="*/ 312 w 732"/>
                  <a:gd name="T17" fmla="*/ 500 h 502"/>
                  <a:gd name="T18" fmla="*/ 352 w 732"/>
                  <a:gd name="T19" fmla="*/ 502 h 502"/>
                  <a:gd name="T20" fmla="*/ 390 w 732"/>
                  <a:gd name="T21" fmla="*/ 502 h 502"/>
                  <a:gd name="T22" fmla="*/ 732 w 732"/>
                  <a:gd name="T23" fmla="*/ 0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32" h="502">
                    <a:moveTo>
                      <a:pt x="0" y="428"/>
                    </a:moveTo>
                    <a:lnTo>
                      <a:pt x="0" y="428"/>
                    </a:lnTo>
                    <a:lnTo>
                      <a:pt x="30" y="440"/>
                    </a:lnTo>
                    <a:lnTo>
                      <a:pt x="68" y="452"/>
                    </a:lnTo>
                    <a:lnTo>
                      <a:pt x="116" y="466"/>
                    </a:lnTo>
                    <a:lnTo>
                      <a:pt x="172" y="480"/>
                    </a:lnTo>
                    <a:lnTo>
                      <a:pt x="240" y="492"/>
                    </a:lnTo>
                    <a:lnTo>
                      <a:pt x="276" y="496"/>
                    </a:lnTo>
                    <a:lnTo>
                      <a:pt x="312" y="500"/>
                    </a:lnTo>
                    <a:lnTo>
                      <a:pt x="352" y="502"/>
                    </a:lnTo>
                    <a:lnTo>
                      <a:pt x="390" y="502"/>
                    </a:lnTo>
                    <a:lnTo>
                      <a:pt x="732" y="0"/>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91" name="Freeform 64"/>
              <p:cNvSpPr>
                <a:spLocks/>
              </p:cNvSpPr>
              <p:nvPr/>
            </p:nvSpPr>
            <p:spPr bwMode="auto">
              <a:xfrm>
                <a:off x="10615759" y="4683606"/>
                <a:ext cx="1448892" cy="930956"/>
              </a:xfrm>
              <a:custGeom>
                <a:avLst/>
                <a:gdLst>
                  <a:gd name="T0" fmla="*/ 0 w 734"/>
                  <a:gd name="T1" fmla="*/ 374 h 460"/>
                  <a:gd name="T2" fmla="*/ 0 w 734"/>
                  <a:gd name="T3" fmla="*/ 374 h 460"/>
                  <a:gd name="T4" fmla="*/ 6 w 734"/>
                  <a:gd name="T5" fmla="*/ 382 h 460"/>
                  <a:gd name="T6" fmla="*/ 16 w 734"/>
                  <a:gd name="T7" fmla="*/ 390 h 460"/>
                  <a:gd name="T8" fmla="*/ 30 w 734"/>
                  <a:gd name="T9" fmla="*/ 398 h 460"/>
                  <a:gd name="T10" fmla="*/ 50 w 734"/>
                  <a:gd name="T11" fmla="*/ 408 h 460"/>
                  <a:gd name="T12" fmla="*/ 76 w 734"/>
                  <a:gd name="T13" fmla="*/ 418 h 460"/>
                  <a:gd name="T14" fmla="*/ 108 w 734"/>
                  <a:gd name="T15" fmla="*/ 426 h 460"/>
                  <a:gd name="T16" fmla="*/ 148 w 734"/>
                  <a:gd name="T17" fmla="*/ 432 h 460"/>
                  <a:gd name="T18" fmla="*/ 148 w 734"/>
                  <a:gd name="T19" fmla="*/ 432 h 460"/>
                  <a:gd name="T20" fmla="*/ 196 w 734"/>
                  <a:gd name="T21" fmla="*/ 434 h 460"/>
                  <a:gd name="T22" fmla="*/ 236 w 734"/>
                  <a:gd name="T23" fmla="*/ 436 h 460"/>
                  <a:gd name="T24" fmla="*/ 254 w 734"/>
                  <a:gd name="T25" fmla="*/ 438 h 460"/>
                  <a:gd name="T26" fmla="*/ 268 w 734"/>
                  <a:gd name="T27" fmla="*/ 442 h 460"/>
                  <a:gd name="T28" fmla="*/ 268 w 734"/>
                  <a:gd name="T29" fmla="*/ 442 h 460"/>
                  <a:gd name="T30" fmla="*/ 304 w 734"/>
                  <a:gd name="T31" fmla="*/ 452 h 460"/>
                  <a:gd name="T32" fmla="*/ 336 w 734"/>
                  <a:gd name="T33" fmla="*/ 460 h 460"/>
                  <a:gd name="T34" fmla="*/ 350 w 734"/>
                  <a:gd name="T35" fmla="*/ 460 h 460"/>
                  <a:gd name="T36" fmla="*/ 366 w 734"/>
                  <a:gd name="T37" fmla="*/ 460 h 460"/>
                  <a:gd name="T38" fmla="*/ 380 w 734"/>
                  <a:gd name="T39" fmla="*/ 458 h 460"/>
                  <a:gd name="T40" fmla="*/ 396 w 734"/>
                  <a:gd name="T41" fmla="*/ 452 h 460"/>
                  <a:gd name="T42" fmla="*/ 734 w 734"/>
                  <a:gd name="T43" fmla="*/ 0 h 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34" h="460">
                    <a:moveTo>
                      <a:pt x="0" y="374"/>
                    </a:moveTo>
                    <a:lnTo>
                      <a:pt x="0" y="374"/>
                    </a:lnTo>
                    <a:lnTo>
                      <a:pt x="6" y="382"/>
                    </a:lnTo>
                    <a:lnTo>
                      <a:pt x="16" y="390"/>
                    </a:lnTo>
                    <a:lnTo>
                      <a:pt x="30" y="398"/>
                    </a:lnTo>
                    <a:lnTo>
                      <a:pt x="50" y="408"/>
                    </a:lnTo>
                    <a:lnTo>
                      <a:pt x="76" y="418"/>
                    </a:lnTo>
                    <a:lnTo>
                      <a:pt x="108" y="426"/>
                    </a:lnTo>
                    <a:lnTo>
                      <a:pt x="148" y="432"/>
                    </a:lnTo>
                    <a:lnTo>
                      <a:pt x="148" y="432"/>
                    </a:lnTo>
                    <a:lnTo>
                      <a:pt x="196" y="434"/>
                    </a:lnTo>
                    <a:lnTo>
                      <a:pt x="236" y="436"/>
                    </a:lnTo>
                    <a:lnTo>
                      <a:pt x="254" y="438"/>
                    </a:lnTo>
                    <a:lnTo>
                      <a:pt x="268" y="442"/>
                    </a:lnTo>
                    <a:lnTo>
                      <a:pt x="268" y="442"/>
                    </a:lnTo>
                    <a:lnTo>
                      <a:pt x="304" y="452"/>
                    </a:lnTo>
                    <a:lnTo>
                      <a:pt x="336" y="460"/>
                    </a:lnTo>
                    <a:lnTo>
                      <a:pt x="350" y="460"/>
                    </a:lnTo>
                    <a:lnTo>
                      <a:pt x="366" y="460"/>
                    </a:lnTo>
                    <a:lnTo>
                      <a:pt x="380" y="458"/>
                    </a:lnTo>
                    <a:lnTo>
                      <a:pt x="396" y="452"/>
                    </a:lnTo>
                    <a:lnTo>
                      <a:pt x="734" y="0"/>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grpSp>
        <p:sp>
          <p:nvSpPr>
            <p:cNvPr id="392" name="Freeform 65"/>
            <p:cNvSpPr>
              <a:spLocks/>
            </p:cNvSpPr>
            <p:nvPr/>
          </p:nvSpPr>
          <p:spPr bwMode="auto">
            <a:xfrm>
              <a:off x="10478542" y="2569641"/>
              <a:ext cx="1713404" cy="1355958"/>
            </a:xfrm>
            <a:custGeom>
              <a:avLst/>
              <a:gdLst>
                <a:gd name="T0" fmla="*/ 868 w 868"/>
                <a:gd name="T1" fmla="*/ 0 h 670"/>
                <a:gd name="T2" fmla="*/ 868 w 868"/>
                <a:gd name="T3" fmla="*/ 0 h 670"/>
                <a:gd name="T4" fmla="*/ 794 w 868"/>
                <a:gd name="T5" fmla="*/ 10 h 670"/>
                <a:gd name="T6" fmla="*/ 716 w 868"/>
                <a:gd name="T7" fmla="*/ 22 h 670"/>
                <a:gd name="T8" fmla="*/ 624 w 868"/>
                <a:gd name="T9" fmla="*/ 38 h 670"/>
                <a:gd name="T10" fmla="*/ 526 w 868"/>
                <a:gd name="T11" fmla="*/ 56 h 670"/>
                <a:gd name="T12" fmla="*/ 432 w 868"/>
                <a:gd name="T13" fmla="*/ 76 h 670"/>
                <a:gd name="T14" fmla="*/ 390 w 868"/>
                <a:gd name="T15" fmla="*/ 86 h 670"/>
                <a:gd name="T16" fmla="*/ 352 w 868"/>
                <a:gd name="T17" fmla="*/ 98 h 670"/>
                <a:gd name="T18" fmla="*/ 322 w 868"/>
                <a:gd name="T19" fmla="*/ 110 h 670"/>
                <a:gd name="T20" fmla="*/ 296 w 868"/>
                <a:gd name="T21" fmla="*/ 122 h 670"/>
                <a:gd name="T22" fmla="*/ 296 w 868"/>
                <a:gd name="T23" fmla="*/ 122 h 670"/>
                <a:gd name="T24" fmla="*/ 214 w 868"/>
                <a:gd name="T25" fmla="*/ 170 h 670"/>
                <a:gd name="T26" fmla="*/ 134 w 868"/>
                <a:gd name="T27" fmla="*/ 214 h 670"/>
                <a:gd name="T28" fmla="*/ 98 w 868"/>
                <a:gd name="T29" fmla="*/ 232 h 670"/>
                <a:gd name="T30" fmla="*/ 66 w 868"/>
                <a:gd name="T31" fmla="*/ 248 h 670"/>
                <a:gd name="T32" fmla="*/ 42 w 868"/>
                <a:gd name="T33" fmla="*/ 256 h 670"/>
                <a:gd name="T34" fmla="*/ 32 w 868"/>
                <a:gd name="T35" fmla="*/ 260 h 670"/>
                <a:gd name="T36" fmla="*/ 24 w 868"/>
                <a:gd name="T37" fmla="*/ 260 h 670"/>
                <a:gd name="T38" fmla="*/ 24 w 868"/>
                <a:gd name="T39" fmla="*/ 260 h 670"/>
                <a:gd name="T40" fmla="*/ 14 w 868"/>
                <a:gd name="T41" fmla="*/ 260 h 670"/>
                <a:gd name="T42" fmla="*/ 6 w 868"/>
                <a:gd name="T43" fmla="*/ 264 h 670"/>
                <a:gd name="T44" fmla="*/ 2 w 868"/>
                <a:gd name="T45" fmla="*/ 266 h 670"/>
                <a:gd name="T46" fmla="*/ 0 w 868"/>
                <a:gd name="T47" fmla="*/ 270 h 670"/>
                <a:gd name="T48" fmla="*/ 0 w 868"/>
                <a:gd name="T49" fmla="*/ 274 h 670"/>
                <a:gd name="T50" fmla="*/ 2 w 868"/>
                <a:gd name="T51" fmla="*/ 278 h 670"/>
                <a:gd name="T52" fmla="*/ 4 w 868"/>
                <a:gd name="T53" fmla="*/ 282 h 670"/>
                <a:gd name="T54" fmla="*/ 4 w 868"/>
                <a:gd name="T55" fmla="*/ 282 h 670"/>
                <a:gd name="T56" fmla="*/ 4 w 868"/>
                <a:gd name="T57" fmla="*/ 282 h 670"/>
                <a:gd name="T58" fmla="*/ 8 w 868"/>
                <a:gd name="T59" fmla="*/ 286 h 670"/>
                <a:gd name="T60" fmla="*/ 12 w 868"/>
                <a:gd name="T61" fmla="*/ 292 h 670"/>
                <a:gd name="T62" fmla="*/ 12 w 868"/>
                <a:gd name="T63" fmla="*/ 302 h 670"/>
                <a:gd name="T64" fmla="*/ 12 w 868"/>
                <a:gd name="T65" fmla="*/ 302 h 670"/>
                <a:gd name="T66" fmla="*/ 12 w 868"/>
                <a:gd name="T67" fmla="*/ 338 h 670"/>
                <a:gd name="T68" fmla="*/ 106 w 868"/>
                <a:gd name="T69" fmla="*/ 67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68" h="670">
                  <a:moveTo>
                    <a:pt x="868" y="0"/>
                  </a:moveTo>
                  <a:lnTo>
                    <a:pt x="868" y="0"/>
                  </a:lnTo>
                  <a:lnTo>
                    <a:pt x="794" y="10"/>
                  </a:lnTo>
                  <a:lnTo>
                    <a:pt x="716" y="22"/>
                  </a:lnTo>
                  <a:lnTo>
                    <a:pt x="624" y="38"/>
                  </a:lnTo>
                  <a:lnTo>
                    <a:pt x="526" y="56"/>
                  </a:lnTo>
                  <a:lnTo>
                    <a:pt x="432" y="76"/>
                  </a:lnTo>
                  <a:lnTo>
                    <a:pt x="390" y="86"/>
                  </a:lnTo>
                  <a:lnTo>
                    <a:pt x="352" y="98"/>
                  </a:lnTo>
                  <a:lnTo>
                    <a:pt x="322" y="110"/>
                  </a:lnTo>
                  <a:lnTo>
                    <a:pt x="296" y="122"/>
                  </a:lnTo>
                  <a:lnTo>
                    <a:pt x="296" y="122"/>
                  </a:lnTo>
                  <a:lnTo>
                    <a:pt x="214" y="170"/>
                  </a:lnTo>
                  <a:lnTo>
                    <a:pt x="134" y="214"/>
                  </a:lnTo>
                  <a:lnTo>
                    <a:pt x="98" y="232"/>
                  </a:lnTo>
                  <a:lnTo>
                    <a:pt x="66" y="248"/>
                  </a:lnTo>
                  <a:lnTo>
                    <a:pt x="42" y="256"/>
                  </a:lnTo>
                  <a:lnTo>
                    <a:pt x="32" y="260"/>
                  </a:lnTo>
                  <a:lnTo>
                    <a:pt x="24" y="260"/>
                  </a:lnTo>
                  <a:lnTo>
                    <a:pt x="24" y="260"/>
                  </a:lnTo>
                  <a:lnTo>
                    <a:pt x="14" y="260"/>
                  </a:lnTo>
                  <a:lnTo>
                    <a:pt x="6" y="264"/>
                  </a:lnTo>
                  <a:lnTo>
                    <a:pt x="2" y="266"/>
                  </a:lnTo>
                  <a:lnTo>
                    <a:pt x="0" y="270"/>
                  </a:lnTo>
                  <a:lnTo>
                    <a:pt x="0" y="274"/>
                  </a:lnTo>
                  <a:lnTo>
                    <a:pt x="2" y="278"/>
                  </a:lnTo>
                  <a:lnTo>
                    <a:pt x="4" y="282"/>
                  </a:lnTo>
                  <a:lnTo>
                    <a:pt x="4" y="282"/>
                  </a:lnTo>
                  <a:lnTo>
                    <a:pt x="4" y="282"/>
                  </a:lnTo>
                  <a:lnTo>
                    <a:pt x="8" y="286"/>
                  </a:lnTo>
                  <a:lnTo>
                    <a:pt x="12" y="292"/>
                  </a:lnTo>
                  <a:lnTo>
                    <a:pt x="12" y="302"/>
                  </a:lnTo>
                  <a:lnTo>
                    <a:pt x="12" y="302"/>
                  </a:lnTo>
                  <a:lnTo>
                    <a:pt x="12" y="338"/>
                  </a:lnTo>
                  <a:lnTo>
                    <a:pt x="106" y="670"/>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93" name="Freeform 66"/>
            <p:cNvSpPr>
              <a:spLocks/>
            </p:cNvSpPr>
            <p:nvPr/>
          </p:nvSpPr>
          <p:spPr bwMode="auto">
            <a:xfrm>
              <a:off x="10545657" y="3868932"/>
              <a:ext cx="130282" cy="24286"/>
            </a:xfrm>
            <a:custGeom>
              <a:avLst/>
              <a:gdLst>
                <a:gd name="T0" fmla="*/ 0 w 66"/>
                <a:gd name="T1" fmla="*/ 0 h 12"/>
                <a:gd name="T2" fmla="*/ 0 w 66"/>
                <a:gd name="T3" fmla="*/ 0 h 12"/>
                <a:gd name="T4" fmla="*/ 22 w 66"/>
                <a:gd name="T5" fmla="*/ 6 h 12"/>
                <a:gd name="T6" fmla="*/ 44 w 66"/>
                <a:gd name="T7" fmla="*/ 10 h 12"/>
                <a:gd name="T8" fmla="*/ 66 w 66"/>
                <a:gd name="T9" fmla="*/ 12 h 12"/>
              </a:gdLst>
              <a:ahLst/>
              <a:cxnLst>
                <a:cxn ang="0">
                  <a:pos x="T0" y="T1"/>
                </a:cxn>
                <a:cxn ang="0">
                  <a:pos x="T2" y="T3"/>
                </a:cxn>
                <a:cxn ang="0">
                  <a:pos x="T4" y="T5"/>
                </a:cxn>
                <a:cxn ang="0">
                  <a:pos x="T6" y="T7"/>
                </a:cxn>
                <a:cxn ang="0">
                  <a:pos x="T8" y="T9"/>
                </a:cxn>
              </a:cxnLst>
              <a:rect l="0" t="0" r="r" b="b"/>
              <a:pathLst>
                <a:path w="66" h="12">
                  <a:moveTo>
                    <a:pt x="0" y="0"/>
                  </a:moveTo>
                  <a:lnTo>
                    <a:pt x="0" y="0"/>
                  </a:lnTo>
                  <a:lnTo>
                    <a:pt x="22" y="6"/>
                  </a:lnTo>
                  <a:lnTo>
                    <a:pt x="44" y="10"/>
                  </a:lnTo>
                  <a:lnTo>
                    <a:pt x="66" y="12"/>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94" name="Freeform 67"/>
            <p:cNvSpPr>
              <a:spLocks/>
            </p:cNvSpPr>
            <p:nvPr/>
          </p:nvSpPr>
          <p:spPr bwMode="auto">
            <a:xfrm>
              <a:off x="10257458" y="3035119"/>
              <a:ext cx="217136" cy="157858"/>
            </a:xfrm>
            <a:custGeom>
              <a:avLst/>
              <a:gdLst>
                <a:gd name="T0" fmla="*/ 72 w 110"/>
                <a:gd name="T1" fmla="*/ 78 h 78"/>
                <a:gd name="T2" fmla="*/ 70 w 110"/>
                <a:gd name="T3" fmla="*/ 72 h 78"/>
                <a:gd name="T4" fmla="*/ 72 w 110"/>
                <a:gd name="T5" fmla="*/ 68 h 78"/>
                <a:gd name="T6" fmla="*/ 76 w 110"/>
                <a:gd name="T7" fmla="*/ 64 h 78"/>
                <a:gd name="T8" fmla="*/ 98 w 110"/>
                <a:gd name="T9" fmla="*/ 52 h 78"/>
                <a:gd name="T10" fmla="*/ 104 w 110"/>
                <a:gd name="T11" fmla="*/ 50 h 78"/>
                <a:gd name="T12" fmla="*/ 108 w 110"/>
                <a:gd name="T13" fmla="*/ 50 h 78"/>
                <a:gd name="T14" fmla="*/ 110 w 110"/>
                <a:gd name="T15" fmla="*/ 42 h 78"/>
                <a:gd name="T16" fmla="*/ 106 w 110"/>
                <a:gd name="T17" fmla="*/ 40 h 78"/>
                <a:gd name="T18" fmla="*/ 104 w 110"/>
                <a:gd name="T19" fmla="*/ 40 h 78"/>
                <a:gd name="T20" fmla="*/ 96 w 110"/>
                <a:gd name="T21" fmla="*/ 38 h 78"/>
                <a:gd name="T22" fmla="*/ 92 w 110"/>
                <a:gd name="T23" fmla="*/ 36 h 78"/>
                <a:gd name="T24" fmla="*/ 90 w 110"/>
                <a:gd name="T25" fmla="*/ 30 h 78"/>
                <a:gd name="T26" fmla="*/ 94 w 110"/>
                <a:gd name="T27" fmla="*/ 26 h 78"/>
                <a:gd name="T28" fmla="*/ 96 w 110"/>
                <a:gd name="T29" fmla="*/ 24 h 78"/>
                <a:gd name="T30" fmla="*/ 96 w 110"/>
                <a:gd name="T31" fmla="*/ 20 h 78"/>
                <a:gd name="T32" fmla="*/ 96 w 110"/>
                <a:gd name="T33" fmla="*/ 10 h 78"/>
                <a:gd name="T34" fmla="*/ 94 w 110"/>
                <a:gd name="T35" fmla="*/ 6 h 78"/>
                <a:gd name="T36" fmla="*/ 90 w 110"/>
                <a:gd name="T37" fmla="*/ 2 h 78"/>
                <a:gd name="T38" fmla="*/ 86 w 110"/>
                <a:gd name="T39" fmla="*/ 0 h 78"/>
                <a:gd name="T40" fmla="*/ 78 w 110"/>
                <a:gd name="T41" fmla="*/ 2 h 78"/>
                <a:gd name="T42" fmla="*/ 76 w 110"/>
                <a:gd name="T43" fmla="*/ 4 h 78"/>
                <a:gd name="T44" fmla="*/ 74 w 110"/>
                <a:gd name="T45" fmla="*/ 8 h 78"/>
                <a:gd name="T46" fmla="*/ 64 w 110"/>
                <a:gd name="T47" fmla="*/ 22 h 78"/>
                <a:gd name="T48" fmla="*/ 60 w 110"/>
                <a:gd name="T49" fmla="*/ 24 h 78"/>
                <a:gd name="T50" fmla="*/ 54 w 110"/>
                <a:gd name="T51" fmla="*/ 30 h 78"/>
                <a:gd name="T52" fmla="*/ 48 w 110"/>
                <a:gd name="T53" fmla="*/ 34 h 78"/>
                <a:gd name="T54" fmla="*/ 44 w 110"/>
                <a:gd name="T55" fmla="*/ 36 h 78"/>
                <a:gd name="T56" fmla="*/ 36 w 110"/>
                <a:gd name="T57" fmla="*/ 40 h 78"/>
                <a:gd name="T58" fmla="*/ 28 w 110"/>
                <a:gd name="T59" fmla="*/ 42 h 78"/>
                <a:gd name="T60" fmla="*/ 28 w 110"/>
                <a:gd name="T61" fmla="*/ 52 h 78"/>
                <a:gd name="T62" fmla="*/ 28 w 110"/>
                <a:gd name="T63" fmla="*/ 56 h 78"/>
                <a:gd name="T64" fmla="*/ 26 w 110"/>
                <a:gd name="T65" fmla="*/ 60 h 78"/>
                <a:gd name="T66" fmla="*/ 20 w 110"/>
                <a:gd name="T67" fmla="*/ 62 h 78"/>
                <a:gd name="T68" fmla="*/ 18 w 110"/>
                <a:gd name="T69" fmla="*/ 62 h 78"/>
                <a:gd name="T70" fmla="*/ 16 w 110"/>
                <a:gd name="T71" fmla="*/ 58 h 78"/>
                <a:gd name="T72" fmla="*/ 14 w 110"/>
                <a:gd name="T73" fmla="*/ 48 h 78"/>
                <a:gd name="T74" fmla="*/ 12 w 110"/>
                <a:gd name="T75" fmla="*/ 40 h 78"/>
                <a:gd name="T76" fmla="*/ 10 w 110"/>
                <a:gd name="T77" fmla="*/ 38 h 78"/>
                <a:gd name="T78" fmla="*/ 6 w 110"/>
                <a:gd name="T79" fmla="*/ 36 h 78"/>
                <a:gd name="T80" fmla="*/ 2 w 110"/>
                <a:gd name="T81" fmla="*/ 36 h 78"/>
                <a:gd name="T82" fmla="*/ 0 w 110"/>
                <a:gd name="T83" fmla="*/ 32 h 78"/>
                <a:gd name="T84" fmla="*/ 2 w 110"/>
                <a:gd name="T85" fmla="*/ 32 h 78"/>
                <a:gd name="T86" fmla="*/ 4 w 110"/>
                <a:gd name="T87" fmla="*/ 30 h 78"/>
                <a:gd name="T88" fmla="*/ 18 w 110"/>
                <a:gd name="T89" fmla="*/ 30 h 78"/>
                <a:gd name="T90" fmla="*/ 26 w 110"/>
                <a:gd name="T91" fmla="*/ 26 h 78"/>
                <a:gd name="T92" fmla="*/ 28 w 110"/>
                <a:gd name="T93" fmla="*/ 24 h 78"/>
                <a:gd name="T94" fmla="*/ 32 w 110"/>
                <a:gd name="T95" fmla="*/ 18 h 78"/>
                <a:gd name="T96" fmla="*/ 34 w 110"/>
                <a:gd name="T97" fmla="*/ 18 h 78"/>
                <a:gd name="T98" fmla="*/ 46 w 110"/>
                <a:gd name="T99" fmla="*/ 24 h 78"/>
                <a:gd name="T100" fmla="*/ 52 w 110"/>
                <a:gd name="T101" fmla="*/ 24 h 78"/>
                <a:gd name="T102" fmla="*/ 58 w 110"/>
                <a:gd name="T103" fmla="*/ 22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10" h="78">
                  <a:moveTo>
                    <a:pt x="72" y="78"/>
                  </a:moveTo>
                  <a:lnTo>
                    <a:pt x="72" y="78"/>
                  </a:lnTo>
                  <a:lnTo>
                    <a:pt x="72" y="76"/>
                  </a:lnTo>
                  <a:lnTo>
                    <a:pt x="70" y="72"/>
                  </a:lnTo>
                  <a:lnTo>
                    <a:pt x="70" y="72"/>
                  </a:lnTo>
                  <a:lnTo>
                    <a:pt x="72" y="68"/>
                  </a:lnTo>
                  <a:lnTo>
                    <a:pt x="76" y="64"/>
                  </a:lnTo>
                  <a:lnTo>
                    <a:pt x="76" y="64"/>
                  </a:lnTo>
                  <a:lnTo>
                    <a:pt x="98" y="52"/>
                  </a:lnTo>
                  <a:lnTo>
                    <a:pt x="98" y="52"/>
                  </a:lnTo>
                  <a:lnTo>
                    <a:pt x="104" y="50"/>
                  </a:lnTo>
                  <a:lnTo>
                    <a:pt x="104" y="50"/>
                  </a:lnTo>
                  <a:lnTo>
                    <a:pt x="108" y="50"/>
                  </a:lnTo>
                  <a:lnTo>
                    <a:pt x="108" y="50"/>
                  </a:lnTo>
                  <a:lnTo>
                    <a:pt x="110" y="46"/>
                  </a:lnTo>
                  <a:lnTo>
                    <a:pt x="110" y="42"/>
                  </a:lnTo>
                  <a:lnTo>
                    <a:pt x="110" y="42"/>
                  </a:lnTo>
                  <a:lnTo>
                    <a:pt x="106" y="40"/>
                  </a:lnTo>
                  <a:lnTo>
                    <a:pt x="104" y="40"/>
                  </a:lnTo>
                  <a:lnTo>
                    <a:pt x="104" y="40"/>
                  </a:lnTo>
                  <a:lnTo>
                    <a:pt x="96" y="38"/>
                  </a:lnTo>
                  <a:lnTo>
                    <a:pt x="96" y="38"/>
                  </a:lnTo>
                  <a:lnTo>
                    <a:pt x="92" y="36"/>
                  </a:lnTo>
                  <a:lnTo>
                    <a:pt x="92" y="36"/>
                  </a:lnTo>
                  <a:lnTo>
                    <a:pt x="90" y="34"/>
                  </a:lnTo>
                  <a:lnTo>
                    <a:pt x="90" y="30"/>
                  </a:lnTo>
                  <a:lnTo>
                    <a:pt x="90" y="30"/>
                  </a:lnTo>
                  <a:lnTo>
                    <a:pt x="94" y="26"/>
                  </a:lnTo>
                  <a:lnTo>
                    <a:pt x="94" y="26"/>
                  </a:lnTo>
                  <a:lnTo>
                    <a:pt x="96" y="24"/>
                  </a:lnTo>
                  <a:lnTo>
                    <a:pt x="96" y="24"/>
                  </a:lnTo>
                  <a:lnTo>
                    <a:pt x="96" y="20"/>
                  </a:lnTo>
                  <a:lnTo>
                    <a:pt x="96" y="20"/>
                  </a:lnTo>
                  <a:lnTo>
                    <a:pt x="96" y="10"/>
                  </a:lnTo>
                  <a:lnTo>
                    <a:pt x="96" y="10"/>
                  </a:lnTo>
                  <a:lnTo>
                    <a:pt x="94" y="6"/>
                  </a:lnTo>
                  <a:lnTo>
                    <a:pt x="90" y="2"/>
                  </a:lnTo>
                  <a:lnTo>
                    <a:pt x="90" y="2"/>
                  </a:lnTo>
                  <a:lnTo>
                    <a:pt x="86" y="0"/>
                  </a:lnTo>
                  <a:lnTo>
                    <a:pt x="86" y="0"/>
                  </a:lnTo>
                  <a:lnTo>
                    <a:pt x="80" y="0"/>
                  </a:lnTo>
                  <a:lnTo>
                    <a:pt x="78" y="2"/>
                  </a:lnTo>
                  <a:lnTo>
                    <a:pt x="78" y="2"/>
                  </a:lnTo>
                  <a:lnTo>
                    <a:pt x="76" y="4"/>
                  </a:lnTo>
                  <a:lnTo>
                    <a:pt x="74" y="8"/>
                  </a:lnTo>
                  <a:lnTo>
                    <a:pt x="74" y="8"/>
                  </a:lnTo>
                  <a:lnTo>
                    <a:pt x="70" y="16"/>
                  </a:lnTo>
                  <a:lnTo>
                    <a:pt x="64" y="22"/>
                  </a:lnTo>
                  <a:lnTo>
                    <a:pt x="64" y="22"/>
                  </a:lnTo>
                  <a:lnTo>
                    <a:pt x="60" y="24"/>
                  </a:lnTo>
                  <a:lnTo>
                    <a:pt x="60" y="24"/>
                  </a:lnTo>
                  <a:lnTo>
                    <a:pt x="54" y="30"/>
                  </a:lnTo>
                  <a:lnTo>
                    <a:pt x="54" y="30"/>
                  </a:lnTo>
                  <a:lnTo>
                    <a:pt x="48" y="34"/>
                  </a:lnTo>
                  <a:lnTo>
                    <a:pt x="48" y="34"/>
                  </a:lnTo>
                  <a:lnTo>
                    <a:pt x="44" y="36"/>
                  </a:lnTo>
                  <a:lnTo>
                    <a:pt x="44" y="36"/>
                  </a:lnTo>
                  <a:lnTo>
                    <a:pt x="36" y="40"/>
                  </a:lnTo>
                  <a:lnTo>
                    <a:pt x="28" y="42"/>
                  </a:lnTo>
                  <a:lnTo>
                    <a:pt x="28" y="42"/>
                  </a:lnTo>
                  <a:lnTo>
                    <a:pt x="28" y="46"/>
                  </a:lnTo>
                  <a:lnTo>
                    <a:pt x="28" y="52"/>
                  </a:lnTo>
                  <a:lnTo>
                    <a:pt x="28" y="52"/>
                  </a:lnTo>
                  <a:lnTo>
                    <a:pt x="28" y="56"/>
                  </a:lnTo>
                  <a:lnTo>
                    <a:pt x="26" y="60"/>
                  </a:lnTo>
                  <a:lnTo>
                    <a:pt x="26" y="60"/>
                  </a:lnTo>
                  <a:lnTo>
                    <a:pt x="24" y="62"/>
                  </a:lnTo>
                  <a:lnTo>
                    <a:pt x="20" y="62"/>
                  </a:lnTo>
                  <a:lnTo>
                    <a:pt x="20" y="62"/>
                  </a:lnTo>
                  <a:lnTo>
                    <a:pt x="18" y="62"/>
                  </a:lnTo>
                  <a:lnTo>
                    <a:pt x="18" y="62"/>
                  </a:lnTo>
                  <a:lnTo>
                    <a:pt x="16" y="58"/>
                  </a:lnTo>
                  <a:lnTo>
                    <a:pt x="16" y="58"/>
                  </a:lnTo>
                  <a:lnTo>
                    <a:pt x="14" y="48"/>
                  </a:lnTo>
                  <a:lnTo>
                    <a:pt x="14" y="48"/>
                  </a:lnTo>
                  <a:lnTo>
                    <a:pt x="12" y="40"/>
                  </a:lnTo>
                  <a:lnTo>
                    <a:pt x="12" y="40"/>
                  </a:lnTo>
                  <a:lnTo>
                    <a:pt x="10" y="38"/>
                  </a:lnTo>
                  <a:lnTo>
                    <a:pt x="6" y="36"/>
                  </a:lnTo>
                  <a:lnTo>
                    <a:pt x="6" y="36"/>
                  </a:lnTo>
                  <a:lnTo>
                    <a:pt x="2" y="36"/>
                  </a:lnTo>
                  <a:lnTo>
                    <a:pt x="2" y="36"/>
                  </a:lnTo>
                  <a:lnTo>
                    <a:pt x="0" y="34"/>
                  </a:lnTo>
                  <a:lnTo>
                    <a:pt x="0" y="32"/>
                  </a:lnTo>
                  <a:lnTo>
                    <a:pt x="0" y="32"/>
                  </a:lnTo>
                  <a:lnTo>
                    <a:pt x="2" y="32"/>
                  </a:lnTo>
                  <a:lnTo>
                    <a:pt x="4" y="30"/>
                  </a:lnTo>
                  <a:lnTo>
                    <a:pt x="4" y="30"/>
                  </a:lnTo>
                  <a:lnTo>
                    <a:pt x="18" y="30"/>
                  </a:lnTo>
                  <a:lnTo>
                    <a:pt x="18" y="30"/>
                  </a:lnTo>
                  <a:lnTo>
                    <a:pt x="24" y="28"/>
                  </a:lnTo>
                  <a:lnTo>
                    <a:pt x="26" y="26"/>
                  </a:lnTo>
                  <a:lnTo>
                    <a:pt x="28" y="24"/>
                  </a:lnTo>
                  <a:lnTo>
                    <a:pt x="28" y="24"/>
                  </a:lnTo>
                  <a:lnTo>
                    <a:pt x="30" y="20"/>
                  </a:lnTo>
                  <a:lnTo>
                    <a:pt x="32" y="18"/>
                  </a:lnTo>
                  <a:lnTo>
                    <a:pt x="32" y="18"/>
                  </a:lnTo>
                  <a:lnTo>
                    <a:pt x="34" y="18"/>
                  </a:lnTo>
                  <a:lnTo>
                    <a:pt x="34" y="18"/>
                  </a:lnTo>
                  <a:lnTo>
                    <a:pt x="46" y="24"/>
                  </a:lnTo>
                  <a:lnTo>
                    <a:pt x="46" y="24"/>
                  </a:lnTo>
                  <a:lnTo>
                    <a:pt x="52" y="24"/>
                  </a:lnTo>
                  <a:lnTo>
                    <a:pt x="56" y="24"/>
                  </a:lnTo>
                  <a:lnTo>
                    <a:pt x="58" y="22"/>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95" name="Freeform 68"/>
            <p:cNvSpPr>
              <a:spLocks/>
            </p:cNvSpPr>
            <p:nvPr/>
          </p:nvSpPr>
          <p:spPr bwMode="auto">
            <a:xfrm>
              <a:off x="10371948" y="3075595"/>
              <a:ext cx="86855" cy="85000"/>
            </a:xfrm>
            <a:custGeom>
              <a:avLst/>
              <a:gdLst>
                <a:gd name="T0" fmla="*/ 44 w 44"/>
                <a:gd name="T1" fmla="*/ 36 h 42"/>
                <a:gd name="T2" fmla="*/ 44 w 44"/>
                <a:gd name="T3" fmla="*/ 36 h 42"/>
                <a:gd name="T4" fmla="*/ 40 w 44"/>
                <a:gd name="T5" fmla="*/ 34 h 42"/>
                <a:gd name="T6" fmla="*/ 28 w 44"/>
                <a:gd name="T7" fmla="*/ 26 h 42"/>
                <a:gd name="T8" fmla="*/ 28 w 44"/>
                <a:gd name="T9" fmla="*/ 26 h 42"/>
                <a:gd name="T10" fmla="*/ 18 w 44"/>
                <a:gd name="T11" fmla="*/ 20 h 42"/>
                <a:gd name="T12" fmla="*/ 8 w 44"/>
                <a:gd name="T13" fmla="*/ 10 h 42"/>
                <a:gd name="T14" fmla="*/ 0 w 44"/>
                <a:gd name="T15" fmla="*/ 0 h 42"/>
                <a:gd name="T16" fmla="*/ 18 w 44"/>
                <a:gd name="T17"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42">
                  <a:moveTo>
                    <a:pt x="44" y="36"/>
                  </a:moveTo>
                  <a:lnTo>
                    <a:pt x="44" y="36"/>
                  </a:lnTo>
                  <a:lnTo>
                    <a:pt x="40" y="34"/>
                  </a:lnTo>
                  <a:lnTo>
                    <a:pt x="28" y="26"/>
                  </a:lnTo>
                  <a:lnTo>
                    <a:pt x="28" y="26"/>
                  </a:lnTo>
                  <a:lnTo>
                    <a:pt x="18" y="20"/>
                  </a:lnTo>
                  <a:lnTo>
                    <a:pt x="8" y="10"/>
                  </a:lnTo>
                  <a:lnTo>
                    <a:pt x="0" y="0"/>
                  </a:lnTo>
                  <a:lnTo>
                    <a:pt x="18" y="42"/>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96" name="Freeform 69"/>
            <p:cNvSpPr>
              <a:spLocks/>
            </p:cNvSpPr>
            <p:nvPr/>
          </p:nvSpPr>
          <p:spPr bwMode="auto">
            <a:xfrm>
              <a:off x="596862" y="3601788"/>
              <a:ext cx="75011" cy="44524"/>
            </a:xfrm>
            <a:custGeom>
              <a:avLst/>
              <a:gdLst>
                <a:gd name="T0" fmla="*/ 0 w 38"/>
                <a:gd name="T1" fmla="*/ 0 h 22"/>
                <a:gd name="T2" fmla="*/ 0 w 38"/>
                <a:gd name="T3" fmla="*/ 0 h 22"/>
                <a:gd name="T4" fmla="*/ 2 w 38"/>
                <a:gd name="T5" fmla="*/ 4 h 22"/>
                <a:gd name="T6" fmla="*/ 10 w 38"/>
                <a:gd name="T7" fmla="*/ 12 h 22"/>
                <a:gd name="T8" fmla="*/ 14 w 38"/>
                <a:gd name="T9" fmla="*/ 16 h 22"/>
                <a:gd name="T10" fmla="*/ 20 w 38"/>
                <a:gd name="T11" fmla="*/ 18 h 22"/>
                <a:gd name="T12" fmla="*/ 28 w 38"/>
                <a:gd name="T13" fmla="*/ 22 h 22"/>
                <a:gd name="T14" fmla="*/ 38 w 38"/>
                <a:gd name="T15" fmla="*/ 22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22">
                  <a:moveTo>
                    <a:pt x="0" y="0"/>
                  </a:moveTo>
                  <a:lnTo>
                    <a:pt x="0" y="0"/>
                  </a:lnTo>
                  <a:lnTo>
                    <a:pt x="2" y="4"/>
                  </a:lnTo>
                  <a:lnTo>
                    <a:pt x="10" y="12"/>
                  </a:lnTo>
                  <a:lnTo>
                    <a:pt x="14" y="16"/>
                  </a:lnTo>
                  <a:lnTo>
                    <a:pt x="20" y="18"/>
                  </a:lnTo>
                  <a:lnTo>
                    <a:pt x="28" y="22"/>
                  </a:lnTo>
                  <a:lnTo>
                    <a:pt x="38" y="22"/>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97" name="Freeform 70"/>
            <p:cNvSpPr>
              <a:spLocks/>
            </p:cNvSpPr>
            <p:nvPr/>
          </p:nvSpPr>
          <p:spPr bwMode="auto">
            <a:xfrm>
              <a:off x="8172949" y="3334644"/>
              <a:ext cx="130282" cy="348097"/>
            </a:xfrm>
            <a:custGeom>
              <a:avLst/>
              <a:gdLst>
                <a:gd name="T0" fmla="*/ 66 w 66"/>
                <a:gd name="T1" fmla="*/ 16 h 172"/>
                <a:gd name="T2" fmla="*/ 60 w 66"/>
                <a:gd name="T3" fmla="*/ 6 h 172"/>
                <a:gd name="T4" fmla="*/ 60 w 66"/>
                <a:gd name="T5" fmla="*/ 6 h 172"/>
                <a:gd name="T6" fmla="*/ 58 w 66"/>
                <a:gd name="T7" fmla="*/ 2 h 172"/>
                <a:gd name="T8" fmla="*/ 52 w 66"/>
                <a:gd name="T9" fmla="*/ 0 h 172"/>
                <a:gd name="T10" fmla="*/ 52 w 66"/>
                <a:gd name="T11" fmla="*/ 0 h 172"/>
                <a:gd name="T12" fmla="*/ 50 w 66"/>
                <a:gd name="T13" fmla="*/ 0 h 172"/>
                <a:gd name="T14" fmla="*/ 50 w 66"/>
                <a:gd name="T15" fmla="*/ 0 h 172"/>
                <a:gd name="T16" fmla="*/ 48 w 66"/>
                <a:gd name="T17" fmla="*/ 4 h 172"/>
                <a:gd name="T18" fmla="*/ 48 w 66"/>
                <a:gd name="T19" fmla="*/ 4 h 172"/>
                <a:gd name="T20" fmla="*/ 46 w 66"/>
                <a:gd name="T21" fmla="*/ 8 h 172"/>
                <a:gd name="T22" fmla="*/ 42 w 66"/>
                <a:gd name="T23" fmla="*/ 10 h 172"/>
                <a:gd name="T24" fmla="*/ 42 w 66"/>
                <a:gd name="T25" fmla="*/ 10 h 172"/>
                <a:gd name="T26" fmla="*/ 38 w 66"/>
                <a:gd name="T27" fmla="*/ 14 h 172"/>
                <a:gd name="T28" fmla="*/ 36 w 66"/>
                <a:gd name="T29" fmla="*/ 20 h 172"/>
                <a:gd name="T30" fmla="*/ 36 w 66"/>
                <a:gd name="T31" fmla="*/ 20 h 172"/>
                <a:gd name="T32" fmla="*/ 38 w 66"/>
                <a:gd name="T33" fmla="*/ 22 h 172"/>
                <a:gd name="T34" fmla="*/ 38 w 66"/>
                <a:gd name="T35" fmla="*/ 22 h 172"/>
                <a:gd name="T36" fmla="*/ 44 w 66"/>
                <a:gd name="T37" fmla="*/ 30 h 172"/>
                <a:gd name="T38" fmla="*/ 44 w 66"/>
                <a:gd name="T39" fmla="*/ 30 h 172"/>
                <a:gd name="T40" fmla="*/ 46 w 66"/>
                <a:gd name="T41" fmla="*/ 36 h 172"/>
                <a:gd name="T42" fmla="*/ 46 w 66"/>
                <a:gd name="T43" fmla="*/ 40 h 172"/>
                <a:gd name="T44" fmla="*/ 46 w 66"/>
                <a:gd name="T45" fmla="*/ 42 h 172"/>
                <a:gd name="T46" fmla="*/ 46 w 66"/>
                <a:gd name="T47" fmla="*/ 42 h 172"/>
                <a:gd name="T48" fmla="*/ 42 w 66"/>
                <a:gd name="T49" fmla="*/ 44 h 172"/>
                <a:gd name="T50" fmla="*/ 36 w 66"/>
                <a:gd name="T51" fmla="*/ 44 h 172"/>
                <a:gd name="T52" fmla="*/ 36 w 66"/>
                <a:gd name="T53" fmla="*/ 44 h 172"/>
                <a:gd name="T54" fmla="*/ 34 w 66"/>
                <a:gd name="T55" fmla="*/ 46 h 172"/>
                <a:gd name="T56" fmla="*/ 32 w 66"/>
                <a:gd name="T57" fmla="*/ 50 h 172"/>
                <a:gd name="T58" fmla="*/ 30 w 66"/>
                <a:gd name="T59" fmla="*/ 58 h 172"/>
                <a:gd name="T60" fmla="*/ 30 w 66"/>
                <a:gd name="T61" fmla="*/ 58 h 172"/>
                <a:gd name="T62" fmla="*/ 30 w 66"/>
                <a:gd name="T63" fmla="*/ 64 h 172"/>
                <a:gd name="T64" fmla="*/ 28 w 66"/>
                <a:gd name="T65" fmla="*/ 68 h 172"/>
                <a:gd name="T66" fmla="*/ 26 w 66"/>
                <a:gd name="T67" fmla="*/ 70 h 172"/>
                <a:gd name="T68" fmla="*/ 26 w 66"/>
                <a:gd name="T69" fmla="*/ 70 h 172"/>
                <a:gd name="T70" fmla="*/ 22 w 66"/>
                <a:gd name="T71" fmla="*/ 72 h 172"/>
                <a:gd name="T72" fmla="*/ 22 w 66"/>
                <a:gd name="T73" fmla="*/ 72 h 172"/>
                <a:gd name="T74" fmla="*/ 16 w 66"/>
                <a:gd name="T75" fmla="*/ 76 h 172"/>
                <a:gd name="T76" fmla="*/ 12 w 66"/>
                <a:gd name="T77" fmla="*/ 82 h 172"/>
                <a:gd name="T78" fmla="*/ 10 w 66"/>
                <a:gd name="T79" fmla="*/ 90 h 172"/>
                <a:gd name="T80" fmla="*/ 6 w 66"/>
                <a:gd name="T81" fmla="*/ 96 h 172"/>
                <a:gd name="T82" fmla="*/ 6 w 66"/>
                <a:gd name="T83" fmla="*/ 96 h 172"/>
                <a:gd name="T84" fmla="*/ 0 w 66"/>
                <a:gd name="T85" fmla="*/ 100 h 172"/>
                <a:gd name="T86" fmla="*/ 0 w 66"/>
                <a:gd name="T87" fmla="*/ 100 h 172"/>
                <a:gd name="T88" fmla="*/ 0 w 66"/>
                <a:gd name="T89" fmla="*/ 104 h 172"/>
                <a:gd name="T90" fmla="*/ 0 w 66"/>
                <a:gd name="T91" fmla="*/ 106 h 172"/>
                <a:gd name="T92" fmla="*/ 4 w 66"/>
                <a:gd name="T93" fmla="*/ 114 h 172"/>
                <a:gd name="T94" fmla="*/ 4 w 66"/>
                <a:gd name="T95" fmla="*/ 114 h 172"/>
                <a:gd name="T96" fmla="*/ 6 w 66"/>
                <a:gd name="T97" fmla="*/ 118 h 172"/>
                <a:gd name="T98" fmla="*/ 8 w 66"/>
                <a:gd name="T99" fmla="*/ 124 h 172"/>
                <a:gd name="T100" fmla="*/ 8 w 66"/>
                <a:gd name="T101" fmla="*/ 136 h 172"/>
                <a:gd name="T102" fmla="*/ 8 w 66"/>
                <a:gd name="T103" fmla="*/ 136 h 172"/>
                <a:gd name="T104" fmla="*/ 6 w 66"/>
                <a:gd name="T105" fmla="*/ 146 h 172"/>
                <a:gd name="T106" fmla="*/ 6 w 66"/>
                <a:gd name="T107" fmla="*/ 158 h 172"/>
                <a:gd name="T108" fmla="*/ 6 w 66"/>
                <a:gd name="T109" fmla="*/ 158 h 172"/>
                <a:gd name="T110" fmla="*/ 4 w 66"/>
                <a:gd name="T111" fmla="*/ 164 h 172"/>
                <a:gd name="T112" fmla="*/ 4 w 66"/>
                <a:gd name="T113" fmla="*/ 168 h 172"/>
                <a:gd name="T114" fmla="*/ 6 w 66"/>
                <a:gd name="T115"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6" h="172">
                  <a:moveTo>
                    <a:pt x="66" y="16"/>
                  </a:moveTo>
                  <a:lnTo>
                    <a:pt x="60" y="6"/>
                  </a:lnTo>
                  <a:lnTo>
                    <a:pt x="60" y="6"/>
                  </a:lnTo>
                  <a:lnTo>
                    <a:pt x="58" y="2"/>
                  </a:lnTo>
                  <a:lnTo>
                    <a:pt x="52" y="0"/>
                  </a:lnTo>
                  <a:lnTo>
                    <a:pt x="52" y="0"/>
                  </a:lnTo>
                  <a:lnTo>
                    <a:pt x="50" y="0"/>
                  </a:lnTo>
                  <a:lnTo>
                    <a:pt x="50" y="0"/>
                  </a:lnTo>
                  <a:lnTo>
                    <a:pt x="48" y="4"/>
                  </a:lnTo>
                  <a:lnTo>
                    <a:pt x="48" y="4"/>
                  </a:lnTo>
                  <a:lnTo>
                    <a:pt x="46" y="8"/>
                  </a:lnTo>
                  <a:lnTo>
                    <a:pt x="42" y="10"/>
                  </a:lnTo>
                  <a:lnTo>
                    <a:pt x="42" y="10"/>
                  </a:lnTo>
                  <a:lnTo>
                    <a:pt x="38" y="14"/>
                  </a:lnTo>
                  <a:lnTo>
                    <a:pt x="36" y="20"/>
                  </a:lnTo>
                  <a:lnTo>
                    <a:pt x="36" y="20"/>
                  </a:lnTo>
                  <a:lnTo>
                    <a:pt x="38" y="22"/>
                  </a:lnTo>
                  <a:lnTo>
                    <a:pt x="38" y="22"/>
                  </a:lnTo>
                  <a:lnTo>
                    <a:pt x="44" y="30"/>
                  </a:lnTo>
                  <a:lnTo>
                    <a:pt x="44" y="30"/>
                  </a:lnTo>
                  <a:lnTo>
                    <a:pt x="46" y="36"/>
                  </a:lnTo>
                  <a:lnTo>
                    <a:pt x="46" y="40"/>
                  </a:lnTo>
                  <a:lnTo>
                    <a:pt x="46" y="42"/>
                  </a:lnTo>
                  <a:lnTo>
                    <a:pt x="46" y="42"/>
                  </a:lnTo>
                  <a:lnTo>
                    <a:pt x="42" y="44"/>
                  </a:lnTo>
                  <a:lnTo>
                    <a:pt x="36" y="44"/>
                  </a:lnTo>
                  <a:lnTo>
                    <a:pt x="36" y="44"/>
                  </a:lnTo>
                  <a:lnTo>
                    <a:pt x="34" y="46"/>
                  </a:lnTo>
                  <a:lnTo>
                    <a:pt x="32" y="50"/>
                  </a:lnTo>
                  <a:lnTo>
                    <a:pt x="30" y="58"/>
                  </a:lnTo>
                  <a:lnTo>
                    <a:pt x="30" y="58"/>
                  </a:lnTo>
                  <a:lnTo>
                    <a:pt x="30" y="64"/>
                  </a:lnTo>
                  <a:lnTo>
                    <a:pt x="28" y="68"/>
                  </a:lnTo>
                  <a:lnTo>
                    <a:pt x="26" y="70"/>
                  </a:lnTo>
                  <a:lnTo>
                    <a:pt x="26" y="70"/>
                  </a:lnTo>
                  <a:lnTo>
                    <a:pt x="22" y="72"/>
                  </a:lnTo>
                  <a:lnTo>
                    <a:pt x="22" y="72"/>
                  </a:lnTo>
                  <a:lnTo>
                    <a:pt x="16" y="76"/>
                  </a:lnTo>
                  <a:lnTo>
                    <a:pt x="12" y="82"/>
                  </a:lnTo>
                  <a:lnTo>
                    <a:pt x="10" y="90"/>
                  </a:lnTo>
                  <a:lnTo>
                    <a:pt x="6" y="96"/>
                  </a:lnTo>
                  <a:lnTo>
                    <a:pt x="6" y="96"/>
                  </a:lnTo>
                  <a:lnTo>
                    <a:pt x="0" y="100"/>
                  </a:lnTo>
                  <a:lnTo>
                    <a:pt x="0" y="100"/>
                  </a:lnTo>
                  <a:lnTo>
                    <a:pt x="0" y="104"/>
                  </a:lnTo>
                  <a:lnTo>
                    <a:pt x="0" y="106"/>
                  </a:lnTo>
                  <a:lnTo>
                    <a:pt x="4" y="114"/>
                  </a:lnTo>
                  <a:lnTo>
                    <a:pt x="4" y="114"/>
                  </a:lnTo>
                  <a:lnTo>
                    <a:pt x="6" y="118"/>
                  </a:lnTo>
                  <a:lnTo>
                    <a:pt x="8" y="124"/>
                  </a:lnTo>
                  <a:lnTo>
                    <a:pt x="8" y="136"/>
                  </a:lnTo>
                  <a:lnTo>
                    <a:pt x="8" y="136"/>
                  </a:lnTo>
                  <a:lnTo>
                    <a:pt x="6" y="146"/>
                  </a:lnTo>
                  <a:lnTo>
                    <a:pt x="6" y="158"/>
                  </a:lnTo>
                  <a:lnTo>
                    <a:pt x="6" y="158"/>
                  </a:lnTo>
                  <a:lnTo>
                    <a:pt x="4" y="164"/>
                  </a:lnTo>
                  <a:lnTo>
                    <a:pt x="4" y="168"/>
                  </a:lnTo>
                  <a:lnTo>
                    <a:pt x="6" y="172"/>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98" name="Freeform 71"/>
            <p:cNvSpPr>
              <a:spLocks/>
            </p:cNvSpPr>
            <p:nvPr/>
          </p:nvSpPr>
          <p:spPr bwMode="auto">
            <a:xfrm>
              <a:off x="8184792" y="3367025"/>
              <a:ext cx="134230" cy="206429"/>
            </a:xfrm>
            <a:custGeom>
              <a:avLst/>
              <a:gdLst>
                <a:gd name="T0" fmla="*/ 68 w 68"/>
                <a:gd name="T1" fmla="*/ 6 h 102"/>
                <a:gd name="T2" fmla="*/ 62 w 68"/>
                <a:gd name="T3" fmla="*/ 0 h 102"/>
                <a:gd name="T4" fmla="*/ 62 w 68"/>
                <a:gd name="T5" fmla="*/ 0 h 102"/>
                <a:gd name="T6" fmla="*/ 60 w 68"/>
                <a:gd name="T7" fmla="*/ 6 h 102"/>
                <a:gd name="T8" fmla="*/ 56 w 68"/>
                <a:gd name="T9" fmla="*/ 10 h 102"/>
                <a:gd name="T10" fmla="*/ 56 w 68"/>
                <a:gd name="T11" fmla="*/ 10 h 102"/>
                <a:gd name="T12" fmla="*/ 52 w 68"/>
                <a:gd name="T13" fmla="*/ 14 h 102"/>
                <a:gd name="T14" fmla="*/ 52 w 68"/>
                <a:gd name="T15" fmla="*/ 14 h 102"/>
                <a:gd name="T16" fmla="*/ 48 w 68"/>
                <a:gd name="T17" fmla="*/ 18 h 102"/>
                <a:gd name="T18" fmla="*/ 48 w 68"/>
                <a:gd name="T19" fmla="*/ 22 h 102"/>
                <a:gd name="T20" fmla="*/ 44 w 68"/>
                <a:gd name="T21" fmla="*/ 34 h 102"/>
                <a:gd name="T22" fmla="*/ 44 w 68"/>
                <a:gd name="T23" fmla="*/ 34 h 102"/>
                <a:gd name="T24" fmla="*/ 40 w 68"/>
                <a:gd name="T25" fmla="*/ 42 h 102"/>
                <a:gd name="T26" fmla="*/ 40 w 68"/>
                <a:gd name="T27" fmla="*/ 42 h 102"/>
                <a:gd name="T28" fmla="*/ 38 w 68"/>
                <a:gd name="T29" fmla="*/ 48 h 102"/>
                <a:gd name="T30" fmla="*/ 40 w 68"/>
                <a:gd name="T31" fmla="*/ 52 h 102"/>
                <a:gd name="T32" fmla="*/ 40 w 68"/>
                <a:gd name="T33" fmla="*/ 52 h 102"/>
                <a:gd name="T34" fmla="*/ 42 w 68"/>
                <a:gd name="T35" fmla="*/ 54 h 102"/>
                <a:gd name="T36" fmla="*/ 46 w 68"/>
                <a:gd name="T37" fmla="*/ 56 h 102"/>
                <a:gd name="T38" fmla="*/ 46 w 68"/>
                <a:gd name="T39" fmla="*/ 56 h 102"/>
                <a:gd name="T40" fmla="*/ 52 w 68"/>
                <a:gd name="T41" fmla="*/ 62 h 102"/>
                <a:gd name="T42" fmla="*/ 56 w 68"/>
                <a:gd name="T43" fmla="*/ 70 h 102"/>
                <a:gd name="T44" fmla="*/ 56 w 68"/>
                <a:gd name="T45" fmla="*/ 70 h 102"/>
                <a:gd name="T46" fmla="*/ 56 w 68"/>
                <a:gd name="T47" fmla="*/ 78 h 102"/>
                <a:gd name="T48" fmla="*/ 56 w 68"/>
                <a:gd name="T49" fmla="*/ 82 h 102"/>
                <a:gd name="T50" fmla="*/ 52 w 68"/>
                <a:gd name="T51" fmla="*/ 84 h 102"/>
                <a:gd name="T52" fmla="*/ 52 w 68"/>
                <a:gd name="T53" fmla="*/ 84 h 102"/>
                <a:gd name="T54" fmla="*/ 48 w 68"/>
                <a:gd name="T55" fmla="*/ 84 h 102"/>
                <a:gd name="T56" fmla="*/ 48 w 68"/>
                <a:gd name="T57" fmla="*/ 84 h 102"/>
                <a:gd name="T58" fmla="*/ 42 w 68"/>
                <a:gd name="T59" fmla="*/ 88 h 102"/>
                <a:gd name="T60" fmla="*/ 42 w 68"/>
                <a:gd name="T61" fmla="*/ 88 h 102"/>
                <a:gd name="T62" fmla="*/ 38 w 68"/>
                <a:gd name="T63" fmla="*/ 88 h 102"/>
                <a:gd name="T64" fmla="*/ 36 w 68"/>
                <a:gd name="T65" fmla="*/ 86 h 102"/>
                <a:gd name="T66" fmla="*/ 36 w 68"/>
                <a:gd name="T67" fmla="*/ 86 h 102"/>
                <a:gd name="T68" fmla="*/ 28 w 68"/>
                <a:gd name="T69" fmla="*/ 84 h 102"/>
                <a:gd name="T70" fmla="*/ 26 w 68"/>
                <a:gd name="T71" fmla="*/ 84 h 102"/>
                <a:gd name="T72" fmla="*/ 22 w 68"/>
                <a:gd name="T73" fmla="*/ 86 h 102"/>
                <a:gd name="T74" fmla="*/ 22 w 68"/>
                <a:gd name="T75" fmla="*/ 86 h 102"/>
                <a:gd name="T76" fmla="*/ 18 w 68"/>
                <a:gd name="T77" fmla="*/ 90 h 102"/>
                <a:gd name="T78" fmla="*/ 18 w 68"/>
                <a:gd name="T79" fmla="*/ 90 h 102"/>
                <a:gd name="T80" fmla="*/ 14 w 68"/>
                <a:gd name="T81" fmla="*/ 92 h 102"/>
                <a:gd name="T82" fmla="*/ 10 w 68"/>
                <a:gd name="T83" fmla="*/ 94 h 102"/>
                <a:gd name="T84" fmla="*/ 0 w 68"/>
                <a:gd name="T85" fmla="*/ 94 h 102"/>
                <a:gd name="T86" fmla="*/ 0 w 68"/>
                <a:gd name="T87" fmla="*/ 94 h 102"/>
                <a:gd name="T88" fmla="*/ 0 w 68"/>
                <a:gd name="T89" fmla="*/ 102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8" h="102">
                  <a:moveTo>
                    <a:pt x="68" y="6"/>
                  </a:moveTo>
                  <a:lnTo>
                    <a:pt x="62" y="0"/>
                  </a:lnTo>
                  <a:lnTo>
                    <a:pt x="62" y="0"/>
                  </a:lnTo>
                  <a:lnTo>
                    <a:pt x="60" y="6"/>
                  </a:lnTo>
                  <a:lnTo>
                    <a:pt x="56" y="10"/>
                  </a:lnTo>
                  <a:lnTo>
                    <a:pt x="56" y="10"/>
                  </a:lnTo>
                  <a:lnTo>
                    <a:pt x="52" y="14"/>
                  </a:lnTo>
                  <a:lnTo>
                    <a:pt x="52" y="14"/>
                  </a:lnTo>
                  <a:lnTo>
                    <a:pt x="48" y="18"/>
                  </a:lnTo>
                  <a:lnTo>
                    <a:pt x="48" y="22"/>
                  </a:lnTo>
                  <a:lnTo>
                    <a:pt x="44" y="34"/>
                  </a:lnTo>
                  <a:lnTo>
                    <a:pt x="44" y="34"/>
                  </a:lnTo>
                  <a:lnTo>
                    <a:pt x="40" y="42"/>
                  </a:lnTo>
                  <a:lnTo>
                    <a:pt x="40" y="42"/>
                  </a:lnTo>
                  <a:lnTo>
                    <a:pt x="38" y="48"/>
                  </a:lnTo>
                  <a:lnTo>
                    <a:pt x="40" y="52"/>
                  </a:lnTo>
                  <a:lnTo>
                    <a:pt x="40" y="52"/>
                  </a:lnTo>
                  <a:lnTo>
                    <a:pt x="42" y="54"/>
                  </a:lnTo>
                  <a:lnTo>
                    <a:pt x="46" y="56"/>
                  </a:lnTo>
                  <a:lnTo>
                    <a:pt x="46" y="56"/>
                  </a:lnTo>
                  <a:lnTo>
                    <a:pt x="52" y="62"/>
                  </a:lnTo>
                  <a:lnTo>
                    <a:pt x="56" y="70"/>
                  </a:lnTo>
                  <a:lnTo>
                    <a:pt x="56" y="70"/>
                  </a:lnTo>
                  <a:lnTo>
                    <a:pt x="56" y="78"/>
                  </a:lnTo>
                  <a:lnTo>
                    <a:pt x="56" y="82"/>
                  </a:lnTo>
                  <a:lnTo>
                    <a:pt x="52" y="84"/>
                  </a:lnTo>
                  <a:lnTo>
                    <a:pt x="52" y="84"/>
                  </a:lnTo>
                  <a:lnTo>
                    <a:pt x="48" y="84"/>
                  </a:lnTo>
                  <a:lnTo>
                    <a:pt x="48" y="84"/>
                  </a:lnTo>
                  <a:lnTo>
                    <a:pt x="42" y="88"/>
                  </a:lnTo>
                  <a:lnTo>
                    <a:pt x="42" y="88"/>
                  </a:lnTo>
                  <a:lnTo>
                    <a:pt x="38" y="88"/>
                  </a:lnTo>
                  <a:lnTo>
                    <a:pt x="36" y="86"/>
                  </a:lnTo>
                  <a:lnTo>
                    <a:pt x="36" y="86"/>
                  </a:lnTo>
                  <a:lnTo>
                    <a:pt x="28" y="84"/>
                  </a:lnTo>
                  <a:lnTo>
                    <a:pt x="26" y="84"/>
                  </a:lnTo>
                  <a:lnTo>
                    <a:pt x="22" y="86"/>
                  </a:lnTo>
                  <a:lnTo>
                    <a:pt x="22" y="86"/>
                  </a:lnTo>
                  <a:lnTo>
                    <a:pt x="18" y="90"/>
                  </a:lnTo>
                  <a:lnTo>
                    <a:pt x="18" y="90"/>
                  </a:lnTo>
                  <a:lnTo>
                    <a:pt x="14" y="92"/>
                  </a:lnTo>
                  <a:lnTo>
                    <a:pt x="10" y="94"/>
                  </a:lnTo>
                  <a:lnTo>
                    <a:pt x="0" y="94"/>
                  </a:lnTo>
                  <a:lnTo>
                    <a:pt x="0" y="94"/>
                  </a:lnTo>
                  <a:lnTo>
                    <a:pt x="0" y="102"/>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99" name="Freeform 72"/>
            <p:cNvSpPr>
              <a:spLocks/>
            </p:cNvSpPr>
            <p:nvPr/>
          </p:nvSpPr>
          <p:spPr bwMode="auto">
            <a:xfrm>
              <a:off x="9795550" y="3456073"/>
              <a:ext cx="59219" cy="125477"/>
            </a:xfrm>
            <a:custGeom>
              <a:avLst/>
              <a:gdLst>
                <a:gd name="T0" fmla="*/ 0 w 30"/>
                <a:gd name="T1" fmla="*/ 62 h 62"/>
                <a:gd name="T2" fmla="*/ 0 w 30"/>
                <a:gd name="T3" fmla="*/ 62 h 62"/>
                <a:gd name="T4" fmla="*/ 10 w 30"/>
                <a:gd name="T5" fmla="*/ 44 h 62"/>
                <a:gd name="T6" fmla="*/ 20 w 30"/>
                <a:gd name="T7" fmla="*/ 26 h 62"/>
                <a:gd name="T8" fmla="*/ 30 w 30"/>
                <a:gd name="T9" fmla="*/ 0 h 62"/>
              </a:gdLst>
              <a:ahLst/>
              <a:cxnLst>
                <a:cxn ang="0">
                  <a:pos x="T0" y="T1"/>
                </a:cxn>
                <a:cxn ang="0">
                  <a:pos x="T2" y="T3"/>
                </a:cxn>
                <a:cxn ang="0">
                  <a:pos x="T4" y="T5"/>
                </a:cxn>
                <a:cxn ang="0">
                  <a:pos x="T6" y="T7"/>
                </a:cxn>
                <a:cxn ang="0">
                  <a:pos x="T8" y="T9"/>
                </a:cxn>
              </a:cxnLst>
              <a:rect l="0" t="0" r="r" b="b"/>
              <a:pathLst>
                <a:path w="30" h="62">
                  <a:moveTo>
                    <a:pt x="0" y="62"/>
                  </a:moveTo>
                  <a:lnTo>
                    <a:pt x="0" y="62"/>
                  </a:lnTo>
                  <a:lnTo>
                    <a:pt x="10" y="44"/>
                  </a:lnTo>
                  <a:lnTo>
                    <a:pt x="20" y="26"/>
                  </a:lnTo>
                  <a:lnTo>
                    <a:pt x="30" y="0"/>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202" name="Freeform 165"/>
            <p:cNvSpPr>
              <a:spLocks/>
            </p:cNvSpPr>
            <p:nvPr/>
          </p:nvSpPr>
          <p:spPr bwMode="auto">
            <a:xfrm>
              <a:off x="10077450" y="5507038"/>
              <a:ext cx="722313" cy="7938"/>
            </a:xfrm>
            <a:custGeom>
              <a:avLst/>
              <a:gdLst>
                <a:gd name="T0" fmla="*/ 455 w 455"/>
                <a:gd name="T1" fmla="*/ 0 h 5"/>
                <a:gd name="T2" fmla="*/ 0 w 455"/>
                <a:gd name="T3" fmla="*/ 0 h 5"/>
                <a:gd name="T4" fmla="*/ 0 w 455"/>
                <a:gd name="T5" fmla="*/ 5 h 5"/>
                <a:gd name="T6" fmla="*/ 455 w 455"/>
                <a:gd name="T7" fmla="*/ 5 h 5"/>
              </a:gdLst>
              <a:ahLst/>
              <a:cxnLst>
                <a:cxn ang="0">
                  <a:pos x="T0" y="T1"/>
                </a:cxn>
                <a:cxn ang="0">
                  <a:pos x="T2" y="T3"/>
                </a:cxn>
                <a:cxn ang="0">
                  <a:pos x="T4" y="T5"/>
                </a:cxn>
                <a:cxn ang="0">
                  <a:pos x="T6" y="T7"/>
                </a:cxn>
              </a:cxnLst>
              <a:rect l="0" t="0" r="r" b="b"/>
              <a:pathLst>
                <a:path w="455" h="5">
                  <a:moveTo>
                    <a:pt x="455" y="0"/>
                  </a:moveTo>
                  <a:lnTo>
                    <a:pt x="0" y="0"/>
                  </a:lnTo>
                  <a:lnTo>
                    <a:pt x="0" y="5"/>
                  </a:lnTo>
                  <a:lnTo>
                    <a:pt x="455" y="5"/>
                  </a:lnTo>
                </a:path>
              </a:pathLst>
            </a:custGeom>
            <a:noFill/>
            <a:ln w="9525">
              <a:solidFill>
                <a:srgbClr val="001F50">
                  <a:alpha val="56000"/>
                </a:srgbClr>
              </a:solidFill>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FFFFFF"/>
                </a:solidFill>
                <a:latin typeface="Segoe UI"/>
              </a:endParaRPr>
            </a:p>
          </p:txBody>
        </p:sp>
      </p:grpSp>
      <p:grpSp>
        <p:nvGrpSpPr>
          <p:cNvPr id="10" name="Group 9"/>
          <p:cNvGrpSpPr/>
          <p:nvPr/>
        </p:nvGrpSpPr>
        <p:grpSpPr>
          <a:xfrm>
            <a:off x="1591188" y="1736126"/>
            <a:ext cx="9321824" cy="4147189"/>
            <a:chOff x="1551939" y="1700142"/>
            <a:chExt cx="9139873" cy="4066241"/>
          </a:xfrm>
        </p:grpSpPr>
        <p:grpSp>
          <p:nvGrpSpPr>
            <p:cNvPr id="457" name="Group 456"/>
            <p:cNvGrpSpPr/>
            <p:nvPr/>
          </p:nvGrpSpPr>
          <p:grpSpPr>
            <a:xfrm>
              <a:off x="1551939" y="2270495"/>
              <a:ext cx="9139873" cy="3495888"/>
              <a:chOff x="1551939" y="2270495"/>
              <a:chExt cx="9139873" cy="3495888"/>
            </a:xfrm>
          </p:grpSpPr>
          <p:grpSp>
            <p:nvGrpSpPr>
              <p:cNvPr id="458" name="Group 457"/>
              <p:cNvGrpSpPr/>
              <p:nvPr/>
            </p:nvGrpSpPr>
            <p:grpSpPr>
              <a:xfrm>
                <a:off x="8016355" y="2821592"/>
                <a:ext cx="2351163" cy="1496698"/>
                <a:chOff x="8016355" y="2821592"/>
                <a:chExt cx="2351163" cy="1496698"/>
              </a:xfrm>
            </p:grpSpPr>
            <p:sp>
              <p:nvSpPr>
                <p:cNvPr id="490" name="Oval 95"/>
                <p:cNvSpPr>
                  <a:spLocks noChangeArrowheads="1"/>
                </p:cNvSpPr>
                <p:nvPr/>
              </p:nvSpPr>
              <p:spPr bwMode="auto">
                <a:xfrm>
                  <a:off x="8016355" y="3617124"/>
                  <a:ext cx="174625" cy="174625"/>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91" name="Oval 96"/>
                <p:cNvSpPr>
                  <a:spLocks noChangeArrowheads="1"/>
                </p:cNvSpPr>
                <p:nvPr/>
              </p:nvSpPr>
              <p:spPr bwMode="auto">
                <a:xfrm>
                  <a:off x="8095497" y="3779693"/>
                  <a:ext cx="176213" cy="174625"/>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92" name="Oval 97"/>
                <p:cNvSpPr>
                  <a:spLocks noChangeArrowheads="1"/>
                </p:cNvSpPr>
                <p:nvPr/>
              </p:nvSpPr>
              <p:spPr bwMode="auto">
                <a:xfrm>
                  <a:off x="8971913" y="4143665"/>
                  <a:ext cx="176213" cy="174625"/>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93" name="Oval 98"/>
                <p:cNvSpPr>
                  <a:spLocks noChangeArrowheads="1"/>
                </p:cNvSpPr>
                <p:nvPr/>
              </p:nvSpPr>
              <p:spPr bwMode="auto">
                <a:xfrm>
                  <a:off x="9343040" y="3450412"/>
                  <a:ext cx="174625" cy="174625"/>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94" name="Oval 100"/>
                <p:cNvSpPr>
                  <a:spLocks noChangeArrowheads="1"/>
                </p:cNvSpPr>
                <p:nvPr/>
              </p:nvSpPr>
              <p:spPr bwMode="auto">
                <a:xfrm>
                  <a:off x="9496424" y="3223297"/>
                  <a:ext cx="174625" cy="176213"/>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95" name="Oval 101"/>
                <p:cNvSpPr>
                  <a:spLocks noChangeArrowheads="1"/>
                </p:cNvSpPr>
                <p:nvPr/>
              </p:nvSpPr>
              <p:spPr bwMode="auto">
                <a:xfrm>
                  <a:off x="10191305" y="2936303"/>
                  <a:ext cx="176213" cy="174625"/>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96" name="Oval 102"/>
                <p:cNvSpPr>
                  <a:spLocks noChangeArrowheads="1"/>
                </p:cNvSpPr>
                <p:nvPr/>
              </p:nvSpPr>
              <p:spPr bwMode="auto">
                <a:xfrm>
                  <a:off x="10060622" y="3065490"/>
                  <a:ext cx="176213" cy="176213"/>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97" name="Oval 105"/>
                <p:cNvSpPr>
                  <a:spLocks noChangeArrowheads="1"/>
                </p:cNvSpPr>
                <p:nvPr/>
              </p:nvSpPr>
              <p:spPr bwMode="auto">
                <a:xfrm>
                  <a:off x="9849992" y="2978972"/>
                  <a:ext cx="174625" cy="174625"/>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98" name="Oval 107"/>
                <p:cNvSpPr>
                  <a:spLocks noChangeArrowheads="1"/>
                </p:cNvSpPr>
                <p:nvPr/>
              </p:nvSpPr>
              <p:spPr bwMode="auto">
                <a:xfrm>
                  <a:off x="8176227" y="3943383"/>
                  <a:ext cx="174625" cy="176213"/>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99" name="Oval 99"/>
                <p:cNvSpPr>
                  <a:spLocks noChangeArrowheads="1"/>
                </p:cNvSpPr>
                <p:nvPr/>
              </p:nvSpPr>
              <p:spPr bwMode="auto">
                <a:xfrm>
                  <a:off x="9452383" y="2821592"/>
                  <a:ext cx="174625" cy="174625"/>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500" name="Oval 106"/>
                <p:cNvSpPr>
                  <a:spLocks noChangeArrowheads="1"/>
                </p:cNvSpPr>
                <p:nvPr/>
              </p:nvSpPr>
              <p:spPr bwMode="auto">
                <a:xfrm>
                  <a:off x="9749789" y="2834486"/>
                  <a:ext cx="176213" cy="174625"/>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grpSp>
          <p:grpSp>
            <p:nvGrpSpPr>
              <p:cNvPr id="459" name="Group 458"/>
              <p:cNvGrpSpPr/>
              <p:nvPr/>
            </p:nvGrpSpPr>
            <p:grpSpPr>
              <a:xfrm>
                <a:off x="1551939" y="2413290"/>
                <a:ext cx="2133283" cy="1058863"/>
                <a:chOff x="1551939" y="2413290"/>
                <a:chExt cx="2133283" cy="1058863"/>
              </a:xfrm>
            </p:grpSpPr>
            <p:sp>
              <p:nvSpPr>
                <p:cNvPr id="476" name="Oval 74"/>
                <p:cNvSpPr>
                  <a:spLocks noChangeArrowheads="1"/>
                </p:cNvSpPr>
                <p:nvPr/>
              </p:nvSpPr>
              <p:spPr bwMode="auto">
                <a:xfrm>
                  <a:off x="1551939" y="2413290"/>
                  <a:ext cx="173736" cy="174625"/>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77" name="Oval 75"/>
                <p:cNvSpPr>
                  <a:spLocks noChangeArrowheads="1"/>
                </p:cNvSpPr>
                <p:nvPr/>
              </p:nvSpPr>
              <p:spPr bwMode="auto">
                <a:xfrm>
                  <a:off x="1640839" y="2768445"/>
                  <a:ext cx="174625" cy="174625"/>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78" name="Oval 82"/>
                <p:cNvSpPr>
                  <a:spLocks noChangeArrowheads="1"/>
                </p:cNvSpPr>
                <p:nvPr/>
              </p:nvSpPr>
              <p:spPr bwMode="auto">
                <a:xfrm>
                  <a:off x="2817177" y="2753074"/>
                  <a:ext cx="174625" cy="174625"/>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79" name="Oval 83"/>
                <p:cNvSpPr>
                  <a:spLocks noChangeArrowheads="1"/>
                </p:cNvSpPr>
                <p:nvPr/>
              </p:nvSpPr>
              <p:spPr bwMode="auto">
                <a:xfrm>
                  <a:off x="3052547" y="2924974"/>
                  <a:ext cx="179388" cy="174625"/>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80" name="Oval 76"/>
                <p:cNvSpPr>
                  <a:spLocks noChangeArrowheads="1"/>
                </p:cNvSpPr>
                <p:nvPr/>
              </p:nvSpPr>
              <p:spPr bwMode="auto">
                <a:xfrm>
                  <a:off x="1933733" y="3056063"/>
                  <a:ext cx="174625" cy="174625"/>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81" name="Oval 81"/>
                <p:cNvSpPr>
                  <a:spLocks noChangeArrowheads="1"/>
                </p:cNvSpPr>
                <p:nvPr/>
              </p:nvSpPr>
              <p:spPr bwMode="auto">
                <a:xfrm>
                  <a:off x="2571114" y="2780955"/>
                  <a:ext cx="176213" cy="174625"/>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82" name="Oval 80"/>
                <p:cNvSpPr>
                  <a:spLocks noChangeArrowheads="1"/>
                </p:cNvSpPr>
                <p:nvPr/>
              </p:nvSpPr>
              <p:spPr bwMode="auto">
                <a:xfrm>
                  <a:off x="2607627" y="2598901"/>
                  <a:ext cx="179388" cy="174625"/>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83" name="Oval 77"/>
                <p:cNvSpPr>
                  <a:spLocks noChangeArrowheads="1"/>
                </p:cNvSpPr>
                <p:nvPr/>
              </p:nvSpPr>
              <p:spPr bwMode="auto">
                <a:xfrm>
                  <a:off x="2366327" y="3292765"/>
                  <a:ext cx="176213" cy="179388"/>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85" name="Oval 85"/>
                <p:cNvSpPr>
                  <a:spLocks noChangeArrowheads="1"/>
                </p:cNvSpPr>
                <p:nvPr/>
              </p:nvSpPr>
              <p:spPr bwMode="auto">
                <a:xfrm>
                  <a:off x="3083877" y="2712057"/>
                  <a:ext cx="179388" cy="174625"/>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86" name="Oval 86"/>
                <p:cNvSpPr>
                  <a:spLocks noChangeArrowheads="1"/>
                </p:cNvSpPr>
                <p:nvPr/>
              </p:nvSpPr>
              <p:spPr bwMode="auto">
                <a:xfrm>
                  <a:off x="3505834" y="2490752"/>
                  <a:ext cx="179388" cy="174625"/>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87" name="Oval 78"/>
                <p:cNvSpPr>
                  <a:spLocks noChangeArrowheads="1"/>
                </p:cNvSpPr>
                <p:nvPr/>
              </p:nvSpPr>
              <p:spPr bwMode="auto">
                <a:xfrm>
                  <a:off x="2482214" y="3276890"/>
                  <a:ext cx="179388" cy="179388"/>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88" name="Oval 79"/>
                <p:cNvSpPr>
                  <a:spLocks noChangeArrowheads="1"/>
                </p:cNvSpPr>
                <p:nvPr/>
              </p:nvSpPr>
              <p:spPr bwMode="auto">
                <a:xfrm>
                  <a:off x="2196815" y="2887632"/>
                  <a:ext cx="176213" cy="174625"/>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89" name="Oval 84"/>
                <p:cNvSpPr>
                  <a:spLocks noChangeArrowheads="1"/>
                </p:cNvSpPr>
                <p:nvPr/>
              </p:nvSpPr>
              <p:spPr bwMode="auto">
                <a:xfrm>
                  <a:off x="2981109" y="3040861"/>
                  <a:ext cx="179388" cy="174625"/>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grpSp>
          <p:grpSp>
            <p:nvGrpSpPr>
              <p:cNvPr id="460" name="Group 459"/>
              <p:cNvGrpSpPr/>
              <p:nvPr/>
            </p:nvGrpSpPr>
            <p:grpSpPr>
              <a:xfrm>
                <a:off x="5235719" y="2270495"/>
                <a:ext cx="1012046" cy="630986"/>
                <a:chOff x="5235719" y="2270495"/>
                <a:chExt cx="1012046" cy="630986"/>
              </a:xfrm>
            </p:grpSpPr>
            <p:sp>
              <p:nvSpPr>
                <p:cNvPr id="467" name="Oval 91"/>
                <p:cNvSpPr>
                  <a:spLocks noChangeArrowheads="1"/>
                </p:cNvSpPr>
                <p:nvPr/>
              </p:nvSpPr>
              <p:spPr bwMode="auto">
                <a:xfrm>
                  <a:off x="5652134" y="2505365"/>
                  <a:ext cx="176213" cy="176213"/>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68" name="Oval 92"/>
                <p:cNvSpPr>
                  <a:spLocks noChangeArrowheads="1"/>
                </p:cNvSpPr>
                <p:nvPr/>
              </p:nvSpPr>
              <p:spPr bwMode="auto">
                <a:xfrm>
                  <a:off x="6023927" y="2593630"/>
                  <a:ext cx="176213" cy="176213"/>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69" name="Oval 93"/>
                <p:cNvSpPr>
                  <a:spLocks noChangeArrowheads="1"/>
                </p:cNvSpPr>
                <p:nvPr/>
              </p:nvSpPr>
              <p:spPr bwMode="auto">
                <a:xfrm>
                  <a:off x="6071552" y="2451390"/>
                  <a:ext cx="176213" cy="174625"/>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70" name="Oval 90"/>
                <p:cNvSpPr>
                  <a:spLocks noChangeArrowheads="1"/>
                </p:cNvSpPr>
                <p:nvPr/>
              </p:nvSpPr>
              <p:spPr bwMode="auto">
                <a:xfrm>
                  <a:off x="5612062" y="2328499"/>
                  <a:ext cx="176213" cy="177800"/>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71" name="Oval 94"/>
                <p:cNvSpPr>
                  <a:spLocks noChangeArrowheads="1"/>
                </p:cNvSpPr>
                <p:nvPr/>
              </p:nvSpPr>
              <p:spPr bwMode="auto">
                <a:xfrm>
                  <a:off x="5860653" y="2270495"/>
                  <a:ext cx="176213" cy="174625"/>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72" name="Oval 88"/>
                <p:cNvSpPr>
                  <a:spLocks noChangeArrowheads="1"/>
                </p:cNvSpPr>
                <p:nvPr/>
              </p:nvSpPr>
              <p:spPr bwMode="auto">
                <a:xfrm>
                  <a:off x="5612062" y="2659861"/>
                  <a:ext cx="176213" cy="174625"/>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73" name="Oval 108"/>
                <p:cNvSpPr>
                  <a:spLocks noChangeArrowheads="1"/>
                </p:cNvSpPr>
                <p:nvPr/>
              </p:nvSpPr>
              <p:spPr bwMode="auto">
                <a:xfrm>
                  <a:off x="5724932" y="2726856"/>
                  <a:ext cx="176213" cy="174625"/>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74" name="Oval 87"/>
                <p:cNvSpPr>
                  <a:spLocks noChangeArrowheads="1"/>
                </p:cNvSpPr>
                <p:nvPr/>
              </p:nvSpPr>
              <p:spPr bwMode="auto">
                <a:xfrm>
                  <a:off x="5235719" y="2299388"/>
                  <a:ext cx="176213" cy="174625"/>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75" name="Oval 89"/>
                <p:cNvSpPr>
                  <a:spLocks noChangeArrowheads="1"/>
                </p:cNvSpPr>
                <p:nvPr/>
              </p:nvSpPr>
              <p:spPr bwMode="auto">
                <a:xfrm>
                  <a:off x="5512224" y="2371697"/>
                  <a:ext cx="174625" cy="174625"/>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grpSp>
          <p:grpSp>
            <p:nvGrpSpPr>
              <p:cNvPr id="461" name="Group 460"/>
              <p:cNvGrpSpPr/>
              <p:nvPr/>
            </p:nvGrpSpPr>
            <p:grpSpPr>
              <a:xfrm>
                <a:off x="4212589" y="5030269"/>
                <a:ext cx="6479223" cy="736114"/>
                <a:chOff x="4212589" y="5030269"/>
                <a:chExt cx="6479223" cy="736114"/>
              </a:xfrm>
            </p:grpSpPr>
            <p:sp>
              <p:nvSpPr>
                <p:cNvPr id="462" name="Oval 103"/>
                <p:cNvSpPr>
                  <a:spLocks noChangeArrowheads="1"/>
                </p:cNvSpPr>
                <p:nvPr/>
              </p:nvSpPr>
              <p:spPr bwMode="auto">
                <a:xfrm>
                  <a:off x="10382884" y="5591758"/>
                  <a:ext cx="176213" cy="174625"/>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63" name="Oval 104"/>
                <p:cNvSpPr>
                  <a:spLocks noChangeArrowheads="1"/>
                </p:cNvSpPr>
                <p:nvPr/>
              </p:nvSpPr>
              <p:spPr bwMode="auto">
                <a:xfrm>
                  <a:off x="10515599" y="5413343"/>
                  <a:ext cx="176213" cy="174625"/>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64" name="Oval 109"/>
                <p:cNvSpPr>
                  <a:spLocks noChangeArrowheads="1"/>
                </p:cNvSpPr>
                <p:nvPr/>
              </p:nvSpPr>
              <p:spPr bwMode="auto">
                <a:xfrm>
                  <a:off x="4212589" y="5030269"/>
                  <a:ext cx="176213" cy="174625"/>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65" name="Oval 107"/>
                <p:cNvSpPr>
                  <a:spLocks noChangeArrowheads="1"/>
                </p:cNvSpPr>
                <p:nvPr/>
              </p:nvSpPr>
              <p:spPr bwMode="auto">
                <a:xfrm>
                  <a:off x="6236922" y="5424777"/>
                  <a:ext cx="174625" cy="176213"/>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66" name="Oval 107"/>
                <p:cNvSpPr>
                  <a:spLocks noChangeArrowheads="1"/>
                </p:cNvSpPr>
                <p:nvPr/>
              </p:nvSpPr>
              <p:spPr bwMode="auto">
                <a:xfrm>
                  <a:off x="6469024" y="5186971"/>
                  <a:ext cx="174625" cy="176213"/>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grpSp>
        </p:grpSp>
        <p:grpSp>
          <p:nvGrpSpPr>
            <p:cNvPr id="5" name="Group 4"/>
            <p:cNvGrpSpPr/>
            <p:nvPr/>
          </p:nvGrpSpPr>
          <p:grpSpPr>
            <a:xfrm>
              <a:off x="1648520" y="1700142"/>
              <a:ext cx="9022993" cy="3970791"/>
              <a:chOff x="1648520" y="1700142"/>
              <a:chExt cx="9022993" cy="3970791"/>
            </a:xfrm>
          </p:grpSpPr>
          <p:grpSp>
            <p:nvGrpSpPr>
              <p:cNvPr id="797" name="Group 796"/>
              <p:cNvGrpSpPr/>
              <p:nvPr/>
            </p:nvGrpSpPr>
            <p:grpSpPr>
              <a:xfrm>
                <a:off x="1648520" y="1700142"/>
                <a:ext cx="9022993" cy="3970791"/>
                <a:chOff x="1648520" y="1700142"/>
                <a:chExt cx="9022993" cy="3970791"/>
              </a:xfrm>
            </p:grpSpPr>
            <p:grpSp>
              <p:nvGrpSpPr>
                <p:cNvPr id="796" name="Group 795"/>
                <p:cNvGrpSpPr/>
                <p:nvPr/>
              </p:nvGrpSpPr>
              <p:grpSpPr>
                <a:xfrm>
                  <a:off x="5354253" y="1700142"/>
                  <a:ext cx="5317260" cy="3970791"/>
                  <a:chOff x="5354253" y="1700142"/>
                  <a:chExt cx="5317260" cy="3970791"/>
                </a:xfrm>
              </p:grpSpPr>
              <p:grpSp>
                <p:nvGrpSpPr>
                  <p:cNvPr id="795" name="Group 794"/>
                  <p:cNvGrpSpPr/>
                  <p:nvPr/>
                </p:nvGrpSpPr>
                <p:grpSpPr>
                  <a:xfrm>
                    <a:off x="8018727" y="2702978"/>
                    <a:ext cx="2652786" cy="2967955"/>
                    <a:chOff x="8018727" y="2702978"/>
                    <a:chExt cx="2652786" cy="2967955"/>
                  </a:xfrm>
                </p:grpSpPr>
                <p:grpSp>
                  <p:nvGrpSpPr>
                    <p:cNvPr id="604" name="Group 603"/>
                    <p:cNvGrpSpPr/>
                    <p:nvPr/>
                  </p:nvGrpSpPr>
                  <p:grpSpPr>
                    <a:xfrm>
                      <a:off x="8186367" y="3819084"/>
                      <a:ext cx="154880" cy="204456"/>
                      <a:chOff x="4303314" y="3840571"/>
                      <a:chExt cx="450723" cy="595001"/>
                    </a:xfrm>
                  </p:grpSpPr>
                  <p:sp>
                    <p:nvSpPr>
                      <p:cNvPr id="605" name="Freeform: Shape 604"/>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606" name="Oval 605"/>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607" name="Group 606"/>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608" name="Oval 607"/>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609"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nvGrpSpPr>
                    <p:cNvPr id="610" name="Group 609"/>
                    <p:cNvGrpSpPr/>
                    <p:nvPr/>
                  </p:nvGrpSpPr>
                  <p:grpSpPr>
                    <a:xfrm>
                      <a:off x="8018727" y="3495234"/>
                      <a:ext cx="154880" cy="204456"/>
                      <a:chOff x="4303314" y="3840571"/>
                      <a:chExt cx="450723" cy="595001"/>
                    </a:xfrm>
                  </p:grpSpPr>
                  <p:sp>
                    <p:nvSpPr>
                      <p:cNvPr id="611" name="Freeform: Shape 610"/>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612" name="Oval 611"/>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613" name="Group 612"/>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614" name="Oval 613"/>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615"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nvGrpSpPr>
                    <p:cNvPr id="616" name="Group 615"/>
                    <p:cNvGrpSpPr/>
                    <p:nvPr/>
                  </p:nvGrpSpPr>
                  <p:grpSpPr>
                    <a:xfrm>
                      <a:off x="8089212" y="3560004"/>
                      <a:ext cx="154880" cy="204456"/>
                      <a:chOff x="4303314" y="3840571"/>
                      <a:chExt cx="450723" cy="595001"/>
                    </a:xfrm>
                  </p:grpSpPr>
                  <p:sp>
                    <p:nvSpPr>
                      <p:cNvPr id="617" name="Freeform: Shape 616"/>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618" name="Oval 617"/>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619" name="Group 618"/>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620" name="Oval 619"/>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621"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nvGrpSpPr>
                    <p:cNvPr id="622" name="Group 621"/>
                    <p:cNvGrpSpPr/>
                    <p:nvPr/>
                  </p:nvGrpSpPr>
                  <p:grpSpPr>
                    <a:xfrm>
                      <a:off x="8975277" y="4028814"/>
                      <a:ext cx="154880" cy="204456"/>
                      <a:chOff x="4303314" y="3840571"/>
                      <a:chExt cx="450723" cy="595001"/>
                    </a:xfrm>
                  </p:grpSpPr>
                  <p:sp>
                    <p:nvSpPr>
                      <p:cNvPr id="623" name="Freeform: Shape 622"/>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624" name="Oval 623"/>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625" name="Group 624"/>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626" name="Oval 625"/>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627"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nvGrpSpPr>
                    <p:cNvPr id="628" name="Group 627"/>
                    <p:cNvGrpSpPr/>
                    <p:nvPr/>
                  </p:nvGrpSpPr>
                  <p:grpSpPr>
                    <a:xfrm>
                      <a:off x="9156252" y="4122159"/>
                      <a:ext cx="154880" cy="204456"/>
                      <a:chOff x="4303314" y="3840571"/>
                      <a:chExt cx="450723" cy="595001"/>
                    </a:xfrm>
                  </p:grpSpPr>
                  <p:sp>
                    <p:nvSpPr>
                      <p:cNvPr id="629" name="Freeform: Shape 628"/>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630" name="Oval 629"/>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631" name="Group 630"/>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632" name="Oval 631"/>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633"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nvGrpSpPr>
                    <p:cNvPr id="634" name="Group 633"/>
                    <p:cNvGrpSpPr/>
                    <p:nvPr/>
                  </p:nvGrpSpPr>
                  <p:grpSpPr>
                    <a:xfrm>
                      <a:off x="9343815" y="3335438"/>
                      <a:ext cx="154880" cy="204456"/>
                      <a:chOff x="4303314" y="3840571"/>
                      <a:chExt cx="450723" cy="595001"/>
                    </a:xfrm>
                  </p:grpSpPr>
                  <p:sp>
                    <p:nvSpPr>
                      <p:cNvPr id="635" name="Freeform: Shape 634"/>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636" name="Oval 635"/>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637" name="Group 636"/>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638" name="Oval 637"/>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639"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nvGrpSpPr>
                    <p:cNvPr id="640" name="Group 639"/>
                    <p:cNvGrpSpPr/>
                    <p:nvPr/>
                  </p:nvGrpSpPr>
                  <p:grpSpPr>
                    <a:xfrm>
                      <a:off x="9496215" y="3109378"/>
                      <a:ext cx="154880" cy="204456"/>
                      <a:chOff x="4303314" y="3840571"/>
                      <a:chExt cx="450723" cy="595001"/>
                    </a:xfrm>
                  </p:grpSpPr>
                  <p:sp>
                    <p:nvSpPr>
                      <p:cNvPr id="641" name="Freeform: Shape 640"/>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642" name="Oval 641"/>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643" name="Group 642"/>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644" name="Oval 643"/>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645"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nvGrpSpPr>
                    <p:cNvPr id="646" name="Group 645"/>
                    <p:cNvGrpSpPr/>
                    <p:nvPr/>
                  </p:nvGrpSpPr>
                  <p:grpSpPr>
                    <a:xfrm>
                      <a:off x="9458115" y="2702978"/>
                      <a:ext cx="154880" cy="204456"/>
                      <a:chOff x="4303314" y="3840571"/>
                      <a:chExt cx="450723" cy="595001"/>
                    </a:xfrm>
                  </p:grpSpPr>
                  <p:sp>
                    <p:nvSpPr>
                      <p:cNvPr id="647" name="Freeform: Shape 646"/>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648" name="Oval 647"/>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649" name="Group 648"/>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650" name="Oval 649"/>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651"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nvGrpSpPr>
                    <p:cNvPr id="652" name="Group 651"/>
                    <p:cNvGrpSpPr/>
                    <p:nvPr/>
                  </p:nvGrpSpPr>
                  <p:grpSpPr>
                    <a:xfrm>
                      <a:off x="9849275" y="2855378"/>
                      <a:ext cx="154880" cy="204456"/>
                      <a:chOff x="4303314" y="3840571"/>
                      <a:chExt cx="450723" cy="595001"/>
                    </a:xfrm>
                  </p:grpSpPr>
                  <p:sp>
                    <p:nvSpPr>
                      <p:cNvPr id="653" name="Freeform: Shape 652"/>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654" name="Oval 653"/>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655" name="Group 654"/>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656" name="Oval 655"/>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657"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nvGrpSpPr>
                    <p:cNvPr id="658" name="Group 657"/>
                    <p:cNvGrpSpPr/>
                    <p:nvPr/>
                  </p:nvGrpSpPr>
                  <p:grpSpPr>
                    <a:xfrm>
                      <a:off x="10065175" y="2941738"/>
                      <a:ext cx="154880" cy="204456"/>
                      <a:chOff x="4303314" y="3840571"/>
                      <a:chExt cx="450723" cy="595001"/>
                    </a:xfrm>
                  </p:grpSpPr>
                  <p:sp>
                    <p:nvSpPr>
                      <p:cNvPr id="659" name="Freeform: Shape 658"/>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660" name="Oval 659"/>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661" name="Group 660"/>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662" name="Oval 661"/>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663"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nvGrpSpPr>
                    <p:cNvPr id="664" name="Group 663"/>
                    <p:cNvGrpSpPr/>
                    <p:nvPr/>
                  </p:nvGrpSpPr>
                  <p:grpSpPr>
                    <a:xfrm>
                      <a:off x="10194715" y="2822358"/>
                      <a:ext cx="154880" cy="204456"/>
                      <a:chOff x="4303314" y="3840571"/>
                      <a:chExt cx="450723" cy="595001"/>
                    </a:xfrm>
                  </p:grpSpPr>
                  <p:sp>
                    <p:nvSpPr>
                      <p:cNvPr id="665" name="Freeform: Shape 664"/>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666" name="Oval 665"/>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667" name="Group 666"/>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668" name="Oval 667"/>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669"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nvGrpSpPr>
                    <p:cNvPr id="670" name="Group 669"/>
                    <p:cNvGrpSpPr/>
                    <p:nvPr/>
                  </p:nvGrpSpPr>
                  <p:grpSpPr>
                    <a:xfrm>
                      <a:off x="10516633" y="5290487"/>
                      <a:ext cx="154880" cy="204456"/>
                      <a:chOff x="4303314" y="3840571"/>
                      <a:chExt cx="450723" cy="595001"/>
                    </a:xfrm>
                  </p:grpSpPr>
                  <p:sp>
                    <p:nvSpPr>
                      <p:cNvPr id="671" name="Freeform: Shape 670"/>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672" name="Oval 671"/>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673" name="Group 672"/>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674" name="Oval 673"/>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675"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nvGrpSpPr>
                    <p:cNvPr id="676" name="Group 675"/>
                    <p:cNvGrpSpPr/>
                    <p:nvPr/>
                  </p:nvGrpSpPr>
                  <p:grpSpPr>
                    <a:xfrm>
                      <a:off x="10381363" y="5466477"/>
                      <a:ext cx="154880" cy="204456"/>
                      <a:chOff x="4303314" y="3840571"/>
                      <a:chExt cx="450723" cy="595001"/>
                    </a:xfrm>
                  </p:grpSpPr>
                  <p:sp>
                    <p:nvSpPr>
                      <p:cNvPr id="677" name="Freeform: Shape 676"/>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678" name="Oval 677"/>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679" name="Group 678"/>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680" name="Oval 679"/>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681"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grpSp>
                <p:nvGrpSpPr>
                  <p:cNvPr id="794" name="Group 793"/>
                  <p:cNvGrpSpPr/>
                  <p:nvPr/>
                </p:nvGrpSpPr>
                <p:grpSpPr>
                  <a:xfrm>
                    <a:off x="5354253" y="1700142"/>
                    <a:ext cx="1191200" cy="903196"/>
                    <a:chOff x="5354253" y="1700142"/>
                    <a:chExt cx="1191200" cy="903196"/>
                  </a:xfrm>
                </p:grpSpPr>
                <p:grpSp>
                  <p:nvGrpSpPr>
                    <p:cNvPr id="682" name="Group 681"/>
                    <p:cNvGrpSpPr/>
                    <p:nvPr/>
                  </p:nvGrpSpPr>
                  <p:grpSpPr>
                    <a:xfrm>
                      <a:off x="6390573" y="1700142"/>
                      <a:ext cx="154880" cy="204456"/>
                      <a:chOff x="4303314" y="3840571"/>
                      <a:chExt cx="450723" cy="595001"/>
                    </a:xfrm>
                  </p:grpSpPr>
                  <p:sp>
                    <p:nvSpPr>
                      <p:cNvPr id="683" name="Freeform: Shape 682"/>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684" name="Oval 683"/>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685" name="Group 684"/>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686" name="Oval 685"/>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687"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nvGrpSpPr>
                    <p:cNvPr id="688" name="Group 687"/>
                    <p:cNvGrpSpPr/>
                    <p:nvPr/>
                  </p:nvGrpSpPr>
                  <p:grpSpPr>
                    <a:xfrm>
                      <a:off x="5354253" y="2175630"/>
                      <a:ext cx="154880" cy="204456"/>
                      <a:chOff x="4303314" y="3840571"/>
                      <a:chExt cx="450723" cy="595001"/>
                    </a:xfrm>
                  </p:grpSpPr>
                  <p:sp>
                    <p:nvSpPr>
                      <p:cNvPr id="689" name="Freeform: Shape 688"/>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690" name="Oval 689"/>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691" name="Group 690"/>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692" name="Oval 691"/>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693"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nvGrpSpPr>
                    <p:cNvPr id="694" name="Group 693"/>
                    <p:cNvGrpSpPr/>
                    <p:nvPr/>
                  </p:nvGrpSpPr>
                  <p:grpSpPr>
                    <a:xfrm>
                      <a:off x="6210638" y="2398882"/>
                      <a:ext cx="154880" cy="204456"/>
                      <a:chOff x="4303314" y="3840571"/>
                      <a:chExt cx="450723" cy="595001"/>
                    </a:xfrm>
                  </p:grpSpPr>
                  <p:sp>
                    <p:nvSpPr>
                      <p:cNvPr id="695" name="Freeform: Shape 694"/>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696" name="Oval 695"/>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697" name="Group 696"/>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698" name="Oval 697"/>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699"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nvGrpSpPr>
                    <p:cNvPr id="700" name="Group 699"/>
                    <p:cNvGrpSpPr/>
                    <p:nvPr/>
                  </p:nvGrpSpPr>
                  <p:grpSpPr>
                    <a:xfrm>
                      <a:off x="5880951" y="2315938"/>
                      <a:ext cx="154880" cy="204456"/>
                      <a:chOff x="4303314" y="3840571"/>
                      <a:chExt cx="450723" cy="595001"/>
                    </a:xfrm>
                  </p:grpSpPr>
                  <p:sp>
                    <p:nvSpPr>
                      <p:cNvPr id="701" name="Freeform: Shape 700"/>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702" name="Oval 701"/>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703" name="Group 702"/>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704" name="Oval 703"/>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705"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nvGrpSpPr>
                    <p:cNvPr id="706" name="Group 705"/>
                    <p:cNvGrpSpPr/>
                    <p:nvPr/>
                  </p:nvGrpSpPr>
                  <p:grpSpPr>
                    <a:xfrm>
                      <a:off x="5785922" y="2388052"/>
                      <a:ext cx="154880" cy="204456"/>
                      <a:chOff x="4303314" y="3840571"/>
                      <a:chExt cx="450723" cy="595001"/>
                    </a:xfrm>
                  </p:grpSpPr>
                  <p:sp>
                    <p:nvSpPr>
                      <p:cNvPr id="707" name="Freeform: Shape 706"/>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708" name="Oval 707"/>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709" name="Group 708"/>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710" name="Oval 709"/>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711"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nvGrpSpPr>
                    <p:cNvPr id="712" name="Group 711"/>
                    <p:cNvGrpSpPr/>
                    <p:nvPr/>
                  </p:nvGrpSpPr>
                  <p:grpSpPr>
                    <a:xfrm>
                      <a:off x="5780701" y="2173183"/>
                      <a:ext cx="154880" cy="204456"/>
                      <a:chOff x="4303314" y="3840571"/>
                      <a:chExt cx="450723" cy="595001"/>
                    </a:xfrm>
                  </p:grpSpPr>
                  <p:sp>
                    <p:nvSpPr>
                      <p:cNvPr id="713" name="Freeform: Shape 712"/>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714" name="Oval 713"/>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715" name="Group 714"/>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716" name="Oval 715"/>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717"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nvGrpSpPr>
                    <p:cNvPr id="718" name="Group 717"/>
                    <p:cNvGrpSpPr/>
                    <p:nvPr/>
                  </p:nvGrpSpPr>
                  <p:grpSpPr>
                    <a:xfrm>
                      <a:off x="5969313" y="2201430"/>
                      <a:ext cx="154880" cy="204456"/>
                      <a:chOff x="4303314" y="3840571"/>
                      <a:chExt cx="450723" cy="595001"/>
                    </a:xfrm>
                  </p:grpSpPr>
                  <p:sp>
                    <p:nvSpPr>
                      <p:cNvPr id="719" name="Freeform: Shape 718"/>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720" name="Oval 719"/>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721" name="Group 720"/>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722" name="Oval 721"/>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723"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grpSp>
            <p:grpSp>
              <p:nvGrpSpPr>
                <p:cNvPr id="793" name="Group 792"/>
                <p:cNvGrpSpPr/>
                <p:nvPr/>
              </p:nvGrpSpPr>
              <p:grpSpPr>
                <a:xfrm>
                  <a:off x="1648520" y="2331414"/>
                  <a:ext cx="2799020" cy="3067985"/>
                  <a:chOff x="1648520" y="2331414"/>
                  <a:chExt cx="2799020" cy="3067985"/>
                </a:xfrm>
              </p:grpSpPr>
              <p:grpSp>
                <p:nvGrpSpPr>
                  <p:cNvPr id="792" name="Group 791"/>
                  <p:cNvGrpSpPr/>
                  <p:nvPr/>
                </p:nvGrpSpPr>
                <p:grpSpPr>
                  <a:xfrm>
                    <a:off x="3306098" y="4228413"/>
                    <a:ext cx="1141442" cy="1170986"/>
                    <a:chOff x="3306098" y="4228413"/>
                    <a:chExt cx="1141442" cy="1170986"/>
                  </a:xfrm>
                </p:grpSpPr>
                <p:grpSp>
                  <p:nvGrpSpPr>
                    <p:cNvPr id="502" name="Group 501"/>
                    <p:cNvGrpSpPr/>
                    <p:nvPr/>
                  </p:nvGrpSpPr>
                  <p:grpSpPr>
                    <a:xfrm>
                      <a:off x="4216460" y="4898973"/>
                      <a:ext cx="154880" cy="204456"/>
                      <a:chOff x="4303314" y="3840571"/>
                      <a:chExt cx="450723" cy="595001"/>
                    </a:xfrm>
                  </p:grpSpPr>
                  <p:sp>
                    <p:nvSpPr>
                      <p:cNvPr id="503" name="Freeform: Shape 502"/>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504" name="Oval 503"/>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505" name="Group 504"/>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506" name="Oval 505"/>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507"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nvGrpSpPr>
                    <p:cNvPr id="508" name="Group 507"/>
                    <p:cNvGrpSpPr/>
                    <p:nvPr/>
                  </p:nvGrpSpPr>
                  <p:grpSpPr>
                    <a:xfrm>
                      <a:off x="4067669" y="4873087"/>
                      <a:ext cx="154880" cy="204456"/>
                      <a:chOff x="4303314" y="3840571"/>
                      <a:chExt cx="450723" cy="595001"/>
                    </a:xfrm>
                  </p:grpSpPr>
                  <p:sp>
                    <p:nvSpPr>
                      <p:cNvPr id="509" name="Freeform: Shape 508"/>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510" name="Oval 509"/>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511" name="Group 510"/>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512" name="Oval 511"/>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513"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nvGrpSpPr>
                    <p:cNvPr id="514" name="Group 513"/>
                    <p:cNvGrpSpPr/>
                    <p:nvPr/>
                  </p:nvGrpSpPr>
                  <p:grpSpPr>
                    <a:xfrm>
                      <a:off x="3306098" y="5194943"/>
                      <a:ext cx="154880" cy="204456"/>
                      <a:chOff x="4303314" y="3840571"/>
                      <a:chExt cx="450723" cy="595001"/>
                    </a:xfrm>
                  </p:grpSpPr>
                  <p:sp>
                    <p:nvSpPr>
                      <p:cNvPr id="515" name="Freeform: Shape 514"/>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516" name="Oval 515"/>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517" name="Group 516"/>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518" name="Oval 517"/>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519"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nvGrpSpPr>
                    <p:cNvPr id="598" name="Group 597"/>
                    <p:cNvGrpSpPr/>
                    <p:nvPr/>
                  </p:nvGrpSpPr>
                  <p:grpSpPr>
                    <a:xfrm>
                      <a:off x="4292660" y="4228413"/>
                      <a:ext cx="154880" cy="204456"/>
                      <a:chOff x="4303314" y="3840571"/>
                      <a:chExt cx="450723" cy="595001"/>
                    </a:xfrm>
                  </p:grpSpPr>
                  <p:sp>
                    <p:nvSpPr>
                      <p:cNvPr id="599" name="Freeform: Shape 598"/>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600" name="Oval 599"/>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601" name="Group 600"/>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602" name="Oval 601"/>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603"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grpSp>
                <p:nvGrpSpPr>
                  <p:cNvPr id="791" name="Group 790"/>
                  <p:cNvGrpSpPr/>
                  <p:nvPr/>
                </p:nvGrpSpPr>
                <p:grpSpPr>
                  <a:xfrm>
                    <a:off x="1648520" y="2331414"/>
                    <a:ext cx="2037478" cy="1051090"/>
                    <a:chOff x="1648520" y="2331414"/>
                    <a:chExt cx="2037478" cy="1051090"/>
                  </a:xfrm>
                </p:grpSpPr>
                <p:grpSp>
                  <p:nvGrpSpPr>
                    <p:cNvPr id="731" name="Group 730"/>
                    <p:cNvGrpSpPr/>
                    <p:nvPr/>
                  </p:nvGrpSpPr>
                  <p:grpSpPr>
                    <a:xfrm>
                      <a:off x="1724720" y="2391993"/>
                      <a:ext cx="154880" cy="204456"/>
                      <a:chOff x="4303314" y="3840571"/>
                      <a:chExt cx="450723" cy="595001"/>
                    </a:xfrm>
                  </p:grpSpPr>
                  <p:sp>
                    <p:nvSpPr>
                      <p:cNvPr id="732" name="Freeform: Shape 731"/>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733" name="Oval 732"/>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734" name="Group 733"/>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735" name="Oval 734"/>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736"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nvGrpSpPr>
                    <p:cNvPr id="737" name="Group 736"/>
                    <p:cNvGrpSpPr/>
                    <p:nvPr/>
                  </p:nvGrpSpPr>
                  <p:grpSpPr>
                    <a:xfrm>
                      <a:off x="1648520" y="2643453"/>
                      <a:ext cx="154880" cy="204456"/>
                      <a:chOff x="4303314" y="3840571"/>
                      <a:chExt cx="450723" cy="595001"/>
                    </a:xfrm>
                  </p:grpSpPr>
                  <p:sp>
                    <p:nvSpPr>
                      <p:cNvPr id="738" name="Freeform: Shape 737"/>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739" name="Oval 738"/>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740" name="Group 739"/>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741" name="Oval 740"/>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742"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nvGrpSpPr>
                    <p:cNvPr id="743" name="Group 742"/>
                    <p:cNvGrpSpPr/>
                    <p:nvPr/>
                  </p:nvGrpSpPr>
                  <p:grpSpPr>
                    <a:xfrm>
                      <a:off x="2197295" y="2704993"/>
                      <a:ext cx="154880" cy="204456"/>
                      <a:chOff x="4303314" y="3840571"/>
                      <a:chExt cx="450723" cy="595001"/>
                    </a:xfrm>
                  </p:grpSpPr>
                  <p:sp>
                    <p:nvSpPr>
                      <p:cNvPr id="744" name="Freeform: Shape 743"/>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745" name="Oval 744"/>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746" name="Group 745"/>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747" name="Oval 746"/>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748"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nvGrpSpPr>
                    <p:cNvPr id="749" name="Group 748"/>
                    <p:cNvGrpSpPr/>
                    <p:nvPr/>
                  </p:nvGrpSpPr>
                  <p:grpSpPr>
                    <a:xfrm>
                      <a:off x="2571170" y="2629059"/>
                      <a:ext cx="154880" cy="204456"/>
                      <a:chOff x="4303314" y="3840571"/>
                      <a:chExt cx="450723" cy="595001"/>
                    </a:xfrm>
                  </p:grpSpPr>
                  <p:sp>
                    <p:nvSpPr>
                      <p:cNvPr id="750" name="Freeform: Shape 749"/>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751" name="Oval 750"/>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752" name="Group 751"/>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753" name="Oval 752"/>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754"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nvGrpSpPr>
                    <p:cNvPr id="755" name="Group 754"/>
                    <p:cNvGrpSpPr/>
                    <p:nvPr/>
                  </p:nvGrpSpPr>
                  <p:grpSpPr>
                    <a:xfrm>
                      <a:off x="2814691" y="2605354"/>
                      <a:ext cx="154880" cy="204456"/>
                      <a:chOff x="4303314" y="3840571"/>
                      <a:chExt cx="450723" cy="595001"/>
                    </a:xfrm>
                  </p:grpSpPr>
                  <p:sp>
                    <p:nvSpPr>
                      <p:cNvPr id="756" name="Freeform: Shape 755"/>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757" name="Oval 756"/>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758" name="Group 757"/>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759" name="Oval 758"/>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760"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nvGrpSpPr>
                    <p:cNvPr id="761" name="Group 760"/>
                    <p:cNvGrpSpPr/>
                    <p:nvPr/>
                  </p:nvGrpSpPr>
                  <p:grpSpPr>
                    <a:xfrm>
                      <a:off x="3088327" y="2567876"/>
                      <a:ext cx="154880" cy="204456"/>
                      <a:chOff x="4303314" y="3840571"/>
                      <a:chExt cx="450723" cy="595001"/>
                    </a:xfrm>
                  </p:grpSpPr>
                  <p:sp>
                    <p:nvSpPr>
                      <p:cNvPr id="762" name="Freeform: Shape 761"/>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763" name="Oval 762"/>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764" name="Group 763"/>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765" name="Oval 764"/>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766"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nvGrpSpPr>
                    <p:cNvPr id="767" name="Group 766"/>
                    <p:cNvGrpSpPr/>
                    <p:nvPr/>
                  </p:nvGrpSpPr>
                  <p:grpSpPr>
                    <a:xfrm>
                      <a:off x="3531118" y="2331414"/>
                      <a:ext cx="154880" cy="204456"/>
                      <a:chOff x="4303314" y="3840571"/>
                      <a:chExt cx="450723" cy="595001"/>
                    </a:xfrm>
                  </p:grpSpPr>
                  <p:sp>
                    <p:nvSpPr>
                      <p:cNvPr id="768" name="Freeform: Shape 767"/>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769" name="Oval 768"/>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770" name="Group 769"/>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771" name="Oval 770"/>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772"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nvGrpSpPr>
                    <p:cNvPr id="773" name="Group 772"/>
                    <p:cNvGrpSpPr/>
                    <p:nvPr/>
                  </p:nvGrpSpPr>
                  <p:grpSpPr>
                    <a:xfrm>
                      <a:off x="3058444" y="2804509"/>
                      <a:ext cx="154880" cy="204456"/>
                      <a:chOff x="4303314" y="3840571"/>
                      <a:chExt cx="450723" cy="595001"/>
                    </a:xfrm>
                  </p:grpSpPr>
                  <p:sp>
                    <p:nvSpPr>
                      <p:cNvPr id="774" name="Freeform: Shape 773"/>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775" name="Oval 774"/>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776" name="Group 775"/>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777" name="Oval 776"/>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778"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nvGrpSpPr>
                    <p:cNvPr id="779" name="Group 778"/>
                    <p:cNvGrpSpPr/>
                    <p:nvPr/>
                  </p:nvGrpSpPr>
                  <p:grpSpPr>
                    <a:xfrm>
                      <a:off x="2989792" y="2918829"/>
                      <a:ext cx="154880" cy="204456"/>
                      <a:chOff x="4303314" y="3840571"/>
                      <a:chExt cx="450723" cy="595001"/>
                    </a:xfrm>
                  </p:grpSpPr>
                  <p:sp>
                    <p:nvSpPr>
                      <p:cNvPr id="780" name="Freeform: Shape 779"/>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781" name="Oval 780"/>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782" name="Group 781"/>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783" name="Oval 782"/>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784"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nvGrpSpPr>
                    <p:cNvPr id="785" name="Group 784"/>
                    <p:cNvGrpSpPr/>
                    <p:nvPr/>
                  </p:nvGrpSpPr>
                  <p:grpSpPr>
                    <a:xfrm>
                      <a:off x="2373798" y="3178048"/>
                      <a:ext cx="154880" cy="204456"/>
                      <a:chOff x="4303314" y="3840571"/>
                      <a:chExt cx="450723" cy="595001"/>
                    </a:xfrm>
                  </p:grpSpPr>
                  <p:sp>
                    <p:nvSpPr>
                      <p:cNvPr id="786" name="Freeform: Shape 785"/>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787" name="Oval 786"/>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788" name="Group 787"/>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789" name="Oval 788"/>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790"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grpSp>
          </p:grpSp>
          <p:grpSp>
            <p:nvGrpSpPr>
              <p:cNvPr id="3" name="Group 2"/>
              <p:cNvGrpSpPr/>
              <p:nvPr/>
            </p:nvGrpSpPr>
            <p:grpSpPr>
              <a:xfrm>
                <a:off x="6478896" y="5106179"/>
                <a:ext cx="154880" cy="204456"/>
                <a:chOff x="3458498" y="5347343"/>
                <a:chExt cx="154880" cy="204456"/>
              </a:xfrm>
            </p:grpSpPr>
            <p:sp>
              <p:nvSpPr>
                <p:cNvPr id="520" name="Freeform: Shape 519"/>
                <p:cNvSpPr/>
                <p:nvPr/>
              </p:nvSpPr>
              <p:spPr>
                <a:xfrm>
                  <a:off x="3458498" y="5347343"/>
                  <a:ext cx="154880" cy="204456"/>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521" name="Oval 520"/>
                <p:cNvSpPr/>
                <p:nvPr/>
              </p:nvSpPr>
              <p:spPr bwMode="auto">
                <a:xfrm>
                  <a:off x="3472366" y="5360909"/>
                  <a:ext cx="127143" cy="127142"/>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sp>
              <p:nvSpPr>
                <p:cNvPr id="522" name="Freeform 123"/>
                <p:cNvSpPr>
                  <a:spLocks noEditPoints="1"/>
                </p:cNvSpPr>
                <p:nvPr/>
              </p:nvSpPr>
              <p:spPr bwMode="auto">
                <a:xfrm>
                  <a:off x="3503533" y="5389020"/>
                  <a:ext cx="64811" cy="75897"/>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solidFill>
                  <a:schemeClr val="tx2">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nvGrpSpPr>
              <p:cNvPr id="526" name="Group 525"/>
              <p:cNvGrpSpPr/>
              <p:nvPr/>
            </p:nvGrpSpPr>
            <p:grpSpPr>
              <a:xfrm>
                <a:off x="6237448" y="5328658"/>
                <a:ext cx="154880" cy="204456"/>
                <a:chOff x="3458498" y="5347343"/>
                <a:chExt cx="154880" cy="204456"/>
              </a:xfrm>
            </p:grpSpPr>
            <p:sp>
              <p:nvSpPr>
                <p:cNvPr id="527" name="Freeform: Shape 526"/>
                <p:cNvSpPr/>
                <p:nvPr/>
              </p:nvSpPr>
              <p:spPr>
                <a:xfrm>
                  <a:off x="3458498" y="5347343"/>
                  <a:ext cx="154880" cy="204456"/>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528" name="Oval 527"/>
                <p:cNvSpPr/>
                <p:nvPr/>
              </p:nvSpPr>
              <p:spPr bwMode="auto">
                <a:xfrm>
                  <a:off x="3472366" y="5360909"/>
                  <a:ext cx="127143" cy="127142"/>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sp>
              <p:nvSpPr>
                <p:cNvPr id="529" name="Freeform 123"/>
                <p:cNvSpPr>
                  <a:spLocks noEditPoints="1"/>
                </p:cNvSpPr>
                <p:nvPr/>
              </p:nvSpPr>
              <p:spPr bwMode="auto">
                <a:xfrm>
                  <a:off x="3503533" y="5389020"/>
                  <a:ext cx="64811" cy="75897"/>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solidFill>
                  <a:schemeClr val="tx2">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grpSp>
        <p:nvGrpSpPr>
          <p:cNvPr id="827" name="Group 826"/>
          <p:cNvGrpSpPr/>
          <p:nvPr/>
        </p:nvGrpSpPr>
        <p:grpSpPr>
          <a:xfrm>
            <a:off x="554627" y="1903677"/>
            <a:ext cx="11170415" cy="3964391"/>
            <a:chOff x="542937" y="1866519"/>
            <a:chExt cx="10952381" cy="3887011"/>
          </a:xfrm>
        </p:grpSpPr>
        <p:sp>
          <p:nvSpPr>
            <p:cNvPr id="446" name="Oval 74"/>
            <p:cNvSpPr>
              <a:spLocks noChangeArrowheads="1"/>
            </p:cNvSpPr>
            <p:nvPr/>
          </p:nvSpPr>
          <p:spPr bwMode="auto">
            <a:xfrm>
              <a:off x="5812106" y="2452259"/>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grpSp>
          <p:nvGrpSpPr>
            <p:cNvPr id="730" name="Group 729"/>
            <p:cNvGrpSpPr/>
            <p:nvPr/>
          </p:nvGrpSpPr>
          <p:grpSpPr>
            <a:xfrm>
              <a:off x="542937" y="1866519"/>
              <a:ext cx="10952381" cy="3887011"/>
              <a:chOff x="542937" y="1866519"/>
              <a:chExt cx="10952381" cy="3887011"/>
            </a:xfrm>
          </p:grpSpPr>
          <p:grpSp>
            <p:nvGrpSpPr>
              <p:cNvPr id="728" name="Group 727"/>
              <p:cNvGrpSpPr/>
              <p:nvPr/>
            </p:nvGrpSpPr>
            <p:grpSpPr>
              <a:xfrm>
                <a:off x="542937" y="1866519"/>
                <a:ext cx="6366626" cy="3611357"/>
                <a:chOff x="542937" y="1866519"/>
                <a:chExt cx="6366626" cy="3611357"/>
              </a:xfrm>
            </p:grpSpPr>
            <p:sp>
              <p:nvSpPr>
                <p:cNvPr id="438" name="Oval 74"/>
                <p:cNvSpPr>
                  <a:spLocks noChangeArrowheads="1"/>
                </p:cNvSpPr>
                <p:nvPr/>
              </p:nvSpPr>
              <p:spPr bwMode="auto">
                <a:xfrm>
                  <a:off x="6424423" y="1866519"/>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39" name="Oval 74"/>
                <p:cNvSpPr>
                  <a:spLocks noChangeArrowheads="1"/>
                </p:cNvSpPr>
                <p:nvPr/>
              </p:nvSpPr>
              <p:spPr bwMode="auto">
                <a:xfrm>
                  <a:off x="6210825" y="1912614"/>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grpSp>
              <p:nvGrpSpPr>
                <p:cNvPr id="727" name="Group 726"/>
                <p:cNvGrpSpPr/>
                <p:nvPr/>
              </p:nvGrpSpPr>
              <p:grpSpPr>
                <a:xfrm>
                  <a:off x="542937" y="2152893"/>
                  <a:ext cx="6366626" cy="3324983"/>
                  <a:chOff x="542937" y="2152893"/>
                  <a:chExt cx="6366626" cy="3324983"/>
                </a:xfrm>
              </p:grpSpPr>
              <p:grpSp>
                <p:nvGrpSpPr>
                  <p:cNvPr id="725" name="Group 724"/>
                  <p:cNvGrpSpPr/>
                  <p:nvPr/>
                </p:nvGrpSpPr>
                <p:grpSpPr>
                  <a:xfrm>
                    <a:off x="542937" y="2442210"/>
                    <a:ext cx="3882536" cy="3025541"/>
                    <a:chOff x="542937" y="2442210"/>
                    <a:chExt cx="3882536" cy="3025541"/>
                  </a:xfrm>
                </p:grpSpPr>
                <p:sp>
                  <p:nvSpPr>
                    <p:cNvPr id="304" name="Oval 74"/>
                    <p:cNvSpPr>
                      <a:spLocks noChangeArrowheads="1"/>
                    </p:cNvSpPr>
                    <p:nvPr/>
                  </p:nvSpPr>
                  <p:spPr bwMode="auto">
                    <a:xfrm>
                      <a:off x="1585785" y="2442210"/>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05" name="Oval 74"/>
                    <p:cNvSpPr>
                      <a:spLocks noChangeArrowheads="1"/>
                    </p:cNvSpPr>
                    <p:nvPr/>
                  </p:nvSpPr>
                  <p:spPr bwMode="auto">
                    <a:xfrm>
                      <a:off x="1675129" y="2797365"/>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06" name="Oval 74"/>
                    <p:cNvSpPr>
                      <a:spLocks noChangeArrowheads="1"/>
                    </p:cNvSpPr>
                    <p:nvPr/>
                  </p:nvSpPr>
                  <p:spPr bwMode="auto">
                    <a:xfrm>
                      <a:off x="1968023" y="3084983"/>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18" name="Oval 74"/>
                    <p:cNvSpPr>
                      <a:spLocks noChangeArrowheads="1"/>
                    </p:cNvSpPr>
                    <p:nvPr/>
                  </p:nvSpPr>
                  <p:spPr bwMode="auto">
                    <a:xfrm>
                      <a:off x="4247673" y="5059189"/>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19" name="Oval 74"/>
                    <p:cNvSpPr>
                      <a:spLocks noChangeArrowheads="1"/>
                    </p:cNvSpPr>
                    <p:nvPr/>
                  </p:nvSpPr>
                  <p:spPr bwMode="auto">
                    <a:xfrm>
                      <a:off x="2401411" y="3324067"/>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20" name="Oval 74"/>
                    <p:cNvSpPr>
                      <a:spLocks noChangeArrowheads="1"/>
                    </p:cNvSpPr>
                    <p:nvPr/>
                  </p:nvSpPr>
                  <p:spPr bwMode="auto">
                    <a:xfrm>
                      <a:off x="2518886" y="3308192"/>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22" name="Oval 74"/>
                    <p:cNvSpPr>
                      <a:spLocks noChangeArrowheads="1"/>
                    </p:cNvSpPr>
                    <p:nvPr/>
                  </p:nvSpPr>
                  <p:spPr bwMode="auto">
                    <a:xfrm>
                      <a:off x="2609849" y="2812099"/>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23" name="Oval 74"/>
                    <p:cNvSpPr>
                      <a:spLocks noChangeArrowheads="1"/>
                    </p:cNvSpPr>
                    <p:nvPr/>
                  </p:nvSpPr>
                  <p:spPr bwMode="auto">
                    <a:xfrm>
                      <a:off x="2851467" y="2781994"/>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21" name="Oval 74"/>
                    <p:cNvSpPr>
                      <a:spLocks noChangeArrowheads="1"/>
                    </p:cNvSpPr>
                    <p:nvPr/>
                  </p:nvSpPr>
                  <p:spPr bwMode="auto">
                    <a:xfrm>
                      <a:off x="2231899" y="2916552"/>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25" name="Oval 74"/>
                    <p:cNvSpPr>
                      <a:spLocks noChangeArrowheads="1"/>
                    </p:cNvSpPr>
                    <p:nvPr/>
                  </p:nvSpPr>
                  <p:spPr bwMode="auto">
                    <a:xfrm>
                      <a:off x="3120549" y="2740977"/>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26" name="Oval 74"/>
                    <p:cNvSpPr>
                      <a:spLocks noChangeArrowheads="1"/>
                    </p:cNvSpPr>
                    <p:nvPr/>
                  </p:nvSpPr>
                  <p:spPr bwMode="auto">
                    <a:xfrm>
                      <a:off x="3089219" y="2953894"/>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01" name="Oval 74"/>
                    <p:cNvSpPr>
                      <a:spLocks noChangeArrowheads="1"/>
                    </p:cNvSpPr>
                    <p:nvPr/>
                  </p:nvSpPr>
                  <p:spPr bwMode="auto">
                    <a:xfrm>
                      <a:off x="4334033" y="4383549"/>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02" name="Oval 74"/>
                    <p:cNvSpPr>
                      <a:spLocks noChangeArrowheads="1"/>
                    </p:cNvSpPr>
                    <p:nvPr/>
                  </p:nvSpPr>
                  <p:spPr bwMode="auto">
                    <a:xfrm>
                      <a:off x="4100353" y="5018549"/>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03" name="Oval 74"/>
                    <p:cNvSpPr>
                      <a:spLocks noChangeArrowheads="1"/>
                    </p:cNvSpPr>
                    <p:nvPr/>
                  </p:nvSpPr>
                  <p:spPr bwMode="auto">
                    <a:xfrm>
                      <a:off x="4074953" y="4982989"/>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04" name="Oval 74"/>
                    <p:cNvSpPr>
                      <a:spLocks noChangeArrowheads="1"/>
                    </p:cNvSpPr>
                    <p:nvPr/>
                  </p:nvSpPr>
                  <p:spPr bwMode="auto">
                    <a:xfrm>
                      <a:off x="3338606" y="5373771"/>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07" name="Oval 74"/>
                    <p:cNvSpPr>
                      <a:spLocks noChangeArrowheads="1"/>
                    </p:cNvSpPr>
                    <p:nvPr/>
                  </p:nvSpPr>
                  <p:spPr bwMode="auto">
                    <a:xfrm>
                      <a:off x="3486689" y="3645933"/>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08" name="Oval 74"/>
                    <p:cNvSpPr>
                      <a:spLocks noChangeArrowheads="1"/>
                    </p:cNvSpPr>
                    <p:nvPr/>
                  </p:nvSpPr>
                  <p:spPr bwMode="auto">
                    <a:xfrm>
                      <a:off x="3056905" y="3399921"/>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09" name="Oval 74"/>
                    <p:cNvSpPr>
                      <a:spLocks noChangeArrowheads="1"/>
                    </p:cNvSpPr>
                    <p:nvPr/>
                  </p:nvSpPr>
                  <p:spPr bwMode="auto">
                    <a:xfrm>
                      <a:off x="2324175" y="3589647"/>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10" name="Oval 74"/>
                    <p:cNvSpPr>
                      <a:spLocks noChangeArrowheads="1"/>
                    </p:cNvSpPr>
                    <p:nvPr/>
                  </p:nvSpPr>
                  <p:spPr bwMode="auto">
                    <a:xfrm>
                      <a:off x="2899543" y="3146824"/>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11" name="Oval 74"/>
                    <p:cNvSpPr>
                      <a:spLocks noChangeArrowheads="1"/>
                    </p:cNvSpPr>
                    <p:nvPr/>
                  </p:nvSpPr>
                  <p:spPr bwMode="auto">
                    <a:xfrm>
                      <a:off x="1629231" y="2547231"/>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12" name="Oval 74"/>
                    <p:cNvSpPr>
                      <a:spLocks noChangeArrowheads="1"/>
                    </p:cNvSpPr>
                    <p:nvPr/>
                  </p:nvSpPr>
                  <p:spPr bwMode="auto">
                    <a:xfrm>
                      <a:off x="1729441" y="2604786"/>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13" name="Oval 74"/>
                    <p:cNvSpPr>
                      <a:spLocks noChangeArrowheads="1"/>
                    </p:cNvSpPr>
                    <p:nvPr/>
                  </p:nvSpPr>
                  <p:spPr bwMode="auto">
                    <a:xfrm>
                      <a:off x="3418955" y="2565092"/>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14" name="Oval 74"/>
                    <p:cNvSpPr>
                      <a:spLocks noChangeArrowheads="1"/>
                    </p:cNvSpPr>
                    <p:nvPr/>
                  </p:nvSpPr>
                  <p:spPr bwMode="auto">
                    <a:xfrm>
                      <a:off x="3344526" y="2750194"/>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15" name="Oval 74"/>
                    <p:cNvSpPr>
                      <a:spLocks noChangeArrowheads="1"/>
                    </p:cNvSpPr>
                    <p:nvPr/>
                  </p:nvSpPr>
                  <p:spPr bwMode="auto">
                    <a:xfrm>
                      <a:off x="3240416" y="2850198"/>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16" name="Oval 74"/>
                    <p:cNvSpPr>
                      <a:spLocks noChangeArrowheads="1"/>
                    </p:cNvSpPr>
                    <p:nvPr/>
                  </p:nvSpPr>
                  <p:spPr bwMode="auto">
                    <a:xfrm>
                      <a:off x="542937" y="3568524"/>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17" name="Oval 74"/>
                    <p:cNvSpPr>
                      <a:spLocks noChangeArrowheads="1"/>
                    </p:cNvSpPr>
                    <p:nvPr/>
                  </p:nvSpPr>
                  <p:spPr bwMode="auto">
                    <a:xfrm>
                      <a:off x="1765086" y="3117915"/>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18" name="Oval 74"/>
                    <p:cNvSpPr>
                      <a:spLocks noChangeArrowheads="1"/>
                    </p:cNvSpPr>
                    <p:nvPr/>
                  </p:nvSpPr>
                  <p:spPr bwMode="auto">
                    <a:xfrm>
                      <a:off x="1857480" y="3020070"/>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19" name="Oval 74"/>
                    <p:cNvSpPr>
                      <a:spLocks noChangeArrowheads="1"/>
                    </p:cNvSpPr>
                    <p:nvPr/>
                  </p:nvSpPr>
                  <p:spPr bwMode="auto">
                    <a:xfrm>
                      <a:off x="2443047" y="3171336"/>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grpSp>
              <p:grpSp>
                <p:nvGrpSpPr>
                  <p:cNvPr id="726" name="Group 725"/>
                  <p:cNvGrpSpPr/>
                  <p:nvPr/>
                </p:nvGrpSpPr>
                <p:grpSpPr>
                  <a:xfrm>
                    <a:off x="5286394" y="2152893"/>
                    <a:ext cx="1623169" cy="3324983"/>
                    <a:chOff x="5286394" y="2152893"/>
                    <a:chExt cx="1623169" cy="3324983"/>
                  </a:xfrm>
                </p:grpSpPr>
                <p:sp>
                  <p:nvSpPr>
                    <p:cNvPr id="327" name="Oval 74"/>
                    <p:cNvSpPr>
                      <a:spLocks noChangeArrowheads="1"/>
                    </p:cNvSpPr>
                    <p:nvPr/>
                  </p:nvSpPr>
                  <p:spPr bwMode="auto">
                    <a:xfrm>
                      <a:off x="5760016" y="2755776"/>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28" name="Oval 74"/>
                    <p:cNvSpPr>
                      <a:spLocks noChangeArrowheads="1"/>
                    </p:cNvSpPr>
                    <p:nvPr/>
                  </p:nvSpPr>
                  <p:spPr bwMode="auto">
                    <a:xfrm>
                      <a:off x="5687218" y="2535079"/>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30" name="Oval 74"/>
                    <p:cNvSpPr>
                      <a:spLocks noChangeArrowheads="1"/>
                    </p:cNvSpPr>
                    <p:nvPr/>
                  </p:nvSpPr>
                  <p:spPr bwMode="auto">
                    <a:xfrm>
                      <a:off x="6059011" y="2623344"/>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05" name="Oval 74"/>
                    <p:cNvSpPr>
                      <a:spLocks noChangeArrowheads="1"/>
                    </p:cNvSpPr>
                    <p:nvPr/>
                  </p:nvSpPr>
                  <p:spPr bwMode="auto">
                    <a:xfrm>
                      <a:off x="6604404" y="5099416"/>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06" name="Oval 74"/>
                    <p:cNvSpPr>
                      <a:spLocks noChangeArrowheads="1"/>
                    </p:cNvSpPr>
                    <p:nvPr/>
                  </p:nvSpPr>
                  <p:spPr bwMode="auto">
                    <a:xfrm>
                      <a:off x="6248804" y="5383896"/>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31" name="Oval 74"/>
                    <p:cNvSpPr>
                      <a:spLocks noChangeArrowheads="1"/>
                    </p:cNvSpPr>
                    <p:nvPr/>
                  </p:nvSpPr>
                  <p:spPr bwMode="auto">
                    <a:xfrm>
                      <a:off x="5286394" y="2961180"/>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32" name="Oval 74"/>
                    <p:cNvSpPr>
                      <a:spLocks noChangeArrowheads="1"/>
                    </p:cNvSpPr>
                    <p:nvPr/>
                  </p:nvSpPr>
                  <p:spPr bwMode="auto">
                    <a:xfrm>
                      <a:off x="5533436" y="2882204"/>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33" name="Oval 74"/>
                    <p:cNvSpPr>
                      <a:spLocks noChangeArrowheads="1"/>
                    </p:cNvSpPr>
                    <p:nvPr/>
                  </p:nvSpPr>
                  <p:spPr bwMode="auto">
                    <a:xfrm>
                      <a:off x="5661424" y="2869495"/>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34" name="Oval 74"/>
                    <p:cNvSpPr>
                      <a:spLocks noChangeArrowheads="1"/>
                    </p:cNvSpPr>
                    <p:nvPr/>
                  </p:nvSpPr>
                  <p:spPr bwMode="auto">
                    <a:xfrm>
                      <a:off x="6392944" y="2989510"/>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35" name="Oval 74"/>
                    <p:cNvSpPr>
                      <a:spLocks noChangeArrowheads="1"/>
                    </p:cNvSpPr>
                    <p:nvPr/>
                  </p:nvSpPr>
                  <p:spPr bwMode="auto">
                    <a:xfrm>
                      <a:off x="6368578" y="2781994"/>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36" name="Oval 74"/>
                    <p:cNvSpPr>
                      <a:spLocks noChangeArrowheads="1"/>
                    </p:cNvSpPr>
                    <p:nvPr/>
                  </p:nvSpPr>
                  <p:spPr bwMode="auto">
                    <a:xfrm>
                      <a:off x="6451330" y="2674434"/>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37" name="Oval 74"/>
                    <p:cNvSpPr>
                      <a:spLocks noChangeArrowheads="1"/>
                    </p:cNvSpPr>
                    <p:nvPr/>
                  </p:nvSpPr>
                  <p:spPr bwMode="auto">
                    <a:xfrm>
                      <a:off x="6818123" y="2163699"/>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40" name="Oval 74"/>
                    <p:cNvSpPr>
                      <a:spLocks noChangeArrowheads="1"/>
                    </p:cNvSpPr>
                    <p:nvPr/>
                  </p:nvSpPr>
                  <p:spPr bwMode="auto">
                    <a:xfrm>
                      <a:off x="6007893" y="2152893"/>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41" name="Oval 74"/>
                    <p:cNvSpPr>
                      <a:spLocks noChangeArrowheads="1"/>
                    </p:cNvSpPr>
                    <p:nvPr/>
                  </p:nvSpPr>
                  <p:spPr bwMode="auto">
                    <a:xfrm>
                      <a:off x="6294524" y="2319827"/>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42" name="Oval 74"/>
                    <p:cNvSpPr>
                      <a:spLocks noChangeArrowheads="1"/>
                    </p:cNvSpPr>
                    <p:nvPr/>
                  </p:nvSpPr>
                  <p:spPr bwMode="auto">
                    <a:xfrm>
                      <a:off x="6350228" y="2571345"/>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43" name="Oval 74"/>
                    <p:cNvSpPr>
                      <a:spLocks noChangeArrowheads="1"/>
                    </p:cNvSpPr>
                    <p:nvPr/>
                  </p:nvSpPr>
                  <p:spPr bwMode="auto">
                    <a:xfrm>
                      <a:off x="6269168" y="2702780"/>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44" name="Oval 74"/>
                    <p:cNvSpPr>
                      <a:spLocks noChangeArrowheads="1"/>
                    </p:cNvSpPr>
                    <p:nvPr/>
                  </p:nvSpPr>
                  <p:spPr bwMode="auto">
                    <a:xfrm>
                      <a:off x="6240450" y="2548172"/>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45" name="Oval 74"/>
                    <p:cNvSpPr>
                      <a:spLocks noChangeArrowheads="1"/>
                    </p:cNvSpPr>
                    <p:nvPr/>
                  </p:nvSpPr>
                  <p:spPr bwMode="auto">
                    <a:xfrm>
                      <a:off x="6190096" y="2462109"/>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47" name="Oval 74"/>
                    <p:cNvSpPr>
                      <a:spLocks noChangeArrowheads="1"/>
                    </p:cNvSpPr>
                    <p:nvPr/>
                  </p:nvSpPr>
                  <p:spPr bwMode="auto">
                    <a:xfrm>
                      <a:off x="5921738" y="2460322"/>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48" name="Oval 74"/>
                    <p:cNvSpPr>
                      <a:spLocks noChangeArrowheads="1"/>
                    </p:cNvSpPr>
                    <p:nvPr/>
                  </p:nvSpPr>
                  <p:spPr bwMode="auto">
                    <a:xfrm>
                      <a:off x="5888623" y="2586942"/>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49" name="Oval 74"/>
                    <p:cNvSpPr>
                      <a:spLocks noChangeArrowheads="1"/>
                    </p:cNvSpPr>
                    <p:nvPr/>
                  </p:nvSpPr>
                  <p:spPr bwMode="auto">
                    <a:xfrm>
                      <a:off x="5932707" y="2717691"/>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51" name="Oval 74"/>
                    <p:cNvSpPr>
                      <a:spLocks noChangeArrowheads="1"/>
                    </p:cNvSpPr>
                    <p:nvPr/>
                  </p:nvSpPr>
                  <p:spPr bwMode="auto">
                    <a:xfrm>
                      <a:off x="5548503" y="2251943"/>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50" name="Oval 74"/>
                    <p:cNvSpPr>
                      <a:spLocks noChangeArrowheads="1"/>
                    </p:cNvSpPr>
                    <p:nvPr/>
                  </p:nvSpPr>
                  <p:spPr bwMode="auto">
                    <a:xfrm>
                      <a:off x="5388644" y="2333493"/>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29" name="Oval 74"/>
                    <p:cNvSpPr>
                      <a:spLocks noChangeArrowheads="1"/>
                    </p:cNvSpPr>
                    <p:nvPr/>
                  </p:nvSpPr>
                  <p:spPr bwMode="auto">
                    <a:xfrm>
                      <a:off x="5546514" y="2400617"/>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53" name="Oval 74"/>
                    <p:cNvSpPr>
                      <a:spLocks noChangeArrowheads="1"/>
                    </p:cNvSpPr>
                    <p:nvPr/>
                  </p:nvSpPr>
                  <p:spPr bwMode="auto">
                    <a:xfrm>
                      <a:off x="5815662" y="2325850"/>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54" name="Oval 74"/>
                    <p:cNvSpPr>
                      <a:spLocks noChangeArrowheads="1"/>
                    </p:cNvSpPr>
                    <p:nvPr/>
                  </p:nvSpPr>
                  <p:spPr bwMode="auto">
                    <a:xfrm>
                      <a:off x="6081598" y="2309707"/>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55" name="Oval 74"/>
                    <p:cNvSpPr>
                      <a:spLocks noChangeArrowheads="1"/>
                    </p:cNvSpPr>
                    <p:nvPr/>
                  </p:nvSpPr>
                  <p:spPr bwMode="auto">
                    <a:xfrm>
                      <a:off x="6042282" y="2399081"/>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grpSp>
            </p:grpSp>
          </p:grpSp>
          <p:grpSp>
            <p:nvGrpSpPr>
              <p:cNvPr id="729" name="Group 728"/>
              <p:cNvGrpSpPr/>
              <p:nvPr/>
            </p:nvGrpSpPr>
            <p:grpSpPr>
              <a:xfrm>
                <a:off x="8050645" y="2850512"/>
                <a:ext cx="3444673" cy="2903018"/>
                <a:chOff x="8050645" y="2850512"/>
                <a:chExt cx="3444673" cy="2903018"/>
              </a:xfrm>
            </p:grpSpPr>
            <p:sp>
              <p:nvSpPr>
                <p:cNvPr id="307" name="Oval 74"/>
                <p:cNvSpPr>
                  <a:spLocks noChangeArrowheads="1"/>
                </p:cNvSpPr>
                <p:nvPr/>
              </p:nvSpPr>
              <p:spPr bwMode="auto">
                <a:xfrm>
                  <a:off x="10550683" y="5442263"/>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08" name="Oval 74"/>
                <p:cNvSpPr>
                  <a:spLocks noChangeArrowheads="1"/>
                </p:cNvSpPr>
                <p:nvPr/>
              </p:nvSpPr>
              <p:spPr bwMode="auto">
                <a:xfrm>
                  <a:off x="10417968" y="5620678"/>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09" name="Oval 74"/>
                <p:cNvSpPr>
                  <a:spLocks noChangeArrowheads="1"/>
                </p:cNvSpPr>
                <p:nvPr/>
              </p:nvSpPr>
              <p:spPr bwMode="auto">
                <a:xfrm>
                  <a:off x="10226389" y="2965223"/>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10" name="Oval 74"/>
                <p:cNvSpPr>
                  <a:spLocks noChangeArrowheads="1"/>
                </p:cNvSpPr>
                <p:nvPr/>
              </p:nvSpPr>
              <p:spPr bwMode="auto">
                <a:xfrm>
                  <a:off x="10095706" y="3095204"/>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11" name="Oval 74"/>
                <p:cNvSpPr>
                  <a:spLocks noChangeArrowheads="1"/>
                </p:cNvSpPr>
                <p:nvPr/>
              </p:nvSpPr>
              <p:spPr bwMode="auto">
                <a:xfrm>
                  <a:off x="9884282" y="3007892"/>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12" name="Oval 74"/>
                <p:cNvSpPr>
                  <a:spLocks noChangeArrowheads="1"/>
                </p:cNvSpPr>
                <p:nvPr/>
              </p:nvSpPr>
              <p:spPr bwMode="auto">
                <a:xfrm>
                  <a:off x="9784873" y="2863406"/>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13" name="Oval 74"/>
                <p:cNvSpPr>
                  <a:spLocks noChangeArrowheads="1"/>
                </p:cNvSpPr>
                <p:nvPr/>
              </p:nvSpPr>
              <p:spPr bwMode="auto">
                <a:xfrm>
                  <a:off x="9486673" y="2850512"/>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14" name="Oval 74"/>
                <p:cNvSpPr>
                  <a:spLocks noChangeArrowheads="1"/>
                </p:cNvSpPr>
                <p:nvPr/>
              </p:nvSpPr>
              <p:spPr bwMode="auto">
                <a:xfrm>
                  <a:off x="9530714" y="3253011"/>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15" name="Oval 74"/>
                <p:cNvSpPr>
                  <a:spLocks noChangeArrowheads="1"/>
                </p:cNvSpPr>
                <p:nvPr/>
              </p:nvSpPr>
              <p:spPr bwMode="auto">
                <a:xfrm>
                  <a:off x="9377330" y="3479332"/>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16" name="Oval 74"/>
                <p:cNvSpPr>
                  <a:spLocks noChangeArrowheads="1"/>
                </p:cNvSpPr>
                <p:nvPr/>
              </p:nvSpPr>
              <p:spPr bwMode="auto">
                <a:xfrm>
                  <a:off x="8050645" y="3646044"/>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17" name="Oval 74"/>
                <p:cNvSpPr>
                  <a:spLocks noChangeArrowheads="1"/>
                </p:cNvSpPr>
                <p:nvPr/>
              </p:nvSpPr>
              <p:spPr bwMode="auto">
                <a:xfrm>
                  <a:off x="8210517" y="3973097"/>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00" name="Oval 74"/>
                <p:cNvSpPr>
                  <a:spLocks noChangeArrowheads="1"/>
                </p:cNvSpPr>
                <p:nvPr/>
              </p:nvSpPr>
              <p:spPr bwMode="auto">
                <a:xfrm>
                  <a:off x="9006997" y="4172585"/>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20" name="Oval 74"/>
                <p:cNvSpPr>
                  <a:spLocks noChangeArrowheads="1"/>
                </p:cNvSpPr>
                <p:nvPr/>
              </p:nvSpPr>
              <p:spPr bwMode="auto">
                <a:xfrm>
                  <a:off x="11403878" y="5659550"/>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22" name="Oval 74"/>
                <p:cNvSpPr>
                  <a:spLocks noChangeArrowheads="1"/>
                </p:cNvSpPr>
                <p:nvPr/>
              </p:nvSpPr>
              <p:spPr bwMode="auto">
                <a:xfrm>
                  <a:off x="10499205" y="3830750"/>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24" name="Oval 74"/>
                <p:cNvSpPr>
                  <a:spLocks noChangeArrowheads="1"/>
                </p:cNvSpPr>
                <p:nvPr/>
              </p:nvSpPr>
              <p:spPr bwMode="auto">
                <a:xfrm>
                  <a:off x="9631280" y="3804170"/>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25" name="Oval 74"/>
                <p:cNvSpPr>
                  <a:spLocks noChangeArrowheads="1"/>
                </p:cNvSpPr>
                <p:nvPr/>
              </p:nvSpPr>
              <p:spPr bwMode="auto">
                <a:xfrm>
                  <a:off x="9691497" y="3408245"/>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26" name="Oval 74"/>
                <p:cNvSpPr>
                  <a:spLocks noChangeArrowheads="1"/>
                </p:cNvSpPr>
                <p:nvPr/>
              </p:nvSpPr>
              <p:spPr bwMode="auto">
                <a:xfrm>
                  <a:off x="8939743" y="3830750"/>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27" name="Oval 74"/>
                <p:cNvSpPr>
                  <a:spLocks noChangeArrowheads="1"/>
                </p:cNvSpPr>
                <p:nvPr/>
              </p:nvSpPr>
              <p:spPr bwMode="auto">
                <a:xfrm>
                  <a:off x="9192206" y="4275910"/>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29" name="Oval 74"/>
                <p:cNvSpPr>
                  <a:spLocks noChangeArrowheads="1"/>
                </p:cNvSpPr>
                <p:nvPr/>
              </p:nvSpPr>
              <p:spPr bwMode="auto">
                <a:xfrm>
                  <a:off x="8229875" y="3296156"/>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30" name="Oval 74"/>
                <p:cNvSpPr>
                  <a:spLocks noChangeArrowheads="1"/>
                </p:cNvSpPr>
                <p:nvPr/>
              </p:nvSpPr>
              <p:spPr bwMode="auto">
                <a:xfrm>
                  <a:off x="8117320" y="3714624"/>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56" name="Oval 74"/>
                <p:cNvSpPr>
                  <a:spLocks noChangeArrowheads="1"/>
                </p:cNvSpPr>
                <p:nvPr/>
              </p:nvSpPr>
              <p:spPr bwMode="auto">
                <a:xfrm>
                  <a:off x="9503491" y="5384863"/>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grpSp>
        </p:grpSp>
      </p:grpSp>
      <p:sp>
        <p:nvSpPr>
          <p:cNvPr id="525" name="Rectangle 524"/>
          <p:cNvSpPr/>
          <p:nvPr/>
        </p:nvSpPr>
        <p:spPr bwMode="auto">
          <a:xfrm>
            <a:off x="471587" y="4789820"/>
            <a:ext cx="2238248" cy="1986596"/>
          </a:xfrm>
          <a:prstGeom prst="rect">
            <a:avLst/>
          </a:prstGeom>
          <a:solidFill>
            <a:schemeClr val="bg1">
              <a:alpha val="85000"/>
            </a:scheme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891" tIns="93260" rIns="139891" bIns="93260" numCol="1" spcCol="0" rtlCol="0" fromWordArt="0" anchor="t" anchorCtr="0" forceAA="0" compatLnSpc="1">
            <a:prstTxWarp prst="textNoShape">
              <a:avLst/>
            </a:prstTxWarp>
            <a:noAutofit/>
          </a:bodyPr>
          <a:lstStyle/>
          <a:p>
            <a:pPr defTabSz="932111" fontAlgn="base">
              <a:spcBef>
                <a:spcPts val="204"/>
              </a:spcBef>
              <a:spcAft>
                <a:spcPts val="408"/>
              </a:spcAft>
              <a:defRPr/>
            </a:pPr>
            <a:r>
              <a:rPr lang="en-US" sz="4080">
                <a:solidFill>
                  <a:srgbClr val="0078D7"/>
                </a:solidFill>
                <a:latin typeface="Segoe UI Semibold" panose="020B0702040204020203" pitchFamily="34" charset="0"/>
                <a:cs typeface="Segoe UI Semibold" panose="020B0702040204020203" pitchFamily="34" charset="0"/>
              </a:rPr>
              <a:t>2</a:t>
            </a:r>
            <a:r>
              <a:rPr lang="en-US" sz="4080">
                <a:solidFill>
                  <a:srgbClr val="0078D7"/>
                </a:solidFill>
                <a:latin typeface="Segoe UI Semibold" panose="020B0702040204020203" pitchFamily="34" charset="0"/>
                <a:ea typeface="Segoe UI" pitchFamily="34" charset="0"/>
                <a:cs typeface="Segoe UI Semibold" panose="020B0702040204020203" pitchFamily="34" charset="0"/>
              </a:rPr>
              <a:t> </a:t>
            </a:r>
            <a:r>
              <a:rPr lang="en-US" sz="4080">
                <a:solidFill>
                  <a:srgbClr val="0078D7"/>
                </a:solidFill>
                <a:latin typeface="Segoe UI Semibold" panose="020B0702040204020203" pitchFamily="34" charset="0"/>
                <a:cs typeface="Segoe UI Semibold" panose="020B0702040204020203" pitchFamily="34" charset="0"/>
              </a:rPr>
              <a:t>Mil</a:t>
            </a:r>
            <a:r>
              <a:rPr lang="en-US" sz="4080">
                <a:solidFill>
                  <a:srgbClr val="0078D7"/>
                </a:solidFill>
                <a:latin typeface="Segoe UI Semibold" panose="020B0702040204020203" pitchFamily="34" charset="0"/>
                <a:ea typeface="Segoe UI" pitchFamily="34" charset="0"/>
                <a:cs typeface="Segoe UI Semibold" panose="020B0702040204020203" pitchFamily="34" charset="0"/>
              </a:rPr>
              <a:t> </a:t>
            </a:r>
            <a:r>
              <a:rPr lang="en-US" sz="2448">
                <a:solidFill>
                  <a:srgbClr val="0078D7"/>
                </a:solidFill>
                <a:latin typeface="Segoe UI"/>
                <a:cs typeface="Segoe UI" pitchFamily="34" charset="0"/>
              </a:rPr>
              <a:t>kilometers</a:t>
            </a:r>
            <a:br>
              <a:rPr lang="en-US" sz="2448">
                <a:solidFill>
                  <a:srgbClr val="0078D7"/>
                </a:solidFill>
                <a:latin typeface="Segoe UI"/>
                <a:cs typeface="Segoe UI" pitchFamily="34" charset="0"/>
              </a:rPr>
            </a:br>
            <a:r>
              <a:rPr lang="en-US" sz="1836">
                <a:solidFill>
                  <a:srgbClr val="0078D7"/>
                </a:solidFill>
                <a:latin typeface="Segoe UI"/>
                <a:ea typeface="Segoe UI" pitchFamily="34" charset="0"/>
                <a:cs typeface="Segoe UI" pitchFamily="34" charset="0"/>
              </a:rPr>
              <a:t>intra-datacenter fiber</a:t>
            </a:r>
          </a:p>
        </p:txBody>
      </p:sp>
      <p:sp>
        <p:nvSpPr>
          <p:cNvPr id="530" name="Rectangle 529"/>
          <p:cNvSpPr/>
          <p:nvPr/>
        </p:nvSpPr>
        <p:spPr bwMode="auto">
          <a:xfrm>
            <a:off x="2787750" y="4789820"/>
            <a:ext cx="2238248" cy="1986596"/>
          </a:xfrm>
          <a:prstGeom prst="rect">
            <a:avLst/>
          </a:prstGeom>
          <a:solidFill>
            <a:schemeClr val="bg1">
              <a:alpha val="85000"/>
            </a:scheme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891" tIns="93260" rIns="93260" bIns="93260" numCol="1" spcCol="0" rtlCol="0" fromWordArt="0" anchor="t" anchorCtr="0" forceAA="0" compatLnSpc="1">
            <a:prstTxWarp prst="textNoShape">
              <a:avLst/>
            </a:prstTxWarp>
            <a:noAutofit/>
          </a:bodyPr>
          <a:lstStyle/>
          <a:p>
            <a:pPr defTabSz="932111" fontAlgn="base">
              <a:spcBef>
                <a:spcPts val="204"/>
              </a:spcBef>
              <a:spcAft>
                <a:spcPts val="408"/>
              </a:spcAft>
              <a:defRPr/>
            </a:pPr>
            <a:r>
              <a:rPr lang="en-US" sz="4080">
                <a:solidFill>
                  <a:srgbClr val="0078D7"/>
                </a:solidFill>
                <a:latin typeface="Segoe UI Semibold" panose="020B0702040204020203" pitchFamily="34" charset="0"/>
                <a:cs typeface="Segoe UI Semibold" panose="020B0702040204020203" pitchFamily="34" charset="0"/>
              </a:rPr>
              <a:t>72+</a:t>
            </a:r>
          </a:p>
          <a:p>
            <a:pPr defTabSz="932111" fontAlgn="base">
              <a:spcBef>
                <a:spcPts val="204"/>
              </a:spcBef>
              <a:spcAft>
                <a:spcPts val="408"/>
              </a:spcAft>
              <a:defRPr/>
            </a:pPr>
            <a:r>
              <a:rPr lang="en-US" sz="2448">
                <a:solidFill>
                  <a:srgbClr val="0078D7"/>
                </a:solidFill>
                <a:latin typeface="Segoe UI"/>
                <a:cs typeface="Segoe UI" pitchFamily="34" charset="0"/>
              </a:rPr>
              <a:t>Tb per second</a:t>
            </a:r>
          </a:p>
          <a:p>
            <a:pPr defTabSz="932111" fontAlgn="base">
              <a:spcBef>
                <a:spcPts val="204"/>
              </a:spcBef>
              <a:spcAft>
                <a:spcPts val="408"/>
              </a:spcAft>
              <a:defRPr/>
            </a:pPr>
            <a:r>
              <a:rPr lang="en-US" sz="1632">
                <a:solidFill>
                  <a:srgbClr val="0078D7"/>
                </a:solidFill>
                <a:latin typeface="Segoe UI Semibold" panose="020B0702040204020203" pitchFamily="34" charset="0"/>
                <a:ea typeface="Segoe UI" pitchFamily="34" charset="0"/>
                <a:cs typeface="Segoe UI Semibold" panose="020B0702040204020203" pitchFamily="34" charset="0"/>
              </a:rPr>
              <a:t>Backbone</a:t>
            </a:r>
          </a:p>
        </p:txBody>
      </p:sp>
      <p:sp>
        <p:nvSpPr>
          <p:cNvPr id="524" name="Rectangle 523"/>
          <p:cNvSpPr/>
          <p:nvPr/>
        </p:nvSpPr>
        <p:spPr bwMode="auto">
          <a:xfrm>
            <a:off x="7420075" y="4789820"/>
            <a:ext cx="2238248" cy="1986596"/>
          </a:xfrm>
          <a:prstGeom prst="rect">
            <a:avLst/>
          </a:prstGeom>
          <a:solidFill>
            <a:schemeClr val="bg1">
              <a:alpha val="85000"/>
            </a:scheme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891" tIns="93260" rIns="139891" bIns="93260" numCol="1" spcCol="0" rtlCol="0" fromWordArt="0" anchor="t" anchorCtr="0" forceAA="0" compatLnSpc="1">
            <a:prstTxWarp prst="textNoShape">
              <a:avLst/>
            </a:prstTxWarp>
            <a:noAutofit/>
          </a:bodyPr>
          <a:lstStyle/>
          <a:p>
            <a:pPr defTabSz="932111" fontAlgn="base">
              <a:spcBef>
                <a:spcPts val="204"/>
              </a:spcBef>
              <a:spcAft>
                <a:spcPts val="408"/>
              </a:spcAft>
              <a:defRPr/>
            </a:pPr>
            <a:r>
              <a:rPr lang="en-US" sz="4080">
                <a:solidFill>
                  <a:srgbClr val="0078D7"/>
                </a:solidFill>
                <a:latin typeface="Segoe UI Semibold" panose="020B0702040204020203" pitchFamily="34" charset="0"/>
                <a:cs typeface="Segoe UI Semibold" panose="020B0702040204020203" pitchFamily="34" charset="0"/>
              </a:rPr>
              <a:t>100+</a:t>
            </a:r>
            <a:br>
              <a:rPr lang="en-US" sz="2448">
                <a:solidFill>
                  <a:srgbClr val="0078D7"/>
                </a:solidFill>
                <a:latin typeface="Segoe UI Light"/>
                <a:ea typeface="Segoe UI" pitchFamily="34" charset="0"/>
                <a:cs typeface="Segoe UI" pitchFamily="34" charset="0"/>
              </a:rPr>
            </a:br>
            <a:r>
              <a:rPr lang="en-US" sz="2448">
                <a:solidFill>
                  <a:srgbClr val="0078D7"/>
                </a:solidFill>
                <a:latin typeface="Segoe UI"/>
                <a:cs typeface="Segoe UI" pitchFamily="34" charset="0"/>
              </a:rPr>
              <a:t>datacenters </a:t>
            </a:r>
          </a:p>
        </p:txBody>
      </p:sp>
      <p:sp>
        <p:nvSpPr>
          <p:cNvPr id="523" name="Rectangle 522"/>
          <p:cNvSpPr/>
          <p:nvPr/>
        </p:nvSpPr>
        <p:spPr bwMode="auto">
          <a:xfrm>
            <a:off x="5103913" y="4789820"/>
            <a:ext cx="2238248" cy="1986596"/>
          </a:xfrm>
          <a:prstGeom prst="rect">
            <a:avLst/>
          </a:prstGeom>
          <a:solidFill>
            <a:schemeClr val="bg1">
              <a:alpha val="85000"/>
            </a:scheme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891" tIns="93260" rIns="139891" bIns="93260" numCol="1" spcCol="0" rtlCol="0" fromWordArt="0" anchor="t" anchorCtr="0" forceAA="0" compatLnSpc="1">
            <a:prstTxWarp prst="textNoShape">
              <a:avLst/>
            </a:prstTxWarp>
            <a:noAutofit/>
          </a:bodyPr>
          <a:lstStyle/>
          <a:p>
            <a:pPr defTabSz="699291" fontAlgn="base">
              <a:spcBef>
                <a:spcPts val="204"/>
              </a:spcBef>
              <a:spcAft>
                <a:spcPts val="408"/>
              </a:spcAft>
              <a:defRPr/>
            </a:pPr>
            <a:r>
              <a:rPr lang="en-US" sz="4080">
                <a:solidFill>
                  <a:srgbClr val="0078D7"/>
                </a:solidFill>
                <a:latin typeface="Segoe UI Semibold" panose="020B0702040204020203" pitchFamily="34" charset="0"/>
                <a:cs typeface="Segoe UI Semibold" panose="020B0702040204020203" pitchFamily="34" charset="0"/>
              </a:rPr>
              <a:t>42</a:t>
            </a:r>
            <a:br>
              <a:rPr lang="en-US" sz="4896">
                <a:solidFill>
                  <a:srgbClr val="0078D7"/>
                </a:solidFill>
                <a:latin typeface="Franklin Gothic Medium"/>
                <a:ea typeface="Segoe UI" pitchFamily="34" charset="0"/>
                <a:cs typeface="Segoe UI" pitchFamily="34" charset="0"/>
              </a:rPr>
            </a:br>
            <a:r>
              <a:rPr lang="en-US" sz="2448">
                <a:solidFill>
                  <a:srgbClr val="0078D7"/>
                </a:solidFill>
                <a:latin typeface="Segoe UI"/>
                <a:ea typeface="Segoe UI" pitchFamily="34" charset="0"/>
                <a:cs typeface="Segoe UI" pitchFamily="34" charset="0"/>
              </a:rPr>
              <a:t>Azure regions</a:t>
            </a:r>
            <a:endParaRPr lang="en-US" sz="1632">
              <a:solidFill>
                <a:srgbClr val="0078D7"/>
              </a:solidFill>
              <a:latin typeface="Segoe UI"/>
              <a:ea typeface="Segoe UI" pitchFamily="34" charset="0"/>
              <a:cs typeface="Segoe UI" pitchFamily="34" charset="0"/>
            </a:endParaRPr>
          </a:p>
        </p:txBody>
      </p:sp>
      <p:sp>
        <p:nvSpPr>
          <p:cNvPr id="501" name="Rectangle 500"/>
          <p:cNvSpPr/>
          <p:nvPr/>
        </p:nvSpPr>
        <p:spPr bwMode="auto">
          <a:xfrm>
            <a:off x="9736238" y="4789820"/>
            <a:ext cx="2238248" cy="1986596"/>
          </a:xfrm>
          <a:prstGeom prst="rect">
            <a:avLst/>
          </a:prstGeom>
          <a:solidFill>
            <a:schemeClr val="bg1">
              <a:alpha val="85000"/>
            </a:scheme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891" tIns="93260" rIns="139891" bIns="93260" numCol="1" spcCol="0" rtlCol="0" fromWordArt="0" anchor="t" anchorCtr="0" forceAA="0" compatLnSpc="1">
            <a:prstTxWarp prst="textNoShape">
              <a:avLst/>
            </a:prstTxWarp>
            <a:noAutofit/>
          </a:bodyPr>
          <a:lstStyle/>
          <a:p>
            <a:pPr defTabSz="699291" fontAlgn="base">
              <a:spcBef>
                <a:spcPts val="204"/>
              </a:spcBef>
              <a:spcAft>
                <a:spcPts val="408"/>
              </a:spcAft>
              <a:defRPr/>
            </a:pPr>
            <a:r>
              <a:rPr lang="en-US" sz="4080">
                <a:solidFill>
                  <a:srgbClr val="0078D7"/>
                </a:solidFill>
                <a:latin typeface="Segoe UI Semibold" panose="020B0702040204020203" pitchFamily="34" charset="0"/>
                <a:cs typeface="Segoe UI Semibold" panose="020B0702040204020203" pitchFamily="34" charset="0"/>
              </a:rPr>
              <a:t>Millions</a:t>
            </a:r>
            <a:r>
              <a:rPr lang="en-US" sz="4080">
                <a:solidFill>
                  <a:srgbClr val="0078D7"/>
                </a:solidFill>
                <a:latin typeface="Segoe UI Semibold" panose="020B0702040204020203" pitchFamily="34" charset="0"/>
                <a:ea typeface="Segoe UI" pitchFamily="34" charset="0"/>
                <a:cs typeface="Segoe UI Semibold" panose="020B0702040204020203" pitchFamily="34" charset="0"/>
              </a:rPr>
              <a:t> </a:t>
            </a:r>
            <a:r>
              <a:rPr lang="en-US" sz="2448">
                <a:solidFill>
                  <a:srgbClr val="0078D7"/>
                </a:solidFill>
                <a:latin typeface="Segoe UI"/>
                <a:cs typeface="Segoe UI" pitchFamily="34" charset="0"/>
              </a:rPr>
              <a:t>of servers</a:t>
            </a:r>
          </a:p>
        </p:txBody>
      </p:sp>
      <p:sp>
        <p:nvSpPr>
          <p:cNvPr id="531" name="Rectangle 530"/>
          <p:cNvSpPr/>
          <p:nvPr/>
        </p:nvSpPr>
        <p:spPr bwMode="auto">
          <a:xfrm flipH="1">
            <a:off x="882" y="-1"/>
            <a:ext cx="12434711" cy="7022026"/>
          </a:xfrm>
          <a:prstGeom prst="rect">
            <a:avLst/>
          </a:prstGeom>
          <a:solidFill>
            <a:srgbClr val="001F50">
              <a:alpha val="92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kern="0">
              <a:solidFill>
                <a:srgbClr val="505050"/>
              </a:solidFill>
              <a:latin typeface="Segoe UI Light"/>
              <a:ea typeface="Segoe UI" pitchFamily="34" charset="0"/>
              <a:cs typeface="Segoe UI" pitchFamily="34" charset="0"/>
            </a:endParaRPr>
          </a:p>
        </p:txBody>
      </p:sp>
      <p:cxnSp>
        <p:nvCxnSpPr>
          <p:cNvPr id="532" name="Straight Connector 531"/>
          <p:cNvCxnSpPr>
            <a:cxnSpLocks/>
          </p:cNvCxnSpPr>
          <p:nvPr/>
        </p:nvCxnSpPr>
        <p:spPr>
          <a:xfrm>
            <a:off x="564225" y="2123860"/>
            <a:ext cx="3814621" cy="3311910"/>
          </a:xfrm>
          <a:prstGeom prst="line">
            <a:avLst/>
          </a:prstGeom>
          <a:noFill/>
          <a:ln w="9525" cap="flat" cmpd="sng" algn="ctr">
            <a:solidFill>
              <a:srgbClr val="0078D7"/>
            </a:solidFill>
            <a:prstDash val="solid"/>
            <a:headEnd type="none"/>
            <a:tailEnd type="none"/>
          </a:ln>
          <a:effectLst/>
        </p:spPr>
      </p:cxnSp>
      <p:cxnSp>
        <p:nvCxnSpPr>
          <p:cNvPr id="533" name="Straight Connector 532"/>
          <p:cNvCxnSpPr>
            <a:cxnSpLocks/>
          </p:cNvCxnSpPr>
          <p:nvPr/>
        </p:nvCxnSpPr>
        <p:spPr>
          <a:xfrm flipH="1">
            <a:off x="8025052" y="2143289"/>
            <a:ext cx="3814621" cy="3311910"/>
          </a:xfrm>
          <a:prstGeom prst="line">
            <a:avLst/>
          </a:prstGeom>
          <a:noFill/>
          <a:ln w="9525" cap="flat" cmpd="sng" algn="ctr">
            <a:solidFill>
              <a:srgbClr val="0078D7"/>
            </a:solidFill>
            <a:prstDash val="solid"/>
            <a:headEnd type="none"/>
            <a:tailEnd type="none"/>
          </a:ln>
          <a:effectLst/>
        </p:spPr>
      </p:cxnSp>
      <p:grpSp>
        <p:nvGrpSpPr>
          <p:cNvPr id="534" name="Group 533"/>
          <p:cNvGrpSpPr/>
          <p:nvPr/>
        </p:nvGrpSpPr>
        <p:grpSpPr>
          <a:xfrm>
            <a:off x="3882879" y="5511478"/>
            <a:ext cx="1615082" cy="1493006"/>
            <a:chOff x="3806225" y="5403901"/>
            <a:chExt cx="1583557" cy="1463864"/>
          </a:xfrm>
        </p:grpSpPr>
        <p:sp>
          <p:nvSpPr>
            <p:cNvPr id="535" name="Freeform: Shape 207"/>
            <p:cNvSpPr/>
            <p:nvPr/>
          </p:nvSpPr>
          <p:spPr bwMode="auto">
            <a:xfrm>
              <a:off x="3806225" y="5403901"/>
              <a:ext cx="1583557" cy="1463864"/>
            </a:xfrm>
            <a:custGeom>
              <a:avLst/>
              <a:gdLst>
                <a:gd name="connsiteX0" fmla="*/ 530832 w 1583557"/>
                <a:gd name="connsiteY0" fmla="*/ 0 h 1463864"/>
                <a:gd name="connsiteX1" fmla="*/ 1583557 w 1583557"/>
                <a:gd name="connsiteY1" fmla="*/ 856047 h 1463864"/>
                <a:gd name="connsiteX2" fmla="*/ 1510374 w 1583557"/>
                <a:gd name="connsiteY2" fmla="*/ 944745 h 1463864"/>
                <a:gd name="connsiteX3" fmla="*/ 1353408 w 1583557"/>
                <a:gd name="connsiteY3" fmla="*/ 1458616 h 1463864"/>
                <a:gd name="connsiteX4" fmla="*/ 1353937 w 1583557"/>
                <a:gd name="connsiteY4" fmla="*/ 1463864 h 1463864"/>
                <a:gd name="connsiteX5" fmla="*/ 265 w 1583557"/>
                <a:gd name="connsiteY5" fmla="*/ 1463864 h 1463864"/>
                <a:gd name="connsiteX6" fmla="*/ 0 w 1583557"/>
                <a:gd name="connsiteY6" fmla="*/ 1458616 h 1463864"/>
                <a:gd name="connsiteX7" fmla="*/ 518928 w 1583557"/>
                <a:gd name="connsiteY7" fmla="*/ 13097 h 1463864"/>
                <a:gd name="connsiteX8" fmla="*/ 530832 w 1583557"/>
                <a:gd name="connsiteY8" fmla="*/ 0 h 1463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83557" h="1463864">
                  <a:moveTo>
                    <a:pt x="530832" y="0"/>
                  </a:moveTo>
                  <a:lnTo>
                    <a:pt x="1583557" y="856047"/>
                  </a:lnTo>
                  <a:lnTo>
                    <a:pt x="1510374" y="944745"/>
                  </a:lnTo>
                  <a:cubicBezTo>
                    <a:pt x="1411274" y="1091433"/>
                    <a:pt x="1353408" y="1268267"/>
                    <a:pt x="1353408" y="1458616"/>
                  </a:cubicBezTo>
                  <a:lnTo>
                    <a:pt x="1353937" y="1463864"/>
                  </a:lnTo>
                  <a:lnTo>
                    <a:pt x="265" y="1463864"/>
                  </a:lnTo>
                  <a:lnTo>
                    <a:pt x="0" y="1458616"/>
                  </a:lnTo>
                  <a:cubicBezTo>
                    <a:pt x="0" y="909525"/>
                    <a:pt x="194743" y="405919"/>
                    <a:pt x="518928" y="13097"/>
                  </a:cubicBezTo>
                  <a:lnTo>
                    <a:pt x="530832" y="0"/>
                  </a:lnTo>
                  <a:close/>
                </a:path>
              </a:pathLst>
            </a:custGeom>
            <a:solidFill>
              <a:srgbClr val="001B90"/>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defRPr/>
              </a:pPr>
              <a:endParaRPr lang="en-US" sz="2448" kern="0" err="1">
                <a:solidFill>
                  <a:srgbClr val="FFFFFF"/>
                </a:solidFill>
                <a:latin typeface="Segoe UI"/>
                <a:ea typeface="Segoe UI" pitchFamily="34" charset="0"/>
                <a:cs typeface="Segoe UI" pitchFamily="34" charset="0"/>
              </a:endParaRPr>
            </a:p>
          </p:txBody>
        </p:sp>
        <p:pic>
          <p:nvPicPr>
            <p:cNvPr id="536" name="Picture 535"/>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4208524" y="6229515"/>
              <a:ext cx="647186" cy="369672"/>
            </a:xfrm>
            <a:prstGeom prst="rect">
              <a:avLst/>
            </a:prstGeom>
          </p:spPr>
        </p:pic>
      </p:grpSp>
      <p:grpSp>
        <p:nvGrpSpPr>
          <p:cNvPr id="537" name="Group 536"/>
          <p:cNvGrpSpPr/>
          <p:nvPr/>
        </p:nvGrpSpPr>
        <p:grpSpPr>
          <a:xfrm>
            <a:off x="6223014" y="4694588"/>
            <a:ext cx="1735231" cy="1681619"/>
            <a:chOff x="6100683" y="4602955"/>
            <a:chExt cx="1701361" cy="1648796"/>
          </a:xfrm>
        </p:grpSpPr>
        <p:sp>
          <p:nvSpPr>
            <p:cNvPr id="538" name="Freeform: Shape 210"/>
            <p:cNvSpPr/>
            <p:nvPr/>
          </p:nvSpPr>
          <p:spPr bwMode="auto">
            <a:xfrm>
              <a:off x="6100683" y="4602955"/>
              <a:ext cx="1701361" cy="1648796"/>
            </a:xfrm>
            <a:custGeom>
              <a:avLst/>
              <a:gdLst>
                <a:gd name="connsiteX0" fmla="*/ 0 w 1701361"/>
                <a:gd name="connsiteY0" fmla="*/ 0 h 1648796"/>
                <a:gd name="connsiteX1" fmla="*/ 209490 w 1701361"/>
                <a:gd name="connsiteY1" fmla="*/ 10578 h 1648796"/>
                <a:gd name="connsiteX2" fmla="*/ 1584037 w 1701361"/>
                <a:gd name="connsiteY2" fmla="*/ 664444 h 1648796"/>
                <a:gd name="connsiteX3" fmla="*/ 1701361 w 1701361"/>
                <a:gd name="connsiteY3" fmla="*/ 793532 h 1648796"/>
                <a:gd name="connsiteX4" fmla="*/ 649598 w 1701361"/>
                <a:gd name="connsiteY4" fmla="*/ 1648796 h 1648796"/>
                <a:gd name="connsiteX5" fmla="*/ 627033 w 1701361"/>
                <a:gd name="connsiteY5" fmla="*/ 1621448 h 1648796"/>
                <a:gd name="connsiteX6" fmla="*/ 71111 w 1701361"/>
                <a:gd name="connsiteY6" fmla="*/ 1356998 h 1648796"/>
                <a:gd name="connsiteX7" fmla="*/ 0 w 1701361"/>
                <a:gd name="connsiteY7" fmla="*/ 1353408 h 1648796"/>
                <a:gd name="connsiteX8" fmla="*/ 0 w 1701361"/>
                <a:gd name="connsiteY8" fmla="*/ 0 h 1648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01361" h="1648796">
                  <a:moveTo>
                    <a:pt x="0" y="0"/>
                  </a:moveTo>
                  <a:lnTo>
                    <a:pt x="209490" y="10578"/>
                  </a:lnTo>
                  <a:cubicBezTo>
                    <a:pt x="744252" y="64886"/>
                    <a:pt x="1224202" y="304608"/>
                    <a:pt x="1584037" y="664444"/>
                  </a:cubicBezTo>
                  <a:lnTo>
                    <a:pt x="1701361" y="793532"/>
                  </a:lnTo>
                  <a:lnTo>
                    <a:pt x="649598" y="1648796"/>
                  </a:lnTo>
                  <a:lnTo>
                    <a:pt x="627033" y="1621448"/>
                  </a:lnTo>
                  <a:cubicBezTo>
                    <a:pt x="481502" y="1475916"/>
                    <a:pt x="287391" y="1378963"/>
                    <a:pt x="71111" y="1356998"/>
                  </a:cubicBezTo>
                  <a:lnTo>
                    <a:pt x="0" y="1353408"/>
                  </a:lnTo>
                  <a:lnTo>
                    <a:pt x="0" y="0"/>
                  </a:lnTo>
                  <a:close/>
                </a:path>
              </a:pathLst>
            </a:cu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defRPr/>
              </a:pPr>
              <a:endParaRPr lang="en-US" sz="2448" kern="0" err="1">
                <a:solidFill>
                  <a:srgbClr val="FFFFFF"/>
                </a:solidFill>
                <a:latin typeface="Segoe UI"/>
                <a:ea typeface="Segoe UI" pitchFamily="34" charset="0"/>
                <a:cs typeface="Segoe UI" pitchFamily="34" charset="0"/>
              </a:endParaRPr>
            </a:p>
          </p:txBody>
        </p:sp>
        <p:pic>
          <p:nvPicPr>
            <p:cNvPr id="539" name="Picture 538"/>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6457371" y="5242560"/>
              <a:ext cx="292181" cy="389366"/>
            </a:xfrm>
            <a:prstGeom prst="rect">
              <a:avLst/>
            </a:prstGeom>
          </p:spPr>
        </p:pic>
        <p:pic>
          <p:nvPicPr>
            <p:cNvPr id="540" name="Picture 539"/>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6815511" y="5242560"/>
              <a:ext cx="292181" cy="389366"/>
            </a:xfrm>
            <a:prstGeom prst="rect">
              <a:avLst/>
            </a:prstGeom>
          </p:spPr>
        </p:pic>
      </p:grpSp>
      <p:grpSp>
        <p:nvGrpSpPr>
          <p:cNvPr id="541" name="Group 540"/>
          <p:cNvGrpSpPr/>
          <p:nvPr/>
        </p:nvGrpSpPr>
        <p:grpSpPr>
          <a:xfrm>
            <a:off x="4455688" y="4682574"/>
            <a:ext cx="1721613" cy="1666025"/>
            <a:chOff x="4367853" y="4591176"/>
            <a:chExt cx="1688009" cy="1633506"/>
          </a:xfrm>
        </p:grpSpPr>
        <p:sp>
          <p:nvSpPr>
            <p:cNvPr id="542" name="Freeform: Shape 211"/>
            <p:cNvSpPr/>
            <p:nvPr/>
          </p:nvSpPr>
          <p:spPr bwMode="auto">
            <a:xfrm>
              <a:off x="4367853" y="4591176"/>
              <a:ext cx="1688009" cy="1633506"/>
            </a:xfrm>
            <a:custGeom>
              <a:avLst/>
              <a:gdLst>
                <a:gd name="connsiteX0" fmla="*/ 1688009 w 1688009"/>
                <a:gd name="connsiteY0" fmla="*/ 0 h 1633506"/>
                <a:gd name="connsiteX1" fmla="*/ 1688009 w 1688009"/>
                <a:gd name="connsiteY1" fmla="*/ 1353407 h 1633506"/>
                <a:gd name="connsiteX2" fmla="*/ 1616897 w 1688009"/>
                <a:gd name="connsiteY2" fmla="*/ 1356998 h 1633506"/>
                <a:gd name="connsiteX3" fmla="*/ 1060975 w 1688009"/>
                <a:gd name="connsiteY3" fmla="*/ 1621448 h 1633506"/>
                <a:gd name="connsiteX4" fmla="*/ 1051026 w 1688009"/>
                <a:gd name="connsiteY4" fmla="*/ 1633506 h 1633506"/>
                <a:gd name="connsiteX5" fmla="*/ 0 w 1688009"/>
                <a:gd name="connsiteY5" fmla="*/ 778841 h 1633506"/>
                <a:gd name="connsiteX6" fmla="*/ 103971 w 1688009"/>
                <a:gd name="connsiteY6" fmla="*/ 664444 h 1633506"/>
                <a:gd name="connsiteX7" fmla="*/ 1478518 w 1688009"/>
                <a:gd name="connsiteY7" fmla="*/ 10578 h 1633506"/>
                <a:gd name="connsiteX8" fmla="*/ 1688009 w 1688009"/>
                <a:gd name="connsiteY8" fmla="*/ 0 h 1633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88009" h="1633506">
                  <a:moveTo>
                    <a:pt x="1688009" y="0"/>
                  </a:moveTo>
                  <a:lnTo>
                    <a:pt x="1688009" y="1353407"/>
                  </a:lnTo>
                  <a:lnTo>
                    <a:pt x="1616897" y="1356998"/>
                  </a:lnTo>
                  <a:cubicBezTo>
                    <a:pt x="1400618" y="1378963"/>
                    <a:pt x="1206507" y="1475916"/>
                    <a:pt x="1060975" y="1621448"/>
                  </a:cubicBezTo>
                  <a:lnTo>
                    <a:pt x="1051026" y="1633506"/>
                  </a:lnTo>
                  <a:lnTo>
                    <a:pt x="0" y="778841"/>
                  </a:lnTo>
                  <a:lnTo>
                    <a:pt x="103971" y="664444"/>
                  </a:lnTo>
                  <a:cubicBezTo>
                    <a:pt x="463807" y="304608"/>
                    <a:pt x="943756" y="64886"/>
                    <a:pt x="1478518" y="10578"/>
                  </a:cubicBezTo>
                  <a:lnTo>
                    <a:pt x="1688009" y="0"/>
                  </a:lnTo>
                  <a:close/>
                </a:path>
              </a:pathLst>
            </a:custGeom>
            <a:solidFill>
              <a:srgbClr val="001F50"/>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defRPr/>
              </a:pPr>
              <a:endParaRPr lang="en-US" sz="2448" kern="0" err="1">
                <a:solidFill>
                  <a:srgbClr val="FFFFFF"/>
                </a:solidFill>
                <a:latin typeface="Segoe UI"/>
                <a:ea typeface="Segoe UI" pitchFamily="34" charset="0"/>
                <a:cs typeface="Segoe UI" pitchFamily="34" charset="0"/>
              </a:endParaRPr>
            </a:p>
          </p:txBody>
        </p:sp>
        <p:pic>
          <p:nvPicPr>
            <p:cNvPr id="543" name="Picture 542"/>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226558" y="5234940"/>
              <a:ext cx="409074" cy="497261"/>
            </a:xfrm>
            <a:prstGeom prst="rect">
              <a:avLst/>
            </a:prstGeom>
          </p:spPr>
        </p:pic>
      </p:grpSp>
      <p:cxnSp>
        <p:nvCxnSpPr>
          <p:cNvPr id="544" name="Straight Connector 543"/>
          <p:cNvCxnSpPr>
            <a:cxnSpLocks/>
          </p:cNvCxnSpPr>
          <p:nvPr/>
        </p:nvCxnSpPr>
        <p:spPr>
          <a:xfrm flipH="1" flipV="1">
            <a:off x="6218242" y="1845777"/>
            <a:ext cx="1" cy="2751355"/>
          </a:xfrm>
          <a:prstGeom prst="line">
            <a:avLst/>
          </a:prstGeom>
          <a:noFill/>
          <a:ln w="9525" cap="flat" cmpd="sng" algn="ctr">
            <a:solidFill>
              <a:srgbClr val="0078D7"/>
            </a:solidFill>
            <a:prstDash val="solid"/>
            <a:headEnd type="none"/>
            <a:tailEnd type="none"/>
          </a:ln>
          <a:effectLst/>
        </p:spPr>
      </p:cxnSp>
      <p:grpSp>
        <p:nvGrpSpPr>
          <p:cNvPr id="545" name="Group 544"/>
          <p:cNvGrpSpPr/>
          <p:nvPr/>
        </p:nvGrpSpPr>
        <p:grpSpPr>
          <a:xfrm>
            <a:off x="6916136" y="5534121"/>
            <a:ext cx="1602214" cy="1477890"/>
            <a:chOff x="6780276" y="5426102"/>
            <a:chExt cx="1570941" cy="1449043"/>
          </a:xfrm>
        </p:grpSpPr>
        <p:sp>
          <p:nvSpPr>
            <p:cNvPr id="546" name="Freeform: Shape 206"/>
            <p:cNvSpPr/>
            <p:nvPr/>
          </p:nvSpPr>
          <p:spPr bwMode="auto">
            <a:xfrm>
              <a:off x="6780276" y="5426102"/>
              <a:ext cx="1570941" cy="1449043"/>
            </a:xfrm>
            <a:custGeom>
              <a:avLst/>
              <a:gdLst>
                <a:gd name="connsiteX0" fmla="*/ 1053302 w 1570941"/>
                <a:gd name="connsiteY0" fmla="*/ 0 h 1449043"/>
                <a:gd name="connsiteX1" fmla="*/ 1182834 w 1570941"/>
                <a:gd name="connsiteY1" fmla="*/ 173221 h 1449043"/>
                <a:gd name="connsiteX2" fmla="*/ 1570941 w 1570941"/>
                <a:gd name="connsiteY2" fmla="*/ 1443795 h 1449043"/>
                <a:gd name="connsiteX3" fmla="*/ 1570676 w 1570941"/>
                <a:gd name="connsiteY3" fmla="*/ 1449043 h 1449043"/>
                <a:gd name="connsiteX4" fmla="*/ 217004 w 1570941"/>
                <a:gd name="connsiteY4" fmla="*/ 1449043 h 1449043"/>
                <a:gd name="connsiteX5" fmla="*/ 217533 w 1570941"/>
                <a:gd name="connsiteY5" fmla="*/ 1443795 h 1449043"/>
                <a:gd name="connsiteX6" fmla="*/ 60567 w 1570941"/>
                <a:gd name="connsiteY6" fmla="*/ 929924 h 1449043"/>
                <a:gd name="connsiteX7" fmla="*/ 0 w 1570941"/>
                <a:gd name="connsiteY7" fmla="*/ 856516 h 1449043"/>
                <a:gd name="connsiteX8" fmla="*/ 1053302 w 1570941"/>
                <a:gd name="connsiteY8" fmla="*/ 0 h 1449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70941" h="1449043">
                  <a:moveTo>
                    <a:pt x="1053302" y="0"/>
                  </a:moveTo>
                  <a:lnTo>
                    <a:pt x="1182834" y="173221"/>
                  </a:lnTo>
                  <a:cubicBezTo>
                    <a:pt x="1427865" y="535914"/>
                    <a:pt x="1570941" y="973146"/>
                    <a:pt x="1570941" y="1443795"/>
                  </a:cubicBezTo>
                  <a:lnTo>
                    <a:pt x="1570676" y="1449043"/>
                  </a:lnTo>
                  <a:lnTo>
                    <a:pt x="217004" y="1449043"/>
                  </a:lnTo>
                  <a:lnTo>
                    <a:pt x="217533" y="1443795"/>
                  </a:lnTo>
                  <a:cubicBezTo>
                    <a:pt x="217533" y="1253446"/>
                    <a:pt x="159667" y="1076612"/>
                    <a:pt x="60567" y="929924"/>
                  </a:cubicBezTo>
                  <a:lnTo>
                    <a:pt x="0" y="856516"/>
                  </a:lnTo>
                  <a:lnTo>
                    <a:pt x="1053302" y="0"/>
                  </a:lnTo>
                  <a:close/>
                </a:path>
              </a:pathLst>
            </a:custGeom>
            <a:solidFill>
              <a:srgbClr val="00BDF4"/>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defRPr/>
              </a:pPr>
              <a:endParaRPr lang="en-US" sz="2448" kern="0" err="1">
                <a:solidFill>
                  <a:srgbClr val="FFFFFF"/>
                </a:solidFill>
                <a:latin typeface="Segoe UI"/>
                <a:ea typeface="Segoe UI" pitchFamily="34" charset="0"/>
                <a:cs typeface="Segoe UI" pitchFamily="34" charset="0"/>
              </a:endParaRPr>
            </a:p>
          </p:txBody>
        </p:sp>
        <p:grpSp>
          <p:nvGrpSpPr>
            <p:cNvPr id="547" name="Group 546"/>
            <p:cNvGrpSpPr/>
            <p:nvPr/>
          </p:nvGrpSpPr>
          <p:grpSpPr>
            <a:xfrm>
              <a:off x="7416801" y="6179062"/>
              <a:ext cx="536574" cy="422069"/>
              <a:chOff x="7754938" y="6999288"/>
              <a:chExt cx="639763" cy="503238"/>
            </a:xfrm>
          </p:grpSpPr>
          <p:sp>
            <p:nvSpPr>
              <p:cNvPr id="548" name="Freeform 5"/>
              <p:cNvSpPr>
                <a:spLocks noEditPoints="1"/>
              </p:cNvSpPr>
              <p:nvPr/>
            </p:nvSpPr>
            <p:spPr bwMode="auto">
              <a:xfrm>
                <a:off x="7754938" y="6999288"/>
                <a:ext cx="639763" cy="225425"/>
              </a:xfrm>
              <a:custGeom>
                <a:avLst/>
                <a:gdLst>
                  <a:gd name="T0" fmla="*/ 132 w 148"/>
                  <a:gd name="T1" fmla="*/ 52 h 52"/>
                  <a:gd name="T2" fmla="*/ 15 w 148"/>
                  <a:gd name="T3" fmla="*/ 52 h 52"/>
                  <a:gd name="T4" fmla="*/ 0 w 148"/>
                  <a:gd name="T5" fmla="*/ 37 h 52"/>
                  <a:gd name="T6" fmla="*/ 0 w 148"/>
                  <a:gd name="T7" fmla="*/ 16 h 52"/>
                  <a:gd name="T8" fmla="*/ 15 w 148"/>
                  <a:gd name="T9" fmla="*/ 0 h 52"/>
                  <a:gd name="T10" fmla="*/ 132 w 148"/>
                  <a:gd name="T11" fmla="*/ 0 h 52"/>
                  <a:gd name="T12" fmla="*/ 148 w 148"/>
                  <a:gd name="T13" fmla="*/ 16 h 52"/>
                  <a:gd name="T14" fmla="*/ 148 w 148"/>
                  <a:gd name="T15" fmla="*/ 37 h 52"/>
                  <a:gd name="T16" fmla="*/ 132 w 148"/>
                  <a:gd name="T17" fmla="*/ 52 h 52"/>
                  <a:gd name="T18" fmla="*/ 15 w 148"/>
                  <a:gd name="T19" fmla="*/ 8 h 52"/>
                  <a:gd name="T20" fmla="*/ 8 w 148"/>
                  <a:gd name="T21" fmla="*/ 16 h 52"/>
                  <a:gd name="T22" fmla="*/ 8 w 148"/>
                  <a:gd name="T23" fmla="*/ 37 h 52"/>
                  <a:gd name="T24" fmla="*/ 15 w 148"/>
                  <a:gd name="T25" fmla="*/ 44 h 52"/>
                  <a:gd name="T26" fmla="*/ 132 w 148"/>
                  <a:gd name="T27" fmla="*/ 44 h 52"/>
                  <a:gd name="T28" fmla="*/ 140 w 148"/>
                  <a:gd name="T29" fmla="*/ 37 h 52"/>
                  <a:gd name="T30" fmla="*/ 140 w 148"/>
                  <a:gd name="T31" fmla="*/ 16 h 52"/>
                  <a:gd name="T32" fmla="*/ 132 w 148"/>
                  <a:gd name="T33" fmla="*/ 8 h 52"/>
                  <a:gd name="T34" fmla="*/ 15 w 148"/>
                  <a:gd name="T35" fmla="*/ 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8" h="52">
                    <a:moveTo>
                      <a:pt x="132" y="52"/>
                    </a:moveTo>
                    <a:cubicBezTo>
                      <a:pt x="15" y="52"/>
                      <a:pt x="15" y="52"/>
                      <a:pt x="15" y="52"/>
                    </a:cubicBezTo>
                    <a:cubicBezTo>
                      <a:pt x="6" y="52"/>
                      <a:pt x="0" y="45"/>
                      <a:pt x="0" y="37"/>
                    </a:cubicBezTo>
                    <a:cubicBezTo>
                      <a:pt x="0" y="16"/>
                      <a:pt x="0" y="16"/>
                      <a:pt x="0" y="16"/>
                    </a:cubicBezTo>
                    <a:cubicBezTo>
                      <a:pt x="0" y="7"/>
                      <a:pt x="6" y="0"/>
                      <a:pt x="15" y="0"/>
                    </a:cubicBezTo>
                    <a:cubicBezTo>
                      <a:pt x="132" y="0"/>
                      <a:pt x="132" y="0"/>
                      <a:pt x="132" y="0"/>
                    </a:cubicBezTo>
                    <a:cubicBezTo>
                      <a:pt x="141" y="0"/>
                      <a:pt x="148" y="7"/>
                      <a:pt x="148" y="16"/>
                    </a:cubicBezTo>
                    <a:cubicBezTo>
                      <a:pt x="148" y="37"/>
                      <a:pt x="148" y="37"/>
                      <a:pt x="148" y="37"/>
                    </a:cubicBezTo>
                    <a:cubicBezTo>
                      <a:pt x="148" y="45"/>
                      <a:pt x="141" y="52"/>
                      <a:pt x="132" y="52"/>
                    </a:cubicBezTo>
                    <a:close/>
                    <a:moveTo>
                      <a:pt x="15" y="8"/>
                    </a:moveTo>
                    <a:cubicBezTo>
                      <a:pt x="11" y="8"/>
                      <a:pt x="8" y="12"/>
                      <a:pt x="8" y="16"/>
                    </a:cubicBezTo>
                    <a:cubicBezTo>
                      <a:pt x="8" y="37"/>
                      <a:pt x="8" y="37"/>
                      <a:pt x="8" y="37"/>
                    </a:cubicBezTo>
                    <a:cubicBezTo>
                      <a:pt x="8" y="41"/>
                      <a:pt x="11" y="44"/>
                      <a:pt x="15" y="44"/>
                    </a:cubicBezTo>
                    <a:cubicBezTo>
                      <a:pt x="132" y="44"/>
                      <a:pt x="132" y="44"/>
                      <a:pt x="132" y="44"/>
                    </a:cubicBezTo>
                    <a:cubicBezTo>
                      <a:pt x="136" y="44"/>
                      <a:pt x="140" y="41"/>
                      <a:pt x="140" y="37"/>
                    </a:cubicBezTo>
                    <a:cubicBezTo>
                      <a:pt x="140" y="16"/>
                      <a:pt x="140" y="16"/>
                      <a:pt x="140" y="16"/>
                    </a:cubicBezTo>
                    <a:cubicBezTo>
                      <a:pt x="140" y="12"/>
                      <a:pt x="136" y="8"/>
                      <a:pt x="132" y="8"/>
                    </a:cubicBezTo>
                    <a:lnTo>
                      <a:pt x="15"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FFFFFF"/>
                  </a:solidFill>
                  <a:latin typeface="Segoe UI"/>
                </a:endParaRPr>
              </a:p>
            </p:txBody>
          </p:sp>
          <p:sp>
            <p:nvSpPr>
              <p:cNvPr id="549" name="Oval 6"/>
              <p:cNvSpPr>
                <a:spLocks noChangeArrowheads="1"/>
              </p:cNvSpPr>
              <p:nvPr/>
            </p:nvSpPr>
            <p:spPr bwMode="auto">
              <a:xfrm>
                <a:off x="8243888" y="7086601"/>
                <a:ext cx="55563" cy="555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FFFFFF"/>
                  </a:solidFill>
                  <a:latin typeface="Segoe UI"/>
                </a:endParaRPr>
              </a:p>
            </p:txBody>
          </p:sp>
          <p:sp>
            <p:nvSpPr>
              <p:cNvPr id="550" name="Rectangle 7"/>
              <p:cNvSpPr>
                <a:spLocks noChangeArrowheads="1"/>
              </p:cNvSpPr>
              <p:nvPr/>
            </p:nvSpPr>
            <p:spPr bwMode="auto">
              <a:xfrm>
                <a:off x="7837488" y="7094538"/>
                <a:ext cx="298450" cy="349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FFFFFF"/>
                  </a:solidFill>
                  <a:latin typeface="Segoe UI"/>
                </a:endParaRPr>
              </a:p>
            </p:txBody>
          </p:sp>
          <p:sp>
            <p:nvSpPr>
              <p:cNvPr id="551" name="Freeform 8"/>
              <p:cNvSpPr>
                <a:spLocks noEditPoints="1"/>
              </p:cNvSpPr>
              <p:nvPr/>
            </p:nvSpPr>
            <p:spPr bwMode="auto">
              <a:xfrm>
                <a:off x="7754938" y="7277101"/>
                <a:ext cx="639763" cy="225425"/>
              </a:xfrm>
              <a:custGeom>
                <a:avLst/>
                <a:gdLst>
                  <a:gd name="T0" fmla="*/ 132 w 148"/>
                  <a:gd name="T1" fmla="*/ 52 h 52"/>
                  <a:gd name="T2" fmla="*/ 15 w 148"/>
                  <a:gd name="T3" fmla="*/ 52 h 52"/>
                  <a:gd name="T4" fmla="*/ 0 w 148"/>
                  <a:gd name="T5" fmla="*/ 36 h 52"/>
                  <a:gd name="T6" fmla="*/ 0 w 148"/>
                  <a:gd name="T7" fmla="*/ 15 h 52"/>
                  <a:gd name="T8" fmla="*/ 15 w 148"/>
                  <a:gd name="T9" fmla="*/ 0 h 52"/>
                  <a:gd name="T10" fmla="*/ 132 w 148"/>
                  <a:gd name="T11" fmla="*/ 0 h 52"/>
                  <a:gd name="T12" fmla="*/ 148 w 148"/>
                  <a:gd name="T13" fmla="*/ 15 h 52"/>
                  <a:gd name="T14" fmla="*/ 148 w 148"/>
                  <a:gd name="T15" fmla="*/ 36 h 52"/>
                  <a:gd name="T16" fmla="*/ 132 w 148"/>
                  <a:gd name="T17" fmla="*/ 52 h 52"/>
                  <a:gd name="T18" fmla="*/ 15 w 148"/>
                  <a:gd name="T19" fmla="*/ 8 h 52"/>
                  <a:gd name="T20" fmla="*/ 8 w 148"/>
                  <a:gd name="T21" fmla="*/ 15 h 52"/>
                  <a:gd name="T22" fmla="*/ 8 w 148"/>
                  <a:gd name="T23" fmla="*/ 36 h 52"/>
                  <a:gd name="T24" fmla="*/ 15 w 148"/>
                  <a:gd name="T25" fmla="*/ 44 h 52"/>
                  <a:gd name="T26" fmla="*/ 132 w 148"/>
                  <a:gd name="T27" fmla="*/ 44 h 52"/>
                  <a:gd name="T28" fmla="*/ 140 w 148"/>
                  <a:gd name="T29" fmla="*/ 36 h 52"/>
                  <a:gd name="T30" fmla="*/ 140 w 148"/>
                  <a:gd name="T31" fmla="*/ 15 h 52"/>
                  <a:gd name="T32" fmla="*/ 132 w 148"/>
                  <a:gd name="T33" fmla="*/ 8 h 52"/>
                  <a:gd name="T34" fmla="*/ 15 w 148"/>
                  <a:gd name="T35" fmla="*/ 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8" h="52">
                    <a:moveTo>
                      <a:pt x="132" y="52"/>
                    </a:moveTo>
                    <a:cubicBezTo>
                      <a:pt x="15" y="52"/>
                      <a:pt x="15" y="52"/>
                      <a:pt x="15" y="52"/>
                    </a:cubicBezTo>
                    <a:cubicBezTo>
                      <a:pt x="6" y="52"/>
                      <a:pt x="0" y="45"/>
                      <a:pt x="0" y="36"/>
                    </a:cubicBezTo>
                    <a:cubicBezTo>
                      <a:pt x="0" y="15"/>
                      <a:pt x="0" y="15"/>
                      <a:pt x="0" y="15"/>
                    </a:cubicBezTo>
                    <a:cubicBezTo>
                      <a:pt x="0" y="7"/>
                      <a:pt x="6" y="0"/>
                      <a:pt x="15" y="0"/>
                    </a:cubicBezTo>
                    <a:cubicBezTo>
                      <a:pt x="132" y="0"/>
                      <a:pt x="132" y="0"/>
                      <a:pt x="132" y="0"/>
                    </a:cubicBezTo>
                    <a:cubicBezTo>
                      <a:pt x="141" y="0"/>
                      <a:pt x="148" y="7"/>
                      <a:pt x="148" y="15"/>
                    </a:cubicBezTo>
                    <a:cubicBezTo>
                      <a:pt x="148" y="36"/>
                      <a:pt x="148" y="36"/>
                      <a:pt x="148" y="36"/>
                    </a:cubicBezTo>
                    <a:cubicBezTo>
                      <a:pt x="148" y="45"/>
                      <a:pt x="141" y="52"/>
                      <a:pt x="132" y="52"/>
                    </a:cubicBezTo>
                    <a:close/>
                    <a:moveTo>
                      <a:pt x="15" y="8"/>
                    </a:moveTo>
                    <a:cubicBezTo>
                      <a:pt x="11" y="8"/>
                      <a:pt x="8" y="11"/>
                      <a:pt x="8" y="15"/>
                    </a:cubicBezTo>
                    <a:cubicBezTo>
                      <a:pt x="8" y="36"/>
                      <a:pt x="8" y="36"/>
                      <a:pt x="8" y="36"/>
                    </a:cubicBezTo>
                    <a:cubicBezTo>
                      <a:pt x="8" y="40"/>
                      <a:pt x="11" y="44"/>
                      <a:pt x="15" y="44"/>
                    </a:cubicBezTo>
                    <a:cubicBezTo>
                      <a:pt x="132" y="44"/>
                      <a:pt x="132" y="44"/>
                      <a:pt x="132" y="44"/>
                    </a:cubicBezTo>
                    <a:cubicBezTo>
                      <a:pt x="136" y="44"/>
                      <a:pt x="140" y="40"/>
                      <a:pt x="140" y="36"/>
                    </a:cubicBezTo>
                    <a:cubicBezTo>
                      <a:pt x="140" y="15"/>
                      <a:pt x="140" y="15"/>
                      <a:pt x="140" y="15"/>
                    </a:cubicBezTo>
                    <a:cubicBezTo>
                      <a:pt x="140" y="11"/>
                      <a:pt x="136" y="8"/>
                      <a:pt x="132" y="8"/>
                    </a:cubicBezTo>
                    <a:lnTo>
                      <a:pt x="15"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FFFFFF"/>
                  </a:solidFill>
                  <a:latin typeface="Segoe UI"/>
                </a:endParaRPr>
              </a:p>
            </p:txBody>
          </p:sp>
          <p:sp>
            <p:nvSpPr>
              <p:cNvPr id="552" name="Oval 9"/>
              <p:cNvSpPr>
                <a:spLocks noChangeArrowheads="1"/>
              </p:cNvSpPr>
              <p:nvPr/>
            </p:nvSpPr>
            <p:spPr bwMode="auto">
              <a:xfrm>
                <a:off x="8243888" y="7364413"/>
                <a:ext cx="55563" cy="555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FFFFFF"/>
                  </a:solidFill>
                  <a:latin typeface="Segoe UI"/>
                </a:endParaRPr>
              </a:p>
            </p:txBody>
          </p:sp>
          <p:sp>
            <p:nvSpPr>
              <p:cNvPr id="553" name="Rectangle 10"/>
              <p:cNvSpPr>
                <a:spLocks noChangeArrowheads="1"/>
              </p:cNvSpPr>
              <p:nvPr/>
            </p:nvSpPr>
            <p:spPr bwMode="auto">
              <a:xfrm>
                <a:off x="7837488" y="7372351"/>
                <a:ext cx="298450" cy="349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FFFFFF"/>
                  </a:solidFill>
                  <a:latin typeface="Segoe UI"/>
                </a:endParaRPr>
              </a:p>
            </p:txBody>
          </p:sp>
        </p:grpSp>
      </p:grpSp>
      <p:grpSp>
        <p:nvGrpSpPr>
          <p:cNvPr id="554" name="Group 553"/>
          <p:cNvGrpSpPr/>
          <p:nvPr/>
        </p:nvGrpSpPr>
        <p:grpSpPr>
          <a:xfrm>
            <a:off x="495289" y="4565038"/>
            <a:ext cx="3302238" cy="2008929"/>
            <a:chOff x="484757" y="4437187"/>
            <a:chExt cx="3237782" cy="1969717"/>
          </a:xfrm>
        </p:grpSpPr>
        <p:sp>
          <p:nvSpPr>
            <p:cNvPr id="555" name="Rectangle 554"/>
            <p:cNvSpPr/>
            <p:nvPr/>
          </p:nvSpPr>
          <p:spPr>
            <a:xfrm>
              <a:off x="2236001" y="5813228"/>
              <a:ext cx="1486538" cy="593676"/>
            </a:xfrm>
            <a:prstGeom prst="rect">
              <a:avLst/>
            </a:prstGeom>
            <a:noFill/>
          </p:spPr>
          <p:txBody>
            <a:bodyPr wrap="square" anchor="ctr">
              <a:noAutofit/>
            </a:bodyPr>
            <a:lstStyle/>
            <a:p>
              <a:pPr algn="ctr" defTabSz="932293" fontAlgn="base">
                <a:spcBef>
                  <a:spcPct val="0"/>
                </a:spcBef>
                <a:spcAft>
                  <a:spcPct val="0"/>
                </a:spcAft>
                <a:defRPr/>
              </a:pPr>
              <a:r>
                <a:rPr lang="en-IN" sz="1836" kern="0">
                  <a:solidFill>
                    <a:srgbClr val="FFFFFF"/>
                  </a:solidFill>
                  <a:latin typeface="Segoe UI Semibold" panose="020B0702040204020203" pitchFamily="34" charset="0"/>
                  <a:ea typeface="Segoe UI" pitchFamily="34" charset="0"/>
                  <a:cs typeface="Segoe UI Semibold" panose="020B0702040204020203" pitchFamily="34" charset="0"/>
                </a:rPr>
                <a:t>ACCESS APPROVAL</a:t>
              </a:r>
            </a:p>
          </p:txBody>
        </p:sp>
        <p:grpSp>
          <p:nvGrpSpPr>
            <p:cNvPr id="556" name="Group 555"/>
            <p:cNvGrpSpPr/>
            <p:nvPr/>
          </p:nvGrpSpPr>
          <p:grpSpPr>
            <a:xfrm>
              <a:off x="484757" y="5018913"/>
              <a:ext cx="1161344" cy="1021786"/>
              <a:chOff x="455751" y="4149648"/>
              <a:chExt cx="1161344" cy="1021786"/>
            </a:xfrm>
            <a:noFill/>
          </p:grpSpPr>
          <p:sp>
            <p:nvSpPr>
              <p:cNvPr id="568" name="Rectangle 567"/>
              <p:cNvSpPr/>
              <p:nvPr/>
            </p:nvSpPr>
            <p:spPr>
              <a:xfrm>
                <a:off x="455751" y="4740193"/>
                <a:ext cx="1161344" cy="431241"/>
              </a:xfrm>
              <a:prstGeom prst="rect">
                <a:avLst/>
              </a:prstGeom>
              <a:grpFill/>
              <a:ln w="3175">
                <a:noFill/>
                <a:prstDash val="sysDot"/>
                <a:miter lim="800000"/>
                <a:headEnd/>
                <a:tailEnd type="oval" w="lg" len="lg"/>
              </a:ln>
              <a:extLst/>
            </p:spPr>
            <p:txBody>
              <a:bodyPr wrap="none" lIns="46630" tIns="46630" rIns="46630" bIns="46630" anchor="ctr">
                <a:noAutofit/>
              </a:bodyPr>
              <a:lstStyle/>
              <a:p>
                <a:pPr algn="ctr" defTabSz="932597">
                  <a:defRPr/>
                </a:pPr>
                <a:r>
                  <a:rPr lang="en-US" sz="1224" kern="0">
                    <a:solidFill>
                      <a:srgbClr val="FFFFFF"/>
                    </a:solidFill>
                    <a:latin typeface="Segoe UI"/>
                    <a:cs typeface="Segoe UI" panose="020B0502040204020203" pitchFamily="34" charset="0"/>
                  </a:rPr>
                  <a:t>Background check</a:t>
                </a:r>
              </a:p>
            </p:txBody>
          </p:sp>
          <p:sp>
            <p:nvSpPr>
              <p:cNvPr id="569" name="Freeform 166"/>
              <p:cNvSpPr>
                <a:spLocks/>
              </p:cNvSpPr>
              <p:nvPr/>
            </p:nvSpPr>
            <p:spPr bwMode="auto">
              <a:xfrm>
                <a:off x="893380" y="4323013"/>
                <a:ext cx="60043" cy="58360"/>
              </a:xfrm>
              <a:custGeom>
                <a:avLst/>
                <a:gdLst>
                  <a:gd name="T0" fmla="*/ 26 w 51"/>
                  <a:gd name="T1" fmla="*/ 51 h 51"/>
                  <a:gd name="T2" fmla="*/ 26 w 51"/>
                  <a:gd name="T3" fmla="*/ 51 h 51"/>
                  <a:gd name="T4" fmla="*/ 0 w 51"/>
                  <a:gd name="T5" fmla="*/ 25 h 51"/>
                  <a:gd name="T6" fmla="*/ 26 w 51"/>
                  <a:gd name="T7" fmla="*/ 0 h 51"/>
                  <a:gd name="T8" fmla="*/ 51 w 51"/>
                  <a:gd name="T9" fmla="*/ 25 h 51"/>
                  <a:gd name="T10" fmla="*/ 26 w 51"/>
                  <a:gd name="T11" fmla="*/ 51 h 51"/>
                </a:gdLst>
                <a:ahLst/>
                <a:cxnLst>
                  <a:cxn ang="0">
                    <a:pos x="T0" y="T1"/>
                  </a:cxn>
                  <a:cxn ang="0">
                    <a:pos x="T2" y="T3"/>
                  </a:cxn>
                  <a:cxn ang="0">
                    <a:pos x="T4" y="T5"/>
                  </a:cxn>
                  <a:cxn ang="0">
                    <a:pos x="T6" y="T7"/>
                  </a:cxn>
                  <a:cxn ang="0">
                    <a:pos x="T8" y="T9"/>
                  </a:cxn>
                  <a:cxn ang="0">
                    <a:pos x="T10" y="T11"/>
                  </a:cxn>
                </a:cxnLst>
                <a:rect l="0" t="0" r="r" b="b"/>
                <a:pathLst>
                  <a:path w="51" h="51">
                    <a:moveTo>
                      <a:pt x="26" y="51"/>
                    </a:moveTo>
                    <a:lnTo>
                      <a:pt x="26" y="51"/>
                    </a:lnTo>
                    <a:cubicBezTo>
                      <a:pt x="12" y="51"/>
                      <a:pt x="0" y="39"/>
                      <a:pt x="0" y="25"/>
                    </a:cubicBezTo>
                    <a:cubicBezTo>
                      <a:pt x="0" y="11"/>
                      <a:pt x="12" y="0"/>
                      <a:pt x="26" y="0"/>
                    </a:cubicBezTo>
                    <a:cubicBezTo>
                      <a:pt x="40" y="0"/>
                      <a:pt x="51" y="11"/>
                      <a:pt x="51" y="25"/>
                    </a:cubicBezTo>
                    <a:cubicBezTo>
                      <a:pt x="51" y="39"/>
                      <a:pt x="40" y="51"/>
                      <a:pt x="26" y="51"/>
                    </a:cubicBezTo>
                    <a:close/>
                  </a:path>
                </a:pathLst>
              </a:custGeom>
              <a:grpFill/>
              <a:ln w="0">
                <a:solidFill>
                  <a:srgbClr val="FFFFFF"/>
                </a:solidFill>
                <a:prstDash val="solid"/>
                <a:round/>
                <a:headEnd/>
                <a:tailEnd/>
              </a:ln>
            </p:spPr>
            <p:txBody>
              <a:bodyPr vert="horz" wrap="square" lIns="95117" tIns="47558" rIns="95117" bIns="47558"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73">
                  <a:solidFill>
                    <a:srgbClr val="FFFFFF"/>
                  </a:solidFill>
                  <a:latin typeface="Segoe UI"/>
                </a:endParaRPr>
              </a:p>
            </p:txBody>
          </p:sp>
          <p:sp>
            <p:nvSpPr>
              <p:cNvPr id="570" name="Freeform 167"/>
              <p:cNvSpPr>
                <a:spLocks/>
              </p:cNvSpPr>
              <p:nvPr/>
            </p:nvSpPr>
            <p:spPr bwMode="auto">
              <a:xfrm>
                <a:off x="870422" y="4391672"/>
                <a:ext cx="86533" cy="204261"/>
              </a:xfrm>
              <a:custGeom>
                <a:avLst/>
                <a:gdLst>
                  <a:gd name="T0" fmla="*/ 20 w 74"/>
                  <a:gd name="T1" fmla="*/ 0 h 179"/>
                  <a:gd name="T2" fmla="*/ 20 w 74"/>
                  <a:gd name="T3" fmla="*/ 0 h 179"/>
                  <a:gd name="T4" fmla="*/ 68 w 74"/>
                  <a:gd name="T5" fmla="*/ 0 h 179"/>
                  <a:gd name="T6" fmla="*/ 62 w 74"/>
                  <a:gd name="T7" fmla="*/ 19 h 179"/>
                  <a:gd name="T8" fmla="*/ 62 w 74"/>
                  <a:gd name="T9" fmla="*/ 90 h 179"/>
                  <a:gd name="T10" fmla="*/ 74 w 74"/>
                  <a:gd name="T11" fmla="*/ 114 h 179"/>
                  <a:gd name="T12" fmla="*/ 74 w 74"/>
                  <a:gd name="T13" fmla="*/ 164 h 179"/>
                  <a:gd name="T14" fmla="*/ 59 w 74"/>
                  <a:gd name="T15" fmla="*/ 179 h 179"/>
                  <a:gd name="T16" fmla="*/ 45 w 74"/>
                  <a:gd name="T17" fmla="*/ 167 h 179"/>
                  <a:gd name="T18" fmla="*/ 30 w 74"/>
                  <a:gd name="T19" fmla="*/ 179 h 179"/>
                  <a:gd name="T20" fmla="*/ 15 w 74"/>
                  <a:gd name="T21" fmla="*/ 164 h 179"/>
                  <a:gd name="T22" fmla="*/ 15 w 74"/>
                  <a:gd name="T23" fmla="*/ 94 h 179"/>
                  <a:gd name="T24" fmla="*/ 0 w 74"/>
                  <a:gd name="T25" fmla="*/ 76 h 179"/>
                  <a:gd name="T26" fmla="*/ 0 w 74"/>
                  <a:gd name="T27" fmla="*/ 20 h 179"/>
                  <a:gd name="T28" fmla="*/ 20 w 74"/>
                  <a:gd name="T29" fmla="*/ 0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4" h="179">
                    <a:moveTo>
                      <a:pt x="20" y="0"/>
                    </a:moveTo>
                    <a:lnTo>
                      <a:pt x="20" y="0"/>
                    </a:lnTo>
                    <a:lnTo>
                      <a:pt x="68" y="0"/>
                    </a:lnTo>
                    <a:cubicBezTo>
                      <a:pt x="64" y="5"/>
                      <a:pt x="62" y="12"/>
                      <a:pt x="62" y="19"/>
                    </a:cubicBezTo>
                    <a:lnTo>
                      <a:pt x="62" y="90"/>
                    </a:lnTo>
                    <a:cubicBezTo>
                      <a:pt x="62" y="100"/>
                      <a:pt x="67" y="109"/>
                      <a:pt x="74" y="114"/>
                    </a:cubicBezTo>
                    <a:lnTo>
                      <a:pt x="74" y="164"/>
                    </a:lnTo>
                    <a:cubicBezTo>
                      <a:pt x="74" y="172"/>
                      <a:pt x="68" y="179"/>
                      <a:pt x="59" y="179"/>
                    </a:cubicBezTo>
                    <a:cubicBezTo>
                      <a:pt x="52" y="179"/>
                      <a:pt x="46" y="174"/>
                      <a:pt x="45" y="167"/>
                    </a:cubicBezTo>
                    <a:cubicBezTo>
                      <a:pt x="43" y="174"/>
                      <a:pt x="37" y="179"/>
                      <a:pt x="30" y="179"/>
                    </a:cubicBezTo>
                    <a:cubicBezTo>
                      <a:pt x="22" y="179"/>
                      <a:pt x="15" y="172"/>
                      <a:pt x="15" y="164"/>
                    </a:cubicBezTo>
                    <a:lnTo>
                      <a:pt x="15" y="94"/>
                    </a:lnTo>
                    <a:cubicBezTo>
                      <a:pt x="7" y="92"/>
                      <a:pt x="0" y="85"/>
                      <a:pt x="0" y="76"/>
                    </a:cubicBezTo>
                    <a:lnTo>
                      <a:pt x="0" y="20"/>
                    </a:lnTo>
                    <a:cubicBezTo>
                      <a:pt x="0" y="9"/>
                      <a:pt x="9" y="0"/>
                      <a:pt x="20" y="0"/>
                    </a:cubicBezTo>
                    <a:close/>
                  </a:path>
                </a:pathLst>
              </a:custGeom>
              <a:grpFill/>
              <a:ln w="0">
                <a:solidFill>
                  <a:srgbClr val="FFFFFF"/>
                </a:solidFill>
                <a:prstDash val="solid"/>
                <a:round/>
                <a:headEnd/>
                <a:tailEnd/>
              </a:ln>
            </p:spPr>
            <p:txBody>
              <a:bodyPr vert="horz" wrap="square" lIns="95117" tIns="47558" rIns="95117" bIns="47558"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73">
                  <a:solidFill>
                    <a:srgbClr val="FFFFFF"/>
                  </a:solidFill>
                  <a:latin typeface="Segoe UI"/>
                </a:endParaRPr>
              </a:p>
            </p:txBody>
          </p:sp>
          <p:sp>
            <p:nvSpPr>
              <p:cNvPr id="571" name="Freeform 168"/>
              <p:cNvSpPr>
                <a:spLocks/>
              </p:cNvSpPr>
              <p:nvPr/>
            </p:nvSpPr>
            <p:spPr bwMode="auto">
              <a:xfrm>
                <a:off x="1114127" y="4391672"/>
                <a:ext cx="86533" cy="204261"/>
              </a:xfrm>
              <a:custGeom>
                <a:avLst/>
                <a:gdLst>
                  <a:gd name="T0" fmla="*/ 14 w 74"/>
                  <a:gd name="T1" fmla="*/ 90 h 179"/>
                  <a:gd name="T2" fmla="*/ 14 w 74"/>
                  <a:gd name="T3" fmla="*/ 90 h 179"/>
                  <a:gd name="T4" fmla="*/ 14 w 74"/>
                  <a:gd name="T5" fmla="*/ 19 h 179"/>
                  <a:gd name="T6" fmla="*/ 7 w 74"/>
                  <a:gd name="T7" fmla="*/ 0 h 179"/>
                  <a:gd name="T8" fmla="*/ 55 w 74"/>
                  <a:gd name="T9" fmla="*/ 0 h 179"/>
                  <a:gd name="T10" fmla="*/ 74 w 74"/>
                  <a:gd name="T11" fmla="*/ 20 h 179"/>
                  <a:gd name="T12" fmla="*/ 74 w 74"/>
                  <a:gd name="T13" fmla="*/ 76 h 179"/>
                  <a:gd name="T14" fmla="*/ 59 w 74"/>
                  <a:gd name="T15" fmla="*/ 94 h 179"/>
                  <a:gd name="T16" fmla="*/ 59 w 74"/>
                  <a:gd name="T17" fmla="*/ 164 h 179"/>
                  <a:gd name="T18" fmla="*/ 44 w 74"/>
                  <a:gd name="T19" fmla="*/ 179 h 179"/>
                  <a:gd name="T20" fmla="*/ 30 w 74"/>
                  <a:gd name="T21" fmla="*/ 167 h 179"/>
                  <a:gd name="T22" fmla="*/ 15 w 74"/>
                  <a:gd name="T23" fmla="*/ 179 h 179"/>
                  <a:gd name="T24" fmla="*/ 0 w 74"/>
                  <a:gd name="T25" fmla="*/ 164 h 179"/>
                  <a:gd name="T26" fmla="*/ 0 w 74"/>
                  <a:gd name="T27" fmla="*/ 115 h 179"/>
                  <a:gd name="T28" fmla="*/ 14 w 74"/>
                  <a:gd name="T29" fmla="*/ 90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4" h="179">
                    <a:moveTo>
                      <a:pt x="14" y="90"/>
                    </a:moveTo>
                    <a:lnTo>
                      <a:pt x="14" y="90"/>
                    </a:lnTo>
                    <a:lnTo>
                      <a:pt x="14" y="19"/>
                    </a:lnTo>
                    <a:cubicBezTo>
                      <a:pt x="14" y="12"/>
                      <a:pt x="11" y="5"/>
                      <a:pt x="7" y="0"/>
                    </a:cubicBezTo>
                    <a:lnTo>
                      <a:pt x="55" y="0"/>
                    </a:lnTo>
                    <a:cubicBezTo>
                      <a:pt x="66" y="0"/>
                      <a:pt x="74" y="9"/>
                      <a:pt x="74" y="20"/>
                    </a:cubicBezTo>
                    <a:lnTo>
                      <a:pt x="74" y="76"/>
                    </a:lnTo>
                    <a:cubicBezTo>
                      <a:pt x="74" y="85"/>
                      <a:pt x="68" y="92"/>
                      <a:pt x="59" y="94"/>
                    </a:cubicBezTo>
                    <a:lnTo>
                      <a:pt x="59" y="164"/>
                    </a:lnTo>
                    <a:cubicBezTo>
                      <a:pt x="59" y="172"/>
                      <a:pt x="53" y="179"/>
                      <a:pt x="44" y="179"/>
                    </a:cubicBezTo>
                    <a:cubicBezTo>
                      <a:pt x="37" y="179"/>
                      <a:pt x="31" y="174"/>
                      <a:pt x="30" y="167"/>
                    </a:cubicBezTo>
                    <a:cubicBezTo>
                      <a:pt x="28" y="174"/>
                      <a:pt x="22" y="179"/>
                      <a:pt x="15" y="179"/>
                    </a:cubicBezTo>
                    <a:cubicBezTo>
                      <a:pt x="7" y="179"/>
                      <a:pt x="0" y="172"/>
                      <a:pt x="0" y="164"/>
                    </a:cubicBezTo>
                    <a:lnTo>
                      <a:pt x="0" y="115"/>
                    </a:lnTo>
                    <a:cubicBezTo>
                      <a:pt x="8" y="110"/>
                      <a:pt x="14" y="100"/>
                      <a:pt x="14" y="90"/>
                    </a:cubicBezTo>
                    <a:close/>
                  </a:path>
                </a:pathLst>
              </a:custGeom>
              <a:grpFill/>
              <a:ln w="0">
                <a:solidFill>
                  <a:srgbClr val="FFFFFF"/>
                </a:solidFill>
                <a:prstDash val="solid"/>
                <a:round/>
                <a:headEnd/>
                <a:tailEnd/>
              </a:ln>
            </p:spPr>
            <p:txBody>
              <a:bodyPr vert="horz" wrap="square" lIns="95117" tIns="47558" rIns="95117" bIns="47558"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73">
                  <a:solidFill>
                    <a:srgbClr val="FFFFFF"/>
                  </a:solidFill>
                  <a:latin typeface="Segoe UI"/>
                </a:endParaRPr>
              </a:p>
            </p:txBody>
          </p:sp>
          <p:sp>
            <p:nvSpPr>
              <p:cNvPr id="572" name="Freeform 169"/>
              <p:cNvSpPr>
                <a:spLocks/>
              </p:cNvSpPr>
              <p:nvPr/>
            </p:nvSpPr>
            <p:spPr bwMode="auto">
              <a:xfrm>
                <a:off x="1119425" y="4323013"/>
                <a:ext cx="60043" cy="58360"/>
              </a:xfrm>
              <a:custGeom>
                <a:avLst/>
                <a:gdLst>
                  <a:gd name="T0" fmla="*/ 26 w 51"/>
                  <a:gd name="T1" fmla="*/ 51 h 51"/>
                  <a:gd name="T2" fmla="*/ 26 w 51"/>
                  <a:gd name="T3" fmla="*/ 51 h 51"/>
                  <a:gd name="T4" fmla="*/ 0 w 51"/>
                  <a:gd name="T5" fmla="*/ 25 h 51"/>
                  <a:gd name="T6" fmla="*/ 26 w 51"/>
                  <a:gd name="T7" fmla="*/ 0 h 51"/>
                  <a:gd name="T8" fmla="*/ 51 w 51"/>
                  <a:gd name="T9" fmla="*/ 25 h 51"/>
                  <a:gd name="T10" fmla="*/ 26 w 51"/>
                  <a:gd name="T11" fmla="*/ 51 h 51"/>
                </a:gdLst>
                <a:ahLst/>
                <a:cxnLst>
                  <a:cxn ang="0">
                    <a:pos x="T0" y="T1"/>
                  </a:cxn>
                  <a:cxn ang="0">
                    <a:pos x="T2" y="T3"/>
                  </a:cxn>
                  <a:cxn ang="0">
                    <a:pos x="T4" y="T5"/>
                  </a:cxn>
                  <a:cxn ang="0">
                    <a:pos x="T6" y="T7"/>
                  </a:cxn>
                  <a:cxn ang="0">
                    <a:pos x="T8" y="T9"/>
                  </a:cxn>
                  <a:cxn ang="0">
                    <a:pos x="T10" y="T11"/>
                  </a:cxn>
                </a:cxnLst>
                <a:rect l="0" t="0" r="r" b="b"/>
                <a:pathLst>
                  <a:path w="51" h="51">
                    <a:moveTo>
                      <a:pt x="26" y="51"/>
                    </a:moveTo>
                    <a:lnTo>
                      <a:pt x="26" y="51"/>
                    </a:lnTo>
                    <a:cubicBezTo>
                      <a:pt x="12" y="51"/>
                      <a:pt x="0" y="39"/>
                      <a:pt x="0" y="25"/>
                    </a:cubicBezTo>
                    <a:cubicBezTo>
                      <a:pt x="0" y="11"/>
                      <a:pt x="12" y="0"/>
                      <a:pt x="26" y="0"/>
                    </a:cubicBezTo>
                    <a:cubicBezTo>
                      <a:pt x="40" y="0"/>
                      <a:pt x="51" y="11"/>
                      <a:pt x="51" y="25"/>
                    </a:cubicBezTo>
                    <a:cubicBezTo>
                      <a:pt x="51" y="39"/>
                      <a:pt x="40" y="51"/>
                      <a:pt x="26" y="51"/>
                    </a:cubicBezTo>
                    <a:close/>
                  </a:path>
                </a:pathLst>
              </a:custGeom>
              <a:grpFill/>
              <a:ln w="0">
                <a:solidFill>
                  <a:srgbClr val="FFFFFF"/>
                </a:solidFill>
                <a:prstDash val="solid"/>
                <a:round/>
                <a:headEnd/>
                <a:tailEnd/>
              </a:ln>
            </p:spPr>
            <p:txBody>
              <a:bodyPr vert="horz" wrap="square" lIns="95117" tIns="47558" rIns="95117" bIns="47558"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73">
                  <a:solidFill>
                    <a:srgbClr val="FFFFFF"/>
                  </a:solidFill>
                  <a:latin typeface="Segoe UI"/>
                </a:endParaRPr>
              </a:p>
            </p:txBody>
          </p:sp>
          <p:sp>
            <p:nvSpPr>
              <p:cNvPr id="573" name="Freeform 170"/>
              <p:cNvSpPr>
                <a:spLocks/>
              </p:cNvSpPr>
              <p:nvPr/>
            </p:nvSpPr>
            <p:spPr bwMode="auto">
              <a:xfrm>
                <a:off x="964019" y="4389955"/>
                <a:ext cx="146576" cy="252322"/>
              </a:xfrm>
              <a:custGeom>
                <a:avLst/>
                <a:gdLst>
                  <a:gd name="T0" fmla="*/ 19 w 125"/>
                  <a:gd name="T1" fmla="*/ 0 h 221"/>
                  <a:gd name="T2" fmla="*/ 19 w 125"/>
                  <a:gd name="T3" fmla="*/ 0 h 221"/>
                  <a:gd name="T4" fmla="*/ 44 w 125"/>
                  <a:gd name="T5" fmla="*/ 0 h 221"/>
                  <a:gd name="T6" fmla="*/ 63 w 125"/>
                  <a:gd name="T7" fmla="*/ 25 h 221"/>
                  <a:gd name="T8" fmla="*/ 82 w 125"/>
                  <a:gd name="T9" fmla="*/ 0 h 221"/>
                  <a:gd name="T10" fmla="*/ 106 w 125"/>
                  <a:gd name="T11" fmla="*/ 0 h 221"/>
                  <a:gd name="T12" fmla="*/ 125 w 125"/>
                  <a:gd name="T13" fmla="*/ 20 h 221"/>
                  <a:gd name="T14" fmla="*/ 125 w 125"/>
                  <a:gd name="T15" fmla="*/ 91 h 221"/>
                  <a:gd name="T16" fmla="*/ 106 w 125"/>
                  <a:gd name="T17" fmla="*/ 110 h 221"/>
                  <a:gd name="T18" fmla="*/ 100 w 125"/>
                  <a:gd name="T19" fmla="*/ 110 h 221"/>
                  <a:gd name="T20" fmla="*/ 100 w 125"/>
                  <a:gd name="T21" fmla="*/ 202 h 221"/>
                  <a:gd name="T22" fmla="*/ 81 w 125"/>
                  <a:gd name="T23" fmla="*/ 221 h 221"/>
                  <a:gd name="T24" fmla="*/ 63 w 125"/>
                  <a:gd name="T25" fmla="*/ 209 h 221"/>
                  <a:gd name="T26" fmla="*/ 45 w 125"/>
                  <a:gd name="T27" fmla="*/ 221 h 221"/>
                  <a:gd name="T28" fmla="*/ 26 w 125"/>
                  <a:gd name="T29" fmla="*/ 202 h 221"/>
                  <a:gd name="T30" fmla="*/ 26 w 125"/>
                  <a:gd name="T31" fmla="*/ 110 h 221"/>
                  <a:gd name="T32" fmla="*/ 19 w 125"/>
                  <a:gd name="T33" fmla="*/ 110 h 221"/>
                  <a:gd name="T34" fmla="*/ 0 w 125"/>
                  <a:gd name="T35" fmla="*/ 91 h 221"/>
                  <a:gd name="T36" fmla="*/ 0 w 125"/>
                  <a:gd name="T37" fmla="*/ 20 h 221"/>
                  <a:gd name="T38" fmla="*/ 19 w 125"/>
                  <a:gd name="T39" fmla="*/ 0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5" h="221">
                    <a:moveTo>
                      <a:pt x="19" y="0"/>
                    </a:moveTo>
                    <a:lnTo>
                      <a:pt x="19" y="0"/>
                    </a:lnTo>
                    <a:lnTo>
                      <a:pt x="44" y="0"/>
                    </a:lnTo>
                    <a:lnTo>
                      <a:pt x="63" y="25"/>
                    </a:lnTo>
                    <a:lnTo>
                      <a:pt x="82" y="0"/>
                    </a:lnTo>
                    <a:lnTo>
                      <a:pt x="106" y="0"/>
                    </a:lnTo>
                    <a:cubicBezTo>
                      <a:pt x="117" y="0"/>
                      <a:pt x="125" y="9"/>
                      <a:pt x="125" y="20"/>
                    </a:cubicBezTo>
                    <a:lnTo>
                      <a:pt x="125" y="91"/>
                    </a:lnTo>
                    <a:cubicBezTo>
                      <a:pt x="125" y="102"/>
                      <a:pt x="117" y="110"/>
                      <a:pt x="106" y="110"/>
                    </a:cubicBezTo>
                    <a:lnTo>
                      <a:pt x="100" y="110"/>
                    </a:lnTo>
                    <a:lnTo>
                      <a:pt x="100" y="202"/>
                    </a:lnTo>
                    <a:cubicBezTo>
                      <a:pt x="100" y="213"/>
                      <a:pt x="91" y="221"/>
                      <a:pt x="81" y="221"/>
                    </a:cubicBezTo>
                    <a:cubicBezTo>
                      <a:pt x="73" y="221"/>
                      <a:pt x="66" y="216"/>
                      <a:pt x="63" y="209"/>
                    </a:cubicBezTo>
                    <a:cubicBezTo>
                      <a:pt x="60" y="216"/>
                      <a:pt x="53" y="221"/>
                      <a:pt x="45" y="221"/>
                    </a:cubicBezTo>
                    <a:cubicBezTo>
                      <a:pt x="34" y="221"/>
                      <a:pt x="26" y="213"/>
                      <a:pt x="26" y="202"/>
                    </a:cubicBezTo>
                    <a:lnTo>
                      <a:pt x="26" y="110"/>
                    </a:lnTo>
                    <a:lnTo>
                      <a:pt x="19" y="110"/>
                    </a:lnTo>
                    <a:cubicBezTo>
                      <a:pt x="9" y="110"/>
                      <a:pt x="0" y="102"/>
                      <a:pt x="0" y="91"/>
                    </a:cubicBezTo>
                    <a:lnTo>
                      <a:pt x="0" y="20"/>
                    </a:lnTo>
                    <a:cubicBezTo>
                      <a:pt x="0" y="9"/>
                      <a:pt x="9" y="0"/>
                      <a:pt x="19" y="0"/>
                    </a:cubicBezTo>
                    <a:close/>
                  </a:path>
                </a:pathLst>
              </a:custGeom>
              <a:grpFill/>
              <a:ln w="0">
                <a:solidFill>
                  <a:srgbClr val="FFFFFF"/>
                </a:solidFill>
                <a:prstDash val="solid"/>
                <a:round/>
                <a:headEnd/>
                <a:tailEnd/>
              </a:ln>
            </p:spPr>
            <p:txBody>
              <a:bodyPr vert="horz" wrap="square" lIns="95117" tIns="47558" rIns="95117" bIns="47558"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73">
                  <a:solidFill>
                    <a:srgbClr val="FFFFFF"/>
                  </a:solidFill>
                  <a:latin typeface="Segoe UI"/>
                </a:endParaRPr>
              </a:p>
            </p:txBody>
          </p:sp>
          <p:sp>
            <p:nvSpPr>
              <p:cNvPr id="574" name="Freeform 171"/>
              <p:cNvSpPr>
                <a:spLocks/>
              </p:cNvSpPr>
              <p:nvPr/>
            </p:nvSpPr>
            <p:spPr bwMode="auto">
              <a:xfrm>
                <a:off x="999338" y="4304131"/>
                <a:ext cx="74171" cy="72092"/>
              </a:xfrm>
              <a:custGeom>
                <a:avLst/>
                <a:gdLst>
                  <a:gd name="T0" fmla="*/ 32 w 63"/>
                  <a:gd name="T1" fmla="*/ 63 h 63"/>
                  <a:gd name="T2" fmla="*/ 32 w 63"/>
                  <a:gd name="T3" fmla="*/ 63 h 63"/>
                  <a:gd name="T4" fmla="*/ 0 w 63"/>
                  <a:gd name="T5" fmla="*/ 32 h 63"/>
                  <a:gd name="T6" fmla="*/ 32 w 63"/>
                  <a:gd name="T7" fmla="*/ 0 h 63"/>
                  <a:gd name="T8" fmla="*/ 63 w 63"/>
                  <a:gd name="T9" fmla="*/ 32 h 63"/>
                  <a:gd name="T10" fmla="*/ 32 w 63"/>
                  <a:gd name="T11" fmla="*/ 63 h 63"/>
                </a:gdLst>
                <a:ahLst/>
                <a:cxnLst>
                  <a:cxn ang="0">
                    <a:pos x="T0" y="T1"/>
                  </a:cxn>
                  <a:cxn ang="0">
                    <a:pos x="T2" y="T3"/>
                  </a:cxn>
                  <a:cxn ang="0">
                    <a:pos x="T4" y="T5"/>
                  </a:cxn>
                  <a:cxn ang="0">
                    <a:pos x="T6" y="T7"/>
                  </a:cxn>
                  <a:cxn ang="0">
                    <a:pos x="T8" y="T9"/>
                  </a:cxn>
                  <a:cxn ang="0">
                    <a:pos x="T10" y="T11"/>
                  </a:cxn>
                </a:cxnLst>
                <a:rect l="0" t="0" r="r" b="b"/>
                <a:pathLst>
                  <a:path w="63" h="63">
                    <a:moveTo>
                      <a:pt x="32" y="63"/>
                    </a:moveTo>
                    <a:lnTo>
                      <a:pt x="32" y="63"/>
                    </a:lnTo>
                    <a:cubicBezTo>
                      <a:pt x="16" y="63"/>
                      <a:pt x="0" y="50"/>
                      <a:pt x="0" y="32"/>
                    </a:cubicBezTo>
                    <a:cubicBezTo>
                      <a:pt x="0" y="14"/>
                      <a:pt x="14" y="0"/>
                      <a:pt x="32" y="0"/>
                    </a:cubicBezTo>
                    <a:cubicBezTo>
                      <a:pt x="49" y="0"/>
                      <a:pt x="63" y="14"/>
                      <a:pt x="63" y="32"/>
                    </a:cubicBezTo>
                    <a:cubicBezTo>
                      <a:pt x="63" y="50"/>
                      <a:pt x="48" y="63"/>
                      <a:pt x="32" y="63"/>
                    </a:cubicBezTo>
                    <a:close/>
                  </a:path>
                </a:pathLst>
              </a:custGeom>
              <a:grpFill/>
              <a:ln w="0">
                <a:solidFill>
                  <a:srgbClr val="FFFFFF"/>
                </a:solidFill>
                <a:prstDash val="solid"/>
                <a:round/>
                <a:headEnd/>
                <a:tailEnd/>
              </a:ln>
            </p:spPr>
            <p:txBody>
              <a:bodyPr vert="horz" wrap="square" lIns="95117" tIns="47558" rIns="95117" bIns="47558"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73">
                  <a:solidFill>
                    <a:srgbClr val="FFFFFF"/>
                  </a:solidFill>
                  <a:latin typeface="Segoe UI"/>
                </a:endParaRPr>
              </a:p>
            </p:txBody>
          </p:sp>
          <p:sp>
            <p:nvSpPr>
              <p:cNvPr id="575" name="Freeform 172"/>
              <p:cNvSpPr>
                <a:spLocks/>
              </p:cNvSpPr>
              <p:nvPr/>
            </p:nvSpPr>
            <p:spPr bwMode="auto">
              <a:xfrm>
                <a:off x="847464" y="4149648"/>
                <a:ext cx="377919" cy="152767"/>
              </a:xfrm>
              <a:custGeom>
                <a:avLst/>
                <a:gdLst>
                  <a:gd name="T0" fmla="*/ 4 w 323"/>
                  <a:gd name="T1" fmla="*/ 79 h 134"/>
                  <a:gd name="T2" fmla="*/ 4 w 323"/>
                  <a:gd name="T3" fmla="*/ 79 h 134"/>
                  <a:gd name="T4" fmla="*/ 319 w 323"/>
                  <a:gd name="T5" fmla="*/ 79 h 134"/>
                  <a:gd name="T6" fmla="*/ 323 w 323"/>
                  <a:gd name="T7" fmla="*/ 88 h 134"/>
                  <a:gd name="T8" fmla="*/ 319 w 323"/>
                  <a:gd name="T9" fmla="*/ 96 h 134"/>
                  <a:gd name="T10" fmla="*/ 286 w 323"/>
                  <a:gd name="T11" fmla="*/ 130 h 134"/>
                  <a:gd name="T12" fmla="*/ 272 w 323"/>
                  <a:gd name="T13" fmla="*/ 131 h 134"/>
                  <a:gd name="T14" fmla="*/ 223 w 323"/>
                  <a:gd name="T15" fmla="*/ 101 h 134"/>
                  <a:gd name="T16" fmla="*/ 210 w 323"/>
                  <a:gd name="T17" fmla="*/ 82 h 134"/>
                  <a:gd name="T18" fmla="*/ 210 w 323"/>
                  <a:gd name="T19" fmla="*/ 65 h 134"/>
                  <a:gd name="T20" fmla="*/ 113 w 323"/>
                  <a:gd name="T21" fmla="*/ 65 h 134"/>
                  <a:gd name="T22" fmla="*/ 113 w 323"/>
                  <a:gd name="T23" fmla="*/ 82 h 134"/>
                  <a:gd name="T24" fmla="*/ 100 w 323"/>
                  <a:gd name="T25" fmla="*/ 101 h 134"/>
                  <a:gd name="T26" fmla="*/ 51 w 323"/>
                  <a:gd name="T27" fmla="*/ 131 h 134"/>
                  <a:gd name="T28" fmla="*/ 36 w 323"/>
                  <a:gd name="T29" fmla="*/ 130 h 134"/>
                  <a:gd name="T30" fmla="*/ 3 w 323"/>
                  <a:gd name="T31" fmla="*/ 96 h 134"/>
                  <a:gd name="T32" fmla="*/ 0 w 323"/>
                  <a:gd name="T33" fmla="*/ 88 h 134"/>
                  <a:gd name="T34" fmla="*/ 4 w 323"/>
                  <a:gd name="T35" fmla="*/ 79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23" h="134">
                    <a:moveTo>
                      <a:pt x="4" y="79"/>
                    </a:moveTo>
                    <a:lnTo>
                      <a:pt x="4" y="79"/>
                    </a:lnTo>
                    <a:cubicBezTo>
                      <a:pt x="94" y="0"/>
                      <a:pt x="229" y="0"/>
                      <a:pt x="319" y="79"/>
                    </a:cubicBezTo>
                    <a:cubicBezTo>
                      <a:pt x="321" y="82"/>
                      <a:pt x="323" y="84"/>
                      <a:pt x="323" y="88"/>
                    </a:cubicBezTo>
                    <a:cubicBezTo>
                      <a:pt x="323" y="91"/>
                      <a:pt x="322" y="94"/>
                      <a:pt x="319" y="96"/>
                    </a:cubicBezTo>
                    <a:cubicBezTo>
                      <a:pt x="300" y="116"/>
                      <a:pt x="303" y="113"/>
                      <a:pt x="286" y="130"/>
                    </a:cubicBezTo>
                    <a:cubicBezTo>
                      <a:pt x="283" y="134"/>
                      <a:pt x="276" y="134"/>
                      <a:pt x="272" y="131"/>
                    </a:cubicBezTo>
                    <a:cubicBezTo>
                      <a:pt x="257" y="118"/>
                      <a:pt x="241" y="108"/>
                      <a:pt x="223" y="101"/>
                    </a:cubicBezTo>
                    <a:cubicBezTo>
                      <a:pt x="215" y="98"/>
                      <a:pt x="210" y="90"/>
                      <a:pt x="210" y="82"/>
                    </a:cubicBezTo>
                    <a:lnTo>
                      <a:pt x="210" y="65"/>
                    </a:lnTo>
                    <a:cubicBezTo>
                      <a:pt x="178" y="57"/>
                      <a:pt x="145" y="57"/>
                      <a:pt x="113" y="65"/>
                    </a:cubicBezTo>
                    <a:lnTo>
                      <a:pt x="113" y="82"/>
                    </a:lnTo>
                    <a:cubicBezTo>
                      <a:pt x="113" y="90"/>
                      <a:pt x="108" y="98"/>
                      <a:pt x="100" y="101"/>
                    </a:cubicBezTo>
                    <a:cubicBezTo>
                      <a:pt x="82" y="108"/>
                      <a:pt x="65" y="118"/>
                      <a:pt x="51" y="131"/>
                    </a:cubicBezTo>
                    <a:cubicBezTo>
                      <a:pt x="46" y="134"/>
                      <a:pt x="40" y="134"/>
                      <a:pt x="36" y="130"/>
                    </a:cubicBezTo>
                    <a:cubicBezTo>
                      <a:pt x="20" y="113"/>
                      <a:pt x="23" y="116"/>
                      <a:pt x="3" y="96"/>
                    </a:cubicBezTo>
                    <a:cubicBezTo>
                      <a:pt x="1" y="94"/>
                      <a:pt x="0" y="91"/>
                      <a:pt x="0" y="88"/>
                    </a:cubicBezTo>
                    <a:cubicBezTo>
                      <a:pt x="0" y="84"/>
                      <a:pt x="1" y="82"/>
                      <a:pt x="4" y="79"/>
                    </a:cubicBezTo>
                    <a:close/>
                  </a:path>
                </a:pathLst>
              </a:custGeom>
              <a:grpFill/>
              <a:ln w="0">
                <a:solidFill>
                  <a:srgbClr val="FFFFFF"/>
                </a:solidFill>
                <a:prstDash val="solid"/>
                <a:round/>
                <a:headEnd/>
                <a:tailEnd/>
              </a:ln>
            </p:spPr>
            <p:txBody>
              <a:bodyPr vert="horz" wrap="square" lIns="95117" tIns="47558" rIns="95117" bIns="47558"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73">
                  <a:solidFill>
                    <a:srgbClr val="FFFFFF"/>
                  </a:solidFill>
                  <a:latin typeface="Segoe UI"/>
                </a:endParaRPr>
              </a:p>
            </p:txBody>
          </p:sp>
        </p:grpSp>
        <p:grpSp>
          <p:nvGrpSpPr>
            <p:cNvPr id="557" name="Group 556"/>
            <p:cNvGrpSpPr/>
            <p:nvPr/>
          </p:nvGrpSpPr>
          <p:grpSpPr>
            <a:xfrm>
              <a:off x="1429568" y="4437187"/>
              <a:ext cx="1161344" cy="946836"/>
              <a:chOff x="1671272" y="4224598"/>
              <a:chExt cx="1161344" cy="946836"/>
            </a:xfrm>
            <a:solidFill>
              <a:srgbClr val="FFFFFF"/>
            </a:solidFill>
          </p:grpSpPr>
          <p:grpSp>
            <p:nvGrpSpPr>
              <p:cNvPr id="558" name="Group 557"/>
              <p:cNvGrpSpPr/>
              <p:nvPr/>
            </p:nvGrpSpPr>
            <p:grpSpPr>
              <a:xfrm>
                <a:off x="2055896" y="4224598"/>
                <a:ext cx="392096" cy="368617"/>
                <a:chOff x="5277860" y="3548824"/>
                <a:chExt cx="1413454" cy="1386878"/>
              </a:xfrm>
              <a:grpFill/>
            </p:grpSpPr>
            <p:sp>
              <p:nvSpPr>
                <p:cNvPr id="560" name="Man's Body"/>
                <p:cNvSpPr>
                  <a:spLocks/>
                </p:cNvSpPr>
                <p:nvPr/>
              </p:nvSpPr>
              <p:spPr bwMode="auto">
                <a:xfrm>
                  <a:off x="5392664" y="3677502"/>
                  <a:ext cx="492497" cy="598735"/>
                </a:xfrm>
                <a:custGeom>
                  <a:avLst/>
                  <a:gdLst>
                    <a:gd name="connsiteX0" fmla="*/ 257122 w 716749"/>
                    <a:gd name="connsiteY0" fmla="*/ 499120 h 871362"/>
                    <a:gd name="connsiteX1" fmla="*/ 356917 w 716749"/>
                    <a:gd name="connsiteY1" fmla="*/ 556496 h 871362"/>
                    <a:gd name="connsiteX2" fmla="*/ 472065 w 716749"/>
                    <a:gd name="connsiteY2" fmla="*/ 500486 h 871362"/>
                    <a:gd name="connsiteX3" fmla="*/ 509922 w 716749"/>
                    <a:gd name="connsiteY3" fmla="*/ 569637 h 871362"/>
                    <a:gd name="connsiteX4" fmla="*/ 511216 w 716749"/>
                    <a:gd name="connsiteY4" fmla="*/ 570724 h 871362"/>
                    <a:gd name="connsiteX5" fmla="*/ 634175 w 716749"/>
                    <a:gd name="connsiteY5" fmla="*/ 619705 h 871362"/>
                    <a:gd name="connsiteX6" fmla="*/ 633245 w 716749"/>
                    <a:gd name="connsiteY6" fmla="*/ 620073 h 871362"/>
                    <a:gd name="connsiteX7" fmla="*/ 707810 w 716749"/>
                    <a:gd name="connsiteY7" fmla="*/ 666146 h 871362"/>
                    <a:gd name="connsiteX8" fmla="*/ 644614 w 716749"/>
                    <a:gd name="connsiteY8" fmla="*/ 863319 h 871362"/>
                    <a:gd name="connsiteX9" fmla="*/ 584427 w 716749"/>
                    <a:gd name="connsiteY9" fmla="*/ 762228 h 871362"/>
                    <a:gd name="connsiteX10" fmla="*/ 609361 w 716749"/>
                    <a:gd name="connsiteY10" fmla="*/ 866051 h 871362"/>
                    <a:gd name="connsiteX11" fmla="*/ 197152 w 716749"/>
                    <a:gd name="connsiteY11" fmla="*/ 871278 h 871362"/>
                    <a:gd name="connsiteX12" fmla="*/ 197125 w 716749"/>
                    <a:gd name="connsiteY12" fmla="*/ 871362 h 871362"/>
                    <a:gd name="connsiteX13" fmla="*/ 196057 w 716749"/>
                    <a:gd name="connsiteY13" fmla="*/ 871299 h 871362"/>
                    <a:gd name="connsiteX14" fmla="*/ 192768 w 716749"/>
                    <a:gd name="connsiteY14" fmla="*/ 871362 h 871362"/>
                    <a:gd name="connsiteX15" fmla="*/ 192433 w 716749"/>
                    <a:gd name="connsiteY15" fmla="*/ 871084 h 871362"/>
                    <a:gd name="connsiteX16" fmla="*/ 107388 w 716749"/>
                    <a:gd name="connsiteY16" fmla="*/ 866051 h 871362"/>
                    <a:gd name="connsiteX17" fmla="*/ 132322 w 716749"/>
                    <a:gd name="connsiteY17" fmla="*/ 762228 h 871362"/>
                    <a:gd name="connsiteX18" fmla="*/ 72135 w 716749"/>
                    <a:gd name="connsiteY18" fmla="*/ 863319 h 871362"/>
                    <a:gd name="connsiteX19" fmla="*/ 8939 w 716749"/>
                    <a:gd name="connsiteY19" fmla="*/ 666146 h 871362"/>
                    <a:gd name="connsiteX20" fmla="*/ 126514 w 716749"/>
                    <a:gd name="connsiteY20" fmla="*/ 602728 h 871362"/>
                    <a:gd name="connsiteX21" fmla="*/ 125721 w 716749"/>
                    <a:gd name="connsiteY21" fmla="*/ 601673 h 871362"/>
                    <a:gd name="connsiteX22" fmla="*/ 189649 w 716749"/>
                    <a:gd name="connsiteY22" fmla="*/ 578809 h 871362"/>
                    <a:gd name="connsiteX23" fmla="*/ 348432 w 716749"/>
                    <a:gd name="connsiteY23" fmla="*/ 647569 h 871362"/>
                    <a:gd name="connsiteX24" fmla="*/ 434280 w 716749"/>
                    <a:gd name="connsiteY24" fmla="*/ 621574 h 871362"/>
                    <a:gd name="connsiteX25" fmla="*/ 433343 w 716749"/>
                    <a:gd name="connsiteY25" fmla="*/ 617114 h 871362"/>
                    <a:gd name="connsiteX26" fmla="*/ 447663 w 716749"/>
                    <a:gd name="connsiteY26" fmla="*/ 603030 h 871362"/>
                    <a:gd name="connsiteX27" fmla="*/ 353281 w 716749"/>
                    <a:gd name="connsiteY27" fmla="*/ 622524 h 871362"/>
                    <a:gd name="connsiteX28" fmla="*/ 228840 w 716749"/>
                    <a:gd name="connsiteY28" fmla="*/ 558317 h 871362"/>
                    <a:gd name="connsiteX29" fmla="*/ 257122 w 716749"/>
                    <a:gd name="connsiteY29" fmla="*/ 499120 h 871362"/>
                    <a:gd name="connsiteX30" fmla="*/ 349093 w 716749"/>
                    <a:gd name="connsiteY30" fmla="*/ 167 h 871362"/>
                    <a:gd name="connsiteX31" fmla="*/ 475948 w 716749"/>
                    <a:gd name="connsiteY31" fmla="*/ 42250 h 871362"/>
                    <a:gd name="connsiteX32" fmla="*/ 523135 w 716749"/>
                    <a:gd name="connsiteY32" fmla="*/ 125796 h 871362"/>
                    <a:gd name="connsiteX33" fmla="*/ 517697 w 716749"/>
                    <a:gd name="connsiteY33" fmla="*/ 186030 h 871362"/>
                    <a:gd name="connsiteX34" fmla="*/ 504770 w 716749"/>
                    <a:gd name="connsiteY34" fmla="*/ 213819 h 871362"/>
                    <a:gd name="connsiteX35" fmla="*/ 504770 w 716749"/>
                    <a:gd name="connsiteY35" fmla="*/ 254364 h 871362"/>
                    <a:gd name="connsiteX36" fmla="*/ 523353 w 716749"/>
                    <a:gd name="connsiteY36" fmla="*/ 269398 h 871362"/>
                    <a:gd name="connsiteX37" fmla="*/ 503558 w 716749"/>
                    <a:gd name="connsiteY37" fmla="*/ 358232 h 871362"/>
                    <a:gd name="connsiteX38" fmla="*/ 492246 w 716749"/>
                    <a:gd name="connsiteY38" fmla="*/ 365977 h 871362"/>
                    <a:gd name="connsiteX39" fmla="*/ 444576 w 716749"/>
                    <a:gd name="connsiteY39" fmla="*/ 473034 h 871362"/>
                    <a:gd name="connsiteX40" fmla="*/ 356911 w 716749"/>
                    <a:gd name="connsiteY40" fmla="*/ 522690 h 871362"/>
                    <a:gd name="connsiteX41" fmla="*/ 262783 w 716749"/>
                    <a:gd name="connsiteY41" fmla="*/ 460734 h 871362"/>
                    <a:gd name="connsiteX42" fmla="*/ 221576 w 716749"/>
                    <a:gd name="connsiteY42" fmla="*/ 361421 h 871362"/>
                    <a:gd name="connsiteX43" fmla="*/ 188449 w 716749"/>
                    <a:gd name="connsiteY43" fmla="*/ 283520 h 871362"/>
                    <a:gd name="connsiteX44" fmla="*/ 201376 w 716749"/>
                    <a:gd name="connsiteY44" fmla="*/ 261653 h 871362"/>
                    <a:gd name="connsiteX45" fmla="*/ 173905 w 716749"/>
                    <a:gd name="connsiteY45" fmla="*/ 181930 h 871362"/>
                    <a:gd name="connsiteX46" fmla="*/ 283790 w 716749"/>
                    <a:gd name="connsiteY46" fmla="*/ 17472 h 871362"/>
                    <a:gd name="connsiteX47" fmla="*/ 349093 w 716749"/>
                    <a:gd name="connsiteY47" fmla="*/ 167 h 871362"/>
                    <a:gd name="connsiteX0" fmla="*/ 257122 w 716749"/>
                    <a:gd name="connsiteY0" fmla="*/ 499120 h 871362"/>
                    <a:gd name="connsiteX1" fmla="*/ 356917 w 716749"/>
                    <a:gd name="connsiteY1" fmla="*/ 556496 h 871362"/>
                    <a:gd name="connsiteX2" fmla="*/ 472065 w 716749"/>
                    <a:gd name="connsiteY2" fmla="*/ 500486 h 871362"/>
                    <a:gd name="connsiteX3" fmla="*/ 509922 w 716749"/>
                    <a:gd name="connsiteY3" fmla="*/ 569637 h 871362"/>
                    <a:gd name="connsiteX4" fmla="*/ 511216 w 716749"/>
                    <a:gd name="connsiteY4" fmla="*/ 570724 h 871362"/>
                    <a:gd name="connsiteX5" fmla="*/ 634175 w 716749"/>
                    <a:gd name="connsiteY5" fmla="*/ 619705 h 871362"/>
                    <a:gd name="connsiteX6" fmla="*/ 633245 w 716749"/>
                    <a:gd name="connsiteY6" fmla="*/ 620073 h 871362"/>
                    <a:gd name="connsiteX7" fmla="*/ 707810 w 716749"/>
                    <a:gd name="connsiteY7" fmla="*/ 666146 h 871362"/>
                    <a:gd name="connsiteX8" fmla="*/ 644614 w 716749"/>
                    <a:gd name="connsiteY8" fmla="*/ 863319 h 871362"/>
                    <a:gd name="connsiteX9" fmla="*/ 584427 w 716749"/>
                    <a:gd name="connsiteY9" fmla="*/ 762228 h 871362"/>
                    <a:gd name="connsiteX10" fmla="*/ 609361 w 716749"/>
                    <a:gd name="connsiteY10" fmla="*/ 866051 h 871362"/>
                    <a:gd name="connsiteX11" fmla="*/ 197152 w 716749"/>
                    <a:gd name="connsiteY11" fmla="*/ 871278 h 871362"/>
                    <a:gd name="connsiteX12" fmla="*/ 197125 w 716749"/>
                    <a:gd name="connsiteY12" fmla="*/ 871362 h 871362"/>
                    <a:gd name="connsiteX13" fmla="*/ 196057 w 716749"/>
                    <a:gd name="connsiteY13" fmla="*/ 871299 h 871362"/>
                    <a:gd name="connsiteX14" fmla="*/ 192768 w 716749"/>
                    <a:gd name="connsiteY14" fmla="*/ 871362 h 871362"/>
                    <a:gd name="connsiteX15" fmla="*/ 192433 w 716749"/>
                    <a:gd name="connsiteY15" fmla="*/ 871084 h 871362"/>
                    <a:gd name="connsiteX16" fmla="*/ 107388 w 716749"/>
                    <a:gd name="connsiteY16" fmla="*/ 866051 h 871362"/>
                    <a:gd name="connsiteX17" fmla="*/ 132322 w 716749"/>
                    <a:gd name="connsiteY17" fmla="*/ 762228 h 871362"/>
                    <a:gd name="connsiteX18" fmla="*/ 72135 w 716749"/>
                    <a:gd name="connsiteY18" fmla="*/ 863319 h 871362"/>
                    <a:gd name="connsiteX19" fmla="*/ 8939 w 716749"/>
                    <a:gd name="connsiteY19" fmla="*/ 666146 h 871362"/>
                    <a:gd name="connsiteX20" fmla="*/ 126514 w 716749"/>
                    <a:gd name="connsiteY20" fmla="*/ 602728 h 871362"/>
                    <a:gd name="connsiteX21" fmla="*/ 189649 w 716749"/>
                    <a:gd name="connsiteY21" fmla="*/ 578809 h 871362"/>
                    <a:gd name="connsiteX22" fmla="*/ 348432 w 716749"/>
                    <a:gd name="connsiteY22" fmla="*/ 647569 h 871362"/>
                    <a:gd name="connsiteX23" fmla="*/ 434280 w 716749"/>
                    <a:gd name="connsiteY23" fmla="*/ 621574 h 871362"/>
                    <a:gd name="connsiteX24" fmla="*/ 433343 w 716749"/>
                    <a:gd name="connsiteY24" fmla="*/ 617114 h 871362"/>
                    <a:gd name="connsiteX25" fmla="*/ 447663 w 716749"/>
                    <a:gd name="connsiteY25" fmla="*/ 603030 h 871362"/>
                    <a:gd name="connsiteX26" fmla="*/ 353281 w 716749"/>
                    <a:gd name="connsiteY26" fmla="*/ 622524 h 871362"/>
                    <a:gd name="connsiteX27" fmla="*/ 228840 w 716749"/>
                    <a:gd name="connsiteY27" fmla="*/ 558317 h 871362"/>
                    <a:gd name="connsiteX28" fmla="*/ 257122 w 716749"/>
                    <a:gd name="connsiteY28" fmla="*/ 499120 h 871362"/>
                    <a:gd name="connsiteX29" fmla="*/ 349093 w 716749"/>
                    <a:gd name="connsiteY29" fmla="*/ 167 h 871362"/>
                    <a:gd name="connsiteX30" fmla="*/ 475948 w 716749"/>
                    <a:gd name="connsiteY30" fmla="*/ 42250 h 871362"/>
                    <a:gd name="connsiteX31" fmla="*/ 523135 w 716749"/>
                    <a:gd name="connsiteY31" fmla="*/ 125796 h 871362"/>
                    <a:gd name="connsiteX32" fmla="*/ 517697 w 716749"/>
                    <a:gd name="connsiteY32" fmla="*/ 186030 h 871362"/>
                    <a:gd name="connsiteX33" fmla="*/ 504770 w 716749"/>
                    <a:gd name="connsiteY33" fmla="*/ 213819 h 871362"/>
                    <a:gd name="connsiteX34" fmla="*/ 504770 w 716749"/>
                    <a:gd name="connsiteY34" fmla="*/ 254364 h 871362"/>
                    <a:gd name="connsiteX35" fmla="*/ 523353 w 716749"/>
                    <a:gd name="connsiteY35" fmla="*/ 269398 h 871362"/>
                    <a:gd name="connsiteX36" fmla="*/ 503558 w 716749"/>
                    <a:gd name="connsiteY36" fmla="*/ 358232 h 871362"/>
                    <a:gd name="connsiteX37" fmla="*/ 492246 w 716749"/>
                    <a:gd name="connsiteY37" fmla="*/ 365977 h 871362"/>
                    <a:gd name="connsiteX38" fmla="*/ 444576 w 716749"/>
                    <a:gd name="connsiteY38" fmla="*/ 473034 h 871362"/>
                    <a:gd name="connsiteX39" fmla="*/ 356911 w 716749"/>
                    <a:gd name="connsiteY39" fmla="*/ 522690 h 871362"/>
                    <a:gd name="connsiteX40" fmla="*/ 262783 w 716749"/>
                    <a:gd name="connsiteY40" fmla="*/ 460734 h 871362"/>
                    <a:gd name="connsiteX41" fmla="*/ 221576 w 716749"/>
                    <a:gd name="connsiteY41" fmla="*/ 361421 h 871362"/>
                    <a:gd name="connsiteX42" fmla="*/ 188449 w 716749"/>
                    <a:gd name="connsiteY42" fmla="*/ 283520 h 871362"/>
                    <a:gd name="connsiteX43" fmla="*/ 201376 w 716749"/>
                    <a:gd name="connsiteY43" fmla="*/ 261653 h 871362"/>
                    <a:gd name="connsiteX44" fmla="*/ 173905 w 716749"/>
                    <a:gd name="connsiteY44" fmla="*/ 181930 h 871362"/>
                    <a:gd name="connsiteX45" fmla="*/ 283790 w 716749"/>
                    <a:gd name="connsiteY45" fmla="*/ 17472 h 871362"/>
                    <a:gd name="connsiteX46" fmla="*/ 349093 w 716749"/>
                    <a:gd name="connsiteY46" fmla="*/ 167 h 871362"/>
                    <a:gd name="connsiteX0" fmla="*/ 257122 w 716749"/>
                    <a:gd name="connsiteY0" fmla="*/ 499120 h 871362"/>
                    <a:gd name="connsiteX1" fmla="*/ 356917 w 716749"/>
                    <a:gd name="connsiteY1" fmla="*/ 556496 h 871362"/>
                    <a:gd name="connsiteX2" fmla="*/ 472065 w 716749"/>
                    <a:gd name="connsiteY2" fmla="*/ 500486 h 871362"/>
                    <a:gd name="connsiteX3" fmla="*/ 509922 w 716749"/>
                    <a:gd name="connsiteY3" fmla="*/ 569637 h 871362"/>
                    <a:gd name="connsiteX4" fmla="*/ 511216 w 716749"/>
                    <a:gd name="connsiteY4" fmla="*/ 570724 h 871362"/>
                    <a:gd name="connsiteX5" fmla="*/ 634175 w 716749"/>
                    <a:gd name="connsiteY5" fmla="*/ 619705 h 871362"/>
                    <a:gd name="connsiteX6" fmla="*/ 633245 w 716749"/>
                    <a:gd name="connsiteY6" fmla="*/ 620073 h 871362"/>
                    <a:gd name="connsiteX7" fmla="*/ 707810 w 716749"/>
                    <a:gd name="connsiteY7" fmla="*/ 666146 h 871362"/>
                    <a:gd name="connsiteX8" fmla="*/ 644614 w 716749"/>
                    <a:gd name="connsiteY8" fmla="*/ 863319 h 871362"/>
                    <a:gd name="connsiteX9" fmla="*/ 605858 w 716749"/>
                    <a:gd name="connsiteY9" fmla="*/ 805091 h 871362"/>
                    <a:gd name="connsiteX10" fmla="*/ 609361 w 716749"/>
                    <a:gd name="connsiteY10" fmla="*/ 866051 h 871362"/>
                    <a:gd name="connsiteX11" fmla="*/ 197152 w 716749"/>
                    <a:gd name="connsiteY11" fmla="*/ 871278 h 871362"/>
                    <a:gd name="connsiteX12" fmla="*/ 197125 w 716749"/>
                    <a:gd name="connsiteY12" fmla="*/ 871362 h 871362"/>
                    <a:gd name="connsiteX13" fmla="*/ 196057 w 716749"/>
                    <a:gd name="connsiteY13" fmla="*/ 871299 h 871362"/>
                    <a:gd name="connsiteX14" fmla="*/ 192768 w 716749"/>
                    <a:gd name="connsiteY14" fmla="*/ 871362 h 871362"/>
                    <a:gd name="connsiteX15" fmla="*/ 192433 w 716749"/>
                    <a:gd name="connsiteY15" fmla="*/ 871084 h 871362"/>
                    <a:gd name="connsiteX16" fmla="*/ 107388 w 716749"/>
                    <a:gd name="connsiteY16" fmla="*/ 866051 h 871362"/>
                    <a:gd name="connsiteX17" fmla="*/ 132322 w 716749"/>
                    <a:gd name="connsiteY17" fmla="*/ 762228 h 871362"/>
                    <a:gd name="connsiteX18" fmla="*/ 72135 w 716749"/>
                    <a:gd name="connsiteY18" fmla="*/ 863319 h 871362"/>
                    <a:gd name="connsiteX19" fmla="*/ 8939 w 716749"/>
                    <a:gd name="connsiteY19" fmla="*/ 666146 h 871362"/>
                    <a:gd name="connsiteX20" fmla="*/ 126514 w 716749"/>
                    <a:gd name="connsiteY20" fmla="*/ 602728 h 871362"/>
                    <a:gd name="connsiteX21" fmla="*/ 189649 w 716749"/>
                    <a:gd name="connsiteY21" fmla="*/ 578809 h 871362"/>
                    <a:gd name="connsiteX22" fmla="*/ 348432 w 716749"/>
                    <a:gd name="connsiteY22" fmla="*/ 647569 h 871362"/>
                    <a:gd name="connsiteX23" fmla="*/ 434280 w 716749"/>
                    <a:gd name="connsiteY23" fmla="*/ 621574 h 871362"/>
                    <a:gd name="connsiteX24" fmla="*/ 433343 w 716749"/>
                    <a:gd name="connsiteY24" fmla="*/ 617114 h 871362"/>
                    <a:gd name="connsiteX25" fmla="*/ 447663 w 716749"/>
                    <a:gd name="connsiteY25" fmla="*/ 603030 h 871362"/>
                    <a:gd name="connsiteX26" fmla="*/ 353281 w 716749"/>
                    <a:gd name="connsiteY26" fmla="*/ 622524 h 871362"/>
                    <a:gd name="connsiteX27" fmla="*/ 228840 w 716749"/>
                    <a:gd name="connsiteY27" fmla="*/ 558317 h 871362"/>
                    <a:gd name="connsiteX28" fmla="*/ 257122 w 716749"/>
                    <a:gd name="connsiteY28" fmla="*/ 499120 h 871362"/>
                    <a:gd name="connsiteX29" fmla="*/ 349093 w 716749"/>
                    <a:gd name="connsiteY29" fmla="*/ 167 h 871362"/>
                    <a:gd name="connsiteX30" fmla="*/ 475948 w 716749"/>
                    <a:gd name="connsiteY30" fmla="*/ 42250 h 871362"/>
                    <a:gd name="connsiteX31" fmla="*/ 523135 w 716749"/>
                    <a:gd name="connsiteY31" fmla="*/ 125796 h 871362"/>
                    <a:gd name="connsiteX32" fmla="*/ 517697 w 716749"/>
                    <a:gd name="connsiteY32" fmla="*/ 186030 h 871362"/>
                    <a:gd name="connsiteX33" fmla="*/ 504770 w 716749"/>
                    <a:gd name="connsiteY33" fmla="*/ 213819 h 871362"/>
                    <a:gd name="connsiteX34" fmla="*/ 504770 w 716749"/>
                    <a:gd name="connsiteY34" fmla="*/ 254364 h 871362"/>
                    <a:gd name="connsiteX35" fmla="*/ 523353 w 716749"/>
                    <a:gd name="connsiteY35" fmla="*/ 269398 h 871362"/>
                    <a:gd name="connsiteX36" fmla="*/ 503558 w 716749"/>
                    <a:gd name="connsiteY36" fmla="*/ 358232 h 871362"/>
                    <a:gd name="connsiteX37" fmla="*/ 492246 w 716749"/>
                    <a:gd name="connsiteY37" fmla="*/ 365977 h 871362"/>
                    <a:gd name="connsiteX38" fmla="*/ 444576 w 716749"/>
                    <a:gd name="connsiteY38" fmla="*/ 473034 h 871362"/>
                    <a:gd name="connsiteX39" fmla="*/ 356911 w 716749"/>
                    <a:gd name="connsiteY39" fmla="*/ 522690 h 871362"/>
                    <a:gd name="connsiteX40" fmla="*/ 262783 w 716749"/>
                    <a:gd name="connsiteY40" fmla="*/ 460734 h 871362"/>
                    <a:gd name="connsiteX41" fmla="*/ 221576 w 716749"/>
                    <a:gd name="connsiteY41" fmla="*/ 361421 h 871362"/>
                    <a:gd name="connsiteX42" fmla="*/ 188449 w 716749"/>
                    <a:gd name="connsiteY42" fmla="*/ 283520 h 871362"/>
                    <a:gd name="connsiteX43" fmla="*/ 201376 w 716749"/>
                    <a:gd name="connsiteY43" fmla="*/ 261653 h 871362"/>
                    <a:gd name="connsiteX44" fmla="*/ 173905 w 716749"/>
                    <a:gd name="connsiteY44" fmla="*/ 181930 h 871362"/>
                    <a:gd name="connsiteX45" fmla="*/ 283790 w 716749"/>
                    <a:gd name="connsiteY45" fmla="*/ 17472 h 871362"/>
                    <a:gd name="connsiteX46" fmla="*/ 349093 w 716749"/>
                    <a:gd name="connsiteY46" fmla="*/ 167 h 871362"/>
                    <a:gd name="connsiteX0" fmla="*/ 257122 w 716749"/>
                    <a:gd name="connsiteY0" fmla="*/ 499120 h 871362"/>
                    <a:gd name="connsiteX1" fmla="*/ 356917 w 716749"/>
                    <a:gd name="connsiteY1" fmla="*/ 556496 h 871362"/>
                    <a:gd name="connsiteX2" fmla="*/ 472065 w 716749"/>
                    <a:gd name="connsiteY2" fmla="*/ 500486 h 871362"/>
                    <a:gd name="connsiteX3" fmla="*/ 509922 w 716749"/>
                    <a:gd name="connsiteY3" fmla="*/ 569637 h 871362"/>
                    <a:gd name="connsiteX4" fmla="*/ 511216 w 716749"/>
                    <a:gd name="connsiteY4" fmla="*/ 570724 h 871362"/>
                    <a:gd name="connsiteX5" fmla="*/ 634175 w 716749"/>
                    <a:gd name="connsiteY5" fmla="*/ 619705 h 871362"/>
                    <a:gd name="connsiteX6" fmla="*/ 633245 w 716749"/>
                    <a:gd name="connsiteY6" fmla="*/ 620073 h 871362"/>
                    <a:gd name="connsiteX7" fmla="*/ 707810 w 716749"/>
                    <a:gd name="connsiteY7" fmla="*/ 666146 h 871362"/>
                    <a:gd name="connsiteX8" fmla="*/ 644614 w 716749"/>
                    <a:gd name="connsiteY8" fmla="*/ 863319 h 871362"/>
                    <a:gd name="connsiteX9" fmla="*/ 605858 w 716749"/>
                    <a:gd name="connsiteY9" fmla="*/ 805091 h 871362"/>
                    <a:gd name="connsiteX10" fmla="*/ 609361 w 716749"/>
                    <a:gd name="connsiteY10" fmla="*/ 866051 h 871362"/>
                    <a:gd name="connsiteX11" fmla="*/ 197152 w 716749"/>
                    <a:gd name="connsiteY11" fmla="*/ 871278 h 871362"/>
                    <a:gd name="connsiteX12" fmla="*/ 197125 w 716749"/>
                    <a:gd name="connsiteY12" fmla="*/ 871362 h 871362"/>
                    <a:gd name="connsiteX13" fmla="*/ 196057 w 716749"/>
                    <a:gd name="connsiteY13" fmla="*/ 871299 h 871362"/>
                    <a:gd name="connsiteX14" fmla="*/ 192768 w 716749"/>
                    <a:gd name="connsiteY14" fmla="*/ 871362 h 871362"/>
                    <a:gd name="connsiteX15" fmla="*/ 192433 w 716749"/>
                    <a:gd name="connsiteY15" fmla="*/ 871084 h 871362"/>
                    <a:gd name="connsiteX16" fmla="*/ 107388 w 716749"/>
                    <a:gd name="connsiteY16" fmla="*/ 866051 h 871362"/>
                    <a:gd name="connsiteX17" fmla="*/ 115653 w 716749"/>
                    <a:gd name="connsiteY17" fmla="*/ 802709 h 871362"/>
                    <a:gd name="connsiteX18" fmla="*/ 72135 w 716749"/>
                    <a:gd name="connsiteY18" fmla="*/ 863319 h 871362"/>
                    <a:gd name="connsiteX19" fmla="*/ 8939 w 716749"/>
                    <a:gd name="connsiteY19" fmla="*/ 666146 h 871362"/>
                    <a:gd name="connsiteX20" fmla="*/ 126514 w 716749"/>
                    <a:gd name="connsiteY20" fmla="*/ 602728 h 871362"/>
                    <a:gd name="connsiteX21" fmla="*/ 189649 w 716749"/>
                    <a:gd name="connsiteY21" fmla="*/ 578809 h 871362"/>
                    <a:gd name="connsiteX22" fmla="*/ 348432 w 716749"/>
                    <a:gd name="connsiteY22" fmla="*/ 647569 h 871362"/>
                    <a:gd name="connsiteX23" fmla="*/ 434280 w 716749"/>
                    <a:gd name="connsiteY23" fmla="*/ 621574 h 871362"/>
                    <a:gd name="connsiteX24" fmla="*/ 433343 w 716749"/>
                    <a:gd name="connsiteY24" fmla="*/ 617114 h 871362"/>
                    <a:gd name="connsiteX25" fmla="*/ 447663 w 716749"/>
                    <a:gd name="connsiteY25" fmla="*/ 603030 h 871362"/>
                    <a:gd name="connsiteX26" fmla="*/ 353281 w 716749"/>
                    <a:gd name="connsiteY26" fmla="*/ 622524 h 871362"/>
                    <a:gd name="connsiteX27" fmla="*/ 228840 w 716749"/>
                    <a:gd name="connsiteY27" fmla="*/ 558317 h 871362"/>
                    <a:gd name="connsiteX28" fmla="*/ 257122 w 716749"/>
                    <a:gd name="connsiteY28" fmla="*/ 499120 h 871362"/>
                    <a:gd name="connsiteX29" fmla="*/ 349093 w 716749"/>
                    <a:gd name="connsiteY29" fmla="*/ 167 h 871362"/>
                    <a:gd name="connsiteX30" fmla="*/ 475948 w 716749"/>
                    <a:gd name="connsiteY30" fmla="*/ 42250 h 871362"/>
                    <a:gd name="connsiteX31" fmla="*/ 523135 w 716749"/>
                    <a:gd name="connsiteY31" fmla="*/ 125796 h 871362"/>
                    <a:gd name="connsiteX32" fmla="*/ 517697 w 716749"/>
                    <a:gd name="connsiteY32" fmla="*/ 186030 h 871362"/>
                    <a:gd name="connsiteX33" fmla="*/ 504770 w 716749"/>
                    <a:gd name="connsiteY33" fmla="*/ 213819 h 871362"/>
                    <a:gd name="connsiteX34" fmla="*/ 504770 w 716749"/>
                    <a:gd name="connsiteY34" fmla="*/ 254364 h 871362"/>
                    <a:gd name="connsiteX35" fmla="*/ 523353 w 716749"/>
                    <a:gd name="connsiteY35" fmla="*/ 269398 h 871362"/>
                    <a:gd name="connsiteX36" fmla="*/ 503558 w 716749"/>
                    <a:gd name="connsiteY36" fmla="*/ 358232 h 871362"/>
                    <a:gd name="connsiteX37" fmla="*/ 492246 w 716749"/>
                    <a:gd name="connsiteY37" fmla="*/ 365977 h 871362"/>
                    <a:gd name="connsiteX38" fmla="*/ 444576 w 716749"/>
                    <a:gd name="connsiteY38" fmla="*/ 473034 h 871362"/>
                    <a:gd name="connsiteX39" fmla="*/ 356911 w 716749"/>
                    <a:gd name="connsiteY39" fmla="*/ 522690 h 871362"/>
                    <a:gd name="connsiteX40" fmla="*/ 262783 w 716749"/>
                    <a:gd name="connsiteY40" fmla="*/ 460734 h 871362"/>
                    <a:gd name="connsiteX41" fmla="*/ 221576 w 716749"/>
                    <a:gd name="connsiteY41" fmla="*/ 361421 h 871362"/>
                    <a:gd name="connsiteX42" fmla="*/ 188449 w 716749"/>
                    <a:gd name="connsiteY42" fmla="*/ 283520 h 871362"/>
                    <a:gd name="connsiteX43" fmla="*/ 201376 w 716749"/>
                    <a:gd name="connsiteY43" fmla="*/ 261653 h 871362"/>
                    <a:gd name="connsiteX44" fmla="*/ 173905 w 716749"/>
                    <a:gd name="connsiteY44" fmla="*/ 181930 h 871362"/>
                    <a:gd name="connsiteX45" fmla="*/ 283790 w 716749"/>
                    <a:gd name="connsiteY45" fmla="*/ 17472 h 871362"/>
                    <a:gd name="connsiteX46" fmla="*/ 349093 w 716749"/>
                    <a:gd name="connsiteY46" fmla="*/ 167 h 871362"/>
                    <a:gd name="connsiteX0" fmla="*/ 257122 w 716749"/>
                    <a:gd name="connsiteY0" fmla="*/ 499120 h 871362"/>
                    <a:gd name="connsiteX1" fmla="*/ 356917 w 716749"/>
                    <a:gd name="connsiteY1" fmla="*/ 556496 h 871362"/>
                    <a:gd name="connsiteX2" fmla="*/ 472065 w 716749"/>
                    <a:gd name="connsiteY2" fmla="*/ 500486 h 871362"/>
                    <a:gd name="connsiteX3" fmla="*/ 509922 w 716749"/>
                    <a:gd name="connsiteY3" fmla="*/ 569637 h 871362"/>
                    <a:gd name="connsiteX4" fmla="*/ 511216 w 716749"/>
                    <a:gd name="connsiteY4" fmla="*/ 570724 h 871362"/>
                    <a:gd name="connsiteX5" fmla="*/ 634175 w 716749"/>
                    <a:gd name="connsiteY5" fmla="*/ 619705 h 871362"/>
                    <a:gd name="connsiteX6" fmla="*/ 633245 w 716749"/>
                    <a:gd name="connsiteY6" fmla="*/ 620073 h 871362"/>
                    <a:gd name="connsiteX7" fmla="*/ 707810 w 716749"/>
                    <a:gd name="connsiteY7" fmla="*/ 666146 h 871362"/>
                    <a:gd name="connsiteX8" fmla="*/ 644614 w 716749"/>
                    <a:gd name="connsiteY8" fmla="*/ 863319 h 871362"/>
                    <a:gd name="connsiteX9" fmla="*/ 605858 w 716749"/>
                    <a:gd name="connsiteY9" fmla="*/ 805091 h 871362"/>
                    <a:gd name="connsiteX10" fmla="*/ 609361 w 716749"/>
                    <a:gd name="connsiteY10" fmla="*/ 866051 h 871362"/>
                    <a:gd name="connsiteX11" fmla="*/ 197152 w 716749"/>
                    <a:gd name="connsiteY11" fmla="*/ 871278 h 871362"/>
                    <a:gd name="connsiteX12" fmla="*/ 197125 w 716749"/>
                    <a:gd name="connsiteY12" fmla="*/ 871362 h 871362"/>
                    <a:gd name="connsiteX13" fmla="*/ 196057 w 716749"/>
                    <a:gd name="connsiteY13" fmla="*/ 871299 h 871362"/>
                    <a:gd name="connsiteX14" fmla="*/ 192768 w 716749"/>
                    <a:gd name="connsiteY14" fmla="*/ 871362 h 871362"/>
                    <a:gd name="connsiteX15" fmla="*/ 192433 w 716749"/>
                    <a:gd name="connsiteY15" fmla="*/ 871084 h 871362"/>
                    <a:gd name="connsiteX16" fmla="*/ 107388 w 716749"/>
                    <a:gd name="connsiteY16" fmla="*/ 866051 h 871362"/>
                    <a:gd name="connsiteX17" fmla="*/ 115653 w 716749"/>
                    <a:gd name="connsiteY17" fmla="*/ 802709 h 871362"/>
                    <a:gd name="connsiteX18" fmla="*/ 72135 w 716749"/>
                    <a:gd name="connsiteY18" fmla="*/ 863319 h 871362"/>
                    <a:gd name="connsiteX19" fmla="*/ 8939 w 716749"/>
                    <a:gd name="connsiteY19" fmla="*/ 666146 h 871362"/>
                    <a:gd name="connsiteX20" fmla="*/ 126514 w 716749"/>
                    <a:gd name="connsiteY20" fmla="*/ 602728 h 871362"/>
                    <a:gd name="connsiteX21" fmla="*/ 189649 w 716749"/>
                    <a:gd name="connsiteY21" fmla="*/ 578809 h 871362"/>
                    <a:gd name="connsiteX22" fmla="*/ 348432 w 716749"/>
                    <a:gd name="connsiteY22" fmla="*/ 647569 h 871362"/>
                    <a:gd name="connsiteX23" fmla="*/ 434280 w 716749"/>
                    <a:gd name="connsiteY23" fmla="*/ 621574 h 871362"/>
                    <a:gd name="connsiteX24" fmla="*/ 447663 w 716749"/>
                    <a:gd name="connsiteY24" fmla="*/ 603030 h 871362"/>
                    <a:gd name="connsiteX25" fmla="*/ 353281 w 716749"/>
                    <a:gd name="connsiteY25" fmla="*/ 622524 h 871362"/>
                    <a:gd name="connsiteX26" fmla="*/ 228840 w 716749"/>
                    <a:gd name="connsiteY26" fmla="*/ 558317 h 871362"/>
                    <a:gd name="connsiteX27" fmla="*/ 257122 w 716749"/>
                    <a:gd name="connsiteY27" fmla="*/ 499120 h 871362"/>
                    <a:gd name="connsiteX28" fmla="*/ 349093 w 716749"/>
                    <a:gd name="connsiteY28" fmla="*/ 167 h 871362"/>
                    <a:gd name="connsiteX29" fmla="*/ 475948 w 716749"/>
                    <a:gd name="connsiteY29" fmla="*/ 42250 h 871362"/>
                    <a:gd name="connsiteX30" fmla="*/ 523135 w 716749"/>
                    <a:gd name="connsiteY30" fmla="*/ 125796 h 871362"/>
                    <a:gd name="connsiteX31" fmla="*/ 517697 w 716749"/>
                    <a:gd name="connsiteY31" fmla="*/ 186030 h 871362"/>
                    <a:gd name="connsiteX32" fmla="*/ 504770 w 716749"/>
                    <a:gd name="connsiteY32" fmla="*/ 213819 h 871362"/>
                    <a:gd name="connsiteX33" fmla="*/ 504770 w 716749"/>
                    <a:gd name="connsiteY33" fmla="*/ 254364 h 871362"/>
                    <a:gd name="connsiteX34" fmla="*/ 523353 w 716749"/>
                    <a:gd name="connsiteY34" fmla="*/ 269398 h 871362"/>
                    <a:gd name="connsiteX35" fmla="*/ 503558 w 716749"/>
                    <a:gd name="connsiteY35" fmla="*/ 358232 h 871362"/>
                    <a:gd name="connsiteX36" fmla="*/ 492246 w 716749"/>
                    <a:gd name="connsiteY36" fmla="*/ 365977 h 871362"/>
                    <a:gd name="connsiteX37" fmla="*/ 444576 w 716749"/>
                    <a:gd name="connsiteY37" fmla="*/ 473034 h 871362"/>
                    <a:gd name="connsiteX38" fmla="*/ 356911 w 716749"/>
                    <a:gd name="connsiteY38" fmla="*/ 522690 h 871362"/>
                    <a:gd name="connsiteX39" fmla="*/ 262783 w 716749"/>
                    <a:gd name="connsiteY39" fmla="*/ 460734 h 871362"/>
                    <a:gd name="connsiteX40" fmla="*/ 221576 w 716749"/>
                    <a:gd name="connsiteY40" fmla="*/ 361421 h 871362"/>
                    <a:gd name="connsiteX41" fmla="*/ 188449 w 716749"/>
                    <a:gd name="connsiteY41" fmla="*/ 283520 h 871362"/>
                    <a:gd name="connsiteX42" fmla="*/ 201376 w 716749"/>
                    <a:gd name="connsiteY42" fmla="*/ 261653 h 871362"/>
                    <a:gd name="connsiteX43" fmla="*/ 173905 w 716749"/>
                    <a:gd name="connsiteY43" fmla="*/ 181930 h 871362"/>
                    <a:gd name="connsiteX44" fmla="*/ 283790 w 716749"/>
                    <a:gd name="connsiteY44" fmla="*/ 17472 h 871362"/>
                    <a:gd name="connsiteX45" fmla="*/ 349093 w 716749"/>
                    <a:gd name="connsiteY45" fmla="*/ 167 h 871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716749" h="871362">
                      <a:moveTo>
                        <a:pt x="257122" y="499120"/>
                      </a:moveTo>
                      <a:cubicBezTo>
                        <a:pt x="264799" y="497298"/>
                        <a:pt x="329443" y="557407"/>
                        <a:pt x="356917" y="556496"/>
                      </a:cubicBezTo>
                      <a:cubicBezTo>
                        <a:pt x="430854" y="553308"/>
                        <a:pt x="464793" y="497754"/>
                        <a:pt x="472065" y="500486"/>
                      </a:cubicBezTo>
                      <a:cubicBezTo>
                        <a:pt x="479560" y="502709"/>
                        <a:pt x="493602" y="563094"/>
                        <a:pt x="509922" y="569637"/>
                      </a:cubicBezTo>
                      <a:lnTo>
                        <a:pt x="511216" y="570724"/>
                      </a:lnTo>
                      <a:cubicBezTo>
                        <a:pt x="537268" y="577651"/>
                        <a:pt x="593709" y="598027"/>
                        <a:pt x="634175" y="619705"/>
                      </a:cubicBezTo>
                      <a:lnTo>
                        <a:pt x="633245" y="620073"/>
                      </a:lnTo>
                      <a:cubicBezTo>
                        <a:pt x="666648" y="634645"/>
                        <a:pt x="699453" y="652545"/>
                        <a:pt x="707810" y="666146"/>
                      </a:cubicBezTo>
                      <a:cubicBezTo>
                        <a:pt x="725866" y="695289"/>
                        <a:pt x="721997" y="769969"/>
                        <a:pt x="644614" y="863319"/>
                      </a:cubicBezTo>
                      <a:cubicBezTo>
                        <a:pt x="636445" y="809586"/>
                        <a:pt x="615745" y="811011"/>
                        <a:pt x="605858" y="805091"/>
                      </a:cubicBezTo>
                      <a:cubicBezTo>
                        <a:pt x="618755" y="831047"/>
                        <a:pt x="608931" y="836453"/>
                        <a:pt x="609361" y="866051"/>
                      </a:cubicBezTo>
                      <a:cubicBezTo>
                        <a:pt x="578994" y="868349"/>
                        <a:pt x="246530" y="870038"/>
                        <a:pt x="197152" y="871278"/>
                      </a:cubicBezTo>
                      <a:cubicBezTo>
                        <a:pt x="197145" y="871307"/>
                        <a:pt x="197135" y="871334"/>
                        <a:pt x="197125" y="871362"/>
                      </a:cubicBezTo>
                      <a:lnTo>
                        <a:pt x="196057" y="871299"/>
                      </a:lnTo>
                      <a:lnTo>
                        <a:pt x="192768" y="871362"/>
                      </a:lnTo>
                      <a:cubicBezTo>
                        <a:pt x="192638" y="871303"/>
                        <a:pt x="192508" y="871243"/>
                        <a:pt x="192433" y="871084"/>
                      </a:cubicBezTo>
                      <a:cubicBezTo>
                        <a:pt x="165787" y="869971"/>
                        <a:pt x="137155" y="868303"/>
                        <a:pt x="107388" y="866051"/>
                      </a:cubicBezTo>
                      <a:cubicBezTo>
                        <a:pt x="107817" y="836453"/>
                        <a:pt x="102756" y="828665"/>
                        <a:pt x="115653" y="802709"/>
                      </a:cubicBezTo>
                      <a:cubicBezTo>
                        <a:pt x="105766" y="808629"/>
                        <a:pt x="80304" y="809586"/>
                        <a:pt x="72135" y="863319"/>
                      </a:cubicBezTo>
                      <a:cubicBezTo>
                        <a:pt x="-5248" y="769969"/>
                        <a:pt x="-9117" y="695289"/>
                        <a:pt x="8939" y="666146"/>
                      </a:cubicBezTo>
                      <a:cubicBezTo>
                        <a:pt x="21048" y="646437"/>
                        <a:pt x="84495" y="617701"/>
                        <a:pt x="126514" y="602728"/>
                      </a:cubicBezTo>
                      <a:lnTo>
                        <a:pt x="189649" y="578809"/>
                      </a:lnTo>
                      <a:cubicBezTo>
                        <a:pt x="199346" y="580630"/>
                        <a:pt x="259142" y="648935"/>
                        <a:pt x="348432" y="647569"/>
                      </a:cubicBezTo>
                      <a:cubicBezTo>
                        <a:pt x="392274" y="646882"/>
                        <a:pt x="418782" y="634129"/>
                        <a:pt x="434280" y="621574"/>
                      </a:cubicBezTo>
                      <a:lnTo>
                        <a:pt x="447663" y="603030"/>
                      </a:lnTo>
                      <a:cubicBezTo>
                        <a:pt x="437487" y="611334"/>
                        <a:pt x="411701" y="623772"/>
                        <a:pt x="353281" y="622524"/>
                      </a:cubicBezTo>
                      <a:cubicBezTo>
                        <a:pt x="293081" y="621613"/>
                        <a:pt x="230052" y="568791"/>
                        <a:pt x="228840" y="558317"/>
                      </a:cubicBezTo>
                      <a:cubicBezTo>
                        <a:pt x="227628" y="547388"/>
                        <a:pt x="249042" y="500486"/>
                        <a:pt x="257122" y="499120"/>
                      </a:cubicBezTo>
                      <a:close/>
                      <a:moveTo>
                        <a:pt x="349093" y="167"/>
                      </a:moveTo>
                      <a:cubicBezTo>
                        <a:pt x="388971" y="2218"/>
                        <a:pt x="446942" y="21312"/>
                        <a:pt x="475948" y="42250"/>
                      </a:cubicBezTo>
                      <a:cubicBezTo>
                        <a:pt x="504955" y="63189"/>
                        <a:pt x="524347" y="113952"/>
                        <a:pt x="523135" y="125796"/>
                      </a:cubicBezTo>
                      <a:cubicBezTo>
                        <a:pt x="521923" y="137186"/>
                        <a:pt x="520758" y="171360"/>
                        <a:pt x="517697" y="186030"/>
                      </a:cubicBezTo>
                      <a:cubicBezTo>
                        <a:pt x="514637" y="200701"/>
                        <a:pt x="506925" y="202430"/>
                        <a:pt x="504770" y="213819"/>
                      </a:cubicBezTo>
                      <a:cubicBezTo>
                        <a:pt x="509213" y="224750"/>
                        <a:pt x="504772" y="254352"/>
                        <a:pt x="504770" y="254364"/>
                      </a:cubicBezTo>
                      <a:cubicBezTo>
                        <a:pt x="504801" y="254367"/>
                        <a:pt x="523353" y="255742"/>
                        <a:pt x="523353" y="269398"/>
                      </a:cubicBezTo>
                      <a:cubicBezTo>
                        <a:pt x="523353" y="283062"/>
                        <a:pt x="503565" y="358204"/>
                        <a:pt x="503558" y="358232"/>
                      </a:cubicBezTo>
                      <a:cubicBezTo>
                        <a:pt x="503542" y="358258"/>
                        <a:pt x="498297" y="367342"/>
                        <a:pt x="492246" y="365977"/>
                      </a:cubicBezTo>
                      <a:cubicBezTo>
                        <a:pt x="485783" y="421555"/>
                        <a:pt x="463563" y="456178"/>
                        <a:pt x="444576" y="473034"/>
                      </a:cubicBezTo>
                      <a:cubicBezTo>
                        <a:pt x="425993" y="489434"/>
                        <a:pt x="382766" y="522690"/>
                        <a:pt x="356911" y="522690"/>
                      </a:cubicBezTo>
                      <a:cubicBezTo>
                        <a:pt x="331056" y="522690"/>
                        <a:pt x="267630" y="469845"/>
                        <a:pt x="262783" y="460734"/>
                      </a:cubicBezTo>
                      <a:cubicBezTo>
                        <a:pt x="257531" y="451623"/>
                        <a:pt x="222788" y="411077"/>
                        <a:pt x="221576" y="361421"/>
                      </a:cubicBezTo>
                      <a:cubicBezTo>
                        <a:pt x="204608" y="360054"/>
                        <a:pt x="194913" y="309943"/>
                        <a:pt x="188449" y="283520"/>
                      </a:cubicBezTo>
                      <a:cubicBezTo>
                        <a:pt x="183199" y="261207"/>
                        <a:pt x="201363" y="261653"/>
                        <a:pt x="201376" y="261653"/>
                      </a:cubicBezTo>
                      <a:cubicBezTo>
                        <a:pt x="201357" y="261601"/>
                        <a:pt x="175925" y="191494"/>
                        <a:pt x="173905" y="181930"/>
                      </a:cubicBezTo>
                      <a:cubicBezTo>
                        <a:pt x="172289" y="172819"/>
                        <a:pt x="155322" y="11550"/>
                        <a:pt x="283790" y="17472"/>
                      </a:cubicBezTo>
                      <a:cubicBezTo>
                        <a:pt x="302575" y="4488"/>
                        <a:pt x="325167" y="-1064"/>
                        <a:pt x="349093" y="167"/>
                      </a:cubicBezTo>
                      <a:close/>
                    </a:path>
                  </a:pathLst>
                </a:custGeom>
                <a:grpFill/>
                <a:ln>
                  <a:noFill/>
                  <a:headEnd type="none" w="med" len="med"/>
                  <a:tailEnd type="none" w="med" len="med"/>
                </a:ln>
                <a:effectLst/>
                <a:scene3d>
                  <a:camera prst="orthographicFront" fov="0">
                    <a:rot lat="0" lon="0" rev="0"/>
                  </a:camera>
                  <a:lightRig rig="glow" dir="t">
                    <a:rot lat="0" lon="0" rev="6360000"/>
                  </a:lightRig>
                </a:scene3d>
                <a:sp3d prstMaterial="flat">
                  <a:contourClr>
                    <a:srgbClr val="B4009E">
                      <a:satMod val="300000"/>
                    </a:srgbClr>
                  </a:contourClr>
                </a:sp3d>
                <a:extLst/>
              </p:spPr>
              <p:txBody>
                <a:bodyPr vert="horz" wrap="square" lIns="114140" tIns="57070" rIns="114140" bIns="57070" numCol="1" rtlCol="0" anchor="ctr" anchorCtr="0" compatLnSpc="1">
                  <a:prstTxWarp prst="textNoShape">
                    <a:avLst/>
                  </a:prstTxWarp>
                </a:bodyPr>
                <a:lstStyle/>
                <a:p>
                  <a:pPr algn="ctr" defTabSz="1141011" fontAlgn="base">
                    <a:spcBef>
                      <a:spcPct val="0"/>
                    </a:spcBef>
                    <a:spcAft>
                      <a:spcPct val="0"/>
                    </a:spcAft>
                    <a:defRPr/>
                  </a:pPr>
                  <a:endParaRPr lang="en-US" sz="2913" kern="0">
                    <a:solidFill>
                      <a:srgbClr val="FFFFFF"/>
                    </a:solidFill>
                    <a:effectLst>
                      <a:outerShdw blurRad="38100" dist="38100" dir="2700000" algn="tl">
                        <a:srgbClr val="000000">
                          <a:alpha val="43137"/>
                        </a:srgbClr>
                      </a:outerShdw>
                    </a:effectLst>
                    <a:latin typeface="Segoe UI"/>
                  </a:endParaRPr>
                </a:p>
              </p:txBody>
            </p:sp>
            <p:sp>
              <p:nvSpPr>
                <p:cNvPr id="561" name="Rectangle 560"/>
                <p:cNvSpPr/>
                <p:nvPr/>
              </p:nvSpPr>
              <p:spPr>
                <a:xfrm>
                  <a:off x="5962667" y="3904245"/>
                  <a:ext cx="611964" cy="45719"/>
                </a:xfrm>
                <a:prstGeom prst="rect">
                  <a:avLst/>
                </a:prstGeom>
                <a:grpFill/>
                <a:ln w="10795" cap="flat" cmpd="sng" algn="ctr">
                  <a:noFill/>
                  <a:prstDash val="solid"/>
                </a:ln>
                <a:effectLst/>
              </p:spPr>
              <p:txBody>
                <a:bodyPr rtlCol="0" anchor="ctr"/>
                <a:lstStyle/>
                <a:p>
                  <a:pPr algn="ctr" defTabSz="932597">
                    <a:defRPr/>
                  </a:pPr>
                  <a:endParaRPr lang="en-US" sz="1873" kern="0">
                    <a:solidFill>
                      <a:srgbClr val="FFFFFF"/>
                    </a:solidFill>
                    <a:latin typeface="Segoe UI"/>
                  </a:endParaRPr>
                </a:p>
              </p:txBody>
            </p:sp>
            <p:sp>
              <p:nvSpPr>
                <p:cNvPr id="562" name="Rounded Rectangle 581"/>
                <p:cNvSpPr/>
                <p:nvPr/>
              </p:nvSpPr>
              <p:spPr>
                <a:xfrm>
                  <a:off x="5277860" y="3548824"/>
                  <a:ext cx="1413454" cy="1386878"/>
                </a:xfrm>
                <a:custGeom>
                  <a:avLst/>
                  <a:gdLst/>
                  <a:ahLst/>
                  <a:cxnLst/>
                  <a:rect l="l" t="t" r="r" b="b"/>
                  <a:pathLst>
                    <a:path w="1413454" h="1386878">
                      <a:moveTo>
                        <a:pt x="145143" y="44720"/>
                      </a:moveTo>
                      <a:cubicBezTo>
                        <a:pt x="90155" y="44720"/>
                        <a:pt x="45578" y="89297"/>
                        <a:pt x="45578" y="144285"/>
                      </a:cubicBezTo>
                      <a:lnTo>
                        <a:pt x="45578" y="1242592"/>
                      </a:lnTo>
                      <a:cubicBezTo>
                        <a:pt x="45578" y="1297580"/>
                        <a:pt x="90155" y="1342157"/>
                        <a:pt x="145143" y="1342157"/>
                      </a:cubicBezTo>
                      <a:lnTo>
                        <a:pt x="1268310" y="1342157"/>
                      </a:lnTo>
                      <a:cubicBezTo>
                        <a:pt x="1323298" y="1342157"/>
                        <a:pt x="1367875" y="1297580"/>
                        <a:pt x="1367875" y="1242592"/>
                      </a:cubicBezTo>
                      <a:lnTo>
                        <a:pt x="1367875" y="144285"/>
                      </a:lnTo>
                      <a:cubicBezTo>
                        <a:pt x="1367875" y="89297"/>
                        <a:pt x="1323298" y="44720"/>
                        <a:pt x="1268310" y="44720"/>
                      </a:cubicBezTo>
                      <a:close/>
                      <a:moveTo>
                        <a:pt x="144527" y="0"/>
                      </a:moveTo>
                      <a:lnTo>
                        <a:pt x="1268927" y="0"/>
                      </a:lnTo>
                      <a:cubicBezTo>
                        <a:pt x="1348747" y="0"/>
                        <a:pt x="1413454" y="64707"/>
                        <a:pt x="1413454" y="144527"/>
                      </a:cubicBezTo>
                      <a:lnTo>
                        <a:pt x="1413454" y="1242351"/>
                      </a:lnTo>
                      <a:cubicBezTo>
                        <a:pt x="1413454" y="1322171"/>
                        <a:pt x="1348747" y="1386878"/>
                        <a:pt x="1268927" y="1386878"/>
                      </a:cubicBezTo>
                      <a:lnTo>
                        <a:pt x="144527" y="1386878"/>
                      </a:lnTo>
                      <a:cubicBezTo>
                        <a:pt x="64707" y="1386878"/>
                        <a:pt x="0" y="1322171"/>
                        <a:pt x="0" y="1242351"/>
                      </a:cubicBezTo>
                      <a:lnTo>
                        <a:pt x="0" y="144527"/>
                      </a:lnTo>
                      <a:cubicBezTo>
                        <a:pt x="0" y="64707"/>
                        <a:pt x="64707" y="0"/>
                        <a:pt x="144527" y="0"/>
                      </a:cubicBezTo>
                      <a:close/>
                    </a:path>
                  </a:pathLst>
                </a:custGeom>
                <a:grpFill/>
                <a:ln w="38100">
                  <a:noFill/>
                  <a:headEnd type="none" w="med" len="med"/>
                  <a:tailEnd type="none" w="med" len="med"/>
                </a:ln>
                <a:effectLst/>
                <a:scene3d>
                  <a:camera prst="orthographicFront" fov="0">
                    <a:rot lat="0" lon="0" rev="0"/>
                  </a:camera>
                  <a:lightRig rig="glow" dir="t">
                    <a:rot lat="0" lon="0" rev="6360000"/>
                  </a:lightRig>
                </a:scene3d>
                <a:sp3d prstMaterial="flat">
                  <a:contourClr>
                    <a:srgbClr val="B4009E">
                      <a:satMod val="300000"/>
                    </a:srgbClr>
                  </a:contourClr>
                </a:sp3d>
              </p:spPr>
              <p:txBody>
                <a:bodyPr vert="horz" wrap="square" lIns="114140" tIns="57070" rIns="114140" bIns="57070" numCol="1" rtlCol="0" anchor="ctr" anchorCtr="0" compatLnSpc="1">
                  <a:prstTxWarp prst="textNoShape">
                    <a:avLst/>
                  </a:prstTxWarp>
                </a:bodyPr>
                <a:lstStyle/>
                <a:p>
                  <a:pPr algn="ctr" defTabSz="1141011" fontAlgn="base">
                    <a:spcBef>
                      <a:spcPct val="0"/>
                    </a:spcBef>
                    <a:spcAft>
                      <a:spcPct val="0"/>
                    </a:spcAft>
                    <a:defRPr/>
                  </a:pPr>
                  <a:endParaRPr lang="en-US" sz="2913" kern="0">
                    <a:solidFill>
                      <a:srgbClr val="FFFFFF"/>
                    </a:solidFill>
                    <a:effectLst>
                      <a:outerShdw blurRad="38100" dist="38100" dir="2700000" algn="tl">
                        <a:srgbClr val="000000">
                          <a:alpha val="43137"/>
                        </a:srgbClr>
                      </a:outerShdw>
                    </a:effectLst>
                    <a:latin typeface="Segoe UI"/>
                  </a:endParaRPr>
                </a:p>
              </p:txBody>
            </p:sp>
            <p:sp>
              <p:nvSpPr>
                <p:cNvPr id="563" name="Rectangle 562"/>
                <p:cNvSpPr/>
                <p:nvPr/>
              </p:nvSpPr>
              <p:spPr>
                <a:xfrm>
                  <a:off x="5962667" y="4202921"/>
                  <a:ext cx="611964" cy="45719"/>
                </a:xfrm>
                <a:prstGeom prst="rect">
                  <a:avLst/>
                </a:prstGeom>
                <a:grpFill/>
                <a:ln w="10795" cap="flat" cmpd="sng" algn="ctr">
                  <a:noFill/>
                  <a:prstDash val="solid"/>
                </a:ln>
                <a:effectLst/>
              </p:spPr>
              <p:txBody>
                <a:bodyPr rtlCol="0" anchor="ctr"/>
                <a:lstStyle/>
                <a:p>
                  <a:pPr algn="ctr" defTabSz="932597">
                    <a:defRPr/>
                  </a:pPr>
                  <a:endParaRPr lang="en-US" sz="1873" kern="0">
                    <a:solidFill>
                      <a:srgbClr val="FFFFFF"/>
                    </a:solidFill>
                    <a:latin typeface="Segoe UI"/>
                  </a:endParaRPr>
                </a:p>
              </p:txBody>
            </p:sp>
            <p:sp>
              <p:nvSpPr>
                <p:cNvPr id="564" name="Rectangle 563"/>
                <p:cNvSpPr/>
                <p:nvPr/>
              </p:nvSpPr>
              <p:spPr>
                <a:xfrm>
                  <a:off x="5962667" y="4053583"/>
                  <a:ext cx="611964" cy="45719"/>
                </a:xfrm>
                <a:prstGeom prst="rect">
                  <a:avLst/>
                </a:prstGeom>
                <a:grpFill/>
                <a:ln w="10795" cap="flat" cmpd="sng" algn="ctr">
                  <a:noFill/>
                  <a:prstDash val="solid"/>
                </a:ln>
                <a:effectLst/>
              </p:spPr>
              <p:txBody>
                <a:bodyPr rtlCol="0" anchor="ctr"/>
                <a:lstStyle/>
                <a:p>
                  <a:pPr algn="ctr" defTabSz="932597">
                    <a:defRPr/>
                  </a:pPr>
                  <a:endParaRPr lang="en-US" sz="1873" kern="0">
                    <a:solidFill>
                      <a:srgbClr val="FFFFFF"/>
                    </a:solidFill>
                    <a:latin typeface="Segoe UI"/>
                  </a:endParaRPr>
                </a:p>
              </p:txBody>
            </p:sp>
            <p:sp>
              <p:nvSpPr>
                <p:cNvPr id="565" name="Rectangle 564"/>
                <p:cNvSpPr/>
                <p:nvPr/>
              </p:nvSpPr>
              <p:spPr>
                <a:xfrm>
                  <a:off x="5395465" y="4352259"/>
                  <a:ext cx="1179166" cy="45719"/>
                </a:xfrm>
                <a:prstGeom prst="rect">
                  <a:avLst/>
                </a:prstGeom>
                <a:grpFill/>
                <a:ln w="10795" cap="flat" cmpd="sng" algn="ctr">
                  <a:noFill/>
                  <a:prstDash val="solid"/>
                </a:ln>
                <a:effectLst/>
              </p:spPr>
              <p:txBody>
                <a:bodyPr rtlCol="0" anchor="ctr"/>
                <a:lstStyle/>
                <a:p>
                  <a:pPr algn="ctr" defTabSz="932597">
                    <a:defRPr/>
                  </a:pPr>
                  <a:endParaRPr lang="en-US" sz="1873" kern="0">
                    <a:solidFill>
                      <a:srgbClr val="FFFFFF"/>
                    </a:solidFill>
                    <a:latin typeface="Segoe UI"/>
                  </a:endParaRPr>
                </a:p>
              </p:txBody>
            </p:sp>
            <p:sp>
              <p:nvSpPr>
                <p:cNvPr id="566" name="Rectangle 565"/>
                <p:cNvSpPr/>
                <p:nvPr/>
              </p:nvSpPr>
              <p:spPr>
                <a:xfrm>
                  <a:off x="5395465" y="4501597"/>
                  <a:ext cx="1179166" cy="45719"/>
                </a:xfrm>
                <a:prstGeom prst="rect">
                  <a:avLst/>
                </a:prstGeom>
                <a:grpFill/>
                <a:ln w="10795" cap="flat" cmpd="sng" algn="ctr">
                  <a:noFill/>
                  <a:prstDash val="solid"/>
                </a:ln>
                <a:effectLst/>
              </p:spPr>
              <p:txBody>
                <a:bodyPr rtlCol="0" anchor="ctr"/>
                <a:lstStyle/>
                <a:p>
                  <a:pPr algn="ctr" defTabSz="932597">
                    <a:defRPr/>
                  </a:pPr>
                  <a:endParaRPr lang="en-US" sz="1873" kern="0">
                    <a:solidFill>
                      <a:srgbClr val="FFFFFF"/>
                    </a:solidFill>
                    <a:latin typeface="Segoe UI"/>
                  </a:endParaRPr>
                </a:p>
              </p:txBody>
            </p:sp>
            <p:sp>
              <p:nvSpPr>
                <p:cNvPr id="567" name="Rectangle 566"/>
                <p:cNvSpPr/>
                <p:nvPr/>
              </p:nvSpPr>
              <p:spPr>
                <a:xfrm>
                  <a:off x="5395465" y="4650933"/>
                  <a:ext cx="1179166" cy="45719"/>
                </a:xfrm>
                <a:prstGeom prst="rect">
                  <a:avLst/>
                </a:prstGeom>
                <a:grpFill/>
                <a:ln w="10795" cap="flat" cmpd="sng" algn="ctr">
                  <a:noFill/>
                  <a:prstDash val="solid"/>
                </a:ln>
                <a:effectLst/>
              </p:spPr>
              <p:txBody>
                <a:bodyPr rtlCol="0" anchor="ctr"/>
                <a:lstStyle/>
                <a:p>
                  <a:pPr algn="ctr" defTabSz="932597">
                    <a:defRPr/>
                  </a:pPr>
                  <a:endParaRPr lang="en-US" sz="1873" kern="0">
                    <a:solidFill>
                      <a:srgbClr val="FFFFFF"/>
                    </a:solidFill>
                    <a:latin typeface="Segoe UI"/>
                  </a:endParaRPr>
                </a:p>
              </p:txBody>
            </p:sp>
          </p:grpSp>
          <p:sp>
            <p:nvSpPr>
              <p:cNvPr id="559" name="Rectangle 558"/>
              <p:cNvSpPr/>
              <p:nvPr/>
            </p:nvSpPr>
            <p:spPr>
              <a:xfrm>
                <a:off x="1671272" y="4740193"/>
                <a:ext cx="1161344" cy="431241"/>
              </a:xfrm>
              <a:prstGeom prst="rect">
                <a:avLst/>
              </a:prstGeom>
              <a:noFill/>
              <a:ln>
                <a:noFill/>
              </a:ln>
              <a:extLst>
                <a:ext uri="{91240B29-F687-4F45-9708-019B960494DF}">
                  <a14:hiddenLine xmlns:a14="http://schemas.microsoft.com/office/drawing/2010/main" w="3175">
                    <a:solidFill>
                      <a:srgbClr val="000000"/>
                    </a:solidFill>
                    <a:prstDash val="sysDot"/>
                    <a:miter lim="800000"/>
                    <a:headEnd/>
                    <a:tailEnd type="oval" w="lg" len="lg"/>
                  </a14:hiddenLine>
                </a:ext>
              </a:extLst>
            </p:spPr>
            <p:txBody>
              <a:bodyPr wrap="none" lIns="46630" tIns="46630" rIns="46630" bIns="46630" anchor="ctr">
                <a:noAutofit/>
              </a:bodyPr>
              <a:lstStyle/>
              <a:p>
                <a:pPr algn="ctr" defTabSz="932597">
                  <a:defRPr/>
                </a:pPr>
                <a:r>
                  <a:rPr lang="en-US" sz="1224" kern="0">
                    <a:solidFill>
                      <a:srgbClr val="FFFFFF"/>
                    </a:solidFill>
                    <a:latin typeface="Segoe UI"/>
                    <a:cs typeface="Segoe UI" panose="020B0502040204020203" pitchFamily="34" charset="0"/>
                  </a:rPr>
                  <a:t>System</a:t>
                </a:r>
                <a:br>
                  <a:rPr lang="en-US" sz="1224" kern="0">
                    <a:solidFill>
                      <a:srgbClr val="FFFFFF"/>
                    </a:solidFill>
                    <a:latin typeface="Segoe UI"/>
                    <a:cs typeface="Segoe UI" panose="020B0502040204020203" pitchFamily="34" charset="0"/>
                  </a:rPr>
                </a:br>
                <a:r>
                  <a:rPr lang="en-US" sz="1224" kern="0">
                    <a:solidFill>
                      <a:srgbClr val="FFFFFF"/>
                    </a:solidFill>
                    <a:latin typeface="Segoe UI"/>
                    <a:cs typeface="Segoe UI" panose="020B0502040204020203" pitchFamily="34" charset="0"/>
                  </a:rPr>
                  <a:t>check</a:t>
                </a:r>
              </a:p>
            </p:txBody>
          </p:sp>
        </p:grpSp>
      </p:grpSp>
      <p:grpSp>
        <p:nvGrpSpPr>
          <p:cNvPr id="576" name="Group 575"/>
          <p:cNvGrpSpPr/>
          <p:nvPr/>
        </p:nvGrpSpPr>
        <p:grpSpPr>
          <a:xfrm>
            <a:off x="2616874" y="1959979"/>
            <a:ext cx="3279776" cy="2626177"/>
            <a:chOff x="2564931" y="1895727"/>
            <a:chExt cx="3215759" cy="2574917"/>
          </a:xfrm>
        </p:grpSpPr>
        <p:sp>
          <p:nvSpPr>
            <p:cNvPr id="577" name="Rectangle 576"/>
            <p:cNvSpPr/>
            <p:nvPr/>
          </p:nvSpPr>
          <p:spPr>
            <a:xfrm>
              <a:off x="4017321" y="4078399"/>
              <a:ext cx="1486538" cy="392245"/>
            </a:xfrm>
            <a:prstGeom prst="rect">
              <a:avLst/>
            </a:prstGeom>
            <a:noFill/>
          </p:spPr>
          <p:txBody>
            <a:bodyPr wrap="square" anchor="ctr">
              <a:noAutofit/>
            </a:bodyPr>
            <a:lstStyle/>
            <a:p>
              <a:pPr algn="ctr" defTabSz="932293" fontAlgn="base">
                <a:spcBef>
                  <a:spcPct val="0"/>
                </a:spcBef>
                <a:spcAft>
                  <a:spcPct val="0"/>
                </a:spcAft>
                <a:defRPr/>
              </a:pPr>
              <a:r>
                <a:rPr lang="en-IN" sz="1836" kern="0">
                  <a:solidFill>
                    <a:srgbClr val="FFFFFF"/>
                  </a:solidFill>
                  <a:latin typeface="Segoe UI Semibold" panose="020B0702040204020203" pitchFamily="34" charset="0"/>
                  <a:ea typeface="Segoe UI" pitchFamily="34" charset="0"/>
                  <a:cs typeface="Segoe UI Semibold" panose="020B0702040204020203" pitchFamily="34" charset="0"/>
                </a:rPr>
                <a:t>PERIMETER</a:t>
              </a:r>
            </a:p>
          </p:txBody>
        </p:sp>
        <p:grpSp>
          <p:nvGrpSpPr>
            <p:cNvPr id="578" name="Group 577"/>
            <p:cNvGrpSpPr/>
            <p:nvPr/>
          </p:nvGrpSpPr>
          <p:grpSpPr>
            <a:xfrm>
              <a:off x="4545816" y="2563647"/>
              <a:ext cx="1234874" cy="815864"/>
              <a:chOff x="4431792" y="2219944"/>
              <a:chExt cx="1234874" cy="815864"/>
            </a:xfrm>
          </p:grpSpPr>
          <p:sp>
            <p:nvSpPr>
              <p:cNvPr id="588" name="Rectangle 587">
                <a:extLst/>
              </p:cNvPr>
              <p:cNvSpPr/>
              <p:nvPr/>
            </p:nvSpPr>
            <p:spPr bwMode="auto">
              <a:xfrm>
                <a:off x="4769550" y="2219944"/>
                <a:ext cx="559358" cy="353341"/>
              </a:xfrm>
              <a:prstGeom prst="rect">
                <a:avLst/>
              </a:prstGeom>
              <a:noFill/>
              <a:ln w="9525" cap="flat" cmpd="sng" algn="ctr">
                <a:solidFill>
                  <a:srgbClr val="FFFFFF"/>
                </a:solidFill>
                <a:prstDash val="solid"/>
              </a:ln>
              <a:effectLst/>
            </p:spPr>
            <p:txBody>
              <a:bodyPr anchor="ctr"/>
              <a:lstStyle/>
              <a:p>
                <a:pPr algn="ctr" defTabSz="932597">
                  <a:defRPr/>
                </a:pPr>
                <a:endParaRPr lang="en-US" sz="1836" kern="0">
                  <a:ln>
                    <a:solidFill>
                      <a:srgbClr val="505050"/>
                    </a:solidFill>
                  </a:ln>
                  <a:solidFill>
                    <a:srgbClr val="FFFFFF"/>
                  </a:solidFill>
                  <a:latin typeface="Segoe UI Light"/>
                </a:endParaRPr>
              </a:p>
            </p:txBody>
          </p:sp>
          <p:sp>
            <p:nvSpPr>
              <p:cNvPr id="589" name="Rectangle 588">
                <a:extLst/>
              </p:cNvPr>
              <p:cNvSpPr/>
              <p:nvPr/>
            </p:nvSpPr>
            <p:spPr bwMode="auto">
              <a:xfrm>
                <a:off x="5120010" y="2374424"/>
                <a:ext cx="89528" cy="198861"/>
              </a:xfrm>
              <a:prstGeom prst="rect">
                <a:avLst/>
              </a:prstGeom>
              <a:noFill/>
              <a:ln w="9525" cap="flat" cmpd="sng" algn="ctr">
                <a:solidFill>
                  <a:srgbClr val="FFFFFF"/>
                </a:solidFill>
                <a:prstDash val="solid"/>
              </a:ln>
              <a:effectLst/>
            </p:spPr>
            <p:txBody>
              <a:bodyPr anchor="ctr"/>
              <a:lstStyle/>
              <a:p>
                <a:pPr algn="ctr" defTabSz="932597">
                  <a:defRPr/>
                </a:pPr>
                <a:endParaRPr lang="en-US" sz="1836" kern="0">
                  <a:ln>
                    <a:solidFill>
                      <a:srgbClr val="505050"/>
                    </a:solidFill>
                  </a:ln>
                  <a:solidFill>
                    <a:srgbClr val="FFFFFF"/>
                  </a:solidFill>
                  <a:latin typeface="Segoe UI Light"/>
                </a:endParaRPr>
              </a:p>
            </p:txBody>
          </p:sp>
          <p:sp>
            <p:nvSpPr>
              <p:cNvPr id="590" name="TextBox 110"/>
              <p:cNvSpPr txBox="1">
                <a:spLocks noChangeArrowheads="1"/>
              </p:cNvSpPr>
              <p:nvPr/>
            </p:nvSpPr>
            <p:spPr bwMode="auto">
              <a:xfrm>
                <a:off x="5036774" y="2246992"/>
                <a:ext cx="279857" cy="326293"/>
              </a:xfrm>
              <a:prstGeom prst="rect">
                <a:avLst/>
              </a:prstGeom>
              <a:noFill/>
              <a:ln w="9525">
                <a:solidFill>
                  <a:srgbClr val="FFFFFF"/>
                </a:solidFill>
                <a:miter lim="800000"/>
                <a:headEnd/>
                <a:tailEnd/>
              </a:ln>
              <a:extLst/>
            </p:spPr>
            <p:txBody>
              <a:bodyPr wrap="square">
                <a:noAutofit/>
              </a:bodyPr>
              <a:lstStyle>
                <a:lvl1pPr>
                  <a:defRPr>
                    <a:solidFill>
                      <a:schemeClr val="tx1"/>
                    </a:solidFill>
                    <a:latin typeface="Segoe UI" panose="020B0502040204020203" pitchFamily="34" charset="0"/>
                  </a:defRPr>
                </a:lvl1pPr>
                <a:lvl2pPr marL="742950" indent="-285750">
                  <a:defRPr>
                    <a:solidFill>
                      <a:schemeClr val="tx1"/>
                    </a:solidFill>
                    <a:latin typeface="Segoe UI" panose="020B0502040204020203" pitchFamily="34" charset="0"/>
                  </a:defRPr>
                </a:lvl2pPr>
                <a:lvl3pPr marL="1143000" indent="-228600">
                  <a:defRPr>
                    <a:solidFill>
                      <a:schemeClr val="tx1"/>
                    </a:solidFill>
                    <a:latin typeface="Segoe UI" panose="020B0502040204020203" pitchFamily="34" charset="0"/>
                  </a:defRPr>
                </a:lvl3pPr>
                <a:lvl4pPr marL="1600200" indent="-228600">
                  <a:defRPr>
                    <a:solidFill>
                      <a:schemeClr val="tx1"/>
                    </a:solidFill>
                    <a:latin typeface="Segoe UI" panose="020B0502040204020203" pitchFamily="34" charset="0"/>
                  </a:defRPr>
                </a:lvl4pPr>
                <a:lvl5pPr marL="2057400" indent="-228600">
                  <a:defRPr>
                    <a:solidFill>
                      <a:schemeClr val="tx1"/>
                    </a:solidFill>
                    <a:latin typeface="Segoe UI" panose="020B0502040204020203" pitchFamily="34" charset="0"/>
                  </a:defRPr>
                </a:lvl5pPr>
                <a:lvl6pPr marL="2514600" indent="-228600" fontAlgn="base">
                  <a:spcBef>
                    <a:spcPct val="0"/>
                  </a:spcBef>
                  <a:spcAft>
                    <a:spcPct val="0"/>
                  </a:spcAft>
                  <a:defRPr>
                    <a:solidFill>
                      <a:schemeClr val="tx1"/>
                    </a:solidFill>
                    <a:latin typeface="Segoe UI" panose="020B0502040204020203" pitchFamily="34" charset="0"/>
                  </a:defRPr>
                </a:lvl6pPr>
                <a:lvl7pPr marL="2971800" indent="-228600" fontAlgn="base">
                  <a:spcBef>
                    <a:spcPct val="0"/>
                  </a:spcBef>
                  <a:spcAft>
                    <a:spcPct val="0"/>
                  </a:spcAft>
                  <a:defRPr>
                    <a:solidFill>
                      <a:schemeClr val="tx1"/>
                    </a:solidFill>
                    <a:latin typeface="Segoe UI" panose="020B0502040204020203" pitchFamily="34" charset="0"/>
                  </a:defRPr>
                </a:lvl7pPr>
                <a:lvl8pPr marL="3429000" indent="-228600" fontAlgn="base">
                  <a:spcBef>
                    <a:spcPct val="0"/>
                  </a:spcBef>
                  <a:spcAft>
                    <a:spcPct val="0"/>
                  </a:spcAft>
                  <a:defRPr>
                    <a:solidFill>
                      <a:schemeClr val="tx1"/>
                    </a:solidFill>
                    <a:latin typeface="Segoe UI" panose="020B0502040204020203" pitchFamily="34" charset="0"/>
                  </a:defRPr>
                </a:lvl8pPr>
                <a:lvl9pPr marL="3886200" indent="-228600" fontAlgn="base">
                  <a:spcBef>
                    <a:spcPct val="0"/>
                  </a:spcBef>
                  <a:spcAft>
                    <a:spcPct val="0"/>
                  </a:spcAft>
                  <a:defRPr>
                    <a:solidFill>
                      <a:schemeClr val="tx1"/>
                    </a:solidFill>
                    <a:latin typeface="Segoe UI" panose="020B0502040204020203" pitchFamily="34" charset="0"/>
                  </a:defRPr>
                </a:lvl9pPr>
              </a:lstStyle>
              <a:p>
                <a:pPr algn="ctr" defTabSz="932597">
                  <a:defRPr/>
                </a:pPr>
                <a:endParaRPr lang="en-US" altLang="en-US" sz="918" kern="0">
                  <a:solidFill>
                    <a:srgbClr val="FFFFFF"/>
                  </a:solidFill>
                  <a:latin typeface="Segoe UI Light"/>
                </a:endParaRPr>
              </a:p>
            </p:txBody>
          </p:sp>
          <p:cxnSp>
            <p:nvCxnSpPr>
              <p:cNvPr id="591" name="Straight Arrow Connector 590">
                <a:extLst/>
              </p:cNvPr>
              <p:cNvCxnSpPr/>
              <p:nvPr/>
            </p:nvCxnSpPr>
            <p:spPr bwMode="auto">
              <a:xfrm>
                <a:off x="4827705" y="2314680"/>
                <a:ext cx="250219" cy="59743"/>
              </a:xfrm>
              <a:prstGeom prst="straightConnector1">
                <a:avLst/>
              </a:prstGeom>
              <a:noFill/>
              <a:ln w="9525" cap="flat" cmpd="sng" algn="ctr">
                <a:solidFill>
                  <a:srgbClr val="FFFFFF"/>
                </a:solidFill>
                <a:prstDash val="solid"/>
                <a:tailEnd type="triangle"/>
              </a:ln>
              <a:effectLst/>
            </p:spPr>
          </p:cxnSp>
          <p:sp>
            <p:nvSpPr>
              <p:cNvPr id="592" name="TextBox 21"/>
              <p:cNvSpPr txBox="1">
                <a:spLocks noChangeArrowheads="1"/>
              </p:cNvSpPr>
              <p:nvPr/>
            </p:nvSpPr>
            <p:spPr bwMode="auto">
              <a:xfrm>
                <a:off x="4431792" y="2699624"/>
                <a:ext cx="1234874" cy="336184"/>
              </a:xfrm>
              <a:prstGeom prst="rect">
                <a:avLst/>
              </a:prstGeom>
              <a:noFill/>
              <a:ln w="3175">
                <a:noFill/>
                <a:prstDash val="sysDot"/>
                <a:miter lim="800000"/>
                <a:headEnd/>
                <a:tailEnd type="oval" w="lg" len="lg"/>
              </a:ln>
              <a:extLst>
                <a:ext uri="{909E8E84-426E-40DD-AFC4-6F175D3DCCD1}">
                  <a14:hiddenFill xmlns:a14="http://schemas.microsoft.com/office/drawing/2010/main">
                    <a:solidFill>
                      <a:srgbClr val="FFFFFF"/>
                    </a:solidFill>
                  </a14:hiddenFill>
                </a:ext>
              </a:extLst>
            </p:spPr>
            <p:txBody>
              <a:bodyPr lIns="124347" tIns="62174" rIns="124347" bIns="62174" anchor="ctr"/>
              <a:lstStyle>
                <a:lvl1pPr>
                  <a:defRPr>
                    <a:solidFill>
                      <a:schemeClr val="tx1"/>
                    </a:solidFill>
                    <a:latin typeface="Segoe UI" panose="020B0502040204020203" pitchFamily="34" charset="0"/>
                  </a:defRPr>
                </a:lvl1pPr>
                <a:lvl2pPr marL="742950" indent="-285750">
                  <a:defRPr>
                    <a:solidFill>
                      <a:schemeClr val="tx1"/>
                    </a:solidFill>
                    <a:latin typeface="Segoe UI" panose="020B0502040204020203" pitchFamily="34" charset="0"/>
                  </a:defRPr>
                </a:lvl2pPr>
                <a:lvl3pPr marL="1143000" indent="-228600">
                  <a:defRPr>
                    <a:solidFill>
                      <a:schemeClr val="tx1"/>
                    </a:solidFill>
                    <a:latin typeface="Segoe UI" panose="020B0502040204020203" pitchFamily="34" charset="0"/>
                  </a:defRPr>
                </a:lvl3pPr>
                <a:lvl4pPr marL="1600200" indent="-228600">
                  <a:defRPr>
                    <a:solidFill>
                      <a:schemeClr val="tx1"/>
                    </a:solidFill>
                    <a:latin typeface="Segoe UI" panose="020B0502040204020203" pitchFamily="34" charset="0"/>
                  </a:defRPr>
                </a:lvl4pPr>
                <a:lvl5pPr marL="2057400" indent="-228600">
                  <a:defRPr>
                    <a:solidFill>
                      <a:schemeClr val="tx1"/>
                    </a:solidFill>
                    <a:latin typeface="Segoe UI" panose="020B0502040204020203" pitchFamily="34" charset="0"/>
                  </a:defRPr>
                </a:lvl5pPr>
                <a:lvl6pPr marL="2514600" indent="-228600" fontAlgn="base">
                  <a:spcBef>
                    <a:spcPct val="0"/>
                  </a:spcBef>
                  <a:spcAft>
                    <a:spcPct val="0"/>
                  </a:spcAft>
                  <a:defRPr>
                    <a:solidFill>
                      <a:schemeClr val="tx1"/>
                    </a:solidFill>
                    <a:latin typeface="Segoe UI" panose="020B0502040204020203" pitchFamily="34" charset="0"/>
                  </a:defRPr>
                </a:lvl6pPr>
                <a:lvl7pPr marL="2971800" indent="-228600" fontAlgn="base">
                  <a:spcBef>
                    <a:spcPct val="0"/>
                  </a:spcBef>
                  <a:spcAft>
                    <a:spcPct val="0"/>
                  </a:spcAft>
                  <a:defRPr>
                    <a:solidFill>
                      <a:schemeClr val="tx1"/>
                    </a:solidFill>
                    <a:latin typeface="Segoe UI" panose="020B0502040204020203" pitchFamily="34" charset="0"/>
                  </a:defRPr>
                </a:lvl7pPr>
                <a:lvl8pPr marL="3429000" indent="-228600" fontAlgn="base">
                  <a:spcBef>
                    <a:spcPct val="0"/>
                  </a:spcBef>
                  <a:spcAft>
                    <a:spcPct val="0"/>
                  </a:spcAft>
                  <a:defRPr>
                    <a:solidFill>
                      <a:schemeClr val="tx1"/>
                    </a:solidFill>
                    <a:latin typeface="Segoe UI" panose="020B0502040204020203" pitchFamily="34" charset="0"/>
                  </a:defRPr>
                </a:lvl8pPr>
                <a:lvl9pPr marL="3886200" indent="-228600" fontAlgn="base">
                  <a:spcBef>
                    <a:spcPct val="0"/>
                  </a:spcBef>
                  <a:spcAft>
                    <a:spcPct val="0"/>
                  </a:spcAft>
                  <a:defRPr>
                    <a:solidFill>
                      <a:schemeClr val="tx1"/>
                    </a:solidFill>
                    <a:latin typeface="Segoe UI" panose="020B0502040204020203" pitchFamily="34" charset="0"/>
                  </a:defRPr>
                </a:lvl9pPr>
              </a:lstStyle>
              <a:p>
                <a:pPr algn="ctr" defTabSz="932597">
                  <a:defRPr/>
                </a:pPr>
                <a:r>
                  <a:rPr lang="en-US" altLang="en-US" sz="1224" kern="0">
                    <a:solidFill>
                      <a:srgbClr val="FFFFFF"/>
                    </a:solidFill>
                    <a:latin typeface="Segoe UI"/>
                    <a:cs typeface="Segoe UI" panose="020B0502040204020203" pitchFamily="34" charset="0"/>
                  </a:rPr>
                  <a:t>One d</a:t>
                </a:r>
                <a:r>
                  <a:rPr lang="en-US" altLang="en-US" sz="1224" kern="0" err="1">
                    <a:solidFill>
                      <a:srgbClr val="FFFFFF"/>
                    </a:solidFill>
                    <a:latin typeface="Segoe UI"/>
                    <a:cs typeface="Segoe UI" panose="020B0502040204020203" pitchFamily="34" charset="0"/>
                  </a:rPr>
                  <a:t>efined</a:t>
                </a:r>
                <a:br>
                  <a:rPr lang="en-US" altLang="en-US" sz="1224" kern="0">
                    <a:solidFill>
                      <a:srgbClr val="FFFFFF"/>
                    </a:solidFill>
                    <a:latin typeface="Segoe UI"/>
                    <a:cs typeface="Segoe UI" panose="020B0502040204020203" pitchFamily="34" charset="0"/>
                  </a:rPr>
                </a:br>
                <a:r>
                  <a:rPr lang="en-US" altLang="en-US" sz="1224" kern="0">
                    <a:solidFill>
                      <a:srgbClr val="FFFFFF"/>
                    </a:solidFill>
                    <a:latin typeface="Segoe UI"/>
                    <a:cs typeface="Segoe UI" panose="020B0502040204020203" pitchFamily="34" charset="0"/>
                  </a:rPr>
                  <a:t>access point</a:t>
                </a:r>
              </a:p>
            </p:txBody>
          </p:sp>
        </p:grpSp>
        <p:grpSp>
          <p:nvGrpSpPr>
            <p:cNvPr id="579" name="Group 578"/>
            <p:cNvGrpSpPr/>
            <p:nvPr/>
          </p:nvGrpSpPr>
          <p:grpSpPr>
            <a:xfrm>
              <a:off x="2564931" y="2977072"/>
              <a:ext cx="1455150" cy="862592"/>
              <a:chOff x="2946189" y="3393280"/>
              <a:chExt cx="1455150" cy="862592"/>
            </a:xfrm>
          </p:grpSpPr>
          <p:sp>
            <p:nvSpPr>
              <p:cNvPr id="584" name="Freeform 7"/>
              <p:cNvSpPr>
                <a:spLocks/>
              </p:cNvSpPr>
              <p:nvPr/>
            </p:nvSpPr>
            <p:spPr bwMode="auto">
              <a:xfrm>
                <a:off x="3856790" y="3609015"/>
                <a:ext cx="110084" cy="75163"/>
              </a:xfrm>
              <a:custGeom>
                <a:avLst/>
                <a:gdLst>
                  <a:gd name="T0" fmla="*/ 76 w 175"/>
                  <a:gd name="T1" fmla="*/ 108 h 108"/>
                  <a:gd name="T2" fmla="*/ 85 w 175"/>
                  <a:gd name="T3" fmla="*/ 106 h 108"/>
                  <a:gd name="T4" fmla="*/ 168 w 175"/>
                  <a:gd name="T5" fmla="*/ 43 h 108"/>
                  <a:gd name="T6" fmla="*/ 165 w 175"/>
                  <a:gd name="T7" fmla="*/ 29 h 108"/>
                  <a:gd name="T8" fmla="*/ 104 w 175"/>
                  <a:gd name="T9" fmla="*/ 3 h 108"/>
                  <a:gd name="T10" fmla="*/ 88 w 175"/>
                  <a:gd name="T11" fmla="*/ 6 h 108"/>
                  <a:gd name="T12" fmla="*/ 12 w 175"/>
                  <a:gd name="T13" fmla="*/ 65 h 108"/>
                  <a:gd name="T14" fmla="*/ 10 w 175"/>
                  <a:gd name="T15" fmla="*/ 81 h 108"/>
                  <a:gd name="T16" fmla="*/ 76 w 175"/>
                  <a:gd name="T17" fmla="*/ 108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5" h="108">
                    <a:moveTo>
                      <a:pt x="76" y="108"/>
                    </a:moveTo>
                    <a:cubicBezTo>
                      <a:pt x="80" y="108"/>
                      <a:pt x="83" y="108"/>
                      <a:pt x="85" y="106"/>
                    </a:cubicBezTo>
                    <a:cubicBezTo>
                      <a:pt x="113" y="85"/>
                      <a:pt x="141" y="64"/>
                      <a:pt x="168" y="43"/>
                    </a:cubicBezTo>
                    <a:cubicBezTo>
                      <a:pt x="175" y="37"/>
                      <a:pt x="171" y="32"/>
                      <a:pt x="165" y="29"/>
                    </a:cubicBezTo>
                    <a:cubicBezTo>
                      <a:pt x="144" y="21"/>
                      <a:pt x="124" y="12"/>
                      <a:pt x="104" y="3"/>
                    </a:cubicBezTo>
                    <a:cubicBezTo>
                      <a:pt x="98" y="0"/>
                      <a:pt x="93" y="2"/>
                      <a:pt x="88" y="6"/>
                    </a:cubicBezTo>
                    <a:cubicBezTo>
                      <a:pt x="63" y="26"/>
                      <a:pt x="37" y="45"/>
                      <a:pt x="12" y="65"/>
                    </a:cubicBezTo>
                    <a:cubicBezTo>
                      <a:pt x="7" y="69"/>
                      <a:pt x="0" y="76"/>
                      <a:pt x="10" y="81"/>
                    </a:cubicBezTo>
                    <a:cubicBezTo>
                      <a:pt x="32" y="91"/>
                      <a:pt x="54" y="99"/>
                      <a:pt x="76" y="108"/>
                    </a:cubicBezTo>
                    <a:close/>
                  </a:path>
                </a:pathLst>
              </a:custGeom>
              <a:noFill/>
              <a:ln>
                <a:solidFill>
                  <a:srgbClr val="FFFFFF"/>
                </a:solidFill>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FFFFFF"/>
                  </a:solidFill>
                  <a:latin typeface="Segoe UI"/>
                </a:endParaRPr>
              </a:p>
            </p:txBody>
          </p:sp>
          <p:sp>
            <p:nvSpPr>
              <p:cNvPr id="585" name="Freeform 9"/>
              <p:cNvSpPr>
                <a:spLocks/>
              </p:cNvSpPr>
              <p:nvPr/>
            </p:nvSpPr>
            <p:spPr bwMode="auto">
              <a:xfrm>
                <a:off x="3497214" y="3393280"/>
                <a:ext cx="423876" cy="437206"/>
              </a:xfrm>
              <a:custGeom>
                <a:avLst/>
                <a:gdLst>
                  <a:gd name="T0" fmla="*/ 1 w 675"/>
                  <a:gd name="T1" fmla="*/ 313 h 627"/>
                  <a:gd name="T2" fmla="*/ 1 w 675"/>
                  <a:gd name="T3" fmla="*/ 600 h 627"/>
                  <a:gd name="T4" fmla="*/ 22 w 675"/>
                  <a:gd name="T5" fmla="*/ 627 h 627"/>
                  <a:gd name="T6" fmla="*/ 44 w 675"/>
                  <a:gd name="T7" fmla="*/ 602 h 627"/>
                  <a:gd name="T8" fmla="*/ 43 w 675"/>
                  <a:gd name="T9" fmla="*/ 509 h 627"/>
                  <a:gd name="T10" fmla="*/ 64 w 675"/>
                  <a:gd name="T11" fmla="*/ 488 h 627"/>
                  <a:gd name="T12" fmla="*/ 178 w 675"/>
                  <a:gd name="T13" fmla="*/ 488 h 627"/>
                  <a:gd name="T14" fmla="*/ 314 w 675"/>
                  <a:gd name="T15" fmla="*/ 360 h 627"/>
                  <a:gd name="T16" fmla="*/ 337 w 675"/>
                  <a:gd name="T17" fmla="*/ 347 h 627"/>
                  <a:gd name="T18" fmla="*/ 461 w 675"/>
                  <a:gd name="T19" fmla="*/ 398 h 627"/>
                  <a:gd name="T20" fmla="*/ 491 w 675"/>
                  <a:gd name="T21" fmla="*/ 396 h 627"/>
                  <a:gd name="T22" fmla="*/ 655 w 675"/>
                  <a:gd name="T23" fmla="*/ 272 h 627"/>
                  <a:gd name="T24" fmla="*/ 650 w 675"/>
                  <a:gd name="T25" fmla="*/ 246 h 627"/>
                  <a:gd name="T26" fmla="*/ 382 w 675"/>
                  <a:gd name="T27" fmla="*/ 136 h 627"/>
                  <a:gd name="T28" fmla="*/ 208 w 675"/>
                  <a:gd name="T29" fmla="*/ 64 h 627"/>
                  <a:gd name="T30" fmla="*/ 179 w 675"/>
                  <a:gd name="T31" fmla="*/ 70 h 627"/>
                  <a:gd name="T32" fmla="*/ 113 w 675"/>
                  <a:gd name="T33" fmla="*/ 230 h 627"/>
                  <a:gd name="T34" fmla="*/ 129 w 675"/>
                  <a:gd name="T35" fmla="*/ 261 h 627"/>
                  <a:gd name="T36" fmla="*/ 253 w 675"/>
                  <a:gd name="T37" fmla="*/ 313 h 627"/>
                  <a:gd name="T38" fmla="*/ 272 w 675"/>
                  <a:gd name="T39" fmla="*/ 329 h 627"/>
                  <a:gd name="T40" fmla="*/ 185 w 675"/>
                  <a:gd name="T41" fmla="*/ 442 h 627"/>
                  <a:gd name="T42" fmla="*/ 71 w 675"/>
                  <a:gd name="T43" fmla="*/ 443 h 627"/>
                  <a:gd name="T44" fmla="*/ 43 w 675"/>
                  <a:gd name="T45" fmla="*/ 414 h 627"/>
                  <a:gd name="T46" fmla="*/ 43 w 675"/>
                  <a:gd name="T47" fmla="*/ 39 h 627"/>
                  <a:gd name="T48" fmla="*/ 43 w 675"/>
                  <a:gd name="T49" fmla="*/ 18 h 627"/>
                  <a:gd name="T50" fmla="*/ 30 w 675"/>
                  <a:gd name="T51" fmla="*/ 3 h 627"/>
                  <a:gd name="T52" fmla="*/ 1 w 675"/>
                  <a:gd name="T53" fmla="*/ 28 h 627"/>
                  <a:gd name="T54" fmla="*/ 1 w 675"/>
                  <a:gd name="T55" fmla="*/ 313 h 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75" h="627">
                    <a:moveTo>
                      <a:pt x="1" y="313"/>
                    </a:moveTo>
                    <a:cubicBezTo>
                      <a:pt x="1" y="409"/>
                      <a:pt x="1" y="504"/>
                      <a:pt x="1" y="600"/>
                    </a:cubicBezTo>
                    <a:cubicBezTo>
                      <a:pt x="1" y="615"/>
                      <a:pt x="0" y="627"/>
                      <a:pt x="22" y="627"/>
                    </a:cubicBezTo>
                    <a:cubicBezTo>
                      <a:pt x="42" y="627"/>
                      <a:pt x="44" y="618"/>
                      <a:pt x="44" y="602"/>
                    </a:cubicBezTo>
                    <a:cubicBezTo>
                      <a:pt x="43" y="571"/>
                      <a:pt x="44" y="540"/>
                      <a:pt x="43" y="509"/>
                    </a:cubicBezTo>
                    <a:cubicBezTo>
                      <a:pt x="43" y="493"/>
                      <a:pt x="48" y="487"/>
                      <a:pt x="64" y="488"/>
                    </a:cubicBezTo>
                    <a:cubicBezTo>
                      <a:pt x="102" y="489"/>
                      <a:pt x="140" y="488"/>
                      <a:pt x="178" y="488"/>
                    </a:cubicBezTo>
                    <a:cubicBezTo>
                      <a:pt x="258" y="488"/>
                      <a:pt x="310" y="439"/>
                      <a:pt x="314" y="360"/>
                    </a:cubicBezTo>
                    <a:cubicBezTo>
                      <a:pt x="315" y="338"/>
                      <a:pt x="322" y="341"/>
                      <a:pt x="337" y="347"/>
                    </a:cubicBezTo>
                    <a:cubicBezTo>
                      <a:pt x="378" y="365"/>
                      <a:pt x="420" y="381"/>
                      <a:pt x="461" y="398"/>
                    </a:cubicBezTo>
                    <a:cubicBezTo>
                      <a:pt x="472" y="403"/>
                      <a:pt x="480" y="405"/>
                      <a:pt x="491" y="396"/>
                    </a:cubicBezTo>
                    <a:cubicBezTo>
                      <a:pt x="545" y="354"/>
                      <a:pt x="602" y="316"/>
                      <a:pt x="655" y="272"/>
                    </a:cubicBezTo>
                    <a:cubicBezTo>
                      <a:pt x="675" y="257"/>
                      <a:pt x="667" y="253"/>
                      <a:pt x="650" y="246"/>
                    </a:cubicBezTo>
                    <a:cubicBezTo>
                      <a:pt x="561" y="209"/>
                      <a:pt x="471" y="173"/>
                      <a:pt x="382" y="136"/>
                    </a:cubicBezTo>
                    <a:cubicBezTo>
                      <a:pt x="324" y="112"/>
                      <a:pt x="266" y="88"/>
                      <a:pt x="208" y="64"/>
                    </a:cubicBezTo>
                    <a:cubicBezTo>
                      <a:pt x="198" y="60"/>
                      <a:pt x="186" y="51"/>
                      <a:pt x="179" y="70"/>
                    </a:cubicBezTo>
                    <a:cubicBezTo>
                      <a:pt x="157" y="123"/>
                      <a:pt x="135" y="177"/>
                      <a:pt x="113" y="230"/>
                    </a:cubicBezTo>
                    <a:cubicBezTo>
                      <a:pt x="105" y="249"/>
                      <a:pt x="114" y="255"/>
                      <a:pt x="129" y="261"/>
                    </a:cubicBezTo>
                    <a:cubicBezTo>
                      <a:pt x="170" y="278"/>
                      <a:pt x="211" y="296"/>
                      <a:pt x="253" y="313"/>
                    </a:cubicBezTo>
                    <a:cubicBezTo>
                      <a:pt x="261" y="317"/>
                      <a:pt x="269" y="318"/>
                      <a:pt x="272" y="329"/>
                    </a:cubicBezTo>
                    <a:cubicBezTo>
                      <a:pt x="287" y="387"/>
                      <a:pt x="246" y="441"/>
                      <a:pt x="185" y="442"/>
                    </a:cubicBezTo>
                    <a:cubicBezTo>
                      <a:pt x="147" y="442"/>
                      <a:pt x="109" y="441"/>
                      <a:pt x="71" y="443"/>
                    </a:cubicBezTo>
                    <a:cubicBezTo>
                      <a:pt x="49" y="444"/>
                      <a:pt x="43" y="436"/>
                      <a:pt x="43" y="414"/>
                    </a:cubicBezTo>
                    <a:cubicBezTo>
                      <a:pt x="44" y="289"/>
                      <a:pt x="43" y="164"/>
                      <a:pt x="43" y="39"/>
                    </a:cubicBezTo>
                    <a:cubicBezTo>
                      <a:pt x="43" y="32"/>
                      <a:pt x="43" y="25"/>
                      <a:pt x="43" y="18"/>
                    </a:cubicBezTo>
                    <a:cubicBezTo>
                      <a:pt x="44" y="8"/>
                      <a:pt x="40" y="4"/>
                      <a:pt x="30" y="3"/>
                    </a:cubicBezTo>
                    <a:cubicBezTo>
                      <a:pt x="7" y="0"/>
                      <a:pt x="1" y="4"/>
                      <a:pt x="1" y="28"/>
                    </a:cubicBezTo>
                    <a:cubicBezTo>
                      <a:pt x="1" y="123"/>
                      <a:pt x="1" y="218"/>
                      <a:pt x="1" y="313"/>
                    </a:cubicBezTo>
                    <a:close/>
                  </a:path>
                </a:pathLst>
              </a:custGeom>
              <a:noFill/>
              <a:ln>
                <a:solidFill>
                  <a:srgbClr val="FFFFFF"/>
                </a:solidFill>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FFFFFF"/>
                  </a:solidFill>
                  <a:latin typeface="Segoe UI"/>
                </a:endParaRPr>
              </a:p>
            </p:txBody>
          </p:sp>
          <p:sp>
            <p:nvSpPr>
              <p:cNvPr id="586" name="Freeform 13"/>
              <p:cNvSpPr>
                <a:spLocks/>
              </p:cNvSpPr>
              <p:nvPr/>
            </p:nvSpPr>
            <p:spPr bwMode="auto">
              <a:xfrm>
                <a:off x="3652568" y="3529262"/>
                <a:ext cx="57100" cy="63688"/>
              </a:xfrm>
              <a:custGeom>
                <a:avLst/>
                <a:gdLst>
                  <a:gd name="T0" fmla="*/ 44 w 91"/>
                  <a:gd name="T1" fmla="*/ 1 h 91"/>
                  <a:gd name="T2" fmla="*/ 1 w 91"/>
                  <a:gd name="T3" fmla="*/ 46 h 91"/>
                  <a:gd name="T4" fmla="*/ 48 w 91"/>
                  <a:gd name="T5" fmla="*/ 89 h 91"/>
                  <a:gd name="T6" fmla="*/ 90 w 91"/>
                  <a:gd name="T7" fmla="*/ 43 h 91"/>
                  <a:gd name="T8" fmla="*/ 44 w 91"/>
                  <a:gd name="T9" fmla="*/ 1 h 91"/>
                </a:gdLst>
                <a:ahLst/>
                <a:cxnLst>
                  <a:cxn ang="0">
                    <a:pos x="T0" y="T1"/>
                  </a:cxn>
                  <a:cxn ang="0">
                    <a:pos x="T2" y="T3"/>
                  </a:cxn>
                  <a:cxn ang="0">
                    <a:pos x="T4" y="T5"/>
                  </a:cxn>
                  <a:cxn ang="0">
                    <a:pos x="T6" y="T7"/>
                  </a:cxn>
                  <a:cxn ang="0">
                    <a:pos x="T8" y="T9"/>
                  </a:cxn>
                </a:cxnLst>
                <a:rect l="0" t="0" r="r" b="b"/>
                <a:pathLst>
                  <a:path w="91" h="91">
                    <a:moveTo>
                      <a:pt x="44" y="1"/>
                    </a:moveTo>
                    <a:cubicBezTo>
                      <a:pt x="20" y="1"/>
                      <a:pt x="0" y="22"/>
                      <a:pt x="1" y="46"/>
                    </a:cubicBezTo>
                    <a:cubicBezTo>
                      <a:pt x="1" y="70"/>
                      <a:pt x="24" y="91"/>
                      <a:pt x="48" y="89"/>
                    </a:cubicBezTo>
                    <a:cubicBezTo>
                      <a:pt x="71" y="88"/>
                      <a:pt x="91" y="66"/>
                      <a:pt x="90" y="43"/>
                    </a:cubicBezTo>
                    <a:cubicBezTo>
                      <a:pt x="88" y="20"/>
                      <a:pt x="67" y="0"/>
                      <a:pt x="44" y="1"/>
                    </a:cubicBezTo>
                    <a:close/>
                  </a:path>
                </a:pathLst>
              </a:custGeom>
              <a:noFill/>
              <a:ln w="9525">
                <a:solidFill>
                  <a:srgbClr val="FFFFFF"/>
                </a:solidFill>
                <a:round/>
                <a:headEnd/>
                <a:tailEnd/>
              </a:ln>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FFFFFF"/>
                  </a:solidFill>
                  <a:latin typeface="Segoe UI"/>
                </a:endParaRPr>
              </a:p>
            </p:txBody>
          </p:sp>
          <p:sp>
            <p:nvSpPr>
              <p:cNvPr id="587" name="TextBox 20"/>
              <p:cNvSpPr txBox="1">
                <a:spLocks noChangeArrowheads="1"/>
              </p:cNvSpPr>
              <p:nvPr/>
            </p:nvSpPr>
            <p:spPr bwMode="auto">
              <a:xfrm>
                <a:off x="2946189" y="3917420"/>
                <a:ext cx="1455150" cy="338452"/>
              </a:xfrm>
              <a:prstGeom prst="rect">
                <a:avLst/>
              </a:prstGeom>
              <a:noFill/>
              <a:ln w="3175">
                <a:noFill/>
                <a:prstDash val="sysDot"/>
                <a:miter lim="800000"/>
                <a:headEnd/>
                <a:tailEnd type="oval" w="lg" len="lg"/>
              </a:ln>
              <a:extLst>
                <a:ext uri="{909E8E84-426E-40DD-AFC4-6F175D3DCCD1}">
                  <a14:hiddenFill xmlns:a14="http://schemas.microsoft.com/office/drawing/2010/main">
                    <a:solidFill>
                      <a:srgbClr val="FFFFFF"/>
                    </a:solidFill>
                  </a14:hiddenFill>
                </a:ext>
              </a:extLst>
            </p:spPr>
            <p:txBody>
              <a:bodyPr lIns="124347" tIns="62174" rIns="124347" bIns="62174" anchor="ctr"/>
              <a:lstStyle>
                <a:lvl1pPr>
                  <a:defRPr>
                    <a:solidFill>
                      <a:schemeClr val="tx1"/>
                    </a:solidFill>
                    <a:latin typeface="Segoe UI" panose="020B0502040204020203" pitchFamily="34" charset="0"/>
                  </a:defRPr>
                </a:lvl1pPr>
                <a:lvl2pPr marL="742950" indent="-285750">
                  <a:defRPr>
                    <a:solidFill>
                      <a:schemeClr val="tx1"/>
                    </a:solidFill>
                    <a:latin typeface="Segoe UI" panose="020B0502040204020203" pitchFamily="34" charset="0"/>
                  </a:defRPr>
                </a:lvl2pPr>
                <a:lvl3pPr marL="1143000" indent="-228600">
                  <a:defRPr>
                    <a:solidFill>
                      <a:schemeClr val="tx1"/>
                    </a:solidFill>
                    <a:latin typeface="Segoe UI" panose="020B0502040204020203" pitchFamily="34" charset="0"/>
                  </a:defRPr>
                </a:lvl3pPr>
                <a:lvl4pPr marL="1600200" indent="-228600">
                  <a:defRPr>
                    <a:solidFill>
                      <a:schemeClr val="tx1"/>
                    </a:solidFill>
                    <a:latin typeface="Segoe UI" panose="020B0502040204020203" pitchFamily="34" charset="0"/>
                  </a:defRPr>
                </a:lvl4pPr>
                <a:lvl5pPr marL="2057400" indent="-228600">
                  <a:defRPr>
                    <a:solidFill>
                      <a:schemeClr val="tx1"/>
                    </a:solidFill>
                    <a:latin typeface="Segoe UI" panose="020B0502040204020203" pitchFamily="34" charset="0"/>
                  </a:defRPr>
                </a:lvl5pPr>
                <a:lvl6pPr marL="2514600" indent="-228600" fontAlgn="base">
                  <a:spcBef>
                    <a:spcPct val="0"/>
                  </a:spcBef>
                  <a:spcAft>
                    <a:spcPct val="0"/>
                  </a:spcAft>
                  <a:defRPr>
                    <a:solidFill>
                      <a:schemeClr val="tx1"/>
                    </a:solidFill>
                    <a:latin typeface="Segoe UI" panose="020B0502040204020203" pitchFamily="34" charset="0"/>
                  </a:defRPr>
                </a:lvl6pPr>
                <a:lvl7pPr marL="2971800" indent="-228600" fontAlgn="base">
                  <a:spcBef>
                    <a:spcPct val="0"/>
                  </a:spcBef>
                  <a:spcAft>
                    <a:spcPct val="0"/>
                  </a:spcAft>
                  <a:defRPr>
                    <a:solidFill>
                      <a:schemeClr val="tx1"/>
                    </a:solidFill>
                    <a:latin typeface="Segoe UI" panose="020B0502040204020203" pitchFamily="34" charset="0"/>
                  </a:defRPr>
                </a:lvl7pPr>
                <a:lvl8pPr marL="3429000" indent="-228600" fontAlgn="base">
                  <a:spcBef>
                    <a:spcPct val="0"/>
                  </a:spcBef>
                  <a:spcAft>
                    <a:spcPct val="0"/>
                  </a:spcAft>
                  <a:defRPr>
                    <a:solidFill>
                      <a:schemeClr val="tx1"/>
                    </a:solidFill>
                    <a:latin typeface="Segoe UI" panose="020B0502040204020203" pitchFamily="34" charset="0"/>
                  </a:defRPr>
                </a:lvl8pPr>
                <a:lvl9pPr marL="3886200" indent="-228600" fontAlgn="base">
                  <a:spcBef>
                    <a:spcPct val="0"/>
                  </a:spcBef>
                  <a:spcAft>
                    <a:spcPct val="0"/>
                  </a:spcAft>
                  <a:defRPr>
                    <a:solidFill>
                      <a:schemeClr val="tx1"/>
                    </a:solidFill>
                    <a:latin typeface="Segoe UI" panose="020B0502040204020203" pitchFamily="34" charset="0"/>
                  </a:defRPr>
                </a:lvl9pPr>
              </a:lstStyle>
              <a:p>
                <a:pPr algn="ctr" defTabSz="932597">
                  <a:defRPr/>
                </a:pPr>
                <a:r>
                  <a:rPr lang="en-US" altLang="en-US" sz="1224" kern="0">
                    <a:solidFill>
                      <a:srgbClr val="FFFFFF"/>
                    </a:solidFill>
                    <a:latin typeface="Segoe UI"/>
                    <a:cs typeface="Segoe UI" panose="020B0502040204020203" pitchFamily="34" charset="0"/>
                  </a:rPr>
                  <a:t>Video</a:t>
                </a:r>
                <a:br>
                  <a:rPr lang="en-US" altLang="en-US" sz="1224" kern="0">
                    <a:solidFill>
                      <a:srgbClr val="FFFFFF"/>
                    </a:solidFill>
                    <a:latin typeface="Segoe UI"/>
                    <a:cs typeface="Segoe UI" panose="020B0502040204020203" pitchFamily="34" charset="0"/>
                  </a:rPr>
                </a:br>
                <a:r>
                  <a:rPr lang="en-US" altLang="en-US" sz="1224" kern="0">
                    <a:solidFill>
                      <a:srgbClr val="FFFFFF"/>
                    </a:solidFill>
                    <a:latin typeface="Segoe UI"/>
                    <a:cs typeface="Segoe UI" panose="020B0502040204020203" pitchFamily="34" charset="0"/>
                  </a:rPr>
                  <a:t>coverage</a:t>
                </a:r>
              </a:p>
            </p:txBody>
          </p:sp>
        </p:grpSp>
        <p:grpSp>
          <p:nvGrpSpPr>
            <p:cNvPr id="580" name="Group 579"/>
            <p:cNvGrpSpPr/>
            <p:nvPr/>
          </p:nvGrpSpPr>
          <p:grpSpPr>
            <a:xfrm>
              <a:off x="3550200" y="1895727"/>
              <a:ext cx="905204" cy="848233"/>
              <a:chOff x="2002588" y="2187575"/>
              <a:chExt cx="905204" cy="848233"/>
            </a:xfrm>
          </p:grpSpPr>
          <p:sp>
            <p:nvSpPr>
              <p:cNvPr id="581" name="Freeform: Shape 315">
                <a:extLst/>
              </p:cNvPr>
              <p:cNvSpPr/>
              <p:nvPr/>
            </p:nvSpPr>
            <p:spPr bwMode="auto">
              <a:xfrm>
                <a:off x="2183721" y="2187575"/>
                <a:ext cx="418021" cy="418078"/>
              </a:xfrm>
              <a:custGeom>
                <a:avLst/>
                <a:gdLst>
                  <a:gd name="connsiteX0" fmla="*/ 87613 w 1632856"/>
                  <a:gd name="connsiteY0" fmla="*/ 887143 h 1633083"/>
                  <a:gd name="connsiteX1" fmla="*/ 980815 w 1632856"/>
                  <a:gd name="connsiteY1" fmla="*/ 887143 h 1633083"/>
                  <a:gd name="connsiteX2" fmla="*/ 980815 w 1632856"/>
                  <a:gd name="connsiteY2" fmla="*/ 1545395 h 1633083"/>
                  <a:gd name="connsiteX3" fmla="*/ 87613 w 1632856"/>
                  <a:gd name="connsiteY3" fmla="*/ 1545395 h 1633083"/>
                  <a:gd name="connsiteX4" fmla="*/ 0 w 1632856"/>
                  <a:gd name="connsiteY4" fmla="*/ 0 h 1633083"/>
                  <a:gd name="connsiteX5" fmla="*/ 1632856 w 1632856"/>
                  <a:gd name="connsiteY5" fmla="*/ 0 h 1633083"/>
                  <a:gd name="connsiteX6" fmla="*/ 1632856 w 1632856"/>
                  <a:gd name="connsiteY6" fmla="*/ 1633083 h 1633083"/>
                  <a:gd name="connsiteX7" fmla="*/ 1068428 w 1632856"/>
                  <a:gd name="connsiteY7" fmla="*/ 1633083 h 1633083"/>
                  <a:gd name="connsiteX8" fmla="*/ 1068428 w 1632856"/>
                  <a:gd name="connsiteY8" fmla="*/ 564506 h 1633083"/>
                  <a:gd name="connsiteX9" fmla="*/ 0 w 1632856"/>
                  <a:gd name="connsiteY9" fmla="*/ 564506 h 1633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32856" h="1633083">
                    <a:moveTo>
                      <a:pt x="87613" y="887143"/>
                    </a:moveTo>
                    <a:lnTo>
                      <a:pt x="980815" y="887143"/>
                    </a:lnTo>
                    <a:lnTo>
                      <a:pt x="980815" y="1545395"/>
                    </a:lnTo>
                    <a:lnTo>
                      <a:pt x="87613" y="1545395"/>
                    </a:lnTo>
                    <a:close/>
                    <a:moveTo>
                      <a:pt x="0" y="0"/>
                    </a:moveTo>
                    <a:lnTo>
                      <a:pt x="1632856" y="0"/>
                    </a:lnTo>
                    <a:lnTo>
                      <a:pt x="1632856" y="1633083"/>
                    </a:lnTo>
                    <a:lnTo>
                      <a:pt x="1068428" y="1633083"/>
                    </a:lnTo>
                    <a:lnTo>
                      <a:pt x="1068428" y="564506"/>
                    </a:lnTo>
                    <a:lnTo>
                      <a:pt x="0" y="564506"/>
                    </a:lnTo>
                    <a:close/>
                  </a:path>
                </a:pathLst>
              </a:custGeom>
              <a:noFill/>
              <a:ln w="9525" cap="flat" cmpd="sng" algn="ctr">
                <a:solidFill>
                  <a:srgbClr val="FFFFFF"/>
                </a:solidFill>
                <a:prstDash val="dash"/>
                <a:headEnd type="none" w="med" len="med"/>
                <a:tailEnd type="none" w="med" len="med"/>
              </a:ln>
              <a:effectLst/>
            </p:spPr>
            <p:txBody>
              <a:bodyPr lIns="186521" tIns="149217" rIns="186521" bIns="149217"/>
              <a:lstStyle/>
              <a:p>
                <a:pPr algn="ctr" defTabSz="951028">
                  <a:defRPr/>
                </a:pPr>
                <a:endParaRPr lang="en-US" sz="2448" kern="0">
                  <a:solidFill>
                    <a:srgbClr val="FFFFFF"/>
                  </a:solidFill>
                  <a:latin typeface="Segoe UI Light"/>
                  <a:ea typeface="Segoe UI" pitchFamily="34" charset="0"/>
                  <a:cs typeface="Segoe UI" pitchFamily="34" charset="0"/>
                </a:endParaRPr>
              </a:p>
            </p:txBody>
          </p:sp>
          <p:sp>
            <p:nvSpPr>
              <p:cNvPr id="582" name="Freeform: Shape 316">
                <a:extLst/>
              </p:cNvPr>
              <p:cNvSpPr/>
              <p:nvPr/>
            </p:nvSpPr>
            <p:spPr bwMode="auto">
              <a:xfrm>
                <a:off x="2183721" y="2204033"/>
                <a:ext cx="397804" cy="401620"/>
              </a:xfrm>
              <a:custGeom>
                <a:avLst/>
                <a:gdLst>
                  <a:gd name="connsiteX0" fmla="*/ 87613 w 1553886"/>
                  <a:gd name="connsiteY0" fmla="*/ 822854 h 1568794"/>
                  <a:gd name="connsiteX1" fmla="*/ 87613 w 1553886"/>
                  <a:gd name="connsiteY1" fmla="*/ 1481106 h 1568794"/>
                  <a:gd name="connsiteX2" fmla="*/ 980815 w 1553886"/>
                  <a:gd name="connsiteY2" fmla="*/ 1481106 h 1568794"/>
                  <a:gd name="connsiteX3" fmla="*/ 980815 w 1553886"/>
                  <a:gd name="connsiteY3" fmla="*/ 822854 h 1568794"/>
                  <a:gd name="connsiteX4" fmla="*/ 1553530 w 1553886"/>
                  <a:gd name="connsiteY4" fmla="*/ 0 h 1568794"/>
                  <a:gd name="connsiteX5" fmla="*/ 1553886 w 1553886"/>
                  <a:gd name="connsiteY5" fmla="*/ 128934 h 1568794"/>
                  <a:gd name="connsiteX6" fmla="*/ 1521563 w 1553886"/>
                  <a:gd name="connsiteY6" fmla="*/ 96789 h 1568794"/>
                  <a:gd name="connsiteX7" fmla="*/ 1068428 w 1553886"/>
                  <a:gd name="connsiteY7" fmla="*/ 552433 h 1568794"/>
                  <a:gd name="connsiteX8" fmla="*/ 1068428 w 1553886"/>
                  <a:gd name="connsiteY8" fmla="*/ 1568794 h 1568794"/>
                  <a:gd name="connsiteX9" fmla="*/ 0 w 1553886"/>
                  <a:gd name="connsiteY9" fmla="*/ 1568794 h 1568794"/>
                  <a:gd name="connsiteX10" fmla="*/ 0 w 1553886"/>
                  <a:gd name="connsiteY10" fmla="*/ 500217 h 1568794"/>
                  <a:gd name="connsiteX11" fmla="*/ 991776 w 1553886"/>
                  <a:gd name="connsiteY11" fmla="*/ 500217 h 1568794"/>
                  <a:gd name="connsiteX12" fmla="*/ 1456918 w 1553886"/>
                  <a:gd name="connsiteY12" fmla="*/ 32500 h 1568794"/>
                  <a:gd name="connsiteX13" fmla="*/ 1424596 w 1553886"/>
                  <a:gd name="connsiteY13" fmla="*/ 355 h 1568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53886" h="1568794">
                    <a:moveTo>
                      <a:pt x="87613" y="822854"/>
                    </a:moveTo>
                    <a:lnTo>
                      <a:pt x="87613" y="1481106"/>
                    </a:lnTo>
                    <a:lnTo>
                      <a:pt x="980815" y="1481106"/>
                    </a:lnTo>
                    <a:lnTo>
                      <a:pt x="980815" y="822854"/>
                    </a:lnTo>
                    <a:close/>
                    <a:moveTo>
                      <a:pt x="1553530" y="0"/>
                    </a:moveTo>
                    <a:lnTo>
                      <a:pt x="1553886" y="128934"/>
                    </a:lnTo>
                    <a:lnTo>
                      <a:pt x="1521563" y="96789"/>
                    </a:lnTo>
                    <a:lnTo>
                      <a:pt x="1068428" y="552433"/>
                    </a:lnTo>
                    <a:lnTo>
                      <a:pt x="1068428" y="1568794"/>
                    </a:lnTo>
                    <a:lnTo>
                      <a:pt x="0" y="1568794"/>
                    </a:lnTo>
                    <a:lnTo>
                      <a:pt x="0" y="500217"/>
                    </a:lnTo>
                    <a:lnTo>
                      <a:pt x="991776" y="500217"/>
                    </a:lnTo>
                    <a:lnTo>
                      <a:pt x="1456918" y="32500"/>
                    </a:lnTo>
                    <a:lnTo>
                      <a:pt x="1424596" y="355"/>
                    </a:lnTo>
                    <a:close/>
                  </a:path>
                </a:pathLst>
              </a:custGeom>
              <a:noFill/>
              <a:ln w="9525" cap="flat" cmpd="sng" algn="ctr">
                <a:solidFill>
                  <a:srgbClr val="FFFFFF"/>
                </a:solidFill>
                <a:prstDash val="solid"/>
                <a:headEnd type="none" w="med" len="med"/>
                <a:tailEnd type="none" w="med" len="med"/>
              </a:ln>
              <a:effectLst/>
            </p:spPr>
            <p:txBody>
              <a:bodyPr lIns="186521" tIns="149217" rIns="186521" bIns="149217"/>
              <a:lstStyle/>
              <a:p>
                <a:pPr algn="ctr" defTabSz="951028">
                  <a:defRPr/>
                </a:pPr>
                <a:endParaRPr lang="en-US" sz="2448" kern="0">
                  <a:solidFill>
                    <a:srgbClr val="FFFFFF"/>
                  </a:solidFill>
                  <a:latin typeface="Segoe UI Light"/>
                  <a:ea typeface="Segoe UI" pitchFamily="34" charset="0"/>
                  <a:cs typeface="Segoe UI" pitchFamily="34" charset="0"/>
                </a:endParaRPr>
              </a:p>
            </p:txBody>
          </p:sp>
          <p:sp>
            <p:nvSpPr>
              <p:cNvPr id="583" name="TextBox 18"/>
              <p:cNvSpPr txBox="1">
                <a:spLocks noChangeArrowheads="1"/>
              </p:cNvSpPr>
              <p:nvPr/>
            </p:nvSpPr>
            <p:spPr bwMode="auto">
              <a:xfrm>
                <a:off x="2002588" y="2699624"/>
                <a:ext cx="905204" cy="336184"/>
              </a:xfrm>
              <a:prstGeom prst="rect">
                <a:avLst/>
              </a:prstGeom>
              <a:noFill/>
              <a:ln w="3175">
                <a:noFill/>
                <a:prstDash val="sysDot"/>
                <a:miter lim="800000"/>
                <a:headEnd/>
                <a:tailEnd type="oval" w="lg" len="lg"/>
              </a:ln>
              <a:extLst>
                <a:ext uri="{909E8E84-426E-40DD-AFC4-6F175D3DCCD1}">
                  <a14:hiddenFill xmlns:a14="http://schemas.microsoft.com/office/drawing/2010/main">
                    <a:solidFill>
                      <a:srgbClr val="FFFFFF"/>
                    </a:solidFill>
                  </a14:hiddenFill>
                </a:ext>
              </a:extLst>
            </p:spPr>
            <p:txBody>
              <a:bodyPr lIns="124347" tIns="62174" rIns="124347" bIns="62174" anchor="ctr"/>
              <a:lstStyle>
                <a:lvl1pPr>
                  <a:defRPr>
                    <a:solidFill>
                      <a:schemeClr val="tx1"/>
                    </a:solidFill>
                    <a:latin typeface="Segoe UI" panose="020B0502040204020203" pitchFamily="34" charset="0"/>
                  </a:defRPr>
                </a:lvl1pPr>
                <a:lvl2pPr marL="742950" indent="-285750">
                  <a:defRPr>
                    <a:solidFill>
                      <a:schemeClr val="tx1"/>
                    </a:solidFill>
                    <a:latin typeface="Segoe UI" panose="020B0502040204020203" pitchFamily="34" charset="0"/>
                  </a:defRPr>
                </a:lvl2pPr>
                <a:lvl3pPr marL="1143000" indent="-228600">
                  <a:defRPr>
                    <a:solidFill>
                      <a:schemeClr val="tx1"/>
                    </a:solidFill>
                    <a:latin typeface="Segoe UI" panose="020B0502040204020203" pitchFamily="34" charset="0"/>
                  </a:defRPr>
                </a:lvl3pPr>
                <a:lvl4pPr marL="1600200" indent="-228600">
                  <a:defRPr>
                    <a:solidFill>
                      <a:schemeClr val="tx1"/>
                    </a:solidFill>
                    <a:latin typeface="Segoe UI" panose="020B0502040204020203" pitchFamily="34" charset="0"/>
                  </a:defRPr>
                </a:lvl4pPr>
                <a:lvl5pPr marL="2057400" indent="-228600">
                  <a:defRPr>
                    <a:solidFill>
                      <a:schemeClr val="tx1"/>
                    </a:solidFill>
                    <a:latin typeface="Segoe UI" panose="020B0502040204020203" pitchFamily="34" charset="0"/>
                  </a:defRPr>
                </a:lvl5pPr>
                <a:lvl6pPr marL="2514600" indent="-228600" fontAlgn="base">
                  <a:spcBef>
                    <a:spcPct val="0"/>
                  </a:spcBef>
                  <a:spcAft>
                    <a:spcPct val="0"/>
                  </a:spcAft>
                  <a:defRPr>
                    <a:solidFill>
                      <a:schemeClr val="tx1"/>
                    </a:solidFill>
                    <a:latin typeface="Segoe UI" panose="020B0502040204020203" pitchFamily="34" charset="0"/>
                  </a:defRPr>
                </a:lvl6pPr>
                <a:lvl7pPr marL="2971800" indent="-228600" fontAlgn="base">
                  <a:spcBef>
                    <a:spcPct val="0"/>
                  </a:spcBef>
                  <a:spcAft>
                    <a:spcPct val="0"/>
                  </a:spcAft>
                  <a:defRPr>
                    <a:solidFill>
                      <a:schemeClr val="tx1"/>
                    </a:solidFill>
                    <a:latin typeface="Segoe UI" panose="020B0502040204020203" pitchFamily="34" charset="0"/>
                  </a:defRPr>
                </a:lvl7pPr>
                <a:lvl8pPr marL="3429000" indent="-228600" fontAlgn="base">
                  <a:spcBef>
                    <a:spcPct val="0"/>
                  </a:spcBef>
                  <a:spcAft>
                    <a:spcPct val="0"/>
                  </a:spcAft>
                  <a:defRPr>
                    <a:solidFill>
                      <a:schemeClr val="tx1"/>
                    </a:solidFill>
                    <a:latin typeface="Segoe UI" panose="020B0502040204020203" pitchFamily="34" charset="0"/>
                  </a:defRPr>
                </a:lvl8pPr>
                <a:lvl9pPr marL="3886200" indent="-228600" fontAlgn="base">
                  <a:spcBef>
                    <a:spcPct val="0"/>
                  </a:spcBef>
                  <a:spcAft>
                    <a:spcPct val="0"/>
                  </a:spcAft>
                  <a:defRPr>
                    <a:solidFill>
                      <a:schemeClr val="tx1"/>
                    </a:solidFill>
                    <a:latin typeface="Segoe UI" panose="020B0502040204020203" pitchFamily="34" charset="0"/>
                  </a:defRPr>
                </a:lvl9pPr>
              </a:lstStyle>
              <a:p>
                <a:pPr algn="ctr" defTabSz="932597">
                  <a:defRPr/>
                </a:pPr>
                <a:r>
                  <a:rPr lang="en-US" altLang="en-US" sz="1224" kern="0">
                    <a:solidFill>
                      <a:srgbClr val="FFFFFF"/>
                    </a:solidFill>
                    <a:latin typeface="Segoe UI"/>
                    <a:cs typeface="Segoe UI" panose="020B0502040204020203" pitchFamily="34" charset="0"/>
                  </a:rPr>
                  <a:t>Perimeter</a:t>
                </a:r>
                <a:br>
                  <a:rPr lang="en-US" altLang="en-US" sz="1224" kern="0">
                    <a:solidFill>
                      <a:srgbClr val="FFFFFF"/>
                    </a:solidFill>
                    <a:latin typeface="Segoe UI"/>
                    <a:cs typeface="Segoe UI" panose="020B0502040204020203" pitchFamily="34" charset="0"/>
                  </a:rPr>
                </a:br>
                <a:r>
                  <a:rPr lang="en-US" altLang="en-US" sz="1224" kern="0">
                    <a:solidFill>
                      <a:srgbClr val="FFFFFF"/>
                    </a:solidFill>
                    <a:latin typeface="Segoe UI"/>
                    <a:cs typeface="Segoe UI" panose="020B0502040204020203" pitchFamily="34" charset="0"/>
                  </a:rPr>
                  <a:t>fencing</a:t>
                </a:r>
              </a:p>
            </p:txBody>
          </p:sp>
        </p:grpSp>
      </p:grpSp>
      <p:grpSp>
        <p:nvGrpSpPr>
          <p:cNvPr id="593" name="Group 592"/>
          <p:cNvGrpSpPr/>
          <p:nvPr/>
        </p:nvGrpSpPr>
        <p:grpSpPr>
          <a:xfrm>
            <a:off x="6446512" y="1662363"/>
            <a:ext cx="3091348" cy="2911713"/>
            <a:chOff x="6495581" y="1615764"/>
            <a:chExt cx="3031008" cy="2854880"/>
          </a:xfrm>
        </p:grpSpPr>
        <p:sp>
          <p:nvSpPr>
            <p:cNvPr id="594" name="Rectangle 593"/>
            <p:cNvSpPr/>
            <p:nvPr/>
          </p:nvSpPr>
          <p:spPr>
            <a:xfrm>
              <a:off x="6790417" y="4078399"/>
              <a:ext cx="1318617" cy="392245"/>
            </a:xfrm>
            <a:prstGeom prst="rect">
              <a:avLst/>
            </a:prstGeom>
            <a:noFill/>
          </p:spPr>
          <p:txBody>
            <a:bodyPr wrap="square" anchor="ctr">
              <a:noAutofit/>
            </a:bodyPr>
            <a:lstStyle/>
            <a:p>
              <a:pPr algn="ctr" defTabSz="932293" fontAlgn="base">
                <a:spcBef>
                  <a:spcPct val="0"/>
                </a:spcBef>
                <a:spcAft>
                  <a:spcPct val="0"/>
                </a:spcAft>
                <a:defRPr/>
              </a:pPr>
              <a:r>
                <a:rPr lang="en-IN" sz="1836" kern="0">
                  <a:solidFill>
                    <a:srgbClr val="FFFFFF"/>
                  </a:solidFill>
                  <a:latin typeface="Segoe UI Semibold" panose="020B0702040204020203" pitchFamily="34" charset="0"/>
                  <a:ea typeface="Segoe UI" pitchFamily="34" charset="0"/>
                  <a:cs typeface="Segoe UI Semibold" panose="020B0702040204020203" pitchFamily="34" charset="0"/>
                </a:rPr>
                <a:t>BUILDING</a:t>
              </a:r>
            </a:p>
          </p:txBody>
        </p:sp>
        <p:grpSp>
          <p:nvGrpSpPr>
            <p:cNvPr id="595" name="Group 594"/>
            <p:cNvGrpSpPr/>
            <p:nvPr/>
          </p:nvGrpSpPr>
          <p:grpSpPr>
            <a:xfrm>
              <a:off x="7508798" y="1615764"/>
              <a:ext cx="1532110" cy="982600"/>
              <a:chOff x="6339415" y="3483005"/>
              <a:chExt cx="1532110" cy="982600"/>
            </a:xfrm>
            <a:solidFill>
              <a:srgbClr val="FFFFFF"/>
            </a:solidFill>
          </p:grpSpPr>
          <p:sp>
            <p:nvSpPr>
              <p:cNvPr id="807" name="Rectangle 806"/>
              <p:cNvSpPr/>
              <p:nvPr/>
            </p:nvSpPr>
            <p:spPr>
              <a:xfrm>
                <a:off x="6339415" y="4003940"/>
                <a:ext cx="1532110" cy="461665"/>
              </a:xfrm>
              <a:prstGeom prst="rect">
                <a:avLst/>
              </a:prstGeom>
              <a:noFill/>
              <a:ln w="3175">
                <a:noFill/>
                <a:prstDash val="sysDot"/>
                <a:miter lim="800000"/>
                <a:headEnd/>
                <a:tailEnd type="oval" w="lg" len="lg"/>
              </a:ln>
              <a:extLst/>
            </p:spPr>
            <p:txBody>
              <a:bodyPr wrap="square" lIns="46630" tIns="46630" rIns="46630" bIns="46630" anchor="ctr">
                <a:noAutofit/>
              </a:bodyPr>
              <a:lstStyle/>
              <a:p>
                <a:pPr algn="ctr" defTabSz="932597">
                  <a:defRPr/>
                </a:pPr>
                <a:r>
                  <a:rPr lang="en-US" sz="1224" kern="0">
                    <a:solidFill>
                      <a:srgbClr val="FFFFFF"/>
                    </a:solidFill>
                    <a:latin typeface="Segoe UI"/>
                    <a:cs typeface="Segoe UI" panose="020B0502040204020203" pitchFamily="34" charset="0"/>
                  </a:rPr>
                  <a:t>Two-factor authentication with biometrics</a:t>
                </a:r>
              </a:p>
            </p:txBody>
          </p:sp>
          <p:sp>
            <p:nvSpPr>
              <p:cNvPr id="808" name="Freeform 164"/>
              <p:cNvSpPr>
                <a:spLocks noEditPoints="1"/>
              </p:cNvSpPr>
              <p:nvPr/>
            </p:nvSpPr>
            <p:spPr bwMode="black">
              <a:xfrm>
                <a:off x="6961154" y="3483005"/>
                <a:ext cx="324259" cy="403181"/>
              </a:xfrm>
              <a:custGeom>
                <a:avLst/>
                <a:gdLst>
                  <a:gd name="T0" fmla="*/ 346370 w 288"/>
                  <a:gd name="T1" fmla="*/ 585015 h 399"/>
                  <a:gd name="T2" fmla="*/ 304053 w 288"/>
                  <a:gd name="T3" fmla="*/ 548941 h 399"/>
                  <a:gd name="T4" fmla="*/ 214718 w 288"/>
                  <a:gd name="T5" fmla="*/ 235261 h 399"/>
                  <a:gd name="T6" fmla="*/ 258602 w 288"/>
                  <a:gd name="T7" fmla="*/ 624225 h 399"/>
                  <a:gd name="T8" fmla="*/ 147325 w 288"/>
                  <a:gd name="T9" fmla="*/ 509731 h 399"/>
                  <a:gd name="T10" fmla="*/ 300919 w 288"/>
                  <a:gd name="T11" fmla="*/ 421901 h 399"/>
                  <a:gd name="T12" fmla="*/ 349504 w 288"/>
                  <a:gd name="T13" fmla="*/ 581878 h 399"/>
                  <a:gd name="T14" fmla="*/ 211583 w 288"/>
                  <a:gd name="T15" fmla="*/ 266629 h 399"/>
                  <a:gd name="T16" fmla="*/ 280544 w 288"/>
                  <a:gd name="T17" fmla="*/ 619519 h 399"/>
                  <a:gd name="T18" fmla="*/ 211583 w 288"/>
                  <a:gd name="T19" fmla="*/ 508163 h 399"/>
                  <a:gd name="T20" fmla="*/ 241362 w 288"/>
                  <a:gd name="T21" fmla="*/ 483068 h 399"/>
                  <a:gd name="T22" fmla="*/ 325995 w 288"/>
                  <a:gd name="T23" fmla="*/ 599130 h 399"/>
                  <a:gd name="T24" fmla="*/ 133219 w 288"/>
                  <a:gd name="T25" fmla="*/ 595993 h 399"/>
                  <a:gd name="T26" fmla="*/ 224122 w 288"/>
                  <a:gd name="T27" fmla="*/ 128609 h 399"/>
                  <a:gd name="T28" fmla="*/ 357341 w 288"/>
                  <a:gd name="T29" fmla="*/ 451700 h 399"/>
                  <a:gd name="T30" fmla="*/ 396523 w 288"/>
                  <a:gd name="T31" fmla="*/ 533257 h 399"/>
                  <a:gd name="T32" fmla="*/ 387119 w 288"/>
                  <a:gd name="T33" fmla="*/ 365438 h 399"/>
                  <a:gd name="T34" fmla="*/ 31346 w 288"/>
                  <a:gd name="T35" fmla="*/ 412490 h 399"/>
                  <a:gd name="T36" fmla="*/ 133219 w 288"/>
                  <a:gd name="T37" fmla="*/ 595993 h 399"/>
                  <a:gd name="T38" fmla="*/ 343235 w 288"/>
                  <a:gd name="T39" fmla="*/ 379554 h 399"/>
                  <a:gd name="T40" fmla="*/ 87768 w 288"/>
                  <a:gd name="T41" fmla="*/ 478363 h 399"/>
                  <a:gd name="T42" fmla="*/ 202180 w 288"/>
                  <a:gd name="T43" fmla="*/ 622656 h 399"/>
                  <a:gd name="T44" fmla="*/ 214718 w 288"/>
                  <a:gd name="T45" fmla="*/ 180366 h 399"/>
                  <a:gd name="T46" fmla="*/ 329130 w 288"/>
                  <a:gd name="T47" fmla="*/ 523847 h 399"/>
                  <a:gd name="T48" fmla="*/ 374581 w 288"/>
                  <a:gd name="T49" fmla="*/ 559920 h 399"/>
                  <a:gd name="T50" fmla="*/ 0 w 288"/>
                  <a:gd name="T51" fmla="*/ 316818 h 399"/>
                  <a:gd name="T52" fmla="*/ 225689 w 288"/>
                  <a:gd name="T53" fmla="*/ 79989 h 399"/>
                  <a:gd name="T54" fmla="*/ 394956 w 288"/>
                  <a:gd name="T55" fmla="*/ 467384 h 399"/>
                  <a:gd name="T56" fmla="*/ 416898 w 288"/>
                  <a:gd name="T57" fmla="*/ 501889 h 399"/>
                  <a:gd name="T58" fmla="*/ 434138 w 288"/>
                  <a:gd name="T59" fmla="*/ 346617 h 399"/>
                  <a:gd name="T60" fmla="*/ 4702 w 288"/>
                  <a:gd name="T61" fmla="*/ 254081 h 399"/>
                  <a:gd name="T62" fmla="*/ 0 w 288"/>
                  <a:gd name="T63" fmla="*/ 316818 h 399"/>
                  <a:gd name="T64" fmla="*/ 227256 w 288"/>
                  <a:gd name="T65" fmla="*/ 0 h 399"/>
                  <a:gd name="T66" fmla="*/ 225689 w 288"/>
                  <a:gd name="T67" fmla="*/ 28231 h 399"/>
                  <a:gd name="T68" fmla="*/ 222554 w 288"/>
                  <a:gd name="T69" fmla="*/ 483068 h 399"/>
                  <a:gd name="T70" fmla="*/ 214718 w 288"/>
                  <a:gd name="T71" fmla="*/ 315249 h 399"/>
                  <a:gd name="T72" fmla="*/ 203747 w 288"/>
                  <a:gd name="T73" fmla="*/ 326228 h 399"/>
                  <a:gd name="T74" fmla="*/ 222554 w 288"/>
                  <a:gd name="T75" fmla="*/ 483068 h 399"/>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288" h="399">
                    <a:moveTo>
                      <a:pt x="223" y="371"/>
                    </a:moveTo>
                    <a:cubicBezTo>
                      <a:pt x="221" y="373"/>
                      <a:pt x="221" y="373"/>
                      <a:pt x="221" y="373"/>
                    </a:cubicBezTo>
                    <a:cubicBezTo>
                      <a:pt x="220" y="374"/>
                      <a:pt x="218" y="375"/>
                      <a:pt x="217" y="376"/>
                    </a:cubicBezTo>
                    <a:cubicBezTo>
                      <a:pt x="215" y="374"/>
                      <a:pt x="205" y="366"/>
                      <a:pt x="194" y="350"/>
                    </a:cubicBezTo>
                    <a:cubicBezTo>
                      <a:pt x="181" y="332"/>
                      <a:pt x="177" y="299"/>
                      <a:pt x="180" y="268"/>
                    </a:cubicBezTo>
                    <a:cubicBezTo>
                      <a:pt x="186" y="212"/>
                      <a:pt x="180" y="148"/>
                      <a:pt x="137" y="150"/>
                    </a:cubicBezTo>
                    <a:cubicBezTo>
                      <a:pt x="90" y="152"/>
                      <a:pt x="69" y="245"/>
                      <a:pt x="106" y="319"/>
                    </a:cubicBezTo>
                    <a:cubicBezTo>
                      <a:pt x="125" y="357"/>
                      <a:pt x="150" y="384"/>
                      <a:pt x="165" y="398"/>
                    </a:cubicBezTo>
                    <a:cubicBezTo>
                      <a:pt x="161" y="398"/>
                      <a:pt x="157" y="399"/>
                      <a:pt x="153" y="399"/>
                    </a:cubicBezTo>
                    <a:cubicBezTo>
                      <a:pt x="137" y="384"/>
                      <a:pt x="115" y="364"/>
                      <a:pt x="94" y="325"/>
                    </a:cubicBezTo>
                    <a:cubicBezTo>
                      <a:pt x="46" y="236"/>
                      <a:pt x="82" y="134"/>
                      <a:pt x="137" y="134"/>
                    </a:cubicBezTo>
                    <a:cubicBezTo>
                      <a:pt x="195" y="134"/>
                      <a:pt x="201" y="201"/>
                      <a:pt x="192" y="269"/>
                    </a:cubicBezTo>
                    <a:cubicBezTo>
                      <a:pt x="188" y="301"/>
                      <a:pt x="191" y="329"/>
                      <a:pt x="202" y="346"/>
                    </a:cubicBezTo>
                    <a:cubicBezTo>
                      <a:pt x="213" y="363"/>
                      <a:pt x="224" y="370"/>
                      <a:pt x="223" y="371"/>
                    </a:cubicBezTo>
                    <a:close/>
                    <a:moveTo>
                      <a:pt x="166" y="306"/>
                    </a:moveTo>
                    <a:cubicBezTo>
                      <a:pt x="163" y="275"/>
                      <a:pt x="185" y="172"/>
                      <a:pt x="135" y="170"/>
                    </a:cubicBezTo>
                    <a:cubicBezTo>
                      <a:pt x="104" y="169"/>
                      <a:pt x="77" y="248"/>
                      <a:pt x="125" y="329"/>
                    </a:cubicBezTo>
                    <a:cubicBezTo>
                      <a:pt x="143" y="361"/>
                      <a:pt x="166" y="383"/>
                      <a:pt x="179" y="395"/>
                    </a:cubicBezTo>
                    <a:cubicBezTo>
                      <a:pt x="182" y="394"/>
                      <a:pt x="185" y="393"/>
                      <a:pt x="188" y="392"/>
                    </a:cubicBezTo>
                    <a:cubicBezTo>
                      <a:pt x="177" y="381"/>
                      <a:pt x="153" y="358"/>
                      <a:pt x="135" y="324"/>
                    </a:cubicBezTo>
                    <a:cubicBezTo>
                      <a:pt x="101" y="266"/>
                      <a:pt x="110" y="186"/>
                      <a:pt x="135" y="186"/>
                    </a:cubicBezTo>
                    <a:cubicBezTo>
                      <a:pt x="168" y="186"/>
                      <a:pt x="149" y="268"/>
                      <a:pt x="154" y="308"/>
                    </a:cubicBezTo>
                    <a:cubicBezTo>
                      <a:pt x="160" y="352"/>
                      <a:pt x="187" y="377"/>
                      <a:pt x="200" y="386"/>
                    </a:cubicBezTo>
                    <a:cubicBezTo>
                      <a:pt x="203" y="385"/>
                      <a:pt x="205" y="384"/>
                      <a:pt x="208" y="382"/>
                    </a:cubicBezTo>
                    <a:cubicBezTo>
                      <a:pt x="199" y="375"/>
                      <a:pt x="170" y="350"/>
                      <a:pt x="166" y="306"/>
                    </a:cubicBezTo>
                    <a:close/>
                    <a:moveTo>
                      <a:pt x="85" y="380"/>
                    </a:moveTo>
                    <a:cubicBezTo>
                      <a:pt x="65" y="357"/>
                      <a:pt x="36" y="313"/>
                      <a:pt x="31" y="261"/>
                    </a:cubicBezTo>
                    <a:cubicBezTo>
                      <a:pt x="25" y="164"/>
                      <a:pt x="66" y="82"/>
                      <a:pt x="143" y="82"/>
                    </a:cubicBezTo>
                    <a:cubicBezTo>
                      <a:pt x="213" y="82"/>
                      <a:pt x="241" y="157"/>
                      <a:pt x="235" y="231"/>
                    </a:cubicBezTo>
                    <a:cubicBezTo>
                      <a:pt x="234" y="251"/>
                      <a:pt x="228" y="269"/>
                      <a:pt x="228" y="288"/>
                    </a:cubicBezTo>
                    <a:cubicBezTo>
                      <a:pt x="227" y="320"/>
                      <a:pt x="236" y="334"/>
                      <a:pt x="248" y="347"/>
                    </a:cubicBezTo>
                    <a:cubicBezTo>
                      <a:pt x="250" y="345"/>
                      <a:pt x="251" y="343"/>
                      <a:pt x="253" y="340"/>
                    </a:cubicBezTo>
                    <a:cubicBezTo>
                      <a:pt x="246" y="330"/>
                      <a:pt x="237" y="313"/>
                      <a:pt x="238" y="289"/>
                    </a:cubicBezTo>
                    <a:cubicBezTo>
                      <a:pt x="239" y="273"/>
                      <a:pt x="243" y="254"/>
                      <a:pt x="247" y="233"/>
                    </a:cubicBezTo>
                    <a:cubicBezTo>
                      <a:pt x="257" y="169"/>
                      <a:pt x="233" y="66"/>
                      <a:pt x="143" y="65"/>
                    </a:cubicBezTo>
                    <a:cubicBezTo>
                      <a:pt x="77" y="64"/>
                      <a:pt x="7" y="129"/>
                      <a:pt x="20" y="263"/>
                    </a:cubicBezTo>
                    <a:cubicBezTo>
                      <a:pt x="24" y="299"/>
                      <a:pt x="39" y="330"/>
                      <a:pt x="54" y="354"/>
                    </a:cubicBezTo>
                    <a:cubicBezTo>
                      <a:pt x="64" y="365"/>
                      <a:pt x="74" y="373"/>
                      <a:pt x="85" y="380"/>
                    </a:cubicBezTo>
                    <a:close/>
                    <a:moveTo>
                      <a:pt x="219" y="331"/>
                    </a:moveTo>
                    <a:cubicBezTo>
                      <a:pt x="211" y="309"/>
                      <a:pt x="212" y="277"/>
                      <a:pt x="219" y="242"/>
                    </a:cubicBezTo>
                    <a:cubicBezTo>
                      <a:pt x="228" y="183"/>
                      <a:pt x="216" y="99"/>
                      <a:pt x="137" y="99"/>
                    </a:cubicBezTo>
                    <a:cubicBezTo>
                      <a:pt x="73" y="99"/>
                      <a:pt x="16" y="198"/>
                      <a:pt x="56" y="305"/>
                    </a:cubicBezTo>
                    <a:cubicBezTo>
                      <a:pt x="72" y="346"/>
                      <a:pt x="96" y="376"/>
                      <a:pt x="113" y="393"/>
                    </a:cubicBezTo>
                    <a:cubicBezTo>
                      <a:pt x="118" y="395"/>
                      <a:pt x="123" y="396"/>
                      <a:pt x="129" y="397"/>
                    </a:cubicBezTo>
                    <a:cubicBezTo>
                      <a:pt x="113" y="382"/>
                      <a:pt x="84" y="348"/>
                      <a:pt x="67" y="300"/>
                    </a:cubicBezTo>
                    <a:cubicBezTo>
                      <a:pt x="37" y="213"/>
                      <a:pt x="79" y="116"/>
                      <a:pt x="137" y="115"/>
                    </a:cubicBezTo>
                    <a:cubicBezTo>
                      <a:pt x="189" y="114"/>
                      <a:pt x="216" y="168"/>
                      <a:pt x="208" y="239"/>
                    </a:cubicBezTo>
                    <a:cubicBezTo>
                      <a:pt x="201" y="274"/>
                      <a:pt x="200" y="310"/>
                      <a:pt x="210" y="334"/>
                    </a:cubicBezTo>
                    <a:cubicBezTo>
                      <a:pt x="217" y="351"/>
                      <a:pt x="228" y="359"/>
                      <a:pt x="233" y="363"/>
                    </a:cubicBezTo>
                    <a:cubicBezTo>
                      <a:pt x="235" y="361"/>
                      <a:pt x="237" y="359"/>
                      <a:pt x="239" y="357"/>
                    </a:cubicBezTo>
                    <a:cubicBezTo>
                      <a:pt x="235" y="354"/>
                      <a:pt x="225" y="347"/>
                      <a:pt x="219" y="331"/>
                    </a:cubicBezTo>
                    <a:close/>
                    <a:moveTo>
                      <a:pt x="0" y="202"/>
                    </a:moveTo>
                    <a:cubicBezTo>
                      <a:pt x="0" y="217"/>
                      <a:pt x="1" y="231"/>
                      <a:pt x="4" y="245"/>
                    </a:cubicBezTo>
                    <a:cubicBezTo>
                      <a:pt x="6" y="146"/>
                      <a:pt x="40" y="49"/>
                      <a:pt x="144" y="51"/>
                    </a:cubicBezTo>
                    <a:cubicBezTo>
                      <a:pt x="230" y="51"/>
                      <a:pt x="271" y="143"/>
                      <a:pt x="262" y="219"/>
                    </a:cubicBezTo>
                    <a:cubicBezTo>
                      <a:pt x="259" y="248"/>
                      <a:pt x="252" y="276"/>
                      <a:pt x="252" y="298"/>
                    </a:cubicBezTo>
                    <a:cubicBezTo>
                      <a:pt x="252" y="315"/>
                      <a:pt x="258" y="326"/>
                      <a:pt x="260" y="330"/>
                    </a:cubicBezTo>
                    <a:cubicBezTo>
                      <a:pt x="262" y="327"/>
                      <a:pt x="264" y="323"/>
                      <a:pt x="266" y="320"/>
                    </a:cubicBezTo>
                    <a:cubicBezTo>
                      <a:pt x="263" y="314"/>
                      <a:pt x="261" y="308"/>
                      <a:pt x="262" y="298"/>
                    </a:cubicBezTo>
                    <a:cubicBezTo>
                      <a:pt x="262" y="279"/>
                      <a:pt x="272" y="252"/>
                      <a:pt x="277" y="221"/>
                    </a:cubicBezTo>
                    <a:cubicBezTo>
                      <a:pt x="288" y="144"/>
                      <a:pt x="247" y="31"/>
                      <a:pt x="144" y="31"/>
                    </a:cubicBezTo>
                    <a:cubicBezTo>
                      <a:pt x="62" y="32"/>
                      <a:pt x="18" y="92"/>
                      <a:pt x="3" y="162"/>
                    </a:cubicBezTo>
                    <a:cubicBezTo>
                      <a:pt x="1" y="175"/>
                      <a:pt x="0" y="188"/>
                      <a:pt x="0" y="201"/>
                    </a:cubicBezTo>
                    <a:cubicBezTo>
                      <a:pt x="0" y="201"/>
                      <a:pt x="0" y="202"/>
                      <a:pt x="0" y="202"/>
                    </a:cubicBezTo>
                    <a:close/>
                    <a:moveTo>
                      <a:pt x="262" y="75"/>
                    </a:moveTo>
                    <a:cubicBezTo>
                      <a:pt x="244" y="44"/>
                      <a:pt x="206" y="0"/>
                      <a:pt x="145" y="0"/>
                    </a:cubicBezTo>
                    <a:cubicBezTo>
                      <a:pt x="108" y="0"/>
                      <a:pt x="80" y="18"/>
                      <a:pt x="58" y="40"/>
                    </a:cubicBezTo>
                    <a:cubicBezTo>
                      <a:pt x="60" y="39"/>
                      <a:pt x="91" y="18"/>
                      <a:pt x="144" y="18"/>
                    </a:cubicBezTo>
                    <a:cubicBezTo>
                      <a:pt x="220" y="18"/>
                      <a:pt x="262" y="75"/>
                      <a:pt x="262" y="75"/>
                    </a:cubicBezTo>
                    <a:close/>
                    <a:moveTo>
                      <a:pt x="142" y="308"/>
                    </a:moveTo>
                    <a:cubicBezTo>
                      <a:pt x="140" y="294"/>
                      <a:pt x="141" y="277"/>
                      <a:pt x="142" y="260"/>
                    </a:cubicBezTo>
                    <a:cubicBezTo>
                      <a:pt x="143" y="238"/>
                      <a:pt x="144" y="209"/>
                      <a:pt x="137" y="201"/>
                    </a:cubicBezTo>
                    <a:cubicBezTo>
                      <a:pt x="137" y="201"/>
                      <a:pt x="137" y="201"/>
                      <a:pt x="135" y="201"/>
                    </a:cubicBezTo>
                    <a:cubicBezTo>
                      <a:pt x="135" y="201"/>
                      <a:pt x="132" y="202"/>
                      <a:pt x="130" y="208"/>
                    </a:cubicBezTo>
                    <a:cubicBezTo>
                      <a:pt x="122" y="227"/>
                      <a:pt x="122" y="271"/>
                      <a:pt x="141" y="308"/>
                    </a:cubicBezTo>
                    <a:cubicBezTo>
                      <a:pt x="141" y="309"/>
                      <a:pt x="142" y="309"/>
                      <a:pt x="142" y="308"/>
                    </a:cubicBezTo>
                    <a:close/>
                  </a:path>
                </a:pathLst>
              </a:custGeom>
              <a:grpFill/>
              <a:ln w="6350">
                <a:noFill/>
                <a:round/>
                <a:headEnd/>
                <a:tailEnd/>
              </a:ln>
              <a:extLst/>
            </p:spPr>
            <p:txBody>
              <a:bodyPr lIns="83943" tIns="41972" rIns="83943" bIns="41972"/>
              <a:lstStyle/>
              <a:p>
                <a:pPr defTabSz="932597">
                  <a:defRPr/>
                </a:pPr>
                <a:endParaRPr lang="en-US" sz="1836" kern="0">
                  <a:solidFill>
                    <a:srgbClr val="FFFFFF"/>
                  </a:solidFill>
                  <a:latin typeface="Segoe UI Light"/>
                </a:endParaRPr>
              </a:p>
            </p:txBody>
          </p:sp>
        </p:grpSp>
        <p:grpSp>
          <p:nvGrpSpPr>
            <p:cNvPr id="596" name="Group 595"/>
            <p:cNvGrpSpPr/>
            <p:nvPr/>
          </p:nvGrpSpPr>
          <p:grpSpPr>
            <a:xfrm>
              <a:off x="6495581" y="2614461"/>
              <a:ext cx="1364752" cy="980225"/>
              <a:chOff x="7091200" y="2345504"/>
              <a:chExt cx="1364752" cy="980225"/>
            </a:xfrm>
            <a:noFill/>
          </p:grpSpPr>
          <p:sp>
            <p:nvSpPr>
              <p:cNvPr id="799" name="Rectangle 798"/>
              <p:cNvSpPr/>
              <p:nvPr/>
            </p:nvSpPr>
            <p:spPr>
              <a:xfrm>
                <a:off x="7091200" y="2864064"/>
                <a:ext cx="1364752" cy="461665"/>
              </a:xfrm>
              <a:prstGeom prst="rect">
                <a:avLst/>
              </a:prstGeom>
              <a:grpFill/>
              <a:ln w="3175">
                <a:noFill/>
                <a:prstDash val="sysDot"/>
                <a:miter lim="800000"/>
                <a:headEnd/>
                <a:tailEnd type="oval" w="lg" len="lg"/>
              </a:ln>
              <a:extLst/>
            </p:spPr>
            <p:txBody>
              <a:bodyPr wrap="square" lIns="46630" tIns="46630" rIns="46630" bIns="46630" anchor="ctr">
                <a:noAutofit/>
              </a:bodyPr>
              <a:lstStyle/>
              <a:p>
                <a:pPr algn="ctr" defTabSz="932597">
                  <a:defRPr/>
                </a:pPr>
                <a:r>
                  <a:rPr lang="en-US" sz="1224" kern="0">
                    <a:solidFill>
                      <a:srgbClr val="FFFFFF"/>
                    </a:solidFill>
                    <a:latin typeface="Segoe UI"/>
                    <a:cs typeface="Segoe UI" panose="020B0502040204020203" pitchFamily="34" charset="0"/>
                  </a:rPr>
                  <a:t>24x7x365</a:t>
                </a:r>
                <a:br>
                  <a:rPr lang="en-US" sz="1224" kern="0">
                    <a:solidFill>
                      <a:srgbClr val="FFFFFF"/>
                    </a:solidFill>
                    <a:latin typeface="Segoe UI"/>
                    <a:cs typeface="Segoe UI" panose="020B0502040204020203" pitchFamily="34" charset="0"/>
                  </a:rPr>
                </a:br>
                <a:r>
                  <a:rPr lang="en-US" sz="1224" kern="0">
                    <a:solidFill>
                      <a:srgbClr val="FFFFFF"/>
                    </a:solidFill>
                    <a:latin typeface="Segoe UI"/>
                    <a:cs typeface="Segoe UI" panose="020B0502040204020203" pitchFamily="34" charset="0"/>
                  </a:rPr>
                  <a:t>security operations</a:t>
                </a:r>
              </a:p>
            </p:txBody>
          </p:sp>
          <p:grpSp>
            <p:nvGrpSpPr>
              <p:cNvPr id="800" name="Group 799"/>
              <p:cNvGrpSpPr/>
              <p:nvPr/>
            </p:nvGrpSpPr>
            <p:grpSpPr>
              <a:xfrm>
                <a:off x="7554120" y="2345504"/>
                <a:ext cx="438912" cy="441699"/>
                <a:chOff x="1000760" y="1482811"/>
                <a:chExt cx="2076072" cy="2076072"/>
              </a:xfrm>
              <a:grpFill/>
            </p:grpSpPr>
            <p:sp>
              <p:nvSpPr>
                <p:cNvPr id="801" name="Oval 800"/>
                <p:cNvSpPr/>
                <p:nvPr/>
              </p:nvSpPr>
              <p:spPr bwMode="auto">
                <a:xfrm>
                  <a:off x="1000760" y="1482811"/>
                  <a:ext cx="2076072" cy="2076072"/>
                </a:xfrm>
                <a:prstGeom prst="ellipse">
                  <a:avLst/>
                </a:prstGeom>
                <a:grpFill/>
                <a:ln w="9525" cap="flat" cmpd="sng" algn="ctr">
                  <a:solidFill>
                    <a:srgbClr val="FFFFFF"/>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defRPr/>
                  </a:pPr>
                  <a:endParaRPr lang="en-US" sz="2448" kern="0" err="1">
                    <a:solidFill>
                      <a:srgbClr val="FFFFFF"/>
                    </a:solidFill>
                    <a:latin typeface="Segoe UI Light"/>
                    <a:ea typeface="Segoe UI" pitchFamily="34" charset="0"/>
                    <a:cs typeface="Segoe UI" pitchFamily="34" charset="0"/>
                  </a:endParaRPr>
                </a:p>
              </p:txBody>
            </p:sp>
            <p:sp>
              <p:nvSpPr>
                <p:cNvPr id="802" name="Oval 801"/>
                <p:cNvSpPr/>
                <p:nvPr/>
              </p:nvSpPr>
              <p:spPr bwMode="auto">
                <a:xfrm>
                  <a:off x="1179109" y="1661160"/>
                  <a:ext cx="1719374" cy="1719374"/>
                </a:xfrm>
                <a:prstGeom prst="ellipse">
                  <a:avLst/>
                </a:prstGeom>
                <a:grpFill/>
                <a:ln w="9525" cap="flat" cmpd="sng" algn="ctr">
                  <a:solidFill>
                    <a:srgbClr val="FFFFFF"/>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defRPr/>
                  </a:pPr>
                  <a:endParaRPr lang="en-US" sz="2448" kern="0" err="1">
                    <a:solidFill>
                      <a:srgbClr val="FFFFFF"/>
                    </a:solidFill>
                    <a:latin typeface="Segoe UI Light"/>
                    <a:ea typeface="Segoe UI" pitchFamily="34" charset="0"/>
                    <a:cs typeface="Segoe UI" pitchFamily="34" charset="0"/>
                  </a:endParaRPr>
                </a:p>
              </p:txBody>
            </p:sp>
            <p:sp>
              <p:nvSpPr>
                <p:cNvPr id="803" name="Oval 802"/>
                <p:cNvSpPr/>
                <p:nvPr/>
              </p:nvSpPr>
              <p:spPr bwMode="auto">
                <a:xfrm>
                  <a:off x="2667000" y="2441283"/>
                  <a:ext cx="152400" cy="152400"/>
                </a:xfrm>
                <a:prstGeom prst="ellipse">
                  <a:avLst/>
                </a:prstGeom>
                <a:grpFill/>
                <a:ln w="9525" cap="flat" cmpd="sng" algn="ctr">
                  <a:solidFill>
                    <a:srgbClr val="FFFFFF"/>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defRPr/>
                  </a:pPr>
                  <a:endParaRPr lang="en-US" sz="2448" kern="0" err="1">
                    <a:solidFill>
                      <a:srgbClr val="FFFFFF"/>
                    </a:solidFill>
                    <a:latin typeface="Segoe UI Light"/>
                    <a:ea typeface="Segoe UI" pitchFamily="34" charset="0"/>
                    <a:cs typeface="Segoe UI" pitchFamily="34" charset="0"/>
                  </a:endParaRPr>
                </a:p>
              </p:txBody>
            </p:sp>
            <p:sp>
              <p:nvSpPr>
                <p:cNvPr id="804" name="Oval 803"/>
                <p:cNvSpPr/>
                <p:nvPr/>
              </p:nvSpPr>
              <p:spPr bwMode="auto">
                <a:xfrm>
                  <a:off x="1270000" y="2436203"/>
                  <a:ext cx="152400" cy="152400"/>
                </a:xfrm>
                <a:prstGeom prst="ellipse">
                  <a:avLst/>
                </a:prstGeom>
                <a:grpFill/>
                <a:ln w="9525" cap="flat" cmpd="sng" algn="ctr">
                  <a:solidFill>
                    <a:srgbClr val="FFFFFF"/>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defRPr/>
                  </a:pPr>
                  <a:endParaRPr lang="en-US" sz="2448" kern="0" err="1">
                    <a:solidFill>
                      <a:srgbClr val="FFFFFF"/>
                    </a:solidFill>
                    <a:latin typeface="Segoe UI Light"/>
                    <a:ea typeface="Segoe UI" pitchFamily="34" charset="0"/>
                    <a:cs typeface="Segoe UI" pitchFamily="34" charset="0"/>
                  </a:endParaRPr>
                </a:p>
              </p:txBody>
            </p:sp>
            <p:sp>
              <p:nvSpPr>
                <p:cNvPr id="805" name="Oval 804"/>
                <p:cNvSpPr/>
                <p:nvPr/>
              </p:nvSpPr>
              <p:spPr bwMode="auto">
                <a:xfrm>
                  <a:off x="1960880" y="3162643"/>
                  <a:ext cx="152400" cy="152400"/>
                </a:xfrm>
                <a:prstGeom prst="ellipse">
                  <a:avLst/>
                </a:prstGeom>
                <a:grpFill/>
                <a:ln w="9525" cap="flat" cmpd="sng" algn="ctr">
                  <a:solidFill>
                    <a:srgbClr val="FFFFFF"/>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defRPr/>
                  </a:pPr>
                  <a:endParaRPr lang="en-US" sz="2448" kern="0" err="1">
                    <a:solidFill>
                      <a:srgbClr val="FFFFFF"/>
                    </a:solidFill>
                    <a:latin typeface="Segoe UI Light"/>
                    <a:ea typeface="Segoe UI" pitchFamily="34" charset="0"/>
                    <a:cs typeface="Segoe UI" pitchFamily="34" charset="0"/>
                  </a:endParaRPr>
                </a:p>
              </p:txBody>
            </p:sp>
            <p:sp>
              <p:nvSpPr>
                <p:cNvPr id="806" name="Oval 805"/>
                <p:cNvSpPr/>
                <p:nvPr/>
              </p:nvSpPr>
              <p:spPr bwMode="auto">
                <a:xfrm>
                  <a:off x="1965960" y="1740243"/>
                  <a:ext cx="152400" cy="152400"/>
                </a:xfrm>
                <a:prstGeom prst="ellipse">
                  <a:avLst/>
                </a:prstGeom>
                <a:grpFill/>
                <a:ln w="9525" cap="flat" cmpd="sng" algn="ctr">
                  <a:solidFill>
                    <a:srgbClr val="FFFFFF"/>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defRPr/>
                  </a:pPr>
                  <a:endParaRPr lang="en-US" sz="2448" kern="0" err="1">
                    <a:solidFill>
                      <a:srgbClr val="FFFFFF"/>
                    </a:solidFill>
                    <a:latin typeface="Segoe UI Light"/>
                    <a:ea typeface="Segoe UI" pitchFamily="34" charset="0"/>
                    <a:cs typeface="Segoe UI" pitchFamily="34" charset="0"/>
                  </a:endParaRPr>
                </a:p>
              </p:txBody>
            </p:sp>
          </p:grpSp>
        </p:grpSp>
        <p:grpSp>
          <p:nvGrpSpPr>
            <p:cNvPr id="597" name="Group 596"/>
            <p:cNvGrpSpPr/>
            <p:nvPr/>
          </p:nvGrpSpPr>
          <p:grpSpPr>
            <a:xfrm>
              <a:off x="8438829" y="2782400"/>
              <a:ext cx="1087760" cy="1026808"/>
              <a:chOff x="9222297" y="2271245"/>
              <a:chExt cx="1087760" cy="1026808"/>
            </a:xfrm>
          </p:grpSpPr>
          <p:sp>
            <p:nvSpPr>
              <p:cNvPr id="724" name="Rectangle 723"/>
              <p:cNvSpPr/>
              <p:nvPr/>
            </p:nvSpPr>
            <p:spPr>
              <a:xfrm>
                <a:off x="9222297" y="2836388"/>
                <a:ext cx="1087760" cy="461665"/>
              </a:xfrm>
              <a:prstGeom prst="rect">
                <a:avLst/>
              </a:prstGeom>
              <a:noFill/>
              <a:ln w="3175">
                <a:noFill/>
                <a:prstDash val="sysDot"/>
                <a:miter lim="800000"/>
                <a:headEnd/>
                <a:tailEnd type="oval" w="lg" len="lg"/>
              </a:ln>
              <a:extLst>
                <a:ext uri="{909E8E84-426E-40DD-AFC4-6F175D3DCCD1}">
                  <a14:hiddenFill xmlns:a14="http://schemas.microsoft.com/office/drawing/2010/main">
                    <a:solidFill>
                      <a:srgbClr val="FFFFFF"/>
                    </a:solidFill>
                  </a14:hiddenFill>
                </a:ext>
              </a:extLst>
            </p:spPr>
            <p:txBody>
              <a:bodyPr wrap="square" lIns="46630" tIns="46630" rIns="46630" bIns="46630" anchor="ctr">
                <a:noAutofit/>
              </a:bodyPr>
              <a:lstStyle/>
              <a:p>
                <a:pPr algn="ctr" defTabSz="932597">
                  <a:defRPr/>
                </a:pPr>
                <a:r>
                  <a:rPr lang="en-US" sz="1224" kern="0">
                    <a:solidFill>
                      <a:srgbClr val="FFFFFF"/>
                    </a:solidFill>
                    <a:latin typeface="Segoe UI"/>
                    <a:cs typeface="Segoe UI" panose="020B0502040204020203" pitchFamily="34" charset="0"/>
                  </a:rPr>
                  <a:t>Verified single person entry</a:t>
                </a:r>
              </a:p>
            </p:txBody>
          </p:sp>
          <p:sp>
            <p:nvSpPr>
              <p:cNvPr id="798" name="Freeform: Shape 499"/>
              <p:cNvSpPr/>
              <p:nvPr/>
            </p:nvSpPr>
            <p:spPr bwMode="auto">
              <a:xfrm>
                <a:off x="9657597" y="2271245"/>
                <a:ext cx="217161" cy="534865"/>
              </a:xfrm>
              <a:custGeom>
                <a:avLst/>
                <a:gdLst>
                  <a:gd name="connsiteX0" fmla="*/ 341027 w 727774"/>
                  <a:gd name="connsiteY0" fmla="*/ 272730 h 1555223"/>
                  <a:gd name="connsiteX1" fmla="*/ 528670 w 727774"/>
                  <a:gd name="connsiteY1" fmla="*/ 293596 h 1555223"/>
                  <a:gd name="connsiteX2" fmla="*/ 528669 w 727774"/>
                  <a:gd name="connsiteY2" fmla="*/ 295029 h 1555223"/>
                  <a:gd name="connsiteX3" fmla="*/ 534517 w 727774"/>
                  <a:gd name="connsiteY3" fmla="*/ 294511 h 1555223"/>
                  <a:gd name="connsiteX4" fmla="*/ 586157 w 727774"/>
                  <a:gd name="connsiteY4" fmla="*/ 337807 h 1555223"/>
                  <a:gd name="connsiteX5" fmla="*/ 725253 w 727774"/>
                  <a:gd name="connsiteY5" fmla="*/ 807852 h 1555223"/>
                  <a:gd name="connsiteX6" fmla="*/ 684096 w 727774"/>
                  <a:gd name="connsiteY6" fmla="*/ 883604 h 1555223"/>
                  <a:gd name="connsiteX7" fmla="*/ 608345 w 727774"/>
                  <a:gd name="connsiteY7" fmla="*/ 842448 h 1555223"/>
                  <a:gd name="connsiteX8" fmla="*/ 528512 w 727774"/>
                  <a:gd name="connsiteY8" fmla="*/ 572670 h 1555223"/>
                  <a:gd name="connsiteX9" fmla="*/ 528511 w 727774"/>
                  <a:gd name="connsiteY9" fmla="*/ 1481246 h 1555223"/>
                  <a:gd name="connsiteX10" fmla="*/ 453049 w 727774"/>
                  <a:gd name="connsiteY10" fmla="*/ 1555223 h 1555223"/>
                  <a:gd name="connsiteX11" fmla="*/ 377588 w 727774"/>
                  <a:gd name="connsiteY11" fmla="*/ 1481247 h 1555223"/>
                  <a:gd name="connsiteX12" fmla="*/ 377589 w 727774"/>
                  <a:gd name="connsiteY12" fmla="*/ 908669 h 1555223"/>
                  <a:gd name="connsiteX13" fmla="*/ 347996 w 727774"/>
                  <a:gd name="connsiteY13" fmla="*/ 908669 h 1555223"/>
                  <a:gd name="connsiteX14" fmla="*/ 347996 w 727774"/>
                  <a:gd name="connsiteY14" fmla="*/ 1481247 h 1555223"/>
                  <a:gd name="connsiteX15" fmla="*/ 272533 w 727774"/>
                  <a:gd name="connsiteY15" fmla="*/ 1555222 h 1555223"/>
                  <a:gd name="connsiteX16" fmla="*/ 197073 w 727774"/>
                  <a:gd name="connsiteY16" fmla="*/ 1481247 h 1555223"/>
                  <a:gd name="connsiteX17" fmla="*/ 197073 w 727774"/>
                  <a:gd name="connsiteY17" fmla="*/ 1300374 h 1555223"/>
                  <a:gd name="connsiteX18" fmla="*/ 197073 w 727774"/>
                  <a:gd name="connsiteY18" fmla="*/ 1236839 h 1555223"/>
                  <a:gd name="connsiteX19" fmla="*/ 197199 w 727774"/>
                  <a:gd name="connsiteY19" fmla="*/ 1236839 h 1555223"/>
                  <a:gd name="connsiteX20" fmla="*/ 197199 w 727774"/>
                  <a:gd name="connsiteY20" fmla="*/ 579645 h 1555223"/>
                  <a:gd name="connsiteX21" fmla="*/ 119430 w 727774"/>
                  <a:gd name="connsiteY21" fmla="*/ 842448 h 1555223"/>
                  <a:gd name="connsiteX22" fmla="*/ 43678 w 727774"/>
                  <a:gd name="connsiteY22" fmla="*/ 883604 h 1555223"/>
                  <a:gd name="connsiteX23" fmla="*/ 2521 w 727774"/>
                  <a:gd name="connsiteY23" fmla="*/ 807852 h 1555223"/>
                  <a:gd name="connsiteX24" fmla="*/ 141618 w 727774"/>
                  <a:gd name="connsiteY24" fmla="*/ 337807 h 1555223"/>
                  <a:gd name="connsiteX25" fmla="*/ 193258 w 727774"/>
                  <a:gd name="connsiteY25" fmla="*/ 294511 h 1555223"/>
                  <a:gd name="connsiteX26" fmla="*/ 197199 w 727774"/>
                  <a:gd name="connsiteY26" fmla="*/ 294861 h 1555223"/>
                  <a:gd name="connsiteX27" fmla="*/ 197199 w 727774"/>
                  <a:gd name="connsiteY27" fmla="*/ 293772 h 1555223"/>
                  <a:gd name="connsiteX28" fmla="*/ 341027 w 727774"/>
                  <a:gd name="connsiteY28" fmla="*/ 272730 h 1555223"/>
                  <a:gd name="connsiteX29" fmla="*/ 363419 w 727774"/>
                  <a:gd name="connsiteY29" fmla="*/ 0 h 1555223"/>
                  <a:gd name="connsiteX30" fmla="*/ 491195 w 727774"/>
                  <a:gd name="connsiteY30" fmla="*/ 128089 h 1555223"/>
                  <a:gd name="connsiteX31" fmla="*/ 363419 w 727774"/>
                  <a:gd name="connsiteY31" fmla="*/ 256176 h 1555223"/>
                  <a:gd name="connsiteX32" fmla="*/ 235642 w 727774"/>
                  <a:gd name="connsiteY32" fmla="*/ 128089 h 1555223"/>
                  <a:gd name="connsiteX33" fmla="*/ 363419 w 727774"/>
                  <a:gd name="connsiteY33" fmla="*/ 0 h 1555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727774" h="1555223">
                    <a:moveTo>
                      <a:pt x="341027" y="272730"/>
                    </a:moveTo>
                    <a:cubicBezTo>
                      <a:pt x="397859" y="270795"/>
                      <a:pt x="461994" y="275845"/>
                      <a:pt x="528670" y="293596"/>
                    </a:cubicBezTo>
                    <a:lnTo>
                      <a:pt x="528669" y="295029"/>
                    </a:lnTo>
                    <a:lnTo>
                      <a:pt x="534517" y="294511"/>
                    </a:lnTo>
                    <a:cubicBezTo>
                      <a:pt x="558123" y="297176"/>
                      <a:pt x="578992" y="313595"/>
                      <a:pt x="586157" y="337807"/>
                    </a:cubicBezTo>
                    <a:lnTo>
                      <a:pt x="725253" y="807852"/>
                    </a:lnTo>
                    <a:cubicBezTo>
                      <a:pt x="734806" y="840136"/>
                      <a:pt x="716380" y="874051"/>
                      <a:pt x="684096" y="883604"/>
                    </a:cubicBezTo>
                    <a:cubicBezTo>
                      <a:pt x="651813" y="893157"/>
                      <a:pt x="617898" y="874731"/>
                      <a:pt x="608345" y="842448"/>
                    </a:cubicBezTo>
                    <a:lnTo>
                      <a:pt x="528512" y="572670"/>
                    </a:lnTo>
                    <a:lnTo>
                      <a:pt x="528511" y="1481246"/>
                    </a:lnTo>
                    <a:cubicBezTo>
                      <a:pt x="528512" y="1522673"/>
                      <a:pt x="494480" y="1555222"/>
                      <a:pt x="453049" y="1555223"/>
                    </a:cubicBezTo>
                    <a:cubicBezTo>
                      <a:pt x="411620" y="1555222"/>
                      <a:pt x="377588" y="1522673"/>
                      <a:pt x="377588" y="1481247"/>
                    </a:cubicBezTo>
                    <a:lnTo>
                      <a:pt x="377589" y="908669"/>
                    </a:lnTo>
                    <a:lnTo>
                      <a:pt x="347996" y="908669"/>
                    </a:lnTo>
                    <a:lnTo>
                      <a:pt x="347996" y="1481247"/>
                    </a:lnTo>
                    <a:cubicBezTo>
                      <a:pt x="347996" y="1522674"/>
                      <a:pt x="313963" y="1555222"/>
                      <a:pt x="272533" y="1555222"/>
                    </a:cubicBezTo>
                    <a:cubicBezTo>
                      <a:pt x="231105" y="1555222"/>
                      <a:pt x="197073" y="1522674"/>
                      <a:pt x="197073" y="1481247"/>
                    </a:cubicBezTo>
                    <a:lnTo>
                      <a:pt x="197073" y="1300374"/>
                    </a:lnTo>
                    <a:lnTo>
                      <a:pt x="197073" y="1236839"/>
                    </a:lnTo>
                    <a:lnTo>
                      <a:pt x="197199" y="1236839"/>
                    </a:lnTo>
                    <a:lnTo>
                      <a:pt x="197199" y="579645"/>
                    </a:lnTo>
                    <a:lnTo>
                      <a:pt x="119430" y="842448"/>
                    </a:lnTo>
                    <a:cubicBezTo>
                      <a:pt x="109877" y="874731"/>
                      <a:pt x="75961" y="893158"/>
                      <a:pt x="43678" y="883604"/>
                    </a:cubicBezTo>
                    <a:cubicBezTo>
                      <a:pt x="11395" y="874051"/>
                      <a:pt x="-7032" y="840135"/>
                      <a:pt x="2521" y="807852"/>
                    </a:cubicBezTo>
                    <a:lnTo>
                      <a:pt x="141618" y="337807"/>
                    </a:lnTo>
                    <a:cubicBezTo>
                      <a:pt x="148783" y="313595"/>
                      <a:pt x="169652" y="297177"/>
                      <a:pt x="193258" y="294511"/>
                    </a:cubicBezTo>
                    <a:lnTo>
                      <a:pt x="197199" y="294861"/>
                    </a:lnTo>
                    <a:lnTo>
                      <a:pt x="197199" y="293772"/>
                    </a:lnTo>
                    <a:cubicBezTo>
                      <a:pt x="234664" y="283582"/>
                      <a:pt x="284194" y="274663"/>
                      <a:pt x="341027" y="272730"/>
                    </a:cubicBezTo>
                    <a:close/>
                    <a:moveTo>
                      <a:pt x="363419" y="0"/>
                    </a:moveTo>
                    <a:cubicBezTo>
                      <a:pt x="433986" y="0"/>
                      <a:pt x="491194" y="57347"/>
                      <a:pt x="491195" y="128089"/>
                    </a:cubicBezTo>
                    <a:cubicBezTo>
                      <a:pt x="491194" y="198829"/>
                      <a:pt x="433986" y="256176"/>
                      <a:pt x="363419" y="256176"/>
                    </a:cubicBezTo>
                    <a:cubicBezTo>
                      <a:pt x="292850" y="256176"/>
                      <a:pt x="235642" y="198829"/>
                      <a:pt x="235642" y="128089"/>
                    </a:cubicBezTo>
                    <a:cubicBezTo>
                      <a:pt x="235642" y="57347"/>
                      <a:pt x="292850" y="0"/>
                      <a:pt x="363419" y="0"/>
                    </a:cubicBezTo>
                    <a:close/>
                  </a:path>
                </a:pathLst>
              </a:custGeom>
              <a:noFill/>
              <a:ln w="9525" cap="flat" cmpd="sng" algn="ctr">
                <a:solidFill>
                  <a:srgbClr val="FFFFFF"/>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defRPr/>
                </a:pPr>
                <a:endParaRPr lang="en-US" sz="2448" kern="0" err="1">
                  <a:solidFill>
                    <a:srgbClr val="FFFFFF"/>
                  </a:solidFill>
                  <a:latin typeface="Segoe UI Light"/>
                  <a:ea typeface="Segoe UI" pitchFamily="34" charset="0"/>
                  <a:cs typeface="Segoe UI" pitchFamily="34" charset="0"/>
                </a:endParaRPr>
              </a:p>
            </p:txBody>
          </p:sp>
        </p:grpSp>
      </p:grpSp>
      <p:grpSp>
        <p:nvGrpSpPr>
          <p:cNvPr id="809" name="Group 808"/>
          <p:cNvGrpSpPr/>
          <p:nvPr/>
        </p:nvGrpSpPr>
        <p:grpSpPr>
          <a:xfrm>
            <a:off x="8647178" y="3482720"/>
            <a:ext cx="3683028" cy="3058899"/>
            <a:chOff x="8477531" y="3414741"/>
            <a:chExt cx="3611140" cy="2999193"/>
          </a:xfrm>
        </p:grpSpPr>
        <p:grpSp>
          <p:nvGrpSpPr>
            <p:cNvPr id="810" name="Group 809"/>
            <p:cNvGrpSpPr/>
            <p:nvPr/>
          </p:nvGrpSpPr>
          <p:grpSpPr>
            <a:xfrm>
              <a:off x="8477531" y="3414741"/>
              <a:ext cx="3611140" cy="2999193"/>
              <a:chOff x="8477531" y="3414741"/>
              <a:chExt cx="3611140" cy="2999193"/>
            </a:xfrm>
          </p:grpSpPr>
          <p:sp>
            <p:nvSpPr>
              <p:cNvPr id="812" name="Rectangle 811"/>
              <p:cNvSpPr/>
              <p:nvPr/>
            </p:nvSpPr>
            <p:spPr>
              <a:xfrm>
                <a:off x="8477531" y="5820258"/>
                <a:ext cx="1880908" cy="593676"/>
              </a:xfrm>
              <a:prstGeom prst="rect">
                <a:avLst/>
              </a:prstGeom>
              <a:noFill/>
            </p:spPr>
            <p:txBody>
              <a:bodyPr wrap="square" anchor="ctr">
                <a:noAutofit/>
              </a:bodyPr>
              <a:lstStyle/>
              <a:p>
                <a:pPr algn="ctr" defTabSz="932293" fontAlgn="base">
                  <a:spcBef>
                    <a:spcPct val="0"/>
                  </a:spcBef>
                  <a:spcAft>
                    <a:spcPct val="0"/>
                  </a:spcAft>
                  <a:defRPr/>
                </a:pPr>
                <a:r>
                  <a:rPr lang="en-IN" sz="1836" kern="0">
                    <a:solidFill>
                      <a:srgbClr val="FFFFFF"/>
                    </a:solidFill>
                    <a:latin typeface="Segoe UI Semibold" panose="020B0702040204020203" pitchFamily="34" charset="0"/>
                    <a:ea typeface="Segoe UI" pitchFamily="34" charset="0"/>
                    <a:cs typeface="Segoe UI Semibold" panose="020B0702040204020203" pitchFamily="34" charset="0"/>
                  </a:rPr>
                  <a:t>SERVER ENVIRONMENT</a:t>
                </a:r>
              </a:p>
            </p:txBody>
          </p:sp>
          <p:grpSp>
            <p:nvGrpSpPr>
              <p:cNvPr id="813" name="Group 812"/>
              <p:cNvGrpSpPr/>
              <p:nvPr/>
            </p:nvGrpSpPr>
            <p:grpSpPr>
              <a:xfrm>
                <a:off x="10765213" y="5170410"/>
                <a:ext cx="1323458" cy="980213"/>
                <a:chOff x="9192260" y="3875424"/>
                <a:chExt cx="1323458" cy="980213"/>
              </a:xfrm>
            </p:grpSpPr>
            <p:sp>
              <p:nvSpPr>
                <p:cNvPr id="822" name="Rectangle 821"/>
                <p:cNvSpPr/>
                <p:nvPr/>
              </p:nvSpPr>
              <p:spPr>
                <a:xfrm>
                  <a:off x="9192260" y="4393972"/>
                  <a:ext cx="1323458" cy="461665"/>
                </a:xfrm>
                <a:prstGeom prst="rect">
                  <a:avLst/>
                </a:prstGeom>
                <a:noFill/>
                <a:ln w="3175">
                  <a:noFill/>
                  <a:prstDash val="sysDot"/>
                  <a:miter lim="800000"/>
                  <a:headEnd/>
                  <a:tailEnd type="oval" w="lg" len="lg"/>
                </a:ln>
                <a:extLst>
                  <a:ext uri="{909E8E84-426E-40DD-AFC4-6F175D3DCCD1}">
                    <a14:hiddenFill xmlns:a14="http://schemas.microsoft.com/office/drawing/2010/main">
                      <a:solidFill>
                        <a:srgbClr val="FFFFFF"/>
                      </a:solidFill>
                    </a14:hiddenFill>
                  </a:ext>
                </a:extLst>
              </p:spPr>
              <p:txBody>
                <a:bodyPr wrap="square" lIns="46630" tIns="46630" rIns="46630" bIns="46630" anchor="t">
                  <a:noAutofit/>
                </a:bodyPr>
                <a:lstStyle/>
                <a:p>
                  <a:pPr algn="ctr" defTabSz="932597">
                    <a:defRPr/>
                  </a:pPr>
                  <a:r>
                    <a:rPr lang="en-US" sz="1224" kern="0">
                      <a:solidFill>
                        <a:srgbClr val="FFFFFF"/>
                      </a:solidFill>
                      <a:latin typeface="Segoe UI"/>
                      <a:cs typeface="Segoe UI" panose="020B0502040204020203" pitchFamily="34" charset="0"/>
                    </a:rPr>
                    <a:t>Employee &amp; contractor vetting</a:t>
                  </a:r>
                </a:p>
              </p:txBody>
            </p:sp>
            <p:sp>
              <p:nvSpPr>
                <p:cNvPr id="823" name="Rounded Rectangle 27">
                  <a:extLst/>
                </p:cNvPr>
                <p:cNvSpPr>
                  <a:spLocks noChangeAspect="1"/>
                </p:cNvSpPr>
                <p:nvPr/>
              </p:nvSpPr>
              <p:spPr>
                <a:xfrm>
                  <a:off x="9707999" y="3875424"/>
                  <a:ext cx="291980" cy="459980"/>
                </a:xfrm>
                <a:custGeom>
                  <a:avLst/>
                  <a:gdLst/>
                  <a:ahLst/>
                  <a:cxnLst/>
                  <a:rect l="l" t="t" r="r" b="b"/>
                  <a:pathLst>
                    <a:path w="2331720" h="3676248">
                      <a:moveTo>
                        <a:pt x="785265" y="1981892"/>
                      </a:moveTo>
                      <a:cubicBezTo>
                        <a:pt x="872246" y="2096903"/>
                        <a:pt x="1010508" y="2170079"/>
                        <a:pt x="1165860" y="2170079"/>
                      </a:cubicBezTo>
                      <a:cubicBezTo>
                        <a:pt x="1321213" y="2170079"/>
                        <a:pt x="1459474" y="2096903"/>
                        <a:pt x="1546455" y="1981892"/>
                      </a:cubicBezTo>
                      <a:cubicBezTo>
                        <a:pt x="1785440" y="2003951"/>
                        <a:pt x="1971675" y="2205654"/>
                        <a:pt x="1971675" y="2450854"/>
                      </a:cubicBezTo>
                      <a:lnTo>
                        <a:pt x="1971675" y="2789788"/>
                      </a:lnTo>
                      <a:lnTo>
                        <a:pt x="360045" y="2789788"/>
                      </a:lnTo>
                      <a:lnTo>
                        <a:pt x="360045" y="2450854"/>
                      </a:lnTo>
                      <a:cubicBezTo>
                        <a:pt x="360045" y="2205654"/>
                        <a:pt x="546281" y="2003951"/>
                        <a:pt x="785265" y="1981892"/>
                      </a:cubicBezTo>
                      <a:close/>
                      <a:moveTo>
                        <a:pt x="1165860" y="1190671"/>
                      </a:moveTo>
                      <a:cubicBezTo>
                        <a:pt x="1404424" y="1190671"/>
                        <a:pt x="1597819" y="1384066"/>
                        <a:pt x="1597819" y="1622630"/>
                      </a:cubicBezTo>
                      <a:cubicBezTo>
                        <a:pt x="1597819" y="1861194"/>
                        <a:pt x="1404424" y="2054589"/>
                        <a:pt x="1165860" y="2054589"/>
                      </a:cubicBezTo>
                      <a:cubicBezTo>
                        <a:pt x="927296" y="2054589"/>
                        <a:pt x="733901" y="1861194"/>
                        <a:pt x="733901" y="1622630"/>
                      </a:cubicBezTo>
                      <a:cubicBezTo>
                        <a:pt x="733901" y="1384066"/>
                        <a:pt x="927296" y="1190671"/>
                        <a:pt x="1165860" y="1190671"/>
                      </a:cubicBezTo>
                      <a:close/>
                      <a:moveTo>
                        <a:pt x="243129" y="976862"/>
                      </a:moveTo>
                      <a:cubicBezTo>
                        <a:pt x="220113" y="976862"/>
                        <a:pt x="201454" y="995521"/>
                        <a:pt x="201454" y="1018537"/>
                      </a:cubicBezTo>
                      <a:lnTo>
                        <a:pt x="201454" y="2773512"/>
                      </a:lnTo>
                      <a:cubicBezTo>
                        <a:pt x="201454" y="2796528"/>
                        <a:pt x="220113" y="2815187"/>
                        <a:pt x="243129" y="2815187"/>
                      </a:cubicBezTo>
                      <a:lnTo>
                        <a:pt x="2088591" y="2815187"/>
                      </a:lnTo>
                      <a:cubicBezTo>
                        <a:pt x="2111607" y="2815187"/>
                        <a:pt x="2130266" y="2796528"/>
                        <a:pt x="2130266" y="2773512"/>
                      </a:cubicBezTo>
                      <a:lnTo>
                        <a:pt x="2130266" y="1018537"/>
                      </a:lnTo>
                      <a:cubicBezTo>
                        <a:pt x="2130266" y="995521"/>
                        <a:pt x="2111607" y="976862"/>
                        <a:pt x="2088591" y="976862"/>
                      </a:cubicBezTo>
                      <a:close/>
                      <a:moveTo>
                        <a:pt x="750570" y="756517"/>
                      </a:moveTo>
                      <a:cubicBezTo>
                        <a:pt x="727424" y="756517"/>
                        <a:pt x="708660" y="775281"/>
                        <a:pt x="708660" y="798427"/>
                      </a:cubicBezTo>
                      <a:cubicBezTo>
                        <a:pt x="708660" y="821573"/>
                        <a:pt x="727424" y="840337"/>
                        <a:pt x="750570" y="840337"/>
                      </a:cubicBezTo>
                      <a:lnTo>
                        <a:pt x="1581150" y="840337"/>
                      </a:lnTo>
                      <a:cubicBezTo>
                        <a:pt x="1604296" y="840337"/>
                        <a:pt x="1623060" y="821573"/>
                        <a:pt x="1623060" y="798427"/>
                      </a:cubicBezTo>
                      <a:cubicBezTo>
                        <a:pt x="1623060" y="775281"/>
                        <a:pt x="1604296" y="756517"/>
                        <a:pt x="1581150" y="756517"/>
                      </a:cubicBezTo>
                      <a:close/>
                      <a:moveTo>
                        <a:pt x="207663" y="567288"/>
                      </a:moveTo>
                      <a:lnTo>
                        <a:pt x="894398" y="567288"/>
                      </a:lnTo>
                      <a:lnTo>
                        <a:pt x="894398" y="722542"/>
                      </a:lnTo>
                      <a:cubicBezTo>
                        <a:pt x="894398" y="729171"/>
                        <a:pt x="899771" y="734544"/>
                        <a:pt x="906400" y="734544"/>
                      </a:cubicBezTo>
                      <a:lnTo>
                        <a:pt x="1425321" y="734544"/>
                      </a:lnTo>
                      <a:cubicBezTo>
                        <a:pt x="1431950" y="734544"/>
                        <a:pt x="1437323" y="729171"/>
                        <a:pt x="1437323" y="722542"/>
                      </a:cubicBezTo>
                      <a:lnTo>
                        <a:pt x="1437323" y="567288"/>
                      </a:lnTo>
                      <a:lnTo>
                        <a:pt x="2124057" y="567288"/>
                      </a:lnTo>
                      <a:cubicBezTo>
                        <a:pt x="2238746" y="567288"/>
                        <a:pt x="2331720" y="660262"/>
                        <a:pt x="2331720" y="774951"/>
                      </a:cubicBezTo>
                      <a:lnTo>
                        <a:pt x="2331720" y="3468585"/>
                      </a:lnTo>
                      <a:cubicBezTo>
                        <a:pt x="2331720" y="3583274"/>
                        <a:pt x="2238746" y="3676248"/>
                        <a:pt x="2124057" y="3676248"/>
                      </a:cubicBezTo>
                      <a:lnTo>
                        <a:pt x="207663" y="3676248"/>
                      </a:lnTo>
                      <a:cubicBezTo>
                        <a:pt x="92974" y="3676248"/>
                        <a:pt x="0" y="3583274"/>
                        <a:pt x="0" y="3468585"/>
                      </a:cubicBezTo>
                      <a:lnTo>
                        <a:pt x="0" y="774951"/>
                      </a:lnTo>
                      <a:cubicBezTo>
                        <a:pt x="0" y="660262"/>
                        <a:pt x="92974" y="567288"/>
                        <a:pt x="207663" y="567288"/>
                      </a:cubicBezTo>
                      <a:close/>
                      <a:moveTo>
                        <a:pt x="1165861" y="471845"/>
                      </a:moveTo>
                      <a:cubicBezTo>
                        <a:pt x="1111677" y="471845"/>
                        <a:pt x="1067753" y="515769"/>
                        <a:pt x="1067753" y="569953"/>
                      </a:cubicBezTo>
                      <a:cubicBezTo>
                        <a:pt x="1067753" y="624137"/>
                        <a:pt x="1111677" y="668061"/>
                        <a:pt x="1165861" y="668061"/>
                      </a:cubicBezTo>
                      <a:cubicBezTo>
                        <a:pt x="1220045" y="668061"/>
                        <a:pt x="1263969" y="624137"/>
                        <a:pt x="1263969" y="569953"/>
                      </a:cubicBezTo>
                      <a:cubicBezTo>
                        <a:pt x="1263969" y="515769"/>
                        <a:pt x="1220045" y="471845"/>
                        <a:pt x="1165861" y="471845"/>
                      </a:cubicBezTo>
                      <a:close/>
                      <a:moveTo>
                        <a:pt x="925402" y="419076"/>
                      </a:moveTo>
                      <a:lnTo>
                        <a:pt x="1406318" y="419076"/>
                      </a:lnTo>
                      <a:cubicBezTo>
                        <a:pt x="1412394" y="419076"/>
                        <a:pt x="1417320" y="424002"/>
                        <a:pt x="1417320" y="430078"/>
                      </a:cubicBezTo>
                      <a:lnTo>
                        <a:pt x="1417320" y="709826"/>
                      </a:lnTo>
                      <a:cubicBezTo>
                        <a:pt x="1417320" y="715902"/>
                        <a:pt x="1412394" y="720828"/>
                        <a:pt x="1406318" y="720828"/>
                      </a:cubicBezTo>
                      <a:lnTo>
                        <a:pt x="925402" y="720828"/>
                      </a:lnTo>
                      <a:cubicBezTo>
                        <a:pt x="919326" y="720828"/>
                        <a:pt x="914400" y="715902"/>
                        <a:pt x="914400" y="709826"/>
                      </a:cubicBezTo>
                      <a:lnTo>
                        <a:pt x="914400" y="430078"/>
                      </a:lnTo>
                      <a:cubicBezTo>
                        <a:pt x="914400" y="424002"/>
                        <a:pt x="919326" y="419076"/>
                        <a:pt x="925402" y="419076"/>
                      </a:cubicBezTo>
                      <a:close/>
                      <a:moveTo>
                        <a:pt x="657701" y="0"/>
                      </a:moveTo>
                      <a:lnTo>
                        <a:pt x="1044535" y="0"/>
                      </a:lnTo>
                      <a:lnTo>
                        <a:pt x="1165860" y="137192"/>
                      </a:lnTo>
                      <a:lnTo>
                        <a:pt x="1287185" y="0"/>
                      </a:lnTo>
                      <a:lnTo>
                        <a:pt x="1674019" y="0"/>
                      </a:lnTo>
                      <a:lnTo>
                        <a:pt x="1417896" y="395838"/>
                      </a:lnTo>
                      <a:lnTo>
                        <a:pt x="913824" y="395838"/>
                      </a:lnTo>
                      <a:close/>
                    </a:path>
                  </a:pathLst>
                </a:custGeom>
                <a:noFill/>
                <a:ln w="9525" cap="flat" cmpd="sng" algn="ctr">
                  <a:solidFill>
                    <a:srgbClr val="FFFFFF"/>
                  </a:solidFill>
                  <a:prstDash val="solid"/>
                </a:ln>
                <a:effectLst/>
              </p:spPr>
              <p:txBody>
                <a:bodyPr tIns="93260" bIns="93260" anchor="b"/>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r" defTabSz="932559">
                    <a:defRPr/>
                  </a:pPr>
                  <a:endParaRPr lang="en-US" sz="1224">
                    <a:solidFill>
                      <a:srgbClr val="FFFFFF"/>
                    </a:solidFill>
                    <a:latin typeface="Segoe UI Light"/>
                  </a:endParaRPr>
                </a:p>
              </p:txBody>
            </p:sp>
          </p:grpSp>
          <p:grpSp>
            <p:nvGrpSpPr>
              <p:cNvPr id="814" name="Group 813"/>
              <p:cNvGrpSpPr/>
              <p:nvPr/>
            </p:nvGrpSpPr>
            <p:grpSpPr>
              <a:xfrm>
                <a:off x="9105880" y="4363903"/>
                <a:ext cx="1983952" cy="865314"/>
                <a:chOff x="9939824" y="4927083"/>
                <a:chExt cx="1983952" cy="865314"/>
              </a:xfrm>
              <a:solidFill>
                <a:srgbClr val="FFFFFF"/>
              </a:solidFill>
            </p:grpSpPr>
            <p:sp>
              <p:nvSpPr>
                <p:cNvPr id="818" name="Rectangle 817"/>
                <p:cNvSpPr/>
                <p:nvPr/>
              </p:nvSpPr>
              <p:spPr>
                <a:xfrm>
                  <a:off x="9939824" y="5330732"/>
                  <a:ext cx="1983952" cy="461665"/>
                </a:xfrm>
                <a:prstGeom prst="rect">
                  <a:avLst/>
                </a:prstGeom>
                <a:noFill/>
                <a:ln>
                  <a:noFill/>
                </a:ln>
                <a:extLst>
                  <a:ext uri="{91240B29-F687-4F45-9708-019B960494DF}">
                    <a14:hiddenLine xmlns:a14="http://schemas.microsoft.com/office/drawing/2010/main" w="3175">
                      <a:solidFill>
                        <a:srgbClr val="000000"/>
                      </a:solidFill>
                      <a:prstDash val="sysDot"/>
                      <a:miter lim="800000"/>
                      <a:headEnd/>
                      <a:tailEnd type="oval" w="lg" len="lg"/>
                    </a14:hiddenLine>
                  </a:ext>
                </a:extLst>
              </p:spPr>
              <p:txBody>
                <a:bodyPr wrap="square" lIns="46630" tIns="46630" rIns="46630" bIns="46630" anchor="t">
                  <a:noAutofit/>
                </a:bodyPr>
                <a:lstStyle/>
                <a:p>
                  <a:pPr algn="ctr" defTabSz="932597">
                    <a:defRPr/>
                  </a:pPr>
                  <a:r>
                    <a:rPr lang="en-US" sz="1224" kern="0">
                      <a:solidFill>
                        <a:srgbClr val="FFFFFF"/>
                      </a:solidFill>
                      <a:latin typeface="Segoe UI"/>
                      <a:cs typeface="Segoe UI" panose="020B0502040204020203" pitchFamily="34" charset="0"/>
                    </a:rPr>
                    <a:t>Inability to identify location of specific customer data</a:t>
                  </a:r>
                </a:p>
              </p:txBody>
            </p:sp>
            <p:grpSp>
              <p:nvGrpSpPr>
                <p:cNvPr id="819" name="Group 818"/>
                <p:cNvGrpSpPr/>
                <p:nvPr/>
              </p:nvGrpSpPr>
              <p:grpSpPr>
                <a:xfrm>
                  <a:off x="10661904" y="4927083"/>
                  <a:ext cx="539793" cy="368084"/>
                  <a:chOff x="2852057" y="1015999"/>
                  <a:chExt cx="6053817" cy="4308476"/>
                </a:xfrm>
                <a:grpFill/>
              </p:grpSpPr>
              <p:sp>
                <p:nvSpPr>
                  <p:cNvPr id="820" name="Freeform 286"/>
                  <p:cNvSpPr/>
                  <p:nvPr/>
                </p:nvSpPr>
                <p:spPr>
                  <a:xfrm>
                    <a:off x="3367314" y="1015999"/>
                    <a:ext cx="5021943" cy="3611880"/>
                  </a:xfrm>
                  <a:custGeom>
                    <a:avLst/>
                    <a:gdLst>
                      <a:gd name="connsiteX0" fmla="*/ 446584 w 5021943"/>
                      <a:gd name="connsiteY0" fmla="*/ 352044 h 3611880"/>
                      <a:gd name="connsiteX1" fmla="*/ 330127 w 5021943"/>
                      <a:gd name="connsiteY1" fmla="*/ 468501 h 3611880"/>
                      <a:gd name="connsiteX2" fmla="*/ 330127 w 5021943"/>
                      <a:gd name="connsiteY2" fmla="*/ 3143379 h 3611880"/>
                      <a:gd name="connsiteX3" fmla="*/ 446584 w 5021943"/>
                      <a:gd name="connsiteY3" fmla="*/ 3259836 h 3611880"/>
                      <a:gd name="connsiteX4" fmla="*/ 4575358 w 5021943"/>
                      <a:gd name="connsiteY4" fmla="*/ 3259836 h 3611880"/>
                      <a:gd name="connsiteX5" fmla="*/ 4691815 w 5021943"/>
                      <a:gd name="connsiteY5" fmla="*/ 3143379 h 3611880"/>
                      <a:gd name="connsiteX6" fmla="*/ 4691815 w 5021943"/>
                      <a:gd name="connsiteY6" fmla="*/ 468501 h 3611880"/>
                      <a:gd name="connsiteX7" fmla="*/ 4575358 w 5021943"/>
                      <a:gd name="connsiteY7" fmla="*/ 352044 h 3611880"/>
                      <a:gd name="connsiteX8" fmla="*/ 327706 w 5021943"/>
                      <a:gd name="connsiteY8" fmla="*/ 0 h 3611880"/>
                      <a:gd name="connsiteX9" fmla="*/ 4694237 w 5021943"/>
                      <a:gd name="connsiteY9" fmla="*/ 0 h 3611880"/>
                      <a:gd name="connsiteX10" fmla="*/ 5021943 w 5021943"/>
                      <a:gd name="connsiteY10" fmla="*/ 327706 h 3611880"/>
                      <a:gd name="connsiteX11" fmla="*/ 5021943 w 5021943"/>
                      <a:gd name="connsiteY11" fmla="*/ 3284174 h 3611880"/>
                      <a:gd name="connsiteX12" fmla="*/ 4694237 w 5021943"/>
                      <a:gd name="connsiteY12" fmla="*/ 3611880 h 3611880"/>
                      <a:gd name="connsiteX13" fmla="*/ 327706 w 5021943"/>
                      <a:gd name="connsiteY13" fmla="*/ 3611880 h 3611880"/>
                      <a:gd name="connsiteX14" fmla="*/ 0 w 5021943"/>
                      <a:gd name="connsiteY14" fmla="*/ 3284174 h 3611880"/>
                      <a:gd name="connsiteX15" fmla="*/ 0 w 5021943"/>
                      <a:gd name="connsiteY15" fmla="*/ 327706 h 3611880"/>
                      <a:gd name="connsiteX16" fmla="*/ 327706 w 5021943"/>
                      <a:gd name="connsiteY16" fmla="*/ 0 h 3611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021943" h="3611880">
                        <a:moveTo>
                          <a:pt x="446584" y="352044"/>
                        </a:moveTo>
                        <a:cubicBezTo>
                          <a:pt x="382267" y="352044"/>
                          <a:pt x="330127" y="404184"/>
                          <a:pt x="330127" y="468501"/>
                        </a:cubicBezTo>
                        <a:lnTo>
                          <a:pt x="330127" y="3143379"/>
                        </a:lnTo>
                        <a:cubicBezTo>
                          <a:pt x="330127" y="3207696"/>
                          <a:pt x="382267" y="3259836"/>
                          <a:pt x="446584" y="3259836"/>
                        </a:cubicBezTo>
                        <a:lnTo>
                          <a:pt x="4575358" y="3259836"/>
                        </a:lnTo>
                        <a:cubicBezTo>
                          <a:pt x="4639675" y="3259836"/>
                          <a:pt x="4691815" y="3207696"/>
                          <a:pt x="4691815" y="3143379"/>
                        </a:cubicBezTo>
                        <a:lnTo>
                          <a:pt x="4691815" y="468501"/>
                        </a:lnTo>
                        <a:cubicBezTo>
                          <a:pt x="4691815" y="404184"/>
                          <a:pt x="4639675" y="352044"/>
                          <a:pt x="4575358" y="352044"/>
                        </a:cubicBezTo>
                        <a:close/>
                        <a:moveTo>
                          <a:pt x="327706" y="0"/>
                        </a:moveTo>
                        <a:lnTo>
                          <a:pt x="4694237" y="0"/>
                        </a:lnTo>
                        <a:cubicBezTo>
                          <a:pt x="4875224" y="0"/>
                          <a:pt x="5021943" y="146719"/>
                          <a:pt x="5021943" y="327706"/>
                        </a:cubicBezTo>
                        <a:lnTo>
                          <a:pt x="5021943" y="3284174"/>
                        </a:lnTo>
                        <a:cubicBezTo>
                          <a:pt x="5021943" y="3465161"/>
                          <a:pt x="4875224" y="3611880"/>
                          <a:pt x="4694237" y="3611880"/>
                        </a:cubicBezTo>
                        <a:lnTo>
                          <a:pt x="327706" y="3611880"/>
                        </a:lnTo>
                        <a:cubicBezTo>
                          <a:pt x="146719" y="3611880"/>
                          <a:pt x="0" y="3465161"/>
                          <a:pt x="0" y="3284174"/>
                        </a:cubicBezTo>
                        <a:lnTo>
                          <a:pt x="0" y="327706"/>
                        </a:lnTo>
                        <a:cubicBezTo>
                          <a:pt x="0" y="146719"/>
                          <a:pt x="146719" y="0"/>
                          <a:pt x="327706" y="0"/>
                        </a:cubicBezTo>
                        <a:close/>
                      </a:path>
                    </a:pathLst>
                  </a:custGeom>
                  <a:noFill/>
                  <a:ln w="9525" cap="flat" cmpd="sng" algn="ctr">
                    <a:solidFill>
                      <a:srgbClr val="FFFFFF"/>
                    </a:solidFill>
                    <a:prstDash val="solid"/>
                  </a:ln>
                  <a:effectLst/>
                </p:spPr>
                <p:txBody>
                  <a:bodyPr rtlCol="0" anchor="ctr"/>
                  <a:lstStyle/>
                  <a:p>
                    <a:pPr algn="ctr" defTabSz="932597">
                      <a:defRPr/>
                    </a:pPr>
                    <a:endParaRPr lang="en-US" sz="1836" kern="0">
                      <a:solidFill>
                        <a:srgbClr val="FFFFFF"/>
                      </a:solidFill>
                      <a:latin typeface="Segoe UI"/>
                    </a:endParaRPr>
                  </a:p>
                </p:txBody>
              </p:sp>
              <p:sp>
                <p:nvSpPr>
                  <p:cNvPr id="821" name="Freeform 287"/>
                  <p:cNvSpPr/>
                  <p:nvPr/>
                </p:nvSpPr>
                <p:spPr>
                  <a:xfrm>
                    <a:off x="2852057" y="4887459"/>
                    <a:ext cx="6053817" cy="437016"/>
                  </a:xfrm>
                  <a:custGeom>
                    <a:avLst/>
                    <a:gdLst>
                      <a:gd name="connsiteX0" fmla="*/ 2880278 w 6053817"/>
                      <a:gd name="connsiteY0" fmla="*/ 113679 h 437016"/>
                      <a:gd name="connsiteX1" fmla="*/ 2783686 w 6053817"/>
                      <a:gd name="connsiteY1" fmla="*/ 177705 h 437016"/>
                      <a:gd name="connsiteX2" fmla="*/ 2775448 w 6053817"/>
                      <a:gd name="connsiteY2" fmla="*/ 218509 h 437016"/>
                      <a:gd name="connsiteX3" fmla="*/ 2775448 w 6053817"/>
                      <a:gd name="connsiteY3" fmla="*/ 218508 h 437016"/>
                      <a:gd name="connsiteX4" fmla="*/ 2775448 w 6053817"/>
                      <a:gd name="connsiteY4" fmla="*/ 218509 h 437016"/>
                      <a:gd name="connsiteX5" fmla="*/ 2775448 w 6053817"/>
                      <a:gd name="connsiteY5" fmla="*/ 218509 h 437016"/>
                      <a:gd name="connsiteX6" fmla="*/ 2783686 w 6053817"/>
                      <a:gd name="connsiteY6" fmla="*/ 259313 h 437016"/>
                      <a:gd name="connsiteX7" fmla="*/ 2880278 w 6053817"/>
                      <a:gd name="connsiteY7" fmla="*/ 323338 h 437016"/>
                      <a:gd name="connsiteX8" fmla="*/ 3173538 w 6053817"/>
                      <a:gd name="connsiteY8" fmla="*/ 323339 h 437016"/>
                      <a:gd name="connsiteX9" fmla="*/ 3278368 w 6053817"/>
                      <a:gd name="connsiteY9" fmla="*/ 218509 h 437016"/>
                      <a:gd name="connsiteX10" fmla="*/ 3278369 w 6053817"/>
                      <a:gd name="connsiteY10" fmla="*/ 218509 h 437016"/>
                      <a:gd name="connsiteX11" fmla="*/ 3173539 w 6053817"/>
                      <a:gd name="connsiteY11" fmla="*/ 113679 h 437016"/>
                      <a:gd name="connsiteX12" fmla="*/ 0 w 6053817"/>
                      <a:gd name="connsiteY12" fmla="*/ 0 h 437016"/>
                      <a:gd name="connsiteX13" fmla="*/ 6053817 w 6053817"/>
                      <a:gd name="connsiteY13" fmla="*/ 0 h 437016"/>
                      <a:gd name="connsiteX14" fmla="*/ 6053817 w 6053817"/>
                      <a:gd name="connsiteY14" fmla="*/ 437016 h 437016"/>
                      <a:gd name="connsiteX15" fmla="*/ 0 w 6053817"/>
                      <a:gd name="connsiteY15" fmla="*/ 437016 h 437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053817" h="437016">
                        <a:moveTo>
                          <a:pt x="2880278" y="113679"/>
                        </a:moveTo>
                        <a:cubicBezTo>
                          <a:pt x="2836856" y="113679"/>
                          <a:pt x="2799600" y="140080"/>
                          <a:pt x="2783686" y="177705"/>
                        </a:cubicBezTo>
                        <a:lnTo>
                          <a:pt x="2775448" y="218509"/>
                        </a:lnTo>
                        <a:lnTo>
                          <a:pt x="2775448" y="218508"/>
                        </a:lnTo>
                        <a:lnTo>
                          <a:pt x="2775448" y="218509"/>
                        </a:lnTo>
                        <a:lnTo>
                          <a:pt x="2775448" y="218509"/>
                        </a:lnTo>
                        <a:lnTo>
                          <a:pt x="2783686" y="259313"/>
                        </a:lnTo>
                        <a:cubicBezTo>
                          <a:pt x="2799600" y="296938"/>
                          <a:pt x="2836856" y="323338"/>
                          <a:pt x="2880278" y="323338"/>
                        </a:cubicBezTo>
                        <a:lnTo>
                          <a:pt x="3173538" y="323339"/>
                        </a:lnTo>
                        <a:cubicBezTo>
                          <a:pt x="3231434" y="323339"/>
                          <a:pt x="3278368" y="276405"/>
                          <a:pt x="3278368" y="218509"/>
                        </a:cubicBezTo>
                        <a:lnTo>
                          <a:pt x="3278369" y="218509"/>
                        </a:lnTo>
                        <a:cubicBezTo>
                          <a:pt x="3278369" y="160613"/>
                          <a:pt x="3231435" y="113679"/>
                          <a:pt x="3173539" y="113679"/>
                        </a:cubicBezTo>
                        <a:close/>
                        <a:moveTo>
                          <a:pt x="0" y="0"/>
                        </a:moveTo>
                        <a:lnTo>
                          <a:pt x="6053817" y="0"/>
                        </a:lnTo>
                        <a:lnTo>
                          <a:pt x="6053817" y="437016"/>
                        </a:lnTo>
                        <a:lnTo>
                          <a:pt x="0" y="437016"/>
                        </a:lnTo>
                        <a:close/>
                      </a:path>
                    </a:pathLst>
                  </a:custGeom>
                  <a:noFill/>
                  <a:ln w="9525" cap="flat" cmpd="sng" algn="ctr">
                    <a:solidFill>
                      <a:srgbClr val="FFFFFF"/>
                    </a:solidFill>
                    <a:prstDash val="solid"/>
                  </a:ln>
                  <a:effectLst/>
                </p:spPr>
                <p:txBody>
                  <a:bodyPr rtlCol="0" anchor="ctr"/>
                  <a:lstStyle/>
                  <a:p>
                    <a:pPr algn="ctr" defTabSz="932597">
                      <a:defRPr/>
                    </a:pPr>
                    <a:endParaRPr lang="en-US" sz="1836" kern="0">
                      <a:solidFill>
                        <a:srgbClr val="FFFFFF"/>
                      </a:solidFill>
                      <a:latin typeface="Segoe UI"/>
                    </a:endParaRPr>
                  </a:p>
                </p:txBody>
              </p:sp>
            </p:grpSp>
          </p:grpSp>
          <p:grpSp>
            <p:nvGrpSpPr>
              <p:cNvPr id="815" name="Group 814"/>
              <p:cNvGrpSpPr/>
              <p:nvPr/>
            </p:nvGrpSpPr>
            <p:grpSpPr>
              <a:xfrm>
                <a:off x="10717924" y="3414741"/>
                <a:ext cx="1170552" cy="873090"/>
                <a:chOff x="10960120" y="5854772"/>
                <a:chExt cx="1170552" cy="873090"/>
              </a:xfrm>
            </p:grpSpPr>
            <p:sp>
              <p:nvSpPr>
                <p:cNvPr id="816" name="Rectangle 815"/>
                <p:cNvSpPr/>
                <p:nvPr/>
              </p:nvSpPr>
              <p:spPr>
                <a:xfrm>
                  <a:off x="10960120" y="6266197"/>
                  <a:ext cx="1170552" cy="461665"/>
                </a:xfrm>
                <a:prstGeom prst="rect">
                  <a:avLst/>
                </a:prstGeom>
                <a:noFill/>
                <a:ln w="3175">
                  <a:noFill/>
                  <a:prstDash val="sysDot"/>
                  <a:miter lim="800000"/>
                  <a:headEnd/>
                  <a:tailEnd type="oval" w="lg" len="lg"/>
                </a:ln>
                <a:extLst>
                  <a:ext uri="{909E8E84-426E-40DD-AFC4-6F175D3DCCD1}">
                    <a14:hiddenFill xmlns:a14="http://schemas.microsoft.com/office/drawing/2010/main">
                      <a:solidFill>
                        <a:srgbClr val="FFFFFF"/>
                      </a:solidFill>
                    </a14:hiddenFill>
                  </a:ext>
                </a:extLst>
              </p:spPr>
              <p:txBody>
                <a:bodyPr wrap="square" lIns="46630" tIns="46630" rIns="46630" bIns="46630" anchor="t">
                  <a:noAutofit/>
                </a:bodyPr>
                <a:lstStyle/>
                <a:p>
                  <a:pPr algn="ctr" defTabSz="932597">
                    <a:defRPr/>
                  </a:pPr>
                  <a:r>
                    <a:rPr lang="en-US" sz="1224" kern="0">
                      <a:solidFill>
                        <a:srgbClr val="FFFFFF"/>
                      </a:solidFill>
                      <a:latin typeface="Segoe UI"/>
                      <a:cs typeface="Segoe UI" panose="020B0502040204020203" pitchFamily="34" charset="0"/>
                    </a:rPr>
                    <a:t>Secure destruction bins</a:t>
                  </a:r>
                </a:p>
              </p:txBody>
            </p:sp>
            <p:sp>
              <p:nvSpPr>
                <p:cNvPr id="817" name="Freeform 6"/>
                <p:cNvSpPr>
                  <a:spLocks/>
                </p:cNvSpPr>
                <p:nvPr/>
              </p:nvSpPr>
              <p:spPr bwMode="auto">
                <a:xfrm>
                  <a:off x="11338661" y="5854772"/>
                  <a:ext cx="390320" cy="374922"/>
                </a:xfrm>
                <a:custGeom>
                  <a:avLst/>
                  <a:gdLst>
                    <a:gd name="T0" fmla="*/ 229 w 458"/>
                    <a:gd name="T1" fmla="*/ 1 h 408"/>
                    <a:gd name="T2" fmla="*/ 418 w 458"/>
                    <a:gd name="T3" fmla="*/ 1 h 408"/>
                    <a:gd name="T4" fmla="*/ 440 w 458"/>
                    <a:gd name="T5" fmla="*/ 5 h 408"/>
                    <a:gd name="T6" fmla="*/ 456 w 458"/>
                    <a:gd name="T7" fmla="*/ 33 h 408"/>
                    <a:gd name="T8" fmla="*/ 434 w 458"/>
                    <a:gd name="T9" fmla="*/ 56 h 408"/>
                    <a:gd name="T10" fmla="*/ 421 w 458"/>
                    <a:gd name="T11" fmla="*/ 69 h 408"/>
                    <a:gd name="T12" fmla="*/ 387 w 458"/>
                    <a:gd name="T13" fmla="*/ 276 h 408"/>
                    <a:gd name="T14" fmla="*/ 369 w 458"/>
                    <a:gd name="T15" fmla="*/ 379 h 408"/>
                    <a:gd name="T16" fmla="*/ 335 w 458"/>
                    <a:gd name="T17" fmla="*/ 408 h 408"/>
                    <a:gd name="T18" fmla="*/ 120 w 458"/>
                    <a:gd name="T19" fmla="*/ 408 h 408"/>
                    <a:gd name="T20" fmla="*/ 88 w 458"/>
                    <a:gd name="T21" fmla="*/ 381 h 408"/>
                    <a:gd name="T22" fmla="*/ 59 w 458"/>
                    <a:gd name="T23" fmla="*/ 210 h 408"/>
                    <a:gd name="T24" fmla="*/ 36 w 458"/>
                    <a:gd name="T25" fmla="*/ 67 h 408"/>
                    <a:gd name="T26" fmla="*/ 25 w 458"/>
                    <a:gd name="T27" fmla="*/ 57 h 408"/>
                    <a:gd name="T28" fmla="*/ 0 w 458"/>
                    <a:gd name="T29" fmla="*/ 29 h 408"/>
                    <a:gd name="T30" fmla="*/ 32 w 458"/>
                    <a:gd name="T31" fmla="*/ 1 h 408"/>
                    <a:gd name="T32" fmla="*/ 112 w 458"/>
                    <a:gd name="T33" fmla="*/ 1 h 408"/>
                    <a:gd name="T34" fmla="*/ 229 w 458"/>
                    <a:gd name="T35" fmla="*/ 1 h 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58" h="408">
                      <a:moveTo>
                        <a:pt x="229" y="1"/>
                      </a:moveTo>
                      <a:cubicBezTo>
                        <a:pt x="292" y="1"/>
                        <a:pt x="355" y="1"/>
                        <a:pt x="418" y="1"/>
                      </a:cubicBezTo>
                      <a:cubicBezTo>
                        <a:pt x="426" y="1"/>
                        <a:pt x="433" y="1"/>
                        <a:pt x="440" y="5"/>
                      </a:cubicBezTo>
                      <a:cubicBezTo>
                        <a:pt x="451" y="11"/>
                        <a:pt x="458" y="20"/>
                        <a:pt x="456" y="33"/>
                      </a:cubicBezTo>
                      <a:cubicBezTo>
                        <a:pt x="454" y="45"/>
                        <a:pt x="448" y="55"/>
                        <a:pt x="434" y="56"/>
                      </a:cubicBezTo>
                      <a:cubicBezTo>
                        <a:pt x="426" y="57"/>
                        <a:pt x="422" y="60"/>
                        <a:pt x="421" y="69"/>
                      </a:cubicBezTo>
                      <a:cubicBezTo>
                        <a:pt x="410" y="138"/>
                        <a:pt x="398" y="207"/>
                        <a:pt x="387" y="276"/>
                      </a:cubicBezTo>
                      <a:cubicBezTo>
                        <a:pt x="381" y="310"/>
                        <a:pt x="375" y="345"/>
                        <a:pt x="369" y="379"/>
                      </a:cubicBezTo>
                      <a:cubicBezTo>
                        <a:pt x="365" y="399"/>
                        <a:pt x="355" y="408"/>
                        <a:pt x="335" y="408"/>
                      </a:cubicBezTo>
                      <a:cubicBezTo>
                        <a:pt x="263" y="408"/>
                        <a:pt x="192" y="408"/>
                        <a:pt x="120" y="408"/>
                      </a:cubicBezTo>
                      <a:cubicBezTo>
                        <a:pt x="102" y="408"/>
                        <a:pt x="91" y="399"/>
                        <a:pt x="88" y="381"/>
                      </a:cubicBezTo>
                      <a:cubicBezTo>
                        <a:pt x="78" y="324"/>
                        <a:pt x="68" y="267"/>
                        <a:pt x="59" y="210"/>
                      </a:cubicBezTo>
                      <a:cubicBezTo>
                        <a:pt x="51" y="162"/>
                        <a:pt x="43" y="114"/>
                        <a:pt x="36" y="67"/>
                      </a:cubicBezTo>
                      <a:cubicBezTo>
                        <a:pt x="34" y="60"/>
                        <a:pt x="31" y="58"/>
                        <a:pt x="25" y="57"/>
                      </a:cubicBezTo>
                      <a:cubicBezTo>
                        <a:pt x="10" y="53"/>
                        <a:pt x="0" y="41"/>
                        <a:pt x="0" y="29"/>
                      </a:cubicBezTo>
                      <a:cubicBezTo>
                        <a:pt x="1" y="13"/>
                        <a:pt x="14" y="1"/>
                        <a:pt x="32" y="1"/>
                      </a:cubicBezTo>
                      <a:cubicBezTo>
                        <a:pt x="59" y="0"/>
                        <a:pt x="85" y="1"/>
                        <a:pt x="112" y="1"/>
                      </a:cubicBezTo>
                      <a:cubicBezTo>
                        <a:pt x="151" y="1"/>
                        <a:pt x="190" y="1"/>
                        <a:pt x="229" y="1"/>
                      </a:cubicBezTo>
                      <a:close/>
                    </a:path>
                  </a:pathLst>
                </a:custGeom>
                <a:noFill/>
                <a:ln w="9525">
                  <a:solidFill>
                    <a:srgbClr val="FFFFFF"/>
                  </a:solidFill>
                  <a:round/>
                  <a:headEnd/>
                  <a:tailEnd/>
                </a:ln>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FFFFFF"/>
                    </a:solidFill>
                    <a:latin typeface="Segoe UI"/>
                  </a:endParaRPr>
                </a:p>
              </p:txBody>
            </p:sp>
          </p:grpSp>
        </p:grpSp>
        <p:sp>
          <p:nvSpPr>
            <p:cNvPr id="811" name="Rectangle 74"/>
            <p:cNvSpPr/>
            <p:nvPr/>
          </p:nvSpPr>
          <p:spPr>
            <a:xfrm>
              <a:off x="11191350" y="3474753"/>
              <a:ext cx="200446" cy="224089"/>
            </a:xfrm>
            <a:custGeom>
              <a:avLst/>
              <a:gdLst/>
              <a:ahLst/>
              <a:cxnLst/>
              <a:rect l="l" t="t" r="r" b="b"/>
              <a:pathLst>
                <a:path w="93101" h="119655">
                  <a:moveTo>
                    <a:pt x="46888" y="61255"/>
                  </a:moveTo>
                  <a:cubicBezTo>
                    <a:pt x="40157" y="61255"/>
                    <a:pt x="34700" y="66712"/>
                    <a:pt x="34700" y="73443"/>
                  </a:cubicBezTo>
                  <a:cubicBezTo>
                    <a:pt x="34700" y="78113"/>
                    <a:pt x="37327" y="82169"/>
                    <a:pt x="41596" y="83438"/>
                  </a:cubicBezTo>
                  <a:lnTo>
                    <a:pt x="38933" y="104741"/>
                  </a:lnTo>
                  <a:lnTo>
                    <a:pt x="55183" y="104741"/>
                  </a:lnTo>
                  <a:lnTo>
                    <a:pt x="52504" y="83305"/>
                  </a:lnTo>
                  <a:cubicBezTo>
                    <a:pt x="56597" y="81937"/>
                    <a:pt x="59076" y="77980"/>
                    <a:pt x="59076" y="73443"/>
                  </a:cubicBezTo>
                  <a:cubicBezTo>
                    <a:pt x="59076" y="66712"/>
                    <a:pt x="53619" y="61255"/>
                    <a:pt x="46888" y="61255"/>
                  </a:cubicBezTo>
                  <a:close/>
                  <a:moveTo>
                    <a:pt x="47468" y="17532"/>
                  </a:moveTo>
                  <a:cubicBezTo>
                    <a:pt x="43681" y="17333"/>
                    <a:pt x="39830" y="18360"/>
                    <a:pt x="36547" y="20648"/>
                  </a:cubicBezTo>
                  <a:cubicBezTo>
                    <a:pt x="29978" y="25222"/>
                    <a:pt x="27348" y="33667"/>
                    <a:pt x="30159" y="41162"/>
                  </a:cubicBezTo>
                  <a:lnTo>
                    <a:pt x="29615" y="41365"/>
                  </a:lnTo>
                  <a:lnTo>
                    <a:pt x="62407" y="41365"/>
                  </a:lnTo>
                  <a:cubicBezTo>
                    <a:pt x="65562" y="34644"/>
                    <a:pt x="63689" y="26692"/>
                    <a:pt x="58003" y="21774"/>
                  </a:cubicBezTo>
                  <a:cubicBezTo>
                    <a:pt x="54976" y="19155"/>
                    <a:pt x="51254" y="17730"/>
                    <a:pt x="47468" y="17532"/>
                  </a:cubicBezTo>
                  <a:close/>
                  <a:moveTo>
                    <a:pt x="48385" y="49"/>
                  </a:moveTo>
                  <a:cubicBezTo>
                    <a:pt x="55959" y="446"/>
                    <a:pt x="63402" y="3297"/>
                    <a:pt x="69456" y="8533"/>
                  </a:cubicBezTo>
                  <a:cubicBezTo>
                    <a:pt x="79598" y="17305"/>
                    <a:pt x="83675" y="30904"/>
                    <a:pt x="78885" y="43093"/>
                  </a:cubicBezTo>
                  <a:cubicBezTo>
                    <a:pt x="87177" y="43906"/>
                    <a:pt x="93101" y="51139"/>
                    <a:pt x="93101" y="59752"/>
                  </a:cubicBezTo>
                  <a:lnTo>
                    <a:pt x="93101" y="119654"/>
                  </a:lnTo>
                  <a:lnTo>
                    <a:pt x="0" y="119655"/>
                  </a:lnTo>
                  <a:lnTo>
                    <a:pt x="0" y="59752"/>
                  </a:lnTo>
                  <a:cubicBezTo>
                    <a:pt x="0" y="51365"/>
                    <a:pt x="5617" y="44289"/>
                    <a:pt x="13654" y="43326"/>
                  </a:cubicBezTo>
                  <a:cubicBezTo>
                    <a:pt x="9060" y="29605"/>
                    <a:pt x="14482" y="14678"/>
                    <a:pt x="26544" y="6281"/>
                  </a:cubicBezTo>
                  <a:cubicBezTo>
                    <a:pt x="33111" y="1706"/>
                    <a:pt x="40813" y="-348"/>
                    <a:pt x="48385" y="49"/>
                  </a:cubicBezTo>
                  <a:close/>
                </a:path>
              </a:pathLst>
            </a:custGeom>
            <a:noFill/>
            <a:ln w="9525" cap="flat" cmpd="sng" algn="ctr">
              <a:solidFill>
                <a:srgbClr val="FFFFFF"/>
              </a:solidFill>
              <a:prstDash val="solid"/>
            </a:ln>
            <a:effectLst/>
          </p:spPr>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59">
                <a:defRPr/>
              </a:pPr>
              <a:endParaRPr lang="en-US" sz="1873">
                <a:solidFill>
                  <a:srgbClr val="FFFFFF"/>
                </a:solidFill>
                <a:latin typeface="Segoe UI"/>
              </a:endParaRPr>
            </a:p>
          </p:txBody>
        </p:sp>
      </p:grpSp>
      <p:sp>
        <p:nvSpPr>
          <p:cNvPr id="824" name="Title 1"/>
          <p:cNvSpPr>
            <a:spLocks noGrp="1"/>
          </p:cNvSpPr>
          <p:nvPr>
            <p:ph type="title"/>
          </p:nvPr>
        </p:nvSpPr>
        <p:spPr>
          <a:xfrm>
            <a:off x="275481" y="361890"/>
            <a:ext cx="11887878" cy="917575"/>
          </a:xfrm>
        </p:spPr>
        <p:txBody>
          <a:bodyPr/>
          <a:lstStyle/>
          <a:p>
            <a:r>
              <a:rPr lang="en-US">
                <a:solidFill>
                  <a:schemeClr val="bg1"/>
                </a:solidFill>
              </a:rPr>
              <a:t>Rest assured with layered datacenter security</a:t>
            </a:r>
          </a:p>
        </p:txBody>
      </p:sp>
      <p:grpSp>
        <p:nvGrpSpPr>
          <p:cNvPr id="829" name="Group 828"/>
          <p:cNvGrpSpPr/>
          <p:nvPr/>
        </p:nvGrpSpPr>
        <p:grpSpPr>
          <a:xfrm>
            <a:off x="10632927" y="-7000"/>
            <a:ext cx="1800380" cy="1501443"/>
            <a:chOff x="10424520" y="-12802"/>
            <a:chExt cx="1765239" cy="1472137"/>
          </a:xfrm>
        </p:grpSpPr>
        <p:sp>
          <p:nvSpPr>
            <p:cNvPr id="830" name="Rectangle 829"/>
            <p:cNvSpPr/>
            <p:nvPr/>
          </p:nvSpPr>
          <p:spPr bwMode="auto">
            <a:xfrm>
              <a:off x="10424520" y="-4607"/>
              <a:ext cx="261985" cy="507828"/>
            </a:xfrm>
            <a:prstGeom prst="rect">
              <a:avLst/>
            </a:prstGeom>
            <a:solidFill>
              <a:srgbClr val="001F50"/>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5" rIns="186494" bIns="149195" numCol="1" spcCol="0" rtlCol="0" fromWordArt="0" anchor="ctr" anchorCtr="0" forceAA="0" compatLnSpc="1">
              <a:prstTxWarp prst="textNoShape">
                <a:avLst/>
              </a:prstTxWarp>
              <a:noAutofit/>
            </a:bodyPr>
            <a:lstStyle/>
            <a:p>
              <a:pPr algn="ctr" defTabSz="950846" fontAlgn="base">
                <a:lnSpc>
                  <a:spcPct val="90000"/>
                </a:lnSpc>
                <a:spcBef>
                  <a:spcPct val="0"/>
                </a:spcBef>
                <a:spcAft>
                  <a:spcPct val="0"/>
                </a:spcAft>
                <a:defRPr/>
              </a:pPr>
              <a:endParaRPr lang="en-US" sz="918">
                <a:solidFill>
                  <a:srgbClr val="FFFFFF"/>
                </a:solidFill>
                <a:latin typeface="Segoe UI"/>
              </a:endParaRPr>
            </a:p>
          </p:txBody>
        </p:sp>
        <p:sp>
          <p:nvSpPr>
            <p:cNvPr id="831" name="Rectangle 830"/>
            <p:cNvSpPr/>
            <p:nvPr/>
          </p:nvSpPr>
          <p:spPr bwMode="auto">
            <a:xfrm>
              <a:off x="10424520" y="491504"/>
              <a:ext cx="261985" cy="507828"/>
            </a:xfrm>
            <a:prstGeom prst="rect">
              <a:avLst/>
            </a:prstGeom>
            <a:solidFill>
              <a:srgbClr val="001F50"/>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5" rIns="186494" bIns="149195" numCol="1" spcCol="0" rtlCol="0" fromWordArt="0" anchor="ctr" anchorCtr="0" forceAA="0" compatLnSpc="1">
              <a:prstTxWarp prst="textNoShape">
                <a:avLst/>
              </a:prstTxWarp>
              <a:noAutofit/>
            </a:bodyPr>
            <a:lstStyle/>
            <a:p>
              <a:pPr algn="ctr" defTabSz="950846" fontAlgn="base">
                <a:lnSpc>
                  <a:spcPct val="90000"/>
                </a:lnSpc>
                <a:spcBef>
                  <a:spcPct val="0"/>
                </a:spcBef>
                <a:spcAft>
                  <a:spcPct val="0"/>
                </a:spcAft>
                <a:defRPr/>
              </a:pPr>
              <a:endParaRPr lang="en-US" sz="918">
                <a:solidFill>
                  <a:srgbClr val="FFFFFF"/>
                </a:solidFill>
                <a:latin typeface="Segoe UI"/>
              </a:endParaRPr>
            </a:p>
          </p:txBody>
        </p:sp>
        <p:sp>
          <p:nvSpPr>
            <p:cNvPr id="832" name="Rectangle 831"/>
            <p:cNvSpPr/>
            <p:nvPr/>
          </p:nvSpPr>
          <p:spPr bwMode="auto">
            <a:xfrm>
              <a:off x="10424520" y="977887"/>
              <a:ext cx="261985" cy="478062"/>
            </a:xfrm>
            <a:prstGeom prst="rect">
              <a:avLst/>
            </a:prstGeom>
            <a:solidFill>
              <a:srgbClr val="001F50"/>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5" rIns="186494" bIns="149195" numCol="1" spcCol="0" rtlCol="0" fromWordArt="0" anchor="ctr" anchorCtr="0" forceAA="0" compatLnSpc="1">
              <a:prstTxWarp prst="textNoShape">
                <a:avLst/>
              </a:prstTxWarp>
              <a:noAutofit/>
            </a:bodyPr>
            <a:lstStyle/>
            <a:p>
              <a:pPr algn="ctr" defTabSz="950846" fontAlgn="base">
                <a:lnSpc>
                  <a:spcPct val="90000"/>
                </a:lnSpc>
                <a:spcBef>
                  <a:spcPct val="0"/>
                </a:spcBef>
                <a:spcAft>
                  <a:spcPct val="0"/>
                </a:spcAft>
                <a:defRPr/>
              </a:pPr>
              <a:endParaRPr lang="en-US" sz="918">
                <a:solidFill>
                  <a:srgbClr val="FFFFFF"/>
                </a:solidFill>
                <a:latin typeface="Segoe UI"/>
              </a:endParaRPr>
            </a:p>
          </p:txBody>
        </p:sp>
        <p:sp>
          <p:nvSpPr>
            <p:cNvPr id="833" name="Rectangle 832"/>
            <p:cNvSpPr/>
            <p:nvPr/>
          </p:nvSpPr>
          <p:spPr bwMode="auto">
            <a:xfrm>
              <a:off x="10679976" y="-5938"/>
              <a:ext cx="1353799" cy="502386"/>
            </a:xfrm>
            <a:prstGeom prst="rect">
              <a:avLst/>
            </a:prstGeom>
            <a:solidFill>
              <a:srgbClr val="005AA1"/>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5" rIns="186494" bIns="149195" numCol="1" spcCol="0" rtlCol="0" fromWordArt="0" anchor="ctr" anchorCtr="0" forceAA="0" compatLnSpc="1">
              <a:prstTxWarp prst="textNoShape">
                <a:avLst/>
              </a:prstTxWarp>
              <a:noAutofit/>
            </a:bodyPr>
            <a:lstStyle/>
            <a:p>
              <a:pPr algn="ctr" defTabSz="950846" fontAlgn="base">
                <a:lnSpc>
                  <a:spcPct val="90000"/>
                </a:lnSpc>
                <a:spcBef>
                  <a:spcPct val="0"/>
                </a:spcBef>
                <a:spcAft>
                  <a:spcPct val="0"/>
                </a:spcAft>
                <a:defRPr/>
              </a:pPr>
              <a:endParaRPr lang="en-US" sz="918">
                <a:solidFill>
                  <a:srgbClr val="FFFFFF"/>
                </a:solidFill>
                <a:latin typeface="Segoe UI"/>
              </a:endParaRPr>
            </a:p>
          </p:txBody>
        </p:sp>
        <p:sp>
          <p:nvSpPr>
            <p:cNvPr id="834" name="Rectangle 833"/>
            <p:cNvSpPr/>
            <p:nvPr/>
          </p:nvSpPr>
          <p:spPr bwMode="auto">
            <a:xfrm>
              <a:off x="10679976" y="505838"/>
              <a:ext cx="1353799" cy="464268"/>
            </a:xfrm>
            <a:prstGeom prst="rect">
              <a:avLst/>
            </a:prstGeom>
            <a:solidFill>
              <a:srgbClr val="005AA1"/>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5" rIns="186494" bIns="149195" numCol="1" spcCol="0" rtlCol="0" fromWordArt="0" anchor="ctr" anchorCtr="0" forceAA="0" compatLnSpc="1">
              <a:prstTxWarp prst="textNoShape">
                <a:avLst/>
              </a:prstTxWarp>
              <a:noAutofit/>
            </a:bodyPr>
            <a:lstStyle/>
            <a:p>
              <a:pPr algn="ctr" defTabSz="950846" fontAlgn="base">
                <a:lnSpc>
                  <a:spcPct val="90000"/>
                </a:lnSpc>
                <a:spcBef>
                  <a:spcPct val="0"/>
                </a:spcBef>
                <a:spcAft>
                  <a:spcPct val="0"/>
                </a:spcAft>
                <a:defRPr/>
              </a:pPr>
              <a:endParaRPr lang="en-US" sz="918">
                <a:solidFill>
                  <a:srgbClr val="FFFFFF"/>
                </a:solidFill>
                <a:latin typeface="Segoe UI"/>
              </a:endParaRPr>
            </a:p>
          </p:txBody>
        </p:sp>
        <p:sp>
          <p:nvSpPr>
            <p:cNvPr id="835" name="Rectangle 834"/>
            <p:cNvSpPr/>
            <p:nvPr/>
          </p:nvSpPr>
          <p:spPr bwMode="auto">
            <a:xfrm>
              <a:off x="10679976" y="984940"/>
              <a:ext cx="1353799" cy="472716"/>
            </a:xfrm>
            <a:prstGeom prst="rect">
              <a:avLst/>
            </a:prstGeom>
            <a:solidFill>
              <a:schemeClr val="bg1"/>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5" rIns="186494" bIns="149195" numCol="1" spcCol="0" rtlCol="0" fromWordArt="0" anchor="ctr" anchorCtr="0" forceAA="0" compatLnSpc="1">
              <a:prstTxWarp prst="textNoShape">
                <a:avLst/>
              </a:prstTxWarp>
              <a:noAutofit/>
            </a:bodyPr>
            <a:lstStyle/>
            <a:p>
              <a:pPr algn="ctr" defTabSz="950846" fontAlgn="base">
                <a:lnSpc>
                  <a:spcPct val="90000"/>
                </a:lnSpc>
                <a:spcBef>
                  <a:spcPct val="0"/>
                </a:spcBef>
                <a:spcAft>
                  <a:spcPct val="0"/>
                </a:spcAft>
                <a:defRPr/>
              </a:pPr>
              <a:endParaRPr lang="en-US" sz="918">
                <a:solidFill>
                  <a:srgbClr val="FFFFFF"/>
                </a:solidFill>
                <a:latin typeface="Segoe UI"/>
              </a:endParaRPr>
            </a:p>
          </p:txBody>
        </p:sp>
        <p:sp>
          <p:nvSpPr>
            <p:cNvPr id="836" name="Rectangle 835"/>
            <p:cNvSpPr/>
            <p:nvPr/>
          </p:nvSpPr>
          <p:spPr bwMode="auto">
            <a:xfrm>
              <a:off x="10690619" y="1080531"/>
              <a:ext cx="1083708" cy="2970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5" rIns="186494" bIns="149195"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r>
                <a:rPr lang="en-US" sz="918" dirty="0">
                  <a:solidFill>
                    <a:srgbClr val="009EFF"/>
                  </a:solidFill>
                  <a:latin typeface="Segoe UI Semibold" panose="020B0702040204020203" pitchFamily="34" charset="0"/>
                  <a:ea typeface="Segoe UI" pitchFamily="34" charset="0"/>
                  <a:cs typeface="Segoe UI Semibold" panose="020B0702040204020203" pitchFamily="34" charset="0"/>
                </a:rPr>
                <a:t>Core infrastructure</a:t>
              </a:r>
            </a:p>
          </p:txBody>
        </p:sp>
        <p:sp>
          <p:nvSpPr>
            <p:cNvPr id="837" name="Rectangle 836"/>
            <p:cNvSpPr/>
            <p:nvPr/>
          </p:nvSpPr>
          <p:spPr bwMode="auto">
            <a:xfrm>
              <a:off x="10690620" y="532633"/>
              <a:ext cx="1285595" cy="41906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5" rIns="186494" bIns="149195"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r>
                <a:rPr lang="en-US" sz="918" dirty="0">
                  <a:solidFill>
                    <a:srgbClr val="009EFF"/>
                  </a:solidFill>
                  <a:latin typeface="Segoe UI Semibold" panose="020B0702040204020203" pitchFamily="34" charset="0"/>
                  <a:ea typeface="Segoe UI" pitchFamily="34" charset="0"/>
                  <a:cs typeface="Segoe UI Semibold" panose="020B0702040204020203" pitchFamily="34" charset="0"/>
                </a:rPr>
                <a:t>Advanced workloads</a:t>
              </a:r>
            </a:p>
          </p:txBody>
        </p:sp>
        <p:sp>
          <p:nvSpPr>
            <p:cNvPr id="838" name="Rectangle 837"/>
            <p:cNvSpPr/>
            <p:nvPr/>
          </p:nvSpPr>
          <p:spPr bwMode="auto">
            <a:xfrm>
              <a:off x="10690620" y="185730"/>
              <a:ext cx="1083707" cy="14470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5" rIns="186494" bIns="149195"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r>
                <a:rPr lang="en-US" sz="918" dirty="0">
                  <a:solidFill>
                    <a:srgbClr val="009EFF"/>
                  </a:solidFill>
                  <a:latin typeface="Segoe UI Semibold" panose="020B0702040204020203" pitchFamily="34" charset="0"/>
                  <a:ea typeface="Segoe UI" pitchFamily="34" charset="0"/>
                  <a:cs typeface="Segoe UI Semibold" panose="020B0702040204020203" pitchFamily="34" charset="0"/>
                </a:rPr>
                <a:t>Tools</a:t>
              </a:r>
            </a:p>
          </p:txBody>
        </p:sp>
        <p:grpSp>
          <p:nvGrpSpPr>
            <p:cNvPr id="839" name="Group 838"/>
            <p:cNvGrpSpPr/>
            <p:nvPr/>
          </p:nvGrpSpPr>
          <p:grpSpPr>
            <a:xfrm>
              <a:off x="10464128" y="178742"/>
              <a:ext cx="189075" cy="189075"/>
              <a:chOff x="3521877" y="511997"/>
              <a:chExt cx="640398" cy="640398"/>
            </a:xfrm>
          </p:grpSpPr>
          <p:sp>
            <p:nvSpPr>
              <p:cNvPr id="862" name="Freeform 861"/>
              <p:cNvSpPr>
                <a:spLocks noChangeArrowheads="1"/>
              </p:cNvSpPr>
              <p:nvPr/>
            </p:nvSpPr>
            <p:spPr bwMode="auto">
              <a:xfrm>
                <a:off x="3612111" y="576198"/>
                <a:ext cx="460544" cy="448320"/>
              </a:xfrm>
              <a:custGeom>
                <a:avLst/>
                <a:gdLst>
                  <a:gd name="T0" fmla="*/ 8978 w 9802"/>
                  <a:gd name="T1" fmla="*/ 4962 h 9544"/>
                  <a:gd name="T2" fmla="*/ 8923 w 9802"/>
                  <a:gd name="T3" fmla="*/ 4315 h 9544"/>
                  <a:gd name="T4" fmla="*/ 7398 w 9802"/>
                  <a:gd name="T5" fmla="*/ 1654 h 9544"/>
                  <a:gd name="T6" fmla="*/ 6378 w 9802"/>
                  <a:gd name="T7" fmla="*/ 1021 h 9544"/>
                  <a:gd name="T8" fmla="*/ 3145 w 9802"/>
                  <a:gd name="T9" fmla="*/ 1156 h 9544"/>
                  <a:gd name="T10" fmla="*/ 1430 w 9802"/>
                  <a:gd name="T11" fmla="*/ 1245 h 9544"/>
                  <a:gd name="T12" fmla="*/ 2157 w 9802"/>
                  <a:gd name="T13" fmla="*/ 7984 h 9544"/>
                  <a:gd name="T14" fmla="*/ 3879 w 9802"/>
                  <a:gd name="T15" fmla="*/ 5513 h 9544"/>
                  <a:gd name="T16" fmla="*/ 3703 w 9802"/>
                  <a:gd name="T17" fmla="*/ 4989 h 9544"/>
                  <a:gd name="T18" fmla="*/ 3723 w 9802"/>
                  <a:gd name="T19" fmla="*/ 4390 h 9544"/>
                  <a:gd name="T20" fmla="*/ 4023 w 9802"/>
                  <a:gd name="T21" fmla="*/ 3893 h 9544"/>
                  <a:gd name="T22" fmla="*/ 4642 w 9802"/>
                  <a:gd name="T23" fmla="*/ 3492 h 9544"/>
                  <a:gd name="T24" fmla="*/ 4839 w 9802"/>
                  <a:gd name="T25" fmla="*/ 3505 h 9544"/>
                  <a:gd name="T26" fmla="*/ 4397 w 9802"/>
                  <a:gd name="T27" fmla="*/ 4342 h 9544"/>
                  <a:gd name="T28" fmla="*/ 4492 w 9802"/>
                  <a:gd name="T29" fmla="*/ 4833 h 9544"/>
                  <a:gd name="T30" fmla="*/ 4832 w 9802"/>
                  <a:gd name="T31" fmla="*/ 5132 h 9544"/>
                  <a:gd name="T32" fmla="*/ 5329 w 9802"/>
                  <a:gd name="T33" fmla="*/ 5159 h 9544"/>
                  <a:gd name="T34" fmla="*/ 5785 w 9802"/>
                  <a:gd name="T35" fmla="*/ 4894 h 9544"/>
                  <a:gd name="T36" fmla="*/ 6235 w 9802"/>
                  <a:gd name="T37" fmla="*/ 4499 h 9544"/>
                  <a:gd name="T38" fmla="*/ 6235 w 9802"/>
                  <a:gd name="T39" fmla="*/ 4996 h 9544"/>
                  <a:gd name="T40" fmla="*/ 6051 w 9802"/>
                  <a:gd name="T41" fmla="*/ 5439 h 9544"/>
                  <a:gd name="T42" fmla="*/ 5656 w 9802"/>
                  <a:gd name="T43" fmla="*/ 5847 h 9544"/>
                  <a:gd name="T44" fmla="*/ 5112 w 9802"/>
                  <a:gd name="T45" fmla="*/ 6037 h 9544"/>
                  <a:gd name="T46" fmla="*/ 3567 w 9802"/>
                  <a:gd name="T47" fmla="*/ 8032 h 9544"/>
                  <a:gd name="T48" fmla="*/ 6398 w 9802"/>
                  <a:gd name="T49" fmla="*/ 8515 h 9544"/>
                  <a:gd name="T50" fmla="*/ 7297 w 9802"/>
                  <a:gd name="T51" fmla="*/ 8066 h 9544"/>
                  <a:gd name="T52" fmla="*/ 9012 w 9802"/>
                  <a:gd name="T53" fmla="*/ 6235 h 9544"/>
                  <a:gd name="T54" fmla="*/ 6807 w 9802"/>
                  <a:gd name="T55" fmla="*/ 7719 h 9544"/>
                  <a:gd name="T56" fmla="*/ 5751 w 9802"/>
                  <a:gd name="T57" fmla="*/ 8978 h 9544"/>
                  <a:gd name="T58" fmla="*/ 5377 w 9802"/>
                  <a:gd name="T59" fmla="*/ 6459 h 9544"/>
                  <a:gd name="T60" fmla="*/ 5895 w 9802"/>
                  <a:gd name="T61" fmla="*/ 6249 h 9544"/>
                  <a:gd name="T62" fmla="*/ 6358 w 9802"/>
                  <a:gd name="T63" fmla="*/ 5861 h 9544"/>
                  <a:gd name="T64" fmla="*/ 6670 w 9802"/>
                  <a:gd name="T65" fmla="*/ 5282 h 9544"/>
                  <a:gd name="T66" fmla="*/ 6691 w 9802"/>
                  <a:gd name="T67" fmla="*/ 4349 h 9544"/>
                  <a:gd name="T68" fmla="*/ 6126 w 9802"/>
                  <a:gd name="T69" fmla="*/ 3314 h 9544"/>
                  <a:gd name="T70" fmla="*/ 5207 w 9802"/>
                  <a:gd name="T71" fmla="*/ 4696 h 9544"/>
                  <a:gd name="T72" fmla="*/ 4942 w 9802"/>
                  <a:gd name="T73" fmla="*/ 4595 h 9544"/>
                  <a:gd name="T74" fmla="*/ 4914 w 9802"/>
                  <a:gd name="T75" fmla="*/ 4342 h 9544"/>
                  <a:gd name="T76" fmla="*/ 5003 w 9802"/>
                  <a:gd name="T77" fmla="*/ 2954 h 9544"/>
                  <a:gd name="T78" fmla="*/ 4431 w 9802"/>
                  <a:gd name="T79" fmla="*/ 3015 h 9544"/>
                  <a:gd name="T80" fmla="*/ 3900 w 9802"/>
                  <a:gd name="T81" fmla="*/ 3294 h 9544"/>
                  <a:gd name="T82" fmla="*/ 3457 w 9802"/>
                  <a:gd name="T83" fmla="*/ 3777 h 9544"/>
                  <a:gd name="T84" fmla="*/ 3206 w 9802"/>
                  <a:gd name="T85" fmla="*/ 4336 h 9544"/>
                  <a:gd name="T86" fmla="*/ 3192 w 9802"/>
                  <a:gd name="T87" fmla="*/ 5051 h 9544"/>
                  <a:gd name="T88" fmla="*/ 1647 w 9802"/>
                  <a:gd name="T89" fmla="*/ 7610 h 9544"/>
                  <a:gd name="T90" fmla="*/ 1416 w 9802"/>
                  <a:gd name="T91" fmla="*/ 5282 h 9544"/>
                  <a:gd name="T92" fmla="*/ 1416 w 9802"/>
                  <a:gd name="T93" fmla="*/ 4349 h 9544"/>
                  <a:gd name="T94" fmla="*/ 2328 w 9802"/>
                  <a:gd name="T95" fmla="*/ 2409 h 9544"/>
                  <a:gd name="T96" fmla="*/ 2940 w 9802"/>
                  <a:gd name="T97" fmla="*/ 1906 h 9544"/>
                  <a:gd name="T98" fmla="*/ 5751 w 9802"/>
                  <a:gd name="T99" fmla="*/ 558 h 9544"/>
                  <a:gd name="T100" fmla="*/ 6657 w 9802"/>
                  <a:gd name="T101" fmla="*/ 1817 h 9544"/>
                  <a:gd name="T102" fmla="*/ 9012 w 9802"/>
                  <a:gd name="T103" fmla="*/ 3396 h 9544"/>
                  <a:gd name="T104" fmla="*/ 8358 w 9802"/>
                  <a:gd name="T105" fmla="*/ 4424 h 9544"/>
                  <a:gd name="T106" fmla="*/ 8392 w 9802"/>
                  <a:gd name="T107" fmla="*/ 5010 h 9544"/>
                  <a:gd name="T108" fmla="*/ 8236 w 9802"/>
                  <a:gd name="T109" fmla="*/ 5758 h 95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802" h="9544">
                    <a:moveTo>
                      <a:pt x="8896" y="5384"/>
                    </a:moveTo>
                    <a:lnTo>
                      <a:pt x="8896" y="5384"/>
                    </a:lnTo>
                    <a:lnTo>
                      <a:pt x="8923" y="5323"/>
                    </a:lnTo>
                    <a:lnTo>
                      <a:pt x="8944" y="5255"/>
                    </a:lnTo>
                    <a:lnTo>
                      <a:pt x="8957" y="5186"/>
                    </a:lnTo>
                    <a:lnTo>
                      <a:pt x="8971" y="5118"/>
                    </a:lnTo>
                    <a:lnTo>
                      <a:pt x="8978" y="4962"/>
                    </a:lnTo>
                    <a:lnTo>
                      <a:pt x="8978" y="4771"/>
                    </a:lnTo>
                    <a:lnTo>
                      <a:pt x="8978" y="4771"/>
                    </a:lnTo>
                    <a:lnTo>
                      <a:pt x="8978" y="4635"/>
                    </a:lnTo>
                    <a:lnTo>
                      <a:pt x="8971" y="4506"/>
                    </a:lnTo>
                    <a:lnTo>
                      <a:pt x="8957" y="4438"/>
                    </a:lnTo>
                    <a:lnTo>
                      <a:pt x="8944" y="4376"/>
                    </a:lnTo>
                    <a:lnTo>
                      <a:pt x="8923" y="4315"/>
                    </a:lnTo>
                    <a:lnTo>
                      <a:pt x="8896" y="4254"/>
                    </a:lnTo>
                    <a:lnTo>
                      <a:pt x="8855" y="4172"/>
                    </a:lnTo>
                    <a:lnTo>
                      <a:pt x="9801" y="3614"/>
                    </a:lnTo>
                    <a:lnTo>
                      <a:pt x="8372" y="1245"/>
                    </a:lnTo>
                    <a:lnTo>
                      <a:pt x="7446" y="1701"/>
                    </a:lnTo>
                    <a:lnTo>
                      <a:pt x="7398" y="1654"/>
                    </a:lnTo>
                    <a:lnTo>
                      <a:pt x="7398" y="1654"/>
                    </a:lnTo>
                    <a:lnTo>
                      <a:pt x="7290" y="1558"/>
                    </a:lnTo>
                    <a:lnTo>
                      <a:pt x="7174" y="1470"/>
                    </a:lnTo>
                    <a:lnTo>
                      <a:pt x="7051" y="1382"/>
                    </a:lnTo>
                    <a:lnTo>
                      <a:pt x="6922" y="1307"/>
                    </a:lnTo>
                    <a:lnTo>
                      <a:pt x="6786" y="1232"/>
                    </a:lnTo>
                    <a:lnTo>
                      <a:pt x="6650" y="1156"/>
                    </a:lnTo>
                    <a:lnTo>
                      <a:pt x="6378" y="1021"/>
                    </a:lnTo>
                    <a:lnTo>
                      <a:pt x="6323" y="994"/>
                    </a:lnTo>
                    <a:lnTo>
                      <a:pt x="6323" y="0"/>
                    </a:lnTo>
                    <a:lnTo>
                      <a:pt x="3478" y="0"/>
                    </a:lnTo>
                    <a:lnTo>
                      <a:pt x="3478" y="994"/>
                    </a:lnTo>
                    <a:lnTo>
                      <a:pt x="3423" y="1021"/>
                    </a:lnTo>
                    <a:lnTo>
                      <a:pt x="3423" y="1021"/>
                    </a:lnTo>
                    <a:lnTo>
                      <a:pt x="3145" y="1156"/>
                    </a:lnTo>
                    <a:lnTo>
                      <a:pt x="2866" y="1307"/>
                    </a:lnTo>
                    <a:lnTo>
                      <a:pt x="2723" y="1388"/>
                    </a:lnTo>
                    <a:lnTo>
                      <a:pt x="2579" y="1470"/>
                    </a:lnTo>
                    <a:lnTo>
                      <a:pt x="2444" y="1565"/>
                    </a:lnTo>
                    <a:lnTo>
                      <a:pt x="2301" y="1667"/>
                    </a:lnTo>
                    <a:lnTo>
                      <a:pt x="2253" y="1701"/>
                    </a:lnTo>
                    <a:lnTo>
                      <a:pt x="1430" y="1245"/>
                    </a:lnTo>
                    <a:lnTo>
                      <a:pt x="0" y="3621"/>
                    </a:lnTo>
                    <a:lnTo>
                      <a:pt x="823" y="4159"/>
                    </a:lnTo>
                    <a:lnTo>
                      <a:pt x="823" y="5473"/>
                    </a:lnTo>
                    <a:lnTo>
                      <a:pt x="0" y="6017"/>
                    </a:lnTo>
                    <a:lnTo>
                      <a:pt x="1430" y="8386"/>
                    </a:lnTo>
                    <a:lnTo>
                      <a:pt x="1606" y="8283"/>
                    </a:lnTo>
                    <a:lnTo>
                      <a:pt x="2157" y="7984"/>
                    </a:lnTo>
                    <a:lnTo>
                      <a:pt x="2157" y="7984"/>
                    </a:lnTo>
                    <a:lnTo>
                      <a:pt x="2484" y="7807"/>
                    </a:lnTo>
                    <a:lnTo>
                      <a:pt x="2484" y="7807"/>
                    </a:lnTo>
                    <a:lnTo>
                      <a:pt x="2654" y="7528"/>
                    </a:lnTo>
                    <a:lnTo>
                      <a:pt x="2654" y="7528"/>
                    </a:lnTo>
                    <a:lnTo>
                      <a:pt x="3879" y="5513"/>
                    </a:lnTo>
                    <a:lnTo>
                      <a:pt x="3879" y="5513"/>
                    </a:lnTo>
                    <a:lnTo>
                      <a:pt x="3852" y="5391"/>
                    </a:lnTo>
                    <a:lnTo>
                      <a:pt x="3852" y="5391"/>
                    </a:lnTo>
                    <a:lnTo>
                      <a:pt x="3811" y="5316"/>
                    </a:lnTo>
                    <a:lnTo>
                      <a:pt x="3771" y="5234"/>
                    </a:lnTo>
                    <a:lnTo>
                      <a:pt x="3744" y="5152"/>
                    </a:lnTo>
                    <a:lnTo>
                      <a:pt x="3723" y="5071"/>
                    </a:lnTo>
                    <a:lnTo>
                      <a:pt x="3703" y="4989"/>
                    </a:lnTo>
                    <a:lnTo>
                      <a:pt x="3689" y="4901"/>
                    </a:lnTo>
                    <a:lnTo>
                      <a:pt x="3683" y="4819"/>
                    </a:lnTo>
                    <a:lnTo>
                      <a:pt x="3676" y="4730"/>
                    </a:lnTo>
                    <a:lnTo>
                      <a:pt x="3683" y="4642"/>
                    </a:lnTo>
                    <a:lnTo>
                      <a:pt x="3689" y="4561"/>
                    </a:lnTo>
                    <a:lnTo>
                      <a:pt x="3703" y="4472"/>
                    </a:lnTo>
                    <a:lnTo>
                      <a:pt x="3723" y="4390"/>
                    </a:lnTo>
                    <a:lnTo>
                      <a:pt x="3751" y="4308"/>
                    </a:lnTo>
                    <a:lnTo>
                      <a:pt x="3778" y="4226"/>
                    </a:lnTo>
                    <a:lnTo>
                      <a:pt x="3811" y="4152"/>
                    </a:lnTo>
                    <a:lnTo>
                      <a:pt x="3852" y="4077"/>
                    </a:lnTo>
                    <a:lnTo>
                      <a:pt x="3852" y="4077"/>
                    </a:lnTo>
                    <a:lnTo>
                      <a:pt x="3934" y="3989"/>
                    </a:lnTo>
                    <a:lnTo>
                      <a:pt x="4023" y="3893"/>
                    </a:lnTo>
                    <a:lnTo>
                      <a:pt x="4111" y="3804"/>
                    </a:lnTo>
                    <a:lnTo>
                      <a:pt x="4207" y="3723"/>
                    </a:lnTo>
                    <a:lnTo>
                      <a:pt x="4308" y="3648"/>
                    </a:lnTo>
                    <a:lnTo>
                      <a:pt x="4410" y="3580"/>
                    </a:lnTo>
                    <a:lnTo>
                      <a:pt x="4526" y="3526"/>
                    </a:lnTo>
                    <a:lnTo>
                      <a:pt x="4581" y="3505"/>
                    </a:lnTo>
                    <a:lnTo>
                      <a:pt x="4642" y="3492"/>
                    </a:lnTo>
                    <a:lnTo>
                      <a:pt x="4642" y="3492"/>
                    </a:lnTo>
                    <a:lnTo>
                      <a:pt x="4663" y="3485"/>
                    </a:lnTo>
                    <a:lnTo>
                      <a:pt x="4690" y="3485"/>
                    </a:lnTo>
                    <a:lnTo>
                      <a:pt x="4737" y="3498"/>
                    </a:lnTo>
                    <a:lnTo>
                      <a:pt x="4792" y="3505"/>
                    </a:lnTo>
                    <a:lnTo>
                      <a:pt x="4819" y="3505"/>
                    </a:lnTo>
                    <a:lnTo>
                      <a:pt x="4839" y="3505"/>
                    </a:lnTo>
                    <a:lnTo>
                      <a:pt x="4839" y="3505"/>
                    </a:lnTo>
                    <a:lnTo>
                      <a:pt x="4513" y="4050"/>
                    </a:lnTo>
                    <a:lnTo>
                      <a:pt x="4513" y="4050"/>
                    </a:lnTo>
                    <a:lnTo>
                      <a:pt x="4472" y="4118"/>
                    </a:lnTo>
                    <a:lnTo>
                      <a:pt x="4438" y="4193"/>
                    </a:lnTo>
                    <a:lnTo>
                      <a:pt x="4417" y="4267"/>
                    </a:lnTo>
                    <a:lnTo>
                      <a:pt x="4397" y="4342"/>
                    </a:lnTo>
                    <a:lnTo>
                      <a:pt x="4390" y="4417"/>
                    </a:lnTo>
                    <a:lnTo>
                      <a:pt x="4390" y="4486"/>
                    </a:lnTo>
                    <a:lnTo>
                      <a:pt x="4397" y="4561"/>
                    </a:lnTo>
                    <a:lnTo>
                      <a:pt x="4410" y="4628"/>
                    </a:lnTo>
                    <a:lnTo>
                      <a:pt x="4431" y="4696"/>
                    </a:lnTo>
                    <a:lnTo>
                      <a:pt x="4458" y="4764"/>
                    </a:lnTo>
                    <a:lnTo>
                      <a:pt x="4492" y="4833"/>
                    </a:lnTo>
                    <a:lnTo>
                      <a:pt x="4533" y="4887"/>
                    </a:lnTo>
                    <a:lnTo>
                      <a:pt x="4581" y="4949"/>
                    </a:lnTo>
                    <a:lnTo>
                      <a:pt x="4642" y="5003"/>
                    </a:lnTo>
                    <a:lnTo>
                      <a:pt x="4703" y="5051"/>
                    </a:lnTo>
                    <a:lnTo>
                      <a:pt x="4771" y="5098"/>
                    </a:lnTo>
                    <a:lnTo>
                      <a:pt x="4771" y="5098"/>
                    </a:lnTo>
                    <a:lnTo>
                      <a:pt x="4832" y="5132"/>
                    </a:lnTo>
                    <a:lnTo>
                      <a:pt x="4901" y="5152"/>
                    </a:lnTo>
                    <a:lnTo>
                      <a:pt x="4969" y="5173"/>
                    </a:lnTo>
                    <a:lnTo>
                      <a:pt x="5037" y="5179"/>
                    </a:lnTo>
                    <a:lnTo>
                      <a:pt x="5105" y="5186"/>
                    </a:lnTo>
                    <a:lnTo>
                      <a:pt x="5179" y="5179"/>
                    </a:lnTo>
                    <a:lnTo>
                      <a:pt x="5254" y="5173"/>
                    </a:lnTo>
                    <a:lnTo>
                      <a:pt x="5329" y="5159"/>
                    </a:lnTo>
                    <a:lnTo>
                      <a:pt x="5398" y="5132"/>
                    </a:lnTo>
                    <a:lnTo>
                      <a:pt x="5473" y="5111"/>
                    </a:lnTo>
                    <a:lnTo>
                      <a:pt x="5541" y="5078"/>
                    </a:lnTo>
                    <a:lnTo>
                      <a:pt x="5608" y="5037"/>
                    </a:lnTo>
                    <a:lnTo>
                      <a:pt x="5670" y="4996"/>
                    </a:lnTo>
                    <a:lnTo>
                      <a:pt x="5731" y="4949"/>
                    </a:lnTo>
                    <a:lnTo>
                      <a:pt x="5785" y="4894"/>
                    </a:lnTo>
                    <a:lnTo>
                      <a:pt x="5833" y="4833"/>
                    </a:lnTo>
                    <a:lnTo>
                      <a:pt x="5833" y="4833"/>
                    </a:lnTo>
                    <a:lnTo>
                      <a:pt x="6167" y="4295"/>
                    </a:lnTo>
                    <a:lnTo>
                      <a:pt x="6167" y="4295"/>
                    </a:lnTo>
                    <a:lnTo>
                      <a:pt x="6194" y="4356"/>
                    </a:lnTo>
                    <a:lnTo>
                      <a:pt x="6214" y="4424"/>
                    </a:lnTo>
                    <a:lnTo>
                      <a:pt x="6235" y="4499"/>
                    </a:lnTo>
                    <a:lnTo>
                      <a:pt x="6248" y="4567"/>
                    </a:lnTo>
                    <a:lnTo>
                      <a:pt x="6255" y="4635"/>
                    </a:lnTo>
                    <a:lnTo>
                      <a:pt x="6262" y="4710"/>
                    </a:lnTo>
                    <a:lnTo>
                      <a:pt x="6262" y="4778"/>
                    </a:lnTo>
                    <a:lnTo>
                      <a:pt x="6255" y="4853"/>
                    </a:lnTo>
                    <a:lnTo>
                      <a:pt x="6248" y="4921"/>
                    </a:lnTo>
                    <a:lnTo>
                      <a:pt x="6235" y="4996"/>
                    </a:lnTo>
                    <a:lnTo>
                      <a:pt x="6214" y="5071"/>
                    </a:lnTo>
                    <a:lnTo>
                      <a:pt x="6194" y="5145"/>
                    </a:lnTo>
                    <a:lnTo>
                      <a:pt x="6167" y="5214"/>
                    </a:lnTo>
                    <a:lnTo>
                      <a:pt x="6132" y="5289"/>
                    </a:lnTo>
                    <a:lnTo>
                      <a:pt x="6091" y="5364"/>
                    </a:lnTo>
                    <a:lnTo>
                      <a:pt x="6051" y="5439"/>
                    </a:lnTo>
                    <a:lnTo>
                      <a:pt x="6051" y="5439"/>
                    </a:lnTo>
                    <a:lnTo>
                      <a:pt x="6003" y="5507"/>
                    </a:lnTo>
                    <a:lnTo>
                      <a:pt x="5956" y="5574"/>
                    </a:lnTo>
                    <a:lnTo>
                      <a:pt x="5901" y="5636"/>
                    </a:lnTo>
                    <a:lnTo>
                      <a:pt x="5847" y="5697"/>
                    </a:lnTo>
                    <a:lnTo>
                      <a:pt x="5785" y="5752"/>
                    </a:lnTo>
                    <a:lnTo>
                      <a:pt x="5717" y="5799"/>
                    </a:lnTo>
                    <a:lnTo>
                      <a:pt x="5656" y="5847"/>
                    </a:lnTo>
                    <a:lnTo>
                      <a:pt x="5581" y="5888"/>
                    </a:lnTo>
                    <a:lnTo>
                      <a:pt x="5514" y="5929"/>
                    </a:lnTo>
                    <a:lnTo>
                      <a:pt x="5439" y="5956"/>
                    </a:lnTo>
                    <a:lnTo>
                      <a:pt x="5357" y="5983"/>
                    </a:lnTo>
                    <a:lnTo>
                      <a:pt x="5282" y="6003"/>
                    </a:lnTo>
                    <a:lnTo>
                      <a:pt x="5200" y="6023"/>
                    </a:lnTo>
                    <a:lnTo>
                      <a:pt x="5112" y="6037"/>
                    </a:lnTo>
                    <a:lnTo>
                      <a:pt x="5030" y="6037"/>
                    </a:lnTo>
                    <a:lnTo>
                      <a:pt x="4942" y="6037"/>
                    </a:lnTo>
                    <a:lnTo>
                      <a:pt x="4942" y="6037"/>
                    </a:lnTo>
                    <a:lnTo>
                      <a:pt x="4798" y="6010"/>
                    </a:lnTo>
                    <a:lnTo>
                      <a:pt x="4798" y="6010"/>
                    </a:lnTo>
                    <a:lnTo>
                      <a:pt x="3567" y="8032"/>
                    </a:lnTo>
                    <a:lnTo>
                      <a:pt x="3567" y="8032"/>
                    </a:lnTo>
                    <a:lnTo>
                      <a:pt x="3492" y="8162"/>
                    </a:lnTo>
                    <a:lnTo>
                      <a:pt x="3492" y="9114"/>
                    </a:lnTo>
                    <a:lnTo>
                      <a:pt x="3492" y="9543"/>
                    </a:lnTo>
                    <a:lnTo>
                      <a:pt x="6323" y="9543"/>
                    </a:lnTo>
                    <a:lnTo>
                      <a:pt x="6323" y="8529"/>
                    </a:lnTo>
                    <a:lnTo>
                      <a:pt x="6398" y="8515"/>
                    </a:lnTo>
                    <a:lnTo>
                      <a:pt x="6398" y="8515"/>
                    </a:lnTo>
                    <a:lnTo>
                      <a:pt x="6541" y="8475"/>
                    </a:lnTo>
                    <a:lnTo>
                      <a:pt x="6684" y="8427"/>
                    </a:lnTo>
                    <a:lnTo>
                      <a:pt x="6820" y="8365"/>
                    </a:lnTo>
                    <a:lnTo>
                      <a:pt x="6949" y="8304"/>
                    </a:lnTo>
                    <a:lnTo>
                      <a:pt x="7072" y="8229"/>
                    </a:lnTo>
                    <a:lnTo>
                      <a:pt x="7188" y="8155"/>
                    </a:lnTo>
                    <a:lnTo>
                      <a:pt x="7297" y="8066"/>
                    </a:lnTo>
                    <a:lnTo>
                      <a:pt x="7398" y="7977"/>
                    </a:lnTo>
                    <a:lnTo>
                      <a:pt x="7446" y="7930"/>
                    </a:lnTo>
                    <a:lnTo>
                      <a:pt x="8372" y="8393"/>
                    </a:lnTo>
                    <a:lnTo>
                      <a:pt x="9801" y="6017"/>
                    </a:lnTo>
                    <a:lnTo>
                      <a:pt x="8855" y="5459"/>
                    </a:lnTo>
                    <a:lnTo>
                      <a:pt x="8896" y="5384"/>
                    </a:lnTo>
                    <a:close/>
                    <a:moveTo>
                      <a:pt x="9012" y="6235"/>
                    </a:moveTo>
                    <a:lnTo>
                      <a:pt x="8161" y="7603"/>
                    </a:lnTo>
                    <a:lnTo>
                      <a:pt x="7385" y="7222"/>
                    </a:lnTo>
                    <a:lnTo>
                      <a:pt x="7242" y="7364"/>
                    </a:lnTo>
                    <a:lnTo>
                      <a:pt x="7242" y="7364"/>
                    </a:lnTo>
                    <a:lnTo>
                      <a:pt x="7099" y="7494"/>
                    </a:lnTo>
                    <a:lnTo>
                      <a:pt x="6956" y="7610"/>
                    </a:lnTo>
                    <a:lnTo>
                      <a:pt x="6807" y="7719"/>
                    </a:lnTo>
                    <a:lnTo>
                      <a:pt x="6657" y="7814"/>
                    </a:lnTo>
                    <a:lnTo>
                      <a:pt x="6493" y="7902"/>
                    </a:lnTo>
                    <a:lnTo>
                      <a:pt x="6330" y="7984"/>
                    </a:lnTo>
                    <a:lnTo>
                      <a:pt x="6160" y="8059"/>
                    </a:lnTo>
                    <a:lnTo>
                      <a:pt x="5976" y="8134"/>
                    </a:lnTo>
                    <a:lnTo>
                      <a:pt x="5751" y="8202"/>
                    </a:lnTo>
                    <a:lnTo>
                      <a:pt x="5751" y="8978"/>
                    </a:lnTo>
                    <a:lnTo>
                      <a:pt x="4050" y="8978"/>
                    </a:lnTo>
                    <a:lnTo>
                      <a:pt x="4050" y="8202"/>
                    </a:lnTo>
                    <a:lnTo>
                      <a:pt x="4043" y="8202"/>
                    </a:lnTo>
                    <a:lnTo>
                      <a:pt x="4043" y="8202"/>
                    </a:lnTo>
                    <a:lnTo>
                      <a:pt x="5064" y="6534"/>
                    </a:lnTo>
                    <a:lnTo>
                      <a:pt x="5064" y="6534"/>
                    </a:lnTo>
                    <a:lnTo>
                      <a:pt x="5377" y="6459"/>
                    </a:lnTo>
                    <a:lnTo>
                      <a:pt x="5377" y="6459"/>
                    </a:lnTo>
                    <a:lnTo>
                      <a:pt x="5473" y="6432"/>
                    </a:lnTo>
                    <a:lnTo>
                      <a:pt x="5561" y="6405"/>
                    </a:lnTo>
                    <a:lnTo>
                      <a:pt x="5649" y="6371"/>
                    </a:lnTo>
                    <a:lnTo>
                      <a:pt x="5731" y="6330"/>
                    </a:lnTo>
                    <a:lnTo>
                      <a:pt x="5813" y="6296"/>
                    </a:lnTo>
                    <a:lnTo>
                      <a:pt x="5895" y="6249"/>
                    </a:lnTo>
                    <a:lnTo>
                      <a:pt x="5970" y="6201"/>
                    </a:lnTo>
                    <a:lnTo>
                      <a:pt x="6037" y="6153"/>
                    </a:lnTo>
                    <a:lnTo>
                      <a:pt x="6112" y="6099"/>
                    </a:lnTo>
                    <a:lnTo>
                      <a:pt x="6173" y="6044"/>
                    </a:lnTo>
                    <a:lnTo>
                      <a:pt x="6242" y="5983"/>
                    </a:lnTo>
                    <a:lnTo>
                      <a:pt x="6296" y="5922"/>
                    </a:lnTo>
                    <a:lnTo>
                      <a:pt x="6358" y="5861"/>
                    </a:lnTo>
                    <a:lnTo>
                      <a:pt x="6412" y="5793"/>
                    </a:lnTo>
                    <a:lnTo>
                      <a:pt x="6459" y="5724"/>
                    </a:lnTo>
                    <a:lnTo>
                      <a:pt x="6507" y="5649"/>
                    </a:lnTo>
                    <a:lnTo>
                      <a:pt x="6507" y="5649"/>
                    </a:lnTo>
                    <a:lnTo>
                      <a:pt x="6568" y="5534"/>
                    </a:lnTo>
                    <a:lnTo>
                      <a:pt x="6623" y="5411"/>
                    </a:lnTo>
                    <a:lnTo>
                      <a:pt x="6670" y="5282"/>
                    </a:lnTo>
                    <a:lnTo>
                      <a:pt x="6704" y="5152"/>
                    </a:lnTo>
                    <a:lnTo>
                      <a:pt x="6725" y="5024"/>
                    </a:lnTo>
                    <a:lnTo>
                      <a:pt x="6739" y="4887"/>
                    </a:lnTo>
                    <a:lnTo>
                      <a:pt x="6745" y="4751"/>
                    </a:lnTo>
                    <a:lnTo>
                      <a:pt x="6739" y="4615"/>
                    </a:lnTo>
                    <a:lnTo>
                      <a:pt x="6718" y="4479"/>
                    </a:lnTo>
                    <a:lnTo>
                      <a:pt x="6691" y="4349"/>
                    </a:lnTo>
                    <a:lnTo>
                      <a:pt x="6657" y="4213"/>
                    </a:lnTo>
                    <a:lnTo>
                      <a:pt x="6609" y="4084"/>
                    </a:lnTo>
                    <a:lnTo>
                      <a:pt x="6554" y="3954"/>
                    </a:lnTo>
                    <a:lnTo>
                      <a:pt x="6486" y="3832"/>
                    </a:lnTo>
                    <a:lnTo>
                      <a:pt x="6412" y="3710"/>
                    </a:lnTo>
                    <a:lnTo>
                      <a:pt x="6323" y="3594"/>
                    </a:lnTo>
                    <a:lnTo>
                      <a:pt x="6126" y="3314"/>
                    </a:lnTo>
                    <a:lnTo>
                      <a:pt x="6126" y="3314"/>
                    </a:lnTo>
                    <a:lnTo>
                      <a:pt x="5370" y="4554"/>
                    </a:lnTo>
                    <a:lnTo>
                      <a:pt x="5370" y="4554"/>
                    </a:lnTo>
                    <a:lnTo>
                      <a:pt x="5329" y="4608"/>
                    </a:lnTo>
                    <a:lnTo>
                      <a:pt x="5295" y="4649"/>
                    </a:lnTo>
                    <a:lnTo>
                      <a:pt x="5248" y="4676"/>
                    </a:lnTo>
                    <a:lnTo>
                      <a:pt x="5207" y="4696"/>
                    </a:lnTo>
                    <a:lnTo>
                      <a:pt x="5159" y="4703"/>
                    </a:lnTo>
                    <a:lnTo>
                      <a:pt x="5105" y="4696"/>
                    </a:lnTo>
                    <a:lnTo>
                      <a:pt x="5051" y="4676"/>
                    </a:lnTo>
                    <a:lnTo>
                      <a:pt x="4996" y="4649"/>
                    </a:lnTo>
                    <a:lnTo>
                      <a:pt x="4996" y="4649"/>
                    </a:lnTo>
                    <a:lnTo>
                      <a:pt x="4969" y="4628"/>
                    </a:lnTo>
                    <a:lnTo>
                      <a:pt x="4942" y="4595"/>
                    </a:lnTo>
                    <a:lnTo>
                      <a:pt x="4921" y="4554"/>
                    </a:lnTo>
                    <a:lnTo>
                      <a:pt x="4907" y="4506"/>
                    </a:lnTo>
                    <a:lnTo>
                      <a:pt x="4901" y="4458"/>
                    </a:lnTo>
                    <a:lnTo>
                      <a:pt x="4901" y="4417"/>
                    </a:lnTo>
                    <a:lnTo>
                      <a:pt x="4901" y="4376"/>
                    </a:lnTo>
                    <a:lnTo>
                      <a:pt x="4914" y="4342"/>
                    </a:lnTo>
                    <a:lnTo>
                      <a:pt x="4914" y="4342"/>
                    </a:lnTo>
                    <a:lnTo>
                      <a:pt x="5670" y="3104"/>
                    </a:lnTo>
                    <a:lnTo>
                      <a:pt x="5670" y="3104"/>
                    </a:lnTo>
                    <a:lnTo>
                      <a:pt x="5316" y="2995"/>
                    </a:lnTo>
                    <a:lnTo>
                      <a:pt x="5316" y="2995"/>
                    </a:lnTo>
                    <a:lnTo>
                      <a:pt x="5207" y="2974"/>
                    </a:lnTo>
                    <a:lnTo>
                      <a:pt x="5105" y="2960"/>
                    </a:lnTo>
                    <a:lnTo>
                      <a:pt x="5003" y="2954"/>
                    </a:lnTo>
                    <a:lnTo>
                      <a:pt x="4901" y="2947"/>
                    </a:lnTo>
                    <a:lnTo>
                      <a:pt x="4805" y="2954"/>
                    </a:lnTo>
                    <a:lnTo>
                      <a:pt x="4703" y="2960"/>
                    </a:lnTo>
                    <a:lnTo>
                      <a:pt x="4608" y="2974"/>
                    </a:lnTo>
                    <a:lnTo>
                      <a:pt x="4513" y="2995"/>
                    </a:lnTo>
                    <a:lnTo>
                      <a:pt x="4513" y="2995"/>
                    </a:lnTo>
                    <a:lnTo>
                      <a:pt x="4431" y="3015"/>
                    </a:lnTo>
                    <a:lnTo>
                      <a:pt x="4356" y="3042"/>
                    </a:lnTo>
                    <a:lnTo>
                      <a:pt x="4274" y="3076"/>
                    </a:lnTo>
                    <a:lnTo>
                      <a:pt x="4200" y="3110"/>
                    </a:lnTo>
                    <a:lnTo>
                      <a:pt x="4118" y="3151"/>
                    </a:lnTo>
                    <a:lnTo>
                      <a:pt x="4043" y="3199"/>
                    </a:lnTo>
                    <a:lnTo>
                      <a:pt x="3975" y="3247"/>
                    </a:lnTo>
                    <a:lnTo>
                      <a:pt x="3900" y="3294"/>
                    </a:lnTo>
                    <a:lnTo>
                      <a:pt x="3832" y="3355"/>
                    </a:lnTo>
                    <a:lnTo>
                      <a:pt x="3764" y="3417"/>
                    </a:lnTo>
                    <a:lnTo>
                      <a:pt x="3696" y="3478"/>
                    </a:lnTo>
                    <a:lnTo>
                      <a:pt x="3635" y="3546"/>
                    </a:lnTo>
                    <a:lnTo>
                      <a:pt x="3573" y="3621"/>
                    </a:lnTo>
                    <a:lnTo>
                      <a:pt x="3512" y="3696"/>
                    </a:lnTo>
                    <a:lnTo>
                      <a:pt x="3457" y="3777"/>
                    </a:lnTo>
                    <a:lnTo>
                      <a:pt x="3403" y="3866"/>
                    </a:lnTo>
                    <a:lnTo>
                      <a:pt x="3403" y="3866"/>
                    </a:lnTo>
                    <a:lnTo>
                      <a:pt x="3355" y="3954"/>
                    </a:lnTo>
                    <a:lnTo>
                      <a:pt x="3308" y="4043"/>
                    </a:lnTo>
                    <a:lnTo>
                      <a:pt x="3267" y="4139"/>
                    </a:lnTo>
                    <a:lnTo>
                      <a:pt x="3233" y="4233"/>
                    </a:lnTo>
                    <a:lnTo>
                      <a:pt x="3206" y="4336"/>
                    </a:lnTo>
                    <a:lnTo>
                      <a:pt x="3186" y="4431"/>
                    </a:lnTo>
                    <a:lnTo>
                      <a:pt x="3172" y="4533"/>
                    </a:lnTo>
                    <a:lnTo>
                      <a:pt x="3165" y="4635"/>
                    </a:lnTo>
                    <a:lnTo>
                      <a:pt x="3165" y="4737"/>
                    </a:lnTo>
                    <a:lnTo>
                      <a:pt x="3165" y="4846"/>
                    </a:lnTo>
                    <a:lnTo>
                      <a:pt x="3179" y="4949"/>
                    </a:lnTo>
                    <a:lnTo>
                      <a:pt x="3192" y="5051"/>
                    </a:lnTo>
                    <a:lnTo>
                      <a:pt x="3220" y="5152"/>
                    </a:lnTo>
                    <a:lnTo>
                      <a:pt x="3254" y="5255"/>
                    </a:lnTo>
                    <a:lnTo>
                      <a:pt x="3288" y="5357"/>
                    </a:lnTo>
                    <a:lnTo>
                      <a:pt x="3335" y="5459"/>
                    </a:lnTo>
                    <a:lnTo>
                      <a:pt x="3335" y="5459"/>
                    </a:lnTo>
                    <a:lnTo>
                      <a:pt x="2219" y="7283"/>
                    </a:lnTo>
                    <a:lnTo>
                      <a:pt x="1647" y="7610"/>
                    </a:lnTo>
                    <a:lnTo>
                      <a:pt x="789" y="6242"/>
                    </a:lnTo>
                    <a:lnTo>
                      <a:pt x="1491" y="5752"/>
                    </a:lnTo>
                    <a:lnTo>
                      <a:pt x="1491" y="5540"/>
                    </a:lnTo>
                    <a:lnTo>
                      <a:pt x="1491" y="5540"/>
                    </a:lnTo>
                    <a:lnTo>
                      <a:pt x="1457" y="5459"/>
                    </a:lnTo>
                    <a:lnTo>
                      <a:pt x="1436" y="5371"/>
                    </a:lnTo>
                    <a:lnTo>
                      <a:pt x="1416" y="5282"/>
                    </a:lnTo>
                    <a:lnTo>
                      <a:pt x="1402" y="5179"/>
                    </a:lnTo>
                    <a:lnTo>
                      <a:pt x="1395" y="4976"/>
                    </a:lnTo>
                    <a:lnTo>
                      <a:pt x="1395" y="4771"/>
                    </a:lnTo>
                    <a:lnTo>
                      <a:pt x="1395" y="4771"/>
                    </a:lnTo>
                    <a:lnTo>
                      <a:pt x="1395" y="4615"/>
                    </a:lnTo>
                    <a:lnTo>
                      <a:pt x="1402" y="4438"/>
                    </a:lnTo>
                    <a:lnTo>
                      <a:pt x="1416" y="4349"/>
                    </a:lnTo>
                    <a:lnTo>
                      <a:pt x="1436" y="4260"/>
                    </a:lnTo>
                    <a:lnTo>
                      <a:pt x="1457" y="4172"/>
                    </a:lnTo>
                    <a:lnTo>
                      <a:pt x="1491" y="4091"/>
                    </a:lnTo>
                    <a:lnTo>
                      <a:pt x="1491" y="3886"/>
                    </a:lnTo>
                    <a:lnTo>
                      <a:pt x="789" y="3389"/>
                    </a:lnTo>
                    <a:lnTo>
                      <a:pt x="1647" y="2028"/>
                    </a:lnTo>
                    <a:lnTo>
                      <a:pt x="2328" y="2409"/>
                    </a:lnTo>
                    <a:lnTo>
                      <a:pt x="2464" y="2273"/>
                    </a:lnTo>
                    <a:lnTo>
                      <a:pt x="2464" y="2273"/>
                    </a:lnTo>
                    <a:lnTo>
                      <a:pt x="2539" y="2198"/>
                    </a:lnTo>
                    <a:lnTo>
                      <a:pt x="2614" y="2137"/>
                    </a:lnTo>
                    <a:lnTo>
                      <a:pt x="2695" y="2069"/>
                    </a:lnTo>
                    <a:lnTo>
                      <a:pt x="2777" y="2014"/>
                    </a:lnTo>
                    <a:lnTo>
                      <a:pt x="2940" y="1906"/>
                    </a:lnTo>
                    <a:lnTo>
                      <a:pt x="3117" y="1810"/>
                    </a:lnTo>
                    <a:lnTo>
                      <a:pt x="3288" y="1722"/>
                    </a:lnTo>
                    <a:lnTo>
                      <a:pt x="3471" y="1647"/>
                    </a:lnTo>
                    <a:lnTo>
                      <a:pt x="3825" y="1497"/>
                    </a:lnTo>
                    <a:lnTo>
                      <a:pt x="4050" y="1429"/>
                    </a:lnTo>
                    <a:lnTo>
                      <a:pt x="4050" y="558"/>
                    </a:lnTo>
                    <a:lnTo>
                      <a:pt x="5751" y="558"/>
                    </a:lnTo>
                    <a:lnTo>
                      <a:pt x="5751" y="1429"/>
                    </a:lnTo>
                    <a:lnTo>
                      <a:pt x="5976" y="1504"/>
                    </a:lnTo>
                    <a:lnTo>
                      <a:pt x="5976" y="1504"/>
                    </a:lnTo>
                    <a:lnTo>
                      <a:pt x="6160" y="1578"/>
                    </a:lnTo>
                    <a:lnTo>
                      <a:pt x="6330" y="1654"/>
                    </a:lnTo>
                    <a:lnTo>
                      <a:pt x="6500" y="1735"/>
                    </a:lnTo>
                    <a:lnTo>
                      <a:pt x="6657" y="1817"/>
                    </a:lnTo>
                    <a:lnTo>
                      <a:pt x="6807" y="1913"/>
                    </a:lnTo>
                    <a:lnTo>
                      <a:pt x="6956" y="2021"/>
                    </a:lnTo>
                    <a:lnTo>
                      <a:pt x="7099" y="2137"/>
                    </a:lnTo>
                    <a:lnTo>
                      <a:pt x="7242" y="2273"/>
                    </a:lnTo>
                    <a:lnTo>
                      <a:pt x="7385" y="2409"/>
                    </a:lnTo>
                    <a:lnTo>
                      <a:pt x="8161" y="2028"/>
                    </a:lnTo>
                    <a:lnTo>
                      <a:pt x="9012" y="3396"/>
                    </a:lnTo>
                    <a:lnTo>
                      <a:pt x="8236" y="3873"/>
                    </a:lnTo>
                    <a:lnTo>
                      <a:pt x="8310" y="4098"/>
                    </a:lnTo>
                    <a:lnTo>
                      <a:pt x="8310" y="4118"/>
                    </a:lnTo>
                    <a:lnTo>
                      <a:pt x="8310" y="4118"/>
                    </a:lnTo>
                    <a:lnTo>
                      <a:pt x="8317" y="4186"/>
                    </a:lnTo>
                    <a:lnTo>
                      <a:pt x="8331" y="4260"/>
                    </a:lnTo>
                    <a:lnTo>
                      <a:pt x="8358" y="4424"/>
                    </a:lnTo>
                    <a:lnTo>
                      <a:pt x="8358" y="4424"/>
                    </a:lnTo>
                    <a:lnTo>
                      <a:pt x="8392" y="4601"/>
                    </a:lnTo>
                    <a:lnTo>
                      <a:pt x="8406" y="4689"/>
                    </a:lnTo>
                    <a:lnTo>
                      <a:pt x="8406" y="4771"/>
                    </a:lnTo>
                    <a:lnTo>
                      <a:pt x="8406" y="4771"/>
                    </a:lnTo>
                    <a:lnTo>
                      <a:pt x="8406" y="4894"/>
                    </a:lnTo>
                    <a:lnTo>
                      <a:pt x="8392" y="5010"/>
                    </a:lnTo>
                    <a:lnTo>
                      <a:pt x="8351" y="5234"/>
                    </a:lnTo>
                    <a:lnTo>
                      <a:pt x="8351" y="5234"/>
                    </a:lnTo>
                    <a:lnTo>
                      <a:pt x="8324" y="5391"/>
                    </a:lnTo>
                    <a:lnTo>
                      <a:pt x="8317" y="5459"/>
                    </a:lnTo>
                    <a:lnTo>
                      <a:pt x="8310" y="5520"/>
                    </a:lnTo>
                    <a:lnTo>
                      <a:pt x="8310" y="5534"/>
                    </a:lnTo>
                    <a:lnTo>
                      <a:pt x="8236" y="5758"/>
                    </a:lnTo>
                    <a:lnTo>
                      <a:pt x="9012" y="6235"/>
                    </a:lnTo>
                    <a:close/>
                  </a:path>
                </a:pathLst>
              </a:custGeom>
              <a:solidFill>
                <a:schemeClr val="bg1"/>
              </a:solidFill>
              <a:ln>
                <a:noFill/>
              </a:ln>
              <a:effectLst/>
            </p:spPr>
            <p:txBody>
              <a:bodyPr wrap="none" anchor="ctr"/>
              <a:lstStyle/>
              <a:p>
                <a:pPr defTabSz="932597"/>
                <a:endParaRPr lang="en-US" sz="918">
                  <a:solidFill>
                    <a:srgbClr val="505050"/>
                  </a:solidFill>
                  <a:latin typeface="Segoe UI"/>
                </a:endParaRPr>
              </a:p>
            </p:txBody>
          </p:sp>
          <p:sp>
            <p:nvSpPr>
              <p:cNvPr id="863" name="Oval 862"/>
              <p:cNvSpPr/>
              <p:nvPr/>
            </p:nvSpPr>
            <p:spPr bwMode="auto">
              <a:xfrm>
                <a:off x="3521877" y="511997"/>
                <a:ext cx="640398" cy="640398"/>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918"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840" name="Group 839"/>
            <p:cNvGrpSpPr/>
            <p:nvPr/>
          </p:nvGrpSpPr>
          <p:grpSpPr>
            <a:xfrm>
              <a:off x="10458847" y="652091"/>
              <a:ext cx="201083" cy="201083"/>
              <a:chOff x="3500293" y="3151895"/>
              <a:chExt cx="681070" cy="681070"/>
            </a:xfrm>
          </p:grpSpPr>
          <p:grpSp>
            <p:nvGrpSpPr>
              <p:cNvPr id="858" name="Group 857"/>
              <p:cNvGrpSpPr/>
              <p:nvPr/>
            </p:nvGrpSpPr>
            <p:grpSpPr>
              <a:xfrm>
                <a:off x="3607832" y="3353215"/>
                <a:ext cx="469102" cy="355120"/>
                <a:chOff x="3268663" y="4287838"/>
                <a:chExt cx="4351337" cy="3294062"/>
              </a:xfrm>
              <a:solidFill>
                <a:schemeClr val="bg1"/>
              </a:solidFill>
            </p:grpSpPr>
            <p:sp>
              <p:nvSpPr>
                <p:cNvPr id="860" name="Freeform 6"/>
                <p:cNvSpPr>
                  <a:spLocks noChangeArrowheads="1"/>
                </p:cNvSpPr>
                <p:nvPr/>
              </p:nvSpPr>
              <p:spPr bwMode="auto">
                <a:xfrm>
                  <a:off x="3268663" y="4287838"/>
                  <a:ext cx="4351337" cy="3294062"/>
                </a:xfrm>
                <a:custGeom>
                  <a:avLst/>
                  <a:gdLst>
                    <a:gd name="T0" fmla="*/ 12087 w 12088"/>
                    <a:gd name="T1" fmla="*/ 7617 h 9150"/>
                    <a:gd name="T2" fmla="*/ 12087 w 12088"/>
                    <a:gd name="T3" fmla="*/ 0 h 9150"/>
                    <a:gd name="T4" fmla="*/ 0 w 12088"/>
                    <a:gd name="T5" fmla="*/ 0 h 9150"/>
                    <a:gd name="T6" fmla="*/ 0 w 12088"/>
                    <a:gd name="T7" fmla="*/ 7617 h 9150"/>
                    <a:gd name="T8" fmla="*/ 5682 w 12088"/>
                    <a:gd name="T9" fmla="*/ 7617 h 9150"/>
                    <a:gd name="T10" fmla="*/ 5682 w 12088"/>
                    <a:gd name="T11" fmla="*/ 8387 h 9150"/>
                    <a:gd name="T12" fmla="*/ 3764 w 12088"/>
                    <a:gd name="T13" fmla="*/ 8387 h 9150"/>
                    <a:gd name="T14" fmla="*/ 3764 w 12088"/>
                    <a:gd name="T15" fmla="*/ 9149 h 9150"/>
                    <a:gd name="T16" fmla="*/ 8323 w 12088"/>
                    <a:gd name="T17" fmla="*/ 9149 h 9150"/>
                    <a:gd name="T18" fmla="*/ 8323 w 12088"/>
                    <a:gd name="T19" fmla="*/ 8387 h 9150"/>
                    <a:gd name="T20" fmla="*/ 6445 w 12088"/>
                    <a:gd name="T21" fmla="*/ 8387 h 9150"/>
                    <a:gd name="T22" fmla="*/ 6445 w 12088"/>
                    <a:gd name="T23" fmla="*/ 7617 h 9150"/>
                    <a:gd name="T24" fmla="*/ 12087 w 12088"/>
                    <a:gd name="T25" fmla="*/ 7617 h 9150"/>
                    <a:gd name="T26" fmla="*/ 762 w 12088"/>
                    <a:gd name="T27" fmla="*/ 6855 h 9150"/>
                    <a:gd name="T28" fmla="*/ 762 w 12088"/>
                    <a:gd name="T29" fmla="*/ 770 h 9150"/>
                    <a:gd name="T30" fmla="*/ 11325 w 12088"/>
                    <a:gd name="T31" fmla="*/ 770 h 9150"/>
                    <a:gd name="T32" fmla="*/ 11325 w 12088"/>
                    <a:gd name="T33" fmla="*/ 6855 h 9150"/>
                    <a:gd name="T34" fmla="*/ 762 w 12088"/>
                    <a:gd name="T35" fmla="*/ 6855 h 9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088" h="9150">
                      <a:moveTo>
                        <a:pt x="12087" y="7617"/>
                      </a:moveTo>
                      <a:lnTo>
                        <a:pt x="12087" y="0"/>
                      </a:lnTo>
                      <a:lnTo>
                        <a:pt x="0" y="0"/>
                      </a:lnTo>
                      <a:lnTo>
                        <a:pt x="0" y="7617"/>
                      </a:lnTo>
                      <a:lnTo>
                        <a:pt x="5682" y="7617"/>
                      </a:lnTo>
                      <a:lnTo>
                        <a:pt x="5682" y="8387"/>
                      </a:lnTo>
                      <a:lnTo>
                        <a:pt x="3764" y="8387"/>
                      </a:lnTo>
                      <a:lnTo>
                        <a:pt x="3764" y="9149"/>
                      </a:lnTo>
                      <a:lnTo>
                        <a:pt x="8323" y="9149"/>
                      </a:lnTo>
                      <a:lnTo>
                        <a:pt x="8323" y="8387"/>
                      </a:lnTo>
                      <a:lnTo>
                        <a:pt x="6445" y="8387"/>
                      </a:lnTo>
                      <a:lnTo>
                        <a:pt x="6445" y="7617"/>
                      </a:lnTo>
                      <a:lnTo>
                        <a:pt x="12087" y="7617"/>
                      </a:lnTo>
                      <a:close/>
                      <a:moveTo>
                        <a:pt x="762" y="6855"/>
                      </a:moveTo>
                      <a:lnTo>
                        <a:pt x="762" y="770"/>
                      </a:lnTo>
                      <a:lnTo>
                        <a:pt x="11325" y="770"/>
                      </a:lnTo>
                      <a:lnTo>
                        <a:pt x="11325" y="6855"/>
                      </a:lnTo>
                      <a:lnTo>
                        <a:pt x="762" y="6855"/>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endParaRPr lang="en-US" sz="918">
                    <a:solidFill>
                      <a:srgbClr val="505050"/>
                    </a:solidFill>
                    <a:latin typeface="Segoe UI"/>
                  </a:endParaRPr>
                </a:p>
              </p:txBody>
            </p:sp>
            <p:sp>
              <p:nvSpPr>
                <p:cNvPr id="861" name="Freeform 7"/>
                <p:cNvSpPr>
                  <a:spLocks noChangeArrowheads="1"/>
                </p:cNvSpPr>
                <p:nvPr/>
              </p:nvSpPr>
              <p:spPr bwMode="auto">
                <a:xfrm>
                  <a:off x="4695825" y="4762500"/>
                  <a:ext cx="1495425" cy="1765300"/>
                </a:xfrm>
                <a:custGeom>
                  <a:avLst/>
                  <a:gdLst>
                    <a:gd name="T0" fmla="*/ 4096 w 4152"/>
                    <a:gd name="T1" fmla="*/ 1157 h 4902"/>
                    <a:gd name="T2" fmla="*/ 4096 w 4152"/>
                    <a:gd name="T3" fmla="*/ 1157 h 4902"/>
                    <a:gd name="T4" fmla="*/ 4076 w 4152"/>
                    <a:gd name="T5" fmla="*/ 1143 h 4902"/>
                    <a:gd name="T6" fmla="*/ 2123 w 4152"/>
                    <a:gd name="T7" fmla="*/ 13 h 4902"/>
                    <a:gd name="T8" fmla="*/ 2123 w 4152"/>
                    <a:gd name="T9" fmla="*/ 13 h 4902"/>
                    <a:gd name="T10" fmla="*/ 2103 w 4152"/>
                    <a:gd name="T11" fmla="*/ 7 h 4902"/>
                    <a:gd name="T12" fmla="*/ 2075 w 4152"/>
                    <a:gd name="T13" fmla="*/ 0 h 4902"/>
                    <a:gd name="T14" fmla="*/ 2048 w 4152"/>
                    <a:gd name="T15" fmla="*/ 7 h 4902"/>
                    <a:gd name="T16" fmla="*/ 2021 w 4152"/>
                    <a:gd name="T17" fmla="*/ 13 h 4902"/>
                    <a:gd name="T18" fmla="*/ 68 w 4152"/>
                    <a:gd name="T19" fmla="*/ 1150 h 4902"/>
                    <a:gd name="T20" fmla="*/ 68 w 4152"/>
                    <a:gd name="T21" fmla="*/ 1150 h 4902"/>
                    <a:gd name="T22" fmla="*/ 48 w 4152"/>
                    <a:gd name="T23" fmla="*/ 1157 h 4902"/>
                    <a:gd name="T24" fmla="*/ 48 w 4152"/>
                    <a:gd name="T25" fmla="*/ 1157 h 4902"/>
                    <a:gd name="T26" fmla="*/ 27 w 4152"/>
                    <a:gd name="T27" fmla="*/ 1171 h 4902"/>
                    <a:gd name="T28" fmla="*/ 13 w 4152"/>
                    <a:gd name="T29" fmla="*/ 1191 h 4902"/>
                    <a:gd name="T30" fmla="*/ 7 w 4152"/>
                    <a:gd name="T31" fmla="*/ 1218 h 4902"/>
                    <a:gd name="T32" fmla="*/ 0 w 4152"/>
                    <a:gd name="T33" fmla="*/ 1246 h 4902"/>
                    <a:gd name="T34" fmla="*/ 0 w 4152"/>
                    <a:gd name="T35" fmla="*/ 3655 h 4902"/>
                    <a:gd name="T36" fmla="*/ 0 w 4152"/>
                    <a:gd name="T37" fmla="*/ 3655 h 4902"/>
                    <a:gd name="T38" fmla="*/ 7 w 4152"/>
                    <a:gd name="T39" fmla="*/ 3682 h 4902"/>
                    <a:gd name="T40" fmla="*/ 13 w 4152"/>
                    <a:gd name="T41" fmla="*/ 3709 h 4902"/>
                    <a:gd name="T42" fmla="*/ 27 w 4152"/>
                    <a:gd name="T43" fmla="*/ 3730 h 4902"/>
                    <a:gd name="T44" fmla="*/ 48 w 4152"/>
                    <a:gd name="T45" fmla="*/ 3744 h 4902"/>
                    <a:gd name="T46" fmla="*/ 2021 w 4152"/>
                    <a:gd name="T47" fmla="*/ 4888 h 4902"/>
                    <a:gd name="T48" fmla="*/ 2021 w 4152"/>
                    <a:gd name="T49" fmla="*/ 4888 h 4902"/>
                    <a:gd name="T50" fmla="*/ 2048 w 4152"/>
                    <a:gd name="T51" fmla="*/ 4894 h 4902"/>
                    <a:gd name="T52" fmla="*/ 2075 w 4152"/>
                    <a:gd name="T53" fmla="*/ 4901 h 4902"/>
                    <a:gd name="T54" fmla="*/ 2075 w 4152"/>
                    <a:gd name="T55" fmla="*/ 4901 h 4902"/>
                    <a:gd name="T56" fmla="*/ 2103 w 4152"/>
                    <a:gd name="T57" fmla="*/ 4894 h 4902"/>
                    <a:gd name="T58" fmla="*/ 2123 w 4152"/>
                    <a:gd name="T59" fmla="*/ 4888 h 4902"/>
                    <a:gd name="T60" fmla="*/ 4096 w 4152"/>
                    <a:gd name="T61" fmla="*/ 3744 h 4902"/>
                    <a:gd name="T62" fmla="*/ 4096 w 4152"/>
                    <a:gd name="T63" fmla="*/ 3744 h 4902"/>
                    <a:gd name="T64" fmla="*/ 4117 w 4152"/>
                    <a:gd name="T65" fmla="*/ 3730 h 4902"/>
                    <a:gd name="T66" fmla="*/ 4137 w 4152"/>
                    <a:gd name="T67" fmla="*/ 3709 h 4902"/>
                    <a:gd name="T68" fmla="*/ 4144 w 4152"/>
                    <a:gd name="T69" fmla="*/ 3682 h 4902"/>
                    <a:gd name="T70" fmla="*/ 4151 w 4152"/>
                    <a:gd name="T71" fmla="*/ 3655 h 4902"/>
                    <a:gd name="T72" fmla="*/ 4151 w 4152"/>
                    <a:gd name="T73" fmla="*/ 1239 h 4902"/>
                    <a:gd name="T74" fmla="*/ 4151 w 4152"/>
                    <a:gd name="T75" fmla="*/ 1239 h 4902"/>
                    <a:gd name="T76" fmla="*/ 4144 w 4152"/>
                    <a:gd name="T77" fmla="*/ 1212 h 4902"/>
                    <a:gd name="T78" fmla="*/ 4137 w 4152"/>
                    <a:gd name="T79" fmla="*/ 1191 h 4902"/>
                    <a:gd name="T80" fmla="*/ 4117 w 4152"/>
                    <a:gd name="T81" fmla="*/ 1171 h 4902"/>
                    <a:gd name="T82" fmla="*/ 4096 w 4152"/>
                    <a:gd name="T83" fmla="*/ 1157 h 4902"/>
                    <a:gd name="T84" fmla="*/ 3559 w 4152"/>
                    <a:gd name="T85" fmla="*/ 1409 h 4902"/>
                    <a:gd name="T86" fmla="*/ 2075 w 4152"/>
                    <a:gd name="T87" fmla="*/ 2266 h 4902"/>
                    <a:gd name="T88" fmla="*/ 592 w 4152"/>
                    <a:gd name="T89" fmla="*/ 1409 h 4902"/>
                    <a:gd name="T90" fmla="*/ 2075 w 4152"/>
                    <a:gd name="T91" fmla="*/ 551 h 4902"/>
                    <a:gd name="T92" fmla="*/ 3559 w 4152"/>
                    <a:gd name="T93" fmla="*/ 1409 h 4902"/>
                    <a:gd name="T94" fmla="*/ 1830 w 4152"/>
                    <a:gd name="T95" fmla="*/ 2689 h 4902"/>
                    <a:gd name="T96" fmla="*/ 1830 w 4152"/>
                    <a:gd name="T97" fmla="*/ 4213 h 4902"/>
                    <a:gd name="T98" fmla="*/ 490 w 4152"/>
                    <a:gd name="T99" fmla="*/ 3438 h 4902"/>
                    <a:gd name="T100" fmla="*/ 490 w 4152"/>
                    <a:gd name="T101" fmla="*/ 1912 h 4902"/>
                    <a:gd name="T102" fmla="*/ 1830 w 4152"/>
                    <a:gd name="T103" fmla="*/ 2689 h 4902"/>
                    <a:gd name="T104" fmla="*/ 3661 w 4152"/>
                    <a:gd name="T105" fmla="*/ 1912 h 4902"/>
                    <a:gd name="T106" fmla="*/ 3661 w 4152"/>
                    <a:gd name="T107" fmla="*/ 3438 h 4902"/>
                    <a:gd name="T108" fmla="*/ 2320 w 4152"/>
                    <a:gd name="T109" fmla="*/ 4213 h 4902"/>
                    <a:gd name="T110" fmla="*/ 2320 w 4152"/>
                    <a:gd name="T111" fmla="*/ 2689 h 4902"/>
                    <a:gd name="T112" fmla="*/ 3661 w 4152"/>
                    <a:gd name="T113" fmla="*/ 1912 h 49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152" h="4902">
                      <a:moveTo>
                        <a:pt x="4096" y="1157"/>
                      </a:moveTo>
                      <a:lnTo>
                        <a:pt x="4096" y="1157"/>
                      </a:lnTo>
                      <a:lnTo>
                        <a:pt x="4076" y="1143"/>
                      </a:lnTo>
                      <a:lnTo>
                        <a:pt x="2123" y="13"/>
                      </a:lnTo>
                      <a:lnTo>
                        <a:pt x="2123" y="13"/>
                      </a:lnTo>
                      <a:lnTo>
                        <a:pt x="2103" y="7"/>
                      </a:lnTo>
                      <a:lnTo>
                        <a:pt x="2075" y="0"/>
                      </a:lnTo>
                      <a:lnTo>
                        <a:pt x="2048" y="7"/>
                      </a:lnTo>
                      <a:lnTo>
                        <a:pt x="2021" y="13"/>
                      </a:lnTo>
                      <a:lnTo>
                        <a:pt x="68" y="1150"/>
                      </a:lnTo>
                      <a:lnTo>
                        <a:pt x="68" y="1150"/>
                      </a:lnTo>
                      <a:lnTo>
                        <a:pt x="48" y="1157"/>
                      </a:lnTo>
                      <a:lnTo>
                        <a:pt x="48" y="1157"/>
                      </a:lnTo>
                      <a:lnTo>
                        <a:pt x="27" y="1171"/>
                      </a:lnTo>
                      <a:lnTo>
                        <a:pt x="13" y="1191"/>
                      </a:lnTo>
                      <a:lnTo>
                        <a:pt x="7" y="1218"/>
                      </a:lnTo>
                      <a:lnTo>
                        <a:pt x="0" y="1246"/>
                      </a:lnTo>
                      <a:lnTo>
                        <a:pt x="0" y="3655"/>
                      </a:lnTo>
                      <a:lnTo>
                        <a:pt x="0" y="3655"/>
                      </a:lnTo>
                      <a:lnTo>
                        <a:pt x="7" y="3682"/>
                      </a:lnTo>
                      <a:lnTo>
                        <a:pt x="13" y="3709"/>
                      </a:lnTo>
                      <a:lnTo>
                        <a:pt x="27" y="3730"/>
                      </a:lnTo>
                      <a:lnTo>
                        <a:pt x="48" y="3744"/>
                      </a:lnTo>
                      <a:lnTo>
                        <a:pt x="2021" y="4888"/>
                      </a:lnTo>
                      <a:lnTo>
                        <a:pt x="2021" y="4888"/>
                      </a:lnTo>
                      <a:lnTo>
                        <a:pt x="2048" y="4894"/>
                      </a:lnTo>
                      <a:lnTo>
                        <a:pt x="2075" y="4901"/>
                      </a:lnTo>
                      <a:lnTo>
                        <a:pt x="2075" y="4901"/>
                      </a:lnTo>
                      <a:lnTo>
                        <a:pt x="2103" y="4894"/>
                      </a:lnTo>
                      <a:lnTo>
                        <a:pt x="2123" y="4888"/>
                      </a:lnTo>
                      <a:lnTo>
                        <a:pt x="4096" y="3744"/>
                      </a:lnTo>
                      <a:lnTo>
                        <a:pt x="4096" y="3744"/>
                      </a:lnTo>
                      <a:lnTo>
                        <a:pt x="4117" y="3730"/>
                      </a:lnTo>
                      <a:lnTo>
                        <a:pt x="4137" y="3709"/>
                      </a:lnTo>
                      <a:lnTo>
                        <a:pt x="4144" y="3682"/>
                      </a:lnTo>
                      <a:lnTo>
                        <a:pt x="4151" y="3655"/>
                      </a:lnTo>
                      <a:lnTo>
                        <a:pt x="4151" y="1239"/>
                      </a:lnTo>
                      <a:lnTo>
                        <a:pt x="4151" y="1239"/>
                      </a:lnTo>
                      <a:lnTo>
                        <a:pt x="4144" y="1212"/>
                      </a:lnTo>
                      <a:lnTo>
                        <a:pt x="4137" y="1191"/>
                      </a:lnTo>
                      <a:lnTo>
                        <a:pt x="4117" y="1171"/>
                      </a:lnTo>
                      <a:lnTo>
                        <a:pt x="4096" y="1157"/>
                      </a:lnTo>
                      <a:close/>
                      <a:moveTo>
                        <a:pt x="3559" y="1409"/>
                      </a:moveTo>
                      <a:lnTo>
                        <a:pt x="2075" y="2266"/>
                      </a:lnTo>
                      <a:lnTo>
                        <a:pt x="592" y="1409"/>
                      </a:lnTo>
                      <a:lnTo>
                        <a:pt x="2075" y="551"/>
                      </a:lnTo>
                      <a:lnTo>
                        <a:pt x="3559" y="1409"/>
                      </a:lnTo>
                      <a:close/>
                      <a:moveTo>
                        <a:pt x="1830" y="2689"/>
                      </a:moveTo>
                      <a:lnTo>
                        <a:pt x="1830" y="4213"/>
                      </a:lnTo>
                      <a:lnTo>
                        <a:pt x="490" y="3438"/>
                      </a:lnTo>
                      <a:lnTo>
                        <a:pt x="490" y="1912"/>
                      </a:lnTo>
                      <a:lnTo>
                        <a:pt x="1830" y="2689"/>
                      </a:lnTo>
                      <a:close/>
                      <a:moveTo>
                        <a:pt x="3661" y="1912"/>
                      </a:moveTo>
                      <a:lnTo>
                        <a:pt x="3661" y="3438"/>
                      </a:lnTo>
                      <a:lnTo>
                        <a:pt x="2320" y="4213"/>
                      </a:lnTo>
                      <a:lnTo>
                        <a:pt x="2320" y="2689"/>
                      </a:lnTo>
                      <a:lnTo>
                        <a:pt x="3661" y="1912"/>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endParaRPr lang="en-US" sz="918">
                    <a:solidFill>
                      <a:srgbClr val="505050"/>
                    </a:solidFill>
                    <a:latin typeface="Segoe UI"/>
                  </a:endParaRPr>
                </a:p>
              </p:txBody>
            </p:sp>
          </p:grpSp>
          <p:sp>
            <p:nvSpPr>
              <p:cNvPr id="859" name="Oval 858"/>
              <p:cNvSpPr/>
              <p:nvPr/>
            </p:nvSpPr>
            <p:spPr bwMode="auto">
              <a:xfrm>
                <a:off x="3500293" y="3151895"/>
                <a:ext cx="681070" cy="681070"/>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918"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841" name="Group 840"/>
            <p:cNvGrpSpPr/>
            <p:nvPr/>
          </p:nvGrpSpPr>
          <p:grpSpPr>
            <a:xfrm>
              <a:off x="10483840" y="1167833"/>
              <a:ext cx="153842" cy="115459"/>
              <a:chOff x="2724150" y="20638"/>
              <a:chExt cx="4695825" cy="3524250"/>
            </a:xfrm>
            <a:solidFill>
              <a:schemeClr val="bg1"/>
            </a:solidFill>
          </p:grpSpPr>
          <p:sp>
            <p:nvSpPr>
              <p:cNvPr id="854" name="Freeform 1"/>
              <p:cNvSpPr>
                <a:spLocks noChangeArrowheads="1"/>
              </p:cNvSpPr>
              <p:nvPr/>
            </p:nvSpPr>
            <p:spPr bwMode="auto">
              <a:xfrm>
                <a:off x="4924425" y="1876425"/>
                <a:ext cx="295275" cy="511175"/>
              </a:xfrm>
              <a:custGeom>
                <a:avLst/>
                <a:gdLst>
                  <a:gd name="T0" fmla="*/ 204 w 819"/>
                  <a:gd name="T1" fmla="*/ 760 h 1419"/>
                  <a:gd name="T2" fmla="*/ 204 w 819"/>
                  <a:gd name="T3" fmla="*/ 760 h 1419"/>
                  <a:gd name="T4" fmla="*/ 204 w 819"/>
                  <a:gd name="T5" fmla="*/ 1418 h 1419"/>
                  <a:gd name="T6" fmla="*/ 204 w 819"/>
                  <a:gd name="T7" fmla="*/ 1418 h 1419"/>
                  <a:gd name="T8" fmla="*/ 614 w 819"/>
                  <a:gd name="T9" fmla="*/ 1418 h 1419"/>
                  <a:gd name="T10" fmla="*/ 614 w 819"/>
                  <a:gd name="T11" fmla="*/ 1418 h 1419"/>
                  <a:gd name="T12" fmla="*/ 614 w 819"/>
                  <a:gd name="T13" fmla="*/ 760 h 1419"/>
                  <a:gd name="T14" fmla="*/ 614 w 819"/>
                  <a:gd name="T15" fmla="*/ 760 h 1419"/>
                  <a:gd name="T16" fmla="*/ 686 w 819"/>
                  <a:gd name="T17" fmla="*/ 687 h 1419"/>
                  <a:gd name="T18" fmla="*/ 752 w 819"/>
                  <a:gd name="T19" fmla="*/ 599 h 1419"/>
                  <a:gd name="T20" fmla="*/ 782 w 819"/>
                  <a:gd name="T21" fmla="*/ 555 h 1419"/>
                  <a:gd name="T22" fmla="*/ 803 w 819"/>
                  <a:gd name="T23" fmla="*/ 511 h 1419"/>
                  <a:gd name="T24" fmla="*/ 818 w 819"/>
                  <a:gd name="T25" fmla="*/ 461 h 1419"/>
                  <a:gd name="T26" fmla="*/ 818 w 819"/>
                  <a:gd name="T27" fmla="*/ 410 h 1419"/>
                  <a:gd name="T28" fmla="*/ 818 w 819"/>
                  <a:gd name="T29" fmla="*/ 410 h 1419"/>
                  <a:gd name="T30" fmla="*/ 811 w 819"/>
                  <a:gd name="T31" fmla="*/ 314 h 1419"/>
                  <a:gd name="T32" fmla="*/ 788 w 819"/>
                  <a:gd name="T33" fmla="*/ 234 h 1419"/>
                  <a:gd name="T34" fmla="*/ 759 w 819"/>
                  <a:gd name="T35" fmla="*/ 168 h 1419"/>
                  <a:gd name="T36" fmla="*/ 708 w 819"/>
                  <a:gd name="T37" fmla="*/ 110 h 1419"/>
                  <a:gd name="T38" fmla="*/ 650 w 819"/>
                  <a:gd name="T39" fmla="*/ 66 h 1419"/>
                  <a:gd name="T40" fmla="*/ 584 w 819"/>
                  <a:gd name="T41" fmla="*/ 29 h 1419"/>
                  <a:gd name="T42" fmla="*/ 503 w 819"/>
                  <a:gd name="T43" fmla="*/ 8 h 1419"/>
                  <a:gd name="T44" fmla="*/ 409 w 819"/>
                  <a:gd name="T45" fmla="*/ 0 h 1419"/>
                  <a:gd name="T46" fmla="*/ 409 w 819"/>
                  <a:gd name="T47" fmla="*/ 0 h 1419"/>
                  <a:gd name="T48" fmla="*/ 329 w 819"/>
                  <a:gd name="T49" fmla="*/ 8 h 1419"/>
                  <a:gd name="T50" fmla="*/ 256 w 819"/>
                  <a:gd name="T51" fmla="*/ 29 h 1419"/>
                  <a:gd name="T52" fmla="*/ 190 w 819"/>
                  <a:gd name="T53" fmla="*/ 66 h 1419"/>
                  <a:gd name="T54" fmla="*/ 124 w 819"/>
                  <a:gd name="T55" fmla="*/ 110 h 1419"/>
                  <a:gd name="T56" fmla="*/ 74 w 819"/>
                  <a:gd name="T57" fmla="*/ 168 h 1419"/>
                  <a:gd name="T58" fmla="*/ 36 w 819"/>
                  <a:gd name="T59" fmla="*/ 234 h 1419"/>
                  <a:gd name="T60" fmla="*/ 15 w 819"/>
                  <a:gd name="T61" fmla="*/ 278 h 1419"/>
                  <a:gd name="T62" fmla="*/ 7 w 819"/>
                  <a:gd name="T63" fmla="*/ 314 h 1419"/>
                  <a:gd name="T64" fmla="*/ 0 w 819"/>
                  <a:gd name="T65" fmla="*/ 358 h 1419"/>
                  <a:gd name="T66" fmla="*/ 0 w 819"/>
                  <a:gd name="T67" fmla="*/ 410 h 1419"/>
                  <a:gd name="T68" fmla="*/ 0 w 819"/>
                  <a:gd name="T69" fmla="*/ 410 h 1419"/>
                  <a:gd name="T70" fmla="*/ 0 w 819"/>
                  <a:gd name="T71" fmla="*/ 461 h 1419"/>
                  <a:gd name="T72" fmla="*/ 15 w 819"/>
                  <a:gd name="T73" fmla="*/ 511 h 1419"/>
                  <a:gd name="T74" fmla="*/ 36 w 819"/>
                  <a:gd name="T75" fmla="*/ 555 h 1419"/>
                  <a:gd name="T76" fmla="*/ 59 w 819"/>
                  <a:gd name="T77" fmla="*/ 599 h 1419"/>
                  <a:gd name="T78" fmla="*/ 124 w 819"/>
                  <a:gd name="T79" fmla="*/ 687 h 1419"/>
                  <a:gd name="T80" fmla="*/ 204 w 819"/>
                  <a:gd name="T81" fmla="*/ 760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819" h="1419">
                    <a:moveTo>
                      <a:pt x="204" y="760"/>
                    </a:moveTo>
                    <a:lnTo>
                      <a:pt x="204" y="760"/>
                    </a:lnTo>
                    <a:lnTo>
                      <a:pt x="204" y="1418"/>
                    </a:lnTo>
                    <a:lnTo>
                      <a:pt x="204" y="1418"/>
                    </a:lnTo>
                    <a:lnTo>
                      <a:pt x="614" y="1418"/>
                    </a:lnTo>
                    <a:lnTo>
                      <a:pt x="614" y="1418"/>
                    </a:lnTo>
                    <a:lnTo>
                      <a:pt x="614" y="760"/>
                    </a:lnTo>
                    <a:lnTo>
                      <a:pt x="614" y="760"/>
                    </a:lnTo>
                    <a:lnTo>
                      <a:pt x="686" y="687"/>
                    </a:lnTo>
                    <a:lnTo>
                      <a:pt x="752" y="599"/>
                    </a:lnTo>
                    <a:lnTo>
                      <a:pt x="782" y="555"/>
                    </a:lnTo>
                    <a:lnTo>
                      <a:pt x="803" y="511"/>
                    </a:lnTo>
                    <a:lnTo>
                      <a:pt x="818" y="461"/>
                    </a:lnTo>
                    <a:lnTo>
                      <a:pt x="818" y="410"/>
                    </a:lnTo>
                    <a:lnTo>
                      <a:pt x="818" y="410"/>
                    </a:lnTo>
                    <a:lnTo>
                      <a:pt x="811" y="314"/>
                    </a:lnTo>
                    <a:lnTo>
                      <a:pt x="788" y="234"/>
                    </a:lnTo>
                    <a:lnTo>
                      <a:pt x="759" y="168"/>
                    </a:lnTo>
                    <a:lnTo>
                      <a:pt x="708" y="110"/>
                    </a:lnTo>
                    <a:lnTo>
                      <a:pt x="650" y="66"/>
                    </a:lnTo>
                    <a:lnTo>
                      <a:pt x="584" y="29"/>
                    </a:lnTo>
                    <a:lnTo>
                      <a:pt x="503" y="8"/>
                    </a:lnTo>
                    <a:lnTo>
                      <a:pt x="409" y="0"/>
                    </a:lnTo>
                    <a:lnTo>
                      <a:pt x="409" y="0"/>
                    </a:lnTo>
                    <a:lnTo>
                      <a:pt x="329" y="8"/>
                    </a:lnTo>
                    <a:lnTo>
                      <a:pt x="256" y="29"/>
                    </a:lnTo>
                    <a:lnTo>
                      <a:pt x="190" y="66"/>
                    </a:lnTo>
                    <a:lnTo>
                      <a:pt x="124" y="110"/>
                    </a:lnTo>
                    <a:lnTo>
                      <a:pt x="74" y="168"/>
                    </a:lnTo>
                    <a:lnTo>
                      <a:pt x="36" y="234"/>
                    </a:lnTo>
                    <a:lnTo>
                      <a:pt x="15" y="278"/>
                    </a:lnTo>
                    <a:lnTo>
                      <a:pt x="7" y="314"/>
                    </a:lnTo>
                    <a:lnTo>
                      <a:pt x="0" y="358"/>
                    </a:lnTo>
                    <a:lnTo>
                      <a:pt x="0" y="410"/>
                    </a:lnTo>
                    <a:lnTo>
                      <a:pt x="0" y="410"/>
                    </a:lnTo>
                    <a:lnTo>
                      <a:pt x="0" y="461"/>
                    </a:lnTo>
                    <a:lnTo>
                      <a:pt x="15" y="511"/>
                    </a:lnTo>
                    <a:lnTo>
                      <a:pt x="36" y="555"/>
                    </a:lnTo>
                    <a:lnTo>
                      <a:pt x="59" y="599"/>
                    </a:lnTo>
                    <a:lnTo>
                      <a:pt x="124" y="687"/>
                    </a:lnTo>
                    <a:lnTo>
                      <a:pt x="204" y="76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endParaRPr lang="en-US" sz="918">
                  <a:solidFill>
                    <a:srgbClr val="505050"/>
                  </a:solidFill>
                  <a:latin typeface="Segoe UI"/>
                </a:endParaRPr>
              </a:p>
            </p:txBody>
          </p:sp>
          <p:sp>
            <p:nvSpPr>
              <p:cNvPr id="855" name="Freeform 2"/>
              <p:cNvSpPr>
                <a:spLocks noChangeArrowheads="1"/>
              </p:cNvSpPr>
              <p:nvPr/>
            </p:nvSpPr>
            <p:spPr bwMode="auto">
              <a:xfrm>
                <a:off x="5937250" y="2868613"/>
                <a:ext cx="263525" cy="263525"/>
              </a:xfrm>
              <a:custGeom>
                <a:avLst/>
                <a:gdLst>
                  <a:gd name="T0" fmla="*/ 365 w 732"/>
                  <a:gd name="T1" fmla="*/ 0 h 732"/>
                  <a:gd name="T2" fmla="*/ 365 w 732"/>
                  <a:gd name="T3" fmla="*/ 0 h 732"/>
                  <a:gd name="T4" fmla="*/ 292 w 732"/>
                  <a:gd name="T5" fmla="*/ 7 h 732"/>
                  <a:gd name="T6" fmla="*/ 226 w 732"/>
                  <a:gd name="T7" fmla="*/ 29 h 732"/>
                  <a:gd name="T8" fmla="*/ 161 w 732"/>
                  <a:gd name="T9" fmla="*/ 65 h 732"/>
                  <a:gd name="T10" fmla="*/ 109 w 732"/>
                  <a:gd name="T11" fmla="*/ 109 h 732"/>
                  <a:gd name="T12" fmla="*/ 65 w 732"/>
                  <a:gd name="T13" fmla="*/ 161 h 732"/>
                  <a:gd name="T14" fmla="*/ 29 w 732"/>
                  <a:gd name="T15" fmla="*/ 226 h 732"/>
                  <a:gd name="T16" fmla="*/ 7 w 732"/>
                  <a:gd name="T17" fmla="*/ 292 h 732"/>
                  <a:gd name="T18" fmla="*/ 0 w 732"/>
                  <a:gd name="T19" fmla="*/ 365 h 732"/>
                  <a:gd name="T20" fmla="*/ 0 w 732"/>
                  <a:gd name="T21" fmla="*/ 365 h 732"/>
                  <a:gd name="T22" fmla="*/ 7 w 732"/>
                  <a:gd name="T23" fmla="*/ 438 h 732"/>
                  <a:gd name="T24" fmla="*/ 29 w 732"/>
                  <a:gd name="T25" fmla="*/ 512 h 732"/>
                  <a:gd name="T26" fmla="*/ 65 w 732"/>
                  <a:gd name="T27" fmla="*/ 570 h 732"/>
                  <a:gd name="T28" fmla="*/ 109 w 732"/>
                  <a:gd name="T29" fmla="*/ 629 h 732"/>
                  <a:gd name="T30" fmla="*/ 161 w 732"/>
                  <a:gd name="T31" fmla="*/ 673 h 732"/>
                  <a:gd name="T32" fmla="*/ 226 w 732"/>
                  <a:gd name="T33" fmla="*/ 709 h 732"/>
                  <a:gd name="T34" fmla="*/ 292 w 732"/>
                  <a:gd name="T35" fmla="*/ 723 h 732"/>
                  <a:gd name="T36" fmla="*/ 365 w 732"/>
                  <a:gd name="T37" fmla="*/ 731 h 732"/>
                  <a:gd name="T38" fmla="*/ 365 w 732"/>
                  <a:gd name="T39" fmla="*/ 731 h 732"/>
                  <a:gd name="T40" fmla="*/ 438 w 732"/>
                  <a:gd name="T41" fmla="*/ 723 h 732"/>
                  <a:gd name="T42" fmla="*/ 511 w 732"/>
                  <a:gd name="T43" fmla="*/ 709 h 732"/>
                  <a:gd name="T44" fmla="*/ 570 w 732"/>
                  <a:gd name="T45" fmla="*/ 673 h 732"/>
                  <a:gd name="T46" fmla="*/ 629 w 732"/>
                  <a:gd name="T47" fmla="*/ 629 h 732"/>
                  <a:gd name="T48" fmla="*/ 673 w 732"/>
                  <a:gd name="T49" fmla="*/ 570 h 732"/>
                  <a:gd name="T50" fmla="*/ 702 w 732"/>
                  <a:gd name="T51" fmla="*/ 512 h 732"/>
                  <a:gd name="T52" fmla="*/ 723 w 732"/>
                  <a:gd name="T53" fmla="*/ 438 h 732"/>
                  <a:gd name="T54" fmla="*/ 731 w 732"/>
                  <a:gd name="T55" fmla="*/ 365 h 732"/>
                  <a:gd name="T56" fmla="*/ 731 w 732"/>
                  <a:gd name="T57" fmla="*/ 365 h 732"/>
                  <a:gd name="T58" fmla="*/ 723 w 732"/>
                  <a:gd name="T59" fmla="*/ 292 h 732"/>
                  <a:gd name="T60" fmla="*/ 702 w 732"/>
                  <a:gd name="T61" fmla="*/ 226 h 732"/>
                  <a:gd name="T62" fmla="*/ 673 w 732"/>
                  <a:gd name="T63" fmla="*/ 161 h 732"/>
                  <a:gd name="T64" fmla="*/ 629 w 732"/>
                  <a:gd name="T65" fmla="*/ 109 h 732"/>
                  <a:gd name="T66" fmla="*/ 570 w 732"/>
                  <a:gd name="T67" fmla="*/ 65 h 732"/>
                  <a:gd name="T68" fmla="*/ 511 w 732"/>
                  <a:gd name="T69" fmla="*/ 29 h 732"/>
                  <a:gd name="T70" fmla="*/ 438 w 732"/>
                  <a:gd name="T71" fmla="*/ 7 h 732"/>
                  <a:gd name="T72" fmla="*/ 365 w 732"/>
                  <a:gd name="T73" fmla="*/ 0 h 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32" h="732">
                    <a:moveTo>
                      <a:pt x="365" y="0"/>
                    </a:moveTo>
                    <a:lnTo>
                      <a:pt x="365" y="0"/>
                    </a:lnTo>
                    <a:lnTo>
                      <a:pt x="292" y="7"/>
                    </a:lnTo>
                    <a:lnTo>
                      <a:pt x="226" y="29"/>
                    </a:lnTo>
                    <a:lnTo>
                      <a:pt x="161" y="65"/>
                    </a:lnTo>
                    <a:lnTo>
                      <a:pt x="109" y="109"/>
                    </a:lnTo>
                    <a:lnTo>
                      <a:pt x="65" y="161"/>
                    </a:lnTo>
                    <a:lnTo>
                      <a:pt x="29" y="226"/>
                    </a:lnTo>
                    <a:lnTo>
                      <a:pt x="7" y="292"/>
                    </a:lnTo>
                    <a:lnTo>
                      <a:pt x="0" y="365"/>
                    </a:lnTo>
                    <a:lnTo>
                      <a:pt x="0" y="365"/>
                    </a:lnTo>
                    <a:lnTo>
                      <a:pt x="7" y="438"/>
                    </a:lnTo>
                    <a:lnTo>
                      <a:pt x="29" y="512"/>
                    </a:lnTo>
                    <a:lnTo>
                      <a:pt x="65" y="570"/>
                    </a:lnTo>
                    <a:lnTo>
                      <a:pt x="109" y="629"/>
                    </a:lnTo>
                    <a:lnTo>
                      <a:pt x="161" y="673"/>
                    </a:lnTo>
                    <a:lnTo>
                      <a:pt x="226" y="709"/>
                    </a:lnTo>
                    <a:lnTo>
                      <a:pt x="292" y="723"/>
                    </a:lnTo>
                    <a:lnTo>
                      <a:pt x="365" y="731"/>
                    </a:lnTo>
                    <a:lnTo>
                      <a:pt x="365" y="731"/>
                    </a:lnTo>
                    <a:lnTo>
                      <a:pt x="438" y="723"/>
                    </a:lnTo>
                    <a:lnTo>
                      <a:pt x="511" y="709"/>
                    </a:lnTo>
                    <a:lnTo>
                      <a:pt x="570" y="673"/>
                    </a:lnTo>
                    <a:lnTo>
                      <a:pt x="629" y="629"/>
                    </a:lnTo>
                    <a:lnTo>
                      <a:pt x="673" y="570"/>
                    </a:lnTo>
                    <a:lnTo>
                      <a:pt x="702" y="512"/>
                    </a:lnTo>
                    <a:lnTo>
                      <a:pt x="723" y="438"/>
                    </a:lnTo>
                    <a:lnTo>
                      <a:pt x="731" y="365"/>
                    </a:lnTo>
                    <a:lnTo>
                      <a:pt x="731" y="365"/>
                    </a:lnTo>
                    <a:lnTo>
                      <a:pt x="723" y="292"/>
                    </a:lnTo>
                    <a:lnTo>
                      <a:pt x="702" y="226"/>
                    </a:lnTo>
                    <a:lnTo>
                      <a:pt x="673" y="161"/>
                    </a:lnTo>
                    <a:lnTo>
                      <a:pt x="629" y="109"/>
                    </a:lnTo>
                    <a:lnTo>
                      <a:pt x="570" y="65"/>
                    </a:lnTo>
                    <a:lnTo>
                      <a:pt x="511" y="29"/>
                    </a:lnTo>
                    <a:lnTo>
                      <a:pt x="438" y="7"/>
                    </a:lnTo>
                    <a:lnTo>
                      <a:pt x="365"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endParaRPr lang="en-US" sz="918">
                  <a:solidFill>
                    <a:srgbClr val="505050"/>
                  </a:solidFill>
                  <a:latin typeface="Segoe UI"/>
                </a:endParaRPr>
              </a:p>
            </p:txBody>
          </p:sp>
          <p:sp>
            <p:nvSpPr>
              <p:cNvPr id="856" name="Freeform 3"/>
              <p:cNvSpPr>
                <a:spLocks noChangeArrowheads="1"/>
              </p:cNvSpPr>
              <p:nvPr/>
            </p:nvSpPr>
            <p:spPr bwMode="auto">
              <a:xfrm>
                <a:off x="3994150" y="2913063"/>
                <a:ext cx="1450975" cy="176212"/>
              </a:xfrm>
              <a:custGeom>
                <a:avLst/>
                <a:gdLst>
                  <a:gd name="T0" fmla="*/ 0 w 4029"/>
                  <a:gd name="T1" fmla="*/ 73 h 491"/>
                  <a:gd name="T2" fmla="*/ 0 w 4029"/>
                  <a:gd name="T3" fmla="*/ 490 h 491"/>
                  <a:gd name="T4" fmla="*/ 4028 w 4029"/>
                  <a:gd name="T5" fmla="*/ 490 h 491"/>
                  <a:gd name="T6" fmla="*/ 4028 w 4029"/>
                  <a:gd name="T7" fmla="*/ 73 h 491"/>
                  <a:gd name="T8" fmla="*/ 4028 w 4029"/>
                  <a:gd name="T9" fmla="*/ 0 h 491"/>
                  <a:gd name="T10" fmla="*/ 0 w 4029"/>
                  <a:gd name="T11" fmla="*/ 0 h 491"/>
                  <a:gd name="T12" fmla="*/ 0 w 4029"/>
                  <a:gd name="T13" fmla="*/ 73 h 491"/>
                </a:gdLst>
                <a:ahLst/>
                <a:cxnLst>
                  <a:cxn ang="0">
                    <a:pos x="T0" y="T1"/>
                  </a:cxn>
                  <a:cxn ang="0">
                    <a:pos x="T2" y="T3"/>
                  </a:cxn>
                  <a:cxn ang="0">
                    <a:pos x="T4" y="T5"/>
                  </a:cxn>
                  <a:cxn ang="0">
                    <a:pos x="T6" y="T7"/>
                  </a:cxn>
                  <a:cxn ang="0">
                    <a:pos x="T8" y="T9"/>
                  </a:cxn>
                  <a:cxn ang="0">
                    <a:pos x="T10" y="T11"/>
                  </a:cxn>
                  <a:cxn ang="0">
                    <a:pos x="T12" y="T13"/>
                  </a:cxn>
                </a:cxnLst>
                <a:rect l="0" t="0" r="r" b="b"/>
                <a:pathLst>
                  <a:path w="4029" h="491">
                    <a:moveTo>
                      <a:pt x="0" y="73"/>
                    </a:moveTo>
                    <a:lnTo>
                      <a:pt x="0" y="490"/>
                    </a:lnTo>
                    <a:lnTo>
                      <a:pt x="4028" y="490"/>
                    </a:lnTo>
                    <a:lnTo>
                      <a:pt x="4028" y="73"/>
                    </a:lnTo>
                    <a:lnTo>
                      <a:pt x="4028" y="0"/>
                    </a:lnTo>
                    <a:lnTo>
                      <a:pt x="0" y="0"/>
                    </a:lnTo>
                    <a:lnTo>
                      <a:pt x="0" y="7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endParaRPr lang="en-US" sz="918">
                  <a:solidFill>
                    <a:srgbClr val="505050"/>
                  </a:solidFill>
                  <a:latin typeface="Segoe UI"/>
                </a:endParaRPr>
              </a:p>
            </p:txBody>
          </p:sp>
          <p:sp>
            <p:nvSpPr>
              <p:cNvPr id="857" name="Freeform 4"/>
              <p:cNvSpPr>
                <a:spLocks noChangeArrowheads="1"/>
              </p:cNvSpPr>
              <p:nvPr/>
            </p:nvSpPr>
            <p:spPr bwMode="auto">
              <a:xfrm>
                <a:off x="2724150" y="20638"/>
                <a:ext cx="4695825" cy="3524250"/>
              </a:xfrm>
              <a:custGeom>
                <a:avLst/>
                <a:gdLst>
                  <a:gd name="T0" fmla="*/ 8831 w 13043"/>
                  <a:gd name="T1" fmla="*/ 848 h 9788"/>
                  <a:gd name="T2" fmla="*/ 6769 w 13043"/>
                  <a:gd name="T3" fmla="*/ 7 h 9788"/>
                  <a:gd name="T4" fmla="*/ 5162 w 13043"/>
                  <a:gd name="T5" fmla="*/ 249 h 9788"/>
                  <a:gd name="T6" fmla="*/ 3699 w 13043"/>
                  <a:gd name="T7" fmla="*/ 1287 h 9788"/>
                  <a:gd name="T8" fmla="*/ 2910 w 13043"/>
                  <a:gd name="T9" fmla="*/ 2909 h 9788"/>
                  <a:gd name="T10" fmla="*/ 1718 w 13043"/>
                  <a:gd name="T11" fmla="*/ 3472 h 9788"/>
                  <a:gd name="T12" fmla="*/ 556 w 13043"/>
                  <a:gd name="T13" fmla="*/ 4408 h 9788"/>
                  <a:gd name="T14" fmla="*/ 15 w 13043"/>
                  <a:gd name="T15" fmla="*/ 5796 h 9788"/>
                  <a:gd name="T16" fmla="*/ 176 w 13043"/>
                  <a:gd name="T17" fmla="*/ 7090 h 9788"/>
                  <a:gd name="T18" fmla="*/ 906 w 13043"/>
                  <a:gd name="T19" fmla="*/ 8194 h 9788"/>
                  <a:gd name="T20" fmla="*/ 2076 w 13043"/>
                  <a:gd name="T21" fmla="*/ 8823 h 9788"/>
                  <a:gd name="T22" fmla="*/ 2471 w 13043"/>
                  <a:gd name="T23" fmla="*/ 9553 h 9788"/>
                  <a:gd name="T24" fmla="*/ 10293 w 13043"/>
                  <a:gd name="T25" fmla="*/ 9787 h 9788"/>
                  <a:gd name="T26" fmla="*/ 10856 w 13043"/>
                  <a:gd name="T27" fmla="*/ 9451 h 9788"/>
                  <a:gd name="T28" fmla="*/ 11770 w 13043"/>
                  <a:gd name="T29" fmla="*/ 8121 h 9788"/>
                  <a:gd name="T30" fmla="*/ 12793 w 13043"/>
                  <a:gd name="T31" fmla="*/ 6732 h 9788"/>
                  <a:gd name="T32" fmla="*/ 13042 w 13043"/>
                  <a:gd name="T33" fmla="*/ 5475 h 9788"/>
                  <a:gd name="T34" fmla="*/ 12574 w 13043"/>
                  <a:gd name="T35" fmla="*/ 3771 h 9788"/>
                  <a:gd name="T36" fmla="*/ 11346 w 13043"/>
                  <a:gd name="T37" fmla="*/ 2551 h 9788"/>
                  <a:gd name="T38" fmla="*/ 10446 w 13043"/>
                  <a:gd name="T39" fmla="*/ 7968 h 9788"/>
                  <a:gd name="T40" fmla="*/ 10293 w 13043"/>
                  <a:gd name="T41" fmla="*/ 9297 h 9788"/>
                  <a:gd name="T42" fmla="*/ 2814 w 13043"/>
                  <a:gd name="T43" fmla="*/ 8917 h 9788"/>
                  <a:gd name="T44" fmla="*/ 2968 w 13043"/>
                  <a:gd name="T45" fmla="*/ 7258 h 9788"/>
                  <a:gd name="T46" fmla="*/ 5242 w 13043"/>
                  <a:gd name="T47" fmla="*/ 6769 h 9788"/>
                  <a:gd name="T48" fmla="*/ 4884 w 13043"/>
                  <a:gd name="T49" fmla="*/ 5592 h 9788"/>
                  <a:gd name="T50" fmla="*/ 5871 w 13043"/>
                  <a:gd name="T51" fmla="*/ 4268 h 9788"/>
                  <a:gd name="T52" fmla="*/ 7449 w 13043"/>
                  <a:gd name="T53" fmla="*/ 4415 h 9788"/>
                  <a:gd name="T54" fmla="*/ 8165 w 13043"/>
                  <a:gd name="T55" fmla="*/ 5760 h 9788"/>
                  <a:gd name="T56" fmla="*/ 7661 w 13043"/>
                  <a:gd name="T57" fmla="*/ 6922 h 9788"/>
                  <a:gd name="T58" fmla="*/ 10352 w 13043"/>
                  <a:gd name="T59" fmla="*/ 7266 h 9788"/>
                  <a:gd name="T60" fmla="*/ 5293 w 13043"/>
                  <a:gd name="T61" fmla="*/ 3611 h 9788"/>
                  <a:gd name="T62" fmla="*/ 6046 w 13043"/>
                  <a:gd name="T63" fmla="*/ 2616 h 9788"/>
                  <a:gd name="T64" fmla="*/ 7208 w 13043"/>
                  <a:gd name="T65" fmla="*/ 2727 h 9788"/>
                  <a:gd name="T66" fmla="*/ 7756 w 13043"/>
                  <a:gd name="T67" fmla="*/ 3742 h 9788"/>
                  <a:gd name="T68" fmla="*/ 6521 w 13043"/>
                  <a:gd name="T69" fmla="*/ 3742 h 9788"/>
                  <a:gd name="T70" fmla="*/ 10937 w 13043"/>
                  <a:gd name="T71" fmla="*/ 7412 h 9788"/>
                  <a:gd name="T72" fmla="*/ 10600 w 13043"/>
                  <a:gd name="T73" fmla="*/ 6849 h 9788"/>
                  <a:gd name="T74" fmla="*/ 8465 w 13043"/>
                  <a:gd name="T75" fmla="*/ 6418 h 9788"/>
                  <a:gd name="T76" fmla="*/ 8407 w 13043"/>
                  <a:gd name="T77" fmla="*/ 4949 h 9788"/>
                  <a:gd name="T78" fmla="*/ 7968 w 13043"/>
                  <a:gd name="T79" fmla="*/ 2960 h 9788"/>
                  <a:gd name="T80" fmla="*/ 6521 w 13043"/>
                  <a:gd name="T81" fmla="*/ 2127 h 9788"/>
                  <a:gd name="T82" fmla="*/ 5154 w 13043"/>
                  <a:gd name="T83" fmla="*/ 2829 h 9788"/>
                  <a:gd name="T84" fmla="*/ 4701 w 13043"/>
                  <a:gd name="T85" fmla="*/ 4802 h 9788"/>
                  <a:gd name="T86" fmla="*/ 4533 w 13043"/>
                  <a:gd name="T87" fmla="*/ 6293 h 9788"/>
                  <a:gd name="T88" fmla="*/ 2720 w 13043"/>
                  <a:gd name="T89" fmla="*/ 6819 h 9788"/>
                  <a:gd name="T90" fmla="*/ 2332 w 13043"/>
                  <a:gd name="T91" fmla="*/ 7346 h 9788"/>
                  <a:gd name="T92" fmla="*/ 1243 w 13043"/>
                  <a:gd name="T93" fmla="*/ 7324 h 9788"/>
                  <a:gd name="T94" fmla="*/ 848 w 13043"/>
                  <a:gd name="T95" fmla="*/ 5716 h 9788"/>
                  <a:gd name="T96" fmla="*/ 1981 w 13043"/>
                  <a:gd name="T97" fmla="*/ 4254 h 9788"/>
                  <a:gd name="T98" fmla="*/ 3422 w 13043"/>
                  <a:gd name="T99" fmla="*/ 4013 h 9788"/>
                  <a:gd name="T100" fmla="*/ 3838 w 13043"/>
                  <a:gd name="T101" fmla="*/ 2690 h 9788"/>
                  <a:gd name="T102" fmla="*/ 4687 w 13043"/>
                  <a:gd name="T103" fmla="*/ 1476 h 9788"/>
                  <a:gd name="T104" fmla="*/ 6075 w 13043"/>
                  <a:gd name="T105" fmla="*/ 848 h 9788"/>
                  <a:gd name="T106" fmla="*/ 7895 w 13043"/>
                  <a:gd name="T107" fmla="*/ 1191 h 9788"/>
                  <a:gd name="T108" fmla="*/ 9270 w 13043"/>
                  <a:gd name="T109" fmla="*/ 2836 h 9788"/>
                  <a:gd name="T110" fmla="*/ 10593 w 13043"/>
                  <a:gd name="T111" fmla="*/ 3048 h 9788"/>
                  <a:gd name="T112" fmla="*/ 11689 w 13043"/>
                  <a:gd name="T113" fmla="*/ 3911 h 9788"/>
                  <a:gd name="T114" fmla="*/ 12209 w 13043"/>
                  <a:gd name="T115" fmla="*/ 5211 h 9788"/>
                  <a:gd name="T116" fmla="*/ 11865 w 13043"/>
                  <a:gd name="T117" fmla="*/ 6813 h 9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3043" h="9788">
                    <a:moveTo>
                      <a:pt x="9781" y="2025"/>
                    </a:moveTo>
                    <a:lnTo>
                      <a:pt x="9781" y="2025"/>
                    </a:lnTo>
                    <a:lnTo>
                      <a:pt x="9723" y="1915"/>
                    </a:lnTo>
                    <a:lnTo>
                      <a:pt x="9657" y="1805"/>
                    </a:lnTo>
                    <a:lnTo>
                      <a:pt x="9591" y="1696"/>
                    </a:lnTo>
                    <a:lnTo>
                      <a:pt x="9518" y="1593"/>
                    </a:lnTo>
                    <a:lnTo>
                      <a:pt x="9445" y="1491"/>
                    </a:lnTo>
                    <a:lnTo>
                      <a:pt x="9364" y="1389"/>
                    </a:lnTo>
                    <a:lnTo>
                      <a:pt x="9196" y="1199"/>
                    </a:lnTo>
                    <a:lnTo>
                      <a:pt x="9020" y="1016"/>
                    </a:lnTo>
                    <a:lnTo>
                      <a:pt x="8831" y="848"/>
                    </a:lnTo>
                    <a:lnTo>
                      <a:pt x="8626" y="694"/>
                    </a:lnTo>
                    <a:lnTo>
                      <a:pt x="8414" y="556"/>
                    </a:lnTo>
                    <a:lnTo>
                      <a:pt x="8202" y="432"/>
                    </a:lnTo>
                    <a:lnTo>
                      <a:pt x="7976" y="321"/>
                    </a:lnTo>
                    <a:lnTo>
                      <a:pt x="7741" y="226"/>
                    </a:lnTo>
                    <a:lnTo>
                      <a:pt x="7500" y="146"/>
                    </a:lnTo>
                    <a:lnTo>
                      <a:pt x="7259" y="80"/>
                    </a:lnTo>
                    <a:lnTo>
                      <a:pt x="7142" y="59"/>
                    </a:lnTo>
                    <a:lnTo>
                      <a:pt x="7018" y="36"/>
                    </a:lnTo>
                    <a:lnTo>
                      <a:pt x="6894" y="22"/>
                    </a:lnTo>
                    <a:lnTo>
                      <a:pt x="6769" y="7"/>
                    </a:lnTo>
                    <a:lnTo>
                      <a:pt x="6645" y="0"/>
                    </a:lnTo>
                    <a:lnTo>
                      <a:pt x="6521" y="0"/>
                    </a:lnTo>
                    <a:lnTo>
                      <a:pt x="6521" y="0"/>
                    </a:lnTo>
                    <a:lnTo>
                      <a:pt x="6339" y="7"/>
                    </a:lnTo>
                    <a:lnTo>
                      <a:pt x="6163" y="15"/>
                    </a:lnTo>
                    <a:lnTo>
                      <a:pt x="5988" y="36"/>
                    </a:lnTo>
                    <a:lnTo>
                      <a:pt x="5819" y="65"/>
                    </a:lnTo>
                    <a:lnTo>
                      <a:pt x="5645" y="103"/>
                    </a:lnTo>
                    <a:lnTo>
                      <a:pt x="5483" y="146"/>
                    </a:lnTo>
                    <a:lnTo>
                      <a:pt x="5322" y="190"/>
                    </a:lnTo>
                    <a:lnTo>
                      <a:pt x="5162" y="249"/>
                    </a:lnTo>
                    <a:lnTo>
                      <a:pt x="5008" y="314"/>
                    </a:lnTo>
                    <a:lnTo>
                      <a:pt x="4855" y="388"/>
                    </a:lnTo>
                    <a:lnTo>
                      <a:pt x="4708" y="461"/>
                    </a:lnTo>
                    <a:lnTo>
                      <a:pt x="4563" y="548"/>
                    </a:lnTo>
                    <a:lnTo>
                      <a:pt x="4423" y="636"/>
                    </a:lnTo>
                    <a:lnTo>
                      <a:pt x="4292" y="731"/>
                    </a:lnTo>
                    <a:lnTo>
                      <a:pt x="4160" y="833"/>
                    </a:lnTo>
                    <a:lnTo>
                      <a:pt x="4036" y="935"/>
                    </a:lnTo>
                    <a:lnTo>
                      <a:pt x="3919" y="1052"/>
                    </a:lnTo>
                    <a:lnTo>
                      <a:pt x="3802" y="1170"/>
                    </a:lnTo>
                    <a:lnTo>
                      <a:pt x="3699" y="1287"/>
                    </a:lnTo>
                    <a:lnTo>
                      <a:pt x="3597" y="1418"/>
                    </a:lnTo>
                    <a:lnTo>
                      <a:pt x="3495" y="1549"/>
                    </a:lnTo>
                    <a:lnTo>
                      <a:pt x="3407" y="1681"/>
                    </a:lnTo>
                    <a:lnTo>
                      <a:pt x="3319" y="1820"/>
                    </a:lnTo>
                    <a:lnTo>
                      <a:pt x="3239" y="1966"/>
                    </a:lnTo>
                    <a:lnTo>
                      <a:pt x="3166" y="2113"/>
                    </a:lnTo>
                    <a:lnTo>
                      <a:pt x="3100" y="2266"/>
                    </a:lnTo>
                    <a:lnTo>
                      <a:pt x="3041" y="2419"/>
                    </a:lnTo>
                    <a:lnTo>
                      <a:pt x="2990" y="2580"/>
                    </a:lnTo>
                    <a:lnTo>
                      <a:pt x="2946" y="2741"/>
                    </a:lnTo>
                    <a:lnTo>
                      <a:pt x="2910" y="2909"/>
                    </a:lnTo>
                    <a:lnTo>
                      <a:pt x="2881" y="3077"/>
                    </a:lnTo>
                    <a:lnTo>
                      <a:pt x="2852" y="3245"/>
                    </a:lnTo>
                    <a:lnTo>
                      <a:pt x="2852" y="3245"/>
                    </a:lnTo>
                    <a:lnTo>
                      <a:pt x="2705" y="3245"/>
                    </a:lnTo>
                    <a:lnTo>
                      <a:pt x="2552" y="3260"/>
                    </a:lnTo>
                    <a:lnTo>
                      <a:pt x="2405" y="3274"/>
                    </a:lnTo>
                    <a:lnTo>
                      <a:pt x="2267" y="3304"/>
                    </a:lnTo>
                    <a:lnTo>
                      <a:pt x="2120" y="3333"/>
                    </a:lnTo>
                    <a:lnTo>
                      <a:pt x="1988" y="3377"/>
                    </a:lnTo>
                    <a:lnTo>
                      <a:pt x="1850" y="3421"/>
                    </a:lnTo>
                    <a:lnTo>
                      <a:pt x="1718" y="3472"/>
                    </a:lnTo>
                    <a:lnTo>
                      <a:pt x="1594" y="3530"/>
                    </a:lnTo>
                    <a:lnTo>
                      <a:pt x="1470" y="3597"/>
                    </a:lnTo>
                    <a:lnTo>
                      <a:pt x="1353" y="3662"/>
                    </a:lnTo>
                    <a:lnTo>
                      <a:pt x="1235" y="3742"/>
                    </a:lnTo>
                    <a:lnTo>
                      <a:pt x="1126" y="3823"/>
                    </a:lnTo>
                    <a:lnTo>
                      <a:pt x="1017" y="3911"/>
                    </a:lnTo>
                    <a:lnTo>
                      <a:pt x="914" y="3998"/>
                    </a:lnTo>
                    <a:lnTo>
                      <a:pt x="819" y="4094"/>
                    </a:lnTo>
                    <a:lnTo>
                      <a:pt x="724" y="4196"/>
                    </a:lnTo>
                    <a:lnTo>
                      <a:pt x="636" y="4298"/>
                    </a:lnTo>
                    <a:lnTo>
                      <a:pt x="556" y="4408"/>
                    </a:lnTo>
                    <a:lnTo>
                      <a:pt x="476" y="4517"/>
                    </a:lnTo>
                    <a:lnTo>
                      <a:pt x="402" y="4634"/>
                    </a:lnTo>
                    <a:lnTo>
                      <a:pt x="336" y="4751"/>
                    </a:lnTo>
                    <a:lnTo>
                      <a:pt x="271" y="4876"/>
                    </a:lnTo>
                    <a:lnTo>
                      <a:pt x="220" y="5000"/>
                    </a:lnTo>
                    <a:lnTo>
                      <a:pt x="168" y="5124"/>
                    </a:lnTo>
                    <a:lnTo>
                      <a:pt x="124" y="5255"/>
                    </a:lnTo>
                    <a:lnTo>
                      <a:pt x="88" y="5387"/>
                    </a:lnTo>
                    <a:lnTo>
                      <a:pt x="59" y="5526"/>
                    </a:lnTo>
                    <a:lnTo>
                      <a:pt x="36" y="5658"/>
                    </a:lnTo>
                    <a:lnTo>
                      <a:pt x="15" y="5796"/>
                    </a:lnTo>
                    <a:lnTo>
                      <a:pt x="7" y="5943"/>
                    </a:lnTo>
                    <a:lnTo>
                      <a:pt x="0" y="6081"/>
                    </a:lnTo>
                    <a:lnTo>
                      <a:pt x="0" y="6081"/>
                    </a:lnTo>
                    <a:lnTo>
                      <a:pt x="7" y="6213"/>
                    </a:lnTo>
                    <a:lnTo>
                      <a:pt x="15" y="6345"/>
                    </a:lnTo>
                    <a:lnTo>
                      <a:pt x="29" y="6476"/>
                    </a:lnTo>
                    <a:lnTo>
                      <a:pt x="44" y="6608"/>
                    </a:lnTo>
                    <a:lnTo>
                      <a:pt x="73" y="6732"/>
                    </a:lnTo>
                    <a:lnTo>
                      <a:pt x="103" y="6856"/>
                    </a:lnTo>
                    <a:lnTo>
                      <a:pt x="132" y="6973"/>
                    </a:lnTo>
                    <a:lnTo>
                      <a:pt x="176" y="7090"/>
                    </a:lnTo>
                    <a:lnTo>
                      <a:pt x="220" y="7207"/>
                    </a:lnTo>
                    <a:lnTo>
                      <a:pt x="271" y="7324"/>
                    </a:lnTo>
                    <a:lnTo>
                      <a:pt x="321" y="7433"/>
                    </a:lnTo>
                    <a:lnTo>
                      <a:pt x="380" y="7536"/>
                    </a:lnTo>
                    <a:lnTo>
                      <a:pt x="438" y="7638"/>
                    </a:lnTo>
                    <a:lnTo>
                      <a:pt x="512" y="7741"/>
                    </a:lnTo>
                    <a:lnTo>
                      <a:pt x="577" y="7836"/>
                    </a:lnTo>
                    <a:lnTo>
                      <a:pt x="650" y="7930"/>
                    </a:lnTo>
                    <a:lnTo>
                      <a:pt x="731" y="8018"/>
                    </a:lnTo>
                    <a:lnTo>
                      <a:pt x="819" y="8106"/>
                    </a:lnTo>
                    <a:lnTo>
                      <a:pt x="906" y="8194"/>
                    </a:lnTo>
                    <a:lnTo>
                      <a:pt x="994" y="8267"/>
                    </a:lnTo>
                    <a:lnTo>
                      <a:pt x="1089" y="8347"/>
                    </a:lnTo>
                    <a:lnTo>
                      <a:pt x="1185" y="8413"/>
                    </a:lnTo>
                    <a:lnTo>
                      <a:pt x="1287" y="8479"/>
                    </a:lnTo>
                    <a:lnTo>
                      <a:pt x="1389" y="8544"/>
                    </a:lnTo>
                    <a:lnTo>
                      <a:pt x="1499" y="8603"/>
                    </a:lnTo>
                    <a:lnTo>
                      <a:pt x="1608" y="8655"/>
                    </a:lnTo>
                    <a:lnTo>
                      <a:pt x="1718" y="8706"/>
                    </a:lnTo>
                    <a:lnTo>
                      <a:pt x="1835" y="8750"/>
                    </a:lnTo>
                    <a:lnTo>
                      <a:pt x="1952" y="8786"/>
                    </a:lnTo>
                    <a:lnTo>
                      <a:pt x="2076" y="8823"/>
                    </a:lnTo>
                    <a:lnTo>
                      <a:pt x="2200" y="8852"/>
                    </a:lnTo>
                    <a:lnTo>
                      <a:pt x="2325" y="8873"/>
                    </a:lnTo>
                    <a:lnTo>
                      <a:pt x="2325" y="9144"/>
                    </a:lnTo>
                    <a:lnTo>
                      <a:pt x="2325" y="9144"/>
                    </a:lnTo>
                    <a:lnTo>
                      <a:pt x="2332" y="9210"/>
                    </a:lnTo>
                    <a:lnTo>
                      <a:pt x="2340" y="9276"/>
                    </a:lnTo>
                    <a:lnTo>
                      <a:pt x="2355" y="9334"/>
                    </a:lnTo>
                    <a:lnTo>
                      <a:pt x="2376" y="9393"/>
                    </a:lnTo>
                    <a:lnTo>
                      <a:pt x="2405" y="9451"/>
                    </a:lnTo>
                    <a:lnTo>
                      <a:pt x="2435" y="9502"/>
                    </a:lnTo>
                    <a:lnTo>
                      <a:pt x="2471" y="9553"/>
                    </a:lnTo>
                    <a:lnTo>
                      <a:pt x="2515" y="9597"/>
                    </a:lnTo>
                    <a:lnTo>
                      <a:pt x="2559" y="9641"/>
                    </a:lnTo>
                    <a:lnTo>
                      <a:pt x="2610" y="9678"/>
                    </a:lnTo>
                    <a:lnTo>
                      <a:pt x="2661" y="9707"/>
                    </a:lnTo>
                    <a:lnTo>
                      <a:pt x="2720" y="9737"/>
                    </a:lnTo>
                    <a:lnTo>
                      <a:pt x="2778" y="9758"/>
                    </a:lnTo>
                    <a:lnTo>
                      <a:pt x="2837" y="9773"/>
                    </a:lnTo>
                    <a:lnTo>
                      <a:pt x="2902" y="9780"/>
                    </a:lnTo>
                    <a:lnTo>
                      <a:pt x="2968" y="9787"/>
                    </a:lnTo>
                    <a:lnTo>
                      <a:pt x="10293" y="9787"/>
                    </a:lnTo>
                    <a:lnTo>
                      <a:pt x="10293" y="9787"/>
                    </a:lnTo>
                    <a:lnTo>
                      <a:pt x="10359" y="9780"/>
                    </a:lnTo>
                    <a:lnTo>
                      <a:pt x="10425" y="9773"/>
                    </a:lnTo>
                    <a:lnTo>
                      <a:pt x="10483" y="9758"/>
                    </a:lnTo>
                    <a:lnTo>
                      <a:pt x="10542" y="9737"/>
                    </a:lnTo>
                    <a:lnTo>
                      <a:pt x="10600" y="9707"/>
                    </a:lnTo>
                    <a:lnTo>
                      <a:pt x="10651" y="9678"/>
                    </a:lnTo>
                    <a:lnTo>
                      <a:pt x="10702" y="9641"/>
                    </a:lnTo>
                    <a:lnTo>
                      <a:pt x="10746" y="9597"/>
                    </a:lnTo>
                    <a:lnTo>
                      <a:pt x="10790" y="9553"/>
                    </a:lnTo>
                    <a:lnTo>
                      <a:pt x="10827" y="9502"/>
                    </a:lnTo>
                    <a:lnTo>
                      <a:pt x="10856" y="9451"/>
                    </a:lnTo>
                    <a:lnTo>
                      <a:pt x="10885" y="9393"/>
                    </a:lnTo>
                    <a:lnTo>
                      <a:pt x="10907" y="9334"/>
                    </a:lnTo>
                    <a:lnTo>
                      <a:pt x="10922" y="9276"/>
                    </a:lnTo>
                    <a:lnTo>
                      <a:pt x="10929" y="9210"/>
                    </a:lnTo>
                    <a:lnTo>
                      <a:pt x="10937" y="9144"/>
                    </a:lnTo>
                    <a:lnTo>
                      <a:pt x="10937" y="8632"/>
                    </a:lnTo>
                    <a:lnTo>
                      <a:pt x="10937" y="8632"/>
                    </a:lnTo>
                    <a:lnTo>
                      <a:pt x="11156" y="8530"/>
                    </a:lnTo>
                    <a:lnTo>
                      <a:pt x="11368" y="8406"/>
                    </a:lnTo>
                    <a:lnTo>
                      <a:pt x="11580" y="8267"/>
                    </a:lnTo>
                    <a:lnTo>
                      <a:pt x="11770" y="8121"/>
                    </a:lnTo>
                    <a:lnTo>
                      <a:pt x="11960" y="7953"/>
                    </a:lnTo>
                    <a:lnTo>
                      <a:pt x="12136" y="7777"/>
                    </a:lnTo>
                    <a:lnTo>
                      <a:pt x="12296" y="7587"/>
                    </a:lnTo>
                    <a:lnTo>
                      <a:pt x="12369" y="7492"/>
                    </a:lnTo>
                    <a:lnTo>
                      <a:pt x="12442" y="7390"/>
                    </a:lnTo>
                    <a:lnTo>
                      <a:pt x="12508" y="7287"/>
                    </a:lnTo>
                    <a:lnTo>
                      <a:pt x="12574" y="7178"/>
                    </a:lnTo>
                    <a:lnTo>
                      <a:pt x="12633" y="7075"/>
                    </a:lnTo>
                    <a:lnTo>
                      <a:pt x="12691" y="6959"/>
                    </a:lnTo>
                    <a:lnTo>
                      <a:pt x="12750" y="6849"/>
                    </a:lnTo>
                    <a:lnTo>
                      <a:pt x="12793" y="6732"/>
                    </a:lnTo>
                    <a:lnTo>
                      <a:pt x="12837" y="6615"/>
                    </a:lnTo>
                    <a:lnTo>
                      <a:pt x="12881" y="6498"/>
                    </a:lnTo>
                    <a:lnTo>
                      <a:pt x="12918" y="6374"/>
                    </a:lnTo>
                    <a:lnTo>
                      <a:pt x="12947" y="6249"/>
                    </a:lnTo>
                    <a:lnTo>
                      <a:pt x="12977" y="6125"/>
                    </a:lnTo>
                    <a:lnTo>
                      <a:pt x="12998" y="6001"/>
                    </a:lnTo>
                    <a:lnTo>
                      <a:pt x="13020" y="5869"/>
                    </a:lnTo>
                    <a:lnTo>
                      <a:pt x="13027" y="5738"/>
                    </a:lnTo>
                    <a:lnTo>
                      <a:pt x="13035" y="5606"/>
                    </a:lnTo>
                    <a:lnTo>
                      <a:pt x="13042" y="5475"/>
                    </a:lnTo>
                    <a:lnTo>
                      <a:pt x="13042" y="5475"/>
                    </a:lnTo>
                    <a:lnTo>
                      <a:pt x="13035" y="5307"/>
                    </a:lnTo>
                    <a:lnTo>
                      <a:pt x="13020" y="5138"/>
                    </a:lnTo>
                    <a:lnTo>
                      <a:pt x="13006" y="4970"/>
                    </a:lnTo>
                    <a:lnTo>
                      <a:pt x="12977" y="4809"/>
                    </a:lnTo>
                    <a:lnTo>
                      <a:pt x="12939" y="4649"/>
                    </a:lnTo>
                    <a:lnTo>
                      <a:pt x="12896" y="4495"/>
                    </a:lnTo>
                    <a:lnTo>
                      <a:pt x="12845" y="4342"/>
                    </a:lnTo>
                    <a:lnTo>
                      <a:pt x="12786" y="4196"/>
                    </a:lnTo>
                    <a:lnTo>
                      <a:pt x="12728" y="4050"/>
                    </a:lnTo>
                    <a:lnTo>
                      <a:pt x="12654" y="3903"/>
                    </a:lnTo>
                    <a:lnTo>
                      <a:pt x="12574" y="3771"/>
                    </a:lnTo>
                    <a:lnTo>
                      <a:pt x="12494" y="3633"/>
                    </a:lnTo>
                    <a:lnTo>
                      <a:pt x="12398" y="3509"/>
                    </a:lnTo>
                    <a:lnTo>
                      <a:pt x="12304" y="3377"/>
                    </a:lnTo>
                    <a:lnTo>
                      <a:pt x="12201" y="3260"/>
                    </a:lnTo>
                    <a:lnTo>
                      <a:pt x="12099" y="3143"/>
                    </a:lnTo>
                    <a:lnTo>
                      <a:pt x="11982" y="3033"/>
                    </a:lnTo>
                    <a:lnTo>
                      <a:pt x="11865" y="2924"/>
                    </a:lnTo>
                    <a:lnTo>
                      <a:pt x="11748" y="2821"/>
                    </a:lnTo>
                    <a:lnTo>
                      <a:pt x="11616" y="2727"/>
                    </a:lnTo>
                    <a:lnTo>
                      <a:pt x="11484" y="2631"/>
                    </a:lnTo>
                    <a:lnTo>
                      <a:pt x="11346" y="2551"/>
                    </a:lnTo>
                    <a:lnTo>
                      <a:pt x="11207" y="2471"/>
                    </a:lnTo>
                    <a:lnTo>
                      <a:pt x="11061" y="2398"/>
                    </a:lnTo>
                    <a:lnTo>
                      <a:pt x="10914" y="2325"/>
                    </a:lnTo>
                    <a:lnTo>
                      <a:pt x="10761" y="2266"/>
                    </a:lnTo>
                    <a:lnTo>
                      <a:pt x="10607" y="2207"/>
                    </a:lnTo>
                    <a:lnTo>
                      <a:pt x="10446" y="2157"/>
                    </a:lnTo>
                    <a:lnTo>
                      <a:pt x="10286" y="2113"/>
                    </a:lnTo>
                    <a:lnTo>
                      <a:pt x="10117" y="2076"/>
                    </a:lnTo>
                    <a:lnTo>
                      <a:pt x="9949" y="2046"/>
                    </a:lnTo>
                    <a:lnTo>
                      <a:pt x="9781" y="2025"/>
                    </a:lnTo>
                    <a:close/>
                    <a:moveTo>
                      <a:pt x="10446" y="7968"/>
                    </a:moveTo>
                    <a:lnTo>
                      <a:pt x="10446" y="8800"/>
                    </a:lnTo>
                    <a:lnTo>
                      <a:pt x="10446" y="9144"/>
                    </a:lnTo>
                    <a:lnTo>
                      <a:pt x="10446" y="9144"/>
                    </a:lnTo>
                    <a:lnTo>
                      <a:pt x="10446" y="9173"/>
                    </a:lnTo>
                    <a:lnTo>
                      <a:pt x="10432" y="9203"/>
                    </a:lnTo>
                    <a:lnTo>
                      <a:pt x="10417" y="9232"/>
                    </a:lnTo>
                    <a:lnTo>
                      <a:pt x="10402" y="9254"/>
                    </a:lnTo>
                    <a:lnTo>
                      <a:pt x="10381" y="9276"/>
                    </a:lnTo>
                    <a:lnTo>
                      <a:pt x="10352" y="9283"/>
                    </a:lnTo>
                    <a:lnTo>
                      <a:pt x="10322" y="9297"/>
                    </a:lnTo>
                    <a:lnTo>
                      <a:pt x="10293" y="9297"/>
                    </a:lnTo>
                    <a:lnTo>
                      <a:pt x="2968" y="9297"/>
                    </a:lnTo>
                    <a:lnTo>
                      <a:pt x="2968" y="9297"/>
                    </a:lnTo>
                    <a:lnTo>
                      <a:pt x="2932" y="9297"/>
                    </a:lnTo>
                    <a:lnTo>
                      <a:pt x="2910" y="9283"/>
                    </a:lnTo>
                    <a:lnTo>
                      <a:pt x="2881" y="9276"/>
                    </a:lnTo>
                    <a:lnTo>
                      <a:pt x="2858" y="9254"/>
                    </a:lnTo>
                    <a:lnTo>
                      <a:pt x="2837" y="9232"/>
                    </a:lnTo>
                    <a:lnTo>
                      <a:pt x="2822" y="9203"/>
                    </a:lnTo>
                    <a:lnTo>
                      <a:pt x="2814" y="9173"/>
                    </a:lnTo>
                    <a:lnTo>
                      <a:pt x="2814" y="9144"/>
                    </a:lnTo>
                    <a:lnTo>
                      <a:pt x="2814" y="8917"/>
                    </a:lnTo>
                    <a:lnTo>
                      <a:pt x="2814" y="8106"/>
                    </a:lnTo>
                    <a:lnTo>
                      <a:pt x="2814" y="7412"/>
                    </a:lnTo>
                    <a:lnTo>
                      <a:pt x="2814" y="7412"/>
                    </a:lnTo>
                    <a:lnTo>
                      <a:pt x="2814" y="7375"/>
                    </a:lnTo>
                    <a:lnTo>
                      <a:pt x="2822" y="7353"/>
                    </a:lnTo>
                    <a:lnTo>
                      <a:pt x="2837" y="7324"/>
                    </a:lnTo>
                    <a:lnTo>
                      <a:pt x="2858" y="7302"/>
                    </a:lnTo>
                    <a:lnTo>
                      <a:pt x="2881" y="7280"/>
                    </a:lnTo>
                    <a:lnTo>
                      <a:pt x="2910" y="7266"/>
                    </a:lnTo>
                    <a:lnTo>
                      <a:pt x="2932" y="7258"/>
                    </a:lnTo>
                    <a:lnTo>
                      <a:pt x="2968" y="7258"/>
                    </a:lnTo>
                    <a:lnTo>
                      <a:pt x="5140" y="7258"/>
                    </a:lnTo>
                    <a:lnTo>
                      <a:pt x="5900" y="7258"/>
                    </a:lnTo>
                    <a:lnTo>
                      <a:pt x="5900" y="7258"/>
                    </a:lnTo>
                    <a:lnTo>
                      <a:pt x="5805" y="7215"/>
                    </a:lnTo>
                    <a:lnTo>
                      <a:pt x="5710" y="7163"/>
                    </a:lnTo>
                    <a:lnTo>
                      <a:pt x="5622" y="7112"/>
                    </a:lnTo>
                    <a:lnTo>
                      <a:pt x="5534" y="7054"/>
                    </a:lnTo>
                    <a:lnTo>
                      <a:pt x="5454" y="6988"/>
                    </a:lnTo>
                    <a:lnTo>
                      <a:pt x="5381" y="6922"/>
                    </a:lnTo>
                    <a:lnTo>
                      <a:pt x="5308" y="6849"/>
                    </a:lnTo>
                    <a:lnTo>
                      <a:pt x="5242" y="6769"/>
                    </a:lnTo>
                    <a:lnTo>
                      <a:pt x="5242" y="6769"/>
                    </a:lnTo>
                    <a:lnTo>
                      <a:pt x="5162" y="6659"/>
                    </a:lnTo>
                    <a:lnTo>
                      <a:pt x="5089" y="6549"/>
                    </a:lnTo>
                    <a:lnTo>
                      <a:pt x="5022" y="6425"/>
                    </a:lnTo>
                    <a:lnTo>
                      <a:pt x="4972" y="6301"/>
                    </a:lnTo>
                    <a:lnTo>
                      <a:pt x="4928" y="6169"/>
                    </a:lnTo>
                    <a:lnTo>
                      <a:pt x="4898" y="6037"/>
                    </a:lnTo>
                    <a:lnTo>
                      <a:pt x="4884" y="5899"/>
                    </a:lnTo>
                    <a:lnTo>
                      <a:pt x="4877" y="5760"/>
                    </a:lnTo>
                    <a:lnTo>
                      <a:pt x="4877" y="5760"/>
                    </a:lnTo>
                    <a:lnTo>
                      <a:pt x="4884" y="5592"/>
                    </a:lnTo>
                    <a:lnTo>
                      <a:pt x="4906" y="5431"/>
                    </a:lnTo>
                    <a:lnTo>
                      <a:pt x="4949" y="5278"/>
                    </a:lnTo>
                    <a:lnTo>
                      <a:pt x="5001" y="5124"/>
                    </a:lnTo>
                    <a:lnTo>
                      <a:pt x="5066" y="4985"/>
                    </a:lnTo>
                    <a:lnTo>
                      <a:pt x="5154" y="4853"/>
                    </a:lnTo>
                    <a:lnTo>
                      <a:pt x="5242" y="4729"/>
                    </a:lnTo>
                    <a:lnTo>
                      <a:pt x="5352" y="4612"/>
                    </a:lnTo>
                    <a:lnTo>
                      <a:pt x="5469" y="4510"/>
                    </a:lnTo>
                    <a:lnTo>
                      <a:pt x="5593" y="4415"/>
                    </a:lnTo>
                    <a:lnTo>
                      <a:pt x="5732" y="4335"/>
                    </a:lnTo>
                    <a:lnTo>
                      <a:pt x="5871" y="4268"/>
                    </a:lnTo>
                    <a:lnTo>
                      <a:pt x="6024" y="4218"/>
                    </a:lnTo>
                    <a:lnTo>
                      <a:pt x="6186" y="4174"/>
                    </a:lnTo>
                    <a:lnTo>
                      <a:pt x="6354" y="4152"/>
                    </a:lnTo>
                    <a:lnTo>
                      <a:pt x="6521" y="4144"/>
                    </a:lnTo>
                    <a:lnTo>
                      <a:pt x="6521" y="4144"/>
                    </a:lnTo>
                    <a:lnTo>
                      <a:pt x="6688" y="4152"/>
                    </a:lnTo>
                    <a:lnTo>
                      <a:pt x="6856" y="4174"/>
                    </a:lnTo>
                    <a:lnTo>
                      <a:pt x="7018" y="4218"/>
                    </a:lnTo>
                    <a:lnTo>
                      <a:pt x="7171" y="4268"/>
                    </a:lnTo>
                    <a:lnTo>
                      <a:pt x="7310" y="4335"/>
                    </a:lnTo>
                    <a:lnTo>
                      <a:pt x="7449" y="4415"/>
                    </a:lnTo>
                    <a:lnTo>
                      <a:pt x="7573" y="4510"/>
                    </a:lnTo>
                    <a:lnTo>
                      <a:pt x="7690" y="4612"/>
                    </a:lnTo>
                    <a:lnTo>
                      <a:pt x="7800" y="4729"/>
                    </a:lnTo>
                    <a:lnTo>
                      <a:pt x="7888" y="4853"/>
                    </a:lnTo>
                    <a:lnTo>
                      <a:pt x="7968" y="4985"/>
                    </a:lnTo>
                    <a:lnTo>
                      <a:pt x="8041" y="5124"/>
                    </a:lnTo>
                    <a:lnTo>
                      <a:pt x="8093" y="5278"/>
                    </a:lnTo>
                    <a:lnTo>
                      <a:pt x="8136" y="5431"/>
                    </a:lnTo>
                    <a:lnTo>
                      <a:pt x="8158" y="5592"/>
                    </a:lnTo>
                    <a:lnTo>
                      <a:pt x="8165" y="5760"/>
                    </a:lnTo>
                    <a:lnTo>
                      <a:pt x="8165" y="5760"/>
                    </a:lnTo>
                    <a:lnTo>
                      <a:pt x="8158" y="5899"/>
                    </a:lnTo>
                    <a:lnTo>
                      <a:pt x="8144" y="6037"/>
                    </a:lnTo>
                    <a:lnTo>
                      <a:pt x="8114" y="6169"/>
                    </a:lnTo>
                    <a:lnTo>
                      <a:pt x="8070" y="6301"/>
                    </a:lnTo>
                    <a:lnTo>
                      <a:pt x="8020" y="6425"/>
                    </a:lnTo>
                    <a:lnTo>
                      <a:pt x="7953" y="6549"/>
                    </a:lnTo>
                    <a:lnTo>
                      <a:pt x="7880" y="6659"/>
                    </a:lnTo>
                    <a:lnTo>
                      <a:pt x="7800" y="6769"/>
                    </a:lnTo>
                    <a:lnTo>
                      <a:pt x="7800" y="6769"/>
                    </a:lnTo>
                    <a:lnTo>
                      <a:pt x="7734" y="6849"/>
                    </a:lnTo>
                    <a:lnTo>
                      <a:pt x="7661" y="6922"/>
                    </a:lnTo>
                    <a:lnTo>
                      <a:pt x="7588" y="6988"/>
                    </a:lnTo>
                    <a:lnTo>
                      <a:pt x="7508" y="7054"/>
                    </a:lnTo>
                    <a:lnTo>
                      <a:pt x="7420" y="7112"/>
                    </a:lnTo>
                    <a:lnTo>
                      <a:pt x="7332" y="7163"/>
                    </a:lnTo>
                    <a:lnTo>
                      <a:pt x="7237" y="7215"/>
                    </a:lnTo>
                    <a:lnTo>
                      <a:pt x="7142" y="7258"/>
                    </a:lnTo>
                    <a:lnTo>
                      <a:pt x="7902" y="7258"/>
                    </a:lnTo>
                    <a:lnTo>
                      <a:pt x="10293" y="7258"/>
                    </a:lnTo>
                    <a:lnTo>
                      <a:pt x="10293" y="7258"/>
                    </a:lnTo>
                    <a:lnTo>
                      <a:pt x="10322" y="7258"/>
                    </a:lnTo>
                    <a:lnTo>
                      <a:pt x="10352" y="7266"/>
                    </a:lnTo>
                    <a:lnTo>
                      <a:pt x="10381" y="7280"/>
                    </a:lnTo>
                    <a:lnTo>
                      <a:pt x="10402" y="7302"/>
                    </a:lnTo>
                    <a:lnTo>
                      <a:pt x="10417" y="7324"/>
                    </a:lnTo>
                    <a:lnTo>
                      <a:pt x="10432" y="7353"/>
                    </a:lnTo>
                    <a:lnTo>
                      <a:pt x="10446" y="7375"/>
                    </a:lnTo>
                    <a:lnTo>
                      <a:pt x="10446" y="7412"/>
                    </a:lnTo>
                    <a:lnTo>
                      <a:pt x="10446" y="7968"/>
                    </a:lnTo>
                    <a:close/>
                    <a:moveTo>
                      <a:pt x="5286" y="4144"/>
                    </a:moveTo>
                    <a:lnTo>
                      <a:pt x="5286" y="3742"/>
                    </a:lnTo>
                    <a:lnTo>
                      <a:pt x="5286" y="3742"/>
                    </a:lnTo>
                    <a:lnTo>
                      <a:pt x="5293" y="3611"/>
                    </a:lnTo>
                    <a:lnTo>
                      <a:pt x="5315" y="3486"/>
                    </a:lnTo>
                    <a:lnTo>
                      <a:pt x="5345" y="3370"/>
                    </a:lnTo>
                    <a:lnTo>
                      <a:pt x="5389" y="3253"/>
                    </a:lnTo>
                    <a:lnTo>
                      <a:pt x="5439" y="3143"/>
                    </a:lnTo>
                    <a:lnTo>
                      <a:pt x="5498" y="3048"/>
                    </a:lnTo>
                    <a:lnTo>
                      <a:pt x="5571" y="2953"/>
                    </a:lnTo>
                    <a:lnTo>
                      <a:pt x="5651" y="2872"/>
                    </a:lnTo>
                    <a:lnTo>
                      <a:pt x="5739" y="2792"/>
                    </a:lnTo>
                    <a:lnTo>
                      <a:pt x="5834" y="2727"/>
                    </a:lnTo>
                    <a:lnTo>
                      <a:pt x="5937" y="2668"/>
                    </a:lnTo>
                    <a:lnTo>
                      <a:pt x="6046" y="2616"/>
                    </a:lnTo>
                    <a:lnTo>
                      <a:pt x="6156" y="2580"/>
                    </a:lnTo>
                    <a:lnTo>
                      <a:pt x="6273" y="2551"/>
                    </a:lnTo>
                    <a:lnTo>
                      <a:pt x="6397" y="2536"/>
                    </a:lnTo>
                    <a:lnTo>
                      <a:pt x="6521" y="2529"/>
                    </a:lnTo>
                    <a:lnTo>
                      <a:pt x="6521" y="2529"/>
                    </a:lnTo>
                    <a:lnTo>
                      <a:pt x="6645" y="2536"/>
                    </a:lnTo>
                    <a:lnTo>
                      <a:pt x="6769" y="2551"/>
                    </a:lnTo>
                    <a:lnTo>
                      <a:pt x="6886" y="2580"/>
                    </a:lnTo>
                    <a:lnTo>
                      <a:pt x="6996" y="2616"/>
                    </a:lnTo>
                    <a:lnTo>
                      <a:pt x="7105" y="2668"/>
                    </a:lnTo>
                    <a:lnTo>
                      <a:pt x="7208" y="2727"/>
                    </a:lnTo>
                    <a:lnTo>
                      <a:pt x="7303" y="2792"/>
                    </a:lnTo>
                    <a:lnTo>
                      <a:pt x="7391" y="2872"/>
                    </a:lnTo>
                    <a:lnTo>
                      <a:pt x="7471" y="2953"/>
                    </a:lnTo>
                    <a:lnTo>
                      <a:pt x="7544" y="3048"/>
                    </a:lnTo>
                    <a:lnTo>
                      <a:pt x="7603" y="3143"/>
                    </a:lnTo>
                    <a:lnTo>
                      <a:pt x="7653" y="3253"/>
                    </a:lnTo>
                    <a:lnTo>
                      <a:pt x="7697" y="3370"/>
                    </a:lnTo>
                    <a:lnTo>
                      <a:pt x="7727" y="3486"/>
                    </a:lnTo>
                    <a:lnTo>
                      <a:pt x="7749" y="3611"/>
                    </a:lnTo>
                    <a:lnTo>
                      <a:pt x="7756" y="3742"/>
                    </a:lnTo>
                    <a:lnTo>
                      <a:pt x="7756" y="3742"/>
                    </a:lnTo>
                    <a:lnTo>
                      <a:pt x="7756" y="4144"/>
                    </a:lnTo>
                    <a:lnTo>
                      <a:pt x="7756" y="4144"/>
                    </a:lnTo>
                    <a:lnTo>
                      <a:pt x="7617" y="4056"/>
                    </a:lnTo>
                    <a:lnTo>
                      <a:pt x="7479" y="3976"/>
                    </a:lnTo>
                    <a:lnTo>
                      <a:pt x="7325" y="3903"/>
                    </a:lnTo>
                    <a:lnTo>
                      <a:pt x="7179" y="3845"/>
                    </a:lnTo>
                    <a:lnTo>
                      <a:pt x="7018" y="3801"/>
                    </a:lnTo>
                    <a:lnTo>
                      <a:pt x="6856" y="3771"/>
                    </a:lnTo>
                    <a:lnTo>
                      <a:pt x="6688" y="3750"/>
                    </a:lnTo>
                    <a:lnTo>
                      <a:pt x="6521" y="3742"/>
                    </a:lnTo>
                    <a:lnTo>
                      <a:pt x="6521" y="3742"/>
                    </a:lnTo>
                    <a:lnTo>
                      <a:pt x="6354" y="3750"/>
                    </a:lnTo>
                    <a:lnTo>
                      <a:pt x="6186" y="3771"/>
                    </a:lnTo>
                    <a:lnTo>
                      <a:pt x="6024" y="3801"/>
                    </a:lnTo>
                    <a:lnTo>
                      <a:pt x="5863" y="3845"/>
                    </a:lnTo>
                    <a:lnTo>
                      <a:pt x="5710" y="3903"/>
                    </a:lnTo>
                    <a:lnTo>
                      <a:pt x="5563" y="3976"/>
                    </a:lnTo>
                    <a:lnTo>
                      <a:pt x="5425" y="4056"/>
                    </a:lnTo>
                    <a:lnTo>
                      <a:pt x="5286" y="4144"/>
                    </a:lnTo>
                    <a:close/>
                    <a:moveTo>
                      <a:pt x="10937" y="7741"/>
                    </a:moveTo>
                    <a:lnTo>
                      <a:pt x="10937" y="7412"/>
                    </a:lnTo>
                    <a:lnTo>
                      <a:pt x="10937" y="7412"/>
                    </a:lnTo>
                    <a:lnTo>
                      <a:pt x="10929" y="7346"/>
                    </a:lnTo>
                    <a:lnTo>
                      <a:pt x="10922" y="7280"/>
                    </a:lnTo>
                    <a:lnTo>
                      <a:pt x="10907" y="7222"/>
                    </a:lnTo>
                    <a:lnTo>
                      <a:pt x="10885" y="7163"/>
                    </a:lnTo>
                    <a:lnTo>
                      <a:pt x="10856" y="7104"/>
                    </a:lnTo>
                    <a:lnTo>
                      <a:pt x="10827" y="7054"/>
                    </a:lnTo>
                    <a:lnTo>
                      <a:pt x="10790" y="7002"/>
                    </a:lnTo>
                    <a:lnTo>
                      <a:pt x="10746" y="6959"/>
                    </a:lnTo>
                    <a:lnTo>
                      <a:pt x="10702" y="6915"/>
                    </a:lnTo>
                    <a:lnTo>
                      <a:pt x="10651" y="6878"/>
                    </a:lnTo>
                    <a:lnTo>
                      <a:pt x="10600" y="6849"/>
                    </a:lnTo>
                    <a:lnTo>
                      <a:pt x="10542" y="6819"/>
                    </a:lnTo>
                    <a:lnTo>
                      <a:pt x="10483" y="6798"/>
                    </a:lnTo>
                    <a:lnTo>
                      <a:pt x="10425" y="6783"/>
                    </a:lnTo>
                    <a:lnTo>
                      <a:pt x="10359" y="6775"/>
                    </a:lnTo>
                    <a:lnTo>
                      <a:pt x="10293" y="6769"/>
                    </a:lnTo>
                    <a:lnTo>
                      <a:pt x="8326" y="6769"/>
                    </a:lnTo>
                    <a:lnTo>
                      <a:pt x="8305" y="6769"/>
                    </a:lnTo>
                    <a:lnTo>
                      <a:pt x="8305" y="6769"/>
                    </a:lnTo>
                    <a:lnTo>
                      <a:pt x="8363" y="6659"/>
                    </a:lnTo>
                    <a:lnTo>
                      <a:pt x="8421" y="6534"/>
                    </a:lnTo>
                    <a:lnTo>
                      <a:pt x="8465" y="6418"/>
                    </a:lnTo>
                    <a:lnTo>
                      <a:pt x="8509" y="6293"/>
                    </a:lnTo>
                    <a:lnTo>
                      <a:pt x="8538" y="6162"/>
                    </a:lnTo>
                    <a:lnTo>
                      <a:pt x="8561" y="6031"/>
                    </a:lnTo>
                    <a:lnTo>
                      <a:pt x="8575" y="5899"/>
                    </a:lnTo>
                    <a:lnTo>
                      <a:pt x="8575" y="5760"/>
                    </a:lnTo>
                    <a:lnTo>
                      <a:pt x="8575" y="5760"/>
                    </a:lnTo>
                    <a:lnTo>
                      <a:pt x="8575" y="5592"/>
                    </a:lnTo>
                    <a:lnTo>
                      <a:pt x="8553" y="5423"/>
                    </a:lnTo>
                    <a:lnTo>
                      <a:pt x="8517" y="5255"/>
                    </a:lnTo>
                    <a:lnTo>
                      <a:pt x="8473" y="5102"/>
                    </a:lnTo>
                    <a:lnTo>
                      <a:pt x="8407" y="4949"/>
                    </a:lnTo>
                    <a:lnTo>
                      <a:pt x="8341" y="4802"/>
                    </a:lnTo>
                    <a:lnTo>
                      <a:pt x="8261" y="4671"/>
                    </a:lnTo>
                    <a:lnTo>
                      <a:pt x="8165" y="4547"/>
                    </a:lnTo>
                    <a:lnTo>
                      <a:pt x="8165" y="4547"/>
                    </a:lnTo>
                    <a:lnTo>
                      <a:pt x="8165" y="3742"/>
                    </a:lnTo>
                    <a:lnTo>
                      <a:pt x="8165" y="3742"/>
                    </a:lnTo>
                    <a:lnTo>
                      <a:pt x="8158" y="3574"/>
                    </a:lnTo>
                    <a:lnTo>
                      <a:pt x="8136" y="3413"/>
                    </a:lnTo>
                    <a:lnTo>
                      <a:pt x="8093" y="3253"/>
                    </a:lnTo>
                    <a:lnTo>
                      <a:pt x="8041" y="3107"/>
                    </a:lnTo>
                    <a:lnTo>
                      <a:pt x="7968" y="2960"/>
                    </a:lnTo>
                    <a:lnTo>
                      <a:pt x="7888" y="2829"/>
                    </a:lnTo>
                    <a:lnTo>
                      <a:pt x="7800" y="2704"/>
                    </a:lnTo>
                    <a:lnTo>
                      <a:pt x="7690" y="2595"/>
                    </a:lnTo>
                    <a:lnTo>
                      <a:pt x="7573" y="2486"/>
                    </a:lnTo>
                    <a:lnTo>
                      <a:pt x="7449" y="2398"/>
                    </a:lnTo>
                    <a:lnTo>
                      <a:pt x="7310" y="2317"/>
                    </a:lnTo>
                    <a:lnTo>
                      <a:pt x="7171" y="2251"/>
                    </a:lnTo>
                    <a:lnTo>
                      <a:pt x="7018" y="2193"/>
                    </a:lnTo>
                    <a:lnTo>
                      <a:pt x="6856" y="2157"/>
                    </a:lnTo>
                    <a:lnTo>
                      <a:pt x="6688" y="2134"/>
                    </a:lnTo>
                    <a:lnTo>
                      <a:pt x="6521" y="2127"/>
                    </a:lnTo>
                    <a:lnTo>
                      <a:pt x="6521" y="2127"/>
                    </a:lnTo>
                    <a:lnTo>
                      <a:pt x="6354" y="2134"/>
                    </a:lnTo>
                    <a:lnTo>
                      <a:pt x="6186" y="2157"/>
                    </a:lnTo>
                    <a:lnTo>
                      <a:pt x="6024" y="2193"/>
                    </a:lnTo>
                    <a:lnTo>
                      <a:pt x="5871" y="2251"/>
                    </a:lnTo>
                    <a:lnTo>
                      <a:pt x="5732" y="2317"/>
                    </a:lnTo>
                    <a:lnTo>
                      <a:pt x="5593" y="2398"/>
                    </a:lnTo>
                    <a:lnTo>
                      <a:pt x="5469" y="2486"/>
                    </a:lnTo>
                    <a:lnTo>
                      <a:pt x="5352" y="2595"/>
                    </a:lnTo>
                    <a:lnTo>
                      <a:pt x="5242" y="2704"/>
                    </a:lnTo>
                    <a:lnTo>
                      <a:pt x="5154" y="2829"/>
                    </a:lnTo>
                    <a:lnTo>
                      <a:pt x="5066" y="2960"/>
                    </a:lnTo>
                    <a:lnTo>
                      <a:pt x="5001" y="3107"/>
                    </a:lnTo>
                    <a:lnTo>
                      <a:pt x="4949" y="3253"/>
                    </a:lnTo>
                    <a:lnTo>
                      <a:pt x="4906" y="3413"/>
                    </a:lnTo>
                    <a:lnTo>
                      <a:pt x="4884" y="3574"/>
                    </a:lnTo>
                    <a:lnTo>
                      <a:pt x="4877" y="3742"/>
                    </a:lnTo>
                    <a:lnTo>
                      <a:pt x="4877" y="3742"/>
                    </a:lnTo>
                    <a:lnTo>
                      <a:pt x="4877" y="4547"/>
                    </a:lnTo>
                    <a:lnTo>
                      <a:pt x="4877" y="4547"/>
                    </a:lnTo>
                    <a:lnTo>
                      <a:pt x="4781" y="4671"/>
                    </a:lnTo>
                    <a:lnTo>
                      <a:pt x="4701" y="4802"/>
                    </a:lnTo>
                    <a:lnTo>
                      <a:pt x="4628" y="4949"/>
                    </a:lnTo>
                    <a:lnTo>
                      <a:pt x="4569" y="5102"/>
                    </a:lnTo>
                    <a:lnTo>
                      <a:pt x="4525" y="5255"/>
                    </a:lnTo>
                    <a:lnTo>
                      <a:pt x="4489" y="5423"/>
                    </a:lnTo>
                    <a:lnTo>
                      <a:pt x="4467" y="5592"/>
                    </a:lnTo>
                    <a:lnTo>
                      <a:pt x="4460" y="5760"/>
                    </a:lnTo>
                    <a:lnTo>
                      <a:pt x="4460" y="5760"/>
                    </a:lnTo>
                    <a:lnTo>
                      <a:pt x="4467" y="5899"/>
                    </a:lnTo>
                    <a:lnTo>
                      <a:pt x="4481" y="6031"/>
                    </a:lnTo>
                    <a:lnTo>
                      <a:pt x="4504" y="6162"/>
                    </a:lnTo>
                    <a:lnTo>
                      <a:pt x="4533" y="6293"/>
                    </a:lnTo>
                    <a:lnTo>
                      <a:pt x="4577" y="6418"/>
                    </a:lnTo>
                    <a:lnTo>
                      <a:pt x="4621" y="6534"/>
                    </a:lnTo>
                    <a:lnTo>
                      <a:pt x="4679" y="6659"/>
                    </a:lnTo>
                    <a:lnTo>
                      <a:pt x="4737" y="6769"/>
                    </a:lnTo>
                    <a:lnTo>
                      <a:pt x="4708" y="6769"/>
                    </a:lnTo>
                    <a:lnTo>
                      <a:pt x="2968" y="6769"/>
                    </a:lnTo>
                    <a:lnTo>
                      <a:pt x="2968" y="6769"/>
                    </a:lnTo>
                    <a:lnTo>
                      <a:pt x="2902" y="6775"/>
                    </a:lnTo>
                    <a:lnTo>
                      <a:pt x="2837" y="6783"/>
                    </a:lnTo>
                    <a:lnTo>
                      <a:pt x="2778" y="6798"/>
                    </a:lnTo>
                    <a:lnTo>
                      <a:pt x="2720" y="6819"/>
                    </a:lnTo>
                    <a:lnTo>
                      <a:pt x="2661" y="6849"/>
                    </a:lnTo>
                    <a:lnTo>
                      <a:pt x="2610" y="6878"/>
                    </a:lnTo>
                    <a:lnTo>
                      <a:pt x="2559" y="6915"/>
                    </a:lnTo>
                    <a:lnTo>
                      <a:pt x="2515" y="6959"/>
                    </a:lnTo>
                    <a:lnTo>
                      <a:pt x="2471" y="7002"/>
                    </a:lnTo>
                    <a:lnTo>
                      <a:pt x="2435" y="7054"/>
                    </a:lnTo>
                    <a:lnTo>
                      <a:pt x="2405" y="7104"/>
                    </a:lnTo>
                    <a:lnTo>
                      <a:pt x="2376" y="7163"/>
                    </a:lnTo>
                    <a:lnTo>
                      <a:pt x="2355" y="7222"/>
                    </a:lnTo>
                    <a:lnTo>
                      <a:pt x="2340" y="7280"/>
                    </a:lnTo>
                    <a:lnTo>
                      <a:pt x="2332" y="7346"/>
                    </a:lnTo>
                    <a:lnTo>
                      <a:pt x="2325" y="7412"/>
                    </a:lnTo>
                    <a:lnTo>
                      <a:pt x="2325" y="8041"/>
                    </a:lnTo>
                    <a:lnTo>
                      <a:pt x="2325" y="8041"/>
                    </a:lnTo>
                    <a:lnTo>
                      <a:pt x="2164" y="7989"/>
                    </a:lnTo>
                    <a:lnTo>
                      <a:pt x="2011" y="7924"/>
                    </a:lnTo>
                    <a:lnTo>
                      <a:pt x="1864" y="7850"/>
                    </a:lnTo>
                    <a:lnTo>
                      <a:pt x="1726" y="7762"/>
                    </a:lnTo>
                    <a:lnTo>
                      <a:pt x="1594" y="7668"/>
                    </a:lnTo>
                    <a:lnTo>
                      <a:pt x="1470" y="7565"/>
                    </a:lnTo>
                    <a:lnTo>
                      <a:pt x="1353" y="7448"/>
                    </a:lnTo>
                    <a:lnTo>
                      <a:pt x="1243" y="7324"/>
                    </a:lnTo>
                    <a:lnTo>
                      <a:pt x="1147" y="7192"/>
                    </a:lnTo>
                    <a:lnTo>
                      <a:pt x="1067" y="7046"/>
                    </a:lnTo>
                    <a:lnTo>
                      <a:pt x="994" y="6900"/>
                    </a:lnTo>
                    <a:lnTo>
                      <a:pt x="929" y="6746"/>
                    </a:lnTo>
                    <a:lnTo>
                      <a:pt x="885" y="6586"/>
                    </a:lnTo>
                    <a:lnTo>
                      <a:pt x="848" y="6425"/>
                    </a:lnTo>
                    <a:lnTo>
                      <a:pt x="826" y="6257"/>
                    </a:lnTo>
                    <a:lnTo>
                      <a:pt x="819" y="6081"/>
                    </a:lnTo>
                    <a:lnTo>
                      <a:pt x="819" y="6081"/>
                    </a:lnTo>
                    <a:lnTo>
                      <a:pt x="826" y="5899"/>
                    </a:lnTo>
                    <a:lnTo>
                      <a:pt x="848" y="5716"/>
                    </a:lnTo>
                    <a:lnTo>
                      <a:pt x="892" y="5548"/>
                    </a:lnTo>
                    <a:lnTo>
                      <a:pt x="943" y="5379"/>
                    </a:lnTo>
                    <a:lnTo>
                      <a:pt x="1017" y="5211"/>
                    </a:lnTo>
                    <a:lnTo>
                      <a:pt x="1097" y="5058"/>
                    </a:lnTo>
                    <a:lnTo>
                      <a:pt x="1191" y="4912"/>
                    </a:lnTo>
                    <a:lnTo>
                      <a:pt x="1302" y="4780"/>
                    </a:lnTo>
                    <a:lnTo>
                      <a:pt x="1418" y="4649"/>
                    </a:lnTo>
                    <a:lnTo>
                      <a:pt x="1543" y="4532"/>
                    </a:lnTo>
                    <a:lnTo>
                      <a:pt x="1682" y="4429"/>
                    </a:lnTo>
                    <a:lnTo>
                      <a:pt x="1828" y="4335"/>
                    </a:lnTo>
                    <a:lnTo>
                      <a:pt x="1981" y="4254"/>
                    </a:lnTo>
                    <a:lnTo>
                      <a:pt x="2149" y="4181"/>
                    </a:lnTo>
                    <a:lnTo>
                      <a:pt x="2317" y="4130"/>
                    </a:lnTo>
                    <a:lnTo>
                      <a:pt x="2493" y="4086"/>
                    </a:lnTo>
                    <a:lnTo>
                      <a:pt x="2493" y="4086"/>
                    </a:lnTo>
                    <a:lnTo>
                      <a:pt x="2500" y="4086"/>
                    </a:lnTo>
                    <a:lnTo>
                      <a:pt x="2500" y="4086"/>
                    </a:lnTo>
                    <a:lnTo>
                      <a:pt x="2764" y="4056"/>
                    </a:lnTo>
                    <a:lnTo>
                      <a:pt x="2764" y="4056"/>
                    </a:lnTo>
                    <a:lnTo>
                      <a:pt x="2961" y="4042"/>
                    </a:lnTo>
                    <a:lnTo>
                      <a:pt x="3181" y="4027"/>
                    </a:lnTo>
                    <a:lnTo>
                      <a:pt x="3422" y="4013"/>
                    </a:lnTo>
                    <a:lnTo>
                      <a:pt x="3670" y="4013"/>
                    </a:lnTo>
                    <a:lnTo>
                      <a:pt x="3670" y="4013"/>
                    </a:lnTo>
                    <a:lnTo>
                      <a:pt x="3670" y="3647"/>
                    </a:lnTo>
                    <a:lnTo>
                      <a:pt x="3670" y="3647"/>
                    </a:lnTo>
                    <a:lnTo>
                      <a:pt x="3670" y="3509"/>
                    </a:lnTo>
                    <a:lnTo>
                      <a:pt x="3685" y="3370"/>
                    </a:lnTo>
                    <a:lnTo>
                      <a:pt x="3699" y="3231"/>
                    </a:lnTo>
                    <a:lnTo>
                      <a:pt x="3722" y="3092"/>
                    </a:lnTo>
                    <a:lnTo>
                      <a:pt x="3758" y="2953"/>
                    </a:lnTo>
                    <a:lnTo>
                      <a:pt x="3795" y="2821"/>
                    </a:lnTo>
                    <a:lnTo>
                      <a:pt x="3838" y="2690"/>
                    </a:lnTo>
                    <a:lnTo>
                      <a:pt x="3882" y="2566"/>
                    </a:lnTo>
                    <a:lnTo>
                      <a:pt x="3940" y="2442"/>
                    </a:lnTo>
                    <a:lnTo>
                      <a:pt x="3999" y="2317"/>
                    </a:lnTo>
                    <a:lnTo>
                      <a:pt x="4072" y="2200"/>
                    </a:lnTo>
                    <a:lnTo>
                      <a:pt x="4138" y="2083"/>
                    </a:lnTo>
                    <a:lnTo>
                      <a:pt x="4219" y="1973"/>
                    </a:lnTo>
                    <a:lnTo>
                      <a:pt x="4307" y="1864"/>
                    </a:lnTo>
                    <a:lnTo>
                      <a:pt x="4394" y="1761"/>
                    </a:lnTo>
                    <a:lnTo>
                      <a:pt x="4481" y="1659"/>
                    </a:lnTo>
                    <a:lnTo>
                      <a:pt x="4584" y="1564"/>
                    </a:lnTo>
                    <a:lnTo>
                      <a:pt x="4687" y="1476"/>
                    </a:lnTo>
                    <a:lnTo>
                      <a:pt x="4789" y="1389"/>
                    </a:lnTo>
                    <a:lnTo>
                      <a:pt x="4906" y="1308"/>
                    </a:lnTo>
                    <a:lnTo>
                      <a:pt x="5016" y="1235"/>
                    </a:lnTo>
                    <a:lnTo>
                      <a:pt x="5140" y="1162"/>
                    </a:lnTo>
                    <a:lnTo>
                      <a:pt x="5264" y="1096"/>
                    </a:lnTo>
                    <a:lnTo>
                      <a:pt x="5389" y="1038"/>
                    </a:lnTo>
                    <a:lnTo>
                      <a:pt x="5520" y="987"/>
                    </a:lnTo>
                    <a:lnTo>
                      <a:pt x="5651" y="943"/>
                    </a:lnTo>
                    <a:lnTo>
                      <a:pt x="5790" y="906"/>
                    </a:lnTo>
                    <a:lnTo>
                      <a:pt x="5930" y="870"/>
                    </a:lnTo>
                    <a:lnTo>
                      <a:pt x="6075" y="848"/>
                    </a:lnTo>
                    <a:lnTo>
                      <a:pt x="6222" y="826"/>
                    </a:lnTo>
                    <a:lnTo>
                      <a:pt x="6368" y="811"/>
                    </a:lnTo>
                    <a:lnTo>
                      <a:pt x="6521" y="811"/>
                    </a:lnTo>
                    <a:lnTo>
                      <a:pt x="6521" y="811"/>
                    </a:lnTo>
                    <a:lnTo>
                      <a:pt x="6732" y="819"/>
                    </a:lnTo>
                    <a:lnTo>
                      <a:pt x="6937" y="841"/>
                    </a:lnTo>
                    <a:lnTo>
                      <a:pt x="7135" y="885"/>
                    </a:lnTo>
                    <a:lnTo>
                      <a:pt x="7332" y="943"/>
                    </a:lnTo>
                    <a:lnTo>
                      <a:pt x="7529" y="1009"/>
                    </a:lnTo>
                    <a:lnTo>
                      <a:pt x="7720" y="1096"/>
                    </a:lnTo>
                    <a:lnTo>
                      <a:pt x="7895" y="1191"/>
                    </a:lnTo>
                    <a:lnTo>
                      <a:pt x="8070" y="1308"/>
                    </a:lnTo>
                    <a:lnTo>
                      <a:pt x="8238" y="1432"/>
                    </a:lnTo>
                    <a:lnTo>
                      <a:pt x="8399" y="1572"/>
                    </a:lnTo>
                    <a:lnTo>
                      <a:pt x="8553" y="1717"/>
                    </a:lnTo>
                    <a:lnTo>
                      <a:pt x="8699" y="1878"/>
                    </a:lnTo>
                    <a:lnTo>
                      <a:pt x="8831" y="2054"/>
                    </a:lnTo>
                    <a:lnTo>
                      <a:pt x="8955" y="2237"/>
                    </a:lnTo>
                    <a:lnTo>
                      <a:pt x="9064" y="2434"/>
                    </a:lnTo>
                    <a:lnTo>
                      <a:pt x="9167" y="2639"/>
                    </a:lnTo>
                    <a:lnTo>
                      <a:pt x="9167" y="2639"/>
                    </a:lnTo>
                    <a:lnTo>
                      <a:pt x="9270" y="2836"/>
                    </a:lnTo>
                    <a:lnTo>
                      <a:pt x="9270" y="2836"/>
                    </a:lnTo>
                    <a:lnTo>
                      <a:pt x="9576" y="2836"/>
                    </a:lnTo>
                    <a:lnTo>
                      <a:pt x="9576" y="2836"/>
                    </a:lnTo>
                    <a:lnTo>
                      <a:pt x="9708" y="2843"/>
                    </a:lnTo>
                    <a:lnTo>
                      <a:pt x="9840" y="2851"/>
                    </a:lnTo>
                    <a:lnTo>
                      <a:pt x="9972" y="2872"/>
                    </a:lnTo>
                    <a:lnTo>
                      <a:pt x="10103" y="2895"/>
                    </a:lnTo>
                    <a:lnTo>
                      <a:pt x="10228" y="2924"/>
                    </a:lnTo>
                    <a:lnTo>
                      <a:pt x="10352" y="2960"/>
                    </a:lnTo>
                    <a:lnTo>
                      <a:pt x="10476" y="3004"/>
                    </a:lnTo>
                    <a:lnTo>
                      <a:pt x="10593" y="3048"/>
                    </a:lnTo>
                    <a:lnTo>
                      <a:pt x="10710" y="3107"/>
                    </a:lnTo>
                    <a:lnTo>
                      <a:pt x="10819" y="3165"/>
                    </a:lnTo>
                    <a:lnTo>
                      <a:pt x="10937" y="3231"/>
                    </a:lnTo>
                    <a:lnTo>
                      <a:pt x="11039" y="3297"/>
                    </a:lnTo>
                    <a:lnTo>
                      <a:pt x="11148" y="3370"/>
                    </a:lnTo>
                    <a:lnTo>
                      <a:pt x="11243" y="3450"/>
                    </a:lnTo>
                    <a:lnTo>
                      <a:pt x="11346" y="3538"/>
                    </a:lnTo>
                    <a:lnTo>
                      <a:pt x="11434" y="3626"/>
                    </a:lnTo>
                    <a:lnTo>
                      <a:pt x="11521" y="3713"/>
                    </a:lnTo>
                    <a:lnTo>
                      <a:pt x="11609" y="3815"/>
                    </a:lnTo>
                    <a:lnTo>
                      <a:pt x="11689" y="3911"/>
                    </a:lnTo>
                    <a:lnTo>
                      <a:pt x="11763" y="4013"/>
                    </a:lnTo>
                    <a:lnTo>
                      <a:pt x="11836" y="4123"/>
                    </a:lnTo>
                    <a:lnTo>
                      <a:pt x="11901" y="4232"/>
                    </a:lnTo>
                    <a:lnTo>
                      <a:pt x="11960" y="4349"/>
                    </a:lnTo>
                    <a:lnTo>
                      <a:pt x="12011" y="4466"/>
                    </a:lnTo>
                    <a:lnTo>
                      <a:pt x="12063" y="4583"/>
                    </a:lnTo>
                    <a:lnTo>
                      <a:pt x="12106" y="4700"/>
                    </a:lnTo>
                    <a:lnTo>
                      <a:pt x="12143" y="4824"/>
                    </a:lnTo>
                    <a:lnTo>
                      <a:pt x="12172" y="4956"/>
                    </a:lnTo>
                    <a:lnTo>
                      <a:pt x="12194" y="5080"/>
                    </a:lnTo>
                    <a:lnTo>
                      <a:pt x="12209" y="5211"/>
                    </a:lnTo>
                    <a:lnTo>
                      <a:pt x="12223" y="5343"/>
                    </a:lnTo>
                    <a:lnTo>
                      <a:pt x="12223" y="5475"/>
                    </a:lnTo>
                    <a:lnTo>
                      <a:pt x="12223" y="5475"/>
                    </a:lnTo>
                    <a:lnTo>
                      <a:pt x="12216" y="5658"/>
                    </a:lnTo>
                    <a:lnTo>
                      <a:pt x="12201" y="5840"/>
                    </a:lnTo>
                    <a:lnTo>
                      <a:pt x="12172" y="6016"/>
                    </a:lnTo>
                    <a:lnTo>
                      <a:pt x="12128" y="6184"/>
                    </a:lnTo>
                    <a:lnTo>
                      <a:pt x="12077" y="6352"/>
                    </a:lnTo>
                    <a:lnTo>
                      <a:pt x="12019" y="6513"/>
                    </a:lnTo>
                    <a:lnTo>
                      <a:pt x="11945" y="6666"/>
                    </a:lnTo>
                    <a:lnTo>
                      <a:pt x="11865" y="6813"/>
                    </a:lnTo>
                    <a:lnTo>
                      <a:pt x="11777" y="6959"/>
                    </a:lnTo>
                    <a:lnTo>
                      <a:pt x="11675" y="7090"/>
                    </a:lnTo>
                    <a:lnTo>
                      <a:pt x="11572" y="7222"/>
                    </a:lnTo>
                    <a:lnTo>
                      <a:pt x="11455" y="7339"/>
                    </a:lnTo>
                    <a:lnTo>
                      <a:pt x="11339" y="7456"/>
                    </a:lnTo>
                    <a:lnTo>
                      <a:pt x="11207" y="7558"/>
                    </a:lnTo>
                    <a:lnTo>
                      <a:pt x="11075" y="7653"/>
                    </a:lnTo>
                    <a:lnTo>
                      <a:pt x="10937" y="7741"/>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endParaRPr lang="en-US" sz="918">
                  <a:solidFill>
                    <a:srgbClr val="505050"/>
                  </a:solidFill>
                  <a:latin typeface="Segoe UI"/>
                </a:endParaRPr>
              </a:p>
            </p:txBody>
          </p:sp>
        </p:grpSp>
        <p:sp>
          <p:nvSpPr>
            <p:cNvPr id="842" name="Rectangle 841"/>
            <p:cNvSpPr/>
            <p:nvPr/>
          </p:nvSpPr>
          <p:spPr bwMode="auto">
            <a:xfrm>
              <a:off x="10433220" y="-10137"/>
              <a:ext cx="1310211" cy="509111"/>
            </a:xfrm>
            <a:prstGeom prst="rect">
              <a:avLst/>
            </a:prstGeom>
            <a:solidFill>
              <a:srgbClr val="000000">
                <a:alpha val="49000"/>
              </a:srgbClr>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5" rIns="186494" bIns="149195" numCol="1" spcCol="0" rtlCol="0" fromWordArt="0" anchor="ctr" anchorCtr="0" forceAA="0" compatLnSpc="1">
              <a:prstTxWarp prst="textNoShape">
                <a:avLst/>
              </a:prstTxWarp>
              <a:noAutofit/>
            </a:bodyPr>
            <a:lstStyle/>
            <a:p>
              <a:pPr algn="ctr" defTabSz="950846" fontAlgn="base">
                <a:lnSpc>
                  <a:spcPct val="90000"/>
                </a:lnSpc>
                <a:spcBef>
                  <a:spcPct val="0"/>
                </a:spcBef>
                <a:spcAft>
                  <a:spcPct val="0"/>
                </a:spcAft>
                <a:defRPr/>
              </a:pPr>
              <a:endParaRPr lang="en-US" sz="918">
                <a:solidFill>
                  <a:srgbClr val="FFFFFF"/>
                </a:solidFill>
                <a:latin typeface="Segoe UI"/>
              </a:endParaRPr>
            </a:p>
          </p:txBody>
        </p:sp>
        <p:sp>
          <p:nvSpPr>
            <p:cNvPr id="843" name="Rectangle 842"/>
            <p:cNvSpPr/>
            <p:nvPr/>
          </p:nvSpPr>
          <p:spPr bwMode="auto">
            <a:xfrm>
              <a:off x="10433220" y="498900"/>
              <a:ext cx="1308851" cy="483109"/>
            </a:xfrm>
            <a:prstGeom prst="rect">
              <a:avLst/>
            </a:prstGeom>
            <a:solidFill>
              <a:srgbClr val="000000">
                <a:alpha val="49000"/>
              </a:srgbClr>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5" rIns="186494" bIns="149195" numCol="1" spcCol="0" rtlCol="0" fromWordArt="0" anchor="ctr" anchorCtr="0" forceAA="0" compatLnSpc="1">
              <a:prstTxWarp prst="textNoShape">
                <a:avLst/>
              </a:prstTxWarp>
              <a:noAutofit/>
            </a:bodyPr>
            <a:lstStyle/>
            <a:p>
              <a:pPr algn="ctr" defTabSz="950846" fontAlgn="base">
                <a:lnSpc>
                  <a:spcPct val="90000"/>
                </a:lnSpc>
                <a:spcBef>
                  <a:spcPct val="0"/>
                </a:spcBef>
                <a:spcAft>
                  <a:spcPct val="0"/>
                </a:spcAft>
                <a:defRPr/>
              </a:pPr>
              <a:endParaRPr lang="en-US" sz="918">
                <a:solidFill>
                  <a:srgbClr val="FFFFFF"/>
                </a:solidFill>
                <a:latin typeface="Segoe UI"/>
              </a:endParaRPr>
            </a:p>
          </p:txBody>
        </p:sp>
        <p:cxnSp>
          <p:nvCxnSpPr>
            <p:cNvPr id="844" name="Straight Connector 843">
              <a:extLst>
                <a:ext uri="{FF2B5EF4-FFF2-40B4-BE49-F238E27FC236}">
                  <a16:creationId xmlns:a16="http://schemas.microsoft.com/office/drawing/2014/main" id="{153D86BF-D60D-4D45-AD9A-B2638811C3FD}"/>
                </a:ext>
              </a:extLst>
            </p:cNvPr>
            <p:cNvCxnSpPr>
              <a:cxnSpLocks/>
            </p:cNvCxnSpPr>
            <p:nvPr/>
          </p:nvCxnSpPr>
          <p:spPr>
            <a:xfrm>
              <a:off x="10424520" y="982010"/>
              <a:ext cx="1370165" cy="0"/>
            </a:xfrm>
            <a:prstGeom prst="line">
              <a:avLst/>
            </a:prstGeom>
            <a:noFill/>
            <a:ln w="12700" cap="flat">
              <a:solidFill>
                <a:schemeClr val="tx2">
                  <a:alpha val="7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845" name="Straight Connector 844">
              <a:extLst>
                <a:ext uri="{FF2B5EF4-FFF2-40B4-BE49-F238E27FC236}">
                  <a16:creationId xmlns:a16="http://schemas.microsoft.com/office/drawing/2014/main" id="{153D86BF-D60D-4D45-AD9A-B2638811C3FD}"/>
                </a:ext>
              </a:extLst>
            </p:cNvPr>
            <p:cNvCxnSpPr>
              <a:cxnSpLocks/>
            </p:cNvCxnSpPr>
            <p:nvPr/>
          </p:nvCxnSpPr>
          <p:spPr>
            <a:xfrm>
              <a:off x="10424520" y="495627"/>
              <a:ext cx="1370165" cy="0"/>
            </a:xfrm>
            <a:prstGeom prst="line">
              <a:avLst/>
            </a:prstGeom>
            <a:noFill/>
            <a:ln w="12700" cap="flat">
              <a:solidFill>
                <a:schemeClr val="tx2">
                  <a:alpha val="7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sp>
          <p:nvSpPr>
            <p:cNvPr id="846" name="Rectangle 845"/>
            <p:cNvSpPr/>
            <p:nvPr/>
          </p:nvSpPr>
          <p:spPr bwMode="auto">
            <a:xfrm>
              <a:off x="11738846" y="-4607"/>
              <a:ext cx="447679" cy="1463942"/>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eaLnBrk="0" fontAlgn="base" hangingPunct="0">
                <a:lnSpc>
                  <a:spcPct val="90000"/>
                </a:lnSpc>
                <a:spcBef>
                  <a:spcPct val="0"/>
                </a:spcBef>
                <a:spcAft>
                  <a:spcPct val="0"/>
                </a:spcAft>
                <a:defRPr/>
              </a:pPr>
              <a:endParaRPr lang="en-US" sz="918" dirty="0">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grpSp>
          <p:nvGrpSpPr>
            <p:cNvPr id="847" name="Group 846">
              <a:extLst>
                <a:ext uri="{FF2B5EF4-FFF2-40B4-BE49-F238E27FC236}">
                  <a16:creationId xmlns:a16="http://schemas.microsoft.com/office/drawing/2014/main" id="{61249D4F-2BF9-4EDD-A8F1-E113D4AF9FA9}"/>
                </a:ext>
              </a:extLst>
            </p:cNvPr>
            <p:cNvGrpSpPr>
              <a:grpSpLocks noChangeAspect="1"/>
            </p:cNvGrpSpPr>
            <p:nvPr/>
          </p:nvGrpSpPr>
          <p:grpSpPr>
            <a:xfrm>
              <a:off x="11916627" y="186534"/>
              <a:ext cx="127438" cy="161984"/>
              <a:chOff x="2173288" y="115909"/>
              <a:chExt cx="5797550" cy="7369175"/>
            </a:xfrm>
            <a:solidFill>
              <a:srgbClr val="FFFFFF"/>
            </a:solidFill>
          </p:grpSpPr>
          <p:sp>
            <p:nvSpPr>
              <p:cNvPr id="851" name="Freeform 21">
                <a:extLst>
                  <a:ext uri="{FF2B5EF4-FFF2-40B4-BE49-F238E27FC236}">
                    <a16:creationId xmlns:a16="http://schemas.microsoft.com/office/drawing/2014/main" id="{B3004557-494A-425E-9D1B-73AA87B6E1D8}"/>
                  </a:ext>
                </a:extLst>
              </p:cNvPr>
              <p:cNvSpPr>
                <a:spLocks noChangeArrowheads="1"/>
              </p:cNvSpPr>
              <p:nvPr/>
            </p:nvSpPr>
            <p:spPr bwMode="auto">
              <a:xfrm>
                <a:off x="2173288" y="115909"/>
                <a:ext cx="5797550" cy="7369175"/>
              </a:xfrm>
              <a:custGeom>
                <a:avLst/>
                <a:gdLst>
                  <a:gd name="T0" fmla="*/ 8885 w 16104"/>
                  <a:gd name="T1" fmla="*/ 10922 h 20470"/>
                  <a:gd name="T2" fmla="*/ 13006 w 16104"/>
                  <a:gd name="T3" fmla="*/ 10675 h 20470"/>
                  <a:gd name="T4" fmla="*/ 14471 w 16104"/>
                  <a:gd name="T5" fmla="*/ 9706 h 20470"/>
                  <a:gd name="T6" fmla="*/ 15397 w 16104"/>
                  <a:gd name="T7" fmla="*/ 8170 h 20470"/>
                  <a:gd name="T8" fmla="*/ 15635 w 16104"/>
                  <a:gd name="T9" fmla="*/ 6494 h 20470"/>
                  <a:gd name="T10" fmla="*/ 15185 w 16104"/>
                  <a:gd name="T11" fmla="*/ 4765 h 20470"/>
                  <a:gd name="T12" fmla="*/ 14135 w 16104"/>
                  <a:gd name="T13" fmla="*/ 3406 h 20470"/>
                  <a:gd name="T14" fmla="*/ 12617 w 16104"/>
                  <a:gd name="T15" fmla="*/ 2612 h 20470"/>
                  <a:gd name="T16" fmla="*/ 11179 w 16104"/>
                  <a:gd name="T17" fmla="*/ 1465 h 20470"/>
                  <a:gd name="T18" fmla="*/ 9379 w 16104"/>
                  <a:gd name="T19" fmla="*/ 221 h 20470"/>
                  <a:gd name="T20" fmla="*/ 8048 w 16104"/>
                  <a:gd name="T21" fmla="*/ 0 h 20470"/>
                  <a:gd name="T22" fmla="*/ 6512 w 16104"/>
                  <a:gd name="T23" fmla="*/ 309 h 20470"/>
                  <a:gd name="T24" fmla="*/ 5056 w 16104"/>
                  <a:gd name="T25" fmla="*/ 1288 h 20470"/>
                  <a:gd name="T26" fmla="*/ 4077 w 16104"/>
                  <a:gd name="T27" fmla="*/ 2779 h 20470"/>
                  <a:gd name="T28" fmla="*/ 3450 w 16104"/>
                  <a:gd name="T29" fmla="*/ 3988 h 20470"/>
                  <a:gd name="T30" fmla="*/ 2082 w 16104"/>
                  <a:gd name="T31" fmla="*/ 4491 h 20470"/>
                  <a:gd name="T32" fmla="*/ 1041 w 16104"/>
                  <a:gd name="T33" fmla="*/ 5532 h 20470"/>
                  <a:gd name="T34" fmla="*/ 494 w 16104"/>
                  <a:gd name="T35" fmla="*/ 6935 h 20470"/>
                  <a:gd name="T36" fmla="*/ 565 w 16104"/>
                  <a:gd name="T37" fmla="*/ 8338 h 20470"/>
                  <a:gd name="T38" fmla="*/ 1235 w 16104"/>
                  <a:gd name="T39" fmla="*/ 9688 h 20470"/>
                  <a:gd name="T40" fmla="*/ 2365 w 16104"/>
                  <a:gd name="T41" fmla="*/ 10596 h 20470"/>
                  <a:gd name="T42" fmla="*/ 3777 w 16104"/>
                  <a:gd name="T43" fmla="*/ 10922 h 20470"/>
                  <a:gd name="T44" fmla="*/ 1191 w 16104"/>
                  <a:gd name="T45" fmla="*/ 14831 h 20470"/>
                  <a:gd name="T46" fmla="*/ 344 w 16104"/>
                  <a:gd name="T47" fmla="*/ 15175 h 20470"/>
                  <a:gd name="T48" fmla="*/ 0 w 16104"/>
                  <a:gd name="T49" fmla="*/ 19269 h 20470"/>
                  <a:gd name="T50" fmla="*/ 344 w 16104"/>
                  <a:gd name="T51" fmla="*/ 20116 h 20470"/>
                  <a:gd name="T52" fmla="*/ 14903 w 16104"/>
                  <a:gd name="T53" fmla="*/ 20469 h 20470"/>
                  <a:gd name="T54" fmla="*/ 15750 w 16104"/>
                  <a:gd name="T55" fmla="*/ 20116 h 20470"/>
                  <a:gd name="T56" fmla="*/ 16103 w 16104"/>
                  <a:gd name="T57" fmla="*/ 16022 h 20470"/>
                  <a:gd name="T58" fmla="*/ 15750 w 16104"/>
                  <a:gd name="T59" fmla="*/ 15175 h 20470"/>
                  <a:gd name="T60" fmla="*/ 1403 w 16104"/>
                  <a:gd name="T61" fmla="*/ 7447 h 20470"/>
                  <a:gd name="T62" fmla="*/ 1588 w 16104"/>
                  <a:gd name="T63" fmla="*/ 6503 h 20470"/>
                  <a:gd name="T64" fmla="*/ 2162 w 16104"/>
                  <a:gd name="T65" fmla="*/ 5638 h 20470"/>
                  <a:gd name="T66" fmla="*/ 3027 w 16104"/>
                  <a:gd name="T67" fmla="*/ 5100 h 20470"/>
                  <a:gd name="T68" fmla="*/ 4730 w 16104"/>
                  <a:gd name="T69" fmla="*/ 4968 h 20470"/>
                  <a:gd name="T70" fmla="*/ 4933 w 16104"/>
                  <a:gd name="T71" fmla="*/ 3300 h 20470"/>
                  <a:gd name="T72" fmla="*/ 5718 w 16104"/>
                  <a:gd name="T73" fmla="*/ 2029 h 20470"/>
                  <a:gd name="T74" fmla="*/ 6927 w 16104"/>
                  <a:gd name="T75" fmla="*/ 1209 h 20470"/>
                  <a:gd name="T76" fmla="*/ 8311 w 16104"/>
                  <a:gd name="T77" fmla="*/ 1006 h 20470"/>
                  <a:gd name="T78" fmla="*/ 10323 w 16104"/>
                  <a:gd name="T79" fmla="*/ 1923 h 20470"/>
                  <a:gd name="T80" fmla="*/ 11250 w 16104"/>
                  <a:gd name="T81" fmla="*/ 3476 h 20470"/>
                  <a:gd name="T82" fmla="*/ 12653 w 16104"/>
                  <a:gd name="T83" fmla="*/ 3679 h 20470"/>
                  <a:gd name="T84" fmla="*/ 13773 w 16104"/>
                  <a:gd name="T85" fmla="*/ 4438 h 20470"/>
                  <a:gd name="T86" fmla="*/ 14497 w 16104"/>
                  <a:gd name="T87" fmla="*/ 5612 h 20470"/>
                  <a:gd name="T88" fmla="*/ 14682 w 16104"/>
                  <a:gd name="T89" fmla="*/ 6882 h 20470"/>
                  <a:gd name="T90" fmla="*/ 14312 w 16104"/>
                  <a:gd name="T91" fmla="*/ 8276 h 20470"/>
                  <a:gd name="T92" fmla="*/ 13429 w 16104"/>
                  <a:gd name="T93" fmla="*/ 9317 h 20470"/>
                  <a:gd name="T94" fmla="*/ 12212 w 16104"/>
                  <a:gd name="T95" fmla="*/ 9873 h 20470"/>
                  <a:gd name="T96" fmla="*/ 3538 w 16104"/>
                  <a:gd name="T97" fmla="*/ 9917 h 20470"/>
                  <a:gd name="T98" fmla="*/ 2550 w 16104"/>
                  <a:gd name="T99" fmla="*/ 9573 h 20470"/>
                  <a:gd name="T100" fmla="*/ 1809 w 16104"/>
                  <a:gd name="T101" fmla="*/ 8841 h 20470"/>
                  <a:gd name="T102" fmla="*/ 1430 w 16104"/>
                  <a:gd name="T103" fmla="*/ 7826 h 20470"/>
                  <a:gd name="T104" fmla="*/ 15106 w 16104"/>
                  <a:gd name="T105" fmla="*/ 19472 h 20470"/>
                  <a:gd name="T106" fmla="*/ 1032 w 16104"/>
                  <a:gd name="T107" fmla="*/ 19507 h 20470"/>
                  <a:gd name="T108" fmla="*/ 927 w 16104"/>
                  <a:gd name="T109" fmla="*/ 15916 h 20470"/>
                  <a:gd name="T110" fmla="*/ 14903 w 16104"/>
                  <a:gd name="T111" fmla="*/ 15740 h 20470"/>
                  <a:gd name="T112" fmla="*/ 15185 w 16104"/>
                  <a:gd name="T113" fmla="*/ 16022 h 20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6104" h="20470">
                    <a:moveTo>
                      <a:pt x="14903" y="14831"/>
                    </a:moveTo>
                    <a:lnTo>
                      <a:pt x="6759" y="14831"/>
                    </a:lnTo>
                    <a:lnTo>
                      <a:pt x="6759" y="12484"/>
                    </a:lnTo>
                    <a:lnTo>
                      <a:pt x="8664" y="14381"/>
                    </a:lnTo>
                    <a:lnTo>
                      <a:pt x="10959" y="12131"/>
                    </a:lnTo>
                    <a:lnTo>
                      <a:pt x="10659" y="11778"/>
                    </a:lnTo>
                    <a:lnTo>
                      <a:pt x="8885" y="13481"/>
                    </a:lnTo>
                    <a:lnTo>
                      <a:pt x="8885" y="10922"/>
                    </a:lnTo>
                    <a:lnTo>
                      <a:pt x="8885" y="10922"/>
                    </a:lnTo>
                    <a:lnTo>
                      <a:pt x="11603" y="10922"/>
                    </a:lnTo>
                    <a:lnTo>
                      <a:pt x="11603" y="10922"/>
                    </a:lnTo>
                    <a:lnTo>
                      <a:pt x="11814" y="10922"/>
                    </a:lnTo>
                    <a:lnTo>
                      <a:pt x="12026" y="10905"/>
                    </a:lnTo>
                    <a:lnTo>
                      <a:pt x="12229" y="10878"/>
                    </a:lnTo>
                    <a:lnTo>
                      <a:pt x="12423" y="10843"/>
                    </a:lnTo>
                    <a:lnTo>
                      <a:pt x="12626" y="10799"/>
                    </a:lnTo>
                    <a:lnTo>
                      <a:pt x="12812" y="10737"/>
                    </a:lnTo>
                    <a:lnTo>
                      <a:pt x="13006" y="10675"/>
                    </a:lnTo>
                    <a:lnTo>
                      <a:pt x="13191" y="10596"/>
                    </a:lnTo>
                    <a:lnTo>
                      <a:pt x="13368" y="10516"/>
                    </a:lnTo>
                    <a:lnTo>
                      <a:pt x="13544" y="10419"/>
                    </a:lnTo>
                    <a:lnTo>
                      <a:pt x="13712" y="10322"/>
                    </a:lnTo>
                    <a:lnTo>
                      <a:pt x="13871" y="10217"/>
                    </a:lnTo>
                    <a:lnTo>
                      <a:pt x="14029" y="10094"/>
                    </a:lnTo>
                    <a:lnTo>
                      <a:pt x="14179" y="9970"/>
                    </a:lnTo>
                    <a:lnTo>
                      <a:pt x="14329" y="9838"/>
                    </a:lnTo>
                    <a:lnTo>
                      <a:pt x="14471" y="9706"/>
                    </a:lnTo>
                    <a:lnTo>
                      <a:pt x="14603" y="9556"/>
                    </a:lnTo>
                    <a:lnTo>
                      <a:pt x="14726" y="9406"/>
                    </a:lnTo>
                    <a:lnTo>
                      <a:pt x="14841" y="9247"/>
                    </a:lnTo>
                    <a:lnTo>
                      <a:pt x="14956" y="9079"/>
                    </a:lnTo>
                    <a:lnTo>
                      <a:pt x="15062" y="8903"/>
                    </a:lnTo>
                    <a:lnTo>
                      <a:pt x="15159" y="8726"/>
                    </a:lnTo>
                    <a:lnTo>
                      <a:pt x="15247" y="8550"/>
                    </a:lnTo>
                    <a:lnTo>
                      <a:pt x="15326" y="8364"/>
                    </a:lnTo>
                    <a:lnTo>
                      <a:pt x="15397" y="8170"/>
                    </a:lnTo>
                    <a:lnTo>
                      <a:pt x="15459" y="7967"/>
                    </a:lnTo>
                    <a:lnTo>
                      <a:pt x="15512" y="7773"/>
                    </a:lnTo>
                    <a:lnTo>
                      <a:pt x="15556" y="7562"/>
                    </a:lnTo>
                    <a:lnTo>
                      <a:pt x="15591" y="7359"/>
                    </a:lnTo>
                    <a:lnTo>
                      <a:pt x="15618" y="7138"/>
                    </a:lnTo>
                    <a:lnTo>
                      <a:pt x="15635" y="6926"/>
                    </a:lnTo>
                    <a:lnTo>
                      <a:pt x="15635" y="6706"/>
                    </a:lnTo>
                    <a:lnTo>
                      <a:pt x="15635" y="6706"/>
                    </a:lnTo>
                    <a:lnTo>
                      <a:pt x="15635" y="6494"/>
                    </a:lnTo>
                    <a:lnTo>
                      <a:pt x="15618" y="6291"/>
                    </a:lnTo>
                    <a:lnTo>
                      <a:pt x="15600" y="6088"/>
                    </a:lnTo>
                    <a:lnTo>
                      <a:pt x="15565" y="5885"/>
                    </a:lnTo>
                    <a:lnTo>
                      <a:pt x="15521" y="5691"/>
                    </a:lnTo>
                    <a:lnTo>
                      <a:pt x="15468" y="5497"/>
                    </a:lnTo>
                    <a:lnTo>
                      <a:pt x="15415" y="5303"/>
                    </a:lnTo>
                    <a:lnTo>
                      <a:pt x="15344" y="5118"/>
                    </a:lnTo>
                    <a:lnTo>
                      <a:pt x="15274" y="4941"/>
                    </a:lnTo>
                    <a:lnTo>
                      <a:pt x="15185" y="4765"/>
                    </a:lnTo>
                    <a:lnTo>
                      <a:pt x="15097" y="4588"/>
                    </a:lnTo>
                    <a:lnTo>
                      <a:pt x="15000" y="4420"/>
                    </a:lnTo>
                    <a:lnTo>
                      <a:pt x="14894" y="4262"/>
                    </a:lnTo>
                    <a:lnTo>
                      <a:pt x="14788" y="4103"/>
                    </a:lnTo>
                    <a:lnTo>
                      <a:pt x="14665" y="3953"/>
                    </a:lnTo>
                    <a:lnTo>
                      <a:pt x="14541" y="3803"/>
                    </a:lnTo>
                    <a:lnTo>
                      <a:pt x="14409" y="3662"/>
                    </a:lnTo>
                    <a:lnTo>
                      <a:pt x="14276" y="3529"/>
                    </a:lnTo>
                    <a:lnTo>
                      <a:pt x="14135" y="3406"/>
                    </a:lnTo>
                    <a:lnTo>
                      <a:pt x="13985" y="3282"/>
                    </a:lnTo>
                    <a:lnTo>
                      <a:pt x="13826" y="3176"/>
                    </a:lnTo>
                    <a:lnTo>
                      <a:pt x="13668" y="3071"/>
                    </a:lnTo>
                    <a:lnTo>
                      <a:pt x="13509" y="2973"/>
                    </a:lnTo>
                    <a:lnTo>
                      <a:pt x="13341" y="2885"/>
                    </a:lnTo>
                    <a:lnTo>
                      <a:pt x="13165" y="2797"/>
                    </a:lnTo>
                    <a:lnTo>
                      <a:pt x="12988" y="2726"/>
                    </a:lnTo>
                    <a:lnTo>
                      <a:pt x="12803" y="2665"/>
                    </a:lnTo>
                    <a:lnTo>
                      <a:pt x="12617" y="2612"/>
                    </a:lnTo>
                    <a:lnTo>
                      <a:pt x="12432" y="2568"/>
                    </a:lnTo>
                    <a:lnTo>
                      <a:pt x="12238" y="2523"/>
                    </a:lnTo>
                    <a:lnTo>
                      <a:pt x="12044" y="2497"/>
                    </a:lnTo>
                    <a:lnTo>
                      <a:pt x="11841" y="2479"/>
                    </a:lnTo>
                    <a:lnTo>
                      <a:pt x="11841" y="2479"/>
                    </a:lnTo>
                    <a:lnTo>
                      <a:pt x="11700" y="2206"/>
                    </a:lnTo>
                    <a:lnTo>
                      <a:pt x="11541" y="1950"/>
                    </a:lnTo>
                    <a:lnTo>
                      <a:pt x="11373" y="1703"/>
                    </a:lnTo>
                    <a:lnTo>
                      <a:pt x="11179" y="1465"/>
                    </a:lnTo>
                    <a:lnTo>
                      <a:pt x="10985" y="1244"/>
                    </a:lnTo>
                    <a:lnTo>
                      <a:pt x="10764" y="1041"/>
                    </a:lnTo>
                    <a:lnTo>
                      <a:pt x="10544" y="856"/>
                    </a:lnTo>
                    <a:lnTo>
                      <a:pt x="10306" y="679"/>
                    </a:lnTo>
                    <a:lnTo>
                      <a:pt x="10050" y="529"/>
                    </a:lnTo>
                    <a:lnTo>
                      <a:pt x="9794" y="397"/>
                    </a:lnTo>
                    <a:lnTo>
                      <a:pt x="9653" y="335"/>
                    </a:lnTo>
                    <a:lnTo>
                      <a:pt x="9520" y="274"/>
                    </a:lnTo>
                    <a:lnTo>
                      <a:pt x="9379" y="221"/>
                    </a:lnTo>
                    <a:lnTo>
                      <a:pt x="9238" y="176"/>
                    </a:lnTo>
                    <a:lnTo>
                      <a:pt x="9097" y="141"/>
                    </a:lnTo>
                    <a:lnTo>
                      <a:pt x="8955" y="106"/>
                    </a:lnTo>
                    <a:lnTo>
                      <a:pt x="8805" y="71"/>
                    </a:lnTo>
                    <a:lnTo>
                      <a:pt x="8655" y="44"/>
                    </a:lnTo>
                    <a:lnTo>
                      <a:pt x="8505" y="26"/>
                    </a:lnTo>
                    <a:lnTo>
                      <a:pt x="8355" y="9"/>
                    </a:lnTo>
                    <a:lnTo>
                      <a:pt x="8205" y="0"/>
                    </a:lnTo>
                    <a:lnTo>
                      <a:pt x="8048" y="0"/>
                    </a:lnTo>
                    <a:lnTo>
                      <a:pt x="8048" y="0"/>
                    </a:lnTo>
                    <a:lnTo>
                      <a:pt x="7853" y="9"/>
                    </a:lnTo>
                    <a:lnTo>
                      <a:pt x="7651" y="18"/>
                    </a:lnTo>
                    <a:lnTo>
                      <a:pt x="7456" y="44"/>
                    </a:lnTo>
                    <a:lnTo>
                      <a:pt x="7262" y="79"/>
                    </a:lnTo>
                    <a:lnTo>
                      <a:pt x="7068" y="124"/>
                    </a:lnTo>
                    <a:lnTo>
                      <a:pt x="6883" y="176"/>
                    </a:lnTo>
                    <a:lnTo>
                      <a:pt x="6697" y="238"/>
                    </a:lnTo>
                    <a:lnTo>
                      <a:pt x="6512" y="309"/>
                    </a:lnTo>
                    <a:lnTo>
                      <a:pt x="6336" y="388"/>
                    </a:lnTo>
                    <a:lnTo>
                      <a:pt x="6159" y="468"/>
                    </a:lnTo>
                    <a:lnTo>
                      <a:pt x="5992" y="565"/>
                    </a:lnTo>
                    <a:lnTo>
                      <a:pt x="5824" y="671"/>
                    </a:lnTo>
                    <a:lnTo>
                      <a:pt x="5656" y="776"/>
                    </a:lnTo>
                    <a:lnTo>
                      <a:pt x="5497" y="891"/>
                    </a:lnTo>
                    <a:lnTo>
                      <a:pt x="5347" y="1015"/>
                    </a:lnTo>
                    <a:lnTo>
                      <a:pt x="5197" y="1147"/>
                    </a:lnTo>
                    <a:lnTo>
                      <a:pt x="5056" y="1288"/>
                    </a:lnTo>
                    <a:lnTo>
                      <a:pt x="4924" y="1429"/>
                    </a:lnTo>
                    <a:lnTo>
                      <a:pt x="4791" y="1579"/>
                    </a:lnTo>
                    <a:lnTo>
                      <a:pt x="4668" y="1738"/>
                    </a:lnTo>
                    <a:lnTo>
                      <a:pt x="4553" y="1897"/>
                    </a:lnTo>
                    <a:lnTo>
                      <a:pt x="4447" y="2065"/>
                    </a:lnTo>
                    <a:lnTo>
                      <a:pt x="4341" y="2232"/>
                    </a:lnTo>
                    <a:lnTo>
                      <a:pt x="4244" y="2409"/>
                    </a:lnTo>
                    <a:lnTo>
                      <a:pt x="4156" y="2594"/>
                    </a:lnTo>
                    <a:lnTo>
                      <a:pt x="4077" y="2779"/>
                    </a:lnTo>
                    <a:lnTo>
                      <a:pt x="4006" y="2965"/>
                    </a:lnTo>
                    <a:lnTo>
                      <a:pt x="3944" y="3159"/>
                    </a:lnTo>
                    <a:lnTo>
                      <a:pt x="3891" y="3362"/>
                    </a:lnTo>
                    <a:lnTo>
                      <a:pt x="3838" y="3565"/>
                    </a:lnTo>
                    <a:lnTo>
                      <a:pt x="3803" y="3768"/>
                    </a:lnTo>
                    <a:lnTo>
                      <a:pt x="3777" y="3970"/>
                    </a:lnTo>
                    <a:lnTo>
                      <a:pt x="3777" y="3970"/>
                    </a:lnTo>
                    <a:lnTo>
                      <a:pt x="3609" y="3979"/>
                    </a:lnTo>
                    <a:lnTo>
                      <a:pt x="3450" y="3988"/>
                    </a:lnTo>
                    <a:lnTo>
                      <a:pt x="3283" y="4015"/>
                    </a:lnTo>
                    <a:lnTo>
                      <a:pt x="3124" y="4050"/>
                    </a:lnTo>
                    <a:lnTo>
                      <a:pt x="2965" y="4085"/>
                    </a:lnTo>
                    <a:lnTo>
                      <a:pt x="2815" y="4138"/>
                    </a:lnTo>
                    <a:lnTo>
                      <a:pt x="2656" y="4191"/>
                    </a:lnTo>
                    <a:lnTo>
                      <a:pt x="2506" y="4253"/>
                    </a:lnTo>
                    <a:lnTo>
                      <a:pt x="2365" y="4323"/>
                    </a:lnTo>
                    <a:lnTo>
                      <a:pt x="2224" y="4403"/>
                    </a:lnTo>
                    <a:lnTo>
                      <a:pt x="2082" y="4491"/>
                    </a:lnTo>
                    <a:lnTo>
                      <a:pt x="1941" y="4579"/>
                    </a:lnTo>
                    <a:lnTo>
                      <a:pt x="1818" y="4685"/>
                    </a:lnTo>
                    <a:lnTo>
                      <a:pt x="1685" y="4782"/>
                    </a:lnTo>
                    <a:lnTo>
                      <a:pt x="1571" y="4897"/>
                    </a:lnTo>
                    <a:lnTo>
                      <a:pt x="1447" y="5012"/>
                    </a:lnTo>
                    <a:lnTo>
                      <a:pt x="1341" y="5135"/>
                    </a:lnTo>
                    <a:lnTo>
                      <a:pt x="1235" y="5259"/>
                    </a:lnTo>
                    <a:lnTo>
                      <a:pt x="1129" y="5391"/>
                    </a:lnTo>
                    <a:lnTo>
                      <a:pt x="1041" y="5532"/>
                    </a:lnTo>
                    <a:lnTo>
                      <a:pt x="953" y="5673"/>
                    </a:lnTo>
                    <a:lnTo>
                      <a:pt x="865" y="5815"/>
                    </a:lnTo>
                    <a:lnTo>
                      <a:pt x="794" y="5965"/>
                    </a:lnTo>
                    <a:lnTo>
                      <a:pt x="724" y="6123"/>
                    </a:lnTo>
                    <a:lnTo>
                      <a:pt x="662" y="6282"/>
                    </a:lnTo>
                    <a:lnTo>
                      <a:pt x="609" y="6441"/>
                    </a:lnTo>
                    <a:lnTo>
                      <a:pt x="565" y="6600"/>
                    </a:lnTo>
                    <a:lnTo>
                      <a:pt x="529" y="6767"/>
                    </a:lnTo>
                    <a:lnTo>
                      <a:pt x="494" y="6935"/>
                    </a:lnTo>
                    <a:lnTo>
                      <a:pt x="477" y="7103"/>
                    </a:lnTo>
                    <a:lnTo>
                      <a:pt x="459" y="7279"/>
                    </a:lnTo>
                    <a:lnTo>
                      <a:pt x="459" y="7447"/>
                    </a:lnTo>
                    <a:lnTo>
                      <a:pt x="459" y="7447"/>
                    </a:lnTo>
                    <a:lnTo>
                      <a:pt x="459" y="7632"/>
                    </a:lnTo>
                    <a:lnTo>
                      <a:pt x="477" y="7817"/>
                    </a:lnTo>
                    <a:lnTo>
                      <a:pt x="494" y="7994"/>
                    </a:lnTo>
                    <a:lnTo>
                      <a:pt x="529" y="8170"/>
                    </a:lnTo>
                    <a:lnTo>
                      <a:pt x="565" y="8338"/>
                    </a:lnTo>
                    <a:lnTo>
                      <a:pt x="609" y="8506"/>
                    </a:lnTo>
                    <a:lnTo>
                      <a:pt x="662" y="8673"/>
                    </a:lnTo>
                    <a:lnTo>
                      <a:pt x="724" y="8832"/>
                    </a:lnTo>
                    <a:lnTo>
                      <a:pt x="794" y="8991"/>
                    </a:lnTo>
                    <a:lnTo>
                      <a:pt x="865" y="9141"/>
                    </a:lnTo>
                    <a:lnTo>
                      <a:pt x="953" y="9282"/>
                    </a:lnTo>
                    <a:lnTo>
                      <a:pt x="1041" y="9423"/>
                    </a:lnTo>
                    <a:lnTo>
                      <a:pt x="1129" y="9556"/>
                    </a:lnTo>
                    <a:lnTo>
                      <a:pt x="1235" y="9688"/>
                    </a:lnTo>
                    <a:lnTo>
                      <a:pt x="1341" y="9811"/>
                    </a:lnTo>
                    <a:lnTo>
                      <a:pt x="1447" y="9935"/>
                    </a:lnTo>
                    <a:lnTo>
                      <a:pt x="1571" y="10050"/>
                    </a:lnTo>
                    <a:lnTo>
                      <a:pt x="1685" y="10156"/>
                    </a:lnTo>
                    <a:lnTo>
                      <a:pt x="1818" y="10252"/>
                    </a:lnTo>
                    <a:lnTo>
                      <a:pt x="1941" y="10349"/>
                    </a:lnTo>
                    <a:lnTo>
                      <a:pt x="2082" y="10437"/>
                    </a:lnTo>
                    <a:lnTo>
                      <a:pt x="2224" y="10516"/>
                    </a:lnTo>
                    <a:lnTo>
                      <a:pt x="2365" y="10596"/>
                    </a:lnTo>
                    <a:lnTo>
                      <a:pt x="2506" y="10666"/>
                    </a:lnTo>
                    <a:lnTo>
                      <a:pt x="2656" y="10719"/>
                    </a:lnTo>
                    <a:lnTo>
                      <a:pt x="2815" y="10772"/>
                    </a:lnTo>
                    <a:lnTo>
                      <a:pt x="2965" y="10825"/>
                    </a:lnTo>
                    <a:lnTo>
                      <a:pt x="3124" y="10860"/>
                    </a:lnTo>
                    <a:lnTo>
                      <a:pt x="3283" y="10887"/>
                    </a:lnTo>
                    <a:lnTo>
                      <a:pt x="3450" y="10913"/>
                    </a:lnTo>
                    <a:lnTo>
                      <a:pt x="3609" y="10922"/>
                    </a:lnTo>
                    <a:lnTo>
                      <a:pt x="3777" y="10922"/>
                    </a:lnTo>
                    <a:lnTo>
                      <a:pt x="3777" y="10922"/>
                    </a:lnTo>
                    <a:lnTo>
                      <a:pt x="8435" y="10922"/>
                    </a:lnTo>
                    <a:lnTo>
                      <a:pt x="8435" y="13481"/>
                    </a:lnTo>
                    <a:lnTo>
                      <a:pt x="6539" y="11602"/>
                    </a:lnTo>
                    <a:lnTo>
                      <a:pt x="4289" y="13904"/>
                    </a:lnTo>
                    <a:lnTo>
                      <a:pt x="4589" y="14257"/>
                    </a:lnTo>
                    <a:lnTo>
                      <a:pt x="6292" y="12484"/>
                    </a:lnTo>
                    <a:lnTo>
                      <a:pt x="6292" y="14831"/>
                    </a:lnTo>
                    <a:lnTo>
                      <a:pt x="1191" y="14831"/>
                    </a:lnTo>
                    <a:lnTo>
                      <a:pt x="1191" y="14831"/>
                    </a:lnTo>
                    <a:lnTo>
                      <a:pt x="1068" y="14831"/>
                    </a:lnTo>
                    <a:lnTo>
                      <a:pt x="953" y="14849"/>
                    </a:lnTo>
                    <a:lnTo>
                      <a:pt x="838" y="14884"/>
                    </a:lnTo>
                    <a:lnTo>
                      <a:pt x="732" y="14919"/>
                    </a:lnTo>
                    <a:lnTo>
                      <a:pt x="627" y="14972"/>
                    </a:lnTo>
                    <a:lnTo>
                      <a:pt x="521" y="15034"/>
                    </a:lnTo>
                    <a:lnTo>
                      <a:pt x="432" y="15104"/>
                    </a:lnTo>
                    <a:lnTo>
                      <a:pt x="344" y="15175"/>
                    </a:lnTo>
                    <a:lnTo>
                      <a:pt x="274" y="15263"/>
                    </a:lnTo>
                    <a:lnTo>
                      <a:pt x="203" y="15352"/>
                    </a:lnTo>
                    <a:lnTo>
                      <a:pt x="141" y="15457"/>
                    </a:lnTo>
                    <a:lnTo>
                      <a:pt x="88" y="15554"/>
                    </a:lnTo>
                    <a:lnTo>
                      <a:pt x="53" y="15669"/>
                    </a:lnTo>
                    <a:lnTo>
                      <a:pt x="18" y="15784"/>
                    </a:lnTo>
                    <a:lnTo>
                      <a:pt x="0" y="15899"/>
                    </a:lnTo>
                    <a:lnTo>
                      <a:pt x="0" y="16022"/>
                    </a:lnTo>
                    <a:lnTo>
                      <a:pt x="0" y="19269"/>
                    </a:lnTo>
                    <a:lnTo>
                      <a:pt x="0" y="19269"/>
                    </a:lnTo>
                    <a:lnTo>
                      <a:pt x="0" y="19393"/>
                    </a:lnTo>
                    <a:lnTo>
                      <a:pt x="18" y="19516"/>
                    </a:lnTo>
                    <a:lnTo>
                      <a:pt x="53" y="19631"/>
                    </a:lnTo>
                    <a:lnTo>
                      <a:pt x="88" y="19737"/>
                    </a:lnTo>
                    <a:lnTo>
                      <a:pt x="141" y="19843"/>
                    </a:lnTo>
                    <a:lnTo>
                      <a:pt x="203" y="19940"/>
                    </a:lnTo>
                    <a:lnTo>
                      <a:pt x="274" y="20037"/>
                    </a:lnTo>
                    <a:lnTo>
                      <a:pt x="344" y="20116"/>
                    </a:lnTo>
                    <a:lnTo>
                      <a:pt x="432" y="20195"/>
                    </a:lnTo>
                    <a:lnTo>
                      <a:pt x="521" y="20266"/>
                    </a:lnTo>
                    <a:lnTo>
                      <a:pt x="627" y="20328"/>
                    </a:lnTo>
                    <a:lnTo>
                      <a:pt x="732" y="20372"/>
                    </a:lnTo>
                    <a:lnTo>
                      <a:pt x="838" y="20416"/>
                    </a:lnTo>
                    <a:lnTo>
                      <a:pt x="953" y="20443"/>
                    </a:lnTo>
                    <a:lnTo>
                      <a:pt x="1068" y="20460"/>
                    </a:lnTo>
                    <a:lnTo>
                      <a:pt x="1191" y="20469"/>
                    </a:lnTo>
                    <a:lnTo>
                      <a:pt x="14903" y="20469"/>
                    </a:lnTo>
                    <a:lnTo>
                      <a:pt x="14903" y="20469"/>
                    </a:lnTo>
                    <a:lnTo>
                      <a:pt x="15026" y="20460"/>
                    </a:lnTo>
                    <a:lnTo>
                      <a:pt x="15141" y="20443"/>
                    </a:lnTo>
                    <a:lnTo>
                      <a:pt x="15256" y="20416"/>
                    </a:lnTo>
                    <a:lnTo>
                      <a:pt x="15371" y="20372"/>
                    </a:lnTo>
                    <a:lnTo>
                      <a:pt x="15476" y="20328"/>
                    </a:lnTo>
                    <a:lnTo>
                      <a:pt x="15574" y="20266"/>
                    </a:lnTo>
                    <a:lnTo>
                      <a:pt x="15662" y="20195"/>
                    </a:lnTo>
                    <a:lnTo>
                      <a:pt x="15750" y="20116"/>
                    </a:lnTo>
                    <a:lnTo>
                      <a:pt x="15829" y="20037"/>
                    </a:lnTo>
                    <a:lnTo>
                      <a:pt x="15891" y="19940"/>
                    </a:lnTo>
                    <a:lnTo>
                      <a:pt x="15953" y="19843"/>
                    </a:lnTo>
                    <a:lnTo>
                      <a:pt x="16006" y="19737"/>
                    </a:lnTo>
                    <a:lnTo>
                      <a:pt x="16041" y="19631"/>
                    </a:lnTo>
                    <a:lnTo>
                      <a:pt x="16077" y="19516"/>
                    </a:lnTo>
                    <a:lnTo>
                      <a:pt x="16094" y="19393"/>
                    </a:lnTo>
                    <a:lnTo>
                      <a:pt x="16103" y="19269"/>
                    </a:lnTo>
                    <a:lnTo>
                      <a:pt x="16103" y="16022"/>
                    </a:lnTo>
                    <a:lnTo>
                      <a:pt x="16103" y="16022"/>
                    </a:lnTo>
                    <a:lnTo>
                      <a:pt x="16094" y="15899"/>
                    </a:lnTo>
                    <a:lnTo>
                      <a:pt x="16077" y="15784"/>
                    </a:lnTo>
                    <a:lnTo>
                      <a:pt x="16041" y="15669"/>
                    </a:lnTo>
                    <a:lnTo>
                      <a:pt x="16006" y="15554"/>
                    </a:lnTo>
                    <a:lnTo>
                      <a:pt x="15953" y="15457"/>
                    </a:lnTo>
                    <a:lnTo>
                      <a:pt x="15891" y="15352"/>
                    </a:lnTo>
                    <a:lnTo>
                      <a:pt x="15829" y="15263"/>
                    </a:lnTo>
                    <a:lnTo>
                      <a:pt x="15750" y="15175"/>
                    </a:lnTo>
                    <a:lnTo>
                      <a:pt x="15662" y="15104"/>
                    </a:lnTo>
                    <a:lnTo>
                      <a:pt x="15574" y="15034"/>
                    </a:lnTo>
                    <a:lnTo>
                      <a:pt x="15476" y="14972"/>
                    </a:lnTo>
                    <a:lnTo>
                      <a:pt x="15371" y="14919"/>
                    </a:lnTo>
                    <a:lnTo>
                      <a:pt x="15256" y="14884"/>
                    </a:lnTo>
                    <a:lnTo>
                      <a:pt x="15141" y="14849"/>
                    </a:lnTo>
                    <a:lnTo>
                      <a:pt x="15026" y="14831"/>
                    </a:lnTo>
                    <a:lnTo>
                      <a:pt x="14903" y="14831"/>
                    </a:lnTo>
                    <a:close/>
                    <a:moveTo>
                      <a:pt x="1403" y="7447"/>
                    </a:moveTo>
                    <a:lnTo>
                      <a:pt x="1403" y="7447"/>
                    </a:lnTo>
                    <a:lnTo>
                      <a:pt x="1412" y="7323"/>
                    </a:lnTo>
                    <a:lnTo>
                      <a:pt x="1421" y="7200"/>
                    </a:lnTo>
                    <a:lnTo>
                      <a:pt x="1430" y="7076"/>
                    </a:lnTo>
                    <a:lnTo>
                      <a:pt x="1456" y="6962"/>
                    </a:lnTo>
                    <a:lnTo>
                      <a:pt x="1482" y="6838"/>
                    </a:lnTo>
                    <a:lnTo>
                      <a:pt x="1509" y="6723"/>
                    </a:lnTo>
                    <a:lnTo>
                      <a:pt x="1544" y="6609"/>
                    </a:lnTo>
                    <a:lnTo>
                      <a:pt x="1588" y="6503"/>
                    </a:lnTo>
                    <a:lnTo>
                      <a:pt x="1632" y="6388"/>
                    </a:lnTo>
                    <a:lnTo>
                      <a:pt x="1685" y="6282"/>
                    </a:lnTo>
                    <a:lnTo>
                      <a:pt x="1738" y="6185"/>
                    </a:lnTo>
                    <a:lnTo>
                      <a:pt x="1800" y="6088"/>
                    </a:lnTo>
                    <a:lnTo>
                      <a:pt x="1862" y="5991"/>
                    </a:lnTo>
                    <a:lnTo>
                      <a:pt x="1932" y="5894"/>
                    </a:lnTo>
                    <a:lnTo>
                      <a:pt x="2003" y="5806"/>
                    </a:lnTo>
                    <a:lnTo>
                      <a:pt x="2082" y="5717"/>
                    </a:lnTo>
                    <a:lnTo>
                      <a:pt x="2162" y="5638"/>
                    </a:lnTo>
                    <a:lnTo>
                      <a:pt x="2250" y="5559"/>
                    </a:lnTo>
                    <a:lnTo>
                      <a:pt x="2338" y="5488"/>
                    </a:lnTo>
                    <a:lnTo>
                      <a:pt x="2427" y="5417"/>
                    </a:lnTo>
                    <a:lnTo>
                      <a:pt x="2524" y="5347"/>
                    </a:lnTo>
                    <a:lnTo>
                      <a:pt x="2612" y="5294"/>
                    </a:lnTo>
                    <a:lnTo>
                      <a:pt x="2718" y="5232"/>
                    </a:lnTo>
                    <a:lnTo>
                      <a:pt x="2815" y="5179"/>
                    </a:lnTo>
                    <a:lnTo>
                      <a:pt x="2921" y="5135"/>
                    </a:lnTo>
                    <a:lnTo>
                      <a:pt x="3027" y="5100"/>
                    </a:lnTo>
                    <a:lnTo>
                      <a:pt x="3141" y="5065"/>
                    </a:lnTo>
                    <a:lnTo>
                      <a:pt x="3256" y="5029"/>
                    </a:lnTo>
                    <a:lnTo>
                      <a:pt x="3362" y="5003"/>
                    </a:lnTo>
                    <a:lnTo>
                      <a:pt x="3486" y="4985"/>
                    </a:lnTo>
                    <a:lnTo>
                      <a:pt x="3600" y="4976"/>
                    </a:lnTo>
                    <a:lnTo>
                      <a:pt x="3715" y="4968"/>
                    </a:lnTo>
                    <a:lnTo>
                      <a:pt x="3715" y="4968"/>
                    </a:lnTo>
                    <a:lnTo>
                      <a:pt x="4730" y="4968"/>
                    </a:lnTo>
                    <a:lnTo>
                      <a:pt x="4730" y="4968"/>
                    </a:lnTo>
                    <a:lnTo>
                      <a:pt x="4730" y="4473"/>
                    </a:lnTo>
                    <a:lnTo>
                      <a:pt x="4730" y="4473"/>
                    </a:lnTo>
                    <a:lnTo>
                      <a:pt x="4730" y="4297"/>
                    </a:lnTo>
                    <a:lnTo>
                      <a:pt x="4747" y="4120"/>
                    </a:lnTo>
                    <a:lnTo>
                      <a:pt x="4765" y="3953"/>
                    </a:lnTo>
                    <a:lnTo>
                      <a:pt x="4800" y="3785"/>
                    </a:lnTo>
                    <a:lnTo>
                      <a:pt x="4836" y="3618"/>
                    </a:lnTo>
                    <a:lnTo>
                      <a:pt x="4880" y="3459"/>
                    </a:lnTo>
                    <a:lnTo>
                      <a:pt x="4933" y="3300"/>
                    </a:lnTo>
                    <a:lnTo>
                      <a:pt x="4994" y="3141"/>
                    </a:lnTo>
                    <a:lnTo>
                      <a:pt x="5065" y="2991"/>
                    </a:lnTo>
                    <a:lnTo>
                      <a:pt x="5136" y="2841"/>
                    </a:lnTo>
                    <a:lnTo>
                      <a:pt x="5224" y="2691"/>
                    </a:lnTo>
                    <a:lnTo>
                      <a:pt x="5312" y="2550"/>
                    </a:lnTo>
                    <a:lnTo>
                      <a:pt x="5400" y="2418"/>
                    </a:lnTo>
                    <a:lnTo>
                      <a:pt x="5506" y="2285"/>
                    </a:lnTo>
                    <a:lnTo>
                      <a:pt x="5612" y="2153"/>
                    </a:lnTo>
                    <a:lnTo>
                      <a:pt x="5718" y="2029"/>
                    </a:lnTo>
                    <a:lnTo>
                      <a:pt x="5842" y="1915"/>
                    </a:lnTo>
                    <a:lnTo>
                      <a:pt x="5956" y="1809"/>
                    </a:lnTo>
                    <a:lnTo>
                      <a:pt x="6089" y="1703"/>
                    </a:lnTo>
                    <a:lnTo>
                      <a:pt x="6212" y="1606"/>
                    </a:lnTo>
                    <a:lnTo>
                      <a:pt x="6353" y="1509"/>
                    </a:lnTo>
                    <a:lnTo>
                      <a:pt x="6486" y="1421"/>
                    </a:lnTo>
                    <a:lnTo>
                      <a:pt x="6636" y="1350"/>
                    </a:lnTo>
                    <a:lnTo>
                      <a:pt x="6777" y="1271"/>
                    </a:lnTo>
                    <a:lnTo>
                      <a:pt x="6927" y="1209"/>
                    </a:lnTo>
                    <a:lnTo>
                      <a:pt x="7077" y="1156"/>
                    </a:lnTo>
                    <a:lnTo>
                      <a:pt x="7236" y="1103"/>
                    </a:lnTo>
                    <a:lnTo>
                      <a:pt x="7395" y="1068"/>
                    </a:lnTo>
                    <a:lnTo>
                      <a:pt x="7553" y="1032"/>
                    </a:lnTo>
                    <a:lnTo>
                      <a:pt x="7721" y="1015"/>
                    </a:lnTo>
                    <a:lnTo>
                      <a:pt x="7880" y="997"/>
                    </a:lnTo>
                    <a:lnTo>
                      <a:pt x="8048" y="997"/>
                    </a:lnTo>
                    <a:lnTo>
                      <a:pt x="8048" y="997"/>
                    </a:lnTo>
                    <a:lnTo>
                      <a:pt x="8311" y="1006"/>
                    </a:lnTo>
                    <a:lnTo>
                      <a:pt x="8567" y="1032"/>
                    </a:lnTo>
                    <a:lnTo>
                      <a:pt x="8823" y="1085"/>
                    </a:lnTo>
                    <a:lnTo>
                      <a:pt x="9061" y="1147"/>
                    </a:lnTo>
                    <a:lnTo>
                      <a:pt x="9300" y="1235"/>
                    </a:lnTo>
                    <a:lnTo>
                      <a:pt x="9520" y="1341"/>
                    </a:lnTo>
                    <a:lnTo>
                      <a:pt x="9741" y="1465"/>
                    </a:lnTo>
                    <a:lnTo>
                      <a:pt x="9944" y="1597"/>
                    </a:lnTo>
                    <a:lnTo>
                      <a:pt x="10138" y="1756"/>
                    </a:lnTo>
                    <a:lnTo>
                      <a:pt x="10323" y="1923"/>
                    </a:lnTo>
                    <a:lnTo>
                      <a:pt x="10491" y="2109"/>
                    </a:lnTo>
                    <a:lnTo>
                      <a:pt x="10650" y="2303"/>
                    </a:lnTo>
                    <a:lnTo>
                      <a:pt x="10791" y="2515"/>
                    </a:lnTo>
                    <a:lnTo>
                      <a:pt x="10923" y="2744"/>
                    </a:lnTo>
                    <a:lnTo>
                      <a:pt x="11038" y="2982"/>
                    </a:lnTo>
                    <a:lnTo>
                      <a:pt x="11135" y="3229"/>
                    </a:lnTo>
                    <a:lnTo>
                      <a:pt x="11135" y="3229"/>
                    </a:lnTo>
                    <a:lnTo>
                      <a:pt x="11250" y="3476"/>
                    </a:lnTo>
                    <a:lnTo>
                      <a:pt x="11250" y="3476"/>
                    </a:lnTo>
                    <a:lnTo>
                      <a:pt x="11603" y="3476"/>
                    </a:lnTo>
                    <a:lnTo>
                      <a:pt x="11603" y="3476"/>
                    </a:lnTo>
                    <a:lnTo>
                      <a:pt x="11762" y="3485"/>
                    </a:lnTo>
                    <a:lnTo>
                      <a:pt x="11912" y="3494"/>
                    </a:lnTo>
                    <a:lnTo>
                      <a:pt x="12062" y="3512"/>
                    </a:lnTo>
                    <a:lnTo>
                      <a:pt x="12212" y="3547"/>
                    </a:lnTo>
                    <a:lnTo>
                      <a:pt x="12362" y="3582"/>
                    </a:lnTo>
                    <a:lnTo>
                      <a:pt x="12512" y="3626"/>
                    </a:lnTo>
                    <a:lnTo>
                      <a:pt x="12653" y="3679"/>
                    </a:lnTo>
                    <a:lnTo>
                      <a:pt x="12785" y="3741"/>
                    </a:lnTo>
                    <a:lnTo>
                      <a:pt x="12926" y="3803"/>
                    </a:lnTo>
                    <a:lnTo>
                      <a:pt x="13059" y="3873"/>
                    </a:lnTo>
                    <a:lnTo>
                      <a:pt x="13182" y="3953"/>
                    </a:lnTo>
                    <a:lnTo>
                      <a:pt x="13315" y="4041"/>
                    </a:lnTo>
                    <a:lnTo>
                      <a:pt x="13429" y="4129"/>
                    </a:lnTo>
                    <a:lnTo>
                      <a:pt x="13553" y="4226"/>
                    </a:lnTo>
                    <a:lnTo>
                      <a:pt x="13659" y="4332"/>
                    </a:lnTo>
                    <a:lnTo>
                      <a:pt x="13773" y="4438"/>
                    </a:lnTo>
                    <a:lnTo>
                      <a:pt x="13871" y="4553"/>
                    </a:lnTo>
                    <a:lnTo>
                      <a:pt x="13976" y="4668"/>
                    </a:lnTo>
                    <a:lnTo>
                      <a:pt x="14065" y="4791"/>
                    </a:lnTo>
                    <a:lnTo>
                      <a:pt x="14153" y="4923"/>
                    </a:lnTo>
                    <a:lnTo>
                      <a:pt x="14232" y="5047"/>
                    </a:lnTo>
                    <a:lnTo>
                      <a:pt x="14312" y="5188"/>
                    </a:lnTo>
                    <a:lnTo>
                      <a:pt x="14382" y="5329"/>
                    </a:lnTo>
                    <a:lnTo>
                      <a:pt x="14444" y="5470"/>
                    </a:lnTo>
                    <a:lnTo>
                      <a:pt x="14497" y="5612"/>
                    </a:lnTo>
                    <a:lnTo>
                      <a:pt x="14550" y="5762"/>
                    </a:lnTo>
                    <a:lnTo>
                      <a:pt x="14594" y="5912"/>
                    </a:lnTo>
                    <a:lnTo>
                      <a:pt x="14629" y="6070"/>
                    </a:lnTo>
                    <a:lnTo>
                      <a:pt x="14656" y="6220"/>
                    </a:lnTo>
                    <a:lnTo>
                      <a:pt x="14673" y="6379"/>
                    </a:lnTo>
                    <a:lnTo>
                      <a:pt x="14682" y="6547"/>
                    </a:lnTo>
                    <a:lnTo>
                      <a:pt x="14691" y="6706"/>
                    </a:lnTo>
                    <a:lnTo>
                      <a:pt x="14691" y="6706"/>
                    </a:lnTo>
                    <a:lnTo>
                      <a:pt x="14682" y="6882"/>
                    </a:lnTo>
                    <a:lnTo>
                      <a:pt x="14673" y="7050"/>
                    </a:lnTo>
                    <a:lnTo>
                      <a:pt x="14656" y="7217"/>
                    </a:lnTo>
                    <a:lnTo>
                      <a:pt x="14629" y="7376"/>
                    </a:lnTo>
                    <a:lnTo>
                      <a:pt x="14594" y="7535"/>
                    </a:lnTo>
                    <a:lnTo>
                      <a:pt x="14550" y="7694"/>
                    </a:lnTo>
                    <a:lnTo>
                      <a:pt x="14497" y="7844"/>
                    </a:lnTo>
                    <a:lnTo>
                      <a:pt x="14444" y="7994"/>
                    </a:lnTo>
                    <a:lnTo>
                      <a:pt x="14382" y="8144"/>
                    </a:lnTo>
                    <a:lnTo>
                      <a:pt x="14312" y="8276"/>
                    </a:lnTo>
                    <a:lnTo>
                      <a:pt x="14232" y="8417"/>
                    </a:lnTo>
                    <a:lnTo>
                      <a:pt x="14153" y="8550"/>
                    </a:lnTo>
                    <a:lnTo>
                      <a:pt x="14065" y="8673"/>
                    </a:lnTo>
                    <a:lnTo>
                      <a:pt x="13976" y="8788"/>
                    </a:lnTo>
                    <a:lnTo>
                      <a:pt x="13871" y="8912"/>
                    </a:lnTo>
                    <a:lnTo>
                      <a:pt x="13773" y="9017"/>
                    </a:lnTo>
                    <a:lnTo>
                      <a:pt x="13659" y="9123"/>
                    </a:lnTo>
                    <a:lnTo>
                      <a:pt x="13553" y="9220"/>
                    </a:lnTo>
                    <a:lnTo>
                      <a:pt x="13429" y="9317"/>
                    </a:lnTo>
                    <a:lnTo>
                      <a:pt x="13315" y="9406"/>
                    </a:lnTo>
                    <a:lnTo>
                      <a:pt x="13182" y="9485"/>
                    </a:lnTo>
                    <a:lnTo>
                      <a:pt x="13059" y="9564"/>
                    </a:lnTo>
                    <a:lnTo>
                      <a:pt x="12926" y="9626"/>
                    </a:lnTo>
                    <a:lnTo>
                      <a:pt x="12785" y="9688"/>
                    </a:lnTo>
                    <a:lnTo>
                      <a:pt x="12653" y="9750"/>
                    </a:lnTo>
                    <a:lnTo>
                      <a:pt x="12512" y="9794"/>
                    </a:lnTo>
                    <a:lnTo>
                      <a:pt x="12362" y="9838"/>
                    </a:lnTo>
                    <a:lnTo>
                      <a:pt x="12212" y="9873"/>
                    </a:lnTo>
                    <a:lnTo>
                      <a:pt x="12062" y="9900"/>
                    </a:lnTo>
                    <a:lnTo>
                      <a:pt x="11912" y="9917"/>
                    </a:lnTo>
                    <a:lnTo>
                      <a:pt x="11762" y="9926"/>
                    </a:lnTo>
                    <a:lnTo>
                      <a:pt x="11603" y="9935"/>
                    </a:lnTo>
                    <a:lnTo>
                      <a:pt x="11603" y="9935"/>
                    </a:lnTo>
                    <a:lnTo>
                      <a:pt x="3777" y="9935"/>
                    </a:lnTo>
                    <a:lnTo>
                      <a:pt x="3777" y="9935"/>
                    </a:lnTo>
                    <a:lnTo>
                      <a:pt x="3653" y="9935"/>
                    </a:lnTo>
                    <a:lnTo>
                      <a:pt x="3538" y="9917"/>
                    </a:lnTo>
                    <a:lnTo>
                      <a:pt x="3415" y="9909"/>
                    </a:lnTo>
                    <a:lnTo>
                      <a:pt x="3300" y="9882"/>
                    </a:lnTo>
                    <a:lnTo>
                      <a:pt x="3186" y="9856"/>
                    </a:lnTo>
                    <a:lnTo>
                      <a:pt x="3071" y="9820"/>
                    </a:lnTo>
                    <a:lnTo>
                      <a:pt x="2965" y="9785"/>
                    </a:lnTo>
                    <a:lnTo>
                      <a:pt x="2859" y="9741"/>
                    </a:lnTo>
                    <a:lnTo>
                      <a:pt x="2753" y="9688"/>
                    </a:lnTo>
                    <a:lnTo>
                      <a:pt x="2647" y="9635"/>
                    </a:lnTo>
                    <a:lnTo>
                      <a:pt x="2550" y="9573"/>
                    </a:lnTo>
                    <a:lnTo>
                      <a:pt x="2453" y="9511"/>
                    </a:lnTo>
                    <a:lnTo>
                      <a:pt x="2365" y="9441"/>
                    </a:lnTo>
                    <a:lnTo>
                      <a:pt x="2268" y="9361"/>
                    </a:lnTo>
                    <a:lnTo>
                      <a:pt x="2188" y="9291"/>
                    </a:lnTo>
                    <a:lnTo>
                      <a:pt x="2100" y="9203"/>
                    </a:lnTo>
                    <a:lnTo>
                      <a:pt x="2021" y="9114"/>
                    </a:lnTo>
                    <a:lnTo>
                      <a:pt x="1950" y="9026"/>
                    </a:lnTo>
                    <a:lnTo>
                      <a:pt x="1880" y="8938"/>
                    </a:lnTo>
                    <a:lnTo>
                      <a:pt x="1809" y="8841"/>
                    </a:lnTo>
                    <a:lnTo>
                      <a:pt x="1747" y="8735"/>
                    </a:lnTo>
                    <a:lnTo>
                      <a:pt x="1694" y="8629"/>
                    </a:lnTo>
                    <a:lnTo>
                      <a:pt x="1641" y="8523"/>
                    </a:lnTo>
                    <a:lnTo>
                      <a:pt x="1597" y="8417"/>
                    </a:lnTo>
                    <a:lnTo>
                      <a:pt x="1553" y="8303"/>
                    </a:lnTo>
                    <a:lnTo>
                      <a:pt x="1509" y="8188"/>
                    </a:lnTo>
                    <a:lnTo>
                      <a:pt x="1482" y="8073"/>
                    </a:lnTo>
                    <a:lnTo>
                      <a:pt x="1456" y="7950"/>
                    </a:lnTo>
                    <a:lnTo>
                      <a:pt x="1430" y="7826"/>
                    </a:lnTo>
                    <a:lnTo>
                      <a:pt x="1421" y="7703"/>
                    </a:lnTo>
                    <a:lnTo>
                      <a:pt x="1412" y="7579"/>
                    </a:lnTo>
                    <a:lnTo>
                      <a:pt x="1403" y="7447"/>
                    </a:lnTo>
                    <a:close/>
                    <a:moveTo>
                      <a:pt x="15185" y="19269"/>
                    </a:moveTo>
                    <a:lnTo>
                      <a:pt x="15185" y="19269"/>
                    </a:lnTo>
                    <a:lnTo>
                      <a:pt x="15185" y="19331"/>
                    </a:lnTo>
                    <a:lnTo>
                      <a:pt x="15168" y="19384"/>
                    </a:lnTo>
                    <a:lnTo>
                      <a:pt x="15141" y="19428"/>
                    </a:lnTo>
                    <a:lnTo>
                      <a:pt x="15106" y="19472"/>
                    </a:lnTo>
                    <a:lnTo>
                      <a:pt x="15062" y="19507"/>
                    </a:lnTo>
                    <a:lnTo>
                      <a:pt x="15018" y="19534"/>
                    </a:lnTo>
                    <a:lnTo>
                      <a:pt x="14956" y="19551"/>
                    </a:lnTo>
                    <a:lnTo>
                      <a:pt x="14903" y="19560"/>
                    </a:lnTo>
                    <a:lnTo>
                      <a:pt x="1191" y="19560"/>
                    </a:lnTo>
                    <a:lnTo>
                      <a:pt x="1191" y="19560"/>
                    </a:lnTo>
                    <a:lnTo>
                      <a:pt x="1138" y="19551"/>
                    </a:lnTo>
                    <a:lnTo>
                      <a:pt x="1085" y="19534"/>
                    </a:lnTo>
                    <a:lnTo>
                      <a:pt x="1032" y="19507"/>
                    </a:lnTo>
                    <a:lnTo>
                      <a:pt x="988" y="19472"/>
                    </a:lnTo>
                    <a:lnTo>
                      <a:pt x="953" y="19428"/>
                    </a:lnTo>
                    <a:lnTo>
                      <a:pt x="927" y="19384"/>
                    </a:lnTo>
                    <a:lnTo>
                      <a:pt x="909" y="19331"/>
                    </a:lnTo>
                    <a:lnTo>
                      <a:pt x="909" y="19269"/>
                    </a:lnTo>
                    <a:lnTo>
                      <a:pt x="909" y="16022"/>
                    </a:lnTo>
                    <a:lnTo>
                      <a:pt x="909" y="16022"/>
                    </a:lnTo>
                    <a:lnTo>
                      <a:pt x="909" y="15969"/>
                    </a:lnTo>
                    <a:lnTo>
                      <a:pt x="927" y="15916"/>
                    </a:lnTo>
                    <a:lnTo>
                      <a:pt x="953" y="15863"/>
                    </a:lnTo>
                    <a:lnTo>
                      <a:pt x="988" y="15819"/>
                    </a:lnTo>
                    <a:lnTo>
                      <a:pt x="1032" y="15784"/>
                    </a:lnTo>
                    <a:lnTo>
                      <a:pt x="1085" y="15757"/>
                    </a:lnTo>
                    <a:lnTo>
                      <a:pt x="1138" y="15740"/>
                    </a:lnTo>
                    <a:lnTo>
                      <a:pt x="1191" y="15740"/>
                    </a:lnTo>
                    <a:lnTo>
                      <a:pt x="6292" y="15740"/>
                    </a:lnTo>
                    <a:lnTo>
                      <a:pt x="6759" y="15740"/>
                    </a:lnTo>
                    <a:lnTo>
                      <a:pt x="14903" y="15740"/>
                    </a:lnTo>
                    <a:lnTo>
                      <a:pt x="14903" y="15740"/>
                    </a:lnTo>
                    <a:lnTo>
                      <a:pt x="14956" y="15740"/>
                    </a:lnTo>
                    <a:lnTo>
                      <a:pt x="15018" y="15757"/>
                    </a:lnTo>
                    <a:lnTo>
                      <a:pt x="15062" y="15784"/>
                    </a:lnTo>
                    <a:lnTo>
                      <a:pt x="15106" y="15819"/>
                    </a:lnTo>
                    <a:lnTo>
                      <a:pt x="15141" y="15863"/>
                    </a:lnTo>
                    <a:lnTo>
                      <a:pt x="15168" y="15916"/>
                    </a:lnTo>
                    <a:lnTo>
                      <a:pt x="15185" y="15969"/>
                    </a:lnTo>
                    <a:lnTo>
                      <a:pt x="15185" y="16022"/>
                    </a:lnTo>
                    <a:lnTo>
                      <a:pt x="15185" y="19269"/>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defRPr/>
                </a:pPr>
                <a:endParaRPr lang="en-US" sz="918" kern="0" dirty="0">
                  <a:solidFill>
                    <a:srgbClr val="FFFFFF"/>
                  </a:solidFill>
                  <a:latin typeface="Segoe UI"/>
                </a:endParaRPr>
              </a:p>
            </p:txBody>
          </p:sp>
          <p:sp>
            <p:nvSpPr>
              <p:cNvPr id="852" name="Freeform 22">
                <a:extLst>
                  <a:ext uri="{FF2B5EF4-FFF2-40B4-BE49-F238E27FC236}">
                    <a16:creationId xmlns:a16="http://schemas.microsoft.com/office/drawing/2014/main" id="{3F62ED0B-7651-432B-A8DA-9D122D95A6E8}"/>
                  </a:ext>
                </a:extLst>
              </p:cNvPr>
              <p:cNvSpPr>
                <a:spLocks noChangeArrowheads="1"/>
              </p:cNvSpPr>
              <p:nvPr/>
            </p:nvSpPr>
            <p:spPr bwMode="auto">
              <a:xfrm>
                <a:off x="6616700" y="6224588"/>
                <a:ext cx="492125" cy="492125"/>
              </a:xfrm>
              <a:custGeom>
                <a:avLst/>
                <a:gdLst>
                  <a:gd name="T0" fmla="*/ 688 w 1369"/>
                  <a:gd name="T1" fmla="*/ 0 h 1369"/>
                  <a:gd name="T2" fmla="*/ 547 w 1369"/>
                  <a:gd name="T3" fmla="*/ 9 h 1369"/>
                  <a:gd name="T4" fmla="*/ 415 w 1369"/>
                  <a:gd name="T5" fmla="*/ 53 h 1369"/>
                  <a:gd name="T6" fmla="*/ 300 w 1369"/>
                  <a:gd name="T7" fmla="*/ 115 h 1369"/>
                  <a:gd name="T8" fmla="*/ 203 w 1369"/>
                  <a:gd name="T9" fmla="*/ 194 h 1369"/>
                  <a:gd name="T10" fmla="*/ 115 w 1369"/>
                  <a:gd name="T11" fmla="*/ 300 h 1369"/>
                  <a:gd name="T12" fmla="*/ 53 w 1369"/>
                  <a:gd name="T13" fmla="*/ 415 h 1369"/>
                  <a:gd name="T14" fmla="*/ 18 w 1369"/>
                  <a:gd name="T15" fmla="*/ 547 h 1369"/>
                  <a:gd name="T16" fmla="*/ 0 w 1369"/>
                  <a:gd name="T17" fmla="*/ 680 h 1369"/>
                  <a:gd name="T18" fmla="*/ 0 w 1369"/>
                  <a:gd name="T19" fmla="*/ 750 h 1369"/>
                  <a:gd name="T20" fmla="*/ 35 w 1369"/>
                  <a:gd name="T21" fmla="*/ 882 h 1369"/>
                  <a:gd name="T22" fmla="*/ 79 w 1369"/>
                  <a:gd name="T23" fmla="*/ 1006 h 1369"/>
                  <a:gd name="T24" fmla="*/ 159 w 1369"/>
                  <a:gd name="T25" fmla="*/ 1121 h 1369"/>
                  <a:gd name="T26" fmla="*/ 247 w 1369"/>
                  <a:gd name="T27" fmla="*/ 1209 h 1369"/>
                  <a:gd name="T28" fmla="*/ 362 w 1369"/>
                  <a:gd name="T29" fmla="*/ 1288 h 1369"/>
                  <a:gd name="T30" fmla="*/ 485 w 1369"/>
                  <a:gd name="T31" fmla="*/ 1332 h 1369"/>
                  <a:gd name="T32" fmla="*/ 618 w 1369"/>
                  <a:gd name="T33" fmla="*/ 1368 h 1369"/>
                  <a:gd name="T34" fmla="*/ 688 w 1369"/>
                  <a:gd name="T35" fmla="*/ 1368 h 1369"/>
                  <a:gd name="T36" fmla="*/ 821 w 1369"/>
                  <a:gd name="T37" fmla="*/ 1350 h 1369"/>
                  <a:gd name="T38" fmla="*/ 953 w 1369"/>
                  <a:gd name="T39" fmla="*/ 1315 h 1369"/>
                  <a:gd name="T40" fmla="*/ 1068 w 1369"/>
                  <a:gd name="T41" fmla="*/ 1253 h 1369"/>
                  <a:gd name="T42" fmla="*/ 1174 w 1369"/>
                  <a:gd name="T43" fmla="*/ 1165 h 1369"/>
                  <a:gd name="T44" fmla="*/ 1253 w 1369"/>
                  <a:gd name="T45" fmla="*/ 1068 h 1369"/>
                  <a:gd name="T46" fmla="*/ 1315 w 1369"/>
                  <a:gd name="T47" fmla="*/ 953 h 1369"/>
                  <a:gd name="T48" fmla="*/ 1359 w 1369"/>
                  <a:gd name="T49" fmla="*/ 821 h 1369"/>
                  <a:gd name="T50" fmla="*/ 1368 w 1369"/>
                  <a:gd name="T51" fmla="*/ 680 h 1369"/>
                  <a:gd name="T52" fmla="*/ 1368 w 1369"/>
                  <a:gd name="T53" fmla="*/ 609 h 1369"/>
                  <a:gd name="T54" fmla="*/ 1341 w 1369"/>
                  <a:gd name="T55" fmla="*/ 477 h 1369"/>
                  <a:gd name="T56" fmla="*/ 1288 w 1369"/>
                  <a:gd name="T57" fmla="*/ 353 h 1369"/>
                  <a:gd name="T58" fmla="*/ 1218 w 1369"/>
                  <a:gd name="T59" fmla="*/ 247 h 1369"/>
                  <a:gd name="T60" fmla="*/ 1121 w 1369"/>
                  <a:gd name="T61" fmla="*/ 150 h 1369"/>
                  <a:gd name="T62" fmla="*/ 1015 w 1369"/>
                  <a:gd name="T63" fmla="*/ 80 h 1369"/>
                  <a:gd name="T64" fmla="*/ 891 w 1369"/>
                  <a:gd name="T65" fmla="*/ 27 h 1369"/>
                  <a:gd name="T66" fmla="*/ 759 w 1369"/>
                  <a:gd name="T67" fmla="*/ 0 h 1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369" h="1369">
                    <a:moveTo>
                      <a:pt x="688" y="0"/>
                    </a:moveTo>
                    <a:lnTo>
                      <a:pt x="688" y="0"/>
                    </a:lnTo>
                    <a:lnTo>
                      <a:pt x="618" y="0"/>
                    </a:lnTo>
                    <a:lnTo>
                      <a:pt x="547" y="9"/>
                    </a:lnTo>
                    <a:lnTo>
                      <a:pt x="485" y="27"/>
                    </a:lnTo>
                    <a:lnTo>
                      <a:pt x="415" y="53"/>
                    </a:lnTo>
                    <a:lnTo>
                      <a:pt x="362" y="80"/>
                    </a:lnTo>
                    <a:lnTo>
                      <a:pt x="300" y="115"/>
                    </a:lnTo>
                    <a:lnTo>
                      <a:pt x="247" y="150"/>
                    </a:lnTo>
                    <a:lnTo>
                      <a:pt x="203" y="194"/>
                    </a:lnTo>
                    <a:lnTo>
                      <a:pt x="159" y="247"/>
                    </a:lnTo>
                    <a:lnTo>
                      <a:pt x="115" y="300"/>
                    </a:lnTo>
                    <a:lnTo>
                      <a:pt x="79" y="353"/>
                    </a:lnTo>
                    <a:lnTo>
                      <a:pt x="53" y="415"/>
                    </a:lnTo>
                    <a:lnTo>
                      <a:pt x="35" y="477"/>
                    </a:lnTo>
                    <a:lnTo>
                      <a:pt x="18" y="547"/>
                    </a:lnTo>
                    <a:lnTo>
                      <a:pt x="0" y="609"/>
                    </a:lnTo>
                    <a:lnTo>
                      <a:pt x="0" y="680"/>
                    </a:lnTo>
                    <a:lnTo>
                      <a:pt x="0" y="680"/>
                    </a:lnTo>
                    <a:lnTo>
                      <a:pt x="0" y="750"/>
                    </a:lnTo>
                    <a:lnTo>
                      <a:pt x="18" y="821"/>
                    </a:lnTo>
                    <a:lnTo>
                      <a:pt x="35" y="882"/>
                    </a:lnTo>
                    <a:lnTo>
                      <a:pt x="53" y="953"/>
                    </a:lnTo>
                    <a:lnTo>
                      <a:pt x="79" y="1006"/>
                    </a:lnTo>
                    <a:lnTo>
                      <a:pt x="115" y="1068"/>
                    </a:lnTo>
                    <a:lnTo>
                      <a:pt x="159" y="1121"/>
                    </a:lnTo>
                    <a:lnTo>
                      <a:pt x="203" y="1165"/>
                    </a:lnTo>
                    <a:lnTo>
                      <a:pt x="247" y="1209"/>
                    </a:lnTo>
                    <a:lnTo>
                      <a:pt x="300" y="1253"/>
                    </a:lnTo>
                    <a:lnTo>
                      <a:pt x="362" y="1288"/>
                    </a:lnTo>
                    <a:lnTo>
                      <a:pt x="415" y="1315"/>
                    </a:lnTo>
                    <a:lnTo>
                      <a:pt x="485" y="1332"/>
                    </a:lnTo>
                    <a:lnTo>
                      <a:pt x="547" y="1350"/>
                    </a:lnTo>
                    <a:lnTo>
                      <a:pt x="618" y="1368"/>
                    </a:lnTo>
                    <a:lnTo>
                      <a:pt x="688" y="1368"/>
                    </a:lnTo>
                    <a:lnTo>
                      <a:pt x="688" y="1368"/>
                    </a:lnTo>
                    <a:lnTo>
                      <a:pt x="759" y="1368"/>
                    </a:lnTo>
                    <a:lnTo>
                      <a:pt x="821" y="1350"/>
                    </a:lnTo>
                    <a:lnTo>
                      <a:pt x="891" y="1332"/>
                    </a:lnTo>
                    <a:lnTo>
                      <a:pt x="953" y="1315"/>
                    </a:lnTo>
                    <a:lnTo>
                      <a:pt x="1015" y="1288"/>
                    </a:lnTo>
                    <a:lnTo>
                      <a:pt x="1068" y="1253"/>
                    </a:lnTo>
                    <a:lnTo>
                      <a:pt x="1121" y="1209"/>
                    </a:lnTo>
                    <a:lnTo>
                      <a:pt x="1174" y="1165"/>
                    </a:lnTo>
                    <a:lnTo>
                      <a:pt x="1218" y="1121"/>
                    </a:lnTo>
                    <a:lnTo>
                      <a:pt x="1253" y="1068"/>
                    </a:lnTo>
                    <a:lnTo>
                      <a:pt x="1288" y="1006"/>
                    </a:lnTo>
                    <a:lnTo>
                      <a:pt x="1315" y="953"/>
                    </a:lnTo>
                    <a:lnTo>
                      <a:pt x="1341" y="882"/>
                    </a:lnTo>
                    <a:lnTo>
                      <a:pt x="1359" y="821"/>
                    </a:lnTo>
                    <a:lnTo>
                      <a:pt x="1368" y="750"/>
                    </a:lnTo>
                    <a:lnTo>
                      <a:pt x="1368" y="680"/>
                    </a:lnTo>
                    <a:lnTo>
                      <a:pt x="1368" y="680"/>
                    </a:lnTo>
                    <a:lnTo>
                      <a:pt x="1368" y="609"/>
                    </a:lnTo>
                    <a:lnTo>
                      <a:pt x="1359" y="547"/>
                    </a:lnTo>
                    <a:lnTo>
                      <a:pt x="1341" y="477"/>
                    </a:lnTo>
                    <a:lnTo>
                      <a:pt x="1315" y="415"/>
                    </a:lnTo>
                    <a:lnTo>
                      <a:pt x="1288" y="353"/>
                    </a:lnTo>
                    <a:lnTo>
                      <a:pt x="1253" y="300"/>
                    </a:lnTo>
                    <a:lnTo>
                      <a:pt x="1218" y="247"/>
                    </a:lnTo>
                    <a:lnTo>
                      <a:pt x="1174" y="194"/>
                    </a:lnTo>
                    <a:lnTo>
                      <a:pt x="1121" y="150"/>
                    </a:lnTo>
                    <a:lnTo>
                      <a:pt x="1068" y="115"/>
                    </a:lnTo>
                    <a:lnTo>
                      <a:pt x="1015" y="80"/>
                    </a:lnTo>
                    <a:lnTo>
                      <a:pt x="953" y="53"/>
                    </a:lnTo>
                    <a:lnTo>
                      <a:pt x="891" y="27"/>
                    </a:lnTo>
                    <a:lnTo>
                      <a:pt x="821" y="9"/>
                    </a:lnTo>
                    <a:lnTo>
                      <a:pt x="759" y="0"/>
                    </a:lnTo>
                    <a:lnTo>
                      <a:pt x="688"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defRPr/>
                </a:pPr>
                <a:endParaRPr lang="en-US" sz="918" kern="0">
                  <a:solidFill>
                    <a:srgbClr val="FFFFFF"/>
                  </a:solidFill>
                  <a:latin typeface="Segoe UI"/>
                </a:endParaRPr>
              </a:p>
            </p:txBody>
          </p:sp>
          <p:sp>
            <p:nvSpPr>
              <p:cNvPr id="853" name="Freeform 23">
                <a:extLst>
                  <a:ext uri="{FF2B5EF4-FFF2-40B4-BE49-F238E27FC236}">
                    <a16:creationId xmlns:a16="http://schemas.microsoft.com/office/drawing/2014/main" id="{FDEDF6F0-CB4E-4CAB-84D4-26D57BB0A3D4}"/>
                  </a:ext>
                </a:extLst>
              </p:cNvPr>
              <p:cNvSpPr>
                <a:spLocks noChangeArrowheads="1"/>
              </p:cNvSpPr>
              <p:nvPr/>
            </p:nvSpPr>
            <p:spPr bwMode="auto">
              <a:xfrm>
                <a:off x="2982929" y="6307128"/>
                <a:ext cx="2716211" cy="327005"/>
              </a:xfrm>
              <a:custGeom>
                <a:avLst/>
                <a:gdLst>
                  <a:gd name="T0" fmla="*/ 0 w 7545"/>
                  <a:gd name="T1" fmla="*/ 908 h 909"/>
                  <a:gd name="T2" fmla="*/ 7544 w 7545"/>
                  <a:gd name="T3" fmla="*/ 908 h 909"/>
                  <a:gd name="T4" fmla="*/ 7544 w 7545"/>
                  <a:gd name="T5" fmla="*/ 0 h 909"/>
                  <a:gd name="T6" fmla="*/ 0 w 7545"/>
                  <a:gd name="T7" fmla="*/ 0 h 909"/>
                  <a:gd name="T8" fmla="*/ 0 w 7545"/>
                  <a:gd name="T9" fmla="*/ 908 h 909"/>
                </a:gdLst>
                <a:ahLst/>
                <a:cxnLst>
                  <a:cxn ang="0">
                    <a:pos x="T0" y="T1"/>
                  </a:cxn>
                  <a:cxn ang="0">
                    <a:pos x="T2" y="T3"/>
                  </a:cxn>
                  <a:cxn ang="0">
                    <a:pos x="T4" y="T5"/>
                  </a:cxn>
                  <a:cxn ang="0">
                    <a:pos x="T6" y="T7"/>
                  </a:cxn>
                  <a:cxn ang="0">
                    <a:pos x="T8" y="T9"/>
                  </a:cxn>
                </a:cxnLst>
                <a:rect l="0" t="0" r="r" b="b"/>
                <a:pathLst>
                  <a:path w="7545" h="909">
                    <a:moveTo>
                      <a:pt x="0" y="908"/>
                    </a:moveTo>
                    <a:lnTo>
                      <a:pt x="7544" y="908"/>
                    </a:lnTo>
                    <a:lnTo>
                      <a:pt x="7544" y="0"/>
                    </a:lnTo>
                    <a:lnTo>
                      <a:pt x="0" y="0"/>
                    </a:lnTo>
                    <a:lnTo>
                      <a:pt x="0" y="90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defRPr/>
                </a:pPr>
                <a:endParaRPr lang="en-US" sz="918" kern="0">
                  <a:solidFill>
                    <a:srgbClr val="FFFFFF"/>
                  </a:solidFill>
                  <a:latin typeface="Segoe UI"/>
                </a:endParaRPr>
              </a:p>
            </p:txBody>
          </p:sp>
        </p:grpSp>
        <p:sp>
          <p:nvSpPr>
            <p:cNvPr id="848" name="Rectangle 847"/>
            <p:cNvSpPr/>
            <p:nvPr/>
          </p:nvSpPr>
          <p:spPr>
            <a:xfrm rot="16200000">
              <a:off x="11553088" y="732577"/>
              <a:ext cx="805161" cy="346633"/>
            </a:xfrm>
            <a:prstGeom prst="rect">
              <a:avLst/>
            </a:prstGeom>
          </p:spPr>
          <p:txBody>
            <a:bodyPr wrap="square">
              <a:spAutoFit/>
            </a:bodyPr>
            <a:lstStyle/>
            <a:p>
              <a:pPr algn="ctr" defTabSz="951028" eaLnBrk="0" fontAlgn="base" hangingPunct="0">
                <a:lnSpc>
                  <a:spcPct val="90000"/>
                </a:lnSpc>
                <a:spcBef>
                  <a:spcPct val="0"/>
                </a:spcBef>
                <a:spcAft>
                  <a:spcPct val="0"/>
                </a:spcAft>
                <a:defRPr/>
              </a:pPr>
              <a:r>
                <a:rPr lang="en-US" sz="918" b="1" dirty="0">
                  <a:solidFill>
                    <a:srgbClr val="FFFFFF"/>
                  </a:solidFill>
                  <a:latin typeface="Segoe UI Semibold" charset="0"/>
                  <a:ea typeface="Segoe UI Semibold" charset="0"/>
                  <a:cs typeface="Segoe UI Semibold" charset="0"/>
                </a:rPr>
                <a:t>Azure Stack + Hybrid</a:t>
              </a:r>
            </a:p>
          </p:txBody>
        </p:sp>
        <p:sp>
          <p:nvSpPr>
            <p:cNvPr id="849" name="Rectangle 848"/>
            <p:cNvSpPr/>
            <p:nvPr/>
          </p:nvSpPr>
          <p:spPr bwMode="auto">
            <a:xfrm>
              <a:off x="11738846" y="-12802"/>
              <a:ext cx="450913" cy="1468751"/>
            </a:xfrm>
            <a:prstGeom prst="rect">
              <a:avLst/>
            </a:prstGeom>
            <a:solidFill>
              <a:srgbClr val="000000">
                <a:alpha val="58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eaLnBrk="0" fontAlgn="base" hangingPunct="0">
                <a:lnSpc>
                  <a:spcPct val="90000"/>
                </a:lnSpc>
                <a:spcBef>
                  <a:spcPct val="0"/>
                </a:spcBef>
                <a:spcAft>
                  <a:spcPct val="0"/>
                </a:spcAft>
                <a:defRPr/>
              </a:pPr>
              <a:endParaRPr lang="en-US" sz="918" dirty="0">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cxnSp>
          <p:nvCxnSpPr>
            <p:cNvPr id="850" name="Straight Connector 849">
              <a:extLst>
                <a:ext uri="{FF2B5EF4-FFF2-40B4-BE49-F238E27FC236}">
                  <a16:creationId xmlns:a16="http://schemas.microsoft.com/office/drawing/2014/main" id="{153D86BF-D60D-4D45-AD9A-B2638811C3FD}"/>
                </a:ext>
              </a:extLst>
            </p:cNvPr>
            <p:cNvCxnSpPr>
              <a:cxnSpLocks/>
            </p:cNvCxnSpPr>
            <p:nvPr/>
          </p:nvCxnSpPr>
          <p:spPr>
            <a:xfrm flipV="1">
              <a:off x="11743432" y="-4607"/>
              <a:ext cx="0" cy="1455809"/>
            </a:xfrm>
            <a:prstGeom prst="line">
              <a:avLst/>
            </a:prstGeom>
            <a:noFill/>
            <a:ln w="12700" cap="flat">
              <a:solidFill>
                <a:schemeClr val="tx2">
                  <a:alpha val="7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grpSp>
    </p:spTree>
    <p:extLst>
      <p:ext uri="{BB962C8B-B14F-4D97-AF65-F5344CB8AC3E}">
        <p14:creationId xmlns:p14="http://schemas.microsoft.com/office/powerpoint/2010/main" val="19558478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84"/>
                                        </p:tgtEl>
                                        <p:attrNameLst>
                                          <p:attrName>style.visibility</p:attrName>
                                        </p:attrNameLst>
                                      </p:cBhvr>
                                      <p:to>
                                        <p:strVal val="visible"/>
                                      </p:to>
                                    </p:set>
                                    <p:animEffect transition="in" filter="fade">
                                      <p:cBhvr>
                                        <p:cTn id="7" dur="500"/>
                                        <p:tgtEl>
                                          <p:spTgt spid="484"/>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525"/>
                                        </p:tgtEl>
                                        <p:attrNameLst>
                                          <p:attrName>style.visibility</p:attrName>
                                        </p:attrNameLst>
                                      </p:cBhvr>
                                      <p:to>
                                        <p:strVal val="visible"/>
                                      </p:to>
                                    </p:set>
                                    <p:animEffect transition="in" filter="fade">
                                      <p:cBhvr>
                                        <p:cTn id="10" dur="750"/>
                                        <p:tgtEl>
                                          <p:spTgt spid="525"/>
                                        </p:tgtEl>
                                      </p:cBhvr>
                                    </p:animEffect>
                                  </p:childTnLst>
                                </p:cTn>
                              </p:par>
                              <p:par>
                                <p:cTn id="11" presetID="10" presetClass="entr" presetSubtype="0" fill="hold" grpId="0" nodeType="withEffect">
                                  <p:stCondLst>
                                    <p:cond delay="750"/>
                                  </p:stCondLst>
                                  <p:childTnLst>
                                    <p:set>
                                      <p:cBhvr>
                                        <p:cTn id="12" dur="1" fill="hold">
                                          <p:stCondLst>
                                            <p:cond delay="0"/>
                                          </p:stCondLst>
                                        </p:cTn>
                                        <p:tgtEl>
                                          <p:spTgt spid="530"/>
                                        </p:tgtEl>
                                        <p:attrNameLst>
                                          <p:attrName>style.visibility</p:attrName>
                                        </p:attrNameLst>
                                      </p:cBhvr>
                                      <p:to>
                                        <p:strVal val="visible"/>
                                      </p:to>
                                    </p:set>
                                    <p:animEffect transition="in" filter="fade">
                                      <p:cBhvr>
                                        <p:cTn id="13" dur="750"/>
                                        <p:tgtEl>
                                          <p:spTgt spid="530"/>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par>
                          <p:cTn id="19" fill="hold">
                            <p:stCondLst>
                              <p:cond delay="500"/>
                            </p:stCondLst>
                            <p:childTnLst>
                              <p:par>
                                <p:cTn id="20" presetID="10" presetClass="entr" presetSubtype="0" fill="hold" grpId="0" nodeType="afterEffect">
                                  <p:stCondLst>
                                    <p:cond delay="500"/>
                                  </p:stCondLst>
                                  <p:childTnLst>
                                    <p:set>
                                      <p:cBhvr>
                                        <p:cTn id="21" dur="1" fill="hold">
                                          <p:stCondLst>
                                            <p:cond delay="0"/>
                                          </p:stCondLst>
                                        </p:cTn>
                                        <p:tgtEl>
                                          <p:spTgt spid="523"/>
                                        </p:tgtEl>
                                        <p:attrNameLst>
                                          <p:attrName>style.visibility</p:attrName>
                                        </p:attrNameLst>
                                      </p:cBhvr>
                                      <p:to>
                                        <p:strVal val="visible"/>
                                      </p:to>
                                    </p:set>
                                    <p:animEffect transition="in" filter="fade">
                                      <p:cBhvr>
                                        <p:cTn id="22" dur="750"/>
                                        <p:tgtEl>
                                          <p:spTgt spid="523"/>
                                        </p:tgtEl>
                                      </p:cBhvr>
                                    </p:animEffect>
                                  </p:childTnLst>
                                </p:cTn>
                              </p:par>
                              <p:par>
                                <p:cTn id="23" presetID="10" presetClass="entr" presetSubtype="0" fill="hold" grpId="0" nodeType="withEffect">
                                  <p:stCondLst>
                                    <p:cond delay="750"/>
                                  </p:stCondLst>
                                  <p:childTnLst>
                                    <p:set>
                                      <p:cBhvr>
                                        <p:cTn id="24" dur="1" fill="hold">
                                          <p:stCondLst>
                                            <p:cond delay="0"/>
                                          </p:stCondLst>
                                        </p:cTn>
                                        <p:tgtEl>
                                          <p:spTgt spid="524"/>
                                        </p:tgtEl>
                                        <p:attrNameLst>
                                          <p:attrName>style.visibility</p:attrName>
                                        </p:attrNameLst>
                                      </p:cBhvr>
                                      <p:to>
                                        <p:strVal val="visible"/>
                                      </p:to>
                                    </p:set>
                                    <p:animEffect transition="in" filter="fade">
                                      <p:cBhvr>
                                        <p:cTn id="25" dur="750"/>
                                        <p:tgtEl>
                                          <p:spTgt spid="524"/>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827"/>
                                        </p:tgtEl>
                                        <p:attrNameLst>
                                          <p:attrName>style.visibility</p:attrName>
                                        </p:attrNameLst>
                                      </p:cBhvr>
                                      <p:to>
                                        <p:strVal val="visible"/>
                                      </p:to>
                                    </p:set>
                                    <p:animEffect transition="in" filter="fade">
                                      <p:cBhvr>
                                        <p:cTn id="30" dur="500"/>
                                        <p:tgtEl>
                                          <p:spTgt spid="827"/>
                                        </p:tgtEl>
                                      </p:cBhvr>
                                    </p:animEffect>
                                  </p:childTnLst>
                                </p:cTn>
                              </p:par>
                              <p:par>
                                <p:cTn id="31" presetID="10" presetClass="entr" presetSubtype="0" fill="hold" grpId="0" nodeType="withEffect">
                                  <p:stCondLst>
                                    <p:cond delay="500"/>
                                  </p:stCondLst>
                                  <p:childTnLst>
                                    <p:set>
                                      <p:cBhvr>
                                        <p:cTn id="32" dur="1" fill="hold">
                                          <p:stCondLst>
                                            <p:cond delay="0"/>
                                          </p:stCondLst>
                                        </p:cTn>
                                        <p:tgtEl>
                                          <p:spTgt spid="501"/>
                                        </p:tgtEl>
                                        <p:attrNameLst>
                                          <p:attrName>style.visibility</p:attrName>
                                        </p:attrNameLst>
                                      </p:cBhvr>
                                      <p:to>
                                        <p:strVal val="visible"/>
                                      </p:to>
                                    </p:set>
                                    <p:animEffect transition="in" filter="fade">
                                      <p:cBhvr>
                                        <p:cTn id="33" dur="750"/>
                                        <p:tgtEl>
                                          <p:spTgt spid="501"/>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531"/>
                                        </p:tgtEl>
                                        <p:attrNameLst>
                                          <p:attrName>style.visibility</p:attrName>
                                        </p:attrNameLst>
                                      </p:cBhvr>
                                      <p:to>
                                        <p:strVal val="visible"/>
                                      </p:to>
                                    </p:set>
                                    <p:animEffect transition="in" filter="fade">
                                      <p:cBhvr>
                                        <p:cTn id="38" dur="500"/>
                                        <p:tgtEl>
                                          <p:spTgt spid="531"/>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824"/>
                                        </p:tgtEl>
                                        <p:attrNameLst>
                                          <p:attrName>style.visibility</p:attrName>
                                        </p:attrNameLst>
                                      </p:cBhvr>
                                      <p:to>
                                        <p:strVal val="visible"/>
                                      </p:to>
                                    </p:set>
                                    <p:animEffect transition="in" filter="fade">
                                      <p:cBhvr>
                                        <p:cTn id="41" dur="500"/>
                                        <p:tgtEl>
                                          <p:spTgt spid="824"/>
                                        </p:tgtEl>
                                      </p:cBhvr>
                                    </p:animEffect>
                                  </p:childTnLst>
                                </p:cTn>
                              </p:par>
                            </p:childTnLst>
                          </p:cTn>
                        </p:par>
                        <p:par>
                          <p:cTn id="42" fill="hold">
                            <p:stCondLst>
                              <p:cond delay="500"/>
                            </p:stCondLst>
                            <p:childTnLst>
                              <p:par>
                                <p:cTn id="43" presetID="22" presetClass="entr" presetSubtype="4" fill="hold" nodeType="afterEffect">
                                  <p:stCondLst>
                                    <p:cond delay="0"/>
                                  </p:stCondLst>
                                  <p:childTnLst>
                                    <p:set>
                                      <p:cBhvr>
                                        <p:cTn id="44" dur="1" fill="hold">
                                          <p:stCondLst>
                                            <p:cond delay="0"/>
                                          </p:stCondLst>
                                        </p:cTn>
                                        <p:tgtEl>
                                          <p:spTgt spid="534"/>
                                        </p:tgtEl>
                                        <p:attrNameLst>
                                          <p:attrName>style.visibility</p:attrName>
                                        </p:attrNameLst>
                                      </p:cBhvr>
                                      <p:to>
                                        <p:strVal val="visible"/>
                                      </p:to>
                                    </p:set>
                                    <p:animEffect transition="in" filter="wipe(down)">
                                      <p:cBhvr>
                                        <p:cTn id="45" dur="500"/>
                                        <p:tgtEl>
                                          <p:spTgt spid="534"/>
                                        </p:tgtEl>
                                      </p:cBhvr>
                                    </p:animEffect>
                                  </p:childTnLst>
                                </p:cTn>
                              </p:par>
                            </p:childTnLst>
                          </p:cTn>
                        </p:par>
                        <p:par>
                          <p:cTn id="46" fill="hold">
                            <p:stCondLst>
                              <p:cond delay="1000"/>
                            </p:stCondLst>
                            <p:childTnLst>
                              <p:par>
                                <p:cTn id="47" presetID="10" presetClass="entr" presetSubtype="0" fill="hold" nodeType="afterEffect">
                                  <p:stCondLst>
                                    <p:cond delay="0"/>
                                  </p:stCondLst>
                                  <p:childTnLst>
                                    <p:set>
                                      <p:cBhvr>
                                        <p:cTn id="48" dur="1" fill="hold">
                                          <p:stCondLst>
                                            <p:cond delay="0"/>
                                          </p:stCondLst>
                                        </p:cTn>
                                        <p:tgtEl>
                                          <p:spTgt spid="554"/>
                                        </p:tgtEl>
                                        <p:attrNameLst>
                                          <p:attrName>style.visibility</p:attrName>
                                        </p:attrNameLst>
                                      </p:cBhvr>
                                      <p:to>
                                        <p:strVal val="visible"/>
                                      </p:to>
                                    </p:set>
                                    <p:animEffect transition="in" filter="fade">
                                      <p:cBhvr>
                                        <p:cTn id="49" dur="500"/>
                                        <p:tgtEl>
                                          <p:spTgt spid="554"/>
                                        </p:tgtEl>
                                      </p:cBhvr>
                                    </p:animEffect>
                                  </p:childTnLst>
                                </p:cTn>
                              </p:par>
                              <p:par>
                                <p:cTn id="50" presetID="22" presetClass="entr" presetSubtype="4" fill="hold" nodeType="withEffect">
                                  <p:stCondLst>
                                    <p:cond delay="0"/>
                                  </p:stCondLst>
                                  <p:childTnLst>
                                    <p:set>
                                      <p:cBhvr>
                                        <p:cTn id="51" dur="1" fill="hold">
                                          <p:stCondLst>
                                            <p:cond delay="0"/>
                                          </p:stCondLst>
                                        </p:cTn>
                                        <p:tgtEl>
                                          <p:spTgt spid="532"/>
                                        </p:tgtEl>
                                        <p:attrNameLst>
                                          <p:attrName>style.visibility</p:attrName>
                                        </p:attrNameLst>
                                      </p:cBhvr>
                                      <p:to>
                                        <p:strVal val="visible"/>
                                      </p:to>
                                    </p:set>
                                    <p:animEffect transition="in" filter="wipe(down)">
                                      <p:cBhvr>
                                        <p:cTn id="52" dur="500"/>
                                        <p:tgtEl>
                                          <p:spTgt spid="532"/>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541"/>
                                        </p:tgtEl>
                                        <p:attrNameLst>
                                          <p:attrName>style.visibility</p:attrName>
                                        </p:attrNameLst>
                                      </p:cBhvr>
                                      <p:to>
                                        <p:strVal val="visible"/>
                                      </p:to>
                                    </p:set>
                                    <p:animEffect transition="in" filter="wipe(left)">
                                      <p:cBhvr>
                                        <p:cTn id="57" dur="500"/>
                                        <p:tgtEl>
                                          <p:spTgt spid="541"/>
                                        </p:tgtEl>
                                      </p:cBhvr>
                                    </p:animEffect>
                                  </p:childTnLst>
                                </p:cTn>
                              </p:par>
                              <p:par>
                                <p:cTn id="58" presetID="10" presetClass="entr" presetSubtype="0" fill="hold" nodeType="withEffect">
                                  <p:stCondLst>
                                    <p:cond delay="0"/>
                                  </p:stCondLst>
                                  <p:childTnLst>
                                    <p:set>
                                      <p:cBhvr>
                                        <p:cTn id="59" dur="1" fill="hold">
                                          <p:stCondLst>
                                            <p:cond delay="0"/>
                                          </p:stCondLst>
                                        </p:cTn>
                                        <p:tgtEl>
                                          <p:spTgt spid="576"/>
                                        </p:tgtEl>
                                        <p:attrNameLst>
                                          <p:attrName>style.visibility</p:attrName>
                                        </p:attrNameLst>
                                      </p:cBhvr>
                                      <p:to>
                                        <p:strVal val="visible"/>
                                      </p:to>
                                    </p:set>
                                    <p:animEffect transition="in" filter="fade">
                                      <p:cBhvr>
                                        <p:cTn id="60" dur="500"/>
                                        <p:tgtEl>
                                          <p:spTgt spid="576"/>
                                        </p:tgtEl>
                                      </p:cBhvr>
                                    </p:animEffect>
                                  </p:childTnLst>
                                </p:cTn>
                              </p:par>
                              <p:par>
                                <p:cTn id="61" presetID="22" presetClass="entr" presetSubtype="4" fill="hold" nodeType="withEffect">
                                  <p:stCondLst>
                                    <p:cond delay="0"/>
                                  </p:stCondLst>
                                  <p:childTnLst>
                                    <p:set>
                                      <p:cBhvr>
                                        <p:cTn id="62" dur="1" fill="hold">
                                          <p:stCondLst>
                                            <p:cond delay="0"/>
                                          </p:stCondLst>
                                        </p:cTn>
                                        <p:tgtEl>
                                          <p:spTgt spid="544"/>
                                        </p:tgtEl>
                                        <p:attrNameLst>
                                          <p:attrName>style.visibility</p:attrName>
                                        </p:attrNameLst>
                                      </p:cBhvr>
                                      <p:to>
                                        <p:strVal val="visible"/>
                                      </p:to>
                                    </p:set>
                                    <p:animEffect transition="in" filter="wipe(down)">
                                      <p:cBhvr>
                                        <p:cTn id="63" dur="500"/>
                                        <p:tgtEl>
                                          <p:spTgt spid="544"/>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8" fill="hold" nodeType="clickEffect">
                                  <p:stCondLst>
                                    <p:cond delay="0"/>
                                  </p:stCondLst>
                                  <p:childTnLst>
                                    <p:set>
                                      <p:cBhvr>
                                        <p:cTn id="67" dur="1" fill="hold">
                                          <p:stCondLst>
                                            <p:cond delay="0"/>
                                          </p:stCondLst>
                                        </p:cTn>
                                        <p:tgtEl>
                                          <p:spTgt spid="537"/>
                                        </p:tgtEl>
                                        <p:attrNameLst>
                                          <p:attrName>style.visibility</p:attrName>
                                        </p:attrNameLst>
                                      </p:cBhvr>
                                      <p:to>
                                        <p:strVal val="visible"/>
                                      </p:to>
                                    </p:set>
                                    <p:animEffect transition="in" filter="wipe(left)">
                                      <p:cBhvr>
                                        <p:cTn id="68" dur="500"/>
                                        <p:tgtEl>
                                          <p:spTgt spid="537"/>
                                        </p:tgtEl>
                                      </p:cBhvr>
                                    </p:animEffect>
                                  </p:childTnLst>
                                </p:cTn>
                              </p:par>
                            </p:childTnLst>
                          </p:cTn>
                        </p:par>
                        <p:par>
                          <p:cTn id="69" fill="hold">
                            <p:stCondLst>
                              <p:cond delay="500"/>
                            </p:stCondLst>
                            <p:childTnLst>
                              <p:par>
                                <p:cTn id="70" presetID="10" presetClass="entr" presetSubtype="0" fill="hold" nodeType="afterEffect">
                                  <p:stCondLst>
                                    <p:cond delay="0"/>
                                  </p:stCondLst>
                                  <p:childTnLst>
                                    <p:set>
                                      <p:cBhvr>
                                        <p:cTn id="71" dur="1" fill="hold">
                                          <p:stCondLst>
                                            <p:cond delay="0"/>
                                          </p:stCondLst>
                                        </p:cTn>
                                        <p:tgtEl>
                                          <p:spTgt spid="593"/>
                                        </p:tgtEl>
                                        <p:attrNameLst>
                                          <p:attrName>style.visibility</p:attrName>
                                        </p:attrNameLst>
                                      </p:cBhvr>
                                      <p:to>
                                        <p:strVal val="visible"/>
                                      </p:to>
                                    </p:set>
                                    <p:animEffect transition="in" filter="fade">
                                      <p:cBhvr>
                                        <p:cTn id="72" dur="500"/>
                                        <p:tgtEl>
                                          <p:spTgt spid="593"/>
                                        </p:tgtEl>
                                      </p:cBhvr>
                                    </p:animEffect>
                                  </p:childTnLst>
                                </p:cTn>
                              </p:par>
                              <p:par>
                                <p:cTn id="73" presetID="22" presetClass="entr" presetSubtype="4" fill="hold" nodeType="withEffect">
                                  <p:stCondLst>
                                    <p:cond delay="0"/>
                                  </p:stCondLst>
                                  <p:childTnLst>
                                    <p:set>
                                      <p:cBhvr>
                                        <p:cTn id="74" dur="1" fill="hold">
                                          <p:stCondLst>
                                            <p:cond delay="0"/>
                                          </p:stCondLst>
                                        </p:cTn>
                                        <p:tgtEl>
                                          <p:spTgt spid="533"/>
                                        </p:tgtEl>
                                        <p:attrNameLst>
                                          <p:attrName>style.visibility</p:attrName>
                                        </p:attrNameLst>
                                      </p:cBhvr>
                                      <p:to>
                                        <p:strVal val="visible"/>
                                      </p:to>
                                    </p:set>
                                    <p:animEffect transition="in" filter="wipe(down)">
                                      <p:cBhvr>
                                        <p:cTn id="75" dur="500"/>
                                        <p:tgtEl>
                                          <p:spTgt spid="533"/>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nodeType="clickEffect">
                                  <p:stCondLst>
                                    <p:cond delay="0"/>
                                  </p:stCondLst>
                                  <p:childTnLst>
                                    <p:set>
                                      <p:cBhvr>
                                        <p:cTn id="79" dur="1" fill="hold">
                                          <p:stCondLst>
                                            <p:cond delay="0"/>
                                          </p:stCondLst>
                                        </p:cTn>
                                        <p:tgtEl>
                                          <p:spTgt spid="545"/>
                                        </p:tgtEl>
                                        <p:attrNameLst>
                                          <p:attrName>style.visibility</p:attrName>
                                        </p:attrNameLst>
                                      </p:cBhvr>
                                      <p:to>
                                        <p:strVal val="visible"/>
                                      </p:to>
                                    </p:set>
                                    <p:animEffect transition="in" filter="fade">
                                      <p:cBhvr>
                                        <p:cTn id="80" dur="500"/>
                                        <p:tgtEl>
                                          <p:spTgt spid="545"/>
                                        </p:tgtEl>
                                      </p:cBhvr>
                                    </p:animEffect>
                                  </p:childTnLst>
                                </p:cTn>
                              </p:par>
                              <p:par>
                                <p:cTn id="81" presetID="10" presetClass="entr" presetSubtype="0" fill="hold" nodeType="withEffect">
                                  <p:stCondLst>
                                    <p:cond delay="200"/>
                                  </p:stCondLst>
                                  <p:childTnLst>
                                    <p:set>
                                      <p:cBhvr>
                                        <p:cTn id="82" dur="1" fill="hold">
                                          <p:stCondLst>
                                            <p:cond delay="0"/>
                                          </p:stCondLst>
                                        </p:cTn>
                                        <p:tgtEl>
                                          <p:spTgt spid="809"/>
                                        </p:tgtEl>
                                        <p:attrNameLst>
                                          <p:attrName>style.visibility</p:attrName>
                                        </p:attrNameLst>
                                      </p:cBhvr>
                                      <p:to>
                                        <p:strVal val="visible"/>
                                      </p:to>
                                    </p:set>
                                    <p:animEffect transition="in" filter="fade">
                                      <p:cBhvr>
                                        <p:cTn id="83" dur="500"/>
                                        <p:tgtEl>
                                          <p:spTgt spid="8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5" grpId="0" animBg="1"/>
      <p:bldP spid="530" grpId="0" animBg="1"/>
      <p:bldP spid="524" grpId="0" animBg="1"/>
      <p:bldP spid="523" grpId="0" animBg="1"/>
      <p:bldP spid="501" grpId="0" animBg="1"/>
      <p:bldP spid="531" grpId="0" animBg="1"/>
      <p:bldP spid="824"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cxnSp>
        <p:nvCxnSpPr>
          <p:cNvPr id="18" name="Straight Connector 17">
            <a:extLst>
              <a:ext uri="{FF2B5EF4-FFF2-40B4-BE49-F238E27FC236}">
                <a16:creationId xmlns:a16="http://schemas.microsoft.com/office/drawing/2014/main" id="{153D86BF-D60D-4D45-AD9A-B2638811C3FD}"/>
              </a:ext>
            </a:extLst>
          </p:cNvPr>
          <p:cNvCxnSpPr>
            <a:cxnSpLocks/>
          </p:cNvCxnSpPr>
          <p:nvPr/>
        </p:nvCxnSpPr>
        <p:spPr>
          <a:xfrm>
            <a:off x="1994007" y="496"/>
            <a:ext cx="0" cy="7025446"/>
          </a:xfrm>
          <a:prstGeom prst="line">
            <a:avLst/>
          </a:prstGeom>
          <a:noFill/>
          <a:ln w="19050" cap="flat">
            <a:solidFill>
              <a:schemeClr val="bg1">
                <a:lumMod val="75000"/>
                <a:alpha val="7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sp>
        <p:nvSpPr>
          <p:cNvPr id="20" name="Rectangle 19">
            <a:extLst>
              <a:ext uri="{FF2B5EF4-FFF2-40B4-BE49-F238E27FC236}">
                <a16:creationId xmlns:a16="http://schemas.microsoft.com/office/drawing/2014/main" id="{AA159894-4777-4BD4-80D1-FD09090A8EAF}"/>
              </a:ext>
            </a:extLst>
          </p:cNvPr>
          <p:cNvSpPr/>
          <p:nvPr/>
        </p:nvSpPr>
        <p:spPr>
          <a:xfrm>
            <a:off x="412602" y="5684634"/>
            <a:ext cx="1273926" cy="470856"/>
          </a:xfrm>
          <a:prstGeom prst="rect">
            <a:avLst/>
          </a:prstGeom>
        </p:spPr>
        <p:txBody>
          <a:bodyPr wrap="none">
            <a:spAutoFit/>
          </a:bodyPr>
          <a:lstStyle/>
          <a:p>
            <a:pPr algn="ctr" defTabSz="932509">
              <a:defRPr/>
            </a:pPr>
            <a:r>
              <a:rPr lang="en-US" sz="2400" kern="0" spc="50">
                <a:solidFill>
                  <a:srgbClr val="0078D7"/>
                </a:solidFill>
                <a:latin typeface="Segoe UI" panose="020B0502040204020203" pitchFamily="34" charset="0"/>
                <a:cs typeface="Segoe UI" panose="020B0502040204020203" pitchFamily="34" charset="0"/>
              </a:rPr>
              <a:t>Trusted</a:t>
            </a:r>
          </a:p>
        </p:txBody>
      </p:sp>
      <p:sp>
        <p:nvSpPr>
          <p:cNvPr id="21" name="Rectangle 20">
            <a:extLst>
              <a:ext uri="{FF2B5EF4-FFF2-40B4-BE49-F238E27FC236}">
                <a16:creationId xmlns:a16="http://schemas.microsoft.com/office/drawing/2014/main" id="{2008378F-748F-4973-91D2-AE64A243C214}"/>
              </a:ext>
            </a:extLst>
          </p:cNvPr>
          <p:cNvSpPr/>
          <p:nvPr/>
        </p:nvSpPr>
        <p:spPr>
          <a:xfrm>
            <a:off x="456745" y="4337287"/>
            <a:ext cx="1185640" cy="345163"/>
          </a:xfrm>
          <a:prstGeom prst="rect">
            <a:avLst/>
          </a:prstGeom>
        </p:spPr>
        <p:txBody>
          <a:bodyPr wrap="none">
            <a:spAutoFit/>
          </a:bodyPr>
          <a:lstStyle/>
          <a:p>
            <a:pPr algn="ctr" defTabSz="932509">
              <a:defRPr/>
            </a:pPr>
            <a:r>
              <a:rPr lang="en-US" sz="1599" kern="0" spc="50">
                <a:solidFill>
                  <a:srgbClr val="353535">
                    <a:lumMod val="40000"/>
                    <a:lumOff val="60000"/>
                  </a:srgbClr>
                </a:solidFill>
                <a:latin typeface="Segoe UI" panose="020B0502040204020203" pitchFamily="34" charset="0"/>
                <a:cs typeface="Segoe UI" panose="020B0502040204020203" pitchFamily="34" charset="0"/>
              </a:rPr>
              <a:t>Intelligent</a:t>
            </a:r>
          </a:p>
        </p:txBody>
      </p:sp>
      <p:sp>
        <p:nvSpPr>
          <p:cNvPr id="25" name="light">
            <a:extLst>
              <a:ext uri="{FF2B5EF4-FFF2-40B4-BE49-F238E27FC236}">
                <a16:creationId xmlns:a16="http://schemas.microsoft.com/office/drawing/2014/main" id="{38BAE752-BE22-4707-B0F9-4C08A401389B}"/>
              </a:ext>
            </a:extLst>
          </p:cNvPr>
          <p:cNvSpPr>
            <a:spLocks noChangeAspect="1" noEditPoints="1"/>
          </p:cNvSpPr>
          <p:nvPr/>
        </p:nvSpPr>
        <p:spPr bwMode="auto">
          <a:xfrm>
            <a:off x="889768" y="3872325"/>
            <a:ext cx="291439" cy="432683"/>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28575">
            <a:solidFill>
              <a:srgbClr val="B3B2B4"/>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cs typeface="Segoe UI" pitchFamily="34" charset="0"/>
            </a:endParaRPr>
          </a:p>
        </p:txBody>
      </p:sp>
      <p:sp>
        <p:nvSpPr>
          <p:cNvPr id="29" name="Freeform 28"/>
          <p:cNvSpPr>
            <a:spLocks noChangeArrowheads="1"/>
          </p:cNvSpPr>
          <p:nvPr/>
        </p:nvSpPr>
        <p:spPr bwMode="auto">
          <a:xfrm>
            <a:off x="711136" y="4920775"/>
            <a:ext cx="659508" cy="652579"/>
          </a:xfrm>
          <a:custGeom>
            <a:avLst/>
            <a:gdLst>
              <a:gd name="T0" fmla="*/ 3212 w 13440"/>
              <a:gd name="T1" fmla="*/ 3671 h 13299"/>
              <a:gd name="T2" fmla="*/ 3433 w 13440"/>
              <a:gd name="T3" fmla="*/ 3583 h 13299"/>
              <a:gd name="T4" fmla="*/ 3600 w 13440"/>
              <a:gd name="T5" fmla="*/ 3415 h 13299"/>
              <a:gd name="T6" fmla="*/ 3689 w 13440"/>
              <a:gd name="T7" fmla="*/ 3194 h 13299"/>
              <a:gd name="T8" fmla="*/ 3697 w 13440"/>
              <a:gd name="T9" fmla="*/ 3009 h 13299"/>
              <a:gd name="T10" fmla="*/ 3627 w 13440"/>
              <a:gd name="T11" fmla="*/ 2762 h 13299"/>
              <a:gd name="T12" fmla="*/ 3477 w 13440"/>
              <a:gd name="T13" fmla="*/ 2577 h 13299"/>
              <a:gd name="T14" fmla="*/ 3274 w 13440"/>
              <a:gd name="T15" fmla="*/ 2462 h 13299"/>
              <a:gd name="T16" fmla="*/ 3088 w 13440"/>
              <a:gd name="T17" fmla="*/ 2427 h 13299"/>
              <a:gd name="T18" fmla="*/ 2833 w 13440"/>
              <a:gd name="T19" fmla="*/ 2480 h 13299"/>
              <a:gd name="T20" fmla="*/ 2630 w 13440"/>
              <a:gd name="T21" fmla="*/ 2621 h 13299"/>
              <a:gd name="T22" fmla="*/ 2488 w 13440"/>
              <a:gd name="T23" fmla="*/ 2824 h 13299"/>
              <a:gd name="T24" fmla="*/ 2444 w 13440"/>
              <a:gd name="T25" fmla="*/ 3080 h 13299"/>
              <a:gd name="T26" fmla="*/ 2471 w 13440"/>
              <a:gd name="T27" fmla="*/ 3256 h 13299"/>
              <a:gd name="T28" fmla="*/ 2585 w 13440"/>
              <a:gd name="T29" fmla="*/ 3459 h 13299"/>
              <a:gd name="T30" fmla="*/ 2780 w 13440"/>
              <a:gd name="T31" fmla="*/ 3609 h 13299"/>
              <a:gd name="T32" fmla="*/ 3027 w 13440"/>
              <a:gd name="T33" fmla="*/ 3680 h 13299"/>
              <a:gd name="T34" fmla="*/ 6988 w 13440"/>
              <a:gd name="T35" fmla="*/ 8127 h 13299"/>
              <a:gd name="T36" fmla="*/ 6380 w 13440"/>
              <a:gd name="T37" fmla="*/ 8480 h 13299"/>
              <a:gd name="T38" fmla="*/ 5718 w 13440"/>
              <a:gd name="T39" fmla="*/ 8736 h 13299"/>
              <a:gd name="T40" fmla="*/ 5004 w 13440"/>
              <a:gd name="T41" fmla="*/ 8886 h 13299"/>
              <a:gd name="T42" fmla="*/ 4439 w 13440"/>
              <a:gd name="T43" fmla="*/ 8921 h 13299"/>
              <a:gd name="T44" fmla="*/ 3547 w 13440"/>
              <a:gd name="T45" fmla="*/ 8824 h 13299"/>
              <a:gd name="T46" fmla="*/ 2709 w 13440"/>
              <a:gd name="T47" fmla="*/ 8568 h 13299"/>
              <a:gd name="T48" fmla="*/ 1959 w 13440"/>
              <a:gd name="T49" fmla="*/ 8153 h 13299"/>
              <a:gd name="T50" fmla="*/ 1297 w 13440"/>
              <a:gd name="T51" fmla="*/ 7615 h 13299"/>
              <a:gd name="T52" fmla="*/ 759 w 13440"/>
              <a:gd name="T53" fmla="*/ 6953 h 13299"/>
              <a:gd name="T54" fmla="*/ 344 w 13440"/>
              <a:gd name="T55" fmla="*/ 6195 h 13299"/>
              <a:gd name="T56" fmla="*/ 88 w 13440"/>
              <a:gd name="T57" fmla="*/ 5357 h 13299"/>
              <a:gd name="T58" fmla="*/ 0 w 13440"/>
              <a:gd name="T59" fmla="*/ 4456 h 13299"/>
              <a:gd name="T60" fmla="*/ 44 w 13440"/>
              <a:gd name="T61" fmla="*/ 3777 h 13299"/>
              <a:gd name="T62" fmla="*/ 264 w 13440"/>
              <a:gd name="T63" fmla="*/ 2921 h 13299"/>
              <a:gd name="T64" fmla="*/ 644 w 13440"/>
              <a:gd name="T65" fmla="*/ 2135 h 13299"/>
              <a:gd name="T66" fmla="*/ 1156 w 13440"/>
              <a:gd name="T67" fmla="*/ 1456 h 13299"/>
              <a:gd name="T68" fmla="*/ 1782 w 13440"/>
              <a:gd name="T69" fmla="*/ 882 h 13299"/>
              <a:gd name="T70" fmla="*/ 2515 w 13440"/>
              <a:gd name="T71" fmla="*/ 432 h 13299"/>
              <a:gd name="T72" fmla="*/ 3327 w 13440"/>
              <a:gd name="T73" fmla="*/ 132 h 13299"/>
              <a:gd name="T74" fmla="*/ 4209 w 13440"/>
              <a:gd name="T75" fmla="*/ 0 h 13299"/>
              <a:gd name="T76" fmla="*/ 4898 w 13440"/>
              <a:gd name="T77" fmla="*/ 17 h 13299"/>
              <a:gd name="T78" fmla="*/ 5771 w 13440"/>
              <a:gd name="T79" fmla="*/ 194 h 13299"/>
              <a:gd name="T80" fmla="*/ 6574 w 13440"/>
              <a:gd name="T81" fmla="*/ 529 h 13299"/>
              <a:gd name="T82" fmla="*/ 7288 w 13440"/>
              <a:gd name="T83" fmla="*/ 1015 h 13299"/>
              <a:gd name="T84" fmla="*/ 7897 w 13440"/>
              <a:gd name="T85" fmla="*/ 1615 h 13299"/>
              <a:gd name="T86" fmla="*/ 8383 w 13440"/>
              <a:gd name="T87" fmla="*/ 2329 h 13299"/>
              <a:gd name="T88" fmla="*/ 8718 w 13440"/>
              <a:gd name="T89" fmla="*/ 3124 h 13299"/>
              <a:gd name="T90" fmla="*/ 8894 w 13440"/>
              <a:gd name="T91" fmla="*/ 3997 h 13299"/>
              <a:gd name="T92" fmla="*/ 8912 w 13440"/>
              <a:gd name="T93" fmla="*/ 4642 h 13299"/>
              <a:gd name="T94" fmla="*/ 8833 w 13440"/>
              <a:gd name="T95" fmla="*/ 5321 h 13299"/>
              <a:gd name="T96" fmla="*/ 13439 w 13440"/>
              <a:gd name="T97" fmla="*/ 10456 h 13299"/>
              <a:gd name="T98" fmla="*/ 10748 w 13440"/>
              <a:gd name="T99" fmla="*/ 13298 h 13299"/>
              <a:gd name="T100" fmla="*/ 9000 w 13440"/>
              <a:gd name="T101" fmla="*/ 11471 h 13299"/>
              <a:gd name="T102" fmla="*/ 7129 w 13440"/>
              <a:gd name="T103" fmla="*/ 9689 h 13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440" h="13299">
                <a:moveTo>
                  <a:pt x="3088" y="3689"/>
                </a:moveTo>
                <a:lnTo>
                  <a:pt x="3088" y="3689"/>
                </a:lnTo>
                <a:lnTo>
                  <a:pt x="3150" y="3680"/>
                </a:lnTo>
                <a:lnTo>
                  <a:pt x="3212" y="3671"/>
                </a:lnTo>
                <a:lnTo>
                  <a:pt x="3274" y="3662"/>
                </a:lnTo>
                <a:lnTo>
                  <a:pt x="3327" y="3636"/>
                </a:lnTo>
                <a:lnTo>
                  <a:pt x="3380" y="3609"/>
                </a:lnTo>
                <a:lnTo>
                  <a:pt x="3433" y="3583"/>
                </a:lnTo>
                <a:lnTo>
                  <a:pt x="3477" y="3547"/>
                </a:lnTo>
                <a:lnTo>
                  <a:pt x="3521" y="3503"/>
                </a:lnTo>
                <a:lnTo>
                  <a:pt x="3556" y="3459"/>
                </a:lnTo>
                <a:lnTo>
                  <a:pt x="3600" y="3415"/>
                </a:lnTo>
                <a:lnTo>
                  <a:pt x="3627" y="3362"/>
                </a:lnTo>
                <a:lnTo>
                  <a:pt x="3653" y="3309"/>
                </a:lnTo>
                <a:lnTo>
                  <a:pt x="3671" y="3256"/>
                </a:lnTo>
                <a:lnTo>
                  <a:pt x="3689" y="3194"/>
                </a:lnTo>
                <a:lnTo>
                  <a:pt x="3697" y="3141"/>
                </a:lnTo>
                <a:lnTo>
                  <a:pt x="3706" y="3080"/>
                </a:lnTo>
                <a:lnTo>
                  <a:pt x="3706" y="3080"/>
                </a:lnTo>
                <a:lnTo>
                  <a:pt x="3697" y="3009"/>
                </a:lnTo>
                <a:lnTo>
                  <a:pt x="3689" y="2947"/>
                </a:lnTo>
                <a:lnTo>
                  <a:pt x="3671" y="2885"/>
                </a:lnTo>
                <a:lnTo>
                  <a:pt x="3653" y="2824"/>
                </a:lnTo>
                <a:lnTo>
                  <a:pt x="3627" y="2762"/>
                </a:lnTo>
                <a:lnTo>
                  <a:pt x="3600" y="2709"/>
                </a:lnTo>
                <a:lnTo>
                  <a:pt x="3556" y="2665"/>
                </a:lnTo>
                <a:lnTo>
                  <a:pt x="3521" y="2621"/>
                </a:lnTo>
                <a:lnTo>
                  <a:pt x="3477" y="2577"/>
                </a:lnTo>
                <a:lnTo>
                  <a:pt x="3433" y="2541"/>
                </a:lnTo>
                <a:lnTo>
                  <a:pt x="3380" y="2506"/>
                </a:lnTo>
                <a:lnTo>
                  <a:pt x="3327" y="2480"/>
                </a:lnTo>
                <a:lnTo>
                  <a:pt x="3274" y="2462"/>
                </a:lnTo>
                <a:lnTo>
                  <a:pt x="3212" y="2444"/>
                </a:lnTo>
                <a:lnTo>
                  <a:pt x="3150" y="2435"/>
                </a:lnTo>
                <a:lnTo>
                  <a:pt x="3088" y="2427"/>
                </a:lnTo>
                <a:lnTo>
                  <a:pt x="3088" y="2427"/>
                </a:lnTo>
                <a:lnTo>
                  <a:pt x="3027" y="2435"/>
                </a:lnTo>
                <a:lnTo>
                  <a:pt x="2956" y="2444"/>
                </a:lnTo>
                <a:lnTo>
                  <a:pt x="2894" y="2462"/>
                </a:lnTo>
                <a:lnTo>
                  <a:pt x="2833" y="2480"/>
                </a:lnTo>
                <a:lnTo>
                  <a:pt x="2780" y="2506"/>
                </a:lnTo>
                <a:lnTo>
                  <a:pt x="2727" y="2541"/>
                </a:lnTo>
                <a:lnTo>
                  <a:pt x="2674" y="2577"/>
                </a:lnTo>
                <a:lnTo>
                  <a:pt x="2630" y="2621"/>
                </a:lnTo>
                <a:lnTo>
                  <a:pt x="2585" y="2665"/>
                </a:lnTo>
                <a:lnTo>
                  <a:pt x="2550" y="2709"/>
                </a:lnTo>
                <a:lnTo>
                  <a:pt x="2515" y="2762"/>
                </a:lnTo>
                <a:lnTo>
                  <a:pt x="2488" y="2824"/>
                </a:lnTo>
                <a:lnTo>
                  <a:pt x="2471" y="2885"/>
                </a:lnTo>
                <a:lnTo>
                  <a:pt x="2453" y="2947"/>
                </a:lnTo>
                <a:lnTo>
                  <a:pt x="2444" y="3009"/>
                </a:lnTo>
                <a:lnTo>
                  <a:pt x="2444" y="3080"/>
                </a:lnTo>
                <a:lnTo>
                  <a:pt x="2444" y="3080"/>
                </a:lnTo>
                <a:lnTo>
                  <a:pt x="2444" y="3141"/>
                </a:lnTo>
                <a:lnTo>
                  <a:pt x="2453" y="3194"/>
                </a:lnTo>
                <a:lnTo>
                  <a:pt x="2471" y="3256"/>
                </a:lnTo>
                <a:lnTo>
                  <a:pt x="2488" y="3309"/>
                </a:lnTo>
                <a:lnTo>
                  <a:pt x="2515" y="3362"/>
                </a:lnTo>
                <a:lnTo>
                  <a:pt x="2550" y="3415"/>
                </a:lnTo>
                <a:lnTo>
                  <a:pt x="2585" y="3459"/>
                </a:lnTo>
                <a:lnTo>
                  <a:pt x="2630" y="3503"/>
                </a:lnTo>
                <a:lnTo>
                  <a:pt x="2674" y="3547"/>
                </a:lnTo>
                <a:lnTo>
                  <a:pt x="2727" y="3583"/>
                </a:lnTo>
                <a:lnTo>
                  <a:pt x="2780" y="3609"/>
                </a:lnTo>
                <a:lnTo>
                  <a:pt x="2833" y="3636"/>
                </a:lnTo>
                <a:lnTo>
                  <a:pt x="2894" y="3662"/>
                </a:lnTo>
                <a:lnTo>
                  <a:pt x="2956" y="3671"/>
                </a:lnTo>
                <a:lnTo>
                  <a:pt x="3027" y="3680"/>
                </a:lnTo>
                <a:lnTo>
                  <a:pt x="3088" y="3689"/>
                </a:lnTo>
                <a:close/>
                <a:moveTo>
                  <a:pt x="7129" y="8021"/>
                </a:moveTo>
                <a:lnTo>
                  <a:pt x="7129" y="8021"/>
                </a:lnTo>
                <a:lnTo>
                  <a:pt x="6988" y="8127"/>
                </a:lnTo>
                <a:lnTo>
                  <a:pt x="6838" y="8224"/>
                </a:lnTo>
                <a:lnTo>
                  <a:pt x="6689" y="8321"/>
                </a:lnTo>
                <a:lnTo>
                  <a:pt x="6539" y="8400"/>
                </a:lnTo>
                <a:lnTo>
                  <a:pt x="6380" y="8480"/>
                </a:lnTo>
                <a:lnTo>
                  <a:pt x="6221" y="8559"/>
                </a:lnTo>
                <a:lnTo>
                  <a:pt x="6054" y="8621"/>
                </a:lnTo>
                <a:lnTo>
                  <a:pt x="5886" y="8683"/>
                </a:lnTo>
                <a:lnTo>
                  <a:pt x="5718" y="8736"/>
                </a:lnTo>
                <a:lnTo>
                  <a:pt x="5542" y="8789"/>
                </a:lnTo>
                <a:lnTo>
                  <a:pt x="5365" y="8824"/>
                </a:lnTo>
                <a:lnTo>
                  <a:pt x="5180" y="8859"/>
                </a:lnTo>
                <a:lnTo>
                  <a:pt x="5004" y="8886"/>
                </a:lnTo>
                <a:lnTo>
                  <a:pt x="4818" y="8903"/>
                </a:lnTo>
                <a:lnTo>
                  <a:pt x="4624" y="8912"/>
                </a:lnTo>
                <a:lnTo>
                  <a:pt x="4439" y="8921"/>
                </a:lnTo>
                <a:lnTo>
                  <a:pt x="4439" y="8921"/>
                </a:lnTo>
                <a:lnTo>
                  <a:pt x="4209" y="8912"/>
                </a:lnTo>
                <a:lnTo>
                  <a:pt x="3989" y="8894"/>
                </a:lnTo>
                <a:lnTo>
                  <a:pt x="3759" y="8868"/>
                </a:lnTo>
                <a:lnTo>
                  <a:pt x="3547" y="8824"/>
                </a:lnTo>
                <a:lnTo>
                  <a:pt x="3327" y="8780"/>
                </a:lnTo>
                <a:lnTo>
                  <a:pt x="3124" y="8718"/>
                </a:lnTo>
                <a:lnTo>
                  <a:pt x="2912" y="8647"/>
                </a:lnTo>
                <a:lnTo>
                  <a:pt x="2709" y="8568"/>
                </a:lnTo>
                <a:lnTo>
                  <a:pt x="2515" y="8480"/>
                </a:lnTo>
                <a:lnTo>
                  <a:pt x="2321" y="8383"/>
                </a:lnTo>
                <a:lnTo>
                  <a:pt x="2135" y="8277"/>
                </a:lnTo>
                <a:lnTo>
                  <a:pt x="1959" y="8153"/>
                </a:lnTo>
                <a:lnTo>
                  <a:pt x="1782" y="8030"/>
                </a:lnTo>
                <a:lnTo>
                  <a:pt x="1615" y="7897"/>
                </a:lnTo>
                <a:lnTo>
                  <a:pt x="1456" y="7765"/>
                </a:lnTo>
                <a:lnTo>
                  <a:pt x="1297" y="7615"/>
                </a:lnTo>
                <a:lnTo>
                  <a:pt x="1156" y="7456"/>
                </a:lnTo>
                <a:lnTo>
                  <a:pt x="1015" y="7297"/>
                </a:lnTo>
                <a:lnTo>
                  <a:pt x="882" y="7129"/>
                </a:lnTo>
                <a:lnTo>
                  <a:pt x="759" y="6953"/>
                </a:lnTo>
                <a:lnTo>
                  <a:pt x="644" y="6776"/>
                </a:lnTo>
                <a:lnTo>
                  <a:pt x="529" y="6583"/>
                </a:lnTo>
                <a:lnTo>
                  <a:pt x="432" y="6398"/>
                </a:lnTo>
                <a:lnTo>
                  <a:pt x="344" y="6195"/>
                </a:lnTo>
                <a:lnTo>
                  <a:pt x="264" y="5992"/>
                </a:lnTo>
                <a:lnTo>
                  <a:pt x="194" y="5789"/>
                </a:lnTo>
                <a:lnTo>
                  <a:pt x="132" y="5577"/>
                </a:lnTo>
                <a:lnTo>
                  <a:pt x="88" y="5357"/>
                </a:lnTo>
                <a:lnTo>
                  <a:pt x="44" y="5136"/>
                </a:lnTo>
                <a:lnTo>
                  <a:pt x="17" y="4915"/>
                </a:lnTo>
                <a:lnTo>
                  <a:pt x="0" y="4686"/>
                </a:lnTo>
                <a:lnTo>
                  <a:pt x="0" y="4456"/>
                </a:lnTo>
                <a:lnTo>
                  <a:pt x="0" y="4456"/>
                </a:lnTo>
                <a:lnTo>
                  <a:pt x="0" y="4227"/>
                </a:lnTo>
                <a:lnTo>
                  <a:pt x="17" y="3997"/>
                </a:lnTo>
                <a:lnTo>
                  <a:pt x="44" y="3777"/>
                </a:lnTo>
                <a:lnTo>
                  <a:pt x="88" y="3556"/>
                </a:lnTo>
                <a:lnTo>
                  <a:pt x="132" y="3336"/>
                </a:lnTo>
                <a:lnTo>
                  <a:pt x="194" y="3124"/>
                </a:lnTo>
                <a:lnTo>
                  <a:pt x="264" y="2921"/>
                </a:lnTo>
                <a:lnTo>
                  <a:pt x="344" y="2718"/>
                </a:lnTo>
                <a:lnTo>
                  <a:pt x="432" y="2515"/>
                </a:lnTo>
                <a:lnTo>
                  <a:pt x="529" y="2329"/>
                </a:lnTo>
                <a:lnTo>
                  <a:pt x="644" y="2135"/>
                </a:lnTo>
                <a:lnTo>
                  <a:pt x="759" y="1959"/>
                </a:lnTo>
                <a:lnTo>
                  <a:pt x="882" y="1782"/>
                </a:lnTo>
                <a:lnTo>
                  <a:pt x="1015" y="1615"/>
                </a:lnTo>
                <a:lnTo>
                  <a:pt x="1156" y="1456"/>
                </a:lnTo>
                <a:lnTo>
                  <a:pt x="1297" y="1297"/>
                </a:lnTo>
                <a:lnTo>
                  <a:pt x="1456" y="1147"/>
                </a:lnTo>
                <a:lnTo>
                  <a:pt x="1615" y="1015"/>
                </a:lnTo>
                <a:lnTo>
                  <a:pt x="1782" y="882"/>
                </a:lnTo>
                <a:lnTo>
                  <a:pt x="1959" y="759"/>
                </a:lnTo>
                <a:lnTo>
                  <a:pt x="2135" y="635"/>
                </a:lnTo>
                <a:lnTo>
                  <a:pt x="2321" y="529"/>
                </a:lnTo>
                <a:lnTo>
                  <a:pt x="2515" y="432"/>
                </a:lnTo>
                <a:lnTo>
                  <a:pt x="2709" y="344"/>
                </a:lnTo>
                <a:lnTo>
                  <a:pt x="2912" y="264"/>
                </a:lnTo>
                <a:lnTo>
                  <a:pt x="3124" y="194"/>
                </a:lnTo>
                <a:lnTo>
                  <a:pt x="3327" y="132"/>
                </a:lnTo>
                <a:lnTo>
                  <a:pt x="3547" y="88"/>
                </a:lnTo>
                <a:lnTo>
                  <a:pt x="3759" y="44"/>
                </a:lnTo>
                <a:lnTo>
                  <a:pt x="3989" y="17"/>
                </a:lnTo>
                <a:lnTo>
                  <a:pt x="4209" y="0"/>
                </a:lnTo>
                <a:lnTo>
                  <a:pt x="4439" y="0"/>
                </a:lnTo>
                <a:lnTo>
                  <a:pt x="4439" y="0"/>
                </a:lnTo>
                <a:lnTo>
                  <a:pt x="4668" y="0"/>
                </a:lnTo>
                <a:lnTo>
                  <a:pt x="4898" y="17"/>
                </a:lnTo>
                <a:lnTo>
                  <a:pt x="5118" y="44"/>
                </a:lnTo>
                <a:lnTo>
                  <a:pt x="5348" y="88"/>
                </a:lnTo>
                <a:lnTo>
                  <a:pt x="5559" y="132"/>
                </a:lnTo>
                <a:lnTo>
                  <a:pt x="5771" y="194"/>
                </a:lnTo>
                <a:lnTo>
                  <a:pt x="5983" y="264"/>
                </a:lnTo>
                <a:lnTo>
                  <a:pt x="6186" y="344"/>
                </a:lnTo>
                <a:lnTo>
                  <a:pt x="6389" y="432"/>
                </a:lnTo>
                <a:lnTo>
                  <a:pt x="6574" y="529"/>
                </a:lnTo>
                <a:lnTo>
                  <a:pt x="6768" y="635"/>
                </a:lnTo>
                <a:lnTo>
                  <a:pt x="6944" y="759"/>
                </a:lnTo>
                <a:lnTo>
                  <a:pt x="7121" y="882"/>
                </a:lnTo>
                <a:lnTo>
                  <a:pt x="7288" y="1015"/>
                </a:lnTo>
                <a:lnTo>
                  <a:pt x="7456" y="1147"/>
                </a:lnTo>
                <a:lnTo>
                  <a:pt x="7606" y="1297"/>
                </a:lnTo>
                <a:lnTo>
                  <a:pt x="7756" y="1456"/>
                </a:lnTo>
                <a:lnTo>
                  <a:pt x="7897" y="1615"/>
                </a:lnTo>
                <a:lnTo>
                  <a:pt x="8030" y="1782"/>
                </a:lnTo>
                <a:lnTo>
                  <a:pt x="8153" y="1959"/>
                </a:lnTo>
                <a:lnTo>
                  <a:pt x="8268" y="2135"/>
                </a:lnTo>
                <a:lnTo>
                  <a:pt x="8383" y="2329"/>
                </a:lnTo>
                <a:lnTo>
                  <a:pt x="8480" y="2515"/>
                </a:lnTo>
                <a:lnTo>
                  <a:pt x="8568" y="2718"/>
                </a:lnTo>
                <a:lnTo>
                  <a:pt x="8647" y="2921"/>
                </a:lnTo>
                <a:lnTo>
                  <a:pt x="8718" y="3124"/>
                </a:lnTo>
                <a:lnTo>
                  <a:pt x="8780" y="3336"/>
                </a:lnTo>
                <a:lnTo>
                  <a:pt x="8824" y="3556"/>
                </a:lnTo>
                <a:lnTo>
                  <a:pt x="8868" y="3777"/>
                </a:lnTo>
                <a:lnTo>
                  <a:pt x="8894" y="3997"/>
                </a:lnTo>
                <a:lnTo>
                  <a:pt x="8912" y="4227"/>
                </a:lnTo>
                <a:lnTo>
                  <a:pt x="8921" y="4456"/>
                </a:lnTo>
                <a:lnTo>
                  <a:pt x="8921" y="4456"/>
                </a:lnTo>
                <a:lnTo>
                  <a:pt x="8912" y="4642"/>
                </a:lnTo>
                <a:lnTo>
                  <a:pt x="8903" y="4818"/>
                </a:lnTo>
                <a:lnTo>
                  <a:pt x="8886" y="4986"/>
                </a:lnTo>
                <a:lnTo>
                  <a:pt x="8859" y="5154"/>
                </a:lnTo>
                <a:lnTo>
                  <a:pt x="8833" y="5321"/>
                </a:lnTo>
                <a:lnTo>
                  <a:pt x="8797" y="5480"/>
                </a:lnTo>
                <a:lnTo>
                  <a:pt x="8718" y="5798"/>
                </a:lnTo>
                <a:lnTo>
                  <a:pt x="8718" y="5798"/>
                </a:lnTo>
                <a:lnTo>
                  <a:pt x="13439" y="10456"/>
                </a:lnTo>
                <a:lnTo>
                  <a:pt x="13439" y="10456"/>
                </a:lnTo>
                <a:lnTo>
                  <a:pt x="13439" y="13298"/>
                </a:lnTo>
                <a:lnTo>
                  <a:pt x="13439" y="13298"/>
                </a:lnTo>
                <a:lnTo>
                  <a:pt x="10748" y="13298"/>
                </a:lnTo>
                <a:lnTo>
                  <a:pt x="10748" y="13298"/>
                </a:lnTo>
                <a:lnTo>
                  <a:pt x="10748" y="11471"/>
                </a:lnTo>
                <a:lnTo>
                  <a:pt x="10748" y="11471"/>
                </a:lnTo>
                <a:lnTo>
                  <a:pt x="9000" y="11471"/>
                </a:lnTo>
                <a:lnTo>
                  <a:pt x="9000" y="11471"/>
                </a:lnTo>
                <a:lnTo>
                  <a:pt x="9000" y="9689"/>
                </a:lnTo>
                <a:lnTo>
                  <a:pt x="9000" y="9689"/>
                </a:lnTo>
                <a:lnTo>
                  <a:pt x="7129" y="9689"/>
                </a:lnTo>
                <a:lnTo>
                  <a:pt x="7129" y="8021"/>
                </a:lnTo>
                <a:close/>
              </a:path>
            </a:pathLst>
          </a:custGeom>
          <a:noFill/>
          <a:ln w="28575" cap="flat">
            <a:solidFill>
              <a:srgbClr val="001F50"/>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defRPr/>
            </a:pPr>
            <a:endParaRPr lang="en-US" sz="1836">
              <a:solidFill>
                <a:srgbClr val="505050"/>
              </a:solidFill>
              <a:latin typeface="Segoe UI"/>
            </a:endParaRPr>
          </a:p>
        </p:txBody>
      </p:sp>
      <p:sp>
        <p:nvSpPr>
          <p:cNvPr id="15" name="Rectangle 14">
            <a:extLst>
              <a:ext uri="{FF2B5EF4-FFF2-40B4-BE49-F238E27FC236}">
                <a16:creationId xmlns:a16="http://schemas.microsoft.com/office/drawing/2014/main" id="{A1146EDB-2AF1-424A-9EF5-E4304E03BFAD}"/>
              </a:ext>
            </a:extLst>
          </p:cNvPr>
          <p:cNvSpPr/>
          <p:nvPr/>
        </p:nvSpPr>
        <p:spPr>
          <a:xfrm>
            <a:off x="607542" y="3164637"/>
            <a:ext cx="845579" cy="345163"/>
          </a:xfrm>
          <a:prstGeom prst="rect">
            <a:avLst/>
          </a:prstGeom>
        </p:spPr>
        <p:txBody>
          <a:bodyPr wrap="none">
            <a:spAutoFit/>
          </a:bodyPr>
          <a:lstStyle/>
          <a:p>
            <a:pPr algn="ctr" defTabSz="932509">
              <a:defRPr/>
            </a:pPr>
            <a:r>
              <a:rPr lang="en-US" sz="1599" kern="0" spc="50">
                <a:solidFill>
                  <a:srgbClr val="353535">
                    <a:lumMod val="40000"/>
                    <a:lumOff val="60000"/>
                  </a:srgbClr>
                </a:solidFill>
                <a:latin typeface="Segoe UI" panose="020B0502040204020203" pitchFamily="34" charset="0"/>
                <a:cs typeface="Segoe UI" panose="020B0502040204020203" pitchFamily="34" charset="0"/>
              </a:rPr>
              <a:t>Hybrid</a:t>
            </a:r>
          </a:p>
        </p:txBody>
      </p:sp>
      <p:sp>
        <p:nvSpPr>
          <p:cNvPr id="16" name="Rectangle 15">
            <a:extLst>
              <a:ext uri="{FF2B5EF4-FFF2-40B4-BE49-F238E27FC236}">
                <a16:creationId xmlns:a16="http://schemas.microsoft.com/office/drawing/2014/main" id="{B35646DF-8C43-4E4D-B624-7900389633A3}"/>
              </a:ext>
            </a:extLst>
          </p:cNvPr>
          <p:cNvSpPr/>
          <p:nvPr/>
        </p:nvSpPr>
        <p:spPr>
          <a:xfrm>
            <a:off x="413806" y="1826914"/>
            <a:ext cx="1233053" cy="345163"/>
          </a:xfrm>
          <a:prstGeom prst="rect">
            <a:avLst/>
          </a:prstGeom>
        </p:spPr>
        <p:txBody>
          <a:bodyPr wrap="none">
            <a:spAutoFit/>
          </a:bodyPr>
          <a:lstStyle/>
          <a:p>
            <a:pPr algn="ctr" defTabSz="932509">
              <a:defRPr/>
            </a:pPr>
            <a:r>
              <a:rPr lang="en-US" sz="1599" kern="0" spc="50">
                <a:solidFill>
                  <a:srgbClr val="353535">
                    <a:lumMod val="40000"/>
                    <a:lumOff val="60000"/>
                  </a:srgbClr>
                </a:solidFill>
                <a:latin typeface="Segoe UI" panose="020B0502040204020203" pitchFamily="34" charset="0"/>
                <a:cs typeface="Segoe UI" panose="020B0502040204020203" pitchFamily="34" charset="0"/>
              </a:rPr>
              <a:t>Productive</a:t>
            </a:r>
          </a:p>
        </p:txBody>
      </p:sp>
      <p:sp>
        <p:nvSpPr>
          <p:cNvPr id="17" name="speedometer_2">
            <a:extLst>
              <a:ext uri="{FF2B5EF4-FFF2-40B4-BE49-F238E27FC236}">
                <a16:creationId xmlns:a16="http://schemas.microsoft.com/office/drawing/2014/main" id="{6B36E8F2-7074-4E46-8F79-AB1429268D3C}"/>
              </a:ext>
            </a:extLst>
          </p:cNvPr>
          <p:cNvSpPr>
            <a:spLocks noChangeAspect="1" noEditPoints="1"/>
          </p:cNvSpPr>
          <p:nvPr/>
        </p:nvSpPr>
        <p:spPr bwMode="auto">
          <a:xfrm>
            <a:off x="817775" y="1183560"/>
            <a:ext cx="439680" cy="439678"/>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28575">
            <a:solidFill>
              <a:srgbClr val="B3B2B4"/>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cs typeface="Segoe UI" pitchFamily="34" charset="0"/>
            </a:endParaRPr>
          </a:p>
        </p:txBody>
      </p:sp>
      <p:grpSp>
        <p:nvGrpSpPr>
          <p:cNvPr id="19" name="Group 18">
            <a:extLst>
              <a:ext uri="{FF2B5EF4-FFF2-40B4-BE49-F238E27FC236}">
                <a16:creationId xmlns:a16="http://schemas.microsoft.com/office/drawing/2014/main" id="{3063E2FD-E14B-41C4-8DA5-5C5F57591146}"/>
              </a:ext>
            </a:extLst>
          </p:cNvPr>
          <p:cNvGrpSpPr/>
          <p:nvPr/>
        </p:nvGrpSpPr>
        <p:grpSpPr>
          <a:xfrm>
            <a:off x="791606" y="2574304"/>
            <a:ext cx="460244" cy="449535"/>
            <a:chOff x="2088630" y="3287843"/>
            <a:chExt cx="429718" cy="419725"/>
          </a:xfrm>
          <a:noFill/>
        </p:grpSpPr>
        <p:sp>
          <p:nvSpPr>
            <p:cNvPr id="30" name="Rectangle 29">
              <a:extLst>
                <a:ext uri="{FF2B5EF4-FFF2-40B4-BE49-F238E27FC236}">
                  <a16:creationId xmlns:a16="http://schemas.microsoft.com/office/drawing/2014/main" id="{037D5AFB-935A-4FAB-8C62-922CAA8CE52E}"/>
                </a:ext>
              </a:extLst>
            </p:cNvPr>
            <p:cNvSpPr/>
            <p:nvPr/>
          </p:nvSpPr>
          <p:spPr bwMode="auto">
            <a:xfrm>
              <a:off x="2213548" y="3287843"/>
              <a:ext cx="304800" cy="304800"/>
            </a:xfrm>
            <a:prstGeom prst="rect">
              <a:avLst/>
            </a:prstGeom>
            <a:noFill/>
            <a:ln w="28575">
              <a:solidFill>
                <a:srgbClr val="B3B2B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31" name="Rectangle 30">
              <a:extLst>
                <a:ext uri="{FF2B5EF4-FFF2-40B4-BE49-F238E27FC236}">
                  <a16:creationId xmlns:a16="http://schemas.microsoft.com/office/drawing/2014/main" id="{380087E5-6DB4-4B71-8C58-CE39C1BD283A}"/>
                </a:ext>
              </a:extLst>
            </p:cNvPr>
            <p:cNvSpPr/>
            <p:nvPr/>
          </p:nvSpPr>
          <p:spPr bwMode="auto">
            <a:xfrm>
              <a:off x="2088630" y="3402768"/>
              <a:ext cx="304800" cy="304800"/>
            </a:xfrm>
            <a:prstGeom prst="rect">
              <a:avLst/>
            </a:prstGeom>
            <a:noFill/>
            <a:ln w="28575">
              <a:solidFill>
                <a:srgbClr val="B3B2B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cs typeface="Segoe UI" pitchFamily="34" charset="0"/>
              </a:endParaRPr>
            </a:p>
          </p:txBody>
        </p:sp>
      </p:grpSp>
      <p:sp>
        <p:nvSpPr>
          <p:cNvPr id="33" name="Title 1">
            <a:extLst>
              <a:ext uri="{FF2B5EF4-FFF2-40B4-BE49-F238E27FC236}">
                <a16:creationId xmlns:a16="http://schemas.microsoft.com/office/drawing/2014/main" id="{DD8C2ABE-87D9-4EFD-B245-F7078E0BB1A4}"/>
              </a:ext>
            </a:extLst>
          </p:cNvPr>
          <p:cNvSpPr txBox="1">
            <a:spLocks/>
          </p:cNvSpPr>
          <p:nvPr/>
        </p:nvSpPr>
        <p:spPr>
          <a:xfrm>
            <a:off x="2323772" y="2195616"/>
            <a:ext cx="7037263" cy="1139537"/>
          </a:xfrm>
          <a:prstGeom prst="rect">
            <a:avLst/>
          </a:prstGeom>
        </p:spPr>
        <p:txBody>
          <a:bodyPr lIns="149175" tIns="9324" rIns="149175" bIns="9324" anchor="b"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defTabSz="932384" fontAlgn="base">
              <a:spcAft>
                <a:spcPct val="0"/>
              </a:spcAft>
              <a:defRPr/>
            </a:pPr>
            <a:r>
              <a:rPr lang="en-US" sz="4799" spc="-102" dirty="0">
                <a:solidFill>
                  <a:srgbClr val="0078D7"/>
                </a:solidFill>
                <a:latin typeface="Segoe UI Light"/>
              </a:rPr>
              <a:t>Azure </a:t>
            </a:r>
          </a:p>
          <a:p>
            <a:pPr defTabSz="932384" fontAlgn="base">
              <a:spcAft>
                <a:spcPct val="0"/>
              </a:spcAft>
              <a:defRPr/>
            </a:pPr>
            <a:r>
              <a:rPr lang="en-US" sz="4799" spc="-102" dirty="0">
                <a:solidFill>
                  <a:srgbClr val="0078D7"/>
                </a:solidFill>
                <a:latin typeface="Segoe UI Light"/>
              </a:rPr>
              <a:t>Security Center</a:t>
            </a:r>
          </a:p>
        </p:txBody>
      </p:sp>
      <p:sp>
        <p:nvSpPr>
          <p:cNvPr id="34" name="Rectangle 33">
            <a:extLst>
              <a:ext uri="{FF2B5EF4-FFF2-40B4-BE49-F238E27FC236}">
                <a16:creationId xmlns:a16="http://schemas.microsoft.com/office/drawing/2014/main" id="{316EC6B7-3842-4ED7-84C9-FE9B4E62AB61}"/>
              </a:ext>
            </a:extLst>
          </p:cNvPr>
          <p:cNvSpPr/>
          <p:nvPr/>
        </p:nvSpPr>
        <p:spPr>
          <a:xfrm>
            <a:off x="2323773" y="3639637"/>
            <a:ext cx="4762040" cy="1443956"/>
          </a:xfrm>
          <a:prstGeom prst="rect">
            <a:avLst/>
          </a:prstGeom>
        </p:spPr>
        <p:txBody>
          <a:bodyPr wrap="square" lIns="149175">
            <a:spAutoFit/>
          </a:bodyPr>
          <a:lstStyle/>
          <a:p>
            <a:pPr defTabSz="932145">
              <a:spcAft>
                <a:spcPts val="1198"/>
              </a:spcAft>
              <a:buClr>
                <a:srgbClr val="FFFFFF"/>
              </a:buClr>
              <a:defRPr/>
            </a:pPr>
            <a:r>
              <a:rPr lang="en-US" sz="2200" dirty="0">
                <a:solidFill>
                  <a:srgbClr val="4F504F"/>
                </a:solidFill>
                <a:latin typeface="Segoe UI Light" charset="0"/>
                <a:ea typeface="Segoe UI Light" charset="0"/>
                <a:cs typeface="Segoe UI Light" charset="0"/>
              </a:rPr>
              <a:t>Protection through best practices</a:t>
            </a:r>
          </a:p>
          <a:p>
            <a:pPr defTabSz="932145">
              <a:spcAft>
                <a:spcPts val="1198"/>
              </a:spcAft>
              <a:buClr>
                <a:srgbClr val="FFFFFF"/>
              </a:buClr>
              <a:defRPr/>
            </a:pPr>
            <a:r>
              <a:rPr lang="en-US" sz="2200" dirty="0">
                <a:solidFill>
                  <a:srgbClr val="4F504F"/>
                </a:solidFill>
                <a:latin typeface="Segoe UI Light" charset="0"/>
                <a:ea typeface="Segoe UI Light" charset="0"/>
                <a:cs typeface="Segoe UI Light" charset="0"/>
              </a:rPr>
              <a:t>Detect threats and attacks</a:t>
            </a:r>
          </a:p>
          <a:p>
            <a:pPr defTabSz="932145">
              <a:spcAft>
                <a:spcPts val="1198"/>
              </a:spcAft>
              <a:buClr>
                <a:srgbClr val="FFFFFF"/>
              </a:buClr>
              <a:defRPr/>
            </a:pPr>
            <a:r>
              <a:rPr lang="en-US" sz="2200" dirty="0">
                <a:solidFill>
                  <a:srgbClr val="4F504F"/>
                </a:solidFill>
                <a:latin typeface="Segoe UI Light" charset="0"/>
                <a:ea typeface="Segoe UI Light" charset="0"/>
                <a:cs typeface="Segoe UI Light" charset="0"/>
              </a:rPr>
              <a:t>Remediate issues</a:t>
            </a:r>
          </a:p>
        </p:txBody>
      </p:sp>
      <p:grpSp>
        <p:nvGrpSpPr>
          <p:cNvPr id="2" name="Group 1"/>
          <p:cNvGrpSpPr/>
          <p:nvPr/>
        </p:nvGrpSpPr>
        <p:grpSpPr>
          <a:xfrm>
            <a:off x="6259521" y="460920"/>
            <a:ext cx="6176073" cy="6462649"/>
            <a:chOff x="6136478" y="451924"/>
            <a:chExt cx="6055523" cy="6336506"/>
          </a:xfrm>
        </p:grpSpPr>
        <p:pic>
          <p:nvPicPr>
            <p:cNvPr id="42" name="Picture 41" descr="A screenshot of a computer&#10;&#10;Description generated with high confidence">
              <a:extLst>
                <a:ext uri="{FF2B5EF4-FFF2-40B4-BE49-F238E27FC236}">
                  <a16:creationId xmlns:a16="http://schemas.microsoft.com/office/drawing/2014/main" id="{B3FCFB3E-4F42-4D86-BF9D-9A2EE643B3B3}"/>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136478" y="451924"/>
              <a:ext cx="6055522" cy="6336506"/>
            </a:xfrm>
            <a:prstGeom prst="rect">
              <a:avLst/>
            </a:prstGeom>
          </p:spPr>
        </p:pic>
        <p:pic>
          <p:nvPicPr>
            <p:cNvPr id="43" name="Picture 42" descr="A screenshot of a computer&#10;&#10;Description generated with very high confidence">
              <a:extLst>
                <a:ext uri="{FF2B5EF4-FFF2-40B4-BE49-F238E27FC236}">
                  <a16:creationId xmlns:a16="http://schemas.microsoft.com/office/drawing/2014/main" id="{7F4BC64D-772A-494C-9045-9302C0F3B75A}"/>
                </a:ext>
              </a:extLst>
            </p:cNvPr>
            <p:cNvPicPr>
              <a:picLocks noChangeAspect="1"/>
            </p:cNvPicPr>
            <p:nvPr/>
          </p:nvPicPr>
          <p:blipFill rotWithShape="1">
            <a:blip r:embed="rId4"/>
            <a:srcRect r="19963" b="6321"/>
            <a:stretch/>
          </p:blipFill>
          <p:spPr>
            <a:xfrm>
              <a:off x="7100347" y="698726"/>
              <a:ext cx="5091654" cy="4307500"/>
            </a:xfrm>
            <a:prstGeom prst="rect">
              <a:avLst/>
            </a:prstGeom>
          </p:spPr>
        </p:pic>
      </p:grpSp>
    </p:spTree>
    <p:extLst>
      <p:ext uri="{BB962C8B-B14F-4D97-AF65-F5344CB8AC3E}">
        <p14:creationId xmlns:p14="http://schemas.microsoft.com/office/powerpoint/2010/main" val="784745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600"/>
                                        <p:tgtEl>
                                          <p:spTgt spid="33"/>
                                        </p:tgtEl>
                                      </p:cBhvr>
                                    </p:animEffect>
                                  </p:childTnLst>
                                </p:cTn>
                              </p:par>
                              <p:par>
                                <p:cTn id="8" presetID="35" presetClass="path" presetSubtype="0" decel="100000" fill="hold" grpId="1" nodeType="withEffect">
                                  <p:stCondLst>
                                    <p:cond delay="0"/>
                                  </p:stCondLst>
                                  <p:childTnLst>
                                    <p:animMotion origin="layout" path="M -0.05553 0.00023 L -1.83304E-6 0.00023 " pathEditMode="relative" rAng="0" ptsTypes="AA">
                                      <p:cBhvr>
                                        <p:cTn id="9" dur="800" fill="hold"/>
                                        <p:tgtEl>
                                          <p:spTgt spid="33"/>
                                        </p:tgtEl>
                                        <p:attrNameLst>
                                          <p:attrName>ppt_x</p:attrName>
                                          <p:attrName>ppt_y</p:attrName>
                                        </p:attrNameLst>
                                      </p:cBhvr>
                                      <p:rCtr x="2770" y="0"/>
                                    </p:animMotion>
                                  </p:childTnLst>
                                </p:cTn>
                              </p:par>
                              <p:par>
                                <p:cTn id="10" presetID="10" presetClass="entr" presetSubtype="0" fill="hold" grpId="0" nodeType="withEffect">
                                  <p:stCondLst>
                                    <p:cond delay="250"/>
                                  </p:stCondLst>
                                  <p:childTnLst>
                                    <p:set>
                                      <p:cBhvr>
                                        <p:cTn id="11" dur="1" fill="hold">
                                          <p:stCondLst>
                                            <p:cond delay="0"/>
                                          </p:stCondLst>
                                        </p:cTn>
                                        <p:tgtEl>
                                          <p:spTgt spid="34"/>
                                        </p:tgtEl>
                                        <p:attrNameLst>
                                          <p:attrName>style.visibility</p:attrName>
                                        </p:attrNameLst>
                                      </p:cBhvr>
                                      <p:to>
                                        <p:strVal val="visible"/>
                                      </p:to>
                                    </p:set>
                                    <p:animEffect transition="in" filter="fade">
                                      <p:cBhvr>
                                        <p:cTn id="12" dur="600"/>
                                        <p:tgtEl>
                                          <p:spTgt spid="34"/>
                                        </p:tgtEl>
                                      </p:cBhvr>
                                    </p:animEffect>
                                  </p:childTnLst>
                                </p:cTn>
                              </p:par>
                              <p:par>
                                <p:cTn id="13" presetID="35" presetClass="path" presetSubtype="0" decel="100000" fill="hold" grpId="1" nodeType="withEffect">
                                  <p:stCondLst>
                                    <p:cond delay="50"/>
                                  </p:stCondLst>
                                  <p:childTnLst>
                                    <p:animMotion origin="layout" path="M -0.05553 0.00022 L 2.29257E-6 0.00022 " pathEditMode="relative" rAng="0" ptsTypes="AA">
                                      <p:cBhvr>
                                        <p:cTn id="14" dur="800" fill="hold"/>
                                        <p:tgtEl>
                                          <p:spTgt spid="34"/>
                                        </p:tgtEl>
                                        <p:attrNameLst>
                                          <p:attrName>ppt_x</p:attrName>
                                          <p:attrName>ppt_y</p:attrName>
                                        </p:attrNameLst>
                                      </p:cBhvr>
                                      <p:rCtr x="2770" y="0"/>
                                    </p:animMotion>
                                  </p:childTnLst>
                                </p:cTn>
                              </p:par>
                              <p:par>
                                <p:cTn id="15" presetID="2" presetClass="entr" presetSubtype="2" fill="hold" nodeType="with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additive="base">
                                        <p:cTn id="17" dur="500" fill="hold"/>
                                        <p:tgtEl>
                                          <p:spTgt spid="2"/>
                                        </p:tgtEl>
                                        <p:attrNameLst>
                                          <p:attrName>ppt_x</p:attrName>
                                        </p:attrNameLst>
                                      </p:cBhvr>
                                      <p:tavLst>
                                        <p:tav tm="0">
                                          <p:val>
                                            <p:strVal val="1+#ppt_w/2"/>
                                          </p:val>
                                        </p:tav>
                                        <p:tav tm="100000">
                                          <p:val>
                                            <p:strVal val="#ppt_x"/>
                                          </p:val>
                                        </p:tav>
                                      </p:tavLst>
                                    </p:anim>
                                    <p:anim calcmode="lin" valueType="num">
                                      <p:cBhvr additive="base">
                                        <p:cTn id="18"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3" grpId="1"/>
      <p:bldP spid="34" grpId="0"/>
      <p:bldP spid="34" grpId="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10">
            <a:extLst>
              <a:ext uri="{FF2B5EF4-FFF2-40B4-BE49-F238E27FC236}">
                <a16:creationId xmlns:a16="http://schemas.microsoft.com/office/drawing/2014/main" id="{896338E4-5E15-43CE-8AF9-7CEA7FF4CEDC}"/>
              </a:ext>
            </a:extLst>
          </p:cNvPr>
          <p:cNvSpPr txBox="1"/>
          <p:nvPr/>
        </p:nvSpPr>
        <p:spPr>
          <a:xfrm>
            <a:off x="8780503" y="5297690"/>
            <a:ext cx="2139437" cy="439988"/>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2293" fontAlgn="base">
              <a:lnSpc>
                <a:spcPct val="90000"/>
              </a:lnSpc>
              <a:spcBef>
                <a:spcPct val="0"/>
              </a:spcBef>
              <a:spcAft>
                <a:spcPct val="0"/>
              </a:spcAft>
              <a:defRPr/>
            </a:pPr>
            <a:r>
              <a:rPr lang="en-US" sz="2448" spc="30" dirty="0">
                <a:solidFill>
                  <a:srgbClr val="0078D7"/>
                </a:solidFill>
                <a:latin typeface="Segoe UI Light"/>
                <a:cs typeface="Segoe UI" pitchFamily="34" charset="0"/>
              </a:rPr>
              <a:t>Trusted</a:t>
            </a:r>
          </a:p>
        </p:txBody>
      </p:sp>
      <p:sp>
        <p:nvSpPr>
          <p:cNvPr id="25" name="TextBox 10">
            <a:extLst>
              <a:ext uri="{FF2B5EF4-FFF2-40B4-BE49-F238E27FC236}">
                <a16:creationId xmlns:a16="http://schemas.microsoft.com/office/drawing/2014/main" id="{8BD8644E-02C1-4F61-928F-E8902B1F0AC2}"/>
              </a:ext>
            </a:extLst>
          </p:cNvPr>
          <p:cNvSpPr txBox="1"/>
          <p:nvPr/>
        </p:nvSpPr>
        <p:spPr>
          <a:xfrm>
            <a:off x="1724044" y="5297690"/>
            <a:ext cx="2139437" cy="439988"/>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2293" fontAlgn="base">
              <a:lnSpc>
                <a:spcPct val="90000"/>
              </a:lnSpc>
              <a:spcBef>
                <a:spcPct val="0"/>
              </a:spcBef>
              <a:spcAft>
                <a:spcPct val="0"/>
              </a:spcAft>
              <a:defRPr/>
            </a:pPr>
            <a:r>
              <a:rPr lang="en-US" sz="2448" spc="30" dirty="0">
                <a:solidFill>
                  <a:srgbClr val="0078D7"/>
                </a:solidFill>
                <a:latin typeface="Segoe UI Light"/>
                <a:cs typeface="Segoe UI" pitchFamily="34" charset="0"/>
              </a:rPr>
              <a:t>Productive</a:t>
            </a:r>
          </a:p>
        </p:txBody>
      </p:sp>
      <p:sp>
        <p:nvSpPr>
          <p:cNvPr id="26" name="TextBox 10">
            <a:extLst>
              <a:ext uri="{FF2B5EF4-FFF2-40B4-BE49-F238E27FC236}">
                <a16:creationId xmlns:a16="http://schemas.microsoft.com/office/drawing/2014/main" id="{FF250B0B-16D0-4242-B609-FCD6071403FF}"/>
              </a:ext>
            </a:extLst>
          </p:cNvPr>
          <p:cNvSpPr txBox="1"/>
          <p:nvPr/>
        </p:nvSpPr>
        <p:spPr>
          <a:xfrm>
            <a:off x="6403839" y="5297690"/>
            <a:ext cx="2139437" cy="439988"/>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2293" fontAlgn="base">
              <a:lnSpc>
                <a:spcPct val="90000"/>
              </a:lnSpc>
              <a:spcBef>
                <a:spcPct val="0"/>
              </a:spcBef>
              <a:spcAft>
                <a:spcPct val="0"/>
              </a:spcAft>
              <a:defRPr/>
            </a:pPr>
            <a:r>
              <a:rPr lang="en-US" sz="2448" spc="30" dirty="0">
                <a:solidFill>
                  <a:srgbClr val="0078D7"/>
                </a:solidFill>
                <a:latin typeface="Segoe UI Light"/>
                <a:cs typeface="Segoe UI" pitchFamily="34" charset="0"/>
              </a:rPr>
              <a:t>Intelligent</a:t>
            </a:r>
          </a:p>
        </p:txBody>
      </p:sp>
      <p:sp>
        <p:nvSpPr>
          <p:cNvPr id="27" name="TextBox 10">
            <a:extLst>
              <a:ext uri="{FF2B5EF4-FFF2-40B4-BE49-F238E27FC236}">
                <a16:creationId xmlns:a16="http://schemas.microsoft.com/office/drawing/2014/main" id="{2F69F83B-0A06-4322-8678-085D0848E284}"/>
              </a:ext>
            </a:extLst>
          </p:cNvPr>
          <p:cNvSpPr txBox="1"/>
          <p:nvPr/>
        </p:nvSpPr>
        <p:spPr>
          <a:xfrm>
            <a:off x="4095438" y="5297690"/>
            <a:ext cx="2139437" cy="439988"/>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2293" fontAlgn="base">
              <a:lnSpc>
                <a:spcPct val="90000"/>
              </a:lnSpc>
              <a:spcBef>
                <a:spcPct val="0"/>
              </a:spcBef>
              <a:spcAft>
                <a:spcPct val="0"/>
              </a:spcAft>
              <a:defRPr/>
            </a:pPr>
            <a:r>
              <a:rPr lang="en-US" sz="2448" spc="30" dirty="0">
                <a:solidFill>
                  <a:srgbClr val="0078D7"/>
                </a:solidFill>
                <a:latin typeface="Segoe UI Light"/>
                <a:cs typeface="Segoe UI" pitchFamily="34" charset="0"/>
              </a:rPr>
              <a:t>Hybrid</a:t>
            </a:r>
          </a:p>
        </p:txBody>
      </p:sp>
      <p:sp>
        <p:nvSpPr>
          <p:cNvPr id="35" name="speedometer_2">
            <a:extLst>
              <a:ext uri="{FF2B5EF4-FFF2-40B4-BE49-F238E27FC236}">
                <a16:creationId xmlns:a16="http://schemas.microsoft.com/office/drawing/2014/main" id="{46821C48-C0E2-4818-81B4-7D5236DC9004}"/>
              </a:ext>
            </a:extLst>
          </p:cNvPr>
          <p:cNvSpPr>
            <a:spLocks noChangeAspect="1" noEditPoints="1"/>
          </p:cNvSpPr>
          <p:nvPr/>
        </p:nvSpPr>
        <p:spPr bwMode="auto">
          <a:xfrm>
            <a:off x="2466609" y="3827643"/>
            <a:ext cx="652898" cy="652896"/>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28575">
            <a:solidFill>
              <a:srgbClr val="001F50"/>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cs typeface="Segoe UI" pitchFamily="34" charset="0"/>
            </a:endParaRPr>
          </a:p>
        </p:txBody>
      </p:sp>
      <p:grpSp>
        <p:nvGrpSpPr>
          <p:cNvPr id="36" name="Group 35">
            <a:extLst>
              <a:ext uri="{FF2B5EF4-FFF2-40B4-BE49-F238E27FC236}">
                <a16:creationId xmlns:a16="http://schemas.microsoft.com/office/drawing/2014/main" id="{77AD9DD7-EB86-45CE-9B27-089347C7D079}"/>
              </a:ext>
            </a:extLst>
          </p:cNvPr>
          <p:cNvGrpSpPr/>
          <p:nvPr/>
        </p:nvGrpSpPr>
        <p:grpSpPr>
          <a:xfrm>
            <a:off x="4843693" y="3860585"/>
            <a:ext cx="600997" cy="587012"/>
            <a:chOff x="2088630" y="3287843"/>
            <a:chExt cx="429718" cy="419725"/>
          </a:xfrm>
          <a:noFill/>
        </p:grpSpPr>
        <p:sp>
          <p:nvSpPr>
            <p:cNvPr id="37" name="Rectangle 36">
              <a:extLst>
                <a:ext uri="{FF2B5EF4-FFF2-40B4-BE49-F238E27FC236}">
                  <a16:creationId xmlns:a16="http://schemas.microsoft.com/office/drawing/2014/main" id="{B3CFD5EC-43D5-4B04-B8AE-6E1A4076A14C}"/>
                </a:ext>
              </a:extLst>
            </p:cNvPr>
            <p:cNvSpPr/>
            <p:nvPr/>
          </p:nvSpPr>
          <p:spPr bwMode="auto">
            <a:xfrm>
              <a:off x="2213548" y="3287843"/>
              <a:ext cx="304800" cy="304800"/>
            </a:xfrm>
            <a:prstGeom prst="rect">
              <a:avLst/>
            </a:prstGeom>
            <a:noFill/>
            <a:ln w="28575">
              <a:solidFill>
                <a:srgbClr val="001F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cs typeface="Segoe UI" pitchFamily="34" charset="0"/>
              </a:endParaRPr>
            </a:p>
          </p:txBody>
        </p:sp>
        <p:sp>
          <p:nvSpPr>
            <p:cNvPr id="38" name="Rectangle 37">
              <a:extLst>
                <a:ext uri="{FF2B5EF4-FFF2-40B4-BE49-F238E27FC236}">
                  <a16:creationId xmlns:a16="http://schemas.microsoft.com/office/drawing/2014/main" id="{826EBD6F-365E-4445-9391-67AD7B7167B1}"/>
                </a:ext>
              </a:extLst>
            </p:cNvPr>
            <p:cNvSpPr/>
            <p:nvPr/>
          </p:nvSpPr>
          <p:spPr bwMode="auto">
            <a:xfrm>
              <a:off x="2088630" y="3402768"/>
              <a:ext cx="304800" cy="304800"/>
            </a:xfrm>
            <a:prstGeom prst="rect">
              <a:avLst/>
            </a:prstGeom>
            <a:noFill/>
            <a:ln w="28575">
              <a:solidFill>
                <a:srgbClr val="001F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cs typeface="Segoe UI" pitchFamily="34" charset="0"/>
              </a:endParaRPr>
            </a:p>
          </p:txBody>
        </p:sp>
      </p:grpSp>
      <p:sp>
        <p:nvSpPr>
          <p:cNvPr id="39" name="light">
            <a:extLst>
              <a:ext uri="{FF2B5EF4-FFF2-40B4-BE49-F238E27FC236}">
                <a16:creationId xmlns:a16="http://schemas.microsoft.com/office/drawing/2014/main" id="{38BAE752-BE22-4707-B0F9-4C08A401389B}"/>
              </a:ext>
            </a:extLst>
          </p:cNvPr>
          <p:cNvSpPr>
            <a:spLocks noChangeAspect="1" noEditPoints="1"/>
          </p:cNvSpPr>
          <p:nvPr/>
        </p:nvSpPr>
        <p:spPr bwMode="auto">
          <a:xfrm>
            <a:off x="7252374" y="3822233"/>
            <a:ext cx="447050" cy="663715"/>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28575">
            <a:solidFill>
              <a:srgbClr val="001F50"/>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cs typeface="Segoe UI" pitchFamily="34" charset="0"/>
            </a:endParaRPr>
          </a:p>
        </p:txBody>
      </p:sp>
      <p:sp>
        <p:nvSpPr>
          <p:cNvPr id="40" name="Freeform 39"/>
          <p:cNvSpPr>
            <a:spLocks noChangeArrowheads="1"/>
          </p:cNvSpPr>
          <p:nvPr/>
        </p:nvSpPr>
        <p:spPr bwMode="auto">
          <a:xfrm>
            <a:off x="9498506" y="3831933"/>
            <a:ext cx="704491" cy="697092"/>
          </a:xfrm>
          <a:custGeom>
            <a:avLst/>
            <a:gdLst>
              <a:gd name="T0" fmla="*/ 3212 w 13440"/>
              <a:gd name="T1" fmla="*/ 3671 h 13299"/>
              <a:gd name="T2" fmla="*/ 3433 w 13440"/>
              <a:gd name="T3" fmla="*/ 3583 h 13299"/>
              <a:gd name="T4" fmla="*/ 3600 w 13440"/>
              <a:gd name="T5" fmla="*/ 3415 h 13299"/>
              <a:gd name="T6" fmla="*/ 3689 w 13440"/>
              <a:gd name="T7" fmla="*/ 3194 h 13299"/>
              <a:gd name="T8" fmla="*/ 3697 w 13440"/>
              <a:gd name="T9" fmla="*/ 3009 h 13299"/>
              <a:gd name="T10" fmla="*/ 3627 w 13440"/>
              <a:gd name="T11" fmla="*/ 2762 h 13299"/>
              <a:gd name="T12" fmla="*/ 3477 w 13440"/>
              <a:gd name="T13" fmla="*/ 2577 h 13299"/>
              <a:gd name="T14" fmla="*/ 3274 w 13440"/>
              <a:gd name="T15" fmla="*/ 2462 h 13299"/>
              <a:gd name="T16" fmla="*/ 3088 w 13440"/>
              <a:gd name="T17" fmla="*/ 2427 h 13299"/>
              <a:gd name="T18" fmla="*/ 2833 w 13440"/>
              <a:gd name="T19" fmla="*/ 2480 h 13299"/>
              <a:gd name="T20" fmla="*/ 2630 w 13440"/>
              <a:gd name="T21" fmla="*/ 2621 h 13299"/>
              <a:gd name="T22" fmla="*/ 2488 w 13440"/>
              <a:gd name="T23" fmla="*/ 2824 h 13299"/>
              <a:gd name="T24" fmla="*/ 2444 w 13440"/>
              <a:gd name="T25" fmla="*/ 3080 h 13299"/>
              <a:gd name="T26" fmla="*/ 2471 w 13440"/>
              <a:gd name="T27" fmla="*/ 3256 h 13299"/>
              <a:gd name="T28" fmla="*/ 2585 w 13440"/>
              <a:gd name="T29" fmla="*/ 3459 h 13299"/>
              <a:gd name="T30" fmla="*/ 2780 w 13440"/>
              <a:gd name="T31" fmla="*/ 3609 h 13299"/>
              <a:gd name="T32" fmla="*/ 3027 w 13440"/>
              <a:gd name="T33" fmla="*/ 3680 h 13299"/>
              <a:gd name="T34" fmla="*/ 6988 w 13440"/>
              <a:gd name="T35" fmla="*/ 8127 h 13299"/>
              <a:gd name="T36" fmla="*/ 6380 w 13440"/>
              <a:gd name="T37" fmla="*/ 8480 h 13299"/>
              <a:gd name="T38" fmla="*/ 5718 w 13440"/>
              <a:gd name="T39" fmla="*/ 8736 h 13299"/>
              <a:gd name="T40" fmla="*/ 5004 w 13440"/>
              <a:gd name="T41" fmla="*/ 8886 h 13299"/>
              <a:gd name="T42" fmla="*/ 4439 w 13440"/>
              <a:gd name="T43" fmla="*/ 8921 h 13299"/>
              <a:gd name="T44" fmla="*/ 3547 w 13440"/>
              <a:gd name="T45" fmla="*/ 8824 h 13299"/>
              <a:gd name="T46" fmla="*/ 2709 w 13440"/>
              <a:gd name="T47" fmla="*/ 8568 h 13299"/>
              <a:gd name="T48" fmla="*/ 1959 w 13440"/>
              <a:gd name="T49" fmla="*/ 8153 h 13299"/>
              <a:gd name="T50" fmla="*/ 1297 w 13440"/>
              <a:gd name="T51" fmla="*/ 7615 h 13299"/>
              <a:gd name="T52" fmla="*/ 759 w 13440"/>
              <a:gd name="T53" fmla="*/ 6953 h 13299"/>
              <a:gd name="T54" fmla="*/ 344 w 13440"/>
              <a:gd name="T55" fmla="*/ 6195 h 13299"/>
              <a:gd name="T56" fmla="*/ 88 w 13440"/>
              <a:gd name="T57" fmla="*/ 5357 h 13299"/>
              <a:gd name="T58" fmla="*/ 0 w 13440"/>
              <a:gd name="T59" fmla="*/ 4456 h 13299"/>
              <a:gd name="T60" fmla="*/ 44 w 13440"/>
              <a:gd name="T61" fmla="*/ 3777 h 13299"/>
              <a:gd name="T62" fmla="*/ 264 w 13440"/>
              <a:gd name="T63" fmla="*/ 2921 h 13299"/>
              <a:gd name="T64" fmla="*/ 644 w 13440"/>
              <a:gd name="T65" fmla="*/ 2135 h 13299"/>
              <a:gd name="T66" fmla="*/ 1156 w 13440"/>
              <a:gd name="T67" fmla="*/ 1456 h 13299"/>
              <a:gd name="T68" fmla="*/ 1782 w 13440"/>
              <a:gd name="T69" fmla="*/ 882 h 13299"/>
              <a:gd name="T70" fmla="*/ 2515 w 13440"/>
              <a:gd name="T71" fmla="*/ 432 h 13299"/>
              <a:gd name="T72" fmla="*/ 3327 w 13440"/>
              <a:gd name="T73" fmla="*/ 132 h 13299"/>
              <a:gd name="T74" fmla="*/ 4209 w 13440"/>
              <a:gd name="T75" fmla="*/ 0 h 13299"/>
              <a:gd name="T76" fmla="*/ 4898 w 13440"/>
              <a:gd name="T77" fmla="*/ 17 h 13299"/>
              <a:gd name="T78" fmla="*/ 5771 w 13440"/>
              <a:gd name="T79" fmla="*/ 194 h 13299"/>
              <a:gd name="T80" fmla="*/ 6574 w 13440"/>
              <a:gd name="T81" fmla="*/ 529 h 13299"/>
              <a:gd name="T82" fmla="*/ 7288 w 13440"/>
              <a:gd name="T83" fmla="*/ 1015 h 13299"/>
              <a:gd name="T84" fmla="*/ 7897 w 13440"/>
              <a:gd name="T85" fmla="*/ 1615 h 13299"/>
              <a:gd name="T86" fmla="*/ 8383 w 13440"/>
              <a:gd name="T87" fmla="*/ 2329 h 13299"/>
              <a:gd name="T88" fmla="*/ 8718 w 13440"/>
              <a:gd name="T89" fmla="*/ 3124 h 13299"/>
              <a:gd name="T90" fmla="*/ 8894 w 13440"/>
              <a:gd name="T91" fmla="*/ 3997 h 13299"/>
              <a:gd name="T92" fmla="*/ 8912 w 13440"/>
              <a:gd name="T93" fmla="*/ 4642 h 13299"/>
              <a:gd name="T94" fmla="*/ 8833 w 13440"/>
              <a:gd name="T95" fmla="*/ 5321 h 13299"/>
              <a:gd name="T96" fmla="*/ 13439 w 13440"/>
              <a:gd name="T97" fmla="*/ 10456 h 13299"/>
              <a:gd name="T98" fmla="*/ 10748 w 13440"/>
              <a:gd name="T99" fmla="*/ 13298 h 13299"/>
              <a:gd name="T100" fmla="*/ 9000 w 13440"/>
              <a:gd name="T101" fmla="*/ 11471 h 13299"/>
              <a:gd name="T102" fmla="*/ 7129 w 13440"/>
              <a:gd name="T103" fmla="*/ 9689 h 13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440" h="13299">
                <a:moveTo>
                  <a:pt x="3088" y="3689"/>
                </a:moveTo>
                <a:lnTo>
                  <a:pt x="3088" y="3689"/>
                </a:lnTo>
                <a:lnTo>
                  <a:pt x="3150" y="3680"/>
                </a:lnTo>
                <a:lnTo>
                  <a:pt x="3212" y="3671"/>
                </a:lnTo>
                <a:lnTo>
                  <a:pt x="3274" y="3662"/>
                </a:lnTo>
                <a:lnTo>
                  <a:pt x="3327" y="3636"/>
                </a:lnTo>
                <a:lnTo>
                  <a:pt x="3380" y="3609"/>
                </a:lnTo>
                <a:lnTo>
                  <a:pt x="3433" y="3583"/>
                </a:lnTo>
                <a:lnTo>
                  <a:pt x="3477" y="3547"/>
                </a:lnTo>
                <a:lnTo>
                  <a:pt x="3521" y="3503"/>
                </a:lnTo>
                <a:lnTo>
                  <a:pt x="3556" y="3459"/>
                </a:lnTo>
                <a:lnTo>
                  <a:pt x="3600" y="3415"/>
                </a:lnTo>
                <a:lnTo>
                  <a:pt x="3627" y="3362"/>
                </a:lnTo>
                <a:lnTo>
                  <a:pt x="3653" y="3309"/>
                </a:lnTo>
                <a:lnTo>
                  <a:pt x="3671" y="3256"/>
                </a:lnTo>
                <a:lnTo>
                  <a:pt x="3689" y="3194"/>
                </a:lnTo>
                <a:lnTo>
                  <a:pt x="3697" y="3141"/>
                </a:lnTo>
                <a:lnTo>
                  <a:pt x="3706" y="3080"/>
                </a:lnTo>
                <a:lnTo>
                  <a:pt x="3706" y="3080"/>
                </a:lnTo>
                <a:lnTo>
                  <a:pt x="3697" y="3009"/>
                </a:lnTo>
                <a:lnTo>
                  <a:pt x="3689" y="2947"/>
                </a:lnTo>
                <a:lnTo>
                  <a:pt x="3671" y="2885"/>
                </a:lnTo>
                <a:lnTo>
                  <a:pt x="3653" y="2824"/>
                </a:lnTo>
                <a:lnTo>
                  <a:pt x="3627" y="2762"/>
                </a:lnTo>
                <a:lnTo>
                  <a:pt x="3600" y="2709"/>
                </a:lnTo>
                <a:lnTo>
                  <a:pt x="3556" y="2665"/>
                </a:lnTo>
                <a:lnTo>
                  <a:pt x="3521" y="2621"/>
                </a:lnTo>
                <a:lnTo>
                  <a:pt x="3477" y="2577"/>
                </a:lnTo>
                <a:lnTo>
                  <a:pt x="3433" y="2541"/>
                </a:lnTo>
                <a:lnTo>
                  <a:pt x="3380" y="2506"/>
                </a:lnTo>
                <a:lnTo>
                  <a:pt x="3327" y="2480"/>
                </a:lnTo>
                <a:lnTo>
                  <a:pt x="3274" y="2462"/>
                </a:lnTo>
                <a:lnTo>
                  <a:pt x="3212" y="2444"/>
                </a:lnTo>
                <a:lnTo>
                  <a:pt x="3150" y="2435"/>
                </a:lnTo>
                <a:lnTo>
                  <a:pt x="3088" y="2427"/>
                </a:lnTo>
                <a:lnTo>
                  <a:pt x="3088" y="2427"/>
                </a:lnTo>
                <a:lnTo>
                  <a:pt x="3027" y="2435"/>
                </a:lnTo>
                <a:lnTo>
                  <a:pt x="2956" y="2444"/>
                </a:lnTo>
                <a:lnTo>
                  <a:pt x="2894" y="2462"/>
                </a:lnTo>
                <a:lnTo>
                  <a:pt x="2833" y="2480"/>
                </a:lnTo>
                <a:lnTo>
                  <a:pt x="2780" y="2506"/>
                </a:lnTo>
                <a:lnTo>
                  <a:pt x="2727" y="2541"/>
                </a:lnTo>
                <a:lnTo>
                  <a:pt x="2674" y="2577"/>
                </a:lnTo>
                <a:lnTo>
                  <a:pt x="2630" y="2621"/>
                </a:lnTo>
                <a:lnTo>
                  <a:pt x="2585" y="2665"/>
                </a:lnTo>
                <a:lnTo>
                  <a:pt x="2550" y="2709"/>
                </a:lnTo>
                <a:lnTo>
                  <a:pt x="2515" y="2762"/>
                </a:lnTo>
                <a:lnTo>
                  <a:pt x="2488" y="2824"/>
                </a:lnTo>
                <a:lnTo>
                  <a:pt x="2471" y="2885"/>
                </a:lnTo>
                <a:lnTo>
                  <a:pt x="2453" y="2947"/>
                </a:lnTo>
                <a:lnTo>
                  <a:pt x="2444" y="3009"/>
                </a:lnTo>
                <a:lnTo>
                  <a:pt x="2444" y="3080"/>
                </a:lnTo>
                <a:lnTo>
                  <a:pt x="2444" y="3080"/>
                </a:lnTo>
                <a:lnTo>
                  <a:pt x="2444" y="3141"/>
                </a:lnTo>
                <a:lnTo>
                  <a:pt x="2453" y="3194"/>
                </a:lnTo>
                <a:lnTo>
                  <a:pt x="2471" y="3256"/>
                </a:lnTo>
                <a:lnTo>
                  <a:pt x="2488" y="3309"/>
                </a:lnTo>
                <a:lnTo>
                  <a:pt x="2515" y="3362"/>
                </a:lnTo>
                <a:lnTo>
                  <a:pt x="2550" y="3415"/>
                </a:lnTo>
                <a:lnTo>
                  <a:pt x="2585" y="3459"/>
                </a:lnTo>
                <a:lnTo>
                  <a:pt x="2630" y="3503"/>
                </a:lnTo>
                <a:lnTo>
                  <a:pt x="2674" y="3547"/>
                </a:lnTo>
                <a:lnTo>
                  <a:pt x="2727" y="3583"/>
                </a:lnTo>
                <a:lnTo>
                  <a:pt x="2780" y="3609"/>
                </a:lnTo>
                <a:lnTo>
                  <a:pt x="2833" y="3636"/>
                </a:lnTo>
                <a:lnTo>
                  <a:pt x="2894" y="3662"/>
                </a:lnTo>
                <a:lnTo>
                  <a:pt x="2956" y="3671"/>
                </a:lnTo>
                <a:lnTo>
                  <a:pt x="3027" y="3680"/>
                </a:lnTo>
                <a:lnTo>
                  <a:pt x="3088" y="3689"/>
                </a:lnTo>
                <a:close/>
                <a:moveTo>
                  <a:pt x="7129" y="8021"/>
                </a:moveTo>
                <a:lnTo>
                  <a:pt x="7129" y="8021"/>
                </a:lnTo>
                <a:lnTo>
                  <a:pt x="6988" y="8127"/>
                </a:lnTo>
                <a:lnTo>
                  <a:pt x="6838" y="8224"/>
                </a:lnTo>
                <a:lnTo>
                  <a:pt x="6689" y="8321"/>
                </a:lnTo>
                <a:lnTo>
                  <a:pt x="6539" y="8400"/>
                </a:lnTo>
                <a:lnTo>
                  <a:pt x="6380" y="8480"/>
                </a:lnTo>
                <a:lnTo>
                  <a:pt x="6221" y="8559"/>
                </a:lnTo>
                <a:lnTo>
                  <a:pt x="6054" y="8621"/>
                </a:lnTo>
                <a:lnTo>
                  <a:pt x="5886" y="8683"/>
                </a:lnTo>
                <a:lnTo>
                  <a:pt x="5718" y="8736"/>
                </a:lnTo>
                <a:lnTo>
                  <a:pt x="5542" y="8789"/>
                </a:lnTo>
                <a:lnTo>
                  <a:pt x="5365" y="8824"/>
                </a:lnTo>
                <a:lnTo>
                  <a:pt x="5180" y="8859"/>
                </a:lnTo>
                <a:lnTo>
                  <a:pt x="5004" y="8886"/>
                </a:lnTo>
                <a:lnTo>
                  <a:pt x="4818" y="8903"/>
                </a:lnTo>
                <a:lnTo>
                  <a:pt x="4624" y="8912"/>
                </a:lnTo>
                <a:lnTo>
                  <a:pt x="4439" y="8921"/>
                </a:lnTo>
                <a:lnTo>
                  <a:pt x="4439" y="8921"/>
                </a:lnTo>
                <a:lnTo>
                  <a:pt x="4209" y="8912"/>
                </a:lnTo>
                <a:lnTo>
                  <a:pt x="3989" y="8894"/>
                </a:lnTo>
                <a:lnTo>
                  <a:pt x="3759" y="8868"/>
                </a:lnTo>
                <a:lnTo>
                  <a:pt x="3547" y="8824"/>
                </a:lnTo>
                <a:lnTo>
                  <a:pt x="3327" y="8780"/>
                </a:lnTo>
                <a:lnTo>
                  <a:pt x="3124" y="8718"/>
                </a:lnTo>
                <a:lnTo>
                  <a:pt x="2912" y="8647"/>
                </a:lnTo>
                <a:lnTo>
                  <a:pt x="2709" y="8568"/>
                </a:lnTo>
                <a:lnTo>
                  <a:pt x="2515" y="8480"/>
                </a:lnTo>
                <a:lnTo>
                  <a:pt x="2321" y="8383"/>
                </a:lnTo>
                <a:lnTo>
                  <a:pt x="2135" y="8277"/>
                </a:lnTo>
                <a:lnTo>
                  <a:pt x="1959" y="8153"/>
                </a:lnTo>
                <a:lnTo>
                  <a:pt x="1782" y="8030"/>
                </a:lnTo>
                <a:lnTo>
                  <a:pt x="1615" y="7897"/>
                </a:lnTo>
                <a:lnTo>
                  <a:pt x="1456" y="7765"/>
                </a:lnTo>
                <a:lnTo>
                  <a:pt x="1297" y="7615"/>
                </a:lnTo>
                <a:lnTo>
                  <a:pt x="1156" y="7456"/>
                </a:lnTo>
                <a:lnTo>
                  <a:pt x="1015" y="7297"/>
                </a:lnTo>
                <a:lnTo>
                  <a:pt x="882" y="7129"/>
                </a:lnTo>
                <a:lnTo>
                  <a:pt x="759" y="6953"/>
                </a:lnTo>
                <a:lnTo>
                  <a:pt x="644" y="6776"/>
                </a:lnTo>
                <a:lnTo>
                  <a:pt x="529" y="6583"/>
                </a:lnTo>
                <a:lnTo>
                  <a:pt x="432" y="6398"/>
                </a:lnTo>
                <a:lnTo>
                  <a:pt x="344" y="6195"/>
                </a:lnTo>
                <a:lnTo>
                  <a:pt x="264" y="5992"/>
                </a:lnTo>
                <a:lnTo>
                  <a:pt x="194" y="5789"/>
                </a:lnTo>
                <a:lnTo>
                  <a:pt x="132" y="5577"/>
                </a:lnTo>
                <a:lnTo>
                  <a:pt x="88" y="5357"/>
                </a:lnTo>
                <a:lnTo>
                  <a:pt x="44" y="5136"/>
                </a:lnTo>
                <a:lnTo>
                  <a:pt x="17" y="4915"/>
                </a:lnTo>
                <a:lnTo>
                  <a:pt x="0" y="4686"/>
                </a:lnTo>
                <a:lnTo>
                  <a:pt x="0" y="4456"/>
                </a:lnTo>
                <a:lnTo>
                  <a:pt x="0" y="4456"/>
                </a:lnTo>
                <a:lnTo>
                  <a:pt x="0" y="4227"/>
                </a:lnTo>
                <a:lnTo>
                  <a:pt x="17" y="3997"/>
                </a:lnTo>
                <a:lnTo>
                  <a:pt x="44" y="3777"/>
                </a:lnTo>
                <a:lnTo>
                  <a:pt x="88" y="3556"/>
                </a:lnTo>
                <a:lnTo>
                  <a:pt x="132" y="3336"/>
                </a:lnTo>
                <a:lnTo>
                  <a:pt x="194" y="3124"/>
                </a:lnTo>
                <a:lnTo>
                  <a:pt x="264" y="2921"/>
                </a:lnTo>
                <a:lnTo>
                  <a:pt x="344" y="2718"/>
                </a:lnTo>
                <a:lnTo>
                  <a:pt x="432" y="2515"/>
                </a:lnTo>
                <a:lnTo>
                  <a:pt x="529" y="2329"/>
                </a:lnTo>
                <a:lnTo>
                  <a:pt x="644" y="2135"/>
                </a:lnTo>
                <a:lnTo>
                  <a:pt x="759" y="1959"/>
                </a:lnTo>
                <a:lnTo>
                  <a:pt x="882" y="1782"/>
                </a:lnTo>
                <a:lnTo>
                  <a:pt x="1015" y="1615"/>
                </a:lnTo>
                <a:lnTo>
                  <a:pt x="1156" y="1456"/>
                </a:lnTo>
                <a:lnTo>
                  <a:pt x="1297" y="1297"/>
                </a:lnTo>
                <a:lnTo>
                  <a:pt x="1456" y="1147"/>
                </a:lnTo>
                <a:lnTo>
                  <a:pt x="1615" y="1015"/>
                </a:lnTo>
                <a:lnTo>
                  <a:pt x="1782" y="882"/>
                </a:lnTo>
                <a:lnTo>
                  <a:pt x="1959" y="759"/>
                </a:lnTo>
                <a:lnTo>
                  <a:pt x="2135" y="635"/>
                </a:lnTo>
                <a:lnTo>
                  <a:pt x="2321" y="529"/>
                </a:lnTo>
                <a:lnTo>
                  <a:pt x="2515" y="432"/>
                </a:lnTo>
                <a:lnTo>
                  <a:pt x="2709" y="344"/>
                </a:lnTo>
                <a:lnTo>
                  <a:pt x="2912" y="264"/>
                </a:lnTo>
                <a:lnTo>
                  <a:pt x="3124" y="194"/>
                </a:lnTo>
                <a:lnTo>
                  <a:pt x="3327" y="132"/>
                </a:lnTo>
                <a:lnTo>
                  <a:pt x="3547" y="88"/>
                </a:lnTo>
                <a:lnTo>
                  <a:pt x="3759" y="44"/>
                </a:lnTo>
                <a:lnTo>
                  <a:pt x="3989" y="17"/>
                </a:lnTo>
                <a:lnTo>
                  <a:pt x="4209" y="0"/>
                </a:lnTo>
                <a:lnTo>
                  <a:pt x="4439" y="0"/>
                </a:lnTo>
                <a:lnTo>
                  <a:pt x="4439" y="0"/>
                </a:lnTo>
                <a:lnTo>
                  <a:pt x="4668" y="0"/>
                </a:lnTo>
                <a:lnTo>
                  <a:pt x="4898" y="17"/>
                </a:lnTo>
                <a:lnTo>
                  <a:pt x="5118" y="44"/>
                </a:lnTo>
                <a:lnTo>
                  <a:pt x="5348" y="88"/>
                </a:lnTo>
                <a:lnTo>
                  <a:pt x="5559" y="132"/>
                </a:lnTo>
                <a:lnTo>
                  <a:pt x="5771" y="194"/>
                </a:lnTo>
                <a:lnTo>
                  <a:pt x="5983" y="264"/>
                </a:lnTo>
                <a:lnTo>
                  <a:pt x="6186" y="344"/>
                </a:lnTo>
                <a:lnTo>
                  <a:pt x="6389" y="432"/>
                </a:lnTo>
                <a:lnTo>
                  <a:pt x="6574" y="529"/>
                </a:lnTo>
                <a:lnTo>
                  <a:pt x="6768" y="635"/>
                </a:lnTo>
                <a:lnTo>
                  <a:pt x="6944" y="759"/>
                </a:lnTo>
                <a:lnTo>
                  <a:pt x="7121" y="882"/>
                </a:lnTo>
                <a:lnTo>
                  <a:pt x="7288" y="1015"/>
                </a:lnTo>
                <a:lnTo>
                  <a:pt x="7456" y="1147"/>
                </a:lnTo>
                <a:lnTo>
                  <a:pt x="7606" y="1297"/>
                </a:lnTo>
                <a:lnTo>
                  <a:pt x="7756" y="1456"/>
                </a:lnTo>
                <a:lnTo>
                  <a:pt x="7897" y="1615"/>
                </a:lnTo>
                <a:lnTo>
                  <a:pt x="8030" y="1782"/>
                </a:lnTo>
                <a:lnTo>
                  <a:pt x="8153" y="1959"/>
                </a:lnTo>
                <a:lnTo>
                  <a:pt x="8268" y="2135"/>
                </a:lnTo>
                <a:lnTo>
                  <a:pt x="8383" y="2329"/>
                </a:lnTo>
                <a:lnTo>
                  <a:pt x="8480" y="2515"/>
                </a:lnTo>
                <a:lnTo>
                  <a:pt x="8568" y="2718"/>
                </a:lnTo>
                <a:lnTo>
                  <a:pt x="8647" y="2921"/>
                </a:lnTo>
                <a:lnTo>
                  <a:pt x="8718" y="3124"/>
                </a:lnTo>
                <a:lnTo>
                  <a:pt x="8780" y="3336"/>
                </a:lnTo>
                <a:lnTo>
                  <a:pt x="8824" y="3556"/>
                </a:lnTo>
                <a:lnTo>
                  <a:pt x="8868" y="3777"/>
                </a:lnTo>
                <a:lnTo>
                  <a:pt x="8894" y="3997"/>
                </a:lnTo>
                <a:lnTo>
                  <a:pt x="8912" y="4227"/>
                </a:lnTo>
                <a:lnTo>
                  <a:pt x="8921" y="4456"/>
                </a:lnTo>
                <a:lnTo>
                  <a:pt x="8921" y="4456"/>
                </a:lnTo>
                <a:lnTo>
                  <a:pt x="8912" y="4642"/>
                </a:lnTo>
                <a:lnTo>
                  <a:pt x="8903" y="4818"/>
                </a:lnTo>
                <a:lnTo>
                  <a:pt x="8886" y="4986"/>
                </a:lnTo>
                <a:lnTo>
                  <a:pt x="8859" y="5154"/>
                </a:lnTo>
                <a:lnTo>
                  <a:pt x="8833" y="5321"/>
                </a:lnTo>
                <a:lnTo>
                  <a:pt x="8797" y="5480"/>
                </a:lnTo>
                <a:lnTo>
                  <a:pt x="8718" y="5798"/>
                </a:lnTo>
                <a:lnTo>
                  <a:pt x="8718" y="5798"/>
                </a:lnTo>
                <a:lnTo>
                  <a:pt x="13439" y="10456"/>
                </a:lnTo>
                <a:lnTo>
                  <a:pt x="13439" y="10456"/>
                </a:lnTo>
                <a:lnTo>
                  <a:pt x="13439" y="13298"/>
                </a:lnTo>
                <a:lnTo>
                  <a:pt x="13439" y="13298"/>
                </a:lnTo>
                <a:lnTo>
                  <a:pt x="10748" y="13298"/>
                </a:lnTo>
                <a:lnTo>
                  <a:pt x="10748" y="13298"/>
                </a:lnTo>
                <a:lnTo>
                  <a:pt x="10748" y="11471"/>
                </a:lnTo>
                <a:lnTo>
                  <a:pt x="10748" y="11471"/>
                </a:lnTo>
                <a:lnTo>
                  <a:pt x="9000" y="11471"/>
                </a:lnTo>
                <a:lnTo>
                  <a:pt x="9000" y="11471"/>
                </a:lnTo>
                <a:lnTo>
                  <a:pt x="9000" y="9689"/>
                </a:lnTo>
                <a:lnTo>
                  <a:pt x="9000" y="9689"/>
                </a:lnTo>
                <a:lnTo>
                  <a:pt x="7129" y="9689"/>
                </a:lnTo>
                <a:lnTo>
                  <a:pt x="7129" y="8021"/>
                </a:lnTo>
                <a:close/>
              </a:path>
            </a:pathLst>
          </a:custGeom>
          <a:noFill/>
          <a:ln w="28575" cap="flat">
            <a:solidFill>
              <a:srgbClr val="001F50"/>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defRPr/>
            </a:pPr>
            <a:endParaRPr lang="en-US" sz="1836">
              <a:solidFill>
                <a:srgbClr val="505050"/>
              </a:solidFill>
              <a:latin typeface="Segoe UI"/>
            </a:endParaRPr>
          </a:p>
        </p:txBody>
      </p:sp>
      <p:sp>
        <p:nvSpPr>
          <p:cNvPr id="19" name="MS cloud text">
            <a:extLst>
              <a:ext uri="{FF2B5EF4-FFF2-40B4-BE49-F238E27FC236}">
                <a16:creationId xmlns:a16="http://schemas.microsoft.com/office/drawing/2014/main" id="{9E59C516-6363-4A74-B86F-292983DE1AF7}"/>
              </a:ext>
            </a:extLst>
          </p:cNvPr>
          <p:cNvSpPr txBox="1">
            <a:spLocks/>
          </p:cNvSpPr>
          <p:nvPr/>
        </p:nvSpPr>
        <p:spPr>
          <a:xfrm>
            <a:off x="882" y="2096392"/>
            <a:ext cx="12434711" cy="1167286"/>
          </a:xfrm>
          <a:prstGeom prst="rect">
            <a:avLst/>
          </a:prstGeom>
        </p:spPr>
        <p:txBody>
          <a:bodyPr vert="horz" wrap="square" lIns="146283" tIns="91427" rIns="146283" bIns="91427" rtlCol="0" anchor="t">
            <a:noAutofit/>
          </a:bodyPr>
          <a:lstStyle>
            <a:lvl1pPr algn="ctr">
              <a:lnSpc>
                <a:spcPct val="90000"/>
              </a:lnSpc>
              <a:spcBef>
                <a:spcPct val="0"/>
              </a:spcBef>
              <a:buNone/>
              <a:defRPr lang="en-US" sz="4800" b="0" cap="none" spc="-102" baseline="0" dirty="0" smtClean="0">
                <a:ln w="3175">
                  <a:noFill/>
                </a:ln>
                <a:gradFill>
                  <a:gsLst>
                    <a:gs pos="21239">
                      <a:schemeClr val="bg2">
                        <a:lumMod val="50000"/>
                      </a:schemeClr>
                    </a:gs>
                    <a:gs pos="84000">
                      <a:schemeClr val="bg2">
                        <a:lumMod val="50000"/>
                      </a:schemeClr>
                    </a:gs>
                  </a:gsLst>
                  <a:lin ang="5400000" scaled="0"/>
                </a:gradFill>
                <a:effectLst/>
                <a:latin typeface="+mj-lt"/>
                <a:cs typeface="Segoe UI" pitchFamily="34" charset="0"/>
              </a:defRPr>
            </a:lvl1pPr>
          </a:lstStyle>
          <a:p>
            <a:pPr defTabSz="914224">
              <a:defRPr/>
            </a:pPr>
            <a:r>
              <a:rPr lang="en-US" sz="5609" kern="0" dirty="0">
                <a:solidFill>
                  <a:srgbClr val="002050"/>
                </a:solidFill>
                <a:latin typeface="Segoe UI Semilight"/>
                <a:cs typeface="Segoe UI Semilight" panose="020B0402040204020203" pitchFamily="34" charset="0"/>
              </a:rPr>
              <a:t>Azure. Cloud for all.</a:t>
            </a:r>
            <a:endParaRPr lang="en-US" sz="5609" kern="0" dirty="0">
              <a:solidFill>
                <a:srgbClr val="002050"/>
              </a:solidFill>
              <a:latin typeface="Segoe UI Light"/>
              <a:cs typeface="Segoe UI Semilight" panose="020B0402040204020203" pitchFamily="34" charset="0"/>
            </a:endParaRPr>
          </a:p>
          <a:p>
            <a:pPr defTabSz="914224">
              <a:defRPr/>
            </a:pPr>
            <a:endParaRPr lang="en-US" sz="5609" kern="0" dirty="0">
              <a:solidFill>
                <a:srgbClr val="002050"/>
              </a:solidFill>
              <a:latin typeface="Segoe UI Light"/>
              <a:cs typeface="Segoe UI Semilight" panose="020B0402040204020203" pitchFamily="34" charset="0"/>
            </a:endParaRPr>
          </a:p>
        </p:txBody>
      </p:sp>
      <p:sp>
        <p:nvSpPr>
          <p:cNvPr id="13" name="Oval 12">
            <a:extLst>
              <a:ext uri="{FF2B5EF4-FFF2-40B4-BE49-F238E27FC236}">
                <a16:creationId xmlns:a16="http://schemas.microsoft.com/office/drawing/2014/main" id="{8356B447-D388-4785-B3F6-4488C99BB77B}"/>
              </a:ext>
            </a:extLst>
          </p:cNvPr>
          <p:cNvSpPr/>
          <p:nvPr/>
        </p:nvSpPr>
        <p:spPr bwMode="auto">
          <a:xfrm rot="16200000">
            <a:off x="2691068" y="4863914"/>
            <a:ext cx="149837" cy="149837"/>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15" name="Oval 14">
            <a:extLst>
              <a:ext uri="{FF2B5EF4-FFF2-40B4-BE49-F238E27FC236}">
                <a16:creationId xmlns:a16="http://schemas.microsoft.com/office/drawing/2014/main" id="{8356B447-D388-4785-B3F6-4488C99BB77B}"/>
              </a:ext>
            </a:extLst>
          </p:cNvPr>
          <p:cNvSpPr/>
          <p:nvPr/>
        </p:nvSpPr>
        <p:spPr bwMode="auto">
          <a:xfrm rot="16200000">
            <a:off x="5061943" y="4863915"/>
            <a:ext cx="149837" cy="149837"/>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16" name="Oval 15">
            <a:extLst>
              <a:ext uri="{FF2B5EF4-FFF2-40B4-BE49-F238E27FC236}">
                <a16:creationId xmlns:a16="http://schemas.microsoft.com/office/drawing/2014/main" id="{8356B447-D388-4785-B3F6-4488C99BB77B}"/>
              </a:ext>
            </a:extLst>
          </p:cNvPr>
          <p:cNvSpPr/>
          <p:nvPr/>
        </p:nvSpPr>
        <p:spPr bwMode="auto">
          <a:xfrm rot="16200000">
            <a:off x="7395766" y="4863915"/>
            <a:ext cx="149837" cy="149837"/>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17" name="Oval 16">
            <a:extLst>
              <a:ext uri="{FF2B5EF4-FFF2-40B4-BE49-F238E27FC236}">
                <a16:creationId xmlns:a16="http://schemas.microsoft.com/office/drawing/2014/main" id="{8356B447-D388-4785-B3F6-4488C99BB77B}"/>
              </a:ext>
            </a:extLst>
          </p:cNvPr>
          <p:cNvSpPr/>
          <p:nvPr/>
        </p:nvSpPr>
        <p:spPr bwMode="auto">
          <a:xfrm rot="16200000">
            <a:off x="9798819" y="4863915"/>
            <a:ext cx="149835" cy="149835"/>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cxnSp>
        <p:nvCxnSpPr>
          <p:cNvPr id="32" name="Straight Connector 31">
            <a:extLst>
              <a:ext uri="{FF2B5EF4-FFF2-40B4-BE49-F238E27FC236}">
                <a16:creationId xmlns:a16="http://schemas.microsoft.com/office/drawing/2014/main" id="{0E56090D-DF36-436E-BAD8-6044593294A5}"/>
              </a:ext>
            </a:extLst>
          </p:cNvPr>
          <p:cNvCxnSpPr/>
          <p:nvPr/>
        </p:nvCxnSpPr>
        <p:spPr>
          <a:xfrm flipV="1">
            <a:off x="2917884" y="4933772"/>
            <a:ext cx="2082955" cy="5061"/>
          </a:xfrm>
          <a:prstGeom prst="line">
            <a:avLst/>
          </a:prstGeom>
          <a:solidFill>
            <a:schemeClr val="bg1"/>
          </a:solidFill>
          <a:ln w="19050">
            <a:solidFill>
              <a:schemeClr val="tx2"/>
            </a:solidFill>
            <a:prstDash val="dash"/>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0E56090D-DF36-436E-BAD8-6044593294A5}"/>
              </a:ext>
            </a:extLst>
          </p:cNvPr>
          <p:cNvCxnSpPr/>
          <p:nvPr/>
        </p:nvCxnSpPr>
        <p:spPr>
          <a:xfrm>
            <a:off x="5263888" y="4931818"/>
            <a:ext cx="2059435" cy="7971"/>
          </a:xfrm>
          <a:prstGeom prst="line">
            <a:avLst/>
          </a:prstGeom>
          <a:solidFill>
            <a:schemeClr val="bg1"/>
          </a:solidFill>
          <a:ln w="19050">
            <a:solidFill>
              <a:schemeClr val="tx2"/>
            </a:solidFill>
            <a:prstDash val="dash"/>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0E56090D-DF36-436E-BAD8-6044593294A5}"/>
              </a:ext>
            </a:extLst>
          </p:cNvPr>
          <p:cNvCxnSpPr/>
          <p:nvPr/>
        </p:nvCxnSpPr>
        <p:spPr>
          <a:xfrm>
            <a:off x="7617141" y="4931768"/>
            <a:ext cx="2112448" cy="7065"/>
          </a:xfrm>
          <a:prstGeom prst="line">
            <a:avLst/>
          </a:prstGeom>
          <a:solidFill>
            <a:schemeClr val="bg1"/>
          </a:solidFill>
          <a:ln w="19050">
            <a:solidFill>
              <a:schemeClr val="tx2"/>
            </a:solidFill>
            <a:prstDash val="dash"/>
            <a:miter lim="800000"/>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235310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60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400"/>
                                        <p:tgtEl>
                                          <p:spTgt spid="19"/>
                                        </p:tgtEl>
                                      </p:cBhvr>
                                    </p:animEffect>
                                  </p:childTnLst>
                                </p:cTn>
                              </p:par>
                              <p:par>
                                <p:cTn id="8" presetID="42" presetClass="path" presetSubtype="0" decel="100000" fill="hold" grpId="1" nodeType="withEffect">
                                  <p:stCondLst>
                                    <p:cond delay="300"/>
                                  </p:stCondLst>
                                  <p:childTnLst>
                                    <p:animMotion origin="layout" path="M 4.79167E-6 2.22222E-6 L 4.79167E-6 0.09629 " pathEditMode="relative" rAng="0" ptsTypes="AA">
                                      <p:cBhvr>
                                        <p:cTn id="9" dur="700" spd="-100000" fill="hold"/>
                                        <p:tgtEl>
                                          <p:spTgt spid="19"/>
                                        </p:tgtEl>
                                        <p:attrNameLst>
                                          <p:attrName>ppt_x</p:attrName>
                                          <p:attrName>ppt_y</p:attrName>
                                        </p:attrNameLst>
                                      </p:cBhvr>
                                      <p:rCtr x="0" y="48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19" grpId="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9" name="Group 98"/>
          <p:cNvGrpSpPr/>
          <p:nvPr/>
        </p:nvGrpSpPr>
        <p:grpSpPr>
          <a:xfrm>
            <a:off x="2310530" y="-16266"/>
            <a:ext cx="8215862" cy="6839709"/>
            <a:chOff x="10424520" y="-4607"/>
            <a:chExt cx="1762005" cy="1466870"/>
          </a:xfrm>
        </p:grpSpPr>
        <p:sp>
          <p:nvSpPr>
            <p:cNvPr id="100" name="Rectangle 99"/>
            <p:cNvSpPr/>
            <p:nvPr/>
          </p:nvSpPr>
          <p:spPr bwMode="auto">
            <a:xfrm>
              <a:off x="10424520" y="-4607"/>
              <a:ext cx="261985" cy="507828"/>
            </a:xfrm>
            <a:prstGeom prst="rect">
              <a:avLst/>
            </a:prstGeom>
            <a:solidFill>
              <a:srgbClr val="001F50"/>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5" rIns="186494" bIns="149195" numCol="1" spcCol="0" rtlCol="0" fromWordArt="0" anchor="ctr" anchorCtr="0" forceAA="0" compatLnSpc="1">
              <a:prstTxWarp prst="textNoShape">
                <a:avLst/>
              </a:prstTxWarp>
              <a:noAutofit/>
            </a:bodyPr>
            <a:lstStyle/>
            <a:p>
              <a:pPr algn="ctr" defTabSz="950846" fontAlgn="base">
                <a:lnSpc>
                  <a:spcPct val="90000"/>
                </a:lnSpc>
                <a:spcBef>
                  <a:spcPct val="0"/>
                </a:spcBef>
                <a:spcAft>
                  <a:spcPct val="0"/>
                </a:spcAft>
                <a:defRPr/>
              </a:pPr>
              <a:endParaRPr lang="en-US" sz="918">
                <a:solidFill>
                  <a:srgbClr val="FFFFFF"/>
                </a:solidFill>
                <a:latin typeface="Segoe UI"/>
              </a:endParaRPr>
            </a:p>
          </p:txBody>
        </p:sp>
        <p:sp>
          <p:nvSpPr>
            <p:cNvPr id="101" name="Rectangle 100"/>
            <p:cNvSpPr/>
            <p:nvPr/>
          </p:nvSpPr>
          <p:spPr bwMode="auto">
            <a:xfrm>
              <a:off x="10424520" y="491504"/>
              <a:ext cx="261985" cy="507828"/>
            </a:xfrm>
            <a:prstGeom prst="rect">
              <a:avLst/>
            </a:prstGeom>
            <a:solidFill>
              <a:srgbClr val="001F50"/>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5" rIns="186494" bIns="149195" numCol="1" spcCol="0" rtlCol="0" fromWordArt="0" anchor="ctr" anchorCtr="0" forceAA="0" compatLnSpc="1">
              <a:prstTxWarp prst="textNoShape">
                <a:avLst/>
              </a:prstTxWarp>
              <a:noAutofit/>
            </a:bodyPr>
            <a:lstStyle/>
            <a:p>
              <a:pPr algn="ctr" defTabSz="950846" fontAlgn="base">
                <a:lnSpc>
                  <a:spcPct val="90000"/>
                </a:lnSpc>
                <a:spcBef>
                  <a:spcPct val="0"/>
                </a:spcBef>
                <a:spcAft>
                  <a:spcPct val="0"/>
                </a:spcAft>
                <a:defRPr/>
              </a:pPr>
              <a:endParaRPr lang="en-US" sz="918">
                <a:solidFill>
                  <a:srgbClr val="FFFFFF"/>
                </a:solidFill>
                <a:latin typeface="Segoe UI"/>
              </a:endParaRPr>
            </a:p>
          </p:txBody>
        </p:sp>
        <p:sp>
          <p:nvSpPr>
            <p:cNvPr id="102" name="Rectangle 101"/>
            <p:cNvSpPr/>
            <p:nvPr/>
          </p:nvSpPr>
          <p:spPr bwMode="auto">
            <a:xfrm>
              <a:off x="10424520" y="977887"/>
              <a:ext cx="261985" cy="478062"/>
            </a:xfrm>
            <a:prstGeom prst="rect">
              <a:avLst/>
            </a:prstGeom>
            <a:solidFill>
              <a:srgbClr val="001F50"/>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5" rIns="186494" bIns="149195" numCol="1" spcCol="0" rtlCol="0" fromWordArt="0" anchor="ctr" anchorCtr="0" forceAA="0" compatLnSpc="1">
              <a:prstTxWarp prst="textNoShape">
                <a:avLst/>
              </a:prstTxWarp>
              <a:noAutofit/>
            </a:bodyPr>
            <a:lstStyle/>
            <a:p>
              <a:pPr algn="ctr" defTabSz="950846" fontAlgn="base">
                <a:lnSpc>
                  <a:spcPct val="90000"/>
                </a:lnSpc>
                <a:spcBef>
                  <a:spcPct val="0"/>
                </a:spcBef>
                <a:spcAft>
                  <a:spcPct val="0"/>
                </a:spcAft>
                <a:defRPr/>
              </a:pPr>
              <a:endParaRPr lang="en-US" sz="918">
                <a:solidFill>
                  <a:srgbClr val="FFFFFF"/>
                </a:solidFill>
                <a:latin typeface="Segoe UI"/>
              </a:endParaRPr>
            </a:p>
          </p:txBody>
        </p:sp>
        <p:sp>
          <p:nvSpPr>
            <p:cNvPr id="103" name="Rectangle 102"/>
            <p:cNvSpPr/>
            <p:nvPr/>
          </p:nvSpPr>
          <p:spPr bwMode="auto">
            <a:xfrm>
              <a:off x="10679976" y="495165"/>
              <a:ext cx="1353799" cy="482486"/>
            </a:xfrm>
            <a:prstGeom prst="rect">
              <a:avLst/>
            </a:prstGeom>
            <a:solidFill>
              <a:srgbClr val="005AA1"/>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5" rIns="186494" bIns="149195" numCol="1" spcCol="0" rtlCol="0" fromWordArt="0" anchor="ctr" anchorCtr="0" forceAA="0" compatLnSpc="1">
              <a:prstTxWarp prst="textNoShape">
                <a:avLst/>
              </a:prstTxWarp>
              <a:noAutofit/>
            </a:bodyPr>
            <a:lstStyle/>
            <a:p>
              <a:pPr algn="ctr" defTabSz="950846" fontAlgn="base">
                <a:lnSpc>
                  <a:spcPct val="90000"/>
                </a:lnSpc>
                <a:spcBef>
                  <a:spcPct val="0"/>
                </a:spcBef>
                <a:spcAft>
                  <a:spcPct val="0"/>
                </a:spcAft>
                <a:defRPr/>
              </a:pPr>
              <a:endParaRPr lang="en-US" sz="918">
                <a:solidFill>
                  <a:srgbClr val="FFFFFF"/>
                </a:solidFill>
                <a:latin typeface="Segoe UI"/>
              </a:endParaRPr>
            </a:p>
          </p:txBody>
        </p:sp>
        <p:sp>
          <p:nvSpPr>
            <p:cNvPr id="104" name="Rectangle 103"/>
            <p:cNvSpPr/>
            <p:nvPr/>
          </p:nvSpPr>
          <p:spPr bwMode="auto">
            <a:xfrm>
              <a:off x="10679976" y="973463"/>
              <a:ext cx="1353799" cy="482486"/>
            </a:xfrm>
            <a:prstGeom prst="rect">
              <a:avLst/>
            </a:prstGeom>
            <a:solidFill>
              <a:srgbClr val="005AA1"/>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5" rIns="186494" bIns="149195" numCol="1" spcCol="0" rtlCol="0" fromWordArt="0" anchor="ctr" anchorCtr="0" forceAA="0" compatLnSpc="1">
              <a:prstTxWarp prst="textNoShape">
                <a:avLst/>
              </a:prstTxWarp>
              <a:noAutofit/>
            </a:bodyPr>
            <a:lstStyle/>
            <a:p>
              <a:pPr algn="ctr" defTabSz="950846" fontAlgn="base">
                <a:lnSpc>
                  <a:spcPct val="90000"/>
                </a:lnSpc>
                <a:spcBef>
                  <a:spcPct val="0"/>
                </a:spcBef>
                <a:spcAft>
                  <a:spcPct val="0"/>
                </a:spcAft>
                <a:defRPr/>
              </a:pPr>
              <a:endParaRPr lang="en-US" sz="918">
                <a:solidFill>
                  <a:srgbClr val="FFFFFF"/>
                </a:solidFill>
                <a:latin typeface="Segoe UI"/>
              </a:endParaRPr>
            </a:p>
          </p:txBody>
        </p:sp>
        <p:sp>
          <p:nvSpPr>
            <p:cNvPr id="105" name="Rectangle 104"/>
            <p:cNvSpPr/>
            <p:nvPr/>
          </p:nvSpPr>
          <p:spPr bwMode="auto">
            <a:xfrm>
              <a:off x="10679976" y="-4607"/>
              <a:ext cx="1353799" cy="506086"/>
            </a:xfrm>
            <a:prstGeom prst="rect">
              <a:avLst/>
            </a:prstGeom>
            <a:solidFill>
              <a:schemeClr val="bg1"/>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5" rIns="186494" bIns="149195" numCol="1" spcCol="0" rtlCol="0" fromWordArt="0" anchor="ctr" anchorCtr="0" forceAA="0" compatLnSpc="1">
              <a:prstTxWarp prst="textNoShape">
                <a:avLst/>
              </a:prstTxWarp>
              <a:noAutofit/>
            </a:bodyPr>
            <a:lstStyle/>
            <a:p>
              <a:pPr algn="ctr" defTabSz="950846" fontAlgn="base">
                <a:lnSpc>
                  <a:spcPct val="90000"/>
                </a:lnSpc>
                <a:spcBef>
                  <a:spcPct val="0"/>
                </a:spcBef>
                <a:spcAft>
                  <a:spcPct val="0"/>
                </a:spcAft>
                <a:defRPr/>
              </a:pPr>
              <a:endParaRPr lang="en-US" sz="918">
                <a:solidFill>
                  <a:srgbClr val="FFFFFF"/>
                </a:solidFill>
                <a:latin typeface="Segoe UI"/>
              </a:endParaRPr>
            </a:p>
          </p:txBody>
        </p:sp>
        <p:sp>
          <p:nvSpPr>
            <p:cNvPr id="106" name="Rectangle 105"/>
            <p:cNvSpPr/>
            <p:nvPr/>
          </p:nvSpPr>
          <p:spPr bwMode="auto">
            <a:xfrm>
              <a:off x="10690619" y="1080531"/>
              <a:ext cx="1083708" cy="2970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5" rIns="186494" bIns="149195"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r>
                <a:rPr lang="en-US" sz="918" dirty="0">
                  <a:solidFill>
                    <a:srgbClr val="009EFF"/>
                  </a:solidFill>
                  <a:latin typeface="Segoe UI Semibold" panose="020B0702040204020203" pitchFamily="34" charset="0"/>
                  <a:ea typeface="Segoe UI" pitchFamily="34" charset="0"/>
                  <a:cs typeface="Segoe UI Semibold" panose="020B0702040204020203" pitchFamily="34" charset="0"/>
                </a:rPr>
                <a:t>Core infrastructure</a:t>
              </a:r>
            </a:p>
          </p:txBody>
        </p:sp>
        <p:sp>
          <p:nvSpPr>
            <p:cNvPr id="107" name="Rectangle 106"/>
            <p:cNvSpPr/>
            <p:nvPr/>
          </p:nvSpPr>
          <p:spPr bwMode="auto">
            <a:xfrm>
              <a:off x="10690620" y="532633"/>
              <a:ext cx="1285595" cy="41906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5" rIns="186494" bIns="149195"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r>
                <a:rPr lang="en-US" sz="918" dirty="0">
                  <a:solidFill>
                    <a:srgbClr val="009EFF"/>
                  </a:solidFill>
                  <a:latin typeface="Segoe UI Semibold" panose="020B0702040204020203" pitchFamily="34" charset="0"/>
                  <a:ea typeface="Segoe UI" pitchFamily="34" charset="0"/>
                  <a:cs typeface="Segoe UI Semibold" panose="020B0702040204020203" pitchFamily="34" charset="0"/>
                </a:rPr>
                <a:t>Advanced workloads</a:t>
              </a:r>
            </a:p>
          </p:txBody>
        </p:sp>
        <p:sp>
          <p:nvSpPr>
            <p:cNvPr id="108" name="Rectangle 107"/>
            <p:cNvSpPr/>
            <p:nvPr/>
          </p:nvSpPr>
          <p:spPr bwMode="auto">
            <a:xfrm>
              <a:off x="10690620" y="185730"/>
              <a:ext cx="1083707" cy="14470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5" rIns="186494" bIns="149195"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r>
                <a:rPr lang="en-US" sz="918" dirty="0">
                  <a:solidFill>
                    <a:srgbClr val="009EFF"/>
                  </a:solidFill>
                  <a:latin typeface="Segoe UI Semibold" panose="020B0702040204020203" pitchFamily="34" charset="0"/>
                  <a:ea typeface="Segoe UI" pitchFamily="34" charset="0"/>
                  <a:cs typeface="Segoe UI Semibold" panose="020B0702040204020203" pitchFamily="34" charset="0"/>
                </a:rPr>
                <a:t>Tools</a:t>
              </a:r>
            </a:p>
          </p:txBody>
        </p:sp>
        <p:grpSp>
          <p:nvGrpSpPr>
            <p:cNvPr id="109" name="Group 108"/>
            <p:cNvGrpSpPr/>
            <p:nvPr/>
          </p:nvGrpSpPr>
          <p:grpSpPr>
            <a:xfrm>
              <a:off x="10464128" y="178742"/>
              <a:ext cx="189075" cy="189075"/>
              <a:chOff x="3521877" y="511997"/>
              <a:chExt cx="640398" cy="640398"/>
            </a:xfrm>
          </p:grpSpPr>
          <p:sp>
            <p:nvSpPr>
              <p:cNvPr id="132" name="Freeform 131"/>
              <p:cNvSpPr>
                <a:spLocks noChangeArrowheads="1"/>
              </p:cNvSpPr>
              <p:nvPr/>
            </p:nvSpPr>
            <p:spPr bwMode="auto">
              <a:xfrm>
                <a:off x="3612111" y="576198"/>
                <a:ext cx="460544" cy="448320"/>
              </a:xfrm>
              <a:custGeom>
                <a:avLst/>
                <a:gdLst>
                  <a:gd name="T0" fmla="*/ 8978 w 9802"/>
                  <a:gd name="T1" fmla="*/ 4962 h 9544"/>
                  <a:gd name="T2" fmla="*/ 8923 w 9802"/>
                  <a:gd name="T3" fmla="*/ 4315 h 9544"/>
                  <a:gd name="T4" fmla="*/ 7398 w 9802"/>
                  <a:gd name="T5" fmla="*/ 1654 h 9544"/>
                  <a:gd name="T6" fmla="*/ 6378 w 9802"/>
                  <a:gd name="T7" fmla="*/ 1021 h 9544"/>
                  <a:gd name="T8" fmla="*/ 3145 w 9802"/>
                  <a:gd name="T9" fmla="*/ 1156 h 9544"/>
                  <a:gd name="T10" fmla="*/ 1430 w 9802"/>
                  <a:gd name="T11" fmla="*/ 1245 h 9544"/>
                  <a:gd name="T12" fmla="*/ 2157 w 9802"/>
                  <a:gd name="T13" fmla="*/ 7984 h 9544"/>
                  <a:gd name="T14" fmla="*/ 3879 w 9802"/>
                  <a:gd name="T15" fmla="*/ 5513 h 9544"/>
                  <a:gd name="T16" fmla="*/ 3703 w 9802"/>
                  <a:gd name="T17" fmla="*/ 4989 h 9544"/>
                  <a:gd name="T18" fmla="*/ 3723 w 9802"/>
                  <a:gd name="T19" fmla="*/ 4390 h 9544"/>
                  <a:gd name="T20" fmla="*/ 4023 w 9802"/>
                  <a:gd name="T21" fmla="*/ 3893 h 9544"/>
                  <a:gd name="T22" fmla="*/ 4642 w 9802"/>
                  <a:gd name="T23" fmla="*/ 3492 h 9544"/>
                  <a:gd name="T24" fmla="*/ 4839 w 9802"/>
                  <a:gd name="T25" fmla="*/ 3505 h 9544"/>
                  <a:gd name="T26" fmla="*/ 4397 w 9802"/>
                  <a:gd name="T27" fmla="*/ 4342 h 9544"/>
                  <a:gd name="T28" fmla="*/ 4492 w 9802"/>
                  <a:gd name="T29" fmla="*/ 4833 h 9544"/>
                  <a:gd name="T30" fmla="*/ 4832 w 9802"/>
                  <a:gd name="T31" fmla="*/ 5132 h 9544"/>
                  <a:gd name="T32" fmla="*/ 5329 w 9802"/>
                  <a:gd name="T33" fmla="*/ 5159 h 9544"/>
                  <a:gd name="T34" fmla="*/ 5785 w 9802"/>
                  <a:gd name="T35" fmla="*/ 4894 h 9544"/>
                  <a:gd name="T36" fmla="*/ 6235 w 9802"/>
                  <a:gd name="T37" fmla="*/ 4499 h 9544"/>
                  <a:gd name="T38" fmla="*/ 6235 w 9802"/>
                  <a:gd name="T39" fmla="*/ 4996 h 9544"/>
                  <a:gd name="T40" fmla="*/ 6051 w 9802"/>
                  <a:gd name="T41" fmla="*/ 5439 h 9544"/>
                  <a:gd name="T42" fmla="*/ 5656 w 9802"/>
                  <a:gd name="T43" fmla="*/ 5847 h 9544"/>
                  <a:gd name="T44" fmla="*/ 5112 w 9802"/>
                  <a:gd name="T45" fmla="*/ 6037 h 9544"/>
                  <a:gd name="T46" fmla="*/ 3567 w 9802"/>
                  <a:gd name="T47" fmla="*/ 8032 h 9544"/>
                  <a:gd name="T48" fmla="*/ 6398 w 9802"/>
                  <a:gd name="T49" fmla="*/ 8515 h 9544"/>
                  <a:gd name="T50" fmla="*/ 7297 w 9802"/>
                  <a:gd name="T51" fmla="*/ 8066 h 9544"/>
                  <a:gd name="T52" fmla="*/ 9012 w 9802"/>
                  <a:gd name="T53" fmla="*/ 6235 h 9544"/>
                  <a:gd name="T54" fmla="*/ 6807 w 9802"/>
                  <a:gd name="T55" fmla="*/ 7719 h 9544"/>
                  <a:gd name="T56" fmla="*/ 5751 w 9802"/>
                  <a:gd name="T57" fmla="*/ 8978 h 9544"/>
                  <a:gd name="T58" fmla="*/ 5377 w 9802"/>
                  <a:gd name="T59" fmla="*/ 6459 h 9544"/>
                  <a:gd name="T60" fmla="*/ 5895 w 9802"/>
                  <a:gd name="T61" fmla="*/ 6249 h 9544"/>
                  <a:gd name="T62" fmla="*/ 6358 w 9802"/>
                  <a:gd name="T63" fmla="*/ 5861 h 9544"/>
                  <a:gd name="T64" fmla="*/ 6670 w 9802"/>
                  <a:gd name="T65" fmla="*/ 5282 h 9544"/>
                  <a:gd name="T66" fmla="*/ 6691 w 9802"/>
                  <a:gd name="T67" fmla="*/ 4349 h 9544"/>
                  <a:gd name="T68" fmla="*/ 6126 w 9802"/>
                  <a:gd name="T69" fmla="*/ 3314 h 9544"/>
                  <a:gd name="T70" fmla="*/ 5207 w 9802"/>
                  <a:gd name="T71" fmla="*/ 4696 h 9544"/>
                  <a:gd name="T72" fmla="*/ 4942 w 9802"/>
                  <a:gd name="T73" fmla="*/ 4595 h 9544"/>
                  <a:gd name="T74" fmla="*/ 4914 w 9802"/>
                  <a:gd name="T75" fmla="*/ 4342 h 9544"/>
                  <a:gd name="T76" fmla="*/ 5003 w 9802"/>
                  <a:gd name="T77" fmla="*/ 2954 h 9544"/>
                  <a:gd name="T78" fmla="*/ 4431 w 9802"/>
                  <a:gd name="T79" fmla="*/ 3015 h 9544"/>
                  <a:gd name="T80" fmla="*/ 3900 w 9802"/>
                  <a:gd name="T81" fmla="*/ 3294 h 9544"/>
                  <a:gd name="T82" fmla="*/ 3457 w 9802"/>
                  <a:gd name="T83" fmla="*/ 3777 h 9544"/>
                  <a:gd name="T84" fmla="*/ 3206 w 9802"/>
                  <a:gd name="T85" fmla="*/ 4336 h 9544"/>
                  <a:gd name="T86" fmla="*/ 3192 w 9802"/>
                  <a:gd name="T87" fmla="*/ 5051 h 9544"/>
                  <a:gd name="T88" fmla="*/ 1647 w 9802"/>
                  <a:gd name="T89" fmla="*/ 7610 h 9544"/>
                  <a:gd name="T90" fmla="*/ 1416 w 9802"/>
                  <a:gd name="T91" fmla="*/ 5282 h 9544"/>
                  <a:gd name="T92" fmla="*/ 1416 w 9802"/>
                  <a:gd name="T93" fmla="*/ 4349 h 9544"/>
                  <a:gd name="T94" fmla="*/ 2328 w 9802"/>
                  <a:gd name="T95" fmla="*/ 2409 h 9544"/>
                  <a:gd name="T96" fmla="*/ 2940 w 9802"/>
                  <a:gd name="T97" fmla="*/ 1906 h 9544"/>
                  <a:gd name="T98" fmla="*/ 5751 w 9802"/>
                  <a:gd name="T99" fmla="*/ 558 h 9544"/>
                  <a:gd name="T100" fmla="*/ 6657 w 9802"/>
                  <a:gd name="T101" fmla="*/ 1817 h 9544"/>
                  <a:gd name="T102" fmla="*/ 9012 w 9802"/>
                  <a:gd name="T103" fmla="*/ 3396 h 9544"/>
                  <a:gd name="T104" fmla="*/ 8358 w 9802"/>
                  <a:gd name="T105" fmla="*/ 4424 h 9544"/>
                  <a:gd name="T106" fmla="*/ 8392 w 9802"/>
                  <a:gd name="T107" fmla="*/ 5010 h 9544"/>
                  <a:gd name="T108" fmla="*/ 8236 w 9802"/>
                  <a:gd name="T109" fmla="*/ 5758 h 95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802" h="9544">
                    <a:moveTo>
                      <a:pt x="8896" y="5384"/>
                    </a:moveTo>
                    <a:lnTo>
                      <a:pt x="8896" y="5384"/>
                    </a:lnTo>
                    <a:lnTo>
                      <a:pt x="8923" y="5323"/>
                    </a:lnTo>
                    <a:lnTo>
                      <a:pt x="8944" y="5255"/>
                    </a:lnTo>
                    <a:lnTo>
                      <a:pt x="8957" y="5186"/>
                    </a:lnTo>
                    <a:lnTo>
                      <a:pt x="8971" y="5118"/>
                    </a:lnTo>
                    <a:lnTo>
                      <a:pt x="8978" y="4962"/>
                    </a:lnTo>
                    <a:lnTo>
                      <a:pt x="8978" y="4771"/>
                    </a:lnTo>
                    <a:lnTo>
                      <a:pt x="8978" y="4771"/>
                    </a:lnTo>
                    <a:lnTo>
                      <a:pt x="8978" y="4635"/>
                    </a:lnTo>
                    <a:lnTo>
                      <a:pt x="8971" y="4506"/>
                    </a:lnTo>
                    <a:lnTo>
                      <a:pt x="8957" y="4438"/>
                    </a:lnTo>
                    <a:lnTo>
                      <a:pt x="8944" y="4376"/>
                    </a:lnTo>
                    <a:lnTo>
                      <a:pt x="8923" y="4315"/>
                    </a:lnTo>
                    <a:lnTo>
                      <a:pt x="8896" y="4254"/>
                    </a:lnTo>
                    <a:lnTo>
                      <a:pt x="8855" y="4172"/>
                    </a:lnTo>
                    <a:lnTo>
                      <a:pt x="9801" y="3614"/>
                    </a:lnTo>
                    <a:lnTo>
                      <a:pt x="8372" y="1245"/>
                    </a:lnTo>
                    <a:lnTo>
                      <a:pt x="7446" y="1701"/>
                    </a:lnTo>
                    <a:lnTo>
                      <a:pt x="7398" y="1654"/>
                    </a:lnTo>
                    <a:lnTo>
                      <a:pt x="7398" y="1654"/>
                    </a:lnTo>
                    <a:lnTo>
                      <a:pt x="7290" y="1558"/>
                    </a:lnTo>
                    <a:lnTo>
                      <a:pt x="7174" y="1470"/>
                    </a:lnTo>
                    <a:lnTo>
                      <a:pt x="7051" y="1382"/>
                    </a:lnTo>
                    <a:lnTo>
                      <a:pt x="6922" y="1307"/>
                    </a:lnTo>
                    <a:lnTo>
                      <a:pt x="6786" y="1232"/>
                    </a:lnTo>
                    <a:lnTo>
                      <a:pt x="6650" y="1156"/>
                    </a:lnTo>
                    <a:lnTo>
                      <a:pt x="6378" y="1021"/>
                    </a:lnTo>
                    <a:lnTo>
                      <a:pt x="6323" y="994"/>
                    </a:lnTo>
                    <a:lnTo>
                      <a:pt x="6323" y="0"/>
                    </a:lnTo>
                    <a:lnTo>
                      <a:pt x="3478" y="0"/>
                    </a:lnTo>
                    <a:lnTo>
                      <a:pt x="3478" y="994"/>
                    </a:lnTo>
                    <a:lnTo>
                      <a:pt x="3423" y="1021"/>
                    </a:lnTo>
                    <a:lnTo>
                      <a:pt x="3423" y="1021"/>
                    </a:lnTo>
                    <a:lnTo>
                      <a:pt x="3145" y="1156"/>
                    </a:lnTo>
                    <a:lnTo>
                      <a:pt x="2866" y="1307"/>
                    </a:lnTo>
                    <a:lnTo>
                      <a:pt x="2723" y="1388"/>
                    </a:lnTo>
                    <a:lnTo>
                      <a:pt x="2579" y="1470"/>
                    </a:lnTo>
                    <a:lnTo>
                      <a:pt x="2444" y="1565"/>
                    </a:lnTo>
                    <a:lnTo>
                      <a:pt x="2301" y="1667"/>
                    </a:lnTo>
                    <a:lnTo>
                      <a:pt x="2253" y="1701"/>
                    </a:lnTo>
                    <a:lnTo>
                      <a:pt x="1430" y="1245"/>
                    </a:lnTo>
                    <a:lnTo>
                      <a:pt x="0" y="3621"/>
                    </a:lnTo>
                    <a:lnTo>
                      <a:pt x="823" y="4159"/>
                    </a:lnTo>
                    <a:lnTo>
                      <a:pt x="823" y="5473"/>
                    </a:lnTo>
                    <a:lnTo>
                      <a:pt x="0" y="6017"/>
                    </a:lnTo>
                    <a:lnTo>
                      <a:pt x="1430" y="8386"/>
                    </a:lnTo>
                    <a:lnTo>
                      <a:pt x="1606" y="8283"/>
                    </a:lnTo>
                    <a:lnTo>
                      <a:pt x="2157" y="7984"/>
                    </a:lnTo>
                    <a:lnTo>
                      <a:pt x="2157" y="7984"/>
                    </a:lnTo>
                    <a:lnTo>
                      <a:pt x="2484" y="7807"/>
                    </a:lnTo>
                    <a:lnTo>
                      <a:pt x="2484" y="7807"/>
                    </a:lnTo>
                    <a:lnTo>
                      <a:pt x="2654" y="7528"/>
                    </a:lnTo>
                    <a:lnTo>
                      <a:pt x="2654" y="7528"/>
                    </a:lnTo>
                    <a:lnTo>
                      <a:pt x="3879" y="5513"/>
                    </a:lnTo>
                    <a:lnTo>
                      <a:pt x="3879" y="5513"/>
                    </a:lnTo>
                    <a:lnTo>
                      <a:pt x="3852" y="5391"/>
                    </a:lnTo>
                    <a:lnTo>
                      <a:pt x="3852" y="5391"/>
                    </a:lnTo>
                    <a:lnTo>
                      <a:pt x="3811" y="5316"/>
                    </a:lnTo>
                    <a:lnTo>
                      <a:pt x="3771" y="5234"/>
                    </a:lnTo>
                    <a:lnTo>
                      <a:pt x="3744" y="5152"/>
                    </a:lnTo>
                    <a:lnTo>
                      <a:pt x="3723" y="5071"/>
                    </a:lnTo>
                    <a:lnTo>
                      <a:pt x="3703" y="4989"/>
                    </a:lnTo>
                    <a:lnTo>
                      <a:pt x="3689" y="4901"/>
                    </a:lnTo>
                    <a:lnTo>
                      <a:pt x="3683" y="4819"/>
                    </a:lnTo>
                    <a:lnTo>
                      <a:pt x="3676" y="4730"/>
                    </a:lnTo>
                    <a:lnTo>
                      <a:pt x="3683" y="4642"/>
                    </a:lnTo>
                    <a:lnTo>
                      <a:pt x="3689" y="4561"/>
                    </a:lnTo>
                    <a:lnTo>
                      <a:pt x="3703" y="4472"/>
                    </a:lnTo>
                    <a:lnTo>
                      <a:pt x="3723" y="4390"/>
                    </a:lnTo>
                    <a:lnTo>
                      <a:pt x="3751" y="4308"/>
                    </a:lnTo>
                    <a:lnTo>
                      <a:pt x="3778" y="4226"/>
                    </a:lnTo>
                    <a:lnTo>
                      <a:pt x="3811" y="4152"/>
                    </a:lnTo>
                    <a:lnTo>
                      <a:pt x="3852" y="4077"/>
                    </a:lnTo>
                    <a:lnTo>
                      <a:pt x="3852" y="4077"/>
                    </a:lnTo>
                    <a:lnTo>
                      <a:pt x="3934" y="3989"/>
                    </a:lnTo>
                    <a:lnTo>
                      <a:pt x="4023" y="3893"/>
                    </a:lnTo>
                    <a:lnTo>
                      <a:pt x="4111" y="3804"/>
                    </a:lnTo>
                    <a:lnTo>
                      <a:pt x="4207" y="3723"/>
                    </a:lnTo>
                    <a:lnTo>
                      <a:pt x="4308" y="3648"/>
                    </a:lnTo>
                    <a:lnTo>
                      <a:pt x="4410" y="3580"/>
                    </a:lnTo>
                    <a:lnTo>
                      <a:pt x="4526" y="3526"/>
                    </a:lnTo>
                    <a:lnTo>
                      <a:pt x="4581" y="3505"/>
                    </a:lnTo>
                    <a:lnTo>
                      <a:pt x="4642" y="3492"/>
                    </a:lnTo>
                    <a:lnTo>
                      <a:pt x="4642" y="3492"/>
                    </a:lnTo>
                    <a:lnTo>
                      <a:pt x="4663" y="3485"/>
                    </a:lnTo>
                    <a:lnTo>
                      <a:pt x="4690" y="3485"/>
                    </a:lnTo>
                    <a:lnTo>
                      <a:pt x="4737" y="3498"/>
                    </a:lnTo>
                    <a:lnTo>
                      <a:pt x="4792" y="3505"/>
                    </a:lnTo>
                    <a:lnTo>
                      <a:pt x="4819" y="3505"/>
                    </a:lnTo>
                    <a:lnTo>
                      <a:pt x="4839" y="3505"/>
                    </a:lnTo>
                    <a:lnTo>
                      <a:pt x="4839" y="3505"/>
                    </a:lnTo>
                    <a:lnTo>
                      <a:pt x="4513" y="4050"/>
                    </a:lnTo>
                    <a:lnTo>
                      <a:pt x="4513" y="4050"/>
                    </a:lnTo>
                    <a:lnTo>
                      <a:pt x="4472" y="4118"/>
                    </a:lnTo>
                    <a:lnTo>
                      <a:pt x="4438" y="4193"/>
                    </a:lnTo>
                    <a:lnTo>
                      <a:pt x="4417" y="4267"/>
                    </a:lnTo>
                    <a:lnTo>
                      <a:pt x="4397" y="4342"/>
                    </a:lnTo>
                    <a:lnTo>
                      <a:pt x="4390" y="4417"/>
                    </a:lnTo>
                    <a:lnTo>
                      <a:pt x="4390" y="4486"/>
                    </a:lnTo>
                    <a:lnTo>
                      <a:pt x="4397" y="4561"/>
                    </a:lnTo>
                    <a:lnTo>
                      <a:pt x="4410" y="4628"/>
                    </a:lnTo>
                    <a:lnTo>
                      <a:pt x="4431" y="4696"/>
                    </a:lnTo>
                    <a:lnTo>
                      <a:pt x="4458" y="4764"/>
                    </a:lnTo>
                    <a:lnTo>
                      <a:pt x="4492" y="4833"/>
                    </a:lnTo>
                    <a:lnTo>
                      <a:pt x="4533" y="4887"/>
                    </a:lnTo>
                    <a:lnTo>
                      <a:pt x="4581" y="4949"/>
                    </a:lnTo>
                    <a:lnTo>
                      <a:pt x="4642" y="5003"/>
                    </a:lnTo>
                    <a:lnTo>
                      <a:pt x="4703" y="5051"/>
                    </a:lnTo>
                    <a:lnTo>
                      <a:pt x="4771" y="5098"/>
                    </a:lnTo>
                    <a:lnTo>
                      <a:pt x="4771" y="5098"/>
                    </a:lnTo>
                    <a:lnTo>
                      <a:pt x="4832" y="5132"/>
                    </a:lnTo>
                    <a:lnTo>
                      <a:pt x="4901" y="5152"/>
                    </a:lnTo>
                    <a:lnTo>
                      <a:pt x="4969" y="5173"/>
                    </a:lnTo>
                    <a:lnTo>
                      <a:pt x="5037" y="5179"/>
                    </a:lnTo>
                    <a:lnTo>
                      <a:pt x="5105" y="5186"/>
                    </a:lnTo>
                    <a:lnTo>
                      <a:pt x="5179" y="5179"/>
                    </a:lnTo>
                    <a:lnTo>
                      <a:pt x="5254" y="5173"/>
                    </a:lnTo>
                    <a:lnTo>
                      <a:pt x="5329" y="5159"/>
                    </a:lnTo>
                    <a:lnTo>
                      <a:pt x="5398" y="5132"/>
                    </a:lnTo>
                    <a:lnTo>
                      <a:pt x="5473" y="5111"/>
                    </a:lnTo>
                    <a:lnTo>
                      <a:pt x="5541" y="5078"/>
                    </a:lnTo>
                    <a:lnTo>
                      <a:pt x="5608" y="5037"/>
                    </a:lnTo>
                    <a:lnTo>
                      <a:pt x="5670" y="4996"/>
                    </a:lnTo>
                    <a:lnTo>
                      <a:pt x="5731" y="4949"/>
                    </a:lnTo>
                    <a:lnTo>
                      <a:pt x="5785" y="4894"/>
                    </a:lnTo>
                    <a:lnTo>
                      <a:pt x="5833" y="4833"/>
                    </a:lnTo>
                    <a:lnTo>
                      <a:pt x="5833" y="4833"/>
                    </a:lnTo>
                    <a:lnTo>
                      <a:pt x="6167" y="4295"/>
                    </a:lnTo>
                    <a:lnTo>
                      <a:pt x="6167" y="4295"/>
                    </a:lnTo>
                    <a:lnTo>
                      <a:pt x="6194" y="4356"/>
                    </a:lnTo>
                    <a:lnTo>
                      <a:pt x="6214" y="4424"/>
                    </a:lnTo>
                    <a:lnTo>
                      <a:pt x="6235" y="4499"/>
                    </a:lnTo>
                    <a:lnTo>
                      <a:pt x="6248" y="4567"/>
                    </a:lnTo>
                    <a:lnTo>
                      <a:pt x="6255" y="4635"/>
                    </a:lnTo>
                    <a:lnTo>
                      <a:pt x="6262" y="4710"/>
                    </a:lnTo>
                    <a:lnTo>
                      <a:pt x="6262" y="4778"/>
                    </a:lnTo>
                    <a:lnTo>
                      <a:pt x="6255" y="4853"/>
                    </a:lnTo>
                    <a:lnTo>
                      <a:pt x="6248" y="4921"/>
                    </a:lnTo>
                    <a:lnTo>
                      <a:pt x="6235" y="4996"/>
                    </a:lnTo>
                    <a:lnTo>
                      <a:pt x="6214" y="5071"/>
                    </a:lnTo>
                    <a:lnTo>
                      <a:pt x="6194" y="5145"/>
                    </a:lnTo>
                    <a:lnTo>
                      <a:pt x="6167" y="5214"/>
                    </a:lnTo>
                    <a:lnTo>
                      <a:pt x="6132" y="5289"/>
                    </a:lnTo>
                    <a:lnTo>
                      <a:pt x="6091" y="5364"/>
                    </a:lnTo>
                    <a:lnTo>
                      <a:pt x="6051" y="5439"/>
                    </a:lnTo>
                    <a:lnTo>
                      <a:pt x="6051" y="5439"/>
                    </a:lnTo>
                    <a:lnTo>
                      <a:pt x="6003" y="5507"/>
                    </a:lnTo>
                    <a:lnTo>
                      <a:pt x="5956" y="5574"/>
                    </a:lnTo>
                    <a:lnTo>
                      <a:pt x="5901" y="5636"/>
                    </a:lnTo>
                    <a:lnTo>
                      <a:pt x="5847" y="5697"/>
                    </a:lnTo>
                    <a:lnTo>
                      <a:pt x="5785" y="5752"/>
                    </a:lnTo>
                    <a:lnTo>
                      <a:pt x="5717" y="5799"/>
                    </a:lnTo>
                    <a:lnTo>
                      <a:pt x="5656" y="5847"/>
                    </a:lnTo>
                    <a:lnTo>
                      <a:pt x="5581" y="5888"/>
                    </a:lnTo>
                    <a:lnTo>
                      <a:pt x="5514" y="5929"/>
                    </a:lnTo>
                    <a:lnTo>
                      <a:pt x="5439" y="5956"/>
                    </a:lnTo>
                    <a:lnTo>
                      <a:pt x="5357" y="5983"/>
                    </a:lnTo>
                    <a:lnTo>
                      <a:pt x="5282" y="6003"/>
                    </a:lnTo>
                    <a:lnTo>
                      <a:pt x="5200" y="6023"/>
                    </a:lnTo>
                    <a:lnTo>
                      <a:pt x="5112" y="6037"/>
                    </a:lnTo>
                    <a:lnTo>
                      <a:pt x="5030" y="6037"/>
                    </a:lnTo>
                    <a:lnTo>
                      <a:pt x="4942" y="6037"/>
                    </a:lnTo>
                    <a:lnTo>
                      <a:pt x="4942" y="6037"/>
                    </a:lnTo>
                    <a:lnTo>
                      <a:pt x="4798" y="6010"/>
                    </a:lnTo>
                    <a:lnTo>
                      <a:pt x="4798" y="6010"/>
                    </a:lnTo>
                    <a:lnTo>
                      <a:pt x="3567" y="8032"/>
                    </a:lnTo>
                    <a:lnTo>
                      <a:pt x="3567" y="8032"/>
                    </a:lnTo>
                    <a:lnTo>
                      <a:pt x="3492" y="8162"/>
                    </a:lnTo>
                    <a:lnTo>
                      <a:pt x="3492" y="9114"/>
                    </a:lnTo>
                    <a:lnTo>
                      <a:pt x="3492" y="9543"/>
                    </a:lnTo>
                    <a:lnTo>
                      <a:pt x="6323" y="9543"/>
                    </a:lnTo>
                    <a:lnTo>
                      <a:pt x="6323" y="8529"/>
                    </a:lnTo>
                    <a:lnTo>
                      <a:pt x="6398" y="8515"/>
                    </a:lnTo>
                    <a:lnTo>
                      <a:pt x="6398" y="8515"/>
                    </a:lnTo>
                    <a:lnTo>
                      <a:pt x="6541" y="8475"/>
                    </a:lnTo>
                    <a:lnTo>
                      <a:pt x="6684" y="8427"/>
                    </a:lnTo>
                    <a:lnTo>
                      <a:pt x="6820" y="8365"/>
                    </a:lnTo>
                    <a:lnTo>
                      <a:pt x="6949" y="8304"/>
                    </a:lnTo>
                    <a:lnTo>
                      <a:pt x="7072" y="8229"/>
                    </a:lnTo>
                    <a:lnTo>
                      <a:pt x="7188" y="8155"/>
                    </a:lnTo>
                    <a:lnTo>
                      <a:pt x="7297" y="8066"/>
                    </a:lnTo>
                    <a:lnTo>
                      <a:pt x="7398" y="7977"/>
                    </a:lnTo>
                    <a:lnTo>
                      <a:pt x="7446" y="7930"/>
                    </a:lnTo>
                    <a:lnTo>
                      <a:pt x="8372" y="8393"/>
                    </a:lnTo>
                    <a:lnTo>
                      <a:pt x="9801" y="6017"/>
                    </a:lnTo>
                    <a:lnTo>
                      <a:pt x="8855" y="5459"/>
                    </a:lnTo>
                    <a:lnTo>
                      <a:pt x="8896" y="5384"/>
                    </a:lnTo>
                    <a:close/>
                    <a:moveTo>
                      <a:pt x="9012" y="6235"/>
                    </a:moveTo>
                    <a:lnTo>
                      <a:pt x="8161" y="7603"/>
                    </a:lnTo>
                    <a:lnTo>
                      <a:pt x="7385" y="7222"/>
                    </a:lnTo>
                    <a:lnTo>
                      <a:pt x="7242" y="7364"/>
                    </a:lnTo>
                    <a:lnTo>
                      <a:pt x="7242" y="7364"/>
                    </a:lnTo>
                    <a:lnTo>
                      <a:pt x="7099" y="7494"/>
                    </a:lnTo>
                    <a:lnTo>
                      <a:pt x="6956" y="7610"/>
                    </a:lnTo>
                    <a:lnTo>
                      <a:pt x="6807" y="7719"/>
                    </a:lnTo>
                    <a:lnTo>
                      <a:pt x="6657" y="7814"/>
                    </a:lnTo>
                    <a:lnTo>
                      <a:pt x="6493" y="7902"/>
                    </a:lnTo>
                    <a:lnTo>
                      <a:pt x="6330" y="7984"/>
                    </a:lnTo>
                    <a:lnTo>
                      <a:pt x="6160" y="8059"/>
                    </a:lnTo>
                    <a:lnTo>
                      <a:pt x="5976" y="8134"/>
                    </a:lnTo>
                    <a:lnTo>
                      <a:pt x="5751" y="8202"/>
                    </a:lnTo>
                    <a:lnTo>
                      <a:pt x="5751" y="8978"/>
                    </a:lnTo>
                    <a:lnTo>
                      <a:pt x="4050" y="8978"/>
                    </a:lnTo>
                    <a:lnTo>
                      <a:pt x="4050" y="8202"/>
                    </a:lnTo>
                    <a:lnTo>
                      <a:pt x="4043" y="8202"/>
                    </a:lnTo>
                    <a:lnTo>
                      <a:pt x="4043" y="8202"/>
                    </a:lnTo>
                    <a:lnTo>
                      <a:pt x="5064" y="6534"/>
                    </a:lnTo>
                    <a:lnTo>
                      <a:pt x="5064" y="6534"/>
                    </a:lnTo>
                    <a:lnTo>
                      <a:pt x="5377" y="6459"/>
                    </a:lnTo>
                    <a:lnTo>
                      <a:pt x="5377" y="6459"/>
                    </a:lnTo>
                    <a:lnTo>
                      <a:pt x="5473" y="6432"/>
                    </a:lnTo>
                    <a:lnTo>
                      <a:pt x="5561" y="6405"/>
                    </a:lnTo>
                    <a:lnTo>
                      <a:pt x="5649" y="6371"/>
                    </a:lnTo>
                    <a:lnTo>
                      <a:pt x="5731" y="6330"/>
                    </a:lnTo>
                    <a:lnTo>
                      <a:pt x="5813" y="6296"/>
                    </a:lnTo>
                    <a:lnTo>
                      <a:pt x="5895" y="6249"/>
                    </a:lnTo>
                    <a:lnTo>
                      <a:pt x="5970" y="6201"/>
                    </a:lnTo>
                    <a:lnTo>
                      <a:pt x="6037" y="6153"/>
                    </a:lnTo>
                    <a:lnTo>
                      <a:pt x="6112" y="6099"/>
                    </a:lnTo>
                    <a:lnTo>
                      <a:pt x="6173" y="6044"/>
                    </a:lnTo>
                    <a:lnTo>
                      <a:pt x="6242" y="5983"/>
                    </a:lnTo>
                    <a:lnTo>
                      <a:pt x="6296" y="5922"/>
                    </a:lnTo>
                    <a:lnTo>
                      <a:pt x="6358" y="5861"/>
                    </a:lnTo>
                    <a:lnTo>
                      <a:pt x="6412" y="5793"/>
                    </a:lnTo>
                    <a:lnTo>
                      <a:pt x="6459" y="5724"/>
                    </a:lnTo>
                    <a:lnTo>
                      <a:pt x="6507" y="5649"/>
                    </a:lnTo>
                    <a:lnTo>
                      <a:pt x="6507" y="5649"/>
                    </a:lnTo>
                    <a:lnTo>
                      <a:pt x="6568" y="5534"/>
                    </a:lnTo>
                    <a:lnTo>
                      <a:pt x="6623" y="5411"/>
                    </a:lnTo>
                    <a:lnTo>
                      <a:pt x="6670" y="5282"/>
                    </a:lnTo>
                    <a:lnTo>
                      <a:pt x="6704" y="5152"/>
                    </a:lnTo>
                    <a:lnTo>
                      <a:pt x="6725" y="5024"/>
                    </a:lnTo>
                    <a:lnTo>
                      <a:pt x="6739" y="4887"/>
                    </a:lnTo>
                    <a:lnTo>
                      <a:pt x="6745" y="4751"/>
                    </a:lnTo>
                    <a:lnTo>
                      <a:pt x="6739" y="4615"/>
                    </a:lnTo>
                    <a:lnTo>
                      <a:pt x="6718" y="4479"/>
                    </a:lnTo>
                    <a:lnTo>
                      <a:pt x="6691" y="4349"/>
                    </a:lnTo>
                    <a:lnTo>
                      <a:pt x="6657" y="4213"/>
                    </a:lnTo>
                    <a:lnTo>
                      <a:pt x="6609" y="4084"/>
                    </a:lnTo>
                    <a:lnTo>
                      <a:pt x="6554" y="3954"/>
                    </a:lnTo>
                    <a:lnTo>
                      <a:pt x="6486" y="3832"/>
                    </a:lnTo>
                    <a:lnTo>
                      <a:pt x="6412" y="3710"/>
                    </a:lnTo>
                    <a:lnTo>
                      <a:pt x="6323" y="3594"/>
                    </a:lnTo>
                    <a:lnTo>
                      <a:pt x="6126" y="3314"/>
                    </a:lnTo>
                    <a:lnTo>
                      <a:pt x="6126" y="3314"/>
                    </a:lnTo>
                    <a:lnTo>
                      <a:pt x="5370" y="4554"/>
                    </a:lnTo>
                    <a:lnTo>
                      <a:pt x="5370" y="4554"/>
                    </a:lnTo>
                    <a:lnTo>
                      <a:pt x="5329" y="4608"/>
                    </a:lnTo>
                    <a:lnTo>
                      <a:pt x="5295" y="4649"/>
                    </a:lnTo>
                    <a:lnTo>
                      <a:pt x="5248" y="4676"/>
                    </a:lnTo>
                    <a:lnTo>
                      <a:pt x="5207" y="4696"/>
                    </a:lnTo>
                    <a:lnTo>
                      <a:pt x="5159" y="4703"/>
                    </a:lnTo>
                    <a:lnTo>
                      <a:pt x="5105" y="4696"/>
                    </a:lnTo>
                    <a:lnTo>
                      <a:pt x="5051" y="4676"/>
                    </a:lnTo>
                    <a:lnTo>
                      <a:pt x="4996" y="4649"/>
                    </a:lnTo>
                    <a:lnTo>
                      <a:pt x="4996" y="4649"/>
                    </a:lnTo>
                    <a:lnTo>
                      <a:pt x="4969" y="4628"/>
                    </a:lnTo>
                    <a:lnTo>
                      <a:pt x="4942" y="4595"/>
                    </a:lnTo>
                    <a:lnTo>
                      <a:pt x="4921" y="4554"/>
                    </a:lnTo>
                    <a:lnTo>
                      <a:pt x="4907" y="4506"/>
                    </a:lnTo>
                    <a:lnTo>
                      <a:pt x="4901" y="4458"/>
                    </a:lnTo>
                    <a:lnTo>
                      <a:pt x="4901" y="4417"/>
                    </a:lnTo>
                    <a:lnTo>
                      <a:pt x="4901" y="4376"/>
                    </a:lnTo>
                    <a:lnTo>
                      <a:pt x="4914" y="4342"/>
                    </a:lnTo>
                    <a:lnTo>
                      <a:pt x="4914" y="4342"/>
                    </a:lnTo>
                    <a:lnTo>
                      <a:pt x="5670" y="3104"/>
                    </a:lnTo>
                    <a:lnTo>
                      <a:pt x="5670" y="3104"/>
                    </a:lnTo>
                    <a:lnTo>
                      <a:pt x="5316" y="2995"/>
                    </a:lnTo>
                    <a:lnTo>
                      <a:pt x="5316" y="2995"/>
                    </a:lnTo>
                    <a:lnTo>
                      <a:pt x="5207" y="2974"/>
                    </a:lnTo>
                    <a:lnTo>
                      <a:pt x="5105" y="2960"/>
                    </a:lnTo>
                    <a:lnTo>
                      <a:pt x="5003" y="2954"/>
                    </a:lnTo>
                    <a:lnTo>
                      <a:pt x="4901" y="2947"/>
                    </a:lnTo>
                    <a:lnTo>
                      <a:pt x="4805" y="2954"/>
                    </a:lnTo>
                    <a:lnTo>
                      <a:pt x="4703" y="2960"/>
                    </a:lnTo>
                    <a:lnTo>
                      <a:pt x="4608" y="2974"/>
                    </a:lnTo>
                    <a:lnTo>
                      <a:pt x="4513" y="2995"/>
                    </a:lnTo>
                    <a:lnTo>
                      <a:pt x="4513" y="2995"/>
                    </a:lnTo>
                    <a:lnTo>
                      <a:pt x="4431" y="3015"/>
                    </a:lnTo>
                    <a:lnTo>
                      <a:pt x="4356" y="3042"/>
                    </a:lnTo>
                    <a:lnTo>
                      <a:pt x="4274" y="3076"/>
                    </a:lnTo>
                    <a:lnTo>
                      <a:pt x="4200" y="3110"/>
                    </a:lnTo>
                    <a:lnTo>
                      <a:pt x="4118" y="3151"/>
                    </a:lnTo>
                    <a:lnTo>
                      <a:pt x="4043" y="3199"/>
                    </a:lnTo>
                    <a:lnTo>
                      <a:pt x="3975" y="3247"/>
                    </a:lnTo>
                    <a:lnTo>
                      <a:pt x="3900" y="3294"/>
                    </a:lnTo>
                    <a:lnTo>
                      <a:pt x="3832" y="3355"/>
                    </a:lnTo>
                    <a:lnTo>
                      <a:pt x="3764" y="3417"/>
                    </a:lnTo>
                    <a:lnTo>
                      <a:pt x="3696" y="3478"/>
                    </a:lnTo>
                    <a:lnTo>
                      <a:pt x="3635" y="3546"/>
                    </a:lnTo>
                    <a:lnTo>
                      <a:pt x="3573" y="3621"/>
                    </a:lnTo>
                    <a:lnTo>
                      <a:pt x="3512" y="3696"/>
                    </a:lnTo>
                    <a:lnTo>
                      <a:pt x="3457" y="3777"/>
                    </a:lnTo>
                    <a:lnTo>
                      <a:pt x="3403" y="3866"/>
                    </a:lnTo>
                    <a:lnTo>
                      <a:pt x="3403" y="3866"/>
                    </a:lnTo>
                    <a:lnTo>
                      <a:pt x="3355" y="3954"/>
                    </a:lnTo>
                    <a:lnTo>
                      <a:pt x="3308" y="4043"/>
                    </a:lnTo>
                    <a:lnTo>
                      <a:pt x="3267" y="4139"/>
                    </a:lnTo>
                    <a:lnTo>
                      <a:pt x="3233" y="4233"/>
                    </a:lnTo>
                    <a:lnTo>
                      <a:pt x="3206" y="4336"/>
                    </a:lnTo>
                    <a:lnTo>
                      <a:pt x="3186" y="4431"/>
                    </a:lnTo>
                    <a:lnTo>
                      <a:pt x="3172" y="4533"/>
                    </a:lnTo>
                    <a:lnTo>
                      <a:pt x="3165" y="4635"/>
                    </a:lnTo>
                    <a:lnTo>
                      <a:pt x="3165" y="4737"/>
                    </a:lnTo>
                    <a:lnTo>
                      <a:pt x="3165" y="4846"/>
                    </a:lnTo>
                    <a:lnTo>
                      <a:pt x="3179" y="4949"/>
                    </a:lnTo>
                    <a:lnTo>
                      <a:pt x="3192" y="5051"/>
                    </a:lnTo>
                    <a:lnTo>
                      <a:pt x="3220" y="5152"/>
                    </a:lnTo>
                    <a:lnTo>
                      <a:pt x="3254" y="5255"/>
                    </a:lnTo>
                    <a:lnTo>
                      <a:pt x="3288" y="5357"/>
                    </a:lnTo>
                    <a:lnTo>
                      <a:pt x="3335" y="5459"/>
                    </a:lnTo>
                    <a:lnTo>
                      <a:pt x="3335" y="5459"/>
                    </a:lnTo>
                    <a:lnTo>
                      <a:pt x="2219" y="7283"/>
                    </a:lnTo>
                    <a:lnTo>
                      <a:pt x="1647" y="7610"/>
                    </a:lnTo>
                    <a:lnTo>
                      <a:pt x="789" y="6242"/>
                    </a:lnTo>
                    <a:lnTo>
                      <a:pt x="1491" y="5752"/>
                    </a:lnTo>
                    <a:lnTo>
                      <a:pt x="1491" y="5540"/>
                    </a:lnTo>
                    <a:lnTo>
                      <a:pt x="1491" y="5540"/>
                    </a:lnTo>
                    <a:lnTo>
                      <a:pt x="1457" y="5459"/>
                    </a:lnTo>
                    <a:lnTo>
                      <a:pt x="1436" y="5371"/>
                    </a:lnTo>
                    <a:lnTo>
                      <a:pt x="1416" y="5282"/>
                    </a:lnTo>
                    <a:lnTo>
                      <a:pt x="1402" y="5179"/>
                    </a:lnTo>
                    <a:lnTo>
                      <a:pt x="1395" y="4976"/>
                    </a:lnTo>
                    <a:lnTo>
                      <a:pt x="1395" y="4771"/>
                    </a:lnTo>
                    <a:lnTo>
                      <a:pt x="1395" y="4771"/>
                    </a:lnTo>
                    <a:lnTo>
                      <a:pt x="1395" y="4615"/>
                    </a:lnTo>
                    <a:lnTo>
                      <a:pt x="1402" y="4438"/>
                    </a:lnTo>
                    <a:lnTo>
                      <a:pt x="1416" y="4349"/>
                    </a:lnTo>
                    <a:lnTo>
                      <a:pt x="1436" y="4260"/>
                    </a:lnTo>
                    <a:lnTo>
                      <a:pt x="1457" y="4172"/>
                    </a:lnTo>
                    <a:lnTo>
                      <a:pt x="1491" y="4091"/>
                    </a:lnTo>
                    <a:lnTo>
                      <a:pt x="1491" y="3886"/>
                    </a:lnTo>
                    <a:lnTo>
                      <a:pt x="789" y="3389"/>
                    </a:lnTo>
                    <a:lnTo>
                      <a:pt x="1647" y="2028"/>
                    </a:lnTo>
                    <a:lnTo>
                      <a:pt x="2328" y="2409"/>
                    </a:lnTo>
                    <a:lnTo>
                      <a:pt x="2464" y="2273"/>
                    </a:lnTo>
                    <a:lnTo>
                      <a:pt x="2464" y="2273"/>
                    </a:lnTo>
                    <a:lnTo>
                      <a:pt x="2539" y="2198"/>
                    </a:lnTo>
                    <a:lnTo>
                      <a:pt x="2614" y="2137"/>
                    </a:lnTo>
                    <a:lnTo>
                      <a:pt x="2695" y="2069"/>
                    </a:lnTo>
                    <a:lnTo>
                      <a:pt x="2777" y="2014"/>
                    </a:lnTo>
                    <a:lnTo>
                      <a:pt x="2940" y="1906"/>
                    </a:lnTo>
                    <a:lnTo>
                      <a:pt x="3117" y="1810"/>
                    </a:lnTo>
                    <a:lnTo>
                      <a:pt x="3288" y="1722"/>
                    </a:lnTo>
                    <a:lnTo>
                      <a:pt x="3471" y="1647"/>
                    </a:lnTo>
                    <a:lnTo>
                      <a:pt x="3825" y="1497"/>
                    </a:lnTo>
                    <a:lnTo>
                      <a:pt x="4050" y="1429"/>
                    </a:lnTo>
                    <a:lnTo>
                      <a:pt x="4050" y="558"/>
                    </a:lnTo>
                    <a:lnTo>
                      <a:pt x="5751" y="558"/>
                    </a:lnTo>
                    <a:lnTo>
                      <a:pt x="5751" y="1429"/>
                    </a:lnTo>
                    <a:lnTo>
                      <a:pt x="5976" y="1504"/>
                    </a:lnTo>
                    <a:lnTo>
                      <a:pt x="5976" y="1504"/>
                    </a:lnTo>
                    <a:lnTo>
                      <a:pt x="6160" y="1578"/>
                    </a:lnTo>
                    <a:lnTo>
                      <a:pt x="6330" y="1654"/>
                    </a:lnTo>
                    <a:lnTo>
                      <a:pt x="6500" y="1735"/>
                    </a:lnTo>
                    <a:lnTo>
                      <a:pt x="6657" y="1817"/>
                    </a:lnTo>
                    <a:lnTo>
                      <a:pt x="6807" y="1913"/>
                    </a:lnTo>
                    <a:lnTo>
                      <a:pt x="6956" y="2021"/>
                    </a:lnTo>
                    <a:lnTo>
                      <a:pt x="7099" y="2137"/>
                    </a:lnTo>
                    <a:lnTo>
                      <a:pt x="7242" y="2273"/>
                    </a:lnTo>
                    <a:lnTo>
                      <a:pt x="7385" y="2409"/>
                    </a:lnTo>
                    <a:lnTo>
                      <a:pt x="8161" y="2028"/>
                    </a:lnTo>
                    <a:lnTo>
                      <a:pt x="9012" y="3396"/>
                    </a:lnTo>
                    <a:lnTo>
                      <a:pt x="8236" y="3873"/>
                    </a:lnTo>
                    <a:lnTo>
                      <a:pt x="8310" y="4098"/>
                    </a:lnTo>
                    <a:lnTo>
                      <a:pt x="8310" y="4118"/>
                    </a:lnTo>
                    <a:lnTo>
                      <a:pt x="8310" y="4118"/>
                    </a:lnTo>
                    <a:lnTo>
                      <a:pt x="8317" y="4186"/>
                    </a:lnTo>
                    <a:lnTo>
                      <a:pt x="8331" y="4260"/>
                    </a:lnTo>
                    <a:lnTo>
                      <a:pt x="8358" y="4424"/>
                    </a:lnTo>
                    <a:lnTo>
                      <a:pt x="8358" y="4424"/>
                    </a:lnTo>
                    <a:lnTo>
                      <a:pt x="8392" y="4601"/>
                    </a:lnTo>
                    <a:lnTo>
                      <a:pt x="8406" y="4689"/>
                    </a:lnTo>
                    <a:lnTo>
                      <a:pt x="8406" y="4771"/>
                    </a:lnTo>
                    <a:lnTo>
                      <a:pt x="8406" y="4771"/>
                    </a:lnTo>
                    <a:lnTo>
                      <a:pt x="8406" y="4894"/>
                    </a:lnTo>
                    <a:lnTo>
                      <a:pt x="8392" y="5010"/>
                    </a:lnTo>
                    <a:lnTo>
                      <a:pt x="8351" y="5234"/>
                    </a:lnTo>
                    <a:lnTo>
                      <a:pt x="8351" y="5234"/>
                    </a:lnTo>
                    <a:lnTo>
                      <a:pt x="8324" y="5391"/>
                    </a:lnTo>
                    <a:lnTo>
                      <a:pt x="8317" y="5459"/>
                    </a:lnTo>
                    <a:lnTo>
                      <a:pt x="8310" y="5520"/>
                    </a:lnTo>
                    <a:lnTo>
                      <a:pt x="8310" y="5534"/>
                    </a:lnTo>
                    <a:lnTo>
                      <a:pt x="8236" y="5758"/>
                    </a:lnTo>
                    <a:lnTo>
                      <a:pt x="9012" y="6235"/>
                    </a:lnTo>
                    <a:close/>
                  </a:path>
                </a:pathLst>
              </a:custGeom>
              <a:solidFill>
                <a:schemeClr val="bg1"/>
              </a:solidFill>
              <a:ln>
                <a:noFill/>
              </a:ln>
              <a:effectLst/>
            </p:spPr>
            <p:txBody>
              <a:bodyPr wrap="none" anchor="ctr"/>
              <a:lstStyle/>
              <a:p>
                <a:pPr defTabSz="932597"/>
                <a:endParaRPr lang="en-US" sz="918">
                  <a:solidFill>
                    <a:srgbClr val="505050"/>
                  </a:solidFill>
                  <a:latin typeface="Segoe UI"/>
                </a:endParaRPr>
              </a:p>
            </p:txBody>
          </p:sp>
          <p:sp>
            <p:nvSpPr>
              <p:cNvPr id="133" name="Oval 132"/>
              <p:cNvSpPr/>
              <p:nvPr/>
            </p:nvSpPr>
            <p:spPr bwMode="auto">
              <a:xfrm>
                <a:off x="3521877" y="511997"/>
                <a:ext cx="640398" cy="640398"/>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918"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110" name="Group 109"/>
            <p:cNvGrpSpPr/>
            <p:nvPr/>
          </p:nvGrpSpPr>
          <p:grpSpPr>
            <a:xfrm>
              <a:off x="10458847" y="652091"/>
              <a:ext cx="201083" cy="201083"/>
              <a:chOff x="3500293" y="3151895"/>
              <a:chExt cx="681070" cy="681070"/>
            </a:xfrm>
          </p:grpSpPr>
          <p:grpSp>
            <p:nvGrpSpPr>
              <p:cNvPr id="128" name="Group 127"/>
              <p:cNvGrpSpPr/>
              <p:nvPr/>
            </p:nvGrpSpPr>
            <p:grpSpPr>
              <a:xfrm>
                <a:off x="3607832" y="3353215"/>
                <a:ext cx="469102" cy="355120"/>
                <a:chOff x="3268663" y="4287838"/>
                <a:chExt cx="4351337" cy="3294062"/>
              </a:xfrm>
              <a:solidFill>
                <a:schemeClr val="bg1"/>
              </a:solidFill>
            </p:grpSpPr>
            <p:sp>
              <p:nvSpPr>
                <p:cNvPr id="130" name="Freeform 6"/>
                <p:cNvSpPr>
                  <a:spLocks noChangeArrowheads="1"/>
                </p:cNvSpPr>
                <p:nvPr/>
              </p:nvSpPr>
              <p:spPr bwMode="auto">
                <a:xfrm>
                  <a:off x="3268663" y="4287838"/>
                  <a:ext cx="4351337" cy="3294062"/>
                </a:xfrm>
                <a:custGeom>
                  <a:avLst/>
                  <a:gdLst>
                    <a:gd name="T0" fmla="*/ 12087 w 12088"/>
                    <a:gd name="T1" fmla="*/ 7617 h 9150"/>
                    <a:gd name="T2" fmla="*/ 12087 w 12088"/>
                    <a:gd name="T3" fmla="*/ 0 h 9150"/>
                    <a:gd name="T4" fmla="*/ 0 w 12088"/>
                    <a:gd name="T5" fmla="*/ 0 h 9150"/>
                    <a:gd name="T6" fmla="*/ 0 w 12088"/>
                    <a:gd name="T7" fmla="*/ 7617 h 9150"/>
                    <a:gd name="T8" fmla="*/ 5682 w 12088"/>
                    <a:gd name="T9" fmla="*/ 7617 h 9150"/>
                    <a:gd name="T10" fmla="*/ 5682 w 12088"/>
                    <a:gd name="T11" fmla="*/ 8387 h 9150"/>
                    <a:gd name="T12" fmla="*/ 3764 w 12088"/>
                    <a:gd name="T13" fmla="*/ 8387 h 9150"/>
                    <a:gd name="T14" fmla="*/ 3764 w 12088"/>
                    <a:gd name="T15" fmla="*/ 9149 h 9150"/>
                    <a:gd name="T16" fmla="*/ 8323 w 12088"/>
                    <a:gd name="T17" fmla="*/ 9149 h 9150"/>
                    <a:gd name="T18" fmla="*/ 8323 w 12088"/>
                    <a:gd name="T19" fmla="*/ 8387 h 9150"/>
                    <a:gd name="T20" fmla="*/ 6445 w 12088"/>
                    <a:gd name="T21" fmla="*/ 8387 h 9150"/>
                    <a:gd name="T22" fmla="*/ 6445 w 12088"/>
                    <a:gd name="T23" fmla="*/ 7617 h 9150"/>
                    <a:gd name="T24" fmla="*/ 12087 w 12088"/>
                    <a:gd name="T25" fmla="*/ 7617 h 9150"/>
                    <a:gd name="T26" fmla="*/ 762 w 12088"/>
                    <a:gd name="T27" fmla="*/ 6855 h 9150"/>
                    <a:gd name="T28" fmla="*/ 762 w 12088"/>
                    <a:gd name="T29" fmla="*/ 770 h 9150"/>
                    <a:gd name="T30" fmla="*/ 11325 w 12088"/>
                    <a:gd name="T31" fmla="*/ 770 h 9150"/>
                    <a:gd name="T32" fmla="*/ 11325 w 12088"/>
                    <a:gd name="T33" fmla="*/ 6855 h 9150"/>
                    <a:gd name="T34" fmla="*/ 762 w 12088"/>
                    <a:gd name="T35" fmla="*/ 6855 h 9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088" h="9150">
                      <a:moveTo>
                        <a:pt x="12087" y="7617"/>
                      </a:moveTo>
                      <a:lnTo>
                        <a:pt x="12087" y="0"/>
                      </a:lnTo>
                      <a:lnTo>
                        <a:pt x="0" y="0"/>
                      </a:lnTo>
                      <a:lnTo>
                        <a:pt x="0" y="7617"/>
                      </a:lnTo>
                      <a:lnTo>
                        <a:pt x="5682" y="7617"/>
                      </a:lnTo>
                      <a:lnTo>
                        <a:pt x="5682" y="8387"/>
                      </a:lnTo>
                      <a:lnTo>
                        <a:pt x="3764" y="8387"/>
                      </a:lnTo>
                      <a:lnTo>
                        <a:pt x="3764" y="9149"/>
                      </a:lnTo>
                      <a:lnTo>
                        <a:pt x="8323" y="9149"/>
                      </a:lnTo>
                      <a:lnTo>
                        <a:pt x="8323" y="8387"/>
                      </a:lnTo>
                      <a:lnTo>
                        <a:pt x="6445" y="8387"/>
                      </a:lnTo>
                      <a:lnTo>
                        <a:pt x="6445" y="7617"/>
                      </a:lnTo>
                      <a:lnTo>
                        <a:pt x="12087" y="7617"/>
                      </a:lnTo>
                      <a:close/>
                      <a:moveTo>
                        <a:pt x="762" y="6855"/>
                      </a:moveTo>
                      <a:lnTo>
                        <a:pt x="762" y="770"/>
                      </a:lnTo>
                      <a:lnTo>
                        <a:pt x="11325" y="770"/>
                      </a:lnTo>
                      <a:lnTo>
                        <a:pt x="11325" y="6855"/>
                      </a:lnTo>
                      <a:lnTo>
                        <a:pt x="762" y="6855"/>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endParaRPr lang="en-US" sz="918">
                    <a:solidFill>
                      <a:srgbClr val="505050"/>
                    </a:solidFill>
                    <a:latin typeface="Segoe UI"/>
                  </a:endParaRPr>
                </a:p>
              </p:txBody>
            </p:sp>
            <p:sp>
              <p:nvSpPr>
                <p:cNvPr id="131" name="Freeform 7"/>
                <p:cNvSpPr>
                  <a:spLocks noChangeArrowheads="1"/>
                </p:cNvSpPr>
                <p:nvPr/>
              </p:nvSpPr>
              <p:spPr bwMode="auto">
                <a:xfrm>
                  <a:off x="4695825" y="4762500"/>
                  <a:ext cx="1495425" cy="1765300"/>
                </a:xfrm>
                <a:custGeom>
                  <a:avLst/>
                  <a:gdLst>
                    <a:gd name="T0" fmla="*/ 4096 w 4152"/>
                    <a:gd name="T1" fmla="*/ 1157 h 4902"/>
                    <a:gd name="T2" fmla="*/ 4096 w 4152"/>
                    <a:gd name="T3" fmla="*/ 1157 h 4902"/>
                    <a:gd name="T4" fmla="*/ 4076 w 4152"/>
                    <a:gd name="T5" fmla="*/ 1143 h 4902"/>
                    <a:gd name="T6" fmla="*/ 2123 w 4152"/>
                    <a:gd name="T7" fmla="*/ 13 h 4902"/>
                    <a:gd name="T8" fmla="*/ 2123 w 4152"/>
                    <a:gd name="T9" fmla="*/ 13 h 4902"/>
                    <a:gd name="T10" fmla="*/ 2103 w 4152"/>
                    <a:gd name="T11" fmla="*/ 7 h 4902"/>
                    <a:gd name="T12" fmla="*/ 2075 w 4152"/>
                    <a:gd name="T13" fmla="*/ 0 h 4902"/>
                    <a:gd name="T14" fmla="*/ 2048 w 4152"/>
                    <a:gd name="T15" fmla="*/ 7 h 4902"/>
                    <a:gd name="T16" fmla="*/ 2021 w 4152"/>
                    <a:gd name="T17" fmla="*/ 13 h 4902"/>
                    <a:gd name="T18" fmla="*/ 68 w 4152"/>
                    <a:gd name="T19" fmla="*/ 1150 h 4902"/>
                    <a:gd name="T20" fmla="*/ 68 w 4152"/>
                    <a:gd name="T21" fmla="*/ 1150 h 4902"/>
                    <a:gd name="T22" fmla="*/ 48 w 4152"/>
                    <a:gd name="T23" fmla="*/ 1157 h 4902"/>
                    <a:gd name="T24" fmla="*/ 48 w 4152"/>
                    <a:gd name="T25" fmla="*/ 1157 h 4902"/>
                    <a:gd name="T26" fmla="*/ 27 w 4152"/>
                    <a:gd name="T27" fmla="*/ 1171 h 4902"/>
                    <a:gd name="T28" fmla="*/ 13 w 4152"/>
                    <a:gd name="T29" fmla="*/ 1191 h 4902"/>
                    <a:gd name="T30" fmla="*/ 7 w 4152"/>
                    <a:gd name="T31" fmla="*/ 1218 h 4902"/>
                    <a:gd name="T32" fmla="*/ 0 w 4152"/>
                    <a:gd name="T33" fmla="*/ 1246 h 4902"/>
                    <a:gd name="T34" fmla="*/ 0 w 4152"/>
                    <a:gd name="T35" fmla="*/ 3655 h 4902"/>
                    <a:gd name="T36" fmla="*/ 0 w 4152"/>
                    <a:gd name="T37" fmla="*/ 3655 h 4902"/>
                    <a:gd name="T38" fmla="*/ 7 w 4152"/>
                    <a:gd name="T39" fmla="*/ 3682 h 4902"/>
                    <a:gd name="T40" fmla="*/ 13 w 4152"/>
                    <a:gd name="T41" fmla="*/ 3709 h 4902"/>
                    <a:gd name="T42" fmla="*/ 27 w 4152"/>
                    <a:gd name="T43" fmla="*/ 3730 h 4902"/>
                    <a:gd name="T44" fmla="*/ 48 w 4152"/>
                    <a:gd name="T45" fmla="*/ 3744 h 4902"/>
                    <a:gd name="T46" fmla="*/ 2021 w 4152"/>
                    <a:gd name="T47" fmla="*/ 4888 h 4902"/>
                    <a:gd name="T48" fmla="*/ 2021 w 4152"/>
                    <a:gd name="T49" fmla="*/ 4888 h 4902"/>
                    <a:gd name="T50" fmla="*/ 2048 w 4152"/>
                    <a:gd name="T51" fmla="*/ 4894 h 4902"/>
                    <a:gd name="T52" fmla="*/ 2075 w 4152"/>
                    <a:gd name="T53" fmla="*/ 4901 h 4902"/>
                    <a:gd name="T54" fmla="*/ 2075 w 4152"/>
                    <a:gd name="T55" fmla="*/ 4901 h 4902"/>
                    <a:gd name="T56" fmla="*/ 2103 w 4152"/>
                    <a:gd name="T57" fmla="*/ 4894 h 4902"/>
                    <a:gd name="T58" fmla="*/ 2123 w 4152"/>
                    <a:gd name="T59" fmla="*/ 4888 h 4902"/>
                    <a:gd name="T60" fmla="*/ 4096 w 4152"/>
                    <a:gd name="T61" fmla="*/ 3744 h 4902"/>
                    <a:gd name="T62" fmla="*/ 4096 w 4152"/>
                    <a:gd name="T63" fmla="*/ 3744 h 4902"/>
                    <a:gd name="T64" fmla="*/ 4117 w 4152"/>
                    <a:gd name="T65" fmla="*/ 3730 h 4902"/>
                    <a:gd name="T66" fmla="*/ 4137 w 4152"/>
                    <a:gd name="T67" fmla="*/ 3709 h 4902"/>
                    <a:gd name="T68" fmla="*/ 4144 w 4152"/>
                    <a:gd name="T69" fmla="*/ 3682 h 4902"/>
                    <a:gd name="T70" fmla="*/ 4151 w 4152"/>
                    <a:gd name="T71" fmla="*/ 3655 h 4902"/>
                    <a:gd name="T72" fmla="*/ 4151 w 4152"/>
                    <a:gd name="T73" fmla="*/ 1239 h 4902"/>
                    <a:gd name="T74" fmla="*/ 4151 w 4152"/>
                    <a:gd name="T75" fmla="*/ 1239 h 4902"/>
                    <a:gd name="T76" fmla="*/ 4144 w 4152"/>
                    <a:gd name="T77" fmla="*/ 1212 h 4902"/>
                    <a:gd name="T78" fmla="*/ 4137 w 4152"/>
                    <a:gd name="T79" fmla="*/ 1191 h 4902"/>
                    <a:gd name="T80" fmla="*/ 4117 w 4152"/>
                    <a:gd name="T81" fmla="*/ 1171 h 4902"/>
                    <a:gd name="T82" fmla="*/ 4096 w 4152"/>
                    <a:gd name="T83" fmla="*/ 1157 h 4902"/>
                    <a:gd name="T84" fmla="*/ 3559 w 4152"/>
                    <a:gd name="T85" fmla="*/ 1409 h 4902"/>
                    <a:gd name="T86" fmla="*/ 2075 w 4152"/>
                    <a:gd name="T87" fmla="*/ 2266 h 4902"/>
                    <a:gd name="T88" fmla="*/ 592 w 4152"/>
                    <a:gd name="T89" fmla="*/ 1409 h 4902"/>
                    <a:gd name="T90" fmla="*/ 2075 w 4152"/>
                    <a:gd name="T91" fmla="*/ 551 h 4902"/>
                    <a:gd name="T92" fmla="*/ 3559 w 4152"/>
                    <a:gd name="T93" fmla="*/ 1409 h 4902"/>
                    <a:gd name="T94" fmla="*/ 1830 w 4152"/>
                    <a:gd name="T95" fmla="*/ 2689 h 4902"/>
                    <a:gd name="T96" fmla="*/ 1830 w 4152"/>
                    <a:gd name="T97" fmla="*/ 4213 h 4902"/>
                    <a:gd name="T98" fmla="*/ 490 w 4152"/>
                    <a:gd name="T99" fmla="*/ 3438 h 4902"/>
                    <a:gd name="T100" fmla="*/ 490 w 4152"/>
                    <a:gd name="T101" fmla="*/ 1912 h 4902"/>
                    <a:gd name="T102" fmla="*/ 1830 w 4152"/>
                    <a:gd name="T103" fmla="*/ 2689 h 4902"/>
                    <a:gd name="T104" fmla="*/ 3661 w 4152"/>
                    <a:gd name="T105" fmla="*/ 1912 h 4902"/>
                    <a:gd name="T106" fmla="*/ 3661 w 4152"/>
                    <a:gd name="T107" fmla="*/ 3438 h 4902"/>
                    <a:gd name="T108" fmla="*/ 2320 w 4152"/>
                    <a:gd name="T109" fmla="*/ 4213 h 4902"/>
                    <a:gd name="T110" fmla="*/ 2320 w 4152"/>
                    <a:gd name="T111" fmla="*/ 2689 h 4902"/>
                    <a:gd name="T112" fmla="*/ 3661 w 4152"/>
                    <a:gd name="T113" fmla="*/ 1912 h 49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152" h="4902">
                      <a:moveTo>
                        <a:pt x="4096" y="1157"/>
                      </a:moveTo>
                      <a:lnTo>
                        <a:pt x="4096" y="1157"/>
                      </a:lnTo>
                      <a:lnTo>
                        <a:pt x="4076" y="1143"/>
                      </a:lnTo>
                      <a:lnTo>
                        <a:pt x="2123" y="13"/>
                      </a:lnTo>
                      <a:lnTo>
                        <a:pt x="2123" y="13"/>
                      </a:lnTo>
                      <a:lnTo>
                        <a:pt x="2103" y="7"/>
                      </a:lnTo>
                      <a:lnTo>
                        <a:pt x="2075" y="0"/>
                      </a:lnTo>
                      <a:lnTo>
                        <a:pt x="2048" y="7"/>
                      </a:lnTo>
                      <a:lnTo>
                        <a:pt x="2021" y="13"/>
                      </a:lnTo>
                      <a:lnTo>
                        <a:pt x="68" y="1150"/>
                      </a:lnTo>
                      <a:lnTo>
                        <a:pt x="68" y="1150"/>
                      </a:lnTo>
                      <a:lnTo>
                        <a:pt x="48" y="1157"/>
                      </a:lnTo>
                      <a:lnTo>
                        <a:pt x="48" y="1157"/>
                      </a:lnTo>
                      <a:lnTo>
                        <a:pt x="27" y="1171"/>
                      </a:lnTo>
                      <a:lnTo>
                        <a:pt x="13" y="1191"/>
                      </a:lnTo>
                      <a:lnTo>
                        <a:pt x="7" y="1218"/>
                      </a:lnTo>
                      <a:lnTo>
                        <a:pt x="0" y="1246"/>
                      </a:lnTo>
                      <a:lnTo>
                        <a:pt x="0" y="3655"/>
                      </a:lnTo>
                      <a:lnTo>
                        <a:pt x="0" y="3655"/>
                      </a:lnTo>
                      <a:lnTo>
                        <a:pt x="7" y="3682"/>
                      </a:lnTo>
                      <a:lnTo>
                        <a:pt x="13" y="3709"/>
                      </a:lnTo>
                      <a:lnTo>
                        <a:pt x="27" y="3730"/>
                      </a:lnTo>
                      <a:lnTo>
                        <a:pt x="48" y="3744"/>
                      </a:lnTo>
                      <a:lnTo>
                        <a:pt x="2021" y="4888"/>
                      </a:lnTo>
                      <a:lnTo>
                        <a:pt x="2021" y="4888"/>
                      </a:lnTo>
                      <a:lnTo>
                        <a:pt x="2048" y="4894"/>
                      </a:lnTo>
                      <a:lnTo>
                        <a:pt x="2075" y="4901"/>
                      </a:lnTo>
                      <a:lnTo>
                        <a:pt x="2075" y="4901"/>
                      </a:lnTo>
                      <a:lnTo>
                        <a:pt x="2103" y="4894"/>
                      </a:lnTo>
                      <a:lnTo>
                        <a:pt x="2123" y="4888"/>
                      </a:lnTo>
                      <a:lnTo>
                        <a:pt x="4096" y="3744"/>
                      </a:lnTo>
                      <a:lnTo>
                        <a:pt x="4096" y="3744"/>
                      </a:lnTo>
                      <a:lnTo>
                        <a:pt x="4117" y="3730"/>
                      </a:lnTo>
                      <a:lnTo>
                        <a:pt x="4137" y="3709"/>
                      </a:lnTo>
                      <a:lnTo>
                        <a:pt x="4144" y="3682"/>
                      </a:lnTo>
                      <a:lnTo>
                        <a:pt x="4151" y="3655"/>
                      </a:lnTo>
                      <a:lnTo>
                        <a:pt x="4151" y="1239"/>
                      </a:lnTo>
                      <a:lnTo>
                        <a:pt x="4151" y="1239"/>
                      </a:lnTo>
                      <a:lnTo>
                        <a:pt x="4144" y="1212"/>
                      </a:lnTo>
                      <a:lnTo>
                        <a:pt x="4137" y="1191"/>
                      </a:lnTo>
                      <a:lnTo>
                        <a:pt x="4117" y="1171"/>
                      </a:lnTo>
                      <a:lnTo>
                        <a:pt x="4096" y="1157"/>
                      </a:lnTo>
                      <a:close/>
                      <a:moveTo>
                        <a:pt x="3559" y="1409"/>
                      </a:moveTo>
                      <a:lnTo>
                        <a:pt x="2075" y="2266"/>
                      </a:lnTo>
                      <a:lnTo>
                        <a:pt x="592" y="1409"/>
                      </a:lnTo>
                      <a:lnTo>
                        <a:pt x="2075" y="551"/>
                      </a:lnTo>
                      <a:lnTo>
                        <a:pt x="3559" y="1409"/>
                      </a:lnTo>
                      <a:close/>
                      <a:moveTo>
                        <a:pt x="1830" y="2689"/>
                      </a:moveTo>
                      <a:lnTo>
                        <a:pt x="1830" y="4213"/>
                      </a:lnTo>
                      <a:lnTo>
                        <a:pt x="490" y="3438"/>
                      </a:lnTo>
                      <a:lnTo>
                        <a:pt x="490" y="1912"/>
                      </a:lnTo>
                      <a:lnTo>
                        <a:pt x="1830" y="2689"/>
                      </a:lnTo>
                      <a:close/>
                      <a:moveTo>
                        <a:pt x="3661" y="1912"/>
                      </a:moveTo>
                      <a:lnTo>
                        <a:pt x="3661" y="3438"/>
                      </a:lnTo>
                      <a:lnTo>
                        <a:pt x="2320" y="4213"/>
                      </a:lnTo>
                      <a:lnTo>
                        <a:pt x="2320" y="2689"/>
                      </a:lnTo>
                      <a:lnTo>
                        <a:pt x="3661" y="1912"/>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endParaRPr lang="en-US" sz="918">
                    <a:solidFill>
                      <a:srgbClr val="505050"/>
                    </a:solidFill>
                    <a:latin typeface="Segoe UI"/>
                  </a:endParaRPr>
                </a:p>
              </p:txBody>
            </p:sp>
          </p:grpSp>
          <p:sp>
            <p:nvSpPr>
              <p:cNvPr id="129" name="Oval 128"/>
              <p:cNvSpPr/>
              <p:nvPr/>
            </p:nvSpPr>
            <p:spPr bwMode="auto">
              <a:xfrm>
                <a:off x="3500293" y="3151895"/>
                <a:ext cx="681070" cy="681070"/>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918"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111" name="Group 110"/>
            <p:cNvGrpSpPr/>
            <p:nvPr/>
          </p:nvGrpSpPr>
          <p:grpSpPr>
            <a:xfrm>
              <a:off x="10483840" y="1167833"/>
              <a:ext cx="153842" cy="115459"/>
              <a:chOff x="2724150" y="20638"/>
              <a:chExt cx="4695825" cy="3524250"/>
            </a:xfrm>
            <a:solidFill>
              <a:schemeClr val="bg1"/>
            </a:solidFill>
          </p:grpSpPr>
          <p:sp>
            <p:nvSpPr>
              <p:cNvPr id="124" name="Freeform 1"/>
              <p:cNvSpPr>
                <a:spLocks noChangeArrowheads="1"/>
              </p:cNvSpPr>
              <p:nvPr/>
            </p:nvSpPr>
            <p:spPr bwMode="auto">
              <a:xfrm>
                <a:off x="4924425" y="1876425"/>
                <a:ext cx="295275" cy="511175"/>
              </a:xfrm>
              <a:custGeom>
                <a:avLst/>
                <a:gdLst>
                  <a:gd name="T0" fmla="*/ 204 w 819"/>
                  <a:gd name="T1" fmla="*/ 760 h 1419"/>
                  <a:gd name="T2" fmla="*/ 204 w 819"/>
                  <a:gd name="T3" fmla="*/ 760 h 1419"/>
                  <a:gd name="T4" fmla="*/ 204 w 819"/>
                  <a:gd name="T5" fmla="*/ 1418 h 1419"/>
                  <a:gd name="T6" fmla="*/ 204 w 819"/>
                  <a:gd name="T7" fmla="*/ 1418 h 1419"/>
                  <a:gd name="T8" fmla="*/ 614 w 819"/>
                  <a:gd name="T9" fmla="*/ 1418 h 1419"/>
                  <a:gd name="T10" fmla="*/ 614 w 819"/>
                  <a:gd name="T11" fmla="*/ 1418 h 1419"/>
                  <a:gd name="T12" fmla="*/ 614 w 819"/>
                  <a:gd name="T13" fmla="*/ 760 h 1419"/>
                  <a:gd name="T14" fmla="*/ 614 w 819"/>
                  <a:gd name="T15" fmla="*/ 760 h 1419"/>
                  <a:gd name="T16" fmla="*/ 686 w 819"/>
                  <a:gd name="T17" fmla="*/ 687 h 1419"/>
                  <a:gd name="T18" fmla="*/ 752 w 819"/>
                  <a:gd name="T19" fmla="*/ 599 h 1419"/>
                  <a:gd name="T20" fmla="*/ 782 w 819"/>
                  <a:gd name="T21" fmla="*/ 555 h 1419"/>
                  <a:gd name="T22" fmla="*/ 803 w 819"/>
                  <a:gd name="T23" fmla="*/ 511 h 1419"/>
                  <a:gd name="T24" fmla="*/ 818 w 819"/>
                  <a:gd name="T25" fmla="*/ 461 h 1419"/>
                  <a:gd name="T26" fmla="*/ 818 w 819"/>
                  <a:gd name="T27" fmla="*/ 410 h 1419"/>
                  <a:gd name="T28" fmla="*/ 818 w 819"/>
                  <a:gd name="T29" fmla="*/ 410 h 1419"/>
                  <a:gd name="T30" fmla="*/ 811 w 819"/>
                  <a:gd name="T31" fmla="*/ 314 h 1419"/>
                  <a:gd name="T32" fmla="*/ 788 w 819"/>
                  <a:gd name="T33" fmla="*/ 234 h 1419"/>
                  <a:gd name="T34" fmla="*/ 759 w 819"/>
                  <a:gd name="T35" fmla="*/ 168 h 1419"/>
                  <a:gd name="T36" fmla="*/ 708 w 819"/>
                  <a:gd name="T37" fmla="*/ 110 h 1419"/>
                  <a:gd name="T38" fmla="*/ 650 w 819"/>
                  <a:gd name="T39" fmla="*/ 66 h 1419"/>
                  <a:gd name="T40" fmla="*/ 584 w 819"/>
                  <a:gd name="T41" fmla="*/ 29 h 1419"/>
                  <a:gd name="T42" fmla="*/ 503 w 819"/>
                  <a:gd name="T43" fmla="*/ 8 h 1419"/>
                  <a:gd name="T44" fmla="*/ 409 w 819"/>
                  <a:gd name="T45" fmla="*/ 0 h 1419"/>
                  <a:gd name="T46" fmla="*/ 409 w 819"/>
                  <a:gd name="T47" fmla="*/ 0 h 1419"/>
                  <a:gd name="T48" fmla="*/ 329 w 819"/>
                  <a:gd name="T49" fmla="*/ 8 h 1419"/>
                  <a:gd name="T50" fmla="*/ 256 w 819"/>
                  <a:gd name="T51" fmla="*/ 29 h 1419"/>
                  <a:gd name="T52" fmla="*/ 190 w 819"/>
                  <a:gd name="T53" fmla="*/ 66 h 1419"/>
                  <a:gd name="T54" fmla="*/ 124 w 819"/>
                  <a:gd name="T55" fmla="*/ 110 h 1419"/>
                  <a:gd name="T56" fmla="*/ 74 w 819"/>
                  <a:gd name="T57" fmla="*/ 168 h 1419"/>
                  <a:gd name="T58" fmla="*/ 36 w 819"/>
                  <a:gd name="T59" fmla="*/ 234 h 1419"/>
                  <a:gd name="T60" fmla="*/ 15 w 819"/>
                  <a:gd name="T61" fmla="*/ 278 h 1419"/>
                  <a:gd name="T62" fmla="*/ 7 w 819"/>
                  <a:gd name="T63" fmla="*/ 314 h 1419"/>
                  <a:gd name="T64" fmla="*/ 0 w 819"/>
                  <a:gd name="T65" fmla="*/ 358 h 1419"/>
                  <a:gd name="T66" fmla="*/ 0 w 819"/>
                  <a:gd name="T67" fmla="*/ 410 h 1419"/>
                  <a:gd name="T68" fmla="*/ 0 w 819"/>
                  <a:gd name="T69" fmla="*/ 410 h 1419"/>
                  <a:gd name="T70" fmla="*/ 0 w 819"/>
                  <a:gd name="T71" fmla="*/ 461 h 1419"/>
                  <a:gd name="T72" fmla="*/ 15 w 819"/>
                  <a:gd name="T73" fmla="*/ 511 h 1419"/>
                  <a:gd name="T74" fmla="*/ 36 w 819"/>
                  <a:gd name="T75" fmla="*/ 555 h 1419"/>
                  <a:gd name="T76" fmla="*/ 59 w 819"/>
                  <a:gd name="T77" fmla="*/ 599 h 1419"/>
                  <a:gd name="T78" fmla="*/ 124 w 819"/>
                  <a:gd name="T79" fmla="*/ 687 h 1419"/>
                  <a:gd name="T80" fmla="*/ 204 w 819"/>
                  <a:gd name="T81" fmla="*/ 760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819" h="1419">
                    <a:moveTo>
                      <a:pt x="204" y="760"/>
                    </a:moveTo>
                    <a:lnTo>
                      <a:pt x="204" y="760"/>
                    </a:lnTo>
                    <a:lnTo>
                      <a:pt x="204" y="1418"/>
                    </a:lnTo>
                    <a:lnTo>
                      <a:pt x="204" y="1418"/>
                    </a:lnTo>
                    <a:lnTo>
                      <a:pt x="614" y="1418"/>
                    </a:lnTo>
                    <a:lnTo>
                      <a:pt x="614" y="1418"/>
                    </a:lnTo>
                    <a:lnTo>
                      <a:pt x="614" y="760"/>
                    </a:lnTo>
                    <a:lnTo>
                      <a:pt x="614" y="760"/>
                    </a:lnTo>
                    <a:lnTo>
                      <a:pt x="686" y="687"/>
                    </a:lnTo>
                    <a:lnTo>
                      <a:pt x="752" y="599"/>
                    </a:lnTo>
                    <a:lnTo>
                      <a:pt x="782" y="555"/>
                    </a:lnTo>
                    <a:lnTo>
                      <a:pt x="803" y="511"/>
                    </a:lnTo>
                    <a:lnTo>
                      <a:pt x="818" y="461"/>
                    </a:lnTo>
                    <a:lnTo>
                      <a:pt x="818" y="410"/>
                    </a:lnTo>
                    <a:lnTo>
                      <a:pt x="818" y="410"/>
                    </a:lnTo>
                    <a:lnTo>
                      <a:pt x="811" y="314"/>
                    </a:lnTo>
                    <a:lnTo>
                      <a:pt x="788" y="234"/>
                    </a:lnTo>
                    <a:lnTo>
                      <a:pt x="759" y="168"/>
                    </a:lnTo>
                    <a:lnTo>
                      <a:pt x="708" y="110"/>
                    </a:lnTo>
                    <a:lnTo>
                      <a:pt x="650" y="66"/>
                    </a:lnTo>
                    <a:lnTo>
                      <a:pt x="584" y="29"/>
                    </a:lnTo>
                    <a:lnTo>
                      <a:pt x="503" y="8"/>
                    </a:lnTo>
                    <a:lnTo>
                      <a:pt x="409" y="0"/>
                    </a:lnTo>
                    <a:lnTo>
                      <a:pt x="409" y="0"/>
                    </a:lnTo>
                    <a:lnTo>
                      <a:pt x="329" y="8"/>
                    </a:lnTo>
                    <a:lnTo>
                      <a:pt x="256" y="29"/>
                    </a:lnTo>
                    <a:lnTo>
                      <a:pt x="190" y="66"/>
                    </a:lnTo>
                    <a:lnTo>
                      <a:pt x="124" y="110"/>
                    </a:lnTo>
                    <a:lnTo>
                      <a:pt x="74" y="168"/>
                    </a:lnTo>
                    <a:lnTo>
                      <a:pt x="36" y="234"/>
                    </a:lnTo>
                    <a:lnTo>
                      <a:pt x="15" y="278"/>
                    </a:lnTo>
                    <a:lnTo>
                      <a:pt x="7" y="314"/>
                    </a:lnTo>
                    <a:lnTo>
                      <a:pt x="0" y="358"/>
                    </a:lnTo>
                    <a:lnTo>
                      <a:pt x="0" y="410"/>
                    </a:lnTo>
                    <a:lnTo>
                      <a:pt x="0" y="410"/>
                    </a:lnTo>
                    <a:lnTo>
                      <a:pt x="0" y="461"/>
                    </a:lnTo>
                    <a:lnTo>
                      <a:pt x="15" y="511"/>
                    </a:lnTo>
                    <a:lnTo>
                      <a:pt x="36" y="555"/>
                    </a:lnTo>
                    <a:lnTo>
                      <a:pt x="59" y="599"/>
                    </a:lnTo>
                    <a:lnTo>
                      <a:pt x="124" y="687"/>
                    </a:lnTo>
                    <a:lnTo>
                      <a:pt x="204" y="76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endParaRPr lang="en-US" sz="918">
                  <a:solidFill>
                    <a:srgbClr val="505050"/>
                  </a:solidFill>
                  <a:latin typeface="Segoe UI"/>
                </a:endParaRPr>
              </a:p>
            </p:txBody>
          </p:sp>
          <p:sp>
            <p:nvSpPr>
              <p:cNvPr id="125" name="Freeform 2"/>
              <p:cNvSpPr>
                <a:spLocks noChangeArrowheads="1"/>
              </p:cNvSpPr>
              <p:nvPr/>
            </p:nvSpPr>
            <p:spPr bwMode="auto">
              <a:xfrm>
                <a:off x="5937250" y="2868613"/>
                <a:ext cx="263525" cy="263525"/>
              </a:xfrm>
              <a:custGeom>
                <a:avLst/>
                <a:gdLst>
                  <a:gd name="T0" fmla="*/ 365 w 732"/>
                  <a:gd name="T1" fmla="*/ 0 h 732"/>
                  <a:gd name="T2" fmla="*/ 365 w 732"/>
                  <a:gd name="T3" fmla="*/ 0 h 732"/>
                  <a:gd name="T4" fmla="*/ 292 w 732"/>
                  <a:gd name="T5" fmla="*/ 7 h 732"/>
                  <a:gd name="T6" fmla="*/ 226 w 732"/>
                  <a:gd name="T7" fmla="*/ 29 h 732"/>
                  <a:gd name="T8" fmla="*/ 161 w 732"/>
                  <a:gd name="T9" fmla="*/ 65 h 732"/>
                  <a:gd name="T10" fmla="*/ 109 w 732"/>
                  <a:gd name="T11" fmla="*/ 109 h 732"/>
                  <a:gd name="T12" fmla="*/ 65 w 732"/>
                  <a:gd name="T13" fmla="*/ 161 h 732"/>
                  <a:gd name="T14" fmla="*/ 29 w 732"/>
                  <a:gd name="T15" fmla="*/ 226 h 732"/>
                  <a:gd name="T16" fmla="*/ 7 w 732"/>
                  <a:gd name="T17" fmla="*/ 292 h 732"/>
                  <a:gd name="T18" fmla="*/ 0 w 732"/>
                  <a:gd name="T19" fmla="*/ 365 h 732"/>
                  <a:gd name="T20" fmla="*/ 0 w 732"/>
                  <a:gd name="T21" fmla="*/ 365 h 732"/>
                  <a:gd name="T22" fmla="*/ 7 w 732"/>
                  <a:gd name="T23" fmla="*/ 438 h 732"/>
                  <a:gd name="T24" fmla="*/ 29 w 732"/>
                  <a:gd name="T25" fmla="*/ 512 h 732"/>
                  <a:gd name="T26" fmla="*/ 65 w 732"/>
                  <a:gd name="T27" fmla="*/ 570 h 732"/>
                  <a:gd name="T28" fmla="*/ 109 w 732"/>
                  <a:gd name="T29" fmla="*/ 629 h 732"/>
                  <a:gd name="T30" fmla="*/ 161 w 732"/>
                  <a:gd name="T31" fmla="*/ 673 h 732"/>
                  <a:gd name="T32" fmla="*/ 226 w 732"/>
                  <a:gd name="T33" fmla="*/ 709 h 732"/>
                  <a:gd name="T34" fmla="*/ 292 w 732"/>
                  <a:gd name="T35" fmla="*/ 723 h 732"/>
                  <a:gd name="T36" fmla="*/ 365 w 732"/>
                  <a:gd name="T37" fmla="*/ 731 h 732"/>
                  <a:gd name="T38" fmla="*/ 365 w 732"/>
                  <a:gd name="T39" fmla="*/ 731 h 732"/>
                  <a:gd name="T40" fmla="*/ 438 w 732"/>
                  <a:gd name="T41" fmla="*/ 723 h 732"/>
                  <a:gd name="T42" fmla="*/ 511 w 732"/>
                  <a:gd name="T43" fmla="*/ 709 h 732"/>
                  <a:gd name="T44" fmla="*/ 570 w 732"/>
                  <a:gd name="T45" fmla="*/ 673 h 732"/>
                  <a:gd name="T46" fmla="*/ 629 w 732"/>
                  <a:gd name="T47" fmla="*/ 629 h 732"/>
                  <a:gd name="T48" fmla="*/ 673 w 732"/>
                  <a:gd name="T49" fmla="*/ 570 h 732"/>
                  <a:gd name="T50" fmla="*/ 702 w 732"/>
                  <a:gd name="T51" fmla="*/ 512 h 732"/>
                  <a:gd name="T52" fmla="*/ 723 w 732"/>
                  <a:gd name="T53" fmla="*/ 438 h 732"/>
                  <a:gd name="T54" fmla="*/ 731 w 732"/>
                  <a:gd name="T55" fmla="*/ 365 h 732"/>
                  <a:gd name="T56" fmla="*/ 731 w 732"/>
                  <a:gd name="T57" fmla="*/ 365 h 732"/>
                  <a:gd name="T58" fmla="*/ 723 w 732"/>
                  <a:gd name="T59" fmla="*/ 292 h 732"/>
                  <a:gd name="T60" fmla="*/ 702 w 732"/>
                  <a:gd name="T61" fmla="*/ 226 h 732"/>
                  <a:gd name="T62" fmla="*/ 673 w 732"/>
                  <a:gd name="T63" fmla="*/ 161 h 732"/>
                  <a:gd name="T64" fmla="*/ 629 w 732"/>
                  <a:gd name="T65" fmla="*/ 109 h 732"/>
                  <a:gd name="T66" fmla="*/ 570 w 732"/>
                  <a:gd name="T67" fmla="*/ 65 h 732"/>
                  <a:gd name="T68" fmla="*/ 511 w 732"/>
                  <a:gd name="T69" fmla="*/ 29 h 732"/>
                  <a:gd name="T70" fmla="*/ 438 w 732"/>
                  <a:gd name="T71" fmla="*/ 7 h 732"/>
                  <a:gd name="T72" fmla="*/ 365 w 732"/>
                  <a:gd name="T73" fmla="*/ 0 h 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32" h="732">
                    <a:moveTo>
                      <a:pt x="365" y="0"/>
                    </a:moveTo>
                    <a:lnTo>
                      <a:pt x="365" y="0"/>
                    </a:lnTo>
                    <a:lnTo>
                      <a:pt x="292" y="7"/>
                    </a:lnTo>
                    <a:lnTo>
                      <a:pt x="226" y="29"/>
                    </a:lnTo>
                    <a:lnTo>
                      <a:pt x="161" y="65"/>
                    </a:lnTo>
                    <a:lnTo>
                      <a:pt x="109" y="109"/>
                    </a:lnTo>
                    <a:lnTo>
                      <a:pt x="65" y="161"/>
                    </a:lnTo>
                    <a:lnTo>
                      <a:pt x="29" y="226"/>
                    </a:lnTo>
                    <a:lnTo>
                      <a:pt x="7" y="292"/>
                    </a:lnTo>
                    <a:lnTo>
                      <a:pt x="0" y="365"/>
                    </a:lnTo>
                    <a:lnTo>
                      <a:pt x="0" y="365"/>
                    </a:lnTo>
                    <a:lnTo>
                      <a:pt x="7" y="438"/>
                    </a:lnTo>
                    <a:lnTo>
                      <a:pt x="29" y="512"/>
                    </a:lnTo>
                    <a:lnTo>
                      <a:pt x="65" y="570"/>
                    </a:lnTo>
                    <a:lnTo>
                      <a:pt x="109" y="629"/>
                    </a:lnTo>
                    <a:lnTo>
                      <a:pt x="161" y="673"/>
                    </a:lnTo>
                    <a:lnTo>
                      <a:pt x="226" y="709"/>
                    </a:lnTo>
                    <a:lnTo>
                      <a:pt x="292" y="723"/>
                    </a:lnTo>
                    <a:lnTo>
                      <a:pt x="365" y="731"/>
                    </a:lnTo>
                    <a:lnTo>
                      <a:pt x="365" y="731"/>
                    </a:lnTo>
                    <a:lnTo>
                      <a:pt x="438" y="723"/>
                    </a:lnTo>
                    <a:lnTo>
                      <a:pt x="511" y="709"/>
                    </a:lnTo>
                    <a:lnTo>
                      <a:pt x="570" y="673"/>
                    </a:lnTo>
                    <a:lnTo>
                      <a:pt x="629" y="629"/>
                    </a:lnTo>
                    <a:lnTo>
                      <a:pt x="673" y="570"/>
                    </a:lnTo>
                    <a:lnTo>
                      <a:pt x="702" y="512"/>
                    </a:lnTo>
                    <a:lnTo>
                      <a:pt x="723" y="438"/>
                    </a:lnTo>
                    <a:lnTo>
                      <a:pt x="731" y="365"/>
                    </a:lnTo>
                    <a:lnTo>
                      <a:pt x="731" y="365"/>
                    </a:lnTo>
                    <a:lnTo>
                      <a:pt x="723" y="292"/>
                    </a:lnTo>
                    <a:lnTo>
                      <a:pt x="702" y="226"/>
                    </a:lnTo>
                    <a:lnTo>
                      <a:pt x="673" y="161"/>
                    </a:lnTo>
                    <a:lnTo>
                      <a:pt x="629" y="109"/>
                    </a:lnTo>
                    <a:lnTo>
                      <a:pt x="570" y="65"/>
                    </a:lnTo>
                    <a:lnTo>
                      <a:pt x="511" y="29"/>
                    </a:lnTo>
                    <a:lnTo>
                      <a:pt x="438" y="7"/>
                    </a:lnTo>
                    <a:lnTo>
                      <a:pt x="365"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endParaRPr lang="en-US" sz="918">
                  <a:solidFill>
                    <a:srgbClr val="505050"/>
                  </a:solidFill>
                  <a:latin typeface="Segoe UI"/>
                </a:endParaRPr>
              </a:p>
            </p:txBody>
          </p:sp>
          <p:sp>
            <p:nvSpPr>
              <p:cNvPr id="126" name="Freeform 3"/>
              <p:cNvSpPr>
                <a:spLocks noChangeArrowheads="1"/>
              </p:cNvSpPr>
              <p:nvPr/>
            </p:nvSpPr>
            <p:spPr bwMode="auto">
              <a:xfrm>
                <a:off x="3994150" y="2913063"/>
                <a:ext cx="1450975" cy="176212"/>
              </a:xfrm>
              <a:custGeom>
                <a:avLst/>
                <a:gdLst>
                  <a:gd name="T0" fmla="*/ 0 w 4029"/>
                  <a:gd name="T1" fmla="*/ 73 h 491"/>
                  <a:gd name="T2" fmla="*/ 0 w 4029"/>
                  <a:gd name="T3" fmla="*/ 490 h 491"/>
                  <a:gd name="T4" fmla="*/ 4028 w 4029"/>
                  <a:gd name="T5" fmla="*/ 490 h 491"/>
                  <a:gd name="T6" fmla="*/ 4028 w 4029"/>
                  <a:gd name="T7" fmla="*/ 73 h 491"/>
                  <a:gd name="T8" fmla="*/ 4028 w 4029"/>
                  <a:gd name="T9" fmla="*/ 0 h 491"/>
                  <a:gd name="T10" fmla="*/ 0 w 4029"/>
                  <a:gd name="T11" fmla="*/ 0 h 491"/>
                  <a:gd name="T12" fmla="*/ 0 w 4029"/>
                  <a:gd name="T13" fmla="*/ 73 h 491"/>
                </a:gdLst>
                <a:ahLst/>
                <a:cxnLst>
                  <a:cxn ang="0">
                    <a:pos x="T0" y="T1"/>
                  </a:cxn>
                  <a:cxn ang="0">
                    <a:pos x="T2" y="T3"/>
                  </a:cxn>
                  <a:cxn ang="0">
                    <a:pos x="T4" y="T5"/>
                  </a:cxn>
                  <a:cxn ang="0">
                    <a:pos x="T6" y="T7"/>
                  </a:cxn>
                  <a:cxn ang="0">
                    <a:pos x="T8" y="T9"/>
                  </a:cxn>
                  <a:cxn ang="0">
                    <a:pos x="T10" y="T11"/>
                  </a:cxn>
                  <a:cxn ang="0">
                    <a:pos x="T12" y="T13"/>
                  </a:cxn>
                </a:cxnLst>
                <a:rect l="0" t="0" r="r" b="b"/>
                <a:pathLst>
                  <a:path w="4029" h="491">
                    <a:moveTo>
                      <a:pt x="0" y="73"/>
                    </a:moveTo>
                    <a:lnTo>
                      <a:pt x="0" y="490"/>
                    </a:lnTo>
                    <a:lnTo>
                      <a:pt x="4028" y="490"/>
                    </a:lnTo>
                    <a:lnTo>
                      <a:pt x="4028" y="73"/>
                    </a:lnTo>
                    <a:lnTo>
                      <a:pt x="4028" y="0"/>
                    </a:lnTo>
                    <a:lnTo>
                      <a:pt x="0" y="0"/>
                    </a:lnTo>
                    <a:lnTo>
                      <a:pt x="0" y="7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endParaRPr lang="en-US" sz="918">
                  <a:solidFill>
                    <a:srgbClr val="505050"/>
                  </a:solidFill>
                  <a:latin typeface="Segoe UI"/>
                </a:endParaRPr>
              </a:p>
            </p:txBody>
          </p:sp>
          <p:sp>
            <p:nvSpPr>
              <p:cNvPr id="127" name="Freeform 4"/>
              <p:cNvSpPr>
                <a:spLocks noChangeArrowheads="1"/>
              </p:cNvSpPr>
              <p:nvPr/>
            </p:nvSpPr>
            <p:spPr bwMode="auto">
              <a:xfrm>
                <a:off x="2724150" y="20638"/>
                <a:ext cx="4695825" cy="3524250"/>
              </a:xfrm>
              <a:custGeom>
                <a:avLst/>
                <a:gdLst>
                  <a:gd name="T0" fmla="*/ 8831 w 13043"/>
                  <a:gd name="T1" fmla="*/ 848 h 9788"/>
                  <a:gd name="T2" fmla="*/ 6769 w 13043"/>
                  <a:gd name="T3" fmla="*/ 7 h 9788"/>
                  <a:gd name="T4" fmla="*/ 5162 w 13043"/>
                  <a:gd name="T5" fmla="*/ 249 h 9788"/>
                  <a:gd name="T6" fmla="*/ 3699 w 13043"/>
                  <a:gd name="T7" fmla="*/ 1287 h 9788"/>
                  <a:gd name="T8" fmla="*/ 2910 w 13043"/>
                  <a:gd name="T9" fmla="*/ 2909 h 9788"/>
                  <a:gd name="T10" fmla="*/ 1718 w 13043"/>
                  <a:gd name="T11" fmla="*/ 3472 h 9788"/>
                  <a:gd name="T12" fmla="*/ 556 w 13043"/>
                  <a:gd name="T13" fmla="*/ 4408 h 9788"/>
                  <a:gd name="T14" fmla="*/ 15 w 13043"/>
                  <a:gd name="T15" fmla="*/ 5796 h 9788"/>
                  <a:gd name="T16" fmla="*/ 176 w 13043"/>
                  <a:gd name="T17" fmla="*/ 7090 h 9788"/>
                  <a:gd name="T18" fmla="*/ 906 w 13043"/>
                  <a:gd name="T19" fmla="*/ 8194 h 9788"/>
                  <a:gd name="T20" fmla="*/ 2076 w 13043"/>
                  <a:gd name="T21" fmla="*/ 8823 h 9788"/>
                  <a:gd name="T22" fmla="*/ 2471 w 13043"/>
                  <a:gd name="T23" fmla="*/ 9553 h 9788"/>
                  <a:gd name="T24" fmla="*/ 10293 w 13043"/>
                  <a:gd name="T25" fmla="*/ 9787 h 9788"/>
                  <a:gd name="T26" fmla="*/ 10856 w 13043"/>
                  <a:gd name="T27" fmla="*/ 9451 h 9788"/>
                  <a:gd name="T28" fmla="*/ 11770 w 13043"/>
                  <a:gd name="T29" fmla="*/ 8121 h 9788"/>
                  <a:gd name="T30" fmla="*/ 12793 w 13043"/>
                  <a:gd name="T31" fmla="*/ 6732 h 9788"/>
                  <a:gd name="T32" fmla="*/ 13042 w 13043"/>
                  <a:gd name="T33" fmla="*/ 5475 h 9788"/>
                  <a:gd name="T34" fmla="*/ 12574 w 13043"/>
                  <a:gd name="T35" fmla="*/ 3771 h 9788"/>
                  <a:gd name="T36" fmla="*/ 11346 w 13043"/>
                  <a:gd name="T37" fmla="*/ 2551 h 9788"/>
                  <a:gd name="T38" fmla="*/ 10446 w 13043"/>
                  <a:gd name="T39" fmla="*/ 7968 h 9788"/>
                  <a:gd name="T40" fmla="*/ 10293 w 13043"/>
                  <a:gd name="T41" fmla="*/ 9297 h 9788"/>
                  <a:gd name="T42" fmla="*/ 2814 w 13043"/>
                  <a:gd name="T43" fmla="*/ 8917 h 9788"/>
                  <a:gd name="T44" fmla="*/ 2968 w 13043"/>
                  <a:gd name="T45" fmla="*/ 7258 h 9788"/>
                  <a:gd name="T46" fmla="*/ 5242 w 13043"/>
                  <a:gd name="T47" fmla="*/ 6769 h 9788"/>
                  <a:gd name="T48" fmla="*/ 4884 w 13043"/>
                  <a:gd name="T49" fmla="*/ 5592 h 9788"/>
                  <a:gd name="T50" fmla="*/ 5871 w 13043"/>
                  <a:gd name="T51" fmla="*/ 4268 h 9788"/>
                  <a:gd name="T52" fmla="*/ 7449 w 13043"/>
                  <a:gd name="T53" fmla="*/ 4415 h 9788"/>
                  <a:gd name="T54" fmla="*/ 8165 w 13043"/>
                  <a:gd name="T55" fmla="*/ 5760 h 9788"/>
                  <a:gd name="T56" fmla="*/ 7661 w 13043"/>
                  <a:gd name="T57" fmla="*/ 6922 h 9788"/>
                  <a:gd name="T58" fmla="*/ 10352 w 13043"/>
                  <a:gd name="T59" fmla="*/ 7266 h 9788"/>
                  <a:gd name="T60" fmla="*/ 5293 w 13043"/>
                  <a:gd name="T61" fmla="*/ 3611 h 9788"/>
                  <a:gd name="T62" fmla="*/ 6046 w 13043"/>
                  <a:gd name="T63" fmla="*/ 2616 h 9788"/>
                  <a:gd name="T64" fmla="*/ 7208 w 13043"/>
                  <a:gd name="T65" fmla="*/ 2727 h 9788"/>
                  <a:gd name="T66" fmla="*/ 7756 w 13043"/>
                  <a:gd name="T67" fmla="*/ 3742 h 9788"/>
                  <a:gd name="T68" fmla="*/ 6521 w 13043"/>
                  <a:gd name="T69" fmla="*/ 3742 h 9788"/>
                  <a:gd name="T70" fmla="*/ 10937 w 13043"/>
                  <a:gd name="T71" fmla="*/ 7412 h 9788"/>
                  <a:gd name="T72" fmla="*/ 10600 w 13043"/>
                  <a:gd name="T73" fmla="*/ 6849 h 9788"/>
                  <a:gd name="T74" fmla="*/ 8465 w 13043"/>
                  <a:gd name="T75" fmla="*/ 6418 h 9788"/>
                  <a:gd name="T76" fmla="*/ 8407 w 13043"/>
                  <a:gd name="T77" fmla="*/ 4949 h 9788"/>
                  <a:gd name="T78" fmla="*/ 7968 w 13043"/>
                  <a:gd name="T79" fmla="*/ 2960 h 9788"/>
                  <a:gd name="T80" fmla="*/ 6521 w 13043"/>
                  <a:gd name="T81" fmla="*/ 2127 h 9788"/>
                  <a:gd name="T82" fmla="*/ 5154 w 13043"/>
                  <a:gd name="T83" fmla="*/ 2829 h 9788"/>
                  <a:gd name="T84" fmla="*/ 4701 w 13043"/>
                  <a:gd name="T85" fmla="*/ 4802 h 9788"/>
                  <a:gd name="T86" fmla="*/ 4533 w 13043"/>
                  <a:gd name="T87" fmla="*/ 6293 h 9788"/>
                  <a:gd name="T88" fmla="*/ 2720 w 13043"/>
                  <a:gd name="T89" fmla="*/ 6819 h 9788"/>
                  <a:gd name="T90" fmla="*/ 2332 w 13043"/>
                  <a:gd name="T91" fmla="*/ 7346 h 9788"/>
                  <a:gd name="T92" fmla="*/ 1243 w 13043"/>
                  <a:gd name="T93" fmla="*/ 7324 h 9788"/>
                  <a:gd name="T94" fmla="*/ 848 w 13043"/>
                  <a:gd name="T95" fmla="*/ 5716 h 9788"/>
                  <a:gd name="T96" fmla="*/ 1981 w 13043"/>
                  <a:gd name="T97" fmla="*/ 4254 h 9788"/>
                  <a:gd name="T98" fmla="*/ 3422 w 13043"/>
                  <a:gd name="T99" fmla="*/ 4013 h 9788"/>
                  <a:gd name="T100" fmla="*/ 3838 w 13043"/>
                  <a:gd name="T101" fmla="*/ 2690 h 9788"/>
                  <a:gd name="T102" fmla="*/ 4687 w 13043"/>
                  <a:gd name="T103" fmla="*/ 1476 h 9788"/>
                  <a:gd name="T104" fmla="*/ 6075 w 13043"/>
                  <a:gd name="T105" fmla="*/ 848 h 9788"/>
                  <a:gd name="T106" fmla="*/ 7895 w 13043"/>
                  <a:gd name="T107" fmla="*/ 1191 h 9788"/>
                  <a:gd name="T108" fmla="*/ 9270 w 13043"/>
                  <a:gd name="T109" fmla="*/ 2836 h 9788"/>
                  <a:gd name="T110" fmla="*/ 10593 w 13043"/>
                  <a:gd name="T111" fmla="*/ 3048 h 9788"/>
                  <a:gd name="T112" fmla="*/ 11689 w 13043"/>
                  <a:gd name="T113" fmla="*/ 3911 h 9788"/>
                  <a:gd name="T114" fmla="*/ 12209 w 13043"/>
                  <a:gd name="T115" fmla="*/ 5211 h 9788"/>
                  <a:gd name="T116" fmla="*/ 11865 w 13043"/>
                  <a:gd name="T117" fmla="*/ 6813 h 9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3043" h="9788">
                    <a:moveTo>
                      <a:pt x="9781" y="2025"/>
                    </a:moveTo>
                    <a:lnTo>
                      <a:pt x="9781" y="2025"/>
                    </a:lnTo>
                    <a:lnTo>
                      <a:pt x="9723" y="1915"/>
                    </a:lnTo>
                    <a:lnTo>
                      <a:pt x="9657" y="1805"/>
                    </a:lnTo>
                    <a:lnTo>
                      <a:pt x="9591" y="1696"/>
                    </a:lnTo>
                    <a:lnTo>
                      <a:pt x="9518" y="1593"/>
                    </a:lnTo>
                    <a:lnTo>
                      <a:pt x="9445" y="1491"/>
                    </a:lnTo>
                    <a:lnTo>
                      <a:pt x="9364" y="1389"/>
                    </a:lnTo>
                    <a:lnTo>
                      <a:pt x="9196" y="1199"/>
                    </a:lnTo>
                    <a:lnTo>
                      <a:pt x="9020" y="1016"/>
                    </a:lnTo>
                    <a:lnTo>
                      <a:pt x="8831" y="848"/>
                    </a:lnTo>
                    <a:lnTo>
                      <a:pt x="8626" y="694"/>
                    </a:lnTo>
                    <a:lnTo>
                      <a:pt x="8414" y="556"/>
                    </a:lnTo>
                    <a:lnTo>
                      <a:pt x="8202" y="432"/>
                    </a:lnTo>
                    <a:lnTo>
                      <a:pt x="7976" y="321"/>
                    </a:lnTo>
                    <a:lnTo>
                      <a:pt x="7741" y="226"/>
                    </a:lnTo>
                    <a:lnTo>
                      <a:pt x="7500" y="146"/>
                    </a:lnTo>
                    <a:lnTo>
                      <a:pt x="7259" y="80"/>
                    </a:lnTo>
                    <a:lnTo>
                      <a:pt x="7142" y="59"/>
                    </a:lnTo>
                    <a:lnTo>
                      <a:pt x="7018" y="36"/>
                    </a:lnTo>
                    <a:lnTo>
                      <a:pt x="6894" y="22"/>
                    </a:lnTo>
                    <a:lnTo>
                      <a:pt x="6769" y="7"/>
                    </a:lnTo>
                    <a:lnTo>
                      <a:pt x="6645" y="0"/>
                    </a:lnTo>
                    <a:lnTo>
                      <a:pt x="6521" y="0"/>
                    </a:lnTo>
                    <a:lnTo>
                      <a:pt x="6521" y="0"/>
                    </a:lnTo>
                    <a:lnTo>
                      <a:pt x="6339" y="7"/>
                    </a:lnTo>
                    <a:lnTo>
                      <a:pt x="6163" y="15"/>
                    </a:lnTo>
                    <a:lnTo>
                      <a:pt x="5988" y="36"/>
                    </a:lnTo>
                    <a:lnTo>
                      <a:pt x="5819" y="65"/>
                    </a:lnTo>
                    <a:lnTo>
                      <a:pt x="5645" y="103"/>
                    </a:lnTo>
                    <a:lnTo>
                      <a:pt x="5483" y="146"/>
                    </a:lnTo>
                    <a:lnTo>
                      <a:pt x="5322" y="190"/>
                    </a:lnTo>
                    <a:lnTo>
                      <a:pt x="5162" y="249"/>
                    </a:lnTo>
                    <a:lnTo>
                      <a:pt x="5008" y="314"/>
                    </a:lnTo>
                    <a:lnTo>
                      <a:pt x="4855" y="388"/>
                    </a:lnTo>
                    <a:lnTo>
                      <a:pt x="4708" y="461"/>
                    </a:lnTo>
                    <a:lnTo>
                      <a:pt x="4563" y="548"/>
                    </a:lnTo>
                    <a:lnTo>
                      <a:pt x="4423" y="636"/>
                    </a:lnTo>
                    <a:lnTo>
                      <a:pt x="4292" y="731"/>
                    </a:lnTo>
                    <a:lnTo>
                      <a:pt x="4160" y="833"/>
                    </a:lnTo>
                    <a:lnTo>
                      <a:pt x="4036" y="935"/>
                    </a:lnTo>
                    <a:lnTo>
                      <a:pt x="3919" y="1052"/>
                    </a:lnTo>
                    <a:lnTo>
                      <a:pt x="3802" y="1170"/>
                    </a:lnTo>
                    <a:lnTo>
                      <a:pt x="3699" y="1287"/>
                    </a:lnTo>
                    <a:lnTo>
                      <a:pt x="3597" y="1418"/>
                    </a:lnTo>
                    <a:lnTo>
                      <a:pt x="3495" y="1549"/>
                    </a:lnTo>
                    <a:lnTo>
                      <a:pt x="3407" y="1681"/>
                    </a:lnTo>
                    <a:lnTo>
                      <a:pt x="3319" y="1820"/>
                    </a:lnTo>
                    <a:lnTo>
                      <a:pt x="3239" y="1966"/>
                    </a:lnTo>
                    <a:lnTo>
                      <a:pt x="3166" y="2113"/>
                    </a:lnTo>
                    <a:lnTo>
                      <a:pt x="3100" y="2266"/>
                    </a:lnTo>
                    <a:lnTo>
                      <a:pt x="3041" y="2419"/>
                    </a:lnTo>
                    <a:lnTo>
                      <a:pt x="2990" y="2580"/>
                    </a:lnTo>
                    <a:lnTo>
                      <a:pt x="2946" y="2741"/>
                    </a:lnTo>
                    <a:lnTo>
                      <a:pt x="2910" y="2909"/>
                    </a:lnTo>
                    <a:lnTo>
                      <a:pt x="2881" y="3077"/>
                    </a:lnTo>
                    <a:lnTo>
                      <a:pt x="2852" y="3245"/>
                    </a:lnTo>
                    <a:lnTo>
                      <a:pt x="2852" y="3245"/>
                    </a:lnTo>
                    <a:lnTo>
                      <a:pt x="2705" y="3245"/>
                    </a:lnTo>
                    <a:lnTo>
                      <a:pt x="2552" y="3260"/>
                    </a:lnTo>
                    <a:lnTo>
                      <a:pt x="2405" y="3274"/>
                    </a:lnTo>
                    <a:lnTo>
                      <a:pt x="2267" y="3304"/>
                    </a:lnTo>
                    <a:lnTo>
                      <a:pt x="2120" y="3333"/>
                    </a:lnTo>
                    <a:lnTo>
                      <a:pt x="1988" y="3377"/>
                    </a:lnTo>
                    <a:lnTo>
                      <a:pt x="1850" y="3421"/>
                    </a:lnTo>
                    <a:lnTo>
                      <a:pt x="1718" y="3472"/>
                    </a:lnTo>
                    <a:lnTo>
                      <a:pt x="1594" y="3530"/>
                    </a:lnTo>
                    <a:lnTo>
                      <a:pt x="1470" y="3597"/>
                    </a:lnTo>
                    <a:lnTo>
                      <a:pt x="1353" y="3662"/>
                    </a:lnTo>
                    <a:lnTo>
                      <a:pt x="1235" y="3742"/>
                    </a:lnTo>
                    <a:lnTo>
                      <a:pt x="1126" y="3823"/>
                    </a:lnTo>
                    <a:lnTo>
                      <a:pt x="1017" y="3911"/>
                    </a:lnTo>
                    <a:lnTo>
                      <a:pt x="914" y="3998"/>
                    </a:lnTo>
                    <a:lnTo>
                      <a:pt x="819" y="4094"/>
                    </a:lnTo>
                    <a:lnTo>
                      <a:pt x="724" y="4196"/>
                    </a:lnTo>
                    <a:lnTo>
                      <a:pt x="636" y="4298"/>
                    </a:lnTo>
                    <a:lnTo>
                      <a:pt x="556" y="4408"/>
                    </a:lnTo>
                    <a:lnTo>
                      <a:pt x="476" y="4517"/>
                    </a:lnTo>
                    <a:lnTo>
                      <a:pt x="402" y="4634"/>
                    </a:lnTo>
                    <a:lnTo>
                      <a:pt x="336" y="4751"/>
                    </a:lnTo>
                    <a:lnTo>
                      <a:pt x="271" y="4876"/>
                    </a:lnTo>
                    <a:lnTo>
                      <a:pt x="220" y="5000"/>
                    </a:lnTo>
                    <a:lnTo>
                      <a:pt x="168" y="5124"/>
                    </a:lnTo>
                    <a:lnTo>
                      <a:pt x="124" y="5255"/>
                    </a:lnTo>
                    <a:lnTo>
                      <a:pt x="88" y="5387"/>
                    </a:lnTo>
                    <a:lnTo>
                      <a:pt x="59" y="5526"/>
                    </a:lnTo>
                    <a:lnTo>
                      <a:pt x="36" y="5658"/>
                    </a:lnTo>
                    <a:lnTo>
                      <a:pt x="15" y="5796"/>
                    </a:lnTo>
                    <a:lnTo>
                      <a:pt x="7" y="5943"/>
                    </a:lnTo>
                    <a:lnTo>
                      <a:pt x="0" y="6081"/>
                    </a:lnTo>
                    <a:lnTo>
                      <a:pt x="0" y="6081"/>
                    </a:lnTo>
                    <a:lnTo>
                      <a:pt x="7" y="6213"/>
                    </a:lnTo>
                    <a:lnTo>
                      <a:pt x="15" y="6345"/>
                    </a:lnTo>
                    <a:lnTo>
                      <a:pt x="29" y="6476"/>
                    </a:lnTo>
                    <a:lnTo>
                      <a:pt x="44" y="6608"/>
                    </a:lnTo>
                    <a:lnTo>
                      <a:pt x="73" y="6732"/>
                    </a:lnTo>
                    <a:lnTo>
                      <a:pt x="103" y="6856"/>
                    </a:lnTo>
                    <a:lnTo>
                      <a:pt x="132" y="6973"/>
                    </a:lnTo>
                    <a:lnTo>
                      <a:pt x="176" y="7090"/>
                    </a:lnTo>
                    <a:lnTo>
                      <a:pt x="220" y="7207"/>
                    </a:lnTo>
                    <a:lnTo>
                      <a:pt x="271" y="7324"/>
                    </a:lnTo>
                    <a:lnTo>
                      <a:pt x="321" y="7433"/>
                    </a:lnTo>
                    <a:lnTo>
                      <a:pt x="380" y="7536"/>
                    </a:lnTo>
                    <a:lnTo>
                      <a:pt x="438" y="7638"/>
                    </a:lnTo>
                    <a:lnTo>
                      <a:pt x="512" y="7741"/>
                    </a:lnTo>
                    <a:lnTo>
                      <a:pt x="577" y="7836"/>
                    </a:lnTo>
                    <a:lnTo>
                      <a:pt x="650" y="7930"/>
                    </a:lnTo>
                    <a:lnTo>
                      <a:pt x="731" y="8018"/>
                    </a:lnTo>
                    <a:lnTo>
                      <a:pt x="819" y="8106"/>
                    </a:lnTo>
                    <a:lnTo>
                      <a:pt x="906" y="8194"/>
                    </a:lnTo>
                    <a:lnTo>
                      <a:pt x="994" y="8267"/>
                    </a:lnTo>
                    <a:lnTo>
                      <a:pt x="1089" y="8347"/>
                    </a:lnTo>
                    <a:lnTo>
                      <a:pt x="1185" y="8413"/>
                    </a:lnTo>
                    <a:lnTo>
                      <a:pt x="1287" y="8479"/>
                    </a:lnTo>
                    <a:lnTo>
                      <a:pt x="1389" y="8544"/>
                    </a:lnTo>
                    <a:lnTo>
                      <a:pt x="1499" y="8603"/>
                    </a:lnTo>
                    <a:lnTo>
                      <a:pt x="1608" y="8655"/>
                    </a:lnTo>
                    <a:lnTo>
                      <a:pt x="1718" y="8706"/>
                    </a:lnTo>
                    <a:lnTo>
                      <a:pt x="1835" y="8750"/>
                    </a:lnTo>
                    <a:lnTo>
                      <a:pt x="1952" y="8786"/>
                    </a:lnTo>
                    <a:lnTo>
                      <a:pt x="2076" y="8823"/>
                    </a:lnTo>
                    <a:lnTo>
                      <a:pt x="2200" y="8852"/>
                    </a:lnTo>
                    <a:lnTo>
                      <a:pt x="2325" y="8873"/>
                    </a:lnTo>
                    <a:lnTo>
                      <a:pt x="2325" y="9144"/>
                    </a:lnTo>
                    <a:lnTo>
                      <a:pt x="2325" y="9144"/>
                    </a:lnTo>
                    <a:lnTo>
                      <a:pt x="2332" y="9210"/>
                    </a:lnTo>
                    <a:lnTo>
                      <a:pt x="2340" y="9276"/>
                    </a:lnTo>
                    <a:lnTo>
                      <a:pt x="2355" y="9334"/>
                    </a:lnTo>
                    <a:lnTo>
                      <a:pt x="2376" y="9393"/>
                    </a:lnTo>
                    <a:lnTo>
                      <a:pt x="2405" y="9451"/>
                    </a:lnTo>
                    <a:lnTo>
                      <a:pt x="2435" y="9502"/>
                    </a:lnTo>
                    <a:lnTo>
                      <a:pt x="2471" y="9553"/>
                    </a:lnTo>
                    <a:lnTo>
                      <a:pt x="2515" y="9597"/>
                    </a:lnTo>
                    <a:lnTo>
                      <a:pt x="2559" y="9641"/>
                    </a:lnTo>
                    <a:lnTo>
                      <a:pt x="2610" y="9678"/>
                    </a:lnTo>
                    <a:lnTo>
                      <a:pt x="2661" y="9707"/>
                    </a:lnTo>
                    <a:lnTo>
                      <a:pt x="2720" y="9737"/>
                    </a:lnTo>
                    <a:lnTo>
                      <a:pt x="2778" y="9758"/>
                    </a:lnTo>
                    <a:lnTo>
                      <a:pt x="2837" y="9773"/>
                    </a:lnTo>
                    <a:lnTo>
                      <a:pt x="2902" y="9780"/>
                    </a:lnTo>
                    <a:lnTo>
                      <a:pt x="2968" y="9787"/>
                    </a:lnTo>
                    <a:lnTo>
                      <a:pt x="10293" y="9787"/>
                    </a:lnTo>
                    <a:lnTo>
                      <a:pt x="10293" y="9787"/>
                    </a:lnTo>
                    <a:lnTo>
                      <a:pt x="10359" y="9780"/>
                    </a:lnTo>
                    <a:lnTo>
                      <a:pt x="10425" y="9773"/>
                    </a:lnTo>
                    <a:lnTo>
                      <a:pt x="10483" y="9758"/>
                    </a:lnTo>
                    <a:lnTo>
                      <a:pt x="10542" y="9737"/>
                    </a:lnTo>
                    <a:lnTo>
                      <a:pt x="10600" y="9707"/>
                    </a:lnTo>
                    <a:lnTo>
                      <a:pt x="10651" y="9678"/>
                    </a:lnTo>
                    <a:lnTo>
                      <a:pt x="10702" y="9641"/>
                    </a:lnTo>
                    <a:lnTo>
                      <a:pt x="10746" y="9597"/>
                    </a:lnTo>
                    <a:lnTo>
                      <a:pt x="10790" y="9553"/>
                    </a:lnTo>
                    <a:lnTo>
                      <a:pt x="10827" y="9502"/>
                    </a:lnTo>
                    <a:lnTo>
                      <a:pt x="10856" y="9451"/>
                    </a:lnTo>
                    <a:lnTo>
                      <a:pt x="10885" y="9393"/>
                    </a:lnTo>
                    <a:lnTo>
                      <a:pt x="10907" y="9334"/>
                    </a:lnTo>
                    <a:lnTo>
                      <a:pt x="10922" y="9276"/>
                    </a:lnTo>
                    <a:lnTo>
                      <a:pt x="10929" y="9210"/>
                    </a:lnTo>
                    <a:lnTo>
                      <a:pt x="10937" y="9144"/>
                    </a:lnTo>
                    <a:lnTo>
                      <a:pt x="10937" y="8632"/>
                    </a:lnTo>
                    <a:lnTo>
                      <a:pt x="10937" y="8632"/>
                    </a:lnTo>
                    <a:lnTo>
                      <a:pt x="11156" y="8530"/>
                    </a:lnTo>
                    <a:lnTo>
                      <a:pt x="11368" y="8406"/>
                    </a:lnTo>
                    <a:lnTo>
                      <a:pt x="11580" y="8267"/>
                    </a:lnTo>
                    <a:lnTo>
                      <a:pt x="11770" y="8121"/>
                    </a:lnTo>
                    <a:lnTo>
                      <a:pt x="11960" y="7953"/>
                    </a:lnTo>
                    <a:lnTo>
                      <a:pt x="12136" y="7777"/>
                    </a:lnTo>
                    <a:lnTo>
                      <a:pt x="12296" y="7587"/>
                    </a:lnTo>
                    <a:lnTo>
                      <a:pt x="12369" y="7492"/>
                    </a:lnTo>
                    <a:lnTo>
                      <a:pt x="12442" y="7390"/>
                    </a:lnTo>
                    <a:lnTo>
                      <a:pt x="12508" y="7287"/>
                    </a:lnTo>
                    <a:lnTo>
                      <a:pt x="12574" y="7178"/>
                    </a:lnTo>
                    <a:lnTo>
                      <a:pt x="12633" y="7075"/>
                    </a:lnTo>
                    <a:lnTo>
                      <a:pt x="12691" y="6959"/>
                    </a:lnTo>
                    <a:lnTo>
                      <a:pt x="12750" y="6849"/>
                    </a:lnTo>
                    <a:lnTo>
                      <a:pt x="12793" y="6732"/>
                    </a:lnTo>
                    <a:lnTo>
                      <a:pt x="12837" y="6615"/>
                    </a:lnTo>
                    <a:lnTo>
                      <a:pt x="12881" y="6498"/>
                    </a:lnTo>
                    <a:lnTo>
                      <a:pt x="12918" y="6374"/>
                    </a:lnTo>
                    <a:lnTo>
                      <a:pt x="12947" y="6249"/>
                    </a:lnTo>
                    <a:lnTo>
                      <a:pt x="12977" y="6125"/>
                    </a:lnTo>
                    <a:lnTo>
                      <a:pt x="12998" y="6001"/>
                    </a:lnTo>
                    <a:lnTo>
                      <a:pt x="13020" y="5869"/>
                    </a:lnTo>
                    <a:lnTo>
                      <a:pt x="13027" y="5738"/>
                    </a:lnTo>
                    <a:lnTo>
                      <a:pt x="13035" y="5606"/>
                    </a:lnTo>
                    <a:lnTo>
                      <a:pt x="13042" y="5475"/>
                    </a:lnTo>
                    <a:lnTo>
                      <a:pt x="13042" y="5475"/>
                    </a:lnTo>
                    <a:lnTo>
                      <a:pt x="13035" y="5307"/>
                    </a:lnTo>
                    <a:lnTo>
                      <a:pt x="13020" y="5138"/>
                    </a:lnTo>
                    <a:lnTo>
                      <a:pt x="13006" y="4970"/>
                    </a:lnTo>
                    <a:lnTo>
                      <a:pt x="12977" y="4809"/>
                    </a:lnTo>
                    <a:lnTo>
                      <a:pt x="12939" y="4649"/>
                    </a:lnTo>
                    <a:lnTo>
                      <a:pt x="12896" y="4495"/>
                    </a:lnTo>
                    <a:lnTo>
                      <a:pt x="12845" y="4342"/>
                    </a:lnTo>
                    <a:lnTo>
                      <a:pt x="12786" y="4196"/>
                    </a:lnTo>
                    <a:lnTo>
                      <a:pt x="12728" y="4050"/>
                    </a:lnTo>
                    <a:lnTo>
                      <a:pt x="12654" y="3903"/>
                    </a:lnTo>
                    <a:lnTo>
                      <a:pt x="12574" y="3771"/>
                    </a:lnTo>
                    <a:lnTo>
                      <a:pt x="12494" y="3633"/>
                    </a:lnTo>
                    <a:lnTo>
                      <a:pt x="12398" y="3509"/>
                    </a:lnTo>
                    <a:lnTo>
                      <a:pt x="12304" y="3377"/>
                    </a:lnTo>
                    <a:lnTo>
                      <a:pt x="12201" y="3260"/>
                    </a:lnTo>
                    <a:lnTo>
                      <a:pt x="12099" y="3143"/>
                    </a:lnTo>
                    <a:lnTo>
                      <a:pt x="11982" y="3033"/>
                    </a:lnTo>
                    <a:lnTo>
                      <a:pt x="11865" y="2924"/>
                    </a:lnTo>
                    <a:lnTo>
                      <a:pt x="11748" y="2821"/>
                    </a:lnTo>
                    <a:lnTo>
                      <a:pt x="11616" y="2727"/>
                    </a:lnTo>
                    <a:lnTo>
                      <a:pt x="11484" y="2631"/>
                    </a:lnTo>
                    <a:lnTo>
                      <a:pt x="11346" y="2551"/>
                    </a:lnTo>
                    <a:lnTo>
                      <a:pt x="11207" y="2471"/>
                    </a:lnTo>
                    <a:lnTo>
                      <a:pt x="11061" y="2398"/>
                    </a:lnTo>
                    <a:lnTo>
                      <a:pt x="10914" y="2325"/>
                    </a:lnTo>
                    <a:lnTo>
                      <a:pt x="10761" y="2266"/>
                    </a:lnTo>
                    <a:lnTo>
                      <a:pt x="10607" y="2207"/>
                    </a:lnTo>
                    <a:lnTo>
                      <a:pt x="10446" y="2157"/>
                    </a:lnTo>
                    <a:lnTo>
                      <a:pt x="10286" y="2113"/>
                    </a:lnTo>
                    <a:lnTo>
                      <a:pt x="10117" y="2076"/>
                    </a:lnTo>
                    <a:lnTo>
                      <a:pt x="9949" y="2046"/>
                    </a:lnTo>
                    <a:lnTo>
                      <a:pt x="9781" y="2025"/>
                    </a:lnTo>
                    <a:close/>
                    <a:moveTo>
                      <a:pt x="10446" y="7968"/>
                    </a:moveTo>
                    <a:lnTo>
                      <a:pt x="10446" y="8800"/>
                    </a:lnTo>
                    <a:lnTo>
                      <a:pt x="10446" y="9144"/>
                    </a:lnTo>
                    <a:lnTo>
                      <a:pt x="10446" y="9144"/>
                    </a:lnTo>
                    <a:lnTo>
                      <a:pt x="10446" y="9173"/>
                    </a:lnTo>
                    <a:lnTo>
                      <a:pt x="10432" y="9203"/>
                    </a:lnTo>
                    <a:lnTo>
                      <a:pt x="10417" y="9232"/>
                    </a:lnTo>
                    <a:lnTo>
                      <a:pt x="10402" y="9254"/>
                    </a:lnTo>
                    <a:lnTo>
                      <a:pt x="10381" y="9276"/>
                    </a:lnTo>
                    <a:lnTo>
                      <a:pt x="10352" y="9283"/>
                    </a:lnTo>
                    <a:lnTo>
                      <a:pt x="10322" y="9297"/>
                    </a:lnTo>
                    <a:lnTo>
                      <a:pt x="10293" y="9297"/>
                    </a:lnTo>
                    <a:lnTo>
                      <a:pt x="2968" y="9297"/>
                    </a:lnTo>
                    <a:lnTo>
                      <a:pt x="2968" y="9297"/>
                    </a:lnTo>
                    <a:lnTo>
                      <a:pt x="2932" y="9297"/>
                    </a:lnTo>
                    <a:lnTo>
                      <a:pt x="2910" y="9283"/>
                    </a:lnTo>
                    <a:lnTo>
                      <a:pt x="2881" y="9276"/>
                    </a:lnTo>
                    <a:lnTo>
                      <a:pt x="2858" y="9254"/>
                    </a:lnTo>
                    <a:lnTo>
                      <a:pt x="2837" y="9232"/>
                    </a:lnTo>
                    <a:lnTo>
                      <a:pt x="2822" y="9203"/>
                    </a:lnTo>
                    <a:lnTo>
                      <a:pt x="2814" y="9173"/>
                    </a:lnTo>
                    <a:lnTo>
                      <a:pt x="2814" y="9144"/>
                    </a:lnTo>
                    <a:lnTo>
                      <a:pt x="2814" y="8917"/>
                    </a:lnTo>
                    <a:lnTo>
                      <a:pt x="2814" y="8106"/>
                    </a:lnTo>
                    <a:lnTo>
                      <a:pt x="2814" y="7412"/>
                    </a:lnTo>
                    <a:lnTo>
                      <a:pt x="2814" y="7412"/>
                    </a:lnTo>
                    <a:lnTo>
                      <a:pt x="2814" y="7375"/>
                    </a:lnTo>
                    <a:lnTo>
                      <a:pt x="2822" y="7353"/>
                    </a:lnTo>
                    <a:lnTo>
                      <a:pt x="2837" y="7324"/>
                    </a:lnTo>
                    <a:lnTo>
                      <a:pt x="2858" y="7302"/>
                    </a:lnTo>
                    <a:lnTo>
                      <a:pt x="2881" y="7280"/>
                    </a:lnTo>
                    <a:lnTo>
                      <a:pt x="2910" y="7266"/>
                    </a:lnTo>
                    <a:lnTo>
                      <a:pt x="2932" y="7258"/>
                    </a:lnTo>
                    <a:lnTo>
                      <a:pt x="2968" y="7258"/>
                    </a:lnTo>
                    <a:lnTo>
                      <a:pt x="5140" y="7258"/>
                    </a:lnTo>
                    <a:lnTo>
                      <a:pt x="5900" y="7258"/>
                    </a:lnTo>
                    <a:lnTo>
                      <a:pt x="5900" y="7258"/>
                    </a:lnTo>
                    <a:lnTo>
                      <a:pt x="5805" y="7215"/>
                    </a:lnTo>
                    <a:lnTo>
                      <a:pt x="5710" y="7163"/>
                    </a:lnTo>
                    <a:lnTo>
                      <a:pt x="5622" y="7112"/>
                    </a:lnTo>
                    <a:lnTo>
                      <a:pt x="5534" y="7054"/>
                    </a:lnTo>
                    <a:lnTo>
                      <a:pt x="5454" y="6988"/>
                    </a:lnTo>
                    <a:lnTo>
                      <a:pt x="5381" y="6922"/>
                    </a:lnTo>
                    <a:lnTo>
                      <a:pt x="5308" y="6849"/>
                    </a:lnTo>
                    <a:lnTo>
                      <a:pt x="5242" y="6769"/>
                    </a:lnTo>
                    <a:lnTo>
                      <a:pt x="5242" y="6769"/>
                    </a:lnTo>
                    <a:lnTo>
                      <a:pt x="5162" y="6659"/>
                    </a:lnTo>
                    <a:lnTo>
                      <a:pt x="5089" y="6549"/>
                    </a:lnTo>
                    <a:lnTo>
                      <a:pt x="5022" y="6425"/>
                    </a:lnTo>
                    <a:lnTo>
                      <a:pt x="4972" y="6301"/>
                    </a:lnTo>
                    <a:lnTo>
                      <a:pt x="4928" y="6169"/>
                    </a:lnTo>
                    <a:lnTo>
                      <a:pt x="4898" y="6037"/>
                    </a:lnTo>
                    <a:lnTo>
                      <a:pt x="4884" y="5899"/>
                    </a:lnTo>
                    <a:lnTo>
                      <a:pt x="4877" y="5760"/>
                    </a:lnTo>
                    <a:lnTo>
                      <a:pt x="4877" y="5760"/>
                    </a:lnTo>
                    <a:lnTo>
                      <a:pt x="4884" y="5592"/>
                    </a:lnTo>
                    <a:lnTo>
                      <a:pt x="4906" y="5431"/>
                    </a:lnTo>
                    <a:lnTo>
                      <a:pt x="4949" y="5278"/>
                    </a:lnTo>
                    <a:lnTo>
                      <a:pt x="5001" y="5124"/>
                    </a:lnTo>
                    <a:lnTo>
                      <a:pt x="5066" y="4985"/>
                    </a:lnTo>
                    <a:lnTo>
                      <a:pt x="5154" y="4853"/>
                    </a:lnTo>
                    <a:lnTo>
                      <a:pt x="5242" y="4729"/>
                    </a:lnTo>
                    <a:lnTo>
                      <a:pt x="5352" y="4612"/>
                    </a:lnTo>
                    <a:lnTo>
                      <a:pt x="5469" y="4510"/>
                    </a:lnTo>
                    <a:lnTo>
                      <a:pt x="5593" y="4415"/>
                    </a:lnTo>
                    <a:lnTo>
                      <a:pt x="5732" y="4335"/>
                    </a:lnTo>
                    <a:lnTo>
                      <a:pt x="5871" y="4268"/>
                    </a:lnTo>
                    <a:lnTo>
                      <a:pt x="6024" y="4218"/>
                    </a:lnTo>
                    <a:lnTo>
                      <a:pt x="6186" y="4174"/>
                    </a:lnTo>
                    <a:lnTo>
                      <a:pt x="6354" y="4152"/>
                    </a:lnTo>
                    <a:lnTo>
                      <a:pt x="6521" y="4144"/>
                    </a:lnTo>
                    <a:lnTo>
                      <a:pt x="6521" y="4144"/>
                    </a:lnTo>
                    <a:lnTo>
                      <a:pt x="6688" y="4152"/>
                    </a:lnTo>
                    <a:lnTo>
                      <a:pt x="6856" y="4174"/>
                    </a:lnTo>
                    <a:lnTo>
                      <a:pt x="7018" y="4218"/>
                    </a:lnTo>
                    <a:lnTo>
                      <a:pt x="7171" y="4268"/>
                    </a:lnTo>
                    <a:lnTo>
                      <a:pt x="7310" y="4335"/>
                    </a:lnTo>
                    <a:lnTo>
                      <a:pt x="7449" y="4415"/>
                    </a:lnTo>
                    <a:lnTo>
                      <a:pt x="7573" y="4510"/>
                    </a:lnTo>
                    <a:lnTo>
                      <a:pt x="7690" y="4612"/>
                    </a:lnTo>
                    <a:lnTo>
                      <a:pt x="7800" y="4729"/>
                    </a:lnTo>
                    <a:lnTo>
                      <a:pt x="7888" y="4853"/>
                    </a:lnTo>
                    <a:lnTo>
                      <a:pt x="7968" y="4985"/>
                    </a:lnTo>
                    <a:lnTo>
                      <a:pt x="8041" y="5124"/>
                    </a:lnTo>
                    <a:lnTo>
                      <a:pt x="8093" y="5278"/>
                    </a:lnTo>
                    <a:lnTo>
                      <a:pt x="8136" y="5431"/>
                    </a:lnTo>
                    <a:lnTo>
                      <a:pt x="8158" y="5592"/>
                    </a:lnTo>
                    <a:lnTo>
                      <a:pt x="8165" y="5760"/>
                    </a:lnTo>
                    <a:lnTo>
                      <a:pt x="8165" y="5760"/>
                    </a:lnTo>
                    <a:lnTo>
                      <a:pt x="8158" y="5899"/>
                    </a:lnTo>
                    <a:lnTo>
                      <a:pt x="8144" y="6037"/>
                    </a:lnTo>
                    <a:lnTo>
                      <a:pt x="8114" y="6169"/>
                    </a:lnTo>
                    <a:lnTo>
                      <a:pt x="8070" y="6301"/>
                    </a:lnTo>
                    <a:lnTo>
                      <a:pt x="8020" y="6425"/>
                    </a:lnTo>
                    <a:lnTo>
                      <a:pt x="7953" y="6549"/>
                    </a:lnTo>
                    <a:lnTo>
                      <a:pt x="7880" y="6659"/>
                    </a:lnTo>
                    <a:lnTo>
                      <a:pt x="7800" y="6769"/>
                    </a:lnTo>
                    <a:lnTo>
                      <a:pt x="7800" y="6769"/>
                    </a:lnTo>
                    <a:lnTo>
                      <a:pt x="7734" y="6849"/>
                    </a:lnTo>
                    <a:lnTo>
                      <a:pt x="7661" y="6922"/>
                    </a:lnTo>
                    <a:lnTo>
                      <a:pt x="7588" y="6988"/>
                    </a:lnTo>
                    <a:lnTo>
                      <a:pt x="7508" y="7054"/>
                    </a:lnTo>
                    <a:lnTo>
                      <a:pt x="7420" y="7112"/>
                    </a:lnTo>
                    <a:lnTo>
                      <a:pt x="7332" y="7163"/>
                    </a:lnTo>
                    <a:lnTo>
                      <a:pt x="7237" y="7215"/>
                    </a:lnTo>
                    <a:lnTo>
                      <a:pt x="7142" y="7258"/>
                    </a:lnTo>
                    <a:lnTo>
                      <a:pt x="7902" y="7258"/>
                    </a:lnTo>
                    <a:lnTo>
                      <a:pt x="10293" y="7258"/>
                    </a:lnTo>
                    <a:lnTo>
                      <a:pt x="10293" y="7258"/>
                    </a:lnTo>
                    <a:lnTo>
                      <a:pt x="10322" y="7258"/>
                    </a:lnTo>
                    <a:lnTo>
                      <a:pt x="10352" y="7266"/>
                    </a:lnTo>
                    <a:lnTo>
                      <a:pt x="10381" y="7280"/>
                    </a:lnTo>
                    <a:lnTo>
                      <a:pt x="10402" y="7302"/>
                    </a:lnTo>
                    <a:lnTo>
                      <a:pt x="10417" y="7324"/>
                    </a:lnTo>
                    <a:lnTo>
                      <a:pt x="10432" y="7353"/>
                    </a:lnTo>
                    <a:lnTo>
                      <a:pt x="10446" y="7375"/>
                    </a:lnTo>
                    <a:lnTo>
                      <a:pt x="10446" y="7412"/>
                    </a:lnTo>
                    <a:lnTo>
                      <a:pt x="10446" y="7968"/>
                    </a:lnTo>
                    <a:close/>
                    <a:moveTo>
                      <a:pt x="5286" y="4144"/>
                    </a:moveTo>
                    <a:lnTo>
                      <a:pt x="5286" y="3742"/>
                    </a:lnTo>
                    <a:lnTo>
                      <a:pt x="5286" y="3742"/>
                    </a:lnTo>
                    <a:lnTo>
                      <a:pt x="5293" y="3611"/>
                    </a:lnTo>
                    <a:lnTo>
                      <a:pt x="5315" y="3486"/>
                    </a:lnTo>
                    <a:lnTo>
                      <a:pt x="5345" y="3370"/>
                    </a:lnTo>
                    <a:lnTo>
                      <a:pt x="5389" y="3253"/>
                    </a:lnTo>
                    <a:lnTo>
                      <a:pt x="5439" y="3143"/>
                    </a:lnTo>
                    <a:lnTo>
                      <a:pt x="5498" y="3048"/>
                    </a:lnTo>
                    <a:lnTo>
                      <a:pt x="5571" y="2953"/>
                    </a:lnTo>
                    <a:lnTo>
                      <a:pt x="5651" y="2872"/>
                    </a:lnTo>
                    <a:lnTo>
                      <a:pt x="5739" y="2792"/>
                    </a:lnTo>
                    <a:lnTo>
                      <a:pt x="5834" y="2727"/>
                    </a:lnTo>
                    <a:lnTo>
                      <a:pt x="5937" y="2668"/>
                    </a:lnTo>
                    <a:lnTo>
                      <a:pt x="6046" y="2616"/>
                    </a:lnTo>
                    <a:lnTo>
                      <a:pt x="6156" y="2580"/>
                    </a:lnTo>
                    <a:lnTo>
                      <a:pt x="6273" y="2551"/>
                    </a:lnTo>
                    <a:lnTo>
                      <a:pt x="6397" y="2536"/>
                    </a:lnTo>
                    <a:lnTo>
                      <a:pt x="6521" y="2529"/>
                    </a:lnTo>
                    <a:lnTo>
                      <a:pt x="6521" y="2529"/>
                    </a:lnTo>
                    <a:lnTo>
                      <a:pt x="6645" y="2536"/>
                    </a:lnTo>
                    <a:lnTo>
                      <a:pt x="6769" y="2551"/>
                    </a:lnTo>
                    <a:lnTo>
                      <a:pt x="6886" y="2580"/>
                    </a:lnTo>
                    <a:lnTo>
                      <a:pt x="6996" y="2616"/>
                    </a:lnTo>
                    <a:lnTo>
                      <a:pt x="7105" y="2668"/>
                    </a:lnTo>
                    <a:lnTo>
                      <a:pt x="7208" y="2727"/>
                    </a:lnTo>
                    <a:lnTo>
                      <a:pt x="7303" y="2792"/>
                    </a:lnTo>
                    <a:lnTo>
                      <a:pt x="7391" y="2872"/>
                    </a:lnTo>
                    <a:lnTo>
                      <a:pt x="7471" y="2953"/>
                    </a:lnTo>
                    <a:lnTo>
                      <a:pt x="7544" y="3048"/>
                    </a:lnTo>
                    <a:lnTo>
                      <a:pt x="7603" y="3143"/>
                    </a:lnTo>
                    <a:lnTo>
                      <a:pt x="7653" y="3253"/>
                    </a:lnTo>
                    <a:lnTo>
                      <a:pt x="7697" y="3370"/>
                    </a:lnTo>
                    <a:lnTo>
                      <a:pt x="7727" y="3486"/>
                    </a:lnTo>
                    <a:lnTo>
                      <a:pt x="7749" y="3611"/>
                    </a:lnTo>
                    <a:lnTo>
                      <a:pt x="7756" y="3742"/>
                    </a:lnTo>
                    <a:lnTo>
                      <a:pt x="7756" y="3742"/>
                    </a:lnTo>
                    <a:lnTo>
                      <a:pt x="7756" y="4144"/>
                    </a:lnTo>
                    <a:lnTo>
                      <a:pt x="7756" y="4144"/>
                    </a:lnTo>
                    <a:lnTo>
                      <a:pt x="7617" y="4056"/>
                    </a:lnTo>
                    <a:lnTo>
                      <a:pt x="7479" y="3976"/>
                    </a:lnTo>
                    <a:lnTo>
                      <a:pt x="7325" y="3903"/>
                    </a:lnTo>
                    <a:lnTo>
                      <a:pt x="7179" y="3845"/>
                    </a:lnTo>
                    <a:lnTo>
                      <a:pt x="7018" y="3801"/>
                    </a:lnTo>
                    <a:lnTo>
                      <a:pt x="6856" y="3771"/>
                    </a:lnTo>
                    <a:lnTo>
                      <a:pt x="6688" y="3750"/>
                    </a:lnTo>
                    <a:lnTo>
                      <a:pt x="6521" y="3742"/>
                    </a:lnTo>
                    <a:lnTo>
                      <a:pt x="6521" y="3742"/>
                    </a:lnTo>
                    <a:lnTo>
                      <a:pt x="6354" y="3750"/>
                    </a:lnTo>
                    <a:lnTo>
                      <a:pt x="6186" y="3771"/>
                    </a:lnTo>
                    <a:lnTo>
                      <a:pt x="6024" y="3801"/>
                    </a:lnTo>
                    <a:lnTo>
                      <a:pt x="5863" y="3845"/>
                    </a:lnTo>
                    <a:lnTo>
                      <a:pt x="5710" y="3903"/>
                    </a:lnTo>
                    <a:lnTo>
                      <a:pt x="5563" y="3976"/>
                    </a:lnTo>
                    <a:lnTo>
                      <a:pt x="5425" y="4056"/>
                    </a:lnTo>
                    <a:lnTo>
                      <a:pt x="5286" y="4144"/>
                    </a:lnTo>
                    <a:close/>
                    <a:moveTo>
                      <a:pt x="10937" y="7741"/>
                    </a:moveTo>
                    <a:lnTo>
                      <a:pt x="10937" y="7412"/>
                    </a:lnTo>
                    <a:lnTo>
                      <a:pt x="10937" y="7412"/>
                    </a:lnTo>
                    <a:lnTo>
                      <a:pt x="10929" y="7346"/>
                    </a:lnTo>
                    <a:lnTo>
                      <a:pt x="10922" y="7280"/>
                    </a:lnTo>
                    <a:lnTo>
                      <a:pt x="10907" y="7222"/>
                    </a:lnTo>
                    <a:lnTo>
                      <a:pt x="10885" y="7163"/>
                    </a:lnTo>
                    <a:lnTo>
                      <a:pt x="10856" y="7104"/>
                    </a:lnTo>
                    <a:lnTo>
                      <a:pt x="10827" y="7054"/>
                    </a:lnTo>
                    <a:lnTo>
                      <a:pt x="10790" y="7002"/>
                    </a:lnTo>
                    <a:lnTo>
                      <a:pt x="10746" y="6959"/>
                    </a:lnTo>
                    <a:lnTo>
                      <a:pt x="10702" y="6915"/>
                    </a:lnTo>
                    <a:lnTo>
                      <a:pt x="10651" y="6878"/>
                    </a:lnTo>
                    <a:lnTo>
                      <a:pt x="10600" y="6849"/>
                    </a:lnTo>
                    <a:lnTo>
                      <a:pt x="10542" y="6819"/>
                    </a:lnTo>
                    <a:lnTo>
                      <a:pt x="10483" y="6798"/>
                    </a:lnTo>
                    <a:lnTo>
                      <a:pt x="10425" y="6783"/>
                    </a:lnTo>
                    <a:lnTo>
                      <a:pt x="10359" y="6775"/>
                    </a:lnTo>
                    <a:lnTo>
                      <a:pt x="10293" y="6769"/>
                    </a:lnTo>
                    <a:lnTo>
                      <a:pt x="8326" y="6769"/>
                    </a:lnTo>
                    <a:lnTo>
                      <a:pt x="8305" y="6769"/>
                    </a:lnTo>
                    <a:lnTo>
                      <a:pt x="8305" y="6769"/>
                    </a:lnTo>
                    <a:lnTo>
                      <a:pt x="8363" y="6659"/>
                    </a:lnTo>
                    <a:lnTo>
                      <a:pt x="8421" y="6534"/>
                    </a:lnTo>
                    <a:lnTo>
                      <a:pt x="8465" y="6418"/>
                    </a:lnTo>
                    <a:lnTo>
                      <a:pt x="8509" y="6293"/>
                    </a:lnTo>
                    <a:lnTo>
                      <a:pt x="8538" y="6162"/>
                    </a:lnTo>
                    <a:lnTo>
                      <a:pt x="8561" y="6031"/>
                    </a:lnTo>
                    <a:lnTo>
                      <a:pt x="8575" y="5899"/>
                    </a:lnTo>
                    <a:lnTo>
                      <a:pt x="8575" y="5760"/>
                    </a:lnTo>
                    <a:lnTo>
                      <a:pt x="8575" y="5760"/>
                    </a:lnTo>
                    <a:lnTo>
                      <a:pt x="8575" y="5592"/>
                    </a:lnTo>
                    <a:lnTo>
                      <a:pt x="8553" y="5423"/>
                    </a:lnTo>
                    <a:lnTo>
                      <a:pt x="8517" y="5255"/>
                    </a:lnTo>
                    <a:lnTo>
                      <a:pt x="8473" y="5102"/>
                    </a:lnTo>
                    <a:lnTo>
                      <a:pt x="8407" y="4949"/>
                    </a:lnTo>
                    <a:lnTo>
                      <a:pt x="8341" y="4802"/>
                    </a:lnTo>
                    <a:lnTo>
                      <a:pt x="8261" y="4671"/>
                    </a:lnTo>
                    <a:lnTo>
                      <a:pt x="8165" y="4547"/>
                    </a:lnTo>
                    <a:lnTo>
                      <a:pt x="8165" y="4547"/>
                    </a:lnTo>
                    <a:lnTo>
                      <a:pt x="8165" y="3742"/>
                    </a:lnTo>
                    <a:lnTo>
                      <a:pt x="8165" y="3742"/>
                    </a:lnTo>
                    <a:lnTo>
                      <a:pt x="8158" y="3574"/>
                    </a:lnTo>
                    <a:lnTo>
                      <a:pt x="8136" y="3413"/>
                    </a:lnTo>
                    <a:lnTo>
                      <a:pt x="8093" y="3253"/>
                    </a:lnTo>
                    <a:lnTo>
                      <a:pt x="8041" y="3107"/>
                    </a:lnTo>
                    <a:lnTo>
                      <a:pt x="7968" y="2960"/>
                    </a:lnTo>
                    <a:lnTo>
                      <a:pt x="7888" y="2829"/>
                    </a:lnTo>
                    <a:lnTo>
                      <a:pt x="7800" y="2704"/>
                    </a:lnTo>
                    <a:lnTo>
                      <a:pt x="7690" y="2595"/>
                    </a:lnTo>
                    <a:lnTo>
                      <a:pt x="7573" y="2486"/>
                    </a:lnTo>
                    <a:lnTo>
                      <a:pt x="7449" y="2398"/>
                    </a:lnTo>
                    <a:lnTo>
                      <a:pt x="7310" y="2317"/>
                    </a:lnTo>
                    <a:lnTo>
                      <a:pt x="7171" y="2251"/>
                    </a:lnTo>
                    <a:lnTo>
                      <a:pt x="7018" y="2193"/>
                    </a:lnTo>
                    <a:lnTo>
                      <a:pt x="6856" y="2157"/>
                    </a:lnTo>
                    <a:lnTo>
                      <a:pt x="6688" y="2134"/>
                    </a:lnTo>
                    <a:lnTo>
                      <a:pt x="6521" y="2127"/>
                    </a:lnTo>
                    <a:lnTo>
                      <a:pt x="6521" y="2127"/>
                    </a:lnTo>
                    <a:lnTo>
                      <a:pt x="6354" y="2134"/>
                    </a:lnTo>
                    <a:lnTo>
                      <a:pt x="6186" y="2157"/>
                    </a:lnTo>
                    <a:lnTo>
                      <a:pt x="6024" y="2193"/>
                    </a:lnTo>
                    <a:lnTo>
                      <a:pt x="5871" y="2251"/>
                    </a:lnTo>
                    <a:lnTo>
                      <a:pt x="5732" y="2317"/>
                    </a:lnTo>
                    <a:lnTo>
                      <a:pt x="5593" y="2398"/>
                    </a:lnTo>
                    <a:lnTo>
                      <a:pt x="5469" y="2486"/>
                    </a:lnTo>
                    <a:lnTo>
                      <a:pt x="5352" y="2595"/>
                    </a:lnTo>
                    <a:lnTo>
                      <a:pt x="5242" y="2704"/>
                    </a:lnTo>
                    <a:lnTo>
                      <a:pt x="5154" y="2829"/>
                    </a:lnTo>
                    <a:lnTo>
                      <a:pt x="5066" y="2960"/>
                    </a:lnTo>
                    <a:lnTo>
                      <a:pt x="5001" y="3107"/>
                    </a:lnTo>
                    <a:lnTo>
                      <a:pt x="4949" y="3253"/>
                    </a:lnTo>
                    <a:lnTo>
                      <a:pt x="4906" y="3413"/>
                    </a:lnTo>
                    <a:lnTo>
                      <a:pt x="4884" y="3574"/>
                    </a:lnTo>
                    <a:lnTo>
                      <a:pt x="4877" y="3742"/>
                    </a:lnTo>
                    <a:lnTo>
                      <a:pt x="4877" y="3742"/>
                    </a:lnTo>
                    <a:lnTo>
                      <a:pt x="4877" y="4547"/>
                    </a:lnTo>
                    <a:lnTo>
                      <a:pt x="4877" y="4547"/>
                    </a:lnTo>
                    <a:lnTo>
                      <a:pt x="4781" y="4671"/>
                    </a:lnTo>
                    <a:lnTo>
                      <a:pt x="4701" y="4802"/>
                    </a:lnTo>
                    <a:lnTo>
                      <a:pt x="4628" y="4949"/>
                    </a:lnTo>
                    <a:lnTo>
                      <a:pt x="4569" y="5102"/>
                    </a:lnTo>
                    <a:lnTo>
                      <a:pt x="4525" y="5255"/>
                    </a:lnTo>
                    <a:lnTo>
                      <a:pt x="4489" y="5423"/>
                    </a:lnTo>
                    <a:lnTo>
                      <a:pt x="4467" y="5592"/>
                    </a:lnTo>
                    <a:lnTo>
                      <a:pt x="4460" y="5760"/>
                    </a:lnTo>
                    <a:lnTo>
                      <a:pt x="4460" y="5760"/>
                    </a:lnTo>
                    <a:lnTo>
                      <a:pt x="4467" y="5899"/>
                    </a:lnTo>
                    <a:lnTo>
                      <a:pt x="4481" y="6031"/>
                    </a:lnTo>
                    <a:lnTo>
                      <a:pt x="4504" y="6162"/>
                    </a:lnTo>
                    <a:lnTo>
                      <a:pt x="4533" y="6293"/>
                    </a:lnTo>
                    <a:lnTo>
                      <a:pt x="4577" y="6418"/>
                    </a:lnTo>
                    <a:lnTo>
                      <a:pt x="4621" y="6534"/>
                    </a:lnTo>
                    <a:lnTo>
                      <a:pt x="4679" y="6659"/>
                    </a:lnTo>
                    <a:lnTo>
                      <a:pt x="4737" y="6769"/>
                    </a:lnTo>
                    <a:lnTo>
                      <a:pt x="4708" y="6769"/>
                    </a:lnTo>
                    <a:lnTo>
                      <a:pt x="2968" y="6769"/>
                    </a:lnTo>
                    <a:lnTo>
                      <a:pt x="2968" y="6769"/>
                    </a:lnTo>
                    <a:lnTo>
                      <a:pt x="2902" y="6775"/>
                    </a:lnTo>
                    <a:lnTo>
                      <a:pt x="2837" y="6783"/>
                    </a:lnTo>
                    <a:lnTo>
                      <a:pt x="2778" y="6798"/>
                    </a:lnTo>
                    <a:lnTo>
                      <a:pt x="2720" y="6819"/>
                    </a:lnTo>
                    <a:lnTo>
                      <a:pt x="2661" y="6849"/>
                    </a:lnTo>
                    <a:lnTo>
                      <a:pt x="2610" y="6878"/>
                    </a:lnTo>
                    <a:lnTo>
                      <a:pt x="2559" y="6915"/>
                    </a:lnTo>
                    <a:lnTo>
                      <a:pt x="2515" y="6959"/>
                    </a:lnTo>
                    <a:lnTo>
                      <a:pt x="2471" y="7002"/>
                    </a:lnTo>
                    <a:lnTo>
                      <a:pt x="2435" y="7054"/>
                    </a:lnTo>
                    <a:lnTo>
                      <a:pt x="2405" y="7104"/>
                    </a:lnTo>
                    <a:lnTo>
                      <a:pt x="2376" y="7163"/>
                    </a:lnTo>
                    <a:lnTo>
                      <a:pt x="2355" y="7222"/>
                    </a:lnTo>
                    <a:lnTo>
                      <a:pt x="2340" y="7280"/>
                    </a:lnTo>
                    <a:lnTo>
                      <a:pt x="2332" y="7346"/>
                    </a:lnTo>
                    <a:lnTo>
                      <a:pt x="2325" y="7412"/>
                    </a:lnTo>
                    <a:lnTo>
                      <a:pt x="2325" y="8041"/>
                    </a:lnTo>
                    <a:lnTo>
                      <a:pt x="2325" y="8041"/>
                    </a:lnTo>
                    <a:lnTo>
                      <a:pt x="2164" y="7989"/>
                    </a:lnTo>
                    <a:lnTo>
                      <a:pt x="2011" y="7924"/>
                    </a:lnTo>
                    <a:lnTo>
                      <a:pt x="1864" y="7850"/>
                    </a:lnTo>
                    <a:lnTo>
                      <a:pt x="1726" y="7762"/>
                    </a:lnTo>
                    <a:lnTo>
                      <a:pt x="1594" y="7668"/>
                    </a:lnTo>
                    <a:lnTo>
                      <a:pt x="1470" y="7565"/>
                    </a:lnTo>
                    <a:lnTo>
                      <a:pt x="1353" y="7448"/>
                    </a:lnTo>
                    <a:lnTo>
                      <a:pt x="1243" y="7324"/>
                    </a:lnTo>
                    <a:lnTo>
                      <a:pt x="1147" y="7192"/>
                    </a:lnTo>
                    <a:lnTo>
                      <a:pt x="1067" y="7046"/>
                    </a:lnTo>
                    <a:lnTo>
                      <a:pt x="994" y="6900"/>
                    </a:lnTo>
                    <a:lnTo>
                      <a:pt x="929" y="6746"/>
                    </a:lnTo>
                    <a:lnTo>
                      <a:pt x="885" y="6586"/>
                    </a:lnTo>
                    <a:lnTo>
                      <a:pt x="848" y="6425"/>
                    </a:lnTo>
                    <a:lnTo>
                      <a:pt x="826" y="6257"/>
                    </a:lnTo>
                    <a:lnTo>
                      <a:pt x="819" y="6081"/>
                    </a:lnTo>
                    <a:lnTo>
                      <a:pt x="819" y="6081"/>
                    </a:lnTo>
                    <a:lnTo>
                      <a:pt x="826" y="5899"/>
                    </a:lnTo>
                    <a:lnTo>
                      <a:pt x="848" y="5716"/>
                    </a:lnTo>
                    <a:lnTo>
                      <a:pt x="892" y="5548"/>
                    </a:lnTo>
                    <a:lnTo>
                      <a:pt x="943" y="5379"/>
                    </a:lnTo>
                    <a:lnTo>
                      <a:pt x="1017" y="5211"/>
                    </a:lnTo>
                    <a:lnTo>
                      <a:pt x="1097" y="5058"/>
                    </a:lnTo>
                    <a:lnTo>
                      <a:pt x="1191" y="4912"/>
                    </a:lnTo>
                    <a:lnTo>
                      <a:pt x="1302" y="4780"/>
                    </a:lnTo>
                    <a:lnTo>
                      <a:pt x="1418" y="4649"/>
                    </a:lnTo>
                    <a:lnTo>
                      <a:pt x="1543" y="4532"/>
                    </a:lnTo>
                    <a:lnTo>
                      <a:pt x="1682" y="4429"/>
                    </a:lnTo>
                    <a:lnTo>
                      <a:pt x="1828" y="4335"/>
                    </a:lnTo>
                    <a:lnTo>
                      <a:pt x="1981" y="4254"/>
                    </a:lnTo>
                    <a:lnTo>
                      <a:pt x="2149" y="4181"/>
                    </a:lnTo>
                    <a:lnTo>
                      <a:pt x="2317" y="4130"/>
                    </a:lnTo>
                    <a:lnTo>
                      <a:pt x="2493" y="4086"/>
                    </a:lnTo>
                    <a:lnTo>
                      <a:pt x="2493" y="4086"/>
                    </a:lnTo>
                    <a:lnTo>
                      <a:pt x="2500" y="4086"/>
                    </a:lnTo>
                    <a:lnTo>
                      <a:pt x="2500" y="4086"/>
                    </a:lnTo>
                    <a:lnTo>
                      <a:pt x="2764" y="4056"/>
                    </a:lnTo>
                    <a:lnTo>
                      <a:pt x="2764" y="4056"/>
                    </a:lnTo>
                    <a:lnTo>
                      <a:pt x="2961" y="4042"/>
                    </a:lnTo>
                    <a:lnTo>
                      <a:pt x="3181" y="4027"/>
                    </a:lnTo>
                    <a:lnTo>
                      <a:pt x="3422" y="4013"/>
                    </a:lnTo>
                    <a:lnTo>
                      <a:pt x="3670" y="4013"/>
                    </a:lnTo>
                    <a:lnTo>
                      <a:pt x="3670" y="4013"/>
                    </a:lnTo>
                    <a:lnTo>
                      <a:pt x="3670" y="3647"/>
                    </a:lnTo>
                    <a:lnTo>
                      <a:pt x="3670" y="3647"/>
                    </a:lnTo>
                    <a:lnTo>
                      <a:pt x="3670" y="3509"/>
                    </a:lnTo>
                    <a:lnTo>
                      <a:pt x="3685" y="3370"/>
                    </a:lnTo>
                    <a:lnTo>
                      <a:pt x="3699" y="3231"/>
                    </a:lnTo>
                    <a:lnTo>
                      <a:pt x="3722" y="3092"/>
                    </a:lnTo>
                    <a:lnTo>
                      <a:pt x="3758" y="2953"/>
                    </a:lnTo>
                    <a:lnTo>
                      <a:pt x="3795" y="2821"/>
                    </a:lnTo>
                    <a:lnTo>
                      <a:pt x="3838" y="2690"/>
                    </a:lnTo>
                    <a:lnTo>
                      <a:pt x="3882" y="2566"/>
                    </a:lnTo>
                    <a:lnTo>
                      <a:pt x="3940" y="2442"/>
                    </a:lnTo>
                    <a:lnTo>
                      <a:pt x="3999" y="2317"/>
                    </a:lnTo>
                    <a:lnTo>
                      <a:pt x="4072" y="2200"/>
                    </a:lnTo>
                    <a:lnTo>
                      <a:pt x="4138" y="2083"/>
                    </a:lnTo>
                    <a:lnTo>
                      <a:pt x="4219" y="1973"/>
                    </a:lnTo>
                    <a:lnTo>
                      <a:pt x="4307" y="1864"/>
                    </a:lnTo>
                    <a:lnTo>
                      <a:pt x="4394" y="1761"/>
                    </a:lnTo>
                    <a:lnTo>
                      <a:pt x="4481" y="1659"/>
                    </a:lnTo>
                    <a:lnTo>
                      <a:pt x="4584" y="1564"/>
                    </a:lnTo>
                    <a:lnTo>
                      <a:pt x="4687" y="1476"/>
                    </a:lnTo>
                    <a:lnTo>
                      <a:pt x="4789" y="1389"/>
                    </a:lnTo>
                    <a:lnTo>
                      <a:pt x="4906" y="1308"/>
                    </a:lnTo>
                    <a:lnTo>
                      <a:pt x="5016" y="1235"/>
                    </a:lnTo>
                    <a:lnTo>
                      <a:pt x="5140" y="1162"/>
                    </a:lnTo>
                    <a:lnTo>
                      <a:pt x="5264" y="1096"/>
                    </a:lnTo>
                    <a:lnTo>
                      <a:pt x="5389" y="1038"/>
                    </a:lnTo>
                    <a:lnTo>
                      <a:pt x="5520" y="987"/>
                    </a:lnTo>
                    <a:lnTo>
                      <a:pt x="5651" y="943"/>
                    </a:lnTo>
                    <a:lnTo>
                      <a:pt x="5790" y="906"/>
                    </a:lnTo>
                    <a:lnTo>
                      <a:pt x="5930" y="870"/>
                    </a:lnTo>
                    <a:lnTo>
                      <a:pt x="6075" y="848"/>
                    </a:lnTo>
                    <a:lnTo>
                      <a:pt x="6222" y="826"/>
                    </a:lnTo>
                    <a:lnTo>
                      <a:pt x="6368" y="811"/>
                    </a:lnTo>
                    <a:lnTo>
                      <a:pt x="6521" y="811"/>
                    </a:lnTo>
                    <a:lnTo>
                      <a:pt x="6521" y="811"/>
                    </a:lnTo>
                    <a:lnTo>
                      <a:pt x="6732" y="819"/>
                    </a:lnTo>
                    <a:lnTo>
                      <a:pt x="6937" y="841"/>
                    </a:lnTo>
                    <a:lnTo>
                      <a:pt x="7135" y="885"/>
                    </a:lnTo>
                    <a:lnTo>
                      <a:pt x="7332" y="943"/>
                    </a:lnTo>
                    <a:lnTo>
                      <a:pt x="7529" y="1009"/>
                    </a:lnTo>
                    <a:lnTo>
                      <a:pt x="7720" y="1096"/>
                    </a:lnTo>
                    <a:lnTo>
                      <a:pt x="7895" y="1191"/>
                    </a:lnTo>
                    <a:lnTo>
                      <a:pt x="8070" y="1308"/>
                    </a:lnTo>
                    <a:lnTo>
                      <a:pt x="8238" y="1432"/>
                    </a:lnTo>
                    <a:lnTo>
                      <a:pt x="8399" y="1572"/>
                    </a:lnTo>
                    <a:lnTo>
                      <a:pt x="8553" y="1717"/>
                    </a:lnTo>
                    <a:lnTo>
                      <a:pt x="8699" y="1878"/>
                    </a:lnTo>
                    <a:lnTo>
                      <a:pt x="8831" y="2054"/>
                    </a:lnTo>
                    <a:lnTo>
                      <a:pt x="8955" y="2237"/>
                    </a:lnTo>
                    <a:lnTo>
                      <a:pt x="9064" y="2434"/>
                    </a:lnTo>
                    <a:lnTo>
                      <a:pt x="9167" y="2639"/>
                    </a:lnTo>
                    <a:lnTo>
                      <a:pt x="9167" y="2639"/>
                    </a:lnTo>
                    <a:lnTo>
                      <a:pt x="9270" y="2836"/>
                    </a:lnTo>
                    <a:lnTo>
                      <a:pt x="9270" y="2836"/>
                    </a:lnTo>
                    <a:lnTo>
                      <a:pt x="9576" y="2836"/>
                    </a:lnTo>
                    <a:lnTo>
                      <a:pt x="9576" y="2836"/>
                    </a:lnTo>
                    <a:lnTo>
                      <a:pt x="9708" y="2843"/>
                    </a:lnTo>
                    <a:lnTo>
                      <a:pt x="9840" y="2851"/>
                    </a:lnTo>
                    <a:lnTo>
                      <a:pt x="9972" y="2872"/>
                    </a:lnTo>
                    <a:lnTo>
                      <a:pt x="10103" y="2895"/>
                    </a:lnTo>
                    <a:lnTo>
                      <a:pt x="10228" y="2924"/>
                    </a:lnTo>
                    <a:lnTo>
                      <a:pt x="10352" y="2960"/>
                    </a:lnTo>
                    <a:lnTo>
                      <a:pt x="10476" y="3004"/>
                    </a:lnTo>
                    <a:lnTo>
                      <a:pt x="10593" y="3048"/>
                    </a:lnTo>
                    <a:lnTo>
                      <a:pt x="10710" y="3107"/>
                    </a:lnTo>
                    <a:lnTo>
                      <a:pt x="10819" y="3165"/>
                    </a:lnTo>
                    <a:lnTo>
                      <a:pt x="10937" y="3231"/>
                    </a:lnTo>
                    <a:lnTo>
                      <a:pt x="11039" y="3297"/>
                    </a:lnTo>
                    <a:lnTo>
                      <a:pt x="11148" y="3370"/>
                    </a:lnTo>
                    <a:lnTo>
                      <a:pt x="11243" y="3450"/>
                    </a:lnTo>
                    <a:lnTo>
                      <a:pt x="11346" y="3538"/>
                    </a:lnTo>
                    <a:lnTo>
                      <a:pt x="11434" y="3626"/>
                    </a:lnTo>
                    <a:lnTo>
                      <a:pt x="11521" y="3713"/>
                    </a:lnTo>
                    <a:lnTo>
                      <a:pt x="11609" y="3815"/>
                    </a:lnTo>
                    <a:lnTo>
                      <a:pt x="11689" y="3911"/>
                    </a:lnTo>
                    <a:lnTo>
                      <a:pt x="11763" y="4013"/>
                    </a:lnTo>
                    <a:lnTo>
                      <a:pt x="11836" y="4123"/>
                    </a:lnTo>
                    <a:lnTo>
                      <a:pt x="11901" y="4232"/>
                    </a:lnTo>
                    <a:lnTo>
                      <a:pt x="11960" y="4349"/>
                    </a:lnTo>
                    <a:lnTo>
                      <a:pt x="12011" y="4466"/>
                    </a:lnTo>
                    <a:lnTo>
                      <a:pt x="12063" y="4583"/>
                    </a:lnTo>
                    <a:lnTo>
                      <a:pt x="12106" y="4700"/>
                    </a:lnTo>
                    <a:lnTo>
                      <a:pt x="12143" y="4824"/>
                    </a:lnTo>
                    <a:lnTo>
                      <a:pt x="12172" y="4956"/>
                    </a:lnTo>
                    <a:lnTo>
                      <a:pt x="12194" y="5080"/>
                    </a:lnTo>
                    <a:lnTo>
                      <a:pt x="12209" y="5211"/>
                    </a:lnTo>
                    <a:lnTo>
                      <a:pt x="12223" y="5343"/>
                    </a:lnTo>
                    <a:lnTo>
                      <a:pt x="12223" y="5475"/>
                    </a:lnTo>
                    <a:lnTo>
                      <a:pt x="12223" y="5475"/>
                    </a:lnTo>
                    <a:lnTo>
                      <a:pt x="12216" y="5658"/>
                    </a:lnTo>
                    <a:lnTo>
                      <a:pt x="12201" y="5840"/>
                    </a:lnTo>
                    <a:lnTo>
                      <a:pt x="12172" y="6016"/>
                    </a:lnTo>
                    <a:lnTo>
                      <a:pt x="12128" y="6184"/>
                    </a:lnTo>
                    <a:lnTo>
                      <a:pt x="12077" y="6352"/>
                    </a:lnTo>
                    <a:lnTo>
                      <a:pt x="12019" y="6513"/>
                    </a:lnTo>
                    <a:lnTo>
                      <a:pt x="11945" y="6666"/>
                    </a:lnTo>
                    <a:lnTo>
                      <a:pt x="11865" y="6813"/>
                    </a:lnTo>
                    <a:lnTo>
                      <a:pt x="11777" y="6959"/>
                    </a:lnTo>
                    <a:lnTo>
                      <a:pt x="11675" y="7090"/>
                    </a:lnTo>
                    <a:lnTo>
                      <a:pt x="11572" y="7222"/>
                    </a:lnTo>
                    <a:lnTo>
                      <a:pt x="11455" y="7339"/>
                    </a:lnTo>
                    <a:lnTo>
                      <a:pt x="11339" y="7456"/>
                    </a:lnTo>
                    <a:lnTo>
                      <a:pt x="11207" y="7558"/>
                    </a:lnTo>
                    <a:lnTo>
                      <a:pt x="11075" y="7653"/>
                    </a:lnTo>
                    <a:lnTo>
                      <a:pt x="10937" y="7741"/>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endParaRPr lang="en-US" sz="918">
                  <a:solidFill>
                    <a:srgbClr val="505050"/>
                  </a:solidFill>
                  <a:latin typeface="Segoe UI"/>
                </a:endParaRPr>
              </a:p>
            </p:txBody>
          </p:sp>
        </p:grpSp>
        <p:sp>
          <p:nvSpPr>
            <p:cNvPr id="112" name="Rectangle 111"/>
            <p:cNvSpPr/>
            <p:nvPr/>
          </p:nvSpPr>
          <p:spPr bwMode="auto">
            <a:xfrm>
              <a:off x="10433220" y="501479"/>
              <a:ext cx="1310211" cy="482486"/>
            </a:xfrm>
            <a:prstGeom prst="rect">
              <a:avLst/>
            </a:prstGeom>
            <a:solidFill>
              <a:srgbClr val="000000">
                <a:alpha val="49000"/>
              </a:srgbClr>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5" rIns="186494" bIns="149195" numCol="1" spcCol="0" rtlCol="0" fromWordArt="0" anchor="ctr" anchorCtr="0" forceAA="0" compatLnSpc="1">
              <a:prstTxWarp prst="textNoShape">
                <a:avLst/>
              </a:prstTxWarp>
              <a:noAutofit/>
            </a:bodyPr>
            <a:lstStyle/>
            <a:p>
              <a:pPr algn="ctr" defTabSz="950846" fontAlgn="base">
                <a:lnSpc>
                  <a:spcPct val="90000"/>
                </a:lnSpc>
                <a:spcBef>
                  <a:spcPct val="0"/>
                </a:spcBef>
                <a:spcAft>
                  <a:spcPct val="0"/>
                </a:spcAft>
                <a:defRPr/>
              </a:pPr>
              <a:endParaRPr lang="en-US" sz="918">
                <a:solidFill>
                  <a:srgbClr val="FFFFFF"/>
                </a:solidFill>
                <a:latin typeface="Segoe UI"/>
              </a:endParaRPr>
            </a:p>
          </p:txBody>
        </p:sp>
        <p:sp>
          <p:nvSpPr>
            <p:cNvPr id="113" name="Rectangle 112"/>
            <p:cNvSpPr/>
            <p:nvPr/>
          </p:nvSpPr>
          <p:spPr bwMode="auto">
            <a:xfrm>
              <a:off x="10433220" y="979777"/>
              <a:ext cx="1308851" cy="482486"/>
            </a:xfrm>
            <a:prstGeom prst="rect">
              <a:avLst/>
            </a:prstGeom>
            <a:solidFill>
              <a:srgbClr val="000000">
                <a:alpha val="49000"/>
              </a:srgbClr>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5" rIns="186494" bIns="149195" numCol="1" spcCol="0" rtlCol="0" fromWordArt="0" anchor="ctr" anchorCtr="0" forceAA="0" compatLnSpc="1">
              <a:prstTxWarp prst="textNoShape">
                <a:avLst/>
              </a:prstTxWarp>
              <a:noAutofit/>
            </a:bodyPr>
            <a:lstStyle/>
            <a:p>
              <a:pPr algn="ctr" defTabSz="950846" fontAlgn="base">
                <a:lnSpc>
                  <a:spcPct val="90000"/>
                </a:lnSpc>
                <a:spcBef>
                  <a:spcPct val="0"/>
                </a:spcBef>
                <a:spcAft>
                  <a:spcPct val="0"/>
                </a:spcAft>
                <a:defRPr/>
              </a:pPr>
              <a:endParaRPr lang="en-US" sz="918">
                <a:solidFill>
                  <a:srgbClr val="FFFFFF"/>
                </a:solidFill>
                <a:latin typeface="Segoe UI"/>
              </a:endParaRPr>
            </a:p>
          </p:txBody>
        </p:sp>
        <p:cxnSp>
          <p:nvCxnSpPr>
            <p:cNvPr id="114" name="Straight Connector 113">
              <a:extLst>
                <a:ext uri="{FF2B5EF4-FFF2-40B4-BE49-F238E27FC236}">
                  <a16:creationId xmlns:a16="http://schemas.microsoft.com/office/drawing/2014/main" id="{153D86BF-D60D-4D45-AD9A-B2638811C3FD}"/>
                </a:ext>
              </a:extLst>
            </p:cNvPr>
            <p:cNvCxnSpPr>
              <a:cxnSpLocks/>
            </p:cNvCxnSpPr>
            <p:nvPr/>
          </p:nvCxnSpPr>
          <p:spPr>
            <a:xfrm>
              <a:off x="10424520" y="982010"/>
              <a:ext cx="1370165" cy="0"/>
            </a:xfrm>
            <a:prstGeom prst="line">
              <a:avLst/>
            </a:prstGeom>
            <a:noFill/>
            <a:ln w="12700" cap="flat">
              <a:solidFill>
                <a:schemeClr val="tx2">
                  <a:alpha val="7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15" name="Straight Connector 114">
              <a:extLst>
                <a:ext uri="{FF2B5EF4-FFF2-40B4-BE49-F238E27FC236}">
                  <a16:creationId xmlns:a16="http://schemas.microsoft.com/office/drawing/2014/main" id="{153D86BF-D60D-4D45-AD9A-B2638811C3FD}"/>
                </a:ext>
              </a:extLst>
            </p:cNvPr>
            <p:cNvCxnSpPr>
              <a:cxnSpLocks/>
            </p:cNvCxnSpPr>
            <p:nvPr/>
          </p:nvCxnSpPr>
          <p:spPr>
            <a:xfrm>
              <a:off x="10424520" y="495627"/>
              <a:ext cx="1370165" cy="0"/>
            </a:xfrm>
            <a:prstGeom prst="line">
              <a:avLst/>
            </a:prstGeom>
            <a:noFill/>
            <a:ln w="12700" cap="flat">
              <a:solidFill>
                <a:schemeClr val="tx2">
                  <a:alpha val="7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sp>
          <p:nvSpPr>
            <p:cNvPr id="116" name="Rectangle 115"/>
            <p:cNvSpPr/>
            <p:nvPr/>
          </p:nvSpPr>
          <p:spPr bwMode="auto">
            <a:xfrm>
              <a:off x="11738846" y="-4607"/>
              <a:ext cx="447679" cy="1463942"/>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eaLnBrk="0" fontAlgn="base" hangingPunct="0">
                <a:lnSpc>
                  <a:spcPct val="90000"/>
                </a:lnSpc>
                <a:spcBef>
                  <a:spcPct val="0"/>
                </a:spcBef>
                <a:spcAft>
                  <a:spcPct val="0"/>
                </a:spcAft>
                <a:defRPr/>
              </a:pPr>
              <a:endParaRPr lang="en-US" sz="918" dirty="0">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grpSp>
          <p:nvGrpSpPr>
            <p:cNvPr id="117" name="Group 116">
              <a:extLst>
                <a:ext uri="{FF2B5EF4-FFF2-40B4-BE49-F238E27FC236}">
                  <a16:creationId xmlns:a16="http://schemas.microsoft.com/office/drawing/2014/main" id="{61249D4F-2BF9-4EDD-A8F1-E113D4AF9FA9}"/>
                </a:ext>
              </a:extLst>
            </p:cNvPr>
            <p:cNvGrpSpPr>
              <a:grpSpLocks noChangeAspect="1"/>
            </p:cNvGrpSpPr>
            <p:nvPr/>
          </p:nvGrpSpPr>
          <p:grpSpPr>
            <a:xfrm>
              <a:off x="11916627" y="186534"/>
              <a:ext cx="127438" cy="161984"/>
              <a:chOff x="2173288" y="115909"/>
              <a:chExt cx="5797550" cy="7369175"/>
            </a:xfrm>
            <a:solidFill>
              <a:srgbClr val="FFFFFF"/>
            </a:solidFill>
          </p:grpSpPr>
          <p:sp>
            <p:nvSpPr>
              <p:cNvPr id="121" name="Freeform 21">
                <a:extLst>
                  <a:ext uri="{FF2B5EF4-FFF2-40B4-BE49-F238E27FC236}">
                    <a16:creationId xmlns:a16="http://schemas.microsoft.com/office/drawing/2014/main" id="{B3004557-494A-425E-9D1B-73AA87B6E1D8}"/>
                  </a:ext>
                </a:extLst>
              </p:cNvPr>
              <p:cNvSpPr>
                <a:spLocks noChangeArrowheads="1"/>
              </p:cNvSpPr>
              <p:nvPr/>
            </p:nvSpPr>
            <p:spPr bwMode="auto">
              <a:xfrm>
                <a:off x="2173288" y="115909"/>
                <a:ext cx="5797550" cy="7369175"/>
              </a:xfrm>
              <a:custGeom>
                <a:avLst/>
                <a:gdLst>
                  <a:gd name="T0" fmla="*/ 8885 w 16104"/>
                  <a:gd name="T1" fmla="*/ 10922 h 20470"/>
                  <a:gd name="T2" fmla="*/ 13006 w 16104"/>
                  <a:gd name="T3" fmla="*/ 10675 h 20470"/>
                  <a:gd name="T4" fmla="*/ 14471 w 16104"/>
                  <a:gd name="T5" fmla="*/ 9706 h 20470"/>
                  <a:gd name="T6" fmla="*/ 15397 w 16104"/>
                  <a:gd name="T7" fmla="*/ 8170 h 20470"/>
                  <a:gd name="T8" fmla="*/ 15635 w 16104"/>
                  <a:gd name="T9" fmla="*/ 6494 h 20470"/>
                  <a:gd name="T10" fmla="*/ 15185 w 16104"/>
                  <a:gd name="T11" fmla="*/ 4765 h 20470"/>
                  <a:gd name="T12" fmla="*/ 14135 w 16104"/>
                  <a:gd name="T13" fmla="*/ 3406 h 20470"/>
                  <a:gd name="T14" fmla="*/ 12617 w 16104"/>
                  <a:gd name="T15" fmla="*/ 2612 h 20470"/>
                  <a:gd name="T16" fmla="*/ 11179 w 16104"/>
                  <a:gd name="T17" fmla="*/ 1465 h 20470"/>
                  <a:gd name="T18" fmla="*/ 9379 w 16104"/>
                  <a:gd name="T19" fmla="*/ 221 h 20470"/>
                  <a:gd name="T20" fmla="*/ 8048 w 16104"/>
                  <a:gd name="T21" fmla="*/ 0 h 20470"/>
                  <a:gd name="T22" fmla="*/ 6512 w 16104"/>
                  <a:gd name="T23" fmla="*/ 309 h 20470"/>
                  <a:gd name="T24" fmla="*/ 5056 w 16104"/>
                  <a:gd name="T25" fmla="*/ 1288 h 20470"/>
                  <a:gd name="T26" fmla="*/ 4077 w 16104"/>
                  <a:gd name="T27" fmla="*/ 2779 h 20470"/>
                  <a:gd name="T28" fmla="*/ 3450 w 16104"/>
                  <a:gd name="T29" fmla="*/ 3988 h 20470"/>
                  <a:gd name="T30" fmla="*/ 2082 w 16104"/>
                  <a:gd name="T31" fmla="*/ 4491 h 20470"/>
                  <a:gd name="T32" fmla="*/ 1041 w 16104"/>
                  <a:gd name="T33" fmla="*/ 5532 h 20470"/>
                  <a:gd name="T34" fmla="*/ 494 w 16104"/>
                  <a:gd name="T35" fmla="*/ 6935 h 20470"/>
                  <a:gd name="T36" fmla="*/ 565 w 16104"/>
                  <a:gd name="T37" fmla="*/ 8338 h 20470"/>
                  <a:gd name="T38" fmla="*/ 1235 w 16104"/>
                  <a:gd name="T39" fmla="*/ 9688 h 20470"/>
                  <a:gd name="T40" fmla="*/ 2365 w 16104"/>
                  <a:gd name="T41" fmla="*/ 10596 h 20470"/>
                  <a:gd name="T42" fmla="*/ 3777 w 16104"/>
                  <a:gd name="T43" fmla="*/ 10922 h 20470"/>
                  <a:gd name="T44" fmla="*/ 1191 w 16104"/>
                  <a:gd name="T45" fmla="*/ 14831 h 20470"/>
                  <a:gd name="T46" fmla="*/ 344 w 16104"/>
                  <a:gd name="T47" fmla="*/ 15175 h 20470"/>
                  <a:gd name="T48" fmla="*/ 0 w 16104"/>
                  <a:gd name="T49" fmla="*/ 19269 h 20470"/>
                  <a:gd name="T50" fmla="*/ 344 w 16104"/>
                  <a:gd name="T51" fmla="*/ 20116 h 20470"/>
                  <a:gd name="T52" fmla="*/ 14903 w 16104"/>
                  <a:gd name="T53" fmla="*/ 20469 h 20470"/>
                  <a:gd name="T54" fmla="*/ 15750 w 16104"/>
                  <a:gd name="T55" fmla="*/ 20116 h 20470"/>
                  <a:gd name="T56" fmla="*/ 16103 w 16104"/>
                  <a:gd name="T57" fmla="*/ 16022 h 20470"/>
                  <a:gd name="T58" fmla="*/ 15750 w 16104"/>
                  <a:gd name="T59" fmla="*/ 15175 h 20470"/>
                  <a:gd name="T60" fmla="*/ 1403 w 16104"/>
                  <a:gd name="T61" fmla="*/ 7447 h 20470"/>
                  <a:gd name="T62" fmla="*/ 1588 w 16104"/>
                  <a:gd name="T63" fmla="*/ 6503 h 20470"/>
                  <a:gd name="T64" fmla="*/ 2162 w 16104"/>
                  <a:gd name="T65" fmla="*/ 5638 h 20470"/>
                  <a:gd name="T66" fmla="*/ 3027 w 16104"/>
                  <a:gd name="T67" fmla="*/ 5100 h 20470"/>
                  <a:gd name="T68" fmla="*/ 4730 w 16104"/>
                  <a:gd name="T69" fmla="*/ 4968 h 20470"/>
                  <a:gd name="T70" fmla="*/ 4933 w 16104"/>
                  <a:gd name="T71" fmla="*/ 3300 h 20470"/>
                  <a:gd name="T72" fmla="*/ 5718 w 16104"/>
                  <a:gd name="T73" fmla="*/ 2029 h 20470"/>
                  <a:gd name="T74" fmla="*/ 6927 w 16104"/>
                  <a:gd name="T75" fmla="*/ 1209 h 20470"/>
                  <a:gd name="T76" fmla="*/ 8311 w 16104"/>
                  <a:gd name="T77" fmla="*/ 1006 h 20470"/>
                  <a:gd name="T78" fmla="*/ 10323 w 16104"/>
                  <a:gd name="T79" fmla="*/ 1923 h 20470"/>
                  <a:gd name="T80" fmla="*/ 11250 w 16104"/>
                  <a:gd name="T81" fmla="*/ 3476 h 20470"/>
                  <a:gd name="T82" fmla="*/ 12653 w 16104"/>
                  <a:gd name="T83" fmla="*/ 3679 h 20470"/>
                  <a:gd name="T84" fmla="*/ 13773 w 16104"/>
                  <a:gd name="T85" fmla="*/ 4438 h 20470"/>
                  <a:gd name="T86" fmla="*/ 14497 w 16104"/>
                  <a:gd name="T87" fmla="*/ 5612 h 20470"/>
                  <a:gd name="T88" fmla="*/ 14682 w 16104"/>
                  <a:gd name="T89" fmla="*/ 6882 h 20470"/>
                  <a:gd name="T90" fmla="*/ 14312 w 16104"/>
                  <a:gd name="T91" fmla="*/ 8276 h 20470"/>
                  <a:gd name="T92" fmla="*/ 13429 w 16104"/>
                  <a:gd name="T93" fmla="*/ 9317 h 20470"/>
                  <a:gd name="T94" fmla="*/ 12212 w 16104"/>
                  <a:gd name="T95" fmla="*/ 9873 h 20470"/>
                  <a:gd name="T96" fmla="*/ 3538 w 16104"/>
                  <a:gd name="T97" fmla="*/ 9917 h 20470"/>
                  <a:gd name="T98" fmla="*/ 2550 w 16104"/>
                  <a:gd name="T99" fmla="*/ 9573 h 20470"/>
                  <a:gd name="T100" fmla="*/ 1809 w 16104"/>
                  <a:gd name="T101" fmla="*/ 8841 h 20470"/>
                  <a:gd name="T102" fmla="*/ 1430 w 16104"/>
                  <a:gd name="T103" fmla="*/ 7826 h 20470"/>
                  <a:gd name="T104" fmla="*/ 15106 w 16104"/>
                  <a:gd name="T105" fmla="*/ 19472 h 20470"/>
                  <a:gd name="T106" fmla="*/ 1032 w 16104"/>
                  <a:gd name="T107" fmla="*/ 19507 h 20470"/>
                  <a:gd name="T108" fmla="*/ 927 w 16104"/>
                  <a:gd name="T109" fmla="*/ 15916 h 20470"/>
                  <a:gd name="T110" fmla="*/ 14903 w 16104"/>
                  <a:gd name="T111" fmla="*/ 15740 h 20470"/>
                  <a:gd name="T112" fmla="*/ 15185 w 16104"/>
                  <a:gd name="T113" fmla="*/ 16022 h 20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6104" h="20470">
                    <a:moveTo>
                      <a:pt x="14903" y="14831"/>
                    </a:moveTo>
                    <a:lnTo>
                      <a:pt x="6759" y="14831"/>
                    </a:lnTo>
                    <a:lnTo>
                      <a:pt x="6759" y="12484"/>
                    </a:lnTo>
                    <a:lnTo>
                      <a:pt x="8664" y="14381"/>
                    </a:lnTo>
                    <a:lnTo>
                      <a:pt x="10959" y="12131"/>
                    </a:lnTo>
                    <a:lnTo>
                      <a:pt x="10659" y="11778"/>
                    </a:lnTo>
                    <a:lnTo>
                      <a:pt x="8885" y="13481"/>
                    </a:lnTo>
                    <a:lnTo>
                      <a:pt x="8885" y="10922"/>
                    </a:lnTo>
                    <a:lnTo>
                      <a:pt x="8885" y="10922"/>
                    </a:lnTo>
                    <a:lnTo>
                      <a:pt x="11603" y="10922"/>
                    </a:lnTo>
                    <a:lnTo>
                      <a:pt x="11603" y="10922"/>
                    </a:lnTo>
                    <a:lnTo>
                      <a:pt x="11814" y="10922"/>
                    </a:lnTo>
                    <a:lnTo>
                      <a:pt x="12026" y="10905"/>
                    </a:lnTo>
                    <a:lnTo>
                      <a:pt x="12229" y="10878"/>
                    </a:lnTo>
                    <a:lnTo>
                      <a:pt x="12423" y="10843"/>
                    </a:lnTo>
                    <a:lnTo>
                      <a:pt x="12626" y="10799"/>
                    </a:lnTo>
                    <a:lnTo>
                      <a:pt x="12812" y="10737"/>
                    </a:lnTo>
                    <a:lnTo>
                      <a:pt x="13006" y="10675"/>
                    </a:lnTo>
                    <a:lnTo>
                      <a:pt x="13191" y="10596"/>
                    </a:lnTo>
                    <a:lnTo>
                      <a:pt x="13368" y="10516"/>
                    </a:lnTo>
                    <a:lnTo>
                      <a:pt x="13544" y="10419"/>
                    </a:lnTo>
                    <a:lnTo>
                      <a:pt x="13712" y="10322"/>
                    </a:lnTo>
                    <a:lnTo>
                      <a:pt x="13871" y="10217"/>
                    </a:lnTo>
                    <a:lnTo>
                      <a:pt x="14029" y="10094"/>
                    </a:lnTo>
                    <a:lnTo>
                      <a:pt x="14179" y="9970"/>
                    </a:lnTo>
                    <a:lnTo>
                      <a:pt x="14329" y="9838"/>
                    </a:lnTo>
                    <a:lnTo>
                      <a:pt x="14471" y="9706"/>
                    </a:lnTo>
                    <a:lnTo>
                      <a:pt x="14603" y="9556"/>
                    </a:lnTo>
                    <a:lnTo>
                      <a:pt x="14726" y="9406"/>
                    </a:lnTo>
                    <a:lnTo>
                      <a:pt x="14841" y="9247"/>
                    </a:lnTo>
                    <a:lnTo>
                      <a:pt x="14956" y="9079"/>
                    </a:lnTo>
                    <a:lnTo>
                      <a:pt x="15062" y="8903"/>
                    </a:lnTo>
                    <a:lnTo>
                      <a:pt x="15159" y="8726"/>
                    </a:lnTo>
                    <a:lnTo>
                      <a:pt x="15247" y="8550"/>
                    </a:lnTo>
                    <a:lnTo>
                      <a:pt x="15326" y="8364"/>
                    </a:lnTo>
                    <a:lnTo>
                      <a:pt x="15397" y="8170"/>
                    </a:lnTo>
                    <a:lnTo>
                      <a:pt x="15459" y="7967"/>
                    </a:lnTo>
                    <a:lnTo>
                      <a:pt x="15512" y="7773"/>
                    </a:lnTo>
                    <a:lnTo>
                      <a:pt x="15556" y="7562"/>
                    </a:lnTo>
                    <a:lnTo>
                      <a:pt x="15591" y="7359"/>
                    </a:lnTo>
                    <a:lnTo>
                      <a:pt x="15618" y="7138"/>
                    </a:lnTo>
                    <a:lnTo>
                      <a:pt x="15635" y="6926"/>
                    </a:lnTo>
                    <a:lnTo>
                      <a:pt x="15635" y="6706"/>
                    </a:lnTo>
                    <a:lnTo>
                      <a:pt x="15635" y="6706"/>
                    </a:lnTo>
                    <a:lnTo>
                      <a:pt x="15635" y="6494"/>
                    </a:lnTo>
                    <a:lnTo>
                      <a:pt x="15618" y="6291"/>
                    </a:lnTo>
                    <a:lnTo>
                      <a:pt x="15600" y="6088"/>
                    </a:lnTo>
                    <a:lnTo>
                      <a:pt x="15565" y="5885"/>
                    </a:lnTo>
                    <a:lnTo>
                      <a:pt x="15521" y="5691"/>
                    </a:lnTo>
                    <a:lnTo>
                      <a:pt x="15468" y="5497"/>
                    </a:lnTo>
                    <a:lnTo>
                      <a:pt x="15415" y="5303"/>
                    </a:lnTo>
                    <a:lnTo>
                      <a:pt x="15344" y="5118"/>
                    </a:lnTo>
                    <a:lnTo>
                      <a:pt x="15274" y="4941"/>
                    </a:lnTo>
                    <a:lnTo>
                      <a:pt x="15185" y="4765"/>
                    </a:lnTo>
                    <a:lnTo>
                      <a:pt x="15097" y="4588"/>
                    </a:lnTo>
                    <a:lnTo>
                      <a:pt x="15000" y="4420"/>
                    </a:lnTo>
                    <a:lnTo>
                      <a:pt x="14894" y="4262"/>
                    </a:lnTo>
                    <a:lnTo>
                      <a:pt x="14788" y="4103"/>
                    </a:lnTo>
                    <a:lnTo>
                      <a:pt x="14665" y="3953"/>
                    </a:lnTo>
                    <a:lnTo>
                      <a:pt x="14541" y="3803"/>
                    </a:lnTo>
                    <a:lnTo>
                      <a:pt x="14409" y="3662"/>
                    </a:lnTo>
                    <a:lnTo>
                      <a:pt x="14276" y="3529"/>
                    </a:lnTo>
                    <a:lnTo>
                      <a:pt x="14135" y="3406"/>
                    </a:lnTo>
                    <a:lnTo>
                      <a:pt x="13985" y="3282"/>
                    </a:lnTo>
                    <a:lnTo>
                      <a:pt x="13826" y="3176"/>
                    </a:lnTo>
                    <a:lnTo>
                      <a:pt x="13668" y="3071"/>
                    </a:lnTo>
                    <a:lnTo>
                      <a:pt x="13509" y="2973"/>
                    </a:lnTo>
                    <a:lnTo>
                      <a:pt x="13341" y="2885"/>
                    </a:lnTo>
                    <a:lnTo>
                      <a:pt x="13165" y="2797"/>
                    </a:lnTo>
                    <a:lnTo>
                      <a:pt x="12988" y="2726"/>
                    </a:lnTo>
                    <a:lnTo>
                      <a:pt x="12803" y="2665"/>
                    </a:lnTo>
                    <a:lnTo>
                      <a:pt x="12617" y="2612"/>
                    </a:lnTo>
                    <a:lnTo>
                      <a:pt x="12432" y="2568"/>
                    </a:lnTo>
                    <a:lnTo>
                      <a:pt x="12238" y="2523"/>
                    </a:lnTo>
                    <a:lnTo>
                      <a:pt x="12044" y="2497"/>
                    </a:lnTo>
                    <a:lnTo>
                      <a:pt x="11841" y="2479"/>
                    </a:lnTo>
                    <a:lnTo>
                      <a:pt x="11841" y="2479"/>
                    </a:lnTo>
                    <a:lnTo>
                      <a:pt x="11700" y="2206"/>
                    </a:lnTo>
                    <a:lnTo>
                      <a:pt x="11541" y="1950"/>
                    </a:lnTo>
                    <a:lnTo>
                      <a:pt x="11373" y="1703"/>
                    </a:lnTo>
                    <a:lnTo>
                      <a:pt x="11179" y="1465"/>
                    </a:lnTo>
                    <a:lnTo>
                      <a:pt x="10985" y="1244"/>
                    </a:lnTo>
                    <a:lnTo>
                      <a:pt x="10764" y="1041"/>
                    </a:lnTo>
                    <a:lnTo>
                      <a:pt x="10544" y="856"/>
                    </a:lnTo>
                    <a:lnTo>
                      <a:pt x="10306" y="679"/>
                    </a:lnTo>
                    <a:lnTo>
                      <a:pt x="10050" y="529"/>
                    </a:lnTo>
                    <a:lnTo>
                      <a:pt x="9794" y="397"/>
                    </a:lnTo>
                    <a:lnTo>
                      <a:pt x="9653" y="335"/>
                    </a:lnTo>
                    <a:lnTo>
                      <a:pt x="9520" y="274"/>
                    </a:lnTo>
                    <a:lnTo>
                      <a:pt x="9379" y="221"/>
                    </a:lnTo>
                    <a:lnTo>
                      <a:pt x="9238" y="176"/>
                    </a:lnTo>
                    <a:lnTo>
                      <a:pt x="9097" y="141"/>
                    </a:lnTo>
                    <a:lnTo>
                      <a:pt x="8955" y="106"/>
                    </a:lnTo>
                    <a:lnTo>
                      <a:pt x="8805" y="71"/>
                    </a:lnTo>
                    <a:lnTo>
                      <a:pt x="8655" y="44"/>
                    </a:lnTo>
                    <a:lnTo>
                      <a:pt x="8505" y="26"/>
                    </a:lnTo>
                    <a:lnTo>
                      <a:pt x="8355" y="9"/>
                    </a:lnTo>
                    <a:lnTo>
                      <a:pt x="8205" y="0"/>
                    </a:lnTo>
                    <a:lnTo>
                      <a:pt x="8048" y="0"/>
                    </a:lnTo>
                    <a:lnTo>
                      <a:pt x="8048" y="0"/>
                    </a:lnTo>
                    <a:lnTo>
                      <a:pt x="7853" y="9"/>
                    </a:lnTo>
                    <a:lnTo>
                      <a:pt x="7651" y="18"/>
                    </a:lnTo>
                    <a:lnTo>
                      <a:pt x="7456" y="44"/>
                    </a:lnTo>
                    <a:lnTo>
                      <a:pt x="7262" y="79"/>
                    </a:lnTo>
                    <a:lnTo>
                      <a:pt x="7068" y="124"/>
                    </a:lnTo>
                    <a:lnTo>
                      <a:pt x="6883" y="176"/>
                    </a:lnTo>
                    <a:lnTo>
                      <a:pt x="6697" y="238"/>
                    </a:lnTo>
                    <a:lnTo>
                      <a:pt x="6512" y="309"/>
                    </a:lnTo>
                    <a:lnTo>
                      <a:pt x="6336" y="388"/>
                    </a:lnTo>
                    <a:lnTo>
                      <a:pt x="6159" y="468"/>
                    </a:lnTo>
                    <a:lnTo>
                      <a:pt x="5992" y="565"/>
                    </a:lnTo>
                    <a:lnTo>
                      <a:pt x="5824" y="671"/>
                    </a:lnTo>
                    <a:lnTo>
                      <a:pt x="5656" y="776"/>
                    </a:lnTo>
                    <a:lnTo>
                      <a:pt x="5497" y="891"/>
                    </a:lnTo>
                    <a:lnTo>
                      <a:pt x="5347" y="1015"/>
                    </a:lnTo>
                    <a:lnTo>
                      <a:pt x="5197" y="1147"/>
                    </a:lnTo>
                    <a:lnTo>
                      <a:pt x="5056" y="1288"/>
                    </a:lnTo>
                    <a:lnTo>
                      <a:pt x="4924" y="1429"/>
                    </a:lnTo>
                    <a:lnTo>
                      <a:pt x="4791" y="1579"/>
                    </a:lnTo>
                    <a:lnTo>
                      <a:pt x="4668" y="1738"/>
                    </a:lnTo>
                    <a:lnTo>
                      <a:pt x="4553" y="1897"/>
                    </a:lnTo>
                    <a:lnTo>
                      <a:pt x="4447" y="2065"/>
                    </a:lnTo>
                    <a:lnTo>
                      <a:pt x="4341" y="2232"/>
                    </a:lnTo>
                    <a:lnTo>
                      <a:pt x="4244" y="2409"/>
                    </a:lnTo>
                    <a:lnTo>
                      <a:pt x="4156" y="2594"/>
                    </a:lnTo>
                    <a:lnTo>
                      <a:pt x="4077" y="2779"/>
                    </a:lnTo>
                    <a:lnTo>
                      <a:pt x="4006" y="2965"/>
                    </a:lnTo>
                    <a:lnTo>
                      <a:pt x="3944" y="3159"/>
                    </a:lnTo>
                    <a:lnTo>
                      <a:pt x="3891" y="3362"/>
                    </a:lnTo>
                    <a:lnTo>
                      <a:pt x="3838" y="3565"/>
                    </a:lnTo>
                    <a:lnTo>
                      <a:pt x="3803" y="3768"/>
                    </a:lnTo>
                    <a:lnTo>
                      <a:pt x="3777" y="3970"/>
                    </a:lnTo>
                    <a:lnTo>
                      <a:pt x="3777" y="3970"/>
                    </a:lnTo>
                    <a:lnTo>
                      <a:pt x="3609" y="3979"/>
                    </a:lnTo>
                    <a:lnTo>
                      <a:pt x="3450" y="3988"/>
                    </a:lnTo>
                    <a:lnTo>
                      <a:pt x="3283" y="4015"/>
                    </a:lnTo>
                    <a:lnTo>
                      <a:pt x="3124" y="4050"/>
                    </a:lnTo>
                    <a:lnTo>
                      <a:pt x="2965" y="4085"/>
                    </a:lnTo>
                    <a:lnTo>
                      <a:pt x="2815" y="4138"/>
                    </a:lnTo>
                    <a:lnTo>
                      <a:pt x="2656" y="4191"/>
                    </a:lnTo>
                    <a:lnTo>
                      <a:pt x="2506" y="4253"/>
                    </a:lnTo>
                    <a:lnTo>
                      <a:pt x="2365" y="4323"/>
                    </a:lnTo>
                    <a:lnTo>
                      <a:pt x="2224" y="4403"/>
                    </a:lnTo>
                    <a:lnTo>
                      <a:pt x="2082" y="4491"/>
                    </a:lnTo>
                    <a:lnTo>
                      <a:pt x="1941" y="4579"/>
                    </a:lnTo>
                    <a:lnTo>
                      <a:pt x="1818" y="4685"/>
                    </a:lnTo>
                    <a:lnTo>
                      <a:pt x="1685" y="4782"/>
                    </a:lnTo>
                    <a:lnTo>
                      <a:pt x="1571" y="4897"/>
                    </a:lnTo>
                    <a:lnTo>
                      <a:pt x="1447" y="5012"/>
                    </a:lnTo>
                    <a:lnTo>
                      <a:pt x="1341" y="5135"/>
                    </a:lnTo>
                    <a:lnTo>
                      <a:pt x="1235" y="5259"/>
                    </a:lnTo>
                    <a:lnTo>
                      <a:pt x="1129" y="5391"/>
                    </a:lnTo>
                    <a:lnTo>
                      <a:pt x="1041" y="5532"/>
                    </a:lnTo>
                    <a:lnTo>
                      <a:pt x="953" y="5673"/>
                    </a:lnTo>
                    <a:lnTo>
                      <a:pt x="865" y="5815"/>
                    </a:lnTo>
                    <a:lnTo>
                      <a:pt x="794" y="5965"/>
                    </a:lnTo>
                    <a:lnTo>
                      <a:pt x="724" y="6123"/>
                    </a:lnTo>
                    <a:lnTo>
                      <a:pt x="662" y="6282"/>
                    </a:lnTo>
                    <a:lnTo>
                      <a:pt x="609" y="6441"/>
                    </a:lnTo>
                    <a:lnTo>
                      <a:pt x="565" y="6600"/>
                    </a:lnTo>
                    <a:lnTo>
                      <a:pt x="529" y="6767"/>
                    </a:lnTo>
                    <a:lnTo>
                      <a:pt x="494" y="6935"/>
                    </a:lnTo>
                    <a:lnTo>
                      <a:pt x="477" y="7103"/>
                    </a:lnTo>
                    <a:lnTo>
                      <a:pt x="459" y="7279"/>
                    </a:lnTo>
                    <a:lnTo>
                      <a:pt x="459" y="7447"/>
                    </a:lnTo>
                    <a:lnTo>
                      <a:pt x="459" y="7447"/>
                    </a:lnTo>
                    <a:lnTo>
                      <a:pt x="459" y="7632"/>
                    </a:lnTo>
                    <a:lnTo>
                      <a:pt x="477" y="7817"/>
                    </a:lnTo>
                    <a:lnTo>
                      <a:pt x="494" y="7994"/>
                    </a:lnTo>
                    <a:lnTo>
                      <a:pt x="529" y="8170"/>
                    </a:lnTo>
                    <a:lnTo>
                      <a:pt x="565" y="8338"/>
                    </a:lnTo>
                    <a:lnTo>
                      <a:pt x="609" y="8506"/>
                    </a:lnTo>
                    <a:lnTo>
                      <a:pt x="662" y="8673"/>
                    </a:lnTo>
                    <a:lnTo>
                      <a:pt x="724" y="8832"/>
                    </a:lnTo>
                    <a:lnTo>
                      <a:pt x="794" y="8991"/>
                    </a:lnTo>
                    <a:lnTo>
                      <a:pt x="865" y="9141"/>
                    </a:lnTo>
                    <a:lnTo>
                      <a:pt x="953" y="9282"/>
                    </a:lnTo>
                    <a:lnTo>
                      <a:pt x="1041" y="9423"/>
                    </a:lnTo>
                    <a:lnTo>
                      <a:pt x="1129" y="9556"/>
                    </a:lnTo>
                    <a:lnTo>
                      <a:pt x="1235" y="9688"/>
                    </a:lnTo>
                    <a:lnTo>
                      <a:pt x="1341" y="9811"/>
                    </a:lnTo>
                    <a:lnTo>
                      <a:pt x="1447" y="9935"/>
                    </a:lnTo>
                    <a:lnTo>
                      <a:pt x="1571" y="10050"/>
                    </a:lnTo>
                    <a:lnTo>
                      <a:pt x="1685" y="10156"/>
                    </a:lnTo>
                    <a:lnTo>
                      <a:pt x="1818" y="10252"/>
                    </a:lnTo>
                    <a:lnTo>
                      <a:pt x="1941" y="10349"/>
                    </a:lnTo>
                    <a:lnTo>
                      <a:pt x="2082" y="10437"/>
                    </a:lnTo>
                    <a:lnTo>
                      <a:pt x="2224" y="10516"/>
                    </a:lnTo>
                    <a:lnTo>
                      <a:pt x="2365" y="10596"/>
                    </a:lnTo>
                    <a:lnTo>
                      <a:pt x="2506" y="10666"/>
                    </a:lnTo>
                    <a:lnTo>
                      <a:pt x="2656" y="10719"/>
                    </a:lnTo>
                    <a:lnTo>
                      <a:pt x="2815" y="10772"/>
                    </a:lnTo>
                    <a:lnTo>
                      <a:pt x="2965" y="10825"/>
                    </a:lnTo>
                    <a:lnTo>
                      <a:pt x="3124" y="10860"/>
                    </a:lnTo>
                    <a:lnTo>
                      <a:pt x="3283" y="10887"/>
                    </a:lnTo>
                    <a:lnTo>
                      <a:pt x="3450" y="10913"/>
                    </a:lnTo>
                    <a:lnTo>
                      <a:pt x="3609" y="10922"/>
                    </a:lnTo>
                    <a:lnTo>
                      <a:pt x="3777" y="10922"/>
                    </a:lnTo>
                    <a:lnTo>
                      <a:pt x="3777" y="10922"/>
                    </a:lnTo>
                    <a:lnTo>
                      <a:pt x="8435" y="10922"/>
                    </a:lnTo>
                    <a:lnTo>
                      <a:pt x="8435" y="13481"/>
                    </a:lnTo>
                    <a:lnTo>
                      <a:pt x="6539" y="11602"/>
                    </a:lnTo>
                    <a:lnTo>
                      <a:pt x="4289" y="13904"/>
                    </a:lnTo>
                    <a:lnTo>
                      <a:pt x="4589" y="14257"/>
                    </a:lnTo>
                    <a:lnTo>
                      <a:pt x="6292" y="12484"/>
                    </a:lnTo>
                    <a:lnTo>
                      <a:pt x="6292" y="14831"/>
                    </a:lnTo>
                    <a:lnTo>
                      <a:pt x="1191" y="14831"/>
                    </a:lnTo>
                    <a:lnTo>
                      <a:pt x="1191" y="14831"/>
                    </a:lnTo>
                    <a:lnTo>
                      <a:pt x="1068" y="14831"/>
                    </a:lnTo>
                    <a:lnTo>
                      <a:pt x="953" y="14849"/>
                    </a:lnTo>
                    <a:lnTo>
                      <a:pt x="838" y="14884"/>
                    </a:lnTo>
                    <a:lnTo>
                      <a:pt x="732" y="14919"/>
                    </a:lnTo>
                    <a:lnTo>
                      <a:pt x="627" y="14972"/>
                    </a:lnTo>
                    <a:lnTo>
                      <a:pt x="521" y="15034"/>
                    </a:lnTo>
                    <a:lnTo>
                      <a:pt x="432" y="15104"/>
                    </a:lnTo>
                    <a:lnTo>
                      <a:pt x="344" y="15175"/>
                    </a:lnTo>
                    <a:lnTo>
                      <a:pt x="274" y="15263"/>
                    </a:lnTo>
                    <a:lnTo>
                      <a:pt x="203" y="15352"/>
                    </a:lnTo>
                    <a:lnTo>
                      <a:pt x="141" y="15457"/>
                    </a:lnTo>
                    <a:lnTo>
                      <a:pt x="88" y="15554"/>
                    </a:lnTo>
                    <a:lnTo>
                      <a:pt x="53" y="15669"/>
                    </a:lnTo>
                    <a:lnTo>
                      <a:pt x="18" y="15784"/>
                    </a:lnTo>
                    <a:lnTo>
                      <a:pt x="0" y="15899"/>
                    </a:lnTo>
                    <a:lnTo>
                      <a:pt x="0" y="16022"/>
                    </a:lnTo>
                    <a:lnTo>
                      <a:pt x="0" y="19269"/>
                    </a:lnTo>
                    <a:lnTo>
                      <a:pt x="0" y="19269"/>
                    </a:lnTo>
                    <a:lnTo>
                      <a:pt x="0" y="19393"/>
                    </a:lnTo>
                    <a:lnTo>
                      <a:pt x="18" y="19516"/>
                    </a:lnTo>
                    <a:lnTo>
                      <a:pt x="53" y="19631"/>
                    </a:lnTo>
                    <a:lnTo>
                      <a:pt x="88" y="19737"/>
                    </a:lnTo>
                    <a:lnTo>
                      <a:pt x="141" y="19843"/>
                    </a:lnTo>
                    <a:lnTo>
                      <a:pt x="203" y="19940"/>
                    </a:lnTo>
                    <a:lnTo>
                      <a:pt x="274" y="20037"/>
                    </a:lnTo>
                    <a:lnTo>
                      <a:pt x="344" y="20116"/>
                    </a:lnTo>
                    <a:lnTo>
                      <a:pt x="432" y="20195"/>
                    </a:lnTo>
                    <a:lnTo>
                      <a:pt x="521" y="20266"/>
                    </a:lnTo>
                    <a:lnTo>
                      <a:pt x="627" y="20328"/>
                    </a:lnTo>
                    <a:lnTo>
                      <a:pt x="732" y="20372"/>
                    </a:lnTo>
                    <a:lnTo>
                      <a:pt x="838" y="20416"/>
                    </a:lnTo>
                    <a:lnTo>
                      <a:pt x="953" y="20443"/>
                    </a:lnTo>
                    <a:lnTo>
                      <a:pt x="1068" y="20460"/>
                    </a:lnTo>
                    <a:lnTo>
                      <a:pt x="1191" y="20469"/>
                    </a:lnTo>
                    <a:lnTo>
                      <a:pt x="14903" y="20469"/>
                    </a:lnTo>
                    <a:lnTo>
                      <a:pt x="14903" y="20469"/>
                    </a:lnTo>
                    <a:lnTo>
                      <a:pt x="15026" y="20460"/>
                    </a:lnTo>
                    <a:lnTo>
                      <a:pt x="15141" y="20443"/>
                    </a:lnTo>
                    <a:lnTo>
                      <a:pt x="15256" y="20416"/>
                    </a:lnTo>
                    <a:lnTo>
                      <a:pt x="15371" y="20372"/>
                    </a:lnTo>
                    <a:lnTo>
                      <a:pt x="15476" y="20328"/>
                    </a:lnTo>
                    <a:lnTo>
                      <a:pt x="15574" y="20266"/>
                    </a:lnTo>
                    <a:lnTo>
                      <a:pt x="15662" y="20195"/>
                    </a:lnTo>
                    <a:lnTo>
                      <a:pt x="15750" y="20116"/>
                    </a:lnTo>
                    <a:lnTo>
                      <a:pt x="15829" y="20037"/>
                    </a:lnTo>
                    <a:lnTo>
                      <a:pt x="15891" y="19940"/>
                    </a:lnTo>
                    <a:lnTo>
                      <a:pt x="15953" y="19843"/>
                    </a:lnTo>
                    <a:lnTo>
                      <a:pt x="16006" y="19737"/>
                    </a:lnTo>
                    <a:lnTo>
                      <a:pt x="16041" y="19631"/>
                    </a:lnTo>
                    <a:lnTo>
                      <a:pt x="16077" y="19516"/>
                    </a:lnTo>
                    <a:lnTo>
                      <a:pt x="16094" y="19393"/>
                    </a:lnTo>
                    <a:lnTo>
                      <a:pt x="16103" y="19269"/>
                    </a:lnTo>
                    <a:lnTo>
                      <a:pt x="16103" y="16022"/>
                    </a:lnTo>
                    <a:lnTo>
                      <a:pt x="16103" y="16022"/>
                    </a:lnTo>
                    <a:lnTo>
                      <a:pt x="16094" y="15899"/>
                    </a:lnTo>
                    <a:lnTo>
                      <a:pt x="16077" y="15784"/>
                    </a:lnTo>
                    <a:lnTo>
                      <a:pt x="16041" y="15669"/>
                    </a:lnTo>
                    <a:lnTo>
                      <a:pt x="16006" y="15554"/>
                    </a:lnTo>
                    <a:lnTo>
                      <a:pt x="15953" y="15457"/>
                    </a:lnTo>
                    <a:lnTo>
                      <a:pt x="15891" y="15352"/>
                    </a:lnTo>
                    <a:lnTo>
                      <a:pt x="15829" y="15263"/>
                    </a:lnTo>
                    <a:lnTo>
                      <a:pt x="15750" y="15175"/>
                    </a:lnTo>
                    <a:lnTo>
                      <a:pt x="15662" y="15104"/>
                    </a:lnTo>
                    <a:lnTo>
                      <a:pt x="15574" y="15034"/>
                    </a:lnTo>
                    <a:lnTo>
                      <a:pt x="15476" y="14972"/>
                    </a:lnTo>
                    <a:lnTo>
                      <a:pt x="15371" y="14919"/>
                    </a:lnTo>
                    <a:lnTo>
                      <a:pt x="15256" y="14884"/>
                    </a:lnTo>
                    <a:lnTo>
                      <a:pt x="15141" y="14849"/>
                    </a:lnTo>
                    <a:lnTo>
                      <a:pt x="15026" y="14831"/>
                    </a:lnTo>
                    <a:lnTo>
                      <a:pt x="14903" y="14831"/>
                    </a:lnTo>
                    <a:close/>
                    <a:moveTo>
                      <a:pt x="1403" y="7447"/>
                    </a:moveTo>
                    <a:lnTo>
                      <a:pt x="1403" y="7447"/>
                    </a:lnTo>
                    <a:lnTo>
                      <a:pt x="1412" y="7323"/>
                    </a:lnTo>
                    <a:lnTo>
                      <a:pt x="1421" y="7200"/>
                    </a:lnTo>
                    <a:lnTo>
                      <a:pt x="1430" y="7076"/>
                    </a:lnTo>
                    <a:lnTo>
                      <a:pt x="1456" y="6962"/>
                    </a:lnTo>
                    <a:lnTo>
                      <a:pt x="1482" y="6838"/>
                    </a:lnTo>
                    <a:lnTo>
                      <a:pt x="1509" y="6723"/>
                    </a:lnTo>
                    <a:lnTo>
                      <a:pt x="1544" y="6609"/>
                    </a:lnTo>
                    <a:lnTo>
                      <a:pt x="1588" y="6503"/>
                    </a:lnTo>
                    <a:lnTo>
                      <a:pt x="1632" y="6388"/>
                    </a:lnTo>
                    <a:lnTo>
                      <a:pt x="1685" y="6282"/>
                    </a:lnTo>
                    <a:lnTo>
                      <a:pt x="1738" y="6185"/>
                    </a:lnTo>
                    <a:lnTo>
                      <a:pt x="1800" y="6088"/>
                    </a:lnTo>
                    <a:lnTo>
                      <a:pt x="1862" y="5991"/>
                    </a:lnTo>
                    <a:lnTo>
                      <a:pt x="1932" y="5894"/>
                    </a:lnTo>
                    <a:lnTo>
                      <a:pt x="2003" y="5806"/>
                    </a:lnTo>
                    <a:lnTo>
                      <a:pt x="2082" y="5717"/>
                    </a:lnTo>
                    <a:lnTo>
                      <a:pt x="2162" y="5638"/>
                    </a:lnTo>
                    <a:lnTo>
                      <a:pt x="2250" y="5559"/>
                    </a:lnTo>
                    <a:lnTo>
                      <a:pt x="2338" y="5488"/>
                    </a:lnTo>
                    <a:lnTo>
                      <a:pt x="2427" y="5417"/>
                    </a:lnTo>
                    <a:lnTo>
                      <a:pt x="2524" y="5347"/>
                    </a:lnTo>
                    <a:lnTo>
                      <a:pt x="2612" y="5294"/>
                    </a:lnTo>
                    <a:lnTo>
                      <a:pt x="2718" y="5232"/>
                    </a:lnTo>
                    <a:lnTo>
                      <a:pt x="2815" y="5179"/>
                    </a:lnTo>
                    <a:lnTo>
                      <a:pt x="2921" y="5135"/>
                    </a:lnTo>
                    <a:lnTo>
                      <a:pt x="3027" y="5100"/>
                    </a:lnTo>
                    <a:lnTo>
                      <a:pt x="3141" y="5065"/>
                    </a:lnTo>
                    <a:lnTo>
                      <a:pt x="3256" y="5029"/>
                    </a:lnTo>
                    <a:lnTo>
                      <a:pt x="3362" y="5003"/>
                    </a:lnTo>
                    <a:lnTo>
                      <a:pt x="3486" y="4985"/>
                    </a:lnTo>
                    <a:lnTo>
                      <a:pt x="3600" y="4976"/>
                    </a:lnTo>
                    <a:lnTo>
                      <a:pt x="3715" y="4968"/>
                    </a:lnTo>
                    <a:lnTo>
                      <a:pt x="3715" y="4968"/>
                    </a:lnTo>
                    <a:lnTo>
                      <a:pt x="4730" y="4968"/>
                    </a:lnTo>
                    <a:lnTo>
                      <a:pt x="4730" y="4968"/>
                    </a:lnTo>
                    <a:lnTo>
                      <a:pt x="4730" y="4473"/>
                    </a:lnTo>
                    <a:lnTo>
                      <a:pt x="4730" y="4473"/>
                    </a:lnTo>
                    <a:lnTo>
                      <a:pt x="4730" y="4297"/>
                    </a:lnTo>
                    <a:lnTo>
                      <a:pt x="4747" y="4120"/>
                    </a:lnTo>
                    <a:lnTo>
                      <a:pt x="4765" y="3953"/>
                    </a:lnTo>
                    <a:lnTo>
                      <a:pt x="4800" y="3785"/>
                    </a:lnTo>
                    <a:lnTo>
                      <a:pt x="4836" y="3618"/>
                    </a:lnTo>
                    <a:lnTo>
                      <a:pt x="4880" y="3459"/>
                    </a:lnTo>
                    <a:lnTo>
                      <a:pt x="4933" y="3300"/>
                    </a:lnTo>
                    <a:lnTo>
                      <a:pt x="4994" y="3141"/>
                    </a:lnTo>
                    <a:lnTo>
                      <a:pt x="5065" y="2991"/>
                    </a:lnTo>
                    <a:lnTo>
                      <a:pt x="5136" y="2841"/>
                    </a:lnTo>
                    <a:lnTo>
                      <a:pt x="5224" y="2691"/>
                    </a:lnTo>
                    <a:lnTo>
                      <a:pt x="5312" y="2550"/>
                    </a:lnTo>
                    <a:lnTo>
                      <a:pt x="5400" y="2418"/>
                    </a:lnTo>
                    <a:lnTo>
                      <a:pt x="5506" y="2285"/>
                    </a:lnTo>
                    <a:lnTo>
                      <a:pt x="5612" y="2153"/>
                    </a:lnTo>
                    <a:lnTo>
                      <a:pt x="5718" y="2029"/>
                    </a:lnTo>
                    <a:lnTo>
                      <a:pt x="5842" y="1915"/>
                    </a:lnTo>
                    <a:lnTo>
                      <a:pt x="5956" y="1809"/>
                    </a:lnTo>
                    <a:lnTo>
                      <a:pt x="6089" y="1703"/>
                    </a:lnTo>
                    <a:lnTo>
                      <a:pt x="6212" y="1606"/>
                    </a:lnTo>
                    <a:lnTo>
                      <a:pt x="6353" y="1509"/>
                    </a:lnTo>
                    <a:lnTo>
                      <a:pt x="6486" y="1421"/>
                    </a:lnTo>
                    <a:lnTo>
                      <a:pt x="6636" y="1350"/>
                    </a:lnTo>
                    <a:lnTo>
                      <a:pt x="6777" y="1271"/>
                    </a:lnTo>
                    <a:lnTo>
                      <a:pt x="6927" y="1209"/>
                    </a:lnTo>
                    <a:lnTo>
                      <a:pt x="7077" y="1156"/>
                    </a:lnTo>
                    <a:lnTo>
                      <a:pt x="7236" y="1103"/>
                    </a:lnTo>
                    <a:lnTo>
                      <a:pt x="7395" y="1068"/>
                    </a:lnTo>
                    <a:lnTo>
                      <a:pt x="7553" y="1032"/>
                    </a:lnTo>
                    <a:lnTo>
                      <a:pt x="7721" y="1015"/>
                    </a:lnTo>
                    <a:lnTo>
                      <a:pt x="7880" y="997"/>
                    </a:lnTo>
                    <a:lnTo>
                      <a:pt x="8048" y="997"/>
                    </a:lnTo>
                    <a:lnTo>
                      <a:pt x="8048" y="997"/>
                    </a:lnTo>
                    <a:lnTo>
                      <a:pt x="8311" y="1006"/>
                    </a:lnTo>
                    <a:lnTo>
                      <a:pt x="8567" y="1032"/>
                    </a:lnTo>
                    <a:lnTo>
                      <a:pt x="8823" y="1085"/>
                    </a:lnTo>
                    <a:lnTo>
                      <a:pt x="9061" y="1147"/>
                    </a:lnTo>
                    <a:lnTo>
                      <a:pt x="9300" y="1235"/>
                    </a:lnTo>
                    <a:lnTo>
                      <a:pt x="9520" y="1341"/>
                    </a:lnTo>
                    <a:lnTo>
                      <a:pt x="9741" y="1465"/>
                    </a:lnTo>
                    <a:lnTo>
                      <a:pt x="9944" y="1597"/>
                    </a:lnTo>
                    <a:lnTo>
                      <a:pt x="10138" y="1756"/>
                    </a:lnTo>
                    <a:lnTo>
                      <a:pt x="10323" y="1923"/>
                    </a:lnTo>
                    <a:lnTo>
                      <a:pt x="10491" y="2109"/>
                    </a:lnTo>
                    <a:lnTo>
                      <a:pt x="10650" y="2303"/>
                    </a:lnTo>
                    <a:lnTo>
                      <a:pt x="10791" y="2515"/>
                    </a:lnTo>
                    <a:lnTo>
                      <a:pt x="10923" y="2744"/>
                    </a:lnTo>
                    <a:lnTo>
                      <a:pt x="11038" y="2982"/>
                    </a:lnTo>
                    <a:lnTo>
                      <a:pt x="11135" y="3229"/>
                    </a:lnTo>
                    <a:lnTo>
                      <a:pt x="11135" y="3229"/>
                    </a:lnTo>
                    <a:lnTo>
                      <a:pt x="11250" y="3476"/>
                    </a:lnTo>
                    <a:lnTo>
                      <a:pt x="11250" y="3476"/>
                    </a:lnTo>
                    <a:lnTo>
                      <a:pt x="11603" y="3476"/>
                    </a:lnTo>
                    <a:lnTo>
                      <a:pt x="11603" y="3476"/>
                    </a:lnTo>
                    <a:lnTo>
                      <a:pt x="11762" y="3485"/>
                    </a:lnTo>
                    <a:lnTo>
                      <a:pt x="11912" y="3494"/>
                    </a:lnTo>
                    <a:lnTo>
                      <a:pt x="12062" y="3512"/>
                    </a:lnTo>
                    <a:lnTo>
                      <a:pt x="12212" y="3547"/>
                    </a:lnTo>
                    <a:lnTo>
                      <a:pt x="12362" y="3582"/>
                    </a:lnTo>
                    <a:lnTo>
                      <a:pt x="12512" y="3626"/>
                    </a:lnTo>
                    <a:lnTo>
                      <a:pt x="12653" y="3679"/>
                    </a:lnTo>
                    <a:lnTo>
                      <a:pt x="12785" y="3741"/>
                    </a:lnTo>
                    <a:lnTo>
                      <a:pt x="12926" y="3803"/>
                    </a:lnTo>
                    <a:lnTo>
                      <a:pt x="13059" y="3873"/>
                    </a:lnTo>
                    <a:lnTo>
                      <a:pt x="13182" y="3953"/>
                    </a:lnTo>
                    <a:lnTo>
                      <a:pt x="13315" y="4041"/>
                    </a:lnTo>
                    <a:lnTo>
                      <a:pt x="13429" y="4129"/>
                    </a:lnTo>
                    <a:lnTo>
                      <a:pt x="13553" y="4226"/>
                    </a:lnTo>
                    <a:lnTo>
                      <a:pt x="13659" y="4332"/>
                    </a:lnTo>
                    <a:lnTo>
                      <a:pt x="13773" y="4438"/>
                    </a:lnTo>
                    <a:lnTo>
                      <a:pt x="13871" y="4553"/>
                    </a:lnTo>
                    <a:lnTo>
                      <a:pt x="13976" y="4668"/>
                    </a:lnTo>
                    <a:lnTo>
                      <a:pt x="14065" y="4791"/>
                    </a:lnTo>
                    <a:lnTo>
                      <a:pt x="14153" y="4923"/>
                    </a:lnTo>
                    <a:lnTo>
                      <a:pt x="14232" y="5047"/>
                    </a:lnTo>
                    <a:lnTo>
                      <a:pt x="14312" y="5188"/>
                    </a:lnTo>
                    <a:lnTo>
                      <a:pt x="14382" y="5329"/>
                    </a:lnTo>
                    <a:lnTo>
                      <a:pt x="14444" y="5470"/>
                    </a:lnTo>
                    <a:lnTo>
                      <a:pt x="14497" y="5612"/>
                    </a:lnTo>
                    <a:lnTo>
                      <a:pt x="14550" y="5762"/>
                    </a:lnTo>
                    <a:lnTo>
                      <a:pt x="14594" y="5912"/>
                    </a:lnTo>
                    <a:lnTo>
                      <a:pt x="14629" y="6070"/>
                    </a:lnTo>
                    <a:lnTo>
                      <a:pt x="14656" y="6220"/>
                    </a:lnTo>
                    <a:lnTo>
                      <a:pt x="14673" y="6379"/>
                    </a:lnTo>
                    <a:lnTo>
                      <a:pt x="14682" y="6547"/>
                    </a:lnTo>
                    <a:lnTo>
                      <a:pt x="14691" y="6706"/>
                    </a:lnTo>
                    <a:lnTo>
                      <a:pt x="14691" y="6706"/>
                    </a:lnTo>
                    <a:lnTo>
                      <a:pt x="14682" y="6882"/>
                    </a:lnTo>
                    <a:lnTo>
                      <a:pt x="14673" y="7050"/>
                    </a:lnTo>
                    <a:lnTo>
                      <a:pt x="14656" y="7217"/>
                    </a:lnTo>
                    <a:lnTo>
                      <a:pt x="14629" y="7376"/>
                    </a:lnTo>
                    <a:lnTo>
                      <a:pt x="14594" y="7535"/>
                    </a:lnTo>
                    <a:lnTo>
                      <a:pt x="14550" y="7694"/>
                    </a:lnTo>
                    <a:lnTo>
                      <a:pt x="14497" y="7844"/>
                    </a:lnTo>
                    <a:lnTo>
                      <a:pt x="14444" y="7994"/>
                    </a:lnTo>
                    <a:lnTo>
                      <a:pt x="14382" y="8144"/>
                    </a:lnTo>
                    <a:lnTo>
                      <a:pt x="14312" y="8276"/>
                    </a:lnTo>
                    <a:lnTo>
                      <a:pt x="14232" y="8417"/>
                    </a:lnTo>
                    <a:lnTo>
                      <a:pt x="14153" y="8550"/>
                    </a:lnTo>
                    <a:lnTo>
                      <a:pt x="14065" y="8673"/>
                    </a:lnTo>
                    <a:lnTo>
                      <a:pt x="13976" y="8788"/>
                    </a:lnTo>
                    <a:lnTo>
                      <a:pt x="13871" y="8912"/>
                    </a:lnTo>
                    <a:lnTo>
                      <a:pt x="13773" y="9017"/>
                    </a:lnTo>
                    <a:lnTo>
                      <a:pt x="13659" y="9123"/>
                    </a:lnTo>
                    <a:lnTo>
                      <a:pt x="13553" y="9220"/>
                    </a:lnTo>
                    <a:lnTo>
                      <a:pt x="13429" y="9317"/>
                    </a:lnTo>
                    <a:lnTo>
                      <a:pt x="13315" y="9406"/>
                    </a:lnTo>
                    <a:lnTo>
                      <a:pt x="13182" y="9485"/>
                    </a:lnTo>
                    <a:lnTo>
                      <a:pt x="13059" y="9564"/>
                    </a:lnTo>
                    <a:lnTo>
                      <a:pt x="12926" y="9626"/>
                    </a:lnTo>
                    <a:lnTo>
                      <a:pt x="12785" y="9688"/>
                    </a:lnTo>
                    <a:lnTo>
                      <a:pt x="12653" y="9750"/>
                    </a:lnTo>
                    <a:lnTo>
                      <a:pt x="12512" y="9794"/>
                    </a:lnTo>
                    <a:lnTo>
                      <a:pt x="12362" y="9838"/>
                    </a:lnTo>
                    <a:lnTo>
                      <a:pt x="12212" y="9873"/>
                    </a:lnTo>
                    <a:lnTo>
                      <a:pt x="12062" y="9900"/>
                    </a:lnTo>
                    <a:lnTo>
                      <a:pt x="11912" y="9917"/>
                    </a:lnTo>
                    <a:lnTo>
                      <a:pt x="11762" y="9926"/>
                    </a:lnTo>
                    <a:lnTo>
                      <a:pt x="11603" y="9935"/>
                    </a:lnTo>
                    <a:lnTo>
                      <a:pt x="11603" y="9935"/>
                    </a:lnTo>
                    <a:lnTo>
                      <a:pt x="3777" y="9935"/>
                    </a:lnTo>
                    <a:lnTo>
                      <a:pt x="3777" y="9935"/>
                    </a:lnTo>
                    <a:lnTo>
                      <a:pt x="3653" y="9935"/>
                    </a:lnTo>
                    <a:lnTo>
                      <a:pt x="3538" y="9917"/>
                    </a:lnTo>
                    <a:lnTo>
                      <a:pt x="3415" y="9909"/>
                    </a:lnTo>
                    <a:lnTo>
                      <a:pt x="3300" y="9882"/>
                    </a:lnTo>
                    <a:lnTo>
                      <a:pt x="3186" y="9856"/>
                    </a:lnTo>
                    <a:lnTo>
                      <a:pt x="3071" y="9820"/>
                    </a:lnTo>
                    <a:lnTo>
                      <a:pt x="2965" y="9785"/>
                    </a:lnTo>
                    <a:lnTo>
                      <a:pt x="2859" y="9741"/>
                    </a:lnTo>
                    <a:lnTo>
                      <a:pt x="2753" y="9688"/>
                    </a:lnTo>
                    <a:lnTo>
                      <a:pt x="2647" y="9635"/>
                    </a:lnTo>
                    <a:lnTo>
                      <a:pt x="2550" y="9573"/>
                    </a:lnTo>
                    <a:lnTo>
                      <a:pt x="2453" y="9511"/>
                    </a:lnTo>
                    <a:lnTo>
                      <a:pt x="2365" y="9441"/>
                    </a:lnTo>
                    <a:lnTo>
                      <a:pt x="2268" y="9361"/>
                    </a:lnTo>
                    <a:lnTo>
                      <a:pt x="2188" y="9291"/>
                    </a:lnTo>
                    <a:lnTo>
                      <a:pt x="2100" y="9203"/>
                    </a:lnTo>
                    <a:lnTo>
                      <a:pt x="2021" y="9114"/>
                    </a:lnTo>
                    <a:lnTo>
                      <a:pt x="1950" y="9026"/>
                    </a:lnTo>
                    <a:lnTo>
                      <a:pt x="1880" y="8938"/>
                    </a:lnTo>
                    <a:lnTo>
                      <a:pt x="1809" y="8841"/>
                    </a:lnTo>
                    <a:lnTo>
                      <a:pt x="1747" y="8735"/>
                    </a:lnTo>
                    <a:lnTo>
                      <a:pt x="1694" y="8629"/>
                    </a:lnTo>
                    <a:lnTo>
                      <a:pt x="1641" y="8523"/>
                    </a:lnTo>
                    <a:lnTo>
                      <a:pt x="1597" y="8417"/>
                    </a:lnTo>
                    <a:lnTo>
                      <a:pt x="1553" y="8303"/>
                    </a:lnTo>
                    <a:lnTo>
                      <a:pt x="1509" y="8188"/>
                    </a:lnTo>
                    <a:lnTo>
                      <a:pt x="1482" y="8073"/>
                    </a:lnTo>
                    <a:lnTo>
                      <a:pt x="1456" y="7950"/>
                    </a:lnTo>
                    <a:lnTo>
                      <a:pt x="1430" y="7826"/>
                    </a:lnTo>
                    <a:lnTo>
                      <a:pt x="1421" y="7703"/>
                    </a:lnTo>
                    <a:lnTo>
                      <a:pt x="1412" y="7579"/>
                    </a:lnTo>
                    <a:lnTo>
                      <a:pt x="1403" y="7447"/>
                    </a:lnTo>
                    <a:close/>
                    <a:moveTo>
                      <a:pt x="15185" y="19269"/>
                    </a:moveTo>
                    <a:lnTo>
                      <a:pt x="15185" y="19269"/>
                    </a:lnTo>
                    <a:lnTo>
                      <a:pt x="15185" y="19331"/>
                    </a:lnTo>
                    <a:lnTo>
                      <a:pt x="15168" y="19384"/>
                    </a:lnTo>
                    <a:lnTo>
                      <a:pt x="15141" y="19428"/>
                    </a:lnTo>
                    <a:lnTo>
                      <a:pt x="15106" y="19472"/>
                    </a:lnTo>
                    <a:lnTo>
                      <a:pt x="15062" y="19507"/>
                    </a:lnTo>
                    <a:lnTo>
                      <a:pt x="15018" y="19534"/>
                    </a:lnTo>
                    <a:lnTo>
                      <a:pt x="14956" y="19551"/>
                    </a:lnTo>
                    <a:lnTo>
                      <a:pt x="14903" y="19560"/>
                    </a:lnTo>
                    <a:lnTo>
                      <a:pt x="1191" y="19560"/>
                    </a:lnTo>
                    <a:lnTo>
                      <a:pt x="1191" y="19560"/>
                    </a:lnTo>
                    <a:lnTo>
                      <a:pt x="1138" y="19551"/>
                    </a:lnTo>
                    <a:lnTo>
                      <a:pt x="1085" y="19534"/>
                    </a:lnTo>
                    <a:lnTo>
                      <a:pt x="1032" y="19507"/>
                    </a:lnTo>
                    <a:lnTo>
                      <a:pt x="988" y="19472"/>
                    </a:lnTo>
                    <a:lnTo>
                      <a:pt x="953" y="19428"/>
                    </a:lnTo>
                    <a:lnTo>
                      <a:pt x="927" y="19384"/>
                    </a:lnTo>
                    <a:lnTo>
                      <a:pt x="909" y="19331"/>
                    </a:lnTo>
                    <a:lnTo>
                      <a:pt x="909" y="19269"/>
                    </a:lnTo>
                    <a:lnTo>
                      <a:pt x="909" y="16022"/>
                    </a:lnTo>
                    <a:lnTo>
                      <a:pt x="909" y="16022"/>
                    </a:lnTo>
                    <a:lnTo>
                      <a:pt x="909" y="15969"/>
                    </a:lnTo>
                    <a:lnTo>
                      <a:pt x="927" y="15916"/>
                    </a:lnTo>
                    <a:lnTo>
                      <a:pt x="953" y="15863"/>
                    </a:lnTo>
                    <a:lnTo>
                      <a:pt x="988" y="15819"/>
                    </a:lnTo>
                    <a:lnTo>
                      <a:pt x="1032" y="15784"/>
                    </a:lnTo>
                    <a:lnTo>
                      <a:pt x="1085" y="15757"/>
                    </a:lnTo>
                    <a:lnTo>
                      <a:pt x="1138" y="15740"/>
                    </a:lnTo>
                    <a:lnTo>
                      <a:pt x="1191" y="15740"/>
                    </a:lnTo>
                    <a:lnTo>
                      <a:pt x="6292" y="15740"/>
                    </a:lnTo>
                    <a:lnTo>
                      <a:pt x="6759" y="15740"/>
                    </a:lnTo>
                    <a:lnTo>
                      <a:pt x="14903" y="15740"/>
                    </a:lnTo>
                    <a:lnTo>
                      <a:pt x="14903" y="15740"/>
                    </a:lnTo>
                    <a:lnTo>
                      <a:pt x="14956" y="15740"/>
                    </a:lnTo>
                    <a:lnTo>
                      <a:pt x="15018" y="15757"/>
                    </a:lnTo>
                    <a:lnTo>
                      <a:pt x="15062" y="15784"/>
                    </a:lnTo>
                    <a:lnTo>
                      <a:pt x="15106" y="15819"/>
                    </a:lnTo>
                    <a:lnTo>
                      <a:pt x="15141" y="15863"/>
                    </a:lnTo>
                    <a:lnTo>
                      <a:pt x="15168" y="15916"/>
                    </a:lnTo>
                    <a:lnTo>
                      <a:pt x="15185" y="15969"/>
                    </a:lnTo>
                    <a:lnTo>
                      <a:pt x="15185" y="16022"/>
                    </a:lnTo>
                    <a:lnTo>
                      <a:pt x="15185" y="19269"/>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defRPr/>
                </a:pPr>
                <a:endParaRPr lang="en-US" sz="918" kern="0" dirty="0">
                  <a:solidFill>
                    <a:srgbClr val="FFFFFF"/>
                  </a:solidFill>
                  <a:latin typeface="Segoe UI"/>
                </a:endParaRPr>
              </a:p>
            </p:txBody>
          </p:sp>
          <p:sp>
            <p:nvSpPr>
              <p:cNvPr id="122" name="Freeform 22">
                <a:extLst>
                  <a:ext uri="{FF2B5EF4-FFF2-40B4-BE49-F238E27FC236}">
                    <a16:creationId xmlns:a16="http://schemas.microsoft.com/office/drawing/2014/main" id="{3F62ED0B-7651-432B-A8DA-9D122D95A6E8}"/>
                  </a:ext>
                </a:extLst>
              </p:cNvPr>
              <p:cNvSpPr>
                <a:spLocks noChangeArrowheads="1"/>
              </p:cNvSpPr>
              <p:nvPr/>
            </p:nvSpPr>
            <p:spPr bwMode="auto">
              <a:xfrm>
                <a:off x="6616700" y="6224588"/>
                <a:ext cx="492125" cy="492125"/>
              </a:xfrm>
              <a:custGeom>
                <a:avLst/>
                <a:gdLst>
                  <a:gd name="T0" fmla="*/ 688 w 1369"/>
                  <a:gd name="T1" fmla="*/ 0 h 1369"/>
                  <a:gd name="T2" fmla="*/ 547 w 1369"/>
                  <a:gd name="T3" fmla="*/ 9 h 1369"/>
                  <a:gd name="T4" fmla="*/ 415 w 1369"/>
                  <a:gd name="T5" fmla="*/ 53 h 1369"/>
                  <a:gd name="T6" fmla="*/ 300 w 1369"/>
                  <a:gd name="T7" fmla="*/ 115 h 1369"/>
                  <a:gd name="T8" fmla="*/ 203 w 1369"/>
                  <a:gd name="T9" fmla="*/ 194 h 1369"/>
                  <a:gd name="T10" fmla="*/ 115 w 1369"/>
                  <a:gd name="T11" fmla="*/ 300 h 1369"/>
                  <a:gd name="T12" fmla="*/ 53 w 1369"/>
                  <a:gd name="T13" fmla="*/ 415 h 1369"/>
                  <a:gd name="T14" fmla="*/ 18 w 1369"/>
                  <a:gd name="T15" fmla="*/ 547 h 1369"/>
                  <a:gd name="T16" fmla="*/ 0 w 1369"/>
                  <a:gd name="T17" fmla="*/ 680 h 1369"/>
                  <a:gd name="T18" fmla="*/ 0 w 1369"/>
                  <a:gd name="T19" fmla="*/ 750 h 1369"/>
                  <a:gd name="T20" fmla="*/ 35 w 1369"/>
                  <a:gd name="T21" fmla="*/ 882 h 1369"/>
                  <a:gd name="T22" fmla="*/ 79 w 1369"/>
                  <a:gd name="T23" fmla="*/ 1006 h 1369"/>
                  <a:gd name="T24" fmla="*/ 159 w 1369"/>
                  <a:gd name="T25" fmla="*/ 1121 h 1369"/>
                  <a:gd name="T26" fmla="*/ 247 w 1369"/>
                  <a:gd name="T27" fmla="*/ 1209 h 1369"/>
                  <a:gd name="T28" fmla="*/ 362 w 1369"/>
                  <a:gd name="T29" fmla="*/ 1288 h 1369"/>
                  <a:gd name="T30" fmla="*/ 485 w 1369"/>
                  <a:gd name="T31" fmla="*/ 1332 h 1369"/>
                  <a:gd name="T32" fmla="*/ 618 w 1369"/>
                  <a:gd name="T33" fmla="*/ 1368 h 1369"/>
                  <a:gd name="T34" fmla="*/ 688 w 1369"/>
                  <a:gd name="T35" fmla="*/ 1368 h 1369"/>
                  <a:gd name="T36" fmla="*/ 821 w 1369"/>
                  <a:gd name="T37" fmla="*/ 1350 h 1369"/>
                  <a:gd name="T38" fmla="*/ 953 w 1369"/>
                  <a:gd name="T39" fmla="*/ 1315 h 1369"/>
                  <a:gd name="T40" fmla="*/ 1068 w 1369"/>
                  <a:gd name="T41" fmla="*/ 1253 h 1369"/>
                  <a:gd name="T42" fmla="*/ 1174 w 1369"/>
                  <a:gd name="T43" fmla="*/ 1165 h 1369"/>
                  <a:gd name="T44" fmla="*/ 1253 w 1369"/>
                  <a:gd name="T45" fmla="*/ 1068 h 1369"/>
                  <a:gd name="T46" fmla="*/ 1315 w 1369"/>
                  <a:gd name="T47" fmla="*/ 953 h 1369"/>
                  <a:gd name="T48" fmla="*/ 1359 w 1369"/>
                  <a:gd name="T49" fmla="*/ 821 h 1369"/>
                  <a:gd name="T50" fmla="*/ 1368 w 1369"/>
                  <a:gd name="T51" fmla="*/ 680 h 1369"/>
                  <a:gd name="T52" fmla="*/ 1368 w 1369"/>
                  <a:gd name="T53" fmla="*/ 609 h 1369"/>
                  <a:gd name="T54" fmla="*/ 1341 w 1369"/>
                  <a:gd name="T55" fmla="*/ 477 h 1369"/>
                  <a:gd name="T56" fmla="*/ 1288 w 1369"/>
                  <a:gd name="T57" fmla="*/ 353 h 1369"/>
                  <a:gd name="T58" fmla="*/ 1218 w 1369"/>
                  <a:gd name="T59" fmla="*/ 247 h 1369"/>
                  <a:gd name="T60" fmla="*/ 1121 w 1369"/>
                  <a:gd name="T61" fmla="*/ 150 h 1369"/>
                  <a:gd name="T62" fmla="*/ 1015 w 1369"/>
                  <a:gd name="T63" fmla="*/ 80 h 1369"/>
                  <a:gd name="T64" fmla="*/ 891 w 1369"/>
                  <a:gd name="T65" fmla="*/ 27 h 1369"/>
                  <a:gd name="T66" fmla="*/ 759 w 1369"/>
                  <a:gd name="T67" fmla="*/ 0 h 1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369" h="1369">
                    <a:moveTo>
                      <a:pt x="688" y="0"/>
                    </a:moveTo>
                    <a:lnTo>
                      <a:pt x="688" y="0"/>
                    </a:lnTo>
                    <a:lnTo>
                      <a:pt x="618" y="0"/>
                    </a:lnTo>
                    <a:lnTo>
                      <a:pt x="547" y="9"/>
                    </a:lnTo>
                    <a:lnTo>
                      <a:pt x="485" y="27"/>
                    </a:lnTo>
                    <a:lnTo>
                      <a:pt x="415" y="53"/>
                    </a:lnTo>
                    <a:lnTo>
                      <a:pt x="362" y="80"/>
                    </a:lnTo>
                    <a:lnTo>
                      <a:pt x="300" y="115"/>
                    </a:lnTo>
                    <a:lnTo>
                      <a:pt x="247" y="150"/>
                    </a:lnTo>
                    <a:lnTo>
                      <a:pt x="203" y="194"/>
                    </a:lnTo>
                    <a:lnTo>
                      <a:pt x="159" y="247"/>
                    </a:lnTo>
                    <a:lnTo>
                      <a:pt x="115" y="300"/>
                    </a:lnTo>
                    <a:lnTo>
                      <a:pt x="79" y="353"/>
                    </a:lnTo>
                    <a:lnTo>
                      <a:pt x="53" y="415"/>
                    </a:lnTo>
                    <a:lnTo>
                      <a:pt x="35" y="477"/>
                    </a:lnTo>
                    <a:lnTo>
                      <a:pt x="18" y="547"/>
                    </a:lnTo>
                    <a:lnTo>
                      <a:pt x="0" y="609"/>
                    </a:lnTo>
                    <a:lnTo>
                      <a:pt x="0" y="680"/>
                    </a:lnTo>
                    <a:lnTo>
                      <a:pt x="0" y="680"/>
                    </a:lnTo>
                    <a:lnTo>
                      <a:pt x="0" y="750"/>
                    </a:lnTo>
                    <a:lnTo>
                      <a:pt x="18" y="821"/>
                    </a:lnTo>
                    <a:lnTo>
                      <a:pt x="35" y="882"/>
                    </a:lnTo>
                    <a:lnTo>
                      <a:pt x="53" y="953"/>
                    </a:lnTo>
                    <a:lnTo>
                      <a:pt x="79" y="1006"/>
                    </a:lnTo>
                    <a:lnTo>
                      <a:pt x="115" y="1068"/>
                    </a:lnTo>
                    <a:lnTo>
                      <a:pt x="159" y="1121"/>
                    </a:lnTo>
                    <a:lnTo>
                      <a:pt x="203" y="1165"/>
                    </a:lnTo>
                    <a:lnTo>
                      <a:pt x="247" y="1209"/>
                    </a:lnTo>
                    <a:lnTo>
                      <a:pt x="300" y="1253"/>
                    </a:lnTo>
                    <a:lnTo>
                      <a:pt x="362" y="1288"/>
                    </a:lnTo>
                    <a:lnTo>
                      <a:pt x="415" y="1315"/>
                    </a:lnTo>
                    <a:lnTo>
                      <a:pt x="485" y="1332"/>
                    </a:lnTo>
                    <a:lnTo>
                      <a:pt x="547" y="1350"/>
                    </a:lnTo>
                    <a:lnTo>
                      <a:pt x="618" y="1368"/>
                    </a:lnTo>
                    <a:lnTo>
                      <a:pt x="688" y="1368"/>
                    </a:lnTo>
                    <a:lnTo>
                      <a:pt x="688" y="1368"/>
                    </a:lnTo>
                    <a:lnTo>
                      <a:pt x="759" y="1368"/>
                    </a:lnTo>
                    <a:lnTo>
                      <a:pt x="821" y="1350"/>
                    </a:lnTo>
                    <a:lnTo>
                      <a:pt x="891" y="1332"/>
                    </a:lnTo>
                    <a:lnTo>
                      <a:pt x="953" y="1315"/>
                    </a:lnTo>
                    <a:lnTo>
                      <a:pt x="1015" y="1288"/>
                    </a:lnTo>
                    <a:lnTo>
                      <a:pt x="1068" y="1253"/>
                    </a:lnTo>
                    <a:lnTo>
                      <a:pt x="1121" y="1209"/>
                    </a:lnTo>
                    <a:lnTo>
                      <a:pt x="1174" y="1165"/>
                    </a:lnTo>
                    <a:lnTo>
                      <a:pt x="1218" y="1121"/>
                    </a:lnTo>
                    <a:lnTo>
                      <a:pt x="1253" y="1068"/>
                    </a:lnTo>
                    <a:lnTo>
                      <a:pt x="1288" y="1006"/>
                    </a:lnTo>
                    <a:lnTo>
                      <a:pt x="1315" y="953"/>
                    </a:lnTo>
                    <a:lnTo>
                      <a:pt x="1341" y="882"/>
                    </a:lnTo>
                    <a:lnTo>
                      <a:pt x="1359" y="821"/>
                    </a:lnTo>
                    <a:lnTo>
                      <a:pt x="1368" y="750"/>
                    </a:lnTo>
                    <a:lnTo>
                      <a:pt x="1368" y="680"/>
                    </a:lnTo>
                    <a:lnTo>
                      <a:pt x="1368" y="680"/>
                    </a:lnTo>
                    <a:lnTo>
                      <a:pt x="1368" y="609"/>
                    </a:lnTo>
                    <a:lnTo>
                      <a:pt x="1359" y="547"/>
                    </a:lnTo>
                    <a:lnTo>
                      <a:pt x="1341" y="477"/>
                    </a:lnTo>
                    <a:lnTo>
                      <a:pt x="1315" y="415"/>
                    </a:lnTo>
                    <a:lnTo>
                      <a:pt x="1288" y="353"/>
                    </a:lnTo>
                    <a:lnTo>
                      <a:pt x="1253" y="300"/>
                    </a:lnTo>
                    <a:lnTo>
                      <a:pt x="1218" y="247"/>
                    </a:lnTo>
                    <a:lnTo>
                      <a:pt x="1174" y="194"/>
                    </a:lnTo>
                    <a:lnTo>
                      <a:pt x="1121" y="150"/>
                    </a:lnTo>
                    <a:lnTo>
                      <a:pt x="1068" y="115"/>
                    </a:lnTo>
                    <a:lnTo>
                      <a:pt x="1015" y="80"/>
                    </a:lnTo>
                    <a:lnTo>
                      <a:pt x="953" y="53"/>
                    </a:lnTo>
                    <a:lnTo>
                      <a:pt x="891" y="27"/>
                    </a:lnTo>
                    <a:lnTo>
                      <a:pt x="821" y="9"/>
                    </a:lnTo>
                    <a:lnTo>
                      <a:pt x="759" y="0"/>
                    </a:lnTo>
                    <a:lnTo>
                      <a:pt x="688"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defRPr/>
                </a:pPr>
                <a:endParaRPr lang="en-US" sz="918" kern="0">
                  <a:solidFill>
                    <a:srgbClr val="FFFFFF"/>
                  </a:solidFill>
                  <a:latin typeface="Segoe UI"/>
                </a:endParaRPr>
              </a:p>
            </p:txBody>
          </p:sp>
          <p:sp>
            <p:nvSpPr>
              <p:cNvPr id="123" name="Freeform 23">
                <a:extLst>
                  <a:ext uri="{FF2B5EF4-FFF2-40B4-BE49-F238E27FC236}">
                    <a16:creationId xmlns:a16="http://schemas.microsoft.com/office/drawing/2014/main" id="{FDEDF6F0-CB4E-4CAB-84D4-26D57BB0A3D4}"/>
                  </a:ext>
                </a:extLst>
              </p:cNvPr>
              <p:cNvSpPr>
                <a:spLocks noChangeArrowheads="1"/>
              </p:cNvSpPr>
              <p:nvPr/>
            </p:nvSpPr>
            <p:spPr bwMode="auto">
              <a:xfrm>
                <a:off x="2982929" y="6307128"/>
                <a:ext cx="2716211" cy="327005"/>
              </a:xfrm>
              <a:custGeom>
                <a:avLst/>
                <a:gdLst>
                  <a:gd name="T0" fmla="*/ 0 w 7545"/>
                  <a:gd name="T1" fmla="*/ 908 h 909"/>
                  <a:gd name="T2" fmla="*/ 7544 w 7545"/>
                  <a:gd name="T3" fmla="*/ 908 h 909"/>
                  <a:gd name="T4" fmla="*/ 7544 w 7545"/>
                  <a:gd name="T5" fmla="*/ 0 h 909"/>
                  <a:gd name="T6" fmla="*/ 0 w 7545"/>
                  <a:gd name="T7" fmla="*/ 0 h 909"/>
                  <a:gd name="T8" fmla="*/ 0 w 7545"/>
                  <a:gd name="T9" fmla="*/ 908 h 909"/>
                </a:gdLst>
                <a:ahLst/>
                <a:cxnLst>
                  <a:cxn ang="0">
                    <a:pos x="T0" y="T1"/>
                  </a:cxn>
                  <a:cxn ang="0">
                    <a:pos x="T2" y="T3"/>
                  </a:cxn>
                  <a:cxn ang="0">
                    <a:pos x="T4" y="T5"/>
                  </a:cxn>
                  <a:cxn ang="0">
                    <a:pos x="T6" y="T7"/>
                  </a:cxn>
                  <a:cxn ang="0">
                    <a:pos x="T8" y="T9"/>
                  </a:cxn>
                </a:cxnLst>
                <a:rect l="0" t="0" r="r" b="b"/>
                <a:pathLst>
                  <a:path w="7545" h="909">
                    <a:moveTo>
                      <a:pt x="0" y="908"/>
                    </a:moveTo>
                    <a:lnTo>
                      <a:pt x="7544" y="908"/>
                    </a:lnTo>
                    <a:lnTo>
                      <a:pt x="7544" y="0"/>
                    </a:lnTo>
                    <a:lnTo>
                      <a:pt x="0" y="0"/>
                    </a:lnTo>
                    <a:lnTo>
                      <a:pt x="0" y="90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defRPr/>
                </a:pPr>
                <a:endParaRPr lang="en-US" sz="918" kern="0">
                  <a:solidFill>
                    <a:srgbClr val="FFFFFF"/>
                  </a:solidFill>
                  <a:latin typeface="Segoe UI"/>
                </a:endParaRPr>
              </a:p>
            </p:txBody>
          </p:sp>
        </p:grpSp>
        <p:sp>
          <p:nvSpPr>
            <p:cNvPr id="118" name="Rectangle 117"/>
            <p:cNvSpPr/>
            <p:nvPr/>
          </p:nvSpPr>
          <p:spPr>
            <a:xfrm rot="16200000">
              <a:off x="11553088" y="881889"/>
              <a:ext cx="805161" cy="48008"/>
            </a:xfrm>
            <a:prstGeom prst="rect">
              <a:avLst/>
            </a:prstGeom>
          </p:spPr>
          <p:txBody>
            <a:bodyPr wrap="square">
              <a:spAutoFit/>
            </a:bodyPr>
            <a:lstStyle/>
            <a:p>
              <a:pPr algn="ctr" defTabSz="951028" eaLnBrk="0" fontAlgn="base" hangingPunct="0">
                <a:lnSpc>
                  <a:spcPct val="90000"/>
                </a:lnSpc>
                <a:spcBef>
                  <a:spcPct val="0"/>
                </a:spcBef>
                <a:spcAft>
                  <a:spcPct val="0"/>
                </a:spcAft>
                <a:defRPr/>
              </a:pPr>
              <a:r>
                <a:rPr lang="en-US" sz="918" dirty="0">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rPr>
                <a:t>Azure Stack + Hybrid</a:t>
              </a:r>
            </a:p>
          </p:txBody>
        </p:sp>
        <p:sp>
          <p:nvSpPr>
            <p:cNvPr id="119" name="Rectangle 118"/>
            <p:cNvSpPr/>
            <p:nvPr/>
          </p:nvSpPr>
          <p:spPr bwMode="auto">
            <a:xfrm>
              <a:off x="11738846" y="1707"/>
              <a:ext cx="447679" cy="1454242"/>
            </a:xfrm>
            <a:prstGeom prst="rect">
              <a:avLst/>
            </a:prstGeom>
            <a:solidFill>
              <a:srgbClr val="000000">
                <a:alpha val="58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eaLnBrk="0" fontAlgn="base" hangingPunct="0">
                <a:lnSpc>
                  <a:spcPct val="90000"/>
                </a:lnSpc>
                <a:spcBef>
                  <a:spcPct val="0"/>
                </a:spcBef>
                <a:spcAft>
                  <a:spcPct val="0"/>
                </a:spcAft>
                <a:defRPr/>
              </a:pPr>
              <a:endParaRPr lang="en-US" sz="918" dirty="0">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cxnSp>
          <p:nvCxnSpPr>
            <p:cNvPr id="120" name="Straight Connector 119">
              <a:extLst>
                <a:ext uri="{FF2B5EF4-FFF2-40B4-BE49-F238E27FC236}">
                  <a16:creationId xmlns:a16="http://schemas.microsoft.com/office/drawing/2014/main" id="{153D86BF-D60D-4D45-AD9A-B2638811C3FD}"/>
                </a:ext>
              </a:extLst>
            </p:cNvPr>
            <p:cNvCxnSpPr>
              <a:cxnSpLocks/>
            </p:cNvCxnSpPr>
            <p:nvPr/>
          </p:nvCxnSpPr>
          <p:spPr>
            <a:xfrm flipV="1">
              <a:off x="11743432" y="-4607"/>
              <a:ext cx="0" cy="1455809"/>
            </a:xfrm>
            <a:prstGeom prst="line">
              <a:avLst/>
            </a:prstGeom>
            <a:noFill/>
            <a:ln w="12700" cap="flat">
              <a:solidFill>
                <a:schemeClr val="tx2">
                  <a:alpha val="7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grpSp>
      <p:sp>
        <p:nvSpPr>
          <p:cNvPr id="43" name="TextBox 10">
            <a:extLst>
              <a:ext uri="{FF2B5EF4-FFF2-40B4-BE49-F238E27FC236}">
                <a16:creationId xmlns:a16="http://schemas.microsoft.com/office/drawing/2014/main" id="{896338E4-5E15-43CE-8AF9-7CEA7FF4CEDC}"/>
              </a:ext>
            </a:extLst>
          </p:cNvPr>
          <p:cNvSpPr txBox="1"/>
          <p:nvPr/>
        </p:nvSpPr>
        <p:spPr>
          <a:xfrm>
            <a:off x="681076" y="3317024"/>
            <a:ext cx="2139437" cy="468829"/>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2293" fontAlgn="base">
              <a:lnSpc>
                <a:spcPct val="90000"/>
              </a:lnSpc>
              <a:spcBef>
                <a:spcPct val="0"/>
              </a:spcBef>
              <a:spcAft>
                <a:spcPct val="0"/>
              </a:spcAft>
              <a:defRPr/>
            </a:pPr>
            <a:r>
              <a:rPr lang="en-US" sz="2652" spc="30" dirty="0">
                <a:solidFill>
                  <a:srgbClr val="0078D7"/>
                </a:solidFill>
                <a:latin typeface="Segoe UI Light"/>
                <a:cs typeface="Segoe UI" pitchFamily="34" charset="0"/>
              </a:rPr>
              <a:t>Trusted</a:t>
            </a:r>
          </a:p>
        </p:txBody>
      </p:sp>
      <p:sp>
        <p:nvSpPr>
          <p:cNvPr id="49" name="TextBox 10">
            <a:extLst>
              <a:ext uri="{FF2B5EF4-FFF2-40B4-BE49-F238E27FC236}">
                <a16:creationId xmlns:a16="http://schemas.microsoft.com/office/drawing/2014/main" id="{8BD8644E-02C1-4F61-928F-E8902B1F0AC2}"/>
              </a:ext>
            </a:extLst>
          </p:cNvPr>
          <p:cNvSpPr txBox="1"/>
          <p:nvPr/>
        </p:nvSpPr>
        <p:spPr>
          <a:xfrm>
            <a:off x="681076" y="3317024"/>
            <a:ext cx="2139437" cy="468829"/>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2293" fontAlgn="base">
              <a:lnSpc>
                <a:spcPct val="90000"/>
              </a:lnSpc>
              <a:spcBef>
                <a:spcPct val="0"/>
              </a:spcBef>
              <a:spcAft>
                <a:spcPct val="0"/>
              </a:spcAft>
              <a:defRPr/>
            </a:pPr>
            <a:r>
              <a:rPr lang="en-US" sz="2652" spc="30" dirty="0">
                <a:solidFill>
                  <a:srgbClr val="0078D7"/>
                </a:solidFill>
                <a:latin typeface="Segoe UI Light"/>
                <a:cs typeface="Segoe UI" pitchFamily="34" charset="0"/>
              </a:rPr>
              <a:t>Productive</a:t>
            </a:r>
          </a:p>
        </p:txBody>
      </p:sp>
      <p:sp>
        <p:nvSpPr>
          <p:cNvPr id="50" name="TextBox 10">
            <a:extLst>
              <a:ext uri="{FF2B5EF4-FFF2-40B4-BE49-F238E27FC236}">
                <a16:creationId xmlns:a16="http://schemas.microsoft.com/office/drawing/2014/main" id="{FF250B0B-16D0-4242-B609-FCD6071403FF}"/>
              </a:ext>
            </a:extLst>
          </p:cNvPr>
          <p:cNvSpPr txBox="1"/>
          <p:nvPr/>
        </p:nvSpPr>
        <p:spPr>
          <a:xfrm>
            <a:off x="681076" y="3317024"/>
            <a:ext cx="2139437" cy="468829"/>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2293" fontAlgn="base">
              <a:lnSpc>
                <a:spcPct val="90000"/>
              </a:lnSpc>
              <a:spcBef>
                <a:spcPct val="0"/>
              </a:spcBef>
              <a:spcAft>
                <a:spcPct val="0"/>
              </a:spcAft>
              <a:defRPr/>
            </a:pPr>
            <a:r>
              <a:rPr lang="en-US" sz="2652" spc="30" dirty="0">
                <a:solidFill>
                  <a:srgbClr val="0078D7"/>
                </a:solidFill>
                <a:latin typeface="Segoe UI Light"/>
                <a:cs typeface="Segoe UI" pitchFamily="34" charset="0"/>
              </a:rPr>
              <a:t>Intelligent</a:t>
            </a:r>
          </a:p>
        </p:txBody>
      </p:sp>
      <p:sp>
        <p:nvSpPr>
          <p:cNvPr id="56" name="TextBox 10">
            <a:extLst>
              <a:ext uri="{FF2B5EF4-FFF2-40B4-BE49-F238E27FC236}">
                <a16:creationId xmlns:a16="http://schemas.microsoft.com/office/drawing/2014/main" id="{2F69F83B-0A06-4322-8678-085D0848E284}"/>
              </a:ext>
            </a:extLst>
          </p:cNvPr>
          <p:cNvSpPr txBox="1"/>
          <p:nvPr/>
        </p:nvSpPr>
        <p:spPr>
          <a:xfrm>
            <a:off x="681076" y="3317024"/>
            <a:ext cx="2139437" cy="468829"/>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2293" fontAlgn="base">
              <a:lnSpc>
                <a:spcPct val="90000"/>
              </a:lnSpc>
              <a:spcBef>
                <a:spcPct val="0"/>
              </a:spcBef>
              <a:spcAft>
                <a:spcPct val="0"/>
              </a:spcAft>
              <a:defRPr/>
            </a:pPr>
            <a:r>
              <a:rPr lang="en-US" sz="2652" spc="30" dirty="0">
                <a:solidFill>
                  <a:srgbClr val="0078D7"/>
                </a:solidFill>
                <a:latin typeface="Segoe UI Light"/>
                <a:cs typeface="Segoe UI" pitchFamily="34" charset="0"/>
              </a:rPr>
              <a:t>Hybrid</a:t>
            </a:r>
          </a:p>
        </p:txBody>
      </p:sp>
      <p:sp>
        <p:nvSpPr>
          <p:cNvPr id="57" name="speedometer_2">
            <a:extLst>
              <a:ext uri="{FF2B5EF4-FFF2-40B4-BE49-F238E27FC236}">
                <a16:creationId xmlns:a16="http://schemas.microsoft.com/office/drawing/2014/main" id="{46821C48-C0E2-4818-81B4-7D5236DC9004}"/>
              </a:ext>
            </a:extLst>
          </p:cNvPr>
          <p:cNvSpPr>
            <a:spLocks noChangeAspect="1" noEditPoints="1"/>
          </p:cNvSpPr>
          <p:nvPr/>
        </p:nvSpPr>
        <p:spPr bwMode="auto">
          <a:xfrm>
            <a:off x="1377293" y="3177938"/>
            <a:ext cx="747003" cy="747001"/>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28575">
            <a:solidFill>
              <a:srgbClr val="001F50"/>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cs typeface="Segoe UI" pitchFamily="34" charset="0"/>
            </a:endParaRPr>
          </a:p>
        </p:txBody>
      </p:sp>
      <p:grpSp>
        <p:nvGrpSpPr>
          <p:cNvPr id="58" name="Group 57">
            <a:extLst>
              <a:ext uri="{FF2B5EF4-FFF2-40B4-BE49-F238E27FC236}">
                <a16:creationId xmlns:a16="http://schemas.microsoft.com/office/drawing/2014/main" id="{77AD9DD7-EB86-45CE-9B27-089347C7D079}"/>
              </a:ext>
            </a:extLst>
          </p:cNvPr>
          <p:cNvGrpSpPr/>
          <p:nvPr/>
        </p:nvGrpSpPr>
        <p:grpSpPr>
          <a:xfrm>
            <a:off x="1406985" y="3215629"/>
            <a:ext cx="687620" cy="671619"/>
            <a:chOff x="2088630" y="3287843"/>
            <a:chExt cx="429718" cy="419725"/>
          </a:xfrm>
          <a:noFill/>
        </p:grpSpPr>
        <p:sp>
          <p:nvSpPr>
            <p:cNvPr id="59" name="Rectangle 58">
              <a:extLst>
                <a:ext uri="{FF2B5EF4-FFF2-40B4-BE49-F238E27FC236}">
                  <a16:creationId xmlns:a16="http://schemas.microsoft.com/office/drawing/2014/main" id="{B3CFD5EC-43D5-4B04-B8AE-6E1A4076A14C}"/>
                </a:ext>
              </a:extLst>
            </p:cNvPr>
            <p:cNvSpPr/>
            <p:nvPr/>
          </p:nvSpPr>
          <p:spPr bwMode="auto">
            <a:xfrm>
              <a:off x="2213548" y="3287843"/>
              <a:ext cx="304800" cy="304800"/>
            </a:xfrm>
            <a:prstGeom prst="rect">
              <a:avLst/>
            </a:prstGeom>
            <a:noFill/>
            <a:ln w="28575">
              <a:solidFill>
                <a:srgbClr val="001F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cs typeface="Segoe UI" pitchFamily="34" charset="0"/>
              </a:endParaRPr>
            </a:p>
          </p:txBody>
        </p:sp>
        <p:sp>
          <p:nvSpPr>
            <p:cNvPr id="60" name="Rectangle 59">
              <a:extLst>
                <a:ext uri="{FF2B5EF4-FFF2-40B4-BE49-F238E27FC236}">
                  <a16:creationId xmlns:a16="http://schemas.microsoft.com/office/drawing/2014/main" id="{826EBD6F-365E-4445-9391-67AD7B7167B1}"/>
                </a:ext>
              </a:extLst>
            </p:cNvPr>
            <p:cNvSpPr/>
            <p:nvPr/>
          </p:nvSpPr>
          <p:spPr bwMode="auto">
            <a:xfrm>
              <a:off x="2088630" y="3402768"/>
              <a:ext cx="304800" cy="304800"/>
            </a:xfrm>
            <a:prstGeom prst="rect">
              <a:avLst/>
            </a:prstGeom>
            <a:noFill/>
            <a:ln w="28575">
              <a:solidFill>
                <a:srgbClr val="001F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cs typeface="Segoe UI" pitchFamily="34" charset="0"/>
              </a:endParaRPr>
            </a:p>
          </p:txBody>
        </p:sp>
      </p:grpSp>
      <p:sp>
        <p:nvSpPr>
          <p:cNvPr id="61" name="light">
            <a:extLst>
              <a:ext uri="{FF2B5EF4-FFF2-40B4-BE49-F238E27FC236}">
                <a16:creationId xmlns:a16="http://schemas.microsoft.com/office/drawing/2014/main" id="{38BAE752-BE22-4707-B0F9-4C08A401389B}"/>
              </a:ext>
            </a:extLst>
          </p:cNvPr>
          <p:cNvSpPr>
            <a:spLocks noChangeAspect="1" noEditPoints="1"/>
          </p:cNvSpPr>
          <p:nvPr/>
        </p:nvSpPr>
        <p:spPr bwMode="auto">
          <a:xfrm>
            <a:off x="1495053" y="3171750"/>
            <a:ext cx="511484" cy="759376"/>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28575">
            <a:solidFill>
              <a:srgbClr val="001F50"/>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cs typeface="Segoe UI" pitchFamily="34" charset="0"/>
            </a:endParaRPr>
          </a:p>
        </p:txBody>
      </p:sp>
      <p:sp>
        <p:nvSpPr>
          <p:cNvPr id="62" name="Freeform 61"/>
          <p:cNvSpPr>
            <a:spLocks noChangeArrowheads="1"/>
          </p:cNvSpPr>
          <p:nvPr/>
        </p:nvSpPr>
        <p:spPr bwMode="auto">
          <a:xfrm>
            <a:off x="1347779" y="3152655"/>
            <a:ext cx="806031" cy="797566"/>
          </a:xfrm>
          <a:custGeom>
            <a:avLst/>
            <a:gdLst>
              <a:gd name="T0" fmla="*/ 3212 w 13440"/>
              <a:gd name="T1" fmla="*/ 3671 h 13299"/>
              <a:gd name="T2" fmla="*/ 3433 w 13440"/>
              <a:gd name="T3" fmla="*/ 3583 h 13299"/>
              <a:gd name="T4" fmla="*/ 3600 w 13440"/>
              <a:gd name="T5" fmla="*/ 3415 h 13299"/>
              <a:gd name="T6" fmla="*/ 3689 w 13440"/>
              <a:gd name="T7" fmla="*/ 3194 h 13299"/>
              <a:gd name="T8" fmla="*/ 3697 w 13440"/>
              <a:gd name="T9" fmla="*/ 3009 h 13299"/>
              <a:gd name="T10" fmla="*/ 3627 w 13440"/>
              <a:gd name="T11" fmla="*/ 2762 h 13299"/>
              <a:gd name="T12" fmla="*/ 3477 w 13440"/>
              <a:gd name="T13" fmla="*/ 2577 h 13299"/>
              <a:gd name="T14" fmla="*/ 3274 w 13440"/>
              <a:gd name="T15" fmla="*/ 2462 h 13299"/>
              <a:gd name="T16" fmla="*/ 3088 w 13440"/>
              <a:gd name="T17" fmla="*/ 2427 h 13299"/>
              <a:gd name="T18" fmla="*/ 2833 w 13440"/>
              <a:gd name="T19" fmla="*/ 2480 h 13299"/>
              <a:gd name="T20" fmla="*/ 2630 w 13440"/>
              <a:gd name="T21" fmla="*/ 2621 h 13299"/>
              <a:gd name="T22" fmla="*/ 2488 w 13440"/>
              <a:gd name="T23" fmla="*/ 2824 h 13299"/>
              <a:gd name="T24" fmla="*/ 2444 w 13440"/>
              <a:gd name="T25" fmla="*/ 3080 h 13299"/>
              <a:gd name="T26" fmla="*/ 2471 w 13440"/>
              <a:gd name="T27" fmla="*/ 3256 h 13299"/>
              <a:gd name="T28" fmla="*/ 2585 w 13440"/>
              <a:gd name="T29" fmla="*/ 3459 h 13299"/>
              <a:gd name="T30" fmla="*/ 2780 w 13440"/>
              <a:gd name="T31" fmla="*/ 3609 h 13299"/>
              <a:gd name="T32" fmla="*/ 3027 w 13440"/>
              <a:gd name="T33" fmla="*/ 3680 h 13299"/>
              <a:gd name="T34" fmla="*/ 6988 w 13440"/>
              <a:gd name="T35" fmla="*/ 8127 h 13299"/>
              <a:gd name="T36" fmla="*/ 6380 w 13440"/>
              <a:gd name="T37" fmla="*/ 8480 h 13299"/>
              <a:gd name="T38" fmla="*/ 5718 w 13440"/>
              <a:gd name="T39" fmla="*/ 8736 h 13299"/>
              <a:gd name="T40" fmla="*/ 5004 w 13440"/>
              <a:gd name="T41" fmla="*/ 8886 h 13299"/>
              <a:gd name="T42" fmla="*/ 4439 w 13440"/>
              <a:gd name="T43" fmla="*/ 8921 h 13299"/>
              <a:gd name="T44" fmla="*/ 3547 w 13440"/>
              <a:gd name="T45" fmla="*/ 8824 h 13299"/>
              <a:gd name="T46" fmla="*/ 2709 w 13440"/>
              <a:gd name="T47" fmla="*/ 8568 h 13299"/>
              <a:gd name="T48" fmla="*/ 1959 w 13440"/>
              <a:gd name="T49" fmla="*/ 8153 h 13299"/>
              <a:gd name="T50" fmla="*/ 1297 w 13440"/>
              <a:gd name="T51" fmla="*/ 7615 h 13299"/>
              <a:gd name="T52" fmla="*/ 759 w 13440"/>
              <a:gd name="T53" fmla="*/ 6953 h 13299"/>
              <a:gd name="T54" fmla="*/ 344 w 13440"/>
              <a:gd name="T55" fmla="*/ 6195 h 13299"/>
              <a:gd name="T56" fmla="*/ 88 w 13440"/>
              <a:gd name="T57" fmla="*/ 5357 h 13299"/>
              <a:gd name="T58" fmla="*/ 0 w 13440"/>
              <a:gd name="T59" fmla="*/ 4456 h 13299"/>
              <a:gd name="T60" fmla="*/ 44 w 13440"/>
              <a:gd name="T61" fmla="*/ 3777 h 13299"/>
              <a:gd name="T62" fmla="*/ 264 w 13440"/>
              <a:gd name="T63" fmla="*/ 2921 h 13299"/>
              <a:gd name="T64" fmla="*/ 644 w 13440"/>
              <a:gd name="T65" fmla="*/ 2135 h 13299"/>
              <a:gd name="T66" fmla="*/ 1156 w 13440"/>
              <a:gd name="T67" fmla="*/ 1456 h 13299"/>
              <a:gd name="T68" fmla="*/ 1782 w 13440"/>
              <a:gd name="T69" fmla="*/ 882 h 13299"/>
              <a:gd name="T70" fmla="*/ 2515 w 13440"/>
              <a:gd name="T71" fmla="*/ 432 h 13299"/>
              <a:gd name="T72" fmla="*/ 3327 w 13440"/>
              <a:gd name="T73" fmla="*/ 132 h 13299"/>
              <a:gd name="T74" fmla="*/ 4209 w 13440"/>
              <a:gd name="T75" fmla="*/ 0 h 13299"/>
              <a:gd name="T76" fmla="*/ 4898 w 13440"/>
              <a:gd name="T77" fmla="*/ 17 h 13299"/>
              <a:gd name="T78" fmla="*/ 5771 w 13440"/>
              <a:gd name="T79" fmla="*/ 194 h 13299"/>
              <a:gd name="T80" fmla="*/ 6574 w 13440"/>
              <a:gd name="T81" fmla="*/ 529 h 13299"/>
              <a:gd name="T82" fmla="*/ 7288 w 13440"/>
              <a:gd name="T83" fmla="*/ 1015 h 13299"/>
              <a:gd name="T84" fmla="*/ 7897 w 13440"/>
              <a:gd name="T85" fmla="*/ 1615 h 13299"/>
              <a:gd name="T86" fmla="*/ 8383 w 13440"/>
              <a:gd name="T87" fmla="*/ 2329 h 13299"/>
              <a:gd name="T88" fmla="*/ 8718 w 13440"/>
              <a:gd name="T89" fmla="*/ 3124 h 13299"/>
              <a:gd name="T90" fmla="*/ 8894 w 13440"/>
              <a:gd name="T91" fmla="*/ 3997 h 13299"/>
              <a:gd name="T92" fmla="*/ 8912 w 13440"/>
              <a:gd name="T93" fmla="*/ 4642 h 13299"/>
              <a:gd name="T94" fmla="*/ 8833 w 13440"/>
              <a:gd name="T95" fmla="*/ 5321 h 13299"/>
              <a:gd name="T96" fmla="*/ 13439 w 13440"/>
              <a:gd name="T97" fmla="*/ 10456 h 13299"/>
              <a:gd name="T98" fmla="*/ 10748 w 13440"/>
              <a:gd name="T99" fmla="*/ 13298 h 13299"/>
              <a:gd name="T100" fmla="*/ 9000 w 13440"/>
              <a:gd name="T101" fmla="*/ 11471 h 13299"/>
              <a:gd name="T102" fmla="*/ 7129 w 13440"/>
              <a:gd name="T103" fmla="*/ 9689 h 13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440" h="13299">
                <a:moveTo>
                  <a:pt x="3088" y="3689"/>
                </a:moveTo>
                <a:lnTo>
                  <a:pt x="3088" y="3689"/>
                </a:lnTo>
                <a:lnTo>
                  <a:pt x="3150" y="3680"/>
                </a:lnTo>
                <a:lnTo>
                  <a:pt x="3212" y="3671"/>
                </a:lnTo>
                <a:lnTo>
                  <a:pt x="3274" y="3662"/>
                </a:lnTo>
                <a:lnTo>
                  <a:pt x="3327" y="3636"/>
                </a:lnTo>
                <a:lnTo>
                  <a:pt x="3380" y="3609"/>
                </a:lnTo>
                <a:lnTo>
                  <a:pt x="3433" y="3583"/>
                </a:lnTo>
                <a:lnTo>
                  <a:pt x="3477" y="3547"/>
                </a:lnTo>
                <a:lnTo>
                  <a:pt x="3521" y="3503"/>
                </a:lnTo>
                <a:lnTo>
                  <a:pt x="3556" y="3459"/>
                </a:lnTo>
                <a:lnTo>
                  <a:pt x="3600" y="3415"/>
                </a:lnTo>
                <a:lnTo>
                  <a:pt x="3627" y="3362"/>
                </a:lnTo>
                <a:lnTo>
                  <a:pt x="3653" y="3309"/>
                </a:lnTo>
                <a:lnTo>
                  <a:pt x="3671" y="3256"/>
                </a:lnTo>
                <a:lnTo>
                  <a:pt x="3689" y="3194"/>
                </a:lnTo>
                <a:lnTo>
                  <a:pt x="3697" y="3141"/>
                </a:lnTo>
                <a:lnTo>
                  <a:pt x="3706" y="3080"/>
                </a:lnTo>
                <a:lnTo>
                  <a:pt x="3706" y="3080"/>
                </a:lnTo>
                <a:lnTo>
                  <a:pt x="3697" y="3009"/>
                </a:lnTo>
                <a:lnTo>
                  <a:pt x="3689" y="2947"/>
                </a:lnTo>
                <a:lnTo>
                  <a:pt x="3671" y="2885"/>
                </a:lnTo>
                <a:lnTo>
                  <a:pt x="3653" y="2824"/>
                </a:lnTo>
                <a:lnTo>
                  <a:pt x="3627" y="2762"/>
                </a:lnTo>
                <a:lnTo>
                  <a:pt x="3600" y="2709"/>
                </a:lnTo>
                <a:lnTo>
                  <a:pt x="3556" y="2665"/>
                </a:lnTo>
                <a:lnTo>
                  <a:pt x="3521" y="2621"/>
                </a:lnTo>
                <a:lnTo>
                  <a:pt x="3477" y="2577"/>
                </a:lnTo>
                <a:lnTo>
                  <a:pt x="3433" y="2541"/>
                </a:lnTo>
                <a:lnTo>
                  <a:pt x="3380" y="2506"/>
                </a:lnTo>
                <a:lnTo>
                  <a:pt x="3327" y="2480"/>
                </a:lnTo>
                <a:lnTo>
                  <a:pt x="3274" y="2462"/>
                </a:lnTo>
                <a:lnTo>
                  <a:pt x="3212" y="2444"/>
                </a:lnTo>
                <a:lnTo>
                  <a:pt x="3150" y="2435"/>
                </a:lnTo>
                <a:lnTo>
                  <a:pt x="3088" y="2427"/>
                </a:lnTo>
                <a:lnTo>
                  <a:pt x="3088" y="2427"/>
                </a:lnTo>
                <a:lnTo>
                  <a:pt x="3027" y="2435"/>
                </a:lnTo>
                <a:lnTo>
                  <a:pt x="2956" y="2444"/>
                </a:lnTo>
                <a:lnTo>
                  <a:pt x="2894" y="2462"/>
                </a:lnTo>
                <a:lnTo>
                  <a:pt x="2833" y="2480"/>
                </a:lnTo>
                <a:lnTo>
                  <a:pt x="2780" y="2506"/>
                </a:lnTo>
                <a:lnTo>
                  <a:pt x="2727" y="2541"/>
                </a:lnTo>
                <a:lnTo>
                  <a:pt x="2674" y="2577"/>
                </a:lnTo>
                <a:lnTo>
                  <a:pt x="2630" y="2621"/>
                </a:lnTo>
                <a:lnTo>
                  <a:pt x="2585" y="2665"/>
                </a:lnTo>
                <a:lnTo>
                  <a:pt x="2550" y="2709"/>
                </a:lnTo>
                <a:lnTo>
                  <a:pt x="2515" y="2762"/>
                </a:lnTo>
                <a:lnTo>
                  <a:pt x="2488" y="2824"/>
                </a:lnTo>
                <a:lnTo>
                  <a:pt x="2471" y="2885"/>
                </a:lnTo>
                <a:lnTo>
                  <a:pt x="2453" y="2947"/>
                </a:lnTo>
                <a:lnTo>
                  <a:pt x="2444" y="3009"/>
                </a:lnTo>
                <a:lnTo>
                  <a:pt x="2444" y="3080"/>
                </a:lnTo>
                <a:lnTo>
                  <a:pt x="2444" y="3080"/>
                </a:lnTo>
                <a:lnTo>
                  <a:pt x="2444" y="3141"/>
                </a:lnTo>
                <a:lnTo>
                  <a:pt x="2453" y="3194"/>
                </a:lnTo>
                <a:lnTo>
                  <a:pt x="2471" y="3256"/>
                </a:lnTo>
                <a:lnTo>
                  <a:pt x="2488" y="3309"/>
                </a:lnTo>
                <a:lnTo>
                  <a:pt x="2515" y="3362"/>
                </a:lnTo>
                <a:lnTo>
                  <a:pt x="2550" y="3415"/>
                </a:lnTo>
                <a:lnTo>
                  <a:pt x="2585" y="3459"/>
                </a:lnTo>
                <a:lnTo>
                  <a:pt x="2630" y="3503"/>
                </a:lnTo>
                <a:lnTo>
                  <a:pt x="2674" y="3547"/>
                </a:lnTo>
                <a:lnTo>
                  <a:pt x="2727" y="3583"/>
                </a:lnTo>
                <a:lnTo>
                  <a:pt x="2780" y="3609"/>
                </a:lnTo>
                <a:lnTo>
                  <a:pt x="2833" y="3636"/>
                </a:lnTo>
                <a:lnTo>
                  <a:pt x="2894" y="3662"/>
                </a:lnTo>
                <a:lnTo>
                  <a:pt x="2956" y="3671"/>
                </a:lnTo>
                <a:lnTo>
                  <a:pt x="3027" y="3680"/>
                </a:lnTo>
                <a:lnTo>
                  <a:pt x="3088" y="3689"/>
                </a:lnTo>
                <a:close/>
                <a:moveTo>
                  <a:pt x="7129" y="8021"/>
                </a:moveTo>
                <a:lnTo>
                  <a:pt x="7129" y="8021"/>
                </a:lnTo>
                <a:lnTo>
                  <a:pt x="6988" y="8127"/>
                </a:lnTo>
                <a:lnTo>
                  <a:pt x="6838" y="8224"/>
                </a:lnTo>
                <a:lnTo>
                  <a:pt x="6689" y="8321"/>
                </a:lnTo>
                <a:lnTo>
                  <a:pt x="6539" y="8400"/>
                </a:lnTo>
                <a:lnTo>
                  <a:pt x="6380" y="8480"/>
                </a:lnTo>
                <a:lnTo>
                  <a:pt x="6221" y="8559"/>
                </a:lnTo>
                <a:lnTo>
                  <a:pt x="6054" y="8621"/>
                </a:lnTo>
                <a:lnTo>
                  <a:pt x="5886" y="8683"/>
                </a:lnTo>
                <a:lnTo>
                  <a:pt x="5718" y="8736"/>
                </a:lnTo>
                <a:lnTo>
                  <a:pt x="5542" y="8789"/>
                </a:lnTo>
                <a:lnTo>
                  <a:pt x="5365" y="8824"/>
                </a:lnTo>
                <a:lnTo>
                  <a:pt x="5180" y="8859"/>
                </a:lnTo>
                <a:lnTo>
                  <a:pt x="5004" y="8886"/>
                </a:lnTo>
                <a:lnTo>
                  <a:pt x="4818" y="8903"/>
                </a:lnTo>
                <a:lnTo>
                  <a:pt x="4624" y="8912"/>
                </a:lnTo>
                <a:lnTo>
                  <a:pt x="4439" y="8921"/>
                </a:lnTo>
                <a:lnTo>
                  <a:pt x="4439" y="8921"/>
                </a:lnTo>
                <a:lnTo>
                  <a:pt x="4209" y="8912"/>
                </a:lnTo>
                <a:lnTo>
                  <a:pt x="3989" y="8894"/>
                </a:lnTo>
                <a:lnTo>
                  <a:pt x="3759" y="8868"/>
                </a:lnTo>
                <a:lnTo>
                  <a:pt x="3547" y="8824"/>
                </a:lnTo>
                <a:lnTo>
                  <a:pt x="3327" y="8780"/>
                </a:lnTo>
                <a:lnTo>
                  <a:pt x="3124" y="8718"/>
                </a:lnTo>
                <a:lnTo>
                  <a:pt x="2912" y="8647"/>
                </a:lnTo>
                <a:lnTo>
                  <a:pt x="2709" y="8568"/>
                </a:lnTo>
                <a:lnTo>
                  <a:pt x="2515" y="8480"/>
                </a:lnTo>
                <a:lnTo>
                  <a:pt x="2321" y="8383"/>
                </a:lnTo>
                <a:lnTo>
                  <a:pt x="2135" y="8277"/>
                </a:lnTo>
                <a:lnTo>
                  <a:pt x="1959" y="8153"/>
                </a:lnTo>
                <a:lnTo>
                  <a:pt x="1782" y="8030"/>
                </a:lnTo>
                <a:lnTo>
                  <a:pt x="1615" y="7897"/>
                </a:lnTo>
                <a:lnTo>
                  <a:pt x="1456" y="7765"/>
                </a:lnTo>
                <a:lnTo>
                  <a:pt x="1297" y="7615"/>
                </a:lnTo>
                <a:lnTo>
                  <a:pt x="1156" y="7456"/>
                </a:lnTo>
                <a:lnTo>
                  <a:pt x="1015" y="7297"/>
                </a:lnTo>
                <a:lnTo>
                  <a:pt x="882" y="7129"/>
                </a:lnTo>
                <a:lnTo>
                  <a:pt x="759" y="6953"/>
                </a:lnTo>
                <a:lnTo>
                  <a:pt x="644" y="6776"/>
                </a:lnTo>
                <a:lnTo>
                  <a:pt x="529" y="6583"/>
                </a:lnTo>
                <a:lnTo>
                  <a:pt x="432" y="6398"/>
                </a:lnTo>
                <a:lnTo>
                  <a:pt x="344" y="6195"/>
                </a:lnTo>
                <a:lnTo>
                  <a:pt x="264" y="5992"/>
                </a:lnTo>
                <a:lnTo>
                  <a:pt x="194" y="5789"/>
                </a:lnTo>
                <a:lnTo>
                  <a:pt x="132" y="5577"/>
                </a:lnTo>
                <a:lnTo>
                  <a:pt x="88" y="5357"/>
                </a:lnTo>
                <a:lnTo>
                  <a:pt x="44" y="5136"/>
                </a:lnTo>
                <a:lnTo>
                  <a:pt x="17" y="4915"/>
                </a:lnTo>
                <a:lnTo>
                  <a:pt x="0" y="4686"/>
                </a:lnTo>
                <a:lnTo>
                  <a:pt x="0" y="4456"/>
                </a:lnTo>
                <a:lnTo>
                  <a:pt x="0" y="4456"/>
                </a:lnTo>
                <a:lnTo>
                  <a:pt x="0" y="4227"/>
                </a:lnTo>
                <a:lnTo>
                  <a:pt x="17" y="3997"/>
                </a:lnTo>
                <a:lnTo>
                  <a:pt x="44" y="3777"/>
                </a:lnTo>
                <a:lnTo>
                  <a:pt x="88" y="3556"/>
                </a:lnTo>
                <a:lnTo>
                  <a:pt x="132" y="3336"/>
                </a:lnTo>
                <a:lnTo>
                  <a:pt x="194" y="3124"/>
                </a:lnTo>
                <a:lnTo>
                  <a:pt x="264" y="2921"/>
                </a:lnTo>
                <a:lnTo>
                  <a:pt x="344" y="2718"/>
                </a:lnTo>
                <a:lnTo>
                  <a:pt x="432" y="2515"/>
                </a:lnTo>
                <a:lnTo>
                  <a:pt x="529" y="2329"/>
                </a:lnTo>
                <a:lnTo>
                  <a:pt x="644" y="2135"/>
                </a:lnTo>
                <a:lnTo>
                  <a:pt x="759" y="1959"/>
                </a:lnTo>
                <a:lnTo>
                  <a:pt x="882" y="1782"/>
                </a:lnTo>
                <a:lnTo>
                  <a:pt x="1015" y="1615"/>
                </a:lnTo>
                <a:lnTo>
                  <a:pt x="1156" y="1456"/>
                </a:lnTo>
                <a:lnTo>
                  <a:pt x="1297" y="1297"/>
                </a:lnTo>
                <a:lnTo>
                  <a:pt x="1456" y="1147"/>
                </a:lnTo>
                <a:lnTo>
                  <a:pt x="1615" y="1015"/>
                </a:lnTo>
                <a:lnTo>
                  <a:pt x="1782" y="882"/>
                </a:lnTo>
                <a:lnTo>
                  <a:pt x="1959" y="759"/>
                </a:lnTo>
                <a:lnTo>
                  <a:pt x="2135" y="635"/>
                </a:lnTo>
                <a:lnTo>
                  <a:pt x="2321" y="529"/>
                </a:lnTo>
                <a:lnTo>
                  <a:pt x="2515" y="432"/>
                </a:lnTo>
                <a:lnTo>
                  <a:pt x="2709" y="344"/>
                </a:lnTo>
                <a:lnTo>
                  <a:pt x="2912" y="264"/>
                </a:lnTo>
                <a:lnTo>
                  <a:pt x="3124" y="194"/>
                </a:lnTo>
                <a:lnTo>
                  <a:pt x="3327" y="132"/>
                </a:lnTo>
                <a:lnTo>
                  <a:pt x="3547" y="88"/>
                </a:lnTo>
                <a:lnTo>
                  <a:pt x="3759" y="44"/>
                </a:lnTo>
                <a:lnTo>
                  <a:pt x="3989" y="17"/>
                </a:lnTo>
                <a:lnTo>
                  <a:pt x="4209" y="0"/>
                </a:lnTo>
                <a:lnTo>
                  <a:pt x="4439" y="0"/>
                </a:lnTo>
                <a:lnTo>
                  <a:pt x="4439" y="0"/>
                </a:lnTo>
                <a:lnTo>
                  <a:pt x="4668" y="0"/>
                </a:lnTo>
                <a:lnTo>
                  <a:pt x="4898" y="17"/>
                </a:lnTo>
                <a:lnTo>
                  <a:pt x="5118" y="44"/>
                </a:lnTo>
                <a:lnTo>
                  <a:pt x="5348" y="88"/>
                </a:lnTo>
                <a:lnTo>
                  <a:pt x="5559" y="132"/>
                </a:lnTo>
                <a:lnTo>
                  <a:pt x="5771" y="194"/>
                </a:lnTo>
                <a:lnTo>
                  <a:pt x="5983" y="264"/>
                </a:lnTo>
                <a:lnTo>
                  <a:pt x="6186" y="344"/>
                </a:lnTo>
                <a:lnTo>
                  <a:pt x="6389" y="432"/>
                </a:lnTo>
                <a:lnTo>
                  <a:pt x="6574" y="529"/>
                </a:lnTo>
                <a:lnTo>
                  <a:pt x="6768" y="635"/>
                </a:lnTo>
                <a:lnTo>
                  <a:pt x="6944" y="759"/>
                </a:lnTo>
                <a:lnTo>
                  <a:pt x="7121" y="882"/>
                </a:lnTo>
                <a:lnTo>
                  <a:pt x="7288" y="1015"/>
                </a:lnTo>
                <a:lnTo>
                  <a:pt x="7456" y="1147"/>
                </a:lnTo>
                <a:lnTo>
                  <a:pt x="7606" y="1297"/>
                </a:lnTo>
                <a:lnTo>
                  <a:pt x="7756" y="1456"/>
                </a:lnTo>
                <a:lnTo>
                  <a:pt x="7897" y="1615"/>
                </a:lnTo>
                <a:lnTo>
                  <a:pt x="8030" y="1782"/>
                </a:lnTo>
                <a:lnTo>
                  <a:pt x="8153" y="1959"/>
                </a:lnTo>
                <a:lnTo>
                  <a:pt x="8268" y="2135"/>
                </a:lnTo>
                <a:lnTo>
                  <a:pt x="8383" y="2329"/>
                </a:lnTo>
                <a:lnTo>
                  <a:pt x="8480" y="2515"/>
                </a:lnTo>
                <a:lnTo>
                  <a:pt x="8568" y="2718"/>
                </a:lnTo>
                <a:lnTo>
                  <a:pt x="8647" y="2921"/>
                </a:lnTo>
                <a:lnTo>
                  <a:pt x="8718" y="3124"/>
                </a:lnTo>
                <a:lnTo>
                  <a:pt x="8780" y="3336"/>
                </a:lnTo>
                <a:lnTo>
                  <a:pt x="8824" y="3556"/>
                </a:lnTo>
                <a:lnTo>
                  <a:pt x="8868" y="3777"/>
                </a:lnTo>
                <a:lnTo>
                  <a:pt x="8894" y="3997"/>
                </a:lnTo>
                <a:lnTo>
                  <a:pt x="8912" y="4227"/>
                </a:lnTo>
                <a:lnTo>
                  <a:pt x="8921" y="4456"/>
                </a:lnTo>
                <a:lnTo>
                  <a:pt x="8921" y="4456"/>
                </a:lnTo>
                <a:lnTo>
                  <a:pt x="8912" y="4642"/>
                </a:lnTo>
                <a:lnTo>
                  <a:pt x="8903" y="4818"/>
                </a:lnTo>
                <a:lnTo>
                  <a:pt x="8886" y="4986"/>
                </a:lnTo>
                <a:lnTo>
                  <a:pt x="8859" y="5154"/>
                </a:lnTo>
                <a:lnTo>
                  <a:pt x="8833" y="5321"/>
                </a:lnTo>
                <a:lnTo>
                  <a:pt x="8797" y="5480"/>
                </a:lnTo>
                <a:lnTo>
                  <a:pt x="8718" y="5798"/>
                </a:lnTo>
                <a:lnTo>
                  <a:pt x="8718" y="5798"/>
                </a:lnTo>
                <a:lnTo>
                  <a:pt x="13439" y="10456"/>
                </a:lnTo>
                <a:lnTo>
                  <a:pt x="13439" y="10456"/>
                </a:lnTo>
                <a:lnTo>
                  <a:pt x="13439" y="13298"/>
                </a:lnTo>
                <a:lnTo>
                  <a:pt x="13439" y="13298"/>
                </a:lnTo>
                <a:lnTo>
                  <a:pt x="10748" y="13298"/>
                </a:lnTo>
                <a:lnTo>
                  <a:pt x="10748" y="13298"/>
                </a:lnTo>
                <a:lnTo>
                  <a:pt x="10748" y="11471"/>
                </a:lnTo>
                <a:lnTo>
                  <a:pt x="10748" y="11471"/>
                </a:lnTo>
                <a:lnTo>
                  <a:pt x="9000" y="11471"/>
                </a:lnTo>
                <a:lnTo>
                  <a:pt x="9000" y="11471"/>
                </a:lnTo>
                <a:lnTo>
                  <a:pt x="9000" y="9689"/>
                </a:lnTo>
                <a:lnTo>
                  <a:pt x="9000" y="9689"/>
                </a:lnTo>
                <a:lnTo>
                  <a:pt x="7129" y="9689"/>
                </a:lnTo>
                <a:lnTo>
                  <a:pt x="7129" y="8021"/>
                </a:lnTo>
                <a:close/>
              </a:path>
            </a:pathLst>
          </a:custGeom>
          <a:noFill/>
          <a:ln w="28575" cap="flat">
            <a:solidFill>
              <a:srgbClr val="001F50"/>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defRPr/>
            </a:pPr>
            <a:endParaRPr lang="en-US" sz="1836">
              <a:solidFill>
                <a:srgbClr val="505050"/>
              </a:solidFill>
              <a:latin typeface="Segoe UI"/>
            </a:endParaRPr>
          </a:p>
        </p:txBody>
      </p:sp>
      <p:sp>
        <p:nvSpPr>
          <p:cNvPr id="173" name="Rectangle 172"/>
          <p:cNvSpPr/>
          <p:nvPr/>
        </p:nvSpPr>
        <p:spPr bwMode="auto">
          <a:xfrm>
            <a:off x="-9096" y="-27832"/>
            <a:ext cx="4379102" cy="7041520"/>
          </a:xfrm>
          <a:prstGeom prst="rect">
            <a:avLst/>
          </a:prstGeom>
          <a:solidFill>
            <a:srgbClr val="001F50"/>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5" rIns="186494" bIns="149195" numCol="1" spcCol="0" rtlCol="0" fromWordArt="0" anchor="ctr" anchorCtr="0" forceAA="0" compatLnSpc="1">
            <a:prstTxWarp prst="textNoShape">
              <a:avLst/>
            </a:prstTxWarp>
            <a:noAutofit/>
          </a:bodyPr>
          <a:lstStyle/>
          <a:p>
            <a:pPr algn="ctr" defTabSz="950846" fontAlgn="base">
              <a:lnSpc>
                <a:spcPct val="90000"/>
              </a:lnSpc>
              <a:spcBef>
                <a:spcPct val="0"/>
              </a:spcBef>
              <a:spcAft>
                <a:spcPct val="0"/>
              </a:spcAft>
              <a:defRPr/>
            </a:pPr>
            <a:endParaRPr lang="en-US" sz="1836">
              <a:solidFill>
                <a:srgbClr val="FFFFFF"/>
              </a:solidFill>
              <a:latin typeface="Segoe UI"/>
            </a:endParaRPr>
          </a:p>
        </p:txBody>
      </p:sp>
      <p:grpSp>
        <p:nvGrpSpPr>
          <p:cNvPr id="2" name="Group 1"/>
          <p:cNvGrpSpPr/>
          <p:nvPr/>
        </p:nvGrpSpPr>
        <p:grpSpPr>
          <a:xfrm>
            <a:off x="4370005" y="-27833"/>
            <a:ext cx="8092619" cy="7039827"/>
            <a:chOff x="4283844" y="-27289"/>
            <a:chExt cx="7934660" cy="6902418"/>
          </a:xfrm>
        </p:grpSpPr>
        <p:sp>
          <p:nvSpPr>
            <p:cNvPr id="158" name="Rectangle 157"/>
            <p:cNvSpPr/>
            <p:nvPr/>
          </p:nvSpPr>
          <p:spPr bwMode="auto">
            <a:xfrm>
              <a:off x="4283901" y="1655499"/>
              <a:ext cx="7913662" cy="3566877"/>
            </a:xfrm>
            <a:prstGeom prst="rect">
              <a:avLst/>
            </a:prstGeom>
            <a:solidFill>
              <a:srgbClr val="F8F8F8"/>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5" rIns="186494" bIns="149195" numCol="1" spcCol="0" rtlCol="0" fromWordArt="0" anchor="ctr" anchorCtr="0" forceAA="0" compatLnSpc="1">
              <a:prstTxWarp prst="textNoShape">
                <a:avLst/>
              </a:prstTxWarp>
              <a:noAutofit/>
            </a:bodyPr>
            <a:lstStyle/>
            <a:p>
              <a:pPr algn="ctr" defTabSz="950846" fontAlgn="base">
                <a:lnSpc>
                  <a:spcPct val="90000"/>
                </a:lnSpc>
                <a:spcBef>
                  <a:spcPct val="0"/>
                </a:spcBef>
                <a:spcAft>
                  <a:spcPct val="0"/>
                </a:spcAft>
                <a:defRPr/>
              </a:pPr>
              <a:endParaRPr lang="en-US" sz="1836">
                <a:solidFill>
                  <a:srgbClr val="FFFFFF"/>
                </a:solidFill>
                <a:latin typeface="Segoe UI"/>
              </a:endParaRPr>
            </a:p>
          </p:txBody>
        </p:sp>
        <p:sp>
          <p:nvSpPr>
            <p:cNvPr id="167" name="Rectangle 166"/>
            <p:cNvSpPr/>
            <p:nvPr/>
          </p:nvSpPr>
          <p:spPr bwMode="auto">
            <a:xfrm>
              <a:off x="4283901" y="5170853"/>
              <a:ext cx="7913662" cy="1704276"/>
            </a:xfrm>
            <a:prstGeom prst="rect">
              <a:avLst/>
            </a:prstGeom>
            <a:solidFill>
              <a:srgbClr val="005AA1"/>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5" rIns="186494" bIns="149195" numCol="1" spcCol="0" rtlCol="0" fromWordArt="0" anchor="ctr" anchorCtr="0" forceAA="0" compatLnSpc="1">
              <a:prstTxWarp prst="textNoShape">
                <a:avLst/>
              </a:prstTxWarp>
              <a:noAutofit/>
            </a:bodyPr>
            <a:lstStyle/>
            <a:p>
              <a:pPr algn="ctr" defTabSz="950846" fontAlgn="base">
                <a:lnSpc>
                  <a:spcPct val="90000"/>
                </a:lnSpc>
                <a:spcBef>
                  <a:spcPct val="0"/>
                </a:spcBef>
                <a:spcAft>
                  <a:spcPct val="0"/>
                </a:spcAft>
                <a:defRPr/>
              </a:pPr>
              <a:endParaRPr lang="en-US" sz="1836">
                <a:solidFill>
                  <a:srgbClr val="FFFFFF"/>
                </a:solidFill>
                <a:latin typeface="Segoe UI"/>
              </a:endParaRPr>
            </a:p>
          </p:txBody>
        </p:sp>
        <p:sp>
          <p:nvSpPr>
            <p:cNvPr id="164" name="Rectangle 163"/>
            <p:cNvSpPr/>
            <p:nvPr/>
          </p:nvSpPr>
          <p:spPr bwMode="auto">
            <a:xfrm>
              <a:off x="4283844" y="-27289"/>
              <a:ext cx="7934660" cy="1704276"/>
            </a:xfrm>
            <a:prstGeom prst="rect">
              <a:avLst/>
            </a:prstGeom>
            <a:solidFill>
              <a:srgbClr val="005AA1"/>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5" rIns="186494" bIns="149195" numCol="1" spcCol="0" rtlCol="0" fromWordArt="0" anchor="ctr" anchorCtr="0" forceAA="0" compatLnSpc="1">
              <a:prstTxWarp prst="textNoShape">
                <a:avLst/>
              </a:prstTxWarp>
              <a:noAutofit/>
            </a:bodyPr>
            <a:lstStyle/>
            <a:p>
              <a:pPr algn="ctr" defTabSz="950846" fontAlgn="base">
                <a:lnSpc>
                  <a:spcPct val="90000"/>
                </a:lnSpc>
                <a:spcBef>
                  <a:spcPct val="0"/>
                </a:spcBef>
                <a:spcAft>
                  <a:spcPct val="0"/>
                </a:spcAft>
                <a:defRPr/>
              </a:pPr>
              <a:endParaRPr lang="en-US" sz="1836">
                <a:solidFill>
                  <a:srgbClr val="FFFFFF"/>
                </a:solidFill>
                <a:latin typeface="Segoe UI"/>
              </a:endParaRPr>
            </a:p>
          </p:txBody>
        </p:sp>
        <p:sp>
          <p:nvSpPr>
            <p:cNvPr id="171" name="Rectangle 170"/>
            <p:cNvSpPr/>
            <p:nvPr/>
          </p:nvSpPr>
          <p:spPr bwMode="auto">
            <a:xfrm>
              <a:off x="11249886" y="-25052"/>
              <a:ext cx="968618" cy="690018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eaLnBrk="0" fontAlgn="base" hangingPunct="0">
                <a:lnSpc>
                  <a:spcPct val="90000"/>
                </a:lnSpc>
                <a:spcBef>
                  <a:spcPct val="0"/>
                </a:spcBef>
                <a:spcAft>
                  <a:spcPct val="0"/>
                </a:spcAft>
                <a:defRPr/>
              </a:pPr>
              <a:r>
                <a:rPr lang="en-US" sz="1836" b="1" dirty="0">
                  <a:gradFill>
                    <a:gsLst>
                      <a:gs pos="0">
                        <a:srgbClr val="FFFFFF"/>
                      </a:gs>
                      <a:gs pos="100000">
                        <a:srgbClr val="FFFFFF"/>
                      </a:gs>
                    </a:gsLst>
                    <a:lin ang="5400000" scaled="0"/>
                  </a:gradFill>
                  <a:latin typeface="Segoe UI Semibold" charset="0"/>
                  <a:ea typeface="Segoe UI Semibold" charset="0"/>
                  <a:cs typeface="Segoe UI Semibold" charset="0"/>
                </a:rPr>
                <a:t>Azure Stack + Hybrid</a:t>
              </a:r>
            </a:p>
          </p:txBody>
        </p:sp>
      </p:grpSp>
      <p:sp>
        <p:nvSpPr>
          <p:cNvPr id="168" name="Rectangle 167"/>
          <p:cNvSpPr/>
          <p:nvPr/>
        </p:nvSpPr>
        <p:spPr bwMode="auto">
          <a:xfrm>
            <a:off x="4640747" y="5506181"/>
            <a:ext cx="6380911" cy="54877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5" rIns="186494" bIns="149195"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r>
              <a:rPr lang="en-US" sz="1836" dirty="0">
                <a:solidFill>
                  <a:srgbClr val="009EFF"/>
                </a:solidFill>
                <a:latin typeface="Segoe UI Semibold" panose="020B0702040204020203" pitchFamily="34" charset="0"/>
                <a:ea typeface="Segoe UI" pitchFamily="34" charset="0"/>
                <a:cs typeface="Segoe UI Semibold" panose="020B0702040204020203" pitchFamily="34" charset="0"/>
              </a:rPr>
              <a:t>Core infrastructure</a:t>
            </a:r>
          </a:p>
        </p:txBody>
      </p:sp>
      <p:sp>
        <p:nvSpPr>
          <p:cNvPr id="169" name="Rectangle 168"/>
          <p:cNvSpPr/>
          <p:nvPr/>
        </p:nvSpPr>
        <p:spPr bwMode="auto">
          <a:xfrm>
            <a:off x="4450810" y="6335579"/>
            <a:ext cx="1504534" cy="4423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5" rIns="186494" bIns="149195" numCol="1" spcCol="0" rtlCol="0" fromWordArt="0" anchor="ctr" anchorCtr="0" forceAA="0" compatLnSpc="1">
            <a:prstTxWarp prst="textNoShape">
              <a:avLst/>
            </a:prstTxWarp>
            <a:noAutofit/>
          </a:bodyPr>
          <a:lstStyle/>
          <a:p>
            <a:pPr algn="ctr" defTabSz="950846" fontAlgn="base">
              <a:lnSpc>
                <a:spcPct val="90000"/>
              </a:lnSpc>
              <a:spcBef>
                <a:spcPct val="0"/>
              </a:spcBef>
              <a:spcAft>
                <a:spcPct val="0"/>
              </a:spcAft>
              <a:defRPr/>
            </a:pPr>
            <a:r>
              <a:rPr lang="en-US" sz="1632" dirty="0">
                <a:solidFill>
                  <a:srgbClr val="FFFFFF"/>
                </a:solidFill>
                <a:latin typeface="Segoe UI" charset="0"/>
                <a:ea typeface="Segoe UI" charset="0"/>
                <a:cs typeface="Segoe UI" charset="0"/>
              </a:rPr>
              <a:t>Compute</a:t>
            </a:r>
          </a:p>
        </p:txBody>
      </p:sp>
      <p:sp>
        <p:nvSpPr>
          <p:cNvPr id="21" name="Rectangle 20"/>
          <p:cNvSpPr/>
          <p:nvPr/>
        </p:nvSpPr>
        <p:spPr bwMode="auto">
          <a:xfrm>
            <a:off x="6726081" y="6335579"/>
            <a:ext cx="1504534" cy="4423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5" rIns="186494" bIns="149195" numCol="1" spcCol="0" rtlCol="0" fromWordArt="0" anchor="ctr" anchorCtr="0" forceAA="0" compatLnSpc="1">
            <a:prstTxWarp prst="textNoShape">
              <a:avLst/>
            </a:prstTxWarp>
            <a:noAutofit/>
          </a:bodyPr>
          <a:lstStyle/>
          <a:p>
            <a:pPr algn="ctr" defTabSz="950846" fontAlgn="base">
              <a:lnSpc>
                <a:spcPct val="90000"/>
              </a:lnSpc>
              <a:spcBef>
                <a:spcPct val="0"/>
              </a:spcBef>
              <a:spcAft>
                <a:spcPct val="0"/>
              </a:spcAft>
              <a:defRPr/>
            </a:pPr>
            <a:r>
              <a:rPr lang="en-US" sz="1632" dirty="0">
                <a:solidFill>
                  <a:srgbClr val="FFFFFF"/>
                </a:solidFill>
                <a:latin typeface="Segoe UI" charset="0"/>
                <a:ea typeface="Segoe UI" charset="0"/>
                <a:cs typeface="Segoe UI" charset="0"/>
              </a:rPr>
              <a:t>Storage</a:t>
            </a:r>
          </a:p>
        </p:txBody>
      </p:sp>
      <p:sp>
        <p:nvSpPr>
          <p:cNvPr id="22" name="Rectangle 21"/>
          <p:cNvSpPr/>
          <p:nvPr/>
        </p:nvSpPr>
        <p:spPr bwMode="auto">
          <a:xfrm>
            <a:off x="9410602" y="6335579"/>
            <a:ext cx="1504534" cy="4423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5" rIns="186494" bIns="149195" numCol="1" spcCol="0" rtlCol="0" fromWordArt="0" anchor="ctr" anchorCtr="0" forceAA="0" compatLnSpc="1">
            <a:prstTxWarp prst="textNoShape">
              <a:avLst/>
            </a:prstTxWarp>
            <a:noAutofit/>
          </a:bodyPr>
          <a:lstStyle/>
          <a:p>
            <a:pPr algn="ctr" defTabSz="950846" fontAlgn="base">
              <a:lnSpc>
                <a:spcPct val="90000"/>
              </a:lnSpc>
              <a:spcBef>
                <a:spcPct val="0"/>
              </a:spcBef>
              <a:spcAft>
                <a:spcPct val="0"/>
              </a:spcAft>
              <a:defRPr/>
            </a:pPr>
            <a:r>
              <a:rPr lang="en-US" sz="1632" dirty="0">
                <a:solidFill>
                  <a:srgbClr val="FFFFFF"/>
                </a:solidFill>
                <a:latin typeface="Segoe UI" charset="0"/>
                <a:ea typeface="Segoe UI" charset="0"/>
                <a:cs typeface="Segoe UI" charset="0"/>
              </a:rPr>
              <a:t>Networking</a:t>
            </a:r>
          </a:p>
        </p:txBody>
      </p:sp>
      <p:sp>
        <p:nvSpPr>
          <p:cNvPr id="23" name="Rectangle 22"/>
          <p:cNvSpPr/>
          <p:nvPr/>
        </p:nvSpPr>
        <p:spPr bwMode="auto">
          <a:xfrm>
            <a:off x="5643140" y="5987634"/>
            <a:ext cx="1504534" cy="4423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5" rIns="186494" bIns="149195" numCol="1" spcCol="0" rtlCol="0" fromWordArt="0" anchor="ctr" anchorCtr="0" forceAA="0" compatLnSpc="1">
            <a:prstTxWarp prst="textNoShape">
              <a:avLst/>
            </a:prstTxWarp>
            <a:noAutofit/>
          </a:bodyPr>
          <a:lstStyle/>
          <a:p>
            <a:pPr algn="ctr" defTabSz="950846" fontAlgn="base">
              <a:lnSpc>
                <a:spcPct val="90000"/>
              </a:lnSpc>
              <a:spcBef>
                <a:spcPct val="0"/>
              </a:spcBef>
              <a:spcAft>
                <a:spcPct val="0"/>
              </a:spcAft>
              <a:defRPr/>
            </a:pPr>
            <a:r>
              <a:rPr lang="en-US" sz="1632" dirty="0">
                <a:solidFill>
                  <a:srgbClr val="FFFFFF"/>
                </a:solidFill>
                <a:latin typeface="Segoe UI" charset="0"/>
                <a:ea typeface="Segoe UI" charset="0"/>
                <a:cs typeface="Segoe UI" charset="0"/>
              </a:rPr>
              <a:t>Security</a:t>
            </a:r>
          </a:p>
        </p:txBody>
      </p:sp>
      <p:sp>
        <p:nvSpPr>
          <p:cNvPr id="24" name="Rectangle 23"/>
          <p:cNvSpPr/>
          <p:nvPr/>
        </p:nvSpPr>
        <p:spPr bwMode="auto">
          <a:xfrm>
            <a:off x="7802695" y="5987634"/>
            <a:ext cx="1753631" cy="4423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5" rIns="186494" bIns="149195" numCol="1" spcCol="0" rtlCol="0" fromWordArt="0" anchor="ctr" anchorCtr="0" forceAA="0" compatLnSpc="1">
            <a:prstTxWarp prst="textNoShape">
              <a:avLst/>
            </a:prstTxWarp>
            <a:noAutofit/>
          </a:bodyPr>
          <a:lstStyle/>
          <a:p>
            <a:pPr algn="ctr" defTabSz="950846" fontAlgn="base">
              <a:lnSpc>
                <a:spcPct val="90000"/>
              </a:lnSpc>
              <a:spcBef>
                <a:spcPct val="0"/>
              </a:spcBef>
              <a:spcAft>
                <a:spcPct val="0"/>
              </a:spcAft>
              <a:defRPr/>
            </a:pPr>
            <a:r>
              <a:rPr lang="en-US" sz="1632" dirty="0">
                <a:solidFill>
                  <a:srgbClr val="FFFFFF"/>
                </a:solidFill>
                <a:latin typeface="Segoe UI" charset="0"/>
                <a:ea typeface="Segoe UI" charset="0"/>
                <a:cs typeface="Segoe UI" charset="0"/>
              </a:rPr>
              <a:t>Management</a:t>
            </a:r>
          </a:p>
        </p:txBody>
      </p:sp>
      <p:sp>
        <p:nvSpPr>
          <p:cNvPr id="160" name="Rectangle 159"/>
          <p:cNvSpPr/>
          <p:nvPr/>
        </p:nvSpPr>
        <p:spPr bwMode="auto">
          <a:xfrm>
            <a:off x="4639485" y="2237684"/>
            <a:ext cx="6380908" cy="49986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5" rIns="186494" bIns="149195"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r>
              <a:rPr lang="en-US" sz="1836" dirty="0">
                <a:solidFill>
                  <a:srgbClr val="0B7DD8"/>
                </a:solidFill>
                <a:latin typeface="Segoe UI Semibold" panose="020B0702040204020203" pitchFamily="34" charset="0"/>
                <a:ea typeface="Segoe UI" pitchFamily="34" charset="0"/>
                <a:cs typeface="Segoe UI Semibold" panose="020B0702040204020203" pitchFamily="34" charset="0"/>
              </a:rPr>
              <a:t>Advanced workloads</a:t>
            </a:r>
          </a:p>
        </p:txBody>
      </p:sp>
      <p:sp>
        <p:nvSpPr>
          <p:cNvPr id="161" name="Rectangle 160"/>
          <p:cNvSpPr/>
          <p:nvPr/>
        </p:nvSpPr>
        <p:spPr bwMode="auto">
          <a:xfrm>
            <a:off x="4660756" y="2586206"/>
            <a:ext cx="3489801" cy="23140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5" rIns="186494" bIns="149195" numCol="1" spcCol="0" rtlCol="0" fromWordArt="0" anchor="t" anchorCtr="0" forceAA="0" compatLnSpc="1">
            <a:prstTxWarp prst="textNoShape">
              <a:avLst/>
            </a:prstTxWarp>
            <a:noAutofit/>
          </a:bodyPr>
          <a:lstStyle/>
          <a:p>
            <a:pPr defTabSz="950846" fontAlgn="base">
              <a:lnSpc>
                <a:spcPct val="150000"/>
              </a:lnSpc>
              <a:spcBef>
                <a:spcPct val="0"/>
              </a:spcBef>
              <a:spcAft>
                <a:spcPct val="0"/>
              </a:spcAft>
              <a:defRPr/>
            </a:pPr>
            <a:r>
              <a:rPr lang="en-US" sz="1836" dirty="0">
                <a:solidFill>
                  <a:srgbClr val="505050">
                    <a:lumMod val="75000"/>
                  </a:srgbClr>
                </a:solidFill>
                <a:latin typeface="Segoe UI Semilight"/>
                <a:ea typeface="Segoe UI" pitchFamily="34" charset="0"/>
                <a:cs typeface="Segoe UI" pitchFamily="34" charset="0"/>
              </a:rPr>
              <a:t>Web + Mobile</a:t>
            </a:r>
            <a:br>
              <a:rPr lang="en-US" sz="1836" dirty="0">
                <a:solidFill>
                  <a:srgbClr val="505050">
                    <a:lumMod val="75000"/>
                  </a:srgbClr>
                </a:solidFill>
                <a:latin typeface="Segoe UI Semilight"/>
                <a:ea typeface="Segoe UI" pitchFamily="34" charset="0"/>
                <a:cs typeface="Segoe UI" pitchFamily="34" charset="0"/>
              </a:rPr>
            </a:br>
            <a:r>
              <a:rPr lang="en-US" sz="1836" dirty="0">
                <a:solidFill>
                  <a:srgbClr val="505050">
                    <a:lumMod val="75000"/>
                  </a:srgbClr>
                </a:solidFill>
                <a:latin typeface="Segoe UI Semilight"/>
                <a:ea typeface="Segoe UI" pitchFamily="34" charset="0"/>
                <a:cs typeface="Segoe UI" pitchFamily="34" charset="0"/>
              </a:rPr>
              <a:t>Internet of Things</a:t>
            </a:r>
          </a:p>
          <a:p>
            <a:pPr defTabSz="950846" fontAlgn="base">
              <a:lnSpc>
                <a:spcPct val="150000"/>
              </a:lnSpc>
              <a:spcBef>
                <a:spcPct val="0"/>
              </a:spcBef>
              <a:spcAft>
                <a:spcPct val="0"/>
              </a:spcAft>
              <a:defRPr/>
            </a:pPr>
            <a:r>
              <a:rPr lang="en-US" sz="1836" dirty="0">
                <a:solidFill>
                  <a:srgbClr val="505050">
                    <a:lumMod val="75000"/>
                  </a:srgbClr>
                </a:solidFill>
                <a:latin typeface="Segoe UI Semilight"/>
                <a:ea typeface="Segoe UI" pitchFamily="34" charset="0"/>
                <a:cs typeface="Segoe UI" pitchFamily="34" charset="0"/>
              </a:rPr>
              <a:t>Microservices</a:t>
            </a:r>
          </a:p>
          <a:p>
            <a:pPr defTabSz="950846" fontAlgn="base">
              <a:lnSpc>
                <a:spcPct val="150000"/>
              </a:lnSpc>
              <a:spcBef>
                <a:spcPct val="0"/>
              </a:spcBef>
              <a:spcAft>
                <a:spcPct val="0"/>
              </a:spcAft>
              <a:defRPr/>
            </a:pPr>
            <a:r>
              <a:rPr lang="en-US" sz="1836" dirty="0">
                <a:solidFill>
                  <a:srgbClr val="505050">
                    <a:lumMod val="75000"/>
                  </a:srgbClr>
                </a:solidFill>
                <a:latin typeface="Segoe UI Semilight"/>
                <a:ea typeface="Segoe UI" pitchFamily="34" charset="0"/>
                <a:cs typeface="Segoe UI" pitchFamily="34" charset="0"/>
              </a:rPr>
              <a:t>Containers</a:t>
            </a:r>
          </a:p>
          <a:p>
            <a:pPr defTabSz="950846" fontAlgn="base">
              <a:lnSpc>
                <a:spcPct val="150000"/>
              </a:lnSpc>
              <a:spcBef>
                <a:spcPct val="0"/>
              </a:spcBef>
              <a:spcAft>
                <a:spcPct val="0"/>
              </a:spcAft>
              <a:defRPr/>
            </a:pPr>
            <a:r>
              <a:rPr lang="en-US" sz="1836" dirty="0">
                <a:solidFill>
                  <a:srgbClr val="505050">
                    <a:lumMod val="75000"/>
                  </a:srgbClr>
                </a:solidFill>
                <a:latin typeface="Segoe UI Semilight"/>
                <a:ea typeface="Segoe UI" pitchFamily="34" charset="0"/>
                <a:cs typeface="Segoe UI" pitchFamily="34" charset="0"/>
              </a:rPr>
              <a:t>Serverless</a:t>
            </a:r>
          </a:p>
        </p:txBody>
      </p:sp>
      <p:sp>
        <p:nvSpPr>
          <p:cNvPr id="162" name="Rectangle 161"/>
          <p:cNvSpPr/>
          <p:nvPr/>
        </p:nvSpPr>
        <p:spPr bwMode="auto">
          <a:xfrm>
            <a:off x="7377660" y="2586206"/>
            <a:ext cx="3489801" cy="23140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5" rIns="186494" bIns="149195" numCol="1" spcCol="0" rtlCol="0" fromWordArt="0" anchor="t" anchorCtr="0" forceAA="0" compatLnSpc="1">
            <a:prstTxWarp prst="textNoShape">
              <a:avLst/>
            </a:prstTxWarp>
            <a:noAutofit/>
          </a:bodyPr>
          <a:lstStyle/>
          <a:p>
            <a:pPr defTabSz="950846" fontAlgn="base">
              <a:lnSpc>
                <a:spcPct val="150000"/>
              </a:lnSpc>
              <a:spcBef>
                <a:spcPct val="0"/>
              </a:spcBef>
              <a:spcAft>
                <a:spcPct val="0"/>
              </a:spcAft>
              <a:defRPr/>
            </a:pPr>
            <a:r>
              <a:rPr lang="en-US" sz="1836" dirty="0">
                <a:solidFill>
                  <a:srgbClr val="505050">
                    <a:lumMod val="75000"/>
                  </a:srgbClr>
                </a:solidFill>
                <a:latin typeface="Segoe UI Semilight"/>
                <a:ea typeface="Segoe UI" pitchFamily="34" charset="0"/>
                <a:cs typeface="Segoe UI" pitchFamily="34" charset="0"/>
              </a:rPr>
              <a:t>Identity</a:t>
            </a:r>
          </a:p>
          <a:p>
            <a:pPr defTabSz="950846" fontAlgn="base">
              <a:lnSpc>
                <a:spcPct val="150000"/>
              </a:lnSpc>
              <a:spcBef>
                <a:spcPct val="0"/>
              </a:spcBef>
              <a:spcAft>
                <a:spcPct val="0"/>
              </a:spcAft>
              <a:defRPr/>
            </a:pPr>
            <a:r>
              <a:rPr lang="en-US" sz="1836" dirty="0">
                <a:solidFill>
                  <a:srgbClr val="505050">
                    <a:lumMod val="75000"/>
                  </a:srgbClr>
                </a:solidFill>
                <a:latin typeface="Segoe UI Semilight"/>
                <a:ea typeface="Segoe UI" pitchFamily="34" charset="0"/>
                <a:cs typeface="Segoe UI" pitchFamily="34" charset="0"/>
              </a:rPr>
              <a:t>Data + Analytics</a:t>
            </a:r>
          </a:p>
          <a:p>
            <a:pPr defTabSz="950846" fontAlgn="base">
              <a:lnSpc>
                <a:spcPct val="150000"/>
              </a:lnSpc>
              <a:spcBef>
                <a:spcPct val="0"/>
              </a:spcBef>
              <a:spcAft>
                <a:spcPct val="0"/>
              </a:spcAft>
              <a:defRPr/>
            </a:pPr>
            <a:r>
              <a:rPr lang="en-US" sz="1836" dirty="0">
                <a:solidFill>
                  <a:srgbClr val="505050">
                    <a:lumMod val="75000"/>
                  </a:srgbClr>
                </a:solidFill>
                <a:latin typeface="Segoe UI Semilight"/>
                <a:ea typeface="Segoe UI" pitchFamily="34" charset="0"/>
                <a:cs typeface="Segoe UI" pitchFamily="34" charset="0"/>
              </a:rPr>
              <a:t>Artificial Intelligence</a:t>
            </a:r>
          </a:p>
          <a:p>
            <a:pPr defTabSz="950846" fontAlgn="base">
              <a:lnSpc>
                <a:spcPct val="150000"/>
              </a:lnSpc>
              <a:spcBef>
                <a:spcPct val="0"/>
              </a:spcBef>
              <a:spcAft>
                <a:spcPct val="0"/>
              </a:spcAft>
              <a:defRPr/>
            </a:pPr>
            <a:r>
              <a:rPr lang="en-US" sz="1836" dirty="0">
                <a:solidFill>
                  <a:srgbClr val="505050">
                    <a:lumMod val="75000"/>
                  </a:srgbClr>
                </a:solidFill>
                <a:latin typeface="Segoe UI Semilight"/>
                <a:ea typeface="Segoe UI" pitchFamily="34" charset="0"/>
                <a:cs typeface="Segoe UI" pitchFamily="34" charset="0"/>
              </a:rPr>
              <a:t>Cognitive Services</a:t>
            </a:r>
          </a:p>
          <a:p>
            <a:pPr defTabSz="950846" fontAlgn="base">
              <a:lnSpc>
                <a:spcPct val="150000"/>
              </a:lnSpc>
              <a:spcBef>
                <a:spcPct val="0"/>
              </a:spcBef>
              <a:spcAft>
                <a:spcPct val="0"/>
              </a:spcAft>
              <a:defRPr/>
            </a:pPr>
            <a:r>
              <a:rPr lang="en-US" sz="1836" dirty="0">
                <a:solidFill>
                  <a:srgbClr val="505050">
                    <a:lumMod val="75000"/>
                  </a:srgbClr>
                </a:solidFill>
                <a:latin typeface="Segoe UI Semilight"/>
                <a:ea typeface="Segoe UI" pitchFamily="34" charset="0"/>
                <a:cs typeface="Segoe UI" pitchFamily="34" charset="0"/>
              </a:rPr>
              <a:t>High Performance Computing</a:t>
            </a:r>
          </a:p>
        </p:txBody>
      </p:sp>
      <p:sp>
        <p:nvSpPr>
          <p:cNvPr id="165" name="Rectangle 164"/>
          <p:cNvSpPr/>
          <p:nvPr/>
        </p:nvSpPr>
        <p:spPr bwMode="auto">
          <a:xfrm>
            <a:off x="4639485" y="218184"/>
            <a:ext cx="6380908" cy="49986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5" rIns="186494" bIns="149195"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r>
              <a:rPr lang="en-US" sz="1836" dirty="0">
                <a:solidFill>
                  <a:srgbClr val="009EFF"/>
                </a:solidFill>
                <a:latin typeface="Segoe UI Semibold" panose="020B0702040204020203" pitchFamily="34" charset="0"/>
                <a:ea typeface="Segoe UI" pitchFamily="34" charset="0"/>
                <a:cs typeface="Segoe UI Semibold" panose="020B0702040204020203" pitchFamily="34" charset="0"/>
              </a:rPr>
              <a:t>Tools</a:t>
            </a:r>
          </a:p>
        </p:txBody>
      </p:sp>
      <p:sp>
        <p:nvSpPr>
          <p:cNvPr id="166" name="Rectangle 165"/>
          <p:cNvSpPr/>
          <p:nvPr/>
        </p:nvSpPr>
        <p:spPr bwMode="auto">
          <a:xfrm>
            <a:off x="4660755" y="713182"/>
            <a:ext cx="5607371" cy="8438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5" rIns="186494" bIns="149195" numCol="3" spcCol="18288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r>
              <a:rPr lang="en-US" sz="1632" dirty="0">
                <a:solidFill>
                  <a:srgbClr val="FFFFFF"/>
                </a:solidFill>
                <a:latin typeface="Segoe UI" charset="0"/>
                <a:ea typeface="Segoe UI" charset="0"/>
                <a:cs typeface="Segoe UI" charset="0"/>
              </a:rPr>
              <a:t>Developer </a:t>
            </a:r>
            <a:br>
              <a:rPr lang="en-US" sz="1632" dirty="0">
                <a:solidFill>
                  <a:srgbClr val="FFFFFF"/>
                </a:solidFill>
                <a:latin typeface="Segoe UI" charset="0"/>
                <a:ea typeface="Segoe UI" charset="0"/>
                <a:cs typeface="Segoe UI" charset="0"/>
              </a:rPr>
            </a:br>
            <a:r>
              <a:rPr lang="en-US" sz="1632" dirty="0">
                <a:solidFill>
                  <a:srgbClr val="FFFFFF"/>
                </a:solidFill>
                <a:latin typeface="Segoe UI" charset="0"/>
                <a:ea typeface="Segoe UI" charset="0"/>
                <a:cs typeface="Segoe UI" charset="0"/>
              </a:rPr>
              <a:t>Tools</a:t>
            </a:r>
          </a:p>
          <a:p>
            <a:pPr defTabSz="950846" fontAlgn="base">
              <a:lnSpc>
                <a:spcPct val="90000"/>
              </a:lnSpc>
              <a:spcBef>
                <a:spcPct val="0"/>
              </a:spcBef>
              <a:spcAft>
                <a:spcPct val="0"/>
              </a:spcAft>
              <a:defRPr/>
            </a:pPr>
            <a:endParaRPr lang="en-US" sz="1632" dirty="0">
              <a:solidFill>
                <a:srgbClr val="FFFFFF"/>
              </a:solidFill>
              <a:latin typeface="Segoe UI" charset="0"/>
              <a:ea typeface="Segoe UI" charset="0"/>
              <a:cs typeface="Segoe UI" charset="0"/>
            </a:endParaRPr>
          </a:p>
          <a:p>
            <a:pPr defTabSz="950846" fontAlgn="base">
              <a:lnSpc>
                <a:spcPct val="90000"/>
              </a:lnSpc>
              <a:spcBef>
                <a:spcPct val="0"/>
              </a:spcBef>
              <a:spcAft>
                <a:spcPct val="0"/>
              </a:spcAft>
              <a:defRPr/>
            </a:pPr>
            <a:r>
              <a:rPr lang="en-US" sz="1632" dirty="0">
                <a:solidFill>
                  <a:srgbClr val="FFFFFF"/>
                </a:solidFill>
                <a:latin typeface="Segoe UI" charset="0"/>
                <a:ea typeface="Segoe UI" charset="0"/>
                <a:cs typeface="Segoe UI" charset="0"/>
              </a:rPr>
              <a:t>DevOps  </a:t>
            </a:r>
            <a:br>
              <a:rPr lang="en-US" sz="1632" dirty="0">
                <a:solidFill>
                  <a:srgbClr val="FFFFFF"/>
                </a:solidFill>
                <a:latin typeface="Segoe UI" charset="0"/>
                <a:ea typeface="Segoe UI" charset="0"/>
                <a:cs typeface="Segoe UI" charset="0"/>
              </a:rPr>
            </a:br>
            <a:r>
              <a:rPr lang="en-US" sz="1632" dirty="0">
                <a:solidFill>
                  <a:srgbClr val="FFFFFF"/>
                </a:solidFill>
                <a:latin typeface="Segoe UI" charset="0"/>
                <a:ea typeface="Segoe UI" charset="0"/>
                <a:cs typeface="Segoe UI" charset="0"/>
              </a:rPr>
              <a:t>     </a:t>
            </a:r>
          </a:p>
          <a:p>
            <a:pPr defTabSz="950846" fontAlgn="base">
              <a:lnSpc>
                <a:spcPct val="90000"/>
              </a:lnSpc>
              <a:spcBef>
                <a:spcPct val="0"/>
              </a:spcBef>
              <a:spcAft>
                <a:spcPct val="0"/>
              </a:spcAft>
              <a:defRPr/>
            </a:pPr>
            <a:endParaRPr lang="en-US" sz="1632" dirty="0">
              <a:solidFill>
                <a:srgbClr val="FFFFFF"/>
              </a:solidFill>
              <a:latin typeface="Segoe UI" charset="0"/>
              <a:ea typeface="Segoe UI" charset="0"/>
              <a:cs typeface="Segoe UI" charset="0"/>
            </a:endParaRPr>
          </a:p>
          <a:p>
            <a:pPr defTabSz="950846" fontAlgn="base">
              <a:lnSpc>
                <a:spcPct val="90000"/>
              </a:lnSpc>
              <a:spcBef>
                <a:spcPct val="0"/>
              </a:spcBef>
              <a:spcAft>
                <a:spcPct val="0"/>
              </a:spcAft>
              <a:defRPr/>
            </a:pPr>
            <a:r>
              <a:rPr lang="en-US" sz="1632" dirty="0">
                <a:solidFill>
                  <a:srgbClr val="FFFFFF"/>
                </a:solidFill>
                <a:latin typeface="Segoe UI" charset="0"/>
                <a:ea typeface="Segoe UI" charset="0"/>
                <a:cs typeface="Segoe UI" charset="0"/>
              </a:rPr>
              <a:t>Portal + </a:t>
            </a:r>
            <a:br>
              <a:rPr lang="en-US" sz="1632" dirty="0">
                <a:solidFill>
                  <a:srgbClr val="FFFFFF"/>
                </a:solidFill>
                <a:latin typeface="Segoe UI" charset="0"/>
                <a:ea typeface="Segoe UI" charset="0"/>
                <a:cs typeface="Segoe UI" charset="0"/>
              </a:rPr>
            </a:br>
            <a:r>
              <a:rPr lang="en-US" sz="1632" dirty="0">
                <a:solidFill>
                  <a:srgbClr val="FFFFFF"/>
                </a:solidFill>
                <a:latin typeface="Segoe UI" charset="0"/>
                <a:ea typeface="Segoe UI" charset="0"/>
                <a:cs typeface="Segoe UI" charset="0"/>
              </a:rPr>
              <a:t>Scripting</a:t>
            </a:r>
          </a:p>
        </p:txBody>
      </p:sp>
      <p:cxnSp>
        <p:nvCxnSpPr>
          <p:cNvPr id="32" name="Straight Connector 31">
            <a:extLst>
              <a:ext uri="{FF2B5EF4-FFF2-40B4-BE49-F238E27FC236}">
                <a16:creationId xmlns:a16="http://schemas.microsoft.com/office/drawing/2014/main" id="{153D86BF-D60D-4D45-AD9A-B2638811C3FD}"/>
              </a:ext>
            </a:extLst>
          </p:cNvPr>
          <p:cNvCxnSpPr>
            <a:cxnSpLocks/>
          </p:cNvCxnSpPr>
          <p:nvPr/>
        </p:nvCxnSpPr>
        <p:spPr>
          <a:xfrm>
            <a:off x="3475953" y="496"/>
            <a:ext cx="0" cy="7025446"/>
          </a:xfrm>
          <a:prstGeom prst="line">
            <a:avLst/>
          </a:prstGeom>
          <a:noFill/>
          <a:ln w="12700" cap="flat">
            <a:solidFill>
              <a:schemeClr val="tx2">
                <a:alpha val="7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grpSp>
        <p:nvGrpSpPr>
          <p:cNvPr id="11" name="Group 10"/>
          <p:cNvGrpSpPr/>
          <p:nvPr/>
        </p:nvGrpSpPr>
        <p:grpSpPr>
          <a:xfrm>
            <a:off x="3475955" y="1703912"/>
            <a:ext cx="881334" cy="3577108"/>
            <a:chOff x="3407244" y="1670654"/>
            <a:chExt cx="896670" cy="3507287"/>
          </a:xfrm>
        </p:grpSpPr>
        <p:cxnSp>
          <p:nvCxnSpPr>
            <p:cNvPr id="33" name="Straight Connector 32">
              <a:extLst>
                <a:ext uri="{FF2B5EF4-FFF2-40B4-BE49-F238E27FC236}">
                  <a16:creationId xmlns:a16="http://schemas.microsoft.com/office/drawing/2014/main" id="{153D86BF-D60D-4D45-AD9A-B2638811C3FD}"/>
                </a:ext>
              </a:extLst>
            </p:cNvPr>
            <p:cNvCxnSpPr>
              <a:cxnSpLocks/>
            </p:cNvCxnSpPr>
            <p:nvPr/>
          </p:nvCxnSpPr>
          <p:spPr>
            <a:xfrm>
              <a:off x="3407244" y="1670654"/>
              <a:ext cx="896670" cy="0"/>
            </a:xfrm>
            <a:prstGeom prst="line">
              <a:avLst/>
            </a:prstGeom>
            <a:noFill/>
            <a:ln w="12700" cap="flat">
              <a:solidFill>
                <a:schemeClr val="tx2">
                  <a:alpha val="7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45" name="Straight Connector 44">
              <a:extLst>
                <a:ext uri="{FF2B5EF4-FFF2-40B4-BE49-F238E27FC236}">
                  <a16:creationId xmlns:a16="http://schemas.microsoft.com/office/drawing/2014/main" id="{153D86BF-D60D-4D45-AD9A-B2638811C3FD}"/>
                </a:ext>
              </a:extLst>
            </p:cNvPr>
            <p:cNvCxnSpPr>
              <a:cxnSpLocks/>
            </p:cNvCxnSpPr>
            <p:nvPr/>
          </p:nvCxnSpPr>
          <p:spPr>
            <a:xfrm>
              <a:off x="3407244" y="5177941"/>
              <a:ext cx="896670" cy="0"/>
            </a:xfrm>
            <a:prstGeom prst="line">
              <a:avLst/>
            </a:prstGeom>
            <a:noFill/>
            <a:ln w="12700" cap="flat">
              <a:solidFill>
                <a:schemeClr val="tx2">
                  <a:alpha val="7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6" name="Group 5"/>
          <p:cNvGrpSpPr/>
          <p:nvPr/>
        </p:nvGrpSpPr>
        <p:grpSpPr>
          <a:xfrm>
            <a:off x="3589101" y="552272"/>
            <a:ext cx="653147" cy="653147"/>
            <a:chOff x="3521877" y="511997"/>
            <a:chExt cx="640398" cy="640398"/>
          </a:xfrm>
        </p:grpSpPr>
        <p:sp>
          <p:nvSpPr>
            <p:cNvPr id="34" name="Freeform 33"/>
            <p:cNvSpPr>
              <a:spLocks noChangeArrowheads="1"/>
            </p:cNvSpPr>
            <p:nvPr/>
          </p:nvSpPr>
          <p:spPr bwMode="auto">
            <a:xfrm>
              <a:off x="3612111" y="576198"/>
              <a:ext cx="460544" cy="448320"/>
            </a:xfrm>
            <a:custGeom>
              <a:avLst/>
              <a:gdLst>
                <a:gd name="T0" fmla="*/ 8978 w 9802"/>
                <a:gd name="T1" fmla="*/ 4962 h 9544"/>
                <a:gd name="T2" fmla="*/ 8923 w 9802"/>
                <a:gd name="T3" fmla="*/ 4315 h 9544"/>
                <a:gd name="T4" fmla="*/ 7398 w 9802"/>
                <a:gd name="T5" fmla="*/ 1654 h 9544"/>
                <a:gd name="T6" fmla="*/ 6378 w 9802"/>
                <a:gd name="T7" fmla="*/ 1021 h 9544"/>
                <a:gd name="T8" fmla="*/ 3145 w 9802"/>
                <a:gd name="T9" fmla="*/ 1156 h 9544"/>
                <a:gd name="T10" fmla="*/ 1430 w 9802"/>
                <a:gd name="T11" fmla="*/ 1245 h 9544"/>
                <a:gd name="T12" fmla="*/ 2157 w 9802"/>
                <a:gd name="T13" fmla="*/ 7984 h 9544"/>
                <a:gd name="T14" fmla="*/ 3879 w 9802"/>
                <a:gd name="T15" fmla="*/ 5513 h 9544"/>
                <a:gd name="T16" fmla="*/ 3703 w 9802"/>
                <a:gd name="T17" fmla="*/ 4989 h 9544"/>
                <a:gd name="T18" fmla="*/ 3723 w 9802"/>
                <a:gd name="T19" fmla="*/ 4390 h 9544"/>
                <a:gd name="T20" fmla="*/ 4023 w 9802"/>
                <a:gd name="T21" fmla="*/ 3893 h 9544"/>
                <a:gd name="T22" fmla="*/ 4642 w 9802"/>
                <a:gd name="T23" fmla="*/ 3492 h 9544"/>
                <a:gd name="T24" fmla="*/ 4839 w 9802"/>
                <a:gd name="T25" fmla="*/ 3505 h 9544"/>
                <a:gd name="T26" fmla="*/ 4397 w 9802"/>
                <a:gd name="T27" fmla="*/ 4342 h 9544"/>
                <a:gd name="T28" fmla="*/ 4492 w 9802"/>
                <a:gd name="T29" fmla="*/ 4833 h 9544"/>
                <a:gd name="T30" fmla="*/ 4832 w 9802"/>
                <a:gd name="T31" fmla="*/ 5132 h 9544"/>
                <a:gd name="T32" fmla="*/ 5329 w 9802"/>
                <a:gd name="T33" fmla="*/ 5159 h 9544"/>
                <a:gd name="T34" fmla="*/ 5785 w 9802"/>
                <a:gd name="T35" fmla="*/ 4894 h 9544"/>
                <a:gd name="T36" fmla="*/ 6235 w 9802"/>
                <a:gd name="T37" fmla="*/ 4499 h 9544"/>
                <a:gd name="T38" fmla="*/ 6235 w 9802"/>
                <a:gd name="T39" fmla="*/ 4996 h 9544"/>
                <a:gd name="T40" fmla="*/ 6051 w 9802"/>
                <a:gd name="T41" fmla="*/ 5439 h 9544"/>
                <a:gd name="T42" fmla="*/ 5656 w 9802"/>
                <a:gd name="T43" fmla="*/ 5847 h 9544"/>
                <a:gd name="T44" fmla="*/ 5112 w 9802"/>
                <a:gd name="T45" fmla="*/ 6037 h 9544"/>
                <a:gd name="T46" fmla="*/ 3567 w 9802"/>
                <a:gd name="T47" fmla="*/ 8032 h 9544"/>
                <a:gd name="T48" fmla="*/ 6398 w 9802"/>
                <a:gd name="T49" fmla="*/ 8515 h 9544"/>
                <a:gd name="T50" fmla="*/ 7297 w 9802"/>
                <a:gd name="T51" fmla="*/ 8066 h 9544"/>
                <a:gd name="T52" fmla="*/ 9012 w 9802"/>
                <a:gd name="T53" fmla="*/ 6235 h 9544"/>
                <a:gd name="T54" fmla="*/ 6807 w 9802"/>
                <a:gd name="T55" fmla="*/ 7719 h 9544"/>
                <a:gd name="T56" fmla="*/ 5751 w 9802"/>
                <a:gd name="T57" fmla="*/ 8978 h 9544"/>
                <a:gd name="T58" fmla="*/ 5377 w 9802"/>
                <a:gd name="T59" fmla="*/ 6459 h 9544"/>
                <a:gd name="T60" fmla="*/ 5895 w 9802"/>
                <a:gd name="T61" fmla="*/ 6249 h 9544"/>
                <a:gd name="T62" fmla="*/ 6358 w 9802"/>
                <a:gd name="T63" fmla="*/ 5861 h 9544"/>
                <a:gd name="T64" fmla="*/ 6670 w 9802"/>
                <a:gd name="T65" fmla="*/ 5282 h 9544"/>
                <a:gd name="T66" fmla="*/ 6691 w 9802"/>
                <a:gd name="T67" fmla="*/ 4349 h 9544"/>
                <a:gd name="T68" fmla="*/ 6126 w 9802"/>
                <a:gd name="T69" fmla="*/ 3314 h 9544"/>
                <a:gd name="T70" fmla="*/ 5207 w 9802"/>
                <a:gd name="T71" fmla="*/ 4696 h 9544"/>
                <a:gd name="T72" fmla="*/ 4942 w 9802"/>
                <a:gd name="T73" fmla="*/ 4595 h 9544"/>
                <a:gd name="T74" fmla="*/ 4914 w 9802"/>
                <a:gd name="T75" fmla="*/ 4342 h 9544"/>
                <a:gd name="T76" fmla="*/ 5003 w 9802"/>
                <a:gd name="T77" fmla="*/ 2954 h 9544"/>
                <a:gd name="T78" fmla="*/ 4431 w 9802"/>
                <a:gd name="T79" fmla="*/ 3015 h 9544"/>
                <a:gd name="T80" fmla="*/ 3900 w 9802"/>
                <a:gd name="T81" fmla="*/ 3294 h 9544"/>
                <a:gd name="T82" fmla="*/ 3457 w 9802"/>
                <a:gd name="T83" fmla="*/ 3777 h 9544"/>
                <a:gd name="T84" fmla="*/ 3206 w 9802"/>
                <a:gd name="T85" fmla="*/ 4336 h 9544"/>
                <a:gd name="T86" fmla="*/ 3192 w 9802"/>
                <a:gd name="T87" fmla="*/ 5051 h 9544"/>
                <a:gd name="T88" fmla="*/ 1647 w 9802"/>
                <a:gd name="T89" fmla="*/ 7610 h 9544"/>
                <a:gd name="T90" fmla="*/ 1416 w 9802"/>
                <a:gd name="T91" fmla="*/ 5282 h 9544"/>
                <a:gd name="T92" fmla="*/ 1416 w 9802"/>
                <a:gd name="T93" fmla="*/ 4349 h 9544"/>
                <a:gd name="T94" fmla="*/ 2328 w 9802"/>
                <a:gd name="T95" fmla="*/ 2409 h 9544"/>
                <a:gd name="T96" fmla="*/ 2940 w 9802"/>
                <a:gd name="T97" fmla="*/ 1906 h 9544"/>
                <a:gd name="T98" fmla="*/ 5751 w 9802"/>
                <a:gd name="T99" fmla="*/ 558 h 9544"/>
                <a:gd name="T100" fmla="*/ 6657 w 9802"/>
                <a:gd name="T101" fmla="*/ 1817 h 9544"/>
                <a:gd name="T102" fmla="*/ 9012 w 9802"/>
                <a:gd name="T103" fmla="*/ 3396 h 9544"/>
                <a:gd name="T104" fmla="*/ 8358 w 9802"/>
                <a:gd name="T105" fmla="*/ 4424 h 9544"/>
                <a:gd name="T106" fmla="*/ 8392 w 9802"/>
                <a:gd name="T107" fmla="*/ 5010 h 9544"/>
                <a:gd name="T108" fmla="*/ 8236 w 9802"/>
                <a:gd name="T109" fmla="*/ 5758 h 95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802" h="9544">
                  <a:moveTo>
                    <a:pt x="8896" y="5384"/>
                  </a:moveTo>
                  <a:lnTo>
                    <a:pt x="8896" y="5384"/>
                  </a:lnTo>
                  <a:lnTo>
                    <a:pt x="8923" y="5323"/>
                  </a:lnTo>
                  <a:lnTo>
                    <a:pt x="8944" y="5255"/>
                  </a:lnTo>
                  <a:lnTo>
                    <a:pt x="8957" y="5186"/>
                  </a:lnTo>
                  <a:lnTo>
                    <a:pt x="8971" y="5118"/>
                  </a:lnTo>
                  <a:lnTo>
                    <a:pt x="8978" y="4962"/>
                  </a:lnTo>
                  <a:lnTo>
                    <a:pt x="8978" y="4771"/>
                  </a:lnTo>
                  <a:lnTo>
                    <a:pt x="8978" y="4771"/>
                  </a:lnTo>
                  <a:lnTo>
                    <a:pt x="8978" y="4635"/>
                  </a:lnTo>
                  <a:lnTo>
                    <a:pt x="8971" y="4506"/>
                  </a:lnTo>
                  <a:lnTo>
                    <a:pt x="8957" y="4438"/>
                  </a:lnTo>
                  <a:lnTo>
                    <a:pt x="8944" y="4376"/>
                  </a:lnTo>
                  <a:lnTo>
                    <a:pt x="8923" y="4315"/>
                  </a:lnTo>
                  <a:lnTo>
                    <a:pt x="8896" y="4254"/>
                  </a:lnTo>
                  <a:lnTo>
                    <a:pt x="8855" y="4172"/>
                  </a:lnTo>
                  <a:lnTo>
                    <a:pt x="9801" y="3614"/>
                  </a:lnTo>
                  <a:lnTo>
                    <a:pt x="8372" y="1245"/>
                  </a:lnTo>
                  <a:lnTo>
                    <a:pt x="7446" y="1701"/>
                  </a:lnTo>
                  <a:lnTo>
                    <a:pt x="7398" y="1654"/>
                  </a:lnTo>
                  <a:lnTo>
                    <a:pt x="7398" y="1654"/>
                  </a:lnTo>
                  <a:lnTo>
                    <a:pt x="7290" y="1558"/>
                  </a:lnTo>
                  <a:lnTo>
                    <a:pt x="7174" y="1470"/>
                  </a:lnTo>
                  <a:lnTo>
                    <a:pt x="7051" y="1382"/>
                  </a:lnTo>
                  <a:lnTo>
                    <a:pt x="6922" y="1307"/>
                  </a:lnTo>
                  <a:lnTo>
                    <a:pt x="6786" y="1232"/>
                  </a:lnTo>
                  <a:lnTo>
                    <a:pt x="6650" y="1156"/>
                  </a:lnTo>
                  <a:lnTo>
                    <a:pt x="6378" y="1021"/>
                  </a:lnTo>
                  <a:lnTo>
                    <a:pt x="6323" y="994"/>
                  </a:lnTo>
                  <a:lnTo>
                    <a:pt x="6323" y="0"/>
                  </a:lnTo>
                  <a:lnTo>
                    <a:pt x="3478" y="0"/>
                  </a:lnTo>
                  <a:lnTo>
                    <a:pt x="3478" y="994"/>
                  </a:lnTo>
                  <a:lnTo>
                    <a:pt x="3423" y="1021"/>
                  </a:lnTo>
                  <a:lnTo>
                    <a:pt x="3423" y="1021"/>
                  </a:lnTo>
                  <a:lnTo>
                    <a:pt x="3145" y="1156"/>
                  </a:lnTo>
                  <a:lnTo>
                    <a:pt x="2866" y="1307"/>
                  </a:lnTo>
                  <a:lnTo>
                    <a:pt x="2723" y="1388"/>
                  </a:lnTo>
                  <a:lnTo>
                    <a:pt x="2579" y="1470"/>
                  </a:lnTo>
                  <a:lnTo>
                    <a:pt x="2444" y="1565"/>
                  </a:lnTo>
                  <a:lnTo>
                    <a:pt x="2301" y="1667"/>
                  </a:lnTo>
                  <a:lnTo>
                    <a:pt x="2253" y="1701"/>
                  </a:lnTo>
                  <a:lnTo>
                    <a:pt x="1430" y="1245"/>
                  </a:lnTo>
                  <a:lnTo>
                    <a:pt x="0" y="3621"/>
                  </a:lnTo>
                  <a:lnTo>
                    <a:pt x="823" y="4159"/>
                  </a:lnTo>
                  <a:lnTo>
                    <a:pt x="823" y="5473"/>
                  </a:lnTo>
                  <a:lnTo>
                    <a:pt x="0" y="6017"/>
                  </a:lnTo>
                  <a:lnTo>
                    <a:pt x="1430" y="8386"/>
                  </a:lnTo>
                  <a:lnTo>
                    <a:pt x="1606" y="8283"/>
                  </a:lnTo>
                  <a:lnTo>
                    <a:pt x="2157" y="7984"/>
                  </a:lnTo>
                  <a:lnTo>
                    <a:pt x="2157" y="7984"/>
                  </a:lnTo>
                  <a:lnTo>
                    <a:pt x="2484" y="7807"/>
                  </a:lnTo>
                  <a:lnTo>
                    <a:pt x="2484" y="7807"/>
                  </a:lnTo>
                  <a:lnTo>
                    <a:pt x="2654" y="7528"/>
                  </a:lnTo>
                  <a:lnTo>
                    <a:pt x="2654" y="7528"/>
                  </a:lnTo>
                  <a:lnTo>
                    <a:pt x="3879" y="5513"/>
                  </a:lnTo>
                  <a:lnTo>
                    <a:pt x="3879" y="5513"/>
                  </a:lnTo>
                  <a:lnTo>
                    <a:pt x="3852" y="5391"/>
                  </a:lnTo>
                  <a:lnTo>
                    <a:pt x="3852" y="5391"/>
                  </a:lnTo>
                  <a:lnTo>
                    <a:pt x="3811" y="5316"/>
                  </a:lnTo>
                  <a:lnTo>
                    <a:pt x="3771" y="5234"/>
                  </a:lnTo>
                  <a:lnTo>
                    <a:pt x="3744" y="5152"/>
                  </a:lnTo>
                  <a:lnTo>
                    <a:pt x="3723" y="5071"/>
                  </a:lnTo>
                  <a:lnTo>
                    <a:pt x="3703" y="4989"/>
                  </a:lnTo>
                  <a:lnTo>
                    <a:pt x="3689" y="4901"/>
                  </a:lnTo>
                  <a:lnTo>
                    <a:pt x="3683" y="4819"/>
                  </a:lnTo>
                  <a:lnTo>
                    <a:pt x="3676" y="4730"/>
                  </a:lnTo>
                  <a:lnTo>
                    <a:pt x="3683" y="4642"/>
                  </a:lnTo>
                  <a:lnTo>
                    <a:pt x="3689" y="4561"/>
                  </a:lnTo>
                  <a:lnTo>
                    <a:pt x="3703" y="4472"/>
                  </a:lnTo>
                  <a:lnTo>
                    <a:pt x="3723" y="4390"/>
                  </a:lnTo>
                  <a:lnTo>
                    <a:pt x="3751" y="4308"/>
                  </a:lnTo>
                  <a:lnTo>
                    <a:pt x="3778" y="4226"/>
                  </a:lnTo>
                  <a:lnTo>
                    <a:pt x="3811" y="4152"/>
                  </a:lnTo>
                  <a:lnTo>
                    <a:pt x="3852" y="4077"/>
                  </a:lnTo>
                  <a:lnTo>
                    <a:pt x="3852" y="4077"/>
                  </a:lnTo>
                  <a:lnTo>
                    <a:pt x="3934" y="3989"/>
                  </a:lnTo>
                  <a:lnTo>
                    <a:pt x="4023" y="3893"/>
                  </a:lnTo>
                  <a:lnTo>
                    <a:pt x="4111" y="3804"/>
                  </a:lnTo>
                  <a:lnTo>
                    <a:pt x="4207" y="3723"/>
                  </a:lnTo>
                  <a:lnTo>
                    <a:pt x="4308" y="3648"/>
                  </a:lnTo>
                  <a:lnTo>
                    <a:pt x="4410" y="3580"/>
                  </a:lnTo>
                  <a:lnTo>
                    <a:pt x="4526" y="3526"/>
                  </a:lnTo>
                  <a:lnTo>
                    <a:pt x="4581" y="3505"/>
                  </a:lnTo>
                  <a:lnTo>
                    <a:pt x="4642" y="3492"/>
                  </a:lnTo>
                  <a:lnTo>
                    <a:pt x="4642" y="3492"/>
                  </a:lnTo>
                  <a:lnTo>
                    <a:pt x="4663" y="3485"/>
                  </a:lnTo>
                  <a:lnTo>
                    <a:pt x="4690" y="3485"/>
                  </a:lnTo>
                  <a:lnTo>
                    <a:pt x="4737" y="3498"/>
                  </a:lnTo>
                  <a:lnTo>
                    <a:pt x="4792" y="3505"/>
                  </a:lnTo>
                  <a:lnTo>
                    <a:pt x="4819" y="3505"/>
                  </a:lnTo>
                  <a:lnTo>
                    <a:pt x="4839" y="3505"/>
                  </a:lnTo>
                  <a:lnTo>
                    <a:pt x="4839" y="3505"/>
                  </a:lnTo>
                  <a:lnTo>
                    <a:pt x="4513" y="4050"/>
                  </a:lnTo>
                  <a:lnTo>
                    <a:pt x="4513" y="4050"/>
                  </a:lnTo>
                  <a:lnTo>
                    <a:pt x="4472" y="4118"/>
                  </a:lnTo>
                  <a:lnTo>
                    <a:pt x="4438" y="4193"/>
                  </a:lnTo>
                  <a:lnTo>
                    <a:pt x="4417" y="4267"/>
                  </a:lnTo>
                  <a:lnTo>
                    <a:pt x="4397" y="4342"/>
                  </a:lnTo>
                  <a:lnTo>
                    <a:pt x="4390" y="4417"/>
                  </a:lnTo>
                  <a:lnTo>
                    <a:pt x="4390" y="4486"/>
                  </a:lnTo>
                  <a:lnTo>
                    <a:pt x="4397" y="4561"/>
                  </a:lnTo>
                  <a:lnTo>
                    <a:pt x="4410" y="4628"/>
                  </a:lnTo>
                  <a:lnTo>
                    <a:pt x="4431" y="4696"/>
                  </a:lnTo>
                  <a:lnTo>
                    <a:pt x="4458" y="4764"/>
                  </a:lnTo>
                  <a:lnTo>
                    <a:pt x="4492" y="4833"/>
                  </a:lnTo>
                  <a:lnTo>
                    <a:pt x="4533" y="4887"/>
                  </a:lnTo>
                  <a:lnTo>
                    <a:pt x="4581" y="4949"/>
                  </a:lnTo>
                  <a:lnTo>
                    <a:pt x="4642" y="5003"/>
                  </a:lnTo>
                  <a:lnTo>
                    <a:pt x="4703" y="5051"/>
                  </a:lnTo>
                  <a:lnTo>
                    <a:pt x="4771" y="5098"/>
                  </a:lnTo>
                  <a:lnTo>
                    <a:pt x="4771" y="5098"/>
                  </a:lnTo>
                  <a:lnTo>
                    <a:pt x="4832" y="5132"/>
                  </a:lnTo>
                  <a:lnTo>
                    <a:pt x="4901" y="5152"/>
                  </a:lnTo>
                  <a:lnTo>
                    <a:pt x="4969" y="5173"/>
                  </a:lnTo>
                  <a:lnTo>
                    <a:pt x="5037" y="5179"/>
                  </a:lnTo>
                  <a:lnTo>
                    <a:pt x="5105" y="5186"/>
                  </a:lnTo>
                  <a:lnTo>
                    <a:pt x="5179" y="5179"/>
                  </a:lnTo>
                  <a:lnTo>
                    <a:pt x="5254" y="5173"/>
                  </a:lnTo>
                  <a:lnTo>
                    <a:pt x="5329" y="5159"/>
                  </a:lnTo>
                  <a:lnTo>
                    <a:pt x="5398" y="5132"/>
                  </a:lnTo>
                  <a:lnTo>
                    <a:pt x="5473" y="5111"/>
                  </a:lnTo>
                  <a:lnTo>
                    <a:pt x="5541" y="5078"/>
                  </a:lnTo>
                  <a:lnTo>
                    <a:pt x="5608" y="5037"/>
                  </a:lnTo>
                  <a:lnTo>
                    <a:pt x="5670" y="4996"/>
                  </a:lnTo>
                  <a:lnTo>
                    <a:pt x="5731" y="4949"/>
                  </a:lnTo>
                  <a:lnTo>
                    <a:pt x="5785" y="4894"/>
                  </a:lnTo>
                  <a:lnTo>
                    <a:pt x="5833" y="4833"/>
                  </a:lnTo>
                  <a:lnTo>
                    <a:pt x="5833" y="4833"/>
                  </a:lnTo>
                  <a:lnTo>
                    <a:pt x="6167" y="4295"/>
                  </a:lnTo>
                  <a:lnTo>
                    <a:pt x="6167" y="4295"/>
                  </a:lnTo>
                  <a:lnTo>
                    <a:pt x="6194" y="4356"/>
                  </a:lnTo>
                  <a:lnTo>
                    <a:pt x="6214" y="4424"/>
                  </a:lnTo>
                  <a:lnTo>
                    <a:pt x="6235" y="4499"/>
                  </a:lnTo>
                  <a:lnTo>
                    <a:pt x="6248" y="4567"/>
                  </a:lnTo>
                  <a:lnTo>
                    <a:pt x="6255" y="4635"/>
                  </a:lnTo>
                  <a:lnTo>
                    <a:pt x="6262" y="4710"/>
                  </a:lnTo>
                  <a:lnTo>
                    <a:pt x="6262" y="4778"/>
                  </a:lnTo>
                  <a:lnTo>
                    <a:pt x="6255" y="4853"/>
                  </a:lnTo>
                  <a:lnTo>
                    <a:pt x="6248" y="4921"/>
                  </a:lnTo>
                  <a:lnTo>
                    <a:pt x="6235" y="4996"/>
                  </a:lnTo>
                  <a:lnTo>
                    <a:pt x="6214" y="5071"/>
                  </a:lnTo>
                  <a:lnTo>
                    <a:pt x="6194" y="5145"/>
                  </a:lnTo>
                  <a:lnTo>
                    <a:pt x="6167" y="5214"/>
                  </a:lnTo>
                  <a:lnTo>
                    <a:pt x="6132" y="5289"/>
                  </a:lnTo>
                  <a:lnTo>
                    <a:pt x="6091" y="5364"/>
                  </a:lnTo>
                  <a:lnTo>
                    <a:pt x="6051" y="5439"/>
                  </a:lnTo>
                  <a:lnTo>
                    <a:pt x="6051" y="5439"/>
                  </a:lnTo>
                  <a:lnTo>
                    <a:pt x="6003" y="5507"/>
                  </a:lnTo>
                  <a:lnTo>
                    <a:pt x="5956" y="5574"/>
                  </a:lnTo>
                  <a:lnTo>
                    <a:pt x="5901" y="5636"/>
                  </a:lnTo>
                  <a:lnTo>
                    <a:pt x="5847" y="5697"/>
                  </a:lnTo>
                  <a:lnTo>
                    <a:pt x="5785" y="5752"/>
                  </a:lnTo>
                  <a:lnTo>
                    <a:pt x="5717" y="5799"/>
                  </a:lnTo>
                  <a:lnTo>
                    <a:pt x="5656" y="5847"/>
                  </a:lnTo>
                  <a:lnTo>
                    <a:pt x="5581" y="5888"/>
                  </a:lnTo>
                  <a:lnTo>
                    <a:pt x="5514" y="5929"/>
                  </a:lnTo>
                  <a:lnTo>
                    <a:pt x="5439" y="5956"/>
                  </a:lnTo>
                  <a:lnTo>
                    <a:pt x="5357" y="5983"/>
                  </a:lnTo>
                  <a:lnTo>
                    <a:pt x="5282" y="6003"/>
                  </a:lnTo>
                  <a:lnTo>
                    <a:pt x="5200" y="6023"/>
                  </a:lnTo>
                  <a:lnTo>
                    <a:pt x="5112" y="6037"/>
                  </a:lnTo>
                  <a:lnTo>
                    <a:pt x="5030" y="6037"/>
                  </a:lnTo>
                  <a:lnTo>
                    <a:pt x="4942" y="6037"/>
                  </a:lnTo>
                  <a:lnTo>
                    <a:pt x="4942" y="6037"/>
                  </a:lnTo>
                  <a:lnTo>
                    <a:pt x="4798" y="6010"/>
                  </a:lnTo>
                  <a:lnTo>
                    <a:pt x="4798" y="6010"/>
                  </a:lnTo>
                  <a:lnTo>
                    <a:pt x="3567" y="8032"/>
                  </a:lnTo>
                  <a:lnTo>
                    <a:pt x="3567" y="8032"/>
                  </a:lnTo>
                  <a:lnTo>
                    <a:pt x="3492" y="8162"/>
                  </a:lnTo>
                  <a:lnTo>
                    <a:pt x="3492" y="9114"/>
                  </a:lnTo>
                  <a:lnTo>
                    <a:pt x="3492" y="9543"/>
                  </a:lnTo>
                  <a:lnTo>
                    <a:pt x="6323" y="9543"/>
                  </a:lnTo>
                  <a:lnTo>
                    <a:pt x="6323" y="8529"/>
                  </a:lnTo>
                  <a:lnTo>
                    <a:pt x="6398" y="8515"/>
                  </a:lnTo>
                  <a:lnTo>
                    <a:pt x="6398" y="8515"/>
                  </a:lnTo>
                  <a:lnTo>
                    <a:pt x="6541" y="8475"/>
                  </a:lnTo>
                  <a:lnTo>
                    <a:pt x="6684" y="8427"/>
                  </a:lnTo>
                  <a:lnTo>
                    <a:pt x="6820" y="8365"/>
                  </a:lnTo>
                  <a:lnTo>
                    <a:pt x="6949" y="8304"/>
                  </a:lnTo>
                  <a:lnTo>
                    <a:pt x="7072" y="8229"/>
                  </a:lnTo>
                  <a:lnTo>
                    <a:pt x="7188" y="8155"/>
                  </a:lnTo>
                  <a:lnTo>
                    <a:pt x="7297" y="8066"/>
                  </a:lnTo>
                  <a:lnTo>
                    <a:pt x="7398" y="7977"/>
                  </a:lnTo>
                  <a:lnTo>
                    <a:pt x="7446" y="7930"/>
                  </a:lnTo>
                  <a:lnTo>
                    <a:pt x="8372" y="8393"/>
                  </a:lnTo>
                  <a:lnTo>
                    <a:pt x="9801" y="6017"/>
                  </a:lnTo>
                  <a:lnTo>
                    <a:pt x="8855" y="5459"/>
                  </a:lnTo>
                  <a:lnTo>
                    <a:pt x="8896" y="5384"/>
                  </a:lnTo>
                  <a:close/>
                  <a:moveTo>
                    <a:pt x="9012" y="6235"/>
                  </a:moveTo>
                  <a:lnTo>
                    <a:pt x="8161" y="7603"/>
                  </a:lnTo>
                  <a:lnTo>
                    <a:pt x="7385" y="7222"/>
                  </a:lnTo>
                  <a:lnTo>
                    <a:pt x="7242" y="7364"/>
                  </a:lnTo>
                  <a:lnTo>
                    <a:pt x="7242" y="7364"/>
                  </a:lnTo>
                  <a:lnTo>
                    <a:pt x="7099" y="7494"/>
                  </a:lnTo>
                  <a:lnTo>
                    <a:pt x="6956" y="7610"/>
                  </a:lnTo>
                  <a:lnTo>
                    <a:pt x="6807" y="7719"/>
                  </a:lnTo>
                  <a:lnTo>
                    <a:pt x="6657" y="7814"/>
                  </a:lnTo>
                  <a:lnTo>
                    <a:pt x="6493" y="7902"/>
                  </a:lnTo>
                  <a:lnTo>
                    <a:pt x="6330" y="7984"/>
                  </a:lnTo>
                  <a:lnTo>
                    <a:pt x="6160" y="8059"/>
                  </a:lnTo>
                  <a:lnTo>
                    <a:pt x="5976" y="8134"/>
                  </a:lnTo>
                  <a:lnTo>
                    <a:pt x="5751" y="8202"/>
                  </a:lnTo>
                  <a:lnTo>
                    <a:pt x="5751" y="8978"/>
                  </a:lnTo>
                  <a:lnTo>
                    <a:pt x="4050" y="8978"/>
                  </a:lnTo>
                  <a:lnTo>
                    <a:pt x="4050" y="8202"/>
                  </a:lnTo>
                  <a:lnTo>
                    <a:pt x="4043" y="8202"/>
                  </a:lnTo>
                  <a:lnTo>
                    <a:pt x="4043" y="8202"/>
                  </a:lnTo>
                  <a:lnTo>
                    <a:pt x="5064" y="6534"/>
                  </a:lnTo>
                  <a:lnTo>
                    <a:pt x="5064" y="6534"/>
                  </a:lnTo>
                  <a:lnTo>
                    <a:pt x="5377" y="6459"/>
                  </a:lnTo>
                  <a:lnTo>
                    <a:pt x="5377" y="6459"/>
                  </a:lnTo>
                  <a:lnTo>
                    <a:pt x="5473" y="6432"/>
                  </a:lnTo>
                  <a:lnTo>
                    <a:pt x="5561" y="6405"/>
                  </a:lnTo>
                  <a:lnTo>
                    <a:pt x="5649" y="6371"/>
                  </a:lnTo>
                  <a:lnTo>
                    <a:pt x="5731" y="6330"/>
                  </a:lnTo>
                  <a:lnTo>
                    <a:pt x="5813" y="6296"/>
                  </a:lnTo>
                  <a:lnTo>
                    <a:pt x="5895" y="6249"/>
                  </a:lnTo>
                  <a:lnTo>
                    <a:pt x="5970" y="6201"/>
                  </a:lnTo>
                  <a:lnTo>
                    <a:pt x="6037" y="6153"/>
                  </a:lnTo>
                  <a:lnTo>
                    <a:pt x="6112" y="6099"/>
                  </a:lnTo>
                  <a:lnTo>
                    <a:pt x="6173" y="6044"/>
                  </a:lnTo>
                  <a:lnTo>
                    <a:pt x="6242" y="5983"/>
                  </a:lnTo>
                  <a:lnTo>
                    <a:pt x="6296" y="5922"/>
                  </a:lnTo>
                  <a:lnTo>
                    <a:pt x="6358" y="5861"/>
                  </a:lnTo>
                  <a:lnTo>
                    <a:pt x="6412" y="5793"/>
                  </a:lnTo>
                  <a:lnTo>
                    <a:pt x="6459" y="5724"/>
                  </a:lnTo>
                  <a:lnTo>
                    <a:pt x="6507" y="5649"/>
                  </a:lnTo>
                  <a:lnTo>
                    <a:pt x="6507" y="5649"/>
                  </a:lnTo>
                  <a:lnTo>
                    <a:pt x="6568" y="5534"/>
                  </a:lnTo>
                  <a:lnTo>
                    <a:pt x="6623" y="5411"/>
                  </a:lnTo>
                  <a:lnTo>
                    <a:pt x="6670" y="5282"/>
                  </a:lnTo>
                  <a:lnTo>
                    <a:pt x="6704" y="5152"/>
                  </a:lnTo>
                  <a:lnTo>
                    <a:pt x="6725" y="5024"/>
                  </a:lnTo>
                  <a:lnTo>
                    <a:pt x="6739" y="4887"/>
                  </a:lnTo>
                  <a:lnTo>
                    <a:pt x="6745" y="4751"/>
                  </a:lnTo>
                  <a:lnTo>
                    <a:pt x="6739" y="4615"/>
                  </a:lnTo>
                  <a:lnTo>
                    <a:pt x="6718" y="4479"/>
                  </a:lnTo>
                  <a:lnTo>
                    <a:pt x="6691" y="4349"/>
                  </a:lnTo>
                  <a:lnTo>
                    <a:pt x="6657" y="4213"/>
                  </a:lnTo>
                  <a:lnTo>
                    <a:pt x="6609" y="4084"/>
                  </a:lnTo>
                  <a:lnTo>
                    <a:pt x="6554" y="3954"/>
                  </a:lnTo>
                  <a:lnTo>
                    <a:pt x="6486" y="3832"/>
                  </a:lnTo>
                  <a:lnTo>
                    <a:pt x="6412" y="3710"/>
                  </a:lnTo>
                  <a:lnTo>
                    <a:pt x="6323" y="3594"/>
                  </a:lnTo>
                  <a:lnTo>
                    <a:pt x="6126" y="3314"/>
                  </a:lnTo>
                  <a:lnTo>
                    <a:pt x="6126" y="3314"/>
                  </a:lnTo>
                  <a:lnTo>
                    <a:pt x="5370" y="4554"/>
                  </a:lnTo>
                  <a:lnTo>
                    <a:pt x="5370" y="4554"/>
                  </a:lnTo>
                  <a:lnTo>
                    <a:pt x="5329" y="4608"/>
                  </a:lnTo>
                  <a:lnTo>
                    <a:pt x="5295" y="4649"/>
                  </a:lnTo>
                  <a:lnTo>
                    <a:pt x="5248" y="4676"/>
                  </a:lnTo>
                  <a:lnTo>
                    <a:pt x="5207" y="4696"/>
                  </a:lnTo>
                  <a:lnTo>
                    <a:pt x="5159" y="4703"/>
                  </a:lnTo>
                  <a:lnTo>
                    <a:pt x="5105" y="4696"/>
                  </a:lnTo>
                  <a:lnTo>
                    <a:pt x="5051" y="4676"/>
                  </a:lnTo>
                  <a:lnTo>
                    <a:pt x="4996" y="4649"/>
                  </a:lnTo>
                  <a:lnTo>
                    <a:pt x="4996" y="4649"/>
                  </a:lnTo>
                  <a:lnTo>
                    <a:pt x="4969" y="4628"/>
                  </a:lnTo>
                  <a:lnTo>
                    <a:pt x="4942" y="4595"/>
                  </a:lnTo>
                  <a:lnTo>
                    <a:pt x="4921" y="4554"/>
                  </a:lnTo>
                  <a:lnTo>
                    <a:pt x="4907" y="4506"/>
                  </a:lnTo>
                  <a:lnTo>
                    <a:pt x="4901" y="4458"/>
                  </a:lnTo>
                  <a:lnTo>
                    <a:pt x="4901" y="4417"/>
                  </a:lnTo>
                  <a:lnTo>
                    <a:pt x="4901" y="4376"/>
                  </a:lnTo>
                  <a:lnTo>
                    <a:pt x="4914" y="4342"/>
                  </a:lnTo>
                  <a:lnTo>
                    <a:pt x="4914" y="4342"/>
                  </a:lnTo>
                  <a:lnTo>
                    <a:pt x="5670" y="3104"/>
                  </a:lnTo>
                  <a:lnTo>
                    <a:pt x="5670" y="3104"/>
                  </a:lnTo>
                  <a:lnTo>
                    <a:pt x="5316" y="2995"/>
                  </a:lnTo>
                  <a:lnTo>
                    <a:pt x="5316" y="2995"/>
                  </a:lnTo>
                  <a:lnTo>
                    <a:pt x="5207" y="2974"/>
                  </a:lnTo>
                  <a:lnTo>
                    <a:pt x="5105" y="2960"/>
                  </a:lnTo>
                  <a:lnTo>
                    <a:pt x="5003" y="2954"/>
                  </a:lnTo>
                  <a:lnTo>
                    <a:pt x="4901" y="2947"/>
                  </a:lnTo>
                  <a:lnTo>
                    <a:pt x="4805" y="2954"/>
                  </a:lnTo>
                  <a:lnTo>
                    <a:pt x="4703" y="2960"/>
                  </a:lnTo>
                  <a:lnTo>
                    <a:pt x="4608" y="2974"/>
                  </a:lnTo>
                  <a:lnTo>
                    <a:pt x="4513" y="2995"/>
                  </a:lnTo>
                  <a:lnTo>
                    <a:pt x="4513" y="2995"/>
                  </a:lnTo>
                  <a:lnTo>
                    <a:pt x="4431" y="3015"/>
                  </a:lnTo>
                  <a:lnTo>
                    <a:pt x="4356" y="3042"/>
                  </a:lnTo>
                  <a:lnTo>
                    <a:pt x="4274" y="3076"/>
                  </a:lnTo>
                  <a:lnTo>
                    <a:pt x="4200" y="3110"/>
                  </a:lnTo>
                  <a:lnTo>
                    <a:pt x="4118" y="3151"/>
                  </a:lnTo>
                  <a:lnTo>
                    <a:pt x="4043" y="3199"/>
                  </a:lnTo>
                  <a:lnTo>
                    <a:pt x="3975" y="3247"/>
                  </a:lnTo>
                  <a:lnTo>
                    <a:pt x="3900" y="3294"/>
                  </a:lnTo>
                  <a:lnTo>
                    <a:pt x="3832" y="3355"/>
                  </a:lnTo>
                  <a:lnTo>
                    <a:pt x="3764" y="3417"/>
                  </a:lnTo>
                  <a:lnTo>
                    <a:pt x="3696" y="3478"/>
                  </a:lnTo>
                  <a:lnTo>
                    <a:pt x="3635" y="3546"/>
                  </a:lnTo>
                  <a:lnTo>
                    <a:pt x="3573" y="3621"/>
                  </a:lnTo>
                  <a:lnTo>
                    <a:pt x="3512" y="3696"/>
                  </a:lnTo>
                  <a:lnTo>
                    <a:pt x="3457" y="3777"/>
                  </a:lnTo>
                  <a:lnTo>
                    <a:pt x="3403" y="3866"/>
                  </a:lnTo>
                  <a:lnTo>
                    <a:pt x="3403" y="3866"/>
                  </a:lnTo>
                  <a:lnTo>
                    <a:pt x="3355" y="3954"/>
                  </a:lnTo>
                  <a:lnTo>
                    <a:pt x="3308" y="4043"/>
                  </a:lnTo>
                  <a:lnTo>
                    <a:pt x="3267" y="4139"/>
                  </a:lnTo>
                  <a:lnTo>
                    <a:pt x="3233" y="4233"/>
                  </a:lnTo>
                  <a:lnTo>
                    <a:pt x="3206" y="4336"/>
                  </a:lnTo>
                  <a:lnTo>
                    <a:pt x="3186" y="4431"/>
                  </a:lnTo>
                  <a:lnTo>
                    <a:pt x="3172" y="4533"/>
                  </a:lnTo>
                  <a:lnTo>
                    <a:pt x="3165" y="4635"/>
                  </a:lnTo>
                  <a:lnTo>
                    <a:pt x="3165" y="4737"/>
                  </a:lnTo>
                  <a:lnTo>
                    <a:pt x="3165" y="4846"/>
                  </a:lnTo>
                  <a:lnTo>
                    <a:pt x="3179" y="4949"/>
                  </a:lnTo>
                  <a:lnTo>
                    <a:pt x="3192" y="5051"/>
                  </a:lnTo>
                  <a:lnTo>
                    <a:pt x="3220" y="5152"/>
                  </a:lnTo>
                  <a:lnTo>
                    <a:pt x="3254" y="5255"/>
                  </a:lnTo>
                  <a:lnTo>
                    <a:pt x="3288" y="5357"/>
                  </a:lnTo>
                  <a:lnTo>
                    <a:pt x="3335" y="5459"/>
                  </a:lnTo>
                  <a:lnTo>
                    <a:pt x="3335" y="5459"/>
                  </a:lnTo>
                  <a:lnTo>
                    <a:pt x="2219" y="7283"/>
                  </a:lnTo>
                  <a:lnTo>
                    <a:pt x="1647" y="7610"/>
                  </a:lnTo>
                  <a:lnTo>
                    <a:pt x="789" y="6242"/>
                  </a:lnTo>
                  <a:lnTo>
                    <a:pt x="1491" y="5752"/>
                  </a:lnTo>
                  <a:lnTo>
                    <a:pt x="1491" y="5540"/>
                  </a:lnTo>
                  <a:lnTo>
                    <a:pt x="1491" y="5540"/>
                  </a:lnTo>
                  <a:lnTo>
                    <a:pt x="1457" y="5459"/>
                  </a:lnTo>
                  <a:lnTo>
                    <a:pt x="1436" y="5371"/>
                  </a:lnTo>
                  <a:lnTo>
                    <a:pt x="1416" y="5282"/>
                  </a:lnTo>
                  <a:lnTo>
                    <a:pt x="1402" y="5179"/>
                  </a:lnTo>
                  <a:lnTo>
                    <a:pt x="1395" y="4976"/>
                  </a:lnTo>
                  <a:lnTo>
                    <a:pt x="1395" y="4771"/>
                  </a:lnTo>
                  <a:lnTo>
                    <a:pt x="1395" y="4771"/>
                  </a:lnTo>
                  <a:lnTo>
                    <a:pt x="1395" y="4615"/>
                  </a:lnTo>
                  <a:lnTo>
                    <a:pt x="1402" y="4438"/>
                  </a:lnTo>
                  <a:lnTo>
                    <a:pt x="1416" y="4349"/>
                  </a:lnTo>
                  <a:lnTo>
                    <a:pt x="1436" y="4260"/>
                  </a:lnTo>
                  <a:lnTo>
                    <a:pt x="1457" y="4172"/>
                  </a:lnTo>
                  <a:lnTo>
                    <a:pt x="1491" y="4091"/>
                  </a:lnTo>
                  <a:lnTo>
                    <a:pt x="1491" y="3886"/>
                  </a:lnTo>
                  <a:lnTo>
                    <a:pt x="789" y="3389"/>
                  </a:lnTo>
                  <a:lnTo>
                    <a:pt x="1647" y="2028"/>
                  </a:lnTo>
                  <a:lnTo>
                    <a:pt x="2328" y="2409"/>
                  </a:lnTo>
                  <a:lnTo>
                    <a:pt x="2464" y="2273"/>
                  </a:lnTo>
                  <a:lnTo>
                    <a:pt x="2464" y="2273"/>
                  </a:lnTo>
                  <a:lnTo>
                    <a:pt x="2539" y="2198"/>
                  </a:lnTo>
                  <a:lnTo>
                    <a:pt x="2614" y="2137"/>
                  </a:lnTo>
                  <a:lnTo>
                    <a:pt x="2695" y="2069"/>
                  </a:lnTo>
                  <a:lnTo>
                    <a:pt x="2777" y="2014"/>
                  </a:lnTo>
                  <a:lnTo>
                    <a:pt x="2940" y="1906"/>
                  </a:lnTo>
                  <a:lnTo>
                    <a:pt x="3117" y="1810"/>
                  </a:lnTo>
                  <a:lnTo>
                    <a:pt x="3288" y="1722"/>
                  </a:lnTo>
                  <a:lnTo>
                    <a:pt x="3471" y="1647"/>
                  </a:lnTo>
                  <a:lnTo>
                    <a:pt x="3825" y="1497"/>
                  </a:lnTo>
                  <a:lnTo>
                    <a:pt x="4050" y="1429"/>
                  </a:lnTo>
                  <a:lnTo>
                    <a:pt x="4050" y="558"/>
                  </a:lnTo>
                  <a:lnTo>
                    <a:pt x="5751" y="558"/>
                  </a:lnTo>
                  <a:lnTo>
                    <a:pt x="5751" y="1429"/>
                  </a:lnTo>
                  <a:lnTo>
                    <a:pt x="5976" y="1504"/>
                  </a:lnTo>
                  <a:lnTo>
                    <a:pt x="5976" y="1504"/>
                  </a:lnTo>
                  <a:lnTo>
                    <a:pt x="6160" y="1578"/>
                  </a:lnTo>
                  <a:lnTo>
                    <a:pt x="6330" y="1654"/>
                  </a:lnTo>
                  <a:lnTo>
                    <a:pt x="6500" y="1735"/>
                  </a:lnTo>
                  <a:lnTo>
                    <a:pt x="6657" y="1817"/>
                  </a:lnTo>
                  <a:lnTo>
                    <a:pt x="6807" y="1913"/>
                  </a:lnTo>
                  <a:lnTo>
                    <a:pt x="6956" y="2021"/>
                  </a:lnTo>
                  <a:lnTo>
                    <a:pt x="7099" y="2137"/>
                  </a:lnTo>
                  <a:lnTo>
                    <a:pt x="7242" y="2273"/>
                  </a:lnTo>
                  <a:lnTo>
                    <a:pt x="7385" y="2409"/>
                  </a:lnTo>
                  <a:lnTo>
                    <a:pt x="8161" y="2028"/>
                  </a:lnTo>
                  <a:lnTo>
                    <a:pt x="9012" y="3396"/>
                  </a:lnTo>
                  <a:lnTo>
                    <a:pt x="8236" y="3873"/>
                  </a:lnTo>
                  <a:lnTo>
                    <a:pt x="8310" y="4098"/>
                  </a:lnTo>
                  <a:lnTo>
                    <a:pt x="8310" y="4118"/>
                  </a:lnTo>
                  <a:lnTo>
                    <a:pt x="8310" y="4118"/>
                  </a:lnTo>
                  <a:lnTo>
                    <a:pt x="8317" y="4186"/>
                  </a:lnTo>
                  <a:lnTo>
                    <a:pt x="8331" y="4260"/>
                  </a:lnTo>
                  <a:lnTo>
                    <a:pt x="8358" y="4424"/>
                  </a:lnTo>
                  <a:lnTo>
                    <a:pt x="8358" y="4424"/>
                  </a:lnTo>
                  <a:lnTo>
                    <a:pt x="8392" y="4601"/>
                  </a:lnTo>
                  <a:lnTo>
                    <a:pt x="8406" y="4689"/>
                  </a:lnTo>
                  <a:lnTo>
                    <a:pt x="8406" y="4771"/>
                  </a:lnTo>
                  <a:lnTo>
                    <a:pt x="8406" y="4771"/>
                  </a:lnTo>
                  <a:lnTo>
                    <a:pt x="8406" y="4894"/>
                  </a:lnTo>
                  <a:lnTo>
                    <a:pt x="8392" y="5010"/>
                  </a:lnTo>
                  <a:lnTo>
                    <a:pt x="8351" y="5234"/>
                  </a:lnTo>
                  <a:lnTo>
                    <a:pt x="8351" y="5234"/>
                  </a:lnTo>
                  <a:lnTo>
                    <a:pt x="8324" y="5391"/>
                  </a:lnTo>
                  <a:lnTo>
                    <a:pt x="8317" y="5459"/>
                  </a:lnTo>
                  <a:lnTo>
                    <a:pt x="8310" y="5520"/>
                  </a:lnTo>
                  <a:lnTo>
                    <a:pt x="8310" y="5534"/>
                  </a:lnTo>
                  <a:lnTo>
                    <a:pt x="8236" y="5758"/>
                  </a:lnTo>
                  <a:lnTo>
                    <a:pt x="9012" y="6235"/>
                  </a:lnTo>
                  <a:close/>
                </a:path>
              </a:pathLst>
            </a:custGeom>
            <a:solidFill>
              <a:schemeClr val="bg1"/>
            </a:solidFill>
            <a:ln>
              <a:noFill/>
            </a:ln>
            <a:effectLst/>
          </p:spPr>
          <p:txBody>
            <a:bodyPr wrap="none" anchor="ctr"/>
            <a:lstStyle/>
            <a:p>
              <a:pPr defTabSz="932597"/>
              <a:endParaRPr lang="en-US" sz="1836">
                <a:solidFill>
                  <a:srgbClr val="505050"/>
                </a:solidFill>
                <a:latin typeface="Segoe UI"/>
              </a:endParaRPr>
            </a:p>
          </p:txBody>
        </p:sp>
        <p:sp>
          <p:nvSpPr>
            <p:cNvPr id="5" name="Oval 4"/>
            <p:cNvSpPr/>
            <p:nvPr/>
          </p:nvSpPr>
          <p:spPr bwMode="auto">
            <a:xfrm>
              <a:off x="3521877" y="511997"/>
              <a:ext cx="640398" cy="640398"/>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8" name="Group 7"/>
          <p:cNvGrpSpPr/>
          <p:nvPr/>
        </p:nvGrpSpPr>
        <p:grpSpPr>
          <a:xfrm>
            <a:off x="3570856" y="3214641"/>
            <a:ext cx="694628" cy="694628"/>
            <a:chOff x="3500293" y="3151895"/>
            <a:chExt cx="681070" cy="681070"/>
          </a:xfrm>
        </p:grpSpPr>
        <p:grpSp>
          <p:nvGrpSpPr>
            <p:cNvPr id="40" name="Group 39"/>
            <p:cNvGrpSpPr/>
            <p:nvPr/>
          </p:nvGrpSpPr>
          <p:grpSpPr>
            <a:xfrm>
              <a:off x="3607832" y="3353215"/>
              <a:ext cx="469102" cy="355120"/>
              <a:chOff x="3268663" y="4287838"/>
              <a:chExt cx="4351337" cy="3294062"/>
            </a:xfrm>
            <a:solidFill>
              <a:schemeClr val="bg1"/>
            </a:solidFill>
          </p:grpSpPr>
          <p:sp>
            <p:nvSpPr>
              <p:cNvPr id="41" name="Freeform 6"/>
              <p:cNvSpPr>
                <a:spLocks noChangeArrowheads="1"/>
              </p:cNvSpPr>
              <p:nvPr/>
            </p:nvSpPr>
            <p:spPr bwMode="auto">
              <a:xfrm>
                <a:off x="3268663" y="4287838"/>
                <a:ext cx="4351337" cy="3294062"/>
              </a:xfrm>
              <a:custGeom>
                <a:avLst/>
                <a:gdLst>
                  <a:gd name="T0" fmla="*/ 12087 w 12088"/>
                  <a:gd name="T1" fmla="*/ 7617 h 9150"/>
                  <a:gd name="T2" fmla="*/ 12087 w 12088"/>
                  <a:gd name="T3" fmla="*/ 0 h 9150"/>
                  <a:gd name="T4" fmla="*/ 0 w 12088"/>
                  <a:gd name="T5" fmla="*/ 0 h 9150"/>
                  <a:gd name="T6" fmla="*/ 0 w 12088"/>
                  <a:gd name="T7" fmla="*/ 7617 h 9150"/>
                  <a:gd name="T8" fmla="*/ 5682 w 12088"/>
                  <a:gd name="T9" fmla="*/ 7617 h 9150"/>
                  <a:gd name="T10" fmla="*/ 5682 w 12088"/>
                  <a:gd name="T11" fmla="*/ 8387 h 9150"/>
                  <a:gd name="T12" fmla="*/ 3764 w 12088"/>
                  <a:gd name="T13" fmla="*/ 8387 h 9150"/>
                  <a:gd name="T14" fmla="*/ 3764 w 12088"/>
                  <a:gd name="T15" fmla="*/ 9149 h 9150"/>
                  <a:gd name="T16" fmla="*/ 8323 w 12088"/>
                  <a:gd name="T17" fmla="*/ 9149 h 9150"/>
                  <a:gd name="T18" fmla="*/ 8323 w 12088"/>
                  <a:gd name="T19" fmla="*/ 8387 h 9150"/>
                  <a:gd name="T20" fmla="*/ 6445 w 12088"/>
                  <a:gd name="T21" fmla="*/ 8387 h 9150"/>
                  <a:gd name="T22" fmla="*/ 6445 w 12088"/>
                  <a:gd name="T23" fmla="*/ 7617 h 9150"/>
                  <a:gd name="T24" fmla="*/ 12087 w 12088"/>
                  <a:gd name="T25" fmla="*/ 7617 h 9150"/>
                  <a:gd name="T26" fmla="*/ 762 w 12088"/>
                  <a:gd name="T27" fmla="*/ 6855 h 9150"/>
                  <a:gd name="T28" fmla="*/ 762 w 12088"/>
                  <a:gd name="T29" fmla="*/ 770 h 9150"/>
                  <a:gd name="T30" fmla="*/ 11325 w 12088"/>
                  <a:gd name="T31" fmla="*/ 770 h 9150"/>
                  <a:gd name="T32" fmla="*/ 11325 w 12088"/>
                  <a:gd name="T33" fmla="*/ 6855 h 9150"/>
                  <a:gd name="T34" fmla="*/ 762 w 12088"/>
                  <a:gd name="T35" fmla="*/ 6855 h 9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088" h="9150">
                    <a:moveTo>
                      <a:pt x="12087" y="7617"/>
                    </a:moveTo>
                    <a:lnTo>
                      <a:pt x="12087" y="0"/>
                    </a:lnTo>
                    <a:lnTo>
                      <a:pt x="0" y="0"/>
                    </a:lnTo>
                    <a:lnTo>
                      <a:pt x="0" y="7617"/>
                    </a:lnTo>
                    <a:lnTo>
                      <a:pt x="5682" y="7617"/>
                    </a:lnTo>
                    <a:lnTo>
                      <a:pt x="5682" y="8387"/>
                    </a:lnTo>
                    <a:lnTo>
                      <a:pt x="3764" y="8387"/>
                    </a:lnTo>
                    <a:lnTo>
                      <a:pt x="3764" y="9149"/>
                    </a:lnTo>
                    <a:lnTo>
                      <a:pt x="8323" y="9149"/>
                    </a:lnTo>
                    <a:lnTo>
                      <a:pt x="8323" y="8387"/>
                    </a:lnTo>
                    <a:lnTo>
                      <a:pt x="6445" y="8387"/>
                    </a:lnTo>
                    <a:lnTo>
                      <a:pt x="6445" y="7617"/>
                    </a:lnTo>
                    <a:lnTo>
                      <a:pt x="12087" y="7617"/>
                    </a:lnTo>
                    <a:close/>
                    <a:moveTo>
                      <a:pt x="762" y="6855"/>
                    </a:moveTo>
                    <a:lnTo>
                      <a:pt x="762" y="770"/>
                    </a:lnTo>
                    <a:lnTo>
                      <a:pt x="11325" y="770"/>
                    </a:lnTo>
                    <a:lnTo>
                      <a:pt x="11325" y="6855"/>
                    </a:lnTo>
                    <a:lnTo>
                      <a:pt x="762" y="6855"/>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endParaRPr lang="en-US" sz="1836">
                  <a:solidFill>
                    <a:srgbClr val="505050"/>
                  </a:solidFill>
                  <a:latin typeface="Segoe UI"/>
                </a:endParaRPr>
              </a:p>
            </p:txBody>
          </p:sp>
          <p:sp>
            <p:nvSpPr>
              <p:cNvPr id="42" name="Freeform 7"/>
              <p:cNvSpPr>
                <a:spLocks noChangeArrowheads="1"/>
              </p:cNvSpPr>
              <p:nvPr/>
            </p:nvSpPr>
            <p:spPr bwMode="auto">
              <a:xfrm>
                <a:off x="4695825" y="4762500"/>
                <a:ext cx="1495425" cy="1765300"/>
              </a:xfrm>
              <a:custGeom>
                <a:avLst/>
                <a:gdLst>
                  <a:gd name="T0" fmla="*/ 4096 w 4152"/>
                  <a:gd name="T1" fmla="*/ 1157 h 4902"/>
                  <a:gd name="T2" fmla="*/ 4096 w 4152"/>
                  <a:gd name="T3" fmla="*/ 1157 h 4902"/>
                  <a:gd name="T4" fmla="*/ 4076 w 4152"/>
                  <a:gd name="T5" fmla="*/ 1143 h 4902"/>
                  <a:gd name="T6" fmla="*/ 2123 w 4152"/>
                  <a:gd name="T7" fmla="*/ 13 h 4902"/>
                  <a:gd name="T8" fmla="*/ 2123 w 4152"/>
                  <a:gd name="T9" fmla="*/ 13 h 4902"/>
                  <a:gd name="T10" fmla="*/ 2103 w 4152"/>
                  <a:gd name="T11" fmla="*/ 7 h 4902"/>
                  <a:gd name="T12" fmla="*/ 2075 w 4152"/>
                  <a:gd name="T13" fmla="*/ 0 h 4902"/>
                  <a:gd name="T14" fmla="*/ 2048 w 4152"/>
                  <a:gd name="T15" fmla="*/ 7 h 4902"/>
                  <a:gd name="T16" fmla="*/ 2021 w 4152"/>
                  <a:gd name="T17" fmla="*/ 13 h 4902"/>
                  <a:gd name="T18" fmla="*/ 68 w 4152"/>
                  <a:gd name="T19" fmla="*/ 1150 h 4902"/>
                  <a:gd name="T20" fmla="*/ 68 w 4152"/>
                  <a:gd name="T21" fmla="*/ 1150 h 4902"/>
                  <a:gd name="T22" fmla="*/ 48 w 4152"/>
                  <a:gd name="T23" fmla="*/ 1157 h 4902"/>
                  <a:gd name="T24" fmla="*/ 48 w 4152"/>
                  <a:gd name="T25" fmla="*/ 1157 h 4902"/>
                  <a:gd name="T26" fmla="*/ 27 w 4152"/>
                  <a:gd name="T27" fmla="*/ 1171 h 4902"/>
                  <a:gd name="T28" fmla="*/ 13 w 4152"/>
                  <a:gd name="T29" fmla="*/ 1191 h 4902"/>
                  <a:gd name="T30" fmla="*/ 7 w 4152"/>
                  <a:gd name="T31" fmla="*/ 1218 h 4902"/>
                  <a:gd name="T32" fmla="*/ 0 w 4152"/>
                  <a:gd name="T33" fmla="*/ 1246 h 4902"/>
                  <a:gd name="T34" fmla="*/ 0 w 4152"/>
                  <a:gd name="T35" fmla="*/ 3655 h 4902"/>
                  <a:gd name="T36" fmla="*/ 0 w 4152"/>
                  <a:gd name="T37" fmla="*/ 3655 h 4902"/>
                  <a:gd name="T38" fmla="*/ 7 w 4152"/>
                  <a:gd name="T39" fmla="*/ 3682 h 4902"/>
                  <a:gd name="T40" fmla="*/ 13 w 4152"/>
                  <a:gd name="T41" fmla="*/ 3709 h 4902"/>
                  <a:gd name="T42" fmla="*/ 27 w 4152"/>
                  <a:gd name="T43" fmla="*/ 3730 h 4902"/>
                  <a:gd name="T44" fmla="*/ 48 w 4152"/>
                  <a:gd name="T45" fmla="*/ 3744 h 4902"/>
                  <a:gd name="T46" fmla="*/ 2021 w 4152"/>
                  <a:gd name="T47" fmla="*/ 4888 h 4902"/>
                  <a:gd name="T48" fmla="*/ 2021 w 4152"/>
                  <a:gd name="T49" fmla="*/ 4888 h 4902"/>
                  <a:gd name="T50" fmla="*/ 2048 w 4152"/>
                  <a:gd name="T51" fmla="*/ 4894 h 4902"/>
                  <a:gd name="T52" fmla="*/ 2075 w 4152"/>
                  <a:gd name="T53" fmla="*/ 4901 h 4902"/>
                  <a:gd name="T54" fmla="*/ 2075 w 4152"/>
                  <a:gd name="T55" fmla="*/ 4901 h 4902"/>
                  <a:gd name="T56" fmla="*/ 2103 w 4152"/>
                  <a:gd name="T57" fmla="*/ 4894 h 4902"/>
                  <a:gd name="T58" fmla="*/ 2123 w 4152"/>
                  <a:gd name="T59" fmla="*/ 4888 h 4902"/>
                  <a:gd name="T60" fmla="*/ 4096 w 4152"/>
                  <a:gd name="T61" fmla="*/ 3744 h 4902"/>
                  <a:gd name="T62" fmla="*/ 4096 w 4152"/>
                  <a:gd name="T63" fmla="*/ 3744 h 4902"/>
                  <a:gd name="T64" fmla="*/ 4117 w 4152"/>
                  <a:gd name="T65" fmla="*/ 3730 h 4902"/>
                  <a:gd name="T66" fmla="*/ 4137 w 4152"/>
                  <a:gd name="T67" fmla="*/ 3709 h 4902"/>
                  <a:gd name="T68" fmla="*/ 4144 w 4152"/>
                  <a:gd name="T69" fmla="*/ 3682 h 4902"/>
                  <a:gd name="T70" fmla="*/ 4151 w 4152"/>
                  <a:gd name="T71" fmla="*/ 3655 h 4902"/>
                  <a:gd name="T72" fmla="*/ 4151 w 4152"/>
                  <a:gd name="T73" fmla="*/ 1239 h 4902"/>
                  <a:gd name="T74" fmla="*/ 4151 w 4152"/>
                  <a:gd name="T75" fmla="*/ 1239 h 4902"/>
                  <a:gd name="T76" fmla="*/ 4144 w 4152"/>
                  <a:gd name="T77" fmla="*/ 1212 h 4902"/>
                  <a:gd name="T78" fmla="*/ 4137 w 4152"/>
                  <a:gd name="T79" fmla="*/ 1191 h 4902"/>
                  <a:gd name="T80" fmla="*/ 4117 w 4152"/>
                  <a:gd name="T81" fmla="*/ 1171 h 4902"/>
                  <a:gd name="T82" fmla="*/ 4096 w 4152"/>
                  <a:gd name="T83" fmla="*/ 1157 h 4902"/>
                  <a:gd name="T84" fmla="*/ 3559 w 4152"/>
                  <a:gd name="T85" fmla="*/ 1409 h 4902"/>
                  <a:gd name="T86" fmla="*/ 2075 w 4152"/>
                  <a:gd name="T87" fmla="*/ 2266 h 4902"/>
                  <a:gd name="T88" fmla="*/ 592 w 4152"/>
                  <a:gd name="T89" fmla="*/ 1409 h 4902"/>
                  <a:gd name="T90" fmla="*/ 2075 w 4152"/>
                  <a:gd name="T91" fmla="*/ 551 h 4902"/>
                  <a:gd name="T92" fmla="*/ 3559 w 4152"/>
                  <a:gd name="T93" fmla="*/ 1409 h 4902"/>
                  <a:gd name="T94" fmla="*/ 1830 w 4152"/>
                  <a:gd name="T95" fmla="*/ 2689 h 4902"/>
                  <a:gd name="T96" fmla="*/ 1830 w 4152"/>
                  <a:gd name="T97" fmla="*/ 4213 h 4902"/>
                  <a:gd name="T98" fmla="*/ 490 w 4152"/>
                  <a:gd name="T99" fmla="*/ 3438 h 4902"/>
                  <a:gd name="T100" fmla="*/ 490 w 4152"/>
                  <a:gd name="T101" fmla="*/ 1912 h 4902"/>
                  <a:gd name="T102" fmla="*/ 1830 w 4152"/>
                  <a:gd name="T103" fmla="*/ 2689 h 4902"/>
                  <a:gd name="T104" fmla="*/ 3661 w 4152"/>
                  <a:gd name="T105" fmla="*/ 1912 h 4902"/>
                  <a:gd name="T106" fmla="*/ 3661 w 4152"/>
                  <a:gd name="T107" fmla="*/ 3438 h 4902"/>
                  <a:gd name="T108" fmla="*/ 2320 w 4152"/>
                  <a:gd name="T109" fmla="*/ 4213 h 4902"/>
                  <a:gd name="T110" fmla="*/ 2320 w 4152"/>
                  <a:gd name="T111" fmla="*/ 2689 h 4902"/>
                  <a:gd name="T112" fmla="*/ 3661 w 4152"/>
                  <a:gd name="T113" fmla="*/ 1912 h 49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152" h="4902">
                    <a:moveTo>
                      <a:pt x="4096" y="1157"/>
                    </a:moveTo>
                    <a:lnTo>
                      <a:pt x="4096" y="1157"/>
                    </a:lnTo>
                    <a:lnTo>
                      <a:pt x="4076" y="1143"/>
                    </a:lnTo>
                    <a:lnTo>
                      <a:pt x="2123" y="13"/>
                    </a:lnTo>
                    <a:lnTo>
                      <a:pt x="2123" y="13"/>
                    </a:lnTo>
                    <a:lnTo>
                      <a:pt x="2103" y="7"/>
                    </a:lnTo>
                    <a:lnTo>
                      <a:pt x="2075" y="0"/>
                    </a:lnTo>
                    <a:lnTo>
                      <a:pt x="2048" y="7"/>
                    </a:lnTo>
                    <a:lnTo>
                      <a:pt x="2021" y="13"/>
                    </a:lnTo>
                    <a:lnTo>
                      <a:pt x="68" y="1150"/>
                    </a:lnTo>
                    <a:lnTo>
                      <a:pt x="68" y="1150"/>
                    </a:lnTo>
                    <a:lnTo>
                      <a:pt x="48" y="1157"/>
                    </a:lnTo>
                    <a:lnTo>
                      <a:pt x="48" y="1157"/>
                    </a:lnTo>
                    <a:lnTo>
                      <a:pt x="27" y="1171"/>
                    </a:lnTo>
                    <a:lnTo>
                      <a:pt x="13" y="1191"/>
                    </a:lnTo>
                    <a:lnTo>
                      <a:pt x="7" y="1218"/>
                    </a:lnTo>
                    <a:lnTo>
                      <a:pt x="0" y="1246"/>
                    </a:lnTo>
                    <a:lnTo>
                      <a:pt x="0" y="3655"/>
                    </a:lnTo>
                    <a:lnTo>
                      <a:pt x="0" y="3655"/>
                    </a:lnTo>
                    <a:lnTo>
                      <a:pt x="7" y="3682"/>
                    </a:lnTo>
                    <a:lnTo>
                      <a:pt x="13" y="3709"/>
                    </a:lnTo>
                    <a:lnTo>
                      <a:pt x="27" y="3730"/>
                    </a:lnTo>
                    <a:lnTo>
                      <a:pt x="48" y="3744"/>
                    </a:lnTo>
                    <a:lnTo>
                      <a:pt x="2021" y="4888"/>
                    </a:lnTo>
                    <a:lnTo>
                      <a:pt x="2021" y="4888"/>
                    </a:lnTo>
                    <a:lnTo>
                      <a:pt x="2048" y="4894"/>
                    </a:lnTo>
                    <a:lnTo>
                      <a:pt x="2075" y="4901"/>
                    </a:lnTo>
                    <a:lnTo>
                      <a:pt x="2075" y="4901"/>
                    </a:lnTo>
                    <a:lnTo>
                      <a:pt x="2103" y="4894"/>
                    </a:lnTo>
                    <a:lnTo>
                      <a:pt x="2123" y="4888"/>
                    </a:lnTo>
                    <a:lnTo>
                      <a:pt x="4096" y="3744"/>
                    </a:lnTo>
                    <a:lnTo>
                      <a:pt x="4096" y="3744"/>
                    </a:lnTo>
                    <a:lnTo>
                      <a:pt x="4117" y="3730"/>
                    </a:lnTo>
                    <a:lnTo>
                      <a:pt x="4137" y="3709"/>
                    </a:lnTo>
                    <a:lnTo>
                      <a:pt x="4144" y="3682"/>
                    </a:lnTo>
                    <a:lnTo>
                      <a:pt x="4151" y="3655"/>
                    </a:lnTo>
                    <a:lnTo>
                      <a:pt x="4151" y="1239"/>
                    </a:lnTo>
                    <a:lnTo>
                      <a:pt x="4151" y="1239"/>
                    </a:lnTo>
                    <a:lnTo>
                      <a:pt x="4144" y="1212"/>
                    </a:lnTo>
                    <a:lnTo>
                      <a:pt x="4137" y="1191"/>
                    </a:lnTo>
                    <a:lnTo>
                      <a:pt x="4117" y="1171"/>
                    </a:lnTo>
                    <a:lnTo>
                      <a:pt x="4096" y="1157"/>
                    </a:lnTo>
                    <a:close/>
                    <a:moveTo>
                      <a:pt x="3559" y="1409"/>
                    </a:moveTo>
                    <a:lnTo>
                      <a:pt x="2075" y="2266"/>
                    </a:lnTo>
                    <a:lnTo>
                      <a:pt x="592" y="1409"/>
                    </a:lnTo>
                    <a:lnTo>
                      <a:pt x="2075" y="551"/>
                    </a:lnTo>
                    <a:lnTo>
                      <a:pt x="3559" y="1409"/>
                    </a:lnTo>
                    <a:close/>
                    <a:moveTo>
                      <a:pt x="1830" y="2689"/>
                    </a:moveTo>
                    <a:lnTo>
                      <a:pt x="1830" y="4213"/>
                    </a:lnTo>
                    <a:lnTo>
                      <a:pt x="490" y="3438"/>
                    </a:lnTo>
                    <a:lnTo>
                      <a:pt x="490" y="1912"/>
                    </a:lnTo>
                    <a:lnTo>
                      <a:pt x="1830" y="2689"/>
                    </a:lnTo>
                    <a:close/>
                    <a:moveTo>
                      <a:pt x="3661" y="1912"/>
                    </a:moveTo>
                    <a:lnTo>
                      <a:pt x="3661" y="3438"/>
                    </a:lnTo>
                    <a:lnTo>
                      <a:pt x="2320" y="4213"/>
                    </a:lnTo>
                    <a:lnTo>
                      <a:pt x="2320" y="2689"/>
                    </a:lnTo>
                    <a:lnTo>
                      <a:pt x="3661" y="1912"/>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endParaRPr lang="en-US" sz="1836">
                  <a:solidFill>
                    <a:srgbClr val="505050"/>
                  </a:solidFill>
                  <a:latin typeface="Segoe UI"/>
                </a:endParaRPr>
              </a:p>
            </p:txBody>
          </p:sp>
        </p:grpSp>
        <p:sp>
          <p:nvSpPr>
            <p:cNvPr id="7" name="Oval 6"/>
            <p:cNvSpPr/>
            <p:nvPr/>
          </p:nvSpPr>
          <p:spPr bwMode="auto">
            <a:xfrm>
              <a:off x="3500293" y="3151895"/>
              <a:ext cx="681070" cy="681070"/>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51" name="Group 50"/>
          <p:cNvGrpSpPr/>
          <p:nvPr/>
        </p:nvGrpSpPr>
        <p:grpSpPr>
          <a:xfrm>
            <a:off x="3657194" y="5911502"/>
            <a:ext cx="531439" cy="398847"/>
            <a:chOff x="2724150" y="20638"/>
            <a:chExt cx="4695825" cy="3524250"/>
          </a:xfrm>
          <a:solidFill>
            <a:schemeClr val="bg1"/>
          </a:solidFill>
        </p:grpSpPr>
        <p:sp>
          <p:nvSpPr>
            <p:cNvPr id="52" name="Freeform 1"/>
            <p:cNvSpPr>
              <a:spLocks noChangeArrowheads="1"/>
            </p:cNvSpPr>
            <p:nvPr/>
          </p:nvSpPr>
          <p:spPr bwMode="auto">
            <a:xfrm>
              <a:off x="4924425" y="1876425"/>
              <a:ext cx="295275" cy="511175"/>
            </a:xfrm>
            <a:custGeom>
              <a:avLst/>
              <a:gdLst>
                <a:gd name="T0" fmla="*/ 204 w 819"/>
                <a:gd name="T1" fmla="*/ 760 h 1419"/>
                <a:gd name="T2" fmla="*/ 204 w 819"/>
                <a:gd name="T3" fmla="*/ 760 h 1419"/>
                <a:gd name="T4" fmla="*/ 204 w 819"/>
                <a:gd name="T5" fmla="*/ 1418 h 1419"/>
                <a:gd name="T6" fmla="*/ 204 w 819"/>
                <a:gd name="T7" fmla="*/ 1418 h 1419"/>
                <a:gd name="T8" fmla="*/ 614 w 819"/>
                <a:gd name="T9" fmla="*/ 1418 h 1419"/>
                <a:gd name="T10" fmla="*/ 614 w 819"/>
                <a:gd name="T11" fmla="*/ 1418 h 1419"/>
                <a:gd name="T12" fmla="*/ 614 w 819"/>
                <a:gd name="T13" fmla="*/ 760 h 1419"/>
                <a:gd name="T14" fmla="*/ 614 w 819"/>
                <a:gd name="T15" fmla="*/ 760 h 1419"/>
                <a:gd name="T16" fmla="*/ 686 w 819"/>
                <a:gd name="T17" fmla="*/ 687 h 1419"/>
                <a:gd name="T18" fmla="*/ 752 w 819"/>
                <a:gd name="T19" fmla="*/ 599 h 1419"/>
                <a:gd name="T20" fmla="*/ 782 w 819"/>
                <a:gd name="T21" fmla="*/ 555 h 1419"/>
                <a:gd name="T22" fmla="*/ 803 w 819"/>
                <a:gd name="T23" fmla="*/ 511 h 1419"/>
                <a:gd name="T24" fmla="*/ 818 w 819"/>
                <a:gd name="T25" fmla="*/ 461 h 1419"/>
                <a:gd name="T26" fmla="*/ 818 w 819"/>
                <a:gd name="T27" fmla="*/ 410 h 1419"/>
                <a:gd name="T28" fmla="*/ 818 w 819"/>
                <a:gd name="T29" fmla="*/ 410 h 1419"/>
                <a:gd name="T30" fmla="*/ 811 w 819"/>
                <a:gd name="T31" fmla="*/ 314 h 1419"/>
                <a:gd name="T32" fmla="*/ 788 w 819"/>
                <a:gd name="T33" fmla="*/ 234 h 1419"/>
                <a:gd name="T34" fmla="*/ 759 w 819"/>
                <a:gd name="T35" fmla="*/ 168 h 1419"/>
                <a:gd name="T36" fmla="*/ 708 w 819"/>
                <a:gd name="T37" fmla="*/ 110 h 1419"/>
                <a:gd name="T38" fmla="*/ 650 w 819"/>
                <a:gd name="T39" fmla="*/ 66 h 1419"/>
                <a:gd name="T40" fmla="*/ 584 w 819"/>
                <a:gd name="T41" fmla="*/ 29 h 1419"/>
                <a:gd name="T42" fmla="*/ 503 w 819"/>
                <a:gd name="T43" fmla="*/ 8 h 1419"/>
                <a:gd name="T44" fmla="*/ 409 w 819"/>
                <a:gd name="T45" fmla="*/ 0 h 1419"/>
                <a:gd name="T46" fmla="*/ 409 w 819"/>
                <a:gd name="T47" fmla="*/ 0 h 1419"/>
                <a:gd name="T48" fmla="*/ 329 w 819"/>
                <a:gd name="T49" fmla="*/ 8 h 1419"/>
                <a:gd name="T50" fmla="*/ 256 w 819"/>
                <a:gd name="T51" fmla="*/ 29 h 1419"/>
                <a:gd name="T52" fmla="*/ 190 w 819"/>
                <a:gd name="T53" fmla="*/ 66 h 1419"/>
                <a:gd name="T54" fmla="*/ 124 w 819"/>
                <a:gd name="T55" fmla="*/ 110 h 1419"/>
                <a:gd name="T56" fmla="*/ 74 w 819"/>
                <a:gd name="T57" fmla="*/ 168 h 1419"/>
                <a:gd name="T58" fmla="*/ 36 w 819"/>
                <a:gd name="T59" fmla="*/ 234 h 1419"/>
                <a:gd name="T60" fmla="*/ 15 w 819"/>
                <a:gd name="T61" fmla="*/ 278 h 1419"/>
                <a:gd name="T62" fmla="*/ 7 w 819"/>
                <a:gd name="T63" fmla="*/ 314 h 1419"/>
                <a:gd name="T64" fmla="*/ 0 w 819"/>
                <a:gd name="T65" fmla="*/ 358 h 1419"/>
                <a:gd name="T66" fmla="*/ 0 w 819"/>
                <a:gd name="T67" fmla="*/ 410 h 1419"/>
                <a:gd name="T68" fmla="*/ 0 w 819"/>
                <a:gd name="T69" fmla="*/ 410 h 1419"/>
                <a:gd name="T70" fmla="*/ 0 w 819"/>
                <a:gd name="T71" fmla="*/ 461 h 1419"/>
                <a:gd name="T72" fmla="*/ 15 w 819"/>
                <a:gd name="T73" fmla="*/ 511 h 1419"/>
                <a:gd name="T74" fmla="*/ 36 w 819"/>
                <a:gd name="T75" fmla="*/ 555 h 1419"/>
                <a:gd name="T76" fmla="*/ 59 w 819"/>
                <a:gd name="T77" fmla="*/ 599 h 1419"/>
                <a:gd name="T78" fmla="*/ 124 w 819"/>
                <a:gd name="T79" fmla="*/ 687 h 1419"/>
                <a:gd name="T80" fmla="*/ 204 w 819"/>
                <a:gd name="T81" fmla="*/ 760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819" h="1419">
                  <a:moveTo>
                    <a:pt x="204" y="760"/>
                  </a:moveTo>
                  <a:lnTo>
                    <a:pt x="204" y="760"/>
                  </a:lnTo>
                  <a:lnTo>
                    <a:pt x="204" y="1418"/>
                  </a:lnTo>
                  <a:lnTo>
                    <a:pt x="204" y="1418"/>
                  </a:lnTo>
                  <a:lnTo>
                    <a:pt x="614" y="1418"/>
                  </a:lnTo>
                  <a:lnTo>
                    <a:pt x="614" y="1418"/>
                  </a:lnTo>
                  <a:lnTo>
                    <a:pt x="614" y="760"/>
                  </a:lnTo>
                  <a:lnTo>
                    <a:pt x="614" y="760"/>
                  </a:lnTo>
                  <a:lnTo>
                    <a:pt x="686" y="687"/>
                  </a:lnTo>
                  <a:lnTo>
                    <a:pt x="752" y="599"/>
                  </a:lnTo>
                  <a:lnTo>
                    <a:pt x="782" y="555"/>
                  </a:lnTo>
                  <a:lnTo>
                    <a:pt x="803" y="511"/>
                  </a:lnTo>
                  <a:lnTo>
                    <a:pt x="818" y="461"/>
                  </a:lnTo>
                  <a:lnTo>
                    <a:pt x="818" y="410"/>
                  </a:lnTo>
                  <a:lnTo>
                    <a:pt x="818" y="410"/>
                  </a:lnTo>
                  <a:lnTo>
                    <a:pt x="811" y="314"/>
                  </a:lnTo>
                  <a:lnTo>
                    <a:pt x="788" y="234"/>
                  </a:lnTo>
                  <a:lnTo>
                    <a:pt x="759" y="168"/>
                  </a:lnTo>
                  <a:lnTo>
                    <a:pt x="708" y="110"/>
                  </a:lnTo>
                  <a:lnTo>
                    <a:pt x="650" y="66"/>
                  </a:lnTo>
                  <a:lnTo>
                    <a:pt x="584" y="29"/>
                  </a:lnTo>
                  <a:lnTo>
                    <a:pt x="503" y="8"/>
                  </a:lnTo>
                  <a:lnTo>
                    <a:pt x="409" y="0"/>
                  </a:lnTo>
                  <a:lnTo>
                    <a:pt x="409" y="0"/>
                  </a:lnTo>
                  <a:lnTo>
                    <a:pt x="329" y="8"/>
                  </a:lnTo>
                  <a:lnTo>
                    <a:pt x="256" y="29"/>
                  </a:lnTo>
                  <a:lnTo>
                    <a:pt x="190" y="66"/>
                  </a:lnTo>
                  <a:lnTo>
                    <a:pt x="124" y="110"/>
                  </a:lnTo>
                  <a:lnTo>
                    <a:pt x="74" y="168"/>
                  </a:lnTo>
                  <a:lnTo>
                    <a:pt x="36" y="234"/>
                  </a:lnTo>
                  <a:lnTo>
                    <a:pt x="15" y="278"/>
                  </a:lnTo>
                  <a:lnTo>
                    <a:pt x="7" y="314"/>
                  </a:lnTo>
                  <a:lnTo>
                    <a:pt x="0" y="358"/>
                  </a:lnTo>
                  <a:lnTo>
                    <a:pt x="0" y="410"/>
                  </a:lnTo>
                  <a:lnTo>
                    <a:pt x="0" y="410"/>
                  </a:lnTo>
                  <a:lnTo>
                    <a:pt x="0" y="461"/>
                  </a:lnTo>
                  <a:lnTo>
                    <a:pt x="15" y="511"/>
                  </a:lnTo>
                  <a:lnTo>
                    <a:pt x="36" y="555"/>
                  </a:lnTo>
                  <a:lnTo>
                    <a:pt x="59" y="599"/>
                  </a:lnTo>
                  <a:lnTo>
                    <a:pt x="124" y="687"/>
                  </a:lnTo>
                  <a:lnTo>
                    <a:pt x="204" y="76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endParaRPr lang="en-US" sz="1836">
                <a:solidFill>
                  <a:srgbClr val="505050"/>
                </a:solidFill>
                <a:latin typeface="Segoe UI"/>
              </a:endParaRPr>
            </a:p>
          </p:txBody>
        </p:sp>
        <p:sp>
          <p:nvSpPr>
            <p:cNvPr id="53" name="Freeform 2"/>
            <p:cNvSpPr>
              <a:spLocks noChangeArrowheads="1"/>
            </p:cNvSpPr>
            <p:nvPr/>
          </p:nvSpPr>
          <p:spPr bwMode="auto">
            <a:xfrm>
              <a:off x="5937250" y="2868613"/>
              <a:ext cx="263525" cy="263525"/>
            </a:xfrm>
            <a:custGeom>
              <a:avLst/>
              <a:gdLst>
                <a:gd name="T0" fmla="*/ 365 w 732"/>
                <a:gd name="T1" fmla="*/ 0 h 732"/>
                <a:gd name="T2" fmla="*/ 365 w 732"/>
                <a:gd name="T3" fmla="*/ 0 h 732"/>
                <a:gd name="T4" fmla="*/ 292 w 732"/>
                <a:gd name="T5" fmla="*/ 7 h 732"/>
                <a:gd name="T6" fmla="*/ 226 w 732"/>
                <a:gd name="T7" fmla="*/ 29 h 732"/>
                <a:gd name="T8" fmla="*/ 161 w 732"/>
                <a:gd name="T9" fmla="*/ 65 h 732"/>
                <a:gd name="T10" fmla="*/ 109 w 732"/>
                <a:gd name="T11" fmla="*/ 109 h 732"/>
                <a:gd name="T12" fmla="*/ 65 w 732"/>
                <a:gd name="T13" fmla="*/ 161 h 732"/>
                <a:gd name="T14" fmla="*/ 29 w 732"/>
                <a:gd name="T15" fmla="*/ 226 h 732"/>
                <a:gd name="T16" fmla="*/ 7 w 732"/>
                <a:gd name="T17" fmla="*/ 292 h 732"/>
                <a:gd name="T18" fmla="*/ 0 w 732"/>
                <a:gd name="T19" fmla="*/ 365 h 732"/>
                <a:gd name="T20" fmla="*/ 0 w 732"/>
                <a:gd name="T21" fmla="*/ 365 h 732"/>
                <a:gd name="T22" fmla="*/ 7 w 732"/>
                <a:gd name="T23" fmla="*/ 438 h 732"/>
                <a:gd name="T24" fmla="*/ 29 w 732"/>
                <a:gd name="T25" fmla="*/ 512 h 732"/>
                <a:gd name="T26" fmla="*/ 65 w 732"/>
                <a:gd name="T27" fmla="*/ 570 h 732"/>
                <a:gd name="T28" fmla="*/ 109 w 732"/>
                <a:gd name="T29" fmla="*/ 629 h 732"/>
                <a:gd name="T30" fmla="*/ 161 w 732"/>
                <a:gd name="T31" fmla="*/ 673 h 732"/>
                <a:gd name="T32" fmla="*/ 226 w 732"/>
                <a:gd name="T33" fmla="*/ 709 h 732"/>
                <a:gd name="T34" fmla="*/ 292 w 732"/>
                <a:gd name="T35" fmla="*/ 723 h 732"/>
                <a:gd name="T36" fmla="*/ 365 w 732"/>
                <a:gd name="T37" fmla="*/ 731 h 732"/>
                <a:gd name="T38" fmla="*/ 365 w 732"/>
                <a:gd name="T39" fmla="*/ 731 h 732"/>
                <a:gd name="T40" fmla="*/ 438 w 732"/>
                <a:gd name="T41" fmla="*/ 723 h 732"/>
                <a:gd name="T42" fmla="*/ 511 w 732"/>
                <a:gd name="T43" fmla="*/ 709 h 732"/>
                <a:gd name="T44" fmla="*/ 570 w 732"/>
                <a:gd name="T45" fmla="*/ 673 h 732"/>
                <a:gd name="T46" fmla="*/ 629 w 732"/>
                <a:gd name="T47" fmla="*/ 629 h 732"/>
                <a:gd name="T48" fmla="*/ 673 w 732"/>
                <a:gd name="T49" fmla="*/ 570 h 732"/>
                <a:gd name="T50" fmla="*/ 702 w 732"/>
                <a:gd name="T51" fmla="*/ 512 h 732"/>
                <a:gd name="T52" fmla="*/ 723 w 732"/>
                <a:gd name="T53" fmla="*/ 438 h 732"/>
                <a:gd name="T54" fmla="*/ 731 w 732"/>
                <a:gd name="T55" fmla="*/ 365 h 732"/>
                <a:gd name="T56" fmla="*/ 731 w 732"/>
                <a:gd name="T57" fmla="*/ 365 h 732"/>
                <a:gd name="T58" fmla="*/ 723 w 732"/>
                <a:gd name="T59" fmla="*/ 292 h 732"/>
                <a:gd name="T60" fmla="*/ 702 w 732"/>
                <a:gd name="T61" fmla="*/ 226 h 732"/>
                <a:gd name="T62" fmla="*/ 673 w 732"/>
                <a:gd name="T63" fmla="*/ 161 h 732"/>
                <a:gd name="T64" fmla="*/ 629 w 732"/>
                <a:gd name="T65" fmla="*/ 109 h 732"/>
                <a:gd name="T66" fmla="*/ 570 w 732"/>
                <a:gd name="T67" fmla="*/ 65 h 732"/>
                <a:gd name="T68" fmla="*/ 511 w 732"/>
                <a:gd name="T69" fmla="*/ 29 h 732"/>
                <a:gd name="T70" fmla="*/ 438 w 732"/>
                <a:gd name="T71" fmla="*/ 7 h 732"/>
                <a:gd name="T72" fmla="*/ 365 w 732"/>
                <a:gd name="T73" fmla="*/ 0 h 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32" h="732">
                  <a:moveTo>
                    <a:pt x="365" y="0"/>
                  </a:moveTo>
                  <a:lnTo>
                    <a:pt x="365" y="0"/>
                  </a:lnTo>
                  <a:lnTo>
                    <a:pt x="292" y="7"/>
                  </a:lnTo>
                  <a:lnTo>
                    <a:pt x="226" y="29"/>
                  </a:lnTo>
                  <a:lnTo>
                    <a:pt x="161" y="65"/>
                  </a:lnTo>
                  <a:lnTo>
                    <a:pt x="109" y="109"/>
                  </a:lnTo>
                  <a:lnTo>
                    <a:pt x="65" y="161"/>
                  </a:lnTo>
                  <a:lnTo>
                    <a:pt x="29" y="226"/>
                  </a:lnTo>
                  <a:lnTo>
                    <a:pt x="7" y="292"/>
                  </a:lnTo>
                  <a:lnTo>
                    <a:pt x="0" y="365"/>
                  </a:lnTo>
                  <a:lnTo>
                    <a:pt x="0" y="365"/>
                  </a:lnTo>
                  <a:lnTo>
                    <a:pt x="7" y="438"/>
                  </a:lnTo>
                  <a:lnTo>
                    <a:pt x="29" y="512"/>
                  </a:lnTo>
                  <a:lnTo>
                    <a:pt x="65" y="570"/>
                  </a:lnTo>
                  <a:lnTo>
                    <a:pt x="109" y="629"/>
                  </a:lnTo>
                  <a:lnTo>
                    <a:pt x="161" y="673"/>
                  </a:lnTo>
                  <a:lnTo>
                    <a:pt x="226" y="709"/>
                  </a:lnTo>
                  <a:lnTo>
                    <a:pt x="292" y="723"/>
                  </a:lnTo>
                  <a:lnTo>
                    <a:pt x="365" y="731"/>
                  </a:lnTo>
                  <a:lnTo>
                    <a:pt x="365" y="731"/>
                  </a:lnTo>
                  <a:lnTo>
                    <a:pt x="438" y="723"/>
                  </a:lnTo>
                  <a:lnTo>
                    <a:pt x="511" y="709"/>
                  </a:lnTo>
                  <a:lnTo>
                    <a:pt x="570" y="673"/>
                  </a:lnTo>
                  <a:lnTo>
                    <a:pt x="629" y="629"/>
                  </a:lnTo>
                  <a:lnTo>
                    <a:pt x="673" y="570"/>
                  </a:lnTo>
                  <a:lnTo>
                    <a:pt x="702" y="512"/>
                  </a:lnTo>
                  <a:lnTo>
                    <a:pt x="723" y="438"/>
                  </a:lnTo>
                  <a:lnTo>
                    <a:pt x="731" y="365"/>
                  </a:lnTo>
                  <a:lnTo>
                    <a:pt x="731" y="365"/>
                  </a:lnTo>
                  <a:lnTo>
                    <a:pt x="723" y="292"/>
                  </a:lnTo>
                  <a:lnTo>
                    <a:pt x="702" y="226"/>
                  </a:lnTo>
                  <a:lnTo>
                    <a:pt x="673" y="161"/>
                  </a:lnTo>
                  <a:lnTo>
                    <a:pt x="629" y="109"/>
                  </a:lnTo>
                  <a:lnTo>
                    <a:pt x="570" y="65"/>
                  </a:lnTo>
                  <a:lnTo>
                    <a:pt x="511" y="29"/>
                  </a:lnTo>
                  <a:lnTo>
                    <a:pt x="438" y="7"/>
                  </a:lnTo>
                  <a:lnTo>
                    <a:pt x="365"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endParaRPr lang="en-US" sz="1836">
                <a:solidFill>
                  <a:srgbClr val="505050"/>
                </a:solidFill>
                <a:latin typeface="Segoe UI"/>
              </a:endParaRPr>
            </a:p>
          </p:txBody>
        </p:sp>
        <p:sp>
          <p:nvSpPr>
            <p:cNvPr id="54" name="Freeform 3"/>
            <p:cNvSpPr>
              <a:spLocks noChangeArrowheads="1"/>
            </p:cNvSpPr>
            <p:nvPr/>
          </p:nvSpPr>
          <p:spPr bwMode="auto">
            <a:xfrm>
              <a:off x="3994150" y="2913063"/>
              <a:ext cx="1450975" cy="176212"/>
            </a:xfrm>
            <a:custGeom>
              <a:avLst/>
              <a:gdLst>
                <a:gd name="T0" fmla="*/ 0 w 4029"/>
                <a:gd name="T1" fmla="*/ 73 h 491"/>
                <a:gd name="T2" fmla="*/ 0 w 4029"/>
                <a:gd name="T3" fmla="*/ 490 h 491"/>
                <a:gd name="T4" fmla="*/ 4028 w 4029"/>
                <a:gd name="T5" fmla="*/ 490 h 491"/>
                <a:gd name="T6" fmla="*/ 4028 w 4029"/>
                <a:gd name="T7" fmla="*/ 73 h 491"/>
                <a:gd name="T8" fmla="*/ 4028 w 4029"/>
                <a:gd name="T9" fmla="*/ 0 h 491"/>
                <a:gd name="T10" fmla="*/ 0 w 4029"/>
                <a:gd name="T11" fmla="*/ 0 h 491"/>
                <a:gd name="T12" fmla="*/ 0 w 4029"/>
                <a:gd name="T13" fmla="*/ 73 h 491"/>
              </a:gdLst>
              <a:ahLst/>
              <a:cxnLst>
                <a:cxn ang="0">
                  <a:pos x="T0" y="T1"/>
                </a:cxn>
                <a:cxn ang="0">
                  <a:pos x="T2" y="T3"/>
                </a:cxn>
                <a:cxn ang="0">
                  <a:pos x="T4" y="T5"/>
                </a:cxn>
                <a:cxn ang="0">
                  <a:pos x="T6" y="T7"/>
                </a:cxn>
                <a:cxn ang="0">
                  <a:pos x="T8" y="T9"/>
                </a:cxn>
                <a:cxn ang="0">
                  <a:pos x="T10" y="T11"/>
                </a:cxn>
                <a:cxn ang="0">
                  <a:pos x="T12" y="T13"/>
                </a:cxn>
              </a:cxnLst>
              <a:rect l="0" t="0" r="r" b="b"/>
              <a:pathLst>
                <a:path w="4029" h="491">
                  <a:moveTo>
                    <a:pt x="0" y="73"/>
                  </a:moveTo>
                  <a:lnTo>
                    <a:pt x="0" y="490"/>
                  </a:lnTo>
                  <a:lnTo>
                    <a:pt x="4028" y="490"/>
                  </a:lnTo>
                  <a:lnTo>
                    <a:pt x="4028" y="73"/>
                  </a:lnTo>
                  <a:lnTo>
                    <a:pt x="4028" y="0"/>
                  </a:lnTo>
                  <a:lnTo>
                    <a:pt x="0" y="0"/>
                  </a:lnTo>
                  <a:lnTo>
                    <a:pt x="0" y="7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endParaRPr lang="en-US" sz="1836">
                <a:solidFill>
                  <a:srgbClr val="505050"/>
                </a:solidFill>
                <a:latin typeface="Segoe UI"/>
              </a:endParaRPr>
            </a:p>
          </p:txBody>
        </p:sp>
        <p:sp>
          <p:nvSpPr>
            <p:cNvPr id="55" name="Freeform 4"/>
            <p:cNvSpPr>
              <a:spLocks noChangeArrowheads="1"/>
            </p:cNvSpPr>
            <p:nvPr/>
          </p:nvSpPr>
          <p:spPr bwMode="auto">
            <a:xfrm>
              <a:off x="2724150" y="20638"/>
              <a:ext cx="4695825" cy="3524250"/>
            </a:xfrm>
            <a:custGeom>
              <a:avLst/>
              <a:gdLst>
                <a:gd name="T0" fmla="*/ 8831 w 13043"/>
                <a:gd name="T1" fmla="*/ 848 h 9788"/>
                <a:gd name="T2" fmla="*/ 6769 w 13043"/>
                <a:gd name="T3" fmla="*/ 7 h 9788"/>
                <a:gd name="T4" fmla="*/ 5162 w 13043"/>
                <a:gd name="T5" fmla="*/ 249 h 9788"/>
                <a:gd name="T6" fmla="*/ 3699 w 13043"/>
                <a:gd name="T7" fmla="*/ 1287 h 9788"/>
                <a:gd name="T8" fmla="*/ 2910 w 13043"/>
                <a:gd name="T9" fmla="*/ 2909 h 9788"/>
                <a:gd name="T10" fmla="*/ 1718 w 13043"/>
                <a:gd name="T11" fmla="*/ 3472 h 9788"/>
                <a:gd name="T12" fmla="*/ 556 w 13043"/>
                <a:gd name="T13" fmla="*/ 4408 h 9788"/>
                <a:gd name="T14" fmla="*/ 15 w 13043"/>
                <a:gd name="T15" fmla="*/ 5796 h 9788"/>
                <a:gd name="T16" fmla="*/ 176 w 13043"/>
                <a:gd name="T17" fmla="*/ 7090 h 9788"/>
                <a:gd name="T18" fmla="*/ 906 w 13043"/>
                <a:gd name="T19" fmla="*/ 8194 h 9788"/>
                <a:gd name="T20" fmla="*/ 2076 w 13043"/>
                <a:gd name="T21" fmla="*/ 8823 h 9788"/>
                <a:gd name="T22" fmla="*/ 2471 w 13043"/>
                <a:gd name="T23" fmla="*/ 9553 h 9788"/>
                <a:gd name="T24" fmla="*/ 10293 w 13043"/>
                <a:gd name="T25" fmla="*/ 9787 h 9788"/>
                <a:gd name="T26" fmla="*/ 10856 w 13043"/>
                <a:gd name="T27" fmla="*/ 9451 h 9788"/>
                <a:gd name="T28" fmla="*/ 11770 w 13043"/>
                <a:gd name="T29" fmla="*/ 8121 h 9788"/>
                <a:gd name="T30" fmla="*/ 12793 w 13043"/>
                <a:gd name="T31" fmla="*/ 6732 h 9788"/>
                <a:gd name="T32" fmla="*/ 13042 w 13043"/>
                <a:gd name="T33" fmla="*/ 5475 h 9788"/>
                <a:gd name="T34" fmla="*/ 12574 w 13043"/>
                <a:gd name="T35" fmla="*/ 3771 h 9788"/>
                <a:gd name="T36" fmla="*/ 11346 w 13043"/>
                <a:gd name="T37" fmla="*/ 2551 h 9788"/>
                <a:gd name="T38" fmla="*/ 10446 w 13043"/>
                <a:gd name="T39" fmla="*/ 7968 h 9788"/>
                <a:gd name="T40" fmla="*/ 10293 w 13043"/>
                <a:gd name="T41" fmla="*/ 9297 h 9788"/>
                <a:gd name="T42" fmla="*/ 2814 w 13043"/>
                <a:gd name="T43" fmla="*/ 8917 h 9788"/>
                <a:gd name="T44" fmla="*/ 2968 w 13043"/>
                <a:gd name="T45" fmla="*/ 7258 h 9788"/>
                <a:gd name="T46" fmla="*/ 5242 w 13043"/>
                <a:gd name="T47" fmla="*/ 6769 h 9788"/>
                <a:gd name="T48" fmla="*/ 4884 w 13043"/>
                <a:gd name="T49" fmla="*/ 5592 h 9788"/>
                <a:gd name="T50" fmla="*/ 5871 w 13043"/>
                <a:gd name="T51" fmla="*/ 4268 h 9788"/>
                <a:gd name="T52" fmla="*/ 7449 w 13043"/>
                <a:gd name="T53" fmla="*/ 4415 h 9788"/>
                <a:gd name="T54" fmla="*/ 8165 w 13043"/>
                <a:gd name="T55" fmla="*/ 5760 h 9788"/>
                <a:gd name="T56" fmla="*/ 7661 w 13043"/>
                <a:gd name="T57" fmla="*/ 6922 h 9788"/>
                <a:gd name="T58" fmla="*/ 10352 w 13043"/>
                <a:gd name="T59" fmla="*/ 7266 h 9788"/>
                <a:gd name="T60" fmla="*/ 5293 w 13043"/>
                <a:gd name="T61" fmla="*/ 3611 h 9788"/>
                <a:gd name="T62" fmla="*/ 6046 w 13043"/>
                <a:gd name="T63" fmla="*/ 2616 h 9788"/>
                <a:gd name="T64" fmla="*/ 7208 w 13043"/>
                <a:gd name="T65" fmla="*/ 2727 h 9788"/>
                <a:gd name="T66" fmla="*/ 7756 w 13043"/>
                <a:gd name="T67" fmla="*/ 3742 h 9788"/>
                <a:gd name="T68" fmla="*/ 6521 w 13043"/>
                <a:gd name="T69" fmla="*/ 3742 h 9788"/>
                <a:gd name="T70" fmla="*/ 10937 w 13043"/>
                <a:gd name="T71" fmla="*/ 7412 h 9788"/>
                <a:gd name="T72" fmla="*/ 10600 w 13043"/>
                <a:gd name="T73" fmla="*/ 6849 h 9788"/>
                <a:gd name="T74" fmla="*/ 8465 w 13043"/>
                <a:gd name="T75" fmla="*/ 6418 h 9788"/>
                <a:gd name="T76" fmla="*/ 8407 w 13043"/>
                <a:gd name="T77" fmla="*/ 4949 h 9788"/>
                <a:gd name="T78" fmla="*/ 7968 w 13043"/>
                <a:gd name="T79" fmla="*/ 2960 h 9788"/>
                <a:gd name="T80" fmla="*/ 6521 w 13043"/>
                <a:gd name="T81" fmla="*/ 2127 h 9788"/>
                <a:gd name="T82" fmla="*/ 5154 w 13043"/>
                <a:gd name="T83" fmla="*/ 2829 h 9788"/>
                <a:gd name="T84" fmla="*/ 4701 w 13043"/>
                <a:gd name="T85" fmla="*/ 4802 h 9788"/>
                <a:gd name="T86" fmla="*/ 4533 w 13043"/>
                <a:gd name="T87" fmla="*/ 6293 h 9788"/>
                <a:gd name="T88" fmla="*/ 2720 w 13043"/>
                <a:gd name="T89" fmla="*/ 6819 h 9788"/>
                <a:gd name="T90" fmla="*/ 2332 w 13043"/>
                <a:gd name="T91" fmla="*/ 7346 h 9788"/>
                <a:gd name="T92" fmla="*/ 1243 w 13043"/>
                <a:gd name="T93" fmla="*/ 7324 h 9788"/>
                <a:gd name="T94" fmla="*/ 848 w 13043"/>
                <a:gd name="T95" fmla="*/ 5716 h 9788"/>
                <a:gd name="T96" fmla="*/ 1981 w 13043"/>
                <a:gd name="T97" fmla="*/ 4254 h 9788"/>
                <a:gd name="T98" fmla="*/ 3422 w 13043"/>
                <a:gd name="T99" fmla="*/ 4013 h 9788"/>
                <a:gd name="T100" fmla="*/ 3838 w 13043"/>
                <a:gd name="T101" fmla="*/ 2690 h 9788"/>
                <a:gd name="T102" fmla="*/ 4687 w 13043"/>
                <a:gd name="T103" fmla="*/ 1476 h 9788"/>
                <a:gd name="T104" fmla="*/ 6075 w 13043"/>
                <a:gd name="T105" fmla="*/ 848 h 9788"/>
                <a:gd name="T106" fmla="*/ 7895 w 13043"/>
                <a:gd name="T107" fmla="*/ 1191 h 9788"/>
                <a:gd name="T108" fmla="*/ 9270 w 13043"/>
                <a:gd name="T109" fmla="*/ 2836 h 9788"/>
                <a:gd name="T110" fmla="*/ 10593 w 13043"/>
                <a:gd name="T111" fmla="*/ 3048 h 9788"/>
                <a:gd name="T112" fmla="*/ 11689 w 13043"/>
                <a:gd name="T113" fmla="*/ 3911 h 9788"/>
                <a:gd name="T114" fmla="*/ 12209 w 13043"/>
                <a:gd name="T115" fmla="*/ 5211 h 9788"/>
                <a:gd name="T116" fmla="*/ 11865 w 13043"/>
                <a:gd name="T117" fmla="*/ 6813 h 9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3043" h="9788">
                  <a:moveTo>
                    <a:pt x="9781" y="2025"/>
                  </a:moveTo>
                  <a:lnTo>
                    <a:pt x="9781" y="2025"/>
                  </a:lnTo>
                  <a:lnTo>
                    <a:pt x="9723" y="1915"/>
                  </a:lnTo>
                  <a:lnTo>
                    <a:pt x="9657" y="1805"/>
                  </a:lnTo>
                  <a:lnTo>
                    <a:pt x="9591" y="1696"/>
                  </a:lnTo>
                  <a:lnTo>
                    <a:pt x="9518" y="1593"/>
                  </a:lnTo>
                  <a:lnTo>
                    <a:pt x="9445" y="1491"/>
                  </a:lnTo>
                  <a:lnTo>
                    <a:pt x="9364" y="1389"/>
                  </a:lnTo>
                  <a:lnTo>
                    <a:pt x="9196" y="1199"/>
                  </a:lnTo>
                  <a:lnTo>
                    <a:pt x="9020" y="1016"/>
                  </a:lnTo>
                  <a:lnTo>
                    <a:pt x="8831" y="848"/>
                  </a:lnTo>
                  <a:lnTo>
                    <a:pt x="8626" y="694"/>
                  </a:lnTo>
                  <a:lnTo>
                    <a:pt x="8414" y="556"/>
                  </a:lnTo>
                  <a:lnTo>
                    <a:pt x="8202" y="432"/>
                  </a:lnTo>
                  <a:lnTo>
                    <a:pt x="7976" y="321"/>
                  </a:lnTo>
                  <a:lnTo>
                    <a:pt x="7741" y="226"/>
                  </a:lnTo>
                  <a:lnTo>
                    <a:pt x="7500" y="146"/>
                  </a:lnTo>
                  <a:lnTo>
                    <a:pt x="7259" y="80"/>
                  </a:lnTo>
                  <a:lnTo>
                    <a:pt x="7142" y="59"/>
                  </a:lnTo>
                  <a:lnTo>
                    <a:pt x="7018" y="36"/>
                  </a:lnTo>
                  <a:lnTo>
                    <a:pt x="6894" y="22"/>
                  </a:lnTo>
                  <a:lnTo>
                    <a:pt x="6769" y="7"/>
                  </a:lnTo>
                  <a:lnTo>
                    <a:pt x="6645" y="0"/>
                  </a:lnTo>
                  <a:lnTo>
                    <a:pt x="6521" y="0"/>
                  </a:lnTo>
                  <a:lnTo>
                    <a:pt x="6521" y="0"/>
                  </a:lnTo>
                  <a:lnTo>
                    <a:pt x="6339" y="7"/>
                  </a:lnTo>
                  <a:lnTo>
                    <a:pt x="6163" y="15"/>
                  </a:lnTo>
                  <a:lnTo>
                    <a:pt x="5988" y="36"/>
                  </a:lnTo>
                  <a:lnTo>
                    <a:pt x="5819" y="65"/>
                  </a:lnTo>
                  <a:lnTo>
                    <a:pt x="5645" y="103"/>
                  </a:lnTo>
                  <a:lnTo>
                    <a:pt x="5483" y="146"/>
                  </a:lnTo>
                  <a:lnTo>
                    <a:pt x="5322" y="190"/>
                  </a:lnTo>
                  <a:lnTo>
                    <a:pt x="5162" y="249"/>
                  </a:lnTo>
                  <a:lnTo>
                    <a:pt x="5008" y="314"/>
                  </a:lnTo>
                  <a:lnTo>
                    <a:pt x="4855" y="388"/>
                  </a:lnTo>
                  <a:lnTo>
                    <a:pt x="4708" y="461"/>
                  </a:lnTo>
                  <a:lnTo>
                    <a:pt x="4563" y="548"/>
                  </a:lnTo>
                  <a:lnTo>
                    <a:pt x="4423" y="636"/>
                  </a:lnTo>
                  <a:lnTo>
                    <a:pt x="4292" y="731"/>
                  </a:lnTo>
                  <a:lnTo>
                    <a:pt x="4160" y="833"/>
                  </a:lnTo>
                  <a:lnTo>
                    <a:pt x="4036" y="935"/>
                  </a:lnTo>
                  <a:lnTo>
                    <a:pt x="3919" y="1052"/>
                  </a:lnTo>
                  <a:lnTo>
                    <a:pt x="3802" y="1170"/>
                  </a:lnTo>
                  <a:lnTo>
                    <a:pt x="3699" y="1287"/>
                  </a:lnTo>
                  <a:lnTo>
                    <a:pt x="3597" y="1418"/>
                  </a:lnTo>
                  <a:lnTo>
                    <a:pt x="3495" y="1549"/>
                  </a:lnTo>
                  <a:lnTo>
                    <a:pt x="3407" y="1681"/>
                  </a:lnTo>
                  <a:lnTo>
                    <a:pt x="3319" y="1820"/>
                  </a:lnTo>
                  <a:lnTo>
                    <a:pt x="3239" y="1966"/>
                  </a:lnTo>
                  <a:lnTo>
                    <a:pt x="3166" y="2113"/>
                  </a:lnTo>
                  <a:lnTo>
                    <a:pt x="3100" y="2266"/>
                  </a:lnTo>
                  <a:lnTo>
                    <a:pt x="3041" y="2419"/>
                  </a:lnTo>
                  <a:lnTo>
                    <a:pt x="2990" y="2580"/>
                  </a:lnTo>
                  <a:lnTo>
                    <a:pt x="2946" y="2741"/>
                  </a:lnTo>
                  <a:lnTo>
                    <a:pt x="2910" y="2909"/>
                  </a:lnTo>
                  <a:lnTo>
                    <a:pt x="2881" y="3077"/>
                  </a:lnTo>
                  <a:lnTo>
                    <a:pt x="2852" y="3245"/>
                  </a:lnTo>
                  <a:lnTo>
                    <a:pt x="2852" y="3245"/>
                  </a:lnTo>
                  <a:lnTo>
                    <a:pt x="2705" y="3245"/>
                  </a:lnTo>
                  <a:lnTo>
                    <a:pt x="2552" y="3260"/>
                  </a:lnTo>
                  <a:lnTo>
                    <a:pt x="2405" y="3274"/>
                  </a:lnTo>
                  <a:lnTo>
                    <a:pt x="2267" y="3304"/>
                  </a:lnTo>
                  <a:lnTo>
                    <a:pt x="2120" y="3333"/>
                  </a:lnTo>
                  <a:lnTo>
                    <a:pt x="1988" y="3377"/>
                  </a:lnTo>
                  <a:lnTo>
                    <a:pt x="1850" y="3421"/>
                  </a:lnTo>
                  <a:lnTo>
                    <a:pt x="1718" y="3472"/>
                  </a:lnTo>
                  <a:lnTo>
                    <a:pt x="1594" y="3530"/>
                  </a:lnTo>
                  <a:lnTo>
                    <a:pt x="1470" y="3597"/>
                  </a:lnTo>
                  <a:lnTo>
                    <a:pt x="1353" y="3662"/>
                  </a:lnTo>
                  <a:lnTo>
                    <a:pt x="1235" y="3742"/>
                  </a:lnTo>
                  <a:lnTo>
                    <a:pt x="1126" y="3823"/>
                  </a:lnTo>
                  <a:lnTo>
                    <a:pt x="1017" y="3911"/>
                  </a:lnTo>
                  <a:lnTo>
                    <a:pt x="914" y="3998"/>
                  </a:lnTo>
                  <a:lnTo>
                    <a:pt x="819" y="4094"/>
                  </a:lnTo>
                  <a:lnTo>
                    <a:pt x="724" y="4196"/>
                  </a:lnTo>
                  <a:lnTo>
                    <a:pt x="636" y="4298"/>
                  </a:lnTo>
                  <a:lnTo>
                    <a:pt x="556" y="4408"/>
                  </a:lnTo>
                  <a:lnTo>
                    <a:pt x="476" y="4517"/>
                  </a:lnTo>
                  <a:lnTo>
                    <a:pt x="402" y="4634"/>
                  </a:lnTo>
                  <a:lnTo>
                    <a:pt x="336" y="4751"/>
                  </a:lnTo>
                  <a:lnTo>
                    <a:pt x="271" y="4876"/>
                  </a:lnTo>
                  <a:lnTo>
                    <a:pt x="220" y="5000"/>
                  </a:lnTo>
                  <a:lnTo>
                    <a:pt x="168" y="5124"/>
                  </a:lnTo>
                  <a:lnTo>
                    <a:pt x="124" y="5255"/>
                  </a:lnTo>
                  <a:lnTo>
                    <a:pt x="88" y="5387"/>
                  </a:lnTo>
                  <a:lnTo>
                    <a:pt x="59" y="5526"/>
                  </a:lnTo>
                  <a:lnTo>
                    <a:pt x="36" y="5658"/>
                  </a:lnTo>
                  <a:lnTo>
                    <a:pt x="15" y="5796"/>
                  </a:lnTo>
                  <a:lnTo>
                    <a:pt x="7" y="5943"/>
                  </a:lnTo>
                  <a:lnTo>
                    <a:pt x="0" y="6081"/>
                  </a:lnTo>
                  <a:lnTo>
                    <a:pt x="0" y="6081"/>
                  </a:lnTo>
                  <a:lnTo>
                    <a:pt x="7" y="6213"/>
                  </a:lnTo>
                  <a:lnTo>
                    <a:pt x="15" y="6345"/>
                  </a:lnTo>
                  <a:lnTo>
                    <a:pt x="29" y="6476"/>
                  </a:lnTo>
                  <a:lnTo>
                    <a:pt x="44" y="6608"/>
                  </a:lnTo>
                  <a:lnTo>
                    <a:pt x="73" y="6732"/>
                  </a:lnTo>
                  <a:lnTo>
                    <a:pt x="103" y="6856"/>
                  </a:lnTo>
                  <a:lnTo>
                    <a:pt x="132" y="6973"/>
                  </a:lnTo>
                  <a:lnTo>
                    <a:pt x="176" y="7090"/>
                  </a:lnTo>
                  <a:lnTo>
                    <a:pt x="220" y="7207"/>
                  </a:lnTo>
                  <a:lnTo>
                    <a:pt x="271" y="7324"/>
                  </a:lnTo>
                  <a:lnTo>
                    <a:pt x="321" y="7433"/>
                  </a:lnTo>
                  <a:lnTo>
                    <a:pt x="380" y="7536"/>
                  </a:lnTo>
                  <a:lnTo>
                    <a:pt x="438" y="7638"/>
                  </a:lnTo>
                  <a:lnTo>
                    <a:pt x="512" y="7741"/>
                  </a:lnTo>
                  <a:lnTo>
                    <a:pt x="577" y="7836"/>
                  </a:lnTo>
                  <a:lnTo>
                    <a:pt x="650" y="7930"/>
                  </a:lnTo>
                  <a:lnTo>
                    <a:pt x="731" y="8018"/>
                  </a:lnTo>
                  <a:lnTo>
                    <a:pt x="819" y="8106"/>
                  </a:lnTo>
                  <a:lnTo>
                    <a:pt x="906" y="8194"/>
                  </a:lnTo>
                  <a:lnTo>
                    <a:pt x="994" y="8267"/>
                  </a:lnTo>
                  <a:lnTo>
                    <a:pt x="1089" y="8347"/>
                  </a:lnTo>
                  <a:lnTo>
                    <a:pt x="1185" y="8413"/>
                  </a:lnTo>
                  <a:lnTo>
                    <a:pt x="1287" y="8479"/>
                  </a:lnTo>
                  <a:lnTo>
                    <a:pt x="1389" y="8544"/>
                  </a:lnTo>
                  <a:lnTo>
                    <a:pt x="1499" y="8603"/>
                  </a:lnTo>
                  <a:lnTo>
                    <a:pt x="1608" y="8655"/>
                  </a:lnTo>
                  <a:lnTo>
                    <a:pt x="1718" y="8706"/>
                  </a:lnTo>
                  <a:lnTo>
                    <a:pt x="1835" y="8750"/>
                  </a:lnTo>
                  <a:lnTo>
                    <a:pt x="1952" y="8786"/>
                  </a:lnTo>
                  <a:lnTo>
                    <a:pt x="2076" y="8823"/>
                  </a:lnTo>
                  <a:lnTo>
                    <a:pt x="2200" y="8852"/>
                  </a:lnTo>
                  <a:lnTo>
                    <a:pt x="2325" y="8873"/>
                  </a:lnTo>
                  <a:lnTo>
                    <a:pt x="2325" y="9144"/>
                  </a:lnTo>
                  <a:lnTo>
                    <a:pt x="2325" y="9144"/>
                  </a:lnTo>
                  <a:lnTo>
                    <a:pt x="2332" y="9210"/>
                  </a:lnTo>
                  <a:lnTo>
                    <a:pt x="2340" y="9276"/>
                  </a:lnTo>
                  <a:lnTo>
                    <a:pt x="2355" y="9334"/>
                  </a:lnTo>
                  <a:lnTo>
                    <a:pt x="2376" y="9393"/>
                  </a:lnTo>
                  <a:lnTo>
                    <a:pt x="2405" y="9451"/>
                  </a:lnTo>
                  <a:lnTo>
                    <a:pt x="2435" y="9502"/>
                  </a:lnTo>
                  <a:lnTo>
                    <a:pt x="2471" y="9553"/>
                  </a:lnTo>
                  <a:lnTo>
                    <a:pt x="2515" y="9597"/>
                  </a:lnTo>
                  <a:lnTo>
                    <a:pt x="2559" y="9641"/>
                  </a:lnTo>
                  <a:lnTo>
                    <a:pt x="2610" y="9678"/>
                  </a:lnTo>
                  <a:lnTo>
                    <a:pt x="2661" y="9707"/>
                  </a:lnTo>
                  <a:lnTo>
                    <a:pt x="2720" y="9737"/>
                  </a:lnTo>
                  <a:lnTo>
                    <a:pt x="2778" y="9758"/>
                  </a:lnTo>
                  <a:lnTo>
                    <a:pt x="2837" y="9773"/>
                  </a:lnTo>
                  <a:lnTo>
                    <a:pt x="2902" y="9780"/>
                  </a:lnTo>
                  <a:lnTo>
                    <a:pt x="2968" y="9787"/>
                  </a:lnTo>
                  <a:lnTo>
                    <a:pt x="10293" y="9787"/>
                  </a:lnTo>
                  <a:lnTo>
                    <a:pt x="10293" y="9787"/>
                  </a:lnTo>
                  <a:lnTo>
                    <a:pt x="10359" y="9780"/>
                  </a:lnTo>
                  <a:lnTo>
                    <a:pt x="10425" y="9773"/>
                  </a:lnTo>
                  <a:lnTo>
                    <a:pt x="10483" y="9758"/>
                  </a:lnTo>
                  <a:lnTo>
                    <a:pt x="10542" y="9737"/>
                  </a:lnTo>
                  <a:lnTo>
                    <a:pt x="10600" y="9707"/>
                  </a:lnTo>
                  <a:lnTo>
                    <a:pt x="10651" y="9678"/>
                  </a:lnTo>
                  <a:lnTo>
                    <a:pt x="10702" y="9641"/>
                  </a:lnTo>
                  <a:lnTo>
                    <a:pt x="10746" y="9597"/>
                  </a:lnTo>
                  <a:lnTo>
                    <a:pt x="10790" y="9553"/>
                  </a:lnTo>
                  <a:lnTo>
                    <a:pt x="10827" y="9502"/>
                  </a:lnTo>
                  <a:lnTo>
                    <a:pt x="10856" y="9451"/>
                  </a:lnTo>
                  <a:lnTo>
                    <a:pt x="10885" y="9393"/>
                  </a:lnTo>
                  <a:lnTo>
                    <a:pt x="10907" y="9334"/>
                  </a:lnTo>
                  <a:lnTo>
                    <a:pt x="10922" y="9276"/>
                  </a:lnTo>
                  <a:lnTo>
                    <a:pt x="10929" y="9210"/>
                  </a:lnTo>
                  <a:lnTo>
                    <a:pt x="10937" y="9144"/>
                  </a:lnTo>
                  <a:lnTo>
                    <a:pt x="10937" y="8632"/>
                  </a:lnTo>
                  <a:lnTo>
                    <a:pt x="10937" y="8632"/>
                  </a:lnTo>
                  <a:lnTo>
                    <a:pt x="11156" y="8530"/>
                  </a:lnTo>
                  <a:lnTo>
                    <a:pt x="11368" y="8406"/>
                  </a:lnTo>
                  <a:lnTo>
                    <a:pt x="11580" y="8267"/>
                  </a:lnTo>
                  <a:lnTo>
                    <a:pt x="11770" y="8121"/>
                  </a:lnTo>
                  <a:lnTo>
                    <a:pt x="11960" y="7953"/>
                  </a:lnTo>
                  <a:lnTo>
                    <a:pt x="12136" y="7777"/>
                  </a:lnTo>
                  <a:lnTo>
                    <a:pt x="12296" y="7587"/>
                  </a:lnTo>
                  <a:lnTo>
                    <a:pt x="12369" y="7492"/>
                  </a:lnTo>
                  <a:lnTo>
                    <a:pt x="12442" y="7390"/>
                  </a:lnTo>
                  <a:lnTo>
                    <a:pt x="12508" y="7287"/>
                  </a:lnTo>
                  <a:lnTo>
                    <a:pt x="12574" y="7178"/>
                  </a:lnTo>
                  <a:lnTo>
                    <a:pt x="12633" y="7075"/>
                  </a:lnTo>
                  <a:lnTo>
                    <a:pt x="12691" y="6959"/>
                  </a:lnTo>
                  <a:lnTo>
                    <a:pt x="12750" y="6849"/>
                  </a:lnTo>
                  <a:lnTo>
                    <a:pt x="12793" y="6732"/>
                  </a:lnTo>
                  <a:lnTo>
                    <a:pt x="12837" y="6615"/>
                  </a:lnTo>
                  <a:lnTo>
                    <a:pt x="12881" y="6498"/>
                  </a:lnTo>
                  <a:lnTo>
                    <a:pt x="12918" y="6374"/>
                  </a:lnTo>
                  <a:lnTo>
                    <a:pt x="12947" y="6249"/>
                  </a:lnTo>
                  <a:lnTo>
                    <a:pt x="12977" y="6125"/>
                  </a:lnTo>
                  <a:lnTo>
                    <a:pt x="12998" y="6001"/>
                  </a:lnTo>
                  <a:lnTo>
                    <a:pt x="13020" y="5869"/>
                  </a:lnTo>
                  <a:lnTo>
                    <a:pt x="13027" y="5738"/>
                  </a:lnTo>
                  <a:lnTo>
                    <a:pt x="13035" y="5606"/>
                  </a:lnTo>
                  <a:lnTo>
                    <a:pt x="13042" y="5475"/>
                  </a:lnTo>
                  <a:lnTo>
                    <a:pt x="13042" y="5475"/>
                  </a:lnTo>
                  <a:lnTo>
                    <a:pt x="13035" y="5307"/>
                  </a:lnTo>
                  <a:lnTo>
                    <a:pt x="13020" y="5138"/>
                  </a:lnTo>
                  <a:lnTo>
                    <a:pt x="13006" y="4970"/>
                  </a:lnTo>
                  <a:lnTo>
                    <a:pt x="12977" y="4809"/>
                  </a:lnTo>
                  <a:lnTo>
                    <a:pt x="12939" y="4649"/>
                  </a:lnTo>
                  <a:lnTo>
                    <a:pt x="12896" y="4495"/>
                  </a:lnTo>
                  <a:lnTo>
                    <a:pt x="12845" y="4342"/>
                  </a:lnTo>
                  <a:lnTo>
                    <a:pt x="12786" y="4196"/>
                  </a:lnTo>
                  <a:lnTo>
                    <a:pt x="12728" y="4050"/>
                  </a:lnTo>
                  <a:lnTo>
                    <a:pt x="12654" y="3903"/>
                  </a:lnTo>
                  <a:lnTo>
                    <a:pt x="12574" y="3771"/>
                  </a:lnTo>
                  <a:lnTo>
                    <a:pt x="12494" y="3633"/>
                  </a:lnTo>
                  <a:lnTo>
                    <a:pt x="12398" y="3509"/>
                  </a:lnTo>
                  <a:lnTo>
                    <a:pt x="12304" y="3377"/>
                  </a:lnTo>
                  <a:lnTo>
                    <a:pt x="12201" y="3260"/>
                  </a:lnTo>
                  <a:lnTo>
                    <a:pt x="12099" y="3143"/>
                  </a:lnTo>
                  <a:lnTo>
                    <a:pt x="11982" y="3033"/>
                  </a:lnTo>
                  <a:lnTo>
                    <a:pt x="11865" y="2924"/>
                  </a:lnTo>
                  <a:lnTo>
                    <a:pt x="11748" y="2821"/>
                  </a:lnTo>
                  <a:lnTo>
                    <a:pt x="11616" y="2727"/>
                  </a:lnTo>
                  <a:lnTo>
                    <a:pt x="11484" y="2631"/>
                  </a:lnTo>
                  <a:lnTo>
                    <a:pt x="11346" y="2551"/>
                  </a:lnTo>
                  <a:lnTo>
                    <a:pt x="11207" y="2471"/>
                  </a:lnTo>
                  <a:lnTo>
                    <a:pt x="11061" y="2398"/>
                  </a:lnTo>
                  <a:lnTo>
                    <a:pt x="10914" y="2325"/>
                  </a:lnTo>
                  <a:lnTo>
                    <a:pt x="10761" y="2266"/>
                  </a:lnTo>
                  <a:lnTo>
                    <a:pt x="10607" y="2207"/>
                  </a:lnTo>
                  <a:lnTo>
                    <a:pt x="10446" y="2157"/>
                  </a:lnTo>
                  <a:lnTo>
                    <a:pt x="10286" y="2113"/>
                  </a:lnTo>
                  <a:lnTo>
                    <a:pt x="10117" y="2076"/>
                  </a:lnTo>
                  <a:lnTo>
                    <a:pt x="9949" y="2046"/>
                  </a:lnTo>
                  <a:lnTo>
                    <a:pt x="9781" y="2025"/>
                  </a:lnTo>
                  <a:close/>
                  <a:moveTo>
                    <a:pt x="10446" y="7968"/>
                  </a:moveTo>
                  <a:lnTo>
                    <a:pt x="10446" y="8800"/>
                  </a:lnTo>
                  <a:lnTo>
                    <a:pt x="10446" y="9144"/>
                  </a:lnTo>
                  <a:lnTo>
                    <a:pt x="10446" y="9144"/>
                  </a:lnTo>
                  <a:lnTo>
                    <a:pt x="10446" y="9173"/>
                  </a:lnTo>
                  <a:lnTo>
                    <a:pt x="10432" y="9203"/>
                  </a:lnTo>
                  <a:lnTo>
                    <a:pt x="10417" y="9232"/>
                  </a:lnTo>
                  <a:lnTo>
                    <a:pt x="10402" y="9254"/>
                  </a:lnTo>
                  <a:lnTo>
                    <a:pt x="10381" y="9276"/>
                  </a:lnTo>
                  <a:lnTo>
                    <a:pt x="10352" y="9283"/>
                  </a:lnTo>
                  <a:lnTo>
                    <a:pt x="10322" y="9297"/>
                  </a:lnTo>
                  <a:lnTo>
                    <a:pt x="10293" y="9297"/>
                  </a:lnTo>
                  <a:lnTo>
                    <a:pt x="2968" y="9297"/>
                  </a:lnTo>
                  <a:lnTo>
                    <a:pt x="2968" y="9297"/>
                  </a:lnTo>
                  <a:lnTo>
                    <a:pt x="2932" y="9297"/>
                  </a:lnTo>
                  <a:lnTo>
                    <a:pt x="2910" y="9283"/>
                  </a:lnTo>
                  <a:lnTo>
                    <a:pt x="2881" y="9276"/>
                  </a:lnTo>
                  <a:lnTo>
                    <a:pt x="2858" y="9254"/>
                  </a:lnTo>
                  <a:lnTo>
                    <a:pt x="2837" y="9232"/>
                  </a:lnTo>
                  <a:lnTo>
                    <a:pt x="2822" y="9203"/>
                  </a:lnTo>
                  <a:lnTo>
                    <a:pt x="2814" y="9173"/>
                  </a:lnTo>
                  <a:lnTo>
                    <a:pt x="2814" y="9144"/>
                  </a:lnTo>
                  <a:lnTo>
                    <a:pt x="2814" y="8917"/>
                  </a:lnTo>
                  <a:lnTo>
                    <a:pt x="2814" y="8106"/>
                  </a:lnTo>
                  <a:lnTo>
                    <a:pt x="2814" y="7412"/>
                  </a:lnTo>
                  <a:lnTo>
                    <a:pt x="2814" y="7412"/>
                  </a:lnTo>
                  <a:lnTo>
                    <a:pt x="2814" y="7375"/>
                  </a:lnTo>
                  <a:lnTo>
                    <a:pt x="2822" y="7353"/>
                  </a:lnTo>
                  <a:lnTo>
                    <a:pt x="2837" y="7324"/>
                  </a:lnTo>
                  <a:lnTo>
                    <a:pt x="2858" y="7302"/>
                  </a:lnTo>
                  <a:lnTo>
                    <a:pt x="2881" y="7280"/>
                  </a:lnTo>
                  <a:lnTo>
                    <a:pt x="2910" y="7266"/>
                  </a:lnTo>
                  <a:lnTo>
                    <a:pt x="2932" y="7258"/>
                  </a:lnTo>
                  <a:lnTo>
                    <a:pt x="2968" y="7258"/>
                  </a:lnTo>
                  <a:lnTo>
                    <a:pt x="5140" y="7258"/>
                  </a:lnTo>
                  <a:lnTo>
                    <a:pt x="5900" y="7258"/>
                  </a:lnTo>
                  <a:lnTo>
                    <a:pt x="5900" y="7258"/>
                  </a:lnTo>
                  <a:lnTo>
                    <a:pt x="5805" y="7215"/>
                  </a:lnTo>
                  <a:lnTo>
                    <a:pt x="5710" y="7163"/>
                  </a:lnTo>
                  <a:lnTo>
                    <a:pt x="5622" y="7112"/>
                  </a:lnTo>
                  <a:lnTo>
                    <a:pt x="5534" y="7054"/>
                  </a:lnTo>
                  <a:lnTo>
                    <a:pt x="5454" y="6988"/>
                  </a:lnTo>
                  <a:lnTo>
                    <a:pt x="5381" y="6922"/>
                  </a:lnTo>
                  <a:lnTo>
                    <a:pt x="5308" y="6849"/>
                  </a:lnTo>
                  <a:lnTo>
                    <a:pt x="5242" y="6769"/>
                  </a:lnTo>
                  <a:lnTo>
                    <a:pt x="5242" y="6769"/>
                  </a:lnTo>
                  <a:lnTo>
                    <a:pt x="5162" y="6659"/>
                  </a:lnTo>
                  <a:lnTo>
                    <a:pt x="5089" y="6549"/>
                  </a:lnTo>
                  <a:lnTo>
                    <a:pt x="5022" y="6425"/>
                  </a:lnTo>
                  <a:lnTo>
                    <a:pt x="4972" y="6301"/>
                  </a:lnTo>
                  <a:lnTo>
                    <a:pt x="4928" y="6169"/>
                  </a:lnTo>
                  <a:lnTo>
                    <a:pt x="4898" y="6037"/>
                  </a:lnTo>
                  <a:lnTo>
                    <a:pt x="4884" y="5899"/>
                  </a:lnTo>
                  <a:lnTo>
                    <a:pt x="4877" y="5760"/>
                  </a:lnTo>
                  <a:lnTo>
                    <a:pt x="4877" y="5760"/>
                  </a:lnTo>
                  <a:lnTo>
                    <a:pt x="4884" y="5592"/>
                  </a:lnTo>
                  <a:lnTo>
                    <a:pt x="4906" y="5431"/>
                  </a:lnTo>
                  <a:lnTo>
                    <a:pt x="4949" y="5278"/>
                  </a:lnTo>
                  <a:lnTo>
                    <a:pt x="5001" y="5124"/>
                  </a:lnTo>
                  <a:lnTo>
                    <a:pt x="5066" y="4985"/>
                  </a:lnTo>
                  <a:lnTo>
                    <a:pt x="5154" y="4853"/>
                  </a:lnTo>
                  <a:lnTo>
                    <a:pt x="5242" y="4729"/>
                  </a:lnTo>
                  <a:lnTo>
                    <a:pt x="5352" y="4612"/>
                  </a:lnTo>
                  <a:lnTo>
                    <a:pt x="5469" y="4510"/>
                  </a:lnTo>
                  <a:lnTo>
                    <a:pt x="5593" y="4415"/>
                  </a:lnTo>
                  <a:lnTo>
                    <a:pt x="5732" y="4335"/>
                  </a:lnTo>
                  <a:lnTo>
                    <a:pt x="5871" y="4268"/>
                  </a:lnTo>
                  <a:lnTo>
                    <a:pt x="6024" y="4218"/>
                  </a:lnTo>
                  <a:lnTo>
                    <a:pt x="6186" y="4174"/>
                  </a:lnTo>
                  <a:lnTo>
                    <a:pt x="6354" y="4152"/>
                  </a:lnTo>
                  <a:lnTo>
                    <a:pt x="6521" y="4144"/>
                  </a:lnTo>
                  <a:lnTo>
                    <a:pt x="6521" y="4144"/>
                  </a:lnTo>
                  <a:lnTo>
                    <a:pt x="6688" y="4152"/>
                  </a:lnTo>
                  <a:lnTo>
                    <a:pt x="6856" y="4174"/>
                  </a:lnTo>
                  <a:lnTo>
                    <a:pt x="7018" y="4218"/>
                  </a:lnTo>
                  <a:lnTo>
                    <a:pt x="7171" y="4268"/>
                  </a:lnTo>
                  <a:lnTo>
                    <a:pt x="7310" y="4335"/>
                  </a:lnTo>
                  <a:lnTo>
                    <a:pt x="7449" y="4415"/>
                  </a:lnTo>
                  <a:lnTo>
                    <a:pt x="7573" y="4510"/>
                  </a:lnTo>
                  <a:lnTo>
                    <a:pt x="7690" y="4612"/>
                  </a:lnTo>
                  <a:lnTo>
                    <a:pt x="7800" y="4729"/>
                  </a:lnTo>
                  <a:lnTo>
                    <a:pt x="7888" y="4853"/>
                  </a:lnTo>
                  <a:lnTo>
                    <a:pt x="7968" y="4985"/>
                  </a:lnTo>
                  <a:lnTo>
                    <a:pt x="8041" y="5124"/>
                  </a:lnTo>
                  <a:lnTo>
                    <a:pt x="8093" y="5278"/>
                  </a:lnTo>
                  <a:lnTo>
                    <a:pt x="8136" y="5431"/>
                  </a:lnTo>
                  <a:lnTo>
                    <a:pt x="8158" y="5592"/>
                  </a:lnTo>
                  <a:lnTo>
                    <a:pt x="8165" y="5760"/>
                  </a:lnTo>
                  <a:lnTo>
                    <a:pt x="8165" y="5760"/>
                  </a:lnTo>
                  <a:lnTo>
                    <a:pt x="8158" y="5899"/>
                  </a:lnTo>
                  <a:lnTo>
                    <a:pt x="8144" y="6037"/>
                  </a:lnTo>
                  <a:lnTo>
                    <a:pt x="8114" y="6169"/>
                  </a:lnTo>
                  <a:lnTo>
                    <a:pt x="8070" y="6301"/>
                  </a:lnTo>
                  <a:lnTo>
                    <a:pt x="8020" y="6425"/>
                  </a:lnTo>
                  <a:lnTo>
                    <a:pt x="7953" y="6549"/>
                  </a:lnTo>
                  <a:lnTo>
                    <a:pt x="7880" y="6659"/>
                  </a:lnTo>
                  <a:lnTo>
                    <a:pt x="7800" y="6769"/>
                  </a:lnTo>
                  <a:lnTo>
                    <a:pt x="7800" y="6769"/>
                  </a:lnTo>
                  <a:lnTo>
                    <a:pt x="7734" y="6849"/>
                  </a:lnTo>
                  <a:lnTo>
                    <a:pt x="7661" y="6922"/>
                  </a:lnTo>
                  <a:lnTo>
                    <a:pt x="7588" y="6988"/>
                  </a:lnTo>
                  <a:lnTo>
                    <a:pt x="7508" y="7054"/>
                  </a:lnTo>
                  <a:lnTo>
                    <a:pt x="7420" y="7112"/>
                  </a:lnTo>
                  <a:lnTo>
                    <a:pt x="7332" y="7163"/>
                  </a:lnTo>
                  <a:lnTo>
                    <a:pt x="7237" y="7215"/>
                  </a:lnTo>
                  <a:lnTo>
                    <a:pt x="7142" y="7258"/>
                  </a:lnTo>
                  <a:lnTo>
                    <a:pt x="7902" y="7258"/>
                  </a:lnTo>
                  <a:lnTo>
                    <a:pt x="10293" y="7258"/>
                  </a:lnTo>
                  <a:lnTo>
                    <a:pt x="10293" y="7258"/>
                  </a:lnTo>
                  <a:lnTo>
                    <a:pt x="10322" y="7258"/>
                  </a:lnTo>
                  <a:lnTo>
                    <a:pt x="10352" y="7266"/>
                  </a:lnTo>
                  <a:lnTo>
                    <a:pt x="10381" y="7280"/>
                  </a:lnTo>
                  <a:lnTo>
                    <a:pt x="10402" y="7302"/>
                  </a:lnTo>
                  <a:lnTo>
                    <a:pt x="10417" y="7324"/>
                  </a:lnTo>
                  <a:lnTo>
                    <a:pt x="10432" y="7353"/>
                  </a:lnTo>
                  <a:lnTo>
                    <a:pt x="10446" y="7375"/>
                  </a:lnTo>
                  <a:lnTo>
                    <a:pt x="10446" y="7412"/>
                  </a:lnTo>
                  <a:lnTo>
                    <a:pt x="10446" y="7968"/>
                  </a:lnTo>
                  <a:close/>
                  <a:moveTo>
                    <a:pt x="5286" y="4144"/>
                  </a:moveTo>
                  <a:lnTo>
                    <a:pt x="5286" y="3742"/>
                  </a:lnTo>
                  <a:lnTo>
                    <a:pt x="5286" y="3742"/>
                  </a:lnTo>
                  <a:lnTo>
                    <a:pt x="5293" y="3611"/>
                  </a:lnTo>
                  <a:lnTo>
                    <a:pt x="5315" y="3486"/>
                  </a:lnTo>
                  <a:lnTo>
                    <a:pt x="5345" y="3370"/>
                  </a:lnTo>
                  <a:lnTo>
                    <a:pt x="5389" y="3253"/>
                  </a:lnTo>
                  <a:lnTo>
                    <a:pt x="5439" y="3143"/>
                  </a:lnTo>
                  <a:lnTo>
                    <a:pt x="5498" y="3048"/>
                  </a:lnTo>
                  <a:lnTo>
                    <a:pt x="5571" y="2953"/>
                  </a:lnTo>
                  <a:lnTo>
                    <a:pt x="5651" y="2872"/>
                  </a:lnTo>
                  <a:lnTo>
                    <a:pt x="5739" y="2792"/>
                  </a:lnTo>
                  <a:lnTo>
                    <a:pt x="5834" y="2727"/>
                  </a:lnTo>
                  <a:lnTo>
                    <a:pt x="5937" y="2668"/>
                  </a:lnTo>
                  <a:lnTo>
                    <a:pt x="6046" y="2616"/>
                  </a:lnTo>
                  <a:lnTo>
                    <a:pt x="6156" y="2580"/>
                  </a:lnTo>
                  <a:lnTo>
                    <a:pt x="6273" y="2551"/>
                  </a:lnTo>
                  <a:lnTo>
                    <a:pt x="6397" y="2536"/>
                  </a:lnTo>
                  <a:lnTo>
                    <a:pt x="6521" y="2529"/>
                  </a:lnTo>
                  <a:lnTo>
                    <a:pt x="6521" y="2529"/>
                  </a:lnTo>
                  <a:lnTo>
                    <a:pt x="6645" y="2536"/>
                  </a:lnTo>
                  <a:lnTo>
                    <a:pt x="6769" y="2551"/>
                  </a:lnTo>
                  <a:lnTo>
                    <a:pt x="6886" y="2580"/>
                  </a:lnTo>
                  <a:lnTo>
                    <a:pt x="6996" y="2616"/>
                  </a:lnTo>
                  <a:lnTo>
                    <a:pt x="7105" y="2668"/>
                  </a:lnTo>
                  <a:lnTo>
                    <a:pt x="7208" y="2727"/>
                  </a:lnTo>
                  <a:lnTo>
                    <a:pt x="7303" y="2792"/>
                  </a:lnTo>
                  <a:lnTo>
                    <a:pt x="7391" y="2872"/>
                  </a:lnTo>
                  <a:lnTo>
                    <a:pt x="7471" y="2953"/>
                  </a:lnTo>
                  <a:lnTo>
                    <a:pt x="7544" y="3048"/>
                  </a:lnTo>
                  <a:lnTo>
                    <a:pt x="7603" y="3143"/>
                  </a:lnTo>
                  <a:lnTo>
                    <a:pt x="7653" y="3253"/>
                  </a:lnTo>
                  <a:lnTo>
                    <a:pt x="7697" y="3370"/>
                  </a:lnTo>
                  <a:lnTo>
                    <a:pt x="7727" y="3486"/>
                  </a:lnTo>
                  <a:lnTo>
                    <a:pt x="7749" y="3611"/>
                  </a:lnTo>
                  <a:lnTo>
                    <a:pt x="7756" y="3742"/>
                  </a:lnTo>
                  <a:lnTo>
                    <a:pt x="7756" y="3742"/>
                  </a:lnTo>
                  <a:lnTo>
                    <a:pt x="7756" y="4144"/>
                  </a:lnTo>
                  <a:lnTo>
                    <a:pt x="7756" y="4144"/>
                  </a:lnTo>
                  <a:lnTo>
                    <a:pt x="7617" y="4056"/>
                  </a:lnTo>
                  <a:lnTo>
                    <a:pt x="7479" y="3976"/>
                  </a:lnTo>
                  <a:lnTo>
                    <a:pt x="7325" y="3903"/>
                  </a:lnTo>
                  <a:lnTo>
                    <a:pt x="7179" y="3845"/>
                  </a:lnTo>
                  <a:lnTo>
                    <a:pt x="7018" y="3801"/>
                  </a:lnTo>
                  <a:lnTo>
                    <a:pt x="6856" y="3771"/>
                  </a:lnTo>
                  <a:lnTo>
                    <a:pt x="6688" y="3750"/>
                  </a:lnTo>
                  <a:lnTo>
                    <a:pt x="6521" y="3742"/>
                  </a:lnTo>
                  <a:lnTo>
                    <a:pt x="6521" y="3742"/>
                  </a:lnTo>
                  <a:lnTo>
                    <a:pt x="6354" y="3750"/>
                  </a:lnTo>
                  <a:lnTo>
                    <a:pt x="6186" y="3771"/>
                  </a:lnTo>
                  <a:lnTo>
                    <a:pt x="6024" y="3801"/>
                  </a:lnTo>
                  <a:lnTo>
                    <a:pt x="5863" y="3845"/>
                  </a:lnTo>
                  <a:lnTo>
                    <a:pt x="5710" y="3903"/>
                  </a:lnTo>
                  <a:lnTo>
                    <a:pt x="5563" y="3976"/>
                  </a:lnTo>
                  <a:lnTo>
                    <a:pt x="5425" y="4056"/>
                  </a:lnTo>
                  <a:lnTo>
                    <a:pt x="5286" y="4144"/>
                  </a:lnTo>
                  <a:close/>
                  <a:moveTo>
                    <a:pt x="10937" y="7741"/>
                  </a:moveTo>
                  <a:lnTo>
                    <a:pt x="10937" y="7412"/>
                  </a:lnTo>
                  <a:lnTo>
                    <a:pt x="10937" y="7412"/>
                  </a:lnTo>
                  <a:lnTo>
                    <a:pt x="10929" y="7346"/>
                  </a:lnTo>
                  <a:lnTo>
                    <a:pt x="10922" y="7280"/>
                  </a:lnTo>
                  <a:lnTo>
                    <a:pt x="10907" y="7222"/>
                  </a:lnTo>
                  <a:lnTo>
                    <a:pt x="10885" y="7163"/>
                  </a:lnTo>
                  <a:lnTo>
                    <a:pt x="10856" y="7104"/>
                  </a:lnTo>
                  <a:lnTo>
                    <a:pt x="10827" y="7054"/>
                  </a:lnTo>
                  <a:lnTo>
                    <a:pt x="10790" y="7002"/>
                  </a:lnTo>
                  <a:lnTo>
                    <a:pt x="10746" y="6959"/>
                  </a:lnTo>
                  <a:lnTo>
                    <a:pt x="10702" y="6915"/>
                  </a:lnTo>
                  <a:lnTo>
                    <a:pt x="10651" y="6878"/>
                  </a:lnTo>
                  <a:lnTo>
                    <a:pt x="10600" y="6849"/>
                  </a:lnTo>
                  <a:lnTo>
                    <a:pt x="10542" y="6819"/>
                  </a:lnTo>
                  <a:lnTo>
                    <a:pt x="10483" y="6798"/>
                  </a:lnTo>
                  <a:lnTo>
                    <a:pt x="10425" y="6783"/>
                  </a:lnTo>
                  <a:lnTo>
                    <a:pt x="10359" y="6775"/>
                  </a:lnTo>
                  <a:lnTo>
                    <a:pt x="10293" y="6769"/>
                  </a:lnTo>
                  <a:lnTo>
                    <a:pt x="8326" y="6769"/>
                  </a:lnTo>
                  <a:lnTo>
                    <a:pt x="8305" y="6769"/>
                  </a:lnTo>
                  <a:lnTo>
                    <a:pt x="8305" y="6769"/>
                  </a:lnTo>
                  <a:lnTo>
                    <a:pt x="8363" y="6659"/>
                  </a:lnTo>
                  <a:lnTo>
                    <a:pt x="8421" y="6534"/>
                  </a:lnTo>
                  <a:lnTo>
                    <a:pt x="8465" y="6418"/>
                  </a:lnTo>
                  <a:lnTo>
                    <a:pt x="8509" y="6293"/>
                  </a:lnTo>
                  <a:lnTo>
                    <a:pt x="8538" y="6162"/>
                  </a:lnTo>
                  <a:lnTo>
                    <a:pt x="8561" y="6031"/>
                  </a:lnTo>
                  <a:lnTo>
                    <a:pt x="8575" y="5899"/>
                  </a:lnTo>
                  <a:lnTo>
                    <a:pt x="8575" y="5760"/>
                  </a:lnTo>
                  <a:lnTo>
                    <a:pt x="8575" y="5760"/>
                  </a:lnTo>
                  <a:lnTo>
                    <a:pt x="8575" y="5592"/>
                  </a:lnTo>
                  <a:lnTo>
                    <a:pt x="8553" y="5423"/>
                  </a:lnTo>
                  <a:lnTo>
                    <a:pt x="8517" y="5255"/>
                  </a:lnTo>
                  <a:lnTo>
                    <a:pt x="8473" y="5102"/>
                  </a:lnTo>
                  <a:lnTo>
                    <a:pt x="8407" y="4949"/>
                  </a:lnTo>
                  <a:lnTo>
                    <a:pt x="8341" y="4802"/>
                  </a:lnTo>
                  <a:lnTo>
                    <a:pt x="8261" y="4671"/>
                  </a:lnTo>
                  <a:lnTo>
                    <a:pt x="8165" y="4547"/>
                  </a:lnTo>
                  <a:lnTo>
                    <a:pt x="8165" y="4547"/>
                  </a:lnTo>
                  <a:lnTo>
                    <a:pt x="8165" y="3742"/>
                  </a:lnTo>
                  <a:lnTo>
                    <a:pt x="8165" y="3742"/>
                  </a:lnTo>
                  <a:lnTo>
                    <a:pt x="8158" y="3574"/>
                  </a:lnTo>
                  <a:lnTo>
                    <a:pt x="8136" y="3413"/>
                  </a:lnTo>
                  <a:lnTo>
                    <a:pt x="8093" y="3253"/>
                  </a:lnTo>
                  <a:lnTo>
                    <a:pt x="8041" y="3107"/>
                  </a:lnTo>
                  <a:lnTo>
                    <a:pt x="7968" y="2960"/>
                  </a:lnTo>
                  <a:lnTo>
                    <a:pt x="7888" y="2829"/>
                  </a:lnTo>
                  <a:lnTo>
                    <a:pt x="7800" y="2704"/>
                  </a:lnTo>
                  <a:lnTo>
                    <a:pt x="7690" y="2595"/>
                  </a:lnTo>
                  <a:lnTo>
                    <a:pt x="7573" y="2486"/>
                  </a:lnTo>
                  <a:lnTo>
                    <a:pt x="7449" y="2398"/>
                  </a:lnTo>
                  <a:lnTo>
                    <a:pt x="7310" y="2317"/>
                  </a:lnTo>
                  <a:lnTo>
                    <a:pt x="7171" y="2251"/>
                  </a:lnTo>
                  <a:lnTo>
                    <a:pt x="7018" y="2193"/>
                  </a:lnTo>
                  <a:lnTo>
                    <a:pt x="6856" y="2157"/>
                  </a:lnTo>
                  <a:lnTo>
                    <a:pt x="6688" y="2134"/>
                  </a:lnTo>
                  <a:lnTo>
                    <a:pt x="6521" y="2127"/>
                  </a:lnTo>
                  <a:lnTo>
                    <a:pt x="6521" y="2127"/>
                  </a:lnTo>
                  <a:lnTo>
                    <a:pt x="6354" y="2134"/>
                  </a:lnTo>
                  <a:lnTo>
                    <a:pt x="6186" y="2157"/>
                  </a:lnTo>
                  <a:lnTo>
                    <a:pt x="6024" y="2193"/>
                  </a:lnTo>
                  <a:lnTo>
                    <a:pt x="5871" y="2251"/>
                  </a:lnTo>
                  <a:lnTo>
                    <a:pt x="5732" y="2317"/>
                  </a:lnTo>
                  <a:lnTo>
                    <a:pt x="5593" y="2398"/>
                  </a:lnTo>
                  <a:lnTo>
                    <a:pt x="5469" y="2486"/>
                  </a:lnTo>
                  <a:lnTo>
                    <a:pt x="5352" y="2595"/>
                  </a:lnTo>
                  <a:lnTo>
                    <a:pt x="5242" y="2704"/>
                  </a:lnTo>
                  <a:lnTo>
                    <a:pt x="5154" y="2829"/>
                  </a:lnTo>
                  <a:lnTo>
                    <a:pt x="5066" y="2960"/>
                  </a:lnTo>
                  <a:lnTo>
                    <a:pt x="5001" y="3107"/>
                  </a:lnTo>
                  <a:lnTo>
                    <a:pt x="4949" y="3253"/>
                  </a:lnTo>
                  <a:lnTo>
                    <a:pt x="4906" y="3413"/>
                  </a:lnTo>
                  <a:lnTo>
                    <a:pt x="4884" y="3574"/>
                  </a:lnTo>
                  <a:lnTo>
                    <a:pt x="4877" y="3742"/>
                  </a:lnTo>
                  <a:lnTo>
                    <a:pt x="4877" y="3742"/>
                  </a:lnTo>
                  <a:lnTo>
                    <a:pt x="4877" y="4547"/>
                  </a:lnTo>
                  <a:lnTo>
                    <a:pt x="4877" y="4547"/>
                  </a:lnTo>
                  <a:lnTo>
                    <a:pt x="4781" y="4671"/>
                  </a:lnTo>
                  <a:lnTo>
                    <a:pt x="4701" y="4802"/>
                  </a:lnTo>
                  <a:lnTo>
                    <a:pt x="4628" y="4949"/>
                  </a:lnTo>
                  <a:lnTo>
                    <a:pt x="4569" y="5102"/>
                  </a:lnTo>
                  <a:lnTo>
                    <a:pt x="4525" y="5255"/>
                  </a:lnTo>
                  <a:lnTo>
                    <a:pt x="4489" y="5423"/>
                  </a:lnTo>
                  <a:lnTo>
                    <a:pt x="4467" y="5592"/>
                  </a:lnTo>
                  <a:lnTo>
                    <a:pt x="4460" y="5760"/>
                  </a:lnTo>
                  <a:lnTo>
                    <a:pt x="4460" y="5760"/>
                  </a:lnTo>
                  <a:lnTo>
                    <a:pt x="4467" y="5899"/>
                  </a:lnTo>
                  <a:lnTo>
                    <a:pt x="4481" y="6031"/>
                  </a:lnTo>
                  <a:lnTo>
                    <a:pt x="4504" y="6162"/>
                  </a:lnTo>
                  <a:lnTo>
                    <a:pt x="4533" y="6293"/>
                  </a:lnTo>
                  <a:lnTo>
                    <a:pt x="4577" y="6418"/>
                  </a:lnTo>
                  <a:lnTo>
                    <a:pt x="4621" y="6534"/>
                  </a:lnTo>
                  <a:lnTo>
                    <a:pt x="4679" y="6659"/>
                  </a:lnTo>
                  <a:lnTo>
                    <a:pt x="4737" y="6769"/>
                  </a:lnTo>
                  <a:lnTo>
                    <a:pt x="4708" y="6769"/>
                  </a:lnTo>
                  <a:lnTo>
                    <a:pt x="2968" y="6769"/>
                  </a:lnTo>
                  <a:lnTo>
                    <a:pt x="2968" y="6769"/>
                  </a:lnTo>
                  <a:lnTo>
                    <a:pt x="2902" y="6775"/>
                  </a:lnTo>
                  <a:lnTo>
                    <a:pt x="2837" y="6783"/>
                  </a:lnTo>
                  <a:lnTo>
                    <a:pt x="2778" y="6798"/>
                  </a:lnTo>
                  <a:lnTo>
                    <a:pt x="2720" y="6819"/>
                  </a:lnTo>
                  <a:lnTo>
                    <a:pt x="2661" y="6849"/>
                  </a:lnTo>
                  <a:lnTo>
                    <a:pt x="2610" y="6878"/>
                  </a:lnTo>
                  <a:lnTo>
                    <a:pt x="2559" y="6915"/>
                  </a:lnTo>
                  <a:lnTo>
                    <a:pt x="2515" y="6959"/>
                  </a:lnTo>
                  <a:lnTo>
                    <a:pt x="2471" y="7002"/>
                  </a:lnTo>
                  <a:lnTo>
                    <a:pt x="2435" y="7054"/>
                  </a:lnTo>
                  <a:lnTo>
                    <a:pt x="2405" y="7104"/>
                  </a:lnTo>
                  <a:lnTo>
                    <a:pt x="2376" y="7163"/>
                  </a:lnTo>
                  <a:lnTo>
                    <a:pt x="2355" y="7222"/>
                  </a:lnTo>
                  <a:lnTo>
                    <a:pt x="2340" y="7280"/>
                  </a:lnTo>
                  <a:lnTo>
                    <a:pt x="2332" y="7346"/>
                  </a:lnTo>
                  <a:lnTo>
                    <a:pt x="2325" y="7412"/>
                  </a:lnTo>
                  <a:lnTo>
                    <a:pt x="2325" y="8041"/>
                  </a:lnTo>
                  <a:lnTo>
                    <a:pt x="2325" y="8041"/>
                  </a:lnTo>
                  <a:lnTo>
                    <a:pt x="2164" y="7989"/>
                  </a:lnTo>
                  <a:lnTo>
                    <a:pt x="2011" y="7924"/>
                  </a:lnTo>
                  <a:lnTo>
                    <a:pt x="1864" y="7850"/>
                  </a:lnTo>
                  <a:lnTo>
                    <a:pt x="1726" y="7762"/>
                  </a:lnTo>
                  <a:lnTo>
                    <a:pt x="1594" y="7668"/>
                  </a:lnTo>
                  <a:lnTo>
                    <a:pt x="1470" y="7565"/>
                  </a:lnTo>
                  <a:lnTo>
                    <a:pt x="1353" y="7448"/>
                  </a:lnTo>
                  <a:lnTo>
                    <a:pt x="1243" y="7324"/>
                  </a:lnTo>
                  <a:lnTo>
                    <a:pt x="1147" y="7192"/>
                  </a:lnTo>
                  <a:lnTo>
                    <a:pt x="1067" y="7046"/>
                  </a:lnTo>
                  <a:lnTo>
                    <a:pt x="994" y="6900"/>
                  </a:lnTo>
                  <a:lnTo>
                    <a:pt x="929" y="6746"/>
                  </a:lnTo>
                  <a:lnTo>
                    <a:pt x="885" y="6586"/>
                  </a:lnTo>
                  <a:lnTo>
                    <a:pt x="848" y="6425"/>
                  </a:lnTo>
                  <a:lnTo>
                    <a:pt x="826" y="6257"/>
                  </a:lnTo>
                  <a:lnTo>
                    <a:pt x="819" y="6081"/>
                  </a:lnTo>
                  <a:lnTo>
                    <a:pt x="819" y="6081"/>
                  </a:lnTo>
                  <a:lnTo>
                    <a:pt x="826" y="5899"/>
                  </a:lnTo>
                  <a:lnTo>
                    <a:pt x="848" y="5716"/>
                  </a:lnTo>
                  <a:lnTo>
                    <a:pt x="892" y="5548"/>
                  </a:lnTo>
                  <a:lnTo>
                    <a:pt x="943" y="5379"/>
                  </a:lnTo>
                  <a:lnTo>
                    <a:pt x="1017" y="5211"/>
                  </a:lnTo>
                  <a:lnTo>
                    <a:pt x="1097" y="5058"/>
                  </a:lnTo>
                  <a:lnTo>
                    <a:pt x="1191" y="4912"/>
                  </a:lnTo>
                  <a:lnTo>
                    <a:pt x="1302" y="4780"/>
                  </a:lnTo>
                  <a:lnTo>
                    <a:pt x="1418" y="4649"/>
                  </a:lnTo>
                  <a:lnTo>
                    <a:pt x="1543" y="4532"/>
                  </a:lnTo>
                  <a:lnTo>
                    <a:pt x="1682" y="4429"/>
                  </a:lnTo>
                  <a:lnTo>
                    <a:pt x="1828" y="4335"/>
                  </a:lnTo>
                  <a:lnTo>
                    <a:pt x="1981" y="4254"/>
                  </a:lnTo>
                  <a:lnTo>
                    <a:pt x="2149" y="4181"/>
                  </a:lnTo>
                  <a:lnTo>
                    <a:pt x="2317" y="4130"/>
                  </a:lnTo>
                  <a:lnTo>
                    <a:pt x="2493" y="4086"/>
                  </a:lnTo>
                  <a:lnTo>
                    <a:pt x="2493" y="4086"/>
                  </a:lnTo>
                  <a:lnTo>
                    <a:pt x="2500" y="4086"/>
                  </a:lnTo>
                  <a:lnTo>
                    <a:pt x="2500" y="4086"/>
                  </a:lnTo>
                  <a:lnTo>
                    <a:pt x="2764" y="4056"/>
                  </a:lnTo>
                  <a:lnTo>
                    <a:pt x="2764" y="4056"/>
                  </a:lnTo>
                  <a:lnTo>
                    <a:pt x="2961" y="4042"/>
                  </a:lnTo>
                  <a:lnTo>
                    <a:pt x="3181" y="4027"/>
                  </a:lnTo>
                  <a:lnTo>
                    <a:pt x="3422" y="4013"/>
                  </a:lnTo>
                  <a:lnTo>
                    <a:pt x="3670" y="4013"/>
                  </a:lnTo>
                  <a:lnTo>
                    <a:pt x="3670" y="4013"/>
                  </a:lnTo>
                  <a:lnTo>
                    <a:pt x="3670" y="3647"/>
                  </a:lnTo>
                  <a:lnTo>
                    <a:pt x="3670" y="3647"/>
                  </a:lnTo>
                  <a:lnTo>
                    <a:pt x="3670" y="3509"/>
                  </a:lnTo>
                  <a:lnTo>
                    <a:pt x="3685" y="3370"/>
                  </a:lnTo>
                  <a:lnTo>
                    <a:pt x="3699" y="3231"/>
                  </a:lnTo>
                  <a:lnTo>
                    <a:pt x="3722" y="3092"/>
                  </a:lnTo>
                  <a:lnTo>
                    <a:pt x="3758" y="2953"/>
                  </a:lnTo>
                  <a:lnTo>
                    <a:pt x="3795" y="2821"/>
                  </a:lnTo>
                  <a:lnTo>
                    <a:pt x="3838" y="2690"/>
                  </a:lnTo>
                  <a:lnTo>
                    <a:pt x="3882" y="2566"/>
                  </a:lnTo>
                  <a:lnTo>
                    <a:pt x="3940" y="2442"/>
                  </a:lnTo>
                  <a:lnTo>
                    <a:pt x="3999" y="2317"/>
                  </a:lnTo>
                  <a:lnTo>
                    <a:pt x="4072" y="2200"/>
                  </a:lnTo>
                  <a:lnTo>
                    <a:pt x="4138" y="2083"/>
                  </a:lnTo>
                  <a:lnTo>
                    <a:pt x="4219" y="1973"/>
                  </a:lnTo>
                  <a:lnTo>
                    <a:pt x="4307" y="1864"/>
                  </a:lnTo>
                  <a:lnTo>
                    <a:pt x="4394" y="1761"/>
                  </a:lnTo>
                  <a:lnTo>
                    <a:pt x="4481" y="1659"/>
                  </a:lnTo>
                  <a:lnTo>
                    <a:pt x="4584" y="1564"/>
                  </a:lnTo>
                  <a:lnTo>
                    <a:pt x="4687" y="1476"/>
                  </a:lnTo>
                  <a:lnTo>
                    <a:pt x="4789" y="1389"/>
                  </a:lnTo>
                  <a:lnTo>
                    <a:pt x="4906" y="1308"/>
                  </a:lnTo>
                  <a:lnTo>
                    <a:pt x="5016" y="1235"/>
                  </a:lnTo>
                  <a:lnTo>
                    <a:pt x="5140" y="1162"/>
                  </a:lnTo>
                  <a:lnTo>
                    <a:pt x="5264" y="1096"/>
                  </a:lnTo>
                  <a:lnTo>
                    <a:pt x="5389" y="1038"/>
                  </a:lnTo>
                  <a:lnTo>
                    <a:pt x="5520" y="987"/>
                  </a:lnTo>
                  <a:lnTo>
                    <a:pt x="5651" y="943"/>
                  </a:lnTo>
                  <a:lnTo>
                    <a:pt x="5790" y="906"/>
                  </a:lnTo>
                  <a:lnTo>
                    <a:pt x="5930" y="870"/>
                  </a:lnTo>
                  <a:lnTo>
                    <a:pt x="6075" y="848"/>
                  </a:lnTo>
                  <a:lnTo>
                    <a:pt x="6222" y="826"/>
                  </a:lnTo>
                  <a:lnTo>
                    <a:pt x="6368" y="811"/>
                  </a:lnTo>
                  <a:lnTo>
                    <a:pt x="6521" y="811"/>
                  </a:lnTo>
                  <a:lnTo>
                    <a:pt x="6521" y="811"/>
                  </a:lnTo>
                  <a:lnTo>
                    <a:pt x="6732" y="819"/>
                  </a:lnTo>
                  <a:lnTo>
                    <a:pt x="6937" y="841"/>
                  </a:lnTo>
                  <a:lnTo>
                    <a:pt x="7135" y="885"/>
                  </a:lnTo>
                  <a:lnTo>
                    <a:pt x="7332" y="943"/>
                  </a:lnTo>
                  <a:lnTo>
                    <a:pt x="7529" y="1009"/>
                  </a:lnTo>
                  <a:lnTo>
                    <a:pt x="7720" y="1096"/>
                  </a:lnTo>
                  <a:lnTo>
                    <a:pt x="7895" y="1191"/>
                  </a:lnTo>
                  <a:lnTo>
                    <a:pt x="8070" y="1308"/>
                  </a:lnTo>
                  <a:lnTo>
                    <a:pt x="8238" y="1432"/>
                  </a:lnTo>
                  <a:lnTo>
                    <a:pt x="8399" y="1572"/>
                  </a:lnTo>
                  <a:lnTo>
                    <a:pt x="8553" y="1717"/>
                  </a:lnTo>
                  <a:lnTo>
                    <a:pt x="8699" y="1878"/>
                  </a:lnTo>
                  <a:lnTo>
                    <a:pt x="8831" y="2054"/>
                  </a:lnTo>
                  <a:lnTo>
                    <a:pt x="8955" y="2237"/>
                  </a:lnTo>
                  <a:lnTo>
                    <a:pt x="9064" y="2434"/>
                  </a:lnTo>
                  <a:lnTo>
                    <a:pt x="9167" y="2639"/>
                  </a:lnTo>
                  <a:lnTo>
                    <a:pt x="9167" y="2639"/>
                  </a:lnTo>
                  <a:lnTo>
                    <a:pt x="9270" y="2836"/>
                  </a:lnTo>
                  <a:lnTo>
                    <a:pt x="9270" y="2836"/>
                  </a:lnTo>
                  <a:lnTo>
                    <a:pt x="9576" y="2836"/>
                  </a:lnTo>
                  <a:lnTo>
                    <a:pt x="9576" y="2836"/>
                  </a:lnTo>
                  <a:lnTo>
                    <a:pt x="9708" y="2843"/>
                  </a:lnTo>
                  <a:lnTo>
                    <a:pt x="9840" y="2851"/>
                  </a:lnTo>
                  <a:lnTo>
                    <a:pt x="9972" y="2872"/>
                  </a:lnTo>
                  <a:lnTo>
                    <a:pt x="10103" y="2895"/>
                  </a:lnTo>
                  <a:lnTo>
                    <a:pt x="10228" y="2924"/>
                  </a:lnTo>
                  <a:lnTo>
                    <a:pt x="10352" y="2960"/>
                  </a:lnTo>
                  <a:lnTo>
                    <a:pt x="10476" y="3004"/>
                  </a:lnTo>
                  <a:lnTo>
                    <a:pt x="10593" y="3048"/>
                  </a:lnTo>
                  <a:lnTo>
                    <a:pt x="10710" y="3107"/>
                  </a:lnTo>
                  <a:lnTo>
                    <a:pt x="10819" y="3165"/>
                  </a:lnTo>
                  <a:lnTo>
                    <a:pt x="10937" y="3231"/>
                  </a:lnTo>
                  <a:lnTo>
                    <a:pt x="11039" y="3297"/>
                  </a:lnTo>
                  <a:lnTo>
                    <a:pt x="11148" y="3370"/>
                  </a:lnTo>
                  <a:lnTo>
                    <a:pt x="11243" y="3450"/>
                  </a:lnTo>
                  <a:lnTo>
                    <a:pt x="11346" y="3538"/>
                  </a:lnTo>
                  <a:lnTo>
                    <a:pt x="11434" y="3626"/>
                  </a:lnTo>
                  <a:lnTo>
                    <a:pt x="11521" y="3713"/>
                  </a:lnTo>
                  <a:lnTo>
                    <a:pt x="11609" y="3815"/>
                  </a:lnTo>
                  <a:lnTo>
                    <a:pt x="11689" y="3911"/>
                  </a:lnTo>
                  <a:lnTo>
                    <a:pt x="11763" y="4013"/>
                  </a:lnTo>
                  <a:lnTo>
                    <a:pt x="11836" y="4123"/>
                  </a:lnTo>
                  <a:lnTo>
                    <a:pt x="11901" y="4232"/>
                  </a:lnTo>
                  <a:lnTo>
                    <a:pt x="11960" y="4349"/>
                  </a:lnTo>
                  <a:lnTo>
                    <a:pt x="12011" y="4466"/>
                  </a:lnTo>
                  <a:lnTo>
                    <a:pt x="12063" y="4583"/>
                  </a:lnTo>
                  <a:lnTo>
                    <a:pt x="12106" y="4700"/>
                  </a:lnTo>
                  <a:lnTo>
                    <a:pt x="12143" y="4824"/>
                  </a:lnTo>
                  <a:lnTo>
                    <a:pt x="12172" y="4956"/>
                  </a:lnTo>
                  <a:lnTo>
                    <a:pt x="12194" y="5080"/>
                  </a:lnTo>
                  <a:lnTo>
                    <a:pt x="12209" y="5211"/>
                  </a:lnTo>
                  <a:lnTo>
                    <a:pt x="12223" y="5343"/>
                  </a:lnTo>
                  <a:lnTo>
                    <a:pt x="12223" y="5475"/>
                  </a:lnTo>
                  <a:lnTo>
                    <a:pt x="12223" y="5475"/>
                  </a:lnTo>
                  <a:lnTo>
                    <a:pt x="12216" y="5658"/>
                  </a:lnTo>
                  <a:lnTo>
                    <a:pt x="12201" y="5840"/>
                  </a:lnTo>
                  <a:lnTo>
                    <a:pt x="12172" y="6016"/>
                  </a:lnTo>
                  <a:lnTo>
                    <a:pt x="12128" y="6184"/>
                  </a:lnTo>
                  <a:lnTo>
                    <a:pt x="12077" y="6352"/>
                  </a:lnTo>
                  <a:lnTo>
                    <a:pt x="12019" y="6513"/>
                  </a:lnTo>
                  <a:lnTo>
                    <a:pt x="11945" y="6666"/>
                  </a:lnTo>
                  <a:lnTo>
                    <a:pt x="11865" y="6813"/>
                  </a:lnTo>
                  <a:lnTo>
                    <a:pt x="11777" y="6959"/>
                  </a:lnTo>
                  <a:lnTo>
                    <a:pt x="11675" y="7090"/>
                  </a:lnTo>
                  <a:lnTo>
                    <a:pt x="11572" y="7222"/>
                  </a:lnTo>
                  <a:lnTo>
                    <a:pt x="11455" y="7339"/>
                  </a:lnTo>
                  <a:lnTo>
                    <a:pt x="11339" y="7456"/>
                  </a:lnTo>
                  <a:lnTo>
                    <a:pt x="11207" y="7558"/>
                  </a:lnTo>
                  <a:lnTo>
                    <a:pt x="11075" y="7653"/>
                  </a:lnTo>
                  <a:lnTo>
                    <a:pt x="10937" y="7741"/>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endParaRPr lang="en-US" sz="1836">
                <a:solidFill>
                  <a:srgbClr val="505050"/>
                </a:solidFill>
                <a:latin typeface="Segoe UI"/>
              </a:endParaRPr>
            </a:p>
          </p:txBody>
        </p:sp>
      </p:grpSp>
      <p:grpSp>
        <p:nvGrpSpPr>
          <p:cNvPr id="44" name="Group 43">
            <a:extLst>
              <a:ext uri="{FF2B5EF4-FFF2-40B4-BE49-F238E27FC236}">
                <a16:creationId xmlns:a16="http://schemas.microsoft.com/office/drawing/2014/main" id="{61249D4F-2BF9-4EDD-A8F1-E113D4AF9FA9}"/>
              </a:ext>
            </a:extLst>
          </p:cNvPr>
          <p:cNvGrpSpPr>
            <a:grpSpLocks noChangeAspect="1"/>
          </p:cNvGrpSpPr>
          <p:nvPr/>
        </p:nvGrpSpPr>
        <p:grpSpPr>
          <a:xfrm>
            <a:off x="11727414" y="579191"/>
            <a:ext cx="440225" cy="559562"/>
            <a:chOff x="2173288" y="115909"/>
            <a:chExt cx="5797550" cy="7369175"/>
          </a:xfrm>
          <a:solidFill>
            <a:srgbClr val="FFFFFF"/>
          </a:solidFill>
        </p:grpSpPr>
        <p:sp>
          <p:nvSpPr>
            <p:cNvPr id="46" name="Freeform 21">
              <a:extLst>
                <a:ext uri="{FF2B5EF4-FFF2-40B4-BE49-F238E27FC236}">
                  <a16:creationId xmlns:a16="http://schemas.microsoft.com/office/drawing/2014/main" id="{B3004557-494A-425E-9D1B-73AA87B6E1D8}"/>
                </a:ext>
              </a:extLst>
            </p:cNvPr>
            <p:cNvSpPr>
              <a:spLocks noChangeArrowheads="1"/>
            </p:cNvSpPr>
            <p:nvPr/>
          </p:nvSpPr>
          <p:spPr bwMode="auto">
            <a:xfrm>
              <a:off x="2173288" y="115909"/>
              <a:ext cx="5797550" cy="7369175"/>
            </a:xfrm>
            <a:custGeom>
              <a:avLst/>
              <a:gdLst>
                <a:gd name="T0" fmla="*/ 8885 w 16104"/>
                <a:gd name="T1" fmla="*/ 10922 h 20470"/>
                <a:gd name="T2" fmla="*/ 13006 w 16104"/>
                <a:gd name="T3" fmla="*/ 10675 h 20470"/>
                <a:gd name="T4" fmla="*/ 14471 w 16104"/>
                <a:gd name="T5" fmla="*/ 9706 h 20470"/>
                <a:gd name="T6" fmla="*/ 15397 w 16104"/>
                <a:gd name="T7" fmla="*/ 8170 h 20470"/>
                <a:gd name="T8" fmla="*/ 15635 w 16104"/>
                <a:gd name="T9" fmla="*/ 6494 h 20470"/>
                <a:gd name="T10" fmla="*/ 15185 w 16104"/>
                <a:gd name="T11" fmla="*/ 4765 h 20470"/>
                <a:gd name="T12" fmla="*/ 14135 w 16104"/>
                <a:gd name="T13" fmla="*/ 3406 h 20470"/>
                <a:gd name="T14" fmla="*/ 12617 w 16104"/>
                <a:gd name="T15" fmla="*/ 2612 h 20470"/>
                <a:gd name="T16" fmla="*/ 11179 w 16104"/>
                <a:gd name="T17" fmla="*/ 1465 h 20470"/>
                <a:gd name="T18" fmla="*/ 9379 w 16104"/>
                <a:gd name="T19" fmla="*/ 221 h 20470"/>
                <a:gd name="T20" fmla="*/ 8048 w 16104"/>
                <a:gd name="T21" fmla="*/ 0 h 20470"/>
                <a:gd name="T22" fmla="*/ 6512 w 16104"/>
                <a:gd name="T23" fmla="*/ 309 h 20470"/>
                <a:gd name="T24" fmla="*/ 5056 w 16104"/>
                <a:gd name="T25" fmla="*/ 1288 h 20470"/>
                <a:gd name="T26" fmla="*/ 4077 w 16104"/>
                <a:gd name="T27" fmla="*/ 2779 h 20470"/>
                <a:gd name="T28" fmla="*/ 3450 w 16104"/>
                <a:gd name="T29" fmla="*/ 3988 h 20470"/>
                <a:gd name="T30" fmla="*/ 2082 w 16104"/>
                <a:gd name="T31" fmla="*/ 4491 h 20470"/>
                <a:gd name="T32" fmla="*/ 1041 w 16104"/>
                <a:gd name="T33" fmla="*/ 5532 h 20470"/>
                <a:gd name="T34" fmla="*/ 494 w 16104"/>
                <a:gd name="T35" fmla="*/ 6935 h 20470"/>
                <a:gd name="T36" fmla="*/ 565 w 16104"/>
                <a:gd name="T37" fmla="*/ 8338 h 20470"/>
                <a:gd name="T38" fmla="*/ 1235 w 16104"/>
                <a:gd name="T39" fmla="*/ 9688 h 20470"/>
                <a:gd name="T40" fmla="*/ 2365 w 16104"/>
                <a:gd name="T41" fmla="*/ 10596 h 20470"/>
                <a:gd name="T42" fmla="*/ 3777 w 16104"/>
                <a:gd name="T43" fmla="*/ 10922 h 20470"/>
                <a:gd name="T44" fmla="*/ 1191 w 16104"/>
                <a:gd name="T45" fmla="*/ 14831 h 20470"/>
                <a:gd name="T46" fmla="*/ 344 w 16104"/>
                <a:gd name="T47" fmla="*/ 15175 h 20470"/>
                <a:gd name="T48" fmla="*/ 0 w 16104"/>
                <a:gd name="T49" fmla="*/ 19269 h 20470"/>
                <a:gd name="T50" fmla="*/ 344 w 16104"/>
                <a:gd name="T51" fmla="*/ 20116 h 20470"/>
                <a:gd name="T52" fmla="*/ 14903 w 16104"/>
                <a:gd name="T53" fmla="*/ 20469 h 20470"/>
                <a:gd name="T54" fmla="*/ 15750 w 16104"/>
                <a:gd name="T55" fmla="*/ 20116 h 20470"/>
                <a:gd name="T56" fmla="*/ 16103 w 16104"/>
                <a:gd name="T57" fmla="*/ 16022 h 20470"/>
                <a:gd name="T58" fmla="*/ 15750 w 16104"/>
                <a:gd name="T59" fmla="*/ 15175 h 20470"/>
                <a:gd name="T60" fmla="*/ 1403 w 16104"/>
                <a:gd name="T61" fmla="*/ 7447 h 20470"/>
                <a:gd name="T62" fmla="*/ 1588 w 16104"/>
                <a:gd name="T63" fmla="*/ 6503 h 20470"/>
                <a:gd name="T64" fmla="*/ 2162 w 16104"/>
                <a:gd name="T65" fmla="*/ 5638 h 20470"/>
                <a:gd name="T66" fmla="*/ 3027 w 16104"/>
                <a:gd name="T67" fmla="*/ 5100 h 20470"/>
                <a:gd name="T68" fmla="*/ 4730 w 16104"/>
                <a:gd name="T69" fmla="*/ 4968 h 20470"/>
                <a:gd name="T70" fmla="*/ 4933 w 16104"/>
                <a:gd name="T71" fmla="*/ 3300 h 20470"/>
                <a:gd name="T72" fmla="*/ 5718 w 16104"/>
                <a:gd name="T73" fmla="*/ 2029 h 20470"/>
                <a:gd name="T74" fmla="*/ 6927 w 16104"/>
                <a:gd name="T75" fmla="*/ 1209 h 20470"/>
                <a:gd name="T76" fmla="*/ 8311 w 16104"/>
                <a:gd name="T77" fmla="*/ 1006 h 20470"/>
                <a:gd name="T78" fmla="*/ 10323 w 16104"/>
                <a:gd name="T79" fmla="*/ 1923 h 20470"/>
                <a:gd name="T80" fmla="*/ 11250 w 16104"/>
                <a:gd name="T81" fmla="*/ 3476 h 20470"/>
                <a:gd name="T82" fmla="*/ 12653 w 16104"/>
                <a:gd name="T83" fmla="*/ 3679 h 20470"/>
                <a:gd name="T84" fmla="*/ 13773 w 16104"/>
                <a:gd name="T85" fmla="*/ 4438 h 20470"/>
                <a:gd name="T86" fmla="*/ 14497 w 16104"/>
                <a:gd name="T87" fmla="*/ 5612 h 20470"/>
                <a:gd name="T88" fmla="*/ 14682 w 16104"/>
                <a:gd name="T89" fmla="*/ 6882 h 20470"/>
                <a:gd name="T90" fmla="*/ 14312 w 16104"/>
                <a:gd name="T91" fmla="*/ 8276 h 20470"/>
                <a:gd name="T92" fmla="*/ 13429 w 16104"/>
                <a:gd name="T93" fmla="*/ 9317 h 20470"/>
                <a:gd name="T94" fmla="*/ 12212 w 16104"/>
                <a:gd name="T95" fmla="*/ 9873 h 20470"/>
                <a:gd name="T96" fmla="*/ 3538 w 16104"/>
                <a:gd name="T97" fmla="*/ 9917 h 20470"/>
                <a:gd name="T98" fmla="*/ 2550 w 16104"/>
                <a:gd name="T99" fmla="*/ 9573 h 20470"/>
                <a:gd name="T100" fmla="*/ 1809 w 16104"/>
                <a:gd name="T101" fmla="*/ 8841 h 20470"/>
                <a:gd name="T102" fmla="*/ 1430 w 16104"/>
                <a:gd name="T103" fmla="*/ 7826 h 20470"/>
                <a:gd name="T104" fmla="*/ 15106 w 16104"/>
                <a:gd name="T105" fmla="*/ 19472 h 20470"/>
                <a:gd name="T106" fmla="*/ 1032 w 16104"/>
                <a:gd name="T107" fmla="*/ 19507 h 20470"/>
                <a:gd name="T108" fmla="*/ 927 w 16104"/>
                <a:gd name="T109" fmla="*/ 15916 h 20470"/>
                <a:gd name="T110" fmla="*/ 14903 w 16104"/>
                <a:gd name="T111" fmla="*/ 15740 h 20470"/>
                <a:gd name="T112" fmla="*/ 15185 w 16104"/>
                <a:gd name="T113" fmla="*/ 16022 h 20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6104" h="20470">
                  <a:moveTo>
                    <a:pt x="14903" y="14831"/>
                  </a:moveTo>
                  <a:lnTo>
                    <a:pt x="6759" y="14831"/>
                  </a:lnTo>
                  <a:lnTo>
                    <a:pt x="6759" y="12484"/>
                  </a:lnTo>
                  <a:lnTo>
                    <a:pt x="8664" y="14381"/>
                  </a:lnTo>
                  <a:lnTo>
                    <a:pt x="10959" y="12131"/>
                  </a:lnTo>
                  <a:lnTo>
                    <a:pt x="10659" y="11778"/>
                  </a:lnTo>
                  <a:lnTo>
                    <a:pt x="8885" y="13481"/>
                  </a:lnTo>
                  <a:lnTo>
                    <a:pt x="8885" y="10922"/>
                  </a:lnTo>
                  <a:lnTo>
                    <a:pt x="8885" y="10922"/>
                  </a:lnTo>
                  <a:lnTo>
                    <a:pt x="11603" y="10922"/>
                  </a:lnTo>
                  <a:lnTo>
                    <a:pt x="11603" y="10922"/>
                  </a:lnTo>
                  <a:lnTo>
                    <a:pt x="11814" y="10922"/>
                  </a:lnTo>
                  <a:lnTo>
                    <a:pt x="12026" y="10905"/>
                  </a:lnTo>
                  <a:lnTo>
                    <a:pt x="12229" y="10878"/>
                  </a:lnTo>
                  <a:lnTo>
                    <a:pt x="12423" y="10843"/>
                  </a:lnTo>
                  <a:lnTo>
                    <a:pt x="12626" y="10799"/>
                  </a:lnTo>
                  <a:lnTo>
                    <a:pt x="12812" y="10737"/>
                  </a:lnTo>
                  <a:lnTo>
                    <a:pt x="13006" y="10675"/>
                  </a:lnTo>
                  <a:lnTo>
                    <a:pt x="13191" y="10596"/>
                  </a:lnTo>
                  <a:lnTo>
                    <a:pt x="13368" y="10516"/>
                  </a:lnTo>
                  <a:lnTo>
                    <a:pt x="13544" y="10419"/>
                  </a:lnTo>
                  <a:lnTo>
                    <a:pt x="13712" y="10322"/>
                  </a:lnTo>
                  <a:lnTo>
                    <a:pt x="13871" y="10217"/>
                  </a:lnTo>
                  <a:lnTo>
                    <a:pt x="14029" y="10094"/>
                  </a:lnTo>
                  <a:lnTo>
                    <a:pt x="14179" y="9970"/>
                  </a:lnTo>
                  <a:lnTo>
                    <a:pt x="14329" y="9838"/>
                  </a:lnTo>
                  <a:lnTo>
                    <a:pt x="14471" y="9706"/>
                  </a:lnTo>
                  <a:lnTo>
                    <a:pt x="14603" y="9556"/>
                  </a:lnTo>
                  <a:lnTo>
                    <a:pt x="14726" y="9406"/>
                  </a:lnTo>
                  <a:lnTo>
                    <a:pt x="14841" y="9247"/>
                  </a:lnTo>
                  <a:lnTo>
                    <a:pt x="14956" y="9079"/>
                  </a:lnTo>
                  <a:lnTo>
                    <a:pt x="15062" y="8903"/>
                  </a:lnTo>
                  <a:lnTo>
                    <a:pt x="15159" y="8726"/>
                  </a:lnTo>
                  <a:lnTo>
                    <a:pt x="15247" y="8550"/>
                  </a:lnTo>
                  <a:lnTo>
                    <a:pt x="15326" y="8364"/>
                  </a:lnTo>
                  <a:lnTo>
                    <a:pt x="15397" y="8170"/>
                  </a:lnTo>
                  <a:lnTo>
                    <a:pt x="15459" y="7967"/>
                  </a:lnTo>
                  <a:lnTo>
                    <a:pt x="15512" y="7773"/>
                  </a:lnTo>
                  <a:lnTo>
                    <a:pt x="15556" y="7562"/>
                  </a:lnTo>
                  <a:lnTo>
                    <a:pt x="15591" y="7359"/>
                  </a:lnTo>
                  <a:lnTo>
                    <a:pt x="15618" y="7138"/>
                  </a:lnTo>
                  <a:lnTo>
                    <a:pt x="15635" y="6926"/>
                  </a:lnTo>
                  <a:lnTo>
                    <a:pt x="15635" y="6706"/>
                  </a:lnTo>
                  <a:lnTo>
                    <a:pt x="15635" y="6706"/>
                  </a:lnTo>
                  <a:lnTo>
                    <a:pt x="15635" y="6494"/>
                  </a:lnTo>
                  <a:lnTo>
                    <a:pt x="15618" y="6291"/>
                  </a:lnTo>
                  <a:lnTo>
                    <a:pt x="15600" y="6088"/>
                  </a:lnTo>
                  <a:lnTo>
                    <a:pt x="15565" y="5885"/>
                  </a:lnTo>
                  <a:lnTo>
                    <a:pt x="15521" y="5691"/>
                  </a:lnTo>
                  <a:lnTo>
                    <a:pt x="15468" y="5497"/>
                  </a:lnTo>
                  <a:lnTo>
                    <a:pt x="15415" y="5303"/>
                  </a:lnTo>
                  <a:lnTo>
                    <a:pt x="15344" y="5118"/>
                  </a:lnTo>
                  <a:lnTo>
                    <a:pt x="15274" y="4941"/>
                  </a:lnTo>
                  <a:lnTo>
                    <a:pt x="15185" y="4765"/>
                  </a:lnTo>
                  <a:lnTo>
                    <a:pt x="15097" y="4588"/>
                  </a:lnTo>
                  <a:lnTo>
                    <a:pt x="15000" y="4420"/>
                  </a:lnTo>
                  <a:lnTo>
                    <a:pt x="14894" y="4262"/>
                  </a:lnTo>
                  <a:lnTo>
                    <a:pt x="14788" y="4103"/>
                  </a:lnTo>
                  <a:lnTo>
                    <a:pt x="14665" y="3953"/>
                  </a:lnTo>
                  <a:lnTo>
                    <a:pt x="14541" y="3803"/>
                  </a:lnTo>
                  <a:lnTo>
                    <a:pt x="14409" y="3662"/>
                  </a:lnTo>
                  <a:lnTo>
                    <a:pt x="14276" y="3529"/>
                  </a:lnTo>
                  <a:lnTo>
                    <a:pt x="14135" y="3406"/>
                  </a:lnTo>
                  <a:lnTo>
                    <a:pt x="13985" y="3282"/>
                  </a:lnTo>
                  <a:lnTo>
                    <a:pt x="13826" y="3176"/>
                  </a:lnTo>
                  <a:lnTo>
                    <a:pt x="13668" y="3071"/>
                  </a:lnTo>
                  <a:lnTo>
                    <a:pt x="13509" y="2973"/>
                  </a:lnTo>
                  <a:lnTo>
                    <a:pt x="13341" y="2885"/>
                  </a:lnTo>
                  <a:lnTo>
                    <a:pt x="13165" y="2797"/>
                  </a:lnTo>
                  <a:lnTo>
                    <a:pt x="12988" y="2726"/>
                  </a:lnTo>
                  <a:lnTo>
                    <a:pt x="12803" y="2665"/>
                  </a:lnTo>
                  <a:lnTo>
                    <a:pt x="12617" y="2612"/>
                  </a:lnTo>
                  <a:lnTo>
                    <a:pt x="12432" y="2568"/>
                  </a:lnTo>
                  <a:lnTo>
                    <a:pt x="12238" y="2523"/>
                  </a:lnTo>
                  <a:lnTo>
                    <a:pt x="12044" y="2497"/>
                  </a:lnTo>
                  <a:lnTo>
                    <a:pt x="11841" y="2479"/>
                  </a:lnTo>
                  <a:lnTo>
                    <a:pt x="11841" y="2479"/>
                  </a:lnTo>
                  <a:lnTo>
                    <a:pt x="11700" y="2206"/>
                  </a:lnTo>
                  <a:lnTo>
                    <a:pt x="11541" y="1950"/>
                  </a:lnTo>
                  <a:lnTo>
                    <a:pt x="11373" y="1703"/>
                  </a:lnTo>
                  <a:lnTo>
                    <a:pt x="11179" y="1465"/>
                  </a:lnTo>
                  <a:lnTo>
                    <a:pt x="10985" y="1244"/>
                  </a:lnTo>
                  <a:lnTo>
                    <a:pt x="10764" y="1041"/>
                  </a:lnTo>
                  <a:lnTo>
                    <a:pt x="10544" y="856"/>
                  </a:lnTo>
                  <a:lnTo>
                    <a:pt x="10306" y="679"/>
                  </a:lnTo>
                  <a:lnTo>
                    <a:pt x="10050" y="529"/>
                  </a:lnTo>
                  <a:lnTo>
                    <a:pt x="9794" y="397"/>
                  </a:lnTo>
                  <a:lnTo>
                    <a:pt x="9653" y="335"/>
                  </a:lnTo>
                  <a:lnTo>
                    <a:pt x="9520" y="274"/>
                  </a:lnTo>
                  <a:lnTo>
                    <a:pt x="9379" y="221"/>
                  </a:lnTo>
                  <a:lnTo>
                    <a:pt x="9238" y="176"/>
                  </a:lnTo>
                  <a:lnTo>
                    <a:pt x="9097" y="141"/>
                  </a:lnTo>
                  <a:lnTo>
                    <a:pt x="8955" y="106"/>
                  </a:lnTo>
                  <a:lnTo>
                    <a:pt x="8805" y="71"/>
                  </a:lnTo>
                  <a:lnTo>
                    <a:pt x="8655" y="44"/>
                  </a:lnTo>
                  <a:lnTo>
                    <a:pt x="8505" y="26"/>
                  </a:lnTo>
                  <a:lnTo>
                    <a:pt x="8355" y="9"/>
                  </a:lnTo>
                  <a:lnTo>
                    <a:pt x="8205" y="0"/>
                  </a:lnTo>
                  <a:lnTo>
                    <a:pt x="8048" y="0"/>
                  </a:lnTo>
                  <a:lnTo>
                    <a:pt x="8048" y="0"/>
                  </a:lnTo>
                  <a:lnTo>
                    <a:pt x="7853" y="9"/>
                  </a:lnTo>
                  <a:lnTo>
                    <a:pt x="7651" y="18"/>
                  </a:lnTo>
                  <a:lnTo>
                    <a:pt x="7456" y="44"/>
                  </a:lnTo>
                  <a:lnTo>
                    <a:pt x="7262" y="79"/>
                  </a:lnTo>
                  <a:lnTo>
                    <a:pt x="7068" y="124"/>
                  </a:lnTo>
                  <a:lnTo>
                    <a:pt x="6883" y="176"/>
                  </a:lnTo>
                  <a:lnTo>
                    <a:pt x="6697" y="238"/>
                  </a:lnTo>
                  <a:lnTo>
                    <a:pt x="6512" y="309"/>
                  </a:lnTo>
                  <a:lnTo>
                    <a:pt x="6336" y="388"/>
                  </a:lnTo>
                  <a:lnTo>
                    <a:pt x="6159" y="468"/>
                  </a:lnTo>
                  <a:lnTo>
                    <a:pt x="5992" y="565"/>
                  </a:lnTo>
                  <a:lnTo>
                    <a:pt x="5824" y="671"/>
                  </a:lnTo>
                  <a:lnTo>
                    <a:pt x="5656" y="776"/>
                  </a:lnTo>
                  <a:lnTo>
                    <a:pt x="5497" y="891"/>
                  </a:lnTo>
                  <a:lnTo>
                    <a:pt x="5347" y="1015"/>
                  </a:lnTo>
                  <a:lnTo>
                    <a:pt x="5197" y="1147"/>
                  </a:lnTo>
                  <a:lnTo>
                    <a:pt x="5056" y="1288"/>
                  </a:lnTo>
                  <a:lnTo>
                    <a:pt x="4924" y="1429"/>
                  </a:lnTo>
                  <a:lnTo>
                    <a:pt x="4791" y="1579"/>
                  </a:lnTo>
                  <a:lnTo>
                    <a:pt x="4668" y="1738"/>
                  </a:lnTo>
                  <a:lnTo>
                    <a:pt x="4553" y="1897"/>
                  </a:lnTo>
                  <a:lnTo>
                    <a:pt x="4447" y="2065"/>
                  </a:lnTo>
                  <a:lnTo>
                    <a:pt x="4341" y="2232"/>
                  </a:lnTo>
                  <a:lnTo>
                    <a:pt x="4244" y="2409"/>
                  </a:lnTo>
                  <a:lnTo>
                    <a:pt x="4156" y="2594"/>
                  </a:lnTo>
                  <a:lnTo>
                    <a:pt x="4077" y="2779"/>
                  </a:lnTo>
                  <a:lnTo>
                    <a:pt x="4006" y="2965"/>
                  </a:lnTo>
                  <a:lnTo>
                    <a:pt x="3944" y="3159"/>
                  </a:lnTo>
                  <a:lnTo>
                    <a:pt x="3891" y="3362"/>
                  </a:lnTo>
                  <a:lnTo>
                    <a:pt x="3838" y="3565"/>
                  </a:lnTo>
                  <a:lnTo>
                    <a:pt x="3803" y="3768"/>
                  </a:lnTo>
                  <a:lnTo>
                    <a:pt x="3777" y="3970"/>
                  </a:lnTo>
                  <a:lnTo>
                    <a:pt x="3777" y="3970"/>
                  </a:lnTo>
                  <a:lnTo>
                    <a:pt x="3609" y="3979"/>
                  </a:lnTo>
                  <a:lnTo>
                    <a:pt x="3450" y="3988"/>
                  </a:lnTo>
                  <a:lnTo>
                    <a:pt x="3283" y="4015"/>
                  </a:lnTo>
                  <a:lnTo>
                    <a:pt x="3124" y="4050"/>
                  </a:lnTo>
                  <a:lnTo>
                    <a:pt x="2965" y="4085"/>
                  </a:lnTo>
                  <a:lnTo>
                    <a:pt x="2815" y="4138"/>
                  </a:lnTo>
                  <a:lnTo>
                    <a:pt x="2656" y="4191"/>
                  </a:lnTo>
                  <a:lnTo>
                    <a:pt x="2506" y="4253"/>
                  </a:lnTo>
                  <a:lnTo>
                    <a:pt x="2365" y="4323"/>
                  </a:lnTo>
                  <a:lnTo>
                    <a:pt x="2224" y="4403"/>
                  </a:lnTo>
                  <a:lnTo>
                    <a:pt x="2082" y="4491"/>
                  </a:lnTo>
                  <a:lnTo>
                    <a:pt x="1941" y="4579"/>
                  </a:lnTo>
                  <a:lnTo>
                    <a:pt x="1818" y="4685"/>
                  </a:lnTo>
                  <a:lnTo>
                    <a:pt x="1685" y="4782"/>
                  </a:lnTo>
                  <a:lnTo>
                    <a:pt x="1571" y="4897"/>
                  </a:lnTo>
                  <a:lnTo>
                    <a:pt x="1447" y="5012"/>
                  </a:lnTo>
                  <a:lnTo>
                    <a:pt x="1341" y="5135"/>
                  </a:lnTo>
                  <a:lnTo>
                    <a:pt x="1235" y="5259"/>
                  </a:lnTo>
                  <a:lnTo>
                    <a:pt x="1129" y="5391"/>
                  </a:lnTo>
                  <a:lnTo>
                    <a:pt x="1041" y="5532"/>
                  </a:lnTo>
                  <a:lnTo>
                    <a:pt x="953" y="5673"/>
                  </a:lnTo>
                  <a:lnTo>
                    <a:pt x="865" y="5815"/>
                  </a:lnTo>
                  <a:lnTo>
                    <a:pt x="794" y="5965"/>
                  </a:lnTo>
                  <a:lnTo>
                    <a:pt x="724" y="6123"/>
                  </a:lnTo>
                  <a:lnTo>
                    <a:pt x="662" y="6282"/>
                  </a:lnTo>
                  <a:lnTo>
                    <a:pt x="609" y="6441"/>
                  </a:lnTo>
                  <a:lnTo>
                    <a:pt x="565" y="6600"/>
                  </a:lnTo>
                  <a:lnTo>
                    <a:pt x="529" y="6767"/>
                  </a:lnTo>
                  <a:lnTo>
                    <a:pt x="494" y="6935"/>
                  </a:lnTo>
                  <a:lnTo>
                    <a:pt x="477" y="7103"/>
                  </a:lnTo>
                  <a:lnTo>
                    <a:pt x="459" y="7279"/>
                  </a:lnTo>
                  <a:lnTo>
                    <a:pt x="459" y="7447"/>
                  </a:lnTo>
                  <a:lnTo>
                    <a:pt x="459" y="7447"/>
                  </a:lnTo>
                  <a:lnTo>
                    <a:pt x="459" y="7632"/>
                  </a:lnTo>
                  <a:lnTo>
                    <a:pt x="477" y="7817"/>
                  </a:lnTo>
                  <a:lnTo>
                    <a:pt x="494" y="7994"/>
                  </a:lnTo>
                  <a:lnTo>
                    <a:pt x="529" y="8170"/>
                  </a:lnTo>
                  <a:lnTo>
                    <a:pt x="565" y="8338"/>
                  </a:lnTo>
                  <a:lnTo>
                    <a:pt x="609" y="8506"/>
                  </a:lnTo>
                  <a:lnTo>
                    <a:pt x="662" y="8673"/>
                  </a:lnTo>
                  <a:lnTo>
                    <a:pt x="724" y="8832"/>
                  </a:lnTo>
                  <a:lnTo>
                    <a:pt x="794" y="8991"/>
                  </a:lnTo>
                  <a:lnTo>
                    <a:pt x="865" y="9141"/>
                  </a:lnTo>
                  <a:lnTo>
                    <a:pt x="953" y="9282"/>
                  </a:lnTo>
                  <a:lnTo>
                    <a:pt x="1041" y="9423"/>
                  </a:lnTo>
                  <a:lnTo>
                    <a:pt x="1129" y="9556"/>
                  </a:lnTo>
                  <a:lnTo>
                    <a:pt x="1235" y="9688"/>
                  </a:lnTo>
                  <a:lnTo>
                    <a:pt x="1341" y="9811"/>
                  </a:lnTo>
                  <a:lnTo>
                    <a:pt x="1447" y="9935"/>
                  </a:lnTo>
                  <a:lnTo>
                    <a:pt x="1571" y="10050"/>
                  </a:lnTo>
                  <a:lnTo>
                    <a:pt x="1685" y="10156"/>
                  </a:lnTo>
                  <a:lnTo>
                    <a:pt x="1818" y="10252"/>
                  </a:lnTo>
                  <a:lnTo>
                    <a:pt x="1941" y="10349"/>
                  </a:lnTo>
                  <a:lnTo>
                    <a:pt x="2082" y="10437"/>
                  </a:lnTo>
                  <a:lnTo>
                    <a:pt x="2224" y="10516"/>
                  </a:lnTo>
                  <a:lnTo>
                    <a:pt x="2365" y="10596"/>
                  </a:lnTo>
                  <a:lnTo>
                    <a:pt x="2506" y="10666"/>
                  </a:lnTo>
                  <a:lnTo>
                    <a:pt x="2656" y="10719"/>
                  </a:lnTo>
                  <a:lnTo>
                    <a:pt x="2815" y="10772"/>
                  </a:lnTo>
                  <a:lnTo>
                    <a:pt x="2965" y="10825"/>
                  </a:lnTo>
                  <a:lnTo>
                    <a:pt x="3124" y="10860"/>
                  </a:lnTo>
                  <a:lnTo>
                    <a:pt x="3283" y="10887"/>
                  </a:lnTo>
                  <a:lnTo>
                    <a:pt x="3450" y="10913"/>
                  </a:lnTo>
                  <a:lnTo>
                    <a:pt x="3609" y="10922"/>
                  </a:lnTo>
                  <a:lnTo>
                    <a:pt x="3777" y="10922"/>
                  </a:lnTo>
                  <a:lnTo>
                    <a:pt x="3777" y="10922"/>
                  </a:lnTo>
                  <a:lnTo>
                    <a:pt x="8435" y="10922"/>
                  </a:lnTo>
                  <a:lnTo>
                    <a:pt x="8435" y="13481"/>
                  </a:lnTo>
                  <a:lnTo>
                    <a:pt x="6539" y="11602"/>
                  </a:lnTo>
                  <a:lnTo>
                    <a:pt x="4289" y="13904"/>
                  </a:lnTo>
                  <a:lnTo>
                    <a:pt x="4589" y="14257"/>
                  </a:lnTo>
                  <a:lnTo>
                    <a:pt x="6292" y="12484"/>
                  </a:lnTo>
                  <a:lnTo>
                    <a:pt x="6292" y="14831"/>
                  </a:lnTo>
                  <a:lnTo>
                    <a:pt x="1191" y="14831"/>
                  </a:lnTo>
                  <a:lnTo>
                    <a:pt x="1191" y="14831"/>
                  </a:lnTo>
                  <a:lnTo>
                    <a:pt x="1068" y="14831"/>
                  </a:lnTo>
                  <a:lnTo>
                    <a:pt x="953" y="14849"/>
                  </a:lnTo>
                  <a:lnTo>
                    <a:pt x="838" y="14884"/>
                  </a:lnTo>
                  <a:lnTo>
                    <a:pt x="732" y="14919"/>
                  </a:lnTo>
                  <a:lnTo>
                    <a:pt x="627" y="14972"/>
                  </a:lnTo>
                  <a:lnTo>
                    <a:pt x="521" y="15034"/>
                  </a:lnTo>
                  <a:lnTo>
                    <a:pt x="432" y="15104"/>
                  </a:lnTo>
                  <a:lnTo>
                    <a:pt x="344" y="15175"/>
                  </a:lnTo>
                  <a:lnTo>
                    <a:pt x="274" y="15263"/>
                  </a:lnTo>
                  <a:lnTo>
                    <a:pt x="203" y="15352"/>
                  </a:lnTo>
                  <a:lnTo>
                    <a:pt x="141" y="15457"/>
                  </a:lnTo>
                  <a:lnTo>
                    <a:pt x="88" y="15554"/>
                  </a:lnTo>
                  <a:lnTo>
                    <a:pt x="53" y="15669"/>
                  </a:lnTo>
                  <a:lnTo>
                    <a:pt x="18" y="15784"/>
                  </a:lnTo>
                  <a:lnTo>
                    <a:pt x="0" y="15899"/>
                  </a:lnTo>
                  <a:lnTo>
                    <a:pt x="0" y="16022"/>
                  </a:lnTo>
                  <a:lnTo>
                    <a:pt x="0" y="19269"/>
                  </a:lnTo>
                  <a:lnTo>
                    <a:pt x="0" y="19269"/>
                  </a:lnTo>
                  <a:lnTo>
                    <a:pt x="0" y="19393"/>
                  </a:lnTo>
                  <a:lnTo>
                    <a:pt x="18" y="19516"/>
                  </a:lnTo>
                  <a:lnTo>
                    <a:pt x="53" y="19631"/>
                  </a:lnTo>
                  <a:lnTo>
                    <a:pt x="88" y="19737"/>
                  </a:lnTo>
                  <a:lnTo>
                    <a:pt x="141" y="19843"/>
                  </a:lnTo>
                  <a:lnTo>
                    <a:pt x="203" y="19940"/>
                  </a:lnTo>
                  <a:lnTo>
                    <a:pt x="274" y="20037"/>
                  </a:lnTo>
                  <a:lnTo>
                    <a:pt x="344" y="20116"/>
                  </a:lnTo>
                  <a:lnTo>
                    <a:pt x="432" y="20195"/>
                  </a:lnTo>
                  <a:lnTo>
                    <a:pt x="521" y="20266"/>
                  </a:lnTo>
                  <a:lnTo>
                    <a:pt x="627" y="20328"/>
                  </a:lnTo>
                  <a:lnTo>
                    <a:pt x="732" y="20372"/>
                  </a:lnTo>
                  <a:lnTo>
                    <a:pt x="838" y="20416"/>
                  </a:lnTo>
                  <a:lnTo>
                    <a:pt x="953" y="20443"/>
                  </a:lnTo>
                  <a:lnTo>
                    <a:pt x="1068" y="20460"/>
                  </a:lnTo>
                  <a:lnTo>
                    <a:pt x="1191" y="20469"/>
                  </a:lnTo>
                  <a:lnTo>
                    <a:pt x="14903" y="20469"/>
                  </a:lnTo>
                  <a:lnTo>
                    <a:pt x="14903" y="20469"/>
                  </a:lnTo>
                  <a:lnTo>
                    <a:pt x="15026" y="20460"/>
                  </a:lnTo>
                  <a:lnTo>
                    <a:pt x="15141" y="20443"/>
                  </a:lnTo>
                  <a:lnTo>
                    <a:pt x="15256" y="20416"/>
                  </a:lnTo>
                  <a:lnTo>
                    <a:pt x="15371" y="20372"/>
                  </a:lnTo>
                  <a:lnTo>
                    <a:pt x="15476" y="20328"/>
                  </a:lnTo>
                  <a:lnTo>
                    <a:pt x="15574" y="20266"/>
                  </a:lnTo>
                  <a:lnTo>
                    <a:pt x="15662" y="20195"/>
                  </a:lnTo>
                  <a:lnTo>
                    <a:pt x="15750" y="20116"/>
                  </a:lnTo>
                  <a:lnTo>
                    <a:pt x="15829" y="20037"/>
                  </a:lnTo>
                  <a:lnTo>
                    <a:pt x="15891" y="19940"/>
                  </a:lnTo>
                  <a:lnTo>
                    <a:pt x="15953" y="19843"/>
                  </a:lnTo>
                  <a:lnTo>
                    <a:pt x="16006" y="19737"/>
                  </a:lnTo>
                  <a:lnTo>
                    <a:pt x="16041" y="19631"/>
                  </a:lnTo>
                  <a:lnTo>
                    <a:pt x="16077" y="19516"/>
                  </a:lnTo>
                  <a:lnTo>
                    <a:pt x="16094" y="19393"/>
                  </a:lnTo>
                  <a:lnTo>
                    <a:pt x="16103" y="19269"/>
                  </a:lnTo>
                  <a:lnTo>
                    <a:pt x="16103" y="16022"/>
                  </a:lnTo>
                  <a:lnTo>
                    <a:pt x="16103" y="16022"/>
                  </a:lnTo>
                  <a:lnTo>
                    <a:pt x="16094" y="15899"/>
                  </a:lnTo>
                  <a:lnTo>
                    <a:pt x="16077" y="15784"/>
                  </a:lnTo>
                  <a:lnTo>
                    <a:pt x="16041" y="15669"/>
                  </a:lnTo>
                  <a:lnTo>
                    <a:pt x="16006" y="15554"/>
                  </a:lnTo>
                  <a:lnTo>
                    <a:pt x="15953" y="15457"/>
                  </a:lnTo>
                  <a:lnTo>
                    <a:pt x="15891" y="15352"/>
                  </a:lnTo>
                  <a:lnTo>
                    <a:pt x="15829" y="15263"/>
                  </a:lnTo>
                  <a:lnTo>
                    <a:pt x="15750" y="15175"/>
                  </a:lnTo>
                  <a:lnTo>
                    <a:pt x="15662" y="15104"/>
                  </a:lnTo>
                  <a:lnTo>
                    <a:pt x="15574" y="15034"/>
                  </a:lnTo>
                  <a:lnTo>
                    <a:pt x="15476" y="14972"/>
                  </a:lnTo>
                  <a:lnTo>
                    <a:pt x="15371" y="14919"/>
                  </a:lnTo>
                  <a:lnTo>
                    <a:pt x="15256" y="14884"/>
                  </a:lnTo>
                  <a:lnTo>
                    <a:pt x="15141" y="14849"/>
                  </a:lnTo>
                  <a:lnTo>
                    <a:pt x="15026" y="14831"/>
                  </a:lnTo>
                  <a:lnTo>
                    <a:pt x="14903" y="14831"/>
                  </a:lnTo>
                  <a:close/>
                  <a:moveTo>
                    <a:pt x="1403" y="7447"/>
                  </a:moveTo>
                  <a:lnTo>
                    <a:pt x="1403" y="7447"/>
                  </a:lnTo>
                  <a:lnTo>
                    <a:pt x="1412" y="7323"/>
                  </a:lnTo>
                  <a:lnTo>
                    <a:pt x="1421" y="7200"/>
                  </a:lnTo>
                  <a:lnTo>
                    <a:pt x="1430" y="7076"/>
                  </a:lnTo>
                  <a:lnTo>
                    <a:pt x="1456" y="6962"/>
                  </a:lnTo>
                  <a:lnTo>
                    <a:pt x="1482" y="6838"/>
                  </a:lnTo>
                  <a:lnTo>
                    <a:pt x="1509" y="6723"/>
                  </a:lnTo>
                  <a:lnTo>
                    <a:pt x="1544" y="6609"/>
                  </a:lnTo>
                  <a:lnTo>
                    <a:pt x="1588" y="6503"/>
                  </a:lnTo>
                  <a:lnTo>
                    <a:pt x="1632" y="6388"/>
                  </a:lnTo>
                  <a:lnTo>
                    <a:pt x="1685" y="6282"/>
                  </a:lnTo>
                  <a:lnTo>
                    <a:pt x="1738" y="6185"/>
                  </a:lnTo>
                  <a:lnTo>
                    <a:pt x="1800" y="6088"/>
                  </a:lnTo>
                  <a:lnTo>
                    <a:pt x="1862" y="5991"/>
                  </a:lnTo>
                  <a:lnTo>
                    <a:pt x="1932" y="5894"/>
                  </a:lnTo>
                  <a:lnTo>
                    <a:pt x="2003" y="5806"/>
                  </a:lnTo>
                  <a:lnTo>
                    <a:pt x="2082" y="5717"/>
                  </a:lnTo>
                  <a:lnTo>
                    <a:pt x="2162" y="5638"/>
                  </a:lnTo>
                  <a:lnTo>
                    <a:pt x="2250" y="5559"/>
                  </a:lnTo>
                  <a:lnTo>
                    <a:pt x="2338" y="5488"/>
                  </a:lnTo>
                  <a:lnTo>
                    <a:pt x="2427" y="5417"/>
                  </a:lnTo>
                  <a:lnTo>
                    <a:pt x="2524" y="5347"/>
                  </a:lnTo>
                  <a:lnTo>
                    <a:pt x="2612" y="5294"/>
                  </a:lnTo>
                  <a:lnTo>
                    <a:pt x="2718" y="5232"/>
                  </a:lnTo>
                  <a:lnTo>
                    <a:pt x="2815" y="5179"/>
                  </a:lnTo>
                  <a:lnTo>
                    <a:pt x="2921" y="5135"/>
                  </a:lnTo>
                  <a:lnTo>
                    <a:pt x="3027" y="5100"/>
                  </a:lnTo>
                  <a:lnTo>
                    <a:pt x="3141" y="5065"/>
                  </a:lnTo>
                  <a:lnTo>
                    <a:pt x="3256" y="5029"/>
                  </a:lnTo>
                  <a:lnTo>
                    <a:pt x="3362" y="5003"/>
                  </a:lnTo>
                  <a:lnTo>
                    <a:pt x="3486" y="4985"/>
                  </a:lnTo>
                  <a:lnTo>
                    <a:pt x="3600" y="4976"/>
                  </a:lnTo>
                  <a:lnTo>
                    <a:pt x="3715" y="4968"/>
                  </a:lnTo>
                  <a:lnTo>
                    <a:pt x="3715" y="4968"/>
                  </a:lnTo>
                  <a:lnTo>
                    <a:pt x="4730" y="4968"/>
                  </a:lnTo>
                  <a:lnTo>
                    <a:pt x="4730" y="4968"/>
                  </a:lnTo>
                  <a:lnTo>
                    <a:pt x="4730" y="4473"/>
                  </a:lnTo>
                  <a:lnTo>
                    <a:pt x="4730" y="4473"/>
                  </a:lnTo>
                  <a:lnTo>
                    <a:pt x="4730" y="4297"/>
                  </a:lnTo>
                  <a:lnTo>
                    <a:pt x="4747" y="4120"/>
                  </a:lnTo>
                  <a:lnTo>
                    <a:pt x="4765" y="3953"/>
                  </a:lnTo>
                  <a:lnTo>
                    <a:pt x="4800" y="3785"/>
                  </a:lnTo>
                  <a:lnTo>
                    <a:pt x="4836" y="3618"/>
                  </a:lnTo>
                  <a:lnTo>
                    <a:pt x="4880" y="3459"/>
                  </a:lnTo>
                  <a:lnTo>
                    <a:pt x="4933" y="3300"/>
                  </a:lnTo>
                  <a:lnTo>
                    <a:pt x="4994" y="3141"/>
                  </a:lnTo>
                  <a:lnTo>
                    <a:pt x="5065" y="2991"/>
                  </a:lnTo>
                  <a:lnTo>
                    <a:pt x="5136" y="2841"/>
                  </a:lnTo>
                  <a:lnTo>
                    <a:pt x="5224" y="2691"/>
                  </a:lnTo>
                  <a:lnTo>
                    <a:pt x="5312" y="2550"/>
                  </a:lnTo>
                  <a:lnTo>
                    <a:pt x="5400" y="2418"/>
                  </a:lnTo>
                  <a:lnTo>
                    <a:pt x="5506" y="2285"/>
                  </a:lnTo>
                  <a:lnTo>
                    <a:pt x="5612" y="2153"/>
                  </a:lnTo>
                  <a:lnTo>
                    <a:pt x="5718" y="2029"/>
                  </a:lnTo>
                  <a:lnTo>
                    <a:pt x="5842" y="1915"/>
                  </a:lnTo>
                  <a:lnTo>
                    <a:pt x="5956" y="1809"/>
                  </a:lnTo>
                  <a:lnTo>
                    <a:pt x="6089" y="1703"/>
                  </a:lnTo>
                  <a:lnTo>
                    <a:pt x="6212" y="1606"/>
                  </a:lnTo>
                  <a:lnTo>
                    <a:pt x="6353" y="1509"/>
                  </a:lnTo>
                  <a:lnTo>
                    <a:pt x="6486" y="1421"/>
                  </a:lnTo>
                  <a:lnTo>
                    <a:pt x="6636" y="1350"/>
                  </a:lnTo>
                  <a:lnTo>
                    <a:pt x="6777" y="1271"/>
                  </a:lnTo>
                  <a:lnTo>
                    <a:pt x="6927" y="1209"/>
                  </a:lnTo>
                  <a:lnTo>
                    <a:pt x="7077" y="1156"/>
                  </a:lnTo>
                  <a:lnTo>
                    <a:pt x="7236" y="1103"/>
                  </a:lnTo>
                  <a:lnTo>
                    <a:pt x="7395" y="1068"/>
                  </a:lnTo>
                  <a:lnTo>
                    <a:pt x="7553" y="1032"/>
                  </a:lnTo>
                  <a:lnTo>
                    <a:pt x="7721" y="1015"/>
                  </a:lnTo>
                  <a:lnTo>
                    <a:pt x="7880" y="997"/>
                  </a:lnTo>
                  <a:lnTo>
                    <a:pt x="8048" y="997"/>
                  </a:lnTo>
                  <a:lnTo>
                    <a:pt x="8048" y="997"/>
                  </a:lnTo>
                  <a:lnTo>
                    <a:pt x="8311" y="1006"/>
                  </a:lnTo>
                  <a:lnTo>
                    <a:pt x="8567" y="1032"/>
                  </a:lnTo>
                  <a:lnTo>
                    <a:pt x="8823" y="1085"/>
                  </a:lnTo>
                  <a:lnTo>
                    <a:pt x="9061" y="1147"/>
                  </a:lnTo>
                  <a:lnTo>
                    <a:pt x="9300" y="1235"/>
                  </a:lnTo>
                  <a:lnTo>
                    <a:pt x="9520" y="1341"/>
                  </a:lnTo>
                  <a:lnTo>
                    <a:pt x="9741" y="1465"/>
                  </a:lnTo>
                  <a:lnTo>
                    <a:pt x="9944" y="1597"/>
                  </a:lnTo>
                  <a:lnTo>
                    <a:pt x="10138" y="1756"/>
                  </a:lnTo>
                  <a:lnTo>
                    <a:pt x="10323" y="1923"/>
                  </a:lnTo>
                  <a:lnTo>
                    <a:pt x="10491" y="2109"/>
                  </a:lnTo>
                  <a:lnTo>
                    <a:pt x="10650" y="2303"/>
                  </a:lnTo>
                  <a:lnTo>
                    <a:pt x="10791" y="2515"/>
                  </a:lnTo>
                  <a:lnTo>
                    <a:pt x="10923" y="2744"/>
                  </a:lnTo>
                  <a:lnTo>
                    <a:pt x="11038" y="2982"/>
                  </a:lnTo>
                  <a:lnTo>
                    <a:pt x="11135" y="3229"/>
                  </a:lnTo>
                  <a:lnTo>
                    <a:pt x="11135" y="3229"/>
                  </a:lnTo>
                  <a:lnTo>
                    <a:pt x="11250" y="3476"/>
                  </a:lnTo>
                  <a:lnTo>
                    <a:pt x="11250" y="3476"/>
                  </a:lnTo>
                  <a:lnTo>
                    <a:pt x="11603" y="3476"/>
                  </a:lnTo>
                  <a:lnTo>
                    <a:pt x="11603" y="3476"/>
                  </a:lnTo>
                  <a:lnTo>
                    <a:pt x="11762" y="3485"/>
                  </a:lnTo>
                  <a:lnTo>
                    <a:pt x="11912" y="3494"/>
                  </a:lnTo>
                  <a:lnTo>
                    <a:pt x="12062" y="3512"/>
                  </a:lnTo>
                  <a:lnTo>
                    <a:pt x="12212" y="3547"/>
                  </a:lnTo>
                  <a:lnTo>
                    <a:pt x="12362" y="3582"/>
                  </a:lnTo>
                  <a:lnTo>
                    <a:pt x="12512" y="3626"/>
                  </a:lnTo>
                  <a:lnTo>
                    <a:pt x="12653" y="3679"/>
                  </a:lnTo>
                  <a:lnTo>
                    <a:pt x="12785" y="3741"/>
                  </a:lnTo>
                  <a:lnTo>
                    <a:pt x="12926" y="3803"/>
                  </a:lnTo>
                  <a:lnTo>
                    <a:pt x="13059" y="3873"/>
                  </a:lnTo>
                  <a:lnTo>
                    <a:pt x="13182" y="3953"/>
                  </a:lnTo>
                  <a:lnTo>
                    <a:pt x="13315" y="4041"/>
                  </a:lnTo>
                  <a:lnTo>
                    <a:pt x="13429" y="4129"/>
                  </a:lnTo>
                  <a:lnTo>
                    <a:pt x="13553" y="4226"/>
                  </a:lnTo>
                  <a:lnTo>
                    <a:pt x="13659" y="4332"/>
                  </a:lnTo>
                  <a:lnTo>
                    <a:pt x="13773" y="4438"/>
                  </a:lnTo>
                  <a:lnTo>
                    <a:pt x="13871" y="4553"/>
                  </a:lnTo>
                  <a:lnTo>
                    <a:pt x="13976" y="4668"/>
                  </a:lnTo>
                  <a:lnTo>
                    <a:pt x="14065" y="4791"/>
                  </a:lnTo>
                  <a:lnTo>
                    <a:pt x="14153" y="4923"/>
                  </a:lnTo>
                  <a:lnTo>
                    <a:pt x="14232" y="5047"/>
                  </a:lnTo>
                  <a:lnTo>
                    <a:pt x="14312" y="5188"/>
                  </a:lnTo>
                  <a:lnTo>
                    <a:pt x="14382" y="5329"/>
                  </a:lnTo>
                  <a:lnTo>
                    <a:pt x="14444" y="5470"/>
                  </a:lnTo>
                  <a:lnTo>
                    <a:pt x="14497" y="5612"/>
                  </a:lnTo>
                  <a:lnTo>
                    <a:pt x="14550" y="5762"/>
                  </a:lnTo>
                  <a:lnTo>
                    <a:pt x="14594" y="5912"/>
                  </a:lnTo>
                  <a:lnTo>
                    <a:pt x="14629" y="6070"/>
                  </a:lnTo>
                  <a:lnTo>
                    <a:pt x="14656" y="6220"/>
                  </a:lnTo>
                  <a:lnTo>
                    <a:pt x="14673" y="6379"/>
                  </a:lnTo>
                  <a:lnTo>
                    <a:pt x="14682" y="6547"/>
                  </a:lnTo>
                  <a:lnTo>
                    <a:pt x="14691" y="6706"/>
                  </a:lnTo>
                  <a:lnTo>
                    <a:pt x="14691" y="6706"/>
                  </a:lnTo>
                  <a:lnTo>
                    <a:pt x="14682" y="6882"/>
                  </a:lnTo>
                  <a:lnTo>
                    <a:pt x="14673" y="7050"/>
                  </a:lnTo>
                  <a:lnTo>
                    <a:pt x="14656" y="7217"/>
                  </a:lnTo>
                  <a:lnTo>
                    <a:pt x="14629" y="7376"/>
                  </a:lnTo>
                  <a:lnTo>
                    <a:pt x="14594" y="7535"/>
                  </a:lnTo>
                  <a:lnTo>
                    <a:pt x="14550" y="7694"/>
                  </a:lnTo>
                  <a:lnTo>
                    <a:pt x="14497" y="7844"/>
                  </a:lnTo>
                  <a:lnTo>
                    <a:pt x="14444" y="7994"/>
                  </a:lnTo>
                  <a:lnTo>
                    <a:pt x="14382" y="8144"/>
                  </a:lnTo>
                  <a:lnTo>
                    <a:pt x="14312" y="8276"/>
                  </a:lnTo>
                  <a:lnTo>
                    <a:pt x="14232" y="8417"/>
                  </a:lnTo>
                  <a:lnTo>
                    <a:pt x="14153" y="8550"/>
                  </a:lnTo>
                  <a:lnTo>
                    <a:pt x="14065" y="8673"/>
                  </a:lnTo>
                  <a:lnTo>
                    <a:pt x="13976" y="8788"/>
                  </a:lnTo>
                  <a:lnTo>
                    <a:pt x="13871" y="8912"/>
                  </a:lnTo>
                  <a:lnTo>
                    <a:pt x="13773" y="9017"/>
                  </a:lnTo>
                  <a:lnTo>
                    <a:pt x="13659" y="9123"/>
                  </a:lnTo>
                  <a:lnTo>
                    <a:pt x="13553" y="9220"/>
                  </a:lnTo>
                  <a:lnTo>
                    <a:pt x="13429" y="9317"/>
                  </a:lnTo>
                  <a:lnTo>
                    <a:pt x="13315" y="9406"/>
                  </a:lnTo>
                  <a:lnTo>
                    <a:pt x="13182" y="9485"/>
                  </a:lnTo>
                  <a:lnTo>
                    <a:pt x="13059" y="9564"/>
                  </a:lnTo>
                  <a:lnTo>
                    <a:pt x="12926" y="9626"/>
                  </a:lnTo>
                  <a:lnTo>
                    <a:pt x="12785" y="9688"/>
                  </a:lnTo>
                  <a:lnTo>
                    <a:pt x="12653" y="9750"/>
                  </a:lnTo>
                  <a:lnTo>
                    <a:pt x="12512" y="9794"/>
                  </a:lnTo>
                  <a:lnTo>
                    <a:pt x="12362" y="9838"/>
                  </a:lnTo>
                  <a:lnTo>
                    <a:pt x="12212" y="9873"/>
                  </a:lnTo>
                  <a:lnTo>
                    <a:pt x="12062" y="9900"/>
                  </a:lnTo>
                  <a:lnTo>
                    <a:pt x="11912" y="9917"/>
                  </a:lnTo>
                  <a:lnTo>
                    <a:pt x="11762" y="9926"/>
                  </a:lnTo>
                  <a:lnTo>
                    <a:pt x="11603" y="9935"/>
                  </a:lnTo>
                  <a:lnTo>
                    <a:pt x="11603" y="9935"/>
                  </a:lnTo>
                  <a:lnTo>
                    <a:pt x="3777" y="9935"/>
                  </a:lnTo>
                  <a:lnTo>
                    <a:pt x="3777" y="9935"/>
                  </a:lnTo>
                  <a:lnTo>
                    <a:pt x="3653" y="9935"/>
                  </a:lnTo>
                  <a:lnTo>
                    <a:pt x="3538" y="9917"/>
                  </a:lnTo>
                  <a:lnTo>
                    <a:pt x="3415" y="9909"/>
                  </a:lnTo>
                  <a:lnTo>
                    <a:pt x="3300" y="9882"/>
                  </a:lnTo>
                  <a:lnTo>
                    <a:pt x="3186" y="9856"/>
                  </a:lnTo>
                  <a:lnTo>
                    <a:pt x="3071" y="9820"/>
                  </a:lnTo>
                  <a:lnTo>
                    <a:pt x="2965" y="9785"/>
                  </a:lnTo>
                  <a:lnTo>
                    <a:pt x="2859" y="9741"/>
                  </a:lnTo>
                  <a:lnTo>
                    <a:pt x="2753" y="9688"/>
                  </a:lnTo>
                  <a:lnTo>
                    <a:pt x="2647" y="9635"/>
                  </a:lnTo>
                  <a:lnTo>
                    <a:pt x="2550" y="9573"/>
                  </a:lnTo>
                  <a:lnTo>
                    <a:pt x="2453" y="9511"/>
                  </a:lnTo>
                  <a:lnTo>
                    <a:pt x="2365" y="9441"/>
                  </a:lnTo>
                  <a:lnTo>
                    <a:pt x="2268" y="9361"/>
                  </a:lnTo>
                  <a:lnTo>
                    <a:pt x="2188" y="9291"/>
                  </a:lnTo>
                  <a:lnTo>
                    <a:pt x="2100" y="9203"/>
                  </a:lnTo>
                  <a:lnTo>
                    <a:pt x="2021" y="9114"/>
                  </a:lnTo>
                  <a:lnTo>
                    <a:pt x="1950" y="9026"/>
                  </a:lnTo>
                  <a:lnTo>
                    <a:pt x="1880" y="8938"/>
                  </a:lnTo>
                  <a:lnTo>
                    <a:pt x="1809" y="8841"/>
                  </a:lnTo>
                  <a:lnTo>
                    <a:pt x="1747" y="8735"/>
                  </a:lnTo>
                  <a:lnTo>
                    <a:pt x="1694" y="8629"/>
                  </a:lnTo>
                  <a:lnTo>
                    <a:pt x="1641" y="8523"/>
                  </a:lnTo>
                  <a:lnTo>
                    <a:pt x="1597" y="8417"/>
                  </a:lnTo>
                  <a:lnTo>
                    <a:pt x="1553" y="8303"/>
                  </a:lnTo>
                  <a:lnTo>
                    <a:pt x="1509" y="8188"/>
                  </a:lnTo>
                  <a:lnTo>
                    <a:pt x="1482" y="8073"/>
                  </a:lnTo>
                  <a:lnTo>
                    <a:pt x="1456" y="7950"/>
                  </a:lnTo>
                  <a:lnTo>
                    <a:pt x="1430" y="7826"/>
                  </a:lnTo>
                  <a:lnTo>
                    <a:pt x="1421" y="7703"/>
                  </a:lnTo>
                  <a:lnTo>
                    <a:pt x="1412" y="7579"/>
                  </a:lnTo>
                  <a:lnTo>
                    <a:pt x="1403" y="7447"/>
                  </a:lnTo>
                  <a:close/>
                  <a:moveTo>
                    <a:pt x="15185" y="19269"/>
                  </a:moveTo>
                  <a:lnTo>
                    <a:pt x="15185" y="19269"/>
                  </a:lnTo>
                  <a:lnTo>
                    <a:pt x="15185" y="19331"/>
                  </a:lnTo>
                  <a:lnTo>
                    <a:pt x="15168" y="19384"/>
                  </a:lnTo>
                  <a:lnTo>
                    <a:pt x="15141" y="19428"/>
                  </a:lnTo>
                  <a:lnTo>
                    <a:pt x="15106" y="19472"/>
                  </a:lnTo>
                  <a:lnTo>
                    <a:pt x="15062" y="19507"/>
                  </a:lnTo>
                  <a:lnTo>
                    <a:pt x="15018" y="19534"/>
                  </a:lnTo>
                  <a:lnTo>
                    <a:pt x="14956" y="19551"/>
                  </a:lnTo>
                  <a:lnTo>
                    <a:pt x="14903" y="19560"/>
                  </a:lnTo>
                  <a:lnTo>
                    <a:pt x="1191" y="19560"/>
                  </a:lnTo>
                  <a:lnTo>
                    <a:pt x="1191" y="19560"/>
                  </a:lnTo>
                  <a:lnTo>
                    <a:pt x="1138" y="19551"/>
                  </a:lnTo>
                  <a:lnTo>
                    <a:pt x="1085" y="19534"/>
                  </a:lnTo>
                  <a:lnTo>
                    <a:pt x="1032" y="19507"/>
                  </a:lnTo>
                  <a:lnTo>
                    <a:pt x="988" y="19472"/>
                  </a:lnTo>
                  <a:lnTo>
                    <a:pt x="953" y="19428"/>
                  </a:lnTo>
                  <a:lnTo>
                    <a:pt x="927" y="19384"/>
                  </a:lnTo>
                  <a:lnTo>
                    <a:pt x="909" y="19331"/>
                  </a:lnTo>
                  <a:lnTo>
                    <a:pt x="909" y="19269"/>
                  </a:lnTo>
                  <a:lnTo>
                    <a:pt x="909" y="16022"/>
                  </a:lnTo>
                  <a:lnTo>
                    <a:pt x="909" y="16022"/>
                  </a:lnTo>
                  <a:lnTo>
                    <a:pt x="909" y="15969"/>
                  </a:lnTo>
                  <a:lnTo>
                    <a:pt x="927" y="15916"/>
                  </a:lnTo>
                  <a:lnTo>
                    <a:pt x="953" y="15863"/>
                  </a:lnTo>
                  <a:lnTo>
                    <a:pt x="988" y="15819"/>
                  </a:lnTo>
                  <a:lnTo>
                    <a:pt x="1032" y="15784"/>
                  </a:lnTo>
                  <a:lnTo>
                    <a:pt x="1085" y="15757"/>
                  </a:lnTo>
                  <a:lnTo>
                    <a:pt x="1138" y="15740"/>
                  </a:lnTo>
                  <a:lnTo>
                    <a:pt x="1191" y="15740"/>
                  </a:lnTo>
                  <a:lnTo>
                    <a:pt x="6292" y="15740"/>
                  </a:lnTo>
                  <a:lnTo>
                    <a:pt x="6759" y="15740"/>
                  </a:lnTo>
                  <a:lnTo>
                    <a:pt x="14903" y="15740"/>
                  </a:lnTo>
                  <a:lnTo>
                    <a:pt x="14903" y="15740"/>
                  </a:lnTo>
                  <a:lnTo>
                    <a:pt x="14956" y="15740"/>
                  </a:lnTo>
                  <a:lnTo>
                    <a:pt x="15018" y="15757"/>
                  </a:lnTo>
                  <a:lnTo>
                    <a:pt x="15062" y="15784"/>
                  </a:lnTo>
                  <a:lnTo>
                    <a:pt x="15106" y="15819"/>
                  </a:lnTo>
                  <a:lnTo>
                    <a:pt x="15141" y="15863"/>
                  </a:lnTo>
                  <a:lnTo>
                    <a:pt x="15168" y="15916"/>
                  </a:lnTo>
                  <a:lnTo>
                    <a:pt x="15185" y="15969"/>
                  </a:lnTo>
                  <a:lnTo>
                    <a:pt x="15185" y="16022"/>
                  </a:lnTo>
                  <a:lnTo>
                    <a:pt x="15185" y="19269"/>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defRPr/>
              </a:pPr>
              <a:endParaRPr lang="en-US" sz="1836" kern="0" dirty="0">
                <a:solidFill>
                  <a:srgbClr val="FFFFFF"/>
                </a:solidFill>
                <a:latin typeface="Segoe UI"/>
              </a:endParaRPr>
            </a:p>
          </p:txBody>
        </p:sp>
        <p:sp>
          <p:nvSpPr>
            <p:cNvPr id="47" name="Freeform 22">
              <a:extLst>
                <a:ext uri="{FF2B5EF4-FFF2-40B4-BE49-F238E27FC236}">
                  <a16:creationId xmlns:a16="http://schemas.microsoft.com/office/drawing/2014/main" id="{3F62ED0B-7651-432B-A8DA-9D122D95A6E8}"/>
                </a:ext>
              </a:extLst>
            </p:cNvPr>
            <p:cNvSpPr>
              <a:spLocks noChangeArrowheads="1"/>
            </p:cNvSpPr>
            <p:nvPr/>
          </p:nvSpPr>
          <p:spPr bwMode="auto">
            <a:xfrm>
              <a:off x="6616700" y="6224588"/>
              <a:ext cx="492125" cy="492125"/>
            </a:xfrm>
            <a:custGeom>
              <a:avLst/>
              <a:gdLst>
                <a:gd name="T0" fmla="*/ 688 w 1369"/>
                <a:gd name="T1" fmla="*/ 0 h 1369"/>
                <a:gd name="T2" fmla="*/ 547 w 1369"/>
                <a:gd name="T3" fmla="*/ 9 h 1369"/>
                <a:gd name="T4" fmla="*/ 415 w 1369"/>
                <a:gd name="T5" fmla="*/ 53 h 1369"/>
                <a:gd name="T6" fmla="*/ 300 w 1369"/>
                <a:gd name="T7" fmla="*/ 115 h 1369"/>
                <a:gd name="T8" fmla="*/ 203 w 1369"/>
                <a:gd name="T9" fmla="*/ 194 h 1369"/>
                <a:gd name="T10" fmla="*/ 115 w 1369"/>
                <a:gd name="T11" fmla="*/ 300 h 1369"/>
                <a:gd name="T12" fmla="*/ 53 w 1369"/>
                <a:gd name="T13" fmla="*/ 415 h 1369"/>
                <a:gd name="T14" fmla="*/ 18 w 1369"/>
                <a:gd name="T15" fmla="*/ 547 h 1369"/>
                <a:gd name="T16" fmla="*/ 0 w 1369"/>
                <a:gd name="T17" fmla="*/ 680 h 1369"/>
                <a:gd name="T18" fmla="*/ 0 w 1369"/>
                <a:gd name="T19" fmla="*/ 750 h 1369"/>
                <a:gd name="T20" fmla="*/ 35 w 1369"/>
                <a:gd name="T21" fmla="*/ 882 h 1369"/>
                <a:gd name="T22" fmla="*/ 79 w 1369"/>
                <a:gd name="T23" fmla="*/ 1006 h 1369"/>
                <a:gd name="T24" fmla="*/ 159 w 1369"/>
                <a:gd name="T25" fmla="*/ 1121 h 1369"/>
                <a:gd name="T26" fmla="*/ 247 w 1369"/>
                <a:gd name="T27" fmla="*/ 1209 h 1369"/>
                <a:gd name="T28" fmla="*/ 362 w 1369"/>
                <a:gd name="T29" fmla="*/ 1288 h 1369"/>
                <a:gd name="T30" fmla="*/ 485 w 1369"/>
                <a:gd name="T31" fmla="*/ 1332 h 1369"/>
                <a:gd name="T32" fmla="*/ 618 w 1369"/>
                <a:gd name="T33" fmla="*/ 1368 h 1369"/>
                <a:gd name="T34" fmla="*/ 688 w 1369"/>
                <a:gd name="T35" fmla="*/ 1368 h 1369"/>
                <a:gd name="T36" fmla="*/ 821 w 1369"/>
                <a:gd name="T37" fmla="*/ 1350 h 1369"/>
                <a:gd name="T38" fmla="*/ 953 w 1369"/>
                <a:gd name="T39" fmla="*/ 1315 h 1369"/>
                <a:gd name="T40" fmla="*/ 1068 w 1369"/>
                <a:gd name="T41" fmla="*/ 1253 h 1369"/>
                <a:gd name="T42" fmla="*/ 1174 w 1369"/>
                <a:gd name="T43" fmla="*/ 1165 h 1369"/>
                <a:gd name="T44" fmla="*/ 1253 w 1369"/>
                <a:gd name="T45" fmla="*/ 1068 h 1369"/>
                <a:gd name="T46" fmla="*/ 1315 w 1369"/>
                <a:gd name="T47" fmla="*/ 953 h 1369"/>
                <a:gd name="T48" fmla="*/ 1359 w 1369"/>
                <a:gd name="T49" fmla="*/ 821 h 1369"/>
                <a:gd name="T50" fmla="*/ 1368 w 1369"/>
                <a:gd name="T51" fmla="*/ 680 h 1369"/>
                <a:gd name="T52" fmla="*/ 1368 w 1369"/>
                <a:gd name="T53" fmla="*/ 609 h 1369"/>
                <a:gd name="T54" fmla="*/ 1341 w 1369"/>
                <a:gd name="T55" fmla="*/ 477 h 1369"/>
                <a:gd name="T56" fmla="*/ 1288 w 1369"/>
                <a:gd name="T57" fmla="*/ 353 h 1369"/>
                <a:gd name="T58" fmla="*/ 1218 w 1369"/>
                <a:gd name="T59" fmla="*/ 247 h 1369"/>
                <a:gd name="T60" fmla="*/ 1121 w 1369"/>
                <a:gd name="T61" fmla="*/ 150 h 1369"/>
                <a:gd name="T62" fmla="*/ 1015 w 1369"/>
                <a:gd name="T63" fmla="*/ 80 h 1369"/>
                <a:gd name="T64" fmla="*/ 891 w 1369"/>
                <a:gd name="T65" fmla="*/ 27 h 1369"/>
                <a:gd name="T66" fmla="*/ 759 w 1369"/>
                <a:gd name="T67" fmla="*/ 0 h 1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369" h="1369">
                  <a:moveTo>
                    <a:pt x="688" y="0"/>
                  </a:moveTo>
                  <a:lnTo>
                    <a:pt x="688" y="0"/>
                  </a:lnTo>
                  <a:lnTo>
                    <a:pt x="618" y="0"/>
                  </a:lnTo>
                  <a:lnTo>
                    <a:pt x="547" y="9"/>
                  </a:lnTo>
                  <a:lnTo>
                    <a:pt x="485" y="27"/>
                  </a:lnTo>
                  <a:lnTo>
                    <a:pt x="415" y="53"/>
                  </a:lnTo>
                  <a:lnTo>
                    <a:pt x="362" y="80"/>
                  </a:lnTo>
                  <a:lnTo>
                    <a:pt x="300" y="115"/>
                  </a:lnTo>
                  <a:lnTo>
                    <a:pt x="247" y="150"/>
                  </a:lnTo>
                  <a:lnTo>
                    <a:pt x="203" y="194"/>
                  </a:lnTo>
                  <a:lnTo>
                    <a:pt x="159" y="247"/>
                  </a:lnTo>
                  <a:lnTo>
                    <a:pt x="115" y="300"/>
                  </a:lnTo>
                  <a:lnTo>
                    <a:pt x="79" y="353"/>
                  </a:lnTo>
                  <a:lnTo>
                    <a:pt x="53" y="415"/>
                  </a:lnTo>
                  <a:lnTo>
                    <a:pt x="35" y="477"/>
                  </a:lnTo>
                  <a:lnTo>
                    <a:pt x="18" y="547"/>
                  </a:lnTo>
                  <a:lnTo>
                    <a:pt x="0" y="609"/>
                  </a:lnTo>
                  <a:lnTo>
                    <a:pt x="0" y="680"/>
                  </a:lnTo>
                  <a:lnTo>
                    <a:pt x="0" y="680"/>
                  </a:lnTo>
                  <a:lnTo>
                    <a:pt x="0" y="750"/>
                  </a:lnTo>
                  <a:lnTo>
                    <a:pt x="18" y="821"/>
                  </a:lnTo>
                  <a:lnTo>
                    <a:pt x="35" y="882"/>
                  </a:lnTo>
                  <a:lnTo>
                    <a:pt x="53" y="953"/>
                  </a:lnTo>
                  <a:lnTo>
                    <a:pt x="79" y="1006"/>
                  </a:lnTo>
                  <a:lnTo>
                    <a:pt x="115" y="1068"/>
                  </a:lnTo>
                  <a:lnTo>
                    <a:pt x="159" y="1121"/>
                  </a:lnTo>
                  <a:lnTo>
                    <a:pt x="203" y="1165"/>
                  </a:lnTo>
                  <a:lnTo>
                    <a:pt x="247" y="1209"/>
                  </a:lnTo>
                  <a:lnTo>
                    <a:pt x="300" y="1253"/>
                  </a:lnTo>
                  <a:lnTo>
                    <a:pt x="362" y="1288"/>
                  </a:lnTo>
                  <a:lnTo>
                    <a:pt x="415" y="1315"/>
                  </a:lnTo>
                  <a:lnTo>
                    <a:pt x="485" y="1332"/>
                  </a:lnTo>
                  <a:lnTo>
                    <a:pt x="547" y="1350"/>
                  </a:lnTo>
                  <a:lnTo>
                    <a:pt x="618" y="1368"/>
                  </a:lnTo>
                  <a:lnTo>
                    <a:pt x="688" y="1368"/>
                  </a:lnTo>
                  <a:lnTo>
                    <a:pt x="688" y="1368"/>
                  </a:lnTo>
                  <a:lnTo>
                    <a:pt x="759" y="1368"/>
                  </a:lnTo>
                  <a:lnTo>
                    <a:pt x="821" y="1350"/>
                  </a:lnTo>
                  <a:lnTo>
                    <a:pt x="891" y="1332"/>
                  </a:lnTo>
                  <a:lnTo>
                    <a:pt x="953" y="1315"/>
                  </a:lnTo>
                  <a:lnTo>
                    <a:pt x="1015" y="1288"/>
                  </a:lnTo>
                  <a:lnTo>
                    <a:pt x="1068" y="1253"/>
                  </a:lnTo>
                  <a:lnTo>
                    <a:pt x="1121" y="1209"/>
                  </a:lnTo>
                  <a:lnTo>
                    <a:pt x="1174" y="1165"/>
                  </a:lnTo>
                  <a:lnTo>
                    <a:pt x="1218" y="1121"/>
                  </a:lnTo>
                  <a:lnTo>
                    <a:pt x="1253" y="1068"/>
                  </a:lnTo>
                  <a:lnTo>
                    <a:pt x="1288" y="1006"/>
                  </a:lnTo>
                  <a:lnTo>
                    <a:pt x="1315" y="953"/>
                  </a:lnTo>
                  <a:lnTo>
                    <a:pt x="1341" y="882"/>
                  </a:lnTo>
                  <a:lnTo>
                    <a:pt x="1359" y="821"/>
                  </a:lnTo>
                  <a:lnTo>
                    <a:pt x="1368" y="750"/>
                  </a:lnTo>
                  <a:lnTo>
                    <a:pt x="1368" y="680"/>
                  </a:lnTo>
                  <a:lnTo>
                    <a:pt x="1368" y="680"/>
                  </a:lnTo>
                  <a:lnTo>
                    <a:pt x="1368" y="609"/>
                  </a:lnTo>
                  <a:lnTo>
                    <a:pt x="1359" y="547"/>
                  </a:lnTo>
                  <a:lnTo>
                    <a:pt x="1341" y="477"/>
                  </a:lnTo>
                  <a:lnTo>
                    <a:pt x="1315" y="415"/>
                  </a:lnTo>
                  <a:lnTo>
                    <a:pt x="1288" y="353"/>
                  </a:lnTo>
                  <a:lnTo>
                    <a:pt x="1253" y="300"/>
                  </a:lnTo>
                  <a:lnTo>
                    <a:pt x="1218" y="247"/>
                  </a:lnTo>
                  <a:lnTo>
                    <a:pt x="1174" y="194"/>
                  </a:lnTo>
                  <a:lnTo>
                    <a:pt x="1121" y="150"/>
                  </a:lnTo>
                  <a:lnTo>
                    <a:pt x="1068" y="115"/>
                  </a:lnTo>
                  <a:lnTo>
                    <a:pt x="1015" y="80"/>
                  </a:lnTo>
                  <a:lnTo>
                    <a:pt x="953" y="53"/>
                  </a:lnTo>
                  <a:lnTo>
                    <a:pt x="891" y="27"/>
                  </a:lnTo>
                  <a:lnTo>
                    <a:pt x="821" y="9"/>
                  </a:lnTo>
                  <a:lnTo>
                    <a:pt x="759" y="0"/>
                  </a:lnTo>
                  <a:lnTo>
                    <a:pt x="688"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defRPr/>
              </a:pPr>
              <a:endParaRPr lang="en-US" sz="1836" kern="0">
                <a:solidFill>
                  <a:srgbClr val="FFFFFF"/>
                </a:solidFill>
                <a:latin typeface="Segoe UI"/>
              </a:endParaRPr>
            </a:p>
          </p:txBody>
        </p:sp>
        <p:sp>
          <p:nvSpPr>
            <p:cNvPr id="48" name="Freeform 23">
              <a:extLst>
                <a:ext uri="{FF2B5EF4-FFF2-40B4-BE49-F238E27FC236}">
                  <a16:creationId xmlns:a16="http://schemas.microsoft.com/office/drawing/2014/main" id="{FDEDF6F0-CB4E-4CAB-84D4-26D57BB0A3D4}"/>
                </a:ext>
              </a:extLst>
            </p:cNvPr>
            <p:cNvSpPr>
              <a:spLocks noChangeArrowheads="1"/>
            </p:cNvSpPr>
            <p:nvPr/>
          </p:nvSpPr>
          <p:spPr bwMode="auto">
            <a:xfrm>
              <a:off x="2982913" y="6307138"/>
              <a:ext cx="2716212" cy="327025"/>
            </a:xfrm>
            <a:custGeom>
              <a:avLst/>
              <a:gdLst>
                <a:gd name="T0" fmla="*/ 0 w 7545"/>
                <a:gd name="T1" fmla="*/ 908 h 909"/>
                <a:gd name="T2" fmla="*/ 7544 w 7545"/>
                <a:gd name="T3" fmla="*/ 908 h 909"/>
                <a:gd name="T4" fmla="*/ 7544 w 7545"/>
                <a:gd name="T5" fmla="*/ 0 h 909"/>
                <a:gd name="T6" fmla="*/ 0 w 7545"/>
                <a:gd name="T7" fmla="*/ 0 h 909"/>
                <a:gd name="T8" fmla="*/ 0 w 7545"/>
                <a:gd name="T9" fmla="*/ 908 h 909"/>
              </a:gdLst>
              <a:ahLst/>
              <a:cxnLst>
                <a:cxn ang="0">
                  <a:pos x="T0" y="T1"/>
                </a:cxn>
                <a:cxn ang="0">
                  <a:pos x="T2" y="T3"/>
                </a:cxn>
                <a:cxn ang="0">
                  <a:pos x="T4" y="T5"/>
                </a:cxn>
                <a:cxn ang="0">
                  <a:pos x="T6" y="T7"/>
                </a:cxn>
                <a:cxn ang="0">
                  <a:pos x="T8" y="T9"/>
                </a:cxn>
              </a:cxnLst>
              <a:rect l="0" t="0" r="r" b="b"/>
              <a:pathLst>
                <a:path w="7545" h="909">
                  <a:moveTo>
                    <a:pt x="0" y="908"/>
                  </a:moveTo>
                  <a:lnTo>
                    <a:pt x="7544" y="908"/>
                  </a:lnTo>
                  <a:lnTo>
                    <a:pt x="7544" y="0"/>
                  </a:lnTo>
                  <a:lnTo>
                    <a:pt x="0" y="0"/>
                  </a:lnTo>
                  <a:lnTo>
                    <a:pt x="0" y="90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defRPr/>
              </a:pPr>
              <a:endParaRPr lang="en-US" sz="1836" kern="0">
                <a:solidFill>
                  <a:srgbClr val="FFFFFF"/>
                </a:solidFill>
                <a:latin typeface="Segoe UI"/>
              </a:endParaRPr>
            </a:p>
          </p:txBody>
        </p:sp>
      </p:grpSp>
      <p:pic>
        <p:nvPicPr>
          <p:cNvPr id="63" name="Picture 62">
            <a:extLst>
              <a:ext uri="{FF2B5EF4-FFF2-40B4-BE49-F238E27FC236}">
                <a16:creationId xmlns:a16="http://schemas.microsoft.com/office/drawing/2014/main" id="{D3306387-D82A-41F4-953A-523158B43CD8}"/>
              </a:ext>
            </a:extLst>
          </p:cNvPr>
          <p:cNvPicPr>
            <a:picLocks noChangeAspect="1"/>
          </p:cNvPicPr>
          <p:nvPr/>
        </p:nvPicPr>
        <p:blipFill>
          <a:blip r:embed="rId3"/>
          <a:stretch>
            <a:fillRect/>
          </a:stretch>
        </p:blipFill>
        <p:spPr>
          <a:xfrm>
            <a:off x="588535" y="3080860"/>
            <a:ext cx="2423077" cy="853076"/>
          </a:xfrm>
          <a:prstGeom prst="rect">
            <a:avLst/>
          </a:prstGeom>
        </p:spPr>
      </p:pic>
    </p:spTree>
    <p:extLst>
      <p:ext uri="{BB962C8B-B14F-4D97-AF65-F5344CB8AC3E}">
        <p14:creationId xmlns:p14="http://schemas.microsoft.com/office/powerpoint/2010/main" val="9478338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FD56DE-3E2C-48F3-846F-3444686380F0}"/>
              </a:ext>
            </a:extLst>
          </p:cNvPr>
          <p:cNvSpPr>
            <a:spLocks noGrp="1"/>
          </p:cNvSpPr>
          <p:nvPr>
            <p:ph type="title"/>
          </p:nvPr>
        </p:nvSpPr>
        <p:spPr>
          <a:xfrm>
            <a:off x="274639" y="1241426"/>
            <a:ext cx="5486399" cy="1680460"/>
          </a:xfrm>
        </p:spPr>
        <p:txBody>
          <a:bodyPr/>
          <a:lstStyle/>
          <a:p>
            <a:r>
              <a:rPr lang="en-GB" sz="5400" dirty="0"/>
              <a:t>Virtual Networking Services</a:t>
            </a:r>
          </a:p>
        </p:txBody>
      </p:sp>
      <p:pic>
        <p:nvPicPr>
          <p:cNvPr id="7" name="Picture Placeholder 6" descr="A picture containing scene, road, way&#10;&#10;Description generated with high confidence">
            <a:extLst>
              <a:ext uri="{FF2B5EF4-FFF2-40B4-BE49-F238E27FC236}">
                <a16:creationId xmlns:a16="http://schemas.microsoft.com/office/drawing/2014/main" id="{D947569C-CE1F-4E92-9DEA-5AB95DAE6F76}"/>
              </a:ext>
            </a:extLst>
          </p:cNvPr>
          <p:cNvPicPr>
            <a:picLocks noGrp="1" noChangeAspect="1"/>
          </p:cNvPicPr>
          <p:nvPr>
            <p:ph type="pic" sz="quarter" idx="10"/>
          </p:nvPr>
        </p:nvPicPr>
        <p:blipFill>
          <a:blip r:embed="rId3"/>
          <a:srcRect l="27775" r="27775"/>
          <a:stretch>
            <a:fillRect/>
          </a:stretch>
        </p:blipFill>
        <p:spPr/>
      </p:pic>
    </p:spTree>
    <p:extLst>
      <p:ext uri="{BB962C8B-B14F-4D97-AF65-F5344CB8AC3E}">
        <p14:creationId xmlns:p14="http://schemas.microsoft.com/office/powerpoint/2010/main" val="98971276"/>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948C962-CD8E-4CC2-8F40-44C042F9F7F5}"/>
              </a:ext>
            </a:extLst>
          </p:cNvPr>
          <p:cNvSpPr/>
          <p:nvPr/>
        </p:nvSpPr>
        <p:spPr bwMode="auto">
          <a:xfrm>
            <a:off x="529605" y="1361404"/>
            <a:ext cx="11449272" cy="5381040"/>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Placeholder 1"/>
          <p:cNvSpPr>
            <a:spLocks noGrp="1"/>
          </p:cNvSpPr>
          <p:nvPr>
            <p:ph type="body" sz="quarter" idx="10"/>
          </p:nvPr>
        </p:nvSpPr>
        <p:spPr>
          <a:xfrm>
            <a:off x="1609725" y="1505420"/>
            <a:ext cx="4392488" cy="4955203"/>
          </a:xfrm>
        </p:spPr>
        <p:txBody>
          <a:bodyPr/>
          <a:lstStyle/>
          <a:p>
            <a:pPr marL="0" indent="0">
              <a:spcAft>
                <a:spcPts val="1800"/>
              </a:spcAft>
              <a:buNone/>
            </a:pPr>
            <a:r>
              <a:rPr lang="en-GB" sz="2000" b="1">
                <a:latin typeface="+mn-lt"/>
                <a:cs typeface="Segoe UI Light" panose="020B0502040204020203" pitchFamily="34" charset="0"/>
              </a:rPr>
              <a:t>VNET</a:t>
            </a:r>
            <a:br>
              <a:rPr lang="en-GB" sz="2000">
                <a:latin typeface="Segoe UI Light" panose="020B0502040204020203" pitchFamily="34" charset="0"/>
                <a:cs typeface="Segoe UI Light" panose="020B0502040204020203" pitchFamily="34" charset="0"/>
              </a:rPr>
            </a:br>
            <a:r>
              <a:rPr lang="en-GB" sz="2000">
                <a:solidFill>
                  <a:schemeClr val="tx1"/>
                </a:solidFill>
                <a:latin typeface="Segoe UI Light" panose="020B0502040204020203" pitchFamily="34" charset="0"/>
                <a:cs typeface="Segoe UI Light" panose="020B0502040204020203" pitchFamily="34" charset="0"/>
              </a:rPr>
              <a:t>Secure IPv4 / IPv6 private network</a:t>
            </a:r>
          </a:p>
          <a:p>
            <a:pPr marL="0" indent="0">
              <a:spcAft>
                <a:spcPts val="1800"/>
              </a:spcAft>
              <a:buNone/>
            </a:pPr>
            <a:r>
              <a:rPr lang="en-GB" sz="2000" b="1">
                <a:latin typeface="+mn-lt"/>
                <a:cs typeface="Segoe UI Light" panose="020B0502040204020203" pitchFamily="34" charset="0"/>
              </a:rPr>
              <a:t>NIC</a:t>
            </a:r>
            <a:br>
              <a:rPr lang="en-GB" sz="2000">
                <a:latin typeface="Segoe UI Light" panose="020B0502040204020203" pitchFamily="34" charset="0"/>
                <a:cs typeface="Segoe UI Light" panose="020B0502040204020203" pitchFamily="34" charset="0"/>
              </a:rPr>
            </a:br>
            <a:r>
              <a:rPr lang="en-GB" sz="2000">
                <a:solidFill>
                  <a:schemeClr val="tx1"/>
                </a:solidFill>
                <a:latin typeface="Segoe UI Light" panose="020B0502040204020203" pitchFamily="34" charset="0"/>
                <a:cs typeface="Segoe UI Light" panose="020B0502040204020203" pitchFamily="34" charset="0"/>
              </a:rPr>
              <a:t>Network interface </a:t>
            </a:r>
            <a:br>
              <a:rPr lang="en-GB" sz="2000">
                <a:solidFill>
                  <a:schemeClr val="tx1"/>
                </a:solidFill>
                <a:latin typeface="Segoe UI Light" panose="020B0502040204020203" pitchFamily="34" charset="0"/>
                <a:cs typeface="Segoe UI Light" panose="020B0502040204020203" pitchFamily="34" charset="0"/>
              </a:rPr>
            </a:br>
            <a:r>
              <a:rPr lang="en-GB" sz="2000">
                <a:solidFill>
                  <a:schemeClr val="tx1"/>
                </a:solidFill>
                <a:latin typeface="Segoe UI Light" panose="020B0502040204020203" pitchFamily="34" charset="0"/>
                <a:cs typeface="Segoe UI Light" panose="020B0502040204020203" pitchFamily="34" charset="0"/>
              </a:rPr>
              <a:t>(with up to 25Gps throughput)</a:t>
            </a:r>
          </a:p>
          <a:p>
            <a:pPr marL="0" indent="0">
              <a:spcAft>
                <a:spcPts val="1800"/>
              </a:spcAft>
              <a:buNone/>
            </a:pPr>
            <a:r>
              <a:rPr lang="en-GB" sz="2000" b="1">
                <a:latin typeface="+mn-lt"/>
                <a:cs typeface="Segoe UI Light" panose="020B0502040204020203" pitchFamily="34" charset="0"/>
              </a:rPr>
              <a:t>Network Security Groups</a:t>
            </a:r>
            <a:br>
              <a:rPr lang="en-GB" sz="2000">
                <a:latin typeface="Segoe UI Light" panose="020B0502040204020203" pitchFamily="34" charset="0"/>
                <a:cs typeface="Segoe UI Light" panose="020B0502040204020203" pitchFamily="34" charset="0"/>
              </a:rPr>
            </a:br>
            <a:r>
              <a:rPr lang="en-GB" sz="2000">
                <a:solidFill>
                  <a:schemeClr val="tx1"/>
                </a:solidFill>
                <a:latin typeface="Segoe UI Light" panose="020B0502040204020203" pitchFamily="34" charset="0"/>
                <a:cs typeface="Segoe UI Light" panose="020B0502040204020203" pitchFamily="34" charset="0"/>
              </a:rPr>
              <a:t>Firewall and ACL</a:t>
            </a:r>
            <a:br>
              <a:rPr lang="en-GB" sz="2000">
                <a:solidFill>
                  <a:schemeClr val="tx1"/>
                </a:solidFill>
                <a:latin typeface="Segoe UI Light" panose="020B0502040204020203" pitchFamily="34" charset="0"/>
                <a:cs typeface="Segoe UI Light" panose="020B0502040204020203" pitchFamily="34" charset="0"/>
              </a:rPr>
            </a:br>
            <a:endParaRPr lang="en-GB" sz="2000">
              <a:solidFill>
                <a:schemeClr val="tx1"/>
              </a:solidFill>
              <a:latin typeface="Segoe UI Light" panose="020B0502040204020203" pitchFamily="34" charset="0"/>
              <a:cs typeface="Segoe UI Light" panose="020B0502040204020203" pitchFamily="34" charset="0"/>
            </a:endParaRPr>
          </a:p>
          <a:p>
            <a:pPr marL="0" indent="0">
              <a:spcAft>
                <a:spcPts val="1800"/>
              </a:spcAft>
              <a:buNone/>
            </a:pPr>
            <a:r>
              <a:rPr lang="en-GB" sz="2000" b="1">
                <a:latin typeface="+mn-lt"/>
                <a:cs typeface="Segoe UI Light" panose="020B0502040204020203" pitchFamily="34" charset="0"/>
              </a:rPr>
              <a:t>Load Balancer</a:t>
            </a:r>
            <a:br>
              <a:rPr lang="en-GB" sz="2000">
                <a:latin typeface="Segoe UI Light" panose="020B0502040204020203" pitchFamily="34" charset="0"/>
                <a:cs typeface="Segoe UI Light" panose="020B0502040204020203" pitchFamily="34" charset="0"/>
              </a:rPr>
            </a:br>
            <a:r>
              <a:rPr lang="en-GB" sz="2000">
                <a:solidFill>
                  <a:schemeClr val="tx1"/>
                </a:solidFill>
                <a:latin typeface="Segoe UI Light" panose="020B0502040204020203" pitchFamily="34" charset="0"/>
                <a:cs typeface="Segoe UI Light" panose="020B0502040204020203" pitchFamily="34" charset="0"/>
              </a:rPr>
              <a:t>Layer 4 load balancer with flexible NAT &amp; rules</a:t>
            </a:r>
          </a:p>
          <a:p>
            <a:pPr marL="0" indent="0">
              <a:spcAft>
                <a:spcPts val="1800"/>
              </a:spcAft>
              <a:buNone/>
            </a:pPr>
            <a:r>
              <a:rPr lang="en-GB" sz="2000" b="1">
                <a:latin typeface="+mn-lt"/>
              </a:rPr>
              <a:t>VPN Gateway</a:t>
            </a:r>
            <a:br>
              <a:rPr lang="en-GB" sz="2000"/>
            </a:br>
            <a:r>
              <a:rPr lang="en-GB" sz="2000"/>
              <a:t>Site to Site IPsec VPN tunnels</a:t>
            </a:r>
            <a:endParaRPr lang="en-GB" sz="2000">
              <a:solidFill>
                <a:schemeClr val="tx1"/>
              </a:solidFill>
              <a:latin typeface="Segoe UI Light" panose="020B0502040204020203" pitchFamily="34" charset="0"/>
              <a:cs typeface="Segoe UI Light" panose="020B0502040204020203" pitchFamily="34" charset="0"/>
            </a:endParaRPr>
          </a:p>
        </p:txBody>
      </p:sp>
      <p:sp>
        <p:nvSpPr>
          <p:cNvPr id="3" name="Title 2"/>
          <p:cNvSpPr>
            <a:spLocks noGrp="1"/>
          </p:cNvSpPr>
          <p:nvPr>
            <p:ph type="title"/>
          </p:nvPr>
        </p:nvSpPr>
        <p:spPr/>
        <p:txBody>
          <a:bodyPr/>
          <a:lstStyle/>
          <a:p>
            <a:r>
              <a:rPr lang="en-GB"/>
              <a:t>Azure Networking – Core Services</a:t>
            </a:r>
          </a:p>
        </p:txBody>
      </p:sp>
      <p:pic>
        <p:nvPicPr>
          <p:cNvPr id="4" name="Picture 3"/>
          <p:cNvPicPr>
            <a:picLocks noChangeAspect="1"/>
          </p:cNvPicPr>
          <p:nvPr/>
        </p:nvPicPr>
        <p:blipFill>
          <a:blip r:embed="rId3"/>
          <a:stretch>
            <a:fillRect/>
          </a:stretch>
        </p:blipFill>
        <p:spPr>
          <a:xfrm>
            <a:off x="960920" y="1590611"/>
            <a:ext cx="576000" cy="576000"/>
          </a:xfrm>
          <a:prstGeom prst="rect">
            <a:avLst/>
          </a:prstGeom>
        </p:spPr>
      </p:pic>
      <p:pic>
        <p:nvPicPr>
          <p:cNvPr id="5" name="Picture 4"/>
          <p:cNvPicPr>
            <a:picLocks noChangeAspect="1"/>
          </p:cNvPicPr>
          <p:nvPr/>
        </p:nvPicPr>
        <p:blipFill>
          <a:blip r:embed="rId4"/>
          <a:stretch>
            <a:fillRect/>
          </a:stretch>
        </p:blipFill>
        <p:spPr>
          <a:xfrm>
            <a:off x="960920" y="3641757"/>
            <a:ext cx="576000" cy="576000"/>
          </a:xfrm>
          <a:prstGeom prst="rect">
            <a:avLst/>
          </a:prstGeom>
        </p:spPr>
      </p:pic>
      <p:pic>
        <p:nvPicPr>
          <p:cNvPr id="6" name="Picture 5"/>
          <p:cNvPicPr>
            <a:picLocks noChangeAspect="1"/>
          </p:cNvPicPr>
          <p:nvPr/>
        </p:nvPicPr>
        <p:blipFill>
          <a:blip r:embed="rId5"/>
          <a:stretch>
            <a:fillRect/>
          </a:stretch>
        </p:blipFill>
        <p:spPr>
          <a:xfrm>
            <a:off x="960920" y="4736981"/>
            <a:ext cx="576000" cy="576000"/>
          </a:xfrm>
          <a:prstGeom prst="rect">
            <a:avLst/>
          </a:prstGeom>
        </p:spPr>
      </p:pic>
      <p:pic>
        <p:nvPicPr>
          <p:cNvPr id="13" name="Picture 12"/>
          <p:cNvPicPr>
            <a:picLocks noChangeAspect="1"/>
          </p:cNvPicPr>
          <p:nvPr/>
        </p:nvPicPr>
        <p:blipFill>
          <a:blip r:embed="rId6"/>
          <a:stretch>
            <a:fillRect/>
          </a:stretch>
        </p:blipFill>
        <p:spPr>
          <a:xfrm>
            <a:off x="990904" y="2605876"/>
            <a:ext cx="492186" cy="492186"/>
          </a:xfrm>
          <a:prstGeom prst="rect">
            <a:avLst/>
          </a:prstGeom>
        </p:spPr>
      </p:pic>
      <p:sp>
        <p:nvSpPr>
          <p:cNvPr id="8" name="Text Placeholder 1">
            <a:extLst>
              <a:ext uri="{FF2B5EF4-FFF2-40B4-BE49-F238E27FC236}">
                <a16:creationId xmlns:a16="http://schemas.microsoft.com/office/drawing/2014/main" id="{166E1AFA-14E6-4FBA-9483-0765611DDCEC}"/>
              </a:ext>
            </a:extLst>
          </p:cNvPr>
          <p:cNvSpPr txBox="1">
            <a:spLocks/>
          </p:cNvSpPr>
          <p:nvPr/>
        </p:nvSpPr>
        <p:spPr>
          <a:xfrm>
            <a:off x="6866309" y="1505420"/>
            <a:ext cx="4824536" cy="5232202"/>
          </a:xfrm>
          <a:prstGeom prst="rect">
            <a:avLst/>
          </a:prstGeom>
        </p:spPr>
        <p:txBody>
          <a:bodyPr vert="horz" wrap="square" lIns="146304" tIns="91440" rIns="146304" bIns="91440" rtlCol="0">
            <a:spAutoFit/>
          </a:bodyPr>
          <a:lstStyle>
            <a:lvl1pPr marR="0" indent="0" fontAlgn="auto">
              <a:lnSpc>
                <a:spcPct val="90000"/>
              </a:lnSpc>
              <a:spcBef>
                <a:spcPct val="20000"/>
              </a:spcBef>
              <a:spcAft>
                <a:spcPts val="1800"/>
              </a:spcAft>
              <a:buClrTx/>
              <a:buSzPct val="90000"/>
              <a:buFont typeface="Arial" pitchFamily="34" charset="0"/>
              <a:buNone/>
              <a:tabLst/>
              <a:defRPr sz="2000" b="1" spc="0" baseline="0">
                <a:gradFill>
                  <a:gsLst>
                    <a:gs pos="1250">
                      <a:schemeClr val="tx1"/>
                    </a:gs>
                    <a:gs pos="100000">
                      <a:schemeClr val="tx1"/>
                    </a:gs>
                  </a:gsLst>
                  <a:lin ang="5400000" scaled="0"/>
                </a:gradFill>
                <a:cs typeface="Segoe UI Light" panose="020B0502040204020203" pitchFamily="34" charset="0"/>
              </a:defRPr>
            </a:lvl1pPr>
            <a:lvl2pPr marL="584200" marR="0" indent="-241300" fontAlgn="auto">
              <a:lnSpc>
                <a:spcPct val="90000"/>
              </a:lnSpc>
              <a:spcBef>
                <a:spcPct val="20000"/>
              </a:spcBef>
              <a:spcAft>
                <a:spcPts val="0"/>
              </a:spcAft>
              <a:buClrTx/>
              <a:buSzPct val="90000"/>
              <a:buFont typeface="Arial" pitchFamily="34" charset="0"/>
              <a:buChar char="•"/>
              <a:tabLst/>
              <a:defRPr sz="2400" spc="0" baseline="0">
                <a:gradFill>
                  <a:gsLst>
                    <a:gs pos="1250">
                      <a:schemeClr val="tx1"/>
                    </a:gs>
                    <a:gs pos="100000">
                      <a:schemeClr val="tx1"/>
                    </a:gs>
                  </a:gsLst>
                  <a:lin ang="5400000" scaled="0"/>
                </a:gradFill>
              </a:defRPr>
            </a:lvl2pPr>
            <a:lvl3pPr marL="800100" marR="0" indent="-228600" fontAlgn="auto">
              <a:lnSpc>
                <a:spcPct val="90000"/>
              </a:lnSpc>
              <a:spcBef>
                <a:spcPct val="20000"/>
              </a:spcBef>
              <a:spcAft>
                <a:spcPts val="0"/>
              </a:spcAft>
              <a:buClrTx/>
              <a:buSzPct val="90000"/>
              <a:buFont typeface="Arial" pitchFamily="34" charset="0"/>
              <a:buChar char="•"/>
              <a:tabLst/>
              <a:defRPr sz="2000" spc="0" baseline="0">
                <a:gradFill>
                  <a:gsLst>
                    <a:gs pos="1250">
                      <a:schemeClr val="tx1"/>
                    </a:gs>
                    <a:gs pos="100000">
                      <a:schemeClr val="tx1"/>
                    </a:gs>
                  </a:gsLst>
                  <a:lin ang="5400000" scaled="0"/>
                </a:gradFill>
              </a:defRPr>
            </a:lvl3pPr>
            <a:lvl4pPr marL="1028700" marR="0" indent="-228600" fontAlgn="auto">
              <a:lnSpc>
                <a:spcPct val="90000"/>
              </a:lnSpc>
              <a:spcBef>
                <a:spcPct val="20000"/>
              </a:spcBef>
              <a:spcAft>
                <a:spcPts val="0"/>
              </a:spcAft>
              <a:buClrTx/>
              <a:buSzPct val="90000"/>
              <a:buFont typeface="Arial" pitchFamily="34" charset="0"/>
              <a:buChar char="•"/>
              <a:tabLst/>
              <a:defRPr spc="0" baseline="0">
                <a:gradFill>
                  <a:gsLst>
                    <a:gs pos="1250">
                      <a:schemeClr val="tx1"/>
                    </a:gs>
                    <a:gs pos="100000">
                      <a:schemeClr val="tx1"/>
                    </a:gs>
                  </a:gsLst>
                  <a:lin ang="5400000" scaled="0"/>
                </a:gradFill>
              </a:defRPr>
            </a:lvl4pPr>
            <a:lvl5pPr marL="1257300" marR="0" indent="-228600" fontAlgn="auto">
              <a:lnSpc>
                <a:spcPct val="90000"/>
              </a:lnSpc>
              <a:spcBef>
                <a:spcPct val="20000"/>
              </a:spcBef>
              <a:spcAft>
                <a:spcPts val="0"/>
              </a:spcAft>
              <a:buClrTx/>
              <a:buSzPct val="90000"/>
              <a:buFont typeface="Arial" pitchFamily="34" charset="0"/>
              <a:buChar char="•"/>
              <a:tabLst/>
              <a:defRPr spc="0" baseline="0">
                <a:gradFill>
                  <a:gsLst>
                    <a:gs pos="1250">
                      <a:schemeClr val="tx1"/>
                    </a:gs>
                    <a:gs pos="100000">
                      <a:schemeClr val="tx1"/>
                    </a:gs>
                  </a:gsLst>
                  <a:lin ang="5400000" scaled="0"/>
                </a:gradFill>
              </a:defRPr>
            </a:lvl5pPr>
            <a:lvl6pPr marL="2565040" indent="-233186">
              <a:spcBef>
                <a:spcPct val="20000"/>
              </a:spcBef>
              <a:buFont typeface="Arial" pitchFamily="34" charset="0"/>
              <a:buChar char="•"/>
              <a:defRPr sz="2000"/>
            </a:lvl6pPr>
            <a:lvl7pPr marL="3031412" indent="-233186">
              <a:spcBef>
                <a:spcPct val="20000"/>
              </a:spcBef>
              <a:buFont typeface="Arial" pitchFamily="34" charset="0"/>
              <a:buChar char="•"/>
              <a:defRPr sz="2000"/>
            </a:lvl7pPr>
            <a:lvl8pPr marL="3497783" indent="-233186">
              <a:spcBef>
                <a:spcPct val="20000"/>
              </a:spcBef>
              <a:buFont typeface="Arial" pitchFamily="34" charset="0"/>
              <a:buChar char="•"/>
              <a:defRPr sz="2000"/>
            </a:lvl8pPr>
            <a:lvl9pPr marL="3964155" indent="-233186">
              <a:spcBef>
                <a:spcPct val="20000"/>
              </a:spcBef>
              <a:buFont typeface="Arial" pitchFamily="34" charset="0"/>
              <a:buChar char="•"/>
              <a:defRPr sz="2000"/>
            </a:lvl9pPr>
          </a:lstStyle>
          <a:p>
            <a:r>
              <a:rPr lang="en-GB"/>
              <a:t>Application Gateway</a:t>
            </a:r>
            <a:br>
              <a:rPr lang="en-GB"/>
            </a:br>
            <a:r>
              <a:rPr lang="en-GB">
                <a:latin typeface="+mj-lt"/>
              </a:rPr>
              <a:t>Layer 7 LB with SSL offloading &amp; affinity rules</a:t>
            </a:r>
          </a:p>
          <a:p>
            <a:r>
              <a:rPr lang="en-GB"/>
              <a:t>Traffic Manager</a:t>
            </a:r>
            <a:br>
              <a:rPr lang="en-GB"/>
            </a:br>
            <a:r>
              <a:rPr lang="en-GB">
                <a:latin typeface="+mj-lt"/>
              </a:rPr>
              <a:t>Globally distribute load across regions </a:t>
            </a:r>
          </a:p>
          <a:p>
            <a:br>
              <a:rPr lang="en-GB">
                <a:latin typeface="+mj-lt"/>
              </a:rPr>
            </a:br>
            <a:r>
              <a:rPr lang="en-GB"/>
              <a:t>Azure CDN</a:t>
            </a:r>
            <a:br>
              <a:rPr lang="en-GB"/>
            </a:br>
            <a:r>
              <a:rPr lang="en-GB">
                <a:latin typeface="+mj-lt"/>
              </a:rPr>
              <a:t>Scalable content caching from </a:t>
            </a:r>
            <a:r>
              <a:rPr lang="en-GB" err="1">
                <a:latin typeface="+mj-lt"/>
              </a:rPr>
              <a:t>Akami</a:t>
            </a:r>
            <a:r>
              <a:rPr lang="en-GB">
                <a:latin typeface="+mj-lt"/>
              </a:rPr>
              <a:t> &amp; Verizon</a:t>
            </a:r>
          </a:p>
          <a:p>
            <a:r>
              <a:rPr lang="en-GB"/>
              <a:t>Azure DNS</a:t>
            </a:r>
            <a:br>
              <a:rPr lang="en-GB"/>
            </a:br>
            <a:r>
              <a:rPr lang="en-GB">
                <a:latin typeface="+mj-lt"/>
              </a:rPr>
              <a:t>Name servers &amp; manageable DNS zones</a:t>
            </a:r>
          </a:p>
          <a:p>
            <a:r>
              <a:rPr lang="en-GB"/>
              <a:t>Express Route</a:t>
            </a:r>
            <a:br>
              <a:rPr lang="en-GB"/>
            </a:br>
            <a:r>
              <a:rPr lang="en-GB">
                <a:latin typeface="+mj-lt"/>
              </a:rPr>
              <a:t>Private L3 provider connection </a:t>
            </a:r>
            <a:br>
              <a:rPr lang="en-GB">
                <a:latin typeface="+mj-lt"/>
              </a:rPr>
            </a:br>
            <a:r>
              <a:rPr lang="en-GB">
                <a:latin typeface="+mj-lt"/>
              </a:rPr>
              <a:t>into Azure </a:t>
            </a:r>
            <a:r>
              <a:rPr lang="en-GB" err="1">
                <a:latin typeface="+mj-lt"/>
              </a:rPr>
              <a:t>datacenters</a:t>
            </a:r>
            <a:endParaRPr lang="en-GB">
              <a:latin typeface="+mj-lt"/>
            </a:endParaRPr>
          </a:p>
        </p:txBody>
      </p:sp>
      <p:pic>
        <p:nvPicPr>
          <p:cNvPr id="9" name="Picture 8">
            <a:extLst>
              <a:ext uri="{FF2B5EF4-FFF2-40B4-BE49-F238E27FC236}">
                <a16:creationId xmlns:a16="http://schemas.microsoft.com/office/drawing/2014/main" id="{58E00D3F-EDCE-445B-8BC2-3F3065535045}"/>
              </a:ext>
            </a:extLst>
          </p:cNvPr>
          <p:cNvPicPr>
            <a:picLocks noChangeAspect="1"/>
          </p:cNvPicPr>
          <p:nvPr/>
        </p:nvPicPr>
        <p:blipFill>
          <a:blip r:embed="rId7"/>
          <a:stretch>
            <a:fillRect/>
          </a:stretch>
        </p:blipFill>
        <p:spPr>
          <a:xfrm>
            <a:off x="6069439" y="1631346"/>
            <a:ext cx="576000" cy="576000"/>
          </a:xfrm>
          <a:prstGeom prst="rect">
            <a:avLst/>
          </a:prstGeom>
        </p:spPr>
      </p:pic>
      <p:pic>
        <p:nvPicPr>
          <p:cNvPr id="10" name="Picture 9">
            <a:extLst>
              <a:ext uri="{FF2B5EF4-FFF2-40B4-BE49-F238E27FC236}">
                <a16:creationId xmlns:a16="http://schemas.microsoft.com/office/drawing/2014/main" id="{6608B730-A35F-4332-80C4-B07CA56C6E26}"/>
              </a:ext>
            </a:extLst>
          </p:cNvPr>
          <p:cNvPicPr>
            <a:picLocks noChangeAspect="1"/>
          </p:cNvPicPr>
          <p:nvPr/>
        </p:nvPicPr>
        <p:blipFill>
          <a:blip r:embed="rId8"/>
          <a:stretch>
            <a:fillRect/>
          </a:stretch>
        </p:blipFill>
        <p:spPr>
          <a:xfrm>
            <a:off x="6069439" y="2721569"/>
            <a:ext cx="556393" cy="556393"/>
          </a:xfrm>
          <a:prstGeom prst="rect">
            <a:avLst/>
          </a:prstGeom>
        </p:spPr>
      </p:pic>
      <p:pic>
        <p:nvPicPr>
          <p:cNvPr id="11" name="Picture 10">
            <a:extLst>
              <a:ext uri="{FF2B5EF4-FFF2-40B4-BE49-F238E27FC236}">
                <a16:creationId xmlns:a16="http://schemas.microsoft.com/office/drawing/2014/main" id="{9D236B0B-495E-45A5-AE8E-34A7B740500D}"/>
              </a:ext>
            </a:extLst>
          </p:cNvPr>
          <p:cNvPicPr>
            <a:picLocks noChangeAspect="1"/>
          </p:cNvPicPr>
          <p:nvPr/>
        </p:nvPicPr>
        <p:blipFill>
          <a:blip r:embed="rId9"/>
          <a:stretch>
            <a:fillRect/>
          </a:stretch>
        </p:blipFill>
        <p:spPr>
          <a:xfrm>
            <a:off x="6049832" y="3894931"/>
            <a:ext cx="576000" cy="576000"/>
          </a:xfrm>
          <a:prstGeom prst="rect">
            <a:avLst/>
          </a:prstGeom>
        </p:spPr>
      </p:pic>
      <p:pic>
        <p:nvPicPr>
          <p:cNvPr id="12" name="Picture 11">
            <a:extLst>
              <a:ext uri="{FF2B5EF4-FFF2-40B4-BE49-F238E27FC236}">
                <a16:creationId xmlns:a16="http://schemas.microsoft.com/office/drawing/2014/main" id="{31723053-1DD1-4C1D-B660-5AF2C10E43E2}"/>
              </a:ext>
            </a:extLst>
          </p:cNvPr>
          <p:cNvPicPr>
            <a:picLocks noChangeAspect="1"/>
          </p:cNvPicPr>
          <p:nvPr/>
        </p:nvPicPr>
        <p:blipFill>
          <a:blip r:embed="rId10"/>
          <a:stretch>
            <a:fillRect/>
          </a:stretch>
        </p:blipFill>
        <p:spPr>
          <a:xfrm>
            <a:off x="6069439" y="4915342"/>
            <a:ext cx="576000" cy="576000"/>
          </a:xfrm>
          <a:prstGeom prst="rect">
            <a:avLst/>
          </a:prstGeom>
        </p:spPr>
      </p:pic>
      <p:pic>
        <p:nvPicPr>
          <p:cNvPr id="15" name="Picture 14">
            <a:extLst>
              <a:ext uri="{FF2B5EF4-FFF2-40B4-BE49-F238E27FC236}">
                <a16:creationId xmlns:a16="http://schemas.microsoft.com/office/drawing/2014/main" id="{A2160193-6070-4FDD-83E6-3E463652F334}"/>
              </a:ext>
            </a:extLst>
          </p:cNvPr>
          <p:cNvPicPr>
            <a:picLocks noChangeAspect="1"/>
          </p:cNvPicPr>
          <p:nvPr/>
        </p:nvPicPr>
        <p:blipFill>
          <a:blip r:embed="rId11"/>
          <a:stretch>
            <a:fillRect/>
          </a:stretch>
        </p:blipFill>
        <p:spPr>
          <a:xfrm>
            <a:off x="966533" y="5751646"/>
            <a:ext cx="561013" cy="561013"/>
          </a:xfrm>
          <a:prstGeom prst="rect">
            <a:avLst/>
          </a:prstGeom>
        </p:spPr>
      </p:pic>
      <p:pic>
        <p:nvPicPr>
          <p:cNvPr id="22" name="Graphic 21">
            <a:extLst>
              <a:ext uri="{FF2B5EF4-FFF2-40B4-BE49-F238E27FC236}">
                <a16:creationId xmlns:a16="http://schemas.microsoft.com/office/drawing/2014/main" id="{328BCA80-FDAB-4E79-B3AB-ED191766BB4F}"/>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043122" y="5911091"/>
            <a:ext cx="628633" cy="628633"/>
          </a:xfrm>
          <a:prstGeom prst="rect">
            <a:avLst/>
          </a:prstGeom>
        </p:spPr>
      </p:pic>
    </p:spTree>
    <p:extLst>
      <p:ext uri="{BB962C8B-B14F-4D97-AF65-F5344CB8AC3E}">
        <p14:creationId xmlns:p14="http://schemas.microsoft.com/office/powerpoint/2010/main" val="9965141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Group 35"/>
          <p:cNvGrpSpPr/>
          <p:nvPr/>
        </p:nvGrpSpPr>
        <p:grpSpPr>
          <a:xfrm>
            <a:off x="-829017" y="-464870"/>
            <a:ext cx="487464" cy="865480"/>
            <a:chOff x="749671" y="1272712"/>
            <a:chExt cx="477949" cy="848587"/>
          </a:xfrm>
        </p:grpSpPr>
        <p:grpSp>
          <p:nvGrpSpPr>
            <p:cNvPr id="37" name="Group 135"/>
            <p:cNvGrpSpPr>
              <a:grpSpLocks noChangeAspect="1"/>
            </p:cNvGrpSpPr>
            <p:nvPr/>
          </p:nvGrpSpPr>
          <p:grpSpPr bwMode="auto">
            <a:xfrm>
              <a:off x="860163" y="1548571"/>
              <a:ext cx="273312" cy="331910"/>
              <a:chOff x="3828" y="2131"/>
              <a:chExt cx="237" cy="419"/>
            </a:xfrm>
            <a:solidFill>
              <a:srgbClr val="001F50"/>
            </a:solidFill>
          </p:grpSpPr>
          <p:sp>
            <p:nvSpPr>
              <p:cNvPr id="39" name="Rectangle 136"/>
              <p:cNvSpPr>
                <a:spLocks noChangeArrowheads="1"/>
              </p:cNvSpPr>
              <p:nvPr/>
            </p:nvSpPr>
            <p:spPr bwMode="auto">
              <a:xfrm>
                <a:off x="3828" y="2257"/>
                <a:ext cx="43" cy="29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597">
                  <a:defRPr/>
                </a:pPr>
                <a:endParaRPr lang="en-US" sz="2244" b="1">
                  <a:solidFill>
                    <a:srgbClr val="0064B7"/>
                  </a:solidFill>
                  <a:latin typeface="Segoe UI"/>
                </a:endParaRPr>
              </a:p>
            </p:txBody>
          </p:sp>
          <p:sp>
            <p:nvSpPr>
              <p:cNvPr id="40" name="Rectangle 137"/>
              <p:cNvSpPr>
                <a:spLocks noChangeArrowheads="1"/>
              </p:cNvSpPr>
              <p:nvPr/>
            </p:nvSpPr>
            <p:spPr bwMode="auto">
              <a:xfrm>
                <a:off x="3893" y="2131"/>
                <a:ext cx="43" cy="4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597">
                  <a:defRPr/>
                </a:pPr>
                <a:endParaRPr lang="en-US" sz="2244" b="1">
                  <a:solidFill>
                    <a:srgbClr val="0064B7"/>
                  </a:solidFill>
                  <a:latin typeface="Segoe UI"/>
                </a:endParaRPr>
              </a:p>
            </p:txBody>
          </p:sp>
          <p:sp>
            <p:nvSpPr>
              <p:cNvPr id="41" name="Rectangle 138"/>
              <p:cNvSpPr>
                <a:spLocks noChangeArrowheads="1"/>
              </p:cNvSpPr>
              <p:nvPr/>
            </p:nvSpPr>
            <p:spPr bwMode="auto">
              <a:xfrm>
                <a:off x="3957" y="2361"/>
                <a:ext cx="43" cy="18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597">
                  <a:defRPr/>
                </a:pPr>
                <a:endParaRPr lang="en-US" sz="2244" b="1">
                  <a:solidFill>
                    <a:srgbClr val="0064B7"/>
                  </a:solidFill>
                  <a:latin typeface="Segoe UI"/>
                </a:endParaRPr>
              </a:p>
            </p:txBody>
          </p:sp>
          <p:sp>
            <p:nvSpPr>
              <p:cNvPr id="42" name="Rectangle 139"/>
              <p:cNvSpPr>
                <a:spLocks noChangeArrowheads="1"/>
              </p:cNvSpPr>
              <p:nvPr/>
            </p:nvSpPr>
            <p:spPr bwMode="auto">
              <a:xfrm>
                <a:off x="4022" y="2278"/>
                <a:ext cx="43" cy="27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597">
                  <a:defRPr/>
                </a:pPr>
                <a:endParaRPr lang="en-US" sz="2244" b="1">
                  <a:solidFill>
                    <a:srgbClr val="0064B7"/>
                  </a:solidFill>
                  <a:latin typeface="Segoe UI"/>
                </a:endParaRPr>
              </a:p>
            </p:txBody>
          </p:sp>
        </p:grpSp>
        <p:sp>
          <p:nvSpPr>
            <p:cNvPr id="38" name="Freeform 158"/>
            <p:cNvSpPr>
              <a:spLocks noEditPoints="1"/>
            </p:cNvSpPr>
            <p:nvPr/>
          </p:nvSpPr>
          <p:spPr bwMode="auto">
            <a:xfrm>
              <a:off x="749671" y="1272712"/>
              <a:ext cx="477949" cy="848587"/>
            </a:xfrm>
            <a:custGeom>
              <a:avLst/>
              <a:gdLst>
                <a:gd name="T0" fmla="*/ 478 w 530"/>
                <a:gd name="T1" fmla="*/ 104 h 941"/>
                <a:gd name="T2" fmla="*/ 54 w 530"/>
                <a:gd name="T3" fmla="*/ 104 h 941"/>
                <a:gd name="T4" fmla="*/ 54 w 530"/>
                <a:gd name="T5" fmla="*/ 53 h 941"/>
                <a:gd name="T6" fmla="*/ 478 w 530"/>
                <a:gd name="T7" fmla="*/ 53 h 941"/>
                <a:gd name="T8" fmla="*/ 478 w 530"/>
                <a:gd name="T9" fmla="*/ 104 h 941"/>
                <a:gd name="T10" fmla="*/ 478 w 530"/>
                <a:gd name="T11" fmla="*/ 775 h 941"/>
                <a:gd name="T12" fmla="*/ 54 w 530"/>
                <a:gd name="T13" fmla="*/ 775 h 941"/>
                <a:gd name="T14" fmla="*/ 54 w 530"/>
                <a:gd name="T15" fmla="*/ 158 h 941"/>
                <a:gd name="T16" fmla="*/ 478 w 530"/>
                <a:gd name="T17" fmla="*/ 158 h 941"/>
                <a:gd name="T18" fmla="*/ 478 w 530"/>
                <a:gd name="T19" fmla="*/ 775 h 941"/>
                <a:gd name="T20" fmla="*/ 478 w 530"/>
                <a:gd name="T21" fmla="*/ 890 h 941"/>
                <a:gd name="T22" fmla="*/ 54 w 530"/>
                <a:gd name="T23" fmla="*/ 890 h 941"/>
                <a:gd name="T24" fmla="*/ 54 w 530"/>
                <a:gd name="T25" fmla="*/ 828 h 941"/>
                <a:gd name="T26" fmla="*/ 478 w 530"/>
                <a:gd name="T27" fmla="*/ 828 h 941"/>
                <a:gd name="T28" fmla="*/ 478 w 530"/>
                <a:gd name="T29" fmla="*/ 890 h 941"/>
                <a:gd name="T30" fmla="*/ 530 w 530"/>
                <a:gd name="T31" fmla="*/ 0 h 941"/>
                <a:gd name="T32" fmla="*/ 0 w 530"/>
                <a:gd name="T33" fmla="*/ 0 h 941"/>
                <a:gd name="T34" fmla="*/ 0 w 530"/>
                <a:gd name="T35" fmla="*/ 941 h 941"/>
                <a:gd name="T36" fmla="*/ 530 w 530"/>
                <a:gd name="T37" fmla="*/ 941 h 941"/>
                <a:gd name="T38" fmla="*/ 530 w 530"/>
                <a:gd name="T39" fmla="*/ 0 h 9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30" h="941">
                  <a:moveTo>
                    <a:pt x="478" y="104"/>
                  </a:moveTo>
                  <a:lnTo>
                    <a:pt x="54" y="104"/>
                  </a:lnTo>
                  <a:lnTo>
                    <a:pt x="54" y="53"/>
                  </a:lnTo>
                  <a:lnTo>
                    <a:pt x="478" y="53"/>
                  </a:lnTo>
                  <a:lnTo>
                    <a:pt x="478" y="104"/>
                  </a:lnTo>
                  <a:close/>
                  <a:moveTo>
                    <a:pt x="478" y="775"/>
                  </a:moveTo>
                  <a:lnTo>
                    <a:pt x="54" y="775"/>
                  </a:lnTo>
                  <a:lnTo>
                    <a:pt x="54" y="158"/>
                  </a:lnTo>
                  <a:lnTo>
                    <a:pt x="478" y="158"/>
                  </a:lnTo>
                  <a:lnTo>
                    <a:pt x="478" y="775"/>
                  </a:lnTo>
                  <a:close/>
                  <a:moveTo>
                    <a:pt x="478" y="890"/>
                  </a:moveTo>
                  <a:lnTo>
                    <a:pt x="54" y="890"/>
                  </a:lnTo>
                  <a:lnTo>
                    <a:pt x="54" y="828"/>
                  </a:lnTo>
                  <a:lnTo>
                    <a:pt x="478" y="828"/>
                  </a:lnTo>
                  <a:lnTo>
                    <a:pt x="478" y="890"/>
                  </a:lnTo>
                  <a:close/>
                  <a:moveTo>
                    <a:pt x="530" y="0"/>
                  </a:moveTo>
                  <a:lnTo>
                    <a:pt x="0" y="0"/>
                  </a:lnTo>
                  <a:lnTo>
                    <a:pt x="0" y="941"/>
                  </a:lnTo>
                  <a:lnTo>
                    <a:pt x="530" y="941"/>
                  </a:lnTo>
                  <a:lnTo>
                    <a:pt x="530" y="0"/>
                  </a:lnTo>
                  <a:close/>
                </a:path>
              </a:pathLst>
            </a:custGeom>
            <a:solidFill>
              <a:srgbClr val="001F50"/>
            </a:solidFill>
            <a:ln>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grpSp>
      <p:grpSp>
        <p:nvGrpSpPr>
          <p:cNvPr id="43" name="Group 42"/>
          <p:cNvGrpSpPr/>
          <p:nvPr/>
        </p:nvGrpSpPr>
        <p:grpSpPr>
          <a:xfrm>
            <a:off x="704202" y="-1091321"/>
            <a:ext cx="989344" cy="811944"/>
            <a:chOff x="2657475" y="611188"/>
            <a:chExt cx="1611313" cy="1322388"/>
          </a:xfrm>
        </p:grpSpPr>
        <p:sp>
          <p:nvSpPr>
            <p:cNvPr id="44" name="Freeform 5"/>
            <p:cNvSpPr>
              <a:spLocks noEditPoints="1"/>
            </p:cNvSpPr>
            <p:nvPr/>
          </p:nvSpPr>
          <p:spPr bwMode="auto">
            <a:xfrm>
              <a:off x="2657475" y="1314450"/>
              <a:ext cx="635000" cy="619125"/>
            </a:xfrm>
            <a:custGeom>
              <a:avLst/>
              <a:gdLst>
                <a:gd name="T0" fmla="*/ 0 w 400"/>
                <a:gd name="T1" fmla="*/ 390 h 390"/>
                <a:gd name="T2" fmla="*/ 400 w 400"/>
                <a:gd name="T3" fmla="*/ 390 h 390"/>
                <a:gd name="T4" fmla="*/ 400 w 400"/>
                <a:gd name="T5" fmla="*/ 0 h 390"/>
                <a:gd name="T6" fmla="*/ 0 w 400"/>
                <a:gd name="T7" fmla="*/ 0 h 390"/>
                <a:gd name="T8" fmla="*/ 0 w 400"/>
                <a:gd name="T9" fmla="*/ 390 h 390"/>
                <a:gd name="T10" fmla="*/ 48 w 400"/>
                <a:gd name="T11" fmla="*/ 49 h 390"/>
                <a:gd name="T12" fmla="*/ 351 w 400"/>
                <a:gd name="T13" fmla="*/ 49 h 390"/>
                <a:gd name="T14" fmla="*/ 351 w 400"/>
                <a:gd name="T15" fmla="*/ 342 h 390"/>
                <a:gd name="T16" fmla="*/ 48 w 400"/>
                <a:gd name="T17" fmla="*/ 342 h 390"/>
                <a:gd name="T18" fmla="*/ 48 w 400"/>
                <a:gd name="T19" fmla="*/ 49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390">
                  <a:moveTo>
                    <a:pt x="0" y="390"/>
                  </a:moveTo>
                  <a:lnTo>
                    <a:pt x="400" y="390"/>
                  </a:lnTo>
                  <a:lnTo>
                    <a:pt x="400" y="0"/>
                  </a:lnTo>
                  <a:lnTo>
                    <a:pt x="0" y="0"/>
                  </a:lnTo>
                  <a:lnTo>
                    <a:pt x="0" y="390"/>
                  </a:lnTo>
                  <a:close/>
                  <a:moveTo>
                    <a:pt x="48" y="49"/>
                  </a:moveTo>
                  <a:lnTo>
                    <a:pt x="351" y="49"/>
                  </a:lnTo>
                  <a:lnTo>
                    <a:pt x="351" y="342"/>
                  </a:lnTo>
                  <a:lnTo>
                    <a:pt x="48" y="342"/>
                  </a:lnTo>
                  <a:lnTo>
                    <a:pt x="48" y="49"/>
                  </a:lnTo>
                  <a:close/>
                </a:path>
              </a:pathLst>
            </a:custGeom>
            <a:solidFill>
              <a:srgbClr val="001F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5" name="Freeform 6"/>
            <p:cNvSpPr>
              <a:spLocks noEditPoints="1"/>
            </p:cNvSpPr>
            <p:nvPr/>
          </p:nvSpPr>
          <p:spPr bwMode="auto">
            <a:xfrm>
              <a:off x="3360738" y="611188"/>
              <a:ext cx="908050" cy="904875"/>
            </a:xfrm>
            <a:custGeom>
              <a:avLst/>
              <a:gdLst>
                <a:gd name="T0" fmla="*/ 0 w 572"/>
                <a:gd name="T1" fmla="*/ 0 h 570"/>
                <a:gd name="T2" fmla="*/ 0 w 572"/>
                <a:gd name="T3" fmla="*/ 570 h 570"/>
                <a:gd name="T4" fmla="*/ 572 w 572"/>
                <a:gd name="T5" fmla="*/ 570 h 570"/>
                <a:gd name="T6" fmla="*/ 572 w 572"/>
                <a:gd name="T7" fmla="*/ 0 h 570"/>
                <a:gd name="T8" fmla="*/ 0 w 572"/>
                <a:gd name="T9" fmla="*/ 0 h 570"/>
                <a:gd name="T10" fmla="*/ 523 w 572"/>
                <a:gd name="T11" fmla="*/ 521 h 570"/>
                <a:gd name="T12" fmla="*/ 48 w 572"/>
                <a:gd name="T13" fmla="*/ 521 h 570"/>
                <a:gd name="T14" fmla="*/ 48 w 572"/>
                <a:gd name="T15" fmla="*/ 48 h 570"/>
                <a:gd name="T16" fmla="*/ 523 w 572"/>
                <a:gd name="T17" fmla="*/ 48 h 570"/>
                <a:gd name="T18" fmla="*/ 523 w 572"/>
                <a:gd name="T19" fmla="*/ 521 h 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2" h="570">
                  <a:moveTo>
                    <a:pt x="0" y="0"/>
                  </a:moveTo>
                  <a:lnTo>
                    <a:pt x="0" y="570"/>
                  </a:lnTo>
                  <a:lnTo>
                    <a:pt x="572" y="570"/>
                  </a:lnTo>
                  <a:lnTo>
                    <a:pt x="572" y="0"/>
                  </a:lnTo>
                  <a:lnTo>
                    <a:pt x="0" y="0"/>
                  </a:lnTo>
                  <a:close/>
                  <a:moveTo>
                    <a:pt x="523" y="521"/>
                  </a:moveTo>
                  <a:lnTo>
                    <a:pt x="48" y="521"/>
                  </a:lnTo>
                  <a:lnTo>
                    <a:pt x="48" y="48"/>
                  </a:lnTo>
                  <a:lnTo>
                    <a:pt x="523" y="48"/>
                  </a:lnTo>
                  <a:lnTo>
                    <a:pt x="523" y="521"/>
                  </a:lnTo>
                  <a:close/>
                </a:path>
              </a:pathLst>
            </a:custGeom>
            <a:solidFill>
              <a:srgbClr val="001F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6" name="Freeform 7"/>
            <p:cNvSpPr>
              <a:spLocks noEditPoints="1"/>
            </p:cNvSpPr>
            <p:nvPr/>
          </p:nvSpPr>
          <p:spPr bwMode="auto">
            <a:xfrm>
              <a:off x="2657475" y="611188"/>
              <a:ext cx="635000" cy="631825"/>
            </a:xfrm>
            <a:custGeom>
              <a:avLst/>
              <a:gdLst>
                <a:gd name="T0" fmla="*/ 0 w 400"/>
                <a:gd name="T1" fmla="*/ 398 h 398"/>
                <a:gd name="T2" fmla="*/ 400 w 400"/>
                <a:gd name="T3" fmla="*/ 398 h 398"/>
                <a:gd name="T4" fmla="*/ 400 w 400"/>
                <a:gd name="T5" fmla="*/ 0 h 398"/>
                <a:gd name="T6" fmla="*/ 0 w 400"/>
                <a:gd name="T7" fmla="*/ 0 h 398"/>
                <a:gd name="T8" fmla="*/ 0 w 400"/>
                <a:gd name="T9" fmla="*/ 398 h 398"/>
                <a:gd name="T10" fmla="*/ 48 w 400"/>
                <a:gd name="T11" fmla="*/ 48 h 398"/>
                <a:gd name="T12" fmla="*/ 351 w 400"/>
                <a:gd name="T13" fmla="*/ 48 h 398"/>
                <a:gd name="T14" fmla="*/ 351 w 400"/>
                <a:gd name="T15" fmla="*/ 349 h 398"/>
                <a:gd name="T16" fmla="*/ 48 w 400"/>
                <a:gd name="T17" fmla="*/ 349 h 398"/>
                <a:gd name="T18" fmla="*/ 48 w 400"/>
                <a:gd name="T19" fmla="*/ 48 h 3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398">
                  <a:moveTo>
                    <a:pt x="0" y="398"/>
                  </a:moveTo>
                  <a:lnTo>
                    <a:pt x="400" y="398"/>
                  </a:lnTo>
                  <a:lnTo>
                    <a:pt x="400" y="0"/>
                  </a:lnTo>
                  <a:lnTo>
                    <a:pt x="0" y="0"/>
                  </a:lnTo>
                  <a:lnTo>
                    <a:pt x="0" y="398"/>
                  </a:lnTo>
                  <a:close/>
                  <a:moveTo>
                    <a:pt x="48" y="48"/>
                  </a:moveTo>
                  <a:lnTo>
                    <a:pt x="351" y="48"/>
                  </a:lnTo>
                  <a:lnTo>
                    <a:pt x="351" y="349"/>
                  </a:lnTo>
                  <a:lnTo>
                    <a:pt x="48" y="349"/>
                  </a:lnTo>
                  <a:lnTo>
                    <a:pt x="48" y="48"/>
                  </a:lnTo>
                  <a:close/>
                </a:path>
              </a:pathLst>
            </a:custGeom>
            <a:solidFill>
              <a:srgbClr val="001F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7" name="Freeform 8"/>
            <p:cNvSpPr>
              <a:spLocks noEditPoints="1"/>
            </p:cNvSpPr>
            <p:nvPr/>
          </p:nvSpPr>
          <p:spPr bwMode="auto">
            <a:xfrm>
              <a:off x="3360738" y="1589088"/>
              <a:ext cx="908050" cy="344488"/>
            </a:xfrm>
            <a:custGeom>
              <a:avLst/>
              <a:gdLst>
                <a:gd name="T0" fmla="*/ 0 w 572"/>
                <a:gd name="T1" fmla="*/ 217 h 217"/>
                <a:gd name="T2" fmla="*/ 572 w 572"/>
                <a:gd name="T3" fmla="*/ 217 h 217"/>
                <a:gd name="T4" fmla="*/ 572 w 572"/>
                <a:gd name="T5" fmla="*/ 0 h 217"/>
                <a:gd name="T6" fmla="*/ 0 w 572"/>
                <a:gd name="T7" fmla="*/ 0 h 217"/>
                <a:gd name="T8" fmla="*/ 0 w 572"/>
                <a:gd name="T9" fmla="*/ 217 h 217"/>
                <a:gd name="T10" fmla="*/ 223 w 572"/>
                <a:gd name="T11" fmla="*/ 169 h 217"/>
                <a:gd name="T12" fmla="*/ 223 w 572"/>
                <a:gd name="T13" fmla="*/ 48 h 217"/>
                <a:gd name="T14" fmla="*/ 349 w 572"/>
                <a:gd name="T15" fmla="*/ 48 h 217"/>
                <a:gd name="T16" fmla="*/ 349 w 572"/>
                <a:gd name="T17" fmla="*/ 169 h 217"/>
                <a:gd name="T18" fmla="*/ 223 w 572"/>
                <a:gd name="T19" fmla="*/ 169 h 217"/>
                <a:gd name="T20" fmla="*/ 523 w 572"/>
                <a:gd name="T21" fmla="*/ 169 h 217"/>
                <a:gd name="T22" fmla="*/ 397 w 572"/>
                <a:gd name="T23" fmla="*/ 169 h 217"/>
                <a:gd name="T24" fmla="*/ 397 w 572"/>
                <a:gd name="T25" fmla="*/ 48 h 217"/>
                <a:gd name="T26" fmla="*/ 523 w 572"/>
                <a:gd name="T27" fmla="*/ 48 h 217"/>
                <a:gd name="T28" fmla="*/ 523 w 572"/>
                <a:gd name="T29" fmla="*/ 169 h 217"/>
                <a:gd name="T30" fmla="*/ 48 w 572"/>
                <a:gd name="T31" fmla="*/ 48 h 217"/>
                <a:gd name="T32" fmla="*/ 174 w 572"/>
                <a:gd name="T33" fmla="*/ 48 h 217"/>
                <a:gd name="T34" fmla="*/ 174 w 572"/>
                <a:gd name="T35" fmla="*/ 169 h 217"/>
                <a:gd name="T36" fmla="*/ 48 w 572"/>
                <a:gd name="T37" fmla="*/ 169 h 217"/>
                <a:gd name="T38" fmla="*/ 48 w 572"/>
                <a:gd name="T39" fmla="*/ 48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72" h="217">
                  <a:moveTo>
                    <a:pt x="0" y="217"/>
                  </a:moveTo>
                  <a:lnTo>
                    <a:pt x="572" y="217"/>
                  </a:lnTo>
                  <a:lnTo>
                    <a:pt x="572" y="0"/>
                  </a:lnTo>
                  <a:lnTo>
                    <a:pt x="0" y="0"/>
                  </a:lnTo>
                  <a:lnTo>
                    <a:pt x="0" y="217"/>
                  </a:lnTo>
                  <a:close/>
                  <a:moveTo>
                    <a:pt x="223" y="169"/>
                  </a:moveTo>
                  <a:lnTo>
                    <a:pt x="223" y="48"/>
                  </a:lnTo>
                  <a:lnTo>
                    <a:pt x="349" y="48"/>
                  </a:lnTo>
                  <a:lnTo>
                    <a:pt x="349" y="169"/>
                  </a:lnTo>
                  <a:lnTo>
                    <a:pt x="223" y="169"/>
                  </a:lnTo>
                  <a:close/>
                  <a:moveTo>
                    <a:pt x="523" y="169"/>
                  </a:moveTo>
                  <a:lnTo>
                    <a:pt x="397" y="169"/>
                  </a:lnTo>
                  <a:lnTo>
                    <a:pt x="397" y="48"/>
                  </a:lnTo>
                  <a:lnTo>
                    <a:pt x="523" y="48"/>
                  </a:lnTo>
                  <a:lnTo>
                    <a:pt x="523" y="169"/>
                  </a:lnTo>
                  <a:close/>
                  <a:moveTo>
                    <a:pt x="48" y="48"/>
                  </a:moveTo>
                  <a:lnTo>
                    <a:pt x="174" y="48"/>
                  </a:lnTo>
                  <a:lnTo>
                    <a:pt x="174" y="169"/>
                  </a:lnTo>
                  <a:lnTo>
                    <a:pt x="48" y="169"/>
                  </a:lnTo>
                  <a:lnTo>
                    <a:pt x="48" y="48"/>
                  </a:lnTo>
                  <a:close/>
                </a:path>
              </a:pathLst>
            </a:custGeom>
            <a:solidFill>
              <a:srgbClr val="001F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grpSp>
      <p:grpSp>
        <p:nvGrpSpPr>
          <p:cNvPr id="48" name="Group 47"/>
          <p:cNvGrpSpPr/>
          <p:nvPr/>
        </p:nvGrpSpPr>
        <p:grpSpPr>
          <a:xfrm>
            <a:off x="5062299" y="-1265165"/>
            <a:ext cx="997367" cy="997366"/>
            <a:chOff x="6461125" y="374650"/>
            <a:chExt cx="1751013" cy="1751012"/>
          </a:xfrm>
        </p:grpSpPr>
        <p:sp>
          <p:nvSpPr>
            <p:cNvPr id="49" name="Freeform 16"/>
            <p:cNvSpPr>
              <a:spLocks/>
            </p:cNvSpPr>
            <p:nvPr/>
          </p:nvSpPr>
          <p:spPr bwMode="auto">
            <a:xfrm>
              <a:off x="7053263" y="374650"/>
              <a:ext cx="485775" cy="706437"/>
            </a:xfrm>
            <a:custGeom>
              <a:avLst/>
              <a:gdLst>
                <a:gd name="T0" fmla="*/ 48 w 306"/>
                <a:gd name="T1" fmla="*/ 252 h 445"/>
                <a:gd name="T2" fmla="*/ 258 w 306"/>
                <a:gd name="T3" fmla="*/ 96 h 445"/>
                <a:gd name="T4" fmla="*/ 258 w 306"/>
                <a:gd name="T5" fmla="*/ 239 h 445"/>
                <a:gd name="T6" fmla="*/ 306 w 306"/>
                <a:gd name="T7" fmla="*/ 239 h 445"/>
                <a:gd name="T8" fmla="*/ 306 w 306"/>
                <a:gd name="T9" fmla="*/ 0 h 445"/>
                <a:gd name="T10" fmla="*/ 0 w 306"/>
                <a:gd name="T11" fmla="*/ 228 h 445"/>
                <a:gd name="T12" fmla="*/ 0 w 306"/>
                <a:gd name="T13" fmla="*/ 445 h 445"/>
                <a:gd name="T14" fmla="*/ 48 w 306"/>
                <a:gd name="T15" fmla="*/ 445 h 445"/>
                <a:gd name="T16" fmla="*/ 48 w 306"/>
                <a:gd name="T17" fmla="*/ 252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6" h="445">
                  <a:moveTo>
                    <a:pt x="48" y="252"/>
                  </a:moveTo>
                  <a:lnTo>
                    <a:pt x="258" y="96"/>
                  </a:lnTo>
                  <a:lnTo>
                    <a:pt x="258" y="239"/>
                  </a:lnTo>
                  <a:lnTo>
                    <a:pt x="306" y="239"/>
                  </a:lnTo>
                  <a:lnTo>
                    <a:pt x="306" y="0"/>
                  </a:lnTo>
                  <a:lnTo>
                    <a:pt x="0" y="228"/>
                  </a:lnTo>
                  <a:lnTo>
                    <a:pt x="0" y="445"/>
                  </a:lnTo>
                  <a:lnTo>
                    <a:pt x="48" y="445"/>
                  </a:lnTo>
                  <a:lnTo>
                    <a:pt x="48" y="252"/>
                  </a:lnTo>
                  <a:close/>
                </a:path>
              </a:pathLst>
            </a:custGeom>
            <a:solidFill>
              <a:srgbClr val="001F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50" name="Freeform 17"/>
            <p:cNvSpPr>
              <a:spLocks noEditPoints="1"/>
            </p:cNvSpPr>
            <p:nvPr/>
          </p:nvSpPr>
          <p:spPr bwMode="auto">
            <a:xfrm>
              <a:off x="6461125" y="822325"/>
              <a:ext cx="1751013" cy="1303337"/>
            </a:xfrm>
            <a:custGeom>
              <a:avLst/>
              <a:gdLst>
                <a:gd name="T0" fmla="*/ 1001 w 1103"/>
                <a:gd name="T1" fmla="*/ 773 h 821"/>
                <a:gd name="T2" fmla="*/ 1001 w 1103"/>
                <a:gd name="T3" fmla="*/ 0 h 821"/>
                <a:gd name="T4" fmla="*/ 470 w 1103"/>
                <a:gd name="T5" fmla="*/ 0 h 821"/>
                <a:gd name="T6" fmla="*/ 470 w 1103"/>
                <a:gd name="T7" fmla="*/ 190 h 821"/>
                <a:gd name="T8" fmla="*/ 518 w 1103"/>
                <a:gd name="T9" fmla="*/ 190 h 821"/>
                <a:gd name="T10" fmla="*/ 518 w 1103"/>
                <a:gd name="T11" fmla="*/ 48 h 821"/>
                <a:gd name="T12" fmla="*/ 953 w 1103"/>
                <a:gd name="T13" fmla="*/ 48 h 821"/>
                <a:gd name="T14" fmla="*/ 953 w 1103"/>
                <a:gd name="T15" fmla="*/ 773 h 821"/>
                <a:gd name="T16" fmla="*/ 840 w 1103"/>
                <a:gd name="T17" fmla="*/ 773 h 821"/>
                <a:gd name="T18" fmla="*/ 840 w 1103"/>
                <a:gd name="T19" fmla="*/ 590 h 821"/>
                <a:gd name="T20" fmla="*/ 719 w 1103"/>
                <a:gd name="T21" fmla="*/ 590 h 821"/>
                <a:gd name="T22" fmla="*/ 719 w 1103"/>
                <a:gd name="T23" fmla="*/ 638 h 821"/>
                <a:gd name="T24" fmla="*/ 792 w 1103"/>
                <a:gd name="T25" fmla="*/ 638 h 821"/>
                <a:gd name="T26" fmla="*/ 792 w 1103"/>
                <a:gd name="T27" fmla="*/ 773 h 821"/>
                <a:gd name="T28" fmla="*/ 668 w 1103"/>
                <a:gd name="T29" fmla="*/ 773 h 821"/>
                <a:gd name="T30" fmla="*/ 668 w 1103"/>
                <a:gd name="T31" fmla="*/ 214 h 821"/>
                <a:gd name="T32" fmla="*/ 105 w 1103"/>
                <a:gd name="T33" fmla="*/ 214 h 821"/>
                <a:gd name="T34" fmla="*/ 105 w 1103"/>
                <a:gd name="T35" fmla="*/ 773 h 821"/>
                <a:gd name="T36" fmla="*/ 0 w 1103"/>
                <a:gd name="T37" fmla="*/ 773 h 821"/>
                <a:gd name="T38" fmla="*/ 0 w 1103"/>
                <a:gd name="T39" fmla="*/ 821 h 821"/>
                <a:gd name="T40" fmla="*/ 1103 w 1103"/>
                <a:gd name="T41" fmla="*/ 821 h 821"/>
                <a:gd name="T42" fmla="*/ 1103 w 1103"/>
                <a:gd name="T43" fmla="*/ 773 h 821"/>
                <a:gd name="T44" fmla="*/ 1001 w 1103"/>
                <a:gd name="T45" fmla="*/ 773 h 821"/>
                <a:gd name="T46" fmla="*/ 153 w 1103"/>
                <a:gd name="T47" fmla="*/ 263 h 821"/>
                <a:gd name="T48" fmla="*/ 620 w 1103"/>
                <a:gd name="T49" fmla="*/ 263 h 821"/>
                <a:gd name="T50" fmla="*/ 620 w 1103"/>
                <a:gd name="T51" fmla="*/ 773 h 821"/>
                <a:gd name="T52" fmla="*/ 486 w 1103"/>
                <a:gd name="T53" fmla="*/ 773 h 821"/>
                <a:gd name="T54" fmla="*/ 486 w 1103"/>
                <a:gd name="T55" fmla="*/ 590 h 821"/>
                <a:gd name="T56" fmla="*/ 276 w 1103"/>
                <a:gd name="T57" fmla="*/ 590 h 821"/>
                <a:gd name="T58" fmla="*/ 276 w 1103"/>
                <a:gd name="T59" fmla="*/ 773 h 821"/>
                <a:gd name="T60" fmla="*/ 153 w 1103"/>
                <a:gd name="T61" fmla="*/ 773 h 821"/>
                <a:gd name="T62" fmla="*/ 153 w 1103"/>
                <a:gd name="T63" fmla="*/ 263 h 821"/>
                <a:gd name="T64" fmla="*/ 437 w 1103"/>
                <a:gd name="T65" fmla="*/ 773 h 821"/>
                <a:gd name="T66" fmla="*/ 325 w 1103"/>
                <a:gd name="T67" fmla="*/ 773 h 821"/>
                <a:gd name="T68" fmla="*/ 325 w 1103"/>
                <a:gd name="T69" fmla="*/ 638 h 821"/>
                <a:gd name="T70" fmla="*/ 437 w 1103"/>
                <a:gd name="T71" fmla="*/ 638 h 821"/>
                <a:gd name="T72" fmla="*/ 437 w 1103"/>
                <a:gd name="T73" fmla="*/ 773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103" h="821">
                  <a:moveTo>
                    <a:pt x="1001" y="773"/>
                  </a:moveTo>
                  <a:lnTo>
                    <a:pt x="1001" y="0"/>
                  </a:lnTo>
                  <a:lnTo>
                    <a:pt x="470" y="0"/>
                  </a:lnTo>
                  <a:lnTo>
                    <a:pt x="470" y="190"/>
                  </a:lnTo>
                  <a:lnTo>
                    <a:pt x="518" y="190"/>
                  </a:lnTo>
                  <a:lnTo>
                    <a:pt x="518" y="48"/>
                  </a:lnTo>
                  <a:lnTo>
                    <a:pt x="953" y="48"/>
                  </a:lnTo>
                  <a:lnTo>
                    <a:pt x="953" y="773"/>
                  </a:lnTo>
                  <a:lnTo>
                    <a:pt x="840" y="773"/>
                  </a:lnTo>
                  <a:lnTo>
                    <a:pt x="840" y="590"/>
                  </a:lnTo>
                  <a:lnTo>
                    <a:pt x="719" y="590"/>
                  </a:lnTo>
                  <a:lnTo>
                    <a:pt x="719" y="638"/>
                  </a:lnTo>
                  <a:lnTo>
                    <a:pt x="792" y="638"/>
                  </a:lnTo>
                  <a:lnTo>
                    <a:pt x="792" y="773"/>
                  </a:lnTo>
                  <a:lnTo>
                    <a:pt x="668" y="773"/>
                  </a:lnTo>
                  <a:lnTo>
                    <a:pt x="668" y="214"/>
                  </a:lnTo>
                  <a:lnTo>
                    <a:pt x="105" y="214"/>
                  </a:lnTo>
                  <a:lnTo>
                    <a:pt x="105" y="773"/>
                  </a:lnTo>
                  <a:lnTo>
                    <a:pt x="0" y="773"/>
                  </a:lnTo>
                  <a:lnTo>
                    <a:pt x="0" y="821"/>
                  </a:lnTo>
                  <a:lnTo>
                    <a:pt x="1103" y="821"/>
                  </a:lnTo>
                  <a:lnTo>
                    <a:pt x="1103" y="773"/>
                  </a:lnTo>
                  <a:lnTo>
                    <a:pt x="1001" y="773"/>
                  </a:lnTo>
                  <a:close/>
                  <a:moveTo>
                    <a:pt x="153" y="263"/>
                  </a:moveTo>
                  <a:lnTo>
                    <a:pt x="620" y="263"/>
                  </a:lnTo>
                  <a:lnTo>
                    <a:pt x="620" y="773"/>
                  </a:lnTo>
                  <a:lnTo>
                    <a:pt x="486" y="773"/>
                  </a:lnTo>
                  <a:lnTo>
                    <a:pt x="486" y="590"/>
                  </a:lnTo>
                  <a:lnTo>
                    <a:pt x="276" y="590"/>
                  </a:lnTo>
                  <a:lnTo>
                    <a:pt x="276" y="773"/>
                  </a:lnTo>
                  <a:lnTo>
                    <a:pt x="153" y="773"/>
                  </a:lnTo>
                  <a:lnTo>
                    <a:pt x="153" y="263"/>
                  </a:lnTo>
                  <a:close/>
                  <a:moveTo>
                    <a:pt x="437" y="773"/>
                  </a:moveTo>
                  <a:lnTo>
                    <a:pt x="325" y="773"/>
                  </a:lnTo>
                  <a:lnTo>
                    <a:pt x="325" y="638"/>
                  </a:lnTo>
                  <a:lnTo>
                    <a:pt x="437" y="638"/>
                  </a:lnTo>
                  <a:lnTo>
                    <a:pt x="437" y="773"/>
                  </a:lnTo>
                  <a:close/>
                </a:path>
              </a:pathLst>
            </a:custGeom>
            <a:solidFill>
              <a:srgbClr val="001F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grpSp>
      <p:sp>
        <p:nvSpPr>
          <p:cNvPr id="51" name="Freeform 21"/>
          <p:cNvSpPr>
            <a:spLocks noEditPoints="1"/>
          </p:cNvSpPr>
          <p:nvPr/>
        </p:nvSpPr>
        <p:spPr bwMode="auto">
          <a:xfrm>
            <a:off x="8521160" y="-975784"/>
            <a:ext cx="835237" cy="653742"/>
          </a:xfrm>
          <a:custGeom>
            <a:avLst/>
            <a:gdLst>
              <a:gd name="T0" fmla="*/ 51 w 925"/>
              <a:gd name="T1" fmla="*/ 571 h 724"/>
              <a:gd name="T2" fmla="*/ 51 w 925"/>
              <a:gd name="T3" fmla="*/ 51 h 724"/>
              <a:gd name="T4" fmla="*/ 874 w 925"/>
              <a:gd name="T5" fmla="*/ 51 h 724"/>
              <a:gd name="T6" fmla="*/ 874 w 925"/>
              <a:gd name="T7" fmla="*/ 571 h 724"/>
              <a:gd name="T8" fmla="*/ 51 w 925"/>
              <a:gd name="T9" fmla="*/ 571 h 724"/>
              <a:gd name="T10" fmla="*/ 438 w 925"/>
              <a:gd name="T11" fmla="*/ 673 h 724"/>
              <a:gd name="T12" fmla="*/ 309 w 925"/>
              <a:gd name="T13" fmla="*/ 673 h 724"/>
              <a:gd name="T14" fmla="*/ 309 w 925"/>
              <a:gd name="T15" fmla="*/ 724 h 724"/>
              <a:gd name="T16" fmla="*/ 616 w 925"/>
              <a:gd name="T17" fmla="*/ 724 h 724"/>
              <a:gd name="T18" fmla="*/ 616 w 925"/>
              <a:gd name="T19" fmla="*/ 673 h 724"/>
              <a:gd name="T20" fmla="*/ 490 w 925"/>
              <a:gd name="T21" fmla="*/ 673 h 724"/>
              <a:gd name="T22" fmla="*/ 490 w 925"/>
              <a:gd name="T23" fmla="*/ 622 h 724"/>
              <a:gd name="T24" fmla="*/ 925 w 925"/>
              <a:gd name="T25" fmla="*/ 622 h 724"/>
              <a:gd name="T26" fmla="*/ 925 w 925"/>
              <a:gd name="T27" fmla="*/ 0 h 724"/>
              <a:gd name="T28" fmla="*/ 0 w 925"/>
              <a:gd name="T29" fmla="*/ 0 h 724"/>
              <a:gd name="T30" fmla="*/ 0 w 925"/>
              <a:gd name="T31" fmla="*/ 622 h 724"/>
              <a:gd name="T32" fmla="*/ 438 w 925"/>
              <a:gd name="T33" fmla="*/ 622 h 724"/>
              <a:gd name="T34" fmla="*/ 438 w 925"/>
              <a:gd name="T35" fmla="*/ 673 h 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25" h="724">
                <a:moveTo>
                  <a:pt x="51" y="571"/>
                </a:moveTo>
                <a:lnTo>
                  <a:pt x="51" y="51"/>
                </a:lnTo>
                <a:lnTo>
                  <a:pt x="874" y="51"/>
                </a:lnTo>
                <a:lnTo>
                  <a:pt x="874" y="571"/>
                </a:lnTo>
                <a:lnTo>
                  <a:pt x="51" y="571"/>
                </a:lnTo>
                <a:close/>
                <a:moveTo>
                  <a:pt x="438" y="673"/>
                </a:moveTo>
                <a:lnTo>
                  <a:pt x="309" y="673"/>
                </a:lnTo>
                <a:lnTo>
                  <a:pt x="309" y="724"/>
                </a:lnTo>
                <a:lnTo>
                  <a:pt x="616" y="724"/>
                </a:lnTo>
                <a:lnTo>
                  <a:pt x="616" y="673"/>
                </a:lnTo>
                <a:lnTo>
                  <a:pt x="490" y="673"/>
                </a:lnTo>
                <a:lnTo>
                  <a:pt x="490" y="622"/>
                </a:lnTo>
                <a:lnTo>
                  <a:pt x="925" y="622"/>
                </a:lnTo>
                <a:lnTo>
                  <a:pt x="925" y="0"/>
                </a:lnTo>
                <a:lnTo>
                  <a:pt x="0" y="0"/>
                </a:lnTo>
                <a:lnTo>
                  <a:pt x="0" y="622"/>
                </a:lnTo>
                <a:lnTo>
                  <a:pt x="438" y="622"/>
                </a:lnTo>
                <a:lnTo>
                  <a:pt x="438" y="673"/>
                </a:lnTo>
                <a:close/>
              </a:path>
            </a:pathLst>
          </a:custGeom>
          <a:solidFill>
            <a:srgbClr val="001F50"/>
          </a:solidFill>
          <a:ln>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grpSp>
        <p:nvGrpSpPr>
          <p:cNvPr id="52" name="Group 51"/>
          <p:cNvGrpSpPr/>
          <p:nvPr/>
        </p:nvGrpSpPr>
        <p:grpSpPr>
          <a:xfrm>
            <a:off x="12794778" y="1302201"/>
            <a:ext cx="739544" cy="580354"/>
            <a:chOff x="8963025" y="-1204913"/>
            <a:chExt cx="1873251" cy="1470026"/>
          </a:xfrm>
          <a:solidFill>
            <a:srgbClr val="001F50"/>
          </a:solidFill>
        </p:grpSpPr>
        <p:sp>
          <p:nvSpPr>
            <p:cNvPr id="53" name="Freeform 5"/>
            <p:cNvSpPr>
              <a:spLocks noEditPoints="1"/>
            </p:cNvSpPr>
            <p:nvPr/>
          </p:nvSpPr>
          <p:spPr bwMode="auto">
            <a:xfrm>
              <a:off x="8963025" y="-1204913"/>
              <a:ext cx="1873251" cy="671513"/>
            </a:xfrm>
            <a:custGeom>
              <a:avLst/>
              <a:gdLst>
                <a:gd name="T0" fmla="*/ 393 w 440"/>
                <a:gd name="T1" fmla="*/ 157 h 157"/>
                <a:gd name="T2" fmla="*/ 48 w 440"/>
                <a:gd name="T3" fmla="*/ 157 h 157"/>
                <a:gd name="T4" fmla="*/ 0 w 440"/>
                <a:gd name="T5" fmla="*/ 109 h 157"/>
                <a:gd name="T6" fmla="*/ 0 w 440"/>
                <a:gd name="T7" fmla="*/ 48 h 157"/>
                <a:gd name="T8" fmla="*/ 48 w 440"/>
                <a:gd name="T9" fmla="*/ 0 h 157"/>
                <a:gd name="T10" fmla="*/ 393 w 440"/>
                <a:gd name="T11" fmla="*/ 0 h 157"/>
                <a:gd name="T12" fmla="*/ 440 w 440"/>
                <a:gd name="T13" fmla="*/ 48 h 157"/>
                <a:gd name="T14" fmla="*/ 440 w 440"/>
                <a:gd name="T15" fmla="*/ 109 h 157"/>
                <a:gd name="T16" fmla="*/ 393 w 440"/>
                <a:gd name="T17" fmla="*/ 157 h 157"/>
                <a:gd name="T18" fmla="*/ 48 w 440"/>
                <a:gd name="T19" fmla="*/ 28 h 157"/>
                <a:gd name="T20" fmla="*/ 28 w 440"/>
                <a:gd name="T21" fmla="*/ 48 h 157"/>
                <a:gd name="T22" fmla="*/ 28 w 440"/>
                <a:gd name="T23" fmla="*/ 109 h 157"/>
                <a:gd name="T24" fmla="*/ 48 w 440"/>
                <a:gd name="T25" fmla="*/ 128 h 157"/>
                <a:gd name="T26" fmla="*/ 393 w 440"/>
                <a:gd name="T27" fmla="*/ 128 h 157"/>
                <a:gd name="T28" fmla="*/ 412 w 440"/>
                <a:gd name="T29" fmla="*/ 109 h 157"/>
                <a:gd name="T30" fmla="*/ 412 w 440"/>
                <a:gd name="T31" fmla="*/ 48 h 157"/>
                <a:gd name="T32" fmla="*/ 393 w 440"/>
                <a:gd name="T33" fmla="*/ 28 h 157"/>
                <a:gd name="T34" fmla="*/ 48 w 440"/>
                <a:gd name="T35" fmla="*/ 2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40" h="157">
                  <a:moveTo>
                    <a:pt x="393" y="157"/>
                  </a:moveTo>
                  <a:cubicBezTo>
                    <a:pt x="48" y="157"/>
                    <a:pt x="48" y="157"/>
                    <a:pt x="48" y="157"/>
                  </a:cubicBezTo>
                  <a:cubicBezTo>
                    <a:pt x="21" y="157"/>
                    <a:pt x="0" y="135"/>
                    <a:pt x="0" y="109"/>
                  </a:cubicBezTo>
                  <a:cubicBezTo>
                    <a:pt x="0" y="48"/>
                    <a:pt x="0" y="48"/>
                    <a:pt x="0" y="48"/>
                  </a:cubicBezTo>
                  <a:cubicBezTo>
                    <a:pt x="0" y="21"/>
                    <a:pt x="21" y="0"/>
                    <a:pt x="48" y="0"/>
                  </a:cubicBezTo>
                  <a:cubicBezTo>
                    <a:pt x="393" y="0"/>
                    <a:pt x="393" y="0"/>
                    <a:pt x="393" y="0"/>
                  </a:cubicBezTo>
                  <a:cubicBezTo>
                    <a:pt x="419" y="0"/>
                    <a:pt x="440" y="21"/>
                    <a:pt x="440" y="48"/>
                  </a:cubicBezTo>
                  <a:cubicBezTo>
                    <a:pt x="440" y="109"/>
                    <a:pt x="440" y="109"/>
                    <a:pt x="440" y="109"/>
                  </a:cubicBezTo>
                  <a:cubicBezTo>
                    <a:pt x="440" y="135"/>
                    <a:pt x="419" y="157"/>
                    <a:pt x="393" y="157"/>
                  </a:cubicBezTo>
                  <a:close/>
                  <a:moveTo>
                    <a:pt x="48" y="28"/>
                  </a:moveTo>
                  <a:cubicBezTo>
                    <a:pt x="37" y="28"/>
                    <a:pt x="28" y="37"/>
                    <a:pt x="28" y="48"/>
                  </a:cubicBezTo>
                  <a:cubicBezTo>
                    <a:pt x="28" y="109"/>
                    <a:pt x="28" y="109"/>
                    <a:pt x="28" y="109"/>
                  </a:cubicBezTo>
                  <a:cubicBezTo>
                    <a:pt x="28" y="120"/>
                    <a:pt x="37" y="128"/>
                    <a:pt x="48" y="128"/>
                  </a:cubicBezTo>
                  <a:cubicBezTo>
                    <a:pt x="393" y="128"/>
                    <a:pt x="393" y="128"/>
                    <a:pt x="393" y="128"/>
                  </a:cubicBezTo>
                  <a:cubicBezTo>
                    <a:pt x="403" y="128"/>
                    <a:pt x="412" y="120"/>
                    <a:pt x="412" y="109"/>
                  </a:cubicBezTo>
                  <a:cubicBezTo>
                    <a:pt x="412" y="48"/>
                    <a:pt x="412" y="48"/>
                    <a:pt x="412" y="48"/>
                  </a:cubicBezTo>
                  <a:cubicBezTo>
                    <a:pt x="412" y="37"/>
                    <a:pt x="403" y="28"/>
                    <a:pt x="393" y="28"/>
                  </a:cubicBezTo>
                  <a:lnTo>
                    <a:pt x="48"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54" name="Oval 6"/>
            <p:cNvSpPr>
              <a:spLocks noChangeArrowheads="1"/>
            </p:cNvSpPr>
            <p:nvPr/>
          </p:nvSpPr>
          <p:spPr bwMode="auto">
            <a:xfrm>
              <a:off x="10396538" y="-944563"/>
              <a:ext cx="158750" cy="15875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55" name="Rectangle 7"/>
            <p:cNvSpPr>
              <a:spLocks noChangeArrowheads="1"/>
            </p:cNvSpPr>
            <p:nvPr/>
          </p:nvSpPr>
          <p:spPr bwMode="auto">
            <a:xfrm>
              <a:off x="9217025" y="-930275"/>
              <a:ext cx="865188" cy="1190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56" name="Freeform 8"/>
            <p:cNvSpPr>
              <a:spLocks noEditPoints="1"/>
            </p:cNvSpPr>
            <p:nvPr/>
          </p:nvSpPr>
          <p:spPr bwMode="auto">
            <a:xfrm>
              <a:off x="8963025" y="-406400"/>
              <a:ext cx="1873251" cy="671513"/>
            </a:xfrm>
            <a:custGeom>
              <a:avLst/>
              <a:gdLst>
                <a:gd name="T0" fmla="*/ 393 w 440"/>
                <a:gd name="T1" fmla="*/ 157 h 157"/>
                <a:gd name="T2" fmla="*/ 48 w 440"/>
                <a:gd name="T3" fmla="*/ 157 h 157"/>
                <a:gd name="T4" fmla="*/ 0 w 440"/>
                <a:gd name="T5" fmla="*/ 109 h 157"/>
                <a:gd name="T6" fmla="*/ 0 w 440"/>
                <a:gd name="T7" fmla="*/ 48 h 157"/>
                <a:gd name="T8" fmla="*/ 48 w 440"/>
                <a:gd name="T9" fmla="*/ 0 h 157"/>
                <a:gd name="T10" fmla="*/ 393 w 440"/>
                <a:gd name="T11" fmla="*/ 0 h 157"/>
                <a:gd name="T12" fmla="*/ 440 w 440"/>
                <a:gd name="T13" fmla="*/ 48 h 157"/>
                <a:gd name="T14" fmla="*/ 440 w 440"/>
                <a:gd name="T15" fmla="*/ 109 h 157"/>
                <a:gd name="T16" fmla="*/ 393 w 440"/>
                <a:gd name="T17" fmla="*/ 157 h 157"/>
                <a:gd name="T18" fmla="*/ 48 w 440"/>
                <a:gd name="T19" fmla="*/ 28 h 157"/>
                <a:gd name="T20" fmla="*/ 28 w 440"/>
                <a:gd name="T21" fmla="*/ 48 h 157"/>
                <a:gd name="T22" fmla="*/ 28 w 440"/>
                <a:gd name="T23" fmla="*/ 109 h 157"/>
                <a:gd name="T24" fmla="*/ 48 w 440"/>
                <a:gd name="T25" fmla="*/ 129 h 157"/>
                <a:gd name="T26" fmla="*/ 393 w 440"/>
                <a:gd name="T27" fmla="*/ 129 h 157"/>
                <a:gd name="T28" fmla="*/ 412 w 440"/>
                <a:gd name="T29" fmla="*/ 109 h 157"/>
                <a:gd name="T30" fmla="*/ 412 w 440"/>
                <a:gd name="T31" fmla="*/ 48 h 157"/>
                <a:gd name="T32" fmla="*/ 393 w 440"/>
                <a:gd name="T33" fmla="*/ 28 h 157"/>
                <a:gd name="T34" fmla="*/ 48 w 440"/>
                <a:gd name="T35" fmla="*/ 2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40" h="157">
                  <a:moveTo>
                    <a:pt x="393" y="157"/>
                  </a:moveTo>
                  <a:cubicBezTo>
                    <a:pt x="48" y="157"/>
                    <a:pt x="48" y="157"/>
                    <a:pt x="48" y="157"/>
                  </a:cubicBezTo>
                  <a:cubicBezTo>
                    <a:pt x="21" y="157"/>
                    <a:pt x="0" y="135"/>
                    <a:pt x="0" y="109"/>
                  </a:cubicBezTo>
                  <a:cubicBezTo>
                    <a:pt x="0" y="48"/>
                    <a:pt x="0" y="48"/>
                    <a:pt x="0" y="48"/>
                  </a:cubicBezTo>
                  <a:cubicBezTo>
                    <a:pt x="0" y="22"/>
                    <a:pt x="21" y="0"/>
                    <a:pt x="48" y="0"/>
                  </a:cubicBezTo>
                  <a:cubicBezTo>
                    <a:pt x="393" y="0"/>
                    <a:pt x="393" y="0"/>
                    <a:pt x="393" y="0"/>
                  </a:cubicBezTo>
                  <a:cubicBezTo>
                    <a:pt x="419" y="0"/>
                    <a:pt x="440" y="22"/>
                    <a:pt x="440" y="48"/>
                  </a:cubicBezTo>
                  <a:cubicBezTo>
                    <a:pt x="440" y="109"/>
                    <a:pt x="440" y="109"/>
                    <a:pt x="440" y="109"/>
                  </a:cubicBezTo>
                  <a:cubicBezTo>
                    <a:pt x="440" y="135"/>
                    <a:pt x="419" y="157"/>
                    <a:pt x="393" y="157"/>
                  </a:cubicBezTo>
                  <a:close/>
                  <a:moveTo>
                    <a:pt x="48" y="28"/>
                  </a:moveTo>
                  <a:cubicBezTo>
                    <a:pt x="37" y="28"/>
                    <a:pt x="28" y="37"/>
                    <a:pt x="28" y="48"/>
                  </a:cubicBezTo>
                  <a:cubicBezTo>
                    <a:pt x="28" y="109"/>
                    <a:pt x="28" y="109"/>
                    <a:pt x="28" y="109"/>
                  </a:cubicBezTo>
                  <a:cubicBezTo>
                    <a:pt x="28" y="120"/>
                    <a:pt x="37" y="129"/>
                    <a:pt x="48" y="129"/>
                  </a:cubicBezTo>
                  <a:cubicBezTo>
                    <a:pt x="393" y="129"/>
                    <a:pt x="393" y="129"/>
                    <a:pt x="393" y="129"/>
                  </a:cubicBezTo>
                  <a:cubicBezTo>
                    <a:pt x="403" y="129"/>
                    <a:pt x="412" y="120"/>
                    <a:pt x="412" y="109"/>
                  </a:cubicBezTo>
                  <a:cubicBezTo>
                    <a:pt x="412" y="48"/>
                    <a:pt x="412" y="48"/>
                    <a:pt x="412" y="48"/>
                  </a:cubicBezTo>
                  <a:cubicBezTo>
                    <a:pt x="412" y="37"/>
                    <a:pt x="403" y="28"/>
                    <a:pt x="393" y="28"/>
                  </a:cubicBezTo>
                  <a:lnTo>
                    <a:pt x="48"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57" name="Oval 9"/>
            <p:cNvSpPr>
              <a:spLocks noChangeArrowheads="1"/>
            </p:cNvSpPr>
            <p:nvPr/>
          </p:nvSpPr>
          <p:spPr bwMode="auto">
            <a:xfrm>
              <a:off x="10396538" y="-144463"/>
              <a:ext cx="158750" cy="1571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60" name="Rectangle 10"/>
            <p:cNvSpPr>
              <a:spLocks noChangeArrowheads="1"/>
            </p:cNvSpPr>
            <p:nvPr/>
          </p:nvSpPr>
          <p:spPr bwMode="auto">
            <a:xfrm>
              <a:off x="9217025" y="-131763"/>
              <a:ext cx="865188" cy="1238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grpSp>
      <p:grpSp>
        <p:nvGrpSpPr>
          <p:cNvPr id="61" name="Group 60"/>
          <p:cNvGrpSpPr/>
          <p:nvPr/>
        </p:nvGrpSpPr>
        <p:grpSpPr>
          <a:xfrm>
            <a:off x="10575511" y="-1171769"/>
            <a:ext cx="887125" cy="936773"/>
            <a:chOff x="8907463" y="388938"/>
            <a:chExt cx="1503363" cy="1587500"/>
          </a:xfrm>
          <a:solidFill>
            <a:srgbClr val="001F50"/>
          </a:solidFill>
        </p:grpSpPr>
        <p:sp>
          <p:nvSpPr>
            <p:cNvPr id="62" name="Freeform 32"/>
            <p:cNvSpPr>
              <a:spLocks noEditPoints="1"/>
            </p:cNvSpPr>
            <p:nvPr/>
          </p:nvSpPr>
          <p:spPr bwMode="auto">
            <a:xfrm>
              <a:off x="8907463" y="884238"/>
              <a:ext cx="1093788" cy="1092200"/>
            </a:xfrm>
            <a:custGeom>
              <a:avLst/>
              <a:gdLst>
                <a:gd name="T0" fmla="*/ 204 w 256"/>
                <a:gd name="T1" fmla="*/ 23 h 256"/>
                <a:gd name="T2" fmla="*/ 203 w 256"/>
                <a:gd name="T3" fmla="*/ 0 h 256"/>
                <a:gd name="T4" fmla="*/ 185 w 256"/>
                <a:gd name="T5" fmla="*/ 23 h 256"/>
                <a:gd name="T6" fmla="*/ 170 w 256"/>
                <a:gd name="T7" fmla="*/ 0 h 256"/>
                <a:gd name="T8" fmla="*/ 152 w 256"/>
                <a:gd name="T9" fmla="*/ 23 h 256"/>
                <a:gd name="T10" fmla="*/ 137 w 256"/>
                <a:gd name="T11" fmla="*/ 0 h 256"/>
                <a:gd name="T12" fmla="*/ 119 w 256"/>
                <a:gd name="T13" fmla="*/ 23 h 256"/>
                <a:gd name="T14" fmla="*/ 104 w 256"/>
                <a:gd name="T15" fmla="*/ 0 h 256"/>
                <a:gd name="T16" fmla="*/ 86 w 256"/>
                <a:gd name="T17" fmla="*/ 23 h 256"/>
                <a:gd name="T18" fmla="*/ 71 w 256"/>
                <a:gd name="T19" fmla="*/ 0 h 256"/>
                <a:gd name="T20" fmla="*/ 53 w 256"/>
                <a:gd name="T21" fmla="*/ 23 h 256"/>
                <a:gd name="T22" fmla="*/ 25 w 256"/>
                <a:gd name="T23" fmla="*/ 51 h 256"/>
                <a:gd name="T24" fmla="*/ 0 w 256"/>
                <a:gd name="T25" fmla="*/ 53 h 256"/>
                <a:gd name="T26" fmla="*/ 25 w 256"/>
                <a:gd name="T27" fmla="*/ 71 h 256"/>
                <a:gd name="T28" fmla="*/ 0 w 256"/>
                <a:gd name="T29" fmla="*/ 86 h 256"/>
                <a:gd name="T30" fmla="*/ 25 w 256"/>
                <a:gd name="T31" fmla="*/ 104 h 256"/>
                <a:gd name="T32" fmla="*/ 0 w 256"/>
                <a:gd name="T33" fmla="*/ 119 h 256"/>
                <a:gd name="T34" fmla="*/ 25 w 256"/>
                <a:gd name="T35" fmla="*/ 137 h 256"/>
                <a:gd name="T36" fmla="*/ 0 w 256"/>
                <a:gd name="T37" fmla="*/ 152 h 256"/>
                <a:gd name="T38" fmla="*/ 25 w 256"/>
                <a:gd name="T39" fmla="*/ 170 h 256"/>
                <a:gd name="T40" fmla="*/ 0 w 256"/>
                <a:gd name="T41" fmla="*/ 185 h 256"/>
                <a:gd name="T42" fmla="*/ 25 w 256"/>
                <a:gd name="T43" fmla="*/ 203 h 256"/>
                <a:gd name="T44" fmla="*/ 52 w 256"/>
                <a:gd name="T45" fmla="*/ 233 h 256"/>
                <a:gd name="T46" fmla="*/ 53 w 256"/>
                <a:gd name="T47" fmla="*/ 256 h 256"/>
                <a:gd name="T48" fmla="*/ 71 w 256"/>
                <a:gd name="T49" fmla="*/ 233 h 256"/>
                <a:gd name="T50" fmla="*/ 86 w 256"/>
                <a:gd name="T51" fmla="*/ 256 h 256"/>
                <a:gd name="T52" fmla="*/ 104 w 256"/>
                <a:gd name="T53" fmla="*/ 233 h 256"/>
                <a:gd name="T54" fmla="*/ 119 w 256"/>
                <a:gd name="T55" fmla="*/ 256 h 256"/>
                <a:gd name="T56" fmla="*/ 137 w 256"/>
                <a:gd name="T57" fmla="*/ 233 h 256"/>
                <a:gd name="T58" fmla="*/ 152 w 256"/>
                <a:gd name="T59" fmla="*/ 256 h 256"/>
                <a:gd name="T60" fmla="*/ 170 w 256"/>
                <a:gd name="T61" fmla="*/ 233 h 256"/>
                <a:gd name="T62" fmla="*/ 185 w 256"/>
                <a:gd name="T63" fmla="*/ 256 h 256"/>
                <a:gd name="T64" fmla="*/ 203 w 256"/>
                <a:gd name="T65" fmla="*/ 233 h 256"/>
                <a:gd name="T66" fmla="*/ 231 w 256"/>
                <a:gd name="T67" fmla="*/ 205 h 256"/>
                <a:gd name="T68" fmla="*/ 256 w 256"/>
                <a:gd name="T69" fmla="*/ 203 h 256"/>
                <a:gd name="T70" fmla="*/ 231 w 256"/>
                <a:gd name="T71" fmla="*/ 185 h 256"/>
                <a:gd name="T72" fmla="*/ 256 w 256"/>
                <a:gd name="T73" fmla="*/ 170 h 256"/>
                <a:gd name="T74" fmla="*/ 231 w 256"/>
                <a:gd name="T75" fmla="*/ 152 h 256"/>
                <a:gd name="T76" fmla="*/ 256 w 256"/>
                <a:gd name="T77" fmla="*/ 137 h 256"/>
                <a:gd name="T78" fmla="*/ 231 w 256"/>
                <a:gd name="T79" fmla="*/ 119 h 256"/>
                <a:gd name="T80" fmla="*/ 256 w 256"/>
                <a:gd name="T81" fmla="*/ 104 h 256"/>
                <a:gd name="T82" fmla="*/ 231 w 256"/>
                <a:gd name="T83" fmla="*/ 86 h 256"/>
                <a:gd name="T84" fmla="*/ 256 w 256"/>
                <a:gd name="T85" fmla="*/ 71 h 256"/>
                <a:gd name="T86" fmla="*/ 231 w 256"/>
                <a:gd name="T87" fmla="*/ 53 h 256"/>
                <a:gd name="T88" fmla="*/ 213 w 256"/>
                <a:gd name="T89" fmla="*/ 205 h 256"/>
                <a:gd name="T90" fmla="*/ 52 w 256"/>
                <a:gd name="T91" fmla="*/ 215 h 256"/>
                <a:gd name="T92" fmla="*/ 43 w 256"/>
                <a:gd name="T93" fmla="*/ 51 h 256"/>
                <a:gd name="T94" fmla="*/ 204 w 256"/>
                <a:gd name="T95" fmla="*/ 41 h 256"/>
                <a:gd name="T96" fmla="*/ 213 w 256"/>
                <a:gd name="T97" fmla="*/ 205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56" h="256">
                  <a:moveTo>
                    <a:pt x="231" y="51"/>
                  </a:moveTo>
                  <a:cubicBezTo>
                    <a:pt x="231" y="34"/>
                    <a:pt x="220" y="23"/>
                    <a:pt x="204" y="23"/>
                  </a:cubicBezTo>
                  <a:cubicBezTo>
                    <a:pt x="203" y="23"/>
                    <a:pt x="203" y="23"/>
                    <a:pt x="203" y="23"/>
                  </a:cubicBezTo>
                  <a:cubicBezTo>
                    <a:pt x="203" y="0"/>
                    <a:pt x="203" y="0"/>
                    <a:pt x="203" y="0"/>
                  </a:cubicBezTo>
                  <a:cubicBezTo>
                    <a:pt x="185" y="0"/>
                    <a:pt x="185" y="0"/>
                    <a:pt x="185" y="0"/>
                  </a:cubicBezTo>
                  <a:cubicBezTo>
                    <a:pt x="185" y="23"/>
                    <a:pt x="185" y="23"/>
                    <a:pt x="185" y="23"/>
                  </a:cubicBezTo>
                  <a:cubicBezTo>
                    <a:pt x="170" y="23"/>
                    <a:pt x="170" y="23"/>
                    <a:pt x="170" y="23"/>
                  </a:cubicBezTo>
                  <a:cubicBezTo>
                    <a:pt x="170" y="0"/>
                    <a:pt x="170" y="0"/>
                    <a:pt x="170" y="0"/>
                  </a:cubicBezTo>
                  <a:cubicBezTo>
                    <a:pt x="152" y="0"/>
                    <a:pt x="152" y="0"/>
                    <a:pt x="152" y="0"/>
                  </a:cubicBezTo>
                  <a:cubicBezTo>
                    <a:pt x="152" y="23"/>
                    <a:pt x="152" y="23"/>
                    <a:pt x="152" y="23"/>
                  </a:cubicBezTo>
                  <a:cubicBezTo>
                    <a:pt x="137" y="23"/>
                    <a:pt x="137" y="23"/>
                    <a:pt x="137" y="23"/>
                  </a:cubicBezTo>
                  <a:cubicBezTo>
                    <a:pt x="137" y="0"/>
                    <a:pt x="137" y="0"/>
                    <a:pt x="137" y="0"/>
                  </a:cubicBezTo>
                  <a:cubicBezTo>
                    <a:pt x="119" y="0"/>
                    <a:pt x="119" y="0"/>
                    <a:pt x="119" y="0"/>
                  </a:cubicBezTo>
                  <a:cubicBezTo>
                    <a:pt x="119" y="23"/>
                    <a:pt x="119" y="23"/>
                    <a:pt x="119" y="23"/>
                  </a:cubicBezTo>
                  <a:cubicBezTo>
                    <a:pt x="104" y="23"/>
                    <a:pt x="104" y="23"/>
                    <a:pt x="104" y="23"/>
                  </a:cubicBezTo>
                  <a:cubicBezTo>
                    <a:pt x="104" y="0"/>
                    <a:pt x="104" y="0"/>
                    <a:pt x="104" y="0"/>
                  </a:cubicBezTo>
                  <a:cubicBezTo>
                    <a:pt x="86" y="0"/>
                    <a:pt x="86" y="0"/>
                    <a:pt x="86" y="0"/>
                  </a:cubicBezTo>
                  <a:cubicBezTo>
                    <a:pt x="86" y="23"/>
                    <a:pt x="86" y="23"/>
                    <a:pt x="86" y="23"/>
                  </a:cubicBezTo>
                  <a:cubicBezTo>
                    <a:pt x="71" y="23"/>
                    <a:pt x="71" y="23"/>
                    <a:pt x="71" y="23"/>
                  </a:cubicBezTo>
                  <a:cubicBezTo>
                    <a:pt x="71" y="0"/>
                    <a:pt x="71" y="0"/>
                    <a:pt x="71" y="0"/>
                  </a:cubicBezTo>
                  <a:cubicBezTo>
                    <a:pt x="53" y="0"/>
                    <a:pt x="53" y="0"/>
                    <a:pt x="53" y="0"/>
                  </a:cubicBezTo>
                  <a:cubicBezTo>
                    <a:pt x="53" y="23"/>
                    <a:pt x="53" y="23"/>
                    <a:pt x="53" y="23"/>
                  </a:cubicBezTo>
                  <a:cubicBezTo>
                    <a:pt x="52" y="23"/>
                    <a:pt x="52" y="23"/>
                    <a:pt x="52" y="23"/>
                  </a:cubicBezTo>
                  <a:cubicBezTo>
                    <a:pt x="39" y="23"/>
                    <a:pt x="25" y="33"/>
                    <a:pt x="25" y="51"/>
                  </a:cubicBezTo>
                  <a:cubicBezTo>
                    <a:pt x="25" y="53"/>
                    <a:pt x="25" y="53"/>
                    <a:pt x="25" y="53"/>
                  </a:cubicBezTo>
                  <a:cubicBezTo>
                    <a:pt x="0" y="53"/>
                    <a:pt x="0" y="53"/>
                    <a:pt x="0" y="53"/>
                  </a:cubicBezTo>
                  <a:cubicBezTo>
                    <a:pt x="0" y="71"/>
                    <a:pt x="0" y="71"/>
                    <a:pt x="0" y="71"/>
                  </a:cubicBezTo>
                  <a:cubicBezTo>
                    <a:pt x="25" y="71"/>
                    <a:pt x="25" y="71"/>
                    <a:pt x="25" y="71"/>
                  </a:cubicBezTo>
                  <a:cubicBezTo>
                    <a:pt x="25" y="86"/>
                    <a:pt x="25" y="86"/>
                    <a:pt x="25" y="86"/>
                  </a:cubicBezTo>
                  <a:cubicBezTo>
                    <a:pt x="0" y="86"/>
                    <a:pt x="0" y="86"/>
                    <a:pt x="0" y="86"/>
                  </a:cubicBezTo>
                  <a:cubicBezTo>
                    <a:pt x="0" y="104"/>
                    <a:pt x="0" y="104"/>
                    <a:pt x="0" y="104"/>
                  </a:cubicBezTo>
                  <a:cubicBezTo>
                    <a:pt x="25" y="104"/>
                    <a:pt x="25" y="104"/>
                    <a:pt x="25" y="104"/>
                  </a:cubicBezTo>
                  <a:cubicBezTo>
                    <a:pt x="25" y="119"/>
                    <a:pt x="25" y="119"/>
                    <a:pt x="25" y="119"/>
                  </a:cubicBezTo>
                  <a:cubicBezTo>
                    <a:pt x="0" y="119"/>
                    <a:pt x="0" y="119"/>
                    <a:pt x="0" y="119"/>
                  </a:cubicBezTo>
                  <a:cubicBezTo>
                    <a:pt x="0" y="137"/>
                    <a:pt x="0" y="137"/>
                    <a:pt x="0" y="137"/>
                  </a:cubicBezTo>
                  <a:cubicBezTo>
                    <a:pt x="25" y="137"/>
                    <a:pt x="25" y="137"/>
                    <a:pt x="25" y="137"/>
                  </a:cubicBezTo>
                  <a:cubicBezTo>
                    <a:pt x="25" y="152"/>
                    <a:pt x="25" y="152"/>
                    <a:pt x="25" y="152"/>
                  </a:cubicBezTo>
                  <a:cubicBezTo>
                    <a:pt x="0" y="152"/>
                    <a:pt x="0" y="152"/>
                    <a:pt x="0" y="152"/>
                  </a:cubicBezTo>
                  <a:cubicBezTo>
                    <a:pt x="0" y="170"/>
                    <a:pt x="0" y="170"/>
                    <a:pt x="0" y="170"/>
                  </a:cubicBezTo>
                  <a:cubicBezTo>
                    <a:pt x="25" y="170"/>
                    <a:pt x="25" y="170"/>
                    <a:pt x="25" y="170"/>
                  </a:cubicBezTo>
                  <a:cubicBezTo>
                    <a:pt x="25" y="185"/>
                    <a:pt x="25" y="185"/>
                    <a:pt x="25" y="185"/>
                  </a:cubicBezTo>
                  <a:cubicBezTo>
                    <a:pt x="0" y="185"/>
                    <a:pt x="0" y="185"/>
                    <a:pt x="0" y="185"/>
                  </a:cubicBezTo>
                  <a:cubicBezTo>
                    <a:pt x="0" y="203"/>
                    <a:pt x="0" y="203"/>
                    <a:pt x="0" y="203"/>
                  </a:cubicBezTo>
                  <a:cubicBezTo>
                    <a:pt x="25" y="203"/>
                    <a:pt x="25" y="203"/>
                    <a:pt x="25" y="203"/>
                  </a:cubicBezTo>
                  <a:cubicBezTo>
                    <a:pt x="25" y="205"/>
                    <a:pt x="25" y="205"/>
                    <a:pt x="25" y="205"/>
                  </a:cubicBezTo>
                  <a:cubicBezTo>
                    <a:pt x="25" y="220"/>
                    <a:pt x="39" y="233"/>
                    <a:pt x="52" y="233"/>
                  </a:cubicBezTo>
                  <a:cubicBezTo>
                    <a:pt x="53" y="233"/>
                    <a:pt x="53" y="233"/>
                    <a:pt x="53" y="233"/>
                  </a:cubicBezTo>
                  <a:cubicBezTo>
                    <a:pt x="53" y="256"/>
                    <a:pt x="53" y="256"/>
                    <a:pt x="53" y="256"/>
                  </a:cubicBezTo>
                  <a:cubicBezTo>
                    <a:pt x="71" y="256"/>
                    <a:pt x="71" y="256"/>
                    <a:pt x="71" y="256"/>
                  </a:cubicBezTo>
                  <a:cubicBezTo>
                    <a:pt x="71" y="233"/>
                    <a:pt x="71" y="233"/>
                    <a:pt x="71" y="233"/>
                  </a:cubicBezTo>
                  <a:cubicBezTo>
                    <a:pt x="86" y="233"/>
                    <a:pt x="86" y="233"/>
                    <a:pt x="86" y="233"/>
                  </a:cubicBezTo>
                  <a:cubicBezTo>
                    <a:pt x="86" y="256"/>
                    <a:pt x="86" y="256"/>
                    <a:pt x="86" y="256"/>
                  </a:cubicBezTo>
                  <a:cubicBezTo>
                    <a:pt x="104" y="256"/>
                    <a:pt x="104" y="256"/>
                    <a:pt x="104" y="256"/>
                  </a:cubicBezTo>
                  <a:cubicBezTo>
                    <a:pt x="104" y="233"/>
                    <a:pt x="104" y="233"/>
                    <a:pt x="104" y="233"/>
                  </a:cubicBezTo>
                  <a:cubicBezTo>
                    <a:pt x="119" y="233"/>
                    <a:pt x="119" y="233"/>
                    <a:pt x="119" y="233"/>
                  </a:cubicBezTo>
                  <a:cubicBezTo>
                    <a:pt x="119" y="256"/>
                    <a:pt x="119" y="256"/>
                    <a:pt x="119" y="256"/>
                  </a:cubicBezTo>
                  <a:cubicBezTo>
                    <a:pt x="137" y="256"/>
                    <a:pt x="137" y="256"/>
                    <a:pt x="137" y="256"/>
                  </a:cubicBezTo>
                  <a:cubicBezTo>
                    <a:pt x="137" y="233"/>
                    <a:pt x="137" y="233"/>
                    <a:pt x="137" y="233"/>
                  </a:cubicBezTo>
                  <a:cubicBezTo>
                    <a:pt x="152" y="233"/>
                    <a:pt x="152" y="233"/>
                    <a:pt x="152" y="233"/>
                  </a:cubicBezTo>
                  <a:cubicBezTo>
                    <a:pt x="152" y="256"/>
                    <a:pt x="152" y="256"/>
                    <a:pt x="152" y="256"/>
                  </a:cubicBezTo>
                  <a:cubicBezTo>
                    <a:pt x="170" y="256"/>
                    <a:pt x="170" y="256"/>
                    <a:pt x="170" y="256"/>
                  </a:cubicBezTo>
                  <a:cubicBezTo>
                    <a:pt x="170" y="233"/>
                    <a:pt x="170" y="233"/>
                    <a:pt x="170" y="233"/>
                  </a:cubicBezTo>
                  <a:cubicBezTo>
                    <a:pt x="185" y="233"/>
                    <a:pt x="185" y="233"/>
                    <a:pt x="185" y="233"/>
                  </a:cubicBezTo>
                  <a:cubicBezTo>
                    <a:pt x="185" y="256"/>
                    <a:pt x="185" y="256"/>
                    <a:pt x="185" y="256"/>
                  </a:cubicBezTo>
                  <a:cubicBezTo>
                    <a:pt x="203" y="256"/>
                    <a:pt x="203" y="256"/>
                    <a:pt x="203" y="256"/>
                  </a:cubicBezTo>
                  <a:cubicBezTo>
                    <a:pt x="203" y="233"/>
                    <a:pt x="203" y="233"/>
                    <a:pt x="203" y="233"/>
                  </a:cubicBezTo>
                  <a:cubicBezTo>
                    <a:pt x="204" y="233"/>
                    <a:pt x="204" y="233"/>
                    <a:pt x="204" y="233"/>
                  </a:cubicBezTo>
                  <a:cubicBezTo>
                    <a:pt x="221" y="233"/>
                    <a:pt x="231" y="219"/>
                    <a:pt x="231" y="205"/>
                  </a:cubicBezTo>
                  <a:cubicBezTo>
                    <a:pt x="231" y="203"/>
                    <a:pt x="231" y="203"/>
                    <a:pt x="231" y="203"/>
                  </a:cubicBezTo>
                  <a:cubicBezTo>
                    <a:pt x="256" y="203"/>
                    <a:pt x="256" y="203"/>
                    <a:pt x="256" y="203"/>
                  </a:cubicBezTo>
                  <a:cubicBezTo>
                    <a:pt x="256" y="185"/>
                    <a:pt x="256" y="185"/>
                    <a:pt x="256" y="185"/>
                  </a:cubicBezTo>
                  <a:cubicBezTo>
                    <a:pt x="231" y="185"/>
                    <a:pt x="231" y="185"/>
                    <a:pt x="231" y="185"/>
                  </a:cubicBezTo>
                  <a:cubicBezTo>
                    <a:pt x="231" y="170"/>
                    <a:pt x="231" y="170"/>
                    <a:pt x="231" y="170"/>
                  </a:cubicBezTo>
                  <a:cubicBezTo>
                    <a:pt x="256" y="170"/>
                    <a:pt x="256" y="170"/>
                    <a:pt x="256" y="170"/>
                  </a:cubicBezTo>
                  <a:cubicBezTo>
                    <a:pt x="256" y="152"/>
                    <a:pt x="256" y="152"/>
                    <a:pt x="256" y="152"/>
                  </a:cubicBezTo>
                  <a:cubicBezTo>
                    <a:pt x="231" y="152"/>
                    <a:pt x="231" y="152"/>
                    <a:pt x="231" y="152"/>
                  </a:cubicBezTo>
                  <a:cubicBezTo>
                    <a:pt x="231" y="137"/>
                    <a:pt x="231" y="137"/>
                    <a:pt x="231" y="137"/>
                  </a:cubicBezTo>
                  <a:cubicBezTo>
                    <a:pt x="256" y="137"/>
                    <a:pt x="256" y="137"/>
                    <a:pt x="256" y="137"/>
                  </a:cubicBezTo>
                  <a:cubicBezTo>
                    <a:pt x="256" y="119"/>
                    <a:pt x="256" y="119"/>
                    <a:pt x="256" y="119"/>
                  </a:cubicBezTo>
                  <a:cubicBezTo>
                    <a:pt x="231" y="119"/>
                    <a:pt x="231" y="119"/>
                    <a:pt x="231" y="119"/>
                  </a:cubicBezTo>
                  <a:cubicBezTo>
                    <a:pt x="231" y="104"/>
                    <a:pt x="231" y="104"/>
                    <a:pt x="231" y="104"/>
                  </a:cubicBezTo>
                  <a:cubicBezTo>
                    <a:pt x="256" y="104"/>
                    <a:pt x="256" y="104"/>
                    <a:pt x="256" y="104"/>
                  </a:cubicBezTo>
                  <a:cubicBezTo>
                    <a:pt x="256" y="86"/>
                    <a:pt x="256" y="86"/>
                    <a:pt x="256" y="86"/>
                  </a:cubicBezTo>
                  <a:cubicBezTo>
                    <a:pt x="231" y="86"/>
                    <a:pt x="231" y="86"/>
                    <a:pt x="231" y="86"/>
                  </a:cubicBezTo>
                  <a:cubicBezTo>
                    <a:pt x="231" y="71"/>
                    <a:pt x="231" y="71"/>
                    <a:pt x="231" y="71"/>
                  </a:cubicBezTo>
                  <a:cubicBezTo>
                    <a:pt x="256" y="71"/>
                    <a:pt x="256" y="71"/>
                    <a:pt x="256" y="71"/>
                  </a:cubicBezTo>
                  <a:cubicBezTo>
                    <a:pt x="256" y="53"/>
                    <a:pt x="256" y="53"/>
                    <a:pt x="256" y="53"/>
                  </a:cubicBezTo>
                  <a:cubicBezTo>
                    <a:pt x="231" y="53"/>
                    <a:pt x="231" y="53"/>
                    <a:pt x="231" y="53"/>
                  </a:cubicBezTo>
                  <a:lnTo>
                    <a:pt x="231" y="51"/>
                  </a:lnTo>
                  <a:close/>
                  <a:moveTo>
                    <a:pt x="213" y="205"/>
                  </a:moveTo>
                  <a:cubicBezTo>
                    <a:pt x="213" y="209"/>
                    <a:pt x="211" y="215"/>
                    <a:pt x="204" y="215"/>
                  </a:cubicBezTo>
                  <a:cubicBezTo>
                    <a:pt x="52" y="215"/>
                    <a:pt x="52" y="215"/>
                    <a:pt x="52" y="215"/>
                  </a:cubicBezTo>
                  <a:cubicBezTo>
                    <a:pt x="48" y="215"/>
                    <a:pt x="43" y="210"/>
                    <a:pt x="43" y="205"/>
                  </a:cubicBezTo>
                  <a:cubicBezTo>
                    <a:pt x="43" y="51"/>
                    <a:pt x="43" y="51"/>
                    <a:pt x="43" y="51"/>
                  </a:cubicBezTo>
                  <a:cubicBezTo>
                    <a:pt x="43" y="44"/>
                    <a:pt x="49" y="41"/>
                    <a:pt x="52" y="41"/>
                  </a:cubicBezTo>
                  <a:cubicBezTo>
                    <a:pt x="204" y="41"/>
                    <a:pt x="204" y="41"/>
                    <a:pt x="204" y="41"/>
                  </a:cubicBezTo>
                  <a:cubicBezTo>
                    <a:pt x="210" y="41"/>
                    <a:pt x="213" y="44"/>
                    <a:pt x="213" y="51"/>
                  </a:cubicBezTo>
                  <a:lnTo>
                    <a:pt x="213" y="2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63" name="Freeform 33"/>
            <p:cNvSpPr>
              <a:spLocks/>
            </p:cNvSpPr>
            <p:nvPr/>
          </p:nvSpPr>
          <p:spPr bwMode="auto">
            <a:xfrm>
              <a:off x="9825038" y="701675"/>
              <a:ext cx="277813" cy="273050"/>
            </a:xfrm>
            <a:custGeom>
              <a:avLst/>
              <a:gdLst>
                <a:gd name="T0" fmla="*/ 0 w 65"/>
                <a:gd name="T1" fmla="*/ 0 h 64"/>
                <a:gd name="T2" fmla="*/ 0 w 65"/>
                <a:gd name="T3" fmla="*/ 18 h 64"/>
                <a:gd name="T4" fmla="*/ 47 w 65"/>
                <a:gd name="T5" fmla="*/ 64 h 64"/>
                <a:gd name="T6" fmla="*/ 65 w 65"/>
                <a:gd name="T7" fmla="*/ 64 h 64"/>
                <a:gd name="T8" fmla="*/ 0 w 65"/>
                <a:gd name="T9" fmla="*/ 0 h 64"/>
              </a:gdLst>
              <a:ahLst/>
              <a:cxnLst>
                <a:cxn ang="0">
                  <a:pos x="T0" y="T1"/>
                </a:cxn>
                <a:cxn ang="0">
                  <a:pos x="T2" y="T3"/>
                </a:cxn>
                <a:cxn ang="0">
                  <a:pos x="T4" y="T5"/>
                </a:cxn>
                <a:cxn ang="0">
                  <a:pos x="T6" y="T7"/>
                </a:cxn>
                <a:cxn ang="0">
                  <a:pos x="T8" y="T9"/>
                </a:cxn>
              </a:cxnLst>
              <a:rect l="0" t="0" r="r" b="b"/>
              <a:pathLst>
                <a:path w="65" h="64">
                  <a:moveTo>
                    <a:pt x="0" y="0"/>
                  </a:moveTo>
                  <a:cubicBezTo>
                    <a:pt x="0" y="18"/>
                    <a:pt x="0" y="18"/>
                    <a:pt x="0" y="18"/>
                  </a:cubicBezTo>
                  <a:cubicBezTo>
                    <a:pt x="26" y="18"/>
                    <a:pt x="47" y="39"/>
                    <a:pt x="47" y="64"/>
                  </a:cubicBezTo>
                  <a:cubicBezTo>
                    <a:pt x="65" y="64"/>
                    <a:pt x="65" y="64"/>
                    <a:pt x="65" y="64"/>
                  </a:cubicBezTo>
                  <a:cubicBezTo>
                    <a:pt x="65" y="29"/>
                    <a:pt x="36"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64" name="Freeform 34"/>
            <p:cNvSpPr>
              <a:spLocks/>
            </p:cNvSpPr>
            <p:nvPr/>
          </p:nvSpPr>
          <p:spPr bwMode="auto">
            <a:xfrm>
              <a:off x="9825038" y="547688"/>
              <a:ext cx="431800" cy="427038"/>
            </a:xfrm>
            <a:custGeom>
              <a:avLst/>
              <a:gdLst>
                <a:gd name="T0" fmla="*/ 0 w 101"/>
                <a:gd name="T1" fmla="*/ 0 h 100"/>
                <a:gd name="T2" fmla="*/ 0 w 101"/>
                <a:gd name="T3" fmla="*/ 18 h 100"/>
                <a:gd name="T4" fmla="*/ 83 w 101"/>
                <a:gd name="T5" fmla="*/ 100 h 100"/>
                <a:gd name="T6" fmla="*/ 101 w 101"/>
                <a:gd name="T7" fmla="*/ 100 h 100"/>
                <a:gd name="T8" fmla="*/ 0 w 101"/>
                <a:gd name="T9" fmla="*/ 0 h 100"/>
              </a:gdLst>
              <a:ahLst/>
              <a:cxnLst>
                <a:cxn ang="0">
                  <a:pos x="T0" y="T1"/>
                </a:cxn>
                <a:cxn ang="0">
                  <a:pos x="T2" y="T3"/>
                </a:cxn>
                <a:cxn ang="0">
                  <a:pos x="T4" y="T5"/>
                </a:cxn>
                <a:cxn ang="0">
                  <a:pos x="T6" y="T7"/>
                </a:cxn>
                <a:cxn ang="0">
                  <a:pos x="T8" y="T9"/>
                </a:cxn>
              </a:cxnLst>
              <a:rect l="0" t="0" r="r" b="b"/>
              <a:pathLst>
                <a:path w="101" h="100">
                  <a:moveTo>
                    <a:pt x="0" y="0"/>
                  </a:moveTo>
                  <a:cubicBezTo>
                    <a:pt x="0" y="18"/>
                    <a:pt x="0" y="18"/>
                    <a:pt x="0" y="18"/>
                  </a:cubicBezTo>
                  <a:cubicBezTo>
                    <a:pt x="46" y="18"/>
                    <a:pt x="83" y="55"/>
                    <a:pt x="83" y="100"/>
                  </a:cubicBezTo>
                  <a:cubicBezTo>
                    <a:pt x="101" y="100"/>
                    <a:pt x="101" y="100"/>
                    <a:pt x="101" y="100"/>
                  </a:cubicBezTo>
                  <a:cubicBezTo>
                    <a:pt x="101" y="45"/>
                    <a:pt x="56"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65" name="Freeform 35"/>
            <p:cNvSpPr>
              <a:spLocks/>
            </p:cNvSpPr>
            <p:nvPr/>
          </p:nvSpPr>
          <p:spPr bwMode="auto">
            <a:xfrm>
              <a:off x="9825038" y="388938"/>
              <a:ext cx="585788" cy="585788"/>
            </a:xfrm>
            <a:custGeom>
              <a:avLst/>
              <a:gdLst>
                <a:gd name="T0" fmla="*/ 0 w 137"/>
                <a:gd name="T1" fmla="*/ 0 h 137"/>
                <a:gd name="T2" fmla="*/ 0 w 137"/>
                <a:gd name="T3" fmla="*/ 18 h 137"/>
                <a:gd name="T4" fmla="*/ 119 w 137"/>
                <a:gd name="T5" fmla="*/ 137 h 137"/>
                <a:gd name="T6" fmla="*/ 137 w 137"/>
                <a:gd name="T7" fmla="*/ 137 h 137"/>
                <a:gd name="T8" fmla="*/ 0 w 137"/>
                <a:gd name="T9" fmla="*/ 0 h 137"/>
              </a:gdLst>
              <a:ahLst/>
              <a:cxnLst>
                <a:cxn ang="0">
                  <a:pos x="T0" y="T1"/>
                </a:cxn>
                <a:cxn ang="0">
                  <a:pos x="T2" y="T3"/>
                </a:cxn>
                <a:cxn ang="0">
                  <a:pos x="T4" y="T5"/>
                </a:cxn>
                <a:cxn ang="0">
                  <a:pos x="T6" y="T7"/>
                </a:cxn>
                <a:cxn ang="0">
                  <a:pos x="T8" y="T9"/>
                </a:cxn>
              </a:cxnLst>
              <a:rect l="0" t="0" r="r" b="b"/>
              <a:pathLst>
                <a:path w="137" h="137">
                  <a:moveTo>
                    <a:pt x="0" y="0"/>
                  </a:moveTo>
                  <a:cubicBezTo>
                    <a:pt x="0" y="18"/>
                    <a:pt x="0" y="18"/>
                    <a:pt x="0" y="18"/>
                  </a:cubicBezTo>
                  <a:cubicBezTo>
                    <a:pt x="66" y="18"/>
                    <a:pt x="119" y="72"/>
                    <a:pt x="119" y="137"/>
                  </a:cubicBezTo>
                  <a:cubicBezTo>
                    <a:pt x="137" y="137"/>
                    <a:pt x="137" y="137"/>
                    <a:pt x="137" y="137"/>
                  </a:cubicBezTo>
                  <a:cubicBezTo>
                    <a:pt x="137" y="62"/>
                    <a:pt x="76"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grpSp>
      <p:grpSp>
        <p:nvGrpSpPr>
          <p:cNvPr id="66" name="Group 65"/>
          <p:cNvGrpSpPr/>
          <p:nvPr/>
        </p:nvGrpSpPr>
        <p:grpSpPr>
          <a:xfrm>
            <a:off x="-1114634" y="7097854"/>
            <a:ext cx="796618" cy="490528"/>
            <a:chOff x="2960687" y="4940300"/>
            <a:chExt cx="1611314" cy="992187"/>
          </a:xfrm>
          <a:solidFill>
            <a:srgbClr val="001F50"/>
          </a:solidFill>
        </p:grpSpPr>
        <p:sp>
          <p:nvSpPr>
            <p:cNvPr id="67" name="Freeform 46"/>
            <p:cNvSpPr>
              <a:spLocks noEditPoints="1"/>
            </p:cNvSpPr>
            <p:nvPr/>
          </p:nvSpPr>
          <p:spPr bwMode="auto">
            <a:xfrm>
              <a:off x="2960687" y="4940300"/>
              <a:ext cx="1458913" cy="835025"/>
            </a:xfrm>
            <a:custGeom>
              <a:avLst/>
              <a:gdLst>
                <a:gd name="T0" fmla="*/ 919 w 919"/>
                <a:gd name="T1" fmla="*/ 526 h 526"/>
                <a:gd name="T2" fmla="*/ 0 w 919"/>
                <a:gd name="T3" fmla="*/ 526 h 526"/>
                <a:gd name="T4" fmla="*/ 0 w 919"/>
                <a:gd name="T5" fmla="*/ 0 h 526"/>
                <a:gd name="T6" fmla="*/ 919 w 919"/>
                <a:gd name="T7" fmla="*/ 0 h 526"/>
                <a:gd name="T8" fmla="*/ 919 w 919"/>
                <a:gd name="T9" fmla="*/ 526 h 526"/>
                <a:gd name="T10" fmla="*/ 54 w 919"/>
                <a:gd name="T11" fmla="*/ 472 h 526"/>
                <a:gd name="T12" fmla="*/ 865 w 919"/>
                <a:gd name="T13" fmla="*/ 472 h 526"/>
                <a:gd name="T14" fmla="*/ 865 w 919"/>
                <a:gd name="T15" fmla="*/ 54 h 526"/>
                <a:gd name="T16" fmla="*/ 54 w 919"/>
                <a:gd name="T17" fmla="*/ 54 h 526"/>
                <a:gd name="T18" fmla="*/ 54 w 919"/>
                <a:gd name="T19" fmla="*/ 472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19" h="526">
                  <a:moveTo>
                    <a:pt x="919" y="526"/>
                  </a:moveTo>
                  <a:lnTo>
                    <a:pt x="0" y="526"/>
                  </a:lnTo>
                  <a:lnTo>
                    <a:pt x="0" y="0"/>
                  </a:lnTo>
                  <a:lnTo>
                    <a:pt x="919" y="0"/>
                  </a:lnTo>
                  <a:lnTo>
                    <a:pt x="919" y="526"/>
                  </a:lnTo>
                  <a:close/>
                  <a:moveTo>
                    <a:pt x="54" y="472"/>
                  </a:moveTo>
                  <a:lnTo>
                    <a:pt x="865" y="472"/>
                  </a:lnTo>
                  <a:lnTo>
                    <a:pt x="865" y="54"/>
                  </a:lnTo>
                  <a:lnTo>
                    <a:pt x="54" y="54"/>
                  </a:lnTo>
                  <a:lnTo>
                    <a:pt x="54" y="4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72" name="Freeform 47"/>
            <p:cNvSpPr>
              <a:spLocks/>
            </p:cNvSpPr>
            <p:nvPr/>
          </p:nvSpPr>
          <p:spPr bwMode="auto">
            <a:xfrm>
              <a:off x="3157538" y="5137150"/>
              <a:ext cx="1414463" cy="795337"/>
            </a:xfrm>
            <a:custGeom>
              <a:avLst/>
              <a:gdLst>
                <a:gd name="T0" fmla="*/ 891 w 891"/>
                <a:gd name="T1" fmla="*/ 501 h 501"/>
                <a:gd name="T2" fmla="*/ 0 w 891"/>
                <a:gd name="T3" fmla="*/ 501 h 501"/>
                <a:gd name="T4" fmla="*/ 0 w 891"/>
                <a:gd name="T5" fmla="*/ 447 h 501"/>
                <a:gd name="T6" fmla="*/ 838 w 891"/>
                <a:gd name="T7" fmla="*/ 447 h 501"/>
                <a:gd name="T8" fmla="*/ 838 w 891"/>
                <a:gd name="T9" fmla="*/ 0 h 501"/>
                <a:gd name="T10" fmla="*/ 891 w 891"/>
                <a:gd name="T11" fmla="*/ 0 h 501"/>
                <a:gd name="T12" fmla="*/ 891 w 891"/>
                <a:gd name="T13" fmla="*/ 501 h 501"/>
              </a:gdLst>
              <a:ahLst/>
              <a:cxnLst>
                <a:cxn ang="0">
                  <a:pos x="T0" y="T1"/>
                </a:cxn>
                <a:cxn ang="0">
                  <a:pos x="T2" y="T3"/>
                </a:cxn>
                <a:cxn ang="0">
                  <a:pos x="T4" y="T5"/>
                </a:cxn>
                <a:cxn ang="0">
                  <a:pos x="T6" y="T7"/>
                </a:cxn>
                <a:cxn ang="0">
                  <a:pos x="T8" y="T9"/>
                </a:cxn>
                <a:cxn ang="0">
                  <a:pos x="T10" y="T11"/>
                </a:cxn>
                <a:cxn ang="0">
                  <a:pos x="T12" y="T13"/>
                </a:cxn>
              </a:cxnLst>
              <a:rect l="0" t="0" r="r" b="b"/>
              <a:pathLst>
                <a:path w="891" h="501">
                  <a:moveTo>
                    <a:pt x="891" y="501"/>
                  </a:moveTo>
                  <a:lnTo>
                    <a:pt x="0" y="501"/>
                  </a:lnTo>
                  <a:lnTo>
                    <a:pt x="0" y="447"/>
                  </a:lnTo>
                  <a:lnTo>
                    <a:pt x="838" y="447"/>
                  </a:lnTo>
                  <a:lnTo>
                    <a:pt x="838" y="0"/>
                  </a:lnTo>
                  <a:lnTo>
                    <a:pt x="891" y="0"/>
                  </a:lnTo>
                  <a:lnTo>
                    <a:pt x="891" y="5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73" name="Freeform 48"/>
            <p:cNvSpPr>
              <a:spLocks noEditPoints="1"/>
            </p:cNvSpPr>
            <p:nvPr/>
          </p:nvSpPr>
          <p:spPr bwMode="auto">
            <a:xfrm>
              <a:off x="3519488" y="5114925"/>
              <a:ext cx="341313" cy="484187"/>
            </a:xfrm>
            <a:custGeom>
              <a:avLst/>
              <a:gdLst>
                <a:gd name="T0" fmla="*/ 19 w 80"/>
                <a:gd name="T1" fmla="*/ 39 h 113"/>
                <a:gd name="T2" fmla="*/ 28 w 80"/>
                <a:gd name="T3" fmla="*/ 46 h 113"/>
                <a:gd name="T4" fmla="*/ 31 w 80"/>
                <a:gd name="T5" fmla="*/ 46 h 113"/>
                <a:gd name="T6" fmla="*/ 31 w 80"/>
                <a:gd name="T7" fmla="*/ 29 h 113"/>
                <a:gd name="T8" fmla="*/ 28 w 80"/>
                <a:gd name="T9" fmla="*/ 29 h 113"/>
                <a:gd name="T10" fmla="*/ 19 w 80"/>
                <a:gd name="T11" fmla="*/ 39 h 113"/>
                <a:gd name="T12" fmla="*/ 49 w 80"/>
                <a:gd name="T13" fmla="*/ 82 h 113"/>
                <a:gd name="T14" fmla="*/ 54 w 80"/>
                <a:gd name="T15" fmla="*/ 82 h 113"/>
                <a:gd name="T16" fmla="*/ 61 w 80"/>
                <a:gd name="T17" fmla="*/ 75 h 113"/>
                <a:gd name="T18" fmla="*/ 54 w 80"/>
                <a:gd name="T19" fmla="*/ 65 h 113"/>
                <a:gd name="T20" fmla="*/ 49 w 80"/>
                <a:gd name="T21" fmla="*/ 65 h 113"/>
                <a:gd name="T22" fmla="*/ 49 w 80"/>
                <a:gd name="T23" fmla="*/ 82 h 113"/>
                <a:gd name="T24" fmla="*/ 0 w 80"/>
                <a:gd name="T25" fmla="*/ 39 h 113"/>
                <a:gd name="T26" fmla="*/ 28 w 80"/>
                <a:gd name="T27" fmla="*/ 10 h 113"/>
                <a:gd name="T28" fmla="*/ 31 w 80"/>
                <a:gd name="T29" fmla="*/ 10 h 113"/>
                <a:gd name="T30" fmla="*/ 31 w 80"/>
                <a:gd name="T31" fmla="*/ 0 h 113"/>
                <a:gd name="T32" fmla="*/ 49 w 80"/>
                <a:gd name="T33" fmla="*/ 0 h 113"/>
                <a:gd name="T34" fmla="*/ 49 w 80"/>
                <a:gd name="T35" fmla="*/ 10 h 113"/>
                <a:gd name="T36" fmla="*/ 71 w 80"/>
                <a:gd name="T37" fmla="*/ 10 h 113"/>
                <a:gd name="T38" fmla="*/ 71 w 80"/>
                <a:gd name="T39" fmla="*/ 29 h 113"/>
                <a:gd name="T40" fmla="*/ 49 w 80"/>
                <a:gd name="T41" fmla="*/ 29 h 113"/>
                <a:gd name="T42" fmla="*/ 49 w 80"/>
                <a:gd name="T43" fmla="*/ 46 h 113"/>
                <a:gd name="T44" fmla="*/ 54 w 80"/>
                <a:gd name="T45" fmla="*/ 46 h 113"/>
                <a:gd name="T46" fmla="*/ 80 w 80"/>
                <a:gd name="T47" fmla="*/ 75 h 113"/>
                <a:gd name="T48" fmla="*/ 54 w 80"/>
                <a:gd name="T49" fmla="*/ 101 h 113"/>
                <a:gd name="T50" fmla="*/ 49 w 80"/>
                <a:gd name="T51" fmla="*/ 101 h 113"/>
                <a:gd name="T52" fmla="*/ 49 w 80"/>
                <a:gd name="T53" fmla="*/ 113 h 113"/>
                <a:gd name="T54" fmla="*/ 31 w 80"/>
                <a:gd name="T55" fmla="*/ 113 h 113"/>
                <a:gd name="T56" fmla="*/ 31 w 80"/>
                <a:gd name="T57" fmla="*/ 101 h 113"/>
                <a:gd name="T58" fmla="*/ 9 w 80"/>
                <a:gd name="T59" fmla="*/ 101 h 113"/>
                <a:gd name="T60" fmla="*/ 9 w 80"/>
                <a:gd name="T61" fmla="*/ 82 h 113"/>
                <a:gd name="T62" fmla="*/ 31 w 80"/>
                <a:gd name="T63" fmla="*/ 82 h 113"/>
                <a:gd name="T64" fmla="*/ 31 w 80"/>
                <a:gd name="T65" fmla="*/ 65 h 113"/>
                <a:gd name="T66" fmla="*/ 28 w 80"/>
                <a:gd name="T67" fmla="*/ 65 h 113"/>
                <a:gd name="T68" fmla="*/ 0 w 80"/>
                <a:gd name="T69" fmla="*/ 39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0" h="113">
                  <a:moveTo>
                    <a:pt x="19" y="39"/>
                  </a:moveTo>
                  <a:cubicBezTo>
                    <a:pt x="19" y="43"/>
                    <a:pt x="23" y="46"/>
                    <a:pt x="28" y="46"/>
                  </a:cubicBezTo>
                  <a:cubicBezTo>
                    <a:pt x="31" y="46"/>
                    <a:pt x="31" y="46"/>
                    <a:pt x="31" y="46"/>
                  </a:cubicBezTo>
                  <a:cubicBezTo>
                    <a:pt x="31" y="29"/>
                    <a:pt x="31" y="29"/>
                    <a:pt x="31" y="29"/>
                  </a:cubicBezTo>
                  <a:cubicBezTo>
                    <a:pt x="28" y="29"/>
                    <a:pt x="28" y="29"/>
                    <a:pt x="28" y="29"/>
                  </a:cubicBezTo>
                  <a:cubicBezTo>
                    <a:pt x="23" y="29"/>
                    <a:pt x="19" y="34"/>
                    <a:pt x="19" y="39"/>
                  </a:cubicBezTo>
                  <a:close/>
                  <a:moveTo>
                    <a:pt x="49" y="82"/>
                  </a:moveTo>
                  <a:cubicBezTo>
                    <a:pt x="54" y="82"/>
                    <a:pt x="54" y="82"/>
                    <a:pt x="54" y="82"/>
                  </a:cubicBezTo>
                  <a:cubicBezTo>
                    <a:pt x="57" y="82"/>
                    <a:pt x="61" y="80"/>
                    <a:pt x="61" y="75"/>
                  </a:cubicBezTo>
                  <a:cubicBezTo>
                    <a:pt x="61" y="70"/>
                    <a:pt x="57" y="65"/>
                    <a:pt x="54" y="65"/>
                  </a:cubicBezTo>
                  <a:cubicBezTo>
                    <a:pt x="49" y="65"/>
                    <a:pt x="49" y="65"/>
                    <a:pt x="49" y="65"/>
                  </a:cubicBezTo>
                  <a:lnTo>
                    <a:pt x="49" y="82"/>
                  </a:lnTo>
                  <a:close/>
                  <a:moveTo>
                    <a:pt x="0" y="39"/>
                  </a:moveTo>
                  <a:cubicBezTo>
                    <a:pt x="0" y="24"/>
                    <a:pt x="12" y="10"/>
                    <a:pt x="28" y="10"/>
                  </a:cubicBezTo>
                  <a:cubicBezTo>
                    <a:pt x="31" y="10"/>
                    <a:pt x="31" y="10"/>
                    <a:pt x="31" y="10"/>
                  </a:cubicBezTo>
                  <a:cubicBezTo>
                    <a:pt x="31" y="0"/>
                    <a:pt x="31" y="0"/>
                    <a:pt x="31" y="0"/>
                  </a:cubicBezTo>
                  <a:cubicBezTo>
                    <a:pt x="49" y="0"/>
                    <a:pt x="49" y="0"/>
                    <a:pt x="49" y="0"/>
                  </a:cubicBezTo>
                  <a:cubicBezTo>
                    <a:pt x="49" y="10"/>
                    <a:pt x="49" y="10"/>
                    <a:pt x="49" y="10"/>
                  </a:cubicBezTo>
                  <a:cubicBezTo>
                    <a:pt x="71" y="10"/>
                    <a:pt x="71" y="10"/>
                    <a:pt x="71" y="10"/>
                  </a:cubicBezTo>
                  <a:cubicBezTo>
                    <a:pt x="71" y="29"/>
                    <a:pt x="71" y="29"/>
                    <a:pt x="71" y="29"/>
                  </a:cubicBezTo>
                  <a:cubicBezTo>
                    <a:pt x="49" y="29"/>
                    <a:pt x="49" y="29"/>
                    <a:pt x="49" y="29"/>
                  </a:cubicBezTo>
                  <a:cubicBezTo>
                    <a:pt x="49" y="46"/>
                    <a:pt x="49" y="46"/>
                    <a:pt x="49" y="46"/>
                  </a:cubicBezTo>
                  <a:cubicBezTo>
                    <a:pt x="54" y="46"/>
                    <a:pt x="54" y="46"/>
                    <a:pt x="54" y="46"/>
                  </a:cubicBezTo>
                  <a:cubicBezTo>
                    <a:pt x="68" y="46"/>
                    <a:pt x="80" y="58"/>
                    <a:pt x="80" y="75"/>
                  </a:cubicBezTo>
                  <a:cubicBezTo>
                    <a:pt x="80" y="89"/>
                    <a:pt x="68" y="101"/>
                    <a:pt x="54" y="101"/>
                  </a:cubicBezTo>
                  <a:cubicBezTo>
                    <a:pt x="49" y="101"/>
                    <a:pt x="49" y="101"/>
                    <a:pt x="49" y="101"/>
                  </a:cubicBezTo>
                  <a:cubicBezTo>
                    <a:pt x="49" y="113"/>
                    <a:pt x="49" y="113"/>
                    <a:pt x="49" y="113"/>
                  </a:cubicBezTo>
                  <a:cubicBezTo>
                    <a:pt x="31" y="113"/>
                    <a:pt x="31" y="113"/>
                    <a:pt x="31" y="113"/>
                  </a:cubicBezTo>
                  <a:cubicBezTo>
                    <a:pt x="31" y="101"/>
                    <a:pt x="31" y="101"/>
                    <a:pt x="31" y="101"/>
                  </a:cubicBezTo>
                  <a:cubicBezTo>
                    <a:pt x="9" y="101"/>
                    <a:pt x="9" y="101"/>
                    <a:pt x="9" y="101"/>
                  </a:cubicBezTo>
                  <a:cubicBezTo>
                    <a:pt x="9" y="82"/>
                    <a:pt x="9" y="82"/>
                    <a:pt x="9" y="82"/>
                  </a:cubicBezTo>
                  <a:cubicBezTo>
                    <a:pt x="31" y="82"/>
                    <a:pt x="31" y="82"/>
                    <a:pt x="31" y="82"/>
                  </a:cubicBezTo>
                  <a:cubicBezTo>
                    <a:pt x="31" y="65"/>
                    <a:pt x="31" y="65"/>
                    <a:pt x="31" y="65"/>
                  </a:cubicBezTo>
                  <a:cubicBezTo>
                    <a:pt x="28" y="65"/>
                    <a:pt x="28" y="65"/>
                    <a:pt x="28" y="65"/>
                  </a:cubicBezTo>
                  <a:cubicBezTo>
                    <a:pt x="12" y="65"/>
                    <a:pt x="0" y="53"/>
                    <a:pt x="0" y="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74" name="Rectangle 49"/>
            <p:cNvSpPr>
              <a:spLocks noChangeArrowheads="1"/>
            </p:cNvSpPr>
            <p:nvPr/>
          </p:nvSpPr>
          <p:spPr bwMode="auto">
            <a:xfrm>
              <a:off x="3127375" y="5102225"/>
              <a:ext cx="85725" cy="1285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75" name="Rectangle 50"/>
            <p:cNvSpPr>
              <a:spLocks noChangeArrowheads="1"/>
            </p:cNvSpPr>
            <p:nvPr/>
          </p:nvSpPr>
          <p:spPr bwMode="auto">
            <a:xfrm>
              <a:off x="4171950" y="5102225"/>
              <a:ext cx="85725" cy="1285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76" name="Rectangle 51"/>
            <p:cNvSpPr>
              <a:spLocks noChangeArrowheads="1"/>
            </p:cNvSpPr>
            <p:nvPr/>
          </p:nvSpPr>
          <p:spPr bwMode="auto">
            <a:xfrm>
              <a:off x="3127375" y="5487988"/>
              <a:ext cx="85725" cy="1285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77" name="Rectangle 52"/>
            <p:cNvSpPr>
              <a:spLocks noChangeArrowheads="1"/>
            </p:cNvSpPr>
            <p:nvPr/>
          </p:nvSpPr>
          <p:spPr bwMode="auto">
            <a:xfrm>
              <a:off x="4171950" y="5487988"/>
              <a:ext cx="85725" cy="1285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grpSp>
      <p:sp>
        <p:nvSpPr>
          <p:cNvPr id="78" name="Freeform 56"/>
          <p:cNvSpPr>
            <a:spLocks noEditPoints="1"/>
          </p:cNvSpPr>
          <p:nvPr/>
        </p:nvSpPr>
        <p:spPr bwMode="auto">
          <a:xfrm>
            <a:off x="4637705" y="7257172"/>
            <a:ext cx="900219" cy="490855"/>
          </a:xfrm>
          <a:custGeom>
            <a:avLst/>
            <a:gdLst>
              <a:gd name="T0" fmla="*/ 277 w 349"/>
              <a:gd name="T1" fmla="*/ 189 h 189"/>
              <a:gd name="T2" fmla="*/ 44 w 349"/>
              <a:gd name="T3" fmla="*/ 189 h 189"/>
              <a:gd name="T4" fmla="*/ 43 w 349"/>
              <a:gd name="T5" fmla="*/ 189 h 189"/>
              <a:gd name="T6" fmla="*/ 0 w 349"/>
              <a:gd name="T7" fmla="*/ 134 h 189"/>
              <a:gd name="T8" fmla="*/ 54 w 349"/>
              <a:gd name="T9" fmla="*/ 80 h 189"/>
              <a:gd name="T10" fmla="*/ 56 w 349"/>
              <a:gd name="T11" fmla="*/ 80 h 189"/>
              <a:gd name="T12" fmla="*/ 57 w 349"/>
              <a:gd name="T13" fmla="*/ 77 h 189"/>
              <a:gd name="T14" fmla="*/ 148 w 349"/>
              <a:gd name="T15" fmla="*/ 0 h 189"/>
              <a:gd name="T16" fmla="*/ 235 w 349"/>
              <a:gd name="T17" fmla="*/ 59 h 189"/>
              <a:gd name="T18" fmla="*/ 235 w 349"/>
              <a:gd name="T19" fmla="*/ 59 h 189"/>
              <a:gd name="T20" fmla="*/ 277 w 349"/>
              <a:gd name="T21" fmla="*/ 46 h 189"/>
              <a:gd name="T22" fmla="*/ 349 w 349"/>
              <a:gd name="T23" fmla="*/ 119 h 189"/>
              <a:gd name="T24" fmla="*/ 277 w 349"/>
              <a:gd name="T25" fmla="*/ 189 h 189"/>
              <a:gd name="T26" fmla="*/ 139 w 349"/>
              <a:gd name="T27" fmla="*/ 172 h 189"/>
              <a:gd name="T28" fmla="*/ 277 w 349"/>
              <a:gd name="T29" fmla="*/ 172 h 189"/>
              <a:gd name="T30" fmla="*/ 332 w 349"/>
              <a:gd name="T31" fmla="*/ 119 h 189"/>
              <a:gd name="T32" fmla="*/ 277 w 349"/>
              <a:gd name="T33" fmla="*/ 63 h 189"/>
              <a:gd name="T34" fmla="*/ 239 w 349"/>
              <a:gd name="T35" fmla="*/ 78 h 189"/>
              <a:gd name="T36" fmla="*/ 227 w 349"/>
              <a:gd name="T37" fmla="*/ 90 h 189"/>
              <a:gd name="T38" fmla="*/ 219 w 349"/>
              <a:gd name="T39" fmla="*/ 65 h 189"/>
              <a:gd name="T40" fmla="*/ 148 w 349"/>
              <a:gd name="T41" fmla="*/ 17 h 189"/>
              <a:gd name="T42" fmla="*/ 73 w 349"/>
              <a:gd name="T43" fmla="*/ 79 h 189"/>
              <a:gd name="T44" fmla="*/ 70 w 349"/>
              <a:gd name="T45" fmla="*/ 100 h 189"/>
              <a:gd name="T46" fmla="*/ 54 w 349"/>
              <a:gd name="T47" fmla="*/ 97 h 189"/>
              <a:gd name="T48" fmla="*/ 17 w 349"/>
              <a:gd name="T49" fmla="*/ 134 h 189"/>
              <a:gd name="T50" fmla="*/ 47 w 349"/>
              <a:gd name="T51" fmla="*/ 172 h 189"/>
              <a:gd name="T52" fmla="*/ 139 w 349"/>
              <a:gd name="T53" fmla="*/ 17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9" h="189">
                <a:moveTo>
                  <a:pt x="277" y="189"/>
                </a:moveTo>
                <a:cubicBezTo>
                  <a:pt x="44" y="189"/>
                  <a:pt x="44" y="189"/>
                  <a:pt x="44" y="189"/>
                </a:cubicBezTo>
                <a:cubicBezTo>
                  <a:pt x="43" y="189"/>
                  <a:pt x="43" y="189"/>
                  <a:pt x="43" y="189"/>
                </a:cubicBezTo>
                <a:cubicBezTo>
                  <a:pt x="17" y="182"/>
                  <a:pt x="0" y="160"/>
                  <a:pt x="0" y="134"/>
                </a:cubicBezTo>
                <a:cubicBezTo>
                  <a:pt x="0" y="105"/>
                  <a:pt x="25" y="80"/>
                  <a:pt x="54" y="80"/>
                </a:cubicBezTo>
                <a:cubicBezTo>
                  <a:pt x="56" y="80"/>
                  <a:pt x="56" y="80"/>
                  <a:pt x="56" y="80"/>
                </a:cubicBezTo>
                <a:cubicBezTo>
                  <a:pt x="57" y="77"/>
                  <a:pt x="57" y="77"/>
                  <a:pt x="57" y="77"/>
                </a:cubicBezTo>
                <a:cubicBezTo>
                  <a:pt x="64" y="33"/>
                  <a:pt x="104" y="0"/>
                  <a:pt x="148" y="0"/>
                </a:cubicBezTo>
                <a:cubicBezTo>
                  <a:pt x="185" y="0"/>
                  <a:pt x="221" y="24"/>
                  <a:pt x="235" y="59"/>
                </a:cubicBezTo>
                <a:cubicBezTo>
                  <a:pt x="235" y="59"/>
                  <a:pt x="235" y="59"/>
                  <a:pt x="235" y="59"/>
                </a:cubicBezTo>
                <a:cubicBezTo>
                  <a:pt x="247" y="51"/>
                  <a:pt x="262" y="46"/>
                  <a:pt x="277" y="46"/>
                </a:cubicBezTo>
                <a:cubicBezTo>
                  <a:pt x="316" y="46"/>
                  <a:pt x="349" y="79"/>
                  <a:pt x="349" y="119"/>
                </a:cubicBezTo>
                <a:cubicBezTo>
                  <a:pt x="349" y="157"/>
                  <a:pt x="316" y="189"/>
                  <a:pt x="277" y="189"/>
                </a:cubicBezTo>
                <a:close/>
                <a:moveTo>
                  <a:pt x="139" y="172"/>
                </a:moveTo>
                <a:cubicBezTo>
                  <a:pt x="277" y="172"/>
                  <a:pt x="277" y="172"/>
                  <a:pt x="277" y="172"/>
                </a:cubicBezTo>
                <a:cubicBezTo>
                  <a:pt x="307" y="172"/>
                  <a:pt x="332" y="148"/>
                  <a:pt x="332" y="119"/>
                </a:cubicBezTo>
                <a:cubicBezTo>
                  <a:pt x="332" y="88"/>
                  <a:pt x="307" y="63"/>
                  <a:pt x="277" y="63"/>
                </a:cubicBezTo>
                <a:cubicBezTo>
                  <a:pt x="262" y="63"/>
                  <a:pt x="248" y="69"/>
                  <a:pt x="239" y="78"/>
                </a:cubicBezTo>
                <a:cubicBezTo>
                  <a:pt x="227" y="90"/>
                  <a:pt x="227" y="90"/>
                  <a:pt x="227" y="90"/>
                </a:cubicBezTo>
                <a:cubicBezTo>
                  <a:pt x="219" y="65"/>
                  <a:pt x="219" y="65"/>
                  <a:pt x="219" y="65"/>
                </a:cubicBezTo>
                <a:cubicBezTo>
                  <a:pt x="208" y="37"/>
                  <a:pt x="178" y="17"/>
                  <a:pt x="148" y="17"/>
                </a:cubicBezTo>
                <a:cubicBezTo>
                  <a:pt x="112" y="17"/>
                  <a:pt x="80" y="44"/>
                  <a:pt x="73" y="79"/>
                </a:cubicBezTo>
                <a:cubicBezTo>
                  <a:pt x="70" y="100"/>
                  <a:pt x="70" y="100"/>
                  <a:pt x="70" y="100"/>
                </a:cubicBezTo>
                <a:cubicBezTo>
                  <a:pt x="54" y="97"/>
                  <a:pt x="54" y="97"/>
                  <a:pt x="54" y="97"/>
                </a:cubicBezTo>
                <a:cubicBezTo>
                  <a:pt x="34" y="97"/>
                  <a:pt x="17" y="115"/>
                  <a:pt x="17" y="134"/>
                </a:cubicBezTo>
                <a:cubicBezTo>
                  <a:pt x="17" y="152"/>
                  <a:pt x="29" y="167"/>
                  <a:pt x="47" y="172"/>
                </a:cubicBezTo>
                <a:lnTo>
                  <a:pt x="139" y="172"/>
                </a:lnTo>
                <a:close/>
              </a:path>
            </a:pathLst>
          </a:custGeom>
          <a:solidFill>
            <a:srgbClr val="001F50"/>
          </a:solidFill>
          <a:ln>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grpSp>
        <p:nvGrpSpPr>
          <p:cNvPr id="79" name="Group 78"/>
          <p:cNvGrpSpPr/>
          <p:nvPr/>
        </p:nvGrpSpPr>
        <p:grpSpPr>
          <a:xfrm>
            <a:off x="12042830" y="7227676"/>
            <a:ext cx="1031315" cy="702106"/>
            <a:chOff x="10160000" y="4967288"/>
            <a:chExt cx="1611313" cy="1096962"/>
          </a:xfrm>
        </p:grpSpPr>
        <p:sp>
          <p:nvSpPr>
            <p:cNvPr id="80" name="Freeform 84"/>
            <p:cNvSpPr>
              <a:spLocks/>
            </p:cNvSpPr>
            <p:nvPr/>
          </p:nvSpPr>
          <p:spPr bwMode="auto">
            <a:xfrm>
              <a:off x="10160000" y="4967288"/>
              <a:ext cx="1116013" cy="673100"/>
            </a:xfrm>
            <a:custGeom>
              <a:avLst/>
              <a:gdLst>
                <a:gd name="T0" fmla="*/ 60 w 262"/>
                <a:gd name="T1" fmla="*/ 25 h 157"/>
                <a:gd name="T2" fmla="*/ 129 w 262"/>
                <a:gd name="T3" fmla="*/ 42 h 157"/>
                <a:gd name="T4" fmla="*/ 130 w 262"/>
                <a:gd name="T5" fmla="*/ 42 h 157"/>
                <a:gd name="T6" fmla="*/ 149 w 262"/>
                <a:gd name="T7" fmla="*/ 36 h 157"/>
                <a:gd name="T8" fmla="*/ 244 w 262"/>
                <a:gd name="T9" fmla="*/ 66 h 157"/>
                <a:gd name="T10" fmla="*/ 233 w 262"/>
                <a:gd name="T11" fmla="*/ 74 h 157"/>
                <a:gd name="T12" fmla="*/ 184 w 262"/>
                <a:gd name="T13" fmla="*/ 59 h 157"/>
                <a:gd name="T14" fmla="*/ 173 w 262"/>
                <a:gd name="T15" fmla="*/ 55 h 157"/>
                <a:gd name="T16" fmla="*/ 173 w 262"/>
                <a:gd name="T17" fmla="*/ 66 h 157"/>
                <a:gd name="T18" fmla="*/ 159 w 262"/>
                <a:gd name="T19" fmla="*/ 93 h 157"/>
                <a:gd name="T20" fmla="*/ 117 w 262"/>
                <a:gd name="T21" fmla="*/ 99 h 157"/>
                <a:gd name="T22" fmla="*/ 115 w 262"/>
                <a:gd name="T23" fmla="*/ 108 h 157"/>
                <a:gd name="T24" fmla="*/ 114 w 262"/>
                <a:gd name="T25" fmla="*/ 116 h 157"/>
                <a:gd name="T26" fmla="*/ 172 w 262"/>
                <a:gd name="T27" fmla="*/ 104 h 157"/>
                <a:gd name="T28" fmla="*/ 172 w 262"/>
                <a:gd name="T29" fmla="*/ 104 h 157"/>
                <a:gd name="T30" fmla="*/ 188 w 262"/>
                <a:gd name="T31" fmla="*/ 78 h 157"/>
                <a:gd name="T32" fmla="*/ 230 w 262"/>
                <a:gd name="T33" fmla="*/ 91 h 157"/>
                <a:gd name="T34" fmla="*/ 232 w 262"/>
                <a:gd name="T35" fmla="*/ 91 h 157"/>
                <a:gd name="T36" fmla="*/ 262 w 262"/>
                <a:gd name="T37" fmla="*/ 60 h 157"/>
                <a:gd name="T38" fmla="*/ 262 w 262"/>
                <a:gd name="T39" fmla="*/ 54 h 157"/>
                <a:gd name="T40" fmla="*/ 156 w 262"/>
                <a:gd name="T41" fmla="*/ 21 h 157"/>
                <a:gd name="T42" fmla="*/ 120 w 262"/>
                <a:gd name="T43" fmla="*/ 28 h 157"/>
                <a:gd name="T44" fmla="*/ 60 w 262"/>
                <a:gd name="T45" fmla="*/ 6 h 157"/>
                <a:gd name="T46" fmla="*/ 51 w 262"/>
                <a:gd name="T47" fmla="*/ 0 h 157"/>
                <a:gd name="T48" fmla="*/ 0 w 262"/>
                <a:gd name="T49" fmla="*/ 135 h 157"/>
                <a:gd name="T50" fmla="*/ 62 w 262"/>
                <a:gd name="T51" fmla="*/ 157 h 157"/>
                <a:gd name="T52" fmla="*/ 67 w 262"/>
                <a:gd name="T53" fmla="*/ 141 h 157"/>
                <a:gd name="T54" fmla="*/ 22 w 262"/>
                <a:gd name="T55" fmla="*/ 125 h 157"/>
                <a:gd name="T56" fmla="*/ 60 w 262"/>
                <a:gd name="T57" fmla="*/ 25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62" h="157">
                  <a:moveTo>
                    <a:pt x="60" y="25"/>
                  </a:moveTo>
                  <a:cubicBezTo>
                    <a:pt x="78" y="35"/>
                    <a:pt x="113" y="52"/>
                    <a:pt x="129" y="42"/>
                  </a:cubicBezTo>
                  <a:cubicBezTo>
                    <a:pt x="130" y="42"/>
                    <a:pt x="130" y="42"/>
                    <a:pt x="130" y="42"/>
                  </a:cubicBezTo>
                  <a:cubicBezTo>
                    <a:pt x="141" y="33"/>
                    <a:pt x="149" y="36"/>
                    <a:pt x="149" y="36"/>
                  </a:cubicBezTo>
                  <a:cubicBezTo>
                    <a:pt x="244" y="66"/>
                    <a:pt x="244" y="66"/>
                    <a:pt x="244" y="66"/>
                  </a:cubicBezTo>
                  <a:cubicBezTo>
                    <a:pt x="242" y="72"/>
                    <a:pt x="236" y="74"/>
                    <a:pt x="233" y="74"/>
                  </a:cubicBezTo>
                  <a:cubicBezTo>
                    <a:pt x="184" y="59"/>
                    <a:pt x="184" y="59"/>
                    <a:pt x="184" y="59"/>
                  </a:cubicBezTo>
                  <a:cubicBezTo>
                    <a:pt x="173" y="55"/>
                    <a:pt x="173" y="55"/>
                    <a:pt x="173" y="55"/>
                  </a:cubicBezTo>
                  <a:cubicBezTo>
                    <a:pt x="173" y="66"/>
                    <a:pt x="173" y="66"/>
                    <a:pt x="173" y="66"/>
                  </a:cubicBezTo>
                  <a:cubicBezTo>
                    <a:pt x="173" y="67"/>
                    <a:pt x="172" y="77"/>
                    <a:pt x="159" y="93"/>
                  </a:cubicBezTo>
                  <a:cubicBezTo>
                    <a:pt x="149" y="103"/>
                    <a:pt x="125" y="101"/>
                    <a:pt x="117" y="99"/>
                  </a:cubicBezTo>
                  <a:cubicBezTo>
                    <a:pt x="115" y="108"/>
                    <a:pt x="115" y="108"/>
                    <a:pt x="115" y="108"/>
                  </a:cubicBezTo>
                  <a:cubicBezTo>
                    <a:pt x="114" y="116"/>
                    <a:pt x="114" y="116"/>
                    <a:pt x="114" y="116"/>
                  </a:cubicBezTo>
                  <a:cubicBezTo>
                    <a:pt x="118" y="117"/>
                    <a:pt x="153" y="123"/>
                    <a:pt x="172" y="104"/>
                  </a:cubicBezTo>
                  <a:cubicBezTo>
                    <a:pt x="172" y="104"/>
                    <a:pt x="172" y="104"/>
                    <a:pt x="172" y="104"/>
                  </a:cubicBezTo>
                  <a:cubicBezTo>
                    <a:pt x="181" y="93"/>
                    <a:pt x="185" y="84"/>
                    <a:pt x="188" y="78"/>
                  </a:cubicBezTo>
                  <a:cubicBezTo>
                    <a:pt x="230" y="91"/>
                    <a:pt x="230" y="91"/>
                    <a:pt x="230" y="91"/>
                  </a:cubicBezTo>
                  <a:cubicBezTo>
                    <a:pt x="232" y="91"/>
                    <a:pt x="232" y="91"/>
                    <a:pt x="232" y="91"/>
                  </a:cubicBezTo>
                  <a:cubicBezTo>
                    <a:pt x="244" y="91"/>
                    <a:pt x="262" y="83"/>
                    <a:pt x="262" y="60"/>
                  </a:cubicBezTo>
                  <a:cubicBezTo>
                    <a:pt x="262" y="54"/>
                    <a:pt x="262" y="54"/>
                    <a:pt x="262" y="54"/>
                  </a:cubicBezTo>
                  <a:cubicBezTo>
                    <a:pt x="156" y="21"/>
                    <a:pt x="156" y="21"/>
                    <a:pt x="156" y="21"/>
                  </a:cubicBezTo>
                  <a:cubicBezTo>
                    <a:pt x="149" y="18"/>
                    <a:pt x="135" y="16"/>
                    <a:pt x="120" y="28"/>
                  </a:cubicBezTo>
                  <a:cubicBezTo>
                    <a:pt x="113" y="31"/>
                    <a:pt x="85" y="21"/>
                    <a:pt x="60" y="6"/>
                  </a:cubicBezTo>
                  <a:cubicBezTo>
                    <a:pt x="51" y="0"/>
                    <a:pt x="51" y="0"/>
                    <a:pt x="51" y="0"/>
                  </a:cubicBezTo>
                  <a:cubicBezTo>
                    <a:pt x="0" y="135"/>
                    <a:pt x="0" y="135"/>
                    <a:pt x="0" y="135"/>
                  </a:cubicBezTo>
                  <a:cubicBezTo>
                    <a:pt x="62" y="157"/>
                    <a:pt x="62" y="157"/>
                    <a:pt x="62" y="157"/>
                  </a:cubicBezTo>
                  <a:cubicBezTo>
                    <a:pt x="67" y="141"/>
                    <a:pt x="67" y="141"/>
                    <a:pt x="67" y="141"/>
                  </a:cubicBezTo>
                  <a:cubicBezTo>
                    <a:pt x="22" y="125"/>
                    <a:pt x="22" y="125"/>
                    <a:pt x="22" y="125"/>
                  </a:cubicBezTo>
                  <a:lnTo>
                    <a:pt x="60" y="25"/>
                  </a:lnTo>
                  <a:close/>
                </a:path>
              </a:pathLst>
            </a:custGeom>
            <a:solidFill>
              <a:srgbClr val="001F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81" name="Freeform 85"/>
            <p:cNvSpPr>
              <a:spLocks/>
            </p:cNvSpPr>
            <p:nvPr/>
          </p:nvSpPr>
          <p:spPr bwMode="auto">
            <a:xfrm>
              <a:off x="10448925" y="4997450"/>
              <a:ext cx="1322388" cy="1066800"/>
            </a:xfrm>
            <a:custGeom>
              <a:avLst/>
              <a:gdLst>
                <a:gd name="T0" fmla="*/ 252 w 310"/>
                <a:gd name="T1" fmla="*/ 0 h 249"/>
                <a:gd name="T2" fmla="*/ 200 w 310"/>
                <a:gd name="T3" fmla="*/ 26 h 249"/>
                <a:gd name="T4" fmla="*/ 207 w 310"/>
                <a:gd name="T5" fmla="*/ 42 h 249"/>
                <a:gd name="T6" fmla="*/ 244 w 310"/>
                <a:gd name="T7" fmla="*/ 23 h 249"/>
                <a:gd name="T8" fmla="*/ 287 w 310"/>
                <a:gd name="T9" fmla="*/ 115 h 249"/>
                <a:gd name="T10" fmla="*/ 252 w 310"/>
                <a:gd name="T11" fmla="*/ 131 h 249"/>
                <a:gd name="T12" fmla="*/ 251 w 310"/>
                <a:gd name="T13" fmla="*/ 132 h 249"/>
                <a:gd name="T14" fmla="*/ 206 w 310"/>
                <a:gd name="T15" fmla="*/ 172 h 249"/>
                <a:gd name="T16" fmla="*/ 93 w 310"/>
                <a:gd name="T17" fmla="*/ 231 h 249"/>
                <a:gd name="T18" fmla="*/ 83 w 310"/>
                <a:gd name="T19" fmla="*/ 231 h 249"/>
                <a:gd name="T20" fmla="*/ 82 w 310"/>
                <a:gd name="T21" fmla="*/ 224 h 249"/>
                <a:gd name="T22" fmla="*/ 86 w 310"/>
                <a:gd name="T23" fmla="*/ 222 h 249"/>
                <a:gd name="T24" fmla="*/ 85 w 310"/>
                <a:gd name="T25" fmla="*/ 221 h 249"/>
                <a:gd name="T26" fmla="*/ 173 w 310"/>
                <a:gd name="T27" fmla="*/ 174 h 249"/>
                <a:gd name="T28" fmla="*/ 165 w 310"/>
                <a:gd name="T29" fmla="*/ 159 h 249"/>
                <a:gd name="T30" fmla="*/ 76 w 310"/>
                <a:gd name="T31" fmla="*/ 207 h 249"/>
                <a:gd name="T32" fmla="*/ 75 w 310"/>
                <a:gd name="T33" fmla="*/ 207 h 249"/>
                <a:gd name="T34" fmla="*/ 71 w 310"/>
                <a:gd name="T35" fmla="*/ 211 h 249"/>
                <a:gd name="T36" fmla="*/ 53 w 310"/>
                <a:gd name="T37" fmla="*/ 216 h 249"/>
                <a:gd name="T38" fmla="*/ 52 w 310"/>
                <a:gd name="T39" fmla="*/ 214 h 249"/>
                <a:gd name="T40" fmla="*/ 51 w 310"/>
                <a:gd name="T41" fmla="*/ 213 h 249"/>
                <a:gd name="T42" fmla="*/ 50 w 310"/>
                <a:gd name="T43" fmla="*/ 206 h 249"/>
                <a:gd name="T44" fmla="*/ 65 w 310"/>
                <a:gd name="T45" fmla="*/ 198 h 249"/>
                <a:gd name="T46" fmla="*/ 65 w 310"/>
                <a:gd name="T47" fmla="*/ 198 h 249"/>
                <a:gd name="T48" fmla="*/ 160 w 310"/>
                <a:gd name="T49" fmla="*/ 150 h 249"/>
                <a:gd name="T50" fmla="*/ 152 w 310"/>
                <a:gd name="T51" fmla="*/ 134 h 249"/>
                <a:gd name="T52" fmla="*/ 41 w 310"/>
                <a:gd name="T53" fmla="*/ 191 h 249"/>
                <a:gd name="T54" fmla="*/ 28 w 310"/>
                <a:gd name="T55" fmla="*/ 190 h 249"/>
                <a:gd name="T56" fmla="*/ 29 w 310"/>
                <a:gd name="T57" fmla="*/ 182 h 249"/>
                <a:gd name="T58" fmla="*/ 39 w 310"/>
                <a:gd name="T59" fmla="*/ 177 h 249"/>
                <a:gd name="T60" fmla="*/ 57 w 310"/>
                <a:gd name="T61" fmla="*/ 168 h 249"/>
                <a:gd name="T62" fmla="*/ 57 w 310"/>
                <a:gd name="T63" fmla="*/ 168 h 249"/>
                <a:gd name="T64" fmla="*/ 145 w 310"/>
                <a:gd name="T65" fmla="*/ 123 h 249"/>
                <a:gd name="T66" fmla="*/ 138 w 310"/>
                <a:gd name="T67" fmla="*/ 108 h 249"/>
                <a:gd name="T68" fmla="*/ 33 w 310"/>
                <a:gd name="T69" fmla="*/ 161 h 249"/>
                <a:gd name="T70" fmla="*/ 19 w 310"/>
                <a:gd name="T71" fmla="*/ 160 h 249"/>
                <a:gd name="T72" fmla="*/ 20 w 310"/>
                <a:gd name="T73" fmla="*/ 154 h 249"/>
                <a:gd name="T74" fmla="*/ 58 w 310"/>
                <a:gd name="T75" fmla="*/ 131 h 249"/>
                <a:gd name="T76" fmla="*/ 49 w 310"/>
                <a:gd name="T77" fmla="*/ 117 h 249"/>
                <a:gd name="T78" fmla="*/ 9 w 310"/>
                <a:gd name="T79" fmla="*/ 141 h 249"/>
                <a:gd name="T80" fmla="*/ 8 w 310"/>
                <a:gd name="T81" fmla="*/ 142 h 249"/>
                <a:gd name="T82" fmla="*/ 3 w 310"/>
                <a:gd name="T83" fmla="*/ 167 h 249"/>
                <a:gd name="T84" fmla="*/ 4 w 310"/>
                <a:gd name="T85" fmla="*/ 168 h 249"/>
                <a:gd name="T86" fmla="*/ 4 w 310"/>
                <a:gd name="T87" fmla="*/ 169 h 249"/>
                <a:gd name="T88" fmla="*/ 13 w 310"/>
                <a:gd name="T89" fmla="*/ 177 h 249"/>
                <a:gd name="T90" fmla="*/ 12 w 310"/>
                <a:gd name="T91" fmla="*/ 197 h 249"/>
                <a:gd name="T92" fmla="*/ 13 w 310"/>
                <a:gd name="T93" fmla="*/ 198 h 249"/>
                <a:gd name="T94" fmla="*/ 13 w 310"/>
                <a:gd name="T95" fmla="*/ 199 h 249"/>
                <a:gd name="T96" fmla="*/ 33 w 310"/>
                <a:gd name="T97" fmla="*/ 209 h 249"/>
                <a:gd name="T98" fmla="*/ 37 w 310"/>
                <a:gd name="T99" fmla="*/ 222 h 249"/>
                <a:gd name="T100" fmla="*/ 49 w 310"/>
                <a:gd name="T101" fmla="*/ 232 h 249"/>
                <a:gd name="T102" fmla="*/ 55 w 310"/>
                <a:gd name="T103" fmla="*/ 233 h 249"/>
                <a:gd name="T104" fmla="*/ 65 w 310"/>
                <a:gd name="T105" fmla="*/ 231 h 249"/>
                <a:gd name="T106" fmla="*/ 70 w 310"/>
                <a:gd name="T107" fmla="*/ 241 h 249"/>
                <a:gd name="T108" fmla="*/ 71 w 310"/>
                <a:gd name="T109" fmla="*/ 242 h 249"/>
                <a:gd name="T110" fmla="*/ 89 w 310"/>
                <a:gd name="T111" fmla="*/ 249 h 249"/>
                <a:gd name="T112" fmla="*/ 98 w 310"/>
                <a:gd name="T113" fmla="*/ 248 h 249"/>
                <a:gd name="T114" fmla="*/ 99 w 310"/>
                <a:gd name="T115" fmla="*/ 247 h 249"/>
                <a:gd name="T116" fmla="*/ 100 w 310"/>
                <a:gd name="T117" fmla="*/ 247 h 249"/>
                <a:gd name="T118" fmla="*/ 213 w 310"/>
                <a:gd name="T119" fmla="*/ 187 h 249"/>
                <a:gd name="T120" fmla="*/ 262 w 310"/>
                <a:gd name="T121" fmla="*/ 145 h 249"/>
                <a:gd name="T122" fmla="*/ 310 w 310"/>
                <a:gd name="T123" fmla="*/ 123 h 249"/>
                <a:gd name="T124" fmla="*/ 252 w 310"/>
                <a:gd name="T125" fmla="*/ 0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10" h="249">
                  <a:moveTo>
                    <a:pt x="252" y="0"/>
                  </a:moveTo>
                  <a:cubicBezTo>
                    <a:pt x="200" y="26"/>
                    <a:pt x="200" y="26"/>
                    <a:pt x="200" y="26"/>
                  </a:cubicBezTo>
                  <a:cubicBezTo>
                    <a:pt x="207" y="42"/>
                    <a:pt x="207" y="42"/>
                    <a:pt x="207" y="42"/>
                  </a:cubicBezTo>
                  <a:cubicBezTo>
                    <a:pt x="244" y="23"/>
                    <a:pt x="244" y="23"/>
                    <a:pt x="244" y="23"/>
                  </a:cubicBezTo>
                  <a:cubicBezTo>
                    <a:pt x="287" y="115"/>
                    <a:pt x="287" y="115"/>
                    <a:pt x="287" y="115"/>
                  </a:cubicBezTo>
                  <a:cubicBezTo>
                    <a:pt x="252" y="131"/>
                    <a:pt x="252" y="131"/>
                    <a:pt x="252" y="131"/>
                  </a:cubicBezTo>
                  <a:cubicBezTo>
                    <a:pt x="251" y="132"/>
                    <a:pt x="251" y="132"/>
                    <a:pt x="251" y="132"/>
                  </a:cubicBezTo>
                  <a:cubicBezTo>
                    <a:pt x="238" y="145"/>
                    <a:pt x="214" y="168"/>
                    <a:pt x="206" y="172"/>
                  </a:cubicBezTo>
                  <a:cubicBezTo>
                    <a:pt x="194" y="178"/>
                    <a:pt x="104" y="225"/>
                    <a:pt x="93" y="231"/>
                  </a:cubicBezTo>
                  <a:cubicBezTo>
                    <a:pt x="90" y="232"/>
                    <a:pt x="85" y="232"/>
                    <a:pt x="83" y="231"/>
                  </a:cubicBezTo>
                  <a:cubicBezTo>
                    <a:pt x="82" y="228"/>
                    <a:pt x="82" y="226"/>
                    <a:pt x="82" y="224"/>
                  </a:cubicBezTo>
                  <a:cubicBezTo>
                    <a:pt x="84" y="223"/>
                    <a:pt x="85" y="223"/>
                    <a:pt x="86" y="222"/>
                  </a:cubicBezTo>
                  <a:cubicBezTo>
                    <a:pt x="85" y="221"/>
                    <a:pt x="85" y="221"/>
                    <a:pt x="85" y="221"/>
                  </a:cubicBezTo>
                  <a:cubicBezTo>
                    <a:pt x="173" y="174"/>
                    <a:pt x="173" y="174"/>
                    <a:pt x="173" y="174"/>
                  </a:cubicBezTo>
                  <a:cubicBezTo>
                    <a:pt x="165" y="159"/>
                    <a:pt x="165" y="159"/>
                    <a:pt x="165" y="159"/>
                  </a:cubicBezTo>
                  <a:cubicBezTo>
                    <a:pt x="76" y="207"/>
                    <a:pt x="76" y="207"/>
                    <a:pt x="76" y="207"/>
                  </a:cubicBezTo>
                  <a:cubicBezTo>
                    <a:pt x="75" y="207"/>
                    <a:pt x="75" y="207"/>
                    <a:pt x="75" y="207"/>
                  </a:cubicBezTo>
                  <a:cubicBezTo>
                    <a:pt x="74" y="208"/>
                    <a:pt x="73" y="209"/>
                    <a:pt x="71" y="211"/>
                  </a:cubicBezTo>
                  <a:cubicBezTo>
                    <a:pt x="65" y="214"/>
                    <a:pt x="57" y="217"/>
                    <a:pt x="53" y="216"/>
                  </a:cubicBezTo>
                  <a:cubicBezTo>
                    <a:pt x="52" y="215"/>
                    <a:pt x="52" y="215"/>
                    <a:pt x="52" y="214"/>
                  </a:cubicBezTo>
                  <a:cubicBezTo>
                    <a:pt x="51" y="213"/>
                    <a:pt x="51" y="213"/>
                    <a:pt x="51" y="213"/>
                  </a:cubicBezTo>
                  <a:cubicBezTo>
                    <a:pt x="49" y="211"/>
                    <a:pt x="50" y="208"/>
                    <a:pt x="50" y="206"/>
                  </a:cubicBezTo>
                  <a:cubicBezTo>
                    <a:pt x="56" y="204"/>
                    <a:pt x="61" y="201"/>
                    <a:pt x="65" y="198"/>
                  </a:cubicBezTo>
                  <a:cubicBezTo>
                    <a:pt x="65" y="198"/>
                    <a:pt x="65" y="198"/>
                    <a:pt x="65" y="198"/>
                  </a:cubicBezTo>
                  <a:cubicBezTo>
                    <a:pt x="160" y="150"/>
                    <a:pt x="160" y="150"/>
                    <a:pt x="160" y="150"/>
                  </a:cubicBezTo>
                  <a:cubicBezTo>
                    <a:pt x="152" y="134"/>
                    <a:pt x="152" y="134"/>
                    <a:pt x="152" y="134"/>
                  </a:cubicBezTo>
                  <a:cubicBezTo>
                    <a:pt x="41" y="191"/>
                    <a:pt x="41" y="191"/>
                    <a:pt x="41" y="191"/>
                  </a:cubicBezTo>
                  <a:cubicBezTo>
                    <a:pt x="36" y="193"/>
                    <a:pt x="31" y="193"/>
                    <a:pt x="28" y="190"/>
                  </a:cubicBezTo>
                  <a:cubicBezTo>
                    <a:pt x="27" y="187"/>
                    <a:pt x="29" y="184"/>
                    <a:pt x="29" y="182"/>
                  </a:cubicBezTo>
                  <a:cubicBezTo>
                    <a:pt x="39" y="177"/>
                    <a:pt x="39" y="177"/>
                    <a:pt x="39" y="177"/>
                  </a:cubicBezTo>
                  <a:cubicBezTo>
                    <a:pt x="46" y="174"/>
                    <a:pt x="53" y="171"/>
                    <a:pt x="57" y="168"/>
                  </a:cubicBezTo>
                  <a:cubicBezTo>
                    <a:pt x="57" y="168"/>
                    <a:pt x="57" y="168"/>
                    <a:pt x="57" y="168"/>
                  </a:cubicBezTo>
                  <a:cubicBezTo>
                    <a:pt x="145" y="123"/>
                    <a:pt x="145" y="123"/>
                    <a:pt x="145" y="123"/>
                  </a:cubicBezTo>
                  <a:cubicBezTo>
                    <a:pt x="138" y="108"/>
                    <a:pt x="138" y="108"/>
                    <a:pt x="138" y="108"/>
                  </a:cubicBezTo>
                  <a:cubicBezTo>
                    <a:pt x="33" y="161"/>
                    <a:pt x="33" y="161"/>
                    <a:pt x="33" y="161"/>
                  </a:cubicBezTo>
                  <a:cubicBezTo>
                    <a:pt x="28" y="163"/>
                    <a:pt x="22" y="163"/>
                    <a:pt x="19" y="160"/>
                  </a:cubicBezTo>
                  <a:cubicBezTo>
                    <a:pt x="19" y="157"/>
                    <a:pt x="20" y="155"/>
                    <a:pt x="20" y="154"/>
                  </a:cubicBezTo>
                  <a:cubicBezTo>
                    <a:pt x="58" y="131"/>
                    <a:pt x="58" y="131"/>
                    <a:pt x="58" y="131"/>
                  </a:cubicBezTo>
                  <a:cubicBezTo>
                    <a:pt x="49" y="117"/>
                    <a:pt x="49" y="117"/>
                    <a:pt x="49" y="117"/>
                  </a:cubicBezTo>
                  <a:cubicBezTo>
                    <a:pt x="9" y="141"/>
                    <a:pt x="9" y="141"/>
                    <a:pt x="9" y="141"/>
                  </a:cubicBezTo>
                  <a:cubicBezTo>
                    <a:pt x="8" y="142"/>
                    <a:pt x="8" y="142"/>
                    <a:pt x="8" y="142"/>
                  </a:cubicBezTo>
                  <a:cubicBezTo>
                    <a:pt x="5" y="146"/>
                    <a:pt x="0" y="155"/>
                    <a:pt x="3" y="167"/>
                  </a:cubicBezTo>
                  <a:cubicBezTo>
                    <a:pt x="4" y="168"/>
                    <a:pt x="4" y="168"/>
                    <a:pt x="4" y="168"/>
                  </a:cubicBezTo>
                  <a:cubicBezTo>
                    <a:pt x="4" y="169"/>
                    <a:pt x="4" y="169"/>
                    <a:pt x="4" y="169"/>
                  </a:cubicBezTo>
                  <a:cubicBezTo>
                    <a:pt x="7" y="173"/>
                    <a:pt x="10" y="175"/>
                    <a:pt x="13" y="177"/>
                  </a:cubicBezTo>
                  <a:cubicBezTo>
                    <a:pt x="11" y="182"/>
                    <a:pt x="10" y="189"/>
                    <a:pt x="12" y="197"/>
                  </a:cubicBezTo>
                  <a:cubicBezTo>
                    <a:pt x="13" y="198"/>
                    <a:pt x="13" y="198"/>
                    <a:pt x="13" y="198"/>
                  </a:cubicBezTo>
                  <a:cubicBezTo>
                    <a:pt x="13" y="199"/>
                    <a:pt x="13" y="199"/>
                    <a:pt x="13" y="199"/>
                  </a:cubicBezTo>
                  <a:cubicBezTo>
                    <a:pt x="18" y="206"/>
                    <a:pt x="25" y="209"/>
                    <a:pt x="33" y="209"/>
                  </a:cubicBezTo>
                  <a:cubicBezTo>
                    <a:pt x="33" y="213"/>
                    <a:pt x="34" y="218"/>
                    <a:pt x="37" y="222"/>
                  </a:cubicBezTo>
                  <a:cubicBezTo>
                    <a:pt x="39" y="227"/>
                    <a:pt x="43" y="231"/>
                    <a:pt x="49" y="232"/>
                  </a:cubicBezTo>
                  <a:cubicBezTo>
                    <a:pt x="51" y="233"/>
                    <a:pt x="53" y="233"/>
                    <a:pt x="55" y="233"/>
                  </a:cubicBezTo>
                  <a:cubicBezTo>
                    <a:pt x="59" y="233"/>
                    <a:pt x="62" y="232"/>
                    <a:pt x="65" y="231"/>
                  </a:cubicBezTo>
                  <a:cubicBezTo>
                    <a:pt x="66" y="235"/>
                    <a:pt x="68" y="238"/>
                    <a:pt x="70" y="241"/>
                  </a:cubicBezTo>
                  <a:cubicBezTo>
                    <a:pt x="71" y="242"/>
                    <a:pt x="71" y="242"/>
                    <a:pt x="71" y="242"/>
                  </a:cubicBezTo>
                  <a:cubicBezTo>
                    <a:pt x="76" y="247"/>
                    <a:pt x="83" y="249"/>
                    <a:pt x="89" y="249"/>
                  </a:cubicBezTo>
                  <a:cubicBezTo>
                    <a:pt x="93" y="249"/>
                    <a:pt x="97" y="248"/>
                    <a:pt x="98" y="248"/>
                  </a:cubicBezTo>
                  <a:cubicBezTo>
                    <a:pt x="99" y="247"/>
                    <a:pt x="99" y="247"/>
                    <a:pt x="99" y="247"/>
                  </a:cubicBezTo>
                  <a:cubicBezTo>
                    <a:pt x="100" y="247"/>
                    <a:pt x="100" y="247"/>
                    <a:pt x="100" y="247"/>
                  </a:cubicBezTo>
                  <a:cubicBezTo>
                    <a:pt x="101" y="246"/>
                    <a:pt x="201" y="193"/>
                    <a:pt x="213" y="187"/>
                  </a:cubicBezTo>
                  <a:cubicBezTo>
                    <a:pt x="226" y="181"/>
                    <a:pt x="255" y="152"/>
                    <a:pt x="262" y="145"/>
                  </a:cubicBezTo>
                  <a:cubicBezTo>
                    <a:pt x="310" y="123"/>
                    <a:pt x="310" y="123"/>
                    <a:pt x="310" y="123"/>
                  </a:cubicBezTo>
                  <a:lnTo>
                    <a:pt x="252" y="0"/>
                  </a:lnTo>
                  <a:close/>
                </a:path>
              </a:pathLst>
            </a:custGeom>
            <a:solidFill>
              <a:srgbClr val="001F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grpSp>
      <p:sp>
        <p:nvSpPr>
          <p:cNvPr id="28" name="Business Trans large"/>
          <p:cNvSpPr txBox="1"/>
          <p:nvPr/>
        </p:nvSpPr>
        <p:spPr>
          <a:xfrm>
            <a:off x="4342290" y="3049901"/>
            <a:ext cx="3376665" cy="1058660"/>
          </a:xfrm>
          <a:prstGeom prst="rect">
            <a:avLst/>
          </a:prstGeom>
          <a:noFill/>
          <a:ln w="25400">
            <a:noFill/>
            <a:miter lim="800000"/>
          </a:ln>
        </p:spPr>
        <p:txBody>
          <a:bodyPr wrap="square" lIns="0" tIns="0" rIns="0" bIns="0" rtlCol="0" anchor="ctr">
            <a:noAutofit/>
          </a:bodyPr>
          <a:lstStyle/>
          <a:p>
            <a:pPr algn="ctr" defTabSz="914049">
              <a:lnSpc>
                <a:spcPct val="90000"/>
              </a:lnSpc>
              <a:defRPr/>
            </a:pPr>
            <a:r>
              <a:rPr lang="en-US" sz="2800" b="1" kern="0" dirty="0">
                <a:ln w="3175">
                  <a:noFill/>
                </a:ln>
                <a:solidFill>
                  <a:srgbClr val="001F50"/>
                </a:solidFill>
                <a:latin typeface="Segoe UI"/>
                <a:cs typeface="Segoe UI Semilight" panose="020B0402040204020203" pitchFamily="34" charset="0"/>
              </a:rPr>
              <a:t>Digital transformation</a:t>
            </a:r>
          </a:p>
        </p:txBody>
      </p:sp>
      <p:sp>
        <p:nvSpPr>
          <p:cNvPr id="69" name="engage"/>
          <p:cNvSpPr/>
          <p:nvPr/>
        </p:nvSpPr>
        <p:spPr bwMode="auto">
          <a:xfrm>
            <a:off x="1624469" y="1547538"/>
            <a:ext cx="2193938" cy="98701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ctr" anchorCtr="0" forceAA="0" compatLnSpc="1">
            <a:prstTxWarp prst="textNoShape">
              <a:avLst/>
            </a:prstTxWarp>
            <a:spAutoFit/>
          </a:bodyPr>
          <a:lstStyle/>
          <a:p>
            <a:pPr algn="ctr" defTabSz="932114" fontAlgn="base">
              <a:lnSpc>
                <a:spcPct val="90000"/>
              </a:lnSpc>
              <a:spcBef>
                <a:spcPct val="0"/>
              </a:spcBef>
              <a:spcAft>
                <a:spcPct val="0"/>
              </a:spcAft>
              <a:defRPr/>
            </a:pPr>
            <a:r>
              <a:rPr lang="en-US" sz="2448" dirty="0">
                <a:solidFill>
                  <a:srgbClr val="001F50"/>
                </a:solidFill>
                <a:latin typeface="Segoe UI Light" charset="0"/>
                <a:ea typeface="Segoe UI Light" charset="0"/>
                <a:cs typeface="Segoe UI Light" charset="0"/>
              </a:rPr>
              <a:t>Engage your customers</a:t>
            </a:r>
          </a:p>
        </p:txBody>
      </p:sp>
      <p:sp>
        <p:nvSpPr>
          <p:cNvPr id="71" name="empower"/>
          <p:cNvSpPr/>
          <p:nvPr/>
        </p:nvSpPr>
        <p:spPr bwMode="auto">
          <a:xfrm>
            <a:off x="1315005" y="4760638"/>
            <a:ext cx="2564078" cy="98701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ctr" anchorCtr="0" forceAA="0" compatLnSpc="1">
            <a:prstTxWarp prst="textNoShape">
              <a:avLst/>
            </a:prstTxWarp>
            <a:spAutoFit/>
          </a:bodyPr>
          <a:lstStyle/>
          <a:p>
            <a:pPr algn="ctr" defTabSz="932114" fontAlgn="base">
              <a:lnSpc>
                <a:spcPct val="90000"/>
              </a:lnSpc>
              <a:spcBef>
                <a:spcPct val="0"/>
              </a:spcBef>
              <a:spcAft>
                <a:spcPct val="0"/>
              </a:spcAft>
              <a:defRPr/>
            </a:pPr>
            <a:r>
              <a:rPr lang="en-US" sz="2448" dirty="0">
                <a:solidFill>
                  <a:srgbClr val="001F50"/>
                </a:solidFill>
                <a:latin typeface="Segoe UI Light" charset="0"/>
                <a:ea typeface="Segoe UI Light" charset="0"/>
                <a:cs typeface="Segoe UI Light" charset="0"/>
              </a:rPr>
              <a:t>Empower your employees</a:t>
            </a:r>
          </a:p>
        </p:txBody>
      </p:sp>
      <p:sp>
        <p:nvSpPr>
          <p:cNvPr id="70" name="optimize"/>
          <p:cNvSpPr/>
          <p:nvPr/>
        </p:nvSpPr>
        <p:spPr bwMode="auto">
          <a:xfrm>
            <a:off x="8099682" y="4760638"/>
            <a:ext cx="2613288" cy="98701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ctr" anchorCtr="0" forceAA="0" compatLnSpc="1">
            <a:prstTxWarp prst="textNoShape">
              <a:avLst/>
            </a:prstTxWarp>
            <a:spAutoFit/>
          </a:bodyPr>
          <a:lstStyle/>
          <a:p>
            <a:pPr algn="ctr" defTabSz="932114" fontAlgn="base">
              <a:lnSpc>
                <a:spcPct val="90000"/>
              </a:lnSpc>
              <a:spcBef>
                <a:spcPct val="0"/>
              </a:spcBef>
              <a:spcAft>
                <a:spcPct val="0"/>
              </a:spcAft>
              <a:defRPr/>
            </a:pPr>
            <a:r>
              <a:rPr lang="en-US" sz="2448">
                <a:solidFill>
                  <a:srgbClr val="001F50"/>
                </a:solidFill>
                <a:latin typeface="Segoe UI Light" charset="0"/>
                <a:ea typeface="Segoe UI Light" charset="0"/>
                <a:cs typeface="Segoe UI Light" charset="0"/>
              </a:rPr>
              <a:t>Optimize your operations</a:t>
            </a:r>
          </a:p>
        </p:txBody>
      </p:sp>
      <p:sp>
        <p:nvSpPr>
          <p:cNvPr id="68" name="transform"/>
          <p:cNvSpPr/>
          <p:nvPr/>
        </p:nvSpPr>
        <p:spPr bwMode="auto">
          <a:xfrm>
            <a:off x="8238877" y="1547538"/>
            <a:ext cx="2367185" cy="98701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ctr" anchorCtr="0" forceAA="0" compatLnSpc="1">
            <a:prstTxWarp prst="textNoShape">
              <a:avLst/>
            </a:prstTxWarp>
            <a:spAutoFit/>
          </a:bodyPr>
          <a:lstStyle/>
          <a:p>
            <a:pPr algn="ctr" defTabSz="932114" fontAlgn="base">
              <a:lnSpc>
                <a:spcPct val="90000"/>
              </a:lnSpc>
              <a:spcBef>
                <a:spcPct val="0"/>
              </a:spcBef>
              <a:spcAft>
                <a:spcPct val="0"/>
              </a:spcAft>
              <a:defRPr/>
            </a:pPr>
            <a:r>
              <a:rPr lang="en-US" sz="2448">
                <a:solidFill>
                  <a:srgbClr val="001F50"/>
                </a:solidFill>
                <a:latin typeface="Segoe UI Light" charset="0"/>
                <a:ea typeface="Segoe UI Light" charset="0"/>
                <a:cs typeface="Segoe UI Light" charset="0"/>
              </a:rPr>
              <a:t>Transform your products</a:t>
            </a:r>
          </a:p>
        </p:txBody>
      </p:sp>
      <p:grpSp>
        <p:nvGrpSpPr>
          <p:cNvPr id="11" name="Group 10"/>
          <p:cNvGrpSpPr/>
          <p:nvPr/>
        </p:nvGrpSpPr>
        <p:grpSpPr>
          <a:xfrm>
            <a:off x="3642212" y="1057817"/>
            <a:ext cx="4819489" cy="5120300"/>
            <a:chOff x="4224178" y="1296820"/>
            <a:chExt cx="3666426" cy="3895268"/>
          </a:xfrm>
        </p:grpSpPr>
        <p:grpSp>
          <p:nvGrpSpPr>
            <p:cNvPr id="9" name="Group 8"/>
            <p:cNvGrpSpPr/>
            <p:nvPr/>
          </p:nvGrpSpPr>
          <p:grpSpPr>
            <a:xfrm>
              <a:off x="4224178" y="1525658"/>
              <a:ext cx="3666426" cy="3666430"/>
              <a:chOff x="4224178" y="1525658"/>
              <a:chExt cx="3666426" cy="3666430"/>
            </a:xfrm>
          </p:grpSpPr>
          <p:sp>
            <p:nvSpPr>
              <p:cNvPr id="90" name="Freeform 89"/>
              <p:cNvSpPr>
                <a:spLocks/>
              </p:cNvSpPr>
              <p:nvPr/>
            </p:nvSpPr>
            <p:spPr bwMode="auto">
              <a:xfrm rot="2005605" flipV="1">
                <a:off x="6850771" y="1638440"/>
                <a:ext cx="89630" cy="190054"/>
              </a:xfrm>
              <a:custGeom>
                <a:avLst/>
                <a:gdLst>
                  <a:gd name="T0" fmla="*/ 0 w 72"/>
                  <a:gd name="T1" fmla="*/ 0 h 138"/>
                  <a:gd name="T2" fmla="*/ 72 w 72"/>
                  <a:gd name="T3" fmla="*/ 69 h 138"/>
                  <a:gd name="T4" fmla="*/ 0 w 72"/>
                  <a:gd name="T5" fmla="*/ 138 h 138"/>
                </a:gdLst>
                <a:ahLst/>
                <a:cxnLst>
                  <a:cxn ang="0">
                    <a:pos x="T0" y="T1"/>
                  </a:cxn>
                  <a:cxn ang="0">
                    <a:pos x="T2" y="T3"/>
                  </a:cxn>
                  <a:cxn ang="0">
                    <a:pos x="T4" y="T5"/>
                  </a:cxn>
                </a:cxnLst>
                <a:rect l="0" t="0" r="r" b="b"/>
                <a:pathLst>
                  <a:path w="72" h="138">
                    <a:moveTo>
                      <a:pt x="0" y="0"/>
                    </a:moveTo>
                    <a:lnTo>
                      <a:pt x="72" y="69"/>
                    </a:lnTo>
                    <a:lnTo>
                      <a:pt x="0" y="138"/>
                    </a:lnTo>
                  </a:path>
                </a:pathLst>
              </a:custGeom>
              <a:noFill/>
              <a:ln w="571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 name="Arc 2"/>
              <p:cNvSpPr/>
              <p:nvPr/>
            </p:nvSpPr>
            <p:spPr>
              <a:xfrm rot="20312244">
                <a:off x="4224178" y="1525658"/>
                <a:ext cx="3666426" cy="3666430"/>
              </a:xfrm>
              <a:prstGeom prst="arc">
                <a:avLst>
                  <a:gd name="adj1" fmla="val 15821947"/>
                  <a:gd name="adj2" fmla="val 19203716"/>
                </a:avLst>
              </a:prstGeom>
              <a:ln w="571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defRPr/>
                </a:pPr>
                <a:endParaRPr lang="en-US" sz="1836">
                  <a:solidFill>
                    <a:srgbClr val="505050"/>
                  </a:solidFill>
                  <a:latin typeface="Segoe UI"/>
                </a:endParaRPr>
              </a:p>
            </p:txBody>
          </p:sp>
          <p:sp>
            <p:nvSpPr>
              <p:cNvPr id="59" name="Freeform 58"/>
              <p:cNvSpPr>
                <a:spLocks/>
              </p:cNvSpPr>
              <p:nvPr/>
            </p:nvSpPr>
            <p:spPr bwMode="auto">
              <a:xfrm rot="19594395" flipH="1" flipV="1">
                <a:off x="5169944" y="1638438"/>
                <a:ext cx="89630" cy="190054"/>
              </a:xfrm>
              <a:custGeom>
                <a:avLst/>
                <a:gdLst>
                  <a:gd name="T0" fmla="*/ 0 w 72"/>
                  <a:gd name="T1" fmla="*/ 0 h 138"/>
                  <a:gd name="T2" fmla="*/ 72 w 72"/>
                  <a:gd name="T3" fmla="*/ 69 h 138"/>
                  <a:gd name="T4" fmla="*/ 0 w 72"/>
                  <a:gd name="T5" fmla="*/ 138 h 138"/>
                </a:gdLst>
                <a:ahLst/>
                <a:cxnLst>
                  <a:cxn ang="0">
                    <a:pos x="T0" y="T1"/>
                  </a:cxn>
                  <a:cxn ang="0">
                    <a:pos x="T2" y="T3"/>
                  </a:cxn>
                  <a:cxn ang="0">
                    <a:pos x="T4" y="T5"/>
                  </a:cxn>
                </a:cxnLst>
                <a:rect l="0" t="0" r="r" b="b"/>
                <a:pathLst>
                  <a:path w="72" h="138">
                    <a:moveTo>
                      <a:pt x="0" y="0"/>
                    </a:moveTo>
                    <a:lnTo>
                      <a:pt x="72" y="69"/>
                    </a:lnTo>
                    <a:lnTo>
                      <a:pt x="0" y="138"/>
                    </a:lnTo>
                  </a:path>
                </a:pathLst>
              </a:custGeom>
              <a:noFill/>
              <a:ln w="571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82" name="Group 81"/>
            <p:cNvGrpSpPr/>
            <p:nvPr/>
          </p:nvGrpSpPr>
          <p:grpSpPr>
            <a:xfrm flipV="1">
              <a:off x="4224178" y="1296820"/>
              <a:ext cx="3666426" cy="3666430"/>
              <a:chOff x="4224178" y="1525658"/>
              <a:chExt cx="3666426" cy="3666430"/>
            </a:xfrm>
          </p:grpSpPr>
          <p:sp>
            <p:nvSpPr>
              <p:cNvPr id="83" name="Freeform 82"/>
              <p:cNvSpPr>
                <a:spLocks/>
              </p:cNvSpPr>
              <p:nvPr/>
            </p:nvSpPr>
            <p:spPr bwMode="auto">
              <a:xfrm rot="2005605" flipV="1">
                <a:off x="6850771" y="1638440"/>
                <a:ext cx="89630" cy="190054"/>
              </a:xfrm>
              <a:custGeom>
                <a:avLst/>
                <a:gdLst>
                  <a:gd name="T0" fmla="*/ 0 w 72"/>
                  <a:gd name="T1" fmla="*/ 0 h 138"/>
                  <a:gd name="T2" fmla="*/ 72 w 72"/>
                  <a:gd name="T3" fmla="*/ 69 h 138"/>
                  <a:gd name="T4" fmla="*/ 0 w 72"/>
                  <a:gd name="T5" fmla="*/ 138 h 138"/>
                </a:gdLst>
                <a:ahLst/>
                <a:cxnLst>
                  <a:cxn ang="0">
                    <a:pos x="T0" y="T1"/>
                  </a:cxn>
                  <a:cxn ang="0">
                    <a:pos x="T2" y="T3"/>
                  </a:cxn>
                  <a:cxn ang="0">
                    <a:pos x="T4" y="T5"/>
                  </a:cxn>
                </a:cxnLst>
                <a:rect l="0" t="0" r="r" b="b"/>
                <a:pathLst>
                  <a:path w="72" h="138">
                    <a:moveTo>
                      <a:pt x="0" y="0"/>
                    </a:moveTo>
                    <a:lnTo>
                      <a:pt x="72" y="69"/>
                    </a:lnTo>
                    <a:lnTo>
                      <a:pt x="0" y="138"/>
                    </a:lnTo>
                  </a:path>
                </a:pathLst>
              </a:custGeom>
              <a:noFill/>
              <a:ln w="571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6" name="Arc 85"/>
              <p:cNvSpPr/>
              <p:nvPr/>
            </p:nvSpPr>
            <p:spPr>
              <a:xfrm rot="20312244">
                <a:off x="4224178" y="1525658"/>
                <a:ext cx="3666426" cy="3666430"/>
              </a:xfrm>
              <a:prstGeom prst="arc">
                <a:avLst>
                  <a:gd name="adj1" fmla="val 15821947"/>
                  <a:gd name="adj2" fmla="val 19203716"/>
                </a:avLst>
              </a:prstGeom>
              <a:ln w="571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defRPr/>
                </a:pPr>
                <a:endParaRPr lang="en-US" sz="1836">
                  <a:solidFill>
                    <a:srgbClr val="505050"/>
                  </a:solidFill>
                  <a:latin typeface="Segoe UI"/>
                </a:endParaRPr>
              </a:p>
            </p:txBody>
          </p:sp>
          <p:sp>
            <p:nvSpPr>
              <p:cNvPr id="87" name="Freeform 86"/>
              <p:cNvSpPr>
                <a:spLocks/>
              </p:cNvSpPr>
              <p:nvPr/>
            </p:nvSpPr>
            <p:spPr bwMode="auto">
              <a:xfrm rot="19594395" flipH="1" flipV="1">
                <a:off x="5169944" y="1638438"/>
                <a:ext cx="89630" cy="190054"/>
              </a:xfrm>
              <a:custGeom>
                <a:avLst/>
                <a:gdLst>
                  <a:gd name="T0" fmla="*/ 0 w 72"/>
                  <a:gd name="T1" fmla="*/ 0 h 138"/>
                  <a:gd name="T2" fmla="*/ 72 w 72"/>
                  <a:gd name="T3" fmla="*/ 69 h 138"/>
                  <a:gd name="T4" fmla="*/ 0 w 72"/>
                  <a:gd name="T5" fmla="*/ 138 h 138"/>
                </a:gdLst>
                <a:ahLst/>
                <a:cxnLst>
                  <a:cxn ang="0">
                    <a:pos x="T0" y="T1"/>
                  </a:cxn>
                  <a:cxn ang="0">
                    <a:pos x="T2" y="T3"/>
                  </a:cxn>
                  <a:cxn ang="0">
                    <a:pos x="T4" y="T5"/>
                  </a:cxn>
                </a:cxnLst>
                <a:rect l="0" t="0" r="r" b="b"/>
                <a:pathLst>
                  <a:path w="72" h="138">
                    <a:moveTo>
                      <a:pt x="0" y="0"/>
                    </a:moveTo>
                    <a:lnTo>
                      <a:pt x="72" y="69"/>
                    </a:lnTo>
                    <a:lnTo>
                      <a:pt x="0" y="138"/>
                    </a:lnTo>
                  </a:path>
                </a:pathLst>
              </a:custGeom>
              <a:noFill/>
              <a:ln w="571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grpSp>
        <p:nvGrpSpPr>
          <p:cNvPr id="10" name="Group 9"/>
          <p:cNvGrpSpPr/>
          <p:nvPr/>
        </p:nvGrpSpPr>
        <p:grpSpPr>
          <a:xfrm rot="5400000">
            <a:off x="3620878" y="1057819"/>
            <a:ext cx="4819489" cy="5120300"/>
            <a:chOff x="3007793" y="1296820"/>
            <a:chExt cx="3666426" cy="3895268"/>
          </a:xfrm>
        </p:grpSpPr>
        <p:grpSp>
          <p:nvGrpSpPr>
            <p:cNvPr id="111" name="Group 110"/>
            <p:cNvGrpSpPr/>
            <p:nvPr/>
          </p:nvGrpSpPr>
          <p:grpSpPr>
            <a:xfrm>
              <a:off x="3007793" y="1525658"/>
              <a:ext cx="3666426" cy="3666430"/>
              <a:chOff x="4224178" y="1525658"/>
              <a:chExt cx="3666426" cy="3666430"/>
            </a:xfrm>
          </p:grpSpPr>
          <p:sp>
            <p:nvSpPr>
              <p:cNvPr id="112" name="Freeform 111"/>
              <p:cNvSpPr>
                <a:spLocks/>
              </p:cNvSpPr>
              <p:nvPr/>
            </p:nvSpPr>
            <p:spPr bwMode="auto">
              <a:xfrm rot="2005605" flipV="1">
                <a:off x="6850771" y="1638440"/>
                <a:ext cx="89630" cy="190054"/>
              </a:xfrm>
              <a:custGeom>
                <a:avLst/>
                <a:gdLst>
                  <a:gd name="T0" fmla="*/ 0 w 72"/>
                  <a:gd name="T1" fmla="*/ 0 h 138"/>
                  <a:gd name="T2" fmla="*/ 72 w 72"/>
                  <a:gd name="T3" fmla="*/ 69 h 138"/>
                  <a:gd name="T4" fmla="*/ 0 w 72"/>
                  <a:gd name="T5" fmla="*/ 138 h 138"/>
                </a:gdLst>
                <a:ahLst/>
                <a:cxnLst>
                  <a:cxn ang="0">
                    <a:pos x="T0" y="T1"/>
                  </a:cxn>
                  <a:cxn ang="0">
                    <a:pos x="T2" y="T3"/>
                  </a:cxn>
                  <a:cxn ang="0">
                    <a:pos x="T4" y="T5"/>
                  </a:cxn>
                </a:cxnLst>
                <a:rect l="0" t="0" r="r" b="b"/>
                <a:pathLst>
                  <a:path w="72" h="138">
                    <a:moveTo>
                      <a:pt x="0" y="0"/>
                    </a:moveTo>
                    <a:lnTo>
                      <a:pt x="72" y="69"/>
                    </a:lnTo>
                    <a:lnTo>
                      <a:pt x="0" y="138"/>
                    </a:lnTo>
                  </a:path>
                </a:pathLst>
              </a:custGeom>
              <a:noFill/>
              <a:ln w="571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3" name="Arc 112"/>
              <p:cNvSpPr/>
              <p:nvPr/>
            </p:nvSpPr>
            <p:spPr>
              <a:xfrm rot="20312244">
                <a:off x="4224178" y="1525658"/>
                <a:ext cx="3666426" cy="3666430"/>
              </a:xfrm>
              <a:prstGeom prst="arc">
                <a:avLst>
                  <a:gd name="adj1" fmla="val 16108988"/>
                  <a:gd name="adj2" fmla="val 19203716"/>
                </a:avLst>
              </a:prstGeom>
              <a:ln w="571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defRPr/>
                </a:pPr>
                <a:endParaRPr lang="en-US" sz="1836">
                  <a:solidFill>
                    <a:srgbClr val="505050"/>
                  </a:solidFill>
                  <a:latin typeface="Segoe UI"/>
                </a:endParaRPr>
              </a:p>
            </p:txBody>
          </p:sp>
          <p:sp>
            <p:nvSpPr>
              <p:cNvPr id="114" name="Freeform 113"/>
              <p:cNvSpPr>
                <a:spLocks/>
              </p:cNvSpPr>
              <p:nvPr/>
            </p:nvSpPr>
            <p:spPr bwMode="auto">
              <a:xfrm rot="19594395" flipH="1" flipV="1">
                <a:off x="5327435" y="1573493"/>
                <a:ext cx="89630" cy="190054"/>
              </a:xfrm>
              <a:custGeom>
                <a:avLst/>
                <a:gdLst>
                  <a:gd name="T0" fmla="*/ 0 w 72"/>
                  <a:gd name="T1" fmla="*/ 0 h 138"/>
                  <a:gd name="T2" fmla="*/ 72 w 72"/>
                  <a:gd name="T3" fmla="*/ 69 h 138"/>
                  <a:gd name="T4" fmla="*/ 0 w 72"/>
                  <a:gd name="T5" fmla="*/ 138 h 138"/>
                </a:gdLst>
                <a:ahLst/>
                <a:cxnLst>
                  <a:cxn ang="0">
                    <a:pos x="T0" y="T1"/>
                  </a:cxn>
                  <a:cxn ang="0">
                    <a:pos x="T2" y="T3"/>
                  </a:cxn>
                  <a:cxn ang="0">
                    <a:pos x="T4" y="T5"/>
                  </a:cxn>
                </a:cxnLst>
                <a:rect l="0" t="0" r="r" b="b"/>
                <a:pathLst>
                  <a:path w="72" h="138">
                    <a:moveTo>
                      <a:pt x="0" y="0"/>
                    </a:moveTo>
                    <a:lnTo>
                      <a:pt x="72" y="69"/>
                    </a:lnTo>
                    <a:lnTo>
                      <a:pt x="0" y="138"/>
                    </a:lnTo>
                  </a:path>
                </a:pathLst>
              </a:custGeom>
              <a:noFill/>
              <a:ln w="571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115" name="Group 114"/>
            <p:cNvGrpSpPr/>
            <p:nvPr/>
          </p:nvGrpSpPr>
          <p:grpSpPr>
            <a:xfrm flipV="1">
              <a:off x="3007793" y="1296820"/>
              <a:ext cx="3666426" cy="3666430"/>
              <a:chOff x="4224178" y="1525658"/>
              <a:chExt cx="3666426" cy="3666430"/>
            </a:xfrm>
          </p:grpSpPr>
          <p:sp>
            <p:nvSpPr>
              <p:cNvPr id="116" name="Freeform 115"/>
              <p:cNvSpPr>
                <a:spLocks/>
              </p:cNvSpPr>
              <p:nvPr/>
            </p:nvSpPr>
            <p:spPr bwMode="auto">
              <a:xfrm rot="2005605" flipV="1">
                <a:off x="6850771" y="1638440"/>
                <a:ext cx="89630" cy="190054"/>
              </a:xfrm>
              <a:custGeom>
                <a:avLst/>
                <a:gdLst>
                  <a:gd name="T0" fmla="*/ 0 w 72"/>
                  <a:gd name="T1" fmla="*/ 0 h 138"/>
                  <a:gd name="T2" fmla="*/ 72 w 72"/>
                  <a:gd name="T3" fmla="*/ 69 h 138"/>
                  <a:gd name="T4" fmla="*/ 0 w 72"/>
                  <a:gd name="T5" fmla="*/ 138 h 138"/>
                </a:gdLst>
                <a:ahLst/>
                <a:cxnLst>
                  <a:cxn ang="0">
                    <a:pos x="T0" y="T1"/>
                  </a:cxn>
                  <a:cxn ang="0">
                    <a:pos x="T2" y="T3"/>
                  </a:cxn>
                  <a:cxn ang="0">
                    <a:pos x="T4" y="T5"/>
                  </a:cxn>
                </a:cxnLst>
                <a:rect l="0" t="0" r="r" b="b"/>
                <a:pathLst>
                  <a:path w="72" h="138">
                    <a:moveTo>
                      <a:pt x="0" y="0"/>
                    </a:moveTo>
                    <a:lnTo>
                      <a:pt x="72" y="69"/>
                    </a:lnTo>
                    <a:lnTo>
                      <a:pt x="0" y="138"/>
                    </a:lnTo>
                  </a:path>
                </a:pathLst>
              </a:custGeom>
              <a:noFill/>
              <a:ln w="571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7" name="Arc 116"/>
              <p:cNvSpPr/>
              <p:nvPr/>
            </p:nvSpPr>
            <p:spPr>
              <a:xfrm rot="20312244">
                <a:off x="4224178" y="1525658"/>
                <a:ext cx="3666426" cy="3666430"/>
              </a:xfrm>
              <a:prstGeom prst="arc">
                <a:avLst>
                  <a:gd name="adj1" fmla="val 15821947"/>
                  <a:gd name="adj2" fmla="val 19203716"/>
                </a:avLst>
              </a:prstGeom>
              <a:ln w="571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defRPr/>
                </a:pPr>
                <a:endParaRPr lang="en-US" sz="1836">
                  <a:solidFill>
                    <a:srgbClr val="505050"/>
                  </a:solidFill>
                  <a:latin typeface="Segoe UI"/>
                </a:endParaRPr>
              </a:p>
            </p:txBody>
          </p:sp>
          <p:sp>
            <p:nvSpPr>
              <p:cNvPr id="118" name="Freeform 117"/>
              <p:cNvSpPr>
                <a:spLocks/>
              </p:cNvSpPr>
              <p:nvPr/>
            </p:nvSpPr>
            <p:spPr bwMode="auto">
              <a:xfrm rot="19594395" flipH="1" flipV="1">
                <a:off x="5169944" y="1638438"/>
                <a:ext cx="89630" cy="190054"/>
              </a:xfrm>
              <a:custGeom>
                <a:avLst/>
                <a:gdLst>
                  <a:gd name="T0" fmla="*/ 0 w 72"/>
                  <a:gd name="T1" fmla="*/ 0 h 138"/>
                  <a:gd name="T2" fmla="*/ 72 w 72"/>
                  <a:gd name="T3" fmla="*/ 69 h 138"/>
                  <a:gd name="T4" fmla="*/ 0 w 72"/>
                  <a:gd name="T5" fmla="*/ 138 h 138"/>
                </a:gdLst>
                <a:ahLst/>
                <a:cxnLst>
                  <a:cxn ang="0">
                    <a:pos x="T0" y="T1"/>
                  </a:cxn>
                  <a:cxn ang="0">
                    <a:pos x="T2" y="T3"/>
                  </a:cxn>
                  <a:cxn ang="0">
                    <a:pos x="T4" y="T5"/>
                  </a:cxn>
                </a:cxnLst>
                <a:rect l="0" t="0" r="r" b="b"/>
                <a:pathLst>
                  <a:path w="72" h="138">
                    <a:moveTo>
                      <a:pt x="0" y="0"/>
                    </a:moveTo>
                    <a:lnTo>
                      <a:pt x="72" y="69"/>
                    </a:lnTo>
                    <a:lnTo>
                      <a:pt x="0" y="138"/>
                    </a:lnTo>
                  </a:path>
                </a:pathLst>
              </a:custGeom>
              <a:noFill/>
              <a:ln w="571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sp>
        <p:nvSpPr>
          <p:cNvPr id="7" name="Freeform 5"/>
          <p:cNvSpPr>
            <a:spLocks noEditPoints="1"/>
          </p:cNvSpPr>
          <p:nvPr/>
        </p:nvSpPr>
        <p:spPr bwMode="auto">
          <a:xfrm>
            <a:off x="4339101" y="1897085"/>
            <a:ext cx="661032" cy="699107"/>
          </a:xfrm>
          <a:custGeom>
            <a:avLst/>
            <a:gdLst>
              <a:gd name="T0" fmla="*/ 33 w 232"/>
              <a:gd name="T1" fmla="*/ 148 h 246"/>
              <a:gd name="T2" fmla="*/ 66 w 232"/>
              <a:gd name="T3" fmla="*/ 115 h 246"/>
              <a:gd name="T4" fmla="*/ 99 w 232"/>
              <a:gd name="T5" fmla="*/ 148 h 246"/>
              <a:gd name="T6" fmla="*/ 66 w 232"/>
              <a:gd name="T7" fmla="*/ 180 h 246"/>
              <a:gd name="T8" fmla="*/ 33 w 232"/>
              <a:gd name="T9" fmla="*/ 148 h 246"/>
              <a:gd name="T10" fmla="*/ 132 w 232"/>
              <a:gd name="T11" fmla="*/ 49 h 246"/>
              <a:gd name="T12" fmla="*/ 166 w 232"/>
              <a:gd name="T13" fmla="*/ 16 h 246"/>
              <a:gd name="T14" fmla="*/ 199 w 232"/>
              <a:gd name="T15" fmla="*/ 49 h 246"/>
              <a:gd name="T16" fmla="*/ 166 w 232"/>
              <a:gd name="T17" fmla="*/ 82 h 246"/>
              <a:gd name="T18" fmla="*/ 132 w 232"/>
              <a:gd name="T19" fmla="*/ 49 h 246"/>
              <a:gd name="T20" fmla="*/ 0 w 232"/>
              <a:gd name="T21" fmla="*/ 246 h 246"/>
              <a:gd name="T22" fmla="*/ 17 w 232"/>
              <a:gd name="T23" fmla="*/ 246 h 246"/>
              <a:gd name="T24" fmla="*/ 66 w 232"/>
              <a:gd name="T25" fmla="*/ 197 h 246"/>
              <a:gd name="T26" fmla="*/ 116 w 232"/>
              <a:gd name="T27" fmla="*/ 246 h 246"/>
              <a:gd name="T28" fmla="*/ 132 w 232"/>
              <a:gd name="T29" fmla="*/ 246 h 246"/>
              <a:gd name="T30" fmla="*/ 95 w 232"/>
              <a:gd name="T31" fmla="*/ 186 h 246"/>
              <a:gd name="T32" fmla="*/ 116 w 232"/>
              <a:gd name="T33" fmla="*/ 148 h 246"/>
              <a:gd name="T34" fmla="*/ 166 w 232"/>
              <a:gd name="T35" fmla="*/ 98 h 246"/>
              <a:gd name="T36" fmla="*/ 215 w 232"/>
              <a:gd name="T37" fmla="*/ 148 h 246"/>
              <a:gd name="T38" fmla="*/ 232 w 232"/>
              <a:gd name="T39" fmla="*/ 148 h 246"/>
              <a:gd name="T40" fmla="*/ 195 w 232"/>
              <a:gd name="T41" fmla="*/ 88 h 246"/>
              <a:gd name="T42" fmla="*/ 215 w 232"/>
              <a:gd name="T43" fmla="*/ 49 h 246"/>
              <a:gd name="T44" fmla="*/ 166 w 232"/>
              <a:gd name="T45" fmla="*/ 0 h 246"/>
              <a:gd name="T46" fmla="*/ 116 w 232"/>
              <a:gd name="T47" fmla="*/ 49 h 246"/>
              <a:gd name="T48" fmla="*/ 135 w 232"/>
              <a:gd name="T49" fmla="*/ 88 h 246"/>
              <a:gd name="T50" fmla="*/ 106 w 232"/>
              <a:gd name="T51" fmla="*/ 119 h 246"/>
              <a:gd name="T52" fmla="*/ 66 w 232"/>
              <a:gd name="T53" fmla="*/ 98 h 246"/>
              <a:gd name="T54" fmla="*/ 17 w 232"/>
              <a:gd name="T55" fmla="*/ 148 h 246"/>
              <a:gd name="T56" fmla="*/ 35 w 232"/>
              <a:gd name="T57" fmla="*/ 186 h 246"/>
              <a:gd name="T58" fmla="*/ 0 w 232"/>
              <a:gd name="T59"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32" h="246">
                <a:moveTo>
                  <a:pt x="33" y="148"/>
                </a:moveTo>
                <a:cubicBezTo>
                  <a:pt x="33" y="129"/>
                  <a:pt x="48" y="115"/>
                  <a:pt x="66" y="115"/>
                </a:cubicBezTo>
                <a:cubicBezTo>
                  <a:pt x="83" y="115"/>
                  <a:pt x="99" y="129"/>
                  <a:pt x="99" y="148"/>
                </a:cubicBezTo>
                <a:cubicBezTo>
                  <a:pt x="99" y="166"/>
                  <a:pt x="83" y="180"/>
                  <a:pt x="66" y="180"/>
                </a:cubicBezTo>
                <a:cubicBezTo>
                  <a:pt x="48" y="180"/>
                  <a:pt x="33" y="166"/>
                  <a:pt x="33" y="148"/>
                </a:cubicBezTo>
                <a:close/>
                <a:moveTo>
                  <a:pt x="132" y="49"/>
                </a:moveTo>
                <a:cubicBezTo>
                  <a:pt x="132" y="31"/>
                  <a:pt x="147" y="16"/>
                  <a:pt x="166" y="16"/>
                </a:cubicBezTo>
                <a:cubicBezTo>
                  <a:pt x="182" y="16"/>
                  <a:pt x="199" y="31"/>
                  <a:pt x="199" y="49"/>
                </a:cubicBezTo>
                <a:cubicBezTo>
                  <a:pt x="199" y="68"/>
                  <a:pt x="182" y="82"/>
                  <a:pt x="166" y="82"/>
                </a:cubicBezTo>
                <a:cubicBezTo>
                  <a:pt x="147" y="82"/>
                  <a:pt x="132" y="68"/>
                  <a:pt x="132" y="49"/>
                </a:cubicBezTo>
                <a:close/>
                <a:moveTo>
                  <a:pt x="0" y="246"/>
                </a:moveTo>
                <a:cubicBezTo>
                  <a:pt x="17" y="246"/>
                  <a:pt x="17" y="246"/>
                  <a:pt x="17" y="246"/>
                </a:cubicBezTo>
                <a:cubicBezTo>
                  <a:pt x="17" y="219"/>
                  <a:pt x="37" y="197"/>
                  <a:pt x="66" y="197"/>
                </a:cubicBezTo>
                <a:cubicBezTo>
                  <a:pt x="93" y="197"/>
                  <a:pt x="116" y="219"/>
                  <a:pt x="116" y="246"/>
                </a:cubicBezTo>
                <a:cubicBezTo>
                  <a:pt x="132" y="246"/>
                  <a:pt x="132" y="246"/>
                  <a:pt x="132" y="246"/>
                </a:cubicBezTo>
                <a:cubicBezTo>
                  <a:pt x="132" y="219"/>
                  <a:pt x="116" y="199"/>
                  <a:pt x="95" y="186"/>
                </a:cubicBezTo>
                <a:cubicBezTo>
                  <a:pt x="108" y="178"/>
                  <a:pt x="116" y="164"/>
                  <a:pt x="116" y="148"/>
                </a:cubicBezTo>
                <a:cubicBezTo>
                  <a:pt x="116" y="121"/>
                  <a:pt x="137" y="98"/>
                  <a:pt x="166" y="98"/>
                </a:cubicBezTo>
                <a:cubicBezTo>
                  <a:pt x="193" y="98"/>
                  <a:pt x="215" y="121"/>
                  <a:pt x="215" y="148"/>
                </a:cubicBezTo>
                <a:cubicBezTo>
                  <a:pt x="232" y="148"/>
                  <a:pt x="232" y="148"/>
                  <a:pt x="232" y="148"/>
                </a:cubicBezTo>
                <a:cubicBezTo>
                  <a:pt x="232" y="121"/>
                  <a:pt x="215" y="100"/>
                  <a:pt x="195" y="88"/>
                </a:cubicBezTo>
                <a:cubicBezTo>
                  <a:pt x="207" y="80"/>
                  <a:pt x="215" y="66"/>
                  <a:pt x="215" y="49"/>
                </a:cubicBezTo>
                <a:cubicBezTo>
                  <a:pt x="215" y="23"/>
                  <a:pt x="193" y="0"/>
                  <a:pt x="166" y="0"/>
                </a:cubicBezTo>
                <a:cubicBezTo>
                  <a:pt x="137" y="0"/>
                  <a:pt x="116" y="23"/>
                  <a:pt x="116" y="49"/>
                </a:cubicBezTo>
                <a:cubicBezTo>
                  <a:pt x="116" y="66"/>
                  <a:pt x="124" y="80"/>
                  <a:pt x="135" y="88"/>
                </a:cubicBezTo>
                <a:cubicBezTo>
                  <a:pt x="122" y="94"/>
                  <a:pt x="112" y="107"/>
                  <a:pt x="106" y="119"/>
                </a:cubicBezTo>
                <a:cubicBezTo>
                  <a:pt x="97" y="107"/>
                  <a:pt x="83" y="98"/>
                  <a:pt x="66" y="98"/>
                </a:cubicBezTo>
                <a:cubicBezTo>
                  <a:pt x="37" y="98"/>
                  <a:pt x="17" y="121"/>
                  <a:pt x="17" y="148"/>
                </a:cubicBezTo>
                <a:cubicBezTo>
                  <a:pt x="17" y="164"/>
                  <a:pt x="25" y="178"/>
                  <a:pt x="35" y="186"/>
                </a:cubicBezTo>
                <a:cubicBezTo>
                  <a:pt x="14" y="199"/>
                  <a:pt x="0" y="219"/>
                  <a:pt x="0" y="246"/>
                </a:cubicBezTo>
                <a:close/>
              </a:path>
            </a:pathLst>
          </a:custGeom>
          <a:solidFill>
            <a:srgbClr val="001F50"/>
          </a:solidFill>
          <a:ln>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8" name="Freeform 6"/>
          <p:cNvSpPr>
            <a:spLocks noEditPoints="1"/>
          </p:cNvSpPr>
          <p:nvPr/>
        </p:nvSpPr>
        <p:spPr bwMode="auto">
          <a:xfrm>
            <a:off x="4029210" y="1635845"/>
            <a:ext cx="575361" cy="485462"/>
          </a:xfrm>
          <a:custGeom>
            <a:avLst/>
            <a:gdLst>
              <a:gd name="T0" fmla="*/ 503 w 544"/>
              <a:gd name="T1" fmla="*/ 115 h 459"/>
              <a:gd name="T2" fmla="*/ 503 w 544"/>
              <a:gd name="T3" fmla="*/ 306 h 459"/>
              <a:gd name="T4" fmla="*/ 466 w 544"/>
              <a:gd name="T5" fmla="*/ 306 h 459"/>
              <a:gd name="T6" fmla="*/ 466 w 544"/>
              <a:gd name="T7" fmla="*/ 347 h 459"/>
              <a:gd name="T8" fmla="*/ 466 w 544"/>
              <a:gd name="T9" fmla="*/ 363 h 459"/>
              <a:gd name="T10" fmla="*/ 412 w 544"/>
              <a:gd name="T11" fmla="*/ 314 h 459"/>
              <a:gd name="T12" fmla="*/ 401 w 544"/>
              <a:gd name="T13" fmla="*/ 306 h 459"/>
              <a:gd name="T14" fmla="*/ 388 w 544"/>
              <a:gd name="T15" fmla="*/ 306 h 459"/>
              <a:gd name="T16" fmla="*/ 194 w 544"/>
              <a:gd name="T17" fmla="*/ 306 h 459"/>
              <a:gd name="T18" fmla="*/ 194 w 544"/>
              <a:gd name="T19" fmla="*/ 269 h 459"/>
              <a:gd name="T20" fmla="*/ 388 w 544"/>
              <a:gd name="T21" fmla="*/ 269 h 459"/>
              <a:gd name="T22" fmla="*/ 388 w 544"/>
              <a:gd name="T23" fmla="*/ 115 h 459"/>
              <a:gd name="T24" fmla="*/ 503 w 544"/>
              <a:gd name="T25" fmla="*/ 115 h 459"/>
              <a:gd name="T26" fmla="*/ 135 w 544"/>
              <a:gd name="T27" fmla="*/ 231 h 459"/>
              <a:gd name="T28" fmla="*/ 127 w 544"/>
              <a:gd name="T29" fmla="*/ 239 h 459"/>
              <a:gd name="T30" fmla="*/ 78 w 544"/>
              <a:gd name="T31" fmla="*/ 287 h 459"/>
              <a:gd name="T32" fmla="*/ 78 w 544"/>
              <a:gd name="T33" fmla="*/ 269 h 459"/>
              <a:gd name="T34" fmla="*/ 78 w 544"/>
              <a:gd name="T35" fmla="*/ 231 h 459"/>
              <a:gd name="T36" fmla="*/ 38 w 544"/>
              <a:gd name="T37" fmla="*/ 231 h 459"/>
              <a:gd name="T38" fmla="*/ 38 w 544"/>
              <a:gd name="T39" fmla="*/ 37 h 459"/>
              <a:gd name="T40" fmla="*/ 347 w 544"/>
              <a:gd name="T41" fmla="*/ 37 h 459"/>
              <a:gd name="T42" fmla="*/ 347 w 544"/>
              <a:gd name="T43" fmla="*/ 231 h 459"/>
              <a:gd name="T44" fmla="*/ 156 w 544"/>
              <a:gd name="T45" fmla="*/ 231 h 459"/>
              <a:gd name="T46" fmla="*/ 135 w 544"/>
              <a:gd name="T47" fmla="*/ 231 h 459"/>
              <a:gd name="T48" fmla="*/ 388 w 544"/>
              <a:gd name="T49" fmla="*/ 0 h 459"/>
              <a:gd name="T50" fmla="*/ 0 w 544"/>
              <a:gd name="T51" fmla="*/ 0 h 459"/>
              <a:gd name="T52" fmla="*/ 0 w 544"/>
              <a:gd name="T53" fmla="*/ 269 h 459"/>
              <a:gd name="T54" fmla="*/ 38 w 544"/>
              <a:gd name="T55" fmla="*/ 269 h 459"/>
              <a:gd name="T56" fmla="*/ 38 w 544"/>
              <a:gd name="T57" fmla="*/ 381 h 459"/>
              <a:gd name="T58" fmla="*/ 156 w 544"/>
              <a:gd name="T59" fmla="*/ 269 h 459"/>
              <a:gd name="T60" fmla="*/ 156 w 544"/>
              <a:gd name="T61" fmla="*/ 347 h 459"/>
              <a:gd name="T62" fmla="*/ 388 w 544"/>
              <a:gd name="T63" fmla="*/ 347 h 459"/>
              <a:gd name="T64" fmla="*/ 503 w 544"/>
              <a:gd name="T65" fmla="*/ 459 h 459"/>
              <a:gd name="T66" fmla="*/ 503 w 544"/>
              <a:gd name="T67" fmla="*/ 347 h 459"/>
              <a:gd name="T68" fmla="*/ 544 w 544"/>
              <a:gd name="T69" fmla="*/ 347 h 459"/>
              <a:gd name="T70" fmla="*/ 544 w 544"/>
              <a:gd name="T71" fmla="*/ 75 h 459"/>
              <a:gd name="T72" fmla="*/ 388 w 544"/>
              <a:gd name="T73" fmla="*/ 75 h 459"/>
              <a:gd name="T74" fmla="*/ 388 w 544"/>
              <a:gd name="T75" fmla="*/ 0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44" h="459">
                <a:moveTo>
                  <a:pt x="503" y="115"/>
                </a:moveTo>
                <a:lnTo>
                  <a:pt x="503" y="306"/>
                </a:lnTo>
                <a:lnTo>
                  <a:pt x="466" y="306"/>
                </a:lnTo>
                <a:lnTo>
                  <a:pt x="466" y="347"/>
                </a:lnTo>
                <a:lnTo>
                  <a:pt x="466" y="363"/>
                </a:lnTo>
                <a:lnTo>
                  <a:pt x="412" y="314"/>
                </a:lnTo>
                <a:lnTo>
                  <a:pt x="401" y="306"/>
                </a:lnTo>
                <a:lnTo>
                  <a:pt x="388" y="306"/>
                </a:lnTo>
                <a:lnTo>
                  <a:pt x="194" y="306"/>
                </a:lnTo>
                <a:lnTo>
                  <a:pt x="194" y="269"/>
                </a:lnTo>
                <a:lnTo>
                  <a:pt x="388" y="269"/>
                </a:lnTo>
                <a:lnTo>
                  <a:pt x="388" y="115"/>
                </a:lnTo>
                <a:lnTo>
                  <a:pt x="503" y="115"/>
                </a:lnTo>
                <a:close/>
                <a:moveTo>
                  <a:pt x="135" y="231"/>
                </a:moveTo>
                <a:lnTo>
                  <a:pt x="127" y="239"/>
                </a:lnTo>
                <a:lnTo>
                  <a:pt x="78" y="287"/>
                </a:lnTo>
                <a:lnTo>
                  <a:pt x="78" y="269"/>
                </a:lnTo>
                <a:lnTo>
                  <a:pt x="78" y="231"/>
                </a:lnTo>
                <a:lnTo>
                  <a:pt x="38" y="231"/>
                </a:lnTo>
                <a:lnTo>
                  <a:pt x="38" y="37"/>
                </a:lnTo>
                <a:lnTo>
                  <a:pt x="347" y="37"/>
                </a:lnTo>
                <a:lnTo>
                  <a:pt x="347" y="231"/>
                </a:lnTo>
                <a:lnTo>
                  <a:pt x="156" y="231"/>
                </a:lnTo>
                <a:lnTo>
                  <a:pt x="135" y="231"/>
                </a:lnTo>
                <a:close/>
                <a:moveTo>
                  <a:pt x="388" y="0"/>
                </a:moveTo>
                <a:lnTo>
                  <a:pt x="0" y="0"/>
                </a:lnTo>
                <a:lnTo>
                  <a:pt x="0" y="269"/>
                </a:lnTo>
                <a:lnTo>
                  <a:pt x="38" y="269"/>
                </a:lnTo>
                <a:lnTo>
                  <a:pt x="38" y="381"/>
                </a:lnTo>
                <a:lnTo>
                  <a:pt x="156" y="269"/>
                </a:lnTo>
                <a:lnTo>
                  <a:pt x="156" y="347"/>
                </a:lnTo>
                <a:lnTo>
                  <a:pt x="388" y="347"/>
                </a:lnTo>
                <a:lnTo>
                  <a:pt x="503" y="459"/>
                </a:lnTo>
                <a:lnTo>
                  <a:pt x="503" y="347"/>
                </a:lnTo>
                <a:lnTo>
                  <a:pt x="544" y="347"/>
                </a:lnTo>
                <a:lnTo>
                  <a:pt x="544" y="75"/>
                </a:lnTo>
                <a:lnTo>
                  <a:pt x="388" y="75"/>
                </a:lnTo>
                <a:lnTo>
                  <a:pt x="388" y="0"/>
                </a:lnTo>
                <a:close/>
              </a:path>
            </a:pathLst>
          </a:custGeom>
          <a:solidFill>
            <a:srgbClr val="001F50"/>
          </a:solidFill>
          <a:ln>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58" name="Freeform 10"/>
          <p:cNvSpPr>
            <a:spLocks noEditPoints="1"/>
          </p:cNvSpPr>
          <p:nvPr/>
        </p:nvSpPr>
        <p:spPr bwMode="auto">
          <a:xfrm>
            <a:off x="7399366" y="1816487"/>
            <a:ext cx="698688" cy="680453"/>
          </a:xfrm>
          <a:custGeom>
            <a:avLst/>
            <a:gdLst>
              <a:gd name="T0" fmla="*/ 375 w 728"/>
              <a:gd name="T1" fmla="*/ 114 h 709"/>
              <a:gd name="T2" fmla="*/ 305 w 728"/>
              <a:gd name="T3" fmla="*/ 44 h 709"/>
              <a:gd name="T4" fmla="*/ 469 w 728"/>
              <a:gd name="T5" fmla="*/ 44 h 709"/>
              <a:gd name="T6" fmla="*/ 542 w 728"/>
              <a:gd name="T7" fmla="*/ 114 h 709"/>
              <a:gd name="T8" fmla="*/ 375 w 728"/>
              <a:gd name="T9" fmla="*/ 114 h 709"/>
              <a:gd name="T10" fmla="*/ 655 w 728"/>
              <a:gd name="T11" fmla="*/ 224 h 709"/>
              <a:gd name="T12" fmla="*/ 485 w 728"/>
              <a:gd name="T13" fmla="*/ 224 h 709"/>
              <a:gd name="T14" fmla="*/ 418 w 728"/>
              <a:gd name="T15" fmla="*/ 157 h 709"/>
              <a:gd name="T16" fmla="*/ 585 w 728"/>
              <a:gd name="T17" fmla="*/ 157 h 709"/>
              <a:gd name="T18" fmla="*/ 655 w 728"/>
              <a:gd name="T19" fmla="*/ 224 h 709"/>
              <a:gd name="T20" fmla="*/ 685 w 728"/>
              <a:gd name="T21" fmla="*/ 666 h 709"/>
              <a:gd name="T22" fmla="*/ 272 w 728"/>
              <a:gd name="T23" fmla="*/ 666 h 709"/>
              <a:gd name="T24" fmla="*/ 272 w 728"/>
              <a:gd name="T25" fmla="*/ 267 h 709"/>
              <a:gd name="T26" fmla="*/ 685 w 728"/>
              <a:gd name="T27" fmla="*/ 267 h 709"/>
              <a:gd name="T28" fmla="*/ 685 w 728"/>
              <a:gd name="T29" fmla="*/ 666 h 709"/>
              <a:gd name="T30" fmla="*/ 73 w 728"/>
              <a:gd name="T31" fmla="*/ 44 h 709"/>
              <a:gd name="T32" fmla="*/ 243 w 728"/>
              <a:gd name="T33" fmla="*/ 44 h 709"/>
              <a:gd name="T34" fmla="*/ 426 w 728"/>
              <a:gd name="T35" fmla="*/ 224 h 709"/>
              <a:gd name="T36" fmla="*/ 256 w 728"/>
              <a:gd name="T37" fmla="*/ 224 h 709"/>
              <a:gd name="T38" fmla="*/ 73 w 728"/>
              <a:gd name="T39" fmla="*/ 44 h 709"/>
              <a:gd name="T40" fmla="*/ 229 w 728"/>
              <a:gd name="T41" fmla="*/ 639 h 709"/>
              <a:gd name="T42" fmla="*/ 43 w 728"/>
              <a:gd name="T43" fmla="*/ 458 h 709"/>
              <a:gd name="T44" fmla="*/ 43 w 728"/>
              <a:gd name="T45" fmla="*/ 73 h 709"/>
              <a:gd name="T46" fmla="*/ 229 w 728"/>
              <a:gd name="T47" fmla="*/ 256 h 709"/>
              <a:gd name="T48" fmla="*/ 229 w 728"/>
              <a:gd name="T49" fmla="*/ 639 h 709"/>
              <a:gd name="T50" fmla="*/ 0 w 728"/>
              <a:gd name="T51" fmla="*/ 0 h 709"/>
              <a:gd name="T52" fmla="*/ 0 w 728"/>
              <a:gd name="T53" fmla="*/ 480 h 709"/>
              <a:gd name="T54" fmla="*/ 243 w 728"/>
              <a:gd name="T55" fmla="*/ 709 h 709"/>
              <a:gd name="T56" fmla="*/ 728 w 728"/>
              <a:gd name="T57" fmla="*/ 709 h 709"/>
              <a:gd name="T58" fmla="*/ 728 w 728"/>
              <a:gd name="T59" fmla="*/ 235 h 709"/>
              <a:gd name="T60" fmla="*/ 485 w 728"/>
              <a:gd name="T61" fmla="*/ 0 h 709"/>
              <a:gd name="T62" fmla="*/ 0 w 728"/>
              <a:gd name="T63" fmla="*/ 0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28" h="709">
                <a:moveTo>
                  <a:pt x="375" y="114"/>
                </a:moveTo>
                <a:lnTo>
                  <a:pt x="305" y="44"/>
                </a:lnTo>
                <a:lnTo>
                  <a:pt x="469" y="44"/>
                </a:lnTo>
                <a:lnTo>
                  <a:pt x="542" y="114"/>
                </a:lnTo>
                <a:lnTo>
                  <a:pt x="375" y="114"/>
                </a:lnTo>
                <a:close/>
                <a:moveTo>
                  <a:pt x="655" y="224"/>
                </a:moveTo>
                <a:lnTo>
                  <a:pt x="485" y="224"/>
                </a:lnTo>
                <a:lnTo>
                  <a:pt x="418" y="157"/>
                </a:lnTo>
                <a:lnTo>
                  <a:pt x="585" y="157"/>
                </a:lnTo>
                <a:lnTo>
                  <a:pt x="655" y="224"/>
                </a:lnTo>
                <a:close/>
                <a:moveTo>
                  <a:pt x="685" y="666"/>
                </a:moveTo>
                <a:lnTo>
                  <a:pt x="272" y="666"/>
                </a:lnTo>
                <a:lnTo>
                  <a:pt x="272" y="267"/>
                </a:lnTo>
                <a:lnTo>
                  <a:pt x="685" y="267"/>
                </a:lnTo>
                <a:lnTo>
                  <a:pt x="685" y="666"/>
                </a:lnTo>
                <a:close/>
                <a:moveTo>
                  <a:pt x="73" y="44"/>
                </a:moveTo>
                <a:lnTo>
                  <a:pt x="243" y="44"/>
                </a:lnTo>
                <a:lnTo>
                  <a:pt x="426" y="224"/>
                </a:lnTo>
                <a:lnTo>
                  <a:pt x="256" y="224"/>
                </a:lnTo>
                <a:lnTo>
                  <a:pt x="73" y="44"/>
                </a:lnTo>
                <a:close/>
                <a:moveTo>
                  <a:pt x="229" y="639"/>
                </a:moveTo>
                <a:lnTo>
                  <a:pt x="43" y="458"/>
                </a:lnTo>
                <a:lnTo>
                  <a:pt x="43" y="73"/>
                </a:lnTo>
                <a:lnTo>
                  <a:pt x="229" y="256"/>
                </a:lnTo>
                <a:lnTo>
                  <a:pt x="229" y="639"/>
                </a:lnTo>
                <a:close/>
                <a:moveTo>
                  <a:pt x="0" y="0"/>
                </a:moveTo>
                <a:lnTo>
                  <a:pt x="0" y="480"/>
                </a:lnTo>
                <a:lnTo>
                  <a:pt x="243" y="709"/>
                </a:lnTo>
                <a:lnTo>
                  <a:pt x="728" y="709"/>
                </a:lnTo>
                <a:lnTo>
                  <a:pt x="728" y="235"/>
                </a:lnTo>
                <a:lnTo>
                  <a:pt x="485" y="0"/>
                </a:lnTo>
                <a:lnTo>
                  <a:pt x="0" y="0"/>
                </a:lnTo>
                <a:close/>
              </a:path>
            </a:pathLst>
          </a:custGeom>
          <a:solidFill>
            <a:srgbClr val="001F50"/>
          </a:solidFill>
          <a:ln>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20" name="Freeform 14"/>
          <p:cNvSpPr>
            <a:spLocks noEditPoints="1"/>
          </p:cNvSpPr>
          <p:nvPr/>
        </p:nvSpPr>
        <p:spPr bwMode="auto">
          <a:xfrm>
            <a:off x="7422682" y="4936646"/>
            <a:ext cx="583045" cy="562706"/>
          </a:xfrm>
          <a:custGeom>
            <a:avLst/>
            <a:gdLst>
              <a:gd name="T0" fmla="*/ 80 w 255"/>
              <a:gd name="T1" fmla="*/ 123 h 246"/>
              <a:gd name="T2" fmla="*/ 176 w 255"/>
              <a:gd name="T3" fmla="*/ 123 h 246"/>
              <a:gd name="T4" fmla="*/ 128 w 255"/>
              <a:gd name="T5" fmla="*/ 189 h 246"/>
              <a:gd name="T6" fmla="*/ 128 w 255"/>
              <a:gd name="T7" fmla="*/ 57 h 246"/>
              <a:gd name="T8" fmla="*/ 128 w 255"/>
              <a:gd name="T9" fmla="*/ 189 h 246"/>
              <a:gd name="T10" fmla="*/ 147 w 255"/>
              <a:gd name="T11" fmla="*/ 227 h 246"/>
              <a:gd name="T12" fmla="*/ 154 w 255"/>
              <a:gd name="T13" fmla="*/ 206 h 246"/>
              <a:gd name="T14" fmla="*/ 190 w 255"/>
              <a:gd name="T15" fmla="*/ 182 h 246"/>
              <a:gd name="T16" fmla="*/ 228 w 255"/>
              <a:gd name="T17" fmla="*/ 161 h 246"/>
              <a:gd name="T18" fmla="*/ 212 w 255"/>
              <a:gd name="T19" fmla="*/ 142 h 246"/>
              <a:gd name="T20" fmla="*/ 212 w 255"/>
              <a:gd name="T21" fmla="*/ 106 h 246"/>
              <a:gd name="T22" fmla="*/ 228 w 255"/>
              <a:gd name="T23" fmla="*/ 87 h 246"/>
              <a:gd name="T24" fmla="*/ 190 w 255"/>
              <a:gd name="T25" fmla="*/ 66 h 246"/>
              <a:gd name="T26" fmla="*/ 154 w 255"/>
              <a:gd name="T27" fmla="*/ 42 h 246"/>
              <a:gd name="T28" fmla="*/ 147 w 255"/>
              <a:gd name="T29" fmla="*/ 19 h 246"/>
              <a:gd name="T30" fmla="*/ 108 w 255"/>
              <a:gd name="T31" fmla="*/ 40 h 246"/>
              <a:gd name="T32" fmla="*/ 68 w 255"/>
              <a:gd name="T33" fmla="*/ 61 h 246"/>
              <a:gd name="T34" fmla="*/ 46 w 255"/>
              <a:gd name="T35" fmla="*/ 57 h 246"/>
              <a:gd name="T36" fmla="*/ 44 w 255"/>
              <a:gd name="T37" fmla="*/ 99 h 246"/>
              <a:gd name="T38" fmla="*/ 41 w 255"/>
              <a:gd name="T39" fmla="*/ 123 h 246"/>
              <a:gd name="T40" fmla="*/ 44 w 255"/>
              <a:gd name="T41" fmla="*/ 149 h 246"/>
              <a:gd name="T42" fmla="*/ 46 w 255"/>
              <a:gd name="T43" fmla="*/ 192 h 246"/>
              <a:gd name="T44" fmla="*/ 68 w 255"/>
              <a:gd name="T45" fmla="*/ 187 h 246"/>
              <a:gd name="T46" fmla="*/ 108 w 255"/>
              <a:gd name="T47" fmla="*/ 208 h 246"/>
              <a:gd name="T48" fmla="*/ 166 w 255"/>
              <a:gd name="T49" fmla="*/ 246 h 246"/>
              <a:gd name="T50" fmla="*/ 89 w 255"/>
              <a:gd name="T51" fmla="*/ 220 h 246"/>
              <a:gd name="T52" fmla="*/ 39 w 255"/>
              <a:gd name="T53" fmla="*/ 218 h 246"/>
              <a:gd name="T54" fmla="*/ 22 w 255"/>
              <a:gd name="T55" fmla="*/ 139 h 246"/>
              <a:gd name="T56" fmla="*/ 22 w 255"/>
              <a:gd name="T57" fmla="*/ 109 h 246"/>
              <a:gd name="T58" fmla="*/ 39 w 255"/>
              <a:gd name="T59" fmla="*/ 31 h 246"/>
              <a:gd name="T60" fmla="*/ 89 w 255"/>
              <a:gd name="T61" fmla="*/ 26 h 246"/>
              <a:gd name="T62" fmla="*/ 166 w 255"/>
              <a:gd name="T63" fmla="*/ 0 h 246"/>
              <a:gd name="T64" fmla="*/ 192 w 255"/>
              <a:gd name="T65" fmla="*/ 42 h 246"/>
              <a:gd name="T66" fmla="*/ 255 w 255"/>
              <a:gd name="T67" fmla="*/ 95 h 246"/>
              <a:gd name="T68" fmla="*/ 233 w 255"/>
              <a:gd name="T69" fmla="*/ 123 h 246"/>
              <a:gd name="T70" fmla="*/ 255 w 255"/>
              <a:gd name="T71" fmla="*/ 154 h 246"/>
              <a:gd name="T72" fmla="*/ 192 w 255"/>
              <a:gd name="T73" fmla="*/ 206 h 246"/>
              <a:gd name="T74" fmla="*/ 166 w 255"/>
              <a:gd name="T75"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55" h="246">
                <a:moveTo>
                  <a:pt x="128" y="76"/>
                </a:moveTo>
                <a:cubicBezTo>
                  <a:pt x="101" y="76"/>
                  <a:pt x="80" y="97"/>
                  <a:pt x="80" y="123"/>
                </a:cubicBezTo>
                <a:cubicBezTo>
                  <a:pt x="80" y="151"/>
                  <a:pt x="101" y="170"/>
                  <a:pt x="128" y="170"/>
                </a:cubicBezTo>
                <a:cubicBezTo>
                  <a:pt x="154" y="170"/>
                  <a:pt x="176" y="151"/>
                  <a:pt x="176" y="123"/>
                </a:cubicBezTo>
                <a:cubicBezTo>
                  <a:pt x="176" y="97"/>
                  <a:pt x="154" y="76"/>
                  <a:pt x="128" y="76"/>
                </a:cubicBezTo>
                <a:close/>
                <a:moveTo>
                  <a:pt x="128" y="189"/>
                </a:moveTo>
                <a:cubicBezTo>
                  <a:pt x="89" y="189"/>
                  <a:pt x="60" y="161"/>
                  <a:pt x="60" y="123"/>
                </a:cubicBezTo>
                <a:cubicBezTo>
                  <a:pt x="60" y="87"/>
                  <a:pt x="89" y="57"/>
                  <a:pt x="128" y="57"/>
                </a:cubicBezTo>
                <a:cubicBezTo>
                  <a:pt x="164" y="57"/>
                  <a:pt x="195" y="87"/>
                  <a:pt x="195" y="123"/>
                </a:cubicBezTo>
                <a:cubicBezTo>
                  <a:pt x="195" y="161"/>
                  <a:pt x="164" y="189"/>
                  <a:pt x="128" y="189"/>
                </a:cubicBezTo>
                <a:close/>
                <a:moveTo>
                  <a:pt x="108" y="227"/>
                </a:moveTo>
                <a:cubicBezTo>
                  <a:pt x="147" y="227"/>
                  <a:pt x="147" y="227"/>
                  <a:pt x="147" y="227"/>
                </a:cubicBezTo>
                <a:cubicBezTo>
                  <a:pt x="147" y="208"/>
                  <a:pt x="147" y="208"/>
                  <a:pt x="147" y="208"/>
                </a:cubicBezTo>
                <a:cubicBezTo>
                  <a:pt x="154" y="206"/>
                  <a:pt x="154" y="206"/>
                  <a:pt x="154" y="206"/>
                </a:cubicBezTo>
                <a:cubicBezTo>
                  <a:pt x="166" y="201"/>
                  <a:pt x="176" y="196"/>
                  <a:pt x="185" y="187"/>
                </a:cubicBezTo>
                <a:cubicBezTo>
                  <a:pt x="190" y="182"/>
                  <a:pt x="190" y="182"/>
                  <a:pt x="190" y="182"/>
                </a:cubicBezTo>
                <a:cubicBezTo>
                  <a:pt x="209" y="192"/>
                  <a:pt x="209" y="192"/>
                  <a:pt x="209" y="192"/>
                </a:cubicBezTo>
                <a:cubicBezTo>
                  <a:pt x="228" y="161"/>
                  <a:pt x="228" y="161"/>
                  <a:pt x="228" y="161"/>
                </a:cubicBezTo>
                <a:cubicBezTo>
                  <a:pt x="209" y="149"/>
                  <a:pt x="209" y="149"/>
                  <a:pt x="209" y="149"/>
                </a:cubicBezTo>
                <a:cubicBezTo>
                  <a:pt x="212" y="142"/>
                  <a:pt x="212" y="142"/>
                  <a:pt x="212" y="142"/>
                </a:cubicBezTo>
                <a:cubicBezTo>
                  <a:pt x="212" y="137"/>
                  <a:pt x="214" y="130"/>
                  <a:pt x="214" y="123"/>
                </a:cubicBezTo>
                <a:cubicBezTo>
                  <a:pt x="214" y="118"/>
                  <a:pt x="212" y="111"/>
                  <a:pt x="212" y="106"/>
                </a:cubicBezTo>
                <a:cubicBezTo>
                  <a:pt x="209" y="99"/>
                  <a:pt x="209" y="99"/>
                  <a:pt x="209" y="99"/>
                </a:cubicBezTo>
                <a:cubicBezTo>
                  <a:pt x="228" y="87"/>
                  <a:pt x="228" y="87"/>
                  <a:pt x="228" y="87"/>
                </a:cubicBezTo>
                <a:cubicBezTo>
                  <a:pt x="209" y="57"/>
                  <a:pt x="209" y="57"/>
                  <a:pt x="209" y="57"/>
                </a:cubicBezTo>
                <a:cubicBezTo>
                  <a:pt x="190" y="66"/>
                  <a:pt x="190" y="66"/>
                  <a:pt x="190" y="66"/>
                </a:cubicBezTo>
                <a:cubicBezTo>
                  <a:pt x="185" y="61"/>
                  <a:pt x="185" y="61"/>
                  <a:pt x="185" y="61"/>
                </a:cubicBezTo>
                <a:cubicBezTo>
                  <a:pt x="176" y="52"/>
                  <a:pt x="166" y="47"/>
                  <a:pt x="154" y="42"/>
                </a:cubicBezTo>
                <a:cubicBezTo>
                  <a:pt x="147" y="40"/>
                  <a:pt x="147" y="40"/>
                  <a:pt x="147" y="40"/>
                </a:cubicBezTo>
                <a:cubicBezTo>
                  <a:pt x="147" y="19"/>
                  <a:pt x="147" y="19"/>
                  <a:pt x="147" y="19"/>
                </a:cubicBezTo>
                <a:cubicBezTo>
                  <a:pt x="108" y="19"/>
                  <a:pt x="108" y="19"/>
                  <a:pt x="108" y="19"/>
                </a:cubicBezTo>
                <a:cubicBezTo>
                  <a:pt x="108" y="40"/>
                  <a:pt x="108" y="40"/>
                  <a:pt x="108" y="40"/>
                </a:cubicBezTo>
                <a:cubicBezTo>
                  <a:pt x="101" y="42"/>
                  <a:pt x="101" y="42"/>
                  <a:pt x="101" y="42"/>
                </a:cubicBezTo>
                <a:cubicBezTo>
                  <a:pt x="89" y="47"/>
                  <a:pt x="77" y="52"/>
                  <a:pt x="68" y="61"/>
                </a:cubicBezTo>
                <a:cubicBezTo>
                  <a:pt x="63" y="66"/>
                  <a:pt x="63" y="66"/>
                  <a:pt x="63" y="66"/>
                </a:cubicBezTo>
                <a:cubicBezTo>
                  <a:pt x="46" y="57"/>
                  <a:pt x="46" y="57"/>
                  <a:pt x="46" y="57"/>
                </a:cubicBezTo>
                <a:cubicBezTo>
                  <a:pt x="27" y="87"/>
                  <a:pt x="27" y="87"/>
                  <a:pt x="27" y="87"/>
                </a:cubicBezTo>
                <a:cubicBezTo>
                  <a:pt x="44" y="99"/>
                  <a:pt x="44" y="99"/>
                  <a:pt x="44" y="99"/>
                </a:cubicBezTo>
                <a:cubicBezTo>
                  <a:pt x="44" y="106"/>
                  <a:pt x="44" y="106"/>
                  <a:pt x="44" y="106"/>
                </a:cubicBezTo>
                <a:cubicBezTo>
                  <a:pt x="41" y="111"/>
                  <a:pt x="41" y="118"/>
                  <a:pt x="41" y="123"/>
                </a:cubicBezTo>
                <a:cubicBezTo>
                  <a:pt x="41" y="130"/>
                  <a:pt x="41" y="137"/>
                  <a:pt x="44" y="142"/>
                </a:cubicBezTo>
                <a:cubicBezTo>
                  <a:pt x="44" y="149"/>
                  <a:pt x="44" y="149"/>
                  <a:pt x="44" y="149"/>
                </a:cubicBezTo>
                <a:cubicBezTo>
                  <a:pt x="27" y="161"/>
                  <a:pt x="27" y="161"/>
                  <a:pt x="27" y="161"/>
                </a:cubicBezTo>
                <a:cubicBezTo>
                  <a:pt x="46" y="192"/>
                  <a:pt x="46" y="192"/>
                  <a:pt x="46" y="192"/>
                </a:cubicBezTo>
                <a:cubicBezTo>
                  <a:pt x="63" y="182"/>
                  <a:pt x="63" y="182"/>
                  <a:pt x="63" y="182"/>
                </a:cubicBezTo>
                <a:cubicBezTo>
                  <a:pt x="68" y="187"/>
                  <a:pt x="68" y="187"/>
                  <a:pt x="68" y="187"/>
                </a:cubicBezTo>
                <a:cubicBezTo>
                  <a:pt x="77" y="196"/>
                  <a:pt x="89" y="201"/>
                  <a:pt x="101" y="206"/>
                </a:cubicBezTo>
                <a:cubicBezTo>
                  <a:pt x="108" y="208"/>
                  <a:pt x="108" y="208"/>
                  <a:pt x="108" y="208"/>
                </a:cubicBezTo>
                <a:lnTo>
                  <a:pt x="108" y="227"/>
                </a:lnTo>
                <a:close/>
                <a:moveTo>
                  <a:pt x="166" y="246"/>
                </a:moveTo>
                <a:cubicBezTo>
                  <a:pt x="89" y="246"/>
                  <a:pt x="89" y="246"/>
                  <a:pt x="89" y="246"/>
                </a:cubicBezTo>
                <a:cubicBezTo>
                  <a:pt x="89" y="220"/>
                  <a:pt x="89" y="220"/>
                  <a:pt x="89" y="220"/>
                </a:cubicBezTo>
                <a:cubicBezTo>
                  <a:pt x="80" y="218"/>
                  <a:pt x="70" y="213"/>
                  <a:pt x="60" y="206"/>
                </a:cubicBezTo>
                <a:cubicBezTo>
                  <a:pt x="39" y="218"/>
                  <a:pt x="39" y="218"/>
                  <a:pt x="39" y="218"/>
                </a:cubicBezTo>
                <a:cubicBezTo>
                  <a:pt x="0" y="154"/>
                  <a:pt x="0" y="154"/>
                  <a:pt x="0" y="154"/>
                </a:cubicBezTo>
                <a:cubicBezTo>
                  <a:pt x="22" y="139"/>
                  <a:pt x="22" y="139"/>
                  <a:pt x="22" y="139"/>
                </a:cubicBezTo>
                <a:cubicBezTo>
                  <a:pt x="22" y="135"/>
                  <a:pt x="22" y="130"/>
                  <a:pt x="22" y="123"/>
                </a:cubicBezTo>
                <a:cubicBezTo>
                  <a:pt x="22" y="118"/>
                  <a:pt x="22" y="113"/>
                  <a:pt x="22" y="109"/>
                </a:cubicBezTo>
                <a:cubicBezTo>
                  <a:pt x="0" y="95"/>
                  <a:pt x="0" y="95"/>
                  <a:pt x="0" y="95"/>
                </a:cubicBezTo>
                <a:cubicBezTo>
                  <a:pt x="39" y="31"/>
                  <a:pt x="39" y="31"/>
                  <a:pt x="39" y="31"/>
                </a:cubicBezTo>
                <a:cubicBezTo>
                  <a:pt x="60" y="42"/>
                  <a:pt x="60" y="42"/>
                  <a:pt x="60" y="42"/>
                </a:cubicBezTo>
                <a:cubicBezTo>
                  <a:pt x="70" y="35"/>
                  <a:pt x="80" y="31"/>
                  <a:pt x="89" y="26"/>
                </a:cubicBezTo>
                <a:cubicBezTo>
                  <a:pt x="89" y="0"/>
                  <a:pt x="89" y="0"/>
                  <a:pt x="89" y="0"/>
                </a:cubicBezTo>
                <a:cubicBezTo>
                  <a:pt x="166" y="0"/>
                  <a:pt x="166" y="0"/>
                  <a:pt x="166" y="0"/>
                </a:cubicBezTo>
                <a:cubicBezTo>
                  <a:pt x="166" y="26"/>
                  <a:pt x="166" y="26"/>
                  <a:pt x="166" y="26"/>
                </a:cubicBezTo>
                <a:cubicBezTo>
                  <a:pt x="176" y="31"/>
                  <a:pt x="185" y="35"/>
                  <a:pt x="192" y="42"/>
                </a:cubicBezTo>
                <a:cubicBezTo>
                  <a:pt x="216" y="31"/>
                  <a:pt x="216" y="31"/>
                  <a:pt x="216" y="31"/>
                </a:cubicBezTo>
                <a:cubicBezTo>
                  <a:pt x="255" y="95"/>
                  <a:pt x="255" y="95"/>
                  <a:pt x="255" y="95"/>
                </a:cubicBezTo>
                <a:cubicBezTo>
                  <a:pt x="231" y="109"/>
                  <a:pt x="231" y="109"/>
                  <a:pt x="231" y="109"/>
                </a:cubicBezTo>
                <a:cubicBezTo>
                  <a:pt x="233" y="113"/>
                  <a:pt x="233" y="118"/>
                  <a:pt x="233" y="123"/>
                </a:cubicBezTo>
                <a:cubicBezTo>
                  <a:pt x="233" y="130"/>
                  <a:pt x="233" y="135"/>
                  <a:pt x="231" y="139"/>
                </a:cubicBezTo>
                <a:cubicBezTo>
                  <a:pt x="255" y="154"/>
                  <a:pt x="255" y="154"/>
                  <a:pt x="255" y="154"/>
                </a:cubicBezTo>
                <a:cubicBezTo>
                  <a:pt x="216" y="218"/>
                  <a:pt x="216" y="218"/>
                  <a:pt x="216" y="218"/>
                </a:cubicBezTo>
                <a:cubicBezTo>
                  <a:pt x="192" y="206"/>
                  <a:pt x="192" y="206"/>
                  <a:pt x="192" y="206"/>
                </a:cubicBezTo>
                <a:cubicBezTo>
                  <a:pt x="185" y="213"/>
                  <a:pt x="176" y="218"/>
                  <a:pt x="166" y="220"/>
                </a:cubicBezTo>
                <a:lnTo>
                  <a:pt x="166" y="246"/>
                </a:lnTo>
                <a:close/>
              </a:path>
            </a:pathLst>
          </a:custGeom>
          <a:solidFill>
            <a:srgbClr val="001F50"/>
          </a:solidFill>
          <a:ln>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grpSp>
        <p:nvGrpSpPr>
          <p:cNvPr id="29" name="Group 28"/>
          <p:cNvGrpSpPr/>
          <p:nvPr/>
        </p:nvGrpSpPr>
        <p:grpSpPr>
          <a:xfrm>
            <a:off x="4159378" y="4680912"/>
            <a:ext cx="591319" cy="905079"/>
            <a:chOff x="9382125" y="2730501"/>
            <a:chExt cx="1011238" cy="1547812"/>
          </a:xfrm>
          <a:solidFill>
            <a:srgbClr val="001F50"/>
          </a:solidFill>
        </p:grpSpPr>
        <p:sp>
          <p:nvSpPr>
            <p:cNvPr id="24" name="Freeform 18"/>
            <p:cNvSpPr>
              <a:spLocks noEditPoints="1"/>
            </p:cNvSpPr>
            <p:nvPr/>
          </p:nvSpPr>
          <p:spPr bwMode="auto">
            <a:xfrm>
              <a:off x="9913938" y="2730501"/>
              <a:ext cx="479425" cy="1547812"/>
            </a:xfrm>
            <a:custGeom>
              <a:avLst/>
              <a:gdLst>
                <a:gd name="T0" fmla="*/ 89 w 112"/>
                <a:gd name="T1" fmla="*/ 202 h 363"/>
                <a:gd name="T2" fmla="*/ 112 w 112"/>
                <a:gd name="T3" fmla="*/ 202 h 363"/>
                <a:gd name="T4" fmla="*/ 112 w 112"/>
                <a:gd name="T5" fmla="*/ 184 h 363"/>
                <a:gd name="T6" fmla="*/ 65 w 112"/>
                <a:gd name="T7" fmla="*/ 184 h 363"/>
                <a:gd name="T8" fmla="*/ 65 w 112"/>
                <a:gd name="T9" fmla="*/ 78 h 363"/>
                <a:gd name="T10" fmla="*/ 89 w 112"/>
                <a:gd name="T11" fmla="*/ 55 h 363"/>
                <a:gd name="T12" fmla="*/ 89 w 112"/>
                <a:gd name="T13" fmla="*/ 0 h 363"/>
                <a:gd name="T14" fmla="*/ 24 w 112"/>
                <a:gd name="T15" fmla="*/ 0 h 363"/>
                <a:gd name="T16" fmla="*/ 24 w 112"/>
                <a:gd name="T17" fmla="*/ 55 h 363"/>
                <a:gd name="T18" fmla="*/ 47 w 112"/>
                <a:gd name="T19" fmla="*/ 78 h 363"/>
                <a:gd name="T20" fmla="*/ 47 w 112"/>
                <a:gd name="T21" fmla="*/ 184 h 363"/>
                <a:gd name="T22" fmla="*/ 0 w 112"/>
                <a:gd name="T23" fmla="*/ 184 h 363"/>
                <a:gd name="T24" fmla="*/ 0 w 112"/>
                <a:gd name="T25" fmla="*/ 202 h 363"/>
                <a:gd name="T26" fmla="*/ 24 w 112"/>
                <a:gd name="T27" fmla="*/ 202 h 363"/>
                <a:gd name="T28" fmla="*/ 24 w 112"/>
                <a:gd name="T29" fmla="*/ 332 h 363"/>
                <a:gd name="T30" fmla="*/ 56 w 112"/>
                <a:gd name="T31" fmla="*/ 363 h 363"/>
                <a:gd name="T32" fmla="*/ 89 w 112"/>
                <a:gd name="T33" fmla="*/ 332 h 363"/>
                <a:gd name="T34" fmla="*/ 89 w 112"/>
                <a:gd name="T35" fmla="*/ 202 h 363"/>
                <a:gd name="T36" fmla="*/ 89 w 112"/>
                <a:gd name="T37" fmla="*/ 202 h 363"/>
                <a:gd name="T38" fmla="*/ 41 w 112"/>
                <a:gd name="T39" fmla="*/ 46 h 363"/>
                <a:gd name="T40" fmla="*/ 41 w 112"/>
                <a:gd name="T41" fmla="*/ 17 h 363"/>
                <a:gd name="T42" fmla="*/ 71 w 112"/>
                <a:gd name="T43" fmla="*/ 17 h 363"/>
                <a:gd name="T44" fmla="*/ 71 w 112"/>
                <a:gd name="T45" fmla="*/ 46 h 363"/>
                <a:gd name="T46" fmla="*/ 56 w 112"/>
                <a:gd name="T47" fmla="*/ 60 h 363"/>
                <a:gd name="T48" fmla="*/ 41 w 112"/>
                <a:gd name="T49" fmla="*/ 46 h 363"/>
                <a:gd name="T50" fmla="*/ 41 w 112"/>
                <a:gd name="T51" fmla="*/ 46 h 363"/>
                <a:gd name="T52" fmla="*/ 71 w 112"/>
                <a:gd name="T53" fmla="*/ 332 h 363"/>
                <a:gd name="T54" fmla="*/ 56 w 112"/>
                <a:gd name="T55" fmla="*/ 346 h 363"/>
                <a:gd name="T56" fmla="*/ 41 w 112"/>
                <a:gd name="T57" fmla="*/ 332 h 363"/>
                <a:gd name="T58" fmla="*/ 41 w 112"/>
                <a:gd name="T59" fmla="*/ 202 h 363"/>
                <a:gd name="T60" fmla="*/ 71 w 112"/>
                <a:gd name="T61" fmla="*/ 202 h 363"/>
                <a:gd name="T62" fmla="*/ 71 w 112"/>
                <a:gd name="T63" fmla="*/ 332 h 363"/>
                <a:gd name="T64" fmla="*/ 71 w 112"/>
                <a:gd name="T65" fmla="*/ 33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2" h="363">
                  <a:moveTo>
                    <a:pt x="89" y="202"/>
                  </a:moveTo>
                  <a:cubicBezTo>
                    <a:pt x="112" y="202"/>
                    <a:pt x="112" y="202"/>
                    <a:pt x="112" y="202"/>
                  </a:cubicBezTo>
                  <a:cubicBezTo>
                    <a:pt x="112" y="184"/>
                    <a:pt x="112" y="184"/>
                    <a:pt x="112" y="184"/>
                  </a:cubicBezTo>
                  <a:cubicBezTo>
                    <a:pt x="65" y="184"/>
                    <a:pt x="65" y="184"/>
                    <a:pt x="65" y="184"/>
                  </a:cubicBezTo>
                  <a:cubicBezTo>
                    <a:pt x="65" y="78"/>
                    <a:pt x="65" y="78"/>
                    <a:pt x="65" y="78"/>
                  </a:cubicBezTo>
                  <a:cubicBezTo>
                    <a:pt x="89" y="55"/>
                    <a:pt x="89" y="55"/>
                    <a:pt x="89" y="55"/>
                  </a:cubicBezTo>
                  <a:cubicBezTo>
                    <a:pt x="89" y="0"/>
                    <a:pt x="89" y="0"/>
                    <a:pt x="89" y="0"/>
                  </a:cubicBezTo>
                  <a:cubicBezTo>
                    <a:pt x="24" y="0"/>
                    <a:pt x="24" y="0"/>
                    <a:pt x="24" y="0"/>
                  </a:cubicBezTo>
                  <a:cubicBezTo>
                    <a:pt x="24" y="55"/>
                    <a:pt x="24" y="55"/>
                    <a:pt x="24" y="55"/>
                  </a:cubicBezTo>
                  <a:cubicBezTo>
                    <a:pt x="47" y="78"/>
                    <a:pt x="47" y="78"/>
                    <a:pt x="47" y="78"/>
                  </a:cubicBezTo>
                  <a:cubicBezTo>
                    <a:pt x="47" y="184"/>
                    <a:pt x="47" y="184"/>
                    <a:pt x="47" y="184"/>
                  </a:cubicBezTo>
                  <a:cubicBezTo>
                    <a:pt x="0" y="184"/>
                    <a:pt x="0" y="184"/>
                    <a:pt x="0" y="184"/>
                  </a:cubicBezTo>
                  <a:cubicBezTo>
                    <a:pt x="0" y="202"/>
                    <a:pt x="0" y="202"/>
                    <a:pt x="0" y="202"/>
                  </a:cubicBezTo>
                  <a:cubicBezTo>
                    <a:pt x="24" y="202"/>
                    <a:pt x="24" y="202"/>
                    <a:pt x="24" y="202"/>
                  </a:cubicBezTo>
                  <a:cubicBezTo>
                    <a:pt x="24" y="332"/>
                    <a:pt x="24" y="332"/>
                    <a:pt x="24" y="332"/>
                  </a:cubicBezTo>
                  <a:cubicBezTo>
                    <a:pt x="24" y="349"/>
                    <a:pt x="39" y="363"/>
                    <a:pt x="56" y="363"/>
                  </a:cubicBezTo>
                  <a:cubicBezTo>
                    <a:pt x="74" y="363"/>
                    <a:pt x="89" y="349"/>
                    <a:pt x="89" y="332"/>
                  </a:cubicBezTo>
                  <a:cubicBezTo>
                    <a:pt x="89" y="202"/>
                    <a:pt x="89" y="202"/>
                    <a:pt x="89" y="202"/>
                  </a:cubicBezTo>
                  <a:cubicBezTo>
                    <a:pt x="89" y="202"/>
                    <a:pt x="89" y="202"/>
                    <a:pt x="89" y="202"/>
                  </a:cubicBezTo>
                  <a:close/>
                  <a:moveTo>
                    <a:pt x="41" y="46"/>
                  </a:moveTo>
                  <a:cubicBezTo>
                    <a:pt x="41" y="17"/>
                    <a:pt x="41" y="17"/>
                    <a:pt x="41" y="17"/>
                  </a:cubicBezTo>
                  <a:cubicBezTo>
                    <a:pt x="71" y="17"/>
                    <a:pt x="71" y="17"/>
                    <a:pt x="71" y="17"/>
                  </a:cubicBezTo>
                  <a:cubicBezTo>
                    <a:pt x="71" y="46"/>
                    <a:pt x="71" y="46"/>
                    <a:pt x="71" y="46"/>
                  </a:cubicBezTo>
                  <a:cubicBezTo>
                    <a:pt x="56" y="60"/>
                    <a:pt x="56" y="60"/>
                    <a:pt x="56" y="60"/>
                  </a:cubicBezTo>
                  <a:cubicBezTo>
                    <a:pt x="41" y="46"/>
                    <a:pt x="41" y="46"/>
                    <a:pt x="41" y="46"/>
                  </a:cubicBezTo>
                  <a:cubicBezTo>
                    <a:pt x="41" y="46"/>
                    <a:pt x="41" y="46"/>
                    <a:pt x="41" y="46"/>
                  </a:cubicBezTo>
                  <a:close/>
                  <a:moveTo>
                    <a:pt x="71" y="332"/>
                  </a:moveTo>
                  <a:cubicBezTo>
                    <a:pt x="71" y="340"/>
                    <a:pt x="65" y="346"/>
                    <a:pt x="56" y="346"/>
                  </a:cubicBezTo>
                  <a:cubicBezTo>
                    <a:pt x="47" y="346"/>
                    <a:pt x="41" y="340"/>
                    <a:pt x="41" y="332"/>
                  </a:cubicBezTo>
                  <a:cubicBezTo>
                    <a:pt x="41" y="202"/>
                    <a:pt x="41" y="202"/>
                    <a:pt x="41" y="202"/>
                  </a:cubicBezTo>
                  <a:cubicBezTo>
                    <a:pt x="71" y="202"/>
                    <a:pt x="71" y="202"/>
                    <a:pt x="71" y="202"/>
                  </a:cubicBezTo>
                  <a:cubicBezTo>
                    <a:pt x="71" y="332"/>
                    <a:pt x="71" y="332"/>
                    <a:pt x="71" y="332"/>
                  </a:cubicBezTo>
                  <a:cubicBezTo>
                    <a:pt x="71" y="332"/>
                    <a:pt x="71" y="332"/>
                    <a:pt x="71" y="3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25" name="Freeform 19"/>
            <p:cNvSpPr>
              <a:spLocks noEditPoints="1"/>
            </p:cNvSpPr>
            <p:nvPr/>
          </p:nvSpPr>
          <p:spPr bwMode="auto">
            <a:xfrm>
              <a:off x="9913938" y="2730501"/>
              <a:ext cx="479425" cy="1547812"/>
            </a:xfrm>
            <a:custGeom>
              <a:avLst/>
              <a:gdLst>
                <a:gd name="T0" fmla="*/ 89 w 112"/>
                <a:gd name="T1" fmla="*/ 202 h 363"/>
                <a:gd name="T2" fmla="*/ 112 w 112"/>
                <a:gd name="T3" fmla="*/ 202 h 363"/>
                <a:gd name="T4" fmla="*/ 112 w 112"/>
                <a:gd name="T5" fmla="*/ 184 h 363"/>
                <a:gd name="T6" fmla="*/ 65 w 112"/>
                <a:gd name="T7" fmla="*/ 184 h 363"/>
                <a:gd name="T8" fmla="*/ 65 w 112"/>
                <a:gd name="T9" fmla="*/ 78 h 363"/>
                <a:gd name="T10" fmla="*/ 89 w 112"/>
                <a:gd name="T11" fmla="*/ 55 h 363"/>
                <a:gd name="T12" fmla="*/ 89 w 112"/>
                <a:gd name="T13" fmla="*/ 0 h 363"/>
                <a:gd name="T14" fmla="*/ 24 w 112"/>
                <a:gd name="T15" fmla="*/ 0 h 363"/>
                <a:gd name="T16" fmla="*/ 24 w 112"/>
                <a:gd name="T17" fmla="*/ 55 h 363"/>
                <a:gd name="T18" fmla="*/ 47 w 112"/>
                <a:gd name="T19" fmla="*/ 78 h 363"/>
                <a:gd name="T20" fmla="*/ 47 w 112"/>
                <a:gd name="T21" fmla="*/ 184 h 363"/>
                <a:gd name="T22" fmla="*/ 0 w 112"/>
                <a:gd name="T23" fmla="*/ 184 h 363"/>
                <a:gd name="T24" fmla="*/ 0 w 112"/>
                <a:gd name="T25" fmla="*/ 202 h 363"/>
                <a:gd name="T26" fmla="*/ 24 w 112"/>
                <a:gd name="T27" fmla="*/ 202 h 363"/>
                <a:gd name="T28" fmla="*/ 24 w 112"/>
                <a:gd name="T29" fmla="*/ 332 h 363"/>
                <a:gd name="T30" fmla="*/ 56 w 112"/>
                <a:gd name="T31" fmla="*/ 363 h 363"/>
                <a:gd name="T32" fmla="*/ 89 w 112"/>
                <a:gd name="T33" fmla="*/ 332 h 363"/>
                <a:gd name="T34" fmla="*/ 89 w 112"/>
                <a:gd name="T35" fmla="*/ 202 h 363"/>
                <a:gd name="T36" fmla="*/ 89 w 112"/>
                <a:gd name="T37" fmla="*/ 202 h 363"/>
                <a:gd name="T38" fmla="*/ 41 w 112"/>
                <a:gd name="T39" fmla="*/ 46 h 363"/>
                <a:gd name="T40" fmla="*/ 41 w 112"/>
                <a:gd name="T41" fmla="*/ 17 h 363"/>
                <a:gd name="T42" fmla="*/ 71 w 112"/>
                <a:gd name="T43" fmla="*/ 17 h 363"/>
                <a:gd name="T44" fmla="*/ 71 w 112"/>
                <a:gd name="T45" fmla="*/ 46 h 363"/>
                <a:gd name="T46" fmla="*/ 56 w 112"/>
                <a:gd name="T47" fmla="*/ 60 h 363"/>
                <a:gd name="T48" fmla="*/ 41 w 112"/>
                <a:gd name="T49" fmla="*/ 46 h 363"/>
                <a:gd name="T50" fmla="*/ 41 w 112"/>
                <a:gd name="T51" fmla="*/ 46 h 363"/>
                <a:gd name="T52" fmla="*/ 71 w 112"/>
                <a:gd name="T53" fmla="*/ 332 h 363"/>
                <a:gd name="T54" fmla="*/ 56 w 112"/>
                <a:gd name="T55" fmla="*/ 346 h 363"/>
                <a:gd name="T56" fmla="*/ 41 w 112"/>
                <a:gd name="T57" fmla="*/ 332 h 363"/>
                <a:gd name="T58" fmla="*/ 41 w 112"/>
                <a:gd name="T59" fmla="*/ 202 h 363"/>
                <a:gd name="T60" fmla="*/ 71 w 112"/>
                <a:gd name="T61" fmla="*/ 202 h 363"/>
                <a:gd name="T62" fmla="*/ 71 w 112"/>
                <a:gd name="T63" fmla="*/ 332 h 363"/>
                <a:gd name="T64" fmla="*/ 71 w 112"/>
                <a:gd name="T65" fmla="*/ 33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2" h="363">
                  <a:moveTo>
                    <a:pt x="89" y="202"/>
                  </a:moveTo>
                  <a:cubicBezTo>
                    <a:pt x="112" y="202"/>
                    <a:pt x="112" y="202"/>
                    <a:pt x="112" y="202"/>
                  </a:cubicBezTo>
                  <a:cubicBezTo>
                    <a:pt x="112" y="184"/>
                    <a:pt x="112" y="184"/>
                    <a:pt x="112" y="184"/>
                  </a:cubicBezTo>
                  <a:cubicBezTo>
                    <a:pt x="65" y="184"/>
                    <a:pt x="65" y="184"/>
                    <a:pt x="65" y="184"/>
                  </a:cubicBezTo>
                  <a:cubicBezTo>
                    <a:pt x="65" y="78"/>
                    <a:pt x="65" y="78"/>
                    <a:pt x="65" y="78"/>
                  </a:cubicBezTo>
                  <a:cubicBezTo>
                    <a:pt x="89" y="55"/>
                    <a:pt x="89" y="55"/>
                    <a:pt x="89" y="55"/>
                  </a:cubicBezTo>
                  <a:cubicBezTo>
                    <a:pt x="89" y="0"/>
                    <a:pt x="89" y="0"/>
                    <a:pt x="89" y="0"/>
                  </a:cubicBezTo>
                  <a:cubicBezTo>
                    <a:pt x="24" y="0"/>
                    <a:pt x="24" y="0"/>
                    <a:pt x="24" y="0"/>
                  </a:cubicBezTo>
                  <a:cubicBezTo>
                    <a:pt x="24" y="55"/>
                    <a:pt x="24" y="55"/>
                    <a:pt x="24" y="55"/>
                  </a:cubicBezTo>
                  <a:cubicBezTo>
                    <a:pt x="47" y="78"/>
                    <a:pt x="47" y="78"/>
                    <a:pt x="47" y="78"/>
                  </a:cubicBezTo>
                  <a:cubicBezTo>
                    <a:pt x="47" y="184"/>
                    <a:pt x="47" y="184"/>
                    <a:pt x="47" y="184"/>
                  </a:cubicBezTo>
                  <a:cubicBezTo>
                    <a:pt x="0" y="184"/>
                    <a:pt x="0" y="184"/>
                    <a:pt x="0" y="184"/>
                  </a:cubicBezTo>
                  <a:cubicBezTo>
                    <a:pt x="0" y="202"/>
                    <a:pt x="0" y="202"/>
                    <a:pt x="0" y="202"/>
                  </a:cubicBezTo>
                  <a:cubicBezTo>
                    <a:pt x="24" y="202"/>
                    <a:pt x="24" y="202"/>
                    <a:pt x="24" y="202"/>
                  </a:cubicBezTo>
                  <a:cubicBezTo>
                    <a:pt x="24" y="332"/>
                    <a:pt x="24" y="332"/>
                    <a:pt x="24" y="332"/>
                  </a:cubicBezTo>
                  <a:cubicBezTo>
                    <a:pt x="24" y="349"/>
                    <a:pt x="39" y="363"/>
                    <a:pt x="56" y="363"/>
                  </a:cubicBezTo>
                  <a:cubicBezTo>
                    <a:pt x="74" y="363"/>
                    <a:pt x="89" y="349"/>
                    <a:pt x="89" y="332"/>
                  </a:cubicBezTo>
                  <a:cubicBezTo>
                    <a:pt x="89" y="202"/>
                    <a:pt x="89" y="202"/>
                    <a:pt x="89" y="202"/>
                  </a:cubicBezTo>
                  <a:cubicBezTo>
                    <a:pt x="89" y="202"/>
                    <a:pt x="89" y="202"/>
                    <a:pt x="89" y="202"/>
                  </a:cubicBezTo>
                  <a:close/>
                  <a:moveTo>
                    <a:pt x="41" y="46"/>
                  </a:moveTo>
                  <a:cubicBezTo>
                    <a:pt x="41" y="17"/>
                    <a:pt x="41" y="17"/>
                    <a:pt x="41" y="17"/>
                  </a:cubicBezTo>
                  <a:cubicBezTo>
                    <a:pt x="71" y="17"/>
                    <a:pt x="71" y="17"/>
                    <a:pt x="71" y="17"/>
                  </a:cubicBezTo>
                  <a:cubicBezTo>
                    <a:pt x="71" y="46"/>
                    <a:pt x="71" y="46"/>
                    <a:pt x="71" y="46"/>
                  </a:cubicBezTo>
                  <a:cubicBezTo>
                    <a:pt x="56" y="60"/>
                    <a:pt x="56" y="60"/>
                    <a:pt x="56" y="60"/>
                  </a:cubicBezTo>
                  <a:cubicBezTo>
                    <a:pt x="41" y="46"/>
                    <a:pt x="41" y="46"/>
                    <a:pt x="41" y="46"/>
                  </a:cubicBezTo>
                  <a:cubicBezTo>
                    <a:pt x="41" y="46"/>
                    <a:pt x="41" y="46"/>
                    <a:pt x="41" y="46"/>
                  </a:cubicBezTo>
                  <a:close/>
                  <a:moveTo>
                    <a:pt x="71" y="332"/>
                  </a:moveTo>
                  <a:cubicBezTo>
                    <a:pt x="71" y="340"/>
                    <a:pt x="65" y="346"/>
                    <a:pt x="56" y="346"/>
                  </a:cubicBezTo>
                  <a:cubicBezTo>
                    <a:pt x="47" y="346"/>
                    <a:pt x="41" y="340"/>
                    <a:pt x="41" y="332"/>
                  </a:cubicBezTo>
                  <a:cubicBezTo>
                    <a:pt x="41" y="202"/>
                    <a:pt x="41" y="202"/>
                    <a:pt x="41" y="202"/>
                  </a:cubicBezTo>
                  <a:cubicBezTo>
                    <a:pt x="71" y="202"/>
                    <a:pt x="71" y="202"/>
                    <a:pt x="71" y="202"/>
                  </a:cubicBezTo>
                  <a:cubicBezTo>
                    <a:pt x="71" y="332"/>
                    <a:pt x="71" y="332"/>
                    <a:pt x="71" y="332"/>
                  </a:cubicBezTo>
                  <a:cubicBezTo>
                    <a:pt x="71" y="332"/>
                    <a:pt x="71" y="332"/>
                    <a:pt x="71" y="3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26" name="Freeform 20"/>
            <p:cNvSpPr>
              <a:spLocks noEditPoints="1"/>
            </p:cNvSpPr>
            <p:nvPr/>
          </p:nvSpPr>
          <p:spPr bwMode="auto">
            <a:xfrm>
              <a:off x="9382125" y="2970213"/>
              <a:ext cx="506413" cy="1308100"/>
            </a:xfrm>
            <a:custGeom>
              <a:avLst/>
              <a:gdLst>
                <a:gd name="T0" fmla="*/ 102 w 118"/>
                <a:gd name="T1" fmla="*/ 60 h 307"/>
                <a:gd name="T2" fmla="*/ 81 w 118"/>
                <a:gd name="T3" fmla="*/ 96 h 307"/>
                <a:gd name="T4" fmla="*/ 76 w 118"/>
                <a:gd name="T5" fmla="*/ 97 h 307"/>
                <a:gd name="T6" fmla="*/ 75 w 118"/>
                <a:gd name="T7" fmla="*/ 273 h 307"/>
                <a:gd name="T8" fmla="*/ 57 w 118"/>
                <a:gd name="T9" fmla="*/ 291 h 307"/>
                <a:gd name="T10" fmla="*/ 45 w 118"/>
                <a:gd name="T11" fmla="*/ 285 h 307"/>
                <a:gd name="T12" fmla="*/ 41 w 118"/>
                <a:gd name="T13" fmla="*/ 275 h 307"/>
                <a:gd name="T14" fmla="*/ 42 w 118"/>
                <a:gd name="T15" fmla="*/ 99 h 307"/>
                <a:gd name="T16" fmla="*/ 39 w 118"/>
                <a:gd name="T17" fmla="*/ 96 h 307"/>
                <a:gd name="T18" fmla="*/ 17 w 118"/>
                <a:gd name="T19" fmla="*/ 59 h 307"/>
                <a:gd name="T20" fmla="*/ 29 w 118"/>
                <a:gd name="T21" fmla="*/ 29 h 307"/>
                <a:gd name="T22" fmla="*/ 35 w 118"/>
                <a:gd name="T23" fmla="*/ 26 h 307"/>
                <a:gd name="T24" fmla="*/ 35 w 118"/>
                <a:gd name="T25" fmla="*/ 47 h 307"/>
                <a:gd name="T26" fmla="*/ 60 w 118"/>
                <a:gd name="T27" fmla="*/ 72 h 307"/>
                <a:gd name="T28" fmla="*/ 85 w 118"/>
                <a:gd name="T29" fmla="*/ 47 h 307"/>
                <a:gd name="T30" fmla="*/ 86 w 118"/>
                <a:gd name="T31" fmla="*/ 26 h 307"/>
                <a:gd name="T32" fmla="*/ 102 w 118"/>
                <a:gd name="T33" fmla="*/ 60 h 307"/>
                <a:gd name="T34" fmla="*/ 68 w 118"/>
                <a:gd name="T35" fmla="*/ 0 h 307"/>
                <a:gd name="T36" fmla="*/ 68 w 118"/>
                <a:gd name="T37" fmla="*/ 47 h 307"/>
                <a:gd name="T38" fmla="*/ 59 w 118"/>
                <a:gd name="T39" fmla="*/ 56 h 307"/>
                <a:gd name="T40" fmla="*/ 51 w 118"/>
                <a:gd name="T41" fmla="*/ 49 h 307"/>
                <a:gd name="T42" fmla="*/ 52 w 118"/>
                <a:gd name="T43" fmla="*/ 1 h 307"/>
                <a:gd name="T44" fmla="*/ 40 w 118"/>
                <a:gd name="T45" fmla="*/ 4 h 307"/>
                <a:gd name="T46" fmla="*/ 17 w 118"/>
                <a:gd name="T47" fmla="*/ 18 h 307"/>
                <a:gd name="T48" fmla="*/ 1 w 118"/>
                <a:gd name="T49" fmla="*/ 61 h 307"/>
                <a:gd name="T50" fmla="*/ 26 w 118"/>
                <a:gd name="T51" fmla="*/ 107 h 307"/>
                <a:gd name="T52" fmla="*/ 25 w 118"/>
                <a:gd name="T53" fmla="*/ 273 h 307"/>
                <a:gd name="T54" fmla="*/ 33 w 118"/>
                <a:gd name="T55" fmla="*/ 297 h 307"/>
                <a:gd name="T56" fmla="*/ 59 w 118"/>
                <a:gd name="T57" fmla="*/ 307 h 307"/>
                <a:gd name="T58" fmla="*/ 81 w 118"/>
                <a:gd name="T59" fmla="*/ 297 h 307"/>
                <a:gd name="T60" fmla="*/ 92 w 118"/>
                <a:gd name="T61" fmla="*/ 274 h 307"/>
                <a:gd name="T62" fmla="*/ 93 w 118"/>
                <a:gd name="T63" fmla="*/ 108 h 307"/>
                <a:gd name="T64" fmla="*/ 100 w 118"/>
                <a:gd name="T65" fmla="*/ 100 h 307"/>
                <a:gd name="T66" fmla="*/ 100 w 118"/>
                <a:gd name="T67" fmla="*/ 100 h 307"/>
                <a:gd name="T68" fmla="*/ 118 w 118"/>
                <a:gd name="T69" fmla="*/ 59 h 307"/>
                <a:gd name="T70" fmla="*/ 78 w 118"/>
                <a:gd name="T71" fmla="*/ 4 h 307"/>
                <a:gd name="T72" fmla="*/ 68 w 118"/>
                <a:gd name="T73" fmla="*/ 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18" h="307">
                  <a:moveTo>
                    <a:pt x="102" y="60"/>
                  </a:moveTo>
                  <a:cubicBezTo>
                    <a:pt x="102" y="75"/>
                    <a:pt x="94" y="88"/>
                    <a:pt x="81" y="96"/>
                  </a:cubicBezTo>
                  <a:cubicBezTo>
                    <a:pt x="76" y="97"/>
                    <a:pt x="76" y="97"/>
                    <a:pt x="76" y="97"/>
                  </a:cubicBezTo>
                  <a:cubicBezTo>
                    <a:pt x="75" y="273"/>
                    <a:pt x="75" y="273"/>
                    <a:pt x="75" y="273"/>
                  </a:cubicBezTo>
                  <a:cubicBezTo>
                    <a:pt x="75" y="282"/>
                    <a:pt x="66" y="291"/>
                    <a:pt x="57" y="291"/>
                  </a:cubicBezTo>
                  <a:cubicBezTo>
                    <a:pt x="54" y="291"/>
                    <a:pt x="50" y="290"/>
                    <a:pt x="45" y="285"/>
                  </a:cubicBezTo>
                  <a:cubicBezTo>
                    <a:pt x="42" y="282"/>
                    <a:pt x="41" y="278"/>
                    <a:pt x="41" y="275"/>
                  </a:cubicBezTo>
                  <a:cubicBezTo>
                    <a:pt x="42" y="99"/>
                    <a:pt x="42" y="99"/>
                    <a:pt x="42" y="99"/>
                  </a:cubicBezTo>
                  <a:cubicBezTo>
                    <a:pt x="39" y="96"/>
                    <a:pt x="39" y="96"/>
                    <a:pt x="39" y="96"/>
                  </a:cubicBezTo>
                  <a:cubicBezTo>
                    <a:pt x="26" y="89"/>
                    <a:pt x="17" y="74"/>
                    <a:pt x="17" y="59"/>
                  </a:cubicBezTo>
                  <a:cubicBezTo>
                    <a:pt x="19" y="49"/>
                    <a:pt x="22" y="37"/>
                    <a:pt x="29" y="29"/>
                  </a:cubicBezTo>
                  <a:cubicBezTo>
                    <a:pt x="31" y="28"/>
                    <a:pt x="34" y="28"/>
                    <a:pt x="35" y="26"/>
                  </a:cubicBezTo>
                  <a:cubicBezTo>
                    <a:pt x="35" y="47"/>
                    <a:pt x="35" y="47"/>
                    <a:pt x="35" y="47"/>
                  </a:cubicBezTo>
                  <a:cubicBezTo>
                    <a:pt x="35" y="62"/>
                    <a:pt x="45" y="72"/>
                    <a:pt x="60" y="72"/>
                  </a:cubicBezTo>
                  <a:cubicBezTo>
                    <a:pt x="72" y="72"/>
                    <a:pt x="84" y="60"/>
                    <a:pt x="85" y="47"/>
                  </a:cubicBezTo>
                  <a:cubicBezTo>
                    <a:pt x="86" y="26"/>
                    <a:pt x="86" y="26"/>
                    <a:pt x="86" y="26"/>
                  </a:cubicBezTo>
                  <a:cubicBezTo>
                    <a:pt x="96" y="33"/>
                    <a:pt x="102" y="45"/>
                    <a:pt x="102" y="60"/>
                  </a:cubicBezTo>
                  <a:close/>
                  <a:moveTo>
                    <a:pt x="68" y="0"/>
                  </a:moveTo>
                  <a:cubicBezTo>
                    <a:pt x="68" y="48"/>
                    <a:pt x="68" y="47"/>
                    <a:pt x="68" y="47"/>
                  </a:cubicBezTo>
                  <a:cubicBezTo>
                    <a:pt x="68" y="53"/>
                    <a:pt x="65" y="56"/>
                    <a:pt x="59" y="56"/>
                  </a:cubicBezTo>
                  <a:cubicBezTo>
                    <a:pt x="56" y="56"/>
                    <a:pt x="51" y="52"/>
                    <a:pt x="51" y="49"/>
                  </a:cubicBezTo>
                  <a:cubicBezTo>
                    <a:pt x="52" y="1"/>
                    <a:pt x="52" y="1"/>
                    <a:pt x="52" y="1"/>
                  </a:cubicBezTo>
                  <a:cubicBezTo>
                    <a:pt x="40" y="4"/>
                    <a:pt x="40" y="4"/>
                    <a:pt x="40" y="4"/>
                  </a:cubicBezTo>
                  <a:cubicBezTo>
                    <a:pt x="31" y="7"/>
                    <a:pt x="23" y="12"/>
                    <a:pt x="17" y="18"/>
                  </a:cubicBezTo>
                  <a:cubicBezTo>
                    <a:pt x="7" y="28"/>
                    <a:pt x="1" y="43"/>
                    <a:pt x="1" y="61"/>
                  </a:cubicBezTo>
                  <a:cubicBezTo>
                    <a:pt x="0" y="79"/>
                    <a:pt x="9" y="96"/>
                    <a:pt x="26" y="107"/>
                  </a:cubicBezTo>
                  <a:cubicBezTo>
                    <a:pt x="25" y="273"/>
                    <a:pt x="25" y="273"/>
                    <a:pt x="25" y="273"/>
                  </a:cubicBezTo>
                  <a:cubicBezTo>
                    <a:pt x="25" y="282"/>
                    <a:pt x="27" y="291"/>
                    <a:pt x="33" y="297"/>
                  </a:cubicBezTo>
                  <a:cubicBezTo>
                    <a:pt x="41" y="305"/>
                    <a:pt x="50" y="307"/>
                    <a:pt x="59" y="307"/>
                  </a:cubicBezTo>
                  <a:cubicBezTo>
                    <a:pt x="68" y="307"/>
                    <a:pt x="75" y="303"/>
                    <a:pt x="81" y="297"/>
                  </a:cubicBezTo>
                  <a:cubicBezTo>
                    <a:pt x="87" y="291"/>
                    <a:pt x="92" y="283"/>
                    <a:pt x="92" y="274"/>
                  </a:cubicBezTo>
                  <a:cubicBezTo>
                    <a:pt x="93" y="108"/>
                    <a:pt x="93" y="108"/>
                    <a:pt x="93" y="108"/>
                  </a:cubicBezTo>
                  <a:cubicBezTo>
                    <a:pt x="96" y="105"/>
                    <a:pt x="99" y="102"/>
                    <a:pt x="100" y="100"/>
                  </a:cubicBezTo>
                  <a:cubicBezTo>
                    <a:pt x="100" y="100"/>
                    <a:pt x="100" y="100"/>
                    <a:pt x="100" y="100"/>
                  </a:cubicBezTo>
                  <a:cubicBezTo>
                    <a:pt x="112" y="88"/>
                    <a:pt x="118" y="73"/>
                    <a:pt x="118" y="59"/>
                  </a:cubicBezTo>
                  <a:cubicBezTo>
                    <a:pt x="118" y="35"/>
                    <a:pt x="102" y="13"/>
                    <a:pt x="78" y="4"/>
                  </a:cubicBezTo>
                  <a:lnTo>
                    <a:pt x="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27" name="Oval 21"/>
            <p:cNvSpPr>
              <a:spLocks noChangeArrowheads="1"/>
            </p:cNvSpPr>
            <p:nvPr/>
          </p:nvSpPr>
          <p:spPr bwMode="auto">
            <a:xfrm>
              <a:off x="9601200" y="4090988"/>
              <a:ext cx="63500" cy="635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grpSp>
    </p:spTree>
    <p:extLst>
      <p:ext uri="{BB962C8B-B14F-4D97-AF65-F5344CB8AC3E}">
        <p14:creationId xmlns:p14="http://schemas.microsoft.com/office/powerpoint/2010/main" val="6659648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3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30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250"/>
                                        <p:tgtEl>
                                          <p:spTgt spid="28"/>
                                        </p:tgtEl>
                                      </p:cBhvr>
                                    </p:animEffect>
                                  </p:childTnLst>
                                </p:cTn>
                              </p:par>
                              <p:par>
                                <p:cTn id="8" presetID="42" presetClass="path" presetSubtype="0" decel="100000" fill="hold" grpId="1" nodeType="withEffect">
                                  <p:stCondLst>
                                    <p:cond delay="0"/>
                                  </p:stCondLst>
                                  <p:childTnLst>
                                    <p:animMotion origin="layout" path="M 4.16667E-6 4.44444E-6 L 4.16667E-6 0.25 " pathEditMode="relative" rAng="0" ptsTypes="AA">
                                      <p:cBhvr>
                                        <p:cTn id="9" dur="650" spd="-100000" fill="hold"/>
                                        <p:tgtEl>
                                          <p:spTgt spid="28"/>
                                        </p:tgtEl>
                                        <p:attrNameLst>
                                          <p:attrName>ppt_x</p:attrName>
                                          <p:attrName>ppt_y</p:attrName>
                                        </p:attrNameLst>
                                      </p:cBhvr>
                                      <p:rCtr x="0" y="12500"/>
                                    </p:animMotion>
                                  </p:childTnLst>
                                </p:cTn>
                              </p:par>
                              <p:par>
                                <p:cTn id="10" presetID="1" presetClass="entr" presetSubtype="0" fill="hold" grpId="0" nodeType="withEffect">
                                  <p:stCondLst>
                                    <p:cond delay="0"/>
                                  </p:stCondLst>
                                  <p:childTnLst>
                                    <p:set>
                                      <p:cBhvr>
                                        <p:cTn id="11" dur="1" fill="hold">
                                          <p:stCondLst>
                                            <p:cond delay="499"/>
                                          </p:stCondLst>
                                        </p:cTn>
                                        <p:tgtEl>
                                          <p:spTgt spid="69"/>
                                        </p:tgtEl>
                                        <p:attrNameLst>
                                          <p:attrName>style.visibility</p:attrName>
                                        </p:attrNameLst>
                                      </p:cBhvr>
                                      <p:to>
                                        <p:strVal val="visible"/>
                                      </p:to>
                                    </p:set>
                                  </p:childTnLst>
                                </p:cTn>
                              </p:par>
                              <p:par>
                                <p:cTn id="12" presetID="6" presetClass="emph" presetSubtype="0" accel="100000" autoRev="1" fill="hold" grpId="1" nodeType="withEffect">
                                  <p:stCondLst>
                                    <p:cond delay="0"/>
                                  </p:stCondLst>
                                  <p:childTnLst>
                                    <p:animScale>
                                      <p:cBhvr>
                                        <p:cTn id="13" dur="500" fill="hold"/>
                                        <p:tgtEl>
                                          <p:spTgt spid="69"/>
                                        </p:tgtEl>
                                      </p:cBhvr>
                                      <p:by x="0" y="0"/>
                                    </p:animScale>
                                  </p:childTnLst>
                                </p:cTn>
                              </p:par>
                              <p:par>
                                <p:cTn id="14" presetID="1" presetClass="entr" presetSubtype="0" fill="hold" grpId="0" nodeType="withEffect">
                                  <p:stCondLst>
                                    <p:cond delay="0"/>
                                  </p:stCondLst>
                                  <p:childTnLst>
                                    <p:set>
                                      <p:cBhvr>
                                        <p:cTn id="15" dur="1" fill="hold">
                                          <p:stCondLst>
                                            <p:cond delay="499"/>
                                          </p:stCondLst>
                                        </p:cTn>
                                        <p:tgtEl>
                                          <p:spTgt spid="71"/>
                                        </p:tgtEl>
                                        <p:attrNameLst>
                                          <p:attrName>style.visibility</p:attrName>
                                        </p:attrNameLst>
                                      </p:cBhvr>
                                      <p:to>
                                        <p:strVal val="visible"/>
                                      </p:to>
                                    </p:set>
                                  </p:childTnLst>
                                </p:cTn>
                              </p:par>
                              <p:par>
                                <p:cTn id="16" presetID="6" presetClass="emph" presetSubtype="0" accel="100000" autoRev="1" fill="hold" grpId="1" nodeType="withEffect">
                                  <p:stCondLst>
                                    <p:cond delay="0"/>
                                  </p:stCondLst>
                                  <p:childTnLst>
                                    <p:animScale>
                                      <p:cBhvr>
                                        <p:cTn id="17" dur="500" fill="hold"/>
                                        <p:tgtEl>
                                          <p:spTgt spid="71"/>
                                        </p:tgtEl>
                                      </p:cBhvr>
                                      <p:by x="0" y="0"/>
                                    </p:animScale>
                                  </p:childTnLst>
                                </p:cTn>
                              </p:par>
                              <p:par>
                                <p:cTn id="18" presetID="1" presetClass="entr" presetSubtype="0" fill="hold" grpId="0" nodeType="withEffect">
                                  <p:stCondLst>
                                    <p:cond delay="0"/>
                                  </p:stCondLst>
                                  <p:childTnLst>
                                    <p:set>
                                      <p:cBhvr>
                                        <p:cTn id="19" dur="1" fill="hold">
                                          <p:stCondLst>
                                            <p:cond delay="499"/>
                                          </p:stCondLst>
                                        </p:cTn>
                                        <p:tgtEl>
                                          <p:spTgt spid="70"/>
                                        </p:tgtEl>
                                        <p:attrNameLst>
                                          <p:attrName>style.visibility</p:attrName>
                                        </p:attrNameLst>
                                      </p:cBhvr>
                                      <p:to>
                                        <p:strVal val="visible"/>
                                      </p:to>
                                    </p:set>
                                  </p:childTnLst>
                                </p:cTn>
                              </p:par>
                              <p:par>
                                <p:cTn id="20" presetID="6" presetClass="emph" presetSubtype="0" accel="100000" autoRev="1" fill="hold" grpId="1" nodeType="withEffect">
                                  <p:stCondLst>
                                    <p:cond delay="0"/>
                                  </p:stCondLst>
                                  <p:childTnLst>
                                    <p:animScale>
                                      <p:cBhvr>
                                        <p:cTn id="21" dur="500" fill="hold"/>
                                        <p:tgtEl>
                                          <p:spTgt spid="70"/>
                                        </p:tgtEl>
                                      </p:cBhvr>
                                      <p:by x="0" y="0"/>
                                    </p:animScale>
                                  </p:childTnLst>
                                </p:cTn>
                              </p:par>
                              <p:par>
                                <p:cTn id="22" presetID="1" presetClass="entr" presetSubtype="0" fill="hold" grpId="0" nodeType="withEffect">
                                  <p:stCondLst>
                                    <p:cond delay="0"/>
                                  </p:stCondLst>
                                  <p:childTnLst>
                                    <p:set>
                                      <p:cBhvr>
                                        <p:cTn id="23" dur="1" fill="hold">
                                          <p:stCondLst>
                                            <p:cond delay="499"/>
                                          </p:stCondLst>
                                        </p:cTn>
                                        <p:tgtEl>
                                          <p:spTgt spid="68"/>
                                        </p:tgtEl>
                                        <p:attrNameLst>
                                          <p:attrName>style.visibility</p:attrName>
                                        </p:attrNameLst>
                                      </p:cBhvr>
                                      <p:to>
                                        <p:strVal val="visible"/>
                                      </p:to>
                                    </p:set>
                                  </p:childTnLst>
                                </p:cTn>
                              </p:par>
                              <p:par>
                                <p:cTn id="24" presetID="6" presetClass="emph" presetSubtype="0" accel="100000" autoRev="1" fill="hold" grpId="1" nodeType="withEffect">
                                  <p:stCondLst>
                                    <p:cond delay="0"/>
                                  </p:stCondLst>
                                  <p:childTnLst>
                                    <p:animScale>
                                      <p:cBhvr>
                                        <p:cTn id="25" dur="500" fill="hold"/>
                                        <p:tgtEl>
                                          <p:spTgt spid="68"/>
                                        </p:tgtEl>
                                      </p:cBhvr>
                                      <p:by x="0" y="0"/>
                                    </p:animScale>
                                  </p:childTnLst>
                                </p:cTn>
                              </p:par>
                              <p:par>
                                <p:cTn id="26" presetID="16" presetClass="entr" presetSubtype="42" fill="hold" nodeType="with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barn(outHorizontal)">
                                      <p:cBhvr>
                                        <p:cTn id="28" dur="500"/>
                                        <p:tgtEl>
                                          <p:spTgt spid="10"/>
                                        </p:tgtEl>
                                      </p:cBhvr>
                                    </p:animEffect>
                                  </p:childTnLst>
                                </p:cTn>
                              </p:par>
                              <p:par>
                                <p:cTn id="29" presetID="16" presetClass="entr" presetSubtype="37" fill="hold" nodeType="with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barn(outVertical)">
                                      <p:cBhvr>
                                        <p:cTn id="31" dur="500"/>
                                        <p:tgtEl>
                                          <p:spTgt spid="11"/>
                                        </p:tgtEl>
                                      </p:cBhvr>
                                    </p:animEffect>
                                  </p:childTnLst>
                                </p:cTn>
                              </p:par>
                              <p:par>
                                <p:cTn id="32" presetID="10" presetClass="entr" presetSubtype="0" fill="hold" grpId="0" nodeType="withEffect">
                                  <p:stCondLst>
                                    <p:cond delay="500"/>
                                  </p:stCondLst>
                                  <p:childTnLst>
                                    <p:set>
                                      <p:cBhvr>
                                        <p:cTn id="33" dur="1" fill="hold">
                                          <p:stCondLst>
                                            <p:cond delay="0"/>
                                          </p:stCondLst>
                                        </p:cTn>
                                        <p:tgtEl>
                                          <p:spTgt spid="58"/>
                                        </p:tgtEl>
                                        <p:attrNameLst>
                                          <p:attrName>style.visibility</p:attrName>
                                        </p:attrNameLst>
                                      </p:cBhvr>
                                      <p:to>
                                        <p:strVal val="visible"/>
                                      </p:to>
                                    </p:set>
                                    <p:animEffect transition="in" filter="fade">
                                      <p:cBhvr>
                                        <p:cTn id="34" dur="500"/>
                                        <p:tgtEl>
                                          <p:spTgt spid="58"/>
                                        </p:tgtEl>
                                      </p:cBhvr>
                                    </p:animEffect>
                                  </p:childTnLst>
                                </p:cTn>
                              </p:par>
                              <p:par>
                                <p:cTn id="35" presetID="10" presetClass="entr" presetSubtype="0" fill="hold" nodeType="withEffect">
                                  <p:stCondLst>
                                    <p:cond delay="500"/>
                                  </p:stCondLst>
                                  <p:childTnLst>
                                    <p:set>
                                      <p:cBhvr>
                                        <p:cTn id="36" dur="1" fill="hold">
                                          <p:stCondLst>
                                            <p:cond delay="0"/>
                                          </p:stCondLst>
                                        </p:cTn>
                                        <p:tgtEl>
                                          <p:spTgt spid="29"/>
                                        </p:tgtEl>
                                        <p:attrNameLst>
                                          <p:attrName>style.visibility</p:attrName>
                                        </p:attrNameLst>
                                      </p:cBhvr>
                                      <p:to>
                                        <p:strVal val="visible"/>
                                      </p:to>
                                    </p:set>
                                    <p:animEffect transition="in" filter="fade">
                                      <p:cBhvr>
                                        <p:cTn id="37" dur="500"/>
                                        <p:tgtEl>
                                          <p:spTgt spid="29"/>
                                        </p:tgtEl>
                                      </p:cBhvr>
                                    </p:animEffect>
                                  </p:childTnLst>
                                </p:cTn>
                              </p:par>
                              <p:par>
                                <p:cTn id="38" presetID="10" presetClass="entr" presetSubtype="0" fill="hold" grpId="0" nodeType="withEffect">
                                  <p:stCondLst>
                                    <p:cond delay="500"/>
                                  </p:stCondLst>
                                  <p:childTnLst>
                                    <p:set>
                                      <p:cBhvr>
                                        <p:cTn id="39" dur="1" fill="hold">
                                          <p:stCondLst>
                                            <p:cond delay="0"/>
                                          </p:stCondLst>
                                        </p:cTn>
                                        <p:tgtEl>
                                          <p:spTgt spid="20"/>
                                        </p:tgtEl>
                                        <p:attrNameLst>
                                          <p:attrName>style.visibility</p:attrName>
                                        </p:attrNameLst>
                                      </p:cBhvr>
                                      <p:to>
                                        <p:strVal val="visible"/>
                                      </p:to>
                                    </p:set>
                                    <p:animEffect transition="in" filter="fade">
                                      <p:cBhvr>
                                        <p:cTn id="40" dur="500"/>
                                        <p:tgtEl>
                                          <p:spTgt spid="20"/>
                                        </p:tgtEl>
                                      </p:cBhvr>
                                    </p:animEffect>
                                  </p:childTnLst>
                                </p:cTn>
                              </p:par>
                              <p:par>
                                <p:cTn id="41" presetID="10" presetClass="entr" presetSubtype="0" fill="hold" grpId="0" nodeType="withEffect">
                                  <p:stCondLst>
                                    <p:cond delay="500"/>
                                  </p:stCondLst>
                                  <p:childTnLst>
                                    <p:set>
                                      <p:cBhvr>
                                        <p:cTn id="42" dur="1" fill="hold">
                                          <p:stCondLst>
                                            <p:cond delay="0"/>
                                          </p:stCondLst>
                                        </p:cTn>
                                        <p:tgtEl>
                                          <p:spTgt spid="7"/>
                                        </p:tgtEl>
                                        <p:attrNameLst>
                                          <p:attrName>style.visibility</p:attrName>
                                        </p:attrNameLst>
                                      </p:cBhvr>
                                      <p:to>
                                        <p:strVal val="visible"/>
                                      </p:to>
                                    </p:set>
                                    <p:animEffect transition="in" filter="fade">
                                      <p:cBhvr>
                                        <p:cTn id="43" dur="500"/>
                                        <p:tgtEl>
                                          <p:spTgt spid="7"/>
                                        </p:tgtEl>
                                      </p:cBhvr>
                                    </p:animEffect>
                                  </p:childTnLst>
                                </p:cTn>
                              </p:par>
                              <p:par>
                                <p:cTn id="44" presetID="10" presetClass="entr" presetSubtype="0" fill="hold" grpId="0" nodeType="withEffect">
                                  <p:stCondLst>
                                    <p:cond delay="500"/>
                                  </p:stCondLst>
                                  <p:childTnLst>
                                    <p:set>
                                      <p:cBhvr>
                                        <p:cTn id="45" dur="1" fill="hold">
                                          <p:stCondLst>
                                            <p:cond delay="0"/>
                                          </p:stCondLst>
                                        </p:cTn>
                                        <p:tgtEl>
                                          <p:spTgt spid="8"/>
                                        </p:tgtEl>
                                        <p:attrNameLst>
                                          <p:attrName>style.visibility</p:attrName>
                                        </p:attrNameLst>
                                      </p:cBhvr>
                                      <p:to>
                                        <p:strVal val="visible"/>
                                      </p:to>
                                    </p:set>
                                    <p:animEffect transition="in" filter="fade">
                                      <p:cBhvr>
                                        <p:cTn id="4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8" grpId="1"/>
      <p:bldP spid="69" grpId="0"/>
      <p:bldP spid="69" grpId="1"/>
      <p:bldP spid="71" grpId="0"/>
      <p:bldP spid="71" grpId="1"/>
      <p:bldP spid="70" grpId="0"/>
      <p:bldP spid="70" grpId="1"/>
      <p:bldP spid="68" grpId="0"/>
      <p:bldP spid="68" grpId="1"/>
      <p:bldP spid="7" grpId="0" animBg="1"/>
      <p:bldP spid="8" grpId="0" animBg="1"/>
      <p:bldP spid="58" grpId="0" animBg="1"/>
      <p:bldP spid="20"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C27AA81-749F-4958-A2A3-ECCD9C3980B4}"/>
              </a:ext>
            </a:extLst>
          </p:cNvPr>
          <p:cNvSpPr>
            <a:spLocks noGrp="1"/>
          </p:cNvSpPr>
          <p:nvPr>
            <p:ph type="title"/>
          </p:nvPr>
        </p:nvSpPr>
        <p:spPr/>
        <p:txBody>
          <a:bodyPr/>
          <a:lstStyle/>
          <a:p>
            <a:r>
              <a:rPr lang="en-GB"/>
              <a:t>Virtual Network</a:t>
            </a:r>
          </a:p>
        </p:txBody>
      </p:sp>
      <p:sp>
        <p:nvSpPr>
          <p:cNvPr id="4" name="Rectangle: Rounded Corners 3">
            <a:extLst>
              <a:ext uri="{FF2B5EF4-FFF2-40B4-BE49-F238E27FC236}">
                <a16:creationId xmlns:a16="http://schemas.microsoft.com/office/drawing/2014/main" id="{AB80C29E-AC99-42B5-9FAF-2C96C6D51A9D}"/>
              </a:ext>
            </a:extLst>
          </p:cNvPr>
          <p:cNvSpPr/>
          <p:nvPr/>
        </p:nvSpPr>
        <p:spPr bwMode="auto">
          <a:xfrm>
            <a:off x="1321693" y="1697062"/>
            <a:ext cx="7416824" cy="4464496"/>
          </a:xfrm>
          <a:prstGeom prst="roundRect">
            <a:avLst/>
          </a:prstGeom>
          <a:noFill/>
          <a:ln w="38100"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err="1">
              <a:gradFill>
                <a:gsLst>
                  <a:gs pos="0">
                    <a:srgbClr val="FFFFFF"/>
                  </a:gs>
                  <a:gs pos="100000">
                    <a:srgbClr val="FFFFFF"/>
                  </a:gs>
                </a:gsLst>
                <a:lin ang="5400000" scaled="0"/>
              </a:gradFill>
              <a:ea typeface="Segoe UI" pitchFamily="34" charset="0"/>
              <a:cs typeface="Segoe UI" pitchFamily="34" charset="0"/>
            </a:endParaRPr>
          </a:p>
        </p:txBody>
      </p:sp>
      <p:pic>
        <p:nvPicPr>
          <p:cNvPr id="6" name="Graphic 5">
            <a:extLst>
              <a:ext uri="{FF2B5EF4-FFF2-40B4-BE49-F238E27FC236}">
                <a16:creationId xmlns:a16="http://schemas.microsoft.com/office/drawing/2014/main" id="{9D88342C-52B8-4B1F-B443-8D76867BAA4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58397" y="976982"/>
            <a:ext cx="814189" cy="814189"/>
          </a:xfrm>
          <a:prstGeom prst="rect">
            <a:avLst/>
          </a:prstGeom>
        </p:spPr>
      </p:pic>
      <p:sp>
        <p:nvSpPr>
          <p:cNvPr id="9" name="Rectangle 8">
            <a:extLst>
              <a:ext uri="{FF2B5EF4-FFF2-40B4-BE49-F238E27FC236}">
                <a16:creationId xmlns:a16="http://schemas.microsoft.com/office/drawing/2014/main" id="{EEBD0613-D33D-4FB0-8526-19D031ECD422}"/>
              </a:ext>
            </a:extLst>
          </p:cNvPr>
          <p:cNvSpPr/>
          <p:nvPr/>
        </p:nvSpPr>
        <p:spPr>
          <a:xfrm>
            <a:off x="9026549" y="2176309"/>
            <a:ext cx="2664296" cy="2169825"/>
          </a:xfrm>
          <a:prstGeom prst="rect">
            <a:avLst/>
          </a:prstGeom>
        </p:spPr>
        <p:txBody>
          <a:bodyPr wrap="square">
            <a:spAutoFit/>
          </a:bodyPr>
          <a:lstStyle/>
          <a:p>
            <a:pPr marL="285750" indent="-285750">
              <a:spcAft>
                <a:spcPts val="600"/>
              </a:spcAft>
              <a:buFont typeface="Arial" panose="020B0604020202020204" pitchFamily="34" charset="0"/>
              <a:buChar char="•"/>
            </a:pPr>
            <a:r>
              <a:rPr lang="en-GB" sz="2000"/>
              <a:t>Private network address space(s)</a:t>
            </a:r>
          </a:p>
          <a:p>
            <a:pPr marL="285750" indent="-285750">
              <a:spcAft>
                <a:spcPts val="600"/>
              </a:spcAft>
              <a:buFont typeface="Arial" panose="020B0604020202020204" pitchFamily="34" charset="0"/>
              <a:buChar char="•"/>
            </a:pPr>
            <a:r>
              <a:rPr lang="en-GB" sz="2000"/>
              <a:t>Dedicated to the subscription</a:t>
            </a:r>
          </a:p>
          <a:p>
            <a:pPr marL="285750" indent="-285750">
              <a:spcAft>
                <a:spcPts val="600"/>
              </a:spcAft>
              <a:buFont typeface="Arial" panose="020B0604020202020204" pitchFamily="34" charset="0"/>
              <a:buChar char="•"/>
            </a:pPr>
            <a:r>
              <a:rPr lang="en-GB" sz="2000"/>
              <a:t>Isolated</a:t>
            </a:r>
          </a:p>
          <a:p>
            <a:pPr marL="285750" indent="-285750">
              <a:spcAft>
                <a:spcPts val="600"/>
              </a:spcAft>
              <a:buFont typeface="Arial" panose="020B0604020202020204" pitchFamily="34" charset="0"/>
              <a:buChar char="•"/>
            </a:pPr>
            <a:r>
              <a:rPr lang="en-GB" sz="2000"/>
              <a:t>CIDR notation</a:t>
            </a:r>
          </a:p>
        </p:txBody>
      </p:sp>
      <p:sp>
        <p:nvSpPr>
          <p:cNvPr id="10" name="TextBox 9">
            <a:extLst>
              <a:ext uri="{FF2B5EF4-FFF2-40B4-BE49-F238E27FC236}">
                <a16:creationId xmlns:a16="http://schemas.microsoft.com/office/drawing/2014/main" id="{49619E7B-1D00-43B7-BAAC-E2C49992DF82}"/>
              </a:ext>
            </a:extLst>
          </p:cNvPr>
          <p:cNvSpPr txBox="1"/>
          <p:nvPr/>
        </p:nvSpPr>
        <p:spPr>
          <a:xfrm>
            <a:off x="6794301" y="6089550"/>
            <a:ext cx="1368152" cy="517065"/>
          </a:xfrm>
          <a:prstGeom prst="rect">
            <a:avLst/>
          </a:prstGeom>
          <a:noFill/>
        </p:spPr>
        <p:txBody>
          <a:bodyPr wrap="square" lIns="182880" tIns="146304" rIns="182880" bIns="146304" rtlCol="0">
            <a:spAutoFit/>
          </a:bodyPr>
          <a:lstStyle/>
          <a:p>
            <a:pPr>
              <a:lnSpc>
                <a:spcPct val="90000"/>
              </a:lnSpc>
              <a:spcAft>
                <a:spcPts val="600"/>
              </a:spcAft>
            </a:pPr>
            <a:r>
              <a:rPr lang="en-GB" sz="1600">
                <a:gradFill>
                  <a:gsLst>
                    <a:gs pos="2917">
                      <a:schemeClr val="tx1"/>
                    </a:gs>
                    <a:gs pos="30000">
                      <a:schemeClr val="tx1"/>
                    </a:gs>
                  </a:gsLst>
                  <a:lin ang="5400000" scaled="0"/>
                </a:gradFill>
              </a:rPr>
              <a:t>10.4.0.0/20</a:t>
            </a:r>
          </a:p>
        </p:txBody>
      </p:sp>
      <p:sp>
        <p:nvSpPr>
          <p:cNvPr id="7" name="TextBox 6">
            <a:extLst>
              <a:ext uri="{FF2B5EF4-FFF2-40B4-BE49-F238E27FC236}">
                <a16:creationId xmlns:a16="http://schemas.microsoft.com/office/drawing/2014/main" id="{F623520A-1A7C-419A-8DF0-7EC6204FCF5B}"/>
              </a:ext>
            </a:extLst>
          </p:cNvPr>
          <p:cNvSpPr txBox="1"/>
          <p:nvPr/>
        </p:nvSpPr>
        <p:spPr>
          <a:xfrm>
            <a:off x="6074221" y="1286416"/>
            <a:ext cx="1728192" cy="517065"/>
          </a:xfrm>
          <a:prstGeom prst="rect">
            <a:avLst/>
          </a:prstGeom>
          <a:noFill/>
        </p:spPr>
        <p:txBody>
          <a:bodyPr wrap="square" lIns="182880" tIns="146304" rIns="182880" bIns="146304" rtlCol="0">
            <a:spAutoFit/>
          </a:bodyPr>
          <a:lstStyle/>
          <a:p>
            <a:pPr>
              <a:lnSpc>
                <a:spcPct val="90000"/>
              </a:lnSpc>
              <a:spcAft>
                <a:spcPts val="600"/>
              </a:spcAft>
            </a:pPr>
            <a:r>
              <a:rPr lang="en-GB" sz="1600">
                <a:gradFill>
                  <a:gsLst>
                    <a:gs pos="2917">
                      <a:schemeClr val="tx1"/>
                    </a:gs>
                    <a:gs pos="30000">
                      <a:schemeClr val="tx1"/>
                    </a:gs>
                  </a:gsLst>
                  <a:lin ang="5400000" scaled="0"/>
                </a:gradFill>
              </a:rPr>
              <a:t>azure101vNet</a:t>
            </a:r>
          </a:p>
        </p:txBody>
      </p:sp>
    </p:spTree>
    <p:extLst>
      <p:ext uri="{BB962C8B-B14F-4D97-AF65-F5344CB8AC3E}">
        <p14:creationId xmlns:p14="http://schemas.microsoft.com/office/powerpoint/2010/main" val="41634269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2000"/>
                                        <p:tgtEl>
                                          <p:spTgt spid="4"/>
                                        </p:tgtEl>
                                      </p:cBhvr>
                                    </p:animEffect>
                                  </p:childTnLst>
                                </p:cTn>
                              </p:par>
                              <p:par>
                                <p:cTn id="8" presetID="10" presetClass="entr" presetSubtype="0" fill="hold" nodeType="withEffect">
                                  <p:stCondLst>
                                    <p:cond delay="110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par>
                          <p:cTn id="11" fill="hold">
                            <p:stCondLst>
                              <p:cond delay="2000"/>
                            </p:stCondLst>
                            <p:childTnLst>
                              <p:par>
                                <p:cTn id="12" presetID="10" presetClass="entr" presetSubtype="0" fill="hold" grpId="0" nodeType="after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par>
                          <p:cTn id="18" fill="hold">
                            <p:stCondLst>
                              <p:cond delay="2500"/>
                            </p:stCondLst>
                            <p:childTnLst>
                              <p:par>
                                <p:cTn id="19" presetID="10" presetClass="entr" presetSubtype="0" fill="hold" grpId="0" nodeType="afterEffect">
                                  <p:stCondLst>
                                    <p:cond delay="0"/>
                                  </p:stCondLst>
                                  <p:childTnLst>
                                    <p:set>
                                      <p:cBhvr>
                                        <p:cTn id="20" dur="1" fill="hold">
                                          <p:stCondLst>
                                            <p:cond delay="0"/>
                                          </p:stCondLst>
                                        </p:cTn>
                                        <p:tgtEl>
                                          <p:spTgt spid="9">
                                            <p:txEl>
                                              <p:pRg st="0" end="0"/>
                                            </p:txEl>
                                          </p:spTgt>
                                        </p:tgtEl>
                                        <p:attrNameLst>
                                          <p:attrName>style.visibility</p:attrName>
                                        </p:attrNameLst>
                                      </p:cBhvr>
                                      <p:to>
                                        <p:strVal val="visible"/>
                                      </p:to>
                                    </p:set>
                                    <p:animEffect transition="in" filter="fade">
                                      <p:cBhvr>
                                        <p:cTn id="21" dur="500"/>
                                        <p:tgtEl>
                                          <p:spTgt spid="9">
                                            <p:txEl>
                                              <p:pRg st="0" end="0"/>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9">
                                            <p:txEl>
                                              <p:pRg st="1" end="1"/>
                                            </p:txEl>
                                          </p:spTgt>
                                        </p:tgtEl>
                                        <p:attrNameLst>
                                          <p:attrName>style.visibility</p:attrName>
                                        </p:attrNameLst>
                                      </p:cBhvr>
                                      <p:to>
                                        <p:strVal val="visible"/>
                                      </p:to>
                                    </p:set>
                                    <p:animEffect transition="in" filter="fade">
                                      <p:cBhvr>
                                        <p:cTn id="24" dur="500"/>
                                        <p:tgtEl>
                                          <p:spTgt spid="9">
                                            <p:txEl>
                                              <p:pRg st="1" end="1"/>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9">
                                            <p:txEl>
                                              <p:pRg st="2" end="2"/>
                                            </p:txEl>
                                          </p:spTgt>
                                        </p:tgtEl>
                                        <p:attrNameLst>
                                          <p:attrName>style.visibility</p:attrName>
                                        </p:attrNameLst>
                                      </p:cBhvr>
                                      <p:to>
                                        <p:strVal val="visible"/>
                                      </p:to>
                                    </p:set>
                                    <p:animEffect transition="in" filter="fade">
                                      <p:cBhvr>
                                        <p:cTn id="27" dur="500"/>
                                        <p:tgtEl>
                                          <p:spTgt spid="9">
                                            <p:txEl>
                                              <p:pRg st="2" end="2"/>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9">
                                            <p:txEl>
                                              <p:pRg st="3" end="3"/>
                                            </p:txEl>
                                          </p:spTgt>
                                        </p:tgtEl>
                                        <p:attrNameLst>
                                          <p:attrName>style.visibility</p:attrName>
                                        </p:attrNameLst>
                                      </p:cBhvr>
                                      <p:to>
                                        <p:strVal val="visible"/>
                                      </p:to>
                                    </p:set>
                                    <p:animEffect transition="in" filter="fade">
                                      <p:cBhvr>
                                        <p:cTn id="30" dur="500"/>
                                        <p:tgtEl>
                                          <p:spTgt spid="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build="allAtOnce"/>
      <p:bldP spid="10" grpId="0"/>
      <p:bldP spid="7"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C27AA81-749F-4958-A2A3-ECCD9C3980B4}"/>
              </a:ext>
            </a:extLst>
          </p:cNvPr>
          <p:cNvSpPr>
            <a:spLocks noGrp="1"/>
          </p:cNvSpPr>
          <p:nvPr>
            <p:ph type="title"/>
          </p:nvPr>
        </p:nvSpPr>
        <p:spPr/>
        <p:txBody>
          <a:bodyPr/>
          <a:lstStyle/>
          <a:p>
            <a:r>
              <a:rPr lang="en-GB"/>
              <a:t>Subnets</a:t>
            </a:r>
          </a:p>
        </p:txBody>
      </p:sp>
      <p:sp>
        <p:nvSpPr>
          <p:cNvPr id="4" name="Rectangle: Rounded Corners 3">
            <a:extLst>
              <a:ext uri="{FF2B5EF4-FFF2-40B4-BE49-F238E27FC236}">
                <a16:creationId xmlns:a16="http://schemas.microsoft.com/office/drawing/2014/main" id="{AB80C29E-AC99-42B5-9FAF-2C96C6D51A9D}"/>
              </a:ext>
            </a:extLst>
          </p:cNvPr>
          <p:cNvSpPr/>
          <p:nvPr/>
        </p:nvSpPr>
        <p:spPr bwMode="auto">
          <a:xfrm>
            <a:off x="1321693" y="1697062"/>
            <a:ext cx="7416824" cy="4464496"/>
          </a:xfrm>
          <a:prstGeom prst="roundRect">
            <a:avLst/>
          </a:prstGeom>
          <a:noFill/>
          <a:ln w="38100"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err="1">
              <a:gradFill>
                <a:gsLst>
                  <a:gs pos="0">
                    <a:srgbClr val="FFFFFF"/>
                  </a:gs>
                  <a:gs pos="100000">
                    <a:srgbClr val="FFFFFF"/>
                  </a:gs>
                </a:gsLst>
                <a:lin ang="5400000" scaled="0"/>
              </a:gradFill>
              <a:ea typeface="Segoe UI" pitchFamily="34" charset="0"/>
              <a:cs typeface="Segoe UI" pitchFamily="34" charset="0"/>
            </a:endParaRPr>
          </a:p>
        </p:txBody>
      </p:sp>
      <p:pic>
        <p:nvPicPr>
          <p:cNvPr id="6" name="Graphic 5">
            <a:extLst>
              <a:ext uri="{FF2B5EF4-FFF2-40B4-BE49-F238E27FC236}">
                <a16:creationId xmlns:a16="http://schemas.microsoft.com/office/drawing/2014/main" id="{9D88342C-52B8-4B1F-B443-8D76867BAA4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58397" y="976982"/>
            <a:ext cx="814189" cy="814189"/>
          </a:xfrm>
          <a:prstGeom prst="rect">
            <a:avLst/>
          </a:prstGeom>
        </p:spPr>
      </p:pic>
      <p:sp>
        <p:nvSpPr>
          <p:cNvPr id="9" name="Rectangle 8">
            <a:extLst>
              <a:ext uri="{FF2B5EF4-FFF2-40B4-BE49-F238E27FC236}">
                <a16:creationId xmlns:a16="http://schemas.microsoft.com/office/drawing/2014/main" id="{EEBD0613-D33D-4FB0-8526-19D031ECD422}"/>
              </a:ext>
            </a:extLst>
          </p:cNvPr>
          <p:cNvSpPr/>
          <p:nvPr/>
        </p:nvSpPr>
        <p:spPr>
          <a:xfrm>
            <a:off x="9026549" y="2176309"/>
            <a:ext cx="2664296" cy="3477875"/>
          </a:xfrm>
          <a:prstGeom prst="rect">
            <a:avLst/>
          </a:prstGeom>
        </p:spPr>
        <p:txBody>
          <a:bodyPr wrap="square">
            <a:spAutoFit/>
          </a:bodyPr>
          <a:lstStyle/>
          <a:p>
            <a:pPr marL="285750" indent="-285750">
              <a:spcAft>
                <a:spcPts val="600"/>
              </a:spcAft>
              <a:buFont typeface="Arial" panose="020B0604020202020204" pitchFamily="34" charset="0"/>
              <a:buChar char="•"/>
            </a:pPr>
            <a:r>
              <a:rPr lang="en-GB" sz="2000"/>
              <a:t>Subnets within the vNet address space </a:t>
            </a:r>
          </a:p>
          <a:p>
            <a:pPr marL="285750" indent="-285750">
              <a:spcAft>
                <a:spcPts val="600"/>
              </a:spcAft>
              <a:buFont typeface="Arial" panose="020B0604020202020204" pitchFamily="34" charset="0"/>
              <a:buChar char="•"/>
            </a:pPr>
            <a:r>
              <a:rPr lang="en-GB" sz="2000"/>
              <a:t>Non-overlapping</a:t>
            </a:r>
          </a:p>
          <a:p>
            <a:pPr marL="285750" indent="-285750">
              <a:spcAft>
                <a:spcPts val="600"/>
              </a:spcAft>
              <a:buFont typeface="Arial" panose="020B0604020202020204" pitchFamily="34" charset="0"/>
              <a:buChar char="•"/>
            </a:pPr>
            <a:r>
              <a:rPr lang="en-GB" sz="2000"/>
              <a:t>Do not need to be contiguous</a:t>
            </a:r>
          </a:p>
          <a:p>
            <a:pPr marL="285750" indent="-285750">
              <a:spcAft>
                <a:spcPts val="600"/>
              </a:spcAft>
              <a:buFont typeface="Arial" panose="020B0604020202020204" pitchFamily="34" charset="0"/>
              <a:buChar char="•"/>
            </a:pPr>
            <a:r>
              <a:rPr lang="en-GB" sz="2000"/>
              <a:t>Automatic route table between subnets</a:t>
            </a:r>
          </a:p>
          <a:p>
            <a:pPr marL="285750" indent="-285750">
              <a:spcAft>
                <a:spcPts val="600"/>
              </a:spcAft>
              <a:buFont typeface="Arial" panose="020B0604020202020204" pitchFamily="34" charset="0"/>
              <a:buChar char="•"/>
            </a:pPr>
            <a:r>
              <a:rPr lang="en-GB" sz="2000"/>
              <a:t>Default route out to internet</a:t>
            </a:r>
          </a:p>
        </p:txBody>
      </p:sp>
      <p:sp>
        <p:nvSpPr>
          <p:cNvPr id="8" name="Rectangle: Rounded Corners 7">
            <a:extLst>
              <a:ext uri="{FF2B5EF4-FFF2-40B4-BE49-F238E27FC236}">
                <a16:creationId xmlns:a16="http://schemas.microsoft.com/office/drawing/2014/main" id="{A71DA8F3-66DF-49B5-B8E4-83D7C404F091}"/>
              </a:ext>
            </a:extLst>
          </p:cNvPr>
          <p:cNvSpPr/>
          <p:nvPr/>
        </p:nvSpPr>
        <p:spPr bwMode="auto">
          <a:xfrm>
            <a:off x="6306151" y="1845270"/>
            <a:ext cx="1976028" cy="4168080"/>
          </a:xfrm>
          <a:prstGeom prst="roundRect">
            <a:avLst/>
          </a:prstGeom>
          <a:noFill/>
          <a:ln w="38100" cap="flat" cmpd="sng" algn="ctr">
            <a:solidFill>
              <a:schemeClr val="tx1"/>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err="1">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Rounded Corners 9">
            <a:extLst>
              <a:ext uri="{FF2B5EF4-FFF2-40B4-BE49-F238E27FC236}">
                <a16:creationId xmlns:a16="http://schemas.microsoft.com/office/drawing/2014/main" id="{D6B69A48-C739-4353-9733-3D1E15029E9B}"/>
              </a:ext>
            </a:extLst>
          </p:cNvPr>
          <p:cNvSpPr/>
          <p:nvPr/>
        </p:nvSpPr>
        <p:spPr bwMode="auto">
          <a:xfrm>
            <a:off x="4042091" y="1845270"/>
            <a:ext cx="1976028" cy="4168080"/>
          </a:xfrm>
          <a:prstGeom prst="roundRect">
            <a:avLst/>
          </a:prstGeom>
          <a:noFill/>
          <a:ln w="38100" cap="flat" cmpd="sng" algn="ctr">
            <a:solidFill>
              <a:schemeClr val="tx1"/>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extBox 1">
            <a:extLst>
              <a:ext uri="{FF2B5EF4-FFF2-40B4-BE49-F238E27FC236}">
                <a16:creationId xmlns:a16="http://schemas.microsoft.com/office/drawing/2014/main" id="{1C2160A5-EA78-411C-9384-1F9DA3996095}"/>
              </a:ext>
            </a:extLst>
          </p:cNvPr>
          <p:cNvSpPr txBox="1"/>
          <p:nvPr/>
        </p:nvSpPr>
        <p:spPr>
          <a:xfrm>
            <a:off x="6794301" y="6089550"/>
            <a:ext cx="1368152" cy="517065"/>
          </a:xfrm>
          <a:prstGeom prst="rect">
            <a:avLst/>
          </a:prstGeom>
          <a:noFill/>
        </p:spPr>
        <p:txBody>
          <a:bodyPr wrap="square" lIns="182880" tIns="146304" rIns="182880" bIns="146304" rtlCol="0">
            <a:spAutoFit/>
          </a:bodyPr>
          <a:lstStyle/>
          <a:p>
            <a:pPr>
              <a:lnSpc>
                <a:spcPct val="90000"/>
              </a:lnSpc>
              <a:spcAft>
                <a:spcPts val="600"/>
              </a:spcAft>
            </a:pPr>
            <a:r>
              <a:rPr lang="en-GB" sz="1600">
                <a:gradFill>
                  <a:gsLst>
                    <a:gs pos="2917">
                      <a:schemeClr val="tx1"/>
                    </a:gs>
                    <a:gs pos="30000">
                      <a:schemeClr val="tx1"/>
                    </a:gs>
                  </a:gsLst>
                  <a:lin ang="5400000" scaled="0"/>
                </a:gradFill>
              </a:rPr>
              <a:t>10.4.0.0/20</a:t>
            </a:r>
          </a:p>
        </p:txBody>
      </p:sp>
      <p:sp>
        <p:nvSpPr>
          <p:cNvPr id="11" name="TextBox 10">
            <a:extLst>
              <a:ext uri="{FF2B5EF4-FFF2-40B4-BE49-F238E27FC236}">
                <a16:creationId xmlns:a16="http://schemas.microsoft.com/office/drawing/2014/main" id="{E6E3D870-219B-4A5E-A9D1-68AD0290976D}"/>
              </a:ext>
            </a:extLst>
          </p:cNvPr>
          <p:cNvSpPr txBox="1"/>
          <p:nvPr/>
        </p:nvSpPr>
        <p:spPr>
          <a:xfrm>
            <a:off x="4831687" y="5616611"/>
            <a:ext cx="1368152" cy="461665"/>
          </a:xfrm>
          <a:prstGeom prst="rect">
            <a:avLst/>
          </a:prstGeom>
          <a:noFill/>
        </p:spPr>
        <p:txBody>
          <a:bodyPr wrap="square" lIns="182880" tIns="146304" rIns="182880" bIns="146304" rtlCol="0">
            <a:spAutoFit/>
          </a:bodyPr>
          <a:lstStyle/>
          <a:p>
            <a:pPr>
              <a:lnSpc>
                <a:spcPct val="90000"/>
              </a:lnSpc>
              <a:spcAft>
                <a:spcPts val="600"/>
              </a:spcAft>
            </a:pPr>
            <a:r>
              <a:rPr lang="en-GB" sz="1200">
                <a:gradFill>
                  <a:gsLst>
                    <a:gs pos="2917">
                      <a:schemeClr val="tx1"/>
                    </a:gs>
                    <a:gs pos="30000">
                      <a:schemeClr val="tx1"/>
                    </a:gs>
                  </a:gsLst>
                  <a:lin ang="5400000" scaled="0"/>
                </a:gradFill>
              </a:rPr>
              <a:t>10.4.1.0/24</a:t>
            </a:r>
            <a:endParaRPr lang="en-GB" sz="1600">
              <a:gradFill>
                <a:gsLst>
                  <a:gs pos="2917">
                    <a:schemeClr val="tx1"/>
                  </a:gs>
                  <a:gs pos="30000">
                    <a:schemeClr val="tx1"/>
                  </a:gs>
                </a:gsLst>
                <a:lin ang="5400000" scaled="0"/>
              </a:gradFill>
            </a:endParaRPr>
          </a:p>
        </p:txBody>
      </p:sp>
      <p:sp>
        <p:nvSpPr>
          <p:cNvPr id="12" name="TextBox 11">
            <a:extLst>
              <a:ext uri="{FF2B5EF4-FFF2-40B4-BE49-F238E27FC236}">
                <a16:creationId xmlns:a16="http://schemas.microsoft.com/office/drawing/2014/main" id="{BE7D9C53-3D37-4385-A7BA-D6860B4380B7}"/>
              </a:ext>
            </a:extLst>
          </p:cNvPr>
          <p:cNvSpPr txBox="1"/>
          <p:nvPr/>
        </p:nvSpPr>
        <p:spPr>
          <a:xfrm>
            <a:off x="7104434" y="5616611"/>
            <a:ext cx="1368152" cy="461665"/>
          </a:xfrm>
          <a:prstGeom prst="rect">
            <a:avLst/>
          </a:prstGeom>
          <a:noFill/>
        </p:spPr>
        <p:txBody>
          <a:bodyPr wrap="square" lIns="182880" tIns="146304" rIns="182880" bIns="146304" rtlCol="0">
            <a:spAutoFit/>
          </a:bodyPr>
          <a:lstStyle/>
          <a:p>
            <a:pPr>
              <a:lnSpc>
                <a:spcPct val="90000"/>
              </a:lnSpc>
              <a:spcAft>
                <a:spcPts val="600"/>
              </a:spcAft>
            </a:pPr>
            <a:r>
              <a:rPr lang="en-GB" sz="1200">
                <a:gradFill>
                  <a:gsLst>
                    <a:gs pos="2917">
                      <a:schemeClr val="tx1"/>
                    </a:gs>
                    <a:gs pos="30000">
                      <a:schemeClr val="tx1"/>
                    </a:gs>
                  </a:gsLst>
                  <a:lin ang="5400000" scaled="0"/>
                </a:gradFill>
              </a:rPr>
              <a:t>10.4.2.0/24</a:t>
            </a:r>
            <a:endParaRPr lang="en-GB" sz="1600">
              <a:gradFill>
                <a:gsLst>
                  <a:gs pos="2917">
                    <a:schemeClr val="tx1"/>
                  </a:gs>
                  <a:gs pos="30000">
                    <a:schemeClr val="tx1"/>
                  </a:gs>
                </a:gsLst>
                <a:lin ang="5400000" scaled="0"/>
              </a:gradFill>
            </a:endParaRPr>
          </a:p>
        </p:txBody>
      </p:sp>
      <p:sp>
        <p:nvSpPr>
          <p:cNvPr id="13" name="TextBox 12">
            <a:extLst>
              <a:ext uri="{FF2B5EF4-FFF2-40B4-BE49-F238E27FC236}">
                <a16:creationId xmlns:a16="http://schemas.microsoft.com/office/drawing/2014/main" id="{EE8B80B8-601E-4BD0-B218-F13CBC044DA5}"/>
              </a:ext>
            </a:extLst>
          </p:cNvPr>
          <p:cNvSpPr txBox="1"/>
          <p:nvPr/>
        </p:nvSpPr>
        <p:spPr>
          <a:xfrm>
            <a:off x="6074221" y="1286416"/>
            <a:ext cx="1728192" cy="517065"/>
          </a:xfrm>
          <a:prstGeom prst="rect">
            <a:avLst/>
          </a:prstGeom>
          <a:noFill/>
        </p:spPr>
        <p:txBody>
          <a:bodyPr wrap="square" lIns="182880" tIns="146304" rIns="182880" bIns="146304" rtlCol="0">
            <a:spAutoFit/>
          </a:bodyPr>
          <a:lstStyle/>
          <a:p>
            <a:pPr>
              <a:lnSpc>
                <a:spcPct val="90000"/>
              </a:lnSpc>
              <a:spcAft>
                <a:spcPts val="600"/>
              </a:spcAft>
            </a:pPr>
            <a:r>
              <a:rPr lang="en-GB" sz="1600">
                <a:gradFill>
                  <a:gsLst>
                    <a:gs pos="2917">
                      <a:schemeClr val="tx1"/>
                    </a:gs>
                    <a:gs pos="30000">
                      <a:schemeClr val="tx1"/>
                    </a:gs>
                  </a:gsLst>
                  <a:lin ang="5400000" scaled="0"/>
                </a:gradFill>
              </a:rPr>
              <a:t>azure101vNet</a:t>
            </a:r>
          </a:p>
        </p:txBody>
      </p:sp>
      <p:sp>
        <p:nvSpPr>
          <p:cNvPr id="14" name="TextBox 13">
            <a:extLst>
              <a:ext uri="{FF2B5EF4-FFF2-40B4-BE49-F238E27FC236}">
                <a16:creationId xmlns:a16="http://schemas.microsoft.com/office/drawing/2014/main" id="{FA0393A4-D59B-488B-8FAD-07A1E059EE88}"/>
              </a:ext>
            </a:extLst>
          </p:cNvPr>
          <p:cNvSpPr txBox="1"/>
          <p:nvPr/>
        </p:nvSpPr>
        <p:spPr>
          <a:xfrm>
            <a:off x="4903695" y="1826030"/>
            <a:ext cx="1242534" cy="461665"/>
          </a:xfrm>
          <a:prstGeom prst="rect">
            <a:avLst/>
          </a:prstGeom>
          <a:noFill/>
        </p:spPr>
        <p:txBody>
          <a:bodyPr wrap="square" lIns="182880" tIns="146304" rIns="182880" bIns="146304" rtlCol="0">
            <a:spAutoFit/>
          </a:bodyPr>
          <a:lstStyle/>
          <a:p>
            <a:pPr>
              <a:lnSpc>
                <a:spcPct val="90000"/>
              </a:lnSpc>
              <a:spcAft>
                <a:spcPts val="600"/>
              </a:spcAft>
            </a:pPr>
            <a:r>
              <a:rPr lang="en-GB" sz="1200" err="1">
                <a:gradFill>
                  <a:gsLst>
                    <a:gs pos="2917">
                      <a:schemeClr val="tx1"/>
                    </a:gs>
                    <a:gs pos="30000">
                      <a:schemeClr val="tx1"/>
                    </a:gs>
                  </a:gsLst>
                  <a:lin ang="5400000" scaled="0"/>
                </a:gradFill>
              </a:rPr>
              <a:t>webSubnet</a:t>
            </a:r>
            <a:endParaRPr lang="en-GB" sz="1600">
              <a:gradFill>
                <a:gsLst>
                  <a:gs pos="2917">
                    <a:schemeClr val="tx1"/>
                  </a:gs>
                  <a:gs pos="30000">
                    <a:schemeClr val="tx1"/>
                  </a:gs>
                </a:gsLst>
                <a:lin ang="5400000" scaled="0"/>
              </a:gradFill>
            </a:endParaRPr>
          </a:p>
        </p:txBody>
      </p:sp>
      <p:sp>
        <p:nvSpPr>
          <p:cNvPr id="15" name="TextBox 14">
            <a:extLst>
              <a:ext uri="{FF2B5EF4-FFF2-40B4-BE49-F238E27FC236}">
                <a16:creationId xmlns:a16="http://schemas.microsoft.com/office/drawing/2014/main" id="{612CDCF4-E4AE-45D6-A9C4-75BEBFC8AE4E}"/>
              </a:ext>
            </a:extLst>
          </p:cNvPr>
          <p:cNvSpPr txBox="1"/>
          <p:nvPr/>
        </p:nvSpPr>
        <p:spPr>
          <a:xfrm>
            <a:off x="7279959" y="1826030"/>
            <a:ext cx="1242534" cy="461665"/>
          </a:xfrm>
          <a:prstGeom prst="rect">
            <a:avLst/>
          </a:prstGeom>
          <a:noFill/>
        </p:spPr>
        <p:txBody>
          <a:bodyPr wrap="square" lIns="182880" tIns="146304" rIns="182880" bIns="146304" rtlCol="0">
            <a:spAutoFit/>
          </a:bodyPr>
          <a:lstStyle/>
          <a:p>
            <a:pPr>
              <a:lnSpc>
                <a:spcPct val="90000"/>
              </a:lnSpc>
              <a:spcAft>
                <a:spcPts val="600"/>
              </a:spcAft>
            </a:pPr>
            <a:r>
              <a:rPr lang="en-GB" sz="1200" err="1">
                <a:gradFill>
                  <a:gsLst>
                    <a:gs pos="2917">
                      <a:schemeClr val="tx1"/>
                    </a:gs>
                    <a:gs pos="30000">
                      <a:schemeClr val="tx1"/>
                    </a:gs>
                  </a:gsLst>
                  <a:lin ang="5400000" scaled="0"/>
                </a:gradFill>
              </a:rPr>
              <a:t>dbSubnet</a:t>
            </a:r>
            <a:endParaRPr lang="en-GB" sz="160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41733865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heel(1)">
                                      <p:cBhvr>
                                        <p:cTn id="7" dur="2000"/>
                                        <p:tgtEl>
                                          <p:spTgt spid="10"/>
                                        </p:tgtEl>
                                      </p:cBhvr>
                                    </p:animEffect>
                                  </p:childTnLst>
                                </p:cTn>
                              </p:par>
                            </p:childTnLst>
                          </p:cTn>
                        </p:par>
                        <p:par>
                          <p:cTn id="8" fill="hold">
                            <p:stCondLst>
                              <p:cond delay="2000"/>
                            </p:stCondLst>
                            <p:childTnLst>
                              <p:par>
                                <p:cTn id="9" presetID="10" presetClass="entr" presetSubtype="0" fill="hold" grpId="0"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fade">
                                      <p:cBhvr>
                                        <p:cTn id="11" dur="500"/>
                                        <p:tgtEl>
                                          <p:spTgt spid="14"/>
                                        </p:tgtEl>
                                      </p:cBhvr>
                                    </p:animEffect>
                                  </p:childTnLst>
                                </p:cTn>
                              </p:par>
                            </p:childTnLst>
                          </p:cTn>
                        </p:par>
                        <p:par>
                          <p:cTn id="12" fill="hold">
                            <p:stCondLst>
                              <p:cond delay="2500"/>
                            </p:stCondLst>
                            <p:childTnLst>
                              <p:par>
                                <p:cTn id="13" presetID="10" presetClass="entr" presetSubtype="0" fill="hold" grpId="0"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par>
                          <p:cTn id="16" fill="hold">
                            <p:stCondLst>
                              <p:cond delay="3000"/>
                            </p:stCondLst>
                            <p:childTnLst>
                              <p:par>
                                <p:cTn id="17" presetID="21" presetClass="entr" presetSubtype="1" fill="hold" grpId="0"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wheel(1)">
                                      <p:cBhvr>
                                        <p:cTn id="19" dur="2000"/>
                                        <p:tgtEl>
                                          <p:spTgt spid="8"/>
                                        </p:tgtEl>
                                      </p:cBhvr>
                                    </p:animEffect>
                                  </p:childTnLst>
                                </p:cTn>
                              </p:par>
                            </p:childTnLst>
                          </p:cTn>
                        </p:par>
                        <p:par>
                          <p:cTn id="20" fill="hold">
                            <p:stCondLst>
                              <p:cond delay="5000"/>
                            </p:stCondLst>
                            <p:childTnLst>
                              <p:par>
                                <p:cTn id="21" presetID="10" presetClass="entr" presetSubtype="0" fill="hold" grpId="0" nodeType="after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500"/>
                                        <p:tgtEl>
                                          <p:spTgt spid="15"/>
                                        </p:tgtEl>
                                      </p:cBhvr>
                                    </p:animEffect>
                                  </p:childTnLst>
                                </p:cTn>
                              </p:par>
                            </p:childTnLst>
                          </p:cTn>
                        </p:par>
                        <p:par>
                          <p:cTn id="24" fill="hold">
                            <p:stCondLst>
                              <p:cond delay="5500"/>
                            </p:stCondLst>
                            <p:childTnLst>
                              <p:par>
                                <p:cTn id="25" presetID="10" presetClass="entr" presetSubtype="0" fill="hold" grpId="0" nodeType="after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1" grpId="0"/>
      <p:bldP spid="12" grpId="0"/>
      <p:bldP spid="14" grpId="0"/>
      <p:bldP spid="15"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C27AA81-749F-4958-A2A3-ECCD9C3980B4}"/>
              </a:ext>
            </a:extLst>
          </p:cNvPr>
          <p:cNvSpPr>
            <a:spLocks noGrp="1"/>
          </p:cNvSpPr>
          <p:nvPr>
            <p:ph type="title"/>
          </p:nvPr>
        </p:nvSpPr>
        <p:spPr/>
        <p:txBody>
          <a:bodyPr/>
          <a:lstStyle/>
          <a:p>
            <a:r>
              <a:rPr lang="en-GB"/>
              <a:t>Network Security Groups</a:t>
            </a:r>
          </a:p>
        </p:txBody>
      </p:sp>
      <p:sp>
        <p:nvSpPr>
          <p:cNvPr id="4" name="Rectangle: Rounded Corners 3">
            <a:extLst>
              <a:ext uri="{FF2B5EF4-FFF2-40B4-BE49-F238E27FC236}">
                <a16:creationId xmlns:a16="http://schemas.microsoft.com/office/drawing/2014/main" id="{AB80C29E-AC99-42B5-9FAF-2C96C6D51A9D}"/>
              </a:ext>
            </a:extLst>
          </p:cNvPr>
          <p:cNvSpPr/>
          <p:nvPr/>
        </p:nvSpPr>
        <p:spPr bwMode="auto">
          <a:xfrm>
            <a:off x="1321693" y="1697062"/>
            <a:ext cx="7416824" cy="4464496"/>
          </a:xfrm>
          <a:prstGeom prst="roundRect">
            <a:avLst/>
          </a:prstGeom>
          <a:noFill/>
          <a:ln w="38100"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err="1">
              <a:gradFill>
                <a:gsLst>
                  <a:gs pos="0">
                    <a:srgbClr val="FFFFFF"/>
                  </a:gs>
                  <a:gs pos="100000">
                    <a:srgbClr val="FFFFFF"/>
                  </a:gs>
                </a:gsLst>
                <a:lin ang="5400000" scaled="0"/>
              </a:gradFill>
              <a:ea typeface="Segoe UI" pitchFamily="34" charset="0"/>
              <a:cs typeface="Segoe UI" pitchFamily="34" charset="0"/>
            </a:endParaRPr>
          </a:p>
        </p:txBody>
      </p:sp>
      <p:pic>
        <p:nvPicPr>
          <p:cNvPr id="6" name="Graphic 5">
            <a:extLst>
              <a:ext uri="{FF2B5EF4-FFF2-40B4-BE49-F238E27FC236}">
                <a16:creationId xmlns:a16="http://schemas.microsoft.com/office/drawing/2014/main" id="{9D88342C-52B8-4B1F-B443-8D76867BAA4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58397" y="976982"/>
            <a:ext cx="814189" cy="814189"/>
          </a:xfrm>
          <a:prstGeom prst="rect">
            <a:avLst/>
          </a:prstGeom>
        </p:spPr>
      </p:pic>
      <p:sp>
        <p:nvSpPr>
          <p:cNvPr id="9" name="Rectangle 8">
            <a:extLst>
              <a:ext uri="{FF2B5EF4-FFF2-40B4-BE49-F238E27FC236}">
                <a16:creationId xmlns:a16="http://schemas.microsoft.com/office/drawing/2014/main" id="{EEBD0613-D33D-4FB0-8526-19D031ECD422}"/>
              </a:ext>
            </a:extLst>
          </p:cNvPr>
          <p:cNvSpPr/>
          <p:nvPr/>
        </p:nvSpPr>
        <p:spPr>
          <a:xfrm>
            <a:off x="9026549" y="2176309"/>
            <a:ext cx="2664296" cy="4401205"/>
          </a:xfrm>
          <a:prstGeom prst="rect">
            <a:avLst/>
          </a:prstGeom>
        </p:spPr>
        <p:txBody>
          <a:bodyPr wrap="square">
            <a:spAutoFit/>
          </a:bodyPr>
          <a:lstStyle/>
          <a:p>
            <a:pPr marL="285750" indent="-285750">
              <a:spcAft>
                <a:spcPts val="600"/>
              </a:spcAft>
              <a:buFont typeface="Arial" panose="020B0604020202020204" pitchFamily="34" charset="0"/>
              <a:buChar char="•"/>
            </a:pPr>
            <a:r>
              <a:rPr lang="en-GB" sz="2000"/>
              <a:t>Layer 4 security rules</a:t>
            </a:r>
          </a:p>
          <a:p>
            <a:pPr marL="285750" indent="-285750">
              <a:spcAft>
                <a:spcPts val="600"/>
              </a:spcAft>
              <a:buFont typeface="Arial" panose="020B0604020202020204" pitchFamily="34" charset="0"/>
              <a:buChar char="•"/>
            </a:pPr>
            <a:r>
              <a:rPr lang="en-GB" sz="2000"/>
              <a:t>Inbound &amp; outbound</a:t>
            </a:r>
          </a:p>
          <a:p>
            <a:pPr marL="285750" indent="-285750">
              <a:spcAft>
                <a:spcPts val="600"/>
              </a:spcAft>
              <a:buFont typeface="Arial" panose="020B0604020202020204" pitchFamily="34" charset="0"/>
              <a:buChar char="•"/>
            </a:pPr>
            <a:r>
              <a:rPr lang="en-GB" sz="2000"/>
              <a:t>Tuples – address, port, protocol</a:t>
            </a:r>
          </a:p>
          <a:p>
            <a:pPr marL="285750" indent="-285750">
              <a:spcAft>
                <a:spcPts val="600"/>
              </a:spcAft>
              <a:buFont typeface="Arial" panose="020B0604020202020204" pitchFamily="34" charset="0"/>
              <a:buChar char="•"/>
            </a:pPr>
            <a:r>
              <a:rPr lang="en-GB" sz="2000"/>
              <a:t>Subnets and NICs</a:t>
            </a:r>
          </a:p>
          <a:p>
            <a:pPr marL="285750" indent="-285750">
              <a:spcAft>
                <a:spcPts val="600"/>
              </a:spcAft>
              <a:buFont typeface="Arial" panose="020B0604020202020204" pitchFamily="34" charset="0"/>
              <a:buChar char="•"/>
            </a:pPr>
            <a:r>
              <a:rPr lang="en-GB" sz="2000"/>
              <a:t>Defaults</a:t>
            </a:r>
          </a:p>
          <a:p>
            <a:pPr marL="752121" lvl="1" indent="-285750">
              <a:spcAft>
                <a:spcPts val="600"/>
              </a:spcAft>
              <a:buFont typeface="Arial" panose="020B0604020202020204" pitchFamily="34" charset="0"/>
              <a:buChar char="•"/>
            </a:pPr>
            <a:r>
              <a:rPr lang="en-GB" sz="2000"/>
              <a:t>Within vNet</a:t>
            </a:r>
          </a:p>
          <a:p>
            <a:pPr marL="752121" lvl="1" indent="-285750">
              <a:spcAft>
                <a:spcPts val="600"/>
              </a:spcAft>
              <a:buFont typeface="Arial" panose="020B0604020202020204" pitchFamily="34" charset="0"/>
              <a:buChar char="•"/>
            </a:pPr>
            <a:r>
              <a:rPr lang="en-GB" sz="2000"/>
              <a:t>To the internet</a:t>
            </a:r>
          </a:p>
          <a:p>
            <a:pPr marL="752121" lvl="1" indent="-285750">
              <a:spcAft>
                <a:spcPts val="600"/>
              </a:spcAft>
              <a:buFont typeface="Arial" panose="020B0604020202020204" pitchFamily="34" charset="0"/>
              <a:buChar char="•"/>
            </a:pPr>
            <a:r>
              <a:rPr lang="en-GB" sz="2000"/>
              <a:t>Load balancer</a:t>
            </a:r>
          </a:p>
          <a:p>
            <a:pPr marL="752121" lvl="1" indent="-285750">
              <a:spcAft>
                <a:spcPts val="600"/>
              </a:spcAft>
              <a:buFont typeface="Arial" panose="020B0604020202020204" pitchFamily="34" charset="0"/>
              <a:buChar char="•"/>
            </a:pPr>
            <a:r>
              <a:rPr lang="en-GB" sz="2000"/>
              <a:t>RDP &amp; SSH</a:t>
            </a:r>
          </a:p>
        </p:txBody>
      </p:sp>
      <p:sp>
        <p:nvSpPr>
          <p:cNvPr id="8" name="Rectangle: Rounded Corners 7">
            <a:extLst>
              <a:ext uri="{FF2B5EF4-FFF2-40B4-BE49-F238E27FC236}">
                <a16:creationId xmlns:a16="http://schemas.microsoft.com/office/drawing/2014/main" id="{A71DA8F3-66DF-49B5-B8E4-83D7C404F091}"/>
              </a:ext>
            </a:extLst>
          </p:cNvPr>
          <p:cNvSpPr/>
          <p:nvPr/>
        </p:nvSpPr>
        <p:spPr bwMode="auto">
          <a:xfrm>
            <a:off x="6306151" y="1845270"/>
            <a:ext cx="1976028" cy="4168080"/>
          </a:xfrm>
          <a:prstGeom prst="roundRect">
            <a:avLst/>
          </a:prstGeom>
          <a:noFill/>
          <a:ln w="38100" cap="flat" cmpd="sng" algn="ctr">
            <a:solidFill>
              <a:schemeClr val="tx1"/>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err="1">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Rounded Corners 9">
            <a:extLst>
              <a:ext uri="{FF2B5EF4-FFF2-40B4-BE49-F238E27FC236}">
                <a16:creationId xmlns:a16="http://schemas.microsoft.com/office/drawing/2014/main" id="{D6B69A48-C739-4353-9733-3D1E15029E9B}"/>
              </a:ext>
            </a:extLst>
          </p:cNvPr>
          <p:cNvSpPr/>
          <p:nvPr/>
        </p:nvSpPr>
        <p:spPr bwMode="auto">
          <a:xfrm>
            <a:off x="4042091" y="1845270"/>
            <a:ext cx="1976028" cy="4168080"/>
          </a:xfrm>
          <a:prstGeom prst="roundRect">
            <a:avLst/>
          </a:prstGeom>
          <a:noFill/>
          <a:ln w="38100" cap="flat" cmpd="sng" algn="ctr">
            <a:solidFill>
              <a:schemeClr val="tx1"/>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extBox 1">
            <a:extLst>
              <a:ext uri="{FF2B5EF4-FFF2-40B4-BE49-F238E27FC236}">
                <a16:creationId xmlns:a16="http://schemas.microsoft.com/office/drawing/2014/main" id="{1C2160A5-EA78-411C-9384-1F9DA3996095}"/>
              </a:ext>
            </a:extLst>
          </p:cNvPr>
          <p:cNvSpPr txBox="1"/>
          <p:nvPr/>
        </p:nvSpPr>
        <p:spPr>
          <a:xfrm>
            <a:off x="6794301" y="6089550"/>
            <a:ext cx="1368152" cy="517065"/>
          </a:xfrm>
          <a:prstGeom prst="rect">
            <a:avLst/>
          </a:prstGeom>
          <a:noFill/>
        </p:spPr>
        <p:txBody>
          <a:bodyPr wrap="square" lIns="182880" tIns="146304" rIns="182880" bIns="146304" rtlCol="0">
            <a:spAutoFit/>
          </a:bodyPr>
          <a:lstStyle/>
          <a:p>
            <a:pPr>
              <a:lnSpc>
                <a:spcPct val="90000"/>
              </a:lnSpc>
              <a:spcAft>
                <a:spcPts val="600"/>
              </a:spcAft>
            </a:pPr>
            <a:r>
              <a:rPr lang="en-GB" sz="1600">
                <a:gradFill>
                  <a:gsLst>
                    <a:gs pos="2917">
                      <a:schemeClr val="tx1"/>
                    </a:gs>
                    <a:gs pos="30000">
                      <a:schemeClr val="tx1"/>
                    </a:gs>
                  </a:gsLst>
                  <a:lin ang="5400000" scaled="0"/>
                </a:gradFill>
              </a:rPr>
              <a:t>10.4.0.0/20</a:t>
            </a:r>
          </a:p>
        </p:txBody>
      </p:sp>
      <p:sp>
        <p:nvSpPr>
          <p:cNvPr id="11" name="TextBox 10">
            <a:extLst>
              <a:ext uri="{FF2B5EF4-FFF2-40B4-BE49-F238E27FC236}">
                <a16:creationId xmlns:a16="http://schemas.microsoft.com/office/drawing/2014/main" id="{E6E3D870-219B-4A5E-A9D1-68AD0290976D}"/>
              </a:ext>
            </a:extLst>
          </p:cNvPr>
          <p:cNvSpPr txBox="1"/>
          <p:nvPr/>
        </p:nvSpPr>
        <p:spPr>
          <a:xfrm>
            <a:off x="4831687" y="5616611"/>
            <a:ext cx="1368152" cy="461665"/>
          </a:xfrm>
          <a:prstGeom prst="rect">
            <a:avLst/>
          </a:prstGeom>
          <a:noFill/>
        </p:spPr>
        <p:txBody>
          <a:bodyPr wrap="square" lIns="182880" tIns="146304" rIns="182880" bIns="146304" rtlCol="0">
            <a:spAutoFit/>
          </a:bodyPr>
          <a:lstStyle/>
          <a:p>
            <a:pPr>
              <a:lnSpc>
                <a:spcPct val="90000"/>
              </a:lnSpc>
              <a:spcAft>
                <a:spcPts val="600"/>
              </a:spcAft>
            </a:pPr>
            <a:r>
              <a:rPr lang="en-GB" sz="1200">
                <a:gradFill>
                  <a:gsLst>
                    <a:gs pos="2917">
                      <a:schemeClr val="tx1"/>
                    </a:gs>
                    <a:gs pos="30000">
                      <a:schemeClr val="tx1"/>
                    </a:gs>
                  </a:gsLst>
                  <a:lin ang="5400000" scaled="0"/>
                </a:gradFill>
              </a:rPr>
              <a:t>10.4.1.0/24</a:t>
            </a:r>
            <a:endParaRPr lang="en-GB" sz="1600">
              <a:gradFill>
                <a:gsLst>
                  <a:gs pos="2917">
                    <a:schemeClr val="tx1"/>
                  </a:gs>
                  <a:gs pos="30000">
                    <a:schemeClr val="tx1"/>
                  </a:gs>
                </a:gsLst>
                <a:lin ang="5400000" scaled="0"/>
              </a:gradFill>
            </a:endParaRPr>
          </a:p>
        </p:txBody>
      </p:sp>
      <p:sp>
        <p:nvSpPr>
          <p:cNvPr id="12" name="TextBox 11">
            <a:extLst>
              <a:ext uri="{FF2B5EF4-FFF2-40B4-BE49-F238E27FC236}">
                <a16:creationId xmlns:a16="http://schemas.microsoft.com/office/drawing/2014/main" id="{BE7D9C53-3D37-4385-A7BA-D6860B4380B7}"/>
              </a:ext>
            </a:extLst>
          </p:cNvPr>
          <p:cNvSpPr txBox="1"/>
          <p:nvPr/>
        </p:nvSpPr>
        <p:spPr>
          <a:xfrm>
            <a:off x="7104434" y="5616611"/>
            <a:ext cx="1368152" cy="461665"/>
          </a:xfrm>
          <a:prstGeom prst="rect">
            <a:avLst/>
          </a:prstGeom>
          <a:noFill/>
        </p:spPr>
        <p:txBody>
          <a:bodyPr wrap="square" lIns="182880" tIns="146304" rIns="182880" bIns="146304" rtlCol="0">
            <a:spAutoFit/>
          </a:bodyPr>
          <a:lstStyle/>
          <a:p>
            <a:pPr>
              <a:lnSpc>
                <a:spcPct val="90000"/>
              </a:lnSpc>
              <a:spcAft>
                <a:spcPts val="600"/>
              </a:spcAft>
            </a:pPr>
            <a:r>
              <a:rPr lang="en-GB" sz="1200">
                <a:gradFill>
                  <a:gsLst>
                    <a:gs pos="2917">
                      <a:schemeClr val="tx1"/>
                    </a:gs>
                    <a:gs pos="30000">
                      <a:schemeClr val="tx1"/>
                    </a:gs>
                  </a:gsLst>
                  <a:lin ang="5400000" scaled="0"/>
                </a:gradFill>
              </a:rPr>
              <a:t>10.4.2.0/24</a:t>
            </a:r>
            <a:endParaRPr lang="en-GB" sz="1600">
              <a:gradFill>
                <a:gsLst>
                  <a:gs pos="2917">
                    <a:schemeClr val="tx1"/>
                  </a:gs>
                  <a:gs pos="30000">
                    <a:schemeClr val="tx1"/>
                  </a:gs>
                </a:gsLst>
                <a:lin ang="5400000" scaled="0"/>
              </a:gradFill>
            </a:endParaRPr>
          </a:p>
        </p:txBody>
      </p:sp>
      <p:sp>
        <p:nvSpPr>
          <p:cNvPr id="13" name="TextBox 12">
            <a:extLst>
              <a:ext uri="{FF2B5EF4-FFF2-40B4-BE49-F238E27FC236}">
                <a16:creationId xmlns:a16="http://schemas.microsoft.com/office/drawing/2014/main" id="{EE8B80B8-601E-4BD0-B218-F13CBC044DA5}"/>
              </a:ext>
            </a:extLst>
          </p:cNvPr>
          <p:cNvSpPr txBox="1"/>
          <p:nvPr/>
        </p:nvSpPr>
        <p:spPr>
          <a:xfrm>
            <a:off x="6074221" y="1286416"/>
            <a:ext cx="1728192" cy="517065"/>
          </a:xfrm>
          <a:prstGeom prst="rect">
            <a:avLst/>
          </a:prstGeom>
          <a:noFill/>
        </p:spPr>
        <p:txBody>
          <a:bodyPr wrap="square" lIns="182880" tIns="146304" rIns="182880" bIns="146304" rtlCol="0">
            <a:spAutoFit/>
          </a:bodyPr>
          <a:lstStyle/>
          <a:p>
            <a:pPr>
              <a:lnSpc>
                <a:spcPct val="90000"/>
              </a:lnSpc>
              <a:spcAft>
                <a:spcPts val="600"/>
              </a:spcAft>
            </a:pPr>
            <a:r>
              <a:rPr lang="en-GB" sz="1600">
                <a:gradFill>
                  <a:gsLst>
                    <a:gs pos="2917">
                      <a:schemeClr val="tx1"/>
                    </a:gs>
                    <a:gs pos="30000">
                      <a:schemeClr val="tx1"/>
                    </a:gs>
                  </a:gsLst>
                  <a:lin ang="5400000" scaled="0"/>
                </a:gradFill>
              </a:rPr>
              <a:t>azure101vNet</a:t>
            </a:r>
          </a:p>
        </p:txBody>
      </p:sp>
      <p:sp>
        <p:nvSpPr>
          <p:cNvPr id="14" name="TextBox 13">
            <a:extLst>
              <a:ext uri="{FF2B5EF4-FFF2-40B4-BE49-F238E27FC236}">
                <a16:creationId xmlns:a16="http://schemas.microsoft.com/office/drawing/2014/main" id="{FA0393A4-D59B-488B-8FAD-07A1E059EE88}"/>
              </a:ext>
            </a:extLst>
          </p:cNvPr>
          <p:cNvSpPr txBox="1"/>
          <p:nvPr/>
        </p:nvSpPr>
        <p:spPr>
          <a:xfrm>
            <a:off x="4903695" y="1826030"/>
            <a:ext cx="1242534" cy="461665"/>
          </a:xfrm>
          <a:prstGeom prst="rect">
            <a:avLst/>
          </a:prstGeom>
          <a:noFill/>
        </p:spPr>
        <p:txBody>
          <a:bodyPr wrap="square" lIns="182880" tIns="146304" rIns="182880" bIns="146304" rtlCol="0">
            <a:spAutoFit/>
          </a:bodyPr>
          <a:lstStyle/>
          <a:p>
            <a:pPr>
              <a:lnSpc>
                <a:spcPct val="90000"/>
              </a:lnSpc>
              <a:spcAft>
                <a:spcPts val="600"/>
              </a:spcAft>
            </a:pPr>
            <a:r>
              <a:rPr lang="en-GB" sz="1200" err="1">
                <a:gradFill>
                  <a:gsLst>
                    <a:gs pos="2917">
                      <a:schemeClr val="tx1"/>
                    </a:gs>
                    <a:gs pos="30000">
                      <a:schemeClr val="tx1"/>
                    </a:gs>
                  </a:gsLst>
                  <a:lin ang="5400000" scaled="0"/>
                </a:gradFill>
              </a:rPr>
              <a:t>webSubnet</a:t>
            </a:r>
            <a:endParaRPr lang="en-GB" sz="1600">
              <a:gradFill>
                <a:gsLst>
                  <a:gs pos="2917">
                    <a:schemeClr val="tx1"/>
                  </a:gs>
                  <a:gs pos="30000">
                    <a:schemeClr val="tx1"/>
                  </a:gs>
                </a:gsLst>
                <a:lin ang="5400000" scaled="0"/>
              </a:gradFill>
            </a:endParaRPr>
          </a:p>
        </p:txBody>
      </p:sp>
      <p:sp>
        <p:nvSpPr>
          <p:cNvPr id="15" name="TextBox 14">
            <a:extLst>
              <a:ext uri="{FF2B5EF4-FFF2-40B4-BE49-F238E27FC236}">
                <a16:creationId xmlns:a16="http://schemas.microsoft.com/office/drawing/2014/main" id="{612CDCF4-E4AE-45D6-A9C4-75BEBFC8AE4E}"/>
              </a:ext>
            </a:extLst>
          </p:cNvPr>
          <p:cNvSpPr txBox="1"/>
          <p:nvPr/>
        </p:nvSpPr>
        <p:spPr>
          <a:xfrm>
            <a:off x="7279959" y="1826030"/>
            <a:ext cx="1242534" cy="461665"/>
          </a:xfrm>
          <a:prstGeom prst="rect">
            <a:avLst/>
          </a:prstGeom>
          <a:noFill/>
        </p:spPr>
        <p:txBody>
          <a:bodyPr wrap="square" lIns="182880" tIns="146304" rIns="182880" bIns="146304" rtlCol="0">
            <a:spAutoFit/>
          </a:bodyPr>
          <a:lstStyle/>
          <a:p>
            <a:pPr>
              <a:lnSpc>
                <a:spcPct val="90000"/>
              </a:lnSpc>
              <a:spcAft>
                <a:spcPts val="600"/>
              </a:spcAft>
            </a:pPr>
            <a:r>
              <a:rPr lang="en-GB" sz="1200" err="1">
                <a:gradFill>
                  <a:gsLst>
                    <a:gs pos="2917">
                      <a:schemeClr val="tx1"/>
                    </a:gs>
                    <a:gs pos="30000">
                      <a:schemeClr val="tx1"/>
                    </a:gs>
                  </a:gsLst>
                  <a:lin ang="5400000" scaled="0"/>
                </a:gradFill>
              </a:rPr>
              <a:t>dbSubnet</a:t>
            </a:r>
            <a:endParaRPr lang="en-GB" sz="1600">
              <a:gradFill>
                <a:gsLst>
                  <a:gs pos="2917">
                    <a:schemeClr val="tx1"/>
                  </a:gs>
                  <a:gs pos="30000">
                    <a:schemeClr val="tx1"/>
                  </a:gs>
                </a:gsLst>
                <a:lin ang="5400000" scaled="0"/>
              </a:gradFill>
            </a:endParaRPr>
          </a:p>
        </p:txBody>
      </p:sp>
      <p:pic>
        <p:nvPicPr>
          <p:cNvPr id="17" name="Graphic 16">
            <a:extLst>
              <a:ext uri="{FF2B5EF4-FFF2-40B4-BE49-F238E27FC236}">
                <a16:creationId xmlns:a16="http://schemas.microsoft.com/office/drawing/2014/main" id="{5EF737EE-BDF5-4939-A98D-17843F7A074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769965" y="2049570"/>
            <a:ext cx="583596" cy="583596"/>
          </a:xfrm>
          <a:prstGeom prst="rect">
            <a:avLst/>
          </a:prstGeom>
        </p:spPr>
      </p:pic>
      <p:pic>
        <p:nvPicPr>
          <p:cNvPr id="18" name="Graphic 17">
            <a:extLst>
              <a:ext uri="{FF2B5EF4-FFF2-40B4-BE49-F238E27FC236}">
                <a16:creationId xmlns:a16="http://schemas.microsoft.com/office/drawing/2014/main" id="{BCBACA05-33A1-4000-87A9-EDB05C6D193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082600" y="2001913"/>
            <a:ext cx="583596" cy="583596"/>
          </a:xfrm>
          <a:prstGeom prst="rect">
            <a:avLst/>
          </a:prstGeom>
        </p:spPr>
      </p:pic>
    </p:spTree>
    <p:extLst>
      <p:ext uri="{BB962C8B-B14F-4D97-AF65-F5344CB8AC3E}">
        <p14:creationId xmlns:p14="http://schemas.microsoft.com/office/powerpoint/2010/main" val="20435871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32"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circle(out)">
                                      <p:cBhvr>
                                        <p:cTn id="7" dur="2000"/>
                                        <p:tgtEl>
                                          <p:spTgt spid="17"/>
                                        </p:tgtEl>
                                      </p:cBhvr>
                                    </p:animEffect>
                                  </p:childTnLst>
                                </p:cTn>
                              </p:par>
                            </p:childTnLst>
                          </p:cTn>
                        </p:par>
                        <p:par>
                          <p:cTn id="8" fill="hold">
                            <p:stCondLst>
                              <p:cond delay="2000"/>
                            </p:stCondLst>
                            <p:childTnLst>
                              <p:par>
                                <p:cTn id="9" presetID="6" presetClass="entr" presetSubtype="32" fill="hold"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circle(out)">
                                      <p:cBhvr>
                                        <p:cTn id="11" dur="2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6A485C-C0E0-4443-AEC7-02B6A65EB0B9}"/>
              </a:ext>
            </a:extLst>
          </p:cNvPr>
          <p:cNvSpPr>
            <a:spLocks noGrp="1"/>
          </p:cNvSpPr>
          <p:nvPr>
            <p:ph type="title"/>
          </p:nvPr>
        </p:nvSpPr>
        <p:spPr/>
        <p:txBody>
          <a:bodyPr/>
          <a:lstStyle/>
          <a:p>
            <a:r>
              <a:rPr lang="en-US" b="1" dirty="0">
                <a:solidFill>
                  <a:schemeClr val="tx1"/>
                </a:solidFill>
              </a:rPr>
              <a:t>Augmented Rules</a:t>
            </a:r>
            <a:endParaRPr lang="en-US" dirty="0"/>
          </a:p>
        </p:txBody>
      </p:sp>
      <p:sp>
        <p:nvSpPr>
          <p:cNvPr id="5" name="Text Placeholder 2">
            <a:extLst>
              <a:ext uri="{FF2B5EF4-FFF2-40B4-BE49-F238E27FC236}">
                <a16:creationId xmlns:a16="http://schemas.microsoft.com/office/drawing/2014/main" id="{F0792BFE-97AC-489E-A755-499637BA56A5}"/>
              </a:ext>
            </a:extLst>
          </p:cNvPr>
          <p:cNvSpPr>
            <a:spLocks noGrp="1"/>
          </p:cNvSpPr>
          <p:nvPr>
            <p:ph type="body" sz="quarter" idx="10"/>
          </p:nvPr>
        </p:nvSpPr>
        <p:spPr>
          <a:xfrm>
            <a:off x="29824" y="1122766"/>
            <a:ext cx="5971393" cy="5154744"/>
          </a:xfrm>
        </p:spPr>
        <p:txBody>
          <a:bodyPr/>
          <a:lstStyle/>
          <a:p>
            <a:pPr marL="457200" indent="-457200" defTabSz="914367">
              <a:spcBef>
                <a:spcPts val="2941"/>
              </a:spcBef>
              <a:buFont typeface="Arial" panose="020B0604020202020204" pitchFamily="34" charset="0"/>
              <a:buChar char="•"/>
              <a:defRPr/>
            </a:pPr>
            <a:r>
              <a:rPr lang="en-US" sz="3200" dirty="0">
                <a:solidFill>
                  <a:schemeClr val="tx1"/>
                </a:solidFill>
                <a:latin typeface="Segoe UI Semilight"/>
              </a:rPr>
              <a:t>Simplified security definition for larger and more complex network security policies with fewer rules.</a:t>
            </a:r>
          </a:p>
          <a:p>
            <a:pPr marL="457200" indent="-457200" defTabSz="914367">
              <a:spcBef>
                <a:spcPts val="2941"/>
              </a:spcBef>
              <a:buFont typeface="Arial" panose="020B0604020202020204" pitchFamily="34" charset="0"/>
              <a:buChar char="•"/>
              <a:defRPr/>
            </a:pPr>
            <a:r>
              <a:rPr lang="en-US" sz="3200" dirty="0">
                <a:solidFill>
                  <a:schemeClr val="tx1"/>
                </a:solidFill>
                <a:latin typeface="Segoe UI Semilight"/>
              </a:rPr>
              <a:t>Multiple source/destination IP ranges and multiple ports in a single rule to improve maintenance of network security policies.</a:t>
            </a:r>
          </a:p>
          <a:p>
            <a:endParaRPr lang="en-US" dirty="0"/>
          </a:p>
        </p:txBody>
      </p:sp>
      <p:pic>
        <p:nvPicPr>
          <p:cNvPr id="9" name="Picture 8">
            <a:extLst>
              <a:ext uri="{FF2B5EF4-FFF2-40B4-BE49-F238E27FC236}">
                <a16:creationId xmlns:a16="http://schemas.microsoft.com/office/drawing/2014/main" id="{E96BC392-7ABC-4DFC-B483-F143CAC612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51560" y="1370537"/>
            <a:ext cx="836061" cy="911168"/>
          </a:xfrm>
          <a:prstGeom prst="rect">
            <a:avLst/>
          </a:prstGeom>
        </p:spPr>
      </p:pic>
      <p:cxnSp>
        <p:nvCxnSpPr>
          <p:cNvPr id="10" name="Straight Connector 9">
            <a:extLst>
              <a:ext uri="{FF2B5EF4-FFF2-40B4-BE49-F238E27FC236}">
                <a16:creationId xmlns:a16="http://schemas.microsoft.com/office/drawing/2014/main" id="{43FEBEF3-A666-4E69-9277-0B3DB4EED286}"/>
              </a:ext>
            </a:extLst>
          </p:cNvPr>
          <p:cNvCxnSpPr/>
          <p:nvPr/>
        </p:nvCxnSpPr>
        <p:spPr>
          <a:xfrm flipV="1">
            <a:off x="0" y="1132747"/>
            <a:ext cx="6172200" cy="3903"/>
          </a:xfrm>
          <a:prstGeom prst="line">
            <a:avLst/>
          </a:prstGeom>
          <a:ln>
            <a:headEnd type="none"/>
            <a:tailEnd type="none"/>
          </a:ln>
        </p:spPr>
        <p:style>
          <a:lnRef idx="1">
            <a:schemeClr val="accent5"/>
          </a:lnRef>
          <a:fillRef idx="0">
            <a:schemeClr val="accent5"/>
          </a:fillRef>
          <a:effectRef idx="0">
            <a:schemeClr val="accent5"/>
          </a:effectRef>
          <a:fontRef idx="minor">
            <a:schemeClr val="tx1"/>
          </a:fontRef>
        </p:style>
      </p:cxnSp>
      <p:sp>
        <p:nvSpPr>
          <p:cNvPr id="11" name="Freeform: Shape 15">
            <a:extLst>
              <a:ext uri="{FF2B5EF4-FFF2-40B4-BE49-F238E27FC236}">
                <a16:creationId xmlns:a16="http://schemas.microsoft.com/office/drawing/2014/main" id="{CA9D3E5F-09C1-4B2B-BD9C-AC66D6D69D38}"/>
              </a:ext>
            </a:extLst>
          </p:cNvPr>
          <p:cNvSpPr/>
          <p:nvPr/>
        </p:nvSpPr>
        <p:spPr bwMode="auto">
          <a:xfrm>
            <a:off x="8575794" y="5861123"/>
            <a:ext cx="1430705" cy="825014"/>
          </a:xfrm>
          <a:custGeom>
            <a:avLst/>
            <a:gdLst>
              <a:gd name="connsiteX0" fmla="*/ 921462 w 2666999"/>
              <a:gd name="connsiteY0" fmla="*/ 0 h 1537922"/>
              <a:gd name="connsiteX1" fmla="*/ 1360789 w 2666999"/>
              <a:gd name="connsiteY1" fmla="*/ 181976 h 1537922"/>
              <a:gd name="connsiteX2" fmla="*/ 1425393 w 2666999"/>
              <a:gd name="connsiteY2" fmla="*/ 260276 h 1537922"/>
              <a:gd name="connsiteX3" fmla="*/ 1457522 w 2666999"/>
              <a:gd name="connsiteY3" fmla="*/ 233767 h 1537922"/>
              <a:gd name="connsiteX4" fmla="*/ 1733576 w 2666999"/>
              <a:gd name="connsiteY4" fmla="*/ 149444 h 1537922"/>
              <a:gd name="connsiteX5" fmla="*/ 2227315 w 2666999"/>
              <a:gd name="connsiteY5" fmla="*/ 643183 h 1537922"/>
              <a:gd name="connsiteX6" fmla="*/ 2224150 w 2666999"/>
              <a:gd name="connsiteY6" fmla="*/ 674580 h 1537922"/>
              <a:gd name="connsiteX7" fmla="*/ 2235328 w 2666999"/>
              <a:gd name="connsiteY7" fmla="*/ 674580 h 1537922"/>
              <a:gd name="connsiteX8" fmla="*/ 2666999 w 2666999"/>
              <a:gd name="connsiteY8" fmla="*/ 1106251 h 1537922"/>
              <a:gd name="connsiteX9" fmla="*/ 2235328 w 2666999"/>
              <a:gd name="connsiteY9" fmla="*/ 1537922 h 1537922"/>
              <a:gd name="connsiteX10" fmla="*/ 431671 w 2666999"/>
              <a:gd name="connsiteY10" fmla="*/ 1537922 h 1537922"/>
              <a:gd name="connsiteX11" fmla="*/ 0 w 2666999"/>
              <a:gd name="connsiteY11" fmla="*/ 1106251 h 1537922"/>
              <a:gd name="connsiteX12" fmla="*/ 263645 w 2666999"/>
              <a:gd name="connsiteY12" fmla="*/ 708503 h 1537922"/>
              <a:gd name="connsiteX13" fmla="*/ 307575 w 2666999"/>
              <a:gd name="connsiteY13" fmla="*/ 694867 h 1537922"/>
              <a:gd name="connsiteX14" fmla="*/ 300159 w 2666999"/>
              <a:gd name="connsiteY14" fmla="*/ 621303 h 1537922"/>
              <a:gd name="connsiteX15" fmla="*/ 921462 w 2666999"/>
              <a:gd name="connsiteY15" fmla="*/ 0 h 1537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666999" h="1537922">
                <a:moveTo>
                  <a:pt x="921462" y="0"/>
                </a:moveTo>
                <a:cubicBezTo>
                  <a:pt x="1093030" y="0"/>
                  <a:pt x="1248356" y="69542"/>
                  <a:pt x="1360789" y="181976"/>
                </a:cubicBezTo>
                <a:lnTo>
                  <a:pt x="1425393" y="260276"/>
                </a:lnTo>
                <a:lnTo>
                  <a:pt x="1457522" y="233767"/>
                </a:lnTo>
                <a:cubicBezTo>
                  <a:pt x="1536323" y="180530"/>
                  <a:pt x="1631319" y="149444"/>
                  <a:pt x="1733576" y="149444"/>
                </a:cubicBezTo>
                <a:cubicBezTo>
                  <a:pt x="2006261" y="149444"/>
                  <a:pt x="2227315" y="370498"/>
                  <a:pt x="2227315" y="643183"/>
                </a:cubicBezTo>
                <a:lnTo>
                  <a:pt x="2224150" y="674580"/>
                </a:lnTo>
                <a:lnTo>
                  <a:pt x="2235328" y="674580"/>
                </a:lnTo>
                <a:cubicBezTo>
                  <a:pt x="2473733" y="674580"/>
                  <a:pt x="2666999" y="867846"/>
                  <a:pt x="2666999" y="1106251"/>
                </a:cubicBezTo>
                <a:cubicBezTo>
                  <a:pt x="2666999" y="1344656"/>
                  <a:pt x="2473733" y="1537922"/>
                  <a:pt x="2235328" y="1537922"/>
                </a:cubicBezTo>
                <a:lnTo>
                  <a:pt x="431671" y="1537922"/>
                </a:lnTo>
                <a:cubicBezTo>
                  <a:pt x="193266" y="1537922"/>
                  <a:pt x="0" y="1344656"/>
                  <a:pt x="0" y="1106251"/>
                </a:cubicBezTo>
                <a:cubicBezTo>
                  <a:pt x="0" y="927448"/>
                  <a:pt x="108712" y="774034"/>
                  <a:pt x="263645" y="708503"/>
                </a:cubicBezTo>
                <a:lnTo>
                  <a:pt x="307575" y="694867"/>
                </a:lnTo>
                <a:lnTo>
                  <a:pt x="300159" y="621303"/>
                </a:lnTo>
                <a:cubicBezTo>
                  <a:pt x="300159" y="278167"/>
                  <a:pt x="578326" y="0"/>
                  <a:pt x="921462" y="0"/>
                </a:cubicBezTo>
                <a:close/>
              </a:path>
            </a:pathLst>
          </a:custGeom>
          <a:noFill/>
          <a:ln w="317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268927" numCol="1" spcCol="0" rtlCol="0" fromWordArt="0" anchor="b" anchorCtr="0" forceAA="0" compatLnSpc="1">
            <a:prstTxWarp prst="textNoShape">
              <a:avLst/>
            </a:prstTxWarp>
            <a:noAutofit/>
          </a:bodyPr>
          <a:lstStyle/>
          <a:p>
            <a:pPr defTabSz="914367">
              <a:lnSpc>
                <a:spcPct val="90000"/>
              </a:lnSpc>
              <a:spcAft>
                <a:spcPts val="588"/>
              </a:spcAft>
              <a:defRPr/>
            </a:pPr>
            <a:endParaRPr lang="en-US" sz="2353" dirty="0">
              <a:gradFill>
                <a:gsLst>
                  <a:gs pos="2917">
                    <a:srgbClr val="353535"/>
                  </a:gs>
                  <a:gs pos="30000">
                    <a:srgbClr val="353535"/>
                  </a:gs>
                </a:gsLst>
                <a:lin ang="5400000" scaled="0"/>
              </a:gradFill>
              <a:latin typeface="Segoe UI Semilight"/>
            </a:endParaRPr>
          </a:p>
        </p:txBody>
      </p:sp>
      <p:cxnSp>
        <p:nvCxnSpPr>
          <p:cNvPr id="13" name="Connector: Elbow 17">
            <a:extLst>
              <a:ext uri="{FF2B5EF4-FFF2-40B4-BE49-F238E27FC236}">
                <a16:creationId xmlns:a16="http://schemas.microsoft.com/office/drawing/2014/main" id="{9829E475-EA78-4C3D-9C34-540743F8431B}"/>
              </a:ext>
            </a:extLst>
          </p:cNvPr>
          <p:cNvCxnSpPr>
            <a:cxnSpLocks/>
          </p:cNvCxnSpPr>
          <p:nvPr/>
        </p:nvCxnSpPr>
        <p:spPr>
          <a:xfrm rot="5400000" flipH="1" flipV="1">
            <a:off x="8505249" y="3751283"/>
            <a:ext cx="4174236" cy="1154451"/>
          </a:xfrm>
          <a:prstGeom prst="bentConnector3">
            <a:avLst>
              <a:gd name="adj1" fmla="val 748"/>
            </a:avLst>
          </a:prstGeom>
          <a:ln w="9525"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4" name="Connector: Elbow 18">
            <a:extLst>
              <a:ext uri="{FF2B5EF4-FFF2-40B4-BE49-F238E27FC236}">
                <a16:creationId xmlns:a16="http://schemas.microsoft.com/office/drawing/2014/main" id="{B7596B7F-3FA7-4741-85D9-657B062A4BBB}"/>
              </a:ext>
            </a:extLst>
          </p:cNvPr>
          <p:cNvCxnSpPr>
            <a:cxnSpLocks/>
            <a:endCxn id="12" idx="1"/>
          </p:cNvCxnSpPr>
          <p:nvPr/>
        </p:nvCxnSpPr>
        <p:spPr>
          <a:xfrm rot="16200000" flipH="1">
            <a:off x="5768947" y="3451100"/>
            <a:ext cx="4147659" cy="1448739"/>
          </a:xfrm>
          <a:prstGeom prst="bentConnector2">
            <a:avLst/>
          </a:prstGeom>
          <a:ln w="9525"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aphicFrame>
        <p:nvGraphicFramePr>
          <p:cNvPr id="15" name="Table 14">
            <a:extLst>
              <a:ext uri="{FF2B5EF4-FFF2-40B4-BE49-F238E27FC236}">
                <a16:creationId xmlns:a16="http://schemas.microsoft.com/office/drawing/2014/main" id="{98EA3062-771B-4BAC-969C-22497E888DEA}"/>
              </a:ext>
            </a:extLst>
          </p:cNvPr>
          <p:cNvGraphicFramePr>
            <a:graphicFrameLocks noGrp="1"/>
          </p:cNvGraphicFramePr>
          <p:nvPr>
            <p:extLst/>
          </p:nvPr>
        </p:nvGraphicFramePr>
        <p:xfrm>
          <a:off x="6276314" y="3079151"/>
          <a:ext cx="5966370" cy="2915920"/>
        </p:xfrm>
        <a:graphic>
          <a:graphicData uri="http://schemas.openxmlformats.org/drawingml/2006/table">
            <a:tbl>
              <a:tblPr>
                <a:tableStyleId>{1E171933-4619-4E11-9A3F-F7608DF75F80}</a:tableStyleId>
              </a:tblPr>
              <a:tblGrid>
                <a:gridCol w="554194">
                  <a:extLst>
                    <a:ext uri="{9D8B030D-6E8A-4147-A177-3AD203B41FA5}">
                      <a16:colId xmlns:a16="http://schemas.microsoft.com/office/drawing/2014/main" val="878956919"/>
                    </a:ext>
                  </a:extLst>
                </a:gridCol>
                <a:gridCol w="1642387">
                  <a:extLst>
                    <a:ext uri="{9D8B030D-6E8A-4147-A177-3AD203B41FA5}">
                      <a16:colId xmlns:a16="http://schemas.microsoft.com/office/drawing/2014/main" val="1546973202"/>
                    </a:ext>
                  </a:extLst>
                </a:gridCol>
                <a:gridCol w="1246380">
                  <a:extLst>
                    <a:ext uri="{9D8B030D-6E8A-4147-A177-3AD203B41FA5}">
                      <a16:colId xmlns:a16="http://schemas.microsoft.com/office/drawing/2014/main" val="236321253"/>
                    </a:ext>
                  </a:extLst>
                </a:gridCol>
                <a:gridCol w="1894723">
                  <a:extLst>
                    <a:ext uri="{9D8B030D-6E8A-4147-A177-3AD203B41FA5}">
                      <a16:colId xmlns:a16="http://schemas.microsoft.com/office/drawing/2014/main" val="2021927125"/>
                    </a:ext>
                  </a:extLst>
                </a:gridCol>
                <a:gridCol w="628686">
                  <a:extLst>
                    <a:ext uri="{9D8B030D-6E8A-4147-A177-3AD203B41FA5}">
                      <a16:colId xmlns:a16="http://schemas.microsoft.com/office/drawing/2014/main" val="414589496"/>
                    </a:ext>
                  </a:extLst>
                </a:gridCol>
              </a:tblGrid>
              <a:tr h="238760">
                <a:tc gridSpan="5">
                  <a:txBody>
                    <a:bodyPr/>
                    <a:lstStyle/>
                    <a:p>
                      <a:pPr marL="0" marR="0" algn="ctr" fontAlgn="t">
                        <a:spcBef>
                          <a:spcPts val="0"/>
                        </a:spcBef>
                        <a:spcAft>
                          <a:spcPts val="0"/>
                        </a:spcAft>
                      </a:pPr>
                      <a:r>
                        <a:rPr lang="en-US" sz="1400" b="1" dirty="0">
                          <a:effectLst/>
                        </a:rPr>
                        <a:t>Network Security Group NSG</a:t>
                      </a:r>
                      <a:endParaRPr lang="en-US" sz="1400" b="1" dirty="0">
                        <a:solidFill>
                          <a:srgbClr val="222222"/>
                        </a:solidFill>
                        <a:effectLst/>
                        <a:latin typeface="+mn-lt"/>
                      </a:endParaRPr>
                    </a:p>
                  </a:txBody>
                  <a:tcPr marL="50800" marR="50800" marT="50800" marB="50800">
                    <a:solidFill>
                      <a:schemeClr val="accent4">
                        <a:lumMod val="40000"/>
                        <a:lumOff val="60000"/>
                      </a:schemeClr>
                    </a:solidFill>
                  </a:tcPr>
                </a:tc>
                <a:tc hMerge="1">
                  <a:txBody>
                    <a:bodyPr/>
                    <a:lstStyle/>
                    <a:p>
                      <a:pPr marL="0" marR="0" fontAlgn="t">
                        <a:spcBef>
                          <a:spcPts val="0"/>
                        </a:spcBef>
                        <a:spcAft>
                          <a:spcPts val="0"/>
                        </a:spcAft>
                      </a:pPr>
                      <a:endParaRPr lang="en-US" sz="900" b="1">
                        <a:solidFill>
                          <a:srgbClr val="222222"/>
                        </a:solidFill>
                        <a:effectLst/>
                        <a:latin typeface="+mn-lt"/>
                      </a:endParaRPr>
                    </a:p>
                  </a:txBody>
                  <a:tcPr marL="50800" marR="50800" marT="50800" marB="50800"/>
                </a:tc>
                <a:tc hMerge="1">
                  <a:txBody>
                    <a:bodyPr/>
                    <a:lstStyle/>
                    <a:p>
                      <a:pPr marL="0" marR="0" fontAlgn="t">
                        <a:spcBef>
                          <a:spcPts val="0"/>
                        </a:spcBef>
                        <a:spcAft>
                          <a:spcPts val="0"/>
                        </a:spcAft>
                      </a:pPr>
                      <a:endParaRPr lang="en-US" sz="900" b="1">
                        <a:solidFill>
                          <a:srgbClr val="222222"/>
                        </a:solidFill>
                        <a:effectLst/>
                        <a:latin typeface="+mn-lt"/>
                      </a:endParaRPr>
                    </a:p>
                  </a:txBody>
                  <a:tcPr marL="50800" marR="50800" marT="50800" marB="50800"/>
                </a:tc>
                <a:tc hMerge="1">
                  <a:txBody>
                    <a:bodyPr/>
                    <a:lstStyle/>
                    <a:p>
                      <a:pPr marL="0" marR="0" fontAlgn="t">
                        <a:spcBef>
                          <a:spcPts val="0"/>
                        </a:spcBef>
                        <a:spcAft>
                          <a:spcPts val="0"/>
                        </a:spcAft>
                      </a:pPr>
                      <a:endParaRPr lang="en-US" sz="900" b="1">
                        <a:solidFill>
                          <a:srgbClr val="222222"/>
                        </a:solidFill>
                        <a:effectLst/>
                        <a:latin typeface="+mn-lt"/>
                      </a:endParaRPr>
                    </a:p>
                  </a:txBody>
                  <a:tcPr marL="50800" marR="50800" marT="50800" marB="50800"/>
                </a:tc>
                <a:tc hMerge="1">
                  <a:txBody>
                    <a:bodyPr/>
                    <a:lstStyle/>
                    <a:p>
                      <a:pPr marL="0" marR="0" fontAlgn="t">
                        <a:spcBef>
                          <a:spcPts val="0"/>
                        </a:spcBef>
                        <a:spcAft>
                          <a:spcPts val="0"/>
                        </a:spcAft>
                      </a:pPr>
                      <a:endParaRPr lang="en-US" sz="900" b="1">
                        <a:solidFill>
                          <a:srgbClr val="222222"/>
                        </a:solidFill>
                        <a:effectLst/>
                        <a:latin typeface="+mn-lt"/>
                      </a:endParaRPr>
                    </a:p>
                  </a:txBody>
                  <a:tcPr marL="50800" marR="50800" marT="50800" marB="50800"/>
                </a:tc>
                <a:extLst>
                  <a:ext uri="{0D108BD9-81ED-4DB2-BD59-A6C34878D82A}">
                    <a16:rowId xmlns:a16="http://schemas.microsoft.com/office/drawing/2014/main" val="399366424"/>
                  </a:ext>
                </a:extLst>
              </a:tr>
              <a:tr h="238760">
                <a:tc>
                  <a:txBody>
                    <a:bodyPr/>
                    <a:lstStyle/>
                    <a:p>
                      <a:pPr marL="0" marR="0" fontAlgn="t">
                        <a:spcBef>
                          <a:spcPts val="0"/>
                        </a:spcBef>
                        <a:spcAft>
                          <a:spcPts val="0"/>
                        </a:spcAft>
                      </a:pPr>
                      <a:r>
                        <a:rPr lang="en-US" sz="1200" b="1" dirty="0">
                          <a:effectLst/>
                        </a:rPr>
                        <a:t>Action</a:t>
                      </a:r>
                      <a:endParaRPr lang="en-US" sz="1200" b="1" dirty="0">
                        <a:solidFill>
                          <a:srgbClr val="222222"/>
                        </a:solidFill>
                        <a:effectLst/>
                        <a:latin typeface="+mn-lt"/>
                      </a:endParaRPr>
                    </a:p>
                  </a:txBody>
                  <a:tcPr marL="50800" marR="50800" marT="50800" marB="50800"/>
                </a:tc>
                <a:tc>
                  <a:txBody>
                    <a:bodyPr/>
                    <a:lstStyle/>
                    <a:p>
                      <a:pPr marL="0" marR="0" fontAlgn="t">
                        <a:spcBef>
                          <a:spcPts val="0"/>
                        </a:spcBef>
                        <a:spcAft>
                          <a:spcPts val="0"/>
                        </a:spcAft>
                      </a:pPr>
                      <a:r>
                        <a:rPr lang="en-US" sz="1200" b="1" dirty="0">
                          <a:effectLst/>
                        </a:rPr>
                        <a:t>Name</a:t>
                      </a:r>
                      <a:endParaRPr lang="en-US" sz="1200" b="1" dirty="0">
                        <a:solidFill>
                          <a:srgbClr val="222222"/>
                        </a:solidFill>
                        <a:effectLst/>
                        <a:latin typeface="+mn-lt"/>
                      </a:endParaRPr>
                    </a:p>
                  </a:txBody>
                  <a:tcPr marL="50800" marR="50800" marT="50800" marB="50800"/>
                </a:tc>
                <a:tc>
                  <a:txBody>
                    <a:bodyPr/>
                    <a:lstStyle/>
                    <a:p>
                      <a:pPr marL="0" marR="0" fontAlgn="t">
                        <a:spcBef>
                          <a:spcPts val="0"/>
                        </a:spcBef>
                        <a:spcAft>
                          <a:spcPts val="0"/>
                        </a:spcAft>
                      </a:pPr>
                      <a:r>
                        <a:rPr lang="en-US" sz="1200" b="1" dirty="0">
                          <a:effectLst/>
                        </a:rPr>
                        <a:t>Source</a:t>
                      </a:r>
                      <a:endParaRPr lang="en-US" sz="1200" b="1" dirty="0">
                        <a:solidFill>
                          <a:srgbClr val="222222"/>
                        </a:solidFill>
                        <a:effectLst/>
                        <a:latin typeface="+mn-lt"/>
                      </a:endParaRPr>
                    </a:p>
                  </a:txBody>
                  <a:tcPr marL="50800" marR="50800" marT="50800" marB="50800"/>
                </a:tc>
                <a:tc>
                  <a:txBody>
                    <a:bodyPr/>
                    <a:lstStyle/>
                    <a:p>
                      <a:pPr marL="0" marR="0" fontAlgn="t">
                        <a:spcBef>
                          <a:spcPts val="0"/>
                        </a:spcBef>
                        <a:spcAft>
                          <a:spcPts val="0"/>
                        </a:spcAft>
                      </a:pPr>
                      <a:r>
                        <a:rPr lang="en-US" sz="1200" b="1" dirty="0">
                          <a:effectLst/>
                        </a:rPr>
                        <a:t>Destination</a:t>
                      </a:r>
                      <a:endParaRPr lang="en-US" sz="1200" b="1" dirty="0">
                        <a:solidFill>
                          <a:srgbClr val="222222"/>
                        </a:solidFill>
                        <a:effectLst/>
                        <a:latin typeface="+mn-lt"/>
                      </a:endParaRPr>
                    </a:p>
                  </a:txBody>
                  <a:tcPr marL="50800" marR="50800" marT="50800" marB="50800"/>
                </a:tc>
                <a:tc>
                  <a:txBody>
                    <a:bodyPr/>
                    <a:lstStyle/>
                    <a:p>
                      <a:pPr marL="0" marR="0" fontAlgn="t">
                        <a:spcBef>
                          <a:spcPts val="0"/>
                        </a:spcBef>
                        <a:spcAft>
                          <a:spcPts val="0"/>
                        </a:spcAft>
                      </a:pPr>
                      <a:r>
                        <a:rPr lang="en-US" sz="1200" b="1" dirty="0">
                          <a:effectLst/>
                        </a:rPr>
                        <a:t>Port</a:t>
                      </a:r>
                      <a:endParaRPr lang="en-US" sz="1200" b="1" dirty="0">
                        <a:solidFill>
                          <a:srgbClr val="222222"/>
                        </a:solidFill>
                        <a:effectLst/>
                        <a:latin typeface="+mn-lt"/>
                      </a:endParaRPr>
                    </a:p>
                  </a:txBody>
                  <a:tcPr marL="50800" marR="50800" marT="50800" marB="50800"/>
                </a:tc>
                <a:extLst>
                  <a:ext uri="{0D108BD9-81ED-4DB2-BD59-A6C34878D82A}">
                    <a16:rowId xmlns:a16="http://schemas.microsoft.com/office/drawing/2014/main" val="819426849"/>
                  </a:ext>
                </a:extLst>
              </a:tr>
              <a:tr h="0">
                <a:tc>
                  <a:txBody>
                    <a:bodyPr/>
                    <a:lstStyle/>
                    <a:p>
                      <a:pPr marL="0" marR="0" fontAlgn="t">
                        <a:spcBef>
                          <a:spcPts val="0"/>
                        </a:spcBef>
                        <a:spcAft>
                          <a:spcPts val="0"/>
                        </a:spcAft>
                      </a:pPr>
                      <a:r>
                        <a:rPr lang="en-US" sz="1200" b="1" dirty="0">
                          <a:solidFill>
                            <a:srgbClr val="00B050"/>
                          </a:solidFill>
                          <a:effectLst/>
                          <a:latin typeface="+mn-lt"/>
                        </a:rPr>
                        <a:t>Allow</a:t>
                      </a:r>
                      <a:endParaRPr lang="en-US" sz="1200" dirty="0">
                        <a:solidFill>
                          <a:srgbClr val="222222"/>
                        </a:solidFill>
                        <a:effectLst/>
                        <a:latin typeface="+mn-lt"/>
                      </a:endParaRPr>
                    </a:p>
                  </a:txBody>
                  <a:tcPr marL="50800" marR="50800" marT="50800" marB="50800" anchor="ctr"/>
                </a:tc>
                <a:tc>
                  <a:txBody>
                    <a:bodyPr/>
                    <a:lstStyle/>
                    <a:p>
                      <a:pPr marL="0" marR="0" lvl="0" indent="0" algn="l" defTabSz="932742" rtl="0" eaLnBrk="1" fontAlgn="t" latinLnBrk="0" hangingPunct="1">
                        <a:lnSpc>
                          <a:spcPct val="100000"/>
                        </a:lnSpc>
                        <a:spcBef>
                          <a:spcPts val="0"/>
                        </a:spcBef>
                        <a:spcAft>
                          <a:spcPts val="0"/>
                        </a:spcAft>
                        <a:buClrTx/>
                        <a:buSzTx/>
                        <a:buFontTx/>
                        <a:buNone/>
                        <a:tabLst/>
                        <a:defRPr/>
                      </a:pPr>
                      <a:r>
                        <a:rPr lang="en-US" sz="1200" dirty="0">
                          <a:solidFill>
                            <a:srgbClr val="222222"/>
                          </a:solidFill>
                          <a:effectLst/>
                          <a:latin typeface="+mn-lt"/>
                        </a:rPr>
                        <a:t>AllowMyOnPremises</a:t>
                      </a:r>
                    </a:p>
                  </a:txBody>
                  <a:tcPr marL="50800" marR="50800" marT="50800" marB="50800" anchor="ctr"/>
                </a:tc>
                <a:tc>
                  <a:txBody>
                    <a:bodyPr/>
                    <a:lstStyle/>
                    <a:p>
                      <a:pPr marL="0" marR="0" fontAlgn="t">
                        <a:spcBef>
                          <a:spcPts val="0"/>
                        </a:spcBef>
                        <a:spcAft>
                          <a:spcPts val="0"/>
                        </a:spcAft>
                      </a:pPr>
                      <a:r>
                        <a:rPr lang="en-US" sz="1200" dirty="0">
                          <a:effectLst/>
                        </a:rPr>
                        <a:t>10.100.1.0/24,</a:t>
                      </a:r>
                    </a:p>
                    <a:p>
                      <a:pPr marL="0" marR="0" fontAlgn="t">
                        <a:spcBef>
                          <a:spcPts val="0"/>
                        </a:spcBef>
                        <a:spcAft>
                          <a:spcPts val="0"/>
                        </a:spcAft>
                      </a:pPr>
                      <a:r>
                        <a:rPr lang="en-US" sz="1200" dirty="0">
                          <a:effectLst/>
                        </a:rPr>
                        <a:t>192.168.24.128/25,</a:t>
                      </a:r>
                    </a:p>
                    <a:p>
                      <a:pPr marL="0" marR="0" lvl="0" indent="0" algn="l" defTabSz="932742" rtl="0" eaLnBrk="1" fontAlgn="t" latinLnBrk="0" hangingPunct="1">
                        <a:lnSpc>
                          <a:spcPct val="100000"/>
                        </a:lnSpc>
                        <a:spcBef>
                          <a:spcPts val="0"/>
                        </a:spcBef>
                        <a:spcAft>
                          <a:spcPts val="0"/>
                        </a:spcAft>
                        <a:buClrTx/>
                        <a:buSzTx/>
                        <a:buFontTx/>
                        <a:buNone/>
                        <a:tabLst/>
                        <a:defRPr/>
                      </a:pPr>
                      <a:r>
                        <a:rPr lang="en-US" sz="1200" dirty="0">
                          <a:effectLst/>
                        </a:rPr>
                        <a:t>10.200.1.0/24,</a:t>
                      </a:r>
                      <a:endParaRPr lang="en-US" sz="1200" dirty="0">
                        <a:solidFill>
                          <a:srgbClr val="222222"/>
                        </a:solidFill>
                        <a:effectLst/>
                        <a:latin typeface="+mn-lt"/>
                      </a:endParaRPr>
                    </a:p>
                    <a:p>
                      <a:pPr marL="0" marR="0" lvl="0" indent="0" algn="l" defTabSz="932742" rtl="0" eaLnBrk="1" fontAlgn="t" latinLnBrk="0" hangingPunct="1">
                        <a:lnSpc>
                          <a:spcPct val="100000"/>
                        </a:lnSpc>
                        <a:spcBef>
                          <a:spcPts val="0"/>
                        </a:spcBef>
                        <a:spcAft>
                          <a:spcPts val="0"/>
                        </a:spcAft>
                        <a:buClrTx/>
                        <a:buSzTx/>
                        <a:buFontTx/>
                        <a:buNone/>
                        <a:tabLst/>
                        <a:defRPr/>
                      </a:pPr>
                      <a:r>
                        <a:rPr lang="en-US" sz="1200" dirty="0">
                          <a:effectLst/>
                        </a:rPr>
                        <a:t>10.30.14.0/26</a:t>
                      </a:r>
                    </a:p>
                  </a:txBody>
                  <a:tcPr marL="50800" marR="50800" marT="50800" marB="50800" anchor="ctr"/>
                </a:tc>
                <a:tc>
                  <a:txBody>
                    <a:bodyPr/>
                    <a:lstStyle/>
                    <a:p>
                      <a:pPr marL="0" marR="0" fontAlgn="t">
                        <a:spcBef>
                          <a:spcPts val="0"/>
                        </a:spcBef>
                        <a:spcAft>
                          <a:spcPts val="0"/>
                        </a:spcAft>
                      </a:pPr>
                      <a:r>
                        <a:rPr lang="en-US" sz="1200" dirty="0">
                          <a:solidFill>
                            <a:srgbClr val="222222"/>
                          </a:solidFill>
                          <a:effectLst/>
                          <a:latin typeface="+mn-lt"/>
                        </a:rPr>
                        <a:t>113.68.120.64/28, 17.116.1.0/25,</a:t>
                      </a:r>
                    </a:p>
                    <a:p>
                      <a:pPr marL="0" marR="0" fontAlgn="t">
                        <a:spcBef>
                          <a:spcPts val="0"/>
                        </a:spcBef>
                        <a:spcAft>
                          <a:spcPts val="0"/>
                        </a:spcAft>
                      </a:pPr>
                      <a:r>
                        <a:rPr lang="en-US" sz="1200" dirty="0">
                          <a:solidFill>
                            <a:srgbClr val="222222"/>
                          </a:solidFill>
                          <a:effectLst/>
                          <a:latin typeface="+mn-lt"/>
                        </a:rPr>
                        <a:t>19.27.160.224/28</a:t>
                      </a:r>
                    </a:p>
                    <a:p>
                      <a:pPr marL="0" marR="0" fontAlgn="t">
                        <a:spcBef>
                          <a:spcPts val="0"/>
                        </a:spcBef>
                        <a:spcAft>
                          <a:spcPts val="0"/>
                        </a:spcAft>
                      </a:pPr>
                      <a:endParaRPr lang="en-US" sz="1200" dirty="0">
                        <a:solidFill>
                          <a:srgbClr val="222222"/>
                        </a:solidFill>
                        <a:effectLst/>
                        <a:latin typeface="+mn-lt"/>
                      </a:endParaRPr>
                    </a:p>
                  </a:txBody>
                  <a:tcPr marL="50800" marR="50800" marT="50800" marB="50800" anchor="ctr"/>
                </a:tc>
                <a:tc>
                  <a:txBody>
                    <a:bodyPr/>
                    <a:lstStyle/>
                    <a:p>
                      <a:pPr marL="0" marR="0" fontAlgn="t">
                        <a:spcBef>
                          <a:spcPts val="0"/>
                        </a:spcBef>
                        <a:spcAft>
                          <a:spcPts val="0"/>
                        </a:spcAft>
                      </a:pPr>
                      <a:r>
                        <a:rPr lang="en-US" sz="1200" dirty="0">
                          <a:solidFill>
                            <a:srgbClr val="222222"/>
                          </a:solidFill>
                          <a:effectLst/>
                          <a:latin typeface="+mn-lt"/>
                        </a:rPr>
                        <a:t>80,</a:t>
                      </a:r>
                    </a:p>
                    <a:p>
                      <a:pPr marL="0" marR="0" fontAlgn="t">
                        <a:spcBef>
                          <a:spcPts val="0"/>
                        </a:spcBef>
                        <a:spcAft>
                          <a:spcPts val="0"/>
                        </a:spcAft>
                      </a:pPr>
                      <a:r>
                        <a:rPr lang="en-US" sz="1200" dirty="0">
                          <a:solidFill>
                            <a:srgbClr val="222222"/>
                          </a:solidFill>
                          <a:effectLst/>
                          <a:latin typeface="+mn-lt"/>
                        </a:rPr>
                        <a:t>8080, 443,</a:t>
                      </a:r>
                    </a:p>
                    <a:p>
                      <a:pPr marL="0" marR="0" fontAlgn="t">
                        <a:spcBef>
                          <a:spcPts val="0"/>
                        </a:spcBef>
                        <a:spcAft>
                          <a:spcPts val="0"/>
                        </a:spcAft>
                      </a:pPr>
                      <a:r>
                        <a:rPr lang="en-US" sz="1200" dirty="0">
                          <a:solidFill>
                            <a:srgbClr val="222222"/>
                          </a:solidFill>
                          <a:effectLst/>
                          <a:latin typeface="+mn-lt"/>
                        </a:rPr>
                        <a:t>22</a:t>
                      </a:r>
                    </a:p>
                  </a:txBody>
                  <a:tcPr marL="50800" marR="50800" marT="50800" marB="50800" anchor="ctr"/>
                </a:tc>
                <a:extLst>
                  <a:ext uri="{0D108BD9-81ED-4DB2-BD59-A6C34878D82A}">
                    <a16:rowId xmlns:a16="http://schemas.microsoft.com/office/drawing/2014/main" val="1048954723"/>
                  </a:ext>
                </a:extLst>
              </a:tr>
              <a:tr h="0">
                <a:tc>
                  <a:txBody>
                    <a:bodyPr/>
                    <a:lstStyle/>
                    <a:p>
                      <a:pPr marL="0" marR="0" fontAlgn="t">
                        <a:spcBef>
                          <a:spcPts val="0"/>
                        </a:spcBef>
                        <a:spcAft>
                          <a:spcPts val="0"/>
                        </a:spcAft>
                      </a:pPr>
                      <a:r>
                        <a:rPr lang="en-US" sz="1200" b="1" dirty="0">
                          <a:solidFill>
                            <a:srgbClr val="00B050"/>
                          </a:solidFill>
                          <a:effectLst/>
                          <a:latin typeface="+mn-lt"/>
                        </a:rPr>
                        <a:t>Allow</a:t>
                      </a:r>
                      <a:endParaRPr lang="en-US" sz="1200" dirty="0">
                        <a:solidFill>
                          <a:srgbClr val="222222"/>
                        </a:solidFill>
                        <a:effectLst/>
                        <a:latin typeface="+mn-lt"/>
                      </a:endParaRPr>
                    </a:p>
                  </a:txBody>
                  <a:tcPr marL="50800" marR="50800" marT="50800" marB="50800" anchor="ctr"/>
                </a:tc>
                <a:tc>
                  <a:txBody>
                    <a:bodyPr/>
                    <a:lstStyle/>
                    <a:p>
                      <a:pPr marL="0" marR="0" fontAlgn="t">
                        <a:spcBef>
                          <a:spcPts val="0"/>
                        </a:spcBef>
                        <a:spcAft>
                          <a:spcPts val="0"/>
                        </a:spcAft>
                      </a:pPr>
                      <a:r>
                        <a:rPr lang="en-US" sz="1200" dirty="0">
                          <a:solidFill>
                            <a:srgbClr val="222222"/>
                          </a:solidFill>
                          <a:effectLst/>
                          <a:latin typeface="+mn-lt"/>
                        </a:rPr>
                        <a:t>AllowMyExternalRanges</a:t>
                      </a:r>
                    </a:p>
                  </a:txBody>
                  <a:tcPr marL="50800" marR="50800" marT="50800" marB="50800" anchor="ctr"/>
                </a:tc>
                <a:tc>
                  <a:txBody>
                    <a:bodyPr/>
                    <a:lstStyle/>
                    <a:p>
                      <a:pPr marL="0" marR="0" fontAlgn="t">
                        <a:spcBef>
                          <a:spcPts val="0"/>
                        </a:spcBef>
                        <a:spcAft>
                          <a:spcPts val="0"/>
                        </a:spcAft>
                      </a:pPr>
                      <a:r>
                        <a:rPr lang="en-US" sz="1200" dirty="0">
                          <a:effectLst/>
                        </a:rPr>
                        <a:t>10.1.1.0/24,</a:t>
                      </a:r>
                    </a:p>
                    <a:p>
                      <a:pPr marL="0" marR="0" lvl="0" indent="0" algn="l" defTabSz="932742" rtl="0" eaLnBrk="1" fontAlgn="t" latinLnBrk="0" hangingPunct="1">
                        <a:lnSpc>
                          <a:spcPct val="100000"/>
                        </a:lnSpc>
                        <a:spcBef>
                          <a:spcPts val="0"/>
                        </a:spcBef>
                        <a:spcAft>
                          <a:spcPts val="0"/>
                        </a:spcAft>
                        <a:buClrTx/>
                        <a:buSzTx/>
                        <a:buFontTx/>
                        <a:buNone/>
                        <a:tabLst/>
                        <a:defRPr/>
                      </a:pPr>
                      <a:r>
                        <a:rPr lang="en-US" sz="1200" dirty="0">
                          <a:effectLst/>
                        </a:rPr>
                        <a:t>10.20.1.0/24,</a:t>
                      </a:r>
                    </a:p>
                    <a:p>
                      <a:pPr marL="0" marR="0" fontAlgn="t">
                        <a:spcBef>
                          <a:spcPts val="0"/>
                        </a:spcBef>
                        <a:spcAft>
                          <a:spcPts val="0"/>
                        </a:spcAft>
                      </a:pPr>
                      <a:r>
                        <a:rPr lang="en-US" sz="1200" dirty="0">
                          <a:effectLst/>
                        </a:rPr>
                        <a:t>192.168.24.128/25</a:t>
                      </a:r>
                      <a:endParaRPr lang="en-US" sz="1200" dirty="0">
                        <a:solidFill>
                          <a:srgbClr val="222222"/>
                        </a:solidFill>
                        <a:effectLst/>
                        <a:latin typeface="+mn-lt"/>
                      </a:endParaRPr>
                    </a:p>
                  </a:txBody>
                  <a:tcPr marL="50800" marR="50800" marT="50800" marB="50800" anchor="ctr"/>
                </a:tc>
                <a:tc>
                  <a:txBody>
                    <a:bodyPr/>
                    <a:lstStyle/>
                    <a:p>
                      <a:pPr marL="0" marR="0" fontAlgn="t">
                        <a:spcBef>
                          <a:spcPts val="0"/>
                        </a:spcBef>
                        <a:spcAft>
                          <a:spcPts val="0"/>
                        </a:spcAft>
                      </a:pPr>
                      <a:r>
                        <a:rPr lang="en-US" sz="1200" dirty="0">
                          <a:solidFill>
                            <a:srgbClr val="222222"/>
                          </a:solidFill>
                          <a:effectLst/>
                          <a:latin typeface="+mn-lt"/>
                        </a:rPr>
                        <a:t>13.68.120.64/28, 137.116.1.0/25,</a:t>
                      </a:r>
                    </a:p>
                    <a:p>
                      <a:pPr marL="0" marR="0" fontAlgn="t">
                        <a:spcBef>
                          <a:spcPts val="0"/>
                        </a:spcBef>
                        <a:spcAft>
                          <a:spcPts val="0"/>
                        </a:spcAft>
                      </a:pPr>
                      <a:r>
                        <a:rPr lang="en-US" sz="1200" dirty="0">
                          <a:solidFill>
                            <a:srgbClr val="222222"/>
                          </a:solidFill>
                          <a:effectLst/>
                          <a:latin typeface="+mn-lt"/>
                        </a:rPr>
                        <a:t>191.237.160.224/28</a:t>
                      </a:r>
                    </a:p>
                  </a:txBody>
                  <a:tcPr marL="50800" marR="50800" marT="50800" marB="50800" anchor="ctr"/>
                </a:tc>
                <a:tc>
                  <a:txBody>
                    <a:bodyPr/>
                    <a:lstStyle/>
                    <a:p>
                      <a:pPr marL="0" marR="0" fontAlgn="t">
                        <a:spcBef>
                          <a:spcPts val="0"/>
                        </a:spcBef>
                        <a:spcAft>
                          <a:spcPts val="0"/>
                        </a:spcAft>
                      </a:pPr>
                      <a:r>
                        <a:rPr lang="en-US" sz="1200" dirty="0">
                          <a:solidFill>
                            <a:srgbClr val="222222"/>
                          </a:solidFill>
                          <a:effectLst/>
                          <a:latin typeface="+mn-lt"/>
                        </a:rPr>
                        <a:t>80,</a:t>
                      </a:r>
                    </a:p>
                    <a:p>
                      <a:pPr marL="0" marR="0" fontAlgn="t">
                        <a:spcBef>
                          <a:spcPts val="0"/>
                        </a:spcBef>
                        <a:spcAft>
                          <a:spcPts val="0"/>
                        </a:spcAft>
                      </a:pPr>
                      <a:r>
                        <a:rPr lang="en-US" sz="1200" dirty="0">
                          <a:solidFill>
                            <a:srgbClr val="222222"/>
                          </a:solidFill>
                          <a:effectLst/>
                          <a:latin typeface="+mn-lt"/>
                        </a:rPr>
                        <a:t>8080, 443</a:t>
                      </a:r>
                    </a:p>
                  </a:txBody>
                  <a:tcPr marL="50800" marR="50800" marT="50800" marB="50800" anchor="ctr"/>
                </a:tc>
                <a:extLst>
                  <a:ext uri="{0D108BD9-81ED-4DB2-BD59-A6C34878D82A}">
                    <a16:rowId xmlns:a16="http://schemas.microsoft.com/office/drawing/2014/main" val="940694489"/>
                  </a:ext>
                </a:extLst>
              </a:tr>
              <a:tr h="0">
                <a:tc>
                  <a:txBody>
                    <a:bodyPr/>
                    <a:lstStyle/>
                    <a:p>
                      <a:pPr marL="0" marR="0" fontAlgn="t">
                        <a:spcBef>
                          <a:spcPts val="0"/>
                        </a:spcBef>
                        <a:spcAft>
                          <a:spcPts val="0"/>
                        </a:spcAft>
                      </a:pPr>
                      <a:r>
                        <a:rPr lang="en-US" sz="1200" b="1" dirty="0">
                          <a:solidFill>
                            <a:srgbClr val="FF0000"/>
                          </a:solidFill>
                          <a:effectLst/>
                          <a:latin typeface="+mn-lt"/>
                        </a:rPr>
                        <a:t>Deny</a:t>
                      </a:r>
                    </a:p>
                  </a:txBody>
                  <a:tcPr marL="50800" marR="50800" marT="50800" marB="50800"/>
                </a:tc>
                <a:tc>
                  <a:txBody>
                    <a:bodyPr/>
                    <a:lstStyle/>
                    <a:p>
                      <a:pPr marL="0" marR="0" fontAlgn="t">
                        <a:spcBef>
                          <a:spcPts val="0"/>
                        </a:spcBef>
                        <a:spcAft>
                          <a:spcPts val="0"/>
                        </a:spcAft>
                      </a:pPr>
                      <a:r>
                        <a:rPr lang="en-US" sz="1200" dirty="0">
                          <a:effectLst/>
                        </a:rPr>
                        <a:t>DenyAllOutBound</a:t>
                      </a:r>
                      <a:endParaRPr lang="en-US" sz="1200" dirty="0">
                        <a:solidFill>
                          <a:srgbClr val="222222"/>
                        </a:solidFill>
                        <a:effectLst/>
                        <a:latin typeface="+mn-lt"/>
                      </a:endParaRPr>
                    </a:p>
                  </a:txBody>
                  <a:tcPr marL="50800" marR="50800" marT="50800" marB="50800"/>
                </a:tc>
                <a:tc>
                  <a:txBody>
                    <a:bodyPr/>
                    <a:lstStyle/>
                    <a:p>
                      <a:pPr marL="0" marR="0" fontAlgn="t">
                        <a:spcBef>
                          <a:spcPts val="0"/>
                        </a:spcBef>
                        <a:spcAft>
                          <a:spcPts val="0"/>
                        </a:spcAft>
                      </a:pPr>
                      <a:r>
                        <a:rPr lang="en-US" sz="1200" dirty="0">
                          <a:effectLst/>
                        </a:rPr>
                        <a:t>Any</a:t>
                      </a:r>
                      <a:endParaRPr lang="en-US" sz="1200" dirty="0">
                        <a:solidFill>
                          <a:srgbClr val="222222"/>
                        </a:solidFill>
                        <a:effectLst/>
                        <a:latin typeface="+mn-lt"/>
                      </a:endParaRPr>
                    </a:p>
                  </a:txBody>
                  <a:tcPr marL="50800" marR="50800" marT="50800" marB="50800"/>
                </a:tc>
                <a:tc>
                  <a:txBody>
                    <a:bodyPr/>
                    <a:lstStyle/>
                    <a:p>
                      <a:pPr marL="0" marR="0" fontAlgn="t">
                        <a:spcBef>
                          <a:spcPts val="0"/>
                        </a:spcBef>
                        <a:spcAft>
                          <a:spcPts val="0"/>
                        </a:spcAft>
                      </a:pPr>
                      <a:r>
                        <a:rPr lang="en-US" sz="1200" dirty="0">
                          <a:effectLst/>
                        </a:rPr>
                        <a:t>Any</a:t>
                      </a:r>
                      <a:endParaRPr lang="en-US" sz="1200" dirty="0">
                        <a:solidFill>
                          <a:srgbClr val="222222"/>
                        </a:solidFill>
                        <a:effectLst/>
                        <a:latin typeface="+mn-lt"/>
                      </a:endParaRPr>
                    </a:p>
                  </a:txBody>
                  <a:tcPr marL="50800" marR="50800" marT="50800" marB="50800"/>
                </a:tc>
                <a:tc>
                  <a:txBody>
                    <a:bodyPr/>
                    <a:lstStyle/>
                    <a:p>
                      <a:pPr marL="0" marR="0" fontAlgn="t">
                        <a:spcBef>
                          <a:spcPts val="0"/>
                        </a:spcBef>
                        <a:spcAft>
                          <a:spcPts val="0"/>
                        </a:spcAft>
                      </a:pPr>
                      <a:r>
                        <a:rPr lang="en-US" sz="1200" dirty="0">
                          <a:effectLst/>
                        </a:rPr>
                        <a:t>Any</a:t>
                      </a:r>
                      <a:endParaRPr lang="en-US" sz="1200" dirty="0">
                        <a:solidFill>
                          <a:srgbClr val="222222"/>
                        </a:solidFill>
                        <a:effectLst/>
                        <a:latin typeface="+mn-lt"/>
                      </a:endParaRPr>
                    </a:p>
                  </a:txBody>
                  <a:tcPr marL="50800" marR="50800" marT="50800" marB="50800"/>
                </a:tc>
                <a:extLst>
                  <a:ext uri="{0D108BD9-81ED-4DB2-BD59-A6C34878D82A}">
                    <a16:rowId xmlns:a16="http://schemas.microsoft.com/office/drawing/2014/main" val="2578999077"/>
                  </a:ext>
                </a:extLst>
              </a:tr>
            </a:tbl>
          </a:graphicData>
        </a:graphic>
      </p:graphicFrame>
      <p:pic>
        <p:nvPicPr>
          <p:cNvPr id="16" name="Picture 1" descr="https://106c4.wpc.azureedge.net/80106C4/Gallery-Prod/cdn/2015-02-24/prod20161101-microsoft-windowsazure-gallery/Microsoft.NetworkSecurityGroup-ARM.1.0.5/Icons/Small.png">
            <a:extLst>
              <a:ext uri="{FF2B5EF4-FFF2-40B4-BE49-F238E27FC236}">
                <a16:creationId xmlns:a16="http://schemas.microsoft.com/office/drawing/2014/main" id="{35873AB0-056B-4DF9-8599-3FE072926E1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43220" y="2503816"/>
            <a:ext cx="350378" cy="334924"/>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 descr="https://106c4.wpc.azureedge.net/80106C4/Gallery-Prod/cdn/2015-02-24/prod20161101-microsoft-windowsazure-gallery/Microsoft.NetworkSecurityGroup-ARM.1.0.5/Icons/Small.png">
            <a:extLst>
              <a:ext uri="{FF2B5EF4-FFF2-40B4-BE49-F238E27FC236}">
                <a16:creationId xmlns:a16="http://schemas.microsoft.com/office/drawing/2014/main" id="{04A064AD-BC53-4729-AE43-DB3A64E06BD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94402" y="2509303"/>
            <a:ext cx="350378" cy="334924"/>
          </a:xfrm>
          <a:prstGeom prst="rect">
            <a:avLst/>
          </a:prstGeom>
          <a:noFill/>
          <a:extLst>
            <a:ext uri="{909E8E84-426E-40DD-AFC4-6F175D3DCCD1}">
              <a14:hiddenFill xmlns:a14="http://schemas.microsoft.com/office/drawing/2010/main">
                <a:solidFill>
                  <a:srgbClr val="FFFFFF"/>
                </a:solidFill>
              </a14:hiddenFill>
            </a:ext>
          </a:extLst>
        </p:spPr>
      </p:pic>
      <p:sp>
        <p:nvSpPr>
          <p:cNvPr id="18" name="AutoShape 3">
            <a:extLst>
              <a:ext uri="{FF2B5EF4-FFF2-40B4-BE49-F238E27FC236}">
                <a16:creationId xmlns:a16="http://schemas.microsoft.com/office/drawing/2014/main" id="{0746E95D-73A6-451D-937F-37D64521F6B5}"/>
              </a:ext>
            </a:extLst>
          </p:cNvPr>
          <p:cNvSpPr>
            <a:spLocks noChangeAspect="1" noChangeArrowheads="1" noTextEdit="1"/>
          </p:cNvSpPr>
          <p:nvPr/>
        </p:nvSpPr>
        <p:spPr bwMode="auto">
          <a:xfrm>
            <a:off x="6100307" y="730338"/>
            <a:ext cx="2308193" cy="1583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19" name="Rectangle 5">
            <a:extLst>
              <a:ext uri="{FF2B5EF4-FFF2-40B4-BE49-F238E27FC236}">
                <a16:creationId xmlns:a16="http://schemas.microsoft.com/office/drawing/2014/main" id="{787D636D-565B-4D66-9DBF-16BCEA11E662}"/>
              </a:ext>
            </a:extLst>
          </p:cNvPr>
          <p:cNvSpPr>
            <a:spLocks noChangeArrowheads="1"/>
          </p:cNvSpPr>
          <p:nvPr/>
        </p:nvSpPr>
        <p:spPr bwMode="auto">
          <a:xfrm>
            <a:off x="7938314" y="1342126"/>
            <a:ext cx="470188" cy="963844"/>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20" name="Rectangle 6">
            <a:extLst>
              <a:ext uri="{FF2B5EF4-FFF2-40B4-BE49-F238E27FC236}">
                <a16:creationId xmlns:a16="http://schemas.microsoft.com/office/drawing/2014/main" id="{6477F42F-6FA3-4DE3-B47E-3E0421506FF1}"/>
              </a:ext>
            </a:extLst>
          </p:cNvPr>
          <p:cNvSpPr>
            <a:spLocks noChangeArrowheads="1"/>
          </p:cNvSpPr>
          <p:nvPr/>
        </p:nvSpPr>
        <p:spPr bwMode="auto">
          <a:xfrm>
            <a:off x="8307470" y="1421013"/>
            <a:ext cx="36916" cy="69700"/>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21" name="Rectangle 7">
            <a:extLst>
              <a:ext uri="{FF2B5EF4-FFF2-40B4-BE49-F238E27FC236}">
                <a16:creationId xmlns:a16="http://schemas.microsoft.com/office/drawing/2014/main" id="{F6D12539-8207-4D1B-BCCA-D675948197A2}"/>
              </a:ext>
            </a:extLst>
          </p:cNvPr>
          <p:cNvSpPr>
            <a:spLocks noChangeArrowheads="1"/>
          </p:cNvSpPr>
          <p:nvPr/>
        </p:nvSpPr>
        <p:spPr bwMode="auto">
          <a:xfrm>
            <a:off x="8204496" y="1421013"/>
            <a:ext cx="36916" cy="69700"/>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22" name="Rectangle 8">
            <a:extLst>
              <a:ext uri="{FF2B5EF4-FFF2-40B4-BE49-F238E27FC236}">
                <a16:creationId xmlns:a16="http://schemas.microsoft.com/office/drawing/2014/main" id="{96D959BC-2E5E-4EBC-B5C2-5A1E761A8706}"/>
              </a:ext>
            </a:extLst>
          </p:cNvPr>
          <p:cNvSpPr>
            <a:spLocks noChangeArrowheads="1"/>
          </p:cNvSpPr>
          <p:nvPr/>
        </p:nvSpPr>
        <p:spPr bwMode="auto">
          <a:xfrm>
            <a:off x="8101519" y="1421013"/>
            <a:ext cx="38858" cy="69700"/>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23" name="Rectangle 9">
            <a:extLst>
              <a:ext uri="{FF2B5EF4-FFF2-40B4-BE49-F238E27FC236}">
                <a16:creationId xmlns:a16="http://schemas.microsoft.com/office/drawing/2014/main" id="{B80BB856-F20C-43C4-8F23-F819EF44613B}"/>
              </a:ext>
            </a:extLst>
          </p:cNvPr>
          <p:cNvSpPr>
            <a:spLocks noChangeArrowheads="1"/>
          </p:cNvSpPr>
          <p:nvPr/>
        </p:nvSpPr>
        <p:spPr bwMode="auto">
          <a:xfrm>
            <a:off x="7998544" y="1421013"/>
            <a:ext cx="40802" cy="69700"/>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24" name="Rectangle 10">
            <a:extLst>
              <a:ext uri="{FF2B5EF4-FFF2-40B4-BE49-F238E27FC236}">
                <a16:creationId xmlns:a16="http://schemas.microsoft.com/office/drawing/2014/main" id="{D865EBFF-E4EB-40C5-B2B7-92820E369B54}"/>
              </a:ext>
            </a:extLst>
          </p:cNvPr>
          <p:cNvSpPr>
            <a:spLocks noChangeArrowheads="1"/>
          </p:cNvSpPr>
          <p:nvPr/>
        </p:nvSpPr>
        <p:spPr bwMode="auto">
          <a:xfrm>
            <a:off x="8307470" y="1521999"/>
            <a:ext cx="36916" cy="73682"/>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25" name="Rectangle 11">
            <a:extLst>
              <a:ext uri="{FF2B5EF4-FFF2-40B4-BE49-F238E27FC236}">
                <a16:creationId xmlns:a16="http://schemas.microsoft.com/office/drawing/2014/main" id="{BCCAA872-C136-4894-A552-B80ABA4F1125}"/>
              </a:ext>
            </a:extLst>
          </p:cNvPr>
          <p:cNvSpPr>
            <a:spLocks noChangeArrowheads="1"/>
          </p:cNvSpPr>
          <p:nvPr/>
        </p:nvSpPr>
        <p:spPr bwMode="auto">
          <a:xfrm>
            <a:off x="8204496" y="1521999"/>
            <a:ext cx="36916" cy="73682"/>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26" name="Rectangle 12">
            <a:extLst>
              <a:ext uri="{FF2B5EF4-FFF2-40B4-BE49-F238E27FC236}">
                <a16:creationId xmlns:a16="http://schemas.microsoft.com/office/drawing/2014/main" id="{7E2C3D7A-E283-4521-B07C-118FB4548216}"/>
              </a:ext>
            </a:extLst>
          </p:cNvPr>
          <p:cNvSpPr>
            <a:spLocks noChangeArrowheads="1"/>
          </p:cNvSpPr>
          <p:nvPr/>
        </p:nvSpPr>
        <p:spPr bwMode="auto">
          <a:xfrm>
            <a:off x="8101519" y="1521999"/>
            <a:ext cx="38858" cy="73682"/>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27" name="Rectangle 13">
            <a:extLst>
              <a:ext uri="{FF2B5EF4-FFF2-40B4-BE49-F238E27FC236}">
                <a16:creationId xmlns:a16="http://schemas.microsoft.com/office/drawing/2014/main" id="{D523560D-E432-412A-81D1-D8CE155538DF}"/>
              </a:ext>
            </a:extLst>
          </p:cNvPr>
          <p:cNvSpPr>
            <a:spLocks noChangeArrowheads="1"/>
          </p:cNvSpPr>
          <p:nvPr/>
        </p:nvSpPr>
        <p:spPr bwMode="auto">
          <a:xfrm>
            <a:off x="7998544" y="1521999"/>
            <a:ext cx="40802" cy="73682"/>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28" name="Rectangle 14">
            <a:extLst>
              <a:ext uri="{FF2B5EF4-FFF2-40B4-BE49-F238E27FC236}">
                <a16:creationId xmlns:a16="http://schemas.microsoft.com/office/drawing/2014/main" id="{92A80776-599F-4FE5-BCEB-5A27F533618D}"/>
              </a:ext>
            </a:extLst>
          </p:cNvPr>
          <p:cNvSpPr>
            <a:spLocks noChangeArrowheads="1"/>
          </p:cNvSpPr>
          <p:nvPr/>
        </p:nvSpPr>
        <p:spPr bwMode="auto">
          <a:xfrm>
            <a:off x="8307470" y="1624996"/>
            <a:ext cx="36916" cy="71692"/>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29" name="Rectangle 15">
            <a:extLst>
              <a:ext uri="{FF2B5EF4-FFF2-40B4-BE49-F238E27FC236}">
                <a16:creationId xmlns:a16="http://schemas.microsoft.com/office/drawing/2014/main" id="{C6D4F44A-08DC-4486-B700-DA86B722657F}"/>
              </a:ext>
            </a:extLst>
          </p:cNvPr>
          <p:cNvSpPr>
            <a:spLocks noChangeArrowheads="1"/>
          </p:cNvSpPr>
          <p:nvPr/>
        </p:nvSpPr>
        <p:spPr bwMode="auto">
          <a:xfrm>
            <a:off x="8204496" y="1624996"/>
            <a:ext cx="36916" cy="71692"/>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30" name="Rectangle 16">
            <a:extLst>
              <a:ext uri="{FF2B5EF4-FFF2-40B4-BE49-F238E27FC236}">
                <a16:creationId xmlns:a16="http://schemas.microsoft.com/office/drawing/2014/main" id="{1E217632-53FA-4C30-ABAA-697B8655C0FC}"/>
              </a:ext>
            </a:extLst>
          </p:cNvPr>
          <p:cNvSpPr>
            <a:spLocks noChangeArrowheads="1"/>
          </p:cNvSpPr>
          <p:nvPr/>
        </p:nvSpPr>
        <p:spPr bwMode="auto">
          <a:xfrm>
            <a:off x="8101519" y="1624996"/>
            <a:ext cx="38858" cy="71692"/>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31" name="Rectangle 17">
            <a:extLst>
              <a:ext uri="{FF2B5EF4-FFF2-40B4-BE49-F238E27FC236}">
                <a16:creationId xmlns:a16="http://schemas.microsoft.com/office/drawing/2014/main" id="{D2E0F0A5-88C6-4033-9D2B-8A9BA7D519F9}"/>
              </a:ext>
            </a:extLst>
          </p:cNvPr>
          <p:cNvSpPr>
            <a:spLocks noChangeArrowheads="1"/>
          </p:cNvSpPr>
          <p:nvPr/>
        </p:nvSpPr>
        <p:spPr bwMode="auto">
          <a:xfrm>
            <a:off x="7998544" y="1624996"/>
            <a:ext cx="40802" cy="71692"/>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32" name="Rectangle 18">
            <a:extLst>
              <a:ext uri="{FF2B5EF4-FFF2-40B4-BE49-F238E27FC236}">
                <a16:creationId xmlns:a16="http://schemas.microsoft.com/office/drawing/2014/main" id="{8C870088-F88F-437D-964B-24F610C1FD8E}"/>
              </a:ext>
            </a:extLst>
          </p:cNvPr>
          <p:cNvSpPr>
            <a:spLocks noChangeArrowheads="1"/>
          </p:cNvSpPr>
          <p:nvPr/>
        </p:nvSpPr>
        <p:spPr bwMode="auto">
          <a:xfrm>
            <a:off x="8307470" y="1726028"/>
            <a:ext cx="36916" cy="71692"/>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33" name="Rectangle 19">
            <a:extLst>
              <a:ext uri="{FF2B5EF4-FFF2-40B4-BE49-F238E27FC236}">
                <a16:creationId xmlns:a16="http://schemas.microsoft.com/office/drawing/2014/main" id="{67DE1988-1F3D-4287-AF19-F98D01DCC856}"/>
              </a:ext>
            </a:extLst>
          </p:cNvPr>
          <p:cNvSpPr>
            <a:spLocks noChangeArrowheads="1"/>
          </p:cNvSpPr>
          <p:nvPr/>
        </p:nvSpPr>
        <p:spPr bwMode="auto">
          <a:xfrm>
            <a:off x="8204496" y="1726028"/>
            <a:ext cx="36916" cy="71692"/>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34" name="Rectangle 20">
            <a:extLst>
              <a:ext uri="{FF2B5EF4-FFF2-40B4-BE49-F238E27FC236}">
                <a16:creationId xmlns:a16="http://schemas.microsoft.com/office/drawing/2014/main" id="{DFC58754-7441-49B1-98B3-25EFC327478D}"/>
              </a:ext>
            </a:extLst>
          </p:cNvPr>
          <p:cNvSpPr>
            <a:spLocks noChangeArrowheads="1"/>
          </p:cNvSpPr>
          <p:nvPr/>
        </p:nvSpPr>
        <p:spPr bwMode="auto">
          <a:xfrm>
            <a:off x="8101519" y="1726028"/>
            <a:ext cx="38858" cy="71692"/>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35" name="Rectangle 21">
            <a:extLst>
              <a:ext uri="{FF2B5EF4-FFF2-40B4-BE49-F238E27FC236}">
                <a16:creationId xmlns:a16="http://schemas.microsoft.com/office/drawing/2014/main" id="{D831965A-0832-46CE-9964-CB1B2FD53371}"/>
              </a:ext>
            </a:extLst>
          </p:cNvPr>
          <p:cNvSpPr>
            <a:spLocks noChangeArrowheads="1"/>
          </p:cNvSpPr>
          <p:nvPr/>
        </p:nvSpPr>
        <p:spPr bwMode="auto">
          <a:xfrm>
            <a:off x="7998544" y="1726028"/>
            <a:ext cx="40802" cy="71692"/>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36" name="Rectangle 22">
            <a:extLst>
              <a:ext uri="{FF2B5EF4-FFF2-40B4-BE49-F238E27FC236}">
                <a16:creationId xmlns:a16="http://schemas.microsoft.com/office/drawing/2014/main" id="{0F090705-21BD-4C9B-8FC8-9B84869C080A}"/>
              </a:ext>
            </a:extLst>
          </p:cNvPr>
          <p:cNvSpPr>
            <a:spLocks noChangeArrowheads="1"/>
          </p:cNvSpPr>
          <p:nvPr/>
        </p:nvSpPr>
        <p:spPr bwMode="auto">
          <a:xfrm>
            <a:off x="8307470" y="1830970"/>
            <a:ext cx="36916" cy="69700"/>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37" name="Rectangle 23">
            <a:extLst>
              <a:ext uri="{FF2B5EF4-FFF2-40B4-BE49-F238E27FC236}">
                <a16:creationId xmlns:a16="http://schemas.microsoft.com/office/drawing/2014/main" id="{4DC5222A-35AA-4672-B867-96522EBB6EFF}"/>
              </a:ext>
            </a:extLst>
          </p:cNvPr>
          <p:cNvSpPr>
            <a:spLocks noChangeArrowheads="1"/>
          </p:cNvSpPr>
          <p:nvPr/>
        </p:nvSpPr>
        <p:spPr bwMode="auto">
          <a:xfrm>
            <a:off x="8204496" y="1830970"/>
            <a:ext cx="36916" cy="69700"/>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38" name="Rectangle 24">
            <a:extLst>
              <a:ext uri="{FF2B5EF4-FFF2-40B4-BE49-F238E27FC236}">
                <a16:creationId xmlns:a16="http://schemas.microsoft.com/office/drawing/2014/main" id="{70578688-1FDF-4A59-A023-60A4CE869A50}"/>
              </a:ext>
            </a:extLst>
          </p:cNvPr>
          <p:cNvSpPr>
            <a:spLocks noChangeArrowheads="1"/>
          </p:cNvSpPr>
          <p:nvPr/>
        </p:nvSpPr>
        <p:spPr bwMode="auto">
          <a:xfrm>
            <a:off x="8101519" y="1830970"/>
            <a:ext cx="38858" cy="69700"/>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39" name="Rectangle 25">
            <a:extLst>
              <a:ext uri="{FF2B5EF4-FFF2-40B4-BE49-F238E27FC236}">
                <a16:creationId xmlns:a16="http://schemas.microsoft.com/office/drawing/2014/main" id="{966B2A94-A179-48BF-A43C-AEEF4C7E880B}"/>
              </a:ext>
            </a:extLst>
          </p:cNvPr>
          <p:cNvSpPr>
            <a:spLocks noChangeArrowheads="1"/>
          </p:cNvSpPr>
          <p:nvPr/>
        </p:nvSpPr>
        <p:spPr bwMode="auto">
          <a:xfrm>
            <a:off x="7998544" y="1830970"/>
            <a:ext cx="40802" cy="69700"/>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40" name="Rectangle 26">
            <a:extLst>
              <a:ext uri="{FF2B5EF4-FFF2-40B4-BE49-F238E27FC236}">
                <a16:creationId xmlns:a16="http://schemas.microsoft.com/office/drawing/2014/main" id="{7A34DE85-6FA0-4693-B962-C1287951F5AD}"/>
              </a:ext>
            </a:extLst>
          </p:cNvPr>
          <p:cNvSpPr>
            <a:spLocks noChangeArrowheads="1"/>
          </p:cNvSpPr>
          <p:nvPr/>
        </p:nvSpPr>
        <p:spPr bwMode="auto">
          <a:xfrm>
            <a:off x="8307470" y="1932002"/>
            <a:ext cx="36916" cy="69700"/>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41" name="Rectangle 27">
            <a:extLst>
              <a:ext uri="{FF2B5EF4-FFF2-40B4-BE49-F238E27FC236}">
                <a16:creationId xmlns:a16="http://schemas.microsoft.com/office/drawing/2014/main" id="{443CA25C-B379-435A-9BFB-98C20F156C6B}"/>
              </a:ext>
            </a:extLst>
          </p:cNvPr>
          <p:cNvSpPr>
            <a:spLocks noChangeArrowheads="1"/>
          </p:cNvSpPr>
          <p:nvPr/>
        </p:nvSpPr>
        <p:spPr bwMode="auto">
          <a:xfrm>
            <a:off x="8204496" y="1932002"/>
            <a:ext cx="36916" cy="69700"/>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42" name="Rectangle 28">
            <a:extLst>
              <a:ext uri="{FF2B5EF4-FFF2-40B4-BE49-F238E27FC236}">
                <a16:creationId xmlns:a16="http://schemas.microsoft.com/office/drawing/2014/main" id="{ADB4089A-EF93-4C3D-A1BE-F47073402F70}"/>
              </a:ext>
            </a:extLst>
          </p:cNvPr>
          <p:cNvSpPr>
            <a:spLocks noChangeArrowheads="1"/>
          </p:cNvSpPr>
          <p:nvPr/>
        </p:nvSpPr>
        <p:spPr bwMode="auto">
          <a:xfrm>
            <a:off x="8101519" y="1932002"/>
            <a:ext cx="38858" cy="69700"/>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43" name="Rectangle 29">
            <a:extLst>
              <a:ext uri="{FF2B5EF4-FFF2-40B4-BE49-F238E27FC236}">
                <a16:creationId xmlns:a16="http://schemas.microsoft.com/office/drawing/2014/main" id="{A6CDC068-2F83-4C49-BD51-1F463572DE8D}"/>
              </a:ext>
            </a:extLst>
          </p:cNvPr>
          <p:cNvSpPr>
            <a:spLocks noChangeArrowheads="1"/>
          </p:cNvSpPr>
          <p:nvPr/>
        </p:nvSpPr>
        <p:spPr bwMode="auto">
          <a:xfrm>
            <a:off x="7998544" y="1932002"/>
            <a:ext cx="40802" cy="69700"/>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44" name="Rectangle 30">
            <a:extLst>
              <a:ext uri="{FF2B5EF4-FFF2-40B4-BE49-F238E27FC236}">
                <a16:creationId xmlns:a16="http://schemas.microsoft.com/office/drawing/2014/main" id="{05A0E72B-FF29-41E3-A219-230DFEBEAB13}"/>
              </a:ext>
            </a:extLst>
          </p:cNvPr>
          <p:cNvSpPr>
            <a:spLocks noChangeArrowheads="1"/>
          </p:cNvSpPr>
          <p:nvPr/>
        </p:nvSpPr>
        <p:spPr bwMode="auto">
          <a:xfrm>
            <a:off x="8307470" y="2034953"/>
            <a:ext cx="36916" cy="71692"/>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45" name="Rectangle 31">
            <a:extLst>
              <a:ext uri="{FF2B5EF4-FFF2-40B4-BE49-F238E27FC236}">
                <a16:creationId xmlns:a16="http://schemas.microsoft.com/office/drawing/2014/main" id="{CB618A2F-7D33-48A5-BEC6-172524CF6E0D}"/>
              </a:ext>
            </a:extLst>
          </p:cNvPr>
          <p:cNvSpPr>
            <a:spLocks noChangeArrowheads="1"/>
          </p:cNvSpPr>
          <p:nvPr/>
        </p:nvSpPr>
        <p:spPr bwMode="auto">
          <a:xfrm>
            <a:off x="8204496" y="2034953"/>
            <a:ext cx="36916" cy="71692"/>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46" name="Rectangle 32">
            <a:extLst>
              <a:ext uri="{FF2B5EF4-FFF2-40B4-BE49-F238E27FC236}">
                <a16:creationId xmlns:a16="http://schemas.microsoft.com/office/drawing/2014/main" id="{186D6CCF-EE21-4F61-BC36-8472BC5376DB}"/>
              </a:ext>
            </a:extLst>
          </p:cNvPr>
          <p:cNvSpPr>
            <a:spLocks noChangeArrowheads="1"/>
          </p:cNvSpPr>
          <p:nvPr/>
        </p:nvSpPr>
        <p:spPr bwMode="auto">
          <a:xfrm>
            <a:off x="8101519" y="2034953"/>
            <a:ext cx="38858" cy="71692"/>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47" name="Rectangle 33">
            <a:extLst>
              <a:ext uri="{FF2B5EF4-FFF2-40B4-BE49-F238E27FC236}">
                <a16:creationId xmlns:a16="http://schemas.microsoft.com/office/drawing/2014/main" id="{B7378E5C-03D9-4B1F-9FDE-88A6BF77C0BC}"/>
              </a:ext>
            </a:extLst>
          </p:cNvPr>
          <p:cNvSpPr>
            <a:spLocks noChangeArrowheads="1"/>
          </p:cNvSpPr>
          <p:nvPr/>
        </p:nvSpPr>
        <p:spPr bwMode="auto">
          <a:xfrm>
            <a:off x="7998544" y="2034953"/>
            <a:ext cx="40802" cy="71692"/>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48" name="Rectangle 34">
            <a:extLst>
              <a:ext uri="{FF2B5EF4-FFF2-40B4-BE49-F238E27FC236}">
                <a16:creationId xmlns:a16="http://schemas.microsoft.com/office/drawing/2014/main" id="{33CE2532-9494-4262-A8E0-755ECA03972E}"/>
              </a:ext>
            </a:extLst>
          </p:cNvPr>
          <p:cNvSpPr>
            <a:spLocks noChangeArrowheads="1"/>
          </p:cNvSpPr>
          <p:nvPr/>
        </p:nvSpPr>
        <p:spPr bwMode="auto">
          <a:xfrm>
            <a:off x="8307470" y="2135963"/>
            <a:ext cx="36916" cy="73682"/>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49" name="Rectangle 35">
            <a:extLst>
              <a:ext uri="{FF2B5EF4-FFF2-40B4-BE49-F238E27FC236}">
                <a16:creationId xmlns:a16="http://schemas.microsoft.com/office/drawing/2014/main" id="{AFC91074-133D-4E90-8262-55FAC61609E5}"/>
              </a:ext>
            </a:extLst>
          </p:cNvPr>
          <p:cNvSpPr>
            <a:spLocks noChangeArrowheads="1"/>
          </p:cNvSpPr>
          <p:nvPr/>
        </p:nvSpPr>
        <p:spPr bwMode="auto">
          <a:xfrm>
            <a:off x="8204496" y="2135963"/>
            <a:ext cx="36916" cy="73682"/>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50" name="Rectangle 36">
            <a:extLst>
              <a:ext uri="{FF2B5EF4-FFF2-40B4-BE49-F238E27FC236}">
                <a16:creationId xmlns:a16="http://schemas.microsoft.com/office/drawing/2014/main" id="{9EB348E8-E714-4E84-BD16-128D1B37B34B}"/>
              </a:ext>
            </a:extLst>
          </p:cNvPr>
          <p:cNvSpPr>
            <a:spLocks noChangeArrowheads="1"/>
          </p:cNvSpPr>
          <p:nvPr/>
        </p:nvSpPr>
        <p:spPr bwMode="auto">
          <a:xfrm>
            <a:off x="8101519" y="2135963"/>
            <a:ext cx="38858" cy="73682"/>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51" name="Rectangle 37">
            <a:extLst>
              <a:ext uri="{FF2B5EF4-FFF2-40B4-BE49-F238E27FC236}">
                <a16:creationId xmlns:a16="http://schemas.microsoft.com/office/drawing/2014/main" id="{8CA2FFF7-420A-4673-B5B0-F7655585D934}"/>
              </a:ext>
            </a:extLst>
          </p:cNvPr>
          <p:cNvSpPr>
            <a:spLocks noChangeArrowheads="1"/>
          </p:cNvSpPr>
          <p:nvPr/>
        </p:nvSpPr>
        <p:spPr bwMode="auto">
          <a:xfrm>
            <a:off x="7998544" y="2135963"/>
            <a:ext cx="40802" cy="73682"/>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52" name="Rectangle 38">
            <a:extLst>
              <a:ext uri="{FF2B5EF4-FFF2-40B4-BE49-F238E27FC236}">
                <a16:creationId xmlns:a16="http://schemas.microsoft.com/office/drawing/2014/main" id="{91253E16-F0F1-493A-ADFD-F55E0473AEE9}"/>
              </a:ext>
            </a:extLst>
          </p:cNvPr>
          <p:cNvSpPr>
            <a:spLocks noChangeArrowheads="1"/>
          </p:cNvSpPr>
          <p:nvPr/>
        </p:nvSpPr>
        <p:spPr bwMode="auto">
          <a:xfrm>
            <a:off x="6931878" y="1806378"/>
            <a:ext cx="273953" cy="49387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53" name="Rectangle 39">
            <a:extLst>
              <a:ext uri="{FF2B5EF4-FFF2-40B4-BE49-F238E27FC236}">
                <a16:creationId xmlns:a16="http://schemas.microsoft.com/office/drawing/2014/main" id="{25071D37-062A-401C-8685-F2CDA9D48914}"/>
              </a:ext>
            </a:extLst>
          </p:cNvPr>
          <p:cNvSpPr>
            <a:spLocks noChangeArrowheads="1"/>
          </p:cNvSpPr>
          <p:nvPr/>
        </p:nvSpPr>
        <p:spPr bwMode="auto">
          <a:xfrm>
            <a:off x="7744020" y="1548679"/>
            <a:ext cx="273953" cy="754744"/>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54" name="Rectangle 40">
            <a:extLst>
              <a:ext uri="{FF2B5EF4-FFF2-40B4-BE49-F238E27FC236}">
                <a16:creationId xmlns:a16="http://schemas.microsoft.com/office/drawing/2014/main" id="{08C6043D-C7F5-4E94-88EB-C3533EE49CC8}"/>
              </a:ext>
            </a:extLst>
          </p:cNvPr>
          <p:cNvSpPr>
            <a:spLocks noChangeArrowheads="1"/>
          </p:cNvSpPr>
          <p:nvPr/>
        </p:nvSpPr>
        <p:spPr bwMode="auto">
          <a:xfrm>
            <a:off x="7085370" y="1555179"/>
            <a:ext cx="460474" cy="380358"/>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55" name="Freeform 41">
            <a:extLst>
              <a:ext uri="{FF2B5EF4-FFF2-40B4-BE49-F238E27FC236}">
                <a16:creationId xmlns:a16="http://schemas.microsoft.com/office/drawing/2014/main" id="{64E0EC1A-2109-4D35-967E-1B5E73742E53}"/>
              </a:ext>
            </a:extLst>
          </p:cNvPr>
          <p:cNvSpPr>
            <a:spLocks/>
          </p:cNvSpPr>
          <p:nvPr/>
        </p:nvSpPr>
        <p:spPr bwMode="auto">
          <a:xfrm>
            <a:off x="7349609" y="870006"/>
            <a:ext cx="394414" cy="1441782"/>
          </a:xfrm>
          <a:custGeom>
            <a:avLst/>
            <a:gdLst>
              <a:gd name="T0" fmla="*/ 0 w 203"/>
              <a:gd name="T1" fmla="*/ 0 h 724"/>
              <a:gd name="T2" fmla="*/ 203 w 203"/>
              <a:gd name="T3" fmla="*/ 0 h 724"/>
              <a:gd name="T4" fmla="*/ 203 w 203"/>
              <a:gd name="T5" fmla="*/ 724 h 724"/>
              <a:gd name="T6" fmla="*/ 0 w 203"/>
              <a:gd name="T7" fmla="*/ 724 h 724"/>
              <a:gd name="T8" fmla="*/ 0 w 203"/>
              <a:gd name="T9" fmla="*/ 472 h 724"/>
              <a:gd name="T10" fmla="*/ 0 w 203"/>
              <a:gd name="T11" fmla="*/ 0 h 724"/>
            </a:gdLst>
            <a:ahLst/>
            <a:cxnLst>
              <a:cxn ang="0">
                <a:pos x="T0" y="T1"/>
              </a:cxn>
              <a:cxn ang="0">
                <a:pos x="T2" y="T3"/>
              </a:cxn>
              <a:cxn ang="0">
                <a:pos x="T4" y="T5"/>
              </a:cxn>
              <a:cxn ang="0">
                <a:pos x="T6" y="T7"/>
              </a:cxn>
              <a:cxn ang="0">
                <a:pos x="T8" y="T9"/>
              </a:cxn>
              <a:cxn ang="0">
                <a:pos x="T10" y="T11"/>
              </a:cxn>
            </a:cxnLst>
            <a:rect l="0" t="0" r="r" b="b"/>
            <a:pathLst>
              <a:path w="203" h="724">
                <a:moveTo>
                  <a:pt x="0" y="0"/>
                </a:moveTo>
                <a:lnTo>
                  <a:pt x="203" y="0"/>
                </a:lnTo>
                <a:lnTo>
                  <a:pt x="203" y="724"/>
                </a:lnTo>
                <a:lnTo>
                  <a:pt x="0" y="724"/>
                </a:lnTo>
                <a:lnTo>
                  <a:pt x="0" y="472"/>
                </a:lnTo>
                <a:lnTo>
                  <a:pt x="0"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56" name="Freeform 42">
            <a:extLst>
              <a:ext uri="{FF2B5EF4-FFF2-40B4-BE49-F238E27FC236}">
                <a16:creationId xmlns:a16="http://schemas.microsoft.com/office/drawing/2014/main" id="{8AA3C272-2EA9-4EB5-B3FB-6F15E9B99FDA}"/>
              </a:ext>
            </a:extLst>
          </p:cNvPr>
          <p:cNvSpPr>
            <a:spLocks/>
          </p:cNvSpPr>
          <p:nvPr/>
        </p:nvSpPr>
        <p:spPr bwMode="auto">
          <a:xfrm>
            <a:off x="7085370" y="1556548"/>
            <a:ext cx="264238" cy="746778"/>
          </a:xfrm>
          <a:custGeom>
            <a:avLst/>
            <a:gdLst>
              <a:gd name="T0" fmla="*/ 0 w 136"/>
              <a:gd name="T1" fmla="*/ 188 h 375"/>
              <a:gd name="T2" fmla="*/ 0 w 136"/>
              <a:gd name="T3" fmla="*/ 375 h 375"/>
              <a:gd name="T4" fmla="*/ 136 w 136"/>
              <a:gd name="T5" fmla="*/ 375 h 375"/>
              <a:gd name="T6" fmla="*/ 136 w 136"/>
              <a:gd name="T7" fmla="*/ 0 h 375"/>
              <a:gd name="T8" fmla="*/ 0 w 136"/>
              <a:gd name="T9" fmla="*/ 188 h 375"/>
            </a:gdLst>
            <a:ahLst/>
            <a:cxnLst>
              <a:cxn ang="0">
                <a:pos x="T0" y="T1"/>
              </a:cxn>
              <a:cxn ang="0">
                <a:pos x="T2" y="T3"/>
              </a:cxn>
              <a:cxn ang="0">
                <a:pos x="T4" y="T5"/>
              </a:cxn>
              <a:cxn ang="0">
                <a:pos x="T6" y="T7"/>
              </a:cxn>
              <a:cxn ang="0">
                <a:pos x="T8" y="T9"/>
              </a:cxn>
            </a:cxnLst>
            <a:rect l="0" t="0" r="r" b="b"/>
            <a:pathLst>
              <a:path w="136" h="375">
                <a:moveTo>
                  <a:pt x="0" y="188"/>
                </a:moveTo>
                <a:lnTo>
                  <a:pt x="0" y="375"/>
                </a:lnTo>
                <a:lnTo>
                  <a:pt x="136" y="375"/>
                </a:lnTo>
                <a:lnTo>
                  <a:pt x="136" y="0"/>
                </a:lnTo>
                <a:lnTo>
                  <a:pt x="0" y="188"/>
                </a:lnTo>
                <a:close/>
              </a:path>
            </a:pathLst>
          </a:custGeom>
          <a:solidFill>
            <a:srgbClr val="E940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57" name="Rectangle 43">
            <a:extLst>
              <a:ext uri="{FF2B5EF4-FFF2-40B4-BE49-F238E27FC236}">
                <a16:creationId xmlns:a16="http://schemas.microsoft.com/office/drawing/2014/main" id="{28D55F0E-03EE-4648-9F08-AF858379E528}"/>
              </a:ext>
            </a:extLst>
          </p:cNvPr>
          <p:cNvSpPr>
            <a:spLocks noChangeArrowheads="1"/>
          </p:cNvSpPr>
          <p:nvPr/>
        </p:nvSpPr>
        <p:spPr bwMode="auto">
          <a:xfrm>
            <a:off x="7398180" y="964356"/>
            <a:ext cx="40802" cy="75674"/>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58" name="Rectangle 44">
            <a:extLst>
              <a:ext uri="{FF2B5EF4-FFF2-40B4-BE49-F238E27FC236}">
                <a16:creationId xmlns:a16="http://schemas.microsoft.com/office/drawing/2014/main" id="{3F0D59EB-6AEB-42BA-8BA4-2835019D9815}"/>
              </a:ext>
            </a:extLst>
          </p:cNvPr>
          <p:cNvSpPr>
            <a:spLocks noChangeArrowheads="1"/>
          </p:cNvSpPr>
          <p:nvPr/>
        </p:nvSpPr>
        <p:spPr bwMode="auto">
          <a:xfrm>
            <a:off x="7485612" y="964356"/>
            <a:ext cx="38858" cy="75674"/>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59" name="Rectangle 45">
            <a:extLst>
              <a:ext uri="{FF2B5EF4-FFF2-40B4-BE49-F238E27FC236}">
                <a16:creationId xmlns:a16="http://schemas.microsoft.com/office/drawing/2014/main" id="{0493E148-3257-4251-A11A-A758A22985DE}"/>
              </a:ext>
            </a:extLst>
          </p:cNvPr>
          <p:cNvSpPr>
            <a:spLocks noChangeArrowheads="1"/>
          </p:cNvSpPr>
          <p:nvPr/>
        </p:nvSpPr>
        <p:spPr bwMode="auto">
          <a:xfrm>
            <a:off x="7569157" y="964356"/>
            <a:ext cx="38858" cy="75674"/>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60" name="Rectangle 46">
            <a:extLst>
              <a:ext uri="{FF2B5EF4-FFF2-40B4-BE49-F238E27FC236}">
                <a16:creationId xmlns:a16="http://schemas.microsoft.com/office/drawing/2014/main" id="{EA268C5B-B848-4D30-B611-5316178B564F}"/>
              </a:ext>
            </a:extLst>
          </p:cNvPr>
          <p:cNvSpPr>
            <a:spLocks noChangeArrowheads="1"/>
          </p:cNvSpPr>
          <p:nvPr/>
        </p:nvSpPr>
        <p:spPr bwMode="auto">
          <a:xfrm>
            <a:off x="7654646" y="964356"/>
            <a:ext cx="38858" cy="75674"/>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61" name="Rectangle 47">
            <a:extLst>
              <a:ext uri="{FF2B5EF4-FFF2-40B4-BE49-F238E27FC236}">
                <a16:creationId xmlns:a16="http://schemas.microsoft.com/office/drawing/2014/main" id="{D3F7EF8E-A320-4CE6-970C-A3E2B3FDFF36}"/>
              </a:ext>
            </a:extLst>
          </p:cNvPr>
          <p:cNvSpPr>
            <a:spLocks noChangeArrowheads="1"/>
          </p:cNvSpPr>
          <p:nvPr/>
        </p:nvSpPr>
        <p:spPr bwMode="auto">
          <a:xfrm>
            <a:off x="7398180" y="1075127"/>
            <a:ext cx="40802" cy="73682"/>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62" name="Rectangle 48">
            <a:extLst>
              <a:ext uri="{FF2B5EF4-FFF2-40B4-BE49-F238E27FC236}">
                <a16:creationId xmlns:a16="http://schemas.microsoft.com/office/drawing/2014/main" id="{3ADB5864-F419-4BB2-93CB-5B83A4EACA84}"/>
              </a:ext>
            </a:extLst>
          </p:cNvPr>
          <p:cNvSpPr>
            <a:spLocks noChangeArrowheads="1"/>
          </p:cNvSpPr>
          <p:nvPr/>
        </p:nvSpPr>
        <p:spPr bwMode="auto">
          <a:xfrm>
            <a:off x="7485612" y="1075127"/>
            <a:ext cx="38858" cy="73682"/>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63" name="Rectangle 49">
            <a:extLst>
              <a:ext uri="{FF2B5EF4-FFF2-40B4-BE49-F238E27FC236}">
                <a16:creationId xmlns:a16="http://schemas.microsoft.com/office/drawing/2014/main" id="{52844C09-E477-42C2-8139-80DE06D02F7E}"/>
              </a:ext>
            </a:extLst>
          </p:cNvPr>
          <p:cNvSpPr>
            <a:spLocks noChangeArrowheads="1"/>
          </p:cNvSpPr>
          <p:nvPr/>
        </p:nvSpPr>
        <p:spPr bwMode="auto">
          <a:xfrm>
            <a:off x="7569157" y="1075127"/>
            <a:ext cx="38858" cy="73682"/>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64" name="Rectangle 50">
            <a:extLst>
              <a:ext uri="{FF2B5EF4-FFF2-40B4-BE49-F238E27FC236}">
                <a16:creationId xmlns:a16="http://schemas.microsoft.com/office/drawing/2014/main" id="{E75180BA-D436-46CC-9F52-110CA04C54F0}"/>
              </a:ext>
            </a:extLst>
          </p:cNvPr>
          <p:cNvSpPr>
            <a:spLocks noChangeArrowheads="1"/>
          </p:cNvSpPr>
          <p:nvPr/>
        </p:nvSpPr>
        <p:spPr bwMode="auto">
          <a:xfrm>
            <a:off x="7654646" y="1075127"/>
            <a:ext cx="38858" cy="73682"/>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65" name="Rectangle 51">
            <a:extLst>
              <a:ext uri="{FF2B5EF4-FFF2-40B4-BE49-F238E27FC236}">
                <a16:creationId xmlns:a16="http://schemas.microsoft.com/office/drawing/2014/main" id="{E32B7907-239A-4067-9C65-CD134E3661A6}"/>
              </a:ext>
            </a:extLst>
          </p:cNvPr>
          <p:cNvSpPr>
            <a:spLocks noChangeArrowheads="1"/>
          </p:cNvSpPr>
          <p:nvPr/>
        </p:nvSpPr>
        <p:spPr bwMode="auto">
          <a:xfrm>
            <a:off x="7398180" y="1183907"/>
            <a:ext cx="40802" cy="75674"/>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66" name="Rectangle 52">
            <a:extLst>
              <a:ext uri="{FF2B5EF4-FFF2-40B4-BE49-F238E27FC236}">
                <a16:creationId xmlns:a16="http://schemas.microsoft.com/office/drawing/2014/main" id="{41BCF4C9-5712-459B-9A1C-8AC91052E130}"/>
              </a:ext>
            </a:extLst>
          </p:cNvPr>
          <p:cNvSpPr>
            <a:spLocks noChangeArrowheads="1"/>
          </p:cNvSpPr>
          <p:nvPr/>
        </p:nvSpPr>
        <p:spPr bwMode="auto">
          <a:xfrm>
            <a:off x="7485612" y="1183907"/>
            <a:ext cx="38858" cy="75674"/>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67" name="Rectangle 53">
            <a:extLst>
              <a:ext uri="{FF2B5EF4-FFF2-40B4-BE49-F238E27FC236}">
                <a16:creationId xmlns:a16="http://schemas.microsoft.com/office/drawing/2014/main" id="{C88566C1-7A3C-49D6-89AE-5F528F577B14}"/>
              </a:ext>
            </a:extLst>
          </p:cNvPr>
          <p:cNvSpPr>
            <a:spLocks noChangeArrowheads="1"/>
          </p:cNvSpPr>
          <p:nvPr/>
        </p:nvSpPr>
        <p:spPr bwMode="auto">
          <a:xfrm>
            <a:off x="7569157" y="1183907"/>
            <a:ext cx="38858" cy="75674"/>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68" name="Rectangle 54">
            <a:extLst>
              <a:ext uri="{FF2B5EF4-FFF2-40B4-BE49-F238E27FC236}">
                <a16:creationId xmlns:a16="http://schemas.microsoft.com/office/drawing/2014/main" id="{1F5E232D-53BA-4B71-AC21-29D9083722F5}"/>
              </a:ext>
            </a:extLst>
          </p:cNvPr>
          <p:cNvSpPr>
            <a:spLocks noChangeArrowheads="1"/>
          </p:cNvSpPr>
          <p:nvPr/>
        </p:nvSpPr>
        <p:spPr bwMode="auto">
          <a:xfrm>
            <a:off x="7654646" y="1183907"/>
            <a:ext cx="38858" cy="75674"/>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69" name="Rectangle 55">
            <a:extLst>
              <a:ext uri="{FF2B5EF4-FFF2-40B4-BE49-F238E27FC236}">
                <a16:creationId xmlns:a16="http://schemas.microsoft.com/office/drawing/2014/main" id="{4BA5B211-C389-4A0D-847D-B1BBD2EDC6CB}"/>
              </a:ext>
            </a:extLst>
          </p:cNvPr>
          <p:cNvSpPr>
            <a:spLocks noChangeArrowheads="1"/>
          </p:cNvSpPr>
          <p:nvPr/>
        </p:nvSpPr>
        <p:spPr bwMode="auto">
          <a:xfrm>
            <a:off x="7398180" y="1294653"/>
            <a:ext cx="40802" cy="75674"/>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70" name="Rectangle 56">
            <a:extLst>
              <a:ext uri="{FF2B5EF4-FFF2-40B4-BE49-F238E27FC236}">
                <a16:creationId xmlns:a16="http://schemas.microsoft.com/office/drawing/2014/main" id="{4FDD9D54-758E-4A43-8805-DC07B524101D}"/>
              </a:ext>
            </a:extLst>
          </p:cNvPr>
          <p:cNvSpPr>
            <a:spLocks noChangeArrowheads="1"/>
          </p:cNvSpPr>
          <p:nvPr/>
        </p:nvSpPr>
        <p:spPr bwMode="auto">
          <a:xfrm>
            <a:off x="7485612" y="1294653"/>
            <a:ext cx="38858" cy="75674"/>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71" name="Rectangle 57">
            <a:extLst>
              <a:ext uri="{FF2B5EF4-FFF2-40B4-BE49-F238E27FC236}">
                <a16:creationId xmlns:a16="http://schemas.microsoft.com/office/drawing/2014/main" id="{45F49739-0E83-4E27-AB73-417A1AF8B263}"/>
              </a:ext>
            </a:extLst>
          </p:cNvPr>
          <p:cNvSpPr>
            <a:spLocks noChangeArrowheads="1"/>
          </p:cNvSpPr>
          <p:nvPr/>
        </p:nvSpPr>
        <p:spPr bwMode="auto">
          <a:xfrm>
            <a:off x="7569157" y="1294653"/>
            <a:ext cx="38858" cy="75674"/>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72" name="Rectangle 58">
            <a:extLst>
              <a:ext uri="{FF2B5EF4-FFF2-40B4-BE49-F238E27FC236}">
                <a16:creationId xmlns:a16="http://schemas.microsoft.com/office/drawing/2014/main" id="{676DB481-A6A3-4B14-9153-82C641A8F0D6}"/>
              </a:ext>
            </a:extLst>
          </p:cNvPr>
          <p:cNvSpPr>
            <a:spLocks noChangeArrowheads="1"/>
          </p:cNvSpPr>
          <p:nvPr/>
        </p:nvSpPr>
        <p:spPr bwMode="auto">
          <a:xfrm>
            <a:off x="7654646" y="1294653"/>
            <a:ext cx="38858" cy="75674"/>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73" name="Rectangle 59">
            <a:extLst>
              <a:ext uri="{FF2B5EF4-FFF2-40B4-BE49-F238E27FC236}">
                <a16:creationId xmlns:a16="http://schemas.microsoft.com/office/drawing/2014/main" id="{B73EB78C-338A-49D0-9128-860CF2F3ECF7}"/>
              </a:ext>
            </a:extLst>
          </p:cNvPr>
          <p:cNvSpPr>
            <a:spLocks noChangeArrowheads="1"/>
          </p:cNvSpPr>
          <p:nvPr/>
        </p:nvSpPr>
        <p:spPr bwMode="auto">
          <a:xfrm>
            <a:off x="7398180" y="1405400"/>
            <a:ext cx="40802" cy="75674"/>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74" name="Rectangle 60">
            <a:extLst>
              <a:ext uri="{FF2B5EF4-FFF2-40B4-BE49-F238E27FC236}">
                <a16:creationId xmlns:a16="http://schemas.microsoft.com/office/drawing/2014/main" id="{1421A0AC-50F3-4E8C-86FC-1BD5DE91132E}"/>
              </a:ext>
            </a:extLst>
          </p:cNvPr>
          <p:cNvSpPr>
            <a:spLocks noChangeArrowheads="1"/>
          </p:cNvSpPr>
          <p:nvPr/>
        </p:nvSpPr>
        <p:spPr bwMode="auto">
          <a:xfrm>
            <a:off x="7485612" y="1405400"/>
            <a:ext cx="38858" cy="75674"/>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75" name="Rectangle 61">
            <a:extLst>
              <a:ext uri="{FF2B5EF4-FFF2-40B4-BE49-F238E27FC236}">
                <a16:creationId xmlns:a16="http://schemas.microsoft.com/office/drawing/2014/main" id="{6BAD61EE-37EE-4C35-9652-8C9D84763872}"/>
              </a:ext>
            </a:extLst>
          </p:cNvPr>
          <p:cNvSpPr>
            <a:spLocks noChangeArrowheads="1"/>
          </p:cNvSpPr>
          <p:nvPr/>
        </p:nvSpPr>
        <p:spPr bwMode="auto">
          <a:xfrm>
            <a:off x="7569157" y="1405400"/>
            <a:ext cx="38858" cy="75674"/>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76" name="Rectangle 62">
            <a:extLst>
              <a:ext uri="{FF2B5EF4-FFF2-40B4-BE49-F238E27FC236}">
                <a16:creationId xmlns:a16="http://schemas.microsoft.com/office/drawing/2014/main" id="{ABB952C7-D6CA-4F38-91A9-41833C1D471E}"/>
              </a:ext>
            </a:extLst>
          </p:cNvPr>
          <p:cNvSpPr>
            <a:spLocks noChangeArrowheads="1"/>
          </p:cNvSpPr>
          <p:nvPr/>
        </p:nvSpPr>
        <p:spPr bwMode="auto">
          <a:xfrm>
            <a:off x="7654646" y="1405400"/>
            <a:ext cx="38858" cy="75674"/>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77" name="Rectangle 63">
            <a:extLst>
              <a:ext uri="{FF2B5EF4-FFF2-40B4-BE49-F238E27FC236}">
                <a16:creationId xmlns:a16="http://schemas.microsoft.com/office/drawing/2014/main" id="{F162D483-613F-44D8-8530-46E270F4BC87}"/>
              </a:ext>
            </a:extLst>
          </p:cNvPr>
          <p:cNvSpPr>
            <a:spLocks noChangeArrowheads="1"/>
          </p:cNvSpPr>
          <p:nvPr/>
        </p:nvSpPr>
        <p:spPr bwMode="auto">
          <a:xfrm>
            <a:off x="7398180" y="1516146"/>
            <a:ext cx="40802" cy="75674"/>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78" name="Rectangle 64">
            <a:extLst>
              <a:ext uri="{FF2B5EF4-FFF2-40B4-BE49-F238E27FC236}">
                <a16:creationId xmlns:a16="http://schemas.microsoft.com/office/drawing/2014/main" id="{11A04E99-5540-4288-ADE0-1500655C1926}"/>
              </a:ext>
            </a:extLst>
          </p:cNvPr>
          <p:cNvSpPr>
            <a:spLocks noChangeArrowheads="1"/>
          </p:cNvSpPr>
          <p:nvPr/>
        </p:nvSpPr>
        <p:spPr bwMode="auto">
          <a:xfrm>
            <a:off x="7485612" y="1516146"/>
            <a:ext cx="38858" cy="75674"/>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79" name="Rectangle 65">
            <a:extLst>
              <a:ext uri="{FF2B5EF4-FFF2-40B4-BE49-F238E27FC236}">
                <a16:creationId xmlns:a16="http://schemas.microsoft.com/office/drawing/2014/main" id="{8EAA805F-D45F-46A7-AB0D-DBAE418BB8F4}"/>
              </a:ext>
            </a:extLst>
          </p:cNvPr>
          <p:cNvSpPr>
            <a:spLocks noChangeArrowheads="1"/>
          </p:cNvSpPr>
          <p:nvPr/>
        </p:nvSpPr>
        <p:spPr bwMode="auto">
          <a:xfrm>
            <a:off x="7569157" y="1516146"/>
            <a:ext cx="38858" cy="75674"/>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80" name="Rectangle 66">
            <a:extLst>
              <a:ext uri="{FF2B5EF4-FFF2-40B4-BE49-F238E27FC236}">
                <a16:creationId xmlns:a16="http://schemas.microsoft.com/office/drawing/2014/main" id="{FEFA1BA0-46AB-4F19-8CCA-C9A24F978F25}"/>
              </a:ext>
            </a:extLst>
          </p:cNvPr>
          <p:cNvSpPr>
            <a:spLocks noChangeArrowheads="1"/>
          </p:cNvSpPr>
          <p:nvPr/>
        </p:nvSpPr>
        <p:spPr bwMode="auto">
          <a:xfrm>
            <a:off x="7654646" y="1516146"/>
            <a:ext cx="38858" cy="75674"/>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81" name="Rectangle 67">
            <a:extLst>
              <a:ext uri="{FF2B5EF4-FFF2-40B4-BE49-F238E27FC236}">
                <a16:creationId xmlns:a16="http://schemas.microsoft.com/office/drawing/2014/main" id="{DF37E4A8-D6E7-47EA-8881-DDEC03F03633}"/>
              </a:ext>
            </a:extLst>
          </p:cNvPr>
          <p:cNvSpPr>
            <a:spLocks noChangeArrowheads="1"/>
          </p:cNvSpPr>
          <p:nvPr/>
        </p:nvSpPr>
        <p:spPr bwMode="auto">
          <a:xfrm>
            <a:off x="7398180" y="1626893"/>
            <a:ext cx="40802" cy="75674"/>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82" name="Rectangle 68">
            <a:extLst>
              <a:ext uri="{FF2B5EF4-FFF2-40B4-BE49-F238E27FC236}">
                <a16:creationId xmlns:a16="http://schemas.microsoft.com/office/drawing/2014/main" id="{250B574A-6EC7-4836-8DC3-F684144B4FBB}"/>
              </a:ext>
            </a:extLst>
          </p:cNvPr>
          <p:cNvSpPr>
            <a:spLocks noChangeArrowheads="1"/>
          </p:cNvSpPr>
          <p:nvPr/>
        </p:nvSpPr>
        <p:spPr bwMode="auto">
          <a:xfrm>
            <a:off x="7485612" y="1626893"/>
            <a:ext cx="38858" cy="75674"/>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83" name="Rectangle 69">
            <a:extLst>
              <a:ext uri="{FF2B5EF4-FFF2-40B4-BE49-F238E27FC236}">
                <a16:creationId xmlns:a16="http://schemas.microsoft.com/office/drawing/2014/main" id="{6FF2C248-EEB7-47D5-9D46-A4D5627D4E4B}"/>
              </a:ext>
            </a:extLst>
          </p:cNvPr>
          <p:cNvSpPr>
            <a:spLocks noChangeArrowheads="1"/>
          </p:cNvSpPr>
          <p:nvPr/>
        </p:nvSpPr>
        <p:spPr bwMode="auto">
          <a:xfrm>
            <a:off x="7569157" y="1626893"/>
            <a:ext cx="38858" cy="75674"/>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84" name="Rectangle 70">
            <a:extLst>
              <a:ext uri="{FF2B5EF4-FFF2-40B4-BE49-F238E27FC236}">
                <a16:creationId xmlns:a16="http://schemas.microsoft.com/office/drawing/2014/main" id="{08F91A47-4F3B-4089-BEB2-B11185536B9D}"/>
              </a:ext>
            </a:extLst>
          </p:cNvPr>
          <p:cNvSpPr>
            <a:spLocks noChangeArrowheads="1"/>
          </p:cNvSpPr>
          <p:nvPr/>
        </p:nvSpPr>
        <p:spPr bwMode="auto">
          <a:xfrm>
            <a:off x="7654646" y="1626893"/>
            <a:ext cx="38858" cy="75674"/>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85" name="Rectangle 71">
            <a:extLst>
              <a:ext uri="{FF2B5EF4-FFF2-40B4-BE49-F238E27FC236}">
                <a16:creationId xmlns:a16="http://schemas.microsoft.com/office/drawing/2014/main" id="{FC2FC08E-CD1A-4C9B-9A65-8C51FD55600E}"/>
              </a:ext>
            </a:extLst>
          </p:cNvPr>
          <p:cNvSpPr>
            <a:spLocks noChangeArrowheads="1"/>
          </p:cNvSpPr>
          <p:nvPr/>
        </p:nvSpPr>
        <p:spPr bwMode="auto">
          <a:xfrm>
            <a:off x="7398180" y="1842557"/>
            <a:ext cx="40802" cy="75674"/>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86" name="Rectangle 72">
            <a:extLst>
              <a:ext uri="{FF2B5EF4-FFF2-40B4-BE49-F238E27FC236}">
                <a16:creationId xmlns:a16="http://schemas.microsoft.com/office/drawing/2014/main" id="{EBFA38EE-A3B5-4C11-9E46-090DFA18A49C}"/>
              </a:ext>
            </a:extLst>
          </p:cNvPr>
          <p:cNvSpPr>
            <a:spLocks noChangeArrowheads="1"/>
          </p:cNvSpPr>
          <p:nvPr/>
        </p:nvSpPr>
        <p:spPr bwMode="auto">
          <a:xfrm>
            <a:off x="7485612" y="1842557"/>
            <a:ext cx="38858" cy="75674"/>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87" name="Rectangle 73">
            <a:extLst>
              <a:ext uri="{FF2B5EF4-FFF2-40B4-BE49-F238E27FC236}">
                <a16:creationId xmlns:a16="http://schemas.microsoft.com/office/drawing/2014/main" id="{1E2BBB39-0345-410C-A7CF-86909E804C2D}"/>
              </a:ext>
            </a:extLst>
          </p:cNvPr>
          <p:cNvSpPr>
            <a:spLocks noChangeArrowheads="1"/>
          </p:cNvSpPr>
          <p:nvPr/>
        </p:nvSpPr>
        <p:spPr bwMode="auto">
          <a:xfrm>
            <a:off x="7569157" y="1842557"/>
            <a:ext cx="38858" cy="75674"/>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88" name="Rectangle 74">
            <a:extLst>
              <a:ext uri="{FF2B5EF4-FFF2-40B4-BE49-F238E27FC236}">
                <a16:creationId xmlns:a16="http://schemas.microsoft.com/office/drawing/2014/main" id="{7F2D0183-E795-497D-879C-2FC4401212D7}"/>
              </a:ext>
            </a:extLst>
          </p:cNvPr>
          <p:cNvSpPr>
            <a:spLocks noChangeArrowheads="1"/>
          </p:cNvSpPr>
          <p:nvPr/>
        </p:nvSpPr>
        <p:spPr bwMode="auto">
          <a:xfrm>
            <a:off x="7654646" y="1842557"/>
            <a:ext cx="38858" cy="75674"/>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89" name="Rectangle 75">
            <a:extLst>
              <a:ext uri="{FF2B5EF4-FFF2-40B4-BE49-F238E27FC236}">
                <a16:creationId xmlns:a16="http://schemas.microsoft.com/office/drawing/2014/main" id="{3237CEF7-DF61-4A37-8CC6-5143320D5E67}"/>
              </a:ext>
            </a:extLst>
          </p:cNvPr>
          <p:cNvSpPr>
            <a:spLocks noChangeArrowheads="1"/>
          </p:cNvSpPr>
          <p:nvPr/>
        </p:nvSpPr>
        <p:spPr bwMode="auto">
          <a:xfrm>
            <a:off x="7398180" y="1729868"/>
            <a:ext cx="40802" cy="75674"/>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90" name="Rectangle 76">
            <a:extLst>
              <a:ext uri="{FF2B5EF4-FFF2-40B4-BE49-F238E27FC236}">
                <a16:creationId xmlns:a16="http://schemas.microsoft.com/office/drawing/2014/main" id="{62BBE6CE-E46B-4B1A-B6C1-744EB4251FA3}"/>
              </a:ext>
            </a:extLst>
          </p:cNvPr>
          <p:cNvSpPr>
            <a:spLocks noChangeArrowheads="1"/>
          </p:cNvSpPr>
          <p:nvPr/>
        </p:nvSpPr>
        <p:spPr bwMode="auto">
          <a:xfrm>
            <a:off x="7485612" y="1729868"/>
            <a:ext cx="38858" cy="75674"/>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91" name="Rectangle 77">
            <a:extLst>
              <a:ext uri="{FF2B5EF4-FFF2-40B4-BE49-F238E27FC236}">
                <a16:creationId xmlns:a16="http://schemas.microsoft.com/office/drawing/2014/main" id="{49F1E75A-55ED-419A-831B-220EC3BC98FA}"/>
              </a:ext>
            </a:extLst>
          </p:cNvPr>
          <p:cNvSpPr>
            <a:spLocks noChangeArrowheads="1"/>
          </p:cNvSpPr>
          <p:nvPr/>
        </p:nvSpPr>
        <p:spPr bwMode="auto">
          <a:xfrm>
            <a:off x="7569157" y="1729868"/>
            <a:ext cx="38858" cy="75674"/>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92" name="Rectangle 78">
            <a:extLst>
              <a:ext uri="{FF2B5EF4-FFF2-40B4-BE49-F238E27FC236}">
                <a16:creationId xmlns:a16="http://schemas.microsoft.com/office/drawing/2014/main" id="{20AB922D-C74C-4A8A-B4BA-64864D8FAA5A}"/>
              </a:ext>
            </a:extLst>
          </p:cNvPr>
          <p:cNvSpPr>
            <a:spLocks noChangeArrowheads="1"/>
          </p:cNvSpPr>
          <p:nvPr/>
        </p:nvSpPr>
        <p:spPr bwMode="auto">
          <a:xfrm>
            <a:off x="7654646" y="1729868"/>
            <a:ext cx="38858" cy="75674"/>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93" name="Rectangle 79">
            <a:extLst>
              <a:ext uri="{FF2B5EF4-FFF2-40B4-BE49-F238E27FC236}">
                <a16:creationId xmlns:a16="http://schemas.microsoft.com/office/drawing/2014/main" id="{0C8C0280-3AA6-4B73-BDB6-39F522D058DD}"/>
              </a:ext>
            </a:extLst>
          </p:cNvPr>
          <p:cNvSpPr>
            <a:spLocks noChangeArrowheads="1"/>
          </p:cNvSpPr>
          <p:nvPr/>
        </p:nvSpPr>
        <p:spPr bwMode="auto">
          <a:xfrm>
            <a:off x="7398180" y="1953304"/>
            <a:ext cx="40802" cy="75674"/>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94" name="Rectangle 80">
            <a:extLst>
              <a:ext uri="{FF2B5EF4-FFF2-40B4-BE49-F238E27FC236}">
                <a16:creationId xmlns:a16="http://schemas.microsoft.com/office/drawing/2014/main" id="{FD8955B2-0594-4171-A6FA-B6213B5DD0CA}"/>
              </a:ext>
            </a:extLst>
          </p:cNvPr>
          <p:cNvSpPr>
            <a:spLocks noChangeArrowheads="1"/>
          </p:cNvSpPr>
          <p:nvPr/>
        </p:nvSpPr>
        <p:spPr bwMode="auto">
          <a:xfrm>
            <a:off x="7485612" y="1953304"/>
            <a:ext cx="38858" cy="75674"/>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95" name="Rectangle 81">
            <a:extLst>
              <a:ext uri="{FF2B5EF4-FFF2-40B4-BE49-F238E27FC236}">
                <a16:creationId xmlns:a16="http://schemas.microsoft.com/office/drawing/2014/main" id="{CC09F45F-452D-40A9-AF89-83526914FE1C}"/>
              </a:ext>
            </a:extLst>
          </p:cNvPr>
          <p:cNvSpPr>
            <a:spLocks noChangeArrowheads="1"/>
          </p:cNvSpPr>
          <p:nvPr/>
        </p:nvSpPr>
        <p:spPr bwMode="auto">
          <a:xfrm>
            <a:off x="7569157" y="1953304"/>
            <a:ext cx="38858" cy="75674"/>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96" name="Rectangle 82">
            <a:extLst>
              <a:ext uri="{FF2B5EF4-FFF2-40B4-BE49-F238E27FC236}">
                <a16:creationId xmlns:a16="http://schemas.microsoft.com/office/drawing/2014/main" id="{BFD4E438-4B4D-4A1B-B7A0-DE90BE330BD6}"/>
              </a:ext>
            </a:extLst>
          </p:cNvPr>
          <p:cNvSpPr>
            <a:spLocks noChangeArrowheads="1"/>
          </p:cNvSpPr>
          <p:nvPr/>
        </p:nvSpPr>
        <p:spPr bwMode="auto">
          <a:xfrm>
            <a:off x="7654646" y="1953304"/>
            <a:ext cx="38858" cy="75674"/>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97" name="Rectangle 83">
            <a:extLst>
              <a:ext uri="{FF2B5EF4-FFF2-40B4-BE49-F238E27FC236}">
                <a16:creationId xmlns:a16="http://schemas.microsoft.com/office/drawing/2014/main" id="{8325C925-3BCB-4617-BF2E-49F0A0C4286B}"/>
              </a:ext>
            </a:extLst>
          </p:cNvPr>
          <p:cNvSpPr>
            <a:spLocks noChangeArrowheads="1"/>
          </p:cNvSpPr>
          <p:nvPr/>
        </p:nvSpPr>
        <p:spPr bwMode="auto">
          <a:xfrm>
            <a:off x="7398180" y="2067936"/>
            <a:ext cx="40802" cy="75674"/>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98" name="Rectangle 84">
            <a:extLst>
              <a:ext uri="{FF2B5EF4-FFF2-40B4-BE49-F238E27FC236}">
                <a16:creationId xmlns:a16="http://schemas.microsoft.com/office/drawing/2014/main" id="{5C8DEB33-3377-4610-BF82-5CBFC15A0E36}"/>
              </a:ext>
            </a:extLst>
          </p:cNvPr>
          <p:cNvSpPr>
            <a:spLocks noChangeArrowheads="1"/>
          </p:cNvSpPr>
          <p:nvPr/>
        </p:nvSpPr>
        <p:spPr bwMode="auto">
          <a:xfrm>
            <a:off x="7485612" y="2067936"/>
            <a:ext cx="38858" cy="75674"/>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99" name="Rectangle 85">
            <a:extLst>
              <a:ext uri="{FF2B5EF4-FFF2-40B4-BE49-F238E27FC236}">
                <a16:creationId xmlns:a16="http://schemas.microsoft.com/office/drawing/2014/main" id="{8B9976EE-AABD-4302-8042-CFB94C01AE5A}"/>
              </a:ext>
            </a:extLst>
          </p:cNvPr>
          <p:cNvSpPr>
            <a:spLocks noChangeArrowheads="1"/>
          </p:cNvSpPr>
          <p:nvPr/>
        </p:nvSpPr>
        <p:spPr bwMode="auto">
          <a:xfrm>
            <a:off x="7569157" y="2067936"/>
            <a:ext cx="38858" cy="75674"/>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100" name="Rectangle 86">
            <a:extLst>
              <a:ext uri="{FF2B5EF4-FFF2-40B4-BE49-F238E27FC236}">
                <a16:creationId xmlns:a16="http://schemas.microsoft.com/office/drawing/2014/main" id="{F6AA3115-C097-4182-8FAF-220197CE491E}"/>
              </a:ext>
            </a:extLst>
          </p:cNvPr>
          <p:cNvSpPr>
            <a:spLocks noChangeArrowheads="1"/>
          </p:cNvSpPr>
          <p:nvPr/>
        </p:nvSpPr>
        <p:spPr bwMode="auto">
          <a:xfrm>
            <a:off x="7654646" y="2067936"/>
            <a:ext cx="38858" cy="75674"/>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101" name="Rectangle 87">
            <a:extLst>
              <a:ext uri="{FF2B5EF4-FFF2-40B4-BE49-F238E27FC236}">
                <a16:creationId xmlns:a16="http://schemas.microsoft.com/office/drawing/2014/main" id="{11FD7ADB-D166-4346-BBFA-D385EC873D32}"/>
              </a:ext>
            </a:extLst>
          </p:cNvPr>
          <p:cNvSpPr>
            <a:spLocks noChangeArrowheads="1"/>
          </p:cNvSpPr>
          <p:nvPr/>
        </p:nvSpPr>
        <p:spPr bwMode="auto">
          <a:xfrm>
            <a:off x="7398180" y="2178684"/>
            <a:ext cx="40802" cy="75674"/>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102" name="Rectangle 88">
            <a:extLst>
              <a:ext uri="{FF2B5EF4-FFF2-40B4-BE49-F238E27FC236}">
                <a16:creationId xmlns:a16="http://schemas.microsoft.com/office/drawing/2014/main" id="{926D9F0C-DF3E-47A0-8A3B-C999B4D25EC0}"/>
              </a:ext>
            </a:extLst>
          </p:cNvPr>
          <p:cNvSpPr>
            <a:spLocks noChangeArrowheads="1"/>
          </p:cNvSpPr>
          <p:nvPr/>
        </p:nvSpPr>
        <p:spPr bwMode="auto">
          <a:xfrm>
            <a:off x="7485612" y="2178684"/>
            <a:ext cx="38858" cy="75674"/>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103" name="Rectangle 89">
            <a:extLst>
              <a:ext uri="{FF2B5EF4-FFF2-40B4-BE49-F238E27FC236}">
                <a16:creationId xmlns:a16="http://schemas.microsoft.com/office/drawing/2014/main" id="{3B3523D3-F0EE-4377-9E93-8D33CF104DBE}"/>
              </a:ext>
            </a:extLst>
          </p:cNvPr>
          <p:cNvSpPr>
            <a:spLocks noChangeArrowheads="1"/>
          </p:cNvSpPr>
          <p:nvPr/>
        </p:nvSpPr>
        <p:spPr bwMode="auto">
          <a:xfrm>
            <a:off x="7569157" y="2178684"/>
            <a:ext cx="38858" cy="75674"/>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104" name="Rectangle 90">
            <a:extLst>
              <a:ext uri="{FF2B5EF4-FFF2-40B4-BE49-F238E27FC236}">
                <a16:creationId xmlns:a16="http://schemas.microsoft.com/office/drawing/2014/main" id="{5F5622A4-928F-4C06-B89E-727C1BE8857F}"/>
              </a:ext>
            </a:extLst>
          </p:cNvPr>
          <p:cNvSpPr>
            <a:spLocks noChangeArrowheads="1"/>
          </p:cNvSpPr>
          <p:nvPr/>
        </p:nvSpPr>
        <p:spPr bwMode="auto">
          <a:xfrm>
            <a:off x="7654646" y="2178684"/>
            <a:ext cx="38858" cy="75674"/>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105" name="Rectangle 91">
            <a:extLst>
              <a:ext uri="{FF2B5EF4-FFF2-40B4-BE49-F238E27FC236}">
                <a16:creationId xmlns:a16="http://schemas.microsoft.com/office/drawing/2014/main" id="{26CA11A5-0B47-4C6D-A1C9-C3D2AD2FD119}"/>
              </a:ext>
            </a:extLst>
          </p:cNvPr>
          <p:cNvSpPr>
            <a:spLocks noChangeArrowheads="1"/>
          </p:cNvSpPr>
          <p:nvPr/>
        </p:nvSpPr>
        <p:spPr bwMode="auto">
          <a:xfrm>
            <a:off x="7112571" y="1626893"/>
            <a:ext cx="40802" cy="75674"/>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106" name="Rectangle 92">
            <a:extLst>
              <a:ext uri="{FF2B5EF4-FFF2-40B4-BE49-F238E27FC236}">
                <a16:creationId xmlns:a16="http://schemas.microsoft.com/office/drawing/2014/main" id="{A106527A-260D-4888-98A6-40155EF8F7C2}"/>
              </a:ext>
            </a:extLst>
          </p:cNvPr>
          <p:cNvSpPr>
            <a:spLocks noChangeArrowheads="1"/>
          </p:cNvSpPr>
          <p:nvPr/>
        </p:nvSpPr>
        <p:spPr bwMode="auto">
          <a:xfrm>
            <a:off x="7198061" y="1626893"/>
            <a:ext cx="36916" cy="75674"/>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107" name="Rectangle 93">
            <a:extLst>
              <a:ext uri="{FF2B5EF4-FFF2-40B4-BE49-F238E27FC236}">
                <a16:creationId xmlns:a16="http://schemas.microsoft.com/office/drawing/2014/main" id="{36C47076-08F8-425E-9100-95D6CCDE72CB}"/>
              </a:ext>
            </a:extLst>
          </p:cNvPr>
          <p:cNvSpPr>
            <a:spLocks noChangeArrowheads="1"/>
          </p:cNvSpPr>
          <p:nvPr/>
        </p:nvSpPr>
        <p:spPr bwMode="auto">
          <a:xfrm>
            <a:off x="7281605" y="1626893"/>
            <a:ext cx="40802" cy="75674"/>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108" name="Rectangle 94">
            <a:extLst>
              <a:ext uri="{FF2B5EF4-FFF2-40B4-BE49-F238E27FC236}">
                <a16:creationId xmlns:a16="http://schemas.microsoft.com/office/drawing/2014/main" id="{986EF941-B225-4F3F-8E5B-95192918ED25}"/>
              </a:ext>
            </a:extLst>
          </p:cNvPr>
          <p:cNvSpPr>
            <a:spLocks noChangeArrowheads="1"/>
          </p:cNvSpPr>
          <p:nvPr/>
        </p:nvSpPr>
        <p:spPr bwMode="auto">
          <a:xfrm>
            <a:off x="7112571" y="1737639"/>
            <a:ext cx="40802" cy="75674"/>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109" name="Rectangle 95">
            <a:extLst>
              <a:ext uri="{FF2B5EF4-FFF2-40B4-BE49-F238E27FC236}">
                <a16:creationId xmlns:a16="http://schemas.microsoft.com/office/drawing/2014/main" id="{DDD43BA5-635E-4DB8-94F0-EF1D211B59B0}"/>
              </a:ext>
            </a:extLst>
          </p:cNvPr>
          <p:cNvSpPr>
            <a:spLocks noChangeArrowheads="1"/>
          </p:cNvSpPr>
          <p:nvPr/>
        </p:nvSpPr>
        <p:spPr bwMode="auto">
          <a:xfrm>
            <a:off x="7198061" y="1737639"/>
            <a:ext cx="36916" cy="75674"/>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110" name="Rectangle 96">
            <a:extLst>
              <a:ext uri="{FF2B5EF4-FFF2-40B4-BE49-F238E27FC236}">
                <a16:creationId xmlns:a16="http://schemas.microsoft.com/office/drawing/2014/main" id="{AF9345F1-B6A2-4433-935A-115FFDC6B97D}"/>
              </a:ext>
            </a:extLst>
          </p:cNvPr>
          <p:cNvSpPr>
            <a:spLocks noChangeArrowheads="1"/>
          </p:cNvSpPr>
          <p:nvPr/>
        </p:nvSpPr>
        <p:spPr bwMode="auto">
          <a:xfrm>
            <a:off x="7281605" y="1737639"/>
            <a:ext cx="40802" cy="75674"/>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111" name="Rectangle 97">
            <a:extLst>
              <a:ext uri="{FF2B5EF4-FFF2-40B4-BE49-F238E27FC236}">
                <a16:creationId xmlns:a16="http://schemas.microsoft.com/office/drawing/2014/main" id="{ED78A014-DA58-47FE-8F1E-1FA3C72B0747}"/>
              </a:ext>
            </a:extLst>
          </p:cNvPr>
          <p:cNvSpPr>
            <a:spLocks noChangeArrowheads="1"/>
          </p:cNvSpPr>
          <p:nvPr/>
        </p:nvSpPr>
        <p:spPr bwMode="auto">
          <a:xfrm>
            <a:off x="7112571" y="1840615"/>
            <a:ext cx="40802" cy="75674"/>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112" name="Rectangle 98">
            <a:extLst>
              <a:ext uri="{FF2B5EF4-FFF2-40B4-BE49-F238E27FC236}">
                <a16:creationId xmlns:a16="http://schemas.microsoft.com/office/drawing/2014/main" id="{6D83D8E8-0DE6-4A82-810D-A1F14705D2E7}"/>
              </a:ext>
            </a:extLst>
          </p:cNvPr>
          <p:cNvSpPr>
            <a:spLocks noChangeArrowheads="1"/>
          </p:cNvSpPr>
          <p:nvPr/>
        </p:nvSpPr>
        <p:spPr bwMode="auto">
          <a:xfrm>
            <a:off x="7198061" y="1840615"/>
            <a:ext cx="36916" cy="75674"/>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113" name="Rectangle 99">
            <a:extLst>
              <a:ext uri="{FF2B5EF4-FFF2-40B4-BE49-F238E27FC236}">
                <a16:creationId xmlns:a16="http://schemas.microsoft.com/office/drawing/2014/main" id="{C4A52500-EE86-4D67-A221-405CA358BD88}"/>
              </a:ext>
            </a:extLst>
          </p:cNvPr>
          <p:cNvSpPr>
            <a:spLocks noChangeArrowheads="1"/>
          </p:cNvSpPr>
          <p:nvPr/>
        </p:nvSpPr>
        <p:spPr bwMode="auto">
          <a:xfrm>
            <a:off x="7281605" y="1840615"/>
            <a:ext cx="40802" cy="75674"/>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114" name="Rectangle 100">
            <a:extLst>
              <a:ext uri="{FF2B5EF4-FFF2-40B4-BE49-F238E27FC236}">
                <a16:creationId xmlns:a16="http://schemas.microsoft.com/office/drawing/2014/main" id="{CDF0C244-49F1-469E-9110-4D0B9A11A7E7}"/>
              </a:ext>
            </a:extLst>
          </p:cNvPr>
          <p:cNvSpPr>
            <a:spLocks noChangeArrowheads="1"/>
          </p:cNvSpPr>
          <p:nvPr/>
        </p:nvSpPr>
        <p:spPr bwMode="auto">
          <a:xfrm>
            <a:off x="7112571" y="1941647"/>
            <a:ext cx="40802" cy="75674"/>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115" name="Rectangle 101">
            <a:extLst>
              <a:ext uri="{FF2B5EF4-FFF2-40B4-BE49-F238E27FC236}">
                <a16:creationId xmlns:a16="http://schemas.microsoft.com/office/drawing/2014/main" id="{63CEDD11-11D5-4330-9822-E568E4FB9EED}"/>
              </a:ext>
            </a:extLst>
          </p:cNvPr>
          <p:cNvSpPr>
            <a:spLocks noChangeArrowheads="1"/>
          </p:cNvSpPr>
          <p:nvPr/>
        </p:nvSpPr>
        <p:spPr bwMode="auto">
          <a:xfrm>
            <a:off x="7198061" y="1941647"/>
            <a:ext cx="36916" cy="75674"/>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116" name="Rectangle 102">
            <a:extLst>
              <a:ext uri="{FF2B5EF4-FFF2-40B4-BE49-F238E27FC236}">
                <a16:creationId xmlns:a16="http://schemas.microsoft.com/office/drawing/2014/main" id="{112A6B24-DC80-4EC7-972A-F801DCA01485}"/>
              </a:ext>
            </a:extLst>
          </p:cNvPr>
          <p:cNvSpPr>
            <a:spLocks noChangeArrowheads="1"/>
          </p:cNvSpPr>
          <p:nvPr/>
        </p:nvSpPr>
        <p:spPr bwMode="auto">
          <a:xfrm>
            <a:off x="7281605" y="1941647"/>
            <a:ext cx="40802" cy="75674"/>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117" name="Rectangle 103">
            <a:extLst>
              <a:ext uri="{FF2B5EF4-FFF2-40B4-BE49-F238E27FC236}">
                <a16:creationId xmlns:a16="http://schemas.microsoft.com/office/drawing/2014/main" id="{66F544E0-7B2E-4B77-A028-BCD2E1ADDCA2}"/>
              </a:ext>
            </a:extLst>
          </p:cNvPr>
          <p:cNvSpPr>
            <a:spLocks noChangeArrowheads="1"/>
          </p:cNvSpPr>
          <p:nvPr/>
        </p:nvSpPr>
        <p:spPr bwMode="auto">
          <a:xfrm>
            <a:off x="7112571" y="2046611"/>
            <a:ext cx="40802" cy="71692"/>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118" name="Rectangle 104">
            <a:extLst>
              <a:ext uri="{FF2B5EF4-FFF2-40B4-BE49-F238E27FC236}">
                <a16:creationId xmlns:a16="http://schemas.microsoft.com/office/drawing/2014/main" id="{0A76B35A-7A3B-42F7-9155-14C97CB8A31B}"/>
              </a:ext>
            </a:extLst>
          </p:cNvPr>
          <p:cNvSpPr>
            <a:spLocks noChangeArrowheads="1"/>
          </p:cNvSpPr>
          <p:nvPr/>
        </p:nvSpPr>
        <p:spPr bwMode="auto">
          <a:xfrm>
            <a:off x="7198061" y="2046611"/>
            <a:ext cx="36916" cy="71692"/>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119" name="Rectangle 105">
            <a:extLst>
              <a:ext uri="{FF2B5EF4-FFF2-40B4-BE49-F238E27FC236}">
                <a16:creationId xmlns:a16="http://schemas.microsoft.com/office/drawing/2014/main" id="{EFE3F6B1-8540-4DCA-9636-B4DF73EA0DA4}"/>
              </a:ext>
            </a:extLst>
          </p:cNvPr>
          <p:cNvSpPr>
            <a:spLocks noChangeArrowheads="1"/>
          </p:cNvSpPr>
          <p:nvPr/>
        </p:nvSpPr>
        <p:spPr bwMode="auto">
          <a:xfrm>
            <a:off x="7281605" y="2046611"/>
            <a:ext cx="40802" cy="71692"/>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120" name="Rectangle 106">
            <a:extLst>
              <a:ext uri="{FF2B5EF4-FFF2-40B4-BE49-F238E27FC236}">
                <a16:creationId xmlns:a16="http://schemas.microsoft.com/office/drawing/2014/main" id="{42AEF7A5-A04E-4A99-85B1-B31141E9B067}"/>
              </a:ext>
            </a:extLst>
          </p:cNvPr>
          <p:cNvSpPr>
            <a:spLocks noChangeArrowheads="1"/>
          </p:cNvSpPr>
          <p:nvPr/>
        </p:nvSpPr>
        <p:spPr bwMode="auto">
          <a:xfrm>
            <a:off x="7112571" y="2147597"/>
            <a:ext cx="40802" cy="75674"/>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121" name="Rectangle 107">
            <a:extLst>
              <a:ext uri="{FF2B5EF4-FFF2-40B4-BE49-F238E27FC236}">
                <a16:creationId xmlns:a16="http://schemas.microsoft.com/office/drawing/2014/main" id="{44F6AFAA-69D5-4882-A208-F1C920C65E6E}"/>
              </a:ext>
            </a:extLst>
          </p:cNvPr>
          <p:cNvSpPr>
            <a:spLocks noChangeArrowheads="1"/>
          </p:cNvSpPr>
          <p:nvPr/>
        </p:nvSpPr>
        <p:spPr bwMode="auto">
          <a:xfrm>
            <a:off x="7198061" y="2147597"/>
            <a:ext cx="36916" cy="75674"/>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122" name="Rectangle 108">
            <a:extLst>
              <a:ext uri="{FF2B5EF4-FFF2-40B4-BE49-F238E27FC236}">
                <a16:creationId xmlns:a16="http://schemas.microsoft.com/office/drawing/2014/main" id="{EB0EA769-5FC9-45A9-BD3C-653429FF6DCD}"/>
              </a:ext>
            </a:extLst>
          </p:cNvPr>
          <p:cNvSpPr>
            <a:spLocks noChangeArrowheads="1"/>
          </p:cNvSpPr>
          <p:nvPr/>
        </p:nvSpPr>
        <p:spPr bwMode="auto">
          <a:xfrm>
            <a:off x="7281605" y="2147597"/>
            <a:ext cx="40802" cy="75674"/>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123" name="Rectangle 109">
            <a:extLst>
              <a:ext uri="{FF2B5EF4-FFF2-40B4-BE49-F238E27FC236}">
                <a16:creationId xmlns:a16="http://schemas.microsoft.com/office/drawing/2014/main" id="{F463B485-CBB6-431B-9090-BCBD48CF4841}"/>
              </a:ext>
            </a:extLst>
          </p:cNvPr>
          <p:cNvSpPr>
            <a:spLocks noChangeArrowheads="1"/>
          </p:cNvSpPr>
          <p:nvPr/>
        </p:nvSpPr>
        <p:spPr bwMode="auto">
          <a:xfrm>
            <a:off x="7569157" y="812808"/>
            <a:ext cx="124347" cy="75674"/>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124" name="Rectangle 110">
            <a:extLst>
              <a:ext uri="{FF2B5EF4-FFF2-40B4-BE49-F238E27FC236}">
                <a16:creationId xmlns:a16="http://schemas.microsoft.com/office/drawing/2014/main" id="{1CC80DF8-02DB-4791-AF7C-1641898486F1}"/>
              </a:ext>
            </a:extLst>
          </p:cNvPr>
          <p:cNvSpPr>
            <a:spLocks noChangeArrowheads="1"/>
          </p:cNvSpPr>
          <p:nvPr/>
        </p:nvSpPr>
        <p:spPr bwMode="auto">
          <a:xfrm>
            <a:off x="7438982" y="765596"/>
            <a:ext cx="25259" cy="123468"/>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125" name="Freeform 111">
            <a:extLst>
              <a:ext uri="{FF2B5EF4-FFF2-40B4-BE49-F238E27FC236}">
                <a16:creationId xmlns:a16="http://schemas.microsoft.com/office/drawing/2014/main" id="{97A4667B-918C-4404-9D1C-8D4D9754E7A6}"/>
              </a:ext>
            </a:extLst>
          </p:cNvPr>
          <p:cNvSpPr>
            <a:spLocks/>
          </p:cNvSpPr>
          <p:nvPr/>
        </p:nvSpPr>
        <p:spPr bwMode="auto">
          <a:xfrm>
            <a:off x="6654480" y="1170983"/>
            <a:ext cx="285610" cy="1137096"/>
          </a:xfrm>
          <a:custGeom>
            <a:avLst/>
            <a:gdLst>
              <a:gd name="T0" fmla="*/ 0 w 147"/>
              <a:gd name="T1" fmla="*/ 95 h 571"/>
              <a:gd name="T2" fmla="*/ 147 w 147"/>
              <a:gd name="T3" fmla="*/ 0 h 571"/>
              <a:gd name="T4" fmla="*/ 147 w 147"/>
              <a:gd name="T5" fmla="*/ 571 h 571"/>
              <a:gd name="T6" fmla="*/ 0 w 147"/>
              <a:gd name="T7" fmla="*/ 571 h 571"/>
              <a:gd name="T8" fmla="*/ 0 w 147"/>
              <a:gd name="T9" fmla="*/ 95 h 571"/>
            </a:gdLst>
            <a:ahLst/>
            <a:cxnLst>
              <a:cxn ang="0">
                <a:pos x="T0" y="T1"/>
              </a:cxn>
              <a:cxn ang="0">
                <a:pos x="T2" y="T3"/>
              </a:cxn>
              <a:cxn ang="0">
                <a:pos x="T4" y="T5"/>
              </a:cxn>
              <a:cxn ang="0">
                <a:pos x="T6" y="T7"/>
              </a:cxn>
              <a:cxn ang="0">
                <a:pos x="T8" y="T9"/>
              </a:cxn>
            </a:cxnLst>
            <a:rect l="0" t="0" r="r" b="b"/>
            <a:pathLst>
              <a:path w="147" h="571">
                <a:moveTo>
                  <a:pt x="0" y="95"/>
                </a:moveTo>
                <a:lnTo>
                  <a:pt x="147" y="0"/>
                </a:lnTo>
                <a:lnTo>
                  <a:pt x="147" y="571"/>
                </a:lnTo>
                <a:lnTo>
                  <a:pt x="0" y="571"/>
                </a:lnTo>
                <a:lnTo>
                  <a:pt x="0" y="95"/>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126" name="Rectangle 112">
            <a:extLst>
              <a:ext uri="{FF2B5EF4-FFF2-40B4-BE49-F238E27FC236}">
                <a16:creationId xmlns:a16="http://schemas.microsoft.com/office/drawing/2014/main" id="{91A167EA-DE04-4DA5-B9B4-4CBDBE7AD5CD}"/>
              </a:ext>
            </a:extLst>
          </p:cNvPr>
          <p:cNvSpPr>
            <a:spLocks noChangeArrowheads="1"/>
          </p:cNvSpPr>
          <p:nvPr/>
        </p:nvSpPr>
        <p:spPr bwMode="auto">
          <a:xfrm>
            <a:off x="6289210" y="1586054"/>
            <a:ext cx="153492" cy="716910"/>
          </a:xfrm>
          <a:prstGeom prst="rect">
            <a:avLst/>
          </a:prstGeom>
          <a:solidFill>
            <a:srgbClr val="6DC2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127" name="Rectangle 113">
            <a:extLst>
              <a:ext uri="{FF2B5EF4-FFF2-40B4-BE49-F238E27FC236}">
                <a16:creationId xmlns:a16="http://schemas.microsoft.com/office/drawing/2014/main" id="{4F482DF2-728C-45C6-8BA2-6B77EDE65FC9}"/>
              </a:ext>
            </a:extLst>
          </p:cNvPr>
          <p:cNvSpPr>
            <a:spLocks noChangeArrowheads="1"/>
          </p:cNvSpPr>
          <p:nvPr/>
        </p:nvSpPr>
        <p:spPr bwMode="auto">
          <a:xfrm>
            <a:off x="6366925" y="1182788"/>
            <a:ext cx="303096" cy="1125146"/>
          </a:xfrm>
          <a:prstGeom prst="rect">
            <a:avLst/>
          </a:prstGeom>
          <a:solidFill>
            <a:srgbClr val="6DC2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128" name="Freeform 114">
            <a:extLst>
              <a:ext uri="{FF2B5EF4-FFF2-40B4-BE49-F238E27FC236}">
                <a16:creationId xmlns:a16="http://schemas.microsoft.com/office/drawing/2014/main" id="{3AF6F669-BDC6-4BA6-B4B6-DD82B2E0CBC8}"/>
              </a:ext>
            </a:extLst>
          </p:cNvPr>
          <p:cNvSpPr>
            <a:spLocks/>
          </p:cNvSpPr>
          <p:nvPr/>
        </p:nvSpPr>
        <p:spPr bwMode="auto">
          <a:xfrm>
            <a:off x="6440756" y="1084356"/>
            <a:ext cx="155434" cy="113510"/>
          </a:xfrm>
          <a:custGeom>
            <a:avLst/>
            <a:gdLst>
              <a:gd name="T0" fmla="*/ 60 w 80"/>
              <a:gd name="T1" fmla="*/ 0 h 57"/>
              <a:gd name="T2" fmla="*/ 20 w 80"/>
              <a:gd name="T3" fmla="*/ 0 h 57"/>
              <a:gd name="T4" fmla="*/ 0 w 80"/>
              <a:gd name="T5" fmla="*/ 57 h 57"/>
              <a:gd name="T6" fmla="*/ 80 w 80"/>
              <a:gd name="T7" fmla="*/ 57 h 57"/>
              <a:gd name="T8" fmla="*/ 60 w 80"/>
              <a:gd name="T9" fmla="*/ 0 h 57"/>
            </a:gdLst>
            <a:ahLst/>
            <a:cxnLst>
              <a:cxn ang="0">
                <a:pos x="T0" y="T1"/>
              </a:cxn>
              <a:cxn ang="0">
                <a:pos x="T2" y="T3"/>
              </a:cxn>
              <a:cxn ang="0">
                <a:pos x="T4" y="T5"/>
              </a:cxn>
              <a:cxn ang="0">
                <a:pos x="T6" y="T7"/>
              </a:cxn>
              <a:cxn ang="0">
                <a:pos x="T8" y="T9"/>
              </a:cxn>
            </a:cxnLst>
            <a:rect l="0" t="0" r="r" b="b"/>
            <a:pathLst>
              <a:path w="80" h="57">
                <a:moveTo>
                  <a:pt x="60" y="0"/>
                </a:moveTo>
                <a:lnTo>
                  <a:pt x="20" y="0"/>
                </a:lnTo>
                <a:lnTo>
                  <a:pt x="0" y="57"/>
                </a:lnTo>
                <a:lnTo>
                  <a:pt x="80" y="57"/>
                </a:lnTo>
                <a:lnTo>
                  <a:pt x="60" y="0"/>
                </a:lnTo>
                <a:close/>
              </a:path>
            </a:pathLst>
          </a:custGeom>
          <a:solidFill>
            <a:srgbClr val="6DC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129" name="Rectangle 115">
            <a:extLst>
              <a:ext uri="{FF2B5EF4-FFF2-40B4-BE49-F238E27FC236}">
                <a16:creationId xmlns:a16="http://schemas.microsoft.com/office/drawing/2014/main" id="{B64E3146-648B-459C-A6A2-F94AF26FEA76}"/>
              </a:ext>
            </a:extLst>
          </p:cNvPr>
          <p:cNvSpPr>
            <a:spLocks noChangeArrowheads="1"/>
          </p:cNvSpPr>
          <p:nvPr/>
        </p:nvSpPr>
        <p:spPr bwMode="auto">
          <a:xfrm flipH="1">
            <a:off x="6483835" y="858724"/>
            <a:ext cx="55955" cy="278982"/>
          </a:xfrm>
          <a:prstGeom prst="rect">
            <a:avLst/>
          </a:prstGeom>
          <a:solidFill>
            <a:srgbClr val="6DC2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130" name="Rectangle 116">
            <a:extLst>
              <a:ext uri="{FF2B5EF4-FFF2-40B4-BE49-F238E27FC236}">
                <a16:creationId xmlns:a16="http://schemas.microsoft.com/office/drawing/2014/main" id="{BFA1FAFB-7592-42EE-869F-4C1C1B9BF8F0}"/>
              </a:ext>
            </a:extLst>
          </p:cNvPr>
          <p:cNvSpPr>
            <a:spLocks noChangeArrowheads="1"/>
          </p:cNvSpPr>
          <p:nvPr/>
        </p:nvSpPr>
        <p:spPr bwMode="auto">
          <a:xfrm>
            <a:off x="6405783" y="1232503"/>
            <a:ext cx="31087" cy="73682"/>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131" name="Rectangle 117">
            <a:extLst>
              <a:ext uri="{FF2B5EF4-FFF2-40B4-BE49-F238E27FC236}">
                <a16:creationId xmlns:a16="http://schemas.microsoft.com/office/drawing/2014/main" id="{16A91866-A147-4565-AA7F-D5CE11C29FD3}"/>
              </a:ext>
            </a:extLst>
          </p:cNvPr>
          <p:cNvSpPr>
            <a:spLocks noChangeArrowheads="1"/>
          </p:cNvSpPr>
          <p:nvPr/>
        </p:nvSpPr>
        <p:spPr bwMode="auto">
          <a:xfrm>
            <a:off x="6469901" y="1232503"/>
            <a:ext cx="31087" cy="73682"/>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132" name="Rectangle 118">
            <a:extLst>
              <a:ext uri="{FF2B5EF4-FFF2-40B4-BE49-F238E27FC236}">
                <a16:creationId xmlns:a16="http://schemas.microsoft.com/office/drawing/2014/main" id="{C314EEC3-0C5F-4BB7-815D-A198AFFE1E48}"/>
              </a:ext>
            </a:extLst>
          </p:cNvPr>
          <p:cNvSpPr>
            <a:spLocks noChangeArrowheads="1"/>
          </p:cNvSpPr>
          <p:nvPr/>
        </p:nvSpPr>
        <p:spPr bwMode="auto">
          <a:xfrm>
            <a:off x="6535960" y="1232503"/>
            <a:ext cx="31087" cy="73682"/>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133" name="Rectangle 119">
            <a:extLst>
              <a:ext uri="{FF2B5EF4-FFF2-40B4-BE49-F238E27FC236}">
                <a16:creationId xmlns:a16="http://schemas.microsoft.com/office/drawing/2014/main" id="{D25B269A-478E-4EE4-BA3C-68DC9946F9AC}"/>
              </a:ext>
            </a:extLst>
          </p:cNvPr>
          <p:cNvSpPr>
            <a:spLocks noChangeArrowheads="1"/>
          </p:cNvSpPr>
          <p:nvPr/>
        </p:nvSpPr>
        <p:spPr bwMode="auto">
          <a:xfrm>
            <a:off x="6600076" y="1232503"/>
            <a:ext cx="31087" cy="73682"/>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134" name="Rectangle 120">
            <a:extLst>
              <a:ext uri="{FF2B5EF4-FFF2-40B4-BE49-F238E27FC236}">
                <a16:creationId xmlns:a16="http://schemas.microsoft.com/office/drawing/2014/main" id="{E7759683-050C-4A5F-BA5E-0ED5B7A3D22C}"/>
              </a:ext>
            </a:extLst>
          </p:cNvPr>
          <p:cNvSpPr>
            <a:spLocks noChangeArrowheads="1"/>
          </p:cNvSpPr>
          <p:nvPr/>
        </p:nvSpPr>
        <p:spPr bwMode="auto">
          <a:xfrm>
            <a:off x="6405783" y="1333535"/>
            <a:ext cx="31087" cy="73682"/>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135" name="Rectangle 121">
            <a:extLst>
              <a:ext uri="{FF2B5EF4-FFF2-40B4-BE49-F238E27FC236}">
                <a16:creationId xmlns:a16="http://schemas.microsoft.com/office/drawing/2014/main" id="{D007A8CF-9382-47CC-8060-8F0336DBE365}"/>
              </a:ext>
            </a:extLst>
          </p:cNvPr>
          <p:cNvSpPr>
            <a:spLocks noChangeArrowheads="1"/>
          </p:cNvSpPr>
          <p:nvPr/>
        </p:nvSpPr>
        <p:spPr bwMode="auto">
          <a:xfrm>
            <a:off x="6469901" y="1333535"/>
            <a:ext cx="31087" cy="73682"/>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136" name="Rectangle 122">
            <a:extLst>
              <a:ext uri="{FF2B5EF4-FFF2-40B4-BE49-F238E27FC236}">
                <a16:creationId xmlns:a16="http://schemas.microsoft.com/office/drawing/2014/main" id="{F12FE0A8-F94A-446F-88DD-1F29959B38B7}"/>
              </a:ext>
            </a:extLst>
          </p:cNvPr>
          <p:cNvSpPr>
            <a:spLocks noChangeArrowheads="1"/>
          </p:cNvSpPr>
          <p:nvPr/>
        </p:nvSpPr>
        <p:spPr bwMode="auto">
          <a:xfrm>
            <a:off x="6535960" y="1333535"/>
            <a:ext cx="31087" cy="73682"/>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137" name="Rectangle 123">
            <a:extLst>
              <a:ext uri="{FF2B5EF4-FFF2-40B4-BE49-F238E27FC236}">
                <a16:creationId xmlns:a16="http://schemas.microsoft.com/office/drawing/2014/main" id="{4B1B61A1-0D52-4E36-B10F-A6D60D66AB24}"/>
              </a:ext>
            </a:extLst>
          </p:cNvPr>
          <p:cNvSpPr>
            <a:spLocks noChangeArrowheads="1"/>
          </p:cNvSpPr>
          <p:nvPr/>
        </p:nvSpPr>
        <p:spPr bwMode="auto">
          <a:xfrm>
            <a:off x="6600076" y="1333535"/>
            <a:ext cx="31087" cy="73682"/>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138" name="Rectangle 124">
            <a:extLst>
              <a:ext uri="{FF2B5EF4-FFF2-40B4-BE49-F238E27FC236}">
                <a16:creationId xmlns:a16="http://schemas.microsoft.com/office/drawing/2014/main" id="{33AD4BCD-31F2-41E7-AB24-7B2FD8EE78A0}"/>
              </a:ext>
            </a:extLst>
          </p:cNvPr>
          <p:cNvSpPr>
            <a:spLocks noChangeArrowheads="1"/>
          </p:cNvSpPr>
          <p:nvPr/>
        </p:nvSpPr>
        <p:spPr bwMode="auto">
          <a:xfrm>
            <a:off x="6405783" y="1436533"/>
            <a:ext cx="31087" cy="71692"/>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139" name="Rectangle 125">
            <a:extLst>
              <a:ext uri="{FF2B5EF4-FFF2-40B4-BE49-F238E27FC236}">
                <a16:creationId xmlns:a16="http://schemas.microsoft.com/office/drawing/2014/main" id="{1D0EF998-696E-4119-AA4F-ADFB68063929}"/>
              </a:ext>
            </a:extLst>
          </p:cNvPr>
          <p:cNvSpPr>
            <a:spLocks noChangeArrowheads="1"/>
          </p:cNvSpPr>
          <p:nvPr/>
        </p:nvSpPr>
        <p:spPr bwMode="auto">
          <a:xfrm>
            <a:off x="6469901" y="1436533"/>
            <a:ext cx="31087" cy="71692"/>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140" name="Rectangle 126">
            <a:extLst>
              <a:ext uri="{FF2B5EF4-FFF2-40B4-BE49-F238E27FC236}">
                <a16:creationId xmlns:a16="http://schemas.microsoft.com/office/drawing/2014/main" id="{E690B277-A6B8-48E0-B0FE-FD5F724725C5}"/>
              </a:ext>
            </a:extLst>
          </p:cNvPr>
          <p:cNvSpPr>
            <a:spLocks noChangeArrowheads="1"/>
          </p:cNvSpPr>
          <p:nvPr/>
        </p:nvSpPr>
        <p:spPr bwMode="auto">
          <a:xfrm>
            <a:off x="6535960" y="1436533"/>
            <a:ext cx="31087" cy="71692"/>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141" name="Rectangle 127">
            <a:extLst>
              <a:ext uri="{FF2B5EF4-FFF2-40B4-BE49-F238E27FC236}">
                <a16:creationId xmlns:a16="http://schemas.microsoft.com/office/drawing/2014/main" id="{1C1861E7-BB2E-4C4C-8C9E-343B5097BBD7}"/>
              </a:ext>
            </a:extLst>
          </p:cNvPr>
          <p:cNvSpPr>
            <a:spLocks noChangeArrowheads="1"/>
          </p:cNvSpPr>
          <p:nvPr/>
        </p:nvSpPr>
        <p:spPr bwMode="auto">
          <a:xfrm>
            <a:off x="6600076" y="1436533"/>
            <a:ext cx="31087" cy="71692"/>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142" name="Rectangle 128">
            <a:extLst>
              <a:ext uri="{FF2B5EF4-FFF2-40B4-BE49-F238E27FC236}">
                <a16:creationId xmlns:a16="http://schemas.microsoft.com/office/drawing/2014/main" id="{26086759-A291-4D90-84B8-4E4AB4AB9399}"/>
              </a:ext>
            </a:extLst>
          </p:cNvPr>
          <p:cNvSpPr>
            <a:spLocks noChangeArrowheads="1"/>
          </p:cNvSpPr>
          <p:nvPr/>
        </p:nvSpPr>
        <p:spPr bwMode="auto">
          <a:xfrm>
            <a:off x="6405783" y="1537542"/>
            <a:ext cx="31087" cy="73682"/>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143" name="Rectangle 129">
            <a:extLst>
              <a:ext uri="{FF2B5EF4-FFF2-40B4-BE49-F238E27FC236}">
                <a16:creationId xmlns:a16="http://schemas.microsoft.com/office/drawing/2014/main" id="{3076B989-02D5-47C7-9D24-E5B4DE9038ED}"/>
              </a:ext>
            </a:extLst>
          </p:cNvPr>
          <p:cNvSpPr>
            <a:spLocks noChangeArrowheads="1"/>
          </p:cNvSpPr>
          <p:nvPr/>
        </p:nvSpPr>
        <p:spPr bwMode="auto">
          <a:xfrm>
            <a:off x="6469901" y="1537542"/>
            <a:ext cx="31087" cy="73682"/>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144" name="Rectangle 130">
            <a:extLst>
              <a:ext uri="{FF2B5EF4-FFF2-40B4-BE49-F238E27FC236}">
                <a16:creationId xmlns:a16="http://schemas.microsoft.com/office/drawing/2014/main" id="{5CA95A17-9543-4724-A163-DF7BA9A28458}"/>
              </a:ext>
            </a:extLst>
          </p:cNvPr>
          <p:cNvSpPr>
            <a:spLocks noChangeArrowheads="1"/>
          </p:cNvSpPr>
          <p:nvPr/>
        </p:nvSpPr>
        <p:spPr bwMode="auto">
          <a:xfrm>
            <a:off x="6535960" y="1537542"/>
            <a:ext cx="31087" cy="73682"/>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145" name="Rectangle 131">
            <a:extLst>
              <a:ext uri="{FF2B5EF4-FFF2-40B4-BE49-F238E27FC236}">
                <a16:creationId xmlns:a16="http://schemas.microsoft.com/office/drawing/2014/main" id="{361062AD-CE1D-424E-A185-7C4EDCA99986}"/>
              </a:ext>
            </a:extLst>
          </p:cNvPr>
          <p:cNvSpPr>
            <a:spLocks noChangeArrowheads="1"/>
          </p:cNvSpPr>
          <p:nvPr/>
        </p:nvSpPr>
        <p:spPr bwMode="auto">
          <a:xfrm>
            <a:off x="6600076" y="1537542"/>
            <a:ext cx="31087" cy="73682"/>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146" name="Rectangle 132">
            <a:extLst>
              <a:ext uri="{FF2B5EF4-FFF2-40B4-BE49-F238E27FC236}">
                <a16:creationId xmlns:a16="http://schemas.microsoft.com/office/drawing/2014/main" id="{A902981C-0955-407C-9644-520451AAA39B}"/>
              </a:ext>
            </a:extLst>
          </p:cNvPr>
          <p:cNvSpPr>
            <a:spLocks noChangeArrowheads="1"/>
          </p:cNvSpPr>
          <p:nvPr/>
        </p:nvSpPr>
        <p:spPr bwMode="auto">
          <a:xfrm>
            <a:off x="6405783" y="1642460"/>
            <a:ext cx="31087" cy="73682"/>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147" name="Rectangle 133">
            <a:extLst>
              <a:ext uri="{FF2B5EF4-FFF2-40B4-BE49-F238E27FC236}">
                <a16:creationId xmlns:a16="http://schemas.microsoft.com/office/drawing/2014/main" id="{F32A75A6-8785-418B-BCD7-3D05A9C92FD7}"/>
              </a:ext>
            </a:extLst>
          </p:cNvPr>
          <p:cNvSpPr>
            <a:spLocks noChangeArrowheads="1"/>
          </p:cNvSpPr>
          <p:nvPr/>
        </p:nvSpPr>
        <p:spPr bwMode="auto">
          <a:xfrm>
            <a:off x="6469901" y="1642460"/>
            <a:ext cx="31087" cy="73682"/>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148" name="Rectangle 134">
            <a:extLst>
              <a:ext uri="{FF2B5EF4-FFF2-40B4-BE49-F238E27FC236}">
                <a16:creationId xmlns:a16="http://schemas.microsoft.com/office/drawing/2014/main" id="{BEC7C993-63E6-4FF6-8E0E-C8E34E590095}"/>
              </a:ext>
            </a:extLst>
          </p:cNvPr>
          <p:cNvSpPr>
            <a:spLocks noChangeArrowheads="1"/>
          </p:cNvSpPr>
          <p:nvPr/>
        </p:nvSpPr>
        <p:spPr bwMode="auto">
          <a:xfrm>
            <a:off x="6535960" y="1642460"/>
            <a:ext cx="31087" cy="73682"/>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149" name="Rectangle 135">
            <a:extLst>
              <a:ext uri="{FF2B5EF4-FFF2-40B4-BE49-F238E27FC236}">
                <a16:creationId xmlns:a16="http://schemas.microsoft.com/office/drawing/2014/main" id="{03262B7B-DBAF-4E65-BD5E-2DFB57D77374}"/>
              </a:ext>
            </a:extLst>
          </p:cNvPr>
          <p:cNvSpPr>
            <a:spLocks noChangeArrowheads="1"/>
          </p:cNvSpPr>
          <p:nvPr/>
        </p:nvSpPr>
        <p:spPr bwMode="auto">
          <a:xfrm>
            <a:off x="6600076" y="1642460"/>
            <a:ext cx="31087" cy="73682"/>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150" name="Rectangle 136">
            <a:extLst>
              <a:ext uri="{FF2B5EF4-FFF2-40B4-BE49-F238E27FC236}">
                <a16:creationId xmlns:a16="http://schemas.microsoft.com/office/drawing/2014/main" id="{4045AE6A-C2EF-44D0-87ED-2BF8FBDB42DC}"/>
              </a:ext>
            </a:extLst>
          </p:cNvPr>
          <p:cNvSpPr>
            <a:spLocks noChangeArrowheads="1"/>
          </p:cNvSpPr>
          <p:nvPr/>
        </p:nvSpPr>
        <p:spPr bwMode="auto">
          <a:xfrm>
            <a:off x="6405783" y="1743492"/>
            <a:ext cx="31087" cy="73682"/>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151" name="Rectangle 137">
            <a:extLst>
              <a:ext uri="{FF2B5EF4-FFF2-40B4-BE49-F238E27FC236}">
                <a16:creationId xmlns:a16="http://schemas.microsoft.com/office/drawing/2014/main" id="{05B3FCD5-5269-458A-80FF-D1ECE2D7B200}"/>
              </a:ext>
            </a:extLst>
          </p:cNvPr>
          <p:cNvSpPr>
            <a:spLocks noChangeArrowheads="1"/>
          </p:cNvSpPr>
          <p:nvPr/>
        </p:nvSpPr>
        <p:spPr bwMode="auto">
          <a:xfrm>
            <a:off x="6469901" y="1743492"/>
            <a:ext cx="31087" cy="73682"/>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152" name="Rectangle 138">
            <a:extLst>
              <a:ext uri="{FF2B5EF4-FFF2-40B4-BE49-F238E27FC236}">
                <a16:creationId xmlns:a16="http://schemas.microsoft.com/office/drawing/2014/main" id="{3098C63B-051E-40D0-B3BE-B3FBE2ACBF47}"/>
              </a:ext>
            </a:extLst>
          </p:cNvPr>
          <p:cNvSpPr>
            <a:spLocks noChangeArrowheads="1"/>
          </p:cNvSpPr>
          <p:nvPr/>
        </p:nvSpPr>
        <p:spPr bwMode="auto">
          <a:xfrm>
            <a:off x="6535960" y="1743492"/>
            <a:ext cx="31087" cy="73682"/>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153" name="Rectangle 139">
            <a:extLst>
              <a:ext uri="{FF2B5EF4-FFF2-40B4-BE49-F238E27FC236}">
                <a16:creationId xmlns:a16="http://schemas.microsoft.com/office/drawing/2014/main" id="{4BB3ABB5-0F6B-4E29-B383-F49DE47081A8}"/>
              </a:ext>
            </a:extLst>
          </p:cNvPr>
          <p:cNvSpPr>
            <a:spLocks noChangeArrowheads="1"/>
          </p:cNvSpPr>
          <p:nvPr/>
        </p:nvSpPr>
        <p:spPr bwMode="auto">
          <a:xfrm>
            <a:off x="6600076" y="1743492"/>
            <a:ext cx="31087" cy="73682"/>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154" name="Rectangle 140">
            <a:extLst>
              <a:ext uri="{FF2B5EF4-FFF2-40B4-BE49-F238E27FC236}">
                <a16:creationId xmlns:a16="http://schemas.microsoft.com/office/drawing/2014/main" id="{EC8F0487-13FA-48A9-BF49-CFACF1C9D363}"/>
              </a:ext>
            </a:extLst>
          </p:cNvPr>
          <p:cNvSpPr>
            <a:spLocks noChangeArrowheads="1"/>
          </p:cNvSpPr>
          <p:nvPr/>
        </p:nvSpPr>
        <p:spPr bwMode="auto">
          <a:xfrm>
            <a:off x="6405783" y="1846489"/>
            <a:ext cx="31087" cy="71692"/>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155" name="Rectangle 141">
            <a:extLst>
              <a:ext uri="{FF2B5EF4-FFF2-40B4-BE49-F238E27FC236}">
                <a16:creationId xmlns:a16="http://schemas.microsoft.com/office/drawing/2014/main" id="{9B2F42C9-03B3-43B9-93F5-B909245EBBBD}"/>
              </a:ext>
            </a:extLst>
          </p:cNvPr>
          <p:cNvSpPr>
            <a:spLocks noChangeArrowheads="1"/>
          </p:cNvSpPr>
          <p:nvPr/>
        </p:nvSpPr>
        <p:spPr bwMode="auto">
          <a:xfrm>
            <a:off x="6469901" y="1846489"/>
            <a:ext cx="31087" cy="71692"/>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156" name="Rectangle 142">
            <a:extLst>
              <a:ext uri="{FF2B5EF4-FFF2-40B4-BE49-F238E27FC236}">
                <a16:creationId xmlns:a16="http://schemas.microsoft.com/office/drawing/2014/main" id="{5C3E9EAD-CC74-45BD-B612-ED6D9B7BD74C}"/>
              </a:ext>
            </a:extLst>
          </p:cNvPr>
          <p:cNvSpPr>
            <a:spLocks noChangeArrowheads="1"/>
          </p:cNvSpPr>
          <p:nvPr/>
        </p:nvSpPr>
        <p:spPr bwMode="auto">
          <a:xfrm>
            <a:off x="6535960" y="1846489"/>
            <a:ext cx="31087" cy="71692"/>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157" name="Rectangle 143">
            <a:extLst>
              <a:ext uri="{FF2B5EF4-FFF2-40B4-BE49-F238E27FC236}">
                <a16:creationId xmlns:a16="http://schemas.microsoft.com/office/drawing/2014/main" id="{F5EB1465-E047-4AA6-89FB-B7D7FFEC413E}"/>
              </a:ext>
            </a:extLst>
          </p:cNvPr>
          <p:cNvSpPr>
            <a:spLocks noChangeArrowheads="1"/>
          </p:cNvSpPr>
          <p:nvPr/>
        </p:nvSpPr>
        <p:spPr bwMode="auto">
          <a:xfrm>
            <a:off x="6600076" y="1846489"/>
            <a:ext cx="31087" cy="71692"/>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158" name="Rectangle 144">
            <a:extLst>
              <a:ext uri="{FF2B5EF4-FFF2-40B4-BE49-F238E27FC236}">
                <a16:creationId xmlns:a16="http://schemas.microsoft.com/office/drawing/2014/main" id="{BEB5A9CA-CD40-443B-919A-55ADC98D5371}"/>
              </a:ext>
            </a:extLst>
          </p:cNvPr>
          <p:cNvSpPr>
            <a:spLocks noChangeArrowheads="1"/>
          </p:cNvSpPr>
          <p:nvPr/>
        </p:nvSpPr>
        <p:spPr bwMode="auto">
          <a:xfrm>
            <a:off x="6405783" y="1947499"/>
            <a:ext cx="31087" cy="73682"/>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159" name="Rectangle 145">
            <a:extLst>
              <a:ext uri="{FF2B5EF4-FFF2-40B4-BE49-F238E27FC236}">
                <a16:creationId xmlns:a16="http://schemas.microsoft.com/office/drawing/2014/main" id="{A35D342E-B6DA-49D5-B833-3AC3C27F71D3}"/>
              </a:ext>
            </a:extLst>
          </p:cNvPr>
          <p:cNvSpPr>
            <a:spLocks noChangeArrowheads="1"/>
          </p:cNvSpPr>
          <p:nvPr/>
        </p:nvSpPr>
        <p:spPr bwMode="auto">
          <a:xfrm>
            <a:off x="6469901" y="1947499"/>
            <a:ext cx="31087" cy="73682"/>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160" name="Rectangle 146">
            <a:extLst>
              <a:ext uri="{FF2B5EF4-FFF2-40B4-BE49-F238E27FC236}">
                <a16:creationId xmlns:a16="http://schemas.microsoft.com/office/drawing/2014/main" id="{0B357F7F-2FE2-4A2A-9F31-47B0F459EDFC}"/>
              </a:ext>
            </a:extLst>
          </p:cNvPr>
          <p:cNvSpPr>
            <a:spLocks noChangeArrowheads="1"/>
          </p:cNvSpPr>
          <p:nvPr/>
        </p:nvSpPr>
        <p:spPr bwMode="auto">
          <a:xfrm>
            <a:off x="6535960" y="1947499"/>
            <a:ext cx="31087" cy="73682"/>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161" name="Rectangle 147">
            <a:extLst>
              <a:ext uri="{FF2B5EF4-FFF2-40B4-BE49-F238E27FC236}">
                <a16:creationId xmlns:a16="http://schemas.microsoft.com/office/drawing/2014/main" id="{DBB7C0FC-CF5B-4085-8AEE-5C02F9CDA427}"/>
              </a:ext>
            </a:extLst>
          </p:cNvPr>
          <p:cNvSpPr>
            <a:spLocks noChangeArrowheads="1"/>
          </p:cNvSpPr>
          <p:nvPr/>
        </p:nvSpPr>
        <p:spPr bwMode="auto">
          <a:xfrm>
            <a:off x="6600076" y="1947499"/>
            <a:ext cx="31087" cy="73682"/>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162" name="Rectangle 148">
            <a:extLst>
              <a:ext uri="{FF2B5EF4-FFF2-40B4-BE49-F238E27FC236}">
                <a16:creationId xmlns:a16="http://schemas.microsoft.com/office/drawing/2014/main" id="{71FF0E02-D2C9-461B-B23F-6E2B487E8A8D}"/>
              </a:ext>
            </a:extLst>
          </p:cNvPr>
          <p:cNvSpPr>
            <a:spLocks noChangeArrowheads="1"/>
          </p:cNvSpPr>
          <p:nvPr/>
        </p:nvSpPr>
        <p:spPr bwMode="auto">
          <a:xfrm>
            <a:off x="6405783" y="2050497"/>
            <a:ext cx="31087" cy="71692"/>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163" name="Rectangle 149">
            <a:extLst>
              <a:ext uri="{FF2B5EF4-FFF2-40B4-BE49-F238E27FC236}">
                <a16:creationId xmlns:a16="http://schemas.microsoft.com/office/drawing/2014/main" id="{8946B7E0-366A-4A18-871E-1D8686D69AC6}"/>
              </a:ext>
            </a:extLst>
          </p:cNvPr>
          <p:cNvSpPr>
            <a:spLocks noChangeArrowheads="1"/>
          </p:cNvSpPr>
          <p:nvPr/>
        </p:nvSpPr>
        <p:spPr bwMode="auto">
          <a:xfrm>
            <a:off x="6469901" y="2050497"/>
            <a:ext cx="31087" cy="71692"/>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164" name="Rectangle 150">
            <a:extLst>
              <a:ext uri="{FF2B5EF4-FFF2-40B4-BE49-F238E27FC236}">
                <a16:creationId xmlns:a16="http://schemas.microsoft.com/office/drawing/2014/main" id="{8BD15256-6EFB-4BDE-9AD6-55EBEC40A26F}"/>
              </a:ext>
            </a:extLst>
          </p:cNvPr>
          <p:cNvSpPr>
            <a:spLocks noChangeArrowheads="1"/>
          </p:cNvSpPr>
          <p:nvPr/>
        </p:nvSpPr>
        <p:spPr bwMode="auto">
          <a:xfrm>
            <a:off x="6535960" y="2050497"/>
            <a:ext cx="31087" cy="71692"/>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165" name="Rectangle 151">
            <a:extLst>
              <a:ext uri="{FF2B5EF4-FFF2-40B4-BE49-F238E27FC236}">
                <a16:creationId xmlns:a16="http://schemas.microsoft.com/office/drawing/2014/main" id="{999DBA0E-4DA9-4984-831D-6A68C6DAE9D8}"/>
              </a:ext>
            </a:extLst>
          </p:cNvPr>
          <p:cNvSpPr>
            <a:spLocks noChangeArrowheads="1"/>
          </p:cNvSpPr>
          <p:nvPr/>
        </p:nvSpPr>
        <p:spPr bwMode="auto">
          <a:xfrm>
            <a:off x="6600076" y="2050497"/>
            <a:ext cx="31087" cy="71692"/>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166" name="Rectangle 152">
            <a:extLst>
              <a:ext uri="{FF2B5EF4-FFF2-40B4-BE49-F238E27FC236}">
                <a16:creationId xmlns:a16="http://schemas.microsoft.com/office/drawing/2014/main" id="{B7358F92-FB35-4746-9145-B22914C30CEF}"/>
              </a:ext>
            </a:extLst>
          </p:cNvPr>
          <p:cNvSpPr>
            <a:spLocks noChangeArrowheads="1"/>
          </p:cNvSpPr>
          <p:nvPr/>
        </p:nvSpPr>
        <p:spPr bwMode="auto">
          <a:xfrm>
            <a:off x="6405783" y="2155415"/>
            <a:ext cx="31087" cy="71692"/>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167" name="Rectangle 153">
            <a:extLst>
              <a:ext uri="{FF2B5EF4-FFF2-40B4-BE49-F238E27FC236}">
                <a16:creationId xmlns:a16="http://schemas.microsoft.com/office/drawing/2014/main" id="{A1DD9080-62B3-434F-B88A-DC04DF1EDD79}"/>
              </a:ext>
            </a:extLst>
          </p:cNvPr>
          <p:cNvSpPr>
            <a:spLocks noChangeArrowheads="1"/>
          </p:cNvSpPr>
          <p:nvPr/>
        </p:nvSpPr>
        <p:spPr bwMode="auto">
          <a:xfrm>
            <a:off x="6469901" y="2155415"/>
            <a:ext cx="31087" cy="71692"/>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168" name="Rectangle 154">
            <a:extLst>
              <a:ext uri="{FF2B5EF4-FFF2-40B4-BE49-F238E27FC236}">
                <a16:creationId xmlns:a16="http://schemas.microsoft.com/office/drawing/2014/main" id="{D30037C4-0C85-4431-9E4B-3DA63A4B15D2}"/>
              </a:ext>
            </a:extLst>
          </p:cNvPr>
          <p:cNvSpPr>
            <a:spLocks noChangeArrowheads="1"/>
          </p:cNvSpPr>
          <p:nvPr/>
        </p:nvSpPr>
        <p:spPr bwMode="auto">
          <a:xfrm>
            <a:off x="6535960" y="2155415"/>
            <a:ext cx="31087" cy="71692"/>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169" name="Rectangle 155">
            <a:extLst>
              <a:ext uri="{FF2B5EF4-FFF2-40B4-BE49-F238E27FC236}">
                <a16:creationId xmlns:a16="http://schemas.microsoft.com/office/drawing/2014/main" id="{2705B40F-C175-40DD-89CA-1DB4184011F0}"/>
              </a:ext>
            </a:extLst>
          </p:cNvPr>
          <p:cNvSpPr>
            <a:spLocks noChangeArrowheads="1"/>
          </p:cNvSpPr>
          <p:nvPr/>
        </p:nvSpPr>
        <p:spPr bwMode="auto">
          <a:xfrm>
            <a:off x="6600076" y="2155415"/>
            <a:ext cx="31087" cy="71692"/>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170" name="Line 156">
            <a:extLst>
              <a:ext uri="{FF2B5EF4-FFF2-40B4-BE49-F238E27FC236}">
                <a16:creationId xmlns:a16="http://schemas.microsoft.com/office/drawing/2014/main" id="{83D4F0F8-413D-40F3-835D-77E8F5E2257B}"/>
              </a:ext>
            </a:extLst>
          </p:cNvPr>
          <p:cNvSpPr>
            <a:spLocks noChangeShapeType="1"/>
          </p:cNvSpPr>
          <p:nvPr/>
        </p:nvSpPr>
        <p:spPr bwMode="auto">
          <a:xfrm>
            <a:off x="6897344" y="1170983"/>
            <a:ext cx="0" cy="1137096"/>
          </a:xfrm>
          <a:prstGeom prst="line">
            <a:avLst/>
          </a:prstGeom>
          <a:noFill/>
          <a:ln w="17463" cap="flat">
            <a:solidFill>
              <a:srgbClr val="E94025"/>
            </a:solidFill>
            <a:prstDash val="solid"/>
            <a:miter lim="800000"/>
            <a:headEnd/>
            <a:tailEnd/>
          </a:ln>
          <a:extLst>
            <a:ext uri="{909E8E84-426E-40DD-AFC4-6F175D3DCCD1}">
              <a14:hiddenFill xmlns:a14="http://schemas.microsoft.com/office/drawing/2010/main">
                <a:noFill/>
              </a14:hiddenFill>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171" name="Line 157">
            <a:extLst>
              <a:ext uri="{FF2B5EF4-FFF2-40B4-BE49-F238E27FC236}">
                <a16:creationId xmlns:a16="http://schemas.microsoft.com/office/drawing/2014/main" id="{F4EF810C-A659-4746-83E1-3C6902A6ACFA}"/>
              </a:ext>
            </a:extLst>
          </p:cNvPr>
          <p:cNvSpPr>
            <a:spLocks noChangeShapeType="1"/>
          </p:cNvSpPr>
          <p:nvPr/>
        </p:nvSpPr>
        <p:spPr bwMode="auto">
          <a:xfrm>
            <a:off x="6844884" y="1170983"/>
            <a:ext cx="0" cy="1137096"/>
          </a:xfrm>
          <a:prstGeom prst="line">
            <a:avLst/>
          </a:prstGeom>
          <a:noFill/>
          <a:ln w="17463" cap="flat">
            <a:solidFill>
              <a:srgbClr val="E94025"/>
            </a:solidFill>
            <a:prstDash val="solid"/>
            <a:miter lim="800000"/>
            <a:headEnd/>
            <a:tailEnd/>
          </a:ln>
          <a:extLst>
            <a:ext uri="{909E8E84-426E-40DD-AFC4-6F175D3DCCD1}">
              <a14:hiddenFill xmlns:a14="http://schemas.microsoft.com/office/drawing/2010/main">
                <a:noFill/>
              </a14:hiddenFill>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172" name="Line 158">
            <a:extLst>
              <a:ext uri="{FF2B5EF4-FFF2-40B4-BE49-F238E27FC236}">
                <a16:creationId xmlns:a16="http://schemas.microsoft.com/office/drawing/2014/main" id="{62FABB99-E439-467C-A739-26580FA88F1A}"/>
              </a:ext>
            </a:extLst>
          </p:cNvPr>
          <p:cNvSpPr>
            <a:spLocks noChangeShapeType="1"/>
          </p:cNvSpPr>
          <p:nvPr/>
        </p:nvSpPr>
        <p:spPr bwMode="auto">
          <a:xfrm>
            <a:off x="6796312" y="1170983"/>
            <a:ext cx="0" cy="1137096"/>
          </a:xfrm>
          <a:prstGeom prst="line">
            <a:avLst/>
          </a:prstGeom>
          <a:noFill/>
          <a:ln w="17463" cap="flat">
            <a:solidFill>
              <a:srgbClr val="E94025"/>
            </a:solidFill>
            <a:prstDash val="solid"/>
            <a:miter lim="800000"/>
            <a:headEnd/>
            <a:tailEnd/>
          </a:ln>
          <a:extLst>
            <a:ext uri="{909E8E84-426E-40DD-AFC4-6F175D3DCCD1}">
              <a14:hiddenFill xmlns:a14="http://schemas.microsoft.com/office/drawing/2010/main">
                <a:noFill/>
              </a14:hiddenFill>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173" name="Line 159">
            <a:extLst>
              <a:ext uri="{FF2B5EF4-FFF2-40B4-BE49-F238E27FC236}">
                <a16:creationId xmlns:a16="http://schemas.microsoft.com/office/drawing/2014/main" id="{7EDA80CE-DBD2-421D-8651-2AFB5CF150C9}"/>
              </a:ext>
            </a:extLst>
          </p:cNvPr>
          <p:cNvSpPr>
            <a:spLocks noChangeShapeType="1"/>
          </p:cNvSpPr>
          <p:nvPr/>
        </p:nvSpPr>
        <p:spPr bwMode="auto">
          <a:xfrm>
            <a:off x="6743852" y="1170983"/>
            <a:ext cx="0" cy="1137096"/>
          </a:xfrm>
          <a:prstGeom prst="line">
            <a:avLst/>
          </a:prstGeom>
          <a:noFill/>
          <a:ln w="17463" cap="flat">
            <a:solidFill>
              <a:srgbClr val="E94025"/>
            </a:solidFill>
            <a:prstDash val="solid"/>
            <a:miter lim="800000"/>
            <a:headEnd/>
            <a:tailEnd/>
          </a:ln>
          <a:extLst>
            <a:ext uri="{909E8E84-426E-40DD-AFC4-6F175D3DCCD1}">
              <a14:hiddenFill xmlns:a14="http://schemas.microsoft.com/office/drawing/2010/main">
                <a:noFill/>
              </a14:hiddenFill>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174" name="Line 160">
            <a:extLst>
              <a:ext uri="{FF2B5EF4-FFF2-40B4-BE49-F238E27FC236}">
                <a16:creationId xmlns:a16="http://schemas.microsoft.com/office/drawing/2014/main" id="{6FB9B2EA-A22B-4ED5-B406-324B727C5C5D}"/>
              </a:ext>
            </a:extLst>
          </p:cNvPr>
          <p:cNvSpPr>
            <a:spLocks noChangeShapeType="1"/>
          </p:cNvSpPr>
          <p:nvPr/>
        </p:nvSpPr>
        <p:spPr bwMode="auto">
          <a:xfrm>
            <a:off x="6695280" y="1170983"/>
            <a:ext cx="0" cy="1137096"/>
          </a:xfrm>
          <a:prstGeom prst="line">
            <a:avLst/>
          </a:prstGeom>
          <a:noFill/>
          <a:ln w="17463" cap="flat">
            <a:solidFill>
              <a:srgbClr val="E94025"/>
            </a:solidFill>
            <a:prstDash val="solid"/>
            <a:miter lim="800000"/>
            <a:headEnd/>
            <a:tailEnd/>
          </a:ln>
          <a:extLst>
            <a:ext uri="{909E8E84-426E-40DD-AFC4-6F175D3DCCD1}">
              <a14:hiddenFill xmlns:a14="http://schemas.microsoft.com/office/drawing/2010/main">
                <a:noFill/>
              </a14:hiddenFill>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175" name="Rectangle 161">
            <a:extLst>
              <a:ext uri="{FF2B5EF4-FFF2-40B4-BE49-F238E27FC236}">
                <a16:creationId xmlns:a16="http://schemas.microsoft.com/office/drawing/2014/main" id="{619A1027-A958-4D75-9BB5-F5BDEBC13EA3}"/>
              </a:ext>
            </a:extLst>
          </p:cNvPr>
          <p:cNvSpPr>
            <a:spLocks noChangeArrowheads="1"/>
          </p:cNvSpPr>
          <p:nvPr/>
        </p:nvSpPr>
        <p:spPr bwMode="auto">
          <a:xfrm>
            <a:off x="7744020" y="1594057"/>
            <a:ext cx="273953" cy="59742"/>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176" name="Rectangle 162">
            <a:extLst>
              <a:ext uri="{FF2B5EF4-FFF2-40B4-BE49-F238E27FC236}">
                <a16:creationId xmlns:a16="http://schemas.microsoft.com/office/drawing/2014/main" id="{9B29BCC6-2CB8-4DA1-B277-6D06CBA3FAD0}"/>
              </a:ext>
            </a:extLst>
          </p:cNvPr>
          <p:cNvSpPr>
            <a:spLocks noChangeArrowheads="1"/>
          </p:cNvSpPr>
          <p:nvPr/>
        </p:nvSpPr>
        <p:spPr bwMode="auto">
          <a:xfrm>
            <a:off x="7744020" y="1695089"/>
            <a:ext cx="273953" cy="59742"/>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177" name="Rectangle 163">
            <a:extLst>
              <a:ext uri="{FF2B5EF4-FFF2-40B4-BE49-F238E27FC236}">
                <a16:creationId xmlns:a16="http://schemas.microsoft.com/office/drawing/2014/main" id="{DEA8EAA2-4C1D-4DE8-B710-F2A970647B8E}"/>
              </a:ext>
            </a:extLst>
          </p:cNvPr>
          <p:cNvSpPr>
            <a:spLocks noChangeArrowheads="1"/>
          </p:cNvSpPr>
          <p:nvPr/>
        </p:nvSpPr>
        <p:spPr bwMode="auto">
          <a:xfrm>
            <a:off x="7744020" y="1800031"/>
            <a:ext cx="273953" cy="57750"/>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178" name="Rectangle 164">
            <a:extLst>
              <a:ext uri="{FF2B5EF4-FFF2-40B4-BE49-F238E27FC236}">
                <a16:creationId xmlns:a16="http://schemas.microsoft.com/office/drawing/2014/main" id="{2B4B5F74-CC25-47DF-B39D-36DFD0BE1F6B}"/>
              </a:ext>
            </a:extLst>
          </p:cNvPr>
          <p:cNvSpPr>
            <a:spLocks noChangeArrowheads="1"/>
          </p:cNvSpPr>
          <p:nvPr/>
        </p:nvSpPr>
        <p:spPr bwMode="auto">
          <a:xfrm>
            <a:off x="7744020" y="1901012"/>
            <a:ext cx="273953" cy="6173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179" name="Rectangle 165">
            <a:extLst>
              <a:ext uri="{FF2B5EF4-FFF2-40B4-BE49-F238E27FC236}">
                <a16:creationId xmlns:a16="http://schemas.microsoft.com/office/drawing/2014/main" id="{771EFDB0-3881-4BE6-9B18-3FC62BE3C5D4}"/>
              </a:ext>
            </a:extLst>
          </p:cNvPr>
          <p:cNvSpPr>
            <a:spLocks noChangeArrowheads="1"/>
          </p:cNvSpPr>
          <p:nvPr/>
        </p:nvSpPr>
        <p:spPr bwMode="auto">
          <a:xfrm>
            <a:off x="7744020" y="2004014"/>
            <a:ext cx="273953" cy="59742"/>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180" name="Rectangle 166">
            <a:extLst>
              <a:ext uri="{FF2B5EF4-FFF2-40B4-BE49-F238E27FC236}">
                <a16:creationId xmlns:a16="http://schemas.microsoft.com/office/drawing/2014/main" id="{2403714E-AAFA-4954-BEB6-BDD3FFA8FE39}"/>
              </a:ext>
            </a:extLst>
          </p:cNvPr>
          <p:cNvSpPr>
            <a:spLocks noChangeArrowheads="1"/>
          </p:cNvSpPr>
          <p:nvPr/>
        </p:nvSpPr>
        <p:spPr bwMode="auto">
          <a:xfrm>
            <a:off x="7744020" y="2105046"/>
            <a:ext cx="273953" cy="59742"/>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181" name="Rectangle 167">
            <a:extLst>
              <a:ext uri="{FF2B5EF4-FFF2-40B4-BE49-F238E27FC236}">
                <a16:creationId xmlns:a16="http://schemas.microsoft.com/office/drawing/2014/main" id="{9D727091-C226-4798-8961-945390CC92AA}"/>
              </a:ext>
            </a:extLst>
          </p:cNvPr>
          <p:cNvSpPr>
            <a:spLocks noChangeArrowheads="1"/>
          </p:cNvSpPr>
          <p:nvPr/>
        </p:nvSpPr>
        <p:spPr bwMode="auto">
          <a:xfrm>
            <a:off x="7744020" y="2209988"/>
            <a:ext cx="273953" cy="57750"/>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pic>
        <p:nvPicPr>
          <p:cNvPr id="182" name="Picture 181">
            <a:extLst>
              <a:ext uri="{FF2B5EF4-FFF2-40B4-BE49-F238E27FC236}">
                <a16:creationId xmlns:a16="http://schemas.microsoft.com/office/drawing/2014/main" id="{941B6985-21E7-4E65-98B1-F19985F7084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390369" y="6240438"/>
            <a:ext cx="440352" cy="539637"/>
          </a:xfrm>
          <a:prstGeom prst="rect">
            <a:avLst/>
          </a:prstGeom>
        </p:spPr>
      </p:pic>
      <p:sp>
        <p:nvSpPr>
          <p:cNvPr id="12" name="TextBox 11">
            <a:extLst>
              <a:ext uri="{FF2B5EF4-FFF2-40B4-BE49-F238E27FC236}">
                <a16:creationId xmlns:a16="http://schemas.microsoft.com/office/drawing/2014/main" id="{36BA804E-E2D1-4BA6-8EBE-F5FEAE3105DD}"/>
              </a:ext>
            </a:extLst>
          </p:cNvPr>
          <p:cNvSpPr txBox="1"/>
          <p:nvPr/>
        </p:nvSpPr>
        <p:spPr>
          <a:xfrm>
            <a:off x="8567146" y="6152350"/>
            <a:ext cx="1447995" cy="193899"/>
          </a:xfrm>
          <a:prstGeom prst="rect">
            <a:avLst/>
          </a:prstGeom>
          <a:solidFill>
            <a:schemeClr val="tx2">
              <a:lumMod val="10000"/>
            </a:schemeClr>
          </a:solidFill>
        </p:spPr>
        <p:txBody>
          <a:bodyPr wrap="square" lIns="0" tIns="0" rIns="0" bIns="0" rtlCol="0" anchor="ctr" anchorCtr="0">
            <a:spAutoFit/>
          </a:bodyPr>
          <a:lstStyle/>
          <a:p>
            <a:pPr algn="ctr" defTabSz="914367">
              <a:lnSpc>
                <a:spcPct val="90000"/>
              </a:lnSpc>
              <a:spcAft>
                <a:spcPts val="588"/>
              </a:spcAft>
              <a:defRPr/>
            </a:pPr>
            <a:r>
              <a:rPr lang="en-US" sz="1400" dirty="0">
                <a:latin typeface="Segoe UI" panose="020B0502040204020203" pitchFamily="34" charset="0"/>
                <a:cs typeface="Segoe UI" panose="020B0502040204020203" pitchFamily="34" charset="0"/>
              </a:rPr>
              <a:t>Azure Network</a:t>
            </a:r>
          </a:p>
        </p:txBody>
      </p:sp>
    </p:spTree>
    <p:extLst>
      <p:ext uri="{BB962C8B-B14F-4D97-AF65-F5344CB8AC3E}">
        <p14:creationId xmlns:p14="http://schemas.microsoft.com/office/powerpoint/2010/main" val="2615190489"/>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6A485C-C0E0-4443-AEC7-02B6A65EB0B9}"/>
              </a:ext>
            </a:extLst>
          </p:cNvPr>
          <p:cNvSpPr>
            <a:spLocks noGrp="1"/>
          </p:cNvSpPr>
          <p:nvPr>
            <p:ph type="title"/>
          </p:nvPr>
        </p:nvSpPr>
        <p:spPr/>
        <p:txBody>
          <a:bodyPr/>
          <a:lstStyle/>
          <a:p>
            <a:r>
              <a:rPr lang="en-US" dirty="0"/>
              <a:t>Service Tags (Public Preview)</a:t>
            </a:r>
          </a:p>
        </p:txBody>
      </p:sp>
      <p:sp>
        <p:nvSpPr>
          <p:cNvPr id="3" name="Text Placeholder 2">
            <a:extLst>
              <a:ext uri="{FF2B5EF4-FFF2-40B4-BE49-F238E27FC236}">
                <a16:creationId xmlns:a16="http://schemas.microsoft.com/office/drawing/2014/main" id="{79983016-872B-48D3-B492-433C571DA216}"/>
              </a:ext>
            </a:extLst>
          </p:cNvPr>
          <p:cNvSpPr>
            <a:spLocks noGrp="1"/>
          </p:cNvSpPr>
          <p:nvPr>
            <p:ph type="body" sz="quarter" idx="10"/>
          </p:nvPr>
        </p:nvSpPr>
        <p:spPr>
          <a:xfrm>
            <a:off x="29824" y="1122766"/>
            <a:ext cx="6250037" cy="5620000"/>
          </a:xfrm>
        </p:spPr>
        <p:txBody>
          <a:bodyPr/>
          <a:lstStyle/>
          <a:p>
            <a:pPr marL="457200" indent="-457200">
              <a:buFont typeface="Arial" panose="020B0604020202020204" pitchFamily="34" charset="0"/>
              <a:buChar char="•"/>
            </a:pPr>
            <a:r>
              <a:rPr lang="en-US" sz="3200" dirty="0">
                <a:latin typeface="+mn-lt"/>
              </a:rPr>
              <a:t>Define security policies to Azure Services</a:t>
            </a:r>
          </a:p>
          <a:p>
            <a:pPr marL="457200" indent="-457200">
              <a:buFont typeface="Arial" panose="020B0604020202020204" pitchFamily="34" charset="0"/>
              <a:buChar char="•"/>
            </a:pPr>
            <a:r>
              <a:rPr lang="en-US" sz="3200" dirty="0">
                <a:latin typeface="+mn-lt"/>
              </a:rPr>
              <a:t>Maintenance of tags will be perform by azure</a:t>
            </a:r>
          </a:p>
          <a:p>
            <a:pPr marL="457200" indent="-457200">
              <a:buFont typeface="Arial" panose="020B0604020202020204" pitchFamily="34" charset="0"/>
              <a:buChar char="•"/>
            </a:pPr>
            <a:r>
              <a:rPr lang="en-US" sz="3200" dirty="0">
                <a:latin typeface="+mn-lt"/>
              </a:rPr>
              <a:t>Restrict network access to just the Azure services you use.</a:t>
            </a:r>
          </a:p>
          <a:p>
            <a:pPr marL="457200" indent="-457200">
              <a:buFont typeface="Arial" panose="020B0604020202020204" pitchFamily="34" charset="0"/>
              <a:buChar char="•"/>
            </a:pPr>
            <a:r>
              <a:rPr lang="en-US" sz="3200" dirty="0">
                <a:latin typeface="+mn-lt"/>
              </a:rPr>
              <a:t>Maintenance of IP addresses for each tag provided by Azure</a:t>
            </a:r>
          </a:p>
          <a:p>
            <a:pPr marL="457200" indent="-457200">
              <a:buFont typeface="Arial" panose="020B0604020202020204" pitchFamily="34" charset="0"/>
              <a:buChar char="•"/>
            </a:pPr>
            <a:r>
              <a:rPr lang="en-US" sz="3200" dirty="0">
                <a:latin typeface="+mn-lt"/>
              </a:rPr>
              <a:t>Support for global and regional tags (varies by service)</a:t>
            </a:r>
          </a:p>
          <a:p>
            <a:endParaRPr lang="en-US" dirty="0"/>
          </a:p>
        </p:txBody>
      </p:sp>
      <p:graphicFrame>
        <p:nvGraphicFramePr>
          <p:cNvPr id="6" name="Table 5">
            <a:extLst>
              <a:ext uri="{FF2B5EF4-FFF2-40B4-BE49-F238E27FC236}">
                <a16:creationId xmlns:a16="http://schemas.microsoft.com/office/drawing/2014/main" id="{2F1E9C96-AE20-445A-97F1-B18B6BF17B0E}"/>
              </a:ext>
            </a:extLst>
          </p:cNvPr>
          <p:cNvGraphicFramePr>
            <a:graphicFrameLocks noGrp="1"/>
          </p:cNvGraphicFramePr>
          <p:nvPr>
            <p:extLst/>
          </p:nvPr>
        </p:nvGraphicFramePr>
        <p:xfrm>
          <a:off x="6312958" y="4919971"/>
          <a:ext cx="6081125" cy="1635760"/>
        </p:xfrm>
        <a:graphic>
          <a:graphicData uri="http://schemas.openxmlformats.org/drawingml/2006/table">
            <a:tbl>
              <a:tblPr>
                <a:tableStyleId>{1E171933-4619-4E11-9A3F-F7608DF75F80}</a:tableStyleId>
              </a:tblPr>
              <a:tblGrid>
                <a:gridCol w="595030">
                  <a:extLst>
                    <a:ext uri="{9D8B030D-6E8A-4147-A177-3AD203B41FA5}">
                      <a16:colId xmlns:a16="http://schemas.microsoft.com/office/drawing/2014/main" val="878956919"/>
                    </a:ext>
                  </a:extLst>
                </a:gridCol>
                <a:gridCol w="1546342">
                  <a:extLst>
                    <a:ext uri="{9D8B030D-6E8A-4147-A177-3AD203B41FA5}">
                      <a16:colId xmlns:a16="http://schemas.microsoft.com/office/drawing/2014/main" val="1546973202"/>
                    </a:ext>
                  </a:extLst>
                </a:gridCol>
                <a:gridCol w="1432748">
                  <a:extLst>
                    <a:ext uri="{9D8B030D-6E8A-4147-A177-3AD203B41FA5}">
                      <a16:colId xmlns:a16="http://schemas.microsoft.com/office/drawing/2014/main" val="236321253"/>
                    </a:ext>
                  </a:extLst>
                </a:gridCol>
                <a:gridCol w="1757032">
                  <a:extLst>
                    <a:ext uri="{9D8B030D-6E8A-4147-A177-3AD203B41FA5}">
                      <a16:colId xmlns:a16="http://schemas.microsoft.com/office/drawing/2014/main" val="2021927125"/>
                    </a:ext>
                  </a:extLst>
                </a:gridCol>
                <a:gridCol w="749973">
                  <a:extLst>
                    <a:ext uri="{9D8B030D-6E8A-4147-A177-3AD203B41FA5}">
                      <a16:colId xmlns:a16="http://schemas.microsoft.com/office/drawing/2014/main" val="414589496"/>
                    </a:ext>
                  </a:extLst>
                </a:gridCol>
              </a:tblGrid>
              <a:tr h="340454">
                <a:tc gridSpan="5">
                  <a:txBody>
                    <a:bodyPr/>
                    <a:lstStyle/>
                    <a:p>
                      <a:pPr marL="0" marR="0" algn="ctr" fontAlgn="t">
                        <a:spcBef>
                          <a:spcPts val="0"/>
                        </a:spcBef>
                        <a:spcAft>
                          <a:spcPts val="0"/>
                        </a:spcAft>
                      </a:pPr>
                      <a:r>
                        <a:rPr lang="en-US" sz="1800" b="1" dirty="0">
                          <a:effectLst/>
                        </a:rPr>
                        <a:t>Network Security Group (NSG)</a:t>
                      </a:r>
                      <a:endParaRPr lang="en-US" sz="1800" b="1" dirty="0">
                        <a:solidFill>
                          <a:srgbClr val="222222"/>
                        </a:solidFill>
                        <a:effectLst/>
                        <a:latin typeface="+mn-lt"/>
                      </a:endParaRPr>
                    </a:p>
                  </a:txBody>
                  <a:tcPr marL="50800" marR="50800" marT="50800" marB="50800">
                    <a:solidFill>
                      <a:schemeClr val="accent4">
                        <a:lumMod val="40000"/>
                        <a:lumOff val="60000"/>
                      </a:schemeClr>
                    </a:solidFill>
                  </a:tcPr>
                </a:tc>
                <a:tc hMerge="1">
                  <a:txBody>
                    <a:bodyPr/>
                    <a:lstStyle/>
                    <a:p>
                      <a:pPr marL="0" marR="0" fontAlgn="t">
                        <a:spcBef>
                          <a:spcPts val="0"/>
                        </a:spcBef>
                        <a:spcAft>
                          <a:spcPts val="0"/>
                        </a:spcAft>
                      </a:pPr>
                      <a:endParaRPr lang="en-US" sz="900" b="1">
                        <a:solidFill>
                          <a:srgbClr val="222222"/>
                        </a:solidFill>
                        <a:effectLst/>
                        <a:latin typeface="+mn-lt"/>
                      </a:endParaRPr>
                    </a:p>
                  </a:txBody>
                  <a:tcPr marL="50800" marR="50800" marT="50800" marB="50800"/>
                </a:tc>
                <a:tc hMerge="1">
                  <a:txBody>
                    <a:bodyPr/>
                    <a:lstStyle/>
                    <a:p>
                      <a:pPr marL="0" marR="0" fontAlgn="t">
                        <a:spcBef>
                          <a:spcPts val="0"/>
                        </a:spcBef>
                        <a:spcAft>
                          <a:spcPts val="0"/>
                        </a:spcAft>
                      </a:pPr>
                      <a:endParaRPr lang="en-US" sz="900" b="1">
                        <a:solidFill>
                          <a:srgbClr val="222222"/>
                        </a:solidFill>
                        <a:effectLst/>
                        <a:latin typeface="+mn-lt"/>
                      </a:endParaRPr>
                    </a:p>
                  </a:txBody>
                  <a:tcPr marL="50800" marR="50800" marT="50800" marB="50800"/>
                </a:tc>
                <a:tc hMerge="1">
                  <a:txBody>
                    <a:bodyPr/>
                    <a:lstStyle/>
                    <a:p>
                      <a:pPr marL="0" marR="0" fontAlgn="t">
                        <a:spcBef>
                          <a:spcPts val="0"/>
                        </a:spcBef>
                        <a:spcAft>
                          <a:spcPts val="0"/>
                        </a:spcAft>
                      </a:pPr>
                      <a:endParaRPr lang="en-US" sz="900" b="1">
                        <a:solidFill>
                          <a:srgbClr val="222222"/>
                        </a:solidFill>
                        <a:effectLst/>
                        <a:latin typeface="+mn-lt"/>
                      </a:endParaRPr>
                    </a:p>
                  </a:txBody>
                  <a:tcPr marL="50800" marR="50800" marT="50800" marB="50800"/>
                </a:tc>
                <a:tc hMerge="1">
                  <a:txBody>
                    <a:bodyPr/>
                    <a:lstStyle/>
                    <a:p>
                      <a:pPr marL="0" marR="0" fontAlgn="t">
                        <a:spcBef>
                          <a:spcPts val="0"/>
                        </a:spcBef>
                        <a:spcAft>
                          <a:spcPts val="0"/>
                        </a:spcAft>
                      </a:pPr>
                      <a:endParaRPr lang="en-US" sz="900" b="1">
                        <a:solidFill>
                          <a:srgbClr val="222222"/>
                        </a:solidFill>
                        <a:effectLst/>
                        <a:latin typeface="+mn-lt"/>
                      </a:endParaRPr>
                    </a:p>
                  </a:txBody>
                  <a:tcPr marL="50800" marR="50800" marT="50800" marB="50800"/>
                </a:tc>
                <a:extLst>
                  <a:ext uri="{0D108BD9-81ED-4DB2-BD59-A6C34878D82A}">
                    <a16:rowId xmlns:a16="http://schemas.microsoft.com/office/drawing/2014/main" val="399366424"/>
                  </a:ext>
                </a:extLst>
              </a:tr>
              <a:tr h="312097">
                <a:tc>
                  <a:txBody>
                    <a:bodyPr/>
                    <a:lstStyle/>
                    <a:p>
                      <a:pPr marL="0" marR="0" fontAlgn="t">
                        <a:spcBef>
                          <a:spcPts val="0"/>
                        </a:spcBef>
                        <a:spcAft>
                          <a:spcPts val="0"/>
                        </a:spcAft>
                      </a:pPr>
                      <a:r>
                        <a:rPr lang="en-US" sz="1400" b="1" dirty="0">
                          <a:effectLst/>
                        </a:rPr>
                        <a:t>Action</a:t>
                      </a:r>
                      <a:endParaRPr lang="en-US" sz="1400" b="1" dirty="0">
                        <a:solidFill>
                          <a:srgbClr val="222222"/>
                        </a:solidFill>
                        <a:effectLst/>
                        <a:latin typeface="+mn-lt"/>
                      </a:endParaRPr>
                    </a:p>
                  </a:txBody>
                  <a:tcPr marL="50800" marR="50800" marT="50800" marB="50800">
                    <a:solidFill>
                      <a:schemeClr val="accent4">
                        <a:lumMod val="20000"/>
                        <a:lumOff val="80000"/>
                      </a:schemeClr>
                    </a:solidFill>
                  </a:tcPr>
                </a:tc>
                <a:tc>
                  <a:txBody>
                    <a:bodyPr/>
                    <a:lstStyle/>
                    <a:p>
                      <a:pPr marL="0" marR="0" fontAlgn="t">
                        <a:spcBef>
                          <a:spcPts val="0"/>
                        </a:spcBef>
                        <a:spcAft>
                          <a:spcPts val="0"/>
                        </a:spcAft>
                      </a:pPr>
                      <a:r>
                        <a:rPr lang="en-US" sz="1400" b="1" dirty="0">
                          <a:effectLst/>
                        </a:rPr>
                        <a:t>Name</a:t>
                      </a:r>
                      <a:endParaRPr lang="en-US" sz="1400" b="1" dirty="0">
                        <a:solidFill>
                          <a:srgbClr val="222222"/>
                        </a:solidFill>
                        <a:effectLst/>
                        <a:latin typeface="+mn-lt"/>
                      </a:endParaRPr>
                    </a:p>
                  </a:txBody>
                  <a:tcPr marL="50800" marR="50800" marT="50800" marB="50800">
                    <a:solidFill>
                      <a:schemeClr val="accent4">
                        <a:lumMod val="20000"/>
                        <a:lumOff val="80000"/>
                      </a:schemeClr>
                    </a:solidFill>
                  </a:tcPr>
                </a:tc>
                <a:tc>
                  <a:txBody>
                    <a:bodyPr/>
                    <a:lstStyle/>
                    <a:p>
                      <a:pPr marL="0" marR="0" fontAlgn="t">
                        <a:spcBef>
                          <a:spcPts val="0"/>
                        </a:spcBef>
                        <a:spcAft>
                          <a:spcPts val="0"/>
                        </a:spcAft>
                      </a:pPr>
                      <a:r>
                        <a:rPr lang="en-US" sz="1400" b="1" dirty="0">
                          <a:effectLst/>
                        </a:rPr>
                        <a:t>Source</a:t>
                      </a:r>
                      <a:endParaRPr lang="en-US" sz="1400" b="1" dirty="0">
                        <a:solidFill>
                          <a:srgbClr val="222222"/>
                        </a:solidFill>
                        <a:effectLst/>
                        <a:latin typeface="+mn-lt"/>
                      </a:endParaRPr>
                    </a:p>
                  </a:txBody>
                  <a:tcPr marL="50800" marR="50800" marT="50800" marB="50800">
                    <a:solidFill>
                      <a:schemeClr val="accent4">
                        <a:lumMod val="20000"/>
                        <a:lumOff val="80000"/>
                      </a:schemeClr>
                    </a:solidFill>
                  </a:tcPr>
                </a:tc>
                <a:tc>
                  <a:txBody>
                    <a:bodyPr/>
                    <a:lstStyle/>
                    <a:p>
                      <a:pPr marL="0" marR="0" fontAlgn="t">
                        <a:spcBef>
                          <a:spcPts val="0"/>
                        </a:spcBef>
                        <a:spcAft>
                          <a:spcPts val="0"/>
                        </a:spcAft>
                      </a:pPr>
                      <a:r>
                        <a:rPr lang="en-US" sz="1400" b="1" dirty="0">
                          <a:effectLst/>
                        </a:rPr>
                        <a:t>Destination</a:t>
                      </a:r>
                      <a:endParaRPr lang="en-US" sz="1400" b="1" dirty="0">
                        <a:solidFill>
                          <a:srgbClr val="222222"/>
                        </a:solidFill>
                        <a:effectLst/>
                        <a:latin typeface="+mn-lt"/>
                      </a:endParaRPr>
                    </a:p>
                  </a:txBody>
                  <a:tcPr marL="50800" marR="50800" marT="50800" marB="50800">
                    <a:solidFill>
                      <a:schemeClr val="accent4">
                        <a:lumMod val="20000"/>
                        <a:lumOff val="80000"/>
                      </a:schemeClr>
                    </a:solidFill>
                  </a:tcPr>
                </a:tc>
                <a:tc>
                  <a:txBody>
                    <a:bodyPr/>
                    <a:lstStyle/>
                    <a:p>
                      <a:pPr marL="0" marR="0" fontAlgn="t">
                        <a:spcBef>
                          <a:spcPts val="0"/>
                        </a:spcBef>
                        <a:spcAft>
                          <a:spcPts val="0"/>
                        </a:spcAft>
                      </a:pPr>
                      <a:r>
                        <a:rPr lang="en-US" sz="1400" b="1" dirty="0">
                          <a:effectLst/>
                        </a:rPr>
                        <a:t>Port</a:t>
                      </a:r>
                      <a:endParaRPr lang="en-US" sz="1400" b="1" dirty="0">
                        <a:solidFill>
                          <a:srgbClr val="222222"/>
                        </a:solidFill>
                        <a:effectLst/>
                        <a:latin typeface="+mn-lt"/>
                      </a:endParaRPr>
                    </a:p>
                  </a:txBody>
                  <a:tcPr marL="50800" marR="50800" marT="50800" marB="50800">
                    <a:solidFill>
                      <a:schemeClr val="accent4">
                        <a:lumMod val="20000"/>
                        <a:lumOff val="80000"/>
                      </a:schemeClr>
                    </a:solidFill>
                  </a:tcPr>
                </a:tc>
                <a:extLst>
                  <a:ext uri="{0D108BD9-81ED-4DB2-BD59-A6C34878D82A}">
                    <a16:rowId xmlns:a16="http://schemas.microsoft.com/office/drawing/2014/main" val="819426849"/>
                  </a:ext>
                </a:extLst>
              </a:tr>
              <a:tr h="312097">
                <a:tc>
                  <a:txBody>
                    <a:bodyPr/>
                    <a:lstStyle/>
                    <a:p>
                      <a:pPr marL="0" marR="0" fontAlgn="t">
                        <a:spcBef>
                          <a:spcPts val="0"/>
                        </a:spcBef>
                        <a:spcAft>
                          <a:spcPts val="0"/>
                        </a:spcAft>
                      </a:pPr>
                      <a:r>
                        <a:rPr lang="en-US" sz="1400" b="0" dirty="0">
                          <a:solidFill>
                            <a:srgbClr val="00B050"/>
                          </a:solidFill>
                          <a:effectLst/>
                          <a:latin typeface="+mn-lt"/>
                        </a:rPr>
                        <a:t>Allow</a:t>
                      </a:r>
                      <a:endParaRPr lang="en-US" sz="1400" b="0" dirty="0">
                        <a:solidFill>
                          <a:srgbClr val="222222"/>
                        </a:solidFill>
                        <a:effectLst/>
                        <a:latin typeface="+mn-lt"/>
                      </a:endParaRPr>
                    </a:p>
                  </a:txBody>
                  <a:tcPr marL="50800" marR="50800" marT="50800" marB="50800" anchor="ctr"/>
                </a:tc>
                <a:tc>
                  <a:txBody>
                    <a:bodyPr/>
                    <a:lstStyle/>
                    <a:p>
                      <a:pPr marL="0" marR="0" fontAlgn="t">
                        <a:spcBef>
                          <a:spcPts val="0"/>
                        </a:spcBef>
                        <a:spcAft>
                          <a:spcPts val="0"/>
                        </a:spcAft>
                      </a:pPr>
                      <a:r>
                        <a:rPr lang="en-US" sz="1400" dirty="0">
                          <a:effectLst/>
                        </a:rPr>
                        <a:t>AllowStorage</a:t>
                      </a:r>
                      <a:endParaRPr lang="en-US" sz="1400" dirty="0">
                        <a:solidFill>
                          <a:srgbClr val="222222"/>
                        </a:solidFill>
                        <a:effectLst/>
                        <a:latin typeface="+mn-lt"/>
                      </a:endParaRPr>
                    </a:p>
                  </a:txBody>
                  <a:tcPr marL="50800" marR="50800" marT="50800" marB="50800"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400" dirty="0">
                          <a:effectLst/>
                        </a:rPr>
                        <a:t>VirtualNetwork</a:t>
                      </a:r>
                      <a:endParaRPr lang="en-US" sz="1400" dirty="0">
                        <a:solidFill>
                          <a:srgbClr val="222222"/>
                        </a:solidFill>
                        <a:effectLst/>
                        <a:latin typeface="+mn-lt"/>
                      </a:endParaRPr>
                    </a:p>
                  </a:txBody>
                  <a:tcPr marL="50800" marR="50800" marT="50800" marB="50800" anchor="ctr"/>
                </a:tc>
                <a:tc>
                  <a:txBody>
                    <a:bodyPr/>
                    <a:lstStyle/>
                    <a:p>
                      <a:pPr marL="0" marR="0" fontAlgn="t">
                        <a:spcBef>
                          <a:spcPts val="0"/>
                        </a:spcBef>
                        <a:spcAft>
                          <a:spcPts val="0"/>
                        </a:spcAft>
                      </a:pPr>
                      <a:r>
                        <a:rPr lang="en-US" sz="1400" b="1" dirty="0">
                          <a:solidFill>
                            <a:schemeClr val="bg2"/>
                          </a:solidFill>
                          <a:effectLst/>
                        </a:rPr>
                        <a:t>Storage</a:t>
                      </a:r>
                      <a:endParaRPr lang="en-US" sz="1400" b="1" dirty="0">
                        <a:solidFill>
                          <a:schemeClr val="bg2"/>
                        </a:solidFill>
                        <a:effectLst/>
                        <a:latin typeface="+mn-lt"/>
                      </a:endParaRPr>
                    </a:p>
                  </a:txBody>
                  <a:tcPr marL="50800" marR="50800" marT="50800" marB="50800" anchor="ctr"/>
                </a:tc>
                <a:tc>
                  <a:txBody>
                    <a:bodyPr/>
                    <a:lstStyle/>
                    <a:p>
                      <a:pPr marL="0" marR="0" fontAlgn="t">
                        <a:spcBef>
                          <a:spcPts val="0"/>
                        </a:spcBef>
                        <a:spcAft>
                          <a:spcPts val="0"/>
                        </a:spcAft>
                      </a:pPr>
                      <a:r>
                        <a:rPr lang="en-US" sz="1400" dirty="0">
                          <a:effectLst/>
                        </a:rPr>
                        <a:t>Any</a:t>
                      </a:r>
                      <a:endParaRPr lang="en-US" sz="1400" dirty="0">
                        <a:solidFill>
                          <a:srgbClr val="222222"/>
                        </a:solidFill>
                        <a:effectLst/>
                        <a:latin typeface="+mn-lt"/>
                      </a:endParaRPr>
                    </a:p>
                  </a:txBody>
                  <a:tcPr marL="50800" marR="50800" marT="50800" marB="50800" anchor="ctr"/>
                </a:tc>
                <a:extLst>
                  <a:ext uri="{0D108BD9-81ED-4DB2-BD59-A6C34878D82A}">
                    <a16:rowId xmlns:a16="http://schemas.microsoft.com/office/drawing/2014/main" val="1048954723"/>
                  </a:ext>
                </a:extLst>
              </a:tr>
              <a:tr h="312097">
                <a:tc>
                  <a:txBody>
                    <a:bodyPr/>
                    <a:lstStyle/>
                    <a:p>
                      <a:pPr marL="0" marR="0" fontAlgn="t">
                        <a:spcBef>
                          <a:spcPts val="0"/>
                        </a:spcBef>
                        <a:spcAft>
                          <a:spcPts val="0"/>
                        </a:spcAft>
                      </a:pPr>
                      <a:r>
                        <a:rPr lang="en-US" sz="1400" b="0" dirty="0">
                          <a:solidFill>
                            <a:srgbClr val="00B050"/>
                          </a:solidFill>
                          <a:effectLst/>
                          <a:latin typeface="+mn-lt"/>
                        </a:rPr>
                        <a:t>Allow</a:t>
                      </a:r>
                      <a:endParaRPr lang="en-US" sz="1400" b="0" dirty="0">
                        <a:solidFill>
                          <a:srgbClr val="222222"/>
                        </a:solidFill>
                        <a:effectLst/>
                        <a:latin typeface="+mn-lt"/>
                      </a:endParaRPr>
                    </a:p>
                  </a:txBody>
                  <a:tcPr marL="50800" marR="50800" marT="50800" marB="50800" anchor="ctr"/>
                </a:tc>
                <a:tc>
                  <a:txBody>
                    <a:bodyPr/>
                    <a:lstStyle/>
                    <a:p>
                      <a:pPr marL="0" marR="0" fontAlgn="t">
                        <a:spcBef>
                          <a:spcPts val="0"/>
                        </a:spcBef>
                        <a:spcAft>
                          <a:spcPts val="0"/>
                        </a:spcAft>
                      </a:pPr>
                      <a:r>
                        <a:rPr lang="en-US" sz="1400" dirty="0">
                          <a:effectLst/>
                        </a:rPr>
                        <a:t>AllowSQL</a:t>
                      </a:r>
                      <a:endParaRPr lang="en-US" sz="1400" dirty="0">
                        <a:solidFill>
                          <a:srgbClr val="222222"/>
                        </a:solidFill>
                        <a:effectLst/>
                        <a:latin typeface="+mn-lt"/>
                      </a:endParaRPr>
                    </a:p>
                  </a:txBody>
                  <a:tcPr marL="50800" marR="50800" marT="50800" marB="50800" anchor="ctr"/>
                </a:tc>
                <a:tc>
                  <a:txBody>
                    <a:bodyPr/>
                    <a:lstStyle/>
                    <a:p>
                      <a:pPr marL="0" marR="0" fontAlgn="t">
                        <a:spcBef>
                          <a:spcPts val="0"/>
                        </a:spcBef>
                        <a:spcAft>
                          <a:spcPts val="0"/>
                        </a:spcAft>
                      </a:pPr>
                      <a:r>
                        <a:rPr lang="en-US" sz="1400" dirty="0">
                          <a:effectLst/>
                        </a:rPr>
                        <a:t>VirtualNetwork</a:t>
                      </a:r>
                      <a:endParaRPr lang="en-US" sz="1400" dirty="0">
                        <a:solidFill>
                          <a:srgbClr val="222222"/>
                        </a:solidFill>
                        <a:effectLst/>
                        <a:latin typeface="+mn-lt"/>
                      </a:endParaRPr>
                    </a:p>
                  </a:txBody>
                  <a:tcPr marL="50800" marR="50800" marT="50800" marB="50800" anchor="ctr"/>
                </a:tc>
                <a:tc>
                  <a:txBody>
                    <a:bodyPr/>
                    <a:lstStyle/>
                    <a:p>
                      <a:pPr marL="0" marR="0" lvl="0" indent="0" algn="l" defTabSz="932742" rtl="0" eaLnBrk="1" fontAlgn="t" latinLnBrk="0" hangingPunct="1">
                        <a:lnSpc>
                          <a:spcPct val="100000"/>
                        </a:lnSpc>
                        <a:spcBef>
                          <a:spcPts val="0"/>
                        </a:spcBef>
                        <a:spcAft>
                          <a:spcPts val="0"/>
                        </a:spcAft>
                        <a:buClrTx/>
                        <a:buSzTx/>
                        <a:buFontTx/>
                        <a:buNone/>
                        <a:tabLst/>
                        <a:defRPr/>
                      </a:pPr>
                      <a:r>
                        <a:rPr lang="en-US" sz="1400" b="1" dirty="0">
                          <a:solidFill>
                            <a:schemeClr val="bg2"/>
                          </a:solidFill>
                          <a:effectLst/>
                          <a:latin typeface="+mn-lt"/>
                        </a:rPr>
                        <a:t>Sql.EastUS</a:t>
                      </a:r>
                    </a:p>
                  </a:txBody>
                  <a:tcPr marL="50800" marR="50800" marT="50800" marB="50800" anchor="ctr"/>
                </a:tc>
                <a:tc>
                  <a:txBody>
                    <a:bodyPr/>
                    <a:lstStyle/>
                    <a:p>
                      <a:pPr marL="0" marR="0" fontAlgn="t">
                        <a:spcBef>
                          <a:spcPts val="0"/>
                        </a:spcBef>
                        <a:spcAft>
                          <a:spcPts val="0"/>
                        </a:spcAft>
                      </a:pPr>
                      <a:r>
                        <a:rPr lang="en-US" sz="1400" dirty="0">
                          <a:effectLst/>
                        </a:rPr>
                        <a:t>Any</a:t>
                      </a:r>
                      <a:endParaRPr lang="en-US" sz="1400" dirty="0">
                        <a:solidFill>
                          <a:srgbClr val="222222"/>
                        </a:solidFill>
                        <a:effectLst/>
                        <a:latin typeface="+mn-lt"/>
                      </a:endParaRPr>
                    </a:p>
                  </a:txBody>
                  <a:tcPr marL="50800" marR="50800" marT="50800" marB="50800" anchor="ctr"/>
                </a:tc>
                <a:extLst>
                  <a:ext uri="{0D108BD9-81ED-4DB2-BD59-A6C34878D82A}">
                    <a16:rowId xmlns:a16="http://schemas.microsoft.com/office/drawing/2014/main" val="1086708437"/>
                  </a:ext>
                </a:extLst>
              </a:tr>
              <a:tr h="312097">
                <a:tc>
                  <a:txBody>
                    <a:bodyPr/>
                    <a:lstStyle/>
                    <a:p>
                      <a:pPr marL="0" marR="0" fontAlgn="t">
                        <a:spcBef>
                          <a:spcPts val="0"/>
                        </a:spcBef>
                        <a:spcAft>
                          <a:spcPts val="0"/>
                        </a:spcAft>
                      </a:pPr>
                      <a:r>
                        <a:rPr lang="en-US" sz="1400" b="0" dirty="0">
                          <a:solidFill>
                            <a:srgbClr val="FF0000"/>
                          </a:solidFill>
                          <a:effectLst/>
                          <a:latin typeface="+mn-lt"/>
                        </a:rPr>
                        <a:t>Deny</a:t>
                      </a:r>
                    </a:p>
                  </a:txBody>
                  <a:tcPr marL="50800" marR="50800" marT="50800" marB="50800"/>
                </a:tc>
                <a:tc>
                  <a:txBody>
                    <a:bodyPr/>
                    <a:lstStyle/>
                    <a:p>
                      <a:pPr marL="0" marR="0" fontAlgn="t">
                        <a:spcBef>
                          <a:spcPts val="0"/>
                        </a:spcBef>
                        <a:spcAft>
                          <a:spcPts val="0"/>
                        </a:spcAft>
                      </a:pPr>
                      <a:r>
                        <a:rPr lang="en-US" sz="1400" dirty="0">
                          <a:effectLst/>
                        </a:rPr>
                        <a:t>DenyAllOutBound</a:t>
                      </a:r>
                      <a:endParaRPr lang="en-US" sz="1400" dirty="0">
                        <a:solidFill>
                          <a:srgbClr val="222222"/>
                        </a:solidFill>
                        <a:effectLst/>
                        <a:latin typeface="+mn-lt"/>
                      </a:endParaRPr>
                    </a:p>
                  </a:txBody>
                  <a:tcPr marL="50800" marR="50800" marT="50800" marB="50800"/>
                </a:tc>
                <a:tc>
                  <a:txBody>
                    <a:bodyPr/>
                    <a:lstStyle/>
                    <a:p>
                      <a:pPr marL="0" marR="0" fontAlgn="t">
                        <a:spcBef>
                          <a:spcPts val="0"/>
                        </a:spcBef>
                        <a:spcAft>
                          <a:spcPts val="0"/>
                        </a:spcAft>
                      </a:pPr>
                      <a:r>
                        <a:rPr lang="en-US" sz="1400" dirty="0">
                          <a:effectLst/>
                        </a:rPr>
                        <a:t>Any</a:t>
                      </a:r>
                      <a:endParaRPr lang="en-US" sz="1400" dirty="0">
                        <a:solidFill>
                          <a:srgbClr val="222222"/>
                        </a:solidFill>
                        <a:effectLst/>
                        <a:latin typeface="+mn-lt"/>
                      </a:endParaRPr>
                    </a:p>
                  </a:txBody>
                  <a:tcPr marL="50800" marR="50800" marT="50800" marB="50800"/>
                </a:tc>
                <a:tc>
                  <a:txBody>
                    <a:bodyPr/>
                    <a:lstStyle/>
                    <a:p>
                      <a:pPr marL="0" marR="0" fontAlgn="t">
                        <a:spcBef>
                          <a:spcPts val="0"/>
                        </a:spcBef>
                        <a:spcAft>
                          <a:spcPts val="0"/>
                        </a:spcAft>
                      </a:pPr>
                      <a:r>
                        <a:rPr lang="en-US" sz="1400" dirty="0">
                          <a:effectLst/>
                        </a:rPr>
                        <a:t>Any</a:t>
                      </a:r>
                      <a:endParaRPr lang="en-US" sz="1400" dirty="0">
                        <a:solidFill>
                          <a:srgbClr val="222222"/>
                        </a:solidFill>
                        <a:effectLst/>
                        <a:latin typeface="+mn-lt"/>
                      </a:endParaRPr>
                    </a:p>
                  </a:txBody>
                  <a:tcPr marL="50800" marR="50800" marT="50800" marB="50800"/>
                </a:tc>
                <a:tc>
                  <a:txBody>
                    <a:bodyPr/>
                    <a:lstStyle/>
                    <a:p>
                      <a:pPr marL="0" marR="0" fontAlgn="t">
                        <a:spcBef>
                          <a:spcPts val="0"/>
                        </a:spcBef>
                        <a:spcAft>
                          <a:spcPts val="0"/>
                        </a:spcAft>
                      </a:pPr>
                      <a:r>
                        <a:rPr lang="en-US" sz="1400" dirty="0">
                          <a:effectLst/>
                        </a:rPr>
                        <a:t>Any</a:t>
                      </a:r>
                      <a:endParaRPr lang="en-US" sz="1400" dirty="0">
                        <a:solidFill>
                          <a:srgbClr val="222222"/>
                        </a:solidFill>
                        <a:effectLst/>
                        <a:latin typeface="+mn-lt"/>
                      </a:endParaRPr>
                    </a:p>
                  </a:txBody>
                  <a:tcPr marL="50800" marR="50800" marT="50800" marB="50800"/>
                </a:tc>
                <a:extLst>
                  <a:ext uri="{0D108BD9-81ED-4DB2-BD59-A6C34878D82A}">
                    <a16:rowId xmlns:a16="http://schemas.microsoft.com/office/drawing/2014/main" val="2578999077"/>
                  </a:ext>
                </a:extLst>
              </a:tr>
            </a:tbl>
          </a:graphicData>
        </a:graphic>
      </p:graphicFrame>
      <p:pic>
        <p:nvPicPr>
          <p:cNvPr id="9" name="Picture 8">
            <a:extLst>
              <a:ext uri="{FF2B5EF4-FFF2-40B4-BE49-F238E27FC236}">
                <a16:creationId xmlns:a16="http://schemas.microsoft.com/office/drawing/2014/main" id="{7CF603DC-3226-4ECE-8260-B619942FA9D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73704" y="2789245"/>
            <a:ext cx="1380643" cy="1691933"/>
          </a:xfrm>
          <a:prstGeom prst="rect">
            <a:avLst/>
          </a:prstGeom>
        </p:spPr>
      </p:pic>
      <p:sp>
        <p:nvSpPr>
          <p:cNvPr id="10" name="Rectangle 9">
            <a:extLst>
              <a:ext uri="{FF2B5EF4-FFF2-40B4-BE49-F238E27FC236}">
                <a16:creationId xmlns:a16="http://schemas.microsoft.com/office/drawing/2014/main" id="{9E4276D2-6565-4ABC-AD59-23E01E73CA75}"/>
              </a:ext>
            </a:extLst>
          </p:cNvPr>
          <p:cNvSpPr/>
          <p:nvPr/>
        </p:nvSpPr>
        <p:spPr>
          <a:xfrm>
            <a:off x="9886981" y="1369086"/>
            <a:ext cx="2277734" cy="2561574"/>
          </a:xfrm>
          <a:prstGeom prst="rect">
            <a:avLst/>
          </a:prstGeom>
          <a:noFill/>
          <a:ln>
            <a:solidFill>
              <a:schemeClr val="accent4"/>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a:extLst>
              <a:ext uri="{FF2B5EF4-FFF2-40B4-BE49-F238E27FC236}">
                <a16:creationId xmlns:a16="http://schemas.microsoft.com/office/drawing/2014/main" id="{D8ED0D34-90FD-417F-8EE4-9E325638CB98}"/>
              </a:ext>
            </a:extLst>
          </p:cNvPr>
          <p:cNvSpPr txBox="1"/>
          <p:nvPr/>
        </p:nvSpPr>
        <p:spPr>
          <a:xfrm>
            <a:off x="10161747" y="3588573"/>
            <a:ext cx="1728203" cy="481749"/>
          </a:xfrm>
          <a:prstGeom prst="rect">
            <a:avLst/>
          </a:prstGeom>
          <a:solidFill>
            <a:schemeClr val="bg2"/>
          </a:solidFill>
        </p:spPr>
        <p:txBody>
          <a:bodyPr wrap="square" rtlCol="0">
            <a:spAutoFit/>
          </a:bodyPr>
          <a:lstStyle/>
          <a:p>
            <a:r>
              <a:rPr lang="en-US" sz="1600" b="1" dirty="0"/>
              <a:t>   Azure Services</a:t>
            </a:r>
          </a:p>
        </p:txBody>
      </p:sp>
      <p:pic>
        <p:nvPicPr>
          <p:cNvPr id="12" name="Picture 11">
            <a:extLst>
              <a:ext uri="{FF2B5EF4-FFF2-40B4-BE49-F238E27FC236}">
                <a16:creationId xmlns:a16="http://schemas.microsoft.com/office/drawing/2014/main" id="{4BEE554B-F7D6-43A6-B01B-F8D0DB63836E}"/>
              </a:ext>
            </a:extLst>
          </p:cNvPr>
          <p:cNvPicPr>
            <a:picLocks noChangeAspect="1"/>
          </p:cNvPicPr>
          <p:nvPr/>
        </p:nvPicPr>
        <p:blipFill>
          <a:blip r:embed="rId4">
            <a:grayscl/>
            <a:extLst>
              <a:ext uri="{28A0092B-C50C-407E-A947-70E740481C1C}">
                <a14:useLocalDpi xmlns:a14="http://schemas.microsoft.com/office/drawing/2010/main" val="0"/>
              </a:ext>
            </a:extLst>
          </a:blip>
          <a:stretch>
            <a:fillRect/>
          </a:stretch>
        </p:blipFill>
        <p:spPr>
          <a:xfrm>
            <a:off x="10509622" y="1676025"/>
            <a:ext cx="721399" cy="720967"/>
          </a:xfrm>
          <a:prstGeom prst="rect">
            <a:avLst/>
          </a:prstGeom>
          <a:solidFill>
            <a:srgbClr val="002060"/>
          </a:solidFill>
          <a:ln>
            <a:solidFill>
              <a:srgbClr val="0070C0"/>
            </a:solidFill>
            <a:tailEnd type="triangle"/>
          </a:ln>
        </p:spPr>
      </p:pic>
      <p:pic>
        <p:nvPicPr>
          <p:cNvPr id="13" name="Picture 12">
            <a:extLst>
              <a:ext uri="{FF2B5EF4-FFF2-40B4-BE49-F238E27FC236}">
                <a16:creationId xmlns:a16="http://schemas.microsoft.com/office/drawing/2014/main" id="{6FF434FB-E316-4776-9072-D28C4BB54F7E}"/>
              </a:ext>
            </a:extLst>
          </p:cNvPr>
          <p:cNvPicPr>
            <a:picLocks noChangeAspect="1"/>
          </p:cNvPicPr>
          <p:nvPr/>
        </p:nvPicPr>
        <p:blipFill>
          <a:blip r:embed="rId5">
            <a:grayscl/>
            <a:extLst>
              <a:ext uri="{28A0092B-C50C-407E-A947-70E740481C1C}">
                <a14:useLocalDpi xmlns:a14="http://schemas.microsoft.com/office/drawing/2010/main" val="0"/>
              </a:ext>
            </a:extLst>
          </a:blip>
          <a:stretch>
            <a:fillRect/>
          </a:stretch>
        </p:blipFill>
        <p:spPr>
          <a:xfrm>
            <a:off x="10127424" y="2443110"/>
            <a:ext cx="704818" cy="616627"/>
          </a:xfrm>
          <a:prstGeom prst="rect">
            <a:avLst/>
          </a:prstGeom>
          <a:solidFill>
            <a:srgbClr val="002060"/>
          </a:solidFill>
          <a:ln>
            <a:solidFill>
              <a:srgbClr val="0070C0"/>
            </a:solidFill>
            <a:tailEnd type="triangle"/>
          </a:ln>
        </p:spPr>
      </p:pic>
      <p:pic>
        <p:nvPicPr>
          <p:cNvPr id="14" name="Picture 1" descr="https://106c4.wpc.azureedge.net/80106C4/Gallery-Prod/cdn/2015-02-24/prod20161101-microsoft-windowsazure-gallery/Microsoft.NetworkSecurityGroup-ARM.1.0.5/Icons/Small.png">
            <a:extLst>
              <a:ext uri="{FF2B5EF4-FFF2-40B4-BE49-F238E27FC236}">
                <a16:creationId xmlns:a16="http://schemas.microsoft.com/office/drawing/2014/main" id="{677AA823-A9B9-4176-B9BC-4AB66FF0229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01697" y="3305582"/>
            <a:ext cx="624860" cy="64317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C5754618-9A14-4C1A-9055-7FFBAFDC7DB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508971" y="1089891"/>
            <a:ext cx="836061" cy="911168"/>
          </a:xfrm>
          <a:prstGeom prst="rect">
            <a:avLst/>
          </a:prstGeom>
        </p:spPr>
      </p:pic>
      <p:sp>
        <p:nvSpPr>
          <p:cNvPr id="16" name="Up Arrow 11">
            <a:extLst>
              <a:ext uri="{FF2B5EF4-FFF2-40B4-BE49-F238E27FC236}">
                <a16:creationId xmlns:a16="http://schemas.microsoft.com/office/drawing/2014/main" id="{402682FF-AD8D-4D8E-8B56-E7CF0DE61499}"/>
              </a:ext>
            </a:extLst>
          </p:cNvPr>
          <p:cNvSpPr/>
          <p:nvPr/>
        </p:nvSpPr>
        <p:spPr bwMode="auto">
          <a:xfrm>
            <a:off x="7766196" y="1935778"/>
            <a:ext cx="321612" cy="1388256"/>
          </a:xfrm>
          <a:prstGeom prst="upArrow">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7" name="Up Arrow 78">
            <a:extLst>
              <a:ext uri="{FF2B5EF4-FFF2-40B4-BE49-F238E27FC236}">
                <a16:creationId xmlns:a16="http://schemas.microsoft.com/office/drawing/2014/main" id="{CDB63D5F-672D-492B-AA8D-85CD1F65AF3A}"/>
              </a:ext>
            </a:extLst>
          </p:cNvPr>
          <p:cNvSpPr/>
          <p:nvPr/>
        </p:nvSpPr>
        <p:spPr bwMode="auto">
          <a:xfrm rot="5400000">
            <a:off x="8878268" y="2820735"/>
            <a:ext cx="350504" cy="1666921"/>
          </a:xfrm>
          <a:prstGeom prst="upArrow">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8" name="Multiply 79">
            <a:extLst>
              <a:ext uri="{FF2B5EF4-FFF2-40B4-BE49-F238E27FC236}">
                <a16:creationId xmlns:a16="http://schemas.microsoft.com/office/drawing/2014/main" id="{14D94390-F46B-4608-BE6E-5E0127749F3E}"/>
              </a:ext>
            </a:extLst>
          </p:cNvPr>
          <p:cNvSpPr/>
          <p:nvPr/>
        </p:nvSpPr>
        <p:spPr bwMode="auto">
          <a:xfrm>
            <a:off x="7607987" y="2385507"/>
            <a:ext cx="612280" cy="736057"/>
          </a:xfrm>
          <a:prstGeom prst="mathMultiply">
            <a:avLst/>
          </a:prstGeom>
          <a:solidFill>
            <a:srgbClr val="FF00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a:endParaRPr>
          </a:p>
        </p:txBody>
      </p:sp>
      <p:sp>
        <p:nvSpPr>
          <p:cNvPr id="19" name="Freeform 6">
            <a:extLst>
              <a:ext uri="{FF2B5EF4-FFF2-40B4-BE49-F238E27FC236}">
                <a16:creationId xmlns:a16="http://schemas.microsoft.com/office/drawing/2014/main" id="{ECE40A77-B7C8-4330-8C9C-646D639D3DDA}"/>
              </a:ext>
            </a:extLst>
          </p:cNvPr>
          <p:cNvSpPr>
            <a:spLocks/>
          </p:cNvSpPr>
          <p:nvPr/>
        </p:nvSpPr>
        <p:spPr bwMode="auto">
          <a:xfrm>
            <a:off x="8386212" y="3430882"/>
            <a:ext cx="443454" cy="448807"/>
          </a:xfrm>
          <a:custGeom>
            <a:avLst/>
            <a:gdLst>
              <a:gd name="T0" fmla="*/ 983 w 1123"/>
              <a:gd name="T1" fmla="*/ 48 h 972"/>
              <a:gd name="T2" fmla="*/ 884 w 1123"/>
              <a:gd name="T3" fmla="*/ 36 h 972"/>
              <a:gd name="T4" fmla="*/ 409 w 1123"/>
              <a:gd name="T5" fmla="*/ 515 h 972"/>
              <a:gd name="T6" fmla="*/ 251 w 1123"/>
              <a:gd name="T7" fmla="*/ 357 h 972"/>
              <a:gd name="T8" fmla="*/ 107 w 1123"/>
              <a:gd name="T9" fmla="*/ 369 h 972"/>
              <a:gd name="T10" fmla="*/ 42 w 1123"/>
              <a:gd name="T11" fmla="*/ 446 h 972"/>
              <a:gd name="T12" fmla="*/ 41 w 1123"/>
              <a:gd name="T13" fmla="*/ 534 h 972"/>
              <a:gd name="T14" fmla="*/ 356 w 1123"/>
              <a:gd name="T15" fmla="*/ 871 h 972"/>
              <a:gd name="T16" fmla="*/ 500 w 1123"/>
              <a:gd name="T17" fmla="*/ 872 h 972"/>
              <a:gd name="T18" fmla="*/ 1058 w 1123"/>
              <a:gd name="T19" fmla="*/ 267 h 972"/>
              <a:gd name="T20" fmla="*/ 1065 w 1123"/>
              <a:gd name="T21" fmla="*/ 154 h 972"/>
              <a:gd name="T22" fmla="*/ 983 w 1123"/>
              <a:gd name="T23" fmla="*/ 48 h 9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23" h="972">
                <a:moveTo>
                  <a:pt x="983" y="48"/>
                </a:moveTo>
                <a:cubicBezTo>
                  <a:pt x="983" y="48"/>
                  <a:pt x="952" y="0"/>
                  <a:pt x="884" y="36"/>
                </a:cubicBezTo>
                <a:cubicBezTo>
                  <a:pt x="774" y="95"/>
                  <a:pt x="533" y="321"/>
                  <a:pt x="409" y="515"/>
                </a:cubicBezTo>
                <a:cubicBezTo>
                  <a:pt x="409" y="515"/>
                  <a:pt x="320" y="412"/>
                  <a:pt x="251" y="357"/>
                </a:cubicBezTo>
                <a:cubicBezTo>
                  <a:pt x="183" y="302"/>
                  <a:pt x="170" y="309"/>
                  <a:pt x="107" y="369"/>
                </a:cubicBezTo>
                <a:cubicBezTo>
                  <a:pt x="66" y="408"/>
                  <a:pt x="42" y="446"/>
                  <a:pt x="42" y="446"/>
                </a:cubicBezTo>
                <a:cubicBezTo>
                  <a:pt x="42" y="446"/>
                  <a:pt x="0" y="490"/>
                  <a:pt x="41" y="534"/>
                </a:cubicBezTo>
                <a:cubicBezTo>
                  <a:pt x="93" y="589"/>
                  <a:pt x="283" y="776"/>
                  <a:pt x="356" y="871"/>
                </a:cubicBezTo>
                <a:cubicBezTo>
                  <a:pt x="432" y="972"/>
                  <a:pt x="500" y="872"/>
                  <a:pt x="500" y="872"/>
                </a:cubicBezTo>
                <a:cubicBezTo>
                  <a:pt x="500" y="872"/>
                  <a:pt x="734" y="489"/>
                  <a:pt x="1058" y="267"/>
                </a:cubicBezTo>
                <a:cubicBezTo>
                  <a:pt x="1058" y="267"/>
                  <a:pt x="1123" y="229"/>
                  <a:pt x="1065" y="154"/>
                </a:cubicBezTo>
                <a:cubicBezTo>
                  <a:pt x="1007" y="79"/>
                  <a:pt x="983" y="48"/>
                  <a:pt x="983" y="48"/>
                </a:cubicBezTo>
                <a:close/>
              </a:path>
            </a:pathLst>
          </a:custGeom>
          <a:solidFill>
            <a:srgbClr val="92D050"/>
          </a:solidFill>
          <a:ln>
            <a:noFill/>
          </a:ln>
        </p:spPr>
        <p:txBody>
          <a:bodyPr vert="horz" wrap="square" lIns="91427" tIns="45713" rIns="91427" bIns="45713" numCol="1" anchor="t" anchorCtr="0" compatLnSpc="1">
            <a:prstTxWarp prst="textNoShape">
              <a:avLst/>
            </a:prstTxWarp>
          </a:bodyPr>
          <a:lstStyle/>
          <a:p>
            <a:pPr defTabSz="914225">
              <a:defRPr/>
            </a:pPr>
            <a:endParaRPr lang="en-US" kern="0" dirty="0">
              <a:solidFill>
                <a:sysClr val="windowText" lastClr="000000"/>
              </a:solidFill>
              <a:latin typeface="Segoe UI"/>
            </a:endParaRPr>
          </a:p>
        </p:txBody>
      </p:sp>
      <p:sp>
        <p:nvSpPr>
          <p:cNvPr id="20" name="TextBox 19">
            <a:extLst>
              <a:ext uri="{FF2B5EF4-FFF2-40B4-BE49-F238E27FC236}">
                <a16:creationId xmlns:a16="http://schemas.microsoft.com/office/drawing/2014/main" id="{C0B1381C-F530-4BB7-9E04-FDAF393CB8FD}"/>
              </a:ext>
            </a:extLst>
          </p:cNvPr>
          <p:cNvSpPr txBox="1"/>
          <p:nvPr/>
        </p:nvSpPr>
        <p:spPr>
          <a:xfrm>
            <a:off x="7975140" y="1826241"/>
            <a:ext cx="1278568" cy="563515"/>
          </a:xfrm>
          <a:prstGeom prst="rect">
            <a:avLst/>
          </a:prstGeom>
          <a:noFill/>
        </p:spPr>
        <p:txBody>
          <a:bodyPr wrap="square" lIns="182880" tIns="146304" rIns="182880" bIns="146304" rtlCol="0">
            <a:spAutoFit/>
          </a:bodyPr>
          <a:lstStyle/>
          <a:p>
            <a:pPr>
              <a:lnSpc>
                <a:spcPct val="90000"/>
              </a:lnSpc>
              <a:spcAft>
                <a:spcPts val="600"/>
              </a:spcAft>
            </a:pPr>
            <a:r>
              <a:rPr lang="en-US" sz="1600" b="1" dirty="0">
                <a:solidFill>
                  <a:schemeClr val="bg1"/>
                </a:solidFill>
              </a:rPr>
              <a:t>Internet</a:t>
            </a:r>
          </a:p>
        </p:txBody>
      </p:sp>
      <p:sp>
        <p:nvSpPr>
          <p:cNvPr id="21" name="TextBox 20">
            <a:extLst>
              <a:ext uri="{FF2B5EF4-FFF2-40B4-BE49-F238E27FC236}">
                <a16:creationId xmlns:a16="http://schemas.microsoft.com/office/drawing/2014/main" id="{114A1817-B1BC-43FE-BAB6-DCAFCB033220}"/>
              </a:ext>
            </a:extLst>
          </p:cNvPr>
          <p:cNvSpPr txBox="1"/>
          <p:nvPr/>
        </p:nvSpPr>
        <p:spPr>
          <a:xfrm>
            <a:off x="8164059" y="3735708"/>
            <a:ext cx="2072726" cy="744645"/>
          </a:xfrm>
          <a:prstGeom prst="rect">
            <a:avLst/>
          </a:prstGeom>
          <a:noFill/>
        </p:spPr>
        <p:txBody>
          <a:bodyPr wrap="square" lIns="182880" tIns="146304" rIns="182880" bIns="146304" rtlCol="0">
            <a:spAutoFit/>
          </a:bodyPr>
          <a:lstStyle/>
          <a:p>
            <a:pPr>
              <a:lnSpc>
                <a:spcPct val="90000"/>
              </a:lnSpc>
              <a:spcAft>
                <a:spcPts val="600"/>
              </a:spcAft>
            </a:pPr>
            <a:r>
              <a:rPr lang="en-US" sz="1400" dirty="0">
                <a:solidFill>
                  <a:schemeClr val="bg1"/>
                </a:solidFill>
              </a:rPr>
              <a:t>Allow only Azure service traffic</a:t>
            </a:r>
          </a:p>
        </p:txBody>
      </p:sp>
      <p:sp>
        <p:nvSpPr>
          <p:cNvPr id="22" name="TextBox 21">
            <a:extLst>
              <a:ext uri="{FF2B5EF4-FFF2-40B4-BE49-F238E27FC236}">
                <a16:creationId xmlns:a16="http://schemas.microsoft.com/office/drawing/2014/main" id="{5DC13D6F-0182-4D3C-AB8C-BB71B21E6638}"/>
              </a:ext>
            </a:extLst>
          </p:cNvPr>
          <p:cNvSpPr txBox="1"/>
          <p:nvPr/>
        </p:nvSpPr>
        <p:spPr>
          <a:xfrm>
            <a:off x="7975140" y="2359663"/>
            <a:ext cx="2072726" cy="744645"/>
          </a:xfrm>
          <a:prstGeom prst="rect">
            <a:avLst/>
          </a:prstGeom>
          <a:noFill/>
        </p:spPr>
        <p:txBody>
          <a:bodyPr wrap="square" lIns="182880" tIns="146304" rIns="182880" bIns="146304" rtlCol="0">
            <a:spAutoFit/>
          </a:bodyPr>
          <a:lstStyle/>
          <a:p>
            <a:pPr>
              <a:lnSpc>
                <a:spcPct val="90000"/>
              </a:lnSpc>
              <a:spcAft>
                <a:spcPts val="600"/>
              </a:spcAft>
            </a:pPr>
            <a:r>
              <a:rPr lang="en-US" sz="1400" dirty="0">
                <a:solidFill>
                  <a:schemeClr val="bg1"/>
                </a:solidFill>
              </a:rPr>
              <a:t>Deny Internet outbound</a:t>
            </a:r>
          </a:p>
        </p:txBody>
      </p:sp>
      <p:pic>
        <p:nvPicPr>
          <p:cNvPr id="23" name="Picture 22">
            <a:extLst>
              <a:ext uri="{FF2B5EF4-FFF2-40B4-BE49-F238E27FC236}">
                <a16:creationId xmlns:a16="http://schemas.microsoft.com/office/drawing/2014/main" id="{C5164BBC-EE92-4D79-8C4E-38E22710C149}"/>
              </a:ext>
            </a:extLst>
          </p:cNvPr>
          <p:cNvPicPr>
            <a:picLocks noChangeAspect="1"/>
          </p:cNvPicPr>
          <p:nvPr/>
        </p:nvPicPr>
        <p:blipFill>
          <a:blip r:embed="rId8">
            <a:extLst>
              <a:ext uri="{BEBA8EAE-BF5A-486C-A8C5-ECC9F3942E4B}">
                <a14:imgProps xmlns:a14="http://schemas.microsoft.com/office/drawing/2010/main">
                  <a14:imgLayer r:embed="rId9">
                    <a14:imgEffect>
                      <a14:saturation sat="0"/>
                    </a14:imgEffect>
                  </a14:imgLayer>
                </a14:imgProps>
              </a:ext>
              <a:ext uri="{28A0092B-C50C-407E-A947-70E740481C1C}">
                <a14:useLocalDpi xmlns:a14="http://schemas.microsoft.com/office/drawing/2010/main" val="0"/>
              </a:ext>
            </a:extLst>
          </a:blip>
          <a:stretch>
            <a:fillRect/>
          </a:stretch>
        </p:blipFill>
        <p:spPr>
          <a:xfrm>
            <a:off x="10931830" y="2949878"/>
            <a:ext cx="497075" cy="541729"/>
          </a:xfrm>
          <a:prstGeom prst="rect">
            <a:avLst/>
          </a:prstGeom>
          <a:solidFill>
            <a:srgbClr val="002060"/>
          </a:solidFill>
          <a:ln>
            <a:solidFill>
              <a:srgbClr val="0070C0"/>
            </a:solidFill>
          </a:ln>
        </p:spPr>
      </p:pic>
      <p:pic>
        <p:nvPicPr>
          <p:cNvPr id="24" name="Picture 23">
            <a:extLst>
              <a:ext uri="{FF2B5EF4-FFF2-40B4-BE49-F238E27FC236}">
                <a16:creationId xmlns:a16="http://schemas.microsoft.com/office/drawing/2014/main" id="{2FB76616-F8D0-47EE-A297-D7C82EE5D11C}"/>
              </a:ext>
            </a:extLst>
          </p:cNvPr>
          <p:cNvPicPr>
            <a:picLocks noChangeAspect="1"/>
          </p:cNvPicPr>
          <p:nvPr/>
        </p:nvPicPr>
        <p:blipFill>
          <a:blip r:embed="rId10">
            <a:extLst>
              <a:ext uri="{BEBA8EAE-BF5A-486C-A8C5-ECC9F3942E4B}">
                <a14:imgProps xmlns:a14="http://schemas.microsoft.com/office/drawing/2010/main">
                  <a14:imgLayer r:embed="rId11">
                    <a14:imgEffect>
                      <a14:saturation sat="0"/>
                    </a14:imgEffect>
                  </a14:imgLayer>
                </a14:imgProps>
              </a:ext>
              <a:ext uri="{28A0092B-C50C-407E-A947-70E740481C1C}">
                <a14:useLocalDpi xmlns:a14="http://schemas.microsoft.com/office/drawing/2010/main" val="0"/>
              </a:ext>
            </a:extLst>
          </a:blip>
          <a:stretch>
            <a:fillRect/>
          </a:stretch>
        </p:blipFill>
        <p:spPr>
          <a:xfrm>
            <a:off x="11290582" y="2253990"/>
            <a:ext cx="780290" cy="850387"/>
          </a:xfrm>
          <a:prstGeom prst="rect">
            <a:avLst/>
          </a:prstGeom>
          <a:solidFill>
            <a:srgbClr val="002060"/>
          </a:solidFill>
          <a:ln>
            <a:solidFill>
              <a:srgbClr val="0070C0"/>
            </a:solidFill>
          </a:ln>
        </p:spPr>
      </p:pic>
      <p:cxnSp>
        <p:nvCxnSpPr>
          <p:cNvPr id="25" name="Straight Connector 24">
            <a:extLst>
              <a:ext uri="{FF2B5EF4-FFF2-40B4-BE49-F238E27FC236}">
                <a16:creationId xmlns:a16="http://schemas.microsoft.com/office/drawing/2014/main" id="{8B6AB749-6E39-47FC-9FB8-59CC975EE98A}"/>
              </a:ext>
            </a:extLst>
          </p:cNvPr>
          <p:cNvCxnSpPr/>
          <p:nvPr/>
        </p:nvCxnSpPr>
        <p:spPr>
          <a:xfrm flipV="1">
            <a:off x="0" y="1132747"/>
            <a:ext cx="6172200" cy="3903"/>
          </a:xfrm>
          <a:prstGeom prst="line">
            <a:avLst/>
          </a:prstGeom>
          <a:ln>
            <a:headEnd type="none"/>
            <a:tailEnd type="none"/>
          </a:ln>
        </p:spPr>
        <p:style>
          <a:lnRef idx="1">
            <a:schemeClr val="accent5"/>
          </a:lnRef>
          <a:fillRef idx="0">
            <a:schemeClr val="accent5"/>
          </a:fillRef>
          <a:effectRef idx="0">
            <a:schemeClr val="accent5"/>
          </a:effectRef>
          <a:fontRef idx="minor">
            <a:schemeClr val="tx1"/>
          </a:fontRef>
        </p:style>
      </p:cxnSp>
      <p:sp>
        <p:nvSpPr>
          <p:cNvPr id="26" name="TextBox 25">
            <a:extLst>
              <a:ext uri="{FF2B5EF4-FFF2-40B4-BE49-F238E27FC236}">
                <a16:creationId xmlns:a16="http://schemas.microsoft.com/office/drawing/2014/main" id="{6E9992C9-7B5D-4A0A-904B-565038F6DC47}"/>
              </a:ext>
            </a:extLst>
          </p:cNvPr>
          <p:cNvSpPr txBox="1"/>
          <p:nvPr/>
        </p:nvSpPr>
        <p:spPr>
          <a:xfrm>
            <a:off x="6185811" y="4296427"/>
            <a:ext cx="6543867" cy="627864"/>
          </a:xfrm>
          <a:prstGeom prst="rect">
            <a:avLst/>
          </a:prstGeom>
          <a:noFill/>
        </p:spPr>
        <p:txBody>
          <a:bodyPr wrap="square" lIns="182880" tIns="146304" rIns="182880" bIns="146304" rtlCol="0">
            <a:spAutoFit/>
          </a:bodyPr>
          <a:lstStyle/>
          <a:p>
            <a:pPr>
              <a:lnSpc>
                <a:spcPct val="90000"/>
              </a:lnSpc>
              <a:spcAft>
                <a:spcPts val="600"/>
              </a:spcAft>
            </a:pPr>
            <a:r>
              <a:rPr lang="en-US" sz="2400" b="1" dirty="0"/>
              <a:t>Preview: Azure Storage, SQL, TrafficManager</a:t>
            </a:r>
          </a:p>
        </p:txBody>
      </p:sp>
    </p:spTree>
    <p:extLst>
      <p:ext uri="{BB962C8B-B14F-4D97-AF65-F5344CB8AC3E}">
        <p14:creationId xmlns:p14="http://schemas.microsoft.com/office/powerpoint/2010/main" val="30087704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1" grpId="0"/>
      <p:bldP spid="22" grpId="0"/>
    </p:bld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6A485C-C0E0-4443-AEC7-02B6A65EB0B9}"/>
              </a:ext>
            </a:extLst>
          </p:cNvPr>
          <p:cNvSpPr>
            <a:spLocks noGrp="1"/>
          </p:cNvSpPr>
          <p:nvPr>
            <p:ph type="title"/>
          </p:nvPr>
        </p:nvSpPr>
        <p:spPr/>
        <p:txBody>
          <a:bodyPr/>
          <a:lstStyle/>
          <a:p>
            <a:r>
              <a:rPr lang="en-US" dirty="0"/>
              <a:t>Application Security groups (Public Preview)</a:t>
            </a:r>
          </a:p>
        </p:txBody>
      </p:sp>
      <p:sp>
        <p:nvSpPr>
          <p:cNvPr id="3" name="Text Placeholder 2">
            <a:extLst>
              <a:ext uri="{FF2B5EF4-FFF2-40B4-BE49-F238E27FC236}">
                <a16:creationId xmlns:a16="http://schemas.microsoft.com/office/drawing/2014/main" id="{79983016-872B-48D3-B492-433C571DA216}"/>
              </a:ext>
            </a:extLst>
          </p:cNvPr>
          <p:cNvSpPr>
            <a:spLocks noGrp="1"/>
          </p:cNvSpPr>
          <p:nvPr>
            <p:ph type="body" sz="quarter" idx="10"/>
          </p:nvPr>
        </p:nvSpPr>
        <p:spPr>
          <a:xfrm>
            <a:off x="29825" y="1122766"/>
            <a:ext cx="6027616" cy="5546939"/>
          </a:xfrm>
        </p:spPr>
        <p:txBody>
          <a:bodyPr/>
          <a:lstStyle/>
          <a:p>
            <a:pPr marL="457200" indent="-457200">
              <a:buFont typeface="Arial" panose="020B0604020202020204" pitchFamily="34" charset="0"/>
              <a:buChar char="•"/>
            </a:pPr>
            <a:r>
              <a:rPr lang="en-US" sz="2800" dirty="0">
                <a:latin typeface="+mn-lt"/>
              </a:rPr>
              <a:t>Group VM/NICs hiding the complexity of subnets and IP addresses</a:t>
            </a:r>
          </a:p>
          <a:p>
            <a:pPr marL="457200" indent="-457200">
              <a:buFont typeface="Arial" panose="020B0604020202020204" pitchFamily="34" charset="0"/>
              <a:buChar char="•"/>
            </a:pPr>
            <a:r>
              <a:rPr lang="en-US" sz="2800" dirty="0">
                <a:latin typeface="+mn-lt"/>
              </a:rPr>
              <a:t>Abstract security policies definition, based on customer abstractions like applications, jobs, roles, etc.</a:t>
            </a:r>
          </a:p>
          <a:p>
            <a:pPr marL="457200" indent="-457200">
              <a:buFont typeface="Arial" panose="020B0604020202020204" pitchFamily="34" charset="0"/>
              <a:buChar char="•"/>
            </a:pPr>
            <a:r>
              <a:rPr lang="en-US" sz="2800" dirty="0">
                <a:latin typeface="+mn-lt"/>
              </a:rPr>
              <a:t>Security Management improved define once, reused at scale</a:t>
            </a:r>
          </a:p>
        </p:txBody>
      </p:sp>
      <p:sp>
        <p:nvSpPr>
          <p:cNvPr id="6" name="Rectangle 5">
            <a:extLst>
              <a:ext uri="{FF2B5EF4-FFF2-40B4-BE49-F238E27FC236}">
                <a16:creationId xmlns:a16="http://schemas.microsoft.com/office/drawing/2014/main" id="{C63C6D47-56B6-4C3D-B537-CF6286A2CD9A}"/>
              </a:ext>
            </a:extLst>
          </p:cNvPr>
          <p:cNvSpPr/>
          <p:nvPr/>
        </p:nvSpPr>
        <p:spPr bwMode="auto">
          <a:xfrm>
            <a:off x="6460592" y="1168437"/>
            <a:ext cx="5637819" cy="1328950"/>
          </a:xfrm>
          <a:prstGeom prst="rect">
            <a:avLst/>
          </a:prstGeom>
          <a:solidFill>
            <a:schemeClr val="tx1">
              <a:lumMod val="85000"/>
            </a:schemeClr>
          </a:solidFill>
          <a:ln w="28575">
            <a:solidFill>
              <a:schemeClr val="accent4"/>
            </a:solidFill>
            <a:prstDash val="sysDot"/>
            <a:headEnd type="none" w="med" len="med"/>
            <a:tailEnd type="none" w="med" len="med"/>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8" name="Rectangle: Rounded Corners 7">
            <a:extLst>
              <a:ext uri="{FF2B5EF4-FFF2-40B4-BE49-F238E27FC236}">
                <a16:creationId xmlns:a16="http://schemas.microsoft.com/office/drawing/2014/main" id="{07153C01-8D71-40BF-8395-6F7D13BF1A19}"/>
              </a:ext>
            </a:extLst>
          </p:cNvPr>
          <p:cNvSpPr/>
          <p:nvPr/>
        </p:nvSpPr>
        <p:spPr>
          <a:xfrm>
            <a:off x="6545258" y="1262139"/>
            <a:ext cx="1298093" cy="471072"/>
          </a:xfrm>
          <a:prstGeom prst="roundRect">
            <a:avLst>
              <a:gd name="adj" fmla="val 28521"/>
            </a:avLst>
          </a:prstGeom>
          <a:ln>
            <a:solidFill>
              <a:schemeClr val="accent4"/>
            </a:solidFill>
          </a:ln>
        </p:spPr>
        <p:style>
          <a:lnRef idx="2">
            <a:schemeClr val="accent1"/>
          </a:lnRef>
          <a:fillRef idx="1">
            <a:schemeClr val="lt1"/>
          </a:fillRef>
          <a:effectRef idx="0">
            <a:schemeClr val="accent1"/>
          </a:effectRef>
          <a:fontRef idx="minor">
            <a:schemeClr val="dk1"/>
          </a:fontRef>
        </p:style>
        <p:txBody>
          <a:bodyPr rtlCol="0" anchor="t"/>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353535"/>
                </a:solidFill>
                <a:effectLst/>
                <a:uLnTx/>
                <a:uFillTx/>
                <a:latin typeface="Segoe UI Semilight"/>
                <a:ea typeface="+mn-ea"/>
                <a:cs typeface="+mn-cs"/>
              </a:rPr>
              <a:t>WebServers</a:t>
            </a:r>
          </a:p>
        </p:txBody>
      </p:sp>
      <p:graphicFrame>
        <p:nvGraphicFramePr>
          <p:cNvPr id="9" name="Table 8">
            <a:extLst>
              <a:ext uri="{FF2B5EF4-FFF2-40B4-BE49-F238E27FC236}">
                <a16:creationId xmlns:a16="http://schemas.microsoft.com/office/drawing/2014/main" id="{F99FF0BB-E7EA-405B-ABFE-A7A5238A52A2}"/>
              </a:ext>
            </a:extLst>
          </p:cNvPr>
          <p:cNvGraphicFramePr>
            <a:graphicFrameLocks noGrp="1"/>
          </p:cNvGraphicFramePr>
          <p:nvPr>
            <p:extLst/>
          </p:nvPr>
        </p:nvGraphicFramePr>
        <p:xfrm>
          <a:off x="6443912" y="2568887"/>
          <a:ext cx="5654499" cy="1986280"/>
        </p:xfrm>
        <a:graphic>
          <a:graphicData uri="http://schemas.openxmlformats.org/drawingml/2006/table">
            <a:tbl>
              <a:tblPr>
                <a:tableStyleId>{1E171933-4619-4E11-9A3F-F7608DF75F80}</a:tableStyleId>
              </a:tblPr>
              <a:tblGrid>
                <a:gridCol w="553286">
                  <a:extLst>
                    <a:ext uri="{9D8B030D-6E8A-4147-A177-3AD203B41FA5}">
                      <a16:colId xmlns:a16="http://schemas.microsoft.com/office/drawing/2014/main" val="878956919"/>
                    </a:ext>
                  </a:extLst>
                </a:gridCol>
                <a:gridCol w="1632405">
                  <a:extLst>
                    <a:ext uri="{9D8B030D-6E8A-4147-A177-3AD203B41FA5}">
                      <a16:colId xmlns:a16="http://schemas.microsoft.com/office/drawing/2014/main" val="1546973202"/>
                    </a:ext>
                  </a:extLst>
                </a:gridCol>
                <a:gridCol w="1137684">
                  <a:extLst>
                    <a:ext uri="{9D8B030D-6E8A-4147-A177-3AD203B41FA5}">
                      <a16:colId xmlns:a16="http://schemas.microsoft.com/office/drawing/2014/main" val="236321253"/>
                    </a:ext>
                  </a:extLst>
                </a:gridCol>
                <a:gridCol w="1414130">
                  <a:extLst>
                    <a:ext uri="{9D8B030D-6E8A-4147-A177-3AD203B41FA5}">
                      <a16:colId xmlns:a16="http://schemas.microsoft.com/office/drawing/2014/main" val="2021927125"/>
                    </a:ext>
                  </a:extLst>
                </a:gridCol>
                <a:gridCol w="916994">
                  <a:extLst>
                    <a:ext uri="{9D8B030D-6E8A-4147-A177-3AD203B41FA5}">
                      <a16:colId xmlns:a16="http://schemas.microsoft.com/office/drawing/2014/main" val="414589496"/>
                    </a:ext>
                  </a:extLst>
                </a:gridCol>
              </a:tblGrid>
              <a:tr h="238760">
                <a:tc gridSpan="5">
                  <a:txBody>
                    <a:bodyPr/>
                    <a:lstStyle/>
                    <a:p>
                      <a:pPr marL="0" marR="0" algn="ctr" fontAlgn="t">
                        <a:spcBef>
                          <a:spcPts val="0"/>
                        </a:spcBef>
                        <a:spcAft>
                          <a:spcPts val="0"/>
                        </a:spcAft>
                      </a:pPr>
                      <a:r>
                        <a:rPr lang="en-US" sz="1400" b="1" dirty="0">
                          <a:effectLst/>
                        </a:rPr>
                        <a:t>Network Security Group NSG</a:t>
                      </a:r>
                      <a:endParaRPr lang="en-US" sz="1400" b="1" dirty="0">
                        <a:solidFill>
                          <a:srgbClr val="222222"/>
                        </a:solidFill>
                        <a:effectLst/>
                        <a:latin typeface="+mn-lt"/>
                      </a:endParaRPr>
                    </a:p>
                  </a:txBody>
                  <a:tcPr marL="50800" marR="50800" marT="50800" marB="50800">
                    <a:solidFill>
                      <a:schemeClr val="accent4">
                        <a:lumMod val="40000"/>
                        <a:lumOff val="60000"/>
                      </a:schemeClr>
                    </a:solidFill>
                  </a:tcPr>
                </a:tc>
                <a:tc hMerge="1">
                  <a:txBody>
                    <a:bodyPr/>
                    <a:lstStyle/>
                    <a:p>
                      <a:pPr marL="0" marR="0" fontAlgn="t">
                        <a:spcBef>
                          <a:spcPts val="0"/>
                        </a:spcBef>
                        <a:spcAft>
                          <a:spcPts val="0"/>
                        </a:spcAft>
                      </a:pPr>
                      <a:endParaRPr lang="en-US" sz="900" b="1">
                        <a:solidFill>
                          <a:srgbClr val="222222"/>
                        </a:solidFill>
                        <a:effectLst/>
                        <a:latin typeface="+mn-lt"/>
                      </a:endParaRPr>
                    </a:p>
                  </a:txBody>
                  <a:tcPr marL="50800" marR="50800" marT="50800" marB="50800"/>
                </a:tc>
                <a:tc hMerge="1">
                  <a:txBody>
                    <a:bodyPr/>
                    <a:lstStyle/>
                    <a:p>
                      <a:pPr marL="0" marR="0" fontAlgn="t">
                        <a:spcBef>
                          <a:spcPts val="0"/>
                        </a:spcBef>
                        <a:spcAft>
                          <a:spcPts val="0"/>
                        </a:spcAft>
                      </a:pPr>
                      <a:endParaRPr lang="en-US" sz="900" b="1">
                        <a:solidFill>
                          <a:srgbClr val="222222"/>
                        </a:solidFill>
                        <a:effectLst/>
                        <a:latin typeface="+mn-lt"/>
                      </a:endParaRPr>
                    </a:p>
                  </a:txBody>
                  <a:tcPr marL="50800" marR="50800" marT="50800" marB="50800"/>
                </a:tc>
                <a:tc hMerge="1">
                  <a:txBody>
                    <a:bodyPr/>
                    <a:lstStyle/>
                    <a:p>
                      <a:pPr marL="0" marR="0" fontAlgn="t">
                        <a:spcBef>
                          <a:spcPts val="0"/>
                        </a:spcBef>
                        <a:spcAft>
                          <a:spcPts val="0"/>
                        </a:spcAft>
                      </a:pPr>
                      <a:endParaRPr lang="en-US" sz="900" b="1">
                        <a:solidFill>
                          <a:srgbClr val="222222"/>
                        </a:solidFill>
                        <a:effectLst/>
                        <a:latin typeface="+mn-lt"/>
                      </a:endParaRPr>
                    </a:p>
                  </a:txBody>
                  <a:tcPr marL="50800" marR="50800" marT="50800" marB="50800"/>
                </a:tc>
                <a:tc hMerge="1">
                  <a:txBody>
                    <a:bodyPr/>
                    <a:lstStyle/>
                    <a:p>
                      <a:pPr marL="0" marR="0" fontAlgn="t">
                        <a:spcBef>
                          <a:spcPts val="0"/>
                        </a:spcBef>
                        <a:spcAft>
                          <a:spcPts val="0"/>
                        </a:spcAft>
                      </a:pPr>
                      <a:endParaRPr lang="en-US" sz="900" b="1">
                        <a:solidFill>
                          <a:srgbClr val="222222"/>
                        </a:solidFill>
                        <a:effectLst/>
                        <a:latin typeface="+mn-lt"/>
                      </a:endParaRPr>
                    </a:p>
                  </a:txBody>
                  <a:tcPr marL="50800" marR="50800" marT="50800" marB="50800"/>
                </a:tc>
                <a:extLst>
                  <a:ext uri="{0D108BD9-81ED-4DB2-BD59-A6C34878D82A}">
                    <a16:rowId xmlns:a16="http://schemas.microsoft.com/office/drawing/2014/main" val="399366424"/>
                  </a:ext>
                </a:extLst>
              </a:tr>
              <a:tr h="238760">
                <a:tc>
                  <a:txBody>
                    <a:bodyPr/>
                    <a:lstStyle/>
                    <a:p>
                      <a:pPr marL="0" marR="0" fontAlgn="t">
                        <a:spcBef>
                          <a:spcPts val="0"/>
                        </a:spcBef>
                        <a:spcAft>
                          <a:spcPts val="0"/>
                        </a:spcAft>
                      </a:pPr>
                      <a:r>
                        <a:rPr lang="en-US" sz="900" b="1" dirty="0">
                          <a:effectLst/>
                        </a:rPr>
                        <a:t>Action</a:t>
                      </a:r>
                      <a:endParaRPr lang="en-US" sz="900" b="1" dirty="0">
                        <a:solidFill>
                          <a:srgbClr val="222222"/>
                        </a:solidFill>
                        <a:effectLst/>
                        <a:latin typeface="+mn-lt"/>
                      </a:endParaRPr>
                    </a:p>
                  </a:txBody>
                  <a:tcPr marL="50800" marR="50800" marT="50800" marB="50800"/>
                </a:tc>
                <a:tc>
                  <a:txBody>
                    <a:bodyPr/>
                    <a:lstStyle/>
                    <a:p>
                      <a:pPr marL="0" marR="0" fontAlgn="t">
                        <a:spcBef>
                          <a:spcPts val="0"/>
                        </a:spcBef>
                        <a:spcAft>
                          <a:spcPts val="0"/>
                        </a:spcAft>
                      </a:pPr>
                      <a:r>
                        <a:rPr lang="en-US" sz="900" b="1" dirty="0">
                          <a:effectLst/>
                        </a:rPr>
                        <a:t>Name</a:t>
                      </a:r>
                      <a:endParaRPr lang="en-US" sz="900" b="1" dirty="0">
                        <a:solidFill>
                          <a:srgbClr val="222222"/>
                        </a:solidFill>
                        <a:effectLst/>
                        <a:latin typeface="+mn-lt"/>
                      </a:endParaRPr>
                    </a:p>
                  </a:txBody>
                  <a:tcPr marL="50800" marR="50800" marT="50800" marB="50800"/>
                </a:tc>
                <a:tc>
                  <a:txBody>
                    <a:bodyPr/>
                    <a:lstStyle/>
                    <a:p>
                      <a:pPr marL="0" marR="0" fontAlgn="t">
                        <a:spcBef>
                          <a:spcPts val="0"/>
                        </a:spcBef>
                        <a:spcAft>
                          <a:spcPts val="0"/>
                        </a:spcAft>
                      </a:pPr>
                      <a:r>
                        <a:rPr lang="en-US" sz="900" b="1" dirty="0">
                          <a:effectLst/>
                        </a:rPr>
                        <a:t>Source</a:t>
                      </a:r>
                      <a:endParaRPr lang="en-US" sz="900" b="1" dirty="0">
                        <a:solidFill>
                          <a:srgbClr val="222222"/>
                        </a:solidFill>
                        <a:effectLst/>
                        <a:latin typeface="+mn-lt"/>
                      </a:endParaRPr>
                    </a:p>
                  </a:txBody>
                  <a:tcPr marL="50800" marR="50800" marT="50800" marB="50800"/>
                </a:tc>
                <a:tc>
                  <a:txBody>
                    <a:bodyPr/>
                    <a:lstStyle/>
                    <a:p>
                      <a:pPr marL="0" marR="0" fontAlgn="t">
                        <a:spcBef>
                          <a:spcPts val="0"/>
                        </a:spcBef>
                        <a:spcAft>
                          <a:spcPts val="0"/>
                        </a:spcAft>
                      </a:pPr>
                      <a:r>
                        <a:rPr lang="en-US" sz="900" b="1" dirty="0">
                          <a:effectLst/>
                        </a:rPr>
                        <a:t>Destination</a:t>
                      </a:r>
                      <a:endParaRPr lang="en-US" sz="900" b="1" dirty="0">
                        <a:solidFill>
                          <a:srgbClr val="222222"/>
                        </a:solidFill>
                        <a:effectLst/>
                        <a:latin typeface="+mn-lt"/>
                      </a:endParaRPr>
                    </a:p>
                  </a:txBody>
                  <a:tcPr marL="50800" marR="50800" marT="50800" marB="50800"/>
                </a:tc>
                <a:tc>
                  <a:txBody>
                    <a:bodyPr/>
                    <a:lstStyle/>
                    <a:p>
                      <a:pPr marL="0" marR="0" fontAlgn="t">
                        <a:spcBef>
                          <a:spcPts val="0"/>
                        </a:spcBef>
                        <a:spcAft>
                          <a:spcPts val="0"/>
                        </a:spcAft>
                      </a:pPr>
                      <a:r>
                        <a:rPr lang="en-US" sz="900" b="1" dirty="0">
                          <a:effectLst/>
                        </a:rPr>
                        <a:t>Port</a:t>
                      </a:r>
                      <a:endParaRPr lang="en-US" sz="900" b="1" dirty="0">
                        <a:solidFill>
                          <a:srgbClr val="222222"/>
                        </a:solidFill>
                        <a:effectLst/>
                        <a:latin typeface="+mn-lt"/>
                      </a:endParaRPr>
                    </a:p>
                  </a:txBody>
                  <a:tcPr marL="50800" marR="50800" marT="50800" marB="50800"/>
                </a:tc>
                <a:extLst>
                  <a:ext uri="{0D108BD9-81ED-4DB2-BD59-A6C34878D82A}">
                    <a16:rowId xmlns:a16="http://schemas.microsoft.com/office/drawing/2014/main" val="819426849"/>
                  </a:ext>
                </a:extLst>
              </a:tr>
              <a:tr h="0">
                <a:tc>
                  <a:txBody>
                    <a:bodyPr/>
                    <a:lstStyle/>
                    <a:p>
                      <a:pPr marL="0" marR="0" fontAlgn="t">
                        <a:spcBef>
                          <a:spcPts val="0"/>
                        </a:spcBef>
                        <a:spcAft>
                          <a:spcPts val="0"/>
                        </a:spcAft>
                      </a:pPr>
                      <a:r>
                        <a:rPr lang="en-US" sz="900" b="1" dirty="0">
                          <a:solidFill>
                            <a:srgbClr val="FF0000"/>
                          </a:solidFill>
                          <a:effectLst/>
                          <a:latin typeface="+mn-lt"/>
                        </a:rPr>
                        <a:t>Deny</a:t>
                      </a:r>
                      <a:endParaRPr lang="en-US" sz="900" dirty="0">
                        <a:solidFill>
                          <a:srgbClr val="222222"/>
                        </a:solidFill>
                        <a:effectLst/>
                        <a:latin typeface="+mn-lt"/>
                      </a:endParaRPr>
                    </a:p>
                  </a:txBody>
                  <a:tcPr marL="50800" marR="50800" marT="50800" marB="50800" anchor="ctr"/>
                </a:tc>
                <a:tc>
                  <a:txBody>
                    <a:bodyPr/>
                    <a:lstStyle/>
                    <a:p>
                      <a:pPr marL="0" marR="0" fontAlgn="t">
                        <a:spcBef>
                          <a:spcPts val="0"/>
                        </a:spcBef>
                        <a:spcAft>
                          <a:spcPts val="0"/>
                        </a:spcAft>
                      </a:pPr>
                      <a:r>
                        <a:rPr lang="en-US" sz="900" dirty="0">
                          <a:solidFill>
                            <a:srgbClr val="222222"/>
                          </a:solidFill>
                          <a:effectLst/>
                          <a:latin typeface="+mn-lt"/>
                        </a:rPr>
                        <a:t>BlockQuarantineVMs</a:t>
                      </a:r>
                    </a:p>
                  </a:txBody>
                  <a:tcPr marL="50800" marR="50800" marT="50800" marB="50800"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900" dirty="0">
                          <a:solidFill>
                            <a:srgbClr val="222222"/>
                          </a:solidFill>
                          <a:effectLst/>
                          <a:latin typeface="+mn-lt"/>
                        </a:rPr>
                        <a:t>Any</a:t>
                      </a:r>
                    </a:p>
                  </a:txBody>
                  <a:tcPr marL="50800" marR="50800" marT="50800" marB="50800" anchor="ctr"/>
                </a:tc>
                <a:tc>
                  <a:txBody>
                    <a:bodyPr/>
                    <a:lstStyle/>
                    <a:p>
                      <a:pPr marL="0" marR="0" fontAlgn="t">
                        <a:spcBef>
                          <a:spcPts val="0"/>
                        </a:spcBef>
                        <a:spcAft>
                          <a:spcPts val="0"/>
                        </a:spcAft>
                      </a:pPr>
                      <a:r>
                        <a:rPr lang="en-US" sz="900" dirty="0">
                          <a:solidFill>
                            <a:srgbClr val="222222"/>
                          </a:solidFill>
                          <a:effectLst/>
                          <a:latin typeface="+mn-lt"/>
                        </a:rPr>
                        <a:t>QuarantineVMs</a:t>
                      </a:r>
                    </a:p>
                  </a:txBody>
                  <a:tcPr marL="50800" marR="50800" marT="50800" marB="50800" anchor="ctr"/>
                </a:tc>
                <a:tc>
                  <a:txBody>
                    <a:bodyPr/>
                    <a:lstStyle/>
                    <a:p>
                      <a:pPr marL="0" marR="0" fontAlgn="t">
                        <a:spcBef>
                          <a:spcPts val="0"/>
                        </a:spcBef>
                        <a:spcAft>
                          <a:spcPts val="0"/>
                        </a:spcAft>
                      </a:pPr>
                      <a:r>
                        <a:rPr lang="en-US" sz="900" dirty="0">
                          <a:solidFill>
                            <a:srgbClr val="222222"/>
                          </a:solidFill>
                          <a:effectLst/>
                          <a:latin typeface="+mn-lt"/>
                        </a:rPr>
                        <a:t>Any</a:t>
                      </a:r>
                    </a:p>
                  </a:txBody>
                  <a:tcPr marL="50800" marR="50800" marT="50800" marB="50800" anchor="ctr"/>
                </a:tc>
                <a:extLst>
                  <a:ext uri="{0D108BD9-81ED-4DB2-BD59-A6C34878D82A}">
                    <a16:rowId xmlns:a16="http://schemas.microsoft.com/office/drawing/2014/main" val="2431182223"/>
                  </a:ext>
                </a:extLst>
              </a:tr>
              <a:tr h="0">
                <a:tc>
                  <a:txBody>
                    <a:bodyPr/>
                    <a:lstStyle/>
                    <a:p>
                      <a:pPr marL="0" marR="0" fontAlgn="t">
                        <a:spcBef>
                          <a:spcPts val="0"/>
                        </a:spcBef>
                        <a:spcAft>
                          <a:spcPts val="0"/>
                        </a:spcAft>
                      </a:pPr>
                      <a:r>
                        <a:rPr lang="en-US" sz="900" b="1" dirty="0">
                          <a:solidFill>
                            <a:srgbClr val="00B050"/>
                          </a:solidFill>
                          <a:effectLst/>
                          <a:latin typeface="+mn-lt"/>
                        </a:rPr>
                        <a:t>Allow</a:t>
                      </a:r>
                      <a:endParaRPr lang="en-US" sz="900" dirty="0">
                        <a:solidFill>
                          <a:srgbClr val="222222"/>
                        </a:solidFill>
                        <a:effectLst/>
                        <a:latin typeface="+mn-lt"/>
                      </a:endParaRPr>
                    </a:p>
                  </a:txBody>
                  <a:tcPr marL="50800" marR="50800" marT="50800" marB="50800" anchor="ctr"/>
                </a:tc>
                <a:tc>
                  <a:txBody>
                    <a:bodyPr/>
                    <a:lstStyle/>
                    <a:p>
                      <a:pPr marL="0" marR="0" fontAlgn="t">
                        <a:spcBef>
                          <a:spcPts val="0"/>
                        </a:spcBef>
                        <a:spcAft>
                          <a:spcPts val="0"/>
                        </a:spcAft>
                      </a:pPr>
                      <a:r>
                        <a:rPr lang="en-US" sz="900" dirty="0">
                          <a:effectLst/>
                        </a:rPr>
                        <a:t>AllowInternetToWeb</a:t>
                      </a:r>
                      <a:endParaRPr lang="en-US" sz="900" dirty="0">
                        <a:solidFill>
                          <a:srgbClr val="222222"/>
                        </a:solidFill>
                        <a:effectLst/>
                        <a:latin typeface="+mn-lt"/>
                      </a:endParaRPr>
                    </a:p>
                  </a:txBody>
                  <a:tcPr marL="50800" marR="50800" marT="50800" marB="50800"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900" dirty="0">
                          <a:effectLst/>
                        </a:rPr>
                        <a:t>Internet</a:t>
                      </a:r>
                      <a:endParaRPr lang="en-US" sz="900" dirty="0">
                        <a:solidFill>
                          <a:srgbClr val="222222"/>
                        </a:solidFill>
                        <a:effectLst/>
                        <a:latin typeface="+mn-lt"/>
                      </a:endParaRPr>
                    </a:p>
                  </a:txBody>
                  <a:tcPr marL="50800" marR="50800" marT="50800" marB="50800" anchor="ctr"/>
                </a:tc>
                <a:tc>
                  <a:txBody>
                    <a:bodyPr/>
                    <a:lstStyle/>
                    <a:p>
                      <a:pPr marL="0" marR="0" fontAlgn="t">
                        <a:spcBef>
                          <a:spcPts val="0"/>
                        </a:spcBef>
                        <a:spcAft>
                          <a:spcPts val="0"/>
                        </a:spcAft>
                      </a:pPr>
                      <a:r>
                        <a:rPr lang="en-US" sz="900" dirty="0">
                          <a:effectLst/>
                        </a:rPr>
                        <a:t>WebServers</a:t>
                      </a:r>
                      <a:endParaRPr lang="en-US" sz="900" dirty="0">
                        <a:solidFill>
                          <a:srgbClr val="222222"/>
                        </a:solidFill>
                        <a:effectLst/>
                        <a:latin typeface="+mn-lt"/>
                      </a:endParaRPr>
                    </a:p>
                  </a:txBody>
                  <a:tcPr marL="50800" marR="50800" marT="50800" marB="50800" anchor="ctr"/>
                </a:tc>
                <a:tc>
                  <a:txBody>
                    <a:bodyPr/>
                    <a:lstStyle/>
                    <a:p>
                      <a:pPr marL="0" marR="0" fontAlgn="t">
                        <a:spcBef>
                          <a:spcPts val="0"/>
                        </a:spcBef>
                        <a:spcAft>
                          <a:spcPts val="0"/>
                        </a:spcAft>
                      </a:pPr>
                      <a:r>
                        <a:rPr lang="en-US" sz="900" dirty="0">
                          <a:effectLst/>
                        </a:rPr>
                        <a:t>80,8080 (HTTP)</a:t>
                      </a:r>
                      <a:endParaRPr lang="en-US" sz="900" dirty="0">
                        <a:solidFill>
                          <a:srgbClr val="222222"/>
                        </a:solidFill>
                        <a:effectLst/>
                        <a:latin typeface="+mn-lt"/>
                      </a:endParaRPr>
                    </a:p>
                  </a:txBody>
                  <a:tcPr marL="50800" marR="50800" marT="50800" marB="50800" anchor="ctr"/>
                </a:tc>
                <a:extLst>
                  <a:ext uri="{0D108BD9-81ED-4DB2-BD59-A6C34878D82A}">
                    <a16:rowId xmlns:a16="http://schemas.microsoft.com/office/drawing/2014/main" val="1048954723"/>
                  </a:ext>
                </a:extLst>
              </a:tr>
              <a:tr h="160016">
                <a:tc>
                  <a:txBody>
                    <a:bodyPr/>
                    <a:lstStyle/>
                    <a:p>
                      <a:pPr marL="0" marR="0" fontAlgn="t">
                        <a:spcBef>
                          <a:spcPts val="0"/>
                        </a:spcBef>
                        <a:spcAft>
                          <a:spcPts val="0"/>
                        </a:spcAft>
                      </a:pPr>
                      <a:r>
                        <a:rPr lang="en-US" sz="900" b="1" dirty="0">
                          <a:solidFill>
                            <a:srgbClr val="00B050"/>
                          </a:solidFill>
                          <a:effectLst/>
                          <a:latin typeface="+mn-lt"/>
                        </a:rPr>
                        <a:t>Allow</a:t>
                      </a:r>
                      <a:endParaRPr lang="en-US" sz="900" dirty="0">
                        <a:solidFill>
                          <a:srgbClr val="222222"/>
                        </a:solidFill>
                        <a:effectLst/>
                        <a:latin typeface="+mn-lt"/>
                      </a:endParaRPr>
                    </a:p>
                  </a:txBody>
                  <a:tcPr marL="50800" marR="50800" marT="50800" marB="50800" anchor="ctr"/>
                </a:tc>
                <a:tc>
                  <a:txBody>
                    <a:bodyPr/>
                    <a:lstStyle/>
                    <a:p>
                      <a:pPr marL="0" marR="0" fontAlgn="t">
                        <a:spcBef>
                          <a:spcPts val="0"/>
                        </a:spcBef>
                        <a:spcAft>
                          <a:spcPts val="0"/>
                        </a:spcAft>
                      </a:pPr>
                      <a:r>
                        <a:rPr lang="en-US" sz="900" dirty="0">
                          <a:effectLst/>
                        </a:rPr>
                        <a:t>AllowWebToApp</a:t>
                      </a:r>
                      <a:endParaRPr lang="en-US" sz="900" dirty="0">
                        <a:solidFill>
                          <a:srgbClr val="222222"/>
                        </a:solidFill>
                        <a:effectLst/>
                        <a:latin typeface="+mn-lt"/>
                      </a:endParaRPr>
                    </a:p>
                  </a:txBody>
                  <a:tcPr marL="50800" marR="50800" marT="50800" marB="50800"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900" dirty="0">
                          <a:effectLst/>
                        </a:rPr>
                        <a:t>WebServers</a:t>
                      </a:r>
                      <a:endParaRPr lang="en-US" sz="900" dirty="0">
                        <a:solidFill>
                          <a:srgbClr val="222222"/>
                        </a:solidFill>
                        <a:effectLst/>
                        <a:latin typeface="+mn-lt"/>
                      </a:endParaRPr>
                    </a:p>
                  </a:txBody>
                  <a:tcPr marL="50800" marR="50800" marT="50800" marB="50800" anchor="ctr"/>
                </a:tc>
                <a:tc>
                  <a:txBody>
                    <a:bodyPr/>
                    <a:lstStyle/>
                    <a:p>
                      <a:pPr marL="0" marR="0" fontAlgn="t">
                        <a:spcBef>
                          <a:spcPts val="0"/>
                        </a:spcBef>
                        <a:spcAft>
                          <a:spcPts val="0"/>
                        </a:spcAft>
                      </a:pPr>
                      <a:r>
                        <a:rPr lang="en-US" sz="900" dirty="0">
                          <a:solidFill>
                            <a:srgbClr val="222222"/>
                          </a:solidFill>
                          <a:effectLst/>
                          <a:latin typeface="+mn-lt"/>
                        </a:rPr>
                        <a:t>AppServers</a:t>
                      </a:r>
                    </a:p>
                  </a:txBody>
                  <a:tcPr marL="50800" marR="50800" marT="50800" marB="50800" anchor="ctr"/>
                </a:tc>
                <a:tc>
                  <a:txBody>
                    <a:bodyPr/>
                    <a:lstStyle/>
                    <a:p>
                      <a:pPr marL="0" marR="0" fontAlgn="t">
                        <a:spcBef>
                          <a:spcPts val="0"/>
                        </a:spcBef>
                        <a:spcAft>
                          <a:spcPts val="0"/>
                        </a:spcAft>
                      </a:pPr>
                      <a:r>
                        <a:rPr lang="en-US" sz="900" dirty="0">
                          <a:effectLst/>
                        </a:rPr>
                        <a:t>443       (HTTPS)</a:t>
                      </a:r>
                      <a:endParaRPr lang="en-US" sz="900" dirty="0">
                        <a:solidFill>
                          <a:srgbClr val="222222"/>
                        </a:solidFill>
                        <a:effectLst/>
                        <a:latin typeface="+mn-lt"/>
                      </a:endParaRPr>
                    </a:p>
                  </a:txBody>
                  <a:tcPr marL="50800" marR="50800" marT="50800" marB="50800" anchor="ctr"/>
                </a:tc>
                <a:extLst>
                  <a:ext uri="{0D108BD9-81ED-4DB2-BD59-A6C34878D82A}">
                    <a16:rowId xmlns:a16="http://schemas.microsoft.com/office/drawing/2014/main" val="2308255462"/>
                  </a:ext>
                </a:extLst>
              </a:tr>
              <a:tr h="0">
                <a:tc>
                  <a:txBody>
                    <a:bodyPr/>
                    <a:lstStyle/>
                    <a:p>
                      <a:pPr marL="0" marR="0" fontAlgn="t">
                        <a:spcBef>
                          <a:spcPts val="0"/>
                        </a:spcBef>
                        <a:spcAft>
                          <a:spcPts val="0"/>
                        </a:spcAft>
                      </a:pPr>
                      <a:r>
                        <a:rPr lang="en-US" sz="900" b="1" dirty="0">
                          <a:solidFill>
                            <a:srgbClr val="00B050"/>
                          </a:solidFill>
                          <a:effectLst/>
                          <a:latin typeface="+mn-lt"/>
                        </a:rPr>
                        <a:t>Allow</a:t>
                      </a:r>
                      <a:endParaRPr lang="en-US" sz="900" dirty="0">
                        <a:solidFill>
                          <a:srgbClr val="222222"/>
                        </a:solidFill>
                        <a:effectLst/>
                        <a:latin typeface="+mn-lt"/>
                      </a:endParaRPr>
                    </a:p>
                  </a:txBody>
                  <a:tcPr marL="50800" marR="50800" marT="50800" marB="50800" anchor="ctr"/>
                </a:tc>
                <a:tc>
                  <a:txBody>
                    <a:bodyPr/>
                    <a:lstStyle/>
                    <a:p>
                      <a:pPr marL="0" marR="0" fontAlgn="t">
                        <a:spcBef>
                          <a:spcPts val="0"/>
                        </a:spcBef>
                        <a:spcAft>
                          <a:spcPts val="0"/>
                        </a:spcAft>
                      </a:pPr>
                      <a:r>
                        <a:rPr lang="en-US" sz="900" dirty="0">
                          <a:effectLst/>
                        </a:rPr>
                        <a:t>AllowAppToDb</a:t>
                      </a:r>
                      <a:endParaRPr lang="en-US" sz="900" dirty="0">
                        <a:solidFill>
                          <a:srgbClr val="222222"/>
                        </a:solidFill>
                        <a:effectLst/>
                        <a:latin typeface="+mn-lt"/>
                      </a:endParaRPr>
                    </a:p>
                  </a:txBody>
                  <a:tcPr marL="50800" marR="50800" marT="50800" marB="50800" anchor="ctr"/>
                </a:tc>
                <a:tc>
                  <a:txBody>
                    <a:bodyPr/>
                    <a:lstStyle/>
                    <a:p>
                      <a:pPr marL="0" marR="0" fontAlgn="t">
                        <a:spcBef>
                          <a:spcPts val="0"/>
                        </a:spcBef>
                        <a:spcAft>
                          <a:spcPts val="0"/>
                        </a:spcAft>
                      </a:pPr>
                      <a:r>
                        <a:rPr lang="en-US" sz="900" dirty="0">
                          <a:effectLst/>
                        </a:rPr>
                        <a:t>AppServers</a:t>
                      </a:r>
                      <a:endParaRPr lang="en-US" sz="900" dirty="0">
                        <a:solidFill>
                          <a:srgbClr val="222222"/>
                        </a:solidFill>
                        <a:effectLst/>
                        <a:latin typeface="+mn-lt"/>
                      </a:endParaRPr>
                    </a:p>
                  </a:txBody>
                  <a:tcPr marL="50800" marR="50800" marT="50800" marB="50800" anchor="ctr"/>
                </a:tc>
                <a:tc>
                  <a:txBody>
                    <a:bodyPr/>
                    <a:lstStyle/>
                    <a:p>
                      <a:pPr marL="0" marR="0" lvl="0" indent="0" algn="l" defTabSz="932742" rtl="0" eaLnBrk="1" fontAlgn="t" latinLnBrk="0" hangingPunct="1">
                        <a:lnSpc>
                          <a:spcPct val="100000"/>
                        </a:lnSpc>
                        <a:spcBef>
                          <a:spcPts val="0"/>
                        </a:spcBef>
                        <a:spcAft>
                          <a:spcPts val="0"/>
                        </a:spcAft>
                        <a:buClrTx/>
                        <a:buSzTx/>
                        <a:buFontTx/>
                        <a:buNone/>
                        <a:tabLst/>
                        <a:defRPr/>
                      </a:pPr>
                      <a:r>
                        <a:rPr lang="en-US" sz="900" dirty="0">
                          <a:solidFill>
                            <a:srgbClr val="222222"/>
                          </a:solidFill>
                          <a:effectLst/>
                          <a:latin typeface="+mn-lt"/>
                        </a:rPr>
                        <a:t>DatabaseServers</a:t>
                      </a:r>
                    </a:p>
                  </a:txBody>
                  <a:tcPr marL="50800" marR="50800" marT="50800" marB="50800" anchor="ctr"/>
                </a:tc>
                <a:tc>
                  <a:txBody>
                    <a:bodyPr/>
                    <a:lstStyle/>
                    <a:p>
                      <a:pPr marL="0" marR="0" fontAlgn="t">
                        <a:spcBef>
                          <a:spcPts val="0"/>
                        </a:spcBef>
                        <a:spcAft>
                          <a:spcPts val="0"/>
                        </a:spcAft>
                      </a:pPr>
                      <a:r>
                        <a:rPr lang="en-US" sz="900" dirty="0">
                          <a:effectLst/>
                        </a:rPr>
                        <a:t>3306    (MySQL)</a:t>
                      </a:r>
                      <a:endParaRPr lang="en-US" sz="900" dirty="0">
                        <a:solidFill>
                          <a:srgbClr val="222222"/>
                        </a:solidFill>
                        <a:effectLst/>
                        <a:latin typeface="+mn-lt"/>
                      </a:endParaRPr>
                    </a:p>
                  </a:txBody>
                  <a:tcPr marL="50800" marR="50800" marT="50800" marB="50800" anchor="ctr"/>
                </a:tc>
                <a:extLst>
                  <a:ext uri="{0D108BD9-81ED-4DB2-BD59-A6C34878D82A}">
                    <a16:rowId xmlns:a16="http://schemas.microsoft.com/office/drawing/2014/main" val="1086708437"/>
                  </a:ext>
                </a:extLst>
              </a:tr>
              <a:tr h="0">
                <a:tc>
                  <a:txBody>
                    <a:bodyPr/>
                    <a:lstStyle/>
                    <a:p>
                      <a:pPr marL="0" marR="0" fontAlgn="t">
                        <a:spcBef>
                          <a:spcPts val="0"/>
                        </a:spcBef>
                        <a:spcAft>
                          <a:spcPts val="0"/>
                        </a:spcAft>
                      </a:pPr>
                      <a:r>
                        <a:rPr lang="en-US" sz="900" b="1" dirty="0">
                          <a:solidFill>
                            <a:srgbClr val="00B050"/>
                          </a:solidFill>
                          <a:effectLst/>
                          <a:latin typeface="+mn-lt"/>
                        </a:rPr>
                        <a:t>Allow</a:t>
                      </a:r>
                      <a:endParaRPr lang="en-US" sz="900" dirty="0">
                        <a:solidFill>
                          <a:srgbClr val="222222"/>
                        </a:solidFill>
                        <a:effectLst/>
                        <a:latin typeface="+mn-lt"/>
                      </a:endParaRPr>
                    </a:p>
                  </a:txBody>
                  <a:tcPr marL="50800" marR="50800" marT="50800" marB="50800" anchor="ctr"/>
                </a:tc>
                <a:tc>
                  <a:txBody>
                    <a:bodyPr/>
                    <a:lstStyle/>
                    <a:p>
                      <a:pPr marL="0" marR="0" fontAlgn="t">
                        <a:spcBef>
                          <a:spcPts val="0"/>
                        </a:spcBef>
                        <a:spcAft>
                          <a:spcPts val="0"/>
                        </a:spcAft>
                      </a:pPr>
                      <a:r>
                        <a:rPr lang="en-US" sz="900" dirty="0">
                          <a:solidFill>
                            <a:srgbClr val="222222"/>
                          </a:solidFill>
                          <a:effectLst/>
                          <a:latin typeface="+mn-lt"/>
                        </a:rPr>
                        <a:t>AllowInternetToJumpboxes</a:t>
                      </a:r>
                    </a:p>
                  </a:txBody>
                  <a:tcPr marL="50800" marR="50800" marT="50800" marB="50800" anchor="ctr"/>
                </a:tc>
                <a:tc>
                  <a:txBody>
                    <a:bodyPr/>
                    <a:lstStyle/>
                    <a:p>
                      <a:pPr marL="0" marR="0" fontAlgn="t">
                        <a:spcBef>
                          <a:spcPts val="0"/>
                        </a:spcBef>
                        <a:spcAft>
                          <a:spcPts val="0"/>
                        </a:spcAft>
                      </a:pPr>
                      <a:r>
                        <a:rPr lang="en-US" sz="900" dirty="0">
                          <a:effectLst/>
                        </a:rPr>
                        <a:t>Internet</a:t>
                      </a:r>
                      <a:endParaRPr lang="en-US" sz="900" dirty="0">
                        <a:solidFill>
                          <a:srgbClr val="222222"/>
                        </a:solidFill>
                        <a:effectLst/>
                        <a:latin typeface="+mn-lt"/>
                      </a:endParaRPr>
                    </a:p>
                  </a:txBody>
                  <a:tcPr marL="50800" marR="50800" marT="50800" marB="50800" anchor="ctr"/>
                </a:tc>
                <a:tc>
                  <a:txBody>
                    <a:bodyPr/>
                    <a:lstStyle/>
                    <a:p>
                      <a:pPr marL="0" marR="0" fontAlgn="t">
                        <a:spcBef>
                          <a:spcPts val="0"/>
                        </a:spcBef>
                        <a:spcAft>
                          <a:spcPts val="0"/>
                        </a:spcAft>
                      </a:pPr>
                      <a:r>
                        <a:rPr lang="en-US" sz="900" dirty="0">
                          <a:solidFill>
                            <a:srgbClr val="222222"/>
                          </a:solidFill>
                          <a:effectLst/>
                          <a:latin typeface="+mn-lt"/>
                        </a:rPr>
                        <a:t>Jumpboxes</a:t>
                      </a:r>
                    </a:p>
                  </a:txBody>
                  <a:tcPr marL="50800" marR="50800" marT="50800" marB="50800" anchor="ctr"/>
                </a:tc>
                <a:tc>
                  <a:txBody>
                    <a:bodyPr/>
                    <a:lstStyle/>
                    <a:p>
                      <a:pPr marL="0" marR="0" fontAlgn="t">
                        <a:spcBef>
                          <a:spcPts val="0"/>
                        </a:spcBef>
                        <a:spcAft>
                          <a:spcPts val="0"/>
                        </a:spcAft>
                      </a:pPr>
                      <a:r>
                        <a:rPr lang="en-US" sz="900" dirty="0">
                          <a:solidFill>
                            <a:srgbClr val="222222"/>
                          </a:solidFill>
                          <a:effectLst/>
                          <a:latin typeface="+mn-lt"/>
                        </a:rPr>
                        <a:t>22          (SSH)</a:t>
                      </a:r>
                    </a:p>
                  </a:txBody>
                  <a:tcPr marL="50800" marR="50800" marT="50800" marB="50800" anchor="ctr"/>
                </a:tc>
                <a:extLst>
                  <a:ext uri="{0D108BD9-81ED-4DB2-BD59-A6C34878D82A}">
                    <a16:rowId xmlns:a16="http://schemas.microsoft.com/office/drawing/2014/main" val="3021479718"/>
                  </a:ext>
                </a:extLst>
              </a:tr>
              <a:tr h="0">
                <a:tc>
                  <a:txBody>
                    <a:bodyPr/>
                    <a:lstStyle/>
                    <a:p>
                      <a:pPr marL="0" marR="0" fontAlgn="t">
                        <a:spcBef>
                          <a:spcPts val="0"/>
                        </a:spcBef>
                        <a:spcAft>
                          <a:spcPts val="0"/>
                        </a:spcAft>
                      </a:pPr>
                      <a:r>
                        <a:rPr lang="en-US" sz="900" b="1" dirty="0">
                          <a:solidFill>
                            <a:srgbClr val="FF0000"/>
                          </a:solidFill>
                          <a:effectLst/>
                          <a:latin typeface="+mn-lt"/>
                        </a:rPr>
                        <a:t>Deny</a:t>
                      </a:r>
                    </a:p>
                  </a:txBody>
                  <a:tcPr marL="50800" marR="50800" marT="50800" marB="50800"/>
                </a:tc>
                <a:tc>
                  <a:txBody>
                    <a:bodyPr/>
                    <a:lstStyle/>
                    <a:p>
                      <a:pPr marL="0" marR="0" fontAlgn="t">
                        <a:spcBef>
                          <a:spcPts val="0"/>
                        </a:spcBef>
                        <a:spcAft>
                          <a:spcPts val="0"/>
                        </a:spcAft>
                      </a:pPr>
                      <a:r>
                        <a:rPr lang="en-US" sz="900" dirty="0">
                          <a:effectLst/>
                        </a:rPr>
                        <a:t>DenyAllOutBound</a:t>
                      </a:r>
                      <a:endParaRPr lang="en-US" sz="900" dirty="0">
                        <a:solidFill>
                          <a:srgbClr val="222222"/>
                        </a:solidFill>
                        <a:effectLst/>
                        <a:latin typeface="+mn-lt"/>
                      </a:endParaRPr>
                    </a:p>
                  </a:txBody>
                  <a:tcPr marL="50800" marR="50800" marT="50800" marB="50800"/>
                </a:tc>
                <a:tc>
                  <a:txBody>
                    <a:bodyPr/>
                    <a:lstStyle/>
                    <a:p>
                      <a:pPr marL="0" marR="0" fontAlgn="t">
                        <a:spcBef>
                          <a:spcPts val="0"/>
                        </a:spcBef>
                        <a:spcAft>
                          <a:spcPts val="0"/>
                        </a:spcAft>
                      </a:pPr>
                      <a:r>
                        <a:rPr lang="en-US" sz="900" dirty="0">
                          <a:effectLst/>
                        </a:rPr>
                        <a:t>Any</a:t>
                      </a:r>
                      <a:endParaRPr lang="en-US" sz="900" dirty="0">
                        <a:solidFill>
                          <a:srgbClr val="222222"/>
                        </a:solidFill>
                        <a:effectLst/>
                        <a:latin typeface="+mn-lt"/>
                      </a:endParaRPr>
                    </a:p>
                  </a:txBody>
                  <a:tcPr marL="50800" marR="50800" marT="50800" marB="50800"/>
                </a:tc>
                <a:tc>
                  <a:txBody>
                    <a:bodyPr/>
                    <a:lstStyle/>
                    <a:p>
                      <a:pPr marL="0" marR="0" fontAlgn="t">
                        <a:spcBef>
                          <a:spcPts val="0"/>
                        </a:spcBef>
                        <a:spcAft>
                          <a:spcPts val="0"/>
                        </a:spcAft>
                      </a:pPr>
                      <a:r>
                        <a:rPr lang="en-US" sz="900" dirty="0">
                          <a:effectLst/>
                        </a:rPr>
                        <a:t>Any</a:t>
                      </a:r>
                      <a:endParaRPr lang="en-US" sz="900" dirty="0">
                        <a:solidFill>
                          <a:srgbClr val="222222"/>
                        </a:solidFill>
                        <a:effectLst/>
                        <a:latin typeface="+mn-lt"/>
                      </a:endParaRPr>
                    </a:p>
                  </a:txBody>
                  <a:tcPr marL="50800" marR="50800" marT="50800" marB="50800"/>
                </a:tc>
                <a:tc>
                  <a:txBody>
                    <a:bodyPr/>
                    <a:lstStyle/>
                    <a:p>
                      <a:pPr marL="0" marR="0" fontAlgn="t">
                        <a:spcBef>
                          <a:spcPts val="0"/>
                        </a:spcBef>
                        <a:spcAft>
                          <a:spcPts val="0"/>
                        </a:spcAft>
                      </a:pPr>
                      <a:r>
                        <a:rPr lang="en-US" sz="900" dirty="0">
                          <a:effectLst/>
                        </a:rPr>
                        <a:t>Any</a:t>
                      </a:r>
                      <a:endParaRPr lang="en-US" sz="900" dirty="0">
                        <a:solidFill>
                          <a:srgbClr val="222222"/>
                        </a:solidFill>
                        <a:effectLst/>
                        <a:latin typeface="+mn-lt"/>
                      </a:endParaRPr>
                    </a:p>
                  </a:txBody>
                  <a:tcPr marL="50800" marR="50800" marT="50800" marB="50800"/>
                </a:tc>
                <a:extLst>
                  <a:ext uri="{0D108BD9-81ED-4DB2-BD59-A6C34878D82A}">
                    <a16:rowId xmlns:a16="http://schemas.microsoft.com/office/drawing/2014/main" val="2578999077"/>
                  </a:ext>
                </a:extLst>
              </a:tr>
            </a:tbl>
          </a:graphicData>
        </a:graphic>
      </p:graphicFrame>
      <p:pic>
        <p:nvPicPr>
          <p:cNvPr id="10" name="Picture 9">
            <a:extLst>
              <a:ext uri="{FF2B5EF4-FFF2-40B4-BE49-F238E27FC236}">
                <a16:creationId xmlns:a16="http://schemas.microsoft.com/office/drawing/2014/main" id="{C4BC6398-44DF-46ED-891B-0F3C90D8FFC0}"/>
              </a:ext>
            </a:extLst>
          </p:cNvPr>
          <p:cNvPicPr>
            <a:picLocks noChangeAspect="1"/>
          </p:cNvPicPr>
          <p:nvPr/>
        </p:nvPicPr>
        <p:blipFill>
          <a:blip r:embed="rId3"/>
          <a:stretch>
            <a:fillRect/>
          </a:stretch>
        </p:blipFill>
        <p:spPr>
          <a:xfrm>
            <a:off x="10733746" y="1758496"/>
            <a:ext cx="1362064" cy="659391"/>
          </a:xfrm>
          <a:prstGeom prst="rect">
            <a:avLst/>
          </a:prstGeom>
        </p:spPr>
      </p:pic>
      <p:pic>
        <p:nvPicPr>
          <p:cNvPr id="11" name="Picture 1" descr="https://106c4.wpc.azureedge.net/80106C4/Gallery-Prod/cdn/2015-02-24/prod20161101-microsoft-windowsazure-gallery/Microsoft.NetworkSecurityGroup-ARM.1.0.5/Icons/Small.png">
            <a:extLst>
              <a:ext uri="{FF2B5EF4-FFF2-40B4-BE49-F238E27FC236}">
                <a16:creationId xmlns:a16="http://schemas.microsoft.com/office/drawing/2014/main" id="{0506688C-A581-463A-A5AB-40FD82194B7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84115" y="2142519"/>
            <a:ext cx="309068" cy="309068"/>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2" name="Table 11">
            <a:extLst>
              <a:ext uri="{FF2B5EF4-FFF2-40B4-BE49-F238E27FC236}">
                <a16:creationId xmlns:a16="http://schemas.microsoft.com/office/drawing/2014/main" id="{4D7CC084-8412-4426-8038-9388015C0D92}"/>
              </a:ext>
            </a:extLst>
          </p:cNvPr>
          <p:cNvGraphicFramePr>
            <a:graphicFrameLocks noGrp="1"/>
          </p:cNvGraphicFramePr>
          <p:nvPr>
            <p:extLst/>
          </p:nvPr>
        </p:nvGraphicFramePr>
        <p:xfrm>
          <a:off x="6555572" y="6618319"/>
          <a:ext cx="5654499" cy="357305"/>
        </p:xfrm>
        <a:graphic>
          <a:graphicData uri="http://schemas.openxmlformats.org/drawingml/2006/table">
            <a:tbl>
              <a:tblPr>
                <a:tableStyleId>{1E171933-4619-4E11-9A3F-F7608DF75F80}</a:tableStyleId>
              </a:tblPr>
              <a:tblGrid>
                <a:gridCol w="5654499">
                  <a:extLst>
                    <a:ext uri="{9D8B030D-6E8A-4147-A177-3AD203B41FA5}">
                      <a16:colId xmlns:a16="http://schemas.microsoft.com/office/drawing/2014/main" val="878956919"/>
                    </a:ext>
                  </a:extLst>
                </a:gridCol>
              </a:tblGrid>
              <a:tr h="357305">
                <a:tc>
                  <a:txBody>
                    <a:bodyPr/>
                    <a:lstStyle/>
                    <a:p>
                      <a:pPr marL="0" marR="0" algn="ctr" fontAlgn="t">
                        <a:spcBef>
                          <a:spcPts val="0"/>
                        </a:spcBef>
                        <a:spcAft>
                          <a:spcPts val="0"/>
                        </a:spcAft>
                      </a:pPr>
                      <a:r>
                        <a:rPr lang="en-US" sz="1600" b="1" dirty="0">
                          <a:effectLst/>
                        </a:rPr>
                        <a:t>Application Security Groups</a:t>
                      </a:r>
                      <a:endParaRPr lang="en-US" sz="1600" b="1" dirty="0">
                        <a:solidFill>
                          <a:srgbClr val="222222"/>
                        </a:solidFill>
                        <a:effectLst/>
                        <a:latin typeface="+mn-lt"/>
                      </a:endParaRPr>
                    </a:p>
                  </a:txBody>
                  <a:tcPr marL="50800" marR="50800" marT="50800" marB="50800"/>
                </a:tc>
                <a:extLst>
                  <a:ext uri="{0D108BD9-81ED-4DB2-BD59-A6C34878D82A}">
                    <a16:rowId xmlns:a16="http://schemas.microsoft.com/office/drawing/2014/main" val="399366424"/>
                  </a:ext>
                </a:extLst>
              </a:tr>
            </a:tbl>
          </a:graphicData>
        </a:graphic>
      </p:graphicFrame>
      <p:sp>
        <p:nvSpPr>
          <p:cNvPr id="13" name="Rectangle: Rounded Corners 19">
            <a:extLst>
              <a:ext uri="{FF2B5EF4-FFF2-40B4-BE49-F238E27FC236}">
                <a16:creationId xmlns:a16="http://schemas.microsoft.com/office/drawing/2014/main" id="{2DA97D5E-9999-494F-9144-051CA82E2612}"/>
              </a:ext>
            </a:extLst>
          </p:cNvPr>
          <p:cNvSpPr/>
          <p:nvPr/>
        </p:nvSpPr>
        <p:spPr>
          <a:xfrm>
            <a:off x="7976664" y="1261854"/>
            <a:ext cx="1313328" cy="471072"/>
          </a:xfrm>
          <a:prstGeom prst="roundRect">
            <a:avLst>
              <a:gd name="adj" fmla="val 28521"/>
            </a:avLst>
          </a:prstGeom>
          <a:ln>
            <a:solidFill>
              <a:schemeClr val="accent4"/>
            </a:solidFill>
          </a:ln>
        </p:spPr>
        <p:style>
          <a:lnRef idx="2">
            <a:schemeClr val="accent1"/>
          </a:lnRef>
          <a:fillRef idx="1">
            <a:schemeClr val="lt1"/>
          </a:fillRef>
          <a:effectRef idx="0">
            <a:schemeClr val="accent1"/>
          </a:effectRef>
          <a:fontRef idx="minor">
            <a:schemeClr val="dk1"/>
          </a:fontRef>
        </p:style>
        <p:txBody>
          <a:bodyPr rtlCol="0" anchor="t"/>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353535"/>
                </a:solidFill>
                <a:effectLst/>
                <a:uLnTx/>
                <a:uFillTx/>
                <a:latin typeface="Segoe UI Semilight"/>
                <a:ea typeface="+mn-ea"/>
                <a:cs typeface="+mn-cs"/>
              </a:rPr>
              <a:t>AppServers</a:t>
            </a:r>
          </a:p>
        </p:txBody>
      </p:sp>
      <p:sp>
        <p:nvSpPr>
          <p:cNvPr id="14" name="Rectangle: Rounded Corners 19">
            <a:extLst>
              <a:ext uri="{FF2B5EF4-FFF2-40B4-BE49-F238E27FC236}">
                <a16:creationId xmlns:a16="http://schemas.microsoft.com/office/drawing/2014/main" id="{7584323B-E350-4993-9FEF-6A9C1E188C6E}"/>
              </a:ext>
            </a:extLst>
          </p:cNvPr>
          <p:cNvSpPr/>
          <p:nvPr/>
        </p:nvSpPr>
        <p:spPr>
          <a:xfrm>
            <a:off x="9423305" y="1258607"/>
            <a:ext cx="1543590" cy="471072"/>
          </a:xfrm>
          <a:prstGeom prst="roundRect">
            <a:avLst>
              <a:gd name="adj" fmla="val 28521"/>
            </a:avLst>
          </a:prstGeom>
          <a:ln>
            <a:solidFill>
              <a:schemeClr val="accent4"/>
            </a:solidFill>
          </a:ln>
        </p:spPr>
        <p:style>
          <a:lnRef idx="2">
            <a:schemeClr val="accent1"/>
          </a:lnRef>
          <a:fillRef idx="1">
            <a:schemeClr val="lt1"/>
          </a:fillRef>
          <a:effectRef idx="0">
            <a:schemeClr val="accent1"/>
          </a:effectRef>
          <a:fontRef idx="minor">
            <a:schemeClr val="dk1"/>
          </a:fontRef>
        </p:style>
        <p:txBody>
          <a:bodyPr rtlCol="0" anchor="t"/>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353535"/>
                </a:solidFill>
                <a:effectLst/>
                <a:uLnTx/>
                <a:uFillTx/>
                <a:latin typeface="Segoe UI Semilight"/>
                <a:ea typeface="+mn-ea"/>
                <a:cs typeface="+mn-cs"/>
              </a:rPr>
              <a:t>DatabaseServers</a:t>
            </a:r>
          </a:p>
        </p:txBody>
      </p:sp>
      <p:sp>
        <p:nvSpPr>
          <p:cNvPr id="15" name="Rectangle: Rounded Corners 19">
            <a:extLst>
              <a:ext uri="{FF2B5EF4-FFF2-40B4-BE49-F238E27FC236}">
                <a16:creationId xmlns:a16="http://schemas.microsoft.com/office/drawing/2014/main" id="{0BB812D7-9AA0-44A2-A737-05AE13B0C686}"/>
              </a:ext>
            </a:extLst>
          </p:cNvPr>
          <p:cNvSpPr/>
          <p:nvPr/>
        </p:nvSpPr>
        <p:spPr>
          <a:xfrm>
            <a:off x="7114367" y="1815590"/>
            <a:ext cx="1290882" cy="471072"/>
          </a:xfrm>
          <a:prstGeom prst="roundRect">
            <a:avLst>
              <a:gd name="adj" fmla="val 28521"/>
            </a:avLst>
          </a:prstGeom>
          <a:ln>
            <a:solidFill>
              <a:schemeClr val="accent4"/>
            </a:solidFill>
          </a:ln>
        </p:spPr>
        <p:style>
          <a:lnRef idx="2">
            <a:schemeClr val="accent1"/>
          </a:lnRef>
          <a:fillRef idx="1">
            <a:schemeClr val="lt1"/>
          </a:fillRef>
          <a:effectRef idx="0">
            <a:schemeClr val="accent1"/>
          </a:effectRef>
          <a:fontRef idx="minor">
            <a:schemeClr val="dk1"/>
          </a:fontRef>
        </p:style>
        <p:txBody>
          <a:bodyPr rtlCol="0" anchor="t"/>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353535"/>
                </a:solidFill>
                <a:effectLst/>
                <a:uLnTx/>
                <a:uFillTx/>
                <a:latin typeface="Segoe UI Semilight"/>
                <a:ea typeface="+mn-ea"/>
                <a:cs typeface="+mn-cs"/>
              </a:rPr>
              <a:t>Jumpboxes</a:t>
            </a:r>
          </a:p>
        </p:txBody>
      </p:sp>
      <p:sp>
        <p:nvSpPr>
          <p:cNvPr id="16" name="Rectangle: Rounded Corners 19">
            <a:extLst>
              <a:ext uri="{FF2B5EF4-FFF2-40B4-BE49-F238E27FC236}">
                <a16:creationId xmlns:a16="http://schemas.microsoft.com/office/drawing/2014/main" id="{55EE44F6-DBBC-4947-B54D-799FD69E2301}"/>
              </a:ext>
            </a:extLst>
          </p:cNvPr>
          <p:cNvSpPr/>
          <p:nvPr/>
        </p:nvSpPr>
        <p:spPr>
          <a:xfrm>
            <a:off x="8738549" y="1815590"/>
            <a:ext cx="1462302" cy="471072"/>
          </a:xfrm>
          <a:prstGeom prst="roundRect">
            <a:avLst>
              <a:gd name="adj" fmla="val 28521"/>
            </a:avLst>
          </a:prstGeom>
          <a:ln>
            <a:solidFill>
              <a:schemeClr val="accent4"/>
            </a:solidFill>
          </a:ln>
        </p:spPr>
        <p:style>
          <a:lnRef idx="2">
            <a:schemeClr val="accent1"/>
          </a:lnRef>
          <a:fillRef idx="1">
            <a:schemeClr val="lt1"/>
          </a:fillRef>
          <a:effectRef idx="0">
            <a:schemeClr val="accent1"/>
          </a:effectRef>
          <a:fontRef idx="minor">
            <a:schemeClr val="dk1"/>
          </a:fontRef>
        </p:style>
        <p:txBody>
          <a:bodyPr rtlCol="0" anchor="t"/>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353535"/>
                </a:solidFill>
                <a:effectLst/>
                <a:uLnTx/>
                <a:uFillTx/>
                <a:latin typeface="Segoe UI Semilight"/>
                <a:ea typeface="+mn-ea"/>
                <a:cs typeface="+mn-cs"/>
              </a:rPr>
              <a:t>QuarantineVMs</a:t>
            </a:r>
          </a:p>
        </p:txBody>
      </p:sp>
      <p:pic>
        <p:nvPicPr>
          <p:cNvPr id="18" name="Picture 4" descr="Image result for azure container service">
            <a:extLst>
              <a:ext uri="{FF2B5EF4-FFF2-40B4-BE49-F238E27FC236}">
                <a16:creationId xmlns:a16="http://schemas.microsoft.com/office/drawing/2014/main" id="{A9B8DFBA-3A9A-4183-A1CA-53D779AD585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2388" t="53635"/>
          <a:stretch/>
        </p:blipFill>
        <p:spPr bwMode="auto">
          <a:xfrm>
            <a:off x="6457596" y="5033678"/>
            <a:ext cx="850677" cy="779144"/>
          </a:xfrm>
          <a:prstGeom prst="rect">
            <a:avLst/>
          </a:prstGeom>
          <a:noFill/>
          <a:extLst>
            <a:ext uri="{909E8E84-426E-40DD-AFC4-6F175D3DCCD1}">
              <a14:hiddenFill xmlns:a14="http://schemas.microsoft.com/office/drawing/2010/main">
                <a:solidFill>
                  <a:srgbClr val="FFFFFF"/>
                </a:solidFill>
              </a14:hiddenFill>
            </a:ext>
          </a:extLst>
        </p:spPr>
      </p:pic>
      <p:sp>
        <p:nvSpPr>
          <p:cNvPr id="19" name="Left Brace 18">
            <a:extLst>
              <a:ext uri="{FF2B5EF4-FFF2-40B4-BE49-F238E27FC236}">
                <a16:creationId xmlns:a16="http://schemas.microsoft.com/office/drawing/2014/main" id="{F7D99CB2-687A-4B39-9498-05F193FDDD1D}"/>
              </a:ext>
            </a:extLst>
          </p:cNvPr>
          <p:cNvSpPr/>
          <p:nvPr/>
        </p:nvSpPr>
        <p:spPr>
          <a:xfrm>
            <a:off x="7318656" y="5037141"/>
            <a:ext cx="242469" cy="602673"/>
          </a:xfrm>
          <a:prstGeom prst="leftBrac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Semilight"/>
              <a:ea typeface="+mn-ea"/>
              <a:cs typeface="+mn-cs"/>
            </a:endParaRPr>
          </a:p>
        </p:txBody>
      </p:sp>
      <p:sp>
        <p:nvSpPr>
          <p:cNvPr id="20" name="TextBox 19">
            <a:extLst>
              <a:ext uri="{FF2B5EF4-FFF2-40B4-BE49-F238E27FC236}">
                <a16:creationId xmlns:a16="http://schemas.microsoft.com/office/drawing/2014/main" id="{2DB56F52-E17A-4E76-967F-B2BCFA275F71}"/>
              </a:ext>
            </a:extLst>
          </p:cNvPr>
          <p:cNvSpPr txBox="1"/>
          <p:nvPr/>
        </p:nvSpPr>
        <p:spPr>
          <a:xfrm>
            <a:off x="7361978" y="4975435"/>
            <a:ext cx="1298857" cy="447815"/>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mn-cs"/>
              </a:rPr>
              <a:t>WebServers</a:t>
            </a:r>
          </a:p>
        </p:txBody>
      </p:sp>
      <p:pic>
        <p:nvPicPr>
          <p:cNvPr id="21" name="Picture 4" descr="Image result for azure container service">
            <a:extLst>
              <a:ext uri="{FF2B5EF4-FFF2-40B4-BE49-F238E27FC236}">
                <a16:creationId xmlns:a16="http://schemas.microsoft.com/office/drawing/2014/main" id="{5C7074A7-1F29-494D-86B3-751EC244A89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2388" t="53635"/>
          <a:stretch/>
        </p:blipFill>
        <p:spPr bwMode="auto">
          <a:xfrm>
            <a:off x="6457596" y="5916563"/>
            <a:ext cx="850677" cy="779144"/>
          </a:xfrm>
          <a:prstGeom prst="rect">
            <a:avLst/>
          </a:prstGeom>
          <a:noFill/>
          <a:extLst>
            <a:ext uri="{909E8E84-426E-40DD-AFC4-6F175D3DCCD1}">
              <a14:hiddenFill xmlns:a14="http://schemas.microsoft.com/office/drawing/2010/main">
                <a:solidFill>
                  <a:srgbClr val="FFFFFF"/>
                </a:solidFill>
              </a14:hiddenFill>
            </a:ext>
          </a:extLst>
        </p:spPr>
      </p:pic>
      <p:sp>
        <p:nvSpPr>
          <p:cNvPr id="22" name="Left Brace 21">
            <a:extLst>
              <a:ext uri="{FF2B5EF4-FFF2-40B4-BE49-F238E27FC236}">
                <a16:creationId xmlns:a16="http://schemas.microsoft.com/office/drawing/2014/main" id="{8A023A6A-7D24-442F-BFF1-89E2E60B845C}"/>
              </a:ext>
            </a:extLst>
          </p:cNvPr>
          <p:cNvSpPr/>
          <p:nvPr/>
        </p:nvSpPr>
        <p:spPr>
          <a:xfrm>
            <a:off x="7318656" y="5920026"/>
            <a:ext cx="242469" cy="602673"/>
          </a:xfrm>
          <a:prstGeom prst="leftBrac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Semilight"/>
              <a:ea typeface="+mn-ea"/>
              <a:cs typeface="+mn-cs"/>
            </a:endParaRPr>
          </a:p>
        </p:txBody>
      </p:sp>
      <p:sp>
        <p:nvSpPr>
          <p:cNvPr id="23" name="TextBox 22">
            <a:extLst>
              <a:ext uri="{FF2B5EF4-FFF2-40B4-BE49-F238E27FC236}">
                <a16:creationId xmlns:a16="http://schemas.microsoft.com/office/drawing/2014/main" id="{5322AB04-12F0-4AF9-A5C9-DC159FFC1B73}"/>
              </a:ext>
            </a:extLst>
          </p:cNvPr>
          <p:cNvSpPr txBox="1"/>
          <p:nvPr/>
        </p:nvSpPr>
        <p:spPr>
          <a:xfrm>
            <a:off x="7361978" y="5858320"/>
            <a:ext cx="1298857" cy="677108"/>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mn-cs"/>
              </a:rPr>
              <a:t>WebServers</a:t>
            </a:r>
          </a:p>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mn-cs"/>
              </a:rPr>
              <a:t>Jumboxes</a:t>
            </a:r>
          </a:p>
        </p:txBody>
      </p:sp>
      <p:pic>
        <p:nvPicPr>
          <p:cNvPr id="24" name="Picture 4" descr="Image result for azure container service">
            <a:extLst>
              <a:ext uri="{FF2B5EF4-FFF2-40B4-BE49-F238E27FC236}">
                <a16:creationId xmlns:a16="http://schemas.microsoft.com/office/drawing/2014/main" id="{910CC905-844B-42DA-931A-B4C4E126971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2388" t="53635"/>
          <a:stretch/>
        </p:blipFill>
        <p:spPr bwMode="auto">
          <a:xfrm>
            <a:off x="8395642" y="5033678"/>
            <a:ext cx="850677" cy="779144"/>
          </a:xfrm>
          <a:prstGeom prst="rect">
            <a:avLst/>
          </a:prstGeom>
          <a:noFill/>
          <a:extLst>
            <a:ext uri="{909E8E84-426E-40DD-AFC4-6F175D3DCCD1}">
              <a14:hiddenFill xmlns:a14="http://schemas.microsoft.com/office/drawing/2010/main">
                <a:solidFill>
                  <a:srgbClr val="FFFFFF"/>
                </a:solidFill>
              </a14:hiddenFill>
            </a:ext>
          </a:extLst>
        </p:spPr>
      </p:pic>
      <p:sp>
        <p:nvSpPr>
          <p:cNvPr id="25" name="Left Brace 24">
            <a:extLst>
              <a:ext uri="{FF2B5EF4-FFF2-40B4-BE49-F238E27FC236}">
                <a16:creationId xmlns:a16="http://schemas.microsoft.com/office/drawing/2014/main" id="{E4528D4D-2BCF-4E87-890A-967D3B1D2C3B}"/>
              </a:ext>
            </a:extLst>
          </p:cNvPr>
          <p:cNvSpPr/>
          <p:nvPr/>
        </p:nvSpPr>
        <p:spPr>
          <a:xfrm>
            <a:off x="9256702" y="5037141"/>
            <a:ext cx="242469" cy="602673"/>
          </a:xfrm>
          <a:prstGeom prst="leftBrac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Semilight"/>
              <a:ea typeface="+mn-ea"/>
              <a:cs typeface="+mn-cs"/>
            </a:endParaRPr>
          </a:p>
        </p:txBody>
      </p:sp>
      <p:sp>
        <p:nvSpPr>
          <p:cNvPr id="26" name="TextBox 25">
            <a:extLst>
              <a:ext uri="{FF2B5EF4-FFF2-40B4-BE49-F238E27FC236}">
                <a16:creationId xmlns:a16="http://schemas.microsoft.com/office/drawing/2014/main" id="{CAA6CCA8-01AD-4C5B-9DDB-7EC2EA0352D2}"/>
              </a:ext>
            </a:extLst>
          </p:cNvPr>
          <p:cNvSpPr txBox="1"/>
          <p:nvPr/>
        </p:nvSpPr>
        <p:spPr>
          <a:xfrm>
            <a:off x="9300024" y="4975435"/>
            <a:ext cx="1298857" cy="447815"/>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mn-cs"/>
              </a:rPr>
              <a:t>AppServers</a:t>
            </a:r>
          </a:p>
        </p:txBody>
      </p:sp>
      <p:pic>
        <p:nvPicPr>
          <p:cNvPr id="27" name="Picture 4" descr="Image result for azure container service">
            <a:extLst>
              <a:ext uri="{FF2B5EF4-FFF2-40B4-BE49-F238E27FC236}">
                <a16:creationId xmlns:a16="http://schemas.microsoft.com/office/drawing/2014/main" id="{8FAF9A14-9D44-4E35-B5B6-4C989329021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2388" t="53635"/>
          <a:stretch/>
        </p:blipFill>
        <p:spPr bwMode="auto">
          <a:xfrm>
            <a:off x="10322172" y="5007676"/>
            <a:ext cx="850677" cy="779144"/>
          </a:xfrm>
          <a:prstGeom prst="rect">
            <a:avLst/>
          </a:prstGeom>
          <a:noFill/>
          <a:extLst>
            <a:ext uri="{909E8E84-426E-40DD-AFC4-6F175D3DCCD1}">
              <a14:hiddenFill xmlns:a14="http://schemas.microsoft.com/office/drawing/2010/main">
                <a:solidFill>
                  <a:srgbClr val="FFFFFF"/>
                </a:solidFill>
              </a14:hiddenFill>
            </a:ext>
          </a:extLst>
        </p:spPr>
      </p:pic>
      <p:sp>
        <p:nvSpPr>
          <p:cNvPr id="28" name="Left Brace 27">
            <a:extLst>
              <a:ext uri="{FF2B5EF4-FFF2-40B4-BE49-F238E27FC236}">
                <a16:creationId xmlns:a16="http://schemas.microsoft.com/office/drawing/2014/main" id="{8C54D21F-4F7B-4F82-87C8-F7DC676804DF}"/>
              </a:ext>
            </a:extLst>
          </p:cNvPr>
          <p:cNvSpPr/>
          <p:nvPr/>
        </p:nvSpPr>
        <p:spPr>
          <a:xfrm>
            <a:off x="11183232" y="5011139"/>
            <a:ext cx="242469" cy="602673"/>
          </a:xfrm>
          <a:prstGeom prst="leftBrac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Semilight"/>
              <a:ea typeface="+mn-ea"/>
              <a:cs typeface="+mn-cs"/>
            </a:endParaRPr>
          </a:p>
        </p:txBody>
      </p:sp>
      <p:sp>
        <p:nvSpPr>
          <p:cNvPr id="29" name="TextBox 28">
            <a:extLst>
              <a:ext uri="{FF2B5EF4-FFF2-40B4-BE49-F238E27FC236}">
                <a16:creationId xmlns:a16="http://schemas.microsoft.com/office/drawing/2014/main" id="{14B65DE9-B0B2-4B9B-BAFD-1F0D0053C295}"/>
              </a:ext>
            </a:extLst>
          </p:cNvPr>
          <p:cNvSpPr txBox="1"/>
          <p:nvPr/>
        </p:nvSpPr>
        <p:spPr>
          <a:xfrm>
            <a:off x="11226554" y="4949433"/>
            <a:ext cx="1453237" cy="447815"/>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mn-cs"/>
              </a:rPr>
              <a:t>DatabaseServers</a:t>
            </a:r>
          </a:p>
        </p:txBody>
      </p:sp>
      <p:pic>
        <p:nvPicPr>
          <p:cNvPr id="30" name="Picture 4" descr="Image result for azure container service">
            <a:extLst>
              <a:ext uri="{FF2B5EF4-FFF2-40B4-BE49-F238E27FC236}">
                <a16:creationId xmlns:a16="http://schemas.microsoft.com/office/drawing/2014/main" id="{B0F4A8BD-6113-46E8-A1A0-E3A30BA2F1F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2388" t="53635"/>
          <a:stretch/>
        </p:blipFill>
        <p:spPr bwMode="auto">
          <a:xfrm>
            <a:off x="8413732" y="5916563"/>
            <a:ext cx="850677" cy="779144"/>
          </a:xfrm>
          <a:prstGeom prst="rect">
            <a:avLst/>
          </a:prstGeom>
          <a:noFill/>
          <a:extLst>
            <a:ext uri="{909E8E84-426E-40DD-AFC4-6F175D3DCCD1}">
              <a14:hiddenFill xmlns:a14="http://schemas.microsoft.com/office/drawing/2010/main">
                <a:solidFill>
                  <a:srgbClr val="FFFFFF"/>
                </a:solidFill>
              </a14:hiddenFill>
            </a:ext>
          </a:extLst>
        </p:spPr>
      </p:pic>
      <p:sp>
        <p:nvSpPr>
          <p:cNvPr id="31" name="Left Brace 30">
            <a:extLst>
              <a:ext uri="{FF2B5EF4-FFF2-40B4-BE49-F238E27FC236}">
                <a16:creationId xmlns:a16="http://schemas.microsoft.com/office/drawing/2014/main" id="{FC03B89F-44B9-4EDC-8A0E-688DE3127FC1}"/>
              </a:ext>
            </a:extLst>
          </p:cNvPr>
          <p:cNvSpPr/>
          <p:nvPr/>
        </p:nvSpPr>
        <p:spPr>
          <a:xfrm>
            <a:off x="9274792" y="5920026"/>
            <a:ext cx="242469" cy="602673"/>
          </a:xfrm>
          <a:prstGeom prst="leftBrac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Semilight"/>
              <a:ea typeface="+mn-ea"/>
              <a:cs typeface="+mn-cs"/>
            </a:endParaRPr>
          </a:p>
        </p:txBody>
      </p:sp>
      <p:sp>
        <p:nvSpPr>
          <p:cNvPr id="32" name="TextBox 31">
            <a:extLst>
              <a:ext uri="{FF2B5EF4-FFF2-40B4-BE49-F238E27FC236}">
                <a16:creationId xmlns:a16="http://schemas.microsoft.com/office/drawing/2014/main" id="{AD40886D-B52C-407D-82FA-E641BBC42AAE}"/>
              </a:ext>
            </a:extLst>
          </p:cNvPr>
          <p:cNvSpPr txBox="1"/>
          <p:nvPr/>
        </p:nvSpPr>
        <p:spPr>
          <a:xfrm>
            <a:off x="9318114" y="5858320"/>
            <a:ext cx="1540058" cy="677108"/>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mn-cs"/>
              </a:rPr>
              <a:t>AppServers</a:t>
            </a:r>
          </a:p>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mn-cs"/>
              </a:rPr>
              <a:t>Jumpboxes</a:t>
            </a:r>
          </a:p>
        </p:txBody>
      </p:sp>
      <p:pic>
        <p:nvPicPr>
          <p:cNvPr id="33" name="Picture 4" descr="Image result for azure container service">
            <a:extLst>
              <a:ext uri="{FF2B5EF4-FFF2-40B4-BE49-F238E27FC236}">
                <a16:creationId xmlns:a16="http://schemas.microsoft.com/office/drawing/2014/main" id="{1650B2BE-2AFC-4955-8723-C7597E402EE2}"/>
              </a:ext>
            </a:extLst>
          </p:cNvPr>
          <p:cNvPicPr>
            <a:picLocks noChangeAspect="1" noChangeArrowheads="1"/>
          </p:cNvPicPr>
          <p:nvPr/>
        </p:nvPicPr>
        <p:blipFill rotWithShape="1">
          <a:blip r:embed="rId6">
            <a:extLst>
              <a:ext uri="{BEBA8EAE-BF5A-486C-A8C5-ECC9F3942E4B}">
                <a14:imgProps xmlns:a14="http://schemas.microsoft.com/office/drawing/2010/main">
                  <a14:imgLayer r:embed="rId7">
                    <a14:imgEffect>
                      <a14:artisticPencilGrayscale/>
                    </a14:imgEffect>
                  </a14:imgLayer>
                </a14:imgProps>
              </a:ext>
              <a:ext uri="{28A0092B-C50C-407E-A947-70E740481C1C}">
                <a14:useLocalDpi xmlns:a14="http://schemas.microsoft.com/office/drawing/2010/main" val="0"/>
              </a:ext>
            </a:extLst>
          </a:blip>
          <a:srcRect l="72388" t="53635"/>
          <a:stretch/>
        </p:blipFill>
        <p:spPr bwMode="auto">
          <a:xfrm>
            <a:off x="10340262" y="5890561"/>
            <a:ext cx="850677" cy="779144"/>
          </a:xfrm>
          <a:prstGeom prst="rect">
            <a:avLst/>
          </a:prstGeom>
          <a:noFill/>
          <a:extLst>
            <a:ext uri="{909E8E84-426E-40DD-AFC4-6F175D3DCCD1}">
              <a14:hiddenFill xmlns:a14="http://schemas.microsoft.com/office/drawing/2010/main">
                <a:solidFill>
                  <a:srgbClr val="FFFFFF"/>
                </a:solidFill>
              </a14:hiddenFill>
            </a:ext>
          </a:extLst>
        </p:spPr>
      </p:pic>
      <p:sp>
        <p:nvSpPr>
          <p:cNvPr id="34" name="Left Brace 33">
            <a:extLst>
              <a:ext uri="{FF2B5EF4-FFF2-40B4-BE49-F238E27FC236}">
                <a16:creationId xmlns:a16="http://schemas.microsoft.com/office/drawing/2014/main" id="{A815C8EE-4824-4C72-97DC-A7ED4D68FFDA}"/>
              </a:ext>
            </a:extLst>
          </p:cNvPr>
          <p:cNvSpPr/>
          <p:nvPr/>
        </p:nvSpPr>
        <p:spPr>
          <a:xfrm>
            <a:off x="11201322" y="5894024"/>
            <a:ext cx="242469" cy="602673"/>
          </a:xfrm>
          <a:prstGeom prst="leftBrac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Semilight"/>
              <a:ea typeface="+mn-ea"/>
              <a:cs typeface="+mn-cs"/>
            </a:endParaRPr>
          </a:p>
        </p:txBody>
      </p:sp>
      <p:sp>
        <p:nvSpPr>
          <p:cNvPr id="35" name="TextBox 34">
            <a:extLst>
              <a:ext uri="{FF2B5EF4-FFF2-40B4-BE49-F238E27FC236}">
                <a16:creationId xmlns:a16="http://schemas.microsoft.com/office/drawing/2014/main" id="{4DDBC212-B60E-4C52-B206-6D374DC586DD}"/>
              </a:ext>
            </a:extLst>
          </p:cNvPr>
          <p:cNvSpPr txBox="1"/>
          <p:nvPr/>
        </p:nvSpPr>
        <p:spPr>
          <a:xfrm>
            <a:off x="11244644" y="5832318"/>
            <a:ext cx="1453237" cy="677108"/>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mn-cs"/>
              </a:rPr>
              <a:t>DatabaseServers</a:t>
            </a:r>
          </a:p>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100" b="1"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mn-cs"/>
              </a:rPr>
              <a:t>QuarantineVMs</a:t>
            </a:r>
          </a:p>
        </p:txBody>
      </p:sp>
    </p:spTree>
    <p:extLst>
      <p:ext uri="{BB962C8B-B14F-4D97-AF65-F5344CB8AC3E}">
        <p14:creationId xmlns:p14="http://schemas.microsoft.com/office/powerpoint/2010/main" val="97339821"/>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C27AA81-749F-4958-A2A3-ECCD9C3980B4}"/>
              </a:ext>
            </a:extLst>
          </p:cNvPr>
          <p:cNvSpPr>
            <a:spLocks noGrp="1"/>
          </p:cNvSpPr>
          <p:nvPr>
            <p:ph type="title"/>
          </p:nvPr>
        </p:nvSpPr>
        <p:spPr/>
        <p:txBody>
          <a:bodyPr/>
          <a:lstStyle/>
          <a:p>
            <a:r>
              <a:rPr lang="en-GB"/>
              <a:t>Gateway Subnet and Virtual Network Gateways</a:t>
            </a:r>
          </a:p>
        </p:txBody>
      </p:sp>
      <p:sp>
        <p:nvSpPr>
          <p:cNvPr id="4" name="Rectangle: Rounded Corners 3">
            <a:extLst>
              <a:ext uri="{FF2B5EF4-FFF2-40B4-BE49-F238E27FC236}">
                <a16:creationId xmlns:a16="http://schemas.microsoft.com/office/drawing/2014/main" id="{AB80C29E-AC99-42B5-9FAF-2C96C6D51A9D}"/>
              </a:ext>
            </a:extLst>
          </p:cNvPr>
          <p:cNvSpPr/>
          <p:nvPr/>
        </p:nvSpPr>
        <p:spPr bwMode="auto">
          <a:xfrm>
            <a:off x="1321693" y="1697062"/>
            <a:ext cx="7416824" cy="4464496"/>
          </a:xfrm>
          <a:prstGeom prst="roundRect">
            <a:avLst/>
          </a:prstGeom>
          <a:noFill/>
          <a:ln w="38100"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err="1">
              <a:gradFill>
                <a:gsLst>
                  <a:gs pos="0">
                    <a:srgbClr val="FFFFFF"/>
                  </a:gs>
                  <a:gs pos="100000">
                    <a:srgbClr val="FFFFFF"/>
                  </a:gs>
                </a:gsLst>
                <a:lin ang="5400000" scaled="0"/>
              </a:gradFill>
              <a:ea typeface="Segoe UI" pitchFamily="34" charset="0"/>
              <a:cs typeface="Segoe UI" pitchFamily="34" charset="0"/>
            </a:endParaRPr>
          </a:p>
        </p:txBody>
      </p:sp>
      <p:pic>
        <p:nvPicPr>
          <p:cNvPr id="6" name="Graphic 5">
            <a:extLst>
              <a:ext uri="{FF2B5EF4-FFF2-40B4-BE49-F238E27FC236}">
                <a16:creationId xmlns:a16="http://schemas.microsoft.com/office/drawing/2014/main" id="{9D88342C-52B8-4B1F-B443-8D76867BAA4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58397" y="976982"/>
            <a:ext cx="814189" cy="814189"/>
          </a:xfrm>
          <a:prstGeom prst="rect">
            <a:avLst/>
          </a:prstGeom>
        </p:spPr>
      </p:pic>
      <p:sp>
        <p:nvSpPr>
          <p:cNvPr id="9" name="Rectangle 8">
            <a:extLst>
              <a:ext uri="{FF2B5EF4-FFF2-40B4-BE49-F238E27FC236}">
                <a16:creationId xmlns:a16="http://schemas.microsoft.com/office/drawing/2014/main" id="{EEBD0613-D33D-4FB0-8526-19D031ECD422}"/>
              </a:ext>
            </a:extLst>
          </p:cNvPr>
          <p:cNvSpPr/>
          <p:nvPr/>
        </p:nvSpPr>
        <p:spPr>
          <a:xfrm>
            <a:off x="9026549" y="2176309"/>
            <a:ext cx="2664296" cy="2246769"/>
          </a:xfrm>
          <a:prstGeom prst="rect">
            <a:avLst/>
          </a:prstGeom>
        </p:spPr>
        <p:txBody>
          <a:bodyPr wrap="square">
            <a:spAutoFit/>
          </a:bodyPr>
          <a:lstStyle/>
          <a:p>
            <a:pPr marL="285750" indent="-285750">
              <a:spcAft>
                <a:spcPts val="600"/>
              </a:spcAft>
              <a:buFont typeface="Arial" panose="020B0604020202020204" pitchFamily="34" charset="0"/>
              <a:buChar char="•"/>
            </a:pPr>
            <a:r>
              <a:rPr lang="en-GB" sz="2000"/>
              <a:t>Special case</a:t>
            </a:r>
          </a:p>
          <a:p>
            <a:pPr marL="285750" indent="-285750">
              <a:spcAft>
                <a:spcPts val="600"/>
              </a:spcAft>
              <a:buFont typeface="Arial" panose="020B0604020202020204" pitchFamily="34" charset="0"/>
              <a:buChar char="•"/>
            </a:pPr>
            <a:r>
              <a:rPr lang="en-GB" sz="2000"/>
              <a:t>Virtual Network Gateways</a:t>
            </a:r>
          </a:p>
          <a:p>
            <a:pPr marL="752121" lvl="1" indent="-285750">
              <a:spcAft>
                <a:spcPts val="600"/>
              </a:spcAft>
              <a:buFont typeface="Arial" panose="020B0604020202020204" pitchFamily="34" charset="0"/>
              <a:buChar char="•"/>
            </a:pPr>
            <a:r>
              <a:rPr lang="en-GB" sz="2000"/>
              <a:t>VPN Gateway</a:t>
            </a:r>
          </a:p>
          <a:p>
            <a:pPr marL="752121" lvl="1" indent="-285750">
              <a:spcAft>
                <a:spcPts val="600"/>
              </a:spcAft>
              <a:buFont typeface="Arial" panose="020B0604020202020204" pitchFamily="34" charset="0"/>
              <a:buChar char="•"/>
            </a:pPr>
            <a:r>
              <a:rPr lang="en-GB" sz="2000"/>
              <a:t>ExpressRoute</a:t>
            </a:r>
          </a:p>
          <a:p>
            <a:pPr marL="285750" indent="-285750">
              <a:spcAft>
                <a:spcPts val="600"/>
              </a:spcAft>
              <a:buFont typeface="Arial" panose="020B0604020202020204" pitchFamily="34" charset="0"/>
              <a:buChar char="•"/>
            </a:pPr>
            <a:r>
              <a:rPr lang="en-GB" sz="2000"/>
              <a:t>No NSG</a:t>
            </a:r>
          </a:p>
        </p:txBody>
      </p:sp>
      <p:sp>
        <p:nvSpPr>
          <p:cNvPr id="8" name="Rectangle: Rounded Corners 7">
            <a:extLst>
              <a:ext uri="{FF2B5EF4-FFF2-40B4-BE49-F238E27FC236}">
                <a16:creationId xmlns:a16="http://schemas.microsoft.com/office/drawing/2014/main" id="{A71DA8F3-66DF-49B5-B8E4-83D7C404F091}"/>
              </a:ext>
            </a:extLst>
          </p:cNvPr>
          <p:cNvSpPr/>
          <p:nvPr/>
        </p:nvSpPr>
        <p:spPr bwMode="auto">
          <a:xfrm>
            <a:off x="6306151" y="1845270"/>
            <a:ext cx="1976028" cy="4168080"/>
          </a:xfrm>
          <a:prstGeom prst="roundRect">
            <a:avLst/>
          </a:prstGeom>
          <a:noFill/>
          <a:ln w="38100" cap="flat" cmpd="sng" algn="ctr">
            <a:solidFill>
              <a:schemeClr val="tx1"/>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err="1">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Rounded Corners 9">
            <a:extLst>
              <a:ext uri="{FF2B5EF4-FFF2-40B4-BE49-F238E27FC236}">
                <a16:creationId xmlns:a16="http://schemas.microsoft.com/office/drawing/2014/main" id="{D6B69A48-C739-4353-9733-3D1E15029E9B}"/>
              </a:ext>
            </a:extLst>
          </p:cNvPr>
          <p:cNvSpPr/>
          <p:nvPr/>
        </p:nvSpPr>
        <p:spPr bwMode="auto">
          <a:xfrm>
            <a:off x="4042091" y="1845270"/>
            <a:ext cx="1976028" cy="4168080"/>
          </a:xfrm>
          <a:prstGeom prst="roundRect">
            <a:avLst/>
          </a:prstGeom>
          <a:noFill/>
          <a:ln w="38100" cap="flat" cmpd="sng" algn="ctr">
            <a:solidFill>
              <a:schemeClr val="tx1"/>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extBox 1">
            <a:extLst>
              <a:ext uri="{FF2B5EF4-FFF2-40B4-BE49-F238E27FC236}">
                <a16:creationId xmlns:a16="http://schemas.microsoft.com/office/drawing/2014/main" id="{1C2160A5-EA78-411C-9384-1F9DA3996095}"/>
              </a:ext>
            </a:extLst>
          </p:cNvPr>
          <p:cNvSpPr txBox="1"/>
          <p:nvPr/>
        </p:nvSpPr>
        <p:spPr>
          <a:xfrm>
            <a:off x="6794301" y="6089550"/>
            <a:ext cx="1368152" cy="517065"/>
          </a:xfrm>
          <a:prstGeom prst="rect">
            <a:avLst/>
          </a:prstGeom>
          <a:noFill/>
        </p:spPr>
        <p:txBody>
          <a:bodyPr wrap="square" lIns="182880" tIns="146304" rIns="182880" bIns="146304" rtlCol="0">
            <a:spAutoFit/>
          </a:bodyPr>
          <a:lstStyle/>
          <a:p>
            <a:pPr>
              <a:lnSpc>
                <a:spcPct val="90000"/>
              </a:lnSpc>
              <a:spcAft>
                <a:spcPts val="600"/>
              </a:spcAft>
            </a:pPr>
            <a:r>
              <a:rPr lang="en-GB" sz="1600">
                <a:gradFill>
                  <a:gsLst>
                    <a:gs pos="2917">
                      <a:schemeClr val="tx1"/>
                    </a:gs>
                    <a:gs pos="30000">
                      <a:schemeClr val="tx1"/>
                    </a:gs>
                  </a:gsLst>
                  <a:lin ang="5400000" scaled="0"/>
                </a:gradFill>
              </a:rPr>
              <a:t>10.4.0.0/20</a:t>
            </a:r>
          </a:p>
        </p:txBody>
      </p:sp>
      <p:sp>
        <p:nvSpPr>
          <p:cNvPr id="11" name="TextBox 10">
            <a:extLst>
              <a:ext uri="{FF2B5EF4-FFF2-40B4-BE49-F238E27FC236}">
                <a16:creationId xmlns:a16="http://schemas.microsoft.com/office/drawing/2014/main" id="{E6E3D870-219B-4A5E-A9D1-68AD0290976D}"/>
              </a:ext>
            </a:extLst>
          </p:cNvPr>
          <p:cNvSpPr txBox="1"/>
          <p:nvPr/>
        </p:nvSpPr>
        <p:spPr>
          <a:xfrm>
            <a:off x="4831687" y="5616611"/>
            <a:ext cx="1368152" cy="461665"/>
          </a:xfrm>
          <a:prstGeom prst="rect">
            <a:avLst/>
          </a:prstGeom>
          <a:noFill/>
        </p:spPr>
        <p:txBody>
          <a:bodyPr wrap="square" lIns="182880" tIns="146304" rIns="182880" bIns="146304" rtlCol="0">
            <a:spAutoFit/>
          </a:bodyPr>
          <a:lstStyle/>
          <a:p>
            <a:pPr>
              <a:lnSpc>
                <a:spcPct val="90000"/>
              </a:lnSpc>
              <a:spcAft>
                <a:spcPts val="600"/>
              </a:spcAft>
            </a:pPr>
            <a:r>
              <a:rPr lang="en-GB" sz="1200">
                <a:gradFill>
                  <a:gsLst>
                    <a:gs pos="2917">
                      <a:schemeClr val="tx1"/>
                    </a:gs>
                    <a:gs pos="30000">
                      <a:schemeClr val="tx1"/>
                    </a:gs>
                  </a:gsLst>
                  <a:lin ang="5400000" scaled="0"/>
                </a:gradFill>
              </a:rPr>
              <a:t>10.4.1.0/24</a:t>
            </a:r>
            <a:endParaRPr lang="en-GB" sz="1600">
              <a:gradFill>
                <a:gsLst>
                  <a:gs pos="2917">
                    <a:schemeClr val="tx1"/>
                  </a:gs>
                  <a:gs pos="30000">
                    <a:schemeClr val="tx1"/>
                  </a:gs>
                </a:gsLst>
                <a:lin ang="5400000" scaled="0"/>
              </a:gradFill>
            </a:endParaRPr>
          </a:p>
        </p:txBody>
      </p:sp>
      <p:sp>
        <p:nvSpPr>
          <p:cNvPr id="12" name="TextBox 11">
            <a:extLst>
              <a:ext uri="{FF2B5EF4-FFF2-40B4-BE49-F238E27FC236}">
                <a16:creationId xmlns:a16="http://schemas.microsoft.com/office/drawing/2014/main" id="{BE7D9C53-3D37-4385-A7BA-D6860B4380B7}"/>
              </a:ext>
            </a:extLst>
          </p:cNvPr>
          <p:cNvSpPr txBox="1"/>
          <p:nvPr/>
        </p:nvSpPr>
        <p:spPr>
          <a:xfrm>
            <a:off x="7104434" y="5616611"/>
            <a:ext cx="1368152" cy="461665"/>
          </a:xfrm>
          <a:prstGeom prst="rect">
            <a:avLst/>
          </a:prstGeom>
          <a:noFill/>
        </p:spPr>
        <p:txBody>
          <a:bodyPr wrap="square" lIns="182880" tIns="146304" rIns="182880" bIns="146304" rtlCol="0">
            <a:spAutoFit/>
          </a:bodyPr>
          <a:lstStyle/>
          <a:p>
            <a:pPr>
              <a:lnSpc>
                <a:spcPct val="90000"/>
              </a:lnSpc>
              <a:spcAft>
                <a:spcPts val="600"/>
              </a:spcAft>
            </a:pPr>
            <a:r>
              <a:rPr lang="en-GB" sz="1200">
                <a:gradFill>
                  <a:gsLst>
                    <a:gs pos="2917">
                      <a:schemeClr val="tx1"/>
                    </a:gs>
                    <a:gs pos="30000">
                      <a:schemeClr val="tx1"/>
                    </a:gs>
                  </a:gsLst>
                  <a:lin ang="5400000" scaled="0"/>
                </a:gradFill>
              </a:rPr>
              <a:t>10.4.2.0/24</a:t>
            </a:r>
            <a:endParaRPr lang="en-GB" sz="1600">
              <a:gradFill>
                <a:gsLst>
                  <a:gs pos="2917">
                    <a:schemeClr val="tx1"/>
                  </a:gs>
                  <a:gs pos="30000">
                    <a:schemeClr val="tx1"/>
                  </a:gs>
                </a:gsLst>
                <a:lin ang="5400000" scaled="0"/>
              </a:gradFill>
            </a:endParaRPr>
          </a:p>
        </p:txBody>
      </p:sp>
      <p:sp>
        <p:nvSpPr>
          <p:cNvPr id="13" name="TextBox 12">
            <a:extLst>
              <a:ext uri="{FF2B5EF4-FFF2-40B4-BE49-F238E27FC236}">
                <a16:creationId xmlns:a16="http://schemas.microsoft.com/office/drawing/2014/main" id="{EE8B80B8-601E-4BD0-B218-F13CBC044DA5}"/>
              </a:ext>
            </a:extLst>
          </p:cNvPr>
          <p:cNvSpPr txBox="1"/>
          <p:nvPr/>
        </p:nvSpPr>
        <p:spPr>
          <a:xfrm>
            <a:off x="6074221" y="1286416"/>
            <a:ext cx="1728192" cy="517065"/>
          </a:xfrm>
          <a:prstGeom prst="rect">
            <a:avLst/>
          </a:prstGeom>
          <a:noFill/>
        </p:spPr>
        <p:txBody>
          <a:bodyPr wrap="square" lIns="182880" tIns="146304" rIns="182880" bIns="146304" rtlCol="0">
            <a:spAutoFit/>
          </a:bodyPr>
          <a:lstStyle/>
          <a:p>
            <a:pPr>
              <a:lnSpc>
                <a:spcPct val="90000"/>
              </a:lnSpc>
              <a:spcAft>
                <a:spcPts val="600"/>
              </a:spcAft>
            </a:pPr>
            <a:r>
              <a:rPr lang="en-GB" sz="1600">
                <a:gradFill>
                  <a:gsLst>
                    <a:gs pos="2917">
                      <a:schemeClr val="tx1"/>
                    </a:gs>
                    <a:gs pos="30000">
                      <a:schemeClr val="tx1"/>
                    </a:gs>
                  </a:gsLst>
                  <a:lin ang="5400000" scaled="0"/>
                </a:gradFill>
              </a:rPr>
              <a:t>azure101vNet</a:t>
            </a:r>
          </a:p>
        </p:txBody>
      </p:sp>
      <p:sp>
        <p:nvSpPr>
          <p:cNvPr id="14" name="TextBox 13">
            <a:extLst>
              <a:ext uri="{FF2B5EF4-FFF2-40B4-BE49-F238E27FC236}">
                <a16:creationId xmlns:a16="http://schemas.microsoft.com/office/drawing/2014/main" id="{FA0393A4-D59B-488B-8FAD-07A1E059EE88}"/>
              </a:ext>
            </a:extLst>
          </p:cNvPr>
          <p:cNvSpPr txBox="1"/>
          <p:nvPr/>
        </p:nvSpPr>
        <p:spPr>
          <a:xfrm>
            <a:off x="4903695" y="1826030"/>
            <a:ext cx="1242534" cy="461665"/>
          </a:xfrm>
          <a:prstGeom prst="rect">
            <a:avLst/>
          </a:prstGeom>
          <a:noFill/>
        </p:spPr>
        <p:txBody>
          <a:bodyPr wrap="square" lIns="182880" tIns="146304" rIns="182880" bIns="146304" rtlCol="0">
            <a:spAutoFit/>
          </a:bodyPr>
          <a:lstStyle/>
          <a:p>
            <a:pPr>
              <a:lnSpc>
                <a:spcPct val="90000"/>
              </a:lnSpc>
              <a:spcAft>
                <a:spcPts val="600"/>
              </a:spcAft>
            </a:pPr>
            <a:r>
              <a:rPr lang="en-GB" sz="1200" err="1">
                <a:gradFill>
                  <a:gsLst>
                    <a:gs pos="2917">
                      <a:schemeClr val="tx1"/>
                    </a:gs>
                    <a:gs pos="30000">
                      <a:schemeClr val="tx1"/>
                    </a:gs>
                  </a:gsLst>
                  <a:lin ang="5400000" scaled="0"/>
                </a:gradFill>
              </a:rPr>
              <a:t>webSubnet</a:t>
            </a:r>
            <a:endParaRPr lang="en-GB" sz="1600">
              <a:gradFill>
                <a:gsLst>
                  <a:gs pos="2917">
                    <a:schemeClr val="tx1"/>
                  </a:gs>
                  <a:gs pos="30000">
                    <a:schemeClr val="tx1"/>
                  </a:gs>
                </a:gsLst>
                <a:lin ang="5400000" scaled="0"/>
              </a:gradFill>
            </a:endParaRPr>
          </a:p>
        </p:txBody>
      </p:sp>
      <p:sp>
        <p:nvSpPr>
          <p:cNvPr id="15" name="TextBox 14">
            <a:extLst>
              <a:ext uri="{FF2B5EF4-FFF2-40B4-BE49-F238E27FC236}">
                <a16:creationId xmlns:a16="http://schemas.microsoft.com/office/drawing/2014/main" id="{612CDCF4-E4AE-45D6-A9C4-75BEBFC8AE4E}"/>
              </a:ext>
            </a:extLst>
          </p:cNvPr>
          <p:cNvSpPr txBox="1"/>
          <p:nvPr/>
        </p:nvSpPr>
        <p:spPr>
          <a:xfrm>
            <a:off x="7279959" y="1826030"/>
            <a:ext cx="1242534" cy="461665"/>
          </a:xfrm>
          <a:prstGeom prst="rect">
            <a:avLst/>
          </a:prstGeom>
          <a:noFill/>
        </p:spPr>
        <p:txBody>
          <a:bodyPr wrap="square" lIns="182880" tIns="146304" rIns="182880" bIns="146304" rtlCol="0">
            <a:spAutoFit/>
          </a:bodyPr>
          <a:lstStyle/>
          <a:p>
            <a:pPr>
              <a:lnSpc>
                <a:spcPct val="90000"/>
              </a:lnSpc>
              <a:spcAft>
                <a:spcPts val="600"/>
              </a:spcAft>
            </a:pPr>
            <a:r>
              <a:rPr lang="en-GB" sz="1200" err="1">
                <a:gradFill>
                  <a:gsLst>
                    <a:gs pos="2917">
                      <a:schemeClr val="tx1"/>
                    </a:gs>
                    <a:gs pos="30000">
                      <a:schemeClr val="tx1"/>
                    </a:gs>
                  </a:gsLst>
                  <a:lin ang="5400000" scaled="0"/>
                </a:gradFill>
              </a:rPr>
              <a:t>dbSubnet</a:t>
            </a:r>
            <a:endParaRPr lang="en-GB" sz="1600">
              <a:gradFill>
                <a:gsLst>
                  <a:gs pos="2917">
                    <a:schemeClr val="tx1"/>
                  </a:gs>
                  <a:gs pos="30000">
                    <a:schemeClr val="tx1"/>
                  </a:gs>
                </a:gsLst>
                <a:lin ang="5400000" scaled="0"/>
              </a:gradFill>
            </a:endParaRPr>
          </a:p>
        </p:txBody>
      </p:sp>
      <p:pic>
        <p:nvPicPr>
          <p:cNvPr id="17" name="Graphic 16">
            <a:extLst>
              <a:ext uri="{FF2B5EF4-FFF2-40B4-BE49-F238E27FC236}">
                <a16:creationId xmlns:a16="http://schemas.microsoft.com/office/drawing/2014/main" id="{5EF737EE-BDF5-4939-A98D-17843F7A074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769965" y="2049570"/>
            <a:ext cx="583596" cy="583596"/>
          </a:xfrm>
          <a:prstGeom prst="rect">
            <a:avLst/>
          </a:prstGeom>
        </p:spPr>
      </p:pic>
      <p:pic>
        <p:nvPicPr>
          <p:cNvPr id="18" name="Graphic 17">
            <a:extLst>
              <a:ext uri="{FF2B5EF4-FFF2-40B4-BE49-F238E27FC236}">
                <a16:creationId xmlns:a16="http://schemas.microsoft.com/office/drawing/2014/main" id="{BCBACA05-33A1-4000-87A9-EDB05C6D193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082600" y="2001913"/>
            <a:ext cx="583596" cy="583596"/>
          </a:xfrm>
          <a:prstGeom prst="rect">
            <a:avLst/>
          </a:prstGeom>
        </p:spPr>
      </p:pic>
      <p:sp>
        <p:nvSpPr>
          <p:cNvPr id="16" name="Rectangle: Rounded Corners 15">
            <a:extLst>
              <a:ext uri="{FF2B5EF4-FFF2-40B4-BE49-F238E27FC236}">
                <a16:creationId xmlns:a16="http://schemas.microsoft.com/office/drawing/2014/main" id="{FA5F451D-D9F6-458F-9CAA-B838D493CB32}"/>
              </a:ext>
            </a:extLst>
          </p:cNvPr>
          <p:cNvSpPr/>
          <p:nvPr/>
        </p:nvSpPr>
        <p:spPr bwMode="auto">
          <a:xfrm>
            <a:off x="1762200" y="1845270"/>
            <a:ext cx="1976028" cy="4168080"/>
          </a:xfrm>
          <a:prstGeom prst="roundRect">
            <a:avLst/>
          </a:prstGeom>
          <a:noFill/>
          <a:ln w="38100" cap="flat" cmpd="sng" algn="ctr">
            <a:solidFill>
              <a:srgbClr val="92D050"/>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err="1">
              <a:gradFill>
                <a:gsLst>
                  <a:gs pos="0">
                    <a:srgbClr val="FFFFFF"/>
                  </a:gs>
                  <a:gs pos="100000">
                    <a:srgbClr val="FFFFFF"/>
                  </a:gs>
                </a:gsLst>
                <a:lin ang="5400000" scaled="0"/>
              </a:gradFill>
              <a:ea typeface="Segoe UI" pitchFamily="34" charset="0"/>
              <a:cs typeface="Segoe UI" pitchFamily="34" charset="0"/>
            </a:endParaRPr>
          </a:p>
        </p:txBody>
      </p:sp>
      <p:sp>
        <p:nvSpPr>
          <p:cNvPr id="20" name="TextBox 19">
            <a:extLst>
              <a:ext uri="{FF2B5EF4-FFF2-40B4-BE49-F238E27FC236}">
                <a16:creationId xmlns:a16="http://schemas.microsoft.com/office/drawing/2014/main" id="{240855E0-E68E-4CF8-8AB4-801ECBE9AA8F}"/>
              </a:ext>
            </a:extLst>
          </p:cNvPr>
          <p:cNvSpPr txBox="1"/>
          <p:nvPr/>
        </p:nvSpPr>
        <p:spPr>
          <a:xfrm>
            <a:off x="2329727" y="1818737"/>
            <a:ext cx="1518010" cy="461665"/>
          </a:xfrm>
          <a:prstGeom prst="rect">
            <a:avLst/>
          </a:prstGeom>
          <a:noFill/>
        </p:spPr>
        <p:txBody>
          <a:bodyPr wrap="square" lIns="182880" tIns="146304" rIns="182880" bIns="146304" rtlCol="0">
            <a:spAutoFit/>
          </a:bodyPr>
          <a:lstStyle/>
          <a:p>
            <a:pPr>
              <a:lnSpc>
                <a:spcPct val="90000"/>
              </a:lnSpc>
              <a:spcAft>
                <a:spcPts val="600"/>
              </a:spcAft>
            </a:pPr>
            <a:r>
              <a:rPr lang="en-GB" sz="1200" err="1">
                <a:solidFill>
                  <a:srgbClr val="92D050"/>
                </a:solidFill>
              </a:rPr>
              <a:t>GatewaySubnet</a:t>
            </a:r>
            <a:endParaRPr lang="en-GB" sz="1600">
              <a:solidFill>
                <a:srgbClr val="92D050"/>
              </a:solidFill>
            </a:endParaRPr>
          </a:p>
        </p:txBody>
      </p:sp>
      <p:sp>
        <p:nvSpPr>
          <p:cNvPr id="21" name="TextBox 20">
            <a:extLst>
              <a:ext uri="{FF2B5EF4-FFF2-40B4-BE49-F238E27FC236}">
                <a16:creationId xmlns:a16="http://schemas.microsoft.com/office/drawing/2014/main" id="{3421AAA2-7D8F-4739-AC26-A604FF055857}"/>
              </a:ext>
            </a:extLst>
          </p:cNvPr>
          <p:cNvSpPr txBox="1"/>
          <p:nvPr/>
        </p:nvSpPr>
        <p:spPr>
          <a:xfrm>
            <a:off x="2593976" y="5616611"/>
            <a:ext cx="1368154" cy="461665"/>
          </a:xfrm>
          <a:prstGeom prst="rect">
            <a:avLst/>
          </a:prstGeom>
          <a:noFill/>
        </p:spPr>
        <p:txBody>
          <a:bodyPr wrap="square" lIns="182880" tIns="146304" rIns="182880" bIns="146304" rtlCol="0">
            <a:spAutoFit/>
          </a:bodyPr>
          <a:lstStyle/>
          <a:p>
            <a:pPr>
              <a:lnSpc>
                <a:spcPct val="90000"/>
              </a:lnSpc>
              <a:spcAft>
                <a:spcPts val="600"/>
              </a:spcAft>
            </a:pPr>
            <a:r>
              <a:rPr lang="en-GB" sz="1200">
                <a:solidFill>
                  <a:srgbClr val="92D050"/>
                </a:solidFill>
              </a:rPr>
              <a:t>10.4.0.0/27</a:t>
            </a:r>
            <a:endParaRPr lang="en-GB" sz="1600">
              <a:solidFill>
                <a:srgbClr val="92D050"/>
              </a:solidFill>
            </a:endParaRPr>
          </a:p>
        </p:txBody>
      </p:sp>
      <p:sp>
        <p:nvSpPr>
          <p:cNvPr id="24" name="TextBox 23">
            <a:extLst>
              <a:ext uri="{FF2B5EF4-FFF2-40B4-BE49-F238E27FC236}">
                <a16:creationId xmlns:a16="http://schemas.microsoft.com/office/drawing/2014/main" id="{CB7662D0-4EF0-4EFB-9358-0C25D47B72DF}"/>
              </a:ext>
            </a:extLst>
          </p:cNvPr>
          <p:cNvSpPr txBox="1"/>
          <p:nvPr/>
        </p:nvSpPr>
        <p:spPr>
          <a:xfrm>
            <a:off x="2005808" y="3217135"/>
            <a:ext cx="1518010" cy="461665"/>
          </a:xfrm>
          <a:prstGeom prst="rect">
            <a:avLst/>
          </a:prstGeom>
          <a:noFill/>
        </p:spPr>
        <p:txBody>
          <a:bodyPr wrap="square" lIns="182880" tIns="146304" rIns="182880" bIns="146304" rtlCol="0">
            <a:spAutoFit/>
          </a:bodyPr>
          <a:lstStyle/>
          <a:p>
            <a:pPr algn="ctr">
              <a:lnSpc>
                <a:spcPct val="90000"/>
              </a:lnSpc>
              <a:spcAft>
                <a:spcPts val="600"/>
              </a:spcAft>
            </a:pPr>
            <a:r>
              <a:rPr lang="en-GB" sz="1200">
                <a:solidFill>
                  <a:srgbClr val="72BFDF"/>
                </a:solidFill>
              </a:rPr>
              <a:t>VPN Gateway</a:t>
            </a:r>
            <a:endParaRPr lang="en-GB" sz="1600">
              <a:solidFill>
                <a:srgbClr val="72BFDF"/>
              </a:solidFill>
            </a:endParaRPr>
          </a:p>
        </p:txBody>
      </p:sp>
      <p:sp>
        <p:nvSpPr>
          <p:cNvPr id="25" name="TextBox 24">
            <a:extLst>
              <a:ext uri="{FF2B5EF4-FFF2-40B4-BE49-F238E27FC236}">
                <a16:creationId xmlns:a16="http://schemas.microsoft.com/office/drawing/2014/main" id="{869CA9B1-A9FA-4D1D-BDE6-B443C66DF005}"/>
              </a:ext>
            </a:extLst>
          </p:cNvPr>
          <p:cNvSpPr txBox="1"/>
          <p:nvPr/>
        </p:nvSpPr>
        <p:spPr>
          <a:xfrm>
            <a:off x="2041773" y="4763789"/>
            <a:ext cx="1518010" cy="704808"/>
          </a:xfrm>
          <a:prstGeom prst="rect">
            <a:avLst/>
          </a:prstGeom>
          <a:noFill/>
        </p:spPr>
        <p:txBody>
          <a:bodyPr wrap="square" lIns="182880" tIns="146304" rIns="182880" bIns="146304" rtlCol="0">
            <a:spAutoFit/>
          </a:bodyPr>
          <a:lstStyle/>
          <a:p>
            <a:pPr algn="ctr">
              <a:lnSpc>
                <a:spcPct val="90000"/>
              </a:lnSpc>
              <a:spcAft>
                <a:spcPts val="600"/>
              </a:spcAft>
            </a:pPr>
            <a:r>
              <a:rPr lang="en-GB" sz="1200">
                <a:solidFill>
                  <a:schemeClr val="accent5">
                    <a:lumMod val="40000"/>
                    <a:lumOff val="60000"/>
                  </a:schemeClr>
                </a:solidFill>
              </a:rPr>
              <a:t>ExpressRoute</a:t>
            </a:r>
          </a:p>
          <a:p>
            <a:pPr algn="ctr">
              <a:lnSpc>
                <a:spcPct val="90000"/>
              </a:lnSpc>
              <a:spcAft>
                <a:spcPts val="600"/>
              </a:spcAft>
            </a:pPr>
            <a:r>
              <a:rPr lang="en-GB" sz="1200">
                <a:solidFill>
                  <a:schemeClr val="accent5">
                    <a:lumMod val="40000"/>
                    <a:lumOff val="60000"/>
                  </a:schemeClr>
                </a:solidFill>
              </a:rPr>
              <a:t>Gateway</a:t>
            </a:r>
            <a:endParaRPr lang="en-GB" sz="1600">
              <a:solidFill>
                <a:schemeClr val="accent5">
                  <a:lumMod val="40000"/>
                  <a:lumOff val="60000"/>
                </a:schemeClr>
              </a:solidFill>
            </a:endParaRPr>
          </a:p>
        </p:txBody>
      </p:sp>
      <p:cxnSp>
        <p:nvCxnSpPr>
          <p:cNvPr id="27" name="Straight Connector 26">
            <a:extLst>
              <a:ext uri="{FF2B5EF4-FFF2-40B4-BE49-F238E27FC236}">
                <a16:creationId xmlns:a16="http://schemas.microsoft.com/office/drawing/2014/main" id="{546BBBEA-91A1-44A2-95C5-78CF5982C0F8}"/>
              </a:ext>
            </a:extLst>
          </p:cNvPr>
          <p:cNvCxnSpPr>
            <a:cxnSpLocks/>
          </p:cNvCxnSpPr>
          <p:nvPr/>
        </p:nvCxnSpPr>
        <p:spPr>
          <a:xfrm>
            <a:off x="-49141" y="3037321"/>
            <a:ext cx="2522962" cy="1"/>
          </a:xfrm>
          <a:prstGeom prst="line">
            <a:avLst/>
          </a:prstGeom>
          <a:ln w="38100">
            <a:solidFill>
              <a:srgbClr val="72BFDF"/>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7" name="Graphic 6">
            <a:extLst>
              <a:ext uri="{FF2B5EF4-FFF2-40B4-BE49-F238E27FC236}">
                <a16:creationId xmlns:a16="http://schemas.microsoft.com/office/drawing/2014/main" id="{A871F455-1939-4E6C-8937-52A62BBDB9D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404495" y="2495550"/>
            <a:ext cx="770806" cy="770806"/>
          </a:xfrm>
          <a:prstGeom prst="rect">
            <a:avLst/>
          </a:prstGeom>
        </p:spPr>
      </p:pic>
      <p:sp>
        <p:nvSpPr>
          <p:cNvPr id="29" name="TextBox 28">
            <a:extLst>
              <a:ext uri="{FF2B5EF4-FFF2-40B4-BE49-F238E27FC236}">
                <a16:creationId xmlns:a16="http://schemas.microsoft.com/office/drawing/2014/main" id="{CA7B1ECB-FD7B-497F-998A-E64BB93F5F54}"/>
              </a:ext>
            </a:extLst>
          </p:cNvPr>
          <p:cNvSpPr txBox="1"/>
          <p:nvPr/>
        </p:nvSpPr>
        <p:spPr>
          <a:xfrm>
            <a:off x="-124031" y="2979364"/>
            <a:ext cx="1518010" cy="461665"/>
          </a:xfrm>
          <a:prstGeom prst="rect">
            <a:avLst/>
          </a:prstGeom>
          <a:noFill/>
          <a:ln>
            <a:noFill/>
          </a:ln>
        </p:spPr>
        <p:txBody>
          <a:bodyPr wrap="square" lIns="182880" tIns="146304" rIns="182880" bIns="146304" rtlCol="0">
            <a:spAutoFit/>
          </a:bodyPr>
          <a:lstStyle/>
          <a:p>
            <a:pPr algn="ctr">
              <a:lnSpc>
                <a:spcPct val="90000"/>
              </a:lnSpc>
              <a:spcAft>
                <a:spcPts val="600"/>
              </a:spcAft>
            </a:pPr>
            <a:r>
              <a:rPr lang="en-GB" sz="1200">
                <a:solidFill>
                  <a:srgbClr val="72BFDF"/>
                </a:solidFill>
              </a:rPr>
              <a:t>S2S VPN</a:t>
            </a:r>
            <a:endParaRPr lang="en-GB" sz="1600">
              <a:solidFill>
                <a:srgbClr val="72BFDF"/>
              </a:solidFill>
            </a:endParaRPr>
          </a:p>
        </p:txBody>
      </p:sp>
      <p:cxnSp>
        <p:nvCxnSpPr>
          <p:cNvPr id="30" name="Straight Connector 29">
            <a:extLst>
              <a:ext uri="{FF2B5EF4-FFF2-40B4-BE49-F238E27FC236}">
                <a16:creationId xmlns:a16="http://schemas.microsoft.com/office/drawing/2014/main" id="{ABB56A34-85E5-4453-A3FC-C44EA77DCF2C}"/>
              </a:ext>
            </a:extLst>
          </p:cNvPr>
          <p:cNvCxnSpPr>
            <a:cxnSpLocks/>
          </p:cNvCxnSpPr>
          <p:nvPr/>
        </p:nvCxnSpPr>
        <p:spPr>
          <a:xfrm>
            <a:off x="-190475" y="4491323"/>
            <a:ext cx="2731277" cy="0"/>
          </a:xfrm>
          <a:prstGeom prst="line">
            <a:avLst/>
          </a:prstGeom>
          <a:ln w="38100">
            <a:solidFill>
              <a:schemeClr val="accent5">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C844EE71-5FC1-48C4-A67A-513F6E1E1ACC}"/>
              </a:ext>
            </a:extLst>
          </p:cNvPr>
          <p:cNvSpPr txBox="1"/>
          <p:nvPr/>
        </p:nvSpPr>
        <p:spPr>
          <a:xfrm>
            <a:off x="-118467" y="4433366"/>
            <a:ext cx="1518010" cy="461665"/>
          </a:xfrm>
          <a:prstGeom prst="rect">
            <a:avLst/>
          </a:prstGeom>
          <a:noFill/>
        </p:spPr>
        <p:txBody>
          <a:bodyPr wrap="square" lIns="182880" tIns="146304" rIns="182880" bIns="146304" rtlCol="0">
            <a:spAutoFit/>
          </a:bodyPr>
          <a:lstStyle/>
          <a:p>
            <a:pPr algn="ctr">
              <a:lnSpc>
                <a:spcPct val="90000"/>
              </a:lnSpc>
              <a:spcAft>
                <a:spcPts val="600"/>
              </a:spcAft>
            </a:pPr>
            <a:r>
              <a:rPr lang="en-GB" sz="1200">
                <a:solidFill>
                  <a:schemeClr val="accent5">
                    <a:lumMod val="40000"/>
                    <a:lumOff val="60000"/>
                  </a:schemeClr>
                </a:solidFill>
              </a:rPr>
              <a:t>ExpressRoute</a:t>
            </a:r>
            <a:endParaRPr lang="en-GB" sz="1600">
              <a:solidFill>
                <a:schemeClr val="accent5">
                  <a:lumMod val="40000"/>
                  <a:lumOff val="60000"/>
                </a:schemeClr>
              </a:solidFill>
            </a:endParaRPr>
          </a:p>
        </p:txBody>
      </p:sp>
      <p:pic>
        <p:nvPicPr>
          <p:cNvPr id="23" name="Graphic 22">
            <a:extLst>
              <a:ext uri="{FF2B5EF4-FFF2-40B4-BE49-F238E27FC236}">
                <a16:creationId xmlns:a16="http://schemas.microsoft.com/office/drawing/2014/main" id="{FBC2DA30-FECB-428A-AF4D-9C254357E07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321723" y="3975893"/>
            <a:ext cx="950491" cy="950491"/>
          </a:xfrm>
          <a:prstGeom prst="rect">
            <a:avLst/>
          </a:prstGeom>
        </p:spPr>
      </p:pic>
    </p:spTree>
    <p:extLst>
      <p:ext uri="{BB962C8B-B14F-4D97-AF65-F5344CB8AC3E}">
        <p14:creationId xmlns:p14="http://schemas.microsoft.com/office/powerpoint/2010/main" val="13092804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heel(1)">
                                      <p:cBhvr>
                                        <p:cTn id="7" dur="2000"/>
                                        <p:tgtEl>
                                          <p:spTgt spid="16"/>
                                        </p:tgtEl>
                                      </p:cBhvr>
                                    </p:animEffect>
                                  </p:childTnLst>
                                </p:cTn>
                              </p:par>
                            </p:childTnLst>
                          </p:cTn>
                        </p:par>
                        <p:par>
                          <p:cTn id="8" fill="hold">
                            <p:stCondLst>
                              <p:cond delay="2000"/>
                            </p:stCondLst>
                            <p:childTnLst>
                              <p:par>
                                <p:cTn id="9" presetID="10" presetClass="entr" presetSubtype="0" fill="hold" grpId="0" nodeType="after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fade">
                                      <p:cBhvr>
                                        <p:cTn id="11" dur="500"/>
                                        <p:tgtEl>
                                          <p:spTgt spid="20"/>
                                        </p:tgtEl>
                                      </p:cBhvr>
                                    </p:animEffect>
                                  </p:childTnLst>
                                </p:cTn>
                              </p:par>
                            </p:childTnLst>
                          </p:cTn>
                        </p:par>
                        <p:par>
                          <p:cTn id="12" fill="hold">
                            <p:stCondLst>
                              <p:cond delay="2500"/>
                            </p:stCondLst>
                            <p:childTnLst>
                              <p:par>
                                <p:cTn id="13" presetID="10" presetClass="entr" presetSubtype="0" fill="hold" grpId="0" nodeType="after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500"/>
                                        <p:tgtEl>
                                          <p:spTgt spid="21"/>
                                        </p:tgtEl>
                                      </p:cBhvr>
                                    </p:animEffect>
                                  </p:childTnLst>
                                </p:cTn>
                              </p:par>
                            </p:childTnLst>
                          </p:cTn>
                        </p:par>
                        <p:par>
                          <p:cTn id="16" fill="hold">
                            <p:stCondLst>
                              <p:cond delay="3000"/>
                            </p:stCondLst>
                            <p:childTnLst>
                              <p:par>
                                <p:cTn id="17" presetID="4" presetClass="entr" presetSubtype="32"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box(out)">
                                      <p:cBhvr>
                                        <p:cTn id="19" dur="2000"/>
                                        <p:tgtEl>
                                          <p:spTgt spid="7"/>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fade">
                                      <p:cBhvr>
                                        <p:cTn id="22" dur="500"/>
                                        <p:tgtEl>
                                          <p:spTgt spid="24"/>
                                        </p:tgtEl>
                                      </p:cBhvr>
                                    </p:animEffect>
                                  </p:childTnLst>
                                </p:cTn>
                              </p:par>
                            </p:childTnLst>
                          </p:cTn>
                        </p:par>
                        <p:par>
                          <p:cTn id="23" fill="hold">
                            <p:stCondLst>
                              <p:cond delay="5000"/>
                            </p:stCondLst>
                            <p:childTnLst>
                              <p:par>
                                <p:cTn id="24" presetID="2" presetClass="entr" presetSubtype="8" fill="hold" grpId="0" nodeType="afterEffect">
                                  <p:stCondLst>
                                    <p:cond delay="0"/>
                                  </p:stCondLst>
                                  <p:childTnLst>
                                    <p:set>
                                      <p:cBhvr>
                                        <p:cTn id="25" dur="1" fill="hold">
                                          <p:stCondLst>
                                            <p:cond delay="0"/>
                                          </p:stCondLst>
                                        </p:cTn>
                                        <p:tgtEl>
                                          <p:spTgt spid="29"/>
                                        </p:tgtEl>
                                        <p:attrNameLst>
                                          <p:attrName>style.visibility</p:attrName>
                                        </p:attrNameLst>
                                      </p:cBhvr>
                                      <p:to>
                                        <p:strVal val="visible"/>
                                      </p:to>
                                    </p:set>
                                    <p:anim calcmode="lin" valueType="num">
                                      <p:cBhvr additive="base">
                                        <p:cTn id="26" dur="500" fill="hold"/>
                                        <p:tgtEl>
                                          <p:spTgt spid="29"/>
                                        </p:tgtEl>
                                        <p:attrNameLst>
                                          <p:attrName>ppt_x</p:attrName>
                                        </p:attrNameLst>
                                      </p:cBhvr>
                                      <p:tavLst>
                                        <p:tav tm="0">
                                          <p:val>
                                            <p:strVal val="0-#ppt_w/2"/>
                                          </p:val>
                                        </p:tav>
                                        <p:tav tm="100000">
                                          <p:val>
                                            <p:strVal val="#ppt_x"/>
                                          </p:val>
                                        </p:tav>
                                      </p:tavLst>
                                    </p:anim>
                                    <p:anim calcmode="lin" valueType="num">
                                      <p:cBhvr additive="base">
                                        <p:cTn id="27" dur="500" fill="hold"/>
                                        <p:tgtEl>
                                          <p:spTgt spid="29"/>
                                        </p:tgtEl>
                                        <p:attrNameLst>
                                          <p:attrName>ppt_y</p:attrName>
                                        </p:attrNameLst>
                                      </p:cBhvr>
                                      <p:tavLst>
                                        <p:tav tm="0">
                                          <p:val>
                                            <p:strVal val="#ppt_y"/>
                                          </p:val>
                                        </p:tav>
                                        <p:tav tm="100000">
                                          <p:val>
                                            <p:strVal val="#ppt_y"/>
                                          </p:val>
                                        </p:tav>
                                      </p:tavLst>
                                    </p:anim>
                                  </p:childTnLst>
                                </p:cTn>
                              </p:par>
                              <p:par>
                                <p:cTn id="28" presetID="2" presetClass="entr" presetSubtype="8" fill="hold" nodeType="withEffect">
                                  <p:stCondLst>
                                    <p:cond delay="0"/>
                                  </p:stCondLst>
                                  <p:childTnLst>
                                    <p:set>
                                      <p:cBhvr>
                                        <p:cTn id="29" dur="1" fill="hold">
                                          <p:stCondLst>
                                            <p:cond delay="0"/>
                                          </p:stCondLst>
                                        </p:cTn>
                                        <p:tgtEl>
                                          <p:spTgt spid="27"/>
                                        </p:tgtEl>
                                        <p:attrNameLst>
                                          <p:attrName>style.visibility</p:attrName>
                                        </p:attrNameLst>
                                      </p:cBhvr>
                                      <p:to>
                                        <p:strVal val="visible"/>
                                      </p:to>
                                    </p:set>
                                    <p:anim calcmode="lin" valueType="num">
                                      <p:cBhvr additive="base">
                                        <p:cTn id="30" dur="500" fill="hold"/>
                                        <p:tgtEl>
                                          <p:spTgt spid="27"/>
                                        </p:tgtEl>
                                        <p:attrNameLst>
                                          <p:attrName>ppt_x</p:attrName>
                                        </p:attrNameLst>
                                      </p:cBhvr>
                                      <p:tavLst>
                                        <p:tav tm="0">
                                          <p:val>
                                            <p:strVal val="0-#ppt_w/2"/>
                                          </p:val>
                                        </p:tav>
                                        <p:tav tm="100000">
                                          <p:val>
                                            <p:strVal val="#ppt_x"/>
                                          </p:val>
                                        </p:tav>
                                      </p:tavLst>
                                    </p:anim>
                                    <p:anim calcmode="lin" valueType="num">
                                      <p:cBhvr additive="base">
                                        <p:cTn id="31" dur="500" fill="hold"/>
                                        <p:tgtEl>
                                          <p:spTgt spid="27"/>
                                        </p:tgtEl>
                                        <p:attrNameLst>
                                          <p:attrName>ppt_y</p:attrName>
                                        </p:attrNameLst>
                                      </p:cBhvr>
                                      <p:tavLst>
                                        <p:tav tm="0">
                                          <p:val>
                                            <p:strVal val="#ppt_y"/>
                                          </p:val>
                                        </p:tav>
                                        <p:tav tm="100000">
                                          <p:val>
                                            <p:strVal val="#ppt_y"/>
                                          </p:val>
                                        </p:tav>
                                      </p:tavLst>
                                    </p:anim>
                                  </p:childTnLst>
                                </p:cTn>
                              </p:par>
                            </p:childTnLst>
                          </p:cTn>
                        </p:par>
                        <p:par>
                          <p:cTn id="32" fill="hold">
                            <p:stCondLst>
                              <p:cond delay="5500"/>
                            </p:stCondLst>
                            <p:childTnLst>
                              <p:par>
                                <p:cTn id="33" presetID="6" presetClass="entr" presetSubtype="32" fill="hold" nodeType="afterEffect">
                                  <p:stCondLst>
                                    <p:cond delay="0"/>
                                  </p:stCondLst>
                                  <p:childTnLst>
                                    <p:set>
                                      <p:cBhvr>
                                        <p:cTn id="34" dur="1" fill="hold">
                                          <p:stCondLst>
                                            <p:cond delay="0"/>
                                          </p:stCondLst>
                                        </p:cTn>
                                        <p:tgtEl>
                                          <p:spTgt spid="23"/>
                                        </p:tgtEl>
                                        <p:attrNameLst>
                                          <p:attrName>style.visibility</p:attrName>
                                        </p:attrNameLst>
                                      </p:cBhvr>
                                      <p:to>
                                        <p:strVal val="visible"/>
                                      </p:to>
                                    </p:set>
                                    <p:animEffect transition="in" filter="circle(out)">
                                      <p:cBhvr>
                                        <p:cTn id="35" dur="2000"/>
                                        <p:tgtEl>
                                          <p:spTgt spid="23"/>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5"/>
                                        </p:tgtEl>
                                        <p:attrNameLst>
                                          <p:attrName>style.visibility</p:attrName>
                                        </p:attrNameLst>
                                      </p:cBhvr>
                                      <p:to>
                                        <p:strVal val="visible"/>
                                      </p:to>
                                    </p:set>
                                    <p:animEffect transition="in" filter="fade">
                                      <p:cBhvr>
                                        <p:cTn id="38" dur="500"/>
                                        <p:tgtEl>
                                          <p:spTgt spid="25"/>
                                        </p:tgtEl>
                                      </p:cBhvr>
                                    </p:animEffect>
                                  </p:childTnLst>
                                </p:cTn>
                              </p:par>
                            </p:childTnLst>
                          </p:cTn>
                        </p:par>
                        <p:par>
                          <p:cTn id="39" fill="hold">
                            <p:stCondLst>
                              <p:cond delay="7500"/>
                            </p:stCondLst>
                            <p:childTnLst>
                              <p:par>
                                <p:cTn id="40" presetID="2" presetClass="entr" presetSubtype="8" fill="hold" grpId="0" nodeType="afterEffect">
                                  <p:stCondLst>
                                    <p:cond delay="0"/>
                                  </p:stCondLst>
                                  <p:childTnLst>
                                    <p:set>
                                      <p:cBhvr>
                                        <p:cTn id="41" dur="1" fill="hold">
                                          <p:stCondLst>
                                            <p:cond delay="0"/>
                                          </p:stCondLst>
                                        </p:cTn>
                                        <p:tgtEl>
                                          <p:spTgt spid="31"/>
                                        </p:tgtEl>
                                        <p:attrNameLst>
                                          <p:attrName>style.visibility</p:attrName>
                                        </p:attrNameLst>
                                      </p:cBhvr>
                                      <p:to>
                                        <p:strVal val="visible"/>
                                      </p:to>
                                    </p:set>
                                    <p:anim calcmode="lin" valueType="num">
                                      <p:cBhvr additive="base">
                                        <p:cTn id="42" dur="500" fill="hold"/>
                                        <p:tgtEl>
                                          <p:spTgt spid="31"/>
                                        </p:tgtEl>
                                        <p:attrNameLst>
                                          <p:attrName>ppt_x</p:attrName>
                                        </p:attrNameLst>
                                      </p:cBhvr>
                                      <p:tavLst>
                                        <p:tav tm="0">
                                          <p:val>
                                            <p:strVal val="0-#ppt_w/2"/>
                                          </p:val>
                                        </p:tav>
                                        <p:tav tm="100000">
                                          <p:val>
                                            <p:strVal val="#ppt_x"/>
                                          </p:val>
                                        </p:tav>
                                      </p:tavLst>
                                    </p:anim>
                                    <p:anim calcmode="lin" valueType="num">
                                      <p:cBhvr additive="base">
                                        <p:cTn id="43" dur="500" fill="hold"/>
                                        <p:tgtEl>
                                          <p:spTgt spid="31"/>
                                        </p:tgtEl>
                                        <p:attrNameLst>
                                          <p:attrName>ppt_y</p:attrName>
                                        </p:attrNameLst>
                                      </p:cBhvr>
                                      <p:tavLst>
                                        <p:tav tm="0">
                                          <p:val>
                                            <p:strVal val="#ppt_y"/>
                                          </p:val>
                                        </p:tav>
                                        <p:tav tm="100000">
                                          <p:val>
                                            <p:strVal val="#ppt_y"/>
                                          </p:val>
                                        </p:tav>
                                      </p:tavLst>
                                    </p:anim>
                                  </p:childTnLst>
                                </p:cTn>
                              </p:par>
                              <p:par>
                                <p:cTn id="44" presetID="2" presetClass="entr" presetSubtype="8" fill="hold" nodeType="withEffect">
                                  <p:stCondLst>
                                    <p:cond delay="0"/>
                                  </p:stCondLst>
                                  <p:childTnLst>
                                    <p:set>
                                      <p:cBhvr>
                                        <p:cTn id="45" dur="1" fill="hold">
                                          <p:stCondLst>
                                            <p:cond delay="0"/>
                                          </p:stCondLst>
                                        </p:cTn>
                                        <p:tgtEl>
                                          <p:spTgt spid="30"/>
                                        </p:tgtEl>
                                        <p:attrNameLst>
                                          <p:attrName>style.visibility</p:attrName>
                                        </p:attrNameLst>
                                      </p:cBhvr>
                                      <p:to>
                                        <p:strVal val="visible"/>
                                      </p:to>
                                    </p:set>
                                    <p:anim calcmode="lin" valueType="num">
                                      <p:cBhvr additive="base">
                                        <p:cTn id="46" dur="500" fill="hold"/>
                                        <p:tgtEl>
                                          <p:spTgt spid="30"/>
                                        </p:tgtEl>
                                        <p:attrNameLst>
                                          <p:attrName>ppt_x</p:attrName>
                                        </p:attrNameLst>
                                      </p:cBhvr>
                                      <p:tavLst>
                                        <p:tav tm="0">
                                          <p:val>
                                            <p:strVal val="0-#ppt_w/2"/>
                                          </p:val>
                                        </p:tav>
                                        <p:tav tm="100000">
                                          <p:val>
                                            <p:strVal val="#ppt_x"/>
                                          </p:val>
                                        </p:tav>
                                      </p:tavLst>
                                    </p:anim>
                                    <p:anim calcmode="lin" valueType="num">
                                      <p:cBhvr additive="base">
                                        <p:cTn id="47" dur="500" fill="hold"/>
                                        <p:tgtEl>
                                          <p:spTgt spid="3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0" grpId="0"/>
      <p:bldP spid="21" grpId="0"/>
      <p:bldP spid="24" grpId="0"/>
      <p:bldP spid="25" grpId="0"/>
      <p:bldP spid="29" grpId="0"/>
      <p:bldP spid="31"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C27AA81-749F-4958-A2A3-ECCD9C3980B4}"/>
              </a:ext>
            </a:extLst>
          </p:cNvPr>
          <p:cNvSpPr>
            <a:spLocks noGrp="1"/>
          </p:cNvSpPr>
          <p:nvPr>
            <p:ph type="title"/>
          </p:nvPr>
        </p:nvSpPr>
        <p:spPr/>
        <p:txBody>
          <a:bodyPr/>
          <a:lstStyle/>
          <a:p>
            <a:r>
              <a:rPr lang="en-GB"/>
              <a:t>NICs and PIPs</a:t>
            </a:r>
          </a:p>
        </p:txBody>
      </p:sp>
      <p:sp>
        <p:nvSpPr>
          <p:cNvPr id="4" name="Rectangle: Rounded Corners 3">
            <a:extLst>
              <a:ext uri="{FF2B5EF4-FFF2-40B4-BE49-F238E27FC236}">
                <a16:creationId xmlns:a16="http://schemas.microsoft.com/office/drawing/2014/main" id="{AB80C29E-AC99-42B5-9FAF-2C96C6D51A9D}"/>
              </a:ext>
            </a:extLst>
          </p:cNvPr>
          <p:cNvSpPr/>
          <p:nvPr/>
        </p:nvSpPr>
        <p:spPr bwMode="auto">
          <a:xfrm>
            <a:off x="1321693" y="1697062"/>
            <a:ext cx="7416824" cy="4464496"/>
          </a:xfrm>
          <a:prstGeom prst="roundRect">
            <a:avLst/>
          </a:prstGeom>
          <a:noFill/>
          <a:ln w="38100"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err="1">
              <a:gradFill>
                <a:gsLst>
                  <a:gs pos="0">
                    <a:srgbClr val="FFFFFF"/>
                  </a:gs>
                  <a:gs pos="100000">
                    <a:srgbClr val="FFFFFF"/>
                  </a:gs>
                </a:gsLst>
                <a:lin ang="5400000" scaled="0"/>
              </a:gradFill>
              <a:ea typeface="Segoe UI" pitchFamily="34" charset="0"/>
              <a:cs typeface="Segoe UI" pitchFamily="34" charset="0"/>
            </a:endParaRPr>
          </a:p>
        </p:txBody>
      </p:sp>
      <p:pic>
        <p:nvPicPr>
          <p:cNvPr id="6" name="Graphic 5">
            <a:extLst>
              <a:ext uri="{FF2B5EF4-FFF2-40B4-BE49-F238E27FC236}">
                <a16:creationId xmlns:a16="http://schemas.microsoft.com/office/drawing/2014/main" id="{9D88342C-52B8-4B1F-B443-8D76867BAA4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58397" y="976982"/>
            <a:ext cx="814189" cy="814189"/>
          </a:xfrm>
          <a:prstGeom prst="rect">
            <a:avLst/>
          </a:prstGeom>
        </p:spPr>
      </p:pic>
      <p:sp>
        <p:nvSpPr>
          <p:cNvPr id="9" name="Rectangle 8">
            <a:extLst>
              <a:ext uri="{FF2B5EF4-FFF2-40B4-BE49-F238E27FC236}">
                <a16:creationId xmlns:a16="http://schemas.microsoft.com/office/drawing/2014/main" id="{EEBD0613-D33D-4FB0-8526-19D031ECD422}"/>
              </a:ext>
            </a:extLst>
          </p:cNvPr>
          <p:cNvSpPr/>
          <p:nvPr/>
        </p:nvSpPr>
        <p:spPr>
          <a:xfrm>
            <a:off x="9026549" y="2176309"/>
            <a:ext cx="2952328" cy="1862048"/>
          </a:xfrm>
          <a:prstGeom prst="rect">
            <a:avLst/>
          </a:prstGeom>
        </p:spPr>
        <p:txBody>
          <a:bodyPr wrap="square">
            <a:spAutoFit/>
          </a:bodyPr>
          <a:lstStyle/>
          <a:p>
            <a:pPr marL="342900" indent="-342900">
              <a:spcAft>
                <a:spcPts val="600"/>
              </a:spcAft>
              <a:buFont typeface="Arial" panose="020B0604020202020204" pitchFamily="34" charset="0"/>
              <a:buChar char="•"/>
            </a:pPr>
            <a:r>
              <a:rPr lang="en-GB" sz="2000"/>
              <a:t>One NIC by default</a:t>
            </a:r>
          </a:p>
          <a:p>
            <a:pPr marL="342900" indent="-342900">
              <a:spcAft>
                <a:spcPts val="600"/>
              </a:spcAft>
              <a:buFont typeface="Arial" panose="020B0604020202020204" pitchFamily="34" charset="0"/>
              <a:buChar char="•"/>
            </a:pPr>
            <a:r>
              <a:rPr lang="en-GB" sz="2000"/>
              <a:t>IP allocated, may be reserved</a:t>
            </a:r>
          </a:p>
          <a:p>
            <a:pPr marL="342900" indent="-342900">
              <a:spcAft>
                <a:spcPts val="600"/>
              </a:spcAft>
              <a:buFont typeface="Arial" panose="020B0604020202020204" pitchFamily="34" charset="0"/>
              <a:buChar char="•"/>
            </a:pPr>
            <a:r>
              <a:rPr lang="en-GB" sz="2000"/>
              <a:t>Multiple NICs</a:t>
            </a:r>
          </a:p>
          <a:p>
            <a:pPr marL="342900" indent="-342900">
              <a:spcAft>
                <a:spcPts val="600"/>
              </a:spcAft>
              <a:buFont typeface="Arial" panose="020B0604020202020204" pitchFamily="34" charset="0"/>
              <a:buChar char="•"/>
            </a:pPr>
            <a:r>
              <a:rPr lang="en-GB" sz="2000"/>
              <a:t>Multiple IPs</a:t>
            </a:r>
          </a:p>
        </p:txBody>
      </p:sp>
      <p:sp>
        <p:nvSpPr>
          <p:cNvPr id="8" name="Rectangle: Rounded Corners 7">
            <a:extLst>
              <a:ext uri="{FF2B5EF4-FFF2-40B4-BE49-F238E27FC236}">
                <a16:creationId xmlns:a16="http://schemas.microsoft.com/office/drawing/2014/main" id="{A71DA8F3-66DF-49B5-B8E4-83D7C404F091}"/>
              </a:ext>
            </a:extLst>
          </p:cNvPr>
          <p:cNvSpPr/>
          <p:nvPr/>
        </p:nvSpPr>
        <p:spPr bwMode="auto">
          <a:xfrm>
            <a:off x="6306151" y="1845270"/>
            <a:ext cx="1976028" cy="4168080"/>
          </a:xfrm>
          <a:prstGeom prst="roundRect">
            <a:avLst/>
          </a:prstGeom>
          <a:noFill/>
          <a:ln w="38100" cap="flat" cmpd="sng" algn="ctr">
            <a:solidFill>
              <a:schemeClr val="tx1"/>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err="1">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Rounded Corners 9">
            <a:extLst>
              <a:ext uri="{FF2B5EF4-FFF2-40B4-BE49-F238E27FC236}">
                <a16:creationId xmlns:a16="http://schemas.microsoft.com/office/drawing/2014/main" id="{D6B69A48-C739-4353-9733-3D1E15029E9B}"/>
              </a:ext>
            </a:extLst>
          </p:cNvPr>
          <p:cNvSpPr/>
          <p:nvPr/>
        </p:nvSpPr>
        <p:spPr bwMode="auto">
          <a:xfrm>
            <a:off x="4042091" y="1845270"/>
            <a:ext cx="1976028" cy="4168080"/>
          </a:xfrm>
          <a:prstGeom prst="roundRect">
            <a:avLst/>
          </a:prstGeom>
          <a:noFill/>
          <a:ln w="38100" cap="flat" cmpd="sng" algn="ctr">
            <a:solidFill>
              <a:schemeClr val="tx1"/>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extBox 1">
            <a:extLst>
              <a:ext uri="{FF2B5EF4-FFF2-40B4-BE49-F238E27FC236}">
                <a16:creationId xmlns:a16="http://schemas.microsoft.com/office/drawing/2014/main" id="{1C2160A5-EA78-411C-9384-1F9DA3996095}"/>
              </a:ext>
            </a:extLst>
          </p:cNvPr>
          <p:cNvSpPr txBox="1"/>
          <p:nvPr/>
        </p:nvSpPr>
        <p:spPr>
          <a:xfrm>
            <a:off x="6794301" y="6089550"/>
            <a:ext cx="1368152" cy="517065"/>
          </a:xfrm>
          <a:prstGeom prst="rect">
            <a:avLst/>
          </a:prstGeom>
          <a:noFill/>
        </p:spPr>
        <p:txBody>
          <a:bodyPr wrap="square" lIns="182880" tIns="146304" rIns="182880" bIns="146304" rtlCol="0">
            <a:spAutoFit/>
          </a:bodyPr>
          <a:lstStyle/>
          <a:p>
            <a:pPr>
              <a:lnSpc>
                <a:spcPct val="90000"/>
              </a:lnSpc>
              <a:spcAft>
                <a:spcPts val="600"/>
              </a:spcAft>
            </a:pPr>
            <a:r>
              <a:rPr lang="en-GB" sz="1600">
                <a:gradFill>
                  <a:gsLst>
                    <a:gs pos="2917">
                      <a:schemeClr val="tx1"/>
                    </a:gs>
                    <a:gs pos="30000">
                      <a:schemeClr val="tx1"/>
                    </a:gs>
                  </a:gsLst>
                  <a:lin ang="5400000" scaled="0"/>
                </a:gradFill>
              </a:rPr>
              <a:t>10.4.0.0/20</a:t>
            </a:r>
          </a:p>
        </p:txBody>
      </p:sp>
      <p:sp>
        <p:nvSpPr>
          <p:cNvPr id="11" name="TextBox 10">
            <a:extLst>
              <a:ext uri="{FF2B5EF4-FFF2-40B4-BE49-F238E27FC236}">
                <a16:creationId xmlns:a16="http://schemas.microsoft.com/office/drawing/2014/main" id="{E6E3D870-219B-4A5E-A9D1-68AD0290976D}"/>
              </a:ext>
            </a:extLst>
          </p:cNvPr>
          <p:cNvSpPr txBox="1"/>
          <p:nvPr/>
        </p:nvSpPr>
        <p:spPr>
          <a:xfrm>
            <a:off x="4831687" y="5616611"/>
            <a:ext cx="1368152" cy="461665"/>
          </a:xfrm>
          <a:prstGeom prst="rect">
            <a:avLst/>
          </a:prstGeom>
          <a:noFill/>
        </p:spPr>
        <p:txBody>
          <a:bodyPr wrap="square" lIns="182880" tIns="146304" rIns="182880" bIns="146304" rtlCol="0">
            <a:spAutoFit/>
          </a:bodyPr>
          <a:lstStyle/>
          <a:p>
            <a:pPr>
              <a:lnSpc>
                <a:spcPct val="90000"/>
              </a:lnSpc>
              <a:spcAft>
                <a:spcPts val="600"/>
              </a:spcAft>
            </a:pPr>
            <a:r>
              <a:rPr lang="en-GB" sz="1200">
                <a:gradFill>
                  <a:gsLst>
                    <a:gs pos="2917">
                      <a:schemeClr val="tx1"/>
                    </a:gs>
                    <a:gs pos="30000">
                      <a:schemeClr val="tx1"/>
                    </a:gs>
                  </a:gsLst>
                  <a:lin ang="5400000" scaled="0"/>
                </a:gradFill>
              </a:rPr>
              <a:t>10.4.1.0/24</a:t>
            </a:r>
            <a:endParaRPr lang="en-GB" sz="1600">
              <a:gradFill>
                <a:gsLst>
                  <a:gs pos="2917">
                    <a:schemeClr val="tx1"/>
                  </a:gs>
                  <a:gs pos="30000">
                    <a:schemeClr val="tx1"/>
                  </a:gs>
                </a:gsLst>
                <a:lin ang="5400000" scaled="0"/>
              </a:gradFill>
            </a:endParaRPr>
          </a:p>
        </p:txBody>
      </p:sp>
      <p:sp>
        <p:nvSpPr>
          <p:cNvPr id="12" name="TextBox 11">
            <a:extLst>
              <a:ext uri="{FF2B5EF4-FFF2-40B4-BE49-F238E27FC236}">
                <a16:creationId xmlns:a16="http://schemas.microsoft.com/office/drawing/2014/main" id="{BE7D9C53-3D37-4385-A7BA-D6860B4380B7}"/>
              </a:ext>
            </a:extLst>
          </p:cNvPr>
          <p:cNvSpPr txBox="1"/>
          <p:nvPr/>
        </p:nvSpPr>
        <p:spPr>
          <a:xfrm>
            <a:off x="7104434" y="5616611"/>
            <a:ext cx="1368152" cy="461665"/>
          </a:xfrm>
          <a:prstGeom prst="rect">
            <a:avLst/>
          </a:prstGeom>
          <a:noFill/>
        </p:spPr>
        <p:txBody>
          <a:bodyPr wrap="square" lIns="182880" tIns="146304" rIns="182880" bIns="146304" rtlCol="0">
            <a:spAutoFit/>
          </a:bodyPr>
          <a:lstStyle/>
          <a:p>
            <a:pPr>
              <a:lnSpc>
                <a:spcPct val="90000"/>
              </a:lnSpc>
              <a:spcAft>
                <a:spcPts val="600"/>
              </a:spcAft>
            </a:pPr>
            <a:r>
              <a:rPr lang="en-GB" sz="1200">
                <a:gradFill>
                  <a:gsLst>
                    <a:gs pos="2917">
                      <a:schemeClr val="tx1"/>
                    </a:gs>
                    <a:gs pos="30000">
                      <a:schemeClr val="tx1"/>
                    </a:gs>
                  </a:gsLst>
                  <a:lin ang="5400000" scaled="0"/>
                </a:gradFill>
              </a:rPr>
              <a:t>10.4.2.0/24</a:t>
            </a:r>
            <a:endParaRPr lang="en-GB" sz="1600">
              <a:gradFill>
                <a:gsLst>
                  <a:gs pos="2917">
                    <a:schemeClr val="tx1"/>
                  </a:gs>
                  <a:gs pos="30000">
                    <a:schemeClr val="tx1"/>
                  </a:gs>
                </a:gsLst>
                <a:lin ang="5400000" scaled="0"/>
              </a:gradFill>
            </a:endParaRPr>
          </a:p>
        </p:txBody>
      </p:sp>
      <p:sp>
        <p:nvSpPr>
          <p:cNvPr id="13" name="TextBox 12">
            <a:extLst>
              <a:ext uri="{FF2B5EF4-FFF2-40B4-BE49-F238E27FC236}">
                <a16:creationId xmlns:a16="http://schemas.microsoft.com/office/drawing/2014/main" id="{EE8B80B8-601E-4BD0-B218-F13CBC044DA5}"/>
              </a:ext>
            </a:extLst>
          </p:cNvPr>
          <p:cNvSpPr txBox="1"/>
          <p:nvPr/>
        </p:nvSpPr>
        <p:spPr>
          <a:xfrm>
            <a:off x="6074221" y="1286416"/>
            <a:ext cx="1728192" cy="517065"/>
          </a:xfrm>
          <a:prstGeom prst="rect">
            <a:avLst/>
          </a:prstGeom>
          <a:noFill/>
        </p:spPr>
        <p:txBody>
          <a:bodyPr wrap="square" lIns="182880" tIns="146304" rIns="182880" bIns="146304" rtlCol="0">
            <a:spAutoFit/>
          </a:bodyPr>
          <a:lstStyle/>
          <a:p>
            <a:pPr>
              <a:lnSpc>
                <a:spcPct val="90000"/>
              </a:lnSpc>
              <a:spcAft>
                <a:spcPts val="600"/>
              </a:spcAft>
            </a:pPr>
            <a:r>
              <a:rPr lang="en-GB" sz="1600">
                <a:gradFill>
                  <a:gsLst>
                    <a:gs pos="2917">
                      <a:schemeClr val="tx1"/>
                    </a:gs>
                    <a:gs pos="30000">
                      <a:schemeClr val="tx1"/>
                    </a:gs>
                  </a:gsLst>
                  <a:lin ang="5400000" scaled="0"/>
                </a:gradFill>
              </a:rPr>
              <a:t>azure101vNet</a:t>
            </a:r>
          </a:p>
        </p:txBody>
      </p:sp>
      <p:sp>
        <p:nvSpPr>
          <p:cNvPr id="14" name="TextBox 13">
            <a:extLst>
              <a:ext uri="{FF2B5EF4-FFF2-40B4-BE49-F238E27FC236}">
                <a16:creationId xmlns:a16="http://schemas.microsoft.com/office/drawing/2014/main" id="{FA0393A4-D59B-488B-8FAD-07A1E059EE88}"/>
              </a:ext>
            </a:extLst>
          </p:cNvPr>
          <p:cNvSpPr txBox="1"/>
          <p:nvPr/>
        </p:nvSpPr>
        <p:spPr>
          <a:xfrm>
            <a:off x="4903695" y="1826030"/>
            <a:ext cx="1242534" cy="461665"/>
          </a:xfrm>
          <a:prstGeom prst="rect">
            <a:avLst/>
          </a:prstGeom>
          <a:noFill/>
        </p:spPr>
        <p:txBody>
          <a:bodyPr wrap="square" lIns="182880" tIns="146304" rIns="182880" bIns="146304" rtlCol="0">
            <a:spAutoFit/>
          </a:bodyPr>
          <a:lstStyle/>
          <a:p>
            <a:pPr>
              <a:lnSpc>
                <a:spcPct val="90000"/>
              </a:lnSpc>
              <a:spcAft>
                <a:spcPts val="600"/>
              </a:spcAft>
            </a:pPr>
            <a:r>
              <a:rPr lang="en-GB" sz="1200" err="1">
                <a:gradFill>
                  <a:gsLst>
                    <a:gs pos="2917">
                      <a:schemeClr val="tx1"/>
                    </a:gs>
                    <a:gs pos="30000">
                      <a:schemeClr val="tx1"/>
                    </a:gs>
                  </a:gsLst>
                  <a:lin ang="5400000" scaled="0"/>
                </a:gradFill>
              </a:rPr>
              <a:t>webSubnet</a:t>
            </a:r>
            <a:endParaRPr lang="en-GB" sz="1600">
              <a:gradFill>
                <a:gsLst>
                  <a:gs pos="2917">
                    <a:schemeClr val="tx1"/>
                  </a:gs>
                  <a:gs pos="30000">
                    <a:schemeClr val="tx1"/>
                  </a:gs>
                </a:gsLst>
                <a:lin ang="5400000" scaled="0"/>
              </a:gradFill>
            </a:endParaRPr>
          </a:p>
        </p:txBody>
      </p:sp>
      <p:sp>
        <p:nvSpPr>
          <p:cNvPr id="15" name="TextBox 14">
            <a:extLst>
              <a:ext uri="{FF2B5EF4-FFF2-40B4-BE49-F238E27FC236}">
                <a16:creationId xmlns:a16="http://schemas.microsoft.com/office/drawing/2014/main" id="{612CDCF4-E4AE-45D6-A9C4-75BEBFC8AE4E}"/>
              </a:ext>
            </a:extLst>
          </p:cNvPr>
          <p:cNvSpPr txBox="1"/>
          <p:nvPr/>
        </p:nvSpPr>
        <p:spPr>
          <a:xfrm>
            <a:off x="7279959" y="1826030"/>
            <a:ext cx="1242534" cy="461665"/>
          </a:xfrm>
          <a:prstGeom prst="rect">
            <a:avLst/>
          </a:prstGeom>
          <a:noFill/>
        </p:spPr>
        <p:txBody>
          <a:bodyPr wrap="square" lIns="182880" tIns="146304" rIns="182880" bIns="146304" rtlCol="0">
            <a:spAutoFit/>
          </a:bodyPr>
          <a:lstStyle/>
          <a:p>
            <a:pPr>
              <a:lnSpc>
                <a:spcPct val="90000"/>
              </a:lnSpc>
              <a:spcAft>
                <a:spcPts val="600"/>
              </a:spcAft>
            </a:pPr>
            <a:r>
              <a:rPr lang="en-GB" sz="1200" err="1">
                <a:gradFill>
                  <a:gsLst>
                    <a:gs pos="2917">
                      <a:schemeClr val="tx1"/>
                    </a:gs>
                    <a:gs pos="30000">
                      <a:schemeClr val="tx1"/>
                    </a:gs>
                  </a:gsLst>
                  <a:lin ang="5400000" scaled="0"/>
                </a:gradFill>
              </a:rPr>
              <a:t>dbSubnet</a:t>
            </a:r>
            <a:endParaRPr lang="en-GB" sz="1600">
              <a:gradFill>
                <a:gsLst>
                  <a:gs pos="2917">
                    <a:schemeClr val="tx1"/>
                  </a:gs>
                  <a:gs pos="30000">
                    <a:schemeClr val="tx1"/>
                  </a:gs>
                </a:gsLst>
                <a:lin ang="5400000" scaled="0"/>
              </a:gradFill>
            </a:endParaRPr>
          </a:p>
        </p:txBody>
      </p:sp>
      <p:pic>
        <p:nvPicPr>
          <p:cNvPr id="17" name="Graphic 16">
            <a:extLst>
              <a:ext uri="{FF2B5EF4-FFF2-40B4-BE49-F238E27FC236}">
                <a16:creationId xmlns:a16="http://schemas.microsoft.com/office/drawing/2014/main" id="{5EF737EE-BDF5-4939-A98D-17843F7A074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769965" y="2049570"/>
            <a:ext cx="583596" cy="583596"/>
          </a:xfrm>
          <a:prstGeom prst="rect">
            <a:avLst/>
          </a:prstGeom>
        </p:spPr>
      </p:pic>
      <p:pic>
        <p:nvPicPr>
          <p:cNvPr id="18" name="Graphic 17">
            <a:extLst>
              <a:ext uri="{FF2B5EF4-FFF2-40B4-BE49-F238E27FC236}">
                <a16:creationId xmlns:a16="http://schemas.microsoft.com/office/drawing/2014/main" id="{BCBACA05-33A1-4000-87A9-EDB05C6D193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082600" y="2001913"/>
            <a:ext cx="583596" cy="583596"/>
          </a:xfrm>
          <a:prstGeom prst="rect">
            <a:avLst/>
          </a:prstGeom>
        </p:spPr>
      </p:pic>
      <p:sp>
        <p:nvSpPr>
          <p:cNvPr id="16" name="Rectangle: Rounded Corners 15">
            <a:extLst>
              <a:ext uri="{FF2B5EF4-FFF2-40B4-BE49-F238E27FC236}">
                <a16:creationId xmlns:a16="http://schemas.microsoft.com/office/drawing/2014/main" id="{FA5F451D-D9F6-458F-9CAA-B838D493CB32}"/>
              </a:ext>
            </a:extLst>
          </p:cNvPr>
          <p:cNvSpPr/>
          <p:nvPr/>
        </p:nvSpPr>
        <p:spPr bwMode="auto">
          <a:xfrm>
            <a:off x="1762200" y="1845270"/>
            <a:ext cx="1976028" cy="4168080"/>
          </a:xfrm>
          <a:prstGeom prst="roundRect">
            <a:avLst/>
          </a:prstGeom>
          <a:noFill/>
          <a:ln w="38100" cap="flat" cmpd="sng" algn="ctr">
            <a:solidFill>
              <a:srgbClr val="92D050"/>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err="1">
              <a:gradFill>
                <a:gsLst>
                  <a:gs pos="0">
                    <a:srgbClr val="FFFFFF"/>
                  </a:gs>
                  <a:gs pos="100000">
                    <a:srgbClr val="FFFFFF"/>
                  </a:gs>
                </a:gsLst>
                <a:lin ang="5400000" scaled="0"/>
              </a:gradFill>
              <a:ea typeface="Segoe UI" pitchFamily="34" charset="0"/>
              <a:cs typeface="Segoe UI" pitchFamily="34" charset="0"/>
            </a:endParaRPr>
          </a:p>
        </p:txBody>
      </p:sp>
      <p:sp>
        <p:nvSpPr>
          <p:cNvPr id="20" name="TextBox 19">
            <a:extLst>
              <a:ext uri="{FF2B5EF4-FFF2-40B4-BE49-F238E27FC236}">
                <a16:creationId xmlns:a16="http://schemas.microsoft.com/office/drawing/2014/main" id="{240855E0-E68E-4CF8-8AB4-801ECBE9AA8F}"/>
              </a:ext>
            </a:extLst>
          </p:cNvPr>
          <p:cNvSpPr txBox="1"/>
          <p:nvPr/>
        </p:nvSpPr>
        <p:spPr>
          <a:xfrm>
            <a:off x="2329727" y="1818737"/>
            <a:ext cx="1518010" cy="461665"/>
          </a:xfrm>
          <a:prstGeom prst="rect">
            <a:avLst/>
          </a:prstGeom>
          <a:noFill/>
        </p:spPr>
        <p:txBody>
          <a:bodyPr wrap="square" lIns="182880" tIns="146304" rIns="182880" bIns="146304" rtlCol="0">
            <a:spAutoFit/>
          </a:bodyPr>
          <a:lstStyle/>
          <a:p>
            <a:pPr>
              <a:lnSpc>
                <a:spcPct val="90000"/>
              </a:lnSpc>
              <a:spcAft>
                <a:spcPts val="600"/>
              </a:spcAft>
            </a:pPr>
            <a:r>
              <a:rPr lang="en-GB" sz="1200" err="1">
                <a:solidFill>
                  <a:srgbClr val="92D050"/>
                </a:solidFill>
              </a:rPr>
              <a:t>GatewaySubnet</a:t>
            </a:r>
            <a:endParaRPr lang="en-GB" sz="1600">
              <a:solidFill>
                <a:srgbClr val="92D050"/>
              </a:solidFill>
            </a:endParaRPr>
          </a:p>
        </p:txBody>
      </p:sp>
      <p:sp>
        <p:nvSpPr>
          <p:cNvPr id="21" name="TextBox 20">
            <a:extLst>
              <a:ext uri="{FF2B5EF4-FFF2-40B4-BE49-F238E27FC236}">
                <a16:creationId xmlns:a16="http://schemas.microsoft.com/office/drawing/2014/main" id="{3421AAA2-7D8F-4739-AC26-A604FF055857}"/>
              </a:ext>
            </a:extLst>
          </p:cNvPr>
          <p:cNvSpPr txBox="1"/>
          <p:nvPr/>
        </p:nvSpPr>
        <p:spPr>
          <a:xfrm>
            <a:off x="2593976" y="5616611"/>
            <a:ext cx="1368154" cy="461665"/>
          </a:xfrm>
          <a:prstGeom prst="rect">
            <a:avLst/>
          </a:prstGeom>
          <a:noFill/>
        </p:spPr>
        <p:txBody>
          <a:bodyPr wrap="square" lIns="182880" tIns="146304" rIns="182880" bIns="146304" rtlCol="0">
            <a:spAutoFit/>
          </a:bodyPr>
          <a:lstStyle/>
          <a:p>
            <a:pPr>
              <a:lnSpc>
                <a:spcPct val="90000"/>
              </a:lnSpc>
              <a:spcAft>
                <a:spcPts val="600"/>
              </a:spcAft>
            </a:pPr>
            <a:r>
              <a:rPr lang="en-GB" sz="1200">
                <a:solidFill>
                  <a:srgbClr val="92D050"/>
                </a:solidFill>
              </a:rPr>
              <a:t>10.4.0.0/27</a:t>
            </a:r>
            <a:endParaRPr lang="en-GB" sz="1600">
              <a:solidFill>
                <a:srgbClr val="92D050"/>
              </a:solidFill>
            </a:endParaRPr>
          </a:p>
        </p:txBody>
      </p:sp>
      <p:sp>
        <p:nvSpPr>
          <p:cNvPr id="24" name="TextBox 23">
            <a:extLst>
              <a:ext uri="{FF2B5EF4-FFF2-40B4-BE49-F238E27FC236}">
                <a16:creationId xmlns:a16="http://schemas.microsoft.com/office/drawing/2014/main" id="{CB7662D0-4EF0-4EFB-9358-0C25D47B72DF}"/>
              </a:ext>
            </a:extLst>
          </p:cNvPr>
          <p:cNvSpPr txBox="1"/>
          <p:nvPr/>
        </p:nvSpPr>
        <p:spPr>
          <a:xfrm>
            <a:off x="2005808" y="3217135"/>
            <a:ext cx="1518010" cy="461665"/>
          </a:xfrm>
          <a:prstGeom prst="rect">
            <a:avLst/>
          </a:prstGeom>
          <a:noFill/>
        </p:spPr>
        <p:txBody>
          <a:bodyPr wrap="square" lIns="182880" tIns="146304" rIns="182880" bIns="146304" rtlCol="0">
            <a:spAutoFit/>
          </a:bodyPr>
          <a:lstStyle/>
          <a:p>
            <a:pPr algn="ctr">
              <a:lnSpc>
                <a:spcPct val="90000"/>
              </a:lnSpc>
              <a:spcAft>
                <a:spcPts val="600"/>
              </a:spcAft>
            </a:pPr>
            <a:r>
              <a:rPr lang="en-GB" sz="1200">
                <a:solidFill>
                  <a:srgbClr val="72BFDF"/>
                </a:solidFill>
              </a:rPr>
              <a:t>VPN Gateway</a:t>
            </a:r>
            <a:endParaRPr lang="en-GB" sz="1600">
              <a:solidFill>
                <a:srgbClr val="72BFDF"/>
              </a:solidFill>
            </a:endParaRPr>
          </a:p>
        </p:txBody>
      </p:sp>
      <p:sp>
        <p:nvSpPr>
          <p:cNvPr id="25" name="TextBox 24">
            <a:extLst>
              <a:ext uri="{FF2B5EF4-FFF2-40B4-BE49-F238E27FC236}">
                <a16:creationId xmlns:a16="http://schemas.microsoft.com/office/drawing/2014/main" id="{869CA9B1-A9FA-4D1D-BDE6-B443C66DF005}"/>
              </a:ext>
            </a:extLst>
          </p:cNvPr>
          <p:cNvSpPr txBox="1"/>
          <p:nvPr/>
        </p:nvSpPr>
        <p:spPr>
          <a:xfrm>
            <a:off x="2041773" y="4763789"/>
            <a:ext cx="1518010" cy="704808"/>
          </a:xfrm>
          <a:prstGeom prst="rect">
            <a:avLst/>
          </a:prstGeom>
          <a:noFill/>
        </p:spPr>
        <p:txBody>
          <a:bodyPr wrap="square" lIns="182880" tIns="146304" rIns="182880" bIns="146304" rtlCol="0">
            <a:spAutoFit/>
          </a:bodyPr>
          <a:lstStyle/>
          <a:p>
            <a:pPr algn="ctr">
              <a:lnSpc>
                <a:spcPct val="90000"/>
              </a:lnSpc>
              <a:spcAft>
                <a:spcPts val="600"/>
              </a:spcAft>
            </a:pPr>
            <a:r>
              <a:rPr lang="en-GB" sz="1200">
                <a:solidFill>
                  <a:schemeClr val="accent5">
                    <a:lumMod val="40000"/>
                    <a:lumOff val="60000"/>
                  </a:schemeClr>
                </a:solidFill>
              </a:rPr>
              <a:t>ExpressRoute</a:t>
            </a:r>
          </a:p>
          <a:p>
            <a:pPr algn="ctr">
              <a:lnSpc>
                <a:spcPct val="90000"/>
              </a:lnSpc>
              <a:spcAft>
                <a:spcPts val="600"/>
              </a:spcAft>
            </a:pPr>
            <a:r>
              <a:rPr lang="en-GB" sz="1200">
                <a:solidFill>
                  <a:schemeClr val="accent5">
                    <a:lumMod val="40000"/>
                    <a:lumOff val="60000"/>
                  </a:schemeClr>
                </a:solidFill>
              </a:rPr>
              <a:t>Gateway</a:t>
            </a:r>
            <a:endParaRPr lang="en-GB" sz="1600">
              <a:solidFill>
                <a:schemeClr val="accent5">
                  <a:lumMod val="40000"/>
                  <a:lumOff val="60000"/>
                </a:schemeClr>
              </a:solidFill>
            </a:endParaRPr>
          </a:p>
        </p:txBody>
      </p:sp>
      <p:cxnSp>
        <p:nvCxnSpPr>
          <p:cNvPr id="27" name="Straight Connector 26">
            <a:extLst>
              <a:ext uri="{FF2B5EF4-FFF2-40B4-BE49-F238E27FC236}">
                <a16:creationId xmlns:a16="http://schemas.microsoft.com/office/drawing/2014/main" id="{546BBBEA-91A1-44A2-95C5-78CF5982C0F8}"/>
              </a:ext>
            </a:extLst>
          </p:cNvPr>
          <p:cNvCxnSpPr>
            <a:cxnSpLocks/>
          </p:cNvCxnSpPr>
          <p:nvPr/>
        </p:nvCxnSpPr>
        <p:spPr>
          <a:xfrm>
            <a:off x="-49141" y="3037321"/>
            <a:ext cx="2522962" cy="1"/>
          </a:xfrm>
          <a:prstGeom prst="line">
            <a:avLst/>
          </a:prstGeom>
          <a:ln w="38100">
            <a:solidFill>
              <a:srgbClr val="72BFDF"/>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7" name="Graphic 6">
            <a:extLst>
              <a:ext uri="{FF2B5EF4-FFF2-40B4-BE49-F238E27FC236}">
                <a16:creationId xmlns:a16="http://schemas.microsoft.com/office/drawing/2014/main" id="{A871F455-1939-4E6C-8937-52A62BBDB9D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404495" y="2495550"/>
            <a:ext cx="770806" cy="770806"/>
          </a:xfrm>
          <a:prstGeom prst="rect">
            <a:avLst/>
          </a:prstGeom>
        </p:spPr>
      </p:pic>
      <p:sp>
        <p:nvSpPr>
          <p:cNvPr id="29" name="TextBox 28">
            <a:extLst>
              <a:ext uri="{FF2B5EF4-FFF2-40B4-BE49-F238E27FC236}">
                <a16:creationId xmlns:a16="http://schemas.microsoft.com/office/drawing/2014/main" id="{CA7B1ECB-FD7B-497F-998A-E64BB93F5F54}"/>
              </a:ext>
            </a:extLst>
          </p:cNvPr>
          <p:cNvSpPr txBox="1"/>
          <p:nvPr/>
        </p:nvSpPr>
        <p:spPr>
          <a:xfrm>
            <a:off x="-124031" y="2979364"/>
            <a:ext cx="1518010" cy="461665"/>
          </a:xfrm>
          <a:prstGeom prst="rect">
            <a:avLst/>
          </a:prstGeom>
          <a:noFill/>
          <a:ln>
            <a:noFill/>
          </a:ln>
        </p:spPr>
        <p:txBody>
          <a:bodyPr wrap="square" lIns="182880" tIns="146304" rIns="182880" bIns="146304" rtlCol="0">
            <a:spAutoFit/>
          </a:bodyPr>
          <a:lstStyle/>
          <a:p>
            <a:pPr algn="ctr">
              <a:lnSpc>
                <a:spcPct val="90000"/>
              </a:lnSpc>
              <a:spcAft>
                <a:spcPts val="600"/>
              </a:spcAft>
            </a:pPr>
            <a:r>
              <a:rPr lang="en-GB" sz="1200">
                <a:solidFill>
                  <a:srgbClr val="72BFDF"/>
                </a:solidFill>
              </a:rPr>
              <a:t>S2S VPN</a:t>
            </a:r>
            <a:endParaRPr lang="en-GB" sz="1600">
              <a:solidFill>
                <a:srgbClr val="72BFDF"/>
              </a:solidFill>
            </a:endParaRPr>
          </a:p>
        </p:txBody>
      </p:sp>
      <p:cxnSp>
        <p:nvCxnSpPr>
          <p:cNvPr id="30" name="Straight Connector 29">
            <a:extLst>
              <a:ext uri="{FF2B5EF4-FFF2-40B4-BE49-F238E27FC236}">
                <a16:creationId xmlns:a16="http://schemas.microsoft.com/office/drawing/2014/main" id="{ABB56A34-85E5-4453-A3FC-C44EA77DCF2C}"/>
              </a:ext>
            </a:extLst>
          </p:cNvPr>
          <p:cNvCxnSpPr>
            <a:cxnSpLocks/>
          </p:cNvCxnSpPr>
          <p:nvPr/>
        </p:nvCxnSpPr>
        <p:spPr>
          <a:xfrm>
            <a:off x="-190475" y="4491323"/>
            <a:ext cx="2731277" cy="0"/>
          </a:xfrm>
          <a:prstGeom prst="line">
            <a:avLst/>
          </a:prstGeom>
          <a:ln w="38100">
            <a:solidFill>
              <a:schemeClr val="accent5">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C844EE71-5FC1-48C4-A67A-513F6E1E1ACC}"/>
              </a:ext>
            </a:extLst>
          </p:cNvPr>
          <p:cNvSpPr txBox="1"/>
          <p:nvPr/>
        </p:nvSpPr>
        <p:spPr>
          <a:xfrm>
            <a:off x="-118467" y="4433366"/>
            <a:ext cx="1518010" cy="461665"/>
          </a:xfrm>
          <a:prstGeom prst="rect">
            <a:avLst/>
          </a:prstGeom>
          <a:noFill/>
        </p:spPr>
        <p:txBody>
          <a:bodyPr wrap="square" lIns="182880" tIns="146304" rIns="182880" bIns="146304" rtlCol="0">
            <a:spAutoFit/>
          </a:bodyPr>
          <a:lstStyle/>
          <a:p>
            <a:pPr algn="ctr">
              <a:lnSpc>
                <a:spcPct val="90000"/>
              </a:lnSpc>
              <a:spcAft>
                <a:spcPts val="600"/>
              </a:spcAft>
            </a:pPr>
            <a:r>
              <a:rPr lang="en-GB" sz="1200">
                <a:solidFill>
                  <a:schemeClr val="accent5">
                    <a:lumMod val="40000"/>
                    <a:lumOff val="60000"/>
                  </a:schemeClr>
                </a:solidFill>
              </a:rPr>
              <a:t>ExpressRoute</a:t>
            </a:r>
            <a:endParaRPr lang="en-GB" sz="1600">
              <a:solidFill>
                <a:schemeClr val="accent5">
                  <a:lumMod val="40000"/>
                  <a:lumOff val="60000"/>
                </a:schemeClr>
              </a:solidFill>
            </a:endParaRPr>
          </a:p>
        </p:txBody>
      </p:sp>
      <p:pic>
        <p:nvPicPr>
          <p:cNvPr id="23" name="Graphic 22">
            <a:extLst>
              <a:ext uri="{FF2B5EF4-FFF2-40B4-BE49-F238E27FC236}">
                <a16:creationId xmlns:a16="http://schemas.microsoft.com/office/drawing/2014/main" id="{FBC2DA30-FECB-428A-AF4D-9C254357E07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321723" y="3975893"/>
            <a:ext cx="950491" cy="950491"/>
          </a:xfrm>
          <a:prstGeom prst="rect">
            <a:avLst/>
          </a:prstGeom>
        </p:spPr>
      </p:pic>
      <p:sp>
        <p:nvSpPr>
          <p:cNvPr id="35" name="Rectangle 34">
            <a:extLst>
              <a:ext uri="{FF2B5EF4-FFF2-40B4-BE49-F238E27FC236}">
                <a16:creationId xmlns:a16="http://schemas.microsoft.com/office/drawing/2014/main" id="{038D6D98-A189-4ACF-ACCC-642D9BEC5396}"/>
              </a:ext>
            </a:extLst>
          </p:cNvPr>
          <p:cNvSpPr/>
          <p:nvPr/>
        </p:nvSpPr>
        <p:spPr>
          <a:xfrm>
            <a:off x="9032345" y="4419232"/>
            <a:ext cx="3131857" cy="784830"/>
          </a:xfrm>
          <a:prstGeom prst="rect">
            <a:avLst/>
          </a:prstGeom>
        </p:spPr>
        <p:txBody>
          <a:bodyPr wrap="square">
            <a:spAutoFit/>
          </a:bodyPr>
          <a:lstStyle/>
          <a:p>
            <a:pPr marL="342900" indent="-342900">
              <a:spcAft>
                <a:spcPts val="600"/>
              </a:spcAft>
              <a:buFont typeface="Arial" panose="020B0604020202020204" pitchFamily="34" charset="0"/>
              <a:buChar char="•"/>
            </a:pPr>
            <a:r>
              <a:rPr lang="en-GB" sz="2000"/>
              <a:t>Public IP (PIP)</a:t>
            </a:r>
          </a:p>
          <a:p>
            <a:pPr marL="342900" indent="-342900">
              <a:spcAft>
                <a:spcPts val="600"/>
              </a:spcAft>
              <a:buFont typeface="Arial" panose="020B0604020202020204" pitchFamily="34" charset="0"/>
              <a:buChar char="•"/>
            </a:pPr>
            <a:r>
              <a:rPr lang="en-GB" sz="2000"/>
              <a:t>Azure DNS name</a:t>
            </a:r>
          </a:p>
        </p:txBody>
      </p:sp>
      <p:cxnSp>
        <p:nvCxnSpPr>
          <p:cNvPr id="39" name="Straight Connector 38">
            <a:extLst>
              <a:ext uri="{FF2B5EF4-FFF2-40B4-BE49-F238E27FC236}">
                <a16:creationId xmlns:a16="http://schemas.microsoft.com/office/drawing/2014/main" id="{CFFE8A37-55EC-4818-8DD2-39696232371D}"/>
              </a:ext>
            </a:extLst>
          </p:cNvPr>
          <p:cNvCxnSpPr>
            <a:cxnSpLocks/>
          </p:cNvCxnSpPr>
          <p:nvPr/>
        </p:nvCxnSpPr>
        <p:spPr>
          <a:xfrm>
            <a:off x="4701013" y="5257693"/>
            <a:ext cx="0" cy="13386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43" name="Group 42">
            <a:extLst>
              <a:ext uri="{FF2B5EF4-FFF2-40B4-BE49-F238E27FC236}">
                <a16:creationId xmlns:a16="http://schemas.microsoft.com/office/drawing/2014/main" id="{8F282CEE-815E-467C-B19D-17B1E79D9060}"/>
              </a:ext>
            </a:extLst>
          </p:cNvPr>
          <p:cNvGrpSpPr/>
          <p:nvPr/>
        </p:nvGrpSpPr>
        <p:grpSpPr>
          <a:xfrm>
            <a:off x="4384239" y="4565124"/>
            <a:ext cx="656270" cy="818414"/>
            <a:chOff x="4384239" y="4565124"/>
            <a:chExt cx="656270" cy="818414"/>
          </a:xfrm>
        </p:grpSpPr>
        <p:pic>
          <p:nvPicPr>
            <p:cNvPr id="34" name="Graphic 33">
              <a:extLst>
                <a:ext uri="{FF2B5EF4-FFF2-40B4-BE49-F238E27FC236}">
                  <a16:creationId xmlns:a16="http://schemas.microsoft.com/office/drawing/2014/main" id="{07E4B251-6EC1-4C81-9497-EACBABC61CD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540541" y="4565124"/>
              <a:ext cx="351782" cy="213285"/>
            </a:xfrm>
            <a:prstGeom prst="rect">
              <a:avLst/>
            </a:prstGeom>
          </p:spPr>
        </p:pic>
        <p:pic>
          <p:nvPicPr>
            <p:cNvPr id="19" name="Graphic 18">
              <a:extLst>
                <a:ext uri="{FF2B5EF4-FFF2-40B4-BE49-F238E27FC236}">
                  <a16:creationId xmlns:a16="http://schemas.microsoft.com/office/drawing/2014/main" id="{FF23E206-3463-4B08-B84C-B784D8936893}"/>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384239" y="4727268"/>
              <a:ext cx="656270" cy="656270"/>
            </a:xfrm>
            <a:prstGeom prst="rect">
              <a:avLst/>
            </a:prstGeom>
          </p:spPr>
        </p:pic>
      </p:grpSp>
      <p:sp>
        <p:nvSpPr>
          <p:cNvPr id="33" name="TextBox 32">
            <a:extLst>
              <a:ext uri="{FF2B5EF4-FFF2-40B4-BE49-F238E27FC236}">
                <a16:creationId xmlns:a16="http://schemas.microsoft.com/office/drawing/2014/main" id="{CA3D268A-24C8-4D9D-806A-ABD002ED0F2F}"/>
              </a:ext>
            </a:extLst>
          </p:cNvPr>
          <p:cNvSpPr txBox="1"/>
          <p:nvPr/>
        </p:nvSpPr>
        <p:spPr>
          <a:xfrm>
            <a:off x="4010354" y="4243951"/>
            <a:ext cx="1518010" cy="461665"/>
          </a:xfrm>
          <a:prstGeom prst="rect">
            <a:avLst/>
          </a:prstGeom>
          <a:noFill/>
        </p:spPr>
        <p:txBody>
          <a:bodyPr wrap="square" lIns="182880" tIns="146304" rIns="182880" bIns="146304" rtlCol="0">
            <a:spAutoFit/>
          </a:bodyPr>
          <a:lstStyle/>
          <a:p>
            <a:pPr algn="ctr">
              <a:lnSpc>
                <a:spcPct val="90000"/>
              </a:lnSpc>
              <a:spcAft>
                <a:spcPts val="600"/>
              </a:spcAft>
            </a:pPr>
            <a:r>
              <a:rPr lang="en-GB" sz="1200" dirty="0">
                <a:solidFill>
                  <a:srgbClr val="72BFDF"/>
                </a:solidFill>
              </a:rPr>
              <a:t>NIC</a:t>
            </a:r>
            <a:endParaRPr lang="en-GB" sz="1600" dirty="0">
              <a:solidFill>
                <a:srgbClr val="72BFDF"/>
              </a:solidFill>
            </a:endParaRPr>
          </a:p>
        </p:txBody>
      </p:sp>
      <p:sp>
        <p:nvSpPr>
          <p:cNvPr id="37" name="TextBox 36">
            <a:extLst>
              <a:ext uri="{FF2B5EF4-FFF2-40B4-BE49-F238E27FC236}">
                <a16:creationId xmlns:a16="http://schemas.microsoft.com/office/drawing/2014/main" id="{0C0DE790-4468-4692-ADAB-452E7B823906}"/>
              </a:ext>
            </a:extLst>
          </p:cNvPr>
          <p:cNvSpPr txBox="1"/>
          <p:nvPr/>
        </p:nvSpPr>
        <p:spPr>
          <a:xfrm>
            <a:off x="3942008" y="6482248"/>
            <a:ext cx="1518010" cy="461665"/>
          </a:xfrm>
          <a:prstGeom prst="rect">
            <a:avLst/>
          </a:prstGeom>
          <a:noFill/>
        </p:spPr>
        <p:txBody>
          <a:bodyPr wrap="square" lIns="182880" tIns="146304" rIns="182880" bIns="146304" rtlCol="0">
            <a:spAutoFit/>
          </a:bodyPr>
          <a:lstStyle/>
          <a:p>
            <a:pPr algn="ctr">
              <a:lnSpc>
                <a:spcPct val="90000"/>
              </a:lnSpc>
              <a:spcAft>
                <a:spcPts val="600"/>
              </a:spcAft>
            </a:pPr>
            <a:r>
              <a:rPr lang="en-GB" sz="1200" dirty="0">
                <a:solidFill>
                  <a:srgbClr val="72BFDF"/>
                </a:solidFill>
              </a:rPr>
              <a:t>PIP</a:t>
            </a:r>
            <a:endParaRPr lang="en-GB" sz="1600" dirty="0">
              <a:solidFill>
                <a:srgbClr val="72BFDF"/>
              </a:solidFill>
            </a:endParaRPr>
          </a:p>
        </p:txBody>
      </p:sp>
    </p:spTree>
    <p:extLst>
      <p:ext uri="{BB962C8B-B14F-4D97-AF65-F5344CB8AC3E}">
        <p14:creationId xmlns:p14="http://schemas.microsoft.com/office/powerpoint/2010/main" val="35963631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wipe(down)">
                                      <p:cBhvr>
                                        <p:cTn id="7" dur="500"/>
                                        <p:tgtEl>
                                          <p:spTgt spid="4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3"/>
                                        </p:tgtEl>
                                        <p:attrNameLst>
                                          <p:attrName>style.visibility</p:attrName>
                                        </p:attrNameLst>
                                      </p:cBhvr>
                                      <p:to>
                                        <p:strVal val="visible"/>
                                      </p:to>
                                    </p:set>
                                    <p:animEffect transition="in" filter="fade">
                                      <p:cBhvr>
                                        <p:cTn id="15" dur="500"/>
                                        <p:tgtEl>
                                          <p:spTgt spid="33"/>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nodeType="clickEffect">
                                  <p:stCondLst>
                                    <p:cond delay="0"/>
                                  </p:stCondLst>
                                  <p:childTnLst>
                                    <p:set>
                                      <p:cBhvr>
                                        <p:cTn id="19" dur="1" fill="hold">
                                          <p:stCondLst>
                                            <p:cond delay="0"/>
                                          </p:stCondLst>
                                        </p:cTn>
                                        <p:tgtEl>
                                          <p:spTgt spid="39"/>
                                        </p:tgtEl>
                                        <p:attrNameLst>
                                          <p:attrName>style.visibility</p:attrName>
                                        </p:attrNameLst>
                                      </p:cBhvr>
                                      <p:to>
                                        <p:strVal val="visible"/>
                                      </p:to>
                                    </p:set>
                                    <p:animEffect transition="in" filter="wipe(up)">
                                      <p:cBhvr>
                                        <p:cTn id="20" dur="500"/>
                                        <p:tgtEl>
                                          <p:spTgt spid="39"/>
                                        </p:tgtEl>
                                      </p:cBhvr>
                                    </p:animEffect>
                                  </p:childTnLst>
                                </p:cTn>
                              </p:par>
                            </p:childTnLst>
                          </p:cTn>
                        </p:par>
                        <p:par>
                          <p:cTn id="21" fill="hold">
                            <p:stCondLst>
                              <p:cond delay="500"/>
                            </p:stCondLst>
                            <p:childTnLst>
                              <p:par>
                                <p:cTn id="22" presetID="10" presetClass="entr" presetSubtype="0" fill="hold" grpId="0" nodeType="afterEffect">
                                  <p:stCondLst>
                                    <p:cond delay="0"/>
                                  </p:stCondLst>
                                  <p:childTnLst>
                                    <p:set>
                                      <p:cBhvr>
                                        <p:cTn id="23" dur="1" fill="hold">
                                          <p:stCondLst>
                                            <p:cond delay="0"/>
                                          </p:stCondLst>
                                        </p:cTn>
                                        <p:tgtEl>
                                          <p:spTgt spid="35"/>
                                        </p:tgtEl>
                                        <p:attrNameLst>
                                          <p:attrName>style.visibility</p:attrName>
                                        </p:attrNameLst>
                                      </p:cBhvr>
                                      <p:to>
                                        <p:strVal val="visible"/>
                                      </p:to>
                                    </p:set>
                                    <p:animEffect transition="in" filter="fade">
                                      <p:cBhvr>
                                        <p:cTn id="24" dur="500"/>
                                        <p:tgtEl>
                                          <p:spTgt spid="35"/>
                                        </p:tgtEl>
                                      </p:cBhvr>
                                    </p:animEffect>
                                  </p:childTnLst>
                                </p:cTn>
                              </p:par>
                            </p:childTnLst>
                          </p:cTn>
                        </p:par>
                        <p:par>
                          <p:cTn id="25" fill="hold">
                            <p:stCondLst>
                              <p:cond delay="1000"/>
                            </p:stCondLst>
                            <p:childTnLst>
                              <p:par>
                                <p:cTn id="26" presetID="10" presetClass="entr" presetSubtype="0" fill="hold" grpId="0" nodeType="afterEffect">
                                  <p:stCondLst>
                                    <p:cond delay="0"/>
                                  </p:stCondLst>
                                  <p:childTnLst>
                                    <p:set>
                                      <p:cBhvr>
                                        <p:cTn id="27" dur="1" fill="hold">
                                          <p:stCondLst>
                                            <p:cond delay="0"/>
                                          </p:stCondLst>
                                        </p:cTn>
                                        <p:tgtEl>
                                          <p:spTgt spid="37"/>
                                        </p:tgtEl>
                                        <p:attrNameLst>
                                          <p:attrName>style.visibility</p:attrName>
                                        </p:attrNameLst>
                                      </p:cBhvr>
                                      <p:to>
                                        <p:strVal val="visible"/>
                                      </p:to>
                                    </p:set>
                                    <p:animEffect transition="in" filter="fade">
                                      <p:cBhvr>
                                        <p:cTn id="28"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35" grpId="0"/>
      <p:bldP spid="33" grpId="0"/>
      <p:bldP spid="37" grpId="0"/>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00827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C27AA81-749F-4958-A2A3-ECCD9C3980B4}"/>
              </a:ext>
            </a:extLst>
          </p:cNvPr>
          <p:cNvSpPr>
            <a:spLocks noGrp="1"/>
          </p:cNvSpPr>
          <p:nvPr>
            <p:ph type="title"/>
          </p:nvPr>
        </p:nvSpPr>
        <p:spPr/>
        <p:txBody>
          <a:bodyPr/>
          <a:lstStyle/>
          <a:p>
            <a:r>
              <a:rPr lang="en-GB" dirty="0"/>
              <a:t>Lab 1: Portal and vNets</a:t>
            </a:r>
          </a:p>
        </p:txBody>
      </p:sp>
      <p:sp>
        <p:nvSpPr>
          <p:cNvPr id="39" name="Content Placeholder 2">
            <a:extLst>
              <a:ext uri="{FF2B5EF4-FFF2-40B4-BE49-F238E27FC236}">
                <a16:creationId xmlns:a16="http://schemas.microsoft.com/office/drawing/2014/main" id="{EE31190F-6E11-4B97-B80B-566517E06820}"/>
              </a:ext>
            </a:extLst>
          </p:cNvPr>
          <p:cNvSpPr txBox="1">
            <a:spLocks/>
          </p:cNvSpPr>
          <p:nvPr/>
        </p:nvSpPr>
        <p:spPr>
          <a:xfrm>
            <a:off x="1799734" y="2127371"/>
            <a:ext cx="6863952" cy="3804118"/>
          </a:xfrm>
          <a:prstGeom prst="rect">
            <a:avLst/>
          </a:prstGeom>
          <a:noFill/>
        </p:spPr>
        <p:txBody>
          <a:bodyPr vert="horz" wrap="square" lIns="182880" tIns="146304" rIns="182880" bIns="146304"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32503">
              <a:lnSpc>
                <a:spcPct val="100000"/>
              </a:lnSpc>
              <a:spcBef>
                <a:spcPts val="0"/>
              </a:spcBef>
              <a:spcAft>
                <a:spcPts val="1200"/>
              </a:spcAft>
              <a:buClr>
                <a:srgbClr val="FFFFFF"/>
              </a:buClr>
              <a:defRPr/>
            </a:pPr>
            <a:r>
              <a:rPr lang="en-US" sz="2400" dirty="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rPr>
              <a:t>aka.ms/citadel/azure101</a:t>
            </a:r>
          </a:p>
          <a:p>
            <a:pPr defTabSz="932503">
              <a:lnSpc>
                <a:spcPct val="100000"/>
              </a:lnSpc>
              <a:spcBef>
                <a:spcPts val="0"/>
              </a:spcBef>
              <a:spcAft>
                <a:spcPts val="1200"/>
              </a:spcAft>
              <a:buClr>
                <a:srgbClr val="FFFFFF"/>
              </a:buClr>
              <a:defRPr/>
            </a:pPr>
            <a:endParaRPr lang="en-US" sz="2400" dirty="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endParaRPr>
          </a:p>
          <a:p>
            <a:pPr defTabSz="932503">
              <a:lnSpc>
                <a:spcPct val="100000"/>
              </a:lnSpc>
              <a:spcBef>
                <a:spcPts val="0"/>
              </a:spcBef>
              <a:spcAft>
                <a:spcPts val="1200"/>
              </a:spcAft>
              <a:buClr>
                <a:srgbClr val="FFFFFF"/>
              </a:buClr>
              <a:defRPr/>
            </a:pPr>
            <a:r>
              <a:rPr lang="en-US" sz="2400" dirty="0" err="1">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rPr>
              <a:t>Familiarisation</a:t>
            </a:r>
            <a:r>
              <a:rPr lang="en-US" sz="2400" dirty="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rPr>
              <a:t> with the Portal</a:t>
            </a:r>
          </a:p>
          <a:p>
            <a:pPr defTabSz="932503">
              <a:lnSpc>
                <a:spcPct val="100000"/>
              </a:lnSpc>
              <a:spcBef>
                <a:spcPts val="0"/>
              </a:spcBef>
              <a:spcAft>
                <a:spcPts val="1200"/>
              </a:spcAft>
              <a:buClr>
                <a:srgbClr val="FFFFFF"/>
              </a:buClr>
              <a:defRPr/>
            </a:pPr>
            <a:r>
              <a:rPr lang="en-US" sz="2400" dirty="0" err="1">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rPr>
              <a:t>Customising</a:t>
            </a:r>
            <a:r>
              <a:rPr lang="en-US" sz="2400" dirty="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rPr>
              <a:t> the Dashboard</a:t>
            </a:r>
          </a:p>
          <a:p>
            <a:pPr defTabSz="932503">
              <a:lnSpc>
                <a:spcPct val="100000"/>
              </a:lnSpc>
              <a:spcBef>
                <a:spcPts val="0"/>
              </a:spcBef>
              <a:spcAft>
                <a:spcPts val="1200"/>
              </a:spcAft>
              <a:buClr>
                <a:srgbClr val="FFFFFF"/>
              </a:buClr>
              <a:defRPr/>
            </a:pPr>
            <a:r>
              <a:rPr lang="en-US" sz="2400" dirty="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rPr>
              <a:t>Instantiating Services via the Portal</a:t>
            </a:r>
          </a:p>
          <a:p>
            <a:pPr defTabSz="932503">
              <a:lnSpc>
                <a:spcPct val="100000"/>
              </a:lnSpc>
              <a:spcBef>
                <a:spcPts val="0"/>
              </a:spcBef>
              <a:spcAft>
                <a:spcPts val="1200"/>
              </a:spcAft>
              <a:buClr>
                <a:srgbClr val="FFFFFF"/>
              </a:buClr>
              <a:defRPr/>
            </a:pPr>
            <a:r>
              <a:rPr lang="en-US" sz="2400" dirty="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rPr>
              <a:t>Documentation and Pricing Resources</a:t>
            </a:r>
          </a:p>
          <a:p>
            <a:pPr defTabSz="932503">
              <a:lnSpc>
                <a:spcPct val="100000"/>
              </a:lnSpc>
              <a:spcBef>
                <a:spcPts val="0"/>
              </a:spcBef>
              <a:spcAft>
                <a:spcPts val="1200"/>
              </a:spcAft>
              <a:buClr>
                <a:srgbClr val="FFFFFF"/>
              </a:buClr>
              <a:defRPr/>
            </a:pPr>
            <a:endParaRPr lang="en-US" sz="2400" dirty="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21638146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par>
                                <p:cTn id="8" presetID="35" presetClass="path" presetSubtype="0" decel="100000" fill="hold" grpId="1" nodeType="withEffect">
                                  <p:stCondLst>
                                    <p:cond delay="0"/>
                                  </p:stCondLst>
                                  <p:childTnLst>
                                    <p:animMotion origin="layout" path="M -2.50191E-6 -2.68271E-6 L -0.05284 -2.68271E-6 " pathEditMode="relative" rAng="0" ptsTypes="AA">
                                      <p:cBhvr>
                                        <p:cTn id="9" dur="750" spd="-100000" fill="hold"/>
                                        <p:tgtEl>
                                          <p:spTgt spid="39"/>
                                        </p:tgtEl>
                                        <p:attrNameLst>
                                          <p:attrName>ppt_x</p:attrName>
                                          <p:attrName>ppt_y</p:attrName>
                                        </p:attrNameLst>
                                      </p:cBhvr>
                                      <p:rCtr x="-264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39" grpId="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6A485C-C0E0-4443-AEC7-02B6A65EB0B9}"/>
              </a:ext>
            </a:extLst>
          </p:cNvPr>
          <p:cNvSpPr>
            <a:spLocks noGrp="1"/>
          </p:cNvSpPr>
          <p:nvPr>
            <p:ph type="title"/>
          </p:nvPr>
        </p:nvSpPr>
        <p:spPr/>
        <p:txBody>
          <a:bodyPr/>
          <a:lstStyle/>
          <a:p>
            <a:r>
              <a:rPr lang="en-US" dirty="0"/>
              <a:t>Global VNet Peering (Public Preview)</a:t>
            </a:r>
          </a:p>
        </p:txBody>
      </p:sp>
      <p:sp>
        <p:nvSpPr>
          <p:cNvPr id="3" name="Text Placeholder 2">
            <a:extLst>
              <a:ext uri="{FF2B5EF4-FFF2-40B4-BE49-F238E27FC236}">
                <a16:creationId xmlns:a16="http://schemas.microsoft.com/office/drawing/2014/main" id="{79983016-872B-48D3-B492-433C571DA216}"/>
              </a:ext>
            </a:extLst>
          </p:cNvPr>
          <p:cNvSpPr>
            <a:spLocks noGrp="1"/>
          </p:cNvSpPr>
          <p:nvPr>
            <p:ph type="body" sz="quarter" idx="10"/>
          </p:nvPr>
        </p:nvSpPr>
        <p:spPr>
          <a:xfrm>
            <a:off x="29824" y="1122766"/>
            <a:ext cx="7086599" cy="5795433"/>
          </a:xfrm>
        </p:spPr>
        <p:txBody>
          <a:bodyPr/>
          <a:lstStyle/>
          <a:p>
            <a:pPr marL="800100" indent="-342900">
              <a:spcAft>
                <a:spcPts val="600"/>
              </a:spcAft>
              <a:buFont typeface="Arial" panose="020B0604020202020204" pitchFamily="34" charset="0"/>
              <a:buChar char="•"/>
            </a:pPr>
            <a:r>
              <a:rPr lang="en-US" sz="2400" dirty="0">
                <a:latin typeface="+mn-lt"/>
              </a:rPr>
              <a:t>VNets in different Azure regions can be peered to build a global VNet. </a:t>
            </a:r>
          </a:p>
          <a:p>
            <a:pPr marL="800100" indent="-342900">
              <a:spcAft>
                <a:spcPts val="600"/>
              </a:spcAft>
              <a:buFont typeface="Arial" panose="020B0604020202020204" pitchFamily="34" charset="0"/>
              <a:buChar char="•"/>
            </a:pPr>
            <a:r>
              <a:rPr lang="en-US" sz="2400" b="1" dirty="0">
                <a:latin typeface="+mn-lt"/>
              </a:rPr>
              <a:t>Private</a:t>
            </a:r>
            <a:r>
              <a:rPr lang="en-US" sz="2400" dirty="0">
                <a:latin typeface="+mn-lt"/>
              </a:rPr>
              <a:t>: Peer Traffic is private and does not leave the Microsoft Backbone</a:t>
            </a:r>
          </a:p>
          <a:p>
            <a:pPr marL="800100" indent="-342900">
              <a:spcAft>
                <a:spcPts val="600"/>
              </a:spcAft>
              <a:buFont typeface="Arial" panose="020B0604020202020204" pitchFamily="34" charset="0"/>
              <a:buChar char="•"/>
            </a:pPr>
            <a:r>
              <a:rPr lang="en-US" sz="2400" b="1" dirty="0">
                <a:latin typeface="+mn-lt"/>
              </a:rPr>
              <a:t>Easy to set up and manage</a:t>
            </a:r>
            <a:r>
              <a:rPr lang="en-US" sz="2400" dirty="0">
                <a:latin typeface="+mn-lt"/>
              </a:rPr>
              <a:t>: Set up with just a couple of clicks from the Azure portal or using PowerShell, CLI or REST API</a:t>
            </a:r>
          </a:p>
          <a:p>
            <a:pPr marL="800100" indent="-342900">
              <a:spcAft>
                <a:spcPts val="600"/>
              </a:spcAft>
              <a:buFont typeface="Arial" panose="020B0604020202020204" pitchFamily="34" charset="0"/>
              <a:buChar char="•"/>
            </a:pPr>
            <a:r>
              <a:rPr lang="en-US" sz="2400" b="1" dirty="0">
                <a:latin typeface="+mn-lt"/>
              </a:rPr>
              <a:t>Low latency</a:t>
            </a:r>
            <a:r>
              <a:rPr lang="en-US" sz="2400" dirty="0">
                <a:latin typeface="+mn-lt"/>
              </a:rPr>
              <a:t>: Cross region connectivity has no extra hops or internet, a low latency connection is created</a:t>
            </a:r>
          </a:p>
          <a:p>
            <a:pPr marL="800100" indent="-342900">
              <a:spcAft>
                <a:spcPts val="600"/>
              </a:spcAft>
              <a:buFont typeface="Arial" panose="020B0604020202020204" pitchFamily="34" charset="0"/>
              <a:buChar char="•"/>
            </a:pPr>
            <a:r>
              <a:rPr lang="en-US" sz="2400" b="1" dirty="0">
                <a:latin typeface="+mn-lt"/>
              </a:rPr>
              <a:t>No bandwidth restrictions</a:t>
            </a:r>
            <a:r>
              <a:rPr lang="en-US" sz="2400" dirty="0">
                <a:latin typeface="+mn-lt"/>
              </a:rPr>
              <a:t>: Bandwidth is determined based on bandwidth restrictions of the resources deployed in the VNet</a:t>
            </a:r>
          </a:p>
          <a:p>
            <a:endParaRPr lang="en-US" dirty="0"/>
          </a:p>
        </p:txBody>
      </p:sp>
      <p:pic>
        <p:nvPicPr>
          <p:cNvPr id="6" name="Picture 5">
            <a:extLst>
              <a:ext uri="{FF2B5EF4-FFF2-40B4-BE49-F238E27FC236}">
                <a16:creationId xmlns:a16="http://schemas.microsoft.com/office/drawing/2014/main" id="{8215E723-B43E-4C9B-9971-C9F29F963BCC}"/>
              </a:ext>
            </a:extLst>
          </p:cNvPr>
          <p:cNvPicPr>
            <a:picLocks noChangeAspect="1"/>
          </p:cNvPicPr>
          <p:nvPr/>
        </p:nvPicPr>
        <p:blipFill>
          <a:blip r:embed="rId3"/>
          <a:stretch>
            <a:fillRect/>
          </a:stretch>
        </p:blipFill>
        <p:spPr>
          <a:xfrm>
            <a:off x="7272782" y="1147254"/>
            <a:ext cx="4810924" cy="2425474"/>
          </a:xfrm>
          <a:prstGeom prst="rect">
            <a:avLst/>
          </a:prstGeom>
        </p:spPr>
      </p:pic>
    </p:spTree>
    <p:extLst>
      <p:ext uri="{BB962C8B-B14F-4D97-AF65-F5344CB8AC3E}">
        <p14:creationId xmlns:p14="http://schemas.microsoft.com/office/powerpoint/2010/main" val="477214403"/>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0">
            <a:extLst>
              <a:ext uri="{FF2B5EF4-FFF2-40B4-BE49-F238E27FC236}">
                <a16:creationId xmlns:a16="http://schemas.microsoft.com/office/drawing/2014/main" id="{896338E4-5E15-43CE-8AF9-7CEA7FF4CEDC}"/>
              </a:ext>
            </a:extLst>
          </p:cNvPr>
          <p:cNvSpPr txBox="1"/>
          <p:nvPr/>
        </p:nvSpPr>
        <p:spPr>
          <a:xfrm>
            <a:off x="9330272" y="4307573"/>
            <a:ext cx="2139437" cy="555282"/>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2293" fontAlgn="base">
              <a:lnSpc>
                <a:spcPct val="90000"/>
              </a:lnSpc>
              <a:spcBef>
                <a:spcPct val="0"/>
              </a:spcBef>
              <a:spcAft>
                <a:spcPct val="0"/>
              </a:spcAft>
              <a:defRPr/>
            </a:pPr>
            <a:r>
              <a:rPr lang="en-US" sz="3264" spc="30">
                <a:solidFill>
                  <a:srgbClr val="0078D7"/>
                </a:solidFill>
                <a:latin typeface="Segoe UI Light"/>
                <a:cs typeface="Segoe UI" pitchFamily="34" charset="0"/>
              </a:rPr>
              <a:t>Trusted</a:t>
            </a:r>
          </a:p>
        </p:txBody>
      </p:sp>
      <p:sp>
        <p:nvSpPr>
          <p:cNvPr id="19" name="TextBox 10">
            <a:extLst>
              <a:ext uri="{FF2B5EF4-FFF2-40B4-BE49-F238E27FC236}">
                <a16:creationId xmlns:a16="http://schemas.microsoft.com/office/drawing/2014/main" id="{8BD8644E-02C1-4F61-928F-E8902B1F0AC2}"/>
              </a:ext>
            </a:extLst>
          </p:cNvPr>
          <p:cNvSpPr txBox="1"/>
          <p:nvPr/>
        </p:nvSpPr>
        <p:spPr>
          <a:xfrm>
            <a:off x="1106625" y="4307573"/>
            <a:ext cx="2139437" cy="555282"/>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2293" fontAlgn="base">
              <a:lnSpc>
                <a:spcPct val="90000"/>
              </a:lnSpc>
              <a:spcBef>
                <a:spcPct val="0"/>
              </a:spcBef>
              <a:spcAft>
                <a:spcPct val="0"/>
              </a:spcAft>
              <a:defRPr/>
            </a:pPr>
            <a:r>
              <a:rPr lang="en-US" sz="3264" spc="30" dirty="0">
                <a:solidFill>
                  <a:srgbClr val="0078D7"/>
                </a:solidFill>
                <a:latin typeface="Segoe UI Light"/>
                <a:cs typeface="Segoe UI" pitchFamily="34" charset="0"/>
              </a:rPr>
              <a:t>Productive</a:t>
            </a:r>
          </a:p>
        </p:txBody>
      </p:sp>
      <p:sp>
        <p:nvSpPr>
          <p:cNvPr id="20" name="TextBox 10">
            <a:extLst>
              <a:ext uri="{FF2B5EF4-FFF2-40B4-BE49-F238E27FC236}">
                <a16:creationId xmlns:a16="http://schemas.microsoft.com/office/drawing/2014/main" id="{FF250B0B-16D0-4242-B609-FCD6071403FF}"/>
              </a:ext>
            </a:extLst>
          </p:cNvPr>
          <p:cNvSpPr txBox="1"/>
          <p:nvPr/>
        </p:nvSpPr>
        <p:spPr>
          <a:xfrm>
            <a:off x="6585916" y="4307573"/>
            <a:ext cx="2139437" cy="555282"/>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2293" fontAlgn="base">
              <a:lnSpc>
                <a:spcPct val="90000"/>
              </a:lnSpc>
              <a:spcBef>
                <a:spcPct val="0"/>
              </a:spcBef>
              <a:spcAft>
                <a:spcPct val="0"/>
              </a:spcAft>
              <a:defRPr/>
            </a:pPr>
            <a:r>
              <a:rPr lang="en-US" sz="3264" spc="30">
                <a:solidFill>
                  <a:srgbClr val="0078D7"/>
                </a:solidFill>
                <a:latin typeface="Segoe UI Light"/>
                <a:cs typeface="Segoe UI" pitchFamily="34" charset="0"/>
              </a:rPr>
              <a:t>Intelligent</a:t>
            </a:r>
          </a:p>
        </p:txBody>
      </p:sp>
      <p:sp>
        <p:nvSpPr>
          <p:cNvPr id="21" name="TextBox 10">
            <a:extLst>
              <a:ext uri="{FF2B5EF4-FFF2-40B4-BE49-F238E27FC236}">
                <a16:creationId xmlns:a16="http://schemas.microsoft.com/office/drawing/2014/main" id="{2F69F83B-0A06-4322-8678-085D0848E284}"/>
              </a:ext>
            </a:extLst>
          </p:cNvPr>
          <p:cNvSpPr txBox="1"/>
          <p:nvPr/>
        </p:nvSpPr>
        <p:spPr>
          <a:xfrm>
            <a:off x="3851101" y="4307573"/>
            <a:ext cx="2139437" cy="555282"/>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2293" fontAlgn="base">
              <a:lnSpc>
                <a:spcPct val="90000"/>
              </a:lnSpc>
              <a:spcBef>
                <a:spcPct val="0"/>
              </a:spcBef>
              <a:spcAft>
                <a:spcPct val="0"/>
              </a:spcAft>
              <a:defRPr/>
            </a:pPr>
            <a:r>
              <a:rPr lang="en-US" sz="3264" spc="30">
                <a:solidFill>
                  <a:srgbClr val="0078D7"/>
                </a:solidFill>
                <a:latin typeface="Segoe UI Light"/>
                <a:cs typeface="Segoe UI" pitchFamily="34" charset="0"/>
              </a:rPr>
              <a:t>Hybrid</a:t>
            </a:r>
          </a:p>
        </p:txBody>
      </p:sp>
      <p:sp>
        <p:nvSpPr>
          <p:cNvPr id="22" name="Oval 21">
            <a:extLst>
              <a:ext uri="{FF2B5EF4-FFF2-40B4-BE49-F238E27FC236}">
                <a16:creationId xmlns:a16="http://schemas.microsoft.com/office/drawing/2014/main" id="{8356B447-D388-4785-B3F6-4488C99BB77B}"/>
              </a:ext>
            </a:extLst>
          </p:cNvPr>
          <p:cNvSpPr/>
          <p:nvPr/>
        </p:nvSpPr>
        <p:spPr bwMode="auto">
          <a:xfrm rot="16200000">
            <a:off x="2087583" y="3765867"/>
            <a:ext cx="169856" cy="169857"/>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cxnSp>
        <p:nvCxnSpPr>
          <p:cNvPr id="23" name="Straight Connector 22">
            <a:extLst>
              <a:ext uri="{FF2B5EF4-FFF2-40B4-BE49-F238E27FC236}">
                <a16:creationId xmlns:a16="http://schemas.microsoft.com/office/drawing/2014/main" id="{0E56090D-DF36-436E-BAD8-6044593294A5}"/>
              </a:ext>
            </a:extLst>
          </p:cNvPr>
          <p:cNvCxnSpPr/>
          <p:nvPr/>
        </p:nvCxnSpPr>
        <p:spPr>
          <a:xfrm>
            <a:off x="2349526" y="3854150"/>
            <a:ext cx="2418752" cy="0"/>
          </a:xfrm>
          <a:prstGeom prst="line">
            <a:avLst/>
          </a:prstGeom>
          <a:solidFill>
            <a:schemeClr val="bg1"/>
          </a:solidFill>
          <a:ln w="19050">
            <a:solidFill>
              <a:schemeClr val="tx2"/>
            </a:solidFill>
            <a:prstDash val="dash"/>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24" name="Oval 23">
            <a:extLst>
              <a:ext uri="{FF2B5EF4-FFF2-40B4-BE49-F238E27FC236}">
                <a16:creationId xmlns:a16="http://schemas.microsoft.com/office/drawing/2014/main" id="{8356B447-D388-4785-B3F6-4488C99BB77B}"/>
              </a:ext>
            </a:extLst>
          </p:cNvPr>
          <p:cNvSpPr/>
          <p:nvPr/>
        </p:nvSpPr>
        <p:spPr bwMode="auto">
          <a:xfrm rot="16200000">
            <a:off x="4833583" y="3765868"/>
            <a:ext cx="169856" cy="169857"/>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25" name="Oval 24">
            <a:extLst>
              <a:ext uri="{FF2B5EF4-FFF2-40B4-BE49-F238E27FC236}">
                <a16:creationId xmlns:a16="http://schemas.microsoft.com/office/drawing/2014/main" id="{8356B447-D388-4785-B3F6-4488C99BB77B}"/>
              </a:ext>
            </a:extLst>
          </p:cNvPr>
          <p:cNvSpPr/>
          <p:nvPr/>
        </p:nvSpPr>
        <p:spPr bwMode="auto">
          <a:xfrm rot="16200000">
            <a:off x="7566629" y="3765868"/>
            <a:ext cx="169856" cy="169857"/>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26" name="Oval 25">
            <a:extLst>
              <a:ext uri="{FF2B5EF4-FFF2-40B4-BE49-F238E27FC236}">
                <a16:creationId xmlns:a16="http://schemas.microsoft.com/office/drawing/2014/main" id="{8356B447-D388-4785-B3F6-4488C99BB77B}"/>
              </a:ext>
            </a:extLst>
          </p:cNvPr>
          <p:cNvSpPr/>
          <p:nvPr/>
        </p:nvSpPr>
        <p:spPr bwMode="auto">
          <a:xfrm rot="16200000">
            <a:off x="10312628" y="3765869"/>
            <a:ext cx="169856" cy="169857"/>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cxnSp>
        <p:nvCxnSpPr>
          <p:cNvPr id="27" name="Straight Connector 26">
            <a:extLst>
              <a:ext uri="{FF2B5EF4-FFF2-40B4-BE49-F238E27FC236}">
                <a16:creationId xmlns:a16="http://schemas.microsoft.com/office/drawing/2014/main" id="{0E56090D-DF36-436E-BAD8-6044593294A5}"/>
              </a:ext>
            </a:extLst>
          </p:cNvPr>
          <p:cNvCxnSpPr/>
          <p:nvPr/>
        </p:nvCxnSpPr>
        <p:spPr>
          <a:xfrm>
            <a:off x="5043713" y="3854150"/>
            <a:ext cx="2418752" cy="0"/>
          </a:xfrm>
          <a:prstGeom prst="line">
            <a:avLst/>
          </a:prstGeom>
          <a:solidFill>
            <a:schemeClr val="bg1"/>
          </a:solidFill>
          <a:ln w="19050">
            <a:solidFill>
              <a:schemeClr val="tx2"/>
            </a:solidFill>
            <a:prstDash val="dash"/>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0E56090D-DF36-436E-BAD8-6044593294A5}"/>
              </a:ext>
            </a:extLst>
          </p:cNvPr>
          <p:cNvCxnSpPr/>
          <p:nvPr/>
        </p:nvCxnSpPr>
        <p:spPr>
          <a:xfrm>
            <a:off x="7828570" y="3854150"/>
            <a:ext cx="2418752" cy="0"/>
          </a:xfrm>
          <a:prstGeom prst="line">
            <a:avLst/>
          </a:prstGeom>
          <a:solidFill>
            <a:schemeClr val="bg1"/>
          </a:solidFill>
          <a:ln w="19050">
            <a:solidFill>
              <a:schemeClr val="tx2"/>
            </a:solidFill>
            <a:prstDash val="dash"/>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29" name="speedometer_2">
            <a:extLst>
              <a:ext uri="{FF2B5EF4-FFF2-40B4-BE49-F238E27FC236}">
                <a16:creationId xmlns:a16="http://schemas.microsoft.com/office/drawing/2014/main" id="{46821C48-C0E2-4818-81B4-7D5236DC9004}"/>
              </a:ext>
            </a:extLst>
          </p:cNvPr>
          <p:cNvSpPr>
            <a:spLocks noChangeAspect="1" noEditPoints="1"/>
          </p:cNvSpPr>
          <p:nvPr/>
        </p:nvSpPr>
        <p:spPr bwMode="auto">
          <a:xfrm>
            <a:off x="1687697" y="2358928"/>
            <a:ext cx="969627" cy="969624"/>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38100">
            <a:solidFill>
              <a:srgbClr val="001F50"/>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cs typeface="Segoe UI" pitchFamily="34" charset="0"/>
            </a:endParaRPr>
          </a:p>
        </p:txBody>
      </p:sp>
      <p:grpSp>
        <p:nvGrpSpPr>
          <p:cNvPr id="30" name="Group 29">
            <a:extLst>
              <a:ext uri="{FF2B5EF4-FFF2-40B4-BE49-F238E27FC236}">
                <a16:creationId xmlns:a16="http://schemas.microsoft.com/office/drawing/2014/main" id="{77AD9DD7-EB86-45CE-9B27-089347C7D079}"/>
              </a:ext>
            </a:extLst>
          </p:cNvPr>
          <p:cNvGrpSpPr/>
          <p:nvPr/>
        </p:nvGrpSpPr>
        <p:grpSpPr>
          <a:xfrm>
            <a:off x="4472238" y="2407852"/>
            <a:ext cx="892544" cy="871776"/>
            <a:chOff x="2088630" y="3287843"/>
            <a:chExt cx="429718" cy="419725"/>
          </a:xfrm>
          <a:noFill/>
        </p:grpSpPr>
        <p:sp>
          <p:nvSpPr>
            <p:cNvPr id="31" name="Rectangle 30">
              <a:extLst>
                <a:ext uri="{FF2B5EF4-FFF2-40B4-BE49-F238E27FC236}">
                  <a16:creationId xmlns:a16="http://schemas.microsoft.com/office/drawing/2014/main" id="{B3CFD5EC-43D5-4B04-B8AE-6E1A4076A14C}"/>
                </a:ext>
              </a:extLst>
            </p:cNvPr>
            <p:cNvSpPr/>
            <p:nvPr/>
          </p:nvSpPr>
          <p:spPr bwMode="auto">
            <a:xfrm>
              <a:off x="2213548" y="3287843"/>
              <a:ext cx="304800" cy="304800"/>
            </a:xfrm>
            <a:prstGeom prst="rect">
              <a:avLst/>
            </a:prstGeom>
            <a:noFill/>
            <a:ln w="38100">
              <a:solidFill>
                <a:srgbClr val="001F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32" name="Rectangle 31">
              <a:extLst>
                <a:ext uri="{FF2B5EF4-FFF2-40B4-BE49-F238E27FC236}">
                  <a16:creationId xmlns:a16="http://schemas.microsoft.com/office/drawing/2014/main" id="{826EBD6F-365E-4445-9391-67AD7B7167B1}"/>
                </a:ext>
              </a:extLst>
            </p:cNvPr>
            <p:cNvSpPr/>
            <p:nvPr/>
          </p:nvSpPr>
          <p:spPr bwMode="auto">
            <a:xfrm>
              <a:off x="2088630" y="3402768"/>
              <a:ext cx="304800" cy="304800"/>
            </a:xfrm>
            <a:prstGeom prst="rect">
              <a:avLst/>
            </a:prstGeom>
            <a:noFill/>
            <a:ln w="38100">
              <a:solidFill>
                <a:srgbClr val="001F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cs typeface="Segoe UI" pitchFamily="34" charset="0"/>
              </a:endParaRPr>
            </a:p>
          </p:txBody>
        </p:sp>
      </p:grpSp>
      <p:sp>
        <p:nvSpPr>
          <p:cNvPr id="33" name="light">
            <a:extLst>
              <a:ext uri="{FF2B5EF4-FFF2-40B4-BE49-F238E27FC236}">
                <a16:creationId xmlns:a16="http://schemas.microsoft.com/office/drawing/2014/main" id="{38BAE752-BE22-4707-B0F9-4C08A401389B}"/>
              </a:ext>
            </a:extLst>
          </p:cNvPr>
          <p:cNvSpPr>
            <a:spLocks noChangeAspect="1" noEditPoints="1"/>
          </p:cNvSpPr>
          <p:nvPr/>
        </p:nvSpPr>
        <p:spPr bwMode="auto">
          <a:xfrm>
            <a:off x="7326019" y="2350897"/>
            <a:ext cx="663915" cy="985687"/>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38100">
            <a:solidFill>
              <a:srgbClr val="001F50"/>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cs typeface="Segoe UI" pitchFamily="34" charset="0"/>
            </a:endParaRPr>
          </a:p>
        </p:txBody>
      </p:sp>
      <p:sp>
        <p:nvSpPr>
          <p:cNvPr id="34" name="Freeform 33"/>
          <p:cNvSpPr>
            <a:spLocks noChangeArrowheads="1"/>
          </p:cNvSpPr>
          <p:nvPr/>
        </p:nvSpPr>
        <p:spPr bwMode="auto">
          <a:xfrm>
            <a:off x="9877399" y="2352498"/>
            <a:ext cx="1046245" cy="1035260"/>
          </a:xfrm>
          <a:custGeom>
            <a:avLst/>
            <a:gdLst>
              <a:gd name="T0" fmla="*/ 3212 w 13440"/>
              <a:gd name="T1" fmla="*/ 3671 h 13299"/>
              <a:gd name="T2" fmla="*/ 3433 w 13440"/>
              <a:gd name="T3" fmla="*/ 3583 h 13299"/>
              <a:gd name="T4" fmla="*/ 3600 w 13440"/>
              <a:gd name="T5" fmla="*/ 3415 h 13299"/>
              <a:gd name="T6" fmla="*/ 3689 w 13440"/>
              <a:gd name="T7" fmla="*/ 3194 h 13299"/>
              <a:gd name="T8" fmla="*/ 3697 w 13440"/>
              <a:gd name="T9" fmla="*/ 3009 h 13299"/>
              <a:gd name="T10" fmla="*/ 3627 w 13440"/>
              <a:gd name="T11" fmla="*/ 2762 h 13299"/>
              <a:gd name="T12" fmla="*/ 3477 w 13440"/>
              <a:gd name="T13" fmla="*/ 2577 h 13299"/>
              <a:gd name="T14" fmla="*/ 3274 w 13440"/>
              <a:gd name="T15" fmla="*/ 2462 h 13299"/>
              <a:gd name="T16" fmla="*/ 3088 w 13440"/>
              <a:gd name="T17" fmla="*/ 2427 h 13299"/>
              <a:gd name="T18" fmla="*/ 2833 w 13440"/>
              <a:gd name="T19" fmla="*/ 2480 h 13299"/>
              <a:gd name="T20" fmla="*/ 2630 w 13440"/>
              <a:gd name="T21" fmla="*/ 2621 h 13299"/>
              <a:gd name="T22" fmla="*/ 2488 w 13440"/>
              <a:gd name="T23" fmla="*/ 2824 h 13299"/>
              <a:gd name="T24" fmla="*/ 2444 w 13440"/>
              <a:gd name="T25" fmla="*/ 3080 h 13299"/>
              <a:gd name="T26" fmla="*/ 2471 w 13440"/>
              <a:gd name="T27" fmla="*/ 3256 h 13299"/>
              <a:gd name="T28" fmla="*/ 2585 w 13440"/>
              <a:gd name="T29" fmla="*/ 3459 h 13299"/>
              <a:gd name="T30" fmla="*/ 2780 w 13440"/>
              <a:gd name="T31" fmla="*/ 3609 h 13299"/>
              <a:gd name="T32" fmla="*/ 3027 w 13440"/>
              <a:gd name="T33" fmla="*/ 3680 h 13299"/>
              <a:gd name="T34" fmla="*/ 6988 w 13440"/>
              <a:gd name="T35" fmla="*/ 8127 h 13299"/>
              <a:gd name="T36" fmla="*/ 6380 w 13440"/>
              <a:gd name="T37" fmla="*/ 8480 h 13299"/>
              <a:gd name="T38" fmla="*/ 5718 w 13440"/>
              <a:gd name="T39" fmla="*/ 8736 h 13299"/>
              <a:gd name="T40" fmla="*/ 5004 w 13440"/>
              <a:gd name="T41" fmla="*/ 8886 h 13299"/>
              <a:gd name="T42" fmla="*/ 4439 w 13440"/>
              <a:gd name="T43" fmla="*/ 8921 h 13299"/>
              <a:gd name="T44" fmla="*/ 3547 w 13440"/>
              <a:gd name="T45" fmla="*/ 8824 h 13299"/>
              <a:gd name="T46" fmla="*/ 2709 w 13440"/>
              <a:gd name="T47" fmla="*/ 8568 h 13299"/>
              <a:gd name="T48" fmla="*/ 1959 w 13440"/>
              <a:gd name="T49" fmla="*/ 8153 h 13299"/>
              <a:gd name="T50" fmla="*/ 1297 w 13440"/>
              <a:gd name="T51" fmla="*/ 7615 h 13299"/>
              <a:gd name="T52" fmla="*/ 759 w 13440"/>
              <a:gd name="T53" fmla="*/ 6953 h 13299"/>
              <a:gd name="T54" fmla="*/ 344 w 13440"/>
              <a:gd name="T55" fmla="*/ 6195 h 13299"/>
              <a:gd name="T56" fmla="*/ 88 w 13440"/>
              <a:gd name="T57" fmla="*/ 5357 h 13299"/>
              <a:gd name="T58" fmla="*/ 0 w 13440"/>
              <a:gd name="T59" fmla="*/ 4456 h 13299"/>
              <a:gd name="T60" fmla="*/ 44 w 13440"/>
              <a:gd name="T61" fmla="*/ 3777 h 13299"/>
              <a:gd name="T62" fmla="*/ 264 w 13440"/>
              <a:gd name="T63" fmla="*/ 2921 h 13299"/>
              <a:gd name="T64" fmla="*/ 644 w 13440"/>
              <a:gd name="T65" fmla="*/ 2135 h 13299"/>
              <a:gd name="T66" fmla="*/ 1156 w 13440"/>
              <a:gd name="T67" fmla="*/ 1456 h 13299"/>
              <a:gd name="T68" fmla="*/ 1782 w 13440"/>
              <a:gd name="T69" fmla="*/ 882 h 13299"/>
              <a:gd name="T70" fmla="*/ 2515 w 13440"/>
              <a:gd name="T71" fmla="*/ 432 h 13299"/>
              <a:gd name="T72" fmla="*/ 3327 w 13440"/>
              <a:gd name="T73" fmla="*/ 132 h 13299"/>
              <a:gd name="T74" fmla="*/ 4209 w 13440"/>
              <a:gd name="T75" fmla="*/ 0 h 13299"/>
              <a:gd name="T76" fmla="*/ 4898 w 13440"/>
              <a:gd name="T77" fmla="*/ 17 h 13299"/>
              <a:gd name="T78" fmla="*/ 5771 w 13440"/>
              <a:gd name="T79" fmla="*/ 194 h 13299"/>
              <a:gd name="T80" fmla="*/ 6574 w 13440"/>
              <a:gd name="T81" fmla="*/ 529 h 13299"/>
              <a:gd name="T82" fmla="*/ 7288 w 13440"/>
              <a:gd name="T83" fmla="*/ 1015 h 13299"/>
              <a:gd name="T84" fmla="*/ 7897 w 13440"/>
              <a:gd name="T85" fmla="*/ 1615 h 13299"/>
              <a:gd name="T86" fmla="*/ 8383 w 13440"/>
              <a:gd name="T87" fmla="*/ 2329 h 13299"/>
              <a:gd name="T88" fmla="*/ 8718 w 13440"/>
              <a:gd name="T89" fmla="*/ 3124 h 13299"/>
              <a:gd name="T90" fmla="*/ 8894 w 13440"/>
              <a:gd name="T91" fmla="*/ 3997 h 13299"/>
              <a:gd name="T92" fmla="*/ 8912 w 13440"/>
              <a:gd name="T93" fmla="*/ 4642 h 13299"/>
              <a:gd name="T94" fmla="*/ 8833 w 13440"/>
              <a:gd name="T95" fmla="*/ 5321 h 13299"/>
              <a:gd name="T96" fmla="*/ 13439 w 13440"/>
              <a:gd name="T97" fmla="*/ 10456 h 13299"/>
              <a:gd name="T98" fmla="*/ 10748 w 13440"/>
              <a:gd name="T99" fmla="*/ 13298 h 13299"/>
              <a:gd name="T100" fmla="*/ 9000 w 13440"/>
              <a:gd name="T101" fmla="*/ 11471 h 13299"/>
              <a:gd name="T102" fmla="*/ 7129 w 13440"/>
              <a:gd name="T103" fmla="*/ 9689 h 13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440" h="13299">
                <a:moveTo>
                  <a:pt x="3088" y="3689"/>
                </a:moveTo>
                <a:lnTo>
                  <a:pt x="3088" y="3689"/>
                </a:lnTo>
                <a:lnTo>
                  <a:pt x="3150" y="3680"/>
                </a:lnTo>
                <a:lnTo>
                  <a:pt x="3212" y="3671"/>
                </a:lnTo>
                <a:lnTo>
                  <a:pt x="3274" y="3662"/>
                </a:lnTo>
                <a:lnTo>
                  <a:pt x="3327" y="3636"/>
                </a:lnTo>
                <a:lnTo>
                  <a:pt x="3380" y="3609"/>
                </a:lnTo>
                <a:lnTo>
                  <a:pt x="3433" y="3583"/>
                </a:lnTo>
                <a:lnTo>
                  <a:pt x="3477" y="3547"/>
                </a:lnTo>
                <a:lnTo>
                  <a:pt x="3521" y="3503"/>
                </a:lnTo>
                <a:lnTo>
                  <a:pt x="3556" y="3459"/>
                </a:lnTo>
                <a:lnTo>
                  <a:pt x="3600" y="3415"/>
                </a:lnTo>
                <a:lnTo>
                  <a:pt x="3627" y="3362"/>
                </a:lnTo>
                <a:lnTo>
                  <a:pt x="3653" y="3309"/>
                </a:lnTo>
                <a:lnTo>
                  <a:pt x="3671" y="3256"/>
                </a:lnTo>
                <a:lnTo>
                  <a:pt x="3689" y="3194"/>
                </a:lnTo>
                <a:lnTo>
                  <a:pt x="3697" y="3141"/>
                </a:lnTo>
                <a:lnTo>
                  <a:pt x="3706" y="3080"/>
                </a:lnTo>
                <a:lnTo>
                  <a:pt x="3706" y="3080"/>
                </a:lnTo>
                <a:lnTo>
                  <a:pt x="3697" y="3009"/>
                </a:lnTo>
                <a:lnTo>
                  <a:pt x="3689" y="2947"/>
                </a:lnTo>
                <a:lnTo>
                  <a:pt x="3671" y="2885"/>
                </a:lnTo>
                <a:lnTo>
                  <a:pt x="3653" y="2824"/>
                </a:lnTo>
                <a:lnTo>
                  <a:pt x="3627" y="2762"/>
                </a:lnTo>
                <a:lnTo>
                  <a:pt x="3600" y="2709"/>
                </a:lnTo>
                <a:lnTo>
                  <a:pt x="3556" y="2665"/>
                </a:lnTo>
                <a:lnTo>
                  <a:pt x="3521" y="2621"/>
                </a:lnTo>
                <a:lnTo>
                  <a:pt x="3477" y="2577"/>
                </a:lnTo>
                <a:lnTo>
                  <a:pt x="3433" y="2541"/>
                </a:lnTo>
                <a:lnTo>
                  <a:pt x="3380" y="2506"/>
                </a:lnTo>
                <a:lnTo>
                  <a:pt x="3327" y="2480"/>
                </a:lnTo>
                <a:lnTo>
                  <a:pt x="3274" y="2462"/>
                </a:lnTo>
                <a:lnTo>
                  <a:pt x="3212" y="2444"/>
                </a:lnTo>
                <a:lnTo>
                  <a:pt x="3150" y="2435"/>
                </a:lnTo>
                <a:lnTo>
                  <a:pt x="3088" y="2427"/>
                </a:lnTo>
                <a:lnTo>
                  <a:pt x="3088" y="2427"/>
                </a:lnTo>
                <a:lnTo>
                  <a:pt x="3027" y="2435"/>
                </a:lnTo>
                <a:lnTo>
                  <a:pt x="2956" y="2444"/>
                </a:lnTo>
                <a:lnTo>
                  <a:pt x="2894" y="2462"/>
                </a:lnTo>
                <a:lnTo>
                  <a:pt x="2833" y="2480"/>
                </a:lnTo>
                <a:lnTo>
                  <a:pt x="2780" y="2506"/>
                </a:lnTo>
                <a:lnTo>
                  <a:pt x="2727" y="2541"/>
                </a:lnTo>
                <a:lnTo>
                  <a:pt x="2674" y="2577"/>
                </a:lnTo>
                <a:lnTo>
                  <a:pt x="2630" y="2621"/>
                </a:lnTo>
                <a:lnTo>
                  <a:pt x="2585" y="2665"/>
                </a:lnTo>
                <a:lnTo>
                  <a:pt x="2550" y="2709"/>
                </a:lnTo>
                <a:lnTo>
                  <a:pt x="2515" y="2762"/>
                </a:lnTo>
                <a:lnTo>
                  <a:pt x="2488" y="2824"/>
                </a:lnTo>
                <a:lnTo>
                  <a:pt x="2471" y="2885"/>
                </a:lnTo>
                <a:lnTo>
                  <a:pt x="2453" y="2947"/>
                </a:lnTo>
                <a:lnTo>
                  <a:pt x="2444" y="3009"/>
                </a:lnTo>
                <a:lnTo>
                  <a:pt x="2444" y="3080"/>
                </a:lnTo>
                <a:lnTo>
                  <a:pt x="2444" y="3080"/>
                </a:lnTo>
                <a:lnTo>
                  <a:pt x="2444" y="3141"/>
                </a:lnTo>
                <a:lnTo>
                  <a:pt x="2453" y="3194"/>
                </a:lnTo>
                <a:lnTo>
                  <a:pt x="2471" y="3256"/>
                </a:lnTo>
                <a:lnTo>
                  <a:pt x="2488" y="3309"/>
                </a:lnTo>
                <a:lnTo>
                  <a:pt x="2515" y="3362"/>
                </a:lnTo>
                <a:lnTo>
                  <a:pt x="2550" y="3415"/>
                </a:lnTo>
                <a:lnTo>
                  <a:pt x="2585" y="3459"/>
                </a:lnTo>
                <a:lnTo>
                  <a:pt x="2630" y="3503"/>
                </a:lnTo>
                <a:lnTo>
                  <a:pt x="2674" y="3547"/>
                </a:lnTo>
                <a:lnTo>
                  <a:pt x="2727" y="3583"/>
                </a:lnTo>
                <a:lnTo>
                  <a:pt x="2780" y="3609"/>
                </a:lnTo>
                <a:lnTo>
                  <a:pt x="2833" y="3636"/>
                </a:lnTo>
                <a:lnTo>
                  <a:pt x="2894" y="3662"/>
                </a:lnTo>
                <a:lnTo>
                  <a:pt x="2956" y="3671"/>
                </a:lnTo>
                <a:lnTo>
                  <a:pt x="3027" y="3680"/>
                </a:lnTo>
                <a:lnTo>
                  <a:pt x="3088" y="3689"/>
                </a:lnTo>
                <a:close/>
                <a:moveTo>
                  <a:pt x="7129" y="8021"/>
                </a:moveTo>
                <a:lnTo>
                  <a:pt x="7129" y="8021"/>
                </a:lnTo>
                <a:lnTo>
                  <a:pt x="6988" y="8127"/>
                </a:lnTo>
                <a:lnTo>
                  <a:pt x="6838" y="8224"/>
                </a:lnTo>
                <a:lnTo>
                  <a:pt x="6689" y="8321"/>
                </a:lnTo>
                <a:lnTo>
                  <a:pt x="6539" y="8400"/>
                </a:lnTo>
                <a:lnTo>
                  <a:pt x="6380" y="8480"/>
                </a:lnTo>
                <a:lnTo>
                  <a:pt x="6221" y="8559"/>
                </a:lnTo>
                <a:lnTo>
                  <a:pt x="6054" y="8621"/>
                </a:lnTo>
                <a:lnTo>
                  <a:pt x="5886" y="8683"/>
                </a:lnTo>
                <a:lnTo>
                  <a:pt x="5718" y="8736"/>
                </a:lnTo>
                <a:lnTo>
                  <a:pt x="5542" y="8789"/>
                </a:lnTo>
                <a:lnTo>
                  <a:pt x="5365" y="8824"/>
                </a:lnTo>
                <a:lnTo>
                  <a:pt x="5180" y="8859"/>
                </a:lnTo>
                <a:lnTo>
                  <a:pt x="5004" y="8886"/>
                </a:lnTo>
                <a:lnTo>
                  <a:pt x="4818" y="8903"/>
                </a:lnTo>
                <a:lnTo>
                  <a:pt x="4624" y="8912"/>
                </a:lnTo>
                <a:lnTo>
                  <a:pt x="4439" y="8921"/>
                </a:lnTo>
                <a:lnTo>
                  <a:pt x="4439" y="8921"/>
                </a:lnTo>
                <a:lnTo>
                  <a:pt x="4209" y="8912"/>
                </a:lnTo>
                <a:lnTo>
                  <a:pt x="3989" y="8894"/>
                </a:lnTo>
                <a:lnTo>
                  <a:pt x="3759" y="8868"/>
                </a:lnTo>
                <a:lnTo>
                  <a:pt x="3547" y="8824"/>
                </a:lnTo>
                <a:lnTo>
                  <a:pt x="3327" y="8780"/>
                </a:lnTo>
                <a:lnTo>
                  <a:pt x="3124" y="8718"/>
                </a:lnTo>
                <a:lnTo>
                  <a:pt x="2912" y="8647"/>
                </a:lnTo>
                <a:lnTo>
                  <a:pt x="2709" y="8568"/>
                </a:lnTo>
                <a:lnTo>
                  <a:pt x="2515" y="8480"/>
                </a:lnTo>
                <a:lnTo>
                  <a:pt x="2321" y="8383"/>
                </a:lnTo>
                <a:lnTo>
                  <a:pt x="2135" y="8277"/>
                </a:lnTo>
                <a:lnTo>
                  <a:pt x="1959" y="8153"/>
                </a:lnTo>
                <a:lnTo>
                  <a:pt x="1782" y="8030"/>
                </a:lnTo>
                <a:lnTo>
                  <a:pt x="1615" y="7897"/>
                </a:lnTo>
                <a:lnTo>
                  <a:pt x="1456" y="7765"/>
                </a:lnTo>
                <a:lnTo>
                  <a:pt x="1297" y="7615"/>
                </a:lnTo>
                <a:lnTo>
                  <a:pt x="1156" y="7456"/>
                </a:lnTo>
                <a:lnTo>
                  <a:pt x="1015" y="7297"/>
                </a:lnTo>
                <a:lnTo>
                  <a:pt x="882" y="7129"/>
                </a:lnTo>
                <a:lnTo>
                  <a:pt x="759" y="6953"/>
                </a:lnTo>
                <a:lnTo>
                  <a:pt x="644" y="6776"/>
                </a:lnTo>
                <a:lnTo>
                  <a:pt x="529" y="6583"/>
                </a:lnTo>
                <a:lnTo>
                  <a:pt x="432" y="6398"/>
                </a:lnTo>
                <a:lnTo>
                  <a:pt x="344" y="6195"/>
                </a:lnTo>
                <a:lnTo>
                  <a:pt x="264" y="5992"/>
                </a:lnTo>
                <a:lnTo>
                  <a:pt x="194" y="5789"/>
                </a:lnTo>
                <a:lnTo>
                  <a:pt x="132" y="5577"/>
                </a:lnTo>
                <a:lnTo>
                  <a:pt x="88" y="5357"/>
                </a:lnTo>
                <a:lnTo>
                  <a:pt x="44" y="5136"/>
                </a:lnTo>
                <a:lnTo>
                  <a:pt x="17" y="4915"/>
                </a:lnTo>
                <a:lnTo>
                  <a:pt x="0" y="4686"/>
                </a:lnTo>
                <a:lnTo>
                  <a:pt x="0" y="4456"/>
                </a:lnTo>
                <a:lnTo>
                  <a:pt x="0" y="4456"/>
                </a:lnTo>
                <a:lnTo>
                  <a:pt x="0" y="4227"/>
                </a:lnTo>
                <a:lnTo>
                  <a:pt x="17" y="3997"/>
                </a:lnTo>
                <a:lnTo>
                  <a:pt x="44" y="3777"/>
                </a:lnTo>
                <a:lnTo>
                  <a:pt x="88" y="3556"/>
                </a:lnTo>
                <a:lnTo>
                  <a:pt x="132" y="3336"/>
                </a:lnTo>
                <a:lnTo>
                  <a:pt x="194" y="3124"/>
                </a:lnTo>
                <a:lnTo>
                  <a:pt x="264" y="2921"/>
                </a:lnTo>
                <a:lnTo>
                  <a:pt x="344" y="2718"/>
                </a:lnTo>
                <a:lnTo>
                  <a:pt x="432" y="2515"/>
                </a:lnTo>
                <a:lnTo>
                  <a:pt x="529" y="2329"/>
                </a:lnTo>
                <a:lnTo>
                  <a:pt x="644" y="2135"/>
                </a:lnTo>
                <a:lnTo>
                  <a:pt x="759" y="1959"/>
                </a:lnTo>
                <a:lnTo>
                  <a:pt x="882" y="1782"/>
                </a:lnTo>
                <a:lnTo>
                  <a:pt x="1015" y="1615"/>
                </a:lnTo>
                <a:lnTo>
                  <a:pt x="1156" y="1456"/>
                </a:lnTo>
                <a:lnTo>
                  <a:pt x="1297" y="1297"/>
                </a:lnTo>
                <a:lnTo>
                  <a:pt x="1456" y="1147"/>
                </a:lnTo>
                <a:lnTo>
                  <a:pt x="1615" y="1015"/>
                </a:lnTo>
                <a:lnTo>
                  <a:pt x="1782" y="882"/>
                </a:lnTo>
                <a:lnTo>
                  <a:pt x="1959" y="759"/>
                </a:lnTo>
                <a:lnTo>
                  <a:pt x="2135" y="635"/>
                </a:lnTo>
                <a:lnTo>
                  <a:pt x="2321" y="529"/>
                </a:lnTo>
                <a:lnTo>
                  <a:pt x="2515" y="432"/>
                </a:lnTo>
                <a:lnTo>
                  <a:pt x="2709" y="344"/>
                </a:lnTo>
                <a:lnTo>
                  <a:pt x="2912" y="264"/>
                </a:lnTo>
                <a:lnTo>
                  <a:pt x="3124" y="194"/>
                </a:lnTo>
                <a:lnTo>
                  <a:pt x="3327" y="132"/>
                </a:lnTo>
                <a:lnTo>
                  <a:pt x="3547" y="88"/>
                </a:lnTo>
                <a:lnTo>
                  <a:pt x="3759" y="44"/>
                </a:lnTo>
                <a:lnTo>
                  <a:pt x="3989" y="17"/>
                </a:lnTo>
                <a:lnTo>
                  <a:pt x="4209" y="0"/>
                </a:lnTo>
                <a:lnTo>
                  <a:pt x="4439" y="0"/>
                </a:lnTo>
                <a:lnTo>
                  <a:pt x="4439" y="0"/>
                </a:lnTo>
                <a:lnTo>
                  <a:pt x="4668" y="0"/>
                </a:lnTo>
                <a:lnTo>
                  <a:pt x="4898" y="17"/>
                </a:lnTo>
                <a:lnTo>
                  <a:pt x="5118" y="44"/>
                </a:lnTo>
                <a:lnTo>
                  <a:pt x="5348" y="88"/>
                </a:lnTo>
                <a:lnTo>
                  <a:pt x="5559" y="132"/>
                </a:lnTo>
                <a:lnTo>
                  <a:pt x="5771" y="194"/>
                </a:lnTo>
                <a:lnTo>
                  <a:pt x="5983" y="264"/>
                </a:lnTo>
                <a:lnTo>
                  <a:pt x="6186" y="344"/>
                </a:lnTo>
                <a:lnTo>
                  <a:pt x="6389" y="432"/>
                </a:lnTo>
                <a:lnTo>
                  <a:pt x="6574" y="529"/>
                </a:lnTo>
                <a:lnTo>
                  <a:pt x="6768" y="635"/>
                </a:lnTo>
                <a:lnTo>
                  <a:pt x="6944" y="759"/>
                </a:lnTo>
                <a:lnTo>
                  <a:pt x="7121" y="882"/>
                </a:lnTo>
                <a:lnTo>
                  <a:pt x="7288" y="1015"/>
                </a:lnTo>
                <a:lnTo>
                  <a:pt x="7456" y="1147"/>
                </a:lnTo>
                <a:lnTo>
                  <a:pt x="7606" y="1297"/>
                </a:lnTo>
                <a:lnTo>
                  <a:pt x="7756" y="1456"/>
                </a:lnTo>
                <a:lnTo>
                  <a:pt x="7897" y="1615"/>
                </a:lnTo>
                <a:lnTo>
                  <a:pt x="8030" y="1782"/>
                </a:lnTo>
                <a:lnTo>
                  <a:pt x="8153" y="1959"/>
                </a:lnTo>
                <a:lnTo>
                  <a:pt x="8268" y="2135"/>
                </a:lnTo>
                <a:lnTo>
                  <a:pt x="8383" y="2329"/>
                </a:lnTo>
                <a:lnTo>
                  <a:pt x="8480" y="2515"/>
                </a:lnTo>
                <a:lnTo>
                  <a:pt x="8568" y="2718"/>
                </a:lnTo>
                <a:lnTo>
                  <a:pt x="8647" y="2921"/>
                </a:lnTo>
                <a:lnTo>
                  <a:pt x="8718" y="3124"/>
                </a:lnTo>
                <a:lnTo>
                  <a:pt x="8780" y="3336"/>
                </a:lnTo>
                <a:lnTo>
                  <a:pt x="8824" y="3556"/>
                </a:lnTo>
                <a:lnTo>
                  <a:pt x="8868" y="3777"/>
                </a:lnTo>
                <a:lnTo>
                  <a:pt x="8894" y="3997"/>
                </a:lnTo>
                <a:lnTo>
                  <a:pt x="8912" y="4227"/>
                </a:lnTo>
                <a:lnTo>
                  <a:pt x="8921" y="4456"/>
                </a:lnTo>
                <a:lnTo>
                  <a:pt x="8921" y="4456"/>
                </a:lnTo>
                <a:lnTo>
                  <a:pt x="8912" y="4642"/>
                </a:lnTo>
                <a:lnTo>
                  <a:pt x="8903" y="4818"/>
                </a:lnTo>
                <a:lnTo>
                  <a:pt x="8886" y="4986"/>
                </a:lnTo>
                <a:lnTo>
                  <a:pt x="8859" y="5154"/>
                </a:lnTo>
                <a:lnTo>
                  <a:pt x="8833" y="5321"/>
                </a:lnTo>
                <a:lnTo>
                  <a:pt x="8797" y="5480"/>
                </a:lnTo>
                <a:lnTo>
                  <a:pt x="8718" y="5798"/>
                </a:lnTo>
                <a:lnTo>
                  <a:pt x="8718" y="5798"/>
                </a:lnTo>
                <a:lnTo>
                  <a:pt x="13439" y="10456"/>
                </a:lnTo>
                <a:lnTo>
                  <a:pt x="13439" y="10456"/>
                </a:lnTo>
                <a:lnTo>
                  <a:pt x="13439" y="13298"/>
                </a:lnTo>
                <a:lnTo>
                  <a:pt x="13439" y="13298"/>
                </a:lnTo>
                <a:lnTo>
                  <a:pt x="10748" y="13298"/>
                </a:lnTo>
                <a:lnTo>
                  <a:pt x="10748" y="13298"/>
                </a:lnTo>
                <a:lnTo>
                  <a:pt x="10748" y="11471"/>
                </a:lnTo>
                <a:lnTo>
                  <a:pt x="10748" y="11471"/>
                </a:lnTo>
                <a:lnTo>
                  <a:pt x="9000" y="11471"/>
                </a:lnTo>
                <a:lnTo>
                  <a:pt x="9000" y="11471"/>
                </a:lnTo>
                <a:lnTo>
                  <a:pt x="9000" y="9689"/>
                </a:lnTo>
                <a:lnTo>
                  <a:pt x="9000" y="9689"/>
                </a:lnTo>
                <a:lnTo>
                  <a:pt x="7129" y="9689"/>
                </a:lnTo>
                <a:lnTo>
                  <a:pt x="7129" y="8021"/>
                </a:lnTo>
                <a:close/>
              </a:path>
            </a:pathLst>
          </a:custGeom>
          <a:noFill/>
          <a:ln w="38100" cap="flat">
            <a:solidFill>
              <a:srgbClr val="001F50"/>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defRPr/>
            </a:pPr>
            <a:endParaRPr lang="en-US" sz="1836">
              <a:solidFill>
                <a:srgbClr val="505050"/>
              </a:solidFill>
              <a:latin typeface="Segoe UI"/>
            </a:endParaRPr>
          </a:p>
        </p:txBody>
      </p:sp>
    </p:spTree>
    <p:extLst>
      <p:ext uri="{BB962C8B-B14F-4D97-AF65-F5344CB8AC3E}">
        <p14:creationId xmlns:p14="http://schemas.microsoft.com/office/powerpoint/2010/main" val="32544935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advClick="0" advTm="1000">
        <p159:morph option="byObject"/>
      </p:transition>
    </mc:Choice>
    <mc:Fallback xmlns="">
      <p:transition spd="slow" advClick="0"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anim calcmode="lin" valueType="num">
                                      <p:cBhvr>
                                        <p:cTn id="8" dur="500" fill="hold"/>
                                        <p:tgtEl>
                                          <p:spTgt spid="19"/>
                                        </p:tgtEl>
                                        <p:attrNameLst>
                                          <p:attrName>ppt_x</p:attrName>
                                        </p:attrNameLst>
                                      </p:cBhvr>
                                      <p:tavLst>
                                        <p:tav tm="0">
                                          <p:val>
                                            <p:strVal val="#ppt_x"/>
                                          </p:val>
                                        </p:tav>
                                        <p:tav tm="100000">
                                          <p:val>
                                            <p:strVal val="#ppt_x"/>
                                          </p:val>
                                        </p:tav>
                                      </p:tavLst>
                                    </p:anim>
                                    <p:anim calcmode="lin" valueType="num">
                                      <p:cBhvr>
                                        <p:cTn id="9" dur="500" fill="hold"/>
                                        <p:tgtEl>
                                          <p:spTgt spid="19"/>
                                        </p:tgtEl>
                                        <p:attrNameLst>
                                          <p:attrName>ppt_y</p:attrName>
                                        </p:attrNameLst>
                                      </p:cBhvr>
                                      <p:tavLst>
                                        <p:tav tm="0">
                                          <p:val>
                                            <p:strVal val="#ppt_y-.1"/>
                                          </p:val>
                                        </p:tav>
                                        <p:tav tm="100000">
                                          <p:val>
                                            <p:strVal val="#ppt_y"/>
                                          </p:val>
                                        </p:tav>
                                      </p:tavLst>
                                    </p:anim>
                                  </p:childTnLst>
                                </p:cTn>
                              </p:par>
                              <p:par>
                                <p:cTn id="10" presetID="23" presetClass="entr" presetSubtype="272" fill="hold" grpId="0" nodeType="withEffect">
                                  <p:stCondLst>
                                    <p:cond delay="0"/>
                                  </p:stCondLst>
                                  <p:childTnLst>
                                    <p:set>
                                      <p:cBhvr>
                                        <p:cTn id="11" dur="1" fill="hold">
                                          <p:stCondLst>
                                            <p:cond delay="0"/>
                                          </p:stCondLst>
                                        </p:cTn>
                                        <p:tgtEl>
                                          <p:spTgt spid="22"/>
                                        </p:tgtEl>
                                        <p:attrNameLst>
                                          <p:attrName>style.visibility</p:attrName>
                                        </p:attrNameLst>
                                      </p:cBhvr>
                                      <p:to>
                                        <p:strVal val="visible"/>
                                      </p:to>
                                    </p:set>
                                    <p:anim calcmode="lin" valueType="num">
                                      <p:cBhvr>
                                        <p:cTn id="12" dur="500" fill="hold"/>
                                        <p:tgtEl>
                                          <p:spTgt spid="22"/>
                                        </p:tgtEl>
                                        <p:attrNameLst>
                                          <p:attrName>ppt_w</p:attrName>
                                        </p:attrNameLst>
                                      </p:cBhvr>
                                      <p:tavLst>
                                        <p:tav tm="0">
                                          <p:val>
                                            <p:strVal val="2/3*#ppt_w"/>
                                          </p:val>
                                        </p:tav>
                                        <p:tav tm="100000">
                                          <p:val>
                                            <p:strVal val="#ppt_w"/>
                                          </p:val>
                                        </p:tav>
                                      </p:tavLst>
                                    </p:anim>
                                    <p:anim calcmode="lin" valueType="num">
                                      <p:cBhvr>
                                        <p:cTn id="13" dur="500" fill="hold"/>
                                        <p:tgtEl>
                                          <p:spTgt spid="22"/>
                                        </p:tgtEl>
                                        <p:attrNameLst>
                                          <p:attrName>ppt_h</p:attrName>
                                        </p:attrNameLst>
                                      </p:cBhvr>
                                      <p:tavLst>
                                        <p:tav tm="0">
                                          <p:val>
                                            <p:strVal val="2/3*#ppt_h"/>
                                          </p:val>
                                        </p:tav>
                                        <p:tav tm="100000">
                                          <p:val>
                                            <p:strVal val="#ppt_h"/>
                                          </p:val>
                                        </p:tav>
                                      </p:tavLst>
                                    </p:anim>
                                  </p:childTnLst>
                                </p:cTn>
                              </p:par>
                              <p:par>
                                <p:cTn id="14" presetID="10" presetClass="entr" presetSubtype="0" fill="hold" grpId="0" nodeType="withEffect">
                                  <p:stCondLst>
                                    <p:cond delay="0"/>
                                  </p:stCondLst>
                                  <p:childTnLst>
                                    <p:set>
                                      <p:cBhvr>
                                        <p:cTn id="15" dur="1" fill="hold">
                                          <p:stCondLst>
                                            <p:cond delay="0"/>
                                          </p:stCondLst>
                                        </p:cTn>
                                        <p:tgtEl>
                                          <p:spTgt spid="29"/>
                                        </p:tgtEl>
                                        <p:attrNameLst>
                                          <p:attrName>style.visibility</p:attrName>
                                        </p:attrNameLst>
                                      </p:cBhvr>
                                      <p:to>
                                        <p:strVal val="visible"/>
                                      </p:to>
                                    </p:set>
                                    <p:animEffect transition="in" filter="fade">
                                      <p:cBhvr>
                                        <p:cTn id="16" dur="500"/>
                                        <p:tgtEl>
                                          <p:spTgt spid="29"/>
                                        </p:tgtEl>
                                      </p:cBhvr>
                                    </p:animEffect>
                                  </p:childTnLst>
                                </p:cTn>
                              </p:par>
                              <p:par>
                                <p:cTn id="17" presetID="47" presetClass="entr" presetSubtype="0" fill="hold" grpId="0" nodeType="withEffect">
                                  <p:stCondLst>
                                    <p:cond delay="200"/>
                                  </p:stCondLst>
                                  <p:childTnLst>
                                    <p:set>
                                      <p:cBhvr>
                                        <p:cTn id="18" dur="1" fill="hold">
                                          <p:stCondLst>
                                            <p:cond delay="0"/>
                                          </p:stCondLst>
                                        </p:cTn>
                                        <p:tgtEl>
                                          <p:spTgt spid="21"/>
                                        </p:tgtEl>
                                        <p:attrNameLst>
                                          <p:attrName>style.visibility</p:attrName>
                                        </p:attrNameLst>
                                      </p:cBhvr>
                                      <p:to>
                                        <p:strVal val="visible"/>
                                      </p:to>
                                    </p:set>
                                    <p:animEffect transition="in" filter="fade">
                                      <p:cBhvr>
                                        <p:cTn id="19" dur="500"/>
                                        <p:tgtEl>
                                          <p:spTgt spid="21"/>
                                        </p:tgtEl>
                                      </p:cBhvr>
                                    </p:animEffect>
                                    <p:anim calcmode="lin" valueType="num">
                                      <p:cBhvr>
                                        <p:cTn id="20" dur="500" fill="hold"/>
                                        <p:tgtEl>
                                          <p:spTgt spid="21"/>
                                        </p:tgtEl>
                                        <p:attrNameLst>
                                          <p:attrName>ppt_x</p:attrName>
                                        </p:attrNameLst>
                                      </p:cBhvr>
                                      <p:tavLst>
                                        <p:tav tm="0">
                                          <p:val>
                                            <p:strVal val="#ppt_x"/>
                                          </p:val>
                                        </p:tav>
                                        <p:tav tm="100000">
                                          <p:val>
                                            <p:strVal val="#ppt_x"/>
                                          </p:val>
                                        </p:tav>
                                      </p:tavLst>
                                    </p:anim>
                                    <p:anim calcmode="lin" valueType="num">
                                      <p:cBhvr>
                                        <p:cTn id="21" dur="500" fill="hold"/>
                                        <p:tgtEl>
                                          <p:spTgt spid="21"/>
                                        </p:tgtEl>
                                        <p:attrNameLst>
                                          <p:attrName>ppt_y</p:attrName>
                                        </p:attrNameLst>
                                      </p:cBhvr>
                                      <p:tavLst>
                                        <p:tav tm="0">
                                          <p:val>
                                            <p:strVal val="#ppt_y-.1"/>
                                          </p:val>
                                        </p:tav>
                                        <p:tav tm="100000">
                                          <p:val>
                                            <p:strVal val="#ppt_y"/>
                                          </p:val>
                                        </p:tav>
                                      </p:tavLst>
                                    </p:anim>
                                  </p:childTnLst>
                                </p:cTn>
                              </p:par>
                              <p:par>
                                <p:cTn id="22" presetID="23" presetClass="entr" presetSubtype="272" fill="hold" grpId="0" nodeType="withEffect">
                                  <p:stCondLst>
                                    <p:cond delay="200"/>
                                  </p:stCondLst>
                                  <p:childTnLst>
                                    <p:set>
                                      <p:cBhvr>
                                        <p:cTn id="23" dur="1" fill="hold">
                                          <p:stCondLst>
                                            <p:cond delay="0"/>
                                          </p:stCondLst>
                                        </p:cTn>
                                        <p:tgtEl>
                                          <p:spTgt spid="24"/>
                                        </p:tgtEl>
                                        <p:attrNameLst>
                                          <p:attrName>style.visibility</p:attrName>
                                        </p:attrNameLst>
                                      </p:cBhvr>
                                      <p:to>
                                        <p:strVal val="visible"/>
                                      </p:to>
                                    </p:set>
                                    <p:anim calcmode="lin" valueType="num">
                                      <p:cBhvr>
                                        <p:cTn id="24" dur="500" fill="hold"/>
                                        <p:tgtEl>
                                          <p:spTgt spid="24"/>
                                        </p:tgtEl>
                                        <p:attrNameLst>
                                          <p:attrName>ppt_w</p:attrName>
                                        </p:attrNameLst>
                                      </p:cBhvr>
                                      <p:tavLst>
                                        <p:tav tm="0">
                                          <p:val>
                                            <p:strVal val="2/3*#ppt_w"/>
                                          </p:val>
                                        </p:tav>
                                        <p:tav tm="100000">
                                          <p:val>
                                            <p:strVal val="#ppt_w"/>
                                          </p:val>
                                        </p:tav>
                                      </p:tavLst>
                                    </p:anim>
                                    <p:anim calcmode="lin" valueType="num">
                                      <p:cBhvr>
                                        <p:cTn id="25" dur="500" fill="hold"/>
                                        <p:tgtEl>
                                          <p:spTgt spid="24"/>
                                        </p:tgtEl>
                                        <p:attrNameLst>
                                          <p:attrName>ppt_h</p:attrName>
                                        </p:attrNameLst>
                                      </p:cBhvr>
                                      <p:tavLst>
                                        <p:tav tm="0">
                                          <p:val>
                                            <p:strVal val="2/3*#ppt_h"/>
                                          </p:val>
                                        </p:tav>
                                        <p:tav tm="100000">
                                          <p:val>
                                            <p:strVal val="#ppt_h"/>
                                          </p:val>
                                        </p:tav>
                                      </p:tavLst>
                                    </p:anim>
                                  </p:childTnLst>
                                </p:cTn>
                              </p:par>
                              <p:par>
                                <p:cTn id="26" presetID="10" presetClass="entr" presetSubtype="0" fill="hold" nodeType="withEffect">
                                  <p:stCondLst>
                                    <p:cond delay="200"/>
                                  </p:stCondLst>
                                  <p:childTnLst>
                                    <p:set>
                                      <p:cBhvr>
                                        <p:cTn id="27" dur="1" fill="hold">
                                          <p:stCondLst>
                                            <p:cond delay="0"/>
                                          </p:stCondLst>
                                        </p:cTn>
                                        <p:tgtEl>
                                          <p:spTgt spid="30"/>
                                        </p:tgtEl>
                                        <p:attrNameLst>
                                          <p:attrName>style.visibility</p:attrName>
                                        </p:attrNameLst>
                                      </p:cBhvr>
                                      <p:to>
                                        <p:strVal val="visible"/>
                                      </p:to>
                                    </p:set>
                                    <p:animEffect transition="in" filter="fade">
                                      <p:cBhvr>
                                        <p:cTn id="28" dur="500"/>
                                        <p:tgtEl>
                                          <p:spTgt spid="30"/>
                                        </p:tgtEl>
                                      </p:cBhvr>
                                    </p:animEffect>
                                  </p:childTnLst>
                                </p:cTn>
                              </p:par>
                              <p:par>
                                <p:cTn id="29" presetID="47" presetClass="entr" presetSubtype="0" fill="hold" grpId="0" nodeType="withEffect">
                                  <p:stCondLst>
                                    <p:cond delay="400"/>
                                  </p:stCondLst>
                                  <p:childTnLst>
                                    <p:set>
                                      <p:cBhvr>
                                        <p:cTn id="30" dur="1" fill="hold">
                                          <p:stCondLst>
                                            <p:cond delay="0"/>
                                          </p:stCondLst>
                                        </p:cTn>
                                        <p:tgtEl>
                                          <p:spTgt spid="20"/>
                                        </p:tgtEl>
                                        <p:attrNameLst>
                                          <p:attrName>style.visibility</p:attrName>
                                        </p:attrNameLst>
                                      </p:cBhvr>
                                      <p:to>
                                        <p:strVal val="visible"/>
                                      </p:to>
                                    </p:set>
                                    <p:animEffect transition="in" filter="fade">
                                      <p:cBhvr>
                                        <p:cTn id="31" dur="500"/>
                                        <p:tgtEl>
                                          <p:spTgt spid="20"/>
                                        </p:tgtEl>
                                      </p:cBhvr>
                                    </p:animEffect>
                                    <p:anim calcmode="lin" valueType="num">
                                      <p:cBhvr>
                                        <p:cTn id="32" dur="500" fill="hold"/>
                                        <p:tgtEl>
                                          <p:spTgt spid="20"/>
                                        </p:tgtEl>
                                        <p:attrNameLst>
                                          <p:attrName>ppt_x</p:attrName>
                                        </p:attrNameLst>
                                      </p:cBhvr>
                                      <p:tavLst>
                                        <p:tav tm="0">
                                          <p:val>
                                            <p:strVal val="#ppt_x"/>
                                          </p:val>
                                        </p:tav>
                                        <p:tav tm="100000">
                                          <p:val>
                                            <p:strVal val="#ppt_x"/>
                                          </p:val>
                                        </p:tav>
                                      </p:tavLst>
                                    </p:anim>
                                    <p:anim calcmode="lin" valueType="num">
                                      <p:cBhvr>
                                        <p:cTn id="33" dur="500" fill="hold"/>
                                        <p:tgtEl>
                                          <p:spTgt spid="20"/>
                                        </p:tgtEl>
                                        <p:attrNameLst>
                                          <p:attrName>ppt_y</p:attrName>
                                        </p:attrNameLst>
                                      </p:cBhvr>
                                      <p:tavLst>
                                        <p:tav tm="0">
                                          <p:val>
                                            <p:strVal val="#ppt_y-.1"/>
                                          </p:val>
                                        </p:tav>
                                        <p:tav tm="100000">
                                          <p:val>
                                            <p:strVal val="#ppt_y"/>
                                          </p:val>
                                        </p:tav>
                                      </p:tavLst>
                                    </p:anim>
                                  </p:childTnLst>
                                </p:cTn>
                              </p:par>
                              <p:par>
                                <p:cTn id="34" presetID="23" presetClass="entr" presetSubtype="272" fill="hold" grpId="0" nodeType="withEffect">
                                  <p:stCondLst>
                                    <p:cond delay="400"/>
                                  </p:stCondLst>
                                  <p:childTnLst>
                                    <p:set>
                                      <p:cBhvr>
                                        <p:cTn id="35" dur="1" fill="hold">
                                          <p:stCondLst>
                                            <p:cond delay="0"/>
                                          </p:stCondLst>
                                        </p:cTn>
                                        <p:tgtEl>
                                          <p:spTgt spid="25"/>
                                        </p:tgtEl>
                                        <p:attrNameLst>
                                          <p:attrName>style.visibility</p:attrName>
                                        </p:attrNameLst>
                                      </p:cBhvr>
                                      <p:to>
                                        <p:strVal val="visible"/>
                                      </p:to>
                                    </p:set>
                                    <p:anim calcmode="lin" valueType="num">
                                      <p:cBhvr>
                                        <p:cTn id="36" dur="500" fill="hold"/>
                                        <p:tgtEl>
                                          <p:spTgt spid="25"/>
                                        </p:tgtEl>
                                        <p:attrNameLst>
                                          <p:attrName>ppt_w</p:attrName>
                                        </p:attrNameLst>
                                      </p:cBhvr>
                                      <p:tavLst>
                                        <p:tav tm="0">
                                          <p:val>
                                            <p:strVal val="2/3*#ppt_w"/>
                                          </p:val>
                                        </p:tav>
                                        <p:tav tm="100000">
                                          <p:val>
                                            <p:strVal val="#ppt_w"/>
                                          </p:val>
                                        </p:tav>
                                      </p:tavLst>
                                    </p:anim>
                                    <p:anim calcmode="lin" valueType="num">
                                      <p:cBhvr>
                                        <p:cTn id="37" dur="500" fill="hold"/>
                                        <p:tgtEl>
                                          <p:spTgt spid="25"/>
                                        </p:tgtEl>
                                        <p:attrNameLst>
                                          <p:attrName>ppt_h</p:attrName>
                                        </p:attrNameLst>
                                      </p:cBhvr>
                                      <p:tavLst>
                                        <p:tav tm="0">
                                          <p:val>
                                            <p:strVal val="2/3*#ppt_h"/>
                                          </p:val>
                                        </p:tav>
                                        <p:tav tm="100000">
                                          <p:val>
                                            <p:strVal val="#ppt_h"/>
                                          </p:val>
                                        </p:tav>
                                      </p:tavLst>
                                    </p:anim>
                                  </p:childTnLst>
                                </p:cTn>
                              </p:par>
                              <p:par>
                                <p:cTn id="38" presetID="10" presetClass="entr" presetSubtype="0" fill="hold" grpId="0" nodeType="withEffect">
                                  <p:stCondLst>
                                    <p:cond delay="400"/>
                                  </p:stCondLst>
                                  <p:childTnLst>
                                    <p:set>
                                      <p:cBhvr>
                                        <p:cTn id="39" dur="1" fill="hold">
                                          <p:stCondLst>
                                            <p:cond delay="0"/>
                                          </p:stCondLst>
                                        </p:cTn>
                                        <p:tgtEl>
                                          <p:spTgt spid="33"/>
                                        </p:tgtEl>
                                        <p:attrNameLst>
                                          <p:attrName>style.visibility</p:attrName>
                                        </p:attrNameLst>
                                      </p:cBhvr>
                                      <p:to>
                                        <p:strVal val="visible"/>
                                      </p:to>
                                    </p:set>
                                    <p:animEffect transition="in" filter="fade">
                                      <p:cBhvr>
                                        <p:cTn id="40" dur="500"/>
                                        <p:tgtEl>
                                          <p:spTgt spid="33"/>
                                        </p:tgtEl>
                                      </p:cBhvr>
                                    </p:animEffect>
                                  </p:childTnLst>
                                </p:cTn>
                              </p:par>
                              <p:par>
                                <p:cTn id="41" presetID="47" presetClass="entr" presetSubtype="0" fill="hold" grpId="0" nodeType="withEffect">
                                  <p:stCondLst>
                                    <p:cond delay="400"/>
                                  </p:stCondLst>
                                  <p:childTnLst>
                                    <p:set>
                                      <p:cBhvr>
                                        <p:cTn id="42" dur="1" fill="hold">
                                          <p:stCondLst>
                                            <p:cond delay="0"/>
                                          </p:stCondLst>
                                        </p:cTn>
                                        <p:tgtEl>
                                          <p:spTgt spid="18"/>
                                        </p:tgtEl>
                                        <p:attrNameLst>
                                          <p:attrName>style.visibility</p:attrName>
                                        </p:attrNameLst>
                                      </p:cBhvr>
                                      <p:to>
                                        <p:strVal val="visible"/>
                                      </p:to>
                                    </p:set>
                                    <p:animEffect transition="in" filter="fade">
                                      <p:cBhvr>
                                        <p:cTn id="43" dur="500"/>
                                        <p:tgtEl>
                                          <p:spTgt spid="18"/>
                                        </p:tgtEl>
                                      </p:cBhvr>
                                    </p:animEffect>
                                    <p:anim calcmode="lin" valueType="num">
                                      <p:cBhvr>
                                        <p:cTn id="44" dur="500" fill="hold"/>
                                        <p:tgtEl>
                                          <p:spTgt spid="18"/>
                                        </p:tgtEl>
                                        <p:attrNameLst>
                                          <p:attrName>ppt_x</p:attrName>
                                        </p:attrNameLst>
                                      </p:cBhvr>
                                      <p:tavLst>
                                        <p:tav tm="0">
                                          <p:val>
                                            <p:strVal val="#ppt_x"/>
                                          </p:val>
                                        </p:tav>
                                        <p:tav tm="100000">
                                          <p:val>
                                            <p:strVal val="#ppt_x"/>
                                          </p:val>
                                        </p:tav>
                                      </p:tavLst>
                                    </p:anim>
                                    <p:anim calcmode="lin" valueType="num">
                                      <p:cBhvr>
                                        <p:cTn id="45" dur="500" fill="hold"/>
                                        <p:tgtEl>
                                          <p:spTgt spid="18"/>
                                        </p:tgtEl>
                                        <p:attrNameLst>
                                          <p:attrName>ppt_y</p:attrName>
                                        </p:attrNameLst>
                                      </p:cBhvr>
                                      <p:tavLst>
                                        <p:tav tm="0">
                                          <p:val>
                                            <p:strVal val="#ppt_y-.1"/>
                                          </p:val>
                                        </p:tav>
                                        <p:tav tm="100000">
                                          <p:val>
                                            <p:strVal val="#ppt_y"/>
                                          </p:val>
                                        </p:tav>
                                      </p:tavLst>
                                    </p:anim>
                                  </p:childTnLst>
                                </p:cTn>
                              </p:par>
                              <p:par>
                                <p:cTn id="46" presetID="23" presetClass="entr" presetSubtype="272" fill="hold" grpId="0" nodeType="withEffect">
                                  <p:stCondLst>
                                    <p:cond delay="600"/>
                                  </p:stCondLst>
                                  <p:childTnLst>
                                    <p:set>
                                      <p:cBhvr>
                                        <p:cTn id="47" dur="1" fill="hold">
                                          <p:stCondLst>
                                            <p:cond delay="0"/>
                                          </p:stCondLst>
                                        </p:cTn>
                                        <p:tgtEl>
                                          <p:spTgt spid="26"/>
                                        </p:tgtEl>
                                        <p:attrNameLst>
                                          <p:attrName>style.visibility</p:attrName>
                                        </p:attrNameLst>
                                      </p:cBhvr>
                                      <p:to>
                                        <p:strVal val="visible"/>
                                      </p:to>
                                    </p:set>
                                    <p:anim calcmode="lin" valueType="num">
                                      <p:cBhvr>
                                        <p:cTn id="48" dur="500" fill="hold"/>
                                        <p:tgtEl>
                                          <p:spTgt spid="26"/>
                                        </p:tgtEl>
                                        <p:attrNameLst>
                                          <p:attrName>ppt_w</p:attrName>
                                        </p:attrNameLst>
                                      </p:cBhvr>
                                      <p:tavLst>
                                        <p:tav tm="0">
                                          <p:val>
                                            <p:strVal val="2/3*#ppt_w"/>
                                          </p:val>
                                        </p:tav>
                                        <p:tav tm="100000">
                                          <p:val>
                                            <p:strVal val="#ppt_w"/>
                                          </p:val>
                                        </p:tav>
                                      </p:tavLst>
                                    </p:anim>
                                    <p:anim calcmode="lin" valueType="num">
                                      <p:cBhvr>
                                        <p:cTn id="49" dur="500" fill="hold"/>
                                        <p:tgtEl>
                                          <p:spTgt spid="26"/>
                                        </p:tgtEl>
                                        <p:attrNameLst>
                                          <p:attrName>ppt_h</p:attrName>
                                        </p:attrNameLst>
                                      </p:cBhvr>
                                      <p:tavLst>
                                        <p:tav tm="0">
                                          <p:val>
                                            <p:strVal val="2/3*#ppt_h"/>
                                          </p:val>
                                        </p:tav>
                                        <p:tav tm="100000">
                                          <p:val>
                                            <p:strVal val="#ppt_h"/>
                                          </p:val>
                                        </p:tav>
                                      </p:tavLst>
                                    </p:anim>
                                  </p:childTnLst>
                                </p:cTn>
                              </p:par>
                              <p:par>
                                <p:cTn id="50" presetID="10" presetClass="entr" presetSubtype="0" fill="hold" grpId="0" nodeType="withEffect">
                                  <p:stCondLst>
                                    <p:cond delay="600"/>
                                  </p:stCondLst>
                                  <p:childTnLst>
                                    <p:set>
                                      <p:cBhvr>
                                        <p:cTn id="51" dur="1" fill="hold">
                                          <p:stCondLst>
                                            <p:cond delay="0"/>
                                          </p:stCondLst>
                                        </p:cTn>
                                        <p:tgtEl>
                                          <p:spTgt spid="34"/>
                                        </p:tgtEl>
                                        <p:attrNameLst>
                                          <p:attrName>style.visibility</p:attrName>
                                        </p:attrNameLst>
                                      </p:cBhvr>
                                      <p:to>
                                        <p:strVal val="visible"/>
                                      </p:to>
                                    </p:set>
                                    <p:animEffect transition="in" filter="fade">
                                      <p:cBhvr>
                                        <p:cTn id="52" dur="500"/>
                                        <p:tgtEl>
                                          <p:spTgt spid="34"/>
                                        </p:tgtEl>
                                      </p:cBhvr>
                                    </p:animEffect>
                                  </p:childTnLst>
                                </p:cTn>
                              </p:par>
                              <p:par>
                                <p:cTn id="53" presetID="16" presetClass="entr" presetSubtype="37" fill="hold" nodeType="withEffect">
                                  <p:stCondLst>
                                    <p:cond delay="600"/>
                                  </p:stCondLst>
                                  <p:childTnLst>
                                    <p:set>
                                      <p:cBhvr>
                                        <p:cTn id="54" dur="1" fill="hold">
                                          <p:stCondLst>
                                            <p:cond delay="0"/>
                                          </p:stCondLst>
                                        </p:cTn>
                                        <p:tgtEl>
                                          <p:spTgt spid="23"/>
                                        </p:tgtEl>
                                        <p:attrNameLst>
                                          <p:attrName>style.visibility</p:attrName>
                                        </p:attrNameLst>
                                      </p:cBhvr>
                                      <p:to>
                                        <p:strVal val="visible"/>
                                      </p:to>
                                    </p:set>
                                    <p:animEffect transition="in" filter="barn(outVertical)">
                                      <p:cBhvr>
                                        <p:cTn id="55" dur="500"/>
                                        <p:tgtEl>
                                          <p:spTgt spid="23"/>
                                        </p:tgtEl>
                                      </p:cBhvr>
                                    </p:animEffect>
                                  </p:childTnLst>
                                </p:cTn>
                              </p:par>
                              <p:par>
                                <p:cTn id="56" presetID="16" presetClass="entr" presetSubtype="37" fill="hold" nodeType="withEffect">
                                  <p:stCondLst>
                                    <p:cond delay="600"/>
                                  </p:stCondLst>
                                  <p:childTnLst>
                                    <p:set>
                                      <p:cBhvr>
                                        <p:cTn id="57" dur="1" fill="hold">
                                          <p:stCondLst>
                                            <p:cond delay="0"/>
                                          </p:stCondLst>
                                        </p:cTn>
                                        <p:tgtEl>
                                          <p:spTgt spid="27"/>
                                        </p:tgtEl>
                                        <p:attrNameLst>
                                          <p:attrName>style.visibility</p:attrName>
                                        </p:attrNameLst>
                                      </p:cBhvr>
                                      <p:to>
                                        <p:strVal val="visible"/>
                                      </p:to>
                                    </p:set>
                                    <p:animEffect transition="in" filter="barn(outVertical)">
                                      <p:cBhvr>
                                        <p:cTn id="58" dur="500"/>
                                        <p:tgtEl>
                                          <p:spTgt spid="27"/>
                                        </p:tgtEl>
                                      </p:cBhvr>
                                    </p:animEffect>
                                  </p:childTnLst>
                                </p:cTn>
                              </p:par>
                              <p:par>
                                <p:cTn id="59" presetID="16" presetClass="entr" presetSubtype="37" fill="hold" nodeType="withEffect">
                                  <p:stCondLst>
                                    <p:cond delay="600"/>
                                  </p:stCondLst>
                                  <p:childTnLst>
                                    <p:set>
                                      <p:cBhvr>
                                        <p:cTn id="60" dur="1" fill="hold">
                                          <p:stCondLst>
                                            <p:cond delay="0"/>
                                          </p:stCondLst>
                                        </p:cTn>
                                        <p:tgtEl>
                                          <p:spTgt spid="28"/>
                                        </p:tgtEl>
                                        <p:attrNameLst>
                                          <p:attrName>style.visibility</p:attrName>
                                        </p:attrNameLst>
                                      </p:cBhvr>
                                      <p:to>
                                        <p:strVal val="visible"/>
                                      </p:to>
                                    </p:set>
                                    <p:animEffect transition="in" filter="barn(outVertical)">
                                      <p:cBhvr>
                                        <p:cTn id="61"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0" grpId="0"/>
      <p:bldP spid="21" grpId="0"/>
      <p:bldP spid="22" grpId="0" animBg="1"/>
      <p:bldP spid="24" grpId="0" animBg="1"/>
      <p:bldP spid="25" grpId="0" animBg="1"/>
      <p:bldP spid="26" grpId="0" animBg="1"/>
      <p:bldP spid="29" grpId="0" animBg="1"/>
      <p:bldP spid="33" grpId="0" animBg="1"/>
      <p:bldP spid="34"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6A485C-C0E0-4443-AEC7-02B6A65EB0B9}"/>
              </a:ext>
            </a:extLst>
          </p:cNvPr>
          <p:cNvSpPr>
            <a:spLocks noGrp="1"/>
          </p:cNvSpPr>
          <p:nvPr>
            <p:ph type="title"/>
          </p:nvPr>
        </p:nvSpPr>
        <p:spPr/>
        <p:txBody>
          <a:bodyPr/>
          <a:lstStyle/>
          <a:p>
            <a:r>
              <a:rPr lang="en-US" dirty="0"/>
              <a:t>VNet Service Endpoints (Public Preview)</a:t>
            </a:r>
          </a:p>
        </p:txBody>
      </p:sp>
      <p:sp>
        <p:nvSpPr>
          <p:cNvPr id="3" name="Text Placeholder 2">
            <a:extLst>
              <a:ext uri="{FF2B5EF4-FFF2-40B4-BE49-F238E27FC236}">
                <a16:creationId xmlns:a16="http://schemas.microsoft.com/office/drawing/2014/main" id="{F1D19DCA-EE32-4027-86D2-7186DCE4AFBF}"/>
              </a:ext>
            </a:extLst>
          </p:cNvPr>
          <p:cNvSpPr>
            <a:spLocks noGrp="1"/>
          </p:cNvSpPr>
          <p:nvPr>
            <p:ph type="body" sz="quarter" idx="10"/>
          </p:nvPr>
        </p:nvSpPr>
        <p:spPr>
          <a:xfrm>
            <a:off x="274638" y="1212850"/>
            <a:ext cx="6934199" cy="5401479"/>
          </a:xfrm>
        </p:spPr>
        <p:txBody>
          <a:bodyPr/>
          <a:lstStyle/>
          <a:p>
            <a:pPr marL="800100" indent="-342900">
              <a:spcAft>
                <a:spcPts val="600"/>
              </a:spcAft>
              <a:buFont typeface="Arial" panose="020B0604020202020204" pitchFamily="34" charset="0"/>
              <a:buChar char="•"/>
            </a:pPr>
            <a:r>
              <a:rPr lang="en-US" sz="2800" dirty="0">
                <a:latin typeface="+mn-lt"/>
              </a:rPr>
              <a:t>Secure Azure PaaS service resources to your Virtual networks</a:t>
            </a:r>
          </a:p>
          <a:p>
            <a:pPr marL="800100" indent="-342900">
              <a:spcAft>
                <a:spcPts val="600"/>
              </a:spcAft>
              <a:buFont typeface="Arial" panose="020B0604020202020204" pitchFamily="34" charset="0"/>
              <a:buChar char="•"/>
            </a:pPr>
            <a:r>
              <a:rPr lang="en-US" sz="2800" dirty="0">
                <a:latin typeface="+mn-lt"/>
              </a:rPr>
              <a:t>Direct connection from your virtual network to an Azure service</a:t>
            </a:r>
          </a:p>
          <a:p>
            <a:pPr marL="800100" indent="-342900">
              <a:spcAft>
                <a:spcPts val="600"/>
              </a:spcAft>
              <a:buFont typeface="Arial" panose="020B0604020202020204" pitchFamily="34" charset="0"/>
              <a:buChar char="•"/>
            </a:pPr>
            <a:r>
              <a:rPr lang="en-US" sz="2800" dirty="0">
                <a:latin typeface="+mn-lt"/>
              </a:rPr>
              <a:t>Use VNet’s private address space to access supported Azure services</a:t>
            </a:r>
          </a:p>
          <a:p>
            <a:pPr marL="800100" indent="-342900">
              <a:spcAft>
                <a:spcPts val="600"/>
              </a:spcAft>
              <a:buFont typeface="Arial" panose="020B0604020202020204" pitchFamily="34" charset="0"/>
              <a:buChar char="•"/>
            </a:pPr>
            <a:r>
              <a:rPr lang="en-US" sz="2800" dirty="0">
                <a:latin typeface="+mn-lt"/>
              </a:rPr>
              <a:t>Secure Azure Storage Azure SQL to virtual networks </a:t>
            </a:r>
          </a:p>
          <a:p>
            <a:pPr marL="800100" indent="-342900">
              <a:spcAft>
                <a:spcPts val="600"/>
              </a:spcAft>
              <a:buFont typeface="Arial" panose="020B0604020202020204" pitchFamily="34" charset="0"/>
              <a:buChar char="•"/>
            </a:pPr>
            <a:r>
              <a:rPr lang="en-US" sz="2800" dirty="0">
                <a:latin typeface="+mn-lt"/>
              </a:rPr>
              <a:t>Lower latencies for Azure service traffic from your VNet</a:t>
            </a:r>
          </a:p>
          <a:p>
            <a:endParaRPr lang="en-US" dirty="0"/>
          </a:p>
        </p:txBody>
      </p:sp>
      <p:pic>
        <p:nvPicPr>
          <p:cNvPr id="4" name="Picture 3">
            <a:extLst>
              <a:ext uri="{FF2B5EF4-FFF2-40B4-BE49-F238E27FC236}">
                <a16:creationId xmlns:a16="http://schemas.microsoft.com/office/drawing/2014/main" id="{1693EE75-8CFA-45D4-BA8E-97078078D51E}"/>
              </a:ext>
            </a:extLst>
          </p:cNvPr>
          <p:cNvPicPr>
            <a:picLocks noChangeAspect="1"/>
          </p:cNvPicPr>
          <p:nvPr/>
        </p:nvPicPr>
        <p:blipFill>
          <a:blip r:embed="rId3"/>
          <a:stretch>
            <a:fillRect/>
          </a:stretch>
        </p:blipFill>
        <p:spPr>
          <a:xfrm>
            <a:off x="7219206" y="1363662"/>
            <a:ext cx="5092905" cy="3324257"/>
          </a:xfrm>
          <a:prstGeom prst="rect">
            <a:avLst/>
          </a:prstGeom>
        </p:spPr>
      </p:pic>
    </p:spTree>
    <p:extLst>
      <p:ext uri="{BB962C8B-B14F-4D97-AF65-F5344CB8AC3E}">
        <p14:creationId xmlns:p14="http://schemas.microsoft.com/office/powerpoint/2010/main" val="381939877"/>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6A485C-C0E0-4443-AEC7-02B6A65EB0B9}"/>
              </a:ext>
            </a:extLst>
          </p:cNvPr>
          <p:cNvSpPr>
            <a:spLocks noGrp="1"/>
          </p:cNvSpPr>
          <p:nvPr>
            <p:ph type="title"/>
          </p:nvPr>
        </p:nvSpPr>
        <p:spPr/>
        <p:txBody>
          <a:bodyPr/>
          <a:lstStyle/>
          <a:p>
            <a:r>
              <a:rPr lang="en-US" dirty="0"/>
              <a:t>Azure DNS Private Zone (Managed Preview) </a:t>
            </a:r>
          </a:p>
        </p:txBody>
      </p:sp>
      <p:sp>
        <p:nvSpPr>
          <p:cNvPr id="3" name="Text Placeholder 2">
            <a:extLst>
              <a:ext uri="{FF2B5EF4-FFF2-40B4-BE49-F238E27FC236}">
                <a16:creationId xmlns:a16="http://schemas.microsoft.com/office/drawing/2014/main" id="{8682FF9F-10A8-4706-875A-2A776F992AFF}"/>
              </a:ext>
            </a:extLst>
          </p:cNvPr>
          <p:cNvSpPr>
            <a:spLocks noGrp="1"/>
          </p:cNvSpPr>
          <p:nvPr>
            <p:ph type="body" sz="quarter" idx="10"/>
          </p:nvPr>
        </p:nvSpPr>
        <p:spPr>
          <a:xfrm>
            <a:off x="274638" y="1212850"/>
            <a:ext cx="6857999" cy="5486401"/>
          </a:xfrm>
        </p:spPr>
        <p:txBody>
          <a:bodyPr/>
          <a:lstStyle/>
          <a:p>
            <a:pPr marL="342900" indent="-342900">
              <a:buFont typeface="Arial" panose="020B0604020202020204" pitchFamily="34" charset="0"/>
              <a:buChar char="•"/>
            </a:pPr>
            <a:r>
              <a:rPr lang="en-US" sz="2400" dirty="0"/>
              <a:t>Host DNS zones within virtual networks</a:t>
            </a:r>
          </a:p>
          <a:p>
            <a:pPr marL="342900" indent="-342900">
              <a:buFont typeface="Arial" panose="020B0604020202020204" pitchFamily="34" charset="0"/>
              <a:buChar char="•"/>
            </a:pPr>
            <a:r>
              <a:rPr lang="en-US" sz="2400" dirty="0"/>
              <a:t>Removes the need for custom DNS solutions</a:t>
            </a:r>
          </a:p>
          <a:p>
            <a:pPr marL="342900" indent="-342900">
              <a:buFont typeface="Arial" panose="020B0604020202020204" pitchFamily="34" charset="0"/>
              <a:buChar char="•"/>
            </a:pPr>
            <a:r>
              <a:rPr lang="en-US" sz="2400" dirty="0"/>
              <a:t>Use all common DNS records types</a:t>
            </a:r>
          </a:p>
          <a:p>
            <a:pPr marL="809271" lvl="1" indent="-342900">
              <a:buFont typeface="Arial" panose="020B0604020202020204" pitchFamily="34" charset="0"/>
              <a:buChar char="•"/>
            </a:pPr>
            <a:r>
              <a:rPr lang="en-US" sz="2400" dirty="0"/>
              <a:t>A, AAAA, CNAME, MX, NS, PTR, SOA, SRV, and TXT records</a:t>
            </a:r>
          </a:p>
          <a:p>
            <a:pPr marL="342900" indent="-342900">
              <a:buFont typeface="Arial" panose="020B0604020202020204" pitchFamily="34" charset="0"/>
              <a:buChar char="•"/>
            </a:pPr>
            <a:r>
              <a:rPr lang="en-US" sz="2400" dirty="0"/>
              <a:t>Automatic hostname record management.</a:t>
            </a:r>
          </a:p>
          <a:p>
            <a:pPr marL="342900" indent="-342900">
              <a:buFont typeface="Arial" panose="020B0604020202020204" pitchFamily="34" charset="0"/>
              <a:buChar char="•"/>
            </a:pPr>
            <a:r>
              <a:rPr lang="en-US" sz="2400" dirty="0"/>
              <a:t>Hostname resolution between virtual networks</a:t>
            </a:r>
          </a:p>
          <a:p>
            <a:pPr marL="342900" indent="-342900">
              <a:buFont typeface="Arial" panose="020B0604020202020204" pitchFamily="34" charset="0"/>
              <a:buChar char="•"/>
            </a:pPr>
            <a:r>
              <a:rPr lang="en-US" sz="2400" dirty="0"/>
              <a:t>Familiar tools and user experience</a:t>
            </a:r>
          </a:p>
          <a:p>
            <a:endParaRPr lang="en-US" dirty="0"/>
          </a:p>
        </p:txBody>
      </p:sp>
      <p:pic>
        <p:nvPicPr>
          <p:cNvPr id="6" name="Picture 5">
            <a:extLst>
              <a:ext uri="{FF2B5EF4-FFF2-40B4-BE49-F238E27FC236}">
                <a16:creationId xmlns:a16="http://schemas.microsoft.com/office/drawing/2014/main" id="{251C8C0D-1830-4541-97A6-19B9D132D05D}"/>
              </a:ext>
            </a:extLst>
          </p:cNvPr>
          <p:cNvPicPr>
            <a:picLocks noChangeAspect="1"/>
          </p:cNvPicPr>
          <p:nvPr/>
        </p:nvPicPr>
        <p:blipFill>
          <a:blip r:embed="rId3"/>
          <a:stretch>
            <a:fillRect/>
          </a:stretch>
        </p:blipFill>
        <p:spPr>
          <a:xfrm>
            <a:off x="7259935" y="1287462"/>
            <a:ext cx="4776970" cy="3299294"/>
          </a:xfrm>
          <a:prstGeom prst="rect">
            <a:avLst/>
          </a:prstGeom>
        </p:spPr>
      </p:pic>
    </p:spTree>
    <p:extLst>
      <p:ext uri="{BB962C8B-B14F-4D97-AF65-F5344CB8AC3E}">
        <p14:creationId xmlns:p14="http://schemas.microsoft.com/office/powerpoint/2010/main" val="497881300"/>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6A485C-C0E0-4443-AEC7-02B6A65EB0B9}"/>
              </a:ext>
            </a:extLst>
          </p:cNvPr>
          <p:cNvSpPr>
            <a:spLocks noGrp="1"/>
          </p:cNvSpPr>
          <p:nvPr>
            <p:ph type="title"/>
          </p:nvPr>
        </p:nvSpPr>
        <p:spPr/>
        <p:txBody>
          <a:bodyPr/>
          <a:lstStyle/>
          <a:p>
            <a:r>
              <a:rPr lang="en-US" sz="4400" dirty="0"/>
              <a:t>Accelerated Networking for Linux (Public Preview)</a:t>
            </a:r>
          </a:p>
        </p:txBody>
      </p:sp>
      <p:sp>
        <p:nvSpPr>
          <p:cNvPr id="3" name="Text Placeholder 2">
            <a:extLst>
              <a:ext uri="{FF2B5EF4-FFF2-40B4-BE49-F238E27FC236}">
                <a16:creationId xmlns:a16="http://schemas.microsoft.com/office/drawing/2014/main" id="{8FFC9035-82E9-4F97-B338-11B17DC2A264}"/>
              </a:ext>
            </a:extLst>
          </p:cNvPr>
          <p:cNvSpPr>
            <a:spLocks noGrp="1"/>
          </p:cNvSpPr>
          <p:nvPr>
            <p:ph type="body" sz="quarter" idx="10"/>
          </p:nvPr>
        </p:nvSpPr>
        <p:spPr>
          <a:xfrm>
            <a:off x="274638" y="1212850"/>
            <a:ext cx="5638799" cy="5816977"/>
          </a:xfrm>
        </p:spPr>
        <p:txBody>
          <a:bodyPr/>
          <a:lstStyle/>
          <a:p>
            <a:pPr marL="285750" indent="-285750">
              <a:buFont typeface="Arial" panose="020B0604020202020204" pitchFamily="34" charset="0"/>
              <a:buChar char="•"/>
            </a:pPr>
            <a:r>
              <a:rPr lang="en-US" sz="2400" b="1" dirty="0">
                <a:latin typeface="+mn-lt"/>
              </a:rPr>
              <a:t>No accelerated networking</a:t>
            </a:r>
            <a:r>
              <a:rPr lang="en-US" sz="2400" dirty="0">
                <a:latin typeface="+mn-lt"/>
              </a:rPr>
              <a:t>: Network traffic traverses the host and the virtual switch. </a:t>
            </a:r>
          </a:p>
          <a:p>
            <a:pPr marL="285750" indent="-285750">
              <a:buFont typeface="Arial" panose="020B0604020202020204" pitchFamily="34" charset="0"/>
              <a:buChar char="•"/>
            </a:pPr>
            <a:r>
              <a:rPr lang="en-US" sz="2400" b="1" dirty="0">
                <a:latin typeface="+mn-lt"/>
              </a:rPr>
              <a:t>Accelerated networking</a:t>
            </a:r>
            <a:r>
              <a:rPr lang="en-US" sz="2400" dirty="0">
                <a:latin typeface="+mn-lt"/>
              </a:rPr>
              <a:t>: Network traffic arrives at the VM's network interface (NIC), and forwarded to VM. </a:t>
            </a:r>
          </a:p>
          <a:p>
            <a:pPr marL="752121" lvl="1" indent="-285750">
              <a:buFont typeface="Arial" panose="020B0604020202020204" pitchFamily="34" charset="0"/>
              <a:buChar char="•"/>
            </a:pPr>
            <a:r>
              <a:rPr lang="en-US" sz="2400" dirty="0"/>
              <a:t>All network policies that the virtual switch applies without accelerated networking </a:t>
            </a:r>
            <a:r>
              <a:rPr lang="en-US" sz="2400" dirty="0">
                <a:solidFill>
                  <a:srgbClr val="0078D7"/>
                </a:solidFill>
              </a:rPr>
              <a:t>are offloaded and applied in hardware</a:t>
            </a:r>
          </a:p>
          <a:p>
            <a:pPr marL="752121" lvl="1" indent="-285750">
              <a:buFont typeface="Arial" panose="020B0604020202020204" pitchFamily="34" charset="0"/>
              <a:buChar char="•"/>
            </a:pPr>
            <a:r>
              <a:rPr lang="en-US" sz="2400" dirty="0"/>
              <a:t>Lower Latency / Higher packets per second (pps)</a:t>
            </a:r>
          </a:p>
          <a:p>
            <a:pPr marL="752121" lvl="1" indent="-285750">
              <a:buFont typeface="Arial" panose="020B0604020202020204" pitchFamily="34" charset="0"/>
              <a:buChar char="•"/>
            </a:pPr>
            <a:r>
              <a:rPr lang="en-US" sz="2400" dirty="0"/>
              <a:t>Reduced jitter</a:t>
            </a:r>
          </a:p>
          <a:p>
            <a:pPr marL="752121" lvl="1" indent="-285750">
              <a:buFont typeface="Arial" panose="020B0604020202020204" pitchFamily="34" charset="0"/>
              <a:buChar char="•"/>
            </a:pPr>
            <a:r>
              <a:rPr lang="en-US" sz="2400" dirty="0"/>
              <a:t>Decreased CPU utilization</a:t>
            </a:r>
          </a:p>
          <a:p>
            <a:endParaRPr lang="en-US" dirty="0"/>
          </a:p>
        </p:txBody>
      </p:sp>
      <p:sp>
        <p:nvSpPr>
          <p:cNvPr id="7" name="Rectangle 6">
            <a:extLst>
              <a:ext uri="{FF2B5EF4-FFF2-40B4-BE49-F238E27FC236}">
                <a16:creationId xmlns:a16="http://schemas.microsoft.com/office/drawing/2014/main" id="{053CD3D8-CE67-444A-80C3-D33841E95C0B}"/>
              </a:ext>
            </a:extLst>
          </p:cNvPr>
          <p:cNvSpPr/>
          <p:nvPr/>
        </p:nvSpPr>
        <p:spPr>
          <a:xfrm>
            <a:off x="655637" y="1439862"/>
            <a:ext cx="5486400" cy="369332"/>
          </a:xfrm>
          <a:prstGeom prst="rect">
            <a:avLst/>
          </a:prstGeom>
        </p:spPr>
        <p:txBody>
          <a:bodyPr wrap="square">
            <a:spAutoFit/>
          </a:bodyPr>
          <a:lstStyle/>
          <a:p>
            <a:pPr marL="285750" indent="-285750">
              <a:buFont typeface="Arial" panose="020B0604020202020204" pitchFamily="34" charset="0"/>
              <a:buChar char="•"/>
            </a:pPr>
            <a:endParaRPr lang="en-US" dirty="0"/>
          </a:p>
        </p:txBody>
      </p:sp>
      <p:pic>
        <p:nvPicPr>
          <p:cNvPr id="13" name="Picture 12">
            <a:extLst>
              <a:ext uri="{FF2B5EF4-FFF2-40B4-BE49-F238E27FC236}">
                <a16:creationId xmlns:a16="http://schemas.microsoft.com/office/drawing/2014/main" id="{7BDC35FE-B80B-4823-BDE9-F5E094955C33}"/>
              </a:ext>
            </a:extLst>
          </p:cNvPr>
          <p:cNvPicPr>
            <a:picLocks noChangeAspect="1"/>
          </p:cNvPicPr>
          <p:nvPr/>
        </p:nvPicPr>
        <p:blipFill>
          <a:blip r:embed="rId3"/>
          <a:stretch>
            <a:fillRect/>
          </a:stretch>
        </p:blipFill>
        <p:spPr>
          <a:xfrm>
            <a:off x="6142037" y="1363662"/>
            <a:ext cx="5979694" cy="3810000"/>
          </a:xfrm>
          <a:prstGeom prst="rect">
            <a:avLst/>
          </a:prstGeom>
        </p:spPr>
      </p:pic>
    </p:spTree>
    <p:extLst>
      <p:ext uri="{BB962C8B-B14F-4D97-AF65-F5344CB8AC3E}">
        <p14:creationId xmlns:p14="http://schemas.microsoft.com/office/powerpoint/2010/main" val="1613066655"/>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6A485C-C0E0-4443-AEC7-02B6A65EB0B9}"/>
              </a:ext>
            </a:extLst>
          </p:cNvPr>
          <p:cNvSpPr>
            <a:spLocks noGrp="1"/>
          </p:cNvSpPr>
          <p:nvPr>
            <p:ph type="title"/>
          </p:nvPr>
        </p:nvSpPr>
        <p:spPr/>
        <p:txBody>
          <a:bodyPr/>
          <a:lstStyle/>
          <a:p>
            <a:r>
              <a:rPr lang="en-US" dirty="0"/>
              <a:t>Load balancer</a:t>
            </a:r>
          </a:p>
        </p:txBody>
      </p:sp>
      <p:sp>
        <p:nvSpPr>
          <p:cNvPr id="3" name="Text Placeholder 2">
            <a:extLst>
              <a:ext uri="{FF2B5EF4-FFF2-40B4-BE49-F238E27FC236}">
                <a16:creationId xmlns:a16="http://schemas.microsoft.com/office/drawing/2014/main" id="{14A59976-C0EC-44AF-887F-3CF1B3E53B0C}"/>
              </a:ext>
            </a:extLst>
          </p:cNvPr>
          <p:cNvSpPr>
            <a:spLocks noGrp="1"/>
          </p:cNvSpPr>
          <p:nvPr>
            <p:ph type="body" sz="quarter" idx="10"/>
          </p:nvPr>
        </p:nvSpPr>
        <p:spPr>
          <a:xfrm>
            <a:off x="274639" y="1212850"/>
            <a:ext cx="8839200" cy="6029343"/>
          </a:xfrm>
        </p:spPr>
        <p:txBody>
          <a:bodyPr/>
          <a:lstStyle/>
          <a:p>
            <a:pPr marL="457200" indent="-457200">
              <a:buFont typeface="+mj-lt"/>
              <a:buAutoNum type="arabicPeriod"/>
            </a:pPr>
            <a:r>
              <a:rPr lang="en-US" sz="1800" dirty="0"/>
              <a:t>Load balancer Standard (Public Preview)</a:t>
            </a:r>
          </a:p>
          <a:p>
            <a:pPr marL="1152171" lvl="2" indent="-457200">
              <a:buFont typeface="Arial" panose="020B0604020202020204" pitchFamily="34" charset="0"/>
              <a:buChar char="•"/>
            </a:pPr>
            <a:r>
              <a:rPr lang="en-US" sz="1800" dirty="0">
                <a:solidFill>
                  <a:srgbClr val="0078D7"/>
                </a:solidFill>
                <a:latin typeface="+mj-lt"/>
              </a:rPr>
              <a:t>Availability Zones with regionally resilient and zonal frontends, cross-zone load balancing for HA scenarios within a zone or across zones.</a:t>
            </a:r>
          </a:p>
          <a:p>
            <a:pPr marL="1152171" lvl="2" indent="-457200">
              <a:buFont typeface="Arial" panose="020B0604020202020204" pitchFamily="34" charset="0"/>
              <a:buChar char="•"/>
            </a:pPr>
            <a:r>
              <a:rPr lang="en-US" sz="1800" dirty="0">
                <a:latin typeface="+mj-lt"/>
              </a:rPr>
              <a:t>Any Virtual Machine instances in a Virtual Network, including 1000 instance VM Scale Sets.</a:t>
            </a:r>
          </a:p>
          <a:p>
            <a:pPr marL="1152171" lvl="2" indent="-457200">
              <a:buFont typeface="Arial" panose="020B0604020202020204" pitchFamily="34" charset="0"/>
              <a:buChar char="•"/>
            </a:pPr>
            <a:r>
              <a:rPr lang="en-US" sz="1800" dirty="0">
                <a:latin typeface="+mj-lt"/>
              </a:rPr>
              <a:t>Instance load balancing rules to internally load balance all TCP and UDP flows for scenarios including Network Virtual Appliance HA</a:t>
            </a:r>
          </a:p>
          <a:p>
            <a:pPr marL="1152171" lvl="2" indent="-457200">
              <a:buFont typeface="Arial" panose="020B0604020202020204" pitchFamily="34" charset="0"/>
              <a:buChar char="•"/>
            </a:pPr>
            <a:r>
              <a:rPr lang="en-US" sz="1800" dirty="0">
                <a:latin typeface="+mj-lt"/>
              </a:rPr>
              <a:t>Diagnostic insights: data plane health, per endpoint health probe status, and counters for packets, bytes, SYN packets, and outbound SNAT connections.</a:t>
            </a:r>
          </a:p>
          <a:p>
            <a:pPr marL="457200" indent="-457200">
              <a:buFont typeface="+mj-lt"/>
              <a:buAutoNum type="arabicPeriod"/>
            </a:pPr>
            <a:r>
              <a:rPr lang="en-US" sz="1800" dirty="0"/>
              <a:t>Load balancer HA Ports (Public Preview)</a:t>
            </a:r>
          </a:p>
          <a:p>
            <a:pPr marL="923571" lvl="1" indent="-457200">
              <a:buFont typeface="Arial" panose="020B0604020202020204" pitchFamily="34" charset="0"/>
              <a:buChar char="•"/>
            </a:pPr>
            <a:r>
              <a:rPr lang="en-US" sz="1800" b="1" dirty="0">
                <a:latin typeface="+mj-lt"/>
              </a:rPr>
              <a:t>All Traffic </a:t>
            </a:r>
            <a:r>
              <a:rPr lang="en-US" sz="1800" dirty="0">
                <a:latin typeface="+mj-lt"/>
              </a:rPr>
              <a:t>- Load balance the Virtual network traffic from multiple different sources on to the backend pool – irrespective of the port numbers.</a:t>
            </a:r>
          </a:p>
          <a:p>
            <a:pPr marL="923571" lvl="1" indent="-457200">
              <a:buFont typeface="Arial" panose="020B0604020202020204" pitchFamily="34" charset="0"/>
              <a:buChar char="•"/>
            </a:pPr>
            <a:r>
              <a:rPr lang="en-US" sz="1800" b="1" dirty="0">
                <a:latin typeface="+mj-lt"/>
              </a:rPr>
              <a:t>Simpler Configuration </a:t>
            </a:r>
            <a:r>
              <a:rPr lang="en-US" sz="1800" dirty="0">
                <a:latin typeface="+mj-lt"/>
              </a:rPr>
              <a:t>– </a:t>
            </a:r>
            <a:r>
              <a:rPr lang="en-US" sz="1800" dirty="0">
                <a:solidFill>
                  <a:srgbClr val="0078D7"/>
                </a:solidFill>
                <a:latin typeface="+mj-lt"/>
              </a:rPr>
              <a:t>Replaces </a:t>
            </a:r>
            <a:r>
              <a:rPr lang="en-US" sz="1800" b="1" dirty="0">
                <a:solidFill>
                  <a:srgbClr val="0078D7"/>
                </a:solidFill>
                <a:latin typeface="+mj-lt"/>
              </a:rPr>
              <a:t>multiple load balancing rules with a single rule, avoid the max rule limit, and reduce complexity</a:t>
            </a:r>
          </a:p>
          <a:p>
            <a:pPr marL="923571" lvl="1" indent="-457200">
              <a:buFont typeface="Arial" panose="020B0604020202020204" pitchFamily="34" charset="0"/>
              <a:buChar char="•"/>
            </a:pPr>
            <a:r>
              <a:rPr lang="en-US" sz="1800" b="1" dirty="0">
                <a:latin typeface="+mj-lt"/>
              </a:rPr>
              <a:t>NVA HA</a:t>
            </a:r>
            <a:r>
              <a:rPr lang="en-US" sz="1800" dirty="0">
                <a:latin typeface="+mj-lt"/>
              </a:rPr>
              <a:t> – Appliances can be deployed in an N-Active Pool behind a load balancer using the HA Ports, and can be made highly available and process all traffic.</a:t>
            </a:r>
          </a:p>
          <a:p>
            <a:pPr marL="923571" lvl="1" indent="-457200">
              <a:buFont typeface="Arial" panose="020B0604020202020204" pitchFamily="34" charset="0"/>
              <a:buChar char="•"/>
            </a:pPr>
            <a:r>
              <a:rPr lang="en-US" sz="1800" b="1" dirty="0">
                <a:latin typeface="+mj-lt"/>
              </a:rPr>
              <a:t>Load balancing for Port Range</a:t>
            </a:r>
            <a:r>
              <a:rPr lang="en-US" sz="1800" dirty="0">
                <a:latin typeface="+mj-lt"/>
              </a:rPr>
              <a:t> – this feature, combined with NSGs can Load Balance traffic for certain port ranges for custom applications.</a:t>
            </a:r>
          </a:p>
          <a:p>
            <a:endParaRPr lang="en-US" dirty="0"/>
          </a:p>
        </p:txBody>
      </p:sp>
      <p:sp>
        <p:nvSpPr>
          <p:cNvPr id="5" name="Rectangle 4">
            <a:extLst>
              <a:ext uri="{FF2B5EF4-FFF2-40B4-BE49-F238E27FC236}">
                <a16:creationId xmlns:a16="http://schemas.microsoft.com/office/drawing/2014/main" id="{FA5917CB-E5EC-4927-A7C8-C4003E4C0891}"/>
              </a:ext>
            </a:extLst>
          </p:cNvPr>
          <p:cNvSpPr/>
          <p:nvPr/>
        </p:nvSpPr>
        <p:spPr>
          <a:xfrm>
            <a:off x="547688" y="1363662"/>
            <a:ext cx="8839200" cy="707886"/>
          </a:xfrm>
          <a:prstGeom prst="rect">
            <a:avLst/>
          </a:prstGeom>
        </p:spPr>
        <p:txBody>
          <a:bodyPr wrap="square">
            <a:spAutoFit/>
          </a:bodyPr>
          <a:lstStyle/>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sz="2000" dirty="0"/>
          </a:p>
        </p:txBody>
      </p:sp>
      <p:pic>
        <p:nvPicPr>
          <p:cNvPr id="4" name="Picture 3">
            <a:extLst>
              <a:ext uri="{FF2B5EF4-FFF2-40B4-BE49-F238E27FC236}">
                <a16:creationId xmlns:a16="http://schemas.microsoft.com/office/drawing/2014/main" id="{90EC62CE-6C54-48E3-B260-6B00C4B0E299}"/>
              </a:ext>
            </a:extLst>
          </p:cNvPr>
          <p:cNvPicPr>
            <a:picLocks noChangeAspect="1"/>
          </p:cNvPicPr>
          <p:nvPr/>
        </p:nvPicPr>
        <p:blipFill>
          <a:blip r:embed="rId3"/>
          <a:stretch>
            <a:fillRect/>
          </a:stretch>
        </p:blipFill>
        <p:spPr>
          <a:xfrm>
            <a:off x="9647237" y="2542500"/>
            <a:ext cx="2515026" cy="2070966"/>
          </a:xfrm>
          <a:prstGeom prst="rect">
            <a:avLst/>
          </a:prstGeom>
        </p:spPr>
      </p:pic>
    </p:spTree>
    <p:extLst>
      <p:ext uri="{BB962C8B-B14F-4D97-AF65-F5344CB8AC3E}">
        <p14:creationId xmlns:p14="http://schemas.microsoft.com/office/powerpoint/2010/main" val="2916249775"/>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FD56DE-3E2C-48F3-846F-3444686380F0}"/>
              </a:ext>
            </a:extLst>
          </p:cNvPr>
          <p:cNvSpPr>
            <a:spLocks noGrp="1"/>
          </p:cNvSpPr>
          <p:nvPr>
            <p:ph type="title"/>
          </p:nvPr>
        </p:nvSpPr>
        <p:spPr>
          <a:xfrm>
            <a:off x="274639" y="1241426"/>
            <a:ext cx="5486399" cy="1680460"/>
          </a:xfrm>
        </p:spPr>
        <p:txBody>
          <a:bodyPr/>
          <a:lstStyle/>
          <a:p>
            <a:r>
              <a:rPr lang="en-GB" sz="5400" dirty="0"/>
              <a:t>Compute &amp; Storage Services</a:t>
            </a:r>
          </a:p>
        </p:txBody>
      </p:sp>
      <p:pic>
        <p:nvPicPr>
          <p:cNvPr id="6" name="Picture Placeholder 5" descr="A picture containing computer, indoor, building, train&#10;&#10;Description generated with high confidence">
            <a:extLst>
              <a:ext uri="{FF2B5EF4-FFF2-40B4-BE49-F238E27FC236}">
                <a16:creationId xmlns:a16="http://schemas.microsoft.com/office/drawing/2014/main" id="{4AF14745-9BB0-4DA9-8154-C6726ED0528B}"/>
              </a:ext>
            </a:extLst>
          </p:cNvPr>
          <p:cNvPicPr>
            <a:picLocks noGrp="1" noChangeAspect="1"/>
          </p:cNvPicPr>
          <p:nvPr>
            <p:ph type="pic" sz="quarter" idx="10"/>
          </p:nvPr>
        </p:nvPicPr>
        <p:blipFill>
          <a:blip r:embed="rId3"/>
          <a:srcRect l="20379" r="20379"/>
          <a:stretch>
            <a:fillRect/>
          </a:stretch>
        </p:blipFill>
        <p:spPr/>
      </p:pic>
    </p:spTree>
    <p:extLst>
      <p:ext uri="{BB962C8B-B14F-4D97-AF65-F5344CB8AC3E}">
        <p14:creationId xmlns:p14="http://schemas.microsoft.com/office/powerpoint/2010/main" val="766459003"/>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948C962-CD8E-4CC2-8F40-44C042F9F7F5}"/>
              </a:ext>
            </a:extLst>
          </p:cNvPr>
          <p:cNvSpPr/>
          <p:nvPr/>
        </p:nvSpPr>
        <p:spPr bwMode="auto">
          <a:xfrm>
            <a:off x="529605" y="1695023"/>
            <a:ext cx="11449272" cy="4656138"/>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Placeholder 1"/>
          <p:cNvSpPr>
            <a:spLocks noGrp="1"/>
          </p:cNvSpPr>
          <p:nvPr>
            <p:ph type="body" sz="quarter" idx="10"/>
          </p:nvPr>
        </p:nvSpPr>
        <p:spPr>
          <a:xfrm>
            <a:off x="1609725" y="1839039"/>
            <a:ext cx="4176544" cy="4401205"/>
          </a:xfrm>
        </p:spPr>
        <p:txBody>
          <a:bodyPr/>
          <a:lstStyle/>
          <a:p>
            <a:pPr marL="0" indent="0">
              <a:spcAft>
                <a:spcPts val="1800"/>
              </a:spcAft>
              <a:buNone/>
            </a:pPr>
            <a:r>
              <a:rPr lang="en-GB" sz="2000" b="1">
                <a:latin typeface="+mn-lt"/>
                <a:cs typeface="Segoe UI Light" panose="020B0502040204020203" pitchFamily="34" charset="0"/>
              </a:rPr>
              <a:t>Virtual Machines</a:t>
            </a:r>
            <a:br>
              <a:rPr lang="en-GB" sz="2000" b="1">
                <a:latin typeface="+mn-lt"/>
                <a:cs typeface="Segoe UI Light" panose="020B0502040204020203" pitchFamily="34" charset="0"/>
              </a:rPr>
            </a:br>
            <a:r>
              <a:rPr lang="en-GB" sz="2000">
                <a:cs typeface="Segoe UI Light" panose="020B0502040204020203" pitchFamily="34" charset="0"/>
              </a:rPr>
              <a:t>Windows and Linux VMs</a:t>
            </a:r>
          </a:p>
          <a:p>
            <a:pPr marL="0" indent="0">
              <a:spcAft>
                <a:spcPts val="1800"/>
              </a:spcAft>
              <a:buNone/>
            </a:pPr>
            <a:endParaRPr lang="en-GB" sz="2000" b="1">
              <a:cs typeface="Segoe UI Light" panose="020B0502040204020203" pitchFamily="34" charset="0"/>
            </a:endParaRPr>
          </a:p>
          <a:p>
            <a:pPr marL="0" indent="0">
              <a:spcAft>
                <a:spcPts val="1800"/>
              </a:spcAft>
              <a:buNone/>
            </a:pPr>
            <a:r>
              <a:rPr lang="en-GB" sz="2000" b="1">
                <a:solidFill>
                  <a:schemeClr val="tx1"/>
                </a:solidFill>
                <a:latin typeface="+mn-lt"/>
                <a:cs typeface="Segoe UI Light" panose="020B0502040204020203" pitchFamily="34" charset="0"/>
              </a:rPr>
              <a:t>Scale Sets</a:t>
            </a:r>
            <a:br>
              <a:rPr lang="en-GB" sz="2000" b="1">
                <a:solidFill>
                  <a:schemeClr val="tx1"/>
                </a:solidFill>
                <a:latin typeface="+mn-lt"/>
                <a:cs typeface="Segoe UI Light" panose="020B0502040204020203" pitchFamily="34" charset="0"/>
              </a:rPr>
            </a:br>
            <a:r>
              <a:rPr lang="en-GB" sz="2000">
                <a:solidFill>
                  <a:schemeClr val="tx1"/>
                </a:solidFill>
                <a:cs typeface="Segoe UI Light" panose="020B0502040204020203" pitchFamily="34" charset="0"/>
              </a:rPr>
              <a:t>Elastically scale 100s of VMs without pre-provisioning</a:t>
            </a:r>
          </a:p>
          <a:p>
            <a:pPr marL="0" indent="0">
              <a:spcAft>
                <a:spcPts val="1800"/>
              </a:spcAft>
              <a:buNone/>
            </a:pPr>
            <a:endParaRPr lang="en-GB" sz="2000" b="1">
              <a:solidFill>
                <a:schemeClr val="tx1"/>
              </a:solidFill>
              <a:cs typeface="Segoe UI Light" panose="020B0502040204020203" pitchFamily="34" charset="0"/>
            </a:endParaRPr>
          </a:p>
          <a:p>
            <a:pPr marL="0" indent="0">
              <a:spcAft>
                <a:spcPts val="1800"/>
              </a:spcAft>
              <a:buNone/>
            </a:pPr>
            <a:r>
              <a:rPr lang="en-GB" sz="2000" b="1">
                <a:solidFill>
                  <a:schemeClr val="tx1"/>
                </a:solidFill>
                <a:latin typeface="+mn-lt"/>
                <a:cs typeface="Segoe UI Light" panose="020B0502040204020203" pitchFamily="34" charset="0"/>
              </a:rPr>
              <a:t>Batch</a:t>
            </a:r>
            <a:br>
              <a:rPr lang="en-GB" sz="2000" b="1">
                <a:solidFill>
                  <a:schemeClr val="tx1"/>
                </a:solidFill>
                <a:latin typeface="+mn-lt"/>
                <a:cs typeface="Segoe UI Light" panose="020B0502040204020203" pitchFamily="34" charset="0"/>
              </a:rPr>
            </a:br>
            <a:r>
              <a:rPr lang="en-GB" sz="2000">
                <a:solidFill>
                  <a:schemeClr val="tx1"/>
                </a:solidFill>
                <a:cs typeface="Segoe UI Light" panose="020B0502040204020203" pitchFamily="34" charset="0"/>
              </a:rPr>
              <a:t>HPC and large scale batch processing. Scales to hundreds or thousands of VMs</a:t>
            </a:r>
            <a:endParaRPr lang="en-GB" sz="2000">
              <a:solidFill>
                <a:schemeClr val="tx1"/>
              </a:solidFill>
              <a:latin typeface="+mn-lt"/>
              <a:cs typeface="Segoe UI Light" panose="020B0502040204020203" pitchFamily="34" charset="0"/>
            </a:endParaRPr>
          </a:p>
        </p:txBody>
      </p:sp>
      <p:sp>
        <p:nvSpPr>
          <p:cNvPr id="3" name="Title 2"/>
          <p:cNvSpPr>
            <a:spLocks noGrp="1"/>
          </p:cNvSpPr>
          <p:nvPr>
            <p:ph type="title"/>
          </p:nvPr>
        </p:nvSpPr>
        <p:spPr/>
        <p:txBody>
          <a:bodyPr/>
          <a:lstStyle/>
          <a:p>
            <a:r>
              <a:rPr lang="en-GB"/>
              <a:t>Azure Compute – Core Services</a:t>
            </a:r>
          </a:p>
        </p:txBody>
      </p:sp>
      <p:sp>
        <p:nvSpPr>
          <p:cNvPr id="8" name="Text Placeholder 1">
            <a:extLst>
              <a:ext uri="{FF2B5EF4-FFF2-40B4-BE49-F238E27FC236}">
                <a16:creationId xmlns:a16="http://schemas.microsoft.com/office/drawing/2014/main" id="{166E1AFA-14E6-4FBA-9483-0765611DDCEC}"/>
              </a:ext>
            </a:extLst>
          </p:cNvPr>
          <p:cNvSpPr txBox="1">
            <a:spLocks/>
          </p:cNvSpPr>
          <p:nvPr/>
        </p:nvSpPr>
        <p:spPr>
          <a:xfrm>
            <a:off x="6866309" y="1839039"/>
            <a:ext cx="4824536" cy="4108817"/>
          </a:xfrm>
          <a:prstGeom prst="rect">
            <a:avLst/>
          </a:prstGeom>
        </p:spPr>
        <p:txBody>
          <a:bodyPr vert="horz" wrap="square" lIns="146304" tIns="91440" rIns="146304" bIns="91440" rtlCol="0">
            <a:spAutoFit/>
          </a:bodyPr>
          <a:lstStyle>
            <a:lvl1pPr marR="0" indent="0" fontAlgn="auto">
              <a:lnSpc>
                <a:spcPct val="90000"/>
              </a:lnSpc>
              <a:spcBef>
                <a:spcPct val="20000"/>
              </a:spcBef>
              <a:spcAft>
                <a:spcPts val="1800"/>
              </a:spcAft>
              <a:buClrTx/>
              <a:buSzPct val="90000"/>
              <a:buFont typeface="Arial" pitchFamily="34" charset="0"/>
              <a:buNone/>
              <a:tabLst/>
              <a:defRPr sz="2000" b="1" spc="0" baseline="0">
                <a:gradFill>
                  <a:gsLst>
                    <a:gs pos="1250">
                      <a:schemeClr val="tx1"/>
                    </a:gs>
                    <a:gs pos="100000">
                      <a:schemeClr val="tx1"/>
                    </a:gs>
                  </a:gsLst>
                  <a:lin ang="5400000" scaled="0"/>
                </a:gradFill>
                <a:cs typeface="Segoe UI Light" panose="020B0502040204020203" pitchFamily="34" charset="0"/>
              </a:defRPr>
            </a:lvl1pPr>
            <a:lvl2pPr marL="584200" marR="0" indent="-241300" fontAlgn="auto">
              <a:lnSpc>
                <a:spcPct val="90000"/>
              </a:lnSpc>
              <a:spcBef>
                <a:spcPct val="20000"/>
              </a:spcBef>
              <a:spcAft>
                <a:spcPts val="0"/>
              </a:spcAft>
              <a:buClrTx/>
              <a:buSzPct val="90000"/>
              <a:buFont typeface="Arial" pitchFamily="34" charset="0"/>
              <a:buChar char="•"/>
              <a:tabLst/>
              <a:defRPr sz="2400" spc="0" baseline="0">
                <a:gradFill>
                  <a:gsLst>
                    <a:gs pos="1250">
                      <a:schemeClr val="tx1"/>
                    </a:gs>
                    <a:gs pos="100000">
                      <a:schemeClr val="tx1"/>
                    </a:gs>
                  </a:gsLst>
                  <a:lin ang="5400000" scaled="0"/>
                </a:gradFill>
              </a:defRPr>
            </a:lvl2pPr>
            <a:lvl3pPr marL="800100" marR="0" indent="-228600" fontAlgn="auto">
              <a:lnSpc>
                <a:spcPct val="90000"/>
              </a:lnSpc>
              <a:spcBef>
                <a:spcPct val="20000"/>
              </a:spcBef>
              <a:spcAft>
                <a:spcPts val="0"/>
              </a:spcAft>
              <a:buClrTx/>
              <a:buSzPct val="90000"/>
              <a:buFont typeface="Arial" pitchFamily="34" charset="0"/>
              <a:buChar char="•"/>
              <a:tabLst/>
              <a:defRPr sz="2000" spc="0" baseline="0">
                <a:gradFill>
                  <a:gsLst>
                    <a:gs pos="1250">
                      <a:schemeClr val="tx1"/>
                    </a:gs>
                    <a:gs pos="100000">
                      <a:schemeClr val="tx1"/>
                    </a:gs>
                  </a:gsLst>
                  <a:lin ang="5400000" scaled="0"/>
                </a:gradFill>
              </a:defRPr>
            </a:lvl3pPr>
            <a:lvl4pPr marL="1028700" marR="0" indent="-228600" fontAlgn="auto">
              <a:lnSpc>
                <a:spcPct val="90000"/>
              </a:lnSpc>
              <a:spcBef>
                <a:spcPct val="20000"/>
              </a:spcBef>
              <a:spcAft>
                <a:spcPts val="0"/>
              </a:spcAft>
              <a:buClrTx/>
              <a:buSzPct val="90000"/>
              <a:buFont typeface="Arial" pitchFamily="34" charset="0"/>
              <a:buChar char="•"/>
              <a:tabLst/>
              <a:defRPr spc="0" baseline="0">
                <a:gradFill>
                  <a:gsLst>
                    <a:gs pos="1250">
                      <a:schemeClr val="tx1"/>
                    </a:gs>
                    <a:gs pos="100000">
                      <a:schemeClr val="tx1"/>
                    </a:gs>
                  </a:gsLst>
                  <a:lin ang="5400000" scaled="0"/>
                </a:gradFill>
              </a:defRPr>
            </a:lvl4pPr>
            <a:lvl5pPr marL="1257300" marR="0" indent="-228600" fontAlgn="auto">
              <a:lnSpc>
                <a:spcPct val="90000"/>
              </a:lnSpc>
              <a:spcBef>
                <a:spcPct val="20000"/>
              </a:spcBef>
              <a:spcAft>
                <a:spcPts val="0"/>
              </a:spcAft>
              <a:buClrTx/>
              <a:buSzPct val="90000"/>
              <a:buFont typeface="Arial" pitchFamily="34" charset="0"/>
              <a:buChar char="•"/>
              <a:tabLst/>
              <a:defRPr spc="0" baseline="0">
                <a:gradFill>
                  <a:gsLst>
                    <a:gs pos="1250">
                      <a:schemeClr val="tx1"/>
                    </a:gs>
                    <a:gs pos="100000">
                      <a:schemeClr val="tx1"/>
                    </a:gs>
                  </a:gsLst>
                  <a:lin ang="5400000" scaled="0"/>
                </a:gradFill>
              </a:defRPr>
            </a:lvl5pPr>
            <a:lvl6pPr marL="2565040" indent="-233186">
              <a:spcBef>
                <a:spcPct val="20000"/>
              </a:spcBef>
              <a:buFont typeface="Arial" pitchFamily="34" charset="0"/>
              <a:buChar char="•"/>
              <a:defRPr sz="2000"/>
            </a:lvl6pPr>
            <a:lvl7pPr marL="3031412" indent="-233186">
              <a:spcBef>
                <a:spcPct val="20000"/>
              </a:spcBef>
              <a:buFont typeface="Arial" pitchFamily="34" charset="0"/>
              <a:buChar char="•"/>
              <a:defRPr sz="2000"/>
            </a:lvl7pPr>
            <a:lvl8pPr marL="3497783" indent="-233186">
              <a:spcBef>
                <a:spcPct val="20000"/>
              </a:spcBef>
              <a:buFont typeface="Arial" pitchFamily="34" charset="0"/>
              <a:buChar char="•"/>
              <a:defRPr sz="2000"/>
            </a:lvl8pPr>
            <a:lvl9pPr marL="3964155" indent="-233186">
              <a:spcBef>
                <a:spcPct val="20000"/>
              </a:spcBef>
              <a:buFont typeface="Arial" pitchFamily="34" charset="0"/>
              <a:buChar char="•"/>
              <a:defRPr sz="2000"/>
            </a:lvl9pPr>
          </a:lstStyle>
          <a:p>
            <a:r>
              <a:rPr lang="en-GB" dirty="0">
                <a:solidFill>
                  <a:schemeClr val="tx1"/>
                </a:solidFill>
              </a:rPr>
              <a:t>Azure Container Service</a:t>
            </a:r>
            <a:br>
              <a:rPr lang="en-GB" dirty="0">
                <a:solidFill>
                  <a:schemeClr val="tx1"/>
                </a:solidFill>
                <a:latin typeface="+mj-lt"/>
              </a:rPr>
            </a:br>
            <a:r>
              <a:rPr lang="en-GB" b="0" dirty="0">
                <a:solidFill>
                  <a:schemeClr val="tx1"/>
                </a:solidFill>
                <a:latin typeface="+mj-lt"/>
              </a:rPr>
              <a:t>Deploy and manage clustered containers in DC/OS, Kubernetes and Swarm</a:t>
            </a:r>
          </a:p>
          <a:p>
            <a:endParaRPr lang="en-GB" dirty="0">
              <a:solidFill>
                <a:schemeClr val="tx1"/>
              </a:solidFill>
            </a:endParaRPr>
          </a:p>
          <a:p>
            <a:r>
              <a:rPr lang="en-US" dirty="0"/>
              <a:t>Azure Container Registry</a:t>
            </a:r>
            <a:br>
              <a:rPr lang="en-US" dirty="0"/>
            </a:br>
            <a:r>
              <a:rPr lang="en-US" dirty="0">
                <a:latin typeface="+mj-lt"/>
              </a:rPr>
              <a:t>Secure</a:t>
            </a:r>
            <a:r>
              <a:rPr lang="en-US" dirty="0"/>
              <a:t> </a:t>
            </a:r>
            <a:r>
              <a:rPr lang="en-US" dirty="0">
                <a:latin typeface="+mj-lt"/>
              </a:rPr>
              <a:t>Docker private registry, provided as a service</a:t>
            </a:r>
            <a:br>
              <a:rPr lang="en-US" dirty="0">
                <a:latin typeface="+mj-lt"/>
              </a:rPr>
            </a:br>
            <a:endParaRPr lang="en-US" dirty="0"/>
          </a:p>
          <a:p>
            <a:r>
              <a:rPr lang="en-US" dirty="0"/>
              <a:t>Service Fabric</a:t>
            </a:r>
            <a:br>
              <a:rPr lang="en-US" dirty="0"/>
            </a:br>
            <a:r>
              <a:rPr lang="en-US" b="0" dirty="0">
                <a:solidFill>
                  <a:schemeClr val="tx1"/>
                </a:solidFill>
                <a:latin typeface="+mj-lt"/>
              </a:rPr>
              <a:t>Highly scalable microservice platform for stateless and stateful services</a:t>
            </a:r>
            <a:endParaRPr lang="en-GB" b="0" dirty="0">
              <a:solidFill>
                <a:schemeClr val="tx1"/>
              </a:solidFill>
              <a:latin typeface="+mj-lt"/>
            </a:endParaRPr>
          </a:p>
        </p:txBody>
      </p:sp>
      <p:pic>
        <p:nvPicPr>
          <p:cNvPr id="20" name="Graphic 19">
            <a:extLst>
              <a:ext uri="{FF2B5EF4-FFF2-40B4-BE49-F238E27FC236}">
                <a16:creationId xmlns:a16="http://schemas.microsoft.com/office/drawing/2014/main" id="{9A5E811C-F6AB-4D4F-8007-711CE589383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73382" y="1913086"/>
            <a:ext cx="660038" cy="660038"/>
          </a:xfrm>
          <a:prstGeom prst="rect">
            <a:avLst/>
          </a:prstGeom>
        </p:spPr>
      </p:pic>
      <p:pic>
        <p:nvPicPr>
          <p:cNvPr id="25" name="Graphic 24">
            <a:extLst>
              <a:ext uri="{FF2B5EF4-FFF2-40B4-BE49-F238E27FC236}">
                <a16:creationId xmlns:a16="http://schemas.microsoft.com/office/drawing/2014/main" id="{B4D516DF-F627-48EA-8935-D29DD2B424B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51265" y="3406163"/>
            <a:ext cx="720000" cy="720000"/>
          </a:xfrm>
          <a:prstGeom prst="rect">
            <a:avLst/>
          </a:prstGeom>
        </p:spPr>
      </p:pic>
      <p:pic>
        <p:nvPicPr>
          <p:cNvPr id="29" name="Graphic 28">
            <a:extLst>
              <a:ext uri="{FF2B5EF4-FFF2-40B4-BE49-F238E27FC236}">
                <a16:creationId xmlns:a16="http://schemas.microsoft.com/office/drawing/2014/main" id="{F1BC82CB-D8E5-4D02-B182-1D811D87929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27118" y="5029865"/>
            <a:ext cx="720000" cy="720000"/>
          </a:xfrm>
          <a:prstGeom prst="rect">
            <a:avLst/>
          </a:prstGeom>
        </p:spPr>
      </p:pic>
      <p:pic>
        <p:nvPicPr>
          <p:cNvPr id="31" name="Graphic 30">
            <a:extLst>
              <a:ext uri="{FF2B5EF4-FFF2-40B4-BE49-F238E27FC236}">
                <a16:creationId xmlns:a16="http://schemas.microsoft.com/office/drawing/2014/main" id="{AA5A5C77-DBC5-41A1-9632-59DD9F545B8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047880" y="3484232"/>
            <a:ext cx="818429" cy="818429"/>
          </a:xfrm>
          <a:prstGeom prst="rect">
            <a:avLst/>
          </a:prstGeom>
        </p:spPr>
      </p:pic>
      <p:pic>
        <p:nvPicPr>
          <p:cNvPr id="32" name="Picture 31">
            <a:extLst>
              <a:ext uri="{FF2B5EF4-FFF2-40B4-BE49-F238E27FC236}">
                <a16:creationId xmlns:a16="http://schemas.microsoft.com/office/drawing/2014/main" id="{0FECC12D-A10D-43A8-89E8-6EEB4EAC24AF}"/>
              </a:ext>
            </a:extLst>
          </p:cNvPr>
          <p:cNvPicPr>
            <a:picLocks noChangeAspect="1"/>
          </p:cNvPicPr>
          <p:nvPr/>
        </p:nvPicPr>
        <p:blipFill>
          <a:blip r:embed="rId11"/>
          <a:stretch>
            <a:fillRect/>
          </a:stretch>
        </p:blipFill>
        <p:spPr>
          <a:xfrm>
            <a:off x="6074301" y="1814657"/>
            <a:ext cx="720000" cy="720000"/>
          </a:xfrm>
          <a:prstGeom prst="rect">
            <a:avLst/>
          </a:prstGeom>
        </p:spPr>
      </p:pic>
      <p:pic>
        <p:nvPicPr>
          <p:cNvPr id="34" name="Graphic 33">
            <a:extLst>
              <a:ext uri="{FF2B5EF4-FFF2-40B4-BE49-F238E27FC236}">
                <a16:creationId xmlns:a16="http://schemas.microsoft.com/office/drawing/2014/main" id="{B82E4DF7-CF1D-4569-8C59-1563F09D34C5}"/>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074301" y="5055097"/>
            <a:ext cx="720000" cy="720000"/>
          </a:xfrm>
          <a:prstGeom prst="rect">
            <a:avLst/>
          </a:prstGeom>
        </p:spPr>
      </p:pic>
    </p:spTree>
    <p:extLst>
      <p:ext uri="{BB962C8B-B14F-4D97-AF65-F5344CB8AC3E}">
        <p14:creationId xmlns:p14="http://schemas.microsoft.com/office/powerpoint/2010/main" val="3163711688"/>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bwMode="auto">
          <a:xfrm>
            <a:off x="274638" y="1975757"/>
            <a:ext cx="11889565" cy="2441260"/>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grpSp>
        <p:nvGrpSpPr>
          <p:cNvPr id="4" name="Group 3"/>
          <p:cNvGrpSpPr/>
          <p:nvPr/>
        </p:nvGrpSpPr>
        <p:grpSpPr>
          <a:xfrm>
            <a:off x="10532264" y="2159127"/>
            <a:ext cx="1490100" cy="2107303"/>
            <a:chOff x="10532264" y="2494176"/>
            <a:chExt cx="1490100" cy="2107303"/>
          </a:xfrm>
        </p:grpSpPr>
        <p:sp>
          <p:nvSpPr>
            <p:cNvPr id="5" name="Rectangle 4"/>
            <p:cNvSpPr/>
            <p:nvPr/>
          </p:nvSpPr>
          <p:spPr bwMode="auto">
            <a:xfrm>
              <a:off x="10564986" y="4105238"/>
              <a:ext cx="1457378" cy="49624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293" eaLnBrk="0" fontAlgn="base" latinLnBrk="0" hangingPunct="0">
                <a:lnSpc>
                  <a:spcPct val="90000"/>
                </a:lnSpc>
                <a:spcBef>
                  <a:spcPct val="0"/>
                </a:spcBef>
                <a:spcAft>
                  <a:spcPct val="0"/>
                </a:spcAft>
                <a:buClrTx/>
                <a:buSzTx/>
                <a:buFontTx/>
                <a:buNone/>
                <a:tabLst/>
                <a:defRPr/>
              </a:pPr>
              <a:r>
                <a:rPr kumimoji="0" lang="en-US" sz="1400" b="0" i="0" u="none" strike="noStrike" kern="0" cap="none" spc="0" normalizeH="0" baseline="0" noProof="0">
                  <a:ln>
                    <a:noFill/>
                  </a:ln>
                  <a:gradFill>
                    <a:gsLst>
                      <a:gs pos="0">
                        <a:schemeClr val="tx1"/>
                      </a:gs>
                      <a:gs pos="100000">
                        <a:schemeClr val="tx1"/>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&gt;80,000 IOPs</a:t>
              </a:r>
            </a:p>
            <a:p>
              <a:pPr marL="0" marR="0" lvl="0" indent="0" algn="ctr" defTabSz="932293" eaLnBrk="0" fontAlgn="base" latinLnBrk="0" hangingPunct="0">
                <a:lnSpc>
                  <a:spcPct val="90000"/>
                </a:lnSpc>
                <a:spcBef>
                  <a:spcPct val="0"/>
                </a:spcBef>
                <a:spcAft>
                  <a:spcPct val="0"/>
                </a:spcAft>
                <a:buClrTx/>
                <a:buSzTx/>
                <a:buFontTx/>
                <a:buNone/>
                <a:tabLst/>
                <a:defRPr/>
              </a:pPr>
              <a:r>
                <a:rPr kumimoji="0" lang="en-US" sz="1400" b="0" i="0" u="none" strike="noStrike" kern="0" cap="none" spc="0" normalizeH="0" baseline="0" noProof="0">
                  <a:ln>
                    <a:noFill/>
                  </a:ln>
                  <a:gradFill>
                    <a:gsLst>
                      <a:gs pos="0">
                        <a:schemeClr val="tx1"/>
                      </a:gs>
                      <a:gs pos="100000">
                        <a:schemeClr val="tx1"/>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Premium Storage</a:t>
              </a:r>
            </a:p>
          </p:txBody>
        </p:sp>
        <p:grpSp>
          <p:nvGrpSpPr>
            <p:cNvPr id="6" name="Group 5"/>
            <p:cNvGrpSpPr/>
            <p:nvPr/>
          </p:nvGrpSpPr>
          <p:grpSpPr>
            <a:xfrm>
              <a:off x="10532264" y="2494176"/>
              <a:ext cx="1437099" cy="1384404"/>
              <a:chOff x="10632593" y="1209273"/>
              <a:chExt cx="1110459" cy="1069741"/>
            </a:xfrm>
          </p:grpSpPr>
          <p:grpSp>
            <p:nvGrpSpPr>
              <p:cNvPr id="7" name="Group 6"/>
              <p:cNvGrpSpPr/>
              <p:nvPr/>
            </p:nvGrpSpPr>
            <p:grpSpPr>
              <a:xfrm>
                <a:off x="11109193" y="1209273"/>
                <a:ext cx="633859" cy="1004948"/>
                <a:chOff x="6206486" y="2957003"/>
                <a:chExt cx="660500" cy="1268000"/>
              </a:xfrm>
              <a:gradFill>
                <a:gsLst>
                  <a:gs pos="0">
                    <a:schemeClr val="accent1">
                      <a:lumMod val="50000"/>
                      <a:alpha val="68000"/>
                    </a:schemeClr>
                  </a:gs>
                  <a:gs pos="100000">
                    <a:schemeClr val="accent1">
                      <a:lumMod val="50000"/>
                    </a:schemeClr>
                  </a:gs>
                </a:gsLst>
                <a:lin ang="5400000" scaled="0"/>
              </a:gradFill>
            </p:grpSpPr>
            <p:sp>
              <p:nvSpPr>
                <p:cNvPr id="13" name="Flowchart: Magnetic Disk 12"/>
                <p:cNvSpPr/>
                <p:nvPr/>
              </p:nvSpPr>
              <p:spPr bwMode="auto">
                <a:xfrm>
                  <a:off x="6206486" y="3927534"/>
                  <a:ext cx="660500" cy="297469"/>
                </a:xfrm>
                <a:prstGeom prst="flowChartMagneticDisk">
                  <a:avLst/>
                </a:prstGeom>
                <a:solidFill>
                  <a:schemeClr val="bg2">
                    <a:lumMod val="50000"/>
                    <a:alpha val="58000"/>
                  </a:schemeClr>
                </a:solidFill>
                <a:ln w="19050">
                  <a:solidFill>
                    <a:schemeClr val="bg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marL="0" marR="0" lvl="0" indent="0" algn="ctr" defTabSz="950846" eaLnBrk="1" fontAlgn="base" latinLnBrk="0" hangingPunct="1">
                    <a:lnSpc>
                      <a:spcPct val="100000"/>
                    </a:lnSpc>
                    <a:spcBef>
                      <a:spcPct val="0"/>
                    </a:spcBef>
                    <a:spcAft>
                      <a:spcPct val="0"/>
                    </a:spcAft>
                    <a:buClrTx/>
                    <a:buSzTx/>
                    <a:buFontTx/>
                    <a:buNone/>
                    <a:tabLst/>
                    <a:defRPr/>
                  </a:pPr>
                  <a:endParaRPr kumimoji="0" lang="en-US" sz="2448" b="0" i="0" u="none" strike="noStrike" kern="0" cap="none" spc="0" normalizeH="0" baseline="0" noProof="0">
                    <a:ln>
                      <a:noFill/>
                    </a:ln>
                    <a:solidFill>
                      <a:schemeClr val="tx1"/>
                    </a:solidFill>
                    <a:effectLst/>
                    <a:uLnTx/>
                    <a:uFillTx/>
                    <a:ea typeface="Segoe UI" pitchFamily="34" charset="0"/>
                    <a:cs typeface="Segoe UI" pitchFamily="34" charset="0"/>
                  </a:endParaRPr>
                </a:p>
              </p:txBody>
            </p:sp>
            <p:sp>
              <p:nvSpPr>
                <p:cNvPr id="14" name="Flowchart: Magnetic Disk 13"/>
                <p:cNvSpPr/>
                <p:nvPr/>
              </p:nvSpPr>
              <p:spPr bwMode="auto">
                <a:xfrm>
                  <a:off x="6206486" y="3683447"/>
                  <a:ext cx="660500" cy="297469"/>
                </a:xfrm>
                <a:prstGeom prst="flowChartMagneticDisk">
                  <a:avLst/>
                </a:prstGeom>
                <a:solidFill>
                  <a:schemeClr val="bg2">
                    <a:lumMod val="50000"/>
                    <a:alpha val="58000"/>
                  </a:schemeClr>
                </a:solidFill>
                <a:ln w="19050">
                  <a:solidFill>
                    <a:schemeClr val="bg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marL="0" marR="0" lvl="0" indent="0" algn="ctr" defTabSz="950846" eaLnBrk="1" fontAlgn="base" latinLnBrk="0" hangingPunct="1">
                    <a:lnSpc>
                      <a:spcPct val="100000"/>
                    </a:lnSpc>
                    <a:spcBef>
                      <a:spcPct val="0"/>
                    </a:spcBef>
                    <a:spcAft>
                      <a:spcPct val="0"/>
                    </a:spcAft>
                    <a:buClrTx/>
                    <a:buSzTx/>
                    <a:buFontTx/>
                    <a:buNone/>
                    <a:tabLst/>
                    <a:defRPr/>
                  </a:pPr>
                  <a:endParaRPr kumimoji="0" lang="en-US" sz="2448" b="0" i="0" u="none" strike="noStrike" kern="0" cap="none" spc="0" normalizeH="0" baseline="0" noProof="0">
                    <a:ln>
                      <a:noFill/>
                    </a:ln>
                    <a:solidFill>
                      <a:schemeClr val="tx1"/>
                    </a:solidFill>
                    <a:effectLst/>
                    <a:uLnTx/>
                    <a:uFillTx/>
                    <a:ea typeface="Segoe UI" pitchFamily="34" charset="0"/>
                    <a:cs typeface="Segoe UI" pitchFamily="34" charset="0"/>
                  </a:endParaRPr>
                </a:p>
              </p:txBody>
            </p:sp>
            <p:sp>
              <p:nvSpPr>
                <p:cNvPr id="15" name="Flowchart: Magnetic Disk 14"/>
                <p:cNvSpPr/>
                <p:nvPr/>
              </p:nvSpPr>
              <p:spPr bwMode="auto">
                <a:xfrm>
                  <a:off x="6206486" y="3439360"/>
                  <a:ext cx="660500" cy="297469"/>
                </a:xfrm>
                <a:prstGeom prst="flowChartMagneticDisk">
                  <a:avLst/>
                </a:prstGeom>
                <a:solidFill>
                  <a:schemeClr val="bg2">
                    <a:lumMod val="50000"/>
                    <a:alpha val="58000"/>
                  </a:schemeClr>
                </a:solidFill>
                <a:ln w="19050">
                  <a:solidFill>
                    <a:schemeClr val="bg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marL="0" marR="0" lvl="0" indent="0" algn="ctr" defTabSz="950846" eaLnBrk="1" fontAlgn="base" latinLnBrk="0" hangingPunct="1">
                    <a:lnSpc>
                      <a:spcPct val="100000"/>
                    </a:lnSpc>
                    <a:spcBef>
                      <a:spcPct val="0"/>
                    </a:spcBef>
                    <a:spcAft>
                      <a:spcPct val="0"/>
                    </a:spcAft>
                    <a:buClrTx/>
                    <a:buSzTx/>
                    <a:buFontTx/>
                    <a:buNone/>
                    <a:tabLst/>
                    <a:defRPr/>
                  </a:pPr>
                  <a:endParaRPr kumimoji="0" lang="en-US" sz="2448" b="0" i="0" u="none" strike="noStrike" kern="0" cap="none" spc="0" normalizeH="0" baseline="0" noProof="0">
                    <a:ln>
                      <a:noFill/>
                    </a:ln>
                    <a:solidFill>
                      <a:schemeClr val="tx1"/>
                    </a:solidFill>
                    <a:effectLst/>
                    <a:uLnTx/>
                    <a:uFillTx/>
                    <a:ea typeface="Segoe UI" pitchFamily="34" charset="0"/>
                    <a:cs typeface="Segoe UI" pitchFamily="34" charset="0"/>
                  </a:endParaRPr>
                </a:p>
              </p:txBody>
            </p:sp>
            <p:sp>
              <p:nvSpPr>
                <p:cNvPr id="16" name="Flowchart: Magnetic Disk 15"/>
                <p:cNvSpPr/>
                <p:nvPr/>
              </p:nvSpPr>
              <p:spPr bwMode="auto">
                <a:xfrm>
                  <a:off x="6206486" y="3195273"/>
                  <a:ext cx="660500" cy="297469"/>
                </a:xfrm>
                <a:prstGeom prst="flowChartMagneticDisk">
                  <a:avLst/>
                </a:prstGeom>
                <a:solidFill>
                  <a:schemeClr val="bg2">
                    <a:lumMod val="50000"/>
                    <a:alpha val="58000"/>
                  </a:schemeClr>
                </a:solidFill>
                <a:ln w="19050">
                  <a:solidFill>
                    <a:schemeClr val="bg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marL="0" marR="0" lvl="0" indent="0" algn="ctr" defTabSz="950846" eaLnBrk="1" fontAlgn="base" latinLnBrk="0" hangingPunct="1">
                    <a:lnSpc>
                      <a:spcPct val="100000"/>
                    </a:lnSpc>
                    <a:spcBef>
                      <a:spcPct val="0"/>
                    </a:spcBef>
                    <a:spcAft>
                      <a:spcPct val="0"/>
                    </a:spcAft>
                    <a:buClrTx/>
                    <a:buSzTx/>
                    <a:buFontTx/>
                    <a:buNone/>
                    <a:tabLst/>
                    <a:defRPr/>
                  </a:pPr>
                  <a:endParaRPr kumimoji="0" lang="en-US" sz="2448" b="0" i="0" u="none" strike="noStrike" kern="0" cap="none" spc="0" normalizeH="0" baseline="0" noProof="0">
                    <a:ln>
                      <a:noFill/>
                    </a:ln>
                    <a:solidFill>
                      <a:schemeClr val="tx1"/>
                    </a:solidFill>
                    <a:effectLst/>
                    <a:uLnTx/>
                    <a:uFillTx/>
                    <a:ea typeface="Segoe UI" pitchFamily="34" charset="0"/>
                    <a:cs typeface="Segoe UI" pitchFamily="34" charset="0"/>
                  </a:endParaRPr>
                </a:p>
              </p:txBody>
            </p:sp>
            <p:sp>
              <p:nvSpPr>
                <p:cNvPr id="17" name="Flowchart: Magnetic Disk 16"/>
                <p:cNvSpPr/>
                <p:nvPr/>
              </p:nvSpPr>
              <p:spPr bwMode="auto">
                <a:xfrm>
                  <a:off x="6206486" y="2957003"/>
                  <a:ext cx="660500" cy="297469"/>
                </a:xfrm>
                <a:prstGeom prst="flowChartMagneticDisk">
                  <a:avLst/>
                </a:prstGeom>
                <a:solidFill>
                  <a:schemeClr val="bg2">
                    <a:lumMod val="50000"/>
                    <a:alpha val="58000"/>
                  </a:schemeClr>
                </a:solidFill>
                <a:ln w="19050">
                  <a:solidFill>
                    <a:schemeClr val="bg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marL="0" marR="0" lvl="0" indent="0" algn="ctr" defTabSz="950846" eaLnBrk="1" fontAlgn="base" latinLnBrk="0" hangingPunct="1">
                    <a:lnSpc>
                      <a:spcPct val="100000"/>
                    </a:lnSpc>
                    <a:spcBef>
                      <a:spcPct val="0"/>
                    </a:spcBef>
                    <a:spcAft>
                      <a:spcPct val="0"/>
                    </a:spcAft>
                    <a:buClrTx/>
                    <a:buSzTx/>
                    <a:buFontTx/>
                    <a:buNone/>
                    <a:tabLst/>
                    <a:defRPr/>
                  </a:pPr>
                  <a:endParaRPr kumimoji="0" lang="en-US" sz="2448" b="0" i="0" u="none" strike="noStrike" kern="0" cap="none" spc="0" normalizeH="0" baseline="0" noProof="0">
                    <a:ln>
                      <a:noFill/>
                    </a:ln>
                    <a:solidFill>
                      <a:schemeClr val="tx1"/>
                    </a:solidFill>
                    <a:effectLst/>
                    <a:uLnTx/>
                    <a:uFillTx/>
                    <a:ea typeface="Segoe UI" pitchFamily="34" charset="0"/>
                    <a:cs typeface="Segoe UI" pitchFamily="34" charset="0"/>
                  </a:endParaRPr>
                </a:p>
              </p:txBody>
            </p:sp>
          </p:grpSp>
          <p:grpSp>
            <p:nvGrpSpPr>
              <p:cNvPr id="8" name="Group 7"/>
              <p:cNvGrpSpPr/>
              <p:nvPr/>
            </p:nvGrpSpPr>
            <p:grpSpPr>
              <a:xfrm>
                <a:off x="10632593" y="1483519"/>
                <a:ext cx="767612" cy="795495"/>
                <a:chOff x="-477782" y="450675"/>
                <a:chExt cx="5901463" cy="6115812"/>
              </a:xfrm>
            </p:grpSpPr>
            <p:sp>
              <p:nvSpPr>
                <p:cNvPr id="9" name="16-Point Star 90"/>
                <p:cNvSpPr/>
                <p:nvPr/>
              </p:nvSpPr>
              <p:spPr bwMode="auto">
                <a:xfrm>
                  <a:off x="-477782" y="665024"/>
                  <a:ext cx="5901463" cy="5901463"/>
                </a:xfrm>
                <a:prstGeom prst="star16">
                  <a:avLst>
                    <a:gd name="adj" fmla="val 35361"/>
                  </a:avLst>
                </a:prstGeom>
                <a:solidFill>
                  <a:schemeClr val="tx1">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10" name="Picture 9"/>
                <p:cNvPicPr>
                  <a:picLocks noChangeAspect="1"/>
                </p:cNvPicPr>
                <p:nvPr/>
              </p:nvPicPr>
              <p:blipFill>
                <a:blip r:embed="rId3"/>
                <a:stretch>
                  <a:fillRect/>
                </a:stretch>
              </p:blipFill>
              <p:spPr>
                <a:xfrm>
                  <a:off x="2990885" y="4844838"/>
                  <a:ext cx="1486280" cy="1490576"/>
                </a:xfrm>
                <a:prstGeom prst="rect">
                  <a:avLst/>
                </a:prstGeom>
              </p:spPr>
            </p:pic>
            <p:pic>
              <p:nvPicPr>
                <p:cNvPr id="11" name="Picture 10"/>
                <p:cNvPicPr>
                  <a:picLocks noChangeAspect="1"/>
                </p:cNvPicPr>
                <p:nvPr/>
              </p:nvPicPr>
              <p:blipFill>
                <a:blip r:embed="rId3"/>
                <a:stretch>
                  <a:fillRect/>
                </a:stretch>
              </p:blipFill>
              <p:spPr>
                <a:xfrm>
                  <a:off x="624820" y="1700441"/>
                  <a:ext cx="3815982" cy="3827010"/>
                </a:xfrm>
                <a:prstGeom prst="rect">
                  <a:avLst/>
                </a:prstGeom>
              </p:spPr>
            </p:pic>
            <p:pic>
              <p:nvPicPr>
                <p:cNvPr id="12" name="Picture 11"/>
                <p:cNvPicPr>
                  <a:picLocks noChangeAspect="1"/>
                </p:cNvPicPr>
                <p:nvPr/>
              </p:nvPicPr>
              <p:blipFill>
                <a:blip r:embed="rId3"/>
                <a:stretch>
                  <a:fillRect/>
                </a:stretch>
              </p:blipFill>
              <p:spPr>
                <a:xfrm>
                  <a:off x="2211493" y="450675"/>
                  <a:ext cx="1974734" cy="1980442"/>
                </a:xfrm>
                <a:prstGeom prst="rect">
                  <a:avLst/>
                </a:prstGeom>
              </p:spPr>
            </p:pic>
          </p:grpSp>
        </p:grpSp>
      </p:grpSp>
      <p:sp>
        <p:nvSpPr>
          <p:cNvPr id="19" name="Rectangle 18"/>
          <p:cNvSpPr/>
          <p:nvPr/>
        </p:nvSpPr>
        <p:spPr bwMode="auto">
          <a:xfrm>
            <a:off x="1012338" y="3770189"/>
            <a:ext cx="983097" cy="49624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293" eaLnBrk="0" fontAlgn="base" hangingPunct="0">
              <a:lnSpc>
                <a:spcPct val="90000"/>
              </a:lnSpc>
              <a:spcBef>
                <a:spcPct val="0"/>
              </a:spcBef>
              <a:spcAft>
                <a:spcPct val="0"/>
              </a:spcAft>
              <a:defRPr/>
            </a:pPr>
            <a:r>
              <a:rPr lang="en-US" sz="1400" kern="0">
                <a:gradFill>
                  <a:gsLst>
                    <a:gs pos="0">
                      <a:schemeClr val="tx1"/>
                    </a:gs>
                    <a:gs pos="100000">
                      <a:schemeClr val="tx1"/>
                    </a:gs>
                  </a:gsLst>
                  <a:lin ang="5400000" scaled="0"/>
                </a:gradFill>
                <a:latin typeface="Segoe UI Semibold" panose="020B0702040204020203" pitchFamily="34" charset="0"/>
                <a:ea typeface="Segoe UI" pitchFamily="34" charset="0"/>
                <a:cs typeface="Segoe UI Semibold" panose="020B0702040204020203" pitchFamily="34" charset="0"/>
              </a:rPr>
              <a:t>Entry</a:t>
            </a:r>
            <a:br>
              <a:rPr lang="en-US" sz="1400" kern="0">
                <a:gradFill>
                  <a:gsLst>
                    <a:gs pos="0">
                      <a:schemeClr val="tx1"/>
                    </a:gs>
                    <a:gs pos="100000">
                      <a:schemeClr val="tx1"/>
                    </a:gs>
                  </a:gsLst>
                  <a:lin ang="5400000" scaled="0"/>
                </a:gradFill>
                <a:latin typeface="Segoe UI Semibold" panose="020B0702040204020203" pitchFamily="34" charset="0"/>
                <a:ea typeface="Segoe UI" pitchFamily="34" charset="0"/>
                <a:cs typeface="Segoe UI Semibold" panose="020B0702040204020203" pitchFamily="34" charset="0"/>
              </a:rPr>
            </a:br>
            <a:r>
              <a:rPr lang="en-US" sz="1400" kern="0">
                <a:gradFill>
                  <a:gsLst>
                    <a:gs pos="0">
                      <a:schemeClr val="tx1"/>
                    </a:gs>
                    <a:gs pos="100000">
                      <a:schemeClr val="tx1"/>
                    </a:gs>
                  </a:gsLst>
                  <a:lin ang="5400000" scaled="0"/>
                </a:gradFill>
                <a:latin typeface="Segoe UI Semibold" panose="020B0702040204020203" pitchFamily="34" charset="0"/>
                <a:ea typeface="Segoe UI" pitchFamily="34" charset="0"/>
                <a:cs typeface="Segoe UI Semibold" panose="020B0702040204020203" pitchFamily="34" charset="0"/>
              </a:rPr>
              <a:t>Level</a:t>
            </a:r>
          </a:p>
        </p:txBody>
      </p:sp>
      <p:sp>
        <p:nvSpPr>
          <p:cNvPr id="28" name="Rectangle 27"/>
          <p:cNvSpPr/>
          <p:nvPr/>
        </p:nvSpPr>
        <p:spPr bwMode="auto">
          <a:xfrm>
            <a:off x="3475071" y="3770189"/>
            <a:ext cx="1084208" cy="49624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293" eaLnBrk="0" fontAlgn="base" hangingPunct="0">
              <a:lnSpc>
                <a:spcPct val="90000"/>
              </a:lnSpc>
              <a:spcBef>
                <a:spcPct val="0"/>
              </a:spcBef>
              <a:spcAft>
                <a:spcPct val="0"/>
              </a:spcAft>
              <a:defRPr/>
            </a:pPr>
            <a:r>
              <a:rPr lang="en-US" sz="1400" kern="0">
                <a:gradFill>
                  <a:gsLst>
                    <a:gs pos="0">
                      <a:schemeClr val="tx1"/>
                    </a:gs>
                    <a:gs pos="100000">
                      <a:schemeClr val="tx1"/>
                    </a:gs>
                  </a:gsLst>
                  <a:lin ang="5400000" scaled="0"/>
                </a:gradFill>
                <a:latin typeface="Segoe UI Semibold" panose="020B0702040204020203" pitchFamily="34" charset="0"/>
                <a:ea typeface="Segoe UI" pitchFamily="34" charset="0"/>
                <a:cs typeface="Segoe UI Semibold" panose="020B0702040204020203" pitchFamily="34" charset="0"/>
              </a:rPr>
              <a:t>General Purpose VMs</a:t>
            </a:r>
          </a:p>
        </p:txBody>
      </p:sp>
      <p:sp>
        <p:nvSpPr>
          <p:cNvPr id="37" name="Rectangle 36"/>
          <p:cNvSpPr/>
          <p:nvPr/>
        </p:nvSpPr>
        <p:spPr bwMode="auto">
          <a:xfrm>
            <a:off x="5867205" y="3770189"/>
            <a:ext cx="1326518" cy="49624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293" eaLnBrk="0" fontAlgn="base" hangingPunct="0">
              <a:lnSpc>
                <a:spcPct val="90000"/>
              </a:lnSpc>
              <a:spcBef>
                <a:spcPct val="0"/>
              </a:spcBef>
              <a:spcAft>
                <a:spcPct val="0"/>
              </a:spcAft>
              <a:defRPr/>
            </a:pPr>
            <a:r>
              <a:rPr lang="en-US" sz="1400" kern="0">
                <a:gradFill>
                  <a:gsLst>
                    <a:gs pos="0">
                      <a:schemeClr val="tx1"/>
                    </a:gs>
                    <a:gs pos="100000">
                      <a:schemeClr val="tx1"/>
                    </a:gs>
                  </a:gsLst>
                  <a:lin ang="5400000" scaled="0"/>
                </a:gradFill>
                <a:latin typeface="Segoe UI Semibold" panose="020B0702040204020203" pitchFamily="34" charset="0"/>
                <a:ea typeface="Segoe UI" pitchFamily="34" charset="0"/>
                <a:cs typeface="Segoe UI Semibold" panose="020B0702040204020203" pitchFamily="34" charset="0"/>
              </a:rPr>
              <a:t>Compute </a:t>
            </a:r>
          </a:p>
          <a:p>
            <a:pPr algn="ctr" defTabSz="932293" eaLnBrk="0" fontAlgn="base" hangingPunct="0">
              <a:lnSpc>
                <a:spcPct val="90000"/>
              </a:lnSpc>
              <a:spcBef>
                <a:spcPct val="0"/>
              </a:spcBef>
              <a:spcAft>
                <a:spcPct val="0"/>
              </a:spcAft>
              <a:defRPr/>
            </a:pPr>
            <a:r>
              <a:rPr lang="en-US" sz="1400" kern="0">
                <a:gradFill>
                  <a:gsLst>
                    <a:gs pos="0">
                      <a:schemeClr val="tx1"/>
                    </a:gs>
                    <a:gs pos="100000">
                      <a:schemeClr val="tx1"/>
                    </a:gs>
                  </a:gsLst>
                  <a:lin ang="5400000" scaled="0"/>
                </a:gradFill>
                <a:latin typeface="Segoe UI Semibold" panose="020B0702040204020203" pitchFamily="34" charset="0"/>
                <a:ea typeface="Segoe UI" pitchFamily="34" charset="0"/>
                <a:cs typeface="Segoe UI Semibold" panose="020B0702040204020203" pitchFamily="34" charset="0"/>
              </a:rPr>
              <a:t>Optimized VMs</a:t>
            </a:r>
          </a:p>
        </p:txBody>
      </p:sp>
      <p:sp>
        <p:nvSpPr>
          <p:cNvPr id="46" name="Rectangle 45"/>
          <p:cNvSpPr/>
          <p:nvPr/>
        </p:nvSpPr>
        <p:spPr bwMode="auto">
          <a:xfrm>
            <a:off x="8420979" y="3770189"/>
            <a:ext cx="1245549" cy="49624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293" eaLnBrk="0" fontAlgn="base" hangingPunct="0">
              <a:lnSpc>
                <a:spcPct val="90000"/>
              </a:lnSpc>
              <a:spcBef>
                <a:spcPct val="0"/>
              </a:spcBef>
              <a:spcAft>
                <a:spcPct val="0"/>
              </a:spcAft>
              <a:defRPr/>
            </a:pPr>
            <a:r>
              <a:rPr lang="en-US" sz="1400" kern="0">
                <a:gradFill>
                  <a:gsLst>
                    <a:gs pos="0">
                      <a:schemeClr val="tx1"/>
                    </a:gs>
                    <a:gs pos="100000">
                      <a:schemeClr val="tx1"/>
                    </a:gs>
                  </a:gsLst>
                  <a:lin ang="5400000" scaled="0"/>
                </a:gradFill>
                <a:latin typeface="Segoe UI Semibold" panose="020B0702040204020203" pitchFamily="34" charset="0"/>
                <a:ea typeface="Segoe UI" pitchFamily="34" charset="0"/>
                <a:cs typeface="Segoe UI Semibold" panose="020B0702040204020203" pitchFamily="34" charset="0"/>
              </a:rPr>
              <a:t>Large Memory </a:t>
            </a:r>
            <a:br>
              <a:rPr lang="en-US" sz="1400" kern="0">
                <a:gradFill>
                  <a:gsLst>
                    <a:gs pos="0">
                      <a:schemeClr val="tx1"/>
                    </a:gs>
                    <a:gs pos="100000">
                      <a:schemeClr val="tx1"/>
                    </a:gs>
                  </a:gsLst>
                  <a:lin ang="5400000" scaled="0"/>
                </a:gradFill>
                <a:latin typeface="Segoe UI Semibold" panose="020B0702040204020203" pitchFamily="34" charset="0"/>
                <a:ea typeface="Segoe UI" pitchFamily="34" charset="0"/>
                <a:cs typeface="Segoe UI Semibold" panose="020B0702040204020203" pitchFamily="34" charset="0"/>
              </a:rPr>
            </a:br>
            <a:r>
              <a:rPr lang="en-US" sz="1400" kern="0">
                <a:gradFill>
                  <a:gsLst>
                    <a:gs pos="0">
                      <a:schemeClr val="tx1"/>
                    </a:gs>
                    <a:gs pos="100000">
                      <a:schemeClr val="tx1"/>
                    </a:gs>
                  </a:gsLst>
                  <a:lin ang="5400000" scaled="0"/>
                </a:gradFill>
                <a:latin typeface="Segoe UI Semibold" panose="020B0702040204020203" pitchFamily="34" charset="0"/>
                <a:ea typeface="Segoe UI" pitchFamily="34" charset="0"/>
                <a:cs typeface="Segoe UI Semibold" panose="020B0702040204020203" pitchFamily="34" charset="0"/>
              </a:rPr>
              <a:t>VMs</a:t>
            </a:r>
          </a:p>
        </p:txBody>
      </p:sp>
      <p:sp>
        <p:nvSpPr>
          <p:cNvPr id="55" name="TextBox 54"/>
          <p:cNvSpPr txBox="1"/>
          <p:nvPr/>
        </p:nvSpPr>
        <p:spPr>
          <a:xfrm>
            <a:off x="425428" y="4417017"/>
            <a:ext cx="2441448" cy="2449343"/>
          </a:xfrm>
          <a:prstGeom prst="rect">
            <a:avLst/>
          </a:prstGeom>
          <a:noFill/>
        </p:spPr>
        <p:txBody>
          <a:bodyPr vert="horz" wrap="square" lIns="182880" tIns="146304" rIns="182880" bIns="146304" rtlCol="0" anchor="t" anchorCtr="0">
            <a:noAutofit/>
          </a:bodyPr>
          <a:lstStyle/>
          <a:p>
            <a:pPr>
              <a:lnSpc>
                <a:spcPct val="90000"/>
              </a:lnSpc>
              <a:spcBef>
                <a:spcPts val="600"/>
              </a:spcBef>
              <a:spcAft>
                <a:spcPts val="600"/>
              </a:spcAft>
            </a:pPr>
            <a:r>
              <a:rPr lang="en-US" sz="1400">
                <a:gradFill>
                  <a:gsLst>
                    <a:gs pos="1250">
                      <a:schemeClr val="tx1"/>
                    </a:gs>
                    <a:gs pos="100000">
                      <a:schemeClr val="tx1"/>
                    </a:gs>
                  </a:gsLst>
                  <a:lin ang="5400000" scaled="0"/>
                </a:gradFill>
              </a:rPr>
              <a:t>Dev/Test and </a:t>
            </a:r>
            <a:br>
              <a:rPr lang="en-US" sz="1400">
                <a:gradFill>
                  <a:gsLst>
                    <a:gs pos="1250">
                      <a:schemeClr val="tx1"/>
                    </a:gs>
                    <a:gs pos="100000">
                      <a:schemeClr val="tx1"/>
                    </a:gs>
                  </a:gsLst>
                  <a:lin ang="5400000" scaled="0"/>
                </a:gradFill>
              </a:rPr>
            </a:br>
            <a:r>
              <a:rPr lang="en-US" sz="1400">
                <a:gradFill>
                  <a:gsLst>
                    <a:gs pos="1250">
                      <a:schemeClr val="tx1"/>
                    </a:gs>
                    <a:gs pos="100000">
                      <a:schemeClr val="tx1"/>
                    </a:gs>
                  </a:gsLst>
                  <a:lin ang="5400000" scaled="0"/>
                </a:gradFill>
              </a:rPr>
              <a:t>entry-level workloads</a:t>
            </a:r>
          </a:p>
          <a:p>
            <a:pPr>
              <a:lnSpc>
                <a:spcPct val="90000"/>
              </a:lnSpc>
              <a:spcBef>
                <a:spcPts val="600"/>
              </a:spcBef>
              <a:spcAft>
                <a:spcPts val="600"/>
              </a:spcAft>
            </a:pPr>
            <a:r>
              <a:rPr lang="en-US" sz="1400">
                <a:gradFill>
                  <a:gsLst>
                    <a:gs pos="1250">
                      <a:schemeClr val="tx1"/>
                    </a:gs>
                    <a:gs pos="100000">
                      <a:schemeClr val="tx1"/>
                    </a:gs>
                  </a:gsLst>
                  <a:lin ang="5400000" scaled="0"/>
                </a:gradFill>
              </a:rPr>
              <a:t>Earliest generation, HDD</a:t>
            </a:r>
          </a:p>
          <a:p>
            <a:pPr>
              <a:lnSpc>
                <a:spcPct val="90000"/>
              </a:lnSpc>
              <a:spcBef>
                <a:spcPts val="600"/>
              </a:spcBef>
              <a:spcAft>
                <a:spcPts val="600"/>
              </a:spcAft>
            </a:pPr>
            <a:r>
              <a:rPr lang="en-US" sz="1400">
                <a:gradFill>
                  <a:gsLst>
                    <a:gs pos="1250">
                      <a:schemeClr val="tx1"/>
                    </a:gs>
                    <a:gs pos="100000">
                      <a:schemeClr val="tx1"/>
                    </a:gs>
                  </a:gsLst>
                  <a:lin ang="5400000" scaled="0"/>
                </a:gradFill>
              </a:rPr>
              <a:t>100 ACU/core		 </a:t>
            </a:r>
          </a:p>
        </p:txBody>
      </p:sp>
      <p:sp>
        <p:nvSpPr>
          <p:cNvPr id="56" name="Content Placeholder 2"/>
          <p:cNvSpPr txBox="1">
            <a:spLocks/>
          </p:cNvSpPr>
          <p:nvPr/>
        </p:nvSpPr>
        <p:spPr>
          <a:xfrm>
            <a:off x="2942983" y="4417017"/>
            <a:ext cx="2437565" cy="2449343"/>
          </a:xfrm>
          <a:prstGeom prst="rect">
            <a:avLst/>
          </a:prstGeom>
          <a:noFill/>
        </p:spPr>
        <p:txBody>
          <a:bodyPr vert="horz" wrap="square" lIns="182880" tIns="146304" rIns="182880" bIns="146304" rtlCol="0" anchor="t" anchorCtr="0">
            <a:no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600"/>
              </a:spcBef>
              <a:spcAft>
                <a:spcPts val="600"/>
              </a:spcAft>
              <a:buClr>
                <a:srgbClr val="505050"/>
              </a:buClr>
              <a:buNone/>
            </a:pPr>
            <a:r>
              <a:rPr lang="en-US" sz="1400">
                <a:latin typeface="+mn-lt"/>
                <a:ea typeface="Segoe UI" pitchFamily="34" charset="0"/>
                <a:cs typeface="Segoe UI" pitchFamily="34" charset="0"/>
              </a:rPr>
              <a:t>Good combination of memory, SSD for most common production applications</a:t>
            </a:r>
          </a:p>
          <a:p>
            <a:pPr marL="0" indent="0">
              <a:spcBef>
                <a:spcPts val="600"/>
              </a:spcBef>
              <a:spcAft>
                <a:spcPts val="600"/>
              </a:spcAft>
              <a:buClr>
                <a:srgbClr val="505050"/>
              </a:buClr>
              <a:buNone/>
            </a:pPr>
            <a:r>
              <a:rPr lang="en-US" sz="1400">
                <a:latin typeface="+mn-lt"/>
                <a:ea typeface="Segoe UI" pitchFamily="34" charset="0"/>
                <a:cs typeface="Segoe UI" pitchFamily="34" charset="0"/>
              </a:rPr>
              <a:t>Memory-intensive variants</a:t>
            </a:r>
          </a:p>
          <a:p>
            <a:pPr marL="0" indent="0">
              <a:spcBef>
                <a:spcPts val="600"/>
              </a:spcBef>
              <a:spcAft>
                <a:spcPts val="600"/>
              </a:spcAft>
              <a:buClr>
                <a:srgbClr val="505050"/>
              </a:buClr>
              <a:buNone/>
            </a:pPr>
            <a:r>
              <a:rPr lang="en-US" sz="1400">
                <a:latin typeface="+mn-lt"/>
                <a:ea typeface="Segoe UI" pitchFamily="34" charset="0"/>
                <a:cs typeface="Segoe UI" pitchFamily="34" charset="0"/>
              </a:rPr>
              <a:t>210 ACU/core</a:t>
            </a:r>
          </a:p>
        </p:txBody>
      </p:sp>
      <p:sp>
        <p:nvSpPr>
          <p:cNvPr id="57" name="Rectangle 56"/>
          <p:cNvSpPr/>
          <p:nvPr/>
        </p:nvSpPr>
        <p:spPr bwMode="auto">
          <a:xfrm>
            <a:off x="5456655" y="4417017"/>
            <a:ext cx="2437565" cy="244934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13927" eaLnBrk="0" fontAlgn="base" hangingPunct="0">
              <a:lnSpc>
                <a:spcPct val="90000"/>
              </a:lnSpc>
              <a:spcBef>
                <a:spcPts val="600"/>
              </a:spcBef>
              <a:spcAft>
                <a:spcPts val="600"/>
              </a:spcAft>
              <a:defRPr/>
            </a:pPr>
            <a:r>
              <a:rPr lang="en-US" sz="1400">
                <a:gradFill>
                  <a:gsLst>
                    <a:gs pos="1250">
                      <a:schemeClr val="tx1"/>
                    </a:gs>
                    <a:gs pos="100000">
                      <a:schemeClr val="tx1"/>
                    </a:gs>
                  </a:gsLst>
                  <a:lin ang="5400000" scaled="0"/>
                </a:gradFill>
                <a:ea typeface="Segoe UI" pitchFamily="34" charset="0"/>
                <a:cs typeface="Segoe UI" pitchFamily="34" charset="0"/>
              </a:rPr>
              <a:t>Compute-intensive apps like Gaming, Analytics</a:t>
            </a:r>
          </a:p>
          <a:p>
            <a:pPr defTabSz="913927" eaLnBrk="0" fontAlgn="base" hangingPunct="0">
              <a:lnSpc>
                <a:spcPct val="90000"/>
              </a:lnSpc>
              <a:spcBef>
                <a:spcPts val="600"/>
              </a:spcBef>
              <a:spcAft>
                <a:spcPts val="600"/>
              </a:spcAft>
              <a:defRPr/>
            </a:pPr>
            <a:r>
              <a:rPr lang="en-US" sz="1400">
                <a:gradFill>
                  <a:gsLst>
                    <a:gs pos="1250">
                      <a:schemeClr val="tx1"/>
                    </a:gs>
                    <a:gs pos="100000">
                      <a:schemeClr val="tx1"/>
                    </a:gs>
                  </a:gsLst>
                  <a:lin ang="5400000" scaled="0"/>
                </a:gradFill>
              </a:rPr>
              <a:t>More CPU to </a:t>
            </a:r>
            <a:br>
              <a:rPr lang="en-US" sz="1400">
                <a:gradFill>
                  <a:gsLst>
                    <a:gs pos="1250">
                      <a:schemeClr val="tx1"/>
                    </a:gs>
                    <a:gs pos="100000">
                      <a:schemeClr val="tx1"/>
                    </a:gs>
                  </a:gsLst>
                  <a:lin ang="5400000" scaled="0"/>
                </a:gradFill>
              </a:rPr>
            </a:br>
            <a:r>
              <a:rPr lang="en-US" sz="1400">
                <a:gradFill>
                  <a:gsLst>
                    <a:gs pos="1250">
                      <a:schemeClr val="tx1"/>
                    </a:gs>
                    <a:gs pos="100000">
                      <a:schemeClr val="tx1"/>
                    </a:gs>
                  </a:gsLst>
                  <a:lin ang="5400000" scaled="0"/>
                </a:gradFill>
              </a:rPr>
              <a:t>memory ratio</a:t>
            </a:r>
          </a:p>
          <a:p>
            <a:pPr defTabSz="913927" eaLnBrk="0" fontAlgn="base" hangingPunct="0">
              <a:lnSpc>
                <a:spcPct val="90000"/>
              </a:lnSpc>
              <a:spcBef>
                <a:spcPts val="600"/>
              </a:spcBef>
              <a:spcAft>
                <a:spcPts val="600"/>
              </a:spcAft>
              <a:defRPr/>
            </a:pPr>
            <a:r>
              <a:rPr lang="en-US" sz="1400">
                <a:gradFill>
                  <a:gsLst>
                    <a:gs pos="1250">
                      <a:schemeClr val="tx1"/>
                    </a:gs>
                    <a:gs pos="100000">
                      <a:schemeClr val="tx1"/>
                    </a:gs>
                  </a:gsLst>
                  <a:lin ang="5400000" scaled="0"/>
                </a:gradFill>
              </a:rPr>
              <a:t>210 ACU/core</a:t>
            </a:r>
          </a:p>
          <a:p>
            <a:pPr defTabSz="913927" eaLnBrk="0" fontAlgn="base" hangingPunct="0">
              <a:lnSpc>
                <a:spcPct val="90000"/>
              </a:lnSpc>
              <a:spcBef>
                <a:spcPts val="600"/>
              </a:spcBef>
              <a:spcAft>
                <a:spcPts val="600"/>
              </a:spcAft>
              <a:defRPr/>
            </a:pPr>
            <a:endParaRPr lang="en-US" sz="1400">
              <a:gradFill>
                <a:gsLst>
                  <a:gs pos="1250">
                    <a:schemeClr val="tx1"/>
                  </a:gs>
                  <a:gs pos="100000">
                    <a:schemeClr val="tx1"/>
                  </a:gs>
                </a:gsLst>
                <a:lin ang="5400000" scaled="0"/>
              </a:gradFill>
              <a:ea typeface="Segoe UI" pitchFamily="34" charset="0"/>
              <a:cs typeface="Segoe UI" pitchFamily="34" charset="0"/>
            </a:endParaRPr>
          </a:p>
        </p:txBody>
      </p:sp>
      <p:sp>
        <p:nvSpPr>
          <p:cNvPr id="58" name="TextBox 57"/>
          <p:cNvSpPr txBox="1"/>
          <p:nvPr/>
        </p:nvSpPr>
        <p:spPr>
          <a:xfrm>
            <a:off x="7970328" y="4417017"/>
            <a:ext cx="2437565" cy="2449343"/>
          </a:xfrm>
          <a:prstGeom prst="rect">
            <a:avLst/>
          </a:prstGeom>
          <a:noFill/>
        </p:spPr>
        <p:txBody>
          <a:bodyPr vert="horz" wrap="square" lIns="182880" tIns="146304" rIns="182880" bIns="146304" rtlCol="0" anchor="t" anchorCtr="0">
            <a:noAutofit/>
          </a:bodyPr>
          <a:lstStyle/>
          <a:p>
            <a:pPr defTabSz="913927" eaLnBrk="0" fontAlgn="base" hangingPunct="0">
              <a:lnSpc>
                <a:spcPct val="90000"/>
              </a:lnSpc>
              <a:spcBef>
                <a:spcPts val="600"/>
              </a:spcBef>
              <a:spcAft>
                <a:spcPts val="600"/>
              </a:spcAft>
              <a:defRPr/>
            </a:pPr>
            <a:r>
              <a:rPr lang="en-US" sz="1400">
                <a:gradFill>
                  <a:gsLst>
                    <a:gs pos="1250">
                      <a:schemeClr val="tx1"/>
                    </a:gs>
                    <a:gs pos="100000">
                      <a:schemeClr val="tx1"/>
                    </a:gs>
                  </a:gsLst>
                  <a:lin ang="5400000" scaled="0"/>
                </a:gradFill>
                <a:ea typeface="Segoe UI" pitchFamily="34" charset="0"/>
                <a:cs typeface="Segoe UI" pitchFamily="34" charset="0"/>
              </a:rPr>
              <a:t>Large VMs for large databases requiring fast Storage</a:t>
            </a:r>
            <a:endParaRPr lang="en-US" sz="1400">
              <a:gradFill>
                <a:gsLst>
                  <a:gs pos="1250">
                    <a:schemeClr val="tx1"/>
                  </a:gs>
                  <a:gs pos="100000">
                    <a:schemeClr val="tx1"/>
                  </a:gs>
                </a:gsLst>
                <a:lin ang="5400000" scaled="0"/>
              </a:gradFill>
            </a:endParaRPr>
          </a:p>
          <a:p>
            <a:pPr>
              <a:lnSpc>
                <a:spcPct val="90000"/>
              </a:lnSpc>
              <a:spcBef>
                <a:spcPts val="600"/>
              </a:spcBef>
              <a:spcAft>
                <a:spcPts val="600"/>
              </a:spcAft>
            </a:pPr>
            <a:r>
              <a:rPr lang="en-US" sz="1400">
                <a:gradFill>
                  <a:gsLst>
                    <a:gs pos="1250">
                      <a:schemeClr val="tx1"/>
                    </a:gs>
                    <a:gs pos="100000">
                      <a:schemeClr val="tx1"/>
                    </a:gs>
                  </a:gsLst>
                  <a:lin ang="5400000" scaled="0"/>
                </a:gradFill>
              </a:rPr>
              <a:t>Intel Haswell processor with 0.5TB RAM</a:t>
            </a:r>
          </a:p>
          <a:p>
            <a:pPr>
              <a:lnSpc>
                <a:spcPct val="90000"/>
              </a:lnSpc>
              <a:spcBef>
                <a:spcPts val="600"/>
              </a:spcBef>
              <a:spcAft>
                <a:spcPts val="600"/>
              </a:spcAft>
            </a:pPr>
            <a:r>
              <a:rPr lang="en-US" sz="1400">
                <a:gradFill>
                  <a:gsLst>
                    <a:gs pos="1250">
                      <a:schemeClr val="tx1"/>
                    </a:gs>
                    <a:gs pos="100000">
                      <a:schemeClr val="tx1"/>
                    </a:gs>
                  </a:gsLst>
                  <a:lin ang="5400000" scaled="0"/>
                </a:gradFill>
              </a:rPr>
              <a:t>180 ACU/core</a:t>
            </a:r>
          </a:p>
        </p:txBody>
      </p:sp>
      <p:sp>
        <p:nvSpPr>
          <p:cNvPr id="59" name="Title 3"/>
          <p:cNvSpPr>
            <a:spLocks noGrp="1"/>
          </p:cNvSpPr>
          <p:nvPr>
            <p:ph type="title"/>
          </p:nvPr>
        </p:nvSpPr>
        <p:spPr/>
        <p:txBody>
          <a:bodyPr lIns="182880" tIns="146304" rIns="182880" bIns="146304"/>
          <a:lstStyle/>
          <a:p>
            <a:r>
              <a:rPr lang="en-US" sz="4400" spc="0">
                <a:cs typeface="Segoe UI Semibold" panose="020B0702040204020203" pitchFamily="34" charset="0"/>
              </a:rPr>
              <a:t>Compute families</a:t>
            </a:r>
          </a:p>
        </p:txBody>
      </p:sp>
      <p:grpSp>
        <p:nvGrpSpPr>
          <p:cNvPr id="64" name="Group 63"/>
          <p:cNvGrpSpPr/>
          <p:nvPr/>
        </p:nvGrpSpPr>
        <p:grpSpPr>
          <a:xfrm>
            <a:off x="1116491" y="2383082"/>
            <a:ext cx="864685" cy="1236329"/>
            <a:chOff x="454025" y="3077179"/>
            <a:chExt cx="807346" cy="1154346"/>
          </a:xfrm>
        </p:grpSpPr>
        <p:pic>
          <p:nvPicPr>
            <p:cNvPr id="65" name="Picture 64"/>
            <p:cNvPicPr>
              <a:picLocks noChangeAspect="1"/>
            </p:cNvPicPr>
            <p:nvPr/>
          </p:nvPicPr>
          <p:blipFill>
            <a:blip r:embed="rId4"/>
            <a:stretch>
              <a:fillRect/>
            </a:stretch>
          </p:blipFill>
          <p:spPr>
            <a:xfrm>
              <a:off x="454025" y="3077179"/>
              <a:ext cx="807346" cy="1154346"/>
            </a:xfrm>
            <a:prstGeom prst="rect">
              <a:avLst/>
            </a:prstGeom>
          </p:spPr>
        </p:pic>
        <p:sp>
          <p:nvSpPr>
            <p:cNvPr id="66" name="Rectangle 65"/>
            <p:cNvSpPr/>
            <p:nvPr/>
          </p:nvSpPr>
          <p:spPr bwMode="auto">
            <a:xfrm>
              <a:off x="600075" y="3167062"/>
              <a:ext cx="535781" cy="459581"/>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4400" b="1">
                  <a:gradFill>
                    <a:gsLst>
                      <a:gs pos="0">
                        <a:srgbClr val="FFFFFF"/>
                      </a:gs>
                      <a:gs pos="100000">
                        <a:srgbClr val="FFFFFF"/>
                      </a:gs>
                    </a:gsLst>
                    <a:lin ang="5400000" scaled="0"/>
                  </a:gradFill>
                </a:rPr>
                <a:t>A</a:t>
              </a:r>
            </a:p>
          </p:txBody>
        </p:sp>
      </p:grpSp>
      <p:grpSp>
        <p:nvGrpSpPr>
          <p:cNvPr id="67" name="Group 66"/>
          <p:cNvGrpSpPr/>
          <p:nvPr/>
        </p:nvGrpSpPr>
        <p:grpSpPr>
          <a:xfrm>
            <a:off x="3588758" y="2383082"/>
            <a:ext cx="864685" cy="1236329"/>
            <a:chOff x="454025" y="3077179"/>
            <a:chExt cx="807346" cy="1154346"/>
          </a:xfrm>
        </p:grpSpPr>
        <p:pic>
          <p:nvPicPr>
            <p:cNvPr id="68" name="Picture 67"/>
            <p:cNvPicPr>
              <a:picLocks noChangeAspect="1"/>
            </p:cNvPicPr>
            <p:nvPr/>
          </p:nvPicPr>
          <p:blipFill>
            <a:blip r:embed="rId4"/>
            <a:stretch>
              <a:fillRect/>
            </a:stretch>
          </p:blipFill>
          <p:spPr>
            <a:xfrm>
              <a:off x="454025" y="3077179"/>
              <a:ext cx="807346" cy="1154346"/>
            </a:xfrm>
            <a:prstGeom prst="rect">
              <a:avLst/>
            </a:prstGeom>
          </p:spPr>
        </p:pic>
        <p:sp>
          <p:nvSpPr>
            <p:cNvPr id="69" name="Rectangle 68"/>
            <p:cNvSpPr/>
            <p:nvPr/>
          </p:nvSpPr>
          <p:spPr bwMode="auto">
            <a:xfrm>
              <a:off x="600075" y="3167062"/>
              <a:ext cx="535781" cy="459581"/>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4400" b="1">
                  <a:gradFill>
                    <a:gsLst>
                      <a:gs pos="0">
                        <a:srgbClr val="FFFFFF"/>
                      </a:gs>
                      <a:gs pos="100000">
                        <a:srgbClr val="FFFFFF"/>
                      </a:gs>
                    </a:gsLst>
                    <a:lin ang="5400000" scaled="0"/>
                  </a:gradFill>
                </a:rPr>
                <a:t>D</a:t>
              </a:r>
            </a:p>
          </p:txBody>
        </p:sp>
      </p:grpSp>
      <p:grpSp>
        <p:nvGrpSpPr>
          <p:cNvPr id="70" name="Group 69"/>
          <p:cNvGrpSpPr/>
          <p:nvPr/>
        </p:nvGrpSpPr>
        <p:grpSpPr>
          <a:xfrm>
            <a:off x="6061025" y="2383082"/>
            <a:ext cx="864685" cy="1236329"/>
            <a:chOff x="454025" y="3077179"/>
            <a:chExt cx="807346" cy="1154346"/>
          </a:xfrm>
        </p:grpSpPr>
        <p:pic>
          <p:nvPicPr>
            <p:cNvPr id="71" name="Picture 70"/>
            <p:cNvPicPr>
              <a:picLocks noChangeAspect="1"/>
            </p:cNvPicPr>
            <p:nvPr/>
          </p:nvPicPr>
          <p:blipFill>
            <a:blip r:embed="rId4"/>
            <a:stretch>
              <a:fillRect/>
            </a:stretch>
          </p:blipFill>
          <p:spPr>
            <a:xfrm>
              <a:off x="454025" y="3077179"/>
              <a:ext cx="807346" cy="1154346"/>
            </a:xfrm>
            <a:prstGeom prst="rect">
              <a:avLst/>
            </a:prstGeom>
          </p:spPr>
        </p:pic>
        <p:sp>
          <p:nvSpPr>
            <p:cNvPr id="72" name="Rectangle 71"/>
            <p:cNvSpPr/>
            <p:nvPr/>
          </p:nvSpPr>
          <p:spPr bwMode="auto">
            <a:xfrm>
              <a:off x="600075" y="3167062"/>
              <a:ext cx="535781" cy="459581"/>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4400" b="1">
                  <a:gradFill>
                    <a:gsLst>
                      <a:gs pos="0">
                        <a:srgbClr val="FFFFFF"/>
                      </a:gs>
                      <a:gs pos="100000">
                        <a:srgbClr val="FFFFFF"/>
                      </a:gs>
                    </a:gsLst>
                    <a:lin ang="5400000" scaled="0"/>
                  </a:gradFill>
                </a:rPr>
                <a:t>F</a:t>
              </a:r>
            </a:p>
          </p:txBody>
        </p:sp>
      </p:grpSp>
      <p:grpSp>
        <p:nvGrpSpPr>
          <p:cNvPr id="73" name="Group 72"/>
          <p:cNvGrpSpPr/>
          <p:nvPr/>
        </p:nvGrpSpPr>
        <p:grpSpPr>
          <a:xfrm>
            <a:off x="8533291" y="2383082"/>
            <a:ext cx="864685" cy="1236329"/>
            <a:chOff x="454025" y="3077179"/>
            <a:chExt cx="807346" cy="1154346"/>
          </a:xfrm>
        </p:grpSpPr>
        <p:pic>
          <p:nvPicPr>
            <p:cNvPr id="74" name="Picture 73"/>
            <p:cNvPicPr>
              <a:picLocks noChangeAspect="1"/>
            </p:cNvPicPr>
            <p:nvPr/>
          </p:nvPicPr>
          <p:blipFill>
            <a:blip r:embed="rId4"/>
            <a:stretch>
              <a:fillRect/>
            </a:stretch>
          </p:blipFill>
          <p:spPr>
            <a:xfrm>
              <a:off x="454025" y="3077179"/>
              <a:ext cx="807346" cy="1154346"/>
            </a:xfrm>
            <a:prstGeom prst="rect">
              <a:avLst/>
            </a:prstGeom>
          </p:spPr>
        </p:pic>
        <p:sp>
          <p:nvSpPr>
            <p:cNvPr id="75" name="Rectangle 74"/>
            <p:cNvSpPr/>
            <p:nvPr/>
          </p:nvSpPr>
          <p:spPr bwMode="auto">
            <a:xfrm>
              <a:off x="600075" y="3167062"/>
              <a:ext cx="535781" cy="459581"/>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4400" b="1">
                  <a:gradFill>
                    <a:gsLst>
                      <a:gs pos="0">
                        <a:srgbClr val="FFFFFF"/>
                      </a:gs>
                      <a:gs pos="100000">
                        <a:srgbClr val="FFFFFF"/>
                      </a:gs>
                    </a:gsLst>
                    <a:lin ang="5400000" scaled="0"/>
                  </a:gradFill>
                </a:rPr>
                <a:t>G</a:t>
              </a:r>
            </a:p>
          </p:txBody>
        </p:sp>
      </p:grpSp>
    </p:spTree>
    <p:extLst>
      <p:ext uri="{BB962C8B-B14F-4D97-AF65-F5344CB8AC3E}">
        <p14:creationId xmlns:p14="http://schemas.microsoft.com/office/powerpoint/2010/main" val="14413574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15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42" presetClass="path" presetSubtype="0" decel="100000" fill="hold" nodeType="withEffect">
                                  <p:stCondLst>
                                    <p:cond delay="150"/>
                                  </p:stCondLst>
                                  <p:childTnLst>
                                    <p:animMotion origin="layout" path="M 1.20756E-6 -3.58148E-6 L 1.20756E-6 0.03836 " pathEditMode="relative" rAng="0" ptsTypes="AA">
                                      <p:cBhvr>
                                        <p:cTn id="12" dur="750" spd="-100000" fill="hold"/>
                                        <p:tgtEl>
                                          <p:spTgt spid="4"/>
                                        </p:tgtEl>
                                        <p:attrNameLst>
                                          <p:attrName>ppt_x</p:attrName>
                                          <p:attrName>ppt_y</p:attrName>
                                        </p:attrNameLst>
                                      </p:cBhvr>
                                      <p:rCtr x="0" y="1906"/>
                                    </p:animMotion>
                                  </p:childTnLst>
                                </p:cTn>
                              </p:par>
                              <p:par>
                                <p:cTn id="13" presetID="10" presetClass="entr" presetSubtype="0" fill="hold" nodeType="withEffect">
                                  <p:stCondLst>
                                    <p:cond delay="150"/>
                                  </p:stCondLst>
                                  <p:childTnLst>
                                    <p:set>
                                      <p:cBhvr>
                                        <p:cTn id="14" dur="1" fill="hold">
                                          <p:stCondLst>
                                            <p:cond delay="0"/>
                                          </p:stCondLst>
                                        </p:cTn>
                                        <p:tgtEl>
                                          <p:spTgt spid="73"/>
                                        </p:tgtEl>
                                        <p:attrNameLst>
                                          <p:attrName>style.visibility</p:attrName>
                                        </p:attrNameLst>
                                      </p:cBhvr>
                                      <p:to>
                                        <p:strVal val="visible"/>
                                      </p:to>
                                    </p:set>
                                    <p:animEffect transition="in" filter="fade">
                                      <p:cBhvr>
                                        <p:cTn id="15" dur="500"/>
                                        <p:tgtEl>
                                          <p:spTgt spid="73"/>
                                        </p:tgtEl>
                                      </p:cBhvr>
                                    </p:animEffect>
                                  </p:childTnLst>
                                </p:cTn>
                              </p:par>
                              <p:par>
                                <p:cTn id="16" presetID="42" presetClass="path" presetSubtype="0" decel="100000" fill="hold" nodeType="withEffect">
                                  <p:stCondLst>
                                    <p:cond delay="150"/>
                                  </p:stCondLst>
                                  <p:childTnLst>
                                    <p:animMotion origin="layout" path="M 1.20756E-6 -3.58148E-6 L 1.20756E-6 0.03836 " pathEditMode="relative" rAng="0" ptsTypes="AA">
                                      <p:cBhvr>
                                        <p:cTn id="17" dur="750" spd="-100000" fill="hold"/>
                                        <p:tgtEl>
                                          <p:spTgt spid="73"/>
                                        </p:tgtEl>
                                        <p:attrNameLst>
                                          <p:attrName>ppt_x</p:attrName>
                                          <p:attrName>ppt_y</p:attrName>
                                        </p:attrNameLst>
                                      </p:cBhvr>
                                      <p:rCtr x="0" y="1906"/>
                                    </p:animMotion>
                                  </p:childTnLst>
                                </p:cTn>
                              </p:par>
                              <p:par>
                                <p:cTn id="18" presetID="10" presetClass="entr" presetSubtype="0" fill="hold" nodeType="withEffect">
                                  <p:stCondLst>
                                    <p:cond delay="150"/>
                                  </p:stCondLst>
                                  <p:childTnLst>
                                    <p:set>
                                      <p:cBhvr>
                                        <p:cTn id="19" dur="1" fill="hold">
                                          <p:stCondLst>
                                            <p:cond delay="0"/>
                                          </p:stCondLst>
                                        </p:cTn>
                                        <p:tgtEl>
                                          <p:spTgt spid="70"/>
                                        </p:tgtEl>
                                        <p:attrNameLst>
                                          <p:attrName>style.visibility</p:attrName>
                                        </p:attrNameLst>
                                      </p:cBhvr>
                                      <p:to>
                                        <p:strVal val="visible"/>
                                      </p:to>
                                    </p:set>
                                    <p:animEffect transition="in" filter="fade">
                                      <p:cBhvr>
                                        <p:cTn id="20" dur="500"/>
                                        <p:tgtEl>
                                          <p:spTgt spid="70"/>
                                        </p:tgtEl>
                                      </p:cBhvr>
                                    </p:animEffect>
                                  </p:childTnLst>
                                </p:cTn>
                              </p:par>
                              <p:par>
                                <p:cTn id="21" presetID="42" presetClass="path" presetSubtype="0" decel="100000" fill="hold" nodeType="withEffect">
                                  <p:stCondLst>
                                    <p:cond delay="150"/>
                                  </p:stCondLst>
                                  <p:childTnLst>
                                    <p:animMotion origin="layout" path="M 1.20756E-6 -3.58148E-6 L 1.20756E-6 0.03836 " pathEditMode="relative" rAng="0" ptsTypes="AA">
                                      <p:cBhvr>
                                        <p:cTn id="22" dur="750" spd="-100000" fill="hold"/>
                                        <p:tgtEl>
                                          <p:spTgt spid="70"/>
                                        </p:tgtEl>
                                        <p:attrNameLst>
                                          <p:attrName>ppt_x</p:attrName>
                                          <p:attrName>ppt_y</p:attrName>
                                        </p:attrNameLst>
                                      </p:cBhvr>
                                      <p:rCtr x="0" y="1906"/>
                                    </p:animMotion>
                                  </p:childTnLst>
                                </p:cTn>
                              </p:par>
                              <p:par>
                                <p:cTn id="23" presetID="10" presetClass="entr" presetSubtype="0" fill="hold" nodeType="withEffect">
                                  <p:stCondLst>
                                    <p:cond delay="150"/>
                                  </p:stCondLst>
                                  <p:childTnLst>
                                    <p:set>
                                      <p:cBhvr>
                                        <p:cTn id="24" dur="1" fill="hold">
                                          <p:stCondLst>
                                            <p:cond delay="0"/>
                                          </p:stCondLst>
                                        </p:cTn>
                                        <p:tgtEl>
                                          <p:spTgt spid="67"/>
                                        </p:tgtEl>
                                        <p:attrNameLst>
                                          <p:attrName>style.visibility</p:attrName>
                                        </p:attrNameLst>
                                      </p:cBhvr>
                                      <p:to>
                                        <p:strVal val="visible"/>
                                      </p:to>
                                    </p:set>
                                    <p:animEffect transition="in" filter="fade">
                                      <p:cBhvr>
                                        <p:cTn id="25" dur="500"/>
                                        <p:tgtEl>
                                          <p:spTgt spid="67"/>
                                        </p:tgtEl>
                                      </p:cBhvr>
                                    </p:animEffect>
                                  </p:childTnLst>
                                </p:cTn>
                              </p:par>
                              <p:par>
                                <p:cTn id="26" presetID="42" presetClass="path" presetSubtype="0" decel="100000" fill="hold" nodeType="withEffect">
                                  <p:stCondLst>
                                    <p:cond delay="150"/>
                                  </p:stCondLst>
                                  <p:childTnLst>
                                    <p:animMotion origin="layout" path="M 1.20756E-6 -3.58148E-6 L 1.20756E-6 0.03836 " pathEditMode="relative" rAng="0" ptsTypes="AA">
                                      <p:cBhvr>
                                        <p:cTn id="27" dur="750" spd="-100000" fill="hold"/>
                                        <p:tgtEl>
                                          <p:spTgt spid="67"/>
                                        </p:tgtEl>
                                        <p:attrNameLst>
                                          <p:attrName>ppt_x</p:attrName>
                                          <p:attrName>ppt_y</p:attrName>
                                        </p:attrNameLst>
                                      </p:cBhvr>
                                      <p:rCtr x="0" y="1906"/>
                                    </p:animMotion>
                                  </p:childTnLst>
                                </p:cTn>
                              </p:par>
                              <p:par>
                                <p:cTn id="28" presetID="10" presetClass="entr" presetSubtype="0" fill="hold" nodeType="withEffect">
                                  <p:stCondLst>
                                    <p:cond delay="150"/>
                                  </p:stCondLst>
                                  <p:childTnLst>
                                    <p:set>
                                      <p:cBhvr>
                                        <p:cTn id="29" dur="1" fill="hold">
                                          <p:stCondLst>
                                            <p:cond delay="0"/>
                                          </p:stCondLst>
                                        </p:cTn>
                                        <p:tgtEl>
                                          <p:spTgt spid="64"/>
                                        </p:tgtEl>
                                        <p:attrNameLst>
                                          <p:attrName>style.visibility</p:attrName>
                                        </p:attrNameLst>
                                      </p:cBhvr>
                                      <p:to>
                                        <p:strVal val="visible"/>
                                      </p:to>
                                    </p:set>
                                    <p:animEffect transition="in" filter="fade">
                                      <p:cBhvr>
                                        <p:cTn id="30" dur="500"/>
                                        <p:tgtEl>
                                          <p:spTgt spid="64"/>
                                        </p:tgtEl>
                                      </p:cBhvr>
                                    </p:animEffect>
                                  </p:childTnLst>
                                </p:cTn>
                              </p:par>
                              <p:par>
                                <p:cTn id="31" presetID="42" presetClass="path" presetSubtype="0" decel="100000" fill="hold" nodeType="withEffect">
                                  <p:stCondLst>
                                    <p:cond delay="150"/>
                                  </p:stCondLst>
                                  <p:childTnLst>
                                    <p:animMotion origin="layout" path="M 1.20756E-6 -3.58148E-6 L 1.20756E-6 0.03836 " pathEditMode="relative" rAng="0" ptsTypes="AA">
                                      <p:cBhvr>
                                        <p:cTn id="32" dur="750" spd="-100000" fill="hold"/>
                                        <p:tgtEl>
                                          <p:spTgt spid="64"/>
                                        </p:tgtEl>
                                        <p:attrNameLst>
                                          <p:attrName>ppt_x</p:attrName>
                                          <p:attrName>ppt_y</p:attrName>
                                        </p:attrNameLst>
                                      </p:cBhvr>
                                      <p:rCtr x="0" y="1906"/>
                                    </p:animMotion>
                                  </p:childTnLst>
                                </p:cTn>
                              </p:par>
                              <p:par>
                                <p:cTn id="33" presetID="10" presetClass="entr" presetSubtype="0" fill="hold" grpId="0" nodeType="withEffect">
                                  <p:stCondLst>
                                    <p:cond delay="150"/>
                                  </p:stCondLst>
                                  <p:childTnLst>
                                    <p:set>
                                      <p:cBhvr>
                                        <p:cTn id="34" dur="1" fill="hold">
                                          <p:stCondLst>
                                            <p:cond delay="0"/>
                                          </p:stCondLst>
                                        </p:cTn>
                                        <p:tgtEl>
                                          <p:spTgt spid="19"/>
                                        </p:tgtEl>
                                        <p:attrNameLst>
                                          <p:attrName>style.visibility</p:attrName>
                                        </p:attrNameLst>
                                      </p:cBhvr>
                                      <p:to>
                                        <p:strVal val="visible"/>
                                      </p:to>
                                    </p:set>
                                    <p:animEffect transition="in" filter="fade">
                                      <p:cBhvr>
                                        <p:cTn id="35" dur="500"/>
                                        <p:tgtEl>
                                          <p:spTgt spid="19"/>
                                        </p:tgtEl>
                                      </p:cBhvr>
                                    </p:animEffect>
                                  </p:childTnLst>
                                </p:cTn>
                              </p:par>
                              <p:par>
                                <p:cTn id="36" presetID="42" presetClass="path" presetSubtype="0" decel="100000" fill="hold" grpId="1" nodeType="withEffect">
                                  <p:stCondLst>
                                    <p:cond delay="150"/>
                                  </p:stCondLst>
                                  <p:childTnLst>
                                    <p:animMotion origin="layout" path="M 1.20756E-6 -3.58148E-6 L 1.20756E-6 0.03836 " pathEditMode="relative" rAng="0" ptsTypes="AA">
                                      <p:cBhvr>
                                        <p:cTn id="37" dur="750" spd="-100000" fill="hold"/>
                                        <p:tgtEl>
                                          <p:spTgt spid="19"/>
                                        </p:tgtEl>
                                        <p:attrNameLst>
                                          <p:attrName>ppt_x</p:attrName>
                                          <p:attrName>ppt_y</p:attrName>
                                        </p:attrNameLst>
                                      </p:cBhvr>
                                      <p:rCtr x="0" y="1906"/>
                                    </p:animMotion>
                                  </p:childTnLst>
                                </p:cTn>
                              </p:par>
                              <p:par>
                                <p:cTn id="38" presetID="10" presetClass="entr" presetSubtype="0" fill="hold" grpId="0" nodeType="withEffect">
                                  <p:stCondLst>
                                    <p:cond delay="150"/>
                                  </p:stCondLst>
                                  <p:childTnLst>
                                    <p:set>
                                      <p:cBhvr>
                                        <p:cTn id="39" dur="1" fill="hold">
                                          <p:stCondLst>
                                            <p:cond delay="0"/>
                                          </p:stCondLst>
                                        </p:cTn>
                                        <p:tgtEl>
                                          <p:spTgt spid="28"/>
                                        </p:tgtEl>
                                        <p:attrNameLst>
                                          <p:attrName>style.visibility</p:attrName>
                                        </p:attrNameLst>
                                      </p:cBhvr>
                                      <p:to>
                                        <p:strVal val="visible"/>
                                      </p:to>
                                    </p:set>
                                    <p:animEffect transition="in" filter="fade">
                                      <p:cBhvr>
                                        <p:cTn id="40" dur="500"/>
                                        <p:tgtEl>
                                          <p:spTgt spid="28"/>
                                        </p:tgtEl>
                                      </p:cBhvr>
                                    </p:animEffect>
                                  </p:childTnLst>
                                </p:cTn>
                              </p:par>
                              <p:par>
                                <p:cTn id="41" presetID="42" presetClass="path" presetSubtype="0" decel="100000" fill="hold" grpId="1" nodeType="withEffect">
                                  <p:stCondLst>
                                    <p:cond delay="150"/>
                                  </p:stCondLst>
                                  <p:childTnLst>
                                    <p:animMotion origin="layout" path="M 1.20756E-6 -3.58148E-6 L 1.20756E-6 0.03836 " pathEditMode="relative" rAng="0" ptsTypes="AA">
                                      <p:cBhvr>
                                        <p:cTn id="42" dur="750" spd="-100000" fill="hold"/>
                                        <p:tgtEl>
                                          <p:spTgt spid="28"/>
                                        </p:tgtEl>
                                        <p:attrNameLst>
                                          <p:attrName>ppt_x</p:attrName>
                                          <p:attrName>ppt_y</p:attrName>
                                        </p:attrNameLst>
                                      </p:cBhvr>
                                      <p:rCtr x="0" y="1906"/>
                                    </p:animMotion>
                                  </p:childTnLst>
                                </p:cTn>
                              </p:par>
                              <p:par>
                                <p:cTn id="43" presetID="10" presetClass="entr" presetSubtype="0" fill="hold" grpId="0" nodeType="withEffect">
                                  <p:stCondLst>
                                    <p:cond delay="150"/>
                                  </p:stCondLst>
                                  <p:childTnLst>
                                    <p:set>
                                      <p:cBhvr>
                                        <p:cTn id="44" dur="1" fill="hold">
                                          <p:stCondLst>
                                            <p:cond delay="0"/>
                                          </p:stCondLst>
                                        </p:cTn>
                                        <p:tgtEl>
                                          <p:spTgt spid="37"/>
                                        </p:tgtEl>
                                        <p:attrNameLst>
                                          <p:attrName>style.visibility</p:attrName>
                                        </p:attrNameLst>
                                      </p:cBhvr>
                                      <p:to>
                                        <p:strVal val="visible"/>
                                      </p:to>
                                    </p:set>
                                    <p:animEffect transition="in" filter="fade">
                                      <p:cBhvr>
                                        <p:cTn id="45" dur="500"/>
                                        <p:tgtEl>
                                          <p:spTgt spid="37"/>
                                        </p:tgtEl>
                                      </p:cBhvr>
                                    </p:animEffect>
                                  </p:childTnLst>
                                </p:cTn>
                              </p:par>
                              <p:par>
                                <p:cTn id="46" presetID="42" presetClass="path" presetSubtype="0" decel="100000" fill="hold" grpId="1" nodeType="withEffect">
                                  <p:stCondLst>
                                    <p:cond delay="150"/>
                                  </p:stCondLst>
                                  <p:childTnLst>
                                    <p:animMotion origin="layout" path="M 1.20756E-6 -3.58148E-6 L 1.20756E-6 0.03836 " pathEditMode="relative" rAng="0" ptsTypes="AA">
                                      <p:cBhvr>
                                        <p:cTn id="47" dur="750" spd="-100000" fill="hold"/>
                                        <p:tgtEl>
                                          <p:spTgt spid="37"/>
                                        </p:tgtEl>
                                        <p:attrNameLst>
                                          <p:attrName>ppt_x</p:attrName>
                                          <p:attrName>ppt_y</p:attrName>
                                        </p:attrNameLst>
                                      </p:cBhvr>
                                      <p:rCtr x="0" y="1906"/>
                                    </p:animMotion>
                                  </p:childTnLst>
                                </p:cTn>
                              </p:par>
                              <p:par>
                                <p:cTn id="48" presetID="10" presetClass="entr" presetSubtype="0" fill="hold" grpId="0" nodeType="withEffect">
                                  <p:stCondLst>
                                    <p:cond delay="150"/>
                                  </p:stCondLst>
                                  <p:childTnLst>
                                    <p:set>
                                      <p:cBhvr>
                                        <p:cTn id="49" dur="1" fill="hold">
                                          <p:stCondLst>
                                            <p:cond delay="0"/>
                                          </p:stCondLst>
                                        </p:cTn>
                                        <p:tgtEl>
                                          <p:spTgt spid="46"/>
                                        </p:tgtEl>
                                        <p:attrNameLst>
                                          <p:attrName>style.visibility</p:attrName>
                                        </p:attrNameLst>
                                      </p:cBhvr>
                                      <p:to>
                                        <p:strVal val="visible"/>
                                      </p:to>
                                    </p:set>
                                    <p:animEffect transition="in" filter="fade">
                                      <p:cBhvr>
                                        <p:cTn id="50" dur="500"/>
                                        <p:tgtEl>
                                          <p:spTgt spid="46"/>
                                        </p:tgtEl>
                                      </p:cBhvr>
                                    </p:animEffect>
                                  </p:childTnLst>
                                </p:cTn>
                              </p:par>
                              <p:par>
                                <p:cTn id="51" presetID="42" presetClass="path" presetSubtype="0" decel="100000" fill="hold" grpId="1" nodeType="withEffect">
                                  <p:stCondLst>
                                    <p:cond delay="150"/>
                                  </p:stCondLst>
                                  <p:childTnLst>
                                    <p:animMotion origin="layout" path="M 1.20756E-6 -3.58148E-6 L 1.20756E-6 0.03836 " pathEditMode="relative" rAng="0" ptsTypes="AA">
                                      <p:cBhvr>
                                        <p:cTn id="52" dur="750" spd="-100000" fill="hold"/>
                                        <p:tgtEl>
                                          <p:spTgt spid="46"/>
                                        </p:tgtEl>
                                        <p:attrNameLst>
                                          <p:attrName>ppt_x</p:attrName>
                                          <p:attrName>ppt_y</p:attrName>
                                        </p:attrNameLst>
                                      </p:cBhvr>
                                      <p:rCtr x="0" y="1906"/>
                                    </p:animMotion>
                                  </p:childTnLst>
                                </p:cTn>
                              </p:par>
                              <p:par>
                                <p:cTn id="53" presetID="10" presetClass="entr" presetSubtype="0" fill="hold" grpId="0" nodeType="withEffect">
                                  <p:stCondLst>
                                    <p:cond delay="500"/>
                                  </p:stCondLst>
                                  <p:childTnLst>
                                    <p:set>
                                      <p:cBhvr>
                                        <p:cTn id="54" dur="1" fill="hold">
                                          <p:stCondLst>
                                            <p:cond delay="0"/>
                                          </p:stCondLst>
                                        </p:cTn>
                                        <p:tgtEl>
                                          <p:spTgt spid="55"/>
                                        </p:tgtEl>
                                        <p:attrNameLst>
                                          <p:attrName>style.visibility</p:attrName>
                                        </p:attrNameLst>
                                      </p:cBhvr>
                                      <p:to>
                                        <p:strVal val="visible"/>
                                      </p:to>
                                    </p:set>
                                    <p:animEffect transition="in" filter="fade">
                                      <p:cBhvr>
                                        <p:cTn id="55" dur="500"/>
                                        <p:tgtEl>
                                          <p:spTgt spid="55"/>
                                        </p:tgtEl>
                                      </p:cBhvr>
                                    </p:animEffect>
                                  </p:childTnLst>
                                </p:cTn>
                              </p:par>
                              <p:par>
                                <p:cTn id="56" presetID="42" presetClass="path" presetSubtype="0" decel="100000" fill="hold" grpId="1" nodeType="withEffect">
                                  <p:stCondLst>
                                    <p:cond delay="500"/>
                                  </p:stCondLst>
                                  <p:childTnLst>
                                    <p:animMotion origin="layout" path="M 1.20756E-6 -3.58148E-6 L 1.20756E-6 0.03836 " pathEditMode="relative" rAng="0" ptsTypes="AA">
                                      <p:cBhvr>
                                        <p:cTn id="57" dur="750" spd="-100000" fill="hold"/>
                                        <p:tgtEl>
                                          <p:spTgt spid="55"/>
                                        </p:tgtEl>
                                        <p:attrNameLst>
                                          <p:attrName>ppt_x</p:attrName>
                                          <p:attrName>ppt_y</p:attrName>
                                        </p:attrNameLst>
                                      </p:cBhvr>
                                      <p:rCtr x="0" y="1906"/>
                                    </p:animMotion>
                                  </p:childTnLst>
                                </p:cTn>
                              </p:par>
                              <p:par>
                                <p:cTn id="58" presetID="10" presetClass="entr" presetSubtype="0" fill="hold" grpId="0" nodeType="withEffect">
                                  <p:stCondLst>
                                    <p:cond delay="500"/>
                                  </p:stCondLst>
                                  <p:childTnLst>
                                    <p:set>
                                      <p:cBhvr>
                                        <p:cTn id="59" dur="1" fill="hold">
                                          <p:stCondLst>
                                            <p:cond delay="0"/>
                                          </p:stCondLst>
                                        </p:cTn>
                                        <p:tgtEl>
                                          <p:spTgt spid="56"/>
                                        </p:tgtEl>
                                        <p:attrNameLst>
                                          <p:attrName>style.visibility</p:attrName>
                                        </p:attrNameLst>
                                      </p:cBhvr>
                                      <p:to>
                                        <p:strVal val="visible"/>
                                      </p:to>
                                    </p:set>
                                    <p:animEffect transition="in" filter="fade">
                                      <p:cBhvr>
                                        <p:cTn id="60" dur="500"/>
                                        <p:tgtEl>
                                          <p:spTgt spid="56"/>
                                        </p:tgtEl>
                                      </p:cBhvr>
                                    </p:animEffect>
                                  </p:childTnLst>
                                </p:cTn>
                              </p:par>
                              <p:par>
                                <p:cTn id="61" presetID="42" presetClass="path" presetSubtype="0" decel="100000" fill="hold" grpId="1" nodeType="withEffect">
                                  <p:stCondLst>
                                    <p:cond delay="500"/>
                                  </p:stCondLst>
                                  <p:childTnLst>
                                    <p:animMotion origin="layout" path="M 1.20756E-6 -3.58148E-6 L 1.20756E-6 0.03836 " pathEditMode="relative" rAng="0" ptsTypes="AA">
                                      <p:cBhvr>
                                        <p:cTn id="62" dur="750" spd="-100000" fill="hold"/>
                                        <p:tgtEl>
                                          <p:spTgt spid="56"/>
                                        </p:tgtEl>
                                        <p:attrNameLst>
                                          <p:attrName>ppt_x</p:attrName>
                                          <p:attrName>ppt_y</p:attrName>
                                        </p:attrNameLst>
                                      </p:cBhvr>
                                      <p:rCtr x="0" y="1906"/>
                                    </p:animMotion>
                                  </p:childTnLst>
                                </p:cTn>
                              </p:par>
                              <p:par>
                                <p:cTn id="63" presetID="10" presetClass="entr" presetSubtype="0" fill="hold" grpId="0" nodeType="withEffect">
                                  <p:stCondLst>
                                    <p:cond delay="500"/>
                                  </p:stCondLst>
                                  <p:childTnLst>
                                    <p:set>
                                      <p:cBhvr>
                                        <p:cTn id="64" dur="1" fill="hold">
                                          <p:stCondLst>
                                            <p:cond delay="0"/>
                                          </p:stCondLst>
                                        </p:cTn>
                                        <p:tgtEl>
                                          <p:spTgt spid="57"/>
                                        </p:tgtEl>
                                        <p:attrNameLst>
                                          <p:attrName>style.visibility</p:attrName>
                                        </p:attrNameLst>
                                      </p:cBhvr>
                                      <p:to>
                                        <p:strVal val="visible"/>
                                      </p:to>
                                    </p:set>
                                    <p:animEffect transition="in" filter="fade">
                                      <p:cBhvr>
                                        <p:cTn id="65" dur="500"/>
                                        <p:tgtEl>
                                          <p:spTgt spid="57"/>
                                        </p:tgtEl>
                                      </p:cBhvr>
                                    </p:animEffect>
                                  </p:childTnLst>
                                </p:cTn>
                              </p:par>
                              <p:par>
                                <p:cTn id="66" presetID="42" presetClass="path" presetSubtype="0" decel="100000" fill="hold" grpId="1" nodeType="withEffect">
                                  <p:stCondLst>
                                    <p:cond delay="500"/>
                                  </p:stCondLst>
                                  <p:childTnLst>
                                    <p:animMotion origin="layout" path="M 1.20756E-6 -3.58148E-6 L 1.20756E-6 0.03836 " pathEditMode="relative" rAng="0" ptsTypes="AA">
                                      <p:cBhvr>
                                        <p:cTn id="67" dur="750" spd="-100000" fill="hold"/>
                                        <p:tgtEl>
                                          <p:spTgt spid="57"/>
                                        </p:tgtEl>
                                        <p:attrNameLst>
                                          <p:attrName>ppt_x</p:attrName>
                                          <p:attrName>ppt_y</p:attrName>
                                        </p:attrNameLst>
                                      </p:cBhvr>
                                      <p:rCtr x="0" y="1906"/>
                                    </p:animMotion>
                                  </p:childTnLst>
                                </p:cTn>
                              </p:par>
                              <p:par>
                                <p:cTn id="68" presetID="10" presetClass="entr" presetSubtype="0" fill="hold" grpId="0" nodeType="withEffect">
                                  <p:stCondLst>
                                    <p:cond delay="500"/>
                                  </p:stCondLst>
                                  <p:childTnLst>
                                    <p:set>
                                      <p:cBhvr>
                                        <p:cTn id="69" dur="1" fill="hold">
                                          <p:stCondLst>
                                            <p:cond delay="0"/>
                                          </p:stCondLst>
                                        </p:cTn>
                                        <p:tgtEl>
                                          <p:spTgt spid="58"/>
                                        </p:tgtEl>
                                        <p:attrNameLst>
                                          <p:attrName>style.visibility</p:attrName>
                                        </p:attrNameLst>
                                      </p:cBhvr>
                                      <p:to>
                                        <p:strVal val="visible"/>
                                      </p:to>
                                    </p:set>
                                    <p:animEffect transition="in" filter="fade">
                                      <p:cBhvr>
                                        <p:cTn id="70" dur="500"/>
                                        <p:tgtEl>
                                          <p:spTgt spid="58"/>
                                        </p:tgtEl>
                                      </p:cBhvr>
                                    </p:animEffect>
                                  </p:childTnLst>
                                </p:cTn>
                              </p:par>
                              <p:par>
                                <p:cTn id="71" presetID="42" presetClass="path" presetSubtype="0" decel="100000" fill="hold" grpId="1" nodeType="withEffect">
                                  <p:stCondLst>
                                    <p:cond delay="500"/>
                                  </p:stCondLst>
                                  <p:childTnLst>
                                    <p:animMotion origin="layout" path="M 1.20756E-6 -3.58148E-6 L 1.20756E-6 0.03836 " pathEditMode="relative" rAng="0" ptsTypes="AA">
                                      <p:cBhvr>
                                        <p:cTn id="72" dur="750" spd="-100000" fill="hold"/>
                                        <p:tgtEl>
                                          <p:spTgt spid="58"/>
                                        </p:tgtEl>
                                        <p:attrNameLst>
                                          <p:attrName>ppt_x</p:attrName>
                                          <p:attrName>ppt_y</p:attrName>
                                        </p:attrNameLst>
                                      </p:cBhvr>
                                      <p:rCtr x="0" y="190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9" grpId="0"/>
      <p:bldP spid="19" grpId="1"/>
      <p:bldP spid="28" grpId="0"/>
      <p:bldP spid="28" grpId="1"/>
      <p:bldP spid="37" grpId="0"/>
      <p:bldP spid="37" grpId="1"/>
      <p:bldP spid="46" grpId="0"/>
      <p:bldP spid="46" grpId="1"/>
      <p:bldP spid="55" grpId="0"/>
      <p:bldP spid="55" grpId="1"/>
      <p:bldP spid="56" grpId="0"/>
      <p:bldP spid="56" grpId="1"/>
      <p:bldP spid="57" grpId="0"/>
      <p:bldP spid="57" grpId="1"/>
      <p:bldP spid="58" grpId="0"/>
      <p:bldP spid="58" grpId="1"/>
    </p:bld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146" name="Rectangle 145"/>
          <p:cNvSpPr/>
          <p:nvPr/>
        </p:nvSpPr>
        <p:spPr bwMode="auto">
          <a:xfrm>
            <a:off x="0" y="1916381"/>
            <a:ext cx="12436475" cy="2441260"/>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grpSp>
        <p:nvGrpSpPr>
          <p:cNvPr id="109" name="Group 108"/>
          <p:cNvGrpSpPr/>
          <p:nvPr/>
        </p:nvGrpSpPr>
        <p:grpSpPr>
          <a:xfrm>
            <a:off x="4472600" y="2394089"/>
            <a:ext cx="864685" cy="1236329"/>
            <a:chOff x="454025" y="3077179"/>
            <a:chExt cx="807346" cy="1154346"/>
          </a:xfrm>
        </p:grpSpPr>
        <p:pic>
          <p:nvPicPr>
            <p:cNvPr id="110" name="Picture 109"/>
            <p:cNvPicPr>
              <a:picLocks noChangeAspect="1"/>
            </p:cNvPicPr>
            <p:nvPr/>
          </p:nvPicPr>
          <p:blipFill>
            <a:blip r:embed="rId3"/>
            <a:stretch>
              <a:fillRect/>
            </a:stretch>
          </p:blipFill>
          <p:spPr>
            <a:xfrm>
              <a:off x="454025" y="3077179"/>
              <a:ext cx="807346" cy="1154346"/>
            </a:xfrm>
            <a:prstGeom prst="rect">
              <a:avLst/>
            </a:prstGeom>
          </p:spPr>
        </p:pic>
        <p:sp>
          <p:nvSpPr>
            <p:cNvPr id="111" name="Rectangle 110"/>
            <p:cNvSpPr/>
            <p:nvPr/>
          </p:nvSpPr>
          <p:spPr bwMode="auto">
            <a:xfrm>
              <a:off x="553734" y="3248027"/>
              <a:ext cx="622114" cy="300036"/>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700" b="1">
                  <a:gradFill>
                    <a:gsLst>
                      <a:gs pos="0">
                        <a:srgbClr val="FFFFFF"/>
                      </a:gs>
                      <a:gs pos="100000">
                        <a:srgbClr val="FFFFFF"/>
                      </a:gs>
                    </a:gsLst>
                    <a:lin ang="5400000" scaled="0"/>
                  </a:gradFill>
                </a:rPr>
                <a:t>Av2</a:t>
              </a:r>
            </a:p>
          </p:txBody>
        </p:sp>
        <p:sp>
          <p:nvSpPr>
            <p:cNvPr id="112" name="Rectangle 111"/>
            <p:cNvSpPr/>
            <p:nvPr/>
          </p:nvSpPr>
          <p:spPr bwMode="auto">
            <a:xfrm>
              <a:off x="560878" y="3248027"/>
              <a:ext cx="622114" cy="300036"/>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700" b="1">
                  <a:gradFill>
                    <a:gsLst>
                      <a:gs pos="0">
                        <a:srgbClr val="FFFFFF"/>
                      </a:gs>
                      <a:gs pos="100000">
                        <a:srgbClr val="FFFFFF"/>
                      </a:gs>
                    </a:gsLst>
                    <a:lin ang="5400000" scaled="0"/>
                  </a:gradFill>
                </a:rPr>
                <a:t>Av2</a:t>
              </a:r>
            </a:p>
          </p:txBody>
        </p:sp>
        <p:sp>
          <p:nvSpPr>
            <p:cNvPr id="113" name="Rectangle 112"/>
            <p:cNvSpPr/>
            <p:nvPr/>
          </p:nvSpPr>
          <p:spPr bwMode="auto">
            <a:xfrm>
              <a:off x="558496" y="3245646"/>
              <a:ext cx="622114" cy="300036"/>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700" b="1" spc="-50">
                  <a:gradFill>
                    <a:gsLst>
                      <a:gs pos="0">
                        <a:srgbClr val="FFFFFF"/>
                      </a:gs>
                      <a:gs pos="100000">
                        <a:srgbClr val="FFFFFF"/>
                      </a:gs>
                    </a:gsLst>
                    <a:lin ang="5400000" scaled="0"/>
                  </a:gradFill>
                </a:rPr>
                <a:t>Dv3</a:t>
              </a:r>
            </a:p>
          </p:txBody>
        </p:sp>
      </p:grpSp>
      <p:sp>
        <p:nvSpPr>
          <p:cNvPr id="2" name="Title 1"/>
          <p:cNvSpPr>
            <a:spLocks noGrp="1"/>
          </p:cNvSpPr>
          <p:nvPr>
            <p:ph type="title"/>
          </p:nvPr>
        </p:nvSpPr>
        <p:spPr/>
        <p:txBody>
          <a:bodyPr/>
          <a:lstStyle/>
          <a:p>
            <a:r>
              <a:rPr lang="en-US"/>
              <a:t>New compute size options</a:t>
            </a:r>
          </a:p>
        </p:txBody>
      </p:sp>
      <p:sp>
        <p:nvSpPr>
          <p:cNvPr id="10" name="Rectangle 9"/>
          <p:cNvSpPr/>
          <p:nvPr/>
        </p:nvSpPr>
        <p:spPr bwMode="auto">
          <a:xfrm>
            <a:off x="595860" y="3880849"/>
            <a:ext cx="2906061" cy="4893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spAutoFit/>
          </a:bodyPr>
          <a:lstStyle/>
          <a:p>
            <a:pPr defTabSz="932293" fontAlgn="base">
              <a:lnSpc>
                <a:spcPct val="90000"/>
              </a:lnSpc>
              <a:spcBef>
                <a:spcPct val="0"/>
              </a:spcBef>
              <a:spcAft>
                <a:spcPct val="0"/>
              </a:spcAft>
            </a:pPr>
            <a:r>
              <a:rPr lang="en-US" sz="1400">
                <a:gradFill>
                  <a:gsLst>
                    <a:gs pos="0">
                      <a:schemeClr val="tx1"/>
                    </a:gs>
                    <a:gs pos="100000">
                      <a:schemeClr val="tx1"/>
                    </a:gs>
                  </a:gsLst>
                  <a:lin ang="5400000" scaled="0"/>
                </a:gradFill>
                <a:latin typeface="Segoe UI Semibold" panose="020B0702040204020203" pitchFamily="34" charset="0"/>
                <a:ea typeface="Segoe UI" pitchFamily="34" charset="0"/>
                <a:cs typeface="Segoe UI Semibold" panose="020B0702040204020203" pitchFamily="34" charset="0"/>
              </a:rPr>
              <a:t>HIGHEST VALUE</a:t>
            </a:r>
          </a:p>
        </p:txBody>
      </p:sp>
      <p:sp>
        <p:nvSpPr>
          <p:cNvPr id="11" name="Rectangle 10"/>
          <p:cNvSpPr/>
          <p:nvPr/>
        </p:nvSpPr>
        <p:spPr bwMode="auto">
          <a:xfrm>
            <a:off x="9231965" y="3880849"/>
            <a:ext cx="2611015" cy="4893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spAutoFit/>
          </a:bodyPr>
          <a:lstStyle/>
          <a:p>
            <a:pPr algn="r" defTabSz="932293" fontAlgn="base">
              <a:lnSpc>
                <a:spcPct val="90000"/>
              </a:lnSpc>
              <a:spcBef>
                <a:spcPct val="0"/>
              </a:spcBef>
              <a:spcAft>
                <a:spcPct val="0"/>
              </a:spcAft>
            </a:pPr>
            <a:r>
              <a:rPr lang="en-US" sz="1400">
                <a:gradFill>
                  <a:gsLst>
                    <a:gs pos="0">
                      <a:schemeClr val="tx1"/>
                    </a:gs>
                    <a:gs pos="100000">
                      <a:schemeClr val="tx1"/>
                    </a:gs>
                  </a:gsLst>
                  <a:lin ang="5400000" scaled="0"/>
                </a:gradFill>
                <a:latin typeface="Segoe UI Semibold" panose="020B0702040204020203" pitchFamily="34" charset="0"/>
                <a:ea typeface="Segoe UI" pitchFamily="34" charset="0"/>
                <a:cs typeface="Segoe UI Semibold" panose="020B0702040204020203" pitchFamily="34" charset="0"/>
              </a:rPr>
              <a:t>LARGEST SCALE-UP</a:t>
            </a:r>
          </a:p>
        </p:txBody>
      </p:sp>
      <p:cxnSp>
        <p:nvCxnSpPr>
          <p:cNvPr id="107" name="Straight Arrow Connector 106"/>
          <p:cNvCxnSpPr/>
          <p:nvPr/>
        </p:nvCxnSpPr>
        <p:spPr>
          <a:xfrm>
            <a:off x="626290" y="3880849"/>
            <a:ext cx="11186261" cy="0"/>
          </a:xfrm>
          <a:prstGeom prst="straightConnector1">
            <a:avLst/>
          </a:prstGeom>
          <a:ln w="28575">
            <a:solidFill>
              <a:schemeClr val="tx1"/>
            </a:solidFill>
            <a:headEnd type="triangle"/>
            <a:tailEnd type="triangle" w="lg" len="lg"/>
          </a:ln>
        </p:spPr>
        <p:style>
          <a:lnRef idx="1">
            <a:schemeClr val="accent1"/>
          </a:lnRef>
          <a:fillRef idx="0">
            <a:schemeClr val="accent1"/>
          </a:fillRef>
          <a:effectRef idx="0">
            <a:schemeClr val="accent1"/>
          </a:effectRef>
          <a:fontRef idx="minor">
            <a:schemeClr val="tx1"/>
          </a:fontRef>
        </p:style>
      </p:cxnSp>
      <p:grpSp>
        <p:nvGrpSpPr>
          <p:cNvPr id="45" name="Group 44" hidden="1"/>
          <p:cNvGrpSpPr/>
          <p:nvPr/>
        </p:nvGrpSpPr>
        <p:grpSpPr>
          <a:xfrm>
            <a:off x="482601" y="2383082"/>
            <a:ext cx="864685" cy="1236329"/>
            <a:chOff x="454025" y="3077179"/>
            <a:chExt cx="807346" cy="1154346"/>
          </a:xfrm>
        </p:grpSpPr>
        <p:pic>
          <p:nvPicPr>
            <p:cNvPr id="57" name="Picture 56"/>
            <p:cNvPicPr>
              <a:picLocks noChangeAspect="1"/>
            </p:cNvPicPr>
            <p:nvPr/>
          </p:nvPicPr>
          <p:blipFill>
            <a:blip r:embed="rId3"/>
            <a:stretch>
              <a:fillRect/>
            </a:stretch>
          </p:blipFill>
          <p:spPr>
            <a:xfrm>
              <a:off x="454025" y="3077179"/>
              <a:ext cx="807346" cy="1154346"/>
            </a:xfrm>
            <a:prstGeom prst="rect">
              <a:avLst/>
            </a:prstGeom>
          </p:spPr>
        </p:pic>
        <p:sp>
          <p:nvSpPr>
            <p:cNvPr id="5" name="Rectangle 4"/>
            <p:cNvSpPr/>
            <p:nvPr/>
          </p:nvSpPr>
          <p:spPr bwMode="auto">
            <a:xfrm>
              <a:off x="600075" y="3167062"/>
              <a:ext cx="535781" cy="459581"/>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4400" b="1">
                  <a:gradFill>
                    <a:gsLst>
                      <a:gs pos="0">
                        <a:srgbClr val="FFFFFF"/>
                      </a:gs>
                      <a:gs pos="100000">
                        <a:srgbClr val="FFFFFF"/>
                      </a:gs>
                    </a:gsLst>
                    <a:lin ang="5400000" scaled="0"/>
                  </a:gradFill>
                </a:rPr>
                <a:t>A</a:t>
              </a:r>
            </a:p>
          </p:txBody>
        </p:sp>
      </p:grpSp>
      <p:grpSp>
        <p:nvGrpSpPr>
          <p:cNvPr id="59" name="Group 58"/>
          <p:cNvGrpSpPr/>
          <p:nvPr/>
        </p:nvGrpSpPr>
        <p:grpSpPr>
          <a:xfrm>
            <a:off x="906879" y="2392239"/>
            <a:ext cx="864685" cy="1236329"/>
            <a:chOff x="454025" y="3077179"/>
            <a:chExt cx="807346" cy="1154346"/>
          </a:xfrm>
        </p:grpSpPr>
        <p:pic>
          <p:nvPicPr>
            <p:cNvPr id="60" name="Picture 59"/>
            <p:cNvPicPr>
              <a:picLocks noChangeAspect="1"/>
            </p:cNvPicPr>
            <p:nvPr/>
          </p:nvPicPr>
          <p:blipFill>
            <a:blip r:embed="rId3"/>
            <a:stretch>
              <a:fillRect/>
            </a:stretch>
          </p:blipFill>
          <p:spPr>
            <a:xfrm>
              <a:off x="454025" y="3077179"/>
              <a:ext cx="807346" cy="1154346"/>
            </a:xfrm>
            <a:prstGeom prst="rect">
              <a:avLst/>
            </a:prstGeom>
          </p:spPr>
        </p:pic>
        <p:sp>
          <p:nvSpPr>
            <p:cNvPr id="61" name="Rectangle 60"/>
            <p:cNvSpPr/>
            <p:nvPr/>
          </p:nvSpPr>
          <p:spPr bwMode="auto">
            <a:xfrm>
              <a:off x="553734" y="3248027"/>
              <a:ext cx="622114" cy="300036"/>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700" b="1">
                  <a:gradFill>
                    <a:gsLst>
                      <a:gs pos="0">
                        <a:srgbClr val="FFFFFF"/>
                      </a:gs>
                      <a:gs pos="100000">
                        <a:srgbClr val="FFFFFF"/>
                      </a:gs>
                    </a:gsLst>
                    <a:lin ang="5400000" scaled="0"/>
                  </a:gradFill>
                </a:rPr>
                <a:t>Av2</a:t>
              </a:r>
            </a:p>
          </p:txBody>
        </p:sp>
        <p:sp>
          <p:nvSpPr>
            <p:cNvPr id="92" name="Rectangle 91"/>
            <p:cNvSpPr/>
            <p:nvPr/>
          </p:nvSpPr>
          <p:spPr bwMode="auto">
            <a:xfrm>
              <a:off x="560878" y="3248027"/>
              <a:ext cx="622114" cy="300036"/>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700" b="1">
                  <a:gradFill>
                    <a:gsLst>
                      <a:gs pos="0">
                        <a:srgbClr val="FFFFFF"/>
                      </a:gs>
                      <a:gs pos="100000">
                        <a:srgbClr val="FFFFFF"/>
                      </a:gs>
                    </a:gsLst>
                    <a:lin ang="5400000" scaled="0"/>
                  </a:gradFill>
                </a:rPr>
                <a:t>Av2</a:t>
              </a:r>
            </a:p>
          </p:txBody>
        </p:sp>
        <p:sp>
          <p:nvSpPr>
            <p:cNvPr id="93" name="Rectangle 92"/>
            <p:cNvSpPr/>
            <p:nvPr/>
          </p:nvSpPr>
          <p:spPr bwMode="auto">
            <a:xfrm>
              <a:off x="558496" y="3245646"/>
              <a:ext cx="622114" cy="300036"/>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700" b="1">
                  <a:gradFill>
                    <a:gsLst>
                      <a:gs pos="0">
                        <a:srgbClr val="FFFFFF"/>
                      </a:gs>
                      <a:gs pos="100000">
                        <a:srgbClr val="FFFFFF"/>
                      </a:gs>
                    </a:gsLst>
                    <a:lin ang="5400000" scaled="0"/>
                  </a:gradFill>
                </a:rPr>
                <a:t>Av2</a:t>
              </a:r>
            </a:p>
          </p:txBody>
        </p:sp>
      </p:grpSp>
      <p:grpSp>
        <p:nvGrpSpPr>
          <p:cNvPr id="62" name="Group 61" hidden="1"/>
          <p:cNvGrpSpPr/>
          <p:nvPr/>
        </p:nvGrpSpPr>
        <p:grpSpPr>
          <a:xfrm>
            <a:off x="2384844" y="2383082"/>
            <a:ext cx="864685" cy="1236329"/>
            <a:chOff x="454025" y="3077179"/>
            <a:chExt cx="807346" cy="1154346"/>
          </a:xfrm>
        </p:grpSpPr>
        <p:pic>
          <p:nvPicPr>
            <p:cNvPr id="63" name="Picture 62"/>
            <p:cNvPicPr>
              <a:picLocks noChangeAspect="1"/>
            </p:cNvPicPr>
            <p:nvPr/>
          </p:nvPicPr>
          <p:blipFill>
            <a:blip r:embed="rId3"/>
            <a:stretch>
              <a:fillRect/>
            </a:stretch>
          </p:blipFill>
          <p:spPr>
            <a:xfrm>
              <a:off x="454025" y="3077179"/>
              <a:ext cx="807346" cy="1154346"/>
            </a:xfrm>
            <a:prstGeom prst="rect">
              <a:avLst/>
            </a:prstGeom>
          </p:spPr>
        </p:pic>
        <p:sp>
          <p:nvSpPr>
            <p:cNvPr id="64" name="Rectangle 63"/>
            <p:cNvSpPr/>
            <p:nvPr/>
          </p:nvSpPr>
          <p:spPr bwMode="auto">
            <a:xfrm>
              <a:off x="600075" y="3167062"/>
              <a:ext cx="535781" cy="459581"/>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4400" b="1">
                  <a:gradFill>
                    <a:gsLst>
                      <a:gs pos="0">
                        <a:srgbClr val="FFFFFF"/>
                      </a:gs>
                      <a:gs pos="100000">
                        <a:srgbClr val="FFFFFF"/>
                      </a:gs>
                    </a:gsLst>
                    <a:lin ang="5400000" scaled="0"/>
                  </a:gradFill>
                </a:rPr>
                <a:t>D</a:t>
              </a:r>
            </a:p>
          </p:txBody>
        </p:sp>
      </p:grpSp>
      <p:grpSp>
        <p:nvGrpSpPr>
          <p:cNvPr id="68" name="Group 67" hidden="1"/>
          <p:cNvGrpSpPr/>
          <p:nvPr/>
        </p:nvGrpSpPr>
        <p:grpSpPr>
          <a:xfrm>
            <a:off x="4287087" y="2383082"/>
            <a:ext cx="864685" cy="1236329"/>
            <a:chOff x="454025" y="3077179"/>
            <a:chExt cx="807346" cy="1154346"/>
          </a:xfrm>
        </p:grpSpPr>
        <p:pic>
          <p:nvPicPr>
            <p:cNvPr id="69" name="Picture 68"/>
            <p:cNvPicPr>
              <a:picLocks noChangeAspect="1"/>
            </p:cNvPicPr>
            <p:nvPr/>
          </p:nvPicPr>
          <p:blipFill>
            <a:blip r:embed="rId3"/>
            <a:stretch>
              <a:fillRect/>
            </a:stretch>
          </p:blipFill>
          <p:spPr>
            <a:xfrm>
              <a:off x="454025" y="3077179"/>
              <a:ext cx="807346" cy="1154346"/>
            </a:xfrm>
            <a:prstGeom prst="rect">
              <a:avLst/>
            </a:prstGeom>
          </p:spPr>
        </p:pic>
        <p:sp>
          <p:nvSpPr>
            <p:cNvPr id="70" name="Rectangle 69"/>
            <p:cNvSpPr/>
            <p:nvPr/>
          </p:nvSpPr>
          <p:spPr bwMode="auto">
            <a:xfrm>
              <a:off x="600075" y="3167062"/>
              <a:ext cx="535781" cy="459581"/>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4400" b="1">
                  <a:gradFill>
                    <a:gsLst>
                      <a:gs pos="0">
                        <a:srgbClr val="FFFFFF"/>
                      </a:gs>
                      <a:gs pos="100000">
                        <a:srgbClr val="FFFFFF"/>
                      </a:gs>
                    </a:gsLst>
                    <a:lin ang="5400000" scaled="0"/>
                  </a:gradFill>
                </a:rPr>
                <a:t>F</a:t>
              </a:r>
            </a:p>
          </p:txBody>
        </p:sp>
      </p:grpSp>
      <p:grpSp>
        <p:nvGrpSpPr>
          <p:cNvPr id="71" name="Group 70"/>
          <p:cNvGrpSpPr/>
          <p:nvPr/>
        </p:nvGrpSpPr>
        <p:grpSpPr>
          <a:xfrm>
            <a:off x="7120429" y="2381876"/>
            <a:ext cx="864685" cy="1236329"/>
            <a:chOff x="454025" y="3077179"/>
            <a:chExt cx="807346" cy="1154346"/>
          </a:xfrm>
        </p:grpSpPr>
        <p:pic>
          <p:nvPicPr>
            <p:cNvPr id="72" name="Picture 71"/>
            <p:cNvPicPr>
              <a:picLocks noChangeAspect="1"/>
            </p:cNvPicPr>
            <p:nvPr/>
          </p:nvPicPr>
          <p:blipFill>
            <a:blip r:embed="rId3"/>
            <a:stretch>
              <a:fillRect/>
            </a:stretch>
          </p:blipFill>
          <p:spPr>
            <a:xfrm>
              <a:off x="454025" y="3077179"/>
              <a:ext cx="807346" cy="1154346"/>
            </a:xfrm>
            <a:prstGeom prst="rect">
              <a:avLst/>
            </a:prstGeom>
          </p:spPr>
        </p:pic>
        <p:sp>
          <p:nvSpPr>
            <p:cNvPr id="73" name="Rectangle 72"/>
            <p:cNvSpPr/>
            <p:nvPr/>
          </p:nvSpPr>
          <p:spPr bwMode="auto">
            <a:xfrm>
              <a:off x="600075" y="3167062"/>
              <a:ext cx="535781" cy="459581"/>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4400" b="1">
                  <a:gradFill>
                    <a:gsLst>
                      <a:gs pos="0">
                        <a:srgbClr val="FFFFFF"/>
                      </a:gs>
                      <a:gs pos="100000">
                        <a:srgbClr val="FFFFFF"/>
                      </a:gs>
                    </a:gsLst>
                    <a:lin ang="5400000" scaled="0"/>
                  </a:gradFill>
                </a:rPr>
                <a:t>L</a:t>
              </a:r>
            </a:p>
          </p:txBody>
        </p:sp>
      </p:grpSp>
      <p:grpSp>
        <p:nvGrpSpPr>
          <p:cNvPr id="74" name="Group 73"/>
          <p:cNvGrpSpPr/>
          <p:nvPr/>
        </p:nvGrpSpPr>
        <p:grpSpPr>
          <a:xfrm>
            <a:off x="9766238" y="2386432"/>
            <a:ext cx="864685" cy="1236329"/>
            <a:chOff x="454025" y="3077179"/>
            <a:chExt cx="807346" cy="1154346"/>
          </a:xfrm>
        </p:grpSpPr>
        <p:pic>
          <p:nvPicPr>
            <p:cNvPr id="75" name="Picture 74"/>
            <p:cNvPicPr>
              <a:picLocks noChangeAspect="1"/>
            </p:cNvPicPr>
            <p:nvPr/>
          </p:nvPicPr>
          <p:blipFill>
            <a:blip r:embed="rId3"/>
            <a:stretch>
              <a:fillRect/>
            </a:stretch>
          </p:blipFill>
          <p:spPr>
            <a:xfrm>
              <a:off x="454025" y="3077179"/>
              <a:ext cx="807346" cy="1154346"/>
            </a:xfrm>
            <a:prstGeom prst="rect">
              <a:avLst/>
            </a:prstGeom>
          </p:spPr>
        </p:pic>
        <p:sp>
          <p:nvSpPr>
            <p:cNvPr id="76" name="Rectangle 75"/>
            <p:cNvSpPr/>
            <p:nvPr/>
          </p:nvSpPr>
          <p:spPr bwMode="auto">
            <a:xfrm>
              <a:off x="600075" y="3167062"/>
              <a:ext cx="535781" cy="459581"/>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lvl="0" algn="ctr" defTabSz="932472" fontAlgn="base">
                <a:spcBef>
                  <a:spcPct val="0"/>
                </a:spcBef>
                <a:spcAft>
                  <a:spcPct val="0"/>
                </a:spcAft>
              </a:pPr>
              <a:r>
                <a:rPr lang="en-US" sz="2400" b="1">
                  <a:gradFill>
                    <a:gsLst>
                      <a:gs pos="0">
                        <a:srgbClr val="FFFFFF"/>
                      </a:gs>
                      <a:gs pos="100000">
                        <a:srgbClr val="FFFFFF"/>
                      </a:gs>
                    </a:gsLst>
                    <a:lin ang="5400000" scaled="0"/>
                  </a:gradFill>
                </a:rPr>
                <a:t>Ev3</a:t>
              </a:r>
            </a:p>
          </p:txBody>
        </p:sp>
      </p:grpSp>
      <p:grpSp>
        <p:nvGrpSpPr>
          <p:cNvPr id="77" name="Group 76" hidden="1"/>
          <p:cNvGrpSpPr/>
          <p:nvPr/>
        </p:nvGrpSpPr>
        <p:grpSpPr>
          <a:xfrm>
            <a:off x="7140451" y="2383082"/>
            <a:ext cx="864685" cy="1236329"/>
            <a:chOff x="454025" y="3077179"/>
            <a:chExt cx="807346" cy="1154346"/>
          </a:xfrm>
        </p:grpSpPr>
        <p:pic>
          <p:nvPicPr>
            <p:cNvPr id="78" name="Picture 77"/>
            <p:cNvPicPr>
              <a:picLocks noChangeAspect="1"/>
            </p:cNvPicPr>
            <p:nvPr/>
          </p:nvPicPr>
          <p:blipFill>
            <a:blip r:embed="rId3"/>
            <a:stretch>
              <a:fillRect/>
            </a:stretch>
          </p:blipFill>
          <p:spPr>
            <a:xfrm>
              <a:off x="454025" y="3077179"/>
              <a:ext cx="807346" cy="1154346"/>
            </a:xfrm>
            <a:prstGeom prst="rect">
              <a:avLst/>
            </a:prstGeom>
          </p:spPr>
        </p:pic>
        <p:sp>
          <p:nvSpPr>
            <p:cNvPr id="79" name="Rectangle 78"/>
            <p:cNvSpPr/>
            <p:nvPr/>
          </p:nvSpPr>
          <p:spPr bwMode="auto">
            <a:xfrm>
              <a:off x="600075" y="3167062"/>
              <a:ext cx="535781" cy="459581"/>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4400" b="1">
                  <a:gradFill>
                    <a:gsLst>
                      <a:gs pos="0">
                        <a:srgbClr val="FFFFFF"/>
                      </a:gs>
                      <a:gs pos="100000">
                        <a:srgbClr val="FFFFFF"/>
                      </a:gs>
                    </a:gsLst>
                    <a:lin ang="5400000" scaled="0"/>
                  </a:gradFill>
                </a:rPr>
                <a:t>G</a:t>
              </a:r>
            </a:p>
          </p:txBody>
        </p:sp>
      </p:grpSp>
      <p:grpSp>
        <p:nvGrpSpPr>
          <p:cNvPr id="80" name="Group 79"/>
          <p:cNvGrpSpPr/>
          <p:nvPr/>
        </p:nvGrpSpPr>
        <p:grpSpPr>
          <a:xfrm>
            <a:off x="6242487" y="2386432"/>
            <a:ext cx="864685" cy="1236329"/>
            <a:chOff x="454025" y="3077179"/>
            <a:chExt cx="807346" cy="1154346"/>
          </a:xfrm>
        </p:grpSpPr>
        <p:pic>
          <p:nvPicPr>
            <p:cNvPr id="81" name="Picture 80"/>
            <p:cNvPicPr>
              <a:picLocks noChangeAspect="1"/>
            </p:cNvPicPr>
            <p:nvPr/>
          </p:nvPicPr>
          <p:blipFill>
            <a:blip r:embed="rId3"/>
            <a:stretch>
              <a:fillRect/>
            </a:stretch>
          </p:blipFill>
          <p:spPr>
            <a:xfrm>
              <a:off x="454025" y="3077179"/>
              <a:ext cx="807346" cy="1154346"/>
            </a:xfrm>
            <a:prstGeom prst="rect">
              <a:avLst/>
            </a:prstGeom>
          </p:spPr>
        </p:pic>
        <p:sp>
          <p:nvSpPr>
            <p:cNvPr id="82" name="Rectangle 81"/>
            <p:cNvSpPr/>
            <p:nvPr/>
          </p:nvSpPr>
          <p:spPr bwMode="auto">
            <a:xfrm>
              <a:off x="600075" y="3167062"/>
              <a:ext cx="535781" cy="459581"/>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4400" b="1">
                  <a:gradFill>
                    <a:gsLst>
                      <a:gs pos="0">
                        <a:srgbClr val="FFFFFF"/>
                      </a:gs>
                      <a:gs pos="100000">
                        <a:srgbClr val="FFFFFF"/>
                      </a:gs>
                    </a:gsLst>
                    <a:lin ang="5400000" scaled="0"/>
                  </a:gradFill>
                </a:rPr>
                <a:t>N</a:t>
              </a:r>
            </a:p>
          </p:txBody>
        </p:sp>
      </p:grpSp>
      <p:grpSp>
        <p:nvGrpSpPr>
          <p:cNvPr id="83" name="Group 82"/>
          <p:cNvGrpSpPr/>
          <p:nvPr/>
        </p:nvGrpSpPr>
        <p:grpSpPr>
          <a:xfrm>
            <a:off x="8884946" y="2391408"/>
            <a:ext cx="864685" cy="1236329"/>
            <a:chOff x="454025" y="3077179"/>
            <a:chExt cx="807346" cy="1154346"/>
          </a:xfrm>
        </p:grpSpPr>
        <p:pic>
          <p:nvPicPr>
            <p:cNvPr id="84" name="Picture 83"/>
            <p:cNvPicPr>
              <a:picLocks noChangeAspect="1"/>
            </p:cNvPicPr>
            <p:nvPr/>
          </p:nvPicPr>
          <p:blipFill>
            <a:blip r:embed="rId3"/>
            <a:stretch>
              <a:fillRect/>
            </a:stretch>
          </p:blipFill>
          <p:spPr>
            <a:xfrm>
              <a:off x="454025" y="3077179"/>
              <a:ext cx="807346" cy="1154346"/>
            </a:xfrm>
            <a:prstGeom prst="rect">
              <a:avLst/>
            </a:prstGeom>
          </p:spPr>
        </p:pic>
        <p:sp>
          <p:nvSpPr>
            <p:cNvPr id="85" name="Rectangle 84"/>
            <p:cNvSpPr/>
            <p:nvPr/>
          </p:nvSpPr>
          <p:spPr bwMode="auto">
            <a:xfrm>
              <a:off x="600075" y="3167062"/>
              <a:ext cx="535781" cy="459581"/>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4400" b="1">
                  <a:gradFill>
                    <a:gsLst>
                      <a:gs pos="0">
                        <a:srgbClr val="FFFFFF"/>
                      </a:gs>
                      <a:gs pos="100000">
                        <a:srgbClr val="FFFFFF"/>
                      </a:gs>
                    </a:gsLst>
                    <a:lin ang="5400000" scaled="0"/>
                  </a:gradFill>
                </a:rPr>
                <a:t>H</a:t>
              </a:r>
            </a:p>
          </p:txBody>
        </p:sp>
      </p:grpSp>
      <p:grpSp>
        <p:nvGrpSpPr>
          <p:cNvPr id="86" name="Group 85"/>
          <p:cNvGrpSpPr/>
          <p:nvPr/>
        </p:nvGrpSpPr>
        <p:grpSpPr>
          <a:xfrm>
            <a:off x="10643422" y="2379535"/>
            <a:ext cx="864685" cy="1236329"/>
            <a:chOff x="454025" y="3077179"/>
            <a:chExt cx="807346" cy="1154346"/>
          </a:xfrm>
        </p:grpSpPr>
        <p:pic>
          <p:nvPicPr>
            <p:cNvPr id="87" name="Picture 86"/>
            <p:cNvPicPr>
              <a:picLocks noChangeAspect="1"/>
            </p:cNvPicPr>
            <p:nvPr/>
          </p:nvPicPr>
          <p:blipFill>
            <a:blip r:embed="rId3"/>
            <a:stretch>
              <a:fillRect/>
            </a:stretch>
          </p:blipFill>
          <p:spPr>
            <a:xfrm>
              <a:off x="454025" y="3077179"/>
              <a:ext cx="807346" cy="1154346"/>
            </a:xfrm>
            <a:prstGeom prst="rect">
              <a:avLst/>
            </a:prstGeom>
          </p:spPr>
        </p:pic>
        <p:sp>
          <p:nvSpPr>
            <p:cNvPr id="88" name="Rectangle 87"/>
            <p:cNvSpPr/>
            <p:nvPr/>
          </p:nvSpPr>
          <p:spPr bwMode="auto">
            <a:xfrm>
              <a:off x="600075" y="3167062"/>
              <a:ext cx="535781" cy="459581"/>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4400" b="1">
                  <a:gradFill>
                    <a:gsLst>
                      <a:gs pos="0">
                        <a:srgbClr val="FFFFFF"/>
                      </a:gs>
                      <a:gs pos="100000">
                        <a:srgbClr val="FFFFFF"/>
                      </a:gs>
                    </a:gsLst>
                    <a:lin ang="5400000" scaled="0"/>
                  </a:gradFill>
                </a:rPr>
                <a:t>M</a:t>
              </a:r>
            </a:p>
          </p:txBody>
        </p:sp>
      </p:grpSp>
      <p:grpSp>
        <p:nvGrpSpPr>
          <p:cNvPr id="94" name="Group 93"/>
          <p:cNvGrpSpPr/>
          <p:nvPr/>
        </p:nvGrpSpPr>
        <p:grpSpPr>
          <a:xfrm>
            <a:off x="3573339" y="2393388"/>
            <a:ext cx="864685" cy="1236329"/>
            <a:chOff x="454025" y="3077179"/>
            <a:chExt cx="807346" cy="1154346"/>
          </a:xfrm>
        </p:grpSpPr>
        <p:pic>
          <p:nvPicPr>
            <p:cNvPr id="95" name="Picture 94"/>
            <p:cNvPicPr>
              <a:picLocks noChangeAspect="1"/>
            </p:cNvPicPr>
            <p:nvPr/>
          </p:nvPicPr>
          <p:blipFill>
            <a:blip r:embed="rId3"/>
            <a:stretch>
              <a:fillRect/>
            </a:stretch>
          </p:blipFill>
          <p:spPr>
            <a:xfrm>
              <a:off x="454025" y="3077179"/>
              <a:ext cx="807346" cy="1154346"/>
            </a:xfrm>
            <a:prstGeom prst="rect">
              <a:avLst/>
            </a:prstGeom>
          </p:spPr>
        </p:pic>
        <p:sp>
          <p:nvSpPr>
            <p:cNvPr id="96" name="Rectangle 95"/>
            <p:cNvSpPr/>
            <p:nvPr/>
          </p:nvSpPr>
          <p:spPr bwMode="auto">
            <a:xfrm>
              <a:off x="553734" y="3248027"/>
              <a:ext cx="622114" cy="300036"/>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700" b="1">
                  <a:gradFill>
                    <a:gsLst>
                      <a:gs pos="0">
                        <a:srgbClr val="FFFFFF"/>
                      </a:gs>
                      <a:gs pos="100000">
                        <a:srgbClr val="FFFFFF"/>
                      </a:gs>
                    </a:gsLst>
                    <a:lin ang="5400000" scaled="0"/>
                  </a:gradFill>
                </a:rPr>
                <a:t>Av2</a:t>
              </a:r>
            </a:p>
          </p:txBody>
        </p:sp>
        <p:sp>
          <p:nvSpPr>
            <p:cNvPr id="97" name="Rectangle 96"/>
            <p:cNvSpPr/>
            <p:nvPr/>
          </p:nvSpPr>
          <p:spPr bwMode="auto">
            <a:xfrm>
              <a:off x="560878" y="3248027"/>
              <a:ext cx="622114" cy="300036"/>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700" b="1">
                  <a:gradFill>
                    <a:gsLst>
                      <a:gs pos="0">
                        <a:srgbClr val="FFFFFF"/>
                      </a:gs>
                      <a:gs pos="100000">
                        <a:srgbClr val="FFFFFF"/>
                      </a:gs>
                    </a:gsLst>
                    <a:lin ang="5400000" scaled="0"/>
                  </a:gradFill>
                </a:rPr>
                <a:t>Av2</a:t>
              </a:r>
            </a:p>
          </p:txBody>
        </p:sp>
        <p:sp>
          <p:nvSpPr>
            <p:cNvPr id="98" name="Rectangle 97"/>
            <p:cNvSpPr/>
            <p:nvPr/>
          </p:nvSpPr>
          <p:spPr bwMode="auto">
            <a:xfrm>
              <a:off x="558496" y="3245646"/>
              <a:ext cx="622114" cy="300036"/>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700" b="1" spc="-50">
                  <a:gradFill>
                    <a:gsLst>
                      <a:gs pos="0">
                        <a:srgbClr val="FFFFFF"/>
                      </a:gs>
                      <a:gs pos="100000">
                        <a:srgbClr val="FFFFFF"/>
                      </a:gs>
                    </a:gsLst>
                    <a:lin ang="5400000" scaled="0"/>
                  </a:gradFill>
                </a:rPr>
                <a:t>Dv2</a:t>
              </a:r>
            </a:p>
          </p:txBody>
        </p:sp>
      </p:grpSp>
      <p:grpSp>
        <p:nvGrpSpPr>
          <p:cNvPr id="134" name="Group 133"/>
          <p:cNvGrpSpPr/>
          <p:nvPr/>
        </p:nvGrpSpPr>
        <p:grpSpPr>
          <a:xfrm>
            <a:off x="30129" y="2389347"/>
            <a:ext cx="864685" cy="1236329"/>
            <a:chOff x="454025" y="3077179"/>
            <a:chExt cx="807346" cy="1154346"/>
          </a:xfrm>
        </p:grpSpPr>
        <p:pic>
          <p:nvPicPr>
            <p:cNvPr id="135" name="Picture 134"/>
            <p:cNvPicPr>
              <a:picLocks noChangeAspect="1"/>
            </p:cNvPicPr>
            <p:nvPr/>
          </p:nvPicPr>
          <p:blipFill>
            <a:blip r:embed="rId3"/>
            <a:stretch>
              <a:fillRect/>
            </a:stretch>
          </p:blipFill>
          <p:spPr>
            <a:xfrm>
              <a:off x="454025" y="3077179"/>
              <a:ext cx="807346" cy="1154346"/>
            </a:xfrm>
            <a:prstGeom prst="rect">
              <a:avLst/>
            </a:prstGeom>
          </p:spPr>
        </p:pic>
        <p:sp>
          <p:nvSpPr>
            <p:cNvPr id="136" name="Rectangle 135"/>
            <p:cNvSpPr/>
            <p:nvPr/>
          </p:nvSpPr>
          <p:spPr bwMode="auto">
            <a:xfrm>
              <a:off x="600075" y="3167062"/>
              <a:ext cx="535781" cy="459581"/>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4400" b="1">
                  <a:gradFill>
                    <a:gsLst>
                      <a:gs pos="0">
                        <a:srgbClr val="FFFFFF"/>
                      </a:gs>
                      <a:gs pos="100000">
                        <a:srgbClr val="FFFFFF"/>
                      </a:gs>
                    </a:gsLst>
                    <a:lin ang="5400000" scaled="0"/>
                  </a:gradFill>
                </a:rPr>
                <a:t>A</a:t>
              </a:r>
            </a:p>
          </p:txBody>
        </p:sp>
      </p:grpSp>
      <p:grpSp>
        <p:nvGrpSpPr>
          <p:cNvPr id="137" name="Group 136"/>
          <p:cNvGrpSpPr/>
          <p:nvPr/>
        </p:nvGrpSpPr>
        <p:grpSpPr>
          <a:xfrm>
            <a:off x="2673940" y="2393389"/>
            <a:ext cx="864685" cy="1236329"/>
            <a:chOff x="454025" y="3077179"/>
            <a:chExt cx="807346" cy="1154346"/>
          </a:xfrm>
        </p:grpSpPr>
        <p:pic>
          <p:nvPicPr>
            <p:cNvPr id="138" name="Picture 137"/>
            <p:cNvPicPr>
              <a:picLocks noChangeAspect="1"/>
            </p:cNvPicPr>
            <p:nvPr/>
          </p:nvPicPr>
          <p:blipFill>
            <a:blip r:embed="rId3"/>
            <a:stretch>
              <a:fillRect/>
            </a:stretch>
          </p:blipFill>
          <p:spPr>
            <a:xfrm>
              <a:off x="454025" y="3077179"/>
              <a:ext cx="807346" cy="1154346"/>
            </a:xfrm>
            <a:prstGeom prst="rect">
              <a:avLst/>
            </a:prstGeom>
          </p:spPr>
        </p:pic>
        <p:sp>
          <p:nvSpPr>
            <p:cNvPr id="139" name="Rectangle 138"/>
            <p:cNvSpPr/>
            <p:nvPr/>
          </p:nvSpPr>
          <p:spPr bwMode="auto">
            <a:xfrm>
              <a:off x="606079" y="3166036"/>
              <a:ext cx="535781" cy="459581"/>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4400" b="1">
                  <a:gradFill>
                    <a:gsLst>
                      <a:gs pos="0">
                        <a:srgbClr val="FFFFFF"/>
                      </a:gs>
                      <a:gs pos="100000">
                        <a:srgbClr val="FFFFFF"/>
                      </a:gs>
                    </a:gsLst>
                    <a:lin ang="5400000" scaled="0"/>
                  </a:gradFill>
                </a:rPr>
                <a:t>D</a:t>
              </a:r>
            </a:p>
          </p:txBody>
        </p:sp>
      </p:grpSp>
      <p:grpSp>
        <p:nvGrpSpPr>
          <p:cNvPr id="140" name="Group 139"/>
          <p:cNvGrpSpPr/>
          <p:nvPr/>
        </p:nvGrpSpPr>
        <p:grpSpPr>
          <a:xfrm>
            <a:off x="5366784" y="2393388"/>
            <a:ext cx="864685" cy="1236329"/>
            <a:chOff x="454025" y="3077179"/>
            <a:chExt cx="807346" cy="1154346"/>
          </a:xfrm>
        </p:grpSpPr>
        <p:pic>
          <p:nvPicPr>
            <p:cNvPr id="141" name="Picture 140"/>
            <p:cNvPicPr>
              <a:picLocks noChangeAspect="1"/>
            </p:cNvPicPr>
            <p:nvPr/>
          </p:nvPicPr>
          <p:blipFill>
            <a:blip r:embed="rId3"/>
            <a:stretch>
              <a:fillRect/>
            </a:stretch>
          </p:blipFill>
          <p:spPr>
            <a:xfrm>
              <a:off x="454025" y="3077179"/>
              <a:ext cx="807346" cy="1154346"/>
            </a:xfrm>
            <a:prstGeom prst="rect">
              <a:avLst/>
            </a:prstGeom>
          </p:spPr>
        </p:pic>
        <p:sp>
          <p:nvSpPr>
            <p:cNvPr id="142" name="Rectangle 141"/>
            <p:cNvSpPr/>
            <p:nvPr/>
          </p:nvSpPr>
          <p:spPr bwMode="auto">
            <a:xfrm>
              <a:off x="600075" y="3167062"/>
              <a:ext cx="535781" cy="459581"/>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4400" b="1">
                  <a:gradFill>
                    <a:gsLst>
                      <a:gs pos="0">
                        <a:srgbClr val="FFFFFF"/>
                      </a:gs>
                      <a:gs pos="100000">
                        <a:srgbClr val="FFFFFF"/>
                      </a:gs>
                    </a:gsLst>
                    <a:lin ang="5400000" scaled="0"/>
                  </a:gradFill>
                </a:rPr>
                <a:t>F</a:t>
              </a:r>
            </a:p>
          </p:txBody>
        </p:sp>
      </p:grpSp>
      <p:grpSp>
        <p:nvGrpSpPr>
          <p:cNvPr id="143" name="Group 142"/>
          <p:cNvGrpSpPr/>
          <p:nvPr/>
        </p:nvGrpSpPr>
        <p:grpSpPr>
          <a:xfrm>
            <a:off x="7995593" y="2379535"/>
            <a:ext cx="864685" cy="1236329"/>
            <a:chOff x="454025" y="3077179"/>
            <a:chExt cx="807346" cy="1154346"/>
          </a:xfrm>
        </p:grpSpPr>
        <p:pic>
          <p:nvPicPr>
            <p:cNvPr id="144" name="Picture 143"/>
            <p:cNvPicPr>
              <a:picLocks noChangeAspect="1"/>
            </p:cNvPicPr>
            <p:nvPr/>
          </p:nvPicPr>
          <p:blipFill>
            <a:blip r:embed="rId3"/>
            <a:stretch>
              <a:fillRect/>
            </a:stretch>
          </p:blipFill>
          <p:spPr>
            <a:xfrm>
              <a:off x="454025" y="3077179"/>
              <a:ext cx="807346" cy="1154346"/>
            </a:xfrm>
            <a:prstGeom prst="rect">
              <a:avLst/>
            </a:prstGeom>
          </p:spPr>
        </p:pic>
        <p:sp>
          <p:nvSpPr>
            <p:cNvPr id="145" name="Rectangle 144"/>
            <p:cNvSpPr/>
            <p:nvPr/>
          </p:nvSpPr>
          <p:spPr bwMode="auto">
            <a:xfrm>
              <a:off x="600075" y="3167062"/>
              <a:ext cx="535781" cy="459581"/>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4400" b="1">
                  <a:gradFill>
                    <a:gsLst>
                      <a:gs pos="0">
                        <a:srgbClr val="FFFFFF"/>
                      </a:gs>
                      <a:gs pos="100000">
                        <a:srgbClr val="FFFFFF"/>
                      </a:gs>
                    </a:gsLst>
                    <a:lin ang="5400000" scaled="0"/>
                  </a:gradFill>
                </a:rPr>
                <a:t>G</a:t>
              </a:r>
            </a:p>
          </p:txBody>
        </p:sp>
      </p:grpSp>
      <p:sp>
        <p:nvSpPr>
          <p:cNvPr id="108" name="TextBox 107"/>
          <p:cNvSpPr txBox="1"/>
          <p:nvPr/>
        </p:nvSpPr>
        <p:spPr>
          <a:xfrm>
            <a:off x="261059" y="6446049"/>
            <a:ext cx="1448153" cy="433965"/>
          </a:xfrm>
          <a:prstGeom prst="rect">
            <a:avLst/>
          </a:prstGeom>
          <a:noFill/>
        </p:spPr>
        <p:txBody>
          <a:bodyPr wrap="none" lIns="182880" tIns="146304" rIns="182880" bIns="146304" rtlCol="0">
            <a:spAutoFit/>
          </a:bodyPr>
          <a:lstStyle/>
          <a:p>
            <a:pPr>
              <a:lnSpc>
                <a:spcPct val="90000"/>
              </a:lnSpc>
              <a:spcAft>
                <a:spcPts val="600"/>
              </a:spcAft>
            </a:pPr>
            <a:r>
              <a:rPr lang="en-US" sz="1000">
                <a:gradFill>
                  <a:gsLst>
                    <a:gs pos="0">
                      <a:schemeClr val="tx1"/>
                    </a:gs>
                    <a:gs pos="100000">
                      <a:schemeClr val="tx1"/>
                    </a:gs>
                  </a:gsLst>
                  <a:lin ang="5400000" scaled="1"/>
                </a:gradFill>
              </a:rPr>
              <a:t>UNDER NDA ONLY</a:t>
            </a:r>
          </a:p>
        </p:txBody>
      </p:sp>
      <p:grpSp>
        <p:nvGrpSpPr>
          <p:cNvPr id="89" name="Group 88"/>
          <p:cNvGrpSpPr/>
          <p:nvPr/>
        </p:nvGrpSpPr>
        <p:grpSpPr>
          <a:xfrm>
            <a:off x="11461547" y="2391408"/>
            <a:ext cx="990308" cy="1013056"/>
            <a:chOff x="9264169" y="3168861"/>
            <a:chExt cx="1048453" cy="1150283"/>
          </a:xfrm>
        </p:grpSpPr>
        <p:grpSp>
          <p:nvGrpSpPr>
            <p:cNvPr id="90" name="Group 89"/>
            <p:cNvGrpSpPr/>
            <p:nvPr/>
          </p:nvGrpSpPr>
          <p:grpSpPr>
            <a:xfrm>
              <a:off x="9369060" y="3168861"/>
              <a:ext cx="838673" cy="860859"/>
              <a:chOff x="-1455738" y="922338"/>
              <a:chExt cx="300038" cy="307975"/>
            </a:xfrm>
          </p:grpSpPr>
          <p:sp>
            <p:nvSpPr>
              <p:cNvPr id="99" name="Rectangle 124"/>
              <p:cNvSpPr>
                <a:spLocks noChangeArrowheads="1"/>
              </p:cNvSpPr>
              <p:nvPr/>
            </p:nvSpPr>
            <p:spPr bwMode="auto">
              <a:xfrm>
                <a:off x="-1455738" y="922338"/>
                <a:ext cx="300038" cy="307975"/>
              </a:xfrm>
              <a:prstGeom prst="rect">
                <a:avLst/>
              </a:prstGeom>
              <a:solidFill>
                <a:srgbClr val="F7941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250">
                        <a:schemeClr val="bg1"/>
                      </a:gs>
                      <a:gs pos="100000">
                        <a:schemeClr val="bg1"/>
                      </a:gs>
                    </a:gsLst>
                    <a:lin ang="5400000" scaled="0"/>
                  </a:gradFill>
                  <a:effectLst/>
                  <a:uLnTx/>
                  <a:uFillTx/>
                </a:endParaRPr>
              </a:p>
            </p:txBody>
          </p:sp>
          <p:sp>
            <p:nvSpPr>
              <p:cNvPr id="100" name="Rectangle 125"/>
              <p:cNvSpPr>
                <a:spLocks noChangeArrowheads="1"/>
              </p:cNvSpPr>
              <p:nvPr/>
            </p:nvSpPr>
            <p:spPr bwMode="auto">
              <a:xfrm>
                <a:off x="-1433513" y="941388"/>
                <a:ext cx="255588" cy="24606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250">
                        <a:schemeClr val="bg1"/>
                      </a:gs>
                      <a:gs pos="100000">
                        <a:schemeClr val="bg1"/>
                      </a:gs>
                    </a:gsLst>
                    <a:lin ang="5400000" scaled="0"/>
                  </a:gradFill>
                  <a:effectLst/>
                  <a:uLnTx/>
                  <a:uFillTx/>
                </a:endParaRPr>
              </a:p>
            </p:txBody>
          </p:sp>
          <p:sp>
            <p:nvSpPr>
              <p:cNvPr id="101" name="Rectangle 126"/>
              <p:cNvSpPr>
                <a:spLocks noChangeArrowheads="1"/>
              </p:cNvSpPr>
              <p:nvPr/>
            </p:nvSpPr>
            <p:spPr bwMode="auto">
              <a:xfrm>
                <a:off x="-1414463" y="958850"/>
                <a:ext cx="219075" cy="20796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250">
                        <a:schemeClr val="bg1"/>
                      </a:gs>
                      <a:gs pos="100000">
                        <a:schemeClr val="bg1"/>
                      </a:gs>
                    </a:gsLst>
                    <a:lin ang="5400000" scaled="0"/>
                  </a:gradFill>
                  <a:effectLst/>
                  <a:uLnTx/>
                  <a:uFillTx/>
                </a:endParaRPr>
              </a:p>
            </p:txBody>
          </p:sp>
          <p:sp>
            <p:nvSpPr>
              <p:cNvPr id="102" name="Rectangle 127"/>
              <p:cNvSpPr>
                <a:spLocks noChangeArrowheads="1"/>
              </p:cNvSpPr>
              <p:nvPr/>
            </p:nvSpPr>
            <p:spPr bwMode="auto">
              <a:xfrm>
                <a:off x="-1406525" y="971550"/>
                <a:ext cx="9525" cy="18732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250">
                        <a:schemeClr val="bg1"/>
                      </a:gs>
                      <a:gs pos="100000">
                        <a:schemeClr val="bg1"/>
                      </a:gs>
                    </a:gsLst>
                    <a:lin ang="5400000" scaled="0"/>
                  </a:gradFill>
                  <a:effectLst/>
                  <a:uLnTx/>
                  <a:uFillTx/>
                </a:endParaRPr>
              </a:p>
            </p:txBody>
          </p:sp>
          <p:sp>
            <p:nvSpPr>
              <p:cNvPr id="103" name="Rectangle 128"/>
              <p:cNvSpPr>
                <a:spLocks noChangeArrowheads="1"/>
              </p:cNvSpPr>
              <p:nvPr/>
            </p:nvSpPr>
            <p:spPr bwMode="auto">
              <a:xfrm>
                <a:off x="-1390650" y="971550"/>
                <a:ext cx="6350" cy="18732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250">
                        <a:schemeClr val="bg1"/>
                      </a:gs>
                      <a:gs pos="100000">
                        <a:schemeClr val="bg1"/>
                      </a:gs>
                    </a:gsLst>
                    <a:lin ang="5400000" scaled="0"/>
                  </a:gradFill>
                  <a:effectLst/>
                  <a:uLnTx/>
                  <a:uFillTx/>
                </a:endParaRPr>
              </a:p>
            </p:txBody>
          </p:sp>
          <p:sp>
            <p:nvSpPr>
              <p:cNvPr id="104" name="Rectangle 129"/>
              <p:cNvSpPr>
                <a:spLocks noChangeArrowheads="1"/>
              </p:cNvSpPr>
              <p:nvPr/>
            </p:nvSpPr>
            <p:spPr bwMode="auto">
              <a:xfrm>
                <a:off x="-1374775" y="971550"/>
                <a:ext cx="6350" cy="18732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250">
                        <a:schemeClr val="bg1"/>
                      </a:gs>
                      <a:gs pos="100000">
                        <a:schemeClr val="bg1"/>
                      </a:gs>
                    </a:gsLst>
                    <a:lin ang="5400000" scaled="0"/>
                  </a:gradFill>
                  <a:effectLst/>
                  <a:uLnTx/>
                  <a:uFillTx/>
                </a:endParaRPr>
              </a:p>
            </p:txBody>
          </p:sp>
          <p:sp>
            <p:nvSpPr>
              <p:cNvPr id="105" name="Rectangle 130"/>
              <p:cNvSpPr>
                <a:spLocks noChangeArrowheads="1"/>
              </p:cNvSpPr>
              <p:nvPr/>
            </p:nvSpPr>
            <p:spPr bwMode="auto">
              <a:xfrm>
                <a:off x="-1358900" y="971550"/>
                <a:ext cx="6350" cy="18732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250">
                        <a:schemeClr val="bg1"/>
                      </a:gs>
                      <a:gs pos="100000">
                        <a:schemeClr val="bg1"/>
                      </a:gs>
                    </a:gsLst>
                    <a:lin ang="5400000" scaled="0"/>
                  </a:gradFill>
                  <a:effectLst/>
                  <a:uLnTx/>
                  <a:uFillTx/>
                </a:endParaRPr>
              </a:p>
            </p:txBody>
          </p:sp>
          <p:sp>
            <p:nvSpPr>
              <p:cNvPr id="106" name="Rectangle 131"/>
              <p:cNvSpPr>
                <a:spLocks noChangeArrowheads="1"/>
              </p:cNvSpPr>
              <p:nvPr/>
            </p:nvSpPr>
            <p:spPr bwMode="auto">
              <a:xfrm>
                <a:off x="-1346200" y="971550"/>
                <a:ext cx="9525" cy="18732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250">
                        <a:schemeClr val="bg1"/>
                      </a:gs>
                      <a:gs pos="100000">
                        <a:schemeClr val="bg1"/>
                      </a:gs>
                    </a:gsLst>
                    <a:lin ang="5400000" scaled="0"/>
                  </a:gradFill>
                  <a:effectLst/>
                  <a:uLnTx/>
                  <a:uFillTx/>
                </a:endParaRPr>
              </a:p>
            </p:txBody>
          </p:sp>
          <p:sp>
            <p:nvSpPr>
              <p:cNvPr id="114" name="Rectangle 132"/>
              <p:cNvSpPr>
                <a:spLocks noChangeArrowheads="1"/>
              </p:cNvSpPr>
              <p:nvPr/>
            </p:nvSpPr>
            <p:spPr bwMode="auto">
              <a:xfrm>
                <a:off x="-1330325" y="971550"/>
                <a:ext cx="7938" cy="18732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250">
                        <a:schemeClr val="bg1"/>
                      </a:gs>
                      <a:gs pos="100000">
                        <a:schemeClr val="bg1"/>
                      </a:gs>
                    </a:gsLst>
                    <a:lin ang="5400000" scaled="0"/>
                  </a:gradFill>
                  <a:effectLst/>
                  <a:uLnTx/>
                  <a:uFillTx/>
                </a:endParaRPr>
              </a:p>
            </p:txBody>
          </p:sp>
          <p:sp>
            <p:nvSpPr>
              <p:cNvPr id="115" name="Oval 133"/>
              <p:cNvSpPr>
                <a:spLocks noChangeArrowheads="1"/>
              </p:cNvSpPr>
              <p:nvPr/>
            </p:nvSpPr>
            <p:spPr bwMode="auto">
              <a:xfrm>
                <a:off x="-1235075" y="985838"/>
                <a:ext cx="17463" cy="17463"/>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250">
                        <a:schemeClr val="bg1"/>
                      </a:gs>
                      <a:gs pos="100000">
                        <a:schemeClr val="bg1"/>
                      </a:gs>
                    </a:gsLst>
                    <a:lin ang="5400000" scaled="0"/>
                  </a:gradFill>
                  <a:effectLst/>
                  <a:uLnTx/>
                  <a:uFillTx/>
                </a:endParaRPr>
              </a:p>
            </p:txBody>
          </p:sp>
        </p:grpSp>
        <p:pic>
          <p:nvPicPr>
            <p:cNvPr id="91" name="Picture 90"/>
            <p:cNvPicPr>
              <a:picLocks noChangeAspect="1"/>
            </p:cNvPicPr>
            <p:nvPr/>
          </p:nvPicPr>
          <p:blipFill>
            <a:blip r:embed="rId4"/>
            <a:stretch>
              <a:fillRect/>
            </a:stretch>
          </p:blipFill>
          <p:spPr>
            <a:xfrm>
              <a:off x="9264169" y="4013345"/>
              <a:ext cx="1048453" cy="305799"/>
            </a:xfrm>
            <a:prstGeom prst="rect">
              <a:avLst/>
            </a:prstGeom>
          </p:spPr>
        </p:pic>
      </p:grpSp>
      <p:grpSp>
        <p:nvGrpSpPr>
          <p:cNvPr id="148" name="Group 147"/>
          <p:cNvGrpSpPr/>
          <p:nvPr/>
        </p:nvGrpSpPr>
        <p:grpSpPr>
          <a:xfrm>
            <a:off x="10934941" y="650074"/>
            <a:ext cx="1490100" cy="2107303"/>
            <a:chOff x="10532264" y="2494176"/>
            <a:chExt cx="1490100" cy="2107303"/>
          </a:xfrm>
        </p:grpSpPr>
        <p:sp>
          <p:nvSpPr>
            <p:cNvPr id="149" name="Rectangle 148"/>
            <p:cNvSpPr/>
            <p:nvPr/>
          </p:nvSpPr>
          <p:spPr bwMode="auto">
            <a:xfrm>
              <a:off x="10564986" y="4105238"/>
              <a:ext cx="1457378" cy="49624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293" eaLnBrk="0" fontAlgn="base" latinLnBrk="0" hangingPunct="0">
                <a:lnSpc>
                  <a:spcPct val="90000"/>
                </a:lnSpc>
                <a:spcBef>
                  <a:spcPct val="0"/>
                </a:spcBef>
                <a:spcAft>
                  <a:spcPct val="0"/>
                </a:spcAft>
                <a:buClrTx/>
                <a:buSzTx/>
                <a:buFontTx/>
                <a:buNone/>
                <a:tabLst/>
                <a:defRPr/>
              </a:pPr>
              <a:r>
                <a:rPr kumimoji="0" lang="en-US" sz="1400" b="0" i="0" u="none" strike="noStrike" kern="0" cap="none" spc="0" normalizeH="0" baseline="0" noProof="0">
                  <a:ln>
                    <a:noFill/>
                  </a:ln>
                  <a:gradFill>
                    <a:gsLst>
                      <a:gs pos="0">
                        <a:schemeClr val="tx1"/>
                      </a:gs>
                      <a:gs pos="100000">
                        <a:schemeClr val="tx1"/>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&gt;80,000 IOPs</a:t>
              </a:r>
            </a:p>
            <a:p>
              <a:pPr marL="0" marR="0" lvl="0" indent="0" algn="ctr" defTabSz="932293" eaLnBrk="0" fontAlgn="base" latinLnBrk="0" hangingPunct="0">
                <a:lnSpc>
                  <a:spcPct val="90000"/>
                </a:lnSpc>
                <a:spcBef>
                  <a:spcPct val="0"/>
                </a:spcBef>
                <a:spcAft>
                  <a:spcPct val="0"/>
                </a:spcAft>
                <a:buClrTx/>
                <a:buSzTx/>
                <a:buFontTx/>
                <a:buNone/>
                <a:tabLst/>
                <a:defRPr/>
              </a:pPr>
              <a:r>
                <a:rPr kumimoji="0" lang="en-US" sz="1400" b="0" i="0" u="none" strike="noStrike" kern="0" cap="none" spc="0" normalizeH="0" baseline="0" noProof="0">
                  <a:ln>
                    <a:noFill/>
                  </a:ln>
                  <a:gradFill>
                    <a:gsLst>
                      <a:gs pos="0">
                        <a:schemeClr val="tx1"/>
                      </a:gs>
                      <a:gs pos="100000">
                        <a:schemeClr val="tx1"/>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Premium Storage</a:t>
              </a:r>
            </a:p>
          </p:txBody>
        </p:sp>
        <p:grpSp>
          <p:nvGrpSpPr>
            <p:cNvPr id="150" name="Group 149"/>
            <p:cNvGrpSpPr/>
            <p:nvPr/>
          </p:nvGrpSpPr>
          <p:grpSpPr>
            <a:xfrm>
              <a:off x="10532264" y="2494176"/>
              <a:ext cx="1437099" cy="1384404"/>
              <a:chOff x="10632593" y="1209273"/>
              <a:chExt cx="1110459" cy="1069741"/>
            </a:xfrm>
          </p:grpSpPr>
          <p:grpSp>
            <p:nvGrpSpPr>
              <p:cNvPr id="151" name="Group 150"/>
              <p:cNvGrpSpPr/>
              <p:nvPr/>
            </p:nvGrpSpPr>
            <p:grpSpPr>
              <a:xfrm>
                <a:off x="11109193" y="1209273"/>
                <a:ext cx="633859" cy="1004948"/>
                <a:chOff x="6206486" y="2957003"/>
                <a:chExt cx="660500" cy="1268000"/>
              </a:xfrm>
              <a:gradFill>
                <a:gsLst>
                  <a:gs pos="0">
                    <a:schemeClr val="accent1">
                      <a:lumMod val="50000"/>
                      <a:alpha val="68000"/>
                    </a:schemeClr>
                  </a:gs>
                  <a:gs pos="100000">
                    <a:schemeClr val="accent1">
                      <a:lumMod val="50000"/>
                    </a:schemeClr>
                  </a:gs>
                </a:gsLst>
                <a:lin ang="5400000" scaled="0"/>
              </a:gradFill>
            </p:grpSpPr>
            <p:sp>
              <p:nvSpPr>
                <p:cNvPr id="157" name="Flowchart: Magnetic Disk 156"/>
                <p:cNvSpPr/>
                <p:nvPr/>
              </p:nvSpPr>
              <p:spPr bwMode="auto">
                <a:xfrm>
                  <a:off x="6206486" y="3927534"/>
                  <a:ext cx="660500" cy="297469"/>
                </a:xfrm>
                <a:prstGeom prst="flowChartMagneticDisk">
                  <a:avLst/>
                </a:prstGeom>
                <a:solidFill>
                  <a:schemeClr val="bg2">
                    <a:lumMod val="50000"/>
                    <a:alpha val="58000"/>
                  </a:schemeClr>
                </a:solidFill>
                <a:ln w="19050">
                  <a:solidFill>
                    <a:schemeClr val="bg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marL="0" marR="0" lvl="0" indent="0" algn="ctr" defTabSz="950846" eaLnBrk="1" fontAlgn="base" latinLnBrk="0" hangingPunct="1">
                    <a:lnSpc>
                      <a:spcPct val="100000"/>
                    </a:lnSpc>
                    <a:spcBef>
                      <a:spcPct val="0"/>
                    </a:spcBef>
                    <a:spcAft>
                      <a:spcPct val="0"/>
                    </a:spcAft>
                    <a:buClrTx/>
                    <a:buSzTx/>
                    <a:buFontTx/>
                    <a:buNone/>
                    <a:tabLst/>
                    <a:defRPr/>
                  </a:pPr>
                  <a:endParaRPr kumimoji="0" lang="en-US" sz="2448" b="0" i="0" u="none" strike="noStrike" kern="0" cap="none" spc="0" normalizeH="0" baseline="0" noProof="0">
                    <a:ln>
                      <a:noFill/>
                    </a:ln>
                    <a:solidFill>
                      <a:schemeClr val="tx1"/>
                    </a:solidFill>
                    <a:effectLst/>
                    <a:uLnTx/>
                    <a:uFillTx/>
                    <a:ea typeface="Segoe UI" pitchFamily="34" charset="0"/>
                    <a:cs typeface="Segoe UI" pitchFamily="34" charset="0"/>
                  </a:endParaRPr>
                </a:p>
              </p:txBody>
            </p:sp>
            <p:sp>
              <p:nvSpPr>
                <p:cNvPr id="158" name="Flowchart: Magnetic Disk 157"/>
                <p:cNvSpPr/>
                <p:nvPr/>
              </p:nvSpPr>
              <p:spPr bwMode="auto">
                <a:xfrm>
                  <a:off x="6206486" y="3683447"/>
                  <a:ext cx="660500" cy="297469"/>
                </a:xfrm>
                <a:prstGeom prst="flowChartMagneticDisk">
                  <a:avLst/>
                </a:prstGeom>
                <a:solidFill>
                  <a:schemeClr val="bg2">
                    <a:lumMod val="50000"/>
                    <a:alpha val="58000"/>
                  </a:schemeClr>
                </a:solidFill>
                <a:ln w="19050">
                  <a:solidFill>
                    <a:schemeClr val="bg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marL="0" marR="0" lvl="0" indent="0" algn="ctr" defTabSz="950846" eaLnBrk="1" fontAlgn="base" latinLnBrk="0" hangingPunct="1">
                    <a:lnSpc>
                      <a:spcPct val="100000"/>
                    </a:lnSpc>
                    <a:spcBef>
                      <a:spcPct val="0"/>
                    </a:spcBef>
                    <a:spcAft>
                      <a:spcPct val="0"/>
                    </a:spcAft>
                    <a:buClrTx/>
                    <a:buSzTx/>
                    <a:buFontTx/>
                    <a:buNone/>
                    <a:tabLst/>
                    <a:defRPr/>
                  </a:pPr>
                  <a:endParaRPr kumimoji="0" lang="en-US" sz="2448" b="0" i="0" u="none" strike="noStrike" kern="0" cap="none" spc="0" normalizeH="0" baseline="0" noProof="0">
                    <a:ln>
                      <a:noFill/>
                    </a:ln>
                    <a:solidFill>
                      <a:schemeClr val="tx1"/>
                    </a:solidFill>
                    <a:effectLst/>
                    <a:uLnTx/>
                    <a:uFillTx/>
                    <a:ea typeface="Segoe UI" pitchFamily="34" charset="0"/>
                    <a:cs typeface="Segoe UI" pitchFamily="34" charset="0"/>
                  </a:endParaRPr>
                </a:p>
              </p:txBody>
            </p:sp>
            <p:sp>
              <p:nvSpPr>
                <p:cNvPr id="159" name="Flowchart: Magnetic Disk 158"/>
                <p:cNvSpPr/>
                <p:nvPr/>
              </p:nvSpPr>
              <p:spPr bwMode="auto">
                <a:xfrm>
                  <a:off x="6206486" y="3439360"/>
                  <a:ext cx="660500" cy="297469"/>
                </a:xfrm>
                <a:prstGeom prst="flowChartMagneticDisk">
                  <a:avLst/>
                </a:prstGeom>
                <a:solidFill>
                  <a:schemeClr val="bg2">
                    <a:lumMod val="50000"/>
                    <a:alpha val="58000"/>
                  </a:schemeClr>
                </a:solidFill>
                <a:ln w="19050">
                  <a:solidFill>
                    <a:schemeClr val="bg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marL="0" marR="0" lvl="0" indent="0" algn="ctr" defTabSz="950846" eaLnBrk="1" fontAlgn="base" latinLnBrk="0" hangingPunct="1">
                    <a:lnSpc>
                      <a:spcPct val="100000"/>
                    </a:lnSpc>
                    <a:spcBef>
                      <a:spcPct val="0"/>
                    </a:spcBef>
                    <a:spcAft>
                      <a:spcPct val="0"/>
                    </a:spcAft>
                    <a:buClrTx/>
                    <a:buSzTx/>
                    <a:buFontTx/>
                    <a:buNone/>
                    <a:tabLst/>
                    <a:defRPr/>
                  </a:pPr>
                  <a:endParaRPr kumimoji="0" lang="en-US" sz="2448" b="0" i="0" u="none" strike="noStrike" kern="0" cap="none" spc="0" normalizeH="0" baseline="0" noProof="0">
                    <a:ln>
                      <a:noFill/>
                    </a:ln>
                    <a:solidFill>
                      <a:schemeClr val="tx1"/>
                    </a:solidFill>
                    <a:effectLst/>
                    <a:uLnTx/>
                    <a:uFillTx/>
                    <a:ea typeface="Segoe UI" pitchFamily="34" charset="0"/>
                    <a:cs typeface="Segoe UI" pitchFamily="34" charset="0"/>
                  </a:endParaRPr>
                </a:p>
              </p:txBody>
            </p:sp>
            <p:sp>
              <p:nvSpPr>
                <p:cNvPr id="160" name="Flowchart: Magnetic Disk 159"/>
                <p:cNvSpPr/>
                <p:nvPr/>
              </p:nvSpPr>
              <p:spPr bwMode="auto">
                <a:xfrm>
                  <a:off x="6206486" y="3195273"/>
                  <a:ext cx="660500" cy="297469"/>
                </a:xfrm>
                <a:prstGeom prst="flowChartMagneticDisk">
                  <a:avLst/>
                </a:prstGeom>
                <a:solidFill>
                  <a:schemeClr val="bg2">
                    <a:lumMod val="50000"/>
                    <a:alpha val="58000"/>
                  </a:schemeClr>
                </a:solidFill>
                <a:ln w="19050">
                  <a:solidFill>
                    <a:schemeClr val="bg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marL="0" marR="0" lvl="0" indent="0" algn="ctr" defTabSz="950846" eaLnBrk="1" fontAlgn="base" latinLnBrk="0" hangingPunct="1">
                    <a:lnSpc>
                      <a:spcPct val="100000"/>
                    </a:lnSpc>
                    <a:spcBef>
                      <a:spcPct val="0"/>
                    </a:spcBef>
                    <a:spcAft>
                      <a:spcPct val="0"/>
                    </a:spcAft>
                    <a:buClrTx/>
                    <a:buSzTx/>
                    <a:buFontTx/>
                    <a:buNone/>
                    <a:tabLst/>
                    <a:defRPr/>
                  </a:pPr>
                  <a:endParaRPr kumimoji="0" lang="en-US" sz="2448" b="0" i="0" u="none" strike="noStrike" kern="0" cap="none" spc="0" normalizeH="0" baseline="0" noProof="0">
                    <a:ln>
                      <a:noFill/>
                    </a:ln>
                    <a:solidFill>
                      <a:schemeClr val="tx1"/>
                    </a:solidFill>
                    <a:effectLst/>
                    <a:uLnTx/>
                    <a:uFillTx/>
                    <a:ea typeface="Segoe UI" pitchFamily="34" charset="0"/>
                    <a:cs typeface="Segoe UI" pitchFamily="34" charset="0"/>
                  </a:endParaRPr>
                </a:p>
              </p:txBody>
            </p:sp>
            <p:sp>
              <p:nvSpPr>
                <p:cNvPr id="161" name="Flowchart: Magnetic Disk 160"/>
                <p:cNvSpPr/>
                <p:nvPr/>
              </p:nvSpPr>
              <p:spPr bwMode="auto">
                <a:xfrm>
                  <a:off x="6206486" y="2957003"/>
                  <a:ext cx="660500" cy="297469"/>
                </a:xfrm>
                <a:prstGeom prst="flowChartMagneticDisk">
                  <a:avLst/>
                </a:prstGeom>
                <a:solidFill>
                  <a:schemeClr val="bg2">
                    <a:lumMod val="50000"/>
                    <a:alpha val="58000"/>
                  </a:schemeClr>
                </a:solidFill>
                <a:ln w="19050">
                  <a:solidFill>
                    <a:schemeClr val="bg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marL="0" marR="0" lvl="0" indent="0" algn="ctr" defTabSz="950846" eaLnBrk="1" fontAlgn="base" latinLnBrk="0" hangingPunct="1">
                    <a:lnSpc>
                      <a:spcPct val="100000"/>
                    </a:lnSpc>
                    <a:spcBef>
                      <a:spcPct val="0"/>
                    </a:spcBef>
                    <a:spcAft>
                      <a:spcPct val="0"/>
                    </a:spcAft>
                    <a:buClrTx/>
                    <a:buSzTx/>
                    <a:buFontTx/>
                    <a:buNone/>
                    <a:tabLst/>
                    <a:defRPr/>
                  </a:pPr>
                  <a:endParaRPr kumimoji="0" lang="en-US" sz="2448" b="0" i="0" u="none" strike="noStrike" kern="0" cap="none" spc="0" normalizeH="0" baseline="0" noProof="0">
                    <a:ln>
                      <a:noFill/>
                    </a:ln>
                    <a:solidFill>
                      <a:schemeClr val="tx1"/>
                    </a:solidFill>
                    <a:effectLst/>
                    <a:uLnTx/>
                    <a:uFillTx/>
                    <a:ea typeface="Segoe UI" pitchFamily="34" charset="0"/>
                    <a:cs typeface="Segoe UI" pitchFamily="34" charset="0"/>
                  </a:endParaRPr>
                </a:p>
              </p:txBody>
            </p:sp>
          </p:grpSp>
          <p:grpSp>
            <p:nvGrpSpPr>
              <p:cNvPr id="152" name="Group 151"/>
              <p:cNvGrpSpPr/>
              <p:nvPr/>
            </p:nvGrpSpPr>
            <p:grpSpPr>
              <a:xfrm>
                <a:off x="10632593" y="1483519"/>
                <a:ext cx="767612" cy="795495"/>
                <a:chOff x="-477782" y="450675"/>
                <a:chExt cx="5901463" cy="6115812"/>
              </a:xfrm>
            </p:grpSpPr>
            <p:sp>
              <p:nvSpPr>
                <p:cNvPr id="153" name="16-Point Star 90"/>
                <p:cNvSpPr/>
                <p:nvPr/>
              </p:nvSpPr>
              <p:spPr bwMode="auto">
                <a:xfrm>
                  <a:off x="-477782" y="665024"/>
                  <a:ext cx="5901463" cy="5901463"/>
                </a:xfrm>
                <a:prstGeom prst="star16">
                  <a:avLst>
                    <a:gd name="adj" fmla="val 35361"/>
                  </a:avLst>
                </a:prstGeom>
                <a:solidFill>
                  <a:schemeClr val="tx1">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154" name="Picture 153"/>
                <p:cNvPicPr>
                  <a:picLocks noChangeAspect="1"/>
                </p:cNvPicPr>
                <p:nvPr/>
              </p:nvPicPr>
              <p:blipFill>
                <a:blip r:embed="rId5"/>
                <a:stretch>
                  <a:fillRect/>
                </a:stretch>
              </p:blipFill>
              <p:spPr>
                <a:xfrm>
                  <a:off x="2990885" y="4844838"/>
                  <a:ext cx="1486280" cy="1490576"/>
                </a:xfrm>
                <a:prstGeom prst="rect">
                  <a:avLst/>
                </a:prstGeom>
              </p:spPr>
            </p:pic>
            <p:pic>
              <p:nvPicPr>
                <p:cNvPr id="155" name="Picture 154"/>
                <p:cNvPicPr>
                  <a:picLocks noChangeAspect="1"/>
                </p:cNvPicPr>
                <p:nvPr/>
              </p:nvPicPr>
              <p:blipFill>
                <a:blip r:embed="rId5"/>
                <a:stretch>
                  <a:fillRect/>
                </a:stretch>
              </p:blipFill>
              <p:spPr>
                <a:xfrm>
                  <a:off x="624820" y="1700441"/>
                  <a:ext cx="3815982" cy="3827010"/>
                </a:xfrm>
                <a:prstGeom prst="rect">
                  <a:avLst/>
                </a:prstGeom>
              </p:spPr>
            </p:pic>
            <p:pic>
              <p:nvPicPr>
                <p:cNvPr id="156" name="Picture 155"/>
                <p:cNvPicPr>
                  <a:picLocks noChangeAspect="1"/>
                </p:cNvPicPr>
                <p:nvPr/>
              </p:nvPicPr>
              <p:blipFill>
                <a:blip r:embed="rId5"/>
                <a:stretch>
                  <a:fillRect/>
                </a:stretch>
              </p:blipFill>
              <p:spPr>
                <a:xfrm>
                  <a:off x="2211493" y="450675"/>
                  <a:ext cx="1974734" cy="1980442"/>
                </a:xfrm>
                <a:prstGeom prst="rect">
                  <a:avLst/>
                </a:prstGeom>
              </p:spPr>
            </p:pic>
          </p:grpSp>
        </p:grpSp>
      </p:grpSp>
      <p:grpSp>
        <p:nvGrpSpPr>
          <p:cNvPr id="119" name="Group 118"/>
          <p:cNvGrpSpPr/>
          <p:nvPr/>
        </p:nvGrpSpPr>
        <p:grpSpPr>
          <a:xfrm>
            <a:off x="1797821" y="2393388"/>
            <a:ext cx="864685" cy="1236329"/>
            <a:chOff x="454025" y="3077179"/>
            <a:chExt cx="807346" cy="1154346"/>
          </a:xfrm>
        </p:grpSpPr>
        <p:pic>
          <p:nvPicPr>
            <p:cNvPr id="120" name="Picture 119"/>
            <p:cNvPicPr>
              <a:picLocks noChangeAspect="1"/>
            </p:cNvPicPr>
            <p:nvPr/>
          </p:nvPicPr>
          <p:blipFill>
            <a:blip r:embed="rId3"/>
            <a:stretch>
              <a:fillRect/>
            </a:stretch>
          </p:blipFill>
          <p:spPr>
            <a:xfrm>
              <a:off x="454025" y="3077179"/>
              <a:ext cx="807346" cy="1154346"/>
            </a:xfrm>
            <a:prstGeom prst="rect">
              <a:avLst/>
            </a:prstGeom>
          </p:spPr>
        </p:pic>
        <p:sp>
          <p:nvSpPr>
            <p:cNvPr id="121" name="Rectangle 120"/>
            <p:cNvSpPr/>
            <p:nvPr/>
          </p:nvSpPr>
          <p:spPr bwMode="auto">
            <a:xfrm>
              <a:off x="553734" y="3248027"/>
              <a:ext cx="622114" cy="300036"/>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700" b="1">
                  <a:gradFill>
                    <a:gsLst>
                      <a:gs pos="0">
                        <a:srgbClr val="FFFFFF"/>
                      </a:gs>
                      <a:gs pos="100000">
                        <a:srgbClr val="FFFFFF"/>
                      </a:gs>
                    </a:gsLst>
                    <a:lin ang="5400000" scaled="0"/>
                  </a:gradFill>
                </a:rPr>
                <a:t>Av2</a:t>
              </a:r>
            </a:p>
          </p:txBody>
        </p:sp>
        <p:sp>
          <p:nvSpPr>
            <p:cNvPr id="122" name="Rectangle 121"/>
            <p:cNvSpPr/>
            <p:nvPr/>
          </p:nvSpPr>
          <p:spPr bwMode="auto">
            <a:xfrm>
              <a:off x="560878" y="3248027"/>
              <a:ext cx="622114" cy="300036"/>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700" b="1">
                  <a:gradFill>
                    <a:gsLst>
                      <a:gs pos="0">
                        <a:srgbClr val="FFFFFF"/>
                      </a:gs>
                      <a:gs pos="100000">
                        <a:srgbClr val="FFFFFF"/>
                      </a:gs>
                    </a:gsLst>
                    <a:lin ang="5400000" scaled="0"/>
                  </a:gradFill>
                </a:rPr>
                <a:t>Av2</a:t>
              </a:r>
            </a:p>
          </p:txBody>
        </p:sp>
        <p:sp>
          <p:nvSpPr>
            <p:cNvPr id="123" name="Rectangle 122"/>
            <p:cNvSpPr/>
            <p:nvPr/>
          </p:nvSpPr>
          <p:spPr bwMode="auto">
            <a:xfrm>
              <a:off x="558496" y="3245646"/>
              <a:ext cx="622114" cy="300036"/>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4400" b="1">
                  <a:gradFill>
                    <a:gsLst>
                      <a:gs pos="0">
                        <a:srgbClr val="FFFFFF"/>
                      </a:gs>
                      <a:gs pos="100000">
                        <a:srgbClr val="FFFFFF"/>
                      </a:gs>
                    </a:gsLst>
                    <a:lin ang="5400000" scaled="0"/>
                  </a:gradFill>
                </a:rPr>
                <a:t>B</a:t>
              </a:r>
              <a:endParaRPr lang="en-US" sz="2700" b="1">
                <a:gradFill>
                  <a:gsLst>
                    <a:gs pos="0">
                      <a:srgbClr val="FFFFFF"/>
                    </a:gs>
                    <a:gs pos="100000">
                      <a:srgbClr val="FFFFFF"/>
                    </a:gs>
                  </a:gsLst>
                  <a:lin ang="5400000" scaled="0"/>
                </a:gradFill>
              </a:endParaRPr>
            </a:p>
          </p:txBody>
        </p:sp>
      </p:grpSp>
    </p:spTree>
    <p:extLst>
      <p:ext uri="{BB962C8B-B14F-4D97-AF65-F5344CB8AC3E}">
        <p14:creationId xmlns:p14="http://schemas.microsoft.com/office/powerpoint/2010/main" val="16028903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0"/>
                                  </p:stCondLst>
                                  <p:childTnLst>
                                    <p:animEffect transition="out" filter="fade">
                                      <p:cBhvr>
                                        <p:cTn id="6" dur="500"/>
                                        <p:tgtEl>
                                          <p:spTgt spid="148"/>
                                        </p:tgtEl>
                                      </p:cBhvr>
                                    </p:animEffect>
                                    <p:set>
                                      <p:cBhvr>
                                        <p:cTn id="7" dur="1" fill="hold">
                                          <p:stCondLst>
                                            <p:cond delay="499"/>
                                          </p:stCondLst>
                                        </p:cTn>
                                        <p:tgtEl>
                                          <p:spTgt spid="148"/>
                                        </p:tgtEl>
                                        <p:attrNameLst>
                                          <p:attrName>style.visibility</p:attrName>
                                        </p:attrNameLst>
                                      </p:cBhvr>
                                      <p:to>
                                        <p:strVal val="hidden"/>
                                      </p:to>
                                    </p:set>
                                  </p:childTnLst>
                                </p:cTn>
                              </p:par>
                              <p:par>
                                <p:cTn id="8" presetID="42" presetClass="path" presetSubtype="0" accel="50000" decel="50000" fill="hold" nodeType="withEffect">
                                  <p:stCondLst>
                                    <p:cond delay="0"/>
                                  </p:stCondLst>
                                  <p:childTnLst>
                                    <p:animMotion origin="layout" path="M 0 0 L 0 0.25 E" pathEditMode="relative" ptsTypes="">
                                      <p:cBhvr>
                                        <p:cTn id="9" dur="2000" fill="hold"/>
                                        <p:tgtEl>
                                          <p:spTgt spid="45"/>
                                        </p:tgtEl>
                                        <p:attrNameLst>
                                          <p:attrName>ppt_x</p:attrName>
                                          <p:attrName>ppt_y</p:attrName>
                                        </p:attrNameLst>
                                      </p:cBhvr>
                                    </p:animMotion>
                                  </p:childTnLst>
                                </p:cTn>
                              </p:par>
                              <p:par>
                                <p:cTn id="10" presetID="42" presetClass="path" presetSubtype="0" accel="50000" decel="50000" fill="hold" nodeType="withEffect">
                                  <p:stCondLst>
                                    <p:cond delay="0"/>
                                  </p:stCondLst>
                                  <p:childTnLst>
                                    <p:animMotion origin="layout" path="M 0 0 L 0 0.25 E" pathEditMode="relative" ptsTypes="">
                                      <p:cBhvr>
                                        <p:cTn id="11" dur="2000" fill="hold"/>
                                        <p:tgtEl>
                                          <p:spTgt spid="62"/>
                                        </p:tgtEl>
                                        <p:attrNameLst>
                                          <p:attrName>ppt_x</p:attrName>
                                          <p:attrName>ppt_y</p:attrName>
                                        </p:attrNameLst>
                                      </p:cBhvr>
                                    </p:animMotion>
                                  </p:childTnLst>
                                </p:cTn>
                              </p:par>
                              <p:par>
                                <p:cTn id="12" presetID="42" presetClass="path" presetSubtype="0" accel="50000" decel="50000" fill="hold" nodeType="withEffect">
                                  <p:stCondLst>
                                    <p:cond delay="0"/>
                                  </p:stCondLst>
                                  <p:childTnLst>
                                    <p:animMotion origin="layout" path="M 0 0 L 0 0.25 E" pathEditMode="relative" ptsTypes="">
                                      <p:cBhvr>
                                        <p:cTn id="13" dur="2000" fill="hold"/>
                                        <p:tgtEl>
                                          <p:spTgt spid="68"/>
                                        </p:tgtEl>
                                        <p:attrNameLst>
                                          <p:attrName>ppt_x</p:attrName>
                                          <p:attrName>ppt_y</p:attrName>
                                        </p:attrNameLst>
                                      </p:cBhvr>
                                    </p:animMotion>
                                  </p:childTnLst>
                                </p:cTn>
                              </p:par>
                              <p:par>
                                <p:cTn id="14" presetID="42" presetClass="path" presetSubtype="0" accel="50000" decel="50000" fill="hold" nodeType="withEffect">
                                  <p:stCondLst>
                                    <p:cond delay="0"/>
                                  </p:stCondLst>
                                  <p:childTnLst>
                                    <p:animMotion origin="layout" path="M 0 0 L 0 0.25 E" pathEditMode="relative" ptsTypes="">
                                      <p:cBhvr>
                                        <p:cTn id="15" dur="2000" fill="hold"/>
                                        <p:tgtEl>
                                          <p:spTgt spid="77"/>
                                        </p:tgtEl>
                                        <p:attrNameLst>
                                          <p:attrName>ppt_x</p:attrName>
                                          <p:attrName>ppt_y</p:attrName>
                                        </p:attrNameLst>
                                      </p:cBhvr>
                                    </p:animMotion>
                                  </p:childTnLst>
                                </p:cTn>
                              </p:par>
                              <p:par>
                                <p:cTn id="16" presetID="10" presetClass="entr" presetSubtype="0" fill="hold" nodeType="withEffect">
                                  <p:stCondLst>
                                    <p:cond delay="250"/>
                                  </p:stCondLst>
                                  <p:childTnLst>
                                    <p:set>
                                      <p:cBhvr>
                                        <p:cTn id="17" dur="1" fill="hold">
                                          <p:stCondLst>
                                            <p:cond delay="0"/>
                                          </p:stCondLst>
                                        </p:cTn>
                                        <p:tgtEl>
                                          <p:spTgt spid="59"/>
                                        </p:tgtEl>
                                        <p:attrNameLst>
                                          <p:attrName>style.visibility</p:attrName>
                                        </p:attrNameLst>
                                      </p:cBhvr>
                                      <p:to>
                                        <p:strVal val="visible"/>
                                      </p:to>
                                    </p:set>
                                    <p:animEffect transition="in" filter="fade">
                                      <p:cBhvr>
                                        <p:cTn id="18" dur="500"/>
                                        <p:tgtEl>
                                          <p:spTgt spid="59"/>
                                        </p:tgtEl>
                                      </p:cBhvr>
                                    </p:animEffect>
                                  </p:childTnLst>
                                </p:cTn>
                              </p:par>
                              <p:par>
                                <p:cTn id="19" presetID="42" presetClass="path" presetSubtype="0" decel="100000" fill="hold" nodeType="withEffect">
                                  <p:stCondLst>
                                    <p:cond delay="250"/>
                                  </p:stCondLst>
                                  <p:childTnLst>
                                    <p:animMotion origin="layout" path="M 2.13684E-6 -2.28779E-6 L 2.13684E-6 0.05039 " pathEditMode="relative" rAng="0" ptsTypes="AA">
                                      <p:cBhvr>
                                        <p:cTn id="20" dur="750" spd="-100000" fill="hold"/>
                                        <p:tgtEl>
                                          <p:spTgt spid="59"/>
                                        </p:tgtEl>
                                        <p:attrNameLst>
                                          <p:attrName>ppt_x</p:attrName>
                                          <p:attrName>ppt_y</p:attrName>
                                        </p:attrNameLst>
                                      </p:cBhvr>
                                      <p:rCtr x="0" y="2519"/>
                                    </p:animMotion>
                                  </p:childTnLst>
                                </p:cTn>
                              </p:par>
                              <p:par>
                                <p:cTn id="21" presetID="10" presetClass="entr" presetSubtype="0" fill="hold" nodeType="withEffect">
                                  <p:stCondLst>
                                    <p:cond delay="250"/>
                                  </p:stCondLst>
                                  <p:childTnLst>
                                    <p:set>
                                      <p:cBhvr>
                                        <p:cTn id="22" dur="1" fill="hold">
                                          <p:stCondLst>
                                            <p:cond delay="0"/>
                                          </p:stCondLst>
                                        </p:cTn>
                                        <p:tgtEl>
                                          <p:spTgt spid="94"/>
                                        </p:tgtEl>
                                        <p:attrNameLst>
                                          <p:attrName>style.visibility</p:attrName>
                                        </p:attrNameLst>
                                      </p:cBhvr>
                                      <p:to>
                                        <p:strVal val="visible"/>
                                      </p:to>
                                    </p:set>
                                    <p:animEffect transition="in" filter="fade">
                                      <p:cBhvr>
                                        <p:cTn id="23" dur="500"/>
                                        <p:tgtEl>
                                          <p:spTgt spid="94"/>
                                        </p:tgtEl>
                                      </p:cBhvr>
                                    </p:animEffect>
                                  </p:childTnLst>
                                </p:cTn>
                              </p:par>
                              <p:par>
                                <p:cTn id="24" presetID="42" presetClass="path" presetSubtype="0" decel="100000" fill="hold" nodeType="withEffect">
                                  <p:stCondLst>
                                    <p:cond delay="250"/>
                                  </p:stCondLst>
                                  <p:childTnLst>
                                    <p:animMotion origin="layout" path="M 2.30278E-6 7.48979E-7 L 2.30278E-6 0.05039 " pathEditMode="relative" rAng="0" ptsTypes="AA">
                                      <p:cBhvr>
                                        <p:cTn id="25" dur="750" spd="-100000" fill="hold"/>
                                        <p:tgtEl>
                                          <p:spTgt spid="94"/>
                                        </p:tgtEl>
                                        <p:attrNameLst>
                                          <p:attrName>ppt_x</p:attrName>
                                          <p:attrName>ppt_y</p:attrName>
                                        </p:attrNameLst>
                                      </p:cBhvr>
                                      <p:rCtr x="0" y="2519"/>
                                    </p:animMotion>
                                  </p:childTnLst>
                                </p:cTn>
                              </p:par>
                              <p:par>
                                <p:cTn id="26" presetID="10" presetClass="entr" presetSubtype="0" fill="hold" nodeType="withEffect">
                                  <p:stCondLst>
                                    <p:cond delay="250"/>
                                  </p:stCondLst>
                                  <p:childTnLst>
                                    <p:set>
                                      <p:cBhvr>
                                        <p:cTn id="27" dur="1" fill="hold">
                                          <p:stCondLst>
                                            <p:cond delay="0"/>
                                          </p:stCondLst>
                                        </p:cTn>
                                        <p:tgtEl>
                                          <p:spTgt spid="71"/>
                                        </p:tgtEl>
                                        <p:attrNameLst>
                                          <p:attrName>style.visibility</p:attrName>
                                        </p:attrNameLst>
                                      </p:cBhvr>
                                      <p:to>
                                        <p:strVal val="visible"/>
                                      </p:to>
                                    </p:set>
                                    <p:animEffect transition="in" filter="fade">
                                      <p:cBhvr>
                                        <p:cTn id="28" dur="500"/>
                                        <p:tgtEl>
                                          <p:spTgt spid="71"/>
                                        </p:tgtEl>
                                      </p:cBhvr>
                                    </p:animEffect>
                                  </p:childTnLst>
                                </p:cTn>
                              </p:par>
                              <p:par>
                                <p:cTn id="29" presetID="42" presetClass="path" presetSubtype="0" decel="100000" fill="hold" nodeType="withEffect">
                                  <p:stCondLst>
                                    <p:cond delay="250"/>
                                  </p:stCondLst>
                                  <p:childTnLst>
                                    <p:animMotion origin="layout" path="M -3.90094E-6 -1.40717E-7 L -3.90094E-6 0.05039 " pathEditMode="relative" rAng="0" ptsTypes="AA">
                                      <p:cBhvr>
                                        <p:cTn id="30" dur="750" spd="-100000" fill="hold"/>
                                        <p:tgtEl>
                                          <p:spTgt spid="71"/>
                                        </p:tgtEl>
                                        <p:attrNameLst>
                                          <p:attrName>ppt_x</p:attrName>
                                          <p:attrName>ppt_y</p:attrName>
                                        </p:attrNameLst>
                                      </p:cBhvr>
                                      <p:rCtr x="0" y="2519"/>
                                    </p:animMotion>
                                  </p:childTnLst>
                                </p:cTn>
                              </p:par>
                              <p:par>
                                <p:cTn id="31" presetID="10" presetClass="entr" presetSubtype="0" fill="hold" nodeType="withEffect">
                                  <p:stCondLst>
                                    <p:cond delay="250"/>
                                  </p:stCondLst>
                                  <p:childTnLst>
                                    <p:set>
                                      <p:cBhvr>
                                        <p:cTn id="32" dur="1" fill="hold">
                                          <p:stCondLst>
                                            <p:cond delay="0"/>
                                          </p:stCondLst>
                                        </p:cTn>
                                        <p:tgtEl>
                                          <p:spTgt spid="74"/>
                                        </p:tgtEl>
                                        <p:attrNameLst>
                                          <p:attrName>style.visibility</p:attrName>
                                        </p:attrNameLst>
                                      </p:cBhvr>
                                      <p:to>
                                        <p:strVal val="visible"/>
                                      </p:to>
                                    </p:set>
                                    <p:animEffect transition="in" filter="fade">
                                      <p:cBhvr>
                                        <p:cTn id="33" dur="500"/>
                                        <p:tgtEl>
                                          <p:spTgt spid="74"/>
                                        </p:tgtEl>
                                      </p:cBhvr>
                                    </p:animEffect>
                                  </p:childTnLst>
                                </p:cTn>
                              </p:par>
                              <p:par>
                                <p:cTn id="34" presetID="42" presetClass="path" presetSubtype="0" decel="100000" fill="hold" nodeType="withEffect">
                                  <p:stCondLst>
                                    <p:cond delay="250"/>
                                  </p:stCondLst>
                                  <p:childTnLst>
                                    <p:animMotion origin="layout" path="M -5.02936E-7 -2.8098E-6 L -5.02936E-7 0.05039 " pathEditMode="relative" rAng="0" ptsTypes="AA">
                                      <p:cBhvr>
                                        <p:cTn id="35" dur="750" spd="-100000" fill="hold"/>
                                        <p:tgtEl>
                                          <p:spTgt spid="74"/>
                                        </p:tgtEl>
                                        <p:attrNameLst>
                                          <p:attrName>ppt_x</p:attrName>
                                          <p:attrName>ppt_y</p:attrName>
                                        </p:attrNameLst>
                                      </p:cBhvr>
                                      <p:rCtr x="0" y="2519"/>
                                    </p:animMotion>
                                  </p:childTnLst>
                                </p:cTn>
                              </p:par>
                              <p:par>
                                <p:cTn id="36" presetID="10" presetClass="entr" presetSubtype="0" fill="hold" nodeType="withEffect">
                                  <p:stCondLst>
                                    <p:cond delay="250"/>
                                  </p:stCondLst>
                                  <p:childTnLst>
                                    <p:set>
                                      <p:cBhvr>
                                        <p:cTn id="37" dur="1" fill="hold">
                                          <p:stCondLst>
                                            <p:cond delay="0"/>
                                          </p:stCondLst>
                                        </p:cTn>
                                        <p:tgtEl>
                                          <p:spTgt spid="80"/>
                                        </p:tgtEl>
                                        <p:attrNameLst>
                                          <p:attrName>style.visibility</p:attrName>
                                        </p:attrNameLst>
                                      </p:cBhvr>
                                      <p:to>
                                        <p:strVal val="visible"/>
                                      </p:to>
                                    </p:set>
                                    <p:animEffect transition="in" filter="fade">
                                      <p:cBhvr>
                                        <p:cTn id="38" dur="500"/>
                                        <p:tgtEl>
                                          <p:spTgt spid="80"/>
                                        </p:tgtEl>
                                      </p:cBhvr>
                                    </p:animEffect>
                                  </p:childTnLst>
                                </p:cTn>
                              </p:par>
                              <p:par>
                                <p:cTn id="39" presetID="42" presetClass="path" presetSubtype="0" decel="100000" fill="hold" nodeType="withEffect">
                                  <p:stCondLst>
                                    <p:cond delay="250"/>
                                  </p:stCondLst>
                                  <p:childTnLst>
                                    <p:animMotion origin="layout" path="M 4.82002E-6 -4.43486E-6 L 4.82002E-6 0.05039 " pathEditMode="relative" rAng="0" ptsTypes="AA">
                                      <p:cBhvr>
                                        <p:cTn id="40" dur="750" spd="-100000" fill="hold"/>
                                        <p:tgtEl>
                                          <p:spTgt spid="80"/>
                                        </p:tgtEl>
                                        <p:attrNameLst>
                                          <p:attrName>ppt_x</p:attrName>
                                          <p:attrName>ppt_y</p:attrName>
                                        </p:attrNameLst>
                                      </p:cBhvr>
                                      <p:rCtr x="0" y="2519"/>
                                    </p:animMotion>
                                  </p:childTnLst>
                                </p:cTn>
                              </p:par>
                              <p:par>
                                <p:cTn id="41" presetID="10" presetClass="entr" presetSubtype="0" fill="hold" nodeType="withEffect">
                                  <p:stCondLst>
                                    <p:cond delay="250"/>
                                  </p:stCondLst>
                                  <p:childTnLst>
                                    <p:set>
                                      <p:cBhvr>
                                        <p:cTn id="42" dur="1" fill="hold">
                                          <p:stCondLst>
                                            <p:cond delay="0"/>
                                          </p:stCondLst>
                                        </p:cTn>
                                        <p:tgtEl>
                                          <p:spTgt spid="83"/>
                                        </p:tgtEl>
                                        <p:attrNameLst>
                                          <p:attrName>style.visibility</p:attrName>
                                        </p:attrNameLst>
                                      </p:cBhvr>
                                      <p:to>
                                        <p:strVal val="visible"/>
                                      </p:to>
                                    </p:set>
                                    <p:animEffect transition="in" filter="fade">
                                      <p:cBhvr>
                                        <p:cTn id="43" dur="500"/>
                                        <p:tgtEl>
                                          <p:spTgt spid="83"/>
                                        </p:tgtEl>
                                      </p:cBhvr>
                                    </p:animEffect>
                                  </p:childTnLst>
                                </p:cTn>
                              </p:par>
                              <p:par>
                                <p:cTn id="44" presetID="42" presetClass="path" presetSubtype="0" decel="100000" fill="hold" nodeType="withEffect">
                                  <p:stCondLst>
                                    <p:cond delay="250"/>
                                  </p:stCondLst>
                                  <p:childTnLst>
                                    <p:animMotion origin="layout" path="M -1.2484E-6 -4.95688E-6 L -1.2484E-6 0.05039 " pathEditMode="relative" rAng="0" ptsTypes="AA">
                                      <p:cBhvr>
                                        <p:cTn id="45" dur="750" spd="-100000" fill="hold"/>
                                        <p:tgtEl>
                                          <p:spTgt spid="83"/>
                                        </p:tgtEl>
                                        <p:attrNameLst>
                                          <p:attrName>ppt_x</p:attrName>
                                          <p:attrName>ppt_y</p:attrName>
                                        </p:attrNameLst>
                                      </p:cBhvr>
                                      <p:rCtr x="0" y="2519"/>
                                    </p:animMotion>
                                  </p:childTnLst>
                                </p:cTn>
                              </p:par>
                              <p:par>
                                <p:cTn id="46" presetID="10" presetClass="entr" presetSubtype="0" fill="hold" nodeType="withEffect">
                                  <p:stCondLst>
                                    <p:cond delay="250"/>
                                  </p:stCondLst>
                                  <p:childTnLst>
                                    <p:set>
                                      <p:cBhvr>
                                        <p:cTn id="47" dur="1" fill="hold">
                                          <p:stCondLst>
                                            <p:cond delay="0"/>
                                          </p:stCondLst>
                                        </p:cTn>
                                        <p:tgtEl>
                                          <p:spTgt spid="86"/>
                                        </p:tgtEl>
                                        <p:attrNameLst>
                                          <p:attrName>style.visibility</p:attrName>
                                        </p:attrNameLst>
                                      </p:cBhvr>
                                      <p:to>
                                        <p:strVal val="visible"/>
                                      </p:to>
                                    </p:set>
                                    <p:animEffect transition="in" filter="fade">
                                      <p:cBhvr>
                                        <p:cTn id="48" dur="500"/>
                                        <p:tgtEl>
                                          <p:spTgt spid="86"/>
                                        </p:tgtEl>
                                      </p:cBhvr>
                                    </p:animEffect>
                                  </p:childTnLst>
                                </p:cTn>
                              </p:par>
                              <p:par>
                                <p:cTn id="49" presetID="42" presetClass="path" presetSubtype="0" decel="100000" fill="hold" nodeType="withEffect">
                                  <p:stCondLst>
                                    <p:cond delay="250"/>
                                  </p:stCondLst>
                                  <p:childTnLst>
                                    <p:animMotion origin="layout" path="M -2.96145E-7 -3.6995E-6 L -2.96145E-7 0.05039 " pathEditMode="relative" rAng="0" ptsTypes="AA">
                                      <p:cBhvr>
                                        <p:cTn id="50" dur="750" spd="-100000" fill="hold"/>
                                        <p:tgtEl>
                                          <p:spTgt spid="86"/>
                                        </p:tgtEl>
                                        <p:attrNameLst>
                                          <p:attrName>ppt_x</p:attrName>
                                          <p:attrName>ppt_y</p:attrName>
                                        </p:attrNameLst>
                                      </p:cBhvr>
                                      <p:rCtr x="0" y="2519"/>
                                    </p:animMotion>
                                  </p:childTnLst>
                                </p:cTn>
                              </p:par>
                              <p:par>
                                <p:cTn id="51" presetID="16" presetClass="entr" presetSubtype="21" fill="hold" nodeType="withEffect">
                                  <p:stCondLst>
                                    <p:cond delay="250"/>
                                  </p:stCondLst>
                                  <p:childTnLst>
                                    <p:set>
                                      <p:cBhvr>
                                        <p:cTn id="52" dur="1" fill="hold">
                                          <p:stCondLst>
                                            <p:cond delay="0"/>
                                          </p:stCondLst>
                                        </p:cTn>
                                        <p:tgtEl>
                                          <p:spTgt spid="107"/>
                                        </p:tgtEl>
                                        <p:attrNameLst>
                                          <p:attrName>style.visibility</p:attrName>
                                        </p:attrNameLst>
                                      </p:cBhvr>
                                      <p:to>
                                        <p:strVal val="visible"/>
                                      </p:to>
                                    </p:set>
                                    <p:animEffect transition="in" filter="barn(inVertical)">
                                      <p:cBhvr>
                                        <p:cTn id="53" dur="500"/>
                                        <p:tgtEl>
                                          <p:spTgt spid="107"/>
                                        </p:tgtEl>
                                      </p:cBhvr>
                                    </p:animEffect>
                                  </p:childTnLst>
                                </p:cTn>
                              </p:par>
                              <p:par>
                                <p:cTn id="54" presetID="10" presetClass="entr" presetSubtype="0" fill="hold" grpId="0" nodeType="withEffect">
                                  <p:stCondLst>
                                    <p:cond delay="500"/>
                                  </p:stCondLst>
                                  <p:childTnLst>
                                    <p:set>
                                      <p:cBhvr>
                                        <p:cTn id="55" dur="1" fill="hold">
                                          <p:stCondLst>
                                            <p:cond delay="0"/>
                                          </p:stCondLst>
                                        </p:cTn>
                                        <p:tgtEl>
                                          <p:spTgt spid="10"/>
                                        </p:tgtEl>
                                        <p:attrNameLst>
                                          <p:attrName>style.visibility</p:attrName>
                                        </p:attrNameLst>
                                      </p:cBhvr>
                                      <p:to>
                                        <p:strVal val="visible"/>
                                      </p:to>
                                    </p:set>
                                    <p:animEffect transition="in" filter="fade">
                                      <p:cBhvr>
                                        <p:cTn id="56" dur="500"/>
                                        <p:tgtEl>
                                          <p:spTgt spid="10"/>
                                        </p:tgtEl>
                                      </p:cBhvr>
                                    </p:animEffect>
                                  </p:childTnLst>
                                </p:cTn>
                              </p:par>
                              <p:par>
                                <p:cTn id="57" presetID="10" presetClass="entr" presetSubtype="0" fill="hold" grpId="0" nodeType="withEffect">
                                  <p:stCondLst>
                                    <p:cond delay="500"/>
                                  </p:stCondLst>
                                  <p:childTnLst>
                                    <p:set>
                                      <p:cBhvr>
                                        <p:cTn id="58" dur="1" fill="hold">
                                          <p:stCondLst>
                                            <p:cond delay="0"/>
                                          </p:stCondLst>
                                        </p:cTn>
                                        <p:tgtEl>
                                          <p:spTgt spid="11"/>
                                        </p:tgtEl>
                                        <p:attrNameLst>
                                          <p:attrName>style.visibility</p:attrName>
                                        </p:attrNameLst>
                                      </p:cBhvr>
                                      <p:to>
                                        <p:strVal val="visible"/>
                                      </p:to>
                                    </p:set>
                                    <p:animEffect transition="in" filter="fade">
                                      <p:cBhvr>
                                        <p:cTn id="59" dur="500"/>
                                        <p:tgtEl>
                                          <p:spTgt spid="11"/>
                                        </p:tgtEl>
                                      </p:cBhvr>
                                    </p:animEffect>
                                  </p:childTnLst>
                                </p:cTn>
                              </p:par>
                              <p:par>
                                <p:cTn id="60" presetID="10" presetClass="entr" presetSubtype="0" fill="hold" nodeType="withEffect">
                                  <p:stCondLst>
                                    <p:cond delay="250"/>
                                  </p:stCondLst>
                                  <p:childTnLst>
                                    <p:set>
                                      <p:cBhvr>
                                        <p:cTn id="61" dur="1" fill="hold">
                                          <p:stCondLst>
                                            <p:cond delay="0"/>
                                          </p:stCondLst>
                                        </p:cTn>
                                        <p:tgtEl>
                                          <p:spTgt spid="109"/>
                                        </p:tgtEl>
                                        <p:attrNameLst>
                                          <p:attrName>style.visibility</p:attrName>
                                        </p:attrNameLst>
                                      </p:cBhvr>
                                      <p:to>
                                        <p:strVal val="visible"/>
                                      </p:to>
                                    </p:set>
                                    <p:animEffect transition="in" filter="fade">
                                      <p:cBhvr>
                                        <p:cTn id="62" dur="500"/>
                                        <p:tgtEl>
                                          <p:spTgt spid="109"/>
                                        </p:tgtEl>
                                      </p:cBhvr>
                                    </p:animEffect>
                                  </p:childTnLst>
                                </p:cTn>
                              </p:par>
                              <p:par>
                                <p:cTn id="63" presetID="42" presetClass="path" presetSubtype="0" decel="100000" fill="hold" nodeType="withEffect">
                                  <p:stCondLst>
                                    <p:cond delay="250"/>
                                  </p:stCondLst>
                                  <p:childTnLst>
                                    <p:animMotion origin="layout" path="M -2.45086E-7 -3.17749E-6 L -2.45086E-7 0.05039 " pathEditMode="relative" rAng="0" ptsTypes="AA">
                                      <p:cBhvr>
                                        <p:cTn id="64" dur="750" spd="-100000" fill="hold"/>
                                        <p:tgtEl>
                                          <p:spTgt spid="109"/>
                                        </p:tgtEl>
                                        <p:attrNameLst>
                                          <p:attrName>ppt_x</p:attrName>
                                          <p:attrName>ppt_y</p:attrName>
                                        </p:attrNameLst>
                                      </p:cBhvr>
                                      <p:rCtr x="0" y="2519"/>
                                    </p:animMotion>
                                  </p:childTnLst>
                                </p:cTn>
                              </p:par>
                              <p:par>
                                <p:cTn id="65" presetID="10" presetClass="entr" presetSubtype="0" fill="hold" nodeType="withEffect">
                                  <p:stCondLst>
                                    <p:cond delay="250"/>
                                  </p:stCondLst>
                                  <p:childTnLst>
                                    <p:set>
                                      <p:cBhvr>
                                        <p:cTn id="66" dur="1" fill="hold">
                                          <p:stCondLst>
                                            <p:cond delay="0"/>
                                          </p:stCondLst>
                                        </p:cTn>
                                        <p:tgtEl>
                                          <p:spTgt spid="89"/>
                                        </p:tgtEl>
                                        <p:attrNameLst>
                                          <p:attrName>style.visibility</p:attrName>
                                        </p:attrNameLst>
                                      </p:cBhvr>
                                      <p:to>
                                        <p:strVal val="visible"/>
                                      </p:to>
                                    </p:set>
                                    <p:animEffect transition="in" filter="fade">
                                      <p:cBhvr>
                                        <p:cTn id="67" dur="500"/>
                                        <p:tgtEl>
                                          <p:spTgt spid="89"/>
                                        </p:tgtEl>
                                      </p:cBhvr>
                                    </p:animEffect>
                                  </p:childTnLst>
                                </p:cTn>
                              </p:par>
                              <p:par>
                                <p:cTn id="68" presetID="42" presetClass="path" presetSubtype="0" decel="100000" fill="hold" nodeType="withEffect">
                                  <p:stCondLst>
                                    <p:cond delay="250"/>
                                  </p:stCondLst>
                                  <p:childTnLst>
                                    <p:animMotion origin="layout" path="M -8.93541E-8 2.83704E-6 L -8.93541E-8 0.05038 " pathEditMode="relative" rAng="0" ptsTypes="AA">
                                      <p:cBhvr>
                                        <p:cTn id="69" dur="750" spd="-100000" fill="hold"/>
                                        <p:tgtEl>
                                          <p:spTgt spid="89"/>
                                        </p:tgtEl>
                                        <p:attrNameLst>
                                          <p:attrName>ppt_x</p:attrName>
                                          <p:attrName>ppt_y</p:attrName>
                                        </p:attrNameLst>
                                      </p:cBhvr>
                                      <p:rCtr x="0" y="2519"/>
                                    </p:animMotion>
                                  </p:childTnLst>
                                </p:cTn>
                              </p:par>
                              <p:par>
                                <p:cTn id="70" presetID="10" presetClass="entr" presetSubtype="0" fill="hold" nodeType="withEffect">
                                  <p:stCondLst>
                                    <p:cond delay="250"/>
                                  </p:stCondLst>
                                  <p:childTnLst>
                                    <p:set>
                                      <p:cBhvr>
                                        <p:cTn id="71" dur="1" fill="hold">
                                          <p:stCondLst>
                                            <p:cond delay="0"/>
                                          </p:stCondLst>
                                        </p:cTn>
                                        <p:tgtEl>
                                          <p:spTgt spid="119"/>
                                        </p:tgtEl>
                                        <p:attrNameLst>
                                          <p:attrName>style.visibility</p:attrName>
                                        </p:attrNameLst>
                                      </p:cBhvr>
                                      <p:to>
                                        <p:strVal val="visible"/>
                                      </p:to>
                                    </p:set>
                                    <p:animEffect transition="in" filter="fade">
                                      <p:cBhvr>
                                        <p:cTn id="72" dur="500"/>
                                        <p:tgtEl>
                                          <p:spTgt spid="119"/>
                                        </p:tgtEl>
                                      </p:cBhvr>
                                    </p:animEffect>
                                  </p:childTnLst>
                                </p:cTn>
                              </p:par>
                              <p:par>
                                <p:cTn id="73" presetID="42" presetClass="path" presetSubtype="0" decel="100000" fill="hold" nodeType="withEffect">
                                  <p:stCondLst>
                                    <p:cond delay="250"/>
                                  </p:stCondLst>
                                  <p:childTnLst>
                                    <p:animMotion origin="layout" path="M 1.21011E-6 7.48979E-7 L 1.21011E-6 0.05039 " pathEditMode="relative" rAng="0" ptsTypes="AA">
                                      <p:cBhvr>
                                        <p:cTn id="74" dur="750" spd="-100000" fill="hold"/>
                                        <p:tgtEl>
                                          <p:spTgt spid="119"/>
                                        </p:tgtEl>
                                        <p:attrNameLst>
                                          <p:attrName>ppt_x</p:attrName>
                                          <p:attrName>ppt_y</p:attrName>
                                        </p:attrNameLst>
                                      </p:cBhvr>
                                      <p:rCtr x="0" y="251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Rectangle 145"/>
          <p:cNvSpPr/>
          <p:nvPr/>
        </p:nvSpPr>
        <p:spPr bwMode="auto">
          <a:xfrm>
            <a:off x="274638" y="1975755"/>
            <a:ext cx="11889565" cy="2441261"/>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a:t>New compute size options</a:t>
            </a:r>
          </a:p>
        </p:txBody>
      </p:sp>
      <p:grpSp>
        <p:nvGrpSpPr>
          <p:cNvPr id="7" name="Group 6"/>
          <p:cNvGrpSpPr/>
          <p:nvPr/>
        </p:nvGrpSpPr>
        <p:grpSpPr>
          <a:xfrm>
            <a:off x="6634976" y="1652124"/>
            <a:ext cx="731520" cy="907858"/>
            <a:chOff x="5815165" y="2158958"/>
            <a:chExt cx="808746" cy="1003699"/>
          </a:xfrm>
        </p:grpSpPr>
        <p:sp>
          <p:nvSpPr>
            <p:cNvPr id="111" name="Rectangular Callout 49"/>
            <p:cNvSpPr/>
            <p:nvPr/>
          </p:nvSpPr>
          <p:spPr bwMode="auto">
            <a:xfrm>
              <a:off x="5815165" y="2158958"/>
              <a:ext cx="808746" cy="285825"/>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spAutoFit/>
            </a:bodyPr>
            <a:lstStyle/>
            <a:p>
              <a:pPr algn="ctr" defTabSz="932472" fontAlgn="base">
                <a:lnSpc>
                  <a:spcPct val="90000"/>
                </a:lnSpc>
                <a:spcBef>
                  <a:spcPct val="0"/>
                </a:spcBef>
                <a:spcAft>
                  <a:spcPct val="0"/>
                </a:spcAft>
              </a:pPr>
              <a:r>
                <a:rPr lang="en-US" sz="120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CY17-Q1</a:t>
              </a:r>
            </a:p>
          </p:txBody>
        </p:sp>
        <p:cxnSp>
          <p:nvCxnSpPr>
            <p:cNvPr id="118" name="Straight Connector 117"/>
            <p:cNvCxnSpPr/>
            <p:nvPr/>
          </p:nvCxnSpPr>
          <p:spPr>
            <a:xfrm flipH="1" flipV="1">
              <a:off x="6218237" y="2431137"/>
              <a:ext cx="1" cy="731520"/>
            </a:xfrm>
            <a:prstGeom prst="line">
              <a:avLst/>
            </a:prstGeom>
            <a:ln w="19050">
              <a:solidFill>
                <a:srgbClr val="BABABA"/>
              </a:solidFill>
              <a:headEnd type="none"/>
              <a:tailEnd type="oval"/>
            </a:ln>
          </p:spPr>
          <p:style>
            <a:lnRef idx="1">
              <a:schemeClr val="accent1"/>
            </a:lnRef>
            <a:fillRef idx="0">
              <a:schemeClr val="accent1"/>
            </a:fillRef>
            <a:effectRef idx="0">
              <a:schemeClr val="accent1"/>
            </a:effectRef>
            <a:fontRef idx="minor">
              <a:schemeClr val="tx1"/>
            </a:fontRef>
          </p:style>
        </p:cxnSp>
      </p:grpSp>
      <p:grpSp>
        <p:nvGrpSpPr>
          <p:cNvPr id="8" name="Group 7"/>
          <p:cNvGrpSpPr/>
          <p:nvPr/>
        </p:nvGrpSpPr>
        <p:grpSpPr>
          <a:xfrm>
            <a:off x="8414353" y="1623746"/>
            <a:ext cx="731520" cy="907858"/>
            <a:chOff x="6861364" y="2158958"/>
            <a:chExt cx="808746" cy="1003699"/>
          </a:xfrm>
        </p:grpSpPr>
        <p:sp>
          <p:nvSpPr>
            <p:cNvPr id="112" name="Rectangular Callout 50"/>
            <p:cNvSpPr/>
            <p:nvPr/>
          </p:nvSpPr>
          <p:spPr bwMode="auto">
            <a:xfrm>
              <a:off x="6861364" y="2158958"/>
              <a:ext cx="808746" cy="285825"/>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spAutoFit/>
            </a:bodyPr>
            <a:lstStyle/>
            <a:p>
              <a:pPr algn="ctr" defTabSz="932472" fontAlgn="base">
                <a:lnSpc>
                  <a:spcPct val="90000"/>
                </a:lnSpc>
                <a:spcBef>
                  <a:spcPct val="0"/>
                </a:spcBef>
                <a:spcAft>
                  <a:spcPct val="0"/>
                </a:spcAft>
              </a:pPr>
              <a:r>
                <a:rPr lang="en-US" sz="120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CY17-Q2</a:t>
              </a:r>
            </a:p>
          </p:txBody>
        </p:sp>
        <p:cxnSp>
          <p:nvCxnSpPr>
            <p:cNvPr id="119" name="Straight Connector 118"/>
            <p:cNvCxnSpPr/>
            <p:nvPr/>
          </p:nvCxnSpPr>
          <p:spPr>
            <a:xfrm flipH="1" flipV="1">
              <a:off x="7269767" y="2431137"/>
              <a:ext cx="1" cy="731520"/>
            </a:xfrm>
            <a:prstGeom prst="line">
              <a:avLst/>
            </a:prstGeom>
            <a:ln w="19050">
              <a:solidFill>
                <a:srgbClr val="BABABA"/>
              </a:solidFill>
              <a:headEnd type="none"/>
              <a:tailEnd type="oval"/>
            </a:ln>
          </p:spPr>
          <p:style>
            <a:lnRef idx="1">
              <a:schemeClr val="accent1"/>
            </a:lnRef>
            <a:fillRef idx="0">
              <a:schemeClr val="accent1"/>
            </a:fillRef>
            <a:effectRef idx="0">
              <a:schemeClr val="accent1"/>
            </a:effectRef>
            <a:fontRef idx="minor">
              <a:schemeClr val="tx1"/>
            </a:fontRef>
          </p:style>
        </p:cxnSp>
      </p:grpSp>
      <p:grpSp>
        <p:nvGrpSpPr>
          <p:cNvPr id="45" name="Group 44" hidden="1"/>
          <p:cNvGrpSpPr/>
          <p:nvPr/>
        </p:nvGrpSpPr>
        <p:grpSpPr>
          <a:xfrm>
            <a:off x="482601" y="2383082"/>
            <a:ext cx="864685" cy="1236329"/>
            <a:chOff x="454025" y="3077179"/>
            <a:chExt cx="807346" cy="1154346"/>
          </a:xfrm>
        </p:grpSpPr>
        <p:pic>
          <p:nvPicPr>
            <p:cNvPr id="57" name="Picture 56"/>
            <p:cNvPicPr>
              <a:picLocks noChangeAspect="1"/>
            </p:cNvPicPr>
            <p:nvPr/>
          </p:nvPicPr>
          <p:blipFill>
            <a:blip r:embed="rId3"/>
            <a:stretch>
              <a:fillRect/>
            </a:stretch>
          </p:blipFill>
          <p:spPr>
            <a:xfrm>
              <a:off x="454025" y="3077179"/>
              <a:ext cx="807346" cy="1154346"/>
            </a:xfrm>
            <a:prstGeom prst="rect">
              <a:avLst/>
            </a:prstGeom>
          </p:spPr>
        </p:pic>
        <p:sp>
          <p:nvSpPr>
            <p:cNvPr id="5" name="Rectangle 4"/>
            <p:cNvSpPr/>
            <p:nvPr/>
          </p:nvSpPr>
          <p:spPr bwMode="auto">
            <a:xfrm>
              <a:off x="600075" y="3167062"/>
              <a:ext cx="535781" cy="459581"/>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4400" b="1">
                  <a:gradFill>
                    <a:gsLst>
                      <a:gs pos="0">
                        <a:srgbClr val="FFFFFF"/>
                      </a:gs>
                      <a:gs pos="100000">
                        <a:srgbClr val="FFFFFF"/>
                      </a:gs>
                    </a:gsLst>
                    <a:lin ang="5400000" scaled="0"/>
                  </a:gradFill>
                </a:rPr>
                <a:t>A</a:t>
              </a:r>
            </a:p>
          </p:txBody>
        </p:sp>
      </p:grpSp>
      <p:grpSp>
        <p:nvGrpSpPr>
          <p:cNvPr id="62" name="Group 61" hidden="1"/>
          <p:cNvGrpSpPr/>
          <p:nvPr/>
        </p:nvGrpSpPr>
        <p:grpSpPr>
          <a:xfrm>
            <a:off x="2384844" y="2383082"/>
            <a:ext cx="864685" cy="1236329"/>
            <a:chOff x="454025" y="3077179"/>
            <a:chExt cx="807346" cy="1154346"/>
          </a:xfrm>
        </p:grpSpPr>
        <p:pic>
          <p:nvPicPr>
            <p:cNvPr id="63" name="Picture 62"/>
            <p:cNvPicPr>
              <a:picLocks noChangeAspect="1"/>
            </p:cNvPicPr>
            <p:nvPr/>
          </p:nvPicPr>
          <p:blipFill>
            <a:blip r:embed="rId3"/>
            <a:stretch>
              <a:fillRect/>
            </a:stretch>
          </p:blipFill>
          <p:spPr>
            <a:xfrm>
              <a:off x="454025" y="3077179"/>
              <a:ext cx="807346" cy="1154346"/>
            </a:xfrm>
            <a:prstGeom prst="rect">
              <a:avLst/>
            </a:prstGeom>
          </p:spPr>
        </p:pic>
        <p:sp>
          <p:nvSpPr>
            <p:cNvPr id="64" name="Rectangle 63"/>
            <p:cNvSpPr/>
            <p:nvPr/>
          </p:nvSpPr>
          <p:spPr bwMode="auto">
            <a:xfrm>
              <a:off x="600075" y="3167062"/>
              <a:ext cx="535781" cy="459581"/>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4400" b="1">
                  <a:gradFill>
                    <a:gsLst>
                      <a:gs pos="0">
                        <a:srgbClr val="FFFFFF"/>
                      </a:gs>
                      <a:gs pos="100000">
                        <a:srgbClr val="FFFFFF"/>
                      </a:gs>
                    </a:gsLst>
                    <a:lin ang="5400000" scaled="0"/>
                  </a:gradFill>
                </a:rPr>
                <a:t>D</a:t>
              </a:r>
            </a:p>
          </p:txBody>
        </p:sp>
      </p:grpSp>
      <p:grpSp>
        <p:nvGrpSpPr>
          <p:cNvPr id="68" name="Group 67" hidden="1"/>
          <p:cNvGrpSpPr/>
          <p:nvPr/>
        </p:nvGrpSpPr>
        <p:grpSpPr>
          <a:xfrm>
            <a:off x="4287087" y="2383082"/>
            <a:ext cx="864685" cy="1236329"/>
            <a:chOff x="454025" y="3077179"/>
            <a:chExt cx="807346" cy="1154346"/>
          </a:xfrm>
        </p:grpSpPr>
        <p:pic>
          <p:nvPicPr>
            <p:cNvPr id="69" name="Picture 68"/>
            <p:cNvPicPr>
              <a:picLocks noChangeAspect="1"/>
            </p:cNvPicPr>
            <p:nvPr/>
          </p:nvPicPr>
          <p:blipFill>
            <a:blip r:embed="rId3"/>
            <a:stretch>
              <a:fillRect/>
            </a:stretch>
          </p:blipFill>
          <p:spPr>
            <a:xfrm>
              <a:off x="454025" y="3077179"/>
              <a:ext cx="807346" cy="1154346"/>
            </a:xfrm>
            <a:prstGeom prst="rect">
              <a:avLst/>
            </a:prstGeom>
          </p:spPr>
        </p:pic>
        <p:sp>
          <p:nvSpPr>
            <p:cNvPr id="70" name="Rectangle 69"/>
            <p:cNvSpPr/>
            <p:nvPr/>
          </p:nvSpPr>
          <p:spPr bwMode="auto">
            <a:xfrm>
              <a:off x="600075" y="3167062"/>
              <a:ext cx="535781" cy="459581"/>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4400" b="1">
                  <a:gradFill>
                    <a:gsLst>
                      <a:gs pos="0">
                        <a:srgbClr val="FFFFFF"/>
                      </a:gs>
                      <a:gs pos="100000">
                        <a:srgbClr val="FFFFFF"/>
                      </a:gs>
                    </a:gsLst>
                    <a:lin ang="5400000" scaled="0"/>
                  </a:gradFill>
                </a:rPr>
                <a:t>F</a:t>
              </a:r>
            </a:p>
          </p:txBody>
        </p:sp>
      </p:grpSp>
      <p:grpSp>
        <p:nvGrpSpPr>
          <p:cNvPr id="77" name="Group 76" hidden="1"/>
          <p:cNvGrpSpPr/>
          <p:nvPr/>
        </p:nvGrpSpPr>
        <p:grpSpPr>
          <a:xfrm>
            <a:off x="7140451" y="2383082"/>
            <a:ext cx="864685" cy="1236329"/>
            <a:chOff x="454025" y="3077179"/>
            <a:chExt cx="807346" cy="1154346"/>
          </a:xfrm>
        </p:grpSpPr>
        <p:pic>
          <p:nvPicPr>
            <p:cNvPr id="78" name="Picture 77"/>
            <p:cNvPicPr>
              <a:picLocks noChangeAspect="1"/>
            </p:cNvPicPr>
            <p:nvPr/>
          </p:nvPicPr>
          <p:blipFill>
            <a:blip r:embed="rId3"/>
            <a:stretch>
              <a:fillRect/>
            </a:stretch>
          </p:blipFill>
          <p:spPr>
            <a:xfrm>
              <a:off x="454025" y="3077179"/>
              <a:ext cx="807346" cy="1154346"/>
            </a:xfrm>
            <a:prstGeom prst="rect">
              <a:avLst/>
            </a:prstGeom>
          </p:spPr>
        </p:pic>
        <p:sp>
          <p:nvSpPr>
            <p:cNvPr id="79" name="Rectangle 78"/>
            <p:cNvSpPr/>
            <p:nvPr/>
          </p:nvSpPr>
          <p:spPr bwMode="auto">
            <a:xfrm>
              <a:off x="600075" y="3167062"/>
              <a:ext cx="535781" cy="459581"/>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4400" b="1">
                  <a:gradFill>
                    <a:gsLst>
                      <a:gs pos="0">
                        <a:srgbClr val="FFFFFF"/>
                      </a:gs>
                      <a:gs pos="100000">
                        <a:srgbClr val="FFFFFF"/>
                      </a:gs>
                    </a:gsLst>
                    <a:lin ang="5400000" scaled="0"/>
                  </a:gradFill>
                </a:rPr>
                <a:t>G</a:t>
              </a:r>
            </a:p>
          </p:txBody>
        </p:sp>
      </p:grpSp>
      <p:grpSp>
        <p:nvGrpSpPr>
          <p:cNvPr id="274" name="Group 273"/>
          <p:cNvGrpSpPr/>
          <p:nvPr/>
        </p:nvGrpSpPr>
        <p:grpSpPr>
          <a:xfrm>
            <a:off x="351578" y="2851909"/>
            <a:ext cx="433682" cy="649604"/>
            <a:chOff x="454025" y="3077179"/>
            <a:chExt cx="807346" cy="1154346"/>
          </a:xfrm>
        </p:grpSpPr>
        <p:pic>
          <p:nvPicPr>
            <p:cNvPr id="275" name="Picture 274"/>
            <p:cNvPicPr>
              <a:picLocks noChangeAspect="1"/>
            </p:cNvPicPr>
            <p:nvPr/>
          </p:nvPicPr>
          <p:blipFill>
            <a:blip r:embed="rId3"/>
            <a:stretch>
              <a:fillRect/>
            </a:stretch>
          </p:blipFill>
          <p:spPr>
            <a:xfrm>
              <a:off x="454025" y="3077179"/>
              <a:ext cx="807346" cy="1154346"/>
            </a:xfrm>
            <a:prstGeom prst="rect">
              <a:avLst/>
            </a:prstGeom>
          </p:spPr>
        </p:pic>
        <p:sp>
          <p:nvSpPr>
            <p:cNvPr id="276" name="Rectangle 275"/>
            <p:cNvSpPr/>
            <p:nvPr/>
          </p:nvSpPr>
          <p:spPr bwMode="auto">
            <a:xfrm>
              <a:off x="600075" y="3167062"/>
              <a:ext cx="535781" cy="459581"/>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400" b="1">
                  <a:gradFill>
                    <a:gsLst>
                      <a:gs pos="0">
                        <a:srgbClr val="FFFFFF"/>
                      </a:gs>
                      <a:gs pos="100000">
                        <a:srgbClr val="FFFFFF"/>
                      </a:gs>
                    </a:gsLst>
                    <a:lin ang="5400000" scaled="0"/>
                  </a:gradFill>
                </a:rPr>
                <a:t>A</a:t>
              </a:r>
            </a:p>
          </p:txBody>
        </p:sp>
      </p:grpSp>
      <p:grpSp>
        <p:nvGrpSpPr>
          <p:cNvPr id="282" name="Group 281"/>
          <p:cNvGrpSpPr/>
          <p:nvPr/>
        </p:nvGrpSpPr>
        <p:grpSpPr>
          <a:xfrm>
            <a:off x="2401049" y="2851909"/>
            <a:ext cx="433682" cy="649604"/>
            <a:chOff x="454025" y="3077179"/>
            <a:chExt cx="807346" cy="1154346"/>
          </a:xfrm>
        </p:grpSpPr>
        <p:pic>
          <p:nvPicPr>
            <p:cNvPr id="283" name="Picture 282"/>
            <p:cNvPicPr>
              <a:picLocks noChangeAspect="1"/>
            </p:cNvPicPr>
            <p:nvPr/>
          </p:nvPicPr>
          <p:blipFill>
            <a:blip r:embed="rId3"/>
            <a:stretch>
              <a:fillRect/>
            </a:stretch>
          </p:blipFill>
          <p:spPr>
            <a:xfrm>
              <a:off x="454025" y="3077179"/>
              <a:ext cx="807346" cy="1154346"/>
            </a:xfrm>
            <a:prstGeom prst="rect">
              <a:avLst/>
            </a:prstGeom>
          </p:spPr>
        </p:pic>
        <p:sp>
          <p:nvSpPr>
            <p:cNvPr id="284" name="Rectangle 283"/>
            <p:cNvSpPr/>
            <p:nvPr/>
          </p:nvSpPr>
          <p:spPr bwMode="auto">
            <a:xfrm>
              <a:off x="600075" y="3167062"/>
              <a:ext cx="535781" cy="459581"/>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400" b="1">
                  <a:gradFill>
                    <a:gsLst>
                      <a:gs pos="0">
                        <a:srgbClr val="FFFFFF"/>
                      </a:gs>
                      <a:gs pos="100000">
                        <a:srgbClr val="FFFFFF"/>
                      </a:gs>
                    </a:gsLst>
                    <a:lin ang="5400000" scaled="0"/>
                  </a:gradFill>
                </a:rPr>
                <a:t>D</a:t>
              </a:r>
            </a:p>
          </p:txBody>
        </p:sp>
      </p:grpSp>
      <p:grpSp>
        <p:nvGrpSpPr>
          <p:cNvPr id="285" name="Group 284"/>
          <p:cNvGrpSpPr/>
          <p:nvPr/>
        </p:nvGrpSpPr>
        <p:grpSpPr>
          <a:xfrm>
            <a:off x="3582817" y="2866111"/>
            <a:ext cx="433682" cy="649604"/>
            <a:chOff x="454025" y="3077179"/>
            <a:chExt cx="807346" cy="1154346"/>
          </a:xfrm>
        </p:grpSpPr>
        <p:pic>
          <p:nvPicPr>
            <p:cNvPr id="286" name="Picture 285"/>
            <p:cNvPicPr>
              <a:picLocks noChangeAspect="1"/>
            </p:cNvPicPr>
            <p:nvPr/>
          </p:nvPicPr>
          <p:blipFill>
            <a:blip r:embed="rId3"/>
            <a:stretch>
              <a:fillRect/>
            </a:stretch>
          </p:blipFill>
          <p:spPr>
            <a:xfrm>
              <a:off x="454025" y="3077179"/>
              <a:ext cx="807346" cy="1154346"/>
            </a:xfrm>
            <a:prstGeom prst="rect">
              <a:avLst/>
            </a:prstGeom>
          </p:spPr>
        </p:pic>
        <p:sp>
          <p:nvSpPr>
            <p:cNvPr id="287" name="Rectangle 286"/>
            <p:cNvSpPr/>
            <p:nvPr/>
          </p:nvSpPr>
          <p:spPr bwMode="auto">
            <a:xfrm>
              <a:off x="600075" y="3167062"/>
              <a:ext cx="535781" cy="459581"/>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400" b="1">
                  <a:gradFill>
                    <a:gsLst>
                      <a:gs pos="0">
                        <a:srgbClr val="FFFFFF"/>
                      </a:gs>
                      <a:gs pos="100000">
                        <a:srgbClr val="FFFFFF"/>
                      </a:gs>
                    </a:gsLst>
                    <a:lin ang="5400000" scaled="0"/>
                  </a:gradFill>
                </a:rPr>
                <a:t>F</a:t>
              </a:r>
            </a:p>
          </p:txBody>
        </p:sp>
      </p:grpSp>
      <p:grpSp>
        <p:nvGrpSpPr>
          <p:cNvPr id="291" name="Group 290"/>
          <p:cNvGrpSpPr/>
          <p:nvPr/>
        </p:nvGrpSpPr>
        <p:grpSpPr>
          <a:xfrm>
            <a:off x="8351418" y="2449673"/>
            <a:ext cx="864685" cy="1236329"/>
            <a:chOff x="454025" y="3077179"/>
            <a:chExt cx="807346" cy="1154346"/>
          </a:xfrm>
        </p:grpSpPr>
        <p:pic>
          <p:nvPicPr>
            <p:cNvPr id="292" name="Picture 291"/>
            <p:cNvPicPr>
              <a:picLocks noChangeAspect="1"/>
            </p:cNvPicPr>
            <p:nvPr/>
          </p:nvPicPr>
          <p:blipFill>
            <a:blip r:embed="rId3"/>
            <a:stretch>
              <a:fillRect/>
            </a:stretch>
          </p:blipFill>
          <p:spPr>
            <a:xfrm>
              <a:off x="454025" y="3077179"/>
              <a:ext cx="807346" cy="1154346"/>
            </a:xfrm>
            <a:prstGeom prst="rect">
              <a:avLst/>
            </a:prstGeom>
          </p:spPr>
        </p:pic>
        <p:sp>
          <p:nvSpPr>
            <p:cNvPr id="293" name="Rectangle 292"/>
            <p:cNvSpPr/>
            <p:nvPr/>
          </p:nvSpPr>
          <p:spPr bwMode="auto">
            <a:xfrm>
              <a:off x="600075" y="3167062"/>
              <a:ext cx="535781" cy="459581"/>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lvl="0" algn="ctr" defTabSz="932472" fontAlgn="base">
                <a:spcBef>
                  <a:spcPct val="0"/>
                </a:spcBef>
                <a:spcAft>
                  <a:spcPct val="0"/>
                </a:spcAft>
              </a:pPr>
              <a:r>
                <a:rPr lang="en-US" sz="2400" b="1">
                  <a:gradFill>
                    <a:gsLst>
                      <a:gs pos="0">
                        <a:srgbClr val="FFFFFF"/>
                      </a:gs>
                      <a:gs pos="100000">
                        <a:srgbClr val="FFFFFF"/>
                      </a:gs>
                    </a:gsLst>
                    <a:lin ang="5400000" scaled="0"/>
                  </a:gradFill>
                </a:rPr>
                <a:t>Ev3</a:t>
              </a:r>
            </a:p>
          </p:txBody>
        </p:sp>
      </p:grpSp>
      <p:grpSp>
        <p:nvGrpSpPr>
          <p:cNvPr id="294" name="Group 293"/>
          <p:cNvGrpSpPr/>
          <p:nvPr/>
        </p:nvGrpSpPr>
        <p:grpSpPr>
          <a:xfrm>
            <a:off x="4186106" y="2866111"/>
            <a:ext cx="433682" cy="649604"/>
            <a:chOff x="454025" y="3077179"/>
            <a:chExt cx="807346" cy="1154346"/>
          </a:xfrm>
        </p:grpSpPr>
        <p:pic>
          <p:nvPicPr>
            <p:cNvPr id="295" name="Picture 294"/>
            <p:cNvPicPr>
              <a:picLocks noChangeAspect="1"/>
            </p:cNvPicPr>
            <p:nvPr/>
          </p:nvPicPr>
          <p:blipFill>
            <a:blip r:embed="rId3"/>
            <a:stretch>
              <a:fillRect/>
            </a:stretch>
          </p:blipFill>
          <p:spPr>
            <a:xfrm>
              <a:off x="454025" y="3077179"/>
              <a:ext cx="807346" cy="1154346"/>
            </a:xfrm>
            <a:prstGeom prst="rect">
              <a:avLst/>
            </a:prstGeom>
          </p:spPr>
        </p:pic>
        <p:sp>
          <p:nvSpPr>
            <p:cNvPr id="296" name="Rectangle 295"/>
            <p:cNvSpPr/>
            <p:nvPr/>
          </p:nvSpPr>
          <p:spPr bwMode="auto">
            <a:xfrm>
              <a:off x="600075" y="3167062"/>
              <a:ext cx="535781" cy="459581"/>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400" b="1">
                  <a:gradFill>
                    <a:gsLst>
                      <a:gs pos="0">
                        <a:srgbClr val="FFFFFF"/>
                      </a:gs>
                      <a:gs pos="100000">
                        <a:srgbClr val="FFFFFF"/>
                      </a:gs>
                    </a:gsLst>
                    <a:lin ang="5400000" scaled="0"/>
                  </a:gradFill>
                </a:rPr>
                <a:t>G</a:t>
              </a:r>
            </a:p>
          </p:txBody>
        </p:sp>
      </p:grpSp>
      <p:grpSp>
        <p:nvGrpSpPr>
          <p:cNvPr id="306" name="Group 305"/>
          <p:cNvGrpSpPr/>
          <p:nvPr/>
        </p:nvGrpSpPr>
        <p:grpSpPr>
          <a:xfrm>
            <a:off x="2972464" y="2854935"/>
            <a:ext cx="433682" cy="649604"/>
            <a:chOff x="454025" y="3077179"/>
            <a:chExt cx="807346" cy="1154346"/>
          </a:xfrm>
        </p:grpSpPr>
        <p:pic>
          <p:nvPicPr>
            <p:cNvPr id="307" name="Picture 306"/>
            <p:cNvPicPr>
              <a:picLocks noChangeAspect="1"/>
            </p:cNvPicPr>
            <p:nvPr/>
          </p:nvPicPr>
          <p:blipFill>
            <a:blip r:embed="rId3"/>
            <a:stretch>
              <a:fillRect/>
            </a:stretch>
          </p:blipFill>
          <p:spPr>
            <a:xfrm>
              <a:off x="454025" y="3077179"/>
              <a:ext cx="807346" cy="1154346"/>
            </a:xfrm>
            <a:prstGeom prst="rect">
              <a:avLst/>
            </a:prstGeom>
          </p:spPr>
        </p:pic>
        <p:sp>
          <p:nvSpPr>
            <p:cNvPr id="308" name="Rectangle 307"/>
            <p:cNvSpPr/>
            <p:nvPr/>
          </p:nvSpPr>
          <p:spPr bwMode="auto">
            <a:xfrm>
              <a:off x="553734" y="3248027"/>
              <a:ext cx="622114" cy="300036"/>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b="1">
                  <a:gradFill>
                    <a:gsLst>
                      <a:gs pos="0">
                        <a:srgbClr val="FFFFFF"/>
                      </a:gs>
                      <a:gs pos="100000">
                        <a:srgbClr val="FFFFFF"/>
                      </a:gs>
                    </a:gsLst>
                    <a:lin ang="5400000" scaled="0"/>
                  </a:gradFill>
                </a:rPr>
                <a:t>Av2</a:t>
              </a:r>
            </a:p>
          </p:txBody>
        </p:sp>
        <p:sp>
          <p:nvSpPr>
            <p:cNvPr id="309" name="Rectangle 308"/>
            <p:cNvSpPr/>
            <p:nvPr/>
          </p:nvSpPr>
          <p:spPr bwMode="auto">
            <a:xfrm>
              <a:off x="560878" y="3248027"/>
              <a:ext cx="622114" cy="300036"/>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b="1">
                  <a:gradFill>
                    <a:gsLst>
                      <a:gs pos="0">
                        <a:srgbClr val="FFFFFF"/>
                      </a:gs>
                      <a:gs pos="100000">
                        <a:srgbClr val="FFFFFF"/>
                      </a:gs>
                    </a:gsLst>
                    <a:lin ang="5400000" scaled="0"/>
                  </a:gradFill>
                </a:rPr>
                <a:t>Av2</a:t>
              </a:r>
            </a:p>
          </p:txBody>
        </p:sp>
        <p:sp>
          <p:nvSpPr>
            <p:cNvPr id="310" name="Rectangle 309"/>
            <p:cNvSpPr/>
            <p:nvPr/>
          </p:nvSpPr>
          <p:spPr bwMode="auto">
            <a:xfrm>
              <a:off x="558496" y="3245646"/>
              <a:ext cx="622114" cy="300036"/>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b="1" spc="-50">
                  <a:gradFill>
                    <a:gsLst>
                      <a:gs pos="0">
                        <a:srgbClr val="FFFFFF"/>
                      </a:gs>
                      <a:gs pos="100000">
                        <a:srgbClr val="FFFFFF"/>
                      </a:gs>
                    </a:gsLst>
                    <a:lin ang="5400000" scaled="0"/>
                  </a:gradFill>
                </a:rPr>
                <a:t>Dv2</a:t>
              </a:r>
            </a:p>
          </p:txBody>
        </p:sp>
      </p:grpSp>
      <p:sp>
        <p:nvSpPr>
          <p:cNvPr id="341" name="Rectangle 340"/>
          <p:cNvSpPr/>
          <p:nvPr/>
        </p:nvSpPr>
        <p:spPr bwMode="auto">
          <a:xfrm>
            <a:off x="8245346" y="3801110"/>
            <a:ext cx="1076828" cy="39346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293" eaLnBrk="0" fontAlgn="base" hangingPunct="0">
              <a:lnSpc>
                <a:spcPct val="90000"/>
              </a:lnSpc>
              <a:spcBef>
                <a:spcPct val="0"/>
              </a:spcBef>
              <a:spcAft>
                <a:spcPct val="0"/>
              </a:spcAft>
              <a:defRPr/>
            </a:pPr>
            <a:r>
              <a:rPr lang="en-US" sz="1000" kern="0">
                <a:gradFill>
                  <a:gsLst>
                    <a:gs pos="1250">
                      <a:schemeClr val="tx1"/>
                    </a:gs>
                    <a:gs pos="100000">
                      <a:schemeClr val="tx1"/>
                    </a:gs>
                  </a:gsLst>
                  <a:lin ang="5400000" scaled="0"/>
                </a:gradFill>
                <a:latin typeface="Segoe UI Semibold" panose="020B0702040204020203" pitchFamily="34" charset="0"/>
                <a:ea typeface="Segoe UI" pitchFamily="34" charset="0"/>
                <a:cs typeface="Segoe UI Semibold" panose="020B0702040204020203" pitchFamily="34" charset="0"/>
              </a:rPr>
              <a:t>Optimized for Database Workloads</a:t>
            </a:r>
          </a:p>
        </p:txBody>
      </p:sp>
      <p:sp>
        <p:nvSpPr>
          <p:cNvPr id="342" name="Rectangle 341"/>
          <p:cNvSpPr/>
          <p:nvPr/>
        </p:nvSpPr>
        <p:spPr bwMode="auto">
          <a:xfrm>
            <a:off x="6497199" y="3829488"/>
            <a:ext cx="1004724" cy="39346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293" eaLnBrk="0" fontAlgn="base" hangingPunct="0">
              <a:lnSpc>
                <a:spcPct val="90000"/>
              </a:lnSpc>
              <a:spcBef>
                <a:spcPct val="0"/>
              </a:spcBef>
              <a:spcAft>
                <a:spcPct val="0"/>
              </a:spcAft>
              <a:buClr>
                <a:schemeClr val="tx1"/>
              </a:buClr>
              <a:defRPr/>
            </a:pPr>
            <a:r>
              <a:rPr lang="en-US" sz="1000" kern="0">
                <a:gradFill>
                  <a:gsLst>
                    <a:gs pos="1250">
                      <a:schemeClr val="tx1"/>
                    </a:gs>
                    <a:gs pos="100000">
                      <a:schemeClr val="tx1"/>
                    </a:gs>
                  </a:gsLst>
                  <a:lin ang="5400000" scaled="0"/>
                </a:gradFill>
                <a:latin typeface="Segoe UI Semibold" panose="020B0702040204020203" pitchFamily="34" charset="0"/>
                <a:ea typeface="Segoe UI" pitchFamily="34" charset="0"/>
                <a:cs typeface="Segoe UI Semibold" panose="020B0702040204020203" pitchFamily="34" charset="0"/>
              </a:rPr>
              <a:t>Optimized </a:t>
            </a:r>
            <a:br>
              <a:rPr lang="en-US" sz="1000" kern="0">
                <a:gradFill>
                  <a:gsLst>
                    <a:gs pos="1250">
                      <a:schemeClr val="tx1"/>
                    </a:gs>
                    <a:gs pos="100000">
                      <a:schemeClr val="tx1"/>
                    </a:gs>
                  </a:gsLst>
                  <a:lin ang="5400000" scaled="0"/>
                </a:gradFill>
                <a:latin typeface="Segoe UI Semibold" panose="020B0702040204020203" pitchFamily="34" charset="0"/>
                <a:ea typeface="Segoe UI" pitchFamily="34" charset="0"/>
                <a:cs typeface="Segoe UI Semibold" panose="020B0702040204020203" pitchFamily="34" charset="0"/>
              </a:rPr>
            </a:br>
            <a:r>
              <a:rPr lang="en-US" sz="1000" kern="0">
                <a:gradFill>
                  <a:gsLst>
                    <a:gs pos="1250">
                      <a:schemeClr val="tx1"/>
                    </a:gs>
                    <a:gs pos="100000">
                      <a:schemeClr val="tx1"/>
                    </a:gs>
                  </a:gsLst>
                  <a:lin ang="5400000" scaled="0"/>
                </a:gradFill>
                <a:latin typeface="Segoe UI Semibold" panose="020B0702040204020203" pitchFamily="34" charset="0"/>
                <a:ea typeface="Segoe UI" pitchFamily="34" charset="0"/>
                <a:cs typeface="Segoe UI Semibold" panose="020B0702040204020203" pitchFamily="34" charset="0"/>
              </a:rPr>
              <a:t>for Storage Workloads</a:t>
            </a:r>
          </a:p>
        </p:txBody>
      </p:sp>
      <p:grpSp>
        <p:nvGrpSpPr>
          <p:cNvPr id="345" name="Group 344"/>
          <p:cNvGrpSpPr/>
          <p:nvPr/>
        </p:nvGrpSpPr>
        <p:grpSpPr>
          <a:xfrm>
            <a:off x="6567219" y="2470588"/>
            <a:ext cx="864685" cy="1236329"/>
            <a:chOff x="454025" y="3077179"/>
            <a:chExt cx="807346" cy="1154346"/>
          </a:xfrm>
        </p:grpSpPr>
        <p:pic>
          <p:nvPicPr>
            <p:cNvPr id="346" name="Picture 345"/>
            <p:cNvPicPr>
              <a:picLocks noChangeAspect="1"/>
            </p:cNvPicPr>
            <p:nvPr/>
          </p:nvPicPr>
          <p:blipFill>
            <a:blip r:embed="rId3"/>
            <a:stretch>
              <a:fillRect/>
            </a:stretch>
          </p:blipFill>
          <p:spPr>
            <a:xfrm>
              <a:off x="454025" y="3077179"/>
              <a:ext cx="807346" cy="1154346"/>
            </a:xfrm>
            <a:prstGeom prst="rect">
              <a:avLst/>
            </a:prstGeom>
          </p:spPr>
        </p:pic>
        <p:sp>
          <p:nvSpPr>
            <p:cNvPr id="347" name="Rectangle 346"/>
            <p:cNvSpPr/>
            <p:nvPr/>
          </p:nvSpPr>
          <p:spPr bwMode="auto">
            <a:xfrm>
              <a:off x="600075" y="3167062"/>
              <a:ext cx="535781" cy="459581"/>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4400" b="1">
                  <a:gradFill>
                    <a:gsLst>
                      <a:gs pos="0">
                        <a:srgbClr val="FFFFFF"/>
                      </a:gs>
                      <a:gs pos="100000">
                        <a:srgbClr val="FFFFFF"/>
                      </a:gs>
                    </a:gsLst>
                    <a:lin ang="5400000" scaled="0"/>
                  </a:gradFill>
                </a:rPr>
                <a:t>L</a:t>
              </a:r>
            </a:p>
          </p:txBody>
        </p:sp>
      </p:grpSp>
      <p:sp>
        <p:nvSpPr>
          <p:cNvPr id="10" name="Rectangle 9"/>
          <p:cNvSpPr/>
          <p:nvPr/>
        </p:nvSpPr>
        <p:spPr bwMode="auto">
          <a:xfrm>
            <a:off x="595860" y="4630537"/>
            <a:ext cx="2906061" cy="4893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spAutoFit/>
          </a:bodyPr>
          <a:lstStyle/>
          <a:p>
            <a:pPr defTabSz="932293" fontAlgn="base">
              <a:lnSpc>
                <a:spcPct val="90000"/>
              </a:lnSpc>
              <a:spcBef>
                <a:spcPct val="0"/>
              </a:spcBef>
              <a:spcAft>
                <a:spcPct val="0"/>
              </a:spcAft>
            </a:pPr>
            <a:r>
              <a:rPr lang="en-US" sz="1400">
                <a:gradFill>
                  <a:gsLst>
                    <a:gs pos="0">
                      <a:schemeClr val="tx1"/>
                    </a:gs>
                    <a:gs pos="100000">
                      <a:schemeClr val="tx1"/>
                    </a:gs>
                  </a:gsLst>
                  <a:lin ang="5400000" scaled="0"/>
                </a:gradFill>
                <a:latin typeface="Segoe UI Semibold" panose="020B0702040204020203" pitchFamily="34" charset="0"/>
                <a:ea typeface="Segoe UI" pitchFamily="34" charset="0"/>
                <a:cs typeface="Segoe UI Semibold" panose="020B0702040204020203" pitchFamily="34" charset="0"/>
              </a:rPr>
              <a:t>HIGHEST VALUE</a:t>
            </a:r>
          </a:p>
        </p:txBody>
      </p:sp>
      <p:sp>
        <p:nvSpPr>
          <p:cNvPr id="11" name="Rectangle 10"/>
          <p:cNvSpPr/>
          <p:nvPr/>
        </p:nvSpPr>
        <p:spPr bwMode="auto">
          <a:xfrm>
            <a:off x="9231965" y="4630537"/>
            <a:ext cx="2611015" cy="4893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spAutoFit/>
          </a:bodyPr>
          <a:lstStyle/>
          <a:p>
            <a:pPr algn="r" defTabSz="932293" fontAlgn="base">
              <a:lnSpc>
                <a:spcPct val="90000"/>
              </a:lnSpc>
              <a:spcBef>
                <a:spcPct val="0"/>
              </a:spcBef>
              <a:spcAft>
                <a:spcPct val="0"/>
              </a:spcAft>
            </a:pPr>
            <a:r>
              <a:rPr lang="en-US" sz="1400">
                <a:gradFill>
                  <a:gsLst>
                    <a:gs pos="0">
                      <a:schemeClr val="tx1"/>
                    </a:gs>
                    <a:gs pos="100000">
                      <a:schemeClr val="tx1"/>
                    </a:gs>
                  </a:gsLst>
                  <a:lin ang="5400000" scaled="0"/>
                </a:gradFill>
                <a:latin typeface="Segoe UI Semibold" panose="020B0702040204020203" pitchFamily="34" charset="0"/>
                <a:ea typeface="Segoe UI" pitchFamily="34" charset="0"/>
                <a:cs typeface="Segoe UI Semibold" panose="020B0702040204020203" pitchFamily="34" charset="0"/>
              </a:rPr>
              <a:t>LARGEST SCALE-UP</a:t>
            </a:r>
          </a:p>
        </p:txBody>
      </p:sp>
      <p:cxnSp>
        <p:nvCxnSpPr>
          <p:cNvPr id="107" name="Straight Arrow Connector 106"/>
          <p:cNvCxnSpPr/>
          <p:nvPr/>
        </p:nvCxnSpPr>
        <p:spPr>
          <a:xfrm>
            <a:off x="626290" y="4630537"/>
            <a:ext cx="11186261" cy="0"/>
          </a:xfrm>
          <a:prstGeom prst="straightConnector1">
            <a:avLst/>
          </a:prstGeom>
          <a:ln w="28575">
            <a:solidFill>
              <a:schemeClr val="tx1"/>
            </a:solidFill>
            <a:headEnd type="triangle"/>
            <a:tailEnd type="triangle" w="lg" len="lg"/>
          </a:ln>
        </p:spPr>
        <p:style>
          <a:lnRef idx="1">
            <a:schemeClr val="accent1"/>
          </a:lnRef>
          <a:fillRef idx="0">
            <a:schemeClr val="accent1"/>
          </a:fillRef>
          <a:effectRef idx="0">
            <a:schemeClr val="accent1"/>
          </a:effectRef>
          <a:fontRef idx="minor">
            <a:schemeClr val="tx1"/>
          </a:fontRef>
        </p:style>
      </p:cxnSp>
      <p:sp>
        <p:nvSpPr>
          <p:cNvPr id="126" name="TextBox 125"/>
          <p:cNvSpPr txBox="1"/>
          <p:nvPr/>
        </p:nvSpPr>
        <p:spPr>
          <a:xfrm>
            <a:off x="261059" y="6446049"/>
            <a:ext cx="1448153" cy="433965"/>
          </a:xfrm>
          <a:prstGeom prst="rect">
            <a:avLst/>
          </a:prstGeom>
          <a:noFill/>
        </p:spPr>
        <p:txBody>
          <a:bodyPr wrap="none" lIns="182880" tIns="146304" rIns="182880" bIns="146304" rtlCol="0">
            <a:spAutoFit/>
          </a:bodyPr>
          <a:lstStyle/>
          <a:p>
            <a:pPr>
              <a:lnSpc>
                <a:spcPct val="90000"/>
              </a:lnSpc>
              <a:spcAft>
                <a:spcPts val="600"/>
              </a:spcAft>
            </a:pPr>
            <a:r>
              <a:rPr lang="en-US" sz="1000">
                <a:gradFill>
                  <a:gsLst>
                    <a:gs pos="0">
                      <a:schemeClr val="tx1"/>
                    </a:gs>
                    <a:gs pos="100000">
                      <a:schemeClr val="tx1"/>
                    </a:gs>
                  </a:gsLst>
                  <a:lin ang="5400000" scaled="1"/>
                </a:gradFill>
              </a:rPr>
              <a:t>UNDER NDA ONLY</a:t>
            </a:r>
          </a:p>
        </p:txBody>
      </p:sp>
      <p:grpSp>
        <p:nvGrpSpPr>
          <p:cNvPr id="127" name="Group 126"/>
          <p:cNvGrpSpPr/>
          <p:nvPr/>
        </p:nvGrpSpPr>
        <p:grpSpPr>
          <a:xfrm>
            <a:off x="1182" y="5286759"/>
            <a:ext cx="12436475" cy="1229834"/>
            <a:chOff x="0" y="5769846"/>
            <a:chExt cx="12436475" cy="1243251"/>
          </a:xfrm>
        </p:grpSpPr>
        <p:sp>
          <p:nvSpPr>
            <p:cNvPr id="128" name="Rectangle 127"/>
            <p:cNvSpPr/>
            <p:nvPr/>
          </p:nvSpPr>
          <p:spPr bwMode="auto">
            <a:xfrm>
              <a:off x="0" y="5769846"/>
              <a:ext cx="12436475" cy="1243251"/>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chemeClr val="tx1"/>
                    </a:gs>
                    <a:gs pos="100000">
                      <a:srgbClr val="FFFFFF"/>
                    </a:gs>
                  </a:gsLst>
                  <a:lin ang="5400000" scaled="0"/>
                </a:gradFill>
                <a:ea typeface="Segoe UI" pitchFamily="34" charset="0"/>
                <a:cs typeface="Segoe UI" pitchFamily="34" charset="0"/>
              </a:endParaRPr>
            </a:p>
          </p:txBody>
        </p:sp>
        <p:sp>
          <p:nvSpPr>
            <p:cNvPr id="130" name="TextBox 129"/>
            <p:cNvSpPr txBox="1"/>
            <p:nvPr/>
          </p:nvSpPr>
          <p:spPr>
            <a:xfrm>
              <a:off x="625108" y="5954451"/>
              <a:ext cx="10850102" cy="802727"/>
            </a:xfrm>
            <a:prstGeom prst="rect">
              <a:avLst/>
            </a:prstGeom>
            <a:noFill/>
          </p:spPr>
          <p:txBody>
            <a:bodyPr wrap="square" lIns="182880" tIns="146304" rIns="182880" bIns="146304" rtlCol="0">
              <a:spAutoFit/>
            </a:bodyPr>
            <a:lstStyle/>
            <a:p>
              <a:pPr algn="ctr">
                <a:lnSpc>
                  <a:spcPct val="90000"/>
                </a:lnSpc>
                <a:spcBef>
                  <a:spcPts val="300"/>
                </a:spcBef>
              </a:pPr>
              <a:r>
                <a:rPr lang="en-US" sz="3600">
                  <a:gradFill>
                    <a:gsLst>
                      <a:gs pos="0">
                        <a:schemeClr val="tx1"/>
                      </a:gs>
                      <a:gs pos="100000">
                        <a:schemeClr val="tx1"/>
                      </a:gs>
                    </a:gsLst>
                    <a:lin ang="5400000" scaled="1"/>
                  </a:gradFill>
                  <a:latin typeface="Segoe UI Light" panose="020B0502040204020203" pitchFamily="34" charset="0"/>
                  <a:cs typeface="Segoe UI Light" panose="020B0502040204020203" pitchFamily="34" charset="0"/>
                </a:rPr>
                <a:t>More than doubling the compute offerings in 2017</a:t>
              </a:r>
              <a:endParaRPr lang="en-US" sz="2400">
                <a:gradFill>
                  <a:gsLst>
                    <a:gs pos="0">
                      <a:schemeClr val="tx1"/>
                    </a:gs>
                    <a:gs pos="100000">
                      <a:schemeClr val="tx1"/>
                    </a:gs>
                  </a:gsLst>
                  <a:lin ang="5400000" scaled="1"/>
                </a:gradFill>
                <a:latin typeface="Segoe UI Light" panose="020B0502040204020203" pitchFamily="34" charset="0"/>
                <a:cs typeface="Segoe UI Light" panose="020B0502040204020203" pitchFamily="34" charset="0"/>
              </a:endParaRPr>
            </a:p>
          </p:txBody>
        </p:sp>
      </p:grpSp>
      <p:grpSp>
        <p:nvGrpSpPr>
          <p:cNvPr id="129" name="Group 128"/>
          <p:cNvGrpSpPr/>
          <p:nvPr/>
        </p:nvGrpSpPr>
        <p:grpSpPr>
          <a:xfrm>
            <a:off x="884332" y="2851909"/>
            <a:ext cx="433682" cy="649604"/>
            <a:chOff x="454025" y="3077179"/>
            <a:chExt cx="807346" cy="1154346"/>
          </a:xfrm>
        </p:grpSpPr>
        <p:pic>
          <p:nvPicPr>
            <p:cNvPr id="131" name="Picture 130"/>
            <p:cNvPicPr>
              <a:picLocks noChangeAspect="1"/>
            </p:cNvPicPr>
            <p:nvPr/>
          </p:nvPicPr>
          <p:blipFill>
            <a:blip r:embed="rId3"/>
            <a:stretch>
              <a:fillRect/>
            </a:stretch>
          </p:blipFill>
          <p:spPr>
            <a:xfrm>
              <a:off x="454025" y="3077179"/>
              <a:ext cx="807346" cy="1154346"/>
            </a:xfrm>
            <a:prstGeom prst="rect">
              <a:avLst/>
            </a:prstGeom>
          </p:spPr>
        </p:pic>
        <p:sp>
          <p:nvSpPr>
            <p:cNvPr id="132" name="Rectangle 131"/>
            <p:cNvSpPr/>
            <p:nvPr/>
          </p:nvSpPr>
          <p:spPr bwMode="auto">
            <a:xfrm>
              <a:off x="564089" y="3160508"/>
              <a:ext cx="605993" cy="459582"/>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b="1">
                  <a:gradFill>
                    <a:gsLst>
                      <a:gs pos="0">
                        <a:srgbClr val="FFFFFF"/>
                      </a:gs>
                      <a:gs pos="100000">
                        <a:srgbClr val="FFFFFF"/>
                      </a:gs>
                    </a:gsLst>
                    <a:lin ang="5400000" scaled="0"/>
                  </a:gradFill>
                </a:rPr>
                <a:t>Av2</a:t>
              </a:r>
            </a:p>
          </p:txBody>
        </p:sp>
      </p:grpSp>
      <p:grpSp>
        <p:nvGrpSpPr>
          <p:cNvPr id="140" name="Group 139"/>
          <p:cNvGrpSpPr/>
          <p:nvPr/>
        </p:nvGrpSpPr>
        <p:grpSpPr>
          <a:xfrm>
            <a:off x="5903096" y="2851909"/>
            <a:ext cx="433682" cy="649604"/>
            <a:chOff x="1824733" y="2956249"/>
            <a:chExt cx="807346" cy="1154346"/>
          </a:xfrm>
        </p:grpSpPr>
        <p:pic>
          <p:nvPicPr>
            <p:cNvPr id="141" name="Picture 140"/>
            <p:cNvPicPr>
              <a:picLocks noChangeAspect="1"/>
            </p:cNvPicPr>
            <p:nvPr/>
          </p:nvPicPr>
          <p:blipFill>
            <a:blip r:embed="rId3"/>
            <a:stretch>
              <a:fillRect/>
            </a:stretch>
          </p:blipFill>
          <p:spPr>
            <a:xfrm>
              <a:off x="1824733" y="2956249"/>
              <a:ext cx="807346" cy="1154346"/>
            </a:xfrm>
            <a:prstGeom prst="rect">
              <a:avLst/>
            </a:prstGeom>
          </p:spPr>
        </p:pic>
        <p:sp>
          <p:nvSpPr>
            <p:cNvPr id="142" name="Rectangle 141"/>
            <p:cNvSpPr/>
            <p:nvPr/>
          </p:nvSpPr>
          <p:spPr bwMode="auto">
            <a:xfrm>
              <a:off x="1969799" y="3027988"/>
              <a:ext cx="535780" cy="507669"/>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400" b="1">
                  <a:gradFill>
                    <a:gsLst>
                      <a:gs pos="0">
                        <a:srgbClr val="FFFFFF"/>
                      </a:gs>
                      <a:gs pos="100000">
                        <a:srgbClr val="FFFFFF"/>
                      </a:gs>
                    </a:gsLst>
                    <a:lin ang="5400000" scaled="0"/>
                  </a:gradFill>
                </a:rPr>
                <a:t>N</a:t>
              </a:r>
            </a:p>
          </p:txBody>
        </p:sp>
      </p:grpSp>
      <p:grpSp>
        <p:nvGrpSpPr>
          <p:cNvPr id="143" name="Group 142"/>
          <p:cNvGrpSpPr/>
          <p:nvPr/>
        </p:nvGrpSpPr>
        <p:grpSpPr>
          <a:xfrm>
            <a:off x="7651358" y="2851909"/>
            <a:ext cx="433682" cy="649604"/>
            <a:chOff x="454025" y="3077179"/>
            <a:chExt cx="807346" cy="1154346"/>
          </a:xfrm>
        </p:grpSpPr>
        <p:pic>
          <p:nvPicPr>
            <p:cNvPr id="144" name="Picture 143"/>
            <p:cNvPicPr>
              <a:picLocks noChangeAspect="1"/>
            </p:cNvPicPr>
            <p:nvPr/>
          </p:nvPicPr>
          <p:blipFill>
            <a:blip r:embed="rId3"/>
            <a:stretch>
              <a:fillRect/>
            </a:stretch>
          </p:blipFill>
          <p:spPr>
            <a:xfrm>
              <a:off x="454025" y="3077179"/>
              <a:ext cx="807346" cy="1154346"/>
            </a:xfrm>
            <a:prstGeom prst="rect">
              <a:avLst/>
            </a:prstGeom>
          </p:spPr>
        </p:pic>
        <p:sp>
          <p:nvSpPr>
            <p:cNvPr id="145" name="Rectangle 144"/>
            <p:cNvSpPr/>
            <p:nvPr/>
          </p:nvSpPr>
          <p:spPr bwMode="auto">
            <a:xfrm>
              <a:off x="600075" y="3167062"/>
              <a:ext cx="535781" cy="459581"/>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400" b="1">
                  <a:gradFill>
                    <a:gsLst>
                      <a:gs pos="0">
                        <a:srgbClr val="FFFFFF"/>
                      </a:gs>
                      <a:gs pos="100000">
                        <a:srgbClr val="FFFFFF"/>
                      </a:gs>
                    </a:gsLst>
                    <a:lin ang="5400000" scaled="0"/>
                  </a:gradFill>
                </a:rPr>
                <a:t>H</a:t>
              </a:r>
            </a:p>
          </p:txBody>
        </p:sp>
      </p:grpSp>
      <p:grpSp>
        <p:nvGrpSpPr>
          <p:cNvPr id="147" name="Group 146"/>
          <p:cNvGrpSpPr/>
          <p:nvPr/>
        </p:nvGrpSpPr>
        <p:grpSpPr>
          <a:xfrm>
            <a:off x="4881152" y="1638082"/>
            <a:ext cx="731520" cy="907858"/>
            <a:chOff x="5815165" y="2158958"/>
            <a:chExt cx="808746" cy="1003699"/>
          </a:xfrm>
        </p:grpSpPr>
        <p:sp>
          <p:nvSpPr>
            <p:cNvPr id="148" name="Rectangular Callout 49"/>
            <p:cNvSpPr/>
            <p:nvPr/>
          </p:nvSpPr>
          <p:spPr bwMode="auto">
            <a:xfrm>
              <a:off x="5815165" y="2158958"/>
              <a:ext cx="808746" cy="285825"/>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spAutoFit/>
            </a:bodyPr>
            <a:lstStyle/>
            <a:p>
              <a:pPr algn="ctr" defTabSz="932472" fontAlgn="base">
                <a:lnSpc>
                  <a:spcPct val="90000"/>
                </a:lnSpc>
                <a:spcBef>
                  <a:spcPct val="0"/>
                </a:spcBef>
                <a:spcAft>
                  <a:spcPct val="0"/>
                </a:spcAft>
              </a:pPr>
              <a:r>
                <a:rPr lang="en-US" sz="120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CY17-Q2</a:t>
              </a:r>
            </a:p>
          </p:txBody>
        </p:sp>
        <p:cxnSp>
          <p:nvCxnSpPr>
            <p:cNvPr id="149" name="Straight Connector 148"/>
            <p:cNvCxnSpPr/>
            <p:nvPr/>
          </p:nvCxnSpPr>
          <p:spPr>
            <a:xfrm flipH="1" flipV="1">
              <a:off x="6218237" y="2431137"/>
              <a:ext cx="1" cy="731520"/>
            </a:xfrm>
            <a:prstGeom prst="line">
              <a:avLst/>
            </a:prstGeom>
            <a:ln w="19050">
              <a:solidFill>
                <a:srgbClr val="BABABA"/>
              </a:solidFill>
              <a:headEnd type="none"/>
              <a:tailEnd type="oval"/>
            </a:ln>
          </p:spPr>
          <p:style>
            <a:lnRef idx="1">
              <a:schemeClr val="accent1"/>
            </a:lnRef>
            <a:fillRef idx="0">
              <a:schemeClr val="accent1"/>
            </a:fillRef>
            <a:effectRef idx="0">
              <a:schemeClr val="accent1"/>
            </a:effectRef>
            <a:fontRef idx="minor">
              <a:schemeClr val="tx1"/>
            </a:fontRef>
          </p:style>
        </p:cxnSp>
      </p:grpSp>
      <p:sp>
        <p:nvSpPr>
          <p:cNvPr id="150" name="Rectangle 149"/>
          <p:cNvSpPr/>
          <p:nvPr/>
        </p:nvSpPr>
        <p:spPr bwMode="auto">
          <a:xfrm>
            <a:off x="4743375" y="3815446"/>
            <a:ext cx="1004724" cy="39346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293" eaLnBrk="0" fontAlgn="base" hangingPunct="0">
              <a:lnSpc>
                <a:spcPct val="90000"/>
              </a:lnSpc>
              <a:spcBef>
                <a:spcPct val="0"/>
              </a:spcBef>
              <a:spcAft>
                <a:spcPct val="0"/>
              </a:spcAft>
              <a:buClr>
                <a:schemeClr val="tx1"/>
              </a:buClr>
              <a:defRPr/>
            </a:pPr>
            <a:r>
              <a:rPr lang="en-US" sz="1000" kern="0">
                <a:gradFill>
                  <a:gsLst>
                    <a:gs pos="1250">
                      <a:schemeClr val="tx1"/>
                    </a:gs>
                    <a:gs pos="100000">
                      <a:schemeClr val="tx1"/>
                    </a:gs>
                  </a:gsLst>
                  <a:lin ang="5400000" scaled="0"/>
                </a:gradFill>
                <a:latin typeface="Segoe UI Semibold" panose="020B0702040204020203" pitchFamily="34" charset="0"/>
                <a:ea typeface="Segoe UI" pitchFamily="34" charset="0"/>
                <a:cs typeface="Segoe UI Semibold" panose="020B0702040204020203" pitchFamily="34" charset="0"/>
              </a:rPr>
              <a:t>General Purpose &amp; Application Workloads </a:t>
            </a:r>
          </a:p>
        </p:txBody>
      </p:sp>
      <p:grpSp>
        <p:nvGrpSpPr>
          <p:cNvPr id="151" name="Group 150"/>
          <p:cNvGrpSpPr/>
          <p:nvPr/>
        </p:nvGrpSpPr>
        <p:grpSpPr>
          <a:xfrm>
            <a:off x="4813395" y="2456546"/>
            <a:ext cx="864685" cy="1236329"/>
            <a:chOff x="454025" y="3077179"/>
            <a:chExt cx="807346" cy="1154346"/>
          </a:xfrm>
        </p:grpSpPr>
        <p:pic>
          <p:nvPicPr>
            <p:cNvPr id="152" name="Picture 151"/>
            <p:cNvPicPr>
              <a:picLocks noChangeAspect="1"/>
            </p:cNvPicPr>
            <p:nvPr/>
          </p:nvPicPr>
          <p:blipFill>
            <a:blip r:embed="rId3"/>
            <a:stretch>
              <a:fillRect/>
            </a:stretch>
          </p:blipFill>
          <p:spPr>
            <a:xfrm>
              <a:off x="454025" y="3077179"/>
              <a:ext cx="807346" cy="1154346"/>
            </a:xfrm>
            <a:prstGeom prst="rect">
              <a:avLst/>
            </a:prstGeom>
          </p:spPr>
        </p:pic>
        <p:sp>
          <p:nvSpPr>
            <p:cNvPr id="153" name="Rectangle 152"/>
            <p:cNvSpPr/>
            <p:nvPr/>
          </p:nvSpPr>
          <p:spPr bwMode="auto">
            <a:xfrm>
              <a:off x="600075" y="3167062"/>
              <a:ext cx="535781" cy="459581"/>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400" b="1">
                  <a:gradFill>
                    <a:gsLst>
                      <a:gs pos="0">
                        <a:srgbClr val="FFFFFF"/>
                      </a:gs>
                      <a:gs pos="100000">
                        <a:srgbClr val="FFFFFF"/>
                      </a:gs>
                    </a:gsLst>
                    <a:lin ang="5400000" scaled="0"/>
                  </a:gradFill>
                </a:rPr>
                <a:t>Dv3</a:t>
              </a:r>
            </a:p>
          </p:txBody>
        </p:sp>
      </p:grpSp>
      <p:grpSp>
        <p:nvGrpSpPr>
          <p:cNvPr id="155" name="Group 154"/>
          <p:cNvGrpSpPr/>
          <p:nvPr/>
        </p:nvGrpSpPr>
        <p:grpSpPr>
          <a:xfrm>
            <a:off x="9640857" y="1616283"/>
            <a:ext cx="731520" cy="907858"/>
            <a:chOff x="6861364" y="2158958"/>
            <a:chExt cx="808746" cy="1003699"/>
          </a:xfrm>
        </p:grpSpPr>
        <p:sp>
          <p:nvSpPr>
            <p:cNvPr id="156" name="Rectangular Callout 50"/>
            <p:cNvSpPr/>
            <p:nvPr/>
          </p:nvSpPr>
          <p:spPr bwMode="auto">
            <a:xfrm>
              <a:off x="6861364" y="2158958"/>
              <a:ext cx="808746" cy="285825"/>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spAutoFit/>
            </a:bodyPr>
            <a:lstStyle/>
            <a:p>
              <a:pPr algn="ctr" defTabSz="932472" fontAlgn="base">
                <a:lnSpc>
                  <a:spcPct val="90000"/>
                </a:lnSpc>
                <a:spcBef>
                  <a:spcPct val="0"/>
                </a:spcBef>
                <a:spcAft>
                  <a:spcPct val="0"/>
                </a:spcAft>
              </a:pPr>
              <a:r>
                <a:rPr lang="en-US" sz="120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CY17-Q2</a:t>
              </a:r>
            </a:p>
          </p:txBody>
        </p:sp>
        <p:cxnSp>
          <p:nvCxnSpPr>
            <p:cNvPr id="157" name="Straight Connector 156"/>
            <p:cNvCxnSpPr/>
            <p:nvPr/>
          </p:nvCxnSpPr>
          <p:spPr>
            <a:xfrm flipH="1" flipV="1">
              <a:off x="7269767" y="2431137"/>
              <a:ext cx="1" cy="731520"/>
            </a:xfrm>
            <a:prstGeom prst="line">
              <a:avLst/>
            </a:prstGeom>
            <a:ln w="19050">
              <a:solidFill>
                <a:srgbClr val="BABABA"/>
              </a:solidFill>
              <a:headEnd type="none"/>
              <a:tailEnd type="oval"/>
            </a:ln>
          </p:spPr>
          <p:style>
            <a:lnRef idx="1">
              <a:schemeClr val="accent1"/>
            </a:lnRef>
            <a:fillRef idx="0">
              <a:schemeClr val="accent1"/>
            </a:fillRef>
            <a:effectRef idx="0">
              <a:schemeClr val="accent1"/>
            </a:effectRef>
            <a:fontRef idx="minor">
              <a:schemeClr val="tx1"/>
            </a:fontRef>
          </p:style>
        </p:cxnSp>
      </p:grpSp>
      <p:grpSp>
        <p:nvGrpSpPr>
          <p:cNvPr id="158" name="Group 157"/>
          <p:cNvGrpSpPr/>
          <p:nvPr/>
        </p:nvGrpSpPr>
        <p:grpSpPr>
          <a:xfrm>
            <a:off x="9577922" y="2442210"/>
            <a:ext cx="864685" cy="1236329"/>
            <a:chOff x="454025" y="3077179"/>
            <a:chExt cx="807346" cy="1154346"/>
          </a:xfrm>
        </p:grpSpPr>
        <p:pic>
          <p:nvPicPr>
            <p:cNvPr id="159" name="Picture 158"/>
            <p:cNvPicPr>
              <a:picLocks noChangeAspect="1"/>
            </p:cNvPicPr>
            <p:nvPr/>
          </p:nvPicPr>
          <p:blipFill>
            <a:blip r:embed="rId3"/>
            <a:stretch>
              <a:fillRect/>
            </a:stretch>
          </p:blipFill>
          <p:spPr>
            <a:xfrm>
              <a:off x="454025" y="3077179"/>
              <a:ext cx="807346" cy="1154346"/>
            </a:xfrm>
            <a:prstGeom prst="rect">
              <a:avLst/>
            </a:prstGeom>
          </p:spPr>
        </p:pic>
        <p:sp>
          <p:nvSpPr>
            <p:cNvPr id="160" name="Rectangle 159"/>
            <p:cNvSpPr/>
            <p:nvPr/>
          </p:nvSpPr>
          <p:spPr bwMode="auto">
            <a:xfrm>
              <a:off x="600075" y="3167062"/>
              <a:ext cx="535781" cy="459581"/>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4400" b="1">
                  <a:gradFill>
                    <a:gsLst>
                      <a:gs pos="0">
                        <a:srgbClr val="FFFFFF"/>
                      </a:gs>
                      <a:gs pos="100000">
                        <a:srgbClr val="FFFFFF"/>
                      </a:gs>
                    </a:gsLst>
                    <a:lin ang="5400000" scaled="0"/>
                  </a:gradFill>
                </a:rPr>
                <a:t>M</a:t>
              </a:r>
            </a:p>
          </p:txBody>
        </p:sp>
      </p:grpSp>
      <p:sp>
        <p:nvSpPr>
          <p:cNvPr id="161" name="Rectangle 160"/>
          <p:cNvSpPr/>
          <p:nvPr/>
        </p:nvSpPr>
        <p:spPr bwMode="auto">
          <a:xfrm>
            <a:off x="9471849" y="3793647"/>
            <a:ext cx="1227297" cy="39346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293" eaLnBrk="0" fontAlgn="base" hangingPunct="0">
              <a:lnSpc>
                <a:spcPct val="90000"/>
              </a:lnSpc>
              <a:spcBef>
                <a:spcPct val="0"/>
              </a:spcBef>
              <a:spcAft>
                <a:spcPct val="0"/>
              </a:spcAft>
              <a:defRPr/>
            </a:pPr>
            <a:r>
              <a:rPr lang="en-US" sz="1000" kern="0">
                <a:gradFill>
                  <a:gsLst>
                    <a:gs pos="1250">
                      <a:schemeClr val="tx1"/>
                    </a:gs>
                    <a:gs pos="100000">
                      <a:schemeClr val="tx1"/>
                    </a:gs>
                  </a:gsLst>
                  <a:lin ang="5400000" scaled="0"/>
                </a:gradFill>
                <a:latin typeface="Segoe UI Semibold" panose="020B0702040204020203" pitchFamily="34" charset="0"/>
                <a:ea typeface="Segoe UI" pitchFamily="34" charset="0"/>
                <a:cs typeface="Segoe UI Semibold" panose="020B0702040204020203" pitchFamily="34" charset="0"/>
              </a:rPr>
              <a:t>Optimized for largest enterprise applications including SAP HANA</a:t>
            </a:r>
          </a:p>
        </p:txBody>
      </p:sp>
      <p:grpSp>
        <p:nvGrpSpPr>
          <p:cNvPr id="81" name="Group 80"/>
          <p:cNvGrpSpPr/>
          <p:nvPr/>
        </p:nvGrpSpPr>
        <p:grpSpPr>
          <a:xfrm>
            <a:off x="11033261" y="1615601"/>
            <a:ext cx="734967" cy="907858"/>
            <a:chOff x="11069612" y="2158958"/>
            <a:chExt cx="812557" cy="1003699"/>
          </a:xfrm>
        </p:grpSpPr>
        <p:sp>
          <p:nvSpPr>
            <p:cNvPr id="82" name="Rectangular Callout 51"/>
            <p:cNvSpPr/>
            <p:nvPr/>
          </p:nvSpPr>
          <p:spPr bwMode="auto">
            <a:xfrm>
              <a:off x="11069612" y="2158958"/>
              <a:ext cx="812557" cy="285825"/>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spAutoFit/>
            </a:bodyPr>
            <a:lstStyle/>
            <a:p>
              <a:pPr algn="ctr" defTabSz="932472" fontAlgn="base">
                <a:lnSpc>
                  <a:spcPct val="90000"/>
                </a:lnSpc>
                <a:spcBef>
                  <a:spcPct val="0"/>
                </a:spcBef>
                <a:spcAft>
                  <a:spcPct val="0"/>
                </a:spcAft>
              </a:pPr>
              <a:r>
                <a:rPr lang="en-US" sz="120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CY16-GA</a:t>
              </a:r>
            </a:p>
          </p:txBody>
        </p:sp>
        <p:cxnSp>
          <p:nvCxnSpPr>
            <p:cNvPr id="83" name="Straight Connector 82"/>
            <p:cNvCxnSpPr/>
            <p:nvPr/>
          </p:nvCxnSpPr>
          <p:spPr>
            <a:xfrm flipH="1" flipV="1">
              <a:off x="11475890" y="2431137"/>
              <a:ext cx="1" cy="731520"/>
            </a:xfrm>
            <a:prstGeom prst="line">
              <a:avLst/>
            </a:prstGeom>
            <a:ln w="19050">
              <a:solidFill>
                <a:srgbClr val="BABABA"/>
              </a:solidFill>
              <a:headEnd type="none"/>
              <a:tailEnd type="oval"/>
            </a:ln>
          </p:spPr>
          <p:style>
            <a:lnRef idx="1">
              <a:schemeClr val="accent1"/>
            </a:lnRef>
            <a:fillRef idx="0">
              <a:schemeClr val="accent1"/>
            </a:fillRef>
            <a:effectRef idx="0">
              <a:schemeClr val="accent1"/>
            </a:effectRef>
            <a:fontRef idx="minor">
              <a:schemeClr val="tx1"/>
            </a:fontRef>
          </p:style>
        </p:cxnSp>
      </p:grpSp>
      <p:grpSp>
        <p:nvGrpSpPr>
          <p:cNvPr id="84" name="Group 83"/>
          <p:cNvGrpSpPr/>
          <p:nvPr/>
        </p:nvGrpSpPr>
        <p:grpSpPr>
          <a:xfrm>
            <a:off x="10903988" y="2513086"/>
            <a:ext cx="990308" cy="1013056"/>
            <a:chOff x="9264169" y="3168861"/>
            <a:chExt cx="1048453" cy="1150283"/>
          </a:xfrm>
        </p:grpSpPr>
        <p:grpSp>
          <p:nvGrpSpPr>
            <p:cNvPr id="85" name="Group 84"/>
            <p:cNvGrpSpPr/>
            <p:nvPr/>
          </p:nvGrpSpPr>
          <p:grpSpPr>
            <a:xfrm>
              <a:off x="9369060" y="3168861"/>
              <a:ext cx="838673" cy="860859"/>
              <a:chOff x="-1455738" y="922338"/>
              <a:chExt cx="300038" cy="307975"/>
            </a:xfrm>
          </p:grpSpPr>
          <p:sp>
            <p:nvSpPr>
              <p:cNvPr id="87" name="Rectangle 124"/>
              <p:cNvSpPr>
                <a:spLocks noChangeArrowheads="1"/>
              </p:cNvSpPr>
              <p:nvPr/>
            </p:nvSpPr>
            <p:spPr bwMode="auto">
              <a:xfrm>
                <a:off x="-1455738" y="922338"/>
                <a:ext cx="300038" cy="307975"/>
              </a:xfrm>
              <a:prstGeom prst="rect">
                <a:avLst/>
              </a:prstGeom>
              <a:solidFill>
                <a:srgbClr val="F7941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250">
                        <a:schemeClr val="bg1"/>
                      </a:gs>
                      <a:gs pos="100000">
                        <a:schemeClr val="bg1"/>
                      </a:gs>
                    </a:gsLst>
                    <a:lin ang="5400000" scaled="0"/>
                  </a:gradFill>
                  <a:effectLst/>
                  <a:uLnTx/>
                  <a:uFillTx/>
                </a:endParaRPr>
              </a:p>
            </p:txBody>
          </p:sp>
          <p:sp>
            <p:nvSpPr>
              <p:cNvPr id="88" name="Rectangle 125"/>
              <p:cNvSpPr>
                <a:spLocks noChangeArrowheads="1"/>
              </p:cNvSpPr>
              <p:nvPr/>
            </p:nvSpPr>
            <p:spPr bwMode="auto">
              <a:xfrm>
                <a:off x="-1433513" y="941388"/>
                <a:ext cx="255588" cy="24606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250">
                        <a:schemeClr val="bg1"/>
                      </a:gs>
                      <a:gs pos="100000">
                        <a:schemeClr val="bg1"/>
                      </a:gs>
                    </a:gsLst>
                    <a:lin ang="5400000" scaled="0"/>
                  </a:gradFill>
                  <a:effectLst/>
                  <a:uLnTx/>
                  <a:uFillTx/>
                </a:endParaRPr>
              </a:p>
            </p:txBody>
          </p:sp>
          <p:sp>
            <p:nvSpPr>
              <p:cNvPr id="89" name="Rectangle 126"/>
              <p:cNvSpPr>
                <a:spLocks noChangeArrowheads="1"/>
              </p:cNvSpPr>
              <p:nvPr/>
            </p:nvSpPr>
            <p:spPr bwMode="auto">
              <a:xfrm>
                <a:off x="-1414463" y="958850"/>
                <a:ext cx="219075" cy="20796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250">
                        <a:schemeClr val="bg1"/>
                      </a:gs>
                      <a:gs pos="100000">
                        <a:schemeClr val="bg1"/>
                      </a:gs>
                    </a:gsLst>
                    <a:lin ang="5400000" scaled="0"/>
                  </a:gradFill>
                  <a:effectLst/>
                  <a:uLnTx/>
                  <a:uFillTx/>
                </a:endParaRPr>
              </a:p>
            </p:txBody>
          </p:sp>
          <p:sp>
            <p:nvSpPr>
              <p:cNvPr id="90" name="Rectangle 127"/>
              <p:cNvSpPr>
                <a:spLocks noChangeArrowheads="1"/>
              </p:cNvSpPr>
              <p:nvPr/>
            </p:nvSpPr>
            <p:spPr bwMode="auto">
              <a:xfrm>
                <a:off x="-1406525" y="971550"/>
                <a:ext cx="9525" cy="18732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250">
                        <a:schemeClr val="bg1"/>
                      </a:gs>
                      <a:gs pos="100000">
                        <a:schemeClr val="bg1"/>
                      </a:gs>
                    </a:gsLst>
                    <a:lin ang="5400000" scaled="0"/>
                  </a:gradFill>
                  <a:effectLst/>
                  <a:uLnTx/>
                  <a:uFillTx/>
                </a:endParaRPr>
              </a:p>
            </p:txBody>
          </p:sp>
          <p:sp>
            <p:nvSpPr>
              <p:cNvPr id="91" name="Rectangle 128"/>
              <p:cNvSpPr>
                <a:spLocks noChangeArrowheads="1"/>
              </p:cNvSpPr>
              <p:nvPr/>
            </p:nvSpPr>
            <p:spPr bwMode="auto">
              <a:xfrm>
                <a:off x="-1390650" y="971550"/>
                <a:ext cx="6350" cy="18732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250">
                        <a:schemeClr val="bg1"/>
                      </a:gs>
                      <a:gs pos="100000">
                        <a:schemeClr val="bg1"/>
                      </a:gs>
                    </a:gsLst>
                    <a:lin ang="5400000" scaled="0"/>
                  </a:gradFill>
                  <a:effectLst/>
                  <a:uLnTx/>
                  <a:uFillTx/>
                </a:endParaRPr>
              </a:p>
            </p:txBody>
          </p:sp>
          <p:sp>
            <p:nvSpPr>
              <p:cNvPr id="92" name="Rectangle 129"/>
              <p:cNvSpPr>
                <a:spLocks noChangeArrowheads="1"/>
              </p:cNvSpPr>
              <p:nvPr/>
            </p:nvSpPr>
            <p:spPr bwMode="auto">
              <a:xfrm>
                <a:off x="-1374775" y="971550"/>
                <a:ext cx="6350" cy="18732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250">
                        <a:schemeClr val="bg1"/>
                      </a:gs>
                      <a:gs pos="100000">
                        <a:schemeClr val="bg1"/>
                      </a:gs>
                    </a:gsLst>
                    <a:lin ang="5400000" scaled="0"/>
                  </a:gradFill>
                  <a:effectLst/>
                  <a:uLnTx/>
                  <a:uFillTx/>
                </a:endParaRPr>
              </a:p>
            </p:txBody>
          </p:sp>
          <p:sp>
            <p:nvSpPr>
              <p:cNvPr id="93" name="Rectangle 130"/>
              <p:cNvSpPr>
                <a:spLocks noChangeArrowheads="1"/>
              </p:cNvSpPr>
              <p:nvPr/>
            </p:nvSpPr>
            <p:spPr bwMode="auto">
              <a:xfrm>
                <a:off x="-1358900" y="971550"/>
                <a:ext cx="6350" cy="18732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250">
                        <a:schemeClr val="bg1"/>
                      </a:gs>
                      <a:gs pos="100000">
                        <a:schemeClr val="bg1"/>
                      </a:gs>
                    </a:gsLst>
                    <a:lin ang="5400000" scaled="0"/>
                  </a:gradFill>
                  <a:effectLst/>
                  <a:uLnTx/>
                  <a:uFillTx/>
                </a:endParaRPr>
              </a:p>
            </p:txBody>
          </p:sp>
          <p:sp>
            <p:nvSpPr>
              <p:cNvPr id="94" name="Rectangle 131"/>
              <p:cNvSpPr>
                <a:spLocks noChangeArrowheads="1"/>
              </p:cNvSpPr>
              <p:nvPr/>
            </p:nvSpPr>
            <p:spPr bwMode="auto">
              <a:xfrm>
                <a:off x="-1346200" y="971550"/>
                <a:ext cx="9525" cy="18732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250">
                        <a:schemeClr val="bg1"/>
                      </a:gs>
                      <a:gs pos="100000">
                        <a:schemeClr val="bg1"/>
                      </a:gs>
                    </a:gsLst>
                    <a:lin ang="5400000" scaled="0"/>
                  </a:gradFill>
                  <a:effectLst/>
                  <a:uLnTx/>
                  <a:uFillTx/>
                </a:endParaRPr>
              </a:p>
            </p:txBody>
          </p:sp>
          <p:sp>
            <p:nvSpPr>
              <p:cNvPr id="95" name="Rectangle 132"/>
              <p:cNvSpPr>
                <a:spLocks noChangeArrowheads="1"/>
              </p:cNvSpPr>
              <p:nvPr/>
            </p:nvSpPr>
            <p:spPr bwMode="auto">
              <a:xfrm>
                <a:off x="-1330325" y="971550"/>
                <a:ext cx="7938" cy="18732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250">
                        <a:schemeClr val="bg1"/>
                      </a:gs>
                      <a:gs pos="100000">
                        <a:schemeClr val="bg1"/>
                      </a:gs>
                    </a:gsLst>
                    <a:lin ang="5400000" scaled="0"/>
                  </a:gradFill>
                  <a:effectLst/>
                  <a:uLnTx/>
                  <a:uFillTx/>
                </a:endParaRPr>
              </a:p>
            </p:txBody>
          </p:sp>
          <p:sp>
            <p:nvSpPr>
              <p:cNvPr id="96" name="Oval 133"/>
              <p:cNvSpPr>
                <a:spLocks noChangeArrowheads="1"/>
              </p:cNvSpPr>
              <p:nvPr/>
            </p:nvSpPr>
            <p:spPr bwMode="auto">
              <a:xfrm>
                <a:off x="-1235075" y="985838"/>
                <a:ext cx="17463" cy="17463"/>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250">
                        <a:schemeClr val="bg1"/>
                      </a:gs>
                      <a:gs pos="100000">
                        <a:schemeClr val="bg1"/>
                      </a:gs>
                    </a:gsLst>
                    <a:lin ang="5400000" scaled="0"/>
                  </a:gradFill>
                  <a:effectLst/>
                  <a:uLnTx/>
                  <a:uFillTx/>
                </a:endParaRPr>
              </a:p>
            </p:txBody>
          </p:sp>
        </p:grpSp>
        <p:pic>
          <p:nvPicPr>
            <p:cNvPr id="86" name="Picture 85"/>
            <p:cNvPicPr>
              <a:picLocks noChangeAspect="1"/>
            </p:cNvPicPr>
            <p:nvPr/>
          </p:nvPicPr>
          <p:blipFill>
            <a:blip r:embed="rId4"/>
            <a:stretch>
              <a:fillRect/>
            </a:stretch>
          </p:blipFill>
          <p:spPr>
            <a:xfrm>
              <a:off x="9264169" y="4013345"/>
              <a:ext cx="1048453" cy="305799"/>
            </a:xfrm>
            <a:prstGeom prst="rect">
              <a:avLst/>
            </a:prstGeom>
          </p:spPr>
        </p:pic>
      </p:grpSp>
      <p:sp>
        <p:nvSpPr>
          <p:cNvPr id="97" name="Rectangle 96"/>
          <p:cNvSpPr/>
          <p:nvPr/>
        </p:nvSpPr>
        <p:spPr bwMode="auto">
          <a:xfrm>
            <a:off x="10818065" y="3792965"/>
            <a:ext cx="1103296" cy="39346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293" eaLnBrk="0" fontAlgn="base" hangingPunct="0">
              <a:lnSpc>
                <a:spcPct val="90000"/>
              </a:lnSpc>
              <a:spcBef>
                <a:spcPct val="0"/>
              </a:spcBef>
              <a:spcAft>
                <a:spcPct val="0"/>
              </a:spcAft>
              <a:defRPr/>
            </a:pPr>
            <a:r>
              <a:rPr lang="en-US" sz="1000" kern="0">
                <a:gradFill>
                  <a:gsLst>
                    <a:gs pos="1250">
                      <a:schemeClr val="tx1"/>
                    </a:gs>
                    <a:gs pos="100000">
                      <a:schemeClr val="tx1"/>
                    </a:gs>
                  </a:gsLst>
                  <a:lin ang="5400000" scaled="0"/>
                </a:gradFill>
                <a:latin typeface="Segoe UI Semibold" panose="020B0702040204020203" pitchFamily="34" charset="0"/>
                <a:ea typeface="Segoe UI" pitchFamily="34" charset="0"/>
                <a:cs typeface="Segoe UI Semibold" panose="020B0702040204020203" pitchFamily="34" charset="0"/>
              </a:rPr>
              <a:t>Optimized for large </a:t>
            </a:r>
            <a:br>
              <a:rPr lang="en-US" sz="1000" kern="0">
                <a:gradFill>
                  <a:gsLst>
                    <a:gs pos="1250">
                      <a:schemeClr val="tx1"/>
                    </a:gs>
                    <a:gs pos="100000">
                      <a:schemeClr val="tx1"/>
                    </a:gs>
                  </a:gsLst>
                  <a:lin ang="5400000" scaled="0"/>
                </a:gradFill>
                <a:latin typeface="Segoe UI Semibold" panose="020B0702040204020203" pitchFamily="34" charset="0"/>
                <a:ea typeface="Segoe UI" pitchFamily="34" charset="0"/>
                <a:cs typeface="Segoe UI Semibold" panose="020B0702040204020203" pitchFamily="34" charset="0"/>
              </a:rPr>
            </a:br>
            <a:r>
              <a:rPr lang="en-US" sz="1000" kern="0">
                <a:gradFill>
                  <a:gsLst>
                    <a:gs pos="1250">
                      <a:schemeClr val="tx1"/>
                    </a:gs>
                    <a:gs pos="100000">
                      <a:schemeClr val="tx1"/>
                    </a:gs>
                  </a:gsLst>
                  <a:lin ang="5400000" scaled="0"/>
                </a:gradFill>
                <a:latin typeface="Segoe UI Semibold" panose="020B0702040204020203" pitchFamily="34" charset="0"/>
                <a:ea typeface="Segoe UI" pitchFamily="34" charset="0"/>
                <a:cs typeface="Segoe UI Semibold" panose="020B0702040204020203" pitchFamily="34" charset="0"/>
              </a:rPr>
              <a:t>SAP HANA workloads</a:t>
            </a:r>
          </a:p>
        </p:txBody>
      </p:sp>
      <p:grpSp>
        <p:nvGrpSpPr>
          <p:cNvPr id="105" name="Group 104"/>
          <p:cNvGrpSpPr/>
          <p:nvPr/>
        </p:nvGrpSpPr>
        <p:grpSpPr>
          <a:xfrm>
            <a:off x="1453521" y="1638082"/>
            <a:ext cx="731520" cy="907858"/>
            <a:chOff x="5815165" y="2158958"/>
            <a:chExt cx="808746" cy="1003699"/>
          </a:xfrm>
        </p:grpSpPr>
        <p:sp>
          <p:nvSpPr>
            <p:cNvPr id="106" name="Rectangular Callout 49"/>
            <p:cNvSpPr/>
            <p:nvPr/>
          </p:nvSpPr>
          <p:spPr bwMode="auto">
            <a:xfrm>
              <a:off x="5815165" y="2158958"/>
              <a:ext cx="808746" cy="285825"/>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spAutoFit/>
            </a:bodyPr>
            <a:lstStyle/>
            <a:p>
              <a:pPr algn="ctr" defTabSz="932472" fontAlgn="base">
                <a:lnSpc>
                  <a:spcPct val="90000"/>
                </a:lnSpc>
                <a:spcBef>
                  <a:spcPct val="0"/>
                </a:spcBef>
                <a:spcAft>
                  <a:spcPct val="0"/>
                </a:spcAft>
              </a:pPr>
              <a:r>
                <a:rPr lang="en-US" sz="120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CY17-Q2</a:t>
              </a:r>
            </a:p>
          </p:txBody>
        </p:sp>
        <p:cxnSp>
          <p:nvCxnSpPr>
            <p:cNvPr id="108" name="Straight Connector 107"/>
            <p:cNvCxnSpPr/>
            <p:nvPr/>
          </p:nvCxnSpPr>
          <p:spPr>
            <a:xfrm flipH="1" flipV="1">
              <a:off x="6218237" y="2431137"/>
              <a:ext cx="1" cy="731520"/>
            </a:xfrm>
            <a:prstGeom prst="line">
              <a:avLst/>
            </a:prstGeom>
            <a:ln w="19050">
              <a:solidFill>
                <a:srgbClr val="BABABA"/>
              </a:solidFill>
              <a:headEnd type="none"/>
              <a:tailEnd type="oval"/>
            </a:ln>
          </p:spPr>
          <p:style>
            <a:lnRef idx="1">
              <a:schemeClr val="accent1"/>
            </a:lnRef>
            <a:fillRef idx="0">
              <a:schemeClr val="accent1"/>
            </a:fillRef>
            <a:effectRef idx="0">
              <a:schemeClr val="accent1"/>
            </a:effectRef>
            <a:fontRef idx="minor">
              <a:schemeClr val="tx1"/>
            </a:fontRef>
          </p:style>
        </p:cxnSp>
      </p:grpSp>
      <p:grpSp>
        <p:nvGrpSpPr>
          <p:cNvPr id="110" name="Group 109"/>
          <p:cNvGrpSpPr/>
          <p:nvPr/>
        </p:nvGrpSpPr>
        <p:grpSpPr>
          <a:xfrm>
            <a:off x="1385764" y="2456546"/>
            <a:ext cx="864685" cy="1236329"/>
            <a:chOff x="454025" y="3077179"/>
            <a:chExt cx="807346" cy="1154346"/>
          </a:xfrm>
        </p:grpSpPr>
        <p:pic>
          <p:nvPicPr>
            <p:cNvPr id="113" name="Picture 112"/>
            <p:cNvPicPr>
              <a:picLocks noChangeAspect="1"/>
            </p:cNvPicPr>
            <p:nvPr/>
          </p:nvPicPr>
          <p:blipFill>
            <a:blip r:embed="rId3"/>
            <a:stretch>
              <a:fillRect/>
            </a:stretch>
          </p:blipFill>
          <p:spPr>
            <a:xfrm>
              <a:off x="454025" y="3077179"/>
              <a:ext cx="807346" cy="1154346"/>
            </a:xfrm>
            <a:prstGeom prst="rect">
              <a:avLst/>
            </a:prstGeom>
          </p:spPr>
        </p:pic>
        <p:sp>
          <p:nvSpPr>
            <p:cNvPr id="114" name="Rectangle 113"/>
            <p:cNvSpPr/>
            <p:nvPr/>
          </p:nvSpPr>
          <p:spPr bwMode="auto">
            <a:xfrm>
              <a:off x="600075" y="3167062"/>
              <a:ext cx="535781" cy="459581"/>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4400" b="1">
                  <a:gradFill>
                    <a:gsLst>
                      <a:gs pos="0">
                        <a:srgbClr val="FFFFFF"/>
                      </a:gs>
                      <a:gs pos="100000">
                        <a:srgbClr val="FFFFFF"/>
                      </a:gs>
                    </a:gsLst>
                    <a:lin ang="5400000" scaled="0"/>
                  </a:gradFill>
                </a:rPr>
                <a:t>B</a:t>
              </a:r>
              <a:endParaRPr lang="en-US" sz="2400" b="1">
                <a:gradFill>
                  <a:gsLst>
                    <a:gs pos="0">
                      <a:srgbClr val="FFFFFF"/>
                    </a:gs>
                    <a:gs pos="100000">
                      <a:srgbClr val="FFFFFF"/>
                    </a:gs>
                  </a:gsLst>
                  <a:lin ang="5400000" scaled="0"/>
                </a:gradFill>
              </a:endParaRPr>
            </a:p>
          </p:txBody>
        </p:sp>
      </p:grpSp>
      <p:sp>
        <p:nvSpPr>
          <p:cNvPr id="115" name="Rectangle 114"/>
          <p:cNvSpPr/>
          <p:nvPr/>
        </p:nvSpPr>
        <p:spPr bwMode="auto">
          <a:xfrm>
            <a:off x="1326741" y="3832932"/>
            <a:ext cx="1004724" cy="39346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293" eaLnBrk="0" fontAlgn="base" hangingPunct="0">
              <a:lnSpc>
                <a:spcPct val="90000"/>
              </a:lnSpc>
              <a:spcBef>
                <a:spcPct val="0"/>
              </a:spcBef>
              <a:spcAft>
                <a:spcPct val="0"/>
              </a:spcAft>
              <a:buClr>
                <a:schemeClr val="tx1"/>
              </a:buClr>
              <a:defRPr/>
            </a:pPr>
            <a:r>
              <a:rPr lang="en-US" sz="1000" kern="0">
                <a:gradFill>
                  <a:gsLst>
                    <a:gs pos="1250">
                      <a:schemeClr val="tx1"/>
                    </a:gs>
                    <a:gs pos="100000">
                      <a:schemeClr val="tx1"/>
                    </a:gs>
                  </a:gsLst>
                  <a:lin ang="5400000" scaled="0"/>
                </a:gradFill>
                <a:latin typeface="Segoe UI Semibold" panose="020B0702040204020203" pitchFamily="34" charset="0"/>
                <a:ea typeface="Segoe UI" pitchFamily="34" charset="0"/>
                <a:cs typeface="Segoe UI Semibold" panose="020B0702040204020203" pitchFamily="34" charset="0"/>
              </a:rPr>
              <a:t>Small</a:t>
            </a:r>
          </a:p>
          <a:p>
            <a:pPr algn="ctr" defTabSz="932293" eaLnBrk="0" fontAlgn="base" hangingPunct="0">
              <a:lnSpc>
                <a:spcPct val="90000"/>
              </a:lnSpc>
              <a:spcBef>
                <a:spcPct val="0"/>
              </a:spcBef>
              <a:spcAft>
                <a:spcPct val="0"/>
              </a:spcAft>
              <a:buClr>
                <a:schemeClr val="tx1"/>
              </a:buClr>
              <a:defRPr/>
            </a:pPr>
            <a:r>
              <a:rPr lang="en-US" sz="1000" kern="0">
                <a:gradFill>
                  <a:gsLst>
                    <a:gs pos="1250">
                      <a:schemeClr val="tx1"/>
                    </a:gs>
                    <a:gs pos="100000">
                      <a:schemeClr val="tx1"/>
                    </a:gs>
                  </a:gsLst>
                  <a:lin ang="5400000" scaled="0"/>
                </a:gradFill>
                <a:latin typeface="Segoe UI Semibold" panose="020B0702040204020203" pitchFamily="34" charset="0"/>
                <a:ea typeface="Segoe UI" pitchFamily="34" charset="0"/>
                <a:cs typeface="Segoe UI Semibold" panose="020B0702040204020203" pitchFamily="34" charset="0"/>
              </a:rPr>
              <a:t> Workloads </a:t>
            </a:r>
          </a:p>
        </p:txBody>
      </p:sp>
    </p:spTree>
    <p:extLst>
      <p:ext uri="{BB962C8B-B14F-4D97-AF65-F5344CB8AC3E}">
        <p14:creationId xmlns:p14="http://schemas.microsoft.com/office/powerpoint/2010/main" val="13837877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0 0 L 0 0.25 E" pathEditMode="relative" ptsTypes="">
                                      <p:cBhvr>
                                        <p:cTn id="6" dur="2000" fill="hold"/>
                                        <p:tgtEl>
                                          <p:spTgt spid="45"/>
                                        </p:tgtEl>
                                        <p:attrNameLst>
                                          <p:attrName>ppt_x</p:attrName>
                                          <p:attrName>ppt_y</p:attrName>
                                        </p:attrNameLst>
                                      </p:cBhvr>
                                    </p:animMotion>
                                  </p:childTnLst>
                                </p:cTn>
                              </p:par>
                              <p:par>
                                <p:cTn id="7" presetID="42" presetClass="path" presetSubtype="0" accel="50000" decel="50000" fill="hold" nodeType="withEffect">
                                  <p:stCondLst>
                                    <p:cond delay="0"/>
                                  </p:stCondLst>
                                  <p:childTnLst>
                                    <p:animMotion origin="layout" path="M 0 0 L 0 0.25 E" pathEditMode="relative" ptsTypes="">
                                      <p:cBhvr>
                                        <p:cTn id="8" dur="2000" fill="hold"/>
                                        <p:tgtEl>
                                          <p:spTgt spid="62"/>
                                        </p:tgtEl>
                                        <p:attrNameLst>
                                          <p:attrName>ppt_x</p:attrName>
                                          <p:attrName>ppt_y</p:attrName>
                                        </p:attrNameLst>
                                      </p:cBhvr>
                                    </p:animMotion>
                                  </p:childTnLst>
                                </p:cTn>
                              </p:par>
                              <p:par>
                                <p:cTn id="9" presetID="42" presetClass="path" presetSubtype="0" accel="50000" decel="50000" fill="hold" nodeType="withEffect">
                                  <p:stCondLst>
                                    <p:cond delay="0"/>
                                  </p:stCondLst>
                                  <p:childTnLst>
                                    <p:animMotion origin="layout" path="M 0 0 L 0 0.25 E" pathEditMode="relative" ptsTypes="">
                                      <p:cBhvr>
                                        <p:cTn id="10" dur="2000" fill="hold"/>
                                        <p:tgtEl>
                                          <p:spTgt spid="68"/>
                                        </p:tgtEl>
                                        <p:attrNameLst>
                                          <p:attrName>ppt_x</p:attrName>
                                          <p:attrName>ppt_y</p:attrName>
                                        </p:attrNameLst>
                                      </p:cBhvr>
                                    </p:animMotion>
                                  </p:childTnLst>
                                </p:cTn>
                              </p:par>
                              <p:par>
                                <p:cTn id="11" presetID="42" presetClass="path" presetSubtype="0" accel="50000" decel="50000" fill="hold" nodeType="withEffect">
                                  <p:stCondLst>
                                    <p:cond delay="0"/>
                                  </p:stCondLst>
                                  <p:childTnLst>
                                    <p:animMotion origin="layout" path="M 0 0 L 0 0.25 E" pathEditMode="relative" ptsTypes="">
                                      <p:cBhvr>
                                        <p:cTn id="12" dur="2000" fill="hold"/>
                                        <p:tgtEl>
                                          <p:spTgt spid="77"/>
                                        </p:tgtEl>
                                        <p:attrNameLst>
                                          <p:attrName>ppt_x</p:attrName>
                                          <p:attrName>ppt_y</p:attrName>
                                        </p:attrNameLst>
                                      </p:cBhvr>
                                    </p:animMotion>
                                  </p:childTnLst>
                                </p:cTn>
                              </p:par>
                              <p:par>
                                <p:cTn id="13" presetID="10" presetClass="entr" presetSubtype="0" fill="hold" nodeType="withEffect">
                                  <p:stCondLst>
                                    <p:cond delay="25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42" presetClass="path" presetSubtype="0" decel="100000" fill="hold" nodeType="withEffect">
                                  <p:stCondLst>
                                    <p:cond delay="250"/>
                                  </p:stCondLst>
                                  <p:childTnLst>
                                    <p:animMotion origin="layout" path="M -8.14399E-7 -2.08806E-7 L -8.14399E-7 0.05039 " pathEditMode="relative" rAng="0" ptsTypes="AA">
                                      <p:cBhvr>
                                        <p:cTn id="17" dur="750" spd="-100000" fill="hold"/>
                                        <p:tgtEl>
                                          <p:spTgt spid="7"/>
                                        </p:tgtEl>
                                        <p:attrNameLst>
                                          <p:attrName>ppt_x</p:attrName>
                                          <p:attrName>ppt_y</p:attrName>
                                        </p:attrNameLst>
                                      </p:cBhvr>
                                      <p:rCtr x="0" y="2519"/>
                                    </p:animMotion>
                                  </p:childTnLst>
                                </p:cTn>
                              </p:par>
                              <p:par>
                                <p:cTn id="18" presetID="10" presetClass="entr" presetSubtype="0" fill="hold" nodeType="withEffect">
                                  <p:stCondLst>
                                    <p:cond delay="250"/>
                                  </p:stCondLst>
                                  <p:childTnLst>
                                    <p:set>
                                      <p:cBhvr>
                                        <p:cTn id="19" dur="1" fill="hold">
                                          <p:stCondLst>
                                            <p:cond delay="0"/>
                                          </p:stCondLst>
                                        </p:cTn>
                                        <p:tgtEl>
                                          <p:spTgt spid="147"/>
                                        </p:tgtEl>
                                        <p:attrNameLst>
                                          <p:attrName>style.visibility</p:attrName>
                                        </p:attrNameLst>
                                      </p:cBhvr>
                                      <p:to>
                                        <p:strVal val="visible"/>
                                      </p:to>
                                    </p:set>
                                    <p:animEffect transition="in" filter="fade">
                                      <p:cBhvr>
                                        <p:cTn id="20" dur="500"/>
                                        <p:tgtEl>
                                          <p:spTgt spid="147"/>
                                        </p:tgtEl>
                                      </p:cBhvr>
                                    </p:animEffect>
                                  </p:childTnLst>
                                </p:cTn>
                              </p:par>
                              <p:par>
                                <p:cTn id="21" presetID="42" presetClass="path" presetSubtype="0" decel="100000" fill="hold" nodeType="withEffect">
                                  <p:stCondLst>
                                    <p:cond delay="250"/>
                                  </p:stCondLst>
                                  <p:childTnLst>
                                    <p:animMotion origin="layout" path="M 1.01098E-6 2.46028E-6 L 1.01098E-6 0.05038 " pathEditMode="relative" rAng="0" ptsTypes="AA">
                                      <p:cBhvr>
                                        <p:cTn id="22" dur="750" spd="-100000" fill="hold"/>
                                        <p:tgtEl>
                                          <p:spTgt spid="147"/>
                                        </p:tgtEl>
                                        <p:attrNameLst>
                                          <p:attrName>ppt_x</p:attrName>
                                          <p:attrName>ppt_y</p:attrName>
                                        </p:attrNameLst>
                                      </p:cBhvr>
                                      <p:rCtr x="0" y="2519"/>
                                    </p:animMotion>
                                  </p:childTnLst>
                                </p:cTn>
                              </p:par>
                              <p:par>
                                <p:cTn id="23" presetID="10" presetClass="entr" presetSubtype="0" fill="hold" nodeType="withEffect">
                                  <p:stCondLst>
                                    <p:cond delay="25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500"/>
                                        <p:tgtEl>
                                          <p:spTgt spid="8"/>
                                        </p:tgtEl>
                                      </p:cBhvr>
                                    </p:animEffect>
                                  </p:childTnLst>
                                </p:cTn>
                              </p:par>
                              <p:par>
                                <p:cTn id="26" presetID="42" presetClass="path" presetSubtype="0" decel="100000" fill="hold" nodeType="withEffect">
                                  <p:stCondLst>
                                    <p:cond delay="250"/>
                                  </p:stCondLst>
                                  <p:childTnLst>
                                    <p:animMotion origin="layout" path="M 1.70283E-6 4.23967E-6 L 1.70283E-6 0.05038 " pathEditMode="relative" rAng="0" ptsTypes="AA">
                                      <p:cBhvr>
                                        <p:cTn id="27" dur="750" spd="-100000" fill="hold"/>
                                        <p:tgtEl>
                                          <p:spTgt spid="8"/>
                                        </p:tgtEl>
                                        <p:attrNameLst>
                                          <p:attrName>ppt_x</p:attrName>
                                          <p:attrName>ppt_y</p:attrName>
                                        </p:attrNameLst>
                                      </p:cBhvr>
                                      <p:rCtr x="0" y="2519"/>
                                    </p:animMotion>
                                  </p:childTnLst>
                                </p:cTn>
                              </p:par>
                              <p:par>
                                <p:cTn id="28" presetID="10" presetClass="entr" presetSubtype="0" fill="hold" grpId="0" nodeType="withEffect">
                                  <p:stCondLst>
                                    <p:cond delay="250"/>
                                  </p:stCondLst>
                                  <p:childTnLst>
                                    <p:set>
                                      <p:cBhvr>
                                        <p:cTn id="29" dur="1" fill="hold">
                                          <p:stCondLst>
                                            <p:cond delay="0"/>
                                          </p:stCondLst>
                                        </p:cTn>
                                        <p:tgtEl>
                                          <p:spTgt spid="342"/>
                                        </p:tgtEl>
                                        <p:attrNameLst>
                                          <p:attrName>style.visibility</p:attrName>
                                        </p:attrNameLst>
                                      </p:cBhvr>
                                      <p:to>
                                        <p:strVal val="visible"/>
                                      </p:to>
                                    </p:set>
                                    <p:animEffect transition="in" filter="fade">
                                      <p:cBhvr>
                                        <p:cTn id="30" dur="500"/>
                                        <p:tgtEl>
                                          <p:spTgt spid="342"/>
                                        </p:tgtEl>
                                      </p:cBhvr>
                                    </p:animEffect>
                                  </p:childTnLst>
                                </p:cTn>
                              </p:par>
                              <p:par>
                                <p:cTn id="31" presetID="42" presetClass="path" presetSubtype="0" decel="100000" fill="hold" grpId="1" nodeType="withEffect">
                                  <p:stCondLst>
                                    <p:cond delay="250"/>
                                  </p:stCondLst>
                                  <p:childTnLst>
                                    <p:animMotion origin="layout" path="M -3.16569E-6 1.24376E-6 L -3.16569E-6 0.05038 " pathEditMode="relative" rAng="0" ptsTypes="AA">
                                      <p:cBhvr>
                                        <p:cTn id="32" dur="750" spd="-100000" fill="hold"/>
                                        <p:tgtEl>
                                          <p:spTgt spid="342"/>
                                        </p:tgtEl>
                                        <p:attrNameLst>
                                          <p:attrName>ppt_x</p:attrName>
                                          <p:attrName>ppt_y</p:attrName>
                                        </p:attrNameLst>
                                      </p:cBhvr>
                                      <p:rCtr x="0" y="2519"/>
                                    </p:animMotion>
                                  </p:childTnLst>
                                </p:cTn>
                              </p:par>
                              <p:par>
                                <p:cTn id="33" presetID="10" presetClass="entr" presetSubtype="0" fill="hold" grpId="0" nodeType="withEffect">
                                  <p:stCondLst>
                                    <p:cond delay="250"/>
                                  </p:stCondLst>
                                  <p:childTnLst>
                                    <p:set>
                                      <p:cBhvr>
                                        <p:cTn id="34" dur="1" fill="hold">
                                          <p:stCondLst>
                                            <p:cond delay="0"/>
                                          </p:stCondLst>
                                        </p:cTn>
                                        <p:tgtEl>
                                          <p:spTgt spid="341"/>
                                        </p:tgtEl>
                                        <p:attrNameLst>
                                          <p:attrName>style.visibility</p:attrName>
                                        </p:attrNameLst>
                                      </p:cBhvr>
                                      <p:to>
                                        <p:strVal val="visible"/>
                                      </p:to>
                                    </p:set>
                                    <p:animEffect transition="in" filter="fade">
                                      <p:cBhvr>
                                        <p:cTn id="35" dur="500"/>
                                        <p:tgtEl>
                                          <p:spTgt spid="341"/>
                                        </p:tgtEl>
                                      </p:cBhvr>
                                    </p:animEffect>
                                  </p:childTnLst>
                                </p:cTn>
                              </p:par>
                              <p:par>
                                <p:cTn id="36" presetID="42" presetClass="path" presetSubtype="0" decel="100000" fill="hold" grpId="1" nodeType="withEffect">
                                  <p:stCondLst>
                                    <p:cond delay="250"/>
                                  </p:stCondLst>
                                  <p:childTnLst>
                                    <p:animMotion origin="layout" path="M -3.59459E-6 -4.30776E-6 L -3.59459E-6 0.05039 " pathEditMode="relative" rAng="0" ptsTypes="AA">
                                      <p:cBhvr>
                                        <p:cTn id="37" dur="750" spd="-100000" fill="hold"/>
                                        <p:tgtEl>
                                          <p:spTgt spid="341"/>
                                        </p:tgtEl>
                                        <p:attrNameLst>
                                          <p:attrName>ppt_x</p:attrName>
                                          <p:attrName>ppt_y</p:attrName>
                                        </p:attrNameLst>
                                      </p:cBhvr>
                                      <p:rCtr x="0" y="2519"/>
                                    </p:animMotion>
                                  </p:childTnLst>
                                </p:cTn>
                              </p:par>
                              <p:par>
                                <p:cTn id="38" presetID="10" presetClass="entr" presetSubtype="0" fill="hold" grpId="0" nodeType="withEffect">
                                  <p:stCondLst>
                                    <p:cond delay="250"/>
                                  </p:stCondLst>
                                  <p:childTnLst>
                                    <p:set>
                                      <p:cBhvr>
                                        <p:cTn id="39" dur="1" fill="hold">
                                          <p:stCondLst>
                                            <p:cond delay="0"/>
                                          </p:stCondLst>
                                        </p:cTn>
                                        <p:tgtEl>
                                          <p:spTgt spid="150"/>
                                        </p:tgtEl>
                                        <p:attrNameLst>
                                          <p:attrName>style.visibility</p:attrName>
                                        </p:attrNameLst>
                                      </p:cBhvr>
                                      <p:to>
                                        <p:strVal val="visible"/>
                                      </p:to>
                                    </p:set>
                                    <p:animEffect transition="in" filter="fade">
                                      <p:cBhvr>
                                        <p:cTn id="40" dur="500"/>
                                        <p:tgtEl>
                                          <p:spTgt spid="150"/>
                                        </p:tgtEl>
                                      </p:cBhvr>
                                    </p:animEffect>
                                  </p:childTnLst>
                                </p:cTn>
                              </p:par>
                              <p:par>
                                <p:cTn id="41" presetID="42" presetClass="path" presetSubtype="0" decel="100000" fill="hold" grpId="1" nodeType="withEffect">
                                  <p:stCondLst>
                                    <p:cond delay="250"/>
                                  </p:stCondLst>
                                  <p:childTnLst>
                                    <p:animMotion origin="layout" path="M -1.34031E-6 3.91285E-6 L -1.34031E-6 0.05038 " pathEditMode="relative" rAng="0" ptsTypes="AA">
                                      <p:cBhvr>
                                        <p:cTn id="42" dur="750" spd="-100000" fill="hold"/>
                                        <p:tgtEl>
                                          <p:spTgt spid="150"/>
                                        </p:tgtEl>
                                        <p:attrNameLst>
                                          <p:attrName>ppt_x</p:attrName>
                                          <p:attrName>ppt_y</p:attrName>
                                        </p:attrNameLst>
                                      </p:cBhvr>
                                      <p:rCtr x="0" y="2519"/>
                                    </p:animMotion>
                                  </p:childTnLst>
                                </p:cTn>
                              </p:par>
                              <p:par>
                                <p:cTn id="43" presetID="10" presetClass="entr" presetSubtype="0" fill="hold" nodeType="withEffect">
                                  <p:stCondLst>
                                    <p:cond delay="250"/>
                                  </p:stCondLst>
                                  <p:childTnLst>
                                    <p:set>
                                      <p:cBhvr>
                                        <p:cTn id="44" dur="1" fill="hold">
                                          <p:stCondLst>
                                            <p:cond delay="0"/>
                                          </p:stCondLst>
                                        </p:cTn>
                                        <p:tgtEl>
                                          <p:spTgt spid="155"/>
                                        </p:tgtEl>
                                        <p:attrNameLst>
                                          <p:attrName>style.visibility</p:attrName>
                                        </p:attrNameLst>
                                      </p:cBhvr>
                                      <p:to>
                                        <p:strVal val="visible"/>
                                      </p:to>
                                    </p:set>
                                    <p:animEffect transition="in" filter="fade">
                                      <p:cBhvr>
                                        <p:cTn id="45" dur="500"/>
                                        <p:tgtEl>
                                          <p:spTgt spid="155"/>
                                        </p:tgtEl>
                                      </p:cBhvr>
                                    </p:animEffect>
                                  </p:childTnLst>
                                </p:cTn>
                              </p:par>
                              <p:par>
                                <p:cTn id="46" presetID="10" presetClass="entr" presetSubtype="0" fill="hold" grpId="0" nodeType="withEffect">
                                  <p:stCondLst>
                                    <p:cond delay="250"/>
                                  </p:stCondLst>
                                  <p:childTnLst>
                                    <p:set>
                                      <p:cBhvr>
                                        <p:cTn id="47" dur="1" fill="hold">
                                          <p:stCondLst>
                                            <p:cond delay="0"/>
                                          </p:stCondLst>
                                        </p:cTn>
                                        <p:tgtEl>
                                          <p:spTgt spid="161"/>
                                        </p:tgtEl>
                                        <p:attrNameLst>
                                          <p:attrName>style.visibility</p:attrName>
                                        </p:attrNameLst>
                                      </p:cBhvr>
                                      <p:to>
                                        <p:strVal val="visible"/>
                                      </p:to>
                                    </p:set>
                                    <p:animEffect transition="in" filter="fade">
                                      <p:cBhvr>
                                        <p:cTn id="48" dur="500"/>
                                        <p:tgtEl>
                                          <p:spTgt spid="161"/>
                                        </p:tgtEl>
                                      </p:cBhvr>
                                    </p:animEffect>
                                  </p:childTnLst>
                                </p:cTn>
                              </p:par>
                              <p:par>
                                <p:cTn id="49" presetID="42" presetClass="path" presetSubtype="0" decel="100000" fill="hold" grpId="1" nodeType="withEffect">
                                  <p:stCondLst>
                                    <p:cond delay="250"/>
                                  </p:stCondLst>
                                  <p:childTnLst>
                                    <p:animMotion origin="layout" path="M -4.00562E-6 -3.41807E-6 L -4.00562E-6 0.05039 " pathEditMode="relative" rAng="0" ptsTypes="AA">
                                      <p:cBhvr>
                                        <p:cTn id="50" dur="750" spd="-100000" fill="hold"/>
                                        <p:tgtEl>
                                          <p:spTgt spid="161"/>
                                        </p:tgtEl>
                                        <p:attrNameLst>
                                          <p:attrName>ppt_x</p:attrName>
                                          <p:attrName>ppt_y</p:attrName>
                                        </p:attrNameLst>
                                      </p:cBhvr>
                                      <p:rCtr x="0" y="2519"/>
                                    </p:animMotion>
                                  </p:childTnLst>
                                </p:cTn>
                              </p:par>
                              <p:par>
                                <p:cTn id="51" presetID="10" presetClass="entr" presetSubtype="0" fill="hold" nodeType="withEffect">
                                  <p:stCondLst>
                                    <p:cond delay="250"/>
                                  </p:stCondLst>
                                  <p:childTnLst>
                                    <p:set>
                                      <p:cBhvr>
                                        <p:cTn id="52" dur="1" fill="hold">
                                          <p:stCondLst>
                                            <p:cond delay="0"/>
                                          </p:stCondLst>
                                        </p:cTn>
                                        <p:tgtEl>
                                          <p:spTgt spid="81"/>
                                        </p:tgtEl>
                                        <p:attrNameLst>
                                          <p:attrName>style.visibility</p:attrName>
                                        </p:attrNameLst>
                                      </p:cBhvr>
                                      <p:to>
                                        <p:strVal val="visible"/>
                                      </p:to>
                                    </p:set>
                                    <p:animEffect transition="in" filter="fade">
                                      <p:cBhvr>
                                        <p:cTn id="53" dur="500"/>
                                        <p:tgtEl>
                                          <p:spTgt spid="81"/>
                                        </p:tgtEl>
                                      </p:cBhvr>
                                    </p:animEffect>
                                  </p:childTnLst>
                                </p:cTn>
                              </p:par>
                              <p:par>
                                <p:cTn id="54" presetID="42" presetClass="path" presetSubtype="0" decel="100000" fill="hold" nodeType="withEffect">
                                  <p:stCondLst>
                                    <p:cond delay="250"/>
                                  </p:stCondLst>
                                  <p:childTnLst>
                                    <p:animMotion origin="layout" path="M 4.60812E-6 -5.44712E-8 L 4.60812E-6 0.05039 " pathEditMode="relative" rAng="0" ptsTypes="AA">
                                      <p:cBhvr>
                                        <p:cTn id="55" dur="750" spd="-100000" fill="hold"/>
                                        <p:tgtEl>
                                          <p:spTgt spid="81"/>
                                        </p:tgtEl>
                                        <p:attrNameLst>
                                          <p:attrName>ppt_x</p:attrName>
                                          <p:attrName>ppt_y</p:attrName>
                                        </p:attrNameLst>
                                      </p:cBhvr>
                                      <p:rCtr x="0" y="2519"/>
                                    </p:animMotion>
                                  </p:childTnLst>
                                </p:cTn>
                              </p:par>
                              <p:par>
                                <p:cTn id="56" presetID="10" presetClass="entr" presetSubtype="0" fill="hold" grpId="0" nodeType="withEffect">
                                  <p:stCondLst>
                                    <p:cond delay="250"/>
                                  </p:stCondLst>
                                  <p:childTnLst>
                                    <p:set>
                                      <p:cBhvr>
                                        <p:cTn id="57" dur="1" fill="hold">
                                          <p:stCondLst>
                                            <p:cond delay="0"/>
                                          </p:stCondLst>
                                        </p:cTn>
                                        <p:tgtEl>
                                          <p:spTgt spid="97"/>
                                        </p:tgtEl>
                                        <p:attrNameLst>
                                          <p:attrName>style.visibility</p:attrName>
                                        </p:attrNameLst>
                                      </p:cBhvr>
                                      <p:to>
                                        <p:strVal val="visible"/>
                                      </p:to>
                                    </p:set>
                                    <p:animEffect transition="in" filter="fade">
                                      <p:cBhvr>
                                        <p:cTn id="58" dur="500"/>
                                        <p:tgtEl>
                                          <p:spTgt spid="97"/>
                                        </p:tgtEl>
                                      </p:cBhvr>
                                    </p:animEffect>
                                  </p:childTnLst>
                                </p:cTn>
                              </p:par>
                              <p:par>
                                <p:cTn id="59" presetID="42" presetClass="path" presetSubtype="0" decel="100000" fill="hold" grpId="1" nodeType="withEffect">
                                  <p:stCondLst>
                                    <p:cond delay="250"/>
                                  </p:stCondLst>
                                  <p:childTnLst>
                                    <p:animMotion origin="layout" path="M -6.63773E-8 1.39809E-6 L -6.63773E-8 0.05038 " pathEditMode="relative" rAng="0" ptsTypes="AA">
                                      <p:cBhvr>
                                        <p:cTn id="60" dur="750" spd="-100000" fill="hold"/>
                                        <p:tgtEl>
                                          <p:spTgt spid="97"/>
                                        </p:tgtEl>
                                        <p:attrNameLst>
                                          <p:attrName>ppt_x</p:attrName>
                                          <p:attrName>ppt_y</p:attrName>
                                        </p:attrNameLst>
                                      </p:cBhvr>
                                      <p:rCtr x="0" y="2519"/>
                                    </p:animMotion>
                                  </p:childTnLst>
                                </p:cTn>
                              </p:par>
                              <p:par>
                                <p:cTn id="61" presetID="10" presetClass="entr" presetSubtype="0" fill="hold" nodeType="withEffect">
                                  <p:stCondLst>
                                    <p:cond delay="250"/>
                                  </p:stCondLst>
                                  <p:childTnLst>
                                    <p:set>
                                      <p:cBhvr>
                                        <p:cTn id="62" dur="1" fill="hold">
                                          <p:stCondLst>
                                            <p:cond delay="0"/>
                                          </p:stCondLst>
                                        </p:cTn>
                                        <p:tgtEl>
                                          <p:spTgt spid="105"/>
                                        </p:tgtEl>
                                        <p:attrNameLst>
                                          <p:attrName>style.visibility</p:attrName>
                                        </p:attrNameLst>
                                      </p:cBhvr>
                                      <p:to>
                                        <p:strVal val="visible"/>
                                      </p:to>
                                    </p:set>
                                    <p:animEffect transition="in" filter="fade">
                                      <p:cBhvr>
                                        <p:cTn id="63" dur="500"/>
                                        <p:tgtEl>
                                          <p:spTgt spid="105"/>
                                        </p:tgtEl>
                                      </p:cBhvr>
                                    </p:animEffect>
                                  </p:childTnLst>
                                </p:cTn>
                              </p:par>
                              <p:par>
                                <p:cTn id="64" presetID="42" presetClass="path" presetSubtype="0" decel="100000" fill="hold" nodeType="withEffect">
                                  <p:stCondLst>
                                    <p:cond delay="250"/>
                                  </p:stCondLst>
                                  <p:childTnLst>
                                    <p:animMotion origin="layout" path="M 4.57748E-6 2.46028E-6 L 4.57748E-6 0.05038 " pathEditMode="relative" rAng="0" ptsTypes="AA">
                                      <p:cBhvr>
                                        <p:cTn id="65" dur="750" spd="-100000" fill="hold"/>
                                        <p:tgtEl>
                                          <p:spTgt spid="105"/>
                                        </p:tgtEl>
                                        <p:attrNameLst>
                                          <p:attrName>ppt_x</p:attrName>
                                          <p:attrName>ppt_y</p:attrName>
                                        </p:attrNameLst>
                                      </p:cBhvr>
                                      <p:rCtr x="0" y="2519"/>
                                    </p:animMotion>
                                  </p:childTnLst>
                                </p:cTn>
                              </p:par>
                              <p:par>
                                <p:cTn id="66" presetID="10" presetClass="entr" presetSubtype="0" fill="hold" grpId="0" nodeType="withEffect">
                                  <p:stCondLst>
                                    <p:cond delay="250"/>
                                  </p:stCondLst>
                                  <p:childTnLst>
                                    <p:set>
                                      <p:cBhvr>
                                        <p:cTn id="67" dur="1" fill="hold">
                                          <p:stCondLst>
                                            <p:cond delay="0"/>
                                          </p:stCondLst>
                                        </p:cTn>
                                        <p:tgtEl>
                                          <p:spTgt spid="115"/>
                                        </p:tgtEl>
                                        <p:attrNameLst>
                                          <p:attrName>style.visibility</p:attrName>
                                        </p:attrNameLst>
                                      </p:cBhvr>
                                      <p:to>
                                        <p:strVal val="visible"/>
                                      </p:to>
                                    </p:set>
                                    <p:animEffect transition="in" filter="fade">
                                      <p:cBhvr>
                                        <p:cTn id="68" dur="500"/>
                                        <p:tgtEl>
                                          <p:spTgt spid="115"/>
                                        </p:tgtEl>
                                      </p:cBhvr>
                                    </p:animEffect>
                                  </p:childTnLst>
                                </p:cTn>
                              </p:par>
                              <p:par>
                                <p:cTn id="69" presetID="42" presetClass="path" presetSubtype="0" decel="100000" fill="hold" grpId="1" nodeType="withEffect">
                                  <p:stCondLst>
                                    <p:cond delay="250"/>
                                  </p:stCondLst>
                                  <p:childTnLst>
                                    <p:animMotion origin="layout" path="M -1.31478E-6 -2.68271E-6 L -1.31478E-6 0.05039 " pathEditMode="relative" rAng="0" ptsTypes="AA">
                                      <p:cBhvr>
                                        <p:cTn id="70" dur="750" spd="-100000" fill="hold"/>
                                        <p:tgtEl>
                                          <p:spTgt spid="115"/>
                                        </p:tgtEl>
                                        <p:attrNameLst>
                                          <p:attrName>ppt_x</p:attrName>
                                          <p:attrName>ppt_y</p:attrName>
                                        </p:attrNameLst>
                                      </p:cBhvr>
                                      <p:rCtr x="0" y="2519"/>
                                    </p:animMotion>
                                  </p:childTnLst>
                                </p:cTn>
                              </p:par>
                            </p:childTnLst>
                          </p:cTn>
                        </p:par>
                        <p:par>
                          <p:cTn id="71" fill="hold">
                            <p:stCondLst>
                              <p:cond delay="2000"/>
                            </p:stCondLst>
                            <p:childTnLst>
                              <p:par>
                                <p:cTn id="72" presetID="2" presetClass="entr" presetSubtype="4" decel="100000" fill="hold" nodeType="afterEffect">
                                  <p:stCondLst>
                                    <p:cond delay="0"/>
                                  </p:stCondLst>
                                  <p:childTnLst>
                                    <p:set>
                                      <p:cBhvr>
                                        <p:cTn id="73" dur="1" fill="hold">
                                          <p:stCondLst>
                                            <p:cond delay="0"/>
                                          </p:stCondLst>
                                        </p:cTn>
                                        <p:tgtEl>
                                          <p:spTgt spid="127"/>
                                        </p:tgtEl>
                                        <p:attrNameLst>
                                          <p:attrName>style.visibility</p:attrName>
                                        </p:attrNameLst>
                                      </p:cBhvr>
                                      <p:to>
                                        <p:strVal val="visible"/>
                                      </p:to>
                                    </p:set>
                                    <p:anim calcmode="lin" valueType="num">
                                      <p:cBhvr additive="base">
                                        <p:cTn id="74" dur="750" fill="hold"/>
                                        <p:tgtEl>
                                          <p:spTgt spid="127"/>
                                        </p:tgtEl>
                                        <p:attrNameLst>
                                          <p:attrName>ppt_x</p:attrName>
                                        </p:attrNameLst>
                                      </p:cBhvr>
                                      <p:tavLst>
                                        <p:tav tm="0">
                                          <p:val>
                                            <p:strVal val="#ppt_x"/>
                                          </p:val>
                                        </p:tav>
                                        <p:tav tm="100000">
                                          <p:val>
                                            <p:strVal val="#ppt_x"/>
                                          </p:val>
                                        </p:tav>
                                      </p:tavLst>
                                    </p:anim>
                                    <p:anim calcmode="lin" valueType="num">
                                      <p:cBhvr additive="base">
                                        <p:cTn id="75" dur="750" fill="hold"/>
                                        <p:tgtEl>
                                          <p:spTgt spid="12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1" grpId="0"/>
      <p:bldP spid="341" grpId="1"/>
      <p:bldP spid="342" grpId="0"/>
      <p:bldP spid="342" grpId="1"/>
      <p:bldP spid="150" grpId="0"/>
      <p:bldP spid="150" grpId="1"/>
      <p:bldP spid="161" grpId="0"/>
      <p:bldP spid="161" grpId="1"/>
      <p:bldP spid="97" grpId="0"/>
      <p:bldP spid="97" grpId="1"/>
      <p:bldP spid="115" grpId="0"/>
      <p:bldP spid="115" grpId="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2577F0-E2D2-45E4-B5E2-A64AC823E3DA}"/>
              </a:ext>
            </a:extLst>
          </p:cNvPr>
          <p:cNvSpPr>
            <a:spLocks noGrp="1"/>
          </p:cNvSpPr>
          <p:nvPr>
            <p:ph type="title"/>
          </p:nvPr>
        </p:nvSpPr>
        <p:spPr/>
        <p:txBody>
          <a:bodyPr/>
          <a:lstStyle/>
          <a:p>
            <a:pPr indent="457200"/>
            <a:r>
              <a:rPr lang="en-US" dirty="0"/>
              <a:t>New VM sizes</a:t>
            </a:r>
            <a:endParaRPr lang="en-US" dirty="0">
              <a:solidFill>
                <a:schemeClr val="tx1"/>
              </a:solidFill>
            </a:endParaRPr>
          </a:p>
        </p:txBody>
      </p:sp>
      <p:sp>
        <p:nvSpPr>
          <p:cNvPr id="3" name="Text Placeholder 2">
            <a:extLst>
              <a:ext uri="{FF2B5EF4-FFF2-40B4-BE49-F238E27FC236}">
                <a16:creationId xmlns:a16="http://schemas.microsoft.com/office/drawing/2014/main" id="{44F929DC-1D9E-4603-8F03-E9F56F403F8E}"/>
              </a:ext>
            </a:extLst>
          </p:cNvPr>
          <p:cNvSpPr>
            <a:spLocks noGrp="1"/>
          </p:cNvSpPr>
          <p:nvPr>
            <p:ph type="body" sz="quarter" idx="10"/>
          </p:nvPr>
        </p:nvSpPr>
        <p:spPr>
          <a:xfrm>
            <a:off x="274638" y="1212850"/>
            <a:ext cx="11888787" cy="3120854"/>
          </a:xfrm>
        </p:spPr>
        <p:txBody>
          <a:bodyPr/>
          <a:lstStyle/>
          <a:p>
            <a:pPr marL="571500" indent="-571500">
              <a:buFont typeface="Arial" panose="020B0604020202020204" pitchFamily="34" charset="0"/>
              <a:buChar char="•"/>
            </a:pPr>
            <a:r>
              <a:rPr lang="en-US" dirty="0"/>
              <a:t>SAP HANA running on both M-series and purpose-built infrastructure, the largest of their kind in the cloud. </a:t>
            </a:r>
          </a:p>
          <a:p>
            <a:pPr marL="571500" indent="-571500">
              <a:buFont typeface="Arial" panose="020B0604020202020204" pitchFamily="34" charset="0"/>
              <a:buChar char="•"/>
            </a:pPr>
            <a:r>
              <a:rPr lang="en-US" dirty="0"/>
              <a:t>B-series VM for burstable workloads</a:t>
            </a:r>
          </a:p>
          <a:p>
            <a:pPr marL="571500" indent="-571500">
              <a:buFont typeface="Arial" panose="020B0604020202020204" pitchFamily="34" charset="0"/>
              <a:buChar char="•"/>
            </a:pPr>
            <a:r>
              <a:rPr lang="en-US" dirty="0"/>
              <a:t>Fv2-, NCv2-, ND-series Intel’s Scalable Xeon and NVIDIA’s Tesla P100 and P40 GPUs.</a:t>
            </a:r>
            <a:br>
              <a:rPr lang="en-US" sz="2400" dirty="0"/>
            </a:br>
            <a:endParaRPr lang="en-US" sz="1600" dirty="0"/>
          </a:p>
        </p:txBody>
      </p:sp>
    </p:spTree>
    <p:extLst>
      <p:ext uri="{BB962C8B-B14F-4D97-AF65-F5344CB8AC3E}">
        <p14:creationId xmlns:p14="http://schemas.microsoft.com/office/powerpoint/2010/main" val="2419633885"/>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10">
            <a:extLst>
              <a:ext uri="{FF2B5EF4-FFF2-40B4-BE49-F238E27FC236}">
                <a16:creationId xmlns:a16="http://schemas.microsoft.com/office/drawing/2014/main" id="{896338E4-5E15-43CE-8AF9-7CEA7FF4CEDC}"/>
              </a:ext>
            </a:extLst>
          </p:cNvPr>
          <p:cNvSpPr txBox="1"/>
          <p:nvPr/>
        </p:nvSpPr>
        <p:spPr>
          <a:xfrm>
            <a:off x="8780503" y="5297690"/>
            <a:ext cx="2139437" cy="439988"/>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2293" fontAlgn="base">
              <a:lnSpc>
                <a:spcPct val="90000"/>
              </a:lnSpc>
              <a:spcBef>
                <a:spcPct val="0"/>
              </a:spcBef>
              <a:spcAft>
                <a:spcPct val="0"/>
              </a:spcAft>
              <a:defRPr/>
            </a:pPr>
            <a:r>
              <a:rPr lang="en-US" sz="2448" spc="30" dirty="0">
                <a:solidFill>
                  <a:srgbClr val="0078D7"/>
                </a:solidFill>
                <a:latin typeface="Segoe UI Light"/>
                <a:cs typeface="Segoe UI" pitchFamily="34" charset="0"/>
              </a:rPr>
              <a:t>Trusted</a:t>
            </a:r>
          </a:p>
        </p:txBody>
      </p:sp>
      <p:sp>
        <p:nvSpPr>
          <p:cNvPr id="25" name="TextBox 10">
            <a:extLst>
              <a:ext uri="{FF2B5EF4-FFF2-40B4-BE49-F238E27FC236}">
                <a16:creationId xmlns:a16="http://schemas.microsoft.com/office/drawing/2014/main" id="{8BD8644E-02C1-4F61-928F-E8902B1F0AC2}"/>
              </a:ext>
            </a:extLst>
          </p:cNvPr>
          <p:cNvSpPr txBox="1"/>
          <p:nvPr/>
        </p:nvSpPr>
        <p:spPr>
          <a:xfrm>
            <a:off x="1724044" y="5297690"/>
            <a:ext cx="2139437" cy="439988"/>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2293" fontAlgn="base">
              <a:lnSpc>
                <a:spcPct val="90000"/>
              </a:lnSpc>
              <a:spcBef>
                <a:spcPct val="0"/>
              </a:spcBef>
              <a:spcAft>
                <a:spcPct val="0"/>
              </a:spcAft>
              <a:defRPr/>
            </a:pPr>
            <a:r>
              <a:rPr lang="en-US" sz="2448" spc="30" dirty="0">
                <a:solidFill>
                  <a:srgbClr val="0078D7"/>
                </a:solidFill>
                <a:latin typeface="Segoe UI Light"/>
                <a:cs typeface="Segoe UI" pitchFamily="34" charset="0"/>
              </a:rPr>
              <a:t>Productive</a:t>
            </a:r>
          </a:p>
        </p:txBody>
      </p:sp>
      <p:sp>
        <p:nvSpPr>
          <p:cNvPr id="26" name="TextBox 10">
            <a:extLst>
              <a:ext uri="{FF2B5EF4-FFF2-40B4-BE49-F238E27FC236}">
                <a16:creationId xmlns:a16="http://schemas.microsoft.com/office/drawing/2014/main" id="{FF250B0B-16D0-4242-B609-FCD6071403FF}"/>
              </a:ext>
            </a:extLst>
          </p:cNvPr>
          <p:cNvSpPr txBox="1"/>
          <p:nvPr/>
        </p:nvSpPr>
        <p:spPr>
          <a:xfrm>
            <a:off x="6403839" y="5297690"/>
            <a:ext cx="2139437" cy="439988"/>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2293" fontAlgn="base">
              <a:lnSpc>
                <a:spcPct val="90000"/>
              </a:lnSpc>
              <a:spcBef>
                <a:spcPct val="0"/>
              </a:spcBef>
              <a:spcAft>
                <a:spcPct val="0"/>
              </a:spcAft>
              <a:defRPr/>
            </a:pPr>
            <a:r>
              <a:rPr lang="en-US" sz="2448" spc="30" dirty="0">
                <a:solidFill>
                  <a:srgbClr val="0078D7"/>
                </a:solidFill>
                <a:latin typeface="Segoe UI Light"/>
                <a:cs typeface="Segoe UI" pitchFamily="34" charset="0"/>
              </a:rPr>
              <a:t>Intelligent</a:t>
            </a:r>
          </a:p>
        </p:txBody>
      </p:sp>
      <p:sp>
        <p:nvSpPr>
          <p:cNvPr id="27" name="TextBox 10">
            <a:extLst>
              <a:ext uri="{FF2B5EF4-FFF2-40B4-BE49-F238E27FC236}">
                <a16:creationId xmlns:a16="http://schemas.microsoft.com/office/drawing/2014/main" id="{2F69F83B-0A06-4322-8678-085D0848E284}"/>
              </a:ext>
            </a:extLst>
          </p:cNvPr>
          <p:cNvSpPr txBox="1"/>
          <p:nvPr/>
        </p:nvSpPr>
        <p:spPr>
          <a:xfrm>
            <a:off x="4095438" y="5297690"/>
            <a:ext cx="2139437" cy="439988"/>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2293" fontAlgn="base">
              <a:lnSpc>
                <a:spcPct val="90000"/>
              </a:lnSpc>
              <a:spcBef>
                <a:spcPct val="0"/>
              </a:spcBef>
              <a:spcAft>
                <a:spcPct val="0"/>
              </a:spcAft>
              <a:defRPr/>
            </a:pPr>
            <a:r>
              <a:rPr lang="en-US" sz="2448" spc="30" dirty="0">
                <a:solidFill>
                  <a:srgbClr val="0078D7"/>
                </a:solidFill>
                <a:latin typeface="Segoe UI Light"/>
                <a:cs typeface="Segoe UI" pitchFamily="34" charset="0"/>
              </a:rPr>
              <a:t>Hybrid</a:t>
            </a:r>
          </a:p>
        </p:txBody>
      </p:sp>
      <p:sp>
        <p:nvSpPr>
          <p:cNvPr id="35" name="speedometer_2">
            <a:extLst>
              <a:ext uri="{FF2B5EF4-FFF2-40B4-BE49-F238E27FC236}">
                <a16:creationId xmlns:a16="http://schemas.microsoft.com/office/drawing/2014/main" id="{46821C48-C0E2-4818-81B4-7D5236DC9004}"/>
              </a:ext>
            </a:extLst>
          </p:cNvPr>
          <p:cNvSpPr>
            <a:spLocks noChangeAspect="1" noEditPoints="1"/>
          </p:cNvSpPr>
          <p:nvPr/>
        </p:nvSpPr>
        <p:spPr bwMode="auto">
          <a:xfrm>
            <a:off x="2466609" y="3827643"/>
            <a:ext cx="652898" cy="652896"/>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28575">
            <a:solidFill>
              <a:srgbClr val="001F50"/>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cs typeface="Segoe UI" pitchFamily="34" charset="0"/>
            </a:endParaRPr>
          </a:p>
        </p:txBody>
      </p:sp>
      <p:grpSp>
        <p:nvGrpSpPr>
          <p:cNvPr id="36" name="Group 35">
            <a:extLst>
              <a:ext uri="{FF2B5EF4-FFF2-40B4-BE49-F238E27FC236}">
                <a16:creationId xmlns:a16="http://schemas.microsoft.com/office/drawing/2014/main" id="{77AD9DD7-EB86-45CE-9B27-089347C7D079}"/>
              </a:ext>
            </a:extLst>
          </p:cNvPr>
          <p:cNvGrpSpPr/>
          <p:nvPr/>
        </p:nvGrpSpPr>
        <p:grpSpPr>
          <a:xfrm>
            <a:off x="4843693" y="3860585"/>
            <a:ext cx="600997" cy="587012"/>
            <a:chOff x="2088630" y="3287843"/>
            <a:chExt cx="429718" cy="419725"/>
          </a:xfrm>
          <a:noFill/>
        </p:grpSpPr>
        <p:sp>
          <p:nvSpPr>
            <p:cNvPr id="37" name="Rectangle 36">
              <a:extLst>
                <a:ext uri="{FF2B5EF4-FFF2-40B4-BE49-F238E27FC236}">
                  <a16:creationId xmlns:a16="http://schemas.microsoft.com/office/drawing/2014/main" id="{B3CFD5EC-43D5-4B04-B8AE-6E1A4076A14C}"/>
                </a:ext>
              </a:extLst>
            </p:cNvPr>
            <p:cNvSpPr/>
            <p:nvPr/>
          </p:nvSpPr>
          <p:spPr bwMode="auto">
            <a:xfrm>
              <a:off x="2213548" y="3287843"/>
              <a:ext cx="304800" cy="304800"/>
            </a:xfrm>
            <a:prstGeom prst="rect">
              <a:avLst/>
            </a:prstGeom>
            <a:noFill/>
            <a:ln w="28575">
              <a:solidFill>
                <a:srgbClr val="001F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cs typeface="Segoe UI" pitchFamily="34" charset="0"/>
              </a:endParaRPr>
            </a:p>
          </p:txBody>
        </p:sp>
        <p:sp>
          <p:nvSpPr>
            <p:cNvPr id="38" name="Rectangle 37">
              <a:extLst>
                <a:ext uri="{FF2B5EF4-FFF2-40B4-BE49-F238E27FC236}">
                  <a16:creationId xmlns:a16="http://schemas.microsoft.com/office/drawing/2014/main" id="{826EBD6F-365E-4445-9391-67AD7B7167B1}"/>
                </a:ext>
              </a:extLst>
            </p:cNvPr>
            <p:cNvSpPr/>
            <p:nvPr/>
          </p:nvSpPr>
          <p:spPr bwMode="auto">
            <a:xfrm>
              <a:off x="2088630" y="3402768"/>
              <a:ext cx="304800" cy="304800"/>
            </a:xfrm>
            <a:prstGeom prst="rect">
              <a:avLst/>
            </a:prstGeom>
            <a:noFill/>
            <a:ln w="28575">
              <a:solidFill>
                <a:srgbClr val="001F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cs typeface="Segoe UI" pitchFamily="34" charset="0"/>
              </a:endParaRPr>
            </a:p>
          </p:txBody>
        </p:sp>
      </p:grpSp>
      <p:sp>
        <p:nvSpPr>
          <p:cNvPr id="39" name="light">
            <a:extLst>
              <a:ext uri="{FF2B5EF4-FFF2-40B4-BE49-F238E27FC236}">
                <a16:creationId xmlns:a16="http://schemas.microsoft.com/office/drawing/2014/main" id="{38BAE752-BE22-4707-B0F9-4C08A401389B}"/>
              </a:ext>
            </a:extLst>
          </p:cNvPr>
          <p:cNvSpPr>
            <a:spLocks noChangeAspect="1" noEditPoints="1"/>
          </p:cNvSpPr>
          <p:nvPr/>
        </p:nvSpPr>
        <p:spPr bwMode="auto">
          <a:xfrm>
            <a:off x="7252374" y="3822233"/>
            <a:ext cx="447050" cy="663715"/>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28575">
            <a:solidFill>
              <a:srgbClr val="001F50"/>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cs typeface="Segoe UI" pitchFamily="34" charset="0"/>
            </a:endParaRPr>
          </a:p>
        </p:txBody>
      </p:sp>
      <p:sp>
        <p:nvSpPr>
          <p:cNvPr id="40" name="Freeform 39"/>
          <p:cNvSpPr>
            <a:spLocks noChangeArrowheads="1"/>
          </p:cNvSpPr>
          <p:nvPr/>
        </p:nvSpPr>
        <p:spPr bwMode="auto">
          <a:xfrm>
            <a:off x="9498506" y="3831933"/>
            <a:ext cx="704491" cy="697092"/>
          </a:xfrm>
          <a:custGeom>
            <a:avLst/>
            <a:gdLst>
              <a:gd name="T0" fmla="*/ 3212 w 13440"/>
              <a:gd name="T1" fmla="*/ 3671 h 13299"/>
              <a:gd name="T2" fmla="*/ 3433 w 13440"/>
              <a:gd name="T3" fmla="*/ 3583 h 13299"/>
              <a:gd name="T4" fmla="*/ 3600 w 13440"/>
              <a:gd name="T5" fmla="*/ 3415 h 13299"/>
              <a:gd name="T6" fmla="*/ 3689 w 13440"/>
              <a:gd name="T7" fmla="*/ 3194 h 13299"/>
              <a:gd name="T8" fmla="*/ 3697 w 13440"/>
              <a:gd name="T9" fmla="*/ 3009 h 13299"/>
              <a:gd name="T10" fmla="*/ 3627 w 13440"/>
              <a:gd name="T11" fmla="*/ 2762 h 13299"/>
              <a:gd name="T12" fmla="*/ 3477 w 13440"/>
              <a:gd name="T13" fmla="*/ 2577 h 13299"/>
              <a:gd name="T14" fmla="*/ 3274 w 13440"/>
              <a:gd name="T15" fmla="*/ 2462 h 13299"/>
              <a:gd name="T16" fmla="*/ 3088 w 13440"/>
              <a:gd name="T17" fmla="*/ 2427 h 13299"/>
              <a:gd name="T18" fmla="*/ 2833 w 13440"/>
              <a:gd name="T19" fmla="*/ 2480 h 13299"/>
              <a:gd name="T20" fmla="*/ 2630 w 13440"/>
              <a:gd name="T21" fmla="*/ 2621 h 13299"/>
              <a:gd name="T22" fmla="*/ 2488 w 13440"/>
              <a:gd name="T23" fmla="*/ 2824 h 13299"/>
              <a:gd name="T24" fmla="*/ 2444 w 13440"/>
              <a:gd name="T25" fmla="*/ 3080 h 13299"/>
              <a:gd name="T26" fmla="*/ 2471 w 13440"/>
              <a:gd name="T27" fmla="*/ 3256 h 13299"/>
              <a:gd name="T28" fmla="*/ 2585 w 13440"/>
              <a:gd name="T29" fmla="*/ 3459 h 13299"/>
              <a:gd name="T30" fmla="*/ 2780 w 13440"/>
              <a:gd name="T31" fmla="*/ 3609 h 13299"/>
              <a:gd name="T32" fmla="*/ 3027 w 13440"/>
              <a:gd name="T33" fmla="*/ 3680 h 13299"/>
              <a:gd name="T34" fmla="*/ 6988 w 13440"/>
              <a:gd name="T35" fmla="*/ 8127 h 13299"/>
              <a:gd name="T36" fmla="*/ 6380 w 13440"/>
              <a:gd name="T37" fmla="*/ 8480 h 13299"/>
              <a:gd name="T38" fmla="*/ 5718 w 13440"/>
              <a:gd name="T39" fmla="*/ 8736 h 13299"/>
              <a:gd name="T40" fmla="*/ 5004 w 13440"/>
              <a:gd name="T41" fmla="*/ 8886 h 13299"/>
              <a:gd name="T42" fmla="*/ 4439 w 13440"/>
              <a:gd name="T43" fmla="*/ 8921 h 13299"/>
              <a:gd name="T44" fmla="*/ 3547 w 13440"/>
              <a:gd name="T45" fmla="*/ 8824 h 13299"/>
              <a:gd name="T46" fmla="*/ 2709 w 13440"/>
              <a:gd name="T47" fmla="*/ 8568 h 13299"/>
              <a:gd name="T48" fmla="*/ 1959 w 13440"/>
              <a:gd name="T49" fmla="*/ 8153 h 13299"/>
              <a:gd name="T50" fmla="*/ 1297 w 13440"/>
              <a:gd name="T51" fmla="*/ 7615 h 13299"/>
              <a:gd name="T52" fmla="*/ 759 w 13440"/>
              <a:gd name="T53" fmla="*/ 6953 h 13299"/>
              <a:gd name="T54" fmla="*/ 344 w 13440"/>
              <a:gd name="T55" fmla="*/ 6195 h 13299"/>
              <a:gd name="T56" fmla="*/ 88 w 13440"/>
              <a:gd name="T57" fmla="*/ 5357 h 13299"/>
              <a:gd name="T58" fmla="*/ 0 w 13440"/>
              <a:gd name="T59" fmla="*/ 4456 h 13299"/>
              <a:gd name="T60" fmla="*/ 44 w 13440"/>
              <a:gd name="T61" fmla="*/ 3777 h 13299"/>
              <a:gd name="T62" fmla="*/ 264 w 13440"/>
              <a:gd name="T63" fmla="*/ 2921 h 13299"/>
              <a:gd name="T64" fmla="*/ 644 w 13440"/>
              <a:gd name="T65" fmla="*/ 2135 h 13299"/>
              <a:gd name="T66" fmla="*/ 1156 w 13440"/>
              <a:gd name="T67" fmla="*/ 1456 h 13299"/>
              <a:gd name="T68" fmla="*/ 1782 w 13440"/>
              <a:gd name="T69" fmla="*/ 882 h 13299"/>
              <a:gd name="T70" fmla="*/ 2515 w 13440"/>
              <a:gd name="T71" fmla="*/ 432 h 13299"/>
              <a:gd name="T72" fmla="*/ 3327 w 13440"/>
              <a:gd name="T73" fmla="*/ 132 h 13299"/>
              <a:gd name="T74" fmla="*/ 4209 w 13440"/>
              <a:gd name="T75" fmla="*/ 0 h 13299"/>
              <a:gd name="T76" fmla="*/ 4898 w 13440"/>
              <a:gd name="T77" fmla="*/ 17 h 13299"/>
              <a:gd name="T78" fmla="*/ 5771 w 13440"/>
              <a:gd name="T79" fmla="*/ 194 h 13299"/>
              <a:gd name="T80" fmla="*/ 6574 w 13440"/>
              <a:gd name="T81" fmla="*/ 529 h 13299"/>
              <a:gd name="T82" fmla="*/ 7288 w 13440"/>
              <a:gd name="T83" fmla="*/ 1015 h 13299"/>
              <a:gd name="T84" fmla="*/ 7897 w 13440"/>
              <a:gd name="T85" fmla="*/ 1615 h 13299"/>
              <a:gd name="T86" fmla="*/ 8383 w 13440"/>
              <a:gd name="T87" fmla="*/ 2329 h 13299"/>
              <a:gd name="T88" fmla="*/ 8718 w 13440"/>
              <a:gd name="T89" fmla="*/ 3124 h 13299"/>
              <a:gd name="T90" fmla="*/ 8894 w 13440"/>
              <a:gd name="T91" fmla="*/ 3997 h 13299"/>
              <a:gd name="T92" fmla="*/ 8912 w 13440"/>
              <a:gd name="T93" fmla="*/ 4642 h 13299"/>
              <a:gd name="T94" fmla="*/ 8833 w 13440"/>
              <a:gd name="T95" fmla="*/ 5321 h 13299"/>
              <a:gd name="T96" fmla="*/ 13439 w 13440"/>
              <a:gd name="T97" fmla="*/ 10456 h 13299"/>
              <a:gd name="T98" fmla="*/ 10748 w 13440"/>
              <a:gd name="T99" fmla="*/ 13298 h 13299"/>
              <a:gd name="T100" fmla="*/ 9000 w 13440"/>
              <a:gd name="T101" fmla="*/ 11471 h 13299"/>
              <a:gd name="T102" fmla="*/ 7129 w 13440"/>
              <a:gd name="T103" fmla="*/ 9689 h 13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440" h="13299">
                <a:moveTo>
                  <a:pt x="3088" y="3689"/>
                </a:moveTo>
                <a:lnTo>
                  <a:pt x="3088" y="3689"/>
                </a:lnTo>
                <a:lnTo>
                  <a:pt x="3150" y="3680"/>
                </a:lnTo>
                <a:lnTo>
                  <a:pt x="3212" y="3671"/>
                </a:lnTo>
                <a:lnTo>
                  <a:pt x="3274" y="3662"/>
                </a:lnTo>
                <a:lnTo>
                  <a:pt x="3327" y="3636"/>
                </a:lnTo>
                <a:lnTo>
                  <a:pt x="3380" y="3609"/>
                </a:lnTo>
                <a:lnTo>
                  <a:pt x="3433" y="3583"/>
                </a:lnTo>
                <a:lnTo>
                  <a:pt x="3477" y="3547"/>
                </a:lnTo>
                <a:lnTo>
                  <a:pt x="3521" y="3503"/>
                </a:lnTo>
                <a:lnTo>
                  <a:pt x="3556" y="3459"/>
                </a:lnTo>
                <a:lnTo>
                  <a:pt x="3600" y="3415"/>
                </a:lnTo>
                <a:lnTo>
                  <a:pt x="3627" y="3362"/>
                </a:lnTo>
                <a:lnTo>
                  <a:pt x="3653" y="3309"/>
                </a:lnTo>
                <a:lnTo>
                  <a:pt x="3671" y="3256"/>
                </a:lnTo>
                <a:lnTo>
                  <a:pt x="3689" y="3194"/>
                </a:lnTo>
                <a:lnTo>
                  <a:pt x="3697" y="3141"/>
                </a:lnTo>
                <a:lnTo>
                  <a:pt x="3706" y="3080"/>
                </a:lnTo>
                <a:lnTo>
                  <a:pt x="3706" y="3080"/>
                </a:lnTo>
                <a:lnTo>
                  <a:pt x="3697" y="3009"/>
                </a:lnTo>
                <a:lnTo>
                  <a:pt x="3689" y="2947"/>
                </a:lnTo>
                <a:lnTo>
                  <a:pt x="3671" y="2885"/>
                </a:lnTo>
                <a:lnTo>
                  <a:pt x="3653" y="2824"/>
                </a:lnTo>
                <a:lnTo>
                  <a:pt x="3627" y="2762"/>
                </a:lnTo>
                <a:lnTo>
                  <a:pt x="3600" y="2709"/>
                </a:lnTo>
                <a:lnTo>
                  <a:pt x="3556" y="2665"/>
                </a:lnTo>
                <a:lnTo>
                  <a:pt x="3521" y="2621"/>
                </a:lnTo>
                <a:lnTo>
                  <a:pt x="3477" y="2577"/>
                </a:lnTo>
                <a:lnTo>
                  <a:pt x="3433" y="2541"/>
                </a:lnTo>
                <a:lnTo>
                  <a:pt x="3380" y="2506"/>
                </a:lnTo>
                <a:lnTo>
                  <a:pt x="3327" y="2480"/>
                </a:lnTo>
                <a:lnTo>
                  <a:pt x="3274" y="2462"/>
                </a:lnTo>
                <a:lnTo>
                  <a:pt x="3212" y="2444"/>
                </a:lnTo>
                <a:lnTo>
                  <a:pt x="3150" y="2435"/>
                </a:lnTo>
                <a:lnTo>
                  <a:pt x="3088" y="2427"/>
                </a:lnTo>
                <a:lnTo>
                  <a:pt x="3088" y="2427"/>
                </a:lnTo>
                <a:lnTo>
                  <a:pt x="3027" y="2435"/>
                </a:lnTo>
                <a:lnTo>
                  <a:pt x="2956" y="2444"/>
                </a:lnTo>
                <a:lnTo>
                  <a:pt x="2894" y="2462"/>
                </a:lnTo>
                <a:lnTo>
                  <a:pt x="2833" y="2480"/>
                </a:lnTo>
                <a:lnTo>
                  <a:pt x="2780" y="2506"/>
                </a:lnTo>
                <a:lnTo>
                  <a:pt x="2727" y="2541"/>
                </a:lnTo>
                <a:lnTo>
                  <a:pt x="2674" y="2577"/>
                </a:lnTo>
                <a:lnTo>
                  <a:pt x="2630" y="2621"/>
                </a:lnTo>
                <a:lnTo>
                  <a:pt x="2585" y="2665"/>
                </a:lnTo>
                <a:lnTo>
                  <a:pt x="2550" y="2709"/>
                </a:lnTo>
                <a:lnTo>
                  <a:pt x="2515" y="2762"/>
                </a:lnTo>
                <a:lnTo>
                  <a:pt x="2488" y="2824"/>
                </a:lnTo>
                <a:lnTo>
                  <a:pt x="2471" y="2885"/>
                </a:lnTo>
                <a:lnTo>
                  <a:pt x="2453" y="2947"/>
                </a:lnTo>
                <a:lnTo>
                  <a:pt x="2444" y="3009"/>
                </a:lnTo>
                <a:lnTo>
                  <a:pt x="2444" y="3080"/>
                </a:lnTo>
                <a:lnTo>
                  <a:pt x="2444" y="3080"/>
                </a:lnTo>
                <a:lnTo>
                  <a:pt x="2444" y="3141"/>
                </a:lnTo>
                <a:lnTo>
                  <a:pt x="2453" y="3194"/>
                </a:lnTo>
                <a:lnTo>
                  <a:pt x="2471" y="3256"/>
                </a:lnTo>
                <a:lnTo>
                  <a:pt x="2488" y="3309"/>
                </a:lnTo>
                <a:lnTo>
                  <a:pt x="2515" y="3362"/>
                </a:lnTo>
                <a:lnTo>
                  <a:pt x="2550" y="3415"/>
                </a:lnTo>
                <a:lnTo>
                  <a:pt x="2585" y="3459"/>
                </a:lnTo>
                <a:lnTo>
                  <a:pt x="2630" y="3503"/>
                </a:lnTo>
                <a:lnTo>
                  <a:pt x="2674" y="3547"/>
                </a:lnTo>
                <a:lnTo>
                  <a:pt x="2727" y="3583"/>
                </a:lnTo>
                <a:lnTo>
                  <a:pt x="2780" y="3609"/>
                </a:lnTo>
                <a:lnTo>
                  <a:pt x="2833" y="3636"/>
                </a:lnTo>
                <a:lnTo>
                  <a:pt x="2894" y="3662"/>
                </a:lnTo>
                <a:lnTo>
                  <a:pt x="2956" y="3671"/>
                </a:lnTo>
                <a:lnTo>
                  <a:pt x="3027" y="3680"/>
                </a:lnTo>
                <a:lnTo>
                  <a:pt x="3088" y="3689"/>
                </a:lnTo>
                <a:close/>
                <a:moveTo>
                  <a:pt x="7129" y="8021"/>
                </a:moveTo>
                <a:lnTo>
                  <a:pt x="7129" y="8021"/>
                </a:lnTo>
                <a:lnTo>
                  <a:pt x="6988" y="8127"/>
                </a:lnTo>
                <a:lnTo>
                  <a:pt x="6838" y="8224"/>
                </a:lnTo>
                <a:lnTo>
                  <a:pt x="6689" y="8321"/>
                </a:lnTo>
                <a:lnTo>
                  <a:pt x="6539" y="8400"/>
                </a:lnTo>
                <a:lnTo>
                  <a:pt x="6380" y="8480"/>
                </a:lnTo>
                <a:lnTo>
                  <a:pt x="6221" y="8559"/>
                </a:lnTo>
                <a:lnTo>
                  <a:pt x="6054" y="8621"/>
                </a:lnTo>
                <a:lnTo>
                  <a:pt x="5886" y="8683"/>
                </a:lnTo>
                <a:lnTo>
                  <a:pt x="5718" y="8736"/>
                </a:lnTo>
                <a:lnTo>
                  <a:pt x="5542" y="8789"/>
                </a:lnTo>
                <a:lnTo>
                  <a:pt x="5365" y="8824"/>
                </a:lnTo>
                <a:lnTo>
                  <a:pt x="5180" y="8859"/>
                </a:lnTo>
                <a:lnTo>
                  <a:pt x="5004" y="8886"/>
                </a:lnTo>
                <a:lnTo>
                  <a:pt x="4818" y="8903"/>
                </a:lnTo>
                <a:lnTo>
                  <a:pt x="4624" y="8912"/>
                </a:lnTo>
                <a:lnTo>
                  <a:pt x="4439" y="8921"/>
                </a:lnTo>
                <a:lnTo>
                  <a:pt x="4439" y="8921"/>
                </a:lnTo>
                <a:lnTo>
                  <a:pt x="4209" y="8912"/>
                </a:lnTo>
                <a:lnTo>
                  <a:pt x="3989" y="8894"/>
                </a:lnTo>
                <a:lnTo>
                  <a:pt x="3759" y="8868"/>
                </a:lnTo>
                <a:lnTo>
                  <a:pt x="3547" y="8824"/>
                </a:lnTo>
                <a:lnTo>
                  <a:pt x="3327" y="8780"/>
                </a:lnTo>
                <a:lnTo>
                  <a:pt x="3124" y="8718"/>
                </a:lnTo>
                <a:lnTo>
                  <a:pt x="2912" y="8647"/>
                </a:lnTo>
                <a:lnTo>
                  <a:pt x="2709" y="8568"/>
                </a:lnTo>
                <a:lnTo>
                  <a:pt x="2515" y="8480"/>
                </a:lnTo>
                <a:lnTo>
                  <a:pt x="2321" y="8383"/>
                </a:lnTo>
                <a:lnTo>
                  <a:pt x="2135" y="8277"/>
                </a:lnTo>
                <a:lnTo>
                  <a:pt x="1959" y="8153"/>
                </a:lnTo>
                <a:lnTo>
                  <a:pt x="1782" y="8030"/>
                </a:lnTo>
                <a:lnTo>
                  <a:pt x="1615" y="7897"/>
                </a:lnTo>
                <a:lnTo>
                  <a:pt x="1456" y="7765"/>
                </a:lnTo>
                <a:lnTo>
                  <a:pt x="1297" y="7615"/>
                </a:lnTo>
                <a:lnTo>
                  <a:pt x="1156" y="7456"/>
                </a:lnTo>
                <a:lnTo>
                  <a:pt x="1015" y="7297"/>
                </a:lnTo>
                <a:lnTo>
                  <a:pt x="882" y="7129"/>
                </a:lnTo>
                <a:lnTo>
                  <a:pt x="759" y="6953"/>
                </a:lnTo>
                <a:lnTo>
                  <a:pt x="644" y="6776"/>
                </a:lnTo>
                <a:lnTo>
                  <a:pt x="529" y="6583"/>
                </a:lnTo>
                <a:lnTo>
                  <a:pt x="432" y="6398"/>
                </a:lnTo>
                <a:lnTo>
                  <a:pt x="344" y="6195"/>
                </a:lnTo>
                <a:lnTo>
                  <a:pt x="264" y="5992"/>
                </a:lnTo>
                <a:lnTo>
                  <a:pt x="194" y="5789"/>
                </a:lnTo>
                <a:lnTo>
                  <a:pt x="132" y="5577"/>
                </a:lnTo>
                <a:lnTo>
                  <a:pt x="88" y="5357"/>
                </a:lnTo>
                <a:lnTo>
                  <a:pt x="44" y="5136"/>
                </a:lnTo>
                <a:lnTo>
                  <a:pt x="17" y="4915"/>
                </a:lnTo>
                <a:lnTo>
                  <a:pt x="0" y="4686"/>
                </a:lnTo>
                <a:lnTo>
                  <a:pt x="0" y="4456"/>
                </a:lnTo>
                <a:lnTo>
                  <a:pt x="0" y="4456"/>
                </a:lnTo>
                <a:lnTo>
                  <a:pt x="0" y="4227"/>
                </a:lnTo>
                <a:lnTo>
                  <a:pt x="17" y="3997"/>
                </a:lnTo>
                <a:lnTo>
                  <a:pt x="44" y="3777"/>
                </a:lnTo>
                <a:lnTo>
                  <a:pt x="88" y="3556"/>
                </a:lnTo>
                <a:lnTo>
                  <a:pt x="132" y="3336"/>
                </a:lnTo>
                <a:lnTo>
                  <a:pt x="194" y="3124"/>
                </a:lnTo>
                <a:lnTo>
                  <a:pt x="264" y="2921"/>
                </a:lnTo>
                <a:lnTo>
                  <a:pt x="344" y="2718"/>
                </a:lnTo>
                <a:lnTo>
                  <a:pt x="432" y="2515"/>
                </a:lnTo>
                <a:lnTo>
                  <a:pt x="529" y="2329"/>
                </a:lnTo>
                <a:lnTo>
                  <a:pt x="644" y="2135"/>
                </a:lnTo>
                <a:lnTo>
                  <a:pt x="759" y="1959"/>
                </a:lnTo>
                <a:lnTo>
                  <a:pt x="882" y="1782"/>
                </a:lnTo>
                <a:lnTo>
                  <a:pt x="1015" y="1615"/>
                </a:lnTo>
                <a:lnTo>
                  <a:pt x="1156" y="1456"/>
                </a:lnTo>
                <a:lnTo>
                  <a:pt x="1297" y="1297"/>
                </a:lnTo>
                <a:lnTo>
                  <a:pt x="1456" y="1147"/>
                </a:lnTo>
                <a:lnTo>
                  <a:pt x="1615" y="1015"/>
                </a:lnTo>
                <a:lnTo>
                  <a:pt x="1782" y="882"/>
                </a:lnTo>
                <a:lnTo>
                  <a:pt x="1959" y="759"/>
                </a:lnTo>
                <a:lnTo>
                  <a:pt x="2135" y="635"/>
                </a:lnTo>
                <a:lnTo>
                  <a:pt x="2321" y="529"/>
                </a:lnTo>
                <a:lnTo>
                  <a:pt x="2515" y="432"/>
                </a:lnTo>
                <a:lnTo>
                  <a:pt x="2709" y="344"/>
                </a:lnTo>
                <a:lnTo>
                  <a:pt x="2912" y="264"/>
                </a:lnTo>
                <a:lnTo>
                  <a:pt x="3124" y="194"/>
                </a:lnTo>
                <a:lnTo>
                  <a:pt x="3327" y="132"/>
                </a:lnTo>
                <a:lnTo>
                  <a:pt x="3547" y="88"/>
                </a:lnTo>
                <a:lnTo>
                  <a:pt x="3759" y="44"/>
                </a:lnTo>
                <a:lnTo>
                  <a:pt x="3989" y="17"/>
                </a:lnTo>
                <a:lnTo>
                  <a:pt x="4209" y="0"/>
                </a:lnTo>
                <a:lnTo>
                  <a:pt x="4439" y="0"/>
                </a:lnTo>
                <a:lnTo>
                  <a:pt x="4439" y="0"/>
                </a:lnTo>
                <a:lnTo>
                  <a:pt x="4668" y="0"/>
                </a:lnTo>
                <a:lnTo>
                  <a:pt x="4898" y="17"/>
                </a:lnTo>
                <a:lnTo>
                  <a:pt x="5118" y="44"/>
                </a:lnTo>
                <a:lnTo>
                  <a:pt x="5348" y="88"/>
                </a:lnTo>
                <a:lnTo>
                  <a:pt x="5559" y="132"/>
                </a:lnTo>
                <a:lnTo>
                  <a:pt x="5771" y="194"/>
                </a:lnTo>
                <a:lnTo>
                  <a:pt x="5983" y="264"/>
                </a:lnTo>
                <a:lnTo>
                  <a:pt x="6186" y="344"/>
                </a:lnTo>
                <a:lnTo>
                  <a:pt x="6389" y="432"/>
                </a:lnTo>
                <a:lnTo>
                  <a:pt x="6574" y="529"/>
                </a:lnTo>
                <a:lnTo>
                  <a:pt x="6768" y="635"/>
                </a:lnTo>
                <a:lnTo>
                  <a:pt x="6944" y="759"/>
                </a:lnTo>
                <a:lnTo>
                  <a:pt x="7121" y="882"/>
                </a:lnTo>
                <a:lnTo>
                  <a:pt x="7288" y="1015"/>
                </a:lnTo>
                <a:lnTo>
                  <a:pt x="7456" y="1147"/>
                </a:lnTo>
                <a:lnTo>
                  <a:pt x="7606" y="1297"/>
                </a:lnTo>
                <a:lnTo>
                  <a:pt x="7756" y="1456"/>
                </a:lnTo>
                <a:lnTo>
                  <a:pt x="7897" y="1615"/>
                </a:lnTo>
                <a:lnTo>
                  <a:pt x="8030" y="1782"/>
                </a:lnTo>
                <a:lnTo>
                  <a:pt x="8153" y="1959"/>
                </a:lnTo>
                <a:lnTo>
                  <a:pt x="8268" y="2135"/>
                </a:lnTo>
                <a:lnTo>
                  <a:pt x="8383" y="2329"/>
                </a:lnTo>
                <a:lnTo>
                  <a:pt x="8480" y="2515"/>
                </a:lnTo>
                <a:lnTo>
                  <a:pt x="8568" y="2718"/>
                </a:lnTo>
                <a:lnTo>
                  <a:pt x="8647" y="2921"/>
                </a:lnTo>
                <a:lnTo>
                  <a:pt x="8718" y="3124"/>
                </a:lnTo>
                <a:lnTo>
                  <a:pt x="8780" y="3336"/>
                </a:lnTo>
                <a:lnTo>
                  <a:pt x="8824" y="3556"/>
                </a:lnTo>
                <a:lnTo>
                  <a:pt x="8868" y="3777"/>
                </a:lnTo>
                <a:lnTo>
                  <a:pt x="8894" y="3997"/>
                </a:lnTo>
                <a:lnTo>
                  <a:pt x="8912" y="4227"/>
                </a:lnTo>
                <a:lnTo>
                  <a:pt x="8921" y="4456"/>
                </a:lnTo>
                <a:lnTo>
                  <a:pt x="8921" y="4456"/>
                </a:lnTo>
                <a:lnTo>
                  <a:pt x="8912" y="4642"/>
                </a:lnTo>
                <a:lnTo>
                  <a:pt x="8903" y="4818"/>
                </a:lnTo>
                <a:lnTo>
                  <a:pt x="8886" y="4986"/>
                </a:lnTo>
                <a:lnTo>
                  <a:pt x="8859" y="5154"/>
                </a:lnTo>
                <a:lnTo>
                  <a:pt x="8833" y="5321"/>
                </a:lnTo>
                <a:lnTo>
                  <a:pt x="8797" y="5480"/>
                </a:lnTo>
                <a:lnTo>
                  <a:pt x="8718" y="5798"/>
                </a:lnTo>
                <a:lnTo>
                  <a:pt x="8718" y="5798"/>
                </a:lnTo>
                <a:lnTo>
                  <a:pt x="13439" y="10456"/>
                </a:lnTo>
                <a:lnTo>
                  <a:pt x="13439" y="10456"/>
                </a:lnTo>
                <a:lnTo>
                  <a:pt x="13439" y="13298"/>
                </a:lnTo>
                <a:lnTo>
                  <a:pt x="13439" y="13298"/>
                </a:lnTo>
                <a:lnTo>
                  <a:pt x="10748" y="13298"/>
                </a:lnTo>
                <a:lnTo>
                  <a:pt x="10748" y="13298"/>
                </a:lnTo>
                <a:lnTo>
                  <a:pt x="10748" y="11471"/>
                </a:lnTo>
                <a:lnTo>
                  <a:pt x="10748" y="11471"/>
                </a:lnTo>
                <a:lnTo>
                  <a:pt x="9000" y="11471"/>
                </a:lnTo>
                <a:lnTo>
                  <a:pt x="9000" y="11471"/>
                </a:lnTo>
                <a:lnTo>
                  <a:pt x="9000" y="9689"/>
                </a:lnTo>
                <a:lnTo>
                  <a:pt x="9000" y="9689"/>
                </a:lnTo>
                <a:lnTo>
                  <a:pt x="7129" y="9689"/>
                </a:lnTo>
                <a:lnTo>
                  <a:pt x="7129" y="8021"/>
                </a:lnTo>
                <a:close/>
              </a:path>
            </a:pathLst>
          </a:custGeom>
          <a:noFill/>
          <a:ln w="28575" cap="flat">
            <a:solidFill>
              <a:srgbClr val="001F50"/>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defRPr/>
            </a:pPr>
            <a:endParaRPr lang="en-US" sz="1836">
              <a:solidFill>
                <a:srgbClr val="505050"/>
              </a:solidFill>
              <a:latin typeface="Segoe UI"/>
            </a:endParaRPr>
          </a:p>
        </p:txBody>
      </p:sp>
      <p:sp>
        <p:nvSpPr>
          <p:cNvPr id="19" name="MS cloud text">
            <a:extLst>
              <a:ext uri="{FF2B5EF4-FFF2-40B4-BE49-F238E27FC236}">
                <a16:creationId xmlns:a16="http://schemas.microsoft.com/office/drawing/2014/main" id="{9E59C516-6363-4A74-B86F-292983DE1AF7}"/>
              </a:ext>
            </a:extLst>
          </p:cNvPr>
          <p:cNvSpPr txBox="1">
            <a:spLocks/>
          </p:cNvSpPr>
          <p:nvPr/>
        </p:nvSpPr>
        <p:spPr>
          <a:xfrm>
            <a:off x="882" y="2096392"/>
            <a:ext cx="12434711" cy="1167286"/>
          </a:xfrm>
          <a:prstGeom prst="rect">
            <a:avLst/>
          </a:prstGeom>
        </p:spPr>
        <p:txBody>
          <a:bodyPr vert="horz" wrap="square" lIns="146283" tIns="91427" rIns="146283" bIns="91427" rtlCol="0" anchor="t">
            <a:noAutofit/>
          </a:bodyPr>
          <a:lstStyle>
            <a:lvl1pPr algn="ctr">
              <a:lnSpc>
                <a:spcPct val="90000"/>
              </a:lnSpc>
              <a:spcBef>
                <a:spcPct val="0"/>
              </a:spcBef>
              <a:buNone/>
              <a:defRPr lang="en-US" sz="4800" b="0" cap="none" spc="-102" baseline="0" dirty="0" smtClean="0">
                <a:ln w="3175">
                  <a:noFill/>
                </a:ln>
                <a:gradFill>
                  <a:gsLst>
                    <a:gs pos="21239">
                      <a:schemeClr val="bg2">
                        <a:lumMod val="50000"/>
                      </a:schemeClr>
                    </a:gs>
                    <a:gs pos="84000">
                      <a:schemeClr val="bg2">
                        <a:lumMod val="50000"/>
                      </a:schemeClr>
                    </a:gs>
                  </a:gsLst>
                  <a:lin ang="5400000" scaled="0"/>
                </a:gradFill>
                <a:effectLst/>
                <a:latin typeface="+mj-lt"/>
                <a:cs typeface="Segoe UI" pitchFamily="34" charset="0"/>
              </a:defRPr>
            </a:lvl1pPr>
          </a:lstStyle>
          <a:p>
            <a:pPr defTabSz="914224">
              <a:defRPr/>
            </a:pPr>
            <a:r>
              <a:rPr lang="en-US" sz="5609" kern="0" dirty="0">
                <a:solidFill>
                  <a:srgbClr val="002050"/>
                </a:solidFill>
                <a:latin typeface="Segoe UI Semilight"/>
                <a:cs typeface="Segoe UI Semilight" panose="020B0402040204020203" pitchFamily="34" charset="0"/>
              </a:rPr>
              <a:t>Azure. Cloud for all.</a:t>
            </a:r>
            <a:endParaRPr lang="en-US" sz="5609" kern="0" dirty="0">
              <a:solidFill>
                <a:srgbClr val="002050"/>
              </a:solidFill>
              <a:latin typeface="Segoe UI Light"/>
              <a:cs typeface="Segoe UI Semilight" panose="020B0402040204020203" pitchFamily="34" charset="0"/>
            </a:endParaRPr>
          </a:p>
          <a:p>
            <a:pPr defTabSz="914224">
              <a:defRPr/>
            </a:pPr>
            <a:endParaRPr lang="en-US" sz="5609" kern="0" dirty="0">
              <a:solidFill>
                <a:srgbClr val="002050"/>
              </a:solidFill>
              <a:latin typeface="Segoe UI Light"/>
              <a:cs typeface="Segoe UI Semilight" panose="020B0402040204020203" pitchFamily="34" charset="0"/>
            </a:endParaRPr>
          </a:p>
        </p:txBody>
      </p:sp>
      <p:sp>
        <p:nvSpPr>
          <p:cNvPr id="13" name="Oval 12">
            <a:extLst>
              <a:ext uri="{FF2B5EF4-FFF2-40B4-BE49-F238E27FC236}">
                <a16:creationId xmlns:a16="http://schemas.microsoft.com/office/drawing/2014/main" id="{8356B447-D388-4785-B3F6-4488C99BB77B}"/>
              </a:ext>
            </a:extLst>
          </p:cNvPr>
          <p:cNvSpPr/>
          <p:nvPr/>
        </p:nvSpPr>
        <p:spPr bwMode="auto">
          <a:xfrm rot="16200000">
            <a:off x="2691068" y="4863914"/>
            <a:ext cx="149837" cy="149837"/>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15" name="Oval 14">
            <a:extLst>
              <a:ext uri="{FF2B5EF4-FFF2-40B4-BE49-F238E27FC236}">
                <a16:creationId xmlns:a16="http://schemas.microsoft.com/office/drawing/2014/main" id="{8356B447-D388-4785-B3F6-4488C99BB77B}"/>
              </a:ext>
            </a:extLst>
          </p:cNvPr>
          <p:cNvSpPr/>
          <p:nvPr/>
        </p:nvSpPr>
        <p:spPr bwMode="auto">
          <a:xfrm rot="16200000">
            <a:off x="5061943" y="4863915"/>
            <a:ext cx="149837" cy="149837"/>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16" name="Oval 15">
            <a:extLst>
              <a:ext uri="{FF2B5EF4-FFF2-40B4-BE49-F238E27FC236}">
                <a16:creationId xmlns:a16="http://schemas.microsoft.com/office/drawing/2014/main" id="{8356B447-D388-4785-B3F6-4488C99BB77B}"/>
              </a:ext>
            </a:extLst>
          </p:cNvPr>
          <p:cNvSpPr/>
          <p:nvPr/>
        </p:nvSpPr>
        <p:spPr bwMode="auto">
          <a:xfrm rot="16200000">
            <a:off x="7395766" y="4863915"/>
            <a:ext cx="149837" cy="149837"/>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17" name="Oval 16">
            <a:extLst>
              <a:ext uri="{FF2B5EF4-FFF2-40B4-BE49-F238E27FC236}">
                <a16:creationId xmlns:a16="http://schemas.microsoft.com/office/drawing/2014/main" id="{8356B447-D388-4785-B3F6-4488C99BB77B}"/>
              </a:ext>
            </a:extLst>
          </p:cNvPr>
          <p:cNvSpPr/>
          <p:nvPr/>
        </p:nvSpPr>
        <p:spPr bwMode="auto">
          <a:xfrm rot="16200000">
            <a:off x="9798819" y="4863915"/>
            <a:ext cx="149835" cy="149835"/>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cxnSp>
        <p:nvCxnSpPr>
          <p:cNvPr id="32" name="Straight Connector 31">
            <a:extLst>
              <a:ext uri="{FF2B5EF4-FFF2-40B4-BE49-F238E27FC236}">
                <a16:creationId xmlns:a16="http://schemas.microsoft.com/office/drawing/2014/main" id="{0E56090D-DF36-436E-BAD8-6044593294A5}"/>
              </a:ext>
            </a:extLst>
          </p:cNvPr>
          <p:cNvCxnSpPr/>
          <p:nvPr/>
        </p:nvCxnSpPr>
        <p:spPr>
          <a:xfrm flipV="1">
            <a:off x="2917884" y="4933772"/>
            <a:ext cx="2082955" cy="5061"/>
          </a:xfrm>
          <a:prstGeom prst="line">
            <a:avLst/>
          </a:prstGeom>
          <a:solidFill>
            <a:schemeClr val="bg1"/>
          </a:solidFill>
          <a:ln w="19050">
            <a:solidFill>
              <a:schemeClr val="tx2"/>
            </a:solidFill>
            <a:prstDash val="dash"/>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0E56090D-DF36-436E-BAD8-6044593294A5}"/>
              </a:ext>
            </a:extLst>
          </p:cNvPr>
          <p:cNvCxnSpPr/>
          <p:nvPr/>
        </p:nvCxnSpPr>
        <p:spPr>
          <a:xfrm>
            <a:off x="5263888" y="4931818"/>
            <a:ext cx="2059435" cy="7971"/>
          </a:xfrm>
          <a:prstGeom prst="line">
            <a:avLst/>
          </a:prstGeom>
          <a:solidFill>
            <a:schemeClr val="bg1"/>
          </a:solidFill>
          <a:ln w="19050">
            <a:solidFill>
              <a:schemeClr val="tx2"/>
            </a:solidFill>
            <a:prstDash val="dash"/>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0E56090D-DF36-436E-BAD8-6044593294A5}"/>
              </a:ext>
            </a:extLst>
          </p:cNvPr>
          <p:cNvCxnSpPr/>
          <p:nvPr/>
        </p:nvCxnSpPr>
        <p:spPr>
          <a:xfrm>
            <a:off x="7617141" y="4931768"/>
            <a:ext cx="2112448" cy="7065"/>
          </a:xfrm>
          <a:prstGeom prst="line">
            <a:avLst/>
          </a:prstGeom>
          <a:solidFill>
            <a:schemeClr val="bg1"/>
          </a:solidFill>
          <a:ln w="19050">
            <a:solidFill>
              <a:schemeClr val="tx2"/>
            </a:solidFill>
            <a:prstDash val="dash"/>
            <a:miter lim="800000"/>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951011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60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400"/>
                                        <p:tgtEl>
                                          <p:spTgt spid="19"/>
                                        </p:tgtEl>
                                      </p:cBhvr>
                                    </p:animEffect>
                                  </p:childTnLst>
                                </p:cTn>
                              </p:par>
                              <p:par>
                                <p:cTn id="8" presetID="42" presetClass="path" presetSubtype="0" decel="100000" fill="hold" grpId="1" nodeType="withEffect">
                                  <p:stCondLst>
                                    <p:cond delay="300"/>
                                  </p:stCondLst>
                                  <p:childTnLst>
                                    <p:animMotion origin="layout" path="M 4.79167E-6 2.22222E-6 L 4.79167E-6 0.09629 " pathEditMode="relative" rAng="0" ptsTypes="AA">
                                      <p:cBhvr>
                                        <p:cTn id="9" dur="700" spd="-100000" fill="hold"/>
                                        <p:tgtEl>
                                          <p:spTgt spid="19"/>
                                        </p:tgtEl>
                                        <p:attrNameLst>
                                          <p:attrName>ppt_x</p:attrName>
                                          <p:attrName>ppt_y</p:attrName>
                                        </p:attrNameLst>
                                      </p:cBhvr>
                                      <p:rCtr x="0" y="48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19" grpId="1"/>
    </p:bld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2" name="Rounded Rectangle 21"/>
          <p:cNvSpPr/>
          <p:nvPr/>
        </p:nvSpPr>
        <p:spPr bwMode="auto">
          <a:xfrm>
            <a:off x="7434848" y="1200150"/>
            <a:ext cx="4614863" cy="4614863"/>
          </a:xfrm>
          <a:prstGeom prst="roundRect">
            <a:avLst>
              <a:gd name="adj" fmla="val 5367"/>
            </a:avLst>
          </a:prstGeom>
          <a:solidFill>
            <a:srgbClr val="28282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 name="Content Placeholder 2"/>
          <p:cNvSpPr txBox="1">
            <a:spLocks/>
          </p:cNvSpPr>
          <p:nvPr/>
        </p:nvSpPr>
        <p:spPr>
          <a:xfrm>
            <a:off x="289051" y="2504234"/>
            <a:ext cx="4489026" cy="4542782"/>
          </a:xfrm>
          <a:prstGeom prst="rect">
            <a:avLst/>
          </a:prstGeom>
          <a:noFill/>
        </p:spPr>
        <p:txBody>
          <a:bodyPr vert="horz" wrap="square" lIns="182880" tIns="146304" rIns="182880" bIns="146304"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defTabSz="932503">
              <a:lnSpc>
                <a:spcPct val="100000"/>
              </a:lnSpc>
              <a:spcBef>
                <a:spcPts val="0"/>
              </a:spcBef>
              <a:spcAft>
                <a:spcPts val="1200"/>
              </a:spcAft>
              <a:buClr>
                <a:srgbClr val="FFFFFF"/>
              </a:buClr>
              <a:buNone/>
              <a:defRPr/>
            </a:pPr>
            <a:r>
              <a:rPr lang="en-US" sz="2400">
                <a:gradFill>
                  <a:gsLst>
                    <a:gs pos="1250">
                      <a:srgbClr val="FFFFFF"/>
                    </a:gs>
                    <a:gs pos="100000">
                      <a:srgbClr val="FFFFFF"/>
                    </a:gs>
                  </a:gsLst>
                  <a:lin ang="5400000" scaled="0"/>
                </a:gradFill>
                <a:cs typeface="Segoe UI Semibold" panose="020B0702040204020203" pitchFamily="34" charset="0"/>
              </a:rPr>
              <a:t>Manage identical VMs at Scale</a:t>
            </a:r>
          </a:p>
          <a:p>
            <a:pPr marL="0" lvl="0" indent="0" defTabSz="932503">
              <a:lnSpc>
                <a:spcPct val="100000"/>
              </a:lnSpc>
              <a:spcBef>
                <a:spcPts val="0"/>
              </a:spcBef>
              <a:spcAft>
                <a:spcPts val="1200"/>
              </a:spcAft>
              <a:buClr>
                <a:srgbClr val="FFFFFF"/>
              </a:buClr>
              <a:buNone/>
              <a:defRPr/>
            </a:pPr>
            <a:r>
              <a:rPr lang="en-US" sz="2400">
                <a:gradFill>
                  <a:gsLst>
                    <a:gs pos="1250">
                      <a:srgbClr val="FFFFFF"/>
                    </a:gs>
                    <a:gs pos="100000">
                      <a:srgbClr val="FFFFFF"/>
                    </a:gs>
                  </a:gsLst>
                  <a:lin ang="5400000" scaled="0"/>
                </a:gradFill>
                <a:cs typeface="Segoe UI Semibold" panose="020B0702040204020203" pitchFamily="34" charset="0"/>
              </a:rPr>
              <a:t>High performance provisioning of 1-1000 VMs</a:t>
            </a:r>
          </a:p>
          <a:p>
            <a:pPr marL="0" indent="0" defTabSz="932503">
              <a:lnSpc>
                <a:spcPct val="100000"/>
              </a:lnSpc>
              <a:spcBef>
                <a:spcPts val="0"/>
              </a:spcBef>
              <a:spcAft>
                <a:spcPts val="1200"/>
              </a:spcAft>
              <a:buClr>
                <a:srgbClr val="FFFFFF"/>
              </a:buClr>
              <a:buNone/>
              <a:defRPr/>
            </a:pPr>
            <a:r>
              <a:rPr lang="en-US" sz="2400">
                <a:gradFill>
                  <a:gsLst>
                    <a:gs pos="1250">
                      <a:srgbClr val="FFFFFF"/>
                    </a:gs>
                    <a:gs pos="100000">
                      <a:srgbClr val="FFFFFF"/>
                    </a:gs>
                  </a:gsLst>
                  <a:lin ang="5400000" scaled="0"/>
                </a:gradFill>
                <a:cs typeface="Segoe UI Semibold" panose="020B0702040204020203" pitchFamily="34" charset="0"/>
              </a:rPr>
              <a:t>Auto-configuration at scale</a:t>
            </a:r>
          </a:p>
          <a:p>
            <a:pPr marL="0" marR="0" lvl="0" indent="0" algn="l" defTabSz="932503" rtl="0" eaLnBrk="1" fontAlgn="auto" latinLnBrk="0" hangingPunct="1">
              <a:lnSpc>
                <a:spcPct val="100000"/>
              </a:lnSpc>
              <a:spcBef>
                <a:spcPts val="0"/>
              </a:spcBef>
              <a:spcAft>
                <a:spcPts val="1200"/>
              </a:spcAft>
              <a:buClr>
                <a:srgbClr val="FFFFFF"/>
              </a:buClr>
              <a:buSzPct val="90000"/>
              <a:buFont typeface="Wingdings" panose="05000000000000000000" pitchFamily="2" charset="2"/>
              <a:buNone/>
              <a:tabLst/>
              <a:defRPr/>
            </a:pPr>
            <a:r>
              <a:rPr kumimoji="0" lang="en-US" sz="2400" b="0" i="0" u="none" strike="noStrike" kern="1200" cap="none" spc="0" normalizeH="0" baseline="0" noProof="0">
                <a:ln>
                  <a:noFill/>
                </a:ln>
                <a:gradFill>
                  <a:gsLst>
                    <a:gs pos="1250">
                      <a:srgbClr val="FFFFFF"/>
                    </a:gs>
                    <a:gs pos="100000">
                      <a:srgbClr val="FFFFFF"/>
                    </a:gs>
                  </a:gsLst>
                  <a:lin ang="5400000" scaled="0"/>
                </a:gradFill>
                <a:effectLst/>
                <a:uLnTx/>
                <a:uFillTx/>
                <a:cs typeface="Segoe UI Semibold" panose="020B0702040204020203" pitchFamily="34" charset="0"/>
              </a:rPr>
              <a:t>Auto-scale</a:t>
            </a:r>
            <a:r>
              <a:rPr kumimoji="0" lang="en-US" sz="2400" b="0" i="0" u="none" strike="noStrike" kern="1200" cap="none" spc="0" normalizeH="0" noProof="0">
                <a:ln>
                  <a:noFill/>
                </a:ln>
                <a:gradFill>
                  <a:gsLst>
                    <a:gs pos="1250">
                      <a:srgbClr val="FFFFFF"/>
                    </a:gs>
                    <a:gs pos="100000">
                      <a:srgbClr val="FFFFFF"/>
                    </a:gs>
                  </a:gsLst>
                  <a:lin ang="5400000" scaled="0"/>
                </a:gradFill>
                <a:effectLst/>
                <a:uLnTx/>
                <a:uFillTx/>
                <a:cs typeface="Segoe UI Semibold" panose="020B0702040204020203" pitchFamily="34" charset="0"/>
              </a:rPr>
              <a:t> based on schedule and resource metrics</a:t>
            </a:r>
            <a:endParaRPr kumimoji="0" lang="en-US" sz="2400" b="0" i="0" u="none" strike="noStrike" kern="1200" cap="none" spc="0" normalizeH="0" baseline="0" noProof="0">
              <a:ln>
                <a:noFill/>
              </a:ln>
              <a:gradFill>
                <a:gsLst>
                  <a:gs pos="1250">
                    <a:srgbClr val="FFFFFF"/>
                  </a:gs>
                  <a:gs pos="100000">
                    <a:srgbClr val="FFFFFF"/>
                  </a:gs>
                </a:gsLst>
                <a:lin ang="5400000" scaled="0"/>
              </a:gradFill>
              <a:effectLst/>
              <a:uLnTx/>
              <a:uFillTx/>
              <a:cs typeface="Segoe UI Semibold" panose="020B0702040204020203" pitchFamily="34" charset="0"/>
            </a:endParaRPr>
          </a:p>
          <a:p>
            <a:pPr marL="0" marR="0" lvl="0" indent="0" algn="l" defTabSz="932503" rtl="0" eaLnBrk="1" fontAlgn="auto" latinLnBrk="0" hangingPunct="1">
              <a:lnSpc>
                <a:spcPct val="100000"/>
              </a:lnSpc>
              <a:spcBef>
                <a:spcPts val="0"/>
              </a:spcBef>
              <a:spcAft>
                <a:spcPts val="1200"/>
              </a:spcAft>
              <a:buClr>
                <a:srgbClr val="FFFFFF"/>
              </a:buClr>
              <a:buSzPct val="90000"/>
              <a:buFont typeface="Wingdings" panose="05000000000000000000" pitchFamily="2" charset="2"/>
              <a:buNone/>
              <a:tabLst/>
              <a:defRPr/>
            </a:pPr>
            <a:r>
              <a:rPr lang="en-US" sz="2400">
                <a:gradFill>
                  <a:gsLst>
                    <a:gs pos="1250">
                      <a:srgbClr val="FFFFFF"/>
                    </a:gs>
                    <a:gs pos="100000">
                      <a:srgbClr val="FFFFFF"/>
                    </a:gs>
                  </a:gsLst>
                  <a:lin ang="5400000" scaled="0"/>
                </a:gradFill>
                <a:cs typeface="Segoe UI Semibold" panose="020B0702040204020203" pitchFamily="34" charset="0"/>
              </a:rPr>
              <a:t>Easy updates at scale</a:t>
            </a:r>
          </a:p>
          <a:p>
            <a:pPr marL="0" marR="0" lvl="0" indent="0" algn="l" defTabSz="932503" rtl="0" eaLnBrk="1" fontAlgn="auto" latinLnBrk="0" hangingPunct="1">
              <a:lnSpc>
                <a:spcPct val="100000"/>
              </a:lnSpc>
              <a:spcBef>
                <a:spcPts val="0"/>
              </a:spcBef>
              <a:spcAft>
                <a:spcPts val="1200"/>
              </a:spcAft>
              <a:buClr>
                <a:srgbClr val="FFFFFF"/>
              </a:buClr>
              <a:buSzPct val="90000"/>
              <a:buFont typeface="Wingdings" panose="05000000000000000000" pitchFamily="2" charset="2"/>
              <a:buNone/>
              <a:tabLst/>
              <a:defRPr/>
            </a:pPr>
            <a:r>
              <a:rPr lang="en-US" sz="2400">
                <a:gradFill>
                  <a:gsLst>
                    <a:gs pos="1250">
                      <a:srgbClr val="FFFFFF"/>
                    </a:gs>
                    <a:gs pos="100000">
                      <a:srgbClr val="FFFFFF"/>
                    </a:gs>
                  </a:gsLst>
                  <a:lin ang="5400000" scaled="0"/>
                </a:gradFill>
                <a:cs typeface="Segoe UI Semibold" panose="020B0702040204020203" pitchFamily="34" charset="0"/>
              </a:rPr>
              <a:t>Managed Disk support</a:t>
            </a:r>
          </a:p>
          <a:p>
            <a:pPr marL="0" marR="0" lvl="0" indent="0" algn="l" defTabSz="932503" rtl="0" eaLnBrk="1" fontAlgn="auto" latinLnBrk="0" hangingPunct="1">
              <a:lnSpc>
                <a:spcPct val="100000"/>
              </a:lnSpc>
              <a:spcBef>
                <a:spcPts val="0"/>
              </a:spcBef>
              <a:spcAft>
                <a:spcPts val="1200"/>
              </a:spcAft>
              <a:buClr>
                <a:srgbClr val="FFFFFF"/>
              </a:buClr>
              <a:buSzPct val="90000"/>
              <a:buFont typeface="Wingdings" panose="05000000000000000000" pitchFamily="2" charset="2"/>
              <a:buNone/>
              <a:tabLst/>
              <a:defRPr/>
            </a:pPr>
            <a:r>
              <a:rPr kumimoji="0" lang="en-US" sz="2400" b="0" i="0" u="none" strike="noStrike" kern="1200" cap="none" spc="0" normalizeH="0" baseline="0" noProof="0">
                <a:ln>
                  <a:noFill/>
                </a:ln>
                <a:gradFill>
                  <a:gsLst>
                    <a:gs pos="1250">
                      <a:srgbClr val="FFFFFF"/>
                    </a:gs>
                    <a:gs pos="100000">
                      <a:srgbClr val="FFFFFF"/>
                    </a:gs>
                  </a:gsLst>
                  <a:lin ang="5400000" scaled="0"/>
                </a:gradFill>
                <a:effectLst/>
                <a:uLnTx/>
                <a:uFillTx/>
                <a:cs typeface="Segoe UI Semibold" panose="020B0702040204020203" pitchFamily="34" charset="0"/>
              </a:rPr>
              <a:t>Single ARM resource</a:t>
            </a:r>
          </a:p>
        </p:txBody>
      </p:sp>
      <p:sp>
        <p:nvSpPr>
          <p:cNvPr id="5" name="Title 1"/>
          <p:cNvSpPr txBox="1">
            <a:spLocks/>
          </p:cNvSpPr>
          <p:nvPr/>
        </p:nvSpPr>
        <p:spPr>
          <a:xfrm>
            <a:off x="261159" y="1473200"/>
            <a:ext cx="11183414" cy="1641475"/>
          </a:xfrm>
          <a:prstGeom prst="rect">
            <a:avLst/>
          </a:prstGeom>
        </p:spPr>
        <p:txBody>
          <a:bodyPr vert="horz" wrap="square" lIns="182880" tIns="146304" rIns="182880" bIns="146304"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base" latinLnBrk="0" hangingPunct="1">
              <a:lnSpc>
                <a:spcPct val="90000"/>
              </a:lnSpc>
              <a:spcBef>
                <a:spcPts val="1200"/>
              </a:spcBef>
              <a:spcAft>
                <a:spcPct val="0"/>
              </a:spcAft>
              <a:buClrTx/>
              <a:buSzTx/>
              <a:buFontTx/>
              <a:buNone/>
              <a:tabLst/>
              <a:defRPr/>
            </a:pPr>
            <a:r>
              <a:rPr kumimoji="0" lang="en-US" sz="4800" b="0" i="0" u="none" strike="noStrike" kern="1200" cap="none" spc="-102" normalizeH="0" baseline="0" noProof="0">
                <a:ln w="3175">
                  <a:noFill/>
                </a:ln>
                <a:gradFill>
                  <a:gsLst>
                    <a:gs pos="1250">
                      <a:srgbClr val="FFFFFF"/>
                    </a:gs>
                    <a:gs pos="100000">
                      <a:srgbClr val="FFFFFF"/>
                    </a:gs>
                  </a:gsLst>
                  <a:lin ang="5400000" scaled="0"/>
                </a:gradFill>
                <a:effectLst/>
                <a:uLnTx/>
                <a:uFillTx/>
                <a:latin typeface="Segoe UI Light"/>
                <a:ea typeface="+mn-ea"/>
                <a:cs typeface="Segoe UI" pitchFamily="34" charset="0"/>
              </a:rPr>
              <a:t>VM Scale Sets</a:t>
            </a:r>
          </a:p>
        </p:txBody>
      </p:sp>
      <p:sp>
        <p:nvSpPr>
          <p:cNvPr id="6" name="AutoShape 3"/>
          <p:cNvSpPr>
            <a:spLocks noChangeAspect="1" noChangeArrowheads="1" noTextEdit="1"/>
          </p:cNvSpPr>
          <p:nvPr/>
        </p:nvSpPr>
        <p:spPr bwMode="auto">
          <a:xfrm>
            <a:off x="8101013" y="957264"/>
            <a:ext cx="4044950" cy="3829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 name="Freeform 5"/>
          <p:cNvSpPr>
            <a:spLocks/>
          </p:cNvSpPr>
          <p:nvPr/>
        </p:nvSpPr>
        <p:spPr bwMode="auto">
          <a:xfrm>
            <a:off x="7860534" y="623625"/>
            <a:ext cx="3704740" cy="2248164"/>
          </a:xfrm>
          <a:custGeom>
            <a:avLst/>
            <a:gdLst>
              <a:gd name="T0" fmla="*/ 1309 w 1309"/>
              <a:gd name="T1" fmla="*/ 660 h 812"/>
              <a:gd name="T2" fmla="*/ 1157 w 1309"/>
              <a:gd name="T3" fmla="*/ 509 h 812"/>
              <a:gd name="T4" fmla="*/ 1139 w 1309"/>
              <a:gd name="T5" fmla="*/ 510 h 812"/>
              <a:gd name="T6" fmla="*/ 1153 w 1309"/>
              <a:gd name="T7" fmla="*/ 403 h 812"/>
              <a:gd name="T8" fmla="*/ 749 w 1309"/>
              <a:gd name="T9" fmla="*/ 0 h 812"/>
              <a:gd name="T10" fmla="*/ 367 w 1309"/>
              <a:gd name="T11" fmla="*/ 275 h 812"/>
              <a:gd name="T12" fmla="*/ 276 w 1309"/>
              <a:gd name="T13" fmla="*/ 260 h 812"/>
              <a:gd name="T14" fmla="*/ 0 w 1309"/>
              <a:gd name="T15" fmla="*/ 536 h 812"/>
              <a:gd name="T16" fmla="*/ 276 w 1309"/>
              <a:gd name="T17" fmla="*/ 812 h 812"/>
              <a:gd name="T18" fmla="*/ 277 w 1309"/>
              <a:gd name="T19" fmla="*/ 812 h 812"/>
              <a:gd name="T20" fmla="*/ 277 w 1309"/>
              <a:gd name="T21" fmla="*/ 812 h 812"/>
              <a:gd name="T22" fmla="*/ 1170 w 1309"/>
              <a:gd name="T23" fmla="*/ 812 h 812"/>
              <a:gd name="T24" fmla="*/ 1169 w 1309"/>
              <a:gd name="T25" fmla="*/ 811 h 812"/>
              <a:gd name="T26" fmla="*/ 1309 w 1309"/>
              <a:gd name="T27" fmla="*/ 660 h 8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09" h="812">
                <a:moveTo>
                  <a:pt x="1309" y="660"/>
                </a:moveTo>
                <a:cubicBezTo>
                  <a:pt x="1309" y="577"/>
                  <a:pt x="1241" y="509"/>
                  <a:pt x="1157" y="509"/>
                </a:cubicBezTo>
                <a:cubicBezTo>
                  <a:pt x="1151" y="509"/>
                  <a:pt x="1145" y="509"/>
                  <a:pt x="1139" y="510"/>
                </a:cubicBezTo>
                <a:cubicBezTo>
                  <a:pt x="1148" y="476"/>
                  <a:pt x="1153" y="440"/>
                  <a:pt x="1153" y="403"/>
                </a:cubicBezTo>
                <a:cubicBezTo>
                  <a:pt x="1153" y="180"/>
                  <a:pt x="972" y="0"/>
                  <a:pt x="749" y="0"/>
                </a:cubicBezTo>
                <a:cubicBezTo>
                  <a:pt x="571" y="0"/>
                  <a:pt x="420" y="115"/>
                  <a:pt x="367" y="275"/>
                </a:cubicBezTo>
                <a:cubicBezTo>
                  <a:pt x="338" y="265"/>
                  <a:pt x="308" y="260"/>
                  <a:pt x="276" y="260"/>
                </a:cubicBezTo>
                <a:cubicBezTo>
                  <a:pt x="124" y="260"/>
                  <a:pt x="0" y="383"/>
                  <a:pt x="0" y="536"/>
                </a:cubicBezTo>
                <a:cubicBezTo>
                  <a:pt x="0" y="688"/>
                  <a:pt x="124" y="812"/>
                  <a:pt x="276" y="812"/>
                </a:cubicBezTo>
                <a:cubicBezTo>
                  <a:pt x="277" y="812"/>
                  <a:pt x="277" y="812"/>
                  <a:pt x="277" y="812"/>
                </a:cubicBezTo>
                <a:cubicBezTo>
                  <a:pt x="277" y="812"/>
                  <a:pt x="277" y="812"/>
                  <a:pt x="277" y="812"/>
                </a:cubicBezTo>
                <a:cubicBezTo>
                  <a:pt x="1170" y="812"/>
                  <a:pt x="1170" y="812"/>
                  <a:pt x="1170" y="812"/>
                </a:cubicBezTo>
                <a:cubicBezTo>
                  <a:pt x="1169" y="811"/>
                  <a:pt x="1169" y="811"/>
                  <a:pt x="1169" y="811"/>
                </a:cubicBezTo>
                <a:cubicBezTo>
                  <a:pt x="1247" y="805"/>
                  <a:pt x="1309" y="740"/>
                  <a:pt x="1309" y="66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pic>
        <p:nvPicPr>
          <p:cNvPr id="34" name="Picture 33"/>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8776734" y="1982073"/>
            <a:ext cx="1931089" cy="1779432"/>
          </a:xfrm>
          <a:prstGeom prst="rect">
            <a:avLst/>
          </a:prstGeom>
        </p:spPr>
      </p:pic>
      <p:pic>
        <p:nvPicPr>
          <p:cNvPr id="35" name="Picture 34"/>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7559079" y="3788805"/>
            <a:ext cx="1050532" cy="968029"/>
          </a:xfrm>
          <a:prstGeom prst="rect">
            <a:avLst/>
          </a:prstGeom>
        </p:spPr>
      </p:pic>
      <p:pic>
        <p:nvPicPr>
          <p:cNvPr id="9" name="Picture 8"/>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8662372" y="3788804"/>
            <a:ext cx="1050532" cy="968029"/>
          </a:xfrm>
          <a:prstGeom prst="rect">
            <a:avLst/>
          </a:prstGeom>
        </p:spPr>
      </p:pic>
      <p:pic>
        <p:nvPicPr>
          <p:cNvPr id="10" name="Picture 9"/>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9765665" y="3789067"/>
            <a:ext cx="1050532" cy="968029"/>
          </a:xfrm>
          <a:prstGeom prst="rect">
            <a:avLst/>
          </a:prstGeom>
        </p:spPr>
      </p:pic>
      <p:pic>
        <p:nvPicPr>
          <p:cNvPr id="11" name="Picture 10"/>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10868958" y="3775720"/>
            <a:ext cx="1050532" cy="968029"/>
          </a:xfrm>
          <a:prstGeom prst="rect">
            <a:avLst/>
          </a:prstGeom>
        </p:spPr>
      </p:pic>
      <p:pic>
        <p:nvPicPr>
          <p:cNvPr id="12" name="Picture 11"/>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7559079" y="4782735"/>
            <a:ext cx="1050532" cy="968029"/>
          </a:xfrm>
          <a:prstGeom prst="rect">
            <a:avLst/>
          </a:prstGeom>
        </p:spPr>
      </p:pic>
      <p:pic>
        <p:nvPicPr>
          <p:cNvPr id="13" name="Picture 12"/>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8662372" y="4782734"/>
            <a:ext cx="1050532" cy="968029"/>
          </a:xfrm>
          <a:prstGeom prst="rect">
            <a:avLst/>
          </a:prstGeom>
        </p:spPr>
      </p:pic>
      <p:pic>
        <p:nvPicPr>
          <p:cNvPr id="14" name="Picture 13"/>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9765665" y="4782997"/>
            <a:ext cx="1050532" cy="968029"/>
          </a:xfrm>
          <a:prstGeom prst="rect">
            <a:avLst/>
          </a:prstGeom>
        </p:spPr>
      </p:pic>
      <p:pic>
        <p:nvPicPr>
          <p:cNvPr id="15" name="Picture 14"/>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10868958" y="4769650"/>
            <a:ext cx="1050532" cy="968029"/>
          </a:xfrm>
          <a:prstGeom prst="rect">
            <a:avLst/>
          </a:prstGeom>
        </p:spPr>
      </p:pic>
      <p:pic>
        <p:nvPicPr>
          <p:cNvPr id="19" name="Picture 18">
            <a:extLst>
              <a:ext uri="{FF2B5EF4-FFF2-40B4-BE49-F238E27FC236}">
                <a16:creationId xmlns:a16="http://schemas.microsoft.com/office/drawing/2014/main" id="{951E5043-9C4B-4F19-BAFF-2BC5203A764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39529" y="2140634"/>
            <a:ext cx="2675079" cy="3647053"/>
          </a:xfrm>
          <a:prstGeom prst="rect">
            <a:avLst/>
          </a:prstGeom>
        </p:spPr>
      </p:pic>
    </p:spTree>
    <p:extLst>
      <p:ext uri="{BB962C8B-B14F-4D97-AF65-F5344CB8AC3E}">
        <p14:creationId xmlns:p14="http://schemas.microsoft.com/office/powerpoint/2010/main" val="27608534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35" presetClass="path" presetSubtype="0" decel="100000" fill="hold" grpId="1" nodeType="withEffect">
                                  <p:stCondLst>
                                    <p:cond delay="0"/>
                                  </p:stCondLst>
                                  <p:childTnLst>
                                    <p:animMotion origin="layout" path="M -7.96528E-7 -1.87018E-6 L -0.05285 -1.87018E-6 " pathEditMode="relative" rAng="0" ptsTypes="AA">
                                      <p:cBhvr>
                                        <p:cTn id="9" dur="750" spd="-100000" fill="hold"/>
                                        <p:tgtEl>
                                          <p:spTgt spid="5"/>
                                        </p:tgtEl>
                                        <p:attrNameLst>
                                          <p:attrName>ppt_x</p:attrName>
                                          <p:attrName>ppt_y</p:attrName>
                                        </p:attrNameLst>
                                      </p:cBhvr>
                                      <p:rCtr x="-2642" y="0"/>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35" presetClass="path" presetSubtype="0" decel="100000" fill="hold" grpId="1" nodeType="withEffect">
                                  <p:stCondLst>
                                    <p:cond delay="0"/>
                                  </p:stCondLst>
                                  <p:childTnLst>
                                    <p:animMotion origin="layout" path="M 2.65765E-6 4.59828E-6 L -0.05285 4.59828E-6 " pathEditMode="relative" rAng="0" ptsTypes="AA">
                                      <p:cBhvr>
                                        <p:cTn id="14" dur="750" spd="-100000" fill="hold"/>
                                        <p:tgtEl>
                                          <p:spTgt spid="4"/>
                                        </p:tgtEl>
                                        <p:attrNameLst>
                                          <p:attrName>ppt_x</p:attrName>
                                          <p:attrName>ppt_y</p:attrName>
                                        </p:attrNameLst>
                                      </p:cBhvr>
                                      <p:rCtr x="-2642" y="0"/>
                                    </p:animMotion>
                                  </p:childTnLst>
                                </p:cTn>
                              </p:par>
                            </p:childTnLst>
                          </p:cTn>
                        </p:par>
                        <p:par>
                          <p:cTn id="15" fill="hold">
                            <p:stCondLst>
                              <p:cond delay="750"/>
                            </p:stCondLst>
                            <p:childTnLst>
                              <p:par>
                                <p:cTn id="16" presetID="42" presetClass="entr" presetSubtype="0" fill="hold" nodeType="afterEffect">
                                  <p:stCondLst>
                                    <p:cond delay="0"/>
                                  </p:stCondLst>
                                  <p:childTnLst>
                                    <p:set>
                                      <p:cBhvr>
                                        <p:cTn id="17" dur="1" fill="hold">
                                          <p:stCondLst>
                                            <p:cond delay="0"/>
                                          </p:stCondLst>
                                        </p:cTn>
                                        <p:tgtEl>
                                          <p:spTgt spid="34"/>
                                        </p:tgtEl>
                                        <p:attrNameLst>
                                          <p:attrName>style.visibility</p:attrName>
                                        </p:attrNameLst>
                                      </p:cBhvr>
                                      <p:to>
                                        <p:strVal val="visible"/>
                                      </p:to>
                                    </p:set>
                                    <p:animEffect transition="in" filter="fade">
                                      <p:cBhvr>
                                        <p:cTn id="18" dur="1000"/>
                                        <p:tgtEl>
                                          <p:spTgt spid="34"/>
                                        </p:tgtEl>
                                      </p:cBhvr>
                                    </p:animEffect>
                                    <p:anim calcmode="lin" valueType="num">
                                      <p:cBhvr>
                                        <p:cTn id="19" dur="1000" fill="hold"/>
                                        <p:tgtEl>
                                          <p:spTgt spid="34"/>
                                        </p:tgtEl>
                                        <p:attrNameLst>
                                          <p:attrName>ppt_x</p:attrName>
                                        </p:attrNameLst>
                                      </p:cBhvr>
                                      <p:tavLst>
                                        <p:tav tm="0">
                                          <p:val>
                                            <p:strVal val="#ppt_x"/>
                                          </p:val>
                                        </p:tav>
                                        <p:tav tm="100000">
                                          <p:val>
                                            <p:strVal val="#ppt_x"/>
                                          </p:val>
                                        </p:tav>
                                      </p:tavLst>
                                    </p:anim>
                                    <p:anim calcmode="lin" valueType="num">
                                      <p:cBhvr>
                                        <p:cTn id="20" dur="1000" fill="hold"/>
                                        <p:tgtEl>
                                          <p:spTgt spid="34"/>
                                        </p:tgtEl>
                                        <p:attrNameLst>
                                          <p:attrName>ppt_y</p:attrName>
                                        </p:attrNameLst>
                                      </p:cBhvr>
                                      <p:tavLst>
                                        <p:tav tm="0">
                                          <p:val>
                                            <p:strVal val="#ppt_y+.1"/>
                                          </p:val>
                                        </p:tav>
                                        <p:tav tm="100000">
                                          <p:val>
                                            <p:strVal val="#ppt_y"/>
                                          </p:val>
                                        </p:tav>
                                      </p:tavLst>
                                    </p:anim>
                                  </p:childTnLst>
                                </p:cTn>
                              </p:par>
                            </p:childTnLst>
                          </p:cTn>
                        </p:par>
                        <p:par>
                          <p:cTn id="21" fill="hold">
                            <p:stCondLst>
                              <p:cond delay="1750"/>
                            </p:stCondLst>
                            <p:childTnLst>
                              <p:par>
                                <p:cTn id="22" presetID="22" presetClass="entr" presetSubtype="4" fill="hold" nodeType="afterEffect">
                                  <p:stCondLst>
                                    <p:cond delay="0"/>
                                  </p:stCondLst>
                                  <p:childTnLst>
                                    <p:set>
                                      <p:cBhvr>
                                        <p:cTn id="23" dur="1" fill="hold">
                                          <p:stCondLst>
                                            <p:cond delay="0"/>
                                          </p:stCondLst>
                                        </p:cTn>
                                        <p:tgtEl>
                                          <p:spTgt spid="35"/>
                                        </p:tgtEl>
                                        <p:attrNameLst>
                                          <p:attrName>style.visibility</p:attrName>
                                        </p:attrNameLst>
                                      </p:cBhvr>
                                      <p:to>
                                        <p:strVal val="visible"/>
                                      </p:to>
                                    </p:set>
                                    <p:animEffect transition="in" filter="wipe(down)">
                                      <p:cBhvr>
                                        <p:cTn id="24" dur="300"/>
                                        <p:tgtEl>
                                          <p:spTgt spid="35"/>
                                        </p:tgtEl>
                                      </p:cBhvr>
                                    </p:animEffect>
                                  </p:childTnLst>
                                </p:cTn>
                              </p:par>
                            </p:childTnLst>
                          </p:cTn>
                        </p:par>
                        <p:par>
                          <p:cTn id="25" fill="hold">
                            <p:stCondLst>
                              <p:cond delay="2050"/>
                            </p:stCondLst>
                            <p:childTnLst>
                              <p:par>
                                <p:cTn id="26" presetID="22" presetClass="entr" presetSubtype="4" fill="hold" nodeType="after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wipe(down)">
                                      <p:cBhvr>
                                        <p:cTn id="28" dur="300"/>
                                        <p:tgtEl>
                                          <p:spTgt spid="9"/>
                                        </p:tgtEl>
                                      </p:cBhvr>
                                    </p:animEffect>
                                  </p:childTnLst>
                                </p:cTn>
                              </p:par>
                            </p:childTnLst>
                          </p:cTn>
                        </p:par>
                        <p:par>
                          <p:cTn id="29" fill="hold">
                            <p:stCondLst>
                              <p:cond delay="2350"/>
                            </p:stCondLst>
                            <p:childTnLst>
                              <p:par>
                                <p:cTn id="30" presetID="22" presetClass="entr" presetSubtype="4" fill="hold" nodeType="after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wipe(down)">
                                      <p:cBhvr>
                                        <p:cTn id="32" dur="300"/>
                                        <p:tgtEl>
                                          <p:spTgt spid="10"/>
                                        </p:tgtEl>
                                      </p:cBhvr>
                                    </p:animEffect>
                                  </p:childTnLst>
                                </p:cTn>
                              </p:par>
                            </p:childTnLst>
                          </p:cTn>
                        </p:par>
                        <p:par>
                          <p:cTn id="33" fill="hold">
                            <p:stCondLst>
                              <p:cond delay="2650"/>
                            </p:stCondLst>
                            <p:childTnLst>
                              <p:par>
                                <p:cTn id="34" presetID="22" presetClass="entr" presetSubtype="4" fill="hold" nodeType="after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wipe(down)">
                                      <p:cBhvr>
                                        <p:cTn id="36" dur="300"/>
                                        <p:tgtEl>
                                          <p:spTgt spid="11"/>
                                        </p:tgtEl>
                                      </p:cBhvr>
                                    </p:animEffect>
                                  </p:childTnLst>
                                </p:cTn>
                              </p:par>
                            </p:childTnLst>
                          </p:cTn>
                        </p:par>
                        <p:par>
                          <p:cTn id="37" fill="hold">
                            <p:stCondLst>
                              <p:cond delay="2950"/>
                            </p:stCondLst>
                            <p:childTnLst>
                              <p:par>
                                <p:cTn id="38" presetID="22" presetClass="entr" presetSubtype="4" fill="hold" nodeType="afterEffect">
                                  <p:stCondLst>
                                    <p:cond delay="0"/>
                                  </p:stCondLst>
                                  <p:childTnLst>
                                    <p:set>
                                      <p:cBhvr>
                                        <p:cTn id="39" dur="1" fill="hold">
                                          <p:stCondLst>
                                            <p:cond delay="0"/>
                                          </p:stCondLst>
                                        </p:cTn>
                                        <p:tgtEl>
                                          <p:spTgt spid="12"/>
                                        </p:tgtEl>
                                        <p:attrNameLst>
                                          <p:attrName>style.visibility</p:attrName>
                                        </p:attrNameLst>
                                      </p:cBhvr>
                                      <p:to>
                                        <p:strVal val="visible"/>
                                      </p:to>
                                    </p:set>
                                    <p:animEffect transition="in" filter="wipe(down)">
                                      <p:cBhvr>
                                        <p:cTn id="40" dur="300"/>
                                        <p:tgtEl>
                                          <p:spTgt spid="12"/>
                                        </p:tgtEl>
                                      </p:cBhvr>
                                    </p:animEffect>
                                  </p:childTnLst>
                                </p:cTn>
                              </p:par>
                            </p:childTnLst>
                          </p:cTn>
                        </p:par>
                        <p:par>
                          <p:cTn id="41" fill="hold">
                            <p:stCondLst>
                              <p:cond delay="3250"/>
                            </p:stCondLst>
                            <p:childTnLst>
                              <p:par>
                                <p:cTn id="42" presetID="22" presetClass="entr" presetSubtype="4" fill="hold" nodeType="after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wipe(down)">
                                      <p:cBhvr>
                                        <p:cTn id="44" dur="300"/>
                                        <p:tgtEl>
                                          <p:spTgt spid="13"/>
                                        </p:tgtEl>
                                      </p:cBhvr>
                                    </p:animEffect>
                                  </p:childTnLst>
                                </p:cTn>
                              </p:par>
                            </p:childTnLst>
                          </p:cTn>
                        </p:par>
                        <p:par>
                          <p:cTn id="45" fill="hold">
                            <p:stCondLst>
                              <p:cond delay="3550"/>
                            </p:stCondLst>
                            <p:childTnLst>
                              <p:par>
                                <p:cTn id="46" presetID="22" presetClass="entr" presetSubtype="4" fill="hold" nodeType="afterEffect">
                                  <p:stCondLst>
                                    <p:cond delay="0"/>
                                  </p:stCondLst>
                                  <p:childTnLst>
                                    <p:set>
                                      <p:cBhvr>
                                        <p:cTn id="47" dur="1" fill="hold">
                                          <p:stCondLst>
                                            <p:cond delay="0"/>
                                          </p:stCondLst>
                                        </p:cTn>
                                        <p:tgtEl>
                                          <p:spTgt spid="14"/>
                                        </p:tgtEl>
                                        <p:attrNameLst>
                                          <p:attrName>style.visibility</p:attrName>
                                        </p:attrNameLst>
                                      </p:cBhvr>
                                      <p:to>
                                        <p:strVal val="visible"/>
                                      </p:to>
                                    </p:set>
                                    <p:animEffect transition="in" filter="wipe(down)">
                                      <p:cBhvr>
                                        <p:cTn id="48" dur="300"/>
                                        <p:tgtEl>
                                          <p:spTgt spid="14"/>
                                        </p:tgtEl>
                                      </p:cBhvr>
                                    </p:animEffect>
                                  </p:childTnLst>
                                </p:cTn>
                              </p:par>
                            </p:childTnLst>
                          </p:cTn>
                        </p:par>
                        <p:par>
                          <p:cTn id="49" fill="hold">
                            <p:stCondLst>
                              <p:cond delay="3850"/>
                            </p:stCondLst>
                            <p:childTnLst>
                              <p:par>
                                <p:cTn id="50" presetID="22" presetClass="entr" presetSubtype="4" fill="hold" nodeType="after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wipe(down)">
                                      <p:cBhvr>
                                        <p:cTn id="52" dur="3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5" grpId="0"/>
      <p:bldP spid="5" grpId="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p:cNvSpPr/>
          <p:nvPr/>
        </p:nvSpPr>
        <p:spPr>
          <a:xfrm>
            <a:off x="3886729" y="-71121"/>
            <a:ext cx="8548863" cy="69945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b" anchorCtr="0" forceAA="0" compatLnSpc="1">
            <a:prstTxWarp prst="textNoShape">
              <a:avLst/>
            </a:prstTxWarp>
            <a:noAutofit/>
          </a:bodyPr>
          <a:lstStyle/>
          <a:p>
            <a:pPr algn="r" defTabSz="932597" eaLnBrk="1" fontAlgn="auto" hangingPunct="1">
              <a:spcBef>
                <a:spcPts val="0"/>
              </a:spcBef>
              <a:spcAft>
                <a:spcPts val="0"/>
              </a:spcAft>
              <a:defRPr/>
            </a:pPr>
            <a:endParaRPr lang="en-US" sz="1224" kern="0" err="1">
              <a:solidFill>
                <a:sysClr val="windowText" lastClr="000000"/>
              </a:solidFill>
            </a:endParaRPr>
          </a:p>
        </p:txBody>
      </p:sp>
      <p:grpSp>
        <p:nvGrpSpPr>
          <p:cNvPr id="9" name="Group 8" hidden="1"/>
          <p:cNvGrpSpPr/>
          <p:nvPr/>
        </p:nvGrpSpPr>
        <p:grpSpPr>
          <a:xfrm>
            <a:off x="-8079780" y="-3620778"/>
            <a:ext cx="6043466" cy="1830186"/>
            <a:chOff x="688527" y="-2216605"/>
            <a:chExt cx="5925505" cy="1794463"/>
          </a:xfrm>
        </p:grpSpPr>
        <p:grpSp>
          <p:nvGrpSpPr>
            <p:cNvPr id="3" name="Group 2"/>
            <p:cNvGrpSpPr/>
            <p:nvPr/>
          </p:nvGrpSpPr>
          <p:grpSpPr>
            <a:xfrm>
              <a:off x="4785232" y="-1245102"/>
              <a:ext cx="1828800" cy="822960"/>
              <a:chOff x="8153068" y="-1245102"/>
              <a:chExt cx="1828800" cy="822960"/>
            </a:xfrm>
          </p:grpSpPr>
          <p:sp>
            <p:nvSpPr>
              <p:cNvPr id="23" name="Rectangle 22"/>
              <p:cNvSpPr/>
              <p:nvPr/>
            </p:nvSpPr>
            <p:spPr bwMode="auto">
              <a:xfrm>
                <a:off x="8153068" y="-1245102"/>
                <a:ext cx="1828800" cy="82296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92713" tIns="146283" rIns="0" bIns="146283" numCol="1" spcCol="0" rtlCol="0" fromWordArt="0" anchor="t" anchorCtr="0" forceAA="0" compatLnSpc="1">
                <a:prstTxWarp prst="textNoShape">
                  <a:avLst/>
                </a:prstTxWarp>
                <a:noAutofit/>
              </a:bodyPr>
              <a:lstStyle/>
              <a:p>
                <a:pPr defTabSz="914224" eaLnBrk="1" fontAlgn="auto" hangingPunct="1">
                  <a:spcBef>
                    <a:spcPts val="0"/>
                  </a:spcBef>
                  <a:spcAft>
                    <a:spcPts val="0"/>
                  </a:spcAft>
                  <a:defRPr/>
                </a:pPr>
                <a:r>
                  <a:rPr lang="en-US" sz="1632" kern="0">
                    <a:gradFill>
                      <a:gsLst>
                        <a:gs pos="9023">
                          <a:schemeClr val="bg1"/>
                        </a:gs>
                        <a:gs pos="20301">
                          <a:schemeClr val="bg1"/>
                        </a:gs>
                      </a:gsLst>
                      <a:lin ang="5400000" scaled="1"/>
                    </a:gradFill>
                    <a:latin typeface="Segoe UI" panose="020B0502040204020203" pitchFamily="34" charset="0"/>
                    <a:cs typeface="Segoe UI" panose="020B0502040204020203" pitchFamily="34" charset="0"/>
                  </a:rPr>
                  <a:t>Azure</a:t>
                </a:r>
              </a:p>
              <a:p>
                <a:pPr defTabSz="914224" eaLnBrk="1" fontAlgn="auto" hangingPunct="1">
                  <a:spcBef>
                    <a:spcPts val="0"/>
                  </a:spcBef>
                  <a:spcAft>
                    <a:spcPts val="0"/>
                  </a:spcAft>
                  <a:defRPr/>
                </a:pPr>
                <a:r>
                  <a:rPr lang="en-US" sz="1632" kern="0">
                    <a:gradFill>
                      <a:gsLst>
                        <a:gs pos="9023">
                          <a:schemeClr val="bg1"/>
                        </a:gs>
                        <a:gs pos="20301">
                          <a:schemeClr val="bg1"/>
                        </a:gs>
                      </a:gsLst>
                      <a:lin ang="5400000" scaled="1"/>
                    </a:gradFill>
                    <a:latin typeface="Segoe UI" panose="020B0502040204020203" pitchFamily="34" charset="0"/>
                    <a:cs typeface="Segoe UI" panose="020B0502040204020203" pitchFamily="34" charset="0"/>
                  </a:rPr>
                  <a:t>functions</a:t>
                </a:r>
              </a:p>
            </p:txBody>
          </p:sp>
          <p:pic>
            <p:nvPicPr>
              <p:cNvPr id="24" name="Picture 2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80326" y="-1045357"/>
                <a:ext cx="474228" cy="407836"/>
              </a:xfrm>
              <a:prstGeom prst="rect">
                <a:avLst/>
              </a:prstGeom>
            </p:spPr>
          </p:pic>
        </p:grpSp>
        <p:grpSp>
          <p:nvGrpSpPr>
            <p:cNvPr id="7" name="Group 6"/>
            <p:cNvGrpSpPr/>
            <p:nvPr/>
          </p:nvGrpSpPr>
          <p:grpSpPr>
            <a:xfrm>
              <a:off x="688527" y="-2216605"/>
              <a:ext cx="1828800" cy="822960"/>
              <a:chOff x="688527" y="-2216605"/>
              <a:chExt cx="1828800" cy="822960"/>
            </a:xfrm>
          </p:grpSpPr>
          <p:sp>
            <p:nvSpPr>
              <p:cNvPr id="17" name="Rectangle 16"/>
              <p:cNvSpPr/>
              <p:nvPr/>
            </p:nvSpPr>
            <p:spPr bwMode="auto">
              <a:xfrm>
                <a:off x="688527" y="-2216605"/>
                <a:ext cx="1828800" cy="82296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39343" tIns="146283" rIns="0" bIns="146283" numCol="1" spcCol="0" rtlCol="0" fromWordArt="0" anchor="t" anchorCtr="0" forceAA="0" compatLnSpc="1">
                <a:prstTxWarp prst="textNoShape">
                  <a:avLst/>
                </a:prstTxWarp>
                <a:noAutofit/>
              </a:bodyPr>
              <a:lstStyle/>
              <a:p>
                <a:pPr defTabSz="914224" eaLnBrk="1" fontAlgn="auto" hangingPunct="1">
                  <a:spcBef>
                    <a:spcPts val="0"/>
                  </a:spcBef>
                  <a:spcAft>
                    <a:spcPts val="0"/>
                  </a:spcAft>
                  <a:defRPr/>
                </a:pPr>
                <a:r>
                  <a:rPr lang="en-US" sz="1632" kern="0">
                    <a:gradFill>
                      <a:gsLst>
                        <a:gs pos="9023">
                          <a:schemeClr val="bg1"/>
                        </a:gs>
                        <a:gs pos="20301">
                          <a:schemeClr val="bg1"/>
                        </a:gs>
                      </a:gsLst>
                      <a:lin ang="5400000" scaled="1"/>
                    </a:gradFill>
                    <a:latin typeface="Segoe UI" panose="020B0502040204020203" pitchFamily="34" charset="0"/>
                    <a:cs typeface="Segoe UI" panose="020B0502040204020203" pitchFamily="34" charset="0"/>
                  </a:rPr>
                  <a:t>APIM</a:t>
                </a:r>
              </a:p>
            </p:txBody>
          </p:sp>
          <p:pic>
            <p:nvPicPr>
              <p:cNvPr id="25" name="Picture 2" descr="https://az213233.vo.msecnd.net/Content/6.0.00298.4.160413-1548/ApiManagement/Images/ApiManagement.png"/>
              <p:cNvPicPr>
                <a:picLocks noChangeAspect="1" noChangeArrowheads="1"/>
              </p:cNvPicPr>
              <p:nvPr/>
            </p:nvPicPr>
            <p:blipFill rotWithShape="1">
              <a:blip r:embed="rId4">
                <a:extLst>
                  <a:ext uri="{28A0092B-C50C-407E-A947-70E740481C1C}">
                    <a14:useLocalDpi xmlns:a14="http://schemas.microsoft.com/office/drawing/2010/main" val="0"/>
                  </a:ext>
                </a:extLst>
              </a:blip>
              <a:srcRect l="49976" t="-11700"/>
              <a:stretch/>
            </p:blipFill>
            <p:spPr bwMode="auto">
              <a:xfrm>
                <a:off x="837578" y="-2154255"/>
                <a:ext cx="538003" cy="61706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 name="Group 5"/>
            <p:cNvGrpSpPr/>
            <p:nvPr/>
          </p:nvGrpSpPr>
          <p:grpSpPr>
            <a:xfrm>
              <a:off x="2748488" y="-1245102"/>
              <a:ext cx="1828800" cy="822960"/>
              <a:chOff x="3396188" y="-1245102"/>
              <a:chExt cx="1828800" cy="822960"/>
            </a:xfrm>
          </p:grpSpPr>
          <p:sp>
            <p:nvSpPr>
              <p:cNvPr id="22" name="Rectangle 21"/>
              <p:cNvSpPr/>
              <p:nvPr/>
            </p:nvSpPr>
            <p:spPr bwMode="auto">
              <a:xfrm>
                <a:off x="3396188" y="-1245102"/>
                <a:ext cx="1828800" cy="82296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46083" tIns="146283" rIns="0" bIns="146283" numCol="1" spcCol="0" rtlCol="0" fromWordArt="0" anchor="t" anchorCtr="0" forceAA="0" compatLnSpc="1">
                <a:prstTxWarp prst="textNoShape">
                  <a:avLst/>
                </a:prstTxWarp>
                <a:noAutofit/>
              </a:bodyPr>
              <a:lstStyle/>
              <a:p>
                <a:pPr defTabSz="914224" eaLnBrk="1" fontAlgn="auto" hangingPunct="1">
                  <a:spcBef>
                    <a:spcPts val="0"/>
                  </a:spcBef>
                  <a:spcAft>
                    <a:spcPts val="0"/>
                  </a:spcAft>
                  <a:defRPr/>
                </a:pPr>
                <a:r>
                  <a:rPr lang="en-US" sz="1632" kern="0" spc="-20">
                    <a:gradFill>
                      <a:gsLst>
                        <a:gs pos="9023">
                          <a:schemeClr val="bg1"/>
                        </a:gs>
                        <a:gs pos="20301">
                          <a:schemeClr val="bg1"/>
                        </a:gs>
                      </a:gsLst>
                      <a:lin ang="5400000" scaled="1"/>
                    </a:gradFill>
                    <a:latin typeface="Segoe UI" panose="020B0502040204020203" pitchFamily="34" charset="0"/>
                    <a:cs typeface="Segoe UI" panose="020B0502040204020203" pitchFamily="34" charset="0"/>
                  </a:rPr>
                  <a:t>Notification </a:t>
                </a:r>
                <a:br>
                  <a:rPr lang="en-US" sz="1632" kern="0" spc="-20">
                    <a:gradFill>
                      <a:gsLst>
                        <a:gs pos="9023">
                          <a:schemeClr val="bg1"/>
                        </a:gs>
                        <a:gs pos="20301">
                          <a:schemeClr val="bg1"/>
                        </a:gs>
                      </a:gsLst>
                      <a:lin ang="5400000" scaled="1"/>
                    </a:gradFill>
                    <a:latin typeface="Segoe UI" panose="020B0502040204020203" pitchFamily="34" charset="0"/>
                    <a:cs typeface="Segoe UI" panose="020B0502040204020203" pitchFamily="34" charset="0"/>
                  </a:rPr>
                </a:br>
                <a:r>
                  <a:rPr lang="en-US" sz="1632" kern="0" spc="-20">
                    <a:gradFill>
                      <a:gsLst>
                        <a:gs pos="9023">
                          <a:schemeClr val="bg1"/>
                        </a:gs>
                        <a:gs pos="20301">
                          <a:schemeClr val="bg1"/>
                        </a:gs>
                      </a:gsLst>
                      <a:lin ang="5400000" scaled="1"/>
                    </a:gradFill>
                    <a:latin typeface="Segoe UI" panose="020B0502040204020203" pitchFamily="34" charset="0"/>
                    <a:cs typeface="Segoe UI" panose="020B0502040204020203" pitchFamily="34" charset="0"/>
                  </a:rPr>
                  <a:t>hubs</a:t>
                </a:r>
              </a:p>
            </p:txBody>
          </p:sp>
          <p:pic>
            <p:nvPicPr>
              <p:cNvPr id="26" name="Picture 2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531274" y="-1087597"/>
                <a:ext cx="508831" cy="506193"/>
              </a:xfrm>
              <a:prstGeom prst="rect">
                <a:avLst/>
              </a:prstGeom>
            </p:spPr>
          </p:pic>
        </p:grpSp>
        <p:grpSp>
          <p:nvGrpSpPr>
            <p:cNvPr id="5" name="Group 4"/>
            <p:cNvGrpSpPr/>
            <p:nvPr/>
          </p:nvGrpSpPr>
          <p:grpSpPr>
            <a:xfrm>
              <a:off x="2748488" y="-2216605"/>
              <a:ext cx="1828800" cy="822960"/>
              <a:chOff x="3396188" y="-2216605"/>
              <a:chExt cx="1828800" cy="822960"/>
            </a:xfrm>
          </p:grpSpPr>
          <p:sp>
            <p:nvSpPr>
              <p:cNvPr id="18" name="Rectangle 17"/>
              <p:cNvSpPr/>
              <p:nvPr/>
            </p:nvSpPr>
            <p:spPr bwMode="auto">
              <a:xfrm>
                <a:off x="3396188" y="-2216605"/>
                <a:ext cx="1828800" cy="82296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39343" tIns="146283" rIns="0" bIns="146283" numCol="1" spcCol="0" rtlCol="0" fromWordArt="0" anchor="t" anchorCtr="0" forceAA="0" compatLnSpc="1">
                <a:prstTxWarp prst="textNoShape">
                  <a:avLst/>
                </a:prstTxWarp>
                <a:noAutofit/>
              </a:bodyPr>
              <a:lstStyle/>
              <a:p>
                <a:pPr defTabSz="914224" eaLnBrk="1" fontAlgn="auto" hangingPunct="1">
                  <a:spcBef>
                    <a:spcPts val="0"/>
                  </a:spcBef>
                  <a:spcAft>
                    <a:spcPts val="0"/>
                  </a:spcAft>
                  <a:defRPr/>
                </a:pPr>
                <a:r>
                  <a:rPr lang="en-US" sz="1632" kern="0">
                    <a:gradFill>
                      <a:gsLst>
                        <a:gs pos="9023">
                          <a:schemeClr val="bg1"/>
                        </a:gs>
                        <a:gs pos="20301">
                          <a:schemeClr val="bg1"/>
                        </a:gs>
                      </a:gsLst>
                      <a:lin ang="5400000" scaled="1"/>
                    </a:gradFill>
                    <a:latin typeface="Segoe UI" panose="020B0502040204020203" pitchFamily="34" charset="0"/>
                    <a:cs typeface="Segoe UI" panose="020B0502040204020203" pitchFamily="34" charset="0"/>
                  </a:rPr>
                  <a:t>Mobile </a:t>
                </a:r>
                <a:br>
                  <a:rPr lang="en-US" sz="1632" kern="0">
                    <a:gradFill>
                      <a:gsLst>
                        <a:gs pos="9023">
                          <a:schemeClr val="bg1"/>
                        </a:gs>
                        <a:gs pos="20301">
                          <a:schemeClr val="bg1"/>
                        </a:gs>
                      </a:gsLst>
                      <a:lin ang="5400000" scaled="1"/>
                    </a:gradFill>
                    <a:latin typeface="Segoe UI" panose="020B0502040204020203" pitchFamily="34" charset="0"/>
                    <a:cs typeface="Segoe UI" panose="020B0502040204020203" pitchFamily="34" charset="0"/>
                  </a:rPr>
                </a:br>
                <a:r>
                  <a:rPr lang="en-US" sz="1632" kern="0">
                    <a:gradFill>
                      <a:gsLst>
                        <a:gs pos="9023">
                          <a:schemeClr val="bg1"/>
                        </a:gs>
                        <a:gs pos="20301">
                          <a:schemeClr val="bg1"/>
                        </a:gs>
                      </a:gsLst>
                      <a:lin ang="5400000" scaled="1"/>
                    </a:gradFill>
                    <a:latin typeface="Segoe UI" panose="020B0502040204020203" pitchFamily="34" charset="0"/>
                    <a:cs typeface="Segoe UI" panose="020B0502040204020203" pitchFamily="34" charset="0"/>
                  </a:rPr>
                  <a:t>apps</a:t>
                </a:r>
              </a:p>
            </p:txBody>
          </p:sp>
          <p:pic>
            <p:nvPicPr>
              <p:cNvPr id="28" name="Picture 27"/>
              <p:cNvPicPr>
                <a:picLocks noChangeAspect="1"/>
              </p:cNvPicPr>
              <p:nvPr/>
            </p:nvPicPr>
            <p:blipFill>
              <a:blip r:embed="rId6"/>
              <a:stretch>
                <a:fillRect/>
              </a:stretch>
            </p:blipFill>
            <p:spPr>
              <a:xfrm>
                <a:off x="3604132" y="-2075453"/>
                <a:ext cx="366268" cy="525923"/>
              </a:xfrm>
              <a:prstGeom prst="rect">
                <a:avLst/>
              </a:prstGeom>
            </p:spPr>
          </p:pic>
        </p:grpSp>
        <p:grpSp>
          <p:nvGrpSpPr>
            <p:cNvPr id="8" name="Group 7"/>
            <p:cNvGrpSpPr/>
            <p:nvPr/>
          </p:nvGrpSpPr>
          <p:grpSpPr>
            <a:xfrm>
              <a:off x="688527" y="-1245102"/>
              <a:ext cx="1828800" cy="822960"/>
              <a:chOff x="688527" y="-1245102"/>
              <a:chExt cx="1828800" cy="822960"/>
            </a:xfrm>
          </p:grpSpPr>
          <p:sp>
            <p:nvSpPr>
              <p:cNvPr id="21" name="Rectangle 20"/>
              <p:cNvSpPr/>
              <p:nvPr/>
            </p:nvSpPr>
            <p:spPr bwMode="auto">
              <a:xfrm>
                <a:off x="688527" y="-1245102"/>
                <a:ext cx="1828800" cy="82296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39343" tIns="146283" rIns="0" bIns="146283" numCol="1" spcCol="0" rtlCol="0" fromWordArt="0" anchor="t" anchorCtr="0" forceAA="0" compatLnSpc="1">
                <a:prstTxWarp prst="textNoShape">
                  <a:avLst/>
                </a:prstTxWarp>
                <a:noAutofit/>
              </a:bodyPr>
              <a:lstStyle/>
              <a:p>
                <a:pPr defTabSz="914224" eaLnBrk="1" fontAlgn="auto" hangingPunct="1">
                  <a:spcBef>
                    <a:spcPts val="0"/>
                  </a:spcBef>
                  <a:spcAft>
                    <a:spcPts val="0"/>
                  </a:spcAft>
                  <a:defRPr/>
                </a:pPr>
                <a:r>
                  <a:rPr lang="en-US" sz="1632" kern="0">
                    <a:gradFill>
                      <a:gsLst>
                        <a:gs pos="9023">
                          <a:schemeClr val="bg1"/>
                        </a:gs>
                        <a:gs pos="20301">
                          <a:schemeClr val="bg1"/>
                        </a:gs>
                      </a:gsLst>
                      <a:lin ang="5400000" scaled="1"/>
                    </a:gradFill>
                    <a:latin typeface="Segoe UI" panose="020B0502040204020203" pitchFamily="34" charset="0"/>
                    <a:cs typeface="Segoe UI" panose="020B0502040204020203" pitchFamily="34" charset="0"/>
                  </a:rPr>
                  <a:t>API apps</a:t>
                </a:r>
              </a:p>
            </p:txBody>
          </p:sp>
          <p:pic>
            <p:nvPicPr>
              <p:cNvPr id="29" name="Picture 2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37578" y="-1074798"/>
                <a:ext cx="492704" cy="493394"/>
              </a:xfrm>
              <a:prstGeom prst="rect">
                <a:avLst/>
              </a:prstGeom>
              <a:noFill/>
            </p:spPr>
          </p:pic>
        </p:grpSp>
        <p:grpSp>
          <p:nvGrpSpPr>
            <p:cNvPr id="4" name="Group 3"/>
            <p:cNvGrpSpPr/>
            <p:nvPr/>
          </p:nvGrpSpPr>
          <p:grpSpPr>
            <a:xfrm>
              <a:off x="4785232" y="-2216605"/>
              <a:ext cx="1828800" cy="822960"/>
              <a:chOff x="8153068" y="-2216605"/>
              <a:chExt cx="1828800" cy="822960"/>
            </a:xfrm>
          </p:grpSpPr>
          <p:sp>
            <p:nvSpPr>
              <p:cNvPr id="19" name="Rectangle 18"/>
              <p:cNvSpPr/>
              <p:nvPr/>
            </p:nvSpPr>
            <p:spPr bwMode="auto">
              <a:xfrm>
                <a:off x="8153068" y="-2216605"/>
                <a:ext cx="1828800" cy="82296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92713" tIns="146283" rIns="0" bIns="146283" numCol="1" spcCol="0" rtlCol="0" fromWordArt="0" anchor="t" anchorCtr="0" forceAA="0" compatLnSpc="1">
                <a:prstTxWarp prst="textNoShape">
                  <a:avLst/>
                </a:prstTxWarp>
                <a:noAutofit/>
              </a:bodyPr>
              <a:lstStyle/>
              <a:p>
                <a:pPr defTabSz="914224" eaLnBrk="1" fontAlgn="auto" hangingPunct="1">
                  <a:spcBef>
                    <a:spcPts val="0"/>
                  </a:spcBef>
                  <a:spcAft>
                    <a:spcPts val="0"/>
                  </a:spcAft>
                  <a:defRPr/>
                </a:pPr>
                <a:r>
                  <a:rPr lang="en-US" sz="1632" kern="0">
                    <a:gradFill>
                      <a:gsLst>
                        <a:gs pos="9023">
                          <a:schemeClr val="bg1"/>
                        </a:gs>
                        <a:gs pos="20301">
                          <a:schemeClr val="bg1"/>
                        </a:gs>
                      </a:gsLst>
                      <a:lin ang="5400000" scaled="1"/>
                    </a:gradFill>
                    <a:latin typeface="Segoe UI" panose="020B0502040204020203" pitchFamily="34" charset="0"/>
                    <a:cs typeface="Segoe UI" panose="020B0502040204020203" pitchFamily="34" charset="0"/>
                  </a:rPr>
                  <a:t>Logic </a:t>
                </a:r>
                <a:br>
                  <a:rPr lang="en-US" sz="1632" kern="0">
                    <a:gradFill>
                      <a:gsLst>
                        <a:gs pos="9023">
                          <a:schemeClr val="bg1"/>
                        </a:gs>
                        <a:gs pos="20301">
                          <a:schemeClr val="bg1"/>
                        </a:gs>
                      </a:gsLst>
                      <a:lin ang="5400000" scaled="1"/>
                    </a:gradFill>
                    <a:latin typeface="Segoe UI" panose="020B0502040204020203" pitchFamily="34" charset="0"/>
                    <a:cs typeface="Segoe UI" panose="020B0502040204020203" pitchFamily="34" charset="0"/>
                  </a:rPr>
                </a:br>
                <a:r>
                  <a:rPr lang="en-US" sz="1632" kern="0">
                    <a:gradFill>
                      <a:gsLst>
                        <a:gs pos="9023">
                          <a:schemeClr val="bg1"/>
                        </a:gs>
                        <a:gs pos="20301">
                          <a:schemeClr val="bg1"/>
                        </a:gs>
                      </a:gsLst>
                      <a:lin ang="5400000" scaled="1"/>
                    </a:gradFill>
                    <a:latin typeface="Segoe UI" panose="020B0502040204020203" pitchFamily="34" charset="0"/>
                    <a:cs typeface="Segoe UI" panose="020B0502040204020203" pitchFamily="34" charset="0"/>
                  </a:rPr>
                  <a:t>apps</a:t>
                </a:r>
              </a:p>
            </p:txBody>
          </p:sp>
          <p:pic>
            <p:nvPicPr>
              <p:cNvPr id="31" name="Picture 30"/>
              <p:cNvPicPr>
                <a:picLocks noChangeAspect="1"/>
              </p:cNvPicPr>
              <p:nvPr/>
            </p:nvPicPr>
            <p:blipFill>
              <a:blip r:embed="rId8"/>
              <a:stretch>
                <a:fillRect/>
              </a:stretch>
            </p:blipFill>
            <p:spPr>
              <a:xfrm>
                <a:off x="8319436" y="-2043984"/>
                <a:ext cx="435118" cy="434630"/>
              </a:xfrm>
              <a:prstGeom prst="rect">
                <a:avLst/>
              </a:prstGeom>
            </p:spPr>
          </p:pic>
        </p:grpSp>
      </p:grpSp>
      <p:grpSp>
        <p:nvGrpSpPr>
          <p:cNvPr id="33" name="Group 32"/>
          <p:cNvGrpSpPr/>
          <p:nvPr/>
        </p:nvGrpSpPr>
        <p:grpSpPr>
          <a:xfrm>
            <a:off x="4400795" y="1585053"/>
            <a:ext cx="7802928" cy="4461053"/>
            <a:chOff x="5081830" y="1372044"/>
            <a:chExt cx="7650624" cy="4373978"/>
          </a:xfrm>
        </p:grpSpPr>
        <p:sp>
          <p:nvSpPr>
            <p:cNvPr id="35" name="Text Placeholder 5"/>
            <p:cNvSpPr txBox="1">
              <a:spLocks/>
            </p:cNvSpPr>
            <p:nvPr/>
          </p:nvSpPr>
          <p:spPr>
            <a:xfrm>
              <a:off x="5081830" y="1372044"/>
              <a:ext cx="7650624" cy="941478"/>
            </a:xfrm>
            <a:prstGeom prst="rect">
              <a:avLst/>
            </a:prstGeom>
            <a:noFill/>
          </p:spPr>
          <p:txBody>
            <a:bodyPr vert="horz" wrap="square" lIns="182854" tIns="146283" rIns="182854" bIns="146283" rtlCol="0">
              <a:sp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2800" kern="1200" spc="0" baseline="0">
                  <a:gradFill>
                    <a:gsLst>
                      <a:gs pos="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32563">
                <a:spcBef>
                  <a:spcPct val="0"/>
                </a:spcBef>
                <a:spcAft>
                  <a:spcPts val="1199"/>
                </a:spcAft>
                <a:defRPr/>
              </a:pPr>
              <a:r>
                <a:rPr lang="en-US" sz="4800" spc="-102">
                  <a:ln w="3175">
                    <a:noFill/>
                  </a:ln>
                  <a:gradFill>
                    <a:gsLst>
                      <a:gs pos="1250">
                        <a:srgbClr val="FFFFFF"/>
                      </a:gs>
                      <a:gs pos="100000">
                        <a:srgbClr val="FFFFFF"/>
                      </a:gs>
                    </a:gsLst>
                    <a:lin ang="5400000" scaled="0"/>
                  </a:gradFill>
                  <a:latin typeface="Segoe UI Light"/>
                  <a:cs typeface="Segoe UI" pitchFamily="34" charset="0"/>
                </a:rPr>
                <a:t>Azure Batch</a:t>
              </a:r>
            </a:p>
          </p:txBody>
        </p:sp>
        <p:sp>
          <p:nvSpPr>
            <p:cNvPr id="38" name="Text Placeholder 5"/>
            <p:cNvSpPr txBox="1">
              <a:spLocks/>
            </p:cNvSpPr>
            <p:nvPr/>
          </p:nvSpPr>
          <p:spPr>
            <a:xfrm>
              <a:off x="5081830" y="2746478"/>
              <a:ext cx="6687605" cy="2999544"/>
            </a:xfrm>
            <a:prstGeom prst="rect">
              <a:avLst/>
            </a:prstGeom>
          </p:spPr>
          <p:txBody>
            <a:bodyPr vert="horz" wrap="square" lIns="182854" tIns="146283" rIns="182854" bIns="146283" rtlCol="0">
              <a:sp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2800" kern="1200" spc="0" baseline="0">
                  <a:gradFill>
                    <a:gsLst>
                      <a:gs pos="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32563">
                <a:spcBef>
                  <a:spcPts val="1224"/>
                </a:spcBef>
                <a:defRPr/>
              </a:pPr>
              <a:r>
                <a:rPr lang="en-US" sz="2400">
                  <a:gradFill>
                    <a:gsLst>
                      <a:gs pos="98571">
                        <a:schemeClr val="tx1"/>
                      </a:gs>
                      <a:gs pos="72857">
                        <a:schemeClr val="tx1"/>
                      </a:gs>
                    </a:gsLst>
                    <a:lin ang="5400000" scaled="1"/>
                  </a:gradFill>
                  <a:latin typeface="+mj-lt"/>
                  <a:cs typeface="Segoe UI Semibold" panose="020B0702040204020203" pitchFamily="34" charset="0"/>
                </a:rPr>
                <a:t>Compute pools for job processing</a:t>
              </a:r>
            </a:p>
            <a:p>
              <a:pPr defTabSz="932563">
                <a:spcBef>
                  <a:spcPts val="1224"/>
                </a:spcBef>
                <a:defRPr/>
              </a:pPr>
              <a:r>
                <a:rPr lang="en-US" sz="2400">
                  <a:gradFill>
                    <a:gsLst>
                      <a:gs pos="98571">
                        <a:schemeClr val="tx1"/>
                      </a:gs>
                      <a:gs pos="72857">
                        <a:schemeClr val="tx1"/>
                      </a:gs>
                    </a:gsLst>
                    <a:lin ang="5400000" scaled="1"/>
                  </a:gradFill>
                  <a:latin typeface="+mj-lt"/>
                  <a:cs typeface="Segoe UI Semibold" panose="020B0702040204020203" pitchFamily="34" charset="0"/>
                </a:rPr>
                <a:t>Automatic scaling and regional coverage</a:t>
              </a:r>
            </a:p>
            <a:p>
              <a:pPr defTabSz="932563">
                <a:spcBef>
                  <a:spcPts val="1224"/>
                </a:spcBef>
                <a:defRPr/>
              </a:pPr>
              <a:r>
                <a:rPr lang="en-US" sz="2400">
                  <a:gradFill>
                    <a:gsLst>
                      <a:gs pos="98571">
                        <a:schemeClr val="tx1"/>
                      </a:gs>
                      <a:gs pos="72857">
                        <a:schemeClr val="tx1"/>
                      </a:gs>
                    </a:gsLst>
                    <a:lin ang="5400000" scaled="1"/>
                  </a:gradFill>
                  <a:latin typeface="+mj-lt"/>
                  <a:cs typeface="Segoe UI Semibold" panose="020B0702040204020203" pitchFamily="34" charset="0"/>
                </a:rPr>
                <a:t>Linux and Windows</a:t>
              </a:r>
            </a:p>
            <a:p>
              <a:pPr defTabSz="932563">
                <a:spcBef>
                  <a:spcPts val="1224"/>
                </a:spcBef>
                <a:defRPr/>
              </a:pPr>
              <a:r>
                <a:rPr lang="en-US" sz="2400">
                  <a:gradFill>
                    <a:gsLst>
                      <a:gs pos="98571">
                        <a:schemeClr val="tx1"/>
                      </a:gs>
                      <a:gs pos="72857">
                        <a:schemeClr val="tx1"/>
                      </a:gs>
                    </a:gsLst>
                    <a:lin ang="5400000" scaled="1"/>
                  </a:gradFill>
                  <a:latin typeface="+mj-lt"/>
                  <a:cs typeface="Segoe UI Semibold" panose="020B0702040204020203" pitchFamily="34" charset="0"/>
                </a:rPr>
                <a:t>Automatically recover failed tasks</a:t>
              </a:r>
            </a:p>
            <a:p>
              <a:pPr defTabSz="932563">
                <a:spcBef>
                  <a:spcPts val="1224"/>
                </a:spcBef>
                <a:defRPr/>
              </a:pPr>
              <a:r>
                <a:rPr lang="en-US" sz="2400" err="1">
                  <a:gradFill>
                    <a:gsLst>
                      <a:gs pos="98571">
                        <a:schemeClr val="tx1"/>
                      </a:gs>
                      <a:gs pos="72857">
                        <a:schemeClr val="tx1"/>
                      </a:gs>
                    </a:gsLst>
                    <a:lin ang="5400000" scaled="1"/>
                  </a:gradFill>
                  <a:latin typeface="+mj-lt"/>
                  <a:cs typeface="Segoe UI Semibold" panose="020B0702040204020203" pitchFamily="34" charset="0"/>
                </a:rPr>
                <a:t>Input/Output</a:t>
              </a:r>
              <a:r>
                <a:rPr lang="en-US" sz="2400">
                  <a:gradFill>
                    <a:gsLst>
                      <a:gs pos="98571">
                        <a:schemeClr val="tx1"/>
                      </a:gs>
                      <a:gs pos="72857">
                        <a:schemeClr val="tx1"/>
                      </a:gs>
                    </a:gsLst>
                    <a:lin ang="5400000" scaled="1"/>
                  </a:gradFill>
                  <a:latin typeface="+mj-lt"/>
                  <a:cs typeface="Segoe UI Semibold" panose="020B0702040204020203" pitchFamily="34" charset="0"/>
                </a:rPr>
                <a:t> handling</a:t>
              </a:r>
            </a:p>
            <a:p>
              <a:pPr defTabSz="932563">
                <a:spcBef>
                  <a:spcPts val="1224"/>
                </a:spcBef>
                <a:defRPr/>
              </a:pPr>
              <a:r>
                <a:rPr lang="en-US" sz="2400">
                  <a:gradFill>
                    <a:gsLst>
                      <a:gs pos="98571">
                        <a:schemeClr val="tx1"/>
                      </a:gs>
                      <a:gs pos="72857">
                        <a:schemeClr val="tx1"/>
                      </a:gs>
                    </a:gsLst>
                    <a:lin ang="5400000" scaled="1"/>
                  </a:gradFill>
                  <a:latin typeface="+mj-lt"/>
                  <a:cs typeface="Segoe UI Semibold" panose="020B0702040204020203" pitchFamily="34" charset="0"/>
                </a:rPr>
                <a:t>Preview: Low-Priority batch</a:t>
              </a:r>
            </a:p>
          </p:txBody>
        </p:sp>
      </p:grpSp>
      <p:pic>
        <p:nvPicPr>
          <p:cNvPr id="39" name="Picture 38"/>
          <p:cNvPicPr>
            <a:picLocks noChangeAspect="1"/>
          </p:cNvPicPr>
          <p:nvPr/>
        </p:nvPicPr>
        <p:blipFill>
          <a:blip r:embed="rId9"/>
          <a:stretch>
            <a:fillRect/>
          </a:stretch>
        </p:blipFill>
        <p:spPr>
          <a:xfrm>
            <a:off x="142509" y="1147660"/>
            <a:ext cx="3690882" cy="4484517"/>
          </a:xfrm>
          <a:prstGeom prst="rect">
            <a:avLst/>
          </a:prstGeom>
        </p:spPr>
      </p:pic>
    </p:spTree>
    <p:extLst>
      <p:ext uri="{BB962C8B-B14F-4D97-AF65-F5344CB8AC3E}">
        <p14:creationId xmlns:p14="http://schemas.microsoft.com/office/powerpoint/2010/main" val="6951081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4" name="Content Placeholder 2"/>
          <p:cNvSpPr txBox="1">
            <a:spLocks/>
          </p:cNvSpPr>
          <p:nvPr/>
        </p:nvSpPr>
        <p:spPr>
          <a:xfrm>
            <a:off x="308892" y="3265804"/>
            <a:ext cx="5984286" cy="2573012"/>
          </a:xfrm>
          <a:prstGeom prst="rect">
            <a:avLst/>
          </a:prstGeom>
          <a:noFill/>
        </p:spPr>
        <p:txBody>
          <a:bodyPr vert="horz" wrap="square" lIns="182880" tIns="146304" rIns="182880" bIns="146304"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503" rtl="0" eaLnBrk="1" fontAlgn="auto" latinLnBrk="0" hangingPunct="1">
              <a:lnSpc>
                <a:spcPct val="100000"/>
              </a:lnSpc>
              <a:spcBef>
                <a:spcPts val="0"/>
              </a:spcBef>
              <a:spcAft>
                <a:spcPts val="1200"/>
              </a:spcAft>
              <a:buClr>
                <a:srgbClr val="FFFFFF"/>
              </a:buClr>
              <a:buSzPct val="90000"/>
              <a:buFont typeface="Wingdings" panose="05000000000000000000" pitchFamily="2" charset="2"/>
              <a:buNone/>
              <a:tabLst/>
              <a:defRPr/>
            </a:pPr>
            <a:r>
              <a:rPr kumimoji="0" lang="en-US" sz="18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Standard Docker tooling and API support</a:t>
            </a:r>
          </a:p>
          <a:p>
            <a:pPr marL="0" marR="0" lvl="0" indent="0" algn="l" defTabSz="932503" rtl="0" eaLnBrk="1" fontAlgn="auto" latinLnBrk="0" hangingPunct="1">
              <a:lnSpc>
                <a:spcPct val="100000"/>
              </a:lnSpc>
              <a:spcBef>
                <a:spcPts val="0"/>
              </a:spcBef>
              <a:spcAft>
                <a:spcPts val="1200"/>
              </a:spcAft>
              <a:buClr>
                <a:srgbClr val="FFFFFF"/>
              </a:buClr>
              <a:buSzPct val="90000"/>
              <a:buFont typeface="Wingdings" panose="05000000000000000000" pitchFamily="2" charset="2"/>
              <a:buNone/>
              <a:tabLst/>
              <a:defRPr/>
            </a:pPr>
            <a:r>
              <a:rPr kumimoji="0" lang="en-US" sz="18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Streamlined provisioning of DCOS, Docker Swarm and Kubernetes</a:t>
            </a:r>
          </a:p>
          <a:p>
            <a:pPr marL="0" marR="0" lvl="0" indent="0" algn="l" defTabSz="932503" rtl="0" eaLnBrk="1" fontAlgn="auto" latinLnBrk="0" hangingPunct="1">
              <a:lnSpc>
                <a:spcPct val="100000"/>
              </a:lnSpc>
              <a:spcBef>
                <a:spcPts val="0"/>
              </a:spcBef>
              <a:spcAft>
                <a:spcPts val="1200"/>
              </a:spcAft>
              <a:buClr>
                <a:srgbClr val="FFFFFF"/>
              </a:buClr>
              <a:buSzPct val="90000"/>
              <a:buFont typeface="Wingdings" panose="05000000000000000000" pitchFamily="2" charset="2"/>
              <a:buNone/>
              <a:tabLst/>
              <a:defRPr/>
            </a:pPr>
            <a:r>
              <a:rPr kumimoji="0" lang="en-US" sz="18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Linux and Windows Server containers</a:t>
            </a:r>
          </a:p>
          <a:p>
            <a:pPr marL="0" marR="0" lvl="0" indent="0" algn="l" defTabSz="932503" rtl="0" eaLnBrk="1" fontAlgn="auto" latinLnBrk="0" hangingPunct="1">
              <a:lnSpc>
                <a:spcPct val="100000"/>
              </a:lnSpc>
              <a:spcBef>
                <a:spcPts val="0"/>
              </a:spcBef>
              <a:spcAft>
                <a:spcPts val="1200"/>
              </a:spcAft>
              <a:buClr>
                <a:srgbClr val="FFFFFF"/>
              </a:buClr>
              <a:buSzPct val="90000"/>
              <a:buFont typeface="Wingdings" panose="05000000000000000000" pitchFamily="2" charset="2"/>
              <a:buNone/>
              <a:tabLst/>
              <a:defRPr/>
            </a:pPr>
            <a:r>
              <a:rPr kumimoji="0" lang="en-US" sz="18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Azure and Azure Stack</a:t>
            </a:r>
          </a:p>
          <a:p>
            <a:pPr marL="0" marR="0" lvl="0" indent="0" algn="l" defTabSz="932503" rtl="0" eaLnBrk="1" fontAlgn="auto" latinLnBrk="0" hangingPunct="1">
              <a:lnSpc>
                <a:spcPct val="100000"/>
              </a:lnSpc>
              <a:spcBef>
                <a:spcPts val="0"/>
              </a:spcBef>
              <a:spcAft>
                <a:spcPts val="1200"/>
              </a:spcAft>
              <a:buClr>
                <a:srgbClr val="FFFFFF"/>
              </a:buClr>
              <a:buSzPct val="90000"/>
              <a:buFont typeface="Wingdings" panose="05000000000000000000" pitchFamily="2" charset="2"/>
              <a:buNone/>
              <a:tabLst/>
              <a:defRPr/>
            </a:pPr>
            <a:r>
              <a:rPr lang="en-US" sz="180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rPr>
              <a:t>Images in Azure Container Registry, </a:t>
            </a:r>
            <a:r>
              <a:rPr lang="en-US" sz="1800" err="1">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rPr>
              <a:t>DockerHub</a:t>
            </a:r>
            <a:r>
              <a:rPr lang="en-US" sz="180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rPr>
              <a:t>, etc.</a:t>
            </a:r>
            <a:endParaRPr kumimoji="0" lang="en-US" sz="18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5" name="Title 1"/>
          <p:cNvSpPr txBox="1">
            <a:spLocks/>
          </p:cNvSpPr>
          <p:nvPr/>
        </p:nvSpPr>
        <p:spPr>
          <a:xfrm>
            <a:off x="301852" y="1703588"/>
            <a:ext cx="6675437" cy="1641475"/>
          </a:xfrm>
          <a:prstGeom prst="rect">
            <a:avLst/>
          </a:prstGeom>
        </p:spPr>
        <p:txBody>
          <a:bodyPr vert="horz" wrap="square" lIns="182880" tIns="146304" rIns="182880" bIns="146304"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base" latinLnBrk="0" hangingPunct="1">
              <a:lnSpc>
                <a:spcPct val="90000"/>
              </a:lnSpc>
              <a:spcBef>
                <a:spcPts val="1200"/>
              </a:spcBef>
              <a:spcAft>
                <a:spcPct val="0"/>
              </a:spcAft>
              <a:buClrTx/>
              <a:buSzTx/>
              <a:buFontTx/>
              <a:buNone/>
              <a:tabLst/>
              <a:defRPr/>
            </a:pPr>
            <a:r>
              <a:rPr kumimoji="0" lang="en-US" sz="4800" b="0" i="0" u="none" strike="noStrike" kern="1200" cap="none" spc="-102" normalizeH="0" baseline="0" noProof="0">
                <a:ln w="3175">
                  <a:noFill/>
                </a:ln>
                <a:solidFill>
                  <a:srgbClr val="0072CC"/>
                </a:solidFill>
                <a:effectLst/>
                <a:uLnTx/>
                <a:uFillTx/>
                <a:latin typeface="Segoe UI Light"/>
                <a:ea typeface="+mn-ea"/>
                <a:cs typeface="Segoe UI" pitchFamily="34" charset="0"/>
              </a:rPr>
              <a:t> </a:t>
            </a:r>
            <a:br>
              <a:rPr kumimoji="0" lang="en-US" sz="4400" b="0" i="0" u="none" strike="noStrike" kern="1200" cap="none" spc="-102" normalizeH="0" baseline="0" noProof="0">
                <a:ln w="3175">
                  <a:noFill/>
                </a:ln>
                <a:gradFill>
                  <a:gsLst>
                    <a:gs pos="1250">
                      <a:srgbClr val="FFFFFF"/>
                    </a:gs>
                    <a:gs pos="100000">
                      <a:srgbClr val="FFFFFF"/>
                    </a:gs>
                  </a:gsLst>
                  <a:lin ang="5400000" scaled="0"/>
                </a:gradFill>
                <a:effectLst/>
                <a:uLnTx/>
                <a:uFillTx/>
                <a:latin typeface="Segoe UI Light"/>
                <a:ea typeface="+mn-ea"/>
                <a:cs typeface="Segoe UI" pitchFamily="34" charset="0"/>
              </a:rPr>
            </a:br>
            <a:r>
              <a:rPr kumimoji="0" lang="en-US" sz="4800" b="0" i="0" u="none" strike="noStrike" kern="1200" cap="none" spc="-102" normalizeH="0" baseline="0" noProof="0">
                <a:ln w="3175">
                  <a:noFill/>
                </a:ln>
                <a:gradFill>
                  <a:gsLst>
                    <a:gs pos="1250">
                      <a:srgbClr val="FFFFFF"/>
                    </a:gs>
                    <a:gs pos="100000">
                      <a:srgbClr val="FFFFFF"/>
                    </a:gs>
                  </a:gsLst>
                  <a:lin ang="5400000" scaled="0"/>
                </a:gradFill>
                <a:effectLst/>
                <a:uLnTx/>
                <a:uFillTx/>
                <a:latin typeface="Segoe UI Light"/>
                <a:ea typeface="+mn-ea"/>
                <a:cs typeface="Segoe UI" pitchFamily="34" charset="0"/>
              </a:rPr>
              <a:t>Azure Container Service</a:t>
            </a:r>
            <a:endParaRPr kumimoji="0" lang="en-US" sz="5400" b="0" i="0" u="none" strike="noStrike" kern="1200" cap="none" spc="-102" normalizeH="0" baseline="0" noProof="0">
              <a:ln w="3175">
                <a:noFill/>
              </a:ln>
              <a:gradFill>
                <a:gsLst>
                  <a:gs pos="1250">
                    <a:srgbClr val="FFFFFF"/>
                  </a:gs>
                  <a:gs pos="100000">
                    <a:srgbClr val="FFFFFF"/>
                  </a:gs>
                </a:gsLst>
                <a:lin ang="5400000" scaled="0"/>
              </a:gradFill>
              <a:effectLst/>
              <a:uLnTx/>
              <a:uFillTx/>
              <a:latin typeface="Segoe UI Light"/>
              <a:ea typeface="+mn-ea"/>
              <a:cs typeface="Segoe UI" pitchFamily="34" charset="0"/>
            </a:endParaRPr>
          </a:p>
        </p:txBody>
      </p:sp>
      <p:grpSp>
        <p:nvGrpSpPr>
          <p:cNvPr id="34" name="Group 33"/>
          <p:cNvGrpSpPr/>
          <p:nvPr/>
        </p:nvGrpSpPr>
        <p:grpSpPr>
          <a:xfrm>
            <a:off x="6284881" y="1088000"/>
            <a:ext cx="6033917" cy="5189312"/>
            <a:chOff x="6417613" y="1088000"/>
            <a:chExt cx="6033917" cy="5189312"/>
          </a:xfrm>
        </p:grpSpPr>
        <p:sp>
          <p:nvSpPr>
            <p:cNvPr id="36" name="Rounded Rectangle 21"/>
            <p:cNvSpPr/>
            <p:nvPr/>
          </p:nvSpPr>
          <p:spPr bwMode="auto">
            <a:xfrm>
              <a:off x="6503686" y="1644137"/>
              <a:ext cx="5851606" cy="4633175"/>
            </a:xfrm>
            <a:prstGeom prst="roundRect">
              <a:avLst>
                <a:gd name="adj" fmla="val 5367"/>
              </a:avLst>
            </a:prstGeom>
            <a:solidFill>
              <a:srgbClr val="28282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ea typeface="Segoe UI" pitchFamily="34" charset="0"/>
                <a:cs typeface="Segoe UI" pitchFamily="34" charset="0"/>
              </a:endParaRPr>
            </a:p>
          </p:txBody>
        </p:sp>
        <p:sp>
          <p:nvSpPr>
            <p:cNvPr id="37" name="AutoShape 3"/>
            <p:cNvSpPr>
              <a:spLocks noChangeAspect="1" noChangeArrowheads="1" noTextEdit="1"/>
            </p:cNvSpPr>
            <p:nvPr/>
          </p:nvSpPr>
          <p:spPr bwMode="auto">
            <a:xfrm>
              <a:off x="8390529" y="1404516"/>
              <a:ext cx="4061001" cy="3844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sp>
          <p:nvSpPr>
            <p:cNvPr id="38" name="Freeform 5"/>
            <p:cNvSpPr>
              <a:spLocks/>
            </p:cNvSpPr>
            <p:nvPr/>
          </p:nvSpPr>
          <p:spPr bwMode="auto">
            <a:xfrm>
              <a:off x="6503685" y="1088000"/>
              <a:ext cx="5851605" cy="2257085"/>
            </a:xfrm>
            <a:custGeom>
              <a:avLst/>
              <a:gdLst>
                <a:gd name="T0" fmla="*/ 1309 w 1309"/>
                <a:gd name="T1" fmla="*/ 660 h 812"/>
                <a:gd name="T2" fmla="*/ 1157 w 1309"/>
                <a:gd name="T3" fmla="*/ 509 h 812"/>
                <a:gd name="T4" fmla="*/ 1139 w 1309"/>
                <a:gd name="T5" fmla="*/ 510 h 812"/>
                <a:gd name="T6" fmla="*/ 1153 w 1309"/>
                <a:gd name="T7" fmla="*/ 403 h 812"/>
                <a:gd name="T8" fmla="*/ 749 w 1309"/>
                <a:gd name="T9" fmla="*/ 0 h 812"/>
                <a:gd name="T10" fmla="*/ 367 w 1309"/>
                <a:gd name="T11" fmla="*/ 275 h 812"/>
                <a:gd name="T12" fmla="*/ 276 w 1309"/>
                <a:gd name="T13" fmla="*/ 260 h 812"/>
                <a:gd name="T14" fmla="*/ 0 w 1309"/>
                <a:gd name="T15" fmla="*/ 536 h 812"/>
                <a:gd name="T16" fmla="*/ 276 w 1309"/>
                <a:gd name="T17" fmla="*/ 812 h 812"/>
                <a:gd name="T18" fmla="*/ 277 w 1309"/>
                <a:gd name="T19" fmla="*/ 812 h 812"/>
                <a:gd name="T20" fmla="*/ 277 w 1309"/>
                <a:gd name="T21" fmla="*/ 812 h 812"/>
                <a:gd name="T22" fmla="*/ 1170 w 1309"/>
                <a:gd name="T23" fmla="*/ 812 h 812"/>
                <a:gd name="T24" fmla="*/ 1169 w 1309"/>
                <a:gd name="T25" fmla="*/ 811 h 812"/>
                <a:gd name="T26" fmla="*/ 1309 w 1309"/>
                <a:gd name="T27" fmla="*/ 660 h 8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09" h="812">
                  <a:moveTo>
                    <a:pt x="1309" y="660"/>
                  </a:moveTo>
                  <a:cubicBezTo>
                    <a:pt x="1309" y="577"/>
                    <a:pt x="1241" y="509"/>
                    <a:pt x="1157" y="509"/>
                  </a:cubicBezTo>
                  <a:cubicBezTo>
                    <a:pt x="1151" y="509"/>
                    <a:pt x="1145" y="509"/>
                    <a:pt x="1139" y="510"/>
                  </a:cubicBezTo>
                  <a:cubicBezTo>
                    <a:pt x="1148" y="476"/>
                    <a:pt x="1153" y="440"/>
                    <a:pt x="1153" y="403"/>
                  </a:cubicBezTo>
                  <a:cubicBezTo>
                    <a:pt x="1153" y="180"/>
                    <a:pt x="972" y="0"/>
                    <a:pt x="749" y="0"/>
                  </a:cubicBezTo>
                  <a:cubicBezTo>
                    <a:pt x="571" y="0"/>
                    <a:pt x="420" y="115"/>
                    <a:pt x="367" y="275"/>
                  </a:cubicBezTo>
                  <a:cubicBezTo>
                    <a:pt x="338" y="265"/>
                    <a:pt x="308" y="260"/>
                    <a:pt x="276" y="260"/>
                  </a:cubicBezTo>
                  <a:cubicBezTo>
                    <a:pt x="124" y="260"/>
                    <a:pt x="0" y="383"/>
                    <a:pt x="0" y="536"/>
                  </a:cubicBezTo>
                  <a:cubicBezTo>
                    <a:pt x="0" y="688"/>
                    <a:pt x="124" y="812"/>
                    <a:pt x="276" y="812"/>
                  </a:cubicBezTo>
                  <a:cubicBezTo>
                    <a:pt x="277" y="812"/>
                    <a:pt x="277" y="812"/>
                    <a:pt x="277" y="812"/>
                  </a:cubicBezTo>
                  <a:cubicBezTo>
                    <a:pt x="277" y="812"/>
                    <a:pt x="277" y="812"/>
                    <a:pt x="277" y="812"/>
                  </a:cubicBezTo>
                  <a:cubicBezTo>
                    <a:pt x="1170" y="812"/>
                    <a:pt x="1170" y="812"/>
                    <a:pt x="1170" y="812"/>
                  </a:cubicBezTo>
                  <a:cubicBezTo>
                    <a:pt x="1169" y="811"/>
                    <a:pt x="1169" y="811"/>
                    <a:pt x="1169" y="811"/>
                  </a:cubicBezTo>
                  <a:cubicBezTo>
                    <a:pt x="1247" y="805"/>
                    <a:pt x="1309" y="740"/>
                    <a:pt x="1309" y="66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a:p>
              <a:pPr defTabSz="914224">
                <a:defRPr/>
              </a:pPr>
              <a:endParaRPr lang="en-US" kern="0">
                <a:solidFill>
                  <a:sysClr val="windowText" lastClr="000000"/>
                </a:solidFill>
              </a:endParaRPr>
            </a:p>
            <a:p>
              <a:pPr defTabSz="914224">
                <a:defRPr/>
              </a:pPr>
              <a:endParaRPr lang="en-US" kern="0">
                <a:solidFill>
                  <a:sysClr val="windowText" lastClr="000000"/>
                </a:solidFill>
              </a:endParaRPr>
            </a:p>
            <a:p>
              <a:pPr defTabSz="914224">
                <a:defRPr/>
              </a:pPr>
              <a:endParaRPr lang="en-US" kern="0">
                <a:solidFill>
                  <a:sysClr val="windowText" lastClr="000000"/>
                </a:solidFill>
              </a:endParaRPr>
            </a:p>
            <a:p>
              <a:pPr algn="ctr" defTabSz="914224">
                <a:defRPr/>
              </a:pPr>
              <a:r>
                <a:rPr lang="en-US" sz="3200" kern="0">
                  <a:solidFill>
                    <a:sysClr val="windowText" lastClr="000000"/>
                  </a:solidFill>
                </a:rPr>
                <a:t>Azure Container Service</a:t>
              </a:r>
            </a:p>
          </p:txBody>
        </p:sp>
        <p:sp>
          <p:nvSpPr>
            <p:cNvPr id="39" name="Freeform 17"/>
            <p:cNvSpPr>
              <a:spLocks/>
            </p:cNvSpPr>
            <p:nvPr/>
          </p:nvSpPr>
          <p:spPr bwMode="auto">
            <a:xfrm>
              <a:off x="10178085" y="3946175"/>
              <a:ext cx="181906" cy="1410513"/>
            </a:xfrm>
            <a:custGeom>
              <a:avLst/>
              <a:gdLst>
                <a:gd name="T0" fmla="*/ 0 w 134"/>
                <a:gd name="T1" fmla="*/ 0 h 885"/>
                <a:gd name="T2" fmla="*/ 134 w 134"/>
                <a:gd name="T3" fmla="*/ 0 h 885"/>
                <a:gd name="T4" fmla="*/ 134 w 134"/>
                <a:gd name="T5" fmla="*/ 885 h 885"/>
                <a:gd name="T6" fmla="*/ 0 w 134"/>
                <a:gd name="T7" fmla="*/ 885 h 885"/>
              </a:gdLst>
              <a:ahLst/>
              <a:cxnLst>
                <a:cxn ang="0">
                  <a:pos x="T0" y="T1"/>
                </a:cxn>
                <a:cxn ang="0">
                  <a:pos x="T2" y="T3"/>
                </a:cxn>
                <a:cxn ang="0">
                  <a:pos x="T4" y="T5"/>
                </a:cxn>
                <a:cxn ang="0">
                  <a:pos x="T6" y="T7"/>
                </a:cxn>
              </a:cxnLst>
              <a:rect l="0" t="0" r="r" b="b"/>
              <a:pathLst>
                <a:path w="134" h="885">
                  <a:moveTo>
                    <a:pt x="0" y="0"/>
                  </a:moveTo>
                  <a:lnTo>
                    <a:pt x="134" y="0"/>
                  </a:lnTo>
                  <a:lnTo>
                    <a:pt x="134" y="885"/>
                  </a:lnTo>
                  <a:lnTo>
                    <a:pt x="0" y="885"/>
                  </a:lnTo>
                </a:path>
              </a:pathLst>
            </a:custGeom>
            <a:noFill/>
            <a:ln w="889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sp>
          <p:nvSpPr>
            <p:cNvPr id="40" name="Freeform 18"/>
            <p:cNvSpPr>
              <a:spLocks/>
            </p:cNvSpPr>
            <p:nvPr/>
          </p:nvSpPr>
          <p:spPr bwMode="auto">
            <a:xfrm>
              <a:off x="8978423" y="3946174"/>
              <a:ext cx="183264" cy="1410513"/>
            </a:xfrm>
            <a:custGeom>
              <a:avLst/>
              <a:gdLst>
                <a:gd name="T0" fmla="*/ 135 w 135"/>
                <a:gd name="T1" fmla="*/ 0 h 885"/>
                <a:gd name="T2" fmla="*/ 0 w 135"/>
                <a:gd name="T3" fmla="*/ 0 h 885"/>
                <a:gd name="T4" fmla="*/ 0 w 135"/>
                <a:gd name="T5" fmla="*/ 885 h 885"/>
                <a:gd name="T6" fmla="*/ 135 w 135"/>
                <a:gd name="T7" fmla="*/ 885 h 885"/>
              </a:gdLst>
              <a:ahLst/>
              <a:cxnLst>
                <a:cxn ang="0">
                  <a:pos x="T0" y="T1"/>
                </a:cxn>
                <a:cxn ang="0">
                  <a:pos x="T2" y="T3"/>
                </a:cxn>
                <a:cxn ang="0">
                  <a:pos x="T4" y="T5"/>
                </a:cxn>
                <a:cxn ang="0">
                  <a:pos x="T6" y="T7"/>
                </a:cxn>
              </a:cxnLst>
              <a:rect l="0" t="0" r="r" b="b"/>
              <a:pathLst>
                <a:path w="135" h="885">
                  <a:moveTo>
                    <a:pt x="135" y="0"/>
                  </a:moveTo>
                  <a:lnTo>
                    <a:pt x="0" y="0"/>
                  </a:lnTo>
                  <a:lnTo>
                    <a:pt x="0" y="885"/>
                  </a:lnTo>
                  <a:lnTo>
                    <a:pt x="135" y="885"/>
                  </a:lnTo>
                </a:path>
              </a:pathLst>
            </a:custGeom>
            <a:noFill/>
            <a:ln w="889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pic>
          <p:nvPicPr>
            <p:cNvPr id="41" name="Picture 10" descr="http://devopscube.com/wp-content/uploads/2015/01/SWARM.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902072" y="4159110"/>
              <a:ext cx="1143000" cy="951730"/>
            </a:xfrm>
            <a:prstGeom prst="rect">
              <a:avLst/>
            </a:prstGeom>
            <a:noFill/>
            <a:extLst>
              <a:ext uri="{909E8E84-426E-40DD-AFC4-6F175D3DCCD1}">
                <a14:hiddenFill xmlns:a14="http://schemas.microsoft.com/office/drawing/2010/main">
                  <a:solidFill>
                    <a:srgbClr val="FFFFFF"/>
                  </a:solidFill>
                </a14:hiddenFill>
              </a:ext>
            </a:extLst>
          </p:spPr>
        </p:pic>
        <p:sp>
          <p:nvSpPr>
            <p:cNvPr id="42" name="Rectangle 41"/>
            <p:cNvSpPr/>
            <p:nvPr/>
          </p:nvSpPr>
          <p:spPr>
            <a:xfrm>
              <a:off x="10930233" y="5449739"/>
              <a:ext cx="1075940" cy="400110"/>
            </a:xfrm>
            <a:prstGeom prst="rect">
              <a:avLst/>
            </a:prstGeom>
          </p:spPr>
          <p:txBody>
            <a:bodyPr wrap="square">
              <a:spAutoFit/>
            </a:bodyPr>
            <a:lstStyle/>
            <a:p>
              <a:pPr defTabSz="914224">
                <a:defRPr/>
              </a:pPr>
              <a:r>
                <a:rPr lang="en-US" sz="2000" kern="0">
                  <a:solidFill>
                    <a:srgbClr val="F1F1F1"/>
                  </a:solidFill>
                  <a:latin typeface="Segoe UI Semibold" panose="020B0702040204020203" pitchFamily="34" charset="0"/>
                  <a:cs typeface="Segoe UI Semibold" panose="020B0702040204020203" pitchFamily="34" charset="0"/>
                </a:rPr>
                <a:t>Swarm</a:t>
              </a:r>
              <a:endParaRPr lang="en-US" sz="2000" kern="0">
                <a:solidFill>
                  <a:srgbClr val="F1F1F1"/>
                </a:solidFill>
              </a:endParaRPr>
            </a:p>
          </p:txBody>
        </p:sp>
        <p:sp>
          <p:nvSpPr>
            <p:cNvPr id="43" name="Freeform 17"/>
            <p:cNvSpPr>
              <a:spLocks/>
            </p:cNvSpPr>
            <p:nvPr/>
          </p:nvSpPr>
          <p:spPr bwMode="auto">
            <a:xfrm>
              <a:off x="11954184" y="3971046"/>
              <a:ext cx="181906" cy="1410513"/>
            </a:xfrm>
            <a:custGeom>
              <a:avLst/>
              <a:gdLst>
                <a:gd name="T0" fmla="*/ 0 w 134"/>
                <a:gd name="T1" fmla="*/ 0 h 885"/>
                <a:gd name="T2" fmla="*/ 134 w 134"/>
                <a:gd name="T3" fmla="*/ 0 h 885"/>
                <a:gd name="T4" fmla="*/ 134 w 134"/>
                <a:gd name="T5" fmla="*/ 885 h 885"/>
                <a:gd name="T6" fmla="*/ 0 w 134"/>
                <a:gd name="T7" fmla="*/ 885 h 885"/>
              </a:gdLst>
              <a:ahLst/>
              <a:cxnLst>
                <a:cxn ang="0">
                  <a:pos x="T0" y="T1"/>
                </a:cxn>
                <a:cxn ang="0">
                  <a:pos x="T2" y="T3"/>
                </a:cxn>
                <a:cxn ang="0">
                  <a:pos x="T4" y="T5"/>
                </a:cxn>
                <a:cxn ang="0">
                  <a:pos x="T6" y="T7"/>
                </a:cxn>
              </a:cxnLst>
              <a:rect l="0" t="0" r="r" b="b"/>
              <a:pathLst>
                <a:path w="134" h="885">
                  <a:moveTo>
                    <a:pt x="0" y="0"/>
                  </a:moveTo>
                  <a:lnTo>
                    <a:pt x="134" y="0"/>
                  </a:lnTo>
                  <a:lnTo>
                    <a:pt x="134" y="885"/>
                  </a:lnTo>
                  <a:lnTo>
                    <a:pt x="0" y="885"/>
                  </a:lnTo>
                </a:path>
              </a:pathLst>
            </a:custGeom>
            <a:noFill/>
            <a:ln w="889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sp>
          <p:nvSpPr>
            <p:cNvPr id="44" name="Freeform 18"/>
            <p:cNvSpPr>
              <a:spLocks/>
            </p:cNvSpPr>
            <p:nvPr/>
          </p:nvSpPr>
          <p:spPr bwMode="auto">
            <a:xfrm>
              <a:off x="10868455" y="3973117"/>
              <a:ext cx="183264" cy="1410513"/>
            </a:xfrm>
            <a:custGeom>
              <a:avLst/>
              <a:gdLst>
                <a:gd name="T0" fmla="*/ 135 w 135"/>
                <a:gd name="T1" fmla="*/ 0 h 885"/>
                <a:gd name="T2" fmla="*/ 0 w 135"/>
                <a:gd name="T3" fmla="*/ 0 h 885"/>
                <a:gd name="T4" fmla="*/ 0 w 135"/>
                <a:gd name="T5" fmla="*/ 885 h 885"/>
                <a:gd name="T6" fmla="*/ 135 w 135"/>
                <a:gd name="T7" fmla="*/ 885 h 885"/>
              </a:gdLst>
              <a:ahLst/>
              <a:cxnLst>
                <a:cxn ang="0">
                  <a:pos x="T0" y="T1"/>
                </a:cxn>
                <a:cxn ang="0">
                  <a:pos x="T2" y="T3"/>
                </a:cxn>
                <a:cxn ang="0">
                  <a:pos x="T4" y="T5"/>
                </a:cxn>
                <a:cxn ang="0">
                  <a:pos x="T6" y="T7"/>
                </a:cxn>
              </a:cxnLst>
              <a:rect l="0" t="0" r="r" b="b"/>
              <a:pathLst>
                <a:path w="135" h="885">
                  <a:moveTo>
                    <a:pt x="135" y="0"/>
                  </a:moveTo>
                  <a:lnTo>
                    <a:pt x="0" y="0"/>
                  </a:lnTo>
                  <a:lnTo>
                    <a:pt x="0" y="885"/>
                  </a:lnTo>
                  <a:lnTo>
                    <a:pt x="135" y="885"/>
                  </a:lnTo>
                </a:path>
              </a:pathLst>
            </a:custGeom>
            <a:noFill/>
            <a:ln w="889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grpSp>
          <p:nvGrpSpPr>
            <p:cNvPr id="45" name="Group 44"/>
            <p:cNvGrpSpPr/>
            <p:nvPr/>
          </p:nvGrpSpPr>
          <p:grpSpPr>
            <a:xfrm>
              <a:off x="9127045" y="4185901"/>
              <a:ext cx="990174" cy="978311"/>
              <a:chOff x="8667280" y="4271101"/>
              <a:chExt cx="990174" cy="978311"/>
            </a:xfrm>
          </p:grpSpPr>
          <p:sp>
            <p:nvSpPr>
              <p:cNvPr id="71" name="Oval 14"/>
              <p:cNvSpPr>
                <a:spLocks noChangeArrowheads="1"/>
              </p:cNvSpPr>
              <p:nvPr/>
            </p:nvSpPr>
            <p:spPr bwMode="auto">
              <a:xfrm>
                <a:off x="8667280" y="4271101"/>
                <a:ext cx="990174" cy="978311"/>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pic>
            <p:nvPicPr>
              <p:cNvPr id="72" name="Picture 2" descr="https://mesosphere.com/wp-content/uploads/2016/04/logo-horizontal-styled.png"/>
              <p:cNvPicPr>
                <a:picLocks noChangeAspect="1" noChangeArrowheads="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l="8972" t="28232" r="59508" b="22874"/>
              <a:stretch/>
            </p:blipFill>
            <p:spPr bwMode="auto">
              <a:xfrm>
                <a:off x="8763542" y="4296264"/>
                <a:ext cx="797650" cy="927984"/>
              </a:xfrm>
              <a:prstGeom prst="rect">
                <a:avLst/>
              </a:prstGeom>
              <a:noFill/>
              <a:extLst>
                <a:ext uri="{909E8E84-426E-40DD-AFC4-6F175D3DCCD1}">
                  <a14:hiddenFill xmlns:a14="http://schemas.microsoft.com/office/drawing/2010/main">
                    <a:solidFill>
                      <a:srgbClr val="FFFFFF"/>
                    </a:solidFill>
                  </a14:hiddenFill>
                </a:ext>
              </a:extLst>
            </p:spPr>
          </p:pic>
        </p:grpSp>
        <p:sp>
          <p:nvSpPr>
            <p:cNvPr id="46" name="Rectangle 45"/>
            <p:cNvSpPr/>
            <p:nvPr/>
          </p:nvSpPr>
          <p:spPr>
            <a:xfrm>
              <a:off x="9087920" y="5449739"/>
              <a:ext cx="1068424" cy="400110"/>
            </a:xfrm>
            <a:prstGeom prst="rect">
              <a:avLst/>
            </a:prstGeom>
          </p:spPr>
          <p:txBody>
            <a:bodyPr wrap="square">
              <a:spAutoFit/>
            </a:bodyPr>
            <a:lstStyle/>
            <a:p>
              <a:pPr defTabSz="914224">
                <a:defRPr/>
              </a:pPr>
              <a:r>
                <a:rPr lang="en-US" sz="2000" kern="0">
                  <a:solidFill>
                    <a:srgbClr val="F1F1F1"/>
                  </a:solidFill>
                  <a:latin typeface="Segoe UI Semibold" panose="020B0702040204020203" pitchFamily="34" charset="0"/>
                  <a:cs typeface="Segoe UI Semibold" panose="020B0702040204020203" pitchFamily="34" charset="0"/>
                </a:rPr>
                <a:t>DC/OS</a:t>
              </a:r>
              <a:endParaRPr lang="en-US" sz="2000" kern="0">
                <a:solidFill>
                  <a:srgbClr val="F1F1F1"/>
                </a:solidFill>
              </a:endParaRPr>
            </a:p>
          </p:txBody>
        </p:sp>
        <p:sp>
          <p:nvSpPr>
            <p:cNvPr id="47" name="Rectangle 46"/>
            <p:cNvSpPr/>
            <p:nvPr/>
          </p:nvSpPr>
          <p:spPr>
            <a:xfrm>
              <a:off x="6417613" y="2879286"/>
              <a:ext cx="207221" cy="383880"/>
            </a:xfrm>
            <a:prstGeom prst="rect">
              <a:avLst/>
            </a:prstGeom>
          </p:spPr>
          <p:txBody>
            <a:bodyPr wrap="square">
              <a:spAutoFit/>
            </a:bodyPr>
            <a:lstStyle/>
            <a:p>
              <a:r>
                <a:rPr lang="en-US" sz="1836"/>
                <a:t> </a:t>
              </a:r>
            </a:p>
          </p:txBody>
        </p:sp>
        <p:sp>
          <p:nvSpPr>
            <p:cNvPr id="48" name="Rectangle 47"/>
            <p:cNvSpPr/>
            <p:nvPr/>
          </p:nvSpPr>
          <p:spPr>
            <a:xfrm>
              <a:off x="6417613" y="2879286"/>
              <a:ext cx="207221" cy="383880"/>
            </a:xfrm>
            <a:prstGeom prst="rect">
              <a:avLst/>
            </a:prstGeom>
          </p:spPr>
          <p:txBody>
            <a:bodyPr wrap="square">
              <a:spAutoFit/>
            </a:bodyPr>
            <a:lstStyle/>
            <a:p>
              <a:r>
                <a:rPr lang="en-US" sz="1836"/>
                <a:t> </a:t>
              </a:r>
            </a:p>
          </p:txBody>
        </p:sp>
        <p:sp>
          <p:nvSpPr>
            <p:cNvPr id="49" name="Rectangle 48"/>
            <p:cNvSpPr/>
            <p:nvPr/>
          </p:nvSpPr>
          <p:spPr>
            <a:xfrm>
              <a:off x="6417613" y="2879286"/>
              <a:ext cx="207221" cy="383880"/>
            </a:xfrm>
            <a:prstGeom prst="rect">
              <a:avLst/>
            </a:prstGeom>
          </p:spPr>
          <p:txBody>
            <a:bodyPr wrap="square">
              <a:spAutoFit/>
            </a:bodyPr>
            <a:lstStyle/>
            <a:p>
              <a:r>
                <a:rPr lang="en-US" sz="1836"/>
                <a:t> </a:t>
              </a:r>
            </a:p>
          </p:txBody>
        </p:sp>
        <p:sp>
          <p:nvSpPr>
            <p:cNvPr id="50" name="Rectangle 49"/>
            <p:cNvSpPr/>
            <p:nvPr/>
          </p:nvSpPr>
          <p:spPr>
            <a:xfrm>
              <a:off x="6417613" y="2879286"/>
              <a:ext cx="207221" cy="383880"/>
            </a:xfrm>
            <a:prstGeom prst="rect">
              <a:avLst/>
            </a:prstGeom>
          </p:spPr>
          <p:txBody>
            <a:bodyPr wrap="square">
              <a:spAutoFit/>
            </a:bodyPr>
            <a:lstStyle/>
            <a:p>
              <a:r>
                <a:rPr lang="en-US" sz="1836"/>
                <a:t> </a:t>
              </a:r>
            </a:p>
          </p:txBody>
        </p:sp>
        <p:sp>
          <p:nvSpPr>
            <p:cNvPr id="51" name="Rectangle 50"/>
            <p:cNvSpPr/>
            <p:nvPr/>
          </p:nvSpPr>
          <p:spPr>
            <a:xfrm>
              <a:off x="6417613" y="2879286"/>
              <a:ext cx="207221" cy="383880"/>
            </a:xfrm>
            <a:prstGeom prst="rect">
              <a:avLst/>
            </a:prstGeom>
          </p:spPr>
          <p:txBody>
            <a:bodyPr wrap="square">
              <a:spAutoFit/>
            </a:bodyPr>
            <a:lstStyle/>
            <a:p>
              <a:r>
                <a:rPr lang="en-US" sz="1836"/>
                <a:t> </a:t>
              </a:r>
            </a:p>
          </p:txBody>
        </p:sp>
        <p:sp>
          <p:nvSpPr>
            <p:cNvPr id="52" name="Freeform 51"/>
            <p:cNvSpPr>
              <a:spLocks/>
            </p:cNvSpPr>
            <p:nvPr/>
          </p:nvSpPr>
          <p:spPr bwMode="auto">
            <a:xfrm>
              <a:off x="6987755" y="3960724"/>
              <a:ext cx="183264" cy="1410513"/>
            </a:xfrm>
            <a:custGeom>
              <a:avLst/>
              <a:gdLst>
                <a:gd name="T0" fmla="*/ 135 w 135"/>
                <a:gd name="T1" fmla="*/ 0 h 885"/>
                <a:gd name="T2" fmla="*/ 0 w 135"/>
                <a:gd name="T3" fmla="*/ 0 h 885"/>
                <a:gd name="T4" fmla="*/ 0 w 135"/>
                <a:gd name="T5" fmla="*/ 885 h 885"/>
                <a:gd name="T6" fmla="*/ 135 w 135"/>
                <a:gd name="T7" fmla="*/ 885 h 885"/>
              </a:gdLst>
              <a:ahLst/>
              <a:cxnLst>
                <a:cxn ang="0">
                  <a:pos x="T0" y="T1"/>
                </a:cxn>
                <a:cxn ang="0">
                  <a:pos x="T2" y="T3"/>
                </a:cxn>
                <a:cxn ang="0">
                  <a:pos x="T4" y="T5"/>
                </a:cxn>
                <a:cxn ang="0">
                  <a:pos x="T6" y="T7"/>
                </a:cxn>
              </a:cxnLst>
              <a:rect l="0" t="0" r="r" b="b"/>
              <a:pathLst>
                <a:path w="135" h="885">
                  <a:moveTo>
                    <a:pt x="135" y="0"/>
                  </a:moveTo>
                  <a:lnTo>
                    <a:pt x="0" y="0"/>
                  </a:lnTo>
                  <a:lnTo>
                    <a:pt x="0" y="885"/>
                  </a:lnTo>
                  <a:lnTo>
                    <a:pt x="135" y="885"/>
                  </a:lnTo>
                </a:path>
              </a:pathLst>
            </a:custGeom>
            <a:noFill/>
            <a:ln w="889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sp>
          <p:nvSpPr>
            <p:cNvPr id="53" name="Freeform 17"/>
            <p:cNvSpPr>
              <a:spLocks/>
            </p:cNvSpPr>
            <p:nvPr/>
          </p:nvSpPr>
          <p:spPr bwMode="auto">
            <a:xfrm>
              <a:off x="8068326" y="3960724"/>
              <a:ext cx="181906" cy="1410513"/>
            </a:xfrm>
            <a:custGeom>
              <a:avLst/>
              <a:gdLst>
                <a:gd name="T0" fmla="*/ 0 w 134"/>
                <a:gd name="T1" fmla="*/ 0 h 885"/>
                <a:gd name="T2" fmla="*/ 134 w 134"/>
                <a:gd name="T3" fmla="*/ 0 h 885"/>
                <a:gd name="T4" fmla="*/ 134 w 134"/>
                <a:gd name="T5" fmla="*/ 885 h 885"/>
                <a:gd name="T6" fmla="*/ 0 w 134"/>
                <a:gd name="T7" fmla="*/ 885 h 885"/>
              </a:gdLst>
              <a:ahLst/>
              <a:cxnLst>
                <a:cxn ang="0">
                  <a:pos x="T0" y="T1"/>
                </a:cxn>
                <a:cxn ang="0">
                  <a:pos x="T2" y="T3"/>
                </a:cxn>
                <a:cxn ang="0">
                  <a:pos x="T4" y="T5"/>
                </a:cxn>
                <a:cxn ang="0">
                  <a:pos x="T6" y="T7"/>
                </a:cxn>
              </a:cxnLst>
              <a:rect l="0" t="0" r="r" b="b"/>
              <a:pathLst>
                <a:path w="134" h="885">
                  <a:moveTo>
                    <a:pt x="0" y="0"/>
                  </a:moveTo>
                  <a:lnTo>
                    <a:pt x="134" y="0"/>
                  </a:lnTo>
                  <a:lnTo>
                    <a:pt x="134" y="885"/>
                  </a:lnTo>
                  <a:lnTo>
                    <a:pt x="0" y="885"/>
                  </a:lnTo>
                </a:path>
              </a:pathLst>
            </a:custGeom>
            <a:noFill/>
            <a:ln w="889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pic>
          <p:nvPicPr>
            <p:cNvPr id="54" name="Picture 5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06313" y="4177775"/>
              <a:ext cx="942409" cy="914400"/>
            </a:xfrm>
            <a:prstGeom prst="rect">
              <a:avLst/>
            </a:prstGeom>
          </p:spPr>
        </p:pic>
        <p:sp>
          <p:nvSpPr>
            <p:cNvPr id="55" name="Rectangle 54"/>
            <p:cNvSpPr/>
            <p:nvPr/>
          </p:nvSpPr>
          <p:spPr>
            <a:xfrm>
              <a:off x="6939726" y="5455525"/>
              <a:ext cx="1657995" cy="400110"/>
            </a:xfrm>
            <a:prstGeom prst="rect">
              <a:avLst/>
            </a:prstGeom>
          </p:spPr>
          <p:txBody>
            <a:bodyPr wrap="square">
              <a:spAutoFit/>
            </a:bodyPr>
            <a:lstStyle/>
            <a:p>
              <a:pPr defTabSz="914224">
                <a:defRPr/>
              </a:pPr>
              <a:r>
                <a:rPr lang="en-US" sz="2000" kern="0">
                  <a:solidFill>
                    <a:srgbClr val="F1F1F1"/>
                  </a:solidFill>
                  <a:latin typeface="Segoe UI Semibold" panose="020B0702040204020203" pitchFamily="34" charset="0"/>
                  <a:cs typeface="Segoe UI Semibold" panose="020B0702040204020203" pitchFamily="34" charset="0"/>
                </a:rPr>
                <a:t>Kubernetes</a:t>
              </a:r>
              <a:endParaRPr lang="en-US" sz="2000" kern="0">
                <a:solidFill>
                  <a:srgbClr val="F1F1F1"/>
                </a:solidFill>
              </a:endParaRPr>
            </a:p>
          </p:txBody>
        </p:sp>
        <p:grpSp>
          <p:nvGrpSpPr>
            <p:cNvPr id="56" name="Group 55"/>
            <p:cNvGrpSpPr/>
            <p:nvPr/>
          </p:nvGrpSpPr>
          <p:grpSpPr>
            <a:xfrm>
              <a:off x="7375778" y="2889307"/>
              <a:ext cx="409967" cy="1015565"/>
              <a:chOff x="7179271" y="3040062"/>
              <a:chExt cx="409967" cy="1015565"/>
            </a:xfrm>
          </p:grpSpPr>
          <p:sp>
            <p:nvSpPr>
              <p:cNvPr id="67" name="Freeform 13"/>
              <p:cNvSpPr>
                <a:spLocks/>
              </p:cNvSpPr>
              <p:nvPr/>
            </p:nvSpPr>
            <p:spPr bwMode="auto">
              <a:xfrm>
                <a:off x="7179271" y="3040062"/>
                <a:ext cx="409967" cy="408012"/>
              </a:xfrm>
              <a:custGeom>
                <a:avLst/>
                <a:gdLst>
                  <a:gd name="T0" fmla="*/ 62 w 193"/>
                  <a:gd name="T1" fmla="*/ 34 h 164"/>
                  <a:gd name="T2" fmla="*/ 48 w 193"/>
                  <a:gd name="T3" fmla="*/ 68 h 164"/>
                  <a:gd name="T4" fmla="*/ 96 w 193"/>
                  <a:gd name="T5" fmla="*/ 116 h 164"/>
                  <a:gd name="T6" fmla="*/ 144 w 193"/>
                  <a:gd name="T7" fmla="*/ 67 h 164"/>
                  <a:gd name="T8" fmla="*/ 130 w 193"/>
                  <a:gd name="T9" fmla="*/ 34 h 164"/>
                  <a:gd name="T10" fmla="*/ 165 w 193"/>
                  <a:gd name="T11" fmla="*/ 0 h 164"/>
                  <a:gd name="T12" fmla="*/ 192 w 193"/>
                  <a:gd name="T13" fmla="*/ 67 h 164"/>
                  <a:gd name="T14" fmla="*/ 96 w 193"/>
                  <a:gd name="T15" fmla="*/ 164 h 164"/>
                  <a:gd name="T16" fmla="*/ 0 w 193"/>
                  <a:gd name="T17" fmla="*/ 68 h 164"/>
                  <a:gd name="T18" fmla="*/ 28 w 193"/>
                  <a:gd name="T19" fmla="*/ 0 h 164"/>
                  <a:gd name="T20" fmla="*/ 62 w 193"/>
                  <a:gd name="T21" fmla="*/ 3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3" h="164">
                    <a:moveTo>
                      <a:pt x="62" y="34"/>
                    </a:moveTo>
                    <a:cubicBezTo>
                      <a:pt x="54" y="43"/>
                      <a:pt x="48" y="55"/>
                      <a:pt x="48" y="68"/>
                    </a:cubicBezTo>
                    <a:cubicBezTo>
                      <a:pt x="48" y="94"/>
                      <a:pt x="70" y="116"/>
                      <a:pt x="96" y="116"/>
                    </a:cubicBezTo>
                    <a:cubicBezTo>
                      <a:pt x="123" y="116"/>
                      <a:pt x="144" y="94"/>
                      <a:pt x="144" y="67"/>
                    </a:cubicBezTo>
                    <a:cubicBezTo>
                      <a:pt x="144" y="54"/>
                      <a:pt x="139" y="43"/>
                      <a:pt x="130" y="34"/>
                    </a:cubicBezTo>
                    <a:cubicBezTo>
                      <a:pt x="165" y="0"/>
                      <a:pt x="165" y="0"/>
                      <a:pt x="165" y="0"/>
                    </a:cubicBezTo>
                    <a:cubicBezTo>
                      <a:pt x="182" y="18"/>
                      <a:pt x="192" y="41"/>
                      <a:pt x="192" y="67"/>
                    </a:cubicBezTo>
                    <a:cubicBezTo>
                      <a:pt x="193" y="120"/>
                      <a:pt x="150" y="164"/>
                      <a:pt x="96" y="164"/>
                    </a:cubicBezTo>
                    <a:cubicBezTo>
                      <a:pt x="43" y="164"/>
                      <a:pt x="0" y="121"/>
                      <a:pt x="0" y="68"/>
                    </a:cubicBezTo>
                    <a:cubicBezTo>
                      <a:pt x="0" y="41"/>
                      <a:pt x="11" y="17"/>
                      <a:pt x="28" y="0"/>
                    </a:cubicBezTo>
                    <a:lnTo>
                      <a:pt x="62" y="34"/>
                    </a:lnTo>
                    <a:close/>
                  </a:path>
                </a:pathLst>
              </a:custGeom>
              <a:solidFill>
                <a:srgbClr val="ECA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sp>
            <p:nvSpPr>
              <p:cNvPr id="68" name="Oval 16"/>
              <p:cNvSpPr>
                <a:spLocks noChangeArrowheads="1"/>
              </p:cNvSpPr>
              <p:nvPr/>
            </p:nvSpPr>
            <p:spPr bwMode="auto">
              <a:xfrm>
                <a:off x="7314270" y="3107792"/>
                <a:ext cx="139824" cy="164162"/>
              </a:xfrm>
              <a:prstGeom prst="ellipse">
                <a:avLst/>
              </a:pr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sp>
            <p:nvSpPr>
              <p:cNvPr id="69" name="Freeform 11"/>
              <p:cNvSpPr>
                <a:spLocks/>
              </p:cNvSpPr>
              <p:nvPr/>
            </p:nvSpPr>
            <p:spPr bwMode="auto">
              <a:xfrm>
                <a:off x="7317338" y="3421294"/>
                <a:ext cx="142538" cy="634333"/>
              </a:xfrm>
              <a:custGeom>
                <a:avLst/>
                <a:gdLst>
                  <a:gd name="T0" fmla="*/ 105 w 105"/>
                  <a:gd name="T1" fmla="*/ 0 h 398"/>
                  <a:gd name="T2" fmla="*/ 3 w 105"/>
                  <a:gd name="T3" fmla="*/ 0 h 398"/>
                  <a:gd name="T4" fmla="*/ 0 w 105"/>
                  <a:gd name="T5" fmla="*/ 398 h 398"/>
                  <a:gd name="T6" fmla="*/ 102 w 105"/>
                  <a:gd name="T7" fmla="*/ 398 h 398"/>
                  <a:gd name="T8" fmla="*/ 105 w 105"/>
                  <a:gd name="T9" fmla="*/ 0 h 398"/>
                </a:gdLst>
                <a:ahLst/>
                <a:cxnLst>
                  <a:cxn ang="0">
                    <a:pos x="T0" y="T1"/>
                  </a:cxn>
                  <a:cxn ang="0">
                    <a:pos x="T2" y="T3"/>
                  </a:cxn>
                  <a:cxn ang="0">
                    <a:pos x="T4" y="T5"/>
                  </a:cxn>
                  <a:cxn ang="0">
                    <a:pos x="T6" y="T7"/>
                  </a:cxn>
                  <a:cxn ang="0">
                    <a:pos x="T8" y="T9"/>
                  </a:cxn>
                </a:cxnLst>
                <a:rect l="0" t="0" r="r" b="b"/>
                <a:pathLst>
                  <a:path w="105" h="398">
                    <a:moveTo>
                      <a:pt x="105" y="0"/>
                    </a:moveTo>
                    <a:lnTo>
                      <a:pt x="3" y="0"/>
                    </a:lnTo>
                    <a:lnTo>
                      <a:pt x="0" y="398"/>
                    </a:lnTo>
                    <a:lnTo>
                      <a:pt x="102" y="398"/>
                    </a:lnTo>
                    <a:lnTo>
                      <a:pt x="105" y="0"/>
                    </a:lnTo>
                    <a:close/>
                  </a:path>
                </a:pathLst>
              </a:custGeom>
              <a:solidFill>
                <a:srgbClr val="ECA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sp>
            <p:nvSpPr>
              <p:cNvPr id="70" name="Freeform 12"/>
              <p:cNvSpPr>
                <a:spLocks/>
              </p:cNvSpPr>
              <p:nvPr/>
            </p:nvSpPr>
            <p:spPr bwMode="auto">
              <a:xfrm>
                <a:off x="7316648" y="3768743"/>
                <a:ext cx="138465" cy="256602"/>
              </a:xfrm>
              <a:custGeom>
                <a:avLst/>
                <a:gdLst>
                  <a:gd name="T0" fmla="*/ 102 w 102"/>
                  <a:gd name="T1" fmla="*/ 51 h 161"/>
                  <a:gd name="T2" fmla="*/ 2 w 102"/>
                  <a:gd name="T3" fmla="*/ 0 h 161"/>
                  <a:gd name="T4" fmla="*/ 0 w 102"/>
                  <a:gd name="T5" fmla="*/ 161 h 161"/>
                  <a:gd name="T6" fmla="*/ 102 w 102"/>
                  <a:gd name="T7" fmla="*/ 161 h 161"/>
                  <a:gd name="T8" fmla="*/ 102 w 102"/>
                  <a:gd name="T9" fmla="*/ 51 h 161"/>
                </a:gdLst>
                <a:ahLst/>
                <a:cxnLst>
                  <a:cxn ang="0">
                    <a:pos x="T0" y="T1"/>
                  </a:cxn>
                  <a:cxn ang="0">
                    <a:pos x="T2" y="T3"/>
                  </a:cxn>
                  <a:cxn ang="0">
                    <a:pos x="T4" y="T5"/>
                  </a:cxn>
                  <a:cxn ang="0">
                    <a:pos x="T6" y="T7"/>
                  </a:cxn>
                  <a:cxn ang="0">
                    <a:pos x="T8" y="T9"/>
                  </a:cxn>
                </a:cxnLst>
                <a:rect l="0" t="0" r="r" b="b"/>
                <a:pathLst>
                  <a:path w="102" h="161">
                    <a:moveTo>
                      <a:pt x="102" y="51"/>
                    </a:moveTo>
                    <a:lnTo>
                      <a:pt x="2" y="0"/>
                    </a:lnTo>
                    <a:lnTo>
                      <a:pt x="0" y="161"/>
                    </a:lnTo>
                    <a:lnTo>
                      <a:pt x="102" y="161"/>
                    </a:lnTo>
                    <a:lnTo>
                      <a:pt x="102" y="51"/>
                    </a:lnTo>
                    <a:close/>
                  </a:path>
                </a:pathLst>
              </a:custGeom>
              <a:solidFill>
                <a:srgbClr val="AF79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grpSp>
        <p:grpSp>
          <p:nvGrpSpPr>
            <p:cNvPr id="57" name="Group 56"/>
            <p:cNvGrpSpPr/>
            <p:nvPr/>
          </p:nvGrpSpPr>
          <p:grpSpPr>
            <a:xfrm>
              <a:off x="9417757" y="2889307"/>
              <a:ext cx="409967" cy="1015565"/>
              <a:chOff x="7179271" y="3040062"/>
              <a:chExt cx="409967" cy="1015565"/>
            </a:xfrm>
          </p:grpSpPr>
          <p:sp>
            <p:nvSpPr>
              <p:cNvPr id="63" name="Freeform 13"/>
              <p:cNvSpPr>
                <a:spLocks/>
              </p:cNvSpPr>
              <p:nvPr/>
            </p:nvSpPr>
            <p:spPr bwMode="auto">
              <a:xfrm>
                <a:off x="7179271" y="3040062"/>
                <a:ext cx="409967" cy="408012"/>
              </a:xfrm>
              <a:custGeom>
                <a:avLst/>
                <a:gdLst>
                  <a:gd name="T0" fmla="*/ 62 w 193"/>
                  <a:gd name="T1" fmla="*/ 34 h 164"/>
                  <a:gd name="T2" fmla="*/ 48 w 193"/>
                  <a:gd name="T3" fmla="*/ 68 h 164"/>
                  <a:gd name="T4" fmla="*/ 96 w 193"/>
                  <a:gd name="T5" fmla="*/ 116 h 164"/>
                  <a:gd name="T6" fmla="*/ 144 w 193"/>
                  <a:gd name="T7" fmla="*/ 67 h 164"/>
                  <a:gd name="T8" fmla="*/ 130 w 193"/>
                  <a:gd name="T9" fmla="*/ 34 h 164"/>
                  <a:gd name="T10" fmla="*/ 165 w 193"/>
                  <a:gd name="T11" fmla="*/ 0 h 164"/>
                  <a:gd name="T12" fmla="*/ 192 w 193"/>
                  <a:gd name="T13" fmla="*/ 67 h 164"/>
                  <a:gd name="T14" fmla="*/ 96 w 193"/>
                  <a:gd name="T15" fmla="*/ 164 h 164"/>
                  <a:gd name="T16" fmla="*/ 0 w 193"/>
                  <a:gd name="T17" fmla="*/ 68 h 164"/>
                  <a:gd name="T18" fmla="*/ 28 w 193"/>
                  <a:gd name="T19" fmla="*/ 0 h 164"/>
                  <a:gd name="T20" fmla="*/ 62 w 193"/>
                  <a:gd name="T21" fmla="*/ 3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3" h="164">
                    <a:moveTo>
                      <a:pt x="62" y="34"/>
                    </a:moveTo>
                    <a:cubicBezTo>
                      <a:pt x="54" y="43"/>
                      <a:pt x="48" y="55"/>
                      <a:pt x="48" y="68"/>
                    </a:cubicBezTo>
                    <a:cubicBezTo>
                      <a:pt x="48" y="94"/>
                      <a:pt x="70" y="116"/>
                      <a:pt x="96" y="116"/>
                    </a:cubicBezTo>
                    <a:cubicBezTo>
                      <a:pt x="123" y="116"/>
                      <a:pt x="144" y="94"/>
                      <a:pt x="144" y="67"/>
                    </a:cubicBezTo>
                    <a:cubicBezTo>
                      <a:pt x="144" y="54"/>
                      <a:pt x="139" y="43"/>
                      <a:pt x="130" y="34"/>
                    </a:cubicBezTo>
                    <a:cubicBezTo>
                      <a:pt x="165" y="0"/>
                      <a:pt x="165" y="0"/>
                      <a:pt x="165" y="0"/>
                    </a:cubicBezTo>
                    <a:cubicBezTo>
                      <a:pt x="182" y="18"/>
                      <a:pt x="192" y="41"/>
                      <a:pt x="192" y="67"/>
                    </a:cubicBezTo>
                    <a:cubicBezTo>
                      <a:pt x="193" y="120"/>
                      <a:pt x="150" y="164"/>
                      <a:pt x="96" y="164"/>
                    </a:cubicBezTo>
                    <a:cubicBezTo>
                      <a:pt x="43" y="164"/>
                      <a:pt x="0" y="121"/>
                      <a:pt x="0" y="68"/>
                    </a:cubicBezTo>
                    <a:cubicBezTo>
                      <a:pt x="0" y="41"/>
                      <a:pt x="11" y="17"/>
                      <a:pt x="28" y="0"/>
                    </a:cubicBezTo>
                    <a:lnTo>
                      <a:pt x="62" y="34"/>
                    </a:lnTo>
                    <a:close/>
                  </a:path>
                </a:pathLst>
              </a:custGeom>
              <a:solidFill>
                <a:srgbClr val="ECA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sp>
            <p:nvSpPr>
              <p:cNvPr id="64" name="Oval 16"/>
              <p:cNvSpPr>
                <a:spLocks noChangeArrowheads="1"/>
              </p:cNvSpPr>
              <p:nvPr/>
            </p:nvSpPr>
            <p:spPr bwMode="auto">
              <a:xfrm>
                <a:off x="7314270" y="3107792"/>
                <a:ext cx="139824" cy="164162"/>
              </a:xfrm>
              <a:prstGeom prst="ellipse">
                <a:avLst/>
              </a:pr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sp>
            <p:nvSpPr>
              <p:cNvPr id="65" name="Freeform 11"/>
              <p:cNvSpPr>
                <a:spLocks/>
              </p:cNvSpPr>
              <p:nvPr/>
            </p:nvSpPr>
            <p:spPr bwMode="auto">
              <a:xfrm>
                <a:off x="7317338" y="3421294"/>
                <a:ext cx="142538" cy="634333"/>
              </a:xfrm>
              <a:custGeom>
                <a:avLst/>
                <a:gdLst>
                  <a:gd name="T0" fmla="*/ 105 w 105"/>
                  <a:gd name="T1" fmla="*/ 0 h 398"/>
                  <a:gd name="T2" fmla="*/ 3 w 105"/>
                  <a:gd name="T3" fmla="*/ 0 h 398"/>
                  <a:gd name="T4" fmla="*/ 0 w 105"/>
                  <a:gd name="T5" fmla="*/ 398 h 398"/>
                  <a:gd name="T6" fmla="*/ 102 w 105"/>
                  <a:gd name="T7" fmla="*/ 398 h 398"/>
                  <a:gd name="T8" fmla="*/ 105 w 105"/>
                  <a:gd name="T9" fmla="*/ 0 h 398"/>
                </a:gdLst>
                <a:ahLst/>
                <a:cxnLst>
                  <a:cxn ang="0">
                    <a:pos x="T0" y="T1"/>
                  </a:cxn>
                  <a:cxn ang="0">
                    <a:pos x="T2" y="T3"/>
                  </a:cxn>
                  <a:cxn ang="0">
                    <a:pos x="T4" y="T5"/>
                  </a:cxn>
                  <a:cxn ang="0">
                    <a:pos x="T6" y="T7"/>
                  </a:cxn>
                  <a:cxn ang="0">
                    <a:pos x="T8" y="T9"/>
                  </a:cxn>
                </a:cxnLst>
                <a:rect l="0" t="0" r="r" b="b"/>
                <a:pathLst>
                  <a:path w="105" h="398">
                    <a:moveTo>
                      <a:pt x="105" y="0"/>
                    </a:moveTo>
                    <a:lnTo>
                      <a:pt x="3" y="0"/>
                    </a:lnTo>
                    <a:lnTo>
                      <a:pt x="0" y="398"/>
                    </a:lnTo>
                    <a:lnTo>
                      <a:pt x="102" y="398"/>
                    </a:lnTo>
                    <a:lnTo>
                      <a:pt x="105" y="0"/>
                    </a:lnTo>
                    <a:close/>
                  </a:path>
                </a:pathLst>
              </a:custGeom>
              <a:solidFill>
                <a:srgbClr val="ECA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sp>
            <p:nvSpPr>
              <p:cNvPr id="66" name="Freeform 12"/>
              <p:cNvSpPr>
                <a:spLocks/>
              </p:cNvSpPr>
              <p:nvPr/>
            </p:nvSpPr>
            <p:spPr bwMode="auto">
              <a:xfrm>
                <a:off x="7316648" y="3768743"/>
                <a:ext cx="138465" cy="256602"/>
              </a:xfrm>
              <a:custGeom>
                <a:avLst/>
                <a:gdLst>
                  <a:gd name="T0" fmla="*/ 102 w 102"/>
                  <a:gd name="T1" fmla="*/ 51 h 161"/>
                  <a:gd name="T2" fmla="*/ 2 w 102"/>
                  <a:gd name="T3" fmla="*/ 0 h 161"/>
                  <a:gd name="T4" fmla="*/ 0 w 102"/>
                  <a:gd name="T5" fmla="*/ 161 h 161"/>
                  <a:gd name="T6" fmla="*/ 102 w 102"/>
                  <a:gd name="T7" fmla="*/ 161 h 161"/>
                  <a:gd name="T8" fmla="*/ 102 w 102"/>
                  <a:gd name="T9" fmla="*/ 51 h 161"/>
                </a:gdLst>
                <a:ahLst/>
                <a:cxnLst>
                  <a:cxn ang="0">
                    <a:pos x="T0" y="T1"/>
                  </a:cxn>
                  <a:cxn ang="0">
                    <a:pos x="T2" y="T3"/>
                  </a:cxn>
                  <a:cxn ang="0">
                    <a:pos x="T4" y="T5"/>
                  </a:cxn>
                  <a:cxn ang="0">
                    <a:pos x="T6" y="T7"/>
                  </a:cxn>
                  <a:cxn ang="0">
                    <a:pos x="T8" y="T9"/>
                  </a:cxn>
                </a:cxnLst>
                <a:rect l="0" t="0" r="r" b="b"/>
                <a:pathLst>
                  <a:path w="102" h="161">
                    <a:moveTo>
                      <a:pt x="102" y="51"/>
                    </a:moveTo>
                    <a:lnTo>
                      <a:pt x="2" y="0"/>
                    </a:lnTo>
                    <a:lnTo>
                      <a:pt x="0" y="161"/>
                    </a:lnTo>
                    <a:lnTo>
                      <a:pt x="102" y="161"/>
                    </a:lnTo>
                    <a:lnTo>
                      <a:pt x="102" y="51"/>
                    </a:lnTo>
                    <a:close/>
                  </a:path>
                </a:pathLst>
              </a:custGeom>
              <a:solidFill>
                <a:srgbClr val="AF79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grpSp>
        <p:grpSp>
          <p:nvGrpSpPr>
            <p:cNvPr id="58" name="Group 57"/>
            <p:cNvGrpSpPr/>
            <p:nvPr/>
          </p:nvGrpSpPr>
          <p:grpSpPr>
            <a:xfrm>
              <a:off x="11264920" y="2889307"/>
              <a:ext cx="409967" cy="1015565"/>
              <a:chOff x="7179271" y="3040062"/>
              <a:chExt cx="409967" cy="1015565"/>
            </a:xfrm>
          </p:grpSpPr>
          <p:sp>
            <p:nvSpPr>
              <p:cNvPr id="59" name="Freeform 13"/>
              <p:cNvSpPr>
                <a:spLocks/>
              </p:cNvSpPr>
              <p:nvPr/>
            </p:nvSpPr>
            <p:spPr bwMode="auto">
              <a:xfrm>
                <a:off x="7179271" y="3040062"/>
                <a:ext cx="409967" cy="408012"/>
              </a:xfrm>
              <a:custGeom>
                <a:avLst/>
                <a:gdLst>
                  <a:gd name="T0" fmla="*/ 62 w 193"/>
                  <a:gd name="T1" fmla="*/ 34 h 164"/>
                  <a:gd name="T2" fmla="*/ 48 w 193"/>
                  <a:gd name="T3" fmla="*/ 68 h 164"/>
                  <a:gd name="T4" fmla="*/ 96 w 193"/>
                  <a:gd name="T5" fmla="*/ 116 h 164"/>
                  <a:gd name="T6" fmla="*/ 144 w 193"/>
                  <a:gd name="T7" fmla="*/ 67 h 164"/>
                  <a:gd name="T8" fmla="*/ 130 w 193"/>
                  <a:gd name="T9" fmla="*/ 34 h 164"/>
                  <a:gd name="T10" fmla="*/ 165 w 193"/>
                  <a:gd name="T11" fmla="*/ 0 h 164"/>
                  <a:gd name="T12" fmla="*/ 192 w 193"/>
                  <a:gd name="T13" fmla="*/ 67 h 164"/>
                  <a:gd name="T14" fmla="*/ 96 w 193"/>
                  <a:gd name="T15" fmla="*/ 164 h 164"/>
                  <a:gd name="T16" fmla="*/ 0 w 193"/>
                  <a:gd name="T17" fmla="*/ 68 h 164"/>
                  <a:gd name="T18" fmla="*/ 28 w 193"/>
                  <a:gd name="T19" fmla="*/ 0 h 164"/>
                  <a:gd name="T20" fmla="*/ 62 w 193"/>
                  <a:gd name="T21" fmla="*/ 3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3" h="164">
                    <a:moveTo>
                      <a:pt x="62" y="34"/>
                    </a:moveTo>
                    <a:cubicBezTo>
                      <a:pt x="54" y="43"/>
                      <a:pt x="48" y="55"/>
                      <a:pt x="48" y="68"/>
                    </a:cubicBezTo>
                    <a:cubicBezTo>
                      <a:pt x="48" y="94"/>
                      <a:pt x="70" y="116"/>
                      <a:pt x="96" y="116"/>
                    </a:cubicBezTo>
                    <a:cubicBezTo>
                      <a:pt x="123" y="116"/>
                      <a:pt x="144" y="94"/>
                      <a:pt x="144" y="67"/>
                    </a:cubicBezTo>
                    <a:cubicBezTo>
                      <a:pt x="144" y="54"/>
                      <a:pt x="139" y="43"/>
                      <a:pt x="130" y="34"/>
                    </a:cubicBezTo>
                    <a:cubicBezTo>
                      <a:pt x="165" y="0"/>
                      <a:pt x="165" y="0"/>
                      <a:pt x="165" y="0"/>
                    </a:cubicBezTo>
                    <a:cubicBezTo>
                      <a:pt x="182" y="18"/>
                      <a:pt x="192" y="41"/>
                      <a:pt x="192" y="67"/>
                    </a:cubicBezTo>
                    <a:cubicBezTo>
                      <a:pt x="193" y="120"/>
                      <a:pt x="150" y="164"/>
                      <a:pt x="96" y="164"/>
                    </a:cubicBezTo>
                    <a:cubicBezTo>
                      <a:pt x="43" y="164"/>
                      <a:pt x="0" y="121"/>
                      <a:pt x="0" y="68"/>
                    </a:cubicBezTo>
                    <a:cubicBezTo>
                      <a:pt x="0" y="41"/>
                      <a:pt x="11" y="17"/>
                      <a:pt x="28" y="0"/>
                    </a:cubicBezTo>
                    <a:lnTo>
                      <a:pt x="62" y="34"/>
                    </a:lnTo>
                    <a:close/>
                  </a:path>
                </a:pathLst>
              </a:custGeom>
              <a:solidFill>
                <a:srgbClr val="ECA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sp>
            <p:nvSpPr>
              <p:cNvPr id="60" name="Oval 16"/>
              <p:cNvSpPr>
                <a:spLocks noChangeArrowheads="1"/>
              </p:cNvSpPr>
              <p:nvPr/>
            </p:nvSpPr>
            <p:spPr bwMode="auto">
              <a:xfrm>
                <a:off x="7314270" y="3107792"/>
                <a:ext cx="139824" cy="164162"/>
              </a:xfrm>
              <a:prstGeom prst="ellipse">
                <a:avLst/>
              </a:pr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sp>
            <p:nvSpPr>
              <p:cNvPr id="61" name="Freeform 11"/>
              <p:cNvSpPr>
                <a:spLocks/>
              </p:cNvSpPr>
              <p:nvPr/>
            </p:nvSpPr>
            <p:spPr bwMode="auto">
              <a:xfrm>
                <a:off x="7317338" y="3421294"/>
                <a:ext cx="142538" cy="634333"/>
              </a:xfrm>
              <a:custGeom>
                <a:avLst/>
                <a:gdLst>
                  <a:gd name="T0" fmla="*/ 105 w 105"/>
                  <a:gd name="T1" fmla="*/ 0 h 398"/>
                  <a:gd name="T2" fmla="*/ 3 w 105"/>
                  <a:gd name="T3" fmla="*/ 0 h 398"/>
                  <a:gd name="T4" fmla="*/ 0 w 105"/>
                  <a:gd name="T5" fmla="*/ 398 h 398"/>
                  <a:gd name="T6" fmla="*/ 102 w 105"/>
                  <a:gd name="T7" fmla="*/ 398 h 398"/>
                  <a:gd name="T8" fmla="*/ 105 w 105"/>
                  <a:gd name="T9" fmla="*/ 0 h 398"/>
                </a:gdLst>
                <a:ahLst/>
                <a:cxnLst>
                  <a:cxn ang="0">
                    <a:pos x="T0" y="T1"/>
                  </a:cxn>
                  <a:cxn ang="0">
                    <a:pos x="T2" y="T3"/>
                  </a:cxn>
                  <a:cxn ang="0">
                    <a:pos x="T4" y="T5"/>
                  </a:cxn>
                  <a:cxn ang="0">
                    <a:pos x="T6" y="T7"/>
                  </a:cxn>
                  <a:cxn ang="0">
                    <a:pos x="T8" y="T9"/>
                  </a:cxn>
                </a:cxnLst>
                <a:rect l="0" t="0" r="r" b="b"/>
                <a:pathLst>
                  <a:path w="105" h="398">
                    <a:moveTo>
                      <a:pt x="105" y="0"/>
                    </a:moveTo>
                    <a:lnTo>
                      <a:pt x="3" y="0"/>
                    </a:lnTo>
                    <a:lnTo>
                      <a:pt x="0" y="398"/>
                    </a:lnTo>
                    <a:lnTo>
                      <a:pt x="102" y="398"/>
                    </a:lnTo>
                    <a:lnTo>
                      <a:pt x="105" y="0"/>
                    </a:lnTo>
                    <a:close/>
                  </a:path>
                </a:pathLst>
              </a:custGeom>
              <a:solidFill>
                <a:srgbClr val="ECA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sp>
            <p:nvSpPr>
              <p:cNvPr id="62" name="Freeform 12"/>
              <p:cNvSpPr>
                <a:spLocks/>
              </p:cNvSpPr>
              <p:nvPr/>
            </p:nvSpPr>
            <p:spPr bwMode="auto">
              <a:xfrm>
                <a:off x="7316648" y="3768743"/>
                <a:ext cx="138465" cy="256602"/>
              </a:xfrm>
              <a:custGeom>
                <a:avLst/>
                <a:gdLst>
                  <a:gd name="T0" fmla="*/ 102 w 102"/>
                  <a:gd name="T1" fmla="*/ 51 h 161"/>
                  <a:gd name="T2" fmla="*/ 2 w 102"/>
                  <a:gd name="T3" fmla="*/ 0 h 161"/>
                  <a:gd name="T4" fmla="*/ 0 w 102"/>
                  <a:gd name="T5" fmla="*/ 161 h 161"/>
                  <a:gd name="T6" fmla="*/ 102 w 102"/>
                  <a:gd name="T7" fmla="*/ 161 h 161"/>
                  <a:gd name="T8" fmla="*/ 102 w 102"/>
                  <a:gd name="T9" fmla="*/ 51 h 161"/>
                </a:gdLst>
                <a:ahLst/>
                <a:cxnLst>
                  <a:cxn ang="0">
                    <a:pos x="T0" y="T1"/>
                  </a:cxn>
                  <a:cxn ang="0">
                    <a:pos x="T2" y="T3"/>
                  </a:cxn>
                  <a:cxn ang="0">
                    <a:pos x="T4" y="T5"/>
                  </a:cxn>
                  <a:cxn ang="0">
                    <a:pos x="T6" y="T7"/>
                  </a:cxn>
                  <a:cxn ang="0">
                    <a:pos x="T8" y="T9"/>
                  </a:cxn>
                </a:cxnLst>
                <a:rect l="0" t="0" r="r" b="b"/>
                <a:pathLst>
                  <a:path w="102" h="161">
                    <a:moveTo>
                      <a:pt x="102" y="51"/>
                    </a:moveTo>
                    <a:lnTo>
                      <a:pt x="2" y="0"/>
                    </a:lnTo>
                    <a:lnTo>
                      <a:pt x="0" y="161"/>
                    </a:lnTo>
                    <a:lnTo>
                      <a:pt x="102" y="161"/>
                    </a:lnTo>
                    <a:lnTo>
                      <a:pt x="102" y="51"/>
                    </a:lnTo>
                    <a:close/>
                  </a:path>
                </a:pathLst>
              </a:custGeom>
              <a:solidFill>
                <a:srgbClr val="AF79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grpSp>
      </p:grpSp>
      <p:pic>
        <p:nvPicPr>
          <p:cNvPr id="73" name="Graphic 72">
            <a:extLst>
              <a:ext uri="{FF2B5EF4-FFF2-40B4-BE49-F238E27FC236}">
                <a16:creationId xmlns:a16="http://schemas.microsoft.com/office/drawing/2014/main" id="{A691DC6A-E5A3-4DDA-890A-C0A8B17FC00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329805" y="5585494"/>
            <a:ext cx="818429" cy="818429"/>
          </a:xfrm>
          <a:prstGeom prst="rect">
            <a:avLst/>
          </a:prstGeom>
        </p:spPr>
      </p:pic>
      <p:pic>
        <p:nvPicPr>
          <p:cNvPr id="74" name="Picture 73">
            <a:extLst>
              <a:ext uri="{FF2B5EF4-FFF2-40B4-BE49-F238E27FC236}">
                <a16:creationId xmlns:a16="http://schemas.microsoft.com/office/drawing/2014/main" id="{20D0DCA4-E48B-48C2-9191-E83053C68856}"/>
              </a:ext>
            </a:extLst>
          </p:cNvPr>
          <p:cNvPicPr>
            <a:picLocks noChangeAspect="1"/>
          </p:cNvPicPr>
          <p:nvPr/>
        </p:nvPicPr>
        <p:blipFill>
          <a:blip r:embed="rId8"/>
          <a:stretch>
            <a:fillRect/>
          </a:stretch>
        </p:blipFill>
        <p:spPr>
          <a:xfrm>
            <a:off x="9154612" y="1160257"/>
            <a:ext cx="1149722" cy="1149722"/>
          </a:xfrm>
          <a:prstGeom prst="rect">
            <a:avLst/>
          </a:prstGeom>
        </p:spPr>
      </p:pic>
    </p:spTree>
    <p:extLst>
      <p:ext uri="{BB962C8B-B14F-4D97-AF65-F5344CB8AC3E}">
        <p14:creationId xmlns:p14="http://schemas.microsoft.com/office/powerpoint/2010/main" val="18006650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35" presetClass="path" presetSubtype="0" decel="100000" fill="hold" grpId="1" nodeType="withEffect">
                                  <p:stCondLst>
                                    <p:cond delay="0"/>
                                  </p:stCondLst>
                                  <p:childTnLst>
                                    <p:animMotion origin="layout" path="M -8.45034E-7 -1.53881E-6 L -0.05285 -1.53881E-6 " pathEditMode="relative" rAng="0" ptsTypes="AA">
                                      <p:cBhvr>
                                        <p:cTn id="9" dur="750" spd="-100000" fill="hold"/>
                                        <p:tgtEl>
                                          <p:spTgt spid="5"/>
                                        </p:tgtEl>
                                        <p:attrNameLst>
                                          <p:attrName>ppt_x</p:attrName>
                                          <p:attrName>ppt_y</p:attrName>
                                        </p:attrNameLst>
                                      </p:cBhvr>
                                      <p:rCtr x="-2642" y="0"/>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35" presetClass="path" presetSubtype="0" decel="100000" fill="hold" grpId="1" nodeType="withEffect">
                                  <p:stCondLst>
                                    <p:cond delay="0"/>
                                  </p:stCondLst>
                                  <p:childTnLst>
                                    <p:animMotion origin="layout" path="M -1.66965E-6 -3.58602E-6 L -0.05284 -3.58602E-6 " pathEditMode="relative" rAng="0" ptsTypes="AA">
                                      <p:cBhvr>
                                        <p:cTn id="14" dur="750" spd="-100000" fill="hold"/>
                                        <p:tgtEl>
                                          <p:spTgt spid="4"/>
                                        </p:tgtEl>
                                        <p:attrNameLst>
                                          <p:attrName>ppt_x</p:attrName>
                                          <p:attrName>ppt_y</p:attrName>
                                        </p:attrNameLst>
                                      </p:cBhvr>
                                      <p:rCtr x="-264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5" grpId="0"/>
      <p:bldP spid="5" grpId="1"/>
    </p:bldLst>
  </p:timing>
</p:sld>
</file>

<file path=ppt/slides/slide43.xml><?xml version="1.0" encoding="utf-8"?>
<p:sld xmlns:a="http://schemas.openxmlformats.org/drawingml/2006/main" xmlns:r="http://schemas.openxmlformats.org/officeDocument/2006/relationships" xmlns:p="http://schemas.openxmlformats.org/presentationml/2006/main" show="0">
  <p:cSld>
    <p:bg>
      <p:bgPr>
        <a:solidFill>
          <a:srgbClr val="0078D7"/>
        </a:solidFill>
        <a:effectLst/>
      </p:bgPr>
    </p:bg>
    <p:spTree>
      <p:nvGrpSpPr>
        <p:cNvPr id="1" name=""/>
        <p:cNvGrpSpPr/>
        <p:nvPr/>
      </p:nvGrpSpPr>
      <p:grpSpPr>
        <a:xfrm>
          <a:off x="0" y="0"/>
          <a:ext cx="0" cy="0"/>
          <a:chOff x="0" y="0"/>
          <a:chExt cx="0" cy="0"/>
        </a:xfrm>
      </p:grpSpPr>
      <p:sp>
        <p:nvSpPr>
          <p:cNvPr id="30" name="Rounded Rectangle 29"/>
          <p:cNvSpPr/>
          <p:nvPr/>
        </p:nvSpPr>
        <p:spPr bwMode="auto">
          <a:xfrm>
            <a:off x="378619" y="1200150"/>
            <a:ext cx="4614863" cy="4614863"/>
          </a:xfrm>
          <a:prstGeom prst="roundRect">
            <a:avLst>
              <a:gd name="adj" fmla="val 5367"/>
            </a:avLst>
          </a:prstGeom>
          <a:solidFill>
            <a:srgbClr val="28282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defRPr/>
            </a:pPr>
            <a:endParaRPr lang="en-US" sz="2400" kern="0" err="1">
              <a:gradFill>
                <a:gsLst>
                  <a:gs pos="0">
                    <a:srgbClr val="FFFFFF"/>
                  </a:gs>
                  <a:gs pos="100000">
                    <a:srgbClr val="FFFFFF"/>
                  </a:gs>
                </a:gsLst>
                <a:lin ang="5400000" scaled="0"/>
              </a:gradFill>
              <a:ea typeface="Segoe UI" pitchFamily="34" charset="0"/>
              <a:cs typeface="Segoe UI" pitchFamily="34" charset="0"/>
            </a:endParaRPr>
          </a:p>
        </p:txBody>
      </p:sp>
      <p:sp>
        <p:nvSpPr>
          <p:cNvPr id="4" name="Content Placeholder 2"/>
          <p:cNvSpPr txBox="1">
            <a:spLocks/>
          </p:cNvSpPr>
          <p:nvPr/>
        </p:nvSpPr>
        <p:spPr>
          <a:xfrm>
            <a:off x="5196077" y="2231874"/>
            <a:ext cx="6863952" cy="3127010"/>
          </a:xfrm>
          <a:prstGeom prst="rect">
            <a:avLst/>
          </a:prstGeom>
          <a:noFill/>
        </p:spPr>
        <p:txBody>
          <a:bodyPr vert="horz" wrap="square" lIns="182880" tIns="146304" rIns="182880" bIns="146304"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503">
              <a:lnSpc>
                <a:spcPct val="100000"/>
              </a:lnSpc>
              <a:spcBef>
                <a:spcPts val="0"/>
              </a:spcBef>
              <a:spcAft>
                <a:spcPts val="1200"/>
              </a:spcAft>
              <a:buClr>
                <a:srgbClr val="FFFFFF"/>
              </a:buClr>
              <a:buFont typeface="Wingdings" panose="05000000000000000000" pitchFamily="2" charset="2"/>
              <a:buNone/>
              <a:defRPr/>
            </a:pPr>
            <a:r>
              <a:rPr lang="en-US" sz="2400" dirty="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rPr>
              <a:t>Prescriptive microservice platform</a:t>
            </a:r>
          </a:p>
          <a:p>
            <a:pPr marL="0" indent="0" defTabSz="932503">
              <a:lnSpc>
                <a:spcPct val="100000"/>
              </a:lnSpc>
              <a:spcBef>
                <a:spcPts val="0"/>
              </a:spcBef>
              <a:spcAft>
                <a:spcPts val="1200"/>
              </a:spcAft>
              <a:buClr>
                <a:srgbClr val="FFFFFF"/>
              </a:buClr>
              <a:buFont typeface="Wingdings" panose="05000000000000000000" pitchFamily="2" charset="2"/>
              <a:buNone/>
              <a:defRPr/>
            </a:pPr>
            <a:r>
              <a:rPr lang="en-US" sz="2400" dirty="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rPr>
              <a:t>Stateful and stateless microservices</a:t>
            </a:r>
          </a:p>
          <a:p>
            <a:pPr marL="0" indent="0" defTabSz="932503">
              <a:lnSpc>
                <a:spcPct val="100000"/>
              </a:lnSpc>
              <a:spcBef>
                <a:spcPts val="0"/>
              </a:spcBef>
              <a:spcAft>
                <a:spcPts val="1200"/>
              </a:spcAft>
              <a:buClr>
                <a:srgbClr val="FFFFFF"/>
              </a:buClr>
              <a:buFont typeface="Wingdings" panose="05000000000000000000" pitchFamily="2" charset="2"/>
              <a:buNone/>
              <a:defRPr/>
            </a:pPr>
            <a:r>
              <a:rPr lang="en-US" sz="2400" dirty="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rPr>
              <a:t>.NET and Java API’s </a:t>
            </a:r>
          </a:p>
          <a:p>
            <a:pPr marL="0" indent="0" defTabSz="932503">
              <a:lnSpc>
                <a:spcPct val="100000"/>
              </a:lnSpc>
              <a:spcBef>
                <a:spcPts val="0"/>
              </a:spcBef>
              <a:spcAft>
                <a:spcPts val="1200"/>
              </a:spcAft>
              <a:buClr>
                <a:srgbClr val="FFFFFF"/>
              </a:buClr>
              <a:buFont typeface="Wingdings" panose="05000000000000000000" pitchFamily="2" charset="2"/>
              <a:buNone/>
              <a:defRPr/>
            </a:pPr>
            <a:r>
              <a:rPr lang="en-US" sz="2400" dirty="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rPr>
              <a:t>Windows Server and Linux</a:t>
            </a:r>
          </a:p>
          <a:p>
            <a:pPr marL="0" indent="0" defTabSz="932503">
              <a:lnSpc>
                <a:spcPct val="100000"/>
              </a:lnSpc>
              <a:spcBef>
                <a:spcPts val="0"/>
              </a:spcBef>
              <a:spcAft>
                <a:spcPts val="1200"/>
              </a:spcAft>
              <a:buClr>
                <a:srgbClr val="FFFFFF"/>
              </a:buClr>
              <a:buFont typeface="Wingdings" panose="05000000000000000000" pitchFamily="2" charset="2"/>
              <a:buNone/>
              <a:defRPr/>
            </a:pPr>
            <a:r>
              <a:rPr lang="en-US" sz="2400" dirty="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rPr>
              <a:t>Deploy on Azure, Azure Stack, VMware, OpenStack, AWS</a:t>
            </a:r>
          </a:p>
        </p:txBody>
      </p:sp>
      <p:sp>
        <p:nvSpPr>
          <p:cNvPr id="5" name="Title 1"/>
          <p:cNvSpPr txBox="1">
            <a:spLocks/>
          </p:cNvSpPr>
          <p:nvPr/>
        </p:nvSpPr>
        <p:spPr>
          <a:xfrm>
            <a:off x="5196077" y="379412"/>
            <a:ext cx="6675437" cy="1641475"/>
          </a:xfrm>
          <a:prstGeom prst="rect">
            <a:avLst/>
          </a:prstGeom>
        </p:spPr>
        <p:txBody>
          <a:bodyPr vert="horz" wrap="square" lIns="182880" tIns="146304" rIns="182880" bIns="146304"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spcBef>
                <a:spcPts val="1200"/>
              </a:spcBef>
              <a:defRPr/>
            </a:pPr>
            <a:r>
              <a:rPr>
                <a:solidFill>
                  <a:srgbClr val="0072CC"/>
                </a:solidFill>
              </a:rPr>
              <a:t> </a:t>
            </a:r>
            <a:br>
              <a:rPr sz="4400">
                <a:gradFill>
                  <a:gsLst>
                    <a:gs pos="1250">
                      <a:srgbClr val="FFFFFF"/>
                    </a:gs>
                    <a:gs pos="100000">
                      <a:srgbClr val="FFFFFF"/>
                    </a:gs>
                  </a:gsLst>
                  <a:lin ang="5400000" scaled="0"/>
                </a:gradFill>
              </a:rPr>
            </a:br>
            <a:r>
              <a:rPr>
                <a:gradFill>
                  <a:gsLst>
                    <a:gs pos="1250">
                      <a:srgbClr val="FFFFFF"/>
                    </a:gs>
                    <a:gs pos="100000">
                      <a:srgbClr val="FFFFFF"/>
                    </a:gs>
                  </a:gsLst>
                  <a:lin ang="5400000" scaled="0"/>
                </a:gradFill>
              </a:rPr>
              <a:t>Service Fabric</a:t>
            </a:r>
            <a:endParaRPr sz="5400">
              <a:gradFill>
                <a:gsLst>
                  <a:gs pos="1250">
                    <a:srgbClr val="FFFFFF"/>
                  </a:gs>
                  <a:gs pos="100000">
                    <a:srgbClr val="FFFFFF"/>
                  </a:gs>
                </a:gsLst>
                <a:lin ang="5400000" scaled="0"/>
              </a:gradFill>
            </a:endParaRPr>
          </a:p>
        </p:txBody>
      </p:sp>
      <p:pic>
        <p:nvPicPr>
          <p:cNvPr id="6" name="Picture 5"/>
          <p:cNvPicPr>
            <a:picLocks noChangeAspect="1"/>
          </p:cNvPicPr>
          <p:nvPr/>
        </p:nvPicPr>
        <p:blipFill>
          <a:blip r:embed="rId3"/>
          <a:stretch>
            <a:fillRect/>
          </a:stretch>
        </p:blipFill>
        <p:spPr>
          <a:xfrm>
            <a:off x="833135" y="1635266"/>
            <a:ext cx="3721448" cy="3723618"/>
          </a:xfrm>
          <a:prstGeom prst="rect">
            <a:avLst/>
          </a:prstGeom>
        </p:spPr>
      </p:pic>
    </p:spTree>
    <p:extLst>
      <p:ext uri="{BB962C8B-B14F-4D97-AF65-F5344CB8AC3E}">
        <p14:creationId xmlns:p14="http://schemas.microsoft.com/office/powerpoint/2010/main" val="7539940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35" presetClass="path" presetSubtype="0" decel="100000" fill="hold" grpId="1" nodeType="withEffect">
                                  <p:stCondLst>
                                    <p:cond delay="0"/>
                                  </p:stCondLst>
                                  <p:childTnLst>
                                    <p:animMotion origin="layout" path="M -1.82027E-6 -4.20336E-6 L -0.05284 -4.20336E-6 " pathEditMode="relative" rAng="0" ptsTypes="AA">
                                      <p:cBhvr>
                                        <p:cTn id="9" dur="750" spd="-100000" fill="hold"/>
                                        <p:tgtEl>
                                          <p:spTgt spid="5"/>
                                        </p:tgtEl>
                                        <p:attrNameLst>
                                          <p:attrName>ppt_x</p:attrName>
                                          <p:attrName>ppt_y</p:attrName>
                                        </p:attrNameLst>
                                      </p:cBhvr>
                                      <p:rCtr x="-2642" y="0"/>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35" presetClass="path" presetSubtype="0" decel="100000" fill="hold" grpId="1" nodeType="withEffect">
                                  <p:stCondLst>
                                    <p:cond delay="0"/>
                                  </p:stCondLst>
                                  <p:childTnLst>
                                    <p:animMotion origin="layout" path="M -7.42915E-7 9.12392E-7 L -0.05285 9.12392E-7 " pathEditMode="relative" rAng="0" ptsTypes="AA">
                                      <p:cBhvr>
                                        <p:cTn id="14" dur="750" spd="-100000" fill="hold"/>
                                        <p:tgtEl>
                                          <p:spTgt spid="4"/>
                                        </p:tgtEl>
                                        <p:attrNameLst>
                                          <p:attrName>ppt_x</p:attrName>
                                          <p:attrName>ppt_y</p:attrName>
                                        </p:attrNameLst>
                                      </p:cBhvr>
                                      <p:rCtr x="-264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5" grpId="0"/>
      <p:bldP spid="5" grpId="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6A485C-C0E0-4443-AEC7-02B6A65EB0B9}"/>
              </a:ext>
            </a:extLst>
          </p:cNvPr>
          <p:cNvSpPr>
            <a:spLocks noGrp="1"/>
          </p:cNvSpPr>
          <p:nvPr>
            <p:ph type="title"/>
          </p:nvPr>
        </p:nvSpPr>
        <p:spPr/>
        <p:txBody>
          <a:bodyPr/>
          <a:lstStyle/>
          <a:p>
            <a:r>
              <a:rPr lang="en-US" dirty="0"/>
              <a:t>Containers as Infrastructure (GA)</a:t>
            </a:r>
          </a:p>
        </p:txBody>
      </p:sp>
      <p:sp>
        <p:nvSpPr>
          <p:cNvPr id="3" name="Text Placeholder 2">
            <a:extLst>
              <a:ext uri="{FF2B5EF4-FFF2-40B4-BE49-F238E27FC236}">
                <a16:creationId xmlns:a16="http://schemas.microsoft.com/office/drawing/2014/main" id="{20ED9FBD-121F-4CDA-B408-A50C431C4196}"/>
              </a:ext>
            </a:extLst>
          </p:cNvPr>
          <p:cNvSpPr>
            <a:spLocks noGrp="1"/>
          </p:cNvSpPr>
          <p:nvPr>
            <p:ph type="body" sz="quarter" idx="10"/>
          </p:nvPr>
        </p:nvSpPr>
        <p:spPr>
          <a:xfrm>
            <a:off x="342953" y="1369596"/>
            <a:ext cx="6797568" cy="4912114"/>
          </a:xfrm>
        </p:spPr>
        <p:txBody>
          <a:bodyPr/>
          <a:lstStyle/>
          <a:p>
            <a:pPr marL="571500" indent="-571500">
              <a:buFont typeface="Arial" panose="020B0604020202020204" pitchFamily="34" charset="0"/>
              <a:buChar char="•"/>
            </a:pPr>
            <a:r>
              <a:rPr lang="en-US" sz="3200" dirty="0">
                <a:latin typeface="+mn-lt"/>
              </a:rPr>
              <a:t>Use Azure Container Instances(ACI) to create and manage Docker containers in Azure</a:t>
            </a:r>
          </a:p>
          <a:p>
            <a:pPr marL="571500" indent="-571500">
              <a:buFont typeface="Arial" panose="020B0604020202020204" pitchFamily="34" charset="0"/>
              <a:buChar char="•"/>
            </a:pPr>
            <a:r>
              <a:rPr lang="en-US" sz="3200" dirty="0">
                <a:latin typeface="+mn-lt"/>
              </a:rPr>
              <a:t>Containers as first class resources. No need for provisioning of virtual machines </a:t>
            </a:r>
          </a:p>
          <a:p>
            <a:pPr marL="571500" indent="-571500">
              <a:buFont typeface="Arial" panose="020B0604020202020204" pitchFamily="34" charset="0"/>
              <a:buChar char="•"/>
            </a:pPr>
            <a:r>
              <a:rPr lang="en-US" sz="3200" dirty="0">
                <a:latin typeface="+mn-lt"/>
              </a:rPr>
              <a:t>Exposed to the internet with a public IP address </a:t>
            </a:r>
          </a:p>
          <a:p>
            <a:pPr marL="571500" indent="-571500">
              <a:buFont typeface="Arial" panose="020B0604020202020204" pitchFamily="34" charset="0"/>
              <a:buChar char="•"/>
            </a:pPr>
            <a:r>
              <a:rPr lang="en-US" sz="3200" dirty="0">
                <a:latin typeface="+mn-lt"/>
              </a:rPr>
              <a:t>Per second billing</a:t>
            </a:r>
          </a:p>
        </p:txBody>
      </p:sp>
      <p:pic>
        <p:nvPicPr>
          <p:cNvPr id="4" name="Picture 3">
            <a:extLst>
              <a:ext uri="{FF2B5EF4-FFF2-40B4-BE49-F238E27FC236}">
                <a16:creationId xmlns:a16="http://schemas.microsoft.com/office/drawing/2014/main" id="{9F0579EF-4A29-45D0-A966-5AFD2E4184C7}"/>
              </a:ext>
            </a:extLst>
          </p:cNvPr>
          <p:cNvPicPr>
            <a:picLocks noChangeAspect="1"/>
          </p:cNvPicPr>
          <p:nvPr/>
        </p:nvPicPr>
        <p:blipFill>
          <a:blip r:embed="rId3"/>
          <a:stretch>
            <a:fillRect/>
          </a:stretch>
        </p:blipFill>
        <p:spPr>
          <a:xfrm>
            <a:off x="7478330" y="1287462"/>
            <a:ext cx="4669557" cy="3505200"/>
          </a:xfrm>
          <a:prstGeom prst="rect">
            <a:avLst/>
          </a:prstGeom>
        </p:spPr>
      </p:pic>
    </p:spTree>
    <p:extLst>
      <p:ext uri="{BB962C8B-B14F-4D97-AF65-F5344CB8AC3E}">
        <p14:creationId xmlns:p14="http://schemas.microsoft.com/office/powerpoint/2010/main" val="241493824"/>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6A485C-C0E0-4443-AEC7-02B6A65EB0B9}"/>
              </a:ext>
            </a:extLst>
          </p:cNvPr>
          <p:cNvSpPr>
            <a:spLocks noGrp="1"/>
          </p:cNvSpPr>
          <p:nvPr>
            <p:ph type="title"/>
          </p:nvPr>
        </p:nvSpPr>
        <p:spPr/>
        <p:txBody>
          <a:bodyPr/>
          <a:lstStyle/>
          <a:p>
            <a:r>
              <a:rPr lang="en-US" dirty="0"/>
              <a:t>Reserved Virtual Machine Instances (GA)</a:t>
            </a:r>
          </a:p>
        </p:txBody>
      </p:sp>
      <p:sp>
        <p:nvSpPr>
          <p:cNvPr id="4" name="Text Placeholder 3">
            <a:extLst>
              <a:ext uri="{FF2B5EF4-FFF2-40B4-BE49-F238E27FC236}">
                <a16:creationId xmlns:a16="http://schemas.microsoft.com/office/drawing/2014/main" id="{928DBB5D-6991-4687-A5DB-4568AC901C6D}"/>
              </a:ext>
            </a:extLst>
          </p:cNvPr>
          <p:cNvSpPr>
            <a:spLocks noGrp="1"/>
          </p:cNvSpPr>
          <p:nvPr>
            <p:ph type="body" sz="quarter" idx="10"/>
          </p:nvPr>
        </p:nvSpPr>
        <p:spPr>
          <a:xfrm>
            <a:off x="274638" y="1212850"/>
            <a:ext cx="7924799" cy="5053691"/>
          </a:xfrm>
        </p:spPr>
        <p:txBody>
          <a:bodyPr/>
          <a:lstStyle/>
          <a:p>
            <a:pPr marL="571500" indent="-571500">
              <a:buFont typeface="Arial" panose="020B0604020202020204" pitchFamily="34" charset="0"/>
              <a:buChar char="•"/>
            </a:pPr>
            <a:r>
              <a:rPr lang="en-US" sz="2800" dirty="0">
                <a:latin typeface="+mn-lt"/>
              </a:rPr>
              <a:t>Upfront commitment - Reserved Instances (RIs) in three easy steps</a:t>
            </a:r>
          </a:p>
          <a:p>
            <a:pPr marL="800100" lvl="1" indent="-571500">
              <a:buFont typeface="Arial" panose="020B0604020202020204" pitchFamily="34" charset="0"/>
              <a:buChar char="•"/>
            </a:pPr>
            <a:r>
              <a:rPr lang="en-US" dirty="0"/>
              <a:t>Specify your Azure region</a:t>
            </a:r>
          </a:p>
          <a:p>
            <a:pPr marL="800100" lvl="1" indent="-571500">
              <a:buFont typeface="Arial" panose="020B0604020202020204" pitchFamily="34" charset="0"/>
              <a:buChar char="•"/>
            </a:pPr>
            <a:r>
              <a:rPr lang="en-US" dirty="0"/>
              <a:t>Virtual machine type</a:t>
            </a:r>
          </a:p>
          <a:p>
            <a:pPr marL="800100" lvl="1" indent="-571500">
              <a:buFont typeface="Arial" panose="020B0604020202020204" pitchFamily="34" charset="0"/>
              <a:buChar char="•"/>
            </a:pPr>
            <a:r>
              <a:rPr lang="en-US" dirty="0"/>
              <a:t>Term (one year or three years) </a:t>
            </a:r>
          </a:p>
          <a:p>
            <a:pPr marL="571500" indent="-571500">
              <a:buFont typeface="Arial" panose="020B0604020202020204" pitchFamily="34" charset="0"/>
              <a:buChar char="•"/>
            </a:pPr>
            <a:r>
              <a:rPr lang="en-US" sz="2800" dirty="0">
                <a:latin typeface="+mn-lt"/>
              </a:rPr>
              <a:t>Provides flexibility </a:t>
            </a:r>
          </a:p>
          <a:p>
            <a:pPr marL="800100" lvl="1" indent="-571500">
              <a:buFont typeface="Arial" panose="020B0604020202020204" pitchFamily="34" charset="0"/>
              <a:buChar char="•"/>
            </a:pPr>
            <a:r>
              <a:rPr lang="en-US" dirty="0"/>
              <a:t>Exchange or cancel Reserved Instances at any time</a:t>
            </a:r>
          </a:p>
          <a:p>
            <a:pPr marL="800100" lvl="1" indent="-571500">
              <a:buFont typeface="Arial" panose="020B0604020202020204" pitchFamily="34" charset="0"/>
              <a:buChar char="•"/>
            </a:pPr>
            <a:r>
              <a:rPr lang="en-US" dirty="0"/>
              <a:t>Exchange across any region and any series</a:t>
            </a:r>
          </a:p>
          <a:p>
            <a:pPr marL="800100" lvl="1" indent="-571500">
              <a:buFont typeface="Arial" panose="020B0604020202020204" pitchFamily="34" charset="0"/>
              <a:buChar char="•"/>
            </a:pPr>
            <a:r>
              <a:rPr lang="en-US" dirty="0"/>
              <a:t>Cancel at any time in the reservation term for an adjusted refund</a:t>
            </a:r>
          </a:p>
        </p:txBody>
      </p:sp>
      <p:pic>
        <p:nvPicPr>
          <p:cNvPr id="3" name="Picture 2">
            <a:extLst>
              <a:ext uri="{FF2B5EF4-FFF2-40B4-BE49-F238E27FC236}">
                <a16:creationId xmlns:a16="http://schemas.microsoft.com/office/drawing/2014/main" id="{C37829AC-2A36-43ED-AA95-A2349F305A45}"/>
              </a:ext>
            </a:extLst>
          </p:cNvPr>
          <p:cNvPicPr>
            <a:picLocks noChangeAspect="1"/>
          </p:cNvPicPr>
          <p:nvPr/>
        </p:nvPicPr>
        <p:blipFill>
          <a:blip r:embed="rId3"/>
          <a:stretch>
            <a:fillRect/>
          </a:stretch>
        </p:blipFill>
        <p:spPr>
          <a:xfrm>
            <a:off x="8351837" y="1668462"/>
            <a:ext cx="3794892" cy="3062287"/>
          </a:xfrm>
          <a:prstGeom prst="rect">
            <a:avLst/>
          </a:prstGeom>
        </p:spPr>
      </p:pic>
    </p:spTree>
    <p:extLst>
      <p:ext uri="{BB962C8B-B14F-4D97-AF65-F5344CB8AC3E}">
        <p14:creationId xmlns:p14="http://schemas.microsoft.com/office/powerpoint/2010/main" val="2492778731"/>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B249D5F-F42D-46CE-8E63-214813CD759F}"/>
              </a:ext>
            </a:extLst>
          </p:cNvPr>
          <p:cNvSpPr/>
          <p:nvPr/>
        </p:nvSpPr>
        <p:spPr>
          <a:xfrm>
            <a:off x="378137" y="1955523"/>
            <a:ext cx="1462833" cy="3557387"/>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dirty="0">
                <a:solidFill>
                  <a:srgbClr val="002050">
                    <a:lumMod val="75000"/>
                    <a:lumOff val="25000"/>
                  </a:srgbClr>
                </a:solidFill>
                <a:latin typeface="Segoe UI"/>
              </a:rPr>
              <a:t>AWS</a:t>
            </a:r>
          </a:p>
          <a:p>
            <a:pPr algn="ctr" defTabSz="932597">
              <a:defRPr/>
            </a:pPr>
            <a:r>
              <a:rPr lang="en-US" dirty="0">
                <a:solidFill>
                  <a:srgbClr val="002050">
                    <a:lumMod val="75000"/>
                    <a:lumOff val="25000"/>
                  </a:srgbClr>
                </a:solidFill>
                <a:latin typeface="Segoe UI"/>
              </a:rPr>
              <a:t>Standard RI</a:t>
            </a:r>
          </a:p>
          <a:p>
            <a:pPr algn="ctr" defTabSz="932597">
              <a:defRPr/>
            </a:pPr>
            <a:r>
              <a:rPr lang="en-US" dirty="0">
                <a:solidFill>
                  <a:srgbClr val="FFFFFF"/>
                </a:solidFill>
                <a:latin typeface="Segoe UI"/>
              </a:rPr>
              <a:t>r4.xlarge</a:t>
            </a:r>
          </a:p>
          <a:p>
            <a:pPr algn="ctr" defTabSz="932597">
              <a:defRPr/>
            </a:pPr>
            <a:r>
              <a:rPr lang="en-US" dirty="0">
                <a:solidFill>
                  <a:srgbClr val="FFFFFF"/>
                </a:solidFill>
                <a:latin typeface="Segoe UI"/>
              </a:rPr>
              <a:t>Windows</a:t>
            </a:r>
          </a:p>
          <a:p>
            <a:pPr algn="ctr" defTabSz="932597">
              <a:defRPr/>
            </a:pPr>
            <a:r>
              <a:rPr lang="en-US" dirty="0">
                <a:solidFill>
                  <a:srgbClr val="FFFFFF"/>
                </a:solidFill>
                <a:latin typeface="Segoe UI"/>
              </a:rPr>
              <a:t>US West (Oregon)</a:t>
            </a:r>
          </a:p>
        </p:txBody>
      </p:sp>
      <p:sp>
        <p:nvSpPr>
          <p:cNvPr id="7" name="TextBox 6">
            <a:extLst>
              <a:ext uri="{FF2B5EF4-FFF2-40B4-BE49-F238E27FC236}">
                <a16:creationId xmlns:a16="http://schemas.microsoft.com/office/drawing/2014/main" id="{8DDB7EFE-34FC-4D97-9F17-D2580B5D63B3}"/>
              </a:ext>
            </a:extLst>
          </p:cNvPr>
          <p:cNvSpPr txBox="1"/>
          <p:nvPr/>
        </p:nvSpPr>
        <p:spPr>
          <a:xfrm>
            <a:off x="261173" y="5512910"/>
            <a:ext cx="1693318" cy="478442"/>
          </a:xfrm>
          <a:prstGeom prst="rect">
            <a:avLst/>
          </a:prstGeom>
          <a:noFill/>
        </p:spPr>
        <p:txBody>
          <a:bodyPr wrap="square" rtlCol="0">
            <a:spAutoFit/>
          </a:bodyPr>
          <a:lstStyle/>
          <a:p>
            <a:pPr algn="ctr" defTabSz="932597">
              <a:defRPr/>
            </a:pPr>
            <a:r>
              <a:rPr lang="en-US" sz="1224" dirty="0">
                <a:solidFill>
                  <a:srgbClr val="FFFFFF"/>
                </a:solidFill>
                <a:latin typeface="Segoe UI"/>
              </a:rPr>
              <a:t>3-year paid upfront Reserved Instance</a:t>
            </a:r>
          </a:p>
        </p:txBody>
      </p:sp>
      <p:sp>
        <p:nvSpPr>
          <p:cNvPr id="8" name="Rectangle 7">
            <a:extLst>
              <a:ext uri="{FF2B5EF4-FFF2-40B4-BE49-F238E27FC236}">
                <a16:creationId xmlns:a16="http://schemas.microsoft.com/office/drawing/2014/main" id="{77889BE1-4286-447A-A332-C7586EED5466}"/>
              </a:ext>
            </a:extLst>
          </p:cNvPr>
          <p:cNvSpPr/>
          <p:nvPr/>
        </p:nvSpPr>
        <p:spPr>
          <a:xfrm>
            <a:off x="3525521" y="4127367"/>
            <a:ext cx="1462833" cy="14050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dirty="0">
                <a:solidFill>
                  <a:srgbClr val="FFFFFF"/>
                </a:solidFill>
                <a:latin typeface="Segoe UI"/>
              </a:rPr>
              <a:t>AZURE</a:t>
            </a:r>
          </a:p>
          <a:p>
            <a:pPr algn="ctr" defTabSz="932597">
              <a:defRPr/>
            </a:pPr>
            <a:r>
              <a:rPr lang="en-US" dirty="0">
                <a:solidFill>
                  <a:srgbClr val="FFFFFF"/>
                </a:solidFill>
                <a:latin typeface="Segoe UI"/>
              </a:rPr>
              <a:t>E4v3 Windows</a:t>
            </a:r>
          </a:p>
          <a:p>
            <a:pPr algn="ctr" defTabSz="932597">
              <a:defRPr/>
            </a:pPr>
            <a:r>
              <a:rPr lang="en-US" dirty="0">
                <a:solidFill>
                  <a:srgbClr val="FFFFFF"/>
                </a:solidFill>
                <a:latin typeface="Segoe UI"/>
              </a:rPr>
              <a:t>(US West 2)</a:t>
            </a:r>
          </a:p>
        </p:txBody>
      </p:sp>
      <p:sp>
        <p:nvSpPr>
          <p:cNvPr id="9" name="TextBox 8">
            <a:extLst>
              <a:ext uri="{FF2B5EF4-FFF2-40B4-BE49-F238E27FC236}">
                <a16:creationId xmlns:a16="http://schemas.microsoft.com/office/drawing/2014/main" id="{01027316-495F-4C9D-BCE9-396DA6C0BC02}"/>
              </a:ext>
            </a:extLst>
          </p:cNvPr>
          <p:cNvSpPr txBox="1"/>
          <p:nvPr/>
        </p:nvSpPr>
        <p:spPr>
          <a:xfrm>
            <a:off x="403612" y="1518678"/>
            <a:ext cx="1483456" cy="376684"/>
          </a:xfrm>
          <a:prstGeom prst="rect">
            <a:avLst/>
          </a:prstGeom>
          <a:noFill/>
        </p:spPr>
        <p:txBody>
          <a:bodyPr wrap="none" rtlCol="0">
            <a:spAutoFit/>
          </a:bodyPr>
          <a:lstStyle/>
          <a:p>
            <a:pPr defTabSz="932597">
              <a:defRPr/>
            </a:pPr>
            <a:r>
              <a:rPr lang="en-US" dirty="0">
                <a:solidFill>
                  <a:srgbClr val="FFFFFF"/>
                </a:solidFill>
                <a:latin typeface="Segoe UI"/>
              </a:rPr>
              <a:t>Total: $7,464</a:t>
            </a:r>
          </a:p>
        </p:txBody>
      </p:sp>
      <p:sp>
        <p:nvSpPr>
          <p:cNvPr id="10" name="TextBox 9">
            <a:extLst>
              <a:ext uri="{FF2B5EF4-FFF2-40B4-BE49-F238E27FC236}">
                <a16:creationId xmlns:a16="http://schemas.microsoft.com/office/drawing/2014/main" id="{46C68E98-7BDA-4E48-955A-D97480E6B966}"/>
              </a:ext>
            </a:extLst>
          </p:cNvPr>
          <p:cNvSpPr txBox="1"/>
          <p:nvPr/>
        </p:nvSpPr>
        <p:spPr>
          <a:xfrm>
            <a:off x="6014790" y="5512910"/>
            <a:ext cx="1681600" cy="1169551"/>
          </a:xfrm>
          <a:prstGeom prst="rect">
            <a:avLst/>
          </a:prstGeom>
          <a:noFill/>
        </p:spPr>
        <p:txBody>
          <a:bodyPr wrap="square" rtlCol="0">
            <a:spAutoFit/>
          </a:bodyPr>
          <a:lstStyle/>
          <a:p>
            <a:pPr algn="ctr" defTabSz="932597">
              <a:defRPr/>
            </a:pPr>
            <a:r>
              <a:rPr lang="en-US" sz="1400" b="1" dirty="0">
                <a:solidFill>
                  <a:schemeClr val="accent4"/>
                </a:solidFill>
                <a:latin typeface="Segoe UI"/>
              </a:rPr>
              <a:t>3-year Reserved Virtual Machine Instance + Azure Hybrid Benefit for Windows</a:t>
            </a:r>
          </a:p>
        </p:txBody>
      </p:sp>
      <p:sp>
        <p:nvSpPr>
          <p:cNvPr id="11" name="Title 1">
            <a:extLst>
              <a:ext uri="{FF2B5EF4-FFF2-40B4-BE49-F238E27FC236}">
                <a16:creationId xmlns:a16="http://schemas.microsoft.com/office/drawing/2014/main" id="{9E8DE957-BFB2-4EC4-AC1B-E40589FE91A3}"/>
              </a:ext>
            </a:extLst>
          </p:cNvPr>
          <p:cNvSpPr txBox="1">
            <a:spLocks/>
          </p:cNvSpPr>
          <p:nvPr/>
        </p:nvSpPr>
        <p:spPr>
          <a:xfrm>
            <a:off x="286648" y="340333"/>
            <a:ext cx="11887878" cy="917575"/>
          </a:xfrm>
          <a:prstGeom prst="rect">
            <a:avLst/>
          </a:prstGeom>
        </p:spPr>
        <p:txBody>
          <a:bodyPr vert="horz" wrap="square" lIns="149217" tIns="93260" rIns="149217" bIns="9326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799" spc="-102" dirty="0">
                <a:solidFill>
                  <a:srgbClr val="FFFFFF"/>
                </a:solidFill>
                <a:latin typeface="Segoe UI Light"/>
              </a:rPr>
              <a:t>Compared to AWS</a:t>
            </a:r>
          </a:p>
        </p:txBody>
      </p:sp>
      <p:sp>
        <p:nvSpPr>
          <p:cNvPr id="12" name="TextBox 11">
            <a:extLst>
              <a:ext uri="{FF2B5EF4-FFF2-40B4-BE49-F238E27FC236}">
                <a16:creationId xmlns:a16="http://schemas.microsoft.com/office/drawing/2014/main" id="{7B40ABF0-4745-4F5D-9774-E26BCA10E38D}"/>
              </a:ext>
            </a:extLst>
          </p:cNvPr>
          <p:cNvSpPr txBox="1"/>
          <p:nvPr/>
        </p:nvSpPr>
        <p:spPr>
          <a:xfrm>
            <a:off x="3410279" y="5532387"/>
            <a:ext cx="1693318" cy="862712"/>
          </a:xfrm>
          <a:prstGeom prst="rect">
            <a:avLst/>
          </a:prstGeom>
          <a:noFill/>
        </p:spPr>
        <p:txBody>
          <a:bodyPr wrap="square" rtlCol="0">
            <a:spAutoFit/>
          </a:bodyPr>
          <a:lstStyle/>
          <a:p>
            <a:pPr algn="ctr" defTabSz="932597">
              <a:defRPr/>
            </a:pPr>
            <a:r>
              <a:rPr lang="en-US" sz="1224" dirty="0">
                <a:solidFill>
                  <a:srgbClr val="FFFFFF"/>
                </a:solidFill>
                <a:latin typeface="Segoe UI"/>
              </a:rPr>
              <a:t>3-year Reserved Virtual Machine Instance + Windows Server</a:t>
            </a:r>
          </a:p>
        </p:txBody>
      </p:sp>
      <p:sp>
        <p:nvSpPr>
          <p:cNvPr id="13" name="TextBox 12">
            <a:extLst>
              <a:ext uri="{FF2B5EF4-FFF2-40B4-BE49-F238E27FC236}">
                <a16:creationId xmlns:a16="http://schemas.microsoft.com/office/drawing/2014/main" id="{B3A88B51-4B3E-41B8-B017-20878B4686A1}"/>
              </a:ext>
            </a:extLst>
          </p:cNvPr>
          <p:cNvSpPr txBox="1"/>
          <p:nvPr/>
        </p:nvSpPr>
        <p:spPr>
          <a:xfrm>
            <a:off x="3554439" y="1516277"/>
            <a:ext cx="1483456" cy="376684"/>
          </a:xfrm>
          <a:prstGeom prst="rect">
            <a:avLst/>
          </a:prstGeom>
          <a:noFill/>
        </p:spPr>
        <p:txBody>
          <a:bodyPr wrap="none" rtlCol="0">
            <a:spAutoFit/>
          </a:bodyPr>
          <a:lstStyle/>
          <a:p>
            <a:pPr defTabSz="932597">
              <a:defRPr/>
            </a:pPr>
            <a:r>
              <a:rPr lang="en-US" dirty="0">
                <a:solidFill>
                  <a:srgbClr val="FFFFFF"/>
                </a:solidFill>
                <a:latin typeface="Segoe UI"/>
              </a:rPr>
              <a:t>Total: $7,464</a:t>
            </a:r>
          </a:p>
        </p:txBody>
      </p:sp>
      <p:sp>
        <p:nvSpPr>
          <p:cNvPr id="14" name="Rectangle 13">
            <a:extLst>
              <a:ext uri="{FF2B5EF4-FFF2-40B4-BE49-F238E27FC236}">
                <a16:creationId xmlns:a16="http://schemas.microsoft.com/office/drawing/2014/main" id="{B59C86F9-299D-4B8A-8C5F-0D37D4647339}"/>
              </a:ext>
            </a:extLst>
          </p:cNvPr>
          <p:cNvSpPr/>
          <p:nvPr/>
        </p:nvSpPr>
        <p:spPr>
          <a:xfrm>
            <a:off x="6124174" y="4127368"/>
            <a:ext cx="1462833" cy="14050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632" dirty="0">
                <a:solidFill>
                  <a:srgbClr val="FFFFFF"/>
                </a:solidFill>
                <a:latin typeface="Segoe UI"/>
              </a:rPr>
              <a:t>AZURE</a:t>
            </a:r>
          </a:p>
          <a:p>
            <a:pPr algn="ctr" defTabSz="932597">
              <a:defRPr/>
            </a:pPr>
            <a:r>
              <a:rPr lang="en-US" sz="1632" dirty="0">
                <a:solidFill>
                  <a:srgbClr val="FFFFFF"/>
                </a:solidFill>
                <a:latin typeface="Segoe UI"/>
              </a:rPr>
              <a:t>E4v3 Windows</a:t>
            </a:r>
          </a:p>
          <a:p>
            <a:pPr algn="ctr" defTabSz="932597">
              <a:defRPr/>
            </a:pPr>
            <a:r>
              <a:rPr lang="en-US" sz="1632" dirty="0">
                <a:solidFill>
                  <a:srgbClr val="FFFFFF"/>
                </a:solidFill>
                <a:latin typeface="Segoe UI"/>
              </a:rPr>
              <a:t>(US West 2)</a:t>
            </a:r>
          </a:p>
        </p:txBody>
      </p:sp>
      <p:sp>
        <p:nvSpPr>
          <p:cNvPr id="15" name="Right Brace 14">
            <a:extLst>
              <a:ext uri="{FF2B5EF4-FFF2-40B4-BE49-F238E27FC236}">
                <a16:creationId xmlns:a16="http://schemas.microsoft.com/office/drawing/2014/main" id="{3FA895B6-F14A-4200-8D32-6241818BF44C}"/>
              </a:ext>
            </a:extLst>
          </p:cNvPr>
          <p:cNvSpPr/>
          <p:nvPr/>
        </p:nvSpPr>
        <p:spPr>
          <a:xfrm>
            <a:off x="7620032" y="3763849"/>
            <a:ext cx="169210" cy="306126"/>
          </a:xfrm>
          <a:prstGeom prst="rightBrace">
            <a:avLst/>
          </a:prstGeom>
          <a:ln>
            <a:solidFill>
              <a:srgbClr val="92D050"/>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defRPr/>
            </a:pPr>
            <a:endParaRPr lang="en-US" sz="1836">
              <a:solidFill>
                <a:srgbClr val="92D050"/>
              </a:solidFill>
              <a:latin typeface="Segoe UI"/>
            </a:endParaRPr>
          </a:p>
        </p:txBody>
      </p:sp>
      <p:sp>
        <p:nvSpPr>
          <p:cNvPr id="16" name="TextBox 15">
            <a:extLst>
              <a:ext uri="{FF2B5EF4-FFF2-40B4-BE49-F238E27FC236}">
                <a16:creationId xmlns:a16="http://schemas.microsoft.com/office/drawing/2014/main" id="{9F098C45-717D-4A69-8A01-46A5B27EEC6F}"/>
              </a:ext>
            </a:extLst>
          </p:cNvPr>
          <p:cNvSpPr txBox="1"/>
          <p:nvPr/>
        </p:nvSpPr>
        <p:spPr>
          <a:xfrm>
            <a:off x="7770360" y="3734215"/>
            <a:ext cx="803283" cy="376684"/>
          </a:xfrm>
          <a:prstGeom prst="rect">
            <a:avLst/>
          </a:prstGeom>
          <a:noFill/>
        </p:spPr>
        <p:txBody>
          <a:bodyPr wrap="square" rtlCol="0">
            <a:spAutoFit/>
          </a:bodyPr>
          <a:lstStyle/>
          <a:p>
            <a:pPr algn="ctr" defTabSz="932597">
              <a:defRPr/>
            </a:pPr>
            <a:r>
              <a:rPr lang="en-US" dirty="0">
                <a:solidFill>
                  <a:srgbClr val="FFFFFF"/>
                </a:solidFill>
                <a:latin typeface="Segoe UI"/>
              </a:rPr>
              <a:t>$252</a:t>
            </a:r>
          </a:p>
        </p:txBody>
      </p:sp>
      <p:sp>
        <p:nvSpPr>
          <p:cNvPr id="18" name="Right Brace 17">
            <a:extLst>
              <a:ext uri="{FF2B5EF4-FFF2-40B4-BE49-F238E27FC236}">
                <a16:creationId xmlns:a16="http://schemas.microsoft.com/office/drawing/2014/main" id="{D0AF79BB-5507-4792-A0CB-AF0DFD2350B1}"/>
              </a:ext>
            </a:extLst>
          </p:cNvPr>
          <p:cNvSpPr/>
          <p:nvPr/>
        </p:nvSpPr>
        <p:spPr>
          <a:xfrm>
            <a:off x="7620032" y="4198623"/>
            <a:ext cx="169210" cy="1240740"/>
          </a:xfrm>
          <a:prstGeom prst="rightBrace">
            <a:avLst/>
          </a:prstGeom>
          <a:ln>
            <a:solidFill>
              <a:srgbClr val="92D050"/>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defRPr/>
            </a:pPr>
            <a:endParaRPr lang="en-US" sz="1836">
              <a:solidFill>
                <a:srgbClr val="92D050"/>
              </a:solidFill>
              <a:latin typeface="Segoe UI"/>
            </a:endParaRPr>
          </a:p>
        </p:txBody>
      </p:sp>
      <p:sp>
        <p:nvSpPr>
          <p:cNvPr id="19" name="TextBox 18">
            <a:extLst>
              <a:ext uri="{FF2B5EF4-FFF2-40B4-BE49-F238E27FC236}">
                <a16:creationId xmlns:a16="http://schemas.microsoft.com/office/drawing/2014/main" id="{BF38442D-B0DF-4644-BC47-F61C2E0BE25B}"/>
              </a:ext>
            </a:extLst>
          </p:cNvPr>
          <p:cNvSpPr txBox="1"/>
          <p:nvPr/>
        </p:nvSpPr>
        <p:spPr>
          <a:xfrm>
            <a:off x="7791138" y="4633397"/>
            <a:ext cx="876642" cy="376684"/>
          </a:xfrm>
          <a:prstGeom prst="rect">
            <a:avLst/>
          </a:prstGeom>
          <a:noFill/>
        </p:spPr>
        <p:txBody>
          <a:bodyPr wrap="none" rtlCol="0">
            <a:spAutoFit/>
          </a:bodyPr>
          <a:lstStyle/>
          <a:p>
            <a:pPr defTabSz="932597">
              <a:defRPr/>
            </a:pPr>
            <a:r>
              <a:rPr lang="en-US" dirty="0">
                <a:solidFill>
                  <a:srgbClr val="FFFFFF"/>
                </a:solidFill>
                <a:latin typeface="Segoe UI"/>
              </a:rPr>
              <a:t>$2,628</a:t>
            </a:r>
          </a:p>
        </p:txBody>
      </p:sp>
      <p:sp>
        <p:nvSpPr>
          <p:cNvPr id="20" name="TextBox 19">
            <a:extLst>
              <a:ext uri="{FF2B5EF4-FFF2-40B4-BE49-F238E27FC236}">
                <a16:creationId xmlns:a16="http://schemas.microsoft.com/office/drawing/2014/main" id="{3358E16D-83CC-4DCA-A517-87B6FECFE2C6}"/>
              </a:ext>
            </a:extLst>
          </p:cNvPr>
          <p:cNvSpPr txBox="1"/>
          <p:nvPr/>
        </p:nvSpPr>
        <p:spPr>
          <a:xfrm>
            <a:off x="5984216" y="3247869"/>
            <a:ext cx="1742748" cy="376684"/>
          </a:xfrm>
          <a:prstGeom prst="rect">
            <a:avLst/>
          </a:prstGeom>
          <a:noFill/>
        </p:spPr>
        <p:txBody>
          <a:bodyPr wrap="square" rtlCol="0">
            <a:spAutoFit/>
          </a:bodyPr>
          <a:lstStyle/>
          <a:p>
            <a:pPr algn="ctr" defTabSz="932597">
              <a:defRPr/>
            </a:pPr>
            <a:r>
              <a:rPr lang="en-US" b="1" dirty="0">
                <a:solidFill>
                  <a:srgbClr val="FF0000"/>
                </a:solidFill>
                <a:latin typeface="Segoe UI"/>
              </a:rPr>
              <a:t>Total: $2,880</a:t>
            </a:r>
          </a:p>
        </p:txBody>
      </p:sp>
      <p:sp>
        <p:nvSpPr>
          <p:cNvPr id="21" name="TextBox 20">
            <a:extLst>
              <a:ext uri="{FF2B5EF4-FFF2-40B4-BE49-F238E27FC236}">
                <a16:creationId xmlns:a16="http://schemas.microsoft.com/office/drawing/2014/main" id="{FF8D59D2-2336-4FB8-A358-715467FB0915}"/>
              </a:ext>
            </a:extLst>
          </p:cNvPr>
          <p:cNvSpPr txBox="1"/>
          <p:nvPr/>
        </p:nvSpPr>
        <p:spPr>
          <a:xfrm>
            <a:off x="151748" y="6472950"/>
            <a:ext cx="4407906" cy="869710"/>
          </a:xfrm>
          <a:prstGeom prst="rect">
            <a:avLst/>
          </a:prstGeom>
          <a:noFill/>
        </p:spPr>
        <p:txBody>
          <a:bodyPr wrap="square" lIns="186521" tIns="149217" rIns="186521" bIns="149217" rtlCol="0">
            <a:spAutoFit/>
          </a:bodyPr>
          <a:lstStyle/>
          <a:p>
            <a:pPr defTabSz="932597">
              <a:lnSpc>
                <a:spcPct val="90000"/>
              </a:lnSpc>
              <a:spcAft>
                <a:spcPts val="612"/>
              </a:spcAft>
              <a:defRPr/>
            </a:pPr>
            <a:r>
              <a:rPr lang="en-US" sz="1020" dirty="0">
                <a:solidFill>
                  <a:srgbClr val="FFFFFF"/>
                </a:solidFill>
                <a:latin typeface="Segoe UI"/>
              </a:rPr>
              <a:t>*(2) 2-core Windows Server Standard Open Value Subscription</a:t>
            </a:r>
          </a:p>
          <a:p>
            <a:pPr defTabSz="932597">
              <a:lnSpc>
                <a:spcPct val="90000"/>
              </a:lnSpc>
              <a:spcAft>
                <a:spcPts val="612"/>
              </a:spcAft>
              <a:defRPr/>
            </a:pPr>
            <a:endParaRPr lang="en-US" sz="2448" dirty="0" err="1">
              <a:solidFill>
                <a:srgbClr val="FFFFFF"/>
              </a:solidFill>
              <a:latin typeface="Segoe UI"/>
            </a:endParaRPr>
          </a:p>
        </p:txBody>
      </p:sp>
      <p:sp>
        <p:nvSpPr>
          <p:cNvPr id="22" name="Rectangle 21">
            <a:extLst>
              <a:ext uri="{FF2B5EF4-FFF2-40B4-BE49-F238E27FC236}">
                <a16:creationId xmlns:a16="http://schemas.microsoft.com/office/drawing/2014/main" id="{DDB94AAF-F9E3-456F-9653-A34A5DF2A3F7}"/>
              </a:ext>
            </a:extLst>
          </p:cNvPr>
          <p:cNvSpPr/>
          <p:nvPr/>
        </p:nvSpPr>
        <p:spPr>
          <a:xfrm>
            <a:off x="1978085" y="1603809"/>
            <a:ext cx="1462833" cy="3928578"/>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dirty="0">
                <a:solidFill>
                  <a:srgbClr val="002050">
                    <a:lumMod val="75000"/>
                    <a:lumOff val="25000"/>
                  </a:srgbClr>
                </a:solidFill>
                <a:latin typeface="Segoe UI"/>
              </a:rPr>
              <a:t>AWS</a:t>
            </a:r>
          </a:p>
          <a:p>
            <a:pPr algn="ctr" defTabSz="932597">
              <a:defRPr/>
            </a:pPr>
            <a:r>
              <a:rPr lang="en-US" dirty="0">
                <a:solidFill>
                  <a:srgbClr val="002050">
                    <a:lumMod val="75000"/>
                    <a:lumOff val="25000"/>
                  </a:srgbClr>
                </a:solidFill>
                <a:latin typeface="Segoe UI"/>
              </a:rPr>
              <a:t>Convertible RI</a:t>
            </a:r>
          </a:p>
          <a:p>
            <a:pPr algn="ctr" defTabSz="932597">
              <a:defRPr/>
            </a:pPr>
            <a:r>
              <a:rPr lang="en-US" dirty="0">
                <a:solidFill>
                  <a:srgbClr val="FFFFFF"/>
                </a:solidFill>
                <a:latin typeface="Segoe UI"/>
              </a:rPr>
              <a:t>r4.xlarge</a:t>
            </a:r>
          </a:p>
          <a:p>
            <a:pPr algn="ctr" defTabSz="932597">
              <a:defRPr/>
            </a:pPr>
            <a:r>
              <a:rPr lang="en-US" dirty="0">
                <a:solidFill>
                  <a:srgbClr val="FFFFFF"/>
                </a:solidFill>
                <a:latin typeface="Segoe UI"/>
              </a:rPr>
              <a:t>Windows</a:t>
            </a:r>
          </a:p>
          <a:p>
            <a:pPr algn="ctr" defTabSz="932597">
              <a:defRPr/>
            </a:pPr>
            <a:r>
              <a:rPr lang="en-US" dirty="0">
                <a:solidFill>
                  <a:srgbClr val="FFFFFF"/>
                </a:solidFill>
                <a:latin typeface="Segoe UI"/>
              </a:rPr>
              <a:t>US West (Oregon)</a:t>
            </a:r>
          </a:p>
        </p:txBody>
      </p:sp>
      <p:sp>
        <p:nvSpPr>
          <p:cNvPr id="23" name="TextBox 22">
            <a:extLst>
              <a:ext uri="{FF2B5EF4-FFF2-40B4-BE49-F238E27FC236}">
                <a16:creationId xmlns:a16="http://schemas.microsoft.com/office/drawing/2014/main" id="{F891C470-64A3-4F23-BD8D-3397AD5F2262}"/>
              </a:ext>
            </a:extLst>
          </p:cNvPr>
          <p:cNvSpPr txBox="1"/>
          <p:nvPr/>
        </p:nvSpPr>
        <p:spPr>
          <a:xfrm>
            <a:off x="1861121" y="5532387"/>
            <a:ext cx="1693318" cy="670577"/>
          </a:xfrm>
          <a:prstGeom prst="rect">
            <a:avLst/>
          </a:prstGeom>
          <a:noFill/>
        </p:spPr>
        <p:txBody>
          <a:bodyPr wrap="square" rtlCol="0">
            <a:spAutoFit/>
          </a:bodyPr>
          <a:lstStyle/>
          <a:p>
            <a:pPr algn="ctr" defTabSz="932597">
              <a:defRPr/>
            </a:pPr>
            <a:r>
              <a:rPr lang="en-US" sz="1224" dirty="0">
                <a:solidFill>
                  <a:srgbClr val="FFFFFF"/>
                </a:solidFill>
                <a:latin typeface="Segoe UI"/>
              </a:rPr>
              <a:t>3-year paid upfront Convertible Reserved Instance</a:t>
            </a:r>
          </a:p>
        </p:txBody>
      </p:sp>
      <p:sp>
        <p:nvSpPr>
          <p:cNvPr id="24" name="TextBox 23">
            <a:extLst>
              <a:ext uri="{FF2B5EF4-FFF2-40B4-BE49-F238E27FC236}">
                <a16:creationId xmlns:a16="http://schemas.microsoft.com/office/drawing/2014/main" id="{3E4E6601-ADDF-4BB7-BEA3-213168E5D1EB}"/>
              </a:ext>
            </a:extLst>
          </p:cNvPr>
          <p:cNvSpPr txBox="1"/>
          <p:nvPr/>
        </p:nvSpPr>
        <p:spPr>
          <a:xfrm>
            <a:off x="2007003" y="1197256"/>
            <a:ext cx="1483456" cy="376684"/>
          </a:xfrm>
          <a:prstGeom prst="rect">
            <a:avLst/>
          </a:prstGeom>
          <a:noFill/>
        </p:spPr>
        <p:txBody>
          <a:bodyPr wrap="none" rtlCol="0">
            <a:spAutoFit/>
          </a:bodyPr>
          <a:lstStyle/>
          <a:p>
            <a:pPr defTabSz="932597">
              <a:defRPr/>
            </a:pPr>
            <a:r>
              <a:rPr lang="en-US" dirty="0">
                <a:solidFill>
                  <a:srgbClr val="FFFFFF"/>
                </a:solidFill>
                <a:latin typeface="Segoe UI"/>
              </a:rPr>
              <a:t>Total: $7,974</a:t>
            </a:r>
          </a:p>
        </p:txBody>
      </p:sp>
      <p:sp>
        <p:nvSpPr>
          <p:cNvPr id="25" name="Rectangle 24">
            <a:extLst>
              <a:ext uri="{FF2B5EF4-FFF2-40B4-BE49-F238E27FC236}">
                <a16:creationId xmlns:a16="http://schemas.microsoft.com/office/drawing/2014/main" id="{68EF363D-B7B9-440A-9534-26F7F09C2106}"/>
              </a:ext>
            </a:extLst>
          </p:cNvPr>
          <p:cNvSpPr/>
          <p:nvPr/>
        </p:nvSpPr>
        <p:spPr>
          <a:xfrm>
            <a:off x="3525521" y="1955523"/>
            <a:ext cx="1462833" cy="2171844"/>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dirty="0">
                <a:solidFill>
                  <a:srgbClr val="FFFFFF"/>
                </a:solidFill>
                <a:latin typeface="Segoe UI"/>
              </a:rPr>
              <a:t>Windows Server</a:t>
            </a:r>
          </a:p>
          <a:p>
            <a:pPr algn="ctr" defTabSz="932597">
              <a:defRPr/>
            </a:pPr>
            <a:r>
              <a:rPr lang="en-US" dirty="0">
                <a:solidFill>
                  <a:srgbClr val="FFFFFF"/>
                </a:solidFill>
                <a:latin typeface="Segoe UI"/>
              </a:rPr>
              <a:t>4-core**</a:t>
            </a:r>
          </a:p>
        </p:txBody>
      </p:sp>
      <p:sp>
        <p:nvSpPr>
          <p:cNvPr id="26" name="Right Brace 25">
            <a:extLst>
              <a:ext uri="{FF2B5EF4-FFF2-40B4-BE49-F238E27FC236}">
                <a16:creationId xmlns:a16="http://schemas.microsoft.com/office/drawing/2014/main" id="{FA465004-9C24-48A4-B6E0-A5B4BDD64277}"/>
              </a:ext>
            </a:extLst>
          </p:cNvPr>
          <p:cNvSpPr/>
          <p:nvPr/>
        </p:nvSpPr>
        <p:spPr>
          <a:xfrm>
            <a:off x="5046355" y="2037747"/>
            <a:ext cx="136950" cy="1996595"/>
          </a:xfrm>
          <a:prstGeom prst="rightBrace">
            <a:avLst/>
          </a:prstGeom>
          <a:ln>
            <a:solidFill>
              <a:srgbClr val="92D050"/>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defRPr/>
            </a:pPr>
            <a:endParaRPr lang="en-US" sz="1836">
              <a:solidFill>
                <a:srgbClr val="92D050"/>
              </a:solidFill>
              <a:latin typeface="Segoe UI"/>
            </a:endParaRPr>
          </a:p>
        </p:txBody>
      </p:sp>
      <p:sp>
        <p:nvSpPr>
          <p:cNvPr id="27" name="TextBox 26">
            <a:extLst>
              <a:ext uri="{FF2B5EF4-FFF2-40B4-BE49-F238E27FC236}">
                <a16:creationId xmlns:a16="http://schemas.microsoft.com/office/drawing/2014/main" id="{1541F383-6645-47F9-9945-D6716ED7F5DC}"/>
              </a:ext>
            </a:extLst>
          </p:cNvPr>
          <p:cNvSpPr txBox="1"/>
          <p:nvPr/>
        </p:nvSpPr>
        <p:spPr>
          <a:xfrm>
            <a:off x="5175921" y="2850449"/>
            <a:ext cx="894918" cy="376684"/>
          </a:xfrm>
          <a:prstGeom prst="rect">
            <a:avLst/>
          </a:prstGeom>
          <a:noFill/>
        </p:spPr>
        <p:txBody>
          <a:bodyPr wrap="square" rtlCol="0">
            <a:spAutoFit/>
          </a:bodyPr>
          <a:lstStyle/>
          <a:p>
            <a:pPr defTabSz="932597">
              <a:defRPr/>
            </a:pPr>
            <a:r>
              <a:rPr lang="en-US" dirty="0">
                <a:solidFill>
                  <a:srgbClr val="FFFFFF"/>
                </a:solidFill>
                <a:latin typeface="Segoe UI"/>
              </a:rPr>
              <a:t>$4,836</a:t>
            </a:r>
          </a:p>
        </p:txBody>
      </p:sp>
      <p:sp>
        <p:nvSpPr>
          <p:cNvPr id="28" name="Right Brace 27">
            <a:extLst>
              <a:ext uri="{FF2B5EF4-FFF2-40B4-BE49-F238E27FC236}">
                <a16:creationId xmlns:a16="http://schemas.microsoft.com/office/drawing/2014/main" id="{BE402A51-8E38-4FAD-BA51-A8D548A3D9CB}"/>
              </a:ext>
            </a:extLst>
          </p:cNvPr>
          <p:cNvSpPr/>
          <p:nvPr/>
        </p:nvSpPr>
        <p:spPr>
          <a:xfrm>
            <a:off x="5062449" y="4198623"/>
            <a:ext cx="122750" cy="1240740"/>
          </a:xfrm>
          <a:prstGeom prst="rightBrace">
            <a:avLst/>
          </a:prstGeom>
          <a:ln>
            <a:solidFill>
              <a:srgbClr val="92D050"/>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defRPr/>
            </a:pPr>
            <a:endParaRPr lang="en-US" sz="1836">
              <a:solidFill>
                <a:srgbClr val="92D050"/>
              </a:solidFill>
              <a:latin typeface="Segoe UI"/>
            </a:endParaRPr>
          </a:p>
        </p:txBody>
      </p:sp>
      <p:sp>
        <p:nvSpPr>
          <p:cNvPr id="29" name="TextBox 28">
            <a:extLst>
              <a:ext uri="{FF2B5EF4-FFF2-40B4-BE49-F238E27FC236}">
                <a16:creationId xmlns:a16="http://schemas.microsoft.com/office/drawing/2014/main" id="{3DBF893A-B719-46A6-8844-8F84D12B7D0D}"/>
              </a:ext>
            </a:extLst>
          </p:cNvPr>
          <p:cNvSpPr txBox="1"/>
          <p:nvPr/>
        </p:nvSpPr>
        <p:spPr>
          <a:xfrm>
            <a:off x="5192017" y="4633397"/>
            <a:ext cx="878822" cy="376684"/>
          </a:xfrm>
          <a:prstGeom prst="rect">
            <a:avLst/>
          </a:prstGeom>
          <a:noFill/>
        </p:spPr>
        <p:txBody>
          <a:bodyPr wrap="square" rtlCol="0">
            <a:spAutoFit/>
          </a:bodyPr>
          <a:lstStyle/>
          <a:p>
            <a:pPr defTabSz="932597">
              <a:defRPr/>
            </a:pPr>
            <a:r>
              <a:rPr lang="en-US" dirty="0">
                <a:solidFill>
                  <a:srgbClr val="FFFFFF"/>
                </a:solidFill>
                <a:latin typeface="Segoe UI"/>
              </a:rPr>
              <a:t>$2,628</a:t>
            </a:r>
          </a:p>
        </p:txBody>
      </p:sp>
      <p:sp>
        <p:nvSpPr>
          <p:cNvPr id="30" name="Rectangle 29">
            <a:extLst>
              <a:ext uri="{FF2B5EF4-FFF2-40B4-BE49-F238E27FC236}">
                <a16:creationId xmlns:a16="http://schemas.microsoft.com/office/drawing/2014/main" id="{C4AFF851-ACE0-4FA3-B61A-CB7C30F35770}"/>
              </a:ext>
            </a:extLst>
          </p:cNvPr>
          <p:cNvSpPr/>
          <p:nvPr/>
        </p:nvSpPr>
        <p:spPr>
          <a:xfrm>
            <a:off x="6124174" y="3649109"/>
            <a:ext cx="1462833" cy="47599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122" dirty="0">
                <a:solidFill>
                  <a:srgbClr val="FFFFFF"/>
                </a:solidFill>
                <a:latin typeface="Segoe UI"/>
              </a:rPr>
              <a:t>Azure Hybrid Benefit for Windows</a:t>
            </a:r>
          </a:p>
        </p:txBody>
      </p:sp>
    </p:spTree>
    <p:extLst>
      <p:ext uri="{BB962C8B-B14F-4D97-AF65-F5344CB8AC3E}">
        <p14:creationId xmlns:p14="http://schemas.microsoft.com/office/powerpoint/2010/main" val="3589719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par>
                          <p:cTn id="13" fill="hold">
                            <p:stCondLst>
                              <p:cond delay="500"/>
                            </p:stCondLst>
                            <p:childTnLst>
                              <p:par>
                                <p:cTn id="14" presetID="22" presetClass="entr" presetSubtype="4" fill="hold" grpId="0" nodeType="after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wipe(down)">
                                      <p:cBhvr>
                                        <p:cTn id="16" dur="500"/>
                                        <p:tgtEl>
                                          <p:spTgt spid="22"/>
                                        </p:tgtEl>
                                      </p:cBhvr>
                                    </p:animEffect>
                                  </p:childTnLst>
                                </p:cTn>
                              </p:par>
                            </p:childTnLst>
                          </p:cTn>
                        </p:par>
                        <p:par>
                          <p:cTn id="17" fill="hold">
                            <p:stCondLst>
                              <p:cond delay="1000"/>
                            </p:stCondLst>
                            <p:childTnLst>
                              <p:par>
                                <p:cTn id="18" presetID="1" presetClass="entr" presetSubtype="0" fill="hold" grpId="0" nodeType="afterEffect">
                                  <p:stCondLst>
                                    <p:cond delay="0"/>
                                  </p:stCondLst>
                                  <p:childTnLst>
                                    <p:set>
                                      <p:cBhvr>
                                        <p:cTn id="19" dur="1" fill="hold">
                                          <p:stCondLst>
                                            <p:cond delay="0"/>
                                          </p:stCondLst>
                                        </p:cTn>
                                        <p:tgtEl>
                                          <p:spTgt spid="24"/>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23"/>
                                        </p:tgtEl>
                                        <p:attrNameLst>
                                          <p:attrName>style.visibility</p:attrName>
                                        </p:attrNameLst>
                                      </p:cBhvr>
                                      <p:to>
                                        <p:strVal val="visible"/>
                                      </p:to>
                                    </p:set>
                                  </p:childTnLst>
                                </p:cTn>
                              </p:par>
                            </p:childTnLst>
                          </p:cTn>
                        </p:par>
                        <p:par>
                          <p:cTn id="22" fill="hold">
                            <p:stCondLst>
                              <p:cond delay="1000"/>
                            </p:stCondLst>
                            <p:childTnLst>
                              <p:par>
                                <p:cTn id="23" presetID="22" presetClass="entr" presetSubtype="4" fill="hold" grpId="0" nodeType="after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wipe(down)">
                                      <p:cBhvr>
                                        <p:cTn id="25" dur="500"/>
                                        <p:tgtEl>
                                          <p:spTgt spid="8"/>
                                        </p:tgtEl>
                                      </p:cBhvr>
                                    </p:animEffect>
                                  </p:childTnLst>
                                </p:cTn>
                              </p:par>
                            </p:childTnLst>
                          </p:cTn>
                        </p:par>
                        <p:par>
                          <p:cTn id="26" fill="hold">
                            <p:stCondLst>
                              <p:cond delay="1500"/>
                            </p:stCondLst>
                            <p:childTnLst>
                              <p:par>
                                <p:cTn id="27" presetID="22" presetClass="entr" presetSubtype="4" fill="hold" grpId="0" nodeType="afterEffect">
                                  <p:stCondLst>
                                    <p:cond delay="0"/>
                                  </p:stCondLst>
                                  <p:childTnLst>
                                    <p:set>
                                      <p:cBhvr>
                                        <p:cTn id="28" dur="1" fill="hold">
                                          <p:stCondLst>
                                            <p:cond delay="0"/>
                                          </p:stCondLst>
                                        </p:cTn>
                                        <p:tgtEl>
                                          <p:spTgt spid="25"/>
                                        </p:tgtEl>
                                        <p:attrNameLst>
                                          <p:attrName>style.visibility</p:attrName>
                                        </p:attrNameLst>
                                      </p:cBhvr>
                                      <p:to>
                                        <p:strVal val="visible"/>
                                      </p:to>
                                    </p:set>
                                    <p:animEffect transition="in" filter="wipe(down)">
                                      <p:cBhvr>
                                        <p:cTn id="29" dur="500"/>
                                        <p:tgtEl>
                                          <p:spTgt spid="25"/>
                                        </p:tgtEl>
                                      </p:cBhvr>
                                    </p:animEffect>
                                  </p:childTnLst>
                                </p:cTn>
                              </p:par>
                            </p:childTnLst>
                          </p:cTn>
                        </p:par>
                        <p:par>
                          <p:cTn id="30" fill="hold">
                            <p:stCondLst>
                              <p:cond delay="2000"/>
                            </p:stCondLst>
                            <p:childTnLst>
                              <p:par>
                                <p:cTn id="31" presetID="1" presetClass="entr" presetSubtype="0" fill="hold" grpId="0" nodeType="after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childTnLst>
                          </p:cTn>
                        </p:par>
                        <p:par>
                          <p:cTn id="33" fill="hold">
                            <p:stCondLst>
                              <p:cond delay="2000"/>
                            </p:stCondLst>
                            <p:childTnLst>
                              <p:par>
                                <p:cTn id="34" presetID="1" presetClass="entr" presetSubtype="0" fill="hold" grpId="0" nodeType="afterEffect">
                                  <p:stCondLst>
                                    <p:cond delay="0"/>
                                  </p:stCondLst>
                                  <p:childTnLst>
                                    <p:set>
                                      <p:cBhvr>
                                        <p:cTn id="35" dur="1" fill="hold">
                                          <p:stCondLst>
                                            <p:cond delay="0"/>
                                          </p:stCondLst>
                                        </p:cTn>
                                        <p:tgtEl>
                                          <p:spTgt spid="28"/>
                                        </p:tgtEl>
                                        <p:attrNameLst>
                                          <p:attrName>style.visibility</p:attrName>
                                        </p:attrNameLst>
                                      </p:cBhvr>
                                      <p:to>
                                        <p:strVal val="visible"/>
                                      </p:to>
                                    </p:set>
                                  </p:childTnLst>
                                </p:cTn>
                              </p:par>
                            </p:childTnLst>
                          </p:cTn>
                        </p:par>
                        <p:par>
                          <p:cTn id="36" fill="hold">
                            <p:stCondLst>
                              <p:cond delay="2000"/>
                            </p:stCondLst>
                            <p:childTnLst>
                              <p:par>
                                <p:cTn id="37" presetID="1" presetClass="entr" presetSubtype="0" fill="hold" grpId="0" nodeType="afterEffect">
                                  <p:stCondLst>
                                    <p:cond delay="0"/>
                                  </p:stCondLst>
                                  <p:childTnLst>
                                    <p:set>
                                      <p:cBhvr>
                                        <p:cTn id="38" dur="1" fill="hold">
                                          <p:stCondLst>
                                            <p:cond delay="0"/>
                                          </p:stCondLst>
                                        </p:cTn>
                                        <p:tgtEl>
                                          <p:spTgt spid="29"/>
                                        </p:tgtEl>
                                        <p:attrNameLst>
                                          <p:attrName>style.visibility</p:attrName>
                                        </p:attrNameLst>
                                      </p:cBhvr>
                                      <p:to>
                                        <p:strVal val="visible"/>
                                      </p:to>
                                    </p:set>
                                  </p:childTnLst>
                                </p:cTn>
                              </p:par>
                            </p:childTnLst>
                          </p:cTn>
                        </p:par>
                        <p:par>
                          <p:cTn id="39" fill="hold">
                            <p:stCondLst>
                              <p:cond delay="2000"/>
                            </p:stCondLst>
                            <p:childTnLst>
                              <p:par>
                                <p:cTn id="40" presetID="1" presetClass="entr" presetSubtype="0" fill="hold" grpId="0" nodeType="afterEffect">
                                  <p:stCondLst>
                                    <p:cond delay="0"/>
                                  </p:stCondLst>
                                  <p:childTnLst>
                                    <p:set>
                                      <p:cBhvr>
                                        <p:cTn id="41" dur="1" fill="hold">
                                          <p:stCondLst>
                                            <p:cond delay="0"/>
                                          </p:stCondLst>
                                        </p:cTn>
                                        <p:tgtEl>
                                          <p:spTgt spid="26"/>
                                        </p:tgtEl>
                                        <p:attrNameLst>
                                          <p:attrName>style.visibility</p:attrName>
                                        </p:attrNameLst>
                                      </p:cBhvr>
                                      <p:to>
                                        <p:strVal val="visible"/>
                                      </p:to>
                                    </p:set>
                                  </p:childTnLst>
                                </p:cTn>
                              </p:par>
                            </p:childTnLst>
                          </p:cTn>
                        </p:par>
                        <p:par>
                          <p:cTn id="42" fill="hold">
                            <p:stCondLst>
                              <p:cond delay="2000"/>
                            </p:stCondLst>
                            <p:childTnLst>
                              <p:par>
                                <p:cTn id="43" presetID="1" presetClass="entr" presetSubtype="0" fill="hold" grpId="0" nodeType="afterEffect">
                                  <p:stCondLst>
                                    <p:cond delay="0"/>
                                  </p:stCondLst>
                                  <p:childTnLst>
                                    <p:set>
                                      <p:cBhvr>
                                        <p:cTn id="44" dur="1" fill="hold">
                                          <p:stCondLst>
                                            <p:cond delay="0"/>
                                          </p:stCondLst>
                                        </p:cTn>
                                        <p:tgtEl>
                                          <p:spTgt spid="27"/>
                                        </p:tgtEl>
                                        <p:attrNameLst>
                                          <p:attrName>style.visibility</p:attrName>
                                        </p:attrNameLst>
                                      </p:cBhvr>
                                      <p:to>
                                        <p:strVal val="visible"/>
                                      </p:to>
                                    </p:set>
                                  </p:childTnLst>
                                </p:cTn>
                              </p:par>
                            </p:childTnLst>
                          </p:cTn>
                        </p:par>
                        <p:par>
                          <p:cTn id="45" fill="hold">
                            <p:stCondLst>
                              <p:cond delay="2000"/>
                            </p:stCondLst>
                            <p:childTnLst>
                              <p:par>
                                <p:cTn id="46" presetID="1" presetClass="entr" presetSubtype="0" fill="hold" grpId="0" nodeType="afterEffect">
                                  <p:stCondLst>
                                    <p:cond delay="0"/>
                                  </p:stCondLst>
                                  <p:childTnLst>
                                    <p:set>
                                      <p:cBhvr>
                                        <p:cTn id="47" dur="1" fill="hold">
                                          <p:stCondLst>
                                            <p:cond delay="0"/>
                                          </p:stCondLst>
                                        </p:cTn>
                                        <p:tgtEl>
                                          <p:spTgt spid="13"/>
                                        </p:tgtEl>
                                        <p:attrNameLst>
                                          <p:attrName>style.visibility</p:attrName>
                                        </p:attrNameLst>
                                      </p:cBhvr>
                                      <p:to>
                                        <p:strVal val="visible"/>
                                      </p:to>
                                    </p:set>
                                  </p:childTnLst>
                                </p:cTn>
                              </p:par>
                            </p:childTnLst>
                          </p:cTn>
                        </p:par>
                        <p:par>
                          <p:cTn id="48" fill="hold">
                            <p:stCondLst>
                              <p:cond delay="2000"/>
                            </p:stCondLst>
                            <p:childTnLst>
                              <p:par>
                                <p:cTn id="49" presetID="22" presetClass="entr" presetSubtype="4" fill="hold" grpId="0" nodeType="afterEffect">
                                  <p:stCondLst>
                                    <p:cond delay="0"/>
                                  </p:stCondLst>
                                  <p:childTnLst>
                                    <p:set>
                                      <p:cBhvr>
                                        <p:cTn id="50" dur="1" fill="hold">
                                          <p:stCondLst>
                                            <p:cond delay="0"/>
                                          </p:stCondLst>
                                        </p:cTn>
                                        <p:tgtEl>
                                          <p:spTgt spid="14"/>
                                        </p:tgtEl>
                                        <p:attrNameLst>
                                          <p:attrName>style.visibility</p:attrName>
                                        </p:attrNameLst>
                                      </p:cBhvr>
                                      <p:to>
                                        <p:strVal val="visible"/>
                                      </p:to>
                                    </p:set>
                                    <p:animEffect transition="in" filter="wipe(down)">
                                      <p:cBhvr>
                                        <p:cTn id="51" dur="500"/>
                                        <p:tgtEl>
                                          <p:spTgt spid="14"/>
                                        </p:tgtEl>
                                      </p:cBhvr>
                                    </p:animEffect>
                                  </p:childTnLst>
                                </p:cTn>
                              </p:par>
                            </p:childTnLst>
                          </p:cTn>
                        </p:par>
                        <p:par>
                          <p:cTn id="52" fill="hold">
                            <p:stCondLst>
                              <p:cond delay="2500"/>
                            </p:stCondLst>
                            <p:childTnLst>
                              <p:par>
                                <p:cTn id="53" presetID="22" presetClass="entr" presetSubtype="4" fill="hold" grpId="0" nodeType="afterEffect">
                                  <p:stCondLst>
                                    <p:cond delay="0"/>
                                  </p:stCondLst>
                                  <p:childTnLst>
                                    <p:set>
                                      <p:cBhvr>
                                        <p:cTn id="54" dur="1" fill="hold">
                                          <p:stCondLst>
                                            <p:cond delay="0"/>
                                          </p:stCondLst>
                                        </p:cTn>
                                        <p:tgtEl>
                                          <p:spTgt spid="30"/>
                                        </p:tgtEl>
                                        <p:attrNameLst>
                                          <p:attrName>style.visibility</p:attrName>
                                        </p:attrNameLst>
                                      </p:cBhvr>
                                      <p:to>
                                        <p:strVal val="visible"/>
                                      </p:to>
                                    </p:set>
                                    <p:animEffect transition="in" filter="wipe(down)">
                                      <p:cBhvr>
                                        <p:cTn id="55" dur="500"/>
                                        <p:tgtEl>
                                          <p:spTgt spid="30"/>
                                        </p:tgtEl>
                                      </p:cBhvr>
                                    </p:animEffect>
                                  </p:childTnLst>
                                </p:cTn>
                              </p:par>
                            </p:childTnLst>
                          </p:cTn>
                        </p:par>
                        <p:par>
                          <p:cTn id="56" fill="hold">
                            <p:stCondLst>
                              <p:cond delay="3000"/>
                            </p:stCondLst>
                            <p:childTnLst>
                              <p:par>
                                <p:cTn id="57" presetID="1" presetClass="entr" presetSubtype="0" fill="hold" grpId="0" nodeType="afterEffect">
                                  <p:stCondLst>
                                    <p:cond delay="0"/>
                                  </p:stCondLst>
                                  <p:childTnLst>
                                    <p:set>
                                      <p:cBhvr>
                                        <p:cTn id="58" dur="1" fill="hold">
                                          <p:stCondLst>
                                            <p:cond delay="0"/>
                                          </p:stCondLst>
                                        </p:cTn>
                                        <p:tgtEl>
                                          <p:spTgt spid="10"/>
                                        </p:tgtEl>
                                        <p:attrNameLst>
                                          <p:attrName>style.visibility</p:attrName>
                                        </p:attrNameLst>
                                      </p:cBhvr>
                                      <p:to>
                                        <p:strVal val="visible"/>
                                      </p:to>
                                    </p:set>
                                  </p:childTnLst>
                                </p:cTn>
                              </p:par>
                            </p:childTnLst>
                          </p:cTn>
                        </p:par>
                        <p:par>
                          <p:cTn id="59" fill="hold">
                            <p:stCondLst>
                              <p:cond delay="3000"/>
                            </p:stCondLst>
                            <p:childTnLst>
                              <p:par>
                                <p:cTn id="60" presetID="1" presetClass="entr" presetSubtype="0" fill="hold" grpId="0" nodeType="afterEffect">
                                  <p:stCondLst>
                                    <p:cond delay="0"/>
                                  </p:stCondLst>
                                  <p:childTnLst>
                                    <p:set>
                                      <p:cBhvr>
                                        <p:cTn id="61" dur="1" fill="hold">
                                          <p:stCondLst>
                                            <p:cond delay="0"/>
                                          </p:stCondLst>
                                        </p:cTn>
                                        <p:tgtEl>
                                          <p:spTgt spid="18"/>
                                        </p:tgtEl>
                                        <p:attrNameLst>
                                          <p:attrName>style.visibility</p:attrName>
                                        </p:attrNameLst>
                                      </p:cBhvr>
                                      <p:to>
                                        <p:strVal val="visible"/>
                                      </p:to>
                                    </p:set>
                                  </p:childTnLst>
                                </p:cTn>
                              </p:par>
                            </p:childTnLst>
                          </p:cTn>
                        </p:par>
                        <p:par>
                          <p:cTn id="62" fill="hold">
                            <p:stCondLst>
                              <p:cond delay="3000"/>
                            </p:stCondLst>
                            <p:childTnLst>
                              <p:par>
                                <p:cTn id="63" presetID="1" presetClass="entr" presetSubtype="0" fill="hold" grpId="0" nodeType="afterEffect">
                                  <p:stCondLst>
                                    <p:cond delay="0"/>
                                  </p:stCondLst>
                                  <p:childTnLst>
                                    <p:set>
                                      <p:cBhvr>
                                        <p:cTn id="64" dur="1" fill="hold">
                                          <p:stCondLst>
                                            <p:cond delay="0"/>
                                          </p:stCondLst>
                                        </p:cTn>
                                        <p:tgtEl>
                                          <p:spTgt spid="19"/>
                                        </p:tgtEl>
                                        <p:attrNameLst>
                                          <p:attrName>style.visibility</p:attrName>
                                        </p:attrNameLst>
                                      </p:cBhvr>
                                      <p:to>
                                        <p:strVal val="visible"/>
                                      </p:to>
                                    </p:set>
                                  </p:childTnLst>
                                </p:cTn>
                              </p:par>
                            </p:childTnLst>
                          </p:cTn>
                        </p:par>
                        <p:par>
                          <p:cTn id="65" fill="hold">
                            <p:stCondLst>
                              <p:cond delay="3000"/>
                            </p:stCondLst>
                            <p:childTnLst>
                              <p:par>
                                <p:cTn id="66" presetID="1" presetClass="entr" presetSubtype="0" fill="hold" grpId="0" nodeType="afterEffect">
                                  <p:stCondLst>
                                    <p:cond delay="0"/>
                                  </p:stCondLst>
                                  <p:childTnLst>
                                    <p:set>
                                      <p:cBhvr>
                                        <p:cTn id="67" dur="1" fill="hold">
                                          <p:stCondLst>
                                            <p:cond delay="0"/>
                                          </p:stCondLst>
                                        </p:cTn>
                                        <p:tgtEl>
                                          <p:spTgt spid="16"/>
                                        </p:tgtEl>
                                        <p:attrNameLst>
                                          <p:attrName>style.visibility</p:attrName>
                                        </p:attrNameLst>
                                      </p:cBhvr>
                                      <p:to>
                                        <p:strVal val="visible"/>
                                      </p:to>
                                    </p:set>
                                  </p:childTnLst>
                                </p:cTn>
                              </p:par>
                            </p:childTnLst>
                          </p:cTn>
                        </p:par>
                        <p:par>
                          <p:cTn id="68" fill="hold">
                            <p:stCondLst>
                              <p:cond delay="3000"/>
                            </p:stCondLst>
                            <p:childTnLst>
                              <p:par>
                                <p:cTn id="69" presetID="1" presetClass="entr" presetSubtype="0" fill="hold" grpId="0" nodeType="afterEffect">
                                  <p:stCondLst>
                                    <p:cond delay="0"/>
                                  </p:stCondLst>
                                  <p:childTnLst>
                                    <p:set>
                                      <p:cBhvr>
                                        <p:cTn id="70" dur="1" fill="hold">
                                          <p:stCondLst>
                                            <p:cond delay="0"/>
                                          </p:stCondLst>
                                        </p:cTn>
                                        <p:tgtEl>
                                          <p:spTgt spid="15"/>
                                        </p:tgtEl>
                                        <p:attrNameLst>
                                          <p:attrName>style.visibility</p:attrName>
                                        </p:attrNameLst>
                                      </p:cBhvr>
                                      <p:to>
                                        <p:strVal val="visible"/>
                                      </p:to>
                                    </p:set>
                                  </p:childTnLst>
                                </p:cTn>
                              </p:par>
                            </p:childTnLst>
                          </p:cTn>
                        </p:par>
                        <p:par>
                          <p:cTn id="71" fill="hold">
                            <p:stCondLst>
                              <p:cond delay="3000"/>
                            </p:stCondLst>
                            <p:childTnLst>
                              <p:par>
                                <p:cTn id="72" presetID="1" presetClass="entr" presetSubtype="0" fill="hold" grpId="0" nodeType="afterEffect">
                                  <p:stCondLst>
                                    <p:cond delay="0"/>
                                  </p:stCondLst>
                                  <p:childTnLst>
                                    <p:set>
                                      <p:cBhvr>
                                        <p:cTn id="73" dur="1" fill="hold">
                                          <p:stCondLst>
                                            <p:cond delay="0"/>
                                          </p:stCondLst>
                                        </p:cTn>
                                        <p:tgtEl>
                                          <p:spTgt spid="20"/>
                                        </p:tgtEl>
                                        <p:attrNameLst>
                                          <p:attrName>style.visibility</p:attrName>
                                        </p:attrNameLst>
                                      </p:cBhvr>
                                      <p:to>
                                        <p:strVal val="visible"/>
                                      </p:to>
                                    </p:set>
                                  </p:childTnLst>
                                </p:cTn>
                              </p:par>
                            </p:childTnLst>
                          </p:cTn>
                        </p:par>
                        <p:par>
                          <p:cTn id="74" fill="hold">
                            <p:stCondLst>
                              <p:cond delay="3000"/>
                            </p:stCondLst>
                            <p:childTnLst>
                              <p:par>
                                <p:cTn id="75" presetID="1" presetClass="entr" presetSubtype="0" fill="hold" grpId="0" nodeType="afterEffect">
                                  <p:stCondLst>
                                    <p:cond delay="0"/>
                                  </p:stCondLst>
                                  <p:childTnLst>
                                    <p:set>
                                      <p:cBhvr>
                                        <p:cTn id="7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8" grpId="0" animBg="1"/>
      <p:bldP spid="9" grpId="0"/>
      <p:bldP spid="10" grpId="0"/>
      <p:bldP spid="12" grpId="0"/>
      <p:bldP spid="13" grpId="0"/>
      <p:bldP spid="14" grpId="0" animBg="1"/>
      <p:bldP spid="15" grpId="0" animBg="1"/>
      <p:bldP spid="16" grpId="0"/>
      <p:bldP spid="18" grpId="0" animBg="1"/>
      <p:bldP spid="19" grpId="0"/>
      <p:bldP spid="20" grpId="0"/>
      <p:bldP spid="21" grpId="0"/>
      <p:bldP spid="22" grpId="0" animBg="1"/>
      <p:bldP spid="23" grpId="0"/>
      <p:bldP spid="24" grpId="0"/>
      <p:bldP spid="25" grpId="0" animBg="1"/>
      <p:bldP spid="26" grpId="0" animBg="1"/>
      <p:bldP spid="27" grpId="0"/>
      <p:bldP spid="28" grpId="0" animBg="1"/>
      <p:bldP spid="29" grpId="0"/>
      <p:bldP spid="30"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6A485C-C0E0-4443-AEC7-02B6A65EB0B9}"/>
              </a:ext>
            </a:extLst>
          </p:cNvPr>
          <p:cNvSpPr>
            <a:spLocks noGrp="1"/>
          </p:cNvSpPr>
          <p:nvPr>
            <p:ph type="title"/>
          </p:nvPr>
        </p:nvSpPr>
        <p:spPr/>
        <p:txBody>
          <a:bodyPr/>
          <a:lstStyle/>
          <a:p>
            <a:r>
              <a:rPr lang="en-US" dirty="0"/>
              <a:t>Availability Zones (Public Preview)</a:t>
            </a:r>
          </a:p>
        </p:txBody>
      </p:sp>
      <p:sp>
        <p:nvSpPr>
          <p:cNvPr id="3" name="Text Placeholder 2">
            <a:extLst>
              <a:ext uri="{FF2B5EF4-FFF2-40B4-BE49-F238E27FC236}">
                <a16:creationId xmlns:a16="http://schemas.microsoft.com/office/drawing/2014/main" id="{6B96101A-D398-4B1E-BB53-13C497838E3A}"/>
              </a:ext>
            </a:extLst>
          </p:cNvPr>
          <p:cNvSpPr>
            <a:spLocks noGrp="1"/>
          </p:cNvSpPr>
          <p:nvPr>
            <p:ph type="body" sz="quarter" idx="10"/>
          </p:nvPr>
        </p:nvSpPr>
        <p:spPr>
          <a:xfrm>
            <a:off x="254806" y="1213017"/>
            <a:ext cx="6954031" cy="4807470"/>
          </a:xfrm>
        </p:spPr>
        <p:txBody>
          <a:bodyPr/>
          <a:lstStyle/>
          <a:p>
            <a:r>
              <a:rPr lang="en-US" sz="2400" dirty="0">
                <a:latin typeface="+mn-lt"/>
              </a:rPr>
              <a:t>Highly Available Applications  within regions with Availability Zones</a:t>
            </a:r>
          </a:p>
          <a:p>
            <a:pPr marL="342900" indent="-342900">
              <a:buFont typeface="Arial" panose="020B0604020202020204" pitchFamily="34" charset="0"/>
              <a:buChar char="•"/>
            </a:pPr>
            <a:r>
              <a:rPr lang="en-US" sz="2400" dirty="0">
                <a:latin typeface="+mn-lt"/>
              </a:rPr>
              <a:t>Availability Zones help to protect you from datacenter-level failures</a:t>
            </a:r>
          </a:p>
          <a:p>
            <a:pPr marL="342900" indent="-342900">
              <a:buFont typeface="Arial" panose="020B0604020202020204" pitchFamily="34" charset="0"/>
              <a:buChar char="•"/>
            </a:pPr>
            <a:r>
              <a:rPr lang="en-US" sz="2400" dirty="0">
                <a:latin typeface="+mn-lt"/>
              </a:rPr>
              <a:t>Located inside an Azure region, and each one has its own independent power source, network, and cooling</a:t>
            </a:r>
          </a:p>
          <a:p>
            <a:pPr marL="342900" indent="-342900">
              <a:buFont typeface="Arial" panose="020B0604020202020204" pitchFamily="34" charset="0"/>
              <a:buChar char="•"/>
            </a:pPr>
            <a:r>
              <a:rPr lang="en-US" sz="2400" dirty="0">
                <a:latin typeface="+mn-lt"/>
              </a:rPr>
              <a:t>To ensure resiliency, there's a minimum of three separate zones in all enabled regions</a:t>
            </a:r>
          </a:p>
          <a:p>
            <a:pPr marL="342900" indent="-342900">
              <a:buFont typeface="Arial" panose="020B0604020202020204" pitchFamily="34" charset="0"/>
              <a:buChar char="•"/>
            </a:pPr>
            <a:r>
              <a:rPr lang="en-US" sz="2400" dirty="0">
                <a:latin typeface="+mn-lt"/>
              </a:rPr>
              <a:t>Physical &amp; logical separation of Availability Zones within a region protects applications and data from zone-level failures.</a:t>
            </a:r>
          </a:p>
          <a:p>
            <a:pPr marL="800100" indent="-342900">
              <a:spcAft>
                <a:spcPts val="600"/>
              </a:spcAft>
              <a:buFont typeface="Arial" panose="020B0604020202020204" pitchFamily="34" charset="0"/>
              <a:buChar char="•"/>
            </a:pPr>
            <a:endParaRPr lang="en-US" sz="1800" dirty="0"/>
          </a:p>
        </p:txBody>
      </p:sp>
      <p:pic>
        <p:nvPicPr>
          <p:cNvPr id="4" name="Picture 3">
            <a:extLst>
              <a:ext uri="{FF2B5EF4-FFF2-40B4-BE49-F238E27FC236}">
                <a16:creationId xmlns:a16="http://schemas.microsoft.com/office/drawing/2014/main" id="{F7AEBE7F-97E6-4BE7-9472-924AD855A760}"/>
              </a:ext>
            </a:extLst>
          </p:cNvPr>
          <p:cNvPicPr>
            <a:picLocks noChangeAspect="1"/>
          </p:cNvPicPr>
          <p:nvPr/>
        </p:nvPicPr>
        <p:blipFill>
          <a:blip r:embed="rId3"/>
          <a:stretch>
            <a:fillRect/>
          </a:stretch>
        </p:blipFill>
        <p:spPr>
          <a:xfrm>
            <a:off x="7818437" y="1592262"/>
            <a:ext cx="4073217" cy="3500787"/>
          </a:xfrm>
          <a:prstGeom prst="rect">
            <a:avLst/>
          </a:prstGeom>
        </p:spPr>
      </p:pic>
    </p:spTree>
    <p:extLst>
      <p:ext uri="{BB962C8B-B14F-4D97-AF65-F5344CB8AC3E}">
        <p14:creationId xmlns:p14="http://schemas.microsoft.com/office/powerpoint/2010/main" val="2115113856"/>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5398" y="295684"/>
            <a:ext cx="11888046" cy="1093589"/>
          </a:xfrm>
        </p:spPr>
        <p:txBody>
          <a:bodyPr/>
          <a:lstStyle/>
          <a:p>
            <a:r>
              <a:rPr lang="en-US"/>
              <a:t>Azure Storage Services</a:t>
            </a:r>
          </a:p>
        </p:txBody>
      </p:sp>
      <p:sp>
        <p:nvSpPr>
          <p:cNvPr id="7" name="Rectangle 6"/>
          <p:cNvSpPr/>
          <p:nvPr/>
        </p:nvSpPr>
        <p:spPr bwMode="auto">
          <a:xfrm>
            <a:off x="2754576" y="2513146"/>
            <a:ext cx="2331422" cy="318228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8011" tIns="134408" rIns="168011" bIns="134408" numCol="1" spcCol="0" rtlCol="0" fromWordArt="0" anchor="t" anchorCtr="0" forceAA="0" compatLnSpc="1">
            <a:prstTxWarp prst="textNoShape">
              <a:avLst/>
            </a:prstTxWarp>
            <a:noAutofit/>
          </a:bodyPr>
          <a:lstStyle/>
          <a:p>
            <a:pPr defTabSz="856773" fontAlgn="base">
              <a:spcBef>
                <a:spcPct val="0"/>
              </a:spcBef>
              <a:spcAft>
                <a:spcPct val="0"/>
              </a:spcAft>
            </a:pPr>
            <a:r>
              <a:rPr lang="en-US" sz="3200">
                <a:gradFill>
                  <a:gsLst>
                    <a:gs pos="0">
                      <a:srgbClr val="FFFFFF"/>
                    </a:gs>
                    <a:gs pos="100000">
                      <a:srgbClr val="FFFFFF"/>
                    </a:gs>
                  </a:gsLst>
                  <a:lin ang="5400000" scaled="0"/>
                </a:gradFill>
                <a:latin typeface="Segoe UI"/>
                <a:ea typeface="Segoe UI" pitchFamily="34" charset="0"/>
                <a:cs typeface="Segoe UI" pitchFamily="34" charset="0"/>
              </a:rPr>
              <a:t>Files</a:t>
            </a:r>
          </a:p>
          <a:p>
            <a:pPr defTabSz="856678" fontAlgn="base">
              <a:spcBef>
                <a:spcPct val="0"/>
              </a:spcBef>
              <a:spcAft>
                <a:spcPct val="0"/>
              </a:spcAft>
            </a:pPr>
            <a:r>
              <a:rPr lang="en-US" sz="1600">
                <a:gradFill>
                  <a:gsLst>
                    <a:gs pos="0">
                      <a:srgbClr val="FFFFFF"/>
                    </a:gs>
                    <a:gs pos="100000">
                      <a:srgbClr val="FFFFFF"/>
                    </a:gs>
                  </a:gsLst>
                  <a:lin ang="5400000" scaled="0"/>
                </a:gradFill>
                <a:ea typeface="Segoe UI" pitchFamily="34" charset="0"/>
                <a:cs typeface="Segoe UI" pitchFamily="34" charset="0"/>
              </a:rPr>
              <a:t>Fully Managed File Shares in the Cloud</a:t>
            </a:r>
          </a:p>
          <a:p>
            <a:pPr defTabSz="856773" fontAlgn="base">
              <a:spcBef>
                <a:spcPct val="0"/>
              </a:spcBef>
              <a:spcAft>
                <a:spcPct val="0"/>
              </a:spcAft>
            </a:pPr>
            <a:endParaRPr lang="en-US" sz="1600">
              <a:gradFill>
                <a:gsLst>
                  <a:gs pos="0">
                    <a:srgbClr val="FFFFFF"/>
                  </a:gs>
                  <a:gs pos="100000">
                    <a:srgbClr val="FFFFFF"/>
                  </a:gs>
                </a:gsLst>
                <a:lin ang="5400000" scaled="0"/>
              </a:gradFill>
              <a:latin typeface="Segoe UI"/>
              <a:ea typeface="Segoe UI" pitchFamily="34" charset="0"/>
              <a:cs typeface="Segoe UI" pitchFamily="34" charset="0"/>
            </a:endParaRPr>
          </a:p>
          <a:p>
            <a:pPr defTabSz="856773" fontAlgn="base">
              <a:spcBef>
                <a:spcPct val="0"/>
              </a:spcBef>
              <a:spcAft>
                <a:spcPct val="0"/>
              </a:spcAft>
            </a:pPr>
            <a:r>
              <a:rPr lang="en-US" sz="1400">
                <a:gradFill>
                  <a:gsLst>
                    <a:gs pos="0">
                      <a:srgbClr val="FFFFFF"/>
                    </a:gs>
                    <a:gs pos="100000">
                      <a:srgbClr val="FFFFFF"/>
                    </a:gs>
                  </a:gsLst>
                  <a:lin ang="5400000" scaled="0"/>
                </a:gradFill>
                <a:latin typeface="Segoe UI"/>
                <a:ea typeface="Segoe UI" pitchFamily="34" charset="0"/>
                <a:cs typeface="Segoe UI" pitchFamily="34" charset="0"/>
              </a:rPr>
              <a:t>SMB and REST access</a:t>
            </a:r>
          </a:p>
          <a:p>
            <a:pPr defTabSz="856773" fontAlgn="base">
              <a:spcBef>
                <a:spcPct val="0"/>
              </a:spcBef>
              <a:spcAft>
                <a:spcPct val="0"/>
              </a:spcAft>
            </a:pPr>
            <a:endParaRPr lang="en-US" sz="1400">
              <a:gradFill>
                <a:gsLst>
                  <a:gs pos="0">
                    <a:srgbClr val="FFFFFF"/>
                  </a:gs>
                  <a:gs pos="100000">
                    <a:srgbClr val="FFFFFF"/>
                  </a:gs>
                </a:gsLst>
                <a:lin ang="5400000" scaled="0"/>
              </a:gradFill>
              <a:latin typeface="Segoe UI"/>
              <a:ea typeface="Segoe UI" pitchFamily="34" charset="0"/>
              <a:cs typeface="Segoe UI" pitchFamily="34" charset="0"/>
            </a:endParaRPr>
          </a:p>
          <a:p>
            <a:pPr defTabSz="856773" fontAlgn="base">
              <a:spcBef>
                <a:spcPct val="0"/>
              </a:spcBef>
              <a:spcAft>
                <a:spcPct val="0"/>
              </a:spcAft>
            </a:pPr>
            <a:r>
              <a:rPr lang="en-US" sz="1400">
                <a:gradFill>
                  <a:gsLst>
                    <a:gs pos="0">
                      <a:srgbClr val="FFFFFF"/>
                    </a:gs>
                    <a:gs pos="100000">
                      <a:srgbClr val="FFFFFF"/>
                    </a:gs>
                  </a:gsLst>
                  <a:lin ang="5400000" scaled="0"/>
                </a:gradFill>
                <a:latin typeface="Segoe UI"/>
                <a:ea typeface="Segoe UI" pitchFamily="34" charset="0"/>
                <a:cs typeface="Segoe UI" pitchFamily="34" charset="0"/>
              </a:rPr>
              <a:t>“Lift and shift” legacy apps</a:t>
            </a:r>
          </a:p>
        </p:txBody>
      </p:sp>
      <p:sp>
        <p:nvSpPr>
          <p:cNvPr id="8" name="Rectangle 7"/>
          <p:cNvSpPr/>
          <p:nvPr/>
        </p:nvSpPr>
        <p:spPr bwMode="auto">
          <a:xfrm>
            <a:off x="381021" y="2513146"/>
            <a:ext cx="2331422" cy="318228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8011" tIns="134408" rIns="168011" bIns="134408" numCol="1" spcCol="0" rtlCol="0" fromWordArt="0" anchor="t" anchorCtr="0" forceAA="0" compatLnSpc="1">
            <a:prstTxWarp prst="textNoShape">
              <a:avLst/>
            </a:prstTxWarp>
            <a:noAutofit/>
          </a:bodyPr>
          <a:lstStyle/>
          <a:p>
            <a:pPr defTabSz="856773" fontAlgn="base">
              <a:spcBef>
                <a:spcPct val="0"/>
              </a:spcBef>
              <a:spcAft>
                <a:spcPct val="0"/>
              </a:spcAft>
            </a:pPr>
            <a:r>
              <a:rPr lang="en-US" sz="3200">
                <a:gradFill>
                  <a:gsLst>
                    <a:gs pos="0">
                      <a:srgbClr val="FFFFFF"/>
                    </a:gs>
                    <a:gs pos="100000">
                      <a:srgbClr val="FFFFFF"/>
                    </a:gs>
                  </a:gsLst>
                  <a:lin ang="5400000" scaled="0"/>
                </a:gradFill>
                <a:latin typeface="Segoe UI"/>
                <a:ea typeface="Segoe UI" pitchFamily="34" charset="0"/>
                <a:cs typeface="Segoe UI" pitchFamily="34" charset="0"/>
              </a:rPr>
              <a:t>Disks</a:t>
            </a:r>
          </a:p>
          <a:p>
            <a:pPr defTabSz="856773" fontAlgn="base">
              <a:spcBef>
                <a:spcPct val="0"/>
              </a:spcBef>
              <a:spcAft>
                <a:spcPct val="0"/>
              </a:spcAft>
            </a:pPr>
            <a:r>
              <a:rPr lang="en-US" sz="1600">
                <a:gradFill>
                  <a:gsLst>
                    <a:gs pos="0">
                      <a:srgbClr val="FFFFFF"/>
                    </a:gs>
                    <a:gs pos="100000">
                      <a:srgbClr val="FFFFFF"/>
                    </a:gs>
                  </a:gsLst>
                  <a:lin ang="5400000" scaled="0"/>
                </a:gradFill>
                <a:latin typeface="Segoe UI"/>
                <a:ea typeface="Segoe UI" pitchFamily="34" charset="0"/>
                <a:cs typeface="Segoe UI" pitchFamily="34" charset="0"/>
              </a:rPr>
              <a:t>Persistent disks for Azure IaaS VMs</a:t>
            </a:r>
          </a:p>
          <a:p>
            <a:pPr defTabSz="856773" fontAlgn="base">
              <a:spcBef>
                <a:spcPct val="0"/>
              </a:spcBef>
              <a:spcAft>
                <a:spcPct val="0"/>
              </a:spcAft>
            </a:pPr>
            <a:endParaRPr lang="en-US" sz="1600">
              <a:gradFill>
                <a:gsLst>
                  <a:gs pos="0">
                    <a:srgbClr val="FFFFFF"/>
                  </a:gs>
                  <a:gs pos="100000">
                    <a:srgbClr val="FFFFFF"/>
                  </a:gs>
                </a:gsLst>
                <a:lin ang="5400000" scaled="0"/>
              </a:gradFill>
              <a:latin typeface="Segoe UI"/>
              <a:ea typeface="Segoe UI" pitchFamily="34" charset="0"/>
              <a:cs typeface="Segoe UI" pitchFamily="34" charset="0"/>
            </a:endParaRPr>
          </a:p>
          <a:p>
            <a:pPr defTabSz="856773" fontAlgn="base">
              <a:spcBef>
                <a:spcPct val="0"/>
              </a:spcBef>
              <a:spcAft>
                <a:spcPct val="0"/>
              </a:spcAft>
            </a:pPr>
            <a:r>
              <a:rPr lang="en-US" sz="1400">
                <a:gradFill>
                  <a:gsLst>
                    <a:gs pos="0">
                      <a:srgbClr val="FFFFFF"/>
                    </a:gs>
                    <a:gs pos="100000">
                      <a:srgbClr val="FFFFFF"/>
                    </a:gs>
                  </a:gsLst>
                  <a:lin ang="5400000" scaled="0"/>
                </a:gradFill>
                <a:latin typeface="Segoe UI"/>
                <a:ea typeface="Segoe UI" pitchFamily="34" charset="0"/>
                <a:cs typeface="Segoe UI" pitchFamily="34" charset="0"/>
              </a:rPr>
              <a:t>Premium Storage Disks option: SSD based, high IOPS, low latency</a:t>
            </a:r>
          </a:p>
        </p:txBody>
      </p:sp>
      <p:sp>
        <p:nvSpPr>
          <p:cNvPr id="14" name="Rectangle 13"/>
          <p:cNvSpPr/>
          <p:nvPr/>
        </p:nvSpPr>
        <p:spPr bwMode="auto">
          <a:xfrm>
            <a:off x="381021" y="5751127"/>
            <a:ext cx="11825648" cy="946127"/>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8011" tIns="134408" rIns="168011" bIns="134408" numCol="1" spcCol="0" rtlCol="0" fromWordArt="0" anchor="ctr" anchorCtr="0" forceAA="0" compatLnSpc="1">
            <a:prstTxWarp prst="textNoShape">
              <a:avLst/>
            </a:prstTxWarp>
            <a:noAutofit/>
          </a:bodyPr>
          <a:lstStyle/>
          <a:p>
            <a:pPr algn="ctr" defTabSz="856773" fontAlgn="base">
              <a:spcBef>
                <a:spcPct val="0"/>
              </a:spcBef>
              <a:spcAft>
                <a:spcPct val="0"/>
              </a:spcAft>
            </a:pPr>
            <a:r>
              <a:rPr lang="en-US" sz="2800">
                <a:gradFill>
                  <a:gsLst>
                    <a:gs pos="0">
                      <a:srgbClr val="FFFFFF"/>
                    </a:gs>
                    <a:gs pos="100000">
                      <a:srgbClr val="FFFFFF"/>
                    </a:gs>
                  </a:gsLst>
                  <a:lin ang="5400000" scaled="0"/>
                </a:gradFill>
                <a:latin typeface="Segoe UI"/>
                <a:ea typeface="Segoe UI" pitchFamily="34" charset="0"/>
                <a:cs typeface="Segoe UI" pitchFamily="34" charset="0"/>
              </a:rPr>
              <a:t>Built on a unified Distributed Storage System</a:t>
            </a:r>
          </a:p>
          <a:p>
            <a:pPr algn="ctr" defTabSz="856773" fontAlgn="base">
              <a:spcBef>
                <a:spcPct val="0"/>
              </a:spcBef>
              <a:spcAft>
                <a:spcPct val="0"/>
              </a:spcAft>
            </a:pPr>
            <a:r>
              <a:rPr lang="en-US">
                <a:gradFill>
                  <a:gsLst>
                    <a:gs pos="0">
                      <a:srgbClr val="FFFFFF"/>
                    </a:gs>
                    <a:gs pos="100000">
                      <a:srgbClr val="FFFFFF"/>
                    </a:gs>
                  </a:gsLst>
                  <a:lin ang="5400000" scaled="0"/>
                </a:gradFill>
                <a:ea typeface="Segoe UI" pitchFamily="34" charset="0"/>
                <a:cs typeface="Segoe UI" pitchFamily="34" charset="0"/>
              </a:rPr>
              <a:t>Durability, Encryption at Rest, Strongly Consistent Replication, Fault Tolerance, Auto Load-Balancing</a:t>
            </a:r>
            <a:endParaRPr lang="en-US">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1" name="Group 10"/>
          <p:cNvGrpSpPr/>
          <p:nvPr/>
        </p:nvGrpSpPr>
        <p:grpSpPr>
          <a:xfrm>
            <a:off x="149687" y="1211555"/>
            <a:ext cx="5500245" cy="1394303"/>
            <a:chOff x="148911" y="1211263"/>
            <a:chExt cx="5500947" cy="1394481"/>
          </a:xfrm>
        </p:grpSpPr>
        <p:sp>
          <p:nvSpPr>
            <p:cNvPr id="45" name="Rectangle 44"/>
            <p:cNvSpPr/>
            <p:nvPr/>
          </p:nvSpPr>
          <p:spPr bwMode="auto">
            <a:xfrm>
              <a:off x="380276" y="1211263"/>
              <a:ext cx="4705578" cy="1258715"/>
            </a:xfrm>
            <a:prstGeom prst="rect">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1" tIns="146264" rIns="182831" bIns="146264" numCol="1" spcCol="0" rtlCol="0" fromWordArt="0" anchor="t" anchorCtr="0" forceAA="0" compatLnSpc="1">
              <a:prstTxWarp prst="textNoShape">
                <a:avLst/>
              </a:prstTxWarp>
              <a:noAutofit/>
            </a:bodyPr>
            <a:lstStyle/>
            <a:p>
              <a:pPr defTabSz="932504">
                <a:lnSpc>
                  <a:spcPct val="90000"/>
                </a:lnSpc>
              </a:pPr>
              <a:r>
                <a:rPr lang="en-US" sz="2800" b="1" kern="0" spc="-30">
                  <a:ln w="3175">
                    <a:noFill/>
                  </a:ln>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IaaS</a:t>
              </a:r>
            </a:p>
          </p:txBody>
        </p:sp>
        <p:grpSp>
          <p:nvGrpSpPr>
            <p:cNvPr id="56" name="Group 55"/>
            <p:cNvGrpSpPr/>
            <p:nvPr/>
          </p:nvGrpSpPr>
          <p:grpSpPr>
            <a:xfrm>
              <a:off x="1209908" y="1673113"/>
              <a:ext cx="2377141" cy="932631"/>
              <a:chOff x="8107511" y="4954363"/>
              <a:chExt cx="2377141" cy="932631"/>
            </a:xfrm>
          </p:grpSpPr>
          <p:sp>
            <p:nvSpPr>
              <p:cNvPr id="46" name="TextBox 45"/>
              <p:cNvSpPr txBox="1"/>
              <p:nvPr/>
            </p:nvSpPr>
            <p:spPr>
              <a:xfrm>
                <a:off x="8107511" y="5139811"/>
                <a:ext cx="2377141" cy="747183"/>
              </a:xfrm>
              <a:prstGeom prst="rect">
                <a:avLst/>
              </a:prstGeom>
              <a:noFill/>
            </p:spPr>
            <p:txBody>
              <a:bodyPr wrap="square" lIns="639907" tIns="146264" rIns="182831" bIns="146264" rtlCol="0">
                <a:spAutoFit/>
              </a:bodyPr>
              <a:lstStyle/>
              <a:p>
                <a:pPr algn="ctr" defTabSz="932504">
                  <a:lnSpc>
                    <a:spcPct val="90000"/>
                  </a:lnSpc>
                  <a:spcBef>
                    <a:spcPts val="1800"/>
                  </a:spcBef>
                </a:pPr>
                <a:r>
                  <a:rPr lang="en-US" sz="1599" b="1" kern="0">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Virtual </a:t>
                </a:r>
                <a:br>
                  <a:rPr lang="en-US" sz="1599" b="1" kern="0">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br>
                <a:r>
                  <a:rPr lang="en-US" sz="1599" b="1" kern="0">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machines</a:t>
                </a:r>
              </a:p>
            </p:txBody>
          </p:sp>
          <p:sp>
            <p:nvSpPr>
              <p:cNvPr id="47" name="Freeform 30"/>
              <p:cNvSpPr>
                <a:spLocks noChangeAspect="1" noEditPoints="1"/>
              </p:cNvSpPr>
              <p:nvPr/>
            </p:nvSpPr>
            <p:spPr bwMode="auto">
              <a:xfrm>
                <a:off x="9345141" y="4954363"/>
                <a:ext cx="376358" cy="211739"/>
              </a:xfrm>
              <a:custGeom>
                <a:avLst/>
                <a:gdLst>
                  <a:gd name="T0" fmla="*/ 155 w 259"/>
                  <a:gd name="T1" fmla="*/ 53 h 143"/>
                  <a:gd name="T2" fmla="*/ 146 w 259"/>
                  <a:gd name="T3" fmla="*/ 56 h 143"/>
                  <a:gd name="T4" fmla="*/ 146 w 259"/>
                  <a:gd name="T5" fmla="*/ 55 h 143"/>
                  <a:gd name="T6" fmla="*/ 130 w 259"/>
                  <a:gd name="T7" fmla="*/ 44 h 143"/>
                  <a:gd name="T8" fmla="*/ 113 w 259"/>
                  <a:gd name="T9" fmla="*/ 58 h 143"/>
                  <a:gd name="T10" fmla="*/ 113 w 259"/>
                  <a:gd name="T11" fmla="*/ 60 h 143"/>
                  <a:gd name="T12" fmla="*/ 112 w 259"/>
                  <a:gd name="T13" fmla="*/ 60 h 143"/>
                  <a:gd name="T14" fmla="*/ 102 w 259"/>
                  <a:gd name="T15" fmla="*/ 69 h 143"/>
                  <a:gd name="T16" fmla="*/ 110 w 259"/>
                  <a:gd name="T17" fmla="*/ 79 h 143"/>
                  <a:gd name="T18" fmla="*/ 112 w 259"/>
                  <a:gd name="T19" fmla="*/ 79 h 143"/>
                  <a:gd name="T20" fmla="*/ 155 w 259"/>
                  <a:gd name="T21" fmla="*/ 79 h 143"/>
                  <a:gd name="T22" fmla="*/ 168 w 259"/>
                  <a:gd name="T23" fmla="*/ 66 h 143"/>
                  <a:gd name="T24" fmla="*/ 155 w 259"/>
                  <a:gd name="T25" fmla="*/ 53 h 143"/>
                  <a:gd name="T26" fmla="*/ 34 w 259"/>
                  <a:gd name="T27" fmla="*/ 0 h 143"/>
                  <a:gd name="T28" fmla="*/ 34 w 259"/>
                  <a:gd name="T29" fmla="*/ 126 h 143"/>
                  <a:gd name="T30" fmla="*/ 230 w 259"/>
                  <a:gd name="T31" fmla="*/ 126 h 143"/>
                  <a:gd name="T32" fmla="*/ 230 w 259"/>
                  <a:gd name="T33" fmla="*/ 0 h 143"/>
                  <a:gd name="T34" fmla="*/ 34 w 259"/>
                  <a:gd name="T35" fmla="*/ 0 h 143"/>
                  <a:gd name="T36" fmla="*/ 221 w 259"/>
                  <a:gd name="T37" fmla="*/ 118 h 143"/>
                  <a:gd name="T38" fmla="*/ 42 w 259"/>
                  <a:gd name="T39" fmla="*/ 118 h 143"/>
                  <a:gd name="T40" fmla="*/ 42 w 259"/>
                  <a:gd name="T41" fmla="*/ 8 h 143"/>
                  <a:gd name="T42" fmla="*/ 221 w 259"/>
                  <a:gd name="T43" fmla="*/ 8 h 143"/>
                  <a:gd name="T44" fmla="*/ 221 w 259"/>
                  <a:gd name="T45" fmla="*/ 118 h 143"/>
                  <a:gd name="T46" fmla="*/ 150 w 259"/>
                  <a:gd name="T47" fmla="*/ 132 h 143"/>
                  <a:gd name="T48" fmla="*/ 150 w 259"/>
                  <a:gd name="T49" fmla="*/ 135 h 143"/>
                  <a:gd name="T50" fmla="*/ 114 w 259"/>
                  <a:gd name="T51" fmla="*/ 135 h 143"/>
                  <a:gd name="T52" fmla="*/ 114 w 259"/>
                  <a:gd name="T53" fmla="*/ 132 h 143"/>
                  <a:gd name="T54" fmla="*/ 4 w 259"/>
                  <a:gd name="T55" fmla="*/ 132 h 143"/>
                  <a:gd name="T56" fmla="*/ 12 w 259"/>
                  <a:gd name="T57" fmla="*/ 143 h 143"/>
                  <a:gd name="T58" fmla="*/ 251 w 259"/>
                  <a:gd name="T59" fmla="*/ 143 h 143"/>
                  <a:gd name="T60" fmla="*/ 259 w 259"/>
                  <a:gd name="T61" fmla="*/ 132 h 143"/>
                  <a:gd name="T62" fmla="*/ 150 w 259"/>
                  <a:gd name="T63" fmla="*/ 132 h 143"/>
                  <a:gd name="T64" fmla="*/ 150 w 259"/>
                  <a:gd name="T65" fmla="*/ 132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59" h="143">
                    <a:moveTo>
                      <a:pt x="155" y="53"/>
                    </a:moveTo>
                    <a:cubicBezTo>
                      <a:pt x="152" y="53"/>
                      <a:pt x="149" y="54"/>
                      <a:pt x="146" y="56"/>
                    </a:cubicBezTo>
                    <a:cubicBezTo>
                      <a:pt x="146" y="55"/>
                      <a:pt x="146" y="55"/>
                      <a:pt x="146" y="55"/>
                    </a:cubicBezTo>
                    <a:cubicBezTo>
                      <a:pt x="143" y="49"/>
                      <a:pt x="137" y="44"/>
                      <a:pt x="130" y="44"/>
                    </a:cubicBezTo>
                    <a:cubicBezTo>
                      <a:pt x="122" y="44"/>
                      <a:pt x="115" y="50"/>
                      <a:pt x="113" y="58"/>
                    </a:cubicBezTo>
                    <a:cubicBezTo>
                      <a:pt x="113" y="60"/>
                      <a:pt x="113" y="60"/>
                      <a:pt x="113" y="60"/>
                    </a:cubicBezTo>
                    <a:cubicBezTo>
                      <a:pt x="112" y="60"/>
                      <a:pt x="112" y="60"/>
                      <a:pt x="112" y="60"/>
                    </a:cubicBezTo>
                    <a:cubicBezTo>
                      <a:pt x="107" y="60"/>
                      <a:pt x="102" y="64"/>
                      <a:pt x="102" y="69"/>
                    </a:cubicBezTo>
                    <a:cubicBezTo>
                      <a:pt x="102" y="74"/>
                      <a:pt x="106" y="78"/>
                      <a:pt x="110" y="79"/>
                    </a:cubicBezTo>
                    <a:cubicBezTo>
                      <a:pt x="112" y="79"/>
                      <a:pt x="112" y="79"/>
                      <a:pt x="112" y="79"/>
                    </a:cubicBezTo>
                    <a:cubicBezTo>
                      <a:pt x="155" y="79"/>
                      <a:pt x="155" y="79"/>
                      <a:pt x="155" y="79"/>
                    </a:cubicBezTo>
                    <a:cubicBezTo>
                      <a:pt x="162" y="79"/>
                      <a:pt x="168" y="73"/>
                      <a:pt x="168" y="66"/>
                    </a:cubicBezTo>
                    <a:cubicBezTo>
                      <a:pt x="168" y="59"/>
                      <a:pt x="162" y="53"/>
                      <a:pt x="155" y="53"/>
                    </a:cubicBezTo>
                    <a:close/>
                    <a:moveTo>
                      <a:pt x="34" y="0"/>
                    </a:moveTo>
                    <a:cubicBezTo>
                      <a:pt x="34" y="126"/>
                      <a:pt x="34" y="126"/>
                      <a:pt x="34" y="126"/>
                    </a:cubicBezTo>
                    <a:cubicBezTo>
                      <a:pt x="230" y="126"/>
                      <a:pt x="230" y="126"/>
                      <a:pt x="230" y="126"/>
                    </a:cubicBezTo>
                    <a:cubicBezTo>
                      <a:pt x="230" y="0"/>
                      <a:pt x="230" y="0"/>
                      <a:pt x="230" y="0"/>
                    </a:cubicBezTo>
                    <a:lnTo>
                      <a:pt x="34" y="0"/>
                    </a:lnTo>
                    <a:close/>
                    <a:moveTo>
                      <a:pt x="221" y="118"/>
                    </a:moveTo>
                    <a:cubicBezTo>
                      <a:pt x="42" y="118"/>
                      <a:pt x="42" y="118"/>
                      <a:pt x="42" y="118"/>
                    </a:cubicBezTo>
                    <a:cubicBezTo>
                      <a:pt x="42" y="8"/>
                      <a:pt x="42" y="8"/>
                      <a:pt x="42" y="8"/>
                    </a:cubicBezTo>
                    <a:cubicBezTo>
                      <a:pt x="221" y="8"/>
                      <a:pt x="221" y="8"/>
                      <a:pt x="221" y="8"/>
                    </a:cubicBezTo>
                    <a:cubicBezTo>
                      <a:pt x="221" y="118"/>
                      <a:pt x="221" y="118"/>
                      <a:pt x="221" y="118"/>
                    </a:cubicBezTo>
                    <a:close/>
                    <a:moveTo>
                      <a:pt x="150" y="132"/>
                    </a:moveTo>
                    <a:cubicBezTo>
                      <a:pt x="150" y="133"/>
                      <a:pt x="150" y="135"/>
                      <a:pt x="150" y="135"/>
                    </a:cubicBezTo>
                    <a:cubicBezTo>
                      <a:pt x="114" y="135"/>
                      <a:pt x="114" y="135"/>
                      <a:pt x="114" y="135"/>
                    </a:cubicBezTo>
                    <a:cubicBezTo>
                      <a:pt x="114" y="132"/>
                      <a:pt x="114" y="132"/>
                      <a:pt x="114" y="132"/>
                    </a:cubicBezTo>
                    <a:cubicBezTo>
                      <a:pt x="0" y="132"/>
                      <a:pt x="4" y="132"/>
                      <a:pt x="4" y="132"/>
                    </a:cubicBezTo>
                    <a:cubicBezTo>
                      <a:pt x="12" y="143"/>
                      <a:pt x="12" y="143"/>
                      <a:pt x="12" y="143"/>
                    </a:cubicBezTo>
                    <a:cubicBezTo>
                      <a:pt x="251" y="143"/>
                      <a:pt x="251" y="143"/>
                      <a:pt x="251" y="143"/>
                    </a:cubicBezTo>
                    <a:cubicBezTo>
                      <a:pt x="259" y="132"/>
                      <a:pt x="259" y="132"/>
                      <a:pt x="259" y="132"/>
                    </a:cubicBezTo>
                    <a:cubicBezTo>
                      <a:pt x="150" y="132"/>
                      <a:pt x="150" y="132"/>
                      <a:pt x="150" y="132"/>
                    </a:cubicBezTo>
                    <a:cubicBezTo>
                      <a:pt x="150" y="132"/>
                      <a:pt x="150" y="132"/>
                      <a:pt x="150" y="132"/>
                    </a:cubicBezTo>
                    <a:close/>
                  </a:path>
                </a:pathLst>
              </a:custGeom>
              <a:solidFill>
                <a:schemeClr val="tx1"/>
              </a:solidFill>
              <a:ln>
                <a:noFill/>
              </a:ln>
            </p:spPr>
            <p:txBody>
              <a:bodyPr vert="horz" wrap="square" lIns="91415" tIns="45707" rIns="91415" bIns="45707" numCol="1" anchor="t" anchorCtr="0" compatLnSpc="1">
                <a:prstTxWarp prst="textNoShape">
                  <a:avLst/>
                </a:prstTxWarp>
              </a:bodyPr>
              <a:lstStyle/>
              <a:p>
                <a:pPr defTabSz="932504"/>
                <a:endParaRPr lang="en-US" kern="0">
                  <a:gradFill>
                    <a:gsLst>
                      <a:gs pos="83772">
                        <a:schemeClr val="tx1"/>
                      </a:gs>
                      <a:gs pos="42857">
                        <a:schemeClr val="tx1"/>
                      </a:gs>
                    </a:gsLst>
                    <a:lin ang="5400000" scaled="0"/>
                  </a:gradFill>
                </a:endParaRPr>
              </a:p>
            </p:txBody>
          </p:sp>
        </p:grpSp>
        <p:grpSp>
          <p:nvGrpSpPr>
            <p:cNvPr id="55" name="Group 54"/>
            <p:cNvGrpSpPr/>
            <p:nvPr/>
          </p:nvGrpSpPr>
          <p:grpSpPr>
            <a:xfrm>
              <a:off x="148911" y="1864676"/>
              <a:ext cx="1718120" cy="671565"/>
              <a:chOff x="7270490" y="5111698"/>
              <a:chExt cx="1718120" cy="671565"/>
            </a:xfrm>
          </p:grpSpPr>
          <p:sp>
            <p:nvSpPr>
              <p:cNvPr id="48" name="Freeform 21"/>
              <p:cNvSpPr>
                <a:spLocks noChangeAspect="1" noEditPoints="1"/>
              </p:cNvSpPr>
              <p:nvPr/>
            </p:nvSpPr>
            <p:spPr bwMode="auto">
              <a:xfrm>
                <a:off x="8110978" y="5111698"/>
                <a:ext cx="276726" cy="238292"/>
              </a:xfrm>
              <a:custGeom>
                <a:avLst/>
                <a:gdLst>
                  <a:gd name="T0" fmla="*/ 143 w 288"/>
                  <a:gd name="T1" fmla="*/ 175 h 248"/>
                  <a:gd name="T2" fmla="*/ 3 w 288"/>
                  <a:gd name="T3" fmla="*/ 139 h 248"/>
                  <a:gd name="T4" fmla="*/ 3 w 288"/>
                  <a:gd name="T5" fmla="*/ 117 h 248"/>
                  <a:gd name="T6" fmla="*/ 141 w 288"/>
                  <a:gd name="T7" fmla="*/ 151 h 248"/>
                  <a:gd name="T8" fmla="*/ 143 w 288"/>
                  <a:gd name="T9" fmla="*/ 151 h 248"/>
                  <a:gd name="T10" fmla="*/ 145 w 288"/>
                  <a:gd name="T11" fmla="*/ 151 h 248"/>
                  <a:gd name="T12" fmla="*/ 283 w 288"/>
                  <a:gd name="T13" fmla="*/ 117 h 248"/>
                  <a:gd name="T14" fmla="*/ 283 w 288"/>
                  <a:gd name="T15" fmla="*/ 139 h 248"/>
                  <a:gd name="T16" fmla="*/ 143 w 288"/>
                  <a:gd name="T17" fmla="*/ 175 h 248"/>
                  <a:gd name="T18" fmla="*/ 283 w 288"/>
                  <a:gd name="T19" fmla="*/ 214 h 248"/>
                  <a:gd name="T20" fmla="*/ 283 w 288"/>
                  <a:gd name="T21" fmla="*/ 190 h 248"/>
                  <a:gd name="T22" fmla="*/ 145 w 288"/>
                  <a:gd name="T23" fmla="*/ 227 h 248"/>
                  <a:gd name="T24" fmla="*/ 143 w 288"/>
                  <a:gd name="T25" fmla="*/ 227 h 248"/>
                  <a:gd name="T26" fmla="*/ 141 w 288"/>
                  <a:gd name="T27" fmla="*/ 227 h 248"/>
                  <a:gd name="T28" fmla="*/ 3 w 288"/>
                  <a:gd name="T29" fmla="*/ 190 h 248"/>
                  <a:gd name="T30" fmla="*/ 3 w 288"/>
                  <a:gd name="T31" fmla="*/ 214 h 248"/>
                  <a:gd name="T32" fmla="*/ 143 w 288"/>
                  <a:gd name="T33" fmla="*/ 248 h 248"/>
                  <a:gd name="T34" fmla="*/ 283 w 288"/>
                  <a:gd name="T35" fmla="*/ 214 h 248"/>
                  <a:gd name="T36" fmla="*/ 288 w 288"/>
                  <a:gd name="T37" fmla="*/ 68 h 248"/>
                  <a:gd name="T38" fmla="*/ 288 w 288"/>
                  <a:gd name="T39" fmla="*/ 37 h 248"/>
                  <a:gd name="T40" fmla="*/ 143 w 288"/>
                  <a:gd name="T41" fmla="*/ 0 h 248"/>
                  <a:gd name="T42" fmla="*/ 0 w 288"/>
                  <a:gd name="T43" fmla="*/ 37 h 248"/>
                  <a:gd name="T44" fmla="*/ 0 w 288"/>
                  <a:gd name="T45" fmla="*/ 68 h 248"/>
                  <a:gd name="T46" fmla="*/ 143 w 288"/>
                  <a:gd name="T47" fmla="*/ 103 h 248"/>
                  <a:gd name="T48" fmla="*/ 288 w 288"/>
                  <a:gd name="T49" fmla="*/ 68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8" h="248">
                    <a:moveTo>
                      <a:pt x="143" y="175"/>
                    </a:moveTo>
                    <a:lnTo>
                      <a:pt x="3" y="139"/>
                    </a:lnTo>
                    <a:lnTo>
                      <a:pt x="3" y="117"/>
                    </a:lnTo>
                    <a:lnTo>
                      <a:pt x="141" y="151"/>
                    </a:lnTo>
                    <a:lnTo>
                      <a:pt x="143" y="151"/>
                    </a:lnTo>
                    <a:lnTo>
                      <a:pt x="145" y="151"/>
                    </a:lnTo>
                    <a:lnTo>
                      <a:pt x="283" y="117"/>
                    </a:lnTo>
                    <a:lnTo>
                      <a:pt x="283" y="139"/>
                    </a:lnTo>
                    <a:lnTo>
                      <a:pt x="143" y="175"/>
                    </a:lnTo>
                    <a:close/>
                    <a:moveTo>
                      <a:pt x="283" y="214"/>
                    </a:moveTo>
                    <a:lnTo>
                      <a:pt x="283" y="190"/>
                    </a:lnTo>
                    <a:lnTo>
                      <a:pt x="145" y="227"/>
                    </a:lnTo>
                    <a:lnTo>
                      <a:pt x="143" y="227"/>
                    </a:lnTo>
                    <a:lnTo>
                      <a:pt x="141" y="227"/>
                    </a:lnTo>
                    <a:lnTo>
                      <a:pt x="3" y="190"/>
                    </a:lnTo>
                    <a:lnTo>
                      <a:pt x="3" y="214"/>
                    </a:lnTo>
                    <a:lnTo>
                      <a:pt x="143" y="248"/>
                    </a:lnTo>
                    <a:lnTo>
                      <a:pt x="283" y="214"/>
                    </a:lnTo>
                    <a:close/>
                    <a:moveTo>
                      <a:pt x="288" y="68"/>
                    </a:moveTo>
                    <a:lnTo>
                      <a:pt x="288" y="37"/>
                    </a:lnTo>
                    <a:lnTo>
                      <a:pt x="143" y="0"/>
                    </a:lnTo>
                    <a:lnTo>
                      <a:pt x="0" y="37"/>
                    </a:lnTo>
                    <a:lnTo>
                      <a:pt x="0" y="68"/>
                    </a:lnTo>
                    <a:lnTo>
                      <a:pt x="143" y="103"/>
                    </a:lnTo>
                    <a:lnTo>
                      <a:pt x="288" y="68"/>
                    </a:lnTo>
                    <a:close/>
                  </a:path>
                </a:pathLst>
              </a:custGeom>
              <a:solidFill>
                <a:schemeClr val="tx1"/>
              </a:solidFill>
              <a:ln>
                <a:noFill/>
              </a:ln>
            </p:spPr>
            <p:txBody>
              <a:bodyPr vert="horz" wrap="square" lIns="91415" tIns="45707" rIns="91415" bIns="45707" numCol="1" anchor="t" anchorCtr="0" compatLnSpc="1">
                <a:prstTxWarp prst="textNoShape">
                  <a:avLst/>
                </a:prstTxWarp>
              </a:bodyPr>
              <a:lstStyle/>
              <a:p>
                <a:pPr defTabSz="932504"/>
                <a:endParaRPr lang="en-US" kern="0">
                  <a:gradFill>
                    <a:gsLst>
                      <a:gs pos="83772">
                        <a:schemeClr val="tx1"/>
                      </a:gs>
                      <a:gs pos="42857">
                        <a:schemeClr val="tx1"/>
                      </a:gs>
                    </a:gsLst>
                    <a:lin ang="5400000" scaled="0"/>
                  </a:gradFill>
                </a:endParaRPr>
              </a:p>
            </p:txBody>
          </p:sp>
          <p:sp>
            <p:nvSpPr>
              <p:cNvPr id="50" name="TextBox 49"/>
              <p:cNvSpPr txBox="1"/>
              <p:nvPr/>
            </p:nvSpPr>
            <p:spPr>
              <a:xfrm>
                <a:off x="7270490" y="5266271"/>
                <a:ext cx="1718120" cy="516992"/>
              </a:xfrm>
              <a:prstGeom prst="rect">
                <a:avLst/>
              </a:prstGeom>
              <a:noFill/>
            </p:spPr>
            <p:txBody>
              <a:bodyPr wrap="square" lIns="639907" tIns="146264" rIns="182831" bIns="146264" rtlCol="0">
                <a:spAutoFit/>
              </a:bodyPr>
              <a:lstStyle/>
              <a:p>
                <a:pPr defTabSz="932504">
                  <a:lnSpc>
                    <a:spcPct val="90000"/>
                  </a:lnSpc>
                  <a:spcBef>
                    <a:spcPts val="1800"/>
                  </a:spcBef>
                </a:pPr>
                <a:r>
                  <a:rPr lang="en-US" sz="1599" b="1" kern="0">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Storage</a:t>
                </a:r>
              </a:p>
            </p:txBody>
          </p:sp>
        </p:grpSp>
        <p:grpSp>
          <p:nvGrpSpPr>
            <p:cNvPr id="57" name="Group 56"/>
            <p:cNvGrpSpPr/>
            <p:nvPr/>
          </p:nvGrpSpPr>
          <p:grpSpPr>
            <a:xfrm>
              <a:off x="2929925" y="1826579"/>
              <a:ext cx="2719933" cy="731950"/>
              <a:chOff x="9659512" y="5051313"/>
              <a:chExt cx="2719933" cy="731950"/>
            </a:xfrm>
          </p:grpSpPr>
          <p:sp>
            <p:nvSpPr>
              <p:cNvPr id="49" name="Freeform 21"/>
              <p:cNvSpPr>
                <a:spLocks noChangeAspect="1" noEditPoints="1"/>
              </p:cNvSpPr>
              <p:nvPr/>
            </p:nvSpPr>
            <p:spPr bwMode="auto">
              <a:xfrm>
                <a:off x="10676210" y="5051313"/>
                <a:ext cx="330579" cy="230339"/>
              </a:xfrm>
              <a:custGeom>
                <a:avLst/>
                <a:gdLst>
                  <a:gd name="T0" fmla="*/ 28 w 128"/>
                  <a:gd name="T1" fmla="*/ 88 h 88"/>
                  <a:gd name="T2" fmla="*/ 94 w 128"/>
                  <a:gd name="T3" fmla="*/ 88 h 88"/>
                  <a:gd name="T4" fmla="*/ 128 w 128"/>
                  <a:gd name="T5" fmla="*/ 54 h 88"/>
                  <a:gd name="T6" fmla="*/ 96 w 128"/>
                  <a:gd name="T7" fmla="*/ 20 h 88"/>
                  <a:gd name="T8" fmla="*/ 64 w 128"/>
                  <a:gd name="T9" fmla="*/ 0 h 88"/>
                  <a:gd name="T10" fmla="*/ 28 w 128"/>
                  <a:gd name="T11" fmla="*/ 32 h 88"/>
                  <a:gd name="T12" fmla="*/ 28 w 128"/>
                  <a:gd name="T13" fmla="*/ 32 h 88"/>
                  <a:gd name="T14" fmla="*/ 0 w 128"/>
                  <a:gd name="T15" fmla="*/ 60 h 88"/>
                  <a:gd name="T16" fmla="*/ 28 w 128"/>
                  <a:gd name="T17" fmla="*/ 88 h 88"/>
                  <a:gd name="T18" fmla="*/ 28 w 128"/>
                  <a:gd name="T19" fmla="*/ 40 h 88"/>
                  <a:gd name="T20" fmla="*/ 31 w 128"/>
                  <a:gd name="T21" fmla="*/ 41 h 88"/>
                  <a:gd name="T22" fmla="*/ 36 w 128"/>
                  <a:gd name="T23" fmla="*/ 41 h 88"/>
                  <a:gd name="T24" fmla="*/ 36 w 128"/>
                  <a:gd name="T25" fmla="*/ 36 h 88"/>
                  <a:gd name="T26" fmla="*/ 64 w 128"/>
                  <a:gd name="T27" fmla="*/ 8 h 88"/>
                  <a:gd name="T28" fmla="*/ 90 w 128"/>
                  <a:gd name="T29" fmla="*/ 26 h 88"/>
                  <a:gd name="T30" fmla="*/ 91 w 128"/>
                  <a:gd name="T31" fmla="*/ 28 h 88"/>
                  <a:gd name="T32" fmla="*/ 94 w 128"/>
                  <a:gd name="T33" fmla="*/ 28 h 88"/>
                  <a:gd name="T34" fmla="*/ 120 w 128"/>
                  <a:gd name="T35" fmla="*/ 54 h 88"/>
                  <a:gd name="T36" fmla="*/ 94 w 128"/>
                  <a:gd name="T37" fmla="*/ 80 h 88"/>
                  <a:gd name="T38" fmla="*/ 28 w 128"/>
                  <a:gd name="T39" fmla="*/ 80 h 88"/>
                  <a:gd name="T40" fmla="*/ 8 w 128"/>
                  <a:gd name="T41" fmla="*/ 60 h 88"/>
                  <a:gd name="T42" fmla="*/ 28 w 128"/>
                  <a:gd name="T43" fmla="*/ 40 h 88"/>
                  <a:gd name="T44" fmla="*/ 78 w 128"/>
                  <a:gd name="T45" fmla="*/ 57 h 88"/>
                  <a:gd name="T46" fmla="*/ 72 w 128"/>
                  <a:gd name="T47" fmla="*/ 60 h 88"/>
                  <a:gd name="T48" fmla="*/ 56 w 128"/>
                  <a:gd name="T49" fmla="*/ 54 h 88"/>
                  <a:gd name="T50" fmla="*/ 56 w 128"/>
                  <a:gd name="T51" fmla="*/ 52 h 88"/>
                  <a:gd name="T52" fmla="*/ 56 w 128"/>
                  <a:gd name="T53" fmla="*/ 51 h 88"/>
                  <a:gd name="T54" fmla="*/ 72 w 128"/>
                  <a:gd name="T55" fmla="*/ 41 h 88"/>
                  <a:gd name="T56" fmla="*/ 78 w 128"/>
                  <a:gd name="T57" fmla="*/ 44 h 88"/>
                  <a:gd name="T58" fmla="*/ 84 w 128"/>
                  <a:gd name="T59" fmla="*/ 38 h 88"/>
                  <a:gd name="T60" fmla="*/ 78 w 128"/>
                  <a:gd name="T61" fmla="*/ 31 h 88"/>
                  <a:gd name="T62" fmla="*/ 71 w 128"/>
                  <a:gd name="T63" fmla="*/ 36 h 88"/>
                  <a:gd name="T64" fmla="*/ 53 w 128"/>
                  <a:gd name="T65" fmla="*/ 47 h 88"/>
                  <a:gd name="T66" fmla="*/ 50 w 128"/>
                  <a:gd name="T67" fmla="*/ 46 h 88"/>
                  <a:gd name="T68" fmla="*/ 43 w 128"/>
                  <a:gd name="T69" fmla="*/ 52 h 88"/>
                  <a:gd name="T70" fmla="*/ 50 w 128"/>
                  <a:gd name="T71" fmla="*/ 59 h 88"/>
                  <a:gd name="T72" fmla="*/ 53 w 128"/>
                  <a:gd name="T73" fmla="*/ 58 h 88"/>
                  <a:gd name="T74" fmla="*/ 71 w 128"/>
                  <a:gd name="T75" fmla="*/ 65 h 88"/>
                  <a:gd name="T76" fmla="*/ 78 w 128"/>
                  <a:gd name="T77" fmla="*/ 70 h 88"/>
                  <a:gd name="T78" fmla="*/ 84 w 128"/>
                  <a:gd name="T79" fmla="*/ 64 h 88"/>
                  <a:gd name="T80" fmla="*/ 78 w 128"/>
                  <a:gd name="T81" fmla="*/ 57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8" h="88">
                    <a:moveTo>
                      <a:pt x="28" y="88"/>
                    </a:moveTo>
                    <a:cubicBezTo>
                      <a:pt x="94" y="88"/>
                      <a:pt x="94" y="88"/>
                      <a:pt x="94" y="88"/>
                    </a:cubicBezTo>
                    <a:cubicBezTo>
                      <a:pt x="112" y="88"/>
                      <a:pt x="128" y="73"/>
                      <a:pt x="128" y="54"/>
                    </a:cubicBezTo>
                    <a:cubicBezTo>
                      <a:pt x="128" y="36"/>
                      <a:pt x="114" y="21"/>
                      <a:pt x="96" y="20"/>
                    </a:cubicBezTo>
                    <a:cubicBezTo>
                      <a:pt x="90" y="8"/>
                      <a:pt x="77" y="0"/>
                      <a:pt x="64" y="0"/>
                    </a:cubicBezTo>
                    <a:cubicBezTo>
                      <a:pt x="45" y="0"/>
                      <a:pt x="30" y="14"/>
                      <a:pt x="28" y="32"/>
                    </a:cubicBezTo>
                    <a:cubicBezTo>
                      <a:pt x="28" y="32"/>
                      <a:pt x="28" y="32"/>
                      <a:pt x="28" y="32"/>
                    </a:cubicBezTo>
                    <a:cubicBezTo>
                      <a:pt x="12" y="32"/>
                      <a:pt x="0" y="45"/>
                      <a:pt x="0" y="60"/>
                    </a:cubicBezTo>
                    <a:cubicBezTo>
                      <a:pt x="0" y="76"/>
                      <a:pt x="12" y="88"/>
                      <a:pt x="28" y="88"/>
                    </a:cubicBezTo>
                    <a:close/>
                    <a:moveTo>
                      <a:pt x="28" y="40"/>
                    </a:moveTo>
                    <a:cubicBezTo>
                      <a:pt x="29" y="40"/>
                      <a:pt x="30" y="40"/>
                      <a:pt x="31" y="41"/>
                    </a:cubicBezTo>
                    <a:cubicBezTo>
                      <a:pt x="36" y="41"/>
                      <a:pt x="36" y="41"/>
                      <a:pt x="36" y="41"/>
                    </a:cubicBezTo>
                    <a:cubicBezTo>
                      <a:pt x="36" y="36"/>
                      <a:pt x="36" y="36"/>
                      <a:pt x="36" y="36"/>
                    </a:cubicBezTo>
                    <a:cubicBezTo>
                      <a:pt x="36" y="21"/>
                      <a:pt x="48" y="8"/>
                      <a:pt x="64" y="8"/>
                    </a:cubicBezTo>
                    <a:cubicBezTo>
                      <a:pt x="75" y="8"/>
                      <a:pt x="85" y="15"/>
                      <a:pt x="90" y="26"/>
                    </a:cubicBezTo>
                    <a:cubicBezTo>
                      <a:pt x="91" y="28"/>
                      <a:pt x="91" y="28"/>
                      <a:pt x="91" y="28"/>
                    </a:cubicBezTo>
                    <a:cubicBezTo>
                      <a:pt x="94" y="28"/>
                      <a:pt x="94" y="28"/>
                      <a:pt x="94" y="28"/>
                    </a:cubicBezTo>
                    <a:cubicBezTo>
                      <a:pt x="108" y="28"/>
                      <a:pt x="120" y="40"/>
                      <a:pt x="120" y="54"/>
                    </a:cubicBezTo>
                    <a:cubicBezTo>
                      <a:pt x="120" y="69"/>
                      <a:pt x="108" y="80"/>
                      <a:pt x="94" y="80"/>
                    </a:cubicBezTo>
                    <a:cubicBezTo>
                      <a:pt x="28" y="80"/>
                      <a:pt x="28" y="80"/>
                      <a:pt x="28" y="80"/>
                    </a:cubicBezTo>
                    <a:cubicBezTo>
                      <a:pt x="17" y="80"/>
                      <a:pt x="8" y="71"/>
                      <a:pt x="8" y="60"/>
                    </a:cubicBezTo>
                    <a:cubicBezTo>
                      <a:pt x="8" y="49"/>
                      <a:pt x="17" y="40"/>
                      <a:pt x="28" y="40"/>
                    </a:cubicBezTo>
                    <a:close/>
                    <a:moveTo>
                      <a:pt x="78" y="57"/>
                    </a:moveTo>
                    <a:cubicBezTo>
                      <a:pt x="75" y="57"/>
                      <a:pt x="73" y="58"/>
                      <a:pt x="72" y="60"/>
                    </a:cubicBezTo>
                    <a:cubicBezTo>
                      <a:pt x="56" y="54"/>
                      <a:pt x="56" y="54"/>
                      <a:pt x="56" y="54"/>
                    </a:cubicBezTo>
                    <a:cubicBezTo>
                      <a:pt x="56" y="54"/>
                      <a:pt x="56" y="53"/>
                      <a:pt x="56" y="52"/>
                    </a:cubicBezTo>
                    <a:cubicBezTo>
                      <a:pt x="56" y="52"/>
                      <a:pt x="56" y="51"/>
                      <a:pt x="56" y="51"/>
                    </a:cubicBezTo>
                    <a:cubicBezTo>
                      <a:pt x="72" y="41"/>
                      <a:pt x="72" y="41"/>
                      <a:pt x="72" y="41"/>
                    </a:cubicBezTo>
                    <a:cubicBezTo>
                      <a:pt x="73" y="43"/>
                      <a:pt x="75" y="44"/>
                      <a:pt x="78" y="44"/>
                    </a:cubicBezTo>
                    <a:cubicBezTo>
                      <a:pt x="81" y="44"/>
                      <a:pt x="84" y="41"/>
                      <a:pt x="84" y="38"/>
                    </a:cubicBezTo>
                    <a:cubicBezTo>
                      <a:pt x="84" y="34"/>
                      <a:pt x="81" y="31"/>
                      <a:pt x="78" y="31"/>
                    </a:cubicBezTo>
                    <a:cubicBezTo>
                      <a:pt x="75" y="31"/>
                      <a:pt x="72" y="33"/>
                      <a:pt x="71" y="36"/>
                    </a:cubicBezTo>
                    <a:cubicBezTo>
                      <a:pt x="53" y="47"/>
                      <a:pt x="53" y="47"/>
                      <a:pt x="53" y="47"/>
                    </a:cubicBezTo>
                    <a:cubicBezTo>
                      <a:pt x="52" y="46"/>
                      <a:pt x="51" y="46"/>
                      <a:pt x="50" y="46"/>
                    </a:cubicBezTo>
                    <a:cubicBezTo>
                      <a:pt x="46" y="46"/>
                      <a:pt x="43" y="49"/>
                      <a:pt x="43" y="52"/>
                    </a:cubicBezTo>
                    <a:cubicBezTo>
                      <a:pt x="43" y="56"/>
                      <a:pt x="46" y="59"/>
                      <a:pt x="50" y="59"/>
                    </a:cubicBezTo>
                    <a:cubicBezTo>
                      <a:pt x="51" y="59"/>
                      <a:pt x="52" y="59"/>
                      <a:pt x="53" y="58"/>
                    </a:cubicBezTo>
                    <a:cubicBezTo>
                      <a:pt x="71" y="65"/>
                      <a:pt x="71" y="65"/>
                      <a:pt x="71" y="65"/>
                    </a:cubicBezTo>
                    <a:cubicBezTo>
                      <a:pt x="72" y="68"/>
                      <a:pt x="75" y="70"/>
                      <a:pt x="78" y="70"/>
                    </a:cubicBezTo>
                    <a:cubicBezTo>
                      <a:pt x="81" y="70"/>
                      <a:pt x="84" y="67"/>
                      <a:pt x="84" y="64"/>
                    </a:cubicBezTo>
                    <a:cubicBezTo>
                      <a:pt x="84" y="60"/>
                      <a:pt x="81" y="57"/>
                      <a:pt x="78" y="57"/>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1" tIns="146264" rIns="182831" bIns="146264" numCol="1" spcCol="0" rtlCol="0" fromWordArt="0" anchor="t" anchorCtr="0" forceAA="0" compatLnSpc="1">
                <a:prstTxWarp prst="textNoShape">
                  <a:avLst/>
                </a:prstTxWarp>
                <a:noAutofit/>
              </a:bodyPr>
              <a:lstStyle/>
              <a:p>
                <a:pPr defTabSz="932504">
                  <a:lnSpc>
                    <a:spcPct val="90000"/>
                  </a:lnSpc>
                </a:pPr>
                <a:endParaRPr lang="en-US" sz="2400" kern="0">
                  <a:ln w="3175">
                    <a:noFill/>
                  </a:ln>
                  <a:gradFill>
                    <a:gsLst>
                      <a:gs pos="83772">
                        <a:schemeClr val="tx1"/>
                      </a:gs>
                      <a:gs pos="42857">
                        <a:schemeClr val="tx1"/>
                      </a:gs>
                    </a:gsLst>
                    <a:lin ang="5400000" scaled="0"/>
                  </a:gradFill>
                  <a:cs typeface="Segoe UI" pitchFamily="34" charset="0"/>
                </a:endParaRPr>
              </a:p>
            </p:txBody>
          </p:sp>
          <p:sp>
            <p:nvSpPr>
              <p:cNvPr id="51" name="TextBox 50"/>
              <p:cNvSpPr txBox="1"/>
              <p:nvPr/>
            </p:nvSpPr>
            <p:spPr>
              <a:xfrm>
                <a:off x="9659512" y="5266271"/>
                <a:ext cx="2719933" cy="516992"/>
              </a:xfrm>
              <a:prstGeom prst="rect">
                <a:avLst/>
              </a:prstGeom>
              <a:noFill/>
            </p:spPr>
            <p:txBody>
              <a:bodyPr wrap="square" lIns="639907" tIns="146264" rIns="182831" bIns="146264" rtlCol="0">
                <a:spAutoFit/>
              </a:bodyPr>
              <a:lstStyle/>
              <a:p>
                <a:pPr defTabSz="932504">
                  <a:lnSpc>
                    <a:spcPct val="90000"/>
                  </a:lnSpc>
                  <a:spcBef>
                    <a:spcPts val="1800"/>
                  </a:spcBef>
                </a:pPr>
                <a:r>
                  <a:rPr lang="en-US" sz="1599" b="1" kern="0">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Networking</a:t>
                </a:r>
              </a:p>
            </p:txBody>
          </p:sp>
        </p:grpSp>
      </p:grpSp>
      <p:sp>
        <p:nvSpPr>
          <p:cNvPr id="60" name="Rectangle 59"/>
          <p:cNvSpPr/>
          <p:nvPr/>
        </p:nvSpPr>
        <p:spPr bwMode="auto">
          <a:xfrm>
            <a:off x="5128131" y="2513146"/>
            <a:ext cx="2331422" cy="3182289"/>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8011" tIns="134408" rIns="168011" bIns="134408" numCol="1" spcCol="0" rtlCol="0" fromWordArt="0" anchor="t" anchorCtr="0" forceAA="0" compatLnSpc="1">
            <a:prstTxWarp prst="textNoShape">
              <a:avLst/>
            </a:prstTxWarp>
            <a:noAutofit/>
          </a:bodyPr>
          <a:lstStyle/>
          <a:p>
            <a:pPr defTabSz="856773" fontAlgn="base">
              <a:spcBef>
                <a:spcPct val="0"/>
              </a:spcBef>
              <a:spcAft>
                <a:spcPct val="0"/>
              </a:spcAft>
            </a:pPr>
            <a:r>
              <a:rPr lang="en-US" sz="3200">
                <a:solidFill>
                  <a:schemeClr val="bg1">
                    <a:lumMod val="75000"/>
                  </a:schemeClr>
                </a:solidFill>
                <a:latin typeface="Segoe UI"/>
                <a:ea typeface="Segoe UI" pitchFamily="34" charset="0"/>
                <a:cs typeface="Segoe UI" pitchFamily="34" charset="0"/>
              </a:rPr>
              <a:t>Objects</a:t>
            </a:r>
          </a:p>
          <a:p>
            <a:pPr defTabSz="856773" fontAlgn="base">
              <a:spcBef>
                <a:spcPct val="0"/>
              </a:spcBef>
              <a:spcAft>
                <a:spcPct val="0"/>
              </a:spcAft>
            </a:pPr>
            <a:r>
              <a:rPr lang="en-US" sz="1600">
                <a:solidFill>
                  <a:schemeClr val="bg1">
                    <a:lumMod val="75000"/>
                  </a:schemeClr>
                </a:solidFill>
                <a:latin typeface="Segoe UI"/>
                <a:ea typeface="Segoe UI" pitchFamily="34" charset="0"/>
                <a:cs typeface="Segoe UI" pitchFamily="34" charset="0"/>
              </a:rPr>
              <a:t>Highly scalable, REST based cloud object store</a:t>
            </a:r>
          </a:p>
          <a:p>
            <a:pPr defTabSz="856773" fontAlgn="base">
              <a:spcBef>
                <a:spcPct val="0"/>
              </a:spcBef>
              <a:spcAft>
                <a:spcPct val="0"/>
              </a:spcAft>
            </a:pPr>
            <a:endParaRPr lang="en-US" sz="1600">
              <a:solidFill>
                <a:schemeClr val="bg1">
                  <a:lumMod val="75000"/>
                </a:schemeClr>
              </a:solidFill>
              <a:latin typeface="Segoe UI"/>
              <a:ea typeface="Segoe UI" pitchFamily="34" charset="0"/>
              <a:cs typeface="Segoe UI" pitchFamily="34" charset="0"/>
            </a:endParaRPr>
          </a:p>
          <a:p>
            <a:pPr defTabSz="856773" fontAlgn="base">
              <a:spcBef>
                <a:spcPct val="0"/>
              </a:spcBef>
              <a:spcAft>
                <a:spcPct val="0"/>
              </a:spcAft>
            </a:pPr>
            <a:r>
              <a:rPr lang="en-US" sz="1400">
                <a:solidFill>
                  <a:schemeClr val="bg1">
                    <a:lumMod val="75000"/>
                  </a:schemeClr>
                </a:solidFill>
                <a:latin typeface="Segoe UI"/>
                <a:ea typeface="Segoe UI" pitchFamily="34" charset="0"/>
                <a:cs typeface="Segoe UI" pitchFamily="34" charset="0"/>
              </a:rPr>
              <a:t>Block Blobs: Sequential file I/O</a:t>
            </a:r>
          </a:p>
          <a:p>
            <a:pPr defTabSz="856773" fontAlgn="base">
              <a:spcBef>
                <a:spcPct val="0"/>
              </a:spcBef>
              <a:spcAft>
                <a:spcPct val="0"/>
              </a:spcAft>
            </a:pPr>
            <a:r>
              <a:rPr lang="en-US" sz="1400">
                <a:solidFill>
                  <a:schemeClr val="bg1">
                    <a:lumMod val="75000"/>
                  </a:schemeClr>
                </a:solidFill>
                <a:latin typeface="Segoe UI"/>
                <a:ea typeface="Segoe UI" pitchFamily="34" charset="0"/>
                <a:cs typeface="Segoe UI" pitchFamily="34" charset="0"/>
              </a:rPr>
              <a:t>Cool Tier Available</a:t>
            </a:r>
          </a:p>
          <a:p>
            <a:pPr defTabSz="856773" fontAlgn="base">
              <a:spcBef>
                <a:spcPct val="0"/>
              </a:spcBef>
              <a:spcAft>
                <a:spcPct val="0"/>
              </a:spcAft>
            </a:pPr>
            <a:r>
              <a:rPr lang="en-US" sz="1400">
                <a:solidFill>
                  <a:schemeClr val="bg1">
                    <a:lumMod val="75000"/>
                  </a:schemeClr>
                </a:solidFill>
                <a:latin typeface="Segoe UI"/>
                <a:ea typeface="Segoe UI" pitchFamily="34" charset="0"/>
                <a:cs typeface="Segoe UI" pitchFamily="34" charset="0"/>
              </a:rPr>
              <a:t>Page Blobs: Random-write pattern data</a:t>
            </a:r>
          </a:p>
          <a:p>
            <a:pPr defTabSz="856773" fontAlgn="base">
              <a:spcBef>
                <a:spcPct val="0"/>
              </a:spcBef>
              <a:spcAft>
                <a:spcPct val="0"/>
              </a:spcAft>
            </a:pPr>
            <a:r>
              <a:rPr lang="en-US" sz="1400">
                <a:solidFill>
                  <a:schemeClr val="bg1">
                    <a:lumMod val="75000"/>
                  </a:schemeClr>
                </a:solidFill>
                <a:latin typeface="Segoe UI"/>
                <a:ea typeface="Segoe UI" pitchFamily="34" charset="0"/>
                <a:cs typeface="Segoe UI" pitchFamily="34" charset="0"/>
              </a:rPr>
              <a:t>Append Blobs</a:t>
            </a:r>
          </a:p>
        </p:txBody>
      </p:sp>
      <p:sp>
        <p:nvSpPr>
          <p:cNvPr id="61" name="Rectangle 60"/>
          <p:cNvSpPr/>
          <p:nvPr/>
        </p:nvSpPr>
        <p:spPr bwMode="auto">
          <a:xfrm>
            <a:off x="9875245" y="2513146"/>
            <a:ext cx="2331422" cy="3182289"/>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8011" tIns="134408" rIns="168011" bIns="134408" numCol="1" spcCol="0" rtlCol="0" fromWordArt="0" anchor="t" anchorCtr="0" forceAA="0" compatLnSpc="1">
            <a:prstTxWarp prst="textNoShape">
              <a:avLst/>
            </a:prstTxWarp>
            <a:noAutofit/>
          </a:bodyPr>
          <a:lstStyle/>
          <a:p>
            <a:pPr defTabSz="856773" fontAlgn="base">
              <a:spcBef>
                <a:spcPct val="0"/>
              </a:spcBef>
              <a:spcAft>
                <a:spcPct val="0"/>
              </a:spcAft>
            </a:pPr>
            <a:r>
              <a:rPr lang="en-US" sz="3200">
                <a:solidFill>
                  <a:schemeClr val="bg1">
                    <a:lumMod val="75000"/>
                  </a:schemeClr>
                </a:solidFill>
                <a:latin typeface="Segoe UI"/>
                <a:ea typeface="Segoe UI" pitchFamily="34" charset="0"/>
                <a:cs typeface="Segoe UI" pitchFamily="34" charset="0"/>
              </a:rPr>
              <a:t>Queues</a:t>
            </a:r>
          </a:p>
          <a:p>
            <a:pPr defTabSz="856773" fontAlgn="base">
              <a:spcBef>
                <a:spcPct val="0"/>
              </a:spcBef>
              <a:spcAft>
                <a:spcPct val="0"/>
              </a:spcAft>
            </a:pPr>
            <a:r>
              <a:rPr lang="en-US" sz="1600">
                <a:solidFill>
                  <a:schemeClr val="bg1">
                    <a:lumMod val="75000"/>
                  </a:schemeClr>
                </a:solidFill>
                <a:latin typeface="Segoe UI"/>
                <a:ea typeface="Segoe UI" pitchFamily="34" charset="0"/>
                <a:cs typeface="Segoe UI" pitchFamily="34" charset="0"/>
              </a:rPr>
              <a:t>Reliable queues at scale for cloud services</a:t>
            </a:r>
          </a:p>
          <a:p>
            <a:pPr defTabSz="856773" fontAlgn="base">
              <a:spcBef>
                <a:spcPct val="0"/>
              </a:spcBef>
              <a:spcAft>
                <a:spcPct val="0"/>
              </a:spcAft>
            </a:pPr>
            <a:endParaRPr lang="en-US" sz="1600">
              <a:solidFill>
                <a:schemeClr val="bg1">
                  <a:lumMod val="75000"/>
                </a:schemeClr>
              </a:solidFill>
              <a:latin typeface="Segoe UI"/>
              <a:ea typeface="Segoe UI" pitchFamily="34" charset="0"/>
              <a:cs typeface="Segoe UI" pitchFamily="34" charset="0"/>
            </a:endParaRPr>
          </a:p>
          <a:p>
            <a:pPr defTabSz="856773" fontAlgn="base">
              <a:spcBef>
                <a:spcPct val="0"/>
              </a:spcBef>
              <a:spcAft>
                <a:spcPct val="0"/>
              </a:spcAft>
            </a:pPr>
            <a:r>
              <a:rPr lang="en-US" sz="1400">
                <a:solidFill>
                  <a:schemeClr val="bg1">
                    <a:lumMod val="75000"/>
                  </a:schemeClr>
                </a:solidFill>
                <a:latin typeface="Segoe UI"/>
                <a:cs typeface="Segoe UI" pitchFamily="34" charset="0"/>
              </a:rPr>
              <a:t>Decouple and scale components</a:t>
            </a:r>
          </a:p>
          <a:p>
            <a:pPr defTabSz="856773" fontAlgn="base">
              <a:spcBef>
                <a:spcPct val="0"/>
              </a:spcBef>
              <a:spcAft>
                <a:spcPct val="0"/>
              </a:spcAft>
            </a:pPr>
            <a:r>
              <a:rPr lang="en-US" sz="1400">
                <a:solidFill>
                  <a:schemeClr val="bg1">
                    <a:lumMod val="75000"/>
                  </a:schemeClr>
                </a:solidFill>
                <a:latin typeface="Segoe UI"/>
                <a:cs typeface="Segoe UI" pitchFamily="34" charset="0"/>
              </a:rPr>
              <a:t>Message visibility timeout and update message to protect against unreliable dequeuers </a:t>
            </a:r>
          </a:p>
        </p:txBody>
      </p:sp>
      <p:sp>
        <p:nvSpPr>
          <p:cNvPr id="62" name="Rectangle 61"/>
          <p:cNvSpPr/>
          <p:nvPr/>
        </p:nvSpPr>
        <p:spPr bwMode="auto">
          <a:xfrm>
            <a:off x="7501688" y="2513146"/>
            <a:ext cx="2331422" cy="3182289"/>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8011" tIns="134408" rIns="168011" bIns="134408" numCol="1" spcCol="0" rtlCol="0" fromWordArt="0" anchor="t" anchorCtr="0" forceAA="0" compatLnSpc="1">
            <a:prstTxWarp prst="textNoShape">
              <a:avLst/>
            </a:prstTxWarp>
            <a:noAutofit/>
          </a:bodyPr>
          <a:lstStyle/>
          <a:p>
            <a:pPr defTabSz="856773" fontAlgn="base">
              <a:spcBef>
                <a:spcPct val="0"/>
              </a:spcBef>
              <a:spcAft>
                <a:spcPct val="0"/>
              </a:spcAft>
            </a:pPr>
            <a:r>
              <a:rPr lang="en-US" sz="3200">
                <a:solidFill>
                  <a:schemeClr val="bg1">
                    <a:lumMod val="75000"/>
                  </a:schemeClr>
                </a:solidFill>
                <a:latin typeface="Segoe UI"/>
                <a:ea typeface="Segoe UI" pitchFamily="34" charset="0"/>
                <a:cs typeface="Segoe UI" pitchFamily="34" charset="0"/>
              </a:rPr>
              <a:t>Tables</a:t>
            </a:r>
          </a:p>
          <a:p>
            <a:pPr defTabSz="856773" fontAlgn="base">
              <a:spcBef>
                <a:spcPct val="0"/>
              </a:spcBef>
              <a:spcAft>
                <a:spcPct val="0"/>
              </a:spcAft>
            </a:pPr>
            <a:r>
              <a:rPr lang="en-US" sz="1600">
                <a:solidFill>
                  <a:schemeClr val="bg1">
                    <a:lumMod val="75000"/>
                  </a:schemeClr>
                </a:solidFill>
                <a:latin typeface="Segoe UI"/>
                <a:ea typeface="Segoe UI" pitchFamily="34" charset="0"/>
                <a:cs typeface="Segoe UI" pitchFamily="34" charset="0"/>
              </a:rPr>
              <a:t>Massive auto-scaling NoSQL store</a:t>
            </a:r>
          </a:p>
          <a:p>
            <a:pPr defTabSz="856773" fontAlgn="base">
              <a:spcBef>
                <a:spcPct val="0"/>
              </a:spcBef>
              <a:spcAft>
                <a:spcPct val="0"/>
              </a:spcAft>
            </a:pPr>
            <a:endParaRPr lang="en-US" sz="1600">
              <a:solidFill>
                <a:schemeClr val="bg1">
                  <a:lumMod val="75000"/>
                </a:schemeClr>
              </a:solidFill>
              <a:latin typeface="Segoe UI"/>
              <a:ea typeface="Segoe UI" pitchFamily="34" charset="0"/>
              <a:cs typeface="Segoe UI" pitchFamily="34" charset="0"/>
            </a:endParaRPr>
          </a:p>
          <a:p>
            <a:pPr defTabSz="856773" fontAlgn="base">
              <a:spcBef>
                <a:spcPct val="0"/>
              </a:spcBef>
              <a:spcAft>
                <a:spcPct val="0"/>
              </a:spcAft>
            </a:pPr>
            <a:r>
              <a:rPr lang="en-US" sz="1400">
                <a:solidFill>
                  <a:schemeClr val="bg1">
                    <a:lumMod val="75000"/>
                  </a:schemeClr>
                </a:solidFill>
                <a:latin typeface="Segoe UI"/>
                <a:ea typeface="Segoe UI" pitchFamily="34" charset="0"/>
                <a:cs typeface="Segoe UI" pitchFamily="34" charset="0"/>
              </a:rPr>
              <a:t>Dynamic scaling based on load</a:t>
            </a:r>
          </a:p>
          <a:p>
            <a:pPr defTabSz="856773" fontAlgn="base">
              <a:spcBef>
                <a:spcPct val="0"/>
              </a:spcBef>
              <a:spcAft>
                <a:spcPct val="0"/>
              </a:spcAft>
            </a:pPr>
            <a:endParaRPr lang="en-US" sz="1400">
              <a:solidFill>
                <a:schemeClr val="bg1">
                  <a:lumMod val="75000"/>
                </a:schemeClr>
              </a:solidFill>
              <a:latin typeface="Segoe UI"/>
              <a:ea typeface="Segoe UI" pitchFamily="34" charset="0"/>
              <a:cs typeface="Segoe UI" pitchFamily="34" charset="0"/>
            </a:endParaRPr>
          </a:p>
          <a:p>
            <a:pPr defTabSz="856773" fontAlgn="base">
              <a:spcBef>
                <a:spcPct val="0"/>
              </a:spcBef>
              <a:spcAft>
                <a:spcPct val="0"/>
              </a:spcAft>
            </a:pPr>
            <a:r>
              <a:rPr lang="en-US" sz="1400">
                <a:solidFill>
                  <a:schemeClr val="bg1">
                    <a:lumMod val="75000"/>
                  </a:schemeClr>
                </a:solidFill>
                <a:latin typeface="Segoe UI"/>
                <a:ea typeface="Segoe UI" pitchFamily="34" charset="0"/>
                <a:cs typeface="Segoe UI" pitchFamily="34" charset="0"/>
              </a:rPr>
              <a:t>Scale to PBs of table data </a:t>
            </a:r>
          </a:p>
          <a:p>
            <a:pPr defTabSz="856773" fontAlgn="base">
              <a:spcBef>
                <a:spcPct val="0"/>
              </a:spcBef>
              <a:spcAft>
                <a:spcPct val="0"/>
              </a:spcAft>
            </a:pPr>
            <a:endParaRPr lang="en-US" sz="1400">
              <a:solidFill>
                <a:schemeClr val="bg1">
                  <a:lumMod val="75000"/>
                </a:schemeClr>
              </a:solidFill>
              <a:latin typeface="Segoe UI"/>
              <a:ea typeface="Segoe UI" pitchFamily="34" charset="0"/>
              <a:cs typeface="Segoe UI" pitchFamily="34" charset="0"/>
            </a:endParaRPr>
          </a:p>
          <a:p>
            <a:pPr defTabSz="856773" fontAlgn="base">
              <a:spcBef>
                <a:spcPct val="0"/>
              </a:spcBef>
              <a:spcAft>
                <a:spcPct val="0"/>
              </a:spcAft>
            </a:pPr>
            <a:r>
              <a:rPr lang="en-US" sz="1400">
                <a:solidFill>
                  <a:schemeClr val="bg1">
                    <a:lumMod val="75000"/>
                  </a:schemeClr>
                </a:solidFill>
                <a:latin typeface="Segoe UI"/>
                <a:ea typeface="Segoe UI" pitchFamily="34" charset="0"/>
                <a:cs typeface="Segoe UI" pitchFamily="34" charset="0"/>
              </a:rPr>
              <a:t>Fast key/value lookups</a:t>
            </a:r>
          </a:p>
          <a:p>
            <a:pPr defTabSz="856773" fontAlgn="base">
              <a:spcBef>
                <a:spcPct val="0"/>
              </a:spcBef>
              <a:spcAft>
                <a:spcPct val="0"/>
              </a:spcAft>
            </a:pPr>
            <a:endParaRPr lang="en-US" sz="1600">
              <a:solidFill>
                <a:schemeClr val="bg1">
                  <a:lumMod val="75000"/>
                </a:schemeClr>
              </a:solidFill>
              <a:latin typeface="Segoe UI"/>
              <a:ea typeface="Segoe UI" pitchFamily="34" charset="0"/>
              <a:cs typeface="Segoe UI" pitchFamily="34" charset="0"/>
            </a:endParaRPr>
          </a:p>
          <a:p>
            <a:pPr defTabSz="856773" fontAlgn="base">
              <a:spcBef>
                <a:spcPct val="0"/>
              </a:spcBef>
              <a:spcAft>
                <a:spcPct val="0"/>
              </a:spcAft>
            </a:pPr>
            <a:endParaRPr lang="en-US" sz="1600">
              <a:solidFill>
                <a:schemeClr val="bg1">
                  <a:lumMod val="75000"/>
                </a:schemeClr>
              </a:solidFill>
              <a:latin typeface="Segoe UI"/>
              <a:ea typeface="Segoe UI" pitchFamily="34" charset="0"/>
              <a:cs typeface="Segoe UI" pitchFamily="34" charset="0"/>
            </a:endParaRPr>
          </a:p>
        </p:txBody>
      </p:sp>
      <p:grpSp>
        <p:nvGrpSpPr>
          <p:cNvPr id="12" name="Group 11"/>
          <p:cNvGrpSpPr/>
          <p:nvPr/>
        </p:nvGrpSpPr>
        <p:grpSpPr>
          <a:xfrm>
            <a:off x="5133298" y="1214210"/>
            <a:ext cx="7944627" cy="1298936"/>
            <a:chOff x="5133158" y="1213918"/>
            <a:chExt cx="7945641" cy="1299102"/>
          </a:xfrm>
        </p:grpSpPr>
        <p:sp>
          <p:nvSpPr>
            <p:cNvPr id="63" name="Rectangle 62"/>
            <p:cNvSpPr/>
            <p:nvPr/>
          </p:nvSpPr>
          <p:spPr bwMode="auto">
            <a:xfrm>
              <a:off x="5142474" y="1213918"/>
              <a:ext cx="7064958" cy="1256282"/>
            </a:xfrm>
            <a:prstGeom prst="rect">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1" tIns="146264" rIns="182831" bIns="146264" numCol="1" spcCol="0" rtlCol="0" fromWordArt="0" anchor="t" anchorCtr="0" forceAA="0" compatLnSpc="1">
              <a:prstTxWarp prst="textNoShape">
                <a:avLst/>
              </a:prstTxWarp>
              <a:noAutofit/>
            </a:bodyPr>
            <a:lstStyle/>
            <a:p>
              <a:pPr defTabSz="932504">
                <a:lnSpc>
                  <a:spcPct val="90000"/>
                </a:lnSpc>
              </a:pPr>
              <a:r>
                <a:rPr lang="en-US" sz="2800" b="1" kern="0" spc="-30">
                  <a:ln w="3175">
                    <a:noFill/>
                  </a:ln>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PaaS</a:t>
              </a:r>
            </a:p>
          </p:txBody>
        </p:sp>
        <p:grpSp>
          <p:nvGrpSpPr>
            <p:cNvPr id="64" name="Group 63"/>
            <p:cNvGrpSpPr/>
            <p:nvPr/>
          </p:nvGrpSpPr>
          <p:grpSpPr>
            <a:xfrm>
              <a:off x="5133158" y="1765837"/>
              <a:ext cx="2719933" cy="747183"/>
              <a:chOff x="385441" y="5036080"/>
              <a:chExt cx="2719933" cy="747183"/>
            </a:xfrm>
          </p:grpSpPr>
          <p:sp>
            <p:nvSpPr>
              <p:cNvPr id="65" name="TextBox 64"/>
              <p:cNvSpPr txBox="1"/>
              <p:nvPr/>
            </p:nvSpPr>
            <p:spPr>
              <a:xfrm>
                <a:off x="385441" y="5036080"/>
                <a:ext cx="2719933" cy="747183"/>
              </a:xfrm>
              <a:prstGeom prst="rect">
                <a:avLst/>
              </a:prstGeom>
              <a:noFill/>
            </p:spPr>
            <p:txBody>
              <a:bodyPr wrap="square" lIns="639907" tIns="146264" rIns="182831" bIns="146264" rtlCol="0">
                <a:spAutoFit/>
              </a:bodyPr>
              <a:lstStyle/>
              <a:p>
                <a:pPr defTabSz="932504">
                  <a:lnSpc>
                    <a:spcPct val="90000"/>
                  </a:lnSpc>
                  <a:spcBef>
                    <a:spcPts val="1800"/>
                  </a:spcBef>
                </a:pPr>
                <a:r>
                  <a:rPr lang="en-US" sz="1599" b="1" kern="0">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Existing </a:t>
                </a:r>
                <a:br>
                  <a:rPr lang="en-US" sz="1599" b="1" kern="0">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br>
                <a:r>
                  <a:rPr lang="en-US" sz="1599" b="1" kern="0">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frameworks</a:t>
                </a:r>
              </a:p>
            </p:txBody>
          </p:sp>
          <p:sp>
            <p:nvSpPr>
              <p:cNvPr id="66" name="Freeform 699"/>
              <p:cNvSpPr>
                <a:spLocks noChangeAspect="1" noEditPoints="1"/>
              </p:cNvSpPr>
              <p:nvPr/>
            </p:nvSpPr>
            <p:spPr bwMode="auto">
              <a:xfrm>
                <a:off x="567224" y="5230409"/>
                <a:ext cx="271941" cy="271941"/>
              </a:xfrm>
              <a:custGeom>
                <a:avLst/>
                <a:gdLst>
                  <a:gd name="T0" fmla="*/ 149 w 194"/>
                  <a:gd name="T1" fmla="*/ 132 h 194"/>
                  <a:gd name="T2" fmla="*/ 142 w 194"/>
                  <a:gd name="T3" fmla="*/ 147 h 194"/>
                  <a:gd name="T4" fmla="*/ 149 w 194"/>
                  <a:gd name="T5" fmla="*/ 163 h 194"/>
                  <a:gd name="T6" fmla="*/ 167 w 194"/>
                  <a:gd name="T7" fmla="*/ 167 h 194"/>
                  <a:gd name="T8" fmla="*/ 180 w 194"/>
                  <a:gd name="T9" fmla="*/ 153 h 194"/>
                  <a:gd name="T10" fmla="*/ 176 w 194"/>
                  <a:gd name="T11" fmla="*/ 136 h 194"/>
                  <a:gd name="T12" fmla="*/ 161 w 194"/>
                  <a:gd name="T13" fmla="*/ 128 h 194"/>
                  <a:gd name="T14" fmla="*/ 21 w 194"/>
                  <a:gd name="T15" fmla="*/ 132 h 194"/>
                  <a:gd name="T16" fmla="*/ 13 w 194"/>
                  <a:gd name="T17" fmla="*/ 147 h 194"/>
                  <a:gd name="T18" fmla="*/ 21 w 194"/>
                  <a:gd name="T19" fmla="*/ 163 h 194"/>
                  <a:gd name="T20" fmla="*/ 38 w 194"/>
                  <a:gd name="T21" fmla="*/ 167 h 194"/>
                  <a:gd name="T22" fmla="*/ 50 w 194"/>
                  <a:gd name="T23" fmla="*/ 153 h 194"/>
                  <a:gd name="T24" fmla="*/ 48 w 194"/>
                  <a:gd name="T25" fmla="*/ 136 h 194"/>
                  <a:gd name="T26" fmla="*/ 32 w 194"/>
                  <a:gd name="T27" fmla="*/ 128 h 194"/>
                  <a:gd name="T28" fmla="*/ 30 w 194"/>
                  <a:gd name="T29" fmla="*/ 82 h 194"/>
                  <a:gd name="T30" fmla="*/ 32 w 194"/>
                  <a:gd name="T31" fmla="*/ 115 h 194"/>
                  <a:gd name="T32" fmla="*/ 65 w 194"/>
                  <a:gd name="T33" fmla="*/ 147 h 194"/>
                  <a:gd name="T34" fmla="*/ 57 w 194"/>
                  <a:gd name="T35" fmla="*/ 169 h 194"/>
                  <a:gd name="T36" fmla="*/ 117 w 194"/>
                  <a:gd name="T37" fmla="*/ 176 h 194"/>
                  <a:gd name="T38" fmla="*/ 130 w 194"/>
                  <a:gd name="T39" fmla="*/ 155 h 194"/>
                  <a:gd name="T40" fmla="*/ 146 w 194"/>
                  <a:gd name="T41" fmla="*/ 121 h 194"/>
                  <a:gd name="T42" fmla="*/ 167 w 194"/>
                  <a:gd name="T43" fmla="*/ 109 h 194"/>
                  <a:gd name="T44" fmla="*/ 126 w 194"/>
                  <a:gd name="T45" fmla="*/ 44 h 194"/>
                  <a:gd name="T46" fmla="*/ 105 w 194"/>
                  <a:gd name="T47" fmla="*/ 63 h 194"/>
                  <a:gd name="T48" fmla="*/ 78 w 194"/>
                  <a:gd name="T49" fmla="*/ 57 h 194"/>
                  <a:gd name="T50" fmla="*/ 96 w 194"/>
                  <a:gd name="T51" fmla="*/ 11 h 194"/>
                  <a:gd name="T52" fmla="*/ 80 w 194"/>
                  <a:gd name="T53" fmla="*/ 19 h 194"/>
                  <a:gd name="T54" fmla="*/ 78 w 194"/>
                  <a:gd name="T55" fmla="*/ 38 h 194"/>
                  <a:gd name="T56" fmla="*/ 90 w 194"/>
                  <a:gd name="T57" fmla="*/ 49 h 194"/>
                  <a:gd name="T58" fmla="*/ 107 w 194"/>
                  <a:gd name="T59" fmla="*/ 48 h 194"/>
                  <a:gd name="T60" fmla="*/ 117 w 194"/>
                  <a:gd name="T61" fmla="*/ 30 h 194"/>
                  <a:gd name="T62" fmla="*/ 107 w 194"/>
                  <a:gd name="T63" fmla="*/ 15 h 194"/>
                  <a:gd name="T64" fmla="*/ 96 w 194"/>
                  <a:gd name="T65" fmla="*/ 0 h 194"/>
                  <a:gd name="T66" fmla="*/ 128 w 194"/>
                  <a:gd name="T67" fmla="*/ 30 h 194"/>
                  <a:gd name="T68" fmla="*/ 167 w 194"/>
                  <a:gd name="T69" fmla="*/ 61 h 194"/>
                  <a:gd name="T70" fmla="*/ 180 w 194"/>
                  <a:gd name="T71" fmla="*/ 121 h 194"/>
                  <a:gd name="T72" fmla="*/ 192 w 194"/>
                  <a:gd name="T73" fmla="*/ 140 h 194"/>
                  <a:gd name="T74" fmla="*/ 178 w 194"/>
                  <a:gd name="T75" fmla="*/ 176 h 194"/>
                  <a:gd name="T76" fmla="*/ 146 w 194"/>
                  <a:gd name="T77" fmla="*/ 176 h 194"/>
                  <a:gd name="T78" fmla="*/ 69 w 194"/>
                  <a:gd name="T79" fmla="*/ 188 h 194"/>
                  <a:gd name="T80" fmla="*/ 32 w 194"/>
                  <a:gd name="T81" fmla="*/ 180 h 194"/>
                  <a:gd name="T82" fmla="*/ 0 w 194"/>
                  <a:gd name="T83" fmla="*/ 147 h 194"/>
                  <a:gd name="T84" fmla="*/ 7 w 194"/>
                  <a:gd name="T85" fmla="*/ 126 h 194"/>
                  <a:gd name="T86" fmla="*/ 17 w 194"/>
                  <a:gd name="T87" fmla="*/ 84 h 194"/>
                  <a:gd name="T88" fmla="*/ 65 w 194"/>
                  <a:gd name="T89" fmla="*/ 30 h 194"/>
                  <a:gd name="T90" fmla="*/ 80 w 194"/>
                  <a:gd name="T91" fmla="*/ 3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94" h="194">
                    <a:moveTo>
                      <a:pt x="161" y="128"/>
                    </a:moveTo>
                    <a:lnTo>
                      <a:pt x="155" y="128"/>
                    </a:lnTo>
                    <a:lnTo>
                      <a:pt x="149" y="132"/>
                    </a:lnTo>
                    <a:lnTo>
                      <a:pt x="146" y="136"/>
                    </a:lnTo>
                    <a:lnTo>
                      <a:pt x="144" y="142"/>
                    </a:lnTo>
                    <a:lnTo>
                      <a:pt x="142" y="147"/>
                    </a:lnTo>
                    <a:lnTo>
                      <a:pt x="144" y="153"/>
                    </a:lnTo>
                    <a:lnTo>
                      <a:pt x="146" y="159"/>
                    </a:lnTo>
                    <a:lnTo>
                      <a:pt x="149" y="163"/>
                    </a:lnTo>
                    <a:lnTo>
                      <a:pt x="155" y="167"/>
                    </a:lnTo>
                    <a:lnTo>
                      <a:pt x="161" y="167"/>
                    </a:lnTo>
                    <a:lnTo>
                      <a:pt x="167" y="167"/>
                    </a:lnTo>
                    <a:lnTo>
                      <a:pt x="172" y="163"/>
                    </a:lnTo>
                    <a:lnTo>
                      <a:pt x="176" y="159"/>
                    </a:lnTo>
                    <a:lnTo>
                      <a:pt x="180" y="153"/>
                    </a:lnTo>
                    <a:lnTo>
                      <a:pt x="180" y="147"/>
                    </a:lnTo>
                    <a:lnTo>
                      <a:pt x="180" y="142"/>
                    </a:lnTo>
                    <a:lnTo>
                      <a:pt x="176" y="136"/>
                    </a:lnTo>
                    <a:lnTo>
                      <a:pt x="172" y="132"/>
                    </a:lnTo>
                    <a:lnTo>
                      <a:pt x="167" y="128"/>
                    </a:lnTo>
                    <a:lnTo>
                      <a:pt x="161" y="128"/>
                    </a:lnTo>
                    <a:close/>
                    <a:moveTo>
                      <a:pt x="32" y="128"/>
                    </a:moveTo>
                    <a:lnTo>
                      <a:pt x="27" y="128"/>
                    </a:lnTo>
                    <a:lnTo>
                      <a:pt x="21" y="132"/>
                    </a:lnTo>
                    <a:lnTo>
                      <a:pt x="17" y="136"/>
                    </a:lnTo>
                    <a:lnTo>
                      <a:pt x="13" y="142"/>
                    </a:lnTo>
                    <a:lnTo>
                      <a:pt x="13" y="147"/>
                    </a:lnTo>
                    <a:lnTo>
                      <a:pt x="13" y="153"/>
                    </a:lnTo>
                    <a:lnTo>
                      <a:pt x="17" y="159"/>
                    </a:lnTo>
                    <a:lnTo>
                      <a:pt x="21" y="163"/>
                    </a:lnTo>
                    <a:lnTo>
                      <a:pt x="27" y="167"/>
                    </a:lnTo>
                    <a:lnTo>
                      <a:pt x="32" y="167"/>
                    </a:lnTo>
                    <a:lnTo>
                      <a:pt x="38" y="167"/>
                    </a:lnTo>
                    <a:lnTo>
                      <a:pt x="44" y="163"/>
                    </a:lnTo>
                    <a:lnTo>
                      <a:pt x="48" y="159"/>
                    </a:lnTo>
                    <a:lnTo>
                      <a:pt x="50" y="153"/>
                    </a:lnTo>
                    <a:lnTo>
                      <a:pt x="52" y="147"/>
                    </a:lnTo>
                    <a:lnTo>
                      <a:pt x="50" y="142"/>
                    </a:lnTo>
                    <a:lnTo>
                      <a:pt x="48" y="136"/>
                    </a:lnTo>
                    <a:lnTo>
                      <a:pt x="44" y="132"/>
                    </a:lnTo>
                    <a:lnTo>
                      <a:pt x="38" y="128"/>
                    </a:lnTo>
                    <a:lnTo>
                      <a:pt x="32" y="128"/>
                    </a:lnTo>
                    <a:close/>
                    <a:moveTo>
                      <a:pt x="67" y="44"/>
                    </a:moveTo>
                    <a:lnTo>
                      <a:pt x="46" y="59"/>
                    </a:lnTo>
                    <a:lnTo>
                      <a:pt x="30" y="82"/>
                    </a:lnTo>
                    <a:lnTo>
                      <a:pt x="25" y="109"/>
                    </a:lnTo>
                    <a:lnTo>
                      <a:pt x="27" y="117"/>
                    </a:lnTo>
                    <a:lnTo>
                      <a:pt x="32" y="115"/>
                    </a:lnTo>
                    <a:lnTo>
                      <a:pt x="48" y="121"/>
                    </a:lnTo>
                    <a:lnTo>
                      <a:pt x="59" y="132"/>
                    </a:lnTo>
                    <a:lnTo>
                      <a:pt x="65" y="147"/>
                    </a:lnTo>
                    <a:lnTo>
                      <a:pt x="63" y="155"/>
                    </a:lnTo>
                    <a:lnTo>
                      <a:pt x="61" y="161"/>
                    </a:lnTo>
                    <a:lnTo>
                      <a:pt x="57" y="169"/>
                    </a:lnTo>
                    <a:lnTo>
                      <a:pt x="75" y="176"/>
                    </a:lnTo>
                    <a:lnTo>
                      <a:pt x="96" y="180"/>
                    </a:lnTo>
                    <a:lnTo>
                      <a:pt x="117" y="176"/>
                    </a:lnTo>
                    <a:lnTo>
                      <a:pt x="136" y="169"/>
                    </a:lnTo>
                    <a:lnTo>
                      <a:pt x="132" y="161"/>
                    </a:lnTo>
                    <a:lnTo>
                      <a:pt x="130" y="155"/>
                    </a:lnTo>
                    <a:lnTo>
                      <a:pt x="128" y="147"/>
                    </a:lnTo>
                    <a:lnTo>
                      <a:pt x="134" y="132"/>
                    </a:lnTo>
                    <a:lnTo>
                      <a:pt x="146" y="121"/>
                    </a:lnTo>
                    <a:lnTo>
                      <a:pt x="161" y="115"/>
                    </a:lnTo>
                    <a:lnTo>
                      <a:pt x="167" y="117"/>
                    </a:lnTo>
                    <a:lnTo>
                      <a:pt x="167" y="109"/>
                    </a:lnTo>
                    <a:lnTo>
                      <a:pt x="163" y="82"/>
                    </a:lnTo>
                    <a:lnTo>
                      <a:pt x="148" y="59"/>
                    </a:lnTo>
                    <a:lnTo>
                      <a:pt x="126" y="44"/>
                    </a:lnTo>
                    <a:lnTo>
                      <a:pt x="121" y="51"/>
                    </a:lnTo>
                    <a:lnTo>
                      <a:pt x="115" y="57"/>
                    </a:lnTo>
                    <a:lnTo>
                      <a:pt x="105" y="63"/>
                    </a:lnTo>
                    <a:lnTo>
                      <a:pt x="96" y="63"/>
                    </a:lnTo>
                    <a:lnTo>
                      <a:pt x="86" y="63"/>
                    </a:lnTo>
                    <a:lnTo>
                      <a:pt x="78" y="57"/>
                    </a:lnTo>
                    <a:lnTo>
                      <a:pt x="73" y="51"/>
                    </a:lnTo>
                    <a:lnTo>
                      <a:pt x="67" y="44"/>
                    </a:lnTo>
                    <a:close/>
                    <a:moveTo>
                      <a:pt x="96" y="11"/>
                    </a:moveTo>
                    <a:lnTo>
                      <a:pt x="90" y="13"/>
                    </a:lnTo>
                    <a:lnTo>
                      <a:pt x="84" y="15"/>
                    </a:lnTo>
                    <a:lnTo>
                      <a:pt x="80" y="19"/>
                    </a:lnTo>
                    <a:lnTo>
                      <a:pt x="78" y="24"/>
                    </a:lnTo>
                    <a:lnTo>
                      <a:pt x="76" y="30"/>
                    </a:lnTo>
                    <a:lnTo>
                      <a:pt x="78" y="38"/>
                    </a:lnTo>
                    <a:lnTo>
                      <a:pt x="80" y="42"/>
                    </a:lnTo>
                    <a:lnTo>
                      <a:pt x="84" y="48"/>
                    </a:lnTo>
                    <a:lnTo>
                      <a:pt x="90" y="49"/>
                    </a:lnTo>
                    <a:lnTo>
                      <a:pt x="96" y="51"/>
                    </a:lnTo>
                    <a:lnTo>
                      <a:pt x="103" y="49"/>
                    </a:lnTo>
                    <a:lnTo>
                      <a:pt x="107" y="48"/>
                    </a:lnTo>
                    <a:lnTo>
                      <a:pt x="113" y="42"/>
                    </a:lnTo>
                    <a:lnTo>
                      <a:pt x="115" y="38"/>
                    </a:lnTo>
                    <a:lnTo>
                      <a:pt x="117" y="30"/>
                    </a:lnTo>
                    <a:lnTo>
                      <a:pt x="115" y="24"/>
                    </a:lnTo>
                    <a:lnTo>
                      <a:pt x="113" y="19"/>
                    </a:lnTo>
                    <a:lnTo>
                      <a:pt x="107" y="15"/>
                    </a:lnTo>
                    <a:lnTo>
                      <a:pt x="103" y="13"/>
                    </a:lnTo>
                    <a:lnTo>
                      <a:pt x="96" y="11"/>
                    </a:lnTo>
                    <a:close/>
                    <a:moveTo>
                      <a:pt x="96" y="0"/>
                    </a:moveTo>
                    <a:lnTo>
                      <a:pt x="113" y="3"/>
                    </a:lnTo>
                    <a:lnTo>
                      <a:pt x="124" y="15"/>
                    </a:lnTo>
                    <a:lnTo>
                      <a:pt x="128" y="30"/>
                    </a:lnTo>
                    <a:lnTo>
                      <a:pt x="128" y="30"/>
                    </a:lnTo>
                    <a:lnTo>
                      <a:pt x="149" y="44"/>
                    </a:lnTo>
                    <a:lnTo>
                      <a:pt x="167" y="61"/>
                    </a:lnTo>
                    <a:lnTo>
                      <a:pt x="176" y="84"/>
                    </a:lnTo>
                    <a:lnTo>
                      <a:pt x="180" y="109"/>
                    </a:lnTo>
                    <a:lnTo>
                      <a:pt x="180" y="121"/>
                    </a:lnTo>
                    <a:lnTo>
                      <a:pt x="186" y="126"/>
                    </a:lnTo>
                    <a:lnTo>
                      <a:pt x="190" y="132"/>
                    </a:lnTo>
                    <a:lnTo>
                      <a:pt x="192" y="140"/>
                    </a:lnTo>
                    <a:lnTo>
                      <a:pt x="194" y="147"/>
                    </a:lnTo>
                    <a:lnTo>
                      <a:pt x="190" y="165"/>
                    </a:lnTo>
                    <a:lnTo>
                      <a:pt x="178" y="176"/>
                    </a:lnTo>
                    <a:lnTo>
                      <a:pt x="161" y="180"/>
                    </a:lnTo>
                    <a:lnTo>
                      <a:pt x="153" y="178"/>
                    </a:lnTo>
                    <a:lnTo>
                      <a:pt x="146" y="176"/>
                    </a:lnTo>
                    <a:lnTo>
                      <a:pt x="123" y="188"/>
                    </a:lnTo>
                    <a:lnTo>
                      <a:pt x="96" y="194"/>
                    </a:lnTo>
                    <a:lnTo>
                      <a:pt x="69" y="188"/>
                    </a:lnTo>
                    <a:lnTo>
                      <a:pt x="46" y="176"/>
                    </a:lnTo>
                    <a:lnTo>
                      <a:pt x="40" y="178"/>
                    </a:lnTo>
                    <a:lnTo>
                      <a:pt x="32" y="180"/>
                    </a:lnTo>
                    <a:lnTo>
                      <a:pt x="15" y="176"/>
                    </a:lnTo>
                    <a:lnTo>
                      <a:pt x="4" y="165"/>
                    </a:lnTo>
                    <a:lnTo>
                      <a:pt x="0" y="147"/>
                    </a:lnTo>
                    <a:lnTo>
                      <a:pt x="0" y="140"/>
                    </a:lnTo>
                    <a:lnTo>
                      <a:pt x="4" y="132"/>
                    </a:lnTo>
                    <a:lnTo>
                      <a:pt x="7" y="126"/>
                    </a:lnTo>
                    <a:lnTo>
                      <a:pt x="13" y="121"/>
                    </a:lnTo>
                    <a:lnTo>
                      <a:pt x="13" y="109"/>
                    </a:lnTo>
                    <a:lnTo>
                      <a:pt x="17" y="84"/>
                    </a:lnTo>
                    <a:lnTo>
                      <a:pt x="27" y="61"/>
                    </a:lnTo>
                    <a:lnTo>
                      <a:pt x="44" y="44"/>
                    </a:lnTo>
                    <a:lnTo>
                      <a:pt x="65" y="30"/>
                    </a:lnTo>
                    <a:lnTo>
                      <a:pt x="65" y="30"/>
                    </a:lnTo>
                    <a:lnTo>
                      <a:pt x="69" y="15"/>
                    </a:lnTo>
                    <a:lnTo>
                      <a:pt x="80" y="3"/>
                    </a:lnTo>
                    <a:lnTo>
                      <a:pt x="96" y="0"/>
                    </a:lnTo>
                    <a:close/>
                  </a:path>
                </a:pathLst>
              </a:custGeom>
              <a:solidFill>
                <a:schemeClr val="tx1"/>
              </a:solidFill>
              <a:ln w="0">
                <a:noFill/>
                <a:prstDash val="solid"/>
                <a:round/>
                <a:headEnd/>
                <a:tailEnd/>
              </a:ln>
            </p:spPr>
            <p:txBody>
              <a:bodyPr vert="horz" wrap="square" lIns="89595" tIns="44798" rIns="89595" bIns="44798" numCol="1" anchor="t" anchorCtr="0" compatLnSpc="1">
                <a:prstTxWarp prst="textNoShape">
                  <a:avLst/>
                </a:prstTxWarp>
              </a:bodyPr>
              <a:lstStyle/>
              <a:p>
                <a:pPr defTabSz="932504"/>
                <a:endParaRPr lang="en-US" sz="1763" kern="0">
                  <a:gradFill>
                    <a:gsLst>
                      <a:gs pos="83772">
                        <a:schemeClr val="tx1"/>
                      </a:gs>
                      <a:gs pos="42857">
                        <a:schemeClr val="tx1"/>
                      </a:gs>
                    </a:gsLst>
                    <a:lin ang="5400000" scaled="0"/>
                  </a:gradFill>
                </a:endParaRPr>
              </a:p>
            </p:txBody>
          </p:sp>
        </p:grpSp>
        <p:grpSp>
          <p:nvGrpSpPr>
            <p:cNvPr id="67" name="Group 66"/>
            <p:cNvGrpSpPr/>
            <p:nvPr/>
          </p:nvGrpSpPr>
          <p:grpSpPr>
            <a:xfrm>
              <a:off x="6935268" y="1765837"/>
              <a:ext cx="2719933" cy="747183"/>
              <a:chOff x="2187551" y="5036080"/>
              <a:chExt cx="2719933" cy="747183"/>
            </a:xfrm>
          </p:grpSpPr>
          <p:grpSp>
            <p:nvGrpSpPr>
              <p:cNvPr id="68" name="Group 67"/>
              <p:cNvGrpSpPr>
                <a:grpSpLocks noChangeAspect="1"/>
              </p:cNvGrpSpPr>
              <p:nvPr/>
            </p:nvGrpSpPr>
            <p:grpSpPr>
              <a:xfrm>
                <a:off x="2418123" y="5235396"/>
                <a:ext cx="253188" cy="254801"/>
                <a:chOff x="6512990" y="1747047"/>
                <a:chExt cx="1235956" cy="1270956"/>
              </a:xfrm>
              <a:solidFill>
                <a:schemeClr val="tx1"/>
              </a:solidFill>
            </p:grpSpPr>
            <p:sp>
              <p:nvSpPr>
                <p:cNvPr id="70" name="Rectangle 69"/>
                <p:cNvSpPr>
                  <a:spLocks noChangeArrowheads="1"/>
                </p:cNvSpPr>
                <p:nvPr/>
              </p:nvSpPr>
              <p:spPr bwMode="auto">
                <a:xfrm>
                  <a:off x="6512990" y="1747047"/>
                  <a:ext cx="522386" cy="554698"/>
                </a:xfrm>
                <a:prstGeom prst="rect">
                  <a:avLst/>
                </a:prstGeom>
                <a:noFill/>
                <a:ln w="19050" cap="flat">
                  <a:solidFill>
                    <a:schemeClr val="tx1"/>
                  </a:solidFill>
                  <a:prstDash val="solid"/>
                  <a:miter lim="800000"/>
                  <a:headEnd/>
                  <a:tailEnd/>
                </a:ln>
              </p:spPr>
              <p:txBody>
                <a:bodyPr vert="horz" wrap="square" lIns="93235" tIns="46617" rIns="93235" bIns="46617" numCol="1" anchor="t" anchorCtr="0" compatLnSpc="1">
                  <a:prstTxWarp prst="textNoShape">
                    <a:avLst/>
                  </a:prstTxWarp>
                </a:bodyPr>
                <a:lstStyle/>
                <a:p>
                  <a:pPr defTabSz="932504"/>
                  <a:endParaRPr lang="en-US" sz="1224" kern="0">
                    <a:gradFill>
                      <a:gsLst>
                        <a:gs pos="83772">
                          <a:schemeClr val="tx1"/>
                        </a:gs>
                        <a:gs pos="42857">
                          <a:schemeClr val="tx1"/>
                        </a:gs>
                      </a:gsLst>
                      <a:lin ang="5400000" scaled="0"/>
                    </a:gradFill>
                    <a:latin typeface="+mj-lt"/>
                  </a:endParaRPr>
                </a:p>
              </p:txBody>
            </p:sp>
            <p:sp>
              <p:nvSpPr>
                <p:cNvPr id="71" name="Rectangle 70"/>
                <p:cNvSpPr>
                  <a:spLocks noChangeArrowheads="1"/>
                </p:cNvSpPr>
                <p:nvPr/>
              </p:nvSpPr>
              <p:spPr bwMode="auto">
                <a:xfrm>
                  <a:off x="7210403" y="1747047"/>
                  <a:ext cx="538542" cy="554698"/>
                </a:xfrm>
                <a:prstGeom prst="rect">
                  <a:avLst/>
                </a:prstGeom>
                <a:noFill/>
                <a:ln w="19050" cap="flat">
                  <a:solidFill>
                    <a:schemeClr val="tx1"/>
                  </a:solidFill>
                  <a:prstDash val="solid"/>
                  <a:miter lim="800000"/>
                  <a:headEnd/>
                  <a:tailEnd/>
                </a:ln>
              </p:spPr>
              <p:txBody>
                <a:bodyPr vert="horz" wrap="square" lIns="93235" tIns="46617" rIns="93235" bIns="46617" numCol="1" anchor="t" anchorCtr="0" compatLnSpc="1">
                  <a:prstTxWarp prst="textNoShape">
                    <a:avLst/>
                  </a:prstTxWarp>
                </a:bodyPr>
                <a:lstStyle/>
                <a:p>
                  <a:pPr defTabSz="932504"/>
                  <a:endParaRPr lang="en-US" sz="1224" kern="0">
                    <a:gradFill>
                      <a:gsLst>
                        <a:gs pos="83772">
                          <a:schemeClr val="tx1"/>
                        </a:gs>
                        <a:gs pos="42857">
                          <a:schemeClr val="tx1"/>
                        </a:gs>
                      </a:gsLst>
                      <a:lin ang="5400000" scaled="0"/>
                    </a:gradFill>
                    <a:latin typeface="+mj-lt"/>
                  </a:endParaRPr>
                </a:p>
              </p:txBody>
            </p:sp>
            <p:sp>
              <p:nvSpPr>
                <p:cNvPr id="72" name="Rectangle 71"/>
                <p:cNvSpPr>
                  <a:spLocks noChangeArrowheads="1"/>
                </p:cNvSpPr>
                <p:nvPr/>
              </p:nvSpPr>
              <p:spPr bwMode="auto">
                <a:xfrm>
                  <a:off x="6512990" y="2463304"/>
                  <a:ext cx="522385" cy="554698"/>
                </a:xfrm>
                <a:prstGeom prst="rect">
                  <a:avLst/>
                </a:prstGeom>
                <a:noFill/>
                <a:ln w="19050" cap="flat">
                  <a:solidFill>
                    <a:schemeClr val="tx1"/>
                  </a:solidFill>
                  <a:prstDash val="solid"/>
                  <a:miter lim="800000"/>
                  <a:headEnd/>
                  <a:tailEnd/>
                </a:ln>
              </p:spPr>
              <p:txBody>
                <a:bodyPr vert="horz" wrap="square" lIns="93235" tIns="46617" rIns="93235" bIns="46617" numCol="1" anchor="t" anchorCtr="0" compatLnSpc="1">
                  <a:prstTxWarp prst="textNoShape">
                    <a:avLst/>
                  </a:prstTxWarp>
                </a:bodyPr>
                <a:lstStyle/>
                <a:p>
                  <a:pPr defTabSz="932504"/>
                  <a:endParaRPr lang="en-US" sz="1224" kern="0">
                    <a:gradFill>
                      <a:gsLst>
                        <a:gs pos="83772">
                          <a:schemeClr val="tx1"/>
                        </a:gs>
                        <a:gs pos="42857">
                          <a:schemeClr val="tx1"/>
                        </a:gs>
                      </a:gsLst>
                      <a:lin ang="5400000" scaled="0"/>
                    </a:gradFill>
                    <a:latin typeface="+mj-lt"/>
                  </a:endParaRPr>
                </a:p>
              </p:txBody>
            </p:sp>
            <p:sp>
              <p:nvSpPr>
                <p:cNvPr id="73" name="Rectangle 72"/>
                <p:cNvSpPr>
                  <a:spLocks noChangeArrowheads="1"/>
                </p:cNvSpPr>
                <p:nvPr/>
              </p:nvSpPr>
              <p:spPr bwMode="auto">
                <a:xfrm>
                  <a:off x="7210404" y="2463304"/>
                  <a:ext cx="538542" cy="554699"/>
                </a:xfrm>
                <a:prstGeom prst="rect">
                  <a:avLst/>
                </a:prstGeom>
                <a:noFill/>
                <a:ln w="19050" cap="flat">
                  <a:solidFill>
                    <a:schemeClr val="tx1"/>
                  </a:solidFill>
                  <a:prstDash val="solid"/>
                  <a:miter lim="800000"/>
                  <a:headEnd/>
                  <a:tailEnd/>
                </a:ln>
              </p:spPr>
              <p:txBody>
                <a:bodyPr vert="horz" wrap="square" lIns="93235" tIns="46617" rIns="93235" bIns="46617" numCol="1" anchor="t" anchorCtr="0" compatLnSpc="1">
                  <a:prstTxWarp prst="textNoShape">
                    <a:avLst/>
                  </a:prstTxWarp>
                </a:bodyPr>
                <a:lstStyle/>
                <a:p>
                  <a:pPr defTabSz="932504"/>
                  <a:endParaRPr lang="en-US" sz="1224" kern="0">
                    <a:gradFill>
                      <a:gsLst>
                        <a:gs pos="83772">
                          <a:schemeClr val="tx1"/>
                        </a:gs>
                        <a:gs pos="42857">
                          <a:schemeClr val="tx1"/>
                        </a:gs>
                      </a:gsLst>
                      <a:lin ang="5400000" scaled="0"/>
                    </a:gradFill>
                    <a:latin typeface="+mj-lt"/>
                  </a:endParaRPr>
                </a:p>
              </p:txBody>
            </p:sp>
            <p:sp>
              <p:nvSpPr>
                <p:cNvPr id="74" name="Freeform 37"/>
                <p:cNvSpPr>
                  <a:spLocks/>
                </p:cNvSpPr>
                <p:nvPr/>
              </p:nvSpPr>
              <p:spPr bwMode="auto">
                <a:xfrm>
                  <a:off x="6635507" y="2094629"/>
                  <a:ext cx="974766" cy="552007"/>
                </a:xfrm>
                <a:custGeom>
                  <a:avLst/>
                  <a:gdLst>
                    <a:gd name="T0" fmla="*/ 48 w 268"/>
                    <a:gd name="T1" fmla="*/ 41 h 151"/>
                    <a:gd name="T2" fmla="*/ 73 w 268"/>
                    <a:gd name="T3" fmla="*/ 49 h 151"/>
                    <a:gd name="T4" fmla="*/ 141 w 268"/>
                    <a:gd name="T5" fmla="*/ 0 h 151"/>
                    <a:gd name="T6" fmla="*/ 214 w 268"/>
                    <a:gd name="T7" fmla="*/ 67 h 151"/>
                    <a:gd name="T8" fmla="*/ 229 w 268"/>
                    <a:gd name="T9" fmla="*/ 63 h 151"/>
                    <a:gd name="T10" fmla="*/ 268 w 268"/>
                    <a:gd name="T11" fmla="*/ 107 h 151"/>
                    <a:gd name="T12" fmla="*/ 229 w 268"/>
                    <a:gd name="T13" fmla="*/ 151 h 151"/>
                    <a:gd name="T14" fmla="*/ 48 w 268"/>
                    <a:gd name="T15" fmla="*/ 151 h 151"/>
                    <a:gd name="T16" fmla="*/ 0 w 268"/>
                    <a:gd name="T17" fmla="*/ 96 h 151"/>
                    <a:gd name="T18" fmla="*/ 48 w 268"/>
                    <a:gd name="T19" fmla="*/ 4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8" h="151">
                      <a:moveTo>
                        <a:pt x="48" y="41"/>
                      </a:moveTo>
                      <a:cubicBezTo>
                        <a:pt x="57" y="41"/>
                        <a:pt x="66" y="44"/>
                        <a:pt x="73" y="49"/>
                      </a:cubicBezTo>
                      <a:cubicBezTo>
                        <a:pt x="85" y="20"/>
                        <a:pt x="111" y="0"/>
                        <a:pt x="141" y="0"/>
                      </a:cubicBezTo>
                      <a:cubicBezTo>
                        <a:pt x="177" y="0"/>
                        <a:pt x="207" y="29"/>
                        <a:pt x="214" y="67"/>
                      </a:cubicBezTo>
                      <a:cubicBezTo>
                        <a:pt x="219" y="65"/>
                        <a:pt x="224" y="63"/>
                        <a:pt x="229" y="63"/>
                      </a:cubicBezTo>
                      <a:cubicBezTo>
                        <a:pt x="251" y="63"/>
                        <a:pt x="268" y="83"/>
                        <a:pt x="268" y="107"/>
                      </a:cubicBezTo>
                      <a:cubicBezTo>
                        <a:pt x="268" y="131"/>
                        <a:pt x="251" y="151"/>
                        <a:pt x="229" y="151"/>
                      </a:cubicBezTo>
                      <a:cubicBezTo>
                        <a:pt x="48" y="151"/>
                        <a:pt x="48" y="151"/>
                        <a:pt x="48" y="151"/>
                      </a:cubicBezTo>
                      <a:cubicBezTo>
                        <a:pt x="21" y="151"/>
                        <a:pt x="0" y="126"/>
                        <a:pt x="0" y="96"/>
                      </a:cubicBezTo>
                      <a:cubicBezTo>
                        <a:pt x="0" y="66"/>
                        <a:pt x="21" y="41"/>
                        <a:pt x="48" y="41"/>
                      </a:cubicBezTo>
                      <a:close/>
                    </a:path>
                  </a:pathLst>
                </a:custGeom>
                <a:solidFill>
                  <a:srgbClr val="EAEAEA"/>
                </a:solidFill>
                <a:ln w="19050">
                  <a:solidFill>
                    <a:schemeClr val="tx1"/>
                  </a:solidFill>
                  <a:round/>
                  <a:headEnd/>
                  <a:tailEnd/>
                </a:ln>
              </p:spPr>
              <p:txBody>
                <a:bodyPr vert="horz" wrap="square" lIns="93235" tIns="46617" rIns="93235" bIns="46617" numCol="1" anchor="t" anchorCtr="0" compatLnSpc="1">
                  <a:prstTxWarp prst="textNoShape">
                    <a:avLst/>
                  </a:prstTxWarp>
                </a:bodyPr>
                <a:lstStyle/>
                <a:p>
                  <a:pPr defTabSz="932504"/>
                  <a:endParaRPr lang="en-US" sz="1224" kern="0">
                    <a:gradFill>
                      <a:gsLst>
                        <a:gs pos="83772">
                          <a:schemeClr val="tx1"/>
                        </a:gs>
                        <a:gs pos="42857">
                          <a:schemeClr val="tx1"/>
                        </a:gs>
                      </a:gsLst>
                      <a:lin ang="5400000" scaled="0"/>
                    </a:gradFill>
                    <a:latin typeface="+mj-lt"/>
                  </a:endParaRPr>
                </a:p>
              </p:txBody>
            </p:sp>
          </p:grpSp>
          <p:sp>
            <p:nvSpPr>
              <p:cNvPr id="69" name="TextBox 68"/>
              <p:cNvSpPr txBox="1"/>
              <p:nvPr/>
            </p:nvSpPr>
            <p:spPr>
              <a:xfrm>
                <a:off x="2187551" y="5036080"/>
                <a:ext cx="2719933" cy="747183"/>
              </a:xfrm>
              <a:prstGeom prst="rect">
                <a:avLst/>
              </a:prstGeom>
              <a:noFill/>
            </p:spPr>
            <p:txBody>
              <a:bodyPr wrap="square" lIns="639907" tIns="146264" rIns="182831" bIns="146264" rtlCol="0">
                <a:spAutoFit/>
              </a:bodyPr>
              <a:lstStyle/>
              <a:p>
                <a:pPr defTabSz="932504">
                  <a:lnSpc>
                    <a:spcPct val="90000"/>
                  </a:lnSpc>
                  <a:spcBef>
                    <a:spcPts val="1800"/>
                  </a:spcBef>
                </a:pPr>
                <a:r>
                  <a:rPr lang="en-US" sz="1599" b="1" kern="0">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Web </a:t>
                </a:r>
                <a:br>
                  <a:rPr lang="en-US" sz="1599" b="1" kern="0">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br>
                <a:r>
                  <a:rPr lang="en-US" sz="1599" b="1" kern="0">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and mobile</a:t>
                </a:r>
              </a:p>
            </p:txBody>
          </p:sp>
        </p:grpSp>
        <p:grpSp>
          <p:nvGrpSpPr>
            <p:cNvPr id="75" name="Group 74"/>
            <p:cNvGrpSpPr/>
            <p:nvPr/>
          </p:nvGrpSpPr>
          <p:grpSpPr>
            <a:xfrm>
              <a:off x="10358866" y="1765837"/>
              <a:ext cx="2719933" cy="747183"/>
              <a:chOff x="5611149" y="4984470"/>
              <a:chExt cx="2719933" cy="747183"/>
            </a:xfrm>
          </p:grpSpPr>
          <p:sp>
            <p:nvSpPr>
              <p:cNvPr id="76" name="TextBox 75"/>
              <p:cNvSpPr txBox="1"/>
              <p:nvPr/>
            </p:nvSpPr>
            <p:spPr>
              <a:xfrm>
                <a:off x="5611149" y="4984470"/>
                <a:ext cx="2719933" cy="747183"/>
              </a:xfrm>
              <a:prstGeom prst="rect">
                <a:avLst/>
              </a:prstGeom>
              <a:noFill/>
            </p:spPr>
            <p:txBody>
              <a:bodyPr wrap="square" lIns="639907" tIns="146264" rIns="182831" bIns="146264" rtlCol="0">
                <a:spAutoFit/>
              </a:bodyPr>
              <a:lstStyle/>
              <a:p>
                <a:pPr defTabSz="932504">
                  <a:lnSpc>
                    <a:spcPct val="90000"/>
                  </a:lnSpc>
                  <a:spcBef>
                    <a:spcPts val="1800"/>
                  </a:spcBef>
                </a:pPr>
                <a:r>
                  <a:rPr lang="en-US" sz="1599" b="1" kern="0">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Serverless </a:t>
                </a:r>
                <a:br>
                  <a:rPr lang="en-US" sz="1599" b="1" kern="0">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br>
                <a:r>
                  <a:rPr lang="en-US" sz="1599" b="1" kern="0">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Compute</a:t>
                </a:r>
              </a:p>
            </p:txBody>
          </p:sp>
          <p:sp>
            <p:nvSpPr>
              <p:cNvPr id="77" name="Freeform 10"/>
              <p:cNvSpPr>
                <a:spLocks noChangeAspect="1"/>
              </p:cNvSpPr>
              <p:nvPr/>
            </p:nvSpPr>
            <p:spPr bwMode="auto">
              <a:xfrm>
                <a:off x="5851114" y="5206537"/>
                <a:ext cx="158139" cy="267422"/>
              </a:xfrm>
              <a:custGeom>
                <a:avLst/>
                <a:gdLst>
                  <a:gd name="T0" fmla="*/ 123 w 123"/>
                  <a:gd name="T1" fmla="*/ 77 h 208"/>
                  <a:gd name="T2" fmla="*/ 74 w 123"/>
                  <a:gd name="T3" fmla="*/ 77 h 208"/>
                  <a:gd name="T4" fmla="*/ 115 w 123"/>
                  <a:gd name="T5" fmla="*/ 0 h 208"/>
                  <a:gd name="T6" fmla="*/ 34 w 123"/>
                  <a:gd name="T7" fmla="*/ 0 h 208"/>
                  <a:gd name="T8" fmla="*/ 0 w 123"/>
                  <a:gd name="T9" fmla="*/ 115 h 208"/>
                  <a:gd name="T10" fmla="*/ 50 w 123"/>
                  <a:gd name="T11" fmla="*/ 115 h 208"/>
                  <a:gd name="T12" fmla="*/ 32 w 123"/>
                  <a:gd name="T13" fmla="*/ 208 h 208"/>
                  <a:gd name="T14" fmla="*/ 123 w 123"/>
                  <a:gd name="T15" fmla="*/ 77 h 2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3" h="208">
                    <a:moveTo>
                      <a:pt x="123" y="77"/>
                    </a:moveTo>
                    <a:lnTo>
                      <a:pt x="74" y="77"/>
                    </a:lnTo>
                    <a:lnTo>
                      <a:pt x="115" y="0"/>
                    </a:lnTo>
                    <a:lnTo>
                      <a:pt x="34" y="0"/>
                    </a:lnTo>
                    <a:lnTo>
                      <a:pt x="0" y="115"/>
                    </a:lnTo>
                    <a:lnTo>
                      <a:pt x="50" y="115"/>
                    </a:lnTo>
                    <a:lnTo>
                      <a:pt x="32" y="208"/>
                    </a:lnTo>
                    <a:lnTo>
                      <a:pt x="123" y="77"/>
                    </a:ln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95" tIns="44798" rIns="89595" bIns="44798" numCol="1" anchor="t" anchorCtr="0" compatLnSpc="1">
                <a:prstTxWarp prst="textNoShape">
                  <a:avLst/>
                </a:prstTxWarp>
              </a:bodyPr>
              <a:lstStyle/>
              <a:p>
                <a:pPr defTabSz="932504"/>
                <a:endParaRPr lang="en-US" sz="1763" kern="0">
                  <a:gradFill>
                    <a:gsLst>
                      <a:gs pos="83772">
                        <a:schemeClr val="tx1"/>
                      </a:gs>
                      <a:gs pos="42857">
                        <a:schemeClr val="tx1"/>
                      </a:gs>
                    </a:gsLst>
                    <a:lin ang="5400000" scaled="0"/>
                  </a:gradFill>
                </a:endParaRPr>
              </a:p>
            </p:txBody>
          </p:sp>
        </p:grpSp>
        <p:grpSp>
          <p:nvGrpSpPr>
            <p:cNvPr id="78" name="Group 77"/>
            <p:cNvGrpSpPr/>
            <p:nvPr/>
          </p:nvGrpSpPr>
          <p:grpSpPr>
            <a:xfrm>
              <a:off x="8538014" y="1880932"/>
              <a:ext cx="2719933" cy="516992"/>
              <a:chOff x="3790297" y="5095254"/>
              <a:chExt cx="2719933" cy="516992"/>
            </a:xfrm>
          </p:grpSpPr>
          <p:sp>
            <p:nvSpPr>
              <p:cNvPr id="79" name="Freeform 5"/>
              <p:cNvSpPr>
                <a:spLocks noChangeAspect="1" noEditPoints="1"/>
              </p:cNvSpPr>
              <p:nvPr/>
            </p:nvSpPr>
            <p:spPr bwMode="auto">
              <a:xfrm>
                <a:off x="3972080" y="5235018"/>
                <a:ext cx="332129" cy="210461"/>
              </a:xfrm>
              <a:custGeom>
                <a:avLst/>
                <a:gdLst>
                  <a:gd name="T0" fmla="*/ 916 w 925"/>
                  <a:gd name="T1" fmla="*/ 435 h 585"/>
                  <a:gd name="T2" fmla="*/ 763 w 925"/>
                  <a:gd name="T3" fmla="*/ 377 h 585"/>
                  <a:gd name="T4" fmla="*/ 567 w 925"/>
                  <a:gd name="T5" fmla="*/ 438 h 585"/>
                  <a:gd name="T6" fmla="*/ 588 w 925"/>
                  <a:gd name="T7" fmla="*/ 399 h 585"/>
                  <a:gd name="T8" fmla="*/ 523 w 925"/>
                  <a:gd name="T9" fmla="*/ 357 h 585"/>
                  <a:gd name="T10" fmla="*/ 474 w 925"/>
                  <a:gd name="T11" fmla="*/ 381 h 585"/>
                  <a:gd name="T12" fmla="*/ 458 w 925"/>
                  <a:gd name="T13" fmla="*/ 357 h 585"/>
                  <a:gd name="T14" fmla="*/ 426 w 925"/>
                  <a:gd name="T15" fmla="*/ 371 h 585"/>
                  <a:gd name="T16" fmla="*/ 369 w 925"/>
                  <a:gd name="T17" fmla="*/ 310 h 585"/>
                  <a:gd name="T18" fmla="*/ 348 w 925"/>
                  <a:gd name="T19" fmla="*/ 274 h 585"/>
                  <a:gd name="T20" fmla="*/ 306 w 925"/>
                  <a:gd name="T21" fmla="*/ 277 h 585"/>
                  <a:gd name="T22" fmla="*/ 240 w 925"/>
                  <a:gd name="T23" fmla="*/ 267 h 585"/>
                  <a:gd name="T24" fmla="*/ 0 w 925"/>
                  <a:gd name="T25" fmla="*/ 286 h 585"/>
                  <a:gd name="T26" fmla="*/ 153 w 925"/>
                  <a:gd name="T27" fmla="*/ 480 h 585"/>
                  <a:gd name="T28" fmla="*/ 596 w 925"/>
                  <a:gd name="T29" fmla="*/ 585 h 585"/>
                  <a:gd name="T30" fmla="*/ 925 w 925"/>
                  <a:gd name="T31" fmla="*/ 454 h 585"/>
                  <a:gd name="T32" fmla="*/ 710 w 925"/>
                  <a:gd name="T33" fmla="*/ 516 h 585"/>
                  <a:gd name="T34" fmla="*/ 417 w 925"/>
                  <a:gd name="T35" fmla="*/ 543 h 585"/>
                  <a:gd name="T36" fmla="*/ 165 w 925"/>
                  <a:gd name="T37" fmla="*/ 438 h 585"/>
                  <a:gd name="T38" fmla="*/ 42 w 925"/>
                  <a:gd name="T39" fmla="*/ 328 h 585"/>
                  <a:gd name="T40" fmla="*/ 244 w 925"/>
                  <a:gd name="T41" fmla="*/ 309 h 585"/>
                  <a:gd name="T42" fmla="*/ 417 w 925"/>
                  <a:gd name="T43" fmla="*/ 422 h 585"/>
                  <a:gd name="T44" fmla="*/ 534 w 925"/>
                  <a:gd name="T45" fmla="*/ 469 h 585"/>
                  <a:gd name="T46" fmla="*/ 273 w 925"/>
                  <a:gd name="T47" fmla="*/ 375 h 585"/>
                  <a:gd name="T48" fmla="*/ 236 w 925"/>
                  <a:gd name="T49" fmla="*/ 417 h 585"/>
                  <a:gd name="T50" fmla="*/ 381 w 925"/>
                  <a:gd name="T51" fmla="*/ 511 h 585"/>
                  <a:gd name="T52" fmla="*/ 578 w 925"/>
                  <a:gd name="T53" fmla="*/ 485 h 585"/>
                  <a:gd name="T54" fmla="*/ 625 w 925"/>
                  <a:gd name="T55" fmla="*/ 484 h 585"/>
                  <a:gd name="T56" fmla="*/ 781 w 925"/>
                  <a:gd name="T57" fmla="*/ 415 h 585"/>
                  <a:gd name="T58" fmla="*/ 868 w 925"/>
                  <a:gd name="T59" fmla="*/ 436 h 585"/>
                  <a:gd name="T60" fmla="*/ 348 w 925"/>
                  <a:gd name="T61" fmla="*/ 200 h 585"/>
                  <a:gd name="T62" fmla="*/ 306 w 925"/>
                  <a:gd name="T63" fmla="*/ 126 h 585"/>
                  <a:gd name="T64" fmla="*/ 348 w 925"/>
                  <a:gd name="T65" fmla="*/ 200 h 585"/>
                  <a:gd name="T66" fmla="*/ 306 w 925"/>
                  <a:gd name="T67" fmla="*/ 52 h 585"/>
                  <a:gd name="T68" fmla="*/ 359 w 925"/>
                  <a:gd name="T69" fmla="*/ 0 h 585"/>
                  <a:gd name="T70" fmla="*/ 348 w 925"/>
                  <a:gd name="T71" fmla="*/ 42 h 585"/>
                  <a:gd name="T72" fmla="*/ 594 w 925"/>
                  <a:gd name="T73" fmla="*/ 42 h 585"/>
                  <a:gd name="T74" fmla="*/ 535 w 925"/>
                  <a:gd name="T75" fmla="*/ 0 h 585"/>
                  <a:gd name="T76" fmla="*/ 594 w 925"/>
                  <a:gd name="T77" fmla="*/ 42 h 585"/>
                  <a:gd name="T78" fmla="*/ 417 w 925"/>
                  <a:gd name="T79" fmla="*/ 42 h 585"/>
                  <a:gd name="T80" fmla="*/ 476 w 925"/>
                  <a:gd name="T81" fmla="*/ 0 h 585"/>
                  <a:gd name="T82" fmla="*/ 663 w 925"/>
                  <a:gd name="T83" fmla="*/ 42 h 585"/>
                  <a:gd name="T84" fmla="*/ 653 w 925"/>
                  <a:gd name="T85" fmla="*/ 0 h 585"/>
                  <a:gd name="T86" fmla="*/ 705 w 925"/>
                  <a:gd name="T87" fmla="*/ 52 h 585"/>
                  <a:gd name="T88" fmla="*/ 663 w 925"/>
                  <a:gd name="T89" fmla="*/ 42 h 585"/>
                  <a:gd name="T90" fmla="*/ 663 w 925"/>
                  <a:gd name="T91" fmla="*/ 170 h 585"/>
                  <a:gd name="T92" fmla="*/ 705 w 925"/>
                  <a:gd name="T93" fmla="*/ 111 h 585"/>
                  <a:gd name="T94" fmla="*/ 663 w 925"/>
                  <a:gd name="T95" fmla="*/ 229 h 585"/>
                  <a:gd name="T96" fmla="*/ 705 w 925"/>
                  <a:gd name="T97" fmla="*/ 288 h 585"/>
                  <a:gd name="T98" fmla="*/ 663 w 925"/>
                  <a:gd name="T99" fmla="*/ 229 h 585"/>
                  <a:gd name="T100" fmla="*/ 653 w 925"/>
                  <a:gd name="T101" fmla="*/ 399 h 585"/>
                  <a:gd name="T102" fmla="*/ 663 w 925"/>
                  <a:gd name="T103" fmla="*/ 357 h 585"/>
                  <a:gd name="T104" fmla="*/ 705 w 925"/>
                  <a:gd name="T105" fmla="*/ 347 h 5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5" h="585">
                    <a:moveTo>
                      <a:pt x="916" y="435"/>
                    </a:moveTo>
                    <a:cubicBezTo>
                      <a:pt x="916" y="435"/>
                      <a:pt x="916" y="435"/>
                      <a:pt x="916" y="435"/>
                    </a:cubicBezTo>
                    <a:cubicBezTo>
                      <a:pt x="899" y="400"/>
                      <a:pt x="875" y="377"/>
                      <a:pt x="846" y="368"/>
                    </a:cubicBezTo>
                    <a:cubicBezTo>
                      <a:pt x="820" y="359"/>
                      <a:pt x="791" y="363"/>
                      <a:pt x="763" y="377"/>
                    </a:cubicBezTo>
                    <a:cubicBezTo>
                      <a:pt x="618" y="442"/>
                      <a:pt x="618" y="442"/>
                      <a:pt x="618" y="442"/>
                    </a:cubicBezTo>
                    <a:cubicBezTo>
                      <a:pt x="567" y="438"/>
                      <a:pt x="567" y="438"/>
                      <a:pt x="567" y="438"/>
                    </a:cubicBezTo>
                    <a:cubicBezTo>
                      <a:pt x="559" y="422"/>
                      <a:pt x="547" y="409"/>
                      <a:pt x="532" y="399"/>
                    </a:cubicBezTo>
                    <a:cubicBezTo>
                      <a:pt x="588" y="399"/>
                      <a:pt x="588" y="399"/>
                      <a:pt x="588" y="399"/>
                    </a:cubicBezTo>
                    <a:cubicBezTo>
                      <a:pt x="588" y="357"/>
                      <a:pt x="588" y="357"/>
                      <a:pt x="588" y="357"/>
                    </a:cubicBezTo>
                    <a:cubicBezTo>
                      <a:pt x="523" y="357"/>
                      <a:pt x="523" y="357"/>
                      <a:pt x="523" y="357"/>
                    </a:cubicBezTo>
                    <a:cubicBezTo>
                      <a:pt x="523" y="393"/>
                      <a:pt x="523" y="393"/>
                      <a:pt x="523" y="393"/>
                    </a:cubicBezTo>
                    <a:cubicBezTo>
                      <a:pt x="508" y="385"/>
                      <a:pt x="491" y="381"/>
                      <a:pt x="474" y="381"/>
                    </a:cubicBezTo>
                    <a:cubicBezTo>
                      <a:pt x="458" y="381"/>
                      <a:pt x="458" y="381"/>
                      <a:pt x="458" y="381"/>
                    </a:cubicBezTo>
                    <a:cubicBezTo>
                      <a:pt x="458" y="357"/>
                      <a:pt x="458" y="357"/>
                      <a:pt x="458" y="357"/>
                    </a:cubicBezTo>
                    <a:cubicBezTo>
                      <a:pt x="426" y="357"/>
                      <a:pt x="426" y="357"/>
                      <a:pt x="426" y="357"/>
                    </a:cubicBezTo>
                    <a:cubicBezTo>
                      <a:pt x="426" y="371"/>
                      <a:pt x="426" y="371"/>
                      <a:pt x="426" y="371"/>
                    </a:cubicBezTo>
                    <a:cubicBezTo>
                      <a:pt x="370" y="311"/>
                      <a:pt x="370" y="311"/>
                      <a:pt x="370" y="311"/>
                    </a:cubicBezTo>
                    <a:cubicBezTo>
                      <a:pt x="369" y="310"/>
                      <a:pt x="369" y="310"/>
                      <a:pt x="369" y="310"/>
                    </a:cubicBezTo>
                    <a:cubicBezTo>
                      <a:pt x="362" y="305"/>
                      <a:pt x="355" y="300"/>
                      <a:pt x="348" y="296"/>
                    </a:cubicBezTo>
                    <a:cubicBezTo>
                      <a:pt x="348" y="274"/>
                      <a:pt x="348" y="274"/>
                      <a:pt x="348" y="274"/>
                    </a:cubicBezTo>
                    <a:cubicBezTo>
                      <a:pt x="306" y="274"/>
                      <a:pt x="306" y="274"/>
                      <a:pt x="306" y="274"/>
                    </a:cubicBezTo>
                    <a:cubicBezTo>
                      <a:pt x="306" y="277"/>
                      <a:pt x="306" y="277"/>
                      <a:pt x="306" y="277"/>
                    </a:cubicBezTo>
                    <a:cubicBezTo>
                      <a:pt x="286" y="270"/>
                      <a:pt x="264" y="267"/>
                      <a:pt x="242" y="267"/>
                    </a:cubicBezTo>
                    <a:cubicBezTo>
                      <a:pt x="240" y="267"/>
                      <a:pt x="240" y="267"/>
                      <a:pt x="240" y="267"/>
                    </a:cubicBezTo>
                    <a:cubicBezTo>
                      <a:pt x="148" y="286"/>
                      <a:pt x="148" y="286"/>
                      <a:pt x="148" y="286"/>
                    </a:cubicBezTo>
                    <a:cubicBezTo>
                      <a:pt x="0" y="286"/>
                      <a:pt x="0" y="286"/>
                      <a:pt x="0" y="286"/>
                    </a:cubicBezTo>
                    <a:cubicBezTo>
                      <a:pt x="0" y="480"/>
                      <a:pt x="0" y="480"/>
                      <a:pt x="0" y="480"/>
                    </a:cubicBezTo>
                    <a:cubicBezTo>
                      <a:pt x="153" y="480"/>
                      <a:pt x="153" y="480"/>
                      <a:pt x="153" y="480"/>
                    </a:cubicBezTo>
                    <a:cubicBezTo>
                      <a:pt x="183" y="498"/>
                      <a:pt x="330" y="585"/>
                      <a:pt x="417" y="585"/>
                    </a:cubicBezTo>
                    <a:cubicBezTo>
                      <a:pt x="596" y="585"/>
                      <a:pt x="596" y="585"/>
                      <a:pt x="596" y="585"/>
                    </a:cubicBezTo>
                    <a:cubicBezTo>
                      <a:pt x="642" y="585"/>
                      <a:pt x="688" y="574"/>
                      <a:pt x="729" y="553"/>
                    </a:cubicBezTo>
                    <a:cubicBezTo>
                      <a:pt x="925" y="454"/>
                      <a:pt x="925" y="454"/>
                      <a:pt x="925" y="454"/>
                    </a:cubicBezTo>
                    <a:lnTo>
                      <a:pt x="916" y="435"/>
                    </a:lnTo>
                    <a:close/>
                    <a:moveTo>
                      <a:pt x="710" y="516"/>
                    </a:moveTo>
                    <a:cubicBezTo>
                      <a:pt x="675" y="534"/>
                      <a:pt x="636" y="543"/>
                      <a:pt x="596" y="543"/>
                    </a:cubicBezTo>
                    <a:cubicBezTo>
                      <a:pt x="417" y="543"/>
                      <a:pt x="417" y="543"/>
                      <a:pt x="417" y="543"/>
                    </a:cubicBezTo>
                    <a:cubicBezTo>
                      <a:pt x="348" y="543"/>
                      <a:pt x="216" y="469"/>
                      <a:pt x="170" y="441"/>
                    </a:cubicBezTo>
                    <a:cubicBezTo>
                      <a:pt x="165" y="438"/>
                      <a:pt x="165" y="438"/>
                      <a:pt x="165" y="438"/>
                    </a:cubicBezTo>
                    <a:cubicBezTo>
                      <a:pt x="42" y="438"/>
                      <a:pt x="42" y="438"/>
                      <a:pt x="42" y="438"/>
                    </a:cubicBezTo>
                    <a:cubicBezTo>
                      <a:pt x="42" y="328"/>
                      <a:pt x="42" y="328"/>
                      <a:pt x="42" y="328"/>
                    </a:cubicBezTo>
                    <a:cubicBezTo>
                      <a:pt x="152" y="328"/>
                      <a:pt x="152" y="328"/>
                      <a:pt x="152" y="328"/>
                    </a:cubicBezTo>
                    <a:cubicBezTo>
                      <a:pt x="244" y="309"/>
                      <a:pt x="244" y="309"/>
                      <a:pt x="244" y="309"/>
                    </a:cubicBezTo>
                    <a:cubicBezTo>
                      <a:pt x="279" y="309"/>
                      <a:pt x="314" y="321"/>
                      <a:pt x="342" y="342"/>
                    </a:cubicBezTo>
                    <a:cubicBezTo>
                      <a:pt x="417" y="422"/>
                      <a:pt x="417" y="422"/>
                      <a:pt x="417" y="422"/>
                    </a:cubicBezTo>
                    <a:cubicBezTo>
                      <a:pt x="474" y="422"/>
                      <a:pt x="474" y="422"/>
                      <a:pt x="474" y="422"/>
                    </a:cubicBezTo>
                    <a:cubicBezTo>
                      <a:pt x="503" y="422"/>
                      <a:pt x="527" y="442"/>
                      <a:pt x="534" y="469"/>
                    </a:cubicBezTo>
                    <a:cubicBezTo>
                      <a:pt x="396" y="469"/>
                      <a:pt x="396" y="469"/>
                      <a:pt x="396" y="469"/>
                    </a:cubicBezTo>
                    <a:cubicBezTo>
                      <a:pt x="273" y="375"/>
                      <a:pt x="273" y="375"/>
                      <a:pt x="273" y="375"/>
                    </a:cubicBezTo>
                    <a:cubicBezTo>
                      <a:pt x="236" y="375"/>
                      <a:pt x="236" y="375"/>
                      <a:pt x="236" y="375"/>
                    </a:cubicBezTo>
                    <a:cubicBezTo>
                      <a:pt x="236" y="417"/>
                      <a:pt x="236" y="417"/>
                      <a:pt x="236" y="417"/>
                    </a:cubicBezTo>
                    <a:cubicBezTo>
                      <a:pt x="259" y="417"/>
                      <a:pt x="259" y="417"/>
                      <a:pt x="259" y="417"/>
                    </a:cubicBezTo>
                    <a:cubicBezTo>
                      <a:pt x="381" y="511"/>
                      <a:pt x="381" y="511"/>
                      <a:pt x="381" y="511"/>
                    </a:cubicBezTo>
                    <a:cubicBezTo>
                      <a:pt x="578" y="511"/>
                      <a:pt x="578" y="511"/>
                      <a:pt x="578" y="511"/>
                    </a:cubicBezTo>
                    <a:cubicBezTo>
                      <a:pt x="578" y="485"/>
                      <a:pt x="578" y="485"/>
                      <a:pt x="578" y="485"/>
                    </a:cubicBezTo>
                    <a:cubicBezTo>
                      <a:pt x="578" y="484"/>
                      <a:pt x="578" y="482"/>
                      <a:pt x="578" y="480"/>
                    </a:cubicBezTo>
                    <a:cubicBezTo>
                      <a:pt x="625" y="484"/>
                      <a:pt x="625" y="484"/>
                      <a:pt x="625" y="484"/>
                    </a:cubicBezTo>
                    <a:cubicBezTo>
                      <a:pt x="780" y="415"/>
                      <a:pt x="780" y="415"/>
                      <a:pt x="780" y="415"/>
                    </a:cubicBezTo>
                    <a:cubicBezTo>
                      <a:pt x="781" y="415"/>
                      <a:pt x="781" y="415"/>
                      <a:pt x="781" y="415"/>
                    </a:cubicBezTo>
                    <a:cubicBezTo>
                      <a:pt x="800" y="405"/>
                      <a:pt x="818" y="403"/>
                      <a:pt x="833" y="408"/>
                    </a:cubicBezTo>
                    <a:cubicBezTo>
                      <a:pt x="846" y="412"/>
                      <a:pt x="858" y="421"/>
                      <a:pt x="868" y="436"/>
                    </a:cubicBezTo>
                    <a:lnTo>
                      <a:pt x="710" y="516"/>
                    </a:lnTo>
                    <a:close/>
                    <a:moveTo>
                      <a:pt x="348" y="200"/>
                    </a:moveTo>
                    <a:cubicBezTo>
                      <a:pt x="306" y="200"/>
                      <a:pt x="306" y="200"/>
                      <a:pt x="306" y="200"/>
                    </a:cubicBezTo>
                    <a:cubicBezTo>
                      <a:pt x="306" y="126"/>
                      <a:pt x="306" y="126"/>
                      <a:pt x="306" y="126"/>
                    </a:cubicBezTo>
                    <a:cubicBezTo>
                      <a:pt x="348" y="126"/>
                      <a:pt x="348" y="126"/>
                      <a:pt x="348" y="126"/>
                    </a:cubicBezTo>
                    <a:lnTo>
                      <a:pt x="348" y="200"/>
                    </a:lnTo>
                    <a:close/>
                    <a:moveTo>
                      <a:pt x="348" y="52"/>
                    </a:moveTo>
                    <a:cubicBezTo>
                      <a:pt x="306" y="52"/>
                      <a:pt x="306" y="52"/>
                      <a:pt x="306" y="52"/>
                    </a:cubicBezTo>
                    <a:cubicBezTo>
                      <a:pt x="306" y="0"/>
                      <a:pt x="306" y="0"/>
                      <a:pt x="306" y="0"/>
                    </a:cubicBezTo>
                    <a:cubicBezTo>
                      <a:pt x="359" y="0"/>
                      <a:pt x="359" y="0"/>
                      <a:pt x="359" y="0"/>
                    </a:cubicBezTo>
                    <a:cubicBezTo>
                      <a:pt x="359" y="42"/>
                      <a:pt x="359" y="42"/>
                      <a:pt x="359" y="42"/>
                    </a:cubicBezTo>
                    <a:cubicBezTo>
                      <a:pt x="348" y="42"/>
                      <a:pt x="348" y="42"/>
                      <a:pt x="348" y="42"/>
                    </a:cubicBezTo>
                    <a:lnTo>
                      <a:pt x="348" y="52"/>
                    </a:lnTo>
                    <a:close/>
                    <a:moveTo>
                      <a:pt x="594" y="42"/>
                    </a:moveTo>
                    <a:cubicBezTo>
                      <a:pt x="535" y="42"/>
                      <a:pt x="535" y="42"/>
                      <a:pt x="535" y="42"/>
                    </a:cubicBezTo>
                    <a:cubicBezTo>
                      <a:pt x="535" y="0"/>
                      <a:pt x="535" y="0"/>
                      <a:pt x="535" y="0"/>
                    </a:cubicBezTo>
                    <a:cubicBezTo>
                      <a:pt x="594" y="0"/>
                      <a:pt x="594" y="0"/>
                      <a:pt x="594" y="0"/>
                    </a:cubicBezTo>
                    <a:lnTo>
                      <a:pt x="594" y="42"/>
                    </a:lnTo>
                    <a:close/>
                    <a:moveTo>
                      <a:pt x="476" y="42"/>
                    </a:moveTo>
                    <a:cubicBezTo>
                      <a:pt x="417" y="42"/>
                      <a:pt x="417" y="42"/>
                      <a:pt x="417" y="42"/>
                    </a:cubicBezTo>
                    <a:cubicBezTo>
                      <a:pt x="417" y="0"/>
                      <a:pt x="417" y="0"/>
                      <a:pt x="417" y="0"/>
                    </a:cubicBezTo>
                    <a:cubicBezTo>
                      <a:pt x="476" y="0"/>
                      <a:pt x="476" y="0"/>
                      <a:pt x="476" y="0"/>
                    </a:cubicBezTo>
                    <a:lnTo>
                      <a:pt x="476" y="42"/>
                    </a:lnTo>
                    <a:close/>
                    <a:moveTo>
                      <a:pt x="663" y="42"/>
                    </a:moveTo>
                    <a:cubicBezTo>
                      <a:pt x="653" y="42"/>
                      <a:pt x="653" y="42"/>
                      <a:pt x="653" y="42"/>
                    </a:cubicBezTo>
                    <a:cubicBezTo>
                      <a:pt x="653" y="0"/>
                      <a:pt x="653" y="0"/>
                      <a:pt x="653" y="0"/>
                    </a:cubicBezTo>
                    <a:cubicBezTo>
                      <a:pt x="705" y="0"/>
                      <a:pt x="705" y="0"/>
                      <a:pt x="705" y="0"/>
                    </a:cubicBezTo>
                    <a:cubicBezTo>
                      <a:pt x="705" y="52"/>
                      <a:pt x="705" y="52"/>
                      <a:pt x="705" y="52"/>
                    </a:cubicBezTo>
                    <a:cubicBezTo>
                      <a:pt x="663" y="52"/>
                      <a:pt x="663" y="52"/>
                      <a:pt x="663" y="52"/>
                    </a:cubicBezTo>
                    <a:lnTo>
                      <a:pt x="663" y="42"/>
                    </a:lnTo>
                    <a:close/>
                    <a:moveTo>
                      <a:pt x="705" y="170"/>
                    </a:moveTo>
                    <a:cubicBezTo>
                      <a:pt x="663" y="170"/>
                      <a:pt x="663" y="170"/>
                      <a:pt x="663" y="170"/>
                    </a:cubicBezTo>
                    <a:cubicBezTo>
                      <a:pt x="663" y="111"/>
                      <a:pt x="663" y="111"/>
                      <a:pt x="663" y="111"/>
                    </a:cubicBezTo>
                    <a:cubicBezTo>
                      <a:pt x="705" y="111"/>
                      <a:pt x="705" y="111"/>
                      <a:pt x="705" y="111"/>
                    </a:cubicBezTo>
                    <a:lnTo>
                      <a:pt x="705" y="170"/>
                    </a:lnTo>
                    <a:close/>
                    <a:moveTo>
                      <a:pt x="663" y="229"/>
                    </a:moveTo>
                    <a:cubicBezTo>
                      <a:pt x="705" y="229"/>
                      <a:pt x="705" y="229"/>
                      <a:pt x="705" y="229"/>
                    </a:cubicBezTo>
                    <a:cubicBezTo>
                      <a:pt x="705" y="288"/>
                      <a:pt x="705" y="288"/>
                      <a:pt x="705" y="288"/>
                    </a:cubicBezTo>
                    <a:cubicBezTo>
                      <a:pt x="663" y="288"/>
                      <a:pt x="663" y="288"/>
                      <a:pt x="663" y="288"/>
                    </a:cubicBezTo>
                    <a:lnTo>
                      <a:pt x="663" y="229"/>
                    </a:lnTo>
                    <a:close/>
                    <a:moveTo>
                      <a:pt x="705" y="399"/>
                    </a:moveTo>
                    <a:cubicBezTo>
                      <a:pt x="653" y="399"/>
                      <a:pt x="653" y="399"/>
                      <a:pt x="653" y="399"/>
                    </a:cubicBezTo>
                    <a:cubicBezTo>
                      <a:pt x="653" y="357"/>
                      <a:pt x="653" y="357"/>
                      <a:pt x="653" y="357"/>
                    </a:cubicBezTo>
                    <a:cubicBezTo>
                      <a:pt x="663" y="357"/>
                      <a:pt x="663" y="357"/>
                      <a:pt x="663" y="357"/>
                    </a:cubicBezTo>
                    <a:cubicBezTo>
                      <a:pt x="663" y="347"/>
                      <a:pt x="663" y="347"/>
                      <a:pt x="663" y="347"/>
                    </a:cubicBezTo>
                    <a:cubicBezTo>
                      <a:pt x="705" y="347"/>
                      <a:pt x="705" y="347"/>
                      <a:pt x="705" y="347"/>
                    </a:cubicBezTo>
                    <a:lnTo>
                      <a:pt x="705" y="399"/>
                    </a:lnTo>
                    <a:close/>
                  </a:path>
                </a:pathLst>
              </a:custGeom>
              <a:solidFill>
                <a:schemeClr val="tx1"/>
              </a:solidFill>
              <a:ln>
                <a:noFill/>
              </a:ln>
              <a:extLst/>
            </p:spPr>
            <p:txBody>
              <a:bodyPr vert="horz" wrap="square" lIns="91415" tIns="45707" rIns="91415" bIns="45707" numCol="1" anchor="t" anchorCtr="0" compatLnSpc="1">
                <a:prstTxWarp prst="textNoShape">
                  <a:avLst/>
                </a:prstTxWarp>
              </a:bodyPr>
              <a:lstStyle/>
              <a:p>
                <a:pPr defTabSz="932504"/>
                <a:endParaRPr lang="en-US" kern="0">
                  <a:gradFill>
                    <a:gsLst>
                      <a:gs pos="83772">
                        <a:schemeClr val="tx1"/>
                      </a:gs>
                      <a:gs pos="42857">
                        <a:schemeClr val="tx1"/>
                      </a:gs>
                    </a:gsLst>
                    <a:lin ang="5400000" scaled="0"/>
                  </a:gradFill>
                </a:endParaRPr>
              </a:p>
            </p:txBody>
          </p:sp>
          <p:sp>
            <p:nvSpPr>
              <p:cNvPr id="80" name="TextBox 79"/>
              <p:cNvSpPr txBox="1"/>
              <p:nvPr/>
            </p:nvSpPr>
            <p:spPr>
              <a:xfrm>
                <a:off x="3790297" y="5095254"/>
                <a:ext cx="2719933" cy="516992"/>
              </a:xfrm>
              <a:prstGeom prst="rect">
                <a:avLst/>
              </a:prstGeom>
              <a:noFill/>
            </p:spPr>
            <p:txBody>
              <a:bodyPr wrap="square" lIns="639907" tIns="146264" rIns="182831" bIns="146264" rtlCol="0">
                <a:spAutoFit/>
              </a:bodyPr>
              <a:lstStyle/>
              <a:p>
                <a:pPr defTabSz="932504">
                  <a:lnSpc>
                    <a:spcPct val="90000"/>
                  </a:lnSpc>
                  <a:spcBef>
                    <a:spcPts val="1800"/>
                  </a:spcBef>
                </a:pPr>
                <a:r>
                  <a:rPr lang="en-US" sz="1599" b="1" kern="0">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Microservices</a:t>
                </a:r>
              </a:p>
            </p:txBody>
          </p:sp>
        </p:grpSp>
      </p:grpSp>
    </p:spTree>
    <p:extLst>
      <p:ext uri="{BB962C8B-B14F-4D97-AF65-F5344CB8AC3E}">
        <p14:creationId xmlns:p14="http://schemas.microsoft.com/office/powerpoint/2010/main" val="3551137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250"/>
                                        <p:tgtEl>
                                          <p:spTgt spid="8"/>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down)">
                                      <p:cBhvr>
                                        <p:cTn id="10" dur="25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60"/>
                                        </p:tgtEl>
                                        <p:attrNameLst>
                                          <p:attrName>style.visibility</p:attrName>
                                        </p:attrNameLst>
                                      </p:cBhvr>
                                      <p:to>
                                        <p:strVal val="visible"/>
                                      </p:to>
                                    </p:set>
                                    <p:animEffect transition="in" filter="wipe(down)">
                                      <p:cBhvr>
                                        <p:cTn id="15" dur="250"/>
                                        <p:tgtEl>
                                          <p:spTgt spid="60"/>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62"/>
                                        </p:tgtEl>
                                        <p:attrNameLst>
                                          <p:attrName>style.visibility</p:attrName>
                                        </p:attrNameLst>
                                      </p:cBhvr>
                                      <p:to>
                                        <p:strVal val="visible"/>
                                      </p:to>
                                    </p:set>
                                    <p:animEffect transition="in" filter="wipe(down)">
                                      <p:cBhvr>
                                        <p:cTn id="18" dur="250"/>
                                        <p:tgtEl>
                                          <p:spTgt spid="62"/>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61"/>
                                        </p:tgtEl>
                                        <p:attrNameLst>
                                          <p:attrName>style.visibility</p:attrName>
                                        </p:attrNameLst>
                                      </p:cBhvr>
                                      <p:to>
                                        <p:strVal val="visible"/>
                                      </p:to>
                                    </p:set>
                                    <p:animEffect transition="in" filter="wipe(down)">
                                      <p:cBhvr>
                                        <p:cTn id="21" dur="250"/>
                                        <p:tgtEl>
                                          <p:spTgt spid="61"/>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grpId="0" nodeType="click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wipe(down)">
                                      <p:cBhvr>
                                        <p:cTn id="26" dur="25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4" grpId="0" animBg="1"/>
      <p:bldP spid="60" grpId="0" animBg="1"/>
      <p:bldP spid="61" grpId="0" animBg="1"/>
      <p:bldP spid="62"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6A485C-C0E0-4443-AEC7-02B6A65EB0B9}"/>
              </a:ext>
            </a:extLst>
          </p:cNvPr>
          <p:cNvSpPr>
            <a:spLocks noGrp="1"/>
          </p:cNvSpPr>
          <p:nvPr>
            <p:ph type="title"/>
          </p:nvPr>
        </p:nvSpPr>
        <p:spPr/>
        <p:txBody>
          <a:bodyPr/>
          <a:lstStyle/>
          <a:p>
            <a:r>
              <a:rPr lang="en-US" dirty="0"/>
              <a:t>Azure File Sync (Public Preview)</a:t>
            </a:r>
          </a:p>
        </p:txBody>
      </p:sp>
      <p:sp>
        <p:nvSpPr>
          <p:cNvPr id="3" name="Text Placeholder 2">
            <a:extLst>
              <a:ext uri="{FF2B5EF4-FFF2-40B4-BE49-F238E27FC236}">
                <a16:creationId xmlns:a16="http://schemas.microsoft.com/office/drawing/2014/main" id="{FE98F88A-A763-4710-A2FE-585CCBA2633C}"/>
              </a:ext>
            </a:extLst>
          </p:cNvPr>
          <p:cNvSpPr>
            <a:spLocks noGrp="1"/>
          </p:cNvSpPr>
          <p:nvPr>
            <p:ph type="body" sz="quarter" idx="10"/>
          </p:nvPr>
        </p:nvSpPr>
        <p:spPr>
          <a:xfrm>
            <a:off x="274638" y="1212850"/>
            <a:ext cx="6857999" cy="5262979"/>
          </a:xfrm>
        </p:spPr>
        <p:txBody>
          <a:bodyPr/>
          <a:lstStyle/>
          <a:p>
            <a:r>
              <a:rPr lang="en-US" sz="2000" dirty="0">
                <a:latin typeface="+mn-lt"/>
              </a:rPr>
              <a:t>New capability of Azure Files - sync existing directories &amp; files from Windows Server 2012R2 and 2016 to Azure Files. </a:t>
            </a:r>
          </a:p>
          <a:p>
            <a:pPr marL="342900" indent="-342900">
              <a:buFont typeface="Arial" panose="020B0604020202020204" pitchFamily="34" charset="0"/>
              <a:buChar char="•"/>
            </a:pPr>
            <a:r>
              <a:rPr lang="en-US" sz="2000" b="1" dirty="0">
                <a:latin typeface="+mn-lt"/>
              </a:rPr>
              <a:t>Multi-site sync and access </a:t>
            </a:r>
            <a:r>
              <a:rPr lang="en-US" sz="2000" dirty="0">
                <a:latin typeface="+mn-lt"/>
              </a:rPr>
              <a:t>– Sync between Azure File Shares ,Windows Servers, your branch offices.</a:t>
            </a:r>
          </a:p>
          <a:p>
            <a:pPr marL="342900" indent="-342900">
              <a:buFont typeface="Arial" panose="020B0604020202020204" pitchFamily="34" charset="0"/>
              <a:buChar char="•"/>
            </a:pPr>
            <a:r>
              <a:rPr lang="en-US" sz="2000" b="1" dirty="0">
                <a:latin typeface="+mn-lt"/>
              </a:rPr>
              <a:t>Cloud tiering (server becomes cache)</a:t>
            </a:r>
            <a:r>
              <a:rPr lang="en-US" sz="2000" dirty="0">
                <a:latin typeface="+mn-lt"/>
              </a:rPr>
              <a:t> – Servers low on capacity can benefit from cloud-tiering feature.  Less recently used data removed from the local server and recalled when used.</a:t>
            </a:r>
          </a:p>
          <a:p>
            <a:pPr marL="342900" indent="-342900">
              <a:buFont typeface="Arial" panose="020B0604020202020204" pitchFamily="34" charset="0"/>
              <a:buChar char="•"/>
            </a:pPr>
            <a:r>
              <a:rPr lang="en-US" sz="2000" b="1" dirty="0">
                <a:latin typeface="+mn-lt"/>
              </a:rPr>
              <a:t>Integrated server data backup</a:t>
            </a:r>
            <a:r>
              <a:rPr lang="en-US" sz="2000" dirty="0">
                <a:latin typeface="+mn-lt"/>
              </a:rPr>
              <a:t> –File Sync works with Azure Backup to provide integrated backup and restoration. </a:t>
            </a:r>
          </a:p>
          <a:p>
            <a:pPr marL="342900" indent="-342900">
              <a:buFont typeface="Arial" panose="020B0604020202020204" pitchFamily="34" charset="0"/>
              <a:buChar char="•"/>
            </a:pPr>
            <a:r>
              <a:rPr lang="en-US" sz="2000" b="1" dirty="0">
                <a:latin typeface="+mn-lt"/>
              </a:rPr>
              <a:t>Direct cloud data access</a:t>
            </a:r>
            <a:r>
              <a:rPr lang="en-US" sz="2000" dirty="0">
                <a:latin typeface="+mn-lt"/>
              </a:rPr>
              <a:t> – (lift and shift) can be done with sync to allow both on premise &amp; cloud access to the same data during the migration. </a:t>
            </a:r>
          </a:p>
          <a:p>
            <a:endParaRPr lang="en-US" sz="3600" dirty="0"/>
          </a:p>
        </p:txBody>
      </p:sp>
      <p:pic>
        <p:nvPicPr>
          <p:cNvPr id="8" name="Picture 7">
            <a:extLst>
              <a:ext uri="{FF2B5EF4-FFF2-40B4-BE49-F238E27FC236}">
                <a16:creationId xmlns:a16="http://schemas.microsoft.com/office/drawing/2014/main" id="{5D92F99F-7640-47CE-9EED-3DE0091DB21F}"/>
              </a:ext>
            </a:extLst>
          </p:cNvPr>
          <p:cNvPicPr>
            <a:picLocks noChangeAspect="1"/>
          </p:cNvPicPr>
          <p:nvPr/>
        </p:nvPicPr>
        <p:blipFill>
          <a:blip r:embed="rId3"/>
          <a:stretch>
            <a:fillRect/>
          </a:stretch>
        </p:blipFill>
        <p:spPr>
          <a:xfrm>
            <a:off x="7095989" y="1212849"/>
            <a:ext cx="5029200" cy="2039666"/>
          </a:xfrm>
          <a:prstGeom prst="rect">
            <a:avLst/>
          </a:prstGeom>
        </p:spPr>
      </p:pic>
    </p:spTree>
    <p:extLst>
      <p:ext uri="{BB962C8B-B14F-4D97-AF65-F5344CB8AC3E}">
        <p14:creationId xmlns:p14="http://schemas.microsoft.com/office/powerpoint/2010/main" val="997929705"/>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12" name="Rectangle 11"/>
          <p:cNvSpPr/>
          <p:nvPr/>
        </p:nvSpPr>
        <p:spPr bwMode="auto">
          <a:xfrm>
            <a:off x="1994007" y="3999129"/>
            <a:ext cx="10441586" cy="2995396"/>
          </a:xfrm>
          <a:prstGeom prst="rect">
            <a:avLst/>
          </a:prstGeom>
          <a:solidFill>
            <a:schemeClr val="bg1">
              <a:alpha val="7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64" name="Straight Connector 63">
            <a:extLst>
              <a:ext uri="{FF2B5EF4-FFF2-40B4-BE49-F238E27FC236}">
                <a16:creationId xmlns:a16="http://schemas.microsoft.com/office/drawing/2014/main" id="{782DAFC6-595D-41F3-B9CC-8E8DAC9CE0FA}"/>
              </a:ext>
            </a:extLst>
          </p:cNvPr>
          <p:cNvCxnSpPr>
            <a:cxnSpLocks/>
          </p:cNvCxnSpPr>
          <p:nvPr/>
        </p:nvCxnSpPr>
        <p:spPr>
          <a:xfrm>
            <a:off x="1994007" y="496"/>
            <a:ext cx="0" cy="7025446"/>
          </a:xfrm>
          <a:prstGeom prst="line">
            <a:avLst/>
          </a:prstGeom>
          <a:noFill/>
          <a:ln w="19050" cap="flat">
            <a:solidFill>
              <a:schemeClr val="bg1">
                <a:lumMod val="75000"/>
                <a:alpha val="7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sp>
        <p:nvSpPr>
          <p:cNvPr id="92" name="Rectangle 91">
            <a:extLst>
              <a:ext uri="{FF2B5EF4-FFF2-40B4-BE49-F238E27FC236}">
                <a16:creationId xmlns:a16="http://schemas.microsoft.com/office/drawing/2014/main" id="{FEC29ACE-ED39-4DC1-832C-5A285BD670DB}"/>
              </a:ext>
            </a:extLst>
          </p:cNvPr>
          <p:cNvSpPr/>
          <p:nvPr/>
        </p:nvSpPr>
        <p:spPr>
          <a:xfrm>
            <a:off x="555210" y="5859328"/>
            <a:ext cx="924053" cy="345163"/>
          </a:xfrm>
          <a:prstGeom prst="rect">
            <a:avLst/>
          </a:prstGeom>
        </p:spPr>
        <p:txBody>
          <a:bodyPr wrap="none">
            <a:spAutoFit/>
          </a:bodyPr>
          <a:lstStyle/>
          <a:p>
            <a:pPr algn="ctr" defTabSz="932509">
              <a:defRPr/>
            </a:pPr>
            <a:r>
              <a:rPr lang="en-US" sz="1599" kern="0" spc="50">
                <a:solidFill>
                  <a:srgbClr val="353535">
                    <a:lumMod val="40000"/>
                    <a:lumOff val="60000"/>
                  </a:srgbClr>
                </a:solidFill>
                <a:latin typeface="Segoe UI" panose="020B0502040204020203" pitchFamily="34" charset="0"/>
                <a:cs typeface="Segoe UI" panose="020B0502040204020203" pitchFamily="34" charset="0"/>
              </a:rPr>
              <a:t>Trusted</a:t>
            </a:r>
          </a:p>
        </p:txBody>
      </p:sp>
      <p:sp>
        <p:nvSpPr>
          <p:cNvPr id="93" name="Rectangle 92">
            <a:extLst>
              <a:ext uri="{FF2B5EF4-FFF2-40B4-BE49-F238E27FC236}">
                <a16:creationId xmlns:a16="http://schemas.microsoft.com/office/drawing/2014/main" id="{38253431-7CCA-4219-9552-3F83C6EF0C7B}"/>
              </a:ext>
            </a:extLst>
          </p:cNvPr>
          <p:cNvSpPr/>
          <p:nvPr/>
        </p:nvSpPr>
        <p:spPr>
          <a:xfrm>
            <a:off x="594446" y="3164637"/>
            <a:ext cx="845579" cy="345163"/>
          </a:xfrm>
          <a:prstGeom prst="rect">
            <a:avLst/>
          </a:prstGeom>
        </p:spPr>
        <p:txBody>
          <a:bodyPr wrap="none">
            <a:spAutoFit/>
          </a:bodyPr>
          <a:lstStyle/>
          <a:p>
            <a:pPr algn="ctr" defTabSz="932509">
              <a:defRPr/>
            </a:pPr>
            <a:r>
              <a:rPr lang="en-US" sz="1599" kern="0" spc="50">
                <a:solidFill>
                  <a:srgbClr val="353535">
                    <a:lumMod val="40000"/>
                    <a:lumOff val="60000"/>
                  </a:srgbClr>
                </a:solidFill>
                <a:latin typeface="Segoe UI" panose="020B0502040204020203" pitchFamily="34" charset="0"/>
                <a:cs typeface="Segoe UI" panose="020B0502040204020203" pitchFamily="34" charset="0"/>
              </a:rPr>
              <a:t>Hybrid</a:t>
            </a:r>
          </a:p>
        </p:txBody>
      </p:sp>
      <p:sp>
        <p:nvSpPr>
          <p:cNvPr id="94" name="Rectangle 93">
            <a:extLst>
              <a:ext uri="{FF2B5EF4-FFF2-40B4-BE49-F238E27FC236}">
                <a16:creationId xmlns:a16="http://schemas.microsoft.com/office/drawing/2014/main" id="{3E3DB39F-D6D7-452A-91C7-CFB3763AD5CB}"/>
              </a:ext>
            </a:extLst>
          </p:cNvPr>
          <p:cNvSpPr/>
          <p:nvPr/>
        </p:nvSpPr>
        <p:spPr>
          <a:xfrm>
            <a:off x="424415" y="4511982"/>
            <a:ext cx="1185640" cy="345163"/>
          </a:xfrm>
          <a:prstGeom prst="rect">
            <a:avLst/>
          </a:prstGeom>
        </p:spPr>
        <p:txBody>
          <a:bodyPr wrap="none">
            <a:spAutoFit/>
          </a:bodyPr>
          <a:lstStyle/>
          <a:p>
            <a:pPr algn="ctr" defTabSz="932509">
              <a:defRPr/>
            </a:pPr>
            <a:r>
              <a:rPr lang="en-US" sz="1599" kern="0" spc="50">
                <a:solidFill>
                  <a:srgbClr val="353535">
                    <a:lumMod val="40000"/>
                    <a:lumOff val="60000"/>
                  </a:srgbClr>
                </a:solidFill>
                <a:latin typeface="Segoe UI" panose="020B0502040204020203" pitchFamily="34" charset="0"/>
                <a:cs typeface="Segoe UI" panose="020B0502040204020203" pitchFamily="34" charset="0"/>
              </a:rPr>
              <a:t>Intelligent</a:t>
            </a:r>
          </a:p>
        </p:txBody>
      </p:sp>
      <p:sp>
        <p:nvSpPr>
          <p:cNvPr id="95" name="light">
            <a:extLst>
              <a:ext uri="{FF2B5EF4-FFF2-40B4-BE49-F238E27FC236}">
                <a16:creationId xmlns:a16="http://schemas.microsoft.com/office/drawing/2014/main" id="{830932B8-BC4C-4481-A2C6-60A5B625AB44}"/>
              </a:ext>
            </a:extLst>
          </p:cNvPr>
          <p:cNvSpPr>
            <a:spLocks noChangeAspect="1" noEditPoints="1"/>
          </p:cNvSpPr>
          <p:nvPr/>
        </p:nvSpPr>
        <p:spPr bwMode="auto">
          <a:xfrm>
            <a:off x="871516" y="3872325"/>
            <a:ext cx="291439" cy="432683"/>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28575">
            <a:solidFill>
              <a:srgbClr val="B3B2B4"/>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cs typeface="Segoe UI" pitchFamily="34" charset="0"/>
            </a:endParaRPr>
          </a:p>
        </p:txBody>
      </p:sp>
      <p:sp>
        <p:nvSpPr>
          <p:cNvPr id="96" name="Freeform 60">
            <a:extLst>
              <a:ext uri="{FF2B5EF4-FFF2-40B4-BE49-F238E27FC236}">
                <a16:creationId xmlns:a16="http://schemas.microsoft.com/office/drawing/2014/main" id="{8FBBBFF7-5D7B-4946-A8A3-BB8BEDDE8671}"/>
              </a:ext>
            </a:extLst>
          </p:cNvPr>
          <p:cNvSpPr>
            <a:spLocks noChangeArrowheads="1"/>
          </p:cNvSpPr>
          <p:nvPr/>
        </p:nvSpPr>
        <p:spPr bwMode="auto">
          <a:xfrm>
            <a:off x="776909" y="5192874"/>
            <a:ext cx="480655" cy="475606"/>
          </a:xfrm>
          <a:custGeom>
            <a:avLst/>
            <a:gdLst>
              <a:gd name="T0" fmla="*/ 3212 w 13440"/>
              <a:gd name="T1" fmla="*/ 3671 h 13299"/>
              <a:gd name="T2" fmla="*/ 3433 w 13440"/>
              <a:gd name="T3" fmla="*/ 3583 h 13299"/>
              <a:gd name="T4" fmla="*/ 3600 w 13440"/>
              <a:gd name="T5" fmla="*/ 3415 h 13299"/>
              <a:gd name="T6" fmla="*/ 3689 w 13440"/>
              <a:gd name="T7" fmla="*/ 3194 h 13299"/>
              <a:gd name="T8" fmla="*/ 3697 w 13440"/>
              <a:gd name="T9" fmla="*/ 3009 h 13299"/>
              <a:gd name="T10" fmla="*/ 3627 w 13440"/>
              <a:gd name="T11" fmla="*/ 2762 h 13299"/>
              <a:gd name="T12" fmla="*/ 3477 w 13440"/>
              <a:gd name="T13" fmla="*/ 2577 h 13299"/>
              <a:gd name="T14" fmla="*/ 3274 w 13440"/>
              <a:gd name="T15" fmla="*/ 2462 h 13299"/>
              <a:gd name="T16" fmla="*/ 3088 w 13440"/>
              <a:gd name="T17" fmla="*/ 2427 h 13299"/>
              <a:gd name="T18" fmla="*/ 2833 w 13440"/>
              <a:gd name="T19" fmla="*/ 2480 h 13299"/>
              <a:gd name="T20" fmla="*/ 2630 w 13440"/>
              <a:gd name="T21" fmla="*/ 2621 h 13299"/>
              <a:gd name="T22" fmla="*/ 2488 w 13440"/>
              <a:gd name="T23" fmla="*/ 2824 h 13299"/>
              <a:gd name="T24" fmla="*/ 2444 w 13440"/>
              <a:gd name="T25" fmla="*/ 3080 h 13299"/>
              <a:gd name="T26" fmla="*/ 2471 w 13440"/>
              <a:gd name="T27" fmla="*/ 3256 h 13299"/>
              <a:gd name="T28" fmla="*/ 2585 w 13440"/>
              <a:gd name="T29" fmla="*/ 3459 h 13299"/>
              <a:gd name="T30" fmla="*/ 2780 w 13440"/>
              <a:gd name="T31" fmla="*/ 3609 h 13299"/>
              <a:gd name="T32" fmla="*/ 3027 w 13440"/>
              <a:gd name="T33" fmla="*/ 3680 h 13299"/>
              <a:gd name="T34" fmla="*/ 6988 w 13440"/>
              <a:gd name="T35" fmla="*/ 8127 h 13299"/>
              <a:gd name="T36" fmla="*/ 6380 w 13440"/>
              <a:gd name="T37" fmla="*/ 8480 h 13299"/>
              <a:gd name="T38" fmla="*/ 5718 w 13440"/>
              <a:gd name="T39" fmla="*/ 8736 h 13299"/>
              <a:gd name="T40" fmla="*/ 5004 w 13440"/>
              <a:gd name="T41" fmla="*/ 8886 h 13299"/>
              <a:gd name="T42" fmla="*/ 4439 w 13440"/>
              <a:gd name="T43" fmla="*/ 8921 h 13299"/>
              <a:gd name="T44" fmla="*/ 3547 w 13440"/>
              <a:gd name="T45" fmla="*/ 8824 h 13299"/>
              <a:gd name="T46" fmla="*/ 2709 w 13440"/>
              <a:gd name="T47" fmla="*/ 8568 h 13299"/>
              <a:gd name="T48" fmla="*/ 1959 w 13440"/>
              <a:gd name="T49" fmla="*/ 8153 h 13299"/>
              <a:gd name="T50" fmla="*/ 1297 w 13440"/>
              <a:gd name="T51" fmla="*/ 7615 h 13299"/>
              <a:gd name="T52" fmla="*/ 759 w 13440"/>
              <a:gd name="T53" fmla="*/ 6953 h 13299"/>
              <a:gd name="T54" fmla="*/ 344 w 13440"/>
              <a:gd name="T55" fmla="*/ 6195 h 13299"/>
              <a:gd name="T56" fmla="*/ 88 w 13440"/>
              <a:gd name="T57" fmla="*/ 5357 h 13299"/>
              <a:gd name="T58" fmla="*/ 0 w 13440"/>
              <a:gd name="T59" fmla="*/ 4456 h 13299"/>
              <a:gd name="T60" fmla="*/ 44 w 13440"/>
              <a:gd name="T61" fmla="*/ 3777 h 13299"/>
              <a:gd name="T62" fmla="*/ 264 w 13440"/>
              <a:gd name="T63" fmla="*/ 2921 h 13299"/>
              <a:gd name="T64" fmla="*/ 644 w 13440"/>
              <a:gd name="T65" fmla="*/ 2135 h 13299"/>
              <a:gd name="T66" fmla="*/ 1156 w 13440"/>
              <a:gd name="T67" fmla="*/ 1456 h 13299"/>
              <a:gd name="T68" fmla="*/ 1782 w 13440"/>
              <a:gd name="T69" fmla="*/ 882 h 13299"/>
              <a:gd name="T70" fmla="*/ 2515 w 13440"/>
              <a:gd name="T71" fmla="*/ 432 h 13299"/>
              <a:gd name="T72" fmla="*/ 3327 w 13440"/>
              <a:gd name="T73" fmla="*/ 132 h 13299"/>
              <a:gd name="T74" fmla="*/ 4209 w 13440"/>
              <a:gd name="T75" fmla="*/ 0 h 13299"/>
              <a:gd name="T76" fmla="*/ 4898 w 13440"/>
              <a:gd name="T77" fmla="*/ 17 h 13299"/>
              <a:gd name="T78" fmla="*/ 5771 w 13440"/>
              <a:gd name="T79" fmla="*/ 194 h 13299"/>
              <a:gd name="T80" fmla="*/ 6574 w 13440"/>
              <a:gd name="T81" fmla="*/ 529 h 13299"/>
              <a:gd name="T82" fmla="*/ 7288 w 13440"/>
              <a:gd name="T83" fmla="*/ 1015 h 13299"/>
              <a:gd name="T84" fmla="*/ 7897 w 13440"/>
              <a:gd name="T85" fmla="*/ 1615 h 13299"/>
              <a:gd name="T86" fmla="*/ 8383 w 13440"/>
              <a:gd name="T87" fmla="*/ 2329 h 13299"/>
              <a:gd name="T88" fmla="*/ 8718 w 13440"/>
              <a:gd name="T89" fmla="*/ 3124 h 13299"/>
              <a:gd name="T90" fmla="*/ 8894 w 13440"/>
              <a:gd name="T91" fmla="*/ 3997 h 13299"/>
              <a:gd name="T92" fmla="*/ 8912 w 13440"/>
              <a:gd name="T93" fmla="*/ 4642 h 13299"/>
              <a:gd name="T94" fmla="*/ 8833 w 13440"/>
              <a:gd name="T95" fmla="*/ 5321 h 13299"/>
              <a:gd name="T96" fmla="*/ 13439 w 13440"/>
              <a:gd name="T97" fmla="*/ 10456 h 13299"/>
              <a:gd name="T98" fmla="*/ 10748 w 13440"/>
              <a:gd name="T99" fmla="*/ 13298 h 13299"/>
              <a:gd name="T100" fmla="*/ 9000 w 13440"/>
              <a:gd name="T101" fmla="*/ 11471 h 13299"/>
              <a:gd name="T102" fmla="*/ 7129 w 13440"/>
              <a:gd name="T103" fmla="*/ 9689 h 13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440" h="13299">
                <a:moveTo>
                  <a:pt x="3088" y="3689"/>
                </a:moveTo>
                <a:lnTo>
                  <a:pt x="3088" y="3689"/>
                </a:lnTo>
                <a:lnTo>
                  <a:pt x="3150" y="3680"/>
                </a:lnTo>
                <a:lnTo>
                  <a:pt x="3212" y="3671"/>
                </a:lnTo>
                <a:lnTo>
                  <a:pt x="3274" y="3662"/>
                </a:lnTo>
                <a:lnTo>
                  <a:pt x="3327" y="3636"/>
                </a:lnTo>
                <a:lnTo>
                  <a:pt x="3380" y="3609"/>
                </a:lnTo>
                <a:lnTo>
                  <a:pt x="3433" y="3583"/>
                </a:lnTo>
                <a:lnTo>
                  <a:pt x="3477" y="3547"/>
                </a:lnTo>
                <a:lnTo>
                  <a:pt x="3521" y="3503"/>
                </a:lnTo>
                <a:lnTo>
                  <a:pt x="3556" y="3459"/>
                </a:lnTo>
                <a:lnTo>
                  <a:pt x="3600" y="3415"/>
                </a:lnTo>
                <a:lnTo>
                  <a:pt x="3627" y="3362"/>
                </a:lnTo>
                <a:lnTo>
                  <a:pt x="3653" y="3309"/>
                </a:lnTo>
                <a:lnTo>
                  <a:pt x="3671" y="3256"/>
                </a:lnTo>
                <a:lnTo>
                  <a:pt x="3689" y="3194"/>
                </a:lnTo>
                <a:lnTo>
                  <a:pt x="3697" y="3141"/>
                </a:lnTo>
                <a:lnTo>
                  <a:pt x="3706" y="3080"/>
                </a:lnTo>
                <a:lnTo>
                  <a:pt x="3706" y="3080"/>
                </a:lnTo>
                <a:lnTo>
                  <a:pt x="3697" y="3009"/>
                </a:lnTo>
                <a:lnTo>
                  <a:pt x="3689" y="2947"/>
                </a:lnTo>
                <a:lnTo>
                  <a:pt x="3671" y="2885"/>
                </a:lnTo>
                <a:lnTo>
                  <a:pt x="3653" y="2824"/>
                </a:lnTo>
                <a:lnTo>
                  <a:pt x="3627" y="2762"/>
                </a:lnTo>
                <a:lnTo>
                  <a:pt x="3600" y="2709"/>
                </a:lnTo>
                <a:lnTo>
                  <a:pt x="3556" y="2665"/>
                </a:lnTo>
                <a:lnTo>
                  <a:pt x="3521" y="2621"/>
                </a:lnTo>
                <a:lnTo>
                  <a:pt x="3477" y="2577"/>
                </a:lnTo>
                <a:lnTo>
                  <a:pt x="3433" y="2541"/>
                </a:lnTo>
                <a:lnTo>
                  <a:pt x="3380" y="2506"/>
                </a:lnTo>
                <a:lnTo>
                  <a:pt x="3327" y="2480"/>
                </a:lnTo>
                <a:lnTo>
                  <a:pt x="3274" y="2462"/>
                </a:lnTo>
                <a:lnTo>
                  <a:pt x="3212" y="2444"/>
                </a:lnTo>
                <a:lnTo>
                  <a:pt x="3150" y="2435"/>
                </a:lnTo>
                <a:lnTo>
                  <a:pt x="3088" y="2427"/>
                </a:lnTo>
                <a:lnTo>
                  <a:pt x="3088" y="2427"/>
                </a:lnTo>
                <a:lnTo>
                  <a:pt x="3027" y="2435"/>
                </a:lnTo>
                <a:lnTo>
                  <a:pt x="2956" y="2444"/>
                </a:lnTo>
                <a:lnTo>
                  <a:pt x="2894" y="2462"/>
                </a:lnTo>
                <a:lnTo>
                  <a:pt x="2833" y="2480"/>
                </a:lnTo>
                <a:lnTo>
                  <a:pt x="2780" y="2506"/>
                </a:lnTo>
                <a:lnTo>
                  <a:pt x="2727" y="2541"/>
                </a:lnTo>
                <a:lnTo>
                  <a:pt x="2674" y="2577"/>
                </a:lnTo>
                <a:lnTo>
                  <a:pt x="2630" y="2621"/>
                </a:lnTo>
                <a:lnTo>
                  <a:pt x="2585" y="2665"/>
                </a:lnTo>
                <a:lnTo>
                  <a:pt x="2550" y="2709"/>
                </a:lnTo>
                <a:lnTo>
                  <a:pt x="2515" y="2762"/>
                </a:lnTo>
                <a:lnTo>
                  <a:pt x="2488" y="2824"/>
                </a:lnTo>
                <a:lnTo>
                  <a:pt x="2471" y="2885"/>
                </a:lnTo>
                <a:lnTo>
                  <a:pt x="2453" y="2947"/>
                </a:lnTo>
                <a:lnTo>
                  <a:pt x="2444" y="3009"/>
                </a:lnTo>
                <a:lnTo>
                  <a:pt x="2444" y="3080"/>
                </a:lnTo>
                <a:lnTo>
                  <a:pt x="2444" y="3080"/>
                </a:lnTo>
                <a:lnTo>
                  <a:pt x="2444" y="3141"/>
                </a:lnTo>
                <a:lnTo>
                  <a:pt x="2453" y="3194"/>
                </a:lnTo>
                <a:lnTo>
                  <a:pt x="2471" y="3256"/>
                </a:lnTo>
                <a:lnTo>
                  <a:pt x="2488" y="3309"/>
                </a:lnTo>
                <a:lnTo>
                  <a:pt x="2515" y="3362"/>
                </a:lnTo>
                <a:lnTo>
                  <a:pt x="2550" y="3415"/>
                </a:lnTo>
                <a:lnTo>
                  <a:pt x="2585" y="3459"/>
                </a:lnTo>
                <a:lnTo>
                  <a:pt x="2630" y="3503"/>
                </a:lnTo>
                <a:lnTo>
                  <a:pt x="2674" y="3547"/>
                </a:lnTo>
                <a:lnTo>
                  <a:pt x="2727" y="3583"/>
                </a:lnTo>
                <a:lnTo>
                  <a:pt x="2780" y="3609"/>
                </a:lnTo>
                <a:lnTo>
                  <a:pt x="2833" y="3636"/>
                </a:lnTo>
                <a:lnTo>
                  <a:pt x="2894" y="3662"/>
                </a:lnTo>
                <a:lnTo>
                  <a:pt x="2956" y="3671"/>
                </a:lnTo>
                <a:lnTo>
                  <a:pt x="3027" y="3680"/>
                </a:lnTo>
                <a:lnTo>
                  <a:pt x="3088" y="3689"/>
                </a:lnTo>
                <a:close/>
                <a:moveTo>
                  <a:pt x="7129" y="8021"/>
                </a:moveTo>
                <a:lnTo>
                  <a:pt x="7129" y="8021"/>
                </a:lnTo>
                <a:lnTo>
                  <a:pt x="6988" y="8127"/>
                </a:lnTo>
                <a:lnTo>
                  <a:pt x="6838" y="8224"/>
                </a:lnTo>
                <a:lnTo>
                  <a:pt x="6689" y="8321"/>
                </a:lnTo>
                <a:lnTo>
                  <a:pt x="6539" y="8400"/>
                </a:lnTo>
                <a:lnTo>
                  <a:pt x="6380" y="8480"/>
                </a:lnTo>
                <a:lnTo>
                  <a:pt x="6221" y="8559"/>
                </a:lnTo>
                <a:lnTo>
                  <a:pt x="6054" y="8621"/>
                </a:lnTo>
                <a:lnTo>
                  <a:pt x="5886" y="8683"/>
                </a:lnTo>
                <a:lnTo>
                  <a:pt x="5718" y="8736"/>
                </a:lnTo>
                <a:lnTo>
                  <a:pt x="5542" y="8789"/>
                </a:lnTo>
                <a:lnTo>
                  <a:pt x="5365" y="8824"/>
                </a:lnTo>
                <a:lnTo>
                  <a:pt x="5180" y="8859"/>
                </a:lnTo>
                <a:lnTo>
                  <a:pt x="5004" y="8886"/>
                </a:lnTo>
                <a:lnTo>
                  <a:pt x="4818" y="8903"/>
                </a:lnTo>
                <a:lnTo>
                  <a:pt x="4624" y="8912"/>
                </a:lnTo>
                <a:lnTo>
                  <a:pt x="4439" y="8921"/>
                </a:lnTo>
                <a:lnTo>
                  <a:pt x="4439" y="8921"/>
                </a:lnTo>
                <a:lnTo>
                  <a:pt x="4209" y="8912"/>
                </a:lnTo>
                <a:lnTo>
                  <a:pt x="3989" y="8894"/>
                </a:lnTo>
                <a:lnTo>
                  <a:pt x="3759" y="8868"/>
                </a:lnTo>
                <a:lnTo>
                  <a:pt x="3547" y="8824"/>
                </a:lnTo>
                <a:lnTo>
                  <a:pt x="3327" y="8780"/>
                </a:lnTo>
                <a:lnTo>
                  <a:pt x="3124" y="8718"/>
                </a:lnTo>
                <a:lnTo>
                  <a:pt x="2912" y="8647"/>
                </a:lnTo>
                <a:lnTo>
                  <a:pt x="2709" y="8568"/>
                </a:lnTo>
                <a:lnTo>
                  <a:pt x="2515" y="8480"/>
                </a:lnTo>
                <a:lnTo>
                  <a:pt x="2321" y="8383"/>
                </a:lnTo>
                <a:lnTo>
                  <a:pt x="2135" y="8277"/>
                </a:lnTo>
                <a:lnTo>
                  <a:pt x="1959" y="8153"/>
                </a:lnTo>
                <a:lnTo>
                  <a:pt x="1782" y="8030"/>
                </a:lnTo>
                <a:lnTo>
                  <a:pt x="1615" y="7897"/>
                </a:lnTo>
                <a:lnTo>
                  <a:pt x="1456" y="7765"/>
                </a:lnTo>
                <a:lnTo>
                  <a:pt x="1297" y="7615"/>
                </a:lnTo>
                <a:lnTo>
                  <a:pt x="1156" y="7456"/>
                </a:lnTo>
                <a:lnTo>
                  <a:pt x="1015" y="7297"/>
                </a:lnTo>
                <a:lnTo>
                  <a:pt x="882" y="7129"/>
                </a:lnTo>
                <a:lnTo>
                  <a:pt x="759" y="6953"/>
                </a:lnTo>
                <a:lnTo>
                  <a:pt x="644" y="6776"/>
                </a:lnTo>
                <a:lnTo>
                  <a:pt x="529" y="6583"/>
                </a:lnTo>
                <a:lnTo>
                  <a:pt x="432" y="6398"/>
                </a:lnTo>
                <a:lnTo>
                  <a:pt x="344" y="6195"/>
                </a:lnTo>
                <a:lnTo>
                  <a:pt x="264" y="5992"/>
                </a:lnTo>
                <a:lnTo>
                  <a:pt x="194" y="5789"/>
                </a:lnTo>
                <a:lnTo>
                  <a:pt x="132" y="5577"/>
                </a:lnTo>
                <a:lnTo>
                  <a:pt x="88" y="5357"/>
                </a:lnTo>
                <a:lnTo>
                  <a:pt x="44" y="5136"/>
                </a:lnTo>
                <a:lnTo>
                  <a:pt x="17" y="4915"/>
                </a:lnTo>
                <a:lnTo>
                  <a:pt x="0" y="4686"/>
                </a:lnTo>
                <a:lnTo>
                  <a:pt x="0" y="4456"/>
                </a:lnTo>
                <a:lnTo>
                  <a:pt x="0" y="4456"/>
                </a:lnTo>
                <a:lnTo>
                  <a:pt x="0" y="4227"/>
                </a:lnTo>
                <a:lnTo>
                  <a:pt x="17" y="3997"/>
                </a:lnTo>
                <a:lnTo>
                  <a:pt x="44" y="3777"/>
                </a:lnTo>
                <a:lnTo>
                  <a:pt x="88" y="3556"/>
                </a:lnTo>
                <a:lnTo>
                  <a:pt x="132" y="3336"/>
                </a:lnTo>
                <a:lnTo>
                  <a:pt x="194" y="3124"/>
                </a:lnTo>
                <a:lnTo>
                  <a:pt x="264" y="2921"/>
                </a:lnTo>
                <a:lnTo>
                  <a:pt x="344" y="2718"/>
                </a:lnTo>
                <a:lnTo>
                  <a:pt x="432" y="2515"/>
                </a:lnTo>
                <a:lnTo>
                  <a:pt x="529" y="2329"/>
                </a:lnTo>
                <a:lnTo>
                  <a:pt x="644" y="2135"/>
                </a:lnTo>
                <a:lnTo>
                  <a:pt x="759" y="1959"/>
                </a:lnTo>
                <a:lnTo>
                  <a:pt x="882" y="1782"/>
                </a:lnTo>
                <a:lnTo>
                  <a:pt x="1015" y="1615"/>
                </a:lnTo>
                <a:lnTo>
                  <a:pt x="1156" y="1456"/>
                </a:lnTo>
                <a:lnTo>
                  <a:pt x="1297" y="1297"/>
                </a:lnTo>
                <a:lnTo>
                  <a:pt x="1456" y="1147"/>
                </a:lnTo>
                <a:lnTo>
                  <a:pt x="1615" y="1015"/>
                </a:lnTo>
                <a:lnTo>
                  <a:pt x="1782" y="882"/>
                </a:lnTo>
                <a:lnTo>
                  <a:pt x="1959" y="759"/>
                </a:lnTo>
                <a:lnTo>
                  <a:pt x="2135" y="635"/>
                </a:lnTo>
                <a:lnTo>
                  <a:pt x="2321" y="529"/>
                </a:lnTo>
                <a:lnTo>
                  <a:pt x="2515" y="432"/>
                </a:lnTo>
                <a:lnTo>
                  <a:pt x="2709" y="344"/>
                </a:lnTo>
                <a:lnTo>
                  <a:pt x="2912" y="264"/>
                </a:lnTo>
                <a:lnTo>
                  <a:pt x="3124" y="194"/>
                </a:lnTo>
                <a:lnTo>
                  <a:pt x="3327" y="132"/>
                </a:lnTo>
                <a:lnTo>
                  <a:pt x="3547" y="88"/>
                </a:lnTo>
                <a:lnTo>
                  <a:pt x="3759" y="44"/>
                </a:lnTo>
                <a:lnTo>
                  <a:pt x="3989" y="17"/>
                </a:lnTo>
                <a:lnTo>
                  <a:pt x="4209" y="0"/>
                </a:lnTo>
                <a:lnTo>
                  <a:pt x="4439" y="0"/>
                </a:lnTo>
                <a:lnTo>
                  <a:pt x="4439" y="0"/>
                </a:lnTo>
                <a:lnTo>
                  <a:pt x="4668" y="0"/>
                </a:lnTo>
                <a:lnTo>
                  <a:pt x="4898" y="17"/>
                </a:lnTo>
                <a:lnTo>
                  <a:pt x="5118" y="44"/>
                </a:lnTo>
                <a:lnTo>
                  <a:pt x="5348" y="88"/>
                </a:lnTo>
                <a:lnTo>
                  <a:pt x="5559" y="132"/>
                </a:lnTo>
                <a:lnTo>
                  <a:pt x="5771" y="194"/>
                </a:lnTo>
                <a:lnTo>
                  <a:pt x="5983" y="264"/>
                </a:lnTo>
                <a:lnTo>
                  <a:pt x="6186" y="344"/>
                </a:lnTo>
                <a:lnTo>
                  <a:pt x="6389" y="432"/>
                </a:lnTo>
                <a:lnTo>
                  <a:pt x="6574" y="529"/>
                </a:lnTo>
                <a:lnTo>
                  <a:pt x="6768" y="635"/>
                </a:lnTo>
                <a:lnTo>
                  <a:pt x="6944" y="759"/>
                </a:lnTo>
                <a:lnTo>
                  <a:pt x="7121" y="882"/>
                </a:lnTo>
                <a:lnTo>
                  <a:pt x="7288" y="1015"/>
                </a:lnTo>
                <a:lnTo>
                  <a:pt x="7456" y="1147"/>
                </a:lnTo>
                <a:lnTo>
                  <a:pt x="7606" y="1297"/>
                </a:lnTo>
                <a:lnTo>
                  <a:pt x="7756" y="1456"/>
                </a:lnTo>
                <a:lnTo>
                  <a:pt x="7897" y="1615"/>
                </a:lnTo>
                <a:lnTo>
                  <a:pt x="8030" y="1782"/>
                </a:lnTo>
                <a:lnTo>
                  <a:pt x="8153" y="1959"/>
                </a:lnTo>
                <a:lnTo>
                  <a:pt x="8268" y="2135"/>
                </a:lnTo>
                <a:lnTo>
                  <a:pt x="8383" y="2329"/>
                </a:lnTo>
                <a:lnTo>
                  <a:pt x="8480" y="2515"/>
                </a:lnTo>
                <a:lnTo>
                  <a:pt x="8568" y="2718"/>
                </a:lnTo>
                <a:lnTo>
                  <a:pt x="8647" y="2921"/>
                </a:lnTo>
                <a:lnTo>
                  <a:pt x="8718" y="3124"/>
                </a:lnTo>
                <a:lnTo>
                  <a:pt x="8780" y="3336"/>
                </a:lnTo>
                <a:lnTo>
                  <a:pt x="8824" y="3556"/>
                </a:lnTo>
                <a:lnTo>
                  <a:pt x="8868" y="3777"/>
                </a:lnTo>
                <a:lnTo>
                  <a:pt x="8894" y="3997"/>
                </a:lnTo>
                <a:lnTo>
                  <a:pt x="8912" y="4227"/>
                </a:lnTo>
                <a:lnTo>
                  <a:pt x="8921" y="4456"/>
                </a:lnTo>
                <a:lnTo>
                  <a:pt x="8921" y="4456"/>
                </a:lnTo>
                <a:lnTo>
                  <a:pt x="8912" y="4642"/>
                </a:lnTo>
                <a:lnTo>
                  <a:pt x="8903" y="4818"/>
                </a:lnTo>
                <a:lnTo>
                  <a:pt x="8886" y="4986"/>
                </a:lnTo>
                <a:lnTo>
                  <a:pt x="8859" y="5154"/>
                </a:lnTo>
                <a:lnTo>
                  <a:pt x="8833" y="5321"/>
                </a:lnTo>
                <a:lnTo>
                  <a:pt x="8797" y="5480"/>
                </a:lnTo>
                <a:lnTo>
                  <a:pt x="8718" y="5798"/>
                </a:lnTo>
                <a:lnTo>
                  <a:pt x="8718" y="5798"/>
                </a:lnTo>
                <a:lnTo>
                  <a:pt x="13439" y="10456"/>
                </a:lnTo>
                <a:lnTo>
                  <a:pt x="13439" y="10456"/>
                </a:lnTo>
                <a:lnTo>
                  <a:pt x="13439" y="13298"/>
                </a:lnTo>
                <a:lnTo>
                  <a:pt x="13439" y="13298"/>
                </a:lnTo>
                <a:lnTo>
                  <a:pt x="10748" y="13298"/>
                </a:lnTo>
                <a:lnTo>
                  <a:pt x="10748" y="13298"/>
                </a:lnTo>
                <a:lnTo>
                  <a:pt x="10748" y="11471"/>
                </a:lnTo>
                <a:lnTo>
                  <a:pt x="10748" y="11471"/>
                </a:lnTo>
                <a:lnTo>
                  <a:pt x="9000" y="11471"/>
                </a:lnTo>
                <a:lnTo>
                  <a:pt x="9000" y="11471"/>
                </a:lnTo>
                <a:lnTo>
                  <a:pt x="9000" y="9689"/>
                </a:lnTo>
                <a:lnTo>
                  <a:pt x="9000" y="9689"/>
                </a:lnTo>
                <a:lnTo>
                  <a:pt x="7129" y="9689"/>
                </a:lnTo>
                <a:lnTo>
                  <a:pt x="7129" y="8021"/>
                </a:lnTo>
                <a:close/>
              </a:path>
            </a:pathLst>
          </a:custGeom>
          <a:noFill/>
          <a:ln w="28575" cap="flat">
            <a:solidFill>
              <a:srgbClr val="B3B2B4"/>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defRPr/>
            </a:pPr>
            <a:endParaRPr lang="en-US" sz="1836">
              <a:solidFill>
                <a:srgbClr val="505050"/>
              </a:solidFill>
              <a:latin typeface="Segoe UI"/>
            </a:endParaRPr>
          </a:p>
        </p:txBody>
      </p:sp>
      <p:grpSp>
        <p:nvGrpSpPr>
          <p:cNvPr id="99" name="Group 98">
            <a:extLst>
              <a:ext uri="{FF2B5EF4-FFF2-40B4-BE49-F238E27FC236}">
                <a16:creationId xmlns:a16="http://schemas.microsoft.com/office/drawing/2014/main" id="{6F7B5166-8C23-4293-BFE4-E0BD2A13DD0F}"/>
              </a:ext>
            </a:extLst>
          </p:cNvPr>
          <p:cNvGrpSpPr/>
          <p:nvPr/>
        </p:nvGrpSpPr>
        <p:grpSpPr>
          <a:xfrm>
            <a:off x="772861" y="2572439"/>
            <a:ext cx="460244" cy="449535"/>
            <a:chOff x="2088630" y="3287843"/>
            <a:chExt cx="429718" cy="419725"/>
          </a:xfrm>
          <a:noFill/>
        </p:grpSpPr>
        <p:sp>
          <p:nvSpPr>
            <p:cNvPr id="100" name="Rectangle 99">
              <a:extLst>
                <a:ext uri="{FF2B5EF4-FFF2-40B4-BE49-F238E27FC236}">
                  <a16:creationId xmlns:a16="http://schemas.microsoft.com/office/drawing/2014/main" id="{C840E4CD-B3CC-41AD-A838-A57FE913746E}"/>
                </a:ext>
              </a:extLst>
            </p:cNvPr>
            <p:cNvSpPr/>
            <p:nvPr/>
          </p:nvSpPr>
          <p:spPr bwMode="auto">
            <a:xfrm>
              <a:off x="2213548" y="3287843"/>
              <a:ext cx="304800" cy="304800"/>
            </a:xfrm>
            <a:prstGeom prst="rect">
              <a:avLst/>
            </a:prstGeom>
            <a:noFill/>
            <a:ln w="28575">
              <a:solidFill>
                <a:srgbClr val="B3B2B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101" name="Rectangle 100">
              <a:extLst>
                <a:ext uri="{FF2B5EF4-FFF2-40B4-BE49-F238E27FC236}">
                  <a16:creationId xmlns:a16="http://schemas.microsoft.com/office/drawing/2014/main" id="{53D7E4AA-A2E3-4EDC-8544-064D7D0780BC}"/>
                </a:ext>
              </a:extLst>
            </p:cNvPr>
            <p:cNvSpPr/>
            <p:nvPr/>
          </p:nvSpPr>
          <p:spPr bwMode="auto">
            <a:xfrm>
              <a:off x="2088630" y="3402768"/>
              <a:ext cx="304800" cy="304800"/>
            </a:xfrm>
            <a:prstGeom prst="rect">
              <a:avLst/>
            </a:prstGeom>
            <a:noFill/>
            <a:ln w="28575">
              <a:solidFill>
                <a:srgbClr val="B3B2B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cs typeface="Segoe UI" pitchFamily="34" charset="0"/>
              </a:endParaRPr>
            </a:p>
          </p:txBody>
        </p:sp>
      </p:grpSp>
      <p:sp>
        <p:nvSpPr>
          <p:cNvPr id="102" name="Rectangle 101">
            <a:extLst>
              <a:ext uri="{FF2B5EF4-FFF2-40B4-BE49-F238E27FC236}">
                <a16:creationId xmlns:a16="http://schemas.microsoft.com/office/drawing/2014/main" id="{698FCEC8-52FF-464E-A563-A99A52D27BDA}"/>
              </a:ext>
            </a:extLst>
          </p:cNvPr>
          <p:cNvSpPr/>
          <p:nvPr/>
        </p:nvSpPr>
        <p:spPr>
          <a:xfrm>
            <a:off x="150473" y="1748570"/>
            <a:ext cx="1730067" cy="470856"/>
          </a:xfrm>
          <a:prstGeom prst="rect">
            <a:avLst/>
          </a:prstGeom>
        </p:spPr>
        <p:txBody>
          <a:bodyPr wrap="none">
            <a:spAutoFit/>
          </a:bodyPr>
          <a:lstStyle/>
          <a:p>
            <a:pPr algn="ctr" defTabSz="932509">
              <a:defRPr/>
            </a:pPr>
            <a:r>
              <a:rPr lang="en-US" sz="2400" kern="0" spc="50" dirty="0">
                <a:solidFill>
                  <a:srgbClr val="0078D7"/>
                </a:solidFill>
                <a:latin typeface="Segoe UI" panose="020B0502040204020203" pitchFamily="34" charset="0"/>
                <a:cs typeface="Segoe UI" panose="020B0502040204020203" pitchFamily="34" charset="0"/>
              </a:rPr>
              <a:t>Productive</a:t>
            </a:r>
          </a:p>
        </p:txBody>
      </p:sp>
      <p:sp>
        <p:nvSpPr>
          <p:cNvPr id="103" name="speedometer_2">
            <a:extLst>
              <a:ext uri="{FF2B5EF4-FFF2-40B4-BE49-F238E27FC236}">
                <a16:creationId xmlns:a16="http://schemas.microsoft.com/office/drawing/2014/main" id="{BFC0E3B5-0EEA-4AD2-9349-41F88A04DA69}"/>
              </a:ext>
            </a:extLst>
          </p:cNvPr>
          <p:cNvSpPr>
            <a:spLocks noChangeAspect="1" noEditPoints="1"/>
          </p:cNvSpPr>
          <p:nvPr/>
        </p:nvSpPr>
        <p:spPr bwMode="auto">
          <a:xfrm>
            <a:off x="707751" y="1011218"/>
            <a:ext cx="612023" cy="612021"/>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28575">
            <a:solidFill>
              <a:srgbClr val="001F50"/>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cs typeface="Segoe UI" pitchFamily="34" charset="0"/>
            </a:endParaRPr>
          </a:p>
        </p:txBody>
      </p:sp>
      <p:sp>
        <p:nvSpPr>
          <p:cNvPr id="60" name="Title 1">
            <a:extLst>
              <a:ext uri="{FF2B5EF4-FFF2-40B4-BE49-F238E27FC236}">
                <a16:creationId xmlns:a16="http://schemas.microsoft.com/office/drawing/2014/main" id="{A6A2D36D-1B5B-4FBD-9FD5-8462900FB166}"/>
              </a:ext>
            </a:extLst>
          </p:cNvPr>
          <p:cNvSpPr txBox="1">
            <a:spLocks/>
          </p:cNvSpPr>
          <p:nvPr/>
        </p:nvSpPr>
        <p:spPr>
          <a:xfrm>
            <a:off x="2701384" y="530478"/>
            <a:ext cx="8693505" cy="917444"/>
          </a:xfrm>
          <a:prstGeom prst="rect">
            <a:avLst/>
          </a:prstGeom>
        </p:spPr>
        <p:txBody>
          <a:bodyPr vert="horz" wrap="square" lIns="146283" tIns="91427" rIns="146283" bIns="91427" rtlCol="0" anchor="t">
            <a:noAutofit/>
          </a:bodyPr>
          <a:lst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932563">
              <a:spcAft>
                <a:spcPts val="600"/>
              </a:spcAft>
              <a:defRPr/>
            </a:pPr>
            <a:r>
              <a:rPr lang="en-US" sz="3672" dirty="0">
                <a:solidFill>
                  <a:srgbClr val="4F504F"/>
                </a:solidFill>
                <a:latin typeface="Segoe UI Light"/>
              </a:rPr>
              <a:t>Unparalleled developer productivity</a:t>
            </a:r>
          </a:p>
        </p:txBody>
      </p:sp>
      <p:sp>
        <p:nvSpPr>
          <p:cNvPr id="61" name="Rectangle 60">
            <a:extLst>
              <a:ext uri="{FF2B5EF4-FFF2-40B4-BE49-F238E27FC236}">
                <a16:creationId xmlns:a16="http://schemas.microsoft.com/office/drawing/2014/main" id="{A0FEC0FD-68EB-4D5F-A3CD-0634C19DDC2D}"/>
              </a:ext>
            </a:extLst>
          </p:cNvPr>
          <p:cNvSpPr/>
          <p:nvPr/>
        </p:nvSpPr>
        <p:spPr>
          <a:xfrm>
            <a:off x="2311956" y="2583940"/>
            <a:ext cx="3006920" cy="884833"/>
          </a:xfrm>
          <a:prstGeom prst="rect">
            <a:avLst/>
          </a:prstGeom>
          <a:noFill/>
          <a:ln w="9525" cap="flat" cmpd="sng" algn="ctr">
            <a:noFill/>
            <a:prstDash val="solid"/>
          </a:ln>
          <a:effectLst/>
        </p:spPr>
        <p:txBody>
          <a:bodyPr wrap="none" rtlCol="0" anchor="t" anchorCtr="0"/>
          <a:lstStyle/>
          <a:p>
            <a:pPr algn="ctr" defTabSz="932418">
              <a:spcAft>
                <a:spcPts val="600"/>
              </a:spcAft>
              <a:defRPr/>
            </a:pPr>
            <a:endParaRPr lang="en-US" sz="2400" dirty="0">
              <a:solidFill>
                <a:srgbClr val="0089CF"/>
              </a:solidFill>
              <a:latin typeface="Segoe UI Semilight"/>
              <a:cs typeface="Segoe UI Semibold" panose="020B0702040204020203" pitchFamily="34" charset="0"/>
            </a:endParaRPr>
          </a:p>
          <a:p>
            <a:pPr algn="ctr" defTabSz="932418">
              <a:spcAft>
                <a:spcPts val="600"/>
              </a:spcAft>
              <a:defRPr/>
            </a:pPr>
            <a:r>
              <a:rPr lang="en-US" sz="1632" dirty="0">
                <a:gradFill>
                  <a:gsLst>
                    <a:gs pos="0">
                      <a:srgbClr val="4F504F"/>
                    </a:gs>
                    <a:gs pos="100000">
                      <a:srgbClr val="4F504F"/>
                    </a:gs>
                  </a:gsLst>
                  <a:lin ang="5400000" scaled="0"/>
                </a:gradFill>
                <a:latin typeface="Segoe UI Semilight"/>
                <a:cs typeface="Segoe UI Semibold" panose="020B0702040204020203" pitchFamily="34" charset="0"/>
              </a:rPr>
              <a:t>Visual Studios</a:t>
            </a:r>
            <a:br>
              <a:rPr lang="en-US" sz="1632" dirty="0">
                <a:gradFill>
                  <a:gsLst>
                    <a:gs pos="0">
                      <a:srgbClr val="FFFFFF">
                        <a:lumMod val="65000"/>
                      </a:srgbClr>
                    </a:gs>
                    <a:gs pos="100000">
                      <a:srgbClr val="FFFFFF">
                        <a:lumMod val="65000"/>
                      </a:srgbClr>
                    </a:gs>
                  </a:gsLst>
                  <a:lin ang="5400000" scaled="0"/>
                </a:gradFill>
                <a:latin typeface="Segoe UI Semilight"/>
                <a:cs typeface="Segoe UI Semibold" panose="020B0702040204020203" pitchFamily="34" charset="0"/>
              </a:rPr>
            </a:br>
            <a:r>
              <a:rPr lang="en-US" sz="1632" dirty="0">
                <a:gradFill>
                  <a:gsLst>
                    <a:gs pos="0">
                      <a:srgbClr val="4F504F"/>
                    </a:gs>
                    <a:gs pos="100000">
                      <a:srgbClr val="4F504F"/>
                    </a:gs>
                  </a:gsLst>
                  <a:lin ang="5400000" scaled="0"/>
                </a:gradFill>
                <a:latin typeface="Segoe UI Semilight"/>
                <a:cs typeface="Segoe UI Semibold" panose="020B0702040204020203" pitchFamily="34" charset="0"/>
              </a:rPr>
              <a:t>3rd parties  </a:t>
            </a:r>
            <a:r>
              <a:rPr lang="en-US" sz="1632" dirty="0">
                <a:gradFill>
                  <a:gsLst>
                    <a:gs pos="0">
                      <a:srgbClr val="FFFFFF">
                        <a:lumMod val="65000"/>
                      </a:srgbClr>
                    </a:gs>
                    <a:gs pos="100000">
                      <a:srgbClr val="FFFFFF">
                        <a:lumMod val="65000"/>
                      </a:srgbClr>
                    </a:gs>
                  </a:gsLst>
                  <a:lin ang="5400000" scaled="0"/>
                </a:gradFill>
                <a:latin typeface="Segoe UI Semilight"/>
                <a:cs typeface="Segoe UI Semibold" panose="020B0702040204020203" pitchFamily="34" charset="0"/>
              </a:rPr>
              <a:t>|</a:t>
            </a:r>
            <a:r>
              <a:rPr lang="en-US" sz="1632" dirty="0">
                <a:gradFill>
                  <a:gsLst>
                    <a:gs pos="0">
                      <a:srgbClr val="4F504F"/>
                    </a:gs>
                    <a:gs pos="100000">
                      <a:srgbClr val="4F504F"/>
                    </a:gs>
                  </a:gsLst>
                  <a:lin ang="5400000" scaled="0"/>
                </a:gradFill>
                <a:latin typeface="Segoe UI Semilight"/>
                <a:cs typeface="Segoe UI Semibold" panose="020B0702040204020203" pitchFamily="34" charset="0"/>
              </a:rPr>
              <a:t>  DevOps</a:t>
            </a:r>
            <a:endParaRPr lang="en-US" sz="1836" dirty="0">
              <a:gradFill>
                <a:gsLst>
                  <a:gs pos="0">
                    <a:srgbClr val="4F504F"/>
                  </a:gs>
                  <a:gs pos="100000">
                    <a:srgbClr val="4F504F"/>
                  </a:gs>
                </a:gsLst>
                <a:lin ang="5400000" scaled="0"/>
              </a:gradFill>
              <a:latin typeface="Segoe UI Semilight"/>
              <a:cs typeface="Segoe UI Semibold" panose="020B0702040204020203" pitchFamily="34" charset="0"/>
            </a:endParaRPr>
          </a:p>
        </p:txBody>
      </p:sp>
      <p:sp>
        <p:nvSpPr>
          <p:cNvPr id="62" name="Rectangle 61">
            <a:extLst>
              <a:ext uri="{FF2B5EF4-FFF2-40B4-BE49-F238E27FC236}">
                <a16:creationId xmlns:a16="http://schemas.microsoft.com/office/drawing/2014/main" id="{88B2E40D-B0D1-4BEB-A2FB-79233FE853A4}"/>
              </a:ext>
            </a:extLst>
          </p:cNvPr>
          <p:cNvSpPr/>
          <p:nvPr/>
        </p:nvSpPr>
        <p:spPr>
          <a:xfrm>
            <a:off x="8819892" y="2583940"/>
            <a:ext cx="3006920" cy="884833"/>
          </a:xfrm>
          <a:prstGeom prst="rect">
            <a:avLst/>
          </a:prstGeom>
          <a:noFill/>
          <a:ln w="9525" cap="flat" cmpd="sng" algn="ctr">
            <a:noFill/>
            <a:prstDash val="solid"/>
          </a:ln>
          <a:effectLst/>
        </p:spPr>
        <p:txBody>
          <a:bodyPr wrap="none" rtlCol="0" anchor="t" anchorCtr="0"/>
          <a:lstStyle/>
          <a:p>
            <a:pPr algn="ctr" defTabSz="932418">
              <a:spcAft>
                <a:spcPts val="600"/>
              </a:spcAft>
              <a:defRPr/>
            </a:pPr>
            <a:r>
              <a:rPr lang="en-US" sz="2040" dirty="0">
                <a:solidFill>
                  <a:srgbClr val="0078D7"/>
                </a:solidFill>
                <a:latin typeface="Segoe UI Semilight"/>
                <a:cs typeface="Segoe UI Semibold" panose="020B0702040204020203" pitchFamily="34" charset="0"/>
              </a:rPr>
              <a:t>Unified management</a:t>
            </a:r>
          </a:p>
          <a:p>
            <a:pPr algn="ctr" defTabSz="932418">
              <a:spcAft>
                <a:spcPts val="600"/>
              </a:spcAft>
              <a:defRPr/>
            </a:pPr>
            <a:r>
              <a:rPr lang="en-US" sz="1632" dirty="0">
                <a:gradFill>
                  <a:gsLst>
                    <a:gs pos="0">
                      <a:srgbClr val="4F504F"/>
                    </a:gs>
                    <a:gs pos="100000">
                      <a:srgbClr val="4F504F"/>
                    </a:gs>
                  </a:gsLst>
                  <a:lin ang="5400000" scaled="0"/>
                </a:gradFill>
                <a:latin typeface="Segoe UI Semilight"/>
                <a:cs typeface="Segoe UI Semibold" panose="020B0702040204020203" pitchFamily="34" charset="0"/>
              </a:rPr>
              <a:t>Single cloud  </a:t>
            </a:r>
            <a:r>
              <a:rPr lang="en-US" sz="1632" dirty="0">
                <a:gradFill>
                  <a:gsLst>
                    <a:gs pos="0">
                      <a:srgbClr val="FFFFFF">
                        <a:lumMod val="65000"/>
                      </a:srgbClr>
                    </a:gs>
                    <a:gs pos="100000">
                      <a:srgbClr val="FFFFFF">
                        <a:lumMod val="65000"/>
                      </a:srgbClr>
                    </a:gs>
                  </a:gsLst>
                  <a:lin ang="5400000" scaled="0"/>
                </a:gradFill>
                <a:latin typeface="Segoe UI Semilight"/>
                <a:cs typeface="Segoe UI Semibold" panose="020B0702040204020203" pitchFamily="34" charset="0"/>
              </a:rPr>
              <a:t>|</a:t>
            </a:r>
            <a:r>
              <a:rPr lang="en-US" sz="1632" dirty="0">
                <a:gradFill>
                  <a:gsLst>
                    <a:gs pos="0">
                      <a:srgbClr val="4F504F"/>
                    </a:gs>
                    <a:gs pos="100000">
                      <a:srgbClr val="4F504F"/>
                    </a:gs>
                  </a:gsLst>
                  <a:lin ang="5400000" scaled="0"/>
                </a:gradFill>
                <a:latin typeface="Segoe UI Semilight"/>
                <a:cs typeface="Segoe UI Semibold" panose="020B0702040204020203" pitchFamily="34" charset="0"/>
              </a:rPr>
              <a:t>  Policy</a:t>
            </a:r>
          </a:p>
          <a:p>
            <a:pPr algn="ctr" defTabSz="932418">
              <a:spcAft>
                <a:spcPts val="600"/>
              </a:spcAft>
              <a:defRPr/>
            </a:pPr>
            <a:endParaRPr lang="en-US" sz="2040" dirty="0">
              <a:gradFill>
                <a:gsLst>
                  <a:gs pos="0">
                    <a:srgbClr val="4F504F"/>
                  </a:gs>
                  <a:gs pos="100000">
                    <a:srgbClr val="4F504F"/>
                  </a:gs>
                </a:gsLst>
                <a:lin ang="5400000" scaled="0"/>
              </a:gradFill>
              <a:latin typeface="Segoe UI Semilight"/>
              <a:cs typeface="Segoe UI Semibold" panose="020B0702040204020203" pitchFamily="34" charset="0"/>
            </a:endParaRPr>
          </a:p>
        </p:txBody>
      </p:sp>
      <p:sp>
        <p:nvSpPr>
          <p:cNvPr id="63" name="Rectangle 62">
            <a:extLst>
              <a:ext uri="{FF2B5EF4-FFF2-40B4-BE49-F238E27FC236}">
                <a16:creationId xmlns:a16="http://schemas.microsoft.com/office/drawing/2014/main" id="{37C39AD3-141D-469A-BE7A-9E5982A6B280}"/>
              </a:ext>
            </a:extLst>
          </p:cNvPr>
          <p:cNvSpPr/>
          <p:nvPr/>
        </p:nvSpPr>
        <p:spPr>
          <a:xfrm>
            <a:off x="5377707" y="2583940"/>
            <a:ext cx="3485758" cy="884833"/>
          </a:xfrm>
          <a:prstGeom prst="rect">
            <a:avLst/>
          </a:prstGeom>
          <a:noFill/>
          <a:ln w="9525" cap="flat" cmpd="sng" algn="ctr">
            <a:noFill/>
            <a:prstDash val="solid"/>
          </a:ln>
          <a:effectLst/>
        </p:spPr>
        <p:txBody>
          <a:bodyPr wrap="none" rtlCol="0" anchor="t" anchorCtr="0"/>
          <a:lstStyle/>
          <a:p>
            <a:pPr algn="ctr" defTabSz="932418">
              <a:spcAft>
                <a:spcPts val="600"/>
              </a:spcAft>
              <a:defRPr/>
            </a:pPr>
            <a:r>
              <a:rPr lang="en-US" sz="2040" dirty="0">
                <a:solidFill>
                  <a:srgbClr val="0078D7"/>
                </a:solidFill>
                <a:latin typeface="Segoe UI Semilight"/>
                <a:cs typeface="Segoe UI Semibold" panose="020B0702040204020203" pitchFamily="34" charset="0"/>
              </a:rPr>
              <a:t>100+ services</a:t>
            </a:r>
          </a:p>
          <a:p>
            <a:pPr algn="ctr" defTabSz="932418">
              <a:spcAft>
                <a:spcPts val="600"/>
              </a:spcAft>
              <a:defRPr/>
            </a:pPr>
            <a:r>
              <a:rPr lang="en-US" sz="1632" dirty="0">
                <a:gradFill>
                  <a:gsLst>
                    <a:gs pos="0">
                      <a:srgbClr val="4F504F"/>
                    </a:gs>
                    <a:gs pos="100000">
                      <a:srgbClr val="4F504F"/>
                    </a:gs>
                  </a:gsLst>
                  <a:lin ang="5400000" scaled="0"/>
                </a:gradFill>
                <a:latin typeface="Segoe UI Semilight"/>
                <a:cs typeface="Segoe UI Semibold" panose="020B0702040204020203" pitchFamily="34" charset="0"/>
              </a:rPr>
              <a:t>Azure functions</a:t>
            </a:r>
            <a:br>
              <a:rPr lang="en-US" sz="1632" dirty="0">
                <a:gradFill>
                  <a:gsLst>
                    <a:gs pos="0">
                      <a:srgbClr val="4F504F"/>
                    </a:gs>
                    <a:gs pos="100000">
                      <a:srgbClr val="4F504F"/>
                    </a:gs>
                  </a:gsLst>
                  <a:lin ang="5400000" scaled="0"/>
                </a:gradFill>
                <a:latin typeface="Segoe UI Semilight"/>
                <a:cs typeface="Segoe UI Semibold" panose="020B0702040204020203" pitchFamily="34" charset="0"/>
              </a:rPr>
            </a:br>
            <a:r>
              <a:rPr lang="en-US" sz="1632" dirty="0">
                <a:gradFill>
                  <a:gsLst>
                    <a:gs pos="0">
                      <a:srgbClr val="4F504F"/>
                    </a:gs>
                    <a:gs pos="100000">
                      <a:srgbClr val="4F504F"/>
                    </a:gs>
                  </a:gsLst>
                  <a:lin ang="5400000" scaled="0"/>
                </a:gradFill>
                <a:latin typeface="Segoe UI Semilight"/>
                <a:cs typeface="Segoe UI Semibold" panose="020B0702040204020203" pitchFamily="34" charset="0"/>
              </a:rPr>
              <a:t>Kubernetes  </a:t>
            </a:r>
            <a:r>
              <a:rPr lang="en-US" sz="1632" dirty="0">
                <a:gradFill>
                  <a:gsLst>
                    <a:gs pos="0">
                      <a:srgbClr val="FFFFFF">
                        <a:lumMod val="65000"/>
                      </a:srgbClr>
                    </a:gs>
                    <a:gs pos="100000">
                      <a:srgbClr val="FFFFFF">
                        <a:lumMod val="65000"/>
                      </a:srgbClr>
                    </a:gs>
                  </a:gsLst>
                  <a:lin ang="5400000" scaled="0"/>
                </a:gradFill>
                <a:latin typeface="Segoe UI Semilight"/>
                <a:cs typeface="Segoe UI Semibold" panose="020B0702040204020203" pitchFamily="34" charset="0"/>
              </a:rPr>
              <a:t>|</a:t>
            </a:r>
            <a:r>
              <a:rPr lang="en-US" sz="1632" dirty="0">
                <a:gradFill>
                  <a:gsLst>
                    <a:gs pos="0">
                      <a:srgbClr val="4F504F"/>
                    </a:gs>
                    <a:gs pos="100000">
                      <a:srgbClr val="4F504F"/>
                    </a:gs>
                  </a:gsLst>
                  <a:lin ang="5400000" scaled="0"/>
                </a:gradFill>
                <a:latin typeface="Segoe UI Semilight"/>
                <a:cs typeface="Segoe UI Semibold" panose="020B0702040204020203" pitchFamily="34" charset="0"/>
              </a:rPr>
              <a:t>  Logic apps</a:t>
            </a:r>
          </a:p>
        </p:txBody>
      </p:sp>
      <p:sp>
        <p:nvSpPr>
          <p:cNvPr id="83" name="Rectangle 82">
            <a:extLst>
              <a:ext uri="{FF2B5EF4-FFF2-40B4-BE49-F238E27FC236}">
                <a16:creationId xmlns:a16="http://schemas.microsoft.com/office/drawing/2014/main" id="{9171D429-CF38-4D04-8340-6FA5B4D9811D}"/>
              </a:ext>
            </a:extLst>
          </p:cNvPr>
          <p:cNvSpPr/>
          <p:nvPr/>
        </p:nvSpPr>
        <p:spPr>
          <a:xfrm>
            <a:off x="2686148" y="2584866"/>
            <a:ext cx="2255136" cy="414353"/>
          </a:xfrm>
          <a:prstGeom prst="rect">
            <a:avLst/>
          </a:prstGeom>
        </p:spPr>
        <p:txBody>
          <a:bodyPr wrap="none">
            <a:spAutoFit/>
          </a:bodyPr>
          <a:lstStyle/>
          <a:p>
            <a:pPr algn="ctr" defTabSz="932418">
              <a:spcAft>
                <a:spcPts val="600"/>
              </a:spcAft>
              <a:defRPr/>
            </a:pPr>
            <a:r>
              <a:rPr lang="en-US" sz="2040" dirty="0">
                <a:solidFill>
                  <a:srgbClr val="0078D7"/>
                </a:solidFill>
                <a:latin typeface="Segoe UI Semilight"/>
                <a:cs typeface="Segoe UI Semibold" panose="020B0702040204020203" pitchFamily="34" charset="0"/>
              </a:rPr>
              <a:t>Integrated tooling</a:t>
            </a:r>
          </a:p>
        </p:txBody>
      </p:sp>
      <p:grpSp>
        <p:nvGrpSpPr>
          <p:cNvPr id="86" name="Group 85"/>
          <p:cNvGrpSpPr/>
          <p:nvPr/>
        </p:nvGrpSpPr>
        <p:grpSpPr>
          <a:xfrm>
            <a:off x="3385492" y="1618971"/>
            <a:ext cx="856447" cy="780141"/>
            <a:chOff x="1687513" y="3995738"/>
            <a:chExt cx="3902075" cy="3554412"/>
          </a:xfrm>
          <a:solidFill>
            <a:schemeClr val="accent1"/>
          </a:solidFill>
        </p:grpSpPr>
        <p:sp>
          <p:nvSpPr>
            <p:cNvPr id="87" name="Freeform 1"/>
            <p:cNvSpPr>
              <a:spLocks noChangeArrowheads="1"/>
            </p:cNvSpPr>
            <p:nvPr/>
          </p:nvSpPr>
          <p:spPr bwMode="auto">
            <a:xfrm>
              <a:off x="2960688" y="3995738"/>
              <a:ext cx="1357312" cy="3554412"/>
            </a:xfrm>
            <a:custGeom>
              <a:avLst/>
              <a:gdLst>
                <a:gd name="T0" fmla="*/ 3215 w 3770"/>
                <a:gd name="T1" fmla="*/ 2209 h 9873"/>
                <a:gd name="T2" fmla="*/ 3067 w 3770"/>
                <a:gd name="T3" fmla="*/ 2615 h 9873"/>
                <a:gd name="T4" fmla="*/ 2794 w 3770"/>
                <a:gd name="T5" fmla="*/ 2942 h 9873"/>
                <a:gd name="T6" fmla="*/ 2427 w 3770"/>
                <a:gd name="T7" fmla="*/ 3146 h 9873"/>
                <a:gd name="T8" fmla="*/ 2381 w 3770"/>
                <a:gd name="T9" fmla="*/ 8881 h 9873"/>
                <a:gd name="T10" fmla="*/ 2248 w 3770"/>
                <a:gd name="T11" fmla="*/ 9123 h 9873"/>
                <a:gd name="T12" fmla="*/ 2029 w 3770"/>
                <a:gd name="T13" fmla="*/ 9295 h 9873"/>
                <a:gd name="T14" fmla="*/ 1819 w 3770"/>
                <a:gd name="T15" fmla="*/ 9349 h 9873"/>
                <a:gd name="T16" fmla="*/ 1592 w 3770"/>
                <a:gd name="T17" fmla="*/ 9279 h 9873"/>
                <a:gd name="T18" fmla="*/ 1405 w 3770"/>
                <a:gd name="T19" fmla="*/ 9123 h 9873"/>
                <a:gd name="T20" fmla="*/ 1296 w 3770"/>
                <a:gd name="T21" fmla="*/ 8827 h 9873"/>
                <a:gd name="T22" fmla="*/ 1155 w 3770"/>
                <a:gd name="T23" fmla="*/ 3060 h 9873"/>
                <a:gd name="T24" fmla="*/ 819 w 3770"/>
                <a:gd name="T25" fmla="*/ 2747 h 9873"/>
                <a:gd name="T26" fmla="*/ 601 w 3770"/>
                <a:gd name="T27" fmla="*/ 2357 h 9873"/>
                <a:gd name="T28" fmla="*/ 531 w 3770"/>
                <a:gd name="T29" fmla="*/ 1920 h 9873"/>
                <a:gd name="T30" fmla="*/ 648 w 3770"/>
                <a:gd name="T31" fmla="*/ 1405 h 9873"/>
                <a:gd name="T32" fmla="*/ 913 w 3770"/>
                <a:gd name="T33" fmla="*/ 960 h 9873"/>
                <a:gd name="T34" fmla="*/ 1085 w 3770"/>
                <a:gd name="T35" fmla="*/ 882 h 9873"/>
                <a:gd name="T36" fmla="*/ 1109 w 3770"/>
                <a:gd name="T37" fmla="*/ 1623 h 9873"/>
                <a:gd name="T38" fmla="*/ 1233 w 3770"/>
                <a:gd name="T39" fmla="*/ 1998 h 9873"/>
                <a:gd name="T40" fmla="*/ 1507 w 3770"/>
                <a:gd name="T41" fmla="*/ 2248 h 9873"/>
                <a:gd name="T42" fmla="*/ 1905 w 3770"/>
                <a:gd name="T43" fmla="*/ 2341 h 9873"/>
                <a:gd name="T44" fmla="*/ 2185 w 3770"/>
                <a:gd name="T45" fmla="*/ 2272 h 9873"/>
                <a:gd name="T46" fmla="*/ 2497 w 3770"/>
                <a:gd name="T47" fmla="*/ 2029 h 9873"/>
                <a:gd name="T48" fmla="*/ 2693 w 3770"/>
                <a:gd name="T49" fmla="*/ 1678 h 9873"/>
                <a:gd name="T50" fmla="*/ 2724 w 3770"/>
                <a:gd name="T51" fmla="*/ 859 h 9873"/>
                <a:gd name="T52" fmla="*/ 2997 w 3770"/>
                <a:gd name="T53" fmla="*/ 1116 h 9873"/>
                <a:gd name="T54" fmla="*/ 3169 w 3770"/>
                <a:gd name="T55" fmla="*/ 1452 h 9873"/>
                <a:gd name="T56" fmla="*/ 2162 w 3770"/>
                <a:gd name="T57" fmla="*/ 0 h 9873"/>
                <a:gd name="T58" fmla="*/ 2131 w 3770"/>
                <a:gd name="T59" fmla="*/ 1655 h 9873"/>
                <a:gd name="T60" fmla="*/ 1928 w 3770"/>
                <a:gd name="T61" fmla="*/ 1811 h 9873"/>
                <a:gd name="T62" fmla="*/ 1748 w 3770"/>
                <a:gd name="T63" fmla="*/ 1764 h 9873"/>
                <a:gd name="T64" fmla="*/ 1623 w 3770"/>
                <a:gd name="T65" fmla="*/ 1576 h 9873"/>
                <a:gd name="T66" fmla="*/ 1256 w 3770"/>
                <a:gd name="T67" fmla="*/ 149 h 9873"/>
                <a:gd name="T68" fmla="*/ 773 w 3770"/>
                <a:gd name="T69" fmla="*/ 382 h 9873"/>
                <a:gd name="T70" fmla="*/ 476 w 3770"/>
                <a:gd name="T71" fmla="*/ 648 h 9873"/>
                <a:gd name="T72" fmla="*/ 219 w 3770"/>
                <a:gd name="T73" fmla="*/ 1015 h 9873"/>
                <a:gd name="T74" fmla="*/ 0 w 3770"/>
                <a:gd name="T75" fmla="*/ 1967 h 9873"/>
                <a:gd name="T76" fmla="*/ 55 w 3770"/>
                <a:gd name="T77" fmla="*/ 2396 h 9873"/>
                <a:gd name="T78" fmla="*/ 258 w 3770"/>
                <a:gd name="T79" fmla="*/ 2888 h 9873"/>
                <a:gd name="T80" fmla="*/ 617 w 3770"/>
                <a:gd name="T81" fmla="*/ 3309 h 9873"/>
                <a:gd name="T82" fmla="*/ 773 w 3770"/>
                <a:gd name="T83" fmla="*/ 8780 h 9873"/>
                <a:gd name="T84" fmla="*/ 882 w 3770"/>
                <a:gd name="T85" fmla="*/ 9295 h 9873"/>
                <a:gd name="T86" fmla="*/ 1148 w 3770"/>
                <a:gd name="T87" fmla="*/ 9623 h 9873"/>
                <a:gd name="T88" fmla="*/ 1647 w 3770"/>
                <a:gd name="T89" fmla="*/ 9856 h 9873"/>
                <a:gd name="T90" fmla="*/ 2068 w 3770"/>
                <a:gd name="T91" fmla="*/ 9841 h 9873"/>
                <a:gd name="T92" fmla="*/ 2505 w 3770"/>
                <a:gd name="T93" fmla="*/ 9599 h 9873"/>
                <a:gd name="T94" fmla="*/ 2771 w 3770"/>
                <a:gd name="T95" fmla="*/ 9295 h 9873"/>
                <a:gd name="T96" fmla="*/ 2919 w 3770"/>
                <a:gd name="T97" fmla="*/ 8819 h 9873"/>
                <a:gd name="T98" fmla="*/ 3192 w 3770"/>
                <a:gd name="T99" fmla="*/ 3239 h 9873"/>
                <a:gd name="T100" fmla="*/ 3544 w 3770"/>
                <a:gd name="T101" fmla="*/ 2770 h 9873"/>
                <a:gd name="T102" fmla="*/ 3769 w 3770"/>
                <a:gd name="T103" fmla="*/ 1897 h 9873"/>
                <a:gd name="T104" fmla="*/ 3676 w 3770"/>
                <a:gd name="T105" fmla="*/ 1343 h 9873"/>
                <a:gd name="T106" fmla="*/ 3332 w 3770"/>
                <a:gd name="T107" fmla="*/ 726 h 9873"/>
                <a:gd name="T108" fmla="*/ 2763 w 3770"/>
                <a:gd name="T109" fmla="*/ 266 h 98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770" h="9873">
                  <a:moveTo>
                    <a:pt x="3246" y="1951"/>
                  </a:moveTo>
                  <a:lnTo>
                    <a:pt x="3246" y="1951"/>
                  </a:lnTo>
                  <a:lnTo>
                    <a:pt x="3239" y="2037"/>
                  </a:lnTo>
                  <a:lnTo>
                    <a:pt x="3231" y="2123"/>
                  </a:lnTo>
                  <a:lnTo>
                    <a:pt x="3215" y="2209"/>
                  </a:lnTo>
                  <a:lnTo>
                    <a:pt x="3200" y="2295"/>
                  </a:lnTo>
                  <a:lnTo>
                    <a:pt x="3177" y="2380"/>
                  </a:lnTo>
                  <a:lnTo>
                    <a:pt x="3146" y="2458"/>
                  </a:lnTo>
                  <a:lnTo>
                    <a:pt x="3107" y="2537"/>
                  </a:lnTo>
                  <a:lnTo>
                    <a:pt x="3067" y="2615"/>
                  </a:lnTo>
                  <a:lnTo>
                    <a:pt x="3020" y="2685"/>
                  </a:lnTo>
                  <a:lnTo>
                    <a:pt x="2974" y="2755"/>
                  </a:lnTo>
                  <a:lnTo>
                    <a:pt x="2919" y="2817"/>
                  </a:lnTo>
                  <a:lnTo>
                    <a:pt x="2856" y="2880"/>
                  </a:lnTo>
                  <a:lnTo>
                    <a:pt x="2794" y="2942"/>
                  </a:lnTo>
                  <a:lnTo>
                    <a:pt x="2724" y="2997"/>
                  </a:lnTo>
                  <a:lnTo>
                    <a:pt x="2646" y="3052"/>
                  </a:lnTo>
                  <a:lnTo>
                    <a:pt x="2568" y="3099"/>
                  </a:lnTo>
                  <a:lnTo>
                    <a:pt x="2568" y="3099"/>
                  </a:lnTo>
                  <a:lnTo>
                    <a:pt x="2427" y="3146"/>
                  </a:lnTo>
                  <a:lnTo>
                    <a:pt x="2427" y="3146"/>
                  </a:lnTo>
                  <a:lnTo>
                    <a:pt x="2396" y="8772"/>
                  </a:lnTo>
                  <a:lnTo>
                    <a:pt x="2396" y="8772"/>
                  </a:lnTo>
                  <a:lnTo>
                    <a:pt x="2388" y="8827"/>
                  </a:lnTo>
                  <a:lnTo>
                    <a:pt x="2381" y="8881"/>
                  </a:lnTo>
                  <a:lnTo>
                    <a:pt x="2365" y="8928"/>
                  </a:lnTo>
                  <a:lnTo>
                    <a:pt x="2342" y="8982"/>
                  </a:lnTo>
                  <a:lnTo>
                    <a:pt x="2318" y="9029"/>
                  </a:lnTo>
                  <a:lnTo>
                    <a:pt x="2287" y="9076"/>
                  </a:lnTo>
                  <a:lnTo>
                    <a:pt x="2248" y="9123"/>
                  </a:lnTo>
                  <a:lnTo>
                    <a:pt x="2217" y="9162"/>
                  </a:lnTo>
                  <a:lnTo>
                    <a:pt x="2170" y="9201"/>
                  </a:lnTo>
                  <a:lnTo>
                    <a:pt x="2123" y="9240"/>
                  </a:lnTo>
                  <a:lnTo>
                    <a:pt x="2076" y="9272"/>
                  </a:lnTo>
                  <a:lnTo>
                    <a:pt x="2029" y="9295"/>
                  </a:lnTo>
                  <a:lnTo>
                    <a:pt x="1975" y="9319"/>
                  </a:lnTo>
                  <a:lnTo>
                    <a:pt x="1928" y="9334"/>
                  </a:lnTo>
                  <a:lnTo>
                    <a:pt x="1873" y="9341"/>
                  </a:lnTo>
                  <a:lnTo>
                    <a:pt x="1819" y="9349"/>
                  </a:lnTo>
                  <a:lnTo>
                    <a:pt x="1819" y="9349"/>
                  </a:lnTo>
                  <a:lnTo>
                    <a:pt x="1780" y="9341"/>
                  </a:lnTo>
                  <a:lnTo>
                    <a:pt x="1740" y="9334"/>
                  </a:lnTo>
                  <a:lnTo>
                    <a:pt x="1694" y="9326"/>
                  </a:lnTo>
                  <a:lnTo>
                    <a:pt x="1647" y="9303"/>
                  </a:lnTo>
                  <a:lnTo>
                    <a:pt x="1592" y="9279"/>
                  </a:lnTo>
                  <a:lnTo>
                    <a:pt x="1546" y="9248"/>
                  </a:lnTo>
                  <a:lnTo>
                    <a:pt x="1491" y="9209"/>
                  </a:lnTo>
                  <a:lnTo>
                    <a:pt x="1436" y="9162"/>
                  </a:lnTo>
                  <a:lnTo>
                    <a:pt x="1436" y="9162"/>
                  </a:lnTo>
                  <a:lnTo>
                    <a:pt x="1405" y="9123"/>
                  </a:lnTo>
                  <a:lnTo>
                    <a:pt x="1374" y="9076"/>
                  </a:lnTo>
                  <a:lnTo>
                    <a:pt x="1335" y="8990"/>
                  </a:lnTo>
                  <a:lnTo>
                    <a:pt x="1303" y="8905"/>
                  </a:lnTo>
                  <a:lnTo>
                    <a:pt x="1296" y="8827"/>
                  </a:lnTo>
                  <a:lnTo>
                    <a:pt x="1296" y="8827"/>
                  </a:lnTo>
                  <a:lnTo>
                    <a:pt x="1327" y="3200"/>
                  </a:lnTo>
                  <a:lnTo>
                    <a:pt x="1327" y="3200"/>
                  </a:lnTo>
                  <a:lnTo>
                    <a:pt x="1233" y="3107"/>
                  </a:lnTo>
                  <a:lnTo>
                    <a:pt x="1233" y="3107"/>
                  </a:lnTo>
                  <a:lnTo>
                    <a:pt x="1155" y="3060"/>
                  </a:lnTo>
                  <a:lnTo>
                    <a:pt x="1085" y="3005"/>
                  </a:lnTo>
                  <a:lnTo>
                    <a:pt x="1015" y="2950"/>
                  </a:lnTo>
                  <a:lnTo>
                    <a:pt x="944" y="2888"/>
                  </a:lnTo>
                  <a:lnTo>
                    <a:pt x="882" y="2817"/>
                  </a:lnTo>
                  <a:lnTo>
                    <a:pt x="819" y="2747"/>
                  </a:lnTo>
                  <a:lnTo>
                    <a:pt x="773" y="2677"/>
                  </a:lnTo>
                  <a:lnTo>
                    <a:pt x="719" y="2599"/>
                  </a:lnTo>
                  <a:lnTo>
                    <a:pt x="680" y="2521"/>
                  </a:lnTo>
                  <a:lnTo>
                    <a:pt x="640" y="2443"/>
                  </a:lnTo>
                  <a:lnTo>
                    <a:pt x="601" y="2357"/>
                  </a:lnTo>
                  <a:lnTo>
                    <a:pt x="578" y="2272"/>
                  </a:lnTo>
                  <a:lnTo>
                    <a:pt x="554" y="2186"/>
                  </a:lnTo>
                  <a:lnTo>
                    <a:pt x="539" y="2092"/>
                  </a:lnTo>
                  <a:lnTo>
                    <a:pt x="531" y="2006"/>
                  </a:lnTo>
                  <a:lnTo>
                    <a:pt x="531" y="1920"/>
                  </a:lnTo>
                  <a:lnTo>
                    <a:pt x="531" y="1920"/>
                  </a:lnTo>
                  <a:lnTo>
                    <a:pt x="547" y="1788"/>
                  </a:lnTo>
                  <a:lnTo>
                    <a:pt x="578" y="1662"/>
                  </a:lnTo>
                  <a:lnTo>
                    <a:pt x="609" y="1530"/>
                  </a:lnTo>
                  <a:lnTo>
                    <a:pt x="648" y="1405"/>
                  </a:lnTo>
                  <a:lnTo>
                    <a:pt x="703" y="1280"/>
                  </a:lnTo>
                  <a:lnTo>
                    <a:pt x="757" y="1163"/>
                  </a:lnTo>
                  <a:lnTo>
                    <a:pt x="827" y="1054"/>
                  </a:lnTo>
                  <a:lnTo>
                    <a:pt x="913" y="960"/>
                  </a:lnTo>
                  <a:lnTo>
                    <a:pt x="913" y="960"/>
                  </a:lnTo>
                  <a:lnTo>
                    <a:pt x="937" y="945"/>
                  </a:lnTo>
                  <a:lnTo>
                    <a:pt x="960" y="929"/>
                  </a:lnTo>
                  <a:lnTo>
                    <a:pt x="1007" y="913"/>
                  </a:lnTo>
                  <a:lnTo>
                    <a:pt x="1062" y="890"/>
                  </a:lnTo>
                  <a:lnTo>
                    <a:pt x="1085" y="882"/>
                  </a:lnTo>
                  <a:lnTo>
                    <a:pt x="1109" y="867"/>
                  </a:lnTo>
                  <a:lnTo>
                    <a:pt x="1109" y="867"/>
                  </a:lnTo>
                  <a:lnTo>
                    <a:pt x="1101" y="1530"/>
                  </a:lnTo>
                  <a:lnTo>
                    <a:pt x="1101" y="1530"/>
                  </a:lnTo>
                  <a:lnTo>
                    <a:pt x="1109" y="1623"/>
                  </a:lnTo>
                  <a:lnTo>
                    <a:pt x="1117" y="1702"/>
                  </a:lnTo>
                  <a:lnTo>
                    <a:pt x="1132" y="1788"/>
                  </a:lnTo>
                  <a:lnTo>
                    <a:pt x="1163" y="1858"/>
                  </a:lnTo>
                  <a:lnTo>
                    <a:pt x="1194" y="1928"/>
                  </a:lnTo>
                  <a:lnTo>
                    <a:pt x="1233" y="1998"/>
                  </a:lnTo>
                  <a:lnTo>
                    <a:pt x="1272" y="2060"/>
                  </a:lnTo>
                  <a:lnTo>
                    <a:pt x="1327" y="2115"/>
                  </a:lnTo>
                  <a:lnTo>
                    <a:pt x="1382" y="2162"/>
                  </a:lnTo>
                  <a:lnTo>
                    <a:pt x="1444" y="2209"/>
                  </a:lnTo>
                  <a:lnTo>
                    <a:pt x="1507" y="2248"/>
                  </a:lnTo>
                  <a:lnTo>
                    <a:pt x="1577" y="2279"/>
                  </a:lnTo>
                  <a:lnTo>
                    <a:pt x="1654" y="2303"/>
                  </a:lnTo>
                  <a:lnTo>
                    <a:pt x="1733" y="2326"/>
                  </a:lnTo>
                  <a:lnTo>
                    <a:pt x="1819" y="2334"/>
                  </a:lnTo>
                  <a:lnTo>
                    <a:pt x="1905" y="2341"/>
                  </a:lnTo>
                  <a:lnTo>
                    <a:pt x="1905" y="2341"/>
                  </a:lnTo>
                  <a:lnTo>
                    <a:pt x="1982" y="2334"/>
                  </a:lnTo>
                  <a:lnTo>
                    <a:pt x="2052" y="2319"/>
                  </a:lnTo>
                  <a:lnTo>
                    <a:pt x="2123" y="2303"/>
                  </a:lnTo>
                  <a:lnTo>
                    <a:pt x="2185" y="2272"/>
                  </a:lnTo>
                  <a:lnTo>
                    <a:pt x="2256" y="2232"/>
                  </a:lnTo>
                  <a:lnTo>
                    <a:pt x="2318" y="2193"/>
                  </a:lnTo>
                  <a:lnTo>
                    <a:pt x="2381" y="2146"/>
                  </a:lnTo>
                  <a:lnTo>
                    <a:pt x="2443" y="2092"/>
                  </a:lnTo>
                  <a:lnTo>
                    <a:pt x="2497" y="2029"/>
                  </a:lnTo>
                  <a:lnTo>
                    <a:pt x="2544" y="1967"/>
                  </a:lnTo>
                  <a:lnTo>
                    <a:pt x="2591" y="1905"/>
                  </a:lnTo>
                  <a:lnTo>
                    <a:pt x="2630" y="1835"/>
                  </a:lnTo>
                  <a:lnTo>
                    <a:pt x="2662" y="1756"/>
                  </a:lnTo>
                  <a:lnTo>
                    <a:pt x="2693" y="1678"/>
                  </a:lnTo>
                  <a:lnTo>
                    <a:pt x="2709" y="1600"/>
                  </a:lnTo>
                  <a:lnTo>
                    <a:pt x="2724" y="1522"/>
                  </a:lnTo>
                  <a:lnTo>
                    <a:pt x="2724" y="1522"/>
                  </a:lnTo>
                  <a:lnTo>
                    <a:pt x="2724" y="859"/>
                  </a:lnTo>
                  <a:lnTo>
                    <a:pt x="2724" y="859"/>
                  </a:lnTo>
                  <a:lnTo>
                    <a:pt x="2787" y="898"/>
                  </a:lnTo>
                  <a:lnTo>
                    <a:pt x="2848" y="953"/>
                  </a:lnTo>
                  <a:lnTo>
                    <a:pt x="2895" y="999"/>
                  </a:lnTo>
                  <a:lnTo>
                    <a:pt x="2950" y="1062"/>
                  </a:lnTo>
                  <a:lnTo>
                    <a:pt x="2997" y="1116"/>
                  </a:lnTo>
                  <a:lnTo>
                    <a:pt x="3036" y="1178"/>
                  </a:lnTo>
                  <a:lnTo>
                    <a:pt x="3075" y="1241"/>
                  </a:lnTo>
                  <a:lnTo>
                    <a:pt x="3114" y="1311"/>
                  </a:lnTo>
                  <a:lnTo>
                    <a:pt x="3146" y="1382"/>
                  </a:lnTo>
                  <a:lnTo>
                    <a:pt x="3169" y="1452"/>
                  </a:lnTo>
                  <a:lnTo>
                    <a:pt x="3192" y="1530"/>
                  </a:lnTo>
                  <a:lnTo>
                    <a:pt x="3215" y="1608"/>
                  </a:lnTo>
                  <a:lnTo>
                    <a:pt x="3239" y="1772"/>
                  </a:lnTo>
                  <a:lnTo>
                    <a:pt x="3246" y="1951"/>
                  </a:lnTo>
                  <a:close/>
                  <a:moveTo>
                    <a:pt x="2162" y="0"/>
                  </a:moveTo>
                  <a:lnTo>
                    <a:pt x="2162" y="0"/>
                  </a:lnTo>
                  <a:lnTo>
                    <a:pt x="2154" y="1530"/>
                  </a:lnTo>
                  <a:lnTo>
                    <a:pt x="2154" y="1530"/>
                  </a:lnTo>
                  <a:lnTo>
                    <a:pt x="2146" y="1592"/>
                  </a:lnTo>
                  <a:lnTo>
                    <a:pt x="2131" y="1655"/>
                  </a:lnTo>
                  <a:lnTo>
                    <a:pt x="2107" y="1702"/>
                  </a:lnTo>
                  <a:lnTo>
                    <a:pt x="2076" y="1741"/>
                  </a:lnTo>
                  <a:lnTo>
                    <a:pt x="2037" y="1772"/>
                  </a:lnTo>
                  <a:lnTo>
                    <a:pt x="1990" y="1795"/>
                  </a:lnTo>
                  <a:lnTo>
                    <a:pt x="1928" y="1811"/>
                  </a:lnTo>
                  <a:lnTo>
                    <a:pt x="1866" y="1811"/>
                  </a:lnTo>
                  <a:lnTo>
                    <a:pt x="1866" y="1811"/>
                  </a:lnTo>
                  <a:lnTo>
                    <a:pt x="1827" y="1811"/>
                  </a:lnTo>
                  <a:lnTo>
                    <a:pt x="1787" y="1788"/>
                  </a:lnTo>
                  <a:lnTo>
                    <a:pt x="1748" y="1764"/>
                  </a:lnTo>
                  <a:lnTo>
                    <a:pt x="1709" y="1733"/>
                  </a:lnTo>
                  <a:lnTo>
                    <a:pt x="1678" y="1694"/>
                  </a:lnTo>
                  <a:lnTo>
                    <a:pt x="1647" y="1655"/>
                  </a:lnTo>
                  <a:lnTo>
                    <a:pt x="1631" y="1615"/>
                  </a:lnTo>
                  <a:lnTo>
                    <a:pt x="1623" y="1576"/>
                  </a:lnTo>
                  <a:lnTo>
                    <a:pt x="1623" y="1576"/>
                  </a:lnTo>
                  <a:lnTo>
                    <a:pt x="1639" y="55"/>
                  </a:lnTo>
                  <a:lnTo>
                    <a:pt x="1639" y="55"/>
                  </a:lnTo>
                  <a:lnTo>
                    <a:pt x="1256" y="149"/>
                  </a:lnTo>
                  <a:lnTo>
                    <a:pt x="1256" y="149"/>
                  </a:lnTo>
                  <a:lnTo>
                    <a:pt x="1148" y="188"/>
                  </a:lnTo>
                  <a:lnTo>
                    <a:pt x="1046" y="227"/>
                  </a:lnTo>
                  <a:lnTo>
                    <a:pt x="952" y="281"/>
                  </a:lnTo>
                  <a:lnTo>
                    <a:pt x="858" y="328"/>
                  </a:lnTo>
                  <a:lnTo>
                    <a:pt x="773" y="382"/>
                  </a:lnTo>
                  <a:lnTo>
                    <a:pt x="687" y="445"/>
                  </a:lnTo>
                  <a:lnTo>
                    <a:pt x="609" y="515"/>
                  </a:lnTo>
                  <a:lnTo>
                    <a:pt x="539" y="586"/>
                  </a:lnTo>
                  <a:lnTo>
                    <a:pt x="539" y="586"/>
                  </a:lnTo>
                  <a:lnTo>
                    <a:pt x="476" y="648"/>
                  </a:lnTo>
                  <a:lnTo>
                    <a:pt x="414" y="718"/>
                  </a:lnTo>
                  <a:lnTo>
                    <a:pt x="359" y="788"/>
                  </a:lnTo>
                  <a:lnTo>
                    <a:pt x="313" y="859"/>
                  </a:lnTo>
                  <a:lnTo>
                    <a:pt x="266" y="937"/>
                  </a:lnTo>
                  <a:lnTo>
                    <a:pt x="219" y="1015"/>
                  </a:lnTo>
                  <a:lnTo>
                    <a:pt x="149" y="1186"/>
                  </a:lnTo>
                  <a:lnTo>
                    <a:pt x="86" y="1366"/>
                  </a:lnTo>
                  <a:lnTo>
                    <a:pt x="39" y="1561"/>
                  </a:lnTo>
                  <a:lnTo>
                    <a:pt x="16" y="1756"/>
                  </a:lnTo>
                  <a:lnTo>
                    <a:pt x="0" y="1967"/>
                  </a:lnTo>
                  <a:lnTo>
                    <a:pt x="0" y="1967"/>
                  </a:lnTo>
                  <a:lnTo>
                    <a:pt x="8" y="2076"/>
                  </a:lnTo>
                  <a:lnTo>
                    <a:pt x="16" y="2186"/>
                  </a:lnTo>
                  <a:lnTo>
                    <a:pt x="31" y="2287"/>
                  </a:lnTo>
                  <a:lnTo>
                    <a:pt x="55" y="2396"/>
                  </a:lnTo>
                  <a:lnTo>
                    <a:pt x="78" y="2497"/>
                  </a:lnTo>
                  <a:lnTo>
                    <a:pt x="117" y="2599"/>
                  </a:lnTo>
                  <a:lnTo>
                    <a:pt x="156" y="2701"/>
                  </a:lnTo>
                  <a:lnTo>
                    <a:pt x="203" y="2794"/>
                  </a:lnTo>
                  <a:lnTo>
                    <a:pt x="258" y="2888"/>
                  </a:lnTo>
                  <a:lnTo>
                    <a:pt x="321" y="2981"/>
                  </a:lnTo>
                  <a:lnTo>
                    <a:pt x="382" y="3068"/>
                  </a:lnTo>
                  <a:lnTo>
                    <a:pt x="460" y="3153"/>
                  </a:lnTo>
                  <a:lnTo>
                    <a:pt x="539" y="3231"/>
                  </a:lnTo>
                  <a:lnTo>
                    <a:pt x="617" y="3309"/>
                  </a:lnTo>
                  <a:lnTo>
                    <a:pt x="711" y="3379"/>
                  </a:lnTo>
                  <a:lnTo>
                    <a:pt x="804" y="3442"/>
                  </a:lnTo>
                  <a:lnTo>
                    <a:pt x="804" y="3442"/>
                  </a:lnTo>
                  <a:lnTo>
                    <a:pt x="773" y="8780"/>
                  </a:lnTo>
                  <a:lnTo>
                    <a:pt x="773" y="8780"/>
                  </a:lnTo>
                  <a:lnTo>
                    <a:pt x="773" y="8889"/>
                  </a:lnTo>
                  <a:lnTo>
                    <a:pt x="788" y="8990"/>
                  </a:lnTo>
                  <a:lnTo>
                    <a:pt x="812" y="9099"/>
                  </a:lnTo>
                  <a:lnTo>
                    <a:pt x="843" y="9201"/>
                  </a:lnTo>
                  <a:lnTo>
                    <a:pt x="882" y="9295"/>
                  </a:lnTo>
                  <a:lnTo>
                    <a:pt x="929" y="9380"/>
                  </a:lnTo>
                  <a:lnTo>
                    <a:pt x="991" y="9466"/>
                  </a:lnTo>
                  <a:lnTo>
                    <a:pt x="1054" y="9544"/>
                  </a:lnTo>
                  <a:lnTo>
                    <a:pt x="1054" y="9544"/>
                  </a:lnTo>
                  <a:lnTo>
                    <a:pt x="1148" y="9623"/>
                  </a:lnTo>
                  <a:lnTo>
                    <a:pt x="1241" y="9693"/>
                  </a:lnTo>
                  <a:lnTo>
                    <a:pt x="1342" y="9747"/>
                  </a:lnTo>
                  <a:lnTo>
                    <a:pt x="1444" y="9794"/>
                  </a:lnTo>
                  <a:lnTo>
                    <a:pt x="1546" y="9833"/>
                  </a:lnTo>
                  <a:lnTo>
                    <a:pt x="1647" y="9856"/>
                  </a:lnTo>
                  <a:lnTo>
                    <a:pt x="1756" y="9864"/>
                  </a:lnTo>
                  <a:lnTo>
                    <a:pt x="1866" y="9872"/>
                  </a:lnTo>
                  <a:lnTo>
                    <a:pt x="1866" y="9872"/>
                  </a:lnTo>
                  <a:lnTo>
                    <a:pt x="1967" y="9864"/>
                  </a:lnTo>
                  <a:lnTo>
                    <a:pt x="2068" y="9841"/>
                  </a:lnTo>
                  <a:lnTo>
                    <a:pt x="2162" y="9817"/>
                  </a:lnTo>
                  <a:lnTo>
                    <a:pt x="2256" y="9770"/>
                  </a:lnTo>
                  <a:lnTo>
                    <a:pt x="2342" y="9724"/>
                  </a:lnTo>
                  <a:lnTo>
                    <a:pt x="2427" y="9670"/>
                  </a:lnTo>
                  <a:lnTo>
                    <a:pt x="2505" y="9599"/>
                  </a:lnTo>
                  <a:lnTo>
                    <a:pt x="2583" y="9537"/>
                  </a:lnTo>
                  <a:lnTo>
                    <a:pt x="2583" y="9537"/>
                  </a:lnTo>
                  <a:lnTo>
                    <a:pt x="2646" y="9458"/>
                  </a:lnTo>
                  <a:lnTo>
                    <a:pt x="2716" y="9380"/>
                  </a:lnTo>
                  <a:lnTo>
                    <a:pt x="2771" y="9295"/>
                  </a:lnTo>
                  <a:lnTo>
                    <a:pt x="2817" y="9209"/>
                  </a:lnTo>
                  <a:lnTo>
                    <a:pt x="2864" y="9115"/>
                  </a:lnTo>
                  <a:lnTo>
                    <a:pt x="2887" y="9021"/>
                  </a:lnTo>
                  <a:lnTo>
                    <a:pt x="2911" y="8920"/>
                  </a:lnTo>
                  <a:lnTo>
                    <a:pt x="2919" y="8819"/>
                  </a:lnTo>
                  <a:lnTo>
                    <a:pt x="2919" y="8819"/>
                  </a:lnTo>
                  <a:lnTo>
                    <a:pt x="2950" y="3473"/>
                  </a:lnTo>
                  <a:lnTo>
                    <a:pt x="2950" y="3473"/>
                  </a:lnTo>
                  <a:lnTo>
                    <a:pt x="3192" y="3239"/>
                  </a:lnTo>
                  <a:lnTo>
                    <a:pt x="3192" y="3239"/>
                  </a:lnTo>
                  <a:lnTo>
                    <a:pt x="3192" y="3239"/>
                  </a:lnTo>
                  <a:lnTo>
                    <a:pt x="3262" y="3161"/>
                  </a:lnTo>
                  <a:lnTo>
                    <a:pt x="3325" y="3091"/>
                  </a:lnTo>
                  <a:lnTo>
                    <a:pt x="3442" y="2935"/>
                  </a:lnTo>
                  <a:lnTo>
                    <a:pt x="3544" y="2770"/>
                  </a:lnTo>
                  <a:lnTo>
                    <a:pt x="3621" y="2599"/>
                  </a:lnTo>
                  <a:lnTo>
                    <a:pt x="3683" y="2427"/>
                  </a:lnTo>
                  <a:lnTo>
                    <a:pt x="3730" y="2256"/>
                  </a:lnTo>
                  <a:lnTo>
                    <a:pt x="3762" y="2076"/>
                  </a:lnTo>
                  <a:lnTo>
                    <a:pt x="3769" y="1897"/>
                  </a:lnTo>
                  <a:lnTo>
                    <a:pt x="3769" y="1897"/>
                  </a:lnTo>
                  <a:lnTo>
                    <a:pt x="3762" y="1756"/>
                  </a:lnTo>
                  <a:lnTo>
                    <a:pt x="3746" y="1615"/>
                  </a:lnTo>
                  <a:lnTo>
                    <a:pt x="3715" y="1476"/>
                  </a:lnTo>
                  <a:lnTo>
                    <a:pt x="3676" y="1343"/>
                  </a:lnTo>
                  <a:lnTo>
                    <a:pt x="3629" y="1210"/>
                  </a:lnTo>
                  <a:lnTo>
                    <a:pt x="3567" y="1078"/>
                  </a:lnTo>
                  <a:lnTo>
                    <a:pt x="3497" y="960"/>
                  </a:lnTo>
                  <a:lnTo>
                    <a:pt x="3418" y="835"/>
                  </a:lnTo>
                  <a:lnTo>
                    <a:pt x="3332" y="726"/>
                  </a:lnTo>
                  <a:lnTo>
                    <a:pt x="3231" y="617"/>
                  </a:lnTo>
                  <a:lnTo>
                    <a:pt x="3130" y="523"/>
                  </a:lnTo>
                  <a:lnTo>
                    <a:pt x="3013" y="429"/>
                  </a:lnTo>
                  <a:lnTo>
                    <a:pt x="2895" y="343"/>
                  </a:lnTo>
                  <a:lnTo>
                    <a:pt x="2763" y="266"/>
                  </a:lnTo>
                  <a:lnTo>
                    <a:pt x="2630" y="196"/>
                  </a:lnTo>
                  <a:lnTo>
                    <a:pt x="2489" y="141"/>
                  </a:lnTo>
                  <a:lnTo>
                    <a:pt x="2162" y="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endParaRPr lang="en-US" sz="1836">
                <a:solidFill>
                  <a:srgbClr val="505050"/>
                </a:solidFill>
                <a:latin typeface="Segoe UI"/>
              </a:endParaRPr>
            </a:p>
          </p:txBody>
        </p:sp>
        <p:sp>
          <p:nvSpPr>
            <p:cNvPr id="88" name="Freeform 2"/>
            <p:cNvSpPr>
              <a:spLocks noChangeArrowheads="1"/>
            </p:cNvSpPr>
            <p:nvPr/>
          </p:nvSpPr>
          <p:spPr bwMode="auto">
            <a:xfrm>
              <a:off x="1687513" y="5108575"/>
              <a:ext cx="787400" cy="1325563"/>
            </a:xfrm>
            <a:custGeom>
              <a:avLst/>
              <a:gdLst>
                <a:gd name="T0" fmla="*/ 1842 w 2186"/>
                <a:gd name="T1" fmla="*/ 3683 h 3684"/>
                <a:gd name="T2" fmla="*/ 0 w 2186"/>
                <a:gd name="T3" fmla="*/ 1841 h 3684"/>
                <a:gd name="T4" fmla="*/ 1842 w 2186"/>
                <a:gd name="T5" fmla="*/ 0 h 3684"/>
                <a:gd name="T6" fmla="*/ 2185 w 2186"/>
                <a:gd name="T7" fmla="*/ 343 h 3684"/>
                <a:gd name="T8" fmla="*/ 679 w 2186"/>
                <a:gd name="T9" fmla="*/ 1841 h 3684"/>
                <a:gd name="T10" fmla="*/ 2185 w 2186"/>
                <a:gd name="T11" fmla="*/ 3348 h 3684"/>
                <a:gd name="T12" fmla="*/ 1842 w 2186"/>
                <a:gd name="T13" fmla="*/ 3683 h 3684"/>
              </a:gdLst>
              <a:ahLst/>
              <a:cxnLst>
                <a:cxn ang="0">
                  <a:pos x="T0" y="T1"/>
                </a:cxn>
                <a:cxn ang="0">
                  <a:pos x="T2" y="T3"/>
                </a:cxn>
                <a:cxn ang="0">
                  <a:pos x="T4" y="T5"/>
                </a:cxn>
                <a:cxn ang="0">
                  <a:pos x="T6" y="T7"/>
                </a:cxn>
                <a:cxn ang="0">
                  <a:pos x="T8" y="T9"/>
                </a:cxn>
                <a:cxn ang="0">
                  <a:pos x="T10" y="T11"/>
                </a:cxn>
                <a:cxn ang="0">
                  <a:pos x="T12" y="T13"/>
                </a:cxn>
              </a:cxnLst>
              <a:rect l="0" t="0" r="r" b="b"/>
              <a:pathLst>
                <a:path w="2186" h="3684">
                  <a:moveTo>
                    <a:pt x="1842" y="3683"/>
                  </a:moveTo>
                  <a:lnTo>
                    <a:pt x="0" y="1841"/>
                  </a:lnTo>
                  <a:lnTo>
                    <a:pt x="1842" y="0"/>
                  </a:lnTo>
                  <a:lnTo>
                    <a:pt x="2185" y="343"/>
                  </a:lnTo>
                  <a:lnTo>
                    <a:pt x="679" y="1841"/>
                  </a:lnTo>
                  <a:lnTo>
                    <a:pt x="2185" y="3348"/>
                  </a:lnTo>
                  <a:lnTo>
                    <a:pt x="1842" y="368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endParaRPr lang="en-US" sz="1836">
                <a:solidFill>
                  <a:srgbClr val="505050"/>
                </a:solidFill>
                <a:latin typeface="Segoe UI"/>
              </a:endParaRPr>
            </a:p>
          </p:txBody>
        </p:sp>
        <p:sp>
          <p:nvSpPr>
            <p:cNvPr id="89" name="Freeform 3"/>
            <p:cNvSpPr>
              <a:spLocks noChangeArrowheads="1"/>
            </p:cNvSpPr>
            <p:nvPr/>
          </p:nvSpPr>
          <p:spPr bwMode="auto">
            <a:xfrm>
              <a:off x="4805363" y="5108575"/>
              <a:ext cx="784225" cy="1325563"/>
            </a:xfrm>
            <a:custGeom>
              <a:avLst/>
              <a:gdLst>
                <a:gd name="T0" fmla="*/ 335 w 2177"/>
                <a:gd name="T1" fmla="*/ 3683 h 3684"/>
                <a:gd name="T2" fmla="*/ 0 w 2177"/>
                <a:gd name="T3" fmla="*/ 3348 h 3684"/>
                <a:gd name="T4" fmla="*/ 1505 w 2177"/>
                <a:gd name="T5" fmla="*/ 1841 h 3684"/>
                <a:gd name="T6" fmla="*/ 0 w 2177"/>
                <a:gd name="T7" fmla="*/ 343 h 3684"/>
                <a:gd name="T8" fmla="*/ 335 w 2177"/>
                <a:gd name="T9" fmla="*/ 0 h 3684"/>
                <a:gd name="T10" fmla="*/ 2176 w 2177"/>
                <a:gd name="T11" fmla="*/ 1841 h 3684"/>
                <a:gd name="T12" fmla="*/ 335 w 2177"/>
                <a:gd name="T13" fmla="*/ 3683 h 3684"/>
              </a:gdLst>
              <a:ahLst/>
              <a:cxnLst>
                <a:cxn ang="0">
                  <a:pos x="T0" y="T1"/>
                </a:cxn>
                <a:cxn ang="0">
                  <a:pos x="T2" y="T3"/>
                </a:cxn>
                <a:cxn ang="0">
                  <a:pos x="T4" y="T5"/>
                </a:cxn>
                <a:cxn ang="0">
                  <a:pos x="T6" y="T7"/>
                </a:cxn>
                <a:cxn ang="0">
                  <a:pos x="T8" y="T9"/>
                </a:cxn>
                <a:cxn ang="0">
                  <a:pos x="T10" y="T11"/>
                </a:cxn>
                <a:cxn ang="0">
                  <a:pos x="T12" y="T13"/>
                </a:cxn>
              </a:cxnLst>
              <a:rect l="0" t="0" r="r" b="b"/>
              <a:pathLst>
                <a:path w="2177" h="3684">
                  <a:moveTo>
                    <a:pt x="335" y="3683"/>
                  </a:moveTo>
                  <a:lnTo>
                    <a:pt x="0" y="3348"/>
                  </a:lnTo>
                  <a:lnTo>
                    <a:pt x="1505" y="1841"/>
                  </a:lnTo>
                  <a:lnTo>
                    <a:pt x="0" y="343"/>
                  </a:lnTo>
                  <a:lnTo>
                    <a:pt x="335" y="0"/>
                  </a:lnTo>
                  <a:lnTo>
                    <a:pt x="2176" y="1841"/>
                  </a:lnTo>
                  <a:lnTo>
                    <a:pt x="335" y="368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endParaRPr lang="en-US" sz="1836">
                <a:solidFill>
                  <a:srgbClr val="505050"/>
                </a:solidFill>
                <a:latin typeface="Segoe UI"/>
              </a:endParaRPr>
            </a:p>
          </p:txBody>
        </p:sp>
      </p:grpSp>
      <p:sp>
        <p:nvSpPr>
          <p:cNvPr id="90" name="Freeform 4"/>
          <p:cNvSpPr>
            <a:spLocks noChangeArrowheads="1"/>
          </p:cNvSpPr>
          <p:nvPr/>
        </p:nvSpPr>
        <p:spPr bwMode="auto">
          <a:xfrm>
            <a:off x="9971991" y="1670121"/>
            <a:ext cx="702722" cy="677841"/>
          </a:xfrm>
          <a:custGeom>
            <a:avLst/>
            <a:gdLst>
              <a:gd name="T0" fmla="*/ 1967 w 8219"/>
              <a:gd name="T1" fmla="*/ 5533 h 7930"/>
              <a:gd name="T2" fmla="*/ 2194 w 8219"/>
              <a:gd name="T3" fmla="*/ 6165 h 7930"/>
              <a:gd name="T4" fmla="*/ 1780 w 8219"/>
              <a:gd name="T5" fmla="*/ 6782 h 7930"/>
              <a:gd name="T6" fmla="*/ 1069 w 8219"/>
              <a:gd name="T7" fmla="*/ 6813 h 7930"/>
              <a:gd name="T8" fmla="*/ 570 w 8219"/>
              <a:gd name="T9" fmla="*/ 6243 h 7930"/>
              <a:gd name="T10" fmla="*/ 749 w 8219"/>
              <a:gd name="T11" fmla="*/ 5596 h 7930"/>
              <a:gd name="T12" fmla="*/ 1100 w 8219"/>
              <a:gd name="T13" fmla="*/ 4495 h 7930"/>
              <a:gd name="T14" fmla="*/ 1725 w 8219"/>
              <a:gd name="T15" fmla="*/ 2763 h 7930"/>
              <a:gd name="T16" fmla="*/ 2966 w 8219"/>
              <a:gd name="T17" fmla="*/ 2076 h 7930"/>
              <a:gd name="T18" fmla="*/ 3715 w 8219"/>
              <a:gd name="T19" fmla="*/ 2591 h 7930"/>
              <a:gd name="T20" fmla="*/ 4605 w 8219"/>
              <a:gd name="T21" fmla="*/ 2568 h 7930"/>
              <a:gd name="T22" fmla="*/ 5362 w 8219"/>
              <a:gd name="T23" fmla="*/ 1998 h 7930"/>
              <a:gd name="T24" fmla="*/ 6657 w 8219"/>
              <a:gd name="T25" fmla="*/ 2934 h 7930"/>
              <a:gd name="T26" fmla="*/ 7126 w 8219"/>
              <a:gd name="T27" fmla="*/ 4823 h 7930"/>
              <a:gd name="T28" fmla="*/ 6579 w 8219"/>
              <a:gd name="T29" fmla="*/ 4784 h 7930"/>
              <a:gd name="T30" fmla="*/ 5588 w 8219"/>
              <a:gd name="T31" fmla="*/ 5565 h 7930"/>
              <a:gd name="T32" fmla="*/ 5627 w 8219"/>
              <a:gd name="T33" fmla="*/ 6665 h 7930"/>
              <a:gd name="T34" fmla="*/ 5237 w 8219"/>
              <a:gd name="T35" fmla="*/ 7235 h 7930"/>
              <a:gd name="T36" fmla="*/ 3239 w 8219"/>
              <a:gd name="T37" fmla="*/ 7297 h 7930"/>
              <a:gd name="T38" fmla="*/ 2685 w 8219"/>
              <a:gd name="T39" fmla="*/ 6555 h 7930"/>
              <a:gd name="T40" fmla="*/ 2576 w 8219"/>
              <a:gd name="T41" fmla="*/ 5447 h 7930"/>
              <a:gd name="T42" fmla="*/ 1514 w 8219"/>
              <a:gd name="T43" fmla="*/ 4761 h 7930"/>
              <a:gd name="T44" fmla="*/ 1100 w 8219"/>
              <a:gd name="T45" fmla="*/ 4495 h 7930"/>
              <a:gd name="T46" fmla="*/ 4707 w 8219"/>
              <a:gd name="T47" fmla="*/ 773 h 7930"/>
              <a:gd name="T48" fmla="*/ 4932 w 8219"/>
              <a:gd name="T49" fmla="*/ 1405 h 7930"/>
              <a:gd name="T50" fmla="*/ 4519 w 8219"/>
              <a:gd name="T51" fmla="*/ 2021 h 7930"/>
              <a:gd name="T52" fmla="*/ 3809 w 8219"/>
              <a:gd name="T53" fmla="*/ 2052 h 7930"/>
              <a:gd name="T54" fmla="*/ 3309 w 8219"/>
              <a:gd name="T55" fmla="*/ 1483 h 7930"/>
              <a:gd name="T56" fmla="*/ 3489 w 8219"/>
              <a:gd name="T57" fmla="*/ 835 h 7930"/>
              <a:gd name="T58" fmla="*/ 6852 w 8219"/>
              <a:gd name="T59" fmla="*/ 6876 h 7930"/>
              <a:gd name="T60" fmla="*/ 6228 w 8219"/>
              <a:gd name="T61" fmla="*/ 6594 h 7930"/>
              <a:gd name="T62" fmla="*/ 6048 w 8219"/>
              <a:gd name="T63" fmla="*/ 5931 h 7930"/>
              <a:gd name="T64" fmla="*/ 6548 w 8219"/>
              <a:gd name="T65" fmla="*/ 5353 h 7930"/>
              <a:gd name="T66" fmla="*/ 7258 w 8219"/>
              <a:gd name="T67" fmla="*/ 5393 h 7930"/>
              <a:gd name="T68" fmla="*/ 7671 w 8219"/>
              <a:gd name="T69" fmla="*/ 6010 h 7930"/>
              <a:gd name="T70" fmla="*/ 7446 w 8219"/>
              <a:gd name="T71" fmla="*/ 6649 h 7930"/>
              <a:gd name="T72" fmla="*/ 0 w 8219"/>
              <a:gd name="T73" fmla="*/ 6079 h 7930"/>
              <a:gd name="T74" fmla="*/ 609 w 8219"/>
              <a:gd name="T75" fmla="*/ 7196 h 7930"/>
              <a:gd name="T76" fmla="*/ 1733 w 8219"/>
              <a:gd name="T77" fmla="*/ 7382 h 7930"/>
              <a:gd name="T78" fmla="*/ 2599 w 8219"/>
              <a:gd name="T79" fmla="*/ 7625 h 7930"/>
              <a:gd name="T80" fmla="*/ 3972 w 8219"/>
              <a:gd name="T81" fmla="*/ 7929 h 7930"/>
              <a:gd name="T82" fmla="*/ 5276 w 8219"/>
              <a:gd name="T83" fmla="*/ 7773 h 7930"/>
              <a:gd name="T84" fmla="*/ 6314 w 8219"/>
              <a:gd name="T85" fmla="*/ 7312 h 7930"/>
              <a:gd name="T86" fmla="*/ 7258 w 8219"/>
              <a:gd name="T87" fmla="*/ 7351 h 7930"/>
              <a:gd name="T88" fmla="*/ 8155 w 8219"/>
              <a:gd name="T89" fmla="*/ 6493 h 7930"/>
              <a:gd name="T90" fmla="*/ 8000 w 8219"/>
              <a:gd name="T91" fmla="*/ 5369 h 7930"/>
              <a:gd name="T92" fmla="*/ 7632 w 8219"/>
              <a:gd name="T93" fmla="*/ 3981 h 7930"/>
              <a:gd name="T94" fmla="*/ 7203 w 8219"/>
              <a:gd name="T95" fmla="*/ 2802 h 7930"/>
              <a:gd name="T96" fmla="*/ 6275 w 8219"/>
              <a:gd name="T97" fmla="*/ 1795 h 7930"/>
              <a:gd name="T98" fmla="*/ 5479 w 8219"/>
              <a:gd name="T99" fmla="*/ 1319 h 7930"/>
              <a:gd name="T100" fmla="*/ 4878 w 8219"/>
              <a:gd name="T101" fmla="*/ 227 h 7930"/>
              <a:gd name="T102" fmla="*/ 3707 w 8219"/>
              <a:gd name="T103" fmla="*/ 55 h 7930"/>
              <a:gd name="T104" fmla="*/ 2802 w 8219"/>
              <a:gd name="T105" fmla="*/ 929 h 7930"/>
              <a:gd name="T106" fmla="*/ 2272 w 8219"/>
              <a:gd name="T107" fmla="*/ 1592 h 7930"/>
              <a:gd name="T108" fmla="*/ 1312 w 8219"/>
              <a:gd name="T109" fmla="*/ 2396 h 7930"/>
              <a:gd name="T110" fmla="*/ 671 w 8219"/>
              <a:gd name="T111" fmla="*/ 3606 h 7930"/>
              <a:gd name="T112" fmla="*/ 562 w 8219"/>
              <a:gd name="T113" fmla="*/ 4644 h 7930"/>
              <a:gd name="T114" fmla="*/ 110 w 8219"/>
              <a:gd name="T115" fmla="*/ 5643 h 79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219" h="7930">
                <a:moveTo>
                  <a:pt x="1374" y="5283"/>
                </a:moveTo>
                <a:lnTo>
                  <a:pt x="1374" y="5283"/>
                </a:lnTo>
                <a:lnTo>
                  <a:pt x="1460" y="5291"/>
                </a:lnTo>
                <a:lnTo>
                  <a:pt x="1545" y="5307"/>
                </a:lnTo>
                <a:lnTo>
                  <a:pt x="1623" y="5322"/>
                </a:lnTo>
                <a:lnTo>
                  <a:pt x="1702" y="5353"/>
                </a:lnTo>
                <a:lnTo>
                  <a:pt x="1780" y="5393"/>
                </a:lnTo>
                <a:lnTo>
                  <a:pt x="1842" y="5432"/>
                </a:lnTo>
                <a:lnTo>
                  <a:pt x="1904" y="5479"/>
                </a:lnTo>
                <a:lnTo>
                  <a:pt x="1967" y="5533"/>
                </a:lnTo>
                <a:lnTo>
                  <a:pt x="2014" y="5596"/>
                </a:lnTo>
                <a:lnTo>
                  <a:pt x="2061" y="5658"/>
                </a:lnTo>
                <a:lnTo>
                  <a:pt x="2100" y="5720"/>
                </a:lnTo>
                <a:lnTo>
                  <a:pt x="2131" y="5791"/>
                </a:lnTo>
                <a:lnTo>
                  <a:pt x="2162" y="5861"/>
                </a:lnTo>
                <a:lnTo>
                  <a:pt x="2178" y="5931"/>
                </a:lnTo>
                <a:lnTo>
                  <a:pt x="2194" y="6010"/>
                </a:lnTo>
                <a:lnTo>
                  <a:pt x="2194" y="6079"/>
                </a:lnTo>
                <a:lnTo>
                  <a:pt x="2194" y="6079"/>
                </a:lnTo>
                <a:lnTo>
                  <a:pt x="2194" y="6165"/>
                </a:lnTo>
                <a:lnTo>
                  <a:pt x="2178" y="6243"/>
                </a:lnTo>
                <a:lnTo>
                  <a:pt x="2162" y="6322"/>
                </a:lnTo>
                <a:lnTo>
                  <a:pt x="2131" y="6400"/>
                </a:lnTo>
                <a:lnTo>
                  <a:pt x="2100" y="6470"/>
                </a:lnTo>
                <a:lnTo>
                  <a:pt x="2061" y="6532"/>
                </a:lnTo>
                <a:lnTo>
                  <a:pt x="2014" y="6594"/>
                </a:lnTo>
                <a:lnTo>
                  <a:pt x="1967" y="6649"/>
                </a:lnTo>
                <a:lnTo>
                  <a:pt x="1904" y="6704"/>
                </a:lnTo>
                <a:lnTo>
                  <a:pt x="1842" y="6743"/>
                </a:lnTo>
                <a:lnTo>
                  <a:pt x="1780" y="6782"/>
                </a:lnTo>
                <a:lnTo>
                  <a:pt x="1702" y="6813"/>
                </a:lnTo>
                <a:lnTo>
                  <a:pt x="1623" y="6837"/>
                </a:lnTo>
                <a:lnTo>
                  <a:pt x="1545" y="6860"/>
                </a:lnTo>
                <a:lnTo>
                  <a:pt x="1460" y="6868"/>
                </a:lnTo>
                <a:lnTo>
                  <a:pt x="1374" y="6876"/>
                </a:lnTo>
                <a:lnTo>
                  <a:pt x="1374" y="6876"/>
                </a:lnTo>
                <a:lnTo>
                  <a:pt x="1296" y="6868"/>
                </a:lnTo>
                <a:lnTo>
                  <a:pt x="1218" y="6860"/>
                </a:lnTo>
                <a:lnTo>
                  <a:pt x="1147" y="6837"/>
                </a:lnTo>
                <a:lnTo>
                  <a:pt x="1069" y="6813"/>
                </a:lnTo>
                <a:lnTo>
                  <a:pt x="1000" y="6782"/>
                </a:lnTo>
                <a:lnTo>
                  <a:pt x="929" y="6743"/>
                </a:lnTo>
                <a:lnTo>
                  <a:pt x="867" y="6704"/>
                </a:lnTo>
                <a:lnTo>
                  <a:pt x="804" y="6649"/>
                </a:lnTo>
                <a:lnTo>
                  <a:pt x="749" y="6594"/>
                </a:lnTo>
                <a:lnTo>
                  <a:pt x="702" y="6532"/>
                </a:lnTo>
                <a:lnTo>
                  <a:pt x="656" y="6470"/>
                </a:lnTo>
                <a:lnTo>
                  <a:pt x="625" y="6400"/>
                </a:lnTo>
                <a:lnTo>
                  <a:pt x="594" y="6322"/>
                </a:lnTo>
                <a:lnTo>
                  <a:pt x="570" y="6243"/>
                </a:lnTo>
                <a:lnTo>
                  <a:pt x="555" y="6165"/>
                </a:lnTo>
                <a:lnTo>
                  <a:pt x="555" y="6079"/>
                </a:lnTo>
                <a:lnTo>
                  <a:pt x="555" y="6079"/>
                </a:lnTo>
                <a:lnTo>
                  <a:pt x="555" y="6010"/>
                </a:lnTo>
                <a:lnTo>
                  <a:pt x="570" y="5931"/>
                </a:lnTo>
                <a:lnTo>
                  <a:pt x="594" y="5861"/>
                </a:lnTo>
                <a:lnTo>
                  <a:pt x="625" y="5791"/>
                </a:lnTo>
                <a:lnTo>
                  <a:pt x="656" y="5720"/>
                </a:lnTo>
                <a:lnTo>
                  <a:pt x="702" y="5658"/>
                </a:lnTo>
                <a:lnTo>
                  <a:pt x="749" y="5596"/>
                </a:lnTo>
                <a:lnTo>
                  <a:pt x="804" y="5533"/>
                </a:lnTo>
                <a:lnTo>
                  <a:pt x="867" y="5479"/>
                </a:lnTo>
                <a:lnTo>
                  <a:pt x="929" y="5432"/>
                </a:lnTo>
                <a:lnTo>
                  <a:pt x="1000" y="5393"/>
                </a:lnTo>
                <a:lnTo>
                  <a:pt x="1069" y="5353"/>
                </a:lnTo>
                <a:lnTo>
                  <a:pt x="1147" y="5322"/>
                </a:lnTo>
                <a:lnTo>
                  <a:pt x="1218" y="5307"/>
                </a:lnTo>
                <a:lnTo>
                  <a:pt x="1296" y="5291"/>
                </a:lnTo>
                <a:lnTo>
                  <a:pt x="1374" y="5283"/>
                </a:lnTo>
                <a:close/>
                <a:moveTo>
                  <a:pt x="1100" y="4495"/>
                </a:moveTo>
                <a:lnTo>
                  <a:pt x="1100" y="4495"/>
                </a:lnTo>
                <a:lnTo>
                  <a:pt x="1108" y="4285"/>
                </a:lnTo>
                <a:lnTo>
                  <a:pt x="1132" y="4074"/>
                </a:lnTo>
                <a:lnTo>
                  <a:pt x="1179" y="3871"/>
                </a:lnTo>
                <a:lnTo>
                  <a:pt x="1233" y="3668"/>
                </a:lnTo>
                <a:lnTo>
                  <a:pt x="1304" y="3473"/>
                </a:lnTo>
                <a:lnTo>
                  <a:pt x="1390" y="3285"/>
                </a:lnTo>
                <a:lnTo>
                  <a:pt x="1491" y="3107"/>
                </a:lnTo>
                <a:lnTo>
                  <a:pt x="1600" y="2934"/>
                </a:lnTo>
                <a:lnTo>
                  <a:pt x="1725" y="2763"/>
                </a:lnTo>
                <a:lnTo>
                  <a:pt x="1866" y="2607"/>
                </a:lnTo>
                <a:lnTo>
                  <a:pt x="2014" y="2458"/>
                </a:lnTo>
                <a:lnTo>
                  <a:pt x="2170" y="2326"/>
                </a:lnTo>
                <a:lnTo>
                  <a:pt x="2333" y="2201"/>
                </a:lnTo>
                <a:lnTo>
                  <a:pt x="2505" y="2092"/>
                </a:lnTo>
                <a:lnTo>
                  <a:pt x="2693" y="1998"/>
                </a:lnTo>
                <a:lnTo>
                  <a:pt x="2880" y="1913"/>
                </a:lnTo>
                <a:lnTo>
                  <a:pt x="2880" y="1913"/>
                </a:lnTo>
                <a:lnTo>
                  <a:pt x="2919" y="1998"/>
                </a:lnTo>
                <a:lnTo>
                  <a:pt x="2966" y="2076"/>
                </a:lnTo>
                <a:lnTo>
                  <a:pt x="3021" y="2154"/>
                </a:lnTo>
                <a:lnTo>
                  <a:pt x="3083" y="2225"/>
                </a:lnTo>
                <a:lnTo>
                  <a:pt x="3145" y="2287"/>
                </a:lnTo>
                <a:lnTo>
                  <a:pt x="3215" y="2350"/>
                </a:lnTo>
                <a:lnTo>
                  <a:pt x="3286" y="2403"/>
                </a:lnTo>
                <a:lnTo>
                  <a:pt x="3364" y="2450"/>
                </a:lnTo>
                <a:lnTo>
                  <a:pt x="3450" y="2497"/>
                </a:lnTo>
                <a:lnTo>
                  <a:pt x="3535" y="2536"/>
                </a:lnTo>
                <a:lnTo>
                  <a:pt x="3621" y="2568"/>
                </a:lnTo>
                <a:lnTo>
                  <a:pt x="3715" y="2591"/>
                </a:lnTo>
                <a:lnTo>
                  <a:pt x="3809" y="2615"/>
                </a:lnTo>
                <a:lnTo>
                  <a:pt x="3910" y="2630"/>
                </a:lnTo>
                <a:lnTo>
                  <a:pt x="4011" y="2638"/>
                </a:lnTo>
                <a:lnTo>
                  <a:pt x="4113" y="2638"/>
                </a:lnTo>
                <a:lnTo>
                  <a:pt x="4113" y="2638"/>
                </a:lnTo>
                <a:lnTo>
                  <a:pt x="4215" y="2638"/>
                </a:lnTo>
                <a:lnTo>
                  <a:pt x="4316" y="2630"/>
                </a:lnTo>
                <a:lnTo>
                  <a:pt x="4409" y="2615"/>
                </a:lnTo>
                <a:lnTo>
                  <a:pt x="4511" y="2591"/>
                </a:lnTo>
                <a:lnTo>
                  <a:pt x="4605" y="2568"/>
                </a:lnTo>
                <a:lnTo>
                  <a:pt x="4691" y="2536"/>
                </a:lnTo>
                <a:lnTo>
                  <a:pt x="4776" y="2497"/>
                </a:lnTo>
                <a:lnTo>
                  <a:pt x="4862" y="2450"/>
                </a:lnTo>
                <a:lnTo>
                  <a:pt x="4948" y="2403"/>
                </a:lnTo>
                <a:lnTo>
                  <a:pt x="5026" y="2350"/>
                </a:lnTo>
                <a:lnTo>
                  <a:pt x="5105" y="2287"/>
                </a:lnTo>
                <a:lnTo>
                  <a:pt x="5174" y="2225"/>
                </a:lnTo>
                <a:lnTo>
                  <a:pt x="5237" y="2154"/>
                </a:lnTo>
                <a:lnTo>
                  <a:pt x="5299" y="2076"/>
                </a:lnTo>
                <a:lnTo>
                  <a:pt x="5362" y="1998"/>
                </a:lnTo>
                <a:lnTo>
                  <a:pt x="5416" y="1913"/>
                </a:lnTo>
                <a:lnTo>
                  <a:pt x="5416" y="1913"/>
                </a:lnTo>
                <a:lnTo>
                  <a:pt x="5603" y="1998"/>
                </a:lnTo>
                <a:lnTo>
                  <a:pt x="5783" y="2092"/>
                </a:lnTo>
                <a:lnTo>
                  <a:pt x="5955" y="2201"/>
                </a:lnTo>
                <a:lnTo>
                  <a:pt x="6111" y="2326"/>
                </a:lnTo>
                <a:lnTo>
                  <a:pt x="6267" y="2458"/>
                </a:lnTo>
                <a:lnTo>
                  <a:pt x="6407" y="2607"/>
                </a:lnTo>
                <a:lnTo>
                  <a:pt x="6532" y="2763"/>
                </a:lnTo>
                <a:lnTo>
                  <a:pt x="6657" y="2934"/>
                </a:lnTo>
                <a:lnTo>
                  <a:pt x="6759" y="3107"/>
                </a:lnTo>
                <a:lnTo>
                  <a:pt x="6852" y="3285"/>
                </a:lnTo>
                <a:lnTo>
                  <a:pt x="6938" y="3473"/>
                </a:lnTo>
                <a:lnTo>
                  <a:pt x="7001" y="3668"/>
                </a:lnTo>
                <a:lnTo>
                  <a:pt x="7055" y="3871"/>
                </a:lnTo>
                <a:lnTo>
                  <a:pt x="7094" y="4074"/>
                </a:lnTo>
                <a:lnTo>
                  <a:pt x="7118" y="4285"/>
                </a:lnTo>
                <a:lnTo>
                  <a:pt x="7126" y="4495"/>
                </a:lnTo>
                <a:lnTo>
                  <a:pt x="7126" y="4495"/>
                </a:lnTo>
                <a:lnTo>
                  <a:pt x="7126" y="4823"/>
                </a:lnTo>
                <a:lnTo>
                  <a:pt x="7126" y="4823"/>
                </a:lnTo>
                <a:lnTo>
                  <a:pt x="7102" y="4823"/>
                </a:lnTo>
                <a:lnTo>
                  <a:pt x="7071" y="4816"/>
                </a:lnTo>
                <a:lnTo>
                  <a:pt x="7016" y="4792"/>
                </a:lnTo>
                <a:lnTo>
                  <a:pt x="6946" y="4769"/>
                </a:lnTo>
                <a:lnTo>
                  <a:pt x="6899" y="4761"/>
                </a:lnTo>
                <a:lnTo>
                  <a:pt x="6852" y="4761"/>
                </a:lnTo>
                <a:lnTo>
                  <a:pt x="6852" y="4761"/>
                </a:lnTo>
                <a:lnTo>
                  <a:pt x="6712" y="4761"/>
                </a:lnTo>
                <a:lnTo>
                  <a:pt x="6579" y="4784"/>
                </a:lnTo>
                <a:lnTo>
                  <a:pt x="6446" y="4816"/>
                </a:lnTo>
                <a:lnTo>
                  <a:pt x="6322" y="4862"/>
                </a:lnTo>
                <a:lnTo>
                  <a:pt x="6197" y="4916"/>
                </a:lnTo>
                <a:lnTo>
                  <a:pt x="6087" y="4987"/>
                </a:lnTo>
                <a:lnTo>
                  <a:pt x="5978" y="5057"/>
                </a:lnTo>
                <a:lnTo>
                  <a:pt x="5885" y="5143"/>
                </a:lnTo>
                <a:lnTo>
                  <a:pt x="5799" y="5237"/>
                </a:lnTo>
                <a:lnTo>
                  <a:pt x="5713" y="5338"/>
                </a:lnTo>
                <a:lnTo>
                  <a:pt x="5650" y="5447"/>
                </a:lnTo>
                <a:lnTo>
                  <a:pt x="5588" y="5565"/>
                </a:lnTo>
                <a:lnTo>
                  <a:pt x="5542" y="5689"/>
                </a:lnTo>
                <a:lnTo>
                  <a:pt x="5510" y="5814"/>
                </a:lnTo>
                <a:lnTo>
                  <a:pt x="5487" y="5947"/>
                </a:lnTo>
                <a:lnTo>
                  <a:pt x="5479" y="6079"/>
                </a:lnTo>
                <a:lnTo>
                  <a:pt x="5479" y="6079"/>
                </a:lnTo>
                <a:lnTo>
                  <a:pt x="5487" y="6204"/>
                </a:lnTo>
                <a:lnTo>
                  <a:pt x="5510" y="6329"/>
                </a:lnTo>
                <a:lnTo>
                  <a:pt x="5534" y="6447"/>
                </a:lnTo>
                <a:lnTo>
                  <a:pt x="5572" y="6555"/>
                </a:lnTo>
                <a:lnTo>
                  <a:pt x="5627" y="6665"/>
                </a:lnTo>
                <a:lnTo>
                  <a:pt x="5681" y="6766"/>
                </a:lnTo>
                <a:lnTo>
                  <a:pt x="5752" y="6860"/>
                </a:lnTo>
                <a:lnTo>
                  <a:pt x="5822" y="6938"/>
                </a:lnTo>
                <a:lnTo>
                  <a:pt x="5822" y="6938"/>
                </a:lnTo>
                <a:lnTo>
                  <a:pt x="5736" y="7000"/>
                </a:lnTo>
                <a:lnTo>
                  <a:pt x="5635" y="7055"/>
                </a:lnTo>
                <a:lnTo>
                  <a:pt x="5542" y="7102"/>
                </a:lnTo>
                <a:lnTo>
                  <a:pt x="5440" y="7149"/>
                </a:lnTo>
                <a:lnTo>
                  <a:pt x="5338" y="7196"/>
                </a:lnTo>
                <a:lnTo>
                  <a:pt x="5237" y="7235"/>
                </a:lnTo>
                <a:lnTo>
                  <a:pt x="5019" y="7297"/>
                </a:lnTo>
                <a:lnTo>
                  <a:pt x="4799" y="7343"/>
                </a:lnTo>
                <a:lnTo>
                  <a:pt x="4574" y="7375"/>
                </a:lnTo>
                <a:lnTo>
                  <a:pt x="4339" y="7398"/>
                </a:lnTo>
                <a:lnTo>
                  <a:pt x="4113" y="7406"/>
                </a:lnTo>
                <a:lnTo>
                  <a:pt x="4113" y="7406"/>
                </a:lnTo>
                <a:lnTo>
                  <a:pt x="3887" y="7398"/>
                </a:lnTo>
                <a:lnTo>
                  <a:pt x="3660" y="7375"/>
                </a:lnTo>
                <a:lnTo>
                  <a:pt x="3450" y="7343"/>
                </a:lnTo>
                <a:lnTo>
                  <a:pt x="3239" y="7297"/>
                </a:lnTo>
                <a:lnTo>
                  <a:pt x="3036" y="7235"/>
                </a:lnTo>
                <a:lnTo>
                  <a:pt x="2841" y="7149"/>
                </a:lnTo>
                <a:lnTo>
                  <a:pt x="2654" y="7055"/>
                </a:lnTo>
                <a:lnTo>
                  <a:pt x="2560" y="7000"/>
                </a:lnTo>
                <a:lnTo>
                  <a:pt x="2466" y="6938"/>
                </a:lnTo>
                <a:lnTo>
                  <a:pt x="2466" y="6938"/>
                </a:lnTo>
                <a:lnTo>
                  <a:pt x="2537" y="6860"/>
                </a:lnTo>
                <a:lnTo>
                  <a:pt x="2599" y="6766"/>
                </a:lnTo>
                <a:lnTo>
                  <a:pt x="2646" y="6665"/>
                </a:lnTo>
                <a:lnTo>
                  <a:pt x="2685" y="6555"/>
                </a:lnTo>
                <a:lnTo>
                  <a:pt x="2708" y="6447"/>
                </a:lnTo>
                <a:lnTo>
                  <a:pt x="2731" y="6329"/>
                </a:lnTo>
                <a:lnTo>
                  <a:pt x="2739" y="6204"/>
                </a:lnTo>
                <a:lnTo>
                  <a:pt x="2739" y="6079"/>
                </a:lnTo>
                <a:lnTo>
                  <a:pt x="2739" y="6079"/>
                </a:lnTo>
                <a:lnTo>
                  <a:pt x="2731" y="5947"/>
                </a:lnTo>
                <a:lnTo>
                  <a:pt x="2716" y="5814"/>
                </a:lnTo>
                <a:lnTo>
                  <a:pt x="2678" y="5689"/>
                </a:lnTo>
                <a:lnTo>
                  <a:pt x="2638" y="5565"/>
                </a:lnTo>
                <a:lnTo>
                  <a:pt x="2576" y="5447"/>
                </a:lnTo>
                <a:lnTo>
                  <a:pt x="2505" y="5338"/>
                </a:lnTo>
                <a:lnTo>
                  <a:pt x="2427" y="5237"/>
                </a:lnTo>
                <a:lnTo>
                  <a:pt x="2341" y="5143"/>
                </a:lnTo>
                <a:lnTo>
                  <a:pt x="2240" y="5057"/>
                </a:lnTo>
                <a:lnTo>
                  <a:pt x="2139" y="4987"/>
                </a:lnTo>
                <a:lnTo>
                  <a:pt x="2021" y="4916"/>
                </a:lnTo>
                <a:lnTo>
                  <a:pt x="1904" y="4862"/>
                </a:lnTo>
                <a:lnTo>
                  <a:pt x="1780" y="4816"/>
                </a:lnTo>
                <a:lnTo>
                  <a:pt x="1647" y="4784"/>
                </a:lnTo>
                <a:lnTo>
                  <a:pt x="1514" y="4761"/>
                </a:lnTo>
                <a:lnTo>
                  <a:pt x="1374" y="4761"/>
                </a:lnTo>
                <a:lnTo>
                  <a:pt x="1374" y="4761"/>
                </a:lnTo>
                <a:lnTo>
                  <a:pt x="1351" y="4761"/>
                </a:lnTo>
                <a:lnTo>
                  <a:pt x="1319" y="4769"/>
                </a:lnTo>
                <a:lnTo>
                  <a:pt x="1265" y="4792"/>
                </a:lnTo>
                <a:lnTo>
                  <a:pt x="1186" y="4816"/>
                </a:lnTo>
                <a:lnTo>
                  <a:pt x="1147" y="4823"/>
                </a:lnTo>
                <a:lnTo>
                  <a:pt x="1100" y="4823"/>
                </a:lnTo>
                <a:lnTo>
                  <a:pt x="1100" y="4823"/>
                </a:lnTo>
                <a:lnTo>
                  <a:pt x="1100" y="4495"/>
                </a:lnTo>
                <a:close/>
                <a:moveTo>
                  <a:pt x="4113" y="523"/>
                </a:moveTo>
                <a:lnTo>
                  <a:pt x="4113" y="523"/>
                </a:lnTo>
                <a:lnTo>
                  <a:pt x="4199" y="531"/>
                </a:lnTo>
                <a:lnTo>
                  <a:pt x="4285" y="547"/>
                </a:lnTo>
                <a:lnTo>
                  <a:pt x="4362" y="562"/>
                </a:lnTo>
                <a:lnTo>
                  <a:pt x="4441" y="594"/>
                </a:lnTo>
                <a:lnTo>
                  <a:pt x="4519" y="633"/>
                </a:lnTo>
                <a:lnTo>
                  <a:pt x="4581" y="672"/>
                </a:lnTo>
                <a:lnTo>
                  <a:pt x="4644" y="718"/>
                </a:lnTo>
                <a:lnTo>
                  <a:pt x="4707" y="773"/>
                </a:lnTo>
                <a:lnTo>
                  <a:pt x="4753" y="835"/>
                </a:lnTo>
                <a:lnTo>
                  <a:pt x="4799" y="898"/>
                </a:lnTo>
                <a:lnTo>
                  <a:pt x="4839" y="960"/>
                </a:lnTo>
                <a:lnTo>
                  <a:pt x="4870" y="1031"/>
                </a:lnTo>
                <a:lnTo>
                  <a:pt x="4901" y="1101"/>
                </a:lnTo>
                <a:lnTo>
                  <a:pt x="4917" y="1171"/>
                </a:lnTo>
                <a:lnTo>
                  <a:pt x="4932" y="1249"/>
                </a:lnTo>
                <a:lnTo>
                  <a:pt x="4932" y="1319"/>
                </a:lnTo>
                <a:lnTo>
                  <a:pt x="4932" y="1319"/>
                </a:lnTo>
                <a:lnTo>
                  <a:pt x="4932" y="1405"/>
                </a:lnTo>
                <a:lnTo>
                  <a:pt x="4917" y="1483"/>
                </a:lnTo>
                <a:lnTo>
                  <a:pt x="4901" y="1561"/>
                </a:lnTo>
                <a:lnTo>
                  <a:pt x="4870" y="1639"/>
                </a:lnTo>
                <a:lnTo>
                  <a:pt x="4839" y="1709"/>
                </a:lnTo>
                <a:lnTo>
                  <a:pt x="4799" y="1772"/>
                </a:lnTo>
                <a:lnTo>
                  <a:pt x="4753" y="1834"/>
                </a:lnTo>
                <a:lnTo>
                  <a:pt x="4707" y="1889"/>
                </a:lnTo>
                <a:lnTo>
                  <a:pt x="4644" y="1944"/>
                </a:lnTo>
                <a:lnTo>
                  <a:pt x="4581" y="1982"/>
                </a:lnTo>
                <a:lnTo>
                  <a:pt x="4519" y="2021"/>
                </a:lnTo>
                <a:lnTo>
                  <a:pt x="4441" y="2052"/>
                </a:lnTo>
                <a:lnTo>
                  <a:pt x="4362" y="2076"/>
                </a:lnTo>
                <a:lnTo>
                  <a:pt x="4285" y="2099"/>
                </a:lnTo>
                <a:lnTo>
                  <a:pt x="4199" y="2107"/>
                </a:lnTo>
                <a:lnTo>
                  <a:pt x="4113" y="2115"/>
                </a:lnTo>
                <a:lnTo>
                  <a:pt x="4113" y="2115"/>
                </a:lnTo>
                <a:lnTo>
                  <a:pt x="4035" y="2107"/>
                </a:lnTo>
                <a:lnTo>
                  <a:pt x="3957" y="2099"/>
                </a:lnTo>
                <a:lnTo>
                  <a:pt x="3887" y="2076"/>
                </a:lnTo>
                <a:lnTo>
                  <a:pt x="3809" y="2052"/>
                </a:lnTo>
                <a:lnTo>
                  <a:pt x="3739" y="2021"/>
                </a:lnTo>
                <a:lnTo>
                  <a:pt x="3668" y="1982"/>
                </a:lnTo>
                <a:lnTo>
                  <a:pt x="3606" y="1944"/>
                </a:lnTo>
                <a:lnTo>
                  <a:pt x="3543" y="1889"/>
                </a:lnTo>
                <a:lnTo>
                  <a:pt x="3489" y="1834"/>
                </a:lnTo>
                <a:lnTo>
                  <a:pt x="3442" y="1772"/>
                </a:lnTo>
                <a:lnTo>
                  <a:pt x="3395" y="1709"/>
                </a:lnTo>
                <a:lnTo>
                  <a:pt x="3364" y="1639"/>
                </a:lnTo>
                <a:lnTo>
                  <a:pt x="3333" y="1561"/>
                </a:lnTo>
                <a:lnTo>
                  <a:pt x="3309" y="1483"/>
                </a:lnTo>
                <a:lnTo>
                  <a:pt x="3294" y="1405"/>
                </a:lnTo>
                <a:lnTo>
                  <a:pt x="3294" y="1319"/>
                </a:lnTo>
                <a:lnTo>
                  <a:pt x="3294" y="1319"/>
                </a:lnTo>
                <a:lnTo>
                  <a:pt x="3294" y="1249"/>
                </a:lnTo>
                <a:lnTo>
                  <a:pt x="3309" y="1171"/>
                </a:lnTo>
                <a:lnTo>
                  <a:pt x="3333" y="1101"/>
                </a:lnTo>
                <a:lnTo>
                  <a:pt x="3364" y="1031"/>
                </a:lnTo>
                <a:lnTo>
                  <a:pt x="3395" y="960"/>
                </a:lnTo>
                <a:lnTo>
                  <a:pt x="3442" y="898"/>
                </a:lnTo>
                <a:lnTo>
                  <a:pt x="3489" y="835"/>
                </a:lnTo>
                <a:lnTo>
                  <a:pt x="3543" y="773"/>
                </a:lnTo>
                <a:lnTo>
                  <a:pt x="3606" y="718"/>
                </a:lnTo>
                <a:lnTo>
                  <a:pt x="3668" y="672"/>
                </a:lnTo>
                <a:lnTo>
                  <a:pt x="3739" y="633"/>
                </a:lnTo>
                <a:lnTo>
                  <a:pt x="3809" y="594"/>
                </a:lnTo>
                <a:lnTo>
                  <a:pt x="3887" y="562"/>
                </a:lnTo>
                <a:lnTo>
                  <a:pt x="3957" y="547"/>
                </a:lnTo>
                <a:lnTo>
                  <a:pt x="4035" y="531"/>
                </a:lnTo>
                <a:lnTo>
                  <a:pt x="4113" y="523"/>
                </a:lnTo>
                <a:close/>
                <a:moveTo>
                  <a:pt x="6852" y="6876"/>
                </a:moveTo>
                <a:lnTo>
                  <a:pt x="6852" y="6876"/>
                </a:lnTo>
                <a:lnTo>
                  <a:pt x="6774" y="6868"/>
                </a:lnTo>
                <a:lnTo>
                  <a:pt x="6696" y="6860"/>
                </a:lnTo>
                <a:lnTo>
                  <a:pt x="6626" y="6837"/>
                </a:lnTo>
                <a:lnTo>
                  <a:pt x="6548" y="6813"/>
                </a:lnTo>
                <a:lnTo>
                  <a:pt x="6477" y="6782"/>
                </a:lnTo>
                <a:lnTo>
                  <a:pt x="6407" y="6743"/>
                </a:lnTo>
                <a:lnTo>
                  <a:pt x="6345" y="6704"/>
                </a:lnTo>
                <a:lnTo>
                  <a:pt x="6283" y="6649"/>
                </a:lnTo>
                <a:lnTo>
                  <a:pt x="6228" y="6594"/>
                </a:lnTo>
                <a:lnTo>
                  <a:pt x="6181" y="6532"/>
                </a:lnTo>
                <a:lnTo>
                  <a:pt x="6134" y="6470"/>
                </a:lnTo>
                <a:lnTo>
                  <a:pt x="6103" y="6400"/>
                </a:lnTo>
                <a:lnTo>
                  <a:pt x="6072" y="6322"/>
                </a:lnTo>
                <a:lnTo>
                  <a:pt x="6048" y="6243"/>
                </a:lnTo>
                <a:lnTo>
                  <a:pt x="6033" y="6165"/>
                </a:lnTo>
                <a:lnTo>
                  <a:pt x="6033" y="6079"/>
                </a:lnTo>
                <a:lnTo>
                  <a:pt x="6033" y="6079"/>
                </a:lnTo>
                <a:lnTo>
                  <a:pt x="6033" y="6010"/>
                </a:lnTo>
                <a:lnTo>
                  <a:pt x="6048" y="5931"/>
                </a:lnTo>
                <a:lnTo>
                  <a:pt x="6072" y="5861"/>
                </a:lnTo>
                <a:lnTo>
                  <a:pt x="6103" y="5791"/>
                </a:lnTo>
                <a:lnTo>
                  <a:pt x="6134" y="5720"/>
                </a:lnTo>
                <a:lnTo>
                  <a:pt x="6181" y="5658"/>
                </a:lnTo>
                <a:lnTo>
                  <a:pt x="6228" y="5596"/>
                </a:lnTo>
                <a:lnTo>
                  <a:pt x="6283" y="5533"/>
                </a:lnTo>
                <a:lnTo>
                  <a:pt x="6345" y="5479"/>
                </a:lnTo>
                <a:lnTo>
                  <a:pt x="6407" y="5432"/>
                </a:lnTo>
                <a:lnTo>
                  <a:pt x="6477" y="5393"/>
                </a:lnTo>
                <a:lnTo>
                  <a:pt x="6548" y="5353"/>
                </a:lnTo>
                <a:lnTo>
                  <a:pt x="6626" y="5322"/>
                </a:lnTo>
                <a:lnTo>
                  <a:pt x="6696" y="5307"/>
                </a:lnTo>
                <a:lnTo>
                  <a:pt x="6774" y="5291"/>
                </a:lnTo>
                <a:lnTo>
                  <a:pt x="6852" y="5283"/>
                </a:lnTo>
                <a:lnTo>
                  <a:pt x="6852" y="5283"/>
                </a:lnTo>
                <a:lnTo>
                  <a:pt x="6938" y="5291"/>
                </a:lnTo>
                <a:lnTo>
                  <a:pt x="7024" y="5307"/>
                </a:lnTo>
                <a:lnTo>
                  <a:pt x="7102" y="5322"/>
                </a:lnTo>
                <a:lnTo>
                  <a:pt x="7180" y="5353"/>
                </a:lnTo>
                <a:lnTo>
                  <a:pt x="7258" y="5393"/>
                </a:lnTo>
                <a:lnTo>
                  <a:pt x="7320" y="5432"/>
                </a:lnTo>
                <a:lnTo>
                  <a:pt x="7383" y="5479"/>
                </a:lnTo>
                <a:lnTo>
                  <a:pt x="7446" y="5533"/>
                </a:lnTo>
                <a:lnTo>
                  <a:pt x="7492" y="5596"/>
                </a:lnTo>
                <a:lnTo>
                  <a:pt x="7539" y="5658"/>
                </a:lnTo>
                <a:lnTo>
                  <a:pt x="7579" y="5720"/>
                </a:lnTo>
                <a:lnTo>
                  <a:pt x="7609" y="5791"/>
                </a:lnTo>
                <a:lnTo>
                  <a:pt x="7640" y="5861"/>
                </a:lnTo>
                <a:lnTo>
                  <a:pt x="7656" y="5931"/>
                </a:lnTo>
                <a:lnTo>
                  <a:pt x="7671" y="6010"/>
                </a:lnTo>
                <a:lnTo>
                  <a:pt x="7671" y="6079"/>
                </a:lnTo>
                <a:lnTo>
                  <a:pt x="7671" y="6079"/>
                </a:lnTo>
                <a:lnTo>
                  <a:pt x="7671" y="6165"/>
                </a:lnTo>
                <a:lnTo>
                  <a:pt x="7656" y="6243"/>
                </a:lnTo>
                <a:lnTo>
                  <a:pt x="7640" y="6322"/>
                </a:lnTo>
                <a:lnTo>
                  <a:pt x="7609" y="6400"/>
                </a:lnTo>
                <a:lnTo>
                  <a:pt x="7579" y="6470"/>
                </a:lnTo>
                <a:lnTo>
                  <a:pt x="7539" y="6532"/>
                </a:lnTo>
                <a:lnTo>
                  <a:pt x="7492" y="6594"/>
                </a:lnTo>
                <a:lnTo>
                  <a:pt x="7446" y="6649"/>
                </a:lnTo>
                <a:lnTo>
                  <a:pt x="7383" y="6704"/>
                </a:lnTo>
                <a:lnTo>
                  <a:pt x="7320" y="6743"/>
                </a:lnTo>
                <a:lnTo>
                  <a:pt x="7258" y="6782"/>
                </a:lnTo>
                <a:lnTo>
                  <a:pt x="7180" y="6813"/>
                </a:lnTo>
                <a:lnTo>
                  <a:pt x="7102" y="6837"/>
                </a:lnTo>
                <a:lnTo>
                  <a:pt x="7024" y="6860"/>
                </a:lnTo>
                <a:lnTo>
                  <a:pt x="6938" y="6868"/>
                </a:lnTo>
                <a:lnTo>
                  <a:pt x="6852" y="6876"/>
                </a:lnTo>
                <a:close/>
                <a:moveTo>
                  <a:pt x="0" y="6079"/>
                </a:moveTo>
                <a:lnTo>
                  <a:pt x="0" y="6079"/>
                </a:lnTo>
                <a:lnTo>
                  <a:pt x="8" y="6228"/>
                </a:lnTo>
                <a:lnTo>
                  <a:pt x="32" y="6368"/>
                </a:lnTo>
                <a:lnTo>
                  <a:pt x="63" y="6493"/>
                </a:lnTo>
                <a:lnTo>
                  <a:pt x="110" y="6618"/>
                </a:lnTo>
                <a:lnTo>
                  <a:pt x="172" y="6735"/>
                </a:lnTo>
                <a:lnTo>
                  <a:pt x="235" y="6845"/>
                </a:lnTo>
                <a:lnTo>
                  <a:pt x="320" y="6945"/>
                </a:lnTo>
                <a:lnTo>
                  <a:pt x="406" y="7039"/>
                </a:lnTo>
                <a:lnTo>
                  <a:pt x="500" y="7117"/>
                </a:lnTo>
                <a:lnTo>
                  <a:pt x="609" y="7196"/>
                </a:lnTo>
                <a:lnTo>
                  <a:pt x="718" y="7258"/>
                </a:lnTo>
                <a:lnTo>
                  <a:pt x="843" y="7305"/>
                </a:lnTo>
                <a:lnTo>
                  <a:pt x="968" y="7351"/>
                </a:lnTo>
                <a:lnTo>
                  <a:pt x="1100" y="7375"/>
                </a:lnTo>
                <a:lnTo>
                  <a:pt x="1233" y="7398"/>
                </a:lnTo>
                <a:lnTo>
                  <a:pt x="1374" y="7406"/>
                </a:lnTo>
                <a:lnTo>
                  <a:pt x="1374" y="7406"/>
                </a:lnTo>
                <a:lnTo>
                  <a:pt x="1569" y="7398"/>
                </a:lnTo>
                <a:lnTo>
                  <a:pt x="1655" y="7398"/>
                </a:lnTo>
                <a:lnTo>
                  <a:pt x="1733" y="7382"/>
                </a:lnTo>
                <a:lnTo>
                  <a:pt x="1803" y="7367"/>
                </a:lnTo>
                <a:lnTo>
                  <a:pt x="1873" y="7343"/>
                </a:lnTo>
                <a:lnTo>
                  <a:pt x="1935" y="7312"/>
                </a:lnTo>
                <a:lnTo>
                  <a:pt x="1990" y="7274"/>
                </a:lnTo>
                <a:lnTo>
                  <a:pt x="1990" y="7274"/>
                </a:lnTo>
                <a:lnTo>
                  <a:pt x="2107" y="7351"/>
                </a:lnTo>
                <a:lnTo>
                  <a:pt x="2225" y="7429"/>
                </a:lnTo>
                <a:lnTo>
                  <a:pt x="2349" y="7500"/>
                </a:lnTo>
                <a:lnTo>
                  <a:pt x="2474" y="7570"/>
                </a:lnTo>
                <a:lnTo>
                  <a:pt x="2599" y="7625"/>
                </a:lnTo>
                <a:lnTo>
                  <a:pt x="2731" y="7680"/>
                </a:lnTo>
                <a:lnTo>
                  <a:pt x="2864" y="7734"/>
                </a:lnTo>
                <a:lnTo>
                  <a:pt x="2997" y="7773"/>
                </a:lnTo>
                <a:lnTo>
                  <a:pt x="3137" y="7812"/>
                </a:lnTo>
                <a:lnTo>
                  <a:pt x="3270" y="7843"/>
                </a:lnTo>
                <a:lnTo>
                  <a:pt x="3411" y="7874"/>
                </a:lnTo>
                <a:lnTo>
                  <a:pt x="3551" y="7890"/>
                </a:lnTo>
                <a:lnTo>
                  <a:pt x="3692" y="7913"/>
                </a:lnTo>
                <a:lnTo>
                  <a:pt x="3832" y="7921"/>
                </a:lnTo>
                <a:lnTo>
                  <a:pt x="3972" y="7929"/>
                </a:lnTo>
                <a:lnTo>
                  <a:pt x="4113" y="7929"/>
                </a:lnTo>
                <a:lnTo>
                  <a:pt x="4113" y="7929"/>
                </a:lnTo>
                <a:lnTo>
                  <a:pt x="4269" y="7929"/>
                </a:lnTo>
                <a:lnTo>
                  <a:pt x="4417" y="7921"/>
                </a:lnTo>
                <a:lnTo>
                  <a:pt x="4566" y="7913"/>
                </a:lnTo>
                <a:lnTo>
                  <a:pt x="4714" y="7890"/>
                </a:lnTo>
                <a:lnTo>
                  <a:pt x="4854" y="7874"/>
                </a:lnTo>
                <a:lnTo>
                  <a:pt x="5003" y="7843"/>
                </a:lnTo>
                <a:lnTo>
                  <a:pt x="5143" y="7812"/>
                </a:lnTo>
                <a:lnTo>
                  <a:pt x="5276" y="7773"/>
                </a:lnTo>
                <a:lnTo>
                  <a:pt x="5409" y="7734"/>
                </a:lnTo>
                <a:lnTo>
                  <a:pt x="5542" y="7680"/>
                </a:lnTo>
                <a:lnTo>
                  <a:pt x="5666" y="7625"/>
                </a:lnTo>
                <a:lnTo>
                  <a:pt x="5791" y="7570"/>
                </a:lnTo>
                <a:lnTo>
                  <a:pt x="5908" y="7500"/>
                </a:lnTo>
                <a:lnTo>
                  <a:pt x="6017" y="7429"/>
                </a:lnTo>
                <a:lnTo>
                  <a:pt x="6126" y="7351"/>
                </a:lnTo>
                <a:lnTo>
                  <a:pt x="6236" y="7274"/>
                </a:lnTo>
                <a:lnTo>
                  <a:pt x="6236" y="7274"/>
                </a:lnTo>
                <a:lnTo>
                  <a:pt x="6314" y="7312"/>
                </a:lnTo>
                <a:lnTo>
                  <a:pt x="6392" y="7343"/>
                </a:lnTo>
                <a:lnTo>
                  <a:pt x="6470" y="7367"/>
                </a:lnTo>
                <a:lnTo>
                  <a:pt x="6540" y="7382"/>
                </a:lnTo>
                <a:lnTo>
                  <a:pt x="6618" y="7398"/>
                </a:lnTo>
                <a:lnTo>
                  <a:pt x="6696" y="7398"/>
                </a:lnTo>
                <a:lnTo>
                  <a:pt x="6852" y="7406"/>
                </a:lnTo>
                <a:lnTo>
                  <a:pt x="6852" y="7406"/>
                </a:lnTo>
                <a:lnTo>
                  <a:pt x="6993" y="7398"/>
                </a:lnTo>
                <a:lnTo>
                  <a:pt x="7126" y="7375"/>
                </a:lnTo>
                <a:lnTo>
                  <a:pt x="7258" y="7351"/>
                </a:lnTo>
                <a:lnTo>
                  <a:pt x="7383" y="7305"/>
                </a:lnTo>
                <a:lnTo>
                  <a:pt x="7500" y="7258"/>
                </a:lnTo>
                <a:lnTo>
                  <a:pt x="7617" y="7196"/>
                </a:lnTo>
                <a:lnTo>
                  <a:pt x="7718" y="7117"/>
                </a:lnTo>
                <a:lnTo>
                  <a:pt x="7820" y="7039"/>
                </a:lnTo>
                <a:lnTo>
                  <a:pt x="7906" y="6945"/>
                </a:lnTo>
                <a:lnTo>
                  <a:pt x="7984" y="6845"/>
                </a:lnTo>
                <a:lnTo>
                  <a:pt x="8054" y="6735"/>
                </a:lnTo>
                <a:lnTo>
                  <a:pt x="8116" y="6618"/>
                </a:lnTo>
                <a:lnTo>
                  <a:pt x="8155" y="6493"/>
                </a:lnTo>
                <a:lnTo>
                  <a:pt x="8195" y="6368"/>
                </a:lnTo>
                <a:lnTo>
                  <a:pt x="8210" y="6228"/>
                </a:lnTo>
                <a:lnTo>
                  <a:pt x="8218" y="6079"/>
                </a:lnTo>
                <a:lnTo>
                  <a:pt x="8218" y="6079"/>
                </a:lnTo>
                <a:lnTo>
                  <a:pt x="8218" y="6010"/>
                </a:lnTo>
                <a:lnTo>
                  <a:pt x="8210" y="5931"/>
                </a:lnTo>
                <a:lnTo>
                  <a:pt x="8187" y="5783"/>
                </a:lnTo>
                <a:lnTo>
                  <a:pt x="8140" y="5643"/>
                </a:lnTo>
                <a:lnTo>
                  <a:pt x="8077" y="5502"/>
                </a:lnTo>
                <a:lnTo>
                  <a:pt x="8000" y="5369"/>
                </a:lnTo>
                <a:lnTo>
                  <a:pt x="7906" y="5245"/>
                </a:lnTo>
                <a:lnTo>
                  <a:pt x="7797" y="5128"/>
                </a:lnTo>
                <a:lnTo>
                  <a:pt x="7671" y="5018"/>
                </a:lnTo>
                <a:lnTo>
                  <a:pt x="7671" y="5018"/>
                </a:lnTo>
                <a:lnTo>
                  <a:pt x="7671" y="4495"/>
                </a:lnTo>
                <a:lnTo>
                  <a:pt x="7671" y="4495"/>
                </a:lnTo>
                <a:lnTo>
                  <a:pt x="7671" y="4363"/>
                </a:lnTo>
                <a:lnTo>
                  <a:pt x="7664" y="4238"/>
                </a:lnTo>
                <a:lnTo>
                  <a:pt x="7648" y="4105"/>
                </a:lnTo>
                <a:lnTo>
                  <a:pt x="7632" y="3981"/>
                </a:lnTo>
                <a:lnTo>
                  <a:pt x="7609" y="3856"/>
                </a:lnTo>
                <a:lnTo>
                  <a:pt x="7586" y="3730"/>
                </a:lnTo>
                <a:lnTo>
                  <a:pt x="7547" y="3606"/>
                </a:lnTo>
                <a:lnTo>
                  <a:pt x="7516" y="3489"/>
                </a:lnTo>
                <a:lnTo>
                  <a:pt x="7469" y="3372"/>
                </a:lnTo>
                <a:lnTo>
                  <a:pt x="7430" y="3246"/>
                </a:lnTo>
                <a:lnTo>
                  <a:pt x="7375" y="3138"/>
                </a:lnTo>
                <a:lnTo>
                  <a:pt x="7320" y="3020"/>
                </a:lnTo>
                <a:lnTo>
                  <a:pt x="7266" y="2911"/>
                </a:lnTo>
                <a:lnTo>
                  <a:pt x="7203" y="2802"/>
                </a:lnTo>
                <a:lnTo>
                  <a:pt x="7134" y="2693"/>
                </a:lnTo>
                <a:lnTo>
                  <a:pt x="7063" y="2591"/>
                </a:lnTo>
                <a:lnTo>
                  <a:pt x="6915" y="2396"/>
                </a:lnTo>
                <a:lnTo>
                  <a:pt x="6828" y="2295"/>
                </a:lnTo>
                <a:lnTo>
                  <a:pt x="6743" y="2209"/>
                </a:lnTo>
                <a:lnTo>
                  <a:pt x="6657" y="2115"/>
                </a:lnTo>
                <a:lnTo>
                  <a:pt x="6563" y="2029"/>
                </a:lnTo>
                <a:lnTo>
                  <a:pt x="6470" y="1951"/>
                </a:lnTo>
                <a:lnTo>
                  <a:pt x="6376" y="1874"/>
                </a:lnTo>
                <a:lnTo>
                  <a:pt x="6275" y="1795"/>
                </a:lnTo>
                <a:lnTo>
                  <a:pt x="6166" y="1725"/>
                </a:lnTo>
                <a:lnTo>
                  <a:pt x="6056" y="1655"/>
                </a:lnTo>
                <a:lnTo>
                  <a:pt x="5947" y="1592"/>
                </a:lnTo>
                <a:lnTo>
                  <a:pt x="5838" y="1538"/>
                </a:lnTo>
                <a:lnTo>
                  <a:pt x="5721" y="1483"/>
                </a:lnTo>
                <a:lnTo>
                  <a:pt x="5603" y="1429"/>
                </a:lnTo>
                <a:lnTo>
                  <a:pt x="5479" y="1390"/>
                </a:lnTo>
                <a:lnTo>
                  <a:pt x="5479" y="1390"/>
                </a:lnTo>
                <a:lnTo>
                  <a:pt x="5479" y="1319"/>
                </a:lnTo>
                <a:lnTo>
                  <a:pt x="5479" y="1319"/>
                </a:lnTo>
                <a:lnTo>
                  <a:pt x="5471" y="1186"/>
                </a:lnTo>
                <a:lnTo>
                  <a:pt x="5456" y="1054"/>
                </a:lnTo>
                <a:lnTo>
                  <a:pt x="5416" y="929"/>
                </a:lnTo>
                <a:lnTo>
                  <a:pt x="5377" y="804"/>
                </a:lnTo>
                <a:lnTo>
                  <a:pt x="5315" y="687"/>
                </a:lnTo>
                <a:lnTo>
                  <a:pt x="5244" y="578"/>
                </a:lnTo>
                <a:lnTo>
                  <a:pt x="5166" y="476"/>
                </a:lnTo>
                <a:lnTo>
                  <a:pt x="5081" y="382"/>
                </a:lnTo>
                <a:lnTo>
                  <a:pt x="4979" y="297"/>
                </a:lnTo>
                <a:lnTo>
                  <a:pt x="4878" y="227"/>
                </a:lnTo>
                <a:lnTo>
                  <a:pt x="4760" y="157"/>
                </a:lnTo>
                <a:lnTo>
                  <a:pt x="4644" y="102"/>
                </a:lnTo>
                <a:lnTo>
                  <a:pt x="4519" y="55"/>
                </a:lnTo>
                <a:lnTo>
                  <a:pt x="4386" y="24"/>
                </a:lnTo>
                <a:lnTo>
                  <a:pt x="4254" y="0"/>
                </a:lnTo>
                <a:lnTo>
                  <a:pt x="4113" y="0"/>
                </a:lnTo>
                <a:lnTo>
                  <a:pt x="4113" y="0"/>
                </a:lnTo>
                <a:lnTo>
                  <a:pt x="3972" y="0"/>
                </a:lnTo>
                <a:lnTo>
                  <a:pt x="3840" y="24"/>
                </a:lnTo>
                <a:lnTo>
                  <a:pt x="3707" y="55"/>
                </a:lnTo>
                <a:lnTo>
                  <a:pt x="3582" y="102"/>
                </a:lnTo>
                <a:lnTo>
                  <a:pt x="3458" y="157"/>
                </a:lnTo>
                <a:lnTo>
                  <a:pt x="3348" y="227"/>
                </a:lnTo>
                <a:lnTo>
                  <a:pt x="3239" y="297"/>
                </a:lnTo>
                <a:lnTo>
                  <a:pt x="3145" y="382"/>
                </a:lnTo>
                <a:lnTo>
                  <a:pt x="3060" y="476"/>
                </a:lnTo>
                <a:lnTo>
                  <a:pt x="2974" y="578"/>
                </a:lnTo>
                <a:lnTo>
                  <a:pt x="2911" y="687"/>
                </a:lnTo>
                <a:lnTo>
                  <a:pt x="2849" y="804"/>
                </a:lnTo>
                <a:lnTo>
                  <a:pt x="2802" y="929"/>
                </a:lnTo>
                <a:lnTo>
                  <a:pt x="2770" y="1054"/>
                </a:lnTo>
                <a:lnTo>
                  <a:pt x="2747" y="1186"/>
                </a:lnTo>
                <a:lnTo>
                  <a:pt x="2739" y="1319"/>
                </a:lnTo>
                <a:lnTo>
                  <a:pt x="2739" y="1319"/>
                </a:lnTo>
                <a:lnTo>
                  <a:pt x="2739" y="1390"/>
                </a:lnTo>
                <a:lnTo>
                  <a:pt x="2739" y="1390"/>
                </a:lnTo>
                <a:lnTo>
                  <a:pt x="2623" y="1429"/>
                </a:lnTo>
                <a:lnTo>
                  <a:pt x="2505" y="1483"/>
                </a:lnTo>
                <a:lnTo>
                  <a:pt x="2388" y="1538"/>
                </a:lnTo>
                <a:lnTo>
                  <a:pt x="2272" y="1592"/>
                </a:lnTo>
                <a:lnTo>
                  <a:pt x="2162" y="1655"/>
                </a:lnTo>
                <a:lnTo>
                  <a:pt x="2061" y="1725"/>
                </a:lnTo>
                <a:lnTo>
                  <a:pt x="1951" y="1795"/>
                </a:lnTo>
                <a:lnTo>
                  <a:pt x="1850" y="1874"/>
                </a:lnTo>
                <a:lnTo>
                  <a:pt x="1756" y="1951"/>
                </a:lnTo>
                <a:lnTo>
                  <a:pt x="1655" y="2029"/>
                </a:lnTo>
                <a:lnTo>
                  <a:pt x="1569" y="2115"/>
                </a:lnTo>
                <a:lnTo>
                  <a:pt x="1475" y="2209"/>
                </a:lnTo>
                <a:lnTo>
                  <a:pt x="1390" y="2295"/>
                </a:lnTo>
                <a:lnTo>
                  <a:pt x="1312" y="2396"/>
                </a:lnTo>
                <a:lnTo>
                  <a:pt x="1155" y="2591"/>
                </a:lnTo>
                <a:lnTo>
                  <a:pt x="1085" y="2693"/>
                </a:lnTo>
                <a:lnTo>
                  <a:pt x="1023" y="2802"/>
                </a:lnTo>
                <a:lnTo>
                  <a:pt x="960" y="2911"/>
                </a:lnTo>
                <a:lnTo>
                  <a:pt x="898" y="3020"/>
                </a:lnTo>
                <a:lnTo>
                  <a:pt x="851" y="3138"/>
                </a:lnTo>
                <a:lnTo>
                  <a:pt x="796" y="3246"/>
                </a:lnTo>
                <a:lnTo>
                  <a:pt x="749" y="3372"/>
                </a:lnTo>
                <a:lnTo>
                  <a:pt x="710" y="3489"/>
                </a:lnTo>
                <a:lnTo>
                  <a:pt x="671" y="3606"/>
                </a:lnTo>
                <a:lnTo>
                  <a:pt x="641" y="3730"/>
                </a:lnTo>
                <a:lnTo>
                  <a:pt x="617" y="3856"/>
                </a:lnTo>
                <a:lnTo>
                  <a:pt x="594" y="3981"/>
                </a:lnTo>
                <a:lnTo>
                  <a:pt x="578" y="4105"/>
                </a:lnTo>
                <a:lnTo>
                  <a:pt x="562" y="4238"/>
                </a:lnTo>
                <a:lnTo>
                  <a:pt x="555" y="4363"/>
                </a:lnTo>
                <a:lnTo>
                  <a:pt x="555" y="4495"/>
                </a:lnTo>
                <a:lnTo>
                  <a:pt x="555" y="4495"/>
                </a:lnTo>
                <a:lnTo>
                  <a:pt x="555" y="4565"/>
                </a:lnTo>
                <a:lnTo>
                  <a:pt x="562" y="4644"/>
                </a:lnTo>
                <a:lnTo>
                  <a:pt x="586" y="4784"/>
                </a:lnTo>
                <a:lnTo>
                  <a:pt x="609" y="4909"/>
                </a:lnTo>
                <a:lnTo>
                  <a:pt x="617" y="4971"/>
                </a:lnTo>
                <a:lnTo>
                  <a:pt x="617" y="5018"/>
                </a:lnTo>
                <a:lnTo>
                  <a:pt x="617" y="5018"/>
                </a:lnTo>
                <a:lnTo>
                  <a:pt x="492" y="5128"/>
                </a:lnTo>
                <a:lnTo>
                  <a:pt x="375" y="5245"/>
                </a:lnTo>
                <a:lnTo>
                  <a:pt x="273" y="5369"/>
                </a:lnTo>
                <a:lnTo>
                  <a:pt x="180" y="5502"/>
                </a:lnTo>
                <a:lnTo>
                  <a:pt x="110" y="5643"/>
                </a:lnTo>
                <a:lnTo>
                  <a:pt x="78" y="5712"/>
                </a:lnTo>
                <a:lnTo>
                  <a:pt x="55" y="5783"/>
                </a:lnTo>
                <a:lnTo>
                  <a:pt x="32" y="5861"/>
                </a:lnTo>
                <a:lnTo>
                  <a:pt x="16" y="5931"/>
                </a:lnTo>
                <a:lnTo>
                  <a:pt x="8" y="6010"/>
                </a:lnTo>
                <a:lnTo>
                  <a:pt x="0" y="6079"/>
                </a:lnTo>
                <a:close/>
              </a:path>
            </a:pathLst>
          </a:custGeom>
          <a:solidFill>
            <a:schemeClr val="accent1"/>
          </a:solidFill>
          <a:ln>
            <a:noFill/>
          </a:ln>
          <a:effectLst/>
          <a:extLst/>
        </p:spPr>
        <p:txBody>
          <a:bodyPr wrap="none" anchor="ctr"/>
          <a:lstStyle/>
          <a:p>
            <a:pPr defTabSz="932597"/>
            <a:endParaRPr lang="en-US" sz="1836">
              <a:solidFill>
                <a:srgbClr val="505050"/>
              </a:solidFill>
              <a:latin typeface="Segoe UI"/>
            </a:endParaRPr>
          </a:p>
        </p:txBody>
      </p:sp>
      <p:grpSp>
        <p:nvGrpSpPr>
          <p:cNvPr id="91" name="Group 90"/>
          <p:cNvGrpSpPr/>
          <p:nvPr/>
        </p:nvGrpSpPr>
        <p:grpSpPr>
          <a:xfrm>
            <a:off x="6722543" y="1707921"/>
            <a:ext cx="795628" cy="602241"/>
            <a:chOff x="2524125" y="20638"/>
            <a:chExt cx="4748213" cy="3594100"/>
          </a:xfrm>
          <a:solidFill>
            <a:schemeClr val="accent1"/>
          </a:solidFill>
        </p:grpSpPr>
        <p:sp>
          <p:nvSpPr>
            <p:cNvPr id="97" name="Freeform 10"/>
            <p:cNvSpPr>
              <a:spLocks noChangeArrowheads="1"/>
            </p:cNvSpPr>
            <p:nvPr/>
          </p:nvSpPr>
          <p:spPr bwMode="auto">
            <a:xfrm>
              <a:off x="4729163" y="1338263"/>
              <a:ext cx="1168400" cy="1179512"/>
            </a:xfrm>
            <a:custGeom>
              <a:avLst/>
              <a:gdLst>
                <a:gd name="T0" fmla="*/ 2895 w 3247"/>
                <a:gd name="T1" fmla="*/ 640 h 3278"/>
                <a:gd name="T2" fmla="*/ 2606 w 3247"/>
                <a:gd name="T3" fmla="*/ 351 h 3278"/>
                <a:gd name="T4" fmla="*/ 2326 w 3247"/>
                <a:gd name="T5" fmla="*/ 484 h 3278"/>
                <a:gd name="T6" fmla="*/ 2138 w 3247"/>
                <a:gd name="T7" fmla="*/ 367 h 3278"/>
                <a:gd name="T8" fmla="*/ 1928 w 3247"/>
                <a:gd name="T9" fmla="*/ 296 h 3278"/>
                <a:gd name="T10" fmla="*/ 1857 w 3247"/>
                <a:gd name="T11" fmla="*/ 0 h 3278"/>
                <a:gd name="T12" fmla="*/ 1397 w 3247"/>
                <a:gd name="T13" fmla="*/ 0 h 3278"/>
                <a:gd name="T14" fmla="*/ 1311 w 3247"/>
                <a:gd name="T15" fmla="*/ 296 h 3278"/>
                <a:gd name="T16" fmla="*/ 1085 w 3247"/>
                <a:gd name="T17" fmla="*/ 367 h 3278"/>
                <a:gd name="T18" fmla="*/ 812 w 3247"/>
                <a:gd name="T19" fmla="*/ 523 h 3278"/>
                <a:gd name="T20" fmla="*/ 641 w 3247"/>
                <a:gd name="T21" fmla="*/ 351 h 3278"/>
                <a:gd name="T22" fmla="*/ 469 w 3247"/>
                <a:gd name="T23" fmla="*/ 819 h 3278"/>
                <a:gd name="T24" fmla="*/ 391 w 3247"/>
                <a:gd name="T25" fmla="*/ 960 h 3278"/>
                <a:gd name="T26" fmla="*/ 235 w 3247"/>
                <a:gd name="T27" fmla="*/ 1405 h 3278"/>
                <a:gd name="T28" fmla="*/ 0 w 3247"/>
                <a:gd name="T29" fmla="*/ 1873 h 3278"/>
                <a:gd name="T30" fmla="*/ 235 w 3247"/>
                <a:gd name="T31" fmla="*/ 1873 h 3278"/>
                <a:gd name="T32" fmla="*/ 391 w 3247"/>
                <a:gd name="T33" fmla="*/ 2325 h 3278"/>
                <a:gd name="T34" fmla="*/ 298 w 3247"/>
                <a:gd name="T35" fmla="*/ 2630 h 3278"/>
                <a:gd name="T36" fmla="*/ 641 w 3247"/>
                <a:gd name="T37" fmla="*/ 2981 h 3278"/>
                <a:gd name="T38" fmla="*/ 945 w 3247"/>
                <a:gd name="T39" fmla="*/ 2887 h 3278"/>
                <a:gd name="T40" fmla="*/ 1397 w 3247"/>
                <a:gd name="T41" fmla="*/ 3044 h 3278"/>
                <a:gd name="T42" fmla="*/ 1397 w 3247"/>
                <a:gd name="T43" fmla="*/ 3277 h 3278"/>
                <a:gd name="T44" fmla="*/ 1857 w 3247"/>
                <a:gd name="T45" fmla="*/ 3044 h 3278"/>
                <a:gd name="T46" fmla="*/ 2138 w 3247"/>
                <a:gd name="T47" fmla="*/ 2942 h 3278"/>
                <a:gd name="T48" fmla="*/ 2326 w 3247"/>
                <a:gd name="T49" fmla="*/ 2848 h 3278"/>
                <a:gd name="T50" fmla="*/ 2606 w 3247"/>
                <a:gd name="T51" fmla="*/ 2981 h 3278"/>
                <a:gd name="T52" fmla="*/ 2895 w 3247"/>
                <a:gd name="T53" fmla="*/ 2630 h 3278"/>
                <a:gd name="T54" fmla="*/ 2809 w 3247"/>
                <a:gd name="T55" fmla="*/ 2325 h 3278"/>
                <a:gd name="T56" fmla="*/ 2911 w 3247"/>
                <a:gd name="T57" fmla="*/ 2115 h 3278"/>
                <a:gd name="T58" fmla="*/ 2957 w 3247"/>
                <a:gd name="T59" fmla="*/ 1873 h 3278"/>
                <a:gd name="T60" fmla="*/ 3246 w 3247"/>
                <a:gd name="T61" fmla="*/ 1873 h 3278"/>
                <a:gd name="T62" fmla="*/ 2957 w 3247"/>
                <a:gd name="T63" fmla="*/ 1405 h 3278"/>
                <a:gd name="T64" fmla="*/ 2911 w 3247"/>
                <a:gd name="T65" fmla="*/ 1186 h 3278"/>
                <a:gd name="T66" fmla="*/ 2724 w 3247"/>
                <a:gd name="T67" fmla="*/ 819 h 3278"/>
                <a:gd name="T68" fmla="*/ 1530 w 3247"/>
                <a:gd name="T69" fmla="*/ 2568 h 3278"/>
                <a:gd name="T70" fmla="*/ 1256 w 3247"/>
                <a:gd name="T71" fmla="*/ 2497 h 3278"/>
                <a:gd name="T72" fmla="*/ 1030 w 3247"/>
                <a:gd name="T73" fmla="*/ 2364 h 3278"/>
                <a:gd name="T74" fmla="*/ 851 w 3247"/>
                <a:gd name="T75" fmla="*/ 2162 h 3278"/>
                <a:gd name="T76" fmla="*/ 742 w 3247"/>
                <a:gd name="T77" fmla="*/ 1919 h 3278"/>
                <a:gd name="T78" fmla="*/ 704 w 3247"/>
                <a:gd name="T79" fmla="*/ 1639 h 3278"/>
                <a:gd name="T80" fmla="*/ 719 w 3247"/>
                <a:gd name="T81" fmla="*/ 1444 h 3278"/>
                <a:gd name="T82" fmla="*/ 812 w 3247"/>
                <a:gd name="T83" fmla="*/ 1186 h 3278"/>
                <a:gd name="T84" fmla="*/ 968 w 3247"/>
                <a:gd name="T85" fmla="*/ 968 h 3278"/>
                <a:gd name="T86" fmla="*/ 1178 w 3247"/>
                <a:gd name="T87" fmla="*/ 811 h 3278"/>
                <a:gd name="T88" fmla="*/ 1436 w 3247"/>
                <a:gd name="T89" fmla="*/ 718 h 3278"/>
                <a:gd name="T90" fmla="*/ 1623 w 3247"/>
                <a:gd name="T91" fmla="*/ 702 h 3278"/>
                <a:gd name="T92" fmla="*/ 1881 w 3247"/>
                <a:gd name="T93" fmla="*/ 741 h 3278"/>
                <a:gd name="T94" fmla="*/ 2122 w 3247"/>
                <a:gd name="T95" fmla="*/ 858 h 3278"/>
                <a:gd name="T96" fmla="*/ 2326 w 3247"/>
                <a:gd name="T97" fmla="*/ 1038 h 3278"/>
                <a:gd name="T98" fmla="*/ 2473 w 3247"/>
                <a:gd name="T99" fmla="*/ 1272 h 3278"/>
                <a:gd name="T100" fmla="*/ 2544 w 3247"/>
                <a:gd name="T101" fmla="*/ 1537 h 3278"/>
                <a:gd name="T102" fmla="*/ 2544 w 3247"/>
                <a:gd name="T103" fmla="*/ 1733 h 3278"/>
                <a:gd name="T104" fmla="*/ 2473 w 3247"/>
                <a:gd name="T105" fmla="*/ 2005 h 3278"/>
                <a:gd name="T106" fmla="*/ 2326 w 3247"/>
                <a:gd name="T107" fmla="*/ 2240 h 3278"/>
                <a:gd name="T108" fmla="*/ 2122 w 3247"/>
                <a:gd name="T109" fmla="*/ 2419 h 3278"/>
                <a:gd name="T110" fmla="*/ 1881 w 3247"/>
                <a:gd name="T111" fmla="*/ 2528 h 3278"/>
                <a:gd name="T112" fmla="*/ 1623 w 3247"/>
                <a:gd name="T113" fmla="*/ 2575 h 3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247" h="3278">
                  <a:moveTo>
                    <a:pt x="2724" y="819"/>
                  </a:moveTo>
                  <a:lnTo>
                    <a:pt x="2724" y="819"/>
                  </a:lnTo>
                  <a:lnTo>
                    <a:pt x="2895" y="640"/>
                  </a:lnTo>
                  <a:lnTo>
                    <a:pt x="2895" y="640"/>
                  </a:lnTo>
                  <a:lnTo>
                    <a:pt x="2606" y="351"/>
                  </a:lnTo>
                  <a:lnTo>
                    <a:pt x="2606" y="351"/>
                  </a:lnTo>
                  <a:lnTo>
                    <a:pt x="2380" y="523"/>
                  </a:lnTo>
                  <a:lnTo>
                    <a:pt x="2380" y="523"/>
                  </a:lnTo>
                  <a:lnTo>
                    <a:pt x="2326" y="484"/>
                  </a:lnTo>
                  <a:lnTo>
                    <a:pt x="2271" y="437"/>
                  </a:lnTo>
                  <a:lnTo>
                    <a:pt x="2208" y="398"/>
                  </a:lnTo>
                  <a:lnTo>
                    <a:pt x="2138" y="367"/>
                  </a:lnTo>
                  <a:lnTo>
                    <a:pt x="2068" y="335"/>
                  </a:lnTo>
                  <a:lnTo>
                    <a:pt x="1997" y="312"/>
                  </a:lnTo>
                  <a:lnTo>
                    <a:pt x="1928" y="296"/>
                  </a:lnTo>
                  <a:lnTo>
                    <a:pt x="1857" y="288"/>
                  </a:lnTo>
                  <a:lnTo>
                    <a:pt x="1857" y="288"/>
                  </a:lnTo>
                  <a:lnTo>
                    <a:pt x="1857" y="0"/>
                  </a:lnTo>
                  <a:lnTo>
                    <a:pt x="1857" y="0"/>
                  </a:lnTo>
                  <a:lnTo>
                    <a:pt x="1397" y="0"/>
                  </a:lnTo>
                  <a:lnTo>
                    <a:pt x="1397" y="0"/>
                  </a:lnTo>
                  <a:lnTo>
                    <a:pt x="1397" y="288"/>
                  </a:lnTo>
                  <a:lnTo>
                    <a:pt x="1397" y="288"/>
                  </a:lnTo>
                  <a:lnTo>
                    <a:pt x="1311" y="296"/>
                  </a:lnTo>
                  <a:lnTo>
                    <a:pt x="1233" y="312"/>
                  </a:lnTo>
                  <a:lnTo>
                    <a:pt x="1155" y="335"/>
                  </a:lnTo>
                  <a:lnTo>
                    <a:pt x="1085" y="367"/>
                  </a:lnTo>
                  <a:lnTo>
                    <a:pt x="1014" y="398"/>
                  </a:lnTo>
                  <a:lnTo>
                    <a:pt x="945" y="437"/>
                  </a:lnTo>
                  <a:lnTo>
                    <a:pt x="812" y="523"/>
                  </a:lnTo>
                  <a:lnTo>
                    <a:pt x="812" y="523"/>
                  </a:lnTo>
                  <a:lnTo>
                    <a:pt x="641" y="351"/>
                  </a:lnTo>
                  <a:lnTo>
                    <a:pt x="641" y="351"/>
                  </a:lnTo>
                  <a:lnTo>
                    <a:pt x="298" y="640"/>
                  </a:lnTo>
                  <a:lnTo>
                    <a:pt x="298" y="640"/>
                  </a:lnTo>
                  <a:lnTo>
                    <a:pt x="469" y="819"/>
                  </a:lnTo>
                  <a:lnTo>
                    <a:pt x="469" y="819"/>
                  </a:lnTo>
                  <a:lnTo>
                    <a:pt x="430" y="890"/>
                  </a:lnTo>
                  <a:lnTo>
                    <a:pt x="391" y="960"/>
                  </a:lnTo>
                  <a:lnTo>
                    <a:pt x="329" y="1108"/>
                  </a:lnTo>
                  <a:lnTo>
                    <a:pt x="235" y="1405"/>
                  </a:lnTo>
                  <a:lnTo>
                    <a:pt x="235" y="1405"/>
                  </a:lnTo>
                  <a:lnTo>
                    <a:pt x="0" y="1405"/>
                  </a:lnTo>
                  <a:lnTo>
                    <a:pt x="0" y="1405"/>
                  </a:lnTo>
                  <a:lnTo>
                    <a:pt x="0" y="1873"/>
                  </a:lnTo>
                  <a:lnTo>
                    <a:pt x="0" y="1873"/>
                  </a:lnTo>
                  <a:lnTo>
                    <a:pt x="235" y="1873"/>
                  </a:lnTo>
                  <a:lnTo>
                    <a:pt x="235" y="1873"/>
                  </a:lnTo>
                  <a:lnTo>
                    <a:pt x="282" y="2037"/>
                  </a:lnTo>
                  <a:lnTo>
                    <a:pt x="329" y="2185"/>
                  </a:lnTo>
                  <a:lnTo>
                    <a:pt x="391" y="2325"/>
                  </a:lnTo>
                  <a:lnTo>
                    <a:pt x="469" y="2458"/>
                  </a:lnTo>
                  <a:lnTo>
                    <a:pt x="469" y="2458"/>
                  </a:lnTo>
                  <a:lnTo>
                    <a:pt x="298" y="2630"/>
                  </a:lnTo>
                  <a:lnTo>
                    <a:pt x="298" y="2630"/>
                  </a:lnTo>
                  <a:lnTo>
                    <a:pt x="641" y="2981"/>
                  </a:lnTo>
                  <a:lnTo>
                    <a:pt x="641" y="2981"/>
                  </a:lnTo>
                  <a:lnTo>
                    <a:pt x="812" y="2809"/>
                  </a:lnTo>
                  <a:lnTo>
                    <a:pt x="812" y="2809"/>
                  </a:lnTo>
                  <a:lnTo>
                    <a:pt x="945" y="2887"/>
                  </a:lnTo>
                  <a:lnTo>
                    <a:pt x="1085" y="2942"/>
                  </a:lnTo>
                  <a:lnTo>
                    <a:pt x="1233" y="2997"/>
                  </a:lnTo>
                  <a:lnTo>
                    <a:pt x="1397" y="3044"/>
                  </a:lnTo>
                  <a:lnTo>
                    <a:pt x="1397" y="3044"/>
                  </a:lnTo>
                  <a:lnTo>
                    <a:pt x="1397" y="3277"/>
                  </a:lnTo>
                  <a:lnTo>
                    <a:pt x="1397" y="3277"/>
                  </a:lnTo>
                  <a:lnTo>
                    <a:pt x="1857" y="3277"/>
                  </a:lnTo>
                  <a:lnTo>
                    <a:pt x="1857" y="3277"/>
                  </a:lnTo>
                  <a:lnTo>
                    <a:pt x="1857" y="3044"/>
                  </a:lnTo>
                  <a:lnTo>
                    <a:pt x="1857" y="3044"/>
                  </a:lnTo>
                  <a:lnTo>
                    <a:pt x="1997" y="2997"/>
                  </a:lnTo>
                  <a:lnTo>
                    <a:pt x="2138" y="2942"/>
                  </a:lnTo>
                  <a:lnTo>
                    <a:pt x="2208" y="2919"/>
                  </a:lnTo>
                  <a:lnTo>
                    <a:pt x="2271" y="2887"/>
                  </a:lnTo>
                  <a:lnTo>
                    <a:pt x="2326" y="2848"/>
                  </a:lnTo>
                  <a:lnTo>
                    <a:pt x="2380" y="2809"/>
                  </a:lnTo>
                  <a:lnTo>
                    <a:pt x="2380" y="2809"/>
                  </a:lnTo>
                  <a:lnTo>
                    <a:pt x="2606" y="2981"/>
                  </a:lnTo>
                  <a:lnTo>
                    <a:pt x="2606" y="2981"/>
                  </a:lnTo>
                  <a:lnTo>
                    <a:pt x="2895" y="2630"/>
                  </a:lnTo>
                  <a:lnTo>
                    <a:pt x="2895" y="2630"/>
                  </a:lnTo>
                  <a:lnTo>
                    <a:pt x="2724" y="2458"/>
                  </a:lnTo>
                  <a:lnTo>
                    <a:pt x="2724" y="2458"/>
                  </a:lnTo>
                  <a:lnTo>
                    <a:pt x="2809" y="2325"/>
                  </a:lnTo>
                  <a:lnTo>
                    <a:pt x="2848" y="2256"/>
                  </a:lnTo>
                  <a:lnTo>
                    <a:pt x="2887" y="2185"/>
                  </a:lnTo>
                  <a:lnTo>
                    <a:pt x="2911" y="2115"/>
                  </a:lnTo>
                  <a:lnTo>
                    <a:pt x="2934" y="2037"/>
                  </a:lnTo>
                  <a:lnTo>
                    <a:pt x="2950" y="1958"/>
                  </a:lnTo>
                  <a:lnTo>
                    <a:pt x="2957" y="1873"/>
                  </a:lnTo>
                  <a:lnTo>
                    <a:pt x="2957" y="1873"/>
                  </a:lnTo>
                  <a:lnTo>
                    <a:pt x="3246" y="1873"/>
                  </a:lnTo>
                  <a:lnTo>
                    <a:pt x="3246" y="1873"/>
                  </a:lnTo>
                  <a:lnTo>
                    <a:pt x="3246" y="1405"/>
                  </a:lnTo>
                  <a:lnTo>
                    <a:pt x="2957" y="1405"/>
                  </a:lnTo>
                  <a:lnTo>
                    <a:pt x="2957" y="1405"/>
                  </a:lnTo>
                  <a:lnTo>
                    <a:pt x="2950" y="1335"/>
                  </a:lnTo>
                  <a:lnTo>
                    <a:pt x="2934" y="1264"/>
                  </a:lnTo>
                  <a:lnTo>
                    <a:pt x="2911" y="1186"/>
                  </a:lnTo>
                  <a:lnTo>
                    <a:pt x="2887" y="1108"/>
                  </a:lnTo>
                  <a:lnTo>
                    <a:pt x="2809" y="960"/>
                  </a:lnTo>
                  <a:lnTo>
                    <a:pt x="2724" y="819"/>
                  </a:lnTo>
                  <a:close/>
                  <a:moveTo>
                    <a:pt x="1623" y="2575"/>
                  </a:moveTo>
                  <a:lnTo>
                    <a:pt x="1623" y="2575"/>
                  </a:lnTo>
                  <a:lnTo>
                    <a:pt x="1530" y="2568"/>
                  </a:lnTo>
                  <a:lnTo>
                    <a:pt x="1436" y="2552"/>
                  </a:lnTo>
                  <a:lnTo>
                    <a:pt x="1342" y="2528"/>
                  </a:lnTo>
                  <a:lnTo>
                    <a:pt x="1256" y="2497"/>
                  </a:lnTo>
                  <a:lnTo>
                    <a:pt x="1178" y="2458"/>
                  </a:lnTo>
                  <a:lnTo>
                    <a:pt x="1101" y="2419"/>
                  </a:lnTo>
                  <a:lnTo>
                    <a:pt x="1030" y="2364"/>
                  </a:lnTo>
                  <a:lnTo>
                    <a:pt x="968" y="2302"/>
                  </a:lnTo>
                  <a:lnTo>
                    <a:pt x="906" y="2240"/>
                  </a:lnTo>
                  <a:lnTo>
                    <a:pt x="851" y="2162"/>
                  </a:lnTo>
                  <a:lnTo>
                    <a:pt x="812" y="2084"/>
                  </a:lnTo>
                  <a:lnTo>
                    <a:pt x="773" y="2005"/>
                  </a:lnTo>
                  <a:lnTo>
                    <a:pt x="742" y="1919"/>
                  </a:lnTo>
                  <a:lnTo>
                    <a:pt x="719" y="1826"/>
                  </a:lnTo>
                  <a:lnTo>
                    <a:pt x="704" y="1733"/>
                  </a:lnTo>
                  <a:lnTo>
                    <a:pt x="704" y="1639"/>
                  </a:lnTo>
                  <a:lnTo>
                    <a:pt x="704" y="1639"/>
                  </a:lnTo>
                  <a:lnTo>
                    <a:pt x="704" y="1537"/>
                  </a:lnTo>
                  <a:lnTo>
                    <a:pt x="719" y="1444"/>
                  </a:lnTo>
                  <a:lnTo>
                    <a:pt x="742" y="1358"/>
                  </a:lnTo>
                  <a:lnTo>
                    <a:pt x="773" y="1272"/>
                  </a:lnTo>
                  <a:lnTo>
                    <a:pt x="812" y="1186"/>
                  </a:lnTo>
                  <a:lnTo>
                    <a:pt x="851" y="1108"/>
                  </a:lnTo>
                  <a:lnTo>
                    <a:pt x="906" y="1038"/>
                  </a:lnTo>
                  <a:lnTo>
                    <a:pt x="968" y="968"/>
                  </a:lnTo>
                  <a:lnTo>
                    <a:pt x="1030" y="913"/>
                  </a:lnTo>
                  <a:lnTo>
                    <a:pt x="1101" y="858"/>
                  </a:lnTo>
                  <a:lnTo>
                    <a:pt x="1178" y="811"/>
                  </a:lnTo>
                  <a:lnTo>
                    <a:pt x="1256" y="772"/>
                  </a:lnTo>
                  <a:lnTo>
                    <a:pt x="1342" y="741"/>
                  </a:lnTo>
                  <a:lnTo>
                    <a:pt x="1436" y="718"/>
                  </a:lnTo>
                  <a:lnTo>
                    <a:pt x="1530" y="702"/>
                  </a:lnTo>
                  <a:lnTo>
                    <a:pt x="1623" y="702"/>
                  </a:lnTo>
                  <a:lnTo>
                    <a:pt x="1623" y="702"/>
                  </a:lnTo>
                  <a:lnTo>
                    <a:pt x="1709" y="702"/>
                  </a:lnTo>
                  <a:lnTo>
                    <a:pt x="1795" y="718"/>
                  </a:lnTo>
                  <a:lnTo>
                    <a:pt x="1881" y="741"/>
                  </a:lnTo>
                  <a:lnTo>
                    <a:pt x="1966" y="772"/>
                  </a:lnTo>
                  <a:lnTo>
                    <a:pt x="2044" y="811"/>
                  </a:lnTo>
                  <a:lnTo>
                    <a:pt x="2122" y="858"/>
                  </a:lnTo>
                  <a:lnTo>
                    <a:pt x="2193" y="913"/>
                  </a:lnTo>
                  <a:lnTo>
                    <a:pt x="2263" y="968"/>
                  </a:lnTo>
                  <a:lnTo>
                    <a:pt x="2326" y="1038"/>
                  </a:lnTo>
                  <a:lnTo>
                    <a:pt x="2380" y="1108"/>
                  </a:lnTo>
                  <a:lnTo>
                    <a:pt x="2426" y="1186"/>
                  </a:lnTo>
                  <a:lnTo>
                    <a:pt x="2473" y="1272"/>
                  </a:lnTo>
                  <a:lnTo>
                    <a:pt x="2505" y="1358"/>
                  </a:lnTo>
                  <a:lnTo>
                    <a:pt x="2528" y="1444"/>
                  </a:lnTo>
                  <a:lnTo>
                    <a:pt x="2544" y="1537"/>
                  </a:lnTo>
                  <a:lnTo>
                    <a:pt x="2552" y="1639"/>
                  </a:lnTo>
                  <a:lnTo>
                    <a:pt x="2552" y="1639"/>
                  </a:lnTo>
                  <a:lnTo>
                    <a:pt x="2544" y="1733"/>
                  </a:lnTo>
                  <a:lnTo>
                    <a:pt x="2528" y="1826"/>
                  </a:lnTo>
                  <a:lnTo>
                    <a:pt x="2505" y="1919"/>
                  </a:lnTo>
                  <a:lnTo>
                    <a:pt x="2473" y="2005"/>
                  </a:lnTo>
                  <a:lnTo>
                    <a:pt x="2426" y="2084"/>
                  </a:lnTo>
                  <a:lnTo>
                    <a:pt x="2380" y="2162"/>
                  </a:lnTo>
                  <a:lnTo>
                    <a:pt x="2326" y="2240"/>
                  </a:lnTo>
                  <a:lnTo>
                    <a:pt x="2263" y="2302"/>
                  </a:lnTo>
                  <a:lnTo>
                    <a:pt x="2193" y="2364"/>
                  </a:lnTo>
                  <a:lnTo>
                    <a:pt x="2122" y="2419"/>
                  </a:lnTo>
                  <a:lnTo>
                    <a:pt x="2044" y="2458"/>
                  </a:lnTo>
                  <a:lnTo>
                    <a:pt x="1966" y="2497"/>
                  </a:lnTo>
                  <a:lnTo>
                    <a:pt x="1881" y="2528"/>
                  </a:lnTo>
                  <a:lnTo>
                    <a:pt x="1795" y="2552"/>
                  </a:lnTo>
                  <a:lnTo>
                    <a:pt x="1709" y="2568"/>
                  </a:lnTo>
                  <a:lnTo>
                    <a:pt x="1623" y="2575"/>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endParaRPr lang="en-US" sz="1836">
                <a:solidFill>
                  <a:srgbClr val="505050"/>
                </a:solidFill>
                <a:latin typeface="Segoe UI"/>
              </a:endParaRPr>
            </a:p>
          </p:txBody>
        </p:sp>
        <p:sp>
          <p:nvSpPr>
            <p:cNvPr id="98" name="Freeform 11"/>
            <p:cNvSpPr>
              <a:spLocks noChangeArrowheads="1"/>
            </p:cNvSpPr>
            <p:nvPr/>
          </p:nvSpPr>
          <p:spPr bwMode="auto">
            <a:xfrm>
              <a:off x="3898900" y="515938"/>
              <a:ext cx="1146175" cy="1160462"/>
            </a:xfrm>
            <a:custGeom>
              <a:avLst/>
              <a:gdLst>
                <a:gd name="T0" fmla="*/ 2380 w 3185"/>
                <a:gd name="T1" fmla="*/ 2723 h 3224"/>
                <a:gd name="T2" fmla="*/ 2568 w 3185"/>
                <a:gd name="T3" fmla="*/ 2590 h 3224"/>
                <a:gd name="T4" fmla="*/ 2731 w 3185"/>
                <a:gd name="T5" fmla="*/ 2411 h 3224"/>
                <a:gd name="T6" fmla="*/ 3013 w 3185"/>
                <a:gd name="T7" fmla="*/ 2458 h 3224"/>
                <a:gd name="T8" fmla="*/ 3184 w 3185"/>
                <a:gd name="T9" fmla="*/ 1990 h 3224"/>
                <a:gd name="T10" fmla="*/ 2973 w 3185"/>
                <a:gd name="T11" fmla="*/ 1849 h 3224"/>
                <a:gd name="T12" fmla="*/ 2997 w 3185"/>
                <a:gd name="T13" fmla="*/ 1592 h 3224"/>
                <a:gd name="T14" fmla="*/ 2973 w 3185"/>
                <a:gd name="T15" fmla="*/ 1357 h 3224"/>
                <a:gd name="T16" fmla="*/ 3184 w 3185"/>
                <a:gd name="T17" fmla="*/ 1170 h 3224"/>
                <a:gd name="T18" fmla="*/ 2778 w 3185"/>
                <a:gd name="T19" fmla="*/ 819 h 3224"/>
                <a:gd name="T20" fmla="*/ 2676 w 3185"/>
                <a:gd name="T21" fmla="*/ 702 h 3224"/>
                <a:gd name="T22" fmla="*/ 2442 w 3185"/>
                <a:gd name="T23" fmla="*/ 499 h 3224"/>
                <a:gd name="T24" fmla="*/ 2427 w 3185"/>
                <a:gd name="T25" fmla="*/ 179 h 3224"/>
                <a:gd name="T26" fmla="*/ 2021 w 3185"/>
                <a:gd name="T27" fmla="*/ 0 h 3224"/>
                <a:gd name="T28" fmla="*/ 1841 w 3185"/>
                <a:gd name="T29" fmla="*/ 218 h 3224"/>
                <a:gd name="T30" fmla="*/ 1615 w 3185"/>
                <a:gd name="T31" fmla="*/ 194 h 3224"/>
                <a:gd name="T32" fmla="*/ 1358 w 3185"/>
                <a:gd name="T33" fmla="*/ 218 h 3224"/>
                <a:gd name="T34" fmla="*/ 1217 w 3185"/>
                <a:gd name="T35" fmla="*/ 0 h 3224"/>
                <a:gd name="T36" fmla="*/ 749 w 3185"/>
                <a:gd name="T37" fmla="*/ 179 h 3224"/>
                <a:gd name="T38" fmla="*/ 733 w 3185"/>
                <a:gd name="T39" fmla="*/ 499 h 3224"/>
                <a:gd name="T40" fmla="*/ 500 w 3185"/>
                <a:gd name="T41" fmla="*/ 702 h 3224"/>
                <a:gd name="T42" fmla="*/ 406 w 3185"/>
                <a:gd name="T43" fmla="*/ 819 h 3224"/>
                <a:gd name="T44" fmla="*/ 0 w 3185"/>
                <a:gd name="T45" fmla="*/ 1170 h 3224"/>
                <a:gd name="T46" fmla="*/ 226 w 3185"/>
                <a:gd name="T47" fmla="*/ 1287 h 3224"/>
                <a:gd name="T48" fmla="*/ 187 w 3185"/>
                <a:gd name="T49" fmla="*/ 1506 h 3224"/>
                <a:gd name="T50" fmla="*/ 195 w 3185"/>
                <a:gd name="T51" fmla="*/ 1755 h 3224"/>
                <a:gd name="T52" fmla="*/ 226 w 3185"/>
                <a:gd name="T53" fmla="*/ 1935 h 3224"/>
                <a:gd name="T54" fmla="*/ 172 w 3185"/>
                <a:gd name="T55" fmla="*/ 2458 h 3224"/>
                <a:gd name="T56" fmla="*/ 406 w 3185"/>
                <a:gd name="T57" fmla="*/ 2341 h 3224"/>
                <a:gd name="T58" fmla="*/ 554 w 3185"/>
                <a:gd name="T59" fmla="*/ 2536 h 3224"/>
                <a:gd name="T60" fmla="*/ 733 w 3185"/>
                <a:gd name="T61" fmla="*/ 2692 h 3224"/>
                <a:gd name="T62" fmla="*/ 866 w 3185"/>
                <a:gd name="T63" fmla="*/ 2754 h 3224"/>
                <a:gd name="T64" fmla="*/ 1217 w 3185"/>
                <a:gd name="T65" fmla="*/ 3223 h 3224"/>
                <a:gd name="T66" fmla="*/ 1272 w 3185"/>
                <a:gd name="T67" fmla="*/ 2988 h 3224"/>
                <a:gd name="T68" fmla="*/ 2021 w 3185"/>
                <a:gd name="T69" fmla="*/ 3223 h 3224"/>
                <a:gd name="T70" fmla="*/ 2427 w 3185"/>
                <a:gd name="T71" fmla="*/ 3043 h 3224"/>
                <a:gd name="T72" fmla="*/ 1966 w 3185"/>
                <a:gd name="T73" fmla="*/ 2458 h 3224"/>
                <a:gd name="T74" fmla="*/ 1693 w 3185"/>
                <a:gd name="T75" fmla="*/ 2520 h 3224"/>
                <a:gd name="T76" fmla="*/ 1420 w 3185"/>
                <a:gd name="T77" fmla="*/ 2497 h 3224"/>
                <a:gd name="T78" fmla="*/ 1170 w 3185"/>
                <a:gd name="T79" fmla="*/ 2395 h 3224"/>
                <a:gd name="T80" fmla="*/ 952 w 3185"/>
                <a:gd name="T81" fmla="*/ 2239 h 3224"/>
                <a:gd name="T82" fmla="*/ 788 w 3185"/>
                <a:gd name="T83" fmla="*/ 2021 h 3224"/>
                <a:gd name="T84" fmla="*/ 710 w 3185"/>
                <a:gd name="T85" fmla="*/ 1849 h 3224"/>
                <a:gd name="T86" fmla="*/ 663 w 3185"/>
                <a:gd name="T87" fmla="*/ 1576 h 3224"/>
                <a:gd name="T88" fmla="*/ 694 w 3185"/>
                <a:gd name="T89" fmla="*/ 1318 h 3224"/>
                <a:gd name="T90" fmla="*/ 804 w 3185"/>
                <a:gd name="T91" fmla="*/ 1076 h 3224"/>
                <a:gd name="T92" fmla="*/ 976 w 3185"/>
                <a:gd name="T93" fmla="*/ 866 h 3224"/>
                <a:gd name="T94" fmla="*/ 1217 w 3185"/>
                <a:gd name="T95" fmla="*/ 702 h 3224"/>
                <a:gd name="T96" fmla="*/ 1405 w 3185"/>
                <a:gd name="T97" fmla="*/ 655 h 3224"/>
                <a:gd name="T98" fmla="*/ 1693 w 3185"/>
                <a:gd name="T99" fmla="*/ 655 h 3224"/>
                <a:gd name="T100" fmla="*/ 1951 w 3185"/>
                <a:gd name="T101" fmla="*/ 725 h 3224"/>
                <a:gd name="T102" fmla="*/ 2177 w 3185"/>
                <a:gd name="T103" fmla="*/ 866 h 3224"/>
                <a:gd name="T104" fmla="*/ 2349 w 3185"/>
                <a:gd name="T105" fmla="*/ 1069 h 3224"/>
                <a:gd name="T106" fmla="*/ 2427 w 3185"/>
                <a:gd name="T107" fmla="*/ 1233 h 3224"/>
                <a:gd name="T108" fmla="*/ 2513 w 3185"/>
                <a:gd name="T109" fmla="*/ 1506 h 3224"/>
                <a:gd name="T110" fmla="*/ 2505 w 3185"/>
                <a:gd name="T111" fmla="*/ 1778 h 3224"/>
                <a:gd name="T112" fmla="*/ 2419 w 3185"/>
                <a:gd name="T113" fmla="*/ 2037 h 3224"/>
                <a:gd name="T114" fmla="*/ 2263 w 3185"/>
                <a:gd name="T115" fmla="*/ 2262 h 3224"/>
                <a:gd name="T116" fmla="*/ 2052 w 3185"/>
                <a:gd name="T117" fmla="*/ 2427 h 3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185" h="3224">
                  <a:moveTo>
                    <a:pt x="2309" y="2754"/>
                  </a:moveTo>
                  <a:lnTo>
                    <a:pt x="2309" y="2754"/>
                  </a:lnTo>
                  <a:lnTo>
                    <a:pt x="2380" y="2723"/>
                  </a:lnTo>
                  <a:lnTo>
                    <a:pt x="2442" y="2692"/>
                  </a:lnTo>
                  <a:lnTo>
                    <a:pt x="2505" y="2645"/>
                  </a:lnTo>
                  <a:lnTo>
                    <a:pt x="2568" y="2590"/>
                  </a:lnTo>
                  <a:lnTo>
                    <a:pt x="2622" y="2536"/>
                  </a:lnTo>
                  <a:lnTo>
                    <a:pt x="2676" y="2474"/>
                  </a:lnTo>
                  <a:lnTo>
                    <a:pt x="2731" y="2411"/>
                  </a:lnTo>
                  <a:lnTo>
                    <a:pt x="2778" y="2341"/>
                  </a:lnTo>
                  <a:lnTo>
                    <a:pt x="2778" y="2341"/>
                  </a:lnTo>
                  <a:lnTo>
                    <a:pt x="3013" y="2458"/>
                  </a:lnTo>
                  <a:lnTo>
                    <a:pt x="3013" y="2458"/>
                  </a:lnTo>
                  <a:lnTo>
                    <a:pt x="3184" y="1990"/>
                  </a:lnTo>
                  <a:lnTo>
                    <a:pt x="3184" y="1990"/>
                  </a:lnTo>
                  <a:lnTo>
                    <a:pt x="2950" y="1935"/>
                  </a:lnTo>
                  <a:lnTo>
                    <a:pt x="2950" y="1935"/>
                  </a:lnTo>
                  <a:lnTo>
                    <a:pt x="2973" y="1849"/>
                  </a:lnTo>
                  <a:lnTo>
                    <a:pt x="2981" y="1755"/>
                  </a:lnTo>
                  <a:lnTo>
                    <a:pt x="2989" y="1678"/>
                  </a:lnTo>
                  <a:lnTo>
                    <a:pt x="2997" y="1592"/>
                  </a:lnTo>
                  <a:lnTo>
                    <a:pt x="2989" y="1506"/>
                  </a:lnTo>
                  <a:lnTo>
                    <a:pt x="2981" y="1435"/>
                  </a:lnTo>
                  <a:lnTo>
                    <a:pt x="2973" y="1357"/>
                  </a:lnTo>
                  <a:lnTo>
                    <a:pt x="2950" y="1287"/>
                  </a:lnTo>
                  <a:lnTo>
                    <a:pt x="2950" y="1287"/>
                  </a:lnTo>
                  <a:lnTo>
                    <a:pt x="3184" y="1170"/>
                  </a:lnTo>
                  <a:lnTo>
                    <a:pt x="3184" y="1170"/>
                  </a:lnTo>
                  <a:lnTo>
                    <a:pt x="3013" y="764"/>
                  </a:lnTo>
                  <a:lnTo>
                    <a:pt x="2778" y="819"/>
                  </a:lnTo>
                  <a:lnTo>
                    <a:pt x="2778" y="819"/>
                  </a:lnTo>
                  <a:lnTo>
                    <a:pt x="2731" y="757"/>
                  </a:lnTo>
                  <a:lnTo>
                    <a:pt x="2676" y="702"/>
                  </a:lnTo>
                  <a:lnTo>
                    <a:pt x="2622" y="647"/>
                  </a:lnTo>
                  <a:lnTo>
                    <a:pt x="2568" y="592"/>
                  </a:lnTo>
                  <a:lnTo>
                    <a:pt x="2442" y="499"/>
                  </a:lnTo>
                  <a:lnTo>
                    <a:pt x="2309" y="413"/>
                  </a:lnTo>
                  <a:lnTo>
                    <a:pt x="2309" y="413"/>
                  </a:lnTo>
                  <a:lnTo>
                    <a:pt x="2427" y="179"/>
                  </a:lnTo>
                  <a:lnTo>
                    <a:pt x="2427" y="179"/>
                  </a:lnTo>
                  <a:lnTo>
                    <a:pt x="2021" y="0"/>
                  </a:lnTo>
                  <a:lnTo>
                    <a:pt x="2021" y="0"/>
                  </a:lnTo>
                  <a:lnTo>
                    <a:pt x="1912" y="233"/>
                  </a:lnTo>
                  <a:lnTo>
                    <a:pt x="1912" y="233"/>
                  </a:lnTo>
                  <a:lnTo>
                    <a:pt x="1841" y="218"/>
                  </a:lnTo>
                  <a:lnTo>
                    <a:pt x="1772" y="202"/>
                  </a:lnTo>
                  <a:lnTo>
                    <a:pt x="1693" y="194"/>
                  </a:lnTo>
                  <a:lnTo>
                    <a:pt x="1615" y="194"/>
                  </a:lnTo>
                  <a:lnTo>
                    <a:pt x="1529" y="194"/>
                  </a:lnTo>
                  <a:lnTo>
                    <a:pt x="1443" y="202"/>
                  </a:lnTo>
                  <a:lnTo>
                    <a:pt x="1358" y="218"/>
                  </a:lnTo>
                  <a:lnTo>
                    <a:pt x="1272" y="233"/>
                  </a:lnTo>
                  <a:lnTo>
                    <a:pt x="1272" y="233"/>
                  </a:lnTo>
                  <a:lnTo>
                    <a:pt x="1217" y="0"/>
                  </a:lnTo>
                  <a:lnTo>
                    <a:pt x="1217" y="0"/>
                  </a:lnTo>
                  <a:lnTo>
                    <a:pt x="749" y="179"/>
                  </a:lnTo>
                  <a:lnTo>
                    <a:pt x="749" y="179"/>
                  </a:lnTo>
                  <a:lnTo>
                    <a:pt x="866" y="413"/>
                  </a:lnTo>
                  <a:lnTo>
                    <a:pt x="866" y="413"/>
                  </a:lnTo>
                  <a:lnTo>
                    <a:pt x="733" y="499"/>
                  </a:lnTo>
                  <a:lnTo>
                    <a:pt x="616" y="592"/>
                  </a:lnTo>
                  <a:lnTo>
                    <a:pt x="554" y="647"/>
                  </a:lnTo>
                  <a:lnTo>
                    <a:pt x="500" y="702"/>
                  </a:lnTo>
                  <a:lnTo>
                    <a:pt x="453" y="757"/>
                  </a:lnTo>
                  <a:lnTo>
                    <a:pt x="406" y="819"/>
                  </a:lnTo>
                  <a:lnTo>
                    <a:pt x="406" y="819"/>
                  </a:lnTo>
                  <a:lnTo>
                    <a:pt x="172" y="764"/>
                  </a:lnTo>
                  <a:lnTo>
                    <a:pt x="172" y="764"/>
                  </a:lnTo>
                  <a:lnTo>
                    <a:pt x="0" y="1170"/>
                  </a:lnTo>
                  <a:lnTo>
                    <a:pt x="0" y="1170"/>
                  </a:lnTo>
                  <a:lnTo>
                    <a:pt x="226" y="1287"/>
                  </a:lnTo>
                  <a:lnTo>
                    <a:pt x="226" y="1287"/>
                  </a:lnTo>
                  <a:lnTo>
                    <a:pt x="210" y="1357"/>
                  </a:lnTo>
                  <a:lnTo>
                    <a:pt x="195" y="1435"/>
                  </a:lnTo>
                  <a:lnTo>
                    <a:pt x="187" y="1506"/>
                  </a:lnTo>
                  <a:lnTo>
                    <a:pt x="187" y="1592"/>
                  </a:lnTo>
                  <a:lnTo>
                    <a:pt x="187" y="1678"/>
                  </a:lnTo>
                  <a:lnTo>
                    <a:pt x="195" y="1755"/>
                  </a:lnTo>
                  <a:lnTo>
                    <a:pt x="210" y="1849"/>
                  </a:lnTo>
                  <a:lnTo>
                    <a:pt x="226" y="1935"/>
                  </a:lnTo>
                  <a:lnTo>
                    <a:pt x="226" y="1935"/>
                  </a:lnTo>
                  <a:lnTo>
                    <a:pt x="0" y="1990"/>
                  </a:lnTo>
                  <a:lnTo>
                    <a:pt x="0" y="1990"/>
                  </a:lnTo>
                  <a:lnTo>
                    <a:pt x="172" y="2458"/>
                  </a:lnTo>
                  <a:lnTo>
                    <a:pt x="172" y="2458"/>
                  </a:lnTo>
                  <a:lnTo>
                    <a:pt x="406" y="2341"/>
                  </a:lnTo>
                  <a:lnTo>
                    <a:pt x="406" y="2341"/>
                  </a:lnTo>
                  <a:lnTo>
                    <a:pt x="453" y="2411"/>
                  </a:lnTo>
                  <a:lnTo>
                    <a:pt x="500" y="2474"/>
                  </a:lnTo>
                  <a:lnTo>
                    <a:pt x="554" y="2536"/>
                  </a:lnTo>
                  <a:lnTo>
                    <a:pt x="616" y="2590"/>
                  </a:lnTo>
                  <a:lnTo>
                    <a:pt x="671" y="2645"/>
                  </a:lnTo>
                  <a:lnTo>
                    <a:pt x="733" y="2692"/>
                  </a:lnTo>
                  <a:lnTo>
                    <a:pt x="804" y="2723"/>
                  </a:lnTo>
                  <a:lnTo>
                    <a:pt x="866" y="2754"/>
                  </a:lnTo>
                  <a:lnTo>
                    <a:pt x="866" y="2754"/>
                  </a:lnTo>
                  <a:lnTo>
                    <a:pt x="749" y="3043"/>
                  </a:lnTo>
                  <a:lnTo>
                    <a:pt x="749" y="3043"/>
                  </a:lnTo>
                  <a:lnTo>
                    <a:pt x="1217" y="3223"/>
                  </a:lnTo>
                  <a:lnTo>
                    <a:pt x="1217" y="3223"/>
                  </a:lnTo>
                  <a:lnTo>
                    <a:pt x="1272" y="2988"/>
                  </a:lnTo>
                  <a:lnTo>
                    <a:pt x="1272" y="2988"/>
                  </a:lnTo>
                  <a:lnTo>
                    <a:pt x="1912" y="2988"/>
                  </a:lnTo>
                  <a:lnTo>
                    <a:pt x="1912" y="2988"/>
                  </a:lnTo>
                  <a:lnTo>
                    <a:pt x="2021" y="3223"/>
                  </a:lnTo>
                  <a:lnTo>
                    <a:pt x="2021" y="3223"/>
                  </a:lnTo>
                  <a:lnTo>
                    <a:pt x="2427" y="3043"/>
                  </a:lnTo>
                  <a:lnTo>
                    <a:pt x="2427" y="3043"/>
                  </a:lnTo>
                  <a:lnTo>
                    <a:pt x="2309" y="2754"/>
                  </a:lnTo>
                  <a:close/>
                  <a:moveTo>
                    <a:pt x="1966" y="2458"/>
                  </a:moveTo>
                  <a:lnTo>
                    <a:pt x="1966" y="2458"/>
                  </a:lnTo>
                  <a:lnTo>
                    <a:pt x="1880" y="2489"/>
                  </a:lnTo>
                  <a:lnTo>
                    <a:pt x="1787" y="2505"/>
                  </a:lnTo>
                  <a:lnTo>
                    <a:pt x="1693" y="2520"/>
                  </a:lnTo>
                  <a:lnTo>
                    <a:pt x="1607" y="2520"/>
                  </a:lnTo>
                  <a:lnTo>
                    <a:pt x="1514" y="2513"/>
                  </a:lnTo>
                  <a:lnTo>
                    <a:pt x="1420" y="2497"/>
                  </a:lnTo>
                  <a:lnTo>
                    <a:pt x="1335" y="2474"/>
                  </a:lnTo>
                  <a:lnTo>
                    <a:pt x="1249" y="2442"/>
                  </a:lnTo>
                  <a:lnTo>
                    <a:pt x="1170" y="2395"/>
                  </a:lnTo>
                  <a:lnTo>
                    <a:pt x="1092" y="2348"/>
                  </a:lnTo>
                  <a:lnTo>
                    <a:pt x="1014" y="2302"/>
                  </a:lnTo>
                  <a:lnTo>
                    <a:pt x="952" y="2239"/>
                  </a:lnTo>
                  <a:lnTo>
                    <a:pt x="890" y="2169"/>
                  </a:lnTo>
                  <a:lnTo>
                    <a:pt x="835" y="2099"/>
                  </a:lnTo>
                  <a:lnTo>
                    <a:pt x="788" y="2021"/>
                  </a:lnTo>
                  <a:lnTo>
                    <a:pt x="749" y="1935"/>
                  </a:lnTo>
                  <a:lnTo>
                    <a:pt x="749" y="1935"/>
                  </a:lnTo>
                  <a:lnTo>
                    <a:pt x="710" y="1849"/>
                  </a:lnTo>
                  <a:lnTo>
                    <a:pt x="686" y="1755"/>
                  </a:lnTo>
                  <a:lnTo>
                    <a:pt x="671" y="1670"/>
                  </a:lnTo>
                  <a:lnTo>
                    <a:pt x="663" y="1576"/>
                  </a:lnTo>
                  <a:lnTo>
                    <a:pt x="663" y="1490"/>
                  </a:lnTo>
                  <a:lnTo>
                    <a:pt x="671" y="1404"/>
                  </a:lnTo>
                  <a:lnTo>
                    <a:pt x="694" y="1318"/>
                  </a:lnTo>
                  <a:lnTo>
                    <a:pt x="718" y="1233"/>
                  </a:lnTo>
                  <a:lnTo>
                    <a:pt x="757" y="1155"/>
                  </a:lnTo>
                  <a:lnTo>
                    <a:pt x="804" y="1076"/>
                  </a:lnTo>
                  <a:lnTo>
                    <a:pt x="858" y="998"/>
                  </a:lnTo>
                  <a:lnTo>
                    <a:pt x="913" y="928"/>
                  </a:lnTo>
                  <a:lnTo>
                    <a:pt x="976" y="866"/>
                  </a:lnTo>
                  <a:lnTo>
                    <a:pt x="1053" y="804"/>
                  </a:lnTo>
                  <a:lnTo>
                    <a:pt x="1131" y="749"/>
                  </a:lnTo>
                  <a:lnTo>
                    <a:pt x="1217" y="702"/>
                  </a:lnTo>
                  <a:lnTo>
                    <a:pt x="1217" y="702"/>
                  </a:lnTo>
                  <a:lnTo>
                    <a:pt x="1311" y="678"/>
                  </a:lnTo>
                  <a:lnTo>
                    <a:pt x="1405" y="655"/>
                  </a:lnTo>
                  <a:lnTo>
                    <a:pt x="1506" y="647"/>
                  </a:lnTo>
                  <a:lnTo>
                    <a:pt x="1600" y="647"/>
                  </a:lnTo>
                  <a:lnTo>
                    <a:pt x="1693" y="655"/>
                  </a:lnTo>
                  <a:lnTo>
                    <a:pt x="1780" y="671"/>
                  </a:lnTo>
                  <a:lnTo>
                    <a:pt x="1865" y="694"/>
                  </a:lnTo>
                  <a:lnTo>
                    <a:pt x="1951" y="725"/>
                  </a:lnTo>
                  <a:lnTo>
                    <a:pt x="2029" y="764"/>
                  </a:lnTo>
                  <a:lnTo>
                    <a:pt x="2107" y="811"/>
                  </a:lnTo>
                  <a:lnTo>
                    <a:pt x="2177" y="866"/>
                  </a:lnTo>
                  <a:lnTo>
                    <a:pt x="2240" y="928"/>
                  </a:lnTo>
                  <a:lnTo>
                    <a:pt x="2294" y="990"/>
                  </a:lnTo>
                  <a:lnTo>
                    <a:pt x="2349" y="1069"/>
                  </a:lnTo>
                  <a:lnTo>
                    <a:pt x="2396" y="1147"/>
                  </a:lnTo>
                  <a:lnTo>
                    <a:pt x="2427" y="1233"/>
                  </a:lnTo>
                  <a:lnTo>
                    <a:pt x="2427" y="1233"/>
                  </a:lnTo>
                  <a:lnTo>
                    <a:pt x="2466" y="1318"/>
                  </a:lnTo>
                  <a:lnTo>
                    <a:pt x="2497" y="1412"/>
                  </a:lnTo>
                  <a:lnTo>
                    <a:pt x="2513" y="1506"/>
                  </a:lnTo>
                  <a:lnTo>
                    <a:pt x="2521" y="1599"/>
                  </a:lnTo>
                  <a:lnTo>
                    <a:pt x="2521" y="1686"/>
                  </a:lnTo>
                  <a:lnTo>
                    <a:pt x="2505" y="1778"/>
                  </a:lnTo>
                  <a:lnTo>
                    <a:pt x="2489" y="1872"/>
                  </a:lnTo>
                  <a:lnTo>
                    <a:pt x="2458" y="1958"/>
                  </a:lnTo>
                  <a:lnTo>
                    <a:pt x="2419" y="2037"/>
                  </a:lnTo>
                  <a:lnTo>
                    <a:pt x="2380" y="2115"/>
                  </a:lnTo>
                  <a:lnTo>
                    <a:pt x="2325" y="2192"/>
                  </a:lnTo>
                  <a:lnTo>
                    <a:pt x="2263" y="2262"/>
                  </a:lnTo>
                  <a:lnTo>
                    <a:pt x="2201" y="2325"/>
                  </a:lnTo>
                  <a:lnTo>
                    <a:pt x="2131" y="2380"/>
                  </a:lnTo>
                  <a:lnTo>
                    <a:pt x="2052" y="2427"/>
                  </a:lnTo>
                  <a:lnTo>
                    <a:pt x="1966" y="2458"/>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endParaRPr lang="en-US" sz="1836">
                <a:solidFill>
                  <a:srgbClr val="505050"/>
                </a:solidFill>
                <a:latin typeface="Segoe UI"/>
              </a:endParaRPr>
            </a:p>
          </p:txBody>
        </p:sp>
        <p:sp>
          <p:nvSpPr>
            <p:cNvPr id="104" name="Freeform 12"/>
            <p:cNvSpPr>
              <a:spLocks noChangeArrowheads="1"/>
            </p:cNvSpPr>
            <p:nvPr/>
          </p:nvSpPr>
          <p:spPr bwMode="auto">
            <a:xfrm>
              <a:off x="2524125" y="20638"/>
              <a:ext cx="4748213" cy="3594100"/>
            </a:xfrm>
            <a:custGeom>
              <a:avLst/>
              <a:gdLst>
                <a:gd name="T0" fmla="*/ 13188 w 13189"/>
                <a:gd name="T1" fmla="*/ 8311 h 9982"/>
                <a:gd name="T2" fmla="*/ 13188 w 13189"/>
                <a:gd name="T3" fmla="*/ 0 h 9982"/>
                <a:gd name="T4" fmla="*/ 0 w 13189"/>
                <a:gd name="T5" fmla="*/ 0 h 9982"/>
                <a:gd name="T6" fmla="*/ 0 w 13189"/>
                <a:gd name="T7" fmla="*/ 8311 h 9982"/>
                <a:gd name="T8" fmla="*/ 6197 w 13189"/>
                <a:gd name="T9" fmla="*/ 8311 h 9982"/>
                <a:gd name="T10" fmla="*/ 6197 w 13189"/>
                <a:gd name="T11" fmla="*/ 9146 h 9982"/>
                <a:gd name="T12" fmla="*/ 4105 w 13189"/>
                <a:gd name="T13" fmla="*/ 9146 h 9982"/>
                <a:gd name="T14" fmla="*/ 4105 w 13189"/>
                <a:gd name="T15" fmla="*/ 9981 h 9982"/>
                <a:gd name="T16" fmla="*/ 9083 w 13189"/>
                <a:gd name="T17" fmla="*/ 9981 h 9982"/>
                <a:gd name="T18" fmla="*/ 9083 w 13189"/>
                <a:gd name="T19" fmla="*/ 9146 h 9982"/>
                <a:gd name="T20" fmla="*/ 7032 w 13189"/>
                <a:gd name="T21" fmla="*/ 9146 h 9982"/>
                <a:gd name="T22" fmla="*/ 7032 w 13189"/>
                <a:gd name="T23" fmla="*/ 8311 h 9982"/>
                <a:gd name="T24" fmla="*/ 13188 w 13189"/>
                <a:gd name="T25" fmla="*/ 8311 h 9982"/>
                <a:gd name="T26" fmla="*/ 828 w 13189"/>
                <a:gd name="T27" fmla="*/ 7476 h 9982"/>
                <a:gd name="T28" fmla="*/ 828 w 13189"/>
                <a:gd name="T29" fmla="*/ 835 h 9982"/>
                <a:gd name="T30" fmla="*/ 12361 w 13189"/>
                <a:gd name="T31" fmla="*/ 835 h 9982"/>
                <a:gd name="T32" fmla="*/ 12361 w 13189"/>
                <a:gd name="T33" fmla="*/ 7476 h 9982"/>
                <a:gd name="T34" fmla="*/ 828 w 13189"/>
                <a:gd name="T35" fmla="*/ 7476 h 99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189" h="9982">
                  <a:moveTo>
                    <a:pt x="13188" y="8311"/>
                  </a:moveTo>
                  <a:lnTo>
                    <a:pt x="13188" y="0"/>
                  </a:lnTo>
                  <a:lnTo>
                    <a:pt x="0" y="0"/>
                  </a:lnTo>
                  <a:lnTo>
                    <a:pt x="0" y="8311"/>
                  </a:lnTo>
                  <a:lnTo>
                    <a:pt x="6197" y="8311"/>
                  </a:lnTo>
                  <a:lnTo>
                    <a:pt x="6197" y="9146"/>
                  </a:lnTo>
                  <a:lnTo>
                    <a:pt x="4105" y="9146"/>
                  </a:lnTo>
                  <a:lnTo>
                    <a:pt x="4105" y="9981"/>
                  </a:lnTo>
                  <a:lnTo>
                    <a:pt x="9083" y="9981"/>
                  </a:lnTo>
                  <a:lnTo>
                    <a:pt x="9083" y="9146"/>
                  </a:lnTo>
                  <a:lnTo>
                    <a:pt x="7032" y="9146"/>
                  </a:lnTo>
                  <a:lnTo>
                    <a:pt x="7032" y="8311"/>
                  </a:lnTo>
                  <a:lnTo>
                    <a:pt x="13188" y="8311"/>
                  </a:lnTo>
                  <a:close/>
                  <a:moveTo>
                    <a:pt x="828" y="7476"/>
                  </a:moveTo>
                  <a:lnTo>
                    <a:pt x="828" y="835"/>
                  </a:lnTo>
                  <a:lnTo>
                    <a:pt x="12361" y="835"/>
                  </a:lnTo>
                  <a:lnTo>
                    <a:pt x="12361" y="7476"/>
                  </a:lnTo>
                  <a:lnTo>
                    <a:pt x="828" y="7476"/>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endParaRPr lang="en-US" sz="1836">
                <a:solidFill>
                  <a:srgbClr val="505050"/>
                </a:solidFill>
                <a:latin typeface="Segoe UI"/>
              </a:endParaRPr>
            </a:p>
          </p:txBody>
        </p:sp>
      </p:grpSp>
      <p:grpSp>
        <p:nvGrpSpPr>
          <p:cNvPr id="19" name="Group 18"/>
          <p:cNvGrpSpPr/>
          <p:nvPr/>
        </p:nvGrpSpPr>
        <p:grpSpPr>
          <a:xfrm>
            <a:off x="4110645" y="4014935"/>
            <a:ext cx="5826739" cy="2909759"/>
            <a:chOff x="4274283" y="4244766"/>
            <a:chExt cx="5223534" cy="2608530"/>
          </a:xfrm>
        </p:grpSpPr>
        <p:sp>
          <p:nvSpPr>
            <p:cNvPr id="41" name="Rectangle 40">
              <a:extLst>
                <a:ext uri="{FF2B5EF4-FFF2-40B4-BE49-F238E27FC236}">
                  <a16:creationId xmlns:a16="http://schemas.microsoft.com/office/drawing/2014/main" id="{579DA78E-AD61-4B60-9FF6-D2CF7463003A}"/>
                </a:ext>
              </a:extLst>
            </p:cNvPr>
            <p:cNvSpPr/>
            <p:nvPr/>
          </p:nvSpPr>
          <p:spPr>
            <a:xfrm rot="19093367">
              <a:off x="4274283" y="4659960"/>
              <a:ext cx="1380653" cy="364679"/>
            </a:xfrm>
            <a:prstGeom prst="rect">
              <a:avLst/>
            </a:prstGeom>
            <a:noFill/>
            <a:ln w="9525" cap="flat" cmpd="sng" algn="ctr">
              <a:noFill/>
              <a:prstDash val="solid"/>
            </a:ln>
            <a:effectLst/>
          </p:spPr>
          <p:txBody>
            <a:bodyPr rtlCol="0" anchor="ctr"/>
            <a:lstStyle/>
            <a:p>
              <a:pPr algn="ctr" defTabSz="932418">
                <a:defRPr/>
              </a:pPr>
              <a:r>
                <a:rPr lang="en-US" sz="1224" dirty="0">
                  <a:solidFill>
                    <a:srgbClr val="001F50"/>
                  </a:solidFill>
                  <a:latin typeface="Segoe UI Semibold" panose="020B0702040204020203" pitchFamily="34" charset="0"/>
                  <a:cs typeface="Segoe UI Semibold" panose="020B0702040204020203" pitchFamily="34" charset="0"/>
                </a:rPr>
                <a:t>PLAN</a:t>
              </a:r>
            </a:p>
          </p:txBody>
        </p:sp>
        <p:grpSp>
          <p:nvGrpSpPr>
            <p:cNvPr id="7" name="Group 6"/>
            <p:cNvGrpSpPr/>
            <p:nvPr/>
          </p:nvGrpSpPr>
          <p:grpSpPr>
            <a:xfrm rot="20856135">
              <a:off x="4675552" y="4477901"/>
              <a:ext cx="1823343" cy="1971492"/>
              <a:chOff x="4954635" y="6278130"/>
              <a:chExt cx="1619005" cy="1750551"/>
            </a:xfrm>
          </p:grpSpPr>
          <p:sp>
            <p:nvSpPr>
              <p:cNvPr id="6" name="Arc 5"/>
              <p:cNvSpPr/>
              <p:nvPr/>
            </p:nvSpPr>
            <p:spPr>
              <a:xfrm rot="17845509">
                <a:off x="4954635" y="6409676"/>
                <a:ext cx="1619005" cy="1619005"/>
              </a:xfrm>
              <a:prstGeom prst="arc">
                <a:avLst>
                  <a:gd name="adj1" fmla="val 19771581"/>
                  <a:gd name="adj2" fmla="val 1372970"/>
                </a:avLst>
              </a:prstGeom>
              <a:ln w="381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224">
                  <a:solidFill>
                    <a:srgbClr val="505050"/>
                  </a:solidFill>
                  <a:latin typeface="Segoe UI"/>
                </a:endParaRPr>
              </a:p>
            </p:txBody>
          </p:sp>
          <p:grpSp>
            <p:nvGrpSpPr>
              <p:cNvPr id="72" name="Group 71">
                <a:extLst>
                  <a:ext uri="{FF2B5EF4-FFF2-40B4-BE49-F238E27FC236}">
                    <a16:creationId xmlns:a16="http://schemas.microsoft.com/office/drawing/2014/main" id="{0024F41D-4165-473A-8FBA-4C9F92E435CE}"/>
                  </a:ext>
                </a:extLst>
              </p:cNvPr>
              <p:cNvGrpSpPr/>
              <p:nvPr/>
            </p:nvGrpSpPr>
            <p:grpSpPr>
              <a:xfrm flipH="1">
                <a:off x="5690385" y="6278130"/>
                <a:ext cx="140254" cy="188391"/>
                <a:chOff x="7225968" y="3257531"/>
                <a:chExt cx="159659" cy="192169"/>
              </a:xfrm>
            </p:grpSpPr>
            <p:cxnSp>
              <p:nvCxnSpPr>
                <p:cNvPr id="73" name="Straight Connector 72">
                  <a:extLst>
                    <a:ext uri="{FF2B5EF4-FFF2-40B4-BE49-F238E27FC236}">
                      <a16:creationId xmlns:a16="http://schemas.microsoft.com/office/drawing/2014/main" id="{9BB3BE30-A94E-44F3-8560-836BC45716B5}"/>
                    </a:ext>
                  </a:extLst>
                </p:cNvPr>
                <p:cNvCxnSpPr/>
                <p:nvPr/>
              </p:nvCxnSpPr>
              <p:spPr>
                <a:xfrm rot="2700000">
                  <a:off x="7225968" y="3337361"/>
                  <a:ext cx="159659" cy="0"/>
                </a:xfrm>
                <a:prstGeom prst="line">
                  <a:avLst/>
                </a:prstGeom>
                <a:ln w="38100" cap="sq">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12891F40-1143-4706-A085-F06A13D83B6F}"/>
                    </a:ext>
                  </a:extLst>
                </p:cNvPr>
                <p:cNvCxnSpPr/>
                <p:nvPr/>
              </p:nvCxnSpPr>
              <p:spPr>
                <a:xfrm rot="18900000" flipH="1">
                  <a:off x="7225968" y="3449700"/>
                  <a:ext cx="159659" cy="0"/>
                </a:xfrm>
                <a:prstGeom prst="line">
                  <a:avLst/>
                </a:prstGeom>
                <a:ln w="38100" cap="sq">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44" name="Group 43"/>
            <p:cNvGrpSpPr/>
            <p:nvPr/>
          </p:nvGrpSpPr>
          <p:grpSpPr>
            <a:xfrm rot="14953799">
              <a:off x="4583504" y="4479815"/>
              <a:ext cx="1823343" cy="1971492"/>
              <a:chOff x="4954635" y="6278130"/>
              <a:chExt cx="1619005" cy="1750551"/>
            </a:xfrm>
          </p:grpSpPr>
          <p:sp>
            <p:nvSpPr>
              <p:cNvPr id="45" name="Arc 44"/>
              <p:cNvSpPr/>
              <p:nvPr/>
            </p:nvSpPr>
            <p:spPr>
              <a:xfrm rot="17845509">
                <a:off x="4954635" y="6409676"/>
                <a:ext cx="1619005" cy="1619005"/>
              </a:xfrm>
              <a:prstGeom prst="arc">
                <a:avLst>
                  <a:gd name="adj1" fmla="val 19771581"/>
                  <a:gd name="adj2" fmla="val 789411"/>
                </a:avLst>
              </a:prstGeom>
              <a:ln w="381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224">
                  <a:solidFill>
                    <a:srgbClr val="505050"/>
                  </a:solidFill>
                  <a:latin typeface="Segoe UI"/>
                </a:endParaRPr>
              </a:p>
            </p:txBody>
          </p:sp>
          <p:grpSp>
            <p:nvGrpSpPr>
              <p:cNvPr id="46" name="Group 45">
                <a:extLst>
                  <a:ext uri="{FF2B5EF4-FFF2-40B4-BE49-F238E27FC236}">
                    <a16:creationId xmlns:a16="http://schemas.microsoft.com/office/drawing/2014/main" id="{0024F41D-4165-473A-8FBA-4C9F92E435CE}"/>
                  </a:ext>
                </a:extLst>
              </p:cNvPr>
              <p:cNvGrpSpPr/>
              <p:nvPr/>
            </p:nvGrpSpPr>
            <p:grpSpPr>
              <a:xfrm flipH="1">
                <a:off x="5690385" y="6278130"/>
                <a:ext cx="140254" cy="188391"/>
                <a:chOff x="7225968" y="3257531"/>
                <a:chExt cx="159659" cy="192169"/>
              </a:xfrm>
            </p:grpSpPr>
            <p:cxnSp>
              <p:nvCxnSpPr>
                <p:cNvPr id="47" name="Straight Connector 46">
                  <a:extLst>
                    <a:ext uri="{FF2B5EF4-FFF2-40B4-BE49-F238E27FC236}">
                      <a16:creationId xmlns:a16="http://schemas.microsoft.com/office/drawing/2014/main" id="{9BB3BE30-A94E-44F3-8560-836BC45716B5}"/>
                    </a:ext>
                  </a:extLst>
                </p:cNvPr>
                <p:cNvCxnSpPr/>
                <p:nvPr/>
              </p:nvCxnSpPr>
              <p:spPr>
                <a:xfrm rot="2700000">
                  <a:off x="7225968" y="3337361"/>
                  <a:ext cx="159659" cy="0"/>
                </a:xfrm>
                <a:prstGeom prst="line">
                  <a:avLst/>
                </a:prstGeom>
                <a:ln w="38100" cap="sq">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12891F40-1143-4706-A085-F06A13D83B6F}"/>
                    </a:ext>
                  </a:extLst>
                </p:cNvPr>
                <p:cNvCxnSpPr/>
                <p:nvPr/>
              </p:nvCxnSpPr>
              <p:spPr>
                <a:xfrm rot="18900000" flipH="1">
                  <a:off x="7225968" y="3449700"/>
                  <a:ext cx="159659" cy="0"/>
                </a:xfrm>
                <a:prstGeom prst="line">
                  <a:avLst/>
                </a:prstGeom>
                <a:ln w="38100" cap="sq">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49" name="Group 48"/>
            <p:cNvGrpSpPr/>
            <p:nvPr/>
          </p:nvGrpSpPr>
          <p:grpSpPr>
            <a:xfrm rot="13271903" flipH="1">
              <a:off x="7332229" y="4677111"/>
              <a:ext cx="1823343" cy="1971492"/>
              <a:chOff x="4954635" y="6278130"/>
              <a:chExt cx="1619005" cy="1750551"/>
            </a:xfrm>
          </p:grpSpPr>
          <p:sp>
            <p:nvSpPr>
              <p:cNvPr id="50" name="Arc 49"/>
              <p:cNvSpPr/>
              <p:nvPr/>
            </p:nvSpPr>
            <p:spPr>
              <a:xfrm rot="17845509">
                <a:off x="4954635" y="6409676"/>
                <a:ext cx="1619005" cy="1619005"/>
              </a:xfrm>
              <a:prstGeom prst="arc">
                <a:avLst>
                  <a:gd name="adj1" fmla="val 19771581"/>
                  <a:gd name="adj2" fmla="val 1288391"/>
                </a:avLst>
              </a:prstGeom>
              <a:ln w="381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224">
                  <a:solidFill>
                    <a:srgbClr val="505050"/>
                  </a:solidFill>
                  <a:latin typeface="Segoe UI"/>
                </a:endParaRPr>
              </a:p>
            </p:txBody>
          </p:sp>
          <p:grpSp>
            <p:nvGrpSpPr>
              <p:cNvPr id="51" name="Group 50">
                <a:extLst>
                  <a:ext uri="{FF2B5EF4-FFF2-40B4-BE49-F238E27FC236}">
                    <a16:creationId xmlns:a16="http://schemas.microsoft.com/office/drawing/2014/main" id="{0024F41D-4165-473A-8FBA-4C9F92E435CE}"/>
                  </a:ext>
                </a:extLst>
              </p:cNvPr>
              <p:cNvGrpSpPr/>
              <p:nvPr/>
            </p:nvGrpSpPr>
            <p:grpSpPr>
              <a:xfrm flipH="1">
                <a:off x="5690385" y="6278130"/>
                <a:ext cx="140254" cy="188391"/>
                <a:chOff x="7225968" y="3257531"/>
                <a:chExt cx="159659" cy="192169"/>
              </a:xfrm>
            </p:grpSpPr>
            <p:cxnSp>
              <p:nvCxnSpPr>
                <p:cNvPr id="52" name="Straight Connector 51">
                  <a:extLst>
                    <a:ext uri="{FF2B5EF4-FFF2-40B4-BE49-F238E27FC236}">
                      <a16:creationId xmlns:a16="http://schemas.microsoft.com/office/drawing/2014/main" id="{9BB3BE30-A94E-44F3-8560-836BC45716B5}"/>
                    </a:ext>
                  </a:extLst>
                </p:cNvPr>
                <p:cNvCxnSpPr/>
                <p:nvPr/>
              </p:nvCxnSpPr>
              <p:spPr>
                <a:xfrm rot="2700000">
                  <a:off x="7225968" y="3337361"/>
                  <a:ext cx="159659" cy="0"/>
                </a:xfrm>
                <a:prstGeom prst="line">
                  <a:avLst/>
                </a:prstGeom>
                <a:ln w="38100" cap="sq">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12891F40-1143-4706-A085-F06A13D83B6F}"/>
                    </a:ext>
                  </a:extLst>
                </p:cNvPr>
                <p:cNvCxnSpPr/>
                <p:nvPr/>
              </p:nvCxnSpPr>
              <p:spPr>
                <a:xfrm rot="18900000" flipH="1">
                  <a:off x="7225968" y="3449700"/>
                  <a:ext cx="159659" cy="0"/>
                </a:xfrm>
                <a:prstGeom prst="line">
                  <a:avLst/>
                </a:prstGeom>
                <a:ln w="38100" cap="sq">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54" name="Group 53"/>
            <p:cNvGrpSpPr/>
            <p:nvPr/>
          </p:nvGrpSpPr>
          <p:grpSpPr>
            <a:xfrm rot="6606429" flipH="1">
              <a:off x="7486978" y="4618863"/>
              <a:ext cx="1823343" cy="1971492"/>
              <a:chOff x="4954635" y="6278130"/>
              <a:chExt cx="1619005" cy="1750551"/>
            </a:xfrm>
          </p:grpSpPr>
          <p:sp>
            <p:nvSpPr>
              <p:cNvPr id="55" name="Arc 54"/>
              <p:cNvSpPr/>
              <p:nvPr/>
            </p:nvSpPr>
            <p:spPr>
              <a:xfrm rot="17845509">
                <a:off x="4954635" y="6409676"/>
                <a:ext cx="1619005" cy="1619005"/>
              </a:xfrm>
              <a:prstGeom prst="arc">
                <a:avLst>
                  <a:gd name="adj1" fmla="val 19771581"/>
                  <a:gd name="adj2" fmla="val 789411"/>
                </a:avLst>
              </a:prstGeom>
              <a:ln w="381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224">
                  <a:solidFill>
                    <a:srgbClr val="505050"/>
                  </a:solidFill>
                  <a:latin typeface="Segoe UI"/>
                </a:endParaRPr>
              </a:p>
            </p:txBody>
          </p:sp>
          <p:grpSp>
            <p:nvGrpSpPr>
              <p:cNvPr id="56" name="Group 55">
                <a:extLst>
                  <a:ext uri="{FF2B5EF4-FFF2-40B4-BE49-F238E27FC236}">
                    <a16:creationId xmlns:a16="http://schemas.microsoft.com/office/drawing/2014/main" id="{0024F41D-4165-473A-8FBA-4C9F92E435CE}"/>
                  </a:ext>
                </a:extLst>
              </p:cNvPr>
              <p:cNvGrpSpPr/>
              <p:nvPr/>
            </p:nvGrpSpPr>
            <p:grpSpPr>
              <a:xfrm flipH="1">
                <a:off x="5690385" y="6278130"/>
                <a:ext cx="140254" cy="188391"/>
                <a:chOff x="7225968" y="3257531"/>
                <a:chExt cx="159659" cy="192169"/>
              </a:xfrm>
            </p:grpSpPr>
            <p:cxnSp>
              <p:nvCxnSpPr>
                <p:cNvPr id="57" name="Straight Connector 56">
                  <a:extLst>
                    <a:ext uri="{FF2B5EF4-FFF2-40B4-BE49-F238E27FC236}">
                      <a16:creationId xmlns:a16="http://schemas.microsoft.com/office/drawing/2014/main" id="{9BB3BE30-A94E-44F3-8560-836BC45716B5}"/>
                    </a:ext>
                  </a:extLst>
                </p:cNvPr>
                <p:cNvCxnSpPr/>
                <p:nvPr/>
              </p:nvCxnSpPr>
              <p:spPr>
                <a:xfrm rot="2700000">
                  <a:off x="7225968" y="3337361"/>
                  <a:ext cx="159659" cy="0"/>
                </a:xfrm>
                <a:prstGeom prst="line">
                  <a:avLst/>
                </a:prstGeom>
                <a:ln w="38100" cap="sq">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12891F40-1143-4706-A085-F06A13D83B6F}"/>
                    </a:ext>
                  </a:extLst>
                </p:cNvPr>
                <p:cNvCxnSpPr/>
                <p:nvPr/>
              </p:nvCxnSpPr>
              <p:spPr>
                <a:xfrm rot="18900000" flipH="1">
                  <a:off x="7225968" y="3449700"/>
                  <a:ext cx="159659" cy="0"/>
                </a:xfrm>
                <a:prstGeom prst="line">
                  <a:avLst/>
                </a:prstGeom>
                <a:ln w="38100" cap="sq">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59" name="Group 58"/>
            <p:cNvGrpSpPr/>
            <p:nvPr/>
          </p:nvGrpSpPr>
          <p:grpSpPr>
            <a:xfrm rot="454403" flipH="1">
              <a:off x="7540788" y="4519029"/>
              <a:ext cx="1823343" cy="1971492"/>
              <a:chOff x="4954635" y="6278130"/>
              <a:chExt cx="1619005" cy="1750551"/>
            </a:xfrm>
          </p:grpSpPr>
          <p:sp>
            <p:nvSpPr>
              <p:cNvPr id="67" name="Arc 66"/>
              <p:cNvSpPr/>
              <p:nvPr/>
            </p:nvSpPr>
            <p:spPr>
              <a:xfrm rot="17845509">
                <a:off x="4954635" y="6409676"/>
                <a:ext cx="1619005" cy="1619005"/>
              </a:xfrm>
              <a:prstGeom prst="arc">
                <a:avLst>
                  <a:gd name="adj1" fmla="val 19771581"/>
                  <a:gd name="adj2" fmla="val 789411"/>
                </a:avLst>
              </a:prstGeom>
              <a:ln w="381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224">
                  <a:solidFill>
                    <a:srgbClr val="505050"/>
                  </a:solidFill>
                  <a:latin typeface="Segoe UI"/>
                </a:endParaRPr>
              </a:p>
            </p:txBody>
          </p:sp>
          <p:grpSp>
            <p:nvGrpSpPr>
              <p:cNvPr id="69" name="Group 68">
                <a:extLst>
                  <a:ext uri="{FF2B5EF4-FFF2-40B4-BE49-F238E27FC236}">
                    <a16:creationId xmlns:a16="http://schemas.microsoft.com/office/drawing/2014/main" id="{0024F41D-4165-473A-8FBA-4C9F92E435CE}"/>
                  </a:ext>
                </a:extLst>
              </p:cNvPr>
              <p:cNvGrpSpPr/>
              <p:nvPr/>
            </p:nvGrpSpPr>
            <p:grpSpPr>
              <a:xfrm flipH="1">
                <a:off x="5690385" y="6278130"/>
                <a:ext cx="140254" cy="188391"/>
                <a:chOff x="7225968" y="3257531"/>
                <a:chExt cx="159659" cy="192169"/>
              </a:xfrm>
            </p:grpSpPr>
            <p:cxnSp>
              <p:nvCxnSpPr>
                <p:cNvPr id="77" name="Straight Connector 76">
                  <a:extLst>
                    <a:ext uri="{FF2B5EF4-FFF2-40B4-BE49-F238E27FC236}">
                      <a16:creationId xmlns:a16="http://schemas.microsoft.com/office/drawing/2014/main" id="{9BB3BE30-A94E-44F3-8560-836BC45716B5}"/>
                    </a:ext>
                  </a:extLst>
                </p:cNvPr>
                <p:cNvCxnSpPr/>
                <p:nvPr/>
              </p:nvCxnSpPr>
              <p:spPr>
                <a:xfrm rot="2700000">
                  <a:off x="7225968" y="3337361"/>
                  <a:ext cx="159659" cy="0"/>
                </a:xfrm>
                <a:prstGeom prst="line">
                  <a:avLst/>
                </a:prstGeom>
                <a:ln w="38100" cap="sq">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12891F40-1143-4706-A085-F06A13D83B6F}"/>
                    </a:ext>
                  </a:extLst>
                </p:cNvPr>
                <p:cNvCxnSpPr/>
                <p:nvPr/>
              </p:nvCxnSpPr>
              <p:spPr>
                <a:xfrm rot="18900000" flipH="1">
                  <a:off x="7225968" y="3449700"/>
                  <a:ext cx="159659" cy="0"/>
                </a:xfrm>
                <a:prstGeom prst="line">
                  <a:avLst/>
                </a:prstGeom>
                <a:ln w="38100" cap="sq">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79" name="Group 78"/>
            <p:cNvGrpSpPr/>
            <p:nvPr/>
          </p:nvGrpSpPr>
          <p:grpSpPr>
            <a:xfrm rot="9580774">
              <a:off x="4663820" y="4645739"/>
              <a:ext cx="1823343" cy="1971492"/>
              <a:chOff x="4954635" y="6278130"/>
              <a:chExt cx="1619005" cy="1750551"/>
            </a:xfrm>
          </p:grpSpPr>
          <p:sp>
            <p:nvSpPr>
              <p:cNvPr id="80" name="Arc 79"/>
              <p:cNvSpPr/>
              <p:nvPr/>
            </p:nvSpPr>
            <p:spPr>
              <a:xfrm rot="17845509">
                <a:off x="4954635" y="6409676"/>
                <a:ext cx="1619005" cy="1619005"/>
              </a:xfrm>
              <a:prstGeom prst="arc">
                <a:avLst>
                  <a:gd name="adj1" fmla="val 19771581"/>
                  <a:gd name="adj2" fmla="val 789411"/>
                </a:avLst>
              </a:prstGeom>
              <a:ln w="381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224">
                  <a:solidFill>
                    <a:srgbClr val="505050"/>
                  </a:solidFill>
                  <a:latin typeface="Segoe UI"/>
                </a:endParaRPr>
              </a:p>
            </p:txBody>
          </p:sp>
          <p:grpSp>
            <p:nvGrpSpPr>
              <p:cNvPr id="81" name="Group 80">
                <a:extLst>
                  <a:ext uri="{FF2B5EF4-FFF2-40B4-BE49-F238E27FC236}">
                    <a16:creationId xmlns:a16="http://schemas.microsoft.com/office/drawing/2014/main" id="{0024F41D-4165-473A-8FBA-4C9F92E435CE}"/>
                  </a:ext>
                </a:extLst>
              </p:cNvPr>
              <p:cNvGrpSpPr/>
              <p:nvPr/>
            </p:nvGrpSpPr>
            <p:grpSpPr>
              <a:xfrm flipH="1">
                <a:off x="5690385" y="6278130"/>
                <a:ext cx="140254" cy="188391"/>
                <a:chOff x="7225968" y="3257531"/>
                <a:chExt cx="159659" cy="192169"/>
              </a:xfrm>
            </p:grpSpPr>
            <p:cxnSp>
              <p:nvCxnSpPr>
                <p:cNvPr id="82" name="Straight Connector 81">
                  <a:extLst>
                    <a:ext uri="{FF2B5EF4-FFF2-40B4-BE49-F238E27FC236}">
                      <a16:creationId xmlns:a16="http://schemas.microsoft.com/office/drawing/2014/main" id="{9BB3BE30-A94E-44F3-8560-836BC45716B5}"/>
                    </a:ext>
                  </a:extLst>
                </p:cNvPr>
                <p:cNvCxnSpPr/>
                <p:nvPr/>
              </p:nvCxnSpPr>
              <p:spPr>
                <a:xfrm rot="2700000">
                  <a:off x="7225968" y="3337361"/>
                  <a:ext cx="159659" cy="0"/>
                </a:xfrm>
                <a:prstGeom prst="line">
                  <a:avLst/>
                </a:prstGeom>
                <a:ln w="38100" cap="sq">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12891F40-1143-4706-A085-F06A13D83B6F}"/>
                    </a:ext>
                  </a:extLst>
                </p:cNvPr>
                <p:cNvCxnSpPr/>
                <p:nvPr/>
              </p:nvCxnSpPr>
              <p:spPr>
                <a:xfrm rot="18900000" flipH="1">
                  <a:off x="7225968" y="3449700"/>
                  <a:ext cx="159659" cy="0"/>
                </a:xfrm>
                <a:prstGeom prst="line">
                  <a:avLst/>
                </a:prstGeom>
                <a:ln w="38100" cap="sq">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85" name="Rectangle 84">
              <a:extLst>
                <a:ext uri="{FF2B5EF4-FFF2-40B4-BE49-F238E27FC236}">
                  <a16:creationId xmlns:a16="http://schemas.microsoft.com/office/drawing/2014/main" id="{579DA78E-AD61-4B60-9FF6-D2CF7463003A}"/>
                </a:ext>
              </a:extLst>
            </p:cNvPr>
            <p:cNvSpPr/>
            <p:nvPr/>
          </p:nvSpPr>
          <p:spPr>
            <a:xfrm rot="3078770">
              <a:off x="4253365" y="5980630"/>
              <a:ext cx="1380653" cy="364679"/>
            </a:xfrm>
            <a:prstGeom prst="rect">
              <a:avLst/>
            </a:prstGeom>
            <a:noFill/>
            <a:ln w="9525" cap="flat" cmpd="sng" algn="ctr">
              <a:noFill/>
              <a:prstDash val="solid"/>
            </a:ln>
            <a:effectLst/>
          </p:spPr>
          <p:txBody>
            <a:bodyPr rtlCol="0" anchor="ctr"/>
            <a:lstStyle/>
            <a:p>
              <a:pPr algn="ctr" defTabSz="932418">
                <a:defRPr/>
              </a:pPr>
              <a:r>
                <a:rPr lang="en-US" sz="1224" dirty="0">
                  <a:solidFill>
                    <a:srgbClr val="001F50"/>
                  </a:solidFill>
                  <a:latin typeface="Segoe UI Semibold" panose="020B0702040204020203" pitchFamily="34" charset="0"/>
                  <a:cs typeface="Segoe UI Semibold" panose="020B0702040204020203" pitchFamily="34" charset="0"/>
                </a:rPr>
                <a:t>BUILD</a:t>
              </a:r>
            </a:p>
          </p:txBody>
        </p:sp>
        <p:sp>
          <p:nvSpPr>
            <p:cNvPr id="105" name="Rectangle 104">
              <a:extLst>
                <a:ext uri="{FF2B5EF4-FFF2-40B4-BE49-F238E27FC236}">
                  <a16:creationId xmlns:a16="http://schemas.microsoft.com/office/drawing/2014/main" id="{579DA78E-AD61-4B60-9FF6-D2CF7463003A}"/>
                </a:ext>
              </a:extLst>
            </p:cNvPr>
            <p:cNvSpPr/>
            <p:nvPr/>
          </p:nvSpPr>
          <p:spPr>
            <a:xfrm rot="2717673">
              <a:off x="5824855" y="5385639"/>
              <a:ext cx="2198366" cy="311866"/>
            </a:xfrm>
            <a:prstGeom prst="rect">
              <a:avLst/>
            </a:prstGeom>
            <a:noFill/>
            <a:ln w="9525" cap="flat" cmpd="sng" algn="ctr">
              <a:noFill/>
              <a:prstDash val="solid"/>
            </a:ln>
            <a:effectLst/>
          </p:spPr>
          <p:txBody>
            <a:bodyPr rtlCol="0" anchor="ctr"/>
            <a:lstStyle/>
            <a:p>
              <a:pPr algn="ctr" defTabSz="932418">
                <a:defRPr/>
              </a:pPr>
              <a:r>
                <a:rPr lang="en-US" sz="1224" dirty="0">
                  <a:solidFill>
                    <a:srgbClr val="001F50"/>
                  </a:solidFill>
                  <a:latin typeface="Segoe UI Semibold" panose="020B0702040204020203" pitchFamily="34" charset="0"/>
                  <a:cs typeface="Segoe UI Semibold" panose="020B0702040204020203" pitchFamily="34" charset="0"/>
                </a:rPr>
                <a:t>CONTINUOUS FEEDBACK</a:t>
              </a:r>
            </a:p>
          </p:txBody>
        </p:sp>
        <p:sp>
          <p:nvSpPr>
            <p:cNvPr id="106" name="Rectangle 105">
              <a:extLst>
                <a:ext uri="{FF2B5EF4-FFF2-40B4-BE49-F238E27FC236}">
                  <a16:creationId xmlns:a16="http://schemas.microsoft.com/office/drawing/2014/main" id="{579DA78E-AD61-4B60-9FF6-D2CF7463003A}"/>
                </a:ext>
              </a:extLst>
            </p:cNvPr>
            <p:cNvSpPr/>
            <p:nvPr/>
          </p:nvSpPr>
          <p:spPr>
            <a:xfrm rot="19261686">
              <a:off x="5521742" y="5810373"/>
              <a:ext cx="1884468" cy="364679"/>
            </a:xfrm>
            <a:prstGeom prst="rect">
              <a:avLst/>
            </a:prstGeom>
            <a:noFill/>
            <a:ln w="9525" cap="flat" cmpd="sng" algn="ctr">
              <a:noFill/>
              <a:prstDash val="solid"/>
            </a:ln>
            <a:effectLst/>
          </p:spPr>
          <p:txBody>
            <a:bodyPr rtlCol="0" anchor="ctr"/>
            <a:lstStyle/>
            <a:p>
              <a:pPr algn="ctr" defTabSz="932418">
                <a:defRPr/>
              </a:pPr>
              <a:r>
                <a:rPr lang="en-US" sz="1224" dirty="0">
                  <a:solidFill>
                    <a:srgbClr val="001F50"/>
                  </a:solidFill>
                  <a:latin typeface="Segoe UI Semibold" panose="020B0702040204020203" pitchFamily="34" charset="0"/>
                  <a:cs typeface="Segoe UI Semibold" panose="020B0702040204020203" pitchFamily="34" charset="0"/>
                </a:rPr>
                <a:t>CONTINUOUS</a:t>
              </a:r>
            </a:p>
          </p:txBody>
        </p:sp>
        <p:sp>
          <p:nvSpPr>
            <p:cNvPr id="107" name="Rectangle 106">
              <a:extLst>
                <a:ext uri="{FF2B5EF4-FFF2-40B4-BE49-F238E27FC236}">
                  <a16:creationId xmlns:a16="http://schemas.microsoft.com/office/drawing/2014/main" id="{579DA78E-AD61-4B60-9FF6-D2CF7463003A}"/>
                </a:ext>
              </a:extLst>
            </p:cNvPr>
            <p:cNvSpPr/>
            <p:nvPr/>
          </p:nvSpPr>
          <p:spPr>
            <a:xfrm rot="19143801">
              <a:off x="6529880" y="4993067"/>
              <a:ext cx="1884468" cy="364679"/>
            </a:xfrm>
            <a:prstGeom prst="rect">
              <a:avLst/>
            </a:prstGeom>
            <a:noFill/>
            <a:ln w="9525" cap="flat" cmpd="sng" algn="ctr">
              <a:noFill/>
              <a:prstDash val="solid"/>
            </a:ln>
            <a:effectLst/>
          </p:spPr>
          <p:txBody>
            <a:bodyPr rtlCol="0" anchor="ctr"/>
            <a:lstStyle/>
            <a:p>
              <a:pPr algn="ctr" defTabSz="932418">
                <a:defRPr/>
              </a:pPr>
              <a:r>
                <a:rPr lang="en-US" sz="1224" dirty="0">
                  <a:solidFill>
                    <a:srgbClr val="001F50"/>
                  </a:solidFill>
                  <a:latin typeface="Segoe UI Semibold" panose="020B0702040204020203" pitchFamily="34" charset="0"/>
                  <a:cs typeface="Segoe UI Semibold" panose="020B0702040204020203" pitchFamily="34" charset="0"/>
                </a:rPr>
                <a:t>INTEGRATION</a:t>
              </a:r>
            </a:p>
          </p:txBody>
        </p:sp>
        <p:sp>
          <p:nvSpPr>
            <p:cNvPr id="109" name="Rectangle 108">
              <a:extLst>
                <a:ext uri="{FF2B5EF4-FFF2-40B4-BE49-F238E27FC236}">
                  <a16:creationId xmlns:a16="http://schemas.microsoft.com/office/drawing/2014/main" id="{579DA78E-AD61-4B60-9FF6-D2CF7463003A}"/>
                </a:ext>
              </a:extLst>
            </p:cNvPr>
            <p:cNvSpPr/>
            <p:nvPr/>
          </p:nvSpPr>
          <p:spPr>
            <a:xfrm rot="19435941">
              <a:off x="8117164" y="6099276"/>
              <a:ext cx="1380653" cy="364679"/>
            </a:xfrm>
            <a:prstGeom prst="rect">
              <a:avLst/>
            </a:prstGeom>
            <a:noFill/>
            <a:ln w="9525" cap="flat" cmpd="sng" algn="ctr">
              <a:noFill/>
              <a:prstDash val="solid"/>
            </a:ln>
            <a:effectLst/>
          </p:spPr>
          <p:txBody>
            <a:bodyPr rtlCol="0" anchor="ctr"/>
            <a:lstStyle/>
            <a:p>
              <a:pPr algn="ctr" defTabSz="932418">
                <a:defRPr/>
              </a:pPr>
              <a:r>
                <a:rPr lang="en-US" sz="1224" dirty="0">
                  <a:solidFill>
                    <a:srgbClr val="001F50"/>
                  </a:solidFill>
                  <a:latin typeface="Segoe UI Semibold" panose="020B0702040204020203" pitchFamily="34" charset="0"/>
                  <a:cs typeface="Segoe UI Semibold" panose="020B0702040204020203" pitchFamily="34" charset="0"/>
                </a:rPr>
                <a:t>OPERATE</a:t>
              </a:r>
            </a:p>
          </p:txBody>
        </p:sp>
        <p:sp>
          <p:nvSpPr>
            <p:cNvPr id="110" name="Rectangle 109">
              <a:extLst>
                <a:ext uri="{FF2B5EF4-FFF2-40B4-BE49-F238E27FC236}">
                  <a16:creationId xmlns:a16="http://schemas.microsoft.com/office/drawing/2014/main" id="{579DA78E-AD61-4B60-9FF6-D2CF7463003A}"/>
                </a:ext>
              </a:extLst>
            </p:cNvPr>
            <p:cNvSpPr/>
            <p:nvPr/>
          </p:nvSpPr>
          <p:spPr>
            <a:xfrm rot="2950181">
              <a:off x="8276841" y="4752753"/>
              <a:ext cx="1380653" cy="364679"/>
            </a:xfrm>
            <a:prstGeom prst="rect">
              <a:avLst/>
            </a:prstGeom>
            <a:noFill/>
            <a:ln w="9525" cap="flat" cmpd="sng" algn="ctr">
              <a:noFill/>
              <a:prstDash val="solid"/>
            </a:ln>
            <a:effectLst/>
          </p:spPr>
          <p:txBody>
            <a:bodyPr rtlCol="0" anchor="ctr"/>
            <a:lstStyle/>
            <a:p>
              <a:pPr algn="ctr" defTabSz="932418">
                <a:defRPr/>
              </a:pPr>
              <a:r>
                <a:rPr lang="en-US" sz="1224">
                  <a:solidFill>
                    <a:srgbClr val="001F50"/>
                  </a:solidFill>
                  <a:latin typeface="Segoe UI Semibold" panose="020B0702040204020203" pitchFamily="34" charset="0"/>
                  <a:cs typeface="Segoe UI Semibold" panose="020B0702040204020203" pitchFamily="34" charset="0"/>
                </a:rPr>
                <a:t>DEPLOY</a:t>
              </a:r>
              <a:endParaRPr lang="en-US" sz="1224" dirty="0">
                <a:solidFill>
                  <a:srgbClr val="001F50"/>
                </a:solidFill>
                <a:latin typeface="Segoe UI Semibold" panose="020B0702040204020203" pitchFamily="34" charset="0"/>
                <a:cs typeface="Segoe UI Semibold" panose="020B0702040204020203" pitchFamily="34" charset="0"/>
              </a:endParaRPr>
            </a:p>
          </p:txBody>
        </p:sp>
      </p:grpSp>
    </p:spTree>
    <p:extLst>
      <p:ext uri="{BB962C8B-B14F-4D97-AF65-F5344CB8AC3E}">
        <p14:creationId xmlns:p14="http://schemas.microsoft.com/office/powerpoint/2010/main" val="1357199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0"/>
                                        </p:tgtEl>
                                        <p:attrNameLst>
                                          <p:attrName>style.visibility</p:attrName>
                                        </p:attrNameLst>
                                      </p:cBhvr>
                                      <p:to>
                                        <p:strVal val="visible"/>
                                      </p:to>
                                    </p:set>
                                    <p:animEffect transition="in" filter="fade">
                                      <p:cBhvr>
                                        <p:cTn id="7" dur="500"/>
                                        <p:tgtEl>
                                          <p:spTgt spid="60"/>
                                        </p:tgtEl>
                                      </p:cBhvr>
                                    </p:animEffect>
                                  </p:childTnLst>
                                </p:cTn>
                              </p:par>
                              <p:par>
                                <p:cTn id="8" presetID="42" presetClass="path" presetSubtype="0" decel="100000" fill="hold" grpId="1" nodeType="withEffect">
                                  <p:stCondLst>
                                    <p:cond delay="0"/>
                                  </p:stCondLst>
                                  <p:childTnLst>
                                    <p:animMotion origin="layout" path="M 3.33333E-6 4.81481E-6 L 3.33333E-6 0.04583 " pathEditMode="relative" rAng="0" ptsTypes="AA">
                                      <p:cBhvr>
                                        <p:cTn id="9" dur="500" spd="-100000" fill="hold"/>
                                        <p:tgtEl>
                                          <p:spTgt spid="60"/>
                                        </p:tgtEl>
                                        <p:attrNameLst>
                                          <p:attrName>ppt_x</p:attrName>
                                          <p:attrName>ppt_y</p:attrName>
                                        </p:attrNameLst>
                                      </p:cBhvr>
                                      <p:rCtr x="0" y="2292"/>
                                    </p:animMotion>
                                  </p:childTnLst>
                                </p:cTn>
                              </p:par>
                              <p:par>
                                <p:cTn id="10" presetID="10" presetClass="entr" presetSubtype="0" fill="hold" grpId="0" nodeType="withEffect">
                                  <p:stCondLst>
                                    <p:cond delay="400"/>
                                  </p:stCondLst>
                                  <p:childTnLst>
                                    <p:set>
                                      <p:cBhvr>
                                        <p:cTn id="11" dur="1" fill="hold">
                                          <p:stCondLst>
                                            <p:cond delay="0"/>
                                          </p:stCondLst>
                                        </p:cTn>
                                        <p:tgtEl>
                                          <p:spTgt spid="61"/>
                                        </p:tgtEl>
                                        <p:attrNameLst>
                                          <p:attrName>style.visibility</p:attrName>
                                        </p:attrNameLst>
                                      </p:cBhvr>
                                      <p:to>
                                        <p:strVal val="visible"/>
                                      </p:to>
                                    </p:set>
                                    <p:animEffect transition="in" filter="fade">
                                      <p:cBhvr>
                                        <p:cTn id="12" dur="300"/>
                                        <p:tgtEl>
                                          <p:spTgt spid="61"/>
                                        </p:tgtEl>
                                      </p:cBhvr>
                                    </p:animEffect>
                                  </p:childTnLst>
                                </p:cTn>
                              </p:par>
                              <p:par>
                                <p:cTn id="13" presetID="42" presetClass="path" presetSubtype="0" decel="100000" fill="hold" grpId="1" nodeType="withEffect">
                                  <p:stCondLst>
                                    <p:cond delay="0"/>
                                  </p:stCondLst>
                                  <p:childTnLst>
                                    <p:animMotion origin="layout" path="M -8.33333E-7 1.11111E-6 L -8.33333E-7 0.1338 " pathEditMode="relative" rAng="0" ptsTypes="AA">
                                      <p:cBhvr>
                                        <p:cTn id="14" dur="700" spd="-100000" fill="hold"/>
                                        <p:tgtEl>
                                          <p:spTgt spid="61"/>
                                        </p:tgtEl>
                                        <p:attrNameLst>
                                          <p:attrName>ppt_x</p:attrName>
                                          <p:attrName>ppt_y</p:attrName>
                                        </p:attrNameLst>
                                      </p:cBhvr>
                                      <p:rCtr x="0" y="6690"/>
                                    </p:animMotion>
                                  </p:childTnLst>
                                </p:cTn>
                              </p:par>
                              <p:par>
                                <p:cTn id="15" presetID="10" presetClass="entr" presetSubtype="0" fill="hold" grpId="0" nodeType="withEffect">
                                  <p:stCondLst>
                                    <p:cond delay="650"/>
                                  </p:stCondLst>
                                  <p:childTnLst>
                                    <p:set>
                                      <p:cBhvr>
                                        <p:cTn id="16" dur="1" fill="hold">
                                          <p:stCondLst>
                                            <p:cond delay="0"/>
                                          </p:stCondLst>
                                        </p:cTn>
                                        <p:tgtEl>
                                          <p:spTgt spid="63"/>
                                        </p:tgtEl>
                                        <p:attrNameLst>
                                          <p:attrName>style.visibility</p:attrName>
                                        </p:attrNameLst>
                                      </p:cBhvr>
                                      <p:to>
                                        <p:strVal val="visible"/>
                                      </p:to>
                                    </p:set>
                                    <p:animEffect transition="in" filter="fade">
                                      <p:cBhvr>
                                        <p:cTn id="17" dur="300"/>
                                        <p:tgtEl>
                                          <p:spTgt spid="63"/>
                                        </p:tgtEl>
                                      </p:cBhvr>
                                    </p:animEffect>
                                  </p:childTnLst>
                                </p:cTn>
                              </p:par>
                              <p:par>
                                <p:cTn id="18" presetID="42" presetClass="path" presetSubtype="0" decel="100000" fill="hold" grpId="1" nodeType="withEffect">
                                  <p:stCondLst>
                                    <p:cond delay="250"/>
                                  </p:stCondLst>
                                  <p:childTnLst>
                                    <p:animMotion origin="layout" path="M 3.95833E-6 1.11111E-6 L 3.95833E-6 0.1338 " pathEditMode="relative" rAng="0" ptsTypes="AA">
                                      <p:cBhvr>
                                        <p:cTn id="19" dur="700" spd="-100000" fill="hold"/>
                                        <p:tgtEl>
                                          <p:spTgt spid="63"/>
                                        </p:tgtEl>
                                        <p:attrNameLst>
                                          <p:attrName>ppt_x</p:attrName>
                                          <p:attrName>ppt_y</p:attrName>
                                        </p:attrNameLst>
                                      </p:cBhvr>
                                      <p:rCtr x="0" y="6690"/>
                                    </p:animMotion>
                                  </p:childTnLst>
                                </p:cTn>
                              </p:par>
                              <p:par>
                                <p:cTn id="20" presetID="10" presetClass="entr" presetSubtype="0" fill="hold" nodeType="withEffect">
                                  <p:stCondLst>
                                    <p:cond delay="650"/>
                                  </p:stCondLst>
                                  <p:childTnLst>
                                    <p:set>
                                      <p:cBhvr>
                                        <p:cTn id="21" dur="1" fill="hold">
                                          <p:stCondLst>
                                            <p:cond delay="0"/>
                                          </p:stCondLst>
                                        </p:cTn>
                                        <p:tgtEl>
                                          <p:spTgt spid="91"/>
                                        </p:tgtEl>
                                        <p:attrNameLst>
                                          <p:attrName>style.visibility</p:attrName>
                                        </p:attrNameLst>
                                      </p:cBhvr>
                                      <p:to>
                                        <p:strVal val="visible"/>
                                      </p:to>
                                    </p:set>
                                    <p:animEffect transition="in" filter="fade">
                                      <p:cBhvr>
                                        <p:cTn id="22" dur="500"/>
                                        <p:tgtEl>
                                          <p:spTgt spid="91"/>
                                        </p:tgtEl>
                                      </p:cBhvr>
                                    </p:animEffect>
                                  </p:childTnLst>
                                </p:cTn>
                              </p:par>
                              <p:par>
                                <p:cTn id="23" presetID="10" presetClass="entr" presetSubtype="0" fill="hold" grpId="0" nodeType="withEffect">
                                  <p:stCondLst>
                                    <p:cond delay="900"/>
                                  </p:stCondLst>
                                  <p:childTnLst>
                                    <p:set>
                                      <p:cBhvr>
                                        <p:cTn id="24" dur="1" fill="hold">
                                          <p:stCondLst>
                                            <p:cond delay="0"/>
                                          </p:stCondLst>
                                        </p:cTn>
                                        <p:tgtEl>
                                          <p:spTgt spid="62"/>
                                        </p:tgtEl>
                                        <p:attrNameLst>
                                          <p:attrName>style.visibility</p:attrName>
                                        </p:attrNameLst>
                                      </p:cBhvr>
                                      <p:to>
                                        <p:strVal val="visible"/>
                                      </p:to>
                                    </p:set>
                                    <p:animEffect transition="in" filter="fade">
                                      <p:cBhvr>
                                        <p:cTn id="25" dur="300"/>
                                        <p:tgtEl>
                                          <p:spTgt spid="62"/>
                                        </p:tgtEl>
                                      </p:cBhvr>
                                    </p:animEffect>
                                  </p:childTnLst>
                                </p:cTn>
                              </p:par>
                              <p:par>
                                <p:cTn id="26" presetID="42" presetClass="path" presetSubtype="0" decel="100000" fill="hold" grpId="1" nodeType="withEffect">
                                  <p:stCondLst>
                                    <p:cond delay="500"/>
                                  </p:stCondLst>
                                  <p:childTnLst>
                                    <p:animMotion origin="layout" path="M 1.875E-6 1.11111E-6 L 1.875E-6 0.1338 " pathEditMode="relative" rAng="0" ptsTypes="AA">
                                      <p:cBhvr>
                                        <p:cTn id="27" dur="700" spd="-100000" fill="hold"/>
                                        <p:tgtEl>
                                          <p:spTgt spid="62"/>
                                        </p:tgtEl>
                                        <p:attrNameLst>
                                          <p:attrName>ppt_x</p:attrName>
                                          <p:attrName>ppt_y</p:attrName>
                                        </p:attrNameLst>
                                      </p:cBhvr>
                                      <p:rCtr x="0" y="6690"/>
                                    </p:animMotion>
                                  </p:childTnLst>
                                </p:cTn>
                              </p:par>
                              <p:par>
                                <p:cTn id="28" presetID="10" presetClass="entr" presetSubtype="0" fill="hold" grpId="0" nodeType="withEffect">
                                  <p:stCondLst>
                                    <p:cond delay="900"/>
                                  </p:stCondLst>
                                  <p:childTnLst>
                                    <p:set>
                                      <p:cBhvr>
                                        <p:cTn id="29" dur="1" fill="hold">
                                          <p:stCondLst>
                                            <p:cond delay="0"/>
                                          </p:stCondLst>
                                        </p:cTn>
                                        <p:tgtEl>
                                          <p:spTgt spid="90"/>
                                        </p:tgtEl>
                                        <p:attrNameLst>
                                          <p:attrName>style.visibility</p:attrName>
                                        </p:attrNameLst>
                                      </p:cBhvr>
                                      <p:to>
                                        <p:strVal val="visible"/>
                                      </p:to>
                                    </p:set>
                                    <p:animEffect transition="in" filter="fade">
                                      <p:cBhvr>
                                        <p:cTn id="30" dur="500"/>
                                        <p:tgtEl>
                                          <p:spTgt spid="90"/>
                                        </p:tgtEl>
                                      </p:cBhvr>
                                    </p:animEffect>
                                  </p:childTnLst>
                                </p:cTn>
                              </p:par>
                              <p:par>
                                <p:cTn id="31" presetID="10" presetClass="entr" presetSubtype="0" fill="hold" grpId="0" nodeType="withEffect">
                                  <p:stCondLst>
                                    <p:cond delay="400"/>
                                  </p:stCondLst>
                                  <p:childTnLst>
                                    <p:set>
                                      <p:cBhvr>
                                        <p:cTn id="32" dur="1" fill="hold">
                                          <p:stCondLst>
                                            <p:cond delay="0"/>
                                          </p:stCondLst>
                                        </p:cTn>
                                        <p:tgtEl>
                                          <p:spTgt spid="83"/>
                                        </p:tgtEl>
                                        <p:attrNameLst>
                                          <p:attrName>style.visibility</p:attrName>
                                        </p:attrNameLst>
                                      </p:cBhvr>
                                      <p:to>
                                        <p:strVal val="visible"/>
                                      </p:to>
                                    </p:set>
                                    <p:animEffect transition="in" filter="fade">
                                      <p:cBhvr>
                                        <p:cTn id="33" dur="300"/>
                                        <p:tgtEl>
                                          <p:spTgt spid="83"/>
                                        </p:tgtEl>
                                      </p:cBhvr>
                                    </p:animEffect>
                                  </p:childTnLst>
                                </p:cTn>
                              </p:par>
                              <p:par>
                                <p:cTn id="34" presetID="42" presetClass="path" presetSubtype="0" decel="100000" fill="hold" grpId="1" nodeType="withEffect">
                                  <p:stCondLst>
                                    <p:cond delay="0"/>
                                  </p:stCondLst>
                                  <p:childTnLst>
                                    <p:animMotion origin="layout" path="M -6.25E-7 -1.11111E-6 L -6.25E-7 0.1338 " pathEditMode="relative" rAng="0" ptsTypes="AA">
                                      <p:cBhvr>
                                        <p:cTn id="35" dur="700" spd="-100000" fill="hold"/>
                                        <p:tgtEl>
                                          <p:spTgt spid="83"/>
                                        </p:tgtEl>
                                        <p:attrNameLst>
                                          <p:attrName>ppt_x</p:attrName>
                                          <p:attrName>ppt_y</p:attrName>
                                        </p:attrNameLst>
                                      </p:cBhvr>
                                      <p:rCtr x="0" y="6690"/>
                                    </p:animMotion>
                                  </p:childTnLst>
                                </p:cTn>
                              </p:par>
                              <p:par>
                                <p:cTn id="36" presetID="10" presetClass="entr" presetSubtype="0" fill="hold" nodeType="withEffect">
                                  <p:stCondLst>
                                    <p:cond delay="400"/>
                                  </p:stCondLst>
                                  <p:childTnLst>
                                    <p:set>
                                      <p:cBhvr>
                                        <p:cTn id="37" dur="1" fill="hold">
                                          <p:stCondLst>
                                            <p:cond delay="0"/>
                                          </p:stCondLst>
                                        </p:cTn>
                                        <p:tgtEl>
                                          <p:spTgt spid="86"/>
                                        </p:tgtEl>
                                        <p:attrNameLst>
                                          <p:attrName>style.visibility</p:attrName>
                                        </p:attrNameLst>
                                      </p:cBhvr>
                                      <p:to>
                                        <p:strVal val="visible"/>
                                      </p:to>
                                    </p:set>
                                    <p:animEffect transition="in" filter="fade">
                                      <p:cBhvr>
                                        <p:cTn id="38" dur="500"/>
                                        <p:tgtEl>
                                          <p:spTgt spid="86"/>
                                        </p:tgtEl>
                                      </p:cBhvr>
                                    </p:animEffect>
                                  </p:childTnLst>
                                </p:cTn>
                              </p:par>
                            </p:childTnLst>
                          </p:cTn>
                        </p:par>
                        <p:par>
                          <p:cTn id="39" fill="hold">
                            <p:stCondLst>
                              <p:cond delay="1400"/>
                            </p:stCondLst>
                            <p:childTnLst>
                              <p:par>
                                <p:cTn id="40" presetID="10" presetClass="entr" presetSubtype="0" fill="hold" grpId="0" nodeType="after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fade">
                                      <p:cBhvr>
                                        <p:cTn id="42" dur="500"/>
                                        <p:tgtEl>
                                          <p:spTgt spid="12"/>
                                        </p:tgtEl>
                                      </p:cBhvr>
                                    </p:animEffect>
                                  </p:childTnLst>
                                </p:cTn>
                              </p:par>
                              <p:par>
                                <p:cTn id="43" presetID="9" presetClass="entr" presetSubtype="0" fill="hold" nodeType="withEffect">
                                  <p:stCondLst>
                                    <p:cond delay="0"/>
                                  </p:stCondLst>
                                  <p:childTnLst>
                                    <p:set>
                                      <p:cBhvr>
                                        <p:cTn id="44" dur="1" fill="hold">
                                          <p:stCondLst>
                                            <p:cond delay="0"/>
                                          </p:stCondLst>
                                        </p:cTn>
                                        <p:tgtEl>
                                          <p:spTgt spid="19"/>
                                        </p:tgtEl>
                                        <p:attrNameLst>
                                          <p:attrName>style.visibility</p:attrName>
                                        </p:attrNameLst>
                                      </p:cBhvr>
                                      <p:to>
                                        <p:strVal val="visible"/>
                                      </p:to>
                                    </p:set>
                                    <p:animEffect transition="in" filter="dissolve">
                                      <p:cBhvr>
                                        <p:cTn id="45" dur="10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60" grpId="0"/>
      <p:bldP spid="60" grpId="1"/>
      <p:bldP spid="61" grpId="0"/>
      <p:bldP spid="61" grpId="1"/>
      <p:bldP spid="62" grpId="0"/>
      <p:bldP spid="62" grpId="1"/>
      <p:bldP spid="63" grpId="0"/>
      <p:bldP spid="63" grpId="1"/>
      <p:bldP spid="83" grpId="0"/>
      <p:bldP spid="83" grpId="1"/>
      <p:bldP spid="90"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6A485C-C0E0-4443-AEC7-02B6A65EB0B9}"/>
              </a:ext>
            </a:extLst>
          </p:cNvPr>
          <p:cNvSpPr>
            <a:spLocks noGrp="1"/>
          </p:cNvSpPr>
          <p:nvPr>
            <p:ph type="title"/>
          </p:nvPr>
        </p:nvSpPr>
        <p:spPr/>
        <p:txBody>
          <a:bodyPr/>
          <a:lstStyle/>
          <a:p>
            <a:r>
              <a:rPr lang="en-US" dirty="0"/>
              <a:t>Azure Data Box (Limited Preview)</a:t>
            </a:r>
          </a:p>
        </p:txBody>
      </p:sp>
      <p:sp>
        <p:nvSpPr>
          <p:cNvPr id="3" name="Text Placeholder 2">
            <a:extLst>
              <a:ext uri="{FF2B5EF4-FFF2-40B4-BE49-F238E27FC236}">
                <a16:creationId xmlns:a16="http://schemas.microsoft.com/office/drawing/2014/main" id="{FFBE86F5-D48B-48D6-9993-0A0812A70AF0}"/>
              </a:ext>
            </a:extLst>
          </p:cNvPr>
          <p:cNvSpPr>
            <a:spLocks noGrp="1"/>
          </p:cNvSpPr>
          <p:nvPr>
            <p:ph type="body" sz="quarter" idx="10"/>
          </p:nvPr>
        </p:nvSpPr>
        <p:spPr>
          <a:xfrm>
            <a:off x="274638" y="1212849"/>
            <a:ext cx="7848599" cy="5890843"/>
          </a:xfrm>
        </p:spPr>
        <p:txBody>
          <a:bodyPr/>
          <a:lstStyle/>
          <a:p>
            <a:pPr marL="342900" indent="-342900">
              <a:buFont typeface="Arial" panose="020B0604020202020204" pitchFamily="34" charset="0"/>
              <a:buChar char="•"/>
            </a:pPr>
            <a:r>
              <a:rPr lang="en-US" sz="2400" dirty="0">
                <a:latin typeface="+mn-lt"/>
              </a:rPr>
              <a:t>Azure Data Box service allows terabytes of data transfer to Azure</a:t>
            </a:r>
          </a:p>
          <a:p>
            <a:pPr marL="342900" indent="-342900">
              <a:buFont typeface="Arial" panose="020B0604020202020204" pitchFamily="34" charset="0"/>
              <a:buChar char="•"/>
            </a:pPr>
            <a:r>
              <a:rPr lang="en-US" sz="2400" dirty="0">
                <a:latin typeface="+mn-lt"/>
              </a:rPr>
              <a:t>The Azure Data Box provides a secure, tamper-resistant method for quick and simple transfer of your data to Azure. </a:t>
            </a:r>
          </a:p>
          <a:p>
            <a:pPr marL="809271" lvl="1" indent="-342900">
              <a:buFont typeface="Arial" panose="020B0604020202020204" pitchFamily="34" charset="0"/>
              <a:buChar char="•"/>
            </a:pPr>
            <a:r>
              <a:rPr lang="en-US" sz="2400" dirty="0"/>
              <a:t>Order the Data Box through the Azure portal. </a:t>
            </a:r>
          </a:p>
          <a:p>
            <a:pPr marL="809271" lvl="1" indent="-342900">
              <a:buFont typeface="Arial" panose="020B0604020202020204" pitchFamily="34" charset="0"/>
              <a:buChar char="•"/>
            </a:pPr>
            <a:r>
              <a:rPr lang="en-US" sz="2400" dirty="0"/>
              <a:t>Connect it to your existing network</a:t>
            </a:r>
          </a:p>
          <a:p>
            <a:pPr marL="809271" lvl="1" indent="-342900">
              <a:buFont typeface="Arial" panose="020B0604020202020204" pitchFamily="34" charset="0"/>
              <a:buChar char="•"/>
            </a:pPr>
            <a:r>
              <a:rPr lang="en-US" sz="2400" dirty="0"/>
              <a:t>Load your data onto the Data Box using standard NAS protocols (SMB/CIFS).</a:t>
            </a:r>
          </a:p>
          <a:p>
            <a:pPr marL="809271" lvl="1" indent="-342900">
              <a:buFont typeface="Arial" panose="020B0604020202020204" pitchFamily="34" charset="0"/>
              <a:buChar char="•"/>
            </a:pPr>
            <a:r>
              <a:rPr lang="en-US" sz="2400" dirty="0"/>
              <a:t>Data is automatically protected using 256-AES encryption. </a:t>
            </a:r>
          </a:p>
          <a:p>
            <a:pPr marL="809271" lvl="1" indent="-342900">
              <a:buFont typeface="Arial" panose="020B0604020202020204" pitchFamily="34" charset="0"/>
              <a:buChar char="•"/>
            </a:pPr>
            <a:r>
              <a:rPr lang="en-US" sz="2400" dirty="0"/>
              <a:t>The Data Box is returned to the Azure Data Center to be uploaded to Azure, then the device is securely erased.</a:t>
            </a:r>
          </a:p>
          <a:p>
            <a:endParaRPr lang="en-US" dirty="0"/>
          </a:p>
        </p:txBody>
      </p:sp>
      <p:pic>
        <p:nvPicPr>
          <p:cNvPr id="5" name="Picture 4">
            <a:extLst>
              <a:ext uri="{FF2B5EF4-FFF2-40B4-BE49-F238E27FC236}">
                <a16:creationId xmlns:a16="http://schemas.microsoft.com/office/drawing/2014/main" id="{1CEBC94A-489C-40C1-847E-9D19B949E659}"/>
              </a:ext>
            </a:extLst>
          </p:cNvPr>
          <p:cNvPicPr>
            <a:picLocks noChangeAspect="1"/>
          </p:cNvPicPr>
          <p:nvPr/>
        </p:nvPicPr>
        <p:blipFill>
          <a:blip r:embed="rId3"/>
          <a:stretch>
            <a:fillRect/>
          </a:stretch>
        </p:blipFill>
        <p:spPr>
          <a:xfrm>
            <a:off x="8199437" y="2582862"/>
            <a:ext cx="3710124" cy="2743200"/>
          </a:xfrm>
          <a:prstGeom prst="rect">
            <a:avLst/>
          </a:prstGeom>
        </p:spPr>
      </p:pic>
    </p:spTree>
    <p:extLst>
      <p:ext uri="{BB962C8B-B14F-4D97-AF65-F5344CB8AC3E}">
        <p14:creationId xmlns:p14="http://schemas.microsoft.com/office/powerpoint/2010/main" val="487290672"/>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5" name="Text Placeholder 41"/>
          <p:cNvSpPr txBox="1">
            <a:spLocks/>
          </p:cNvSpPr>
          <p:nvPr/>
        </p:nvSpPr>
        <p:spPr>
          <a:xfrm>
            <a:off x="308493" y="2159480"/>
            <a:ext cx="4998213" cy="470833"/>
          </a:xfrm>
          <a:prstGeom prst="rect">
            <a:avLst/>
          </a:prstGeom>
        </p:spPr>
        <p:txBody>
          <a:bodyPr vert="horz" wrap="square" lIns="146286" tIns="91429" rIns="146286" bIns="91429" rtlCol="0">
            <a:noAutofit/>
          </a:bodyPr>
          <a:lstStyle>
            <a:lvl1pPr marL="0" marR="0" indent="0" algn="l" defTabSz="932444" rtl="0" eaLnBrk="1" fontAlgn="auto" latinLnBrk="0" hangingPunct="1">
              <a:lnSpc>
                <a:spcPct val="90000"/>
              </a:lnSpc>
              <a:spcBef>
                <a:spcPct val="20000"/>
              </a:spcBef>
              <a:spcAft>
                <a:spcPts val="0"/>
              </a:spcAft>
              <a:buClrTx/>
              <a:buSzPct val="90000"/>
              <a:buFont typeface="Arial" pitchFamily="34" charset="0"/>
              <a:buNone/>
              <a:tabLst/>
              <a:defRPr sz="2448" kern="1200" spc="0" baseline="0">
                <a:solidFill>
                  <a:schemeClr val="accent2"/>
                </a:solidFill>
                <a:latin typeface="+mn-lt"/>
                <a:ea typeface="+mn-ea"/>
                <a:cs typeface="+mn-cs"/>
              </a:defRPr>
            </a:lvl1pPr>
            <a:lvl2pPr marL="584013" marR="0" indent="-241223" algn="l" defTabSz="932444" rtl="0" eaLnBrk="1" fontAlgn="auto" latinLnBrk="0" hangingPunct="1">
              <a:lnSpc>
                <a:spcPct val="90000"/>
              </a:lnSpc>
              <a:spcBef>
                <a:spcPct val="20000"/>
              </a:spcBef>
              <a:spcAft>
                <a:spcPts val="0"/>
              </a:spcAft>
              <a:buClrTx/>
              <a:buSzPct val="90000"/>
              <a:buFont typeface="Arial" pitchFamily="34" charset="0"/>
              <a:buChar char="•"/>
              <a:tabLst/>
              <a:defRPr sz="2040" kern="1200" spc="0" baseline="0">
                <a:gradFill>
                  <a:gsLst>
                    <a:gs pos="1250">
                      <a:schemeClr val="tx1"/>
                    </a:gs>
                    <a:gs pos="100000">
                      <a:schemeClr val="tx1"/>
                    </a:gs>
                  </a:gsLst>
                  <a:lin ang="5400000" scaled="0"/>
                </a:gradFill>
                <a:latin typeface="+mn-lt"/>
                <a:ea typeface="+mn-ea"/>
                <a:cs typeface="+mn-cs"/>
              </a:defRPr>
            </a:lvl2pPr>
            <a:lvl3pPr marL="799844" marR="0" indent="-228527" algn="l" defTabSz="932444" rtl="0" eaLnBrk="1" fontAlgn="auto" latinLnBrk="0" hangingPunct="1">
              <a:lnSpc>
                <a:spcPct val="90000"/>
              </a:lnSpc>
              <a:spcBef>
                <a:spcPct val="20000"/>
              </a:spcBef>
              <a:spcAft>
                <a:spcPts val="0"/>
              </a:spcAft>
              <a:buClrTx/>
              <a:buSzPct val="90000"/>
              <a:buFont typeface="Arial" pitchFamily="34" charset="0"/>
              <a:buChar char="•"/>
              <a:tabLst/>
              <a:defRPr sz="1836" kern="1200" spc="0" baseline="0">
                <a:gradFill>
                  <a:gsLst>
                    <a:gs pos="1250">
                      <a:schemeClr val="tx1"/>
                    </a:gs>
                    <a:gs pos="100000">
                      <a:schemeClr val="tx1"/>
                    </a:gs>
                  </a:gsLst>
                  <a:lin ang="5400000" scaled="0"/>
                </a:gradFill>
                <a:latin typeface="+mn-lt"/>
                <a:ea typeface="+mn-ea"/>
                <a:cs typeface="+mn-cs"/>
              </a:defRPr>
            </a:lvl3pPr>
            <a:lvl4pPr marL="1028370" marR="0" indent="-228527" algn="l" defTabSz="932444" rtl="0" eaLnBrk="1" fontAlgn="auto" latinLnBrk="0" hangingPunct="1">
              <a:lnSpc>
                <a:spcPct val="90000"/>
              </a:lnSpc>
              <a:spcBef>
                <a:spcPct val="20000"/>
              </a:spcBef>
              <a:spcAft>
                <a:spcPts val="0"/>
              </a:spcAft>
              <a:buClrTx/>
              <a:buSzPct val="90000"/>
              <a:buFont typeface="Arial" pitchFamily="34" charset="0"/>
              <a:buChar char="•"/>
              <a:tabLst/>
              <a:defRPr sz="1632" kern="1200" spc="0" baseline="0">
                <a:gradFill>
                  <a:gsLst>
                    <a:gs pos="1250">
                      <a:schemeClr val="tx1"/>
                    </a:gs>
                    <a:gs pos="100000">
                      <a:schemeClr val="tx1"/>
                    </a:gs>
                  </a:gsLst>
                  <a:lin ang="5400000" scaled="0"/>
                </a:gradFill>
                <a:latin typeface="+mn-lt"/>
                <a:ea typeface="+mn-ea"/>
                <a:cs typeface="+mn-cs"/>
              </a:defRPr>
            </a:lvl4pPr>
            <a:lvl5pPr marL="1256897" marR="0" indent="-228527" algn="l" defTabSz="932444" rtl="0" eaLnBrk="1" fontAlgn="auto" latinLnBrk="0" hangingPunct="1">
              <a:lnSpc>
                <a:spcPct val="90000"/>
              </a:lnSpc>
              <a:spcBef>
                <a:spcPct val="20000"/>
              </a:spcBef>
              <a:spcAft>
                <a:spcPts val="0"/>
              </a:spcAft>
              <a:buClrTx/>
              <a:buSzPct val="90000"/>
              <a:buFont typeface="Arial" pitchFamily="34" charset="0"/>
              <a:buChar char="•"/>
              <a:tabLst/>
              <a:defRPr sz="1632" kern="1200" spc="0" baseline="0">
                <a:gradFill>
                  <a:gsLst>
                    <a:gs pos="1250">
                      <a:schemeClr val="tx1"/>
                    </a:gs>
                    <a:gs pos="100000">
                      <a:schemeClr val="tx1"/>
                    </a:gs>
                  </a:gsLst>
                  <a:lin ang="5400000" scaled="0"/>
                </a:gradFill>
                <a:latin typeface="+mn-lt"/>
                <a:ea typeface="+mn-ea"/>
                <a:cs typeface="+mn-cs"/>
              </a:defRPr>
            </a:lvl5pPr>
            <a:lvl6pPr marL="2564218" indent="-233111" algn="l" defTabSz="93244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442" indent="-233111" algn="l" defTabSz="93244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664" indent="-233111" algn="l" defTabSz="93244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887" indent="-233111" algn="l" defTabSz="93244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32563">
              <a:spcBef>
                <a:spcPts val="1200"/>
              </a:spcBef>
              <a:buClr>
                <a:schemeClr val="tx1"/>
              </a:buClr>
            </a:pPr>
            <a:r>
              <a:rPr lang="en-US" sz="2800">
                <a:gradFill>
                  <a:gsLst>
                    <a:gs pos="1250">
                      <a:schemeClr val="tx2"/>
                    </a:gs>
                    <a:gs pos="99000">
                      <a:schemeClr val="tx2"/>
                    </a:gs>
                  </a:gsLst>
                  <a:lin ang="5400000" scaled="0"/>
                </a:gradFill>
                <a:latin typeface="+mj-lt"/>
              </a:rPr>
              <a:t>Overview</a:t>
            </a:r>
            <a:endParaRPr lang="en-US" sz="1600">
              <a:gradFill>
                <a:gsLst>
                  <a:gs pos="1250">
                    <a:schemeClr val="tx1"/>
                  </a:gs>
                  <a:gs pos="99000">
                    <a:schemeClr val="tx1"/>
                  </a:gs>
                </a:gsLst>
                <a:lin ang="5400000" scaled="0"/>
              </a:gradFill>
            </a:endParaRPr>
          </a:p>
          <a:p>
            <a:pPr defTabSz="932563">
              <a:spcBef>
                <a:spcPts val="1200"/>
              </a:spcBef>
              <a:buClr>
                <a:schemeClr val="tx1"/>
              </a:buClr>
            </a:pPr>
            <a:r>
              <a:rPr lang="en-US" sz="2000">
                <a:gradFill>
                  <a:gsLst>
                    <a:gs pos="1250">
                      <a:schemeClr val="tx1"/>
                    </a:gs>
                    <a:gs pos="99000">
                      <a:schemeClr val="tx1"/>
                    </a:gs>
                  </a:gsLst>
                  <a:lin ang="5400000" scaled="0"/>
                </a:gradFill>
              </a:rPr>
              <a:t>Managed disks simplifies the experience for managing storage and capacity planning in virtual machines</a:t>
            </a:r>
          </a:p>
          <a:p>
            <a:pPr defTabSz="932563">
              <a:spcBef>
                <a:spcPts val="1200"/>
              </a:spcBef>
              <a:buClr>
                <a:schemeClr val="tx1"/>
              </a:buClr>
            </a:pPr>
            <a:endParaRPr lang="en-US" sz="2000">
              <a:gradFill>
                <a:gsLst>
                  <a:gs pos="1250">
                    <a:schemeClr val="tx1"/>
                  </a:gs>
                  <a:gs pos="99000">
                    <a:schemeClr val="tx1"/>
                  </a:gs>
                </a:gsLst>
                <a:lin ang="5400000" scaled="0"/>
              </a:gradFill>
            </a:endParaRPr>
          </a:p>
          <a:p>
            <a:pPr defTabSz="932563">
              <a:spcBef>
                <a:spcPts val="1200"/>
              </a:spcBef>
              <a:buClr>
                <a:schemeClr val="tx1"/>
              </a:buClr>
            </a:pPr>
            <a:r>
              <a:rPr lang="en-US" sz="2000">
                <a:gradFill>
                  <a:gsLst>
                    <a:gs pos="1250">
                      <a:schemeClr val="tx1"/>
                    </a:gs>
                    <a:gs pos="99000">
                      <a:schemeClr val="tx1"/>
                    </a:gs>
                  </a:gsLst>
                  <a:lin ang="5400000" scaled="0"/>
                </a:gradFill>
              </a:rPr>
              <a:t>Disks, images &amp; snapshots treated as native top level resources</a:t>
            </a:r>
          </a:p>
          <a:p>
            <a:pPr defTabSz="932563">
              <a:spcBef>
                <a:spcPts val="1200"/>
              </a:spcBef>
              <a:buClr>
                <a:schemeClr val="tx1"/>
              </a:buClr>
            </a:pPr>
            <a:endParaRPr lang="en-US" sz="2000">
              <a:gradFill>
                <a:gsLst>
                  <a:gs pos="1250">
                    <a:schemeClr val="tx1"/>
                  </a:gs>
                  <a:gs pos="99000">
                    <a:schemeClr val="tx1"/>
                  </a:gs>
                </a:gsLst>
                <a:lin ang="5400000" scaled="0"/>
              </a:gradFill>
            </a:endParaRPr>
          </a:p>
          <a:p>
            <a:pPr defTabSz="932563">
              <a:spcBef>
                <a:spcPts val="1200"/>
              </a:spcBef>
              <a:buClr>
                <a:schemeClr val="tx1"/>
              </a:buClr>
            </a:pPr>
            <a:r>
              <a:rPr lang="en-US" sz="2000">
                <a:gradFill>
                  <a:gsLst>
                    <a:gs pos="1250">
                      <a:schemeClr val="tx1"/>
                    </a:gs>
                    <a:gs pos="99000">
                      <a:schemeClr val="tx1"/>
                    </a:gs>
                  </a:gsLst>
                  <a:lin ang="5400000" scaled="0"/>
                </a:gradFill>
              </a:rPr>
              <a:t>Increases resiliency by abstracting </a:t>
            </a:r>
            <a:br>
              <a:rPr lang="en-US" sz="2000">
                <a:gradFill>
                  <a:gsLst>
                    <a:gs pos="1250">
                      <a:schemeClr val="tx1"/>
                    </a:gs>
                    <a:gs pos="99000">
                      <a:schemeClr val="tx1"/>
                    </a:gs>
                  </a:gsLst>
                  <a:lin ang="5400000" scaled="0"/>
                </a:gradFill>
              </a:rPr>
            </a:br>
            <a:r>
              <a:rPr lang="en-US" sz="2000">
                <a:gradFill>
                  <a:gsLst>
                    <a:gs pos="1250">
                      <a:schemeClr val="tx1"/>
                    </a:gs>
                    <a:gs pos="99000">
                      <a:schemeClr val="tx1"/>
                    </a:gs>
                  </a:gsLst>
                  <a:lin ang="5400000" scaled="0"/>
                </a:gradFill>
              </a:rPr>
              <a:t>the underlying architecture from the user and minimizing mistakes</a:t>
            </a:r>
          </a:p>
        </p:txBody>
      </p:sp>
      <p:sp>
        <p:nvSpPr>
          <p:cNvPr id="2" name="Title 1"/>
          <p:cNvSpPr>
            <a:spLocks noGrp="1"/>
          </p:cNvSpPr>
          <p:nvPr>
            <p:ph type="title"/>
          </p:nvPr>
        </p:nvSpPr>
        <p:spPr/>
        <p:txBody>
          <a:bodyPr/>
          <a:lstStyle/>
          <a:p>
            <a:r>
              <a:rPr lang="en-US"/>
              <a:t>Managed disks</a:t>
            </a:r>
            <a:br>
              <a:rPr lang="en-US"/>
            </a:br>
            <a:r>
              <a:rPr lang="en-US" sz="2000" spc="0">
                <a:latin typeface="+mn-lt"/>
              </a:rPr>
              <a:t>Simple scalability and high resiliency </a:t>
            </a:r>
          </a:p>
        </p:txBody>
      </p:sp>
      <p:grpSp>
        <p:nvGrpSpPr>
          <p:cNvPr id="14" name="Group 13"/>
          <p:cNvGrpSpPr/>
          <p:nvPr/>
        </p:nvGrpSpPr>
        <p:grpSpPr>
          <a:xfrm>
            <a:off x="5761355" y="0"/>
            <a:ext cx="6675120" cy="6994525"/>
            <a:chOff x="5761355" y="0"/>
            <a:chExt cx="6675120" cy="6994525"/>
          </a:xfrm>
        </p:grpSpPr>
        <p:sp>
          <p:nvSpPr>
            <p:cNvPr id="44" name="Rectangle 43"/>
            <p:cNvSpPr/>
            <p:nvPr/>
          </p:nvSpPr>
          <p:spPr bwMode="auto">
            <a:xfrm>
              <a:off x="5761355" y="0"/>
              <a:ext cx="6675120" cy="6994525"/>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endParaRPr>
            </a:p>
          </p:txBody>
        </p:sp>
        <p:sp>
          <p:nvSpPr>
            <p:cNvPr id="41" name="Rounded Rectangle 40"/>
            <p:cNvSpPr/>
            <p:nvPr/>
          </p:nvSpPr>
          <p:spPr bwMode="auto">
            <a:xfrm>
              <a:off x="6678772" y="1211262"/>
              <a:ext cx="4840286" cy="4572000"/>
            </a:xfrm>
            <a:prstGeom prst="rect">
              <a:avLst/>
            </a:prstGeom>
            <a:solidFill>
              <a:schemeClr val="tx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9" name="Rectangle 28"/>
            <p:cNvSpPr/>
            <p:nvPr/>
          </p:nvSpPr>
          <p:spPr bwMode="auto">
            <a:xfrm>
              <a:off x="8485227" y="2017869"/>
              <a:ext cx="1227377" cy="330788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146304" numCol="1" spcCol="0" rtlCol="0" fromWordArt="0" anchor="t" anchorCtr="0" forceAA="0" compatLnSpc="1">
              <a:prstTxWarp prst="textNoShape">
                <a:avLst/>
              </a:prstTxWarp>
              <a:noAutofit/>
            </a:bodyPr>
            <a:lstStyle/>
            <a:p>
              <a:pPr algn="ctr">
                <a:lnSpc>
                  <a:spcPct val="90000"/>
                </a:lnSpc>
              </a:pPr>
              <a:r>
                <a:rPr lang="en-US" sz="100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FAULT DOMAIN 1</a:t>
              </a:r>
            </a:p>
          </p:txBody>
        </p:sp>
        <p:sp>
          <p:nvSpPr>
            <p:cNvPr id="30" name="Rectangle 29"/>
            <p:cNvSpPr/>
            <p:nvPr/>
          </p:nvSpPr>
          <p:spPr bwMode="auto">
            <a:xfrm>
              <a:off x="9810298" y="2017869"/>
              <a:ext cx="1227377" cy="33078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146304" numCol="1" spcCol="0" rtlCol="0" fromWordArt="0" anchor="t" anchorCtr="0" forceAA="0" compatLnSpc="1">
              <a:prstTxWarp prst="textNoShape">
                <a:avLst/>
              </a:prstTxWarp>
              <a:noAutofit/>
            </a:bodyPr>
            <a:lstStyle/>
            <a:p>
              <a:pPr algn="ctr">
                <a:lnSpc>
                  <a:spcPct val="90000"/>
                </a:lnSpc>
              </a:pPr>
              <a:r>
                <a:rPr lang="en-US" sz="100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FAULT DOMAIN 2</a:t>
              </a:r>
            </a:p>
          </p:txBody>
        </p:sp>
        <p:sp>
          <p:nvSpPr>
            <p:cNvPr id="27" name="Rectangle 26"/>
            <p:cNvSpPr/>
            <p:nvPr/>
          </p:nvSpPr>
          <p:spPr bwMode="auto">
            <a:xfrm>
              <a:off x="7160155" y="2017869"/>
              <a:ext cx="1227377" cy="33078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146304" numCol="1" spcCol="0" rtlCol="0" fromWordArt="0" anchor="t" anchorCtr="0" forceAA="0" compatLnSpc="1">
              <a:prstTxWarp prst="textNoShape">
                <a:avLst/>
              </a:prstTxWarp>
              <a:noAutofit/>
            </a:bodyPr>
            <a:lstStyle/>
            <a:p>
              <a:pPr>
                <a:lnSpc>
                  <a:spcPct val="90000"/>
                </a:lnSpc>
              </a:pPr>
              <a:r>
                <a:rPr lang="en-US" sz="100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FAULT DOMAIN 0</a:t>
              </a:r>
            </a:p>
          </p:txBody>
        </p:sp>
        <p:sp>
          <p:nvSpPr>
            <p:cNvPr id="18" name="Left Brace 17"/>
            <p:cNvSpPr/>
            <p:nvPr/>
          </p:nvSpPr>
          <p:spPr>
            <a:xfrm rot="5400000">
              <a:off x="8974090" y="571889"/>
              <a:ext cx="249650" cy="2660040"/>
            </a:xfrm>
            <a:prstGeom prst="leftBrace">
              <a:avLst>
                <a:gd name="adj1" fmla="val 8333"/>
                <a:gd name="adj2" fmla="val 49881"/>
              </a:avLst>
            </a:prstGeom>
            <a:ln w="190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accent1"/>
                </a:solidFill>
              </a:endParaRPr>
            </a:p>
          </p:txBody>
        </p:sp>
        <p:sp>
          <p:nvSpPr>
            <p:cNvPr id="33" name="TextBox 32"/>
            <p:cNvSpPr txBox="1"/>
            <p:nvPr/>
          </p:nvSpPr>
          <p:spPr>
            <a:xfrm>
              <a:off x="9440105" y="6529003"/>
              <a:ext cx="1098699" cy="392415"/>
            </a:xfrm>
            <a:prstGeom prst="rect">
              <a:avLst/>
            </a:prstGeom>
            <a:noFill/>
          </p:spPr>
          <p:txBody>
            <a:bodyPr wrap="none" lIns="182880" tIns="146304" rIns="182880" bIns="146304" rtlCol="0">
              <a:spAutoFit/>
            </a:bodyPr>
            <a:lstStyle/>
            <a:p>
              <a:pPr>
                <a:lnSpc>
                  <a:spcPct val="90000"/>
                </a:lnSpc>
              </a:pPr>
              <a:r>
                <a:rPr lang="en-US" sz="700">
                  <a:gradFill>
                    <a:gsLst>
                      <a:gs pos="2917">
                        <a:schemeClr val="tx1"/>
                      </a:gs>
                      <a:gs pos="30000">
                        <a:schemeClr val="tx1"/>
                      </a:gs>
                    </a:gsLst>
                    <a:lin ang="5400000" scaled="0"/>
                  </a:gradFill>
                </a:rPr>
                <a:t>Storage Account 2</a:t>
              </a:r>
            </a:p>
          </p:txBody>
        </p:sp>
        <p:sp>
          <p:nvSpPr>
            <p:cNvPr id="37" name="TextBox 36"/>
            <p:cNvSpPr txBox="1"/>
            <p:nvPr/>
          </p:nvSpPr>
          <p:spPr>
            <a:xfrm>
              <a:off x="8086394" y="1359200"/>
              <a:ext cx="2025042" cy="517065"/>
            </a:xfrm>
            <a:prstGeom prst="rect">
              <a:avLst/>
            </a:prstGeom>
            <a:noFill/>
          </p:spPr>
          <p:txBody>
            <a:bodyPr wrap="none" lIns="182880" tIns="146304" rIns="182880" bIns="146304" rtlCol="0">
              <a:spAutoFit/>
            </a:bodyPr>
            <a:lstStyle/>
            <a:p>
              <a:pPr>
                <a:lnSpc>
                  <a:spcPct val="90000"/>
                </a:lnSpc>
              </a:pPr>
              <a:r>
                <a:rPr lang="en-US" sz="1600">
                  <a:gradFill>
                    <a:gsLst>
                      <a:gs pos="2917">
                        <a:schemeClr val="bg1"/>
                      </a:gs>
                      <a:gs pos="100000">
                        <a:schemeClr val="bg1"/>
                      </a:gs>
                    </a:gsLst>
                    <a:lin ang="5400000" scaled="0"/>
                  </a:gradFill>
                  <a:latin typeface="Segoe UI Semibold" panose="020B0702040204020203" pitchFamily="34" charset="0"/>
                  <a:cs typeface="Segoe UI Semibold" panose="020B0702040204020203" pitchFamily="34" charset="0"/>
                </a:rPr>
                <a:t>AVAILABILITY SET</a:t>
              </a:r>
            </a:p>
          </p:txBody>
        </p:sp>
        <p:sp>
          <p:nvSpPr>
            <p:cNvPr id="38" name="Down Arrow 37"/>
            <p:cNvSpPr/>
            <p:nvPr/>
          </p:nvSpPr>
          <p:spPr bwMode="auto">
            <a:xfrm>
              <a:off x="7627130" y="3067216"/>
              <a:ext cx="293427" cy="331304"/>
            </a:xfrm>
            <a:prstGeom prst="downArrow">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6" name="Down Arrow 37"/>
            <p:cNvSpPr/>
            <p:nvPr/>
          </p:nvSpPr>
          <p:spPr bwMode="auto">
            <a:xfrm>
              <a:off x="8952202" y="3067216"/>
              <a:ext cx="293427" cy="331304"/>
            </a:xfrm>
            <a:prstGeom prst="downArrow">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7" name="Down Arrow 37"/>
            <p:cNvSpPr/>
            <p:nvPr/>
          </p:nvSpPr>
          <p:spPr bwMode="auto">
            <a:xfrm>
              <a:off x="10277273" y="3067216"/>
              <a:ext cx="293427" cy="331304"/>
            </a:xfrm>
            <a:prstGeom prst="downArrow">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6" name="Group 5"/>
            <p:cNvGrpSpPr/>
            <p:nvPr/>
          </p:nvGrpSpPr>
          <p:grpSpPr>
            <a:xfrm>
              <a:off x="7234375" y="3467100"/>
              <a:ext cx="1078937" cy="1774273"/>
              <a:chOff x="7234375" y="3467100"/>
              <a:chExt cx="1078937" cy="1774273"/>
            </a:xfrm>
          </p:grpSpPr>
          <p:sp>
            <p:nvSpPr>
              <p:cNvPr id="78" name="Rectangle 77"/>
              <p:cNvSpPr/>
              <p:nvPr/>
            </p:nvSpPr>
            <p:spPr bwMode="auto">
              <a:xfrm>
                <a:off x="7234375" y="3467100"/>
                <a:ext cx="1078937" cy="1774273"/>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6304" tIns="91440" rIns="146304" bIns="91440" numCol="1" spcCol="0" rtlCol="0" fromWordArt="0" anchor="t" anchorCtr="0" forceAA="0" compatLnSpc="1">
                <a:prstTxWarp prst="textNoShape">
                  <a:avLst/>
                </a:prstTxWarp>
                <a:noAutofit/>
              </a:bodyPr>
              <a:lstStyle/>
              <a:p>
                <a:pPr>
                  <a:lnSpc>
                    <a:spcPct val="90000"/>
                  </a:lnSpc>
                </a:pPr>
                <a:endParaRPr lang="en-US" sz="100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endParaRPr>
              </a:p>
            </p:txBody>
          </p:sp>
          <p:sp>
            <p:nvSpPr>
              <p:cNvPr id="79" name="TextBox 78"/>
              <p:cNvSpPr txBox="1"/>
              <p:nvPr/>
            </p:nvSpPr>
            <p:spPr>
              <a:xfrm>
                <a:off x="7327388" y="4779708"/>
                <a:ext cx="892910" cy="461665"/>
              </a:xfrm>
              <a:prstGeom prst="rect">
                <a:avLst/>
              </a:prstGeom>
              <a:noFill/>
            </p:spPr>
            <p:txBody>
              <a:bodyPr wrap="square" lIns="146304" tIns="91440" rIns="146304" bIns="91440" rtlCol="0">
                <a:spAutoFit/>
              </a:bodyPr>
              <a:lstStyle/>
              <a:p>
                <a:pPr algn="ctr">
                  <a:lnSpc>
                    <a:spcPct val="90000"/>
                  </a:lnSpc>
                </a:pPr>
                <a:r>
                  <a:rPr lang="en-US" sz="100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STORAGE ACCOUNT </a:t>
                </a:r>
              </a:p>
            </p:txBody>
          </p:sp>
          <p:grpSp>
            <p:nvGrpSpPr>
              <p:cNvPr id="5" name="Group 4"/>
              <p:cNvGrpSpPr/>
              <p:nvPr/>
            </p:nvGrpSpPr>
            <p:grpSpPr>
              <a:xfrm>
                <a:off x="7274621" y="3561933"/>
                <a:ext cx="998445" cy="536575"/>
                <a:chOff x="7428951" y="3572028"/>
                <a:chExt cx="689785" cy="370698"/>
              </a:xfrm>
            </p:grpSpPr>
            <p:grpSp>
              <p:nvGrpSpPr>
                <p:cNvPr id="80" name="Group 79"/>
                <p:cNvGrpSpPr/>
                <p:nvPr/>
              </p:nvGrpSpPr>
              <p:grpSpPr>
                <a:xfrm>
                  <a:off x="7428951" y="3572028"/>
                  <a:ext cx="370698" cy="370698"/>
                  <a:chOff x="10024583" y="5200003"/>
                  <a:chExt cx="1428919" cy="1428919"/>
                </a:xfrm>
              </p:grpSpPr>
              <p:sp>
                <p:nvSpPr>
                  <p:cNvPr id="81" name="Rectangle: Rounded Corners 80"/>
                  <p:cNvSpPr/>
                  <p:nvPr/>
                </p:nvSpPr>
                <p:spPr bwMode="auto">
                  <a:xfrm>
                    <a:off x="10198894" y="5219700"/>
                    <a:ext cx="1083469" cy="1378744"/>
                  </a:xfrm>
                  <a:prstGeom prst="roundRect">
                    <a:avLst>
                      <a:gd name="adj" fmla="val 2239"/>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pic>
                <p:nvPicPr>
                  <p:cNvPr id="82" name="Picture 8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24583" y="5200003"/>
                    <a:ext cx="1428919" cy="1428919"/>
                  </a:xfrm>
                  <a:prstGeom prst="rect">
                    <a:avLst/>
                  </a:prstGeom>
                </p:spPr>
              </p:pic>
            </p:grpSp>
            <p:grpSp>
              <p:nvGrpSpPr>
                <p:cNvPr id="86" name="Group 85"/>
                <p:cNvGrpSpPr/>
                <p:nvPr/>
              </p:nvGrpSpPr>
              <p:grpSpPr>
                <a:xfrm>
                  <a:off x="7748038" y="3572028"/>
                  <a:ext cx="370698" cy="370698"/>
                  <a:chOff x="10024583" y="5200003"/>
                  <a:chExt cx="1428919" cy="1428919"/>
                </a:xfrm>
              </p:grpSpPr>
              <p:sp>
                <p:nvSpPr>
                  <p:cNvPr id="87" name="Rectangle: Rounded Corners 86"/>
                  <p:cNvSpPr/>
                  <p:nvPr/>
                </p:nvSpPr>
                <p:spPr bwMode="auto">
                  <a:xfrm>
                    <a:off x="10198894" y="5219700"/>
                    <a:ext cx="1083469" cy="1378744"/>
                  </a:xfrm>
                  <a:prstGeom prst="roundRect">
                    <a:avLst>
                      <a:gd name="adj" fmla="val 2239"/>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pic>
                <p:nvPicPr>
                  <p:cNvPr id="88" name="Picture 8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24583" y="5200003"/>
                    <a:ext cx="1428919" cy="1428919"/>
                  </a:xfrm>
                  <a:prstGeom prst="rect">
                    <a:avLst/>
                  </a:prstGeom>
                </p:spPr>
              </p:pic>
            </p:grpSp>
          </p:grpSp>
          <p:grpSp>
            <p:nvGrpSpPr>
              <p:cNvPr id="92" name="Group 91"/>
              <p:cNvGrpSpPr/>
              <p:nvPr/>
            </p:nvGrpSpPr>
            <p:grpSpPr>
              <a:xfrm>
                <a:off x="7453326" y="4193599"/>
                <a:ext cx="641034" cy="641034"/>
                <a:chOff x="10867935" y="5095960"/>
                <a:chExt cx="534870" cy="534870"/>
              </a:xfrm>
            </p:grpSpPr>
            <p:sp>
              <p:nvSpPr>
                <p:cNvPr id="93" name="Rectangle 92"/>
                <p:cNvSpPr/>
                <p:nvPr/>
              </p:nvSpPr>
              <p:spPr bwMode="auto">
                <a:xfrm>
                  <a:off x="10884694" y="5187155"/>
                  <a:ext cx="388144" cy="296864"/>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pic>
              <p:nvPicPr>
                <p:cNvPr id="94" name="Picture 9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67935" y="5095960"/>
                  <a:ext cx="534870" cy="534870"/>
                </a:xfrm>
                <a:prstGeom prst="rect">
                  <a:avLst/>
                </a:prstGeom>
              </p:spPr>
            </p:pic>
          </p:grpSp>
        </p:grpSp>
        <p:grpSp>
          <p:nvGrpSpPr>
            <p:cNvPr id="95" name="Group 94"/>
            <p:cNvGrpSpPr/>
            <p:nvPr/>
          </p:nvGrpSpPr>
          <p:grpSpPr>
            <a:xfrm>
              <a:off x="8559447" y="3467100"/>
              <a:ext cx="1078937" cy="1774273"/>
              <a:chOff x="7234375" y="3467100"/>
              <a:chExt cx="1078937" cy="1774273"/>
            </a:xfrm>
          </p:grpSpPr>
          <p:sp>
            <p:nvSpPr>
              <p:cNvPr id="96" name="Rectangle 95"/>
              <p:cNvSpPr/>
              <p:nvPr/>
            </p:nvSpPr>
            <p:spPr bwMode="auto">
              <a:xfrm>
                <a:off x="7234375" y="3467100"/>
                <a:ext cx="1078937" cy="1774273"/>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6304" tIns="91440" rIns="146304" bIns="91440" numCol="1" spcCol="0" rtlCol="0" fromWordArt="0" anchor="t" anchorCtr="0" forceAA="0" compatLnSpc="1">
                <a:prstTxWarp prst="textNoShape">
                  <a:avLst/>
                </a:prstTxWarp>
                <a:noAutofit/>
              </a:bodyPr>
              <a:lstStyle/>
              <a:p>
                <a:pPr>
                  <a:lnSpc>
                    <a:spcPct val="90000"/>
                  </a:lnSpc>
                </a:pPr>
                <a:endParaRPr lang="en-US" sz="100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endParaRPr>
              </a:p>
            </p:txBody>
          </p:sp>
          <p:sp>
            <p:nvSpPr>
              <p:cNvPr id="97" name="TextBox 96"/>
              <p:cNvSpPr txBox="1"/>
              <p:nvPr/>
            </p:nvSpPr>
            <p:spPr>
              <a:xfrm>
                <a:off x="7327388" y="4779708"/>
                <a:ext cx="892910" cy="461665"/>
              </a:xfrm>
              <a:prstGeom prst="rect">
                <a:avLst/>
              </a:prstGeom>
              <a:noFill/>
            </p:spPr>
            <p:txBody>
              <a:bodyPr wrap="square" lIns="146304" tIns="91440" rIns="146304" bIns="91440" rtlCol="0">
                <a:spAutoFit/>
              </a:bodyPr>
              <a:lstStyle/>
              <a:p>
                <a:pPr algn="ctr">
                  <a:lnSpc>
                    <a:spcPct val="90000"/>
                  </a:lnSpc>
                </a:pPr>
                <a:r>
                  <a:rPr lang="en-US" sz="100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STORAGE ACCOUNT </a:t>
                </a:r>
              </a:p>
            </p:txBody>
          </p:sp>
          <p:grpSp>
            <p:nvGrpSpPr>
              <p:cNvPr id="98" name="Group 97"/>
              <p:cNvGrpSpPr/>
              <p:nvPr/>
            </p:nvGrpSpPr>
            <p:grpSpPr>
              <a:xfrm>
                <a:off x="7274621" y="3561933"/>
                <a:ext cx="998445" cy="536575"/>
                <a:chOff x="7428951" y="3572028"/>
                <a:chExt cx="689785" cy="370698"/>
              </a:xfrm>
            </p:grpSpPr>
            <p:grpSp>
              <p:nvGrpSpPr>
                <p:cNvPr id="102" name="Group 101"/>
                <p:cNvGrpSpPr/>
                <p:nvPr/>
              </p:nvGrpSpPr>
              <p:grpSpPr>
                <a:xfrm>
                  <a:off x="7428951" y="3572028"/>
                  <a:ext cx="370698" cy="370698"/>
                  <a:chOff x="10024583" y="5200003"/>
                  <a:chExt cx="1428919" cy="1428919"/>
                </a:xfrm>
              </p:grpSpPr>
              <p:sp>
                <p:nvSpPr>
                  <p:cNvPr id="106" name="Rectangle: Rounded Corners 105"/>
                  <p:cNvSpPr/>
                  <p:nvPr/>
                </p:nvSpPr>
                <p:spPr bwMode="auto">
                  <a:xfrm>
                    <a:off x="10198894" y="5219700"/>
                    <a:ext cx="1083469" cy="1378744"/>
                  </a:xfrm>
                  <a:prstGeom prst="roundRect">
                    <a:avLst>
                      <a:gd name="adj" fmla="val 2239"/>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pic>
                <p:nvPicPr>
                  <p:cNvPr id="107" name="Picture 10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24583" y="5200003"/>
                    <a:ext cx="1428919" cy="1428919"/>
                  </a:xfrm>
                  <a:prstGeom prst="rect">
                    <a:avLst/>
                  </a:prstGeom>
                </p:spPr>
              </p:pic>
            </p:grpSp>
            <p:grpSp>
              <p:nvGrpSpPr>
                <p:cNvPr id="103" name="Group 102"/>
                <p:cNvGrpSpPr/>
                <p:nvPr/>
              </p:nvGrpSpPr>
              <p:grpSpPr>
                <a:xfrm>
                  <a:off x="7748038" y="3572028"/>
                  <a:ext cx="370698" cy="370698"/>
                  <a:chOff x="10024583" y="5200003"/>
                  <a:chExt cx="1428919" cy="1428919"/>
                </a:xfrm>
              </p:grpSpPr>
              <p:sp>
                <p:nvSpPr>
                  <p:cNvPr id="104" name="Rectangle: Rounded Corners 103"/>
                  <p:cNvSpPr/>
                  <p:nvPr/>
                </p:nvSpPr>
                <p:spPr bwMode="auto">
                  <a:xfrm>
                    <a:off x="10198894" y="5219700"/>
                    <a:ext cx="1083469" cy="1378744"/>
                  </a:xfrm>
                  <a:prstGeom prst="roundRect">
                    <a:avLst>
                      <a:gd name="adj" fmla="val 2239"/>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pic>
                <p:nvPicPr>
                  <p:cNvPr id="105" name="Picture 10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24583" y="5200003"/>
                    <a:ext cx="1428919" cy="1428919"/>
                  </a:xfrm>
                  <a:prstGeom prst="rect">
                    <a:avLst/>
                  </a:prstGeom>
                </p:spPr>
              </p:pic>
            </p:grpSp>
          </p:grpSp>
          <p:grpSp>
            <p:nvGrpSpPr>
              <p:cNvPr id="99" name="Group 98"/>
              <p:cNvGrpSpPr/>
              <p:nvPr/>
            </p:nvGrpSpPr>
            <p:grpSpPr>
              <a:xfrm>
                <a:off x="7453326" y="4193599"/>
                <a:ext cx="641034" cy="641034"/>
                <a:chOff x="10867935" y="5095960"/>
                <a:chExt cx="534870" cy="534870"/>
              </a:xfrm>
            </p:grpSpPr>
            <p:sp>
              <p:nvSpPr>
                <p:cNvPr id="100" name="Rectangle 99"/>
                <p:cNvSpPr/>
                <p:nvPr/>
              </p:nvSpPr>
              <p:spPr bwMode="auto">
                <a:xfrm>
                  <a:off x="10884694" y="5187155"/>
                  <a:ext cx="388144" cy="296864"/>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pic>
              <p:nvPicPr>
                <p:cNvPr id="101" name="Picture 10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67935" y="5095960"/>
                  <a:ext cx="534870" cy="534870"/>
                </a:xfrm>
                <a:prstGeom prst="rect">
                  <a:avLst/>
                </a:prstGeom>
              </p:spPr>
            </p:pic>
          </p:grpSp>
        </p:grpSp>
        <p:grpSp>
          <p:nvGrpSpPr>
            <p:cNvPr id="108" name="Group 107"/>
            <p:cNvGrpSpPr/>
            <p:nvPr/>
          </p:nvGrpSpPr>
          <p:grpSpPr>
            <a:xfrm>
              <a:off x="9884518" y="3467100"/>
              <a:ext cx="1078937" cy="1774273"/>
              <a:chOff x="7234375" y="3467100"/>
              <a:chExt cx="1078937" cy="1774273"/>
            </a:xfrm>
          </p:grpSpPr>
          <p:sp>
            <p:nvSpPr>
              <p:cNvPr id="109" name="Rectangle 108"/>
              <p:cNvSpPr/>
              <p:nvPr/>
            </p:nvSpPr>
            <p:spPr bwMode="auto">
              <a:xfrm>
                <a:off x="7234375" y="3467100"/>
                <a:ext cx="1078937" cy="1774273"/>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6304" tIns="91440" rIns="146304" bIns="91440" numCol="1" spcCol="0" rtlCol="0" fromWordArt="0" anchor="t" anchorCtr="0" forceAA="0" compatLnSpc="1">
                <a:prstTxWarp prst="textNoShape">
                  <a:avLst/>
                </a:prstTxWarp>
                <a:noAutofit/>
              </a:bodyPr>
              <a:lstStyle/>
              <a:p>
                <a:pPr>
                  <a:lnSpc>
                    <a:spcPct val="90000"/>
                  </a:lnSpc>
                </a:pPr>
                <a:endParaRPr lang="en-US" sz="100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endParaRPr>
              </a:p>
            </p:txBody>
          </p:sp>
          <p:sp>
            <p:nvSpPr>
              <p:cNvPr id="110" name="TextBox 109"/>
              <p:cNvSpPr txBox="1"/>
              <p:nvPr/>
            </p:nvSpPr>
            <p:spPr>
              <a:xfrm>
                <a:off x="7327388" y="4779708"/>
                <a:ext cx="892910" cy="461665"/>
              </a:xfrm>
              <a:prstGeom prst="rect">
                <a:avLst/>
              </a:prstGeom>
              <a:noFill/>
            </p:spPr>
            <p:txBody>
              <a:bodyPr wrap="square" lIns="146304" tIns="91440" rIns="146304" bIns="91440" rtlCol="0">
                <a:spAutoFit/>
              </a:bodyPr>
              <a:lstStyle/>
              <a:p>
                <a:pPr algn="ctr">
                  <a:lnSpc>
                    <a:spcPct val="90000"/>
                  </a:lnSpc>
                </a:pPr>
                <a:r>
                  <a:rPr lang="en-US" sz="100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STORAGE ACCOUNT </a:t>
                </a:r>
              </a:p>
            </p:txBody>
          </p:sp>
          <p:grpSp>
            <p:nvGrpSpPr>
              <p:cNvPr id="111" name="Group 110"/>
              <p:cNvGrpSpPr/>
              <p:nvPr/>
            </p:nvGrpSpPr>
            <p:grpSpPr>
              <a:xfrm>
                <a:off x="7274621" y="3561933"/>
                <a:ext cx="998445" cy="536575"/>
                <a:chOff x="7428951" y="3572028"/>
                <a:chExt cx="689785" cy="370698"/>
              </a:xfrm>
            </p:grpSpPr>
            <p:grpSp>
              <p:nvGrpSpPr>
                <p:cNvPr id="115" name="Group 114"/>
                <p:cNvGrpSpPr/>
                <p:nvPr/>
              </p:nvGrpSpPr>
              <p:grpSpPr>
                <a:xfrm>
                  <a:off x="7428951" y="3572028"/>
                  <a:ext cx="370698" cy="370698"/>
                  <a:chOff x="10024583" y="5200003"/>
                  <a:chExt cx="1428919" cy="1428919"/>
                </a:xfrm>
              </p:grpSpPr>
              <p:sp>
                <p:nvSpPr>
                  <p:cNvPr id="119" name="Rectangle: Rounded Corners 118"/>
                  <p:cNvSpPr/>
                  <p:nvPr/>
                </p:nvSpPr>
                <p:spPr bwMode="auto">
                  <a:xfrm>
                    <a:off x="10198894" y="5219700"/>
                    <a:ext cx="1083469" cy="1378744"/>
                  </a:xfrm>
                  <a:prstGeom prst="roundRect">
                    <a:avLst>
                      <a:gd name="adj" fmla="val 2239"/>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pic>
                <p:nvPicPr>
                  <p:cNvPr id="120" name="Picture 1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24583" y="5200003"/>
                    <a:ext cx="1428919" cy="1428919"/>
                  </a:xfrm>
                  <a:prstGeom prst="rect">
                    <a:avLst/>
                  </a:prstGeom>
                </p:spPr>
              </p:pic>
            </p:grpSp>
            <p:grpSp>
              <p:nvGrpSpPr>
                <p:cNvPr id="116" name="Group 115"/>
                <p:cNvGrpSpPr/>
                <p:nvPr/>
              </p:nvGrpSpPr>
              <p:grpSpPr>
                <a:xfrm>
                  <a:off x="7748038" y="3572028"/>
                  <a:ext cx="370698" cy="370698"/>
                  <a:chOff x="10024583" y="5200003"/>
                  <a:chExt cx="1428919" cy="1428919"/>
                </a:xfrm>
              </p:grpSpPr>
              <p:sp>
                <p:nvSpPr>
                  <p:cNvPr id="117" name="Rectangle: Rounded Corners 116"/>
                  <p:cNvSpPr/>
                  <p:nvPr/>
                </p:nvSpPr>
                <p:spPr bwMode="auto">
                  <a:xfrm>
                    <a:off x="10198894" y="5219700"/>
                    <a:ext cx="1083469" cy="1378744"/>
                  </a:xfrm>
                  <a:prstGeom prst="roundRect">
                    <a:avLst>
                      <a:gd name="adj" fmla="val 2239"/>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pic>
                <p:nvPicPr>
                  <p:cNvPr id="118" name="Picture 1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24583" y="5200003"/>
                    <a:ext cx="1428919" cy="1428919"/>
                  </a:xfrm>
                  <a:prstGeom prst="rect">
                    <a:avLst/>
                  </a:prstGeom>
                </p:spPr>
              </p:pic>
            </p:grpSp>
          </p:grpSp>
          <p:grpSp>
            <p:nvGrpSpPr>
              <p:cNvPr id="112" name="Group 111"/>
              <p:cNvGrpSpPr/>
              <p:nvPr/>
            </p:nvGrpSpPr>
            <p:grpSpPr>
              <a:xfrm>
                <a:off x="7453326" y="4193599"/>
                <a:ext cx="641034" cy="641034"/>
                <a:chOff x="10867935" y="5095960"/>
                <a:chExt cx="534870" cy="534870"/>
              </a:xfrm>
            </p:grpSpPr>
            <p:sp>
              <p:nvSpPr>
                <p:cNvPr id="113" name="Rectangle 112"/>
                <p:cNvSpPr/>
                <p:nvPr/>
              </p:nvSpPr>
              <p:spPr bwMode="auto">
                <a:xfrm>
                  <a:off x="10884694" y="5187155"/>
                  <a:ext cx="388144" cy="296864"/>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pic>
              <p:nvPicPr>
                <p:cNvPr id="114" name="Picture 1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67935" y="5095960"/>
                  <a:ext cx="534870" cy="534870"/>
                </a:xfrm>
                <a:prstGeom prst="rect">
                  <a:avLst/>
                </a:prstGeom>
              </p:spPr>
            </p:pic>
          </p:grpSp>
        </p:grpSp>
        <p:sp>
          <p:nvSpPr>
            <p:cNvPr id="10" name="Rectangle 9"/>
            <p:cNvSpPr/>
            <p:nvPr/>
          </p:nvSpPr>
          <p:spPr bwMode="auto">
            <a:xfrm>
              <a:off x="7529514" y="2355046"/>
              <a:ext cx="533400" cy="616754"/>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121" name="Rectangle 120"/>
            <p:cNvSpPr/>
            <p:nvPr/>
          </p:nvSpPr>
          <p:spPr bwMode="auto">
            <a:xfrm>
              <a:off x="8853489" y="2355046"/>
              <a:ext cx="533400" cy="616754"/>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122" name="Rectangle 121"/>
            <p:cNvSpPr/>
            <p:nvPr/>
          </p:nvSpPr>
          <p:spPr bwMode="auto">
            <a:xfrm>
              <a:off x="10167939" y="2355046"/>
              <a:ext cx="533400" cy="616754"/>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347123" y="2230573"/>
              <a:ext cx="853440" cy="853440"/>
            </a:xfrm>
            <a:prstGeom prst="rect">
              <a:avLst/>
            </a:prstGeom>
          </p:spPr>
        </p:pic>
        <p:pic>
          <p:nvPicPr>
            <p:cNvPr id="16" name="Picture 1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2195" y="2230573"/>
              <a:ext cx="853440" cy="853440"/>
            </a:xfrm>
            <a:prstGeom prst="rect">
              <a:avLst/>
            </a:prstGeom>
          </p:spPr>
        </p:pic>
        <p:pic>
          <p:nvPicPr>
            <p:cNvPr id="17" name="Picture 1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997266" y="2230573"/>
              <a:ext cx="853440" cy="853440"/>
            </a:xfrm>
            <a:prstGeom prst="rect">
              <a:avLst/>
            </a:prstGeom>
          </p:spPr>
        </p:pic>
      </p:grpSp>
      <p:grpSp>
        <p:nvGrpSpPr>
          <p:cNvPr id="72" name="Group 71">
            <a:extLst>
              <a:ext uri="{FF2B5EF4-FFF2-40B4-BE49-F238E27FC236}">
                <a16:creationId xmlns:a16="http://schemas.microsoft.com/office/drawing/2014/main" id="{DBB2E859-67CD-41B2-814C-F3B90A555732}"/>
              </a:ext>
            </a:extLst>
          </p:cNvPr>
          <p:cNvGrpSpPr/>
          <p:nvPr/>
        </p:nvGrpSpPr>
        <p:grpSpPr>
          <a:xfrm>
            <a:off x="10954363" y="-335268"/>
            <a:ext cx="1488190" cy="1744298"/>
            <a:chOff x="10745492" y="-292054"/>
            <a:chExt cx="1697062" cy="1989116"/>
          </a:xfrm>
        </p:grpSpPr>
        <p:sp>
          <p:nvSpPr>
            <p:cNvPr id="74" name="Diagonal Stripe 73">
              <a:extLst>
                <a:ext uri="{FF2B5EF4-FFF2-40B4-BE49-F238E27FC236}">
                  <a16:creationId xmlns:a16="http://schemas.microsoft.com/office/drawing/2014/main" id="{4E00F7DE-CF58-4350-A174-C2C3FCA5D8E3}"/>
                </a:ext>
              </a:extLst>
            </p:cNvPr>
            <p:cNvSpPr/>
            <p:nvPr/>
          </p:nvSpPr>
          <p:spPr bwMode="auto">
            <a:xfrm rot="5400000">
              <a:off x="10745492" y="0"/>
              <a:ext cx="1697062" cy="1697062"/>
            </a:xfrm>
            <a:prstGeom prst="diagStripe">
              <a:avLst/>
            </a:prstGeom>
            <a:solidFill>
              <a:srgbClr val="BAD80A"/>
            </a:solidFill>
            <a:ln>
              <a:noFill/>
              <a:headEnd type="none" w="med" len="med"/>
              <a:tailEnd type="none" w="med" len="med"/>
            </a:ln>
            <a:effectLst>
              <a:outerShdw dist="76200" dir="5400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a:solidFill>
                  <a:srgbClr val="BAD80A"/>
                </a:solidFill>
                <a:ea typeface="Segoe UI" pitchFamily="34" charset="0"/>
                <a:cs typeface="Segoe UI" pitchFamily="34" charset="0"/>
              </a:endParaRPr>
            </a:p>
          </p:txBody>
        </p:sp>
        <p:sp>
          <p:nvSpPr>
            <p:cNvPr id="75" name="TextBox 74">
              <a:extLst>
                <a:ext uri="{FF2B5EF4-FFF2-40B4-BE49-F238E27FC236}">
                  <a16:creationId xmlns:a16="http://schemas.microsoft.com/office/drawing/2014/main" id="{ADD275B3-B10C-447C-99F6-8A43AACF9ABB}"/>
                </a:ext>
              </a:extLst>
            </p:cNvPr>
            <p:cNvSpPr txBox="1"/>
            <p:nvPr/>
          </p:nvSpPr>
          <p:spPr>
            <a:xfrm rot="2704426">
              <a:off x="10827029" y="372054"/>
              <a:ext cx="1917854" cy="589637"/>
            </a:xfrm>
            <a:prstGeom prst="rect">
              <a:avLst/>
            </a:prstGeom>
            <a:noFill/>
          </p:spPr>
          <p:txBody>
            <a:bodyPr wrap="none" lIns="182880" tIns="146304" rIns="182880" bIns="146304" rtlCol="0">
              <a:spAutoFit/>
            </a:bodyPr>
            <a:lstStyle/>
            <a:p>
              <a:pPr>
                <a:lnSpc>
                  <a:spcPct val="90000"/>
                </a:lnSpc>
                <a:spcAft>
                  <a:spcPts val="600"/>
                </a:spcAft>
              </a:pPr>
              <a:r>
                <a:rPr lang="en-GB" sz="1600" b="1">
                  <a:solidFill>
                    <a:srgbClr val="647406"/>
                  </a:solidFill>
                </a:rPr>
                <a:t>  GA Jan 2017</a:t>
              </a:r>
            </a:p>
          </p:txBody>
        </p:sp>
      </p:grpSp>
      <p:sp>
        <p:nvSpPr>
          <p:cNvPr id="64" name="Content Placeholder 2">
            <a:extLst>
              <a:ext uri="{FF2B5EF4-FFF2-40B4-BE49-F238E27FC236}">
                <a16:creationId xmlns:a16="http://schemas.microsoft.com/office/drawing/2014/main" id="{49D28A7E-E470-4310-9CC7-26C2430FB087}"/>
              </a:ext>
            </a:extLst>
          </p:cNvPr>
          <p:cNvSpPr txBox="1">
            <a:spLocks/>
          </p:cNvSpPr>
          <p:nvPr/>
        </p:nvSpPr>
        <p:spPr>
          <a:xfrm>
            <a:off x="5196077" y="2231874"/>
            <a:ext cx="6863952" cy="3127010"/>
          </a:xfrm>
          <a:prstGeom prst="rect">
            <a:avLst/>
          </a:prstGeom>
          <a:noFill/>
        </p:spPr>
        <p:txBody>
          <a:bodyPr vert="horz" wrap="square" lIns="182880" tIns="146304" rIns="182880" bIns="146304"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503">
              <a:lnSpc>
                <a:spcPct val="100000"/>
              </a:lnSpc>
              <a:spcBef>
                <a:spcPts val="0"/>
              </a:spcBef>
              <a:spcAft>
                <a:spcPts val="1200"/>
              </a:spcAft>
              <a:buClr>
                <a:srgbClr val="FFFFFF"/>
              </a:buClr>
              <a:buFont typeface="Wingdings" panose="05000000000000000000" pitchFamily="2" charset="2"/>
              <a:buNone/>
              <a:defRPr/>
            </a:pPr>
            <a:r>
              <a:rPr lang="en-US" sz="2400" dirty="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rPr>
              <a:t>Prescriptive microservice platform</a:t>
            </a:r>
          </a:p>
          <a:p>
            <a:pPr marL="0" indent="0" defTabSz="932503">
              <a:lnSpc>
                <a:spcPct val="100000"/>
              </a:lnSpc>
              <a:spcBef>
                <a:spcPts val="0"/>
              </a:spcBef>
              <a:spcAft>
                <a:spcPts val="1200"/>
              </a:spcAft>
              <a:buClr>
                <a:srgbClr val="FFFFFF"/>
              </a:buClr>
              <a:buFont typeface="Wingdings" panose="05000000000000000000" pitchFamily="2" charset="2"/>
              <a:buNone/>
              <a:defRPr/>
            </a:pPr>
            <a:r>
              <a:rPr lang="en-US" sz="2400" dirty="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rPr>
              <a:t>Stateful and stateless microservices</a:t>
            </a:r>
          </a:p>
          <a:p>
            <a:pPr marL="0" indent="0" defTabSz="932503">
              <a:lnSpc>
                <a:spcPct val="100000"/>
              </a:lnSpc>
              <a:spcBef>
                <a:spcPts val="0"/>
              </a:spcBef>
              <a:spcAft>
                <a:spcPts val="1200"/>
              </a:spcAft>
              <a:buClr>
                <a:srgbClr val="FFFFFF"/>
              </a:buClr>
              <a:buFont typeface="Wingdings" panose="05000000000000000000" pitchFamily="2" charset="2"/>
              <a:buNone/>
              <a:defRPr/>
            </a:pPr>
            <a:r>
              <a:rPr lang="en-US" sz="2400" dirty="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rPr>
              <a:t>.NET and Java API’s </a:t>
            </a:r>
          </a:p>
          <a:p>
            <a:pPr marL="0" indent="0" defTabSz="932503">
              <a:lnSpc>
                <a:spcPct val="100000"/>
              </a:lnSpc>
              <a:spcBef>
                <a:spcPts val="0"/>
              </a:spcBef>
              <a:spcAft>
                <a:spcPts val="1200"/>
              </a:spcAft>
              <a:buClr>
                <a:srgbClr val="FFFFFF"/>
              </a:buClr>
              <a:buFont typeface="Wingdings" panose="05000000000000000000" pitchFamily="2" charset="2"/>
              <a:buNone/>
              <a:defRPr/>
            </a:pPr>
            <a:r>
              <a:rPr lang="en-US" sz="2400" dirty="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rPr>
              <a:t>Windows Server and Linux</a:t>
            </a:r>
          </a:p>
          <a:p>
            <a:pPr marL="0" indent="0" defTabSz="932503">
              <a:lnSpc>
                <a:spcPct val="100000"/>
              </a:lnSpc>
              <a:spcBef>
                <a:spcPts val="0"/>
              </a:spcBef>
              <a:spcAft>
                <a:spcPts val="1200"/>
              </a:spcAft>
              <a:buClr>
                <a:srgbClr val="FFFFFF"/>
              </a:buClr>
              <a:buFont typeface="Wingdings" panose="05000000000000000000" pitchFamily="2" charset="2"/>
              <a:buNone/>
              <a:defRPr/>
            </a:pPr>
            <a:r>
              <a:rPr lang="en-US" sz="2400" dirty="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rPr>
              <a:t>Deploy on Azure, Azure Stack, VMware, OpenStack, AWS</a:t>
            </a:r>
          </a:p>
        </p:txBody>
      </p:sp>
    </p:spTree>
    <p:extLst>
      <p:ext uri="{BB962C8B-B14F-4D97-AF65-F5344CB8AC3E}">
        <p14:creationId xmlns:p14="http://schemas.microsoft.com/office/powerpoint/2010/main" val="28469466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500"/>
                                        <p:tgtEl>
                                          <p:spTgt spid="45"/>
                                        </p:tgtEl>
                                      </p:cBhvr>
                                    </p:animEffect>
                                  </p:childTnLst>
                                </p:cTn>
                              </p:par>
                              <p:par>
                                <p:cTn id="8" presetID="35" presetClass="path" presetSubtype="0" decel="100000" fill="hold" grpId="1" nodeType="withEffect">
                                  <p:stCondLst>
                                    <p:cond delay="250"/>
                                  </p:stCondLst>
                                  <p:childTnLst>
                                    <p:animMotion origin="layout" path="M -3.14526E-6 -2.00182E-6 L -0.02374 -2.00182E-6 " pathEditMode="relative" rAng="0" ptsTypes="AA">
                                      <p:cBhvr>
                                        <p:cTn id="9" dur="750" spd="-100000" fill="hold"/>
                                        <p:tgtEl>
                                          <p:spTgt spid="45"/>
                                        </p:tgtEl>
                                        <p:attrNameLst>
                                          <p:attrName>ppt_x</p:attrName>
                                          <p:attrName>ppt_y</p:attrName>
                                        </p:attrNameLst>
                                      </p:cBhvr>
                                      <p:rCtr x="-1187" y="0"/>
                                    </p:animMotion>
                                  </p:childTnLst>
                                </p:cTn>
                              </p:par>
                              <p:par>
                                <p:cTn id="10" presetID="10" presetClass="entr" presetSubtype="0" fill="hold" grpId="0" nodeType="withEffect">
                                  <p:stCondLst>
                                    <p:cond delay="0"/>
                                  </p:stCondLst>
                                  <p:childTnLst>
                                    <p:set>
                                      <p:cBhvr>
                                        <p:cTn id="11" dur="1" fill="hold">
                                          <p:stCondLst>
                                            <p:cond delay="0"/>
                                          </p:stCondLst>
                                        </p:cTn>
                                        <p:tgtEl>
                                          <p:spTgt spid="64"/>
                                        </p:tgtEl>
                                        <p:attrNameLst>
                                          <p:attrName>style.visibility</p:attrName>
                                        </p:attrNameLst>
                                      </p:cBhvr>
                                      <p:to>
                                        <p:strVal val="visible"/>
                                      </p:to>
                                    </p:set>
                                    <p:animEffect transition="in" filter="fade">
                                      <p:cBhvr>
                                        <p:cTn id="12" dur="500"/>
                                        <p:tgtEl>
                                          <p:spTgt spid="64"/>
                                        </p:tgtEl>
                                      </p:cBhvr>
                                    </p:animEffect>
                                  </p:childTnLst>
                                </p:cTn>
                              </p:par>
                              <p:par>
                                <p:cTn id="13" presetID="35" presetClass="path" presetSubtype="0" decel="100000" fill="hold" grpId="1" nodeType="withEffect">
                                  <p:stCondLst>
                                    <p:cond delay="0"/>
                                  </p:stCondLst>
                                  <p:childTnLst>
                                    <p:animMotion origin="layout" path="M -7.42915E-7 9.12392E-7 L -0.05285 9.12392E-7 " pathEditMode="relative" rAng="0" ptsTypes="AA">
                                      <p:cBhvr>
                                        <p:cTn id="14" dur="750" spd="-100000" fill="hold"/>
                                        <p:tgtEl>
                                          <p:spTgt spid="64"/>
                                        </p:tgtEl>
                                        <p:attrNameLst>
                                          <p:attrName>ppt_x</p:attrName>
                                          <p:attrName>ppt_y</p:attrName>
                                        </p:attrNameLst>
                                      </p:cBhvr>
                                      <p:rCtr x="-264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P spid="45" grpId="1"/>
      <p:bldP spid="64" grpId="0"/>
      <p:bldP spid="64" grpId="1"/>
    </p:bldLst>
  </p:timing>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00827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C27AA81-749F-4958-A2A3-ECCD9C3980B4}"/>
              </a:ext>
            </a:extLst>
          </p:cNvPr>
          <p:cNvSpPr>
            <a:spLocks noGrp="1"/>
          </p:cNvSpPr>
          <p:nvPr>
            <p:ph type="title"/>
          </p:nvPr>
        </p:nvSpPr>
        <p:spPr/>
        <p:txBody>
          <a:bodyPr/>
          <a:lstStyle/>
          <a:p>
            <a:r>
              <a:rPr lang="en-GB" dirty="0"/>
              <a:t>Lab 2: Virtual Machine Tutorial</a:t>
            </a:r>
          </a:p>
        </p:txBody>
      </p:sp>
      <p:sp>
        <p:nvSpPr>
          <p:cNvPr id="39" name="Content Placeholder 2">
            <a:extLst>
              <a:ext uri="{FF2B5EF4-FFF2-40B4-BE49-F238E27FC236}">
                <a16:creationId xmlns:a16="http://schemas.microsoft.com/office/drawing/2014/main" id="{EE31190F-6E11-4B97-B80B-566517E06820}"/>
              </a:ext>
            </a:extLst>
          </p:cNvPr>
          <p:cNvSpPr txBox="1">
            <a:spLocks/>
          </p:cNvSpPr>
          <p:nvPr/>
        </p:nvSpPr>
        <p:spPr>
          <a:xfrm>
            <a:off x="1629917" y="1552605"/>
            <a:ext cx="8101912" cy="5066002"/>
          </a:xfrm>
          <a:prstGeom prst="rect">
            <a:avLst/>
          </a:prstGeom>
          <a:noFill/>
        </p:spPr>
        <p:txBody>
          <a:bodyPr vert="horz" wrap="square" lIns="182880" tIns="146304" rIns="182880" bIns="146304"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32503">
              <a:lnSpc>
                <a:spcPct val="100000"/>
              </a:lnSpc>
              <a:spcBef>
                <a:spcPts val="0"/>
              </a:spcBef>
              <a:spcAft>
                <a:spcPts val="1200"/>
              </a:spcAft>
              <a:buClr>
                <a:srgbClr val="FFFFFF"/>
              </a:buClr>
              <a:defRPr/>
            </a:pPr>
            <a:r>
              <a:rPr lang="en-US" sz="2400" dirty="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rPr>
              <a:t>Making use of the tutorials in Azure Docs</a:t>
            </a:r>
          </a:p>
          <a:p>
            <a:pPr defTabSz="932503">
              <a:lnSpc>
                <a:spcPct val="100000"/>
              </a:lnSpc>
              <a:spcBef>
                <a:spcPts val="0"/>
              </a:spcBef>
              <a:spcAft>
                <a:spcPts val="1200"/>
              </a:spcAft>
              <a:buClr>
                <a:srgbClr val="FFFFFF"/>
              </a:buClr>
              <a:defRPr/>
            </a:pPr>
            <a:r>
              <a:rPr lang="en-US" sz="2400" dirty="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rPr>
              <a:t>Choose:</a:t>
            </a:r>
          </a:p>
          <a:p>
            <a:pPr lvl="1" defTabSz="932503">
              <a:lnSpc>
                <a:spcPct val="100000"/>
              </a:lnSpc>
              <a:spcBef>
                <a:spcPts val="0"/>
              </a:spcBef>
              <a:spcAft>
                <a:spcPts val="1200"/>
              </a:spcAft>
              <a:buClr>
                <a:srgbClr val="FFFFFF"/>
              </a:buClr>
              <a:defRPr/>
            </a:pPr>
            <a:r>
              <a:rPr lang="en-US" sz="2000" dirty="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rPr>
              <a:t>Linux</a:t>
            </a:r>
          </a:p>
          <a:p>
            <a:pPr lvl="1" defTabSz="932503">
              <a:lnSpc>
                <a:spcPct val="100000"/>
              </a:lnSpc>
              <a:spcBef>
                <a:spcPts val="0"/>
              </a:spcBef>
              <a:spcAft>
                <a:spcPts val="1200"/>
              </a:spcAft>
              <a:buClr>
                <a:srgbClr val="FFFFFF"/>
              </a:buClr>
              <a:defRPr/>
            </a:pPr>
            <a:r>
              <a:rPr lang="en-US" sz="2000" dirty="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rPr>
              <a:t>Windows</a:t>
            </a:r>
          </a:p>
          <a:p>
            <a:pPr defTabSz="932503">
              <a:lnSpc>
                <a:spcPct val="100000"/>
              </a:lnSpc>
              <a:spcBef>
                <a:spcPts val="0"/>
              </a:spcBef>
              <a:spcAft>
                <a:spcPts val="1200"/>
              </a:spcAft>
              <a:buClr>
                <a:srgbClr val="FFFFFF"/>
              </a:buClr>
              <a:defRPr/>
            </a:pPr>
            <a:r>
              <a:rPr lang="en-US" sz="2400" dirty="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rPr>
              <a:t>Choose:</a:t>
            </a:r>
          </a:p>
          <a:p>
            <a:pPr lvl="1" defTabSz="932503">
              <a:lnSpc>
                <a:spcPct val="100000"/>
              </a:lnSpc>
              <a:spcBef>
                <a:spcPts val="0"/>
              </a:spcBef>
              <a:spcAft>
                <a:spcPts val="1200"/>
              </a:spcAft>
              <a:buClr>
                <a:srgbClr val="FFFFFF"/>
              </a:buClr>
              <a:defRPr/>
            </a:pPr>
            <a:r>
              <a:rPr lang="en-US" sz="2000" dirty="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rPr>
              <a:t>Portal</a:t>
            </a:r>
          </a:p>
          <a:p>
            <a:pPr lvl="1" defTabSz="932503">
              <a:lnSpc>
                <a:spcPct val="100000"/>
              </a:lnSpc>
              <a:spcBef>
                <a:spcPts val="0"/>
              </a:spcBef>
              <a:spcAft>
                <a:spcPts val="1200"/>
              </a:spcAft>
              <a:buClr>
                <a:srgbClr val="FFFFFF"/>
              </a:buClr>
              <a:defRPr/>
            </a:pPr>
            <a:r>
              <a:rPr lang="en-US" sz="2000" dirty="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rPr>
              <a:t>CLI 2.0</a:t>
            </a:r>
          </a:p>
          <a:p>
            <a:pPr lvl="1" defTabSz="932503">
              <a:lnSpc>
                <a:spcPct val="100000"/>
              </a:lnSpc>
              <a:spcBef>
                <a:spcPts val="0"/>
              </a:spcBef>
              <a:spcAft>
                <a:spcPts val="1200"/>
              </a:spcAft>
              <a:buClr>
                <a:srgbClr val="FFFFFF"/>
              </a:buClr>
              <a:defRPr/>
            </a:pPr>
            <a:r>
              <a:rPr lang="en-US" sz="2000" dirty="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rPr>
              <a:t>PowerShell</a:t>
            </a:r>
          </a:p>
          <a:p>
            <a:pPr defTabSz="932503">
              <a:lnSpc>
                <a:spcPct val="100000"/>
              </a:lnSpc>
              <a:spcBef>
                <a:spcPts val="0"/>
              </a:spcBef>
              <a:spcAft>
                <a:spcPts val="1200"/>
              </a:spcAft>
              <a:buClr>
                <a:srgbClr val="FFFFFF"/>
              </a:buClr>
              <a:defRPr/>
            </a:pPr>
            <a:r>
              <a:rPr lang="en-US" sz="2400" dirty="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rPr>
              <a:t>Check the lab guide for parameters</a:t>
            </a:r>
          </a:p>
          <a:p>
            <a:pPr defTabSz="932503">
              <a:lnSpc>
                <a:spcPct val="100000"/>
              </a:lnSpc>
              <a:spcBef>
                <a:spcPts val="0"/>
              </a:spcBef>
              <a:spcAft>
                <a:spcPts val="1200"/>
              </a:spcAft>
              <a:buClr>
                <a:srgbClr val="FFFFFF"/>
              </a:buClr>
              <a:defRPr/>
            </a:pPr>
            <a:r>
              <a:rPr lang="en-US" sz="2400" dirty="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rPr>
              <a:t>Web server configuration section is optional</a:t>
            </a:r>
          </a:p>
        </p:txBody>
      </p:sp>
    </p:spTree>
    <p:extLst>
      <p:ext uri="{BB962C8B-B14F-4D97-AF65-F5344CB8AC3E}">
        <p14:creationId xmlns:p14="http://schemas.microsoft.com/office/powerpoint/2010/main" val="22871287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par>
                                <p:cTn id="8" presetID="35" presetClass="path" presetSubtype="0" decel="100000" fill="hold" grpId="1" nodeType="withEffect">
                                  <p:stCondLst>
                                    <p:cond delay="0"/>
                                  </p:stCondLst>
                                  <p:childTnLst>
                                    <p:animMotion origin="layout" path="M 2.91294E-6 3.60418E-6 L -0.05285 3.60418E-6 " pathEditMode="relative" rAng="0" ptsTypes="AA">
                                      <p:cBhvr>
                                        <p:cTn id="9" dur="750" spd="-100000" fill="hold"/>
                                        <p:tgtEl>
                                          <p:spTgt spid="39"/>
                                        </p:tgtEl>
                                        <p:attrNameLst>
                                          <p:attrName>ppt_x</p:attrName>
                                          <p:attrName>ppt_y</p:attrName>
                                        </p:attrNameLst>
                                      </p:cBhvr>
                                      <p:rCtr x="-264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39" grpId="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1" name="Group 4"/>
          <p:cNvGrpSpPr>
            <a:grpSpLocks noChangeAspect="1"/>
          </p:cNvGrpSpPr>
          <p:nvPr/>
        </p:nvGrpSpPr>
        <p:grpSpPr bwMode="auto">
          <a:xfrm>
            <a:off x="6515364" y="1565243"/>
            <a:ext cx="5446156" cy="4515529"/>
            <a:chOff x="2863" y="318"/>
            <a:chExt cx="4354" cy="3610"/>
          </a:xfrm>
        </p:grpSpPr>
        <p:sp>
          <p:nvSpPr>
            <p:cNvPr id="82" name="AutoShape 3"/>
            <p:cNvSpPr>
              <a:spLocks noChangeAspect="1" noChangeArrowheads="1" noTextEdit="1"/>
            </p:cNvSpPr>
            <p:nvPr/>
          </p:nvSpPr>
          <p:spPr bwMode="auto">
            <a:xfrm>
              <a:off x="2864" y="319"/>
              <a:ext cx="4353" cy="3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83" name="Freeform 5"/>
            <p:cNvSpPr>
              <a:spLocks/>
            </p:cNvSpPr>
            <p:nvPr/>
          </p:nvSpPr>
          <p:spPr bwMode="auto">
            <a:xfrm>
              <a:off x="2867" y="2623"/>
              <a:ext cx="1358" cy="655"/>
            </a:xfrm>
            <a:custGeom>
              <a:avLst/>
              <a:gdLst>
                <a:gd name="T0" fmla="*/ 935 w 935"/>
                <a:gd name="T1" fmla="*/ 390 h 451"/>
                <a:gd name="T2" fmla="*/ 875 w 935"/>
                <a:gd name="T3" fmla="*/ 451 h 451"/>
                <a:gd name="T4" fmla="*/ 60 w 935"/>
                <a:gd name="T5" fmla="*/ 451 h 451"/>
                <a:gd name="T6" fmla="*/ 0 w 935"/>
                <a:gd name="T7" fmla="*/ 390 h 451"/>
                <a:gd name="T8" fmla="*/ 0 w 935"/>
                <a:gd name="T9" fmla="*/ 60 h 451"/>
                <a:gd name="T10" fmla="*/ 60 w 935"/>
                <a:gd name="T11" fmla="*/ 0 h 451"/>
                <a:gd name="T12" fmla="*/ 875 w 935"/>
                <a:gd name="T13" fmla="*/ 0 h 451"/>
                <a:gd name="T14" fmla="*/ 935 w 935"/>
                <a:gd name="T15" fmla="*/ 60 h 451"/>
                <a:gd name="T16" fmla="*/ 935 w 935"/>
                <a:gd name="T17" fmla="*/ 390 h 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5" h="451">
                  <a:moveTo>
                    <a:pt x="935" y="390"/>
                  </a:moveTo>
                  <a:cubicBezTo>
                    <a:pt x="935" y="424"/>
                    <a:pt x="908" y="451"/>
                    <a:pt x="875" y="451"/>
                  </a:cubicBezTo>
                  <a:cubicBezTo>
                    <a:pt x="60" y="451"/>
                    <a:pt x="60" y="451"/>
                    <a:pt x="60" y="451"/>
                  </a:cubicBezTo>
                  <a:cubicBezTo>
                    <a:pt x="27" y="451"/>
                    <a:pt x="0" y="424"/>
                    <a:pt x="0" y="390"/>
                  </a:cubicBezTo>
                  <a:cubicBezTo>
                    <a:pt x="0" y="60"/>
                    <a:pt x="0" y="60"/>
                    <a:pt x="0" y="60"/>
                  </a:cubicBezTo>
                  <a:cubicBezTo>
                    <a:pt x="0" y="27"/>
                    <a:pt x="27" y="0"/>
                    <a:pt x="60" y="0"/>
                  </a:cubicBezTo>
                  <a:cubicBezTo>
                    <a:pt x="875" y="0"/>
                    <a:pt x="875" y="0"/>
                    <a:pt x="875" y="0"/>
                  </a:cubicBezTo>
                  <a:cubicBezTo>
                    <a:pt x="908" y="0"/>
                    <a:pt x="935" y="27"/>
                    <a:pt x="935" y="60"/>
                  </a:cubicBezTo>
                  <a:lnTo>
                    <a:pt x="935" y="390"/>
                  </a:lnTo>
                  <a:close/>
                </a:path>
              </a:pathLst>
            </a:custGeom>
            <a:solidFill>
              <a:srgbClr val="022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84" name="Freeform 6"/>
            <p:cNvSpPr>
              <a:spLocks/>
            </p:cNvSpPr>
            <p:nvPr/>
          </p:nvSpPr>
          <p:spPr bwMode="auto">
            <a:xfrm>
              <a:off x="2863" y="2620"/>
              <a:ext cx="1366" cy="661"/>
            </a:xfrm>
            <a:custGeom>
              <a:avLst/>
              <a:gdLst>
                <a:gd name="T0" fmla="*/ 938 w 941"/>
                <a:gd name="T1" fmla="*/ 392 h 455"/>
                <a:gd name="T2" fmla="*/ 936 w 941"/>
                <a:gd name="T3" fmla="*/ 392 h 455"/>
                <a:gd name="T4" fmla="*/ 919 w 941"/>
                <a:gd name="T5" fmla="*/ 433 h 455"/>
                <a:gd name="T6" fmla="*/ 878 w 941"/>
                <a:gd name="T7" fmla="*/ 450 h 455"/>
                <a:gd name="T8" fmla="*/ 63 w 941"/>
                <a:gd name="T9" fmla="*/ 450 h 455"/>
                <a:gd name="T10" fmla="*/ 22 w 941"/>
                <a:gd name="T11" fmla="*/ 433 h 455"/>
                <a:gd name="T12" fmla="*/ 5 w 941"/>
                <a:gd name="T13" fmla="*/ 392 h 455"/>
                <a:gd name="T14" fmla="*/ 5 w 941"/>
                <a:gd name="T15" fmla="*/ 62 h 455"/>
                <a:gd name="T16" fmla="*/ 22 w 941"/>
                <a:gd name="T17" fmla="*/ 22 h 455"/>
                <a:gd name="T18" fmla="*/ 63 w 941"/>
                <a:gd name="T19" fmla="*/ 5 h 455"/>
                <a:gd name="T20" fmla="*/ 878 w 941"/>
                <a:gd name="T21" fmla="*/ 5 h 455"/>
                <a:gd name="T22" fmla="*/ 919 w 941"/>
                <a:gd name="T23" fmla="*/ 22 h 455"/>
                <a:gd name="T24" fmla="*/ 936 w 941"/>
                <a:gd name="T25" fmla="*/ 62 h 455"/>
                <a:gd name="T26" fmla="*/ 936 w 941"/>
                <a:gd name="T27" fmla="*/ 392 h 455"/>
                <a:gd name="T28" fmla="*/ 938 w 941"/>
                <a:gd name="T29" fmla="*/ 392 h 455"/>
                <a:gd name="T30" fmla="*/ 941 w 941"/>
                <a:gd name="T31" fmla="*/ 392 h 455"/>
                <a:gd name="T32" fmla="*/ 941 w 941"/>
                <a:gd name="T33" fmla="*/ 62 h 455"/>
                <a:gd name="T34" fmla="*/ 878 w 941"/>
                <a:gd name="T35" fmla="*/ 0 h 455"/>
                <a:gd name="T36" fmla="*/ 63 w 941"/>
                <a:gd name="T37" fmla="*/ 0 h 455"/>
                <a:gd name="T38" fmla="*/ 0 w 941"/>
                <a:gd name="T39" fmla="*/ 62 h 455"/>
                <a:gd name="T40" fmla="*/ 0 w 941"/>
                <a:gd name="T41" fmla="*/ 392 h 455"/>
                <a:gd name="T42" fmla="*/ 63 w 941"/>
                <a:gd name="T43" fmla="*/ 455 h 455"/>
                <a:gd name="T44" fmla="*/ 878 w 941"/>
                <a:gd name="T45" fmla="*/ 455 h 455"/>
                <a:gd name="T46" fmla="*/ 941 w 941"/>
                <a:gd name="T47" fmla="*/ 392 h 455"/>
                <a:gd name="T48" fmla="*/ 938 w 941"/>
                <a:gd name="T49" fmla="*/ 392 h 4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41" h="455">
                  <a:moveTo>
                    <a:pt x="938" y="392"/>
                  </a:moveTo>
                  <a:cubicBezTo>
                    <a:pt x="936" y="392"/>
                    <a:pt x="936" y="392"/>
                    <a:pt x="936" y="392"/>
                  </a:cubicBezTo>
                  <a:cubicBezTo>
                    <a:pt x="936" y="408"/>
                    <a:pt x="929" y="423"/>
                    <a:pt x="919" y="433"/>
                  </a:cubicBezTo>
                  <a:cubicBezTo>
                    <a:pt x="908" y="444"/>
                    <a:pt x="894" y="450"/>
                    <a:pt x="878" y="450"/>
                  </a:cubicBezTo>
                  <a:cubicBezTo>
                    <a:pt x="63" y="450"/>
                    <a:pt x="63" y="450"/>
                    <a:pt x="63" y="450"/>
                  </a:cubicBezTo>
                  <a:cubicBezTo>
                    <a:pt x="47" y="450"/>
                    <a:pt x="33" y="444"/>
                    <a:pt x="22" y="433"/>
                  </a:cubicBezTo>
                  <a:cubicBezTo>
                    <a:pt x="12" y="423"/>
                    <a:pt x="5" y="408"/>
                    <a:pt x="5" y="392"/>
                  </a:cubicBezTo>
                  <a:cubicBezTo>
                    <a:pt x="5" y="62"/>
                    <a:pt x="5" y="62"/>
                    <a:pt x="5" y="62"/>
                  </a:cubicBezTo>
                  <a:cubicBezTo>
                    <a:pt x="5" y="46"/>
                    <a:pt x="12" y="32"/>
                    <a:pt x="22" y="22"/>
                  </a:cubicBezTo>
                  <a:cubicBezTo>
                    <a:pt x="33" y="11"/>
                    <a:pt x="47" y="5"/>
                    <a:pt x="63" y="5"/>
                  </a:cubicBezTo>
                  <a:cubicBezTo>
                    <a:pt x="878" y="5"/>
                    <a:pt x="878" y="5"/>
                    <a:pt x="878" y="5"/>
                  </a:cubicBezTo>
                  <a:cubicBezTo>
                    <a:pt x="894" y="5"/>
                    <a:pt x="908" y="11"/>
                    <a:pt x="919" y="22"/>
                  </a:cubicBezTo>
                  <a:cubicBezTo>
                    <a:pt x="929" y="32"/>
                    <a:pt x="936" y="46"/>
                    <a:pt x="936" y="62"/>
                  </a:cubicBezTo>
                  <a:cubicBezTo>
                    <a:pt x="936" y="392"/>
                    <a:pt x="936" y="392"/>
                    <a:pt x="936" y="392"/>
                  </a:cubicBezTo>
                  <a:cubicBezTo>
                    <a:pt x="938" y="392"/>
                    <a:pt x="938" y="392"/>
                    <a:pt x="938" y="392"/>
                  </a:cubicBezTo>
                  <a:cubicBezTo>
                    <a:pt x="941" y="392"/>
                    <a:pt x="941" y="392"/>
                    <a:pt x="941" y="392"/>
                  </a:cubicBezTo>
                  <a:cubicBezTo>
                    <a:pt x="941" y="62"/>
                    <a:pt x="941" y="62"/>
                    <a:pt x="941" y="62"/>
                  </a:cubicBezTo>
                  <a:cubicBezTo>
                    <a:pt x="941" y="28"/>
                    <a:pt x="913" y="0"/>
                    <a:pt x="878" y="0"/>
                  </a:cubicBezTo>
                  <a:cubicBezTo>
                    <a:pt x="63" y="0"/>
                    <a:pt x="63" y="0"/>
                    <a:pt x="63" y="0"/>
                  </a:cubicBezTo>
                  <a:cubicBezTo>
                    <a:pt x="28" y="0"/>
                    <a:pt x="0" y="28"/>
                    <a:pt x="0" y="62"/>
                  </a:cubicBezTo>
                  <a:cubicBezTo>
                    <a:pt x="0" y="392"/>
                    <a:pt x="0" y="392"/>
                    <a:pt x="0" y="392"/>
                  </a:cubicBezTo>
                  <a:cubicBezTo>
                    <a:pt x="0" y="427"/>
                    <a:pt x="28" y="455"/>
                    <a:pt x="63" y="455"/>
                  </a:cubicBezTo>
                  <a:cubicBezTo>
                    <a:pt x="878" y="455"/>
                    <a:pt x="878" y="455"/>
                    <a:pt x="878" y="455"/>
                  </a:cubicBezTo>
                  <a:cubicBezTo>
                    <a:pt x="913" y="455"/>
                    <a:pt x="941" y="427"/>
                    <a:pt x="941" y="392"/>
                  </a:cubicBezTo>
                  <a:lnTo>
                    <a:pt x="938" y="39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85" name="Freeform 7"/>
            <p:cNvSpPr>
              <a:spLocks/>
            </p:cNvSpPr>
            <p:nvPr/>
          </p:nvSpPr>
          <p:spPr bwMode="auto">
            <a:xfrm>
              <a:off x="3003" y="2813"/>
              <a:ext cx="143" cy="326"/>
            </a:xfrm>
            <a:custGeom>
              <a:avLst/>
              <a:gdLst>
                <a:gd name="T0" fmla="*/ 0 w 98"/>
                <a:gd name="T1" fmla="*/ 0 h 224"/>
                <a:gd name="T2" fmla="*/ 0 w 98"/>
                <a:gd name="T3" fmla="*/ 189 h 224"/>
                <a:gd name="T4" fmla="*/ 98 w 98"/>
                <a:gd name="T5" fmla="*/ 224 h 224"/>
                <a:gd name="T6" fmla="*/ 98 w 98"/>
                <a:gd name="T7" fmla="*/ 0 h 224"/>
                <a:gd name="T8" fmla="*/ 0 w 98"/>
                <a:gd name="T9" fmla="*/ 0 h 224"/>
              </a:gdLst>
              <a:ahLst/>
              <a:cxnLst>
                <a:cxn ang="0">
                  <a:pos x="T0" y="T1"/>
                </a:cxn>
                <a:cxn ang="0">
                  <a:pos x="T2" y="T3"/>
                </a:cxn>
                <a:cxn ang="0">
                  <a:pos x="T4" y="T5"/>
                </a:cxn>
                <a:cxn ang="0">
                  <a:pos x="T6" y="T7"/>
                </a:cxn>
                <a:cxn ang="0">
                  <a:pos x="T8" y="T9"/>
                </a:cxn>
              </a:cxnLst>
              <a:rect l="0" t="0" r="r" b="b"/>
              <a:pathLst>
                <a:path w="98" h="224">
                  <a:moveTo>
                    <a:pt x="0" y="0"/>
                  </a:moveTo>
                  <a:cubicBezTo>
                    <a:pt x="0" y="189"/>
                    <a:pt x="0" y="189"/>
                    <a:pt x="0" y="189"/>
                  </a:cubicBezTo>
                  <a:cubicBezTo>
                    <a:pt x="0" y="208"/>
                    <a:pt x="44" y="224"/>
                    <a:pt x="98" y="224"/>
                  </a:cubicBezTo>
                  <a:cubicBezTo>
                    <a:pt x="98" y="0"/>
                    <a:pt x="98" y="0"/>
                    <a:pt x="98" y="0"/>
                  </a:cubicBez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86" name="Freeform 8"/>
            <p:cNvSpPr>
              <a:spLocks/>
            </p:cNvSpPr>
            <p:nvPr/>
          </p:nvSpPr>
          <p:spPr bwMode="auto">
            <a:xfrm>
              <a:off x="3144" y="2813"/>
              <a:ext cx="144" cy="326"/>
            </a:xfrm>
            <a:custGeom>
              <a:avLst/>
              <a:gdLst>
                <a:gd name="T0" fmla="*/ 0 w 99"/>
                <a:gd name="T1" fmla="*/ 224 h 224"/>
                <a:gd name="T2" fmla="*/ 1 w 99"/>
                <a:gd name="T3" fmla="*/ 224 h 224"/>
                <a:gd name="T4" fmla="*/ 99 w 99"/>
                <a:gd name="T5" fmla="*/ 189 h 224"/>
                <a:gd name="T6" fmla="*/ 99 w 99"/>
                <a:gd name="T7" fmla="*/ 0 h 224"/>
                <a:gd name="T8" fmla="*/ 0 w 99"/>
                <a:gd name="T9" fmla="*/ 0 h 224"/>
                <a:gd name="T10" fmla="*/ 0 w 99"/>
                <a:gd name="T11" fmla="*/ 224 h 224"/>
              </a:gdLst>
              <a:ahLst/>
              <a:cxnLst>
                <a:cxn ang="0">
                  <a:pos x="T0" y="T1"/>
                </a:cxn>
                <a:cxn ang="0">
                  <a:pos x="T2" y="T3"/>
                </a:cxn>
                <a:cxn ang="0">
                  <a:pos x="T4" y="T5"/>
                </a:cxn>
                <a:cxn ang="0">
                  <a:pos x="T6" y="T7"/>
                </a:cxn>
                <a:cxn ang="0">
                  <a:pos x="T8" y="T9"/>
                </a:cxn>
                <a:cxn ang="0">
                  <a:pos x="T10" y="T11"/>
                </a:cxn>
              </a:cxnLst>
              <a:rect l="0" t="0" r="r" b="b"/>
              <a:pathLst>
                <a:path w="99" h="224">
                  <a:moveTo>
                    <a:pt x="0" y="224"/>
                  </a:moveTo>
                  <a:cubicBezTo>
                    <a:pt x="1" y="224"/>
                    <a:pt x="1" y="224"/>
                    <a:pt x="1" y="224"/>
                  </a:cubicBezTo>
                  <a:cubicBezTo>
                    <a:pt x="55" y="224"/>
                    <a:pt x="99" y="208"/>
                    <a:pt x="99" y="189"/>
                  </a:cubicBezTo>
                  <a:cubicBezTo>
                    <a:pt x="99" y="0"/>
                    <a:pt x="99" y="0"/>
                    <a:pt x="99" y="0"/>
                  </a:cubicBezTo>
                  <a:cubicBezTo>
                    <a:pt x="0" y="0"/>
                    <a:pt x="0" y="0"/>
                    <a:pt x="0" y="0"/>
                  </a:cubicBezTo>
                  <a:lnTo>
                    <a:pt x="0" y="224"/>
                  </a:ln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87" name="Oval 9"/>
            <p:cNvSpPr>
              <a:spLocks noChangeArrowheads="1"/>
            </p:cNvSpPr>
            <p:nvPr/>
          </p:nvSpPr>
          <p:spPr bwMode="auto">
            <a:xfrm>
              <a:off x="3003" y="2761"/>
              <a:ext cx="285" cy="10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88" name="Oval 10"/>
            <p:cNvSpPr>
              <a:spLocks noChangeArrowheads="1"/>
            </p:cNvSpPr>
            <p:nvPr/>
          </p:nvSpPr>
          <p:spPr bwMode="auto">
            <a:xfrm>
              <a:off x="3033" y="2775"/>
              <a:ext cx="226" cy="69"/>
            </a:xfrm>
            <a:prstGeom prst="ellipse">
              <a:avLst/>
            </a:prstGeom>
            <a:solidFill>
              <a:srgbClr val="85B3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89" name="Freeform 11"/>
            <p:cNvSpPr>
              <a:spLocks/>
            </p:cNvSpPr>
            <p:nvPr/>
          </p:nvSpPr>
          <p:spPr bwMode="auto">
            <a:xfrm>
              <a:off x="3033" y="2775"/>
              <a:ext cx="226" cy="56"/>
            </a:xfrm>
            <a:custGeom>
              <a:avLst/>
              <a:gdLst>
                <a:gd name="T0" fmla="*/ 140 w 156"/>
                <a:gd name="T1" fmla="*/ 38 h 38"/>
                <a:gd name="T2" fmla="*/ 156 w 156"/>
                <a:gd name="T3" fmla="*/ 24 h 38"/>
                <a:gd name="T4" fmla="*/ 78 w 156"/>
                <a:gd name="T5" fmla="*/ 0 h 38"/>
                <a:gd name="T6" fmla="*/ 0 w 156"/>
                <a:gd name="T7" fmla="*/ 24 h 38"/>
                <a:gd name="T8" fmla="*/ 17 w 156"/>
                <a:gd name="T9" fmla="*/ 38 h 38"/>
                <a:gd name="T10" fmla="*/ 78 w 156"/>
                <a:gd name="T11" fmla="*/ 29 h 38"/>
                <a:gd name="T12" fmla="*/ 140 w 156"/>
                <a:gd name="T13" fmla="*/ 38 h 38"/>
              </a:gdLst>
              <a:ahLst/>
              <a:cxnLst>
                <a:cxn ang="0">
                  <a:pos x="T0" y="T1"/>
                </a:cxn>
                <a:cxn ang="0">
                  <a:pos x="T2" y="T3"/>
                </a:cxn>
                <a:cxn ang="0">
                  <a:pos x="T4" y="T5"/>
                </a:cxn>
                <a:cxn ang="0">
                  <a:pos x="T6" y="T7"/>
                </a:cxn>
                <a:cxn ang="0">
                  <a:pos x="T8" y="T9"/>
                </a:cxn>
                <a:cxn ang="0">
                  <a:pos x="T10" y="T11"/>
                </a:cxn>
                <a:cxn ang="0">
                  <a:pos x="T12" y="T13"/>
                </a:cxn>
              </a:cxnLst>
              <a:rect l="0" t="0" r="r" b="b"/>
              <a:pathLst>
                <a:path w="156" h="38">
                  <a:moveTo>
                    <a:pt x="140" y="38"/>
                  </a:moveTo>
                  <a:cubicBezTo>
                    <a:pt x="150" y="34"/>
                    <a:pt x="156" y="29"/>
                    <a:pt x="156" y="24"/>
                  </a:cubicBezTo>
                  <a:cubicBezTo>
                    <a:pt x="156" y="11"/>
                    <a:pt x="121" y="0"/>
                    <a:pt x="78" y="0"/>
                  </a:cubicBezTo>
                  <a:cubicBezTo>
                    <a:pt x="35" y="0"/>
                    <a:pt x="0" y="11"/>
                    <a:pt x="0" y="24"/>
                  </a:cubicBezTo>
                  <a:cubicBezTo>
                    <a:pt x="0" y="29"/>
                    <a:pt x="6" y="34"/>
                    <a:pt x="17" y="38"/>
                  </a:cubicBezTo>
                  <a:cubicBezTo>
                    <a:pt x="31" y="33"/>
                    <a:pt x="53" y="29"/>
                    <a:pt x="78" y="29"/>
                  </a:cubicBezTo>
                  <a:cubicBezTo>
                    <a:pt x="103" y="29"/>
                    <a:pt x="126" y="33"/>
                    <a:pt x="140" y="38"/>
                  </a:cubicBezTo>
                  <a:close/>
                </a:path>
              </a:pathLst>
            </a:custGeom>
            <a:solidFill>
              <a:srgbClr val="BAC8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90" name="Freeform 12"/>
            <p:cNvSpPr>
              <a:spLocks noEditPoints="1"/>
            </p:cNvSpPr>
            <p:nvPr/>
          </p:nvSpPr>
          <p:spPr bwMode="auto">
            <a:xfrm>
              <a:off x="3043" y="2928"/>
              <a:ext cx="207" cy="118"/>
            </a:xfrm>
            <a:custGeom>
              <a:avLst/>
              <a:gdLst>
                <a:gd name="T0" fmla="*/ 135 w 143"/>
                <a:gd name="T1" fmla="*/ 74 h 81"/>
                <a:gd name="T2" fmla="*/ 113 w 143"/>
                <a:gd name="T3" fmla="*/ 81 h 81"/>
                <a:gd name="T4" fmla="*/ 82 w 143"/>
                <a:gd name="T5" fmla="*/ 81 h 81"/>
                <a:gd name="T6" fmla="*/ 82 w 143"/>
                <a:gd name="T7" fmla="*/ 0 h 81"/>
                <a:gd name="T8" fmla="*/ 111 w 143"/>
                <a:gd name="T9" fmla="*/ 0 h 81"/>
                <a:gd name="T10" fmla="*/ 133 w 143"/>
                <a:gd name="T11" fmla="*/ 5 h 81"/>
                <a:gd name="T12" fmla="*/ 139 w 143"/>
                <a:gd name="T13" fmla="*/ 19 h 81"/>
                <a:gd name="T14" fmla="*/ 134 w 143"/>
                <a:gd name="T15" fmla="*/ 31 h 81"/>
                <a:gd name="T16" fmla="*/ 124 w 143"/>
                <a:gd name="T17" fmla="*/ 37 h 81"/>
                <a:gd name="T18" fmla="*/ 124 w 143"/>
                <a:gd name="T19" fmla="*/ 37 h 81"/>
                <a:gd name="T20" fmla="*/ 138 w 143"/>
                <a:gd name="T21" fmla="*/ 44 h 81"/>
                <a:gd name="T22" fmla="*/ 142 w 143"/>
                <a:gd name="T23" fmla="*/ 57 h 81"/>
                <a:gd name="T24" fmla="*/ 135 w 143"/>
                <a:gd name="T25" fmla="*/ 74 h 81"/>
                <a:gd name="T26" fmla="*/ 59 w 143"/>
                <a:gd name="T27" fmla="*/ 69 h 81"/>
                <a:gd name="T28" fmla="*/ 28 w 143"/>
                <a:gd name="T29" fmla="*/ 81 h 81"/>
                <a:gd name="T30" fmla="*/ 0 w 143"/>
                <a:gd name="T31" fmla="*/ 81 h 81"/>
                <a:gd name="T32" fmla="*/ 0 w 143"/>
                <a:gd name="T33" fmla="*/ 0 h 81"/>
                <a:gd name="T34" fmla="*/ 28 w 143"/>
                <a:gd name="T35" fmla="*/ 0 h 81"/>
                <a:gd name="T36" fmla="*/ 71 w 143"/>
                <a:gd name="T37" fmla="*/ 39 h 81"/>
                <a:gd name="T38" fmla="*/ 59 w 143"/>
                <a:gd name="T39" fmla="*/ 69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3" h="81">
                  <a:moveTo>
                    <a:pt x="135" y="74"/>
                  </a:moveTo>
                  <a:cubicBezTo>
                    <a:pt x="129" y="78"/>
                    <a:pt x="122" y="81"/>
                    <a:pt x="113" y="81"/>
                  </a:cubicBezTo>
                  <a:cubicBezTo>
                    <a:pt x="82" y="81"/>
                    <a:pt x="82" y="81"/>
                    <a:pt x="82" y="81"/>
                  </a:cubicBezTo>
                  <a:cubicBezTo>
                    <a:pt x="82" y="0"/>
                    <a:pt x="82" y="0"/>
                    <a:pt x="82" y="0"/>
                  </a:cubicBezTo>
                  <a:cubicBezTo>
                    <a:pt x="111" y="0"/>
                    <a:pt x="111" y="0"/>
                    <a:pt x="111" y="0"/>
                  </a:cubicBezTo>
                  <a:cubicBezTo>
                    <a:pt x="121" y="0"/>
                    <a:pt x="128" y="2"/>
                    <a:pt x="133" y="5"/>
                  </a:cubicBezTo>
                  <a:cubicBezTo>
                    <a:pt x="137" y="9"/>
                    <a:pt x="139" y="13"/>
                    <a:pt x="139" y="19"/>
                  </a:cubicBezTo>
                  <a:cubicBezTo>
                    <a:pt x="139" y="24"/>
                    <a:pt x="138" y="28"/>
                    <a:pt x="134" y="31"/>
                  </a:cubicBezTo>
                  <a:cubicBezTo>
                    <a:pt x="131" y="34"/>
                    <a:pt x="128" y="36"/>
                    <a:pt x="124" y="37"/>
                  </a:cubicBezTo>
                  <a:cubicBezTo>
                    <a:pt x="124" y="37"/>
                    <a:pt x="124" y="37"/>
                    <a:pt x="124" y="37"/>
                  </a:cubicBezTo>
                  <a:cubicBezTo>
                    <a:pt x="129" y="38"/>
                    <a:pt x="134" y="40"/>
                    <a:pt x="138" y="44"/>
                  </a:cubicBezTo>
                  <a:cubicBezTo>
                    <a:pt x="141" y="47"/>
                    <a:pt x="142" y="52"/>
                    <a:pt x="142" y="57"/>
                  </a:cubicBezTo>
                  <a:cubicBezTo>
                    <a:pt x="143" y="64"/>
                    <a:pt x="140" y="70"/>
                    <a:pt x="135" y="74"/>
                  </a:cubicBezTo>
                  <a:close/>
                  <a:moveTo>
                    <a:pt x="59" y="69"/>
                  </a:moveTo>
                  <a:cubicBezTo>
                    <a:pt x="52" y="77"/>
                    <a:pt x="41" y="81"/>
                    <a:pt x="28" y="81"/>
                  </a:cubicBezTo>
                  <a:cubicBezTo>
                    <a:pt x="0" y="81"/>
                    <a:pt x="0" y="81"/>
                    <a:pt x="0" y="81"/>
                  </a:cubicBezTo>
                  <a:cubicBezTo>
                    <a:pt x="0" y="0"/>
                    <a:pt x="0" y="0"/>
                    <a:pt x="0" y="0"/>
                  </a:cubicBezTo>
                  <a:cubicBezTo>
                    <a:pt x="28" y="0"/>
                    <a:pt x="28" y="0"/>
                    <a:pt x="28" y="0"/>
                  </a:cubicBezTo>
                  <a:cubicBezTo>
                    <a:pt x="57" y="0"/>
                    <a:pt x="71" y="13"/>
                    <a:pt x="71" y="39"/>
                  </a:cubicBezTo>
                  <a:cubicBezTo>
                    <a:pt x="71" y="52"/>
                    <a:pt x="67" y="62"/>
                    <a:pt x="59" y="6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91" name="Freeform 13"/>
            <p:cNvSpPr>
              <a:spLocks/>
            </p:cNvSpPr>
            <p:nvPr/>
          </p:nvSpPr>
          <p:spPr bwMode="auto">
            <a:xfrm>
              <a:off x="3069" y="2950"/>
              <a:ext cx="49" cy="74"/>
            </a:xfrm>
            <a:custGeom>
              <a:avLst/>
              <a:gdLst>
                <a:gd name="T0" fmla="*/ 9 w 34"/>
                <a:gd name="T1" fmla="*/ 0 h 51"/>
                <a:gd name="T2" fmla="*/ 0 w 34"/>
                <a:gd name="T3" fmla="*/ 0 h 51"/>
                <a:gd name="T4" fmla="*/ 0 w 34"/>
                <a:gd name="T5" fmla="*/ 51 h 51"/>
                <a:gd name="T6" fmla="*/ 9 w 34"/>
                <a:gd name="T7" fmla="*/ 51 h 51"/>
                <a:gd name="T8" fmla="*/ 28 w 34"/>
                <a:gd name="T9" fmla="*/ 44 h 51"/>
                <a:gd name="T10" fmla="*/ 34 w 34"/>
                <a:gd name="T11" fmla="*/ 25 h 51"/>
                <a:gd name="T12" fmla="*/ 28 w 34"/>
                <a:gd name="T13" fmla="*/ 7 h 51"/>
                <a:gd name="T14" fmla="*/ 9 w 34"/>
                <a:gd name="T15" fmla="*/ 0 h 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 h="51">
                  <a:moveTo>
                    <a:pt x="9" y="0"/>
                  </a:moveTo>
                  <a:cubicBezTo>
                    <a:pt x="0" y="0"/>
                    <a:pt x="0" y="0"/>
                    <a:pt x="0" y="0"/>
                  </a:cubicBezTo>
                  <a:cubicBezTo>
                    <a:pt x="0" y="51"/>
                    <a:pt x="0" y="51"/>
                    <a:pt x="0" y="51"/>
                  </a:cubicBezTo>
                  <a:cubicBezTo>
                    <a:pt x="9" y="51"/>
                    <a:pt x="9" y="51"/>
                    <a:pt x="9" y="51"/>
                  </a:cubicBezTo>
                  <a:cubicBezTo>
                    <a:pt x="17" y="51"/>
                    <a:pt x="23" y="49"/>
                    <a:pt x="28" y="44"/>
                  </a:cubicBezTo>
                  <a:cubicBezTo>
                    <a:pt x="32" y="39"/>
                    <a:pt x="34" y="33"/>
                    <a:pt x="34" y="25"/>
                  </a:cubicBezTo>
                  <a:cubicBezTo>
                    <a:pt x="34" y="17"/>
                    <a:pt x="32" y="11"/>
                    <a:pt x="28" y="7"/>
                  </a:cubicBezTo>
                  <a:cubicBezTo>
                    <a:pt x="23" y="2"/>
                    <a:pt x="17" y="0"/>
                    <a:pt x="9" y="0"/>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92" name="Freeform 14"/>
            <p:cNvSpPr>
              <a:spLocks/>
            </p:cNvSpPr>
            <p:nvPr/>
          </p:nvSpPr>
          <p:spPr bwMode="auto">
            <a:xfrm>
              <a:off x="3188" y="2948"/>
              <a:ext cx="29" cy="28"/>
            </a:xfrm>
            <a:custGeom>
              <a:avLst/>
              <a:gdLst>
                <a:gd name="T0" fmla="*/ 17 w 20"/>
                <a:gd name="T1" fmla="*/ 16 h 19"/>
                <a:gd name="T2" fmla="*/ 20 w 20"/>
                <a:gd name="T3" fmla="*/ 9 h 19"/>
                <a:gd name="T4" fmla="*/ 7 w 20"/>
                <a:gd name="T5" fmla="*/ 0 h 19"/>
                <a:gd name="T6" fmla="*/ 0 w 20"/>
                <a:gd name="T7" fmla="*/ 0 h 19"/>
                <a:gd name="T8" fmla="*/ 0 w 20"/>
                <a:gd name="T9" fmla="*/ 19 h 19"/>
                <a:gd name="T10" fmla="*/ 8 w 20"/>
                <a:gd name="T11" fmla="*/ 19 h 19"/>
                <a:gd name="T12" fmla="*/ 17 w 20"/>
                <a:gd name="T13" fmla="*/ 16 h 19"/>
              </a:gdLst>
              <a:ahLst/>
              <a:cxnLst>
                <a:cxn ang="0">
                  <a:pos x="T0" y="T1"/>
                </a:cxn>
                <a:cxn ang="0">
                  <a:pos x="T2" y="T3"/>
                </a:cxn>
                <a:cxn ang="0">
                  <a:pos x="T4" y="T5"/>
                </a:cxn>
                <a:cxn ang="0">
                  <a:pos x="T6" y="T7"/>
                </a:cxn>
                <a:cxn ang="0">
                  <a:pos x="T8" y="T9"/>
                </a:cxn>
                <a:cxn ang="0">
                  <a:pos x="T10" y="T11"/>
                </a:cxn>
                <a:cxn ang="0">
                  <a:pos x="T12" y="T13"/>
                </a:cxn>
              </a:cxnLst>
              <a:rect l="0" t="0" r="r" b="b"/>
              <a:pathLst>
                <a:path w="20" h="19">
                  <a:moveTo>
                    <a:pt x="17" y="16"/>
                  </a:moveTo>
                  <a:cubicBezTo>
                    <a:pt x="19" y="14"/>
                    <a:pt x="20" y="12"/>
                    <a:pt x="20" y="9"/>
                  </a:cubicBezTo>
                  <a:cubicBezTo>
                    <a:pt x="20" y="3"/>
                    <a:pt x="16" y="0"/>
                    <a:pt x="7" y="0"/>
                  </a:cubicBezTo>
                  <a:cubicBezTo>
                    <a:pt x="0" y="0"/>
                    <a:pt x="0" y="0"/>
                    <a:pt x="0" y="0"/>
                  </a:cubicBezTo>
                  <a:cubicBezTo>
                    <a:pt x="0" y="19"/>
                    <a:pt x="0" y="19"/>
                    <a:pt x="0" y="19"/>
                  </a:cubicBezTo>
                  <a:cubicBezTo>
                    <a:pt x="8" y="19"/>
                    <a:pt x="8" y="19"/>
                    <a:pt x="8" y="19"/>
                  </a:cubicBezTo>
                  <a:cubicBezTo>
                    <a:pt x="12" y="19"/>
                    <a:pt x="15" y="18"/>
                    <a:pt x="17" y="16"/>
                  </a:cubicBez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93" name="Freeform 15"/>
            <p:cNvSpPr>
              <a:spLocks/>
            </p:cNvSpPr>
            <p:nvPr/>
          </p:nvSpPr>
          <p:spPr bwMode="auto">
            <a:xfrm>
              <a:off x="3188" y="2995"/>
              <a:ext cx="33" cy="30"/>
            </a:xfrm>
            <a:custGeom>
              <a:avLst/>
              <a:gdLst>
                <a:gd name="T0" fmla="*/ 20 w 23"/>
                <a:gd name="T1" fmla="*/ 3 h 21"/>
                <a:gd name="T2" fmla="*/ 10 w 23"/>
                <a:gd name="T3" fmla="*/ 0 h 21"/>
                <a:gd name="T4" fmla="*/ 0 w 23"/>
                <a:gd name="T5" fmla="*/ 0 h 21"/>
                <a:gd name="T6" fmla="*/ 0 w 23"/>
                <a:gd name="T7" fmla="*/ 21 h 21"/>
                <a:gd name="T8" fmla="*/ 10 w 23"/>
                <a:gd name="T9" fmla="*/ 21 h 21"/>
                <a:gd name="T10" fmla="*/ 20 w 23"/>
                <a:gd name="T11" fmla="*/ 18 h 21"/>
                <a:gd name="T12" fmla="*/ 23 w 23"/>
                <a:gd name="T13" fmla="*/ 10 h 21"/>
                <a:gd name="T14" fmla="*/ 20 w 23"/>
                <a:gd name="T15" fmla="*/ 3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21">
                  <a:moveTo>
                    <a:pt x="20" y="3"/>
                  </a:moveTo>
                  <a:cubicBezTo>
                    <a:pt x="18" y="1"/>
                    <a:pt x="14" y="0"/>
                    <a:pt x="10" y="0"/>
                  </a:cubicBezTo>
                  <a:cubicBezTo>
                    <a:pt x="0" y="0"/>
                    <a:pt x="0" y="0"/>
                    <a:pt x="0" y="0"/>
                  </a:cubicBezTo>
                  <a:cubicBezTo>
                    <a:pt x="0" y="21"/>
                    <a:pt x="0" y="21"/>
                    <a:pt x="0" y="21"/>
                  </a:cubicBezTo>
                  <a:cubicBezTo>
                    <a:pt x="10" y="21"/>
                    <a:pt x="10" y="21"/>
                    <a:pt x="10" y="21"/>
                  </a:cubicBezTo>
                  <a:cubicBezTo>
                    <a:pt x="14" y="21"/>
                    <a:pt x="18" y="20"/>
                    <a:pt x="20" y="18"/>
                  </a:cubicBezTo>
                  <a:cubicBezTo>
                    <a:pt x="22" y="16"/>
                    <a:pt x="23" y="14"/>
                    <a:pt x="23" y="10"/>
                  </a:cubicBezTo>
                  <a:cubicBezTo>
                    <a:pt x="23" y="7"/>
                    <a:pt x="22" y="5"/>
                    <a:pt x="20" y="3"/>
                  </a:cubicBez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94" name="Rectangle 16"/>
            <p:cNvSpPr>
              <a:spLocks noChangeArrowheads="1"/>
            </p:cNvSpPr>
            <p:nvPr/>
          </p:nvSpPr>
          <p:spPr bwMode="auto">
            <a:xfrm>
              <a:off x="3398" y="2838"/>
              <a:ext cx="497" cy="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325">
                <a:defRPr/>
              </a:pPr>
              <a:r>
                <a:rPr lang="en-US" altLang="en-US" sz="1428" kern="0">
                  <a:solidFill>
                    <a:srgbClr val="FFFFFF"/>
                  </a:solidFill>
                  <a:latin typeface="Segoe UI Semilight" panose="020B0402040204020203" pitchFamily="34" charset="0"/>
                  <a:cs typeface="Segoe UI Semilight" panose="020B0402040204020203" pitchFamily="34" charset="0"/>
                </a:rPr>
                <a:t>SQL - A</a:t>
              </a:r>
              <a:endParaRPr lang="en-US" altLang="en-US" sz="1122" kern="0">
                <a:solidFill>
                  <a:srgbClr val="00B0F0"/>
                </a:solidFill>
                <a:latin typeface="Segoe UI Semilight" panose="020B0402040204020203" pitchFamily="34" charset="0"/>
                <a:cs typeface="Segoe UI Semilight" panose="020B0402040204020203" pitchFamily="34" charset="0"/>
              </a:endParaRPr>
            </a:p>
          </p:txBody>
        </p:sp>
        <p:sp>
          <p:nvSpPr>
            <p:cNvPr id="95" name="Freeform 17"/>
            <p:cNvSpPr>
              <a:spLocks/>
            </p:cNvSpPr>
            <p:nvPr/>
          </p:nvSpPr>
          <p:spPr bwMode="auto">
            <a:xfrm>
              <a:off x="4327" y="2623"/>
              <a:ext cx="1358" cy="655"/>
            </a:xfrm>
            <a:custGeom>
              <a:avLst/>
              <a:gdLst>
                <a:gd name="T0" fmla="*/ 935 w 935"/>
                <a:gd name="T1" fmla="*/ 390 h 451"/>
                <a:gd name="T2" fmla="*/ 875 w 935"/>
                <a:gd name="T3" fmla="*/ 451 h 451"/>
                <a:gd name="T4" fmla="*/ 60 w 935"/>
                <a:gd name="T5" fmla="*/ 451 h 451"/>
                <a:gd name="T6" fmla="*/ 0 w 935"/>
                <a:gd name="T7" fmla="*/ 390 h 451"/>
                <a:gd name="T8" fmla="*/ 0 w 935"/>
                <a:gd name="T9" fmla="*/ 60 h 451"/>
                <a:gd name="T10" fmla="*/ 60 w 935"/>
                <a:gd name="T11" fmla="*/ 0 h 451"/>
                <a:gd name="T12" fmla="*/ 875 w 935"/>
                <a:gd name="T13" fmla="*/ 0 h 451"/>
                <a:gd name="T14" fmla="*/ 935 w 935"/>
                <a:gd name="T15" fmla="*/ 60 h 451"/>
                <a:gd name="T16" fmla="*/ 935 w 935"/>
                <a:gd name="T17" fmla="*/ 390 h 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5" h="451">
                  <a:moveTo>
                    <a:pt x="935" y="390"/>
                  </a:moveTo>
                  <a:cubicBezTo>
                    <a:pt x="935" y="424"/>
                    <a:pt x="908" y="451"/>
                    <a:pt x="875" y="451"/>
                  </a:cubicBezTo>
                  <a:cubicBezTo>
                    <a:pt x="60" y="451"/>
                    <a:pt x="60" y="451"/>
                    <a:pt x="60" y="451"/>
                  </a:cubicBezTo>
                  <a:cubicBezTo>
                    <a:pt x="27" y="451"/>
                    <a:pt x="0" y="424"/>
                    <a:pt x="0" y="390"/>
                  </a:cubicBezTo>
                  <a:cubicBezTo>
                    <a:pt x="0" y="60"/>
                    <a:pt x="0" y="60"/>
                    <a:pt x="0" y="60"/>
                  </a:cubicBezTo>
                  <a:cubicBezTo>
                    <a:pt x="0" y="27"/>
                    <a:pt x="27" y="0"/>
                    <a:pt x="60" y="0"/>
                  </a:cubicBezTo>
                  <a:cubicBezTo>
                    <a:pt x="875" y="0"/>
                    <a:pt x="875" y="0"/>
                    <a:pt x="875" y="0"/>
                  </a:cubicBezTo>
                  <a:cubicBezTo>
                    <a:pt x="908" y="0"/>
                    <a:pt x="935" y="27"/>
                    <a:pt x="935" y="60"/>
                  </a:cubicBezTo>
                  <a:lnTo>
                    <a:pt x="935" y="390"/>
                  </a:lnTo>
                  <a:close/>
                </a:path>
              </a:pathLst>
            </a:custGeom>
            <a:solidFill>
              <a:srgbClr val="022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96" name="Freeform 18"/>
            <p:cNvSpPr>
              <a:spLocks/>
            </p:cNvSpPr>
            <p:nvPr/>
          </p:nvSpPr>
          <p:spPr bwMode="auto">
            <a:xfrm>
              <a:off x="4322" y="2620"/>
              <a:ext cx="1367" cy="661"/>
            </a:xfrm>
            <a:custGeom>
              <a:avLst/>
              <a:gdLst>
                <a:gd name="T0" fmla="*/ 938 w 941"/>
                <a:gd name="T1" fmla="*/ 392 h 455"/>
                <a:gd name="T2" fmla="*/ 936 w 941"/>
                <a:gd name="T3" fmla="*/ 392 h 455"/>
                <a:gd name="T4" fmla="*/ 919 w 941"/>
                <a:gd name="T5" fmla="*/ 433 h 455"/>
                <a:gd name="T6" fmla="*/ 878 w 941"/>
                <a:gd name="T7" fmla="*/ 450 h 455"/>
                <a:gd name="T8" fmla="*/ 63 w 941"/>
                <a:gd name="T9" fmla="*/ 450 h 455"/>
                <a:gd name="T10" fmla="*/ 22 w 941"/>
                <a:gd name="T11" fmla="*/ 433 h 455"/>
                <a:gd name="T12" fmla="*/ 5 w 941"/>
                <a:gd name="T13" fmla="*/ 392 h 455"/>
                <a:gd name="T14" fmla="*/ 5 w 941"/>
                <a:gd name="T15" fmla="*/ 62 h 455"/>
                <a:gd name="T16" fmla="*/ 22 w 941"/>
                <a:gd name="T17" fmla="*/ 22 h 455"/>
                <a:gd name="T18" fmla="*/ 63 w 941"/>
                <a:gd name="T19" fmla="*/ 5 h 455"/>
                <a:gd name="T20" fmla="*/ 878 w 941"/>
                <a:gd name="T21" fmla="*/ 5 h 455"/>
                <a:gd name="T22" fmla="*/ 878 w 941"/>
                <a:gd name="T23" fmla="*/ 5 h 455"/>
                <a:gd name="T24" fmla="*/ 919 w 941"/>
                <a:gd name="T25" fmla="*/ 22 h 455"/>
                <a:gd name="T26" fmla="*/ 936 w 941"/>
                <a:gd name="T27" fmla="*/ 62 h 455"/>
                <a:gd name="T28" fmla="*/ 936 w 941"/>
                <a:gd name="T29" fmla="*/ 392 h 455"/>
                <a:gd name="T30" fmla="*/ 938 w 941"/>
                <a:gd name="T31" fmla="*/ 392 h 455"/>
                <a:gd name="T32" fmla="*/ 941 w 941"/>
                <a:gd name="T33" fmla="*/ 392 h 455"/>
                <a:gd name="T34" fmla="*/ 941 w 941"/>
                <a:gd name="T35" fmla="*/ 62 h 455"/>
                <a:gd name="T36" fmla="*/ 878 w 941"/>
                <a:gd name="T37" fmla="*/ 0 h 455"/>
                <a:gd name="T38" fmla="*/ 63 w 941"/>
                <a:gd name="T39" fmla="*/ 0 h 455"/>
                <a:gd name="T40" fmla="*/ 0 w 941"/>
                <a:gd name="T41" fmla="*/ 62 h 455"/>
                <a:gd name="T42" fmla="*/ 0 w 941"/>
                <a:gd name="T43" fmla="*/ 392 h 455"/>
                <a:gd name="T44" fmla="*/ 63 w 941"/>
                <a:gd name="T45" fmla="*/ 455 h 455"/>
                <a:gd name="T46" fmla="*/ 878 w 941"/>
                <a:gd name="T47" fmla="*/ 455 h 455"/>
                <a:gd name="T48" fmla="*/ 878 w 941"/>
                <a:gd name="T49" fmla="*/ 455 h 455"/>
                <a:gd name="T50" fmla="*/ 941 w 941"/>
                <a:gd name="T51" fmla="*/ 392 h 455"/>
                <a:gd name="T52" fmla="*/ 938 w 941"/>
                <a:gd name="T53" fmla="*/ 392 h 4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41" h="455">
                  <a:moveTo>
                    <a:pt x="938" y="392"/>
                  </a:moveTo>
                  <a:cubicBezTo>
                    <a:pt x="936" y="392"/>
                    <a:pt x="936" y="392"/>
                    <a:pt x="936" y="392"/>
                  </a:cubicBezTo>
                  <a:cubicBezTo>
                    <a:pt x="936" y="408"/>
                    <a:pt x="929" y="423"/>
                    <a:pt x="919" y="433"/>
                  </a:cubicBezTo>
                  <a:cubicBezTo>
                    <a:pt x="908" y="444"/>
                    <a:pt x="894" y="450"/>
                    <a:pt x="878" y="450"/>
                  </a:cubicBezTo>
                  <a:cubicBezTo>
                    <a:pt x="63" y="450"/>
                    <a:pt x="63" y="450"/>
                    <a:pt x="63" y="450"/>
                  </a:cubicBezTo>
                  <a:cubicBezTo>
                    <a:pt x="47" y="450"/>
                    <a:pt x="32" y="444"/>
                    <a:pt x="22" y="433"/>
                  </a:cubicBezTo>
                  <a:cubicBezTo>
                    <a:pt x="11" y="423"/>
                    <a:pt x="5" y="408"/>
                    <a:pt x="5" y="392"/>
                  </a:cubicBezTo>
                  <a:cubicBezTo>
                    <a:pt x="5" y="62"/>
                    <a:pt x="5" y="62"/>
                    <a:pt x="5" y="62"/>
                  </a:cubicBezTo>
                  <a:cubicBezTo>
                    <a:pt x="5" y="46"/>
                    <a:pt x="11" y="32"/>
                    <a:pt x="22" y="22"/>
                  </a:cubicBezTo>
                  <a:cubicBezTo>
                    <a:pt x="32" y="11"/>
                    <a:pt x="47" y="5"/>
                    <a:pt x="63" y="5"/>
                  </a:cubicBezTo>
                  <a:cubicBezTo>
                    <a:pt x="878" y="5"/>
                    <a:pt x="878" y="5"/>
                    <a:pt x="878" y="5"/>
                  </a:cubicBezTo>
                  <a:cubicBezTo>
                    <a:pt x="878" y="5"/>
                    <a:pt x="878" y="5"/>
                    <a:pt x="878" y="5"/>
                  </a:cubicBezTo>
                  <a:cubicBezTo>
                    <a:pt x="894" y="5"/>
                    <a:pt x="908" y="11"/>
                    <a:pt x="919" y="22"/>
                  </a:cubicBezTo>
                  <a:cubicBezTo>
                    <a:pt x="929" y="32"/>
                    <a:pt x="936" y="46"/>
                    <a:pt x="936" y="62"/>
                  </a:cubicBezTo>
                  <a:cubicBezTo>
                    <a:pt x="936" y="392"/>
                    <a:pt x="936" y="392"/>
                    <a:pt x="936" y="392"/>
                  </a:cubicBezTo>
                  <a:cubicBezTo>
                    <a:pt x="938" y="392"/>
                    <a:pt x="938" y="392"/>
                    <a:pt x="938" y="392"/>
                  </a:cubicBezTo>
                  <a:cubicBezTo>
                    <a:pt x="941" y="392"/>
                    <a:pt x="941" y="392"/>
                    <a:pt x="941" y="392"/>
                  </a:cubicBezTo>
                  <a:cubicBezTo>
                    <a:pt x="941" y="62"/>
                    <a:pt x="941" y="62"/>
                    <a:pt x="941" y="62"/>
                  </a:cubicBezTo>
                  <a:cubicBezTo>
                    <a:pt x="941" y="28"/>
                    <a:pt x="912" y="0"/>
                    <a:pt x="878" y="0"/>
                  </a:cubicBezTo>
                  <a:cubicBezTo>
                    <a:pt x="63" y="0"/>
                    <a:pt x="63" y="0"/>
                    <a:pt x="63" y="0"/>
                  </a:cubicBezTo>
                  <a:cubicBezTo>
                    <a:pt x="28" y="0"/>
                    <a:pt x="0" y="28"/>
                    <a:pt x="0" y="62"/>
                  </a:cubicBezTo>
                  <a:cubicBezTo>
                    <a:pt x="0" y="392"/>
                    <a:pt x="0" y="392"/>
                    <a:pt x="0" y="392"/>
                  </a:cubicBezTo>
                  <a:cubicBezTo>
                    <a:pt x="0" y="427"/>
                    <a:pt x="28" y="455"/>
                    <a:pt x="63" y="455"/>
                  </a:cubicBezTo>
                  <a:cubicBezTo>
                    <a:pt x="878" y="455"/>
                    <a:pt x="878" y="455"/>
                    <a:pt x="878" y="455"/>
                  </a:cubicBezTo>
                  <a:cubicBezTo>
                    <a:pt x="878" y="455"/>
                    <a:pt x="878" y="455"/>
                    <a:pt x="878" y="455"/>
                  </a:cubicBezTo>
                  <a:cubicBezTo>
                    <a:pt x="912" y="455"/>
                    <a:pt x="941" y="427"/>
                    <a:pt x="941" y="392"/>
                  </a:cubicBezTo>
                  <a:lnTo>
                    <a:pt x="938" y="39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97" name="Freeform 19"/>
            <p:cNvSpPr>
              <a:spLocks/>
            </p:cNvSpPr>
            <p:nvPr/>
          </p:nvSpPr>
          <p:spPr bwMode="auto">
            <a:xfrm>
              <a:off x="4431" y="2800"/>
              <a:ext cx="340" cy="301"/>
            </a:xfrm>
            <a:custGeom>
              <a:avLst/>
              <a:gdLst>
                <a:gd name="T0" fmla="*/ 180 w 234"/>
                <a:gd name="T1" fmla="*/ 186 h 207"/>
                <a:gd name="T2" fmla="*/ 117 w 234"/>
                <a:gd name="T3" fmla="*/ 207 h 207"/>
                <a:gd name="T4" fmla="*/ 35 w 234"/>
                <a:gd name="T5" fmla="*/ 166 h 207"/>
                <a:gd name="T6" fmla="*/ 54 w 234"/>
                <a:gd name="T7" fmla="*/ 21 h 207"/>
                <a:gd name="T8" fmla="*/ 117 w 234"/>
                <a:gd name="T9" fmla="*/ 0 h 207"/>
                <a:gd name="T10" fmla="*/ 199 w 234"/>
                <a:gd name="T11" fmla="*/ 41 h 207"/>
                <a:gd name="T12" fmla="*/ 180 w 234"/>
                <a:gd name="T13" fmla="*/ 186 h 207"/>
              </a:gdLst>
              <a:ahLst/>
              <a:cxnLst>
                <a:cxn ang="0">
                  <a:pos x="T0" y="T1"/>
                </a:cxn>
                <a:cxn ang="0">
                  <a:pos x="T2" y="T3"/>
                </a:cxn>
                <a:cxn ang="0">
                  <a:pos x="T4" y="T5"/>
                </a:cxn>
                <a:cxn ang="0">
                  <a:pos x="T6" y="T7"/>
                </a:cxn>
                <a:cxn ang="0">
                  <a:pos x="T8" y="T9"/>
                </a:cxn>
                <a:cxn ang="0">
                  <a:pos x="T10" y="T11"/>
                </a:cxn>
                <a:cxn ang="0">
                  <a:pos x="T12" y="T13"/>
                </a:cxn>
              </a:cxnLst>
              <a:rect l="0" t="0" r="r" b="b"/>
              <a:pathLst>
                <a:path w="234" h="207">
                  <a:moveTo>
                    <a:pt x="180" y="186"/>
                  </a:moveTo>
                  <a:cubicBezTo>
                    <a:pt x="161" y="200"/>
                    <a:pt x="139" y="207"/>
                    <a:pt x="117" y="207"/>
                  </a:cubicBezTo>
                  <a:cubicBezTo>
                    <a:pt x="86" y="207"/>
                    <a:pt x="55" y="193"/>
                    <a:pt x="35" y="166"/>
                  </a:cubicBezTo>
                  <a:cubicBezTo>
                    <a:pt x="0" y="121"/>
                    <a:pt x="9" y="56"/>
                    <a:pt x="54" y="21"/>
                  </a:cubicBezTo>
                  <a:cubicBezTo>
                    <a:pt x="73" y="7"/>
                    <a:pt x="95" y="0"/>
                    <a:pt x="117" y="0"/>
                  </a:cubicBezTo>
                  <a:cubicBezTo>
                    <a:pt x="148" y="0"/>
                    <a:pt x="179" y="14"/>
                    <a:pt x="199" y="41"/>
                  </a:cubicBezTo>
                  <a:cubicBezTo>
                    <a:pt x="234" y="86"/>
                    <a:pt x="225" y="151"/>
                    <a:pt x="180" y="186"/>
                  </a:cubicBez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98" name="Freeform 20"/>
            <p:cNvSpPr>
              <a:spLocks/>
            </p:cNvSpPr>
            <p:nvPr/>
          </p:nvSpPr>
          <p:spPr bwMode="auto">
            <a:xfrm>
              <a:off x="4431" y="2800"/>
              <a:ext cx="340" cy="301"/>
            </a:xfrm>
            <a:custGeom>
              <a:avLst/>
              <a:gdLst>
                <a:gd name="T0" fmla="*/ 180 w 234"/>
                <a:gd name="T1" fmla="*/ 186 h 207"/>
                <a:gd name="T2" fmla="*/ 117 w 234"/>
                <a:gd name="T3" fmla="*/ 207 h 207"/>
                <a:gd name="T4" fmla="*/ 35 w 234"/>
                <a:gd name="T5" fmla="*/ 166 h 207"/>
                <a:gd name="T6" fmla="*/ 54 w 234"/>
                <a:gd name="T7" fmla="*/ 21 h 207"/>
                <a:gd name="T8" fmla="*/ 117 w 234"/>
                <a:gd name="T9" fmla="*/ 0 h 207"/>
                <a:gd name="T10" fmla="*/ 199 w 234"/>
                <a:gd name="T11" fmla="*/ 41 h 207"/>
                <a:gd name="T12" fmla="*/ 180 w 234"/>
                <a:gd name="T13" fmla="*/ 186 h 207"/>
              </a:gdLst>
              <a:ahLst/>
              <a:cxnLst>
                <a:cxn ang="0">
                  <a:pos x="T0" y="T1"/>
                </a:cxn>
                <a:cxn ang="0">
                  <a:pos x="T2" y="T3"/>
                </a:cxn>
                <a:cxn ang="0">
                  <a:pos x="T4" y="T5"/>
                </a:cxn>
                <a:cxn ang="0">
                  <a:pos x="T6" y="T7"/>
                </a:cxn>
                <a:cxn ang="0">
                  <a:pos x="T8" y="T9"/>
                </a:cxn>
                <a:cxn ang="0">
                  <a:pos x="T10" y="T11"/>
                </a:cxn>
                <a:cxn ang="0">
                  <a:pos x="T12" y="T13"/>
                </a:cxn>
              </a:cxnLst>
              <a:rect l="0" t="0" r="r" b="b"/>
              <a:pathLst>
                <a:path w="234" h="207">
                  <a:moveTo>
                    <a:pt x="180" y="186"/>
                  </a:moveTo>
                  <a:cubicBezTo>
                    <a:pt x="161" y="200"/>
                    <a:pt x="139" y="207"/>
                    <a:pt x="117" y="207"/>
                  </a:cubicBezTo>
                  <a:cubicBezTo>
                    <a:pt x="86" y="207"/>
                    <a:pt x="55" y="193"/>
                    <a:pt x="35" y="166"/>
                  </a:cubicBezTo>
                  <a:cubicBezTo>
                    <a:pt x="0" y="121"/>
                    <a:pt x="9" y="56"/>
                    <a:pt x="54" y="21"/>
                  </a:cubicBezTo>
                  <a:cubicBezTo>
                    <a:pt x="73" y="7"/>
                    <a:pt x="95" y="0"/>
                    <a:pt x="117" y="0"/>
                  </a:cubicBezTo>
                  <a:cubicBezTo>
                    <a:pt x="148" y="0"/>
                    <a:pt x="179" y="14"/>
                    <a:pt x="199" y="41"/>
                  </a:cubicBezTo>
                  <a:cubicBezTo>
                    <a:pt x="234" y="86"/>
                    <a:pt x="225" y="151"/>
                    <a:pt x="180" y="186"/>
                  </a:cubicBez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99" name="Freeform 21"/>
            <p:cNvSpPr>
              <a:spLocks/>
            </p:cNvSpPr>
            <p:nvPr/>
          </p:nvSpPr>
          <p:spPr bwMode="auto">
            <a:xfrm>
              <a:off x="4472" y="2845"/>
              <a:ext cx="42" cy="108"/>
            </a:xfrm>
            <a:custGeom>
              <a:avLst/>
              <a:gdLst>
                <a:gd name="T0" fmla="*/ 19 w 29"/>
                <a:gd name="T1" fmla="*/ 74 h 74"/>
                <a:gd name="T2" fmla="*/ 29 w 29"/>
                <a:gd name="T3" fmla="*/ 57 h 74"/>
                <a:gd name="T4" fmla="*/ 15 w 29"/>
                <a:gd name="T5" fmla="*/ 0 h 74"/>
                <a:gd name="T6" fmla="*/ 4 w 29"/>
                <a:gd name="T7" fmla="*/ 13 h 74"/>
                <a:gd name="T8" fmla="*/ 19 w 29"/>
                <a:gd name="T9" fmla="*/ 74 h 74"/>
              </a:gdLst>
              <a:ahLst/>
              <a:cxnLst>
                <a:cxn ang="0">
                  <a:pos x="T0" y="T1"/>
                </a:cxn>
                <a:cxn ang="0">
                  <a:pos x="T2" y="T3"/>
                </a:cxn>
                <a:cxn ang="0">
                  <a:pos x="T4" y="T5"/>
                </a:cxn>
                <a:cxn ang="0">
                  <a:pos x="T6" y="T7"/>
                </a:cxn>
                <a:cxn ang="0">
                  <a:pos x="T8" y="T9"/>
                </a:cxn>
              </a:cxnLst>
              <a:rect l="0" t="0" r="r" b="b"/>
              <a:pathLst>
                <a:path w="29" h="74">
                  <a:moveTo>
                    <a:pt x="19" y="74"/>
                  </a:moveTo>
                  <a:cubicBezTo>
                    <a:pt x="21" y="69"/>
                    <a:pt x="25" y="63"/>
                    <a:pt x="29" y="57"/>
                  </a:cubicBezTo>
                  <a:cubicBezTo>
                    <a:pt x="12" y="31"/>
                    <a:pt x="13" y="10"/>
                    <a:pt x="15" y="0"/>
                  </a:cubicBezTo>
                  <a:cubicBezTo>
                    <a:pt x="11" y="4"/>
                    <a:pt x="7" y="9"/>
                    <a:pt x="4" y="13"/>
                  </a:cubicBezTo>
                  <a:cubicBezTo>
                    <a:pt x="1" y="27"/>
                    <a:pt x="0" y="48"/>
                    <a:pt x="19" y="7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100" name="Freeform 22"/>
            <p:cNvSpPr>
              <a:spLocks/>
            </p:cNvSpPr>
            <p:nvPr/>
          </p:nvSpPr>
          <p:spPr bwMode="auto">
            <a:xfrm>
              <a:off x="4523" y="2958"/>
              <a:ext cx="203" cy="101"/>
            </a:xfrm>
            <a:custGeom>
              <a:avLst/>
              <a:gdLst>
                <a:gd name="T0" fmla="*/ 30 w 140"/>
                <a:gd name="T1" fmla="*/ 17 h 69"/>
                <a:gd name="T2" fmla="*/ 10 w 140"/>
                <a:gd name="T3" fmla="*/ 0 h 69"/>
                <a:gd name="T4" fmla="*/ 0 w 140"/>
                <a:gd name="T5" fmla="*/ 16 h 69"/>
                <a:gd name="T6" fmla="*/ 18 w 140"/>
                <a:gd name="T7" fmla="*/ 32 h 69"/>
                <a:gd name="T8" fmla="*/ 126 w 140"/>
                <a:gd name="T9" fmla="*/ 69 h 69"/>
                <a:gd name="T10" fmla="*/ 140 w 140"/>
                <a:gd name="T11" fmla="*/ 52 h 69"/>
                <a:gd name="T12" fmla="*/ 30 w 140"/>
                <a:gd name="T13" fmla="*/ 17 h 69"/>
              </a:gdLst>
              <a:ahLst/>
              <a:cxnLst>
                <a:cxn ang="0">
                  <a:pos x="T0" y="T1"/>
                </a:cxn>
                <a:cxn ang="0">
                  <a:pos x="T2" y="T3"/>
                </a:cxn>
                <a:cxn ang="0">
                  <a:pos x="T4" y="T5"/>
                </a:cxn>
                <a:cxn ang="0">
                  <a:pos x="T6" y="T7"/>
                </a:cxn>
                <a:cxn ang="0">
                  <a:pos x="T8" y="T9"/>
                </a:cxn>
                <a:cxn ang="0">
                  <a:pos x="T10" y="T11"/>
                </a:cxn>
                <a:cxn ang="0">
                  <a:pos x="T12" y="T13"/>
                </a:cxn>
              </a:cxnLst>
              <a:rect l="0" t="0" r="r" b="b"/>
              <a:pathLst>
                <a:path w="140" h="69">
                  <a:moveTo>
                    <a:pt x="30" y="17"/>
                  </a:moveTo>
                  <a:cubicBezTo>
                    <a:pt x="22" y="11"/>
                    <a:pt x="16" y="5"/>
                    <a:pt x="10" y="0"/>
                  </a:cubicBezTo>
                  <a:cubicBezTo>
                    <a:pt x="6" y="5"/>
                    <a:pt x="3" y="11"/>
                    <a:pt x="0" y="16"/>
                  </a:cubicBezTo>
                  <a:cubicBezTo>
                    <a:pt x="6" y="21"/>
                    <a:pt x="11" y="26"/>
                    <a:pt x="18" y="32"/>
                  </a:cubicBezTo>
                  <a:cubicBezTo>
                    <a:pt x="61" y="66"/>
                    <a:pt x="103" y="69"/>
                    <a:pt x="126" y="69"/>
                  </a:cubicBezTo>
                  <a:cubicBezTo>
                    <a:pt x="128" y="69"/>
                    <a:pt x="135" y="59"/>
                    <a:pt x="140" y="52"/>
                  </a:cubicBezTo>
                  <a:cubicBezTo>
                    <a:pt x="129" y="55"/>
                    <a:pt x="84" y="60"/>
                    <a:pt x="30" y="1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101" name="Freeform 23"/>
            <p:cNvSpPr>
              <a:spLocks/>
            </p:cNvSpPr>
            <p:nvPr/>
          </p:nvSpPr>
          <p:spPr bwMode="auto">
            <a:xfrm>
              <a:off x="4604" y="2881"/>
              <a:ext cx="144" cy="121"/>
            </a:xfrm>
            <a:custGeom>
              <a:avLst/>
              <a:gdLst>
                <a:gd name="T0" fmla="*/ 0 w 99"/>
                <a:gd name="T1" fmla="*/ 9 h 83"/>
                <a:gd name="T2" fmla="*/ 96 w 99"/>
                <a:gd name="T3" fmla="*/ 83 h 83"/>
                <a:gd name="T4" fmla="*/ 99 w 99"/>
                <a:gd name="T5" fmla="*/ 74 h 83"/>
                <a:gd name="T6" fmla="*/ 14 w 99"/>
                <a:gd name="T7" fmla="*/ 0 h 83"/>
                <a:gd name="T8" fmla="*/ 0 w 99"/>
                <a:gd name="T9" fmla="*/ 9 h 83"/>
              </a:gdLst>
              <a:ahLst/>
              <a:cxnLst>
                <a:cxn ang="0">
                  <a:pos x="T0" y="T1"/>
                </a:cxn>
                <a:cxn ang="0">
                  <a:pos x="T2" y="T3"/>
                </a:cxn>
                <a:cxn ang="0">
                  <a:pos x="T4" y="T5"/>
                </a:cxn>
                <a:cxn ang="0">
                  <a:pos x="T6" y="T7"/>
                </a:cxn>
                <a:cxn ang="0">
                  <a:pos x="T8" y="T9"/>
                </a:cxn>
              </a:cxnLst>
              <a:rect l="0" t="0" r="r" b="b"/>
              <a:pathLst>
                <a:path w="99" h="83">
                  <a:moveTo>
                    <a:pt x="0" y="9"/>
                  </a:moveTo>
                  <a:cubicBezTo>
                    <a:pt x="39" y="45"/>
                    <a:pt x="84" y="75"/>
                    <a:pt x="96" y="83"/>
                  </a:cubicBezTo>
                  <a:cubicBezTo>
                    <a:pt x="97" y="80"/>
                    <a:pt x="98" y="77"/>
                    <a:pt x="99" y="74"/>
                  </a:cubicBezTo>
                  <a:cubicBezTo>
                    <a:pt x="86" y="65"/>
                    <a:pt x="54" y="40"/>
                    <a:pt x="14" y="0"/>
                  </a:cubicBezTo>
                  <a:cubicBezTo>
                    <a:pt x="10" y="3"/>
                    <a:pt x="5" y="6"/>
                    <a:pt x="0" y="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102" name="Freeform 24"/>
            <p:cNvSpPr>
              <a:spLocks/>
            </p:cNvSpPr>
            <p:nvPr/>
          </p:nvSpPr>
          <p:spPr bwMode="auto">
            <a:xfrm>
              <a:off x="4534" y="2807"/>
              <a:ext cx="63" cy="60"/>
            </a:xfrm>
            <a:custGeom>
              <a:avLst/>
              <a:gdLst>
                <a:gd name="T0" fmla="*/ 43 w 43"/>
                <a:gd name="T1" fmla="*/ 32 h 41"/>
                <a:gd name="T2" fmla="*/ 14 w 43"/>
                <a:gd name="T3" fmla="*/ 0 h 41"/>
                <a:gd name="T4" fmla="*/ 0 w 43"/>
                <a:gd name="T5" fmla="*/ 5 h 41"/>
                <a:gd name="T6" fmla="*/ 28 w 43"/>
                <a:gd name="T7" fmla="*/ 41 h 41"/>
                <a:gd name="T8" fmla="*/ 43 w 43"/>
                <a:gd name="T9" fmla="*/ 32 h 41"/>
              </a:gdLst>
              <a:ahLst/>
              <a:cxnLst>
                <a:cxn ang="0">
                  <a:pos x="T0" y="T1"/>
                </a:cxn>
                <a:cxn ang="0">
                  <a:pos x="T2" y="T3"/>
                </a:cxn>
                <a:cxn ang="0">
                  <a:pos x="T4" y="T5"/>
                </a:cxn>
                <a:cxn ang="0">
                  <a:pos x="T6" y="T7"/>
                </a:cxn>
                <a:cxn ang="0">
                  <a:pos x="T8" y="T9"/>
                </a:cxn>
              </a:cxnLst>
              <a:rect l="0" t="0" r="r" b="b"/>
              <a:pathLst>
                <a:path w="43" h="41">
                  <a:moveTo>
                    <a:pt x="43" y="32"/>
                  </a:moveTo>
                  <a:cubicBezTo>
                    <a:pt x="34" y="22"/>
                    <a:pt x="24" y="11"/>
                    <a:pt x="14" y="0"/>
                  </a:cubicBezTo>
                  <a:cubicBezTo>
                    <a:pt x="9" y="1"/>
                    <a:pt x="5" y="3"/>
                    <a:pt x="0" y="5"/>
                  </a:cubicBezTo>
                  <a:cubicBezTo>
                    <a:pt x="8" y="17"/>
                    <a:pt x="17" y="29"/>
                    <a:pt x="28" y="41"/>
                  </a:cubicBezTo>
                  <a:cubicBezTo>
                    <a:pt x="33" y="37"/>
                    <a:pt x="38" y="34"/>
                    <a:pt x="43" y="3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103" name="Freeform 25"/>
            <p:cNvSpPr>
              <a:spLocks/>
            </p:cNvSpPr>
            <p:nvPr/>
          </p:nvSpPr>
          <p:spPr bwMode="auto">
            <a:xfrm>
              <a:off x="4478" y="2953"/>
              <a:ext cx="45" cy="114"/>
            </a:xfrm>
            <a:custGeom>
              <a:avLst/>
              <a:gdLst>
                <a:gd name="T0" fmla="*/ 15 w 31"/>
                <a:gd name="T1" fmla="*/ 0 h 79"/>
                <a:gd name="T2" fmla="*/ 0 w 31"/>
                <a:gd name="T3" fmla="*/ 58 h 79"/>
                <a:gd name="T4" fmla="*/ 2 w 31"/>
                <a:gd name="T5" fmla="*/ 62 h 79"/>
                <a:gd name="T6" fmla="*/ 19 w 31"/>
                <a:gd name="T7" fmla="*/ 79 h 79"/>
                <a:gd name="T8" fmla="*/ 31 w 31"/>
                <a:gd name="T9" fmla="*/ 20 h 79"/>
                <a:gd name="T10" fmla="*/ 15 w 31"/>
                <a:gd name="T11" fmla="*/ 0 h 79"/>
              </a:gdLst>
              <a:ahLst/>
              <a:cxnLst>
                <a:cxn ang="0">
                  <a:pos x="T0" y="T1"/>
                </a:cxn>
                <a:cxn ang="0">
                  <a:pos x="T2" y="T3"/>
                </a:cxn>
                <a:cxn ang="0">
                  <a:pos x="T4" y="T5"/>
                </a:cxn>
                <a:cxn ang="0">
                  <a:pos x="T6" y="T7"/>
                </a:cxn>
                <a:cxn ang="0">
                  <a:pos x="T8" y="T9"/>
                </a:cxn>
                <a:cxn ang="0">
                  <a:pos x="T10" y="T11"/>
                </a:cxn>
              </a:cxnLst>
              <a:rect l="0" t="0" r="r" b="b"/>
              <a:pathLst>
                <a:path w="31" h="79">
                  <a:moveTo>
                    <a:pt x="15" y="0"/>
                  </a:moveTo>
                  <a:cubicBezTo>
                    <a:pt x="5" y="21"/>
                    <a:pt x="1" y="41"/>
                    <a:pt x="0" y="58"/>
                  </a:cubicBezTo>
                  <a:cubicBezTo>
                    <a:pt x="1" y="59"/>
                    <a:pt x="1" y="60"/>
                    <a:pt x="2" y="62"/>
                  </a:cubicBezTo>
                  <a:cubicBezTo>
                    <a:pt x="7" y="68"/>
                    <a:pt x="13" y="74"/>
                    <a:pt x="19" y="79"/>
                  </a:cubicBezTo>
                  <a:cubicBezTo>
                    <a:pt x="18" y="65"/>
                    <a:pt x="20" y="43"/>
                    <a:pt x="31" y="20"/>
                  </a:cubicBezTo>
                  <a:cubicBezTo>
                    <a:pt x="24" y="13"/>
                    <a:pt x="19" y="7"/>
                    <a:pt x="1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104" name="Freeform 26"/>
            <p:cNvSpPr>
              <a:spLocks/>
            </p:cNvSpPr>
            <p:nvPr/>
          </p:nvSpPr>
          <p:spPr bwMode="auto">
            <a:xfrm>
              <a:off x="4499" y="2867"/>
              <a:ext cx="105" cy="115"/>
            </a:xfrm>
            <a:custGeom>
              <a:avLst/>
              <a:gdLst>
                <a:gd name="T0" fmla="*/ 52 w 72"/>
                <a:gd name="T1" fmla="*/ 0 h 79"/>
                <a:gd name="T2" fmla="*/ 24 w 72"/>
                <a:gd name="T3" fmla="*/ 25 h 79"/>
                <a:gd name="T4" fmla="*/ 10 w 72"/>
                <a:gd name="T5" fmla="*/ 42 h 79"/>
                <a:gd name="T6" fmla="*/ 10 w 72"/>
                <a:gd name="T7" fmla="*/ 42 h 79"/>
                <a:gd name="T8" fmla="*/ 0 w 72"/>
                <a:gd name="T9" fmla="*/ 59 h 79"/>
                <a:gd name="T10" fmla="*/ 16 w 72"/>
                <a:gd name="T11" fmla="*/ 79 h 79"/>
                <a:gd name="T12" fmla="*/ 26 w 72"/>
                <a:gd name="T13" fmla="*/ 63 h 79"/>
                <a:gd name="T14" fmla="*/ 26 w 72"/>
                <a:gd name="T15" fmla="*/ 63 h 79"/>
                <a:gd name="T16" fmla="*/ 45 w 72"/>
                <a:gd name="T17" fmla="*/ 41 h 79"/>
                <a:gd name="T18" fmla="*/ 72 w 72"/>
                <a:gd name="T19" fmla="*/ 19 h 79"/>
                <a:gd name="T20" fmla="*/ 52 w 72"/>
                <a:gd name="T21"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79">
                  <a:moveTo>
                    <a:pt x="52" y="0"/>
                  </a:moveTo>
                  <a:cubicBezTo>
                    <a:pt x="43" y="6"/>
                    <a:pt x="33" y="14"/>
                    <a:pt x="24" y="25"/>
                  </a:cubicBezTo>
                  <a:cubicBezTo>
                    <a:pt x="18" y="30"/>
                    <a:pt x="14" y="36"/>
                    <a:pt x="10" y="42"/>
                  </a:cubicBezTo>
                  <a:cubicBezTo>
                    <a:pt x="10" y="42"/>
                    <a:pt x="10" y="42"/>
                    <a:pt x="10" y="42"/>
                  </a:cubicBezTo>
                  <a:cubicBezTo>
                    <a:pt x="6" y="48"/>
                    <a:pt x="2" y="54"/>
                    <a:pt x="0" y="59"/>
                  </a:cubicBezTo>
                  <a:cubicBezTo>
                    <a:pt x="4" y="66"/>
                    <a:pt x="9" y="72"/>
                    <a:pt x="16" y="79"/>
                  </a:cubicBezTo>
                  <a:cubicBezTo>
                    <a:pt x="19" y="74"/>
                    <a:pt x="22" y="68"/>
                    <a:pt x="26" y="63"/>
                  </a:cubicBezTo>
                  <a:cubicBezTo>
                    <a:pt x="26" y="63"/>
                    <a:pt x="26" y="63"/>
                    <a:pt x="26" y="63"/>
                  </a:cubicBezTo>
                  <a:cubicBezTo>
                    <a:pt x="31" y="55"/>
                    <a:pt x="37" y="48"/>
                    <a:pt x="45" y="41"/>
                  </a:cubicBezTo>
                  <a:cubicBezTo>
                    <a:pt x="55" y="32"/>
                    <a:pt x="64" y="25"/>
                    <a:pt x="72" y="19"/>
                  </a:cubicBezTo>
                  <a:cubicBezTo>
                    <a:pt x="65" y="13"/>
                    <a:pt x="58" y="6"/>
                    <a:pt x="5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105" name="Freeform 27"/>
            <p:cNvSpPr>
              <a:spLocks/>
            </p:cNvSpPr>
            <p:nvPr/>
          </p:nvSpPr>
          <p:spPr bwMode="auto">
            <a:xfrm>
              <a:off x="4575" y="2831"/>
              <a:ext cx="144" cy="63"/>
            </a:xfrm>
            <a:custGeom>
              <a:avLst/>
              <a:gdLst>
                <a:gd name="T0" fmla="*/ 84 w 99"/>
                <a:gd name="T1" fmla="*/ 3 h 44"/>
                <a:gd name="T2" fmla="*/ 15 w 99"/>
                <a:gd name="T3" fmla="*/ 16 h 44"/>
                <a:gd name="T4" fmla="*/ 15 w 99"/>
                <a:gd name="T5" fmla="*/ 16 h 44"/>
                <a:gd name="T6" fmla="*/ 0 w 99"/>
                <a:gd name="T7" fmla="*/ 25 h 44"/>
                <a:gd name="T8" fmla="*/ 20 w 99"/>
                <a:gd name="T9" fmla="*/ 44 h 44"/>
                <a:gd name="T10" fmla="*/ 34 w 99"/>
                <a:gd name="T11" fmla="*/ 35 h 44"/>
                <a:gd name="T12" fmla="*/ 34 w 99"/>
                <a:gd name="T13" fmla="*/ 35 h 44"/>
                <a:gd name="T14" fmla="*/ 99 w 99"/>
                <a:gd name="T15" fmla="*/ 18 h 44"/>
                <a:gd name="T16" fmla="*/ 84 w 99"/>
                <a:gd name="T1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9" h="44">
                  <a:moveTo>
                    <a:pt x="84" y="3"/>
                  </a:moveTo>
                  <a:cubicBezTo>
                    <a:pt x="68" y="0"/>
                    <a:pt x="43" y="1"/>
                    <a:pt x="15" y="16"/>
                  </a:cubicBezTo>
                  <a:cubicBezTo>
                    <a:pt x="15" y="16"/>
                    <a:pt x="15" y="16"/>
                    <a:pt x="15" y="16"/>
                  </a:cubicBezTo>
                  <a:cubicBezTo>
                    <a:pt x="10" y="18"/>
                    <a:pt x="5" y="21"/>
                    <a:pt x="0" y="25"/>
                  </a:cubicBezTo>
                  <a:cubicBezTo>
                    <a:pt x="6" y="31"/>
                    <a:pt x="13" y="38"/>
                    <a:pt x="20" y="44"/>
                  </a:cubicBezTo>
                  <a:cubicBezTo>
                    <a:pt x="25" y="41"/>
                    <a:pt x="30" y="38"/>
                    <a:pt x="34" y="35"/>
                  </a:cubicBezTo>
                  <a:cubicBezTo>
                    <a:pt x="34" y="35"/>
                    <a:pt x="34" y="35"/>
                    <a:pt x="34" y="35"/>
                  </a:cubicBezTo>
                  <a:cubicBezTo>
                    <a:pt x="72" y="15"/>
                    <a:pt x="99" y="18"/>
                    <a:pt x="99" y="18"/>
                  </a:cubicBezTo>
                  <a:cubicBezTo>
                    <a:pt x="95" y="12"/>
                    <a:pt x="90" y="7"/>
                    <a:pt x="84"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106" name="Freeform 28"/>
            <p:cNvSpPr>
              <a:spLocks/>
            </p:cNvSpPr>
            <p:nvPr/>
          </p:nvSpPr>
          <p:spPr bwMode="auto">
            <a:xfrm>
              <a:off x="4653" y="2921"/>
              <a:ext cx="75" cy="72"/>
            </a:xfrm>
            <a:custGeom>
              <a:avLst/>
              <a:gdLst>
                <a:gd name="T0" fmla="*/ 12 w 51"/>
                <a:gd name="T1" fmla="*/ 7 h 50"/>
                <a:gd name="T2" fmla="*/ 8 w 51"/>
                <a:gd name="T3" fmla="*/ 39 h 50"/>
                <a:gd name="T4" fmla="*/ 39 w 51"/>
                <a:gd name="T5" fmla="*/ 43 h 50"/>
                <a:gd name="T6" fmla="*/ 43 w 51"/>
                <a:gd name="T7" fmla="*/ 12 h 50"/>
                <a:gd name="T8" fmla="*/ 12 w 51"/>
                <a:gd name="T9" fmla="*/ 7 h 50"/>
              </a:gdLst>
              <a:ahLst/>
              <a:cxnLst>
                <a:cxn ang="0">
                  <a:pos x="T0" y="T1"/>
                </a:cxn>
                <a:cxn ang="0">
                  <a:pos x="T2" y="T3"/>
                </a:cxn>
                <a:cxn ang="0">
                  <a:pos x="T4" y="T5"/>
                </a:cxn>
                <a:cxn ang="0">
                  <a:pos x="T6" y="T7"/>
                </a:cxn>
                <a:cxn ang="0">
                  <a:pos x="T8" y="T9"/>
                </a:cxn>
              </a:cxnLst>
              <a:rect l="0" t="0" r="r" b="b"/>
              <a:pathLst>
                <a:path w="51" h="50">
                  <a:moveTo>
                    <a:pt x="12" y="7"/>
                  </a:moveTo>
                  <a:cubicBezTo>
                    <a:pt x="2" y="15"/>
                    <a:pt x="0" y="29"/>
                    <a:pt x="8" y="39"/>
                  </a:cubicBezTo>
                  <a:cubicBezTo>
                    <a:pt x="15" y="48"/>
                    <a:pt x="29" y="50"/>
                    <a:pt x="39" y="43"/>
                  </a:cubicBezTo>
                  <a:cubicBezTo>
                    <a:pt x="49" y="35"/>
                    <a:pt x="51" y="21"/>
                    <a:pt x="43" y="12"/>
                  </a:cubicBezTo>
                  <a:cubicBezTo>
                    <a:pt x="36" y="2"/>
                    <a:pt x="22" y="0"/>
                    <a:pt x="12"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107" name="Freeform 29"/>
            <p:cNvSpPr>
              <a:spLocks/>
            </p:cNvSpPr>
            <p:nvPr/>
          </p:nvSpPr>
          <p:spPr bwMode="auto">
            <a:xfrm>
              <a:off x="4590" y="3002"/>
              <a:ext cx="66" cy="67"/>
            </a:xfrm>
            <a:custGeom>
              <a:avLst/>
              <a:gdLst>
                <a:gd name="T0" fmla="*/ 10 w 46"/>
                <a:gd name="T1" fmla="*/ 7 h 46"/>
                <a:gd name="T2" fmla="*/ 6 w 46"/>
                <a:gd name="T3" fmla="*/ 36 h 46"/>
                <a:gd name="T4" fmla="*/ 35 w 46"/>
                <a:gd name="T5" fmla="*/ 40 h 46"/>
                <a:gd name="T6" fmla="*/ 39 w 46"/>
                <a:gd name="T7" fmla="*/ 11 h 46"/>
                <a:gd name="T8" fmla="*/ 10 w 46"/>
                <a:gd name="T9" fmla="*/ 7 h 46"/>
              </a:gdLst>
              <a:ahLst/>
              <a:cxnLst>
                <a:cxn ang="0">
                  <a:pos x="T0" y="T1"/>
                </a:cxn>
                <a:cxn ang="0">
                  <a:pos x="T2" y="T3"/>
                </a:cxn>
                <a:cxn ang="0">
                  <a:pos x="T4" y="T5"/>
                </a:cxn>
                <a:cxn ang="0">
                  <a:pos x="T6" y="T7"/>
                </a:cxn>
                <a:cxn ang="0">
                  <a:pos x="T8" y="T9"/>
                </a:cxn>
              </a:cxnLst>
              <a:rect l="0" t="0" r="r" b="b"/>
              <a:pathLst>
                <a:path w="46" h="46">
                  <a:moveTo>
                    <a:pt x="10" y="7"/>
                  </a:moveTo>
                  <a:cubicBezTo>
                    <a:pt x="1" y="14"/>
                    <a:pt x="0" y="27"/>
                    <a:pt x="6" y="36"/>
                  </a:cubicBezTo>
                  <a:cubicBezTo>
                    <a:pt x="13" y="45"/>
                    <a:pt x="26" y="46"/>
                    <a:pt x="35" y="40"/>
                  </a:cubicBezTo>
                  <a:cubicBezTo>
                    <a:pt x="44" y="33"/>
                    <a:pt x="46" y="20"/>
                    <a:pt x="39" y="11"/>
                  </a:cubicBezTo>
                  <a:cubicBezTo>
                    <a:pt x="32" y="2"/>
                    <a:pt x="19" y="0"/>
                    <a:pt x="10"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108" name="Freeform 30"/>
            <p:cNvSpPr>
              <a:spLocks/>
            </p:cNvSpPr>
            <p:nvPr/>
          </p:nvSpPr>
          <p:spPr bwMode="auto">
            <a:xfrm>
              <a:off x="4468" y="2902"/>
              <a:ext cx="103" cy="101"/>
            </a:xfrm>
            <a:custGeom>
              <a:avLst/>
              <a:gdLst>
                <a:gd name="T0" fmla="*/ 17 w 71"/>
                <a:gd name="T1" fmla="*/ 10 h 70"/>
                <a:gd name="T2" fmla="*/ 11 w 71"/>
                <a:gd name="T3" fmla="*/ 54 h 70"/>
                <a:gd name="T4" fmla="*/ 55 w 71"/>
                <a:gd name="T5" fmla="*/ 60 h 70"/>
                <a:gd name="T6" fmla="*/ 61 w 71"/>
                <a:gd name="T7" fmla="*/ 16 h 70"/>
                <a:gd name="T8" fmla="*/ 17 w 71"/>
                <a:gd name="T9" fmla="*/ 10 h 70"/>
              </a:gdLst>
              <a:ahLst/>
              <a:cxnLst>
                <a:cxn ang="0">
                  <a:pos x="T0" y="T1"/>
                </a:cxn>
                <a:cxn ang="0">
                  <a:pos x="T2" y="T3"/>
                </a:cxn>
                <a:cxn ang="0">
                  <a:pos x="T4" y="T5"/>
                </a:cxn>
                <a:cxn ang="0">
                  <a:pos x="T6" y="T7"/>
                </a:cxn>
                <a:cxn ang="0">
                  <a:pos x="T8" y="T9"/>
                </a:cxn>
              </a:cxnLst>
              <a:rect l="0" t="0" r="r" b="b"/>
              <a:pathLst>
                <a:path w="71" h="70">
                  <a:moveTo>
                    <a:pt x="17" y="10"/>
                  </a:moveTo>
                  <a:cubicBezTo>
                    <a:pt x="3" y="21"/>
                    <a:pt x="0" y="40"/>
                    <a:pt x="11" y="54"/>
                  </a:cubicBezTo>
                  <a:cubicBezTo>
                    <a:pt x="21" y="68"/>
                    <a:pt x="41" y="70"/>
                    <a:pt x="55" y="60"/>
                  </a:cubicBezTo>
                  <a:cubicBezTo>
                    <a:pt x="68" y="49"/>
                    <a:pt x="71" y="30"/>
                    <a:pt x="61" y="16"/>
                  </a:cubicBezTo>
                  <a:cubicBezTo>
                    <a:pt x="50" y="2"/>
                    <a:pt x="30" y="0"/>
                    <a:pt x="17" y="1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109" name="Rectangle 31"/>
            <p:cNvSpPr>
              <a:spLocks noChangeArrowheads="1"/>
            </p:cNvSpPr>
            <p:nvPr/>
          </p:nvSpPr>
          <p:spPr bwMode="auto">
            <a:xfrm>
              <a:off x="4884" y="2838"/>
              <a:ext cx="518" cy="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325">
                <a:defRPr/>
              </a:pPr>
              <a:r>
                <a:rPr lang="en-US" altLang="en-US" sz="1428" kern="0">
                  <a:solidFill>
                    <a:srgbClr val="FFFFFF"/>
                  </a:solidFill>
                  <a:latin typeface="Segoe UI Semilight" panose="020B0402040204020203" pitchFamily="34" charset="0"/>
                  <a:cs typeface="Segoe UI Semilight" panose="020B0402040204020203" pitchFamily="34" charset="0"/>
                </a:rPr>
                <a:t>Website</a:t>
              </a:r>
              <a:endParaRPr lang="en-US" altLang="en-US" sz="1836" kern="0">
                <a:solidFill>
                  <a:srgbClr val="00B0F0"/>
                </a:solidFill>
                <a:latin typeface="Segoe UI Semilight" panose="020B0402040204020203" pitchFamily="34" charset="0"/>
                <a:cs typeface="Segoe UI Semilight" panose="020B0402040204020203" pitchFamily="34" charset="0"/>
              </a:endParaRPr>
            </a:p>
          </p:txBody>
        </p:sp>
        <p:sp>
          <p:nvSpPr>
            <p:cNvPr id="110" name="Freeform 32"/>
            <p:cNvSpPr>
              <a:spLocks/>
            </p:cNvSpPr>
            <p:nvPr/>
          </p:nvSpPr>
          <p:spPr bwMode="auto">
            <a:xfrm>
              <a:off x="5778" y="2584"/>
              <a:ext cx="1353" cy="647"/>
            </a:xfrm>
            <a:custGeom>
              <a:avLst/>
              <a:gdLst>
                <a:gd name="T0" fmla="*/ 874 w 932"/>
                <a:gd name="T1" fmla="*/ 0 h 446"/>
                <a:gd name="T2" fmla="*/ 59 w 932"/>
                <a:gd name="T3" fmla="*/ 0 h 446"/>
                <a:gd name="T4" fmla="*/ 18 w 932"/>
                <a:gd name="T5" fmla="*/ 17 h 446"/>
                <a:gd name="T6" fmla="*/ 0 w 932"/>
                <a:gd name="T7" fmla="*/ 58 h 446"/>
                <a:gd name="T8" fmla="*/ 0 w 932"/>
                <a:gd name="T9" fmla="*/ 388 h 446"/>
                <a:gd name="T10" fmla="*/ 18 w 932"/>
                <a:gd name="T11" fmla="*/ 430 h 446"/>
                <a:gd name="T12" fmla="*/ 53 w 932"/>
                <a:gd name="T13" fmla="*/ 446 h 446"/>
                <a:gd name="T14" fmla="*/ 53 w 932"/>
                <a:gd name="T15" fmla="*/ 442 h 446"/>
                <a:gd name="T16" fmla="*/ 53 w 932"/>
                <a:gd name="T17" fmla="*/ 113 h 446"/>
                <a:gd name="T18" fmla="*/ 113 w 932"/>
                <a:gd name="T19" fmla="*/ 52 h 446"/>
                <a:gd name="T20" fmla="*/ 928 w 932"/>
                <a:gd name="T21" fmla="*/ 52 h 446"/>
                <a:gd name="T22" fmla="*/ 932 w 932"/>
                <a:gd name="T23" fmla="*/ 52 h 446"/>
                <a:gd name="T24" fmla="*/ 915 w 932"/>
                <a:gd name="T25" fmla="*/ 17 h 446"/>
                <a:gd name="T26" fmla="*/ 874 w 932"/>
                <a:gd name="T27" fmla="*/ 0 h 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32" h="446">
                  <a:moveTo>
                    <a:pt x="874" y="0"/>
                  </a:moveTo>
                  <a:cubicBezTo>
                    <a:pt x="59" y="0"/>
                    <a:pt x="59" y="0"/>
                    <a:pt x="59" y="0"/>
                  </a:cubicBezTo>
                  <a:cubicBezTo>
                    <a:pt x="43" y="0"/>
                    <a:pt x="28" y="7"/>
                    <a:pt x="18" y="17"/>
                  </a:cubicBezTo>
                  <a:cubicBezTo>
                    <a:pt x="7" y="28"/>
                    <a:pt x="0" y="42"/>
                    <a:pt x="0" y="58"/>
                  </a:cubicBezTo>
                  <a:cubicBezTo>
                    <a:pt x="0" y="388"/>
                    <a:pt x="0" y="388"/>
                    <a:pt x="0" y="388"/>
                  </a:cubicBezTo>
                  <a:cubicBezTo>
                    <a:pt x="0" y="404"/>
                    <a:pt x="7" y="419"/>
                    <a:pt x="18" y="430"/>
                  </a:cubicBezTo>
                  <a:cubicBezTo>
                    <a:pt x="27" y="439"/>
                    <a:pt x="39" y="445"/>
                    <a:pt x="53" y="446"/>
                  </a:cubicBezTo>
                  <a:cubicBezTo>
                    <a:pt x="53" y="445"/>
                    <a:pt x="53" y="444"/>
                    <a:pt x="53" y="442"/>
                  </a:cubicBezTo>
                  <a:cubicBezTo>
                    <a:pt x="53" y="113"/>
                    <a:pt x="53" y="113"/>
                    <a:pt x="53" y="113"/>
                  </a:cubicBezTo>
                  <a:cubicBezTo>
                    <a:pt x="53" y="79"/>
                    <a:pt x="80" y="52"/>
                    <a:pt x="113" y="52"/>
                  </a:cubicBezTo>
                  <a:cubicBezTo>
                    <a:pt x="928" y="52"/>
                    <a:pt x="928" y="52"/>
                    <a:pt x="928" y="52"/>
                  </a:cubicBezTo>
                  <a:cubicBezTo>
                    <a:pt x="929" y="52"/>
                    <a:pt x="930" y="52"/>
                    <a:pt x="932" y="52"/>
                  </a:cubicBezTo>
                  <a:cubicBezTo>
                    <a:pt x="930" y="39"/>
                    <a:pt x="924" y="26"/>
                    <a:pt x="915" y="17"/>
                  </a:cubicBezTo>
                  <a:cubicBezTo>
                    <a:pt x="904" y="7"/>
                    <a:pt x="890" y="0"/>
                    <a:pt x="874" y="0"/>
                  </a:cubicBezTo>
                </a:path>
              </a:pathLst>
            </a:custGeom>
            <a:solidFill>
              <a:srgbClr val="4E6C9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111" name="Freeform 33"/>
            <p:cNvSpPr>
              <a:spLocks/>
            </p:cNvSpPr>
            <p:nvPr/>
          </p:nvSpPr>
          <p:spPr bwMode="auto">
            <a:xfrm>
              <a:off x="5772" y="2578"/>
              <a:ext cx="1365" cy="659"/>
            </a:xfrm>
            <a:custGeom>
              <a:avLst/>
              <a:gdLst>
                <a:gd name="T0" fmla="*/ 878 w 940"/>
                <a:gd name="T1" fmla="*/ 0 h 454"/>
                <a:gd name="T2" fmla="*/ 63 w 940"/>
                <a:gd name="T3" fmla="*/ 0 h 454"/>
                <a:gd name="T4" fmla="*/ 0 w 940"/>
                <a:gd name="T5" fmla="*/ 62 h 454"/>
                <a:gd name="T6" fmla="*/ 0 w 940"/>
                <a:gd name="T7" fmla="*/ 392 h 454"/>
                <a:gd name="T8" fmla="*/ 57 w 940"/>
                <a:gd name="T9" fmla="*/ 454 h 454"/>
                <a:gd name="T10" fmla="*/ 57 w 940"/>
                <a:gd name="T11" fmla="*/ 450 h 454"/>
                <a:gd name="T12" fmla="*/ 22 w 940"/>
                <a:gd name="T13" fmla="*/ 434 h 454"/>
                <a:gd name="T14" fmla="*/ 4 w 940"/>
                <a:gd name="T15" fmla="*/ 392 h 454"/>
                <a:gd name="T16" fmla="*/ 4 w 940"/>
                <a:gd name="T17" fmla="*/ 62 h 454"/>
                <a:gd name="T18" fmla="*/ 22 w 940"/>
                <a:gd name="T19" fmla="*/ 21 h 454"/>
                <a:gd name="T20" fmla="*/ 63 w 940"/>
                <a:gd name="T21" fmla="*/ 4 h 454"/>
                <a:gd name="T22" fmla="*/ 878 w 940"/>
                <a:gd name="T23" fmla="*/ 4 h 454"/>
                <a:gd name="T24" fmla="*/ 919 w 940"/>
                <a:gd name="T25" fmla="*/ 21 h 454"/>
                <a:gd name="T26" fmla="*/ 936 w 940"/>
                <a:gd name="T27" fmla="*/ 56 h 454"/>
                <a:gd name="T28" fmla="*/ 940 w 940"/>
                <a:gd name="T29" fmla="*/ 57 h 454"/>
                <a:gd name="T30" fmla="*/ 878 w 940"/>
                <a:gd name="T31" fmla="*/ 0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40" h="454">
                  <a:moveTo>
                    <a:pt x="878" y="0"/>
                  </a:moveTo>
                  <a:cubicBezTo>
                    <a:pt x="63" y="0"/>
                    <a:pt x="63" y="0"/>
                    <a:pt x="63" y="0"/>
                  </a:cubicBezTo>
                  <a:cubicBezTo>
                    <a:pt x="28" y="0"/>
                    <a:pt x="0" y="28"/>
                    <a:pt x="0" y="62"/>
                  </a:cubicBezTo>
                  <a:cubicBezTo>
                    <a:pt x="0" y="392"/>
                    <a:pt x="0" y="392"/>
                    <a:pt x="0" y="392"/>
                  </a:cubicBezTo>
                  <a:cubicBezTo>
                    <a:pt x="0" y="425"/>
                    <a:pt x="25" y="452"/>
                    <a:pt x="57" y="454"/>
                  </a:cubicBezTo>
                  <a:cubicBezTo>
                    <a:pt x="57" y="453"/>
                    <a:pt x="57" y="452"/>
                    <a:pt x="57" y="450"/>
                  </a:cubicBezTo>
                  <a:cubicBezTo>
                    <a:pt x="43" y="449"/>
                    <a:pt x="31" y="443"/>
                    <a:pt x="22" y="434"/>
                  </a:cubicBezTo>
                  <a:cubicBezTo>
                    <a:pt x="11" y="423"/>
                    <a:pt x="4" y="408"/>
                    <a:pt x="4" y="392"/>
                  </a:cubicBezTo>
                  <a:cubicBezTo>
                    <a:pt x="4" y="62"/>
                    <a:pt x="4" y="62"/>
                    <a:pt x="4" y="62"/>
                  </a:cubicBezTo>
                  <a:cubicBezTo>
                    <a:pt x="4" y="46"/>
                    <a:pt x="11" y="32"/>
                    <a:pt x="22" y="21"/>
                  </a:cubicBezTo>
                  <a:cubicBezTo>
                    <a:pt x="32" y="11"/>
                    <a:pt x="47" y="4"/>
                    <a:pt x="63" y="4"/>
                  </a:cubicBezTo>
                  <a:cubicBezTo>
                    <a:pt x="878" y="4"/>
                    <a:pt x="878" y="4"/>
                    <a:pt x="878" y="4"/>
                  </a:cubicBezTo>
                  <a:cubicBezTo>
                    <a:pt x="894" y="4"/>
                    <a:pt x="908" y="11"/>
                    <a:pt x="919" y="21"/>
                  </a:cubicBezTo>
                  <a:cubicBezTo>
                    <a:pt x="928" y="30"/>
                    <a:pt x="934" y="43"/>
                    <a:pt x="936" y="56"/>
                  </a:cubicBezTo>
                  <a:cubicBezTo>
                    <a:pt x="937" y="56"/>
                    <a:pt x="938" y="57"/>
                    <a:pt x="940" y="57"/>
                  </a:cubicBezTo>
                  <a:cubicBezTo>
                    <a:pt x="937" y="25"/>
                    <a:pt x="910" y="0"/>
                    <a:pt x="87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112" name="Freeform 34"/>
            <p:cNvSpPr>
              <a:spLocks/>
            </p:cNvSpPr>
            <p:nvPr/>
          </p:nvSpPr>
          <p:spPr bwMode="auto">
            <a:xfrm>
              <a:off x="5855" y="2659"/>
              <a:ext cx="1358" cy="655"/>
            </a:xfrm>
            <a:custGeom>
              <a:avLst/>
              <a:gdLst>
                <a:gd name="T0" fmla="*/ 935 w 935"/>
                <a:gd name="T1" fmla="*/ 390 h 451"/>
                <a:gd name="T2" fmla="*/ 875 w 935"/>
                <a:gd name="T3" fmla="*/ 451 h 451"/>
                <a:gd name="T4" fmla="*/ 60 w 935"/>
                <a:gd name="T5" fmla="*/ 451 h 451"/>
                <a:gd name="T6" fmla="*/ 0 w 935"/>
                <a:gd name="T7" fmla="*/ 390 h 451"/>
                <a:gd name="T8" fmla="*/ 0 w 935"/>
                <a:gd name="T9" fmla="*/ 61 h 451"/>
                <a:gd name="T10" fmla="*/ 60 w 935"/>
                <a:gd name="T11" fmla="*/ 0 h 451"/>
                <a:gd name="T12" fmla="*/ 875 w 935"/>
                <a:gd name="T13" fmla="*/ 0 h 451"/>
                <a:gd name="T14" fmla="*/ 935 w 935"/>
                <a:gd name="T15" fmla="*/ 61 h 451"/>
                <a:gd name="T16" fmla="*/ 935 w 935"/>
                <a:gd name="T17" fmla="*/ 390 h 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5" h="451">
                  <a:moveTo>
                    <a:pt x="935" y="390"/>
                  </a:moveTo>
                  <a:cubicBezTo>
                    <a:pt x="935" y="424"/>
                    <a:pt x="908" y="451"/>
                    <a:pt x="875" y="451"/>
                  </a:cubicBezTo>
                  <a:cubicBezTo>
                    <a:pt x="60" y="451"/>
                    <a:pt x="60" y="451"/>
                    <a:pt x="60" y="451"/>
                  </a:cubicBezTo>
                  <a:cubicBezTo>
                    <a:pt x="27" y="451"/>
                    <a:pt x="0" y="424"/>
                    <a:pt x="0" y="390"/>
                  </a:cubicBezTo>
                  <a:cubicBezTo>
                    <a:pt x="0" y="61"/>
                    <a:pt x="0" y="61"/>
                    <a:pt x="0" y="61"/>
                  </a:cubicBezTo>
                  <a:cubicBezTo>
                    <a:pt x="0" y="27"/>
                    <a:pt x="27" y="0"/>
                    <a:pt x="60" y="0"/>
                  </a:cubicBezTo>
                  <a:cubicBezTo>
                    <a:pt x="875" y="0"/>
                    <a:pt x="875" y="0"/>
                    <a:pt x="875" y="0"/>
                  </a:cubicBezTo>
                  <a:cubicBezTo>
                    <a:pt x="908" y="0"/>
                    <a:pt x="935" y="27"/>
                    <a:pt x="935" y="61"/>
                  </a:cubicBezTo>
                  <a:cubicBezTo>
                    <a:pt x="935" y="390"/>
                    <a:pt x="935" y="390"/>
                    <a:pt x="935" y="390"/>
                  </a:cubicBezTo>
                </a:path>
              </a:pathLst>
            </a:custGeom>
            <a:solidFill>
              <a:srgbClr val="022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428" kern="0">
                <a:solidFill>
                  <a:srgbClr val="00B0F0"/>
                </a:solidFill>
                <a:latin typeface="Segoe UI Semilight" panose="020B0402040204020203" pitchFamily="34" charset="0"/>
                <a:cs typeface="Segoe UI Semilight" panose="020B0402040204020203" pitchFamily="34" charset="0"/>
              </a:endParaRPr>
            </a:p>
          </p:txBody>
        </p:sp>
        <p:sp>
          <p:nvSpPr>
            <p:cNvPr id="113" name="Freeform 35"/>
            <p:cNvSpPr>
              <a:spLocks/>
            </p:cNvSpPr>
            <p:nvPr/>
          </p:nvSpPr>
          <p:spPr bwMode="auto">
            <a:xfrm>
              <a:off x="5850" y="2656"/>
              <a:ext cx="1367" cy="661"/>
            </a:xfrm>
            <a:custGeom>
              <a:avLst/>
              <a:gdLst>
                <a:gd name="T0" fmla="*/ 938 w 941"/>
                <a:gd name="T1" fmla="*/ 392 h 455"/>
                <a:gd name="T2" fmla="*/ 936 w 941"/>
                <a:gd name="T3" fmla="*/ 392 h 455"/>
                <a:gd name="T4" fmla="*/ 919 w 941"/>
                <a:gd name="T5" fmla="*/ 433 h 455"/>
                <a:gd name="T6" fmla="*/ 878 w 941"/>
                <a:gd name="T7" fmla="*/ 450 h 455"/>
                <a:gd name="T8" fmla="*/ 63 w 941"/>
                <a:gd name="T9" fmla="*/ 450 h 455"/>
                <a:gd name="T10" fmla="*/ 22 w 941"/>
                <a:gd name="T11" fmla="*/ 433 h 455"/>
                <a:gd name="T12" fmla="*/ 5 w 941"/>
                <a:gd name="T13" fmla="*/ 392 h 455"/>
                <a:gd name="T14" fmla="*/ 5 w 941"/>
                <a:gd name="T15" fmla="*/ 63 h 455"/>
                <a:gd name="T16" fmla="*/ 22 w 941"/>
                <a:gd name="T17" fmla="*/ 22 h 455"/>
                <a:gd name="T18" fmla="*/ 63 w 941"/>
                <a:gd name="T19" fmla="*/ 5 h 455"/>
                <a:gd name="T20" fmla="*/ 878 w 941"/>
                <a:gd name="T21" fmla="*/ 5 h 455"/>
                <a:gd name="T22" fmla="*/ 919 w 941"/>
                <a:gd name="T23" fmla="*/ 22 h 455"/>
                <a:gd name="T24" fmla="*/ 936 w 941"/>
                <a:gd name="T25" fmla="*/ 63 h 455"/>
                <a:gd name="T26" fmla="*/ 936 w 941"/>
                <a:gd name="T27" fmla="*/ 392 h 455"/>
                <a:gd name="T28" fmla="*/ 938 w 941"/>
                <a:gd name="T29" fmla="*/ 392 h 455"/>
                <a:gd name="T30" fmla="*/ 941 w 941"/>
                <a:gd name="T31" fmla="*/ 392 h 455"/>
                <a:gd name="T32" fmla="*/ 941 w 941"/>
                <a:gd name="T33" fmla="*/ 63 h 455"/>
                <a:gd name="T34" fmla="*/ 878 w 941"/>
                <a:gd name="T35" fmla="*/ 0 h 455"/>
                <a:gd name="T36" fmla="*/ 63 w 941"/>
                <a:gd name="T37" fmla="*/ 0 h 455"/>
                <a:gd name="T38" fmla="*/ 0 w 941"/>
                <a:gd name="T39" fmla="*/ 63 h 455"/>
                <a:gd name="T40" fmla="*/ 0 w 941"/>
                <a:gd name="T41" fmla="*/ 392 h 455"/>
                <a:gd name="T42" fmla="*/ 63 w 941"/>
                <a:gd name="T43" fmla="*/ 455 h 455"/>
                <a:gd name="T44" fmla="*/ 878 w 941"/>
                <a:gd name="T45" fmla="*/ 455 h 455"/>
                <a:gd name="T46" fmla="*/ 941 w 941"/>
                <a:gd name="T47" fmla="*/ 392 h 455"/>
                <a:gd name="T48" fmla="*/ 938 w 941"/>
                <a:gd name="T49" fmla="*/ 392 h 4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41" h="455">
                  <a:moveTo>
                    <a:pt x="938" y="392"/>
                  </a:moveTo>
                  <a:cubicBezTo>
                    <a:pt x="936" y="392"/>
                    <a:pt x="936" y="392"/>
                    <a:pt x="936" y="392"/>
                  </a:cubicBezTo>
                  <a:cubicBezTo>
                    <a:pt x="936" y="408"/>
                    <a:pt x="929" y="423"/>
                    <a:pt x="919" y="433"/>
                  </a:cubicBezTo>
                  <a:cubicBezTo>
                    <a:pt x="908" y="444"/>
                    <a:pt x="894" y="450"/>
                    <a:pt x="878" y="450"/>
                  </a:cubicBezTo>
                  <a:cubicBezTo>
                    <a:pt x="63" y="450"/>
                    <a:pt x="63" y="450"/>
                    <a:pt x="63" y="450"/>
                  </a:cubicBezTo>
                  <a:cubicBezTo>
                    <a:pt x="47" y="450"/>
                    <a:pt x="33" y="444"/>
                    <a:pt x="22" y="433"/>
                  </a:cubicBezTo>
                  <a:cubicBezTo>
                    <a:pt x="12" y="423"/>
                    <a:pt x="5" y="408"/>
                    <a:pt x="5" y="392"/>
                  </a:cubicBezTo>
                  <a:cubicBezTo>
                    <a:pt x="5" y="63"/>
                    <a:pt x="5" y="63"/>
                    <a:pt x="5" y="63"/>
                  </a:cubicBezTo>
                  <a:cubicBezTo>
                    <a:pt x="5" y="47"/>
                    <a:pt x="12" y="32"/>
                    <a:pt x="22" y="22"/>
                  </a:cubicBezTo>
                  <a:cubicBezTo>
                    <a:pt x="33" y="11"/>
                    <a:pt x="47" y="5"/>
                    <a:pt x="63" y="5"/>
                  </a:cubicBezTo>
                  <a:cubicBezTo>
                    <a:pt x="878" y="5"/>
                    <a:pt x="878" y="5"/>
                    <a:pt x="878" y="5"/>
                  </a:cubicBezTo>
                  <a:cubicBezTo>
                    <a:pt x="894" y="5"/>
                    <a:pt x="908" y="11"/>
                    <a:pt x="919" y="22"/>
                  </a:cubicBezTo>
                  <a:cubicBezTo>
                    <a:pt x="929" y="32"/>
                    <a:pt x="936" y="47"/>
                    <a:pt x="936" y="63"/>
                  </a:cubicBezTo>
                  <a:cubicBezTo>
                    <a:pt x="936" y="392"/>
                    <a:pt x="936" y="392"/>
                    <a:pt x="936" y="392"/>
                  </a:cubicBezTo>
                  <a:cubicBezTo>
                    <a:pt x="938" y="392"/>
                    <a:pt x="938" y="392"/>
                    <a:pt x="938" y="392"/>
                  </a:cubicBezTo>
                  <a:cubicBezTo>
                    <a:pt x="941" y="392"/>
                    <a:pt x="941" y="392"/>
                    <a:pt x="941" y="392"/>
                  </a:cubicBezTo>
                  <a:cubicBezTo>
                    <a:pt x="941" y="63"/>
                    <a:pt x="941" y="63"/>
                    <a:pt x="941" y="63"/>
                  </a:cubicBezTo>
                  <a:cubicBezTo>
                    <a:pt x="941" y="28"/>
                    <a:pt x="913" y="0"/>
                    <a:pt x="878" y="0"/>
                  </a:cubicBezTo>
                  <a:cubicBezTo>
                    <a:pt x="63" y="0"/>
                    <a:pt x="63" y="0"/>
                    <a:pt x="63" y="0"/>
                  </a:cubicBezTo>
                  <a:cubicBezTo>
                    <a:pt x="28" y="0"/>
                    <a:pt x="0" y="28"/>
                    <a:pt x="0" y="63"/>
                  </a:cubicBezTo>
                  <a:cubicBezTo>
                    <a:pt x="0" y="392"/>
                    <a:pt x="0" y="392"/>
                    <a:pt x="0" y="392"/>
                  </a:cubicBezTo>
                  <a:cubicBezTo>
                    <a:pt x="0" y="427"/>
                    <a:pt x="28" y="455"/>
                    <a:pt x="63" y="455"/>
                  </a:cubicBezTo>
                  <a:cubicBezTo>
                    <a:pt x="878" y="455"/>
                    <a:pt x="878" y="455"/>
                    <a:pt x="878" y="455"/>
                  </a:cubicBezTo>
                  <a:cubicBezTo>
                    <a:pt x="913" y="455"/>
                    <a:pt x="941" y="427"/>
                    <a:pt x="941" y="392"/>
                  </a:cubicBezTo>
                  <a:lnTo>
                    <a:pt x="938" y="39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114" name="Freeform 36"/>
            <p:cNvSpPr>
              <a:spLocks/>
            </p:cNvSpPr>
            <p:nvPr/>
          </p:nvSpPr>
          <p:spPr bwMode="auto">
            <a:xfrm>
              <a:off x="6068" y="3044"/>
              <a:ext cx="211" cy="63"/>
            </a:xfrm>
            <a:custGeom>
              <a:avLst/>
              <a:gdLst>
                <a:gd name="T0" fmla="*/ 105 w 145"/>
                <a:gd name="T1" fmla="*/ 0 h 43"/>
                <a:gd name="T2" fmla="*/ 100 w 145"/>
                <a:gd name="T3" fmla="*/ 0 h 43"/>
                <a:gd name="T4" fmla="*/ 48 w 145"/>
                <a:gd name="T5" fmla="*/ 0 h 43"/>
                <a:gd name="T6" fmla="*/ 45 w 145"/>
                <a:gd name="T7" fmla="*/ 0 h 43"/>
                <a:gd name="T8" fmla="*/ 0 w 145"/>
                <a:gd name="T9" fmla="*/ 29 h 43"/>
                <a:gd name="T10" fmla="*/ 0 w 145"/>
                <a:gd name="T11" fmla="*/ 43 h 43"/>
                <a:gd name="T12" fmla="*/ 54 w 145"/>
                <a:gd name="T13" fmla="*/ 43 h 43"/>
                <a:gd name="T14" fmla="*/ 94 w 145"/>
                <a:gd name="T15" fmla="*/ 43 h 43"/>
                <a:gd name="T16" fmla="*/ 145 w 145"/>
                <a:gd name="T17" fmla="*/ 43 h 43"/>
                <a:gd name="T18" fmla="*/ 145 w 145"/>
                <a:gd name="T19" fmla="*/ 29 h 43"/>
                <a:gd name="T20" fmla="*/ 105 w 145"/>
                <a:gd name="T21"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5" h="43">
                  <a:moveTo>
                    <a:pt x="105" y="0"/>
                  </a:moveTo>
                  <a:cubicBezTo>
                    <a:pt x="100" y="0"/>
                    <a:pt x="100" y="0"/>
                    <a:pt x="100" y="0"/>
                  </a:cubicBezTo>
                  <a:cubicBezTo>
                    <a:pt x="48" y="0"/>
                    <a:pt x="48" y="0"/>
                    <a:pt x="48" y="0"/>
                  </a:cubicBezTo>
                  <a:cubicBezTo>
                    <a:pt x="45" y="0"/>
                    <a:pt x="45" y="0"/>
                    <a:pt x="45" y="0"/>
                  </a:cubicBezTo>
                  <a:cubicBezTo>
                    <a:pt x="52" y="26"/>
                    <a:pt x="43" y="29"/>
                    <a:pt x="0" y="29"/>
                  </a:cubicBezTo>
                  <a:cubicBezTo>
                    <a:pt x="0" y="43"/>
                    <a:pt x="0" y="43"/>
                    <a:pt x="0" y="43"/>
                  </a:cubicBezTo>
                  <a:cubicBezTo>
                    <a:pt x="54" y="43"/>
                    <a:pt x="54" y="43"/>
                    <a:pt x="54" y="43"/>
                  </a:cubicBezTo>
                  <a:cubicBezTo>
                    <a:pt x="94" y="43"/>
                    <a:pt x="94" y="43"/>
                    <a:pt x="94" y="43"/>
                  </a:cubicBezTo>
                  <a:cubicBezTo>
                    <a:pt x="145" y="43"/>
                    <a:pt x="145" y="43"/>
                    <a:pt x="145" y="43"/>
                  </a:cubicBezTo>
                  <a:cubicBezTo>
                    <a:pt x="145" y="29"/>
                    <a:pt x="145" y="29"/>
                    <a:pt x="145" y="29"/>
                  </a:cubicBezTo>
                  <a:cubicBezTo>
                    <a:pt x="102" y="29"/>
                    <a:pt x="98" y="26"/>
                    <a:pt x="105" y="0"/>
                  </a:cubicBez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115" name="Freeform 37"/>
            <p:cNvSpPr>
              <a:spLocks noEditPoints="1"/>
            </p:cNvSpPr>
            <p:nvPr/>
          </p:nvSpPr>
          <p:spPr bwMode="auto">
            <a:xfrm>
              <a:off x="6013" y="2810"/>
              <a:ext cx="321" cy="234"/>
            </a:xfrm>
            <a:custGeom>
              <a:avLst/>
              <a:gdLst>
                <a:gd name="T0" fmla="*/ 207 w 221"/>
                <a:gd name="T1" fmla="*/ 0 h 161"/>
                <a:gd name="T2" fmla="*/ 12 w 221"/>
                <a:gd name="T3" fmla="*/ 0 h 161"/>
                <a:gd name="T4" fmla="*/ 0 w 221"/>
                <a:gd name="T5" fmla="*/ 13 h 161"/>
                <a:gd name="T6" fmla="*/ 0 w 221"/>
                <a:gd name="T7" fmla="*/ 149 h 161"/>
                <a:gd name="T8" fmla="*/ 12 w 221"/>
                <a:gd name="T9" fmla="*/ 161 h 161"/>
                <a:gd name="T10" fmla="*/ 207 w 221"/>
                <a:gd name="T11" fmla="*/ 161 h 161"/>
                <a:gd name="T12" fmla="*/ 221 w 221"/>
                <a:gd name="T13" fmla="*/ 149 h 161"/>
                <a:gd name="T14" fmla="*/ 221 w 221"/>
                <a:gd name="T15" fmla="*/ 13 h 161"/>
                <a:gd name="T16" fmla="*/ 207 w 221"/>
                <a:gd name="T17" fmla="*/ 0 h 161"/>
                <a:gd name="T18" fmla="*/ 204 w 221"/>
                <a:gd name="T19" fmla="*/ 17 h 161"/>
                <a:gd name="T20" fmla="*/ 204 w 221"/>
                <a:gd name="T21" fmla="*/ 144 h 161"/>
                <a:gd name="T22" fmla="*/ 17 w 221"/>
                <a:gd name="T23" fmla="*/ 144 h 161"/>
                <a:gd name="T24" fmla="*/ 17 w 221"/>
                <a:gd name="T25" fmla="*/ 17 h 161"/>
                <a:gd name="T26" fmla="*/ 204 w 221"/>
                <a:gd name="T27" fmla="*/ 17 h 161"/>
                <a:gd name="T28" fmla="*/ 204 w 221"/>
                <a:gd name="T29" fmla="*/ 17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1" h="161">
                  <a:moveTo>
                    <a:pt x="207" y="0"/>
                  </a:moveTo>
                  <a:cubicBezTo>
                    <a:pt x="12" y="0"/>
                    <a:pt x="12" y="0"/>
                    <a:pt x="12" y="0"/>
                  </a:cubicBezTo>
                  <a:cubicBezTo>
                    <a:pt x="6" y="0"/>
                    <a:pt x="0" y="6"/>
                    <a:pt x="0" y="13"/>
                  </a:cubicBezTo>
                  <a:cubicBezTo>
                    <a:pt x="0" y="149"/>
                    <a:pt x="0" y="149"/>
                    <a:pt x="0" y="149"/>
                  </a:cubicBezTo>
                  <a:cubicBezTo>
                    <a:pt x="0" y="155"/>
                    <a:pt x="6" y="161"/>
                    <a:pt x="12" y="161"/>
                  </a:cubicBezTo>
                  <a:cubicBezTo>
                    <a:pt x="207" y="161"/>
                    <a:pt x="207" y="161"/>
                    <a:pt x="207" y="161"/>
                  </a:cubicBezTo>
                  <a:cubicBezTo>
                    <a:pt x="214" y="161"/>
                    <a:pt x="221" y="155"/>
                    <a:pt x="221" y="149"/>
                  </a:cubicBezTo>
                  <a:cubicBezTo>
                    <a:pt x="221" y="13"/>
                    <a:pt x="221" y="13"/>
                    <a:pt x="221" y="13"/>
                  </a:cubicBezTo>
                  <a:cubicBezTo>
                    <a:pt x="221" y="6"/>
                    <a:pt x="214" y="0"/>
                    <a:pt x="207" y="0"/>
                  </a:cubicBezTo>
                  <a:moveTo>
                    <a:pt x="204" y="17"/>
                  </a:moveTo>
                  <a:cubicBezTo>
                    <a:pt x="204" y="144"/>
                    <a:pt x="204" y="144"/>
                    <a:pt x="204" y="144"/>
                  </a:cubicBezTo>
                  <a:cubicBezTo>
                    <a:pt x="17" y="144"/>
                    <a:pt x="17" y="144"/>
                    <a:pt x="17" y="144"/>
                  </a:cubicBezTo>
                  <a:cubicBezTo>
                    <a:pt x="17" y="17"/>
                    <a:pt x="17" y="17"/>
                    <a:pt x="17" y="17"/>
                  </a:cubicBezTo>
                  <a:cubicBezTo>
                    <a:pt x="204" y="17"/>
                    <a:pt x="204" y="17"/>
                    <a:pt x="204" y="17"/>
                  </a:cubicBezTo>
                  <a:cubicBezTo>
                    <a:pt x="204" y="17"/>
                    <a:pt x="204" y="17"/>
                    <a:pt x="204" y="17"/>
                  </a:cubicBezTo>
                </a:path>
              </a:pathLst>
            </a:custGeom>
            <a:solidFill>
              <a:srgbClr val="C5C5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116" name="Freeform 38"/>
            <p:cNvSpPr>
              <a:spLocks/>
            </p:cNvSpPr>
            <p:nvPr/>
          </p:nvSpPr>
          <p:spPr bwMode="auto">
            <a:xfrm>
              <a:off x="6038" y="2835"/>
              <a:ext cx="271" cy="184"/>
            </a:xfrm>
            <a:custGeom>
              <a:avLst/>
              <a:gdLst>
                <a:gd name="T0" fmla="*/ 271 w 271"/>
                <a:gd name="T1" fmla="*/ 0 h 184"/>
                <a:gd name="T2" fmla="*/ 271 w 271"/>
                <a:gd name="T3" fmla="*/ 184 h 184"/>
                <a:gd name="T4" fmla="*/ 0 w 271"/>
                <a:gd name="T5" fmla="*/ 184 h 184"/>
                <a:gd name="T6" fmla="*/ 0 w 271"/>
                <a:gd name="T7" fmla="*/ 0 h 184"/>
                <a:gd name="T8" fmla="*/ 271 w 271"/>
                <a:gd name="T9" fmla="*/ 0 h 184"/>
                <a:gd name="T10" fmla="*/ 271 w 271"/>
                <a:gd name="T11" fmla="*/ 0 h 184"/>
              </a:gdLst>
              <a:ahLst/>
              <a:cxnLst>
                <a:cxn ang="0">
                  <a:pos x="T0" y="T1"/>
                </a:cxn>
                <a:cxn ang="0">
                  <a:pos x="T2" y="T3"/>
                </a:cxn>
                <a:cxn ang="0">
                  <a:pos x="T4" y="T5"/>
                </a:cxn>
                <a:cxn ang="0">
                  <a:pos x="T6" y="T7"/>
                </a:cxn>
                <a:cxn ang="0">
                  <a:pos x="T8" y="T9"/>
                </a:cxn>
                <a:cxn ang="0">
                  <a:pos x="T10" y="T11"/>
                </a:cxn>
              </a:cxnLst>
              <a:rect l="0" t="0" r="r" b="b"/>
              <a:pathLst>
                <a:path w="271" h="184">
                  <a:moveTo>
                    <a:pt x="271" y="0"/>
                  </a:moveTo>
                  <a:lnTo>
                    <a:pt x="271" y="184"/>
                  </a:lnTo>
                  <a:lnTo>
                    <a:pt x="0" y="184"/>
                  </a:lnTo>
                  <a:lnTo>
                    <a:pt x="0" y="0"/>
                  </a:lnTo>
                  <a:lnTo>
                    <a:pt x="271" y="0"/>
                  </a:lnTo>
                  <a:lnTo>
                    <a:pt x="271" y="0"/>
                  </a:lnTo>
                  <a:close/>
                </a:path>
              </a:pathLst>
            </a:custGeom>
            <a:solidFill>
              <a:srgbClr val="00B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117" name="Freeform 39"/>
            <p:cNvSpPr>
              <a:spLocks/>
            </p:cNvSpPr>
            <p:nvPr/>
          </p:nvSpPr>
          <p:spPr bwMode="auto">
            <a:xfrm>
              <a:off x="6038" y="2835"/>
              <a:ext cx="271" cy="184"/>
            </a:xfrm>
            <a:custGeom>
              <a:avLst/>
              <a:gdLst>
                <a:gd name="T0" fmla="*/ 271 w 271"/>
                <a:gd name="T1" fmla="*/ 0 h 184"/>
                <a:gd name="T2" fmla="*/ 271 w 271"/>
                <a:gd name="T3" fmla="*/ 184 h 184"/>
                <a:gd name="T4" fmla="*/ 0 w 271"/>
                <a:gd name="T5" fmla="*/ 184 h 184"/>
                <a:gd name="T6" fmla="*/ 0 w 271"/>
                <a:gd name="T7" fmla="*/ 0 h 184"/>
                <a:gd name="T8" fmla="*/ 271 w 271"/>
                <a:gd name="T9" fmla="*/ 0 h 184"/>
                <a:gd name="T10" fmla="*/ 271 w 271"/>
                <a:gd name="T11" fmla="*/ 0 h 184"/>
              </a:gdLst>
              <a:ahLst/>
              <a:cxnLst>
                <a:cxn ang="0">
                  <a:pos x="T0" y="T1"/>
                </a:cxn>
                <a:cxn ang="0">
                  <a:pos x="T2" y="T3"/>
                </a:cxn>
                <a:cxn ang="0">
                  <a:pos x="T4" y="T5"/>
                </a:cxn>
                <a:cxn ang="0">
                  <a:pos x="T6" y="T7"/>
                </a:cxn>
                <a:cxn ang="0">
                  <a:pos x="T8" y="T9"/>
                </a:cxn>
                <a:cxn ang="0">
                  <a:pos x="T10" y="T11"/>
                </a:cxn>
              </a:cxnLst>
              <a:rect l="0" t="0" r="r" b="b"/>
              <a:pathLst>
                <a:path w="271" h="184">
                  <a:moveTo>
                    <a:pt x="271" y="0"/>
                  </a:moveTo>
                  <a:lnTo>
                    <a:pt x="271" y="184"/>
                  </a:lnTo>
                  <a:lnTo>
                    <a:pt x="0" y="184"/>
                  </a:lnTo>
                  <a:lnTo>
                    <a:pt x="0" y="0"/>
                  </a:lnTo>
                  <a:lnTo>
                    <a:pt x="271" y="0"/>
                  </a:lnTo>
                  <a:lnTo>
                    <a:pt x="2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118" name="Freeform 40"/>
            <p:cNvSpPr>
              <a:spLocks/>
            </p:cNvSpPr>
            <p:nvPr/>
          </p:nvSpPr>
          <p:spPr bwMode="auto">
            <a:xfrm>
              <a:off x="6013" y="2810"/>
              <a:ext cx="302" cy="234"/>
            </a:xfrm>
            <a:custGeom>
              <a:avLst/>
              <a:gdLst>
                <a:gd name="T0" fmla="*/ 17 w 208"/>
                <a:gd name="T1" fmla="*/ 144 h 161"/>
                <a:gd name="T2" fmla="*/ 17 w 208"/>
                <a:gd name="T3" fmla="*/ 144 h 161"/>
                <a:gd name="T4" fmla="*/ 17 w 208"/>
                <a:gd name="T5" fmla="*/ 17 h 161"/>
                <a:gd name="T6" fmla="*/ 188 w 208"/>
                <a:gd name="T7" fmla="*/ 17 h 161"/>
                <a:gd name="T8" fmla="*/ 208 w 208"/>
                <a:gd name="T9" fmla="*/ 0 h 161"/>
                <a:gd name="T10" fmla="*/ 207 w 208"/>
                <a:gd name="T11" fmla="*/ 0 h 161"/>
                <a:gd name="T12" fmla="*/ 12 w 208"/>
                <a:gd name="T13" fmla="*/ 0 h 161"/>
                <a:gd name="T14" fmla="*/ 0 w 208"/>
                <a:gd name="T15" fmla="*/ 13 h 161"/>
                <a:gd name="T16" fmla="*/ 0 w 208"/>
                <a:gd name="T17" fmla="*/ 149 h 161"/>
                <a:gd name="T18" fmla="*/ 12 w 208"/>
                <a:gd name="T19" fmla="*/ 161 h 161"/>
                <a:gd name="T20" fmla="*/ 17 w 208"/>
                <a:gd name="T21" fmla="*/ 161 h 161"/>
                <a:gd name="T22" fmla="*/ 37 w 208"/>
                <a:gd name="T23" fmla="*/ 144 h 161"/>
                <a:gd name="T24" fmla="*/ 17 w 208"/>
                <a:gd name="T25" fmla="*/ 144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8" h="161">
                  <a:moveTo>
                    <a:pt x="17" y="144"/>
                  </a:moveTo>
                  <a:cubicBezTo>
                    <a:pt x="17" y="144"/>
                    <a:pt x="17" y="144"/>
                    <a:pt x="17" y="144"/>
                  </a:cubicBezTo>
                  <a:cubicBezTo>
                    <a:pt x="17" y="17"/>
                    <a:pt x="17" y="17"/>
                    <a:pt x="17" y="17"/>
                  </a:cubicBezTo>
                  <a:cubicBezTo>
                    <a:pt x="188" y="17"/>
                    <a:pt x="188" y="17"/>
                    <a:pt x="188" y="17"/>
                  </a:cubicBezTo>
                  <a:cubicBezTo>
                    <a:pt x="208" y="0"/>
                    <a:pt x="208" y="0"/>
                    <a:pt x="208" y="0"/>
                  </a:cubicBezTo>
                  <a:cubicBezTo>
                    <a:pt x="207" y="0"/>
                    <a:pt x="207" y="0"/>
                    <a:pt x="207" y="0"/>
                  </a:cubicBezTo>
                  <a:cubicBezTo>
                    <a:pt x="12" y="0"/>
                    <a:pt x="12" y="0"/>
                    <a:pt x="12" y="0"/>
                  </a:cubicBezTo>
                  <a:cubicBezTo>
                    <a:pt x="6" y="0"/>
                    <a:pt x="0" y="6"/>
                    <a:pt x="0" y="13"/>
                  </a:cubicBezTo>
                  <a:cubicBezTo>
                    <a:pt x="0" y="149"/>
                    <a:pt x="0" y="149"/>
                    <a:pt x="0" y="149"/>
                  </a:cubicBezTo>
                  <a:cubicBezTo>
                    <a:pt x="0" y="155"/>
                    <a:pt x="6" y="161"/>
                    <a:pt x="12" y="161"/>
                  </a:cubicBezTo>
                  <a:cubicBezTo>
                    <a:pt x="17" y="161"/>
                    <a:pt x="17" y="161"/>
                    <a:pt x="17" y="161"/>
                  </a:cubicBezTo>
                  <a:cubicBezTo>
                    <a:pt x="37" y="144"/>
                    <a:pt x="37" y="144"/>
                    <a:pt x="37" y="144"/>
                  </a:cubicBezTo>
                  <a:lnTo>
                    <a:pt x="17" y="144"/>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119" name="Freeform 41"/>
            <p:cNvSpPr>
              <a:spLocks/>
            </p:cNvSpPr>
            <p:nvPr/>
          </p:nvSpPr>
          <p:spPr bwMode="auto">
            <a:xfrm>
              <a:off x="6038" y="2835"/>
              <a:ext cx="248" cy="184"/>
            </a:xfrm>
            <a:custGeom>
              <a:avLst/>
              <a:gdLst>
                <a:gd name="T0" fmla="*/ 0 w 248"/>
                <a:gd name="T1" fmla="*/ 184 h 184"/>
                <a:gd name="T2" fmla="*/ 0 w 248"/>
                <a:gd name="T3" fmla="*/ 184 h 184"/>
                <a:gd name="T4" fmla="*/ 0 w 248"/>
                <a:gd name="T5" fmla="*/ 0 h 184"/>
                <a:gd name="T6" fmla="*/ 248 w 248"/>
                <a:gd name="T7" fmla="*/ 0 h 184"/>
                <a:gd name="T8" fmla="*/ 248 w 248"/>
                <a:gd name="T9" fmla="*/ 0 h 184"/>
                <a:gd name="T10" fmla="*/ 0 w 248"/>
                <a:gd name="T11" fmla="*/ 0 h 184"/>
                <a:gd name="T12" fmla="*/ 0 w 248"/>
                <a:gd name="T13" fmla="*/ 184 h 184"/>
              </a:gdLst>
              <a:ahLst/>
              <a:cxnLst>
                <a:cxn ang="0">
                  <a:pos x="T0" y="T1"/>
                </a:cxn>
                <a:cxn ang="0">
                  <a:pos x="T2" y="T3"/>
                </a:cxn>
                <a:cxn ang="0">
                  <a:pos x="T4" y="T5"/>
                </a:cxn>
                <a:cxn ang="0">
                  <a:pos x="T6" y="T7"/>
                </a:cxn>
                <a:cxn ang="0">
                  <a:pos x="T8" y="T9"/>
                </a:cxn>
                <a:cxn ang="0">
                  <a:pos x="T10" y="T11"/>
                </a:cxn>
                <a:cxn ang="0">
                  <a:pos x="T12" y="T13"/>
                </a:cxn>
              </a:cxnLst>
              <a:rect l="0" t="0" r="r" b="b"/>
              <a:pathLst>
                <a:path w="248" h="184">
                  <a:moveTo>
                    <a:pt x="0" y="184"/>
                  </a:moveTo>
                  <a:lnTo>
                    <a:pt x="0" y="184"/>
                  </a:lnTo>
                  <a:lnTo>
                    <a:pt x="0" y="0"/>
                  </a:lnTo>
                  <a:lnTo>
                    <a:pt x="248" y="0"/>
                  </a:lnTo>
                  <a:lnTo>
                    <a:pt x="248" y="0"/>
                  </a:lnTo>
                  <a:lnTo>
                    <a:pt x="0" y="0"/>
                  </a:lnTo>
                  <a:lnTo>
                    <a:pt x="0" y="184"/>
                  </a:ln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120" name="Rectangle 42"/>
            <p:cNvSpPr>
              <a:spLocks noChangeArrowheads="1"/>
            </p:cNvSpPr>
            <p:nvPr/>
          </p:nvSpPr>
          <p:spPr bwMode="auto">
            <a:xfrm>
              <a:off x="6068" y="3086"/>
              <a:ext cx="211" cy="21"/>
            </a:xfrm>
            <a:prstGeom prst="rect">
              <a:avLst/>
            </a:prstGeom>
            <a:solidFill>
              <a:srgbClr val="B0B0B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121" name="Oval 43"/>
            <p:cNvSpPr>
              <a:spLocks noChangeArrowheads="1"/>
            </p:cNvSpPr>
            <p:nvPr/>
          </p:nvSpPr>
          <p:spPr bwMode="auto">
            <a:xfrm>
              <a:off x="6167" y="2819"/>
              <a:ext cx="10" cy="9"/>
            </a:xfrm>
            <a:prstGeom prst="ellipse">
              <a:avLst/>
            </a:prstGeom>
            <a:solidFill>
              <a:srgbClr val="BAC8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122" name="Freeform 44"/>
            <p:cNvSpPr>
              <a:spLocks/>
            </p:cNvSpPr>
            <p:nvPr/>
          </p:nvSpPr>
          <p:spPr bwMode="auto">
            <a:xfrm>
              <a:off x="6115" y="2855"/>
              <a:ext cx="116" cy="70"/>
            </a:xfrm>
            <a:custGeom>
              <a:avLst/>
              <a:gdLst>
                <a:gd name="T0" fmla="*/ 40 w 80"/>
                <a:gd name="T1" fmla="*/ 0 h 48"/>
                <a:gd name="T2" fmla="*/ 40 w 80"/>
                <a:gd name="T3" fmla="*/ 1 h 48"/>
                <a:gd name="T4" fmla="*/ 1 w 80"/>
                <a:gd name="T5" fmla="*/ 23 h 48"/>
                <a:gd name="T6" fmla="*/ 0 w 80"/>
                <a:gd name="T7" fmla="*/ 24 h 48"/>
                <a:gd name="T8" fmla="*/ 1 w 80"/>
                <a:gd name="T9" fmla="*/ 25 h 48"/>
                <a:gd name="T10" fmla="*/ 40 w 80"/>
                <a:gd name="T11" fmla="*/ 47 h 48"/>
                <a:gd name="T12" fmla="*/ 40 w 80"/>
                <a:gd name="T13" fmla="*/ 48 h 48"/>
                <a:gd name="T14" fmla="*/ 41 w 80"/>
                <a:gd name="T15" fmla="*/ 47 h 48"/>
                <a:gd name="T16" fmla="*/ 80 w 80"/>
                <a:gd name="T17" fmla="*/ 25 h 48"/>
                <a:gd name="T18" fmla="*/ 80 w 80"/>
                <a:gd name="T19" fmla="*/ 24 h 48"/>
                <a:gd name="T20" fmla="*/ 80 w 80"/>
                <a:gd name="T21" fmla="*/ 23 h 48"/>
                <a:gd name="T22" fmla="*/ 41 w 80"/>
                <a:gd name="T23" fmla="*/ 1 h 48"/>
                <a:gd name="T24" fmla="*/ 40 w 80"/>
                <a:gd name="T25"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0" h="48">
                  <a:moveTo>
                    <a:pt x="40" y="0"/>
                  </a:moveTo>
                  <a:cubicBezTo>
                    <a:pt x="40" y="0"/>
                    <a:pt x="40" y="1"/>
                    <a:pt x="40" y="1"/>
                  </a:cubicBezTo>
                  <a:cubicBezTo>
                    <a:pt x="1" y="23"/>
                    <a:pt x="1" y="23"/>
                    <a:pt x="1" y="23"/>
                  </a:cubicBezTo>
                  <a:cubicBezTo>
                    <a:pt x="1" y="23"/>
                    <a:pt x="0" y="23"/>
                    <a:pt x="0" y="24"/>
                  </a:cubicBezTo>
                  <a:cubicBezTo>
                    <a:pt x="0" y="24"/>
                    <a:pt x="1" y="25"/>
                    <a:pt x="1" y="25"/>
                  </a:cubicBezTo>
                  <a:cubicBezTo>
                    <a:pt x="40" y="47"/>
                    <a:pt x="40" y="47"/>
                    <a:pt x="40" y="47"/>
                  </a:cubicBezTo>
                  <a:cubicBezTo>
                    <a:pt x="40" y="48"/>
                    <a:pt x="40" y="48"/>
                    <a:pt x="40" y="48"/>
                  </a:cubicBezTo>
                  <a:cubicBezTo>
                    <a:pt x="41" y="47"/>
                    <a:pt x="41" y="47"/>
                    <a:pt x="41" y="47"/>
                  </a:cubicBezTo>
                  <a:cubicBezTo>
                    <a:pt x="80" y="25"/>
                    <a:pt x="80" y="25"/>
                    <a:pt x="80" y="25"/>
                  </a:cubicBezTo>
                  <a:cubicBezTo>
                    <a:pt x="80" y="25"/>
                    <a:pt x="80" y="24"/>
                    <a:pt x="80" y="24"/>
                  </a:cubicBezTo>
                  <a:cubicBezTo>
                    <a:pt x="80" y="24"/>
                    <a:pt x="80" y="23"/>
                    <a:pt x="80" y="23"/>
                  </a:cubicBezTo>
                  <a:cubicBezTo>
                    <a:pt x="41" y="1"/>
                    <a:pt x="41" y="1"/>
                    <a:pt x="41" y="1"/>
                  </a:cubicBezTo>
                  <a:cubicBezTo>
                    <a:pt x="41" y="1"/>
                    <a:pt x="40" y="0"/>
                    <a:pt x="40" y="0"/>
                  </a:cubicBezTo>
                </a:path>
              </a:pathLst>
            </a:custGeom>
            <a:solidFill>
              <a:srgbClr val="E5F8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123" name="Freeform 45"/>
            <p:cNvSpPr>
              <a:spLocks/>
            </p:cNvSpPr>
            <p:nvPr/>
          </p:nvSpPr>
          <p:spPr bwMode="auto">
            <a:xfrm>
              <a:off x="6107" y="2902"/>
              <a:ext cx="60" cy="101"/>
            </a:xfrm>
            <a:custGeom>
              <a:avLst/>
              <a:gdLst>
                <a:gd name="T0" fmla="*/ 1 w 41"/>
                <a:gd name="T1" fmla="*/ 0 h 70"/>
                <a:gd name="T2" fmla="*/ 0 w 41"/>
                <a:gd name="T3" fmla="*/ 1 h 70"/>
                <a:gd name="T4" fmla="*/ 0 w 41"/>
                <a:gd name="T5" fmla="*/ 2 h 70"/>
                <a:gd name="T6" fmla="*/ 0 w 41"/>
                <a:gd name="T7" fmla="*/ 46 h 70"/>
                <a:gd name="T8" fmla="*/ 0 w 41"/>
                <a:gd name="T9" fmla="*/ 47 h 70"/>
                <a:gd name="T10" fmla="*/ 39 w 41"/>
                <a:gd name="T11" fmla="*/ 70 h 70"/>
                <a:gd name="T12" fmla="*/ 40 w 41"/>
                <a:gd name="T13" fmla="*/ 70 h 70"/>
                <a:gd name="T14" fmla="*/ 40 w 41"/>
                <a:gd name="T15" fmla="*/ 70 h 70"/>
                <a:gd name="T16" fmla="*/ 41 w 41"/>
                <a:gd name="T17" fmla="*/ 69 h 70"/>
                <a:gd name="T18" fmla="*/ 41 w 41"/>
                <a:gd name="T19" fmla="*/ 24 h 70"/>
                <a:gd name="T20" fmla="*/ 40 w 41"/>
                <a:gd name="T21" fmla="*/ 23 h 70"/>
                <a:gd name="T22" fmla="*/ 2 w 41"/>
                <a:gd name="T23" fmla="*/ 1 h 70"/>
                <a:gd name="T24" fmla="*/ 1 w 41"/>
                <a:gd name="T25"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 h="70">
                  <a:moveTo>
                    <a:pt x="1" y="0"/>
                  </a:moveTo>
                  <a:cubicBezTo>
                    <a:pt x="1" y="0"/>
                    <a:pt x="1" y="1"/>
                    <a:pt x="0" y="1"/>
                  </a:cubicBezTo>
                  <a:cubicBezTo>
                    <a:pt x="0" y="1"/>
                    <a:pt x="0" y="1"/>
                    <a:pt x="0" y="2"/>
                  </a:cubicBezTo>
                  <a:cubicBezTo>
                    <a:pt x="0" y="46"/>
                    <a:pt x="0" y="46"/>
                    <a:pt x="0" y="46"/>
                  </a:cubicBezTo>
                  <a:cubicBezTo>
                    <a:pt x="0" y="47"/>
                    <a:pt x="0" y="47"/>
                    <a:pt x="0" y="47"/>
                  </a:cubicBezTo>
                  <a:cubicBezTo>
                    <a:pt x="39" y="70"/>
                    <a:pt x="39" y="70"/>
                    <a:pt x="39" y="70"/>
                  </a:cubicBezTo>
                  <a:cubicBezTo>
                    <a:pt x="40" y="70"/>
                    <a:pt x="40" y="70"/>
                    <a:pt x="40" y="70"/>
                  </a:cubicBezTo>
                  <a:cubicBezTo>
                    <a:pt x="40" y="70"/>
                    <a:pt x="40" y="70"/>
                    <a:pt x="40" y="70"/>
                  </a:cubicBezTo>
                  <a:cubicBezTo>
                    <a:pt x="41" y="70"/>
                    <a:pt x="41" y="69"/>
                    <a:pt x="41" y="69"/>
                  </a:cubicBezTo>
                  <a:cubicBezTo>
                    <a:pt x="41" y="24"/>
                    <a:pt x="41" y="24"/>
                    <a:pt x="41" y="24"/>
                  </a:cubicBezTo>
                  <a:cubicBezTo>
                    <a:pt x="41" y="24"/>
                    <a:pt x="41" y="23"/>
                    <a:pt x="40" y="23"/>
                  </a:cubicBezTo>
                  <a:cubicBezTo>
                    <a:pt x="2" y="1"/>
                    <a:pt x="2" y="1"/>
                    <a:pt x="2" y="1"/>
                  </a:cubicBezTo>
                  <a:cubicBezTo>
                    <a:pt x="1" y="1"/>
                    <a:pt x="1" y="0"/>
                    <a:pt x="1" y="0"/>
                  </a:cubicBezTo>
                </a:path>
              </a:pathLst>
            </a:custGeom>
            <a:solidFill>
              <a:srgbClr val="CCF1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124" name="Freeform 46"/>
            <p:cNvSpPr>
              <a:spLocks/>
            </p:cNvSpPr>
            <p:nvPr/>
          </p:nvSpPr>
          <p:spPr bwMode="auto">
            <a:xfrm>
              <a:off x="6180" y="2903"/>
              <a:ext cx="59" cy="100"/>
            </a:xfrm>
            <a:custGeom>
              <a:avLst/>
              <a:gdLst>
                <a:gd name="T0" fmla="*/ 39 w 41"/>
                <a:gd name="T1" fmla="*/ 0 h 69"/>
                <a:gd name="T2" fmla="*/ 39 w 41"/>
                <a:gd name="T3" fmla="*/ 0 h 69"/>
                <a:gd name="T4" fmla="*/ 0 w 41"/>
                <a:gd name="T5" fmla="*/ 22 h 69"/>
                <a:gd name="T6" fmla="*/ 0 w 41"/>
                <a:gd name="T7" fmla="*/ 23 h 69"/>
                <a:gd name="T8" fmla="*/ 0 w 41"/>
                <a:gd name="T9" fmla="*/ 68 h 69"/>
                <a:gd name="T10" fmla="*/ 0 w 41"/>
                <a:gd name="T11" fmla="*/ 69 h 69"/>
                <a:gd name="T12" fmla="*/ 1 w 41"/>
                <a:gd name="T13" fmla="*/ 69 h 69"/>
                <a:gd name="T14" fmla="*/ 1 w 41"/>
                <a:gd name="T15" fmla="*/ 69 h 69"/>
                <a:gd name="T16" fmla="*/ 40 w 41"/>
                <a:gd name="T17" fmla="*/ 46 h 69"/>
                <a:gd name="T18" fmla="*/ 41 w 41"/>
                <a:gd name="T19" fmla="*/ 45 h 69"/>
                <a:gd name="T20" fmla="*/ 41 w 41"/>
                <a:gd name="T21" fmla="*/ 1 h 69"/>
                <a:gd name="T22" fmla="*/ 40 w 41"/>
                <a:gd name="T23" fmla="*/ 0 h 69"/>
                <a:gd name="T24" fmla="*/ 39 w 41"/>
                <a:gd name="T25"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 h="69">
                  <a:moveTo>
                    <a:pt x="39" y="0"/>
                  </a:moveTo>
                  <a:cubicBezTo>
                    <a:pt x="39" y="0"/>
                    <a:pt x="39" y="0"/>
                    <a:pt x="39" y="0"/>
                  </a:cubicBezTo>
                  <a:cubicBezTo>
                    <a:pt x="0" y="22"/>
                    <a:pt x="0" y="22"/>
                    <a:pt x="0" y="22"/>
                  </a:cubicBezTo>
                  <a:cubicBezTo>
                    <a:pt x="0" y="22"/>
                    <a:pt x="0" y="23"/>
                    <a:pt x="0" y="23"/>
                  </a:cubicBezTo>
                  <a:cubicBezTo>
                    <a:pt x="0" y="68"/>
                    <a:pt x="0" y="68"/>
                    <a:pt x="0" y="68"/>
                  </a:cubicBezTo>
                  <a:cubicBezTo>
                    <a:pt x="0" y="68"/>
                    <a:pt x="0" y="69"/>
                    <a:pt x="0" y="69"/>
                  </a:cubicBezTo>
                  <a:cubicBezTo>
                    <a:pt x="1" y="69"/>
                    <a:pt x="1" y="69"/>
                    <a:pt x="1" y="69"/>
                  </a:cubicBezTo>
                  <a:cubicBezTo>
                    <a:pt x="1" y="69"/>
                    <a:pt x="1" y="69"/>
                    <a:pt x="1" y="69"/>
                  </a:cubicBezTo>
                  <a:cubicBezTo>
                    <a:pt x="40" y="46"/>
                    <a:pt x="40" y="46"/>
                    <a:pt x="40" y="46"/>
                  </a:cubicBezTo>
                  <a:cubicBezTo>
                    <a:pt x="40" y="46"/>
                    <a:pt x="41" y="46"/>
                    <a:pt x="41" y="45"/>
                  </a:cubicBezTo>
                  <a:cubicBezTo>
                    <a:pt x="41" y="1"/>
                    <a:pt x="41" y="1"/>
                    <a:pt x="41" y="1"/>
                  </a:cubicBezTo>
                  <a:cubicBezTo>
                    <a:pt x="41" y="0"/>
                    <a:pt x="40" y="0"/>
                    <a:pt x="40" y="0"/>
                  </a:cubicBezTo>
                  <a:cubicBezTo>
                    <a:pt x="40" y="0"/>
                    <a:pt x="40" y="0"/>
                    <a:pt x="39" y="0"/>
                  </a:cubicBezTo>
                </a:path>
              </a:pathLst>
            </a:custGeom>
            <a:solidFill>
              <a:srgbClr val="80DD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125" name="Rectangle 47"/>
            <p:cNvSpPr>
              <a:spLocks noChangeArrowheads="1"/>
            </p:cNvSpPr>
            <p:nvPr/>
          </p:nvSpPr>
          <p:spPr bwMode="auto">
            <a:xfrm>
              <a:off x="6417" y="2788"/>
              <a:ext cx="414" cy="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325">
                <a:defRPr/>
              </a:pPr>
              <a:r>
                <a:rPr lang="en-US" altLang="en-US" sz="1428" kern="0">
                  <a:solidFill>
                    <a:srgbClr val="FFFFFF"/>
                  </a:solidFill>
                  <a:latin typeface="Segoe UI Semilight" panose="020B0402040204020203" pitchFamily="34" charset="0"/>
                  <a:cs typeface="Segoe UI Semilight" panose="020B0402040204020203" pitchFamily="34" charset="0"/>
                </a:rPr>
                <a:t>Virtual</a:t>
              </a:r>
              <a:endParaRPr lang="en-US" altLang="en-US" sz="1428" kern="0">
                <a:solidFill>
                  <a:srgbClr val="00B0F0"/>
                </a:solidFill>
                <a:latin typeface="Segoe UI Semilight" panose="020B0402040204020203" pitchFamily="34" charset="0"/>
                <a:cs typeface="Segoe UI Semilight" panose="020B0402040204020203" pitchFamily="34" charset="0"/>
              </a:endParaRPr>
            </a:p>
          </p:txBody>
        </p:sp>
        <p:sp>
          <p:nvSpPr>
            <p:cNvPr id="126" name="Rectangle 48"/>
            <p:cNvSpPr>
              <a:spLocks noChangeArrowheads="1"/>
            </p:cNvSpPr>
            <p:nvPr/>
          </p:nvSpPr>
          <p:spPr bwMode="auto">
            <a:xfrm>
              <a:off x="6417" y="2933"/>
              <a:ext cx="608" cy="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325">
                <a:defRPr/>
              </a:pPr>
              <a:r>
                <a:rPr lang="en-US" altLang="en-US" sz="1428" kern="0">
                  <a:solidFill>
                    <a:srgbClr val="FFFFFF"/>
                  </a:solidFill>
                  <a:latin typeface="Segoe UI Semilight" panose="020B0402040204020203" pitchFamily="34" charset="0"/>
                  <a:cs typeface="Segoe UI Semilight" panose="020B0402040204020203" pitchFamily="34" charset="0"/>
                </a:rPr>
                <a:t>Machines</a:t>
              </a:r>
              <a:endParaRPr lang="en-US" altLang="en-US" sz="1428" kern="0">
                <a:solidFill>
                  <a:srgbClr val="00B0F0"/>
                </a:solidFill>
                <a:latin typeface="Segoe UI Semilight" panose="020B0402040204020203" pitchFamily="34" charset="0"/>
                <a:cs typeface="Segoe UI Semilight" panose="020B0402040204020203" pitchFamily="34" charset="0"/>
              </a:endParaRPr>
            </a:p>
          </p:txBody>
        </p:sp>
        <p:sp>
          <p:nvSpPr>
            <p:cNvPr id="127" name="Freeform 49"/>
            <p:cNvSpPr>
              <a:spLocks/>
            </p:cNvSpPr>
            <p:nvPr/>
          </p:nvSpPr>
          <p:spPr bwMode="auto">
            <a:xfrm>
              <a:off x="4531" y="318"/>
              <a:ext cx="945" cy="955"/>
            </a:xfrm>
            <a:custGeom>
              <a:avLst/>
              <a:gdLst>
                <a:gd name="T0" fmla="*/ 650 w 650"/>
                <a:gd name="T1" fmla="*/ 0 h 658"/>
                <a:gd name="T2" fmla="*/ 608 w 650"/>
                <a:gd name="T3" fmla="*/ 42 h 658"/>
                <a:gd name="T4" fmla="*/ 608 w 650"/>
                <a:gd name="T5" fmla="*/ 602 h 658"/>
                <a:gd name="T6" fmla="*/ 608 w 650"/>
                <a:gd name="T7" fmla="*/ 617 h 658"/>
                <a:gd name="T8" fmla="*/ 566 w 650"/>
                <a:gd name="T9" fmla="*/ 658 h 658"/>
                <a:gd name="T10" fmla="*/ 0 w 650"/>
                <a:gd name="T11" fmla="*/ 658 h 658"/>
                <a:gd name="T12" fmla="*/ 42 w 650"/>
                <a:gd name="T13" fmla="*/ 617 h 658"/>
                <a:gd name="T14" fmla="*/ 42 w 650"/>
                <a:gd name="T15" fmla="*/ 602 h 658"/>
                <a:gd name="T16" fmla="*/ 42 w 650"/>
                <a:gd name="T17" fmla="*/ 42 h 658"/>
                <a:gd name="T18" fmla="*/ 84 w 650"/>
                <a:gd name="T19" fmla="*/ 0 h 658"/>
                <a:gd name="T20" fmla="*/ 650 w 650"/>
                <a:gd name="T21" fmla="*/ 0 h 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0" h="658">
                  <a:moveTo>
                    <a:pt x="650" y="0"/>
                  </a:moveTo>
                  <a:cubicBezTo>
                    <a:pt x="627" y="0"/>
                    <a:pt x="608" y="19"/>
                    <a:pt x="608" y="42"/>
                  </a:cubicBezTo>
                  <a:cubicBezTo>
                    <a:pt x="608" y="602"/>
                    <a:pt x="608" y="602"/>
                    <a:pt x="608" y="602"/>
                  </a:cubicBezTo>
                  <a:cubicBezTo>
                    <a:pt x="608" y="617"/>
                    <a:pt x="608" y="617"/>
                    <a:pt x="608" y="617"/>
                  </a:cubicBezTo>
                  <a:cubicBezTo>
                    <a:pt x="608" y="640"/>
                    <a:pt x="590" y="658"/>
                    <a:pt x="566" y="658"/>
                  </a:cubicBezTo>
                  <a:cubicBezTo>
                    <a:pt x="0" y="658"/>
                    <a:pt x="0" y="658"/>
                    <a:pt x="0" y="658"/>
                  </a:cubicBezTo>
                  <a:cubicBezTo>
                    <a:pt x="23" y="658"/>
                    <a:pt x="42" y="640"/>
                    <a:pt x="42" y="617"/>
                  </a:cubicBezTo>
                  <a:cubicBezTo>
                    <a:pt x="42" y="602"/>
                    <a:pt x="42" y="602"/>
                    <a:pt x="42" y="602"/>
                  </a:cubicBezTo>
                  <a:cubicBezTo>
                    <a:pt x="42" y="42"/>
                    <a:pt x="42" y="42"/>
                    <a:pt x="42" y="42"/>
                  </a:cubicBezTo>
                  <a:cubicBezTo>
                    <a:pt x="42" y="19"/>
                    <a:pt x="60" y="0"/>
                    <a:pt x="84" y="0"/>
                  </a:cubicBezTo>
                  <a:lnTo>
                    <a:pt x="650" y="0"/>
                  </a:lnTo>
                  <a:close/>
                </a:path>
              </a:pathLst>
            </a:custGeom>
            <a:solidFill>
              <a:srgbClr val="D1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128" name="Freeform 50"/>
            <p:cNvSpPr>
              <a:spLocks/>
            </p:cNvSpPr>
            <p:nvPr/>
          </p:nvSpPr>
          <p:spPr bwMode="auto">
            <a:xfrm>
              <a:off x="4653" y="318"/>
              <a:ext cx="884" cy="120"/>
            </a:xfrm>
            <a:custGeom>
              <a:avLst/>
              <a:gdLst>
                <a:gd name="T0" fmla="*/ 566 w 608"/>
                <a:gd name="T1" fmla="*/ 0 h 83"/>
                <a:gd name="T2" fmla="*/ 0 w 608"/>
                <a:gd name="T3" fmla="*/ 0 h 83"/>
                <a:gd name="T4" fmla="*/ 41 w 608"/>
                <a:gd name="T5" fmla="*/ 42 h 83"/>
                <a:gd name="T6" fmla="*/ 0 w 608"/>
                <a:gd name="T7" fmla="*/ 83 h 83"/>
                <a:gd name="T8" fmla="*/ 566 w 608"/>
                <a:gd name="T9" fmla="*/ 83 h 83"/>
                <a:gd name="T10" fmla="*/ 608 w 608"/>
                <a:gd name="T11" fmla="*/ 42 h 83"/>
                <a:gd name="T12" fmla="*/ 566 w 608"/>
                <a:gd name="T13" fmla="*/ 0 h 83"/>
              </a:gdLst>
              <a:ahLst/>
              <a:cxnLst>
                <a:cxn ang="0">
                  <a:pos x="T0" y="T1"/>
                </a:cxn>
                <a:cxn ang="0">
                  <a:pos x="T2" y="T3"/>
                </a:cxn>
                <a:cxn ang="0">
                  <a:pos x="T4" y="T5"/>
                </a:cxn>
                <a:cxn ang="0">
                  <a:pos x="T6" y="T7"/>
                </a:cxn>
                <a:cxn ang="0">
                  <a:pos x="T8" y="T9"/>
                </a:cxn>
                <a:cxn ang="0">
                  <a:pos x="T10" y="T11"/>
                </a:cxn>
                <a:cxn ang="0">
                  <a:pos x="T12" y="T13"/>
                </a:cxn>
              </a:cxnLst>
              <a:rect l="0" t="0" r="r" b="b"/>
              <a:pathLst>
                <a:path w="608" h="83">
                  <a:moveTo>
                    <a:pt x="566" y="0"/>
                  </a:moveTo>
                  <a:cubicBezTo>
                    <a:pt x="0" y="0"/>
                    <a:pt x="0" y="0"/>
                    <a:pt x="0" y="0"/>
                  </a:cubicBezTo>
                  <a:cubicBezTo>
                    <a:pt x="23" y="0"/>
                    <a:pt x="41" y="19"/>
                    <a:pt x="41" y="42"/>
                  </a:cubicBezTo>
                  <a:cubicBezTo>
                    <a:pt x="41" y="65"/>
                    <a:pt x="23" y="83"/>
                    <a:pt x="0" y="83"/>
                  </a:cubicBezTo>
                  <a:cubicBezTo>
                    <a:pt x="566" y="83"/>
                    <a:pt x="566" y="83"/>
                    <a:pt x="566" y="83"/>
                  </a:cubicBezTo>
                  <a:cubicBezTo>
                    <a:pt x="589" y="83"/>
                    <a:pt x="608" y="65"/>
                    <a:pt x="608" y="42"/>
                  </a:cubicBezTo>
                  <a:cubicBezTo>
                    <a:pt x="608" y="19"/>
                    <a:pt x="589" y="0"/>
                    <a:pt x="566" y="0"/>
                  </a:cubicBez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129" name="Freeform 51"/>
            <p:cNvSpPr>
              <a:spLocks/>
            </p:cNvSpPr>
            <p:nvPr/>
          </p:nvSpPr>
          <p:spPr bwMode="auto">
            <a:xfrm>
              <a:off x="4611" y="379"/>
              <a:ext cx="102" cy="59"/>
            </a:xfrm>
            <a:custGeom>
              <a:avLst/>
              <a:gdLst>
                <a:gd name="T0" fmla="*/ 3 w 70"/>
                <a:gd name="T1" fmla="*/ 24 h 41"/>
                <a:gd name="T2" fmla="*/ 29 w 70"/>
                <a:gd name="T3" fmla="*/ 41 h 41"/>
                <a:gd name="T4" fmla="*/ 70 w 70"/>
                <a:gd name="T5" fmla="*/ 0 h 41"/>
                <a:gd name="T6" fmla="*/ 29 w 70"/>
                <a:gd name="T7" fmla="*/ 0 h 41"/>
                <a:gd name="T8" fmla="*/ 3 w 70"/>
                <a:gd name="T9" fmla="*/ 24 h 41"/>
              </a:gdLst>
              <a:ahLst/>
              <a:cxnLst>
                <a:cxn ang="0">
                  <a:pos x="T0" y="T1"/>
                </a:cxn>
                <a:cxn ang="0">
                  <a:pos x="T2" y="T3"/>
                </a:cxn>
                <a:cxn ang="0">
                  <a:pos x="T4" y="T5"/>
                </a:cxn>
                <a:cxn ang="0">
                  <a:pos x="T6" y="T7"/>
                </a:cxn>
                <a:cxn ang="0">
                  <a:pos x="T8" y="T9"/>
                </a:cxn>
              </a:cxnLst>
              <a:rect l="0" t="0" r="r" b="b"/>
              <a:pathLst>
                <a:path w="70" h="41">
                  <a:moveTo>
                    <a:pt x="3" y="24"/>
                  </a:moveTo>
                  <a:cubicBezTo>
                    <a:pt x="7" y="40"/>
                    <a:pt x="29" y="41"/>
                    <a:pt x="29" y="41"/>
                  </a:cubicBezTo>
                  <a:cubicBezTo>
                    <a:pt x="52" y="41"/>
                    <a:pt x="70" y="23"/>
                    <a:pt x="70" y="0"/>
                  </a:cubicBezTo>
                  <a:cubicBezTo>
                    <a:pt x="29" y="0"/>
                    <a:pt x="29" y="0"/>
                    <a:pt x="29" y="0"/>
                  </a:cubicBezTo>
                  <a:cubicBezTo>
                    <a:pt x="15" y="0"/>
                    <a:pt x="0" y="9"/>
                    <a:pt x="3" y="24"/>
                  </a:cubicBezTo>
                  <a:close/>
                </a:path>
              </a:pathLst>
            </a:custGeom>
            <a:solidFill>
              <a:srgbClr val="8082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130" name="Freeform 52"/>
            <p:cNvSpPr>
              <a:spLocks/>
            </p:cNvSpPr>
            <p:nvPr/>
          </p:nvSpPr>
          <p:spPr bwMode="auto">
            <a:xfrm>
              <a:off x="4531" y="1153"/>
              <a:ext cx="61" cy="61"/>
            </a:xfrm>
            <a:custGeom>
              <a:avLst/>
              <a:gdLst>
                <a:gd name="T0" fmla="*/ 0 w 42"/>
                <a:gd name="T1" fmla="*/ 0 h 42"/>
                <a:gd name="T2" fmla="*/ 25 w 42"/>
                <a:gd name="T3" fmla="*/ 17 h 42"/>
                <a:gd name="T4" fmla="*/ 0 w 42"/>
                <a:gd name="T5" fmla="*/ 42 h 42"/>
                <a:gd name="T6" fmla="*/ 42 w 42"/>
                <a:gd name="T7" fmla="*/ 42 h 42"/>
                <a:gd name="T8" fmla="*/ 42 w 42"/>
                <a:gd name="T9" fmla="*/ 0 h 42"/>
                <a:gd name="T10" fmla="*/ 0 w 42"/>
                <a:gd name="T11" fmla="*/ 0 h 42"/>
              </a:gdLst>
              <a:ahLst/>
              <a:cxnLst>
                <a:cxn ang="0">
                  <a:pos x="T0" y="T1"/>
                </a:cxn>
                <a:cxn ang="0">
                  <a:pos x="T2" y="T3"/>
                </a:cxn>
                <a:cxn ang="0">
                  <a:pos x="T4" y="T5"/>
                </a:cxn>
                <a:cxn ang="0">
                  <a:pos x="T6" y="T7"/>
                </a:cxn>
                <a:cxn ang="0">
                  <a:pos x="T8" y="T9"/>
                </a:cxn>
                <a:cxn ang="0">
                  <a:pos x="T10" y="T11"/>
                </a:cxn>
              </a:cxnLst>
              <a:rect l="0" t="0" r="r" b="b"/>
              <a:pathLst>
                <a:path w="42" h="42">
                  <a:moveTo>
                    <a:pt x="0" y="0"/>
                  </a:moveTo>
                  <a:cubicBezTo>
                    <a:pt x="0" y="0"/>
                    <a:pt x="22" y="2"/>
                    <a:pt x="25" y="17"/>
                  </a:cubicBezTo>
                  <a:cubicBezTo>
                    <a:pt x="29" y="32"/>
                    <a:pt x="13" y="42"/>
                    <a:pt x="0" y="42"/>
                  </a:cubicBezTo>
                  <a:cubicBezTo>
                    <a:pt x="42" y="42"/>
                    <a:pt x="42" y="42"/>
                    <a:pt x="42" y="42"/>
                  </a:cubicBezTo>
                  <a:cubicBezTo>
                    <a:pt x="42" y="0"/>
                    <a:pt x="42" y="0"/>
                    <a:pt x="42" y="0"/>
                  </a:cubicBezTo>
                  <a:cubicBezTo>
                    <a:pt x="0" y="0"/>
                    <a:pt x="0" y="0"/>
                    <a:pt x="0" y="0"/>
                  </a:cubicBezTo>
                  <a:close/>
                </a:path>
              </a:pathLst>
            </a:custGeom>
            <a:solidFill>
              <a:srgbClr val="BCBE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131" name="Freeform 53"/>
            <p:cNvSpPr>
              <a:spLocks/>
            </p:cNvSpPr>
            <p:nvPr/>
          </p:nvSpPr>
          <p:spPr bwMode="auto">
            <a:xfrm>
              <a:off x="4470" y="1153"/>
              <a:ext cx="122" cy="120"/>
            </a:xfrm>
            <a:custGeom>
              <a:avLst/>
              <a:gdLst>
                <a:gd name="T0" fmla="*/ 42 w 84"/>
                <a:gd name="T1" fmla="*/ 42 h 83"/>
                <a:gd name="T2" fmla="*/ 67 w 84"/>
                <a:gd name="T3" fmla="*/ 17 h 83"/>
                <a:gd name="T4" fmla="*/ 42 w 84"/>
                <a:gd name="T5" fmla="*/ 0 h 83"/>
                <a:gd name="T6" fmla="*/ 0 w 84"/>
                <a:gd name="T7" fmla="*/ 42 h 83"/>
                <a:gd name="T8" fmla="*/ 42 w 84"/>
                <a:gd name="T9" fmla="*/ 83 h 83"/>
                <a:gd name="T10" fmla="*/ 84 w 84"/>
                <a:gd name="T11" fmla="*/ 42 h 83"/>
                <a:gd name="T12" fmla="*/ 82 w 84"/>
                <a:gd name="T13" fmla="*/ 42 h 83"/>
                <a:gd name="T14" fmla="*/ 42 w 84"/>
                <a:gd name="T15" fmla="*/ 42 h 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83">
                  <a:moveTo>
                    <a:pt x="42" y="42"/>
                  </a:moveTo>
                  <a:cubicBezTo>
                    <a:pt x="55" y="42"/>
                    <a:pt x="71" y="32"/>
                    <a:pt x="67" y="17"/>
                  </a:cubicBezTo>
                  <a:cubicBezTo>
                    <a:pt x="64" y="2"/>
                    <a:pt x="42" y="0"/>
                    <a:pt x="42" y="0"/>
                  </a:cubicBezTo>
                  <a:cubicBezTo>
                    <a:pt x="19" y="0"/>
                    <a:pt x="0" y="19"/>
                    <a:pt x="0" y="42"/>
                  </a:cubicBezTo>
                  <a:cubicBezTo>
                    <a:pt x="0" y="65"/>
                    <a:pt x="19" y="83"/>
                    <a:pt x="42" y="83"/>
                  </a:cubicBezTo>
                  <a:cubicBezTo>
                    <a:pt x="65" y="83"/>
                    <a:pt x="84" y="65"/>
                    <a:pt x="84" y="42"/>
                  </a:cubicBezTo>
                  <a:cubicBezTo>
                    <a:pt x="82" y="42"/>
                    <a:pt x="82" y="42"/>
                    <a:pt x="82" y="42"/>
                  </a:cubicBezTo>
                  <a:lnTo>
                    <a:pt x="42" y="42"/>
                  </a:lnTo>
                  <a:close/>
                </a:path>
              </a:pathLst>
            </a:custGeom>
            <a:solidFill>
              <a:srgbClr val="8082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132" name="Rectangle 54"/>
            <p:cNvSpPr>
              <a:spLocks noChangeArrowheads="1"/>
            </p:cNvSpPr>
            <p:nvPr/>
          </p:nvSpPr>
          <p:spPr bwMode="auto">
            <a:xfrm>
              <a:off x="4731" y="523"/>
              <a:ext cx="416" cy="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325">
                <a:defRPr/>
              </a:pPr>
              <a:r>
                <a:rPr lang="en-US" altLang="en-US" sz="1428" kern="0">
                  <a:solidFill>
                    <a:srgbClr val="414042"/>
                  </a:solidFill>
                  <a:latin typeface="Segoe UI Semilight" panose="020B0402040204020203" pitchFamily="34" charset="0"/>
                  <a:cs typeface="Segoe UI Semilight" panose="020B0402040204020203" pitchFamily="34" charset="0"/>
                </a:rPr>
                <a:t>SQL-A</a:t>
              </a:r>
              <a:endParaRPr lang="en-US" altLang="en-US" sz="1071" kern="0">
                <a:solidFill>
                  <a:srgbClr val="00B0F0"/>
                </a:solidFill>
                <a:latin typeface="Segoe UI Semilight" panose="020B0402040204020203" pitchFamily="34" charset="0"/>
                <a:cs typeface="Segoe UI Semilight" panose="020B0402040204020203" pitchFamily="34" charset="0"/>
              </a:endParaRPr>
            </a:p>
          </p:txBody>
        </p:sp>
        <p:sp>
          <p:nvSpPr>
            <p:cNvPr id="133" name="Rectangle 55"/>
            <p:cNvSpPr>
              <a:spLocks noChangeArrowheads="1"/>
            </p:cNvSpPr>
            <p:nvPr/>
          </p:nvSpPr>
          <p:spPr bwMode="auto">
            <a:xfrm>
              <a:off x="4728" y="747"/>
              <a:ext cx="518" cy="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325">
                <a:defRPr/>
              </a:pPr>
              <a:r>
                <a:rPr lang="en-US" altLang="en-US" sz="1428" kern="0">
                  <a:solidFill>
                    <a:srgbClr val="414042"/>
                  </a:solidFill>
                  <a:latin typeface="Segoe UI Semilight" panose="020B0402040204020203" pitchFamily="34" charset="0"/>
                  <a:cs typeface="Segoe UI Semilight" panose="020B0402040204020203" pitchFamily="34" charset="0"/>
                </a:rPr>
                <a:t>Website</a:t>
              </a:r>
              <a:endParaRPr lang="en-US" altLang="en-US" sz="1071" kern="0">
                <a:solidFill>
                  <a:srgbClr val="00B0F0"/>
                </a:solidFill>
                <a:latin typeface="Segoe UI Semilight" panose="020B0402040204020203" pitchFamily="34" charset="0"/>
                <a:cs typeface="Segoe UI Semilight" panose="020B0402040204020203" pitchFamily="34" charset="0"/>
              </a:endParaRPr>
            </a:p>
          </p:txBody>
        </p:sp>
        <p:sp>
          <p:nvSpPr>
            <p:cNvPr id="134" name="Rectangle 56"/>
            <p:cNvSpPr>
              <a:spLocks noChangeArrowheads="1"/>
            </p:cNvSpPr>
            <p:nvPr/>
          </p:nvSpPr>
          <p:spPr bwMode="auto">
            <a:xfrm>
              <a:off x="4713" y="987"/>
              <a:ext cx="636" cy="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325">
                <a:defRPr/>
              </a:pPr>
              <a:r>
                <a:rPr lang="en-US" altLang="en-US" sz="714" b="1" kern="0">
                  <a:solidFill>
                    <a:srgbClr val="414042"/>
                  </a:solidFill>
                  <a:latin typeface="Segoe UI Semilight" panose="020B0402040204020203" pitchFamily="34" charset="0"/>
                  <a:cs typeface="Segoe UI Semilight" panose="020B0402040204020203" pitchFamily="34" charset="0"/>
                </a:rPr>
                <a:t>[SQL CONFIG] VM (2x)</a:t>
              </a:r>
              <a:endParaRPr lang="en-US" altLang="en-US" sz="1632" kern="0">
                <a:solidFill>
                  <a:srgbClr val="00B0F0"/>
                </a:solidFill>
                <a:latin typeface="Segoe UI Semilight" panose="020B0402040204020203" pitchFamily="34" charset="0"/>
                <a:cs typeface="Segoe UI Semilight" panose="020B0402040204020203" pitchFamily="34" charset="0"/>
              </a:endParaRPr>
            </a:p>
          </p:txBody>
        </p:sp>
        <p:sp>
          <p:nvSpPr>
            <p:cNvPr id="135" name="Freeform 57"/>
            <p:cNvSpPr>
              <a:spLocks/>
            </p:cNvSpPr>
            <p:nvPr/>
          </p:nvSpPr>
          <p:spPr bwMode="auto">
            <a:xfrm>
              <a:off x="3534" y="1411"/>
              <a:ext cx="1332" cy="1058"/>
            </a:xfrm>
            <a:custGeom>
              <a:avLst/>
              <a:gdLst>
                <a:gd name="T0" fmla="*/ 1308 w 1332"/>
                <a:gd name="T1" fmla="*/ 0 h 1058"/>
                <a:gd name="T2" fmla="*/ 1308 w 1332"/>
                <a:gd name="T3" fmla="*/ 432 h 1058"/>
                <a:gd name="T4" fmla="*/ 0 w 1332"/>
                <a:gd name="T5" fmla="*/ 432 h 1058"/>
                <a:gd name="T6" fmla="*/ 0 w 1332"/>
                <a:gd name="T7" fmla="*/ 1058 h 1058"/>
                <a:gd name="T8" fmla="*/ 24 w 1332"/>
                <a:gd name="T9" fmla="*/ 1058 h 1058"/>
                <a:gd name="T10" fmla="*/ 24 w 1332"/>
                <a:gd name="T11" fmla="*/ 455 h 1058"/>
                <a:gd name="T12" fmla="*/ 1332 w 1332"/>
                <a:gd name="T13" fmla="*/ 455 h 1058"/>
                <a:gd name="T14" fmla="*/ 1332 w 1332"/>
                <a:gd name="T15" fmla="*/ 0 h 1058"/>
                <a:gd name="T16" fmla="*/ 1308 w 1332"/>
                <a:gd name="T17" fmla="*/ 0 h 1058"/>
                <a:gd name="T18" fmla="*/ 1308 w 1332"/>
                <a:gd name="T19" fmla="*/ 0 h 10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32" h="1058">
                  <a:moveTo>
                    <a:pt x="1308" y="0"/>
                  </a:moveTo>
                  <a:lnTo>
                    <a:pt x="1308" y="432"/>
                  </a:lnTo>
                  <a:lnTo>
                    <a:pt x="0" y="432"/>
                  </a:lnTo>
                  <a:lnTo>
                    <a:pt x="0" y="1058"/>
                  </a:lnTo>
                  <a:lnTo>
                    <a:pt x="24" y="1058"/>
                  </a:lnTo>
                  <a:lnTo>
                    <a:pt x="24" y="455"/>
                  </a:lnTo>
                  <a:lnTo>
                    <a:pt x="1332" y="455"/>
                  </a:lnTo>
                  <a:lnTo>
                    <a:pt x="1332" y="0"/>
                  </a:lnTo>
                  <a:lnTo>
                    <a:pt x="1308" y="0"/>
                  </a:lnTo>
                  <a:lnTo>
                    <a:pt x="1308" y="0"/>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136" name="Oval 58"/>
            <p:cNvSpPr>
              <a:spLocks noChangeArrowheads="1"/>
            </p:cNvSpPr>
            <p:nvPr/>
          </p:nvSpPr>
          <p:spPr bwMode="auto">
            <a:xfrm>
              <a:off x="4809" y="1368"/>
              <a:ext cx="90" cy="91"/>
            </a:xfrm>
            <a:prstGeom prst="ellipse">
              <a:avLst/>
            </a:pr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137" name="Freeform 59"/>
            <p:cNvSpPr>
              <a:spLocks/>
            </p:cNvSpPr>
            <p:nvPr/>
          </p:nvSpPr>
          <p:spPr bwMode="auto">
            <a:xfrm>
              <a:off x="3497" y="2454"/>
              <a:ext cx="98" cy="83"/>
            </a:xfrm>
            <a:custGeom>
              <a:avLst/>
              <a:gdLst>
                <a:gd name="T0" fmla="*/ 0 w 98"/>
                <a:gd name="T1" fmla="*/ 0 h 83"/>
                <a:gd name="T2" fmla="*/ 48 w 98"/>
                <a:gd name="T3" fmla="*/ 83 h 83"/>
                <a:gd name="T4" fmla="*/ 98 w 98"/>
                <a:gd name="T5" fmla="*/ 0 h 83"/>
                <a:gd name="T6" fmla="*/ 0 w 98"/>
                <a:gd name="T7" fmla="*/ 0 h 83"/>
              </a:gdLst>
              <a:ahLst/>
              <a:cxnLst>
                <a:cxn ang="0">
                  <a:pos x="T0" y="T1"/>
                </a:cxn>
                <a:cxn ang="0">
                  <a:pos x="T2" y="T3"/>
                </a:cxn>
                <a:cxn ang="0">
                  <a:pos x="T4" y="T5"/>
                </a:cxn>
                <a:cxn ang="0">
                  <a:pos x="T6" y="T7"/>
                </a:cxn>
              </a:cxnLst>
              <a:rect l="0" t="0" r="r" b="b"/>
              <a:pathLst>
                <a:path w="98" h="83">
                  <a:moveTo>
                    <a:pt x="0" y="0"/>
                  </a:moveTo>
                  <a:lnTo>
                    <a:pt x="48" y="83"/>
                  </a:lnTo>
                  <a:lnTo>
                    <a:pt x="98" y="0"/>
                  </a:lnTo>
                  <a:lnTo>
                    <a:pt x="0" y="0"/>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138" name="Rectangle 60"/>
            <p:cNvSpPr>
              <a:spLocks noChangeArrowheads="1"/>
            </p:cNvSpPr>
            <p:nvPr/>
          </p:nvSpPr>
          <p:spPr bwMode="auto">
            <a:xfrm>
              <a:off x="4995" y="1411"/>
              <a:ext cx="23" cy="1085"/>
            </a:xfrm>
            <a:prstGeom prst="rect">
              <a:avLst/>
            </a:prstGeom>
            <a:solidFill>
              <a:srgbClr val="7CCAF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139" name="Freeform 61"/>
            <p:cNvSpPr>
              <a:spLocks/>
            </p:cNvSpPr>
            <p:nvPr/>
          </p:nvSpPr>
          <p:spPr bwMode="auto">
            <a:xfrm>
              <a:off x="4995" y="1411"/>
              <a:ext cx="23" cy="1085"/>
            </a:xfrm>
            <a:custGeom>
              <a:avLst/>
              <a:gdLst>
                <a:gd name="T0" fmla="*/ 0 w 23"/>
                <a:gd name="T1" fmla="*/ 0 h 1085"/>
                <a:gd name="T2" fmla="*/ 0 w 23"/>
                <a:gd name="T3" fmla="*/ 1085 h 1085"/>
                <a:gd name="T4" fmla="*/ 23 w 23"/>
                <a:gd name="T5" fmla="*/ 1085 h 1085"/>
                <a:gd name="T6" fmla="*/ 23 w 23"/>
                <a:gd name="T7" fmla="*/ 0 h 1085"/>
              </a:gdLst>
              <a:ahLst/>
              <a:cxnLst>
                <a:cxn ang="0">
                  <a:pos x="T0" y="T1"/>
                </a:cxn>
                <a:cxn ang="0">
                  <a:pos x="T2" y="T3"/>
                </a:cxn>
                <a:cxn ang="0">
                  <a:pos x="T4" y="T5"/>
                </a:cxn>
                <a:cxn ang="0">
                  <a:pos x="T6" y="T7"/>
                </a:cxn>
              </a:cxnLst>
              <a:rect l="0" t="0" r="r" b="b"/>
              <a:pathLst>
                <a:path w="23" h="1085">
                  <a:moveTo>
                    <a:pt x="0" y="0"/>
                  </a:moveTo>
                  <a:lnTo>
                    <a:pt x="0" y="1085"/>
                  </a:lnTo>
                  <a:lnTo>
                    <a:pt x="23" y="1085"/>
                  </a:lnTo>
                  <a:lnTo>
                    <a:pt x="2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140" name="Oval 62"/>
            <p:cNvSpPr>
              <a:spLocks noChangeArrowheads="1"/>
            </p:cNvSpPr>
            <p:nvPr/>
          </p:nvSpPr>
          <p:spPr bwMode="auto">
            <a:xfrm>
              <a:off x="4961" y="1368"/>
              <a:ext cx="90" cy="91"/>
            </a:xfrm>
            <a:prstGeom prst="ellipse">
              <a:avLst/>
            </a:pr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141" name="Freeform 63"/>
            <p:cNvSpPr>
              <a:spLocks/>
            </p:cNvSpPr>
            <p:nvPr/>
          </p:nvSpPr>
          <p:spPr bwMode="auto">
            <a:xfrm>
              <a:off x="4958" y="2483"/>
              <a:ext cx="96" cy="83"/>
            </a:xfrm>
            <a:custGeom>
              <a:avLst/>
              <a:gdLst>
                <a:gd name="T0" fmla="*/ 0 w 96"/>
                <a:gd name="T1" fmla="*/ 0 h 83"/>
                <a:gd name="T2" fmla="*/ 48 w 96"/>
                <a:gd name="T3" fmla="*/ 83 h 83"/>
                <a:gd name="T4" fmla="*/ 96 w 96"/>
                <a:gd name="T5" fmla="*/ 0 h 83"/>
                <a:gd name="T6" fmla="*/ 0 w 96"/>
                <a:gd name="T7" fmla="*/ 0 h 83"/>
              </a:gdLst>
              <a:ahLst/>
              <a:cxnLst>
                <a:cxn ang="0">
                  <a:pos x="T0" y="T1"/>
                </a:cxn>
                <a:cxn ang="0">
                  <a:pos x="T2" y="T3"/>
                </a:cxn>
                <a:cxn ang="0">
                  <a:pos x="T4" y="T5"/>
                </a:cxn>
                <a:cxn ang="0">
                  <a:pos x="T6" y="T7"/>
                </a:cxn>
              </a:cxnLst>
              <a:rect l="0" t="0" r="r" b="b"/>
              <a:pathLst>
                <a:path w="96" h="83">
                  <a:moveTo>
                    <a:pt x="0" y="0"/>
                  </a:moveTo>
                  <a:lnTo>
                    <a:pt x="48" y="83"/>
                  </a:lnTo>
                  <a:lnTo>
                    <a:pt x="96" y="0"/>
                  </a:lnTo>
                  <a:lnTo>
                    <a:pt x="0" y="0"/>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142" name="Freeform 64"/>
            <p:cNvSpPr>
              <a:spLocks/>
            </p:cNvSpPr>
            <p:nvPr/>
          </p:nvSpPr>
          <p:spPr bwMode="auto">
            <a:xfrm>
              <a:off x="5147" y="1411"/>
              <a:ext cx="1416" cy="1085"/>
            </a:xfrm>
            <a:custGeom>
              <a:avLst/>
              <a:gdLst>
                <a:gd name="T0" fmla="*/ 0 w 1416"/>
                <a:gd name="T1" fmla="*/ 0 h 1085"/>
                <a:gd name="T2" fmla="*/ 0 w 1416"/>
                <a:gd name="T3" fmla="*/ 455 h 1085"/>
                <a:gd name="T4" fmla="*/ 1392 w 1416"/>
                <a:gd name="T5" fmla="*/ 455 h 1085"/>
                <a:gd name="T6" fmla="*/ 1392 w 1416"/>
                <a:gd name="T7" fmla="*/ 1085 h 1085"/>
                <a:gd name="T8" fmla="*/ 1416 w 1416"/>
                <a:gd name="T9" fmla="*/ 1085 h 1085"/>
                <a:gd name="T10" fmla="*/ 1416 w 1416"/>
                <a:gd name="T11" fmla="*/ 432 h 1085"/>
                <a:gd name="T12" fmla="*/ 25 w 1416"/>
                <a:gd name="T13" fmla="*/ 432 h 1085"/>
                <a:gd name="T14" fmla="*/ 25 w 1416"/>
                <a:gd name="T15" fmla="*/ 0 h 1085"/>
                <a:gd name="T16" fmla="*/ 0 w 1416"/>
                <a:gd name="T17" fmla="*/ 0 h 1085"/>
                <a:gd name="T18" fmla="*/ 0 w 1416"/>
                <a:gd name="T19" fmla="*/ 0 h 1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16" h="1085">
                  <a:moveTo>
                    <a:pt x="0" y="0"/>
                  </a:moveTo>
                  <a:lnTo>
                    <a:pt x="0" y="455"/>
                  </a:lnTo>
                  <a:lnTo>
                    <a:pt x="1392" y="455"/>
                  </a:lnTo>
                  <a:lnTo>
                    <a:pt x="1392" y="1085"/>
                  </a:lnTo>
                  <a:lnTo>
                    <a:pt x="1416" y="1085"/>
                  </a:lnTo>
                  <a:lnTo>
                    <a:pt x="1416" y="432"/>
                  </a:lnTo>
                  <a:lnTo>
                    <a:pt x="25" y="432"/>
                  </a:lnTo>
                  <a:lnTo>
                    <a:pt x="25" y="0"/>
                  </a:lnTo>
                  <a:lnTo>
                    <a:pt x="0" y="0"/>
                  </a:lnTo>
                  <a:lnTo>
                    <a:pt x="0" y="0"/>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143" name="Oval 65"/>
            <p:cNvSpPr>
              <a:spLocks noChangeArrowheads="1"/>
            </p:cNvSpPr>
            <p:nvPr/>
          </p:nvSpPr>
          <p:spPr bwMode="auto">
            <a:xfrm>
              <a:off x="5114" y="1368"/>
              <a:ext cx="91" cy="91"/>
            </a:xfrm>
            <a:prstGeom prst="ellipse">
              <a:avLst/>
            </a:pr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144" name="Freeform 66"/>
            <p:cNvSpPr>
              <a:spLocks/>
            </p:cNvSpPr>
            <p:nvPr/>
          </p:nvSpPr>
          <p:spPr bwMode="auto">
            <a:xfrm>
              <a:off x="6502" y="2483"/>
              <a:ext cx="98" cy="83"/>
            </a:xfrm>
            <a:custGeom>
              <a:avLst/>
              <a:gdLst>
                <a:gd name="T0" fmla="*/ 0 w 98"/>
                <a:gd name="T1" fmla="*/ 0 h 83"/>
                <a:gd name="T2" fmla="*/ 48 w 98"/>
                <a:gd name="T3" fmla="*/ 83 h 83"/>
                <a:gd name="T4" fmla="*/ 98 w 98"/>
                <a:gd name="T5" fmla="*/ 0 h 83"/>
                <a:gd name="T6" fmla="*/ 0 w 98"/>
                <a:gd name="T7" fmla="*/ 0 h 83"/>
              </a:gdLst>
              <a:ahLst/>
              <a:cxnLst>
                <a:cxn ang="0">
                  <a:pos x="T0" y="T1"/>
                </a:cxn>
                <a:cxn ang="0">
                  <a:pos x="T2" y="T3"/>
                </a:cxn>
                <a:cxn ang="0">
                  <a:pos x="T4" y="T5"/>
                </a:cxn>
                <a:cxn ang="0">
                  <a:pos x="T6" y="T7"/>
                </a:cxn>
              </a:cxnLst>
              <a:rect l="0" t="0" r="r" b="b"/>
              <a:pathLst>
                <a:path w="98" h="83">
                  <a:moveTo>
                    <a:pt x="0" y="0"/>
                  </a:moveTo>
                  <a:lnTo>
                    <a:pt x="48" y="83"/>
                  </a:lnTo>
                  <a:lnTo>
                    <a:pt x="98" y="0"/>
                  </a:lnTo>
                  <a:lnTo>
                    <a:pt x="0" y="0"/>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145" name="Freeform 67"/>
            <p:cNvSpPr>
              <a:spLocks/>
            </p:cNvSpPr>
            <p:nvPr/>
          </p:nvSpPr>
          <p:spPr bwMode="auto">
            <a:xfrm>
              <a:off x="6193" y="2059"/>
              <a:ext cx="681" cy="254"/>
            </a:xfrm>
            <a:custGeom>
              <a:avLst/>
              <a:gdLst>
                <a:gd name="T0" fmla="*/ 469 w 469"/>
                <a:gd name="T1" fmla="*/ 145 h 175"/>
                <a:gd name="T2" fmla="*/ 439 w 469"/>
                <a:gd name="T3" fmla="*/ 175 h 175"/>
                <a:gd name="T4" fmla="*/ 30 w 469"/>
                <a:gd name="T5" fmla="*/ 175 h 175"/>
                <a:gd name="T6" fmla="*/ 0 w 469"/>
                <a:gd name="T7" fmla="*/ 145 h 175"/>
                <a:gd name="T8" fmla="*/ 0 w 469"/>
                <a:gd name="T9" fmla="*/ 30 h 175"/>
                <a:gd name="T10" fmla="*/ 30 w 469"/>
                <a:gd name="T11" fmla="*/ 0 h 175"/>
                <a:gd name="T12" fmla="*/ 439 w 469"/>
                <a:gd name="T13" fmla="*/ 0 h 175"/>
                <a:gd name="T14" fmla="*/ 469 w 469"/>
                <a:gd name="T15" fmla="*/ 30 h 175"/>
                <a:gd name="T16" fmla="*/ 469 w 469"/>
                <a:gd name="T17" fmla="*/ 145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9" h="175">
                  <a:moveTo>
                    <a:pt x="469" y="145"/>
                  </a:moveTo>
                  <a:cubicBezTo>
                    <a:pt x="469" y="162"/>
                    <a:pt x="455" y="175"/>
                    <a:pt x="439" y="175"/>
                  </a:cubicBezTo>
                  <a:cubicBezTo>
                    <a:pt x="30" y="175"/>
                    <a:pt x="30" y="175"/>
                    <a:pt x="30" y="175"/>
                  </a:cubicBezTo>
                  <a:cubicBezTo>
                    <a:pt x="13" y="175"/>
                    <a:pt x="0" y="162"/>
                    <a:pt x="0" y="145"/>
                  </a:cubicBezTo>
                  <a:cubicBezTo>
                    <a:pt x="0" y="30"/>
                    <a:pt x="0" y="30"/>
                    <a:pt x="0" y="30"/>
                  </a:cubicBezTo>
                  <a:cubicBezTo>
                    <a:pt x="0" y="13"/>
                    <a:pt x="13" y="0"/>
                    <a:pt x="30" y="0"/>
                  </a:cubicBezTo>
                  <a:cubicBezTo>
                    <a:pt x="439" y="0"/>
                    <a:pt x="439" y="0"/>
                    <a:pt x="439" y="0"/>
                  </a:cubicBezTo>
                  <a:cubicBezTo>
                    <a:pt x="455" y="0"/>
                    <a:pt x="469" y="13"/>
                    <a:pt x="469" y="30"/>
                  </a:cubicBezTo>
                  <a:lnTo>
                    <a:pt x="469" y="145"/>
                  </a:lnTo>
                  <a:close/>
                </a:path>
              </a:pathLst>
            </a:custGeom>
            <a:solidFill>
              <a:srgbClr val="0075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panose="020B0502040204020203" pitchFamily="34" charset="0"/>
                <a:cs typeface="Segoe UI" panose="020B0502040204020203" pitchFamily="34" charset="0"/>
              </a:endParaRPr>
            </a:p>
          </p:txBody>
        </p:sp>
        <p:sp>
          <p:nvSpPr>
            <p:cNvPr id="146" name="Rectangle 68"/>
            <p:cNvSpPr>
              <a:spLocks noChangeArrowheads="1"/>
            </p:cNvSpPr>
            <p:nvPr/>
          </p:nvSpPr>
          <p:spPr bwMode="auto">
            <a:xfrm>
              <a:off x="6236" y="2141"/>
              <a:ext cx="595" cy="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325">
                <a:defRPr/>
              </a:pPr>
              <a:r>
                <a:rPr lang="en-US" altLang="en-US" sz="714" b="1" kern="0">
                  <a:solidFill>
                    <a:srgbClr val="FFFFFF"/>
                  </a:solidFill>
                  <a:latin typeface="Segoe UI Semilight" panose="020B0402040204020203" pitchFamily="34" charset="0"/>
                  <a:cs typeface="Segoe UI Semilight" panose="020B0402040204020203" pitchFamily="34" charset="0"/>
                </a:rPr>
                <a:t>DEPENDS ON SQL</a:t>
              </a:r>
              <a:endParaRPr lang="en-US" altLang="en-US" sz="1428" kern="0">
                <a:solidFill>
                  <a:srgbClr val="00B0F0"/>
                </a:solidFill>
                <a:latin typeface="Segoe UI Semilight" panose="020B0402040204020203" pitchFamily="34" charset="0"/>
                <a:cs typeface="Segoe UI Semilight" panose="020B0402040204020203" pitchFamily="34" charset="0"/>
              </a:endParaRPr>
            </a:p>
          </p:txBody>
        </p:sp>
        <p:sp>
          <p:nvSpPr>
            <p:cNvPr id="147" name="Freeform 69"/>
            <p:cNvSpPr>
              <a:spLocks/>
            </p:cNvSpPr>
            <p:nvPr/>
          </p:nvSpPr>
          <p:spPr bwMode="auto">
            <a:xfrm>
              <a:off x="4669" y="2059"/>
              <a:ext cx="682" cy="254"/>
            </a:xfrm>
            <a:custGeom>
              <a:avLst/>
              <a:gdLst>
                <a:gd name="T0" fmla="*/ 469 w 469"/>
                <a:gd name="T1" fmla="*/ 145 h 175"/>
                <a:gd name="T2" fmla="*/ 439 w 469"/>
                <a:gd name="T3" fmla="*/ 175 h 175"/>
                <a:gd name="T4" fmla="*/ 31 w 469"/>
                <a:gd name="T5" fmla="*/ 175 h 175"/>
                <a:gd name="T6" fmla="*/ 0 w 469"/>
                <a:gd name="T7" fmla="*/ 145 h 175"/>
                <a:gd name="T8" fmla="*/ 0 w 469"/>
                <a:gd name="T9" fmla="*/ 30 h 175"/>
                <a:gd name="T10" fmla="*/ 31 w 469"/>
                <a:gd name="T11" fmla="*/ 0 h 175"/>
                <a:gd name="T12" fmla="*/ 439 w 469"/>
                <a:gd name="T13" fmla="*/ 0 h 175"/>
                <a:gd name="T14" fmla="*/ 469 w 469"/>
                <a:gd name="T15" fmla="*/ 30 h 175"/>
                <a:gd name="T16" fmla="*/ 469 w 469"/>
                <a:gd name="T17" fmla="*/ 145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9" h="175">
                  <a:moveTo>
                    <a:pt x="469" y="145"/>
                  </a:moveTo>
                  <a:cubicBezTo>
                    <a:pt x="469" y="162"/>
                    <a:pt x="456" y="175"/>
                    <a:pt x="439" y="175"/>
                  </a:cubicBezTo>
                  <a:cubicBezTo>
                    <a:pt x="31" y="175"/>
                    <a:pt x="31" y="175"/>
                    <a:pt x="31" y="175"/>
                  </a:cubicBezTo>
                  <a:cubicBezTo>
                    <a:pt x="14" y="175"/>
                    <a:pt x="0" y="162"/>
                    <a:pt x="0" y="145"/>
                  </a:cubicBezTo>
                  <a:cubicBezTo>
                    <a:pt x="0" y="30"/>
                    <a:pt x="0" y="30"/>
                    <a:pt x="0" y="30"/>
                  </a:cubicBezTo>
                  <a:cubicBezTo>
                    <a:pt x="0" y="13"/>
                    <a:pt x="14" y="0"/>
                    <a:pt x="31" y="0"/>
                  </a:cubicBezTo>
                  <a:cubicBezTo>
                    <a:pt x="439" y="0"/>
                    <a:pt x="439" y="0"/>
                    <a:pt x="439" y="0"/>
                  </a:cubicBezTo>
                  <a:cubicBezTo>
                    <a:pt x="456" y="0"/>
                    <a:pt x="469" y="13"/>
                    <a:pt x="469" y="30"/>
                  </a:cubicBezTo>
                  <a:lnTo>
                    <a:pt x="469" y="145"/>
                  </a:lnTo>
                  <a:close/>
                </a:path>
              </a:pathLst>
            </a:custGeom>
            <a:solidFill>
              <a:srgbClr val="0075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panose="020B0502040204020203" pitchFamily="34" charset="0"/>
                <a:cs typeface="Segoe UI" panose="020B0502040204020203" pitchFamily="34" charset="0"/>
              </a:endParaRPr>
            </a:p>
          </p:txBody>
        </p:sp>
        <p:sp>
          <p:nvSpPr>
            <p:cNvPr id="148" name="Rectangle 70"/>
            <p:cNvSpPr>
              <a:spLocks noChangeArrowheads="1"/>
            </p:cNvSpPr>
            <p:nvPr/>
          </p:nvSpPr>
          <p:spPr bwMode="auto">
            <a:xfrm>
              <a:off x="4713" y="2141"/>
              <a:ext cx="595" cy="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325">
                <a:defRPr/>
              </a:pPr>
              <a:r>
                <a:rPr lang="en-US" altLang="en-US" sz="714" b="1" kern="0">
                  <a:solidFill>
                    <a:srgbClr val="FFFFFF"/>
                  </a:solidFill>
                  <a:latin typeface="Segoe UI Semilight" panose="020B0402040204020203" pitchFamily="34" charset="0"/>
                  <a:cs typeface="Segoe UI Semilight" panose="020B0402040204020203" pitchFamily="34" charset="0"/>
                </a:rPr>
                <a:t>DEPENDS ON SQL</a:t>
              </a:r>
              <a:endParaRPr lang="en-US" altLang="en-US" sz="1428" kern="0">
                <a:solidFill>
                  <a:srgbClr val="00B0F0"/>
                </a:solidFill>
                <a:latin typeface="Segoe UI Semilight" panose="020B0402040204020203" pitchFamily="34" charset="0"/>
                <a:cs typeface="Segoe UI Semilight" panose="020B0402040204020203" pitchFamily="34" charset="0"/>
              </a:endParaRPr>
            </a:p>
          </p:txBody>
        </p:sp>
        <p:sp>
          <p:nvSpPr>
            <p:cNvPr id="149" name="Freeform 71"/>
            <p:cNvSpPr>
              <a:spLocks/>
            </p:cNvSpPr>
            <p:nvPr/>
          </p:nvSpPr>
          <p:spPr bwMode="auto">
            <a:xfrm>
              <a:off x="3500" y="3277"/>
              <a:ext cx="1535" cy="499"/>
            </a:xfrm>
            <a:custGeom>
              <a:avLst/>
              <a:gdLst>
                <a:gd name="T0" fmla="*/ 0 w 1535"/>
                <a:gd name="T1" fmla="*/ 0 h 499"/>
                <a:gd name="T2" fmla="*/ 0 w 1535"/>
                <a:gd name="T3" fmla="*/ 499 h 499"/>
                <a:gd name="T4" fmla="*/ 1535 w 1535"/>
                <a:gd name="T5" fmla="*/ 499 h 499"/>
                <a:gd name="T6" fmla="*/ 1535 w 1535"/>
                <a:gd name="T7" fmla="*/ 113 h 499"/>
                <a:gd name="T8" fmla="*/ 1511 w 1535"/>
                <a:gd name="T9" fmla="*/ 113 h 499"/>
                <a:gd name="T10" fmla="*/ 1511 w 1535"/>
                <a:gd name="T11" fmla="*/ 475 h 499"/>
                <a:gd name="T12" fmla="*/ 25 w 1535"/>
                <a:gd name="T13" fmla="*/ 475 h 499"/>
                <a:gd name="T14" fmla="*/ 25 w 1535"/>
                <a:gd name="T15" fmla="*/ 0 h 499"/>
                <a:gd name="T16" fmla="*/ 0 w 1535"/>
                <a:gd name="T17" fmla="*/ 0 h 499"/>
                <a:gd name="T18" fmla="*/ 0 w 1535"/>
                <a:gd name="T19" fmla="*/ 0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35" h="499">
                  <a:moveTo>
                    <a:pt x="0" y="0"/>
                  </a:moveTo>
                  <a:lnTo>
                    <a:pt x="0" y="499"/>
                  </a:lnTo>
                  <a:lnTo>
                    <a:pt x="1535" y="499"/>
                  </a:lnTo>
                  <a:lnTo>
                    <a:pt x="1535" y="113"/>
                  </a:lnTo>
                  <a:lnTo>
                    <a:pt x="1511" y="113"/>
                  </a:lnTo>
                  <a:lnTo>
                    <a:pt x="1511" y="475"/>
                  </a:lnTo>
                  <a:lnTo>
                    <a:pt x="25" y="475"/>
                  </a:lnTo>
                  <a:lnTo>
                    <a:pt x="25" y="0"/>
                  </a:lnTo>
                  <a:lnTo>
                    <a:pt x="0" y="0"/>
                  </a:lnTo>
                  <a:lnTo>
                    <a:pt x="0" y="0"/>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150" name="Oval 72"/>
            <p:cNvSpPr>
              <a:spLocks noChangeArrowheads="1"/>
            </p:cNvSpPr>
            <p:nvPr/>
          </p:nvSpPr>
          <p:spPr bwMode="auto">
            <a:xfrm>
              <a:off x="3467" y="3233"/>
              <a:ext cx="90" cy="91"/>
            </a:xfrm>
            <a:prstGeom prst="ellipse">
              <a:avLst/>
            </a:pr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151" name="Freeform 73"/>
            <p:cNvSpPr>
              <a:spLocks/>
            </p:cNvSpPr>
            <p:nvPr/>
          </p:nvSpPr>
          <p:spPr bwMode="auto">
            <a:xfrm>
              <a:off x="4976" y="3322"/>
              <a:ext cx="96" cy="82"/>
            </a:xfrm>
            <a:custGeom>
              <a:avLst/>
              <a:gdLst>
                <a:gd name="T0" fmla="*/ 96 w 96"/>
                <a:gd name="T1" fmla="*/ 82 h 82"/>
                <a:gd name="T2" fmla="*/ 48 w 96"/>
                <a:gd name="T3" fmla="*/ 0 h 82"/>
                <a:gd name="T4" fmla="*/ 0 w 96"/>
                <a:gd name="T5" fmla="*/ 82 h 82"/>
                <a:gd name="T6" fmla="*/ 96 w 96"/>
                <a:gd name="T7" fmla="*/ 82 h 82"/>
              </a:gdLst>
              <a:ahLst/>
              <a:cxnLst>
                <a:cxn ang="0">
                  <a:pos x="T0" y="T1"/>
                </a:cxn>
                <a:cxn ang="0">
                  <a:pos x="T2" y="T3"/>
                </a:cxn>
                <a:cxn ang="0">
                  <a:pos x="T4" y="T5"/>
                </a:cxn>
                <a:cxn ang="0">
                  <a:pos x="T6" y="T7"/>
                </a:cxn>
              </a:cxnLst>
              <a:rect l="0" t="0" r="r" b="b"/>
              <a:pathLst>
                <a:path w="96" h="82">
                  <a:moveTo>
                    <a:pt x="96" y="82"/>
                  </a:moveTo>
                  <a:lnTo>
                    <a:pt x="48" y="0"/>
                  </a:lnTo>
                  <a:lnTo>
                    <a:pt x="0" y="82"/>
                  </a:lnTo>
                  <a:lnTo>
                    <a:pt x="96" y="82"/>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152" name="Freeform 74"/>
            <p:cNvSpPr>
              <a:spLocks/>
            </p:cNvSpPr>
            <p:nvPr/>
          </p:nvSpPr>
          <p:spPr bwMode="auto">
            <a:xfrm>
              <a:off x="3929" y="3635"/>
              <a:ext cx="681" cy="255"/>
            </a:xfrm>
            <a:custGeom>
              <a:avLst/>
              <a:gdLst>
                <a:gd name="T0" fmla="*/ 469 w 469"/>
                <a:gd name="T1" fmla="*/ 145 h 175"/>
                <a:gd name="T2" fmla="*/ 438 w 469"/>
                <a:gd name="T3" fmla="*/ 175 h 175"/>
                <a:gd name="T4" fmla="*/ 30 w 469"/>
                <a:gd name="T5" fmla="*/ 175 h 175"/>
                <a:gd name="T6" fmla="*/ 0 w 469"/>
                <a:gd name="T7" fmla="*/ 145 h 175"/>
                <a:gd name="T8" fmla="*/ 0 w 469"/>
                <a:gd name="T9" fmla="*/ 30 h 175"/>
                <a:gd name="T10" fmla="*/ 30 w 469"/>
                <a:gd name="T11" fmla="*/ 0 h 175"/>
                <a:gd name="T12" fmla="*/ 438 w 469"/>
                <a:gd name="T13" fmla="*/ 0 h 175"/>
                <a:gd name="T14" fmla="*/ 469 w 469"/>
                <a:gd name="T15" fmla="*/ 30 h 175"/>
                <a:gd name="T16" fmla="*/ 469 w 469"/>
                <a:gd name="T17" fmla="*/ 145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9" h="175">
                  <a:moveTo>
                    <a:pt x="469" y="145"/>
                  </a:moveTo>
                  <a:cubicBezTo>
                    <a:pt x="469" y="162"/>
                    <a:pt x="455" y="175"/>
                    <a:pt x="438" y="175"/>
                  </a:cubicBezTo>
                  <a:cubicBezTo>
                    <a:pt x="30" y="175"/>
                    <a:pt x="30" y="175"/>
                    <a:pt x="30" y="175"/>
                  </a:cubicBezTo>
                  <a:cubicBezTo>
                    <a:pt x="13" y="175"/>
                    <a:pt x="0" y="162"/>
                    <a:pt x="0" y="145"/>
                  </a:cubicBezTo>
                  <a:cubicBezTo>
                    <a:pt x="0" y="30"/>
                    <a:pt x="0" y="30"/>
                    <a:pt x="0" y="30"/>
                  </a:cubicBezTo>
                  <a:cubicBezTo>
                    <a:pt x="0" y="13"/>
                    <a:pt x="13" y="0"/>
                    <a:pt x="30" y="0"/>
                  </a:cubicBezTo>
                  <a:cubicBezTo>
                    <a:pt x="438" y="0"/>
                    <a:pt x="438" y="0"/>
                    <a:pt x="438" y="0"/>
                  </a:cubicBezTo>
                  <a:cubicBezTo>
                    <a:pt x="455" y="0"/>
                    <a:pt x="469" y="13"/>
                    <a:pt x="469" y="30"/>
                  </a:cubicBezTo>
                  <a:lnTo>
                    <a:pt x="469" y="145"/>
                  </a:lnTo>
                  <a:close/>
                </a:path>
              </a:pathLst>
            </a:custGeom>
            <a:solidFill>
              <a:srgbClr val="0075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panose="020B0502040204020203" pitchFamily="34" charset="0"/>
                <a:cs typeface="Segoe UI" panose="020B0502040204020203" pitchFamily="34" charset="0"/>
              </a:endParaRPr>
            </a:p>
          </p:txBody>
        </p:sp>
        <p:sp>
          <p:nvSpPr>
            <p:cNvPr id="153" name="Rectangle 75"/>
            <p:cNvSpPr>
              <a:spLocks noChangeArrowheads="1"/>
            </p:cNvSpPr>
            <p:nvPr/>
          </p:nvSpPr>
          <p:spPr bwMode="auto">
            <a:xfrm>
              <a:off x="4023" y="3702"/>
              <a:ext cx="548"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325">
                <a:defRPr/>
              </a:pPr>
              <a:r>
                <a:rPr lang="en-US" altLang="en-US" sz="918" b="1" kern="0">
                  <a:solidFill>
                    <a:srgbClr val="FFFFFF"/>
                  </a:solidFill>
                  <a:latin typeface="Segoe UI Semilight" panose="020B0402040204020203" pitchFamily="34" charset="0"/>
                  <a:cs typeface="Segoe UI Semilight" panose="020B0402040204020203" pitchFamily="34" charset="0"/>
                </a:rPr>
                <a:t>SQLCONFIG</a:t>
              </a:r>
              <a:endParaRPr lang="en-US" altLang="en-US" sz="1224" kern="0">
                <a:solidFill>
                  <a:srgbClr val="00B0F0"/>
                </a:solidFill>
                <a:latin typeface="Segoe UI Semilight" panose="020B0402040204020203" pitchFamily="34" charset="0"/>
                <a:cs typeface="Segoe UI Semilight" panose="020B0402040204020203" pitchFamily="34" charset="0"/>
              </a:endParaRPr>
            </a:p>
          </p:txBody>
        </p:sp>
        <p:sp>
          <p:nvSpPr>
            <p:cNvPr id="154" name="Rectangle 76"/>
            <p:cNvSpPr>
              <a:spLocks noChangeArrowheads="1"/>
            </p:cNvSpPr>
            <p:nvPr/>
          </p:nvSpPr>
          <p:spPr bwMode="auto">
            <a:xfrm>
              <a:off x="4204" y="3702"/>
              <a:ext cx="0" cy="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325">
                <a:defRPr/>
              </a:pPr>
              <a:endParaRPr lang="en-US" altLang="en-US" sz="1836" kern="0">
                <a:solidFill>
                  <a:srgbClr val="00B0F0"/>
                </a:solidFill>
                <a:latin typeface="Segoe UI Semilight" panose="020B0402040204020203" pitchFamily="34" charset="0"/>
                <a:cs typeface="Segoe UI Semilight" panose="020B0402040204020203" pitchFamily="34" charset="0"/>
              </a:endParaRPr>
            </a:p>
          </p:txBody>
        </p:sp>
        <p:sp>
          <p:nvSpPr>
            <p:cNvPr id="155" name="Rectangle 77"/>
            <p:cNvSpPr>
              <a:spLocks noChangeArrowheads="1"/>
            </p:cNvSpPr>
            <p:nvPr/>
          </p:nvSpPr>
          <p:spPr bwMode="auto">
            <a:xfrm>
              <a:off x="4257" y="3702"/>
              <a:ext cx="0" cy="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325">
                <a:defRPr/>
              </a:pPr>
              <a:endParaRPr lang="en-US" altLang="en-US" sz="1836" kern="0">
                <a:solidFill>
                  <a:srgbClr val="00B0F0"/>
                </a:solidFill>
                <a:latin typeface="Segoe UI Semilight" panose="020B0402040204020203" pitchFamily="34" charset="0"/>
                <a:cs typeface="Segoe UI Semilight" panose="020B0402040204020203" pitchFamily="34" charset="0"/>
              </a:endParaRPr>
            </a:p>
          </p:txBody>
        </p:sp>
      </p:grpSp>
      <p:sp>
        <p:nvSpPr>
          <p:cNvPr id="79" name="Rectangle 78"/>
          <p:cNvSpPr/>
          <p:nvPr/>
        </p:nvSpPr>
        <p:spPr>
          <a:xfrm>
            <a:off x="882" y="0"/>
            <a:ext cx="12434712" cy="1114380"/>
          </a:xfrm>
          <a:prstGeom prst="rect">
            <a:avLst/>
          </a:prstGeom>
          <a:solidFill>
            <a:srgbClr val="5C2D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kern="0">
              <a:solidFill>
                <a:sysClr val="windowText" lastClr="000000"/>
              </a:solidFill>
            </a:endParaRPr>
          </a:p>
        </p:txBody>
      </p:sp>
      <p:sp>
        <p:nvSpPr>
          <p:cNvPr id="80" name="Title 2"/>
          <p:cNvSpPr txBox="1">
            <a:spLocks/>
          </p:cNvSpPr>
          <p:nvPr/>
        </p:nvSpPr>
        <p:spPr>
          <a:xfrm>
            <a:off x="176030" y="8961"/>
            <a:ext cx="11785489" cy="1096456"/>
          </a:xfrm>
          <a:prstGeom prst="rect">
            <a:avLst/>
          </a:prstGeom>
        </p:spPr>
        <p:txBody>
          <a:bodyPr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932597">
              <a:defRPr/>
            </a:pPr>
            <a:r>
              <a:rPr lang="en-US" sz="5400" cap="all">
                <a:solidFill>
                  <a:schemeClr val="bg1"/>
                </a:solidFill>
                <a:latin typeface="+mn-lt"/>
                <a:ea typeface="Abyssinica SIL" panose="02000603020000020004" pitchFamily="2" charset="0"/>
                <a:cs typeface="Leelawadee UI" panose="020B0502040204020203" pitchFamily="34" charset="-34"/>
              </a:rPr>
              <a:t>Azure Resource Manager</a:t>
            </a:r>
          </a:p>
        </p:txBody>
      </p:sp>
      <p:sp>
        <p:nvSpPr>
          <p:cNvPr id="156" name="Rectangle 155"/>
          <p:cNvSpPr/>
          <p:nvPr/>
        </p:nvSpPr>
        <p:spPr>
          <a:xfrm>
            <a:off x="458627" y="2627292"/>
            <a:ext cx="544750" cy="500960"/>
          </a:xfrm>
          <a:prstGeom prst="rect">
            <a:avLst/>
          </a:prstGeom>
          <a:solidFill>
            <a:srgbClr val="5C2D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836" kern="0">
                <a:solidFill>
                  <a:schemeClr val="bg1"/>
                </a:solidFill>
                <a:latin typeface="Segoe UI" panose="020B0502040204020203" pitchFamily="34" charset="0"/>
                <a:cs typeface="Segoe UI" panose="020B0502040204020203" pitchFamily="34" charset="0"/>
              </a:rPr>
              <a:t>3</a:t>
            </a:r>
          </a:p>
        </p:txBody>
      </p:sp>
      <p:sp>
        <p:nvSpPr>
          <p:cNvPr id="157" name="Rectangle 156"/>
          <p:cNvSpPr/>
          <p:nvPr/>
        </p:nvSpPr>
        <p:spPr>
          <a:xfrm>
            <a:off x="1035907" y="2627292"/>
            <a:ext cx="5576340" cy="500960"/>
          </a:xfrm>
          <a:prstGeom prst="rect">
            <a:avLst/>
          </a:prstGeom>
          <a:solidFill>
            <a:srgbClr val="5C2D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en-US" sz="2040" kern="0">
                <a:solidFill>
                  <a:schemeClr val="bg1"/>
                </a:solidFill>
                <a:latin typeface="Segoe UI Semilight" panose="020B0402040204020203" pitchFamily="34" charset="0"/>
                <a:cs typeface="Segoe UI Semilight" panose="020B0402040204020203" pitchFamily="34" charset="0"/>
              </a:rPr>
              <a:t>Repeated deployment in consistent state</a:t>
            </a:r>
          </a:p>
        </p:txBody>
      </p:sp>
      <p:sp>
        <p:nvSpPr>
          <p:cNvPr id="158" name="Rectangle 157"/>
          <p:cNvSpPr/>
          <p:nvPr/>
        </p:nvSpPr>
        <p:spPr>
          <a:xfrm>
            <a:off x="458627" y="2091695"/>
            <a:ext cx="544750" cy="500960"/>
          </a:xfrm>
          <a:prstGeom prst="rect">
            <a:avLst/>
          </a:prstGeom>
          <a:solidFill>
            <a:srgbClr val="5C2D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836" kern="0">
                <a:solidFill>
                  <a:schemeClr val="bg1"/>
                </a:solidFill>
                <a:latin typeface="Segoe UI" panose="020B0502040204020203" pitchFamily="34" charset="0"/>
                <a:cs typeface="Segoe UI" panose="020B0502040204020203" pitchFamily="34" charset="0"/>
              </a:rPr>
              <a:t>2</a:t>
            </a:r>
          </a:p>
        </p:txBody>
      </p:sp>
      <p:sp>
        <p:nvSpPr>
          <p:cNvPr id="159" name="Rectangle 158"/>
          <p:cNvSpPr/>
          <p:nvPr/>
        </p:nvSpPr>
        <p:spPr>
          <a:xfrm>
            <a:off x="1035907" y="2091695"/>
            <a:ext cx="5576340" cy="500960"/>
          </a:xfrm>
          <a:prstGeom prst="rect">
            <a:avLst/>
          </a:prstGeom>
          <a:solidFill>
            <a:srgbClr val="5C2D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en-US" sz="2040" kern="0">
                <a:solidFill>
                  <a:schemeClr val="bg1"/>
                </a:solidFill>
                <a:latin typeface="Segoe UI Semilight" panose="020B0402040204020203" pitchFamily="34" charset="0"/>
                <a:cs typeface="Segoe UI Semilight" panose="020B0402040204020203" pitchFamily="34" charset="0"/>
              </a:rPr>
              <a:t>Simple orchestration</a:t>
            </a:r>
          </a:p>
        </p:txBody>
      </p:sp>
      <p:sp>
        <p:nvSpPr>
          <p:cNvPr id="160" name="Rectangle 159"/>
          <p:cNvSpPr/>
          <p:nvPr/>
        </p:nvSpPr>
        <p:spPr>
          <a:xfrm>
            <a:off x="458627" y="1557531"/>
            <a:ext cx="544750" cy="500960"/>
          </a:xfrm>
          <a:prstGeom prst="rect">
            <a:avLst/>
          </a:prstGeom>
          <a:solidFill>
            <a:srgbClr val="5C2D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836" kern="0">
                <a:solidFill>
                  <a:schemeClr val="bg1"/>
                </a:solidFill>
                <a:latin typeface="Segoe UI" panose="020B0502040204020203" pitchFamily="34" charset="0"/>
                <a:cs typeface="Segoe UI" panose="020B0502040204020203" pitchFamily="34" charset="0"/>
              </a:rPr>
              <a:t>1</a:t>
            </a:r>
          </a:p>
        </p:txBody>
      </p:sp>
      <p:sp>
        <p:nvSpPr>
          <p:cNvPr id="161" name="Rectangle 160"/>
          <p:cNvSpPr/>
          <p:nvPr/>
        </p:nvSpPr>
        <p:spPr>
          <a:xfrm>
            <a:off x="1035907" y="1557531"/>
            <a:ext cx="5576340" cy="500960"/>
          </a:xfrm>
          <a:prstGeom prst="rect">
            <a:avLst/>
          </a:prstGeom>
          <a:solidFill>
            <a:srgbClr val="5C2D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en-US" sz="2040" kern="0">
                <a:solidFill>
                  <a:schemeClr val="bg1"/>
                </a:solidFill>
                <a:latin typeface="Segoe UI Semilight" panose="020B0402040204020203" pitchFamily="34" charset="0"/>
                <a:cs typeface="Segoe UI Semilight" panose="020B0402040204020203" pitchFamily="34" charset="0"/>
              </a:rPr>
              <a:t>Specify resources &amp; dependencies</a:t>
            </a:r>
          </a:p>
        </p:txBody>
      </p:sp>
      <p:sp>
        <p:nvSpPr>
          <p:cNvPr id="162" name="Rectangle 161"/>
          <p:cNvSpPr/>
          <p:nvPr/>
        </p:nvSpPr>
        <p:spPr>
          <a:xfrm>
            <a:off x="458627" y="3162890"/>
            <a:ext cx="544750" cy="500960"/>
          </a:xfrm>
          <a:prstGeom prst="rect">
            <a:avLst/>
          </a:prstGeom>
          <a:solidFill>
            <a:srgbClr val="5C2D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836" kern="0">
                <a:solidFill>
                  <a:schemeClr val="bg1"/>
                </a:solidFill>
                <a:latin typeface="Segoe UI" panose="020B0502040204020203" pitchFamily="34" charset="0"/>
                <a:cs typeface="Segoe UI" panose="020B0502040204020203" pitchFamily="34" charset="0"/>
              </a:rPr>
              <a:t>4</a:t>
            </a:r>
          </a:p>
        </p:txBody>
      </p:sp>
      <p:sp>
        <p:nvSpPr>
          <p:cNvPr id="163" name="Rectangle 162"/>
          <p:cNvSpPr/>
          <p:nvPr/>
        </p:nvSpPr>
        <p:spPr>
          <a:xfrm>
            <a:off x="1035907" y="3162890"/>
            <a:ext cx="5576340" cy="500960"/>
          </a:xfrm>
          <a:prstGeom prst="rect">
            <a:avLst/>
          </a:prstGeom>
          <a:solidFill>
            <a:srgbClr val="5C2D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en-US" sz="2040" kern="0">
                <a:solidFill>
                  <a:schemeClr val="bg1"/>
                </a:solidFill>
                <a:latin typeface="Segoe UI Semilight" panose="020B0402040204020203" pitchFamily="34" charset="0"/>
                <a:cs typeface="Segoe UI Semilight" panose="020B0402040204020203" pitchFamily="34" charset="0"/>
              </a:rPr>
              <a:t>Incremental deployments</a:t>
            </a:r>
          </a:p>
        </p:txBody>
      </p:sp>
      <p:sp>
        <p:nvSpPr>
          <p:cNvPr id="164" name="Isosceles Triangle 163"/>
          <p:cNvSpPr/>
          <p:nvPr/>
        </p:nvSpPr>
        <p:spPr>
          <a:xfrm rot="10800000">
            <a:off x="8938173" y="1045368"/>
            <a:ext cx="467948" cy="403403"/>
          </a:xfrm>
          <a:prstGeom prst="triangle">
            <a:avLst/>
          </a:prstGeom>
          <a:solidFill>
            <a:srgbClr val="5C2D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65" name="Rectangle 164"/>
          <p:cNvSpPr/>
          <p:nvPr/>
        </p:nvSpPr>
        <p:spPr>
          <a:xfrm>
            <a:off x="457064" y="3717658"/>
            <a:ext cx="544750" cy="500960"/>
          </a:xfrm>
          <a:prstGeom prst="rect">
            <a:avLst/>
          </a:prstGeom>
          <a:solidFill>
            <a:srgbClr val="5C2D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836" kern="0">
                <a:solidFill>
                  <a:schemeClr val="bg1"/>
                </a:solidFill>
                <a:latin typeface="Segoe UI" panose="020B0502040204020203" pitchFamily="34" charset="0"/>
                <a:cs typeface="Segoe UI" panose="020B0502040204020203" pitchFamily="34" charset="0"/>
              </a:rPr>
              <a:t>5</a:t>
            </a:r>
          </a:p>
        </p:txBody>
      </p:sp>
      <p:sp>
        <p:nvSpPr>
          <p:cNvPr id="166" name="Rectangle 165"/>
          <p:cNvSpPr/>
          <p:nvPr/>
        </p:nvSpPr>
        <p:spPr>
          <a:xfrm>
            <a:off x="1034344" y="3717658"/>
            <a:ext cx="5576340" cy="500960"/>
          </a:xfrm>
          <a:prstGeom prst="rect">
            <a:avLst/>
          </a:prstGeom>
          <a:solidFill>
            <a:srgbClr val="5C2D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en-US" sz="2040" kern="0">
                <a:solidFill>
                  <a:schemeClr val="bg1"/>
                </a:solidFill>
                <a:latin typeface="Segoe UI Semilight" panose="020B0402040204020203" pitchFamily="34" charset="0"/>
                <a:cs typeface="Segoe UI Semilight" panose="020B0402040204020203" pitchFamily="34" charset="0"/>
              </a:rPr>
              <a:t>JSON based templates</a:t>
            </a:r>
          </a:p>
        </p:txBody>
      </p:sp>
      <p:grpSp>
        <p:nvGrpSpPr>
          <p:cNvPr id="167" name="Group 166">
            <a:extLst>
              <a:ext uri="{FF2B5EF4-FFF2-40B4-BE49-F238E27FC236}">
                <a16:creationId xmlns:a16="http://schemas.microsoft.com/office/drawing/2014/main" id="{29ED679D-AF24-432F-A27B-1AF3869DA376}"/>
              </a:ext>
            </a:extLst>
          </p:cNvPr>
          <p:cNvGrpSpPr/>
          <p:nvPr/>
        </p:nvGrpSpPr>
        <p:grpSpPr>
          <a:xfrm>
            <a:off x="7023561" y="1481038"/>
            <a:ext cx="4667284" cy="5334000"/>
            <a:chOff x="7082333" y="1481038"/>
            <a:chExt cx="4667284" cy="5334000"/>
          </a:xfrm>
        </p:grpSpPr>
        <p:grpSp>
          <p:nvGrpSpPr>
            <p:cNvPr id="168" name="Group 167">
              <a:extLst>
                <a:ext uri="{FF2B5EF4-FFF2-40B4-BE49-F238E27FC236}">
                  <a16:creationId xmlns:a16="http://schemas.microsoft.com/office/drawing/2014/main" id="{7BE60089-17E2-4BE6-81CF-28745CCE6A23}"/>
                </a:ext>
              </a:extLst>
            </p:cNvPr>
            <p:cNvGrpSpPr/>
            <p:nvPr/>
          </p:nvGrpSpPr>
          <p:grpSpPr>
            <a:xfrm>
              <a:off x="7082333" y="1481038"/>
              <a:ext cx="4419600" cy="2286000"/>
              <a:chOff x="6599237" y="4183062"/>
              <a:chExt cx="4419600" cy="2286000"/>
            </a:xfrm>
            <a:solidFill>
              <a:schemeClr val="tx1">
                <a:lumMod val="40000"/>
                <a:lumOff val="60000"/>
              </a:schemeClr>
            </a:solidFill>
          </p:grpSpPr>
          <p:sp>
            <p:nvSpPr>
              <p:cNvPr id="172" name="Scroll: Vertical 171">
                <a:extLst>
                  <a:ext uri="{FF2B5EF4-FFF2-40B4-BE49-F238E27FC236}">
                    <a16:creationId xmlns:a16="http://schemas.microsoft.com/office/drawing/2014/main" id="{93052A3B-4CC1-4BC2-937A-B436C572AD3C}"/>
                  </a:ext>
                </a:extLst>
              </p:cNvPr>
              <p:cNvSpPr/>
              <p:nvPr/>
            </p:nvSpPr>
            <p:spPr bwMode="auto">
              <a:xfrm>
                <a:off x="6599237" y="4183062"/>
                <a:ext cx="4419600" cy="2286000"/>
              </a:xfrm>
              <a:prstGeom prst="verticalScroll">
                <a:avLst/>
              </a:prstGeom>
              <a:grpFill/>
              <a:ln w="12700">
                <a:solidFill>
                  <a:schemeClr val="bg1">
                    <a:lumMod val="60000"/>
                    <a:lumOff val="4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algn="ctr" defTabSz="932472" fontAlgn="base">
                  <a:spcBef>
                    <a:spcPct val="0"/>
                  </a:spcBef>
                  <a:spcAft>
                    <a:spcPct val="0"/>
                  </a:spcAft>
                </a:pPr>
                <a:r>
                  <a:rPr lang="en-GB" sz="2000">
                    <a:solidFill>
                      <a:schemeClr val="tx1">
                        <a:lumMod val="75000"/>
                      </a:schemeClr>
                    </a:solidFill>
                  </a:rPr>
                  <a:t>ARM Template</a:t>
                </a:r>
              </a:p>
              <a:p>
                <a:pPr algn="ctr" defTabSz="932472" fontAlgn="base">
                  <a:spcBef>
                    <a:spcPct val="0"/>
                  </a:spcBef>
                  <a:spcAft>
                    <a:spcPct val="0"/>
                  </a:spcAft>
                </a:pPr>
                <a:endParaRPr lang="en-GB" sz="2000">
                  <a:solidFill>
                    <a:schemeClr val="tx1">
                      <a:lumMod val="75000"/>
                    </a:schemeClr>
                  </a:solidFill>
                </a:endParaRPr>
              </a:p>
              <a:p>
                <a:pPr algn="ctr" defTabSz="932472" fontAlgn="base">
                  <a:spcBef>
                    <a:spcPct val="0"/>
                  </a:spcBef>
                  <a:spcAft>
                    <a:spcPct val="0"/>
                  </a:spcAft>
                </a:pPr>
                <a:endParaRPr lang="en-GB" sz="2000">
                  <a:solidFill>
                    <a:schemeClr val="tx1">
                      <a:lumMod val="75000"/>
                    </a:schemeClr>
                  </a:solidFill>
                </a:endParaRPr>
              </a:p>
            </p:txBody>
          </p:sp>
          <p:sp>
            <p:nvSpPr>
              <p:cNvPr id="173" name="TextBox 172">
                <a:extLst>
                  <a:ext uri="{FF2B5EF4-FFF2-40B4-BE49-F238E27FC236}">
                    <a16:creationId xmlns:a16="http://schemas.microsoft.com/office/drawing/2014/main" id="{F19AC39F-2F7B-4C11-A26A-2AA64EC39E3D}"/>
                  </a:ext>
                </a:extLst>
              </p:cNvPr>
              <p:cNvSpPr txBox="1"/>
              <p:nvPr/>
            </p:nvSpPr>
            <p:spPr>
              <a:xfrm>
                <a:off x="6903445" y="4792662"/>
                <a:ext cx="1981200" cy="1600200"/>
              </a:xfrm>
              <a:prstGeom prst="rect">
                <a:avLst/>
              </a:prstGeom>
              <a:grpFill/>
            </p:spPr>
            <p:txBody>
              <a:bodyPr wrap="none" lIns="182880" tIns="146304" rIns="182880" bIns="146304" rtlCol="0">
                <a:noAutofit/>
              </a:bodyPr>
              <a:lstStyle/>
              <a:p>
                <a:pPr>
                  <a:lnSpc>
                    <a:spcPct val="90000"/>
                  </a:lnSpc>
                  <a:spcBef>
                    <a:spcPts val="1200"/>
                  </a:spcBef>
                  <a:spcAft>
                    <a:spcPts val="600"/>
                  </a:spcAft>
                </a:pPr>
                <a:r>
                  <a:rPr lang="en-GB" sz="1000">
                    <a:solidFill>
                      <a:schemeClr val="tx1">
                        <a:lumMod val="75000"/>
                      </a:schemeClr>
                    </a:solidFill>
                    <a:latin typeface="Courier New" panose="02070309020205020404" pitchFamily="49" charset="0"/>
                    <a:cs typeface="Courier New" panose="02070309020205020404" pitchFamily="49" charset="0"/>
                  </a:rPr>
                  <a:t>{</a:t>
                </a:r>
                <a:br>
                  <a:rPr lang="en-GB" sz="1000">
                    <a:solidFill>
                      <a:schemeClr val="tx1">
                        <a:lumMod val="75000"/>
                      </a:schemeClr>
                    </a:solidFill>
                    <a:latin typeface="Courier New" panose="02070309020205020404" pitchFamily="49" charset="0"/>
                    <a:cs typeface="Courier New" panose="02070309020205020404" pitchFamily="49" charset="0"/>
                  </a:rPr>
                </a:br>
                <a:r>
                  <a:rPr lang="en-GB" sz="1000">
                    <a:solidFill>
                      <a:schemeClr val="tx1">
                        <a:lumMod val="75000"/>
                      </a:schemeClr>
                    </a:solidFill>
                    <a:latin typeface="Courier New" panose="02070309020205020404" pitchFamily="49" charset="0"/>
                    <a:cs typeface="Courier New" panose="02070309020205020404" pitchFamily="49" charset="0"/>
                  </a:rPr>
                  <a:t> "parameters": {},</a:t>
                </a:r>
                <a:br>
                  <a:rPr lang="en-GB" sz="1000">
                    <a:solidFill>
                      <a:schemeClr val="tx1">
                        <a:lumMod val="75000"/>
                      </a:schemeClr>
                    </a:solidFill>
                    <a:latin typeface="Courier New" panose="02070309020205020404" pitchFamily="49" charset="0"/>
                    <a:cs typeface="Courier New" panose="02070309020205020404" pitchFamily="49" charset="0"/>
                  </a:rPr>
                </a:br>
                <a:r>
                  <a:rPr lang="en-GB" sz="1000">
                    <a:solidFill>
                      <a:schemeClr val="tx1">
                        <a:lumMod val="75000"/>
                      </a:schemeClr>
                    </a:solidFill>
                    <a:latin typeface="Courier New" panose="02070309020205020404" pitchFamily="49" charset="0"/>
                    <a:cs typeface="Courier New" panose="02070309020205020404" pitchFamily="49" charset="0"/>
                  </a:rPr>
                  <a:t> "variables": {},</a:t>
                </a:r>
                <a:br>
                  <a:rPr lang="en-GB" sz="1000">
                    <a:solidFill>
                      <a:schemeClr val="tx1">
                        <a:lumMod val="75000"/>
                      </a:schemeClr>
                    </a:solidFill>
                    <a:latin typeface="Courier New" panose="02070309020205020404" pitchFamily="49" charset="0"/>
                    <a:cs typeface="Courier New" panose="02070309020205020404" pitchFamily="49" charset="0"/>
                  </a:rPr>
                </a:br>
                <a:r>
                  <a:rPr lang="en-GB" sz="1000">
                    <a:solidFill>
                      <a:schemeClr val="tx1">
                        <a:lumMod val="75000"/>
                      </a:schemeClr>
                    </a:solidFill>
                    <a:latin typeface="Courier New" panose="02070309020205020404" pitchFamily="49" charset="0"/>
                    <a:cs typeface="Courier New" panose="02070309020205020404" pitchFamily="49" charset="0"/>
                  </a:rPr>
                  <a:t> "resources": [</a:t>
                </a:r>
                <a:br>
                  <a:rPr lang="en-GB" sz="1000">
                    <a:solidFill>
                      <a:schemeClr val="tx1">
                        <a:lumMod val="75000"/>
                      </a:schemeClr>
                    </a:solidFill>
                    <a:latin typeface="Courier New" panose="02070309020205020404" pitchFamily="49" charset="0"/>
                    <a:cs typeface="Courier New" panose="02070309020205020404" pitchFamily="49" charset="0"/>
                  </a:rPr>
                </a:br>
                <a:r>
                  <a:rPr lang="en-GB" sz="1000">
                    <a:solidFill>
                      <a:schemeClr val="tx1">
                        <a:lumMod val="75000"/>
                      </a:schemeClr>
                    </a:solidFill>
                    <a:latin typeface="Courier New" panose="02070309020205020404" pitchFamily="49" charset="0"/>
                    <a:cs typeface="Courier New" panose="02070309020205020404" pitchFamily="49" charset="0"/>
                  </a:rPr>
                  <a:t>   {</a:t>
                </a:r>
                <a:br>
                  <a:rPr lang="en-GB" sz="1000">
                    <a:solidFill>
                      <a:schemeClr val="tx1">
                        <a:lumMod val="75000"/>
                      </a:schemeClr>
                    </a:solidFill>
                    <a:latin typeface="Courier New" panose="02070309020205020404" pitchFamily="49" charset="0"/>
                    <a:cs typeface="Courier New" panose="02070309020205020404" pitchFamily="49" charset="0"/>
                  </a:rPr>
                </a:br>
                <a:r>
                  <a:rPr lang="en-GB" sz="1000">
                    <a:solidFill>
                      <a:schemeClr val="tx1">
                        <a:lumMod val="75000"/>
                      </a:schemeClr>
                    </a:solidFill>
                    <a:latin typeface="Courier New" panose="02070309020205020404" pitchFamily="49" charset="0"/>
                    <a:cs typeface="Courier New" panose="02070309020205020404" pitchFamily="49" charset="0"/>
                  </a:rPr>
                  <a:t>     type: "</a:t>
                </a:r>
                <a:r>
                  <a:rPr lang="en-GB" sz="1000" err="1">
                    <a:solidFill>
                      <a:schemeClr val="tx1">
                        <a:lumMod val="75000"/>
                      </a:schemeClr>
                    </a:solidFill>
                    <a:latin typeface="Courier New" panose="02070309020205020404" pitchFamily="49" charset="0"/>
                    <a:cs typeface="Courier New" panose="02070309020205020404" pitchFamily="49" charset="0"/>
                  </a:rPr>
                  <a:t>Microsoft.Compute</a:t>
                </a:r>
                <a:r>
                  <a:rPr lang="en-GB" sz="1000">
                    <a:solidFill>
                      <a:schemeClr val="tx1">
                        <a:lumMod val="75000"/>
                      </a:schemeClr>
                    </a:solidFill>
                    <a:latin typeface="Courier New" panose="02070309020205020404" pitchFamily="49" charset="0"/>
                    <a:cs typeface="Courier New" panose="02070309020205020404" pitchFamily="49" charset="0"/>
                  </a:rPr>
                  <a:t>/</a:t>
                </a:r>
                <a:r>
                  <a:rPr lang="en-GB" sz="1000" err="1">
                    <a:solidFill>
                      <a:schemeClr val="tx1">
                        <a:lumMod val="75000"/>
                      </a:schemeClr>
                    </a:solidFill>
                    <a:latin typeface="Courier New" panose="02070309020205020404" pitchFamily="49" charset="0"/>
                    <a:cs typeface="Courier New" panose="02070309020205020404" pitchFamily="49" charset="0"/>
                  </a:rPr>
                  <a:t>virtualMachines</a:t>
                </a:r>
                <a:r>
                  <a:rPr lang="en-GB" sz="1000">
                    <a:solidFill>
                      <a:schemeClr val="tx1">
                        <a:lumMod val="75000"/>
                      </a:schemeClr>
                    </a:solidFill>
                    <a:latin typeface="Courier New" panose="02070309020205020404" pitchFamily="49" charset="0"/>
                    <a:cs typeface="Courier New" panose="02070309020205020404" pitchFamily="49" charset="0"/>
                  </a:rPr>
                  <a:t>"</a:t>
                </a:r>
                <a:br>
                  <a:rPr lang="en-GB" sz="1000">
                    <a:solidFill>
                      <a:schemeClr val="tx1">
                        <a:lumMod val="75000"/>
                      </a:schemeClr>
                    </a:solidFill>
                    <a:latin typeface="Courier New" panose="02070309020205020404" pitchFamily="49" charset="0"/>
                    <a:cs typeface="Courier New" panose="02070309020205020404" pitchFamily="49" charset="0"/>
                  </a:rPr>
                </a:br>
                <a:r>
                  <a:rPr lang="en-GB" sz="1000">
                    <a:solidFill>
                      <a:schemeClr val="tx1">
                        <a:lumMod val="75000"/>
                      </a:schemeClr>
                    </a:solidFill>
                    <a:latin typeface="Courier New" panose="02070309020205020404" pitchFamily="49" charset="0"/>
                    <a:cs typeface="Courier New" panose="02070309020205020404" pitchFamily="49" charset="0"/>
                  </a:rPr>
                  <a:t>   }</a:t>
                </a:r>
                <a:br>
                  <a:rPr lang="en-GB" sz="1000">
                    <a:solidFill>
                      <a:schemeClr val="tx1">
                        <a:lumMod val="75000"/>
                      </a:schemeClr>
                    </a:solidFill>
                    <a:latin typeface="Courier New" panose="02070309020205020404" pitchFamily="49" charset="0"/>
                    <a:cs typeface="Courier New" panose="02070309020205020404" pitchFamily="49" charset="0"/>
                  </a:rPr>
                </a:br>
                <a:r>
                  <a:rPr lang="en-GB" sz="1000">
                    <a:solidFill>
                      <a:schemeClr val="tx1">
                        <a:lumMod val="75000"/>
                      </a:schemeClr>
                    </a:solidFill>
                    <a:latin typeface="Courier New" panose="02070309020205020404" pitchFamily="49" charset="0"/>
                    <a:cs typeface="Courier New" panose="02070309020205020404" pitchFamily="49" charset="0"/>
                  </a:rPr>
                  <a:t>  ],</a:t>
                </a:r>
                <a:br>
                  <a:rPr lang="en-GB" sz="1000">
                    <a:solidFill>
                      <a:schemeClr val="tx1">
                        <a:lumMod val="75000"/>
                      </a:schemeClr>
                    </a:solidFill>
                    <a:latin typeface="Courier New" panose="02070309020205020404" pitchFamily="49" charset="0"/>
                    <a:cs typeface="Courier New" panose="02070309020205020404" pitchFamily="49" charset="0"/>
                  </a:rPr>
                </a:br>
                <a:r>
                  <a:rPr lang="en-GB" sz="1000">
                    <a:solidFill>
                      <a:schemeClr val="tx1">
                        <a:lumMod val="75000"/>
                      </a:schemeClr>
                    </a:solidFill>
                    <a:latin typeface="Courier New" panose="02070309020205020404" pitchFamily="49" charset="0"/>
                    <a:cs typeface="Courier New" panose="02070309020205020404" pitchFamily="49" charset="0"/>
                  </a:rPr>
                  <a:t> "outputs": {}</a:t>
                </a:r>
                <a:br>
                  <a:rPr lang="en-GB" sz="1000">
                    <a:solidFill>
                      <a:schemeClr val="tx1">
                        <a:lumMod val="75000"/>
                      </a:schemeClr>
                    </a:solidFill>
                    <a:latin typeface="Courier New" panose="02070309020205020404" pitchFamily="49" charset="0"/>
                    <a:cs typeface="Courier New" panose="02070309020205020404" pitchFamily="49" charset="0"/>
                  </a:rPr>
                </a:br>
                <a:r>
                  <a:rPr lang="en-GB" sz="1000">
                    <a:solidFill>
                      <a:schemeClr val="tx1">
                        <a:lumMod val="75000"/>
                      </a:schemeClr>
                    </a:solidFill>
                    <a:latin typeface="Courier New" panose="02070309020205020404" pitchFamily="49" charset="0"/>
                    <a:cs typeface="Courier New" panose="02070309020205020404" pitchFamily="49" charset="0"/>
                  </a:rPr>
                  <a:t>}</a:t>
                </a:r>
              </a:p>
            </p:txBody>
          </p:sp>
        </p:grpSp>
        <p:grpSp>
          <p:nvGrpSpPr>
            <p:cNvPr id="169" name="Group 168">
              <a:extLst>
                <a:ext uri="{FF2B5EF4-FFF2-40B4-BE49-F238E27FC236}">
                  <a16:creationId xmlns:a16="http://schemas.microsoft.com/office/drawing/2014/main" id="{EDC6C2C9-4DF4-4A24-AADA-1023B683607F}"/>
                </a:ext>
              </a:extLst>
            </p:cNvPr>
            <p:cNvGrpSpPr/>
            <p:nvPr/>
          </p:nvGrpSpPr>
          <p:grpSpPr>
            <a:xfrm>
              <a:off x="7586389" y="3599363"/>
              <a:ext cx="4163228" cy="3215675"/>
              <a:chOff x="7586389" y="3599363"/>
              <a:chExt cx="4163228" cy="3215675"/>
            </a:xfrm>
          </p:grpSpPr>
          <p:pic>
            <p:nvPicPr>
              <p:cNvPr id="170" name="Picture 169">
                <a:extLst>
                  <a:ext uri="{FF2B5EF4-FFF2-40B4-BE49-F238E27FC236}">
                    <a16:creationId xmlns:a16="http://schemas.microsoft.com/office/drawing/2014/main" id="{810AF3D8-1391-49AC-A189-9B55CA8B779A}"/>
                  </a:ext>
                </a:extLst>
              </p:cNvPr>
              <p:cNvPicPr>
                <a:picLocks noChangeAspect="1"/>
              </p:cNvPicPr>
              <p:nvPr/>
            </p:nvPicPr>
            <p:blipFill>
              <a:blip r:embed="rId3"/>
              <a:stretch>
                <a:fillRect/>
              </a:stretch>
            </p:blipFill>
            <p:spPr>
              <a:xfrm>
                <a:off x="7586389" y="4300438"/>
                <a:ext cx="4163228" cy="2514600"/>
              </a:xfrm>
              <a:prstGeom prst="rect">
                <a:avLst/>
              </a:prstGeom>
            </p:spPr>
          </p:pic>
          <p:sp>
            <p:nvSpPr>
              <p:cNvPr id="171" name="Isosceles Triangle 170">
                <a:extLst>
                  <a:ext uri="{FF2B5EF4-FFF2-40B4-BE49-F238E27FC236}">
                    <a16:creationId xmlns:a16="http://schemas.microsoft.com/office/drawing/2014/main" id="{EF9E40F5-E445-4ED6-B719-DF87192276DA}"/>
                  </a:ext>
                </a:extLst>
              </p:cNvPr>
              <p:cNvSpPr/>
              <p:nvPr/>
            </p:nvSpPr>
            <p:spPr bwMode="auto">
              <a:xfrm>
                <a:off x="8203107" y="3599363"/>
                <a:ext cx="479426" cy="701076"/>
              </a:xfrm>
              <a:prstGeom prst="triangle">
                <a:avLst>
                  <a:gd name="adj" fmla="val 0"/>
                </a:avLst>
              </a:prstGeom>
              <a:solidFill>
                <a:srgbClr val="1E1E1E"/>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GB" sz="2000">
                  <a:gradFill>
                    <a:gsLst>
                      <a:gs pos="0">
                        <a:srgbClr val="FFFFFF"/>
                      </a:gs>
                      <a:gs pos="100000">
                        <a:srgbClr val="FFFFFF"/>
                      </a:gs>
                    </a:gsLst>
                    <a:lin ang="5400000" scaled="0"/>
                  </a:gradFill>
                </a:endParaRPr>
              </a:p>
            </p:txBody>
          </p:sp>
        </p:grpSp>
      </p:grpSp>
      <p:sp>
        <p:nvSpPr>
          <p:cNvPr id="2" name="TextBox 1">
            <a:extLst>
              <a:ext uri="{FF2B5EF4-FFF2-40B4-BE49-F238E27FC236}">
                <a16:creationId xmlns:a16="http://schemas.microsoft.com/office/drawing/2014/main" id="{20264F3E-6384-466B-A817-4D691C062A57}"/>
              </a:ext>
            </a:extLst>
          </p:cNvPr>
          <p:cNvSpPr txBox="1"/>
          <p:nvPr/>
        </p:nvSpPr>
        <p:spPr>
          <a:xfrm>
            <a:off x="2653048" y="6494525"/>
            <a:ext cx="981679" cy="572464"/>
          </a:xfrm>
          <a:prstGeom prst="rect">
            <a:avLst/>
          </a:prstGeom>
          <a:noFill/>
        </p:spPr>
        <p:txBody>
          <a:bodyPr wrap="none" lIns="182880" tIns="146304" rIns="182880" bIns="146304" rtlCol="0">
            <a:spAutoFit/>
          </a:bodyPr>
          <a:lstStyle/>
          <a:p>
            <a:pPr>
              <a:lnSpc>
                <a:spcPct val="90000"/>
              </a:lnSpc>
              <a:spcAft>
                <a:spcPts val="600"/>
              </a:spcAft>
            </a:pPr>
            <a:r>
              <a:rPr lang="en-GB" sz="2000" b="1">
                <a:gradFill>
                  <a:gsLst>
                    <a:gs pos="2917">
                      <a:schemeClr val="tx1"/>
                    </a:gs>
                    <a:gs pos="30000">
                      <a:schemeClr val="tx1"/>
                    </a:gs>
                  </a:gsLst>
                  <a:lin ang="5400000" scaled="0"/>
                </a:gradFill>
              </a:rPr>
              <a:t>SDKs</a:t>
            </a:r>
          </a:p>
        </p:txBody>
      </p:sp>
      <p:pic>
        <p:nvPicPr>
          <p:cNvPr id="175" name="Picture 174" descr="A close up of a sign&#10;&#10;Description generated with high confidence">
            <a:extLst>
              <a:ext uri="{FF2B5EF4-FFF2-40B4-BE49-F238E27FC236}">
                <a16:creationId xmlns:a16="http://schemas.microsoft.com/office/drawing/2014/main" id="{822D0D51-34AA-41E9-97A7-07C167B688D4}"/>
              </a:ext>
            </a:extLst>
          </p:cNvPr>
          <p:cNvPicPr>
            <a:picLocks noChangeAspect="1"/>
          </p:cNvPicPr>
          <p:nvPr/>
        </p:nvPicPr>
        <p:blipFill>
          <a:blip r:embed="rId4"/>
          <a:stretch>
            <a:fillRect/>
          </a:stretch>
        </p:blipFill>
        <p:spPr>
          <a:xfrm>
            <a:off x="2219787" y="6030739"/>
            <a:ext cx="542066" cy="542066"/>
          </a:xfrm>
          <a:prstGeom prst="rect">
            <a:avLst/>
          </a:prstGeom>
        </p:spPr>
      </p:pic>
      <p:pic>
        <p:nvPicPr>
          <p:cNvPr id="176" name="Graphic 175">
            <a:extLst>
              <a:ext uri="{FF2B5EF4-FFF2-40B4-BE49-F238E27FC236}">
                <a16:creationId xmlns:a16="http://schemas.microsoft.com/office/drawing/2014/main" id="{C5265C41-3012-4B65-988E-1B00273FA4F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911638" y="6058442"/>
            <a:ext cx="497694" cy="497694"/>
          </a:xfrm>
          <a:prstGeom prst="rect">
            <a:avLst/>
          </a:prstGeom>
        </p:spPr>
      </p:pic>
      <p:grpSp>
        <p:nvGrpSpPr>
          <p:cNvPr id="4" name="Group 3">
            <a:extLst>
              <a:ext uri="{FF2B5EF4-FFF2-40B4-BE49-F238E27FC236}">
                <a16:creationId xmlns:a16="http://schemas.microsoft.com/office/drawing/2014/main" id="{5D84005D-71A8-4150-95D2-DD7C90CA53F5}"/>
              </a:ext>
            </a:extLst>
          </p:cNvPr>
          <p:cNvGrpSpPr/>
          <p:nvPr/>
        </p:nvGrpSpPr>
        <p:grpSpPr>
          <a:xfrm>
            <a:off x="927605" y="5673111"/>
            <a:ext cx="894086" cy="894086"/>
            <a:chOff x="2867416" y="4366233"/>
            <a:chExt cx="1052311" cy="1052311"/>
          </a:xfrm>
        </p:grpSpPr>
        <p:pic>
          <p:nvPicPr>
            <p:cNvPr id="177" name="Graphic 176">
              <a:extLst>
                <a:ext uri="{FF2B5EF4-FFF2-40B4-BE49-F238E27FC236}">
                  <a16:creationId xmlns:a16="http://schemas.microsoft.com/office/drawing/2014/main" id="{7FBC87DF-AABD-4CC7-9965-8F8968B32FD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867416" y="4366233"/>
              <a:ext cx="1052311" cy="1052311"/>
            </a:xfrm>
            <a:prstGeom prst="rect">
              <a:avLst/>
            </a:prstGeom>
          </p:spPr>
        </p:pic>
        <p:sp>
          <p:nvSpPr>
            <p:cNvPr id="3" name="TextBox 2">
              <a:extLst>
                <a:ext uri="{FF2B5EF4-FFF2-40B4-BE49-F238E27FC236}">
                  <a16:creationId xmlns:a16="http://schemas.microsoft.com/office/drawing/2014/main" id="{CE41C420-7A87-4557-B3BB-95B57388F416}"/>
                </a:ext>
              </a:extLst>
            </p:cNvPr>
            <p:cNvSpPr txBox="1"/>
            <p:nvPr/>
          </p:nvSpPr>
          <p:spPr>
            <a:xfrm>
              <a:off x="3031359" y="4449950"/>
              <a:ext cx="742062" cy="489363"/>
            </a:xfrm>
            <a:prstGeom prst="rect">
              <a:avLst/>
            </a:prstGeom>
            <a:noFill/>
          </p:spPr>
          <p:txBody>
            <a:bodyPr wrap="none" lIns="182880" tIns="146304" rIns="182880" bIns="146304" rtlCol="0">
              <a:spAutoFit/>
            </a:bodyPr>
            <a:lstStyle/>
            <a:p>
              <a:pPr>
                <a:lnSpc>
                  <a:spcPct val="90000"/>
                </a:lnSpc>
                <a:spcAft>
                  <a:spcPts val="600"/>
                </a:spcAft>
              </a:pPr>
              <a:r>
                <a:rPr lang="en-GB" sz="1400">
                  <a:solidFill>
                    <a:schemeClr val="bg1">
                      <a:lumMod val="95000"/>
                    </a:schemeClr>
                  </a:solidFill>
                </a:rPr>
                <a:t>bash</a:t>
              </a:r>
            </a:p>
          </p:txBody>
        </p:sp>
      </p:grpSp>
      <p:pic>
        <p:nvPicPr>
          <p:cNvPr id="178" name="Picture 177" descr="A picture containing monitor, thing, sitting, object&#10;&#10;Description generated with very high confidence">
            <a:extLst>
              <a:ext uri="{FF2B5EF4-FFF2-40B4-BE49-F238E27FC236}">
                <a16:creationId xmlns:a16="http://schemas.microsoft.com/office/drawing/2014/main" id="{51AF7DC5-09EB-4250-81A3-279E5A31E924}"/>
              </a:ext>
            </a:extLst>
          </p:cNvPr>
          <p:cNvPicPr>
            <a:picLocks noChangeAspect="1"/>
          </p:cNvPicPr>
          <p:nvPr/>
        </p:nvPicPr>
        <p:blipFill>
          <a:blip r:embed="rId9"/>
          <a:stretch>
            <a:fillRect/>
          </a:stretch>
        </p:blipFill>
        <p:spPr>
          <a:xfrm>
            <a:off x="1341363" y="4440143"/>
            <a:ext cx="792088" cy="792088"/>
          </a:xfrm>
          <a:prstGeom prst="rect">
            <a:avLst/>
          </a:prstGeom>
        </p:spPr>
      </p:pic>
      <p:pic>
        <p:nvPicPr>
          <p:cNvPr id="179" name="Picture 178">
            <a:extLst>
              <a:ext uri="{FF2B5EF4-FFF2-40B4-BE49-F238E27FC236}">
                <a16:creationId xmlns:a16="http://schemas.microsoft.com/office/drawing/2014/main" id="{773A6544-154E-4490-9368-49FCB76182C5}"/>
              </a:ext>
            </a:extLst>
          </p:cNvPr>
          <p:cNvPicPr>
            <a:picLocks noChangeAspect="1"/>
          </p:cNvPicPr>
          <p:nvPr/>
        </p:nvPicPr>
        <p:blipFill>
          <a:blip r:embed="rId10"/>
          <a:stretch>
            <a:fillRect/>
          </a:stretch>
        </p:blipFill>
        <p:spPr>
          <a:xfrm>
            <a:off x="467529" y="4778851"/>
            <a:ext cx="646482" cy="646482"/>
          </a:xfrm>
          <a:prstGeom prst="rect">
            <a:avLst/>
          </a:prstGeom>
        </p:spPr>
      </p:pic>
      <p:pic>
        <p:nvPicPr>
          <p:cNvPr id="180" name="Picture 179">
            <a:extLst>
              <a:ext uri="{FF2B5EF4-FFF2-40B4-BE49-F238E27FC236}">
                <a16:creationId xmlns:a16="http://schemas.microsoft.com/office/drawing/2014/main" id="{F13AFB3C-3255-49D3-95A3-BD9E707FBAAF}"/>
              </a:ext>
            </a:extLst>
          </p:cNvPr>
          <p:cNvPicPr>
            <a:picLocks noChangeAspect="1"/>
          </p:cNvPicPr>
          <p:nvPr/>
        </p:nvPicPr>
        <p:blipFill>
          <a:blip r:embed="rId11"/>
          <a:stretch>
            <a:fillRect/>
          </a:stretch>
        </p:blipFill>
        <p:spPr>
          <a:xfrm>
            <a:off x="4238188" y="5274737"/>
            <a:ext cx="607645" cy="607645"/>
          </a:xfrm>
          <a:prstGeom prst="rect">
            <a:avLst/>
          </a:prstGeom>
        </p:spPr>
      </p:pic>
      <p:pic>
        <p:nvPicPr>
          <p:cNvPr id="9" name="Graphic 8">
            <a:extLst>
              <a:ext uri="{FF2B5EF4-FFF2-40B4-BE49-F238E27FC236}">
                <a16:creationId xmlns:a16="http://schemas.microsoft.com/office/drawing/2014/main" id="{732E5DBD-5DC0-47B4-BB1A-61053A082857}"/>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904623" y="5731441"/>
            <a:ext cx="583166" cy="583166"/>
          </a:xfrm>
          <a:prstGeom prst="rect">
            <a:avLst/>
          </a:prstGeom>
        </p:spPr>
      </p:pic>
      <p:pic>
        <p:nvPicPr>
          <p:cNvPr id="11" name="Graphic 10">
            <a:extLst>
              <a:ext uri="{FF2B5EF4-FFF2-40B4-BE49-F238E27FC236}">
                <a16:creationId xmlns:a16="http://schemas.microsoft.com/office/drawing/2014/main" id="{6711997E-4B03-4878-ADD9-D0B2E10CCB0C}"/>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553941" y="6014565"/>
            <a:ext cx="574795" cy="574795"/>
          </a:xfrm>
          <a:prstGeom prst="rect">
            <a:avLst/>
          </a:prstGeom>
        </p:spPr>
      </p:pic>
      <p:sp>
        <p:nvSpPr>
          <p:cNvPr id="12" name="TextBox 11">
            <a:extLst>
              <a:ext uri="{FF2B5EF4-FFF2-40B4-BE49-F238E27FC236}">
                <a16:creationId xmlns:a16="http://schemas.microsoft.com/office/drawing/2014/main" id="{88FD2771-D219-478F-93B5-1F97FA217F2E}"/>
              </a:ext>
            </a:extLst>
          </p:cNvPr>
          <p:cNvSpPr txBox="1"/>
          <p:nvPr/>
        </p:nvSpPr>
        <p:spPr>
          <a:xfrm>
            <a:off x="1061497" y="5113318"/>
            <a:ext cx="2000997" cy="760208"/>
          </a:xfrm>
          <a:prstGeom prst="rect">
            <a:avLst/>
          </a:prstGeom>
          <a:noFill/>
        </p:spPr>
        <p:txBody>
          <a:bodyPr wrap="none" lIns="182880" tIns="146304" rIns="182880" bIns="146304" rtlCol="0">
            <a:spAutoFit/>
          </a:bodyPr>
          <a:lstStyle/>
          <a:p>
            <a:pPr>
              <a:lnSpc>
                <a:spcPct val="90000"/>
              </a:lnSpc>
              <a:spcAft>
                <a:spcPts val="600"/>
              </a:spcAft>
            </a:pPr>
            <a:r>
              <a:rPr lang="en-GB" sz="1400" b="1">
                <a:gradFill>
                  <a:gsLst>
                    <a:gs pos="2917">
                      <a:schemeClr val="tx1"/>
                    </a:gs>
                    <a:gs pos="30000">
                      <a:schemeClr val="tx1"/>
                    </a:gs>
                  </a:gsLst>
                  <a:lin ang="5400000" scaled="0"/>
                </a:gradFill>
              </a:rPr>
              <a:t>Cross platform CLIs</a:t>
            </a:r>
          </a:p>
          <a:p>
            <a:pPr>
              <a:lnSpc>
                <a:spcPct val="90000"/>
              </a:lnSpc>
              <a:spcAft>
                <a:spcPts val="600"/>
              </a:spcAft>
            </a:pPr>
            <a:r>
              <a:rPr lang="en-GB" sz="1400" b="1" err="1">
                <a:gradFill>
                  <a:gsLst>
                    <a:gs pos="2917">
                      <a:schemeClr val="tx1"/>
                    </a:gs>
                    <a:gs pos="30000">
                      <a:schemeClr val="tx1"/>
                    </a:gs>
                  </a:gsLst>
                  <a:lin ang="5400000" scaled="0"/>
                </a:gradFill>
              </a:rPr>
              <a:t>Powershell</a:t>
            </a:r>
            <a:endParaRPr lang="en-GB" sz="1400" b="1">
              <a:gradFill>
                <a:gsLst>
                  <a:gs pos="2917">
                    <a:schemeClr val="tx1"/>
                  </a:gs>
                  <a:gs pos="30000">
                    <a:schemeClr val="tx1"/>
                  </a:gs>
                </a:gsLst>
                <a:lin ang="5400000" scaled="0"/>
              </a:gradFill>
            </a:endParaRPr>
          </a:p>
        </p:txBody>
      </p:sp>
      <p:sp>
        <p:nvSpPr>
          <p:cNvPr id="181" name="TextBox 180">
            <a:extLst>
              <a:ext uri="{FF2B5EF4-FFF2-40B4-BE49-F238E27FC236}">
                <a16:creationId xmlns:a16="http://schemas.microsoft.com/office/drawing/2014/main" id="{20B593E0-2E12-4940-B63A-CAC4A61693A5}"/>
              </a:ext>
            </a:extLst>
          </p:cNvPr>
          <p:cNvSpPr txBox="1"/>
          <p:nvPr/>
        </p:nvSpPr>
        <p:spPr>
          <a:xfrm>
            <a:off x="4750266" y="5203265"/>
            <a:ext cx="1504836" cy="572464"/>
          </a:xfrm>
          <a:prstGeom prst="rect">
            <a:avLst/>
          </a:prstGeom>
          <a:noFill/>
        </p:spPr>
        <p:txBody>
          <a:bodyPr wrap="none" lIns="182880" tIns="146304" rIns="182880" bIns="146304" rtlCol="0">
            <a:spAutoFit/>
          </a:bodyPr>
          <a:lstStyle/>
          <a:p>
            <a:pPr>
              <a:lnSpc>
                <a:spcPct val="90000"/>
              </a:lnSpc>
              <a:spcAft>
                <a:spcPts val="600"/>
              </a:spcAft>
            </a:pPr>
            <a:r>
              <a:rPr lang="en-GB" sz="2000" b="1">
                <a:gradFill>
                  <a:gsLst>
                    <a:gs pos="2917">
                      <a:schemeClr val="tx1"/>
                    </a:gs>
                    <a:gs pos="30000">
                      <a:schemeClr val="tx1"/>
                    </a:gs>
                  </a:gsLst>
                  <a:lin ang="5400000" scaled="0"/>
                </a:gradFill>
              </a:rPr>
              <a:t>Dev tools</a:t>
            </a:r>
          </a:p>
        </p:txBody>
      </p:sp>
      <p:sp>
        <p:nvSpPr>
          <p:cNvPr id="15" name="TextBox 14">
            <a:extLst>
              <a:ext uri="{FF2B5EF4-FFF2-40B4-BE49-F238E27FC236}">
                <a16:creationId xmlns:a16="http://schemas.microsoft.com/office/drawing/2014/main" id="{6AB7F496-4190-4C62-BC10-C95D76ACF87E}"/>
              </a:ext>
            </a:extLst>
          </p:cNvPr>
          <p:cNvSpPr txBox="1"/>
          <p:nvPr/>
        </p:nvSpPr>
        <p:spPr>
          <a:xfrm>
            <a:off x="8693076" y="6366235"/>
            <a:ext cx="3557219" cy="572464"/>
          </a:xfrm>
          <a:prstGeom prst="rect">
            <a:avLst/>
          </a:prstGeom>
          <a:solidFill>
            <a:srgbClr val="1E1E1E"/>
          </a:solidFill>
        </p:spPr>
        <p:txBody>
          <a:bodyPr wrap="square" lIns="182880" tIns="146304" rIns="182880" bIns="146304" rtlCol="0">
            <a:spAutoFit/>
          </a:bodyPr>
          <a:lstStyle/>
          <a:p>
            <a:pPr>
              <a:lnSpc>
                <a:spcPct val="90000"/>
              </a:lnSpc>
              <a:spcAft>
                <a:spcPts val="600"/>
              </a:spcAft>
            </a:pPr>
            <a:r>
              <a:rPr lang="en-GB" sz="2000">
                <a:solidFill>
                  <a:schemeClr val="bg1"/>
                </a:solidFill>
              </a:rPr>
              <a:t>INFRASTRUCTURE AS CODE</a:t>
            </a:r>
          </a:p>
        </p:txBody>
      </p:sp>
    </p:spTree>
    <p:extLst>
      <p:ext uri="{BB962C8B-B14F-4D97-AF65-F5344CB8AC3E}">
        <p14:creationId xmlns:p14="http://schemas.microsoft.com/office/powerpoint/2010/main" val="4189124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79"/>
                                        </p:tgtEl>
                                        <p:attrNameLst>
                                          <p:attrName>style.visibility</p:attrName>
                                        </p:attrNameLst>
                                      </p:cBhvr>
                                      <p:to>
                                        <p:strVal val="visible"/>
                                      </p:to>
                                    </p:set>
                                    <p:animEffect transition="in" filter="wipe(up)">
                                      <p:cBhvr>
                                        <p:cTn id="7" dur="500"/>
                                        <p:tgtEl>
                                          <p:spTgt spid="7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0"/>
                                        </p:tgtEl>
                                        <p:attrNameLst>
                                          <p:attrName>style.visibility</p:attrName>
                                        </p:attrNameLst>
                                      </p:cBhvr>
                                      <p:to>
                                        <p:strVal val="visible"/>
                                      </p:to>
                                    </p:set>
                                    <p:animEffect transition="in" filter="fade">
                                      <p:cBhvr>
                                        <p:cTn id="11" dur="500"/>
                                        <p:tgtEl>
                                          <p:spTgt spid="80"/>
                                        </p:tgtEl>
                                      </p:cBhvr>
                                    </p:animEffect>
                                  </p:childTnLst>
                                </p:cTn>
                              </p:par>
                              <p:par>
                                <p:cTn id="12" presetID="22" presetClass="entr" presetSubtype="1" fill="hold" grpId="0" nodeType="withEffect">
                                  <p:stCondLst>
                                    <p:cond delay="0"/>
                                  </p:stCondLst>
                                  <p:childTnLst>
                                    <p:set>
                                      <p:cBhvr>
                                        <p:cTn id="13" dur="1" fill="hold">
                                          <p:stCondLst>
                                            <p:cond delay="0"/>
                                          </p:stCondLst>
                                        </p:cTn>
                                        <p:tgtEl>
                                          <p:spTgt spid="160"/>
                                        </p:tgtEl>
                                        <p:attrNameLst>
                                          <p:attrName>style.visibility</p:attrName>
                                        </p:attrNameLst>
                                      </p:cBhvr>
                                      <p:to>
                                        <p:strVal val="visible"/>
                                      </p:to>
                                    </p:set>
                                    <p:animEffect transition="in" filter="wipe(up)">
                                      <p:cBhvr>
                                        <p:cTn id="14" dur="500"/>
                                        <p:tgtEl>
                                          <p:spTgt spid="160"/>
                                        </p:tgtEl>
                                      </p:cBhvr>
                                    </p:animEffect>
                                  </p:childTnLst>
                                </p:cTn>
                              </p:par>
                              <p:par>
                                <p:cTn id="15" presetID="22" presetClass="entr" presetSubtype="1" fill="hold" grpId="0" nodeType="withEffect">
                                  <p:stCondLst>
                                    <p:cond delay="0"/>
                                  </p:stCondLst>
                                  <p:childTnLst>
                                    <p:set>
                                      <p:cBhvr>
                                        <p:cTn id="16" dur="1" fill="hold">
                                          <p:stCondLst>
                                            <p:cond delay="0"/>
                                          </p:stCondLst>
                                        </p:cTn>
                                        <p:tgtEl>
                                          <p:spTgt spid="161"/>
                                        </p:tgtEl>
                                        <p:attrNameLst>
                                          <p:attrName>style.visibility</p:attrName>
                                        </p:attrNameLst>
                                      </p:cBhvr>
                                      <p:to>
                                        <p:strVal val="visible"/>
                                      </p:to>
                                    </p:set>
                                    <p:animEffect transition="in" filter="wipe(up)">
                                      <p:cBhvr>
                                        <p:cTn id="17" dur="500"/>
                                        <p:tgtEl>
                                          <p:spTgt spid="16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158"/>
                                        </p:tgtEl>
                                        <p:attrNameLst>
                                          <p:attrName>style.visibility</p:attrName>
                                        </p:attrNameLst>
                                      </p:cBhvr>
                                      <p:to>
                                        <p:strVal val="visible"/>
                                      </p:to>
                                    </p:set>
                                    <p:animEffect transition="in" filter="wipe(up)">
                                      <p:cBhvr>
                                        <p:cTn id="22" dur="500"/>
                                        <p:tgtEl>
                                          <p:spTgt spid="158"/>
                                        </p:tgtEl>
                                      </p:cBhvr>
                                    </p:animEffect>
                                  </p:childTnLst>
                                </p:cTn>
                              </p:par>
                              <p:par>
                                <p:cTn id="23" presetID="22" presetClass="entr" presetSubtype="1" fill="hold" grpId="0" nodeType="withEffect">
                                  <p:stCondLst>
                                    <p:cond delay="0"/>
                                  </p:stCondLst>
                                  <p:childTnLst>
                                    <p:set>
                                      <p:cBhvr>
                                        <p:cTn id="24" dur="1" fill="hold">
                                          <p:stCondLst>
                                            <p:cond delay="0"/>
                                          </p:stCondLst>
                                        </p:cTn>
                                        <p:tgtEl>
                                          <p:spTgt spid="159"/>
                                        </p:tgtEl>
                                        <p:attrNameLst>
                                          <p:attrName>style.visibility</p:attrName>
                                        </p:attrNameLst>
                                      </p:cBhvr>
                                      <p:to>
                                        <p:strVal val="visible"/>
                                      </p:to>
                                    </p:set>
                                    <p:animEffect transition="in" filter="wipe(up)">
                                      <p:cBhvr>
                                        <p:cTn id="25" dur="500"/>
                                        <p:tgtEl>
                                          <p:spTgt spid="159"/>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1" fill="hold" grpId="0" nodeType="clickEffect">
                                  <p:stCondLst>
                                    <p:cond delay="0"/>
                                  </p:stCondLst>
                                  <p:childTnLst>
                                    <p:set>
                                      <p:cBhvr>
                                        <p:cTn id="29" dur="1" fill="hold">
                                          <p:stCondLst>
                                            <p:cond delay="0"/>
                                          </p:stCondLst>
                                        </p:cTn>
                                        <p:tgtEl>
                                          <p:spTgt spid="156"/>
                                        </p:tgtEl>
                                        <p:attrNameLst>
                                          <p:attrName>style.visibility</p:attrName>
                                        </p:attrNameLst>
                                      </p:cBhvr>
                                      <p:to>
                                        <p:strVal val="visible"/>
                                      </p:to>
                                    </p:set>
                                    <p:animEffect transition="in" filter="wipe(up)">
                                      <p:cBhvr>
                                        <p:cTn id="30" dur="500"/>
                                        <p:tgtEl>
                                          <p:spTgt spid="156"/>
                                        </p:tgtEl>
                                      </p:cBhvr>
                                    </p:animEffect>
                                  </p:childTnLst>
                                </p:cTn>
                              </p:par>
                              <p:par>
                                <p:cTn id="31" presetID="22" presetClass="entr" presetSubtype="1" fill="hold" grpId="0" nodeType="withEffect">
                                  <p:stCondLst>
                                    <p:cond delay="0"/>
                                  </p:stCondLst>
                                  <p:childTnLst>
                                    <p:set>
                                      <p:cBhvr>
                                        <p:cTn id="32" dur="1" fill="hold">
                                          <p:stCondLst>
                                            <p:cond delay="0"/>
                                          </p:stCondLst>
                                        </p:cTn>
                                        <p:tgtEl>
                                          <p:spTgt spid="157"/>
                                        </p:tgtEl>
                                        <p:attrNameLst>
                                          <p:attrName>style.visibility</p:attrName>
                                        </p:attrNameLst>
                                      </p:cBhvr>
                                      <p:to>
                                        <p:strVal val="visible"/>
                                      </p:to>
                                    </p:set>
                                    <p:animEffect transition="in" filter="wipe(up)">
                                      <p:cBhvr>
                                        <p:cTn id="33" dur="500"/>
                                        <p:tgtEl>
                                          <p:spTgt spid="157"/>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1" fill="hold" grpId="0" nodeType="clickEffect">
                                  <p:stCondLst>
                                    <p:cond delay="0"/>
                                  </p:stCondLst>
                                  <p:childTnLst>
                                    <p:set>
                                      <p:cBhvr>
                                        <p:cTn id="37" dur="1" fill="hold">
                                          <p:stCondLst>
                                            <p:cond delay="0"/>
                                          </p:stCondLst>
                                        </p:cTn>
                                        <p:tgtEl>
                                          <p:spTgt spid="162"/>
                                        </p:tgtEl>
                                        <p:attrNameLst>
                                          <p:attrName>style.visibility</p:attrName>
                                        </p:attrNameLst>
                                      </p:cBhvr>
                                      <p:to>
                                        <p:strVal val="visible"/>
                                      </p:to>
                                    </p:set>
                                    <p:animEffect transition="in" filter="wipe(up)">
                                      <p:cBhvr>
                                        <p:cTn id="38" dur="500"/>
                                        <p:tgtEl>
                                          <p:spTgt spid="162"/>
                                        </p:tgtEl>
                                      </p:cBhvr>
                                    </p:animEffect>
                                  </p:childTnLst>
                                </p:cTn>
                              </p:par>
                              <p:par>
                                <p:cTn id="39" presetID="22" presetClass="entr" presetSubtype="1" fill="hold" grpId="0" nodeType="withEffect">
                                  <p:stCondLst>
                                    <p:cond delay="0"/>
                                  </p:stCondLst>
                                  <p:childTnLst>
                                    <p:set>
                                      <p:cBhvr>
                                        <p:cTn id="40" dur="1" fill="hold">
                                          <p:stCondLst>
                                            <p:cond delay="0"/>
                                          </p:stCondLst>
                                        </p:cTn>
                                        <p:tgtEl>
                                          <p:spTgt spid="163"/>
                                        </p:tgtEl>
                                        <p:attrNameLst>
                                          <p:attrName>style.visibility</p:attrName>
                                        </p:attrNameLst>
                                      </p:cBhvr>
                                      <p:to>
                                        <p:strVal val="visible"/>
                                      </p:to>
                                    </p:set>
                                    <p:animEffect transition="in" filter="wipe(up)">
                                      <p:cBhvr>
                                        <p:cTn id="41" dur="500"/>
                                        <p:tgtEl>
                                          <p:spTgt spid="163"/>
                                        </p:tgtEl>
                                      </p:cBhvr>
                                    </p:animEffect>
                                  </p:childTnLst>
                                </p:cTn>
                              </p:par>
                              <p:par>
                                <p:cTn id="42" presetID="22" presetClass="entr" presetSubtype="1" fill="hold" grpId="0" nodeType="withEffect">
                                  <p:stCondLst>
                                    <p:cond delay="0"/>
                                  </p:stCondLst>
                                  <p:childTnLst>
                                    <p:set>
                                      <p:cBhvr>
                                        <p:cTn id="43" dur="1" fill="hold">
                                          <p:stCondLst>
                                            <p:cond delay="0"/>
                                          </p:stCondLst>
                                        </p:cTn>
                                        <p:tgtEl>
                                          <p:spTgt spid="164"/>
                                        </p:tgtEl>
                                        <p:attrNameLst>
                                          <p:attrName>style.visibility</p:attrName>
                                        </p:attrNameLst>
                                      </p:cBhvr>
                                      <p:to>
                                        <p:strVal val="visible"/>
                                      </p:to>
                                    </p:set>
                                    <p:animEffect transition="in" filter="wipe(up)">
                                      <p:cBhvr>
                                        <p:cTn id="44" dur="500"/>
                                        <p:tgtEl>
                                          <p:spTgt spid="164"/>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1" fill="hold" grpId="0" nodeType="clickEffect">
                                  <p:stCondLst>
                                    <p:cond delay="0"/>
                                  </p:stCondLst>
                                  <p:childTnLst>
                                    <p:set>
                                      <p:cBhvr>
                                        <p:cTn id="48" dur="1" fill="hold">
                                          <p:stCondLst>
                                            <p:cond delay="0"/>
                                          </p:stCondLst>
                                        </p:cTn>
                                        <p:tgtEl>
                                          <p:spTgt spid="165"/>
                                        </p:tgtEl>
                                        <p:attrNameLst>
                                          <p:attrName>style.visibility</p:attrName>
                                        </p:attrNameLst>
                                      </p:cBhvr>
                                      <p:to>
                                        <p:strVal val="visible"/>
                                      </p:to>
                                    </p:set>
                                    <p:animEffect transition="in" filter="wipe(up)">
                                      <p:cBhvr>
                                        <p:cTn id="49" dur="500"/>
                                        <p:tgtEl>
                                          <p:spTgt spid="165"/>
                                        </p:tgtEl>
                                      </p:cBhvr>
                                    </p:animEffect>
                                  </p:childTnLst>
                                </p:cTn>
                              </p:par>
                              <p:par>
                                <p:cTn id="50" presetID="22" presetClass="entr" presetSubtype="1" fill="hold" grpId="0" nodeType="withEffect">
                                  <p:stCondLst>
                                    <p:cond delay="0"/>
                                  </p:stCondLst>
                                  <p:childTnLst>
                                    <p:set>
                                      <p:cBhvr>
                                        <p:cTn id="51" dur="1" fill="hold">
                                          <p:stCondLst>
                                            <p:cond delay="0"/>
                                          </p:stCondLst>
                                        </p:cTn>
                                        <p:tgtEl>
                                          <p:spTgt spid="166"/>
                                        </p:tgtEl>
                                        <p:attrNameLst>
                                          <p:attrName>style.visibility</p:attrName>
                                        </p:attrNameLst>
                                      </p:cBhvr>
                                      <p:to>
                                        <p:strVal val="visible"/>
                                      </p:to>
                                    </p:set>
                                    <p:animEffect transition="in" filter="wipe(up)">
                                      <p:cBhvr>
                                        <p:cTn id="52" dur="500"/>
                                        <p:tgtEl>
                                          <p:spTgt spid="166"/>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xit" presetSubtype="0" fill="hold" nodeType="clickEffect">
                                  <p:stCondLst>
                                    <p:cond delay="0"/>
                                  </p:stCondLst>
                                  <p:childTnLst>
                                    <p:animEffect transition="out" filter="fade">
                                      <p:cBhvr>
                                        <p:cTn id="56" dur="500"/>
                                        <p:tgtEl>
                                          <p:spTgt spid="81"/>
                                        </p:tgtEl>
                                      </p:cBhvr>
                                    </p:animEffect>
                                    <p:set>
                                      <p:cBhvr>
                                        <p:cTn id="57" dur="1" fill="hold">
                                          <p:stCondLst>
                                            <p:cond delay="499"/>
                                          </p:stCondLst>
                                        </p:cTn>
                                        <p:tgtEl>
                                          <p:spTgt spid="81"/>
                                        </p:tgtEl>
                                        <p:attrNameLst>
                                          <p:attrName>style.visibility</p:attrName>
                                        </p:attrNameLst>
                                      </p:cBhvr>
                                      <p:to>
                                        <p:strVal val="hidden"/>
                                      </p:to>
                                    </p:set>
                                  </p:childTnLst>
                                </p:cTn>
                              </p:par>
                              <p:par>
                                <p:cTn id="58" presetID="10" presetClass="entr" presetSubtype="0" fill="hold" nodeType="withEffect">
                                  <p:stCondLst>
                                    <p:cond delay="0"/>
                                  </p:stCondLst>
                                  <p:childTnLst>
                                    <p:set>
                                      <p:cBhvr>
                                        <p:cTn id="59" dur="1" fill="hold">
                                          <p:stCondLst>
                                            <p:cond delay="0"/>
                                          </p:stCondLst>
                                        </p:cTn>
                                        <p:tgtEl>
                                          <p:spTgt spid="167"/>
                                        </p:tgtEl>
                                        <p:attrNameLst>
                                          <p:attrName>style.visibility</p:attrName>
                                        </p:attrNameLst>
                                      </p:cBhvr>
                                      <p:to>
                                        <p:strVal val="visible"/>
                                      </p:to>
                                    </p:set>
                                    <p:animEffect transition="in" filter="fade">
                                      <p:cBhvr>
                                        <p:cTn id="60" dur="500"/>
                                        <p:tgtEl>
                                          <p:spTgt spid="167"/>
                                        </p:tgtEl>
                                      </p:cBhvr>
                                    </p:animEffect>
                                  </p:childTnLst>
                                </p:cTn>
                              </p:par>
                            </p:childTnLst>
                          </p:cTn>
                        </p:par>
                      </p:childTnLst>
                    </p:cTn>
                  </p:par>
                  <p:par>
                    <p:cTn id="61" fill="hold">
                      <p:stCondLst>
                        <p:cond delay="indefinite"/>
                      </p:stCondLst>
                      <p:childTnLst>
                        <p:par>
                          <p:cTn id="62" fill="hold">
                            <p:stCondLst>
                              <p:cond delay="0"/>
                            </p:stCondLst>
                            <p:childTnLst>
                              <p:par>
                                <p:cTn id="63" presetID="2" presetClass="entr" presetSubtype="4" fill="hold" grpId="0" nodeType="clickEffect">
                                  <p:stCondLst>
                                    <p:cond delay="0"/>
                                  </p:stCondLst>
                                  <p:childTnLst>
                                    <p:set>
                                      <p:cBhvr>
                                        <p:cTn id="64" dur="1" fill="hold">
                                          <p:stCondLst>
                                            <p:cond delay="0"/>
                                          </p:stCondLst>
                                        </p:cTn>
                                        <p:tgtEl>
                                          <p:spTgt spid="2"/>
                                        </p:tgtEl>
                                        <p:attrNameLst>
                                          <p:attrName>style.visibility</p:attrName>
                                        </p:attrNameLst>
                                      </p:cBhvr>
                                      <p:to>
                                        <p:strVal val="visible"/>
                                      </p:to>
                                    </p:set>
                                    <p:anim calcmode="lin" valueType="num">
                                      <p:cBhvr additive="base">
                                        <p:cTn id="65" dur="500" fill="hold"/>
                                        <p:tgtEl>
                                          <p:spTgt spid="2"/>
                                        </p:tgtEl>
                                        <p:attrNameLst>
                                          <p:attrName>ppt_x</p:attrName>
                                        </p:attrNameLst>
                                      </p:cBhvr>
                                      <p:tavLst>
                                        <p:tav tm="0">
                                          <p:val>
                                            <p:strVal val="#ppt_x"/>
                                          </p:val>
                                        </p:tav>
                                        <p:tav tm="100000">
                                          <p:val>
                                            <p:strVal val="#ppt_x"/>
                                          </p:val>
                                        </p:tav>
                                      </p:tavLst>
                                    </p:anim>
                                    <p:anim calcmode="lin" valueType="num">
                                      <p:cBhvr additive="base">
                                        <p:cTn id="66" dur="500" fill="hold"/>
                                        <p:tgtEl>
                                          <p:spTgt spid="2"/>
                                        </p:tgtEl>
                                        <p:attrNameLst>
                                          <p:attrName>ppt_y</p:attrName>
                                        </p:attrNameLst>
                                      </p:cBhvr>
                                      <p:tavLst>
                                        <p:tav tm="0">
                                          <p:val>
                                            <p:strVal val="1+#ppt_h/2"/>
                                          </p:val>
                                        </p:tav>
                                        <p:tav tm="100000">
                                          <p:val>
                                            <p:strVal val="#ppt_y"/>
                                          </p:val>
                                        </p:tav>
                                      </p:tavLst>
                                    </p:anim>
                                  </p:childTnLst>
                                </p:cTn>
                              </p:par>
                              <p:par>
                                <p:cTn id="67" presetID="2" presetClass="entr" presetSubtype="4" fill="hold" nodeType="withEffect">
                                  <p:stCondLst>
                                    <p:cond delay="0"/>
                                  </p:stCondLst>
                                  <p:childTnLst>
                                    <p:set>
                                      <p:cBhvr>
                                        <p:cTn id="68" dur="1" fill="hold">
                                          <p:stCondLst>
                                            <p:cond delay="0"/>
                                          </p:stCondLst>
                                        </p:cTn>
                                        <p:tgtEl>
                                          <p:spTgt spid="175"/>
                                        </p:tgtEl>
                                        <p:attrNameLst>
                                          <p:attrName>style.visibility</p:attrName>
                                        </p:attrNameLst>
                                      </p:cBhvr>
                                      <p:to>
                                        <p:strVal val="visible"/>
                                      </p:to>
                                    </p:set>
                                    <p:anim calcmode="lin" valueType="num">
                                      <p:cBhvr additive="base">
                                        <p:cTn id="69" dur="500" fill="hold"/>
                                        <p:tgtEl>
                                          <p:spTgt spid="175"/>
                                        </p:tgtEl>
                                        <p:attrNameLst>
                                          <p:attrName>ppt_x</p:attrName>
                                        </p:attrNameLst>
                                      </p:cBhvr>
                                      <p:tavLst>
                                        <p:tav tm="0">
                                          <p:val>
                                            <p:strVal val="#ppt_x"/>
                                          </p:val>
                                        </p:tav>
                                        <p:tav tm="100000">
                                          <p:val>
                                            <p:strVal val="#ppt_x"/>
                                          </p:val>
                                        </p:tav>
                                      </p:tavLst>
                                    </p:anim>
                                    <p:anim calcmode="lin" valueType="num">
                                      <p:cBhvr additive="base">
                                        <p:cTn id="70" dur="500" fill="hold"/>
                                        <p:tgtEl>
                                          <p:spTgt spid="175"/>
                                        </p:tgtEl>
                                        <p:attrNameLst>
                                          <p:attrName>ppt_y</p:attrName>
                                        </p:attrNameLst>
                                      </p:cBhvr>
                                      <p:tavLst>
                                        <p:tav tm="0">
                                          <p:val>
                                            <p:strVal val="1+#ppt_h/2"/>
                                          </p:val>
                                        </p:tav>
                                        <p:tav tm="100000">
                                          <p:val>
                                            <p:strVal val="#ppt_y"/>
                                          </p:val>
                                        </p:tav>
                                      </p:tavLst>
                                    </p:anim>
                                  </p:childTnLst>
                                </p:cTn>
                              </p:par>
                              <p:par>
                                <p:cTn id="71" presetID="2" presetClass="entr" presetSubtype="4" fill="hold" nodeType="withEffect">
                                  <p:stCondLst>
                                    <p:cond delay="0"/>
                                  </p:stCondLst>
                                  <p:childTnLst>
                                    <p:set>
                                      <p:cBhvr>
                                        <p:cTn id="72" dur="1" fill="hold">
                                          <p:stCondLst>
                                            <p:cond delay="0"/>
                                          </p:stCondLst>
                                        </p:cTn>
                                        <p:tgtEl>
                                          <p:spTgt spid="176"/>
                                        </p:tgtEl>
                                        <p:attrNameLst>
                                          <p:attrName>style.visibility</p:attrName>
                                        </p:attrNameLst>
                                      </p:cBhvr>
                                      <p:to>
                                        <p:strVal val="visible"/>
                                      </p:to>
                                    </p:set>
                                    <p:anim calcmode="lin" valueType="num">
                                      <p:cBhvr additive="base">
                                        <p:cTn id="73" dur="500" fill="hold"/>
                                        <p:tgtEl>
                                          <p:spTgt spid="176"/>
                                        </p:tgtEl>
                                        <p:attrNameLst>
                                          <p:attrName>ppt_x</p:attrName>
                                        </p:attrNameLst>
                                      </p:cBhvr>
                                      <p:tavLst>
                                        <p:tav tm="0">
                                          <p:val>
                                            <p:strVal val="#ppt_x"/>
                                          </p:val>
                                        </p:tav>
                                        <p:tav tm="100000">
                                          <p:val>
                                            <p:strVal val="#ppt_x"/>
                                          </p:val>
                                        </p:tav>
                                      </p:tavLst>
                                    </p:anim>
                                    <p:anim calcmode="lin" valueType="num">
                                      <p:cBhvr additive="base">
                                        <p:cTn id="74" dur="500" fill="hold"/>
                                        <p:tgtEl>
                                          <p:spTgt spid="176"/>
                                        </p:tgtEl>
                                        <p:attrNameLst>
                                          <p:attrName>ppt_y</p:attrName>
                                        </p:attrNameLst>
                                      </p:cBhvr>
                                      <p:tavLst>
                                        <p:tav tm="0">
                                          <p:val>
                                            <p:strVal val="1+#ppt_h/2"/>
                                          </p:val>
                                        </p:tav>
                                        <p:tav tm="100000">
                                          <p:val>
                                            <p:strVal val="#ppt_y"/>
                                          </p:val>
                                        </p:tav>
                                      </p:tavLst>
                                    </p:anim>
                                  </p:childTnLst>
                                </p:cTn>
                              </p:par>
                              <p:par>
                                <p:cTn id="75" presetID="2" presetClass="entr" presetSubtype="4" fill="hold" nodeType="withEffect">
                                  <p:stCondLst>
                                    <p:cond delay="0"/>
                                  </p:stCondLst>
                                  <p:childTnLst>
                                    <p:set>
                                      <p:cBhvr>
                                        <p:cTn id="76" dur="1" fill="hold">
                                          <p:stCondLst>
                                            <p:cond delay="0"/>
                                          </p:stCondLst>
                                        </p:cTn>
                                        <p:tgtEl>
                                          <p:spTgt spid="4"/>
                                        </p:tgtEl>
                                        <p:attrNameLst>
                                          <p:attrName>style.visibility</p:attrName>
                                        </p:attrNameLst>
                                      </p:cBhvr>
                                      <p:to>
                                        <p:strVal val="visible"/>
                                      </p:to>
                                    </p:set>
                                    <p:anim calcmode="lin" valueType="num">
                                      <p:cBhvr additive="base">
                                        <p:cTn id="77" dur="500" fill="hold"/>
                                        <p:tgtEl>
                                          <p:spTgt spid="4"/>
                                        </p:tgtEl>
                                        <p:attrNameLst>
                                          <p:attrName>ppt_x</p:attrName>
                                        </p:attrNameLst>
                                      </p:cBhvr>
                                      <p:tavLst>
                                        <p:tav tm="0">
                                          <p:val>
                                            <p:strVal val="#ppt_x"/>
                                          </p:val>
                                        </p:tav>
                                        <p:tav tm="100000">
                                          <p:val>
                                            <p:strVal val="#ppt_x"/>
                                          </p:val>
                                        </p:tav>
                                      </p:tavLst>
                                    </p:anim>
                                    <p:anim calcmode="lin" valueType="num">
                                      <p:cBhvr additive="base">
                                        <p:cTn id="78" dur="500" fill="hold"/>
                                        <p:tgtEl>
                                          <p:spTgt spid="4"/>
                                        </p:tgtEl>
                                        <p:attrNameLst>
                                          <p:attrName>ppt_y</p:attrName>
                                        </p:attrNameLst>
                                      </p:cBhvr>
                                      <p:tavLst>
                                        <p:tav tm="0">
                                          <p:val>
                                            <p:strVal val="1+#ppt_h/2"/>
                                          </p:val>
                                        </p:tav>
                                        <p:tav tm="100000">
                                          <p:val>
                                            <p:strVal val="#ppt_y"/>
                                          </p:val>
                                        </p:tav>
                                      </p:tavLst>
                                    </p:anim>
                                  </p:childTnLst>
                                </p:cTn>
                              </p:par>
                              <p:par>
                                <p:cTn id="79" presetID="2" presetClass="entr" presetSubtype="4" fill="hold" nodeType="withEffect">
                                  <p:stCondLst>
                                    <p:cond delay="0"/>
                                  </p:stCondLst>
                                  <p:childTnLst>
                                    <p:set>
                                      <p:cBhvr>
                                        <p:cTn id="80" dur="1" fill="hold">
                                          <p:stCondLst>
                                            <p:cond delay="0"/>
                                          </p:stCondLst>
                                        </p:cTn>
                                        <p:tgtEl>
                                          <p:spTgt spid="178"/>
                                        </p:tgtEl>
                                        <p:attrNameLst>
                                          <p:attrName>style.visibility</p:attrName>
                                        </p:attrNameLst>
                                      </p:cBhvr>
                                      <p:to>
                                        <p:strVal val="visible"/>
                                      </p:to>
                                    </p:set>
                                    <p:anim calcmode="lin" valueType="num">
                                      <p:cBhvr additive="base">
                                        <p:cTn id="81" dur="500" fill="hold"/>
                                        <p:tgtEl>
                                          <p:spTgt spid="178"/>
                                        </p:tgtEl>
                                        <p:attrNameLst>
                                          <p:attrName>ppt_x</p:attrName>
                                        </p:attrNameLst>
                                      </p:cBhvr>
                                      <p:tavLst>
                                        <p:tav tm="0">
                                          <p:val>
                                            <p:strVal val="#ppt_x"/>
                                          </p:val>
                                        </p:tav>
                                        <p:tav tm="100000">
                                          <p:val>
                                            <p:strVal val="#ppt_x"/>
                                          </p:val>
                                        </p:tav>
                                      </p:tavLst>
                                    </p:anim>
                                    <p:anim calcmode="lin" valueType="num">
                                      <p:cBhvr additive="base">
                                        <p:cTn id="82" dur="500" fill="hold"/>
                                        <p:tgtEl>
                                          <p:spTgt spid="178"/>
                                        </p:tgtEl>
                                        <p:attrNameLst>
                                          <p:attrName>ppt_y</p:attrName>
                                        </p:attrNameLst>
                                      </p:cBhvr>
                                      <p:tavLst>
                                        <p:tav tm="0">
                                          <p:val>
                                            <p:strVal val="1+#ppt_h/2"/>
                                          </p:val>
                                        </p:tav>
                                        <p:tav tm="100000">
                                          <p:val>
                                            <p:strVal val="#ppt_y"/>
                                          </p:val>
                                        </p:tav>
                                      </p:tavLst>
                                    </p:anim>
                                  </p:childTnLst>
                                </p:cTn>
                              </p:par>
                              <p:par>
                                <p:cTn id="83" presetID="2" presetClass="entr" presetSubtype="4" fill="hold" nodeType="withEffect">
                                  <p:stCondLst>
                                    <p:cond delay="0"/>
                                  </p:stCondLst>
                                  <p:childTnLst>
                                    <p:set>
                                      <p:cBhvr>
                                        <p:cTn id="84" dur="1" fill="hold">
                                          <p:stCondLst>
                                            <p:cond delay="0"/>
                                          </p:stCondLst>
                                        </p:cTn>
                                        <p:tgtEl>
                                          <p:spTgt spid="179"/>
                                        </p:tgtEl>
                                        <p:attrNameLst>
                                          <p:attrName>style.visibility</p:attrName>
                                        </p:attrNameLst>
                                      </p:cBhvr>
                                      <p:to>
                                        <p:strVal val="visible"/>
                                      </p:to>
                                    </p:set>
                                    <p:anim calcmode="lin" valueType="num">
                                      <p:cBhvr additive="base">
                                        <p:cTn id="85" dur="500" fill="hold"/>
                                        <p:tgtEl>
                                          <p:spTgt spid="179"/>
                                        </p:tgtEl>
                                        <p:attrNameLst>
                                          <p:attrName>ppt_x</p:attrName>
                                        </p:attrNameLst>
                                      </p:cBhvr>
                                      <p:tavLst>
                                        <p:tav tm="0">
                                          <p:val>
                                            <p:strVal val="#ppt_x"/>
                                          </p:val>
                                        </p:tav>
                                        <p:tav tm="100000">
                                          <p:val>
                                            <p:strVal val="#ppt_x"/>
                                          </p:val>
                                        </p:tav>
                                      </p:tavLst>
                                    </p:anim>
                                    <p:anim calcmode="lin" valueType="num">
                                      <p:cBhvr additive="base">
                                        <p:cTn id="86" dur="500" fill="hold"/>
                                        <p:tgtEl>
                                          <p:spTgt spid="179"/>
                                        </p:tgtEl>
                                        <p:attrNameLst>
                                          <p:attrName>ppt_y</p:attrName>
                                        </p:attrNameLst>
                                      </p:cBhvr>
                                      <p:tavLst>
                                        <p:tav tm="0">
                                          <p:val>
                                            <p:strVal val="1+#ppt_h/2"/>
                                          </p:val>
                                        </p:tav>
                                        <p:tav tm="100000">
                                          <p:val>
                                            <p:strVal val="#ppt_y"/>
                                          </p:val>
                                        </p:tav>
                                      </p:tavLst>
                                    </p:anim>
                                  </p:childTnLst>
                                </p:cTn>
                              </p:par>
                              <p:par>
                                <p:cTn id="87" presetID="2" presetClass="entr" presetSubtype="4" fill="hold" nodeType="withEffect">
                                  <p:stCondLst>
                                    <p:cond delay="0"/>
                                  </p:stCondLst>
                                  <p:childTnLst>
                                    <p:set>
                                      <p:cBhvr>
                                        <p:cTn id="88" dur="1" fill="hold">
                                          <p:stCondLst>
                                            <p:cond delay="0"/>
                                          </p:stCondLst>
                                        </p:cTn>
                                        <p:tgtEl>
                                          <p:spTgt spid="180"/>
                                        </p:tgtEl>
                                        <p:attrNameLst>
                                          <p:attrName>style.visibility</p:attrName>
                                        </p:attrNameLst>
                                      </p:cBhvr>
                                      <p:to>
                                        <p:strVal val="visible"/>
                                      </p:to>
                                    </p:set>
                                    <p:anim calcmode="lin" valueType="num">
                                      <p:cBhvr additive="base">
                                        <p:cTn id="89" dur="500" fill="hold"/>
                                        <p:tgtEl>
                                          <p:spTgt spid="180"/>
                                        </p:tgtEl>
                                        <p:attrNameLst>
                                          <p:attrName>ppt_x</p:attrName>
                                        </p:attrNameLst>
                                      </p:cBhvr>
                                      <p:tavLst>
                                        <p:tav tm="0">
                                          <p:val>
                                            <p:strVal val="#ppt_x"/>
                                          </p:val>
                                        </p:tav>
                                        <p:tav tm="100000">
                                          <p:val>
                                            <p:strVal val="#ppt_x"/>
                                          </p:val>
                                        </p:tav>
                                      </p:tavLst>
                                    </p:anim>
                                    <p:anim calcmode="lin" valueType="num">
                                      <p:cBhvr additive="base">
                                        <p:cTn id="90" dur="500" fill="hold"/>
                                        <p:tgtEl>
                                          <p:spTgt spid="180"/>
                                        </p:tgtEl>
                                        <p:attrNameLst>
                                          <p:attrName>ppt_y</p:attrName>
                                        </p:attrNameLst>
                                      </p:cBhvr>
                                      <p:tavLst>
                                        <p:tav tm="0">
                                          <p:val>
                                            <p:strVal val="1+#ppt_h/2"/>
                                          </p:val>
                                        </p:tav>
                                        <p:tav tm="100000">
                                          <p:val>
                                            <p:strVal val="#ppt_y"/>
                                          </p:val>
                                        </p:tav>
                                      </p:tavLst>
                                    </p:anim>
                                  </p:childTnLst>
                                </p:cTn>
                              </p:par>
                              <p:par>
                                <p:cTn id="91" presetID="2" presetClass="entr" presetSubtype="4" fill="hold" nodeType="withEffect">
                                  <p:stCondLst>
                                    <p:cond delay="0"/>
                                  </p:stCondLst>
                                  <p:childTnLst>
                                    <p:set>
                                      <p:cBhvr>
                                        <p:cTn id="92" dur="1" fill="hold">
                                          <p:stCondLst>
                                            <p:cond delay="0"/>
                                          </p:stCondLst>
                                        </p:cTn>
                                        <p:tgtEl>
                                          <p:spTgt spid="9"/>
                                        </p:tgtEl>
                                        <p:attrNameLst>
                                          <p:attrName>style.visibility</p:attrName>
                                        </p:attrNameLst>
                                      </p:cBhvr>
                                      <p:to>
                                        <p:strVal val="visible"/>
                                      </p:to>
                                    </p:set>
                                    <p:anim calcmode="lin" valueType="num">
                                      <p:cBhvr additive="base">
                                        <p:cTn id="93" dur="500" fill="hold"/>
                                        <p:tgtEl>
                                          <p:spTgt spid="9"/>
                                        </p:tgtEl>
                                        <p:attrNameLst>
                                          <p:attrName>ppt_x</p:attrName>
                                        </p:attrNameLst>
                                      </p:cBhvr>
                                      <p:tavLst>
                                        <p:tav tm="0">
                                          <p:val>
                                            <p:strVal val="#ppt_x"/>
                                          </p:val>
                                        </p:tav>
                                        <p:tav tm="100000">
                                          <p:val>
                                            <p:strVal val="#ppt_x"/>
                                          </p:val>
                                        </p:tav>
                                      </p:tavLst>
                                    </p:anim>
                                    <p:anim calcmode="lin" valueType="num">
                                      <p:cBhvr additive="base">
                                        <p:cTn id="94" dur="500" fill="hold"/>
                                        <p:tgtEl>
                                          <p:spTgt spid="9"/>
                                        </p:tgtEl>
                                        <p:attrNameLst>
                                          <p:attrName>ppt_y</p:attrName>
                                        </p:attrNameLst>
                                      </p:cBhvr>
                                      <p:tavLst>
                                        <p:tav tm="0">
                                          <p:val>
                                            <p:strVal val="1+#ppt_h/2"/>
                                          </p:val>
                                        </p:tav>
                                        <p:tav tm="100000">
                                          <p:val>
                                            <p:strVal val="#ppt_y"/>
                                          </p:val>
                                        </p:tav>
                                      </p:tavLst>
                                    </p:anim>
                                  </p:childTnLst>
                                </p:cTn>
                              </p:par>
                              <p:par>
                                <p:cTn id="95" presetID="2" presetClass="entr" presetSubtype="4" fill="hold" nodeType="withEffect">
                                  <p:stCondLst>
                                    <p:cond delay="0"/>
                                  </p:stCondLst>
                                  <p:childTnLst>
                                    <p:set>
                                      <p:cBhvr>
                                        <p:cTn id="96" dur="1" fill="hold">
                                          <p:stCondLst>
                                            <p:cond delay="0"/>
                                          </p:stCondLst>
                                        </p:cTn>
                                        <p:tgtEl>
                                          <p:spTgt spid="11"/>
                                        </p:tgtEl>
                                        <p:attrNameLst>
                                          <p:attrName>style.visibility</p:attrName>
                                        </p:attrNameLst>
                                      </p:cBhvr>
                                      <p:to>
                                        <p:strVal val="visible"/>
                                      </p:to>
                                    </p:set>
                                    <p:anim calcmode="lin" valueType="num">
                                      <p:cBhvr additive="base">
                                        <p:cTn id="97" dur="500" fill="hold"/>
                                        <p:tgtEl>
                                          <p:spTgt spid="11"/>
                                        </p:tgtEl>
                                        <p:attrNameLst>
                                          <p:attrName>ppt_x</p:attrName>
                                        </p:attrNameLst>
                                      </p:cBhvr>
                                      <p:tavLst>
                                        <p:tav tm="0">
                                          <p:val>
                                            <p:strVal val="#ppt_x"/>
                                          </p:val>
                                        </p:tav>
                                        <p:tav tm="100000">
                                          <p:val>
                                            <p:strVal val="#ppt_x"/>
                                          </p:val>
                                        </p:tav>
                                      </p:tavLst>
                                    </p:anim>
                                    <p:anim calcmode="lin" valueType="num">
                                      <p:cBhvr additive="base">
                                        <p:cTn id="98" dur="500" fill="hold"/>
                                        <p:tgtEl>
                                          <p:spTgt spid="11"/>
                                        </p:tgtEl>
                                        <p:attrNameLst>
                                          <p:attrName>ppt_y</p:attrName>
                                        </p:attrNameLst>
                                      </p:cBhvr>
                                      <p:tavLst>
                                        <p:tav tm="0">
                                          <p:val>
                                            <p:strVal val="1+#ppt_h/2"/>
                                          </p:val>
                                        </p:tav>
                                        <p:tav tm="100000">
                                          <p:val>
                                            <p:strVal val="#ppt_y"/>
                                          </p:val>
                                        </p:tav>
                                      </p:tavLst>
                                    </p:anim>
                                  </p:childTnLst>
                                </p:cTn>
                              </p:par>
                              <p:par>
                                <p:cTn id="99" presetID="2" presetClass="entr" presetSubtype="4" fill="hold" grpId="0" nodeType="withEffect">
                                  <p:stCondLst>
                                    <p:cond delay="0"/>
                                  </p:stCondLst>
                                  <p:childTnLst>
                                    <p:set>
                                      <p:cBhvr>
                                        <p:cTn id="100" dur="1" fill="hold">
                                          <p:stCondLst>
                                            <p:cond delay="0"/>
                                          </p:stCondLst>
                                        </p:cTn>
                                        <p:tgtEl>
                                          <p:spTgt spid="12"/>
                                        </p:tgtEl>
                                        <p:attrNameLst>
                                          <p:attrName>style.visibility</p:attrName>
                                        </p:attrNameLst>
                                      </p:cBhvr>
                                      <p:to>
                                        <p:strVal val="visible"/>
                                      </p:to>
                                    </p:set>
                                    <p:anim calcmode="lin" valueType="num">
                                      <p:cBhvr additive="base">
                                        <p:cTn id="101" dur="500" fill="hold"/>
                                        <p:tgtEl>
                                          <p:spTgt spid="12"/>
                                        </p:tgtEl>
                                        <p:attrNameLst>
                                          <p:attrName>ppt_x</p:attrName>
                                        </p:attrNameLst>
                                      </p:cBhvr>
                                      <p:tavLst>
                                        <p:tav tm="0">
                                          <p:val>
                                            <p:strVal val="#ppt_x"/>
                                          </p:val>
                                        </p:tav>
                                        <p:tav tm="100000">
                                          <p:val>
                                            <p:strVal val="#ppt_x"/>
                                          </p:val>
                                        </p:tav>
                                      </p:tavLst>
                                    </p:anim>
                                    <p:anim calcmode="lin" valueType="num">
                                      <p:cBhvr additive="base">
                                        <p:cTn id="102" dur="500" fill="hold"/>
                                        <p:tgtEl>
                                          <p:spTgt spid="12"/>
                                        </p:tgtEl>
                                        <p:attrNameLst>
                                          <p:attrName>ppt_y</p:attrName>
                                        </p:attrNameLst>
                                      </p:cBhvr>
                                      <p:tavLst>
                                        <p:tav tm="0">
                                          <p:val>
                                            <p:strVal val="1+#ppt_h/2"/>
                                          </p:val>
                                        </p:tav>
                                        <p:tav tm="100000">
                                          <p:val>
                                            <p:strVal val="#ppt_y"/>
                                          </p:val>
                                        </p:tav>
                                      </p:tavLst>
                                    </p:anim>
                                  </p:childTnLst>
                                </p:cTn>
                              </p:par>
                              <p:par>
                                <p:cTn id="103" presetID="2" presetClass="entr" presetSubtype="4" fill="hold" grpId="0" nodeType="withEffect">
                                  <p:stCondLst>
                                    <p:cond delay="0"/>
                                  </p:stCondLst>
                                  <p:childTnLst>
                                    <p:set>
                                      <p:cBhvr>
                                        <p:cTn id="104" dur="1" fill="hold">
                                          <p:stCondLst>
                                            <p:cond delay="0"/>
                                          </p:stCondLst>
                                        </p:cTn>
                                        <p:tgtEl>
                                          <p:spTgt spid="181"/>
                                        </p:tgtEl>
                                        <p:attrNameLst>
                                          <p:attrName>style.visibility</p:attrName>
                                        </p:attrNameLst>
                                      </p:cBhvr>
                                      <p:to>
                                        <p:strVal val="visible"/>
                                      </p:to>
                                    </p:set>
                                    <p:anim calcmode="lin" valueType="num">
                                      <p:cBhvr additive="base">
                                        <p:cTn id="105" dur="500" fill="hold"/>
                                        <p:tgtEl>
                                          <p:spTgt spid="181"/>
                                        </p:tgtEl>
                                        <p:attrNameLst>
                                          <p:attrName>ppt_x</p:attrName>
                                        </p:attrNameLst>
                                      </p:cBhvr>
                                      <p:tavLst>
                                        <p:tav tm="0">
                                          <p:val>
                                            <p:strVal val="#ppt_x"/>
                                          </p:val>
                                        </p:tav>
                                        <p:tav tm="100000">
                                          <p:val>
                                            <p:strVal val="#ppt_x"/>
                                          </p:val>
                                        </p:tav>
                                      </p:tavLst>
                                    </p:anim>
                                    <p:anim calcmode="lin" valueType="num">
                                      <p:cBhvr additive="base">
                                        <p:cTn id="106" dur="500" fill="hold"/>
                                        <p:tgtEl>
                                          <p:spTgt spid="18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 grpId="0" animBg="1"/>
      <p:bldP spid="80" grpId="0"/>
      <p:bldP spid="156" grpId="0" animBg="1"/>
      <p:bldP spid="157" grpId="0" animBg="1"/>
      <p:bldP spid="158" grpId="0" animBg="1"/>
      <p:bldP spid="159" grpId="0" animBg="1"/>
      <p:bldP spid="160" grpId="0" animBg="1"/>
      <p:bldP spid="161" grpId="0" animBg="1"/>
      <p:bldP spid="162" grpId="0" animBg="1"/>
      <p:bldP spid="163" grpId="0" animBg="1"/>
      <p:bldP spid="164" grpId="0" animBg="1"/>
      <p:bldP spid="165" grpId="0" animBg="1"/>
      <p:bldP spid="166" grpId="0" animBg="1"/>
      <p:bldP spid="2" grpId="0"/>
      <p:bldP spid="12" grpId="0"/>
      <p:bldP spid="181" grpId="0"/>
    </p:bldLst>
  </p:timing>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05A39C26-DD93-4B64-8CD1-DB124DC40F20}"/>
              </a:ext>
            </a:extLst>
          </p:cNvPr>
          <p:cNvGrpSpPr/>
          <p:nvPr/>
        </p:nvGrpSpPr>
        <p:grpSpPr>
          <a:xfrm>
            <a:off x="8136880" y="1207943"/>
            <a:ext cx="648073" cy="651302"/>
            <a:chOff x="4706069" y="3575987"/>
            <a:chExt cx="648073" cy="651302"/>
          </a:xfrm>
        </p:grpSpPr>
        <p:sp>
          <p:nvSpPr>
            <p:cNvPr id="20" name="Rectangle 19">
              <a:extLst>
                <a:ext uri="{FF2B5EF4-FFF2-40B4-BE49-F238E27FC236}">
                  <a16:creationId xmlns:a16="http://schemas.microsoft.com/office/drawing/2014/main" id="{AC4DD3DF-2DEE-4E7F-80D0-ACAD15C3BB3E}"/>
                </a:ext>
              </a:extLst>
            </p:cNvPr>
            <p:cNvSpPr/>
            <p:nvPr/>
          </p:nvSpPr>
          <p:spPr bwMode="auto">
            <a:xfrm rot="20986602">
              <a:off x="4911192" y="3806345"/>
              <a:ext cx="263191" cy="29018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err="1">
                <a:gradFill>
                  <a:gsLst>
                    <a:gs pos="0">
                      <a:srgbClr val="FFFFFF"/>
                    </a:gs>
                    <a:gs pos="100000">
                      <a:srgbClr val="FFFFFF"/>
                    </a:gs>
                  </a:gsLst>
                  <a:lin ang="5400000" scaled="0"/>
                </a:gradFill>
                <a:ea typeface="Segoe UI" pitchFamily="34" charset="0"/>
                <a:cs typeface="Segoe UI" pitchFamily="34" charset="0"/>
              </a:endParaRPr>
            </a:p>
          </p:txBody>
        </p:sp>
        <p:pic>
          <p:nvPicPr>
            <p:cNvPr id="19" name="Graphic 18">
              <a:extLst>
                <a:ext uri="{FF2B5EF4-FFF2-40B4-BE49-F238E27FC236}">
                  <a16:creationId xmlns:a16="http://schemas.microsoft.com/office/drawing/2014/main" id="{1797653B-8FB9-42CC-9ACE-773D9442E964}"/>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37572" t="33839" r="38275" b="34797"/>
            <a:stretch/>
          </p:blipFill>
          <p:spPr>
            <a:xfrm>
              <a:off x="4706069" y="3575987"/>
              <a:ext cx="648073" cy="651302"/>
            </a:xfrm>
            <a:prstGeom prst="rect">
              <a:avLst/>
            </a:prstGeom>
          </p:spPr>
        </p:pic>
      </p:grpSp>
      <p:sp>
        <p:nvSpPr>
          <p:cNvPr id="16" name="Rectangle 15">
            <a:extLst>
              <a:ext uri="{FF2B5EF4-FFF2-40B4-BE49-F238E27FC236}">
                <a16:creationId xmlns:a16="http://schemas.microsoft.com/office/drawing/2014/main" id="{3AC99CB4-84EB-486B-B5FF-2F306EEE12C7}"/>
              </a:ext>
            </a:extLst>
          </p:cNvPr>
          <p:cNvSpPr/>
          <p:nvPr/>
        </p:nvSpPr>
        <p:spPr bwMode="auto">
          <a:xfrm>
            <a:off x="8233204" y="540172"/>
            <a:ext cx="479740" cy="56197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CC27AA81-749F-4958-A2A3-ECCD9C3980B4}"/>
              </a:ext>
            </a:extLst>
          </p:cNvPr>
          <p:cNvSpPr>
            <a:spLocks noGrp="1"/>
          </p:cNvSpPr>
          <p:nvPr>
            <p:ph type="title"/>
          </p:nvPr>
        </p:nvSpPr>
        <p:spPr/>
        <p:txBody>
          <a:bodyPr/>
          <a:lstStyle/>
          <a:p>
            <a:r>
              <a:rPr lang="en-GB"/>
              <a:t>Role Based Access Control</a:t>
            </a:r>
          </a:p>
        </p:txBody>
      </p:sp>
      <p:pic>
        <p:nvPicPr>
          <p:cNvPr id="11" name="Graphic 10">
            <a:extLst>
              <a:ext uri="{FF2B5EF4-FFF2-40B4-BE49-F238E27FC236}">
                <a16:creationId xmlns:a16="http://schemas.microsoft.com/office/drawing/2014/main" id="{5479FA77-34F9-4299-A163-16506A7A15A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18937" y="1617806"/>
            <a:ext cx="2020044" cy="1568192"/>
          </a:xfrm>
          <a:prstGeom prst="rect">
            <a:avLst/>
          </a:prstGeom>
        </p:spPr>
      </p:pic>
      <p:sp>
        <p:nvSpPr>
          <p:cNvPr id="12" name="TextBox 11">
            <a:extLst>
              <a:ext uri="{FF2B5EF4-FFF2-40B4-BE49-F238E27FC236}">
                <a16:creationId xmlns:a16="http://schemas.microsoft.com/office/drawing/2014/main" id="{A617BFBD-B169-4001-B630-8224CAAB236E}"/>
              </a:ext>
            </a:extLst>
          </p:cNvPr>
          <p:cNvSpPr txBox="1"/>
          <p:nvPr/>
        </p:nvSpPr>
        <p:spPr>
          <a:xfrm>
            <a:off x="1251370" y="2561158"/>
            <a:ext cx="1355179" cy="489365"/>
          </a:xfrm>
          <a:prstGeom prst="rect">
            <a:avLst/>
          </a:prstGeom>
          <a:noFill/>
        </p:spPr>
        <p:txBody>
          <a:bodyPr wrap="none" lIns="182880" tIns="146304" rIns="182880" bIns="146304" rtlCol="0">
            <a:spAutoFit/>
          </a:bodyPr>
          <a:lstStyle/>
          <a:p>
            <a:pPr algn="ctr">
              <a:lnSpc>
                <a:spcPct val="90000"/>
              </a:lnSpc>
              <a:spcAft>
                <a:spcPts val="600"/>
              </a:spcAft>
            </a:pPr>
            <a:r>
              <a:rPr lang="en-GB" sz="1400">
                <a:gradFill>
                  <a:gsLst>
                    <a:gs pos="2917">
                      <a:schemeClr val="tx1"/>
                    </a:gs>
                    <a:gs pos="30000">
                      <a:schemeClr val="tx1"/>
                    </a:gs>
                  </a:gsLst>
                  <a:lin ang="5400000" scaled="0"/>
                </a:gradFill>
              </a:rPr>
              <a:t>Subscription</a:t>
            </a:r>
          </a:p>
        </p:txBody>
      </p:sp>
      <p:sp>
        <p:nvSpPr>
          <p:cNvPr id="13" name="TextBox 12">
            <a:extLst>
              <a:ext uri="{FF2B5EF4-FFF2-40B4-BE49-F238E27FC236}">
                <a16:creationId xmlns:a16="http://schemas.microsoft.com/office/drawing/2014/main" id="{7F697DE1-F2C6-4339-9680-ADE7D3991C29}"/>
              </a:ext>
            </a:extLst>
          </p:cNvPr>
          <p:cNvSpPr txBox="1"/>
          <p:nvPr/>
        </p:nvSpPr>
        <p:spPr>
          <a:xfrm>
            <a:off x="1969765" y="1409030"/>
            <a:ext cx="3283528" cy="627864"/>
          </a:xfrm>
          <a:prstGeom prst="rect">
            <a:avLst/>
          </a:prstGeom>
          <a:noFill/>
        </p:spPr>
        <p:txBody>
          <a:bodyPr wrap="none" lIns="182880" tIns="146304" rIns="182880" bIns="146304" rtlCol="0">
            <a:spAutoFit/>
          </a:bodyPr>
          <a:lstStyle/>
          <a:p>
            <a:pPr>
              <a:lnSpc>
                <a:spcPct val="90000"/>
              </a:lnSpc>
              <a:spcAft>
                <a:spcPts val="600"/>
              </a:spcAft>
            </a:pPr>
            <a:r>
              <a:rPr lang="en-GB" sz="2400">
                <a:gradFill>
                  <a:gsLst>
                    <a:gs pos="2917">
                      <a:schemeClr val="tx1"/>
                    </a:gs>
                    <a:gs pos="30000">
                      <a:schemeClr val="tx1"/>
                    </a:gs>
                  </a:gsLst>
                  <a:lin ang="5400000" scaled="0"/>
                </a:gradFill>
              </a:rPr>
              <a:t>Global Administrator</a:t>
            </a:r>
          </a:p>
        </p:txBody>
      </p:sp>
      <p:pic>
        <p:nvPicPr>
          <p:cNvPr id="15" name="Graphic 14">
            <a:extLst>
              <a:ext uri="{FF2B5EF4-FFF2-40B4-BE49-F238E27FC236}">
                <a16:creationId xmlns:a16="http://schemas.microsoft.com/office/drawing/2014/main" id="{DE0FAD10-CEBF-4723-9710-CB363D24EA5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702796" y="223180"/>
            <a:ext cx="1540556" cy="1195958"/>
          </a:xfrm>
          <a:prstGeom prst="rect">
            <a:avLst/>
          </a:prstGeom>
        </p:spPr>
      </p:pic>
      <p:sp>
        <p:nvSpPr>
          <p:cNvPr id="17" name="TextBox 16">
            <a:extLst>
              <a:ext uri="{FF2B5EF4-FFF2-40B4-BE49-F238E27FC236}">
                <a16:creationId xmlns:a16="http://schemas.microsoft.com/office/drawing/2014/main" id="{2CCDB27E-FD45-4C77-8BD5-21A33561AEFB}"/>
              </a:ext>
            </a:extLst>
          </p:cNvPr>
          <p:cNvSpPr txBox="1"/>
          <p:nvPr/>
        </p:nvSpPr>
        <p:spPr>
          <a:xfrm>
            <a:off x="8738517" y="544934"/>
            <a:ext cx="2862771" cy="627864"/>
          </a:xfrm>
          <a:prstGeom prst="rect">
            <a:avLst/>
          </a:prstGeom>
          <a:noFill/>
        </p:spPr>
        <p:txBody>
          <a:bodyPr wrap="none" lIns="182880" tIns="146304" rIns="182880" bIns="146304" rtlCol="0">
            <a:spAutoFit/>
          </a:bodyPr>
          <a:lstStyle/>
          <a:p>
            <a:pPr>
              <a:lnSpc>
                <a:spcPct val="90000"/>
              </a:lnSpc>
              <a:spcAft>
                <a:spcPts val="600"/>
              </a:spcAft>
            </a:pPr>
            <a:r>
              <a:rPr lang="en-GB" sz="2400">
                <a:gradFill>
                  <a:gsLst>
                    <a:gs pos="2917">
                      <a:schemeClr val="tx1"/>
                    </a:gs>
                    <a:gs pos="30000">
                      <a:schemeClr val="tx1"/>
                    </a:gs>
                  </a:gsLst>
                  <a:lin ang="5400000" scaled="0"/>
                </a:gradFill>
              </a:rPr>
              <a:t>Microsoft Account</a:t>
            </a:r>
          </a:p>
        </p:txBody>
      </p:sp>
      <p:sp>
        <p:nvSpPr>
          <p:cNvPr id="22" name="TextBox 21">
            <a:extLst>
              <a:ext uri="{FF2B5EF4-FFF2-40B4-BE49-F238E27FC236}">
                <a16:creationId xmlns:a16="http://schemas.microsoft.com/office/drawing/2014/main" id="{2CE792B5-CDBA-42A9-BA12-844559C477C8}"/>
              </a:ext>
            </a:extLst>
          </p:cNvPr>
          <p:cNvSpPr txBox="1"/>
          <p:nvPr/>
        </p:nvSpPr>
        <p:spPr>
          <a:xfrm>
            <a:off x="8738516" y="1180620"/>
            <a:ext cx="2293577" cy="627864"/>
          </a:xfrm>
          <a:prstGeom prst="rect">
            <a:avLst/>
          </a:prstGeom>
          <a:noFill/>
        </p:spPr>
        <p:txBody>
          <a:bodyPr wrap="none" lIns="182880" tIns="146304" rIns="182880" bIns="146304" rtlCol="0">
            <a:spAutoFit/>
          </a:bodyPr>
          <a:lstStyle/>
          <a:p>
            <a:pPr>
              <a:lnSpc>
                <a:spcPct val="90000"/>
              </a:lnSpc>
              <a:spcAft>
                <a:spcPts val="600"/>
              </a:spcAft>
            </a:pPr>
            <a:r>
              <a:rPr lang="en-GB" sz="2400">
                <a:gradFill>
                  <a:gsLst>
                    <a:gs pos="2917">
                      <a:schemeClr val="tx1"/>
                    </a:gs>
                    <a:gs pos="30000">
                      <a:schemeClr val="tx1"/>
                    </a:gs>
                  </a:gsLst>
                  <a:lin ang="5400000" scaled="0"/>
                </a:gradFill>
              </a:rPr>
              <a:t>Work Account</a:t>
            </a:r>
          </a:p>
        </p:txBody>
      </p:sp>
      <p:pic>
        <p:nvPicPr>
          <p:cNvPr id="25" name="Graphic 24">
            <a:extLst>
              <a:ext uri="{FF2B5EF4-FFF2-40B4-BE49-F238E27FC236}">
                <a16:creationId xmlns:a16="http://schemas.microsoft.com/office/drawing/2014/main" id="{AFDF1521-0A13-4C2F-B1A2-AE998411824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405261" y="1617806"/>
            <a:ext cx="2020044" cy="1568192"/>
          </a:xfrm>
          <a:prstGeom prst="rect">
            <a:avLst/>
          </a:prstGeom>
        </p:spPr>
      </p:pic>
      <p:sp>
        <p:nvSpPr>
          <p:cNvPr id="26" name="TextBox 25">
            <a:extLst>
              <a:ext uri="{FF2B5EF4-FFF2-40B4-BE49-F238E27FC236}">
                <a16:creationId xmlns:a16="http://schemas.microsoft.com/office/drawing/2014/main" id="{FFDA2DC0-9D2E-49E5-A566-43DAF8D83E51}"/>
              </a:ext>
            </a:extLst>
          </p:cNvPr>
          <p:cNvSpPr txBox="1"/>
          <p:nvPr/>
        </p:nvSpPr>
        <p:spPr>
          <a:xfrm>
            <a:off x="2689845" y="2561158"/>
            <a:ext cx="1355179" cy="489365"/>
          </a:xfrm>
          <a:prstGeom prst="rect">
            <a:avLst/>
          </a:prstGeom>
          <a:noFill/>
        </p:spPr>
        <p:txBody>
          <a:bodyPr wrap="none" lIns="182880" tIns="146304" rIns="182880" bIns="146304" rtlCol="0">
            <a:spAutoFit/>
          </a:bodyPr>
          <a:lstStyle/>
          <a:p>
            <a:pPr algn="ctr">
              <a:lnSpc>
                <a:spcPct val="90000"/>
              </a:lnSpc>
              <a:spcAft>
                <a:spcPts val="600"/>
              </a:spcAft>
            </a:pPr>
            <a:r>
              <a:rPr lang="en-GB" sz="1400">
                <a:solidFill>
                  <a:schemeClr val="bg1">
                    <a:lumMod val="40000"/>
                    <a:lumOff val="60000"/>
                  </a:schemeClr>
                </a:solidFill>
              </a:rPr>
              <a:t>Subscription</a:t>
            </a:r>
          </a:p>
        </p:txBody>
      </p:sp>
      <p:pic>
        <p:nvPicPr>
          <p:cNvPr id="27" name="Graphic 26">
            <a:extLst>
              <a:ext uri="{FF2B5EF4-FFF2-40B4-BE49-F238E27FC236}">
                <a16:creationId xmlns:a16="http://schemas.microsoft.com/office/drawing/2014/main" id="{2C094395-F41D-4D55-926E-8737F3D3D31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891585" y="1617806"/>
            <a:ext cx="2020044" cy="1568192"/>
          </a:xfrm>
          <a:prstGeom prst="rect">
            <a:avLst/>
          </a:prstGeom>
        </p:spPr>
      </p:pic>
      <p:sp>
        <p:nvSpPr>
          <p:cNvPr id="28" name="TextBox 27">
            <a:extLst>
              <a:ext uri="{FF2B5EF4-FFF2-40B4-BE49-F238E27FC236}">
                <a16:creationId xmlns:a16="http://schemas.microsoft.com/office/drawing/2014/main" id="{C3EAFE1F-EC8A-4B64-85B4-FB7DFDC4D546}"/>
              </a:ext>
            </a:extLst>
          </p:cNvPr>
          <p:cNvSpPr txBox="1"/>
          <p:nvPr/>
        </p:nvSpPr>
        <p:spPr>
          <a:xfrm>
            <a:off x="4182751" y="2561158"/>
            <a:ext cx="1355179" cy="489365"/>
          </a:xfrm>
          <a:prstGeom prst="rect">
            <a:avLst/>
          </a:prstGeom>
          <a:noFill/>
        </p:spPr>
        <p:txBody>
          <a:bodyPr wrap="none" lIns="182880" tIns="146304" rIns="182880" bIns="146304" rtlCol="0">
            <a:spAutoFit/>
          </a:bodyPr>
          <a:lstStyle/>
          <a:p>
            <a:pPr algn="ctr">
              <a:lnSpc>
                <a:spcPct val="90000"/>
              </a:lnSpc>
              <a:spcAft>
                <a:spcPts val="600"/>
              </a:spcAft>
            </a:pPr>
            <a:r>
              <a:rPr lang="en-GB" sz="1400">
                <a:solidFill>
                  <a:schemeClr val="bg1">
                    <a:lumMod val="40000"/>
                    <a:lumOff val="60000"/>
                  </a:schemeClr>
                </a:solidFill>
              </a:rPr>
              <a:t>Subscription</a:t>
            </a:r>
          </a:p>
        </p:txBody>
      </p:sp>
      <p:sp>
        <p:nvSpPr>
          <p:cNvPr id="29" name="Rectangle 28">
            <a:extLst>
              <a:ext uri="{FF2B5EF4-FFF2-40B4-BE49-F238E27FC236}">
                <a16:creationId xmlns:a16="http://schemas.microsoft.com/office/drawing/2014/main" id="{98D1E2D5-11B4-4641-A4EA-136EEDD5A8EB}"/>
              </a:ext>
            </a:extLst>
          </p:cNvPr>
          <p:cNvSpPr/>
          <p:nvPr/>
        </p:nvSpPr>
        <p:spPr>
          <a:xfrm>
            <a:off x="7010325" y="2125518"/>
            <a:ext cx="5256584" cy="5786199"/>
          </a:xfrm>
          <a:prstGeom prst="rect">
            <a:avLst/>
          </a:prstGeom>
        </p:spPr>
        <p:txBody>
          <a:bodyPr wrap="square">
            <a:spAutoFit/>
          </a:bodyPr>
          <a:lstStyle/>
          <a:p>
            <a:pPr marL="285750" indent="-285750">
              <a:spcAft>
                <a:spcPts val="600"/>
              </a:spcAft>
              <a:buFont typeface="Arial" panose="020B0604020202020204" pitchFamily="34" charset="0"/>
              <a:buChar char="•"/>
            </a:pPr>
            <a:r>
              <a:rPr lang="en-GB" sz="2000"/>
              <a:t>Global Admin by default</a:t>
            </a:r>
          </a:p>
          <a:p>
            <a:pPr marL="285750" indent="-285750">
              <a:spcAft>
                <a:spcPts val="600"/>
              </a:spcAft>
              <a:buFont typeface="Arial" panose="020B0604020202020204" pitchFamily="34" charset="0"/>
              <a:buChar char="•"/>
            </a:pPr>
            <a:r>
              <a:rPr lang="en-GB" sz="2000"/>
              <a:t>Can add and change Global Admins</a:t>
            </a:r>
          </a:p>
          <a:p>
            <a:pPr marL="285750" indent="-285750">
              <a:spcAft>
                <a:spcPts val="600"/>
              </a:spcAft>
              <a:buFont typeface="Arial" panose="020B0604020202020204" pitchFamily="34" charset="0"/>
              <a:buChar char="•"/>
            </a:pPr>
            <a:endParaRPr lang="en-GB" sz="2000"/>
          </a:p>
          <a:p>
            <a:pPr marL="285750" indent="-285750">
              <a:spcAft>
                <a:spcPts val="600"/>
              </a:spcAft>
              <a:buFont typeface="Arial" panose="020B0604020202020204" pitchFamily="34" charset="0"/>
              <a:buChar char="•"/>
            </a:pPr>
            <a:r>
              <a:rPr lang="en-GB" sz="2000"/>
              <a:t>Role Based Access Control on</a:t>
            </a:r>
          </a:p>
          <a:p>
            <a:pPr marL="752121" lvl="1" indent="-285750">
              <a:spcAft>
                <a:spcPts val="600"/>
              </a:spcAft>
              <a:buFont typeface="Arial" panose="020B0604020202020204" pitchFamily="34" charset="0"/>
              <a:buChar char="•"/>
            </a:pPr>
            <a:r>
              <a:rPr lang="en-GB" sz="2000"/>
              <a:t>Scope</a:t>
            </a:r>
          </a:p>
          <a:p>
            <a:pPr marL="1218492" lvl="2" indent="-285750">
              <a:spcAft>
                <a:spcPts val="600"/>
              </a:spcAft>
              <a:buFont typeface="Arial" panose="020B0604020202020204" pitchFamily="34" charset="0"/>
              <a:buChar char="•"/>
            </a:pPr>
            <a:r>
              <a:rPr lang="en-GB" sz="2000"/>
              <a:t>Subscription</a:t>
            </a:r>
          </a:p>
          <a:p>
            <a:pPr marL="1218492" lvl="2" indent="-285750">
              <a:spcAft>
                <a:spcPts val="600"/>
              </a:spcAft>
              <a:buFont typeface="Arial" panose="020B0604020202020204" pitchFamily="34" charset="0"/>
              <a:buChar char="•"/>
            </a:pPr>
            <a:r>
              <a:rPr lang="en-GB" sz="2000"/>
              <a:t>Resource Group</a:t>
            </a:r>
          </a:p>
          <a:p>
            <a:pPr marL="1218492" lvl="2" indent="-285750">
              <a:spcAft>
                <a:spcPts val="600"/>
              </a:spcAft>
              <a:buFont typeface="Arial" panose="020B0604020202020204" pitchFamily="34" charset="0"/>
              <a:buChar char="•"/>
            </a:pPr>
            <a:r>
              <a:rPr lang="en-GB" sz="2000"/>
              <a:t>Resource</a:t>
            </a:r>
          </a:p>
          <a:p>
            <a:pPr marL="752121" lvl="1" indent="-285750">
              <a:spcAft>
                <a:spcPts val="600"/>
              </a:spcAft>
              <a:buFont typeface="Arial" panose="020B0604020202020204" pitchFamily="34" charset="0"/>
              <a:buChar char="•"/>
            </a:pPr>
            <a:r>
              <a:rPr lang="en-GB" sz="2000"/>
              <a:t>Role</a:t>
            </a:r>
          </a:p>
          <a:p>
            <a:pPr marL="1218492" lvl="2" indent="-285750">
              <a:spcAft>
                <a:spcPts val="600"/>
              </a:spcAft>
              <a:buFont typeface="Arial" panose="020B0604020202020204" pitchFamily="34" charset="0"/>
              <a:buChar char="•"/>
            </a:pPr>
            <a:r>
              <a:rPr lang="en-GB" sz="2000">
                <a:hlinkClick r:id="rId11"/>
              </a:rPr>
              <a:t>Built In Roles</a:t>
            </a:r>
            <a:endParaRPr lang="en-GB" sz="2000"/>
          </a:p>
          <a:p>
            <a:pPr marL="1218492" lvl="2" indent="-285750">
              <a:spcAft>
                <a:spcPts val="600"/>
              </a:spcAft>
              <a:buFont typeface="Arial" panose="020B0604020202020204" pitchFamily="34" charset="0"/>
              <a:buChar char="•"/>
            </a:pPr>
            <a:r>
              <a:rPr lang="en-GB" sz="2000">
                <a:hlinkClick r:id="rId12"/>
              </a:rPr>
              <a:t>Custom Roles</a:t>
            </a:r>
            <a:endParaRPr lang="en-GB" sz="2000"/>
          </a:p>
          <a:p>
            <a:pPr marL="285750" indent="-285750">
              <a:spcAft>
                <a:spcPts val="600"/>
              </a:spcAft>
              <a:buFont typeface="Arial" panose="020B0604020202020204" pitchFamily="34" charset="0"/>
              <a:buChar char="•"/>
            </a:pPr>
            <a:r>
              <a:rPr lang="en-GB" sz="2000"/>
              <a:t>AAD Users &amp; Administrative Units</a:t>
            </a:r>
          </a:p>
          <a:p>
            <a:pPr marL="752121" lvl="1" indent="-285750">
              <a:spcAft>
                <a:spcPts val="600"/>
              </a:spcAft>
              <a:buFont typeface="Arial" panose="020B0604020202020204" pitchFamily="34" charset="0"/>
              <a:buChar char="•"/>
            </a:pPr>
            <a:endParaRPr lang="en-GB" sz="2000"/>
          </a:p>
          <a:p>
            <a:pPr marL="752121" lvl="1" indent="-285750">
              <a:spcAft>
                <a:spcPts val="600"/>
              </a:spcAft>
              <a:buFont typeface="Arial" panose="020B0604020202020204" pitchFamily="34" charset="0"/>
              <a:buChar char="•"/>
            </a:pPr>
            <a:endParaRPr lang="en-GB" sz="2000"/>
          </a:p>
          <a:p>
            <a:pPr marL="752121" lvl="1" indent="-285750">
              <a:spcAft>
                <a:spcPts val="600"/>
              </a:spcAft>
              <a:buFont typeface="Arial" panose="020B0604020202020204" pitchFamily="34" charset="0"/>
              <a:buChar char="•"/>
            </a:pPr>
            <a:endParaRPr lang="en-GB" sz="2000"/>
          </a:p>
        </p:txBody>
      </p:sp>
      <p:cxnSp>
        <p:nvCxnSpPr>
          <p:cNvPr id="31" name="Straight Connector 30">
            <a:extLst>
              <a:ext uri="{FF2B5EF4-FFF2-40B4-BE49-F238E27FC236}">
                <a16:creationId xmlns:a16="http://schemas.microsoft.com/office/drawing/2014/main" id="{49D4D9F8-1C3A-4145-B9DB-D085ACA1B41A}"/>
              </a:ext>
            </a:extLst>
          </p:cNvPr>
          <p:cNvCxnSpPr>
            <a:cxnSpLocks/>
          </p:cNvCxnSpPr>
          <p:nvPr/>
        </p:nvCxnSpPr>
        <p:spPr>
          <a:xfrm flipH="1">
            <a:off x="1921159" y="2921198"/>
            <a:ext cx="7800" cy="194421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F4FA20E1-8FC3-4D33-B23A-69B7556D08BC}"/>
              </a:ext>
            </a:extLst>
          </p:cNvPr>
          <p:cNvCxnSpPr>
            <a:cxnSpLocks/>
          </p:cNvCxnSpPr>
          <p:nvPr/>
        </p:nvCxnSpPr>
        <p:spPr>
          <a:xfrm flipH="1">
            <a:off x="1914326" y="3425254"/>
            <a:ext cx="1063551"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7636B15-62F0-4758-B7A8-801225E603AB}"/>
              </a:ext>
            </a:extLst>
          </p:cNvPr>
          <p:cNvCxnSpPr>
            <a:cxnSpLocks/>
          </p:cNvCxnSpPr>
          <p:nvPr/>
        </p:nvCxnSpPr>
        <p:spPr>
          <a:xfrm flipH="1" flipV="1">
            <a:off x="1914326" y="4858358"/>
            <a:ext cx="1063551" cy="705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44" name="Graphic 43">
            <a:extLst>
              <a:ext uri="{FF2B5EF4-FFF2-40B4-BE49-F238E27FC236}">
                <a16:creationId xmlns:a16="http://schemas.microsoft.com/office/drawing/2014/main" id="{C8B61995-FF2A-4B98-8FFB-3F8D10791564}"/>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056741" y="3187129"/>
            <a:ext cx="476250" cy="476250"/>
          </a:xfrm>
          <a:prstGeom prst="rect">
            <a:avLst/>
          </a:prstGeom>
        </p:spPr>
      </p:pic>
      <p:pic>
        <p:nvPicPr>
          <p:cNvPr id="47" name="Graphic 46">
            <a:extLst>
              <a:ext uri="{FF2B5EF4-FFF2-40B4-BE49-F238E27FC236}">
                <a16:creationId xmlns:a16="http://schemas.microsoft.com/office/drawing/2014/main" id="{9EEC19CE-B0CF-448E-9A8B-CBFEFDB19E5E}"/>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056741" y="4620233"/>
            <a:ext cx="476250" cy="476250"/>
          </a:xfrm>
          <a:prstGeom prst="rect">
            <a:avLst/>
          </a:prstGeom>
        </p:spPr>
      </p:pic>
      <p:sp>
        <p:nvSpPr>
          <p:cNvPr id="48" name="TextBox 47">
            <a:extLst>
              <a:ext uri="{FF2B5EF4-FFF2-40B4-BE49-F238E27FC236}">
                <a16:creationId xmlns:a16="http://schemas.microsoft.com/office/drawing/2014/main" id="{F49B7A38-AFC9-4405-87EC-050E90FDDDEE}"/>
              </a:ext>
            </a:extLst>
          </p:cNvPr>
          <p:cNvSpPr txBox="1"/>
          <p:nvPr/>
        </p:nvSpPr>
        <p:spPr>
          <a:xfrm>
            <a:off x="3501751" y="3185998"/>
            <a:ext cx="1799082" cy="489365"/>
          </a:xfrm>
          <a:prstGeom prst="rect">
            <a:avLst/>
          </a:prstGeom>
          <a:noFill/>
        </p:spPr>
        <p:txBody>
          <a:bodyPr wrap="none" lIns="182880" tIns="146304" rIns="182880" bIns="146304" rtlCol="0">
            <a:spAutoFit/>
          </a:bodyPr>
          <a:lstStyle/>
          <a:p>
            <a:pPr algn="ctr">
              <a:lnSpc>
                <a:spcPct val="90000"/>
              </a:lnSpc>
              <a:spcAft>
                <a:spcPts val="600"/>
              </a:spcAft>
            </a:pPr>
            <a:r>
              <a:rPr lang="en-GB" sz="1400">
                <a:gradFill>
                  <a:gsLst>
                    <a:gs pos="2917">
                      <a:schemeClr val="tx1"/>
                    </a:gs>
                    <a:gs pos="30000">
                      <a:schemeClr val="tx1"/>
                    </a:gs>
                  </a:gsLst>
                  <a:lin ang="5400000" scaled="0"/>
                </a:gradFill>
              </a:rPr>
              <a:t>Resource Group A</a:t>
            </a:r>
          </a:p>
        </p:txBody>
      </p:sp>
      <p:sp>
        <p:nvSpPr>
          <p:cNvPr id="49" name="TextBox 48">
            <a:extLst>
              <a:ext uri="{FF2B5EF4-FFF2-40B4-BE49-F238E27FC236}">
                <a16:creationId xmlns:a16="http://schemas.microsoft.com/office/drawing/2014/main" id="{31A37694-C623-4429-BC91-F0772020BE8B}"/>
              </a:ext>
            </a:extLst>
          </p:cNvPr>
          <p:cNvSpPr txBox="1"/>
          <p:nvPr/>
        </p:nvSpPr>
        <p:spPr>
          <a:xfrm>
            <a:off x="3501751" y="4625660"/>
            <a:ext cx="1786258" cy="489365"/>
          </a:xfrm>
          <a:prstGeom prst="rect">
            <a:avLst/>
          </a:prstGeom>
          <a:noFill/>
        </p:spPr>
        <p:txBody>
          <a:bodyPr wrap="none" lIns="182880" tIns="146304" rIns="182880" bIns="146304" rtlCol="0">
            <a:spAutoFit/>
          </a:bodyPr>
          <a:lstStyle/>
          <a:p>
            <a:pPr algn="ctr">
              <a:lnSpc>
                <a:spcPct val="90000"/>
              </a:lnSpc>
              <a:spcAft>
                <a:spcPts val="600"/>
              </a:spcAft>
            </a:pPr>
            <a:r>
              <a:rPr lang="en-GB" sz="1400">
                <a:gradFill>
                  <a:gsLst>
                    <a:gs pos="2917">
                      <a:schemeClr val="tx1"/>
                    </a:gs>
                    <a:gs pos="30000">
                      <a:schemeClr val="tx1"/>
                    </a:gs>
                  </a:gsLst>
                  <a:lin ang="5400000" scaled="0"/>
                </a:gradFill>
              </a:rPr>
              <a:t>Resource Group B</a:t>
            </a:r>
          </a:p>
        </p:txBody>
      </p:sp>
      <p:cxnSp>
        <p:nvCxnSpPr>
          <p:cNvPr id="50" name="Straight Connector 49">
            <a:extLst>
              <a:ext uri="{FF2B5EF4-FFF2-40B4-BE49-F238E27FC236}">
                <a16:creationId xmlns:a16="http://schemas.microsoft.com/office/drawing/2014/main" id="{0230D330-E581-4BE0-9D26-DCF0C59BBC4F}"/>
              </a:ext>
            </a:extLst>
          </p:cNvPr>
          <p:cNvCxnSpPr>
            <a:cxnSpLocks/>
          </p:cNvCxnSpPr>
          <p:nvPr/>
        </p:nvCxnSpPr>
        <p:spPr>
          <a:xfrm>
            <a:off x="3294866" y="3648125"/>
            <a:ext cx="0" cy="785241"/>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4316FFE1-FA54-4072-AA4B-313D25BB00FA}"/>
              </a:ext>
            </a:extLst>
          </p:cNvPr>
          <p:cNvCxnSpPr>
            <a:cxnSpLocks/>
          </p:cNvCxnSpPr>
          <p:nvPr/>
        </p:nvCxnSpPr>
        <p:spPr>
          <a:xfrm>
            <a:off x="3294866" y="5081438"/>
            <a:ext cx="0" cy="13681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55" name="Graphic 54">
            <a:extLst>
              <a:ext uri="{FF2B5EF4-FFF2-40B4-BE49-F238E27FC236}">
                <a16:creationId xmlns:a16="http://schemas.microsoft.com/office/drawing/2014/main" id="{ACE8270F-B971-46AC-9FAC-5BF3BFCD3FD6}"/>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3473872" y="3556263"/>
            <a:ext cx="310133" cy="310133"/>
          </a:xfrm>
          <a:prstGeom prst="rect">
            <a:avLst/>
          </a:prstGeom>
        </p:spPr>
      </p:pic>
      <p:pic>
        <p:nvPicPr>
          <p:cNvPr id="57" name="Graphic 56">
            <a:extLst>
              <a:ext uri="{FF2B5EF4-FFF2-40B4-BE49-F238E27FC236}">
                <a16:creationId xmlns:a16="http://schemas.microsoft.com/office/drawing/2014/main" id="{F96FED0C-71C0-43EA-9AFB-571C1066395D}"/>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3473872" y="3899087"/>
            <a:ext cx="310133" cy="310133"/>
          </a:xfrm>
          <a:prstGeom prst="rect">
            <a:avLst/>
          </a:prstGeom>
        </p:spPr>
      </p:pic>
      <p:pic>
        <p:nvPicPr>
          <p:cNvPr id="61" name="Graphic 60">
            <a:extLst>
              <a:ext uri="{FF2B5EF4-FFF2-40B4-BE49-F238E27FC236}">
                <a16:creationId xmlns:a16="http://schemas.microsoft.com/office/drawing/2014/main" id="{7C590041-0425-475E-BC60-11C09FA97D1E}"/>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3415283" y="5462903"/>
            <a:ext cx="310133" cy="310133"/>
          </a:xfrm>
          <a:prstGeom prst="rect">
            <a:avLst/>
          </a:prstGeom>
        </p:spPr>
      </p:pic>
      <p:pic>
        <p:nvPicPr>
          <p:cNvPr id="65" name="Graphic 64">
            <a:extLst>
              <a:ext uri="{FF2B5EF4-FFF2-40B4-BE49-F238E27FC236}">
                <a16:creationId xmlns:a16="http://schemas.microsoft.com/office/drawing/2014/main" id="{02A1E9D1-C228-4337-A7C4-918059489B9A}"/>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3359269" y="5843164"/>
            <a:ext cx="396970" cy="396970"/>
          </a:xfrm>
          <a:prstGeom prst="rect">
            <a:avLst/>
          </a:prstGeom>
        </p:spPr>
      </p:pic>
      <p:pic>
        <p:nvPicPr>
          <p:cNvPr id="71" name="Graphic 70">
            <a:extLst>
              <a:ext uri="{FF2B5EF4-FFF2-40B4-BE49-F238E27FC236}">
                <a16:creationId xmlns:a16="http://schemas.microsoft.com/office/drawing/2014/main" id="{BCEF4B55-7921-4873-9E27-5DAD7992D00F}"/>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3402687" y="6310262"/>
            <a:ext cx="310133" cy="310133"/>
          </a:xfrm>
          <a:prstGeom prst="rect">
            <a:avLst/>
          </a:prstGeom>
        </p:spPr>
      </p:pic>
      <p:pic>
        <p:nvPicPr>
          <p:cNvPr id="75" name="Graphic 74">
            <a:extLst>
              <a:ext uri="{FF2B5EF4-FFF2-40B4-BE49-F238E27FC236}">
                <a16:creationId xmlns:a16="http://schemas.microsoft.com/office/drawing/2014/main" id="{DE7A42D5-9162-4260-80C3-4BFEA1A74351}"/>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3473872" y="4241911"/>
            <a:ext cx="310133" cy="310133"/>
          </a:xfrm>
          <a:prstGeom prst="rect">
            <a:avLst/>
          </a:prstGeom>
        </p:spPr>
      </p:pic>
      <p:pic>
        <p:nvPicPr>
          <p:cNvPr id="81" name="Graphic 80">
            <a:extLst>
              <a:ext uri="{FF2B5EF4-FFF2-40B4-BE49-F238E27FC236}">
                <a16:creationId xmlns:a16="http://schemas.microsoft.com/office/drawing/2014/main" id="{08BFD8E9-B69C-470A-A735-40B1C0D1DFA6}"/>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3402688" y="5076632"/>
            <a:ext cx="310133" cy="310133"/>
          </a:xfrm>
          <a:prstGeom prst="rect">
            <a:avLst/>
          </a:prstGeom>
        </p:spPr>
      </p:pic>
      <p:pic>
        <p:nvPicPr>
          <p:cNvPr id="83" name="Graphic 82">
            <a:extLst>
              <a:ext uri="{FF2B5EF4-FFF2-40B4-BE49-F238E27FC236}">
                <a16:creationId xmlns:a16="http://schemas.microsoft.com/office/drawing/2014/main" id="{8FFA21AA-17A7-4CE4-9374-FB906EA166CA}"/>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3894269" y="3899928"/>
            <a:ext cx="310133" cy="310133"/>
          </a:xfrm>
          <a:prstGeom prst="rect">
            <a:avLst/>
          </a:prstGeom>
        </p:spPr>
      </p:pic>
      <p:pic>
        <p:nvPicPr>
          <p:cNvPr id="88" name="Graphic 87">
            <a:extLst>
              <a:ext uri="{FF2B5EF4-FFF2-40B4-BE49-F238E27FC236}">
                <a16:creationId xmlns:a16="http://schemas.microsoft.com/office/drawing/2014/main" id="{1B458430-AC91-43F9-B24C-296BE92E8434}"/>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3841973" y="5462903"/>
            <a:ext cx="310133" cy="310133"/>
          </a:xfrm>
          <a:prstGeom prst="rect">
            <a:avLst/>
          </a:prstGeom>
        </p:spPr>
      </p:pic>
      <p:pic>
        <p:nvPicPr>
          <p:cNvPr id="89" name="Graphic 88">
            <a:extLst>
              <a:ext uri="{FF2B5EF4-FFF2-40B4-BE49-F238E27FC236}">
                <a16:creationId xmlns:a16="http://schemas.microsoft.com/office/drawing/2014/main" id="{7460F6ED-7CB8-4FC8-8D87-61FEB289204C}"/>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4266975" y="5462902"/>
            <a:ext cx="310133" cy="310133"/>
          </a:xfrm>
          <a:prstGeom prst="rect">
            <a:avLst/>
          </a:prstGeom>
        </p:spPr>
      </p:pic>
      <p:sp>
        <p:nvSpPr>
          <p:cNvPr id="92" name="TextBox 91">
            <a:extLst>
              <a:ext uri="{FF2B5EF4-FFF2-40B4-BE49-F238E27FC236}">
                <a16:creationId xmlns:a16="http://schemas.microsoft.com/office/drawing/2014/main" id="{FE2EB0CC-ED4A-424F-87CF-39F4E441D0CB}"/>
              </a:ext>
            </a:extLst>
          </p:cNvPr>
          <p:cNvSpPr txBox="1"/>
          <p:nvPr/>
        </p:nvSpPr>
        <p:spPr>
          <a:xfrm rot="16200000">
            <a:off x="2701882" y="3798270"/>
            <a:ext cx="999312" cy="447815"/>
          </a:xfrm>
          <a:prstGeom prst="rect">
            <a:avLst/>
          </a:prstGeom>
          <a:noFill/>
        </p:spPr>
        <p:txBody>
          <a:bodyPr wrap="none" lIns="182880" tIns="146304" rIns="182880" bIns="146304" rtlCol="0">
            <a:spAutoFit/>
          </a:bodyPr>
          <a:lstStyle/>
          <a:p>
            <a:pPr algn="ctr">
              <a:lnSpc>
                <a:spcPct val="90000"/>
              </a:lnSpc>
              <a:spcAft>
                <a:spcPts val="600"/>
              </a:spcAft>
            </a:pPr>
            <a:r>
              <a:rPr lang="en-GB" sz="1100">
                <a:gradFill>
                  <a:gsLst>
                    <a:gs pos="2917">
                      <a:schemeClr val="tx1"/>
                    </a:gs>
                    <a:gs pos="30000">
                      <a:schemeClr val="tx1"/>
                    </a:gs>
                  </a:gsLst>
                  <a:lin ang="5400000" scaled="0"/>
                </a:gradFill>
              </a:rPr>
              <a:t>Resources</a:t>
            </a:r>
            <a:endParaRPr lang="en-GB" sz="1400">
              <a:gradFill>
                <a:gsLst>
                  <a:gs pos="2917">
                    <a:schemeClr val="tx1"/>
                  </a:gs>
                  <a:gs pos="30000">
                    <a:schemeClr val="tx1"/>
                  </a:gs>
                </a:gsLst>
                <a:lin ang="5400000" scaled="0"/>
              </a:gradFill>
            </a:endParaRPr>
          </a:p>
        </p:txBody>
      </p:sp>
      <p:sp>
        <p:nvSpPr>
          <p:cNvPr id="93" name="TextBox 92">
            <a:extLst>
              <a:ext uri="{FF2B5EF4-FFF2-40B4-BE49-F238E27FC236}">
                <a16:creationId xmlns:a16="http://schemas.microsoft.com/office/drawing/2014/main" id="{F379669F-C5D5-4870-82E7-960EFB0A972E}"/>
              </a:ext>
            </a:extLst>
          </p:cNvPr>
          <p:cNvSpPr txBox="1"/>
          <p:nvPr/>
        </p:nvSpPr>
        <p:spPr>
          <a:xfrm rot="16200000">
            <a:off x="2699199" y="5517969"/>
            <a:ext cx="999312" cy="447815"/>
          </a:xfrm>
          <a:prstGeom prst="rect">
            <a:avLst/>
          </a:prstGeom>
          <a:noFill/>
        </p:spPr>
        <p:txBody>
          <a:bodyPr wrap="none" lIns="182880" tIns="146304" rIns="182880" bIns="146304" rtlCol="0">
            <a:spAutoFit/>
          </a:bodyPr>
          <a:lstStyle/>
          <a:p>
            <a:pPr algn="ctr">
              <a:lnSpc>
                <a:spcPct val="90000"/>
              </a:lnSpc>
              <a:spcAft>
                <a:spcPts val="600"/>
              </a:spcAft>
            </a:pPr>
            <a:r>
              <a:rPr lang="en-GB" sz="1100">
                <a:gradFill>
                  <a:gsLst>
                    <a:gs pos="2917">
                      <a:schemeClr val="tx1"/>
                    </a:gs>
                    <a:gs pos="30000">
                      <a:schemeClr val="tx1"/>
                    </a:gs>
                  </a:gsLst>
                  <a:lin ang="5400000" scaled="0"/>
                </a:gradFill>
              </a:rPr>
              <a:t>Resources</a:t>
            </a:r>
            <a:endParaRPr lang="en-GB" sz="140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0932825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6A485C-C0E0-4443-AEC7-02B6A65EB0B9}"/>
              </a:ext>
            </a:extLst>
          </p:cNvPr>
          <p:cNvSpPr>
            <a:spLocks noGrp="1"/>
          </p:cNvSpPr>
          <p:nvPr>
            <p:ph type="title"/>
          </p:nvPr>
        </p:nvSpPr>
        <p:spPr/>
        <p:txBody>
          <a:bodyPr/>
          <a:lstStyle/>
          <a:p>
            <a:r>
              <a:rPr lang="en-US" dirty="0"/>
              <a:t>Azure Policy (Limited Preview)</a:t>
            </a:r>
          </a:p>
        </p:txBody>
      </p:sp>
      <p:sp>
        <p:nvSpPr>
          <p:cNvPr id="4" name="Text Placeholder 3">
            <a:extLst>
              <a:ext uri="{FF2B5EF4-FFF2-40B4-BE49-F238E27FC236}">
                <a16:creationId xmlns:a16="http://schemas.microsoft.com/office/drawing/2014/main" id="{592EDC51-FF7B-499D-903B-55D14A5A4D0E}"/>
              </a:ext>
            </a:extLst>
          </p:cNvPr>
          <p:cNvSpPr>
            <a:spLocks noGrp="1"/>
          </p:cNvSpPr>
          <p:nvPr>
            <p:ph type="body" sz="quarter" idx="10"/>
          </p:nvPr>
        </p:nvSpPr>
        <p:spPr>
          <a:xfrm>
            <a:off x="274638" y="1212850"/>
            <a:ext cx="7848599" cy="5706177"/>
          </a:xfrm>
        </p:spPr>
        <p:txBody>
          <a:bodyPr vert="horz" wrap="square" lIns="146304" tIns="91440" rIns="146304" bIns="91440" rtlCol="0" anchor="t">
            <a:spAutoFit/>
          </a:bodyPr>
          <a:lstStyle/>
          <a:p>
            <a:pPr marL="342900" indent="-342900">
              <a:buFont typeface="Arial" panose="020B0604020202020204" pitchFamily="34" charset="0"/>
              <a:buChar char="•"/>
            </a:pPr>
            <a:r>
              <a:rPr lang="en-US" sz="2800" dirty="0">
                <a:latin typeface="+mn-lt"/>
              </a:rPr>
              <a:t>Azure Policy -  a new service, allowing customers to assess and enforce enterprise-wide governing standards across their entire Azure environment </a:t>
            </a:r>
          </a:p>
          <a:p>
            <a:pPr marL="342900" indent="-342900">
              <a:buFont typeface="Arial" panose="020B0604020202020204" pitchFamily="34" charset="0"/>
              <a:buChar char="•"/>
            </a:pPr>
            <a:r>
              <a:rPr lang="en-US" sz="2800" dirty="0">
                <a:latin typeface="+mn-lt"/>
              </a:rPr>
              <a:t>Enforce control and compliance</a:t>
            </a:r>
          </a:p>
          <a:p>
            <a:pPr marL="342900" indent="-342900">
              <a:buFont typeface="Arial" panose="020B0604020202020204" pitchFamily="34" charset="0"/>
              <a:buChar char="•"/>
            </a:pPr>
            <a:r>
              <a:rPr lang="en-US" sz="2800" dirty="0">
                <a:latin typeface="+mn-lt"/>
              </a:rPr>
              <a:t>Evaluate Azure resources for policy violations  and run compliance state review across subscriptions</a:t>
            </a:r>
          </a:p>
          <a:p>
            <a:pPr marL="342900" indent="-342900">
              <a:buFont typeface="Arial" panose="020B0604020202020204" pitchFamily="34" charset="0"/>
              <a:buChar char="•"/>
            </a:pPr>
            <a:r>
              <a:rPr lang="en-US" sz="2800" dirty="0">
                <a:latin typeface="+mn-lt"/>
              </a:rPr>
              <a:t>Policy can be assigned at the Management Group level to have consistent standards across all Azure subscriptions for a division or company</a:t>
            </a:r>
            <a:endParaRPr lang="en-US" sz="2800" dirty="0">
              <a:latin typeface="+mn-lt"/>
              <a:cs typeface="Segoe UI Semilight"/>
            </a:endParaRPr>
          </a:p>
          <a:p>
            <a:endParaRPr lang="en-US" dirty="0"/>
          </a:p>
        </p:txBody>
      </p:sp>
      <p:pic>
        <p:nvPicPr>
          <p:cNvPr id="3" name="Picture 2">
            <a:extLst>
              <a:ext uri="{FF2B5EF4-FFF2-40B4-BE49-F238E27FC236}">
                <a16:creationId xmlns:a16="http://schemas.microsoft.com/office/drawing/2014/main" id="{C76AC8EE-377F-4EE0-BE6D-6E87239AA972}"/>
              </a:ext>
            </a:extLst>
          </p:cNvPr>
          <p:cNvPicPr>
            <a:picLocks noChangeAspect="1"/>
          </p:cNvPicPr>
          <p:nvPr/>
        </p:nvPicPr>
        <p:blipFill>
          <a:blip r:embed="rId3"/>
          <a:stretch>
            <a:fillRect/>
          </a:stretch>
        </p:blipFill>
        <p:spPr>
          <a:xfrm>
            <a:off x="8885237" y="1287462"/>
            <a:ext cx="3105150" cy="3276600"/>
          </a:xfrm>
          <a:prstGeom prst="rect">
            <a:avLst/>
          </a:prstGeom>
        </p:spPr>
      </p:pic>
    </p:spTree>
    <p:extLst>
      <p:ext uri="{BB962C8B-B14F-4D97-AF65-F5344CB8AC3E}">
        <p14:creationId xmlns:p14="http://schemas.microsoft.com/office/powerpoint/2010/main" val="1438636593"/>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74639" y="256902"/>
            <a:ext cx="11889564" cy="917575"/>
          </a:xfrm>
        </p:spPr>
        <p:txBody>
          <a:bodyPr/>
          <a:lstStyle/>
          <a:p>
            <a:r>
              <a:rPr lang="en-GB"/>
              <a:t>Azure Monitor</a:t>
            </a:r>
          </a:p>
        </p:txBody>
      </p:sp>
      <p:sp>
        <p:nvSpPr>
          <p:cNvPr id="3" name="Text Placeholder 2"/>
          <p:cNvSpPr>
            <a:spLocks noGrp="1"/>
          </p:cNvSpPr>
          <p:nvPr>
            <p:ph type="body" sz="quarter" idx="10"/>
          </p:nvPr>
        </p:nvSpPr>
        <p:spPr>
          <a:xfrm>
            <a:off x="1283934" y="1481038"/>
            <a:ext cx="4935487" cy="4801314"/>
          </a:xfrm>
        </p:spPr>
        <p:txBody>
          <a:bodyPr/>
          <a:lstStyle/>
          <a:p>
            <a:pPr marL="571500" indent="-571500">
              <a:buFont typeface="Arial" panose="020B0604020202020204" pitchFamily="34" charset="0"/>
              <a:buChar char="•"/>
            </a:pPr>
            <a:r>
              <a:rPr lang="en-GB"/>
              <a:t>Metrics</a:t>
            </a:r>
          </a:p>
          <a:p>
            <a:pPr marL="571500" indent="-571500">
              <a:buFont typeface="Arial" panose="020B0604020202020204" pitchFamily="34" charset="0"/>
              <a:buChar char="•"/>
            </a:pPr>
            <a:endParaRPr lang="en-GB"/>
          </a:p>
          <a:p>
            <a:pPr marL="571500" indent="-571500">
              <a:buFont typeface="Arial" panose="020B0604020202020204" pitchFamily="34" charset="0"/>
              <a:buChar char="•"/>
            </a:pPr>
            <a:r>
              <a:rPr lang="en-GB"/>
              <a:t>Activity Logs</a:t>
            </a:r>
          </a:p>
          <a:p>
            <a:pPr marL="571500" indent="-571500">
              <a:buFont typeface="Arial" panose="020B0604020202020204" pitchFamily="34" charset="0"/>
              <a:buChar char="•"/>
            </a:pPr>
            <a:endParaRPr lang="en-GB"/>
          </a:p>
          <a:p>
            <a:pPr marL="571500" indent="-571500">
              <a:buFont typeface="Arial" panose="020B0604020202020204" pitchFamily="34" charset="0"/>
              <a:buChar char="•"/>
            </a:pPr>
            <a:r>
              <a:rPr lang="en-GB"/>
              <a:t>Diagnostic Logs</a:t>
            </a:r>
          </a:p>
          <a:p>
            <a:pPr marL="571500" indent="-571500">
              <a:buFont typeface="Arial" panose="020B0604020202020204" pitchFamily="34" charset="0"/>
              <a:buChar char="•"/>
            </a:pPr>
            <a:endParaRPr lang="en-GB"/>
          </a:p>
          <a:p>
            <a:pPr marL="571500" indent="-571500">
              <a:buFont typeface="Arial" panose="020B0604020202020204" pitchFamily="34" charset="0"/>
              <a:buChar char="•"/>
            </a:pPr>
            <a:r>
              <a:rPr lang="en-GB"/>
              <a:t>Alerts</a:t>
            </a:r>
          </a:p>
        </p:txBody>
      </p:sp>
      <p:pic>
        <p:nvPicPr>
          <p:cNvPr id="4" name="Picture 3"/>
          <p:cNvPicPr>
            <a:picLocks noChangeAspect="1"/>
          </p:cNvPicPr>
          <p:nvPr/>
        </p:nvPicPr>
        <p:blipFill>
          <a:blip r:embed="rId3"/>
          <a:stretch>
            <a:fillRect/>
          </a:stretch>
        </p:blipFill>
        <p:spPr>
          <a:xfrm>
            <a:off x="961653" y="4073326"/>
            <a:ext cx="864096" cy="864096"/>
          </a:xfrm>
          <a:prstGeom prst="rect">
            <a:avLst/>
          </a:prstGeom>
        </p:spPr>
      </p:pic>
      <p:pic>
        <p:nvPicPr>
          <p:cNvPr id="5" name="Picture 4"/>
          <p:cNvPicPr>
            <a:picLocks noChangeAspect="1"/>
          </p:cNvPicPr>
          <p:nvPr/>
        </p:nvPicPr>
        <p:blipFill>
          <a:blip r:embed="rId4">
            <a:extLst>
              <a:ext uri="{BEBA8EAE-BF5A-486C-A8C5-ECC9F3942E4B}">
                <a14:imgProps xmlns:a14="http://schemas.microsoft.com/office/drawing/2010/main">
                  <a14:imgLayer r:embed="rId5">
                    <a14:imgEffect>
                      <a14:brightnessContrast bright="-20000"/>
                    </a14:imgEffect>
                  </a14:imgLayer>
                </a14:imgProps>
              </a:ext>
            </a:extLst>
          </a:blip>
          <a:stretch>
            <a:fillRect/>
          </a:stretch>
        </p:blipFill>
        <p:spPr>
          <a:xfrm>
            <a:off x="961653" y="2749968"/>
            <a:ext cx="902068" cy="902068"/>
          </a:xfrm>
          <a:prstGeom prst="rect">
            <a:avLst/>
          </a:prstGeom>
        </p:spPr>
      </p:pic>
      <p:pic>
        <p:nvPicPr>
          <p:cNvPr id="6" name="Picture 5"/>
          <p:cNvPicPr>
            <a:picLocks noChangeAspect="1"/>
          </p:cNvPicPr>
          <p:nvPr/>
        </p:nvPicPr>
        <p:blipFill>
          <a:blip r:embed="rId6"/>
          <a:stretch>
            <a:fillRect/>
          </a:stretch>
        </p:blipFill>
        <p:spPr>
          <a:xfrm>
            <a:off x="961653" y="5585494"/>
            <a:ext cx="842510" cy="842510"/>
          </a:xfrm>
          <a:prstGeom prst="rect">
            <a:avLst/>
          </a:prstGeom>
        </p:spPr>
      </p:pic>
      <p:pic>
        <p:nvPicPr>
          <p:cNvPr id="7" name="Picture 6"/>
          <p:cNvPicPr>
            <a:picLocks noChangeAspect="1"/>
          </p:cNvPicPr>
          <p:nvPr/>
        </p:nvPicPr>
        <p:blipFill>
          <a:blip r:embed="rId7"/>
          <a:stretch>
            <a:fillRect/>
          </a:stretch>
        </p:blipFill>
        <p:spPr>
          <a:xfrm>
            <a:off x="961653" y="1247809"/>
            <a:ext cx="902068" cy="902068"/>
          </a:xfrm>
          <a:prstGeom prst="rect">
            <a:avLst/>
          </a:prstGeom>
        </p:spPr>
      </p:pic>
      <p:pic>
        <p:nvPicPr>
          <p:cNvPr id="8" name="Picture 7"/>
          <p:cNvPicPr>
            <a:picLocks noChangeAspect="1"/>
          </p:cNvPicPr>
          <p:nvPr/>
        </p:nvPicPr>
        <p:blipFill>
          <a:blip r:embed="rId8"/>
          <a:stretch>
            <a:fillRect/>
          </a:stretch>
        </p:blipFill>
        <p:spPr>
          <a:xfrm>
            <a:off x="7370365" y="3305630"/>
            <a:ext cx="1368152" cy="1368152"/>
          </a:xfrm>
          <a:prstGeom prst="rect">
            <a:avLst/>
          </a:prstGeom>
        </p:spPr>
      </p:pic>
      <p:sp>
        <p:nvSpPr>
          <p:cNvPr id="9" name="Right Brace 8"/>
          <p:cNvSpPr/>
          <p:nvPr/>
        </p:nvSpPr>
        <p:spPr>
          <a:xfrm>
            <a:off x="5643357" y="1697062"/>
            <a:ext cx="1152128" cy="4585289"/>
          </a:xfrm>
          <a:prstGeom prst="rightBrace">
            <a:avLst>
              <a:gd name="adj1" fmla="val 37193"/>
              <a:gd name="adj2" fmla="val 50000"/>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0" name="Rectangle 9"/>
          <p:cNvSpPr/>
          <p:nvPr/>
        </p:nvSpPr>
        <p:spPr>
          <a:xfrm>
            <a:off x="8815594" y="3652036"/>
            <a:ext cx="3348609" cy="646331"/>
          </a:xfrm>
          <a:prstGeom prst="rect">
            <a:avLst/>
          </a:prstGeom>
        </p:spPr>
        <p:txBody>
          <a:bodyPr wrap="none" anchor="ctr">
            <a:spAutoFit/>
          </a:bodyPr>
          <a:lstStyle/>
          <a:p>
            <a:r>
              <a:rPr lang="en-GB" sz="3600" b="1"/>
              <a:t>Azure Monitor</a:t>
            </a:r>
          </a:p>
        </p:txBody>
      </p:sp>
      <p:sp>
        <p:nvSpPr>
          <p:cNvPr id="13" name="Title 1">
            <a:extLst>
              <a:ext uri="{FF2B5EF4-FFF2-40B4-BE49-F238E27FC236}">
                <a16:creationId xmlns:a16="http://schemas.microsoft.com/office/drawing/2014/main" id="{AE2C1BE8-83F8-4B46-91A1-AC41372AA375}"/>
              </a:ext>
            </a:extLst>
          </p:cNvPr>
          <p:cNvSpPr txBox="1">
            <a:spLocks/>
          </p:cNvSpPr>
          <p:nvPr/>
        </p:nvSpPr>
        <p:spPr>
          <a:xfrm>
            <a:off x="7226349" y="1149275"/>
            <a:ext cx="4824536"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a:r>
              <a:rPr lang="en-GB" sz="2800"/>
              <a:t>Health, metric &amp; audit view across all Azure resources</a:t>
            </a:r>
          </a:p>
        </p:txBody>
      </p:sp>
    </p:spTree>
    <p:extLst>
      <p:ext uri="{BB962C8B-B14F-4D97-AF65-F5344CB8AC3E}">
        <p14:creationId xmlns:p14="http://schemas.microsoft.com/office/powerpoint/2010/main" val="7386850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1+#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1+#ppt_w/2"/>
                                          </p:val>
                                        </p:tav>
                                        <p:tav tm="100000">
                                          <p:val>
                                            <p:strVal val="#ppt_x"/>
                                          </p:val>
                                        </p:tav>
                                      </p:tavLst>
                                    </p:anim>
                                    <p:anim calcmode="lin" valueType="num">
                                      <p:cBhvr additive="base">
                                        <p:cTn id="12" dur="500" fill="hold"/>
                                        <p:tgtEl>
                                          <p:spTgt spid="8"/>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1+#ppt_w/2"/>
                                          </p:val>
                                        </p:tav>
                                        <p:tav tm="100000">
                                          <p:val>
                                            <p:strVal val="#ppt_x"/>
                                          </p:val>
                                        </p:tav>
                                      </p:tavLst>
                                    </p:anim>
                                    <p:anim calcmode="lin" valueType="num">
                                      <p:cBhvr additive="base">
                                        <p:cTn id="16"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2577F0-E2D2-45E4-B5E2-A64AC823E3DA}"/>
              </a:ext>
            </a:extLst>
          </p:cNvPr>
          <p:cNvSpPr>
            <a:spLocks noGrp="1"/>
          </p:cNvSpPr>
          <p:nvPr>
            <p:ph type="title"/>
          </p:nvPr>
        </p:nvSpPr>
        <p:spPr/>
        <p:txBody>
          <a:bodyPr/>
          <a:lstStyle/>
          <a:p>
            <a:pPr fontAlgn="base"/>
            <a:r>
              <a:rPr lang="en-US" b="1" dirty="0"/>
              <a:t>Azure Monitor –Compute resources</a:t>
            </a:r>
          </a:p>
        </p:txBody>
      </p:sp>
      <p:pic>
        <p:nvPicPr>
          <p:cNvPr id="1030" name="Picture 6" descr="Model for monitoring and diagnostics for non-compute resources">
            <a:extLst>
              <a:ext uri="{FF2B5EF4-FFF2-40B4-BE49-F238E27FC236}">
                <a16:creationId xmlns:a16="http://schemas.microsoft.com/office/drawing/2014/main" id="{78CDFB33-F439-4C3E-B8D5-5E39C5EC6D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3837" y="1363662"/>
            <a:ext cx="6724650" cy="4657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3410168"/>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2577F0-E2D2-45E4-B5E2-A64AC823E3DA}"/>
              </a:ext>
            </a:extLst>
          </p:cNvPr>
          <p:cNvSpPr>
            <a:spLocks noGrp="1"/>
          </p:cNvSpPr>
          <p:nvPr>
            <p:ph type="title"/>
          </p:nvPr>
        </p:nvSpPr>
        <p:spPr/>
        <p:txBody>
          <a:bodyPr/>
          <a:lstStyle/>
          <a:p>
            <a:pPr indent="457200"/>
            <a:r>
              <a:rPr lang="en-US" b="1" dirty="0"/>
              <a:t>Azure Monitor-Non compute resources</a:t>
            </a:r>
            <a:endParaRPr lang="en-US" dirty="0">
              <a:solidFill>
                <a:schemeClr val="tx1"/>
              </a:solidFill>
            </a:endParaRPr>
          </a:p>
        </p:txBody>
      </p:sp>
      <p:pic>
        <p:nvPicPr>
          <p:cNvPr id="2050" name="Picture 2" descr="Model for monitoring and diagnostics for compute resources">
            <a:extLst>
              <a:ext uri="{FF2B5EF4-FFF2-40B4-BE49-F238E27FC236}">
                <a16:creationId xmlns:a16="http://schemas.microsoft.com/office/drawing/2014/main" id="{643C08E4-6567-4EA8-BEF1-211852A5C1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6637" y="1547350"/>
            <a:ext cx="6724650" cy="4657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6177497"/>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6A485C-C0E0-4443-AEC7-02B6A65EB0B9}"/>
              </a:ext>
            </a:extLst>
          </p:cNvPr>
          <p:cNvSpPr>
            <a:spLocks noGrp="1"/>
          </p:cNvSpPr>
          <p:nvPr>
            <p:ph type="title"/>
          </p:nvPr>
        </p:nvSpPr>
        <p:spPr/>
        <p:txBody>
          <a:bodyPr/>
          <a:lstStyle/>
          <a:p>
            <a:r>
              <a:rPr lang="en-US" dirty="0"/>
              <a:t>Azure Network Watcher (Public Preview)</a:t>
            </a:r>
          </a:p>
        </p:txBody>
      </p:sp>
      <p:sp>
        <p:nvSpPr>
          <p:cNvPr id="3" name="Text Placeholder 2">
            <a:extLst>
              <a:ext uri="{FF2B5EF4-FFF2-40B4-BE49-F238E27FC236}">
                <a16:creationId xmlns:a16="http://schemas.microsoft.com/office/drawing/2014/main" id="{B2F55360-92CC-4ABD-95C4-A66F08174DD1}"/>
              </a:ext>
            </a:extLst>
          </p:cNvPr>
          <p:cNvSpPr>
            <a:spLocks noGrp="1"/>
          </p:cNvSpPr>
          <p:nvPr>
            <p:ph type="body" sz="quarter" idx="10"/>
          </p:nvPr>
        </p:nvSpPr>
        <p:spPr>
          <a:xfrm>
            <a:off x="274638" y="1212850"/>
            <a:ext cx="11888787" cy="3508653"/>
          </a:xfrm>
        </p:spPr>
        <p:txBody>
          <a:bodyPr/>
          <a:lstStyle/>
          <a:p>
            <a:pPr marL="342900" indent="-342900">
              <a:buFont typeface="Arial" panose="020B0604020202020204" pitchFamily="34" charset="0"/>
              <a:buChar char="•"/>
            </a:pPr>
            <a:r>
              <a:rPr lang="en-US" sz="2000" dirty="0">
                <a:latin typeface="+mn-lt"/>
              </a:rPr>
              <a:t>Provides Connectivity Check for Express Route circuits</a:t>
            </a:r>
          </a:p>
          <a:p>
            <a:pPr marL="342900" indent="-342900">
              <a:buFont typeface="Arial" panose="020B0604020202020204" pitchFamily="34" charset="0"/>
              <a:buChar char="•"/>
            </a:pPr>
            <a:r>
              <a:rPr lang="en-US" sz="2000" dirty="0">
                <a:latin typeface="+mn-lt"/>
              </a:rPr>
              <a:t>Identify hybrid connectivity issues</a:t>
            </a:r>
          </a:p>
          <a:p>
            <a:pPr marL="571500" lvl="1" indent="-342900">
              <a:buFont typeface="Arial" panose="020B0604020202020204" pitchFamily="34" charset="0"/>
              <a:buChar char="•"/>
            </a:pPr>
            <a:r>
              <a:rPr lang="en-US" sz="2000" dirty="0">
                <a:latin typeface="+mn-lt"/>
              </a:rPr>
              <a:t> From Azure VM to an on-premise machine connected over ER circuit</a:t>
            </a:r>
          </a:p>
          <a:p>
            <a:pPr marL="809271" lvl="1" indent="-342900">
              <a:buFont typeface="Arial" panose="020B0604020202020204" pitchFamily="34" charset="0"/>
              <a:buChar char="•"/>
            </a:pPr>
            <a:r>
              <a:rPr lang="en-US" sz="2000" b="1" dirty="0">
                <a:solidFill>
                  <a:schemeClr val="tx1"/>
                </a:solidFill>
              </a:rPr>
              <a:t>Hop by hop information </a:t>
            </a:r>
            <a:r>
              <a:rPr lang="en-US" sz="2000" dirty="0">
                <a:solidFill>
                  <a:schemeClr val="tx1"/>
                </a:solidFill>
              </a:rPr>
              <a:t>with latency from source VM to destination on-premise machine</a:t>
            </a:r>
          </a:p>
          <a:p>
            <a:pPr marL="809271" lvl="1" indent="-342900">
              <a:buFont typeface="Arial" panose="020B0604020202020204" pitchFamily="34" charset="0"/>
              <a:buChar char="•"/>
            </a:pPr>
            <a:r>
              <a:rPr lang="en-US" sz="2000" b="1" dirty="0">
                <a:solidFill>
                  <a:schemeClr val="tx1"/>
                </a:solidFill>
              </a:rPr>
              <a:t>Insights </a:t>
            </a:r>
            <a:r>
              <a:rPr lang="en-US" sz="2000" dirty="0">
                <a:solidFill>
                  <a:schemeClr val="tx1"/>
                </a:solidFill>
              </a:rPr>
              <a:t>into possible paths the packet can take between source and destination</a:t>
            </a:r>
          </a:p>
          <a:p>
            <a:pPr marL="809271" lvl="1" indent="-342900">
              <a:buFont typeface="Arial" panose="020B0604020202020204" pitchFamily="34" charset="0"/>
              <a:buChar char="•"/>
            </a:pPr>
            <a:r>
              <a:rPr lang="en-US" sz="2000" b="1" dirty="0"/>
              <a:t>Identify </a:t>
            </a:r>
            <a:r>
              <a:rPr lang="en-US" sz="2000" dirty="0"/>
              <a:t>potential configuration issues like:</a:t>
            </a:r>
          </a:p>
          <a:p>
            <a:pPr marL="1275642" lvl="2" indent="-342900">
              <a:buFont typeface="Arial" panose="020B0604020202020204" pitchFamily="34" charset="0"/>
              <a:buChar char="•"/>
            </a:pPr>
            <a:r>
              <a:rPr lang="en-US" sz="2000" dirty="0"/>
              <a:t>Traffic blocked by NSG or guest firewall</a:t>
            </a:r>
          </a:p>
          <a:p>
            <a:pPr marL="1275642" lvl="2" indent="-342900">
              <a:buFont typeface="Arial" panose="020B0604020202020204" pitchFamily="34" charset="0"/>
              <a:buChar char="•"/>
            </a:pPr>
            <a:r>
              <a:rPr lang="en-US" sz="2000" dirty="0"/>
              <a:t>Route issues due to user defined or system routes</a:t>
            </a:r>
          </a:p>
          <a:p>
            <a:pPr marL="1275642" lvl="2" indent="-342900">
              <a:buFont typeface="Arial" panose="020B0604020202020204" pitchFamily="34" charset="0"/>
              <a:buChar char="•"/>
            </a:pPr>
            <a:r>
              <a:rPr lang="en-US" sz="2000" dirty="0"/>
              <a:t>Incomplete or missing ARP (ARP) table entry</a:t>
            </a:r>
          </a:p>
          <a:p>
            <a:pPr marL="1275642" lvl="2" indent="-342900">
              <a:buFont typeface="Arial" panose="020B0604020202020204" pitchFamily="34" charset="0"/>
              <a:buChar char="•"/>
            </a:pPr>
            <a:r>
              <a:rPr lang="en-US" sz="2000" dirty="0"/>
              <a:t>missing routes in the ER gateway for destination</a:t>
            </a:r>
          </a:p>
        </p:txBody>
      </p:sp>
      <p:pic>
        <p:nvPicPr>
          <p:cNvPr id="4" name="Picture 3">
            <a:extLst>
              <a:ext uri="{FF2B5EF4-FFF2-40B4-BE49-F238E27FC236}">
                <a16:creationId xmlns:a16="http://schemas.microsoft.com/office/drawing/2014/main" id="{51BDA3E0-84FB-4553-BB74-119BFFE2EDEB}"/>
              </a:ext>
            </a:extLst>
          </p:cNvPr>
          <p:cNvPicPr>
            <a:picLocks noChangeAspect="1"/>
          </p:cNvPicPr>
          <p:nvPr/>
        </p:nvPicPr>
        <p:blipFill>
          <a:blip r:embed="rId3"/>
          <a:stretch>
            <a:fillRect/>
          </a:stretch>
        </p:blipFill>
        <p:spPr>
          <a:xfrm>
            <a:off x="7513637" y="4030662"/>
            <a:ext cx="4362450" cy="2559019"/>
          </a:xfrm>
          <a:prstGeom prst="rect">
            <a:avLst/>
          </a:prstGeom>
        </p:spPr>
      </p:pic>
    </p:spTree>
    <p:extLst>
      <p:ext uri="{BB962C8B-B14F-4D97-AF65-F5344CB8AC3E}">
        <p14:creationId xmlns:p14="http://schemas.microsoft.com/office/powerpoint/2010/main" val="292128081"/>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cxnSp>
        <p:nvCxnSpPr>
          <p:cNvPr id="42" name="Straight Connector 41">
            <a:extLst>
              <a:ext uri="{FF2B5EF4-FFF2-40B4-BE49-F238E27FC236}">
                <a16:creationId xmlns:a16="http://schemas.microsoft.com/office/drawing/2014/main" id="{6AA8D26F-DD75-4CD0-A6EC-05928B39E37D}"/>
              </a:ext>
            </a:extLst>
          </p:cNvPr>
          <p:cNvCxnSpPr>
            <a:cxnSpLocks/>
          </p:cNvCxnSpPr>
          <p:nvPr/>
        </p:nvCxnSpPr>
        <p:spPr>
          <a:xfrm>
            <a:off x="1994007" y="496"/>
            <a:ext cx="0" cy="7025446"/>
          </a:xfrm>
          <a:prstGeom prst="line">
            <a:avLst/>
          </a:prstGeom>
          <a:noFill/>
          <a:ln w="19050" cap="flat">
            <a:solidFill>
              <a:schemeClr val="bg1">
                <a:lumMod val="75000"/>
                <a:alpha val="7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sp>
        <p:nvSpPr>
          <p:cNvPr id="44" name="Rectangle 43">
            <a:extLst>
              <a:ext uri="{FF2B5EF4-FFF2-40B4-BE49-F238E27FC236}">
                <a16:creationId xmlns:a16="http://schemas.microsoft.com/office/drawing/2014/main" id="{CADBD9FC-8825-4F04-8D8B-B835D6C45EE5}"/>
              </a:ext>
            </a:extLst>
          </p:cNvPr>
          <p:cNvSpPr/>
          <p:nvPr/>
        </p:nvSpPr>
        <p:spPr>
          <a:xfrm>
            <a:off x="555210" y="5859328"/>
            <a:ext cx="924053" cy="345163"/>
          </a:xfrm>
          <a:prstGeom prst="rect">
            <a:avLst/>
          </a:prstGeom>
        </p:spPr>
        <p:txBody>
          <a:bodyPr wrap="none">
            <a:spAutoFit/>
          </a:bodyPr>
          <a:lstStyle/>
          <a:p>
            <a:pPr algn="ctr" defTabSz="932509">
              <a:defRPr/>
            </a:pPr>
            <a:r>
              <a:rPr lang="en-US" sz="1599" kern="0" spc="50">
                <a:solidFill>
                  <a:srgbClr val="353535">
                    <a:lumMod val="40000"/>
                    <a:lumOff val="60000"/>
                  </a:srgbClr>
                </a:solidFill>
                <a:latin typeface="Segoe UI" panose="020B0502040204020203" pitchFamily="34" charset="0"/>
                <a:cs typeface="Segoe UI" panose="020B0502040204020203" pitchFamily="34" charset="0"/>
              </a:rPr>
              <a:t>Trusted</a:t>
            </a:r>
          </a:p>
        </p:txBody>
      </p:sp>
      <p:sp>
        <p:nvSpPr>
          <p:cNvPr id="46" name="Rectangle 45">
            <a:extLst>
              <a:ext uri="{FF2B5EF4-FFF2-40B4-BE49-F238E27FC236}">
                <a16:creationId xmlns:a16="http://schemas.microsoft.com/office/drawing/2014/main" id="{A285972A-B9CE-4FF3-BE1E-C9D48BE4CFC5}"/>
              </a:ext>
            </a:extLst>
          </p:cNvPr>
          <p:cNvSpPr/>
          <p:nvPr/>
        </p:nvSpPr>
        <p:spPr>
          <a:xfrm>
            <a:off x="594446" y="3164637"/>
            <a:ext cx="845579" cy="345163"/>
          </a:xfrm>
          <a:prstGeom prst="rect">
            <a:avLst/>
          </a:prstGeom>
        </p:spPr>
        <p:txBody>
          <a:bodyPr wrap="none">
            <a:spAutoFit/>
          </a:bodyPr>
          <a:lstStyle/>
          <a:p>
            <a:pPr algn="ctr" defTabSz="932509">
              <a:defRPr/>
            </a:pPr>
            <a:r>
              <a:rPr lang="en-US" sz="1599" kern="0" spc="50">
                <a:solidFill>
                  <a:srgbClr val="353535">
                    <a:lumMod val="40000"/>
                    <a:lumOff val="60000"/>
                  </a:srgbClr>
                </a:solidFill>
                <a:latin typeface="Segoe UI" panose="020B0502040204020203" pitchFamily="34" charset="0"/>
                <a:cs typeface="Segoe UI" panose="020B0502040204020203" pitchFamily="34" charset="0"/>
              </a:rPr>
              <a:t>Hybrid</a:t>
            </a:r>
          </a:p>
        </p:txBody>
      </p:sp>
      <p:sp>
        <p:nvSpPr>
          <p:cNvPr id="47" name="Rectangle 46">
            <a:extLst>
              <a:ext uri="{FF2B5EF4-FFF2-40B4-BE49-F238E27FC236}">
                <a16:creationId xmlns:a16="http://schemas.microsoft.com/office/drawing/2014/main" id="{31F52A4E-9CFA-4820-86CD-B8A72F942549}"/>
              </a:ext>
            </a:extLst>
          </p:cNvPr>
          <p:cNvSpPr/>
          <p:nvPr/>
        </p:nvSpPr>
        <p:spPr>
          <a:xfrm>
            <a:off x="424415" y="4511982"/>
            <a:ext cx="1185640" cy="345163"/>
          </a:xfrm>
          <a:prstGeom prst="rect">
            <a:avLst/>
          </a:prstGeom>
        </p:spPr>
        <p:txBody>
          <a:bodyPr wrap="none">
            <a:spAutoFit/>
          </a:bodyPr>
          <a:lstStyle/>
          <a:p>
            <a:pPr algn="ctr" defTabSz="932509">
              <a:defRPr/>
            </a:pPr>
            <a:r>
              <a:rPr lang="en-US" sz="1599" kern="0" spc="50">
                <a:solidFill>
                  <a:srgbClr val="353535">
                    <a:lumMod val="40000"/>
                    <a:lumOff val="60000"/>
                  </a:srgbClr>
                </a:solidFill>
                <a:latin typeface="Segoe UI" panose="020B0502040204020203" pitchFamily="34" charset="0"/>
                <a:cs typeface="Segoe UI" panose="020B0502040204020203" pitchFamily="34" charset="0"/>
              </a:rPr>
              <a:t>Intelligent</a:t>
            </a:r>
          </a:p>
        </p:txBody>
      </p:sp>
      <p:sp>
        <p:nvSpPr>
          <p:cNvPr id="52" name="light">
            <a:extLst>
              <a:ext uri="{FF2B5EF4-FFF2-40B4-BE49-F238E27FC236}">
                <a16:creationId xmlns:a16="http://schemas.microsoft.com/office/drawing/2014/main" id="{F5980BDC-19E4-4D49-B671-D253BF187C88}"/>
              </a:ext>
            </a:extLst>
          </p:cNvPr>
          <p:cNvSpPr>
            <a:spLocks noChangeAspect="1" noEditPoints="1"/>
          </p:cNvSpPr>
          <p:nvPr/>
        </p:nvSpPr>
        <p:spPr bwMode="auto">
          <a:xfrm>
            <a:off x="871516" y="3872325"/>
            <a:ext cx="291439" cy="432683"/>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28575">
            <a:solidFill>
              <a:srgbClr val="B3B2B4"/>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cs typeface="Segoe UI" pitchFamily="34" charset="0"/>
            </a:endParaRPr>
          </a:p>
        </p:txBody>
      </p:sp>
      <p:sp>
        <p:nvSpPr>
          <p:cNvPr id="57" name="Freeform 60">
            <a:extLst>
              <a:ext uri="{FF2B5EF4-FFF2-40B4-BE49-F238E27FC236}">
                <a16:creationId xmlns:a16="http://schemas.microsoft.com/office/drawing/2014/main" id="{9C8B8BDC-4887-49C0-9AA2-0E0DAE49BEA6}"/>
              </a:ext>
            </a:extLst>
          </p:cNvPr>
          <p:cNvSpPr>
            <a:spLocks noChangeArrowheads="1"/>
          </p:cNvSpPr>
          <p:nvPr/>
        </p:nvSpPr>
        <p:spPr bwMode="auto">
          <a:xfrm>
            <a:off x="776909" y="5192874"/>
            <a:ext cx="480655" cy="475606"/>
          </a:xfrm>
          <a:custGeom>
            <a:avLst/>
            <a:gdLst>
              <a:gd name="T0" fmla="*/ 3212 w 13440"/>
              <a:gd name="T1" fmla="*/ 3671 h 13299"/>
              <a:gd name="T2" fmla="*/ 3433 w 13440"/>
              <a:gd name="T3" fmla="*/ 3583 h 13299"/>
              <a:gd name="T4" fmla="*/ 3600 w 13440"/>
              <a:gd name="T5" fmla="*/ 3415 h 13299"/>
              <a:gd name="T6" fmla="*/ 3689 w 13440"/>
              <a:gd name="T7" fmla="*/ 3194 h 13299"/>
              <a:gd name="T8" fmla="*/ 3697 w 13440"/>
              <a:gd name="T9" fmla="*/ 3009 h 13299"/>
              <a:gd name="T10" fmla="*/ 3627 w 13440"/>
              <a:gd name="T11" fmla="*/ 2762 h 13299"/>
              <a:gd name="T12" fmla="*/ 3477 w 13440"/>
              <a:gd name="T13" fmla="*/ 2577 h 13299"/>
              <a:gd name="T14" fmla="*/ 3274 w 13440"/>
              <a:gd name="T15" fmla="*/ 2462 h 13299"/>
              <a:gd name="T16" fmla="*/ 3088 w 13440"/>
              <a:gd name="T17" fmla="*/ 2427 h 13299"/>
              <a:gd name="T18" fmla="*/ 2833 w 13440"/>
              <a:gd name="T19" fmla="*/ 2480 h 13299"/>
              <a:gd name="T20" fmla="*/ 2630 w 13440"/>
              <a:gd name="T21" fmla="*/ 2621 h 13299"/>
              <a:gd name="T22" fmla="*/ 2488 w 13440"/>
              <a:gd name="T23" fmla="*/ 2824 h 13299"/>
              <a:gd name="T24" fmla="*/ 2444 w 13440"/>
              <a:gd name="T25" fmla="*/ 3080 h 13299"/>
              <a:gd name="T26" fmla="*/ 2471 w 13440"/>
              <a:gd name="T27" fmla="*/ 3256 h 13299"/>
              <a:gd name="T28" fmla="*/ 2585 w 13440"/>
              <a:gd name="T29" fmla="*/ 3459 h 13299"/>
              <a:gd name="T30" fmla="*/ 2780 w 13440"/>
              <a:gd name="T31" fmla="*/ 3609 h 13299"/>
              <a:gd name="T32" fmla="*/ 3027 w 13440"/>
              <a:gd name="T33" fmla="*/ 3680 h 13299"/>
              <a:gd name="T34" fmla="*/ 6988 w 13440"/>
              <a:gd name="T35" fmla="*/ 8127 h 13299"/>
              <a:gd name="T36" fmla="*/ 6380 w 13440"/>
              <a:gd name="T37" fmla="*/ 8480 h 13299"/>
              <a:gd name="T38" fmla="*/ 5718 w 13440"/>
              <a:gd name="T39" fmla="*/ 8736 h 13299"/>
              <a:gd name="T40" fmla="*/ 5004 w 13440"/>
              <a:gd name="T41" fmla="*/ 8886 h 13299"/>
              <a:gd name="T42" fmla="*/ 4439 w 13440"/>
              <a:gd name="T43" fmla="*/ 8921 h 13299"/>
              <a:gd name="T44" fmla="*/ 3547 w 13440"/>
              <a:gd name="T45" fmla="*/ 8824 h 13299"/>
              <a:gd name="T46" fmla="*/ 2709 w 13440"/>
              <a:gd name="T47" fmla="*/ 8568 h 13299"/>
              <a:gd name="T48" fmla="*/ 1959 w 13440"/>
              <a:gd name="T49" fmla="*/ 8153 h 13299"/>
              <a:gd name="T50" fmla="*/ 1297 w 13440"/>
              <a:gd name="T51" fmla="*/ 7615 h 13299"/>
              <a:gd name="T52" fmla="*/ 759 w 13440"/>
              <a:gd name="T53" fmla="*/ 6953 h 13299"/>
              <a:gd name="T54" fmla="*/ 344 w 13440"/>
              <a:gd name="T55" fmla="*/ 6195 h 13299"/>
              <a:gd name="T56" fmla="*/ 88 w 13440"/>
              <a:gd name="T57" fmla="*/ 5357 h 13299"/>
              <a:gd name="T58" fmla="*/ 0 w 13440"/>
              <a:gd name="T59" fmla="*/ 4456 h 13299"/>
              <a:gd name="T60" fmla="*/ 44 w 13440"/>
              <a:gd name="T61" fmla="*/ 3777 h 13299"/>
              <a:gd name="T62" fmla="*/ 264 w 13440"/>
              <a:gd name="T63" fmla="*/ 2921 h 13299"/>
              <a:gd name="T64" fmla="*/ 644 w 13440"/>
              <a:gd name="T65" fmla="*/ 2135 h 13299"/>
              <a:gd name="T66" fmla="*/ 1156 w 13440"/>
              <a:gd name="T67" fmla="*/ 1456 h 13299"/>
              <a:gd name="T68" fmla="*/ 1782 w 13440"/>
              <a:gd name="T69" fmla="*/ 882 h 13299"/>
              <a:gd name="T70" fmla="*/ 2515 w 13440"/>
              <a:gd name="T71" fmla="*/ 432 h 13299"/>
              <a:gd name="T72" fmla="*/ 3327 w 13440"/>
              <a:gd name="T73" fmla="*/ 132 h 13299"/>
              <a:gd name="T74" fmla="*/ 4209 w 13440"/>
              <a:gd name="T75" fmla="*/ 0 h 13299"/>
              <a:gd name="T76" fmla="*/ 4898 w 13440"/>
              <a:gd name="T77" fmla="*/ 17 h 13299"/>
              <a:gd name="T78" fmla="*/ 5771 w 13440"/>
              <a:gd name="T79" fmla="*/ 194 h 13299"/>
              <a:gd name="T80" fmla="*/ 6574 w 13440"/>
              <a:gd name="T81" fmla="*/ 529 h 13299"/>
              <a:gd name="T82" fmla="*/ 7288 w 13440"/>
              <a:gd name="T83" fmla="*/ 1015 h 13299"/>
              <a:gd name="T84" fmla="*/ 7897 w 13440"/>
              <a:gd name="T85" fmla="*/ 1615 h 13299"/>
              <a:gd name="T86" fmla="*/ 8383 w 13440"/>
              <a:gd name="T87" fmla="*/ 2329 h 13299"/>
              <a:gd name="T88" fmla="*/ 8718 w 13440"/>
              <a:gd name="T89" fmla="*/ 3124 h 13299"/>
              <a:gd name="T90" fmla="*/ 8894 w 13440"/>
              <a:gd name="T91" fmla="*/ 3997 h 13299"/>
              <a:gd name="T92" fmla="*/ 8912 w 13440"/>
              <a:gd name="T93" fmla="*/ 4642 h 13299"/>
              <a:gd name="T94" fmla="*/ 8833 w 13440"/>
              <a:gd name="T95" fmla="*/ 5321 h 13299"/>
              <a:gd name="T96" fmla="*/ 13439 w 13440"/>
              <a:gd name="T97" fmla="*/ 10456 h 13299"/>
              <a:gd name="T98" fmla="*/ 10748 w 13440"/>
              <a:gd name="T99" fmla="*/ 13298 h 13299"/>
              <a:gd name="T100" fmla="*/ 9000 w 13440"/>
              <a:gd name="T101" fmla="*/ 11471 h 13299"/>
              <a:gd name="T102" fmla="*/ 7129 w 13440"/>
              <a:gd name="T103" fmla="*/ 9689 h 13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440" h="13299">
                <a:moveTo>
                  <a:pt x="3088" y="3689"/>
                </a:moveTo>
                <a:lnTo>
                  <a:pt x="3088" y="3689"/>
                </a:lnTo>
                <a:lnTo>
                  <a:pt x="3150" y="3680"/>
                </a:lnTo>
                <a:lnTo>
                  <a:pt x="3212" y="3671"/>
                </a:lnTo>
                <a:lnTo>
                  <a:pt x="3274" y="3662"/>
                </a:lnTo>
                <a:lnTo>
                  <a:pt x="3327" y="3636"/>
                </a:lnTo>
                <a:lnTo>
                  <a:pt x="3380" y="3609"/>
                </a:lnTo>
                <a:lnTo>
                  <a:pt x="3433" y="3583"/>
                </a:lnTo>
                <a:lnTo>
                  <a:pt x="3477" y="3547"/>
                </a:lnTo>
                <a:lnTo>
                  <a:pt x="3521" y="3503"/>
                </a:lnTo>
                <a:lnTo>
                  <a:pt x="3556" y="3459"/>
                </a:lnTo>
                <a:lnTo>
                  <a:pt x="3600" y="3415"/>
                </a:lnTo>
                <a:lnTo>
                  <a:pt x="3627" y="3362"/>
                </a:lnTo>
                <a:lnTo>
                  <a:pt x="3653" y="3309"/>
                </a:lnTo>
                <a:lnTo>
                  <a:pt x="3671" y="3256"/>
                </a:lnTo>
                <a:lnTo>
                  <a:pt x="3689" y="3194"/>
                </a:lnTo>
                <a:lnTo>
                  <a:pt x="3697" y="3141"/>
                </a:lnTo>
                <a:lnTo>
                  <a:pt x="3706" y="3080"/>
                </a:lnTo>
                <a:lnTo>
                  <a:pt x="3706" y="3080"/>
                </a:lnTo>
                <a:lnTo>
                  <a:pt x="3697" y="3009"/>
                </a:lnTo>
                <a:lnTo>
                  <a:pt x="3689" y="2947"/>
                </a:lnTo>
                <a:lnTo>
                  <a:pt x="3671" y="2885"/>
                </a:lnTo>
                <a:lnTo>
                  <a:pt x="3653" y="2824"/>
                </a:lnTo>
                <a:lnTo>
                  <a:pt x="3627" y="2762"/>
                </a:lnTo>
                <a:lnTo>
                  <a:pt x="3600" y="2709"/>
                </a:lnTo>
                <a:lnTo>
                  <a:pt x="3556" y="2665"/>
                </a:lnTo>
                <a:lnTo>
                  <a:pt x="3521" y="2621"/>
                </a:lnTo>
                <a:lnTo>
                  <a:pt x="3477" y="2577"/>
                </a:lnTo>
                <a:lnTo>
                  <a:pt x="3433" y="2541"/>
                </a:lnTo>
                <a:lnTo>
                  <a:pt x="3380" y="2506"/>
                </a:lnTo>
                <a:lnTo>
                  <a:pt x="3327" y="2480"/>
                </a:lnTo>
                <a:lnTo>
                  <a:pt x="3274" y="2462"/>
                </a:lnTo>
                <a:lnTo>
                  <a:pt x="3212" y="2444"/>
                </a:lnTo>
                <a:lnTo>
                  <a:pt x="3150" y="2435"/>
                </a:lnTo>
                <a:lnTo>
                  <a:pt x="3088" y="2427"/>
                </a:lnTo>
                <a:lnTo>
                  <a:pt x="3088" y="2427"/>
                </a:lnTo>
                <a:lnTo>
                  <a:pt x="3027" y="2435"/>
                </a:lnTo>
                <a:lnTo>
                  <a:pt x="2956" y="2444"/>
                </a:lnTo>
                <a:lnTo>
                  <a:pt x="2894" y="2462"/>
                </a:lnTo>
                <a:lnTo>
                  <a:pt x="2833" y="2480"/>
                </a:lnTo>
                <a:lnTo>
                  <a:pt x="2780" y="2506"/>
                </a:lnTo>
                <a:lnTo>
                  <a:pt x="2727" y="2541"/>
                </a:lnTo>
                <a:lnTo>
                  <a:pt x="2674" y="2577"/>
                </a:lnTo>
                <a:lnTo>
                  <a:pt x="2630" y="2621"/>
                </a:lnTo>
                <a:lnTo>
                  <a:pt x="2585" y="2665"/>
                </a:lnTo>
                <a:lnTo>
                  <a:pt x="2550" y="2709"/>
                </a:lnTo>
                <a:lnTo>
                  <a:pt x="2515" y="2762"/>
                </a:lnTo>
                <a:lnTo>
                  <a:pt x="2488" y="2824"/>
                </a:lnTo>
                <a:lnTo>
                  <a:pt x="2471" y="2885"/>
                </a:lnTo>
                <a:lnTo>
                  <a:pt x="2453" y="2947"/>
                </a:lnTo>
                <a:lnTo>
                  <a:pt x="2444" y="3009"/>
                </a:lnTo>
                <a:lnTo>
                  <a:pt x="2444" y="3080"/>
                </a:lnTo>
                <a:lnTo>
                  <a:pt x="2444" y="3080"/>
                </a:lnTo>
                <a:lnTo>
                  <a:pt x="2444" y="3141"/>
                </a:lnTo>
                <a:lnTo>
                  <a:pt x="2453" y="3194"/>
                </a:lnTo>
                <a:lnTo>
                  <a:pt x="2471" y="3256"/>
                </a:lnTo>
                <a:lnTo>
                  <a:pt x="2488" y="3309"/>
                </a:lnTo>
                <a:lnTo>
                  <a:pt x="2515" y="3362"/>
                </a:lnTo>
                <a:lnTo>
                  <a:pt x="2550" y="3415"/>
                </a:lnTo>
                <a:lnTo>
                  <a:pt x="2585" y="3459"/>
                </a:lnTo>
                <a:lnTo>
                  <a:pt x="2630" y="3503"/>
                </a:lnTo>
                <a:lnTo>
                  <a:pt x="2674" y="3547"/>
                </a:lnTo>
                <a:lnTo>
                  <a:pt x="2727" y="3583"/>
                </a:lnTo>
                <a:lnTo>
                  <a:pt x="2780" y="3609"/>
                </a:lnTo>
                <a:lnTo>
                  <a:pt x="2833" y="3636"/>
                </a:lnTo>
                <a:lnTo>
                  <a:pt x="2894" y="3662"/>
                </a:lnTo>
                <a:lnTo>
                  <a:pt x="2956" y="3671"/>
                </a:lnTo>
                <a:lnTo>
                  <a:pt x="3027" y="3680"/>
                </a:lnTo>
                <a:lnTo>
                  <a:pt x="3088" y="3689"/>
                </a:lnTo>
                <a:close/>
                <a:moveTo>
                  <a:pt x="7129" y="8021"/>
                </a:moveTo>
                <a:lnTo>
                  <a:pt x="7129" y="8021"/>
                </a:lnTo>
                <a:lnTo>
                  <a:pt x="6988" y="8127"/>
                </a:lnTo>
                <a:lnTo>
                  <a:pt x="6838" y="8224"/>
                </a:lnTo>
                <a:lnTo>
                  <a:pt x="6689" y="8321"/>
                </a:lnTo>
                <a:lnTo>
                  <a:pt x="6539" y="8400"/>
                </a:lnTo>
                <a:lnTo>
                  <a:pt x="6380" y="8480"/>
                </a:lnTo>
                <a:lnTo>
                  <a:pt x="6221" y="8559"/>
                </a:lnTo>
                <a:lnTo>
                  <a:pt x="6054" y="8621"/>
                </a:lnTo>
                <a:lnTo>
                  <a:pt x="5886" y="8683"/>
                </a:lnTo>
                <a:lnTo>
                  <a:pt x="5718" y="8736"/>
                </a:lnTo>
                <a:lnTo>
                  <a:pt x="5542" y="8789"/>
                </a:lnTo>
                <a:lnTo>
                  <a:pt x="5365" y="8824"/>
                </a:lnTo>
                <a:lnTo>
                  <a:pt x="5180" y="8859"/>
                </a:lnTo>
                <a:lnTo>
                  <a:pt x="5004" y="8886"/>
                </a:lnTo>
                <a:lnTo>
                  <a:pt x="4818" y="8903"/>
                </a:lnTo>
                <a:lnTo>
                  <a:pt x="4624" y="8912"/>
                </a:lnTo>
                <a:lnTo>
                  <a:pt x="4439" y="8921"/>
                </a:lnTo>
                <a:lnTo>
                  <a:pt x="4439" y="8921"/>
                </a:lnTo>
                <a:lnTo>
                  <a:pt x="4209" y="8912"/>
                </a:lnTo>
                <a:lnTo>
                  <a:pt x="3989" y="8894"/>
                </a:lnTo>
                <a:lnTo>
                  <a:pt x="3759" y="8868"/>
                </a:lnTo>
                <a:lnTo>
                  <a:pt x="3547" y="8824"/>
                </a:lnTo>
                <a:lnTo>
                  <a:pt x="3327" y="8780"/>
                </a:lnTo>
                <a:lnTo>
                  <a:pt x="3124" y="8718"/>
                </a:lnTo>
                <a:lnTo>
                  <a:pt x="2912" y="8647"/>
                </a:lnTo>
                <a:lnTo>
                  <a:pt x="2709" y="8568"/>
                </a:lnTo>
                <a:lnTo>
                  <a:pt x="2515" y="8480"/>
                </a:lnTo>
                <a:lnTo>
                  <a:pt x="2321" y="8383"/>
                </a:lnTo>
                <a:lnTo>
                  <a:pt x="2135" y="8277"/>
                </a:lnTo>
                <a:lnTo>
                  <a:pt x="1959" y="8153"/>
                </a:lnTo>
                <a:lnTo>
                  <a:pt x="1782" y="8030"/>
                </a:lnTo>
                <a:lnTo>
                  <a:pt x="1615" y="7897"/>
                </a:lnTo>
                <a:lnTo>
                  <a:pt x="1456" y="7765"/>
                </a:lnTo>
                <a:lnTo>
                  <a:pt x="1297" y="7615"/>
                </a:lnTo>
                <a:lnTo>
                  <a:pt x="1156" y="7456"/>
                </a:lnTo>
                <a:lnTo>
                  <a:pt x="1015" y="7297"/>
                </a:lnTo>
                <a:lnTo>
                  <a:pt x="882" y="7129"/>
                </a:lnTo>
                <a:lnTo>
                  <a:pt x="759" y="6953"/>
                </a:lnTo>
                <a:lnTo>
                  <a:pt x="644" y="6776"/>
                </a:lnTo>
                <a:lnTo>
                  <a:pt x="529" y="6583"/>
                </a:lnTo>
                <a:lnTo>
                  <a:pt x="432" y="6398"/>
                </a:lnTo>
                <a:lnTo>
                  <a:pt x="344" y="6195"/>
                </a:lnTo>
                <a:lnTo>
                  <a:pt x="264" y="5992"/>
                </a:lnTo>
                <a:lnTo>
                  <a:pt x="194" y="5789"/>
                </a:lnTo>
                <a:lnTo>
                  <a:pt x="132" y="5577"/>
                </a:lnTo>
                <a:lnTo>
                  <a:pt x="88" y="5357"/>
                </a:lnTo>
                <a:lnTo>
                  <a:pt x="44" y="5136"/>
                </a:lnTo>
                <a:lnTo>
                  <a:pt x="17" y="4915"/>
                </a:lnTo>
                <a:lnTo>
                  <a:pt x="0" y="4686"/>
                </a:lnTo>
                <a:lnTo>
                  <a:pt x="0" y="4456"/>
                </a:lnTo>
                <a:lnTo>
                  <a:pt x="0" y="4456"/>
                </a:lnTo>
                <a:lnTo>
                  <a:pt x="0" y="4227"/>
                </a:lnTo>
                <a:lnTo>
                  <a:pt x="17" y="3997"/>
                </a:lnTo>
                <a:lnTo>
                  <a:pt x="44" y="3777"/>
                </a:lnTo>
                <a:lnTo>
                  <a:pt x="88" y="3556"/>
                </a:lnTo>
                <a:lnTo>
                  <a:pt x="132" y="3336"/>
                </a:lnTo>
                <a:lnTo>
                  <a:pt x="194" y="3124"/>
                </a:lnTo>
                <a:lnTo>
                  <a:pt x="264" y="2921"/>
                </a:lnTo>
                <a:lnTo>
                  <a:pt x="344" y="2718"/>
                </a:lnTo>
                <a:lnTo>
                  <a:pt x="432" y="2515"/>
                </a:lnTo>
                <a:lnTo>
                  <a:pt x="529" y="2329"/>
                </a:lnTo>
                <a:lnTo>
                  <a:pt x="644" y="2135"/>
                </a:lnTo>
                <a:lnTo>
                  <a:pt x="759" y="1959"/>
                </a:lnTo>
                <a:lnTo>
                  <a:pt x="882" y="1782"/>
                </a:lnTo>
                <a:lnTo>
                  <a:pt x="1015" y="1615"/>
                </a:lnTo>
                <a:lnTo>
                  <a:pt x="1156" y="1456"/>
                </a:lnTo>
                <a:lnTo>
                  <a:pt x="1297" y="1297"/>
                </a:lnTo>
                <a:lnTo>
                  <a:pt x="1456" y="1147"/>
                </a:lnTo>
                <a:lnTo>
                  <a:pt x="1615" y="1015"/>
                </a:lnTo>
                <a:lnTo>
                  <a:pt x="1782" y="882"/>
                </a:lnTo>
                <a:lnTo>
                  <a:pt x="1959" y="759"/>
                </a:lnTo>
                <a:lnTo>
                  <a:pt x="2135" y="635"/>
                </a:lnTo>
                <a:lnTo>
                  <a:pt x="2321" y="529"/>
                </a:lnTo>
                <a:lnTo>
                  <a:pt x="2515" y="432"/>
                </a:lnTo>
                <a:lnTo>
                  <a:pt x="2709" y="344"/>
                </a:lnTo>
                <a:lnTo>
                  <a:pt x="2912" y="264"/>
                </a:lnTo>
                <a:lnTo>
                  <a:pt x="3124" y="194"/>
                </a:lnTo>
                <a:lnTo>
                  <a:pt x="3327" y="132"/>
                </a:lnTo>
                <a:lnTo>
                  <a:pt x="3547" y="88"/>
                </a:lnTo>
                <a:lnTo>
                  <a:pt x="3759" y="44"/>
                </a:lnTo>
                <a:lnTo>
                  <a:pt x="3989" y="17"/>
                </a:lnTo>
                <a:lnTo>
                  <a:pt x="4209" y="0"/>
                </a:lnTo>
                <a:lnTo>
                  <a:pt x="4439" y="0"/>
                </a:lnTo>
                <a:lnTo>
                  <a:pt x="4439" y="0"/>
                </a:lnTo>
                <a:lnTo>
                  <a:pt x="4668" y="0"/>
                </a:lnTo>
                <a:lnTo>
                  <a:pt x="4898" y="17"/>
                </a:lnTo>
                <a:lnTo>
                  <a:pt x="5118" y="44"/>
                </a:lnTo>
                <a:lnTo>
                  <a:pt x="5348" y="88"/>
                </a:lnTo>
                <a:lnTo>
                  <a:pt x="5559" y="132"/>
                </a:lnTo>
                <a:lnTo>
                  <a:pt x="5771" y="194"/>
                </a:lnTo>
                <a:lnTo>
                  <a:pt x="5983" y="264"/>
                </a:lnTo>
                <a:lnTo>
                  <a:pt x="6186" y="344"/>
                </a:lnTo>
                <a:lnTo>
                  <a:pt x="6389" y="432"/>
                </a:lnTo>
                <a:lnTo>
                  <a:pt x="6574" y="529"/>
                </a:lnTo>
                <a:lnTo>
                  <a:pt x="6768" y="635"/>
                </a:lnTo>
                <a:lnTo>
                  <a:pt x="6944" y="759"/>
                </a:lnTo>
                <a:lnTo>
                  <a:pt x="7121" y="882"/>
                </a:lnTo>
                <a:lnTo>
                  <a:pt x="7288" y="1015"/>
                </a:lnTo>
                <a:lnTo>
                  <a:pt x="7456" y="1147"/>
                </a:lnTo>
                <a:lnTo>
                  <a:pt x="7606" y="1297"/>
                </a:lnTo>
                <a:lnTo>
                  <a:pt x="7756" y="1456"/>
                </a:lnTo>
                <a:lnTo>
                  <a:pt x="7897" y="1615"/>
                </a:lnTo>
                <a:lnTo>
                  <a:pt x="8030" y="1782"/>
                </a:lnTo>
                <a:lnTo>
                  <a:pt x="8153" y="1959"/>
                </a:lnTo>
                <a:lnTo>
                  <a:pt x="8268" y="2135"/>
                </a:lnTo>
                <a:lnTo>
                  <a:pt x="8383" y="2329"/>
                </a:lnTo>
                <a:lnTo>
                  <a:pt x="8480" y="2515"/>
                </a:lnTo>
                <a:lnTo>
                  <a:pt x="8568" y="2718"/>
                </a:lnTo>
                <a:lnTo>
                  <a:pt x="8647" y="2921"/>
                </a:lnTo>
                <a:lnTo>
                  <a:pt x="8718" y="3124"/>
                </a:lnTo>
                <a:lnTo>
                  <a:pt x="8780" y="3336"/>
                </a:lnTo>
                <a:lnTo>
                  <a:pt x="8824" y="3556"/>
                </a:lnTo>
                <a:lnTo>
                  <a:pt x="8868" y="3777"/>
                </a:lnTo>
                <a:lnTo>
                  <a:pt x="8894" y="3997"/>
                </a:lnTo>
                <a:lnTo>
                  <a:pt x="8912" y="4227"/>
                </a:lnTo>
                <a:lnTo>
                  <a:pt x="8921" y="4456"/>
                </a:lnTo>
                <a:lnTo>
                  <a:pt x="8921" y="4456"/>
                </a:lnTo>
                <a:lnTo>
                  <a:pt x="8912" y="4642"/>
                </a:lnTo>
                <a:lnTo>
                  <a:pt x="8903" y="4818"/>
                </a:lnTo>
                <a:lnTo>
                  <a:pt x="8886" y="4986"/>
                </a:lnTo>
                <a:lnTo>
                  <a:pt x="8859" y="5154"/>
                </a:lnTo>
                <a:lnTo>
                  <a:pt x="8833" y="5321"/>
                </a:lnTo>
                <a:lnTo>
                  <a:pt x="8797" y="5480"/>
                </a:lnTo>
                <a:lnTo>
                  <a:pt x="8718" y="5798"/>
                </a:lnTo>
                <a:lnTo>
                  <a:pt x="8718" y="5798"/>
                </a:lnTo>
                <a:lnTo>
                  <a:pt x="13439" y="10456"/>
                </a:lnTo>
                <a:lnTo>
                  <a:pt x="13439" y="10456"/>
                </a:lnTo>
                <a:lnTo>
                  <a:pt x="13439" y="13298"/>
                </a:lnTo>
                <a:lnTo>
                  <a:pt x="13439" y="13298"/>
                </a:lnTo>
                <a:lnTo>
                  <a:pt x="10748" y="13298"/>
                </a:lnTo>
                <a:lnTo>
                  <a:pt x="10748" y="13298"/>
                </a:lnTo>
                <a:lnTo>
                  <a:pt x="10748" y="11471"/>
                </a:lnTo>
                <a:lnTo>
                  <a:pt x="10748" y="11471"/>
                </a:lnTo>
                <a:lnTo>
                  <a:pt x="9000" y="11471"/>
                </a:lnTo>
                <a:lnTo>
                  <a:pt x="9000" y="11471"/>
                </a:lnTo>
                <a:lnTo>
                  <a:pt x="9000" y="9689"/>
                </a:lnTo>
                <a:lnTo>
                  <a:pt x="9000" y="9689"/>
                </a:lnTo>
                <a:lnTo>
                  <a:pt x="7129" y="9689"/>
                </a:lnTo>
                <a:lnTo>
                  <a:pt x="7129" y="8021"/>
                </a:lnTo>
                <a:close/>
              </a:path>
            </a:pathLst>
          </a:custGeom>
          <a:noFill/>
          <a:ln w="28575" cap="flat">
            <a:solidFill>
              <a:srgbClr val="B3B2B4"/>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defRPr/>
            </a:pPr>
            <a:endParaRPr lang="en-US" sz="1836">
              <a:solidFill>
                <a:srgbClr val="505050"/>
              </a:solidFill>
              <a:latin typeface="Segoe UI"/>
            </a:endParaRPr>
          </a:p>
        </p:txBody>
      </p:sp>
      <p:grpSp>
        <p:nvGrpSpPr>
          <p:cNvPr id="65" name="Group 64">
            <a:extLst>
              <a:ext uri="{FF2B5EF4-FFF2-40B4-BE49-F238E27FC236}">
                <a16:creationId xmlns:a16="http://schemas.microsoft.com/office/drawing/2014/main" id="{C84C52DD-7CD5-479C-AB8B-620A7CDF856A}"/>
              </a:ext>
            </a:extLst>
          </p:cNvPr>
          <p:cNvGrpSpPr/>
          <p:nvPr/>
        </p:nvGrpSpPr>
        <p:grpSpPr>
          <a:xfrm>
            <a:off x="772861" y="2572439"/>
            <a:ext cx="460244" cy="449535"/>
            <a:chOff x="2088630" y="3287843"/>
            <a:chExt cx="429718" cy="419725"/>
          </a:xfrm>
          <a:noFill/>
        </p:grpSpPr>
        <p:sp>
          <p:nvSpPr>
            <p:cNvPr id="66" name="Rectangle 65">
              <a:extLst>
                <a:ext uri="{FF2B5EF4-FFF2-40B4-BE49-F238E27FC236}">
                  <a16:creationId xmlns:a16="http://schemas.microsoft.com/office/drawing/2014/main" id="{CE566485-19DF-4E32-AF54-102728E70834}"/>
                </a:ext>
              </a:extLst>
            </p:cNvPr>
            <p:cNvSpPr/>
            <p:nvPr/>
          </p:nvSpPr>
          <p:spPr bwMode="auto">
            <a:xfrm>
              <a:off x="2213548" y="3287843"/>
              <a:ext cx="304800" cy="304800"/>
            </a:xfrm>
            <a:prstGeom prst="rect">
              <a:avLst/>
            </a:prstGeom>
            <a:noFill/>
            <a:ln w="28575">
              <a:solidFill>
                <a:srgbClr val="B3B2B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67" name="Rectangle 66">
              <a:extLst>
                <a:ext uri="{FF2B5EF4-FFF2-40B4-BE49-F238E27FC236}">
                  <a16:creationId xmlns:a16="http://schemas.microsoft.com/office/drawing/2014/main" id="{B8D46F40-CD1A-4A29-888D-906FB9F95EC5}"/>
                </a:ext>
              </a:extLst>
            </p:cNvPr>
            <p:cNvSpPr/>
            <p:nvPr/>
          </p:nvSpPr>
          <p:spPr bwMode="auto">
            <a:xfrm>
              <a:off x="2088630" y="3402768"/>
              <a:ext cx="304800" cy="304800"/>
            </a:xfrm>
            <a:prstGeom prst="rect">
              <a:avLst/>
            </a:prstGeom>
            <a:noFill/>
            <a:ln w="28575">
              <a:solidFill>
                <a:srgbClr val="B3B2B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cs typeface="Segoe UI" pitchFamily="34" charset="0"/>
              </a:endParaRPr>
            </a:p>
          </p:txBody>
        </p:sp>
      </p:grpSp>
      <p:sp>
        <p:nvSpPr>
          <p:cNvPr id="68" name="Rectangle 67">
            <a:extLst>
              <a:ext uri="{FF2B5EF4-FFF2-40B4-BE49-F238E27FC236}">
                <a16:creationId xmlns:a16="http://schemas.microsoft.com/office/drawing/2014/main" id="{C434BB8E-D2BD-47A9-B9B1-FAF3D67BA603}"/>
              </a:ext>
            </a:extLst>
          </p:cNvPr>
          <p:cNvSpPr/>
          <p:nvPr/>
        </p:nvSpPr>
        <p:spPr>
          <a:xfrm>
            <a:off x="150473" y="1748570"/>
            <a:ext cx="1730067" cy="470856"/>
          </a:xfrm>
          <a:prstGeom prst="rect">
            <a:avLst/>
          </a:prstGeom>
        </p:spPr>
        <p:txBody>
          <a:bodyPr wrap="none">
            <a:spAutoFit/>
          </a:bodyPr>
          <a:lstStyle/>
          <a:p>
            <a:pPr algn="ctr" defTabSz="932509">
              <a:defRPr/>
            </a:pPr>
            <a:r>
              <a:rPr lang="en-US" sz="2400" kern="0" spc="50" dirty="0">
                <a:solidFill>
                  <a:srgbClr val="0078D7"/>
                </a:solidFill>
                <a:latin typeface="Segoe UI" panose="020B0502040204020203" pitchFamily="34" charset="0"/>
                <a:cs typeface="Segoe UI" panose="020B0502040204020203" pitchFamily="34" charset="0"/>
              </a:rPr>
              <a:t>Productive</a:t>
            </a:r>
          </a:p>
        </p:txBody>
      </p:sp>
      <p:sp>
        <p:nvSpPr>
          <p:cNvPr id="69" name="speedometer_2">
            <a:extLst>
              <a:ext uri="{FF2B5EF4-FFF2-40B4-BE49-F238E27FC236}">
                <a16:creationId xmlns:a16="http://schemas.microsoft.com/office/drawing/2014/main" id="{AE99FD3D-3929-40F6-9551-9DF95629146E}"/>
              </a:ext>
            </a:extLst>
          </p:cNvPr>
          <p:cNvSpPr>
            <a:spLocks noChangeAspect="1" noEditPoints="1"/>
          </p:cNvSpPr>
          <p:nvPr/>
        </p:nvSpPr>
        <p:spPr bwMode="auto">
          <a:xfrm>
            <a:off x="707751" y="1011218"/>
            <a:ext cx="612023" cy="612021"/>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28575">
            <a:solidFill>
              <a:srgbClr val="001F50"/>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cs typeface="Segoe UI" pitchFamily="34" charset="0"/>
            </a:endParaRPr>
          </a:p>
        </p:txBody>
      </p:sp>
      <p:sp>
        <p:nvSpPr>
          <p:cNvPr id="71" name="Oval 70">
            <a:extLst>
              <a:ext uri="{FF2B5EF4-FFF2-40B4-BE49-F238E27FC236}">
                <a16:creationId xmlns:a16="http://schemas.microsoft.com/office/drawing/2014/main" id="{DF783A3C-10D5-42AD-93C4-BFE963BBF20E}"/>
              </a:ext>
            </a:extLst>
          </p:cNvPr>
          <p:cNvSpPr>
            <a:spLocks noChangeAspect="1"/>
          </p:cNvSpPr>
          <p:nvPr/>
        </p:nvSpPr>
        <p:spPr bwMode="auto">
          <a:xfrm>
            <a:off x="4533234" y="1011218"/>
            <a:ext cx="5252111" cy="5252110"/>
          </a:xfrm>
          <a:prstGeom prst="ellipse">
            <a:avLst/>
          </a:prstGeom>
          <a:noFill/>
          <a:ln w="19050">
            <a:solidFill>
              <a:schemeClr val="accent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8" name="Oval 77">
            <a:extLst>
              <a:ext uri="{FF2B5EF4-FFF2-40B4-BE49-F238E27FC236}">
                <a16:creationId xmlns:a16="http://schemas.microsoft.com/office/drawing/2014/main" id="{12CFE9B8-1473-4233-9F30-0622EC60960A}"/>
              </a:ext>
            </a:extLst>
          </p:cNvPr>
          <p:cNvSpPr/>
          <p:nvPr/>
        </p:nvSpPr>
        <p:spPr bwMode="auto">
          <a:xfrm>
            <a:off x="9265307" y="2172858"/>
            <a:ext cx="1773750" cy="726100"/>
          </a:xfrm>
          <a:prstGeom prst="ellipse">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7" name="Oval 76">
            <a:extLst>
              <a:ext uri="{FF2B5EF4-FFF2-40B4-BE49-F238E27FC236}">
                <a16:creationId xmlns:a16="http://schemas.microsoft.com/office/drawing/2014/main" id="{8C8C9719-37AD-4E22-A04C-147E6A8FC402}"/>
              </a:ext>
            </a:extLst>
          </p:cNvPr>
          <p:cNvSpPr/>
          <p:nvPr/>
        </p:nvSpPr>
        <p:spPr bwMode="auto">
          <a:xfrm>
            <a:off x="6678975" y="5758357"/>
            <a:ext cx="907965" cy="1267416"/>
          </a:xfrm>
          <a:prstGeom prst="ellipse">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1" name="Oval 20">
            <a:extLst>
              <a:ext uri="{FF2B5EF4-FFF2-40B4-BE49-F238E27FC236}">
                <a16:creationId xmlns:a16="http://schemas.microsoft.com/office/drawing/2014/main" id="{B883C091-3680-4306-87FC-4269834A92F5}"/>
              </a:ext>
            </a:extLst>
          </p:cNvPr>
          <p:cNvSpPr/>
          <p:nvPr/>
        </p:nvSpPr>
        <p:spPr bwMode="auto">
          <a:xfrm>
            <a:off x="3258113" y="2142263"/>
            <a:ext cx="1773750" cy="766826"/>
          </a:xfrm>
          <a:prstGeom prst="ellipse">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3" name="Oval 62"/>
          <p:cNvSpPr/>
          <p:nvPr/>
        </p:nvSpPr>
        <p:spPr bwMode="auto">
          <a:xfrm>
            <a:off x="5654150" y="2132133"/>
            <a:ext cx="3010280" cy="3010279"/>
          </a:xfrm>
          <a:prstGeom prst="ellipse">
            <a:avLst/>
          </a:prstGeom>
          <a:noFill/>
          <a:ln w="571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4" name="TextBox 113">
            <a:extLst>
              <a:ext uri="{FF2B5EF4-FFF2-40B4-BE49-F238E27FC236}">
                <a16:creationId xmlns:a16="http://schemas.microsoft.com/office/drawing/2014/main" id="{DAD90C09-5A97-490F-925A-47C03AF63936}"/>
              </a:ext>
            </a:extLst>
          </p:cNvPr>
          <p:cNvSpPr txBox="1">
            <a:spLocks noChangeAspect="1"/>
          </p:cNvSpPr>
          <p:nvPr/>
        </p:nvSpPr>
        <p:spPr>
          <a:xfrm>
            <a:off x="9387404" y="1885519"/>
            <a:ext cx="1005916" cy="525947"/>
          </a:xfrm>
          <a:prstGeom prst="rect">
            <a:avLst/>
          </a:prstGeom>
          <a:noFill/>
        </p:spPr>
        <p:txBody>
          <a:bodyPr wrap="none" lIns="182854" tIns="146283" rIns="182854" bIns="146283" rtlCol="0">
            <a:spAutoFit/>
          </a:bodyPr>
          <a:lstStyle>
            <a:defPPr>
              <a:defRPr lang="en-US"/>
            </a:defPPr>
            <a:lvl1pPr>
              <a:lnSpc>
                <a:spcPct val="90000"/>
              </a:lnSpc>
              <a:spcAft>
                <a:spcPts val="600"/>
              </a:spcAft>
              <a:defRPr sz="2000">
                <a:gradFill>
                  <a:gsLst>
                    <a:gs pos="2917">
                      <a:srgbClr val="000000"/>
                    </a:gs>
                    <a:gs pos="84000">
                      <a:srgbClr val="000000"/>
                    </a:gs>
                  </a:gsLst>
                  <a:lin ang="5400000" scaled="0"/>
                </a:gradFill>
                <a:latin typeface="Segoe Pro Semibold" panose="020B0702040504020203" pitchFamily="34" charset="0"/>
              </a:defRPr>
            </a:lvl1pPr>
          </a:lstStyle>
          <a:p>
            <a:pPr algn="ctr" defTabSz="932597">
              <a:spcAft>
                <a:spcPts val="612"/>
              </a:spcAft>
            </a:pPr>
            <a:r>
              <a:rPr lang="en-US" sz="1632" spc="50" dirty="0">
                <a:solidFill>
                  <a:srgbClr val="0078D7"/>
                </a:solidFill>
                <a:latin typeface="Segoe UI Light" panose="020B0502040204020203" pitchFamily="34" charset="0"/>
                <a:cs typeface="Segoe UI Light" panose="020B0502040204020203" pitchFamily="34" charset="0"/>
              </a:rPr>
              <a:t>Secure</a:t>
            </a:r>
          </a:p>
        </p:txBody>
      </p:sp>
      <p:sp>
        <p:nvSpPr>
          <p:cNvPr id="117" name="TextBox 116">
            <a:extLst>
              <a:ext uri="{FF2B5EF4-FFF2-40B4-BE49-F238E27FC236}">
                <a16:creationId xmlns:a16="http://schemas.microsoft.com/office/drawing/2014/main" id="{2BD4A911-0EEE-4801-8A84-3CABE0E29E20}"/>
              </a:ext>
            </a:extLst>
          </p:cNvPr>
          <p:cNvSpPr txBox="1">
            <a:spLocks noChangeAspect="1"/>
          </p:cNvSpPr>
          <p:nvPr/>
        </p:nvSpPr>
        <p:spPr>
          <a:xfrm>
            <a:off x="6589118" y="5911485"/>
            <a:ext cx="1124611" cy="525947"/>
          </a:xfrm>
          <a:prstGeom prst="rect">
            <a:avLst/>
          </a:prstGeom>
          <a:noFill/>
        </p:spPr>
        <p:txBody>
          <a:bodyPr wrap="none" lIns="182854" tIns="146283" rIns="182854" bIns="146283" rtlCol="0">
            <a:spAutoFit/>
          </a:bodyPr>
          <a:lstStyle>
            <a:defPPr>
              <a:defRPr lang="en-US"/>
            </a:defPPr>
            <a:lvl1pPr>
              <a:lnSpc>
                <a:spcPct val="90000"/>
              </a:lnSpc>
              <a:spcAft>
                <a:spcPts val="600"/>
              </a:spcAft>
              <a:defRPr sz="2000">
                <a:gradFill>
                  <a:gsLst>
                    <a:gs pos="2917">
                      <a:srgbClr val="000000"/>
                    </a:gs>
                    <a:gs pos="84000">
                      <a:srgbClr val="000000"/>
                    </a:gs>
                  </a:gsLst>
                  <a:lin ang="5400000" scaled="0"/>
                </a:gradFill>
                <a:latin typeface="Segoe Pro Semibold" panose="020B0702040504020203" pitchFamily="34" charset="0"/>
              </a:defRPr>
            </a:lvl1pPr>
          </a:lstStyle>
          <a:p>
            <a:pPr algn="ctr" defTabSz="932597">
              <a:spcAft>
                <a:spcPts val="612"/>
              </a:spcAft>
            </a:pPr>
            <a:r>
              <a:rPr lang="en-US" sz="1632" spc="50" dirty="0">
                <a:solidFill>
                  <a:srgbClr val="0078D7"/>
                </a:solidFill>
                <a:latin typeface="Segoe UI Light" panose="020B0502040204020203" pitchFamily="34" charset="0"/>
                <a:cs typeface="Segoe UI Light" panose="020B0502040204020203" pitchFamily="34" charset="0"/>
              </a:rPr>
              <a:t>Monitor</a:t>
            </a:r>
          </a:p>
        </p:txBody>
      </p:sp>
      <p:sp>
        <p:nvSpPr>
          <p:cNvPr id="119" name="TextBox 118">
            <a:extLst>
              <a:ext uri="{FF2B5EF4-FFF2-40B4-BE49-F238E27FC236}">
                <a16:creationId xmlns:a16="http://schemas.microsoft.com/office/drawing/2014/main" id="{393C3F61-F05B-439C-84D4-788899A4DEA7}"/>
              </a:ext>
            </a:extLst>
          </p:cNvPr>
          <p:cNvSpPr txBox="1">
            <a:spLocks noChangeAspect="1"/>
          </p:cNvSpPr>
          <p:nvPr/>
        </p:nvSpPr>
        <p:spPr>
          <a:xfrm>
            <a:off x="3904348" y="1885519"/>
            <a:ext cx="1058561" cy="525947"/>
          </a:xfrm>
          <a:prstGeom prst="rect">
            <a:avLst/>
          </a:prstGeom>
          <a:noFill/>
        </p:spPr>
        <p:txBody>
          <a:bodyPr wrap="none" lIns="182854" tIns="146283" rIns="182854" bIns="146283" rtlCol="0">
            <a:spAutoFit/>
          </a:bodyPr>
          <a:lstStyle>
            <a:defPPr>
              <a:defRPr lang="en-US"/>
            </a:defPPr>
            <a:lvl1pPr>
              <a:lnSpc>
                <a:spcPct val="90000"/>
              </a:lnSpc>
              <a:spcAft>
                <a:spcPts val="600"/>
              </a:spcAft>
              <a:defRPr sz="2000">
                <a:gradFill>
                  <a:gsLst>
                    <a:gs pos="2917">
                      <a:srgbClr val="000000"/>
                    </a:gs>
                    <a:gs pos="84000">
                      <a:srgbClr val="000000"/>
                    </a:gs>
                  </a:gsLst>
                  <a:lin ang="5400000" scaled="0"/>
                </a:gradFill>
                <a:latin typeface="Segoe Pro Semibold" panose="020B0702040504020203" pitchFamily="34" charset="0"/>
              </a:defRPr>
            </a:lvl1pPr>
          </a:lstStyle>
          <a:p>
            <a:pPr algn="ctr" defTabSz="932597">
              <a:spcAft>
                <a:spcPts val="612"/>
              </a:spcAft>
            </a:pPr>
            <a:r>
              <a:rPr lang="en-US" sz="1632" spc="50" dirty="0">
                <a:solidFill>
                  <a:srgbClr val="0078D7"/>
                </a:solidFill>
                <a:latin typeface="Segoe UI Light" panose="020B0502040204020203" pitchFamily="34" charset="0"/>
                <a:cs typeface="Segoe UI Light" panose="020B0502040204020203" pitchFamily="34" charset="0"/>
              </a:rPr>
              <a:t>Govern</a:t>
            </a:r>
          </a:p>
        </p:txBody>
      </p:sp>
      <p:sp>
        <p:nvSpPr>
          <p:cNvPr id="123" name="TextBox 122">
            <a:extLst>
              <a:ext uri="{FF2B5EF4-FFF2-40B4-BE49-F238E27FC236}">
                <a16:creationId xmlns:a16="http://schemas.microsoft.com/office/drawing/2014/main" id="{FED4E6E8-A1ED-4E82-8245-6C9A38084113}"/>
              </a:ext>
            </a:extLst>
          </p:cNvPr>
          <p:cNvSpPr txBox="1"/>
          <p:nvPr/>
        </p:nvSpPr>
        <p:spPr>
          <a:xfrm>
            <a:off x="9393341" y="2166051"/>
            <a:ext cx="2038528" cy="709253"/>
          </a:xfrm>
          <a:prstGeom prst="rect">
            <a:avLst/>
          </a:prstGeom>
          <a:noFill/>
        </p:spPr>
        <p:txBody>
          <a:bodyPr wrap="none" lIns="182854" tIns="146283" rIns="182854" bIns="146283" rtlCol="0">
            <a:spAutoFit/>
          </a:bodyPr>
          <a:lstStyle/>
          <a:p>
            <a:pPr defTabSz="950938">
              <a:lnSpc>
                <a:spcPct val="90000"/>
              </a:lnSpc>
              <a:spcBef>
                <a:spcPts val="300"/>
              </a:spcBef>
              <a:defRPr/>
            </a:pPr>
            <a:r>
              <a:rPr lang="en-US" sz="1326" dirty="0">
                <a:gradFill>
                  <a:gsLst>
                    <a:gs pos="78761">
                      <a:srgbClr val="505050"/>
                    </a:gs>
                    <a:gs pos="0">
                      <a:srgbClr val="505050"/>
                    </a:gs>
                  </a:gsLst>
                  <a:lin ang="5400000" scaled="0"/>
                </a:gradFill>
                <a:latin typeface="Segoe UI" panose="020B0502040204020203" pitchFamily="34" charset="0"/>
                <a:cs typeface="Segoe UI" panose="020B0502040204020203" pitchFamily="34" charset="0"/>
              </a:rPr>
              <a:t>Security Management</a:t>
            </a:r>
          </a:p>
          <a:p>
            <a:pPr defTabSz="950938">
              <a:lnSpc>
                <a:spcPct val="90000"/>
              </a:lnSpc>
              <a:spcBef>
                <a:spcPts val="300"/>
              </a:spcBef>
              <a:defRPr/>
            </a:pPr>
            <a:r>
              <a:rPr lang="en-US" sz="1326" dirty="0">
                <a:gradFill>
                  <a:gsLst>
                    <a:gs pos="78761">
                      <a:srgbClr val="505050"/>
                    </a:gs>
                    <a:gs pos="0">
                      <a:srgbClr val="505050"/>
                    </a:gs>
                  </a:gsLst>
                  <a:lin ang="5400000" scaled="0"/>
                </a:gradFill>
                <a:latin typeface="Segoe UI" panose="020B0502040204020203" pitchFamily="34" charset="0"/>
                <a:cs typeface="Segoe UI" panose="020B0502040204020203" pitchFamily="34" charset="0"/>
              </a:rPr>
              <a:t>Threat Protection</a:t>
            </a:r>
          </a:p>
        </p:txBody>
      </p:sp>
      <p:sp>
        <p:nvSpPr>
          <p:cNvPr id="79" name="Oval 78">
            <a:extLst>
              <a:ext uri="{FF2B5EF4-FFF2-40B4-BE49-F238E27FC236}">
                <a16:creationId xmlns:a16="http://schemas.microsoft.com/office/drawing/2014/main" id="{CF5685F8-EE31-4EEE-A137-3893EBE8E060}"/>
              </a:ext>
            </a:extLst>
          </p:cNvPr>
          <p:cNvSpPr/>
          <p:nvPr/>
        </p:nvSpPr>
        <p:spPr bwMode="auto">
          <a:xfrm>
            <a:off x="9324322" y="4216031"/>
            <a:ext cx="1773750" cy="738680"/>
          </a:xfrm>
          <a:prstGeom prst="ellipse">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6" name="TextBox 125">
            <a:extLst>
              <a:ext uri="{FF2B5EF4-FFF2-40B4-BE49-F238E27FC236}">
                <a16:creationId xmlns:a16="http://schemas.microsoft.com/office/drawing/2014/main" id="{F5B1C3BE-F9AF-433F-81E8-DE3EE67B829F}"/>
              </a:ext>
            </a:extLst>
          </p:cNvPr>
          <p:cNvSpPr txBox="1"/>
          <p:nvPr/>
        </p:nvSpPr>
        <p:spPr>
          <a:xfrm>
            <a:off x="3054409" y="2166051"/>
            <a:ext cx="1873533" cy="709253"/>
          </a:xfrm>
          <a:prstGeom prst="rect">
            <a:avLst/>
          </a:prstGeom>
          <a:noFill/>
        </p:spPr>
        <p:txBody>
          <a:bodyPr wrap="none" lIns="182854" tIns="146283" rIns="182854" bIns="146283" rtlCol="0">
            <a:spAutoFit/>
          </a:bodyPr>
          <a:lstStyle/>
          <a:p>
            <a:pPr algn="r" defTabSz="950938">
              <a:lnSpc>
                <a:spcPct val="90000"/>
              </a:lnSpc>
              <a:spcBef>
                <a:spcPts val="300"/>
              </a:spcBef>
              <a:defRPr/>
            </a:pPr>
            <a:r>
              <a:rPr lang="en-US" sz="1326" dirty="0">
                <a:gradFill>
                  <a:gsLst>
                    <a:gs pos="78761">
                      <a:srgbClr val="505050"/>
                    </a:gs>
                    <a:gs pos="0">
                      <a:srgbClr val="505050"/>
                    </a:gs>
                  </a:gsLst>
                  <a:lin ang="5400000" scaled="0"/>
                </a:gradFill>
                <a:latin typeface="Segoe UI" panose="020B0502040204020203" pitchFamily="34" charset="0"/>
                <a:cs typeface="Segoe UI" panose="020B0502040204020203" pitchFamily="34" charset="0"/>
              </a:rPr>
              <a:t>Policy Management</a:t>
            </a:r>
          </a:p>
          <a:p>
            <a:pPr algn="r" defTabSz="950938">
              <a:lnSpc>
                <a:spcPct val="90000"/>
              </a:lnSpc>
              <a:spcBef>
                <a:spcPts val="300"/>
              </a:spcBef>
              <a:defRPr/>
            </a:pPr>
            <a:r>
              <a:rPr lang="en-US" sz="1326" dirty="0">
                <a:gradFill>
                  <a:gsLst>
                    <a:gs pos="78761">
                      <a:srgbClr val="505050"/>
                    </a:gs>
                    <a:gs pos="0">
                      <a:srgbClr val="505050"/>
                    </a:gs>
                  </a:gsLst>
                  <a:lin ang="5400000" scaled="0"/>
                </a:gradFill>
                <a:latin typeface="Segoe UI" panose="020B0502040204020203" pitchFamily="34" charset="0"/>
                <a:cs typeface="Segoe UI" panose="020B0502040204020203" pitchFamily="34" charset="0"/>
              </a:rPr>
              <a:t>Cost Management</a:t>
            </a:r>
          </a:p>
        </p:txBody>
      </p:sp>
      <p:sp>
        <p:nvSpPr>
          <p:cNvPr id="76" name="Oval 75">
            <a:extLst>
              <a:ext uri="{FF2B5EF4-FFF2-40B4-BE49-F238E27FC236}">
                <a16:creationId xmlns:a16="http://schemas.microsoft.com/office/drawing/2014/main" id="{63F975E0-310C-4521-846F-D6E091A04097}"/>
              </a:ext>
            </a:extLst>
          </p:cNvPr>
          <p:cNvSpPr/>
          <p:nvPr/>
        </p:nvSpPr>
        <p:spPr bwMode="auto">
          <a:xfrm>
            <a:off x="3448843" y="4325821"/>
            <a:ext cx="1773750" cy="613696"/>
          </a:xfrm>
          <a:prstGeom prst="ellipse">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7" name="Group 26">
            <a:extLst>
              <a:ext uri="{FF2B5EF4-FFF2-40B4-BE49-F238E27FC236}">
                <a16:creationId xmlns:a16="http://schemas.microsoft.com/office/drawing/2014/main" id="{CBF4707C-D978-46A8-9384-64BC502A7B85}"/>
              </a:ext>
            </a:extLst>
          </p:cNvPr>
          <p:cNvGrpSpPr/>
          <p:nvPr/>
        </p:nvGrpSpPr>
        <p:grpSpPr>
          <a:xfrm>
            <a:off x="8315278" y="3806719"/>
            <a:ext cx="705164" cy="705164"/>
            <a:chOff x="543027" y="3837090"/>
            <a:chExt cx="509065" cy="509065"/>
          </a:xfrm>
        </p:grpSpPr>
        <p:sp>
          <p:nvSpPr>
            <p:cNvPr id="28" name="Oval 27">
              <a:extLst>
                <a:ext uri="{FF2B5EF4-FFF2-40B4-BE49-F238E27FC236}">
                  <a16:creationId xmlns:a16="http://schemas.microsoft.com/office/drawing/2014/main" id="{F8AB32B3-730F-4584-A6D5-CD3F07775064}"/>
                </a:ext>
              </a:extLst>
            </p:cNvPr>
            <p:cNvSpPr/>
            <p:nvPr/>
          </p:nvSpPr>
          <p:spPr bwMode="auto">
            <a:xfrm>
              <a:off x="543027" y="3837090"/>
              <a:ext cx="509065" cy="509065"/>
            </a:xfrm>
            <a:prstGeom prst="ellipse">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 name="server_2">
              <a:extLst>
                <a:ext uri="{FF2B5EF4-FFF2-40B4-BE49-F238E27FC236}">
                  <a16:creationId xmlns:a16="http://schemas.microsoft.com/office/drawing/2014/main" id="{F749B5E9-FC6C-444B-BA10-8D816567159C}"/>
                </a:ext>
              </a:extLst>
            </p:cNvPr>
            <p:cNvSpPr>
              <a:spLocks noChangeAspect="1" noEditPoints="1"/>
            </p:cNvSpPr>
            <p:nvPr/>
          </p:nvSpPr>
          <p:spPr bwMode="auto">
            <a:xfrm>
              <a:off x="672552" y="3948728"/>
              <a:ext cx="260467" cy="323283"/>
            </a:xfrm>
            <a:custGeom>
              <a:avLst/>
              <a:gdLst>
                <a:gd name="T0" fmla="*/ 122 w 270"/>
                <a:gd name="T1" fmla="*/ 336 h 336"/>
                <a:gd name="T2" fmla="*/ 0 w 270"/>
                <a:gd name="T3" fmla="*/ 336 h 336"/>
                <a:gd name="T4" fmla="*/ 0 w 270"/>
                <a:gd name="T5" fmla="*/ 0 h 336"/>
                <a:gd name="T6" fmla="*/ 201 w 270"/>
                <a:gd name="T7" fmla="*/ 0 h 336"/>
                <a:gd name="T8" fmla="*/ 201 w 270"/>
                <a:gd name="T9" fmla="*/ 138 h 336"/>
                <a:gd name="T10" fmla="*/ 270 w 270"/>
                <a:gd name="T11" fmla="*/ 245 h 336"/>
                <a:gd name="T12" fmla="*/ 155 w 270"/>
                <a:gd name="T13" fmla="*/ 245 h 336"/>
                <a:gd name="T14" fmla="*/ 155 w 270"/>
                <a:gd name="T15" fmla="*/ 336 h 336"/>
                <a:gd name="T16" fmla="*/ 270 w 270"/>
                <a:gd name="T17" fmla="*/ 336 h 336"/>
                <a:gd name="T18" fmla="*/ 270 w 270"/>
                <a:gd name="T19" fmla="*/ 245 h 336"/>
                <a:gd name="T20" fmla="*/ 245 w 270"/>
                <a:gd name="T21" fmla="*/ 245 h 336"/>
                <a:gd name="T22" fmla="*/ 245 w 270"/>
                <a:gd name="T23" fmla="*/ 211 h 336"/>
                <a:gd name="T24" fmla="*/ 213 w 270"/>
                <a:gd name="T25" fmla="*/ 179 h 336"/>
                <a:gd name="T26" fmla="*/ 181 w 270"/>
                <a:gd name="T27" fmla="*/ 211 h 336"/>
                <a:gd name="T28" fmla="*/ 181 w 270"/>
                <a:gd name="T29" fmla="*/ 245 h 336"/>
                <a:gd name="T30" fmla="*/ 77 w 270"/>
                <a:gd name="T31" fmla="*/ 290 h 336"/>
                <a:gd name="T32" fmla="*/ 122 w 270"/>
                <a:gd name="T33" fmla="*/ 29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0" h="336">
                  <a:moveTo>
                    <a:pt x="122" y="336"/>
                  </a:moveTo>
                  <a:cubicBezTo>
                    <a:pt x="0" y="336"/>
                    <a:pt x="0" y="336"/>
                    <a:pt x="0" y="336"/>
                  </a:cubicBezTo>
                  <a:cubicBezTo>
                    <a:pt x="0" y="0"/>
                    <a:pt x="0" y="0"/>
                    <a:pt x="0" y="0"/>
                  </a:cubicBezTo>
                  <a:cubicBezTo>
                    <a:pt x="201" y="0"/>
                    <a:pt x="201" y="0"/>
                    <a:pt x="201" y="0"/>
                  </a:cubicBezTo>
                  <a:cubicBezTo>
                    <a:pt x="201" y="138"/>
                    <a:pt x="201" y="138"/>
                    <a:pt x="201" y="138"/>
                  </a:cubicBezTo>
                  <a:moveTo>
                    <a:pt x="270" y="245"/>
                  </a:moveTo>
                  <a:cubicBezTo>
                    <a:pt x="155" y="245"/>
                    <a:pt x="155" y="245"/>
                    <a:pt x="155" y="245"/>
                  </a:cubicBezTo>
                  <a:cubicBezTo>
                    <a:pt x="155" y="336"/>
                    <a:pt x="155" y="336"/>
                    <a:pt x="155" y="336"/>
                  </a:cubicBezTo>
                  <a:cubicBezTo>
                    <a:pt x="270" y="336"/>
                    <a:pt x="270" y="336"/>
                    <a:pt x="270" y="336"/>
                  </a:cubicBezTo>
                  <a:lnTo>
                    <a:pt x="270" y="245"/>
                  </a:lnTo>
                  <a:close/>
                  <a:moveTo>
                    <a:pt x="245" y="245"/>
                  </a:moveTo>
                  <a:cubicBezTo>
                    <a:pt x="245" y="211"/>
                    <a:pt x="245" y="211"/>
                    <a:pt x="245" y="211"/>
                  </a:cubicBezTo>
                  <a:cubicBezTo>
                    <a:pt x="245" y="193"/>
                    <a:pt x="230" y="179"/>
                    <a:pt x="213" y="179"/>
                  </a:cubicBezTo>
                  <a:cubicBezTo>
                    <a:pt x="195" y="179"/>
                    <a:pt x="181" y="193"/>
                    <a:pt x="181" y="211"/>
                  </a:cubicBezTo>
                  <a:cubicBezTo>
                    <a:pt x="181" y="245"/>
                    <a:pt x="181" y="245"/>
                    <a:pt x="181" y="245"/>
                  </a:cubicBezTo>
                  <a:moveTo>
                    <a:pt x="77" y="290"/>
                  </a:moveTo>
                  <a:cubicBezTo>
                    <a:pt x="122" y="290"/>
                    <a:pt x="122" y="290"/>
                    <a:pt x="122" y="290"/>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97"/>
              <a:endParaRPr lang="en-US" sz="900">
                <a:gradFill>
                  <a:gsLst>
                    <a:gs pos="0">
                      <a:srgbClr val="505050"/>
                    </a:gs>
                    <a:gs pos="100000">
                      <a:srgbClr val="505050"/>
                    </a:gs>
                  </a:gsLst>
                </a:gradFill>
                <a:latin typeface="Segoe UI"/>
              </a:endParaRPr>
            </a:p>
          </p:txBody>
        </p:sp>
      </p:grpSp>
      <p:grpSp>
        <p:nvGrpSpPr>
          <p:cNvPr id="40" name="Group 39">
            <a:extLst>
              <a:ext uri="{FF2B5EF4-FFF2-40B4-BE49-F238E27FC236}">
                <a16:creationId xmlns:a16="http://schemas.microsoft.com/office/drawing/2014/main" id="{3B98E7D8-8987-4F56-ADFE-7F52CC67E6FC}"/>
              </a:ext>
            </a:extLst>
          </p:cNvPr>
          <p:cNvGrpSpPr/>
          <p:nvPr/>
        </p:nvGrpSpPr>
        <p:grpSpPr>
          <a:xfrm>
            <a:off x="5855114" y="2082820"/>
            <a:ext cx="702020" cy="702020"/>
            <a:chOff x="544162" y="3038125"/>
            <a:chExt cx="506795" cy="506795"/>
          </a:xfrm>
        </p:grpSpPr>
        <p:sp>
          <p:nvSpPr>
            <p:cNvPr id="41" name="Oval 40">
              <a:extLst>
                <a:ext uri="{FF2B5EF4-FFF2-40B4-BE49-F238E27FC236}">
                  <a16:creationId xmlns:a16="http://schemas.microsoft.com/office/drawing/2014/main" id="{E4867B24-EB8E-4C9F-9B07-2808B2FD4165}"/>
                </a:ext>
              </a:extLst>
            </p:cNvPr>
            <p:cNvSpPr/>
            <p:nvPr/>
          </p:nvSpPr>
          <p:spPr bwMode="auto">
            <a:xfrm>
              <a:off x="544162" y="3038125"/>
              <a:ext cx="506795" cy="506795"/>
            </a:xfrm>
            <a:prstGeom prst="ellipse">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3" name="Compare_F057">
              <a:extLst>
                <a:ext uri="{FF2B5EF4-FFF2-40B4-BE49-F238E27FC236}">
                  <a16:creationId xmlns:a16="http://schemas.microsoft.com/office/drawing/2014/main" id="{B672988F-46BE-46A7-807E-FAFBB509901F}"/>
                </a:ext>
              </a:extLst>
            </p:cNvPr>
            <p:cNvSpPr>
              <a:spLocks noChangeAspect="1" noEditPoints="1"/>
            </p:cNvSpPr>
            <p:nvPr/>
          </p:nvSpPr>
          <p:spPr bwMode="auto">
            <a:xfrm>
              <a:off x="637591" y="3132172"/>
              <a:ext cx="313834" cy="324074"/>
            </a:xfrm>
            <a:custGeom>
              <a:avLst/>
              <a:gdLst>
                <a:gd name="T0" fmla="*/ 0 w 3750"/>
                <a:gd name="T1" fmla="*/ 371 h 3871"/>
                <a:gd name="T2" fmla="*/ 3750 w 3750"/>
                <a:gd name="T3" fmla="*/ 371 h 3871"/>
                <a:gd name="T4" fmla="*/ 1874 w 3750"/>
                <a:gd name="T5" fmla="*/ 0 h 3871"/>
                <a:gd name="T6" fmla="*/ 1874 w 3750"/>
                <a:gd name="T7" fmla="*/ 3352 h 3871"/>
                <a:gd name="T8" fmla="*/ 0 w 3750"/>
                <a:gd name="T9" fmla="*/ 1871 h 3871"/>
                <a:gd name="T10" fmla="*/ 1500 w 3750"/>
                <a:gd name="T11" fmla="*/ 1871 h 3871"/>
                <a:gd name="T12" fmla="*/ 2250 w 3750"/>
                <a:gd name="T13" fmla="*/ 1871 h 3871"/>
                <a:gd name="T14" fmla="*/ 3750 w 3750"/>
                <a:gd name="T15" fmla="*/ 1871 h 3871"/>
                <a:gd name="T16" fmla="*/ 250 w 3750"/>
                <a:gd name="T17" fmla="*/ 3871 h 3871"/>
                <a:gd name="T18" fmla="*/ 3500 w 3750"/>
                <a:gd name="T19" fmla="*/ 3871 h 3871"/>
                <a:gd name="T20" fmla="*/ 3116 w 3750"/>
                <a:gd name="T21" fmla="*/ 3869 h 3871"/>
                <a:gd name="T22" fmla="*/ 634 w 3750"/>
                <a:gd name="T23" fmla="*/ 3869 h 3871"/>
                <a:gd name="T24" fmla="*/ 138 w 3750"/>
                <a:gd name="T25" fmla="*/ 1871 h 3871"/>
                <a:gd name="T26" fmla="*/ 750 w 3750"/>
                <a:gd name="T27" fmla="*/ 2371 h 3871"/>
                <a:gd name="T28" fmla="*/ 1362 w 3750"/>
                <a:gd name="T29" fmla="*/ 1872 h 3871"/>
                <a:gd name="T30" fmla="*/ 2388 w 3750"/>
                <a:gd name="T31" fmla="*/ 1871 h 3871"/>
                <a:gd name="T32" fmla="*/ 3000 w 3750"/>
                <a:gd name="T33" fmla="*/ 2371 h 3871"/>
                <a:gd name="T34" fmla="*/ 3612 w 3750"/>
                <a:gd name="T35" fmla="*/ 1872 h 3871"/>
                <a:gd name="T36" fmla="*/ 764 w 3750"/>
                <a:gd name="T37" fmla="*/ 371 h 3871"/>
                <a:gd name="T38" fmla="*/ 736 w 3750"/>
                <a:gd name="T39" fmla="*/ 371 h 3871"/>
                <a:gd name="T40" fmla="*/ 313 w 3750"/>
                <a:gd name="T41" fmla="*/ 1871 h 3871"/>
                <a:gd name="T42" fmla="*/ 1188 w 3750"/>
                <a:gd name="T43" fmla="*/ 1871 h 3871"/>
                <a:gd name="T44" fmla="*/ 764 w 3750"/>
                <a:gd name="T45" fmla="*/ 371 h 3871"/>
                <a:gd name="T46" fmla="*/ 3014 w 3750"/>
                <a:gd name="T47" fmla="*/ 371 h 3871"/>
                <a:gd name="T48" fmla="*/ 2986 w 3750"/>
                <a:gd name="T49" fmla="*/ 371 h 3871"/>
                <a:gd name="T50" fmla="*/ 2563 w 3750"/>
                <a:gd name="T51" fmla="*/ 1871 h 3871"/>
                <a:gd name="T52" fmla="*/ 3438 w 3750"/>
                <a:gd name="T53" fmla="*/ 1871 h 3871"/>
                <a:gd name="T54" fmla="*/ 3014 w 3750"/>
                <a:gd name="T55" fmla="*/ 371 h 38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750" h="3871">
                  <a:moveTo>
                    <a:pt x="0" y="371"/>
                  </a:moveTo>
                  <a:cubicBezTo>
                    <a:pt x="3750" y="371"/>
                    <a:pt x="3750" y="371"/>
                    <a:pt x="3750" y="371"/>
                  </a:cubicBezTo>
                  <a:moveTo>
                    <a:pt x="1874" y="0"/>
                  </a:moveTo>
                  <a:cubicBezTo>
                    <a:pt x="1874" y="3352"/>
                    <a:pt x="1874" y="3352"/>
                    <a:pt x="1874" y="3352"/>
                  </a:cubicBezTo>
                  <a:moveTo>
                    <a:pt x="0" y="1871"/>
                  </a:moveTo>
                  <a:cubicBezTo>
                    <a:pt x="1500" y="1871"/>
                    <a:pt x="1500" y="1871"/>
                    <a:pt x="1500" y="1871"/>
                  </a:cubicBezTo>
                  <a:moveTo>
                    <a:pt x="2250" y="1871"/>
                  </a:moveTo>
                  <a:cubicBezTo>
                    <a:pt x="3750" y="1871"/>
                    <a:pt x="3750" y="1871"/>
                    <a:pt x="3750" y="1871"/>
                  </a:cubicBezTo>
                  <a:moveTo>
                    <a:pt x="250" y="3871"/>
                  </a:moveTo>
                  <a:cubicBezTo>
                    <a:pt x="3500" y="3871"/>
                    <a:pt x="3500" y="3871"/>
                    <a:pt x="3500" y="3871"/>
                  </a:cubicBezTo>
                  <a:moveTo>
                    <a:pt x="3116" y="3869"/>
                  </a:moveTo>
                  <a:cubicBezTo>
                    <a:pt x="2430" y="3184"/>
                    <a:pt x="1320" y="3184"/>
                    <a:pt x="634" y="3869"/>
                  </a:cubicBezTo>
                  <a:moveTo>
                    <a:pt x="138" y="1871"/>
                  </a:moveTo>
                  <a:cubicBezTo>
                    <a:pt x="195" y="2156"/>
                    <a:pt x="448" y="2371"/>
                    <a:pt x="750" y="2371"/>
                  </a:cubicBezTo>
                  <a:cubicBezTo>
                    <a:pt x="1052" y="2371"/>
                    <a:pt x="1304" y="2157"/>
                    <a:pt x="1362" y="1872"/>
                  </a:cubicBezTo>
                  <a:moveTo>
                    <a:pt x="2388" y="1871"/>
                  </a:moveTo>
                  <a:cubicBezTo>
                    <a:pt x="2446" y="2156"/>
                    <a:pt x="2698" y="2371"/>
                    <a:pt x="3000" y="2371"/>
                  </a:cubicBezTo>
                  <a:cubicBezTo>
                    <a:pt x="3302" y="2371"/>
                    <a:pt x="3554" y="2157"/>
                    <a:pt x="3612" y="1872"/>
                  </a:cubicBezTo>
                  <a:moveTo>
                    <a:pt x="764" y="371"/>
                  </a:moveTo>
                  <a:cubicBezTo>
                    <a:pt x="736" y="371"/>
                    <a:pt x="736" y="371"/>
                    <a:pt x="736" y="371"/>
                  </a:cubicBezTo>
                  <a:cubicBezTo>
                    <a:pt x="313" y="1871"/>
                    <a:pt x="313" y="1871"/>
                    <a:pt x="313" y="1871"/>
                  </a:cubicBezTo>
                  <a:cubicBezTo>
                    <a:pt x="1188" y="1871"/>
                    <a:pt x="1188" y="1871"/>
                    <a:pt x="1188" y="1871"/>
                  </a:cubicBezTo>
                  <a:cubicBezTo>
                    <a:pt x="1188" y="1871"/>
                    <a:pt x="791" y="461"/>
                    <a:pt x="764" y="371"/>
                  </a:cubicBezTo>
                  <a:close/>
                  <a:moveTo>
                    <a:pt x="3014" y="371"/>
                  </a:moveTo>
                  <a:cubicBezTo>
                    <a:pt x="2986" y="371"/>
                    <a:pt x="2986" y="371"/>
                    <a:pt x="2986" y="371"/>
                  </a:cubicBezTo>
                  <a:cubicBezTo>
                    <a:pt x="2563" y="1871"/>
                    <a:pt x="2563" y="1871"/>
                    <a:pt x="2563" y="1871"/>
                  </a:cubicBezTo>
                  <a:cubicBezTo>
                    <a:pt x="3438" y="1871"/>
                    <a:pt x="3438" y="1871"/>
                    <a:pt x="3438" y="1871"/>
                  </a:cubicBezTo>
                  <a:cubicBezTo>
                    <a:pt x="3438" y="1871"/>
                    <a:pt x="3041" y="461"/>
                    <a:pt x="3014" y="371"/>
                  </a:cubicBezTo>
                  <a:close/>
                </a:path>
              </a:pathLst>
            </a:custGeom>
            <a:noFill/>
            <a:ln w="158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97"/>
              <a:endParaRPr lang="en-US" sz="900">
                <a:gradFill>
                  <a:gsLst>
                    <a:gs pos="0">
                      <a:srgbClr val="505050"/>
                    </a:gs>
                    <a:gs pos="100000">
                      <a:srgbClr val="505050"/>
                    </a:gs>
                  </a:gsLst>
                  <a:lin ang="5400000" scaled="1"/>
                </a:gradFill>
                <a:latin typeface="Segoe UI"/>
              </a:endParaRPr>
            </a:p>
          </p:txBody>
        </p:sp>
      </p:grpSp>
      <p:cxnSp>
        <p:nvCxnSpPr>
          <p:cNvPr id="51" name="Connector: Elbow 50">
            <a:extLst>
              <a:ext uri="{FF2B5EF4-FFF2-40B4-BE49-F238E27FC236}">
                <a16:creationId xmlns:a16="http://schemas.microsoft.com/office/drawing/2014/main" id="{42500034-4DEA-4C18-A7F3-FC23EE46FE23}"/>
              </a:ext>
            </a:extLst>
          </p:cNvPr>
          <p:cNvCxnSpPr>
            <a:cxnSpLocks/>
          </p:cNvCxnSpPr>
          <p:nvPr/>
        </p:nvCxnSpPr>
        <p:spPr>
          <a:xfrm flipV="1">
            <a:off x="8425455" y="2431452"/>
            <a:ext cx="688802" cy="2376"/>
          </a:xfrm>
          <a:prstGeom prst="bentConnector3">
            <a:avLst/>
          </a:prstGeom>
          <a:ln w="25400">
            <a:solidFill>
              <a:schemeClr val="tx2"/>
            </a:solidFill>
            <a:prstDash val="sysDash"/>
            <a:headEnd type="none"/>
            <a:tailEnd type="oval"/>
          </a:ln>
        </p:spPr>
        <p:style>
          <a:lnRef idx="1">
            <a:schemeClr val="accent1"/>
          </a:lnRef>
          <a:fillRef idx="0">
            <a:schemeClr val="accent1"/>
          </a:fillRef>
          <a:effectRef idx="0">
            <a:schemeClr val="accent1"/>
          </a:effectRef>
          <a:fontRef idx="minor">
            <a:schemeClr val="tx1"/>
          </a:fontRef>
        </p:style>
      </p:cxnSp>
      <p:cxnSp>
        <p:nvCxnSpPr>
          <p:cNvPr id="53" name="Connector: Elbow 52">
            <a:extLst>
              <a:ext uri="{FF2B5EF4-FFF2-40B4-BE49-F238E27FC236}">
                <a16:creationId xmlns:a16="http://schemas.microsoft.com/office/drawing/2014/main" id="{A3513CF1-80B1-42EC-928D-6EAB861AD35D}"/>
              </a:ext>
            </a:extLst>
          </p:cNvPr>
          <p:cNvCxnSpPr>
            <a:cxnSpLocks/>
          </p:cNvCxnSpPr>
          <p:nvPr/>
        </p:nvCxnSpPr>
        <p:spPr>
          <a:xfrm rot="10800000">
            <a:off x="5145903" y="2431453"/>
            <a:ext cx="688802" cy="2376"/>
          </a:xfrm>
          <a:prstGeom prst="bentConnector3">
            <a:avLst/>
          </a:prstGeom>
          <a:ln w="25400">
            <a:solidFill>
              <a:schemeClr val="tx2"/>
            </a:solidFill>
            <a:prstDash val="sysDash"/>
            <a:headEnd type="none"/>
            <a:tailEnd type="ova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490F3157-6C9E-4186-A0EB-A10EE74B1392}"/>
              </a:ext>
            </a:extLst>
          </p:cNvPr>
          <p:cNvCxnSpPr>
            <a:cxnSpLocks/>
          </p:cNvCxnSpPr>
          <p:nvPr/>
        </p:nvCxnSpPr>
        <p:spPr>
          <a:xfrm flipH="1">
            <a:off x="7131015" y="5424357"/>
            <a:ext cx="497" cy="487128"/>
          </a:xfrm>
          <a:prstGeom prst="line">
            <a:avLst/>
          </a:prstGeom>
          <a:ln w="25400">
            <a:solidFill>
              <a:schemeClr val="tx2"/>
            </a:solidFill>
            <a:prstDash val="sysDash"/>
            <a:headEnd type="none"/>
            <a:tailEnd type="oval"/>
          </a:ln>
        </p:spPr>
        <p:style>
          <a:lnRef idx="1">
            <a:schemeClr val="accent1"/>
          </a:lnRef>
          <a:fillRef idx="0">
            <a:schemeClr val="accent1"/>
          </a:fillRef>
          <a:effectRef idx="0">
            <a:schemeClr val="accent1"/>
          </a:effectRef>
          <a:fontRef idx="minor">
            <a:schemeClr val="tx1"/>
          </a:fontRef>
        </p:style>
      </p:cxnSp>
      <p:grpSp>
        <p:nvGrpSpPr>
          <p:cNvPr id="31" name="Group 30">
            <a:extLst>
              <a:ext uri="{FF2B5EF4-FFF2-40B4-BE49-F238E27FC236}">
                <a16:creationId xmlns:a16="http://schemas.microsoft.com/office/drawing/2014/main" id="{9BD64EFC-81A6-4DDF-B422-BE758F8FBB7E}"/>
              </a:ext>
            </a:extLst>
          </p:cNvPr>
          <p:cNvGrpSpPr/>
          <p:nvPr/>
        </p:nvGrpSpPr>
        <p:grpSpPr>
          <a:xfrm>
            <a:off x="5436792" y="3764707"/>
            <a:ext cx="764213" cy="764213"/>
            <a:chOff x="4270669" y="3638704"/>
            <a:chExt cx="551693" cy="551693"/>
          </a:xfrm>
          <a:effectLst/>
        </p:grpSpPr>
        <p:sp>
          <p:nvSpPr>
            <p:cNvPr id="45" name="Oval 44">
              <a:extLst>
                <a:ext uri="{FF2B5EF4-FFF2-40B4-BE49-F238E27FC236}">
                  <a16:creationId xmlns:a16="http://schemas.microsoft.com/office/drawing/2014/main" id="{3CFDDF8B-5104-4988-8546-B50E8A7FEB25}"/>
                </a:ext>
              </a:extLst>
            </p:cNvPr>
            <p:cNvSpPr/>
            <p:nvPr/>
          </p:nvSpPr>
          <p:spPr bwMode="auto">
            <a:xfrm>
              <a:off x="4270669" y="3638704"/>
              <a:ext cx="551693" cy="551693"/>
            </a:xfrm>
            <a:prstGeom prst="ellipse">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 name="Processing_E9F5">
              <a:extLst>
                <a:ext uri="{FF2B5EF4-FFF2-40B4-BE49-F238E27FC236}">
                  <a16:creationId xmlns:a16="http://schemas.microsoft.com/office/drawing/2014/main" id="{5EC28FC5-77D2-4773-A252-771734421A8F}"/>
                </a:ext>
              </a:extLst>
            </p:cNvPr>
            <p:cNvSpPr>
              <a:spLocks noChangeAspect="1" noEditPoints="1"/>
            </p:cNvSpPr>
            <p:nvPr/>
          </p:nvSpPr>
          <p:spPr bwMode="auto">
            <a:xfrm>
              <a:off x="4359029" y="3756092"/>
              <a:ext cx="375768" cy="327271"/>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97"/>
              <a:endParaRPr lang="en-US" dirty="0">
                <a:solidFill>
                  <a:srgbClr val="505050"/>
                </a:solidFill>
                <a:latin typeface="Segoe UI"/>
              </a:endParaRPr>
            </a:p>
          </p:txBody>
        </p:sp>
      </p:grpSp>
      <p:grpSp>
        <p:nvGrpSpPr>
          <p:cNvPr id="5" name="Group 4">
            <a:extLst>
              <a:ext uri="{FF2B5EF4-FFF2-40B4-BE49-F238E27FC236}">
                <a16:creationId xmlns:a16="http://schemas.microsoft.com/office/drawing/2014/main" id="{95FE535D-6FBE-4A38-92CB-35EA27337062}"/>
              </a:ext>
            </a:extLst>
          </p:cNvPr>
          <p:cNvGrpSpPr/>
          <p:nvPr/>
        </p:nvGrpSpPr>
        <p:grpSpPr>
          <a:xfrm>
            <a:off x="7747251" y="2084523"/>
            <a:ext cx="698613" cy="698613"/>
            <a:chOff x="6960555" y="1793150"/>
            <a:chExt cx="504336" cy="504336"/>
          </a:xfrm>
        </p:grpSpPr>
        <p:sp>
          <p:nvSpPr>
            <p:cNvPr id="32" name="Oval 31">
              <a:extLst>
                <a:ext uri="{FF2B5EF4-FFF2-40B4-BE49-F238E27FC236}">
                  <a16:creationId xmlns:a16="http://schemas.microsoft.com/office/drawing/2014/main" id="{F40EB588-1D02-476A-A134-047BEFACDB7D}"/>
                </a:ext>
              </a:extLst>
            </p:cNvPr>
            <p:cNvSpPr/>
            <p:nvPr/>
          </p:nvSpPr>
          <p:spPr bwMode="auto">
            <a:xfrm>
              <a:off x="6960555" y="1793150"/>
              <a:ext cx="504336" cy="504336"/>
            </a:xfrm>
            <a:prstGeom prst="ellipse">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9" name="Shield_EA18">
              <a:extLst>
                <a:ext uri="{FF2B5EF4-FFF2-40B4-BE49-F238E27FC236}">
                  <a16:creationId xmlns:a16="http://schemas.microsoft.com/office/drawing/2014/main" id="{E95AF515-5C11-4924-8E0B-38708C5E6651}"/>
                </a:ext>
              </a:extLst>
            </p:cNvPr>
            <p:cNvSpPr>
              <a:spLocks noChangeAspect="1"/>
            </p:cNvSpPr>
            <p:nvPr/>
          </p:nvSpPr>
          <p:spPr bwMode="auto">
            <a:xfrm>
              <a:off x="7059411" y="1897083"/>
              <a:ext cx="307874" cy="327783"/>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97"/>
              <a:endParaRPr lang="en-US">
                <a:gradFill>
                  <a:gsLst>
                    <a:gs pos="0">
                      <a:srgbClr val="505050"/>
                    </a:gs>
                    <a:gs pos="100000">
                      <a:srgbClr val="505050"/>
                    </a:gs>
                  </a:gsLst>
                </a:gradFill>
                <a:latin typeface="Segoe UI"/>
              </a:endParaRPr>
            </a:p>
          </p:txBody>
        </p:sp>
      </p:grpSp>
      <p:grpSp>
        <p:nvGrpSpPr>
          <p:cNvPr id="2" name="Group 1">
            <a:extLst>
              <a:ext uri="{FF2B5EF4-FFF2-40B4-BE49-F238E27FC236}">
                <a16:creationId xmlns:a16="http://schemas.microsoft.com/office/drawing/2014/main" id="{0F3A66BE-C6E9-4FB2-8D98-65578C64E627}"/>
              </a:ext>
            </a:extLst>
          </p:cNvPr>
          <p:cNvGrpSpPr/>
          <p:nvPr/>
        </p:nvGrpSpPr>
        <p:grpSpPr>
          <a:xfrm>
            <a:off x="6812192" y="4855443"/>
            <a:ext cx="679457" cy="568914"/>
            <a:chOff x="5944128" y="4932798"/>
            <a:chExt cx="490507" cy="410705"/>
          </a:xfrm>
        </p:grpSpPr>
        <p:sp>
          <p:nvSpPr>
            <p:cNvPr id="37" name="Oval 36">
              <a:extLst>
                <a:ext uri="{FF2B5EF4-FFF2-40B4-BE49-F238E27FC236}">
                  <a16:creationId xmlns:a16="http://schemas.microsoft.com/office/drawing/2014/main" id="{17214C49-3E9C-4144-9DED-0CBEF3401AA0}"/>
                </a:ext>
              </a:extLst>
            </p:cNvPr>
            <p:cNvSpPr/>
            <p:nvPr/>
          </p:nvSpPr>
          <p:spPr bwMode="auto">
            <a:xfrm>
              <a:off x="5944128" y="4932798"/>
              <a:ext cx="490507" cy="410705"/>
            </a:xfrm>
            <a:prstGeom prst="ellipse">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6" name="magnify">
              <a:extLst>
                <a:ext uri="{FF2B5EF4-FFF2-40B4-BE49-F238E27FC236}">
                  <a16:creationId xmlns:a16="http://schemas.microsoft.com/office/drawing/2014/main" id="{FF7B2A4F-8052-44DD-84A2-DAB5D56653F9}"/>
                </a:ext>
              </a:extLst>
            </p:cNvPr>
            <p:cNvSpPr>
              <a:spLocks noChangeAspect="1" noEditPoints="1"/>
            </p:cNvSpPr>
            <p:nvPr/>
          </p:nvSpPr>
          <p:spPr bwMode="auto">
            <a:xfrm flipH="1">
              <a:off x="6041981" y="5036887"/>
              <a:ext cx="306731" cy="300869"/>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97"/>
              <a:endParaRPr lang="en-US">
                <a:solidFill>
                  <a:srgbClr val="505050"/>
                </a:solidFill>
                <a:latin typeface="Segoe UI"/>
              </a:endParaRPr>
            </a:p>
          </p:txBody>
        </p:sp>
      </p:grpSp>
      <p:sp>
        <p:nvSpPr>
          <p:cNvPr id="64" name="Rectangle 63">
            <a:extLst>
              <a:ext uri="{FF2B5EF4-FFF2-40B4-BE49-F238E27FC236}">
                <a16:creationId xmlns:a16="http://schemas.microsoft.com/office/drawing/2014/main" id="{4F665637-05CF-423C-AF80-6FCFD5196801}"/>
              </a:ext>
            </a:extLst>
          </p:cNvPr>
          <p:cNvSpPr/>
          <p:nvPr/>
        </p:nvSpPr>
        <p:spPr>
          <a:xfrm>
            <a:off x="5603821" y="6232342"/>
            <a:ext cx="3094355" cy="966785"/>
          </a:xfrm>
          <a:prstGeom prst="rect">
            <a:avLst/>
          </a:prstGeom>
          <a:noFill/>
        </p:spPr>
        <p:txBody>
          <a:bodyPr wrap="none" lIns="182854" tIns="146283" rIns="182854" bIns="146283" rtlCol="0">
            <a:spAutoFit/>
          </a:bodyPr>
          <a:lstStyle/>
          <a:p>
            <a:pPr algn="ctr" defTabSz="950938">
              <a:lnSpc>
                <a:spcPct val="90000"/>
              </a:lnSpc>
              <a:spcBef>
                <a:spcPts val="300"/>
              </a:spcBef>
              <a:defRPr/>
            </a:pPr>
            <a:r>
              <a:rPr lang="en-US" sz="1399" dirty="0">
                <a:gradFill>
                  <a:gsLst>
                    <a:gs pos="78761">
                      <a:srgbClr val="353535"/>
                    </a:gs>
                    <a:gs pos="0">
                      <a:srgbClr val="353535"/>
                    </a:gs>
                  </a:gsLst>
                  <a:lin ang="5400000" scaled="0"/>
                </a:gradFill>
                <a:latin typeface="Segoe UI" panose="020B0502040204020203" pitchFamily="34" charset="0"/>
                <a:cs typeface="Segoe UI" panose="020B0502040204020203" pitchFamily="34" charset="0"/>
              </a:rPr>
              <a:t>App, Infra, &amp; Network Monitoring</a:t>
            </a:r>
          </a:p>
          <a:p>
            <a:pPr algn="ctr" defTabSz="950938">
              <a:lnSpc>
                <a:spcPct val="90000"/>
              </a:lnSpc>
              <a:spcBef>
                <a:spcPts val="300"/>
              </a:spcBef>
              <a:defRPr/>
            </a:pPr>
            <a:r>
              <a:rPr lang="en-US" sz="1399" dirty="0">
                <a:gradFill>
                  <a:gsLst>
                    <a:gs pos="78761">
                      <a:srgbClr val="353535"/>
                    </a:gs>
                    <a:gs pos="0">
                      <a:srgbClr val="353535"/>
                    </a:gs>
                  </a:gsLst>
                  <a:lin ang="5400000" scaled="0"/>
                </a:gradFill>
                <a:latin typeface="Segoe UI" panose="020B0502040204020203" pitchFamily="34" charset="0"/>
                <a:cs typeface="Segoe UI" panose="020B0502040204020203" pitchFamily="34" charset="0"/>
              </a:rPr>
              <a:t>Log Analytics and Diagnostics</a:t>
            </a:r>
          </a:p>
          <a:p>
            <a:pPr defTabSz="950938">
              <a:lnSpc>
                <a:spcPct val="90000"/>
              </a:lnSpc>
              <a:spcBef>
                <a:spcPts val="300"/>
              </a:spcBef>
              <a:defRPr/>
            </a:pPr>
            <a:endParaRPr lang="en-US" sz="1399" dirty="0">
              <a:gradFill>
                <a:gsLst>
                  <a:gs pos="78761">
                    <a:srgbClr val="353535"/>
                  </a:gs>
                  <a:gs pos="0">
                    <a:srgbClr val="353535"/>
                  </a:gs>
                </a:gsLst>
                <a:lin ang="5400000" scaled="0"/>
              </a:gradFill>
              <a:latin typeface="Segoe UI" panose="020B0502040204020203" pitchFamily="34" charset="0"/>
              <a:cs typeface="Segoe UI" panose="020B0502040204020203" pitchFamily="34" charset="0"/>
            </a:endParaRPr>
          </a:p>
        </p:txBody>
      </p:sp>
      <p:cxnSp>
        <p:nvCxnSpPr>
          <p:cNvPr id="72" name="Straight Connector 71">
            <a:extLst>
              <a:ext uri="{FF2B5EF4-FFF2-40B4-BE49-F238E27FC236}">
                <a16:creationId xmlns:a16="http://schemas.microsoft.com/office/drawing/2014/main" id="{DDA9197E-6702-4430-9385-46341AA9A62D}"/>
              </a:ext>
            </a:extLst>
          </p:cNvPr>
          <p:cNvCxnSpPr>
            <a:cxnSpLocks/>
          </p:cNvCxnSpPr>
          <p:nvPr/>
        </p:nvCxnSpPr>
        <p:spPr>
          <a:xfrm flipH="1">
            <a:off x="5098356" y="4354040"/>
            <a:ext cx="429580" cy="210121"/>
          </a:xfrm>
          <a:prstGeom prst="line">
            <a:avLst/>
          </a:prstGeom>
          <a:ln w="25400">
            <a:solidFill>
              <a:schemeClr val="tx2"/>
            </a:solidFill>
            <a:prstDash val="sysDash"/>
            <a:headEnd type="none"/>
            <a:tailEnd type="ova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69C5B3DB-1958-4221-B6B0-2D3EA61C05F1}"/>
              </a:ext>
            </a:extLst>
          </p:cNvPr>
          <p:cNvCxnSpPr>
            <a:cxnSpLocks/>
          </p:cNvCxnSpPr>
          <p:nvPr/>
        </p:nvCxnSpPr>
        <p:spPr>
          <a:xfrm>
            <a:off x="8993865" y="4374617"/>
            <a:ext cx="468099" cy="151193"/>
          </a:xfrm>
          <a:prstGeom prst="line">
            <a:avLst/>
          </a:prstGeom>
          <a:ln w="25400">
            <a:solidFill>
              <a:schemeClr val="tx2"/>
            </a:solidFill>
            <a:prstDash val="sysDash"/>
            <a:headEnd type="none"/>
            <a:tailEnd type="oval"/>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DAD90C09-5A97-490F-925A-47C03AF63936}"/>
              </a:ext>
            </a:extLst>
          </p:cNvPr>
          <p:cNvSpPr txBox="1">
            <a:spLocks noChangeAspect="1"/>
          </p:cNvSpPr>
          <p:nvPr/>
        </p:nvSpPr>
        <p:spPr>
          <a:xfrm>
            <a:off x="9465594" y="4292194"/>
            <a:ext cx="1046788" cy="525947"/>
          </a:xfrm>
          <a:prstGeom prst="rect">
            <a:avLst/>
          </a:prstGeom>
          <a:noFill/>
        </p:spPr>
        <p:txBody>
          <a:bodyPr wrap="none" lIns="182854" tIns="146283" rIns="182854" bIns="146283" rtlCol="0">
            <a:spAutoFit/>
          </a:bodyPr>
          <a:lstStyle>
            <a:defPPr>
              <a:defRPr lang="en-US"/>
            </a:defPPr>
            <a:lvl1pPr>
              <a:lnSpc>
                <a:spcPct val="90000"/>
              </a:lnSpc>
              <a:spcAft>
                <a:spcPts val="600"/>
              </a:spcAft>
              <a:defRPr sz="2000">
                <a:gradFill>
                  <a:gsLst>
                    <a:gs pos="2917">
                      <a:srgbClr val="000000"/>
                    </a:gs>
                    <a:gs pos="84000">
                      <a:srgbClr val="000000"/>
                    </a:gs>
                  </a:gsLst>
                  <a:lin ang="5400000" scaled="0"/>
                </a:gradFill>
                <a:latin typeface="Segoe Pro Semibold" panose="020B0702040504020203" pitchFamily="34" charset="0"/>
              </a:defRPr>
            </a:lvl1pPr>
          </a:lstStyle>
          <a:p>
            <a:pPr algn="ctr" defTabSz="932597">
              <a:spcAft>
                <a:spcPts val="612"/>
              </a:spcAft>
            </a:pPr>
            <a:r>
              <a:rPr lang="en-US" sz="1632" spc="50" dirty="0">
                <a:solidFill>
                  <a:srgbClr val="0078D7"/>
                </a:solidFill>
                <a:latin typeface="Segoe UI Light" panose="020B0502040204020203" pitchFamily="34" charset="0"/>
                <a:cs typeface="Segoe UI Light" panose="020B0502040204020203" pitchFamily="34" charset="0"/>
              </a:rPr>
              <a:t>Protect</a:t>
            </a:r>
          </a:p>
        </p:txBody>
      </p:sp>
      <p:sp>
        <p:nvSpPr>
          <p:cNvPr id="70" name="TextBox 69">
            <a:extLst>
              <a:ext uri="{FF2B5EF4-FFF2-40B4-BE49-F238E27FC236}">
                <a16:creationId xmlns:a16="http://schemas.microsoft.com/office/drawing/2014/main" id="{FED4E6E8-A1ED-4E82-8245-6C9A38084113}"/>
              </a:ext>
            </a:extLst>
          </p:cNvPr>
          <p:cNvSpPr txBox="1"/>
          <p:nvPr/>
        </p:nvSpPr>
        <p:spPr>
          <a:xfrm>
            <a:off x="9477243" y="4592117"/>
            <a:ext cx="2504151" cy="482719"/>
          </a:xfrm>
          <a:prstGeom prst="rect">
            <a:avLst/>
          </a:prstGeom>
          <a:noFill/>
        </p:spPr>
        <p:txBody>
          <a:bodyPr wrap="none" lIns="182854" tIns="146283" rIns="182854" bIns="146283" rtlCol="0">
            <a:spAutoFit/>
          </a:bodyPr>
          <a:lstStyle/>
          <a:p>
            <a:pPr defTabSz="950938">
              <a:lnSpc>
                <a:spcPct val="90000"/>
              </a:lnSpc>
              <a:spcBef>
                <a:spcPts val="300"/>
              </a:spcBef>
              <a:defRPr/>
            </a:pPr>
            <a:r>
              <a:rPr lang="en-US" sz="1326" dirty="0">
                <a:gradFill>
                  <a:gsLst>
                    <a:gs pos="78761">
                      <a:srgbClr val="505050"/>
                    </a:gs>
                    <a:gs pos="0">
                      <a:srgbClr val="505050"/>
                    </a:gs>
                  </a:gsLst>
                  <a:lin ang="5400000" scaled="0"/>
                </a:gradFill>
                <a:latin typeface="Segoe UI" panose="020B0502040204020203" pitchFamily="34" charset="0"/>
                <a:cs typeface="Segoe UI" panose="020B0502040204020203" pitchFamily="34" charset="0"/>
              </a:rPr>
              <a:t>Backup &amp; Disaster Recovery</a:t>
            </a:r>
          </a:p>
        </p:txBody>
      </p:sp>
      <p:sp>
        <p:nvSpPr>
          <p:cNvPr id="73" name="TextBox 72">
            <a:extLst>
              <a:ext uri="{FF2B5EF4-FFF2-40B4-BE49-F238E27FC236}">
                <a16:creationId xmlns:a16="http://schemas.microsoft.com/office/drawing/2014/main" id="{393C3F61-F05B-439C-84D4-788899A4DEA7}"/>
              </a:ext>
            </a:extLst>
          </p:cNvPr>
          <p:cNvSpPr txBox="1">
            <a:spLocks noChangeAspect="1"/>
          </p:cNvSpPr>
          <p:nvPr/>
        </p:nvSpPr>
        <p:spPr>
          <a:xfrm>
            <a:off x="3657647" y="4292194"/>
            <a:ext cx="1305105" cy="525947"/>
          </a:xfrm>
          <a:prstGeom prst="rect">
            <a:avLst/>
          </a:prstGeom>
          <a:noFill/>
        </p:spPr>
        <p:txBody>
          <a:bodyPr wrap="none" lIns="182854" tIns="146283" rIns="182854" bIns="146283" rtlCol="0">
            <a:spAutoFit/>
          </a:bodyPr>
          <a:lstStyle>
            <a:defPPr>
              <a:defRPr lang="en-US"/>
            </a:defPPr>
            <a:lvl1pPr>
              <a:lnSpc>
                <a:spcPct val="90000"/>
              </a:lnSpc>
              <a:spcAft>
                <a:spcPts val="600"/>
              </a:spcAft>
              <a:defRPr sz="2000">
                <a:gradFill>
                  <a:gsLst>
                    <a:gs pos="2917">
                      <a:srgbClr val="000000"/>
                    </a:gs>
                    <a:gs pos="84000">
                      <a:srgbClr val="000000"/>
                    </a:gs>
                  </a:gsLst>
                  <a:lin ang="5400000" scaled="0"/>
                </a:gradFill>
                <a:latin typeface="Segoe Pro Semibold" panose="020B0702040504020203" pitchFamily="34" charset="0"/>
              </a:defRPr>
            </a:lvl1pPr>
          </a:lstStyle>
          <a:p>
            <a:pPr algn="ctr" defTabSz="932597">
              <a:spcAft>
                <a:spcPts val="612"/>
              </a:spcAft>
            </a:pPr>
            <a:r>
              <a:rPr lang="en-US" sz="1632" spc="50" dirty="0">
                <a:solidFill>
                  <a:srgbClr val="0078D7"/>
                </a:solidFill>
                <a:latin typeface="Segoe UI Light" panose="020B0502040204020203" pitchFamily="34" charset="0"/>
                <a:cs typeface="Segoe UI Light" panose="020B0502040204020203" pitchFamily="34" charset="0"/>
              </a:rPr>
              <a:t>Configure</a:t>
            </a:r>
          </a:p>
        </p:txBody>
      </p:sp>
      <p:sp>
        <p:nvSpPr>
          <p:cNvPr id="74" name="TextBox 73">
            <a:extLst>
              <a:ext uri="{FF2B5EF4-FFF2-40B4-BE49-F238E27FC236}">
                <a16:creationId xmlns:a16="http://schemas.microsoft.com/office/drawing/2014/main" id="{F5B1C3BE-F9AF-433F-81E8-DE3EE67B829F}"/>
              </a:ext>
            </a:extLst>
          </p:cNvPr>
          <p:cNvSpPr txBox="1"/>
          <p:nvPr/>
        </p:nvSpPr>
        <p:spPr>
          <a:xfrm>
            <a:off x="2213563" y="4592117"/>
            <a:ext cx="2741761" cy="709253"/>
          </a:xfrm>
          <a:prstGeom prst="rect">
            <a:avLst/>
          </a:prstGeom>
          <a:noFill/>
        </p:spPr>
        <p:txBody>
          <a:bodyPr wrap="square" lIns="182854" tIns="146283" rIns="182854" bIns="146283" rtlCol="0">
            <a:spAutoFit/>
          </a:bodyPr>
          <a:lstStyle/>
          <a:p>
            <a:pPr algn="r" defTabSz="950938">
              <a:lnSpc>
                <a:spcPct val="90000"/>
              </a:lnSpc>
              <a:spcBef>
                <a:spcPts val="300"/>
              </a:spcBef>
              <a:defRPr/>
            </a:pPr>
            <a:r>
              <a:rPr lang="en-US" sz="1326" dirty="0">
                <a:gradFill>
                  <a:gsLst>
                    <a:gs pos="78761">
                      <a:srgbClr val="505050"/>
                    </a:gs>
                    <a:gs pos="0">
                      <a:srgbClr val="505050"/>
                    </a:gs>
                  </a:gsLst>
                  <a:lin ang="5400000" scaled="0"/>
                </a:gradFill>
                <a:latin typeface="Segoe UI" panose="020B0502040204020203" pitchFamily="34" charset="0"/>
                <a:cs typeface="Segoe UI" panose="020B0502040204020203" pitchFamily="34" charset="0"/>
              </a:rPr>
              <a:t>Update Management, Scripting</a:t>
            </a:r>
          </a:p>
          <a:p>
            <a:pPr algn="r" defTabSz="950938">
              <a:lnSpc>
                <a:spcPct val="90000"/>
              </a:lnSpc>
              <a:spcBef>
                <a:spcPts val="300"/>
              </a:spcBef>
              <a:defRPr/>
            </a:pPr>
            <a:r>
              <a:rPr lang="en-US" sz="1326" dirty="0">
                <a:gradFill>
                  <a:gsLst>
                    <a:gs pos="78761">
                      <a:srgbClr val="505050"/>
                    </a:gs>
                    <a:gs pos="0">
                      <a:srgbClr val="505050"/>
                    </a:gs>
                  </a:gsLst>
                  <a:lin ang="5400000" scaled="0"/>
                </a:gradFill>
                <a:latin typeface="Segoe UI" panose="020B0502040204020203" pitchFamily="34" charset="0"/>
                <a:cs typeface="Segoe UI" panose="020B0502040204020203" pitchFamily="34" charset="0"/>
              </a:rPr>
              <a:t>Automation, Configuration</a:t>
            </a:r>
          </a:p>
        </p:txBody>
      </p:sp>
      <p:sp>
        <p:nvSpPr>
          <p:cNvPr id="55" name="Title 1">
            <a:extLst>
              <a:ext uri="{FF2B5EF4-FFF2-40B4-BE49-F238E27FC236}">
                <a16:creationId xmlns:a16="http://schemas.microsoft.com/office/drawing/2014/main" id="{1EDC4AAE-ECE1-4AE2-AD0A-F9CD9D4B57C2}"/>
              </a:ext>
            </a:extLst>
          </p:cNvPr>
          <p:cNvSpPr txBox="1">
            <a:spLocks/>
          </p:cNvSpPr>
          <p:nvPr/>
        </p:nvSpPr>
        <p:spPr>
          <a:xfrm>
            <a:off x="2315951" y="219550"/>
            <a:ext cx="9630127" cy="595251"/>
          </a:xfrm>
          <a:prstGeom prst="rect">
            <a:avLst/>
          </a:prstGeom>
        </p:spPr>
        <p:txBody>
          <a:bodyPr vert="horz" wrap="square" lIns="146283" tIns="91427" rIns="146283" bIns="91427" rtlCol="0" anchor="t">
            <a:noAutofit/>
          </a:bodyPr>
          <a:lst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932563">
              <a:spcAft>
                <a:spcPts val="600"/>
              </a:spcAft>
              <a:defRPr/>
            </a:pPr>
            <a:r>
              <a:rPr lang="en-US" sz="3672" dirty="0">
                <a:solidFill>
                  <a:srgbClr val="4F504F"/>
                </a:solidFill>
                <a:latin typeface="Segoe UI Light"/>
              </a:rPr>
              <a:t>Secure and well-managed for IT</a:t>
            </a:r>
          </a:p>
        </p:txBody>
      </p:sp>
      <p:pic>
        <p:nvPicPr>
          <p:cNvPr id="4" name="Picture 3">
            <a:extLst>
              <a:ext uri="{FF2B5EF4-FFF2-40B4-BE49-F238E27FC236}">
                <a16:creationId xmlns:a16="http://schemas.microsoft.com/office/drawing/2014/main" id="{CFB849A7-ED02-4630-925E-B9CD21DD2B51}"/>
              </a:ext>
            </a:extLst>
          </p:cNvPr>
          <p:cNvPicPr>
            <a:picLocks noChangeAspect="1"/>
          </p:cNvPicPr>
          <p:nvPr/>
        </p:nvPicPr>
        <p:blipFill rotWithShape="1">
          <a:blip r:embed="rId3"/>
          <a:srcRect l="42726" t="8941" r="-1178" b="8941"/>
          <a:stretch/>
        </p:blipFill>
        <p:spPr>
          <a:xfrm>
            <a:off x="6044836" y="2515202"/>
            <a:ext cx="2234982" cy="2220895"/>
          </a:xfrm>
          <a:prstGeom prst="ellipse">
            <a:avLst/>
          </a:prstGeom>
          <a:ln>
            <a:noFill/>
          </a:ln>
          <a:effectLst>
            <a:softEdge rad="0"/>
          </a:effectLst>
        </p:spPr>
      </p:pic>
      <p:sp>
        <p:nvSpPr>
          <p:cNvPr id="3" name="Oval 2"/>
          <p:cNvSpPr/>
          <p:nvPr/>
        </p:nvSpPr>
        <p:spPr bwMode="auto">
          <a:xfrm>
            <a:off x="6042614" y="2513505"/>
            <a:ext cx="2231838" cy="2220895"/>
          </a:xfrm>
          <a:prstGeom prst="ellipse">
            <a:avLst/>
          </a:prstGeom>
          <a:gradFill flip="none" rotWithShape="1">
            <a:gsLst>
              <a:gs pos="22000">
                <a:schemeClr val="tx2">
                  <a:alpha val="83000"/>
                </a:schemeClr>
              </a:gs>
              <a:gs pos="98000">
                <a:srgbClr val="001F50">
                  <a:alpha val="72000"/>
                </a:srgb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 name="MS cloud text">
            <a:extLst>
              <a:ext uri="{FF2B5EF4-FFF2-40B4-BE49-F238E27FC236}">
                <a16:creationId xmlns:a16="http://schemas.microsoft.com/office/drawing/2014/main" id="{2ED75611-8509-4028-B2B9-299958E9BEDF}"/>
              </a:ext>
            </a:extLst>
          </p:cNvPr>
          <p:cNvSpPr txBox="1">
            <a:spLocks/>
          </p:cNvSpPr>
          <p:nvPr/>
        </p:nvSpPr>
        <p:spPr>
          <a:xfrm>
            <a:off x="6042614" y="3202302"/>
            <a:ext cx="2231838" cy="593531"/>
          </a:xfrm>
          <a:prstGeom prst="rect">
            <a:avLst/>
          </a:prstGeom>
        </p:spPr>
        <p:txBody>
          <a:bodyPr vert="horz" wrap="square" lIns="146283" tIns="91427" rIns="146283" bIns="91427" rtlCol="0" anchor="t">
            <a:noAutofit/>
          </a:bodyPr>
          <a:lstStyle>
            <a:lvl1pPr algn="ctr">
              <a:lnSpc>
                <a:spcPct val="90000"/>
              </a:lnSpc>
              <a:spcBef>
                <a:spcPct val="0"/>
              </a:spcBef>
              <a:buNone/>
              <a:defRPr lang="en-US" sz="4800" b="0" cap="none" spc="-102" baseline="0" dirty="0" smtClean="0">
                <a:ln w="3175">
                  <a:noFill/>
                </a:ln>
                <a:gradFill>
                  <a:gsLst>
                    <a:gs pos="21239">
                      <a:schemeClr val="bg2">
                        <a:lumMod val="50000"/>
                      </a:schemeClr>
                    </a:gs>
                    <a:gs pos="84000">
                      <a:schemeClr val="bg2">
                        <a:lumMod val="50000"/>
                      </a:schemeClr>
                    </a:gs>
                  </a:gsLst>
                  <a:lin ang="5400000" scaled="0"/>
                </a:gradFill>
                <a:effectLst/>
                <a:latin typeface="+mj-lt"/>
                <a:cs typeface="Segoe UI" pitchFamily="34" charset="0"/>
              </a:defRPr>
            </a:lvl1pPr>
          </a:lstStyle>
          <a:p>
            <a:pPr defTabSz="914224">
              <a:defRPr/>
            </a:pPr>
            <a:r>
              <a:rPr lang="en-US" sz="2448" kern="0" spc="0" dirty="0">
                <a:solidFill>
                  <a:srgbClr val="FFFFFF"/>
                </a:solidFill>
                <a:latin typeface="Segoe UI Semilight"/>
                <a:cs typeface="Segoe UI Semilight" panose="020B0402040204020203" pitchFamily="34" charset="0"/>
              </a:rPr>
              <a:t>Azure</a:t>
            </a:r>
          </a:p>
          <a:p>
            <a:pPr defTabSz="914224">
              <a:defRPr/>
            </a:pPr>
            <a:r>
              <a:rPr lang="en-US" sz="2448" kern="0" spc="0" dirty="0">
                <a:solidFill>
                  <a:srgbClr val="FFFFFF"/>
                </a:solidFill>
                <a:latin typeface="Segoe UI Semilight"/>
                <a:cs typeface="Segoe UI Semilight" panose="020B0402040204020203" pitchFamily="34" charset="0"/>
              </a:rPr>
              <a:t>portal</a:t>
            </a:r>
            <a:endParaRPr lang="en-US" sz="2448" kern="0" spc="0" dirty="0">
              <a:solidFill>
                <a:srgbClr val="FFFFFF"/>
              </a:solidFill>
              <a:latin typeface="Segoe UI Light"/>
              <a:cs typeface="Segoe UI Semilight" panose="020B0402040204020203" pitchFamily="34" charset="0"/>
            </a:endParaRPr>
          </a:p>
        </p:txBody>
      </p:sp>
    </p:spTree>
    <p:extLst>
      <p:ext uri="{BB962C8B-B14F-4D97-AF65-F5344CB8AC3E}">
        <p14:creationId xmlns:p14="http://schemas.microsoft.com/office/powerpoint/2010/main" val="18666229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500"/>
                                        <p:tgtEl>
                                          <p:spTgt spid="55"/>
                                        </p:tgtEl>
                                      </p:cBhvr>
                                    </p:animEffect>
                                  </p:childTnLst>
                                </p:cTn>
                              </p:par>
                              <p:par>
                                <p:cTn id="8" presetID="42" presetClass="path" presetSubtype="0" decel="100000" fill="hold" grpId="1" nodeType="withEffect">
                                  <p:stCondLst>
                                    <p:cond delay="0"/>
                                  </p:stCondLst>
                                  <p:childTnLst>
                                    <p:animMotion origin="layout" path="M 2.5E-6 -2.59259E-6 L 2.5E-6 0.04584 " pathEditMode="relative" rAng="0" ptsTypes="AA">
                                      <p:cBhvr>
                                        <p:cTn id="9" dur="500" spd="-100000" fill="hold"/>
                                        <p:tgtEl>
                                          <p:spTgt spid="55"/>
                                        </p:tgtEl>
                                        <p:attrNameLst>
                                          <p:attrName>ppt_x</p:attrName>
                                          <p:attrName>ppt_y</p:attrName>
                                        </p:attrNameLst>
                                      </p:cBhvr>
                                      <p:rCtr x="0" y="229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P spid="55" grpId="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2577F0-E2D2-45E4-B5E2-A64AC823E3DA}"/>
              </a:ext>
            </a:extLst>
          </p:cNvPr>
          <p:cNvSpPr>
            <a:spLocks noGrp="1"/>
          </p:cNvSpPr>
          <p:nvPr>
            <p:ph type="title"/>
          </p:nvPr>
        </p:nvSpPr>
        <p:spPr/>
        <p:txBody>
          <a:bodyPr/>
          <a:lstStyle/>
          <a:p>
            <a:pPr indent="457200"/>
            <a:r>
              <a:rPr lang="en-US" b="1" dirty="0"/>
              <a:t>Azure Security Center</a:t>
            </a:r>
            <a:endParaRPr lang="en-US" dirty="0">
              <a:solidFill>
                <a:schemeClr val="tx1"/>
              </a:solidFill>
            </a:endParaRPr>
          </a:p>
        </p:txBody>
      </p:sp>
      <p:pic>
        <p:nvPicPr>
          <p:cNvPr id="1026" name="Picture 2" descr="https://azurecomcdn.azureedge.net/mediahandler/acomblog/media/Default/blog/77a7a7ce-93e7-47ff-991a-349730a9fdaf.png">
            <a:extLst>
              <a:ext uri="{FF2B5EF4-FFF2-40B4-BE49-F238E27FC236}">
                <a16:creationId xmlns:a16="http://schemas.microsoft.com/office/drawing/2014/main" id="{AA60735D-0B63-493B-8DE7-CC69E4975DE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3237" y="982663"/>
            <a:ext cx="11049000" cy="5867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3022416"/>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7402D-12F8-4EA2-82BB-B8FA0DE0E698}"/>
              </a:ext>
            </a:extLst>
          </p:cNvPr>
          <p:cNvSpPr>
            <a:spLocks noGrp="1"/>
          </p:cNvSpPr>
          <p:nvPr>
            <p:ph type="title"/>
          </p:nvPr>
        </p:nvSpPr>
        <p:spPr/>
        <p:txBody>
          <a:bodyPr/>
          <a:lstStyle/>
          <a:p>
            <a:r>
              <a:rPr lang="en-US" dirty="0"/>
              <a:t>Azure Security Center</a:t>
            </a:r>
          </a:p>
        </p:txBody>
      </p:sp>
      <p:sp>
        <p:nvSpPr>
          <p:cNvPr id="3" name="Text Placeholder 2">
            <a:extLst>
              <a:ext uri="{FF2B5EF4-FFF2-40B4-BE49-F238E27FC236}">
                <a16:creationId xmlns:a16="http://schemas.microsoft.com/office/drawing/2014/main" id="{BBE72556-E4B9-489E-BC2B-48BD13716D0A}"/>
              </a:ext>
            </a:extLst>
          </p:cNvPr>
          <p:cNvSpPr>
            <a:spLocks noGrp="1"/>
          </p:cNvSpPr>
          <p:nvPr>
            <p:ph type="body" sz="quarter" idx="10"/>
          </p:nvPr>
        </p:nvSpPr>
        <p:spPr>
          <a:xfrm>
            <a:off x="274638" y="1212850"/>
            <a:ext cx="11888787" cy="5133713"/>
          </a:xfrm>
        </p:spPr>
        <p:txBody>
          <a:bodyPr/>
          <a:lstStyle/>
          <a:p>
            <a:pPr marL="571500" indent="-571500">
              <a:buFont typeface="Arial" panose="020B0604020202020204" pitchFamily="34" charset="0"/>
              <a:buChar char="•"/>
            </a:pPr>
            <a:r>
              <a:rPr lang="en-US" sz="2800" dirty="0">
                <a:latin typeface="+mn-lt"/>
              </a:rPr>
              <a:t>Azure Security Center is now </a:t>
            </a:r>
            <a:r>
              <a:rPr lang="en-US" sz="2800" dirty="0">
                <a:solidFill>
                  <a:schemeClr val="tx1"/>
                </a:solidFill>
                <a:latin typeface="+mn-lt"/>
              </a:rPr>
              <a:t>hybrid</a:t>
            </a:r>
            <a:r>
              <a:rPr lang="en-US" sz="2800" dirty="0">
                <a:latin typeface="+mn-lt"/>
              </a:rPr>
              <a:t>, can now be used to secure workloads running on-premises and in other clouds</a:t>
            </a:r>
          </a:p>
          <a:p>
            <a:pPr marL="571500" indent="-571500">
              <a:buFont typeface="Arial" panose="020B0604020202020204" pitchFamily="34" charset="0"/>
              <a:buChar char="•"/>
            </a:pPr>
            <a:r>
              <a:rPr lang="en-US" sz="2800" dirty="0">
                <a:latin typeface="+mn-lt"/>
              </a:rPr>
              <a:t>Block and detect threats on cloud and on-premise-unifying security management across environments </a:t>
            </a:r>
          </a:p>
          <a:p>
            <a:pPr marL="571500" indent="-571500">
              <a:buFont typeface="Arial" panose="020B0604020202020204" pitchFamily="34" charset="0"/>
              <a:buChar char="•"/>
            </a:pPr>
            <a:r>
              <a:rPr lang="en-US" sz="2800" dirty="0">
                <a:latin typeface="+mn-lt"/>
              </a:rPr>
              <a:t>Operations Management Suite (OMS) Security &amp; Compliance customers:</a:t>
            </a:r>
          </a:p>
          <a:p>
            <a:pPr marL="800100" lvl="1" indent="-571500">
              <a:buFont typeface="Arial" panose="020B0604020202020204" pitchFamily="34" charset="0"/>
              <a:buChar char="•"/>
            </a:pPr>
            <a:r>
              <a:rPr lang="en-US" sz="2000" dirty="0">
                <a:latin typeface="+mn-lt"/>
              </a:rPr>
              <a:t>connected computers will be automatically discovered and monitored by Security Center</a:t>
            </a:r>
          </a:p>
          <a:p>
            <a:pPr marL="571500" indent="-571500">
              <a:buFont typeface="Arial" panose="020B0604020202020204" pitchFamily="34" charset="0"/>
              <a:buChar char="•"/>
            </a:pPr>
            <a:r>
              <a:rPr lang="en-US" sz="2800" dirty="0">
                <a:latin typeface="+mn-lt"/>
              </a:rPr>
              <a:t>New updates</a:t>
            </a:r>
          </a:p>
          <a:p>
            <a:pPr marL="800100" lvl="1" indent="-571500">
              <a:buFont typeface="Arial" panose="020B0604020202020204" pitchFamily="34" charset="0"/>
              <a:buChar char="•"/>
            </a:pPr>
            <a:r>
              <a:rPr lang="en-US" dirty="0"/>
              <a:t>Defend against threats and respond quickly, including Just in Time (JIT) access, dynamic app whitelisting, :drill down into an attack end to end with interactive investigation paths and mapping.</a:t>
            </a:r>
          </a:p>
          <a:p>
            <a:pPr marL="800100" lvl="1" indent="-571500">
              <a:buFont typeface="Arial" panose="020B0604020202020204" pitchFamily="34" charset="0"/>
              <a:buChar char="•"/>
            </a:pPr>
            <a:r>
              <a:rPr lang="en-US" dirty="0"/>
              <a:t>Provides intelligent threat protection using analytics and the Microsoft Intelligent Security Graph</a:t>
            </a:r>
          </a:p>
          <a:p>
            <a:pPr marL="571500" indent="-571500">
              <a:buFont typeface="Arial" panose="020B0604020202020204" pitchFamily="34" charset="0"/>
              <a:buChar char="•"/>
            </a:pPr>
            <a:endParaRPr lang="en-US" sz="2400" dirty="0"/>
          </a:p>
        </p:txBody>
      </p:sp>
    </p:spTree>
    <p:extLst>
      <p:ext uri="{BB962C8B-B14F-4D97-AF65-F5344CB8AC3E}">
        <p14:creationId xmlns:p14="http://schemas.microsoft.com/office/powerpoint/2010/main" val="840786162"/>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FD56DE-3E2C-48F3-846F-3444686380F0}"/>
              </a:ext>
            </a:extLst>
          </p:cNvPr>
          <p:cNvSpPr>
            <a:spLocks noGrp="1"/>
          </p:cNvSpPr>
          <p:nvPr>
            <p:ph type="title"/>
          </p:nvPr>
        </p:nvSpPr>
        <p:spPr>
          <a:xfrm>
            <a:off x="274639" y="1241426"/>
            <a:ext cx="5486399" cy="1680460"/>
          </a:xfrm>
        </p:spPr>
        <p:txBody>
          <a:bodyPr/>
          <a:lstStyle/>
          <a:p>
            <a:r>
              <a:rPr lang="en-GB" sz="5400"/>
              <a:t>Application &amp; Platform Services</a:t>
            </a:r>
          </a:p>
        </p:txBody>
      </p:sp>
      <p:pic>
        <p:nvPicPr>
          <p:cNvPr id="9" name="Picture Placeholder 8">
            <a:extLst>
              <a:ext uri="{FF2B5EF4-FFF2-40B4-BE49-F238E27FC236}">
                <a16:creationId xmlns:a16="http://schemas.microsoft.com/office/drawing/2014/main" id="{32CFCDFB-473D-411B-9141-D7D13036608F}"/>
              </a:ext>
            </a:extLst>
          </p:cNvPr>
          <p:cNvPicPr>
            <a:picLocks noGrp="1" noChangeAspect="1"/>
          </p:cNvPicPr>
          <p:nvPr>
            <p:ph type="pic" sz="quarter" idx="10"/>
          </p:nvPr>
        </p:nvPicPr>
        <p:blipFill>
          <a:blip r:embed="rId3"/>
          <a:srcRect l="25043" r="25043"/>
          <a:stretch>
            <a:fillRect/>
          </a:stretch>
        </p:blipFill>
        <p:spPr/>
      </p:pic>
      <p:pic>
        <p:nvPicPr>
          <p:cNvPr id="10" name="Picture Placeholder 5">
            <a:extLst>
              <a:ext uri="{FF2B5EF4-FFF2-40B4-BE49-F238E27FC236}">
                <a16:creationId xmlns:a16="http://schemas.microsoft.com/office/drawing/2014/main" id="{D0F767A8-C1E6-4C2C-8C84-5EECF85BF7EA}"/>
              </a:ext>
            </a:extLst>
          </p:cNvPr>
          <p:cNvPicPr>
            <a:picLocks noChangeAspect="1"/>
          </p:cNvPicPr>
          <p:nvPr/>
        </p:nvPicPr>
        <p:blipFill>
          <a:blip r:embed="rId4"/>
          <a:srcRect l="20358" r="20358"/>
          <a:stretch>
            <a:fillRect/>
          </a:stretch>
        </p:blipFill>
        <p:spPr bwMode="ltGray">
          <a:xfrm>
            <a:off x="6225343" y="-1"/>
            <a:ext cx="6216650" cy="6992587"/>
          </a:xfrm>
          <a:prstGeom prst="rect">
            <a:avLst/>
          </a:prstGeom>
          <a:blipFill>
            <a:blip r:embed="rId5"/>
            <a:stretch>
              <a:fillRect/>
            </a:stretch>
          </a:blipFill>
        </p:spPr>
      </p:pic>
    </p:spTree>
    <p:extLst>
      <p:ext uri="{BB962C8B-B14F-4D97-AF65-F5344CB8AC3E}">
        <p14:creationId xmlns:p14="http://schemas.microsoft.com/office/powerpoint/2010/main" val="541604955"/>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ectangle 52"/>
          <p:cNvSpPr/>
          <p:nvPr/>
        </p:nvSpPr>
        <p:spPr bwMode="auto">
          <a:xfrm>
            <a:off x="6749517" y="497"/>
            <a:ext cx="5686077" cy="6993533"/>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a:gradFill>
                <a:gsLst>
                  <a:gs pos="0">
                    <a:srgbClr val="FFFFFF"/>
                  </a:gs>
                  <a:gs pos="100000">
                    <a:srgbClr val="FFFFFF"/>
                  </a:gs>
                </a:gsLst>
                <a:lin ang="5400000" scaled="0"/>
              </a:gradFill>
            </a:endParaRPr>
          </a:p>
        </p:txBody>
      </p:sp>
      <p:sp>
        <p:nvSpPr>
          <p:cNvPr id="2" name="Title 1"/>
          <p:cNvSpPr>
            <a:spLocks noGrp="1"/>
          </p:cNvSpPr>
          <p:nvPr>
            <p:ph type="title"/>
          </p:nvPr>
        </p:nvSpPr>
        <p:spPr>
          <a:xfrm>
            <a:off x="275482" y="295730"/>
            <a:ext cx="5907483" cy="1033507"/>
          </a:xfrm>
        </p:spPr>
        <p:txBody>
          <a:bodyPr/>
          <a:lstStyle/>
          <a:p>
            <a:pPr lvl="0"/>
            <a:r>
              <a:rPr lang="en-US" kern="0" spc="0">
                <a:ln>
                  <a:noFill/>
                </a:ln>
                <a:solidFill>
                  <a:schemeClr val="tx1"/>
                </a:solidFill>
                <a:ea typeface="Segoe UI" pitchFamily="34" charset="0"/>
              </a:rPr>
              <a:t>Balance of responsibility </a:t>
            </a:r>
            <a:endParaRPr lang="en-US" sz="4399"/>
          </a:p>
        </p:txBody>
      </p:sp>
      <p:sp>
        <p:nvSpPr>
          <p:cNvPr id="4" name="TextBox 3"/>
          <p:cNvSpPr txBox="1"/>
          <p:nvPr/>
        </p:nvSpPr>
        <p:spPr>
          <a:xfrm>
            <a:off x="275482" y="1987030"/>
            <a:ext cx="5907483" cy="4122036"/>
          </a:xfrm>
          <a:prstGeom prst="rect">
            <a:avLst/>
          </a:prstGeom>
          <a:noFill/>
        </p:spPr>
        <p:txBody>
          <a:bodyPr wrap="square" lIns="186494" tIns="149196" rIns="186494" bIns="149196" rtlCol="0">
            <a:spAutoFit/>
          </a:bodyPr>
          <a:lstStyle/>
          <a:p>
            <a:pPr defTabSz="914224">
              <a:lnSpc>
                <a:spcPct val="90000"/>
              </a:lnSpc>
              <a:spcAft>
                <a:spcPts val="612"/>
              </a:spcAft>
            </a:pPr>
            <a:r>
              <a:rPr lang="en-US" sz="2448" kern="0">
                <a:solidFill>
                  <a:schemeClr val="bg2">
                    <a:lumMod val="20000"/>
                    <a:lumOff val="80000"/>
                  </a:schemeClr>
                </a:solidFill>
              </a:rPr>
              <a:t>Balance of control and responsibility depends on the category of the service</a:t>
            </a:r>
          </a:p>
          <a:p>
            <a:pPr defTabSz="914224">
              <a:lnSpc>
                <a:spcPct val="90000"/>
              </a:lnSpc>
              <a:spcBef>
                <a:spcPts val="1224"/>
              </a:spcBef>
              <a:spcAft>
                <a:spcPts val="612"/>
              </a:spcAft>
            </a:pPr>
            <a:r>
              <a:rPr lang="en-US" sz="2040" kern="0">
                <a:solidFill>
                  <a:schemeClr val="bg2">
                    <a:lumMod val="20000"/>
                    <a:lumOff val="80000"/>
                  </a:schemeClr>
                </a:solidFill>
                <a:latin typeface="Segoe UI Semibold" panose="020B0702040204020203" pitchFamily="34" charset="0"/>
                <a:cs typeface="Segoe UI Semibold" panose="020B0702040204020203" pitchFamily="34" charset="0"/>
              </a:rPr>
              <a:t>MOVE-IN READY</a:t>
            </a:r>
          </a:p>
          <a:p>
            <a:pPr defTabSz="914224">
              <a:lnSpc>
                <a:spcPct val="90000"/>
              </a:lnSpc>
              <a:spcAft>
                <a:spcPts val="612"/>
              </a:spcAft>
            </a:pPr>
            <a:r>
              <a:rPr lang="en-US" sz="1873" kern="0">
                <a:solidFill>
                  <a:schemeClr val="bg2">
                    <a:lumMod val="20000"/>
                    <a:lumOff val="80000"/>
                  </a:schemeClr>
                </a:solidFill>
              </a:rPr>
              <a:t>Use immediately with minimal configuration</a:t>
            </a:r>
          </a:p>
          <a:p>
            <a:pPr defTabSz="914224">
              <a:lnSpc>
                <a:spcPct val="90000"/>
              </a:lnSpc>
              <a:spcBef>
                <a:spcPts val="1224"/>
              </a:spcBef>
              <a:spcAft>
                <a:spcPts val="612"/>
              </a:spcAft>
            </a:pPr>
            <a:r>
              <a:rPr lang="en-US" sz="2040" kern="0">
                <a:solidFill>
                  <a:schemeClr val="bg2">
                    <a:lumMod val="20000"/>
                    <a:lumOff val="80000"/>
                  </a:schemeClr>
                </a:solidFill>
                <a:latin typeface="Segoe UI Semibold" panose="020B0702040204020203" pitchFamily="34" charset="0"/>
                <a:cs typeface="Segoe UI Semibold" panose="020B0702040204020203" pitchFamily="34" charset="0"/>
              </a:rPr>
              <a:t>SOME ASSEMBLY REQUIRED</a:t>
            </a:r>
          </a:p>
          <a:p>
            <a:pPr defTabSz="914224">
              <a:lnSpc>
                <a:spcPct val="90000"/>
              </a:lnSpc>
              <a:spcAft>
                <a:spcPts val="612"/>
              </a:spcAft>
            </a:pPr>
            <a:r>
              <a:rPr lang="en-US" sz="1873" kern="0">
                <a:solidFill>
                  <a:schemeClr val="bg2">
                    <a:lumMod val="20000"/>
                    <a:lumOff val="80000"/>
                  </a:schemeClr>
                </a:solidFill>
              </a:rPr>
              <a:t>Existing services are a starting point, with additional configuration for a custom fit</a:t>
            </a:r>
          </a:p>
          <a:p>
            <a:pPr defTabSz="914224">
              <a:lnSpc>
                <a:spcPct val="90000"/>
              </a:lnSpc>
              <a:spcBef>
                <a:spcPts val="1224"/>
              </a:spcBef>
              <a:spcAft>
                <a:spcPts val="612"/>
              </a:spcAft>
            </a:pPr>
            <a:r>
              <a:rPr lang="en-US" sz="2040" kern="0">
                <a:solidFill>
                  <a:schemeClr val="bg2">
                    <a:lumMod val="20000"/>
                    <a:lumOff val="80000"/>
                  </a:schemeClr>
                </a:solidFill>
                <a:latin typeface="Segoe UI Semibold" panose="020B0702040204020203" pitchFamily="34" charset="0"/>
                <a:cs typeface="Segoe UI Semibold" panose="020B0702040204020203" pitchFamily="34" charset="0"/>
              </a:rPr>
              <a:t>BUILD FROM THE GROUND UP</a:t>
            </a:r>
          </a:p>
          <a:p>
            <a:pPr defTabSz="914224">
              <a:lnSpc>
                <a:spcPct val="90000"/>
              </a:lnSpc>
              <a:spcAft>
                <a:spcPts val="612"/>
              </a:spcAft>
            </a:pPr>
            <a:r>
              <a:rPr lang="en-US" sz="1873" kern="0">
                <a:solidFill>
                  <a:schemeClr val="bg2">
                    <a:lumMod val="20000"/>
                    <a:lumOff val="80000"/>
                  </a:schemeClr>
                </a:solidFill>
              </a:rPr>
              <a:t>Building blocks, create your own solution or apps from scratch</a:t>
            </a:r>
          </a:p>
        </p:txBody>
      </p:sp>
      <p:graphicFrame>
        <p:nvGraphicFramePr>
          <p:cNvPr id="6" name="Table 5"/>
          <p:cNvGraphicFramePr>
            <a:graphicFrameLocks noGrp="1"/>
          </p:cNvGraphicFramePr>
          <p:nvPr>
            <p:extLst/>
          </p:nvPr>
        </p:nvGraphicFramePr>
        <p:xfrm>
          <a:off x="7066294" y="544643"/>
          <a:ext cx="5043354" cy="5238231"/>
        </p:xfrm>
        <a:graphic>
          <a:graphicData uri="http://schemas.openxmlformats.org/drawingml/2006/table">
            <a:tbl>
              <a:tblPr firstRow="1" bandRow="1">
                <a:tableStyleId>{5940675A-B579-460E-94D1-54222C63F5DA}</a:tableStyleId>
              </a:tblPr>
              <a:tblGrid>
                <a:gridCol w="1864885">
                  <a:extLst>
                    <a:ext uri="{9D8B030D-6E8A-4147-A177-3AD203B41FA5}">
                      <a16:colId xmlns:a16="http://schemas.microsoft.com/office/drawing/2014/main" val="2544153837"/>
                    </a:ext>
                  </a:extLst>
                </a:gridCol>
                <a:gridCol w="923505">
                  <a:extLst>
                    <a:ext uri="{9D8B030D-6E8A-4147-A177-3AD203B41FA5}">
                      <a16:colId xmlns:a16="http://schemas.microsoft.com/office/drawing/2014/main" val="3937659814"/>
                    </a:ext>
                  </a:extLst>
                </a:gridCol>
                <a:gridCol w="655689">
                  <a:extLst>
                    <a:ext uri="{9D8B030D-6E8A-4147-A177-3AD203B41FA5}">
                      <a16:colId xmlns:a16="http://schemas.microsoft.com/office/drawing/2014/main" val="2750310453"/>
                    </a:ext>
                  </a:extLst>
                </a:gridCol>
                <a:gridCol w="729569">
                  <a:extLst>
                    <a:ext uri="{9D8B030D-6E8A-4147-A177-3AD203B41FA5}">
                      <a16:colId xmlns:a16="http://schemas.microsoft.com/office/drawing/2014/main" val="1063817949"/>
                    </a:ext>
                  </a:extLst>
                </a:gridCol>
                <a:gridCol w="869706">
                  <a:extLst>
                    <a:ext uri="{9D8B030D-6E8A-4147-A177-3AD203B41FA5}">
                      <a16:colId xmlns:a16="http://schemas.microsoft.com/office/drawing/2014/main" val="449148099"/>
                    </a:ext>
                  </a:extLst>
                </a:gridCol>
              </a:tblGrid>
              <a:tr h="366576">
                <a:tc>
                  <a:txBody>
                    <a:bodyPr/>
                    <a:lstStyle/>
                    <a:p>
                      <a:r>
                        <a:rPr lang="en-US" sz="1600" b="0">
                          <a:solidFill>
                            <a:schemeClr val="bg1"/>
                          </a:solidFill>
                          <a:latin typeface="Segoe UI Semibold" panose="020B0702040204020203" pitchFamily="34" charset="0"/>
                          <a:cs typeface="Segoe UI Semibold" panose="020B0702040204020203" pitchFamily="34" charset="0"/>
                        </a:rPr>
                        <a:t>Responsibility</a:t>
                      </a:r>
                    </a:p>
                  </a:txBody>
                  <a:tcPr marL="91427" marR="91427" marT="45713" marB="45713">
                    <a:lnB w="12700" cap="flat" cmpd="sng" algn="ctr">
                      <a:solidFill>
                        <a:schemeClr val="bg1"/>
                      </a:solidFill>
                      <a:prstDash val="solid"/>
                      <a:round/>
                      <a:headEnd type="none" w="med" len="med"/>
                      <a:tailEnd type="none" w="med" len="med"/>
                    </a:lnB>
                    <a:solidFill>
                      <a:schemeClr val="tx1"/>
                    </a:solidFill>
                  </a:tcPr>
                </a:tc>
                <a:tc>
                  <a:txBody>
                    <a:bodyPr/>
                    <a:lstStyle/>
                    <a:p>
                      <a:r>
                        <a:rPr lang="en-US" sz="1400" b="0">
                          <a:solidFill>
                            <a:schemeClr val="bg1"/>
                          </a:solidFill>
                          <a:latin typeface="Segoe UI Semibold" panose="020B0702040204020203" pitchFamily="34" charset="0"/>
                          <a:cs typeface="Segoe UI Semibold" panose="020B0702040204020203" pitchFamily="34" charset="0"/>
                        </a:rPr>
                        <a:t> </a:t>
                      </a:r>
                    </a:p>
                  </a:txBody>
                  <a:tcPr marL="91427" marR="91427" marT="45713" marB="45713">
                    <a:lnB w="12700" cap="flat" cmpd="sng" algn="ctr">
                      <a:solidFill>
                        <a:schemeClr val="bg1"/>
                      </a:solidFill>
                      <a:prstDash val="solid"/>
                      <a:round/>
                      <a:headEnd type="none" w="med" len="med"/>
                      <a:tailEnd type="none" w="med" len="med"/>
                    </a:lnB>
                    <a:solidFill>
                      <a:schemeClr val="tx1"/>
                    </a:solidFill>
                  </a:tcPr>
                </a:tc>
                <a:tc>
                  <a:txBody>
                    <a:bodyPr/>
                    <a:lstStyle/>
                    <a:p>
                      <a:r>
                        <a:rPr lang="en-US" sz="1400" b="0">
                          <a:solidFill>
                            <a:schemeClr val="bg1"/>
                          </a:solidFill>
                          <a:latin typeface="Segoe UI Semibold" panose="020B0702040204020203" pitchFamily="34" charset="0"/>
                          <a:cs typeface="Segoe UI Semibold" panose="020B0702040204020203" pitchFamily="34" charset="0"/>
                        </a:rPr>
                        <a:t>IaaS</a:t>
                      </a:r>
                    </a:p>
                  </a:txBody>
                  <a:tcPr marL="91427" marR="91427" marT="45713" marB="45713">
                    <a:lnB w="12700" cap="flat" cmpd="sng" algn="ctr">
                      <a:solidFill>
                        <a:schemeClr val="bg1"/>
                      </a:solidFill>
                      <a:prstDash val="solid"/>
                      <a:round/>
                      <a:headEnd type="none" w="med" len="med"/>
                      <a:tailEnd type="none" w="med" len="med"/>
                    </a:lnB>
                    <a:solidFill>
                      <a:schemeClr val="tx1"/>
                    </a:solidFill>
                  </a:tcPr>
                </a:tc>
                <a:tc>
                  <a:txBody>
                    <a:bodyPr/>
                    <a:lstStyle/>
                    <a:p>
                      <a:r>
                        <a:rPr lang="en-US" sz="1400" b="0">
                          <a:solidFill>
                            <a:schemeClr val="bg1"/>
                          </a:solidFill>
                          <a:latin typeface="Segoe UI Semibold" panose="020B0702040204020203" pitchFamily="34" charset="0"/>
                          <a:cs typeface="Segoe UI Semibold" panose="020B0702040204020203" pitchFamily="34" charset="0"/>
                        </a:rPr>
                        <a:t>PaaS</a:t>
                      </a:r>
                    </a:p>
                  </a:txBody>
                  <a:tcPr marL="91427" marR="91427" marT="45713" marB="45713">
                    <a:lnB w="12700" cap="flat" cmpd="sng" algn="ctr">
                      <a:solidFill>
                        <a:schemeClr val="bg1"/>
                      </a:solidFill>
                      <a:prstDash val="solid"/>
                      <a:round/>
                      <a:headEnd type="none" w="med" len="med"/>
                      <a:tailEnd type="none" w="med" len="med"/>
                    </a:lnB>
                    <a:solidFill>
                      <a:schemeClr val="tx1"/>
                    </a:solidFill>
                  </a:tcPr>
                </a:tc>
                <a:tc>
                  <a:txBody>
                    <a:bodyPr/>
                    <a:lstStyle/>
                    <a:p>
                      <a:r>
                        <a:rPr lang="en-US" sz="1400" b="0">
                          <a:solidFill>
                            <a:schemeClr val="bg1"/>
                          </a:solidFill>
                          <a:latin typeface="Segoe UI Semibold" panose="020B0702040204020203" pitchFamily="34" charset="0"/>
                          <a:cs typeface="Segoe UI Semibold" panose="020B0702040204020203" pitchFamily="34" charset="0"/>
                        </a:rPr>
                        <a:t>SaaS</a:t>
                      </a:r>
                    </a:p>
                  </a:txBody>
                  <a:tcPr marL="91427" marR="91427" marT="45713" marB="45713">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1345694766"/>
                  </a:ext>
                </a:extLst>
              </a:tr>
              <a:tr h="541295">
                <a:tc>
                  <a:txBody>
                    <a:bodyPr/>
                    <a:lstStyle/>
                    <a:p>
                      <a:r>
                        <a:rPr lang="en-US" sz="1600">
                          <a:solidFill>
                            <a:schemeClr val="bg1"/>
                          </a:solidFill>
                        </a:rPr>
                        <a:t>Applications</a:t>
                      </a:r>
                    </a:p>
                  </a:txBody>
                  <a:tcPr marL="91427" marR="91427" marT="45713" marB="45713" anchor="b">
                    <a:lnT w="12700" cap="flat" cmpd="sng" algn="ctr">
                      <a:solidFill>
                        <a:schemeClr val="bg1"/>
                      </a:solidFill>
                      <a:prstDash val="solid"/>
                      <a:round/>
                      <a:headEnd type="none" w="med" len="med"/>
                      <a:tailEnd type="none" w="med" len="med"/>
                    </a:lnT>
                    <a:solidFill>
                      <a:schemeClr val="tx1"/>
                    </a:solidFill>
                  </a:tcPr>
                </a:tc>
                <a:tc>
                  <a:txBody>
                    <a:bodyPr/>
                    <a:lstStyle/>
                    <a:p>
                      <a:endParaRPr lang="en-US" sz="1700">
                        <a:solidFill>
                          <a:schemeClr val="bg1"/>
                        </a:solidFill>
                      </a:endParaRPr>
                    </a:p>
                  </a:txBody>
                  <a:tcPr marL="91427" marR="91427" marT="45713" marB="45713">
                    <a:lnT w="12700" cap="flat" cmpd="sng" algn="ctr">
                      <a:solidFill>
                        <a:schemeClr val="bg1"/>
                      </a:solidFill>
                      <a:prstDash val="solid"/>
                      <a:round/>
                      <a:headEnd type="none" w="med" len="med"/>
                      <a:tailEnd type="none" w="med" len="med"/>
                    </a:lnT>
                    <a:solidFill>
                      <a:schemeClr val="tx1"/>
                    </a:solidFill>
                  </a:tcPr>
                </a:tc>
                <a:tc>
                  <a:txBody>
                    <a:bodyPr/>
                    <a:lstStyle/>
                    <a:p>
                      <a:endParaRPr lang="en-US" sz="1700">
                        <a:solidFill>
                          <a:schemeClr val="bg1"/>
                        </a:solidFill>
                      </a:endParaRPr>
                    </a:p>
                  </a:txBody>
                  <a:tcPr marL="91427" marR="91427" marT="45713" marB="45713">
                    <a:lnT w="12700" cap="flat" cmpd="sng" algn="ctr">
                      <a:solidFill>
                        <a:schemeClr val="bg1"/>
                      </a:solidFill>
                      <a:prstDash val="solid"/>
                      <a:round/>
                      <a:headEnd type="none" w="med" len="med"/>
                      <a:tailEnd type="none" w="med" len="med"/>
                    </a:lnT>
                    <a:solidFill>
                      <a:schemeClr val="tx1"/>
                    </a:solidFill>
                  </a:tcPr>
                </a:tc>
                <a:tc>
                  <a:txBody>
                    <a:bodyPr/>
                    <a:lstStyle/>
                    <a:p>
                      <a:endParaRPr lang="en-US" sz="1700">
                        <a:solidFill>
                          <a:schemeClr val="bg1"/>
                        </a:solidFill>
                      </a:endParaRPr>
                    </a:p>
                  </a:txBody>
                  <a:tcPr marL="91427" marR="91427" marT="45713" marB="45713">
                    <a:lnT w="12700" cap="flat" cmpd="sng" algn="ctr">
                      <a:solidFill>
                        <a:schemeClr val="bg1"/>
                      </a:solidFill>
                      <a:prstDash val="solid"/>
                      <a:round/>
                      <a:headEnd type="none" w="med" len="med"/>
                      <a:tailEnd type="none" w="med" len="med"/>
                    </a:lnT>
                    <a:solidFill>
                      <a:schemeClr val="tx1"/>
                    </a:solidFill>
                  </a:tcPr>
                </a:tc>
                <a:tc>
                  <a:txBody>
                    <a:bodyPr/>
                    <a:lstStyle/>
                    <a:p>
                      <a:endParaRPr lang="en-US" sz="1700">
                        <a:solidFill>
                          <a:schemeClr val="bg1"/>
                        </a:solidFill>
                      </a:endParaRPr>
                    </a:p>
                  </a:txBody>
                  <a:tcPr marL="91427" marR="91427" marT="45713" marB="45713">
                    <a:lnT w="12700" cap="flat" cmpd="sng" algn="ctr">
                      <a:solidFill>
                        <a:schemeClr val="bg1"/>
                      </a:solidFill>
                      <a:prstDash val="solid"/>
                      <a:round/>
                      <a:headEnd type="none" w="med" len="med"/>
                      <a:tailEnd type="none" w="med" len="med"/>
                    </a:lnT>
                    <a:solidFill>
                      <a:schemeClr val="tx1"/>
                    </a:solidFill>
                  </a:tcPr>
                </a:tc>
                <a:extLst>
                  <a:ext uri="{0D108BD9-81ED-4DB2-BD59-A6C34878D82A}">
                    <a16:rowId xmlns:a16="http://schemas.microsoft.com/office/drawing/2014/main" val="975920690"/>
                  </a:ext>
                </a:extLst>
              </a:tr>
              <a:tr h="541295">
                <a:tc>
                  <a:txBody>
                    <a:bodyPr/>
                    <a:lstStyle/>
                    <a:p>
                      <a:r>
                        <a:rPr lang="en-US" sz="1600">
                          <a:solidFill>
                            <a:schemeClr val="bg1"/>
                          </a:solidFill>
                        </a:rPr>
                        <a:t>Data</a:t>
                      </a:r>
                    </a:p>
                  </a:txBody>
                  <a:tcPr marL="91427" marR="91427" marT="45713" marB="45713" anchor="b">
                    <a:solidFill>
                      <a:schemeClr val="tx1"/>
                    </a:solidFill>
                  </a:tcPr>
                </a:tc>
                <a:tc>
                  <a:txBody>
                    <a:bodyPr/>
                    <a:lstStyle/>
                    <a:p>
                      <a:endParaRPr lang="en-US" sz="1700">
                        <a:solidFill>
                          <a:schemeClr val="bg1"/>
                        </a:solidFill>
                      </a:endParaRPr>
                    </a:p>
                  </a:txBody>
                  <a:tcPr marL="91427" marR="91427" marT="45713" marB="45713">
                    <a:solidFill>
                      <a:schemeClr val="tx1"/>
                    </a:solidFill>
                  </a:tcPr>
                </a:tc>
                <a:tc>
                  <a:txBody>
                    <a:bodyPr/>
                    <a:lstStyle/>
                    <a:p>
                      <a:endParaRPr lang="en-US" sz="1700">
                        <a:solidFill>
                          <a:schemeClr val="bg1"/>
                        </a:solidFill>
                      </a:endParaRPr>
                    </a:p>
                  </a:txBody>
                  <a:tcPr marL="91427" marR="91427" marT="45713" marB="45713">
                    <a:solidFill>
                      <a:schemeClr val="tx1"/>
                    </a:solidFill>
                  </a:tcPr>
                </a:tc>
                <a:tc>
                  <a:txBody>
                    <a:bodyPr/>
                    <a:lstStyle/>
                    <a:p>
                      <a:endParaRPr lang="en-US" sz="1700">
                        <a:solidFill>
                          <a:schemeClr val="bg1"/>
                        </a:solidFill>
                      </a:endParaRPr>
                    </a:p>
                  </a:txBody>
                  <a:tcPr marL="91427" marR="91427" marT="45713" marB="45713">
                    <a:solidFill>
                      <a:schemeClr val="tx1"/>
                    </a:solidFill>
                  </a:tcPr>
                </a:tc>
                <a:tc>
                  <a:txBody>
                    <a:bodyPr/>
                    <a:lstStyle/>
                    <a:p>
                      <a:endParaRPr lang="en-US" sz="1700">
                        <a:solidFill>
                          <a:schemeClr val="bg1"/>
                        </a:solidFill>
                      </a:endParaRPr>
                    </a:p>
                  </a:txBody>
                  <a:tcPr marL="91427" marR="91427" marT="45713" marB="45713">
                    <a:solidFill>
                      <a:schemeClr val="tx1"/>
                    </a:solidFill>
                  </a:tcPr>
                </a:tc>
                <a:extLst>
                  <a:ext uri="{0D108BD9-81ED-4DB2-BD59-A6C34878D82A}">
                    <a16:rowId xmlns:a16="http://schemas.microsoft.com/office/drawing/2014/main" val="2958753268"/>
                  </a:ext>
                </a:extLst>
              </a:tr>
              <a:tr h="541295">
                <a:tc>
                  <a:txBody>
                    <a:bodyPr/>
                    <a:lstStyle/>
                    <a:p>
                      <a:r>
                        <a:rPr lang="en-US" sz="1600">
                          <a:solidFill>
                            <a:schemeClr val="bg1"/>
                          </a:solidFill>
                        </a:rPr>
                        <a:t>Runtime</a:t>
                      </a:r>
                    </a:p>
                  </a:txBody>
                  <a:tcPr marL="91427" marR="91427" marT="45713" marB="45713" anchor="b">
                    <a:solidFill>
                      <a:schemeClr val="tx1"/>
                    </a:solidFill>
                  </a:tcPr>
                </a:tc>
                <a:tc>
                  <a:txBody>
                    <a:bodyPr/>
                    <a:lstStyle/>
                    <a:p>
                      <a:endParaRPr lang="en-US" sz="1700">
                        <a:solidFill>
                          <a:schemeClr val="bg1"/>
                        </a:solidFill>
                      </a:endParaRPr>
                    </a:p>
                  </a:txBody>
                  <a:tcPr marL="91427" marR="91427" marT="45713" marB="45713">
                    <a:solidFill>
                      <a:schemeClr val="tx1"/>
                    </a:solidFill>
                  </a:tcPr>
                </a:tc>
                <a:tc>
                  <a:txBody>
                    <a:bodyPr/>
                    <a:lstStyle/>
                    <a:p>
                      <a:endParaRPr lang="en-US" sz="1700">
                        <a:solidFill>
                          <a:schemeClr val="bg1"/>
                        </a:solidFill>
                      </a:endParaRPr>
                    </a:p>
                  </a:txBody>
                  <a:tcPr marL="91427" marR="91427" marT="45713" marB="45713">
                    <a:solidFill>
                      <a:schemeClr val="tx1"/>
                    </a:solidFill>
                  </a:tcPr>
                </a:tc>
                <a:tc>
                  <a:txBody>
                    <a:bodyPr/>
                    <a:lstStyle/>
                    <a:p>
                      <a:endParaRPr lang="en-US" sz="1700">
                        <a:solidFill>
                          <a:schemeClr val="bg1"/>
                        </a:solidFill>
                      </a:endParaRPr>
                    </a:p>
                  </a:txBody>
                  <a:tcPr marL="91427" marR="91427" marT="45713" marB="45713">
                    <a:solidFill>
                      <a:schemeClr val="tx1"/>
                    </a:solidFill>
                  </a:tcPr>
                </a:tc>
                <a:tc>
                  <a:txBody>
                    <a:bodyPr/>
                    <a:lstStyle/>
                    <a:p>
                      <a:endParaRPr lang="en-US" sz="1700">
                        <a:solidFill>
                          <a:schemeClr val="bg1"/>
                        </a:solidFill>
                      </a:endParaRPr>
                    </a:p>
                  </a:txBody>
                  <a:tcPr marL="91427" marR="91427" marT="45713" marB="45713">
                    <a:solidFill>
                      <a:schemeClr val="tx1"/>
                    </a:solidFill>
                  </a:tcPr>
                </a:tc>
                <a:extLst>
                  <a:ext uri="{0D108BD9-81ED-4DB2-BD59-A6C34878D82A}">
                    <a16:rowId xmlns:a16="http://schemas.microsoft.com/office/drawing/2014/main" val="1033960191"/>
                  </a:ext>
                </a:extLst>
              </a:tr>
              <a:tr h="541295">
                <a:tc>
                  <a:txBody>
                    <a:bodyPr/>
                    <a:lstStyle/>
                    <a:p>
                      <a:r>
                        <a:rPr lang="en-US" sz="1600">
                          <a:solidFill>
                            <a:schemeClr val="bg1"/>
                          </a:solidFill>
                        </a:rPr>
                        <a:t>Middleware</a:t>
                      </a:r>
                    </a:p>
                  </a:txBody>
                  <a:tcPr marL="91427" marR="91427" marT="45713" marB="45713" anchor="b">
                    <a:solidFill>
                      <a:schemeClr val="tx1"/>
                    </a:solidFill>
                  </a:tcPr>
                </a:tc>
                <a:tc>
                  <a:txBody>
                    <a:bodyPr/>
                    <a:lstStyle/>
                    <a:p>
                      <a:endParaRPr lang="en-US" sz="1700">
                        <a:solidFill>
                          <a:schemeClr val="bg1"/>
                        </a:solidFill>
                      </a:endParaRPr>
                    </a:p>
                  </a:txBody>
                  <a:tcPr marL="91427" marR="91427" marT="45713" marB="45713">
                    <a:solidFill>
                      <a:schemeClr val="tx1"/>
                    </a:solidFill>
                  </a:tcPr>
                </a:tc>
                <a:tc>
                  <a:txBody>
                    <a:bodyPr/>
                    <a:lstStyle/>
                    <a:p>
                      <a:endParaRPr lang="en-US" sz="1700">
                        <a:solidFill>
                          <a:schemeClr val="bg1"/>
                        </a:solidFill>
                      </a:endParaRPr>
                    </a:p>
                  </a:txBody>
                  <a:tcPr marL="91427" marR="91427" marT="45713" marB="45713">
                    <a:solidFill>
                      <a:schemeClr val="tx1"/>
                    </a:solidFill>
                  </a:tcPr>
                </a:tc>
                <a:tc>
                  <a:txBody>
                    <a:bodyPr/>
                    <a:lstStyle/>
                    <a:p>
                      <a:endParaRPr lang="en-US" sz="1700">
                        <a:solidFill>
                          <a:schemeClr val="bg1"/>
                        </a:solidFill>
                      </a:endParaRPr>
                    </a:p>
                  </a:txBody>
                  <a:tcPr marL="91427" marR="91427" marT="45713" marB="45713">
                    <a:solidFill>
                      <a:schemeClr val="tx1"/>
                    </a:solidFill>
                  </a:tcPr>
                </a:tc>
                <a:tc>
                  <a:txBody>
                    <a:bodyPr/>
                    <a:lstStyle/>
                    <a:p>
                      <a:endParaRPr lang="en-US" sz="1700">
                        <a:solidFill>
                          <a:schemeClr val="bg1"/>
                        </a:solidFill>
                      </a:endParaRPr>
                    </a:p>
                  </a:txBody>
                  <a:tcPr marL="91427" marR="91427" marT="45713" marB="45713">
                    <a:solidFill>
                      <a:schemeClr val="tx1"/>
                    </a:solidFill>
                  </a:tcPr>
                </a:tc>
                <a:extLst>
                  <a:ext uri="{0D108BD9-81ED-4DB2-BD59-A6C34878D82A}">
                    <a16:rowId xmlns:a16="http://schemas.microsoft.com/office/drawing/2014/main" val="2876098919"/>
                  </a:ext>
                </a:extLst>
              </a:tr>
              <a:tr h="541295">
                <a:tc>
                  <a:txBody>
                    <a:bodyPr/>
                    <a:lstStyle/>
                    <a:p>
                      <a:r>
                        <a:rPr lang="en-US" sz="1600">
                          <a:solidFill>
                            <a:schemeClr val="bg1"/>
                          </a:solidFill>
                        </a:rPr>
                        <a:t>O/S</a:t>
                      </a:r>
                    </a:p>
                  </a:txBody>
                  <a:tcPr marL="91427" marR="91427" marT="45713" marB="45713" anchor="b">
                    <a:solidFill>
                      <a:schemeClr val="tx1"/>
                    </a:solidFill>
                  </a:tcPr>
                </a:tc>
                <a:tc>
                  <a:txBody>
                    <a:bodyPr/>
                    <a:lstStyle/>
                    <a:p>
                      <a:endParaRPr lang="en-US" sz="1700">
                        <a:solidFill>
                          <a:schemeClr val="bg1"/>
                        </a:solidFill>
                      </a:endParaRPr>
                    </a:p>
                  </a:txBody>
                  <a:tcPr marL="91427" marR="91427" marT="45713" marB="45713">
                    <a:solidFill>
                      <a:schemeClr val="tx1"/>
                    </a:solidFill>
                  </a:tcPr>
                </a:tc>
                <a:tc>
                  <a:txBody>
                    <a:bodyPr/>
                    <a:lstStyle/>
                    <a:p>
                      <a:endParaRPr lang="en-US" sz="1700">
                        <a:solidFill>
                          <a:schemeClr val="bg1"/>
                        </a:solidFill>
                      </a:endParaRPr>
                    </a:p>
                  </a:txBody>
                  <a:tcPr marL="91427" marR="91427" marT="45713" marB="45713">
                    <a:solidFill>
                      <a:schemeClr val="tx1"/>
                    </a:solidFill>
                  </a:tcPr>
                </a:tc>
                <a:tc>
                  <a:txBody>
                    <a:bodyPr/>
                    <a:lstStyle/>
                    <a:p>
                      <a:endParaRPr lang="en-US" sz="1700">
                        <a:solidFill>
                          <a:schemeClr val="bg1"/>
                        </a:solidFill>
                      </a:endParaRPr>
                    </a:p>
                  </a:txBody>
                  <a:tcPr marL="91427" marR="91427" marT="45713" marB="45713">
                    <a:solidFill>
                      <a:schemeClr val="tx1"/>
                    </a:solidFill>
                  </a:tcPr>
                </a:tc>
                <a:tc>
                  <a:txBody>
                    <a:bodyPr/>
                    <a:lstStyle/>
                    <a:p>
                      <a:endParaRPr lang="en-US" sz="1700">
                        <a:solidFill>
                          <a:schemeClr val="bg1"/>
                        </a:solidFill>
                      </a:endParaRPr>
                    </a:p>
                  </a:txBody>
                  <a:tcPr marL="91427" marR="91427" marT="45713" marB="45713">
                    <a:solidFill>
                      <a:schemeClr val="tx1"/>
                    </a:solidFill>
                  </a:tcPr>
                </a:tc>
                <a:extLst>
                  <a:ext uri="{0D108BD9-81ED-4DB2-BD59-A6C34878D82A}">
                    <a16:rowId xmlns:a16="http://schemas.microsoft.com/office/drawing/2014/main" val="899666371"/>
                  </a:ext>
                </a:extLst>
              </a:tr>
              <a:tr h="541295">
                <a:tc>
                  <a:txBody>
                    <a:bodyPr/>
                    <a:lstStyle/>
                    <a:p>
                      <a:r>
                        <a:rPr lang="en-US" sz="1600">
                          <a:solidFill>
                            <a:schemeClr val="bg1"/>
                          </a:solidFill>
                        </a:rPr>
                        <a:t>Virtualization</a:t>
                      </a:r>
                    </a:p>
                  </a:txBody>
                  <a:tcPr marL="91427" marR="91427" marT="45713" marB="45713" anchor="b">
                    <a:solidFill>
                      <a:schemeClr val="tx1"/>
                    </a:solidFill>
                  </a:tcPr>
                </a:tc>
                <a:tc>
                  <a:txBody>
                    <a:bodyPr/>
                    <a:lstStyle/>
                    <a:p>
                      <a:endParaRPr lang="en-US" sz="1700">
                        <a:solidFill>
                          <a:schemeClr val="bg1"/>
                        </a:solidFill>
                      </a:endParaRPr>
                    </a:p>
                  </a:txBody>
                  <a:tcPr marL="91427" marR="91427" marT="45713" marB="45713">
                    <a:solidFill>
                      <a:schemeClr val="tx1"/>
                    </a:solidFill>
                  </a:tcPr>
                </a:tc>
                <a:tc>
                  <a:txBody>
                    <a:bodyPr/>
                    <a:lstStyle/>
                    <a:p>
                      <a:endParaRPr lang="en-US" sz="1700">
                        <a:solidFill>
                          <a:schemeClr val="bg1"/>
                        </a:solidFill>
                      </a:endParaRPr>
                    </a:p>
                  </a:txBody>
                  <a:tcPr marL="91427" marR="91427" marT="45713" marB="45713">
                    <a:solidFill>
                      <a:schemeClr val="tx1"/>
                    </a:solidFill>
                  </a:tcPr>
                </a:tc>
                <a:tc>
                  <a:txBody>
                    <a:bodyPr/>
                    <a:lstStyle/>
                    <a:p>
                      <a:endParaRPr lang="en-US" sz="1700">
                        <a:solidFill>
                          <a:schemeClr val="bg1"/>
                        </a:solidFill>
                        <a:highlight>
                          <a:srgbClr val="FFFF00"/>
                        </a:highlight>
                      </a:endParaRPr>
                    </a:p>
                  </a:txBody>
                  <a:tcPr marL="91427" marR="91427" marT="45713" marB="45713">
                    <a:solidFill>
                      <a:schemeClr val="tx1"/>
                    </a:solidFill>
                  </a:tcPr>
                </a:tc>
                <a:tc>
                  <a:txBody>
                    <a:bodyPr/>
                    <a:lstStyle/>
                    <a:p>
                      <a:endParaRPr lang="en-US" sz="1700">
                        <a:solidFill>
                          <a:schemeClr val="bg1"/>
                        </a:solidFill>
                      </a:endParaRPr>
                    </a:p>
                  </a:txBody>
                  <a:tcPr marL="91427" marR="91427" marT="45713" marB="45713">
                    <a:solidFill>
                      <a:schemeClr val="tx1"/>
                    </a:solidFill>
                  </a:tcPr>
                </a:tc>
                <a:extLst>
                  <a:ext uri="{0D108BD9-81ED-4DB2-BD59-A6C34878D82A}">
                    <a16:rowId xmlns:a16="http://schemas.microsoft.com/office/drawing/2014/main" val="2337277180"/>
                  </a:ext>
                </a:extLst>
              </a:tr>
              <a:tr h="541295">
                <a:tc>
                  <a:txBody>
                    <a:bodyPr/>
                    <a:lstStyle/>
                    <a:p>
                      <a:r>
                        <a:rPr lang="en-US" sz="1600">
                          <a:solidFill>
                            <a:schemeClr val="bg1"/>
                          </a:solidFill>
                        </a:rPr>
                        <a:t>Servers</a:t>
                      </a:r>
                    </a:p>
                  </a:txBody>
                  <a:tcPr marL="91427" marR="91427" marT="45713" marB="45713" anchor="b">
                    <a:solidFill>
                      <a:schemeClr val="tx1"/>
                    </a:solidFill>
                  </a:tcPr>
                </a:tc>
                <a:tc>
                  <a:txBody>
                    <a:bodyPr/>
                    <a:lstStyle/>
                    <a:p>
                      <a:endParaRPr lang="en-US" sz="1700">
                        <a:solidFill>
                          <a:schemeClr val="bg1"/>
                        </a:solidFill>
                      </a:endParaRPr>
                    </a:p>
                  </a:txBody>
                  <a:tcPr marL="91427" marR="91427" marT="45713" marB="45713">
                    <a:solidFill>
                      <a:schemeClr val="tx1"/>
                    </a:solidFill>
                  </a:tcPr>
                </a:tc>
                <a:tc>
                  <a:txBody>
                    <a:bodyPr/>
                    <a:lstStyle/>
                    <a:p>
                      <a:endParaRPr lang="en-US" sz="1700">
                        <a:solidFill>
                          <a:schemeClr val="bg1"/>
                        </a:solidFill>
                      </a:endParaRPr>
                    </a:p>
                  </a:txBody>
                  <a:tcPr marL="91427" marR="91427" marT="45713" marB="45713">
                    <a:solidFill>
                      <a:schemeClr val="tx1"/>
                    </a:solidFill>
                  </a:tcPr>
                </a:tc>
                <a:tc>
                  <a:txBody>
                    <a:bodyPr/>
                    <a:lstStyle/>
                    <a:p>
                      <a:endParaRPr lang="en-US" sz="1700">
                        <a:solidFill>
                          <a:schemeClr val="bg1"/>
                        </a:solidFill>
                        <a:highlight>
                          <a:srgbClr val="FFFF00"/>
                        </a:highlight>
                      </a:endParaRPr>
                    </a:p>
                  </a:txBody>
                  <a:tcPr marL="91427" marR="91427" marT="45713" marB="45713">
                    <a:solidFill>
                      <a:schemeClr val="tx1"/>
                    </a:solidFill>
                  </a:tcPr>
                </a:tc>
                <a:tc>
                  <a:txBody>
                    <a:bodyPr/>
                    <a:lstStyle/>
                    <a:p>
                      <a:endParaRPr lang="en-US" sz="1700">
                        <a:solidFill>
                          <a:schemeClr val="bg1"/>
                        </a:solidFill>
                      </a:endParaRPr>
                    </a:p>
                  </a:txBody>
                  <a:tcPr marL="91427" marR="91427" marT="45713" marB="45713">
                    <a:solidFill>
                      <a:schemeClr val="tx1"/>
                    </a:solidFill>
                  </a:tcPr>
                </a:tc>
                <a:extLst>
                  <a:ext uri="{0D108BD9-81ED-4DB2-BD59-A6C34878D82A}">
                    <a16:rowId xmlns:a16="http://schemas.microsoft.com/office/drawing/2014/main" val="943673154"/>
                  </a:ext>
                </a:extLst>
              </a:tr>
              <a:tr h="541295">
                <a:tc>
                  <a:txBody>
                    <a:bodyPr/>
                    <a:lstStyle/>
                    <a:p>
                      <a:r>
                        <a:rPr lang="en-US" sz="1600">
                          <a:solidFill>
                            <a:schemeClr val="bg1"/>
                          </a:solidFill>
                        </a:rPr>
                        <a:t>Storage</a:t>
                      </a:r>
                    </a:p>
                  </a:txBody>
                  <a:tcPr marL="91427" marR="91427" marT="45713" marB="45713" anchor="b">
                    <a:solidFill>
                      <a:schemeClr val="tx1"/>
                    </a:solidFill>
                  </a:tcPr>
                </a:tc>
                <a:tc>
                  <a:txBody>
                    <a:bodyPr/>
                    <a:lstStyle/>
                    <a:p>
                      <a:endParaRPr lang="en-US" sz="1700">
                        <a:solidFill>
                          <a:schemeClr val="bg1"/>
                        </a:solidFill>
                      </a:endParaRPr>
                    </a:p>
                  </a:txBody>
                  <a:tcPr marL="91427" marR="91427" marT="45713" marB="45713">
                    <a:solidFill>
                      <a:schemeClr val="tx1"/>
                    </a:solidFill>
                  </a:tcPr>
                </a:tc>
                <a:tc>
                  <a:txBody>
                    <a:bodyPr/>
                    <a:lstStyle/>
                    <a:p>
                      <a:endParaRPr lang="en-US" sz="1700">
                        <a:solidFill>
                          <a:schemeClr val="bg1"/>
                        </a:solidFill>
                      </a:endParaRPr>
                    </a:p>
                  </a:txBody>
                  <a:tcPr marL="91427" marR="91427" marT="45713" marB="45713">
                    <a:solidFill>
                      <a:schemeClr val="tx1"/>
                    </a:solidFill>
                  </a:tcPr>
                </a:tc>
                <a:tc>
                  <a:txBody>
                    <a:bodyPr/>
                    <a:lstStyle/>
                    <a:p>
                      <a:endParaRPr lang="en-US" sz="1700">
                        <a:solidFill>
                          <a:schemeClr val="bg1"/>
                        </a:solidFill>
                        <a:highlight>
                          <a:srgbClr val="FFFF00"/>
                        </a:highlight>
                      </a:endParaRPr>
                    </a:p>
                  </a:txBody>
                  <a:tcPr marL="91427" marR="91427" marT="45713" marB="45713">
                    <a:solidFill>
                      <a:schemeClr val="tx1"/>
                    </a:solidFill>
                  </a:tcPr>
                </a:tc>
                <a:tc>
                  <a:txBody>
                    <a:bodyPr/>
                    <a:lstStyle/>
                    <a:p>
                      <a:endParaRPr lang="en-US" sz="1700">
                        <a:solidFill>
                          <a:schemeClr val="bg1"/>
                        </a:solidFill>
                      </a:endParaRPr>
                    </a:p>
                  </a:txBody>
                  <a:tcPr marL="91427" marR="91427" marT="45713" marB="45713">
                    <a:solidFill>
                      <a:schemeClr val="tx1"/>
                    </a:solidFill>
                  </a:tcPr>
                </a:tc>
                <a:extLst>
                  <a:ext uri="{0D108BD9-81ED-4DB2-BD59-A6C34878D82A}">
                    <a16:rowId xmlns:a16="http://schemas.microsoft.com/office/drawing/2014/main" val="2802216785"/>
                  </a:ext>
                </a:extLst>
              </a:tr>
              <a:tr h="541295">
                <a:tc>
                  <a:txBody>
                    <a:bodyPr/>
                    <a:lstStyle/>
                    <a:p>
                      <a:r>
                        <a:rPr lang="en-US" sz="1600">
                          <a:solidFill>
                            <a:schemeClr val="bg1"/>
                          </a:solidFill>
                        </a:rPr>
                        <a:t>Networking</a:t>
                      </a:r>
                    </a:p>
                  </a:txBody>
                  <a:tcPr marL="91427" marR="91427" marT="45713" marB="45713" anchor="b">
                    <a:solidFill>
                      <a:schemeClr val="tx1"/>
                    </a:solidFill>
                  </a:tcPr>
                </a:tc>
                <a:tc>
                  <a:txBody>
                    <a:bodyPr/>
                    <a:lstStyle/>
                    <a:p>
                      <a:endParaRPr lang="en-US" sz="1700">
                        <a:solidFill>
                          <a:schemeClr val="bg1"/>
                        </a:solidFill>
                      </a:endParaRPr>
                    </a:p>
                  </a:txBody>
                  <a:tcPr marL="91427" marR="91427" marT="45713" marB="45713">
                    <a:solidFill>
                      <a:schemeClr val="tx1"/>
                    </a:solidFill>
                  </a:tcPr>
                </a:tc>
                <a:tc>
                  <a:txBody>
                    <a:bodyPr/>
                    <a:lstStyle/>
                    <a:p>
                      <a:endParaRPr lang="en-US" sz="1700">
                        <a:solidFill>
                          <a:schemeClr val="bg1"/>
                        </a:solidFill>
                      </a:endParaRPr>
                    </a:p>
                  </a:txBody>
                  <a:tcPr marL="91427" marR="91427" marT="45713" marB="45713">
                    <a:solidFill>
                      <a:schemeClr val="tx1"/>
                    </a:solidFill>
                  </a:tcPr>
                </a:tc>
                <a:tc>
                  <a:txBody>
                    <a:bodyPr/>
                    <a:lstStyle/>
                    <a:p>
                      <a:endParaRPr lang="en-US" sz="1700">
                        <a:solidFill>
                          <a:schemeClr val="bg1"/>
                        </a:solidFill>
                        <a:highlight>
                          <a:srgbClr val="FFFF00"/>
                        </a:highlight>
                      </a:endParaRPr>
                    </a:p>
                  </a:txBody>
                  <a:tcPr marL="91427" marR="91427" marT="45713" marB="45713">
                    <a:solidFill>
                      <a:schemeClr val="tx1"/>
                    </a:solidFill>
                  </a:tcPr>
                </a:tc>
                <a:tc>
                  <a:txBody>
                    <a:bodyPr/>
                    <a:lstStyle/>
                    <a:p>
                      <a:endParaRPr lang="en-US" sz="1700">
                        <a:solidFill>
                          <a:schemeClr val="bg1"/>
                        </a:solidFill>
                      </a:endParaRPr>
                    </a:p>
                  </a:txBody>
                  <a:tcPr marL="91427" marR="91427" marT="45713" marB="45713">
                    <a:solidFill>
                      <a:schemeClr val="tx1"/>
                    </a:solidFill>
                  </a:tcPr>
                </a:tc>
                <a:extLst>
                  <a:ext uri="{0D108BD9-81ED-4DB2-BD59-A6C34878D82A}">
                    <a16:rowId xmlns:a16="http://schemas.microsoft.com/office/drawing/2014/main" val="2384714135"/>
                  </a:ext>
                </a:extLst>
              </a:tr>
            </a:tbl>
          </a:graphicData>
        </a:graphic>
      </p:graphicFrame>
      <p:grpSp>
        <p:nvGrpSpPr>
          <p:cNvPr id="49" name="Group 48"/>
          <p:cNvGrpSpPr/>
          <p:nvPr/>
        </p:nvGrpSpPr>
        <p:grpSpPr>
          <a:xfrm>
            <a:off x="11281497" y="1099059"/>
            <a:ext cx="457136" cy="4733336"/>
            <a:chOff x="9027714" y="1049587"/>
            <a:chExt cx="457201" cy="4734008"/>
          </a:xfrm>
          <a:solidFill>
            <a:srgbClr val="0078D7"/>
          </a:solidFill>
        </p:grpSpPr>
        <p:sp>
          <p:nvSpPr>
            <p:cNvPr id="7" name="Rectangle 6"/>
            <p:cNvSpPr/>
            <p:nvPr/>
          </p:nvSpPr>
          <p:spPr bwMode="auto">
            <a:xfrm>
              <a:off x="9027715" y="1049587"/>
              <a:ext cx="457200" cy="457200"/>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a:gradFill>
                  <a:gsLst>
                    <a:gs pos="0">
                      <a:srgbClr val="FFFFFF"/>
                    </a:gs>
                    <a:gs pos="100000">
                      <a:srgbClr val="FFFFFF"/>
                    </a:gs>
                  </a:gsLst>
                  <a:lin ang="5400000" scaled="0"/>
                </a:gradFill>
              </a:endParaRPr>
            </a:p>
          </p:txBody>
        </p:sp>
        <p:sp>
          <p:nvSpPr>
            <p:cNvPr id="12" name="Rectangle 11"/>
            <p:cNvSpPr/>
            <p:nvPr/>
          </p:nvSpPr>
          <p:spPr bwMode="auto">
            <a:xfrm>
              <a:off x="9027715" y="1584188"/>
              <a:ext cx="457200" cy="457200"/>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a:gradFill>
                  <a:gsLst>
                    <a:gs pos="0">
                      <a:srgbClr val="FFFFFF"/>
                    </a:gs>
                    <a:gs pos="100000">
                      <a:srgbClr val="FFFFFF"/>
                    </a:gs>
                  </a:gsLst>
                  <a:lin ang="5400000" scaled="0"/>
                </a:gradFill>
              </a:endParaRPr>
            </a:p>
          </p:txBody>
        </p:sp>
        <p:sp>
          <p:nvSpPr>
            <p:cNvPr id="16" name="Rectangle 15"/>
            <p:cNvSpPr/>
            <p:nvPr/>
          </p:nvSpPr>
          <p:spPr bwMode="auto">
            <a:xfrm>
              <a:off x="9027715" y="2118789"/>
              <a:ext cx="457200" cy="457200"/>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a:gradFill>
                  <a:gsLst>
                    <a:gs pos="0">
                      <a:srgbClr val="FFFFFF"/>
                    </a:gs>
                    <a:gs pos="100000">
                      <a:srgbClr val="FFFFFF"/>
                    </a:gs>
                  </a:gsLst>
                  <a:lin ang="5400000" scaled="0"/>
                </a:gradFill>
              </a:endParaRPr>
            </a:p>
          </p:txBody>
        </p:sp>
        <p:sp>
          <p:nvSpPr>
            <p:cNvPr id="20" name="Rectangle 19"/>
            <p:cNvSpPr/>
            <p:nvPr/>
          </p:nvSpPr>
          <p:spPr bwMode="auto">
            <a:xfrm>
              <a:off x="9027715" y="2653390"/>
              <a:ext cx="457200" cy="457200"/>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a:gradFill>
                  <a:gsLst>
                    <a:gs pos="0">
                      <a:srgbClr val="FFFFFF"/>
                    </a:gs>
                    <a:gs pos="100000">
                      <a:srgbClr val="FFFFFF"/>
                    </a:gs>
                  </a:gsLst>
                  <a:lin ang="5400000" scaled="0"/>
                </a:gradFill>
              </a:endParaRPr>
            </a:p>
          </p:txBody>
        </p:sp>
        <p:sp>
          <p:nvSpPr>
            <p:cNvPr id="24" name="Rectangle 23"/>
            <p:cNvSpPr/>
            <p:nvPr/>
          </p:nvSpPr>
          <p:spPr bwMode="auto">
            <a:xfrm>
              <a:off x="9027715" y="3187991"/>
              <a:ext cx="457200" cy="457200"/>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a:gradFill>
                  <a:gsLst>
                    <a:gs pos="0">
                      <a:srgbClr val="FFFFFF"/>
                    </a:gs>
                    <a:gs pos="100000">
                      <a:srgbClr val="FFFFFF"/>
                    </a:gs>
                  </a:gsLst>
                  <a:lin ang="5400000" scaled="0"/>
                </a:gradFill>
              </a:endParaRPr>
            </a:p>
          </p:txBody>
        </p:sp>
        <p:sp>
          <p:nvSpPr>
            <p:cNvPr id="28" name="Rectangle 27"/>
            <p:cNvSpPr/>
            <p:nvPr/>
          </p:nvSpPr>
          <p:spPr bwMode="auto">
            <a:xfrm>
              <a:off x="9027715" y="3722592"/>
              <a:ext cx="457200" cy="457200"/>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a:gradFill>
                  <a:gsLst>
                    <a:gs pos="0">
                      <a:srgbClr val="FFFFFF"/>
                    </a:gs>
                    <a:gs pos="100000">
                      <a:srgbClr val="FFFFFF"/>
                    </a:gs>
                  </a:gsLst>
                  <a:lin ang="5400000" scaled="0"/>
                </a:gradFill>
              </a:endParaRPr>
            </a:p>
          </p:txBody>
        </p:sp>
        <p:sp>
          <p:nvSpPr>
            <p:cNvPr id="32" name="Rectangle 31"/>
            <p:cNvSpPr/>
            <p:nvPr/>
          </p:nvSpPr>
          <p:spPr bwMode="auto">
            <a:xfrm>
              <a:off x="9027715" y="4257193"/>
              <a:ext cx="457200" cy="457200"/>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a:gradFill>
                  <a:gsLst>
                    <a:gs pos="0">
                      <a:srgbClr val="FFFFFF"/>
                    </a:gs>
                    <a:gs pos="100000">
                      <a:srgbClr val="FFFFFF"/>
                    </a:gs>
                  </a:gsLst>
                  <a:lin ang="5400000" scaled="0"/>
                </a:gradFill>
              </a:endParaRPr>
            </a:p>
          </p:txBody>
        </p:sp>
        <p:sp>
          <p:nvSpPr>
            <p:cNvPr id="36" name="Rectangle 35"/>
            <p:cNvSpPr/>
            <p:nvPr/>
          </p:nvSpPr>
          <p:spPr bwMode="auto">
            <a:xfrm>
              <a:off x="9027715" y="4791794"/>
              <a:ext cx="457200" cy="457200"/>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a:gradFill>
                  <a:gsLst>
                    <a:gs pos="0">
                      <a:srgbClr val="FFFFFF"/>
                    </a:gs>
                    <a:gs pos="100000">
                      <a:srgbClr val="FFFFFF"/>
                    </a:gs>
                  </a:gsLst>
                  <a:lin ang="5400000" scaled="0"/>
                </a:gradFill>
              </a:endParaRPr>
            </a:p>
          </p:txBody>
        </p:sp>
        <p:sp>
          <p:nvSpPr>
            <p:cNvPr id="40" name="Rectangle 39"/>
            <p:cNvSpPr/>
            <p:nvPr/>
          </p:nvSpPr>
          <p:spPr bwMode="auto">
            <a:xfrm>
              <a:off x="9027714" y="5326395"/>
              <a:ext cx="457200" cy="457200"/>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a:gradFill>
                  <a:gsLst>
                    <a:gs pos="0">
                      <a:srgbClr val="FFFFFF"/>
                    </a:gs>
                    <a:gs pos="100000">
                      <a:srgbClr val="FFFFFF"/>
                    </a:gs>
                  </a:gsLst>
                  <a:lin ang="5400000" scaled="0"/>
                </a:gradFill>
              </a:endParaRPr>
            </a:p>
          </p:txBody>
        </p:sp>
      </p:grpSp>
      <p:grpSp>
        <p:nvGrpSpPr>
          <p:cNvPr id="50" name="Group 49"/>
          <p:cNvGrpSpPr/>
          <p:nvPr/>
        </p:nvGrpSpPr>
        <p:grpSpPr>
          <a:xfrm>
            <a:off x="10594741" y="1099059"/>
            <a:ext cx="457135" cy="4733336"/>
            <a:chOff x="9691654" y="1049587"/>
            <a:chExt cx="457200" cy="4734008"/>
          </a:xfrm>
        </p:grpSpPr>
        <p:sp>
          <p:nvSpPr>
            <p:cNvPr id="8" name="Rectangle 7"/>
            <p:cNvSpPr/>
            <p:nvPr/>
          </p:nvSpPr>
          <p:spPr bwMode="auto">
            <a:xfrm>
              <a:off x="9691654" y="1049587"/>
              <a:ext cx="457200" cy="457200"/>
            </a:xfrm>
            <a:prstGeom prst="rect">
              <a:avLst/>
            </a:prstGeom>
            <a:solidFill>
              <a:srgbClr val="BAD80A"/>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a:gradFill>
                  <a:gsLst>
                    <a:gs pos="0">
                      <a:srgbClr val="FFFFFF"/>
                    </a:gs>
                    <a:gs pos="100000">
                      <a:srgbClr val="FFFFFF"/>
                    </a:gs>
                  </a:gsLst>
                  <a:lin ang="5400000" scaled="0"/>
                </a:gradFill>
              </a:endParaRPr>
            </a:p>
          </p:txBody>
        </p:sp>
        <p:sp>
          <p:nvSpPr>
            <p:cNvPr id="13" name="Rectangle 12"/>
            <p:cNvSpPr/>
            <p:nvPr/>
          </p:nvSpPr>
          <p:spPr bwMode="auto">
            <a:xfrm>
              <a:off x="9691654" y="1584188"/>
              <a:ext cx="457200" cy="457200"/>
            </a:xfrm>
            <a:prstGeom prst="rect">
              <a:avLst/>
            </a:prstGeom>
            <a:solidFill>
              <a:srgbClr val="BAD80A"/>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a:gradFill>
                  <a:gsLst>
                    <a:gs pos="0">
                      <a:srgbClr val="FFFFFF"/>
                    </a:gs>
                    <a:gs pos="100000">
                      <a:srgbClr val="FFFFFF"/>
                    </a:gs>
                  </a:gsLst>
                  <a:lin ang="5400000" scaled="0"/>
                </a:gradFill>
              </a:endParaRPr>
            </a:p>
          </p:txBody>
        </p:sp>
        <p:sp>
          <p:nvSpPr>
            <p:cNvPr id="17" name="Rectangle 16"/>
            <p:cNvSpPr/>
            <p:nvPr/>
          </p:nvSpPr>
          <p:spPr bwMode="auto">
            <a:xfrm>
              <a:off x="9691654" y="2118789"/>
              <a:ext cx="457200" cy="457200"/>
            </a:xfrm>
            <a:prstGeom prst="rect">
              <a:avLst/>
            </a:prstGeom>
            <a:solidFill>
              <a:srgbClr val="0078D7"/>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a:gradFill>
                  <a:gsLst>
                    <a:gs pos="0">
                      <a:srgbClr val="FFFFFF"/>
                    </a:gs>
                    <a:gs pos="100000">
                      <a:srgbClr val="FFFFFF"/>
                    </a:gs>
                  </a:gsLst>
                  <a:lin ang="5400000" scaled="0"/>
                </a:gradFill>
              </a:endParaRPr>
            </a:p>
          </p:txBody>
        </p:sp>
        <p:sp>
          <p:nvSpPr>
            <p:cNvPr id="21" name="Rectangle 20"/>
            <p:cNvSpPr/>
            <p:nvPr/>
          </p:nvSpPr>
          <p:spPr bwMode="auto">
            <a:xfrm>
              <a:off x="9691654" y="2653390"/>
              <a:ext cx="457200" cy="457200"/>
            </a:xfrm>
            <a:prstGeom prst="rect">
              <a:avLst/>
            </a:prstGeom>
            <a:solidFill>
              <a:srgbClr val="0078D7"/>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a:gradFill>
                  <a:gsLst>
                    <a:gs pos="0">
                      <a:srgbClr val="FFFFFF"/>
                    </a:gs>
                    <a:gs pos="100000">
                      <a:srgbClr val="FFFFFF"/>
                    </a:gs>
                  </a:gsLst>
                  <a:lin ang="5400000" scaled="0"/>
                </a:gradFill>
              </a:endParaRPr>
            </a:p>
          </p:txBody>
        </p:sp>
        <p:sp>
          <p:nvSpPr>
            <p:cNvPr id="25" name="Rectangle 24"/>
            <p:cNvSpPr/>
            <p:nvPr/>
          </p:nvSpPr>
          <p:spPr bwMode="auto">
            <a:xfrm>
              <a:off x="9691654" y="3187991"/>
              <a:ext cx="457200" cy="457200"/>
            </a:xfrm>
            <a:prstGeom prst="rect">
              <a:avLst/>
            </a:prstGeom>
            <a:solidFill>
              <a:srgbClr val="0078D7"/>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a:gradFill>
                  <a:gsLst>
                    <a:gs pos="0">
                      <a:srgbClr val="FFFFFF"/>
                    </a:gs>
                    <a:gs pos="100000">
                      <a:srgbClr val="FFFFFF"/>
                    </a:gs>
                  </a:gsLst>
                  <a:lin ang="5400000" scaled="0"/>
                </a:gradFill>
              </a:endParaRPr>
            </a:p>
          </p:txBody>
        </p:sp>
        <p:sp>
          <p:nvSpPr>
            <p:cNvPr id="29" name="Rectangle 28"/>
            <p:cNvSpPr/>
            <p:nvPr/>
          </p:nvSpPr>
          <p:spPr bwMode="auto">
            <a:xfrm>
              <a:off x="9691654" y="3722592"/>
              <a:ext cx="457200" cy="457200"/>
            </a:xfrm>
            <a:prstGeom prst="rect">
              <a:avLst/>
            </a:prstGeom>
            <a:solidFill>
              <a:srgbClr val="0078D7"/>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a:gradFill>
                  <a:gsLst>
                    <a:gs pos="0">
                      <a:srgbClr val="FFFFFF"/>
                    </a:gs>
                    <a:gs pos="100000">
                      <a:srgbClr val="FFFFFF"/>
                    </a:gs>
                  </a:gsLst>
                  <a:lin ang="5400000" scaled="0"/>
                </a:gradFill>
              </a:endParaRPr>
            </a:p>
          </p:txBody>
        </p:sp>
        <p:sp>
          <p:nvSpPr>
            <p:cNvPr id="33" name="Rectangle 32"/>
            <p:cNvSpPr/>
            <p:nvPr/>
          </p:nvSpPr>
          <p:spPr bwMode="auto">
            <a:xfrm>
              <a:off x="9691654" y="4257193"/>
              <a:ext cx="457200" cy="457200"/>
            </a:xfrm>
            <a:prstGeom prst="rect">
              <a:avLst/>
            </a:prstGeom>
            <a:solidFill>
              <a:srgbClr val="0078D7"/>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a:gradFill>
                  <a:gsLst>
                    <a:gs pos="0">
                      <a:srgbClr val="FFFFFF"/>
                    </a:gs>
                    <a:gs pos="100000">
                      <a:srgbClr val="FFFFFF"/>
                    </a:gs>
                  </a:gsLst>
                  <a:lin ang="5400000" scaled="0"/>
                </a:gradFill>
              </a:endParaRPr>
            </a:p>
          </p:txBody>
        </p:sp>
        <p:sp>
          <p:nvSpPr>
            <p:cNvPr id="37" name="Rectangle 36"/>
            <p:cNvSpPr/>
            <p:nvPr/>
          </p:nvSpPr>
          <p:spPr bwMode="auto">
            <a:xfrm>
              <a:off x="9691654" y="4791794"/>
              <a:ext cx="457200" cy="457200"/>
            </a:xfrm>
            <a:prstGeom prst="rect">
              <a:avLst/>
            </a:prstGeom>
            <a:solidFill>
              <a:srgbClr val="0078D7"/>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a:gradFill>
                  <a:gsLst>
                    <a:gs pos="0">
                      <a:srgbClr val="FFFFFF"/>
                    </a:gs>
                    <a:gs pos="100000">
                      <a:srgbClr val="FFFFFF"/>
                    </a:gs>
                  </a:gsLst>
                  <a:lin ang="5400000" scaled="0"/>
                </a:gradFill>
              </a:endParaRPr>
            </a:p>
          </p:txBody>
        </p:sp>
        <p:sp>
          <p:nvSpPr>
            <p:cNvPr id="41" name="Rectangle 40"/>
            <p:cNvSpPr/>
            <p:nvPr/>
          </p:nvSpPr>
          <p:spPr bwMode="auto">
            <a:xfrm>
              <a:off x="9691654" y="5326395"/>
              <a:ext cx="457200" cy="457200"/>
            </a:xfrm>
            <a:prstGeom prst="rect">
              <a:avLst/>
            </a:prstGeom>
            <a:solidFill>
              <a:srgbClr val="0078D7"/>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a:gradFill>
                  <a:gsLst>
                    <a:gs pos="0">
                      <a:srgbClr val="FFFFFF"/>
                    </a:gs>
                    <a:gs pos="100000">
                      <a:srgbClr val="FFFFFF"/>
                    </a:gs>
                  </a:gsLst>
                  <a:lin ang="5400000" scaled="0"/>
                </a:gradFill>
              </a:endParaRPr>
            </a:p>
          </p:txBody>
        </p:sp>
      </p:grpSp>
      <p:grpSp>
        <p:nvGrpSpPr>
          <p:cNvPr id="61" name="Group 60"/>
          <p:cNvGrpSpPr/>
          <p:nvPr/>
        </p:nvGrpSpPr>
        <p:grpSpPr>
          <a:xfrm>
            <a:off x="9899412" y="1099060"/>
            <a:ext cx="457136" cy="4732942"/>
            <a:chOff x="10608689" y="1049587"/>
            <a:chExt cx="457200" cy="4733613"/>
          </a:xfrm>
        </p:grpSpPr>
        <p:sp>
          <p:nvSpPr>
            <p:cNvPr id="9" name="Rectangle 8"/>
            <p:cNvSpPr/>
            <p:nvPr/>
          </p:nvSpPr>
          <p:spPr bwMode="auto">
            <a:xfrm>
              <a:off x="10608689" y="1049587"/>
              <a:ext cx="457200" cy="457200"/>
            </a:xfrm>
            <a:prstGeom prst="rect">
              <a:avLst/>
            </a:prstGeom>
            <a:solidFill>
              <a:srgbClr val="BAD80A"/>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a:gradFill>
                  <a:gsLst>
                    <a:gs pos="0">
                      <a:srgbClr val="FFFFFF"/>
                    </a:gs>
                    <a:gs pos="100000">
                      <a:srgbClr val="FFFFFF"/>
                    </a:gs>
                  </a:gsLst>
                  <a:lin ang="5400000" scaled="0"/>
                </a:gradFill>
              </a:endParaRPr>
            </a:p>
          </p:txBody>
        </p:sp>
        <p:sp>
          <p:nvSpPr>
            <p:cNvPr id="14" name="Rectangle 13"/>
            <p:cNvSpPr/>
            <p:nvPr/>
          </p:nvSpPr>
          <p:spPr bwMode="auto">
            <a:xfrm>
              <a:off x="10608689" y="1584139"/>
              <a:ext cx="457200" cy="457200"/>
            </a:xfrm>
            <a:prstGeom prst="rect">
              <a:avLst/>
            </a:prstGeom>
            <a:solidFill>
              <a:srgbClr val="BAD80A"/>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a:gradFill>
                  <a:gsLst>
                    <a:gs pos="0">
                      <a:srgbClr val="FFFFFF"/>
                    </a:gs>
                    <a:gs pos="100000">
                      <a:srgbClr val="FFFFFF"/>
                    </a:gs>
                  </a:gsLst>
                  <a:lin ang="5400000" scaled="0"/>
                </a:gradFill>
              </a:endParaRPr>
            </a:p>
          </p:txBody>
        </p:sp>
        <p:sp>
          <p:nvSpPr>
            <p:cNvPr id="18" name="Rectangle 17"/>
            <p:cNvSpPr/>
            <p:nvPr/>
          </p:nvSpPr>
          <p:spPr bwMode="auto">
            <a:xfrm>
              <a:off x="10608689" y="2118691"/>
              <a:ext cx="457200" cy="457200"/>
            </a:xfrm>
            <a:prstGeom prst="rect">
              <a:avLst/>
            </a:prstGeom>
            <a:solidFill>
              <a:srgbClr val="BAD80A"/>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a:gradFill>
                  <a:gsLst>
                    <a:gs pos="0">
                      <a:srgbClr val="FFFFFF"/>
                    </a:gs>
                    <a:gs pos="100000">
                      <a:srgbClr val="FFFFFF"/>
                    </a:gs>
                  </a:gsLst>
                  <a:lin ang="5400000" scaled="0"/>
                </a:gradFill>
              </a:endParaRPr>
            </a:p>
          </p:txBody>
        </p:sp>
        <p:sp>
          <p:nvSpPr>
            <p:cNvPr id="22" name="Rectangle 21"/>
            <p:cNvSpPr/>
            <p:nvPr/>
          </p:nvSpPr>
          <p:spPr bwMode="auto">
            <a:xfrm>
              <a:off x="10608689" y="2653243"/>
              <a:ext cx="457200" cy="457200"/>
            </a:xfrm>
            <a:prstGeom prst="rect">
              <a:avLst/>
            </a:prstGeom>
            <a:solidFill>
              <a:srgbClr val="BAD80A"/>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a:gradFill>
                  <a:gsLst>
                    <a:gs pos="0">
                      <a:srgbClr val="FFFFFF"/>
                    </a:gs>
                    <a:gs pos="100000">
                      <a:srgbClr val="FFFFFF"/>
                    </a:gs>
                  </a:gsLst>
                  <a:lin ang="5400000" scaled="0"/>
                </a:gradFill>
              </a:endParaRPr>
            </a:p>
          </p:txBody>
        </p:sp>
        <p:sp>
          <p:nvSpPr>
            <p:cNvPr id="26" name="Rectangle 25"/>
            <p:cNvSpPr/>
            <p:nvPr/>
          </p:nvSpPr>
          <p:spPr bwMode="auto">
            <a:xfrm>
              <a:off x="10608689" y="3187795"/>
              <a:ext cx="457200" cy="457200"/>
            </a:xfrm>
            <a:prstGeom prst="rect">
              <a:avLst/>
            </a:prstGeom>
            <a:solidFill>
              <a:srgbClr val="BAD80A"/>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a:gradFill>
                  <a:gsLst>
                    <a:gs pos="0">
                      <a:srgbClr val="FFFFFF"/>
                    </a:gs>
                    <a:gs pos="100000">
                      <a:srgbClr val="FFFFFF"/>
                    </a:gs>
                  </a:gsLst>
                  <a:lin ang="5400000" scaled="0"/>
                </a:gradFill>
              </a:endParaRPr>
            </a:p>
          </p:txBody>
        </p:sp>
        <p:sp>
          <p:nvSpPr>
            <p:cNvPr id="30" name="Rectangle 29"/>
            <p:cNvSpPr/>
            <p:nvPr/>
          </p:nvSpPr>
          <p:spPr bwMode="auto">
            <a:xfrm>
              <a:off x="10608689" y="3722347"/>
              <a:ext cx="457200" cy="457200"/>
            </a:xfrm>
            <a:prstGeom prst="rect">
              <a:avLst/>
            </a:prstGeom>
            <a:solidFill>
              <a:srgbClr val="0078D7"/>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a:gradFill>
                  <a:gsLst>
                    <a:gs pos="0">
                      <a:srgbClr val="FFFFFF"/>
                    </a:gs>
                    <a:gs pos="100000">
                      <a:srgbClr val="FFFFFF"/>
                    </a:gs>
                  </a:gsLst>
                  <a:lin ang="5400000" scaled="0"/>
                </a:gradFill>
              </a:endParaRPr>
            </a:p>
          </p:txBody>
        </p:sp>
        <p:sp>
          <p:nvSpPr>
            <p:cNvPr id="34" name="Rectangle 33"/>
            <p:cNvSpPr/>
            <p:nvPr/>
          </p:nvSpPr>
          <p:spPr bwMode="auto">
            <a:xfrm>
              <a:off x="10608689" y="4256899"/>
              <a:ext cx="457200" cy="457200"/>
            </a:xfrm>
            <a:prstGeom prst="rect">
              <a:avLst/>
            </a:prstGeom>
            <a:solidFill>
              <a:srgbClr val="0078D7"/>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a:gradFill>
                  <a:gsLst>
                    <a:gs pos="0">
                      <a:srgbClr val="FFFFFF"/>
                    </a:gs>
                    <a:gs pos="100000">
                      <a:srgbClr val="FFFFFF"/>
                    </a:gs>
                  </a:gsLst>
                  <a:lin ang="5400000" scaled="0"/>
                </a:gradFill>
              </a:endParaRPr>
            </a:p>
          </p:txBody>
        </p:sp>
        <p:sp>
          <p:nvSpPr>
            <p:cNvPr id="38" name="Rectangle 37"/>
            <p:cNvSpPr/>
            <p:nvPr/>
          </p:nvSpPr>
          <p:spPr bwMode="auto">
            <a:xfrm>
              <a:off x="10608689" y="4791451"/>
              <a:ext cx="457200" cy="457200"/>
            </a:xfrm>
            <a:prstGeom prst="rect">
              <a:avLst/>
            </a:prstGeom>
            <a:solidFill>
              <a:srgbClr val="0078D7"/>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a:gradFill>
                  <a:gsLst>
                    <a:gs pos="0">
                      <a:srgbClr val="FFFFFF"/>
                    </a:gs>
                    <a:gs pos="100000">
                      <a:srgbClr val="FFFFFF"/>
                    </a:gs>
                  </a:gsLst>
                  <a:lin ang="5400000" scaled="0"/>
                </a:gradFill>
              </a:endParaRPr>
            </a:p>
          </p:txBody>
        </p:sp>
        <p:sp>
          <p:nvSpPr>
            <p:cNvPr id="42" name="Rectangle 41"/>
            <p:cNvSpPr/>
            <p:nvPr/>
          </p:nvSpPr>
          <p:spPr bwMode="auto">
            <a:xfrm>
              <a:off x="10608689" y="5326000"/>
              <a:ext cx="457200" cy="457200"/>
            </a:xfrm>
            <a:prstGeom prst="rect">
              <a:avLst/>
            </a:prstGeom>
            <a:solidFill>
              <a:srgbClr val="0078D7"/>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a:gradFill>
                  <a:gsLst>
                    <a:gs pos="0">
                      <a:srgbClr val="FFFFFF"/>
                    </a:gs>
                    <a:gs pos="100000">
                      <a:srgbClr val="FFFFFF"/>
                    </a:gs>
                  </a:gsLst>
                  <a:lin ang="5400000" scaled="0"/>
                </a:gradFill>
              </a:endParaRPr>
            </a:p>
          </p:txBody>
        </p:sp>
      </p:grpSp>
      <p:grpSp>
        <p:nvGrpSpPr>
          <p:cNvPr id="59" name="Group 58"/>
          <p:cNvGrpSpPr/>
          <p:nvPr/>
        </p:nvGrpSpPr>
        <p:grpSpPr>
          <a:xfrm>
            <a:off x="10652119" y="6083101"/>
            <a:ext cx="1420855" cy="521303"/>
            <a:chOff x="9205950" y="5966176"/>
            <a:chExt cx="1421057" cy="521377"/>
          </a:xfrm>
        </p:grpSpPr>
        <p:sp>
          <p:nvSpPr>
            <p:cNvPr id="54" name="Rectangle 53"/>
            <p:cNvSpPr/>
            <p:nvPr/>
          </p:nvSpPr>
          <p:spPr bwMode="auto">
            <a:xfrm>
              <a:off x="9205950" y="6071863"/>
              <a:ext cx="274320" cy="274320"/>
            </a:xfrm>
            <a:prstGeom prst="rect">
              <a:avLst/>
            </a:prstGeom>
            <a:solidFill>
              <a:srgbClr val="0078D7"/>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a:gradFill>
                  <a:gsLst>
                    <a:gs pos="0">
                      <a:srgbClr val="FFFFFF"/>
                    </a:gs>
                    <a:gs pos="100000">
                      <a:srgbClr val="FFFFFF"/>
                    </a:gs>
                  </a:gsLst>
                  <a:lin ang="5400000" scaled="0"/>
                </a:gradFill>
              </a:endParaRPr>
            </a:p>
          </p:txBody>
        </p:sp>
        <p:sp>
          <p:nvSpPr>
            <p:cNvPr id="55" name="TextBox 54"/>
            <p:cNvSpPr txBox="1"/>
            <p:nvPr/>
          </p:nvSpPr>
          <p:spPr>
            <a:xfrm>
              <a:off x="9381237" y="5966176"/>
              <a:ext cx="1245770" cy="521377"/>
            </a:xfrm>
            <a:prstGeom prst="rect">
              <a:avLst/>
            </a:prstGeom>
            <a:noFill/>
          </p:spPr>
          <p:txBody>
            <a:bodyPr wrap="none" lIns="182854" tIns="146283" rIns="182854" bIns="146283" rtlCol="0">
              <a:spAutoFit/>
            </a:bodyPr>
            <a:lstStyle/>
            <a:p>
              <a:pPr defTabSz="914224">
                <a:lnSpc>
                  <a:spcPct val="90000"/>
                </a:lnSpc>
                <a:spcAft>
                  <a:spcPts val="600"/>
                </a:spcAft>
              </a:pPr>
              <a:r>
                <a:rPr lang="en-US" sz="1599" kern="0">
                  <a:solidFill>
                    <a:schemeClr val="bg1"/>
                  </a:solidFill>
                </a:rPr>
                <a:t>Microsoft</a:t>
              </a:r>
            </a:p>
          </p:txBody>
        </p:sp>
      </p:grpSp>
      <p:grpSp>
        <p:nvGrpSpPr>
          <p:cNvPr id="58" name="Group 57"/>
          <p:cNvGrpSpPr/>
          <p:nvPr/>
        </p:nvGrpSpPr>
        <p:grpSpPr>
          <a:xfrm>
            <a:off x="8908187" y="6083101"/>
            <a:ext cx="1406468" cy="521303"/>
            <a:chOff x="10595131" y="5966176"/>
            <a:chExt cx="1406667" cy="521377"/>
          </a:xfrm>
        </p:grpSpPr>
        <p:sp>
          <p:nvSpPr>
            <p:cNvPr id="56" name="Rectangle 55"/>
            <p:cNvSpPr/>
            <p:nvPr/>
          </p:nvSpPr>
          <p:spPr bwMode="auto">
            <a:xfrm>
              <a:off x="10595131" y="6071862"/>
              <a:ext cx="274320" cy="274320"/>
            </a:xfrm>
            <a:prstGeom prst="rect">
              <a:avLst/>
            </a:prstGeom>
            <a:solidFill>
              <a:srgbClr val="BAD80A"/>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a:gradFill>
                  <a:gsLst>
                    <a:gs pos="0">
                      <a:srgbClr val="FFFFFF"/>
                    </a:gs>
                    <a:gs pos="100000">
                      <a:srgbClr val="FFFFFF"/>
                    </a:gs>
                  </a:gsLst>
                  <a:lin ang="5400000" scaled="0"/>
                </a:gradFill>
              </a:endParaRPr>
            </a:p>
          </p:txBody>
        </p:sp>
        <p:sp>
          <p:nvSpPr>
            <p:cNvPr id="57" name="TextBox 56"/>
            <p:cNvSpPr txBox="1"/>
            <p:nvPr/>
          </p:nvSpPr>
          <p:spPr>
            <a:xfrm>
              <a:off x="10742947" y="5966176"/>
              <a:ext cx="1258851" cy="521377"/>
            </a:xfrm>
            <a:prstGeom prst="rect">
              <a:avLst/>
            </a:prstGeom>
            <a:noFill/>
          </p:spPr>
          <p:txBody>
            <a:bodyPr wrap="none" lIns="182854" tIns="146283" rIns="182854" bIns="146283" rtlCol="0">
              <a:spAutoFit/>
            </a:bodyPr>
            <a:lstStyle/>
            <a:p>
              <a:pPr defTabSz="914224">
                <a:lnSpc>
                  <a:spcPct val="90000"/>
                </a:lnSpc>
                <a:spcAft>
                  <a:spcPts val="600"/>
                </a:spcAft>
              </a:pPr>
              <a:r>
                <a:rPr lang="en-US" sz="1599" kern="0">
                  <a:solidFill>
                    <a:schemeClr val="bg1"/>
                  </a:solidFill>
                </a:rPr>
                <a:t>Customer</a:t>
              </a:r>
            </a:p>
          </p:txBody>
        </p:sp>
      </p:grpSp>
      <p:grpSp>
        <p:nvGrpSpPr>
          <p:cNvPr id="44" name="Group 43"/>
          <p:cNvGrpSpPr/>
          <p:nvPr/>
        </p:nvGrpSpPr>
        <p:grpSpPr>
          <a:xfrm>
            <a:off x="12802656" y="6242766"/>
            <a:ext cx="457135" cy="458431"/>
            <a:chOff x="7976278" y="6226405"/>
            <a:chExt cx="457200" cy="458496"/>
          </a:xfrm>
        </p:grpSpPr>
        <p:sp>
          <p:nvSpPr>
            <p:cNvPr id="52" name="Rectangle 51"/>
            <p:cNvSpPr/>
            <p:nvPr/>
          </p:nvSpPr>
          <p:spPr bwMode="auto">
            <a:xfrm>
              <a:off x="7976278" y="6227701"/>
              <a:ext cx="457200" cy="457200"/>
            </a:xfrm>
            <a:prstGeom prst="rect">
              <a:avLst/>
            </a:prstGeom>
            <a:solidFill>
              <a:srgbClr val="0078D7"/>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a:gradFill>
                  <a:gsLst>
                    <a:gs pos="0">
                      <a:srgbClr val="FFFFFF"/>
                    </a:gs>
                    <a:gs pos="100000">
                      <a:srgbClr val="FFFFFF"/>
                    </a:gs>
                  </a:gsLst>
                  <a:lin ang="5400000" scaled="0"/>
                </a:gradFill>
              </a:endParaRPr>
            </a:p>
          </p:txBody>
        </p:sp>
        <p:sp>
          <p:nvSpPr>
            <p:cNvPr id="5" name="Isosceles Triangle 4"/>
            <p:cNvSpPr/>
            <p:nvPr/>
          </p:nvSpPr>
          <p:spPr bwMode="auto">
            <a:xfrm>
              <a:off x="7976278" y="6226405"/>
              <a:ext cx="457200" cy="457200"/>
            </a:xfrm>
            <a:prstGeom prst="triangle">
              <a:avLst>
                <a:gd name="adj" fmla="val 0"/>
              </a:avLst>
            </a:prstGeom>
            <a:solidFill>
              <a:schemeClr val="bg1">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a:gradFill>
                  <a:gsLst>
                    <a:gs pos="0">
                      <a:srgbClr val="FFFFFF"/>
                    </a:gs>
                    <a:gs pos="100000">
                      <a:srgbClr val="FFFFFF"/>
                    </a:gs>
                  </a:gsLst>
                  <a:lin ang="5400000" scaled="0"/>
                </a:gradFill>
              </a:endParaRPr>
            </a:p>
          </p:txBody>
        </p:sp>
      </p:grpSp>
      <p:grpSp>
        <p:nvGrpSpPr>
          <p:cNvPr id="11" name="Group 10">
            <a:extLst>
              <a:ext uri="{FF2B5EF4-FFF2-40B4-BE49-F238E27FC236}">
                <a16:creationId xmlns:a16="http://schemas.microsoft.com/office/drawing/2014/main" id="{FFE37EC7-A9E2-4CA2-9F31-9E1A476BD6DC}"/>
              </a:ext>
            </a:extLst>
          </p:cNvPr>
          <p:cNvGrpSpPr/>
          <p:nvPr/>
        </p:nvGrpSpPr>
        <p:grpSpPr>
          <a:xfrm>
            <a:off x="9006482" y="251037"/>
            <a:ext cx="818113" cy="5580964"/>
            <a:chOff x="8829822" y="361748"/>
            <a:chExt cx="802144" cy="5472030"/>
          </a:xfrm>
        </p:grpSpPr>
        <p:grpSp>
          <p:nvGrpSpPr>
            <p:cNvPr id="60" name="Group 59"/>
            <p:cNvGrpSpPr/>
            <p:nvPr/>
          </p:nvGrpSpPr>
          <p:grpSpPr>
            <a:xfrm>
              <a:off x="9009434" y="1193218"/>
              <a:ext cx="448212" cy="4640560"/>
              <a:chOff x="11310059" y="1049587"/>
              <a:chExt cx="457200" cy="4733613"/>
            </a:xfrm>
            <a:solidFill>
              <a:srgbClr val="BAD80A"/>
            </a:solidFill>
          </p:grpSpPr>
          <p:sp>
            <p:nvSpPr>
              <p:cNvPr id="10" name="Rectangle 9"/>
              <p:cNvSpPr/>
              <p:nvPr/>
            </p:nvSpPr>
            <p:spPr bwMode="auto">
              <a:xfrm>
                <a:off x="11310059" y="1049587"/>
                <a:ext cx="457200" cy="457200"/>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a:gradFill>
                    <a:gsLst>
                      <a:gs pos="0">
                        <a:srgbClr val="FFFFFF"/>
                      </a:gs>
                      <a:gs pos="100000">
                        <a:srgbClr val="FFFFFF"/>
                      </a:gs>
                    </a:gsLst>
                    <a:lin ang="5400000" scaled="0"/>
                  </a:gradFill>
                </a:endParaRPr>
              </a:p>
            </p:txBody>
          </p:sp>
          <p:sp>
            <p:nvSpPr>
              <p:cNvPr id="15" name="Rectangle 14"/>
              <p:cNvSpPr/>
              <p:nvPr/>
            </p:nvSpPr>
            <p:spPr bwMode="auto">
              <a:xfrm>
                <a:off x="11310059" y="1584139"/>
                <a:ext cx="457200" cy="457200"/>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a:gradFill>
                    <a:gsLst>
                      <a:gs pos="0">
                        <a:srgbClr val="FFFFFF"/>
                      </a:gs>
                      <a:gs pos="100000">
                        <a:srgbClr val="FFFFFF"/>
                      </a:gs>
                    </a:gsLst>
                    <a:lin ang="5400000" scaled="0"/>
                  </a:gradFill>
                </a:endParaRPr>
              </a:p>
            </p:txBody>
          </p:sp>
          <p:sp>
            <p:nvSpPr>
              <p:cNvPr id="19" name="Rectangle 18"/>
              <p:cNvSpPr/>
              <p:nvPr/>
            </p:nvSpPr>
            <p:spPr bwMode="auto">
              <a:xfrm>
                <a:off x="11310059" y="2118691"/>
                <a:ext cx="457200" cy="457200"/>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a:gradFill>
                    <a:gsLst>
                      <a:gs pos="0">
                        <a:srgbClr val="FFFFFF"/>
                      </a:gs>
                      <a:gs pos="100000">
                        <a:srgbClr val="FFFFFF"/>
                      </a:gs>
                    </a:gsLst>
                    <a:lin ang="5400000" scaled="0"/>
                  </a:gradFill>
                </a:endParaRPr>
              </a:p>
            </p:txBody>
          </p:sp>
          <p:sp>
            <p:nvSpPr>
              <p:cNvPr id="23" name="Rectangle 22"/>
              <p:cNvSpPr/>
              <p:nvPr/>
            </p:nvSpPr>
            <p:spPr bwMode="auto">
              <a:xfrm>
                <a:off x="11310059" y="2653243"/>
                <a:ext cx="457200" cy="457200"/>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a:gradFill>
                    <a:gsLst>
                      <a:gs pos="0">
                        <a:srgbClr val="FFFFFF"/>
                      </a:gs>
                      <a:gs pos="100000">
                        <a:srgbClr val="FFFFFF"/>
                      </a:gs>
                    </a:gsLst>
                    <a:lin ang="5400000" scaled="0"/>
                  </a:gradFill>
                </a:endParaRPr>
              </a:p>
            </p:txBody>
          </p:sp>
          <p:sp>
            <p:nvSpPr>
              <p:cNvPr id="27" name="Rectangle 26"/>
              <p:cNvSpPr/>
              <p:nvPr/>
            </p:nvSpPr>
            <p:spPr bwMode="auto">
              <a:xfrm>
                <a:off x="11310059" y="3187795"/>
                <a:ext cx="457200" cy="457200"/>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a:gradFill>
                    <a:gsLst>
                      <a:gs pos="0">
                        <a:srgbClr val="FFFFFF"/>
                      </a:gs>
                      <a:gs pos="100000">
                        <a:srgbClr val="FFFFFF"/>
                      </a:gs>
                    </a:gsLst>
                    <a:lin ang="5400000" scaled="0"/>
                  </a:gradFill>
                </a:endParaRPr>
              </a:p>
            </p:txBody>
          </p:sp>
          <p:sp>
            <p:nvSpPr>
              <p:cNvPr id="31" name="Rectangle 30"/>
              <p:cNvSpPr/>
              <p:nvPr/>
            </p:nvSpPr>
            <p:spPr bwMode="auto">
              <a:xfrm>
                <a:off x="11310059" y="3722347"/>
                <a:ext cx="457200" cy="457200"/>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a:gradFill>
                    <a:gsLst>
                      <a:gs pos="0">
                        <a:srgbClr val="FFFFFF"/>
                      </a:gs>
                      <a:gs pos="100000">
                        <a:srgbClr val="FFFFFF"/>
                      </a:gs>
                    </a:gsLst>
                    <a:lin ang="5400000" scaled="0"/>
                  </a:gradFill>
                </a:endParaRPr>
              </a:p>
            </p:txBody>
          </p:sp>
          <p:sp>
            <p:nvSpPr>
              <p:cNvPr id="35" name="Rectangle 34"/>
              <p:cNvSpPr/>
              <p:nvPr/>
            </p:nvSpPr>
            <p:spPr bwMode="auto">
              <a:xfrm>
                <a:off x="11310059" y="4256899"/>
                <a:ext cx="457200" cy="457200"/>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a:gradFill>
                    <a:gsLst>
                      <a:gs pos="0">
                        <a:srgbClr val="FFFFFF"/>
                      </a:gs>
                      <a:gs pos="100000">
                        <a:srgbClr val="FFFFFF"/>
                      </a:gs>
                    </a:gsLst>
                    <a:lin ang="5400000" scaled="0"/>
                  </a:gradFill>
                </a:endParaRPr>
              </a:p>
            </p:txBody>
          </p:sp>
          <p:sp>
            <p:nvSpPr>
              <p:cNvPr id="39" name="Rectangle 38"/>
              <p:cNvSpPr/>
              <p:nvPr/>
            </p:nvSpPr>
            <p:spPr bwMode="auto">
              <a:xfrm>
                <a:off x="11310059" y="4791451"/>
                <a:ext cx="457200" cy="457200"/>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a:gradFill>
                    <a:gsLst>
                      <a:gs pos="0">
                        <a:srgbClr val="FFFFFF"/>
                      </a:gs>
                      <a:gs pos="100000">
                        <a:srgbClr val="FFFFFF"/>
                      </a:gs>
                    </a:gsLst>
                    <a:lin ang="5400000" scaled="0"/>
                  </a:gradFill>
                </a:endParaRPr>
              </a:p>
            </p:txBody>
          </p:sp>
          <p:sp>
            <p:nvSpPr>
              <p:cNvPr id="43" name="Rectangle 42"/>
              <p:cNvSpPr/>
              <p:nvPr/>
            </p:nvSpPr>
            <p:spPr bwMode="auto">
              <a:xfrm>
                <a:off x="11310059" y="5326000"/>
                <a:ext cx="457200" cy="457200"/>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a:gradFill>
                    <a:gsLst>
                      <a:gs pos="0">
                        <a:srgbClr val="FFFFFF"/>
                      </a:gs>
                      <a:gs pos="100000">
                        <a:srgbClr val="FFFFFF"/>
                      </a:gs>
                    </a:gsLst>
                    <a:lin ang="5400000" scaled="0"/>
                  </a:gradFill>
                </a:endParaRPr>
              </a:p>
            </p:txBody>
          </p:sp>
        </p:grpSp>
        <p:sp>
          <p:nvSpPr>
            <p:cNvPr id="3" name="TextBox 2">
              <a:extLst>
                <a:ext uri="{FF2B5EF4-FFF2-40B4-BE49-F238E27FC236}">
                  <a16:creationId xmlns:a16="http://schemas.microsoft.com/office/drawing/2014/main" id="{ADEDDBB4-3AF9-4612-9164-E43A2C9987C2}"/>
                </a:ext>
              </a:extLst>
            </p:cNvPr>
            <p:cNvSpPr txBox="1"/>
            <p:nvPr/>
          </p:nvSpPr>
          <p:spPr>
            <a:xfrm>
              <a:off x="8829822" y="361748"/>
              <a:ext cx="802144" cy="690958"/>
            </a:xfrm>
            <a:prstGeom prst="rect">
              <a:avLst/>
            </a:prstGeom>
            <a:noFill/>
          </p:spPr>
          <p:txBody>
            <a:bodyPr wrap="none" lIns="186521" tIns="149217" rIns="186521" bIns="149217" rtlCol="0">
              <a:spAutoFit/>
            </a:bodyPr>
            <a:lstStyle/>
            <a:p>
              <a:pPr algn="ctr">
                <a:lnSpc>
                  <a:spcPct val="90000"/>
                </a:lnSpc>
                <a:spcAft>
                  <a:spcPts val="612"/>
                </a:spcAft>
              </a:pPr>
              <a:r>
                <a:rPr lang="en-US" sz="1428">
                  <a:solidFill>
                    <a:schemeClr val="bg1"/>
                  </a:solidFill>
                  <a:latin typeface="Segoe UI Semibold" panose="020B0702040204020203" pitchFamily="34" charset="0"/>
                  <a:cs typeface="Segoe UI Semibold" panose="020B0702040204020203" pitchFamily="34" charset="0"/>
                </a:rPr>
                <a:t>On</a:t>
              </a:r>
              <a:br>
                <a:rPr lang="en-US" sz="1428">
                  <a:solidFill>
                    <a:schemeClr val="bg1"/>
                  </a:solidFill>
                  <a:latin typeface="Segoe UI Semibold" panose="020B0702040204020203" pitchFamily="34" charset="0"/>
                  <a:cs typeface="Segoe UI Semibold" panose="020B0702040204020203" pitchFamily="34" charset="0"/>
                </a:rPr>
              </a:br>
              <a:r>
                <a:rPr lang="en-US" sz="1428" err="1">
                  <a:solidFill>
                    <a:schemeClr val="bg1"/>
                  </a:solidFill>
                  <a:latin typeface="Segoe UI Semibold" panose="020B0702040204020203" pitchFamily="34" charset="0"/>
                  <a:cs typeface="Segoe UI Semibold" panose="020B0702040204020203" pitchFamily="34" charset="0"/>
                </a:rPr>
                <a:t>Prem</a:t>
              </a:r>
              <a:endParaRPr lang="en-GB" sz="1428" err="1">
                <a:gradFill>
                  <a:gsLst>
                    <a:gs pos="2917">
                      <a:schemeClr val="tx1"/>
                    </a:gs>
                    <a:gs pos="30000">
                      <a:schemeClr val="tx1"/>
                    </a:gs>
                  </a:gsLst>
                  <a:lin ang="5400000" scaled="0"/>
                </a:gradFill>
              </a:endParaRPr>
            </a:p>
          </p:txBody>
        </p:sp>
      </p:grpSp>
    </p:spTree>
    <p:extLst>
      <p:ext uri="{BB962C8B-B14F-4D97-AF65-F5344CB8AC3E}">
        <p14:creationId xmlns:p14="http://schemas.microsoft.com/office/powerpoint/2010/main" val="2654084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 calcmode="lin" valueType="num">
                                      <p:cBhvr additive="base">
                                        <p:cTn id="7" dur="500" fill="hold"/>
                                        <p:tgtEl>
                                          <p:spTgt spid="53"/>
                                        </p:tgtEl>
                                        <p:attrNameLst>
                                          <p:attrName>ppt_x</p:attrName>
                                        </p:attrNameLst>
                                      </p:cBhvr>
                                      <p:tavLst>
                                        <p:tav tm="0">
                                          <p:val>
                                            <p:strVal val="1+#ppt_w/2"/>
                                          </p:val>
                                        </p:tav>
                                        <p:tav tm="100000">
                                          <p:val>
                                            <p:strVal val="#ppt_x"/>
                                          </p:val>
                                        </p:tav>
                                      </p:tavLst>
                                    </p:anim>
                                    <p:anim calcmode="lin" valueType="num">
                                      <p:cBhvr additive="base">
                                        <p:cTn id="8" dur="500" fill="hold"/>
                                        <p:tgtEl>
                                          <p:spTgt spid="5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par>
                          <p:cTn id="13" fill="hold">
                            <p:stCondLst>
                              <p:cond delay="1000"/>
                            </p:stCondLst>
                            <p:childTnLst>
                              <p:par>
                                <p:cTn id="14" presetID="10" presetClass="entr" presetSubtype="0" fill="hold" nodeType="afterEffect">
                                  <p:stCondLst>
                                    <p:cond delay="0"/>
                                  </p:stCondLst>
                                  <p:childTnLst>
                                    <p:set>
                                      <p:cBhvr>
                                        <p:cTn id="15" dur="1" fill="hold">
                                          <p:stCondLst>
                                            <p:cond delay="0"/>
                                          </p:stCondLst>
                                        </p:cTn>
                                        <p:tgtEl>
                                          <p:spTgt spid="49"/>
                                        </p:tgtEl>
                                        <p:attrNameLst>
                                          <p:attrName>style.visibility</p:attrName>
                                        </p:attrNameLst>
                                      </p:cBhvr>
                                      <p:to>
                                        <p:strVal val="visible"/>
                                      </p:to>
                                    </p:set>
                                    <p:animEffect transition="in" filter="fade">
                                      <p:cBhvr>
                                        <p:cTn id="16" dur="500"/>
                                        <p:tgtEl>
                                          <p:spTgt spid="49"/>
                                        </p:tgtEl>
                                      </p:cBhvr>
                                    </p:animEffect>
                                  </p:childTnLst>
                                </p:cTn>
                              </p:par>
                            </p:childTnLst>
                          </p:cTn>
                        </p:par>
                        <p:par>
                          <p:cTn id="17" fill="hold">
                            <p:stCondLst>
                              <p:cond delay="1500"/>
                            </p:stCondLst>
                            <p:childTnLst>
                              <p:par>
                                <p:cTn id="18" presetID="10" presetClass="entr" presetSubtype="0" fill="hold" nodeType="afterEffect">
                                  <p:stCondLst>
                                    <p:cond delay="0"/>
                                  </p:stCondLst>
                                  <p:childTnLst>
                                    <p:set>
                                      <p:cBhvr>
                                        <p:cTn id="19" dur="1" fill="hold">
                                          <p:stCondLst>
                                            <p:cond delay="0"/>
                                          </p:stCondLst>
                                        </p:cTn>
                                        <p:tgtEl>
                                          <p:spTgt spid="50"/>
                                        </p:tgtEl>
                                        <p:attrNameLst>
                                          <p:attrName>style.visibility</p:attrName>
                                        </p:attrNameLst>
                                      </p:cBhvr>
                                      <p:to>
                                        <p:strVal val="visible"/>
                                      </p:to>
                                    </p:set>
                                    <p:animEffect transition="in" filter="fade">
                                      <p:cBhvr>
                                        <p:cTn id="20" dur="500"/>
                                        <p:tgtEl>
                                          <p:spTgt spid="50"/>
                                        </p:tgtEl>
                                      </p:cBhvr>
                                    </p:animEffect>
                                  </p:childTnLst>
                                </p:cTn>
                              </p:par>
                            </p:childTnLst>
                          </p:cTn>
                        </p:par>
                        <p:par>
                          <p:cTn id="21" fill="hold">
                            <p:stCondLst>
                              <p:cond delay="2000"/>
                            </p:stCondLst>
                            <p:childTnLst>
                              <p:par>
                                <p:cTn id="22" presetID="10" presetClass="entr" presetSubtype="0" fill="hold" nodeType="afterEffect">
                                  <p:stCondLst>
                                    <p:cond delay="0"/>
                                  </p:stCondLst>
                                  <p:childTnLst>
                                    <p:set>
                                      <p:cBhvr>
                                        <p:cTn id="23" dur="1" fill="hold">
                                          <p:stCondLst>
                                            <p:cond delay="0"/>
                                          </p:stCondLst>
                                        </p:cTn>
                                        <p:tgtEl>
                                          <p:spTgt spid="61"/>
                                        </p:tgtEl>
                                        <p:attrNameLst>
                                          <p:attrName>style.visibility</p:attrName>
                                        </p:attrNameLst>
                                      </p:cBhvr>
                                      <p:to>
                                        <p:strVal val="visible"/>
                                      </p:to>
                                    </p:set>
                                    <p:animEffect transition="in" filter="fade">
                                      <p:cBhvr>
                                        <p:cTn id="24" dur="500"/>
                                        <p:tgtEl>
                                          <p:spTgt spid="61"/>
                                        </p:tgtEl>
                                      </p:cBhvr>
                                    </p:animEffect>
                                  </p:childTnLst>
                                </p:cTn>
                              </p:par>
                            </p:childTnLst>
                          </p:cTn>
                        </p:par>
                        <p:par>
                          <p:cTn id="25" fill="hold">
                            <p:stCondLst>
                              <p:cond delay="2500"/>
                            </p:stCondLst>
                            <p:childTnLst>
                              <p:par>
                                <p:cTn id="26" presetID="10" presetClass="entr" presetSubtype="0" fill="hold" nodeType="afterEffect">
                                  <p:stCondLst>
                                    <p:cond delay="0"/>
                                  </p:stCondLst>
                                  <p:childTnLst>
                                    <p:set>
                                      <p:cBhvr>
                                        <p:cTn id="27" dur="1" fill="hold">
                                          <p:stCondLst>
                                            <p:cond delay="0"/>
                                          </p:stCondLst>
                                        </p:cTn>
                                        <p:tgtEl>
                                          <p:spTgt spid="59"/>
                                        </p:tgtEl>
                                        <p:attrNameLst>
                                          <p:attrName>style.visibility</p:attrName>
                                        </p:attrNameLst>
                                      </p:cBhvr>
                                      <p:to>
                                        <p:strVal val="visible"/>
                                      </p:to>
                                    </p:set>
                                    <p:animEffect transition="in" filter="fade">
                                      <p:cBhvr>
                                        <p:cTn id="28" dur="500"/>
                                        <p:tgtEl>
                                          <p:spTgt spid="59"/>
                                        </p:tgtEl>
                                      </p:cBhvr>
                                    </p:animEffect>
                                  </p:childTnLst>
                                </p:cTn>
                              </p:par>
                            </p:childTnLst>
                          </p:cTn>
                        </p:par>
                        <p:par>
                          <p:cTn id="29" fill="hold">
                            <p:stCondLst>
                              <p:cond delay="3000"/>
                            </p:stCondLst>
                            <p:childTnLst>
                              <p:par>
                                <p:cTn id="30" presetID="10" presetClass="entr" presetSubtype="0" fill="hold" nodeType="afterEffect">
                                  <p:stCondLst>
                                    <p:cond delay="0"/>
                                  </p:stCondLst>
                                  <p:childTnLst>
                                    <p:set>
                                      <p:cBhvr>
                                        <p:cTn id="31" dur="1" fill="hold">
                                          <p:stCondLst>
                                            <p:cond delay="0"/>
                                          </p:stCondLst>
                                        </p:cTn>
                                        <p:tgtEl>
                                          <p:spTgt spid="58"/>
                                        </p:tgtEl>
                                        <p:attrNameLst>
                                          <p:attrName>style.visibility</p:attrName>
                                        </p:attrNameLst>
                                      </p:cBhvr>
                                      <p:to>
                                        <p:strVal val="visible"/>
                                      </p:to>
                                    </p:set>
                                    <p:animEffect transition="in" filter="fade">
                                      <p:cBhvr>
                                        <p:cTn id="32" dur="500"/>
                                        <p:tgtEl>
                                          <p:spTgt spid="58"/>
                                        </p:tgtEl>
                                      </p:cBhvr>
                                    </p:animEffect>
                                  </p:childTnLst>
                                </p:cTn>
                              </p:par>
                            </p:childTnLst>
                          </p:cTn>
                        </p:par>
                        <p:par>
                          <p:cTn id="33" fill="hold">
                            <p:stCondLst>
                              <p:cond delay="3500"/>
                            </p:stCondLst>
                            <p:childTnLst>
                              <p:par>
                                <p:cTn id="34" presetID="10" presetClass="entr" presetSubtype="0" fill="hold" nodeType="after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fade">
                                      <p:cBhvr>
                                        <p:cTn id="3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Lst>
  </p:timing>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0" name="Rectangle 59"/>
          <p:cNvSpPr/>
          <p:nvPr/>
        </p:nvSpPr>
        <p:spPr>
          <a:xfrm>
            <a:off x="889645" y="2674807"/>
            <a:ext cx="3489671" cy="3026249"/>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32429">
              <a:defRPr/>
            </a:pPr>
            <a:r>
              <a:rPr lang="en-US" sz="1836" b="1" kern="0">
                <a:solidFill>
                  <a:schemeClr val="bg1">
                    <a:lumMod val="75000"/>
                  </a:schemeClr>
                </a:solidFill>
              </a:rPr>
              <a:t>Build on Infrastructure (IaaS)</a:t>
            </a:r>
          </a:p>
        </p:txBody>
      </p:sp>
      <p:sp>
        <p:nvSpPr>
          <p:cNvPr id="16" name="Rectangle 15"/>
          <p:cNvSpPr/>
          <p:nvPr/>
        </p:nvSpPr>
        <p:spPr>
          <a:xfrm>
            <a:off x="4490615" y="2660145"/>
            <a:ext cx="7037913" cy="3026249"/>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32429">
              <a:defRPr/>
            </a:pPr>
            <a:r>
              <a:rPr lang="en-US" sz="1836" b="1" kern="0">
                <a:solidFill>
                  <a:schemeClr val="bg1">
                    <a:lumMod val="75000"/>
                  </a:schemeClr>
                </a:solidFill>
              </a:rPr>
              <a:t>Build on Dev framework (PaaS)</a:t>
            </a:r>
          </a:p>
        </p:txBody>
      </p:sp>
      <p:cxnSp>
        <p:nvCxnSpPr>
          <p:cNvPr id="30" name="Straight Connector 29"/>
          <p:cNvCxnSpPr/>
          <p:nvPr/>
        </p:nvCxnSpPr>
        <p:spPr>
          <a:xfrm>
            <a:off x="8433849" y="1774818"/>
            <a:ext cx="491966" cy="0"/>
          </a:xfrm>
          <a:prstGeom prst="line">
            <a:avLst/>
          </a:prstGeom>
          <a:ln w="12700">
            <a:noFill/>
          </a:ln>
        </p:spPr>
        <p:style>
          <a:lnRef idx="1">
            <a:schemeClr val="accent1"/>
          </a:lnRef>
          <a:fillRef idx="0">
            <a:schemeClr val="accent1"/>
          </a:fillRef>
          <a:effectRef idx="0">
            <a:schemeClr val="accent1"/>
          </a:effectRef>
          <a:fontRef idx="minor">
            <a:schemeClr val="tx1"/>
          </a:fontRef>
        </p:style>
      </p:cxnSp>
      <p:sp>
        <p:nvSpPr>
          <p:cNvPr id="4" name="Rectangle 3"/>
          <p:cNvSpPr/>
          <p:nvPr/>
        </p:nvSpPr>
        <p:spPr>
          <a:xfrm>
            <a:off x="889646" y="1125585"/>
            <a:ext cx="10638883" cy="1000272"/>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32429">
              <a:defRPr/>
            </a:pPr>
            <a:r>
              <a:rPr lang="en-US" sz="1836" kern="0">
                <a:solidFill>
                  <a:schemeClr val="tx1"/>
                </a:solidFill>
              </a:rPr>
              <a:t>“App Creators”</a:t>
            </a:r>
          </a:p>
        </p:txBody>
      </p:sp>
      <p:sp>
        <p:nvSpPr>
          <p:cNvPr id="5" name="Rectangle 4"/>
          <p:cNvSpPr/>
          <p:nvPr/>
        </p:nvSpPr>
        <p:spPr>
          <a:xfrm>
            <a:off x="1059180" y="1548804"/>
            <a:ext cx="7687935" cy="44079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29">
              <a:defRPr/>
            </a:pPr>
            <a:r>
              <a:rPr lang="en-US" sz="1836" kern="0">
                <a:solidFill>
                  <a:schemeClr val="bg1"/>
                </a:solidFill>
              </a:rPr>
              <a:t>Developers</a:t>
            </a:r>
          </a:p>
        </p:txBody>
      </p:sp>
      <p:sp>
        <p:nvSpPr>
          <p:cNvPr id="6" name="Rectangle 5"/>
          <p:cNvSpPr/>
          <p:nvPr/>
        </p:nvSpPr>
        <p:spPr>
          <a:xfrm>
            <a:off x="9189141" y="1548804"/>
            <a:ext cx="2181640" cy="44079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29"/>
            <a:r>
              <a:rPr lang="en-US" sz="1836" kern="0">
                <a:solidFill>
                  <a:schemeClr val="bg1"/>
                </a:solidFill>
              </a:rPr>
              <a:t>Non-</a:t>
            </a:r>
            <a:r>
              <a:rPr lang="en-US" sz="1836" kern="0" err="1">
                <a:solidFill>
                  <a:schemeClr val="bg1"/>
                </a:solidFill>
              </a:rPr>
              <a:t>Devs</a:t>
            </a:r>
            <a:endParaRPr lang="en-US" sz="1836" kern="0">
              <a:solidFill>
                <a:schemeClr val="bg1"/>
              </a:solidFill>
            </a:endParaRPr>
          </a:p>
        </p:txBody>
      </p:sp>
      <p:sp>
        <p:nvSpPr>
          <p:cNvPr id="7" name="Rectangle 6"/>
          <p:cNvSpPr/>
          <p:nvPr/>
        </p:nvSpPr>
        <p:spPr>
          <a:xfrm>
            <a:off x="889646" y="6241087"/>
            <a:ext cx="10638884" cy="684689"/>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29">
              <a:defRPr/>
            </a:pPr>
            <a:r>
              <a:rPr lang="en-US" sz="2400" kern="0">
                <a:solidFill>
                  <a:schemeClr val="tx1"/>
                </a:solidFill>
              </a:rPr>
              <a:t>Microsoft Azure</a:t>
            </a:r>
          </a:p>
        </p:txBody>
      </p:sp>
      <p:sp>
        <p:nvSpPr>
          <p:cNvPr id="45" name="Rectangle 44"/>
          <p:cNvSpPr/>
          <p:nvPr/>
        </p:nvSpPr>
        <p:spPr>
          <a:xfrm>
            <a:off x="9189140" y="5772093"/>
            <a:ext cx="2339389" cy="397966"/>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29">
              <a:defRPr/>
            </a:pPr>
            <a:r>
              <a:rPr lang="en-US" sz="1632" kern="0">
                <a:solidFill>
                  <a:schemeClr val="bg1"/>
                </a:solidFill>
              </a:rPr>
              <a:t>LOB</a:t>
            </a:r>
          </a:p>
        </p:txBody>
      </p:sp>
      <p:sp>
        <p:nvSpPr>
          <p:cNvPr id="46" name="Rectangle 45"/>
          <p:cNvSpPr/>
          <p:nvPr/>
        </p:nvSpPr>
        <p:spPr>
          <a:xfrm>
            <a:off x="4490617" y="5769806"/>
            <a:ext cx="4546398" cy="40253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29">
              <a:defRPr/>
            </a:pPr>
            <a:r>
              <a:rPr lang="en-US" sz="1632" kern="0">
                <a:solidFill>
                  <a:schemeClr val="bg1"/>
                </a:solidFill>
              </a:rPr>
              <a:t>SaaS</a:t>
            </a:r>
          </a:p>
        </p:txBody>
      </p:sp>
      <p:sp>
        <p:nvSpPr>
          <p:cNvPr id="47" name="Rectangle 46"/>
          <p:cNvSpPr/>
          <p:nvPr/>
        </p:nvSpPr>
        <p:spPr>
          <a:xfrm>
            <a:off x="889646" y="5772093"/>
            <a:ext cx="2228962" cy="397966"/>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29">
              <a:defRPr/>
            </a:pPr>
            <a:r>
              <a:rPr lang="en-US" sz="1632" kern="0">
                <a:solidFill>
                  <a:schemeClr val="bg1"/>
                </a:solidFill>
              </a:rPr>
              <a:t>Lift &amp; Shift</a:t>
            </a:r>
          </a:p>
        </p:txBody>
      </p:sp>
      <p:sp>
        <p:nvSpPr>
          <p:cNvPr id="48" name="Rectangle 47"/>
          <p:cNvSpPr/>
          <p:nvPr/>
        </p:nvSpPr>
        <p:spPr>
          <a:xfrm>
            <a:off x="3211462" y="5772093"/>
            <a:ext cx="1167856" cy="397966"/>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29">
              <a:defRPr/>
            </a:pPr>
            <a:r>
              <a:rPr lang="en-US" sz="1632" kern="0">
                <a:solidFill>
                  <a:schemeClr val="bg1"/>
                </a:solidFill>
              </a:rPr>
              <a:t>Containers</a:t>
            </a:r>
          </a:p>
        </p:txBody>
      </p:sp>
      <p:sp>
        <p:nvSpPr>
          <p:cNvPr id="13" name="Down Arrow 12"/>
          <p:cNvSpPr/>
          <p:nvPr/>
        </p:nvSpPr>
        <p:spPr>
          <a:xfrm>
            <a:off x="1913253" y="2048818"/>
            <a:ext cx="1445261" cy="699672"/>
          </a:xfrm>
          <a:prstGeom prst="downArrow">
            <a:avLst/>
          </a:prstGeom>
          <a:solidFill>
            <a:schemeClr val="tx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29">
              <a:defRPr/>
            </a:pPr>
            <a:endParaRPr lang="en-US" sz="1836" kern="0">
              <a:solidFill>
                <a:sysClr val="windowText" lastClr="000000"/>
              </a:solidFill>
            </a:endParaRPr>
          </a:p>
        </p:txBody>
      </p:sp>
      <p:grpSp>
        <p:nvGrpSpPr>
          <p:cNvPr id="50" name="Group 49"/>
          <p:cNvGrpSpPr/>
          <p:nvPr/>
        </p:nvGrpSpPr>
        <p:grpSpPr>
          <a:xfrm>
            <a:off x="982890" y="3588099"/>
            <a:ext cx="1085042" cy="1682924"/>
            <a:chOff x="1205346" y="4039982"/>
            <a:chExt cx="1064029" cy="1679170"/>
          </a:xfrm>
          <a:solidFill>
            <a:srgbClr val="002050"/>
          </a:solidFill>
        </p:grpSpPr>
        <p:sp>
          <p:nvSpPr>
            <p:cNvPr id="9" name="Rectangle 8"/>
            <p:cNvSpPr/>
            <p:nvPr/>
          </p:nvSpPr>
          <p:spPr>
            <a:xfrm>
              <a:off x="1205346" y="4039982"/>
              <a:ext cx="1064029" cy="167917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t"/>
            <a:lstStyle/>
            <a:p>
              <a:pPr algn="ctr" defTabSz="932429">
                <a:defRPr/>
              </a:pPr>
              <a:r>
                <a:rPr lang="en-US" sz="1632" b="1" kern="0">
                  <a:solidFill>
                    <a:schemeClr val="tx1"/>
                  </a:solidFill>
                </a:rPr>
                <a:t>Virtual Machines</a:t>
              </a:r>
            </a:p>
          </p:txBody>
        </p:sp>
        <p:sp>
          <p:nvSpPr>
            <p:cNvPr id="21" name="Rectangle 20"/>
            <p:cNvSpPr/>
            <p:nvPr/>
          </p:nvSpPr>
          <p:spPr>
            <a:xfrm>
              <a:off x="1280160" y="4650167"/>
              <a:ext cx="914400" cy="985862"/>
            </a:xfrm>
            <a:prstGeom prst="rect">
              <a:avLst/>
            </a:pr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29">
                <a:defRPr/>
              </a:pPr>
              <a:r>
                <a:rPr lang="en-US" sz="1122" kern="0" err="1">
                  <a:solidFill>
                    <a:schemeClr val="tx1"/>
                  </a:solidFill>
                  <a:latin typeface="+mj-lt"/>
                </a:rPr>
                <a:t>Stateful</a:t>
              </a:r>
              <a:r>
                <a:rPr lang="en-US" sz="1122" kern="0">
                  <a:solidFill>
                    <a:schemeClr val="tx1"/>
                  </a:solidFill>
                  <a:latin typeface="+mj-lt"/>
                </a:rPr>
                <a:t> and stateless one-off solutions</a:t>
              </a:r>
            </a:p>
          </p:txBody>
        </p:sp>
      </p:grpSp>
      <p:grpSp>
        <p:nvGrpSpPr>
          <p:cNvPr id="51" name="Group 50"/>
          <p:cNvGrpSpPr/>
          <p:nvPr/>
        </p:nvGrpSpPr>
        <p:grpSpPr>
          <a:xfrm>
            <a:off x="2133926" y="3588098"/>
            <a:ext cx="1017226" cy="1682923"/>
            <a:chOff x="2334092" y="4039982"/>
            <a:chExt cx="997526" cy="1679169"/>
          </a:xfrm>
          <a:solidFill>
            <a:srgbClr val="002050"/>
          </a:solidFill>
        </p:grpSpPr>
        <p:sp>
          <p:nvSpPr>
            <p:cNvPr id="10" name="Rectangle 9"/>
            <p:cNvSpPr/>
            <p:nvPr/>
          </p:nvSpPr>
          <p:spPr>
            <a:xfrm>
              <a:off x="2334092" y="4039982"/>
              <a:ext cx="997526" cy="167916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t"/>
            <a:lstStyle/>
            <a:p>
              <a:pPr algn="ctr" defTabSz="932429">
                <a:defRPr/>
              </a:pPr>
              <a:r>
                <a:rPr lang="en-US" sz="1632" b="1" kern="0">
                  <a:solidFill>
                    <a:schemeClr val="tx1"/>
                  </a:solidFill>
                </a:rPr>
                <a:t>VM </a:t>
              </a:r>
              <a:r>
                <a:rPr lang="en-US" sz="1632" b="1" kern="0" err="1">
                  <a:solidFill>
                    <a:schemeClr val="tx1"/>
                  </a:solidFill>
                </a:rPr>
                <a:t>ScaleSets</a:t>
              </a:r>
              <a:endParaRPr lang="en-US" sz="1632" b="1" kern="0">
                <a:solidFill>
                  <a:schemeClr val="tx1"/>
                </a:solidFill>
              </a:endParaRPr>
            </a:p>
          </p:txBody>
        </p:sp>
        <p:sp>
          <p:nvSpPr>
            <p:cNvPr id="22" name="Rectangle 21"/>
            <p:cNvSpPr/>
            <p:nvPr/>
          </p:nvSpPr>
          <p:spPr>
            <a:xfrm>
              <a:off x="2371494" y="4650167"/>
              <a:ext cx="914400" cy="98586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932429">
                <a:defRPr/>
              </a:pPr>
              <a:r>
                <a:rPr lang="en-US" sz="1224" kern="0">
                  <a:solidFill>
                    <a:schemeClr val="tx1"/>
                  </a:solidFill>
                  <a:latin typeface="+mj-lt"/>
                </a:rPr>
                <a:t>Scalable stateless solutions</a:t>
              </a:r>
            </a:p>
          </p:txBody>
        </p:sp>
      </p:grpSp>
      <p:grpSp>
        <p:nvGrpSpPr>
          <p:cNvPr id="52" name="Group 51"/>
          <p:cNvGrpSpPr/>
          <p:nvPr/>
        </p:nvGrpSpPr>
        <p:grpSpPr>
          <a:xfrm>
            <a:off x="3211460" y="3588099"/>
            <a:ext cx="1083068" cy="1682922"/>
            <a:chOff x="3390759" y="4039982"/>
            <a:chExt cx="1062094" cy="1679168"/>
          </a:xfrm>
          <a:solidFill>
            <a:srgbClr val="002050"/>
          </a:solidFill>
        </p:grpSpPr>
        <p:sp>
          <p:nvSpPr>
            <p:cNvPr id="11" name="Rectangle 10"/>
            <p:cNvSpPr/>
            <p:nvPr/>
          </p:nvSpPr>
          <p:spPr>
            <a:xfrm>
              <a:off x="3390759" y="4039982"/>
              <a:ext cx="1062094" cy="167916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t"/>
            <a:lstStyle/>
            <a:p>
              <a:pPr algn="ctr" defTabSz="932429">
                <a:defRPr/>
              </a:pPr>
              <a:r>
                <a:rPr lang="en-US" sz="1632" b="1" kern="0">
                  <a:solidFill>
                    <a:schemeClr val="tx1"/>
                  </a:solidFill>
                </a:rPr>
                <a:t>Container Service</a:t>
              </a:r>
            </a:p>
          </p:txBody>
        </p:sp>
        <p:sp>
          <p:nvSpPr>
            <p:cNvPr id="23" name="Rectangle 22"/>
            <p:cNvSpPr/>
            <p:nvPr/>
          </p:nvSpPr>
          <p:spPr>
            <a:xfrm>
              <a:off x="3427529" y="4650167"/>
              <a:ext cx="983761" cy="98586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29">
                <a:defRPr/>
              </a:pPr>
              <a:r>
                <a:rPr lang="en-US" sz="1122" kern="0">
                  <a:solidFill>
                    <a:schemeClr val="tx1"/>
                  </a:solidFill>
                  <a:latin typeface="+mj-lt"/>
                </a:rPr>
                <a:t>Scalable &amp; orchestrated Docker containers</a:t>
              </a:r>
            </a:p>
          </p:txBody>
        </p:sp>
      </p:grpSp>
      <p:sp>
        <p:nvSpPr>
          <p:cNvPr id="44" name="Left-Right Arrow 43"/>
          <p:cNvSpPr/>
          <p:nvPr/>
        </p:nvSpPr>
        <p:spPr>
          <a:xfrm>
            <a:off x="4663304" y="2740643"/>
            <a:ext cx="6659386" cy="830193"/>
          </a:xfrm>
          <a:prstGeom prst="leftRightArrow">
            <a:avLst>
              <a:gd name="adj1" fmla="val 58317"/>
              <a:gd name="adj2" fmla="val 52793"/>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29">
              <a:defRPr/>
            </a:pPr>
            <a:r>
              <a:rPr lang="en-US" sz="2448" kern="0">
                <a:solidFill>
                  <a:schemeClr val="tx1"/>
                </a:solidFill>
              </a:rPr>
              <a:t>Differentiation               	Time to value</a:t>
            </a:r>
          </a:p>
        </p:txBody>
      </p:sp>
      <p:sp>
        <p:nvSpPr>
          <p:cNvPr id="64" name="Rectangle 63"/>
          <p:cNvSpPr/>
          <p:nvPr/>
        </p:nvSpPr>
        <p:spPr>
          <a:xfrm>
            <a:off x="1022325" y="2897935"/>
            <a:ext cx="3266789" cy="540032"/>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29">
              <a:defRPr/>
            </a:pPr>
            <a:r>
              <a:rPr lang="en-US" sz="1632" kern="0">
                <a:solidFill>
                  <a:schemeClr val="tx1"/>
                </a:solidFill>
              </a:rPr>
              <a:t>Existing App Investments</a:t>
            </a:r>
          </a:p>
        </p:txBody>
      </p:sp>
      <p:grpSp>
        <p:nvGrpSpPr>
          <p:cNvPr id="53" name="Group 52"/>
          <p:cNvGrpSpPr/>
          <p:nvPr/>
        </p:nvGrpSpPr>
        <p:grpSpPr>
          <a:xfrm>
            <a:off x="4677376" y="3588099"/>
            <a:ext cx="1101500" cy="1661511"/>
            <a:chOff x="4645143" y="4039980"/>
            <a:chExt cx="1142288" cy="1679168"/>
          </a:xfrm>
          <a:solidFill>
            <a:srgbClr val="002050"/>
          </a:solidFill>
        </p:grpSpPr>
        <p:sp>
          <p:nvSpPr>
            <p:cNvPr id="20" name="Rectangle 19"/>
            <p:cNvSpPr/>
            <p:nvPr/>
          </p:nvSpPr>
          <p:spPr>
            <a:xfrm>
              <a:off x="4645143" y="4039980"/>
              <a:ext cx="1142288" cy="167916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32429">
                <a:defRPr/>
              </a:pPr>
              <a:r>
                <a:rPr lang="en-US" sz="1632" b="1" kern="0">
                  <a:solidFill>
                    <a:schemeClr val="tx1"/>
                  </a:solidFill>
                </a:rPr>
                <a:t>Batch</a:t>
              </a:r>
            </a:p>
          </p:txBody>
        </p:sp>
        <p:sp>
          <p:nvSpPr>
            <p:cNvPr id="24" name="Rectangle 23"/>
            <p:cNvSpPr/>
            <p:nvPr/>
          </p:nvSpPr>
          <p:spPr>
            <a:xfrm>
              <a:off x="4709565" y="4650166"/>
              <a:ext cx="1031020" cy="98586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rIns="0" rtlCol="0" anchor="ctr"/>
            <a:lstStyle/>
            <a:p>
              <a:pPr algn="ctr" defTabSz="932429"/>
              <a:r>
                <a:rPr lang="en-US" sz="1224" kern="0">
                  <a:solidFill>
                    <a:schemeClr val="tx1"/>
                  </a:solidFill>
                  <a:latin typeface="+mj-lt"/>
                </a:rPr>
                <a:t>Large scale HPC and grid solutions</a:t>
              </a:r>
            </a:p>
          </p:txBody>
        </p:sp>
      </p:grpSp>
      <p:grpSp>
        <p:nvGrpSpPr>
          <p:cNvPr id="59" name="Group 58"/>
          <p:cNvGrpSpPr/>
          <p:nvPr/>
        </p:nvGrpSpPr>
        <p:grpSpPr>
          <a:xfrm>
            <a:off x="5864342" y="3588099"/>
            <a:ext cx="1101500" cy="1661511"/>
            <a:chOff x="5931804" y="4039980"/>
            <a:chExt cx="1253926" cy="1679168"/>
          </a:xfrm>
          <a:solidFill>
            <a:srgbClr val="002050"/>
          </a:solidFill>
        </p:grpSpPr>
        <p:sp>
          <p:nvSpPr>
            <p:cNvPr id="18" name="Rectangle 17"/>
            <p:cNvSpPr/>
            <p:nvPr/>
          </p:nvSpPr>
          <p:spPr>
            <a:xfrm>
              <a:off x="5931804" y="4039980"/>
              <a:ext cx="1253926" cy="167916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32429">
                <a:defRPr/>
              </a:pPr>
              <a:r>
                <a:rPr lang="en-US" sz="1632" b="1" kern="0">
                  <a:solidFill>
                    <a:schemeClr val="tx1"/>
                  </a:solidFill>
                </a:rPr>
                <a:t>Service Fabric</a:t>
              </a:r>
            </a:p>
          </p:txBody>
        </p:sp>
        <p:sp>
          <p:nvSpPr>
            <p:cNvPr id="26" name="Rectangle 25"/>
            <p:cNvSpPr/>
            <p:nvPr/>
          </p:nvSpPr>
          <p:spPr>
            <a:xfrm>
              <a:off x="6017775" y="4650166"/>
              <a:ext cx="1114754" cy="98586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rIns="0" rtlCol="0" anchor="ctr"/>
            <a:lstStyle/>
            <a:p>
              <a:pPr algn="ctr" defTabSz="932429"/>
              <a:r>
                <a:rPr lang="en-US" sz="1071" kern="0">
                  <a:solidFill>
                    <a:schemeClr val="tx1"/>
                  </a:solidFill>
                  <a:latin typeface="+mj-lt"/>
                </a:rPr>
                <a:t>Custom Microservice-based stateless and </a:t>
              </a:r>
              <a:r>
                <a:rPr lang="en-US" sz="1071" kern="0" err="1">
                  <a:solidFill>
                    <a:schemeClr val="tx1"/>
                  </a:solidFill>
                  <a:latin typeface="+mj-lt"/>
                </a:rPr>
                <a:t>stateful</a:t>
              </a:r>
              <a:r>
                <a:rPr lang="en-US" sz="1071" kern="0">
                  <a:solidFill>
                    <a:schemeClr val="tx1"/>
                  </a:solidFill>
                  <a:latin typeface="+mj-lt"/>
                </a:rPr>
                <a:t> solutions</a:t>
              </a:r>
            </a:p>
          </p:txBody>
        </p:sp>
      </p:grpSp>
      <p:grpSp>
        <p:nvGrpSpPr>
          <p:cNvPr id="62" name="Group 61"/>
          <p:cNvGrpSpPr/>
          <p:nvPr/>
        </p:nvGrpSpPr>
        <p:grpSpPr>
          <a:xfrm>
            <a:off x="10377638" y="3579875"/>
            <a:ext cx="945053" cy="1669739"/>
            <a:chOff x="10235015" y="4031668"/>
            <a:chExt cx="926751" cy="1687484"/>
          </a:xfrm>
          <a:solidFill>
            <a:srgbClr val="002050"/>
          </a:solidFill>
        </p:grpSpPr>
        <p:sp>
          <p:nvSpPr>
            <p:cNvPr id="14" name="Rectangle 13"/>
            <p:cNvSpPr/>
            <p:nvPr/>
          </p:nvSpPr>
          <p:spPr>
            <a:xfrm>
              <a:off x="10235015" y="4031668"/>
              <a:ext cx="926751" cy="16874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32429">
                <a:defRPr/>
              </a:pPr>
              <a:r>
                <a:rPr lang="en-US" sz="1632" b="1" kern="0">
                  <a:solidFill>
                    <a:schemeClr val="tx1"/>
                  </a:solidFill>
                </a:rPr>
                <a:t>Power Apps</a:t>
              </a:r>
            </a:p>
          </p:txBody>
        </p:sp>
        <p:sp>
          <p:nvSpPr>
            <p:cNvPr id="29" name="Rectangle 28"/>
            <p:cNvSpPr/>
            <p:nvPr/>
          </p:nvSpPr>
          <p:spPr>
            <a:xfrm>
              <a:off x="10291157" y="4634344"/>
              <a:ext cx="828450" cy="98586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rIns="0" rtlCol="0" anchor="ctr"/>
            <a:lstStyle/>
            <a:p>
              <a:pPr algn="ctr" defTabSz="932429"/>
              <a:r>
                <a:rPr lang="en-US" sz="1122" kern="0">
                  <a:solidFill>
                    <a:schemeClr val="tx1"/>
                  </a:solidFill>
                  <a:latin typeface="+mj-lt"/>
                </a:rPr>
                <a:t>Graphically design mobile solutions</a:t>
              </a:r>
            </a:p>
          </p:txBody>
        </p:sp>
      </p:grpSp>
      <p:grpSp>
        <p:nvGrpSpPr>
          <p:cNvPr id="75" name="Group 74"/>
          <p:cNvGrpSpPr/>
          <p:nvPr/>
        </p:nvGrpSpPr>
        <p:grpSpPr>
          <a:xfrm>
            <a:off x="7077141" y="3579877"/>
            <a:ext cx="3156066" cy="1669736"/>
            <a:chOff x="7343049" y="3629790"/>
            <a:chExt cx="2742017" cy="1687481"/>
          </a:xfrm>
          <a:solidFill>
            <a:srgbClr val="002050"/>
          </a:solidFill>
        </p:grpSpPr>
        <p:sp>
          <p:nvSpPr>
            <p:cNvPr id="17" name="Rectangle 16"/>
            <p:cNvSpPr/>
            <p:nvPr/>
          </p:nvSpPr>
          <p:spPr>
            <a:xfrm>
              <a:off x="7343049" y="3629790"/>
              <a:ext cx="2742017" cy="168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rIns="0" rtlCol="0" anchor="ctr"/>
            <a:lstStyle/>
            <a:p>
              <a:pPr algn="ctr" defTabSz="932429"/>
              <a:endParaRPr lang="en-US" sz="918" kern="0">
                <a:solidFill>
                  <a:schemeClr val="tx1"/>
                </a:solidFill>
              </a:endParaRPr>
            </a:p>
          </p:txBody>
        </p:sp>
        <p:sp>
          <p:nvSpPr>
            <p:cNvPr id="27" name="Rectangle 26"/>
            <p:cNvSpPr/>
            <p:nvPr/>
          </p:nvSpPr>
          <p:spPr>
            <a:xfrm>
              <a:off x="7393827" y="4325000"/>
              <a:ext cx="946806" cy="80453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rIns="0" rtlCol="0" anchor="ctr"/>
            <a:lstStyle/>
            <a:p>
              <a:pPr algn="ctr" defTabSz="932429"/>
              <a:r>
                <a:rPr lang="en-US" sz="1020" kern="0">
                  <a:solidFill>
                    <a:schemeClr val="tx1"/>
                  </a:solidFill>
                  <a:latin typeface="+mj-lt"/>
                </a:rPr>
                <a:t>Rapid development of web, mobile &amp; </a:t>
              </a:r>
              <a:br>
                <a:rPr lang="en-US" sz="1020" kern="0">
                  <a:solidFill>
                    <a:schemeClr val="tx1"/>
                  </a:solidFill>
                  <a:latin typeface="+mj-lt"/>
                </a:rPr>
              </a:br>
              <a:r>
                <a:rPr lang="en-US" sz="1020" kern="0">
                  <a:solidFill>
                    <a:schemeClr val="tx1"/>
                  </a:solidFill>
                  <a:latin typeface="+mj-lt"/>
                </a:rPr>
                <a:t>API solutions</a:t>
              </a:r>
            </a:p>
          </p:txBody>
        </p:sp>
        <p:sp>
          <p:nvSpPr>
            <p:cNvPr id="28" name="Rectangle 27"/>
            <p:cNvSpPr/>
            <p:nvPr/>
          </p:nvSpPr>
          <p:spPr>
            <a:xfrm>
              <a:off x="9292247" y="4338948"/>
              <a:ext cx="740499" cy="80453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932429"/>
              <a:r>
                <a:rPr lang="en-US" sz="1020" kern="0">
                  <a:solidFill>
                    <a:schemeClr val="tx1"/>
                  </a:solidFill>
                  <a:latin typeface="+mj-lt"/>
                </a:rPr>
                <a:t>Orchestrated workflow based integration solutions</a:t>
              </a:r>
            </a:p>
          </p:txBody>
        </p:sp>
        <p:sp>
          <p:nvSpPr>
            <p:cNvPr id="12" name="Rectangle 11"/>
            <p:cNvSpPr/>
            <p:nvPr/>
          </p:nvSpPr>
          <p:spPr>
            <a:xfrm>
              <a:off x="9401813" y="3727290"/>
              <a:ext cx="569877" cy="548163"/>
            </a:xfrm>
            <a:prstGeom prst="rect">
              <a:avLst/>
            </a:prstGeom>
            <a:grpFill/>
          </p:spPr>
          <p:txBody>
            <a:bodyPr wrap="none">
              <a:spAutoFit/>
            </a:bodyPr>
            <a:lstStyle/>
            <a:p>
              <a:pPr algn="ctr" defTabSz="932429">
                <a:defRPr/>
              </a:pPr>
              <a:r>
                <a:rPr lang="en-US" sz="1428" b="1" kern="0"/>
                <a:t>Logic</a:t>
              </a:r>
            </a:p>
            <a:p>
              <a:pPr algn="ctr" defTabSz="932429">
                <a:defRPr/>
              </a:pPr>
              <a:r>
                <a:rPr lang="en-US" sz="1428" b="1" kern="0"/>
                <a:t>Apps</a:t>
              </a:r>
              <a:endParaRPr lang="en-US" sz="2040" b="1" kern="0"/>
            </a:p>
          </p:txBody>
        </p:sp>
        <p:sp>
          <p:nvSpPr>
            <p:cNvPr id="68" name="Rectangle 67"/>
            <p:cNvSpPr/>
            <p:nvPr/>
          </p:nvSpPr>
          <p:spPr>
            <a:xfrm>
              <a:off x="7350055" y="3727290"/>
              <a:ext cx="1113702" cy="537464"/>
            </a:xfrm>
            <a:prstGeom prst="rect">
              <a:avLst/>
            </a:prstGeom>
            <a:grpFill/>
          </p:spPr>
          <p:txBody>
            <a:bodyPr wrap="square">
              <a:spAutoFit/>
            </a:bodyPr>
            <a:lstStyle/>
            <a:p>
              <a:pPr algn="ctr" defTabSz="932429">
                <a:defRPr/>
              </a:pPr>
              <a:r>
                <a:rPr lang="en-US" sz="1428" b="1" kern="0"/>
                <a:t>Web, Mobile &amp; API Apps</a:t>
              </a:r>
              <a:endParaRPr lang="en-US" sz="2040" b="1" kern="0"/>
            </a:p>
          </p:txBody>
        </p:sp>
        <p:sp>
          <p:nvSpPr>
            <p:cNvPr id="61" name="Rectangle 60"/>
            <p:cNvSpPr/>
            <p:nvPr/>
          </p:nvSpPr>
          <p:spPr>
            <a:xfrm>
              <a:off x="8423749" y="4336953"/>
              <a:ext cx="809980" cy="80453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932429"/>
              <a:r>
                <a:rPr lang="en-US" sz="1020" kern="0" err="1">
                  <a:solidFill>
                    <a:schemeClr val="tx1"/>
                  </a:solidFill>
                  <a:latin typeface="+mj-lt"/>
                </a:rPr>
                <a:t>Serverless</a:t>
              </a:r>
              <a:r>
                <a:rPr lang="en-US" sz="1020" kern="0">
                  <a:solidFill>
                    <a:schemeClr val="tx1"/>
                  </a:solidFill>
                  <a:latin typeface="+mj-lt"/>
                </a:rPr>
                <a:t> event driven code. Nano scale services</a:t>
              </a:r>
            </a:p>
          </p:txBody>
        </p:sp>
        <p:sp>
          <p:nvSpPr>
            <p:cNvPr id="63" name="Rectangle 62"/>
            <p:cNvSpPr/>
            <p:nvPr/>
          </p:nvSpPr>
          <p:spPr>
            <a:xfrm>
              <a:off x="8408923" y="3727290"/>
              <a:ext cx="897995" cy="321668"/>
            </a:xfrm>
            <a:prstGeom prst="rect">
              <a:avLst/>
            </a:prstGeom>
            <a:grpFill/>
          </p:spPr>
          <p:txBody>
            <a:bodyPr wrap="none">
              <a:spAutoFit/>
            </a:bodyPr>
            <a:lstStyle/>
            <a:p>
              <a:pPr algn="ctr" defTabSz="932429">
                <a:defRPr/>
              </a:pPr>
              <a:r>
                <a:rPr lang="en-US" sz="1428" b="1" kern="0"/>
                <a:t>Functions</a:t>
              </a:r>
              <a:endParaRPr lang="en-US" sz="1299" b="1" kern="0"/>
            </a:p>
          </p:txBody>
        </p:sp>
      </p:grpSp>
      <p:sp>
        <p:nvSpPr>
          <p:cNvPr id="71" name="Down Arrow 70"/>
          <p:cNvSpPr/>
          <p:nvPr/>
        </p:nvSpPr>
        <p:spPr>
          <a:xfrm>
            <a:off x="6203591" y="2048818"/>
            <a:ext cx="1445261" cy="674562"/>
          </a:xfrm>
          <a:prstGeom prst="downArrow">
            <a:avLst/>
          </a:prstGeom>
          <a:solidFill>
            <a:schemeClr val="tx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29">
              <a:defRPr/>
            </a:pPr>
            <a:endParaRPr lang="en-US" sz="1836" kern="0">
              <a:solidFill>
                <a:sysClr val="windowText" lastClr="000000"/>
              </a:solidFill>
            </a:endParaRPr>
          </a:p>
        </p:txBody>
      </p:sp>
      <p:sp>
        <p:nvSpPr>
          <p:cNvPr id="72" name="Down Arrow 71"/>
          <p:cNvSpPr/>
          <p:nvPr/>
        </p:nvSpPr>
        <p:spPr>
          <a:xfrm>
            <a:off x="9657300" y="2048819"/>
            <a:ext cx="1445261" cy="674208"/>
          </a:xfrm>
          <a:prstGeom prst="downArrow">
            <a:avLst/>
          </a:prstGeom>
          <a:solidFill>
            <a:schemeClr val="tx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29">
              <a:defRPr/>
            </a:pPr>
            <a:endParaRPr lang="en-US" sz="1836" kern="0">
              <a:solidFill>
                <a:sysClr val="windowText" lastClr="000000"/>
              </a:solidFill>
            </a:endParaRPr>
          </a:p>
        </p:txBody>
      </p:sp>
      <p:sp>
        <p:nvSpPr>
          <p:cNvPr id="15" name="Title 14"/>
          <p:cNvSpPr>
            <a:spLocks noGrp="1"/>
          </p:cNvSpPr>
          <p:nvPr>
            <p:ph type="title"/>
          </p:nvPr>
        </p:nvSpPr>
        <p:spPr>
          <a:xfrm>
            <a:off x="275481" y="225677"/>
            <a:ext cx="11887878" cy="917575"/>
          </a:xfrm>
        </p:spPr>
        <p:txBody>
          <a:bodyPr/>
          <a:lstStyle/>
          <a:p>
            <a:r>
              <a:rPr lang="en-GB"/>
              <a:t>Azure IaaS &amp; PaaS Spectrum</a:t>
            </a:r>
          </a:p>
        </p:txBody>
      </p:sp>
      <p:cxnSp>
        <p:nvCxnSpPr>
          <p:cNvPr id="3" name="Straight Connector 2"/>
          <p:cNvCxnSpPr/>
          <p:nvPr/>
        </p:nvCxnSpPr>
        <p:spPr>
          <a:xfrm flipH="1">
            <a:off x="9286868" y="3588098"/>
            <a:ext cx="9275" cy="1661512"/>
          </a:xfrm>
          <a:prstGeom prst="line">
            <a:avLst/>
          </a:prstGeom>
          <a:ln>
            <a:solidFill>
              <a:schemeClr val="bg2">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8321028" y="3588098"/>
            <a:ext cx="0" cy="1661512"/>
          </a:xfrm>
          <a:prstGeom prst="line">
            <a:avLst/>
          </a:prstGeom>
          <a:ln>
            <a:solidFill>
              <a:schemeClr val="bg2">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660097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App Service – Azure PaaS </a:t>
            </a:r>
          </a:p>
        </p:txBody>
      </p:sp>
      <p:grpSp>
        <p:nvGrpSpPr>
          <p:cNvPr id="41" name="Group 40"/>
          <p:cNvGrpSpPr/>
          <p:nvPr/>
        </p:nvGrpSpPr>
        <p:grpSpPr>
          <a:xfrm>
            <a:off x="4615317" y="3363680"/>
            <a:ext cx="462642" cy="272457"/>
            <a:chOff x="4924540" y="2915646"/>
            <a:chExt cx="462708" cy="272496"/>
          </a:xfrm>
          <a:solidFill>
            <a:schemeClr val="tx1"/>
          </a:solidFill>
        </p:grpSpPr>
        <p:sp>
          <p:nvSpPr>
            <p:cNvPr id="39" name="Rectangle 38"/>
            <p:cNvSpPr/>
            <p:nvPr/>
          </p:nvSpPr>
          <p:spPr bwMode="auto">
            <a:xfrm>
              <a:off x="4924540" y="2915646"/>
              <a:ext cx="462708" cy="852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0" name="Rectangle 39"/>
            <p:cNvSpPr/>
            <p:nvPr/>
          </p:nvSpPr>
          <p:spPr bwMode="auto">
            <a:xfrm>
              <a:off x="4924540" y="3102933"/>
              <a:ext cx="462708" cy="852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35" name="Group 34"/>
          <p:cNvGrpSpPr/>
          <p:nvPr/>
        </p:nvGrpSpPr>
        <p:grpSpPr>
          <a:xfrm>
            <a:off x="884238" y="1825992"/>
            <a:ext cx="3343054" cy="3327828"/>
            <a:chOff x="827088" y="-3463925"/>
            <a:chExt cx="3833812" cy="3816350"/>
          </a:xfrm>
        </p:grpSpPr>
        <p:sp>
          <p:nvSpPr>
            <p:cNvPr id="37" name="Freeform 5"/>
            <p:cNvSpPr>
              <a:spLocks/>
            </p:cNvSpPr>
            <p:nvPr/>
          </p:nvSpPr>
          <p:spPr bwMode="auto">
            <a:xfrm>
              <a:off x="2863850" y="-1444625"/>
              <a:ext cx="1797050" cy="1797050"/>
            </a:xfrm>
            <a:custGeom>
              <a:avLst/>
              <a:gdLst>
                <a:gd name="T0" fmla="*/ 233 w 515"/>
                <a:gd name="T1" fmla="*/ 221 h 515"/>
                <a:gd name="T2" fmla="*/ 0 w 515"/>
                <a:gd name="T3" fmla="*/ 221 h 515"/>
                <a:gd name="T4" fmla="*/ 0 w 515"/>
                <a:gd name="T5" fmla="*/ 463 h 515"/>
                <a:gd name="T6" fmla="*/ 0 w 515"/>
                <a:gd name="T7" fmla="*/ 467 h 515"/>
                <a:gd name="T8" fmla="*/ 0 w 515"/>
                <a:gd name="T9" fmla="*/ 468 h 515"/>
                <a:gd name="T10" fmla="*/ 0 w 515"/>
                <a:gd name="T11" fmla="*/ 472 h 515"/>
                <a:gd name="T12" fmla="*/ 1 w 515"/>
                <a:gd name="T13" fmla="*/ 472 h 515"/>
                <a:gd name="T14" fmla="*/ 51 w 515"/>
                <a:gd name="T15" fmla="*/ 515 h 515"/>
                <a:gd name="T16" fmla="*/ 463 w 515"/>
                <a:gd name="T17" fmla="*/ 515 h 515"/>
                <a:gd name="T18" fmla="*/ 515 w 515"/>
                <a:gd name="T19" fmla="*/ 463 h 515"/>
                <a:gd name="T20" fmla="*/ 515 w 515"/>
                <a:gd name="T21" fmla="*/ 51 h 515"/>
                <a:gd name="T22" fmla="*/ 463 w 515"/>
                <a:gd name="T23" fmla="*/ 0 h 515"/>
                <a:gd name="T24" fmla="*/ 404 w 515"/>
                <a:gd name="T25" fmla="*/ 0 h 515"/>
                <a:gd name="T26" fmla="*/ 411 w 515"/>
                <a:gd name="T27" fmla="*/ 50 h 515"/>
                <a:gd name="T28" fmla="*/ 233 w 515"/>
                <a:gd name="T29" fmla="*/ 221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5" h="515">
                  <a:moveTo>
                    <a:pt x="233" y="221"/>
                  </a:moveTo>
                  <a:cubicBezTo>
                    <a:pt x="196" y="221"/>
                    <a:pt x="101" y="221"/>
                    <a:pt x="0" y="221"/>
                  </a:cubicBezTo>
                  <a:cubicBezTo>
                    <a:pt x="0" y="463"/>
                    <a:pt x="0" y="463"/>
                    <a:pt x="0" y="463"/>
                  </a:cubicBezTo>
                  <a:cubicBezTo>
                    <a:pt x="0" y="465"/>
                    <a:pt x="0" y="466"/>
                    <a:pt x="0" y="467"/>
                  </a:cubicBezTo>
                  <a:cubicBezTo>
                    <a:pt x="0" y="468"/>
                    <a:pt x="0" y="468"/>
                    <a:pt x="0" y="468"/>
                  </a:cubicBezTo>
                  <a:cubicBezTo>
                    <a:pt x="0" y="469"/>
                    <a:pt x="0" y="471"/>
                    <a:pt x="0" y="472"/>
                  </a:cubicBezTo>
                  <a:cubicBezTo>
                    <a:pt x="1" y="472"/>
                    <a:pt x="1" y="472"/>
                    <a:pt x="1" y="472"/>
                  </a:cubicBezTo>
                  <a:cubicBezTo>
                    <a:pt x="5" y="496"/>
                    <a:pt x="26" y="515"/>
                    <a:pt x="51" y="515"/>
                  </a:cubicBezTo>
                  <a:cubicBezTo>
                    <a:pt x="463" y="515"/>
                    <a:pt x="463" y="515"/>
                    <a:pt x="463" y="515"/>
                  </a:cubicBezTo>
                  <a:cubicBezTo>
                    <a:pt x="492" y="515"/>
                    <a:pt x="515" y="492"/>
                    <a:pt x="515" y="463"/>
                  </a:cubicBezTo>
                  <a:cubicBezTo>
                    <a:pt x="515" y="51"/>
                    <a:pt x="515" y="51"/>
                    <a:pt x="515" y="51"/>
                  </a:cubicBezTo>
                  <a:cubicBezTo>
                    <a:pt x="515" y="23"/>
                    <a:pt x="492" y="0"/>
                    <a:pt x="463" y="0"/>
                  </a:cubicBezTo>
                  <a:cubicBezTo>
                    <a:pt x="404" y="0"/>
                    <a:pt x="404" y="0"/>
                    <a:pt x="404" y="0"/>
                  </a:cubicBezTo>
                  <a:cubicBezTo>
                    <a:pt x="409" y="15"/>
                    <a:pt x="411" y="32"/>
                    <a:pt x="411" y="50"/>
                  </a:cubicBezTo>
                  <a:cubicBezTo>
                    <a:pt x="411" y="148"/>
                    <a:pt x="332" y="221"/>
                    <a:pt x="233" y="221"/>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8" name="Freeform 6"/>
            <p:cNvSpPr>
              <a:spLocks/>
            </p:cNvSpPr>
            <p:nvPr/>
          </p:nvSpPr>
          <p:spPr bwMode="auto">
            <a:xfrm>
              <a:off x="827088" y="-1444625"/>
              <a:ext cx="1797050" cy="1797050"/>
            </a:xfrm>
            <a:custGeom>
              <a:avLst/>
              <a:gdLst>
                <a:gd name="T0" fmla="*/ 106 w 515"/>
                <a:gd name="T1" fmla="*/ 50 h 515"/>
                <a:gd name="T2" fmla="*/ 114 w 515"/>
                <a:gd name="T3" fmla="*/ 0 h 515"/>
                <a:gd name="T4" fmla="*/ 52 w 515"/>
                <a:gd name="T5" fmla="*/ 0 h 515"/>
                <a:gd name="T6" fmla="*/ 1 w 515"/>
                <a:gd name="T7" fmla="*/ 42 h 515"/>
                <a:gd name="T8" fmla="*/ 1 w 515"/>
                <a:gd name="T9" fmla="*/ 43 h 515"/>
                <a:gd name="T10" fmla="*/ 0 w 515"/>
                <a:gd name="T11" fmla="*/ 46 h 515"/>
                <a:gd name="T12" fmla="*/ 0 w 515"/>
                <a:gd name="T13" fmla="*/ 47 h 515"/>
                <a:gd name="T14" fmla="*/ 0 w 515"/>
                <a:gd name="T15" fmla="*/ 51 h 515"/>
                <a:gd name="T16" fmla="*/ 0 w 515"/>
                <a:gd name="T17" fmla="*/ 463 h 515"/>
                <a:gd name="T18" fmla="*/ 0 w 515"/>
                <a:gd name="T19" fmla="*/ 467 h 515"/>
                <a:gd name="T20" fmla="*/ 0 w 515"/>
                <a:gd name="T21" fmla="*/ 468 h 515"/>
                <a:gd name="T22" fmla="*/ 1 w 515"/>
                <a:gd name="T23" fmla="*/ 472 h 515"/>
                <a:gd name="T24" fmla="*/ 1 w 515"/>
                <a:gd name="T25" fmla="*/ 472 h 515"/>
                <a:gd name="T26" fmla="*/ 52 w 515"/>
                <a:gd name="T27" fmla="*/ 515 h 515"/>
                <a:gd name="T28" fmla="*/ 464 w 515"/>
                <a:gd name="T29" fmla="*/ 515 h 515"/>
                <a:gd name="T30" fmla="*/ 515 w 515"/>
                <a:gd name="T31" fmla="*/ 463 h 515"/>
                <a:gd name="T32" fmla="*/ 515 w 515"/>
                <a:gd name="T33" fmla="*/ 221 h 515"/>
                <a:gd name="T34" fmla="*/ 284 w 515"/>
                <a:gd name="T35" fmla="*/ 221 h 515"/>
                <a:gd name="T36" fmla="*/ 106 w 515"/>
                <a:gd name="T37" fmla="*/ 5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15" h="515">
                  <a:moveTo>
                    <a:pt x="106" y="50"/>
                  </a:moveTo>
                  <a:cubicBezTo>
                    <a:pt x="106" y="32"/>
                    <a:pt x="109" y="15"/>
                    <a:pt x="114" y="0"/>
                  </a:cubicBezTo>
                  <a:cubicBezTo>
                    <a:pt x="52" y="0"/>
                    <a:pt x="52" y="0"/>
                    <a:pt x="52" y="0"/>
                  </a:cubicBezTo>
                  <a:cubicBezTo>
                    <a:pt x="26" y="0"/>
                    <a:pt x="5" y="18"/>
                    <a:pt x="1" y="42"/>
                  </a:cubicBezTo>
                  <a:cubicBezTo>
                    <a:pt x="1" y="42"/>
                    <a:pt x="1" y="42"/>
                    <a:pt x="1" y="43"/>
                  </a:cubicBezTo>
                  <a:cubicBezTo>
                    <a:pt x="1" y="44"/>
                    <a:pt x="1" y="45"/>
                    <a:pt x="0" y="46"/>
                  </a:cubicBezTo>
                  <a:cubicBezTo>
                    <a:pt x="0" y="47"/>
                    <a:pt x="0" y="47"/>
                    <a:pt x="0" y="47"/>
                  </a:cubicBezTo>
                  <a:cubicBezTo>
                    <a:pt x="0" y="48"/>
                    <a:pt x="0" y="50"/>
                    <a:pt x="0" y="51"/>
                  </a:cubicBezTo>
                  <a:cubicBezTo>
                    <a:pt x="0" y="463"/>
                    <a:pt x="0" y="463"/>
                    <a:pt x="0" y="463"/>
                  </a:cubicBezTo>
                  <a:cubicBezTo>
                    <a:pt x="0" y="465"/>
                    <a:pt x="0" y="466"/>
                    <a:pt x="0" y="467"/>
                  </a:cubicBezTo>
                  <a:cubicBezTo>
                    <a:pt x="0" y="468"/>
                    <a:pt x="0" y="468"/>
                    <a:pt x="0" y="468"/>
                  </a:cubicBezTo>
                  <a:cubicBezTo>
                    <a:pt x="1" y="469"/>
                    <a:pt x="1" y="471"/>
                    <a:pt x="1" y="472"/>
                  </a:cubicBezTo>
                  <a:cubicBezTo>
                    <a:pt x="1" y="472"/>
                    <a:pt x="1" y="472"/>
                    <a:pt x="1" y="472"/>
                  </a:cubicBezTo>
                  <a:cubicBezTo>
                    <a:pt x="5" y="496"/>
                    <a:pt x="26" y="515"/>
                    <a:pt x="52" y="515"/>
                  </a:cubicBezTo>
                  <a:cubicBezTo>
                    <a:pt x="464" y="515"/>
                    <a:pt x="464" y="515"/>
                    <a:pt x="464" y="515"/>
                  </a:cubicBezTo>
                  <a:cubicBezTo>
                    <a:pt x="492" y="515"/>
                    <a:pt x="515" y="492"/>
                    <a:pt x="515" y="463"/>
                  </a:cubicBezTo>
                  <a:cubicBezTo>
                    <a:pt x="515" y="221"/>
                    <a:pt x="515" y="221"/>
                    <a:pt x="515" y="221"/>
                  </a:cubicBezTo>
                  <a:cubicBezTo>
                    <a:pt x="419" y="221"/>
                    <a:pt x="327" y="221"/>
                    <a:pt x="284" y="221"/>
                  </a:cubicBezTo>
                  <a:cubicBezTo>
                    <a:pt x="186" y="221"/>
                    <a:pt x="106" y="148"/>
                    <a:pt x="106" y="5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3" name="Freeform 7"/>
            <p:cNvSpPr>
              <a:spLocks/>
            </p:cNvSpPr>
            <p:nvPr/>
          </p:nvSpPr>
          <p:spPr bwMode="auto">
            <a:xfrm>
              <a:off x="2863850" y="-3463925"/>
              <a:ext cx="1797050" cy="1793875"/>
            </a:xfrm>
            <a:custGeom>
              <a:avLst/>
              <a:gdLst>
                <a:gd name="T0" fmla="*/ 515 w 515"/>
                <a:gd name="T1" fmla="*/ 463 h 514"/>
                <a:gd name="T2" fmla="*/ 515 w 515"/>
                <a:gd name="T3" fmla="*/ 51 h 514"/>
                <a:gd name="T4" fmla="*/ 463 w 515"/>
                <a:gd name="T5" fmla="*/ 0 h 514"/>
                <a:gd name="T6" fmla="*/ 51 w 515"/>
                <a:gd name="T7" fmla="*/ 0 h 514"/>
                <a:gd name="T8" fmla="*/ 1 w 515"/>
                <a:gd name="T9" fmla="*/ 42 h 514"/>
                <a:gd name="T10" fmla="*/ 0 w 515"/>
                <a:gd name="T11" fmla="*/ 42 h 514"/>
                <a:gd name="T12" fmla="*/ 0 w 515"/>
                <a:gd name="T13" fmla="*/ 46 h 514"/>
                <a:gd name="T14" fmla="*/ 0 w 515"/>
                <a:gd name="T15" fmla="*/ 47 h 514"/>
                <a:gd name="T16" fmla="*/ 0 w 515"/>
                <a:gd name="T17" fmla="*/ 51 h 514"/>
                <a:gd name="T18" fmla="*/ 0 w 515"/>
                <a:gd name="T19" fmla="*/ 238 h 514"/>
                <a:gd name="T20" fmla="*/ 56 w 515"/>
                <a:gd name="T21" fmla="*/ 231 h 514"/>
                <a:gd name="T22" fmla="*/ 283 w 515"/>
                <a:gd name="T23" fmla="*/ 458 h 514"/>
                <a:gd name="T24" fmla="*/ 282 w 515"/>
                <a:gd name="T25" fmla="*/ 465 h 514"/>
                <a:gd name="T26" fmla="*/ 365 w 515"/>
                <a:gd name="T27" fmla="*/ 514 h 514"/>
                <a:gd name="T28" fmla="*/ 463 w 515"/>
                <a:gd name="T29" fmla="*/ 514 h 514"/>
                <a:gd name="T30" fmla="*/ 515 w 515"/>
                <a:gd name="T31" fmla="*/ 463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15" h="514">
                  <a:moveTo>
                    <a:pt x="515" y="463"/>
                  </a:moveTo>
                  <a:cubicBezTo>
                    <a:pt x="515" y="51"/>
                    <a:pt x="515" y="51"/>
                    <a:pt x="515" y="51"/>
                  </a:cubicBezTo>
                  <a:cubicBezTo>
                    <a:pt x="515" y="23"/>
                    <a:pt x="492" y="0"/>
                    <a:pt x="463" y="0"/>
                  </a:cubicBezTo>
                  <a:cubicBezTo>
                    <a:pt x="51" y="0"/>
                    <a:pt x="51" y="0"/>
                    <a:pt x="51" y="0"/>
                  </a:cubicBezTo>
                  <a:cubicBezTo>
                    <a:pt x="26" y="0"/>
                    <a:pt x="5" y="18"/>
                    <a:pt x="1" y="42"/>
                  </a:cubicBezTo>
                  <a:cubicBezTo>
                    <a:pt x="1" y="42"/>
                    <a:pt x="1" y="42"/>
                    <a:pt x="0" y="42"/>
                  </a:cubicBezTo>
                  <a:cubicBezTo>
                    <a:pt x="0" y="44"/>
                    <a:pt x="0" y="45"/>
                    <a:pt x="0" y="46"/>
                  </a:cubicBezTo>
                  <a:cubicBezTo>
                    <a:pt x="0" y="46"/>
                    <a:pt x="0" y="47"/>
                    <a:pt x="0" y="47"/>
                  </a:cubicBezTo>
                  <a:cubicBezTo>
                    <a:pt x="0" y="48"/>
                    <a:pt x="0" y="50"/>
                    <a:pt x="0" y="51"/>
                  </a:cubicBezTo>
                  <a:cubicBezTo>
                    <a:pt x="0" y="238"/>
                    <a:pt x="0" y="238"/>
                    <a:pt x="0" y="238"/>
                  </a:cubicBezTo>
                  <a:cubicBezTo>
                    <a:pt x="18" y="233"/>
                    <a:pt x="36" y="231"/>
                    <a:pt x="56" y="231"/>
                  </a:cubicBezTo>
                  <a:cubicBezTo>
                    <a:pt x="181" y="231"/>
                    <a:pt x="283" y="332"/>
                    <a:pt x="283" y="458"/>
                  </a:cubicBezTo>
                  <a:cubicBezTo>
                    <a:pt x="283" y="460"/>
                    <a:pt x="282" y="463"/>
                    <a:pt x="282" y="465"/>
                  </a:cubicBezTo>
                  <a:cubicBezTo>
                    <a:pt x="314" y="475"/>
                    <a:pt x="343" y="492"/>
                    <a:pt x="365" y="514"/>
                  </a:cubicBezTo>
                  <a:cubicBezTo>
                    <a:pt x="463" y="514"/>
                    <a:pt x="463" y="514"/>
                    <a:pt x="463" y="514"/>
                  </a:cubicBezTo>
                  <a:cubicBezTo>
                    <a:pt x="492" y="514"/>
                    <a:pt x="515" y="491"/>
                    <a:pt x="515" y="46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4" name="Freeform 8"/>
            <p:cNvSpPr>
              <a:spLocks/>
            </p:cNvSpPr>
            <p:nvPr/>
          </p:nvSpPr>
          <p:spPr bwMode="auto">
            <a:xfrm>
              <a:off x="827088" y="-3463925"/>
              <a:ext cx="1797050" cy="1793875"/>
            </a:xfrm>
            <a:custGeom>
              <a:avLst/>
              <a:gdLst>
                <a:gd name="T0" fmla="*/ 247 w 515"/>
                <a:gd name="T1" fmla="*/ 462 h 514"/>
                <a:gd name="T2" fmla="*/ 245 w 515"/>
                <a:gd name="T3" fmla="*/ 438 h 514"/>
                <a:gd name="T4" fmla="*/ 383 w 515"/>
                <a:gd name="T5" fmla="*/ 300 h 514"/>
                <a:gd name="T6" fmla="*/ 458 w 515"/>
                <a:gd name="T7" fmla="*/ 322 h 514"/>
                <a:gd name="T8" fmla="*/ 515 w 515"/>
                <a:gd name="T9" fmla="*/ 268 h 514"/>
                <a:gd name="T10" fmla="*/ 515 w 515"/>
                <a:gd name="T11" fmla="*/ 51 h 514"/>
                <a:gd name="T12" fmla="*/ 464 w 515"/>
                <a:gd name="T13" fmla="*/ 0 h 514"/>
                <a:gd name="T14" fmla="*/ 52 w 515"/>
                <a:gd name="T15" fmla="*/ 0 h 514"/>
                <a:gd name="T16" fmla="*/ 1 w 515"/>
                <a:gd name="T17" fmla="*/ 42 h 514"/>
                <a:gd name="T18" fmla="*/ 1 w 515"/>
                <a:gd name="T19" fmla="*/ 42 h 514"/>
                <a:gd name="T20" fmla="*/ 0 w 515"/>
                <a:gd name="T21" fmla="*/ 46 h 514"/>
                <a:gd name="T22" fmla="*/ 0 w 515"/>
                <a:gd name="T23" fmla="*/ 47 h 514"/>
                <a:gd name="T24" fmla="*/ 0 w 515"/>
                <a:gd name="T25" fmla="*/ 51 h 514"/>
                <a:gd name="T26" fmla="*/ 0 w 515"/>
                <a:gd name="T27" fmla="*/ 463 h 514"/>
                <a:gd name="T28" fmla="*/ 0 w 515"/>
                <a:gd name="T29" fmla="*/ 467 h 514"/>
                <a:gd name="T30" fmla="*/ 0 w 515"/>
                <a:gd name="T31" fmla="*/ 468 h 514"/>
                <a:gd name="T32" fmla="*/ 1 w 515"/>
                <a:gd name="T33" fmla="*/ 472 h 514"/>
                <a:gd name="T34" fmla="*/ 1 w 515"/>
                <a:gd name="T35" fmla="*/ 472 h 514"/>
                <a:gd name="T36" fmla="*/ 52 w 515"/>
                <a:gd name="T37" fmla="*/ 514 h 514"/>
                <a:gd name="T38" fmla="*/ 151 w 515"/>
                <a:gd name="T39" fmla="*/ 514 h 514"/>
                <a:gd name="T40" fmla="*/ 247 w 515"/>
                <a:gd name="T41" fmla="*/ 462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5" h="514">
                  <a:moveTo>
                    <a:pt x="247" y="462"/>
                  </a:moveTo>
                  <a:cubicBezTo>
                    <a:pt x="246" y="454"/>
                    <a:pt x="245" y="446"/>
                    <a:pt x="245" y="438"/>
                  </a:cubicBezTo>
                  <a:cubicBezTo>
                    <a:pt x="245" y="362"/>
                    <a:pt x="306" y="300"/>
                    <a:pt x="383" y="300"/>
                  </a:cubicBezTo>
                  <a:cubicBezTo>
                    <a:pt x="411" y="300"/>
                    <a:pt x="436" y="308"/>
                    <a:pt x="458" y="322"/>
                  </a:cubicBezTo>
                  <a:cubicBezTo>
                    <a:pt x="474" y="301"/>
                    <a:pt x="493" y="283"/>
                    <a:pt x="515" y="268"/>
                  </a:cubicBezTo>
                  <a:cubicBezTo>
                    <a:pt x="515" y="51"/>
                    <a:pt x="515" y="51"/>
                    <a:pt x="515" y="51"/>
                  </a:cubicBezTo>
                  <a:cubicBezTo>
                    <a:pt x="515" y="23"/>
                    <a:pt x="492" y="0"/>
                    <a:pt x="464" y="0"/>
                  </a:cubicBezTo>
                  <a:cubicBezTo>
                    <a:pt x="52" y="0"/>
                    <a:pt x="52" y="0"/>
                    <a:pt x="52" y="0"/>
                  </a:cubicBezTo>
                  <a:cubicBezTo>
                    <a:pt x="26" y="0"/>
                    <a:pt x="5" y="18"/>
                    <a:pt x="1" y="42"/>
                  </a:cubicBezTo>
                  <a:cubicBezTo>
                    <a:pt x="1" y="42"/>
                    <a:pt x="1" y="42"/>
                    <a:pt x="1" y="42"/>
                  </a:cubicBezTo>
                  <a:cubicBezTo>
                    <a:pt x="1" y="44"/>
                    <a:pt x="1" y="45"/>
                    <a:pt x="0" y="46"/>
                  </a:cubicBezTo>
                  <a:cubicBezTo>
                    <a:pt x="0" y="46"/>
                    <a:pt x="0" y="47"/>
                    <a:pt x="0" y="47"/>
                  </a:cubicBezTo>
                  <a:cubicBezTo>
                    <a:pt x="0" y="48"/>
                    <a:pt x="0" y="50"/>
                    <a:pt x="0" y="51"/>
                  </a:cubicBezTo>
                  <a:cubicBezTo>
                    <a:pt x="0" y="463"/>
                    <a:pt x="0" y="463"/>
                    <a:pt x="0" y="463"/>
                  </a:cubicBezTo>
                  <a:cubicBezTo>
                    <a:pt x="0" y="464"/>
                    <a:pt x="0" y="466"/>
                    <a:pt x="0" y="467"/>
                  </a:cubicBezTo>
                  <a:cubicBezTo>
                    <a:pt x="0" y="467"/>
                    <a:pt x="0" y="468"/>
                    <a:pt x="0" y="468"/>
                  </a:cubicBezTo>
                  <a:cubicBezTo>
                    <a:pt x="1" y="469"/>
                    <a:pt x="1" y="470"/>
                    <a:pt x="1" y="472"/>
                  </a:cubicBezTo>
                  <a:cubicBezTo>
                    <a:pt x="1" y="472"/>
                    <a:pt x="1" y="472"/>
                    <a:pt x="1" y="472"/>
                  </a:cubicBezTo>
                  <a:cubicBezTo>
                    <a:pt x="5" y="496"/>
                    <a:pt x="26" y="514"/>
                    <a:pt x="52" y="514"/>
                  </a:cubicBezTo>
                  <a:cubicBezTo>
                    <a:pt x="151" y="514"/>
                    <a:pt x="151" y="514"/>
                    <a:pt x="151" y="514"/>
                  </a:cubicBezTo>
                  <a:cubicBezTo>
                    <a:pt x="176" y="488"/>
                    <a:pt x="209" y="470"/>
                    <a:pt x="247" y="46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5" name="Freeform 9"/>
            <p:cNvSpPr>
              <a:spLocks/>
            </p:cNvSpPr>
            <p:nvPr/>
          </p:nvSpPr>
          <p:spPr bwMode="auto">
            <a:xfrm>
              <a:off x="2863850" y="-1444625"/>
              <a:ext cx="1433512" cy="771525"/>
            </a:xfrm>
            <a:custGeom>
              <a:avLst/>
              <a:gdLst>
                <a:gd name="T0" fmla="*/ 1 w 411"/>
                <a:gd name="T1" fmla="*/ 42 h 221"/>
                <a:gd name="T2" fmla="*/ 0 w 411"/>
                <a:gd name="T3" fmla="*/ 43 h 221"/>
                <a:gd name="T4" fmla="*/ 0 w 411"/>
                <a:gd name="T5" fmla="*/ 46 h 221"/>
                <a:gd name="T6" fmla="*/ 0 w 411"/>
                <a:gd name="T7" fmla="*/ 47 h 221"/>
                <a:gd name="T8" fmla="*/ 0 w 411"/>
                <a:gd name="T9" fmla="*/ 51 h 221"/>
                <a:gd name="T10" fmla="*/ 0 w 411"/>
                <a:gd name="T11" fmla="*/ 221 h 221"/>
                <a:gd name="T12" fmla="*/ 233 w 411"/>
                <a:gd name="T13" fmla="*/ 221 h 221"/>
                <a:gd name="T14" fmla="*/ 411 w 411"/>
                <a:gd name="T15" fmla="*/ 50 h 221"/>
                <a:gd name="T16" fmla="*/ 404 w 411"/>
                <a:gd name="T17" fmla="*/ 0 h 221"/>
                <a:gd name="T18" fmla="*/ 51 w 411"/>
                <a:gd name="T19" fmla="*/ 0 h 221"/>
                <a:gd name="T20" fmla="*/ 1 w 411"/>
                <a:gd name="T21" fmla="*/ 42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1" h="221">
                  <a:moveTo>
                    <a:pt x="1" y="42"/>
                  </a:moveTo>
                  <a:cubicBezTo>
                    <a:pt x="1" y="42"/>
                    <a:pt x="1" y="42"/>
                    <a:pt x="0" y="43"/>
                  </a:cubicBezTo>
                  <a:cubicBezTo>
                    <a:pt x="0" y="44"/>
                    <a:pt x="0" y="45"/>
                    <a:pt x="0" y="46"/>
                  </a:cubicBezTo>
                  <a:cubicBezTo>
                    <a:pt x="0" y="47"/>
                    <a:pt x="0" y="47"/>
                    <a:pt x="0" y="47"/>
                  </a:cubicBezTo>
                  <a:cubicBezTo>
                    <a:pt x="0" y="48"/>
                    <a:pt x="0" y="50"/>
                    <a:pt x="0" y="51"/>
                  </a:cubicBezTo>
                  <a:cubicBezTo>
                    <a:pt x="0" y="221"/>
                    <a:pt x="0" y="221"/>
                    <a:pt x="0" y="221"/>
                  </a:cubicBezTo>
                  <a:cubicBezTo>
                    <a:pt x="101" y="221"/>
                    <a:pt x="196" y="221"/>
                    <a:pt x="233" y="221"/>
                  </a:cubicBezTo>
                  <a:cubicBezTo>
                    <a:pt x="332" y="221"/>
                    <a:pt x="411" y="148"/>
                    <a:pt x="411" y="50"/>
                  </a:cubicBezTo>
                  <a:cubicBezTo>
                    <a:pt x="411" y="32"/>
                    <a:pt x="409" y="15"/>
                    <a:pt x="404" y="0"/>
                  </a:cubicBezTo>
                  <a:cubicBezTo>
                    <a:pt x="51" y="0"/>
                    <a:pt x="51" y="0"/>
                    <a:pt x="51" y="0"/>
                  </a:cubicBezTo>
                  <a:cubicBezTo>
                    <a:pt x="26" y="0"/>
                    <a:pt x="5" y="18"/>
                    <a:pt x="1" y="4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6" name="Freeform 10"/>
            <p:cNvSpPr>
              <a:spLocks/>
            </p:cNvSpPr>
            <p:nvPr/>
          </p:nvSpPr>
          <p:spPr bwMode="auto">
            <a:xfrm>
              <a:off x="1196975" y="-1444625"/>
              <a:ext cx="1427162" cy="771525"/>
            </a:xfrm>
            <a:custGeom>
              <a:avLst/>
              <a:gdLst>
                <a:gd name="T0" fmla="*/ 358 w 409"/>
                <a:gd name="T1" fmla="*/ 0 h 221"/>
                <a:gd name="T2" fmla="*/ 8 w 409"/>
                <a:gd name="T3" fmla="*/ 0 h 221"/>
                <a:gd name="T4" fmla="*/ 0 w 409"/>
                <a:gd name="T5" fmla="*/ 50 h 221"/>
                <a:gd name="T6" fmla="*/ 178 w 409"/>
                <a:gd name="T7" fmla="*/ 221 h 221"/>
                <a:gd name="T8" fmla="*/ 409 w 409"/>
                <a:gd name="T9" fmla="*/ 221 h 221"/>
                <a:gd name="T10" fmla="*/ 409 w 409"/>
                <a:gd name="T11" fmla="*/ 51 h 221"/>
                <a:gd name="T12" fmla="*/ 358 w 409"/>
                <a:gd name="T13" fmla="*/ 0 h 221"/>
              </a:gdLst>
              <a:ahLst/>
              <a:cxnLst>
                <a:cxn ang="0">
                  <a:pos x="T0" y="T1"/>
                </a:cxn>
                <a:cxn ang="0">
                  <a:pos x="T2" y="T3"/>
                </a:cxn>
                <a:cxn ang="0">
                  <a:pos x="T4" y="T5"/>
                </a:cxn>
                <a:cxn ang="0">
                  <a:pos x="T6" y="T7"/>
                </a:cxn>
                <a:cxn ang="0">
                  <a:pos x="T8" y="T9"/>
                </a:cxn>
                <a:cxn ang="0">
                  <a:pos x="T10" y="T11"/>
                </a:cxn>
                <a:cxn ang="0">
                  <a:pos x="T12" y="T13"/>
                </a:cxn>
              </a:cxnLst>
              <a:rect l="0" t="0" r="r" b="b"/>
              <a:pathLst>
                <a:path w="409" h="221">
                  <a:moveTo>
                    <a:pt x="358" y="0"/>
                  </a:moveTo>
                  <a:cubicBezTo>
                    <a:pt x="8" y="0"/>
                    <a:pt x="8" y="0"/>
                    <a:pt x="8" y="0"/>
                  </a:cubicBezTo>
                  <a:cubicBezTo>
                    <a:pt x="3" y="15"/>
                    <a:pt x="0" y="32"/>
                    <a:pt x="0" y="50"/>
                  </a:cubicBezTo>
                  <a:cubicBezTo>
                    <a:pt x="0" y="148"/>
                    <a:pt x="80" y="221"/>
                    <a:pt x="178" y="221"/>
                  </a:cubicBezTo>
                  <a:cubicBezTo>
                    <a:pt x="221" y="221"/>
                    <a:pt x="313" y="221"/>
                    <a:pt x="409" y="221"/>
                  </a:cubicBezTo>
                  <a:cubicBezTo>
                    <a:pt x="409" y="51"/>
                    <a:pt x="409" y="51"/>
                    <a:pt x="409" y="51"/>
                  </a:cubicBezTo>
                  <a:cubicBezTo>
                    <a:pt x="409" y="23"/>
                    <a:pt x="386" y="0"/>
                    <a:pt x="358"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7" name="Freeform 11"/>
            <p:cNvSpPr>
              <a:spLocks/>
            </p:cNvSpPr>
            <p:nvPr/>
          </p:nvSpPr>
          <p:spPr bwMode="auto">
            <a:xfrm>
              <a:off x="2863850" y="-2657475"/>
              <a:ext cx="1273175" cy="987425"/>
            </a:xfrm>
            <a:custGeom>
              <a:avLst/>
              <a:gdLst>
                <a:gd name="T0" fmla="*/ 283 w 365"/>
                <a:gd name="T1" fmla="*/ 227 h 283"/>
                <a:gd name="T2" fmla="*/ 56 w 365"/>
                <a:gd name="T3" fmla="*/ 0 h 283"/>
                <a:gd name="T4" fmla="*/ 0 w 365"/>
                <a:gd name="T5" fmla="*/ 7 h 283"/>
                <a:gd name="T6" fmla="*/ 0 w 365"/>
                <a:gd name="T7" fmla="*/ 232 h 283"/>
                <a:gd name="T8" fmla="*/ 0 w 365"/>
                <a:gd name="T9" fmla="*/ 236 h 283"/>
                <a:gd name="T10" fmla="*/ 0 w 365"/>
                <a:gd name="T11" fmla="*/ 237 h 283"/>
                <a:gd name="T12" fmla="*/ 0 w 365"/>
                <a:gd name="T13" fmla="*/ 241 h 283"/>
                <a:gd name="T14" fmla="*/ 1 w 365"/>
                <a:gd name="T15" fmla="*/ 241 h 283"/>
                <a:gd name="T16" fmla="*/ 51 w 365"/>
                <a:gd name="T17" fmla="*/ 283 h 283"/>
                <a:gd name="T18" fmla="*/ 365 w 365"/>
                <a:gd name="T19" fmla="*/ 283 h 283"/>
                <a:gd name="T20" fmla="*/ 282 w 365"/>
                <a:gd name="T21" fmla="*/ 234 h 283"/>
                <a:gd name="T22" fmla="*/ 283 w 365"/>
                <a:gd name="T23" fmla="*/ 227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5" h="283">
                  <a:moveTo>
                    <a:pt x="283" y="227"/>
                  </a:moveTo>
                  <a:cubicBezTo>
                    <a:pt x="283" y="101"/>
                    <a:pt x="181" y="0"/>
                    <a:pt x="56" y="0"/>
                  </a:cubicBezTo>
                  <a:cubicBezTo>
                    <a:pt x="36" y="0"/>
                    <a:pt x="18" y="2"/>
                    <a:pt x="0" y="7"/>
                  </a:cubicBezTo>
                  <a:cubicBezTo>
                    <a:pt x="0" y="232"/>
                    <a:pt x="0" y="232"/>
                    <a:pt x="0" y="232"/>
                  </a:cubicBezTo>
                  <a:cubicBezTo>
                    <a:pt x="0" y="233"/>
                    <a:pt x="0" y="235"/>
                    <a:pt x="0" y="236"/>
                  </a:cubicBezTo>
                  <a:cubicBezTo>
                    <a:pt x="0" y="236"/>
                    <a:pt x="0" y="237"/>
                    <a:pt x="0" y="237"/>
                  </a:cubicBezTo>
                  <a:cubicBezTo>
                    <a:pt x="0" y="238"/>
                    <a:pt x="0" y="239"/>
                    <a:pt x="0" y="241"/>
                  </a:cubicBezTo>
                  <a:cubicBezTo>
                    <a:pt x="1" y="241"/>
                    <a:pt x="1" y="241"/>
                    <a:pt x="1" y="241"/>
                  </a:cubicBezTo>
                  <a:cubicBezTo>
                    <a:pt x="5" y="265"/>
                    <a:pt x="26" y="283"/>
                    <a:pt x="51" y="283"/>
                  </a:cubicBezTo>
                  <a:cubicBezTo>
                    <a:pt x="365" y="283"/>
                    <a:pt x="365" y="283"/>
                    <a:pt x="365" y="283"/>
                  </a:cubicBezTo>
                  <a:cubicBezTo>
                    <a:pt x="343" y="261"/>
                    <a:pt x="314" y="244"/>
                    <a:pt x="282" y="234"/>
                  </a:cubicBezTo>
                  <a:cubicBezTo>
                    <a:pt x="282" y="232"/>
                    <a:pt x="283" y="229"/>
                    <a:pt x="283" y="2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8" name="Freeform 12"/>
            <p:cNvSpPr>
              <a:spLocks/>
            </p:cNvSpPr>
            <p:nvPr/>
          </p:nvSpPr>
          <p:spPr bwMode="auto">
            <a:xfrm>
              <a:off x="1354138" y="-2528888"/>
              <a:ext cx="1270000" cy="858838"/>
            </a:xfrm>
            <a:custGeom>
              <a:avLst/>
              <a:gdLst>
                <a:gd name="T0" fmla="*/ 364 w 364"/>
                <a:gd name="T1" fmla="*/ 195 h 246"/>
                <a:gd name="T2" fmla="*/ 364 w 364"/>
                <a:gd name="T3" fmla="*/ 0 h 246"/>
                <a:gd name="T4" fmla="*/ 307 w 364"/>
                <a:gd name="T5" fmla="*/ 54 h 246"/>
                <a:gd name="T6" fmla="*/ 232 w 364"/>
                <a:gd name="T7" fmla="*/ 32 h 246"/>
                <a:gd name="T8" fmla="*/ 94 w 364"/>
                <a:gd name="T9" fmla="*/ 170 h 246"/>
                <a:gd name="T10" fmla="*/ 96 w 364"/>
                <a:gd name="T11" fmla="*/ 194 h 246"/>
                <a:gd name="T12" fmla="*/ 0 w 364"/>
                <a:gd name="T13" fmla="*/ 246 h 246"/>
                <a:gd name="T14" fmla="*/ 313 w 364"/>
                <a:gd name="T15" fmla="*/ 246 h 246"/>
                <a:gd name="T16" fmla="*/ 364 w 364"/>
                <a:gd name="T17" fmla="*/ 195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4" h="246">
                  <a:moveTo>
                    <a:pt x="364" y="195"/>
                  </a:moveTo>
                  <a:cubicBezTo>
                    <a:pt x="364" y="0"/>
                    <a:pt x="364" y="0"/>
                    <a:pt x="364" y="0"/>
                  </a:cubicBezTo>
                  <a:cubicBezTo>
                    <a:pt x="342" y="15"/>
                    <a:pt x="323" y="33"/>
                    <a:pt x="307" y="54"/>
                  </a:cubicBezTo>
                  <a:cubicBezTo>
                    <a:pt x="285" y="40"/>
                    <a:pt x="260" y="32"/>
                    <a:pt x="232" y="32"/>
                  </a:cubicBezTo>
                  <a:cubicBezTo>
                    <a:pt x="155" y="32"/>
                    <a:pt x="94" y="94"/>
                    <a:pt x="94" y="170"/>
                  </a:cubicBezTo>
                  <a:cubicBezTo>
                    <a:pt x="94" y="178"/>
                    <a:pt x="95" y="186"/>
                    <a:pt x="96" y="194"/>
                  </a:cubicBezTo>
                  <a:cubicBezTo>
                    <a:pt x="58" y="202"/>
                    <a:pt x="25" y="220"/>
                    <a:pt x="0" y="246"/>
                  </a:cubicBezTo>
                  <a:cubicBezTo>
                    <a:pt x="313" y="246"/>
                    <a:pt x="313" y="246"/>
                    <a:pt x="313" y="246"/>
                  </a:cubicBezTo>
                  <a:cubicBezTo>
                    <a:pt x="341" y="246"/>
                    <a:pt x="364" y="223"/>
                    <a:pt x="364" y="19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grpSp>
        <p:nvGrpSpPr>
          <p:cNvPr id="33" name="Group 32"/>
          <p:cNvGrpSpPr/>
          <p:nvPr/>
        </p:nvGrpSpPr>
        <p:grpSpPr>
          <a:xfrm>
            <a:off x="9145690" y="3643020"/>
            <a:ext cx="2635145" cy="1689599"/>
            <a:chOff x="8728103" y="4231511"/>
            <a:chExt cx="2635145" cy="1689599"/>
          </a:xfrm>
        </p:grpSpPr>
        <p:pic>
          <p:nvPicPr>
            <p:cNvPr id="42" name="Picture 4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04157" y="4231511"/>
              <a:ext cx="683036" cy="683036"/>
            </a:xfrm>
            <a:prstGeom prst="flowChartOffpageConnector">
              <a:avLst/>
            </a:prstGeom>
            <a:noFill/>
          </p:spPr>
        </p:pic>
        <p:sp>
          <p:nvSpPr>
            <p:cNvPr id="49" name="TextBox 48"/>
            <p:cNvSpPr txBox="1"/>
            <p:nvPr/>
          </p:nvSpPr>
          <p:spPr>
            <a:xfrm>
              <a:off x="8728103" y="5010007"/>
              <a:ext cx="2635145" cy="572464"/>
            </a:xfrm>
            <a:prstGeom prst="rect">
              <a:avLst/>
            </a:prstGeom>
            <a:noFill/>
          </p:spPr>
          <p:txBody>
            <a:bodyPr wrap="square" lIns="182880" tIns="146304" rIns="182880" bIns="146304" rtlCol="0">
              <a:spAutoFit/>
            </a:bodyPr>
            <a:lstStyle>
              <a:defPPr>
                <a:defRPr lang="en-US"/>
              </a:defPPr>
              <a:lvl1pPr algn="ctr">
                <a:lnSpc>
                  <a:spcPct val="90000"/>
                </a:lnSpc>
                <a:spcAft>
                  <a:spcPts val="600"/>
                </a:spcAft>
                <a:defRPr>
                  <a:gradFill>
                    <a:gsLst>
                      <a:gs pos="0">
                        <a:schemeClr val="tx1"/>
                      </a:gs>
                      <a:gs pos="100000">
                        <a:schemeClr val="tx1"/>
                      </a:gs>
                    </a:gsLst>
                    <a:lin ang="5400000" scaled="1"/>
                  </a:gradFill>
                  <a:cs typeface="Segoe UI Semibold" panose="020B0702040204020203" pitchFamily="34" charset="0"/>
                </a:defRPr>
              </a:lvl1pPr>
            </a:lstStyle>
            <a:p>
              <a:r>
                <a:rPr lang="en-US" sz="2000" dirty="0">
                  <a:solidFill>
                    <a:schemeClr val="tx1"/>
                  </a:solidFill>
                </a:rPr>
                <a:t>API Apps</a:t>
              </a:r>
            </a:p>
          </p:txBody>
        </p:sp>
        <p:sp>
          <p:nvSpPr>
            <p:cNvPr id="54" name="TextBox 53"/>
            <p:cNvSpPr txBox="1"/>
            <p:nvPr/>
          </p:nvSpPr>
          <p:spPr>
            <a:xfrm>
              <a:off x="8728103" y="5444056"/>
              <a:ext cx="2635145" cy="477054"/>
            </a:xfrm>
            <a:prstGeom prst="rect">
              <a:avLst/>
            </a:prstGeom>
            <a:noFill/>
          </p:spPr>
          <p:txBody>
            <a:bodyPr wrap="square" lIns="186494" rIns="186494" rtlCol="0">
              <a:spAutoFit/>
            </a:bodyPr>
            <a:lstStyle>
              <a:defPPr>
                <a:defRPr lang="en-US"/>
              </a:defPPr>
              <a:lvl1pPr algn="ctr">
                <a:lnSpc>
                  <a:spcPts val="1530"/>
                </a:lnSpc>
                <a:defRPr sz="1428" kern="0">
                  <a:gradFill>
                    <a:gsLst>
                      <a:gs pos="0">
                        <a:schemeClr val="tx2">
                          <a:lumMod val="75000"/>
                        </a:schemeClr>
                      </a:gs>
                      <a:gs pos="100000">
                        <a:schemeClr val="tx2">
                          <a:lumMod val="75000"/>
                        </a:schemeClr>
                      </a:gs>
                    </a:gsLst>
                    <a:lin ang="5400000" scaled="0"/>
                  </a:gradFill>
                  <a:latin typeface="Segoe UI Light"/>
                </a:defRPr>
              </a:lvl1pPr>
            </a:lstStyle>
            <a:p>
              <a:r>
                <a:rPr lang="en-US" sz="1600" dirty="0">
                  <a:solidFill>
                    <a:schemeClr val="tx1"/>
                  </a:solidFill>
                </a:rPr>
                <a:t>Easily build and consume APIs in the cloud</a:t>
              </a:r>
            </a:p>
          </p:txBody>
        </p:sp>
      </p:grpSp>
      <p:grpSp>
        <p:nvGrpSpPr>
          <p:cNvPr id="55" name="Group 54"/>
          <p:cNvGrpSpPr/>
          <p:nvPr/>
        </p:nvGrpSpPr>
        <p:grpSpPr>
          <a:xfrm>
            <a:off x="5466918" y="1487693"/>
            <a:ext cx="3380957" cy="1713152"/>
            <a:chOff x="5434663" y="1339128"/>
            <a:chExt cx="3380957" cy="1713152"/>
          </a:xfrm>
        </p:grpSpPr>
        <p:sp>
          <p:nvSpPr>
            <p:cNvPr id="56" name="TextBox 55"/>
            <p:cNvSpPr txBox="1"/>
            <p:nvPr/>
          </p:nvSpPr>
          <p:spPr>
            <a:xfrm>
              <a:off x="5648241" y="2147024"/>
              <a:ext cx="2929173" cy="572464"/>
            </a:xfrm>
            <a:prstGeom prst="rect">
              <a:avLst/>
            </a:prstGeom>
            <a:noFill/>
          </p:spPr>
          <p:txBody>
            <a:bodyPr wrap="square" lIns="182880" tIns="146304" rIns="182880" bIns="146304" rtlCol="0">
              <a:spAutoFit/>
            </a:bodyPr>
            <a:lstStyle>
              <a:defPPr>
                <a:defRPr lang="en-US"/>
              </a:defPPr>
              <a:lvl1pPr algn="ctr">
                <a:lnSpc>
                  <a:spcPct val="90000"/>
                </a:lnSpc>
                <a:spcAft>
                  <a:spcPts val="600"/>
                </a:spcAft>
                <a:defRPr>
                  <a:gradFill>
                    <a:gsLst>
                      <a:gs pos="0">
                        <a:schemeClr val="tx1"/>
                      </a:gs>
                      <a:gs pos="100000">
                        <a:schemeClr val="tx1"/>
                      </a:gs>
                    </a:gsLst>
                    <a:lin ang="5400000" scaled="1"/>
                  </a:gradFill>
                  <a:cs typeface="Segoe UI Semibold" panose="020B0702040204020203" pitchFamily="34" charset="0"/>
                </a:defRPr>
              </a:lvl1pPr>
            </a:lstStyle>
            <a:p>
              <a:r>
                <a:rPr lang="en-US" sz="2000" dirty="0">
                  <a:solidFill>
                    <a:schemeClr val="tx1"/>
                  </a:solidFill>
                </a:rPr>
                <a:t>Web Apps</a:t>
              </a:r>
            </a:p>
          </p:txBody>
        </p:sp>
        <p:sp>
          <p:nvSpPr>
            <p:cNvPr id="57" name="TextBox 56"/>
            <p:cNvSpPr txBox="1"/>
            <p:nvPr/>
          </p:nvSpPr>
          <p:spPr>
            <a:xfrm>
              <a:off x="5434663" y="2575226"/>
              <a:ext cx="3380957" cy="477054"/>
            </a:xfrm>
            <a:prstGeom prst="rect">
              <a:avLst/>
            </a:prstGeom>
            <a:noFill/>
          </p:spPr>
          <p:txBody>
            <a:bodyPr wrap="square" lIns="186494" rIns="186494" rtlCol="0">
              <a:spAutoFit/>
            </a:bodyPr>
            <a:lstStyle/>
            <a:p>
              <a:pPr algn="ctr">
                <a:lnSpc>
                  <a:spcPts val="1530"/>
                </a:lnSpc>
                <a:defRPr/>
              </a:pPr>
              <a:r>
                <a:rPr lang="en-US" sz="1600" kern="0" dirty="0">
                  <a:latin typeface="Segoe UI Light"/>
                </a:rPr>
                <a:t>Web apps that scale </a:t>
              </a:r>
              <a:br>
                <a:rPr lang="en-US" sz="1600" kern="0" dirty="0">
                  <a:latin typeface="Segoe UI Light"/>
                </a:rPr>
              </a:br>
              <a:r>
                <a:rPr lang="en-US" sz="1600" kern="0" dirty="0">
                  <a:latin typeface="Segoe UI Light"/>
                </a:rPr>
                <a:t>with your business</a:t>
              </a:r>
            </a:p>
          </p:txBody>
        </p:sp>
        <p:pic>
          <p:nvPicPr>
            <p:cNvPr id="58" name="Picture 57"/>
            <p:cNvPicPr>
              <a:picLocks noChangeAspect="1"/>
            </p:cNvPicPr>
            <p:nvPr/>
          </p:nvPicPr>
          <p:blipFill>
            <a:blip r:embed="rId4"/>
            <a:stretch>
              <a:fillRect/>
            </a:stretch>
          </p:blipFill>
          <p:spPr>
            <a:xfrm>
              <a:off x="6781285" y="1339128"/>
              <a:ext cx="724282" cy="707395"/>
            </a:xfrm>
            <a:prstGeom prst="rect">
              <a:avLst/>
            </a:prstGeom>
          </p:spPr>
        </p:pic>
      </p:grpSp>
      <p:grpSp>
        <p:nvGrpSpPr>
          <p:cNvPr id="59" name="Group 58"/>
          <p:cNvGrpSpPr/>
          <p:nvPr/>
        </p:nvGrpSpPr>
        <p:grpSpPr>
          <a:xfrm>
            <a:off x="9145691" y="1439862"/>
            <a:ext cx="2635146" cy="1760983"/>
            <a:chOff x="8642021" y="1291297"/>
            <a:chExt cx="2635146" cy="1760983"/>
          </a:xfrm>
        </p:grpSpPr>
        <p:sp>
          <p:nvSpPr>
            <p:cNvPr id="60" name="TextBox 59"/>
            <p:cNvSpPr txBox="1"/>
            <p:nvPr/>
          </p:nvSpPr>
          <p:spPr>
            <a:xfrm>
              <a:off x="8642022" y="2147024"/>
              <a:ext cx="2635145" cy="572464"/>
            </a:xfrm>
            <a:prstGeom prst="rect">
              <a:avLst/>
            </a:prstGeom>
            <a:noFill/>
          </p:spPr>
          <p:txBody>
            <a:bodyPr wrap="square" lIns="182880" tIns="146304" rIns="182880" bIns="146304" rtlCol="0">
              <a:spAutoFit/>
            </a:bodyPr>
            <a:lstStyle>
              <a:defPPr>
                <a:defRPr lang="en-US"/>
              </a:defPPr>
              <a:lvl1pPr algn="ctr">
                <a:lnSpc>
                  <a:spcPct val="90000"/>
                </a:lnSpc>
                <a:spcAft>
                  <a:spcPts val="600"/>
                </a:spcAft>
                <a:defRPr>
                  <a:gradFill>
                    <a:gsLst>
                      <a:gs pos="0">
                        <a:schemeClr val="tx1"/>
                      </a:gs>
                      <a:gs pos="100000">
                        <a:schemeClr val="tx1"/>
                      </a:gs>
                    </a:gsLst>
                    <a:lin ang="5400000" scaled="1"/>
                  </a:gradFill>
                  <a:cs typeface="Segoe UI Semibold" panose="020B0702040204020203" pitchFamily="34" charset="0"/>
                </a:defRPr>
              </a:lvl1pPr>
            </a:lstStyle>
            <a:p>
              <a:r>
                <a:rPr lang="en-US" sz="2000" dirty="0">
                  <a:solidFill>
                    <a:schemeClr val="tx1"/>
                  </a:solidFill>
                </a:rPr>
                <a:t>Mobile Apps</a:t>
              </a:r>
            </a:p>
          </p:txBody>
        </p:sp>
        <p:sp>
          <p:nvSpPr>
            <p:cNvPr id="61" name="TextBox 60"/>
            <p:cNvSpPr txBox="1"/>
            <p:nvPr/>
          </p:nvSpPr>
          <p:spPr>
            <a:xfrm>
              <a:off x="8642021" y="2575226"/>
              <a:ext cx="2635145" cy="477054"/>
            </a:xfrm>
            <a:prstGeom prst="rect">
              <a:avLst/>
            </a:prstGeom>
            <a:noFill/>
          </p:spPr>
          <p:txBody>
            <a:bodyPr wrap="square" lIns="186494" rIns="186494" rtlCol="0">
              <a:spAutoFit/>
            </a:bodyPr>
            <a:lstStyle>
              <a:defPPr>
                <a:defRPr lang="en-US"/>
              </a:defPPr>
              <a:lvl1pPr algn="ctr">
                <a:lnSpc>
                  <a:spcPts val="1530"/>
                </a:lnSpc>
                <a:defRPr sz="1428" kern="0">
                  <a:gradFill>
                    <a:gsLst>
                      <a:gs pos="0">
                        <a:schemeClr val="tx2">
                          <a:lumMod val="75000"/>
                        </a:schemeClr>
                      </a:gs>
                      <a:gs pos="100000">
                        <a:schemeClr val="tx2">
                          <a:lumMod val="75000"/>
                        </a:schemeClr>
                      </a:gs>
                    </a:gsLst>
                    <a:lin ang="5400000" scaled="0"/>
                  </a:gradFill>
                  <a:latin typeface="Segoe UI Light"/>
                </a:defRPr>
              </a:lvl1pPr>
            </a:lstStyle>
            <a:p>
              <a:r>
                <a:rPr lang="en-US" sz="1600" dirty="0">
                  <a:solidFill>
                    <a:schemeClr val="tx1"/>
                  </a:solidFill>
                </a:rPr>
                <a:t>Build Mobile apps </a:t>
              </a:r>
              <a:br>
                <a:rPr lang="en-US" sz="1600" dirty="0">
                  <a:solidFill>
                    <a:schemeClr val="tx1"/>
                  </a:solidFill>
                </a:rPr>
              </a:br>
              <a:r>
                <a:rPr lang="en-US" sz="1600" dirty="0">
                  <a:solidFill>
                    <a:schemeClr val="tx1"/>
                  </a:solidFill>
                </a:rPr>
                <a:t>for any device</a:t>
              </a:r>
            </a:p>
          </p:txBody>
        </p:sp>
        <p:pic>
          <p:nvPicPr>
            <p:cNvPr id="62" name="Picture 61"/>
            <p:cNvPicPr>
              <a:picLocks noChangeAspect="1"/>
            </p:cNvPicPr>
            <p:nvPr/>
          </p:nvPicPr>
          <p:blipFill>
            <a:blip r:embed="rId5"/>
            <a:stretch>
              <a:fillRect/>
            </a:stretch>
          </p:blipFill>
          <p:spPr>
            <a:xfrm>
              <a:off x="9633371" y="1291297"/>
              <a:ext cx="556237" cy="798699"/>
            </a:xfrm>
            <a:prstGeom prst="rect">
              <a:avLst/>
            </a:prstGeom>
          </p:spPr>
        </p:pic>
      </p:grpSp>
      <p:cxnSp>
        <p:nvCxnSpPr>
          <p:cNvPr id="63" name="Straight Connector 62"/>
          <p:cNvCxnSpPr/>
          <p:nvPr/>
        </p:nvCxnSpPr>
        <p:spPr>
          <a:xfrm>
            <a:off x="8904293" y="1484912"/>
            <a:ext cx="0" cy="4132056"/>
          </a:xfrm>
          <a:prstGeom prst="line">
            <a:avLst/>
          </a:prstGeom>
          <a:ln>
            <a:solidFill>
              <a:schemeClr val="accent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6146229" y="3385899"/>
            <a:ext cx="5516128" cy="0"/>
          </a:xfrm>
          <a:prstGeom prst="line">
            <a:avLst/>
          </a:prstGeom>
          <a:ln>
            <a:solidFill>
              <a:schemeClr val="accent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65" name="Group 64"/>
          <p:cNvGrpSpPr/>
          <p:nvPr/>
        </p:nvGrpSpPr>
        <p:grpSpPr>
          <a:xfrm>
            <a:off x="7652023" y="5810984"/>
            <a:ext cx="2910199" cy="901606"/>
            <a:chOff x="5731151" y="2575724"/>
            <a:chExt cx="2910199" cy="901606"/>
          </a:xfrm>
        </p:grpSpPr>
        <p:sp>
          <p:nvSpPr>
            <p:cNvPr id="67" name="TextBox 66"/>
            <p:cNvSpPr txBox="1"/>
            <p:nvPr/>
          </p:nvSpPr>
          <p:spPr>
            <a:xfrm>
              <a:off x="5827509" y="2575724"/>
              <a:ext cx="2635145" cy="572464"/>
            </a:xfrm>
            <a:prstGeom prst="rect">
              <a:avLst/>
            </a:prstGeom>
            <a:noFill/>
          </p:spPr>
          <p:txBody>
            <a:bodyPr wrap="square" lIns="182880" tIns="146304" rIns="182880" bIns="146304" rtlCol="0">
              <a:spAutoFit/>
            </a:bodyPr>
            <a:lstStyle>
              <a:defPPr>
                <a:defRPr lang="en-US"/>
              </a:defPPr>
              <a:lvl1pPr algn="ctr">
                <a:lnSpc>
                  <a:spcPct val="90000"/>
                </a:lnSpc>
                <a:spcAft>
                  <a:spcPts val="600"/>
                </a:spcAft>
                <a:defRPr>
                  <a:gradFill>
                    <a:gsLst>
                      <a:gs pos="0">
                        <a:schemeClr val="tx1"/>
                      </a:gs>
                      <a:gs pos="100000">
                        <a:schemeClr val="tx1"/>
                      </a:gs>
                    </a:gsLst>
                    <a:lin ang="5400000" scaled="1"/>
                  </a:gradFill>
                  <a:cs typeface="Segoe UI Semibold" panose="020B0702040204020203" pitchFamily="34" charset="0"/>
                </a:defRPr>
              </a:lvl1pPr>
            </a:lstStyle>
            <a:p>
              <a:r>
                <a:rPr lang="en-US" sz="2000" dirty="0">
                  <a:solidFill>
                    <a:schemeClr val="tx1"/>
                  </a:solidFill>
                </a:rPr>
                <a:t>Logic Apps</a:t>
              </a:r>
            </a:p>
          </p:txBody>
        </p:sp>
        <p:sp>
          <p:nvSpPr>
            <p:cNvPr id="68" name="TextBox 67"/>
            <p:cNvSpPr txBox="1"/>
            <p:nvPr/>
          </p:nvSpPr>
          <p:spPr>
            <a:xfrm>
              <a:off x="5731151" y="3000276"/>
              <a:ext cx="2910199" cy="477054"/>
            </a:xfrm>
            <a:prstGeom prst="rect">
              <a:avLst/>
            </a:prstGeom>
            <a:noFill/>
          </p:spPr>
          <p:txBody>
            <a:bodyPr wrap="square" lIns="186494" rIns="186494" rtlCol="0">
              <a:spAutoFit/>
            </a:bodyPr>
            <a:lstStyle>
              <a:defPPr>
                <a:defRPr lang="en-US"/>
              </a:defPPr>
              <a:lvl1pPr algn="ctr">
                <a:lnSpc>
                  <a:spcPts val="1530"/>
                </a:lnSpc>
                <a:defRPr sz="1428" kern="0">
                  <a:gradFill>
                    <a:gsLst>
                      <a:gs pos="0">
                        <a:schemeClr val="tx2">
                          <a:lumMod val="75000"/>
                        </a:schemeClr>
                      </a:gs>
                      <a:gs pos="100000">
                        <a:schemeClr val="tx2">
                          <a:lumMod val="75000"/>
                        </a:schemeClr>
                      </a:gs>
                    </a:gsLst>
                    <a:lin ang="5400000" scaled="0"/>
                  </a:gradFill>
                  <a:latin typeface="Segoe UI Light"/>
                </a:defRPr>
              </a:lvl1pPr>
            </a:lstStyle>
            <a:p>
              <a:r>
                <a:rPr lang="en-US" sz="1600" dirty="0">
                  <a:solidFill>
                    <a:schemeClr val="tx1"/>
                  </a:solidFill>
                </a:rPr>
                <a:t>Automate business process across SaaS and on-premises </a:t>
              </a:r>
            </a:p>
          </p:txBody>
        </p:sp>
      </p:grpSp>
      <p:pic>
        <p:nvPicPr>
          <p:cNvPr id="6" name="Picture 5"/>
          <p:cNvPicPr>
            <a:picLocks noChangeAspect="1"/>
          </p:cNvPicPr>
          <p:nvPr/>
        </p:nvPicPr>
        <p:blipFill>
          <a:blip r:embed="rId6"/>
          <a:stretch>
            <a:fillRect/>
          </a:stretch>
        </p:blipFill>
        <p:spPr>
          <a:xfrm>
            <a:off x="6813540" y="3636137"/>
            <a:ext cx="843033" cy="843033"/>
          </a:xfrm>
          <a:prstGeom prst="rect">
            <a:avLst/>
          </a:prstGeom>
        </p:spPr>
      </p:pic>
      <p:sp>
        <p:nvSpPr>
          <p:cNvPr id="52" name="TextBox 51"/>
          <p:cNvSpPr txBox="1"/>
          <p:nvPr/>
        </p:nvSpPr>
        <p:spPr>
          <a:xfrm>
            <a:off x="6474817" y="4396763"/>
            <a:ext cx="1562700" cy="572464"/>
          </a:xfrm>
          <a:prstGeom prst="rect">
            <a:avLst/>
          </a:prstGeom>
          <a:noFill/>
        </p:spPr>
        <p:txBody>
          <a:bodyPr wrap="square" lIns="182880" tIns="146304" rIns="182880" bIns="146304" rtlCol="0">
            <a:spAutoFit/>
          </a:bodyPr>
          <a:lstStyle>
            <a:defPPr>
              <a:defRPr lang="en-US"/>
            </a:defPPr>
            <a:lvl1pPr algn="ctr">
              <a:lnSpc>
                <a:spcPct val="90000"/>
              </a:lnSpc>
              <a:spcAft>
                <a:spcPts val="600"/>
              </a:spcAft>
              <a:defRPr>
                <a:gradFill>
                  <a:gsLst>
                    <a:gs pos="0">
                      <a:schemeClr val="tx1"/>
                    </a:gs>
                    <a:gs pos="100000">
                      <a:schemeClr val="tx1"/>
                    </a:gs>
                  </a:gsLst>
                  <a:lin ang="5400000" scaled="1"/>
                </a:gradFill>
                <a:cs typeface="Segoe UI Semibold" panose="020B0702040204020203" pitchFamily="34" charset="0"/>
              </a:defRPr>
            </a:lvl1pPr>
          </a:lstStyle>
          <a:p>
            <a:r>
              <a:rPr lang="en-US" sz="2000" dirty="0">
                <a:solidFill>
                  <a:schemeClr val="tx1"/>
                </a:solidFill>
              </a:rPr>
              <a:t>Functions</a:t>
            </a:r>
          </a:p>
        </p:txBody>
      </p:sp>
      <p:sp>
        <p:nvSpPr>
          <p:cNvPr id="53" name="TextBox 52"/>
          <p:cNvSpPr txBox="1"/>
          <p:nvPr/>
        </p:nvSpPr>
        <p:spPr>
          <a:xfrm>
            <a:off x="5939966" y="4826705"/>
            <a:ext cx="2605059" cy="477054"/>
          </a:xfrm>
          <a:prstGeom prst="rect">
            <a:avLst/>
          </a:prstGeom>
          <a:noFill/>
        </p:spPr>
        <p:txBody>
          <a:bodyPr wrap="square" lIns="186494" rIns="186494" rtlCol="0">
            <a:spAutoFit/>
          </a:bodyPr>
          <a:lstStyle>
            <a:defPPr>
              <a:defRPr lang="en-US"/>
            </a:defPPr>
            <a:lvl1pPr algn="ctr">
              <a:lnSpc>
                <a:spcPts val="1530"/>
              </a:lnSpc>
              <a:defRPr sz="1428" kern="0">
                <a:gradFill>
                  <a:gsLst>
                    <a:gs pos="0">
                      <a:schemeClr val="tx2">
                        <a:lumMod val="75000"/>
                      </a:schemeClr>
                    </a:gs>
                    <a:gs pos="100000">
                      <a:schemeClr val="tx2">
                        <a:lumMod val="75000"/>
                      </a:schemeClr>
                    </a:gs>
                  </a:gsLst>
                  <a:lin ang="5400000" scaled="0"/>
                </a:gradFill>
                <a:latin typeface="Segoe UI Light"/>
              </a:defRPr>
            </a:lvl1pPr>
          </a:lstStyle>
          <a:p>
            <a:r>
              <a:rPr lang="en-US" sz="1600" dirty="0">
                <a:solidFill>
                  <a:schemeClr val="tx1"/>
                </a:solidFill>
              </a:rPr>
              <a:t>Create </a:t>
            </a:r>
            <a:r>
              <a:rPr lang="en-US" sz="1600" dirty="0" err="1">
                <a:solidFill>
                  <a:schemeClr val="tx1"/>
                </a:solidFill>
              </a:rPr>
              <a:t>serverless</a:t>
            </a:r>
            <a:r>
              <a:rPr lang="en-US" sz="1600" dirty="0">
                <a:solidFill>
                  <a:schemeClr val="tx1"/>
                </a:solidFill>
              </a:rPr>
              <a:t> apps without infrastructure</a:t>
            </a:r>
          </a:p>
        </p:txBody>
      </p:sp>
      <p:pic>
        <p:nvPicPr>
          <p:cNvPr id="36" name="Graphic 35">
            <a:extLst>
              <a:ext uri="{FF2B5EF4-FFF2-40B4-BE49-F238E27FC236}">
                <a16:creationId xmlns:a16="http://schemas.microsoft.com/office/drawing/2014/main" id="{B4506F05-CBC3-45C3-A216-6FB835FEF06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914488" y="5958850"/>
            <a:ext cx="785714" cy="785714"/>
          </a:xfrm>
          <a:prstGeom prst="rect">
            <a:avLst/>
          </a:prstGeom>
        </p:spPr>
      </p:pic>
    </p:spTree>
    <p:extLst>
      <p:ext uri="{BB962C8B-B14F-4D97-AF65-F5344CB8AC3E}">
        <p14:creationId xmlns:p14="http://schemas.microsoft.com/office/powerpoint/2010/main" val="501571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198576" y="295730"/>
            <a:ext cx="10962419" cy="917444"/>
          </a:xfrm>
        </p:spPr>
        <p:txBody>
          <a:bodyPr/>
          <a:lstStyle/>
          <a:p>
            <a:r>
              <a:rPr lang="en-US"/>
              <a:t>Azure App Service</a:t>
            </a:r>
          </a:p>
        </p:txBody>
      </p:sp>
      <p:grpSp>
        <p:nvGrpSpPr>
          <p:cNvPr id="61" name="Group 60"/>
          <p:cNvGrpSpPr>
            <a:grpSpLocks noChangeAspect="1"/>
          </p:cNvGrpSpPr>
          <p:nvPr/>
        </p:nvGrpSpPr>
        <p:grpSpPr>
          <a:xfrm>
            <a:off x="275482" y="299319"/>
            <a:ext cx="918456" cy="914270"/>
            <a:chOff x="827088" y="-3463925"/>
            <a:chExt cx="3833812" cy="3816350"/>
          </a:xfrm>
        </p:grpSpPr>
        <p:sp>
          <p:nvSpPr>
            <p:cNvPr id="62" name="Freeform 5"/>
            <p:cNvSpPr>
              <a:spLocks/>
            </p:cNvSpPr>
            <p:nvPr/>
          </p:nvSpPr>
          <p:spPr bwMode="auto">
            <a:xfrm>
              <a:off x="2863850" y="-1444625"/>
              <a:ext cx="1797050" cy="1797050"/>
            </a:xfrm>
            <a:custGeom>
              <a:avLst/>
              <a:gdLst>
                <a:gd name="T0" fmla="*/ 233 w 515"/>
                <a:gd name="T1" fmla="*/ 221 h 515"/>
                <a:gd name="T2" fmla="*/ 0 w 515"/>
                <a:gd name="T3" fmla="*/ 221 h 515"/>
                <a:gd name="T4" fmla="*/ 0 w 515"/>
                <a:gd name="T5" fmla="*/ 463 h 515"/>
                <a:gd name="T6" fmla="*/ 0 w 515"/>
                <a:gd name="T7" fmla="*/ 467 h 515"/>
                <a:gd name="T8" fmla="*/ 0 w 515"/>
                <a:gd name="T9" fmla="*/ 468 h 515"/>
                <a:gd name="T10" fmla="*/ 0 w 515"/>
                <a:gd name="T11" fmla="*/ 472 h 515"/>
                <a:gd name="T12" fmla="*/ 1 w 515"/>
                <a:gd name="T13" fmla="*/ 472 h 515"/>
                <a:gd name="T14" fmla="*/ 51 w 515"/>
                <a:gd name="T15" fmla="*/ 515 h 515"/>
                <a:gd name="T16" fmla="*/ 463 w 515"/>
                <a:gd name="T17" fmla="*/ 515 h 515"/>
                <a:gd name="T18" fmla="*/ 515 w 515"/>
                <a:gd name="T19" fmla="*/ 463 h 515"/>
                <a:gd name="T20" fmla="*/ 515 w 515"/>
                <a:gd name="T21" fmla="*/ 51 h 515"/>
                <a:gd name="T22" fmla="*/ 463 w 515"/>
                <a:gd name="T23" fmla="*/ 0 h 515"/>
                <a:gd name="T24" fmla="*/ 404 w 515"/>
                <a:gd name="T25" fmla="*/ 0 h 515"/>
                <a:gd name="T26" fmla="*/ 411 w 515"/>
                <a:gd name="T27" fmla="*/ 50 h 515"/>
                <a:gd name="T28" fmla="*/ 233 w 515"/>
                <a:gd name="T29" fmla="*/ 221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5" h="515">
                  <a:moveTo>
                    <a:pt x="233" y="221"/>
                  </a:moveTo>
                  <a:cubicBezTo>
                    <a:pt x="196" y="221"/>
                    <a:pt x="101" y="221"/>
                    <a:pt x="0" y="221"/>
                  </a:cubicBezTo>
                  <a:cubicBezTo>
                    <a:pt x="0" y="463"/>
                    <a:pt x="0" y="463"/>
                    <a:pt x="0" y="463"/>
                  </a:cubicBezTo>
                  <a:cubicBezTo>
                    <a:pt x="0" y="465"/>
                    <a:pt x="0" y="466"/>
                    <a:pt x="0" y="467"/>
                  </a:cubicBezTo>
                  <a:cubicBezTo>
                    <a:pt x="0" y="468"/>
                    <a:pt x="0" y="468"/>
                    <a:pt x="0" y="468"/>
                  </a:cubicBezTo>
                  <a:cubicBezTo>
                    <a:pt x="0" y="469"/>
                    <a:pt x="0" y="471"/>
                    <a:pt x="0" y="472"/>
                  </a:cubicBezTo>
                  <a:cubicBezTo>
                    <a:pt x="1" y="472"/>
                    <a:pt x="1" y="472"/>
                    <a:pt x="1" y="472"/>
                  </a:cubicBezTo>
                  <a:cubicBezTo>
                    <a:pt x="5" y="496"/>
                    <a:pt x="26" y="515"/>
                    <a:pt x="51" y="515"/>
                  </a:cubicBezTo>
                  <a:cubicBezTo>
                    <a:pt x="463" y="515"/>
                    <a:pt x="463" y="515"/>
                    <a:pt x="463" y="515"/>
                  </a:cubicBezTo>
                  <a:cubicBezTo>
                    <a:pt x="492" y="515"/>
                    <a:pt x="515" y="492"/>
                    <a:pt x="515" y="463"/>
                  </a:cubicBezTo>
                  <a:cubicBezTo>
                    <a:pt x="515" y="51"/>
                    <a:pt x="515" y="51"/>
                    <a:pt x="515" y="51"/>
                  </a:cubicBezTo>
                  <a:cubicBezTo>
                    <a:pt x="515" y="23"/>
                    <a:pt x="492" y="0"/>
                    <a:pt x="463" y="0"/>
                  </a:cubicBezTo>
                  <a:cubicBezTo>
                    <a:pt x="404" y="0"/>
                    <a:pt x="404" y="0"/>
                    <a:pt x="404" y="0"/>
                  </a:cubicBezTo>
                  <a:cubicBezTo>
                    <a:pt x="409" y="15"/>
                    <a:pt x="411" y="32"/>
                    <a:pt x="411" y="50"/>
                  </a:cubicBezTo>
                  <a:cubicBezTo>
                    <a:pt x="411" y="148"/>
                    <a:pt x="332" y="221"/>
                    <a:pt x="233" y="221"/>
                  </a:cubicBezTo>
                  <a:close/>
                </a:path>
              </a:pathLst>
            </a:custGeom>
            <a:solidFill>
              <a:srgbClr val="002050">
                <a:lumMod val="75000"/>
                <a:lumOff val="25000"/>
              </a:srgbClr>
            </a:solidFill>
            <a:ln>
              <a:solidFill>
                <a:srgbClr val="002050">
                  <a:lumMod val="75000"/>
                  <a:lumOff val="25000"/>
                </a:srgbClr>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91388" tIns="45694" rIns="91388" bIns="45694" numCol="1" anchor="t" anchorCtr="0" compatLnSpc="1">
              <a:prstTxWarp prst="textNoShape">
                <a:avLst/>
              </a:prstTxWarp>
            </a:bodyPr>
            <a:lstStyle/>
            <a:p>
              <a:pPr defTabSz="932026">
                <a:defRPr/>
              </a:pPr>
              <a:endParaRPr lang="en-US" sz="1071" kern="0">
                <a:solidFill>
                  <a:srgbClr val="FFFFFF"/>
                </a:solidFill>
                <a:latin typeface="Segoe UI Light" charset="0"/>
              </a:endParaRPr>
            </a:p>
          </p:txBody>
        </p:sp>
        <p:sp>
          <p:nvSpPr>
            <p:cNvPr id="63" name="Freeform 6"/>
            <p:cNvSpPr>
              <a:spLocks/>
            </p:cNvSpPr>
            <p:nvPr/>
          </p:nvSpPr>
          <p:spPr bwMode="auto">
            <a:xfrm>
              <a:off x="827088" y="-1444625"/>
              <a:ext cx="1797050" cy="1797050"/>
            </a:xfrm>
            <a:custGeom>
              <a:avLst/>
              <a:gdLst>
                <a:gd name="T0" fmla="*/ 106 w 515"/>
                <a:gd name="T1" fmla="*/ 50 h 515"/>
                <a:gd name="T2" fmla="*/ 114 w 515"/>
                <a:gd name="T3" fmla="*/ 0 h 515"/>
                <a:gd name="T4" fmla="*/ 52 w 515"/>
                <a:gd name="T5" fmla="*/ 0 h 515"/>
                <a:gd name="T6" fmla="*/ 1 w 515"/>
                <a:gd name="T7" fmla="*/ 42 h 515"/>
                <a:gd name="T8" fmla="*/ 1 w 515"/>
                <a:gd name="T9" fmla="*/ 43 h 515"/>
                <a:gd name="T10" fmla="*/ 0 w 515"/>
                <a:gd name="T11" fmla="*/ 46 h 515"/>
                <a:gd name="T12" fmla="*/ 0 w 515"/>
                <a:gd name="T13" fmla="*/ 47 h 515"/>
                <a:gd name="T14" fmla="*/ 0 w 515"/>
                <a:gd name="T15" fmla="*/ 51 h 515"/>
                <a:gd name="T16" fmla="*/ 0 w 515"/>
                <a:gd name="T17" fmla="*/ 463 h 515"/>
                <a:gd name="T18" fmla="*/ 0 w 515"/>
                <a:gd name="T19" fmla="*/ 467 h 515"/>
                <a:gd name="T20" fmla="*/ 0 w 515"/>
                <a:gd name="T21" fmla="*/ 468 h 515"/>
                <a:gd name="T22" fmla="*/ 1 w 515"/>
                <a:gd name="T23" fmla="*/ 472 h 515"/>
                <a:gd name="T24" fmla="*/ 1 w 515"/>
                <a:gd name="T25" fmla="*/ 472 h 515"/>
                <a:gd name="T26" fmla="*/ 52 w 515"/>
                <a:gd name="T27" fmla="*/ 515 h 515"/>
                <a:gd name="T28" fmla="*/ 464 w 515"/>
                <a:gd name="T29" fmla="*/ 515 h 515"/>
                <a:gd name="T30" fmla="*/ 515 w 515"/>
                <a:gd name="T31" fmla="*/ 463 h 515"/>
                <a:gd name="T32" fmla="*/ 515 w 515"/>
                <a:gd name="T33" fmla="*/ 221 h 515"/>
                <a:gd name="T34" fmla="*/ 284 w 515"/>
                <a:gd name="T35" fmla="*/ 221 h 515"/>
                <a:gd name="T36" fmla="*/ 106 w 515"/>
                <a:gd name="T37" fmla="*/ 5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15" h="515">
                  <a:moveTo>
                    <a:pt x="106" y="50"/>
                  </a:moveTo>
                  <a:cubicBezTo>
                    <a:pt x="106" y="32"/>
                    <a:pt x="109" y="15"/>
                    <a:pt x="114" y="0"/>
                  </a:cubicBezTo>
                  <a:cubicBezTo>
                    <a:pt x="52" y="0"/>
                    <a:pt x="52" y="0"/>
                    <a:pt x="52" y="0"/>
                  </a:cubicBezTo>
                  <a:cubicBezTo>
                    <a:pt x="26" y="0"/>
                    <a:pt x="5" y="18"/>
                    <a:pt x="1" y="42"/>
                  </a:cubicBezTo>
                  <a:cubicBezTo>
                    <a:pt x="1" y="42"/>
                    <a:pt x="1" y="42"/>
                    <a:pt x="1" y="43"/>
                  </a:cubicBezTo>
                  <a:cubicBezTo>
                    <a:pt x="1" y="44"/>
                    <a:pt x="1" y="45"/>
                    <a:pt x="0" y="46"/>
                  </a:cubicBezTo>
                  <a:cubicBezTo>
                    <a:pt x="0" y="47"/>
                    <a:pt x="0" y="47"/>
                    <a:pt x="0" y="47"/>
                  </a:cubicBezTo>
                  <a:cubicBezTo>
                    <a:pt x="0" y="48"/>
                    <a:pt x="0" y="50"/>
                    <a:pt x="0" y="51"/>
                  </a:cubicBezTo>
                  <a:cubicBezTo>
                    <a:pt x="0" y="463"/>
                    <a:pt x="0" y="463"/>
                    <a:pt x="0" y="463"/>
                  </a:cubicBezTo>
                  <a:cubicBezTo>
                    <a:pt x="0" y="465"/>
                    <a:pt x="0" y="466"/>
                    <a:pt x="0" y="467"/>
                  </a:cubicBezTo>
                  <a:cubicBezTo>
                    <a:pt x="0" y="468"/>
                    <a:pt x="0" y="468"/>
                    <a:pt x="0" y="468"/>
                  </a:cubicBezTo>
                  <a:cubicBezTo>
                    <a:pt x="1" y="469"/>
                    <a:pt x="1" y="471"/>
                    <a:pt x="1" y="472"/>
                  </a:cubicBezTo>
                  <a:cubicBezTo>
                    <a:pt x="1" y="472"/>
                    <a:pt x="1" y="472"/>
                    <a:pt x="1" y="472"/>
                  </a:cubicBezTo>
                  <a:cubicBezTo>
                    <a:pt x="5" y="496"/>
                    <a:pt x="26" y="515"/>
                    <a:pt x="52" y="515"/>
                  </a:cubicBezTo>
                  <a:cubicBezTo>
                    <a:pt x="464" y="515"/>
                    <a:pt x="464" y="515"/>
                    <a:pt x="464" y="515"/>
                  </a:cubicBezTo>
                  <a:cubicBezTo>
                    <a:pt x="492" y="515"/>
                    <a:pt x="515" y="492"/>
                    <a:pt x="515" y="463"/>
                  </a:cubicBezTo>
                  <a:cubicBezTo>
                    <a:pt x="515" y="221"/>
                    <a:pt x="515" y="221"/>
                    <a:pt x="515" y="221"/>
                  </a:cubicBezTo>
                  <a:cubicBezTo>
                    <a:pt x="419" y="221"/>
                    <a:pt x="327" y="221"/>
                    <a:pt x="284" y="221"/>
                  </a:cubicBezTo>
                  <a:cubicBezTo>
                    <a:pt x="186" y="221"/>
                    <a:pt x="106" y="148"/>
                    <a:pt x="106" y="50"/>
                  </a:cubicBezTo>
                  <a:close/>
                </a:path>
              </a:pathLst>
            </a:custGeom>
            <a:solidFill>
              <a:srgbClr val="002050">
                <a:lumMod val="75000"/>
                <a:lumOff val="25000"/>
              </a:srgbClr>
            </a:solidFill>
            <a:ln>
              <a:solidFill>
                <a:srgbClr val="002050">
                  <a:lumMod val="75000"/>
                  <a:lumOff val="25000"/>
                </a:srgbClr>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91388" tIns="45694" rIns="91388" bIns="45694" numCol="1" anchor="t" anchorCtr="0" compatLnSpc="1">
              <a:prstTxWarp prst="textNoShape">
                <a:avLst/>
              </a:prstTxWarp>
            </a:bodyPr>
            <a:lstStyle/>
            <a:p>
              <a:pPr defTabSz="932026">
                <a:defRPr/>
              </a:pPr>
              <a:endParaRPr lang="en-US" sz="1071" kern="0">
                <a:solidFill>
                  <a:srgbClr val="FFFFFF"/>
                </a:solidFill>
                <a:latin typeface="Segoe UI Light" charset="0"/>
              </a:endParaRPr>
            </a:p>
          </p:txBody>
        </p:sp>
        <p:sp>
          <p:nvSpPr>
            <p:cNvPr id="64" name="Freeform 7"/>
            <p:cNvSpPr>
              <a:spLocks/>
            </p:cNvSpPr>
            <p:nvPr/>
          </p:nvSpPr>
          <p:spPr bwMode="auto">
            <a:xfrm>
              <a:off x="2863850" y="-3463925"/>
              <a:ext cx="1797050" cy="1793875"/>
            </a:xfrm>
            <a:custGeom>
              <a:avLst/>
              <a:gdLst>
                <a:gd name="T0" fmla="*/ 515 w 515"/>
                <a:gd name="T1" fmla="*/ 463 h 514"/>
                <a:gd name="T2" fmla="*/ 515 w 515"/>
                <a:gd name="T3" fmla="*/ 51 h 514"/>
                <a:gd name="T4" fmla="*/ 463 w 515"/>
                <a:gd name="T5" fmla="*/ 0 h 514"/>
                <a:gd name="T6" fmla="*/ 51 w 515"/>
                <a:gd name="T7" fmla="*/ 0 h 514"/>
                <a:gd name="T8" fmla="*/ 1 w 515"/>
                <a:gd name="T9" fmla="*/ 42 h 514"/>
                <a:gd name="T10" fmla="*/ 0 w 515"/>
                <a:gd name="T11" fmla="*/ 42 h 514"/>
                <a:gd name="T12" fmla="*/ 0 w 515"/>
                <a:gd name="T13" fmla="*/ 46 h 514"/>
                <a:gd name="T14" fmla="*/ 0 w 515"/>
                <a:gd name="T15" fmla="*/ 47 h 514"/>
                <a:gd name="T16" fmla="*/ 0 w 515"/>
                <a:gd name="T17" fmla="*/ 51 h 514"/>
                <a:gd name="T18" fmla="*/ 0 w 515"/>
                <a:gd name="T19" fmla="*/ 238 h 514"/>
                <a:gd name="T20" fmla="*/ 56 w 515"/>
                <a:gd name="T21" fmla="*/ 231 h 514"/>
                <a:gd name="T22" fmla="*/ 283 w 515"/>
                <a:gd name="T23" fmla="*/ 458 h 514"/>
                <a:gd name="T24" fmla="*/ 282 w 515"/>
                <a:gd name="T25" fmla="*/ 465 h 514"/>
                <a:gd name="T26" fmla="*/ 365 w 515"/>
                <a:gd name="T27" fmla="*/ 514 h 514"/>
                <a:gd name="T28" fmla="*/ 463 w 515"/>
                <a:gd name="T29" fmla="*/ 514 h 514"/>
                <a:gd name="T30" fmla="*/ 515 w 515"/>
                <a:gd name="T31" fmla="*/ 463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15" h="514">
                  <a:moveTo>
                    <a:pt x="515" y="463"/>
                  </a:moveTo>
                  <a:cubicBezTo>
                    <a:pt x="515" y="51"/>
                    <a:pt x="515" y="51"/>
                    <a:pt x="515" y="51"/>
                  </a:cubicBezTo>
                  <a:cubicBezTo>
                    <a:pt x="515" y="23"/>
                    <a:pt x="492" y="0"/>
                    <a:pt x="463" y="0"/>
                  </a:cubicBezTo>
                  <a:cubicBezTo>
                    <a:pt x="51" y="0"/>
                    <a:pt x="51" y="0"/>
                    <a:pt x="51" y="0"/>
                  </a:cubicBezTo>
                  <a:cubicBezTo>
                    <a:pt x="26" y="0"/>
                    <a:pt x="5" y="18"/>
                    <a:pt x="1" y="42"/>
                  </a:cubicBezTo>
                  <a:cubicBezTo>
                    <a:pt x="1" y="42"/>
                    <a:pt x="1" y="42"/>
                    <a:pt x="0" y="42"/>
                  </a:cubicBezTo>
                  <a:cubicBezTo>
                    <a:pt x="0" y="44"/>
                    <a:pt x="0" y="45"/>
                    <a:pt x="0" y="46"/>
                  </a:cubicBezTo>
                  <a:cubicBezTo>
                    <a:pt x="0" y="46"/>
                    <a:pt x="0" y="47"/>
                    <a:pt x="0" y="47"/>
                  </a:cubicBezTo>
                  <a:cubicBezTo>
                    <a:pt x="0" y="48"/>
                    <a:pt x="0" y="50"/>
                    <a:pt x="0" y="51"/>
                  </a:cubicBezTo>
                  <a:cubicBezTo>
                    <a:pt x="0" y="238"/>
                    <a:pt x="0" y="238"/>
                    <a:pt x="0" y="238"/>
                  </a:cubicBezTo>
                  <a:cubicBezTo>
                    <a:pt x="18" y="233"/>
                    <a:pt x="36" y="231"/>
                    <a:pt x="56" y="231"/>
                  </a:cubicBezTo>
                  <a:cubicBezTo>
                    <a:pt x="181" y="231"/>
                    <a:pt x="283" y="332"/>
                    <a:pt x="283" y="458"/>
                  </a:cubicBezTo>
                  <a:cubicBezTo>
                    <a:pt x="283" y="460"/>
                    <a:pt x="282" y="463"/>
                    <a:pt x="282" y="465"/>
                  </a:cubicBezTo>
                  <a:cubicBezTo>
                    <a:pt x="314" y="475"/>
                    <a:pt x="343" y="492"/>
                    <a:pt x="365" y="514"/>
                  </a:cubicBezTo>
                  <a:cubicBezTo>
                    <a:pt x="463" y="514"/>
                    <a:pt x="463" y="514"/>
                    <a:pt x="463" y="514"/>
                  </a:cubicBezTo>
                  <a:cubicBezTo>
                    <a:pt x="492" y="514"/>
                    <a:pt x="515" y="491"/>
                    <a:pt x="515" y="463"/>
                  </a:cubicBezTo>
                  <a:close/>
                </a:path>
              </a:pathLst>
            </a:custGeom>
            <a:solidFill>
              <a:srgbClr val="002050">
                <a:lumMod val="75000"/>
                <a:lumOff val="25000"/>
              </a:srgbClr>
            </a:solidFill>
            <a:ln>
              <a:solidFill>
                <a:srgbClr val="002050">
                  <a:lumMod val="75000"/>
                  <a:lumOff val="25000"/>
                </a:srgbClr>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91388" tIns="45694" rIns="91388" bIns="45694" numCol="1" anchor="t" anchorCtr="0" compatLnSpc="1">
              <a:prstTxWarp prst="textNoShape">
                <a:avLst/>
              </a:prstTxWarp>
            </a:bodyPr>
            <a:lstStyle/>
            <a:p>
              <a:pPr defTabSz="932026">
                <a:defRPr/>
              </a:pPr>
              <a:endParaRPr lang="en-US" sz="1071" kern="0">
                <a:solidFill>
                  <a:srgbClr val="FFFFFF"/>
                </a:solidFill>
                <a:latin typeface="Segoe UI Light" charset="0"/>
              </a:endParaRPr>
            </a:p>
          </p:txBody>
        </p:sp>
        <p:sp>
          <p:nvSpPr>
            <p:cNvPr id="65" name="Freeform 8"/>
            <p:cNvSpPr>
              <a:spLocks/>
            </p:cNvSpPr>
            <p:nvPr/>
          </p:nvSpPr>
          <p:spPr bwMode="auto">
            <a:xfrm>
              <a:off x="827088" y="-3463925"/>
              <a:ext cx="1797050" cy="1793875"/>
            </a:xfrm>
            <a:custGeom>
              <a:avLst/>
              <a:gdLst>
                <a:gd name="T0" fmla="*/ 247 w 515"/>
                <a:gd name="T1" fmla="*/ 462 h 514"/>
                <a:gd name="T2" fmla="*/ 245 w 515"/>
                <a:gd name="T3" fmla="*/ 438 h 514"/>
                <a:gd name="T4" fmla="*/ 383 w 515"/>
                <a:gd name="T5" fmla="*/ 300 h 514"/>
                <a:gd name="T6" fmla="*/ 458 w 515"/>
                <a:gd name="T7" fmla="*/ 322 h 514"/>
                <a:gd name="T8" fmla="*/ 515 w 515"/>
                <a:gd name="T9" fmla="*/ 268 h 514"/>
                <a:gd name="T10" fmla="*/ 515 w 515"/>
                <a:gd name="T11" fmla="*/ 51 h 514"/>
                <a:gd name="T12" fmla="*/ 464 w 515"/>
                <a:gd name="T13" fmla="*/ 0 h 514"/>
                <a:gd name="T14" fmla="*/ 52 w 515"/>
                <a:gd name="T15" fmla="*/ 0 h 514"/>
                <a:gd name="T16" fmla="*/ 1 w 515"/>
                <a:gd name="T17" fmla="*/ 42 h 514"/>
                <a:gd name="T18" fmla="*/ 1 w 515"/>
                <a:gd name="T19" fmla="*/ 42 h 514"/>
                <a:gd name="T20" fmla="*/ 0 w 515"/>
                <a:gd name="T21" fmla="*/ 46 h 514"/>
                <a:gd name="T22" fmla="*/ 0 w 515"/>
                <a:gd name="T23" fmla="*/ 47 h 514"/>
                <a:gd name="T24" fmla="*/ 0 w 515"/>
                <a:gd name="T25" fmla="*/ 51 h 514"/>
                <a:gd name="T26" fmla="*/ 0 w 515"/>
                <a:gd name="T27" fmla="*/ 463 h 514"/>
                <a:gd name="T28" fmla="*/ 0 w 515"/>
                <a:gd name="T29" fmla="*/ 467 h 514"/>
                <a:gd name="T30" fmla="*/ 0 w 515"/>
                <a:gd name="T31" fmla="*/ 468 h 514"/>
                <a:gd name="T32" fmla="*/ 1 w 515"/>
                <a:gd name="T33" fmla="*/ 472 h 514"/>
                <a:gd name="T34" fmla="*/ 1 w 515"/>
                <a:gd name="T35" fmla="*/ 472 h 514"/>
                <a:gd name="T36" fmla="*/ 52 w 515"/>
                <a:gd name="T37" fmla="*/ 514 h 514"/>
                <a:gd name="T38" fmla="*/ 151 w 515"/>
                <a:gd name="T39" fmla="*/ 514 h 514"/>
                <a:gd name="T40" fmla="*/ 247 w 515"/>
                <a:gd name="T41" fmla="*/ 462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5" h="514">
                  <a:moveTo>
                    <a:pt x="247" y="462"/>
                  </a:moveTo>
                  <a:cubicBezTo>
                    <a:pt x="246" y="454"/>
                    <a:pt x="245" y="446"/>
                    <a:pt x="245" y="438"/>
                  </a:cubicBezTo>
                  <a:cubicBezTo>
                    <a:pt x="245" y="362"/>
                    <a:pt x="306" y="300"/>
                    <a:pt x="383" y="300"/>
                  </a:cubicBezTo>
                  <a:cubicBezTo>
                    <a:pt x="411" y="300"/>
                    <a:pt x="436" y="308"/>
                    <a:pt x="458" y="322"/>
                  </a:cubicBezTo>
                  <a:cubicBezTo>
                    <a:pt x="474" y="301"/>
                    <a:pt x="493" y="283"/>
                    <a:pt x="515" y="268"/>
                  </a:cubicBezTo>
                  <a:cubicBezTo>
                    <a:pt x="515" y="51"/>
                    <a:pt x="515" y="51"/>
                    <a:pt x="515" y="51"/>
                  </a:cubicBezTo>
                  <a:cubicBezTo>
                    <a:pt x="515" y="23"/>
                    <a:pt x="492" y="0"/>
                    <a:pt x="464" y="0"/>
                  </a:cubicBezTo>
                  <a:cubicBezTo>
                    <a:pt x="52" y="0"/>
                    <a:pt x="52" y="0"/>
                    <a:pt x="52" y="0"/>
                  </a:cubicBezTo>
                  <a:cubicBezTo>
                    <a:pt x="26" y="0"/>
                    <a:pt x="5" y="18"/>
                    <a:pt x="1" y="42"/>
                  </a:cubicBezTo>
                  <a:cubicBezTo>
                    <a:pt x="1" y="42"/>
                    <a:pt x="1" y="42"/>
                    <a:pt x="1" y="42"/>
                  </a:cubicBezTo>
                  <a:cubicBezTo>
                    <a:pt x="1" y="44"/>
                    <a:pt x="1" y="45"/>
                    <a:pt x="0" y="46"/>
                  </a:cubicBezTo>
                  <a:cubicBezTo>
                    <a:pt x="0" y="46"/>
                    <a:pt x="0" y="47"/>
                    <a:pt x="0" y="47"/>
                  </a:cubicBezTo>
                  <a:cubicBezTo>
                    <a:pt x="0" y="48"/>
                    <a:pt x="0" y="50"/>
                    <a:pt x="0" y="51"/>
                  </a:cubicBezTo>
                  <a:cubicBezTo>
                    <a:pt x="0" y="463"/>
                    <a:pt x="0" y="463"/>
                    <a:pt x="0" y="463"/>
                  </a:cubicBezTo>
                  <a:cubicBezTo>
                    <a:pt x="0" y="464"/>
                    <a:pt x="0" y="466"/>
                    <a:pt x="0" y="467"/>
                  </a:cubicBezTo>
                  <a:cubicBezTo>
                    <a:pt x="0" y="467"/>
                    <a:pt x="0" y="468"/>
                    <a:pt x="0" y="468"/>
                  </a:cubicBezTo>
                  <a:cubicBezTo>
                    <a:pt x="1" y="469"/>
                    <a:pt x="1" y="470"/>
                    <a:pt x="1" y="472"/>
                  </a:cubicBezTo>
                  <a:cubicBezTo>
                    <a:pt x="1" y="472"/>
                    <a:pt x="1" y="472"/>
                    <a:pt x="1" y="472"/>
                  </a:cubicBezTo>
                  <a:cubicBezTo>
                    <a:pt x="5" y="496"/>
                    <a:pt x="26" y="514"/>
                    <a:pt x="52" y="514"/>
                  </a:cubicBezTo>
                  <a:cubicBezTo>
                    <a:pt x="151" y="514"/>
                    <a:pt x="151" y="514"/>
                    <a:pt x="151" y="514"/>
                  </a:cubicBezTo>
                  <a:cubicBezTo>
                    <a:pt x="176" y="488"/>
                    <a:pt x="209" y="470"/>
                    <a:pt x="247" y="462"/>
                  </a:cubicBezTo>
                  <a:close/>
                </a:path>
              </a:pathLst>
            </a:custGeom>
            <a:solidFill>
              <a:srgbClr val="002050">
                <a:lumMod val="75000"/>
                <a:lumOff val="25000"/>
              </a:srgbClr>
            </a:solidFill>
            <a:ln>
              <a:solidFill>
                <a:srgbClr val="002050">
                  <a:lumMod val="75000"/>
                  <a:lumOff val="25000"/>
                </a:srgbClr>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91388" tIns="45694" rIns="91388" bIns="45694" numCol="1" anchor="t" anchorCtr="0" compatLnSpc="1">
              <a:prstTxWarp prst="textNoShape">
                <a:avLst/>
              </a:prstTxWarp>
            </a:bodyPr>
            <a:lstStyle/>
            <a:p>
              <a:pPr defTabSz="932026">
                <a:defRPr/>
              </a:pPr>
              <a:endParaRPr lang="en-US" sz="1071" kern="0">
                <a:solidFill>
                  <a:srgbClr val="FFFFFF"/>
                </a:solidFill>
                <a:latin typeface="Segoe UI Light" charset="0"/>
              </a:endParaRPr>
            </a:p>
          </p:txBody>
        </p:sp>
        <p:sp>
          <p:nvSpPr>
            <p:cNvPr id="66" name="Freeform 9"/>
            <p:cNvSpPr>
              <a:spLocks/>
            </p:cNvSpPr>
            <p:nvPr/>
          </p:nvSpPr>
          <p:spPr bwMode="auto">
            <a:xfrm>
              <a:off x="2863850" y="-1444625"/>
              <a:ext cx="1433512" cy="771525"/>
            </a:xfrm>
            <a:custGeom>
              <a:avLst/>
              <a:gdLst>
                <a:gd name="T0" fmla="*/ 1 w 411"/>
                <a:gd name="T1" fmla="*/ 42 h 221"/>
                <a:gd name="T2" fmla="*/ 0 w 411"/>
                <a:gd name="T3" fmla="*/ 43 h 221"/>
                <a:gd name="T4" fmla="*/ 0 w 411"/>
                <a:gd name="T5" fmla="*/ 46 h 221"/>
                <a:gd name="T6" fmla="*/ 0 w 411"/>
                <a:gd name="T7" fmla="*/ 47 h 221"/>
                <a:gd name="T8" fmla="*/ 0 w 411"/>
                <a:gd name="T9" fmla="*/ 51 h 221"/>
                <a:gd name="T10" fmla="*/ 0 w 411"/>
                <a:gd name="T11" fmla="*/ 221 h 221"/>
                <a:gd name="T12" fmla="*/ 233 w 411"/>
                <a:gd name="T13" fmla="*/ 221 h 221"/>
                <a:gd name="T14" fmla="*/ 411 w 411"/>
                <a:gd name="T15" fmla="*/ 50 h 221"/>
                <a:gd name="T16" fmla="*/ 404 w 411"/>
                <a:gd name="T17" fmla="*/ 0 h 221"/>
                <a:gd name="T18" fmla="*/ 51 w 411"/>
                <a:gd name="T19" fmla="*/ 0 h 221"/>
                <a:gd name="T20" fmla="*/ 1 w 411"/>
                <a:gd name="T21" fmla="*/ 42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1" h="221">
                  <a:moveTo>
                    <a:pt x="1" y="42"/>
                  </a:moveTo>
                  <a:cubicBezTo>
                    <a:pt x="1" y="42"/>
                    <a:pt x="1" y="42"/>
                    <a:pt x="0" y="43"/>
                  </a:cubicBezTo>
                  <a:cubicBezTo>
                    <a:pt x="0" y="44"/>
                    <a:pt x="0" y="45"/>
                    <a:pt x="0" y="46"/>
                  </a:cubicBezTo>
                  <a:cubicBezTo>
                    <a:pt x="0" y="47"/>
                    <a:pt x="0" y="47"/>
                    <a:pt x="0" y="47"/>
                  </a:cubicBezTo>
                  <a:cubicBezTo>
                    <a:pt x="0" y="48"/>
                    <a:pt x="0" y="50"/>
                    <a:pt x="0" y="51"/>
                  </a:cubicBezTo>
                  <a:cubicBezTo>
                    <a:pt x="0" y="221"/>
                    <a:pt x="0" y="221"/>
                    <a:pt x="0" y="221"/>
                  </a:cubicBezTo>
                  <a:cubicBezTo>
                    <a:pt x="101" y="221"/>
                    <a:pt x="196" y="221"/>
                    <a:pt x="233" y="221"/>
                  </a:cubicBezTo>
                  <a:cubicBezTo>
                    <a:pt x="332" y="221"/>
                    <a:pt x="411" y="148"/>
                    <a:pt x="411" y="50"/>
                  </a:cubicBezTo>
                  <a:cubicBezTo>
                    <a:pt x="411" y="32"/>
                    <a:pt x="409" y="15"/>
                    <a:pt x="404" y="0"/>
                  </a:cubicBezTo>
                  <a:cubicBezTo>
                    <a:pt x="51" y="0"/>
                    <a:pt x="51" y="0"/>
                    <a:pt x="51" y="0"/>
                  </a:cubicBezTo>
                  <a:cubicBezTo>
                    <a:pt x="26" y="0"/>
                    <a:pt x="5" y="18"/>
                    <a:pt x="1" y="42"/>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388" tIns="45694" rIns="91388" bIns="45694" numCol="1" anchor="t" anchorCtr="0" compatLnSpc="1">
              <a:prstTxWarp prst="textNoShape">
                <a:avLst/>
              </a:prstTxWarp>
            </a:bodyPr>
            <a:lstStyle/>
            <a:p>
              <a:pPr defTabSz="932026">
                <a:defRPr/>
              </a:pPr>
              <a:endParaRPr lang="en-US" sz="1071" kern="0">
                <a:solidFill>
                  <a:srgbClr val="FFFFFF"/>
                </a:solidFill>
                <a:latin typeface="Segoe UI Light" charset="0"/>
              </a:endParaRPr>
            </a:p>
          </p:txBody>
        </p:sp>
        <p:sp>
          <p:nvSpPr>
            <p:cNvPr id="67" name="Freeform 10"/>
            <p:cNvSpPr>
              <a:spLocks/>
            </p:cNvSpPr>
            <p:nvPr/>
          </p:nvSpPr>
          <p:spPr bwMode="auto">
            <a:xfrm>
              <a:off x="1196975" y="-1444625"/>
              <a:ext cx="1427162" cy="771525"/>
            </a:xfrm>
            <a:custGeom>
              <a:avLst/>
              <a:gdLst>
                <a:gd name="T0" fmla="*/ 358 w 409"/>
                <a:gd name="T1" fmla="*/ 0 h 221"/>
                <a:gd name="T2" fmla="*/ 8 w 409"/>
                <a:gd name="T3" fmla="*/ 0 h 221"/>
                <a:gd name="T4" fmla="*/ 0 w 409"/>
                <a:gd name="T5" fmla="*/ 50 h 221"/>
                <a:gd name="T6" fmla="*/ 178 w 409"/>
                <a:gd name="T7" fmla="*/ 221 h 221"/>
                <a:gd name="T8" fmla="*/ 409 w 409"/>
                <a:gd name="T9" fmla="*/ 221 h 221"/>
                <a:gd name="T10" fmla="*/ 409 w 409"/>
                <a:gd name="T11" fmla="*/ 51 h 221"/>
                <a:gd name="T12" fmla="*/ 358 w 409"/>
                <a:gd name="T13" fmla="*/ 0 h 221"/>
              </a:gdLst>
              <a:ahLst/>
              <a:cxnLst>
                <a:cxn ang="0">
                  <a:pos x="T0" y="T1"/>
                </a:cxn>
                <a:cxn ang="0">
                  <a:pos x="T2" y="T3"/>
                </a:cxn>
                <a:cxn ang="0">
                  <a:pos x="T4" y="T5"/>
                </a:cxn>
                <a:cxn ang="0">
                  <a:pos x="T6" y="T7"/>
                </a:cxn>
                <a:cxn ang="0">
                  <a:pos x="T8" y="T9"/>
                </a:cxn>
                <a:cxn ang="0">
                  <a:pos x="T10" y="T11"/>
                </a:cxn>
                <a:cxn ang="0">
                  <a:pos x="T12" y="T13"/>
                </a:cxn>
              </a:cxnLst>
              <a:rect l="0" t="0" r="r" b="b"/>
              <a:pathLst>
                <a:path w="409" h="221">
                  <a:moveTo>
                    <a:pt x="358" y="0"/>
                  </a:moveTo>
                  <a:cubicBezTo>
                    <a:pt x="8" y="0"/>
                    <a:pt x="8" y="0"/>
                    <a:pt x="8" y="0"/>
                  </a:cubicBezTo>
                  <a:cubicBezTo>
                    <a:pt x="3" y="15"/>
                    <a:pt x="0" y="32"/>
                    <a:pt x="0" y="50"/>
                  </a:cubicBezTo>
                  <a:cubicBezTo>
                    <a:pt x="0" y="148"/>
                    <a:pt x="80" y="221"/>
                    <a:pt x="178" y="221"/>
                  </a:cubicBezTo>
                  <a:cubicBezTo>
                    <a:pt x="221" y="221"/>
                    <a:pt x="313" y="221"/>
                    <a:pt x="409" y="221"/>
                  </a:cubicBezTo>
                  <a:cubicBezTo>
                    <a:pt x="409" y="51"/>
                    <a:pt x="409" y="51"/>
                    <a:pt x="409" y="51"/>
                  </a:cubicBezTo>
                  <a:cubicBezTo>
                    <a:pt x="409" y="23"/>
                    <a:pt x="386" y="0"/>
                    <a:pt x="358"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388" tIns="45694" rIns="91388" bIns="45694" numCol="1" anchor="t" anchorCtr="0" compatLnSpc="1">
              <a:prstTxWarp prst="textNoShape">
                <a:avLst/>
              </a:prstTxWarp>
            </a:bodyPr>
            <a:lstStyle/>
            <a:p>
              <a:pPr defTabSz="932026">
                <a:defRPr/>
              </a:pPr>
              <a:endParaRPr lang="en-US" sz="1071" kern="0">
                <a:solidFill>
                  <a:srgbClr val="FFFFFF"/>
                </a:solidFill>
                <a:latin typeface="Segoe UI Light" charset="0"/>
              </a:endParaRPr>
            </a:p>
          </p:txBody>
        </p:sp>
        <p:sp>
          <p:nvSpPr>
            <p:cNvPr id="68" name="Freeform 11"/>
            <p:cNvSpPr>
              <a:spLocks/>
            </p:cNvSpPr>
            <p:nvPr/>
          </p:nvSpPr>
          <p:spPr bwMode="auto">
            <a:xfrm>
              <a:off x="2863850" y="-2657475"/>
              <a:ext cx="1273175" cy="987425"/>
            </a:xfrm>
            <a:custGeom>
              <a:avLst/>
              <a:gdLst>
                <a:gd name="T0" fmla="*/ 283 w 365"/>
                <a:gd name="T1" fmla="*/ 227 h 283"/>
                <a:gd name="T2" fmla="*/ 56 w 365"/>
                <a:gd name="T3" fmla="*/ 0 h 283"/>
                <a:gd name="T4" fmla="*/ 0 w 365"/>
                <a:gd name="T5" fmla="*/ 7 h 283"/>
                <a:gd name="T6" fmla="*/ 0 w 365"/>
                <a:gd name="T7" fmla="*/ 232 h 283"/>
                <a:gd name="T8" fmla="*/ 0 w 365"/>
                <a:gd name="T9" fmla="*/ 236 h 283"/>
                <a:gd name="T10" fmla="*/ 0 w 365"/>
                <a:gd name="T11" fmla="*/ 237 h 283"/>
                <a:gd name="T12" fmla="*/ 0 w 365"/>
                <a:gd name="T13" fmla="*/ 241 h 283"/>
                <a:gd name="T14" fmla="*/ 1 w 365"/>
                <a:gd name="T15" fmla="*/ 241 h 283"/>
                <a:gd name="T16" fmla="*/ 51 w 365"/>
                <a:gd name="T17" fmla="*/ 283 h 283"/>
                <a:gd name="T18" fmla="*/ 365 w 365"/>
                <a:gd name="T19" fmla="*/ 283 h 283"/>
                <a:gd name="T20" fmla="*/ 282 w 365"/>
                <a:gd name="T21" fmla="*/ 234 h 283"/>
                <a:gd name="T22" fmla="*/ 283 w 365"/>
                <a:gd name="T23" fmla="*/ 227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5" h="283">
                  <a:moveTo>
                    <a:pt x="283" y="227"/>
                  </a:moveTo>
                  <a:cubicBezTo>
                    <a:pt x="283" y="101"/>
                    <a:pt x="181" y="0"/>
                    <a:pt x="56" y="0"/>
                  </a:cubicBezTo>
                  <a:cubicBezTo>
                    <a:pt x="36" y="0"/>
                    <a:pt x="18" y="2"/>
                    <a:pt x="0" y="7"/>
                  </a:cubicBezTo>
                  <a:cubicBezTo>
                    <a:pt x="0" y="232"/>
                    <a:pt x="0" y="232"/>
                    <a:pt x="0" y="232"/>
                  </a:cubicBezTo>
                  <a:cubicBezTo>
                    <a:pt x="0" y="233"/>
                    <a:pt x="0" y="235"/>
                    <a:pt x="0" y="236"/>
                  </a:cubicBezTo>
                  <a:cubicBezTo>
                    <a:pt x="0" y="236"/>
                    <a:pt x="0" y="237"/>
                    <a:pt x="0" y="237"/>
                  </a:cubicBezTo>
                  <a:cubicBezTo>
                    <a:pt x="0" y="238"/>
                    <a:pt x="0" y="239"/>
                    <a:pt x="0" y="241"/>
                  </a:cubicBezTo>
                  <a:cubicBezTo>
                    <a:pt x="1" y="241"/>
                    <a:pt x="1" y="241"/>
                    <a:pt x="1" y="241"/>
                  </a:cubicBezTo>
                  <a:cubicBezTo>
                    <a:pt x="5" y="265"/>
                    <a:pt x="26" y="283"/>
                    <a:pt x="51" y="283"/>
                  </a:cubicBezTo>
                  <a:cubicBezTo>
                    <a:pt x="365" y="283"/>
                    <a:pt x="365" y="283"/>
                    <a:pt x="365" y="283"/>
                  </a:cubicBezTo>
                  <a:cubicBezTo>
                    <a:pt x="343" y="261"/>
                    <a:pt x="314" y="244"/>
                    <a:pt x="282" y="234"/>
                  </a:cubicBezTo>
                  <a:cubicBezTo>
                    <a:pt x="282" y="232"/>
                    <a:pt x="283" y="229"/>
                    <a:pt x="283" y="227"/>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388" tIns="45694" rIns="91388" bIns="45694" numCol="1" anchor="t" anchorCtr="0" compatLnSpc="1">
              <a:prstTxWarp prst="textNoShape">
                <a:avLst/>
              </a:prstTxWarp>
            </a:bodyPr>
            <a:lstStyle/>
            <a:p>
              <a:pPr defTabSz="932026">
                <a:defRPr/>
              </a:pPr>
              <a:endParaRPr lang="en-US" sz="1071" kern="0">
                <a:solidFill>
                  <a:srgbClr val="FFFFFF"/>
                </a:solidFill>
                <a:latin typeface="Segoe UI Light" charset="0"/>
              </a:endParaRPr>
            </a:p>
          </p:txBody>
        </p:sp>
        <p:sp>
          <p:nvSpPr>
            <p:cNvPr id="69" name="Freeform 12"/>
            <p:cNvSpPr>
              <a:spLocks/>
            </p:cNvSpPr>
            <p:nvPr/>
          </p:nvSpPr>
          <p:spPr bwMode="auto">
            <a:xfrm>
              <a:off x="1354138" y="-2528888"/>
              <a:ext cx="1270000" cy="858838"/>
            </a:xfrm>
            <a:custGeom>
              <a:avLst/>
              <a:gdLst>
                <a:gd name="T0" fmla="*/ 364 w 364"/>
                <a:gd name="T1" fmla="*/ 195 h 246"/>
                <a:gd name="T2" fmla="*/ 364 w 364"/>
                <a:gd name="T3" fmla="*/ 0 h 246"/>
                <a:gd name="T4" fmla="*/ 307 w 364"/>
                <a:gd name="T5" fmla="*/ 54 h 246"/>
                <a:gd name="T6" fmla="*/ 232 w 364"/>
                <a:gd name="T7" fmla="*/ 32 h 246"/>
                <a:gd name="T8" fmla="*/ 94 w 364"/>
                <a:gd name="T9" fmla="*/ 170 h 246"/>
                <a:gd name="T10" fmla="*/ 96 w 364"/>
                <a:gd name="T11" fmla="*/ 194 h 246"/>
                <a:gd name="T12" fmla="*/ 0 w 364"/>
                <a:gd name="T13" fmla="*/ 246 h 246"/>
                <a:gd name="T14" fmla="*/ 313 w 364"/>
                <a:gd name="T15" fmla="*/ 246 h 246"/>
                <a:gd name="T16" fmla="*/ 364 w 364"/>
                <a:gd name="T17" fmla="*/ 195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4" h="246">
                  <a:moveTo>
                    <a:pt x="364" y="195"/>
                  </a:moveTo>
                  <a:cubicBezTo>
                    <a:pt x="364" y="0"/>
                    <a:pt x="364" y="0"/>
                    <a:pt x="364" y="0"/>
                  </a:cubicBezTo>
                  <a:cubicBezTo>
                    <a:pt x="342" y="15"/>
                    <a:pt x="323" y="33"/>
                    <a:pt x="307" y="54"/>
                  </a:cubicBezTo>
                  <a:cubicBezTo>
                    <a:pt x="285" y="40"/>
                    <a:pt x="260" y="32"/>
                    <a:pt x="232" y="32"/>
                  </a:cubicBezTo>
                  <a:cubicBezTo>
                    <a:pt x="155" y="32"/>
                    <a:pt x="94" y="94"/>
                    <a:pt x="94" y="170"/>
                  </a:cubicBezTo>
                  <a:cubicBezTo>
                    <a:pt x="94" y="178"/>
                    <a:pt x="95" y="186"/>
                    <a:pt x="96" y="194"/>
                  </a:cubicBezTo>
                  <a:cubicBezTo>
                    <a:pt x="58" y="202"/>
                    <a:pt x="25" y="220"/>
                    <a:pt x="0" y="246"/>
                  </a:cubicBezTo>
                  <a:cubicBezTo>
                    <a:pt x="313" y="246"/>
                    <a:pt x="313" y="246"/>
                    <a:pt x="313" y="246"/>
                  </a:cubicBezTo>
                  <a:cubicBezTo>
                    <a:pt x="341" y="246"/>
                    <a:pt x="364" y="223"/>
                    <a:pt x="364" y="195"/>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388" tIns="45694" rIns="91388" bIns="45694" numCol="1" anchor="t" anchorCtr="0" compatLnSpc="1">
              <a:prstTxWarp prst="textNoShape">
                <a:avLst/>
              </a:prstTxWarp>
            </a:bodyPr>
            <a:lstStyle/>
            <a:p>
              <a:pPr defTabSz="932026">
                <a:defRPr/>
              </a:pPr>
              <a:endParaRPr lang="en-US" sz="1071" kern="0">
                <a:solidFill>
                  <a:srgbClr val="FFFFFF"/>
                </a:solidFill>
                <a:latin typeface="Segoe UI Light" charset="0"/>
              </a:endParaRPr>
            </a:p>
          </p:txBody>
        </p:sp>
      </p:grpSp>
      <p:sp>
        <p:nvSpPr>
          <p:cNvPr id="70" name="TextBox 69"/>
          <p:cNvSpPr txBox="1"/>
          <p:nvPr/>
        </p:nvSpPr>
        <p:spPr>
          <a:xfrm>
            <a:off x="275483" y="1618180"/>
            <a:ext cx="3931363" cy="4900489"/>
          </a:xfrm>
          <a:prstGeom prst="rect">
            <a:avLst/>
          </a:prstGeom>
          <a:solidFill>
            <a:srgbClr val="4B4B4B"/>
          </a:solidFill>
        </p:spPr>
        <p:txBody>
          <a:bodyPr wrap="square" lIns="182854" tIns="146283" rIns="182854" bIns="146283" rtlCol="0">
            <a:noAutofit/>
          </a:bodyPr>
          <a:lstStyle/>
          <a:p>
            <a:pPr algn="ctr" defTabSz="913637">
              <a:lnSpc>
                <a:spcPct val="90000"/>
              </a:lnSpc>
              <a:tabLst>
                <a:tab pos="895639" algn="l"/>
              </a:tabLst>
              <a:defRPr/>
            </a:pPr>
            <a:r>
              <a:rPr lang="en-US" sz="2448" kern="0">
                <a:gradFill>
                  <a:gsLst>
                    <a:gs pos="0">
                      <a:srgbClr val="FFFFFF"/>
                    </a:gs>
                    <a:gs pos="100000">
                      <a:srgbClr val="FFFFFF"/>
                    </a:gs>
                  </a:gsLst>
                  <a:lin ang="5400000" scaled="1"/>
                </a:gradFill>
                <a:latin typeface="Segoe UI Semilight" charset="0"/>
                <a:ea typeface="Segoe UI Semilight" charset="0"/>
                <a:cs typeface="Segoe UI Semilight" charset="0"/>
              </a:rPr>
              <a:t>Enterprise-grade apps</a:t>
            </a:r>
          </a:p>
        </p:txBody>
      </p:sp>
      <p:sp>
        <p:nvSpPr>
          <p:cNvPr id="71" name="TextBox 70"/>
          <p:cNvSpPr txBox="1"/>
          <p:nvPr/>
        </p:nvSpPr>
        <p:spPr>
          <a:xfrm>
            <a:off x="4252557" y="1618182"/>
            <a:ext cx="3931363" cy="4900489"/>
          </a:xfrm>
          <a:prstGeom prst="rect">
            <a:avLst/>
          </a:prstGeom>
          <a:solidFill>
            <a:srgbClr val="1B1B1B"/>
          </a:solidFill>
        </p:spPr>
        <p:txBody>
          <a:bodyPr wrap="square" lIns="182854" tIns="146283" rIns="182854" bIns="146283" rtlCol="0">
            <a:noAutofit/>
          </a:bodyPr>
          <a:lstStyle/>
          <a:p>
            <a:pPr algn="ctr" defTabSz="913637">
              <a:lnSpc>
                <a:spcPct val="90000"/>
              </a:lnSpc>
              <a:tabLst>
                <a:tab pos="895639" algn="l"/>
              </a:tabLst>
              <a:defRPr/>
            </a:pPr>
            <a:r>
              <a:rPr lang="en-US" sz="2448" kern="0">
                <a:gradFill>
                  <a:gsLst>
                    <a:gs pos="0">
                      <a:srgbClr val="FFFFFF"/>
                    </a:gs>
                    <a:gs pos="100000">
                      <a:srgbClr val="FFFFFF"/>
                    </a:gs>
                  </a:gsLst>
                  <a:lin ang="5400000" scaled="1"/>
                </a:gradFill>
                <a:latin typeface="Segoe UI Semilight" charset="0"/>
                <a:ea typeface="Segoe UI Semilight" charset="0"/>
                <a:cs typeface="Segoe UI Semilight" charset="0"/>
              </a:rPr>
              <a:t>Fully managed platform</a:t>
            </a:r>
          </a:p>
        </p:txBody>
      </p:sp>
      <p:sp>
        <p:nvSpPr>
          <p:cNvPr id="72" name="TextBox 71"/>
          <p:cNvSpPr txBox="1"/>
          <p:nvPr/>
        </p:nvSpPr>
        <p:spPr>
          <a:xfrm>
            <a:off x="8229632" y="1618182"/>
            <a:ext cx="3931363" cy="4900489"/>
          </a:xfrm>
          <a:prstGeom prst="rect">
            <a:avLst/>
          </a:prstGeom>
          <a:solidFill>
            <a:srgbClr val="4B4B4B"/>
          </a:solidFill>
        </p:spPr>
        <p:txBody>
          <a:bodyPr wrap="square" lIns="182854" tIns="146283" rIns="182854" bIns="146283" rtlCol="0">
            <a:noAutofit/>
          </a:bodyPr>
          <a:lstStyle/>
          <a:p>
            <a:pPr algn="ctr" defTabSz="913637">
              <a:lnSpc>
                <a:spcPct val="90000"/>
              </a:lnSpc>
              <a:tabLst>
                <a:tab pos="895639" algn="l"/>
              </a:tabLst>
              <a:defRPr/>
            </a:pPr>
            <a:r>
              <a:rPr lang="en-US" sz="2448" kern="0">
                <a:gradFill>
                  <a:gsLst>
                    <a:gs pos="0">
                      <a:srgbClr val="FFFFFF"/>
                    </a:gs>
                    <a:gs pos="100000">
                      <a:srgbClr val="FFFFFF"/>
                    </a:gs>
                  </a:gsLst>
                  <a:lin ang="5400000" scaled="1"/>
                </a:gradFill>
                <a:latin typeface="Segoe UI Semilight" charset="0"/>
                <a:ea typeface="Segoe UI Semilight" charset="0"/>
                <a:cs typeface="Segoe UI Semilight" charset="0"/>
              </a:rPr>
              <a:t>High productivity development</a:t>
            </a:r>
          </a:p>
        </p:txBody>
      </p:sp>
      <p:grpSp>
        <p:nvGrpSpPr>
          <p:cNvPr id="30" name="Group 29"/>
          <p:cNvGrpSpPr/>
          <p:nvPr/>
        </p:nvGrpSpPr>
        <p:grpSpPr>
          <a:xfrm>
            <a:off x="497683" y="4735338"/>
            <a:ext cx="1518730" cy="1131305"/>
            <a:chOff x="496870" y="4735511"/>
            <a:chExt cx="1518944" cy="1131465"/>
          </a:xfrm>
        </p:grpSpPr>
        <p:sp>
          <p:nvSpPr>
            <p:cNvPr id="85" name="Freeform 118"/>
            <p:cNvSpPr>
              <a:spLocks noChangeAspect="1" noEditPoints="1"/>
            </p:cNvSpPr>
            <p:nvPr/>
          </p:nvSpPr>
          <p:spPr bwMode="auto">
            <a:xfrm>
              <a:off x="895581" y="4735511"/>
              <a:ext cx="721520" cy="450057"/>
            </a:xfrm>
            <a:custGeom>
              <a:avLst/>
              <a:gdLst>
                <a:gd name="T0" fmla="*/ 64 w 128"/>
                <a:gd name="T1" fmla="*/ 56 h 80"/>
                <a:gd name="T2" fmla="*/ 16 w 128"/>
                <a:gd name="T3" fmla="*/ 56 h 80"/>
                <a:gd name="T4" fmla="*/ 0 w 128"/>
                <a:gd name="T5" fmla="*/ 40 h 80"/>
                <a:gd name="T6" fmla="*/ 0 w 128"/>
                <a:gd name="T7" fmla="*/ 16 h 80"/>
                <a:gd name="T8" fmla="*/ 16 w 128"/>
                <a:gd name="T9" fmla="*/ 0 h 80"/>
                <a:gd name="T10" fmla="*/ 64 w 128"/>
                <a:gd name="T11" fmla="*/ 0 h 80"/>
                <a:gd name="T12" fmla="*/ 80 w 128"/>
                <a:gd name="T13" fmla="*/ 16 h 80"/>
                <a:gd name="T14" fmla="*/ 72 w 128"/>
                <a:gd name="T15" fmla="*/ 16 h 80"/>
                <a:gd name="T16" fmla="*/ 64 w 128"/>
                <a:gd name="T17" fmla="*/ 8 h 80"/>
                <a:gd name="T18" fmla="*/ 16 w 128"/>
                <a:gd name="T19" fmla="*/ 8 h 80"/>
                <a:gd name="T20" fmla="*/ 8 w 128"/>
                <a:gd name="T21" fmla="*/ 16 h 80"/>
                <a:gd name="T22" fmla="*/ 8 w 128"/>
                <a:gd name="T23" fmla="*/ 40 h 80"/>
                <a:gd name="T24" fmla="*/ 16 w 128"/>
                <a:gd name="T25" fmla="*/ 48 h 80"/>
                <a:gd name="T26" fmla="*/ 64 w 128"/>
                <a:gd name="T27" fmla="*/ 48 h 80"/>
                <a:gd name="T28" fmla="*/ 72 w 128"/>
                <a:gd name="T29" fmla="*/ 40 h 80"/>
                <a:gd name="T30" fmla="*/ 80 w 128"/>
                <a:gd name="T31" fmla="*/ 40 h 80"/>
                <a:gd name="T32" fmla="*/ 64 w 128"/>
                <a:gd name="T33" fmla="*/ 56 h 80"/>
                <a:gd name="T34" fmla="*/ 112 w 128"/>
                <a:gd name="T35" fmla="*/ 24 h 80"/>
                <a:gd name="T36" fmla="*/ 64 w 128"/>
                <a:gd name="T37" fmla="*/ 24 h 80"/>
                <a:gd name="T38" fmla="*/ 48 w 128"/>
                <a:gd name="T39" fmla="*/ 40 h 80"/>
                <a:gd name="T40" fmla="*/ 56 w 128"/>
                <a:gd name="T41" fmla="*/ 40 h 80"/>
                <a:gd name="T42" fmla="*/ 64 w 128"/>
                <a:gd name="T43" fmla="*/ 32 h 80"/>
                <a:gd name="T44" fmla="*/ 112 w 128"/>
                <a:gd name="T45" fmla="*/ 32 h 80"/>
                <a:gd name="T46" fmla="*/ 120 w 128"/>
                <a:gd name="T47" fmla="*/ 40 h 80"/>
                <a:gd name="T48" fmla="*/ 120 w 128"/>
                <a:gd name="T49" fmla="*/ 64 h 80"/>
                <a:gd name="T50" fmla="*/ 112 w 128"/>
                <a:gd name="T51" fmla="*/ 72 h 80"/>
                <a:gd name="T52" fmla="*/ 64 w 128"/>
                <a:gd name="T53" fmla="*/ 72 h 80"/>
                <a:gd name="T54" fmla="*/ 56 w 128"/>
                <a:gd name="T55" fmla="*/ 64 h 80"/>
                <a:gd name="T56" fmla="*/ 48 w 128"/>
                <a:gd name="T57" fmla="*/ 64 h 80"/>
                <a:gd name="T58" fmla="*/ 64 w 128"/>
                <a:gd name="T59" fmla="*/ 80 h 80"/>
                <a:gd name="T60" fmla="*/ 112 w 128"/>
                <a:gd name="T61" fmla="*/ 80 h 80"/>
                <a:gd name="T62" fmla="*/ 128 w 128"/>
                <a:gd name="T63" fmla="*/ 64 h 80"/>
                <a:gd name="T64" fmla="*/ 128 w 128"/>
                <a:gd name="T65" fmla="*/ 40 h 80"/>
                <a:gd name="T66" fmla="*/ 112 w 128"/>
                <a:gd name="T67" fmla="*/ 24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28" h="80">
                  <a:moveTo>
                    <a:pt x="64" y="56"/>
                  </a:moveTo>
                  <a:cubicBezTo>
                    <a:pt x="16" y="56"/>
                    <a:pt x="16" y="56"/>
                    <a:pt x="16" y="56"/>
                  </a:cubicBezTo>
                  <a:cubicBezTo>
                    <a:pt x="7" y="56"/>
                    <a:pt x="0" y="49"/>
                    <a:pt x="0" y="40"/>
                  </a:cubicBezTo>
                  <a:cubicBezTo>
                    <a:pt x="0" y="16"/>
                    <a:pt x="0" y="16"/>
                    <a:pt x="0" y="16"/>
                  </a:cubicBezTo>
                  <a:cubicBezTo>
                    <a:pt x="0" y="8"/>
                    <a:pt x="7" y="0"/>
                    <a:pt x="16" y="0"/>
                  </a:cubicBezTo>
                  <a:cubicBezTo>
                    <a:pt x="64" y="0"/>
                    <a:pt x="64" y="0"/>
                    <a:pt x="64" y="0"/>
                  </a:cubicBezTo>
                  <a:cubicBezTo>
                    <a:pt x="72" y="0"/>
                    <a:pt x="80" y="8"/>
                    <a:pt x="80" y="16"/>
                  </a:cubicBezTo>
                  <a:cubicBezTo>
                    <a:pt x="72" y="16"/>
                    <a:pt x="72" y="16"/>
                    <a:pt x="72" y="16"/>
                  </a:cubicBezTo>
                  <a:cubicBezTo>
                    <a:pt x="72" y="12"/>
                    <a:pt x="68" y="8"/>
                    <a:pt x="64" y="8"/>
                  </a:cubicBezTo>
                  <a:cubicBezTo>
                    <a:pt x="16" y="8"/>
                    <a:pt x="16" y="8"/>
                    <a:pt x="16" y="8"/>
                  </a:cubicBezTo>
                  <a:cubicBezTo>
                    <a:pt x="11" y="8"/>
                    <a:pt x="8" y="12"/>
                    <a:pt x="8" y="16"/>
                  </a:cubicBezTo>
                  <a:cubicBezTo>
                    <a:pt x="8" y="40"/>
                    <a:pt x="8" y="40"/>
                    <a:pt x="8" y="40"/>
                  </a:cubicBezTo>
                  <a:cubicBezTo>
                    <a:pt x="8" y="45"/>
                    <a:pt x="11" y="48"/>
                    <a:pt x="16" y="48"/>
                  </a:cubicBezTo>
                  <a:cubicBezTo>
                    <a:pt x="64" y="48"/>
                    <a:pt x="64" y="48"/>
                    <a:pt x="64" y="48"/>
                  </a:cubicBezTo>
                  <a:cubicBezTo>
                    <a:pt x="68" y="48"/>
                    <a:pt x="72" y="45"/>
                    <a:pt x="72" y="40"/>
                  </a:cubicBezTo>
                  <a:cubicBezTo>
                    <a:pt x="80" y="40"/>
                    <a:pt x="80" y="40"/>
                    <a:pt x="80" y="40"/>
                  </a:cubicBezTo>
                  <a:cubicBezTo>
                    <a:pt x="80" y="49"/>
                    <a:pt x="72" y="56"/>
                    <a:pt x="64" y="56"/>
                  </a:cubicBezTo>
                  <a:close/>
                  <a:moveTo>
                    <a:pt x="112" y="24"/>
                  </a:moveTo>
                  <a:cubicBezTo>
                    <a:pt x="64" y="24"/>
                    <a:pt x="64" y="24"/>
                    <a:pt x="64" y="24"/>
                  </a:cubicBezTo>
                  <a:cubicBezTo>
                    <a:pt x="55" y="24"/>
                    <a:pt x="48" y="32"/>
                    <a:pt x="48" y="40"/>
                  </a:cubicBezTo>
                  <a:cubicBezTo>
                    <a:pt x="56" y="40"/>
                    <a:pt x="56" y="40"/>
                    <a:pt x="56" y="40"/>
                  </a:cubicBezTo>
                  <a:cubicBezTo>
                    <a:pt x="56" y="36"/>
                    <a:pt x="59" y="32"/>
                    <a:pt x="64" y="32"/>
                  </a:cubicBezTo>
                  <a:cubicBezTo>
                    <a:pt x="112" y="32"/>
                    <a:pt x="112" y="32"/>
                    <a:pt x="112" y="32"/>
                  </a:cubicBezTo>
                  <a:cubicBezTo>
                    <a:pt x="116" y="32"/>
                    <a:pt x="120" y="36"/>
                    <a:pt x="120" y="40"/>
                  </a:cubicBezTo>
                  <a:cubicBezTo>
                    <a:pt x="120" y="64"/>
                    <a:pt x="120" y="64"/>
                    <a:pt x="120" y="64"/>
                  </a:cubicBezTo>
                  <a:cubicBezTo>
                    <a:pt x="120" y="69"/>
                    <a:pt x="116" y="72"/>
                    <a:pt x="112" y="72"/>
                  </a:cubicBezTo>
                  <a:cubicBezTo>
                    <a:pt x="64" y="72"/>
                    <a:pt x="64" y="72"/>
                    <a:pt x="64" y="72"/>
                  </a:cubicBezTo>
                  <a:cubicBezTo>
                    <a:pt x="59" y="72"/>
                    <a:pt x="56" y="69"/>
                    <a:pt x="56" y="64"/>
                  </a:cubicBezTo>
                  <a:cubicBezTo>
                    <a:pt x="48" y="64"/>
                    <a:pt x="48" y="64"/>
                    <a:pt x="48" y="64"/>
                  </a:cubicBezTo>
                  <a:cubicBezTo>
                    <a:pt x="48" y="73"/>
                    <a:pt x="55" y="80"/>
                    <a:pt x="64" y="80"/>
                  </a:cubicBezTo>
                  <a:cubicBezTo>
                    <a:pt x="112" y="80"/>
                    <a:pt x="112" y="80"/>
                    <a:pt x="112" y="80"/>
                  </a:cubicBezTo>
                  <a:cubicBezTo>
                    <a:pt x="120" y="80"/>
                    <a:pt x="128" y="73"/>
                    <a:pt x="128" y="64"/>
                  </a:cubicBezTo>
                  <a:cubicBezTo>
                    <a:pt x="128" y="40"/>
                    <a:pt x="128" y="40"/>
                    <a:pt x="128" y="40"/>
                  </a:cubicBezTo>
                  <a:cubicBezTo>
                    <a:pt x="128" y="32"/>
                    <a:pt x="120" y="24"/>
                    <a:pt x="112" y="24"/>
                  </a:cubicBez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endParaRPr lang="en-US"/>
            </a:p>
          </p:txBody>
        </p:sp>
        <p:sp>
          <p:nvSpPr>
            <p:cNvPr id="110" name="TextBox 109"/>
            <p:cNvSpPr txBox="1"/>
            <p:nvPr/>
          </p:nvSpPr>
          <p:spPr>
            <a:xfrm>
              <a:off x="496870" y="5379331"/>
              <a:ext cx="1518944" cy="487645"/>
            </a:xfrm>
            <a:prstGeom prst="rect">
              <a:avLst/>
            </a:prstGeom>
            <a:noFill/>
          </p:spPr>
          <p:txBody>
            <a:bodyPr wrap="none" lIns="91427" tIns="45713" rIns="91427" bIns="45713" rtlCol="0">
              <a:spAutoFit/>
            </a:bodyPr>
            <a:lstStyle>
              <a:defPPr>
                <a:defRPr lang="en-US"/>
              </a:defPPr>
              <a:lvl1pPr algn="ctr" defTabSz="913664">
                <a:lnSpc>
                  <a:spcPct val="90000"/>
                </a:lnSpc>
                <a:defRPr sz="1400" kern="0">
                  <a:gradFill>
                    <a:gsLst>
                      <a:gs pos="0">
                        <a:srgbClr val="FFFFFF"/>
                      </a:gs>
                      <a:gs pos="100000">
                        <a:srgbClr val="FFFFFF"/>
                      </a:gs>
                    </a:gsLst>
                    <a:lin ang="5400000" scaled="1"/>
                  </a:gradFill>
                </a:defRPr>
              </a:lvl1pPr>
            </a:lstStyle>
            <a:p>
              <a:r>
                <a:rPr lang="en-US" sz="1399"/>
                <a:t>Active Directory </a:t>
              </a:r>
            </a:p>
            <a:p>
              <a:r>
                <a:rPr lang="en-US" sz="1399"/>
                <a:t>integrated </a:t>
              </a:r>
            </a:p>
          </p:txBody>
        </p:sp>
      </p:grpSp>
      <p:grpSp>
        <p:nvGrpSpPr>
          <p:cNvPr id="31" name="Group 30"/>
          <p:cNvGrpSpPr/>
          <p:nvPr/>
        </p:nvGrpSpPr>
        <p:grpSpPr>
          <a:xfrm>
            <a:off x="2315507" y="4661526"/>
            <a:ext cx="1808109" cy="1007484"/>
            <a:chOff x="2314953" y="4661692"/>
            <a:chExt cx="1808365" cy="1007627"/>
          </a:xfrm>
        </p:grpSpPr>
        <p:sp>
          <p:nvSpPr>
            <p:cNvPr id="74" name="Freeform 144"/>
            <p:cNvSpPr>
              <a:spLocks noChangeAspect="1" noEditPoints="1"/>
            </p:cNvSpPr>
            <p:nvPr/>
          </p:nvSpPr>
          <p:spPr bwMode="auto">
            <a:xfrm>
              <a:off x="2945291" y="4661692"/>
              <a:ext cx="547688" cy="597695"/>
            </a:xfrm>
            <a:custGeom>
              <a:avLst/>
              <a:gdLst>
                <a:gd name="T0" fmla="*/ 48 w 97"/>
                <a:gd name="T1" fmla="*/ 106 h 106"/>
                <a:gd name="T2" fmla="*/ 49 w 97"/>
                <a:gd name="T3" fmla="*/ 105 h 106"/>
                <a:gd name="T4" fmla="*/ 97 w 97"/>
                <a:gd name="T5" fmla="*/ 45 h 106"/>
                <a:gd name="T6" fmla="*/ 97 w 97"/>
                <a:gd name="T7" fmla="*/ 0 h 106"/>
                <a:gd name="T8" fmla="*/ 90 w 97"/>
                <a:gd name="T9" fmla="*/ 5 h 106"/>
                <a:gd name="T10" fmla="*/ 71 w 97"/>
                <a:gd name="T11" fmla="*/ 10 h 106"/>
                <a:gd name="T12" fmla="*/ 50 w 97"/>
                <a:gd name="T13" fmla="*/ 5 h 106"/>
                <a:gd name="T14" fmla="*/ 48 w 97"/>
                <a:gd name="T15" fmla="*/ 3 h 106"/>
                <a:gd name="T16" fmla="*/ 46 w 97"/>
                <a:gd name="T17" fmla="*/ 4 h 106"/>
                <a:gd name="T18" fmla="*/ 25 w 97"/>
                <a:gd name="T19" fmla="*/ 10 h 106"/>
                <a:gd name="T20" fmla="*/ 6 w 97"/>
                <a:gd name="T21" fmla="*/ 5 h 106"/>
                <a:gd name="T22" fmla="*/ 0 w 97"/>
                <a:gd name="T23" fmla="*/ 1 h 106"/>
                <a:gd name="T24" fmla="*/ 0 w 97"/>
                <a:gd name="T25" fmla="*/ 45 h 106"/>
                <a:gd name="T26" fmla="*/ 47 w 97"/>
                <a:gd name="T27" fmla="*/ 105 h 106"/>
                <a:gd name="T28" fmla="*/ 48 w 97"/>
                <a:gd name="T29" fmla="*/ 106 h 106"/>
                <a:gd name="T30" fmla="*/ 8 w 97"/>
                <a:gd name="T31" fmla="*/ 45 h 106"/>
                <a:gd name="T32" fmla="*/ 8 w 97"/>
                <a:gd name="T33" fmla="*/ 14 h 106"/>
                <a:gd name="T34" fmla="*/ 25 w 97"/>
                <a:gd name="T35" fmla="*/ 18 h 106"/>
                <a:gd name="T36" fmla="*/ 48 w 97"/>
                <a:gd name="T37" fmla="*/ 12 h 106"/>
                <a:gd name="T38" fmla="*/ 71 w 97"/>
                <a:gd name="T39" fmla="*/ 18 h 106"/>
                <a:gd name="T40" fmla="*/ 89 w 97"/>
                <a:gd name="T41" fmla="*/ 15 h 106"/>
                <a:gd name="T42" fmla="*/ 89 w 97"/>
                <a:gd name="T43" fmla="*/ 45 h 106"/>
                <a:gd name="T44" fmla="*/ 48 w 97"/>
                <a:gd name="T45" fmla="*/ 97 h 106"/>
                <a:gd name="T46" fmla="*/ 8 w 97"/>
                <a:gd name="T47" fmla="*/ 4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7" h="106">
                  <a:moveTo>
                    <a:pt x="48" y="106"/>
                  </a:moveTo>
                  <a:cubicBezTo>
                    <a:pt x="49" y="105"/>
                    <a:pt x="49" y="105"/>
                    <a:pt x="49" y="105"/>
                  </a:cubicBezTo>
                  <a:cubicBezTo>
                    <a:pt x="51" y="104"/>
                    <a:pt x="97" y="86"/>
                    <a:pt x="97" y="45"/>
                  </a:cubicBezTo>
                  <a:cubicBezTo>
                    <a:pt x="97" y="0"/>
                    <a:pt x="97" y="0"/>
                    <a:pt x="97" y="0"/>
                  </a:cubicBezTo>
                  <a:cubicBezTo>
                    <a:pt x="90" y="5"/>
                    <a:pt x="90" y="5"/>
                    <a:pt x="90" y="5"/>
                  </a:cubicBezTo>
                  <a:cubicBezTo>
                    <a:pt x="90" y="5"/>
                    <a:pt x="82" y="10"/>
                    <a:pt x="71" y="10"/>
                  </a:cubicBezTo>
                  <a:cubicBezTo>
                    <a:pt x="60" y="10"/>
                    <a:pt x="50" y="5"/>
                    <a:pt x="50" y="5"/>
                  </a:cubicBezTo>
                  <a:cubicBezTo>
                    <a:pt x="48" y="3"/>
                    <a:pt x="48" y="3"/>
                    <a:pt x="48" y="3"/>
                  </a:cubicBezTo>
                  <a:cubicBezTo>
                    <a:pt x="46" y="4"/>
                    <a:pt x="46" y="4"/>
                    <a:pt x="46" y="4"/>
                  </a:cubicBezTo>
                  <a:cubicBezTo>
                    <a:pt x="46" y="4"/>
                    <a:pt x="35" y="10"/>
                    <a:pt x="25" y="10"/>
                  </a:cubicBezTo>
                  <a:cubicBezTo>
                    <a:pt x="15" y="10"/>
                    <a:pt x="6" y="5"/>
                    <a:pt x="6" y="5"/>
                  </a:cubicBezTo>
                  <a:cubicBezTo>
                    <a:pt x="0" y="1"/>
                    <a:pt x="0" y="1"/>
                    <a:pt x="0" y="1"/>
                  </a:cubicBezTo>
                  <a:cubicBezTo>
                    <a:pt x="0" y="45"/>
                    <a:pt x="0" y="45"/>
                    <a:pt x="0" y="45"/>
                  </a:cubicBezTo>
                  <a:cubicBezTo>
                    <a:pt x="0" y="86"/>
                    <a:pt x="45" y="104"/>
                    <a:pt x="47" y="105"/>
                  </a:cubicBezTo>
                  <a:lnTo>
                    <a:pt x="48" y="106"/>
                  </a:lnTo>
                  <a:close/>
                  <a:moveTo>
                    <a:pt x="8" y="45"/>
                  </a:moveTo>
                  <a:cubicBezTo>
                    <a:pt x="8" y="14"/>
                    <a:pt x="8" y="14"/>
                    <a:pt x="8" y="14"/>
                  </a:cubicBezTo>
                  <a:cubicBezTo>
                    <a:pt x="12" y="16"/>
                    <a:pt x="18" y="18"/>
                    <a:pt x="25" y="18"/>
                  </a:cubicBezTo>
                  <a:cubicBezTo>
                    <a:pt x="34" y="18"/>
                    <a:pt x="44" y="14"/>
                    <a:pt x="48" y="12"/>
                  </a:cubicBezTo>
                  <a:cubicBezTo>
                    <a:pt x="52" y="14"/>
                    <a:pt x="61" y="18"/>
                    <a:pt x="71" y="18"/>
                  </a:cubicBezTo>
                  <a:cubicBezTo>
                    <a:pt x="78" y="18"/>
                    <a:pt x="84" y="16"/>
                    <a:pt x="89" y="15"/>
                  </a:cubicBezTo>
                  <a:cubicBezTo>
                    <a:pt x="89" y="45"/>
                    <a:pt x="89" y="45"/>
                    <a:pt x="89" y="45"/>
                  </a:cubicBezTo>
                  <a:cubicBezTo>
                    <a:pt x="89" y="77"/>
                    <a:pt x="55" y="94"/>
                    <a:pt x="48" y="97"/>
                  </a:cubicBezTo>
                  <a:cubicBezTo>
                    <a:pt x="41" y="94"/>
                    <a:pt x="8" y="77"/>
                    <a:pt x="8" y="45"/>
                  </a:cubicBez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endParaRPr lang="en-US"/>
            </a:p>
          </p:txBody>
        </p:sp>
        <p:sp>
          <p:nvSpPr>
            <p:cNvPr id="116" name="TextBox 115"/>
            <p:cNvSpPr txBox="1"/>
            <p:nvPr/>
          </p:nvSpPr>
          <p:spPr>
            <a:xfrm>
              <a:off x="2314953" y="5379331"/>
              <a:ext cx="1808365" cy="289988"/>
            </a:xfrm>
            <a:prstGeom prst="rect">
              <a:avLst/>
            </a:prstGeom>
            <a:noFill/>
          </p:spPr>
          <p:txBody>
            <a:bodyPr wrap="none" lIns="91427" tIns="45713" rIns="91427" bIns="45713" rtlCol="0">
              <a:spAutoFit/>
            </a:bodyPr>
            <a:lstStyle>
              <a:defPPr>
                <a:defRPr lang="en-US"/>
              </a:defPPr>
              <a:lvl1pPr algn="ctr" defTabSz="913664">
                <a:lnSpc>
                  <a:spcPct val="90000"/>
                </a:lnSpc>
                <a:defRPr sz="1400" kern="0">
                  <a:gradFill>
                    <a:gsLst>
                      <a:gs pos="0">
                        <a:srgbClr val="FFFFFF"/>
                      </a:gs>
                      <a:gs pos="100000">
                        <a:srgbClr val="FFFFFF"/>
                      </a:gs>
                    </a:gsLst>
                    <a:lin ang="5400000" scaled="1"/>
                  </a:gradFill>
                </a:defRPr>
              </a:lvl1pPr>
            </a:lstStyle>
            <a:p>
              <a:r>
                <a:rPr lang="en-US" sz="1399"/>
                <a:t>Secure + compliant </a:t>
              </a:r>
            </a:p>
          </p:txBody>
        </p:sp>
      </p:grpSp>
      <p:grpSp>
        <p:nvGrpSpPr>
          <p:cNvPr id="35" name="Group 34"/>
          <p:cNvGrpSpPr/>
          <p:nvPr/>
        </p:nvGrpSpPr>
        <p:grpSpPr>
          <a:xfrm>
            <a:off x="4454990" y="4655380"/>
            <a:ext cx="1557967" cy="1211259"/>
            <a:chOff x="4454739" y="4655544"/>
            <a:chExt cx="1558187" cy="1211432"/>
          </a:xfrm>
        </p:grpSpPr>
        <p:sp>
          <p:nvSpPr>
            <p:cNvPr id="78" name="Freeform 290"/>
            <p:cNvSpPr>
              <a:spLocks noChangeAspect="1" noEditPoints="1"/>
            </p:cNvSpPr>
            <p:nvPr/>
          </p:nvSpPr>
          <p:spPr bwMode="auto">
            <a:xfrm>
              <a:off x="4919759" y="4655544"/>
              <a:ext cx="628146" cy="609990"/>
            </a:xfrm>
            <a:custGeom>
              <a:avLst/>
              <a:gdLst>
                <a:gd name="T0" fmla="*/ 71 w 146"/>
                <a:gd name="T1" fmla="*/ 39 h 142"/>
                <a:gd name="T2" fmla="*/ 71 w 146"/>
                <a:gd name="T3" fmla="*/ 47 h 142"/>
                <a:gd name="T4" fmla="*/ 67 w 146"/>
                <a:gd name="T5" fmla="*/ 47 h 142"/>
                <a:gd name="T6" fmla="*/ 53 w 146"/>
                <a:gd name="T7" fmla="*/ 61 h 142"/>
                <a:gd name="T8" fmla="*/ 67 w 146"/>
                <a:gd name="T9" fmla="*/ 75 h 142"/>
                <a:gd name="T10" fmla="*/ 71 w 146"/>
                <a:gd name="T11" fmla="*/ 75 h 142"/>
                <a:gd name="T12" fmla="*/ 71 w 146"/>
                <a:gd name="T13" fmla="*/ 88 h 142"/>
                <a:gd name="T14" fmla="*/ 57 w 146"/>
                <a:gd name="T15" fmla="*/ 88 h 142"/>
                <a:gd name="T16" fmla="*/ 57 w 146"/>
                <a:gd name="T17" fmla="*/ 96 h 142"/>
                <a:gd name="T18" fmla="*/ 71 w 146"/>
                <a:gd name="T19" fmla="*/ 96 h 142"/>
                <a:gd name="T20" fmla="*/ 71 w 146"/>
                <a:gd name="T21" fmla="*/ 104 h 142"/>
                <a:gd name="T22" fmla="*/ 79 w 146"/>
                <a:gd name="T23" fmla="*/ 104 h 142"/>
                <a:gd name="T24" fmla="*/ 79 w 146"/>
                <a:gd name="T25" fmla="*/ 96 h 142"/>
                <a:gd name="T26" fmla="*/ 83 w 146"/>
                <a:gd name="T27" fmla="*/ 96 h 142"/>
                <a:gd name="T28" fmla="*/ 97 w 146"/>
                <a:gd name="T29" fmla="*/ 82 h 142"/>
                <a:gd name="T30" fmla="*/ 83 w 146"/>
                <a:gd name="T31" fmla="*/ 67 h 142"/>
                <a:gd name="T32" fmla="*/ 79 w 146"/>
                <a:gd name="T33" fmla="*/ 67 h 142"/>
                <a:gd name="T34" fmla="*/ 79 w 146"/>
                <a:gd name="T35" fmla="*/ 55 h 142"/>
                <a:gd name="T36" fmla="*/ 93 w 146"/>
                <a:gd name="T37" fmla="*/ 55 h 142"/>
                <a:gd name="T38" fmla="*/ 93 w 146"/>
                <a:gd name="T39" fmla="*/ 47 h 142"/>
                <a:gd name="T40" fmla="*/ 79 w 146"/>
                <a:gd name="T41" fmla="*/ 47 h 142"/>
                <a:gd name="T42" fmla="*/ 79 w 146"/>
                <a:gd name="T43" fmla="*/ 39 h 142"/>
                <a:gd name="T44" fmla="*/ 71 w 146"/>
                <a:gd name="T45" fmla="*/ 39 h 142"/>
                <a:gd name="T46" fmla="*/ 71 w 146"/>
                <a:gd name="T47" fmla="*/ 67 h 142"/>
                <a:gd name="T48" fmla="*/ 67 w 146"/>
                <a:gd name="T49" fmla="*/ 67 h 142"/>
                <a:gd name="T50" fmla="*/ 61 w 146"/>
                <a:gd name="T51" fmla="*/ 61 h 142"/>
                <a:gd name="T52" fmla="*/ 67 w 146"/>
                <a:gd name="T53" fmla="*/ 55 h 142"/>
                <a:gd name="T54" fmla="*/ 71 w 146"/>
                <a:gd name="T55" fmla="*/ 55 h 142"/>
                <a:gd name="T56" fmla="*/ 71 w 146"/>
                <a:gd name="T57" fmla="*/ 67 h 142"/>
                <a:gd name="T58" fmla="*/ 83 w 146"/>
                <a:gd name="T59" fmla="*/ 75 h 142"/>
                <a:gd name="T60" fmla="*/ 89 w 146"/>
                <a:gd name="T61" fmla="*/ 82 h 142"/>
                <a:gd name="T62" fmla="*/ 83 w 146"/>
                <a:gd name="T63" fmla="*/ 88 h 142"/>
                <a:gd name="T64" fmla="*/ 79 w 146"/>
                <a:gd name="T65" fmla="*/ 88 h 142"/>
                <a:gd name="T66" fmla="*/ 79 w 146"/>
                <a:gd name="T67" fmla="*/ 75 h 142"/>
                <a:gd name="T68" fmla="*/ 83 w 146"/>
                <a:gd name="T69" fmla="*/ 75 h 142"/>
                <a:gd name="T70" fmla="*/ 2 w 146"/>
                <a:gd name="T71" fmla="*/ 99 h 142"/>
                <a:gd name="T72" fmla="*/ 11 w 146"/>
                <a:gd name="T73" fmla="*/ 102 h 142"/>
                <a:gd name="T74" fmla="*/ 4 w 146"/>
                <a:gd name="T75" fmla="*/ 71 h 142"/>
                <a:gd name="T76" fmla="*/ 75 w 146"/>
                <a:gd name="T77" fmla="*/ 0 h 142"/>
                <a:gd name="T78" fmla="*/ 146 w 146"/>
                <a:gd name="T79" fmla="*/ 71 h 142"/>
                <a:gd name="T80" fmla="*/ 75 w 146"/>
                <a:gd name="T81" fmla="*/ 142 h 142"/>
                <a:gd name="T82" fmla="*/ 34 w 146"/>
                <a:gd name="T83" fmla="*/ 130 h 142"/>
                <a:gd name="T84" fmla="*/ 39 w 146"/>
                <a:gd name="T85" fmla="*/ 123 h 142"/>
                <a:gd name="T86" fmla="*/ 75 w 146"/>
                <a:gd name="T87" fmla="*/ 134 h 142"/>
                <a:gd name="T88" fmla="*/ 138 w 146"/>
                <a:gd name="T89" fmla="*/ 71 h 142"/>
                <a:gd name="T90" fmla="*/ 75 w 146"/>
                <a:gd name="T91" fmla="*/ 8 h 142"/>
                <a:gd name="T92" fmla="*/ 12 w 146"/>
                <a:gd name="T93" fmla="*/ 71 h 142"/>
                <a:gd name="T94" fmla="*/ 18 w 146"/>
                <a:gd name="T95" fmla="*/ 98 h 142"/>
                <a:gd name="T96" fmla="*/ 21 w 146"/>
                <a:gd name="T97" fmla="*/ 90 h 142"/>
                <a:gd name="T98" fmla="*/ 28 w 146"/>
                <a:gd name="T99" fmla="*/ 92 h 142"/>
                <a:gd name="T100" fmla="*/ 21 w 146"/>
                <a:gd name="T101" fmla="*/ 114 h 142"/>
                <a:gd name="T102" fmla="*/ 0 w 146"/>
                <a:gd name="T103" fmla="*/ 107 h 142"/>
                <a:gd name="T104" fmla="*/ 2 w 146"/>
                <a:gd name="T105" fmla="*/ 99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46" h="142">
                  <a:moveTo>
                    <a:pt x="71" y="39"/>
                  </a:moveTo>
                  <a:cubicBezTo>
                    <a:pt x="71" y="47"/>
                    <a:pt x="71" y="47"/>
                    <a:pt x="71" y="47"/>
                  </a:cubicBezTo>
                  <a:cubicBezTo>
                    <a:pt x="67" y="47"/>
                    <a:pt x="67" y="47"/>
                    <a:pt x="67" y="47"/>
                  </a:cubicBezTo>
                  <a:cubicBezTo>
                    <a:pt x="60" y="47"/>
                    <a:pt x="53" y="53"/>
                    <a:pt x="53" y="61"/>
                  </a:cubicBezTo>
                  <a:cubicBezTo>
                    <a:pt x="53" y="69"/>
                    <a:pt x="60" y="75"/>
                    <a:pt x="67" y="75"/>
                  </a:cubicBezTo>
                  <a:cubicBezTo>
                    <a:pt x="71" y="75"/>
                    <a:pt x="71" y="75"/>
                    <a:pt x="71" y="75"/>
                  </a:cubicBezTo>
                  <a:cubicBezTo>
                    <a:pt x="71" y="88"/>
                    <a:pt x="71" y="88"/>
                    <a:pt x="71" y="88"/>
                  </a:cubicBezTo>
                  <a:cubicBezTo>
                    <a:pt x="57" y="88"/>
                    <a:pt x="57" y="88"/>
                    <a:pt x="57" y="88"/>
                  </a:cubicBezTo>
                  <a:cubicBezTo>
                    <a:pt x="57" y="96"/>
                    <a:pt x="57" y="96"/>
                    <a:pt x="57" y="96"/>
                  </a:cubicBezTo>
                  <a:cubicBezTo>
                    <a:pt x="71" y="96"/>
                    <a:pt x="71" y="96"/>
                    <a:pt x="71" y="96"/>
                  </a:cubicBezTo>
                  <a:cubicBezTo>
                    <a:pt x="71" y="104"/>
                    <a:pt x="71" y="104"/>
                    <a:pt x="71" y="104"/>
                  </a:cubicBezTo>
                  <a:cubicBezTo>
                    <a:pt x="79" y="104"/>
                    <a:pt x="79" y="104"/>
                    <a:pt x="79" y="104"/>
                  </a:cubicBezTo>
                  <a:cubicBezTo>
                    <a:pt x="79" y="96"/>
                    <a:pt x="79" y="96"/>
                    <a:pt x="79" y="96"/>
                  </a:cubicBezTo>
                  <a:cubicBezTo>
                    <a:pt x="83" y="96"/>
                    <a:pt x="83" y="96"/>
                    <a:pt x="83" y="96"/>
                  </a:cubicBezTo>
                  <a:cubicBezTo>
                    <a:pt x="90" y="96"/>
                    <a:pt x="97" y="90"/>
                    <a:pt x="97" y="82"/>
                  </a:cubicBezTo>
                  <a:cubicBezTo>
                    <a:pt x="97" y="74"/>
                    <a:pt x="90" y="67"/>
                    <a:pt x="83" y="67"/>
                  </a:cubicBezTo>
                  <a:cubicBezTo>
                    <a:pt x="79" y="67"/>
                    <a:pt x="79" y="67"/>
                    <a:pt x="79" y="67"/>
                  </a:cubicBezTo>
                  <a:cubicBezTo>
                    <a:pt x="79" y="55"/>
                    <a:pt x="79" y="55"/>
                    <a:pt x="79" y="55"/>
                  </a:cubicBezTo>
                  <a:cubicBezTo>
                    <a:pt x="93" y="55"/>
                    <a:pt x="93" y="55"/>
                    <a:pt x="93" y="55"/>
                  </a:cubicBezTo>
                  <a:cubicBezTo>
                    <a:pt x="93" y="47"/>
                    <a:pt x="93" y="47"/>
                    <a:pt x="93" y="47"/>
                  </a:cubicBezTo>
                  <a:cubicBezTo>
                    <a:pt x="79" y="47"/>
                    <a:pt x="79" y="47"/>
                    <a:pt x="79" y="47"/>
                  </a:cubicBezTo>
                  <a:cubicBezTo>
                    <a:pt x="79" y="39"/>
                    <a:pt x="79" y="39"/>
                    <a:pt x="79" y="39"/>
                  </a:cubicBezTo>
                  <a:lnTo>
                    <a:pt x="71" y="39"/>
                  </a:lnTo>
                  <a:close/>
                  <a:moveTo>
                    <a:pt x="71" y="67"/>
                  </a:moveTo>
                  <a:cubicBezTo>
                    <a:pt x="67" y="67"/>
                    <a:pt x="67" y="67"/>
                    <a:pt x="67" y="67"/>
                  </a:cubicBezTo>
                  <a:cubicBezTo>
                    <a:pt x="64" y="67"/>
                    <a:pt x="61" y="65"/>
                    <a:pt x="61" y="61"/>
                  </a:cubicBezTo>
                  <a:cubicBezTo>
                    <a:pt x="61" y="58"/>
                    <a:pt x="64" y="55"/>
                    <a:pt x="67" y="55"/>
                  </a:cubicBezTo>
                  <a:cubicBezTo>
                    <a:pt x="71" y="55"/>
                    <a:pt x="71" y="55"/>
                    <a:pt x="71" y="55"/>
                  </a:cubicBezTo>
                  <a:lnTo>
                    <a:pt x="71" y="67"/>
                  </a:lnTo>
                  <a:close/>
                  <a:moveTo>
                    <a:pt x="83" y="75"/>
                  </a:moveTo>
                  <a:cubicBezTo>
                    <a:pt x="86" y="75"/>
                    <a:pt x="89" y="78"/>
                    <a:pt x="89" y="82"/>
                  </a:cubicBezTo>
                  <a:cubicBezTo>
                    <a:pt x="89" y="85"/>
                    <a:pt x="86" y="88"/>
                    <a:pt x="83" y="88"/>
                  </a:cubicBezTo>
                  <a:cubicBezTo>
                    <a:pt x="79" y="88"/>
                    <a:pt x="79" y="88"/>
                    <a:pt x="79" y="88"/>
                  </a:cubicBezTo>
                  <a:cubicBezTo>
                    <a:pt x="79" y="75"/>
                    <a:pt x="79" y="75"/>
                    <a:pt x="79" y="75"/>
                  </a:cubicBezTo>
                  <a:lnTo>
                    <a:pt x="83" y="75"/>
                  </a:lnTo>
                  <a:close/>
                  <a:moveTo>
                    <a:pt x="2" y="99"/>
                  </a:moveTo>
                  <a:cubicBezTo>
                    <a:pt x="11" y="102"/>
                    <a:pt x="11" y="102"/>
                    <a:pt x="11" y="102"/>
                  </a:cubicBezTo>
                  <a:cubicBezTo>
                    <a:pt x="6" y="92"/>
                    <a:pt x="4" y="82"/>
                    <a:pt x="4" y="71"/>
                  </a:cubicBezTo>
                  <a:cubicBezTo>
                    <a:pt x="4" y="32"/>
                    <a:pt x="36" y="0"/>
                    <a:pt x="75" y="0"/>
                  </a:cubicBezTo>
                  <a:cubicBezTo>
                    <a:pt x="114" y="0"/>
                    <a:pt x="146" y="32"/>
                    <a:pt x="146" y="71"/>
                  </a:cubicBezTo>
                  <a:cubicBezTo>
                    <a:pt x="146" y="110"/>
                    <a:pt x="114" y="142"/>
                    <a:pt x="75" y="142"/>
                  </a:cubicBezTo>
                  <a:cubicBezTo>
                    <a:pt x="60" y="142"/>
                    <a:pt x="46" y="138"/>
                    <a:pt x="34" y="130"/>
                  </a:cubicBezTo>
                  <a:cubicBezTo>
                    <a:pt x="39" y="123"/>
                    <a:pt x="39" y="123"/>
                    <a:pt x="39" y="123"/>
                  </a:cubicBezTo>
                  <a:cubicBezTo>
                    <a:pt x="50" y="130"/>
                    <a:pt x="62" y="134"/>
                    <a:pt x="75" y="134"/>
                  </a:cubicBezTo>
                  <a:cubicBezTo>
                    <a:pt x="110" y="134"/>
                    <a:pt x="138" y="106"/>
                    <a:pt x="138" y="71"/>
                  </a:cubicBezTo>
                  <a:cubicBezTo>
                    <a:pt x="138" y="37"/>
                    <a:pt x="110" y="8"/>
                    <a:pt x="75" y="8"/>
                  </a:cubicBezTo>
                  <a:cubicBezTo>
                    <a:pt x="40" y="8"/>
                    <a:pt x="12" y="37"/>
                    <a:pt x="12" y="71"/>
                  </a:cubicBezTo>
                  <a:cubicBezTo>
                    <a:pt x="12" y="81"/>
                    <a:pt x="14" y="90"/>
                    <a:pt x="18" y="98"/>
                  </a:cubicBezTo>
                  <a:cubicBezTo>
                    <a:pt x="21" y="90"/>
                    <a:pt x="21" y="90"/>
                    <a:pt x="21" y="90"/>
                  </a:cubicBezTo>
                  <a:cubicBezTo>
                    <a:pt x="28" y="92"/>
                    <a:pt x="28" y="92"/>
                    <a:pt x="28" y="92"/>
                  </a:cubicBezTo>
                  <a:cubicBezTo>
                    <a:pt x="21" y="114"/>
                    <a:pt x="21" y="114"/>
                    <a:pt x="21" y="114"/>
                  </a:cubicBezTo>
                  <a:cubicBezTo>
                    <a:pt x="0" y="107"/>
                    <a:pt x="0" y="107"/>
                    <a:pt x="0" y="107"/>
                  </a:cubicBezTo>
                  <a:lnTo>
                    <a:pt x="2" y="99"/>
                  </a:ln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endParaRPr lang="en-US"/>
            </a:p>
          </p:txBody>
        </p:sp>
        <p:sp>
          <p:nvSpPr>
            <p:cNvPr id="125" name="TextBox 124"/>
            <p:cNvSpPr txBox="1"/>
            <p:nvPr/>
          </p:nvSpPr>
          <p:spPr>
            <a:xfrm>
              <a:off x="4454739" y="5379331"/>
              <a:ext cx="1558187" cy="487645"/>
            </a:xfrm>
            <a:prstGeom prst="rect">
              <a:avLst/>
            </a:prstGeom>
            <a:noFill/>
          </p:spPr>
          <p:txBody>
            <a:bodyPr wrap="none" lIns="91427" tIns="45713" rIns="91427" bIns="45713" rtlCol="0">
              <a:spAutoFit/>
            </a:bodyPr>
            <a:lstStyle>
              <a:defPPr>
                <a:defRPr lang="en-US"/>
              </a:defPPr>
              <a:lvl1pPr algn="ctr" defTabSz="913664">
                <a:lnSpc>
                  <a:spcPct val="90000"/>
                </a:lnSpc>
                <a:defRPr sz="1400" kern="0">
                  <a:gradFill>
                    <a:gsLst>
                      <a:gs pos="0">
                        <a:srgbClr val="FFFFFF"/>
                      </a:gs>
                      <a:gs pos="100000">
                        <a:srgbClr val="FFFFFF"/>
                      </a:gs>
                    </a:gsLst>
                    <a:lin ang="5400000" scaled="1"/>
                  </a:gradFill>
                </a:defRPr>
              </a:lvl1pPr>
            </a:lstStyle>
            <a:p>
              <a:r>
                <a:rPr lang="en-US" sz="1399"/>
                <a:t>Reduced</a:t>
              </a:r>
              <a:br>
                <a:rPr lang="en-US" sz="1399"/>
              </a:br>
              <a:r>
                <a:rPr lang="en-US" sz="1399"/>
                <a:t>operations costs </a:t>
              </a:r>
            </a:p>
          </p:txBody>
        </p:sp>
      </p:grpSp>
      <p:grpSp>
        <p:nvGrpSpPr>
          <p:cNvPr id="36" name="Group 35"/>
          <p:cNvGrpSpPr/>
          <p:nvPr/>
        </p:nvGrpSpPr>
        <p:grpSpPr>
          <a:xfrm>
            <a:off x="6635779" y="4594861"/>
            <a:ext cx="1124715" cy="1271779"/>
            <a:chOff x="6635837" y="4595017"/>
            <a:chExt cx="1124874" cy="1271959"/>
          </a:xfrm>
        </p:grpSpPr>
        <p:sp>
          <p:nvSpPr>
            <p:cNvPr id="77" name="Freeform 149"/>
            <p:cNvSpPr>
              <a:spLocks noChangeAspect="1" noEditPoints="1"/>
            </p:cNvSpPr>
            <p:nvPr/>
          </p:nvSpPr>
          <p:spPr bwMode="auto">
            <a:xfrm>
              <a:off x="6895855" y="4595017"/>
              <a:ext cx="604838" cy="731045"/>
            </a:xfrm>
            <a:custGeom>
              <a:avLst/>
              <a:gdLst>
                <a:gd name="T0" fmla="*/ 36 w 104"/>
                <a:gd name="T1" fmla="*/ 105 h 127"/>
                <a:gd name="T2" fmla="*/ 33 w 104"/>
                <a:gd name="T3" fmla="*/ 112 h 127"/>
                <a:gd name="T4" fmla="*/ 0 w 104"/>
                <a:gd name="T5" fmla="*/ 64 h 127"/>
                <a:gd name="T6" fmla="*/ 49 w 104"/>
                <a:gd name="T7" fmla="*/ 12 h 127"/>
                <a:gd name="T8" fmla="*/ 43 w 104"/>
                <a:gd name="T9" fmla="*/ 6 h 127"/>
                <a:gd name="T10" fmla="*/ 49 w 104"/>
                <a:gd name="T11" fmla="*/ 0 h 127"/>
                <a:gd name="T12" fmla="*/ 64 w 104"/>
                <a:gd name="T13" fmla="*/ 15 h 127"/>
                <a:gd name="T14" fmla="*/ 49 w 104"/>
                <a:gd name="T15" fmla="*/ 31 h 127"/>
                <a:gd name="T16" fmla="*/ 43 w 104"/>
                <a:gd name="T17" fmla="*/ 25 h 127"/>
                <a:gd name="T18" fmla="*/ 48 w 104"/>
                <a:gd name="T19" fmla="*/ 20 h 127"/>
                <a:gd name="T20" fmla="*/ 8 w 104"/>
                <a:gd name="T21" fmla="*/ 64 h 127"/>
                <a:gd name="T22" fmla="*/ 36 w 104"/>
                <a:gd name="T23" fmla="*/ 105 h 127"/>
                <a:gd name="T24" fmla="*/ 104 w 104"/>
                <a:gd name="T25" fmla="*/ 64 h 127"/>
                <a:gd name="T26" fmla="*/ 70 w 104"/>
                <a:gd name="T27" fmla="*/ 15 h 127"/>
                <a:gd name="T28" fmla="*/ 68 w 104"/>
                <a:gd name="T29" fmla="*/ 22 h 127"/>
                <a:gd name="T30" fmla="*/ 96 w 104"/>
                <a:gd name="T31" fmla="*/ 64 h 127"/>
                <a:gd name="T32" fmla="*/ 56 w 104"/>
                <a:gd name="T33" fmla="*/ 108 h 127"/>
                <a:gd name="T34" fmla="*/ 61 w 104"/>
                <a:gd name="T35" fmla="*/ 102 h 127"/>
                <a:gd name="T36" fmla="*/ 55 w 104"/>
                <a:gd name="T37" fmla="*/ 97 h 127"/>
                <a:gd name="T38" fmla="*/ 40 w 104"/>
                <a:gd name="T39" fmla="*/ 112 h 127"/>
                <a:gd name="T40" fmla="*/ 55 w 104"/>
                <a:gd name="T41" fmla="*/ 127 h 127"/>
                <a:gd name="T42" fmla="*/ 61 w 104"/>
                <a:gd name="T43" fmla="*/ 121 h 127"/>
                <a:gd name="T44" fmla="*/ 55 w 104"/>
                <a:gd name="T45" fmla="*/ 116 h 127"/>
                <a:gd name="T46" fmla="*/ 55 w 104"/>
                <a:gd name="T47" fmla="*/ 116 h 127"/>
                <a:gd name="T48" fmla="*/ 55 w 104"/>
                <a:gd name="T49" fmla="*/ 116 h 127"/>
                <a:gd name="T50" fmla="*/ 104 w 104"/>
                <a:gd name="T51" fmla="*/ 64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4" h="127">
                  <a:moveTo>
                    <a:pt x="36" y="105"/>
                  </a:moveTo>
                  <a:cubicBezTo>
                    <a:pt x="33" y="112"/>
                    <a:pt x="33" y="112"/>
                    <a:pt x="33" y="112"/>
                  </a:cubicBezTo>
                  <a:cubicBezTo>
                    <a:pt x="13" y="105"/>
                    <a:pt x="0" y="85"/>
                    <a:pt x="0" y="64"/>
                  </a:cubicBezTo>
                  <a:cubicBezTo>
                    <a:pt x="0" y="36"/>
                    <a:pt x="21" y="13"/>
                    <a:pt x="49" y="12"/>
                  </a:cubicBezTo>
                  <a:cubicBezTo>
                    <a:pt x="43" y="6"/>
                    <a:pt x="43" y="6"/>
                    <a:pt x="43" y="6"/>
                  </a:cubicBezTo>
                  <a:cubicBezTo>
                    <a:pt x="49" y="0"/>
                    <a:pt x="49" y="0"/>
                    <a:pt x="49" y="0"/>
                  </a:cubicBezTo>
                  <a:cubicBezTo>
                    <a:pt x="64" y="15"/>
                    <a:pt x="64" y="15"/>
                    <a:pt x="64" y="15"/>
                  </a:cubicBezTo>
                  <a:cubicBezTo>
                    <a:pt x="49" y="31"/>
                    <a:pt x="49" y="31"/>
                    <a:pt x="49" y="31"/>
                  </a:cubicBezTo>
                  <a:cubicBezTo>
                    <a:pt x="43" y="25"/>
                    <a:pt x="43" y="25"/>
                    <a:pt x="43" y="25"/>
                  </a:cubicBezTo>
                  <a:cubicBezTo>
                    <a:pt x="48" y="20"/>
                    <a:pt x="48" y="20"/>
                    <a:pt x="48" y="20"/>
                  </a:cubicBezTo>
                  <a:cubicBezTo>
                    <a:pt x="26" y="21"/>
                    <a:pt x="8" y="40"/>
                    <a:pt x="8" y="64"/>
                  </a:cubicBezTo>
                  <a:cubicBezTo>
                    <a:pt x="8" y="82"/>
                    <a:pt x="19" y="98"/>
                    <a:pt x="36" y="105"/>
                  </a:cubicBezTo>
                  <a:close/>
                  <a:moveTo>
                    <a:pt x="104" y="64"/>
                  </a:moveTo>
                  <a:cubicBezTo>
                    <a:pt x="104" y="42"/>
                    <a:pt x="91" y="22"/>
                    <a:pt x="70" y="15"/>
                  </a:cubicBezTo>
                  <a:cubicBezTo>
                    <a:pt x="68" y="22"/>
                    <a:pt x="68" y="22"/>
                    <a:pt x="68" y="22"/>
                  </a:cubicBezTo>
                  <a:cubicBezTo>
                    <a:pt x="85" y="29"/>
                    <a:pt x="96" y="45"/>
                    <a:pt x="96" y="64"/>
                  </a:cubicBezTo>
                  <a:cubicBezTo>
                    <a:pt x="96" y="87"/>
                    <a:pt x="78" y="106"/>
                    <a:pt x="56" y="108"/>
                  </a:cubicBezTo>
                  <a:cubicBezTo>
                    <a:pt x="61" y="102"/>
                    <a:pt x="61" y="102"/>
                    <a:pt x="61" y="102"/>
                  </a:cubicBezTo>
                  <a:cubicBezTo>
                    <a:pt x="55" y="97"/>
                    <a:pt x="55" y="97"/>
                    <a:pt x="55" y="97"/>
                  </a:cubicBezTo>
                  <a:cubicBezTo>
                    <a:pt x="40" y="112"/>
                    <a:pt x="40" y="112"/>
                    <a:pt x="40" y="112"/>
                  </a:cubicBezTo>
                  <a:cubicBezTo>
                    <a:pt x="55" y="127"/>
                    <a:pt x="55" y="127"/>
                    <a:pt x="55" y="127"/>
                  </a:cubicBezTo>
                  <a:cubicBezTo>
                    <a:pt x="61" y="121"/>
                    <a:pt x="61" y="121"/>
                    <a:pt x="61" y="121"/>
                  </a:cubicBezTo>
                  <a:cubicBezTo>
                    <a:pt x="55" y="116"/>
                    <a:pt x="55" y="116"/>
                    <a:pt x="55" y="116"/>
                  </a:cubicBezTo>
                  <a:cubicBezTo>
                    <a:pt x="55" y="116"/>
                    <a:pt x="55" y="116"/>
                    <a:pt x="55" y="116"/>
                  </a:cubicBezTo>
                  <a:cubicBezTo>
                    <a:pt x="55" y="116"/>
                    <a:pt x="55" y="116"/>
                    <a:pt x="55" y="116"/>
                  </a:cubicBezTo>
                  <a:cubicBezTo>
                    <a:pt x="82" y="114"/>
                    <a:pt x="104" y="91"/>
                    <a:pt x="104" y="64"/>
                  </a:cubicBez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endParaRPr lang="en-US"/>
            </a:p>
          </p:txBody>
        </p:sp>
        <p:sp>
          <p:nvSpPr>
            <p:cNvPr id="128" name="TextBox 127"/>
            <p:cNvSpPr txBox="1"/>
            <p:nvPr/>
          </p:nvSpPr>
          <p:spPr>
            <a:xfrm>
              <a:off x="6635837" y="5379331"/>
              <a:ext cx="1124874" cy="487645"/>
            </a:xfrm>
            <a:prstGeom prst="rect">
              <a:avLst/>
            </a:prstGeom>
            <a:noFill/>
          </p:spPr>
          <p:txBody>
            <a:bodyPr wrap="none" lIns="91427" tIns="45713" rIns="91427" bIns="45713" rtlCol="0">
              <a:spAutoFit/>
            </a:bodyPr>
            <a:lstStyle>
              <a:defPPr>
                <a:defRPr lang="en-US"/>
              </a:defPPr>
              <a:lvl1pPr algn="ctr" defTabSz="913664">
                <a:lnSpc>
                  <a:spcPct val="90000"/>
                </a:lnSpc>
                <a:defRPr sz="1400" kern="0">
                  <a:gradFill>
                    <a:gsLst>
                      <a:gs pos="0">
                        <a:srgbClr val="FFFFFF"/>
                      </a:gs>
                      <a:gs pos="100000">
                        <a:srgbClr val="FFFFFF"/>
                      </a:gs>
                    </a:gsLst>
                    <a:lin ang="5400000" scaled="1"/>
                  </a:gradFill>
                </a:defRPr>
              </a:lvl1pPr>
            </a:lstStyle>
            <a:p>
              <a:r>
                <a:rPr lang="en-US" sz="1399"/>
                <a:t>Backup and</a:t>
              </a:r>
              <a:br>
                <a:rPr lang="en-US" sz="1399"/>
              </a:br>
              <a:r>
                <a:rPr lang="en-US" sz="1399"/>
                <a:t>recovery </a:t>
              </a:r>
            </a:p>
          </p:txBody>
        </p:sp>
      </p:grpSp>
      <p:grpSp>
        <p:nvGrpSpPr>
          <p:cNvPr id="40" name="Group 39"/>
          <p:cNvGrpSpPr/>
          <p:nvPr/>
        </p:nvGrpSpPr>
        <p:grpSpPr>
          <a:xfrm>
            <a:off x="8673822" y="4690098"/>
            <a:ext cx="1077302" cy="1176542"/>
            <a:chOff x="8674171" y="4690267"/>
            <a:chExt cx="1077455" cy="1176709"/>
          </a:xfrm>
        </p:grpSpPr>
        <p:sp>
          <p:nvSpPr>
            <p:cNvPr id="79" name="Freeform 150"/>
            <p:cNvSpPr>
              <a:spLocks noChangeAspect="1" noEditPoints="1"/>
            </p:cNvSpPr>
            <p:nvPr/>
          </p:nvSpPr>
          <p:spPr bwMode="auto">
            <a:xfrm>
              <a:off x="8897382" y="4690267"/>
              <a:ext cx="631032" cy="540545"/>
            </a:xfrm>
            <a:custGeom>
              <a:avLst/>
              <a:gdLst>
                <a:gd name="T0" fmla="*/ 227 w 265"/>
                <a:gd name="T1" fmla="*/ 57 h 227"/>
                <a:gd name="T2" fmla="*/ 208 w 265"/>
                <a:gd name="T3" fmla="*/ 57 h 227"/>
                <a:gd name="T4" fmla="*/ 208 w 265"/>
                <a:gd name="T5" fmla="*/ 38 h 227"/>
                <a:gd name="T6" fmla="*/ 227 w 265"/>
                <a:gd name="T7" fmla="*/ 38 h 227"/>
                <a:gd name="T8" fmla="*/ 227 w 265"/>
                <a:gd name="T9" fmla="*/ 57 h 227"/>
                <a:gd name="T10" fmla="*/ 94 w 265"/>
                <a:gd name="T11" fmla="*/ 189 h 227"/>
                <a:gd name="T12" fmla="*/ 0 w 265"/>
                <a:gd name="T13" fmla="*/ 189 h 227"/>
                <a:gd name="T14" fmla="*/ 0 w 265"/>
                <a:gd name="T15" fmla="*/ 57 h 227"/>
                <a:gd name="T16" fmla="*/ 123 w 265"/>
                <a:gd name="T17" fmla="*/ 57 h 227"/>
                <a:gd name="T18" fmla="*/ 123 w 265"/>
                <a:gd name="T19" fmla="*/ 0 h 227"/>
                <a:gd name="T20" fmla="*/ 265 w 265"/>
                <a:gd name="T21" fmla="*/ 0 h 227"/>
                <a:gd name="T22" fmla="*/ 265 w 265"/>
                <a:gd name="T23" fmla="*/ 227 h 227"/>
                <a:gd name="T24" fmla="*/ 56 w 265"/>
                <a:gd name="T25" fmla="*/ 227 h 227"/>
                <a:gd name="T26" fmla="*/ 56 w 265"/>
                <a:gd name="T27" fmla="*/ 208 h 227"/>
                <a:gd name="T28" fmla="*/ 94 w 265"/>
                <a:gd name="T29" fmla="*/ 208 h 227"/>
                <a:gd name="T30" fmla="*/ 94 w 265"/>
                <a:gd name="T31" fmla="*/ 189 h 227"/>
                <a:gd name="T32" fmla="*/ 246 w 265"/>
                <a:gd name="T33" fmla="*/ 151 h 227"/>
                <a:gd name="T34" fmla="*/ 198 w 265"/>
                <a:gd name="T35" fmla="*/ 151 h 227"/>
                <a:gd name="T36" fmla="*/ 198 w 265"/>
                <a:gd name="T37" fmla="*/ 189 h 227"/>
                <a:gd name="T38" fmla="*/ 113 w 265"/>
                <a:gd name="T39" fmla="*/ 189 h 227"/>
                <a:gd name="T40" fmla="*/ 113 w 265"/>
                <a:gd name="T41" fmla="*/ 208 h 227"/>
                <a:gd name="T42" fmla="*/ 246 w 265"/>
                <a:gd name="T43" fmla="*/ 208 h 227"/>
                <a:gd name="T44" fmla="*/ 246 w 265"/>
                <a:gd name="T45" fmla="*/ 151 h 227"/>
                <a:gd name="T46" fmla="*/ 246 w 265"/>
                <a:gd name="T47" fmla="*/ 94 h 227"/>
                <a:gd name="T48" fmla="*/ 198 w 265"/>
                <a:gd name="T49" fmla="*/ 94 h 227"/>
                <a:gd name="T50" fmla="*/ 198 w 265"/>
                <a:gd name="T51" fmla="*/ 132 h 227"/>
                <a:gd name="T52" fmla="*/ 246 w 265"/>
                <a:gd name="T53" fmla="*/ 132 h 227"/>
                <a:gd name="T54" fmla="*/ 246 w 265"/>
                <a:gd name="T55" fmla="*/ 94 h 227"/>
                <a:gd name="T56" fmla="*/ 142 w 265"/>
                <a:gd name="T57" fmla="*/ 57 h 227"/>
                <a:gd name="T58" fmla="*/ 198 w 265"/>
                <a:gd name="T59" fmla="*/ 57 h 227"/>
                <a:gd name="T60" fmla="*/ 198 w 265"/>
                <a:gd name="T61" fmla="*/ 75 h 227"/>
                <a:gd name="T62" fmla="*/ 246 w 265"/>
                <a:gd name="T63" fmla="*/ 75 h 227"/>
                <a:gd name="T64" fmla="*/ 246 w 265"/>
                <a:gd name="T65" fmla="*/ 19 h 227"/>
                <a:gd name="T66" fmla="*/ 142 w 265"/>
                <a:gd name="T67" fmla="*/ 19 h 227"/>
                <a:gd name="T68" fmla="*/ 142 w 265"/>
                <a:gd name="T69" fmla="*/ 57 h 227"/>
                <a:gd name="T70" fmla="*/ 179 w 265"/>
                <a:gd name="T71" fmla="*/ 170 h 227"/>
                <a:gd name="T72" fmla="*/ 179 w 265"/>
                <a:gd name="T73" fmla="*/ 75 h 227"/>
                <a:gd name="T74" fmla="*/ 19 w 265"/>
                <a:gd name="T75" fmla="*/ 75 h 227"/>
                <a:gd name="T76" fmla="*/ 19 w 265"/>
                <a:gd name="T77" fmla="*/ 170 h 227"/>
                <a:gd name="T78" fmla="*/ 179 w 265"/>
                <a:gd name="T79" fmla="*/ 17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65" h="227">
                  <a:moveTo>
                    <a:pt x="227" y="57"/>
                  </a:moveTo>
                  <a:lnTo>
                    <a:pt x="208" y="57"/>
                  </a:lnTo>
                  <a:lnTo>
                    <a:pt x="208" y="38"/>
                  </a:lnTo>
                  <a:lnTo>
                    <a:pt x="227" y="38"/>
                  </a:lnTo>
                  <a:lnTo>
                    <a:pt x="227" y="57"/>
                  </a:lnTo>
                  <a:close/>
                  <a:moveTo>
                    <a:pt x="94" y="189"/>
                  </a:moveTo>
                  <a:lnTo>
                    <a:pt x="0" y="189"/>
                  </a:lnTo>
                  <a:lnTo>
                    <a:pt x="0" y="57"/>
                  </a:lnTo>
                  <a:lnTo>
                    <a:pt x="123" y="57"/>
                  </a:lnTo>
                  <a:lnTo>
                    <a:pt x="123" y="0"/>
                  </a:lnTo>
                  <a:lnTo>
                    <a:pt x="265" y="0"/>
                  </a:lnTo>
                  <a:lnTo>
                    <a:pt x="265" y="227"/>
                  </a:lnTo>
                  <a:lnTo>
                    <a:pt x="56" y="227"/>
                  </a:lnTo>
                  <a:lnTo>
                    <a:pt x="56" y="208"/>
                  </a:lnTo>
                  <a:lnTo>
                    <a:pt x="94" y="208"/>
                  </a:lnTo>
                  <a:lnTo>
                    <a:pt x="94" y="189"/>
                  </a:lnTo>
                  <a:close/>
                  <a:moveTo>
                    <a:pt x="246" y="151"/>
                  </a:moveTo>
                  <a:lnTo>
                    <a:pt x="198" y="151"/>
                  </a:lnTo>
                  <a:lnTo>
                    <a:pt x="198" y="189"/>
                  </a:lnTo>
                  <a:lnTo>
                    <a:pt x="113" y="189"/>
                  </a:lnTo>
                  <a:lnTo>
                    <a:pt x="113" y="208"/>
                  </a:lnTo>
                  <a:lnTo>
                    <a:pt x="246" y="208"/>
                  </a:lnTo>
                  <a:lnTo>
                    <a:pt x="246" y="151"/>
                  </a:lnTo>
                  <a:close/>
                  <a:moveTo>
                    <a:pt x="246" y="94"/>
                  </a:moveTo>
                  <a:lnTo>
                    <a:pt x="198" y="94"/>
                  </a:lnTo>
                  <a:lnTo>
                    <a:pt x="198" y="132"/>
                  </a:lnTo>
                  <a:lnTo>
                    <a:pt x="246" y="132"/>
                  </a:lnTo>
                  <a:lnTo>
                    <a:pt x="246" y="94"/>
                  </a:lnTo>
                  <a:close/>
                  <a:moveTo>
                    <a:pt x="142" y="57"/>
                  </a:moveTo>
                  <a:lnTo>
                    <a:pt x="198" y="57"/>
                  </a:lnTo>
                  <a:lnTo>
                    <a:pt x="198" y="75"/>
                  </a:lnTo>
                  <a:lnTo>
                    <a:pt x="246" y="75"/>
                  </a:lnTo>
                  <a:lnTo>
                    <a:pt x="246" y="19"/>
                  </a:lnTo>
                  <a:lnTo>
                    <a:pt x="142" y="19"/>
                  </a:lnTo>
                  <a:lnTo>
                    <a:pt x="142" y="57"/>
                  </a:lnTo>
                  <a:close/>
                  <a:moveTo>
                    <a:pt x="179" y="170"/>
                  </a:moveTo>
                  <a:lnTo>
                    <a:pt x="179" y="75"/>
                  </a:lnTo>
                  <a:lnTo>
                    <a:pt x="19" y="75"/>
                  </a:lnTo>
                  <a:lnTo>
                    <a:pt x="19" y="170"/>
                  </a:lnTo>
                  <a:lnTo>
                    <a:pt x="179" y="170"/>
                  </a:ln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endParaRPr lang="en-US"/>
            </a:p>
          </p:txBody>
        </p:sp>
        <p:sp>
          <p:nvSpPr>
            <p:cNvPr id="137" name="TextBox 136"/>
            <p:cNvSpPr txBox="1"/>
            <p:nvPr/>
          </p:nvSpPr>
          <p:spPr>
            <a:xfrm>
              <a:off x="8674171" y="5379331"/>
              <a:ext cx="1077455" cy="487645"/>
            </a:xfrm>
            <a:prstGeom prst="rect">
              <a:avLst/>
            </a:prstGeom>
            <a:noFill/>
          </p:spPr>
          <p:txBody>
            <a:bodyPr wrap="none" lIns="91427" tIns="45713" rIns="91427" bIns="45713" rtlCol="0">
              <a:spAutoFit/>
            </a:bodyPr>
            <a:lstStyle>
              <a:defPPr>
                <a:defRPr lang="en-US"/>
              </a:defPPr>
              <a:lvl1pPr algn="ctr" defTabSz="913664">
                <a:lnSpc>
                  <a:spcPct val="90000"/>
                </a:lnSpc>
                <a:defRPr sz="1400" kern="0">
                  <a:gradFill>
                    <a:gsLst>
                      <a:gs pos="0">
                        <a:srgbClr val="FFFFFF"/>
                      </a:gs>
                      <a:gs pos="100000">
                        <a:srgbClr val="FFFFFF"/>
                      </a:gs>
                    </a:gsLst>
                    <a:lin ang="5400000" scaled="1"/>
                  </a:gradFill>
                </a:defRPr>
              </a:lvl1pPr>
            </a:lstStyle>
            <a:p>
              <a:r>
                <a:rPr lang="en-US" sz="1399"/>
                <a:t>Testing in</a:t>
              </a:r>
              <a:br>
                <a:rPr lang="en-US" sz="1399"/>
              </a:br>
              <a:r>
                <a:rPr lang="en-US" sz="1399"/>
                <a:t>production</a:t>
              </a:r>
            </a:p>
          </p:txBody>
        </p:sp>
      </p:grpSp>
      <p:grpSp>
        <p:nvGrpSpPr>
          <p:cNvPr id="39" name="Group 38"/>
          <p:cNvGrpSpPr/>
          <p:nvPr/>
        </p:nvGrpSpPr>
        <p:grpSpPr>
          <a:xfrm>
            <a:off x="10590618" y="4649622"/>
            <a:ext cx="1175397" cy="1217016"/>
            <a:chOff x="10591235" y="4649786"/>
            <a:chExt cx="1175564" cy="1217189"/>
          </a:xfrm>
        </p:grpSpPr>
        <p:sp>
          <p:nvSpPr>
            <p:cNvPr id="24" name="Freeform 21"/>
            <p:cNvSpPr>
              <a:spLocks noChangeAspect="1" noEditPoints="1"/>
            </p:cNvSpPr>
            <p:nvPr/>
          </p:nvSpPr>
          <p:spPr bwMode="auto">
            <a:xfrm>
              <a:off x="10807542" y="4649786"/>
              <a:ext cx="742950" cy="621507"/>
            </a:xfrm>
            <a:custGeom>
              <a:avLst/>
              <a:gdLst>
                <a:gd name="T0" fmla="*/ 95 w 161"/>
                <a:gd name="T1" fmla="*/ 134 h 134"/>
                <a:gd name="T2" fmla="*/ 83 w 161"/>
                <a:gd name="T3" fmla="*/ 123 h 134"/>
                <a:gd name="T4" fmla="*/ 95 w 161"/>
                <a:gd name="T5" fmla="*/ 111 h 134"/>
                <a:gd name="T6" fmla="*/ 106 w 161"/>
                <a:gd name="T7" fmla="*/ 123 h 134"/>
                <a:gd name="T8" fmla="*/ 95 w 161"/>
                <a:gd name="T9" fmla="*/ 134 h 134"/>
                <a:gd name="T10" fmla="*/ 95 w 161"/>
                <a:gd name="T11" fmla="*/ 119 h 134"/>
                <a:gd name="T12" fmla="*/ 91 w 161"/>
                <a:gd name="T13" fmla="*/ 123 h 134"/>
                <a:gd name="T14" fmla="*/ 95 w 161"/>
                <a:gd name="T15" fmla="*/ 126 h 134"/>
                <a:gd name="T16" fmla="*/ 98 w 161"/>
                <a:gd name="T17" fmla="*/ 123 h 134"/>
                <a:gd name="T18" fmla="*/ 95 w 161"/>
                <a:gd name="T19" fmla="*/ 119 h 134"/>
                <a:gd name="T20" fmla="*/ 29 w 161"/>
                <a:gd name="T21" fmla="*/ 134 h 134"/>
                <a:gd name="T22" fmla="*/ 18 w 161"/>
                <a:gd name="T23" fmla="*/ 123 h 134"/>
                <a:gd name="T24" fmla="*/ 29 w 161"/>
                <a:gd name="T25" fmla="*/ 111 h 134"/>
                <a:gd name="T26" fmla="*/ 40 w 161"/>
                <a:gd name="T27" fmla="*/ 123 h 134"/>
                <a:gd name="T28" fmla="*/ 29 w 161"/>
                <a:gd name="T29" fmla="*/ 134 h 134"/>
                <a:gd name="T30" fmla="*/ 29 w 161"/>
                <a:gd name="T31" fmla="*/ 119 h 134"/>
                <a:gd name="T32" fmla="*/ 26 w 161"/>
                <a:gd name="T33" fmla="*/ 123 h 134"/>
                <a:gd name="T34" fmla="*/ 29 w 161"/>
                <a:gd name="T35" fmla="*/ 126 h 134"/>
                <a:gd name="T36" fmla="*/ 32 w 161"/>
                <a:gd name="T37" fmla="*/ 123 h 134"/>
                <a:gd name="T38" fmla="*/ 29 w 161"/>
                <a:gd name="T39" fmla="*/ 119 h 134"/>
                <a:gd name="T40" fmla="*/ 130 w 161"/>
                <a:gd name="T41" fmla="*/ 0 h 134"/>
                <a:gd name="T42" fmla="*/ 126 w 161"/>
                <a:gd name="T43" fmla="*/ 15 h 134"/>
                <a:gd name="T44" fmla="*/ 0 w 161"/>
                <a:gd name="T45" fmla="*/ 15 h 134"/>
                <a:gd name="T46" fmla="*/ 16 w 161"/>
                <a:gd name="T47" fmla="*/ 86 h 134"/>
                <a:gd name="T48" fmla="*/ 109 w 161"/>
                <a:gd name="T49" fmla="*/ 86 h 134"/>
                <a:gd name="T50" fmla="*/ 105 w 161"/>
                <a:gd name="T51" fmla="*/ 100 h 134"/>
                <a:gd name="T52" fmla="*/ 14 w 161"/>
                <a:gd name="T53" fmla="*/ 100 h 134"/>
                <a:gd name="T54" fmla="*/ 14 w 161"/>
                <a:gd name="T55" fmla="*/ 108 h 134"/>
                <a:gd name="T56" fmla="*/ 111 w 161"/>
                <a:gd name="T57" fmla="*/ 108 h 134"/>
                <a:gd name="T58" fmla="*/ 136 w 161"/>
                <a:gd name="T59" fmla="*/ 8 h 134"/>
                <a:gd name="T60" fmla="*/ 161 w 161"/>
                <a:gd name="T61" fmla="*/ 8 h 134"/>
                <a:gd name="T62" fmla="*/ 161 w 161"/>
                <a:gd name="T63" fmla="*/ 0 h 134"/>
                <a:gd name="T64" fmla="*/ 130 w 161"/>
                <a:gd name="T65" fmla="*/ 0 h 134"/>
                <a:gd name="T66" fmla="*/ 23 w 161"/>
                <a:gd name="T67" fmla="*/ 78 h 134"/>
                <a:gd name="T68" fmla="*/ 10 w 161"/>
                <a:gd name="T69" fmla="*/ 23 h 134"/>
                <a:gd name="T70" fmla="*/ 124 w 161"/>
                <a:gd name="T71" fmla="*/ 23 h 134"/>
                <a:gd name="T72" fmla="*/ 111 w 161"/>
                <a:gd name="T73" fmla="*/ 78 h 134"/>
                <a:gd name="T74" fmla="*/ 23 w 161"/>
                <a:gd name="T75" fmla="*/ 78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1" h="134">
                  <a:moveTo>
                    <a:pt x="95" y="134"/>
                  </a:moveTo>
                  <a:cubicBezTo>
                    <a:pt x="88" y="134"/>
                    <a:pt x="83" y="129"/>
                    <a:pt x="83" y="123"/>
                  </a:cubicBezTo>
                  <a:cubicBezTo>
                    <a:pt x="83" y="116"/>
                    <a:pt x="88" y="111"/>
                    <a:pt x="95" y="111"/>
                  </a:cubicBezTo>
                  <a:cubicBezTo>
                    <a:pt x="101" y="111"/>
                    <a:pt x="106" y="116"/>
                    <a:pt x="106" y="123"/>
                  </a:cubicBezTo>
                  <a:cubicBezTo>
                    <a:pt x="106" y="129"/>
                    <a:pt x="101" y="134"/>
                    <a:pt x="95" y="134"/>
                  </a:cubicBezTo>
                  <a:close/>
                  <a:moveTo>
                    <a:pt x="95" y="119"/>
                  </a:moveTo>
                  <a:cubicBezTo>
                    <a:pt x="93" y="119"/>
                    <a:pt x="91" y="121"/>
                    <a:pt x="91" y="123"/>
                  </a:cubicBezTo>
                  <a:cubicBezTo>
                    <a:pt x="91" y="125"/>
                    <a:pt x="93" y="126"/>
                    <a:pt x="95" y="126"/>
                  </a:cubicBezTo>
                  <a:cubicBezTo>
                    <a:pt x="96" y="126"/>
                    <a:pt x="98" y="125"/>
                    <a:pt x="98" y="123"/>
                  </a:cubicBezTo>
                  <a:cubicBezTo>
                    <a:pt x="98" y="121"/>
                    <a:pt x="96" y="119"/>
                    <a:pt x="95" y="119"/>
                  </a:cubicBezTo>
                  <a:close/>
                  <a:moveTo>
                    <a:pt x="29" y="134"/>
                  </a:moveTo>
                  <a:cubicBezTo>
                    <a:pt x="23" y="134"/>
                    <a:pt x="18" y="129"/>
                    <a:pt x="18" y="123"/>
                  </a:cubicBezTo>
                  <a:cubicBezTo>
                    <a:pt x="18" y="116"/>
                    <a:pt x="23" y="111"/>
                    <a:pt x="29" y="111"/>
                  </a:cubicBezTo>
                  <a:cubicBezTo>
                    <a:pt x="35" y="111"/>
                    <a:pt x="40" y="116"/>
                    <a:pt x="40" y="123"/>
                  </a:cubicBezTo>
                  <a:cubicBezTo>
                    <a:pt x="40" y="129"/>
                    <a:pt x="35" y="134"/>
                    <a:pt x="29" y="134"/>
                  </a:cubicBezTo>
                  <a:close/>
                  <a:moveTo>
                    <a:pt x="29" y="119"/>
                  </a:moveTo>
                  <a:cubicBezTo>
                    <a:pt x="27" y="119"/>
                    <a:pt x="26" y="121"/>
                    <a:pt x="26" y="123"/>
                  </a:cubicBezTo>
                  <a:cubicBezTo>
                    <a:pt x="26" y="125"/>
                    <a:pt x="27" y="126"/>
                    <a:pt x="29" y="126"/>
                  </a:cubicBezTo>
                  <a:cubicBezTo>
                    <a:pt x="31" y="126"/>
                    <a:pt x="32" y="125"/>
                    <a:pt x="32" y="123"/>
                  </a:cubicBezTo>
                  <a:cubicBezTo>
                    <a:pt x="32" y="121"/>
                    <a:pt x="31" y="119"/>
                    <a:pt x="29" y="119"/>
                  </a:cubicBezTo>
                  <a:close/>
                  <a:moveTo>
                    <a:pt x="130" y="0"/>
                  </a:moveTo>
                  <a:cubicBezTo>
                    <a:pt x="126" y="15"/>
                    <a:pt x="126" y="15"/>
                    <a:pt x="126" y="15"/>
                  </a:cubicBezTo>
                  <a:cubicBezTo>
                    <a:pt x="0" y="15"/>
                    <a:pt x="0" y="15"/>
                    <a:pt x="0" y="15"/>
                  </a:cubicBezTo>
                  <a:cubicBezTo>
                    <a:pt x="16" y="86"/>
                    <a:pt x="16" y="86"/>
                    <a:pt x="16" y="86"/>
                  </a:cubicBezTo>
                  <a:cubicBezTo>
                    <a:pt x="109" y="86"/>
                    <a:pt x="109" y="86"/>
                    <a:pt x="109" y="86"/>
                  </a:cubicBezTo>
                  <a:cubicBezTo>
                    <a:pt x="105" y="100"/>
                    <a:pt x="105" y="100"/>
                    <a:pt x="105" y="100"/>
                  </a:cubicBezTo>
                  <a:cubicBezTo>
                    <a:pt x="14" y="100"/>
                    <a:pt x="14" y="100"/>
                    <a:pt x="14" y="100"/>
                  </a:cubicBezTo>
                  <a:cubicBezTo>
                    <a:pt x="14" y="108"/>
                    <a:pt x="14" y="108"/>
                    <a:pt x="14" y="108"/>
                  </a:cubicBezTo>
                  <a:cubicBezTo>
                    <a:pt x="111" y="108"/>
                    <a:pt x="111" y="108"/>
                    <a:pt x="111" y="108"/>
                  </a:cubicBezTo>
                  <a:cubicBezTo>
                    <a:pt x="136" y="8"/>
                    <a:pt x="136" y="8"/>
                    <a:pt x="136" y="8"/>
                  </a:cubicBezTo>
                  <a:cubicBezTo>
                    <a:pt x="161" y="8"/>
                    <a:pt x="161" y="8"/>
                    <a:pt x="161" y="8"/>
                  </a:cubicBezTo>
                  <a:cubicBezTo>
                    <a:pt x="161" y="0"/>
                    <a:pt x="161" y="0"/>
                    <a:pt x="161" y="0"/>
                  </a:cubicBezTo>
                  <a:lnTo>
                    <a:pt x="130" y="0"/>
                  </a:lnTo>
                  <a:close/>
                  <a:moveTo>
                    <a:pt x="23" y="78"/>
                  </a:moveTo>
                  <a:cubicBezTo>
                    <a:pt x="10" y="23"/>
                    <a:pt x="10" y="23"/>
                    <a:pt x="10" y="23"/>
                  </a:cubicBezTo>
                  <a:cubicBezTo>
                    <a:pt x="124" y="23"/>
                    <a:pt x="124" y="23"/>
                    <a:pt x="124" y="23"/>
                  </a:cubicBezTo>
                  <a:cubicBezTo>
                    <a:pt x="111" y="78"/>
                    <a:pt x="111" y="78"/>
                    <a:pt x="111" y="78"/>
                  </a:cubicBezTo>
                  <a:lnTo>
                    <a:pt x="23" y="78"/>
                  </a:ln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endParaRPr lang="en-US"/>
            </a:p>
          </p:txBody>
        </p:sp>
        <p:sp>
          <p:nvSpPr>
            <p:cNvPr id="140" name="TextBox 139"/>
            <p:cNvSpPr txBox="1"/>
            <p:nvPr/>
          </p:nvSpPr>
          <p:spPr>
            <a:xfrm>
              <a:off x="10591235" y="5379330"/>
              <a:ext cx="1175564" cy="487645"/>
            </a:xfrm>
            <a:prstGeom prst="rect">
              <a:avLst/>
            </a:prstGeom>
            <a:noFill/>
          </p:spPr>
          <p:txBody>
            <a:bodyPr wrap="none" lIns="91427" tIns="45713" rIns="91427" bIns="45713" rtlCol="0">
              <a:spAutoFit/>
            </a:bodyPr>
            <a:lstStyle>
              <a:defPPr>
                <a:defRPr lang="en-US"/>
              </a:defPPr>
              <a:lvl1pPr algn="ctr" defTabSz="913664">
                <a:lnSpc>
                  <a:spcPct val="90000"/>
                </a:lnSpc>
                <a:defRPr sz="1400" kern="0">
                  <a:gradFill>
                    <a:gsLst>
                      <a:gs pos="0">
                        <a:srgbClr val="FFFFFF"/>
                      </a:gs>
                      <a:gs pos="100000">
                        <a:srgbClr val="FFFFFF"/>
                      </a:gs>
                    </a:gsLst>
                    <a:lin ang="5400000" scaled="1"/>
                  </a:gradFill>
                </a:defRPr>
              </a:lvl1pPr>
            </a:lstStyle>
            <a:p>
              <a:r>
                <a:rPr lang="en-US" sz="1399"/>
                <a:t>App gallery</a:t>
              </a:r>
              <a:br>
                <a:rPr lang="en-US" sz="1399"/>
              </a:br>
              <a:r>
                <a:rPr lang="en-US" sz="1399"/>
                <a:t>marketplace</a:t>
              </a:r>
            </a:p>
          </p:txBody>
        </p:sp>
      </p:grpSp>
      <p:grpSp>
        <p:nvGrpSpPr>
          <p:cNvPr id="29" name="Group 28"/>
          <p:cNvGrpSpPr/>
          <p:nvPr/>
        </p:nvGrpSpPr>
        <p:grpSpPr>
          <a:xfrm>
            <a:off x="502586" y="2670029"/>
            <a:ext cx="1508919" cy="1314809"/>
            <a:chOff x="501774" y="2669912"/>
            <a:chExt cx="1509134" cy="1314995"/>
          </a:xfrm>
        </p:grpSpPr>
        <p:sp>
          <p:nvSpPr>
            <p:cNvPr id="73" name="Freeform 90"/>
            <p:cNvSpPr>
              <a:spLocks noChangeAspect="1" noEditPoints="1"/>
            </p:cNvSpPr>
            <p:nvPr/>
          </p:nvSpPr>
          <p:spPr bwMode="auto">
            <a:xfrm>
              <a:off x="895581" y="2669912"/>
              <a:ext cx="721520" cy="721520"/>
            </a:xfrm>
            <a:custGeom>
              <a:avLst/>
              <a:gdLst>
                <a:gd name="T0" fmla="*/ 64 w 128"/>
                <a:gd name="T1" fmla="*/ 0 h 128"/>
                <a:gd name="T2" fmla="*/ 0 w 128"/>
                <a:gd name="T3" fmla="*/ 64 h 128"/>
                <a:gd name="T4" fmla="*/ 64 w 128"/>
                <a:gd name="T5" fmla="*/ 128 h 128"/>
                <a:gd name="T6" fmla="*/ 128 w 128"/>
                <a:gd name="T7" fmla="*/ 64 h 128"/>
                <a:gd name="T8" fmla="*/ 64 w 128"/>
                <a:gd name="T9" fmla="*/ 0 h 128"/>
                <a:gd name="T10" fmla="*/ 115 w 128"/>
                <a:gd name="T11" fmla="*/ 40 h 128"/>
                <a:gd name="T12" fmla="*/ 90 w 128"/>
                <a:gd name="T13" fmla="*/ 40 h 128"/>
                <a:gd name="T14" fmla="*/ 79 w 128"/>
                <a:gd name="T15" fmla="*/ 11 h 128"/>
                <a:gd name="T16" fmla="*/ 115 w 128"/>
                <a:gd name="T17" fmla="*/ 40 h 128"/>
                <a:gd name="T18" fmla="*/ 120 w 128"/>
                <a:gd name="T19" fmla="*/ 64 h 128"/>
                <a:gd name="T20" fmla="*/ 118 w 128"/>
                <a:gd name="T21" fmla="*/ 80 h 128"/>
                <a:gd name="T22" fmla="*/ 91 w 128"/>
                <a:gd name="T23" fmla="*/ 80 h 128"/>
                <a:gd name="T24" fmla="*/ 91 w 128"/>
                <a:gd name="T25" fmla="*/ 64 h 128"/>
                <a:gd name="T26" fmla="*/ 91 w 128"/>
                <a:gd name="T27" fmla="*/ 48 h 128"/>
                <a:gd name="T28" fmla="*/ 118 w 128"/>
                <a:gd name="T29" fmla="*/ 48 h 128"/>
                <a:gd name="T30" fmla="*/ 120 w 128"/>
                <a:gd name="T31" fmla="*/ 64 h 128"/>
                <a:gd name="T32" fmla="*/ 64 w 128"/>
                <a:gd name="T33" fmla="*/ 120 h 128"/>
                <a:gd name="T34" fmla="*/ 47 w 128"/>
                <a:gd name="T35" fmla="*/ 88 h 128"/>
                <a:gd name="T36" fmla="*/ 81 w 128"/>
                <a:gd name="T37" fmla="*/ 88 h 128"/>
                <a:gd name="T38" fmla="*/ 64 w 128"/>
                <a:gd name="T39" fmla="*/ 120 h 128"/>
                <a:gd name="T40" fmla="*/ 46 w 128"/>
                <a:gd name="T41" fmla="*/ 80 h 128"/>
                <a:gd name="T42" fmla="*/ 45 w 128"/>
                <a:gd name="T43" fmla="*/ 64 h 128"/>
                <a:gd name="T44" fmla="*/ 46 w 128"/>
                <a:gd name="T45" fmla="*/ 48 h 128"/>
                <a:gd name="T46" fmla="*/ 83 w 128"/>
                <a:gd name="T47" fmla="*/ 48 h 128"/>
                <a:gd name="T48" fmla="*/ 83 w 128"/>
                <a:gd name="T49" fmla="*/ 64 h 128"/>
                <a:gd name="T50" fmla="*/ 83 w 128"/>
                <a:gd name="T51" fmla="*/ 80 h 128"/>
                <a:gd name="T52" fmla="*/ 46 w 128"/>
                <a:gd name="T53" fmla="*/ 80 h 128"/>
                <a:gd name="T54" fmla="*/ 8 w 128"/>
                <a:gd name="T55" fmla="*/ 64 h 128"/>
                <a:gd name="T56" fmla="*/ 11 w 128"/>
                <a:gd name="T57" fmla="*/ 48 h 128"/>
                <a:gd name="T58" fmla="*/ 38 w 128"/>
                <a:gd name="T59" fmla="*/ 48 h 128"/>
                <a:gd name="T60" fmla="*/ 37 w 128"/>
                <a:gd name="T61" fmla="*/ 64 h 128"/>
                <a:gd name="T62" fmla="*/ 38 w 128"/>
                <a:gd name="T63" fmla="*/ 80 h 128"/>
                <a:gd name="T64" fmla="*/ 11 w 128"/>
                <a:gd name="T65" fmla="*/ 80 h 128"/>
                <a:gd name="T66" fmla="*/ 8 w 128"/>
                <a:gd name="T67" fmla="*/ 64 h 128"/>
                <a:gd name="T68" fmla="*/ 64 w 128"/>
                <a:gd name="T69" fmla="*/ 8 h 128"/>
                <a:gd name="T70" fmla="*/ 81 w 128"/>
                <a:gd name="T71" fmla="*/ 40 h 128"/>
                <a:gd name="T72" fmla="*/ 47 w 128"/>
                <a:gd name="T73" fmla="*/ 40 h 128"/>
                <a:gd name="T74" fmla="*/ 64 w 128"/>
                <a:gd name="T75" fmla="*/ 8 h 128"/>
                <a:gd name="T76" fmla="*/ 49 w 128"/>
                <a:gd name="T77" fmla="*/ 11 h 128"/>
                <a:gd name="T78" fmla="*/ 39 w 128"/>
                <a:gd name="T79" fmla="*/ 40 h 128"/>
                <a:gd name="T80" fmla="*/ 14 w 128"/>
                <a:gd name="T81" fmla="*/ 40 h 128"/>
                <a:gd name="T82" fmla="*/ 49 w 128"/>
                <a:gd name="T83" fmla="*/ 11 h 128"/>
                <a:gd name="T84" fmla="*/ 14 w 128"/>
                <a:gd name="T85" fmla="*/ 88 h 128"/>
                <a:gd name="T86" fmla="*/ 39 w 128"/>
                <a:gd name="T87" fmla="*/ 88 h 128"/>
                <a:gd name="T88" fmla="*/ 49 w 128"/>
                <a:gd name="T89" fmla="*/ 118 h 128"/>
                <a:gd name="T90" fmla="*/ 14 w 128"/>
                <a:gd name="T91" fmla="*/ 88 h 128"/>
                <a:gd name="T92" fmla="*/ 79 w 128"/>
                <a:gd name="T93" fmla="*/ 118 h 128"/>
                <a:gd name="T94" fmla="*/ 90 w 128"/>
                <a:gd name="T95" fmla="*/ 88 h 128"/>
                <a:gd name="T96" fmla="*/ 115 w 128"/>
                <a:gd name="T97" fmla="*/ 88 h 128"/>
                <a:gd name="T98" fmla="*/ 79 w 128"/>
                <a:gd name="T99" fmla="*/ 11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8" h="128">
                  <a:moveTo>
                    <a:pt x="64" y="0"/>
                  </a:moveTo>
                  <a:cubicBezTo>
                    <a:pt x="29" y="0"/>
                    <a:pt x="0" y="29"/>
                    <a:pt x="0" y="64"/>
                  </a:cubicBezTo>
                  <a:cubicBezTo>
                    <a:pt x="0" y="100"/>
                    <a:pt x="29" y="128"/>
                    <a:pt x="64" y="128"/>
                  </a:cubicBezTo>
                  <a:cubicBezTo>
                    <a:pt x="100" y="128"/>
                    <a:pt x="128" y="100"/>
                    <a:pt x="128" y="64"/>
                  </a:cubicBezTo>
                  <a:cubicBezTo>
                    <a:pt x="128" y="29"/>
                    <a:pt x="100" y="0"/>
                    <a:pt x="64" y="0"/>
                  </a:cubicBezTo>
                  <a:moveTo>
                    <a:pt x="115" y="40"/>
                  </a:moveTo>
                  <a:cubicBezTo>
                    <a:pt x="90" y="40"/>
                    <a:pt x="90" y="40"/>
                    <a:pt x="90" y="40"/>
                  </a:cubicBezTo>
                  <a:cubicBezTo>
                    <a:pt x="88" y="29"/>
                    <a:pt x="84" y="18"/>
                    <a:pt x="79" y="11"/>
                  </a:cubicBezTo>
                  <a:cubicBezTo>
                    <a:pt x="95" y="15"/>
                    <a:pt x="108" y="26"/>
                    <a:pt x="115" y="40"/>
                  </a:cubicBezTo>
                  <a:moveTo>
                    <a:pt x="120" y="64"/>
                  </a:moveTo>
                  <a:cubicBezTo>
                    <a:pt x="120" y="70"/>
                    <a:pt x="120" y="75"/>
                    <a:pt x="118" y="80"/>
                  </a:cubicBezTo>
                  <a:cubicBezTo>
                    <a:pt x="91" y="80"/>
                    <a:pt x="91" y="80"/>
                    <a:pt x="91" y="80"/>
                  </a:cubicBezTo>
                  <a:cubicBezTo>
                    <a:pt x="91" y="75"/>
                    <a:pt x="91" y="70"/>
                    <a:pt x="91" y="64"/>
                  </a:cubicBezTo>
                  <a:cubicBezTo>
                    <a:pt x="91" y="59"/>
                    <a:pt x="91" y="54"/>
                    <a:pt x="91" y="48"/>
                  </a:cubicBezTo>
                  <a:cubicBezTo>
                    <a:pt x="118" y="48"/>
                    <a:pt x="118" y="48"/>
                    <a:pt x="118" y="48"/>
                  </a:cubicBezTo>
                  <a:cubicBezTo>
                    <a:pt x="120" y="53"/>
                    <a:pt x="120" y="59"/>
                    <a:pt x="120" y="64"/>
                  </a:cubicBezTo>
                  <a:moveTo>
                    <a:pt x="64" y="120"/>
                  </a:moveTo>
                  <a:cubicBezTo>
                    <a:pt x="58" y="120"/>
                    <a:pt x="51" y="108"/>
                    <a:pt x="47" y="88"/>
                  </a:cubicBezTo>
                  <a:cubicBezTo>
                    <a:pt x="81" y="88"/>
                    <a:pt x="81" y="88"/>
                    <a:pt x="81" y="88"/>
                  </a:cubicBezTo>
                  <a:cubicBezTo>
                    <a:pt x="78" y="108"/>
                    <a:pt x="71" y="120"/>
                    <a:pt x="64" y="120"/>
                  </a:cubicBezTo>
                  <a:moveTo>
                    <a:pt x="46" y="80"/>
                  </a:moveTo>
                  <a:cubicBezTo>
                    <a:pt x="46" y="75"/>
                    <a:pt x="45" y="70"/>
                    <a:pt x="45" y="64"/>
                  </a:cubicBezTo>
                  <a:cubicBezTo>
                    <a:pt x="45" y="59"/>
                    <a:pt x="46" y="53"/>
                    <a:pt x="46" y="48"/>
                  </a:cubicBezTo>
                  <a:cubicBezTo>
                    <a:pt x="83" y="48"/>
                    <a:pt x="83" y="48"/>
                    <a:pt x="83" y="48"/>
                  </a:cubicBezTo>
                  <a:cubicBezTo>
                    <a:pt x="83" y="53"/>
                    <a:pt x="83" y="59"/>
                    <a:pt x="83" y="64"/>
                  </a:cubicBezTo>
                  <a:cubicBezTo>
                    <a:pt x="83" y="70"/>
                    <a:pt x="83" y="75"/>
                    <a:pt x="83" y="80"/>
                  </a:cubicBezTo>
                  <a:lnTo>
                    <a:pt x="46" y="80"/>
                  </a:lnTo>
                  <a:close/>
                  <a:moveTo>
                    <a:pt x="8" y="64"/>
                  </a:moveTo>
                  <a:cubicBezTo>
                    <a:pt x="8" y="59"/>
                    <a:pt x="9" y="53"/>
                    <a:pt x="11" y="48"/>
                  </a:cubicBezTo>
                  <a:cubicBezTo>
                    <a:pt x="38" y="48"/>
                    <a:pt x="38" y="48"/>
                    <a:pt x="38" y="48"/>
                  </a:cubicBezTo>
                  <a:cubicBezTo>
                    <a:pt x="38" y="54"/>
                    <a:pt x="37" y="59"/>
                    <a:pt x="37" y="64"/>
                  </a:cubicBezTo>
                  <a:cubicBezTo>
                    <a:pt x="37" y="70"/>
                    <a:pt x="38" y="75"/>
                    <a:pt x="38" y="80"/>
                  </a:cubicBezTo>
                  <a:cubicBezTo>
                    <a:pt x="11" y="80"/>
                    <a:pt x="11" y="80"/>
                    <a:pt x="11" y="80"/>
                  </a:cubicBezTo>
                  <a:cubicBezTo>
                    <a:pt x="9" y="75"/>
                    <a:pt x="8" y="70"/>
                    <a:pt x="8" y="64"/>
                  </a:cubicBezTo>
                  <a:moveTo>
                    <a:pt x="64" y="8"/>
                  </a:moveTo>
                  <a:cubicBezTo>
                    <a:pt x="71" y="8"/>
                    <a:pt x="78" y="21"/>
                    <a:pt x="81" y="40"/>
                  </a:cubicBezTo>
                  <a:cubicBezTo>
                    <a:pt x="47" y="40"/>
                    <a:pt x="47" y="40"/>
                    <a:pt x="47" y="40"/>
                  </a:cubicBezTo>
                  <a:cubicBezTo>
                    <a:pt x="51" y="21"/>
                    <a:pt x="58" y="8"/>
                    <a:pt x="64" y="8"/>
                  </a:cubicBezTo>
                  <a:moveTo>
                    <a:pt x="49" y="11"/>
                  </a:moveTo>
                  <a:cubicBezTo>
                    <a:pt x="45" y="18"/>
                    <a:pt x="41" y="29"/>
                    <a:pt x="39" y="40"/>
                  </a:cubicBezTo>
                  <a:cubicBezTo>
                    <a:pt x="14" y="40"/>
                    <a:pt x="14" y="40"/>
                    <a:pt x="14" y="40"/>
                  </a:cubicBezTo>
                  <a:cubicBezTo>
                    <a:pt x="21" y="26"/>
                    <a:pt x="34" y="15"/>
                    <a:pt x="49" y="11"/>
                  </a:cubicBezTo>
                  <a:moveTo>
                    <a:pt x="14" y="88"/>
                  </a:moveTo>
                  <a:cubicBezTo>
                    <a:pt x="39" y="88"/>
                    <a:pt x="39" y="88"/>
                    <a:pt x="39" y="88"/>
                  </a:cubicBezTo>
                  <a:cubicBezTo>
                    <a:pt x="41" y="100"/>
                    <a:pt x="45" y="111"/>
                    <a:pt x="49" y="118"/>
                  </a:cubicBezTo>
                  <a:cubicBezTo>
                    <a:pt x="34" y="114"/>
                    <a:pt x="21" y="103"/>
                    <a:pt x="14" y="88"/>
                  </a:cubicBezTo>
                  <a:moveTo>
                    <a:pt x="79" y="118"/>
                  </a:moveTo>
                  <a:cubicBezTo>
                    <a:pt x="84" y="111"/>
                    <a:pt x="88" y="100"/>
                    <a:pt x="90" y="88"/>
                  </a:cubicBezTo>
                  <a:cubicBezTo>
                    <a:pt x="115" y="88"/>
                    <a:pt x="115" y="88"/>
                    <a:pt x="115" y="88"/>
                  </a:cubicBezTo>
                  <a:cubicBezTo>
                    <a:pt x="108" y="103"/>
                    <a:pt x="95" y="114"/>
                    <a:pt x="79" y="118"/>
                  </a:cubicBezTo>
                </a:path>
              </a:pathLst>
            </a:custGeom>
            <a:solidFill>
              <a:srgbClr val="FFFFFF"/>
            </a:solidFill>
            <a:ln>
              <a:noFill/>
            </a:ln>
          </p:spPr>
          <p:txBody>
            <a:bodyPr vert="horz" wrap="square" lIns="91427" tIns="45713" rIns="91427" bIns="45713" numCol="1" anchor="t" anchorCtr="0" compatLnSpc="1">
              <a:prstTxWarp prst="textNoShape">
                <a:avLst/>
              </a:prstTxWarp>
            </a:bodyPr>
            <a:lstStyle/>
            <a:p>
              <a:endParaRPr lang="en-US"/>
            </a:p>
          </p:txBody>
        </p:sp>
        <p:sp>
          <p:nvSpPr>
            <p:cNvPr id="107" name="TextBox 106"/>
            <p:cNvSpPr txBox="1"/>
            <p:nvPr/>
          </p:nvSpPr>
          <p:spPr>
            <a:xfrm>
              <a:off x="501774" y="3497262"/>
              <a:ext cx="1509134" cy="487645"/>
            </a:xfrm>
            <a:prstGeom prst="rect">
              <a:avLst/>
            </a:prstGeom>
            <a:noFill/>
          </p:spPr>
          <p:txBody>
            <a:bodyPr wrap="none" lIns="91427" tIns="45713" rIns="91427" bIns="45713" rtlCol="0">
              <a:spAutoFit/>
            </a:bodyPr>
            <a:lstStyle/>
            <a:p>
              <a:pPr algn="ctr" defTabSz="913489">
                <a:lnSpc>
                  <a:spcPct val="90000"/>
                </a:lnSpc>
                <a:defRPr/>
              </a:pPr>
              <a:r>
                <a:rPr lang="en-US" sz="1399" kern="0">
                  <a:gradFill>
                    <a:gsLst>
                      <a:gs pos="0">
                        <a:srgbClr val="FFFFFF"/>
                      </a:gs>
                      <a:gs pos="100000">
                        <a:srgbClr val="FFFFFF"/>
                      </a:gs>
                    </a:gsLst>
                    <a:lin ang="5400000" scaled="1"/>
                  </a:gradFill>
                </a:rPr>
                <a:t>Global data</a:t>
              </a:r>
              <a:br>
                <a:rPr lang="en-US" sz="1399" kern="0">
                  <a:gradFill>
                    <a:gsLst>
                      <a:gs pos="0">
                        <a:srgbClr val="FFFFFF"/>
                      </a:gs>
                      <a:gs pos="100000">
                        <a:srgbClr val="FFFFFF"/>
                      </a:gs>
                    </a:gsLst>
                    <a:lin ang="5400000" scaled="1"/>
                  </a:gradFill>
                </a:rPr>
              </a:br>
              <a:r>
                <a:rPr lang="en-US" sz="1399" kern="0">
                  <a:gradFill>
                    <a:gsLst>
                      <a:gs pos="0">
                        <a:srgbClr val="FFFFFF"/>
                      </a:gs>
                      <a:gs pos="100000">
                        <a:srgbClr val="FFFFFF"/>
                      </a:gs>
                    </a:gsLst>
                    <a:lin ang="5400000" scaled="1"/>
                  </a:gradFill>
                </a:rPr>
                <a:t>center footprint </a:t>
              </a:r>
            </a:p>
          </p:txBody>
        </p:sp>
      </p:grpSp>
      <p:grpSp>
        <p:nvGrpSpPr>
          <p:cNvPr id="32" name="Group 31"/>
          <p:cNvGrpSpPr/>
          <p:nvPr/>
        </p:nvGrpSpPr>
        <p:grpSpPr>
          <a:xfrm>
            <a:off x="2491262" y="2756458"/>
            <a:ext cx="1456602" cy="1030752"/>
            <a:chOff x="2490732" y="2756352"/>
            <a:chExt cx="1456808" cy="1030898"/>
          </a:xfrm>
        </p:grpSpPr>
        <p:sp>
          <p:nvSpPr>
            <p:cNvPr id="15" name="Freeform 9"/>
            <p:cNvSpPr>
              <a:spLocks noChangeAspect="1" noEditPoints="1"/>
            </p:cNvSpPr>
            <p:nvPr/>
          </p:nvSpPr>
          <p:spPr bwMode="auto">
            <a:xfrm>
              <a:off x="2826574" y="2756352"/>
              <a:ext cx="785123" cy="548640"/>
            </a:xfrm>
            <a:custGeom>
              <a:avLst/>
              <a:gdLst>
                <a:gd name="T0" fmla="*/ 28 w 128"/>
                <a:gd name="T1" fmla="*/ 88 h 88"/>
                <a:gd name="T2" fmla="*/ 94 w 128"/>
                <a:gd name="T3" fmla="*/ 88 h 88"/>
                <a:gd name="T4" fmla="*/ 128 w 128"/>
                <a:gd name="T5" fmla="*/ 54 h 88"/>
                <a:gd name="T6" fmla="*/ 96 w 128"/>
                <a:gd name="T7" fmla="*/ 20 h 88"/>
                <a:gd name="T8" fmla="*/ 64 w 128"/>
                <a:gd name="T9" fmla="*/ 0 h 88"/>
                <a:gd name="T10" fmla="*/ 28 w 128"/>
                <a:gd name="T11" fmla="*/ 32 h 88"/>
                <a:gd name="T12" fmla="*/ 28 w 128"/>
                <a:gd name="T13" fmla="*/ 32 h 88"/>
                <a:gd name="T14" fmla="*/ 0 w 128"/>
                <a:gd name="T15" fmla="*/ 60 h 88"/>
                <a:gd name="T16" fmla="*/ 28 w 128"/>
                <a:gd name="T17" fmla="*/ 88 h 88"/>
                <a:gd name="T18" fmla="*/ 28 w 128"/>
                <a:gd name="T19" fmla="*/ 40 h 88"/>
                <a:gd name="T20" fmla="*/ 31 w 128"/>
                <a:gd name="T21" fmla="*/ 40 h 88"/>
                <a:gd name="T22" fmla="*/ 36 w 128"/>
                <a:gd name="T23" fmla="*/ 41 h 88"/>
                <a:gd name="T24" fmla="*/ 36 w 128"/>
                <a:gd name="T25" fmla="*/ 36 h 88"/>
                <a:gd name="T26" fmla="*/ 64 w 128"/>
                <a:gd name="T27" fmla="*/ 8 h 88"/>
                <a:gd name="T28" fmla="*/ 90 w 128"/>
                <a:gd name="T29" fmla="*/ 26 h 88"/>
                <a:gd name="T30" fmla="*/ 91 w 128"/>
                <a:gd name="T31" fmla="*/ 28 h 88"/>
                <a:gd name="T32" fmla="*/ 94 w 128"/>
                <a:gd name="T33" fmla="*/ 28 h 88"/>
                <a:gd name="T34" fmla="*/ 120 w 128"/>
                <a:gd name="T35" fmla="*/ 54 h 88"/>
                <a:gd name="T36" fmla="*/ 94 w 128"/>
                <a:gd name="T37" fmla="*/ 80 h 88"/>
                <a:gd name="T38" fmla="*/ 28 w 128"/>
                <a:gd name="T39" fmla="*/ 80 h 88"/>
                <a:gd name="T40" fmla="*/ 8 w 128"/>
                <a:gd name="T41" fmla="*/ 60 h 88"/>
                <a:gd name="T42" fmla="*/ 28 w 128"/>
                <a:gd name="T43" fmla="*/ 40 h 88"/>
                <a:gd name="T44" fmla="*/ 38 w 128"/>
                <a:gd name="T45" fmla="*/ 80 h 88"/>
                <a:gd name="T46" fmla="*/ 33 w 128"/>
                <a:gd name="T47" fmla="*/ 74 h 88"/>
                <a:gd name="T48" fmla="*/ 38 w 128"/>
                <a:gd name="T49" fmla="*/ 69 h 88"/>
                <a:gd name="T50" fmla="*/ 43 w 128"/>
                <a:gd name="T51" fmla="*/ 75 h 88"/>
                <a:gd name="T52" fmla="*/ 38 w 128"/>
                <a:gd name="T53" fmla="*/ 80 h 88"/>
                <a:gd name="T54" fmla="*/ 49 w 128"/>
                <a:gd name="T55" fmla="*/ 70 h 88"/>
                <a:gd name="T56" fmla="*/ 44 w 128"/>
                <a:gd name="T57" fmla="*/ 64 h 88"/>
                <a:gd name="T58" fmla="*/ 50 w 128"/>
                <a:gd name="T59" fmla="*/ 59 h 88"/>
                <a:gd name="T60" fmla="*/ 55 w 128"/>
                <a:gd name="T61" fmla="*/ 65 h 88"/>
                <a:gd name="T62" fmla="*/ 49 w 128"/>
                <a:gd name="T63" fmla="*/ 70 h 88"/>
                <a:gd name="T64" fmla="*/ 61 w 128"/>
                <a:gd name="T65" fmla="*/ 60 h 88"/>
                <a:gd name="T66" fmla="*/ 55 w 128"/>
                <a:gd name="T67" fmla="*/ 54 h 88"/>
                <a:gd name="T68" fmla="*/ 61 w 128"/>
                <a:gd name="T69" fmla="*/ 49 h 88"/>
                <a:gd name="T70" fmla="*/ 66 w 128"/>
                <a:gd name="T71" fmla="*/ 55 h 88"/>
                <a:gd name="T72" fmla="*/ 61 w 128"/>
                <a:gd name="T73" fmla="*/ 60 h 88"/>
                <a:gd name="T74" fmla="*/ 72 w 128"/>
                <a:gd name="T75" fmla="*/ 50 h 88"/>
                <a:gd name="T76" fmla="*/ 67 w 128"/>
                <a:gd name="T77" fmla="*/ 44 h 88"/>
                <a:gd name="T78" fmla="*/ 73 w 128"/>
                <a:gd name="T79" fmla="*/ 39 h 88"/>
                <a:gd name="T80" fmla="*/ 78 w 128"/>
                <a:gd name="T81" fmla="*/ 45 h 88"/>
                <a:gd name="T82" fmla="*/ 72 w 128"/>
                <a:gd name="T83" fmla="*/ 50 h 88"/>
                <a:gd name="T84" fmla="*/ 83 w 128"/>
                <a:gd name="T85" fmla="*/ 40 h 88"/>
                <a:gd name="T86" fmla="*/ 78 w 128"/>
                <a:gd name="T87" fmla="*/ 34 h 88"/>
                <a:gd name="T88" fmla="*/ 84 w 128"/>
                <a:gd name="T89" fmla="*/ 29 h 88"/>
                <a:gd name="T90" fmla="*/ 89 w 128"/>
                <a:gd name="T91" fmla="*/ 35 h 88"/>
                <a:gd name="T92" fmla="*/ 83 w 128"/>
                <a:gd name="T93" fmla="*/ 4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88">
                  <a:moveTo>
                    <a:pt x="28" y="88"/>
                  </a:moveTo>
                  <a:cubicBezTo>
                    <a:pt x="94" y="88"/>
                    <a:pt x="94" y="88"/>
                    <a:pt x="94" y="88"/>
                  </a:cubicBezTo>
                  <a:cubicBezTo>
                    <a:pt x="113" y="88"/>
                    <a:pt x="128" y="73"/>
                    <a:pt x="128" y="54"/>
                  </a:cubicBezTo>
                  <a:cubicBezTo>
                    <a:pt x="128" y="36"/>
                    <a:pt x="114" y="21"/>
                    <a:pt x="96" y="20"/>
                  </a:cubicBezTo>
                  <a:cubicBezTo>
                    <a:pt x="90" y="8"/>
                    <a:pt x="78" y="0"/>
                    <a:pt x="64" y="0"/>
                  </a:cubicBezTo>
                  <a:cubicBezTo>
                    <a:pt x="46" y="0"/>
                    <a:pt x="30" y="14"/>
                    <a:pt x="28" y="32"/>
                  </a:cubicBezTo>
                  <a:cubicBezTo>
                    <a:pt x="28" y="32"/>
                    <a:pt x="28" y="32"/>
                    <a:pt x="28" y="32"/>
                  </a:cubicBezTo>
                  <a:cubicBezTo>
                    <a:pt x="13" y="32"/>
                    <a:pt x="0" y="45"/>
                    <a:pt x="0" y="60"/>
                  </a:cubicBezTo>
                  <a:cubicBezTo>
                    <a:pt x="0" y="75"/>
                    <a:pt x="13" y="88"/>
                    <a:pt x="28" y="88"/>
                  </a:cubicBezTo>
                  <a:close/>
                  <a:moveTo>
                    <a:pt x="28" y="40"/>
                  </a:moveTo>
                  <a:cubicBezTo>
                    <a:pt x="29" y="40"/>
                    <a:pt x="30" y="40"/>
                    <a:pt x="31" y="40"/>
                  </a:cubicBezTo>
                  <a:cubicBezTo>
                    <a:pt x="36" y="41"/>
                    <a:pt x="36" y="41"/>
                    <a:pt x="36" y="41"/>
                  </a:cubicBezTo>
                  <a:cubicBezTo>
                    <a:pt x="36" y="36"/>
                    <a:pt x="36" y="36"/>
                    <a:pt x="36" y="36"/>
                  </a:cubicBezTo>
                  <a:cubicBezTo>
                    <a:pt x="36" y="21"/>
                    <a:pt x="49" y="8"/>
                    <a:pt x="64" y="8"/>
                  </a:cubicBezTo>
                  <a:cubicBezTo>
                    <a:pt x="75" y="8"/>
                    <a:pt x="86" y="15"/>
                    <a:pt x="90" y="26"/>
                  </a:cubicBezTo>
                  <a:cubicBezTo>
                    <a:pt x="91" y="28"/>
                    <a:pt x="91" y="28"/>
                    <a:pt x="91" y="28"/>
                  </a:cubicBezTo>
                  <a:cubicBezTo>
                    <a:pt x="94" y="28"/>
                    <a:pt x="94" y="28"/>
                    <a:pt x="94" y="28"/>
                  </a:cubicBezTo>
                  <a:cubicBezTo>
                    <a:pt x="108" y="28"/>
                    <a:pt x="120" y="40"/>
                    <a:pt x="120" y="54"/>
                  </a:cubicBezTo>
                  <a:cubicBezTo>
                    <a:pt x="120" y="68"/>
                    <a:pt x="108" y="80"/>
                    <a:pt x="94" y="80"/>
                  </a:cubicBezTo>
                  <a:cubicBezTo>
                    <a:pt x="28" y="80"/>
                    <a:pt x="28" y="80"/>
                    <a:pt x="28" y="80"/>
                  </a:cubicBezTo>
                  <a:cubicBezTo>
                    <a:pt x="17" y="80"/>
                    <a:pt x="8" y="71"/>
                    <a:pt x="8" y="60"/>
                  </a:cubicBezTo>
                  <a:cubicBezTo>
                    <a:pt x="8" y="49"/>
                    <a:pt x="17" y="40"/>
                    <a:pt x="28" y="40"/>
                  </a:cubicBezTo>
                  <a:close/>
                  <a:moveTo>
                    <a:pt x="38" y="80"/>
                  </a:moveTo>
                  <a:cubicBezTo>
                    <a:pt x="33" y="74"/>
                    <a:pt x="33" y="74"/>
                    <a:pt x="33" y="74"/>
                  </a:cubicBezTo>
                  <a:cubicBezTo>
                    <a:pt x="38" y="69"/>
                    <a:pt x="38" y="69"/>
                    <a:pt x="38" y="69"/>
                  </a:cubicBezTo>
                  <a:cubicBezTo>
                    <a:pt x="43" y="75"/>
                    <a:pt x="43" y="75"/>
                    <a:pt x="43" y="75"/>
                  </a:cubicBezTo>
                  <a:lnTo>
                    <a:pt x="38" y="80"/>
                  </a:lnTo>
                  <a:close/>
                  <a:moveTo>
                    <a:pt x="49" y="70"/>
                  </a:moveTo>
                  <a:cubicBezTo>
                    <a:pt x="44" y="64"/>
                    <a:pt x="44" y="64"/>
                    <a:pt x="44" y="64"/>
                  </a:cubicBezTo>
                  <a:cubicBezTo>
                    <a:pt x="50" y="59"/>
                    <a:pt x="50" y="59"/>
                    <a:pt x="50" y="59"/>
                  </a:cubicBezTo>
                  <a:cubicBezTo>
                    <a:pt x="55" y="65"/>
                    <a:pt x="55" y="65"/>
                    <a:pt x="55" y="65"/>
                  </a:cubicBezTo>
                  <a:lnTo>
                    <a:pt x="49" y="70"/>
                  </a:lnTo>
                  <a:close/>
                  <a:moveTo>
                    <a:pt x="61" y="60"/>
                  </a:moveTo>
                  <a:cubicBezTo>
                    <a:pt x="55" y="54"/>
                    <a:pt x="55" y="54"/>
                    <a:pt x="55" y="54"/>
                  </a:cubicBezTo>
                  <a:cubicBezTo>
                    <a:pt x="61" y="49"/>
                    <a:pt x="61" y="49"/>
                    <a:pt x="61" y="49"/>
                  </a:cubicBezTo>
                  <a:cubicBezTo>
                    <a:pt x="66" y="55"/>
                    <a:pt x="66" y="55"/>
                    <a:pt x="66" y="55"/>
                  </a:cubicBezTo>
                  <a:lnTo>
                    <a:pt x="61" y="60"/>
                  </a:lnTo>
                  <a:close/>
                  <a:moveTo>
                    <a:pt x="72" y="50"/>
                  </a:moveTo>
                  <a:cubicBezTo>
                    <a:pt x="67" y="44"/>
                    <a:pt x="67" y="44"/>
                    <a:pt x="67" y="44"/>
                  </a:cubicBezTo>
                  <a:cubicBezTo>
                    <a:pt x="73" y="39"/>
                    <a:pt x="73" y="39"/>
                    <a:pt x="73" y="39"/>
                  </a:cubicBezTo>
                  <a:cubicBezTo>
                    <a:pt x="78" y="45"/>
                    <a:pt x="78" y="45"/>
                    <a:pt x="78" y="45"/>
                  </a:cubicBezTo>
                  <a:lnTo>
                    <a:pt x="72" y="50"/>
                  </a:lnTo>
                  <a:close/>
                  <a:moveTo>
                    <a:pt x="83" y="40"/>
                  </a:moveTo>
                  <a:cubicBezTo>
                    <a:pt x="78" y="34"/>
                    <a:pt x="78" y="34"/>
                    <a:pt x="78" y="34"/>
                  </a:cubicBezTo>
                  <a:cubicBezTo>
                    <a:pt x="84" y="29"/>
                    <a:pt x="84" y="29"/>
                    <a:pt x="84" y="29"/>
                  </a:cubicBezTo>
                  <a:cubicBezTo>
                    <a:pt x="89" y="35"/>
                    <a:pt x="89" y="35"/>
                    <a:pt x="89" y="35"/>
                  </a:cubicBezTo>
                  <a:lnTo>
                    <a:pt x="83" y="40"/>
                  </a:ln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endParaRPr lang="en-US"/>
            </a:p>
          </p:txBody>
        </p:sp>
        <p:sp>
          <p:nvSpPr>
            <p:cNvPr id="113" name="TextBox 112"/>
            <p:cNvSpPr txBox="1"/>
            <p:nvPr/>
          </p:nvSpPr>
          <p:spPr>
            <a:xfrm>
              <a:off x="2490732" y="3497262"/>
              <a:ext cx="1456808" cy="289988"/>
            </a:xfrm>
            <a:prstGeom prst="rect">
              <a:avLst/>
            </a:prstGeom>
            <a:noFill/>
          </p:spPr>
          <p:txBody>
            <a:bodyPr wrap="none" lIns="91427" tIns="45713" rIns="91427" bIns="45713" rtlCol="0">
              <a:spAutoFit/>
            </a:bodyPr>
            <a:lstStyle/>
            <a:p>
              <a:pPr algn="ctr" defTabSz="913489">
                <a:lnSpc>
                  <a:spcPct val="90000"/>
                </a:lnSpc>
                <a:defRPr/>
              </a:pPr>
              <a:r>
                <a:rPr lang="en-US" sz="1399" kern="0">
                  <a:gradFill>
                    <a:gsLst>
                      <a:gs pos="0">
                        <a:srgbClr val="FFFFFF"/>
                      </a:gs>
                      <a:gs pos="100000">
                        <a:srgbClr val="FFFFFF"/>
                      </a:gs>
                    </a:gsLst>
                    <a:lin ang="5400000" scaled="1"/>
                  </a:gradFill>
                </a:rPr>
                <a:t>Hybrid support </a:t>
              </a:r>
            </a:p>
          </p:txBody>
        </p:sp>
      </p:grpSp>
      <p:grpSp>
        <p:nvGrpSpPr>
          <p:cNvPr id="33" name="Group 32"/>
          <p:cNvGrpSpPr/>
          <p:nvPr/>
        </p:nvGrpSpPr>
        <p:grpSpPr>
          <a:xfrm>
            <a:off x="4346267" y="2760505"/>
            <a:ext cx="1775410" cy="1224333"/>
            <a:chOff x="4346001" y="2760400"/>
            <a:chExt cx="1775661" cy="1224507"/>
          </a:xfrm>
        </p:grpSpPr>
        <p:sp>
          <p:nvSpPr>
            <p:cNvPr id="75" name="Freeform 82"/>
            <p:cNvSpPr>
              <a:spLocks noChangeAspect="1" noEditPoints="1"/>
            </p:cNvSpPr>
            <p:nvPr/>
          </p:nvSpPr>
          <p:spPr bwMode="auto">
            <a:xfrm>
              <a:off x="4918316" y="2760400"/>
              <a:ext cx="631032" cy="540545"/>
            </a:xfrm>
            <a:custGeom>
              <a:avLst/>
              <a:gdLst>
                <a:gd name="T0" fmla="*/ 246 w 265"/>
                <a:gd name="T1" fmla="*/ 208 h 227"/>
                <a:gd name="T2" fmla="*/ 161 w 265"/>
                <a:gd name="T3" fmla="*/ 208 h 227"/>
                <a:gd name="T4" fmla="*/ 161 w 265"/>
                <a:gd name="T5" fmla="*/ 104 h 227"/>
                <a:gd name="T6" fmla="*/ 19 w 265"/>
                <a:gd name="T7" fmla="*/ 104 h 227"/>
                <a:gd name="T8" fmla="*/ 19 w 265"/>
                <a:gd name="T9" fmla="*/ 19 h 227"/>
                <a:gd name="T10" fmla="*/ 180 w 265"/>
                <a:gd name="T11" fmla="*/ 19 h 227"/>
                <a:gd name="T12" fmla="*/ 180 w 265"/>
                <a:gd name="T13" fmla="*/ 0 h 227"/>
                <a:gd name="T14" fmla="*/ 0 w 265"/>
                <a:gd name="T15" fmla="*/ 0 h 227"/>
                <a:gd name="T16" fmla="*/ 0 w 265"/>
                <a:gd name="T17" fmla="*/ 227 h 227"/>
                <a:gd name="T18" fmla="*/ 265 w 265"/>
                <a:gd name="T19" fmla="*/ 227 h 227"/>
                <a:gd name="T20" fmla="*/ 265 w 265"/>
                <a:gd name="T21" fmla="*/ 85 h 227"/>
                <a:gd name="T22" fmla="*/ 246 w 265"/>
                <a:gd name="T23" fmla="*/ 85 h 227"/>
                <a:gd name="T24" fmla="*/ 246 w 265"/>
                <a:gd name="T25" fmla="*/ 208 h 227"/>
                <a:gd name="T26" fmla="*/ 19 w 265"/>
                <a:gd name="T27" fmla="*/ 123 h 227"/>
                <a:gd name="T28" fmla="*/ 142 w 265"/>
                <a:gd name="T29" fmla="*/ 123 h 227"/>
                <a:gd name="T30" fmla="*/ 142 w 265"/>
                <a:gd name="T31" fmla="*/ 208 h 227"/>
                <a:gd name="T32" fmla="*/ 19 w 265"/>
                <a:gd name="T33" fmla="*/ 208 h 227"/>
                <a:gd name="T34" fmla="*/ 19 w 265"/>
                <a:gd name="T35" fmla="*/ 123 h 227"/>
                <a:gd name="T36" fmla="*/ 199 w 265"/>
                <a:gd name="T37" fmla="*/ 0 h 227"/>
                <a:gd name="T38" fmla="*/ 265 w 265"/>
                <a:gd name="T39" fmla="*/ 0 h 227"/>
                <a:gd name="T40" fmla="*/ 265 w 265"/>
                <a:gd name="T41" fmla="*/ 66 h 227"/>
                <a:gd name="T42" fmla="*/ 246 w 265"/>
                <a:gd name="T43" fmla="*/ 66 h 227"/>
                <a:gd name="T44" fmla="*/ 246 w 265"/>
                <a:gd name="T45" fmla="*/ 31 h 227"/>
                <a:gd name="T46" fmla="*/ 175 w 265"/>
                <a:gd name="T47" fmla="*/ 102 h 227"/>
                <a:gd name="T48" fmla="*/ 163 w 265"/>
                <a:gd name="T49" fmla="*/ 88 h 227"/>
                <a:gd name="T50" fmla="*/ 232 w 265"/>
                <a:gd name="T51" fmla="*/ 19 h 227"/>
                <a:gd name="T52" fmla="*/ 199 w 265"/>
                <a:gd name="T53" fmla="*/ 19 h 227"/>
                <a:gd name="T54" fmla="*/ 199 w 265"/>
                <a:gd name="T55"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65" h="227">
                  <a:moveTo>
                    <a:pt x="246" y="208"/>
                  </a:moveTo>
                  <a:lnTo>
                    <a:pt x="161" y="208"/>
                  </a:lnTo>
                  <a:lnTo>
                    <a:pt x="161" y="104"/>
                  </a:lnTo>
                  <a:lnTo>
                    <a:pt x="19" y="104"/>
                  </a:lnTo>
                  <a:lnTo>
                    <a:pt x="19" y="19"/>
                  </a:lnTo>
                  <a:lnTo>
                    <a:pt x="180" y="19"/>
                  </a:lnTo>
                  <a:lnTo>
                    <a:pt x="180" y="0"/>
                  </a:lnTo>
                  <a:lnTo>
                    <a:pt x="0" y="0"/>
                  </a:lnTo>
                  <a:lnTo>
                    <a:pt x="0" y="227"/>
                  </a:lnTo>
                  <a:lnTo>
                    <a:pt x="265" y="227"/>
                  </a:lnTo>
                  <a:lnTo>
                    <a:pt x="265" y="85"/>
                  </a:lnTo>
                  <a:lnTo>
                    <a:pt x="246" y="85"/>
                  </a:lnTo>
                  <a:lnTo>
                    <a:pt x="246" y="208"/>
                  </a:lnTo>
                  <a:close/>
                  <a:moveTo>
                    <a:pt x="19" y="123"/>
                  </a:moveTo>
                  <a:lnTo>
                    <a:pt x="142" y="123"/>
                  </a:lnTo>
                  <a:lnTo>
                    <a:pt x="142" y="208"/>
                  </a:lnTo>
                  <a:lnTo>
                    <a:pt x="19" y="208"/>
                  </a:lnTo>
                  <a:lnTo>
                    <a:pt x="19" y="123"/>
                  </a:lnTo>
                  <a:close/>
                  <a:moveTo>
                    <a:pt x="199" y="0"/>
                  </a:moveTo>
                  <a:lnTo>
                    <a:pt x="265" y="0"/>
                  </a:lnTo>
                  <a:lnTo>
                    <a:pt x="265" y="66"/>
                  </a:lnTo>
                  <a:lnTo>
                    <a:pt x="246" y="66"/>
                  </a:lnTo>
                  <a:lnTo>
                    <a:pt x="246" y="31"/>
                  </a:lnTo>
                  <a:lnTo>
                    <a:pt x="175" y="102"/>
                  </a:lnTo>
                  <a:lnTo>
                    <a:pt x="163" y="88"/>
                  </a:lnTo>
                  <a:lnTo>
                    <a:pt x="232" y="19"/>
                  </a:lnTo>
                  <a:lnTo>
                    <a:pt x="199" y="19"/>
                  </a:lnTo>
                  <a:lnTo>
                    <a:pt x="199" y="0"/>
                  </a:ln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endParaRPr lang="en-US"/>
            </a:p>
          </p:txBody>
        </p:sp>
        <p:sp>
          <p:nvSpPr>
            <p:cNvPr id="119" name="TextBox 118"/>
            <p:cNvSpPr txBox="1"/>
            <p:nvPr/>
          </p:nvSpPr>
          <p:spPr>
            <a:xfrm>
              <a:off x="4346001" y="3497262"/>
              <a:ext cx="1775661" cy="487645"/>
            </a:xfrm>
            <a:prstGeom prst="rect">
              <a:avLst/>
            </a:prstGeom>
            <a:noFill/>
          </p:spPr>
          <p:txBody>
            <a:bodyPr wrap="none" lIns="91427" tIns="45713" rIns="91427" bIns="45713" rtlCol="0">
              <a:spAutoFit/>
            </a:bodyPr>
            <a:lstStyle/>
            <a:p>
              <a:pPr algn="ctr" defTabSz="913489">
                <a:lnSpc>
                  <a:spcPct val="90000"/>
                </a:lnSpc>
                <a:defRPr/>
              </a:pPr>
              <a:r>
                <a:rPr lang="en-US" sz="1399" kern="0">
                  <a:gradFill>
                    <a:gsLst>
                      <a:gs pos="0">
                        <a:srgbClr val="FFFFFF"/>
                      </a:gs>
                      <a:gs pos="100000">
                        <a:srgbClr val="FFFFFF"/>
                      </a:gs>
                    </a:gsLst>
                    <a:lin ang="5400000" scaled="1"/>
                  </a:gradFill>
                </a:rPr>
                <a:t>Built-in auto scale</a:t>
              </a:r>
              <a:br>
                <a:rPr lang="en-US" sz="1399" kern="0">
                  <a:gradFill>
                    <a:gsLst>
                      <a:gs pos="0">
                        <a:srgbClr val="FFFFFF"/>
                      </a:gs>
                      <a:gs pos="100000">
                        <a:srgbClr val="FFFFFF"/>
                      </a:gs>
                    </a:gsLst>
                    <a:lin ang="5400000" scaled="1"/>
                  </a:gradFill>
                </a:rPr>
              </a:br>
              <a:r>
                <a:rPr lang="en-US" sz="1399" kern="0">
                  <a:gradFill>
                    <a:gsLst>
                      <a:gs pos="0">
                        <a:srgbClr val="FFFFFF"/>
                      </a:gs>
                      <a:gs pos="100000">
                        <a:srgbClr val="FFFFFF"/>
                      </a:gs>
                    </a:gsLst>
                    <a:lin ang="5400000" scaled="1"/>
                  </a:gradFill>
                </a:rPr>
                <a:t>and load balancing </a:t>
              </a:r>
            </a:p>
          </p:txBody>
        </p:sp>
      </p:grpSp>
      <p:grpSp>
        <p:nvGrpSpPr>
          <p:cNvPr id="34" name="Group 33"/>
          <p:cNvGrpSpPr/>
          <p:nvPr/>
        </p:nvGrpSpPr>
        <p:grpSpPr>
          <a:xfrm>
            <a:off x="6311250" y="2675982"/>
            <a:ext cx="1773776" cy="1308855"/>
            <a:chOff x="6311261" y="2675866"/>
            <a:chExt cx="1774027" cy="1309041"/>
          </a:xfrm>
        </p:grpSpPr>
        <p:sp>
          <p:nvSpPr>
            <p:cNvPr id="76" name="Freeform 57"/>
            <p:cNvSpPr>
              <a:spLocks noChangeAspect="1" noEditPoints="1"/>
            </p:cNvSpPr>
            <p:nvPr/>
          </p:nvSpPr>
          <p:spPr bwMode="auto">
            <a:xfrm>
              <a:off x="6843468" y="2675866"/>
              <a:ext cx="709613" cy="709613"/>
            </a:xfrm>
            <a:custGeom>
              <a:avLst/>
              <a:gdLst>
                <a:gd name="T0" fmla="*/ 67 w 126"/>
                <a:gd name="T1" fmla="*/ 65 h 126"/>
                <a:gd name="T2" fmla="*/ 86 w 126"/>
                <a:gd name="T3" fmla="*/ 84 h 126"/>
                <a:gd name="T4" fmla="*/ 80 w 126"/>
                <a:gd name="T5" fmla="*/ 90 h 126"/>
                <a:gd name="T6" fmla="*/ 59 w 126"/>
                <a:gd name="T7" fmla="*/ 68 h 126"/>
                <a:gd name="T8" fmla="*/ 59 w 126"/>
                <a:gd name="T9" fmla="*/ 35 h 126"/>
                <a:gd name="T10" fmla="*/ 67 w 126"/>
                <a:gd name="T11" fmla="*/ 35 h 126"/>
                <a:gd name="T12" fmla="*/ 67 w 126"/>
                <a:gd name="T13" fmla="*/ 65 h 126"/>
                <a:gd name="T14" fmla="*/ 24 w 126"/>
                <a:gd name="T15" fmla="*/ 0 h 126"/>
                <a:gd name="T16" fmla="*/ 0 w 126"/>
                <a:gd name="T17" fmla="*/ 24 h 126"/>
                <a:gd name="T18" fmla="*/ 6 w 126"/>
                <a:gd name="T19" fmla="*/ 30 h 126"/>
                <a:gd name="T20" fmla="*/ 30 w 126"/>
                <a:gd name="T21" fmla="*/ 6 h 126"/>
                <a:gd name="T22" fmla="*/ 24 w 126"/>
                <a:gd name="T23" fmla="*/ 0 h 126"/>
                <a:gd name="T24" fmla="*/ 126 w 126"/>
                <a:gd name="T25" fmla="*/ 24 h 126"/>
                <a:gd name="T26" fmla="*/ 102 w 126"/>
                <a:gd name="T27" fmla="*/ 0 h 126"/>
                <a:gd name="T28" fmla="*/ 96 w 126"/>
                <a:gd name="T29" fmla="*/ 6 h 126"/>
                <a:gd name="T30" fmla="*/ 120 w 126"/>
                <a:gd name="T31" fmla="*/ 30 h 126"/>
                <a:gd name="T32" fmla="*/ 126 w 126"/>
                <a:gd name="T33" fmla="*/ 24 h 126"/>
                <a:gd name="T34" fmla="*/ 119 w 126"/>
                <a:gd name="T35" fmla="*/ 67 h 126"/>
                <a:gd name="T36" fmla="*/ 100 w 126"/>
                <a:gd name="T37" fmla="*/ 109 h 126"/>
                <a:gd name="T38" fmla="*/ 110 w 126"/>
                <a:gd name="T39" fmla="*/ 120 h 126"/>
                <a:gd name="T40" fmla="*/ 104 w 126"/>
                <a:gd name="T41" fmla="*/ 126 h 126"/>
                <a:gd name="T42" fmla="*/ 93 w 126"/>
                <a:gd name="T43" fmla="*/ 114 h 126"/>
                <a:gd name="T44" fmla="*/ 63 w 126"/>
                <a:gd name="T45" fmla="*/ 123 h 126"/>
                <a:gd name="T46" fmla="*/ 34 w 126"/>
                <a:gd name="T47" fmla="*/ 114 h 126"/>
                <a:gd name="T48" fmla="*/ 22 w 126"/>
                <a:gd name="T49" fmla="*/ 126 h 126"/>
                <a:gd name="T50" fmla="*/ 16 w 126"/>
                <a:gd name="T51" fmla="*/ 120 h 126"/>
                <a:gd name="T52" fmla="*/ 27 w 126"/>
                <a:gd name="T53" fmla="*/ 110 h 126"/>
                <a:gd name="T54" fmla="*/ 7 w 126"/>
                <a:gd name="T55" fmla="*/ 67 h 126"/>
                <a:gd name="T56" fmla="*/ 63 w 126"/>
                <a:gd name="T57" fmla="*/ 11 h 126"/>
                <a:gd name="T58" fmla="*/ 119 w 126"/>
                <a:gd name="T59" fmla="*/ 67 h 126"/>
                <a:gd name="T60" fmla="*/ 15 w 126"/>
                <a:gd name="T61" fmla="*/ 67 h 126"/>
                <a:gd name="T62" fmla="*/ 63 w 126"/>
                <a:gd name="T63" fmla="*/ 115 h 126"/>
                <a:gd name="T64" fmla="*/ 111 w 126"/>
                <a:gd name="T65" fmla="*/ 67 h 126"/>
                <a:gd name="T66" fmla="*/ 63 w 126"/>
                <a:gd name="T67" fmla="*/ 19 h 126"/>
                <a:gd name="T68" fmla="*/ 15 w 126"/>
                <a:gd name="T69" fmla="*/ 67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6" h="126">
                  <a:moveTo>
                    <a:pt x="67" y="65"/>
                  </a:moveTo>
                  <a:cubicBezTo>
                    <a:pt x="86" y="84"/>
                    <a:pt x="86" y="84"/>
                    <a:pt x="86" y="84"/>
                  </a:cubicBezTo>
                  <a:cubicBezTo>
                    <a:pt x="80" y="90"/>
                    <a:pt x="80" y="90"/>
                    <a:pt x="80" y="90"/>
                  </a:cubicBezTo>
                  <a:cubicBezTo>
                    <a:pt x="59" y="68"/>
                    <a:pt x="59" y="68"/>
                    <a:pt x="59" y="68"/>
                  </a:cubicBezTo>
                  <a:cubicBezTo>
                    <a:pt x="59" y="35"/>
                    <a:pt x="59" y="35"/>
                    <a:pt x="59" y="35"/>
                  </a:cubicBezTo>
                  <a:cubicBezTo>
                    <a:pt x="67" y="35"/>
                    <a:pt x="67" y="35"/>
                    <a:pt x="67" y="35"/>
                  </a:cubicBezTo>
                  <a:lnTo>
                    <a:pt x="67" y="65"/>
                  </a:lnTo>
                  <a:close/>
                  <a:moveTo>
                    <a:pt x="24" y="0"/>
                  </a:moveTo>
                  <a:cubicBezTo>
                    <a:pt x="0" y="24"/>
                    <a:pt x="0" y="24"/>
                    <a:pt x="0" y="24"/>
                  </a:cubicBezTo>
                  <a:cubicBezTo>
                    <a:pt x="6" y="30"/>
                    <a:pt x="6" y="30"/>
                    <a:pt x="6" y="30"/>
                  </a:cubicBezTo>
                  <a:cubicBezTo>
                    <a:pt x="30" y="6"/>
                    <a:pt x="30" y="6"/>
                    <a:pt x="30" y="6"/>
                  </a:cubicBezTo>
                  <a:lnTo>
                    <a:pt x="24" y="0"/>
                  </a:lnTo>
                  <a:close/>
                  <a:moveTo>
                    <a:pt x="126" y="24"/>
                  </a:moveTo>
                  <a:cubicBezTo>
                    <a:pt x="102" y="0"/>
                    <a:pt x="102" y="0"/>
                    <a:pt x="102" y="0"/>
                  </a:cubicBezTo>
                  <a:cubicBezTo>
                    <a:pt x="96" y="6"/>
                    <a:pt x="96" y="6"/>
                    <a:pt x="96" y="6"/>
                  </a:cubicBezTo>
                  <a:cubicBezTo>
                    <a:pt x="120" y="30"/>
                    <a:pt x="120" y="30"/>
                    <a:pt x="120" y="30"/>
                  </a:cubicBezTo>
                  <a:lnTo>
                    <a:pt x="126" y="24"/>
                  </a:lnTo>
                  <a:close/>
                  <a:moveTo>
                    <a:pt x="119" y="67"/>
                  </a:moveTo>
                  <a:cubicBezTo>
                    <a:pt x="119" y="84"/>
                    <a:pt x="111" y="99"/>
                    <a:pt x="100" y="109"/>
                  </a:cubicBezTo>
                  <a:cubicBezTo>
                    <a:pt x="110" y="120"/>
                    <a:pt x="110" y="120"/>
                    <a:pt x="110" y="120"/>
                  </a:cubicBezTo>
                  <a:cubicBezTo>
                    <a:pt x="104" y="126"/>
                    <a:pt x="104" y="126"/>
                    <a:pt x="104" y="126"/>
                  </a:cubicBezTo>
                  <a:cubicBezTo>
                    <a:pt x="93" y="114"/>
                    <a:pt x="93" y="114"/>
                    <a:pt x="93" y="114"/>
                  </a:cubicBezTo>
                  <a:cubicBezTo>
                    <a:pt x="84" y="120"/>
                    <a:pt x="74" y="123"/>
                    <a:pt x="63" y="123"/>
                  </a:cubicBezTo>
                  <a:cubicBezTo>
                    <a:pt x="52" y="123"/>
                    <a:pt x="42" y="120"/>
                    <a:pt x="34" y="114"/>
                  </a:cubicBezTo>
                  <a:cubicBezTo>
                    <a:pt x="22" y="126"/>
                    <a:pt x="22" y="126"/>
                    <a:pt x="22" y="126"/>
                  </a:cubicBezTo>
                  <a:cubicBezTo>
                    <a:pt x="16" y="120"/>
                    <a:pt x="16" y="120"/>
                    <a:pt x="16" y="120"/>
                  </a:cubicBezTo>
                  <a:cubicBezTo>
                    <a:pt x="27" y="110"/>
                    <a:pt x="27" y="110"/>
                    <a:pt x="27" y="110"/>
                  </a:cubicBezTo>
                  <a:cubicBezTo>
                    <a:pt x="15" y="99"/>
                    <a:pt x="7" y="84"/>
                    <a:pt x="7" y="67"/>
                  </a:cubicBezTo>
                  <a:cubicBezTo>
                    <a:pt x="7" y="36"/>
                    <a:pt x="32" y="11"/>
                    <a:pt x="63" y="11"/>
                  </a:cubicBezTo>
                  <a:cubicBezTo>
                    <a:pt x="94" y="11"/>
                    <a:pt x="119" y="36"/>
                    <a:pt x="119" y="67"/>
                  </a:cubicBezTo>
                  <a:moveTo>
                    <a:pt x="15" y="67"/>
                  </a:moveTo>
                  <a:cubicBezTo>
                    <a:pt x="15" y="93"/>
                    <a:pt x="37" y="115"/>
                    <a:pt x="63" y="115"/>
                  </a:cubicBezTo>
                  <a:cubicBezTo>
                    <a:pt x="90" y="115"/>
                    <a:pt x="111" y="93"/>
                    <a:pt x="111" y="67"/>
                  </a:cubicBezTo>
                  <a:cubicBezTo>
                    <a:pt x="111" y="40"/>
                    <a:pt x="90" y="19"/>
                    <a:pt x="63" y="19"/>
                  </a:cubicBezTo>
                  <a:cubicBezTo>
                    <a:pt x="37" y="19"/>
                    <a:pt x="15" y="40"/>
                    <a:pt x="15" y="67"/>
                  </a:cubicBezTo>
                </a:path>
              </a:pathLst>
            </a:custGeom>
            <a:solidFill>
              <a:srgbClr val="FFFFFF"/>
            </a:solidFill>
            <a:ln>
              <a:noFill/>
            </a:ln>
          </p:spPr>
          <p:txBody>
            <a:bodyPr vert="horz" wrap="square" lIns="91427" tIns="45713" rIns="91427" bIns="45713" numCol="1" anchor="t" anchorCtr="0" compatLnSpc="1">
              <a:prstTxWarp prst="textNoShape">
                <a:avLst/>
              </a:prstTxWarp>
            </a:bodyPr>
            <a:lstStyle/>
            <a:p>
              <a:endParaRPr lang="en-US"/>
            </a:p>
          </p:txBody>
        </p:sp>
        <p:sp>
          <p:nvSpPr>
            <p:cNvPr id="122" name="TextBox 121"/>
            <p:cNvSpPr txBox="1"/>
            <p:nvPr/>
          </p:nvSpPr>
          <p:spPr>
            <a:xfrm>
              <a:off x="6311261" y="3497262"/>
              <a:ext cx="1774027" cy="487645"/>
            </a:xfrm>
            <a:prstGeom prst="rect">
              <a:avLst/>
            </a:prstGeom>
            <a:noFill/>
          </p:spPr>
          <p:txBody>
            <a:bodyPr wrap="none" lIns="91427" tIns="45713" rIns="91427" bIns="45713" rtlCol="0">
              <a:spAutoFit/>
            </a:bodyPr>
            <a:lstStyle/>
            <a:p>
              <a:pPr algn="ctr" defTabSz="913489">
                <a:lnSpc>
                  <a:spcPct val="90000"/>
                </a:lnSpc>
                <a:defRPr/>
              </a:pPr>
              <a:r>
                <a:rPr lang="en-US" sz="1399" kern="0">
                  <a:gradFill>
                    <a:gsLst>
                      <a:gs pos="0">
                        <a:srgbClr val="FFFFFF"/>
                      </a:gs>
                      <a:gs pos="100000">
                        <a:srgbClr val="FFFFFF"/>
                      </a:gs>
                    </a:gsLst>
                    <a:lin ang="5400000" scaled="1"/>
                  </a:gradFill>
                </a:rPr>
                <a:t>High availability</a:t>
              </a:r>
              <a:br>
                <a:rPr lang="en-US" sz="1399" kern="0">
                  <a:gradFill>
                    <a:gsLst>
                      <a:gs pos="0">
                        <a:srgbClr val="FFFFFF"/>
                      </a:gs>
                      <a:gs pos="100000">
                        <a:srgbClr val="FFFFFF"/>
                      </a:gs>
                    </a:gsLst>
                    <a:lin ang="5400000" scaled="1"/>
                  </a:gradFill>
                </a:rPr>
              </a:br>
              <a:r>
                <a:rPr lang="en-US" sz="1399" kern="0">
                  <a:gradFill>
                    <a:gsLst>
                      <a:gs pos="0">
                        <a:srgbClr val="FFFFFF"/>
                      </a:gs>
                      <a:gs pos="100000">
                        <a:srgbClr val="FFFFFF"/>
                      </a:gs>
                    </a:gsLst>
                    <a:lin ang="5400000" scaled="1"/>
                  </a:gradFill>
                </a:rPr>
                <a:t>with auto-patching </a:t>
              </a:r>
            </a:p>
          </p:txBody>
        </p:sp>
      </p:grpSp>
      <p:grpSp>
        <p:nvGrpSpPr>
          <p:cNvPr id="37" name="Group 36"/>
          <p:cNvGrpSpPr/>
          <p:nvPr/>
        </p:nvGrpSpPr>
        <p:grpSpPr>
          <a:xfrm>
            <a:off x="8364009" y="2678362"/>
            <a:ext cx="1696935" cy="1306475"/>
            <a:chOff x="8364311" y="2678247"/>
            <a:chExt cx="1697175" cy="1306660"/>
          </a:xfrm>
        </p:grpSpPr>
        <p:sp>
          <p:nvSpPr>
            <p:cNvPr id="18" name="Freeform 13"/>
            <p:cNvSpPr>
              <a:spLocks noChangeAspect="1" noEditPoints="1"/>
            </p:cNvSpPr>
            <p:nvPr/>
          </p:nvSpPr>
          <p:spPr bwMode="auto">
            <a:xfrm>
              <a:off x="8897382" y="2678247"/>
              <a:ext cx="631032" cy="704850"/>
            </a:xfrm>
            <a:custGeom>
              <a:avLst/>
              <a:gdLst>
                <a:gd name="T0" fmla="*/ 115 w 136"/>
                <a:gd name="T1" fmla="*/ 87 h 152"/>
                <a:gd name="T2" fmla="*/ 34 w 136"/>
                <a:gd name="T3" fmla="*/ 76 h 152"/>
                <a:gd name="T4" fmla="*/ 19 w 136"/>
                <a:gd name="T5" fmla="*/ 122 h 152"/>
                <a:gd name="T6" fmla="*/ 8 w 136"/>
                <a:gd name="T7" fmla="*/ 152 h 152"/>
                <a:gd name="T8" fmla="*/ 59 w 136"/>
                <a:gd name="T9" fmla="*/ 152 h 152"/>
                <a:gd name="T10" fmla="*/ 67 w 136"/>
                <a:gd name="T11" fmla="*/ 152 h 152"/>
                <a:gd name="T12" fmla="*/ 92 w 136"/>
                <a:gd name="T13" fmla="*/ 144 h 152"/>
                <a:gd name="T14" fmla="*/ 83 w 136"/>
                <a:gd name="T15" fmla="*/ 137 h 152"/>
                <a:gd name="T16" fmla="*/ 100 w 136"/>
                <a:gd name="T17" fmla="*/ 152 h 152"/>
                <a:gd name="T18" fmla="*/ 136 w 136"/>
                <a:gd name="T19" fmla="*/ 95 h 152"/>
                <a:gd name="T20" fmla="*/ 128 w 136"/>
                <a:gd name="T21" fmla="*/ 103 h 152"/>
                <a:gd name="T22" fmla="*/ 115 w 136"/>
                <a:gd name="T23" fmla="*/ 110 h 152"/>
                <a:gd name="T24" fmla="*/ 128 w 136"/>
                <a:gd name="T25" fmla="*/ 103 h 152"/>
                <a:gd name="T26" fmla="*/ 128 w 136"/>
                <a:gd name="T27" fmla="*/ 124 h 152"/>
                <a:gd name="T28" fmla="*/ 115 w 136"/>
                <a:gd name="T29" fmla="*/ 118 h 152"/>
                <a:gd name="T30" fmla="*/ 17 w 136"/>
                <a:gd name="T31" fmla="*/ 101 h 152"/>
                <a:gd name="T32" fmla="*/ 51 w 136"/>
                <a:gd name="T33" fmla="*/ 101 h 152"/>
                <a:gd name="T34" fmla="*/ 17 w 136"/>
                <a:gd name="T35" fmla="*/ 101 h 152"/>
                <a:gd name="T36" fmla="*/ 59 w 136"/>
                <a:gd name="T37" fmla="*/ 101 h 152"/>
                <a:gd name="T38" fmla="*/ 107 w 136"/>
                <a:gd name="T39" fmla="*/ 95 h 152"/>
                <a:gd name="T40" fmla="*/ 59 w 136"/>
                <a:gd name="T41" fmla="*/ 129 h 152"/>
                <a:gd name="T42" fmla="*/ 75 w 136"/>
                <a:gd name="T43" fmla="*/ 144 h 152"/>
                <a:gd name="T44" fmla="*/ 64 w 136"/>
                <a:gd name="T45" fmla="*/ 137 h 152"/>
                <a:gd name="T46" fmla="*/ 75 w 136"/>
                <a:gd name="T47" fmla="*/ 144 h 152"/>
                <a:gd name="T48" fmla="*/ 108 w 136"/>
                <a:gd name="T49" fmla="*/ 137 h 152"/>
                <a:gd name="T50" fmla="*/ 115 w 136"/>
                <a:gd name="T51" fmla="*/ 132 h 152"/>
                <a:gd name="T52" fmla="*/ 128 w 136"/>
                <a:gd name="T53" fmla="*/ 144 h 152"/>
                <a:gd name="T54" fmla="*/ 67 w 136"/>
                <a:gd name="T55" fmla="*/ 81 h 152"/>
                <a:gd name="T56" fmla="*/ 57 w 136"/>
                <a:gd name="T57" fmla="*/ 41 h 152"/>
                <a:gd name="T58" fmla="*/ 115 w 136"/>
                <a:gd name="T59" fmla="*/ 13 h 152"/>
                <a:gd name="T60" fmla="*/ 82 w 136"/>
                <a:gd name="T61" fmla="*/ 72 h 152"/>
                <a:gd name="T62" fmla="*/ 92 w 136"/>
                <a:gd name="T63" fmla="*/ 12 h 152"/>
                <a:gd name="T64" fmla="*/ 65 w 136"/>
                <a:gd name="T65" fmla="*/ 41 h 152"/>
                <a:gd name="T66" fmla="*/ 76 w 136"/>
                <a:gd name="T67" fmla="*/ 60 h 152"/>
                <a:gd name="T68" fmla="*/ 82 w 136"/>
                <a:gd name="T69" fmla="*/ 64 h 152"/>
                <a:gd name="T70" fmla="*/ 112 w 136"/>
                <a:gd name="T71" fmla="*/ 57 h 152"/>
                <a:gd name="T72" fmla="*/ 92 w 136"/>
                <a:gd name="T73" fmla="*/ 12 h 152"/>
                <a:gd name="T74" fmla="*/ 76 w 136"/>
                <a:gd name="T75" fmla="*/ 32 h 152"/>
                <a:gd name="T76" fmla="*/ 91 w 136"/>
                <a:gd name="T77" fmla="*/ 45 h 152"/>
                <a:gd name="T78" fmla="*/ 99 w 136"/>
                <a:gd name="T79" fmla="*/ 49 h 152"/>
                <a:gd name="T80" fmla="*/ 102 w 136"/>
                <a:gd name="T81" fmla="*/ 38 h 152"/>
                <a:gd name="T82" fmla="*/ 99 w 136"/>
                <a:gd name="T83" fmla="*/ 26 h 152"/>
                <a:gd name="T84" fmla="*/ 99 w 136"/>
                <a:gd name="T85" fmla="*/ 49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6" h="152">
                  <a:moveTo>
                    <a:pt x="115" y="95"/>
                  </a:moveTo>
                  <a:cubicBezTo>
                    <a:pt x="115" y="87"/>
                    <a:pt x="115" y="87"/>
                    <a:pt x="115" y="87"/>
                  </a:cubicBezTo>
                  <a:cubicBezTo>
                    <a:pt x="54" y="87"/>
                    <a:pt x="54" y="87"/>
                    <a:pt x="54" y="87"/>
                  </a:cubicBezTo>
                  <a:cubicBezTo>
                    <a:pt x="49" y="80"/>
                    <a:pt x="42" y="76"/>
                    <a:pt x="34" y="76"/>
                  </a:cubicBezTo>
                  <a:cubicBezTo>
                    <a:pt x="20" y="76"/>
                    <a:pt x="9" y="88"/>
                    <a:pt x="9" y="101"/>
                  </a:cubicBezTo>
                  <a:cubicBezTo>
                    <a:pt x="9" y="110"/>
                    <a:pt x="13" y="117"/>
                    <a:pt x="19" y="122"/>
                  </a:cubicBezTo>
                  <a:cubicBezTo>
                    <a:pt x="8" y="127"/>
                    <a:pt x="0" y="139"/>
                    <a:pt x="0" y="152"/>
                  </a:cubicBezTo>
                  <a:cubicBezTo>
                    <a:pt x="8" y="152"/>
                    <a:pt x="8" y="152"/>
                    <a:pt x="8" y="152"/>
                  </a:cubicBezTo>
                  <a:cubicBezTo>
                    <a:pt x="8" y="138"/>
                    <a:pt x="20" y="126"/>
                    <a:pt x="34" y="126"/>
                  </a:cubicBezTo>
                  <a:cubicBezTo>
                    <a:pt x="48" y="126"/>
                    <a:pt x="59" y="138"/>
                    <a:pt x="59" y="152"/>
                  </a:cubicBezTo>
                  <a:cubicBezTo>
                    <a:pt x="67" y="152"/>
                    <a:pt x="67" y="152"/>
                    <a:pt x="67" y="152"/>
                  </a:cubicBezTo>
                  <a:cubicBezTo>
                    <a:pt x="67" y="152"/>
                    <a:pt x="67" y="152"/>
                    <a:pt x="67" y="152"/>
                  </a:cubicBezTo>
                  <a:cubicBezTo>
                    <a:pt x="92" y="152"/>
                    <a:pt x="92" y="152"/>
                    <a:pt x="92" y="152"/>
                  </a:cubicBezTo>
                  <a:cubicBezTo>
                    <a:pt x="92" y="144"/>
                    <a:pt x="92" y="144"/>
                    <a:pt x="92" y="144"/>
                  </a:cubicBezTo>
                  <a:cubicBezTo>
                    <a:pt x="83" y="144"/>
                    <a:pt x="83" y="144"/>
                    <a:pt x="83" y="144"/>
                  </a:cubicBezTo>
                  <a:cubicBezTo>
                    <a:pt x="83" y="137"/>
                    <a:pt x="83" y="137"/>
                    <a:pt x="83" y="137"/>
                  </a:cubicBezTo>
                  <a:cubicBezTo>
                    <a:pt x="100" y="137"/>
                    <a:pt x="100" y="137"/>
                    <a:pt x="100" y="137"/>
                  </a:cubicBezTo>
                  <a:cubicBezTo>
                    <a:pt x="100" y="152"/>
                    <a:pt x="100" y="152"/>
                    <a:pt x="100" y="152"/>
                  </a:cubicBezTo>
                  <a:cubicBezTo>
                    <a:pt x="136" y="152"/>
                    <a:pt x="136" y="152"/>
                    <a:pt x="136" y="152"/>
                  </a:cubicBezTo>
                  <a:cubicBezTo>
                    <a:pt x="136" y="95"/>
                    <a:pt x="136" y="95"/>
                    <a:pt x="136" y="95"/>
                  </a:cubicBezTo>
                  <a:lnTo>
                    <a:pt x="115" y="95"/>
                  </a:lnTo>
                  <a:close/>
                  <a:moveTo>
                    <a:pt x="128" y="103"/>
                  </a:moveTo>
                  <a:cubicBezTo>
                    <a:pt x="128" y="110"/>
                    <a:pt x="128" y="110"/>
                    <a:pt x="128" y="110"/>
                  </a:cubicBezTo>
                  <a:cubicBezTo>
                    <a:pt x="115" y="110"/>
                    <a:pt x="115" y="110"/>
                    <a:pt x="115" y="110"/>
                  </a:cubicBezTo>
                  <a:cubicBezTo>
                    <a:pt x="115" y="103"/>
                    <a:pt x="115" y="103"/>
                    <a:pt x="115" y="103"/>
                  </a:cubicBezTo>
                  <a:lnTo>
                    <a:pt x="128" y="103"/>
                  </a:lnTo>
                  <a:close/>
                  <a:moveTo>
                    <a:pt x="128" y="118"/>
                  </a:moveTo>
                  <a:cubicBezTo>
                    <a:pt x="128" y="124"/>
                    <a:pt x="128" y="124"/>
                    <a:pt x="128" y="124"/>
                  </a:cubicBezTo>
                  <a:cubicBezTo>
                    <a:pt x="115" y="124"/>
                    <a:pt x="115" y="124"/>
                    <a:pt x="115" y="124"/>
                  </a:cubicBezTo>
                  <a:cubicBezTo>
                    <a:pt x="115" y="118"/>
                    <a:pt x="115" y="118"/>
                    <a:pt x="115" y="118"/>
                  </a:cubicBezTo>
                  <a:lnTo>
                    <a:pt x="128" y="118"/>
                  </a:lnTo>
                  <a:close/>
                  <a:moveTo>
                    <a:pt x="17" y="101"/>
                  </a:moveTo>
                  <a:cubicBezTo>
                    <a:pt x="17" y="92"/>
                    <a:pt x="24" y="84"/>
                    <a:pt x="34" y="84"/>
                  </a:cubicBezTo>
                  <a:cubicBezTo>
                    <a:pt x="43" y="84"/>
                    <a:pt x="51" y="92"/>
                    <a:pt x="51" y="101"/>
                  </a:cubicBezTo>
                  <a:cubicBezTo>
                    <a:pt x="51" y="111"/>
                    <a:pt x="43" y="118"/>
                    <a:pt x="34" y="118"/>
                  </a:cubicBezTo>
                  <a:cubicBezTo>
                    <a:pt x="24" y="118"/>
                    <a:pt x="17" y="111"/>
                    <a:pt x="17" y="101"/>
                  </a:cubicBezTo>
                  <a:close/>
                  <a:moveTo>
                    <a:pt x="48" y="122"/>
                  </a:moveTo>
                  <a:cubicBezTo>
                    <a:pt x="55" y="117"/>
                    <a:pt x="59" y="110"/>
                    <a:pt x="59" y="101"/>
                  </a:cubicBezTo>
                  <a:cubicBezTo>
                    <a:pt x="59" y="99"/>
                    <a:pt x="58" y="97"/>
                    <a:pt x="58" y="95"/>
                  </a:cubicBezTo>
                  <a:cubicBezTo>
                    <a:pt x="107" y="95"/>
                    <a:pt x="107" y="95"/>
                    <a:pt x="107" y="95"/>
                  </a:cubicBezTo>
                  <a:cubicBezTo>
                    <a:pt x="107" y="129"/>
                    <a:pt x="107" y="129"/>
                    <a:pt x="107" y="129"/>
                  </a:cubicBezTo>
                  <a:cubicBezTo>
                    <a:pt x="59" y="129"/>
                    <a:pt x="59" y="129"/>
                    <a:pt x="59" y="129"/>
                  </a:cubicBezTo>
                  <a:cubicBezTo>
                    <a:pt x="56" y="126"/>
                    <a:pt x="52" y="123"/>
                    <a:pt x="48" y="122"/>
                  </a:cubicBezTo>
                  <a:close/>
                  <a:moveTo>
                    <a:pt x="75" y="144"/>
                  </a:moveTo>
                  <a:cubicBezTo>
                    <a:pt x="66" y="144"/>
                    <a:pt x="66" y="144"/>
                    <a:pt x="66" y="144"/>
                  </a:cubicBezTo>
                  <a:cubicBezTo>
                    <a:pt x="66" y="142"/>
                    <a:pt x="65" y="139"/>
                    <a:pt x="64" y="137"/>
                  </a:cubicBezTo>
                  <a:cubicBezTo>
                    <a:pt x="75" y="137"/>
                    <a:pt x="75" y="137"/>
                    <a:pt x="75" y="137"/>
                  </a:cubicBezTo>
                  <a:lnTo>
                    <a:pt x="75" y="144"/>
                  </a:lnTo>
                  <a:close/>
                  <a:moveTo>
                    <a:pt x="108" y="144"/>
                  </a:moveTo>
                  <a:cubicBezTo>
                    <a:pt x="108" y="137"/>
                    <a:pt x="108" y="137"/>
                    <a:pt x="108" y="137"/>
                  </a:cubicBezTo>
                  <a:cubicBezTo>
                    <a:pt x="115" y="137"/>
                    <a:pt x="115" y="137"/>
                    <a:pt x="115" y="137"/>
                  </a:cubicBezTo>
                  <a:cubicBezTo>
                    <a:pt x="115" y="132"/>
                    <a:pt x="115" y="132"/>
                    <a:pt x="115" y="132"/>
                  </a:cubicBezTo>
                  <a:cubicBezTo>
                    <a:pt x="128" y="132"/>
                    <a:pt x="128" y="132"/>
                    <a:pt x="128" y="132"/>
                  </a:cubicBezTo>
                  <a:cubicBezTo>
                    <a:pt x="128" y="144"/>
                    <a:pt x="128" y="144"/>
                    <a:pt x="128" y="144"/>
                  </a:cubicBezTo>
                  <a:lnTo>
                    <a:pt x="108" y="144"/>
                  </a:lnTo>
                  <a:close/>
                  <a:moveTo>
                    <a:pt x="67" y="81"/>
                  </a:moveTo>
                  <a:cubicBezTo>
                    <a:pt x="68" y="64"/>
                    <a:pt x="68" y="64"/>
                    <a:pt x="68" y="64"/>
                  </a:cubicBezTo>
                  <a:cubicBezTo>
                    <a:pt x="62" y="58"/>
                    <a:pt x="58" y="50"/>
                    <a:pt x="57" y="41"/>
                  </a:cubicBezTo>
                  <a:cubicBezTo>
                    <a:pt x="57" y="32"/>
                    <a:pt x="60" y="23"/>
                    <a:pt x="66" y="16"/>
                  </a:cubicBezTo>
                  <a:cubicBezTo>
                    <a:pt x="79" y="1"/>
                    <a:pt x="101" y="0"/>
                    <a:pt x="115" y="13"/>
                  </a:cubicBezTo>
                  <a:cubicBezTo>
                    <a:pt x="130" y="26"/>
                    <a:pt x="131" y="48"/>
                    <a:pt x="118" y="62"/>
                  </a:cubicBezTo>
                  <a:cubicBezTo>
                    <a:pt x="109" y="72"/>
                    <a:pt x="95" y="76"/>
                    <a:pt x="82" y="72"/>
                  </a:cubicBezTo>
                  <a:lnTo>
                    <a:pt x="67" y="81"/>
                  </a:lnTo>
                  <a:close/>
                  <a:moveTo>
                    <a:pt x="92" y="12"/>
                  </a:moveTo>
                  <a:cubicBezTo>
                    <a:pt x="85" y="12"/>
                    <a:pt x="77" y="15"/>
                    <a:pt x="72" y="21"/>
                  </a:cubicBezTo>
                  <a:cubicBezTo>
                    <a:pt x="67" y="27"/>
                    <a:pt x="65" y="33"/>
                    <a:pt x="65" y="41"/>
                  </a:cubicBezTo>
                  <a:cubicBezTo>
                    <a:pt x="66" y="48"/>
                    <a:pt x="69" y="54"/>
                    <a:pt x="74" y="59"/>
                  </a:cubicBezTo>
                  <a:cubicBezTo>
                    <a:pt x="76" y="60"/>
                    <a:pt x="76" y="60"/>
                    <a:pt x="76" y="60"/>
                  </a:cubicBezTo>
                  <a:cubicBezTo>
                    <a:pt x="76" y="67"/>
                    <a:pt x="76" y="67"/>
                    <a:pt x="76" y="67"/>
                  </a:cubicBezTo>
                  <a:cubicBezTo>
                    <a:pt x="82" y="64"/>
                    <a:pt x="82" y="64"/>
                    <a:pt x="82" y="64"/>
                  </a:cubicBezTo>
                  <a:cubicBezTo>
                    <a:pt x="83" y="64"/>
                    <a:pt x="83" y="64"/>
                    <a:pt x="83" y="64"/>
                  </a:cubicBezTo>
                  <a:cubicBezTo>
                    <a:pt x="94" y="68"/>
                    <a:pt x="105" y="65"/>
                    <a:pt x="112" y="57"/>
                  </a:cubicBezTo>
                  <a:cubicBezTo>
                    <a:pt x="122" y="46"/>
                    <a:pt x="121" y="29"/>
                    <a:pt x="110" y="19"/>
                  </a:cubicBezTo>
                  <a:cubicBezTo>
                    <a:pt x="105" y="14"/>
                    <a:pt x="99" y="12"/>
                    <a:pt x="92" y="12"/>
                  </a:cubicBezTo>
                  <a:close/>
                  <a:moveTo>
                    <a:pt x="86" y="48"/>
                  </a:moveTo>
                  <a:cubicBezTo>
                    <a:pt x="76" y="32"/>
                    <a:pt x="76" y="32"/>
                    <a:pt x="76" y="32"/>
                  </a:cubicBezTo>
                  <a:cubicBezTo>
                    <a:pt x="81" y="29"/>
                    <a:pt x="81" y="29"/>
                    <a:pt x="81" y="29"/>
                  </a:cubicBezTo>
                  <a:cubicBezTo>
                    <a:pt x="91" y="45"/>
                    <a:pt x="91" y="45"/>
                    <a:pt x="91" y="45"/>
                  </a:cubicBezTo>
                  <a:lnTo>
                    <a:pt x="86" y="48"/>
                  </a:lnTo>
                  <a:close/>
                  <a:moveTo>
                    <a:pt x="99" y="49"/>
                  </a:moveTo>
                  <a:cubicBezTo>
                    <a:pt x="95" y="45"/>
                    <a:pt x="95" y="45"/>
                    <a:pt x="95" y="45"/>
                  </a:cubicBezTo>
                  <a:cubicBezTo>
                    <a:pt x="102" y="38"/>
                    <a:pt x="102" y="38"/>
                    <a:pt x="102" y="38"/>
                  </a:cubicBezTo>
                  <a:cubicBezTo>
                    <a:pt x="94" y="30"/>
                    <a:pt x="94" y="30"/>
                    <a:pt x="94" y="30"/>
                  </a:cubicBezTo>
                  <a:cubicBezTo>
                    <a:pt x="99" y="26"/>
                    <a:pt x="99" y="26"/>
                    <a:pt x="99" y="26"/>
                  </a:cubicBezTo>
                  <a:cubicBezTo>
                    <a:pt x="110" y="38"/>
                    <a:pt x="110" y="38"/>
                    <a:pt x="110" y="38"/>
                  </a:cubicBezTo>
                  <a:lnTo>
                    <a:pt x="99" y="49"/>
                  </a:ln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endParaRPr lang="en-US"/>
            </a:p>
          </p:txBody>
        </p:sp>
        <p:sp>
          <p:nvSpPr>
            <p:cNvPr id="131" name="TextBox 130"/>
            <p:cNvSpPr txBox="1"/>
            <p:nvPr/>
          </p:nvSpPr>
          <p:spPr>
            <a:xfrm>
              <a:off x="8364311" y="3497262"/>
              <a:ext cx="1697175" cy="487645"/>
            </a:xfrm>
            <a:prstGeom prst="rect">
              <a:avLst/>
            </a:prstGeom>
            <a:noFill/>
          </p:spPr>
          <p:txBody>
            <a:bodyPr wrap="none" lIns="91427" tIns="45713" rIns="91427" bIns="45713" rtlCol="0">
              <a:spAutoFit/>
            </a:bodyPr>
            <a:lstStyle/>
            <a:p>
              <a:pPr algn="ctr" defTabSz="913489">
                <a:lnSpc>
                  <a:spcPct val="90000"/>
                </a:lnSpc>
                <a:defRPr/>
              </a:pPr>
              <a:r>
                <a:rPr lang="en-US" sz="1399" kern="0">
                  <a:gradFill>
                    <a:gsLst>
                      <a:gs pos="0">
                        <a:srgbClr val="FFFFFF"/>
                      </a:gs>
                      <a:gs pos="100000">
                        <a:srgbClr val="FFFFFF"/>
                      </a:gs>
                    </a:gsLst>
                    <a:lin ang="5400000" scaled="1"/>
                  </a:gradFill>
                </a:rPr>
                <a:t>.NET, Java, PHP,</a:t>
              </a:r>
              <a:br>
                <a:rPr lang="en-US" sz="1399" kern="0">
                  <a:gradFill>
                    <a:gsLst>
                      <a:gs pos="0">
                        <a:srgbClr val="FFFFFF"/>
                      </a:gs>
                      <a:gs pos="100000">
                        <a:srgbClr val="FFFFFF"/>
                      </a:gs>
                    </a:gsLst>
                    <a:lin ang="5400000" scaled="1"/>
                  </a:gradFill>
                </a:rPr>
              </a:br>
              <a:r>
                <a:rPr lang="en-US" sz="1399" kern="0">
                  <a:gradFill>
                    <a:gsLst>
                      <a:gs pos="0">
                        <a:srgbClr val="FFFFFF"/>
                      </a:gs>
                      <a:gs pos="100000">
                        <a:srgbClr val="FFFFFF"/>
                      </a:gs>
                    </a:gsLst>
                    <a:lin ang="5400000" scaled="1"/>
                  </a:gradFill>
                </a:rPr>
                <a:t>Node, and Python </a:t>
              </a:r>
            </a:p>
          </p:txBody>
        </p:sp>
      </p:grpSp>
      <p:grpSp>
        <p:nvGrpSpPr>
          <p:cNvPr id="38" name="Group 37"/>
          <p:cNvGrpSpPr/>
          <p:nvPr/>
        </p:nvGrpSpPr>
        <p:grpSpPr>
          <a:xfrm>
            <a:off x="10600421" y="2691458"/>
            <a:ext cx="1155778" cy="1293379"/>
            <a:chOff x="10601045" y="2691344"/>
            <a:chExt cx="1155943" cy="1293563"/>
          </a:xfrm>
        </p:grpSpPr>
        <p:sp>
          <p:nvSpPr>
            <p:cNvPr id="21" name="Freeform 17"/>
            <p:cNvSpPr>
              <a:spLocks noChangeAspect="1" noEditPoints="1"/>
            </p:cNvSpPr>
            <p:nvPr/>
          </p:nvSpPr>
          <p:spPr bwMode="auto">
            <a:xfrm>
              <a:off x="10780157" y="2691344"/>
              <a:ext cx="797720" cy="678657"/>
            </a:xfrm>
            <a:custGeom>
              <a:avLst/>
              <a:gdLst>
                <a:gd name="T0" fmla="*/ 283 w 335"/>
                <a:gd name="T1" fmla="*/ 102 h 285"/>
                <a:gd name="T2" fmla="*/ 335 w 335"/>
                <a:gd name="T3" fmla="*/ 68 h 285"/>
                <a:gd name="T4" fmla="*/ 219 w 335"/>
                <a:gd name="T5" fmla="*/ 0 h 285"/>
                <a:gd name="T6" fmla="*/ 168 w 335"/>
                <a:gd name="T7" fmla="*/ 31 h 285"/>
                <a:gd name="T8" fmla="*/ 116 w 335"/>
                <a:gd name="T9" fmla="*/ 0 h 285"/>
                <a:gd name="T10" fmla="*/ 0 w 335"/>
                <a:gd name="T11" fmla="*/ 68 h 285"/>
                <a:gd name="T12" fmla="*/ 54 w 335"/>
                <a:gd name="T13" fmla="*/ 102 h 285"/>
                <a:gd name="T14" fmla="*/ 4 w 335"/>
                <a:gd name="T15" fmla="*/ 143 h 285"/>
                <a:gd name="T16" fmla="*/ 60 w 335"/>
                <a:gd name="T17" fmla="*/ 178 h 285"/>
                <a:gd name="T18" fmla="*/ 60 w 335"/>
                <a:gd name="T19" fmla="*/ 221 h 285"/>
                <a:gd name="T20" fmla="*/ 168 w 335"/>
                <a:gd name="T21" fmla="*/ 285 h 285"/>
                <a:gd name="T22" fmla="*/ 277 w 335"/>
                <a:gd name="T23" fmla="*/ 221 h 285"/>
                <a:gd name="T24" fmla="*/ 277 w 335"/>
                <a:gd name="T25" fmla="*/ 178 h 285"/>
                <a:gd name="T26" fmla="*/ 335 w 335"/>
                <a:gd name="T27" fmla="*/ 143 h 285"/>
                <a:gd name="T28" fmla="*/ 283 w 335"/>
                <a:gd name="T29" fmla="*/ 102 h 285"/>
                <a:gd name="T30" fmla="*/ 168 w 335"/>
                <a:gd name="T31" fmla="*/ 49 h 285"/>
                <a:gd name="T32" fmla="*/ 254 w 335"/>
                <a:gd name="T33" fmla="*/ 100 h 285"/>
                <a:gd name="T34" fmla="*/ 168 w 335"/>
                <a:gd name="T35" fmla="*/ 150 h 285"/>
                <a:gd name="T36" fmla="*/ 83 w 335"/>
                <a:gd name="T37" fmla="*/ 100 h 285"/>
                <a:gd name="T38" fmla="*/ 168 w 335"/>
                <a:gd name="T39" fmla="*/ 49 h 285"/>
                <a:gd name="T40" fmla="*/ 269 w 335"/>
                <a:gd name="T41" fmla="*/ 109 h 285"/>
                <a:gd name="T42" fmla="*/ 308 w 335"/>
                <a:gd name="T43" fmla="*/ 141 h 285"/>
                <a:gd name="T44" fmla="*/ 221 w 335"/>
                <a:gd name="T45" fmla="*/ 191 h 285"/>
                <a:gd name="T46" fmla="*/ 182 w 335"/>
                <a:gd name="T47" fmla="*/ 160 h 285"/>
                <a:gd name="T48" fmla="*/ 269 w 335"/>
                <a:gd name="T49" fmla="*/ 109 h 285"/>
                <a:gd name="T50" fmla="*/ 219 w 335"/>
                <a:gd name="T51" fmla="*/ 20 h 285"/>
                <a:gd name="T52" fmla="*/ 306 w 335"/>
                <a:gd name="T53" fmla="*/ 68 h 285"/>
                <a:gd name="T54" fmla="*/ 269 w 335"/>
                <a:gd name="T55" fmla="*/ 90 h 285"/>
                <a:gd name="T56" fmla="*/ 184 w 335"/>
                <a:gd name="T57" fmla="*/ 41 h 285"/>
                <a:gd name="T58" fmla="*/ 219 w 335"/>
                <a:gd name="T59" fmla="*/ 20 h 285"/>
                <a:gd name="T60" fmla="*/ 116 w 335"/>
                <a:gd name="T61" fmla="*/ 20 h 285"/>
                <a:gd name="T62" fmla="*/ 153 w 335"/>
                <a:gd name="T63" fmla="*/ 41 h 285"/>
                <a:gd name="T64" fmla="*/ 68 w 335"/>
                <a:gd name="T65" fmla="*/ 90 h 285"/>
                <a:gd name="T66" fmla="*/ 31 w 335"/>
                <a:gd name="T67" fmla="*/ 68 h 285"/>
                <a:gd name="T68" fmla="*/ 116 w 335"/>
                <a:gd name="T69" fmla="*/ 20 h 285"/>
                <a:gd name="T70" fmla="*/ 68 w 335"/>
                <a:gd name="T71" fmla="*/ 109 h 285"/>
                <a:gd name="T72" fmla="*/ 155 w 335"/>
                <a:gd name="T73" fmla="*/ 160 h 285"/>
                <a:gd name="T74" fmla="*/ 110 w 335"/>
                <a:gd name="T75" fmla="*/ 191 h 285"/>
                <a:gd name="T76" fmla="*/ 29 w 335"/>
                <a:gd name="T77" fmla="*/ 141 h 285"/>
                <a:gd name="T78" fmla="*/ 68 w 335"/>
                <a:gd name="T79" fmla="*/ 109 h 285"/>
                <a:gd name="T80" fmla="*/ 75 w 335"/>
                <a:gd name="T81" fmla="*/ 187 h 285"/>
                <a:gd name="T82" fmla="*/ 112 w 335"/>
                <a:gd name="T83" fmla="*/ 211 h 285"/>
                <a:gd name="T84" fmla="*/ 161 w 335"/>
                <a:gd name="T85" fmla="*/ 174 h 285"/>
                <a:gd name="T86" fmla="*/ 161 w 335"/>
                <a:gd name="T87" fmla="*/ 262 h 285"/>
                <a:gd name="T88" fmla="*/ 75 w 335"/>
                <a:gd name="T89" fmla="*/ 211 h 285"/>
                <a:gd name="T90" fmla="*/ 75 w 335"/>
                <a:gd name="T91" fmla="*/ 187 h 285"/>
                <a:gd name="T92" fmla="*/ 261 w 335"/>
                <a:gd name="T93" fmla="*/ 211 h 285"/>
                <a:gd name="T94" fmla="*/ 176 w 335"/>
                <a:gd name="T95" fmla="*/ 262 h 285"/>
                <a:gd name="T96" fmla="*/ 176 w 335"/>
                <a:gd name="T97" fmla="*/ 176 h 285"/>
                <a:gd name="T98" fmla="*/ 219 w 335"/>
                <a:gd name="T99" fmla="*/ 211 h 285"/>
                <a:gd name="T100" fmla="*/ 261 w 335"/>
                <a:gd name="T101" fmla="*/ 185 h 285"/>
                <a:gd name="T102" fmla="*/ 261 w 335"/>
                <a:gd name="T103" fmla="*/ 211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35" h="285">
                  <a:moveTo>
                    <a:pt x="283" y="102"/>
                  </a:moveTo>
                  <a:lnTo>
                    <a:pt x="335" y="68"/>
                  </a:lnTo>
                  <a:lnTo>
                    <a:pt x="219" y="0"/>
                  </a:lnTo>
                  <a:lnTo>
                    <a:pt x="168" y="31"/>
                  </a:lnTo>
                  <a:lnTo>
                    <a:pt x="116" y="0"/>
                  </a:lnTo>
                  <a:lnTo>
                    <a:pt x="0" y="68"/>
                  </a:lnTo>
                  <a:lnTo>
                    <a:pt x="54" y="102"/>
                  </a:lnTo>
                  <a:lnTo>
                    <a:pt x="4" y="143"/>
                  </a:lnTo>
                  <a:lnTo>
                    <a:pt x="60" y="178"/>
                  </a:lnTo>
                  <a:lnTo>
                    <a:pt x="60" y="221"/>
                  </a:lnTo>
                  <a:lnTo>
                    <a:pt x="168" y="285"/>
                  </a:lnTo>
                  <a:lnTo>
                    <a:pt x="277" y="221"/>
                  </a:lnTo>
                  <a:lnTo>
                    <a:pt x="277" y="178"/>
                  </a:lnTo>
                  <a:lnTo>
                    <a:pt x="335" y="143"/>
                  </a:lnTo>
                  <a:lnTo>
                    <a:pt x="283" y="102"/>
                  </a:lnTo>
                  <a:close/>
                  <a:moveTo>
                    <a:pt x="168" y="49"/>
                  </a:moveTo>
                  <a:lnTo>
                    <a:pt x="254" y="100"/>
                  </a:lnTo>
                  <a:lnTo>
                    <a:pt x="168" y="150"/>
                  </a:lnTo>
                  <a:lnTo>
                    <a:pt x="83" y="100"/>
                  </a:lnTo>
                  <a:lnTo>
                    <a:pt x="168" y="49"/>
                  </a:lnTo>
                  <a:close/>
                  <a:moveTo>
                    <a:pt x="269" y="109"/>
                  </a:moveTo>
                  <a:lnTo>
                    <a:pt x="308" y="141"/>
                  </a:lnTo>
                  <a:lnTo>
                    <a:pt x="221" y="191"/>
                  </a:lnTo>
                  <a:lnTo>
                    <a:pt x="182" y="160"/>
                  </a:lnTo>
                  <a:lnTo>
                    <a:pt x="269" y="109"/>
                  </a:lnTo>
                  <a:close/>
                  <a:moveTo>
                    <a:pt x="219" y="20"/>
                  </a:moveTo>
                  <a:lnTo>
                    <a:pt x="306" y="68"/>
                  </a:lnTo>
                  <a:lnTo>
                    <a:pt x="269" y="90"/>
                  </a:lnTo>
                  <a:lnTo>
                    <a:pt x="184" y="41"/>
                  </a:lnTo>
                  <a:lnTo>
                    <a:pt x="219" y="20"/>
                  </a:lnTo>
                  <a:close/>
                  <a:moveTo>
                    <a:pt x="116" y="20"/>
                  </a:moveTo>
                  <a:lnTo>
                    <a:pt x="153" y="41"/>
                  </a:lnTo>
                  <a:lnTo>
                    <a:pt x="68" y="90"/>
                  </a:lnTo>
                  <a:lnTo>
                    <a:pt x="31" y="68"/>
                  </a:lnTo>
                  <a:lnTo>
                    <a:pt x="116" y="20"/>
                  </a:lnTo>
                  <a:close/>
                  <a:moveTo>
                    <a:pt x="68" y="109"/>
                  </a:moveTo>
                  <a:lnTo>
                    <a:pt x="155" y="160"/>
                  </a:lnTo>
                  <a:lnTo>
                    <a:pt x="110" y="191"/>
                  </a:lnTo>
                  <a:lnTo>
                    <a:pt x="29" y="141"/>
                  </a:lnTo>
                  <a:lnTo>
                    <a:pt x="68" y="109"/>
                  </a:lnTo>
                  <a:close/>
                  <a:moveTo>
                    <a:pt x="75" y="187"/>
                  </a:moveTo>
                  <a:lnTo>
                    <a:pt x="112" y="211"/>
                  </a:lnTo>
                  <a:lnTo>
                    <a:pt x="161" y="174"/>
                  </a:lnTo>
                  <a:lnTo>
                    <a:pt x="161" y="262"/>
                  </a:lnTo>
                  <a:lnTo>
                    <a:pt x="75" y="211"/>
                  </a:lnTo>
                  <a:lnTo>
                    <a:pt x="75" y="187"/>
                  </a:lnTo>
                  <a:close/>
                  <a:moveTo>
                    <a:pt x="261" y="211"/>
                  </a:moveTo>
                  <a:lnTo>
                    <a:pt x="176" y="262"/>
                  </a:lnTo>
                  <a:lnTo>
                    <a:pt x="176" y="176"/>
                  </a:lnTo>
                  <a:lnTo>
                    <a:pt x="219" y="211"/>
                  </a:lnTo>
                  <a:lnTo>
                    <a:pt x="261" y="185"/>
                  </a:lnTo>
                  <a:lnTo>
                    <a:pt x="261" y="211"/>
                  </a:ln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endParaRPr lang="en-US"/>
            </a:p>
          </p:txBody>
        </p:sp>
        <p:sp>
          <p:nvSpPr>
            <p:cNvPr id="134" name="TextBox 133"/>
            <p:cNvSpPr txBox="1"/>
            <p:nvPr/>
          </p:nvSpPr>
          <p:spPr>
            <a:xfrm>
              <a:off x="10601045" y="3497262"/>
              <a:ext cx="1155943" cy="487645"/>
            </a:xfrm>
            <a:prstGeom prst="rect">
              <a:avLst/>
            </a:prstGeom>
            <a:noFill/>
          </p:spPr>
          <p:txBody>
            <a:bodyPr wrap="none" lIns="91427" tIns="45713" rIns="91427" bIns="45713" rtlCol="0">
              <a:spAutoFit/>
            </a:bodyPr>
            <a:lstStyle/>
            <a:p>
              <a:pPr algn="ctr" defTabSz="913489">
                <a:lnSpc>
                  <a:spcPct val="90000"/>
                </a:lnSpc>
                <a:defRPr/>
              </a:pPr>
              <a:r>
                <a:rPr lang="en-US" sz="1399" kern="0">
                  <a:gradFill>
                    <a:gsLst>
                      <a:gs pos="0">
                        <a:srgbClr val="FFFFFF"/>
                      </a:gs>
                      <a:gs pos="100000">
                        <a:srgbClr val="FFFFFF"/>
                      </a:gs>
                    </a:gsLst>
                    <a:lin ang="5400000" scaled="1"/>
                  </a:gradFill>
                </a:rPr>
                <a:t>Staging and</a:t>
              </a:r>
              <a:br>
                <a:rPr lang="en-US" sz="1399" kern="0">
                  <a:gradFill>
                    <a:gsLst>
                      <a:gs pos="0">
                        <a:srgbClr val="FFFFFF"/>
                      </a:gs>
                      <a:gs pos="100000">
                        <a:srgbClr val="FFFFFF"/>
                      </a:gs>
                    </a:gsLst>
                    <a:lin ang="5400000" scaled="1"/>
                  </a:gradFill>
                </a:rPr>
              </a:br>
              <a:r>
                <a:rPr lang="en-US" sz="1399" kern="0">
                  <a:gradFill>
                    <a:gsLst>
                      <a:gs pos="0">
                        <a:srgbClr val="FFFFFF"/>
                      </a:gs>
                      <a:gs pos="100000">
                        <a:srgbClr val="FFFFFF"/>
                      </a:gs>
                    </a:gsLst>
                    <a:lin ang="5400000" scaled="1"/>
                  </a:gradFill>
                </a:rPr>
                <a:t>deployment</a:t>
              </a:r>
            </a:p>
          </p:txBody>
        </p:sp>
      </p:grpSp>
    </p:spTree>
    <p:extLst>
      <p:ext uri="{BB962C8B-B14F-4D97-AF65-F5344CB8AC3E}">
        <p14:creationId xmlns:p14="http://schemas.microsoft.com/office/powerpoint/2010/main" val="8617430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0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par>
                                <p:cTn id="8" presetID="35" presetClass="path" presetSubtype="0" decel="100000" fill="hold" nodeType="withEffect">
                                  <p:stCondLst>
                                    <p:cond delay="200"/>
                                  </p:stCondLst>
                                  <p:childTnLst>
                                    <p:animMotion origin="layout" path="M 2.77556E-17 -3.7037E-6 L 2.77556E-17 0.02616 " pathEditMode="relative" rAng="0" ptsTypes="AA">
                                      <p:cBhvr>
                                        <p:cTn id="9" dur="500" spd="-100000" fill="hold"/>
                                        <p:tgtEl>
                                          <p:spTgt spid="29"/>
                                        </p:tgtEl>
                                        <p:attrNameLst>
                                          <p:attrName>ppt_x</p:attrName>
                                          <p:attrName>ppt_y</p:attrName>
                                        </p:attrNameLst>
                                      </p:cBhvr>
                                      <p:rCtr x="0" y="1296"/>
                                    </p:animMotion>
                                  </p:childTnLst>
                                </p:cTn>
                              </p:par>
                              <p:par>
                                <p:cTn id="10" presetID="10" presetClass="entr" presetSubtype="0" fill="hold" nodeType="withEffect">
                                  <p:stCondLst>
                                    <p:cond delay="300"/>
                                  </p:stCondLst>
                                  <p:childTnLst>
                                    <p:set>
                                      <p:cBhvr>
                                        <p:cTn id="11" dur="1" fill="hold">
                                          <p:stCondLst>
                                            <p:cond delay="0"/>
                                          </p:stCondLst>
                                        </p:cTn>
                                        <p:tgtEl>
                                          <p:spTgt spid="32"/>
                                        </p:tgtEl>
                                        <p:attrNameLst>
                                          <p:attrName>style.visibility</p:attrName>
                                        </p:attrNameLst>
                                      </p:cBhvr>
                                      <p:to>
                                        <p:strVal val="visible"/>
                                      </p:to>
                                    </p:set>
                                    <p:animEffect transition="in" filter="fade">
                                      <p:cBhvr>
                                        <p:cTn id="12" dur="500"/>
                                        <p:tgtEl>
                                          <p:spTgt spid="32"/>
                                        </p:tgtEl>
                                      </p:cBhvr>
                                    </p:animEffect>
                                  </p:childTnLst>
                                </p:cTn>
                              </p:par>
                              <p:par>
                                <p:cTn id="13" presetID="35" presetClass="path" presetSubtype="0" decel="100000" fill="hold" nodeType="withEffect">
                                  <p:stCondLst>
                                    <p:cond delay="300"/>
                                  </p:stCondLst>
                                  <p:childTnLst>
                                    <p:animMotion origin="layout" path="M 2.77556E-17 -3.7037E-6 L 2.77556E-17 0.02616 " pathEditMode="relative" rAng="0" ptsTypes="AA">
                                      <p:cBhvr>
                                        <p:cTn id="14" dur="500" spd="-100000" fill="hold"/>
                                        <p:tgtEl>
                                          <p:spTgt spid="32"/>
                                        </p:tgtEl>
                                        <p:attrNameLst>
                                          <p:attrName>ppt_x</p:attrName>
                                          <p:attrName>ppt_y</p:attrName>
                                        </p:attrNameLst>
                                      </p:cBhvr>
                                      <p:rCtr x="0" y="1296"/>
                                    </p:animMotion>
                                  </p:childTnLst>
                                </p:cTn>
                              </p:par>
                              <p:par>
                                <p:cTn id="15" presetID="10" presetClass="entr" presetSubtype="0" fill="hold" nodeType="withEffect">
                                  <p:stCondLst>
                                    <p:cond delay="400"/>
                                  </p:stCondLst>
                                  <p:childTnLst>
                                    <p:set>
                                      <p:cBhvr>
                                        <p:cTn id="16" dur="1" fill="hold">
                                          <p:stCondLst>
                                            <p:cond delay="0"/>
                                          </p:stCondLst>
                                        </p:cTn>
                                        <p:tgtEl>
                                          <p:spTgt spid="30"/>
                                        </p:tgtEl>
                                        <p:attrNameLst>
                                          <p:attrName>style.visibility</p:attrName>
                                        </p:attrNameLst>
                                      </p:cBhvr>
                                      <p:to>
                                        <p:strVal val="visible"/>
                                      </p:to>
                                    </p:set>
                                    <p:animEffect transition="in" filter="fade">
                                      <p:cBhvr>
                                        <p:cTn id="17" dur="500"/>
                                        <p:tgtEl>
                                          <p:spTgt spid="30"/>
                                        </p:tgtEl>
                                      </p:cBhvr>
                                    </p:animEffect>
                                  </p:childTnLst>
                                </p:cTn>
                              </p:par>
                              <p:par>
                                <p:cTn id="18" presetID="35" presetClass="path" presetSubtype="0" decel="100000" fill="hold" nodeType="withEffect">
                                  <p:stCondLst>
                                    <p:cond delay="400"/>
                                  </p:stCondLst>
                                  <p:childTnLst>
                                    <p:animMotion origin="layout" path="M 2.77556E-17 -3.7037E-6 L 2.77556E-17 0.02616 " pathEditMode="relative" rAng="0" ptsTypes="AA">
                                      <p:cBhvr>
                                        <p:cTn id="19" dur="500" spd="-100000" fill="hold"/>
                                        <p:tgtEl>
                                          <p:spTgt spid="30"/>
                                        </p:tgtEl>
                                        <p:attrNameLst>
                                          <p:attrName>ppt_x</p:attrName>
                                          <p:attrName>ppt_y</p:attrName>
                                        </p:attrNameLst>
                                      </p:cBhvr>
                                      <p:rCtr x="0" y="1296"/>
                                    </p:animMotion>
                                  </p:childTnLst>
                                </p:cTn>
                              </p:par>
                              <p:par>
                                <p:cTn id="20" presetID="10" presetClass="entr" presetSubtype="0" fill="hold" nodeType="withEffect">
                                  <p:stCondLst>
                                    <p:cond delay="500"/>
                                  </p:stCondLst>
                                  <p:childTnLst>
                                    <p:set>
                                      <p:cBhvr>
                                        <p:cTn id="21" dur="1" fill="hold">
                                          <p:stCondLst>
                                            <p:cond delay="0"/>
                                          </p:stCondLst>
                                        </p:cTn>
                                        <p:tgtEl>
                                          <p:spTgt spid="31"/>
                                        </p:tgtEl>
                                        <p:attrNameLst>
                                          <p:attrName>style.visibility</p:attrName>
                                        </p:attrNameLst>
                                      </p:cBhvr>
                                      <p:to>
                                        <p:strVal val="visible"/>
                                      </p:to>
                                    </p:set>
                                    <p:animEffect transition="in" filter="fade">
                                      <p:cBhvr>
                                        <p:cTn id="22" dur="500"/>
                                        <p:tgtEl>
                                          <p:spTgt spid="31"/>
                                        </p:tgtEl>
                                      </p:cBhvr>
                                    </p:animEffect>
                                  </p:childTnLst>
                                </p:cTn>
                              </p:par>
                              <p:par>
                                <p:cTn id="23" presetID="35" presetClass="path" presetSubtype="0" decel="100000" fill="hold" nodeType="withEffect">
                                  <p:stCondLst>
                                    <p:cond delay="500"/>
                                  </p:stCondLst>
                                  <p:childTnLst>
                                    <p:animMotion origin="layout" path="M 2.77556E-17 -3.7037E-6 L 2.77556E-17 0.02616 " pathEditMode="relative" rAng="0" ptsTypes="AA">
                                      <p:cBhvr>
                                        <p:cTn id="24" dur="500" spd="-100000" fill="hold"/>
                                        <p:tgtEl>
                                          <p:spTgt spid="31"/>
                                        </p:tgtEl>
                                        <p:attrNameLst>
                                          <p:attrName>ppt_x</p:attrName>
                                          <p:attrName>ppt_y</p:attrName>
                                        </p:attrNameLst>
                                      </p:cBhvr>
                                      <p:rCtr x="0" y="1296"/>
                                    </p:animMotion>
                                  </p:childTnLst>
                                </p:cTn>
                              </p:par>
                              <p:par>
                                <p:cTn id="25" presetID="10" presetClass="entr" presetSubtype="0" fill="hold" nodeType="withEffect">
                                  <p:stCondLst>
                                    <p:cond delay="600"/>
                                  </p:stCondLst>
                                  <p:childTnLst>
                                    <p:set>
                                      <p:cBhvr>
                                        <p:cTn id="26" dur="1" fill="hold">
                                          <p:stCondLst>
                                            <p:cond delay="0"/>
                                          </p:stCondLst>
                                        </p:cTn>
                                        <p:tgtEl>
                                          <p:spTgt spid="33"/>
                                        </p:tgtEl>
                                        <p:attrNameLst>
                                          <p:attrName>style.visibility</p:attrName>
                                        </p:attrNameLst>
                                      </p:cBhvr>
                                      <p:to>
                                        <p:strVal val="visible"/>
                                      </p:to>
                                    </p:set>
                                    <p:animEffect transition="in" filter="fade">
                                      <p:cBhvr>
                                        <p:cTn id="27" dur="500"/>
                                        <p:tgtEl>
                                          <p:spTgt spid="33"/>
                                        </p:tgtEl>
                                      </p:cBhvr>
                                    </p:animEffect>
                                  </p:childTnLst>
                                </p:cTn>
                              </p:par>
                              <p:par>
                                <p:cTn id="28" presetID="35" presetClass="path" presetSubtype="0" decel="100000" fill="hold" nodeType="withEffect">
                                  <p:stCondLst>
                                    <p:cond delay="600"/>
                                  </p:stCondLst>
                                  <p:childTnLst>
                                    <p:animMotion origin="layout" path="M 2.77556E-17 -3.7037E-6 L 2.77556E-17 0.02616 " pathEditMode="relative" rAng="0" ptsTypes="AA">
                                      <p:cBhvr>
                                        <p:cTn id="29" dur="500" spd="-100000" fill="hold"/>
                                        <p:tgtEl>
                                          <p:spTgt spid="33"/>
                                        </p:tgtEl>
                                        <p:attrNameLst>
                                          <p:attrName>ppt_x</p:attrName>
                                          <p:attrName>ppt_y</p:attrName>
                                        </p:attrNameLst>
                                      </p:cBhvr>
                                      <p:rCtr x="0" y="1296"/>
                                    </p:animMotion>
                                  </p:childTnLst>
                                </p:cTn>
                              </p:par>
                              <p:par>
                                <p:cTn id="30" presetID="10" presetClass="entr" presetSubtype="0" fill="hold" nodeType="withEffect">
                                  <p:stCondLst>
                                    <p:cond delay="700"/>
                                  </p:stCondLst>
                                  <p:childTnLst>
                                    <p:set>
                                      <p:cBhvr>
                                        <p:cTn id="31" dur="1" fill="hold">
                                          <p:stCondLst>
                                            <p:cond delay="0"/>
                                          </p:stCondLst>
                                        </p:cTn>
                                        <p:tgtEl>
                                          <p:spTgt spid="34"/>
                                        </p:tgtEl>
                                        <p:attrNameLst>
                                          <p:attrName>style.visibility</p:attrName>
                                        </p:attrNameLst>
                                      </p:cBhvr>
                                      <p:to>
                                        <p:strVal val="visible"/>
                                      </p:to>
                                    </p:set>
                                    <p:animEffect transition="in" filter="fade">
                                      <p:cBhvr>
                                        <p:cTn id="32" dur="500"/>
                                        <p:tgtEl>
                                          <p:spTgt spid="34"/>
                                        </p:tgtEl>
                                      </p:cBhvr>
                                    </p:animEffect>
                                  </p:childTnLst>
                                </p:cTn>
                              </p:par>
                              <p:par>
                                <p:cTn id="33" presetID="35" presetClass="path" presetSubtype="0" decel="100000" fill="hold" nodeType="withEffect">
                                  <p:stCondLst>
                                    <p:cond delay="700"/>
                                  </p:stCondLst>
                                  <p:childTnLst>
                                    <p:animMotion origin="layout" path="M 2.77556E-17 -3.7037E-6 L 2.77556E-17 0.02616 " pathEditMode="relative" rAng="0" ptsTypes="AA">
                                      <p:cBhvr>
                                        <p:cTn id="34" dur="500" spd="-100000" fill="hold"/>
                                        <p:tgtEl>
                                          <p:spTgt spid="34"/>
                                        </p:tgtEl>
                                        <p:attrNameLst>
                                          <p:attrName>ppt_x</p:attrName>
                                          <p:attrName>ppt_y</p:attrName>
                                        </p:attrNameLst>
                                      </p:cBhvr>
                                      <p:rCtr x="0" y="1296"/>
                                    </p:animMotion>
                                  </p:childTnLst>
                                </p:cTn>
                              </p:par>
                              <p:par>
                                <p:cTn id="35" presetID="10" presetClass="entr" presetSubtype="0" fill="hold" nodeType="withEffect">
                                  <p:stCondLst>
                                    <p:cond delay="800"/>
                                  </p:stCondLst>
                                  <p:childTnLst>
                                    <p:set>
                                      <p:cBhvr>
                                        <p:cTn id="36" dur="1" fill="hold">
                                          <p:stCondLst>
                                            <p:cond delay="0"/>
                                          </p:stCondLst>
                                        </p:cTn>
                                        <p:tgtEl>
                                          <p:spTgt spid="35"/>
                                        </p:tgtEl>
                                        <p:attrNameLst>
                                          <p:attrName>style.visibility</p:attrName>
                                        </p:attrNameLst>
                                      </p:cBhvr>
                                      <p:to>
                                        <p:strVal val="visible"/>
                                      </p:to>
                                    </p:set>
                                    <p:animEffect transition="in" filter="fade">
                                      <p:cBhvr>
                                        <p:cTn id="37" dur="500"/>
                                        <p:tgtEl>
                                          <p:spTgt spid="35"/>
                                        </p:tgtEl>
                                      </p:cBhvr>
                                    </p:animEffect>
                                  </p:childTnLst>
                                </p:cTn>
                              </p:par>
                              <p:par>
                                <p:cTn id="38" presetID="35" presetClass="path" presetSubtype="0" decel="100000" fill="hold" nodeType="withEffect">
                                  <p:stCondLst>
                                    <p:cond delay="800"/>
                                  </p:stCondLst>
                                  <p:childTnLst>
                                    <p:animMotion origin="layout" path="M 2.77556E-17 -3.7037E-6 L 2.77556E-17 0.02616 " pathEditMode="relative" rAng="0" ptsTypes="AA">
                                      <p:cBhvr>
                                        <p:cTn id="39" dur="500" spd="-100000" fill="hold"/>
                                        <p:tgtEl>
                                          <p:spTgt spid="35"/>
                                        </p:tgtEl>
                                        <p:attrNameLst>
                                          <p:attrName>ppt_x</p:attrName>
                                          <p:attrName>ppt_y</p:attrName>
                                        </p:attrNameLst>
                                      </p:cBhvr>
                                      <p:rCtr x="0" y="1296"/>
                                    </p:animMotion>
                                  </p:childTnLst>
                                </p:cTn>
                              </p:par>
                              <p:par>
                                <p:cTn id="40" presetID="10" presetClass="entr" presetSubtype="0" fill="hold" nodeType="withEffect">
                                  <p:stCondLst>
                                    <p:cond delay="900"/>
                                  </p:stCondLst>
                                  <p:childTnLst>
                                    <p:set>
                                      <p:cBhvr>
                                        <p:cTn id="41" dur="1" fill="hold">
                                          <p:stCondLst>
                                            <p:cond delay="0"/>
                                          </p:stCondLst>
                                        </p:cTn>
                                        <p:tgtEl>
                                          <p:spTgt spid="36"/>
                                        </p:tgtEl>
                                        <p:attrNameLst>
                                          <p:attrName>style.visibility</p:attrName>
                                        </p:attrNameLst>
                                      </p:cBhvr>
                                      <p:to>
                                        <p:strVal val="visible"/>
                                      </p:to>
                                    </p:set>
                                    <p:animEffect transition="in" filter="fade">
                                      <p:cBhvr>
                                        <p:cTn id="42" dur="500"/>
                                        <p:tgtEl>
                                          <p:spTgt spid="36"/>
                                        </p:tgtEl>
                                      </p:cBhvr>
                                    </p:animEffect>
                                  </p:childTnLst>
                                </p:cTn>
                              </p:par>
                              <p:par>
                                <p:cTn id="43" presetID="35" presetClass="path" presetSubtype="0" decel="100000" fill="hold" nodeType="withEffect">
                                  <p:stCondLst>
                                    <p:cond delay="900"/>
                                  </p:stCondLst>
                                  <p:childTnLst>
                                    <p:animMotion origin="layout" path="M 2.77556E-17 -3.7037E-6 L 2.77556E-17 0.02616 " pathEditMode="relative" rAng="0" ptsTypes="AA">
                                      <p:cBhvr>
                                        <p:cTn id="44" dur="500" spd="-100000" fill="hold"/>
                                        <p:tgtEl>
                                          <p:spTgt spid="36"/>
                                        </p:tgtEl>
                                        <p:attrNameLst>
                                          <p:attrName>ppt_x</p:attrName>
                                          <p:attrName>ppt_y</p:attrName>
                                        </p:attrNameLst>
                                      </p:cBhvr>
                                      <p:rCtr x="0" y="1296"/>
                                    </p:animMotion>
                                  </p:childTnLst>
                                </p:cTn>
                              </p:par>
                              <p:par>
                                <p:cTn id="45" presetID="10" presetClass="entr" presetSubtype="0" fill="hold" nodeType="withEffect">
                                  <p:stCondLst>
                                    <p:cond delay="1000"/>
                                  </p:stCondLst>
                                  <p:childTnLst>
                                    <p:set>
                                      <p:cBhvr>
                                        <p:cTn id="46" dur="1" fill="hold">
                                          <p:stCondLst>
                                            <p:cond delay="0"/>
                                          </p:stCondLst>
                                        </p:cTn>
                                        <p:tgtEl>
                                          <p:spTgt spid="37"/>
                                        </p:tgtEl>
                                        <p:attrNameLst>
                                          <p:attrName>style.visibility</p:attrName>
                                        </p:attrNameLst>
                                      </p:cBhvr>
                                      <p:to>
                                        <p:strVal val="visible"/>
                                      </p:to>
                                    </p:set>
                                    <p:animEffect transition="in" filter="fade">
                                      <p:cBhvr>
                                        <p:cTn id="47" dur="500"/>
                                        <p:tgtEl>
                                          <p:spTgt spid="37"/>
                                        </p:tgtEl>
                                      </p:cBhvr>
                                    </p:animEffect>
                                  </p:childTnLst>
                                </p:cTn>
                              </p:par>
                              <p:par>
                                <p:cTn id="48" presetID="35" presetClass="path" presetSubtype="0" decel="100000" fill="hold" nodeType="withEffect">
                                  <p:stCondLst>
                                    <p:cond delay="1000"/>
                                  </p:stCondLst>
                                  <p:childTnLst>
                                    <p:animMotion origin="layout" path="M 2.77556E-17 -3.7037E-6 L 2.77556E-17 0.02616 " pathEditMode="relative" rAng="0" ptsTypes="AA">
                                      <p:cBhvr>
                                        <p:cTn id="49" dur="500" spd="-100000" fill="hold"/>
                                        <p:tgtEl>
                                          <p:spTgt spid="37"/>
                                        </p:tgtEl>
                                        <p:attrNameLst>
                                          <p:attrName>ppt_x</p:attrName>
                                          <p:attrName>ppt_y</p:attrName>
                                        </p:attrNameLst>
                                      </p:cBhvr>
                                      <p:rCtr x="0" y="1296"/>
                                    </p:animMotion>
                                  </p:childTnLst>
                                </p:cTn>
                              </p:par>
                              <p:par>
                                <p:cTn id="50" presetID="10" presetClass="entr" presetSubtype="0" fill="hold" nodeType="withEffect">
                                  <p:stCondLst>
                                    <p:cond delay="1100"/>
                                  </p:stCondLst>
                                  <p:childTnLst>
                                    <p:set>
                                      <p:cBhvr>
                                        <p:cTn id="51" dur="1" fill="hold">
                                          <p:stCondLst>
                                            <p:cond delay="0"/>
                                          </p:stCondLst>
                                        </p:cTn>
                                        <p:tgtEl>
                                          <p:spTgt spid="38"/>
                                        </p:tgtEl>
                                        <p:attrNameLst>
                                          <p:attrName>style.visibility</p:attrName>
                                        </p:attrNameLst>
                                      </p:cBhvr>
                                      <p:to>
                                        <p:strVal val="visible"/>
                                      </p:to>
                                    </p:set>
                                    <p:animEffect transition="in" filter="fade">
                                      <p:cBhvr>
                                        <p:cTn id="52" dur="500"/>
                                        <p:tgtEl>
                                          <p:spTgt spid="38"/>
                                        </p:tgtEl>
                                      </p:cBhvr>
                                    </p:animEffect>
                                  </p:childTnLst>
                                </p:cTn>
                              </p:par>
                              <p:par>
                                <p:cTn id="53" presetID="35" presetClass="path" presetSubtype="0" decel="100000" fill="hold" nodeType="withEffect">
                                  <p:stCondLst>
                                    <p:cond delay="1100"/>
                                  </p:stCondLst>
                                  <p:childTnLst>
                                    <p:animMotion origin="layout" path="M 2.77556E-17 -3.7037E-6 L 2.77556E-17 0.02616 " pathEditMode="relative" rAng="0" ptsTypes="AA">
                                      <p:cBhvr>
                                        <p:cTn id="54" dur="500" spd="-100000" fill="hold"/>
                                        <p:tgtEl>
                                          <p:spTgt spid="38"/>
                                        </p:tgtEl>
                                        <p:attrNameLst>
                                          <p:attrName>ppt_x</p:attrName>
                                          <p:attrName>ppt_y</p:attrName>
                                        </p:attrNameLst>
                                      </p:cBhvr>
                                      <p:rCtr x="0" y="1296"/>
                                    </p:animMotion>
                                  </p:childTnLst>
                                </p:cTn>
                              </p:par>
                              <p:par>
                                <p:cTn id="55" presetID="10" presetClass="entr" presetSubtype="0" fill="hold" nodeType="withEffect">
                                  <p:stCondLst>
                                    <p:cond delay="1200"/>
                                  </p:stCondLst>
                                  <p:childTnLst>
                                    <p:set>
                                      <p:cBhvr>
                                        <p:cTn id="56" dur="1" fill="hold">
                                          <p:stCondLst>
                                            <p:cond delay="0"/>
                                          </p:stCondLst>
                                        </p:cTn>
                                        <p:tgtEl>
                                          <p:spTgt spid="40"/>
                                        </p:tgtEl>
                                        <p:attrNameLst>
                                          <p:attrName>style.visibility</p:attrName>
                                        </p:attrNameLst>
                                      </p:cBhvr>
                                      <p:to>
                                        <p:strVal val="visible"/>
                                      </p:to>
                                    </p:set>
                                    <p:animEffect transition="in" filter="fade">
                                      <p:cBhvr>
                                        <p:cTn id="57" dur="500"/>
                                        <p:tgtEl>
                                          <p:spTgt spid="40"/>
                                        </p:tgtEl>
                                      </p:cBhvr>
                                    </p:animEffect>
                                  </p:childTnLst>
                                </p:cTn>
                              </p:par>
                              <p:par>
                                <p:cTn id="58" presetID="35" presetClass="path" presetSubtype="0" decel="100000" fill="hold" nodeType="withEffect">
                                  <p:stCondLst>
                                    <p:cond delay="1200"/>
                                  </p:stCondLst>
                                  <p:childTnLst>
                                    <p:animMotion origin="layout" path="M 2.77556E-17 -3.7037E-6 L 2.77556E-17 0.02616 " pathEditMode="relative" rAng="0" ptsTypes="AA">
                                      <p:cBhvr>
                                        <p:cTn id="59" dur="500" spd="-100000" fill="hold"/>
                                        <p:tgtEl>
                                          <p:spTgt spid="40"/>
                                        </p:tgtEl>
                                        <p:attrNameLst>
                                          <p:attrName>ppt_x</p:attrName>
                                          <p:attrName>ppt_y</p:attrName>
                                        </p:attrNameLst>
                                      </p:cBhvr>
                                      <p:rCtr x="0" y="1296"/>
                                    </p:animMotion>
                                  </p:childTnLst>
                                </p:cTn>
                              </p:par>
                              <p:par>
                                <p:cTn id="60" presetID="10" presetClass="entr" presetSubtype="0" fill="hold" nodeType="withEffect">
                                  <p:stCondLst>
                                    <p:cond delay="1300"/>
                                  </p:stCondLst>
                                  <p:childTnLst>
                                    <p:set>
                                      <p:cBhvr>
                                        <p:cTn id="61" dur="1" fill="hold">
                                          <p:stCondLst>
                                            <p:cond delay="0"/>
                                          </p:stCondLst>
                                        </p:cTn>
                                        <p:tgtEl>
                                          <p:spTgt spid="39"/>
                                        </p:tgtEl>
                                        <p:attrNameLst>
                                          <p:attrName>style.visibility</p:attrName>
                                        </p:attrNameLst>
                                      </p:cBhvr>
                                      <p:to>
                                        <p:strVal val="visible"/>
                                      </p:to>
                                    </p:set>
                                    <p:animEffect transition="in" filter="fade">
                                      <p:cBhvr>
                                        <p:cTn id="62" dur="500"/>
                                        <p:tgtEl>
                                          <p:spTgt spid="39"/>
                                        </p:tgtEl>
                                      </p:cBhvr>
                                    </p:animEffect>
                                  </p:childTnLst>
                                </p:cTn>
                              </p:par>
                              <p:par>
                                <p:cTn id="63" presetID="35" presetClass="path" presetSubtype="0" decel="100000" fill="hold" nodeType="withEffect">
                                  <p:stCondLst>
                                    <p:cond delay="1300"/>
                                  </p:stCondLst>
                                  <p:childTnLst>
                                    <p:animMotion origin="layout" path="M 2.77556E-17 -3.7037E-6 L 2.77556E-17 0.02616 " pathEditMode="relative" rAng="0" ptsTypes="AA">
                                      <p:cBhvr>
                                        <p:cTn id="64" dur="500" spd="-100000" fill="hold"/>
                                        <p:tgtEl>
                                          <p:spTgt spid="39"/>
                                        </p:tgtEl>
                                        <p:attrNameLst>
                                          <p:attrName>ppt_x</p:attrName>
                                          <p:attrName>ppt_y</p:attrName>
                                        </p:attrNameLst>
                                      </p:cBhvr>
                                      <p:rCtr x="0" y="129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Rectangle 49"/>
          <p:cNvSpPr/>
          <p:nvPr/>
        </p:nvSpPr>
        <p:spPr bwMode="auto">
          <a:xfrm>
            <a:off x="3385" y="1100149"/>
            <a:ext cx="12429709" cy="5893880"/>
          </a:xfrm>
          <a:prstGeom prst="rect">
            <a:avLst/>
          </a:prstGeom>
          <a:solidFill>
            <a:srgbClr val="00206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43" tIns="46621" rIns="93243" bIns="46621" numCol="1" rtlCol="0" anchor="ctr" anchorCtr="0" compatLnSpc="1">
            <a:prstTxWarp prst="textNoShape">
              <a:avLst/>
            </a:prstTxWarp>
          </a:bodyPr>
          <a:lstStyle/>
          <a:p>
            <a:pPr algn="ctr" defTabSz="932111" fontAlgn="base">
              <a:lnSpc>
                <a:spcPct val="90000"/>
              </a:lnSpc>
              <a:spcBef>
                <a:spcPct val="0"/>
              </a:spcBef>
              <a:spcAft>
                <a:spcPct val="0"/>
              </a:spcAft>
            </a:pPr>
            <a:endParaRPr lang="en-US" sz="2040" spc="-51">
              <a:gradFill>
                <a:gsLst>
                  <a:gs pos="0">
                    <a:srgbClr val="FFFFFF"/>
                  </a:gs>
                  <a:gs pos="100000">
                    <a:srgbClr val="FFFFFF"/>
                  </a:gs>
                </a:gsLst>
                <a:lin ang="5400000" scaled="0"/>
              </a:gradFill>
            </a:endParaRPr>
          </a:p>
        </p:txBody>
      </p:sp>
      <p:pic>
        <p:nvPicPr>
          <p:cNvPr id="289" name="Picture 288"/>
          <p:cNvPicPr>
            <a:picLocks noChangeAspect="1"/>
          </p:cNvPicPr>
          <p:nvPr/>
        </p:nvPicPr>
        <p:blipFill>
          <a:blip r:embed="rId3"/>
          <a:stretch>
            <a:fillRect/>
          </a:stretch>
        </p:blipFill>
        <p:spPr>
          <a:xfrm>
            <a:off x="3383411" y="5723195"/>
            <a:ext cx="2056334" cy="1271585"/>
          </a:xfrm>
          <a:prstGeom prst="rect">
            <a:avLst/>
          </a:prstGeom>
        </p:spPr>
      </p:pic>
      <p:sp>
        <p:nvSpPr>
          <p:cNvPr id="74" name="Bent Arrow 73"/>
          <p:cNvSpPr/>
          <p:nvPr/>
        </p:nvSpPr>
        <p:spPr bwMode="auto">
          <a:xfrm>
            <a:off x="1022625" y="2609978"/>
            <a:ext cx="2835123" cy="3441867"/>
          </a:xfrm>
          <a:prstGeom prst="bentArrow">
            <a:avLst/>
          </a:prstGeom>
          <a:solidFill>
            <a:schemeClr val="bg1">
              <a:alpha val="2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43" tIns="46621" rIns="93243" bIns="46621" numCol="1" rtlCol="0" anchor="ctr" anchorCtr="0" compatLnSpc="1">
            <a:prstTxWarp prst="textNoShape">
              <a:avLst/>
            </a:prstTxWarp>
          </a:bodyPr>
          <a:lstStyle/>
          <a:p>
            <a:pPr algn="ctr" defTabSz="932111" fontAlgn="base">
              <a:lnSpc>
                <a:spcPct val="90000"/>
              </a:lnSpc>
              <a:spcBef>
                <a:spcPct val="0"/>
              </a:spcBef>
              <a:spcAft>
                <a:spcPct val="0"/>
              </a:spcAft>
            </a:pPr>
            <a:endParaRPr lang="en-US" sz="2040" spc="-51">
              <a:gradFill>
                <a:gsLst>
                  <a:gs pos="0">
                    <a:srgbClr val="FFFFFF"/>
                  </a:gs>
                  <a:gs pos="100000">
                    <a:srgbClr val="FFFFFF"/>
                  </a:gs>
                </a:gsLst>
                <a:lin ang="5400000" scaled="0"/>
              </a:gradFill>
            </a:endParaRPr>
          </a:p>
        </p:txBody>
      </p:sp>
      <p:sp>
        <p:nvSpPr>
          <p:cNvPr id="2" name="Title 1"/>
          <p:cNvSpPr>
            <a:spLocks noGrp="1"/>
          </p:cNvSpPr>
          <p:nvPr>
            <p:ph type="title" idx="4294967295"/>
          </p:nvPr>
        </p:nvSpPr>
        <p:spPr>
          <a:xfrm>
            <a:off x="0" y="260350"/>
            <a:ext cx="11499850" cy="698500"/>
          </a:xfrm>
        </p:spPr>
        <p:txBody>
          <a:bodyPr>
            <a:noAutofit/>
          </a:bodyPr>
          <a:lstStyle/>
          <a:p>
            <a:r>
              <a:rPr lang="en-US" sz="4000"/>
              <a:t>Application Insights</a:t>
            </a:r>
          </a:p>
        </p:txBody>
      </p:sp>
      <p:sp>
        <p:nvSpPr>
          <p:cNvPr id="38" name="Freeform 95"/>
          <p:cNvSpPr>
            <a:spLocks/>
          </p:cNvSpPr>
          <p:nvPr/>
        </p:nvSpPr>
        <p:spPr bwMode="auto">
          <a:xfrm flipH="1">
            <a:off x="3631534" y="3157299"/>
            <a:ext cx="1522967" cy="989047"/>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27DCF2">
              <a:alpha val="95000"/>
            </a:srgbClr>
          </a:solidFill>
          <a:ln>
            <a:noFill/>
          </a:ln>
          <a:extLst/>
        </p:spPr>
        <p:txBody>
          <a:bodyPr vert="horz" wrap="square" lIns="95089" tIns="47544" rIns="95089" bIns="47544" numCol="1" anchor="t" anchorCtr="0" compatLnSpc="1">
            <a:prstTxWarp prst="textNoShape">
              <a:avLst/>
            </a:prstTxWarp>
          </a:bodyPr>
          <a:lstStyle/>
          <a:p>
            <a:pPr defTabSz="950791">
              <a:defRPr/>
            </a:pPr>
            <a:endParaRPr lang="en-US" sz="2856" kern="0">
              <a:solidFill>
                <a:srgbClr val="000000"/>
              </a:solidFill>
            </a:endParaRPr>
          </a:p>
        </p:txBody>
      </p:sp>
      <p:sp>
        <p:nvSpPr>
          <p:cNvPr id="39" name="Freeform 95"/>
          <p:cNvSpPr>
            <a:spLocks/>
          </p:cNvSpPr>
          <p:nvPr/>
        </p:nvSpPr>
        <p:spPr bwMode="auto">
          <a:xfrm flipH="1">
            <a:off x="4827086" y="3490492"/>
            <a:ext cx="1344251" cy="872985"/>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chemeClr val="bg1">
              <a:alpha val="90000"/>
            </a:schemeClr>
          </a:solidFill>
          <a:ln>
            <a:noFill/>
          </a:ln>
          <a:extLst/>
        </p:spPr>
        <p:txBody>
          <a:bodyPr vert="horz" wrap="square" lIns="95089" tIns="47544" rIns="95089" bIns="47544" numCol="1" anchor="t" anchorCtr="0" compatLnSpc="1">
            <a:prstTxWarp prst="textNoShape">
              <a:avLst/>
            </a:prstTxWarp>
          </a:bodyPr>
          <a:lstStyle/>
          <a:p>
            <a:pPr defTabSz="950791">
              <a:defRPr/>
            </a:pPr>
            <a:endParaRPr lang="en-US" sz="2856" kern="0">
              <a:solidFill>
                <a:srgbClr val="000000"/>
              </a:solidFill>
            </a:endParaRPr>
          </a:p>
        </p:txBody>
      </p:sp>
      <p:pic>
        <p:nvPicPr>
          <p:cNvPr id="72" name="Picture 71"/>
          <p:cNvPicPr>
            <a:picLocks noChangeAspect="1"/>
          </p:cNvPicPr>
          <p:nvPr/>
        </p:nvPicPr>
        <p:blipFill rotWithShape="1">
          <a:blip r:embed="rId4"/>
          <a:srcRect l="11266" b="33156"/>
          <a:stretch/>
        </p:blipFill>
        <p:spPr>
          <a:xfrm>
            <a:off x="3382" y="4050917"/>
            <a:ext cx="4530155" cy="2943111"/>
          </a:xfrm>
          <a:prstGeom prst="rect">
            <a:avLst/>
          </a:prstGeom>
        </p:spPr>
      </p:pic>
      <p:sp>
        <p:nvSpPr>
          <p:cNvPr id="73" name="Rectangle 72"/>
          <p:cNvSpPr/>
          <p:nvPr/>
        </p:nvSpPr>
        <p:spPr>
          <a:xfrm>
            <a:off x="1624157" y="1581669"/>
            <a:ext cx="3069384" cy="1754326"/>
          </a:xfrm>
          <a:prstGeom prst="rect">
            <a:avLst/>
          </a:prstGeom>
        </p:spPr>
        <p:txBody>
          <a:bodyPr wrap="square">
            <a:spAutoFit/>
          </a:bodyPr>
          <a:lstStyle/>
          <a:p>
            <a:pPr>
              <a:lnSpc>
                <a:spcPct val="120000"/>
              </a:lnSpc>
            </a:pPr>
            <a:r>
              <a:rPr lang="en-US" spc="31">
                <a:latin typeface="Segoe UI Light" panose="020B0502040204020203" pitchFamily="34" charset="0"/>
                <a:cs typeface="Segoe UI Light" panose="020B0502040204020203" pitchFamily="34" charset="0"/>
              </a:rPr>
              <a:t>Telemetry is collected at each</a:t>
            </a:r>
            <a:r>
              <a:rPr lang="en-US">
                <a:latin typeface="Segoe UI Light" panose="020B0502040204020203" pitchFamily="34" charset="0"/>
                <a:cs typeface="Segoe UI Light" panose="020B0502040204020203" pitchFamily="34" charset="0"/>
              </a:rPr>
              <a:t> </a:t>
            </a:r>
            <a:r>
              <a:rPr lang="en-US" spc="-31">
                <a:latin typeface="Segoe UI Light" panose="020B0502040204020203" pitchFamily="34" charset="0"/>
                <a:cs typeface="Segoe UI Light" panose="020B0502040204020203" pitchFamily="34" charset="0"/>
              </a:rPr>
              <a:t>tier: </a:t>
            </a:r>
          </a:p>
          <a:p>
            <a:pPr marL="285750" indent="-285750">
              <a:lnSpc>
                <a:spcPct val="120000"/>
              </a:lnSpc>
              <a:buFont typeface="Arial" panose="020B0604020202020204" pitchFamily="34" charset="0"/>
              <a:buChar char="•"/>
            </a:pPr>
            <a:r>
              <a:rPr lang="en-US" spc="-31">
                <a:latin typeface="Segoe UI Light" panose="020B0502040204020203" pitchFamily="34" charset="0"/>
                <a:cs typeface="Segoe UI Light" panose="020B0502040204020203" pitchFamily="34" charset="0"/>
              </a:rPr>
              <a:t>Web server</a:t>
            </a:r>
            <a:r>
              <a:rPr lang="en-US">
                <a:latin typeface="Segoe UI Light" panose="020B0502040204020203" pitchFamily="34" charset="0"/>
                <a:cs typeface="Segoe UI Light" panose="020B0502040204020203" pitchFamily="34" charset="0"/>
              </a:rPr>
              <a:t> </a:t>
            </a:r>
          </a:p>
          <a:p>
            <a:pPr marL="285750" indent="-285750">
              <a:lnSpc>
                <a:spcPct val="120000"/>
              </a:lnSpc>
              <a:buFont typeface="Arial" panose="020B0604020202020204" pitchFamily="34" charset="0"/>
              <a:buChar char="•"/>
            </a:pPr>
            <a:r>
              <a:rPr lang="en-US">
                <a:latin typeface="Segoe UI Light" panose="020B0502040204020203" pitchFamily="34" charset="0"/>
                <a:cs typeface="Segoe UI Light" panose="020B0502040204020203" pitchFamily="34" charset="0"/>
              </a:rPr>
              <a:t>Application</a:t>
            </a:r>
          </a:p>
          <a:p>
            <a:pPr marL="285750" indent="-285750">
              <a:lnSpc>
                <a:spcPct val="120000"/>
              </a:lnSpc>
              <a:buFont typeface="Arial" panose="020B0604020202020204" pitchFamily="34" charset="0"/>
              <a:buChar char="•"/>
            </a:pPr>
            <a:r>
              <a:rPr lang="en-US">
                <a:latin typeface="Segoe UI Light" panose="020B0502040204020203" pitchFamily="34" charset="0"/>
                <a:cs typeface="Segoe UI Light" panose="020B0502040204020203" pitchFamily="34" charset="0"/>
              </a:rPr>
              <a:t>Client / browser</a:t>
            </a:r>
          </a:p>
        </p:txBody>
      </p:sp>
      <p:sp>
        <p:nvSpPr>
          <p:cNvPr id="75" name="Rectangle 74"/>
          <p:cNvSpPr/>
          <p:nvPr/>
        </p:nvSpPr>
        <p:spPr>
          <a:xfrm>
            <a:off x="838723" y="1100149"/>
            <a:ext cx="922552" cy="1864998"/>
          </a:xfrm>
          <a:prstGeom prst="rect">
            <a:avLst/>
          </a:prstGeom>
        </p:spPr>
        <p:txBody>
          <a:bodyPr wrap="none">
            <a:noAutofit/>
          </a:bodyPr>
          <a:lstStyle/>
          <a:p>
            <a:pPr defTabSz="931552" fontAlgn="base">
              <a:lnSpc>
                <a:spcPct val="120000"/>
              </a:lnSpc>
              <a:spcBef>
                <a:spcPct val="0"/>
              </a:spcBef>
              <a:spcAft>
                <a:spcPct val="0"/>
              </a:spcAft>
            </a:pPr>
            <a:r>
              <a:rPr lang="en-US" sz="10197" b="1" kern="0"/>
              <a:t>1</a:t>
            </a:r>
          </a:p>
        </p:txBody>
      </p:sp>
      <p:sp>
        <p:nvSpPr>
          <p:cNvPr id="77" name="Rectangle 76"/>
          <p:cNvSpPr/>
          <p:nvPr/>
        </p:nvSpPr>
        <p:spPr>
          <a:xfrm>
            <a:off x="5841870" y="4529217"/>
            <a:ext cx="3426984" cy="1391086"/>
          </a:xfrm>
          <a:prstGeom prst="rect">
            <a:avLst/>
          </a:prstGeom>
        </p:spPr>
        <p:txBody>
          <a:bodyPr wrap="square">
            <a:spAutoFit/>
          </a:bodyPr>
          <a:lstStyle/>
          <a:p>
            <a:pPr defTabSz="951121">
              <a:lnSpc>
                <a:spcPct val="120000"/>
              </a:lnSpc>
            </a:pPr>
            <a:r>
              <a:rPr lang="en-US">
                <a:solidFill>
                  <a:srgbClr val="FFFFFF"/>
                </a:solidFill>
                <a:latin typeface="Segoe UI Light" panose="020B0502040204020203" pitchFamily="34" charset="0"/>
                <a:cs typeface="Segoe UI Light" panose="020B0502040204020203" pitchFamily="34" charset="0"/>
              </a:rPr>
              <a:t>Telemetry arrives in the Application Insights service in the cloud where it is processed &amp; stored</a:t>
            </a:r>
            <a:endParaRPr lang="en-US">
              <a:solidFill>
                <a:prstClr val="black"/>
              </a:solidFill>
              <a:latin typeface="Segoe UI Light" panose="020B0502040204020203" pitchFamily="34" charset="0"/>
              <a:cs typeface="Segoe UI Light" panose="020B0502040204020203" pitchFamily="34" charset="0"/>
            </a:endParaRPr>
          </a:p>
        </p:txBody>
      </p:sp>
      <p:sp>
        <p:nvSpPr>
          <p:cNvPr id="109" name="Rectangle 108"/>
          <p:cNvSpPr/>
          <p:nvPr/>
        </p:nvSpPr>
        <p:spPr>
          <a:xfrm>
            <a:off x="8634593" y="1152574"/>
            <a:ext cx="3778909" cy="830997"/>
          </a:xfrm>
          <a:prstGeom prst="rect">
            <a:avLst/>
          </a:prstGeom>
        </p:spPr>
        <p:txBody>
          <a:bodyPr wrap="square">
            <a:spAutoFit/>
          </a:bodyPr>
          <a:lstStyle/>
          <a:p>
            <a:r>
              <a:rPr lang="en-US" sz="1600">
                <a:latin typeface="Segoe UI Light" panose="020B0502040204020203" pitchFamily="34" charset="0"/>
                <a:cs typeface="Segoe UI Light" panose="020B0502040204020203" pitchFamily="34" charset="0"/>
              </a:rPr>
              <a:t>Detect &amp; Diagnose problems in Azure Portal; Ask ad-hoc queries in Analytics; Integrate, Extend &amp; Customize</a:t>
            </a:r>
          </a:p>
        </p:txBody>
      </p:sp>
      <p:sp>
        <p:nvSpPr>
          <p:cNvPr id="110" name="Rectangle 109"/>
          <p:cNvSpPr/>
          <p:nvPr/>
        </p:nvSpPr>
        <p:spPr>
          <a:xfrm>
            <a:off x="7470845" y="765218"/>
            <a:ext cx="922552" cy="1864998"/>
          </a:xfrm>
          <a:prstGeom prst="rect">
            <a:avLst/>
          </a:prstGeom>
        </p:spPr>
        <p:txBody>
          <a:bodyPr wrap="none">
            <a:noAutofit/>
          </a:bodyPr>
          <a:lstStyle/>
          <a:p>
            <a:pPr defTabSz="931552" fontAlgn="base">
              <a:lnSpc>
                <a:spcPct val="120000"/>
              </a:lnSpc>
              <a:spcBef>
                <a:spcPct val="0"/>
              </a:spcBef>
              <a:spcAft>
                <a:spcPct val="0"/>
              </a:spcAft>
            </a:pPr>
            <a:r>
              <a:rPr lang="en-US" sz="10197" b="1" kern="0"/>
              <a:t>3</a:t>
            </a:r>
          </a:p>
        </p:txBody>
      </p:sp>
      <p:sp>
        <p:nvSpPr>
          <p:cNvPr id="115" name="Right Arrow 114"/>
          <p:cNvSpPr/>
          <p:nvPr/>
        </p:nvSpPr>
        <p:spPr bwMode="auto">
          <a:xfrm>
            <a:off x="6128806" y="2677638"/>
            <a:ext cx="2205549" cy="1270146"/>
          </a:xfrm>
          <a:prstGeom prst="rightArrow">
            <a:avLst/>
          </a:prstGeom>
          <a:solidFill>
            <a:schemeClr val="bg1">
              <a:alpha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43" tIns="46621" rIns="93243" bIns="46621" numCol="1" rtlCol="0" anchor="ctr" anchorCtr="0" compatLnSpc="1">
            <a:prstTxWarp prst="textNoShape">
              <a:avLst/>
            </a:prstTxWarp>
          </a:bodyPr>
          <a:lstStyle/>
          <a:p>
            <a:pPr algn="ctr" defTabSz="932111" fontAlgn="base">
              <a:lnSpc>
                <a:spcPct val="90000"/>
              </a:lnSpc>
              <a:spcBef>
                <a:spcPct val="0"/>
              </a:spcBef>
              <a:spcAft>
                <a:spcPct val="0"/>
              </a:spcAft>
            </a:pPr>
            <a:endParaRPr lang="en-US" sz="2040" spc="-51">
              <a:gradFill>
                <a:gsLst>
                  <a:gs pos="0">
                    <a:srgbClr val="FFFFFF"/>
                  </a:gs>
                  <a:gs pos="100000">
                    <a:srgbClr val="FFFFFF"/>
                  </a:gs>
                </a:gsLst>
                <a:lin ang="5400000" scaled="0"/>
              </a:gradFill>
            </a:endParaRPr>
          </a:p>
        </p:txBody>
      </p:sp>
      <p:sp>
        <p:nvSpPr>
          <p:cNvPr id="40" name="Freeform 95"/>
          <p:cNvSpPr>
            <a:spLocks/>
          </p:cNvSpPr>
          <p:nvPr/>
        </p:nvSpPr>
        <p:spPr bwMode="auto">
          <a:xfrm flipH="1">
            <a:off x="4277106" y="2101400"/>
            <a:ext cx="2593538" cy="1684298"/>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4EC1EA">
              <a:alpha val="95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5089" tIns="47544" rIns="95089" bIns="47544" numCol="1" anchor="ctr" anchorCtr="0" compatLnSpc="1">
            <a:prstTxWarp prst="textNoShape">
              <a:avLst/>
            </a:prstTxWarp>
          </a:bodyPr>
          <a:lstStyle/>
          <a:p>
            <a:pPr algn="ctr" defTabSz="950791">
              <a:defRPr/>
            </a:pPr>
            <a:endParaRPr lang="en-US" sz="2448" kern="0">
              <a:solidFill>
                <a:srgbClr val="692B7B"/>
              </a:solidFill>
            </a:endParaRPr>
          </a:p>
        </p:txBody>
      </p:sp>
      <p:grpSp>
        <p:nvGrpSpPr>
          <p:cNvPr id="51" name="Group 50"/>
          <p:cNvGrpSpPr/>
          <p:nvPr/>
        </p:nvGrpSpPr>
        <p:grpSpPr>
          <a:xfrm>
            <a:off x="8143370" y="4603164"/>
            <a:ext cx="4289723" cy="2390865"/>
            <a:chOff x="7982235" y="4513470"/>
            <a:chExt cx="4206590" cy="2344530"/>
          </a:xfrm>
        </p:grpSpPr>
        <p:sp>
          <p:nvSpPr>
            <p:cNvPr id="52" name="Freeform 6"/>
            <p:cNvSpPr>
              <a:spLocks/>
            </p:cNvSpPr>
            <p:nvPr/>
          </p:nvSpPr>
          <p:spPr bwMode="auto">
            <a:xfrm>
              <a:off x="9044055" y="4513470"/>
              <a:ext cx="2889003" cy="1639233"/>
            </a:xfrm>
            <a:custGeom>
              <a:avLst/>
              <a:gdLst>
                <a:gd name="T0" fmla="*/ 14 w 1491"/>
                <a:gd name="T1" fmla="*/ 846 h 846"/>
                <a:gd name="T2" fmla="*/ 0 w 1491"/>
                <a:gd name="T3" fmla="*/ 814 h 846"/>
                <a:gd name="T4" fmla="*/ 348 w 1491"/>
                <a:gd name="T5" fmla="*/ 653 h 846"/>
                <a:gd name="T6" fmla="*/ 562 w 1491"/>
                <a:gd name="T7" fmla="*/ 402 h 846"/>
                <a:gd name="T8" fmla="*/ 915 w 1491"/>
                <a:gd name="T9" fmla="*/ 328 h 846"/>
                <a:gd name="T10" fmla="*/ 1128 w 1491"/>
                <a:gd name="T11" fmla="*/ 77 h 846"/>
                <a:gd name="T12" fmla="*/ 1491 w 1491"/>
                <a:gd name="T13" fmla="*/ 0 h 846"/>
                <a:gd name="T14" fmla="*/ 1491 w 1491"/>
                <a:gd name="T15" fmla="*/ 37 h 846"/>
                <a:gd name="T16" fmla="*/ 1147 w 1491"/>
                <a:gd name="T17" fmla="*/ 111 h 846"/>
                <a:gd name="T18" fmla="*/ 934 w 1491"/>
                <a:gd name="T19" fmla="*/ 360 h 846"/>
                <a:gd name="T20" fmla="*/ 582 w 1491"/>
                <a:gd name="T21" fmla="*/ 434 h 846"/>
                <a:gd name="T22" fmla="*/ 371 w 1491"/>
                <a:gd name="T23" fmla="*/ 682 h 846"/>
                <a:gd name="T24" fmla="*/ 14 w 1491"/>
                <a:gd name="T25" fmla="*/ 846 h 8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91" h="846">
                  <a:moveTo>
                    <a:pt x="14" y="846"/>
                  </a:moveTo>
                  <a:lnTo>
                    <a:pt x="0" y="814"/>
                  </a:lnTo>
                  <a:lnTo>
                    <a:pt x="348" y="653"/>
                  </a:lnTo>
                  <a:lnTo>
                    <a:pt x="562" y="402"/>
                  </a:lnTo>
                  <a:lnTo>
                    <a:pt x="915" y="328"/>
                  </a:lnTo>
                  <a:lnTo>
                    <a:pt x="1128" y="77"/>
                  </a:lnTo>
                  <a:lnTo>
                    <a:pt x="1491" y="0"/>
                  </a:lnTo>
                  <a:lnTo>
                    <a:pt x="1491" y="37"/>
                  </a:lnTo>
                  <a:lnTo>
                    <a:pt x="1147" y="111"/>
                  </a:lnTo>
                  <a:lnTo>
                    <a:pt x="934" y="360"/>
                  </a:lnTo>
                  <a:lnTo>
                    <a:pt x="582" y="434"/>
                  </a:lnTo>
                  <a:lnTo>
                    <a:pt x="371" y="682"/>
                  </a:lnTo>
                  <a:lnTo>
                    <a:pt x="14" y="846"/>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a:p>
          </p:txBody>
        </p:sp>
        <p:sp>
          <p:nvSpPr>
            <p:cNvPr id="54" name="Freeform 5"/>
            <p:cNvSpPr>
              <a:spLocks/>
            </p:cNvSpPr>
            <p:nvPr/>
          </p:nvSpPr>
          <p:spPr bwMode="auto">
            <a:xfrm>
              <a:off x="9036305" y="5273020"/>
              <a:ext cx="2859939" cy="995941"/>
            </a:xfrm>
            <a:custGeom>
              <a:avLst/>
              <a:gdLst>
                <a:gd name="T0" fmla="*/ 8 w 1476"/>
                <a:gd name="T1" fmla="*/ 514 h 514"/>
                <a:gd name="T2" fmla="*/ 0 w 1476"/>
                <a:gd name="T3" fmla="*/ 479 h 514"/>
                <a:gd name="T4" fmla="*/ 429 w 1476"/>
                <a:gd name="T5" fmla="*/ 374 h 514"/>
                <a:gd name="T6" fmla="*/ 780 w 1476"/>
                <a:gd name="T7" fmla="*/ 156 h 514"/>
                <a:gd name="T8" fmla="*/ 1213 w 1476"/>
                <a:gd name="T9" fmla="*/ 139 h 514"/>
                <a:gd name="T10" fmla="*/ 1476 w 1476"/>
                <a:gd name="T11" fmla="*/ 0 h 514"/>
                <a:gd name="T12" fmla="*/ 1476 w 1476"/>
                <a:gd name="T13" fmla="*/ 0 h 514"/>
                <a:gd name="T14" fmla="*/ 1476 w 1476"/>
                <a:gd name="T15" fmla="*/ 37 h 514"/>
                <a:gd name="T16" fmla="*/ 1476 w 1476"/>
                <a:gd name="T17" fmla="*/ 40 h 514"/>
                <a:gd name="T18" fmla="*/ 1222 w 1476"/>
                <a:gd name="T19" fmla="*/ 175 h 514"/>
                <a:gd name="T20" fmla="*/ 792 w 1476"/>
                <a:gd name="T21" fmla="*/ 191 h 514"/>
                <a:gd name="T22" fmla="*/ 443 w 1476"/>
                <a:gd name="T23" fmla="*/ 408 h 514"/>
                <a:gd name="T24" fmla="*/ 8 w 1476"/>
                <a:gd name="T25" fmla="*/ 514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76" h="514">
                  <a:moveTo>
                    <a:pt x="8" y="514"/>
                  </a:moveTo>
                  <a:lnTo>
                    <a:pt x="0" y="479"/>
                  </a:lnTo>
                  <a:lnTo>
                    <a:pt x="429" y="374"/>
                  </a:lnTo>
                  <a:lnTo>
                    <a:pt x="780" y="156"/>
                  </a:lnTo>
                  <a:lnTo>
                    <a:pt x="1213" y="139"/>
                  </a:lnTo>
                  <a:lnTo>
                    <a:pt x="1476" y="0"/>
                  </a:lnTo>
                  <a:lnTo>
                    <a:pt x="1476" y="0"/>
                  </a:lnTo>
                  <a:lnTo>
                    <a:pt x="1476" y="37"/>
                  </a:lnTo>
                  <a:lnTo>
                    <a:pt x="1476" y="40"/>
                  </a:lnTo>
                  <a:lnTo>
                    <a:pt x="1222" y="175"/>
                  </a:lnTo>
                  <a:lnTo>
                    <a:pt x="792" y="191"/>
                  </a:lnTo>
                  <a:lnTo>
                    <a:pt x="443" y="408"/>
                  </a:lnTo>
                  <a:lnTo>
                    <a:pt x="8" y="514"/>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a:p>
          </p:txBody>
        </p:sp>
        <p:sp>
          <p:nvSpPr>
            <p:cNvPr id="55" name="Freeform 7"/>
            <p:cNvSpPr>
              <a:spLocks/>
            </p:cNvSpPr>
            <p:nvPr/>
          </p:nvSpPr>
          <p:spPr bwMode="auto">
            <a:xfrm>
              <a:off x="9049867" y="5703174"/>
              <a:ext cx="2846375" cy="773113"/>
            </a:xfrm>
            <a:custGeom>
              <a:avLst/>
              <a:gdLst>
                <a:gd name="T0" fmla="*/ 6 w 1469"/>
                <a:gd name="T1" fmla="*/ 399 h 399"/>
                <a:gd name="T2" fmla="*/ 0 w 1469"/>
                <a:gd name="T3" fmla="*/ 362 h 399"/>
                <a:gd name="T4" fmla="*/ 340 w 1469"/>
                <a:gd name="T5" fmla="*/ 309 h 399"/>
                <a:gd name="T6" fmla="*/ 624 w 1469"/>
                <a:gd name="T7" fmla="*/ 137 h 399"/>
                <a:gd name="T8" fmla="*/ 968 w 1469"/>
                <a:gd name="T9" fmla="*/ 170 h 399"/>
                <a:gd name="T10" fmla="*/ 1249 w 1469"/>
                <a:gd name="T11" fmla="*/ 0 h 399"/>
                <a:gd name="T12" fmla="*/ 1469 w 1469"/>
                <a:gd name="T13" fmla="*/ 25 h 399"/>
                <a:gd name="T14" fmla="*/ 1469 w 1469"/>
                <a:gd name="T15" fmla="*/ 61 h 399"/>
                <a:gd name="T16" fmla="*/ 1257 w 1469"/>
                <a:gd name="T17" fmla="*/ 36 h 399"/>
                <a:gd name="T18" fmla="*/ 976 w 1469"/>
                <a:gd name="T19" fmla="*/ 208 h 399"/>
                <a:gd name="T20" fmla="*/ 632 w 1469"/>
                <a:gd name="T21" fmla="*/ 173 h 399"/>
                <a:gd name="T22" fmla="*/ 352 w 1469"/>
                <a:gd name="T23" fmla="*/ 344 h 399"/>
                <a:gd name="T24" fmla="*/ 6 w 1469"/>
                <a:gd name="T25" fmla="*/ 399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69" h="399">
                  <a:moveTo>
                    <a:pt x="6" y="399"/>
                  </a:moveTo>
                  <a:lnTo>
                    <a:pt x="0" y="362"/>
                  </a:lnTo>
                  <a:lnTo>
                    <a:pt x="340" y="309"/>
                  </a:lnTo>
                  <a:lnTo>
                    <a:pt x="624" y="137"/>
                  </a:lnTo>
                  <a:lnTo>
                    <a:pt x="968" y="170"/>
                  </a:lnTo>
                  <a:lnTo>
                    <a:pt x="1249" y="0"/>
                  </a:lnTo>
                  <a:lnTo>
                    <a:pt x="1469" y="25"/>
                  </a:lnTo>
                  <a:lnTo>
                    <a:pt x="1469" y="61"/>
                  </a:lnTo>
                  <a:lnTo>
                    <a:pt x="1257" y="36"/>
                  </a:lnTo>
                  <a:lnTo>
                    <a:pt x="976" y="208"/>
                  </a:lnTo>
                  <a:lnTo>
                    <a:pt x="632" y="173"/>
                  </a:lnTo>
                  <a:lnTo>
                    <a:pt x="352" y="344"/>
                  </a:lnTo>
                  <a:lnTo>
                    <a:pt x="6" y="399"/>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a:p>
          </p:txBody>
        </p:sp>
        <p:sp>
          <p:nvSpPr>
            <p:cNvPr id="56" name="Freeform 8"/>
            <p:cNvSpPr>
              <a:spLocks/>
            </p:cNvSpPr>
            <p:nvPr/>
          </p:nvSpPr>
          <p:spPr bwMode="auto">
            <a:xfrm>
              <a:off x="7982235" y="6361967"/>
              <a:ext cx="2123640" cy="496033"/>
            </a:xfrm>
            <a:custGeom>
              <a:avLst/>
              <a:gdLst>
                <a:gd name="T0" fmla="*/ 485 w 784"/>
                <a:gd name="T1" fmla="*/ 29 h 183"/>
                <a:gd name="T2" fmla="*/ 0 w 784"/>
                <a:gd name="T3" fmla="*/ 183 h 183"/>
                <a:gd name="T4" fmla="*/ 277 w 784"/>
                <a:gd name="T5" fmla="*/ 183 h 183"/>
                <a:gd name="T6" fmla="*/ 784 w 784"/>
                <a:gd name="T7" fmla="*/ 183 h 183"/>
                <a:gd name="T8" fmla="*/ 485 w 784"/>
                <a:gd name="T9" fmla="*/ 29 h 183"/>
              </a:gdLst>
              <a:ahLst/>
              <a:cxnLst>
                <a:cxn ang="0">
                  <a:pos x="T0" y="T1"/>
                </a:cxn>
                <a:cxn ang="0">
                  <a:pos x="T2" y="T3"/>
                </a:cxn>
                <a:cxn ang="0">
                  <a:pos x="T4" y="T5"/>
                </a:cxn>
                <a:cxn ang="0">
                  <a:pos x="T6" y="T7"/>
                </a:cxn>
                <a:cxn ang="0">
                  <a:pos x="T8" y="T9"/>
                </a:cxn>
              </a:cxnLst>
              <a:rect l="0" t="0" r="r" b="b"/>
              <a:pathLst>
                <a:path w="784" h="183">
                  <a:moveTo>
                    <a:pt x="485" y="29"/>
                  </a:moveTo>
                  <a:cubicBezTo>
                    <a:pt x="314" y="0"/>
                    <a:pt x="132" y="51"/>
                    <a:pt x="0" y="183"/>
                  </a:cubicBezTo>
                  <a:cubicBezTo>
                    <a:pt x="277" y="183"/>
                    <a:pt x="277" y="183"/>
                    <a:pt x="277" y="183"/>
                  </a:cubicBezTo>
                  <a:cubicBezTo>
                    <a:pt x="784" y="183"/>
                    <a:pt x="784" y="183"/>
                    <a:pt x="784" y="183"/>
                  </a:cubicBezTo>
                  <a:cubicBezTo>
                    <a:pt x="700" y="99"/>
                    <a:pt x="594" y="47"/>
                    <a:pt x="485" y="29"/>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a:p>
          </p:txBody>
        </p:sp>
        <p:sp>
          <p:nvSpPr>
            <p:cNvPr id="57" name="Freeform 9"/>
            <p:cNvSpPr>
              <a:spLocks/>
            </p:cNvSpPr>
            <p:nvPr/>
          </p:nvSpPr>
          <p:spPr bwMode="auto">
            <a:xfrm>
              <a:off x="8954924" y="6119764"/>
              <a:ext cx="3233901" cy="738236"/>
            </a:xfrm>
            <a:custGeom>
              <a:avLst/>
              <a:gdLst>
                <a:gd name="T0" fmla="*/ 858 w 1193"/>
                <a:gd name="T1" fmla="*/ 37 h 272"/>
                <a:gd name="T2" fmla="*/ 437 w 1193"/>
                <a:gd name="T3" fmla="*/ 31 h 272"/>
                <a:gd name="T4" fmla="*/ 0 w 1193"/>
                <a:gd name="T5" fmla="*/ 272 h 272"/>
                <a:gd name="T6" fmla="*/ 1193 w 1193"/>
                <a:gd name="T7" fmla="*/ 272 h 272"/>
                <a:gd name="T8" fmla="*/ 1193 w 1193"/>
                <a:gd name="T9" fmla="*/ 204 h 272"/>
                <a:gd name="T10" fmla="*/ 858 w 1193"/>
                <a:gd name="T11" fmla="*/ 37 h 272"/>
              </a:gdLst>
              <a:ahLst/>
              <a:cxnLst>
                <a:cxn ang="0">
                  <a:pos x="T0" y="T1"/>
                </a:cxn>
                <a:cxn ang="0">
                  <a:pos x="T2" y="T3"/>
                </a:cxn>
                <a:cxn ang="0">
                  <a:pos x="T4" y="T5"/>
                </a:cxn>
                <a:cxn ang="0">
                  <a:pos x="T6" y="T7"/>
                </a:cxn>
                <a:cxn ang="0">
                  <a:pos x="T8" y="T9"/>
                </a:cxn>
                <a:cxn ang="0">
                  <a:pos x="T10" y="T11"/>
                </a:cxn>
              </a:cxnLst>
              <a:rect l="0" t="0" r="r" b="b"/>
              <a:pathLst>
                <a:path w="1193" h="272">
                  <a:moveTo>
                    <a:pt x="858" y="37"/>
                  </a:moveTo>
                  <a:cubicBezTo>
                    <a:pt x="720" y="2"/>
                    <a:pt x="575" y="0"/>
                    <a:pt x="437" y="31"/>
                  </a:cubicBezTo>
                  <a:cubicBezTo>
                    <a:pt x="277" y="68"/>
                    <a:pt x="125" y="148"/>
                    <a:pt x="0" y="272"/>
                  </a:cubicBezTo>
                  <a:cubicBezTo>
                    <a:pt x="1193" y="272"/>
                    <a:pt x="1193" y="272"/>
                    <a:pt x="1193" y="272"/>
                  </a:cubicBezTo>
                  <a:cubicBezTo>
                    <a:pt x="1193" y="204"/>
                    <a:pt x="1193" y="204"/>
                    <a:pt x="1193" y="204"/>
                  </a:cubicBezTo>
                  <a:cubicBezTo>
                    <a:pt x="1092" y="124"/>
                    <a:pt x="978" y="68"/>
                    <a:pt x="858" y="37"/>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a:p>
          </p:txBody>
        </p:sp>
        <p:sp>
          <p:nvSpPr>
            <p:cNvPr id="58" name="Freeform 10"/>
            <p:cNvSpPr>
              <a:spLocks/>
            </p:cNvSpPr>
            <p:nvPr/>
          </p:nvSpPr>
          <p:spPr bwMode="auto">
            <a:xfrm>
              <a:off x="10138814" y="6119763"/>
              <a:ext cx="1141262" cy="602602"/>
            </a:xfrm>
            <a:custGeom>
              <a:avLst/>
              <a:gdLst>
                <a:gd name="T0" fmla="*/ 114 w 421"/>
                <a:gd name="T1" fmla="*/ 199 h 222"/>
                <a:gd name="T2" fmla="*/ 211 w 421"/>
                <a:gd name="T3" fmla="*/ 222 h 222"/>
                <a:gd name="T4" fmla="*/ 421 w 421"/>
                <a:gd name="T5" fmla="*/ 37 h 222"/>
                <a:gd name="T6" fmla="*/ 0 w 421"/>
                <a:gd name="T7" fmla="*/ 31 h 222"/>
                <a:gd name="T8" fmla="*/ 59 w 421"/>
                <a:gd name="T9" fmla="*/ 158 h 222"/>
                <a:gd name="T10" fmla="*/ 114 w 421"/>
                <a:gd name="T11" fmla="*/ 199 h 222"/>
              </a:gdLst>
              <a:ahLst/>
              <a:cxnLst>
                <a:cxn ang="0">
                  <a:pos x="T0" y="T1"/>
                </a:cxn>
                <a:cxn ang="0">
                  <a:pos x="T2" y="T3"/>
                </a:cxn>
                <a:cxn ang="0">
                  <a:pos x="T4" y="T5"/>
                </a:cxn>
                <a:cxn ang="0">
                  <a:pos x="T6" y="T7"/>
                </a:cxn>
                <a:cxn ang="0">
                  <a:pos x="T8" y="T9"/>
                </a:cxn>
                <a:cxn ang="0">
                  <a:pos x="T10" y="T11"/>
                </a:cxn>
              </a:cxnLst>
              <a:rect l="0" t="0" r="r" b="b"/>
              <a:pathLst>
                <a:path w="421" h="222">
                  <a:moveTo>
                    <a:pt x="114" y="199"/>
                  </a:moveTo>
                  <a:cubicBezTo>
                    <a:pt x="143" y="213"/>
                    <a:pt x="176" y="222"/>
                    <a:pt x="211" y="222"/>
                  </a:cubicBezTo>
                  <a:cubicBezTo>
                    <a:pt x="318" y="222"/>
                    <a:pt x="407" y="141"/>
                    <a:pt x="421" y="37"/>
                  </a:cubicBezTo>
                  <a:cubicBezTo>
                    <a:pt x="283" y="2"/>
                    <a:pt x="138" y="0"/>
                    <a:pt x="0" y="31"/>
                  </a:cubicBezTo>
                  <a:cubicBezTo>
                    <a:pt x="5" y="81"/>
                    <a:pt x="27" y="125"/>
                    <a:pt x="59" y="158"/>
                  </a:cubicBezTo>
                  <a:cubicBezTo>
                    <a:pt x="75" y="174"/>
                    <a:pt x="94" y="188"/>
                    <a:pt x="114" y="199"/>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a:p>
          </p:txBody>
        </p:sp>
        <p:sp>
          <p:nvSpPr>
            <p:cNvPr id="59" name="Freeform 11"/>
            <p:cNvSpPr>
              <a:spLocks/>
            </p:cNvSpPr>
            <p:nvPr/>
          </p:nvSpPr>
          <p:spPr bwMode="auto">
            <a:xfrm>
              <a:off x="10198882" y="5569477"/>
              <a:ext cx="631667" cy="575475"/>
            </a:xfrm>
            <a:custGeom>
              <a:avLst/>
              <a:gdLst>
                <a:gd name="T0" fmla="*/ 233 w 233"/>
                <a:gd name="T1" fmla="*/ 55 h 212"/>
                <a:gd name="T2" fmla="*/ 90 w 233"/>
                <a:gd name="T3" fmla="*/ 0 h 212"/>
                <a:gd name="T4" fmla="*/ 0 w 233"/>
                <a:gd name="T5" fmla="*/ 20 h 212"/>
                <a:gd name="T6" fmla="*/ 90 w 233"/>
                <a:gd name="T7" fmla="*/ 212 h 212"/>
                <a:gd name="T8" fmla="*/ 233 w 233"/>
                <a:gd name="T9" fmla="*/ 55 h 212"/>
              </a:gdLst>
              <a:ahLst/>
              <a:cxnLst>
                <a:cxn ang="0">
                  <a:pos x="T0" y="T1"/>
                </a:cxn>
                <a:cxn ang="0">
                  <a:pos x="T2" y="T3"/>
                </a:cxn>
                <a:cxn ang="0">
                  <a:pos x="T4" y="T5"/>
                </a:cxn>
                <a:cxn ang="0">
                  <a:pos x="T6" y="T7"/>
                </a:cxn>
                <a:cxn ang="0">
                  <a:pos x="T8" y="T9"/>
                </a:cxn>
              </a:cxnLst>
              <a:rect l="0" t="0" r="r" b="b"/>
              <a:pathLst>
                <a:path w="233" h="212">
                  <a:moveTo>
                    <a:pt x="233" y="55"/>
                  </a:moveTo>
                  <a:cubicBezTo>
                    <a:pt x="195" y="21"/>
                    <a:pt x="145" y="0"/>
                    <a:pt x="90" y="0"/>
                  </a:cubicBezTo>
                  <a:cubicBezTo>
                    <a:pt x="58" y="0"/>
                    <a:pt x="27" y="7"/>
                    <a:pt x="0" y="20"/>
                  </a:cubicBezTo>
                  <a:cubicBezTo>
                    <a:pt x="90" y="212"/>
                    <a:pt x="90" y="212"/>
                    <a:pt x="90" y="212"/>
                  </a:cubicBezTo>
                  <a:lnTo>
                    <a:pt x="233" y="55"/>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a:p>
          </p:txBody>
        </p:sp>
        <p:sp>
          <p:nvSpPr>
            <p:cNvPr id="60" name="Freeform 12"/>
            <p:cNvSpPr>
              <a:spLocks/>
            </p:cNvSpPr>
            <p:nvPr/>
          </p:nvSpPr>
          <p:spPr bwMode="auto">
            <a:xfrm>
              <a:off x="10443023" y="5718675"/>
              <a:ext cx="532847" cy="426278"/>
            </a:xfrm>
            <a:custGeom>
              <a:avLst/>
              <a:gdLst>
                <a:gd name="T0" fmla="*/ 197 w 197"/>
                <a:gd name="T1" fmla="*/ 77 h 157"/>
                <a:gd name="T2" fmla="*/ 143 w 197"/>
                <a:gd name="T3" fmla="*/ 0 h 157"/>
                <a:gd name="T4" fmla="*/ 0 w 197"/>
                <a:gd name="T5" fmla="*/ 157 h 157"/>
                <a:gd name="T6" fmla="*/ 197 w 197"/>
                <a:gd name="T7" fmla="*/ 77 h 157"/>
              </a:gdLst>
              <a:ahLst/>
              <a:cxnLst>
                <a:cxn ang="0">
                  <a:pos x="T0" y="T1"/>
                </a:cxn>
                <a:cxn ang="0">
                  <a:pos x="T2" y="T3"/>
                </a:cxn>
                <a:cxn ang="0">
                  <a:pos x="T4" y="T5"/>
                </a:cxn>
                <a:cxn ang="0">
                  <a:pos x="T6" y="T7"/>
                </a:cxn>
              </a:cxnLst>
              <a:rect l="0" t="0" r="r" b="b"/>
              <a:pathLst>
                <a:path w="197" h="157">
                  <a:moveTo>
                    <a:pt x="197" y="77"/>
                  </a:moveTo>
                  <a:cubicBezTo>
                    <a:pt x="185" y="47"/>
                    <a:pt x="166" y="21"/>
                    <a:pt x="143" y="0"/>
                  </a:cubicBezTo>
                  <a:cubicBezTo>
                    <a:pt x="0" y="157"/>
                    <a:pt x="0" y="157"/>
                    <a:pt x="0" y="157"/>
                  </a:cubicBezTo>
                  <a:lnTo>
                    <a:pt x="197" y="7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a:p>
          </p:txBody>
        </p:sp>
        <p:sp>
          <p:nvSpPr>
            <p:cNvPr id="61" name="Freeform 13"/>
            <p:cNvSpPr>
              <a:spLocks/>
            </p:cNvSpPr>
            <p:nvPr/>
          </p:nvSpPr>
          <p:spPr bwMode="auto">
            <a:xfrm>
              <a:off x="9867547" y="5623730"/>
              <a:ext cx="575475" cy="924248"/>
            </a:xfrm>
            <a:custGeom>
              <a:avLst/>
              <a:gdLst>
                <a:gd name="T0" fmla="*/ 122 w 212"/>
                <a:gd name="T1" fmla="*/ 0 h 341"/>
                <a:gd name="T2" fmla="*/ 0 w 212"/>
                <a:gd name="T3" fmla="*/ 192 h 341"/>
                <a:gd name="T4" fmla="*/ 61 w 212"/>
                <a:gd name="T5" fmla="*/ 341 h 341"/>
                <a:gd name="T6" fmla="*/ 212 w 212"/>
                <a:gd name="T7" fmla="*/ 192 h 341"/>
                <a:gd name="T8" fmla="*/ 122 w 212"/>
                <a:gd name="T9" fmla="*/ 0 h 341"/>
              </a:gdLst>
              <a:ahLst/>
              <a:cxnLst>
                <a:cxn ang="0">
                  <a:pos x="T0" y="T1"/>
                </a:cxn>
                <a:cxn ang="0">
                  <a:pos x="T2" y="T3"/>
                </a:cxn>
                <a:cxn ang="0">
                  <a:pos x="T4" y="T5"/>
                </a:cxn>
                <a:cxn ang="0">
                  <a:pos x="T6" y="T7"/>
                </a:cxn>
                <a:cxn ang="0">
                  <a:pos x="T8" y="T9"/>
                </a:cxn>
              </a:cxnLst>
              <a:rect l="0" t="0" r="r" b="b"/>
              <a:pathLst>
                <a:path w="212" h="341">
                  <a:moveTo>
                    <a:pt x="122" y="0"/>
                  </a:moveTo>
                  <a:cubicBezTo>
                    <a:pt x="50" y="34"/>
                    <a:pt x="0" y="107"/>
                    <a:pt x="0" y="192"/>
                  </a:cubicBezTo>
                  <a:cubicBezTo>
                    <a:pt x="0" y="250"/>
                    <a:pt x="23" y="303"/>
                    <a:pt x="61" y="341"/>
                  </a:cubicBezTo>
                  <a:cubicBezTo>
                    <a:pt x="212" y="192"/>
                    <a:pt x="212" y="192"/>
                    <a:pt x="212" y="192"/>
                  </a:cubicBezTo>
                  <a:lnTo>
                    <a:pt x="122" y="0"/>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a:p>
          </p:txBody>
        </p:sp>
        <p:sp>
          <p:nvSpPr>
            <p:cNvPr id="62" name="Freeform 14"/>
            <p:cNvSpPr>
              <a:spLocks/>
            </p:cNvSpPr>
            <p:nvPr/>
          </p:nvSpPr>
          <p:spPr bwMode="auto">
            <a:xfrm>
              <a:off x="10443023" y="5927939"/>
              <a:ext cx="577413" cy="217014"/>
            </a:xfrm>
            <a:custGeom>
              <a:avLst/>
              <a:gdLst>
                <a:gd name="T0" fmla="*/ 0 w 213"/>
                <a:gd name="T1" fmla="*/ 80 h 80"/>
                <a:gd name="T2" fmla="*/ 213 w 213"/>
                <a:gd name="T3" fmla="*/ 80 h 80"/>
                <a:gd name="T4" fmla="*/ 197 w 213"/>
                <a:gd name="T5" fmla="*/ 0 h 80"/>
                <a:gd name="T6" fmla="*/ 0 w 213"/>
                <a:gd name="T7" fmla="*/ 80 h 80"/>
              </a:gdLst>
              <a:ahLst/>
              <a:cxnLst>
                <a:cxn ang="0">
                  <a:pos x="T0" y="T1"/>
                </a:cxn>
                <a:cxn ang="0">
                  <a:pos x="T2" y="T3"/>
                </a:cxn>
                <a:cxn ang="0">
                  <a:pos x="T4" y="T5"/>
                </a:cxn>
                <a:cxn ang="0">
                  <a:pos x="T6" y="T7"/>
                </a:cxn>
              </a:cxnLst>
              <a:rect l="0" t="0" r="r" b="b"/>
              <a:pathLst>
                <a:path w="213" h="80">
                  <a:moveTo>
                    <a:pt x="0" y="80"/>
                  </a:moveTo>
                  <a:cubicBezTo>
                    <a:pt x="213" y="80"/>
                    <a:pt x="213" y="80"/>
                    <a:pt x="213" y="80"/>
                  </a:cubicBezTo>
                  <a:cubicBezTo>
                    <a:pt x="213" y="52"/>
                    <a:pt x="207" y="25"/>
                    <a:pt x="197" y="0"/>
                  </a:cubicBezTo>
                  <a:lnTo>
                    <a:pt x="0" y="8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a:p>
          </p:txBody>
        </p:sp>
        <p:sp>
          <p:nvSpPr>
            <p:cNvPr id="63" name="Freeform 15"/>
            <p:cNvSpPr>
              <a:spLocks/>
            </p:cNvSpPr>
            <p:nvPr/>
          </p:nvSpPr>
          <p:spPr bwMode="auto">
            <a:xfrm>
              <a:off x="10034183" y="6144953"/>
              <a:ext cx="408839" cy="515409"/>
            </a:xfrm>
            <a:custGeom>
              <a:avLst/>
              <a:gdLst>
                <a:gd name="T0" fmla="*/ 0 w 151"/>
                <a:gd name="T1" fmla="*/ 149 h 190"/>
                <a:gd name="T2" fmla="*/ 55 w 151"/>
                <a:gd name="T3" fmla="*/ 190 h 190"/>
                <a:gd name="T4" fmla="*/ 151 w 151"/>
                <a:gd name="T5" fmla="*/ 0 h 190"/>
                <a:gd name="T6" fmla="*/ 0 w 151"/>
                <a:gd name="T7" fmla="*/ 149 h 190"/>
              </a:gdLst>
              <a:ahLst/>
              <a:cxnLst>
                <a:cxn ang="0">
                  <a:pos x="T0" y="T1"/>
                </a:cxn>
                <a:cxn ang="0">
                  <a:pos x="T2" y="T3"/>
                </a:cxn>
                <a:cxn ang="0">
                  <a:pos x="T4" y="T5"/>
                </a:cxn>
                <a:cxn ang="0">
                  <a:pos x="T6" y="T7"/>
                </a:cxn>
              </a:cxnLst>
              <a:rect l="0" t="0" r="r" b="b"/>
              <a:pathLst>
                <a:path w="151" h="190">
                  <a:moveTo>
                    <a:pt x="0" y="149"/>
                  </a:moveTo>
                  <a:cubicBezTo>
                    <a:pt x="16" y="165"/>
                    <a:pt x="35" y="179"/>
                    <a:pt x="55" y="190"/>
                  </a:cubicBezTo>
                  <a:cubicBezTo>
                    <a:pt x="151" y="0"/>
                    <a:pt x="151" y="0"/>
                    <a:pt x="151" y="0"/>
                  </a:cubicBezTo>
                  <a:lnTo>
                    <a:pt x="0" y="149"/>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a:p>
          </p:txBody>
        </p:sp>
        <p:sp>
          <p:nvSpPr>
            <p:cNvPr id="64" name="Freeform 16"/>
            <p:cNvSpPr>
              <a:spLocks/>
            </p:cNvSpPr>
            <p:nvPr/>
          </p:nvSpPr>
          <p:spPr bwMode="auto">
            <a:xfrm>
              <a:off x="10183381" y="6144953"/>
              <a:ext cx="837055" cy="577413"/>
            </a:xfrm>
            <a:custGeom>
              <a:avLst/>
              <a:gdLst>
                <a:gd name="T0" fmla="*/ 0 w 309"/>
                <a:gd name="T1" fmla="*/ 190 h 213"/>
                <a:gd name="T2" fmla="*/ 96 w 309"/>
                <a:gd name="T3" fmla="*/ 213 h 213"/>
                <a:gd name="T4" fmla="*/ 309 w 309"/>
                <a:gd name="T5" fmla="*/ 0 h 213"/>
                <a:gd name="T6" fmla="*/ 96 w 309"/>
                <a:gd name="T7" fmla="*/ 0 h 213"/>
                <a:gd name="T8" fmla="*/ 0 w 309"/>
                <a:gd name="T9" fmla="*/ 190 h 213"/>
              </a:gdLst>
              <a:ahLst/>
              <a:cxnLst>
                <a:cxn ang="0">
                  <a:pos x="T0" y="T1"/>
                </a:cxn>
                <a:cxn ang="0">
                  <a:pos x="T2" y="T3"/>
                </a:cxn>
                <a:cxn ang="0">
                  <a:pos x="T4" y="T5"/>
                </a:cxn>
                <a:cxn ang="0">
                  <a:pos x="T6" y="T7"/>
                </a:cxn>
                <a:cxn ang="0">
                  <a:pos x="T8" y="T9"/>
                </a:cxn>
              </a:cxnLst>
              <a:rect l="0" t="0" r="r" b="b"/>
              <a:pathLst>
                <a:path w="309" h="213">
                  <a:moveTo>
                    <a:pt x="0" y="190"/>
                  </a:moveTo>
                  <a:cubicBezTo>
                    <a:pt x="29" y="204"/>
                    <a:pt x="62" y="213"/>
                    <a:pt x="96" y="213"/>
                  </a:cubicBezTo>
                  <a:cubicBezTo>
                    <a:pt x="214" y="213"/>
                    <a:pt x="309" y="118"/>
                    <a:pt x="309" y="0"/>
                  </a:cubicBezTo>
                  <a:cubicBezTo>
                    <a:pt x="96" y="0"/>
                    <a:pt x="96" y="0"/>
                    <a:pt x="96" y="0"/>
                  </a:cubicBezTo>
                  <a:lnTo>
                    <a:pt x="0" y="19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a:p>
          </p:txBody>
        </p:sp>
        <p:sp>
          <p:nvSpPr>
            <p:cNvPr id="65" name="Freeform 17"/>
            <p:cNvSpPr>
              <a:spLocks/>
            </p:cNvSpPr>
            <p:nvPr/>
          </p:nvSpPr>
          <p:spPr bwMode="auto">
            <a:xfrm>
              <a:off x="10187256" y="6476288"/>
              <a:ext cx="1772929" cy="381712"/>
            </a:xfrm>
            <a:custGeom>
              <a:avLst/>
              <a:gdLst>
                <a:gd name="T0" fmla="*/ 511 w 654"/>
                <a:gd name="T1" fmla="*/ 44 h 141"/>
                <a:gd name="T2" fmla="*/ 404 w 654"/>
                <a:gd name="T3" fmla="*/ 12 h 141"/>
                <a:gd name="T4" fmla="*/ 349 w 654"/>
                <a:gd name="T5" fmla="*/ 6 h 141"/>
                <a:gd name="T6" fmla="*/ 0 w 654"/>
                <a:gd name="T7" fmla="*/ 141 h 141"/>
                <a:gd name="T8" fmla="*/ 231 w 654"/>
                <a:gd name="T9" fmla="*/ 141 h 141"/>
                <a:gd name="T10" fmla="*/ 654 w 654"/>
                <a:gd name="T11" fmla="*/ 141 h 141"/>
                <a:gd name="T12" fmla="*/ 511 w 654"/>
                <a:gd name="T13" fmla="*/ 44 h 141"/>
              </a:gdLst>
              <a:ahLst/>
              <a:cxnLst>
                <a:cxn ang="0">
                  <a:pos x="T0" y="T1"/>
                </a:cxn>
                <a:cxn ang="0">
                  <a:pos x="T2" y="T3"/>
                </a:cxn>
                <a:cxn ang="0">
                  <a:pos x="T4" y="T5"/>
                </a:cxn>
                <a:cxn ang="0">
                  <a:pos x="T6" y="T7"/>
                </a:cxn>
                <a:cxn ang="0">
                  <a:pos x="T8" y="T9"/>
                </a:cxn>
                <a:cxn ang="0">
                  <a:pos x="T10" y="T11"/>
                </a:cxn>
                <a:cxn ang="0">
                  <a:pos x="T12" y="T13"/>
                </a:cxn>
              </a:cxnLst>
              <a:rect l="0" t="0" r="r" b="b"/>
              <a:pathLst>
                <a:path w="654" h="141">
                  <a:moveTo>
                    <a:pt x="511" y="44"/>
                  </a:moveTo>
                  <a:cubicBezTo>
                    <a:pt x="477" y="29"/>
                    <a:pt x="441" y="18"/>
                    <a:pt x="404" y="12"/>
                  </a:cubicBezTo>
                  <a:cubicBezTo>
                    <a:pt x="386" y="9"/>
                    <a:pt x="367" y="7"/>
                    <a:pt x="349" y="6"/>
                  </a:cubicBezTo>
                  <a:cubicBezTo>
                    <a:pt x="223" y="0"/>
                    <a:pt x="96" y="45"/>
                    <a:pt x="0" y="141"/>
                  </a:cubicBezTo>
                  <a:cubicBezTo>
                    <a:pt x="231" y="141"/>
                    <a:pt x="231" y="141"/>
                    <a:pt x="231" y="141"/>
                  </a:cubicBezTo>
                  <a:cubicBezTo>
                    <a:pt x="654" y="141"/>
                    <a:pt x="654" y="141"/>
                    <a:pt x="654" y="141"/>
                  </a:cubicBezTo>
                  <a:cubicBezTo>
                    <a:pt x="612" y="99"/>
                    <a:pt x="563" y="67"/>
                    <a:pt x="511" y="44"/>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a:p>
          </p:txBody>
        </p:sp>
        <p:sp>
          <p:nvSpPr>
            <p:cNvPr id="66" name="Rectangle 18"/>
            <p:cNvSpPr>
              <a:spLocks noChangeArrowheads="1"/>
            </p:cNvSpPr>
            <p:nvPr/>
          </p:nvSpPr>
          <p:spPr bwMode="auto">
            <a:xfrm>
              <a:off x="9125436" y="6412346"/>
              <a:ext cx="147260" cy="445654"/>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endParaRPr lang="en-US" sz="1836"/>
            </a:p>
          </p:txBody>
        </p:sp>
        <p:sp>
          <p:nvSpPr>
            <p:cNvPr id="67" name="Freeform 19"/>
            <p:cNvSpPr>
              <a:spLocks/>
            </p:cNvSpPr>
            <p:nvPr/>
          </p:nvSpPr>
          <p:spPr bwMode="auto">
            <a:xfrm>
              <a:off x="8592587" y="6484037"/>
              <a:ext cx="147260" cy="373962"/>
            </a:xfrm>
            <a:custGeom>
              <a:avLst/>
              <a:gdLst>
                <a:gd name="T0" fmla="*/ 0 w 76"/>
                <a:gd name="T1" fmla="*/ 0 h 193"/>
                <a:gd name="T2" fmla="*/ 0 w 76"/>
                <a:gd name="T3" fmla="*/ 39 h 193"/>
                <a:gd name="T4" fmla="*/ 0 w 76"/>
                <a:gd name="T5" fmla="*/ 193 h 193"/>
                <a:gd name="T6" fmla="*/ 76 w 76"/>
                <a:gd name="T7" fmla="*/ 193 h 193"/>
                <a:gd name="T8" fmla="*/ 76 w 76"/>
                <a:gd name="T9" fmla="*/ 10 h 193"/>
                <a:gd name="T10" fmla="*/ 76 w 76"/>
                <a:gd name="T11" fmla="*/ 0 h 193"/>
                <a:gd name="T12" fmla="*/ 0 w 76"/>
                <a:gd name="T13" fmla="*/ 0 h 193"/>
              </a:gdLst>
              <a:ahLst/>
              <a:cxnLst>
                <a:cxn ang="0">
                  <a:pos x="T0" y="T1"/>
                </a:cxn>
                <a:cxn ang="0">
                  <a:pos x="T2" y="T3"/>
                </a:cxn>
                <a:cxn ang="0">
                  <a:pos x="T4" y="T5"/>
                </a:cxn>
                <a:cxn ang="0">
                  <a:pos x="T6" y="T7"/>
                </a:cxn>
                <a:cxn ang="0">
                  <a:pos x="T8" y="T9"/>
                </a:cxn>
                <a:cxn ang="0">
                  <a:pos x="T10" y="T11"/>
                </a:cxn>
                <a:cxn ang="0">
                  <a:pos x="T12" y="T13"/>
                </a:cxn>
              </a:cxnLst>
              <a:rect l="0" t="0" r="r" b="b"/>
              <a:pathLst>
                <a:path w="76" h="193">
                  <a:moveTo>
                    <a:pt x="0" y="0"/>
                  </a:moveTo>
                  <a:lnTo>
                    <a:pt x="0" y="39"/>
                  </a:lnTo>
                  <a:lnTo>
                    <a:pt x="0" y="193"/>
                  </a:lnTo>
                  <a:lnTo>
                    <a:pt x="76" y="193"/>
                  </a:lnTo>
                  <a:lnTo>
                    <a:pt x="76" y="10"/>
                  </a:lnTo>
                  <a:lnTo>
                    <a:pt x="76" y="0"/>
                  </a:lnTo>
                  <a:lnTo>
                    <a:pt x="0" y="0"/>
                  </a:lnTo>
                  <a:close/>
                </a:path>
              </a:pathLst>
            </a:custGeom>
            <a:solidFill>
              <a:srgbClr val="28C9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a:p>
          </p:txBody>
        </p:sp>
        <p:sp>
          <p:nvSpPr>
            <p:cNvPr id="68" name="Freeform 20"/>
            <p:cNvSpPr>
              <a:spLocks/>
            </p:cNvSpPr>
            <p:nvPr/>
          </p:nvSpPr>
          <p:spPr bwMode="auto">
            <a:xfrm>
              <a:off x="8770849" y="6125577"/>
              <a:ext cx="145321" cy="732423"/>
            </a:xfrm>
            <a:custGeom>
              <a:avLst/>
              <a:gdLst>
                <a:gd name="T0" fmla="*/ 0 w 75"/>
                <a:gd name="T1" fmla="*/ 0 h 378"/>
                <a:gd name="T2" fmla="*/ 0 w 75"/>
                <a:gd name="T3" fmla="*/ 188 h 378"/>
                <a:gd name="T4" fmla="*/ 0 w 75"/>
                <a:gd name="T5" fmla="*/ 378 h 378"/>
                <a:gd name="T6" fmla="*/ 75 w 75"/>
                <a:gd name="T7" fmla="*/ 378 h 378"/>
                <a:gd name="T8" fmla="*/ 75 w 75"/>
                <a:gd name="T9" fmla="*/ 158 h 378"/>
                <a:gd name="T10" fmla="*/ 75 w 75"/>
                <a:gd name="T11" fmla="*/ 0 h 378"/>
                <a:gd name="T12" fmla="*/ 0 w 75"/>
                <a:gd name="T13" fmla="*/ 0 h 378"/>
              </a:gdLst>
              <a:ahLst/>
              <a:cxnLst>
                <a:cxn ang="0">
                  <a:pos x="T0" y="T1"/>
                </a:cxn>
                <a:cxn ang="0">
                  <a:pos x="T2" y="T3"/>
                </a:cxn>
                <a:cxn ang="0">
                  <a:pos x="T4" y="T5"/>
                </a:cxn>
                <a:cxn ang="0">
                  <a:pos x="T6" y="T7"/>
                </a:cxn>
                <a:cxn ang="0">
                  <a:pos x="T8" y="T9"/>
                </a:cxn>
                <a:cxn ang="0">
                  <a:pos x="T10" y="T11"/>
                </a:cxn>
                <a:cxn ang="0">
                  <a:pos x="T12" y="T13"/>
                </a:cxn>
              </a:cxnLst>
              <a:rect l="0" t="0" r="r" b="b"/>
              <a:pathLst>
                <a:path w="75" h="378">
                  <a:moveTo>
                    <a:pt x="0" y="0"/>
                  </a:moveTo>
                  <a:lnTo>
                    <a:pt x="0" y="188"/>
                  </a:lnTo>
                  <a:lnTo>
                    <a:pt x="0" y="378"/>
                  </a:lnTo>
                  <a:lnTo>
                    <a:pt x="75" y="378"/>
                  </a:lnTo>
                  <a:lnTo>
                    <a:pt x="75" y="158"/>
                  </a:lnTo>
                  <a:lnTo>
                    <a:pt x="75" y="0"/>
                  </a:lnTo>
                  <a:lnTo>
                    <a:pt x="0" y="0"/>
                  </a:lnTo>
                  <a:close/>
                </a:path>
              </a:pathLst>
            </a:custGeom>
            <a:solidFill>
              <a:srgbClr val="1F4F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a:p>
          </p:txBody>
        </p:sp>
        <p:sp>
          <p:nvSpPr>
            <p:cNvPr id="69" name="Freeform 21"/>
            <p:cNvSpPr>
              <a:spLocks/>
            </p:cNvSpPr>
            <p:nvPr/>
          </p:nvSpPr>
          <p:spPr bwMode="auto">
            <a:xfrm>
              <a:off x="8947174" y="5800055"/>
              <a:ext cx="149197" cy="1057945"/>
            </a:xfrm>
            <a:custGeom>
              <a:avLst/>
              <a:gdLst>
                <a:gd name="T0" fmla="*/ 0 w 77"/>
                <a:gd name="T1" fmla="*/ 0 h 546"/>
                <a:gd name="T2" fmla="*/ 0 w 77"/>
                <a:gd name="T3" fmla="*/ 319 h 546"/>
                <a:gd name="T4" fmla="*/ 0 w 77"/>
                <a:gd name="T5" fmla="*/ 546 h 546"/>
                <a:gd name="T6" fmla="*/ 77 w 77"/>
                <a:gd name="T7" fmla="*/ 546 h 546"/>
                <a:gd name="T8" fmla="*/ 77 w 77"/>
                <a:gd name="T9" fmla="*/ 290 h 546"/>
                <a:gd name="T10" fmla="*/ 77 w 77"/>
                <a:gd name="T11" fmla="*/ 0 h 546"/>
                <a:gd name="T12" fmla="*/ 0 w 77"/>
                <a:gd name="T13" fmla="*/ 0 h 546"/>
              </a:gdLst>
              <a:ahLst/>
              <a:cxnLst>
                <a:cxn ang="0">
                  <a:pos x="T0" y="T1"/>
                </a:cxn>
                <a:cxn ang="0">
                  <a:pos x="T2" y="T3"/>
                </a:cxn>
                <a:cxn ang="0">
                  <a:pos x="T4" y="T5"/>
                </a:cxn>
                <a:cxn ang="0">
                  <a:pos x="T6" y="T7"/>
                </a:cxn>
                <a:cxn ang="0">
                  <a:pos x="T8" y="T9"/>
                </a:cxn>
                <a:cxn ang="0">
                  <a:pos x="T10" y="T11"/>
                </a:cxn>
                <a:cxn ang="0">
                  <a:pos x="T12" y="T13"/>
                </a:cxn>
              </a:cxnLst>
              <a:rect l="0" t="0" r="r" b="b"/>
              <a:pathLst>
                <a:path w="77" h="546">
                  <a:moveTo>
                    <a:pt x="0" y="0"/>
                  </a:moveTo>
                  <a:lnTo>
                    <a:pt x="0" y="319"/>
                  </a:lnTo>
                  <a:lnTo>
                    <a:pt x="0" y="546"/>
                  </a:lnTo>
                  <a:lnTo>
                    <a:pt x="77" y="546"/>
                  </a:lnTo>
                  <a:lnTo>
                    <a:pt x="77" y="290"/>
                  </a:lnTo>
                  <a:lnTo>
                    <a:pt x="77" y="0"/>
                  </a:lnTo>
                  <a:lnTo>
                    <a:pt x="0" y="0"/>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a:p>
          </p:txBody>
        </p:sp>
        <p:sp>
          <p:nvSpPr>
            <p:cNvPr id="70" name="Freeform 22"/>
            <p:cNvSpPr>
              <a:spLocks/>
            </p:cNvSpPr>
            <p:nvPr/>
          </p:nvSpPr>
          <p:spPr bwMode="auto">
            <a:xfrm>
              <a:off x="9303697" y="6137202"/>
              <a:ext cx="147260" cy="720798"/>
            </a:xfrm>
            <a:custGeom>
              <a:avLst/>
              <a:gdLst>
                <a:gd name="T0" fmla="*/ 0 w 76"/>
                <a:gd name="T1" fmla="*/ 0 h 372"/>
                <a:gd name="T2" fmla="*/ 0 w 76"/>
                <a:gd name="T3" fmla="*/ 74 h 372"/>
                <a:gd name="T4" fmla="*/ 0 w 76"/>
                <a:gd name="T5" fmla="*/ 372 h 372"/>
                <a:gd name="T6" fmla="*/ 76 w 76"/>
                <a:gd name="T7" fmla="*/ 372 h 372"/>
                <a:gd name="T8" fmla="*/ 76 w 76"/>
                <a:gd name="T9" fmla="*/ 43 h 372"/>
                <a:gd name="T10" fmla="*/ 76 w 76"/>
                <a:gd name="T11" fmla="*/ 0 h 372"/>
                <a:gd name="T12" fmla="*/ 0 w 76"/>
                <a:gd name="T13" fmla="*/ 0 h 372"/>
              </a:gdLst>
              <a:ahLst/>
              <a:cxnLst>
                <a:cxn ang="0">
                  <a:pos x="T0" y="T1"/>
                </a:cxn>
                <a:cxn ang="0">
                  <a:pos x="T2" y="T3"/>
                </a:cxn>
                <a:cxn ang="0">
                  <a:pos x="T4" y="T5"/>
                </a:cxn>
                <a:cxn ang="0">
                  <a:pos x="T6" y="T7"/>
                </a:cxn>
                <a:cxn ang="0">
                  <a:pos x="T8" y="T9"/>
                </a:cxn>
                <a:cxn ang="0">
                  <a:pos x="T10" y="T11"/>
                </a:cxn>
                <a:cxn ang="0">
                  <a:pos x="T12" y="T13"/>
                </a:cxn>
              </a:cxnLst>
              <a:rect l="0" t="0" r="r" b="b"/>
              <a:pathLst>
                <a:path w="76" h="372">
                  <a:moveTo>
                    <a:pt x="0" y="0"/>
                  </a:moveTo>
                  <a:lnTo>
                    <a:pt x="0" y="74"/>
                  </a:lnTo>
                  <a:lnTo>
                    <a:pt x="0" y="372"/>
                  </a:lnTo>
                  <a:lnTo>
                    <a:pt x="76" y="372"/>
                  </a:lnTo>
                  <a:lnTo>
                    <a:pt x="76" y="43"/>
                  </a:lnTo>
                  <a:lnTo>
                    <a:pt x="76" y="0"/>
                  </a:lnTo>
                  <a:lnTo>
                    <a:pt x="0" y="0"/>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a:p>
          </p:txBody>
        </p:sp>
        <p:sp>
          <p:nvSpPr>
            <p:cNvPr id="71" name="Freeform 23"/>
            <p:cNvSpPr>
              <a:spLocks/>
            </p:cNvSpPr>
            <p:nvPr/>
          </p:nvSpPr>
          <p:spPr bwMode="auto">
            <a:xfrm>
              <a:off x="8236064" y="6499538"/>
              <a:ext cx="149197" cy="358461"/>
            </a:xfrm>
            <a:custGeom>
              <a:avLst/>
              <a:gdLst>
                <a:gd name="T0" fmla="*/ 0 w 77"/>
                <a:gd name="T1" fmla="*/ 0 h 185"/>
                <a:gd name="T2" fmla="*/ 0 w 77"/>
                <a:gd name="T3" fmla="*/ 104 h 185"/>
                <a:gd name="T4" fmla="*/ 0 w 77"/>
                <a:gd name="T5" fmla="*/ 185 h 185"/>
                <a:gd name="T6" fmla="*/ 77 w 77"/>
                <a:gd name="T7" fmla="*/ 185 h 185"/>
                <a:gd name="T8" fmla="*/ 77 w 77"/>
                <a:gd name="T9" fmla="*/ 73 h 185"/>
                <a:gd name="T10" fmla="*/ 77 w 77"/>
                <a:gd name="T11" fmla="*/ 0 h 185"/>
                <a:gd name="T12" fmla="*/ 0 w 77"/>
                <a:gd name="T13" fmla="*/ 0 h 185"/>
              </a:gdLst>
              <a:ahLst/>
              <a:cxnLst>
                <a:cxn ang="0">
                  <a:pos x="T0" y="T1"/>
                </a:cxn>
                <a:cxn ang="0">
                  <a:pos x="T2" y="T3"/>
                </a:cxn>
                <a:cxn ang="0">
                  <a:pos x="T4" y="T5"/>
                </a:cxn>
                <a:cxn ang="0">
                  <a:pos x="T6" y="T7"/>
                </a:cxn>
                <a:cxn ang="0">
                  <a:pos x="T8" y="T9"/>
                </a:cxn>
                <a:cxn ang="0">
                  <a:pos x="T10" y="T11"/>
                </a:cxn>
                <a:cxn ang="0">
                  <a:pos x="T12" y="T13"/>
                </a:cxn>
              </a:cxnLst>
              <a:rect l="0" t="0" r="r" b="b"/>
              <a:pathLst>
                <a:path w="77" h="185">
                  <a:moveTo>
                    <a:pt x="0" y="0"/>
                  </a:moveTo>
                  <a:lnTo>
                    <a:pt x="0" y="104"/>
                  </a:lnTo>
                  <a:lnTo>
                    <a:pt x="0" y="185"/>
                  </a:lnTo>
                  <a:lnTo>
                    <a:pt x="77" y="185"/>
                  </a:lnTo>
                  <a:lnTo>
                    <a:pt x="77" y="73"/>
                  </a:lnTo>
                  <a:lnTo>
                    <a:pt x="77" y="0"/>
                  </a:lnTo>
                  <a:lnTo>
                    <a:pt x="0"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a:p>
          </p:txBody>
        </p:sp>
        <p:sp>
          <p:nvSpPr>
            <p:cNvPr id="76" name="Freeform 24"/>
            <p:cNvSpPr>
              <a:spLocks/>
            </p:cNvSpPr>
            <p:nvPr/>
          </p:nvSpPr>
          <p:spPr bwMode="auto">
            <a:xfrm>
              <a:off x="8416264" y="5910499"/>
              <a:ext cx="145321" cy="947500"/>
            </a:xfrm>
            <a:custGeom>
              <a:avLst/>
              <a:gdLst>
                <a:gd name="T0" fmla="*/ 0 w 75"/>
                <a:gd name="T1" fmla="*/ 0 h 489"/>
                <a:gd name="T2" fmla="*/ 0 w 75"/>
                <a:gd name="T3" fmla="*/ 371 h 489"/>
                <a:gd name="T4" fmla="*/ 0 w 75"/>
                <a:gd name="T5" fmla="*/ 489 h 489"/>
                <a:gd name="T6" fmla="*/ 75 w 75"/>
                <a:gd name="T7" fmla="*/ 489 h 489"/>
                <a:gd name="T8" fmla="*/ 75 w 75"/>
                <a:gd name="T9" fmla="*/ 341 h 489"/>
                <a:gd name="T10" fmla="*/ 75 w 75"/>
                <a:gd name="T11" fmla="*/ 0 h 489"/>
                <a:gd name="T12" fmla="*/ 0 w 75"/>
                <a:gd name="T13" fmla="*/ 0 h 489"/>
              </a:gdLst>
              <a:ahLst/>
              <a:cxnLst>
                <a:cxn ang="0">
                  <a:pos x="T0" y="T1"/>
                </a:cxn>
                <a:cxn ang="0">
                  <a:pos x="T2" y="T3"/>
                </a:cxn>
                <a:cxn ang="0">
                  <a:pos x="T4" y="T5"/>
                </a:cxn>
                <a:cxn ang="0">
                  <a:pos x="T6" y="T7"/>
                </a:cxn>
                <a:cxn ang="0">
                  <a:pos x="T8" y="T9"/>
                </a:cxn>
                <a:cxn ang="0">
                  <a:pos x="T10" y="T11"/>
                </a:cxn>
                <a:cxn ang="0">
                  <a:pos x="T12" y="T13"/>
                </a:cxn>
              </a:cxnLst>
              <a:rect l="0" t="0" r="r" b="b"/>
              <a:pathLst>
                <a:path w="75" h="489">
                  <a:moveTo>
                    <a:pt x="0" y="0"/>
                  </a:moveTo>
                  <a:lnTo>
                    <a:pt x="0" y="371"/>
                  </a:lnTo>
                  <a:lnTo>
                    <a:pt x="0" y="489"/>
                  </a:lnTo>
                  <a:lnTo>
                    <a:pt x="75" y="489"/>
                  </a:lnTo>
                  <a:lnTo>
                    <a:pt x="75" y="341"/>
                  </a:lnTo>
                  <a:lnTo>
                    <a:pt x="75" y="0"/>
                  </a:lnTo>
                  <a:lnTo>
                    <a:pt x="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a:p>
          </p:txBody>
        </p:sp>
      </p:grpSp>
      <p:sp>
        <p:nvSpPr>
          <p:cNvPr id="78" name="Rectangle 77"/>
          <p:cNvSpPr/>
          <p:nvPr/>
        </p:nvSpPr>
        <p:spPr>
          <a:xfrm>
            <a:off x="4998156" y="4037984"/>
            <a:ext cx="922552" cy="1864998"/>
          </a:xfrm>
          <a:prstGeom prst="rect">
            <a:avLst/>
          </a:prstGeom>
        </p:spPr>
        <p:txBody>
          <a:bodyPr wrap="none">
            <a:noAutofit/>
          </a:bodyPr>
          <a:lstStyle/>
          <a:p>
            <a:pPr defTabSz="931552" fontAlgn="base">
              <a:lnSpc>
                <a:spcPct val="120000"/>
              </a:lnSpc>
              <a:spcBef>
                <a:spcPct val="0"/>
              </a:spcBef>
              <a:spcAft>
                <a:spcPct val="0"/>
              </a:spcAft>
            </a:pPr>
            <a:r>
              <a:rPr lang="en-US" sz="10197" b="1" kern="0"/>
              <a:t>2</a:t>
            </a:r>
          </a:p>
        </p:txBody>
      </p:sp>
      <p:pic>
        <p:nvPicPr>
          <p:cNvPr id="53" name="Picture 5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72718" y="2621246"/>
            <a:ext cx="2216058" cy="1749519"/>
          </a:xfrm>
          <a:prstGeom prst="rect">
            <a:avLst/>
          </a:prstGeom>
        </p:spPr>
      </p:pic>
      <p:grpSp>
        <p:nvGrpSpPr>
          <p:cNvPr id="4" name="Group 3"/>
          <p:cNvGrpSpPr/>
          <p:nvPr/>
        </p:nvGrpSpPr>
        <p:grpSpPr>
          <a:xfrm>
            <a:off x="8664117" y="2080775"/>
            <a:ext cx="3749385" cy="3454087"/>
            <a:chOff x="8270677" y="1780946"/>
            <a:chExt cx="3676201" cy="3386667"/>
          </a:xfrm>
        </p:grpSpPr>
        <p:grpSp>
          <p:nvGrpSpPr>
            <p:cNvPr id="48" name="Group 47"/>
            <p:cNvGrpSpPr/>
            <p:nvPr/>
          </p:nvGrpSpPr>
          <p:grpSpPr>
            <a:xfrm>
              <a:off x="8270677" y="1780946"/>
              <a:ext cx="3676201" cy="2930041"/>
              <a:chOff x="8238220" y="2114321"/>
              <a:chExt cx="3676201" cy="2930041"/>
            </a:xfrm>
          </p:grpSpPr>
          <p:pic>
            <p:nvPicPr>
              <p:cNvPr id="49" name="Picture 48"/>
              <p:cNvPicPr>
                <a:picLocks noChangeAspect="1"/>
              </p:cNvPicPr>
              <p:nvPr/>
            </p:nvPicPr>
            <p:blipFill>
              <a:blip r:embed="rId6"/>
              <a:stretch>
                <a:fillRect/>
              </a:stretch>
            </p:blipFill>
            <p:spPr>
              <a:xfrm>
                <a:off x="10498181" y="2736060"/>
                <a:ext cx="1416240" cy="2308302"/>
              </a:xfrm>
              <a:prstGeom prst="rect">
                <a:avLst/>
              </a:prstGeom>
            </p:spPr>
          </p:pic>
          <p:pic>
            <p:nvPicPr>
              <p:cNvPr id="79" name="Picture 78"/>
              <p:cNvPicPr>
                <a:picLocks noChangeAspect="1"/>
              </p:cNvPicPr>
              <p:nvPr/>
            </p:nvPicPr>
            <p:blipFill>
              <a:blip r:embed="rId7"/>
              <a:stretch>
                <a:fillRect/>
              </a:stretch>
            </p:blipFill>
            <p:spPr>
              <a:xfrm>
                <a:off x="9369661" y="2425191"/>
                <a:ext cx="1406394" cy="2300288"/>
              </a:xfrm>
              <a:prstGeom prst="rect">
                <a:avLst/>
              </a:prstGeom>
            </p:spPr>
          </p:pic>
          <p:pic>
            <p:nvPicPr>
              <p:cNvPr id="80" name="Picture 79"/>
              <p:cNvPicPr>
                <a:picLocks noChangeAspect="1"/>
              </p:cNvPicPr>
              <p:nvPr/>
            </p:nvPicPr>
            <p:blipFill>
              <a:blip r:embed="rId8"/>
              <a:stretch>
                <a:fillRect/>
              </a:stretch>
            </p:blipFill>
            <p:spPr>
              <a:xfrm>
                <a:off x="8238220" y="2114321"/>
                <a:ext cx="1409315" cy="2300288"/>
              </a:xfrm>
              <a:prstGeom prst="rect">
                <a:avLst/>
              </a:prstGeom>
            </p:spPr>
          </p:pic>
        </p:grpSp>
        <p:pic>
          <p:nvPicPr>
            <p:cNvPr id="81" name="Picture 80"/>
            <p:cNvPicPr>
              <a:picLocks noChangeAspect="1"/>
            </p:cNvPicPr>
            <p:nvPr/>
          </p:nvPicPr>
          <p:blipFill>
            <a:blip r:embed="rId9"/>
            <a:stretch>
              <a:fillRect/>
            </a:stretch>
          </p:blipFill>
          <p:spPr>
            <a:xfrm>
              <a:off x="8893249" y="3617985"/>
              <a:ext cx="2369564" cy="1549628"/>
            </a:xfrm>
            <a:prstGeom prst="rect">
              <a:avLst/>
            </a:prstGeom>
            <a:ln>
              <a:noFill/>
            </a:ln>
            <a:effectLst>
              <a:outerShdw blurRad="190500" algn="tl" rotWithShape="0">
                <a:srgbClr val="000000">
                  <a:alpha val="70000"/>
                </a:srgbClr>
              </a:outerShdw>
            </a:effectLst>
          </p:spPr>
        </p:pic>
      </p:grpSp>
    </p:spTree>
    <p:extLst>
      <p:ext uri="{BB962C8B-B14F-4D97-AF65-F5344CB8AC3E}">
        <p14:creationId xmlns:p14="http://schemas.microsoft.com/office/powerpoint/2010/main" val="2575019075"/>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00827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C27AA81-749F-4958-A2A3-ECCD9C3980B4}"/>
              </a:ext>
            </a:extLst>
          </p:cNvPr>
          <p:cNvSpPr>
            <a:spLocks noGrp="1"/>
          </p:cNvSpPr>
          <p:nvPr>
            <p:ph type="title"/>
          </p:nvPr>
        </p:nvSpPr>
        <p:spPr/>
        <p:txBody>
          <a:bodyPr/>
          <a:lstStyle/>
          <a:p>
            <a:r>
              <a:rPr lang="en-GB" dirty="0"/>
              <a:t>Lab 3: Web Apps</a:t>
            </a:r>
          </a:p>
        </p:txBody>
      </p:sp>
      <p:sp>
        <p:nvSpPr>
          <p:cNvPr id="39" name="Content Placeholder 2">
            <a:extLst>
              <a:ext uri="{FF2B5EF4-FFF2-40B4-BE49-F238E27FC236}">
                <a16:creationId xmlns:a16="http://schemas.microsoft.com/office/drawing/2014/main" id="{EE31190F-6E11-4B97-B80B-566517E06820}"/>
              </a:ext>
            </a:extLst>
          </p:cNvPr>
          <p:cNvSpPr txBox="1">
            <a:spLocks/>
          </p:cNvSpPr>
          <p:nvPr/>
        </p:nvSpPr>
        <p:spPr>
          <a:xfrm>
            <a:off x="1629917" y="1552605"/>
            <a:ext cx="8101912" cy="3527119"/>
          </a:xfrm>
          <a:prstGeom prst="rect">
            <a:avLst/>
          </a:prstGeom>
          <a:noFill/>
        </p:spPr>
        <p:txBody>
          <a:bodyPr vert="horz" wrap="square" lIns="182880" tIns="146304" rIns="182880" bIns="146304"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32503">
              <a:lnSpc>
                <a:spcPct val="100000"/>
              </a:lnSpc>
              <a:spcBef>
                <a:spcPts val="0"/>
              </a:spcBef>
              <a:spcAft>
                <a:spcPts val="1200"/>
              </a:spcAft>
              <a:buClr>
                <a:srgbClr val="FFFFFF"/>
              </a:buClr>
              <a:defRPr/>
            </a:pPr>
            <a:r>
              <a:rPr lang="en-US" sz="2400" dirty="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rPr>
              <a:t>Show the time to value of using Web Apps</a:t>
            </a:r>
          </a:p>
          <a:p>
            <a:pPr defTabSz="932503">
              <a:lnSpc>
                <a:spcPct val="100000"/>
              </a:lnSpc>
              <a:spcBef>
                <a:spcPts val="0"/>
              </a:spcBef>
              <a:spcAft>
                <a:spcPts val="1200"/>
              </a:spcAft>
              <a:buClr>
                <a:srgbClr val="FFFFFF"/>
              </a:buClr>
              <a:defRPr/>
            </a:pPr>
            <a:r>
              <a:rPr lang="en-US" sz="2400" dirty="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rPr>
              <a:t>Consider integration points with continuous delivery and various content sources</a:t>
            </a:r>
          </a:p>
          <a:p>
            <a:pPr defTabSz="932503">
              <a:lnSpc>
                <a:spcPct val="100000"/>
              </a:lnSpc>
              <a:spcBef>
                <a:spcPts val="0"/>
              </a:spcBef>
              <a:spcAft>
                <a:spcPts val="1200"/>
              </a:spcAft>
              <a:buClr>
                <a:srgbClr val="FFFFFF"/>
              </a:buClr>
              <a:defRPr/>
            </a:pPr>
            <a:r>
              <a:rPr lang="en-US" sz="2400" dirty="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rPr>
              <a:t>Richness of ecosystem for web content</a:t>
            </a:r>
          </a:p>
          <a:p>
            <a:pPr defTabSz="932503">
              <a:lnSpc>
                <a:spcPct val="100000"/>
              </a:lnSpc>
              <a:spcBef>
                <a:spcPts val="0"/>
              </a:spcBef>
              <a:spcAft>
                <a:spcPts val="1200"/>
              </a:spcAft>
              <a:buClr>
                <a:srgbClr val="FFFFFF"/>
              </a:buClr>
              <a:defRPr/>
            </a:pPr>
            <a:r>
              <a:rPr lang="en-US" sz="2400" dirty="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rPr>
              <a:t>Choice of</a:t>
            </a:r>
          </a:p>
          <a:p>
            <a:pPr lvl="1" defTabSz="932503">
              <a:lnSpc>
                <a:spcPct val="100000"/>
              </a:lnSpc>
              <a:spcBef>
                <a:spcPts val="0"/>
              </a:spcBef>
              <a:spcAft>
                <a:spcPts val="1200"/>
              </a:spcAft>
              <a:buClr>
                <a:srgbClr val="FFFFFF"/>
              </a:buClr>
              <a:defRPr/>
            </a:pPr>
            <a:r>
              <a:rPr lang="en-US" sz="2000" dirty="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rPr>
              <a:t>CLI 2.0 driver git push</a:t>
            </a:r>
          </a:p>
          <a:p>
            <a:pPr lvl="1" defTabSz="932503">
              <a:lnSpc>
                <a:spcPct val="100000"/>
              </a:lnSpc>
              <a:spcBef>
                <a:spcPts val="0"/>
              </a:spcBef>
              <a:spcAft>
                <a:spcPts val="1200"/>
              </a:spcAft>
              <a:buClr>
                <a:srgbClr val="FFFFFF"/>
              </a:buClr>
              <a:defRPr/>
            </a:pPr>
            <a:r>
              <a:rPr lang="en-US" sz="2000" dirty="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rPr>
              <a:t>Portal configuration, pulling from GitHub</a:t>
            </a:r>
          </a:p>
        </p:txBody>
      </p:sp>
    </p:spTree>
    <p:extLst>
      <p:ext uri="{BB962C8B-B14F-4D97-AF65-F5344CB8AC3E}">
        <p14:creationId xmlns:p14="http://schemas.microsoft.com/office/powerpoint/2010/main" val="27373710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par>
                                <p:cTn id="8" presetID="35" presetClass="path" presetSubtype="0" decel="100000" fill="hold" grpId="1" nodeType="withEffect">
                                  <p:stCondLst>
                                    <p:cond delay="0"/>
                                  </p:stCondLst>
                                  <p:childTnLst>
                                    <p:animMotion origin="layout" path="M 2.91294E-6 3.80844E-6 L -0.05285 3.80844E-6 " pathEditMode="relative" rAng="0" ptsTypes="AA">
                                      <p:cBhvr>
                                        <p:cTn id="9" dur="750" spd="-100000" fill="hold"/>
                                        <p:tgtEl>
                                          <p:spTgt spid="39"/>
                                        </p:tgtEl>
                                        <p:attrNameLst>
                                          <p:attrName>ppt_x</p:attrName>
                                          <p:attrName>ppt_y</p:attrName>
                                        </p:attrNameLst>
                                      </p:cBhvr>
                                      <p:rCtr x="-264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39" grpId="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FD56DE-3E2C-48F3-846F-3444686380F0}"/>
              </a:ext>
            </a:extLst>
          </p:cNvPr>
          <p:cNvSpPr>
            <a:spLocks noGrp="1"/>
          </p:cNvSpPr>
          <p:nvPr>
            <p:ph type="title"/>
          </p:nvPr>
        </p:nvSpPr>
        <p:spPr>
          <a:xfrm>
            <a:off x="274639" y="1241426"/>
            <a:ext cx="5486399" cy="2428357"/>
          </a:xfrm>
        </p:spPr>
        <p:txBody>
          <a:bodyPr/>
          <a:lstStyle/>
          <a:p>
            <a:r>
              <a:rPr lang="en-GB" sz="5400"/>
              <a:t>DevOps, Management &amp; Automation</a:t>
            </a:r>
          </a:p>
        </p:txBody>
      </p:sp>
      <p:pic>
        <p:nvPicPr>
          <p:cNvPr id="11" name="Picture Placeholder 10" descr="A picture containing metalware, thing, gear&#10;&#10;Description generated with very high confidence">
            <a:extLst>
              <a:ext uri="{FF2B5EF4-FFF2-40B4-BE49-F238E27FC236}">
                <a16:creationId xmlns:a16="http://schemas.microsoft.com/office/drawing/2014/main" id="{CFF40ACB-5E32-4103-B958-8AE9F9D11496}"/>
              </a:ext>
            </a:extLst>
          </p:cNvPr>
          <p:cNvPicPr>
            <a:picLocks noGrp="1" noChangeAspect="1"/>
          </p:cNvPicPr>
          <p:nvPr>
            <p:ph type="pic" sz="quarter" idx="10"/>
          </p:nvPr>
        </p:nvPicPr>
        <p:blipFill>
          <a:blip r:embed="rId3"/>
          <a:srcRect l="14488" r="14488"/>
          <a:stretch>
            <a:fillRect/>
          </a:stretch>
        </p:blipFill>
        <p:spPr/>
      </p:pic>
    </p:spTree>
    <p:extLst>
      <p:ext uri="{BB962C8B-B14F-4D97-AF65-F5344CB8AC3E}">
        <p14:creationId xmlns:p14="http://schemas.microsoft.com/office/powerpoint/2010/main" val="1167529385"/>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p:cNvSpPr/>
          <p:nvPr/>
        </p:nvSpPr>
        <p:spPr bwMode="auto">
          <a:xfrm>
            <a:off x="881" y="6476"/>
            <a:ext cx="12434712" cy="6994525"/>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ln>
                <a:solidFill>
                  <a:sysClr val="windowText" lastClr="000000"/>
                </a:solidFill>
              </a:ln>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1" name="arrow">
            <a:extLst>
              <a:ext uri="{FF2B5EF4-FFF2-40B4-BE49-F238E27FC236}">
                <a16:creationId xmlns:a16="http://schemas.microsoft.com/office/drawing/2014/main" id="{FC988526-2733-4AF0-8EA5-8A81FB0B7848}"/>
              </a:ext>
            </a:extLst>
          </p:cNvPr>
          <p:cNvSpPr>
            <a:spLocks noChangeAspect="1" noEditPoints="1"/>
          </p:cNvSpPr>
          <p:nvPr/>
        </p:nvSpPr>
        <p:spPr bwMode="auto">
          <a:xfrm rot="16200000">
            <a:off x="8097344" y="3450059"/>
            <a:ext cx="217929" cy="201098"/>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5875" cap="sq">
            <a:solidFill>
              <a:schemeClr val="bg1">
                <a:lumMod val="65000"/>
              </a:schemeClr>
            </a:solidFill>
            <a:prstDash val="solid"/>
            <a:miter lim="800000"/>
            <a:headEnd/>
            <a:tailEnd/>
          </a:ln>
          <a:extLst/>
        </p:spPr>
        <p:txBody>
          <a:bodyPr vert="horz" wrap="square" lIns="91427" tIns="45713" rIns="91427" bIns="45713" numCol="1" anchor="t" anchorCtr="0" compatLnSpc="1">
            <a:prstTxWarp prst="textNoShape">
              <a:avLst/>
            </a:prstTxWarp>
            <a:noAutofit/>
          </a:bodyPr>
          <a:lstStyle/>
          <a:p>
            <a:pPr defTabSz="932563">
              <a:defRPr/>
            </a:pPr>
            <a:endParaRPr lang="en-US" sz="600">
              <a:gradFill>
                <a:gsLst>
                  <a:gs pos="0">
                    <a:srgbClr val="505050"/>
                  </a:gs>
                  <a:gs pos="100000">
                    <a:srgbClr val="505050"/>
                  </a:gs>
                </a:gsLst>
                <a:lin ang="5400000" scaled="1"/>
              </a:gradFill>
              <a:latin typeface="Segoe UI" panose="020B0502040204020203" pitchFamily="34" charset="0"/>
              <a:cs typeface="Segoe UI" panose="020B0502040204020203" pitchFamily="34" charset="0"/>
            </a:endParaRPr>
          </a:p>
        </p:txBody>
      </p:sp>
      <p:sp>
        <p:nvSpPr>
          <p:cNvPr id="47" name="arrow">
            <a:extLst>
              <a:ext uri="{FF2B5EF4-FFF2-40B4-BE49-F238E27FC236}">
                <a16:creationId xmlns:a16="http://schemas.microsoft.com/office/drawing/2014/main" id="{1DBB0596-4D8E-459D-A1EE-C4D0ABFBC350}"/>
              </a:ext>
            </a:extLst>
          </p:cNvPr>
          <p:cNvSpPr>
            <a:spLocks noChangeAspect="1" noEditPoints="1"/>
          </p:cNvSpPr>
          <p:nvPr/>
        </p:nvSpPr>
        <p:spPr bwMode="auto">
          <a:xfrm rot="5400000" flipV="1">
            <a:off x="8097346" y="4618152"/>
            <a:ext cx="217926" cy="201098"/>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5875" cap="sq">
            <a:solidFill>
              <a:schemeClr val="bg1">
                <a:lumMod val="65000"/>
              </a:schemeClr>
            </a:solidFill>
            <a:prstDash val="solid"/>
            <a:miter lim="800000"/>
            <a:headEnd/>
            <a:tailEnd/>
          </a:ln>
          <a:extLst/>
        </p:spPr>
        <p:txBody>
          <a:bodyPr vert="horz" wrap="square" lIns="91427" tIns="45713" rIns="91427" bIns="45713" numCol="1" anchor="t" anchorCtr="0" compatLnSpc="1">
            <a:prstTxWarp prst="textNoShape">
              <a:avLst/>
            </a:prstTxWarp>
            <a:noAutofit/>
          </a:bodyPr>
          <a:lstStyle/>
          <a:p>
            <a:pPr defTabSz="932563">
              <a:defRPr/>
            </a:pPr>
            <a:endParaRPr lang="en-US" sz="600">
              <a:gradFill>
                <a:gsLst>
                  <a:gs pos="0">
                    <a:srgbClr val="505050"/>
                  </a:gs>
                  <a:gs pos="100000">
                    <a:srgbClr val="505050"/>
                  </a:gs>
                </a:gsLst>
                <a:lin ang="5400000" scaled="1"/>
              </a:gradFill>
              <a:latin typeface="Segoe UI" panose="020B0502040204020203" pitchFamily="34" charset="0"/>
              <a:cs typeface="Segoe UI" panose="020B0502040204020203" pitchFamily="34" charset="0"/>
            </a:endParaRPr>
          </a:p>
        </p:txBody>
      </p:sp>
      <p:sp>
        <p:nvSpPr>
          <p:cNvPr id="62" name="Rectangle 61">
            <a:extLst>
              <a:ext uri="{FF2B5EF4-FFF2-40B4-BE49-F238E27FC236}">
                <a16:creationId xmlns:a16="http://schemas.microsoft.com/office/drawing/2014/main" id="{9B01308B-FDFE-47FA-9F82-F84EFE2460EA}"/>
              </a:ext>
            </a:extLst>
          </p:cNvPr>
          <p:cNvSpPr/>
          <p:nvPr/>
        </p:nvSpPr>
        <p:spPr>
          <a:xfrm>
            <a:off x="7237182" y="1776945"/>
            <a:ext cx="1938253" cy="535455"/>
          </a:xfrm>
          <a:prstGeom prst="rect">
            <a:avLst/>
          </a:prstGeom>
        </p:spPr>
        <p:txBody>
          <a:bodyPr wrap="none" anchor="t">
            <a:noAutofit/>
          </a:bodyPr>
          <a:lstStyle/>
          <a:p>
            <a:pPr algn="ctr" defTabSz="931702" fontAlgn="base">
              <a:lnSpc>
                <a:spcPct val="90000"/>
              </a:lnSpc>
              <a:spcBef>
                <a:spcPct val="0"/>
              </a:spcBef>
              <a:spcAft>
                <a:spcPct val="0"/>
              </a:spcAft>
              <a:defRPr/>
            </a:pPr>
            <a:r>
              <a:rPr lang="en-US" sz="1599" dirty="0">
                <a:solidFill>
                  <a:srgbClr val="0078D7"/>
                </a:solidFill>
                <a:latin typeface="Segoe UI" panose="020B0502040204020203" pitchFamily="34" charset="0"/>
                <a:cs typeface="Segoe UI" panose="020B0502040204020203" pitchFamily="34" charset="0"/>
              </a:rPr>
              <a:t>Azure</a:t>
            </a:r>
            <a:br>
              <a:rPr lang="en-US" sz="1599" dirty="0">
                <a:solidFill>
                  <a:srgbClr val="0078D7"/>
                </a:solidFill>
                <a:latin typeface="Segoe UI" panose="020B0502040204020203" pitchFamily="34" charset="0"/>
                <a:cs typeface="Segoe UI" panose="020B0502040204020203" pitchFamily="34" charset="0"/>
              </a:rPr>
            </a:br>
            <a:r>
              <a:rPr lang="en-US" sz="1599" dirty="0">
                <a:solidFill>
                  <a:srgbClr val="0078D7"/>
                </a:solidFill>
                <a:latin typeface="Segoe UI" panose="020B0502040204020203" pitchFamily="34" charset="0"/>
                <a:cs typeface="Segoe UI" panose="020B0502040204020203" pitchFamily="34" charset="0"/>
              </a:rPr>
              <a:t>Data Services</a:t>
            </a:r>
          </a:p>
        </p:txBody>
      </p:sp>
      <p:sp>
        <p:nvSpPr>
          <p:cNvPr id="63" name="cloud">
            <a:extLst>
              <a:ext uri="{FF2B5EF4-FFF2-40B4-BE49-F238E27FC236}">
                <a16:creationId xmlns:a16="http://schemas.microsoft.com/office/drawing/2014/main" id="{6FC120D2-A62B-4F13-9432-D5A1981F0812}"/>
              </a:ext>
            </a:extLst>
          </p:cNvPr>
          <p:cNvSpPr>
            <a:spLocks noChangeAspect="1"/>
          </p:cNvSpPr>
          <p:nvPr/>
        </p:nvSpPr>
        <p:spPr bwMode="auto">
          <a:xfrm>
            <a:off x="5884806" y="2783394"/>
            <a:ext cx="636861" cy="402996"/>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9050">
            <a:solidFill>
              <a:srgbClr val="001F50"/>
            </a:solidFill>
            <a:headEnd type="none" w="med" len="med"/>
            <a:tailEnd type="none" w="med" len="med"/>
          </a:ln>
          <a:effectLst/>
          <a:extLst>
            <a:ext uri="{909E8E84-426E-40DD-AFC4-6F175D3DCCD1}">
              <a14:hiddenFill xmlns:a14="http://schemas.microsoft.com/office/drawing/2010/main">
                <a:solidFill>
                  <a:srgbClr val="FFFFFF"/>
                </a:solidFill>
              </a14:hiddenFill>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cs typeface="Segoe UI" pitchFamily="34" charset="0"/>
            </a:endParaRPr>
          </a:p>
        </p:txBody>
      </p:sp>
      <p:sp>
        <p:nvSpPr>
          <p:cNvPr id="76" name="Rectangle 75">
            <a:extLst>
              <a:ext uri="{FF2B5EF4-FFF2-40B4-BE49-F238E27FC236}">
                <a16:creationId xmlns:a16="http://schemas.microsoft.com/office/drawing/2014/main" id="{F753D573-9843-480C-AB40-1D281AECAD55}"/>
              </a:ext>
            </a:extLst>
          </p:cNvPr>
          <p:cNvSpPr/>
          <p:nvPr/>
        </p:nvSpPr>
        <p:spPr>
          <a:xfrm>
            <a:off x="7237182" y="5925968"/>
            <a:ext cx="1938253" cy="535455"/>
          </a:xfrm>
          <a:prstGeom prst="rect">
            <a:avLst/>
          </a:prstGeom>
        </p:spPr>
        <p:txBody>
          <a:bodyPr wrap="none" anchor="t">
            <a:noAutofit/>
          </a:bodyPr>
          <a:lstStyle/>
          <a:p>
            <a:pPr algn="ctr" defTabSz="931702" fontAlgn="base">
              <a:lnSpc>
                <a:spcPct val="90000"/>
              </a:lnSpc>
              <a:spcBef>
                <a:spcPct val="0"/>
              </a:spcBef>
              <a:spcAft>
                <a:spcPct val="0"/>
              </a:spcAft>
              <a:defRPr/>
            </a:pPr>
            <a:r>
              <a:rPr lang="en-US" sz="1599" dirty="0">
                <a:solidFill>
                  <a:srgbClr val="0078D7"/>
                </a:solidFill>
                <a:latin typeface="Segoe UI" panose="020B0502040204020203" pitchFamily="34" charset="0"/>
                <a:cs typeface="Segoe UI" panose="020B0502040204020203" pitchFamily="34" charset="0"/>
              </a:rPr>
              <a:t>SQL </a:t>
            </a:r>
          </a:p>
          <a:p>
            <a:pPr algn="ctr" defTabSz="931702" fontAlgn="base">
              <a:lnSpc>
                <a:spcPct val="90000"/>
              </a:lnSpc>
              <a:spcBef>
                <a:spcPct val="0"/>
              </a:spcBef>
              <a:spcAft>
                <a:spcPct val="0"/>
              </a:spcAft>
              <a:defRPr/>
            </a:pPr>
            <a:r>
              <a:rPr lang="en-US" sz="1599" dirty="0">
                <a:solidFill>
                  <a:srgbClr val="0078D7"/>
                </a:solidFill>
                <a:latin typeface="Segoe UI" panose="020B0502040204020203" pitchFamily="34" charset="0"/>
                <a:cs typeface="Segoe UI" panose="020B0502040204020203" pitchFamily="34" charset="0"/>
              </a:rPr>
              <a:t>Server</a:t>
            </a:r>
          </a:p>
        </p:txBody>
      </p:sp>
      <p:grpSp>
        <p:nvGrpSpPr>
          <p:cNvPr id="77" name="Group 76">
            <a:extLst>
              <a:ext uri="{FF2B5EF4-FFF2-40B4-BE49-F238E27FC236}">
                <a16:creationId xmlns:a16="http://schemas.microsoft.com/office/drawing/2014/main" id="{7EF77E96-EEBA-4B36-B837-3FA2E611EAEE}"/>
              </a:ext>
            </a:extLst>
          </p:cNvPr>
          <p:cNvGrpSpPr/>
          <p:nvPr/>
        </p:nvGrpSpPr>
        <p:grpSpPr>
          <a:xfrm>
            <a:off x="5954546" y="5211110"/>
            <a:ext cx="481160" cy="481160"/>
            <a:chOff x="10262067" y="5357124"/>
            <a:chExt cx="426425" cy="426425"/>
          </a:xfrm>
        </p:grpSpPr>
        <p:sp>
          <p:nvSpPr>
            <p:cNvPr id="78" name="cloud">
              <a:extLst>
                <a:ext uri="{FF2B5EF4-FFF2-40B4-BE49-F238E27FC236}">
                  <a16:creationId xmlns:a16="http://schemas.microsoft.com/office/drawing/2014/main" id="{7AC4D3D8-85EF-4A09-A5ED-E11FA5D868D2}"/>
                </a:ext>
              </a:extLst>
            </p:cNvPr>
            <p:cNvSpPr>
              <a:spLocks noChangeAspect="1"/>
            </p:cNvSpPr>
            <p:nvPr/>
          </p:nvSpPr>
          <p:spPr bwMode="auto">
            <a:xfrm>
              <a:off x="10322563" y="5473699"/>
              <a:ext cx="305432" cy="193274"/>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9050">
              <a:solidFill>
                <a:srgbClr val="001F50"/>
              </a:solidFill>
              <a:headEnd type="none" w="med" len="med"/>
              <a:tailEnd type="none" w="med" len="med"/>
            </a:ln>
            <a:effectLst/>
            <a:extLst>
              <a:ext uri="{909E8E84-426E-40DD-AFC4-6F175D3DCCD1}">
                <a14:hiddenFill xmlns:a14="http://schemas.microsoft.com/office/drawing/2010/main">
                  <a:solidFill>
                    <a:srgbClr val="FFFFFF"/>
                  </a:solidFill>
                </a14:hiddenFill>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cs typeface="Segoe UI" pitchFamily="34" charset="0"/>
              </a:endParaRPr>
            </a:p>
          </p:txBody>
        </p:sp>
        <p:sp>
          <p:nvSpPr>
            <p:cNvPr id="79" name="Rectangle 78">
              <a:extLst>
                <a:ext uri="{FF2B5EF4-FFF2-40B4-BE49-F238E27FC236}">
                  <a16:creationId xmlns:a16="http://schemas.microsoft.com/office/drawing/2014/main" id="{0B5F8D2C-D1ED-482D-8579-638A4D2E015C}"/>
                </a:ext>
              </a:extLst>
            </p:cNvPr>
            <p:cNvSpPr/>
            <p:nvPr/>
          </p:nvSpPr>
          <p:spPr bwMode="auto">
            <a:xfrm>
              <a:off x="10262067" y="5357124"/>
              <a:ext cx="426425" cy="426425"/>
            </a:xfrm>
            <a:prstGeom prst="rect">
              <a:avLst/>
            </a:prstGeom>
            <a:noFill/>
            <a:ln w="19050">
              <a:solidFill>
                <a:srgbClr val="001F50"/>
              </a:solidFill>
              <a:headEnd type="none" w="med" len="med"/>
              <a:tailEnd type="none" w="med" len="med"/>
            </a:ln>
            <a:effectLst/>
            <a:extLst>
              <a:ext uri="{909E8E84-426E-40DD-AFC4-6F175D3DCCD1}">
                <a14:hiddenFill xmlns:a14="http://schemas.microsoft.com/office/drawing/2010/main">
                  <a:solidFill>
                    <a:srgbClr val="FFFFFF"/>
                  </a:solidFill>
                </a14:hiddenFill>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cs typeface="Segoe UI" pitchFamily="34" charset="0"/>
              </a:endParaRPr>
            </a:p>
          </p:txBody>
        </p:sp>
      </p:grpSp>
      <p:sp>
        <p:nvSpPr>
          <p:cNvPr id="88" name="arrow">
            <a:extLst>
              <a:ext uri="{FF2B5EF4-FFF2-40B4-BE49-F238E27FC236}">
                <a16:creationId xmlns:a16="http://schemas.microsoft.com/office/drawing/2014/main" id="{71CF8D0B-E144-4314-ABDE-44666560A9D3}"/>
              </a:ext>
            </a:extLst>
          </p:cNvPr>
          <p:cNvSpPr>
            <a:spLocks noChangeAspect="1" noEditPoints="1"/>
          </p:cNvSpPr>
          <p:nvPr/>
        </p:nvSpPr>
        <p:spPr bwMode="auto">
          <a:xfrm rot="16200000" flipV="1">
            <a:off x="10105298" y="3450061"/>
            <a:ext cx="217924" cy="201093"/>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5875" cap="sq">
            <a:solidFill>
              <a:schemeClr val="bg1">
                <a:lumMod val="65000"/>
              </a:schemeClr>
            </a:solidFill>
            <a:prstDash val="solid"/>
            <a:miter lim="800000"/>
            <a:headEnd/>
            <a:tailEnd/>
          </a:ln>
          <a:extLst/>
        </p:spPr>
        <p:txBody>
          <a:bodyPr vert="horz" wrap="square" lIns="91427" tIns="45713" rIns="91427" bIns="45713" numCol="1" anchor="t" anchorCtr="0" compatLnSpc="1">
            <a:prstTxWarp prst="textNoShape">
              <a:avLst/>
            </a:prstTxWarp>
            <a:noAutofit/>
          </a:bodyPr>
          <a:lstStyle/>
          <a:p>
            <a:pPr defTabSz="932563">
              <a:defRPr/>
            </a:pPr>
            <a:endParaRPr lang="en-US" sz="600">
              <a:gradFill>
                <a:gsLst>
                  <a:gs pos="0">
                    <a:srgbClr val="505050"/>
                  </a:gs>
                  <a:gs pos="100000">
                    <a:srgbClr val="505050"/>
                  </a:gs>
                </a:gsLst>
                <a:lin ang="5400000" scaled="1"/>
              </a:gradFill>
              <a:latin typeface="Segoe UI" panose="020B0502040204020203" pitchFamily="34" charset="0"/>
              <a:cs typeface="Segoe UI" panose="020B0502040204020203" pitchFamily="34" charset="0"/>
            </a:endParaRPr>
          </a:p>
        </p:txBody>
      </p:sp>
      <p:sp>
        <p:nvSpPr>
          <p:cNvPr id="89" name="arrow">
            <a:extLst>
              <a:ext uri="{FF2B5EF4-FFF2-40B4-BE49-F238E27FC236}">
                <a16:creationId xmlns:a16="http://schemas.microsoft.com/office/drawing/2014/main" id="{BC16EF96-5F61-4D14-B739-24C134B72AD6}"/>
              </a:ext>
            </a:extLst>
          </p:cNvPr>
          <p:cNvSpPr>
            <a:spLocks noChangeAspect="1" noEditPoints="1"/>
          </p:cNvSpPr>
          <p:nvPr/>
        </p:nvSpPr>
        <p:spPr bwMode="auto">
          <a:xfrm rot="5400000">
            <a:off x="10105298" y="4618155"/>
            <a:ext cx="217922" cy="201093"/>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5875" cap="sq">
            <a:solidFill>
              <a:schemeClr val="bg1">
                <a:lumMod val="65000"/>
              </a:schemeClr>
            </a:solidFill>
            <a:prstDash val="solid"/>
            <a:miter lim="800000"/>
            <a:headEnd/>
            <a:tailEnd/>
          </a:ln>
          <a:extLst/>
        </p:spPr>
        <p:txBody>
          <a:bodyPr vert="horz" wrap="square" lIns="91427" tIns="45713" rIns="91427" bIns="45713" numCol="1" anchor="t" anchorCtr="0" compatLnSpc="1">
            <a:prstTxWarp prst="textNoShape">
              <a:avLst/>
            </a:prstTxWarp>
            <a:noAutofit/>
          </a:bodyPr>
          <a:lstStyle/>
          <a:p>
            <a:pPr defTabSz="932563">
              <a:defRPr/>
            </a:pPr>
            <a:endParaRPr lang="en-US" sz="600">
              <a:gradFill>
                <a:gsLst>
                  <a:gs pos="0">
                    <a:srgbClr val="505050"/>
                  </a:gs>
                  <a:gs pos="100000">
                    <a:srgbClr val="505050"/>
                  </a:gs>
                </a:gsLst>
                <a:lin ang="5400000" scaled="1"/>
              </a:gradFill>
              <a:latin typeface="Segoe UI" panose="020B0502040204020203" pitchFamily="34" charset="0"/>
              <a:cs typeface="Segoe UI" panose="020B0502040204020203" pitchFamily="34" charset="0"/>
            </a:endParaRPr>
          </a:p>
        </p:txBody>
      </p:sp>
      <p:sp>
        <p:nvSpPr>
          <p:cNvPr id="90" name="Rectangle 89">
            <a:extLst>
              <a:ext uri="{FF2B5EF4-FFF2-40B4-BE49-F238E27FC236}">
                <a16:creationId xmlns:a16="http://schemas.microsoft.com/office/drawing/2014/main" id="{BA3273FF-7A7C-4CE3-9977-22F7A2C1DD26}"/>
              </a:ext>
            </a:extLst>
          </p:cNvPr>
          <p:cNvSpPr/>
          <p:nvPr/>
        </p:nvSpPr>
        <p:spPr>
          <a:xfrm>
            <a:off x="9245133" y="1776945"/>
            <a:ext cx="1938253" cy="535455"/>
          </a:xfrm>
          <a:prstGeom prst="rect">
            <a:avLst/>
          </a:prstGeom>
        </p:spPr>
        <p:txBody>
          <a:bodyPr wrap="none" anchor="t">
            <a:noAutofit/>
          </a:bodyPr>
          <a:lstStyle/>
          <a:p>
            <a:pPr algn="ctr" defTabSz="931702" fontAlgn="base">
              <a:lnSpc>
                <a:spcPct val="90000"/>
              </a:lnSpc>
              <a:spcBef>
                <a:spcPct val="0"/>
              </a:spcBef>
              <a:spcAft>
                <a:spcPct val="0"/>
              </a:spcAft>
              <a:defRPr/>
            </a:pPr>
            <a:r>
              <a:rPr lang="en-US" sz="1599">
                <a:solidFill>
                  <a:srgbClr val="0078D7"/>
                </a:solidFill>
                <a:latin typeface="Segoe UI" panose="020B0502040204020203" pitchFamily="34" charset="0"/>
                <a:cs typeface="Segoe UI" panose="020B0502040204020203" pitchFamily="34" charset="0"/>
              </a:rPr>
              <a:t>Azure Security</a:t>
            </a:r>
            <a:br>
              <a:rPr lang="en-US" sz="1599">
                <a:solidFill>
                  <a:srgbClr val="0078D7"/>
                </a:solidFill>
                <a:latin typeface="Segoe UI" panose="020B0502040204020203" pitchFamily="34" charset="0"/>
                <a:cs typeface="Segoe UI" panose="020B0502040204020203" pitchFamily="34" charset="0"/>
              </a:rPr>
            </a:br>
            <a:r>
              <a:rPr lang="en-US" sz="1599">
                <a:solidFill>
                  <a:srgbClr val="0078D7"/>
                </a:solidFill>
                <a:latin typeface="Segoe UI" panose="020B0502040204020203" pitchFamily="34" charset="0"/>
                <a:cs typeface="Segoe UI" panose="020B0502040204020203" pitchFamily="34" charset="0"/>
              </a:rPr>
              <a:t>&amp; Management</a:t>
            </a:r>
          </a:p>
        </p:txBody>
      </p:sp>
      <p:sp>
        <p:nvSpPr>
          <p:cNvPr id="91" name="DeveloperTools_EC7A">
            <a:extLst>
              <a:ext uri="{FF2B5EF4-FFF2-40B4-BE49-F238E27FC236}">
                <a16:creationId xmlns:a16="http://schemas.microsoft.com/office/drawing/2014/main" id="{EB6950C0-0B4C-4056-B714-7A51C940A0BB}"/>
              </a:ext>
            </a:extLst>
          </p:cNvPr>
          <p:cNvSpPr>
            <a:spLocks noChangeAspect="1" noEditPoints="1"/>
          </p:cNvSpPr>
          <p:nvPr/>
        </p:nvSpPr>
        <p:spPr bwMode="auto">
          <a:xfrm>
            <a:off x="10075326" y="2751098"/>
            <a:ext cx="277868" cy="437827"/>
          </a:xfrm>
          <a:custGeom>
            <a:avLst/>
            <a:gdLst>
              <a:gd name="T0" fmla="*/ 765 w 2384"/>
              <a:gd name="T1" fmla="*/ 958 h 3756"/>
              <a:gd name="T2" fmla="*/ 765 w 2384"/>
              <a:gd name="T3" fmla="*/ 3500 h 3756"/>
              <a:gd name="T4" fmla="*/ 509 w 2384"/>
              <a:gd name="T5" fmla="*/ 3756 h 3756"/>
              <a:gd name="T6" fmla="*/ 509 w 2384"/>
              <a:gd name="T7" fmla="*/ 3756 h 3756"/>
              <a:gd name="T8" fmla="*/ 253 w 2384"/>
              <a:gd name="T9" fmla="*/ 3500 h 3756"/>
              <a:gd name="T10" fmla="*/ 253 w 2384"/>
              <a:gd name="T11" fmla="*/ 958 h 3756"/>
              <a:gd name="T12" fmla="*/ 0 w 2384"/>
              <a:gd name="T13" fmla="*/ 518 h 3756"/>
              <a:gd name="T14" fmla="*/ 509 w 2384"/>
              <a:gd name="T15" fmla="*/ 9 h 3756"/>
              <a:gd name="T16" fmla="*/ 1018 w 2384"/>
              <a:gd name="T17" fmla="*/ 518 h 3756"/>
              <a:gd name="T18" fmla="*/ 765 w 2384"/>
              <a:gd name="T19" fmla="*/ 958 h 3756"/>
              <a:gd name="T20" fmla="*/ 1503 w 2384"/>
              <a:gd name="T21" fmla="*/ 2012 h 3756"/>
              <a:gd name="T22" fmla="*/ 1503 w 2384"/>
              <a:gd name="T23" fmla="*/ 3500 h 3756"/>
              <a:gd name="T24" fmla="*/ 1759 w 2384"/>
              <a:gd name="T25" fmla="*/ 3756 h 3756"/>
              <a:gd name="T26" fmla="*/ 1759 w 2384"/>
              <a:gd name="T27" fmla="*/ 3756 h 3756"/>
              <a:gd name="T28" fmla="*/ 2015 w 2384"/>
              <a:gd name="T29" fmla="*/ 3500 h 3756"/>
              <a:gd name="T30" fmla="*/ 2015 w 2384"/>
              <a:gd name="T31" fmla="*/ 2012 h 3756"/>
              <a:gd name="T32" fmla="*/ 509 w 2384"/>
              <a:gd name="T33" fmla="*/ 0 h 3756"/>
              <a:gd name="T34" fmla="*/ 509 w 2384"/>
              <a:gd name="T35" fmla="*/ 509 h 3756"/>
              <a:gd name="T36" fmla="*/ 1134 w 2384"/>
              <a:gd name="T37" fmla="*/ 2012 h 3756"/>
              <a:gd name="T38" fmla="*/ 2384 w 2384"/>
              <a:gd name="T39" fmla="*/ 2012 h 3756"/>
              <a:gd name="T40" fmla="*/ 1759 w 2384"/>
              <a:gd name="T41" fmla="*/ 2012 h 3756"/>
              <a:gd name="T42" fmla="*/ 1759 w 2384"/>
              <a:gd name="T43" fmla="*/ 711 h 3756"/>
              <a:gd name="T44" fmla="*/ 2015 w 2384"/>
              <a:gd name="T45" fmla="*/ 9 h 3756"/>
              <a:gd name="T46" fmla="*/ 1503 w 2384"/>
              <a:gd name="T47" fmla="*/ 9 h 3756"/>
              <a:gd name="T48" fmla="*/ 1503 w 2384"/>
              <a:gd name="T49" fmla="*/ 510 h 3756"/>
              <a:gd name="T50" fmla="*/ 1759 w 2384"/>
              <a:gd name="T51" fmla="*/ 756 h 3756"/>
              <a:gd name="T52" fmla="*/ 2015 w 2384"/>
              <a:gd name="T53" fmla="*/ 510 h 3756"/>
              <a:gd name="T54" fmla="*/ 2015 w 2384"/>
              <a:gd name="T55" fmla="*/ 9 h 3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84" h="3756">
                <a:moveTo>
                  <a:pt x="765" y="958"/>
                </a:moveTo>
                <a:cubicBezTo>
                  <a:pt x="765" y="3500"/>
                  <a:pt x="765" y="3500"/>
                  <a:pt x="765" y="3500"/>
                </a:cubicBezTo>
                <a:cubicBezTo>
                  <a:pt x="765" y="3641"/>
                  <a:pt x="650" y="3756"/>
                  <a:pt x="509" y="3756"/>
                </a:cubicBezTo>
                <a:cubicBezTo>
                  <a:pt x="509" y="3756"/>
                  <a:pt x="509" y="3756"/>
                  <a:pt x="509" y="3756"/>
                </a:cubicBezTo>
                <a:cubicBezTo>
                  <a:pt x="368" y="3756"/>
                  <a:pt x="253" y="3641"/>
                  <a:pt x="253" y="3500"/>
                </a:cubicBezTo>
                <a:cubicBezTo>
                  <a:pt x="253" y="958"/>
                  <a:pt x="253" y="958"/>
                  <a:pt x="253" y="958"/>
                </a:cubicBezTo>
                <a:cubicBezTo>
                  <a:pt x="102" y="869"/>
                  <a:pt x="0" y="706"/>
                  <a:pt x="0" y="518"/>
                </a:cubicBezTo>
                <a:cubicBezTo>
                  <a:pt x="0" y="237"/>
                  <a:pt x="228" y="9"/>
                  <a:pt x="509" y="9"/>
                </a:cubicBezTo>
                <a:cubicBezTo>
                  <a:pt x="790" y="9"/>
                  <a:pt x="1018" y="237"/>
                  <a:pt x="1018" y="518"/>
                </a:cubicBezTo>
                <a:cubicBezTo>
                  <a:pt x="1018" y="706"/>
                  <a:pt x="916" y="869"/>
                  <a:pt x="765" y="958"/>
                </a:cubicBezTo>
                <a:close/>
                <a:moveTo>
                  <a:pt x="1503" y="2012"/>
                </a:moveTo>
                <a:cubicBezTo>
                  <a:pt x="1503" y="3500"/>
                  <a:pt x="1503" y="3500"/>
                  <a:pt x="1503" y="3500"/>
                </a:cubicBezTo>
                <a:cubicBezTo>
                  <a:pt x="1503" y="3641"/>
                  <a:pt x="1618" y="3756"/>
                  <a:pt x="1759" y="3756"/>
                </a:cubicBezTo>
                <a:cubicBezTo>
                  <a:pt x="1759" y="3756"/>
                  <a:pt x="1759" y="3756"/>
                  <a:pt x="1759" y="3756"/>
                </a:cubicBezTo>
                <a:cubicBezTo>
                  <a:pt x="1900" y="3756"/>
                  <a:pt x="2015" y="3641"/>
                  <a:pt x="2015" y="3500"/>
                </a:cubicBezTo>
                <a:cubicBezTo>
                  <a:pt x="2015" y="2012"/>
                  <a:pt x="2015" y="2012"/>
                  <a:pt x="2015" y="2012"/>
                </a:cubicBezTo>
                <a:moveTo>
                  <a:pt x="509" y="0"/>
                </a:moveTo>
                <a:cubicBezTo>
                  <a:pt x="509" y="509"/>
                  <a:pt x="509" y="509"/>
                  <a:pt x="509" y="509"/>
                </a:cubicBezTo>
                <a:moveTo>
                  <a:pt x="1134" y="2012"/>
                </a:moveTo>
                <a:cubicBezTo>
                  <a:pt x="2384" y="2012"/>
                  <a:pt x="2384" y="2012"/>
                  <a:pt x="2384" y="2012"/>
                </a:cubicBezTo>
                <a:moveTo>
                  <a:pt x="1759" y="2012"/>
                </a:moveTo>
                <a:cubicBezTo>
                  <a:pt x="1759" y="711"/>
                  <a:pt x="1759" y="711"/>
                  <a:pt x="1759" y="711"/>
                </a:cubicBezTo>
                <a:moveTo>
                  <a:pt x="2015" y="9"/>
                </a:moveTo>
                <a:cubicBezTo>
                  <a:pt x="1503" y="9"/>
                  <a:pt x="1503" y="9"/>
                  <a:pt x="1503" y="9"/>
                </a:cubicBezTo>
                <a:cubicBezTo>
                  <a:pt x="1503" y="510"/>
                  <a:pt x="1503" y="510"/>
                  <a:pt x="1503" y="510"/>
                </a:cubicBezTo>
                <a:cubicBezTo>
                  <a:pt x="1759" y="756"/>
                  <a:pt x="1759" y="756"/>
                  <a:pt x="1759" y="756"/>
                </a:cubicBezTo>
                <a:cubicBezTo>
                  <a:pt x="2015" y="510"/>
                  <a:pt x="2015" y="510"/>
                  <a:pt x="2015" y="510"/>
                </a:cubicBezTo>
                <a:lnTo>
                  <a:pt x="2015" y="9"/>
                </a:lnTo>
                <a:close/>
              </a:path>
            </a:pathLst>
          </a:custGeom>
          <a:noFill/>
          <a:ln w="19050">
            <a:solidFill>
              <a:srgbClr val="001F50"/>
            </a:solidFill>
            <a:headEnd type="none" w="med" len="med"/>
            <a:tailEnd type="none" w="med" len="med"/>
          </a:ln>
          <a:effectLst/>
          <a:extLst>
            <a:ext uri="{909E8E84-426E-40DD-AFC4-6F175D3DCCD1}">
              <a14:hiddenFill xmlns:a14="http://schemas.microsoft.com/office/drawing/2010/main">
                <a:solidFill>
                  <a:srgbClr val="FFFFFF"/>
                </a:solidFill>
              </a14:hiddenFill>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cs typeface="Segoe UI" pitchFamily="34" charset="0"/>
            </a:endParaRPr>
          </a:p>
        </p:txBody>
      </p:sp>
      <p:sp>
        <p:nvSpPr>
          <p:cNvPr id="92" name="Rectangle 91">
            <a:extLst>
              <a:ext uri="{FF2B5EF4-FFF2-40B4-BE49-F238E27FC236}">
                <a16:creationId xmlns:a16="http://schemas.microsoft.com/office/drawing/2014/main" id="{FF7D8C1C-BFD3-48E2-8CE5-963B497E01A0}"/>
              </a:ext>
            </a:extLst>
          </p:cNvPr>
          <p:cNvSpPr/>
          <p:nvPr/>
        </p:nvSpPr>
        <p:spPr>
          <a:xfrm>
            <a:off x="9245133" y="5925968"/>
            <a:ext cx="1938253" cy="535455"/>
          </a:xfrm>
          <a:prstGeom prst="rect">
            <a:avLst/>
          </a:prstGeom>
        </p:spPr>
        <p:txBody>
          <a:bodyPr wrap="none" anchor="t">
            <a:noAutofit/>
          </a:bodyPr>
          <a:lstStyle/>
          <a:p>
            <a:pPr algn="ctr" defTabSz="931702" fontAlgn="base">
              <a:lnSpc>
                <a:spcPct val="90000"/>
              </a:lnSpc>
              <a:spcBef>
                <a:spcPct val="0"/>
              </a:spcBef>
              <a:spcAft>
                <a:spcPct val="0"/>
              </a:spcAft>
              <a:defRPr/>
            </a:pPr>
            <a:r>
              <a:rPr lang="en-US" sz="1599">
                <a:solidFill>
                  <a:srgbClr val="0078D7"/>
                </a:solidFill>
                <a:latin typeface="Segoe UI" panose="020B0502040204020203" pitchFamily="34" charset="0"/>
                <a:cs typeface="Segoe UI" panose="020B0502040204020203" pitchFamily="34" charset="0"/>
              </a:rPr>
              <a:t>On-premises</a:t>
            </a:r>
            <a:br>
              <a:rPr lang="en-US" sz="1599">
                <a:solidFill>
                  <a:srgbClr val="0078D7"/>
                </a:solidFill>
                <a:latin typeface="Segoe UI" panose="020B0502040204020203" pitchFamily="34" charset="0"/>
                <a:cs typeface="Segoe UI" panose="020B0502040204020203" pitchFamily="34" charset="0"/>
              </a:rPr>
            </a:br>
            <a:r>
              <a:rPr lang="en-US" sz="1599">
                <a:solidFill>
                  <a:srgbClr val="0078D7"/>
                </a:solidFill>
                <a:latin typeface="Segoe UI" panose="020B0502040204020203" pitchFamily="34" charset="0"/>
                <a:cs typeface="Segoe UI" panose="020B0502040204020203" pitchFamily="34" charset="0"/>
              </a:rPr>
              <a:t>Infrastructure</a:t>
            </a:r>
          </a:p>
        </p:txBody>
      </p:sp>
      <p:sp>
        <p:nvSpPr>
          <p:cNvPr id="94" name="server">
            <a:extLst>
              <a:ext uri="{FF2B5EF4-FFF2-40B4-BE49-F238E27FC236}">
                <a16:creationId xmlns:a16="http://schemas.microsoft.com/office/drawing/2014/main" id="{1C506076-E3F4-40B6-84C9-7CE159AF0F27}"/>
              </a:ext>
            </a:extLst>
          </p:cNvPr>
          <p:cNvSpPr>
            <a:spLocks noChangeAspect="1" noEditPoints="1"/>
          </p:cNvSpPr>
          <p:nvPr/>
        </p:nvSpPr>
        <p:spPr bwMode="auto">
          <a:xfrm>
            <a:off x="10104788" y="5152979"/>
            <a:ext cx="218944" cy="493022"/>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9050">
            <a:solidFill>
              <a:srgbClr val="001F50"/>
            </a:solidFill>
            <a:headEnd type="none" w="med" len="med"/>
            <a:tailEnd type="none" w="med" len="med"/>
          </a:ln>
          <a:effectLst/>
          <a:extLst>
            <a:ext uri="{909E8E84-426E-40DD-AFC4-6F175D3DCCD1}">
              <a14:hiddenFill xmlns:a14="http://schemas.microsoft.com/office/drawing/2010/main">
                <a:solidFill>
                  <a:srgbClr val="FFFFFF"/>
                </a:solidFill>
              </a14:hiddenFill>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cs typeface="Segoe UI" pitchFamily="34" charset="0"/>
            </a:endParaRPr>
          </a:p>
        </p:txBody>
      </p:sp>
      <p:sp>
        <p:nvSpPr>
          <p:cNvPr id="50" name="arrow">
            <a:extLst>
              <a:ext uri="{FF2B5EF4-FFF2-40B4-BE49-F238E27FC236}">
                <a16:creationId xmlns:a16="http://schemas.microsoft.com/office/drawing/2014/main" id="{765BDB65-C8C7-4324-98F0-8CA1E3680AFD}"/>
              </a:ext>
            </a:extLst>
          </p:cNvPr>
          <p:cNvSpPr>
            <a:spLocks noChangeAspect="1" noEditPoints="1"/>
          </p:cNvSpPr>
          <p:nvPr/>
        </p:nvSpPr>
        <p:spPr bwMode="auto">
          <a:xfrm rot="16200000">
            <a:off x="6088852" y="3450059"/>
            <a:ext cx="217929" cy="201098"/>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5875" cap="sq">
            <a:solidFill>
              <a:schemeClr val="bg1">
                <a:lumMod val="65000"/>
              </a:schemeClr>
            </a:solidFill>
            <a:prstDash val="solid"/>
            <a:miter lim="800000"/>
            <a:headEnd/>
            <a:tailEnd/>
          </a:ln>
          <a:extLst/>
        </p:spPr>
        <p:txBody>
          <a:bodyPr vert="horz" wrap="square" lIns="91427" tIns="45713" rIns="91427" bIns="45713" numCol="1" anchor="t" anchorCtr="0" compatLnSpc="1">
            <a:prstTxWarp prst="textNoShape">
              <a:avLst/>
            </a:prstTxWarp>
            <a:noAutofit/>
          </a:bodyPr>
          <a:lstStyle/>
          <a:p>
            <a:pPr defTabSz="932563">
              <a:defRPr/>
            </a:pPr>
            <a:endParaRPr lang="en-US" sz="600">
              <a:gradFill>
                <a:gsLst>
                  <a:gs pos="0">
                    <a:srgbClr val="505050"/>
                  </a:gs>
                  <a:gs pos="100000">
                    <a:srgbClr val="505050"/>
                  </a:gs>
                </a:gsLst>
                <a:lin ang="5400000" scaled="1"/>
              </a:gradFill>
              <a:latin typeface="Segoe UI" panose="020B0502040204020203" pitchFamily="34" charset="0"/>
              <a:cs typeface="Segoe UI" panose="020B0502040204020203" pitchFamily="34" charset="0"/>
            </a:endParaRPr>
          </a:p>
        </p:txBody>
      </p:sp>
      <p:sp>
        <p:nvSpPr>
          <p:cNvPr id="46" name="arrow">
            <a:extLst>
              <a:ext uri="{FF2B5EF4-FFF2-40B4-BE49-F238E27FC236}">
                <a16:creationId xmlns:a16="http://schemas.microsoft.com/office/drawing/2014/main" id="{3DE84DC4-7B41-46A5-BB18-2CF33A62A2DF}"/>
              </a:ext>
            </a:extLst>
          </p:cNvPr>
          <p:cNvSpPr>
            <a:spLocks noChangeAspect="1" noEditPoints="1"/>
          </p:cNvSpPr>
          <p:nvPr/>
        </p:nvSpPr>
        <p:spPr bwMode="auto">
          <a:xfrm rot="5400000" flipV="1">
            <a:off x="6088853" y="4618152"/>
            <a:ext cx="217926" cy="201098"/>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5875" cap="sq">
            <a:solidFill>
              <a:schemeClr val="bg1">
                <a:lumMod val="65000"/>
              </a:schemeClr>
            </a:solidFill>
            <a:prstDash val="solid"/>
            <a:miter lim="800000"/>
            <a:headEnd/>
            <a:tailEnd/>
          </a:ln>
          <a:extLst/>
        </p:spPr>
        <p:txBody>
          <a:bodyPr vert="horz" wrap="square" lIns="91427" tIns="45713" rIns="91427" bIns="45713" numCol="1" anchor="t" anchorCtr="0" compatLnSpc="1">
            <a:prstTxWarp prst="textNoShape">
              <a:avLst/>
            </a:prstTxWarp>
            <a:noAutofit/>
          </a:bodyPr>
          <a:lstStyle/>
          <a:p>
            <a:pPr defTabSz="932563">
              <a:defRPr/>
            </a:pPr>
            <a:endParaRPr lang="en-US" sz="600">
              <a:gradFill>
                <a:gsLst>
                  <a:gs pos="0">
                    <a:srgbClr val="505050"/>
                  </a:gs>
                  <a:gs pos="100000">
                    <a:srgbClr val="505050"/>
                  </a:gs>
                </a:gsLst>
                <a:lin ang="5400000" scaled="1"/>
              </a:gradFill>
              <a:latin typeface="Segoe UI" panose="020B0502040204020203" pitchFamily="34" charset="0"/>
              <a:cs typeface="Segoe UI" panose="020B0502040204020203" pitchFamily="34" charset="0"/>
            </a:endParaRPr>
          </a:p>
        </p:txBody>
      </p:sp>
      <p:sp>
        <p:nvSpPr>
          <p:cNvPr id="59" name="Rectangle 58">
            <a:extLst>
              <a:ext uri="{FF2B5EF4-FFF2-40B4-BE49-F238E27FC236}">
                <a16:creationId xmlns:a16="http://schemas.microsoft.com/office/drawing/2014/main" id="{22B70E63-F851-4EE7-8F23-DD8FD7C9238C}"/>
              </a:ext>
            </a:extLst>
          </p:cNvPr>
          <p:cNvSpPr/>
          <p:nvPr/>
        </p:nvSpPr>
        <p:spPr>
          <a:xfrm>
            <a:off x="5228690" y="1776945"/>
            <a:ext cx="1938253" cy="535455"/>
          </a:xfrm>
          <a:prstGeom prst="rect">
            <a:avLst/>
          </a:prstGeom>
        </p:spPr>
        <p:txBody>
          <a:bodyPr wrap="none" anchor="t">
            <a:noAutofit/>
          </a:bodyPr>
          <a:lstStyle/>
          <a:p>
            <a:pPr algn="ctr" defTabSz="931702" fontAlgn="base">
              <a:lnSpc>
                <a:spcPct val="90000"/>
              </a:lnSpc>
              <a:spcBef>
                <a:spcPct val="0"/>
              </a:spcBef>
              <a:spcAft>
                <a:spcPct val="0"/>
              </a:spcAft>
              <a:defRPr/>
            </a:pPr>
            <a:r>
              <a:rPr lang="en-US" sz="1599" dirty="0">
                <a:solidFill>
                  <a:srgbClr val="0078D7"/>
                </a:solidFill>
                <a:latin typeface="Segoe UI" panose="020B0502040204020203" pitchFamily="34" charset="0"/>
                <a:cs typeface="Segoe UI" panose="020B0502040204020203" pitchFamily="34" charset="0"/>
              </a:rPr>
              <a:t>Azure</a:t>
            </a:r>
            <a:br>
              <a:rPr lang="en-US" sz="1599" dirty="0">
                <a:solidFill>
                  <a:srgbClr val="0078D7"/>
                </a:solidFill>
                <a:latin typeface="Segoe UI" panose="020B0502040204020203" pitchFamily="34" charset="0"/>
                <a:cs typeface="Segoe UI" panose="020B0502040204020203" pitchFamily="34" charset="0"/>
              </a:rPr>
            </a:br>
            <a:r>
              <a:rPr lang="en-US" sz="1599" dirty="0">
                <a:solidFill>
                  <a:srgbClr val="0078D7"/>
                </a:solidFill>
                <a:latin typeface="Segoe UI" panose="020B0502040204020203" pitchFamily="34" charset="0"/>
                <a:cs typeface="Segoe UI" panose="020B0502040204020203" pitchFamily="34" charset="0"/>
              </a:rPr>
              <a:t>Services</a:t>
            </a:r>
          </a:p>
        </p:txBody>
      </p:sp>
      <p:sp>
        <p:nvSpPr>
          <p:cNvPr id="65" name="binary">
            <a:extLst>
              <a:ext uri="{FF2B5EF4-FFF2-40B4-BE49-F238E27FC236}">
                <a16:creationId xmlns:a16="http://schemas.microsoft.com/office/drawing/2014/main" id="{AFCB2F59-EED0-453C-8E95-BF012B340755}"/>
              </a:ext>
            </a:extLst>
          </p:cNvPr>
          <p:cNvSpPr>
            <a:spLocks noChangeAspect="1" noEditPoints="1"/>
          </p:cNvSpPr>
          <p:nvPr/>
        </p:nvSpPr>
        <p:spPr bwMode="auto">
          <a:xfrm>
            <a:off x="7964830" y="2777571"/>
            <a:ext cx="488339" cy="421679"/>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19050">
            <a:solidFill>
              <a:srgbClr val="001F50"/>
            </a:solidFill>
            <a:headEnd type="none" w="med" len="med"/>
            <a:tailEnd type="none" w="med" len="med"/>
          </a:ln>
          <a:effectLst/>
          <a:extLst>
            <a:ext uri="{909E8E84-426E-40DD-AFC4-6F175D3DCCD1}">
              <a14:hiddenFill xmlns:a14="http://schemas.microsoft.com/office/drawing/2010/main">
                <a:solidFill>
                  <a:srgbClr val="FFFFFF"/>
                </a:solidFill>
              </a14:hiddenFill>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cs typeface="Segoe UI" pitchFamily="34" charset="0"/>
            </a:endParaRPr>
          </a:p>
        </p:txBody>
      </p:sp>
      <p:sp>
        <p:nvSpPr>
          <p:cNvPr id="70" name="Rectangle 69">
            <a:extLst>
              <a:ext uri="{FF2B5EF4-FFF2-40B4-BE49-F238E27FC236}">
                <a16:creationId xmlns:a16="http://schemas.microsoft.com/office/drawing/2014/main" id="{5782A5B2-B029-4677-973A-F7C8359396A9}"/>
              </a:ext>
            </a:extLst>
          </p:cNvPr>
          <p:cNvSpPr/>
          <p:nvPr/>
        </p:nvSpPr>
        <p:spPr>
          <a:xfrm>
            <a:off x="5228690" y="5925968"/>
            <a:ext cx="1938253" cy="535455"/>
          </a:xfrm>
          <a:prstGeom prst="rect">
            <a:avLst/>
          </a:prstGeom>
        </p:spPr>
        <p:txBody>
          <a:bodyPr wrap="none" anchor="t">
            <a:noAutofit/>
          </a:bodyPr>
          <a:lstStyle/>
          <a:p>
            <a:pPr algn="ctr" defTabSz="931702" fontAlgn="base">
              <a:lnSpc>
                <a:spcPct val="90000"/>
              </a:lnSpc>
              <a:spcBef>
                <a:spcPct val="0"/>
              </a:spcBef>
              <a:spcAft>
                <a:spcPct val="0"/>
              </a:spcAft>
              <a:defRPr/>
            </a:pPr>
            <a:r>
              <a:rPr lang="en-US" sz="1599" dirty="0">
                <a:solidFill>
                  <a:srgbClr val="0078D7"/>
                </a:solidFill>
                <a:latin typeface="Segoe UI" panose="020B0502040204020203" pitchFamily="34" charset="0"/>
                <a:cs typeface="Segoe UI" panose="020B0502040204020203" pitchFamily="34" charset="0"/>
              </a:rPr>
              <a:t>Azure </a:t>
            </a:r>
          </a:p>
          <a:p>
            <a:pPr algn="ctr" defTabSz="931702" fontAlgn="base">
              <a:lnSpc>
                <a:spcPct val="90000"/>
              </a:lnSpc>
              <a:spcBef>
                <a:spcPct val="0"/>
              </a:spcBef>
              <a:spcAft>
                <a:spcPct val="0"/>
              </a:spcAft>
              <a:defRPr/>
            </a:pPr>
            <a:r>
              <a:rPr lang="en-US" sz="1599" dirty="0">
                <a:solidFill>
                  <a:srgbClr val="0078D7"/>
                </a:solidFill>
                <a:latin typeface="Segoe UI" panose="020B0502040204020203" pitchFamily="34" charset="0"/>
                <a:cs typeface="Segoe UI" panose="020B0502040204020203" pitchFamily="34" charset="0"/>
              </a:rPr>
              <a:t>Stack</a:t>
            </a:r>
          </a:p>
        </p:txBody>
      </p:sp>
      <p:sp>
        <p:nvSpPr>
          <p:cNvPr id="71" name="Database_EFC7">
            <a:extLst>
              <a:ext uri="{FF2B5EF4-FFF2-40B4-BE49-F238E27FC236}">
                <a16:creationId xmlns:a16="http://schemas.microsoft.com/office/drawing/2014/main" id="{361D8CE8-7B88-4B41-AA64-DB50FF514590}"/>
              </a:ext>
            </a:extLst>
          </p:cNvPr>
          <p:cNvSpPr>
            <a:spLocks noChangeAspect="1" noEditPoints="1"/>
          </p:cNvSpPr>
          <p:nvPr/>
        </p:nvSpPr>
        <p:spPr bwMode="auto">
          <a:xfrm>
            <a:off x="8031666" y="5147374"/>
            <a:ext cx="354663" cy="461005"/>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9050">
            <a:solidFill>
              <a:srgbClr val="001F50"/>
            </a:solidFill>
            <a:headEnd type="none" w="med" len="med"/>
            <a:tailEnd type="none" w="med" len="med"/>
          </a:ln>
          <a:effectLst/>
          <a:extLst>
            <a:ext uri="{909E8E84-426E-40DD-AFC4-6F175D3DCCD1}">
              <a14:hiddenFill xmlns:a14="http://schemas.microsoft.com/office/drawing/2010/main">
                <a:solidFill>
                  <a:srgbClr val="FFFFFF"/>
                </a:solidFill>
              </a14:hiddenFill>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cs typeface="Segoe UI" pitchFamily="34" charset="0"/>
            </a:endParaRPr>
          </a:p>
        </p:txBody>
      </p:sp>
      <p:sp>
        <p:nvSpPr>
          <p:cNvPr id="41" name="Rectangle 40">
            <a:extLst>
              <a:ext uri="{FF2B5EF4-FFF2-40B4-BE49-F238E27FC236}">
                <a16:creationId xmlns:a16="http://schemas.microsoft.com/office/drawing/2014/main" id="{D016EAAB-971A-4E47-845D-F52F95000239}"/>
              </a:ext>
            </a:extLst>
          </p:cNvPr>
          <p:cNvSpPr/>
          <p:nvPr/>
        </p:nvSpPr>
        <p:spPr bwMode="auto">
          <a:xfrm>
            <a:off x="7237722" y="3711694"/>
            <a:ext cx="1937171" cy="827597"/>
          </a:xfrm>
          <a:prstGeom prst="rect">
            <a:avLst/>
          </a:prstGeom>
          <a:solidFill>
            <a:schemeClr val="bg1">
              <a:lumMod val="85000"/>
              <a:alpha val="72000"/>
            </a:schemeClr>
          </a:solidFill>
          <a:ln w="19050" cap="sq">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1702" fontAlgn="base">
              <a:lnSpc>
                <a:spcPct val="90000"/>
              </a:lnSpc>
              <a:spcBef>
                <a:spcPct val="0"/>
              </a:spcBef>
              <a:spcAft>
                <a:spcPct val="0"/>
              </a:spcAft>
              <a:defRPr/>
            </a:pPr>
            <a:r>
              <a:rPr lang="en-US" sz="1599" dirty="0">
                <a:solidFill>
                  <a:srgbClr val="002050"/>
                </a:solidFill>
                <a:latin typeface="Segoe UI" panose="020B0502040204020203" pitchFamily="34" charset="0"/>
                <a:cs typeface="Segoe UI" panose="020B0502040204020203" pitchFamily="34" charset="0"/>
              </a:rPr>
              <a:t>Data </a:t>
            </a:r>
          </a:p>
          <a:p>
            <a:pPr algn="ctr" defTabSz="931702" fontAlgn="base">
              <a:lnSpc>
                <a:spcPct val="90000"/>
              </a:lnSpc>
              <a:spcBef>
                <a:spcPct val="0"/>
              </a:spcBef>
              <a:spcAft>
                <a:spcPct val="0"/>
              </a:spcAft>
              <a:defRPr/>
            </a:pPr>
            <a:r>
              <a:rPr lang="en-US" sz="1599" dirty="0">
                <a:solidFill>
                  <a:srgbClr val="002050"/>
                </a:solidFill>
                <a:latin typeface="Segoe UI" panose="020B0502040204020203" pitchFamily="34" charset="0"/>
                <a:cs typeface="Segoe UI" panose="020B0502040204020203" pitchFamily="34" charset="0"/>
              </a:rPr>
              <a:t>Platform</a:t>
            </a:r>
          </a:p>
        </p:txBody>
      </p:sp>
      <p:sp>
        <p:nvSpPr>
          <p:cNvPr id="87" name="Rectangle 86">
            <a:extLst>
              <a:ext uri="{FF2B5EF4-FFF2-40B4-BE49-F238E27FC236}">
                <a16:creationId xmlns:a16="http://schemas.microsoft.com/office/drawing/2014/main" id="{E77A0E0D-C4C7-41CA-A9E8-1FD859F6D5E2}"/>
              </a:ext>
            </a:extLst>
          </p:cNvPr>
          <p:cNvSpPr/>
          <p:nvPr/>
        </p:nvSpPr>
        <p:spPr bwMode="auto">
          <a:xfrm>
            <a:off x="9245673" y="3711694"/>
            <a:ext cx="1937171" cy="827597"/>
          </a:xfrm>
          <a:prstGeom prst="rect">
            <a:avLst/>
          </a:prstGeom>
          <a:solidFill>
            <a:schemeClr val="bg1">
              <a:lumMod val="85000"/>
              <a:alpha val="72000"/>
            </a:schemeClr>
          </a:solidFill>
          <a:ln w="19050" cap="sq">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20" rIns="0" bIns="146220" numCol="1" spcCol="0" rtlCol="0" fromWordArt="0" anchor="ctr" anchorCtr="0" forceAA="0" compatLnSpc="1">
            <a:prstTxWarp prst="textNoShape">
              <a:avLst/>
            </a:prstTxWarp>
            <a:noAutofit/>
          </a:bodyPr>
          <a:lstStyle/>
          <a:p>
            <a:pPr algn="ctr" defTabSz="931702" fontAlgn="base">
              <a:lnSpc>
                <a:spcPct val="90000"/>
              </a:lnSpc>
              <a:spcBef>
                <a:spcPct val="0"/>
              </a:spcBef>
              <a:spcAft>
                <a:spcPct val="0"/>
              </a:spcAft>
              <a:defRPr/>
            </a:pPr>
            <a:r>
              <a:rPr lang="en-US" sz="1599">
                <a:solidFill>
                  <a:srgbClr val="002050"/>
                </a:solidFill>
                <a:latin typeface="Segoe UI" panose="020B0502040204020203" pitchFamily="34" charset="0"/>
                <a:cs typeface="Segoe UI" panose="020B0502040204020203" pitchFamily="34" charset="0"/>
              </a:rPr>
              <a:t>Security &amp; Management</a:t>
            </a:r>
          </a:p>
        </p:txBody>
      </p:sp>
      <p:sp>
        <p:nvSpPr>
          <p:cNvPr id="40" name="Rectangle 39">
            <a:extLst>
              <a:ext uri="{FF2B5EF4-FFF2-40B4-BE49-F238E27FC236}">
                <a16:creationId xmlns:a16="http://schemas.microsoft.com/office/drawing/2014/main" id="{859935E2-CA6E-4FC8-901B-5731161DEBE2}"/>
              </a:ext>
            </a:extLst>
          </p:cNvPr>
          <p:cNvSpPr/>
          <p:nvPr/>
        </p:nvSpPr>
        <p:spPr bwMode="auto">
          <a:xfrm>
            <a:off x="5229230" y="3711694"/>
            <a:ext cx="1937171" cy="827597"/>
          </a:xfrm>
          <a:prstGeom prst="rect">
            <a:avLst/>
          </a:prstGeom>
          <a:solidFill>
            <a:schemeClr val="bg1">
              <a:lumMod val="85000"/>
              <a:alpha val="72000"/>
            </a:schemeClr>
          </a:solidFill>
          <a:ln w="19050" cap="sq">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1702" fontAlgn="base">
              <a:lnSpc>
                <a:spcPct val="90000"/>
              </a:lnSpc>
              <a:spcBef>
                <a:spcPct val="0"/>
              </a:spcBef>
              <a:spcAft>
                <a:spcPct val="0"/>
              </a:spcAft>
              <a:defRPr/>
            </a:pPr>
            <a:r>
              <a:rPr lang="en-US" sz="1599" dirty="0">
                <a:solidFill>
                  <a:srgbClr val="002050"/>
                </a:solidFill>
                <a:latin typeface="Segoe UI" panose="020B0502040204020203" pitchFamily="34" charset="0"/>
                <a:cs typeface="Segoe UI" panose="020B0502040204020203" pitchFamily="34" charset="0"/>
              </a:rPr>
              <a:t>Unified Cloud Platform</a:t>
            </a:r>
          </a:p>
        </p:txBody>
      </p:sp>
      <p:sp>
        <p:nvSpPr>
          <p:cNvPr id="38" name="Rectangle 37">
            <a:extLst>
              <a:ext uri="{FF2B5EF4-FFF2-40B4-BE49-F238E27FC236}">
                <a16:creationId xmlns:a16="http://schemas.microsoft.com/office/drawing/2014/main" id="{0218B77A-7562-4E5C-A26F-25A46435112C}"/>
              </a:ext>
            </a:extLst>
          </p:cNvPr>
          <p:cNvSpPr/>
          <p:nvPr/>
        </p:nvSpPr>
        <p:spPr bwMode="auto">
          <a:xfrm>
            <a:off x="3220738" y="3711694"/>
            <a:ext cx="1937171" cy="827597"/>
          </a:xfrm>
          <a:prstGeom prst="rect">
            <a:avLst/>
          </a:prstGeom>
          <a:solidFill>
            <a:schemeClr val="bg1">
              <a:lumMod val="85000"/>
              <a:alpha val="72000"/>
            </a:schemeClr>
          </a:solidFill>
          <a:ln w="19050" cap="sq">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1702" fontAlgn="base">
              <a:lnSpc>
                <a:spcPct val="90000"/>
              </a:lnSpc>
              <a:spcBef>
                <a:spcPct val="0"/>
              </a:spcBef>
              <a:spcAft>
                <a:spcPct val="0"/>
              </a:spcAft>
              <a:defRPr/>
            </a:pPr>
            <a:r>
              <a:rPr lang="en-US" sz="1599" dirty="0">
                <a:solidFill>
                  <a:srgbClr val="002050"/>
                </a:solidFill>
                <a:latin typeface="Segoe UI" panose="020B0502040204020203" pitchFamily="34" charset="0"/>
                <a:cs typeface="Segoe UI" panose="020B0502040204020203" pitchFamily="34" charset="0"/>
              </a:rPr>
              <a:t>Common </a:t>
            </a:r>
            <a:br>
              <a:rPr lang="en-US" sz="1599" dirty="0">
                <a:solidFill>
                  <a:srgbClr val="002050"/>
                </a:solidFill>
                <a:latin typeface="Segoe UI" panose="020B0502040204020203" pitchFamily="34" charset="0"/>
                <a:cs typeface="Segoe UI" panose="020B0502040204020203" pitchFamily="34" charset="0"/>
              </a:rPr>
            </a:br>
            <a:r>
              <a:rPr lang="en-US" sz="1599" dirty="0">
                <a:solidFill>
                  <a:srgbClr val="002050"/>
                </a:solidFill>
                <a:latin typeface="Segoe UI" panose="020B0502040204020203" pitchFamily="34" charset="0"/>
                <a:cs typeface="Segoe UI" panose="020B0502040204020203" pitchFamily="34" charset="0"/>
              </a:rPr>
              <a:t>Identity</a:t>
            </a:r>
          </a:p>
        </p:txBody>
      </p:sp>
      <p:sp>
        <p:nvSpPr>
          <p:cNvPr id="48" name="arrow">
            <a:extLst>
              <a:ext uri="{FF2B5EF4-FFF2-40B4-BE49-F238E27FC236}">
                <a16:creationId xmlns:a16="http://schemas.microsoft.com/office/drawing/2014/main" id="{BCBC3519-76F0-4B9C-87FA-A1C1444C2958}"/>
              </a:ext>
            </a:extLst>
          </p:cNvPr>
          <p:cNvSpPr>
            <a:spLocks noChangeAspect="1" noEditPoints="1"/>
          </p:cNvSpPr>
          <p:nvPr/>
        </p:nvSpPr>
        <p:spPr bwMode="auto">
          <a:xfrm rot="16200000">
            <a:off x="4080362" y="3450060"/>
            <a:ext cx="217926" cy="201096"/>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5875" cap="sq">
            <a:solidFill>
              <a:schemeClr val="bg1">
                <a:lumMod val="65000"/>
              </a:schemeClr>
            </a:solidFill>
            <a:prstDash val="solid"/>
            <a:miter lim="800000"/>
            <a:headEnd/>
            <a:tailEnd/>
          </a:ln>
          <a:extLst/>
        </p:spPr>
        <p:txBody>
          <a:bodyPr vert="horz" wrap="square" lIns="91427" tIns="45713" rIns="91427" bIns="45713" numCol="1" anchor="t" anchorCtr="0" compatLnSpc="1">
            <a:prstTxWarp prst="textNoShape">
              <a:avLst/>
            </a:prstTxWarp>
            <a:noAutofit/>
          </a:bodyPr>
          <a:lstStyle/>
          <a:p>
            <a:pPr defTabSz="932563">
              <a:defRPr/>
            </a:pPr>
            <a:endParaRPr lang="en-US" sz="600">
              <a:gradFill>
                <a:gsLst>
                  <a:gs pos="0">
                    <a:srgbClr val="505050"/>
                  </a:gs>
                  <a:gs pos="100000">
                    <a:srgbClr val="505050"/>
                  </a:gs>
                </a:gsLst>
                <a:lin ang="5400000" scaled="1"/>
              </a:gradFill>
              <a:latin typeface="Segoe UI" panose="020B0502040204020203" pitchFamily="34" charset="0"/>
              <a:cs typeface="Segoe UI" panose="020B0502040204020203" pitchFamily="34" charset="0"/>
            </a:endParaRPr>
          </a:p>
        </p:txBody>
      </p:sp>
      <p:sp>
        <p:nvSpPr>
          <p:cNvPr id="44" name="arrow">
            <a:extLst>
              <a:ext uri="{FF2B5EF4-FFF2-40B4-BE49-F238E27FC236}">
                <a16:creationId xmlns:a16="http://schemas.microsoft.com/office/drawing/2014/main" id="{58BCA36A-C6F3-4F9D-B9C2-AFA0299B7D8F}"/>
              </a:ext>
            </a:extLst>
          </p:cNvPr>
          <p:cNvSpPr>
            <a:spLocks noChangeAspect="1" noEditPoints="1"/>
          </p:cNvSpPr>
          <p:nvPr/>
        </p:nvSpPr>
        <p:spPr bwMode="auto">
          <a:xfrm rot="5400000" flipV="1">
            <a:off x="4080362" y="4618152"/>
            <a:ext cx="217926" cy="201098"/>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5875" cap="sq">
            <a:solidFill>
              <a:schemeClr val="bg1">
                <a:lumMod val="65000"/>
              </a:schemeClr>
            </a:solidFill>
            <a:prstDash val="solid"/>
            <a:miter lim="800000"/>
            <a:headEnd/>
            <a:tailEnd/>
          </a:ln>
          <a:extLst/>
        </p:spPr>
        <p:txBody>
          <a:bodyPr vert="horz" wrap="square" lIns="91427" tIns="45713" rIns="91427" bIns="45713" numCol="1" anchor="t" anchorCtr="0" compatLnSpc="1">
            <a:prstTxWarp prst="textNoShape">
              <a:avLst/>
            </a:prstTxWarp>
            <a:noAutofit/>
          </a:bodyPr>
          <a:lstStyle/>
          <a:p>
            <a:pPr defTabSz="932563">
              <a:defRPr/>
            </a:pPr>
            <a:endParaRPr lang="en-US" sz="600">
              <a:gradFill>
                <a:gsLst>
                  <a:gs pos="0">
                    <a:srgbClr val="505050"/>
                  </a:gs>
                  <a:gs pos="100000">
                    <a:srgbClr val="505050"/>
                  </a:gs>
                </a:gsLst>
                <a:lin ang="5400000" scaled="1"/>
              </a:gradFill>
              <a:latin typeface="Segoe UI" panose="020B0502040204020203" pitchFamily="34" charset="0"/>
              <a:cs typeface="Segoe UI" panose="020B0502040204020203" pitchFamily="34" charset="0"/>
            </a:endParaRPr>
          </a:p>
        </p:txBody>
      </p:sp>
      <p:sp>
        <p:nvSpPr>
          <p:cNvPr id="53" name="Rectangle 52">
            <a:extLst>
              <a:ext uri="{FF2B5EF4-FFF2-40B4-BE49-F238E27FC236}">
                <a16:creationId xmlns:a16="http://schemas.microsoft.com/office/drawing/2014/main" id="{FF8F0A52-2ED4-4D2D-BFED-25C4C478A710}"/>
              </a:ext>
            </a:extLst>
          </p:cNvPr>
          <p:cNvSpPr/>
          <p:nvPr/>
        </p:nvSpPr>
        <p:spPr>
          <a:xfrm>
            <a:off x="3220197" y="1776945"/>
            <a:ext cx="1938253" cy="535455"/>
          </a:xfrm>
          <a:prstGeom prst="rect">
            <a:avLst/>
          </a:prstGeom>
        </p:spPr>
        <p:txBody>
          <a:bodyPr wrap="none" anchor="t">
            <a:noAutofit/>
          </a:bodyPr>
          <a:lstStyle/>
          <a:p>
            <a:pPr algn="ctr" defTabSz="931702" fontAlgn="base">
              <a:lnSpc>
                <a:spcPct val="90000"/>
              </a:lnSpc>
              <a:spcBef>
                <a:spcPct val="0"/>
              </a:spcBef>
              <a:spcAft>
                <a:spcPct val="0"/>
              </a:spcAft>
              <a:defRPr/>
            </a:pPr>
            <a:r>
              <a:rPr lang="en-US" sz="1599" dirty="0">
                <a:solidFill>
                  <a:srgbClr val="0078D7"/>
                </a:solidFill>
                <a:latin typeface="Segoe UI" panose="020B0502040204020203" pitchFamily="34" charset="0"/>
                <a:cs typeface="Segoe UI" panose="020B0502040204020203" pitchFamily="34" charset="0"/>
              </a:rPr>
              <a:t>Azure Active</a:t>
            </a:r>
            <a:br>
              <a:rPr lang="en-US" sz="1599" dirty="0">
                <a:solidFill>
                  <a:srgbClr val="0078D7"/>
                </a:solidFill>
                <a:latin typeface="Segoe UI" panose="020B0502040204020203" pitchFamily="34" charset="0"/>
                <a:cs typeface="Segoe UI" panose="020B0502040204020203" pitchFamily="34" charset="0"/>
              </a:rPr>
            </a:br>
            <a:r>
              <a:rPr lang="en-US" sz="1599" dirty="0">
                <a:solidFill>
                  <a:srgbClr val="0078D7"/>
                </a:solidFill>
                <a:latin typeface="Segoe UI" panose="020B0502040204020203" pitchFamily="34" charset="0"/>
                <a:cs typeface="Segoe UI" panose="020B0502040204020203" pitchFamily="34" charset="0"/>
              </a:rPr>
              <a:t>Directory</a:t>
            </a:r>
          </a:p>
        </p:txBody>
      </p:sp>
      <p:sp>
        <p:nvSpPr>
          <p:cNvPr id="64" name="people_5">
            <a:extLst>
              <a:ext uri="{FF2B5EF4-FFF2-40B4-BE49-F238E27FC236}">
                <a16:creationId xmlns:a16="http://schemas.microsoft.com/office/drawing/2014/main" id="{A7DE72A6-2DF2-4903-9814-AE12AF3C0323}"/>
              </a:ext>
            </a:extLst>
          </p:cNvPr>
          <p:cNvSpPr>
            <a:spLocks noChangeAspect="1" noEditPoints="1"/>
          </p:cNvSpPr>
          <p:nvPr/>
        </p:nvSpPr>
        <p:spPr bwMode="auto">
          <a:xfrm>
            <a:off x="3948976" y="2768190"/>
            <a:ext cx="480696" cy="478790"/>
          </a:xfrm>
          <a:custGeom>
            <a:avLst/>
            <a:gdLst>
              <a:gd name="T0" fmla="*/ 90 w 347"/>
              <a:gd name="T1" fmla="*/ 124 h 347"/>
              <a:gd name="T2" fmla="*/ 175 w 347"/>
              <a:gd name="T3" fmla="*/ 39 h 347"/>
              <a:gd name="T4" fmla="*/ 260 w 347"/>
              <a:gd name="T5" fmla="*/ 124 h 347"/>
              <a:gd name="T6" fmla="*/ 175 w 347"/>
              <a:gd name="T7" fmla="*/ 209 h 347"/>
              <a:gd name="T8" fmla="*/ 90 w 347"/>
              <a:gd name="T9" fmla="*/ 124 h 347"/>
              <a:gd name="T10" fmla="*/ 325 w 347"/>
              <a:gd name="T11" fmla="*/ 347 h 347"/>
              <a:gd name="T12" fmla="*/ 347 w 347"/>
              <a:gd name="T13" fmla="*/ 347 h 347"/>
              <a:gd name="T14" fmla="*/ 347 w 347"/>
              <a:gd name="T15" fmla="*/ 0 h 347"/>
              <a:gd name="T16" fmla="*/ 0 w 347"/>
              <a:gd name="T17" fmla="*/ 0 h 347"/>
              <a:gd name="T18" fmla="*/ 0 w 347"/>
              <a:gd name="T19" fmla="*/ 347 h 347"/>
              <a:gd name="T20" fmla="*/ 19 w 347"/>
              <a:gd name="T21" fmla="*/ 347 h 347"/>
              <a:gd name="T22" fmla="*/ 36 w 347"/>
              <a:gd name="T23" fmla="*/ 347 h 347"/>
              <a:gd name="T24" fmla="*/ 174 w 347"/>
              <a:gd name="T25" fmla="*/ 209 h 347"/>
              <a:gd name="T26" fmla="*/ 311 w 347"/>
              <a:gd name="T27" fmla="*/ 347 h 347"/>
              <a:gd name="T28" fmla="*/ 325 w 347"/>
              <a:gd name="T29" fmla="*/ 347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47" h="347">
                <a:moveTo>
                  <a:pt x="90" y="124"/>
                </a:moveTo>
                <a:cubicBezTo>
                  <a:pt x="90" y="77"/>
                  <a:pt x="128" y="39"/>
                  <a:pt x="175" y="39"/>
                </a:cubicBezTo>
                <a:cubicBezTo>
                  <a:pt x="222" y="39"/>
                  <a:pt x="260" y="77"/>
                  <a:pt x="260" y="124"/>
                </a:cubicBezTo>
                <a:cubicBezTo>
                  <a:pt x="260" y="171"/>
                  <a:pt x="222" y="209"/>
                  <a:pt x="175" y="209"/>
                </a:cubicBezTo>
                <a:cubicBezTo>
                  <a:pt x="128" y="209"/>
                  <a:pt x="90" y="171"/>
                  <a:pt x="90" y="124"/>
                </a:cubicBezTo>
                <a:close/>
                <a:moveTo>
                  <a:pt x="325" y="347"/>
                </a:moveTo>
                <a:cubicBezTo>
                  <a:pt x="347" y="347"/>
                  <a:pt x="347" y="347"/>
                  <a:pt x="347" y="347"/>
                </a:cubicBezTo>
                <a:cubicBezTo>
                  <a:pt x="347" y="0"/>
                  <a:pt x="347" y="0"/>
                  <a:pt x="347" y="0"/>
                </a:cubicBezTo>
                <a:cubicBezTo>
                  <a:pt x="0" y="0"/>
                  <a:pt x="0" y="0"/>
                  <a:pt x="0" y="0"/>
                </a:cubicBezTo>
                <a:cubicBezTo>
                  <a:pt x="0" y="347"/>
                  <a:pt x="0" y="347"/>
                  <a:pt x="0" y="347"/>
                </a:cubicBezTo>
                <a:cubicBezTo>
                  <a:pt x="19" y="347"/>
                  <a:pt x="19" y="347"/>
                  <a:pt x="19" y="347"/>
                </a:cubicBezTo>
                <a:cubicBezTo>
                  <a:pt x="36" y="347"/>
                  <a:pt x="36" y="347"/>
                  <a:pt x="36" y="347"/>
                </a:cubicBezTo>
                <a:cubicBezTo>
                  <a:pt x="36" y="271"/>
                  <a:pt x="98" y="209"/>
                  <a:pt x="174" y="209"/>
                </a:cubicBezTo>
                <a:cubicBezTo>
                  <a:pt x="249" y="209"/>
                  <a:pt x="311" y="271"/>
                  <a:pt x="311" y="347"/>
                </a:cubicBezTo>
                <a:lnTo>
                  <a:pt x="325" y="347"/>
                </a:lnTo>
                <a:close/>
              </a:path>
            </a:pathLst>
          </a:custGeom>
          <a:noFill/>
          <a:ln w="19050">
            <a:solidFill>
              <a:srgbClr val="001F50"/>
            </a:solidFill>
            <a:headEnd type="none" w="med" len="med"/>
            <a:tailEnd type="none" w="med" len="med"/>
          </a:ln>
          <a:effectLst/>
          <a:extLst>
            <a:ext uri="{909E8E84-426E-40DD-AFC4-6F175D3DCCD1}">
              <a14:hiddenFill xmlns:a14="http://schemas.microsoft.com/office/drawing/2010/main">
                <a:solidFill>
                  <a:srgbClr val="FFFFFF"/>
                </a:solidFill>
              </a14:hiddenFill>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cs typeface="Segoe UI" pitchFamily="34" charset="0"/>
            </a:endParaRPr>
          </a:p>
        </p:txBody>
      </p:sp>
      <p:sp>
        <p:nvSpPr>
          <p:cNvPr id="67" name="Rectangle 66">
            <a:extLst>
              <a:ext uri="{FF2B5EF4-FFF2-40B4-BE49-F238E27FC236}">
                <a16:creationId xmlns:a16="http://schemas.microsoft.com/office/drawing/2014/main" id="{27C431E3-45C0-4664-9DC1-64D2CE563C45}"/>
              </a:ext>
            </a:extLst>
          </p:cNvPr>
          <p:cNvSpPr/>
          <p:nvPr/>
        </p:nvSpPr>
        <p:spPr>
          <a:xfrm>
            <a:off x="3220197" y="5925968"/>
            <a:ext cx="1938253" cy="535455"/>
          </a:xfrm>
          <a:prstGeom prst="rect">
            <a:avLst/>
          </a:prstGeom>
        </p:spPr>
        <p:txBody>
          <a:bodyPr wrap="none" anchor="t">
            <a:noAutofit/>
          </a:bodyPr>
          <a:lstStyle/>
          <a:p>
            <a:pPr algn="ctr" defTabSz="931702" fontAlgn="base">
              <a:lnSpc>
                <a:spcPct val="90000"/>
              </a:lnSpc>
              <a:spcBef>
                <a:spcPct val="0"/>
              </a:spcBef>
              <a:spcAft>
                <a:spcPct val="0"/>
              </a:spcAft>
              <a:defRPr/>
            </a:pPr>
            <a:r>
              <a:rPr lang="en-US" sz="1599" dirty="0">
                <a:solidFill>
                  <a:srgbClr val="0078D7"/>
                </a:solidFill>
                <a:latin typeface="Segoe UI" panose="020B0502040204020203" pitchFamily="34" charset="0"/>
                <a:cs typeface="Segoe UI" panose="020B0502040204020203" pitchFamily="34" charset="0"/>
              </a:rPr>
              <a:t>Active</a:t>
            </a:r>
            <a:br>
              <a:rPr lang="en-US" sz="1599" dirty="0">
                <a:solidFill>
                  <a:srgbClr val="0078D7"/>
                </a:solidFill>
                <a:latin typeface="Segoe UI" panose="020B0502040204020203" pitchFamily="34" charset="0"/>
                <a:cs typeface="Segoe UI" panose="020B0502040204020203" pitchFamily="34" charset="0"/>
              </a:rPr>
            </a:br>
            <a:r>
              <a:rPr lang="en-US" sz="1599" dirty="0">
                <a:solidFill>
                  <a:srgbClr val="0078D7"/>
                </a:solidFill>
                <a:latin typeface="Segoe UI" panose="020B0502040204020203" pitchFamily="34" charset="0"/>
                <a:cs typeface="Segoe UI" panose="020B0502040204020203" pitchFamily="34" charset="0"/>
              </a:rPr>
              <a:t>Directory</a:t>
            </a:r>
          </a:p>
        </p:txBody>
      </p:sp>
      <p:sp>
        <p:nvSpPr>
          <p:cNvPr id="80" name="people_5">
            <a:extLst>
              <a:ext uri="{FF2B5EF4-FFF2-40B4-BE49-F238E27FC236}">
                <a16:creationId xmlns:a16="http://schemas.microsoft.com/office/drawing/2014/main" id="{F2F6BB82-213D-4F13-BA71-00F561C9633B}"/>
              </a:ext>
            </a:extLst>
          </p:cNvPr>
          <p:cNvSpPr>
            <a:spLocks noChangeAspect="1" noEditPoints="1"/>
          </p:cNvSpPr>
          <p:nvPr/>
        </p:nvSpPr>
        <p:spPr bwMode="auto">
          <a:xfrm>
            <a:off x="3948976" y="5129253"/>
            <a:ext cx="480696" cy="478790"/>
          </a:xfrm>
          <a:custGeom>
            <a:avLst/>
            <a:gdLst>
              <a:gd name="T0" fmla="*/ 90 w 347"/>
              <a:gd name="T1" fmla="*/ 124 h 347"/>
              <a:gd name="T2" fmla="*/ 175 w 347"/>
              <a:gd name="T3" fmla="*/ 39 h 347"/>
              <a:gd name="T4" fmla="*/ 260 w 347"/>
              <a:gd name="T5" fmla="*/ 124 h 347"/>
              <a:gd name="T6" fmla="*/ 175 w 347"/>
              <a:gd name="T7" fmla="*/ 209 h 347"/>
              <a:gd name="T8" fmla="*/ 90 w 347"/>
              <a:gd name="T9" fmla="*/ 124 h 347"/>
              <a:gd name="T10" fmla="*/ 325 w 347"/>
              <a:gd name="T11" fmla="*/ 347 h 347"/>
              <a:gd name="T12" fmla="*/ 347 w 347"/>
              <a:gd name="T13" fmla="*/ 347 h 347"/>
              <a:gd name="T14" fmla="*/ 347 w 347"/>
              <a:gd name="T15" fmla="*/ 0 h 347"/>
              <a:gd name="T16" fmla="*/ 0 w 347"/>
              <a:gd name="T17" fmla="*/ 0 h 347"/>
              <a:gd name="T18" fmla="*/ 0 w 347"/>
              <a:gd name="T19" fmla="*/ 347 h 347"/>
              <a:gd name="T20" fmla="*/ 19 w 347"/>
              <a:gd name="T21" fmla="*/ 347 h 347"/>
              <a:gd name="T22" fmla="*/ 36 w 347"/>
              <a:gd name="T23" fmla="*/ 347 h 347"/>
              <a:gd name="T24" fmla="*/ 174 w 347"/>
              <a:gd name="T25" fmla="*/ 209 h 347"/>
              <a:gd name="T26" fmla="*/ 311 w 347"/>
              <a:gd name="T27" fmla="*/ 347 h 347"/>
              <a:gd name="T28" fmla="*/ 325 w 347"/>
              <a:gd name="T29" fmla="*/ 347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47" h="347">
                <a:moveTo>
                  <a:pt x="90" y="124"/>
                </a:moveTo>
                <a:cubicBezTo>
                  <a:pt x="90" y="77"/>
                  <a:pt x="128" y="39"/>
                  <a:pt x="175" y="39"/>
                </a:cubicBezTo>
                <a:cubicBezTo>
                  <a:pt x="222" y="39"/>
                  <a:pt x="260" y="77"/>
                  <a:pt x="260" y="124"/>
                </a:cubicBezTo>
                <a:cubicBezTo>
                  <a:pt x="260" y="171"/>
                  <a:pt x="222" y="209"/>
                  <a:pt x="175" y="209"/>
                </a:cubicBezTo>
                <a:cubicBezTo>
                  <a:pt x="128" y="209"/>
                  <a:pt x="90" y="171"/>
                  <a:pt x="90" y="124"/>
                </a:cubicBezTo>
                <a:close/>
                <a:moveTo>
                  <a:pt x="325" y="347"/>
                </a:moveTo>
                <a:cubicBezTo>
                  <a:pt x="347" y="347"/>
                  <a:pt x="347" y="347"/>
                  <a:pt x="347" y="347"/>
                </a:cubicBezTo>
                <a:cubicBezTo>
                  <a:pt x="347" y="0"/>
                  <a:pt x="347" y="0"/>
                  <a:pt x="347" y="0"/>
                </a:cubicBezTo>
                <a:cubicBezTo>
                  <a:pt x="0" y="0"/>
                  <a:pt x="0" y="0"/>
                  <a:pt x="0" y="0"/>
                </a:cubicBezTo>
                <a:cubicBezTo>
                  <a:pt x="0" y="347"/>
                  <a:pt x="0" y="347"/>
                  <a:pt x="0" y="347"/>
                </a:cubicBezTo>
                <a:cubicBezTo>
                  <a:pt x="19" y="347"/>
                  <a:pt x="19" y="347"/>
                  <a:pt x="19" y="347"/>
                </a:cubicBezTo>
                <a:cubicBezTo>
                  <a:pt x="36" y="347"/>
                  <a:pt x="36" y="347"/>
                  <a:pt x="36" y="347"/>
                </a:cubicBezTo>
                <a:cubicBezTo>
                  <a:pt x="36" y="271"/>
                  <a:pt x="98" y="209"/>
                  <a:pt x="174" y="209"/>
                </a:cubicBezTo>
                <a:cubicBezTo>
                  <a:pt x="249" y="209"/>
                  <a:pt x="311" y="271"/>
                  <a:pt x="311" y="347"/>
                </a:cubicBezTo>
                <a:lnTo>
                  <a:pt x="325" y="347"/>
                </a:lnTo>
                <a:close/>
              </a:path>
            </a:pathLst>
          </a:custGeom>
          <a:noFill/>
          <a:ln w="19050">
            <a:solidFill>
              <a:srgbClr val="001F50"/>
            </a:solidFill>
            <a:headEnd type="none" w="med" len="med"/>
            <a:tailEnd type="none" w="med" len="med"/>
          </a:ln>
          <a:effectLst/>
          <a:extLst>
            <a:ext uri="{909E8E84-426E-40DD-AFC4-6F175D3DCCD1}">
              <a14:hiddenFill xmlns:a14="http://schemas.microsoft.com/office/drawing/2010/main">
                <a:solidFill>
                  <a:srgbClr val="FFFFFF"/>
                </a:solidFill>
              </a14:hiddenFill>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cs typeface="Segoe UI" pitchFamily="34" charset="0"/>
            </a:endParaRPr>
          </a:p>
        </p:txBody>
      </p:sp>
      <p:sp>
        <p:nvSpPr>
          <p:cNvPr id="118" name="Rectangle 117">
            <a:extLst>
              <a:ext uri="{FF2B5EF4-FFF2-40B4-BE49-F238E27FC236}">
                <a16:creationId xmlns:a16="http://schemas.microsoft.com/office/drawing/2014/main" id="{363C846E-432E-4E96-8B4E-9BF8EB00F050}"/>
              </a:ext>
            </a:extLst>
          </p:cNvPr>
          <p:cNvSpPr/>
          <p:nvPr/>
        </p:nvSpPr>
        <p:spPr>
          <a:xfrm>
            <a:off x="444056" y="3070216"/>
            <a:ext cx="1157847" cy="470856"/>
          </a:xfrm>
          <a:prstGeom prst="rect">
            <a:avLst/>
          </a:prstGeom>
        </p:spPr>
        <p:txBody>
          <a:bodyPr wrap="none">
            <a:spAutoFit/>
          </a:bodyPr>
          <a:lstStyle/>
          <a:p>
            <a:pPr algn="ctr" defTabSz="932509">
              <a:defRPr/>
            </a:pPr>
            <a:r>
              <a:rPr lang="en-US" sz="2400" kern="0" spc="50">
                <a:solidFill>
                  <a:srgbClr val="0078D7"/>
                </a:solidFill>
                <a:latin typeface="Segoe UI" panose="020B0502040204020203" pitchFamily="34" charset="0"/>
                <a:cs typeface="Segoe UI" panose="020B0502040204020203" pitchFamily="34" charset="0"/>
              </a:rPr>
              <a:t>Hybrid</a:t>
            </a:r>
          </a:p>
        </p:txBody>
      </p:sp>
      <p:cxnSp>
        <p:nvCxnSpPr>
          <p:cNvPr id="125" name="Straight Connector 124">
            <a:extLst>
              <a:ext uri="{FF2B5EF4-FFF2-40B4-BE49-F238E27FC236}">
                <a16:creationId xmlns:a16="http://schemas.microsoft.com/office/drawing/2014/main" id="{666995A1-F57E-40F9-A7AD-9C95688B5828}"/>
              </a:ext>
            </a:extLst>
          </p:cNvPr>
          <p:cNvCxnSpPr>
            <a:cxnSpLocks/>
          </p:cNvCxnSpPr>
          <p:nvPr/>
        </p:nvCxnSpPr>
        <p:spPr>
          <a:xfrm>
            <a:off x="1994007" y="496"/>
            <a:ext cx="0" cy="7025446"/>
          </a:xfrm>
          <a:prstGeom prst="line">
            <a:avLst/>
          </a:prstGeom>
          <a:noFill/>
          <a:ln w="19050" cap="flat">
            <a:solidFill>
              <a:schemeClr val="bg1">
                <a:lumMod val="75000"/>
                <a:alpha val="7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grpSp>
        <p:nvGrpSpPr>
          <p:cNvPr id="66" name="Group 65">
            <a:extLst>
              <a:ext uri="{FF2B5EF4-FFF2-40B4-BE49-F238E27FC236}">
                <a16:creationId xmlns:a16="http://schemas.microsoft.com/office/drawing/2014/main" id="{77AD9DD7-EB86-45CE-9B27-089347C7D079}"/>
              </a:ext>
            </a:extLst>
          </p:cNvPr>
          <p:cNvGrpSpPr/>
          <p:nvPr/>
        </p:nvGrpSpPr>
        <p:grpSpPr>
          <a:xfrm>
            <a:off x="734446" y="2270870"/>
            <a:ext cx="591068" cy="577315"/>
            <a:chOff x="2088630" y="3287843"/>
            <a:chExt cx="429718" cy="419725"/>
          </a:xfrm>
          <a:noFill/>
        </p:grpSpPr>
        <p:sp>
          <p:nvSpPr>
            <p:cNvPr id="68" name="Rectangle 67">
              <a:extLst>
                <a:ext uri="{FF2B5EF4-FFF2-40B4-BE49-F238E27FC236}">
                  <a16:creationId xmlns:a16="http://schemas.microsoft.com/office/drawing/2014/main" id="{B3CFD5EC-43D5-4B04-B8AE-6E1A4076A14C}"/>
                </a:ext>
              </a:extLst>
            </p:cNvPr>
            <p:cNvSpPr/>
            <p:nvPr/>
          </p:nvSpPr>
          <p:spPr bwMode="auto">
            <a:xfrm>
              <a:off x="2213548" y="3287843"/>
              <a:ext cx="304800" cy="304800"/>
            </a:xfrm>
            <a:prstGeom prst="rect">
              <a:avLst/>
            </a:prstGeom>
            <a:noFill/>
            <a:ln w="28575">
              <a:solidFill>
                <a:srgbClr val="001F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69" name="Rectangle 68">
              <a:extLst>
                <a:ext uri="{FF2B5EF4-FFF2-40B4-BE49-F238E27FC236}">
                  <a16:creationId xmlns:a16="http://schemas.microsoft.com/office/drawing/2014/main" id="{826EBD6F-365E-4445-9391-67AD7B7167B1}"/>
                </a:ext>
              </a:extLst>
            </p:cNvPr>
            <p:cNvSpPr/>
            <p:nvPr/>
          </p:nvSpPr>
          <p:spPr bwMode="auto">
            <a:xfrm>
              <a:off x="2088630" y="3402768"/>
              <a:ext cx="304800" cy="304800"/>
            </a:xfrm>
            <a:prstGeom prst="rect">
              <a:avLst/>
            </a:prstGeom>
            <a:noFill/>
            <a:ln w="28575">
              <a:solidFill>
                <a:srgbClr val="001F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cs typeface="Segoe UI" pitchFamily="34" charset="0"/>
              </a:endParaRPr>
            </a:p>
          </p:txBody>
        </p:sp>
      </p:grpSp>
      <p:sp>
        <p:nvSpPr>
          <p:cNvPr id="96" name="Rectangle 95">
            <a:extLst>
              <a:ext uri="{FF2B5EF4-FFF2-40B4-BE49-F238E27FC236}">
                <a16:creationId xmlns:a16="http://schemas.microsoft.com/office/drawing/2014/main" id="{49535226-A5A3-44D8-A4FC-5A49A448740E}"/>
              </a:ext>
            </a:extLst>
          </p:cNvPr>
          <p:cNvSpPr/>
          <p:nvPr/>
        </p:nvSpPr>
        <p:spPr>
          <a:xfrm>
            <a:off x="555210" y="5859328"/>
            <a:ext cx="924053" cy="345163"/>
          </a:xfrm>
          <a:prstGeom prst="rect">
            <a:avLst/>
          </a:prstGeom>
        </p:spPr>
        <p:txBody>
          <a:bodyPr wrap="none">
            <a:spAutoFit/>
          </a:bodyPr>
          <a:lstStyle/>
          <a:p>
            <a:pPr algn="ctr" defTabSz="932509">
              <a:defRPr/>
            </a:pPr>
            <a:r>
              <a:rPr lang="en-US" sz="1599" kern="0" spc="50">
                <a:solidFill>
                  <a:srgbClr val="353535">
                    <a:lumMod val="40000"/>
                    <a:lumOff val="60000"/>
                  </a:srgbClr>
                </a:solidFill>
                <a:latin typeface="Segoe UI" panose="020B0502040204020203" pitchFamily="34" charset="0"/>
                <a:cs typeface="Segoe UI" panose="020B0502040204020203" pitchFamily="34" charset="0"/>
              </a:rPr>
              <a:t>Trusted</a:t>
            </a:r>
          </a:p>
        </p:txBody>
      </p:sp>
      <p:sp>
        <p:nvSpPr>
          <p:cNvPr id="98" name="Rectangle 97">
            <a:extLst>
              <a:ext uri="{FF2B5EF4-FFF2-40B4-BE49-F238E27FC236}">
                <a16:creationId xmlns:a16="http://schemas.microsoft.com/office/drawing/2014/main" id="{5FDFACDC-96D5-4BA5-8D54-B8F95EB3E06F}"/>
              </a:ext>
            </a:extLst>
          </p:cNvPr>
          <p:cNvSpPr/>
          <p:nvPr/>
        </p:nvSpPr>
        <p:spPr>
          <a:xfrm>
            <a:off x="424415" y="4511982"/>
            <a:ext cx="1185640" cy="345163"/>
          </a:xfrm>
          <a:prstGeom prst="rect">
            <a:avLst/>
          </a:prstGeom>
        </p:spPr>
        <p:txBody>
          <a:bodyPr wrap="none">
            <a:spAutoFit/>
          </a:bodyPr>
          <a:lstStyle/>
          <a:p>
            <a:pPr algn="ctr" defTabSz="932509">
              <a:defRPr/>
            </a:pPr>
            <a:r>
              <a:rPr lang="en-US" sz="1599" kern="0" spc="50">
                <a:solidFill>
                  <a:srgbClr val="353535">
                    <a:lumMod val="40000"/>
                    <a:lumOff val="60000"/>
                  </a:srgbClr>
                </a:solidFill>
                <a:latin typeface="Segoe UI" panose="020B0502040204020203" pitchFamily="34" charset="0"/>
                <a:cs typeface="Segoe UI" panose="020B0502040204020203" pitchFamily="34" charset="0"/>
              </a:rPr>
              <a:t>Intelligent</a:t>
            </a:r>
          </a:p>
        </p:txBody>
      </p:sp>
      <p:sp>
        <p:nvSpPr>
          <p:cNvPr id="99" name="light">
            <a:extLst>
              <a:ext uri="{FF2B5EF4-FFF2-40B4-BE49-F238E27FC236}">
                <a16:creationId xmlns:a16="http://schemas.microsoft.com/office/drawing/2014/main" id="{57991A70-4936-428B-9A9E-2E9E26BB60A1}"/>
              </a:ext>
            </a:extLst>
          </p:cNvPr>
          <p:cNvSpPr>
            <a:spLocks noChangeAspect="1" noEditPoints="1"/>
          </p:cNvSpPr>
          <p:nvPr/>
        </p:nvSpPr>
        <p:spPr bwMode="auto">
          <a:xfrm>
            <a:off x="871516" y="3872325"/>
            <a:ext cx="291439" cy="432683"/>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28575">
            <a:solidFill>
              <a:srgbClr val="B3B2B4"/>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cs typeface="Segoe UI" pitchFamily="34" charset="0"/>
            </a:endParaRPr>
          </a:p>
        </p:txBody>
      </p:sp>
      <p:sp>
        <p:nvSpPr>
          <p:cNvPr id="100" name="Freeform 60">
            <a:extLst>
              <a:ext uri="{FF2B5EF4-FFF2-40B4-BE49-F238E27FC236}">
                <a16:creationId xmlns:a16="http://schemas.microsoft.com/office/drawing/2014/main" id="{C2800AB5-2FCF-4153-B424-7375C18C80FF}"/>
              </a:ext>
            </a:extLst>
          </p:cNvPr>
          <p:cNvSpPr>
            <a:spLocks noChangeArrowheads="1"/>
          </p:cNvSpPr>
          <p:nvPr/>
        </p:nvSpPr>
        <p:spPr bwMode="auto">
          <a:xfrm>
            <a:off x="776909" y="5192874"/>
            <a:ext cx="480655" cy="475606"/>
          </a:xfrm>
          <a:custGeom>
            <a:avLst/>
            <a:gdLst>
              <a:gd name="T0" fmla="*/ 3212 w 13440"/>
              <a:gd name="T1" fmla="*/ 3671 h 13299"/>
              <a:gd name="T2" fmla="*/ 3433 w 13440"/>
              <a:gd name="T3" fmla="*/ 3583 h 13299"/>
              <a:gd name="T4" fmla="*/ 3600 w 13440"/>
              <a:gd name="T5" fmla="*/ 3415 h 13299"/>
              <a:gd name="T6" fmla="*/ 3689 w 13440"/>
              <a:gd name="T7" fmla="*/ 3194 h 13299"/>
              <a:gd name="T8" fmla="*/ 3697 w 13440"/>
              <a:gd name="T9" fmla="*/ 3009 h 13299"/>
              <a:gd name="T10" fmla="*/ 3627 w 13440"/>
              <a:gd name="T11" fmla="*/ 2762 h 13299"/>
              <a:gd name="T12" fmla="*/ 3477 w 13440"/>
              <a:gd name="T13" fmla="*/ 2577 h 13299"/>
              <a:gd name="T14" fmla="*/ 3274 w 13440"/>
              <a:gd name="T15" fmla="*/ 2462 h 13299"/>
              <a:gd name="T16" fmla="*/ 3088 w 13440"/>
              <a:gd name="T17" fmla="*/ 2427 h 13299"/>
              <a:gd name="T18" fmla="*/ 2833 w 13440"/>
              <a:gd name="T19" fmla="*/ 2480 h 13299"/>
              <a:gd name="T20" fmla="*/ 2630 w 13440"/>
              <a:gd name="T21" fmla="*/ 2621 h 13299"/>
              <a:gd name="T22" fmla="*/ 2488 w 13440"/>
              <a:gd name="T23" fmla="*/ 2824 h 13299"/>
              <a:gd name="T24" fmla="*/ 2444 w 13440"/>
              <a:gd name="T25" fmla="*/ 3080 h 13299"/>
              <a:gd name="T26" fmla="*/ 2471 w 13440"/>
              <a:gd name="T27" fmla="*/ 3256 h 13299"/>
              <a:gd name="T28" fmla="*/ 2585 w 13440"/>
              <a:gd name="T29" fmla="*/ 3459 h 13299"/>
              <a:gd name="T30" fmla="*/ 2780 w 13440"/>
              <a:gd name="T31" fmla="*/ 3609 h 13299"/>
              <a:gd name="T32" fmla="*/ 3027 w 13440"/>
              <a:gd name="T33" fmla="*/ 3680 h 13299"/>
              <a:gd name="T34" fmla="*/ 6988 w 13440"/>
              <a:gd name="T35" fmla="*/ 8127 h 13299"/>
              <a:gd name="T36" fmla="*/ 6380 w 13440"/>
              <a:gd name="T37" fmla="*/ 8480 h 13299"/>
              <a:gd name="T38" fmla="*/ 5718 w 13440"/>
              <a:gd name="T39" fmla="*/ 8736 h 13299"/>
              <a:gd name="T40" fmla="*/ 5004 w 13440"/>
              <a:gd name="T41" fmla="*/ 8886 h 13299"/>
              <a:gd name="T42" fmla="*/ 4439 w 13440"/>
              <a:gd name="T43" fmla="*/ 8921 h 13299"/>
              <a:gd name="T44" fmla="*/ 3547 w 13440"/>
              <a:gd name="T45" fmla="*/ 8824 h 13299"/>
              <a:gd name="T46" fmla="*/ 2709 w 13440"/>
              <a:gd name="T47" fmla="*/ 8568 h 13299"/>
              <a:gd name="T48" fmla="*/ 1959 w 13440"/>
              <a:gd name="T49" fmla="*/ 8153 h 13299"/>
              <a:gd name="T50" fmla="*/ 1297 w 13440"/>
              <a:gd name="T51" fmla="*/ 7615 h 13299"/>
              <a:gd name="T52" fmla="*/ 759 w 13440"/>
              <a:gd name="T53" fmla="*/ 6953 h 13299"/>
              <a:gd name="T54" fmla="*/ 344 w 13440"/>
              <a:gd name="T55" fmla="*/ 6195 h 13299"/>
              <a:gd name="T56" fmla="*/ 88 w 13440"/>
              <a:gd name="T57" fmla="*/ 5357 h 13299"/>
              <a:gd name="T58" fmla="*/ 0 w 13440"/>
              <a:gd name="T59" fmla="*/ 4456 h 13299"/>
              <a:gd name="T60" fmla="*/ 44 w 13440"/>
              <a:gd name="T61" fmla="*/ 3777 h 13299"/>
              <a:gd name="T62" fmla="*/ 264 w 13440"/>
              <a:gd name="T63" fmla="*/ 2921 h 13299"/>
              <a:gd name="T64" fmla="*/ 644 w 13440"/>
              <a:gd name="T65" fmla="*/ 2135 h 13299"/>
              <a:gd name="T66" fmla="*/ 1156 w 13440"/>
              <a:gd name="T67" fmla="*/ 1456 h 13299"/>
              <a:gd name="T68" fmla="*/ 1782 w 13440"/>
              <a:gd name="T69" fmla="*/ 882 h 13299"/>
              <a:gd name="T70" fmla="*/ 2515 w 13440"/>
              <a:gd name="T71" fmla="*/ 432 h 13299"/>
              <a:gd name="T72" fmla="*/ 3327 w 13440"/>
              <a:gd name="T73" fmla="*/ 132 h 13299"/>
              <a:gd name="T74" fmla="*/ 4209 w 13440"/>
              <a:gd name="T75" fmla="*/ 0 h 13299"/>
              <a:gd name="T76" fmla="*/ 4898 w 13440"/>
              <a:gd name="T77" fmla="*/ 17 h 13299"/>
              <a:gd name="T78" fmla="*/ 5771 w 13440"/>
              <a:gd name="T79" fmla="*/ 194 h 13299"/>
              <a:gd name="T80" fmla="*/ 6574 w 13440"/>
              <a:gd name="T81" fmla="*/ 529 h 13299"/>
              <a:gd name="T82" fmla="*/ 7288 w 13440"/>
              <a:gd name="T83" fmla="*/ 1015 h 13299"/>
              <a:gd name="T84" fmla="*/ 7897 w 13440"/>
              <a:gd name="T85" fmla="*/ 1615 h 13299"/>
              <a:gd name="T86" fmla="*/ 8383 w 13440"/>
              <a:gd name="T87" fmla="*/ 2329 h 13299"/>
              <a:gd name="T88" fmla="*/ 8718 w 13440"/>
              <a:gd name="T89" fmla="*/ 3124 h 13299"/>
              <a:gd name="T90" fmla="*/ 8894 w 13440"/>
              <a:gd name="T91" fmla="*/ 3997 h 13299"/>
              <a:gd name="T92" fmla="*/ 8912 w 13440"/>
              <a:gd name="T93" fmla="*/ 4642 h 13299"/>
              <a:gd name="T94" fmla="*/ 8833 w 13440"/>
              <a:gd name="T95" fmla="*/ 5321 h 13299"/>
              <a:gd name="T96" fmla="*/ 13439 w 13440"/>
              <a:gd name="T97" fmla="*/ 10456 h 13299"/>
              <a:gd name="T98" fmla="*/ 10748 w 13440"/>
              <a:gd name="T99" fmla="*/ 13298 h 13299"/>
              <a:gd name="T100" fmla="*/ 9000 w 13440"/>
              <a:gd name="T101" fmla="*/ 11471 h 13299"/>
              <a:gd name="T102" fmla="*/ 7129 w 13440"/>
              <a:gd name="T103" fmla="*/ 9689 h 13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440" h="13299">
                <a:moveTo>
                  <a:pt x="3088" y="3689"/>
                </a:moveTo>
                <a:lnTo>
                  <a:pt x="3088" y="3689"/>
                </a:lnTo>
                <a:lnTo>
                  <a:pt x="3150" y="3680"/>
                </a:lnTo>
                <a:lnTo>
                  <a:pt x="3212" y="3671"/>
                </a:lnTo>
                <a:lnTo>
                  <a:pt x="3274" y="3662"/>
                </a:lnTo>
                <a:lnTo>
                  <a:pt x="3327" y="3636"/>
                </a:lnTo>
                <a:lnTo>
                  <a:pt x="3380" y="3609"/>
                </a:lnTo>
                <a:lnTo>
                  <a:pt x="3433" y="3583"/>
                </a:lnTo>
                <a:lnTo>
                  <a:pt x="3477" y="3547"/>
                </a:lnTo>
                <a:lnTo>
                  <a:pt x="3521" y="3503"/>
                </a:lnTo>
                <a:lnTo>
                  <a:pt x="3556" y="3459"/>
                </a:lnTo>
                <a:lnTo>
                  <a:pt x="3600" y="3415"/>
                </a:lnTo>
                <a:lnTo>
                  <a:pt x="3627" y="3362"/>
                </a:lnTo>
                <a:lnTo>
                  <a:pt x="3653" y="3309"/>
                </a:lnTo>
                <a:lnTo>
                  <a:pt x="3671" y="3256"/>
                </a:lnTo>
                <a:lnTo>
                  <a:pt x="3689" y="3194"/>
                </a:lnTo>
                <a:lnTo>
                  <a:pt x="3697" y="3141"/>
                </a:lnTo>
                <a:lnTo>
                  <a:pt x="3706" y="3080"/>
                </a:lnTo>
                <a:lnTo>
                  <a:pt x="3706" y="3080"/>
                </a:lnTo>
                <a:lnTo>
                  <a:pt x="3697" y="3009"/>
                </a:lnTo>
                <a:lnTo>
                  <a:pt x="3689" y="2947"/>
                </a:lnTo>
                <a:lnTo>
                  <a:pt x="3671" y="2885"/>
                </a:lnTo>
                <a:lnTo>
                  <a:pt x="3653" y="2824"/>
                </a:lnTo>
                <a:lnTo>
                  <a:pt x="3627" y="2762"/>
                </a:lnTo>
                <a:lnTo>
                  <a:pt x="3600" y="2709"/>
                </a:lnTo>
                <a:lnTo>
                  <a:pt x="3556" y="2665"/>
                </a:lnTo>
                <a:lnTo>
                  <a:pt x="3521" y="2621"/>
                </a:lnTo>
                <a:lnTo>
                  <a:pt x="3477" y="2577"/>
                </a:lnTo>
                <a:lnTo>
                  <a:pt x="3433" y="2541"/>
                </a:lnTo>
                <a:lnTo>
                  <a:pt x="3380" y="2506"/>
                </a:lnTo>
                <a:lnTo>
                  <a:pt x="3327" y="2480"/>
                </a:lnTo>
                <a:lnTo>
                  <a:pt x="3274" y="2462"/>
                </a:lnTo>
                <a:lnTo>
                  <a:pt x="3212" y="2444"/>
                </a:lnTo>
                <a:lnTo>
                  <a:pt x="3150" y="2435"/>
                </a:lnTo>
                <a:lnTo>
                  <a:pt x="3088" y="2427"/>
                </a:lnTo>
                <a:lnTo>
                  <a:pt x="3088" y="2427"/>
                </a:lnTo>
                <a:lnTo>
                  <a:pt x="3027" y="2435"/>
                </a:lnTo>
                <a:lnTo>
                  <a:pt x="2956" y="2444"/>
                </a:lnTo>
                <a:lnTo>
                  <a:pt x="2894" y="2462"/>
                </a:lnTo>
                <a:lnTo>
                  <a:pt x="2833" y="2480"/>
                </a:lnTo>
                <a:lnTo>
                  <a:pt x="2780" y="2506"/>
                </a:lnTo>
                <a:lnTo>
                  <a:pt x="2727" y="2541"/>
                </a:lnTo>
                <a:lnTo>
                  <a:pt x="2674" y="2577"/>
                </a:lnTo>
                <a:lnTo>
                  <a:pt x="2630" y="2621"/>
                </a:lnTo>
                <a:lnTo>
                  <a:pt x="2585" y="2665"/>
                </a:lnTo>
                <a:lnTo>
                  <a:pt x="2550" y="2709"/>
                </a:lnTo>
                <a:lnTo>
                  <a:pt x="2515" y="2762"/>
                </a:lnTo>
                <a:lnTo>
                  <a:pt x="2488" y="2824"/>
                </a:lnTo>
                <a:lnTo>
                  <a:pt x="2471" y="2885"/>
                </a:lnTo>
                <a:lnTo>
                  <a:pt x="2453" y="2947"/>
                </a:lnTo>
                <a:lnTo>
                  <a:pt x="2444" y="3009"/>
                </a:lnTo>
                <a:lnTo>
                  <a:pt x="2444" y="3080"/>
                </a:lnTo>
                <a:lnTo>
                  <a:pt x="2444" y="3080"/>
                </a:lnTo>
                <a:lnTo>
                  <a:pt x="2444" y="3141"/>
                </a:lnTo>
                <a:lnTo>
                  <a:pt x="2453" y="3194"/>
                </a:lnTo>
                <a:lnTo>
                  <a:pt x="2471" y="3256"/>
                </a:lnTo>
                <a:lnTo>
                  <a:pt x="2488" y="3309"/>
                </a:lnTo>
                <a:lnTo>
                  <a:pt x="2515" y="3362"/>
                </a:lnTo>
                <a:lnTo>
                  <a:pt x="2550" y="3415"/>
                </a:lnTo>
                <a:lnTo>
                  <a:pt x="2585" y="3459"/>
                </a:lnTo>
                <a:lnTo>
                  <a:pt x="2630" y="3503"/>
                </a:lnTo>
                <a:lnTo>
                  <a:pt x="2674" y="3547"/>
                </a:lnTo>
                <a:lnTo>
                  <a:pt x="2727" y="3583"/>
                </a:lnTo>
                <a:lnTo>
                  <a:pt x="2780" y="3609"/>
                </a:lnTo>
                <a:lnTo>
                  <a:pt x="2833" y="3636"/>
                </a:lnTo>
                <a:lnTo>
                  <a:pt x="2894" y="3662"/>
                </a:lnTo>
                <a:lnTo>
                  <a:pt x="2956" y="3671"/>
                </a:lnTo>
                <a:lnTo>
                  <a:pt x="3027" y="3680"/>
                </a:lnTo>
                <a:lnTo>
                  <a:pt x="3088" y="3689"/>
                </a:lnTo>
                <a:close/>
                <a:moveTo>
                  <a:pt x="7129" y="8021"/>
                </a:moveTo>
                <a:lnTo>
                  <a:pt x="7129" y="8021"/>
                </a:lnTo>
                <a:lnTo>
                  <a:pt x="6988" y="8127"/>
                </a:lnTo>
                <a:lnTo>
                  <a:pt x="6838" y="8224"/>
                </a:lnTo>
                <a:lnTo>
                  <a:pt x="6689" y="8321"/>
                </a:lnTo>
                <a:lnTo>
                  <a:pt x="6539" y="8400"/>
                </a:lnTo>
                <a:lnTo>
                  <a:pt x="6380" y="8480"/>
                </a:lnTo>
                <a:lnTo>
                  <a:pt x="6221" y="8559"/>
                </a:lnTo>
                <a:lnTo>
                  <a:pt x="6054" y="8621"/>
                </a:lnTo>
                <a:lnTo>
                  <a:pt x="5886" y="8683"/>
                </a:lnTo>
                <a:lnTo>
                  <a:pt x="5718" y="8736"/>
                </a:lnTo>
                <a:lnTo>
                  <a:pt x="5542" y="8789"/>
                </a:lnTo>
                <a:lnTo>
                  <a:pt x="5365" y="8824"/>
                </a:lnTo>
                <a:lnTo>
                  <a:pt x="5180" y="8859"/>
                </a:lnTo>
                <a:lnTo>
                  <a:pt x="5004" y="8886"/>
                </a:lnTo>
                <a:lnTo>
                  <a:pt x="4818" y="8903"/>
                </a:lnTo>
                <a:lnTo>
                  <a:pt x="4624" y="8912"/>
                </a:lnTo>
                <a:lnTo>
                  <a:pt x="4439" y="8921"/>
                </a:lnTo>
                <a:lnTo>
                  <a:pt x="4439" y="8921"/>
                </a:lnTo>
                <a:lnTo>
                  <a:pt x="4209" y="8912"/>
                </a:lnTo>
                <a:lnTo>
                  <a:pt x="3989" y="8894"/>
                </a:lnTo>
                <a:lnTo>
                  <a:pt x="3759" y="8868"/>
                </a:lnTo>
                <a:lnTo>
                  <a:pt x="3547" y="8824"/>
                </a:lnTo>
                <a:lnTo>
                  <a:pt x="3327" y="8780"/>
                </a:lnTo>
                <a:lnTo>
                  <a:pt x="3124" y="8718"/>
                </a:lnTo>
                <a:lnTo>
                  <a:pt x="2912" y="8647"/>
                </a:lnTo>
                <a:lnTo>
                  <a:pt x="2709" y="8568"/>
                </a:lnTo>
                <a:lnTo>
                  <a:pt x="2515" y="8480"/>
                </a:lnTo>
                <a:lnTo>
                  <a:pt x="2321" y="8383"/>
                </a:lnTo>
                <a:lnTo>
                  <a:pt x="2135" y="8277"/>
                </a:lnTo>
                <a:lnTo>
                  <a:pt x="1959" y="8153"/>
                </a:lnTo>
                <a:lnTo>
                  <a:pt x="1782" y="8030"/>
                </a:lnTo>
                <a:lnTo>
                  <a:pt x="1615" y="7897"/>
                </a:lnTo>
                <a:lnTo>
                  <a:pt x="1456" y="7765"/>
                </a:lnTo>
                <a:lnTo>
                  <a:pt x="1297" y="7615"/>
                </a:lnTo>
                <a:lnTo>
                  <a:pt x="1156" y="7456"/>
                </a:lnTo>
                <a:lnTo>
                  <a:pt x="1015" y="7297"/>
                </a:lnTo>
                <a:lnTo>
                  <a:pt x="882" y="7129"/>
                </a:lnTo>
                <a:lnTo>
                  <a:pt x="759" y="6953"/>
                </a:lnTo>
                <a:lnTo>
                  <a:pt x="644" y="6776"/>
                </a:lnTo>
                <a:lnTo>
                  <a:pt x="529" y="6583"/>
                </a:lnTo>
                <a:lnTo>
                  <a:pt x="432" y="6398"/>
                </a:lnTo>
                <a:lnTo>
                  <a:pt x="344" y="6195"/>
                </a:lnTo>
                <a:lnTo>
                  <a:pt x="264" y="5992"/>
                </a:lnTo>
                <a:lnTo>
                  <a:pt x="194" y="5789"/>
                </a:lnTo>
                <a:lnTo>
                  <a:pt x="132" y="5577"/>
                </a:lnTo>
                <a:lnTo>
                  <a:pt x="88" y="5357"/>
                </a:lnTo>
                <a:lnTo>
                  <a:pt x="44" y="5136"/>
                </a:lnTo>
                <a:lnTo>
                  <a:pt x="17" y="4915"/>
                </a:lnTo>
                <a:lnTo>
                  <a:pt x="0" y="4686"/>
                </a:lnTo>
                <a:lnTo>
                  <a:pt x="0" y="4456"/>
                </a:lnTo>
                <a:lnTo>
                  <a:pt x="0" y="4456"/>
                </a:lnTo>
                <a:lnTo>
                  <a:pt x="0" y="4227"/>
                </a:lnTo>
                <a:lnTo>
                  <a:pt x="17" y="3997"/>
                </a:lnTo>
                <a:lnTo>
                  <a:pt x="44" y="3777"/>
                </a:lnTo>
                <a:lnTo>
                  <a:pt x="88" y="3556"/>
                </a:lnTo>
                <a:lnTo>
                  <a:pt x="132" y="3336"/>
                </a:lnTo>
                <a:lnTo>
                  <a:pt x="194" y="3124"/>
                </a:lnTo>
                <a:lnTo>
                  <a:pt x="264" y="2921"/>
                </a:lnTo>
                <a:lnTo>
                  <a:pt x="344" y="2718"/>
                </a:lnTo>
                <a:lnTo>
                  <a:pt x="432" y="2515"/>
                </a:lnTo>
                <a:lnTo>
                  <a:pt x="529" y="2329"/>
                </a:lnTo>
                <a:lnTo>
                  <a:pt x="644" y="2135"/>
                </a:lnTo>
                <a:lnTo>
                  <a:pt x="759" y="1959"/>
                </a:lnTo>
                <a:lnTo>
                  <a:pt x="882" y="1782"/>
                </a:lnTo>
                <a:lnTo>
                  <a:pt x="1015" y="1615"/>
                </a:lnTo>
                <a:lnTo>
                  <a:pt x="1156" y="1456"/>
                </a:lnTo>
                <a:lnTo>
                  <a:pt x="1297" y="1297"/>
                </a:lnTo>
                <a:lnTo>
                  <a:pt x="1456" y="1147"/>
                </a:lnTo>
                <a:lnTo>
                  <a:pt x="1615" y="1015"/>
                </a:lnTo>
                <a:lnTo>
                  <a:pt x="1782" y="882"/>
                </a:lnTo>
                <a:lnTo>
                  <a:pt x="1959" y="759"/>
                </a:lnTo>
                <a:lnTo>
                  <a:pt x="2135" y="635"/>
                </a:lnTo>
                <a:lnTo>
                  <a:pt x="2321" y="529"/>
                </a:lnTo>
                <a:lnTo>
                  <a:pt x="2515" y="432"/>
                </a:lnTo>
                <a:lnTo>
                  <a:pt x="2709" y="344"/>
                </a:lnTo>
                <a:lnTo>
                  <a:pt x="2912" y="264"/>
                </a:lnTo>
                <a:lnTo>
                  <a:pt x="3124" y="194"/>
                </a:lnTo>
                <a:lnTo>
                  <a:pt x="3327" y="132"/>
                </a:lnTo>
                <a:lnTo>
                  <a:pt x="3547" y="88"/>
                </a:lnTo>
                <a:lnTo>
                  <a:pt x="3759" y="44"/>
                </a:lnTo>
                <a:lnTo>
                  <a:pt x="3989" y="17"/>
                </a:lnTo>
                <a:lnTo>
                  <a:pt x="4209" y="0"/>
                </a:lnTo>
                <a:lnTo>
                  <a:pt x="4439" y="0"/>
                </a:lnTo>
                <a:lnTo>
                  <a:pt x="4439" y="0"/>
                </a:lnTo>
                <a:lnTo>
                  <a:pt x="4668" y="0"/>
                </a:lnTo>
                <a:lnTo>
                  <a:pt x="4898" y="17"/>
                </a:lnTo>
                <a:lnTo>
                  <a:pt x="5118" y="44"/>
                </a:lnTo>
                <a:lnTo>
                  <a:pt x="5348" y="88"/>
                </a:lnTo>
                <a:lnTo>
                  <a:pt x="5559" y="132"/>
                </a:lnTo>
                <a:lnTo>
                  <a:pt x="5771" y="194"/>
                </a:lnTo>
                <a:lnTo>
                  <a:pt x="5983" y="264"/>
                </a:lnTo>
                <a:lnTo>
                  <a:pt x="6186" y="344"/>
                </a:lnTo>
                <a:lnTo>
                  <a:pt x="6389" y="432"/>
                </a:lnTo>
                <a:lnTo>
                  <a:pt x="6574" y="529"/>
                </a:lnTo>
                <a:lnTo>
                  <a:pt x="6768" y="635"/>
                </a:lnTo>
                <a:lnTo>
                  <a:pt x="6944" y="759"/>
                </a:lnTo>
                <a:lnTo>
                  <a:pt x="7121" y="882"/>
                </a:lnTo>
                <a:lnTo>
                  <a:pt x="7288" y="1015"/>
                </a:lnTo>
                <a:lnTo>
                  <a:pt x="7456" y="1147"/>
                </a:lnTo>
                <a:lnTo>
                  <a:pt x="7606" y="1297"/>
                </a:lnTo>
                <a:lnTo>
                  <a:pt x="7756" y="1456"/>
                </a:lnTo>
                <a:lnTo>
                  <a:pt x="7897" y="1615"/>
                </a:lnTo>
                <a:lnTo>
                  <a:pt x="8030" y="1782"/>
                </a:lnTo>
                <a:lnTo>
                  <a:pt x="8153" y="1959"/>
                </a:lnTo>
                <a:lnTo>
                  <a:pt x="8268" y="2135"/>
                </a:lnTo>
                <a:lnTo>
                  <a:pt x="8383" y="2329"/>
                </a:lnTo>
                <a:lnTo>
                  <a:pt x="8480" y="2515"/>
                </a:lnTo>
                <a:lnTo>
                  <a:pt x="8568" y="2718"/>
                </a:lnTo>
                <a:lnTo>
                  <a:pt x="8647" y="2921"/>
                </a:lnTo>
                <a:lnTo>
                  <a:pt x="8718" y="3124"/>
                </a:lnTo>
                <a:lnTo>
                  <a:pt x="8780" y="3336"/>
                </a:lnTo>
                <a:lnTo>
                  <a:pt x="8824" y="3556"/>
                </a:lnTo>
                <a:lnTo>
                  <a:pt x="8868" y="3777"/>
                </a:lnTo>
                <a:lnTo>
                  <a:pt x="8894" y="3997"/>
                </a:lnTo>
                <a:lnTo>
                  <a:pt x="8912" y="4227"/>
                </a:lnTo>
                <a:lnTo>
                  <a:pt x="8921" y="4456"/>
                </a:lnTo>
                <a:lnTo>
                  <a:pt x="8921" y="4456"/>
                </a:lnTo>
                <a:lnTo>
                  <a:pt x="8912" y="4642"/>
                </a:lnTo>
                <a:lnTo>
                  <a:pt x="8903" y="4818"/>
                </a:lnTo>
                <a:lnTo>
                  <a:pt x="8886" y="4986"/>
                </a:lnTo>
                <a:lnTo>
                  <a:pt x="8859" y="5154"/>
                </a:lnTo>
                <a:lnTo>
                  <a:pt x="8833" y="5321"/>
                </a:lnTo>
                <a:lnTo>
                  <a:pt x="8797" y="5480"/>
                </a:lnTo>
                <a:lnTo>
                  <a:pt x="8718" y="5798"/>
                </a:lnTo>
                <a:lnTo>
                  <a:pt x="8718" y="5798"/>
                </a:lnTo>
                <a:lnTo>
                  <a:pt x="13439" y="10456"/>
                </a:lnTo>
                <a:lnTo>
                  <a:pt x="13439" y="10456"/>
                </a:lnTo>
                <a:lnTo>
                  <a:pt x="13439" y="13298"/>
                </a:lnTo>
                <a:lnTo>
                  <a:pt x="13439" y="13298"/>
                </a:lnTo>
                <a:lnTo>
                  <a:pt x="10748" y="13298"/>
                </a:lnTo>
                <a:lnTo>
                  <a:pt x="10748" y="13298"/>
                </a:lnTo>
                <a:lnTo>
                  <a:pt x="10748" y="11471"/>
                </a:lnTo>
                <a:lnTo>
                  <a:pt x="10748" y="11471"/>
                </a:lnTo>
                <a:lnTo>
                  <a:pt x="9000" y="11471"/>
                </a:lnTo>
                <a:lnTo>
                  <a:pt x="9000" y="11471"/>
                </a:lnTo>
                <a:lnTo>
                  <a:pt x="9000" y="9689"/>
                </a:lnTo>
                <a:lnTo>
                  <a:pt x="9000" y="9689"/>
                </a:lnTo>
                <a:lnTo>
                  <a:pt x="7129" y="9689"/>
                </a:lnTo>
                <a:lnTo>
                  <a:pt x="7129" y="8021"/>
                </a:lnTo>
                <a:close/>
              </a:path>
            </a:pathLst>
          </a:custGeom>
          <a:noFill/>
          <a:ln w="28575" cap="flat">
            <a:solidFill>
              <a:srgbClr val="B3B2B4"/>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defRPr/>
            </a:pPr>
            <a:endParaRPr lang="en-US" sz="1836">
              <a:solidFill>
                <a:srgbClr val="505050"/>
              </a:solidFill>
              <a:latin typeface="Segoe UI"/>
            </a:endParaRPr>
          </a:p>
        </p:txBody>
      </p:sp>
      <p:sp>
        <p:nvSpPr>
          <p:cNvPr id="101" name="Rectangle 100">
            <a:extLst>
              <a:ext uri="{FF2B5EF4-FFF2-40B4-BE49-F238E27FC236}">
                <a16:creationId xmlns:a16="http://schemas.microsoft.com/office/drawing/2014/main" id="{400BF1EA-263F-41CC-8696-2F11FC04B09A}"/>
              </a:ext>
            </a:extLst>
          </p:cNvPr>
          <p:cNvSpPr/>
          <p:nvPr/>
        </p:nvSpPr>
        <p:spPr>
          <a:xfrm>
            <a:off x="381455" y="1647831"/>
            <a:ext cx="1233053" cy="345163"/>
          </a:xfrm>
          <a:prstGeom prst="rect">
            <a:avLst/>
          </a:prstGeom>
        </p:spPr>
        <p:txBody>
          <a:bodyPr wrap="none">
            <a:spAutoFit/>
          </a:bodyPr>
          <a:lstStyle/>
          <a:p>
            <a:pPr algn="ctr" defTabSz="932509">
              <a:defRPr/>
            </a:pPr>
            <a:r>
              <a:rPr lang="en-US" sz="1599" kern="0" spc="50">
                <a:solidFill>
                  <a:srgbClr val="353535">
                    <a:lumMod val="40000"/>
                    <a:lumOff val="60000"/>
                  </a:srgbClr>
                </a:solidFill>
                <a:latin typeface="Segoe UI" panose="020B0502040204020203" pitchFamily="34" charset="0"/>
                <a:cs typeface="Segoe UI" panose="020B0502040204020203" pitchFamily="34" charset="0"/>
              </a:rPr>
              <a:t>Productive</a:t>
            </a:r>
          </a:p>
        </p:txBody>
      </p:sp>
      <p:sp>
        <p:nvSpPr>
          <p:cNvPr id="102" name="speedometer_2">
            <a:extLst>
              <a:ext uri="{FF2B5EF4-FFF2-40B4-BE49-F238E27FC236}">
                <a16:creationId xmlns:a16="http://schemas.microsoft.com/office/drawing/2014/main" id="{64C36805-3BA9-47F2-94D4-50E4A63F3198}"/>
              </a:ext>
            </a:extLst>
          </p:cNvPr>
          <p:cNvSpPr>
            <a:spLocks noChangeAspect="1" noEditPoints="1"/>
          </p:cNvSpPr>
          <p:nvPr/>
        </p:nvSpPr>
        <p:spPr bwMode="auto">
          <a:xfrm>
            <a:off x="778141" y="1015641"/>
            <a:ext cx="439680" cy="439678"/>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28575">
            <a:solidFill>
              <a:srgbClr val="B3B2B4"/>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cs typeface="Segoe UI" pitchFamily="34" charset="0"/>
            </a:endParaRPr>
          </a:p>
        </p:txBody>
      </p:sp>
      <p:sp>
        <p:nvSpPr>
          <p:cNvPr id="49" name="Title 1">
            <a:extLst>
              <a:ext uri="{FF2B5EF4-FFF2-40B4-BE49-F238E27FC236}">
                <a16:creationId xmlns:a16="http://schemas.microsoft.com/office/drawing/2014/main" id="{11F68C0C-7BAD-4425-B094-371C47CCFA3B}"/>
              </a:ext>
            </a:extLst>
          </p:cNvPr>
          <p:cNvSpPr txBox="1">
            <a:spLocks/>
          </p:cNvSpPr>
          <p:nvPr/>
        </p:nvSpPr>
        <p:spPr>
          <a:xfrm>
            <a:off x="3083653" y="486570"/>
            <a:ext cx="8078085" cy="917444"/>
          </a:xfrm>
          <a:prstGeom prst="rect">
            <a:avLst/>
          </a:prstGeom>
        </p:spPr>
        <p:txBody>
          <a:bodyPr vert="horz" wrap="square" lIns="146283" tIns="91427" rIns="146283" bIns="91427" rtlCol="0" anchor="t">
            <a:noAutofit/>
          </a:bodyPr>
          <a:lst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932563">
              <a:spcAft>
                <a:spcPts val="600"/>
              </a:spcAft>
              <a:defRPr/>
            </a:pPr>
            <a:r>
              <a:rPr lang="en-US" sz="3264" spc="-51" dirty="0">
                <a:solidFill>
                  <a:srgbClr val="505050"/>
                </a:solidFill>
                <a:latin typeface="Segoe UI Light"/>
              </a:rPr>
              <a:t>Providing the only consistent, hybrid cloud</a:t>
            </a:r>
            <a:endParaRPr lang="en-US" sz="3264" dirty="0">
              <a:solidFill>
                <a:srgbClr val="505050"/>
              </a:solidFill>
              <a:latin typeface="Segoe UI Light"/>
            </a:endParaRPr>
          </a:p>
        </p:txBody>
      </p:sp>
    </p:spTree>
    <p:extLst>
      <p:ext uri="{BB962C8B-B14F-4D97-AF65-F5344CB8AC3E}">
        <p14:creationId xmlns:p14="http://schemas.microsoft.com/office/powerpoint/2010/main" val="25450694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par>
                                <p:cTn id="8" presetID="6" presetClass="emph" presetSubtype="0" accel="100000" autoRev="1" fill="hold" grpId="1" nodeType="withEffect">
                                  <p:stCondLst>
                                    <p:cond delay="0"/>
                                  </p:stCondLst>
                                  <p:childTnLst>
                                    <p:animScale>
                                      <p:cBhvr>
                                        <p:cTn id="9" dur="500" fill="hold"/>
                                        <p:tgtEl>
                                          <p:spTgt spid="38"/>
                                        </p:tgtEl>
                                      </p:cBhvr>
                                      <p:by x="50000" y="50000"/>
                                    </p:animScale>
                                  </p:childTnLst>
                                </p:cTn>
                              </p:par>
                              <p:par>
                                <p:cTn id="10" presetID="10" presetClass="entr" presetSubtype="0" fill="hold" grpId="0" nodeType="withEffect">
                                  <p:stCondLst>
                                    <p:cond delay="500"/>
                                  </p:stCondLst>
                                  <p:childTnLst>
                                    <p:set>
                                      <p:cBhvr>
                                        <p:cTn id="11" dur="1" fill="hold">
                                          <p:stCondLst>
                                            <p:cond delay="0"/>
                                          </p:stCondLst>
                                        </p:cTn>
                                        <p:tgtEl>
                                          <p:spTgt spid="40"/>
                                        </p:tgtEl>
                                        <p:attrNameLst>
                                          <p:attrName>style.visibility</p:attrName>
                                        </p:attrNameLst>
                                      </p:cBhvr>
                                      <p:to>
                                        <p:strVal val="visible"/>
                                      </p:to>
                                    </p:set>
                                    <p:animEffect transition="in" filter="fade">
                                      <p:cBhvr>
                                        <p:cTn id="12" dur="500"/>
                                        <p:tgtEl>
                                          <p:spTgt spid="40"/>
                                        </p:tgtEl>
                                      </p:cBhvr>
                                    </p:animEffect>
                                  </p:childTnLst>
                                </p:cTn>
                              </p:par>
                              <p:par>
                                <p:cTn id="13" presetID="6" presetClass="emph" presetSubtype="0" accel="100000" autoRev="1" fill="hold" grpId="1" nodeType="withEffect">
                                  <p:stCondLst>
                                    <p:cond delay="0"/>
                                  </p:stCondLst>
                                  <p:childTnLst>
                                    <p:animScale>
                                      <p:cBhvr>
                                        <p:cTn id="14" dur="500" fill="hold"/>
                                        <p:tgtEl>
                                          <p:spTgt spid="40"/>
                                        </p:tgtEl>
                                      </p:cBhvr>
                                      <p:by x="50000" y="50000"/>
                                    </p:animScale>
                                  </p:childTnLst>
                                </p:cTn>
                              </p:par>
                              <p:par>
                                <p:cTn id="15" presetID="10" presetClass="entr" presetSubtype="0" fill="hold" grpId="0" nodeType="withEffect">
                                  <p:stCondLst>
                                    <p:cond delay="500"/>
                                  </p:stCondLst>
                                  <p:childTnLst>
                                    <p:set>
                                      <p:cBhvr>
                                        <p:cTn id="16" dur="1" fill="hold">
                                          <p:stCondLst>
                                            <p:cond delay="0"/>
                                          </p:stCondLst>
                                        </p:cTn>
                                        <p:tgtEl>
                                          <p:spTgt spid="41"/>
                                        </p:tgtEl>
                                        <p:attrNameLst>
                                          <p:attrName>style.visibility</p:attrName>
                                        </p:attrNameLst>
                                      </p:cBhvr>
                                      <p:to>
                                        <p:strVal val="visible"/>
                                      </p:to>
                                    </p:set>
                                    <p:animEffect transition="in" filter="fade">
                                      <p:cBhvr>
                                        <p:cTn id="17" dur="500"/>
                                        <p:tgtEl>
                                          <p:spTgt spid="41"/>
                                        </p:tgtEl>
                                      </p:cBhvr>
                                    </p:animEffect>
                                  </p:childTnLst>
                                </p:cTn>
                              </p:par>
                              <p:par>
                                <p:cTn id="18" presetID="6" presetClass="emph" presetSubtype="0" accel="100000" autoRev="1" fill="hold" grpId="1" nodeType="withEffect">
                                  <p:stCondLst>
                                    <p:cond delay="0"/>
                                  </p:stCondLst>
                                  <p:childTnLst>
                                    <p:animScale>
                                      <p:cBhvr>
                                        <p:cTn id="19" dur="500" fill="hold"/>
                                        <p:tgtEl>
                                          <p:spTgt spid="41"/>
                                        </p:tgtEl>
                                      </p:cBhvr>
                                      <p:by x="50000" y="50000"/>
                                    </p:animScale>
                                  </p:childTnLst>
                                </p:cTn>
                              </p:par>
                              <p:par>
                                <p:cTn id="20" presetID="10" presetClass="entr" presetSubtype="0" fill="hold" grpId="0" nodeType="withEffect">
                                  <p:stCondLst>
                                    <p:cond delay="500"/>
                                  </p:stCondLst>
                                  <p:childTnLst>
                                    <p:set>
                                      <p:cBhvr>
                                        <p:cTn id="21" dur="1" fill="hold">
                                          <p:stCondLst>
                                            <p:cond delay="0"/>
                                          </p:stCondLst>
                                        </p:cTn>
                                        <p:tgtEl>
                                          <p:spTgt spid="87"/>
                                        </p:tgtEl>
                                        <p:attrNameLst>
                                          <p:attrName>style.visibility</p:attrName>
                                        </p:attrNameLst>
                                      </p:cBhvr>
                                      <p:to>
                                        <p:strVal val="visible"/>
                                      </p:to>
                                    </p:set>
                                    <p:animEffect transition="in" filter="fade">
                                      <p:cBhvr>
                                        <p:cTn id="22" dur="500"/>
                                        <p:tgtEl>
                                          <p:spTgt spid="87"/>
                                        </p:tgtEl>
                                      </p:cBhvr>
                                    </p:animEffect>
                                  </p:childTnLst>
                                </p:cTn>
                              </p:par>
                              <p:par>
                                <p:cTn id="23" presetID="6" presetClass="emph" presetSubtype="0" accel="100000" autoRev="1" fill="hold" grpId="1" nodeType="withEffect">
                                  <p:stCondLst>
                                    <p:cond delay="0"/>
                                  </p:stCondLst>
                                  <p:childTnLst>
                                    <p:animScale>
                                      <p:cBhvr>
                                        <p:cTn id="24" dur="500" fill="hold"/>
                                        <p:tgtEl>
                                          <p:spTgt spid="87"/>
                                        </p:tgtEl>
                                      </p:cBhvr>
                                      <p:by x="50000" y="50000"/>
                                    </p:animScale>
                                  </p:childTnLst>
                                </p:cTn>
                              </p:par>
                              <p:par>
                                <p:cTn id="25" presetID="1" presetClass="entr" presetSubtype="0" fill="hold" grpId="0" nodeType="withEffect">
                                  <p:stCondLst>
                                    <p:cond delay="250"/>
                                  </p:stCondLst>
                                  <p:childTnLst>
                                    <p:set>
                                      <p:cBhvr>
                                        <p:cTn id="26" dur="1" fill="hold">
                                          <p:stCondLst>
                                            <p:cond delay="249"/>
                                          </p:stCondLst>
                                        </p:cTn>
                                        <p:tgtEl>
                                          <p:spTgt spid="48"/>
                                        </p:tgtEl>
                                        <p:attrNameLst>
                                          <p:attrName>style.visibility</p:attrName>
                                        </p:attrNameLst>
                                      </p:cBhvr>
                                      <p:to>
                                        <p:strVal val="visible"/>
                                      </p:to>
                                    </p:set>
                                  </p:childTnLst>
                                </p:cTn>
                              </p:par>
                              <p:par>
                                <p:cTn id="27" presetID="6" presetClass="emph" presetSubtype="0" accel="100000" autoRev="1" fill="hold" grpId="1" nodeType="withEffect">
                                  <p:stCondLst>
                                    <p:cond delay="250"/>
                                  </p:stCondLst>
                                  <p:childTnLst>
                                    <p:animScale>
                                      <p:cBhvr>
                                        <p:cTn id="28" dur="250" fill="hold"/>
                                        <p:tgtEl>
                                          <p:spTgt spid="48"/>
                                        </p:tgtEl>
                                      </p:cBhvr>
                                      <p:by x="0" y="0"/>
                                    </p:animScale>
                                  </p:childTnLst>
                                </p:cTn>
                              </p:par>
                              <p:par>
                                <p:cTn id="29" presetID="35" presetClass="path" presetSubtype="0" decel="100000" fill="hold" grpId="2" nodeType="withEffect">
                                  <p:stCondLst>
                                    <p:cond delay="250"/>
                                  </p:stCondLst>
                                  <p:childTnLst>
                                    <p:animMotion origin="layout" path="M 1.04167E-6 1.11111E-6 L 1.04167E-6 0.11667 " pathEditMode="relative" rAng="0" ptsTypes="AA">
                                      <p:cBhvr>
                                        <p:cTn id="30" dur="600" spd="-100000" fill="hold"/>
                                        <p:tgtEl>
                                          <p:spTgt spid="48"/>
                                        </p:tgtEl>
                                        <p:attrNameLst>
                                          <p:attrName>ppt_x</p:attrName>
                                          <p:attrName>ppt_y</p:attrName>
                                        </p:attrNameLst>
                                      </p:cBhvr>
                                      <p:rCtr x="0" y="5833"/>
                                    </p:animMotion>
                                  </p:childTnLst>
                                </p:cTn>
                              </p:par>
                              <p:par>
                                <p:cTn id="31" presetID="1" presetClass="entr" presetSubtype="0" fill="hold" grpId="0" nodeType="withEffect">
                                  <p:stCondLst>
                                    <p:cond delay="250"/>
                                  </p:stCondLst>
                                  <p:childTnLst>
                                    <p:set>
                                      <p:cBhvr>
                                        <p:cTn id="32" dur="1" fill="hold">
                                          <p:stCondLst>
                                            <p:cond delay="249"/>
                                          </p:stCondLst>
                                        </p:cTn>
                                        <p:tgtEl>
                                          <p:spTgt spid="50"/>
                                        </p:tgtEl>
                                        <p:attrNameLst>
                                          <p:attrName>style.visibility</p:attrName>
                                        </p:attrNameLst>
                                      </p:cBhvr>
                                      <p:to>
                                        <p:strVal val="visible"/>
                                      </p:to>
                                    </p:set>
                                  </p:childTnLst>
                                </p:cTn>
                              </p:par>
                              <p:par>
                                <p:cTn id="33" presetID="6" presetClass="emph" presetSubtype="0" accel="100000" autoRev="1" fill="hold" grpId="1" nodeType="withEffect">
                                  <p:stCondLst>
                                    <p:cond delay="250"/>
                                  </p:stCondLst>
                                  <p:childTnLst>
                                    <p:animScale>
                                      <p:cBhvr>
                                        <p:cTn id="34" dur="250" fill="hold"/>
                                        <p:tgtEl>
                                          <p:spTgt spid="50"/>
                                        </p:tgtEl>
                                      </p:cBhvr>
                                      <p:by x="0" y="0"/>
                                    </p:animScale>
                                  </p:childTnLst>
                                </p:cTn>
                              </p:par>
                              <p:par>
                                <p:cTn id="35" presetID="35" presetClass="path" presetSubtype="0" decel="100000" fill="hold" grpId="2" nodeType="withEffect">
                                  <p:stCondLst>
                                    <p:cond delay="250"/>
                                  </p:stCondLst>
                                  <p:childTnLst>
                                    <p:animMotion origin="layout" path="M 2.70833E-6 1.11111E-6 L 2.70833E-6 0.11667 " pathEditMode="relative" rAng="0" ptsTypes="AA">
                                      <p:cBhvr>
                                        <p:cTn id="36" dur="600" spd="-100000" fill="hold"/>
                                        <p:tgtEl>
                                          <p:spTgt spid="50"/>
                                        </p:tgtEl>
                                        <p:attrNameLst>
                                          <p:attrName>ppt_x</p:attrName>
                                          <p:attrName>ppt_y</p:attrName>
                                        </p:attrNameLst>
                                      </p:cBhvr>
                                      <p:rCtr x="0" y="5833"/>
                                    </p:animMotion>
                                  </p:childTnLst>
                                </p:cTn>
                              </p:par>
                              <p:par>
                                <p:cTn id="37" presetID="1" presetClass="entr" presetSubtype="0" fill="hold" grpId="0" nodeType="withEffect">
                                  <p:stCondLst>
                                    <p:cond delay="250"/>
                                  </p:stCondLst>
                                  <p:childTnLst>
                                    <p:set>
                                      <p:cBhvr>
                                        <p:cTn id="38" dur="1" fill="hold">
                                          <p:stCondLst>
                                            <p:cond delay="249"/>
                                          </p:stCondLst>
                                        </p:cTn>
                                        <p:tgtEl>
                                          <p:spTgt spid="51"/>
                                        </p:tgtEl>
                                        <p:attrNameLst>
                                          <p:attrName>style.visibility</p:attrName>
                                        </p:attrNameLst>
                                      </p:cBhvr>
                                      <p:to>
                                        <p:strVal val="visible"/>
                                      </p:to>
                                    </p:set>
                                  </p:childTnLst>
                                </p:cTn>
                              </p:par>
                              <p:par>
                                <p:cTn id="39" presetID="6" presetClass="emph" presetSubtype="0" accel="100000" autoRev="1" fill="hold" grpId="1" nodeType="withEffect">
                                  <p:stCondLst>
                                    <p:cond delay="250"/>
                                  </p:stCondLst>
                                  <p:childTnLst>
                                    <p:animScale>
                                      <p:cBhvr>
                                        <p:cTn id="40" dur="250" fill="hold"/>
                                        <p:tgtEl>
                                          <p:spTgt spid="51"/>
                                        </p:tgtEl>
                                      </p:cBhvr>
                                      <p:by x="0" y="0"/>
                                    </p:animScale>
                                  </p:childTnLst>
                                </p:cTn>
                              </p:par>
                              <p:par>
                                <p:cTn id="41" presetID="35" presetClass="path" presetSubtype="0" decel="100000" fill="hold" grpId="2" nodeType="withEffect">
                                  <p:stCondLst>
                                    <p:cond delay="250"/>
                                  </p:stCondLst>
                                  <p:childTnLst>
                                    <p:animMotion origin="layout" path="M 4.16667E-6 1.11111E-6 L 4.16667E-6 0.11667 " pathEditMode="relative" rAng="0" ptsTypes="AA">
                                      <p:cBhvr>
                                        <p:cTn id="42" dur="600" spd="-100000" fill="hold"/>
                                        <p:tgtEl>
                                          <p:spTgt spid="51"/>
                                        </p:tgtEl>
                                        <p:attrNameLst>
                                          <p:attrName>ppt_x</p:attrName>
                                          <p:attrName>ppt_y</p:attrName>
                                        </p:attrNameLst>
                                      </p:cBhvr>
                                      <p:rCtr x="0" y="5833"/>
                                    </p:animMotion>
                                  </p:childTnLst>
                                </p:cTn>
                              </p:par>
                              <p:par>
                                <p:cTn id="43" presetID="1" presetClass="entr" presetSubtype="0" fill="hold" grpId="0" nodeType="withEffect">
                                  <p:stCondLst>
                                    <p:cond delay="250"/>
                                  </p:stCondLst>
                                  <p:childTnLst>
                                    <p:set>
                                      <p:cBhvr>
                                        <p:cTn id="44" dur="1" fill="hold">
                                          <p:stCondLst>
                                            <p:cond delay="249"/>
                                          </p:stCondLst>
                                        </p:cTn>
                                        <p:tgtEl>
                                          <p:spTgt spid="88"/>
                                        </p:tgtEl>
                                        <p:attrNameLst>
                                          <p:attrName>style.visibility</p:attrName>
                                        </p:attrNameLst>
                                      </p:cBhvr>
                                      <p:to>
                                        <p:strVal val="visible"/>
                                      </p:to>
                                    </p:set>
                                  </p:childTnLst>
                                </p:cTn>
                              </p:par>
                              <p:par>
                                <p:cTn id="45" presetID="6" presetClass="emph" presetSubtype="0" accel="100000" autoRev="1" fill="hold" grpId="1" nodeType="withEffect">
                                  <p:stCondLst>
                                    <p:cond delay="250"/>
                                  </p:stCondLst>
                                  <p:childTnLst>
                                    <p:animScale>
                                      <p:cBhvr>
                                        <p:cTn id="46" dur="250" fill="hold"/>
                                        <p:tgtEl>
                                          <p:spTgt spid="88"/>
                                        </p:tgtEl>
                                      </p:cBhvr>
                                      <p:by x="0" y="0"/>
                                    </p:animScale>
                                  </p:childTnLst>
                                </p:cTn>
                              </p:par>
                              <p:par>
                                <p:cTn id="47" presetID="35" presetClass="path" presetSubtype="0" decel="100000" fill="hold" grpId="2" nodeType="withEffect">
                                  <p:stCondLst>
                                    <p:cond delay="250"/>
                                  </p:stCondLst>
                                  <p:childTnLst>
                                    <p:animMotion origin="layout" path="M -4.16667E-6 1.11111E-6 L -4.16667E-6 0.11667 " pathEditMode="relative" rAng="0" ptsTypes="AA">
                                      <p:cBhvr>
                                        <p:cTn id="48" dur="600" spd="-100000" fill="hold"/>
                                        <p:tgtEl>
                                          <p:spTgt spid="88"/>
                                        </p:tgtEl>
                                        <p:attrNameLst>
                                          <p:attrName>ppt_x</p:attrName>
                                          <p:attrName>ppt_y</p:attrName>
                                        </p:attrNameLst>
                                      </p:cBhvr>
                                      <p:rCtr x="0" y="5833"/>
                                    </p:animMotion>
                                  </p:childTnLst>
                                </p:cTn>
                              </p:par>
                              <p:par>
                                <p:cTn id="49" presetID="1" presetClass="entr" presetSubtype="0" fill="hold" grpId="0" nodeType="withEffect">
                                  <p:stCondLst>
                                    <p:cond delay="250"/>
                                  </p:stCondLst>
                                  <p:childTnLst>
                                    <p:set>
                                      <p:cBhvr>
                                        <p:cTn id="50" dur="1" fill="hold">
                                          <p:stCondLst>
                                            <p:cond delay="249"/>
                                          </p:stCondLst>
                                        </p:cTn>
                                        <p:tgtEl>
                                          <p:spTgt spid="44"/>
                                        </p:tgtEl>
                                        <p:attrNameLst>
                                          <p:attrName>style.visibility</p:attrName>
                                        </p:attrNameLst>
                                      </p:cBhvr>
                                      <p:to>
                                        <p:strVal val="visible"/>
                                      </p:to>
                                    </p:set>
                                  </p:childTnLst>
                                </p:cTn>
                              </p:par>
                              <p:par>
                                <p:cTn id="51" presetID="6" presetClass="emph" presetSubtype="0" accel="100000" autoRev="1" fill="hold" grpId="1" nodeType="withEffect">
                                  <p:stCondLst>
                                    <p:cond delay="250"/>
                                  </p:stCondLst>
                                  <p:childTnLst>
                                    <p:animScale>
                                      <p:cBhvr>
                                        <p:cTn id="52" dur="250" fill="hold"/>
                                        <p:tgtEl>
                                          <p:spTgt spid="44"/>
                                        </p:tgtEl>
                                      </p:cBhvr>
                                      <p:by x="0" y="0"/>
                                    </p:animScale>
                                  </p:childTnLst>
                                </p:cTn>
                              </p:par>
                              <p:par>
                                <p:cTn id="53" presetID="35" presetClass="path" presetSubtype="0" decel="100000" fill="hold" grpId="2" nodeType="withEffect">
                                  <p:stCondLst>
                                    <p:cond delay="250"/>
                                  </p:stCondLst>
                                  <p:childTnLst>
                                    <p:animMotion origin="layout" path="M 1.04167E-6 2.96296E-6 L 1.04167E-6 -0.12431 " pathEditMode="relative" rAng="0" ptsTypes="AA">
                                      <p:cBhvr>
                                        <p:cTn id="54" dur="600" spd="-100000" fill="hold"/>
                                        <p:tgtEl>
                                          <p:spTgt spid="44"/>
                                        </p:tgtEl>
                                        <p:attrNameLst>
                                          <p:attrName>ppt_x</p:attrName>
                                          <p:attrName>ppt_y</p:attrName>
                                        </p:attrNameLst>
                                      </p:cBhvr>
                                      <p:rCtr x="0" y="-6227"/>
                                    </p:animMotion>
                                  </p:childTnLst>
                                </p:cTn>
                              </p:par>
                              <p:par>
                                <p:cTn id="55" presetID="1" presetClass="entr" presetSubtype="0" fill="hold" grpId="0" nodeType="withEffect">
                                  <p:stCondLst>
                                    <p:cond delay="250"/>
                                  </p:stCondLst>
                                  <p:childTnLst>
                                    <p:set>
                                      <p:cBhvr>
                                        <p:cTn id="56" dur="1" fill="hold">
                                          <p:stCondLst>
                                            <p:cond delay="249"/>
                                          </p:stCondLst>
                                        </p:cTn>
                                        <p:tgtEl>
                                          <p:spTgt spid="46"/>
                                        </p:tgtEl>
                                        <p:attrNameLst>
                                          <p:attrName>style.visibility</p:attrName>
                                        </p:attrNameLst>
                                      </p:cBhvr>
                                      <p:to>
                                        <p:strVal val="visible"/>
                                      </p:to>
                                    </p:set>
                                  </p:childTnLst>
                                </p:cTn>
                              </p:par>
                              <p:par>
                                <p:cTn id="57" presetID="6" presetClass="emph" presetSubtype="0" accel="100000" autoRev="1" fill="hold" grpId="1" nodeType="withEffect">
                                  <p:stCondLst>
                                    <p:cond delay="250"/>
                                  </p:stCondLst>
                                  <p:childTnLst>
                                    <p:animScale>
                                      <p:cBhvr>
                                        <p:cTn id="58" dur="250" fill="hold"/>
                                        <p:tgtEl>
                                          <p:spTgt spid="46"/>
                                        </p:tgtEl>
                                      </p:cBhvr>
                                      <p:by x="0" y="0"/>
                                    </p:animScale>
                                  </p:childTnLst>
                                </p:cTn>
                              </p:par>
                              <p:par>
                                <p:cTn id="59" presetID="35" presetClass="path" presetSubtype="0" decel="100000" fill="hold" grpId="2" nodeType="withEffect">
                                  <p:stCondLst>
                                    <p:cond delay="250"/>
                                  </p:stCondLst>
                                  <p:childTnLst>
                                    <p:animMotion origin="layout" path="M 2.70833E-6 2.96296E-6 L 2.70833E-6 -0.12431 " pathEditMode="relative" rAng="0" ptsTypes="AA">
                                      <p:cBhvr>
                                        <p:cTn id="60" dur="600" spd="-100000" fill="hold"/>
                                        <p:tgtEl>
                                          <p:spTgt spid="46"/>
                                        </p:tgtEl>
                                        <p:attrNameLst>
                                          <p:attrName>ppt_x</p:attrName>
                                          <p:attrName>ppt_y</p:attrName>
                                        </p:attrNameLst>
                                      </p:cBhvr>
                                      <p:rCtr x="0" y="-6227"/>
                                    </p:animMotion>
                                  </p:childTnLst>
                                </p:cTn>
                              </p:par>
                              <p:par>
                                <p:cTn id="61" presetID="1" presetClass="entr" presetSubtype="0" fill="hold" grpId="0" nodeType="withEffect">
                                  <p:stCondLst>
                                    <p:cond delay="250"/>
                                  </p:stCondLst>
                                  <p:childTnLst>
                                    <p:set>
                                      <p:cBhvr>
                                        <p:cTn id="62" dur="1" fill="hold">
                                          <p:stCondLst>
                                            <p:cond delay="249"/>
                                          </p:stCondLst>
                                        </p:cTn>
                                        <p:tgtEl>
                                          <p:spTgt spid="47"/>
                                        </p:tgtEl>
                                        <p:attrNameLst>
                                          <p:attrName>style.visibility</p:attrName>
                                        </p:attrNameLst>
                                      </p:cBhvr>
                                      <p:to>
                                        <p:strVal val="visible"/>
                                      </p:to>
                                    </p:set>
                                  </p:childTnLst>
                                </p:cTn>
                              </p:par>
                              <p:par>
                                <p:cTn id="63" presetID="6" presetClass="emph" presetSubtype="0" accel="100000" autoRev="1" fill="hold" grpId="1" nodeType="withEffect">
                                  <p:stCondLst>
                                    <p:cond delay="250"/>
                                  </p:stCondLst>
                                  <p:childTnLst>
                                    <p:animScale>
                                      <p:cBhvr>
                                        <p:cTn id="64" dur="250" fill="hold"/>
                                        <p:tgtEl>
                                          <p:spTgt spid="47"/>
                                        </p:tgtEl>
                                      </p:cBhvr>
                                      <p:by x="0" y="0"/>
                                    </p:animScale>
                                  </p:childTnLst>
                                </p:cTn>
                              </p:par>
                              <p:par>
                                <p:cTn id="65" presetID="35" presetClass="path" presetSubtype="0" decel="100000" fill="hold" grpId="2" nodeType="withEffect">
                                  <p:stCondLst>
                                    <p:cond delay="250"/>
                                  </p:stCondLst>
                                  <p:childTnLst>
                                    <p:animMotion origin="layout" path="M 4.16667E-6 2.96296E-6 L 4.16667E-6 -0.12431 " pathEditMode="relative" rAng="0" ptsTypes="AA">
                                      <p:cBhvr>
                                        <p:cTn id="66" dur="600" spd="-100000" fill="hold"/>
                                        <p:tgtEl>
                                          <p:spTgt spid="47"/>
                                        </p:tgtEl>
                                        <p:attrNameLst>
                                          <p:attrName>ppt_x</p:attrName>
                                          <p:attrName>ppt_y</p:attrName>
                                        </p:attrNameLst>
                                      </p:cBhvr>
                                      <p:rCtr x="0" y="-6227"/>
                                    </p:animMotion>
                                  </p:childTnLst>
                                </p:cTn>
                              </p:par>
                              <p:par>
                                <p:cTn id="67" presetID="1" presetClass="entr" presetSubtype="0" fill="hold" grpId="0" nodeType="withEffect">
                                  <p:stCondLst>
                                    <p:cond delay="250"/>
                                  </p:stCondLst>
                                  <p:childTnLst>
                                    <p:set>
                                      <p:cBhvr>
                                        <p:cTn id="68" dur="1" fill="hold">
                                          <p:stCondLst>
                                            <p:cond delay="249"/>
                                          </p:stCondLst>
                                        </p:cTn>
                                        <p:tgtEl>
                                          <p:spTgt spid="89"/>
                                        </p:tgtEl>
                                        <p:attrNameLst>
                                          <p:attrName>style.visibility</p:attrName>
                                        </p:attrNameLst>
                                      </p:cBhvr>
                                      <p:to>
                                        <p:strVal val="visible"/>
                                      </p:to>
                                    </p:set>
                                  </p:childTnLst>
                                </p:cTn>
                              </p:par>
                              <p:par>
                                <p:cTn id="69" presetID="6" presetClass="emph" presetSubtype="0" accel="100000" autoRev="1" fill="hold" grpId="1" nodeType="withEffect">
                                  <p:stCondLst>
                                    <p:cond delay="250"/>
                                  </p:stCondLst>
                                  <p:childTnLst>
                                    <p:animScale>
                                      <p:cBhvr>
                                        <p:cTn id="70" dur="250" fill="hold"/>
                                        <p:tgtEl>
                                          <p:spTgt spid="89"/>
                                        </p:tgtEl>
                                      </p:cBhvr>
                                      <p:by x="0" y="0"/>
                                    </p:animScale>
                                  </p:childTnLst>
                                </p:cTn>
                              </p:par>
                              <p:par>
                                <p:cTn id="71" presetID="35" presetClass="path" presetSubtype="0" decel="100000" fill="hold" grpId="2" nodeType="withEffect">
                                  <p:stCondLst>
                                    <p:cond delay="250"/>
                                  </p:stCondLst>
                                  <p:childTnLst>
                                    <p:animMotion origin="layout" path="M -4.16667E-6 2.96296E-6 L -4.16667E-6 -0.12431 " pathEditMode="relative" rAng="0" ptsTypes="AA">
                                      <p:cBhvr>
                                        <p:cTn id="72" dur="600" spd="-100000" fill="hold"/>
                                        <p:tgtEl>
                                          <p:spTgt spid="89"/>
                                        </p:tgtEl>
                                        <p:attrNameLst>
                                          <p:attrName>ppt_x</p:attrName>
                                          <p:attrName>ppt_y</p:attrName>
                                        </p:attrNameLst>
                                      </p:cBhvr>
                                      <p:rCtr x="0" y="-6227"/>
                                    </p:animMotion>
                                  </p:childTnLst>
                                </p:cTn>
                              </p:par>
                              <p:par>
                                <p:cTn id="73" presetID="1" presetClass="entr" presetSubtype="0" fill="hold" grpId="0" nodeType="withEffect">
                                  <p:stCondLst>
                                    <p:cond delay="0"/>
                                  </p:stCondLst>
                                  <p:childTnLst>
                                    <p:set>
                                      <p:cBhvr>
                                        <p:cTn id="74" dur="1" fill="hold">
                                          <p:stCondLst>
                                            <p:cond delay="499"/>
                                          </p:stCondLst>
                                        </p:cTn>
                                        <p:tgtEl>
                                          <p:spTgt spid="64"/>
                                        </p:tgtEl>
                                        <p:attrNameLst>
                                          <p:attrName>style.visibility</p:attrName>
                                        </p:attrNameLst>
                                      </p:cBhvr>
                                      <p:to>
                                        <p:strVal val="visible"/>
                                      </p:to>
                                    </p:set>
                                  </p:childTnLst>
                                </p:cTn>
                              </p:par>
                              <p:par>
                                <p:cTn id="75" presetID="6" presetClass="emph" presetSubtype="0" accel="100000" autoRev="1" fill="hold" grpId="1" nodeType="withEffect">
                                  <p:stCondLst>
                                    <p:cond delay="0"/>
                                  </p:stCondLst>
                                  <p:childTnLst>
                                    <p:animScale>
                                      <p:cBhvr>
                                        <p:cTn id="76" dur="500" fill="hold"/>
                                        <p:tgtEl>
                                          <p:spTgt spid="64"/>
                                        </p:tgtEl>
                                      </p:cBhvr>
                                      <p:by x="0" y="0"/>
                                    </p:animScale>
                                  </p:childTnLst>
                                </p:cTn>
                              </p:par>
                              <p:par>
                                <p:cTn id="77" presetID="1" presetClass="entr" presetSubtype="0" fill="hold" grpId="0" nodeType="withEffect">
                                  <p:stCondLst>
                                    <p:cond delay="0"/>
                                  </p:stCondLst>
                                  <p:childTnLst>
                                    <p:set>
                                      <p:cBhvr>
                                        <p:cTn id="78" dur="1" fill="hold">
                                          <p:stCondLst>
                                            <p:cond delay="499"/>
                                          </p:stCondLst>
                                        </p:cTn>
                                        <p:tgtEl>
                                          <p:spTgt spid="65"/>
                                        </p:tgtEl>
                                        <p:attrNameLst>
                                          <p:attrName>style.visibility</p:attrName>
                                        </p:attrNameLst>
                                      </p:cBhvr>
                                      <p:to>
                                        <p:strVal val="visible"/>
                                      </p:to>
                                    </p:set>
                                  </p:childTnLst>
                                </p:cTn>
                              </p:par>
                              <p:par>
                                <p:cTn id="79" presetID="6" presetClass="emph" presetSubtype="0" accel="100000" autoRev="1" fill="hold" grpId="1" nodeType="withEffect">
                                  <p:stCondLst>
                                    <p:cond delay="0"/>
                                  </p:stCondLst>
                                  <p:childTnLst>
                                    <p:animScale>
                                      <p:cBhvr>
                                        <p:cTn id="80" dur="500" fill="hold"/>
                                        <p:tgtEl>
                                          <p:spTgt spid="65"/>
                                        </p:tgtEl>
                                      </p:cBhvr>
                                      <p:by x="0" y="0"/>
                                    </p:animScale>
                                  </p:childTnLst>
                                </p:cTn>
                              </p:par>
                              <p:par>
                                <p:cTn id="81" presetID="1" presetClass="entr" presetSubtype="0" fill="hold" grpId="0" nodeType="withEffect">
                                  <p:stCondLst>
                                    <p:cond delay="0"/>
                                  </p:stCondLst>
                                  <p:childTnLst>
                                    <p:set>
                                      <p:cBhvr>
                                        <p:cTn id="82" dur="1" fill="hold">
                                          <p:stCondLst>
                                            <p:cond delay="499"/>
                                          </p:stCondLst>
                                        </p:cTn>
                                        <p:tgtEl>
                                          <p:spTgt spid="63"/>
                                        </p:tgtEl>
                                        <p:attrNameLst>
                                          <p:attrName>style.visibility</p:attrName>
                                        </p:attrNameLst>
                                      </p:cBhvr>
                                      <p:to>
                                        <p:strVal val="visible"/>
                                      </p:to>
                                    </p:set>
                                  </p:childTnLst>
                                </p:cTn>
                              </p:par>
                              <p:par>
                                <p:cTn id="83" presetID="6" presetClass="emph" presetSubtype="0" accel="100000" autoRev="1" fill="hold" grpId="1" nodeType="withEffect">
                                  <p:stCondLst>
                                    <p:cond delay="0"/>
                                  </p:stCondLst>
                                  <p:childTnLst>
                                    <p:animScale>
                                      <p:cBhvr>
                                        <p:cTn id="84" dur="500" fill="hold"/>
                                        <p:tgtEl>
                                          <p:spTgt spid="63"/>
                                        </p:tgtEl>
                                      </p:cBhvr>
                                      <p:by x="0" y="0"/>
                                    </p:animScale>
                                  </p:childTnLst>
                                </p:cTn>
                              </p:par>
                              <p:par>
                                <p:cTn id="85" presetID="1" presetClass="entr" presetSubtype="0" fill="hold" grpId="0" nodeType="withEffect">
                                  <p:stCondLst>
                                    <p:cond delay="0"/>
                                  </p:stCondLst>
                                  <p:childTnLst>
                                    <p:set>
                                      <p:cBhvr>
                                        <p:cTn id="86" dur="1" fill="hold">
                                          <p:stCondLst>
                                            <p:cond delay="499"/>
                                          </p:stCondLst>
                                        </p:cTn>
                                        <p:tgtEl>
                                          <p:spTgt spid="91"/>
                                        </p:tgtEl>
                                        <p:attrNameLst>
                                          <p:attrName>style.visibility</p:attrName>
                                        </p:attrNameLst>
                                      </p:cBhvr>
                                      <p:to>
                                        <p:strVal val="visible"/>
                                      </p:to>
                                    </p:set>
                                  </p:childTnLst>
                                </p:cTn>
                              </p:par>
                              <p:par>
                                <p:cTn id="87" presetID="6" presetClass="emph" presetSubtype="0" accel="100000" autoRev="1" fill="hold" grpId="1" nodeType="withEffect">
                                  <p:stCondLst>
                                    <p:cond delay="0"/>
                                  </p:stCondLst>
                                  <p:childTnLst>
                                    <p:animScale>
                                      <p:cBhvr>
                                        <p:cTn id="88" dur="500" fill="hold"/>
                                        <p:tgtEl>
                                          <p:spTgt spid="91"/>
                                        </p:tgtEl>
                                      </p:cBhvr>
                                      <p:by x="0" y="0"/>
                                    </p:animScale>
                                  </p:childTnLst>
                                </p:cTn>
                              </p:par>
                              <p:par>
                                <p:cTn id="89" presetID="1" presetClass="entr" presetSubtype="0" fill="hold" grpId="0" nodeType="withEffect">
                                  <p:stCondLst>
                                    <p:cond delay="0"/>
                                  </p:stCondLst>
                                  <p:childTnLst>
                                    <p:set>
                                      <p:cBhvr>
                                        <p:cTn id="90" dur="1" fill="hold">
                                          <p:stCondLst>
                                            <p:cond delay="499"/>
                                          </p:stCondLst>
                                        </p:cTn>
                                        <p:tgtEl>
                                          <p:spTgt spid="80"/>
                                        </p:tgtEl>
                                        <p:attrNameLst>
                                          <p:attrName>style.visibility</p:attrName>
                                        </p:attrNameLst>
                                      </p:cBhvr>
                                      <p:to>
                                        <p:strVal val="visible"/>
                                      </p:to>
                                    </p:set>
                                  </p:childTnLst>
                                </p:cTn>
                              </p:par>
                              <p:par>
                                <p:cTn id="91" presetID="6" presetClass="emph" presetSubtype="0" accel="100000" autoRev="1" fill="hold" grpId="1" nodeType="withEffect">
                                  <p:stCondLst>
                                    <p:cond delay="0"/>
                                  </p:stCondLst>
                                  <p:childTnLst>
                                    <p:animScale>
                                      <p:cBhvr>
                                        <p:cTn id="92" dur="500" fill="hold"/>
                                        <p:tgtEl>
                                          <p:spTgt spid="80"/>
                                        </p:tgtEl>
                                      </p:cBhvr>
                                      <p:by x="0" y="0"/>
                                    </p:animScale>
                                  </p:childTnLst>
                                </p:cTn>
                              </p:par>
                              <p:par>
                                <p:cTn id="93" presetID="1" presetClass="entr" presetSubtype="0" fill="hold" grpId="0" nodeType="withEffect">
                                  <p:stCondLst>
                                    <p:cond delay="0"/>
                                  </p:stCondLst>
                                  <p:childTnLst>
                                    <p:set>
                                      <p:cBhvr>
                                        <p:cTn id="94" dur="1" fill="hold">
                                          <p:stCondLst>
                                            <p:cond delay="499"/>
                                          </p:stCondLst>
                                        </p:cTn>
                                        <p:tgtEl>
                                          <p:spTgt spid="71"/>
                                        </p:tgtEl>
                                        <p:attrNameLst>
                                          <p:attrName>style.visibility</p:attrName>
                                        </p:attrNameLst>
                                      </p:cBhvr>
                                      <p:to>
                                        <p:strVal val="visible"/>
                                      </p:to>
                                    </p:set>
                                  </p:childTnLst>
                                </p:cTn>
                              </p:par>
                              <p:par>
                                <p:cTn id="95" presetID="6" presetClass="emph" presetSubtype="0" accel="100000" autoRev="1" fill="hold" grpId="1" nodeType="withEffect">
                                  <p:stCondLst>
                                    <p:cond delay="0"/>
                                  </p:stCondLst>
                                  <p:childTnLst>
                                    <p:animScale>
                                      <p:cBhvr>
                                        <p:cTn id="96" dur="500" fill="hold"/>
                                        <p:tgtEl>
                                          <p:spTgt spid="71"/>
                                        </p:tgtEl>
                                      </p:cBhvr>
                                      <p:by x="0" y="0"/>
                                    </p:animScale>
                                  </p:childTnLst>
                                </p:cTn>
                              </p:par>
                              <p:par>
                                <p:cTn id="97" presetID="1" presetClass="entr" presetSubtype="0" fill="hold" nodeType="withEffect">
                                  <p:stCondLst>
                                    <p:cond delay="0"/>
                                  </p:stCondLst>
                                  <p:childTnLst>
                                    <p:set>
                                      <p:cBhvr>
                                        <p:cTn id="98" dur="1" fill="hold">
                                          <p:stCondLst>
                                            <p:cond delay="499"/>
                                          </p:stCondLst>
                                        </p:cTn>
                                        <p:tgtEl>
                                          <p:spTgt spid="77"/>
                                        </p:tgtEl>
                                        <p:attrNameLst>
                                          <p:attrName>style.visibility</p:attrName>
                                        </p:attrNameLst>
                                      </p:cBhvr>
                                      <p:to>
                                        <p:strVal val="visible"/>
                                      </p:to>
                                    </p:set>
                                  </p:childTnLst>
                                </p:cTn>
                              </p:par>
                              <p:par>
                                <p:cTn id="99" presetID="6" presetClass="emph" presetSubtype="0" accel="100000" autoRev="1" fill="hold" nodeType="withEffect">
                                  <p:stCondLst>
                                    <p:cond delay="0"/>
                                  </p:stCondLst>
                                  <p:childTnLst>
                                    <p:animScale>
                                      <p:cBhvr>
                                        <p:cTn id="100" dur="500" fill="hold"/>
                                        <p:tgtEl>
                                          <p:spTgt spid="77"/>
                                        </p:tgtEl>
                                      </p:cBhvr>
                                      <p:by x="0" y="0"/>
                                    </p:animScale>
                                  </p:childTnLst>
                                </p:cTn>
                              </p:par>
                              <p:par>
                                <p:cTn id="101" presetID="1" presetClass="entr" presetSubtype="0" fill="hold" grpId="0" nodeType="withEffect">
                                  <p:stCondLst>
                                    <p:cond delay="0"/>
                                  </p:stCondLst>
                                  <p:childTnLst>
                                    <p:set>
                                      <p:cBhvr>
                                        <p:cTn id="102" dur="1" fill="hold">
                                          <p:stCondLst>
                                            <p:cond delay="499"/>
                                          </p:stCondLst>
                                        </p:cTn>
                                        <p:tgtEl>
                                          <p:spTgt spid="94"/>
                                        </p:tgtEl>
                                        <p:attrNameLst>
                                          <p:attrName>style.visibility</p:attrName>
                                        </p:attrNameLst>
                                      </p:cBhvr>
                                      <p:to>
                                        <p:strVal val="visible"/>
                                      </p:to>
                                    </p:set>
                                  </p:childTnLst>
                                </p:cTn>
                              </p:par>
                              <p:par>
                                <p:cTn id="103" presetID="6" presetClass="emph" presetSubtype="0" accel="100000" autoRev="1" fill="hold" grpId="1" nodeType="withEffect">
                                  <p:stCondLst>
                                    <p:cond delay="0"/>
                                  </p:stCondLst>
                                  <p:childTnLst>
                                    <p:animScale>
                                      <p:cBhvr>
                                        <p:cTn id="104" dur="500" fill="hold"/>
                                        <p:tgtEl>
                                          <p:spTgt spid="94"/>
                                        </p:tgtEl>
                                      </p:cBhvr>
                                      <p:by x="0" y="0"/>
                                    </p:animScale>
                                  </p:childTnLst>
                                </p:cTn>
                              </p:par>
                              <p:par>
                                <p:cTn id="105" presetID="10" presetClass="entr" presetSubtype="0" fill="hold" grpId="0" nodeType="withEffect">
                                  <p:stCondLst>
                                    <p:cond delay="600"/>
                                  </p:stCondLst>
                                  <p:childTnLst>
                                    <p:set>
                                      <p:cBhvr>
                                        <p:cTn id="106" dur="1" fill="hold">
                                          <p:stCondLst>
                                            <p:cond delay="0"/>
                                          </p:stCondLst>
                                        </p:cTn>
                                        <p:tgtEl>
                                          <p:spTgt spid="53"/>
                                        </p:tgtEl>
                                        <p:attrNameLst>
                                          <p:attrName>style.visibility</p:attrName>
                                        </p:attrNameLst>
                                      </p:cBhvr>
                                      <p:to>
                                        <p:strVal val="visible"/>
                                      </p:to>
                                    </p:set>
                                    <p:animEffect transition="in" filter="fade">
                                      <p:cBhvr>
                                        <p:cTn id="107" dur="400"/>
                                        <p:tgtEl>
                                          <p:spTgt spid="53"/>
                                        </p:tgtEl>
                                      </p:cBhvr>
                                    </p:animEffect>
                                  </p:childTnLst>
                                </p:cTn>
                              </p:par>
                              <p:par>
                                <p:cTn id="108" presetID="42" presetClass="path" presetSubtype="0" decel="100000" fill="hold" grpId="1" nodeType="withEffect">
                                  <p:stCondLst>
                                    <p:cond delay="300"/>
                                  </p:stCondLst>
                                  <p:childTnLst>
                                    <p:animMotion origin="layout" path="M 1.25E-6 3.7037E-7 L 1.25E-6 0.0963 " pathEditMode="relative" rAng="0" ptsTypes="AA">
                                      <p:cBhvr>
                                        <p:cTn id="109" dur="700" spd="-100000" fill="hold"/>
                                        <p:tgtEl>
                                          <p:spTgt spid="53"/>
                                        </p:tgtEl>
                                        <p:attrNameLst>
                                          <p:attrName>ppt_x</p:attrName>
                                          <p:attrName>ppt_y</p:attrName>
                                        </p:attrNameLst>
                                      </p:cBhvr>
                                      <p:rCtr x="0" y="4815"/>
                                    </p:animMotion>
                                  </p:childTnLst>
                                </p:cTn>
                              </p:par>
                              <p:par>
                                <p:cTn id="110" presetID="10" presetClass="entr" presetSubtype="0" fill="hold" grpId="0" nodeType="withEffect">
                                  <p:stCondLst>
                                    <p:cond delay="600"/>
                                  </p:stCondLst>
                                  <p:childTnLst>
                                    <p:set>
                                      <p:cBhvr>
                                        <p:cTn id="111" dur="1" fill="hold">
                                          <p:stCondLst>
                                            <p:cond delay="0"/>
                                          </p:stCondLst>
                                        </p:cTn>
                                        <p:tgtEl>
                                          <p:spTgt spid="59"/>
                                        </p:tgtEl>
                                        <p:attrNameLst>
                                          <p:attrName>style.visibility</p:attrName>
                                        </p:attrNameLst>
                                      </p:cBhvr>
                                      <p:to>
                                        <p:strVal val="visible"/>
                                      </p:to>
                                    </p:set>
                                    <p:animEffect transition="in" filter="fade">
                                      <p:cBhvr>
                                        <p:cTn id="112" dur="400"/>
                                        <p:tgtEl>
                                          <p:spTgt spid="59"/>
                                        </p:tgtEl>
                                      </p:cBhvr>
                                    </p:animEffect>
                                  </p:childTnLst>
                                </p:cTn>
                              </p:par>
                              <p:par>
                                <p:cTn id="113" presetID="42" presetClass="path" presetSubtype="0" decel="100000" fill="hold" grpId="1" nodeType="withEffect">
                                  <p:stCondLst>
                                    <p:cond delay="300"/>
                                  </p:stCondLst>
                                  <p:childTnLst>
                                    <p:animMotion origin="layout" path="M 2.70833E-6 3.7037E-7 L 2.70833E-6 0.0963 " pathEditMode="relative" rAng="0" ptsTypes="AA">
                                      <p:cBhvr>
                                        <p:cTn id="114" dur="700" spd="-100000" fill="hold"/>
                                        <p:tgtEl>
                                          <p:spTgt spid="59"/>
                                        </p:tgtEl>
                                        <p:attrNameLst>
                                          <p:attrName>ppt_x</p:attrName>
                                          <p:attrName>ppt_y</p:attrName>
                                        </p:attrNameLst>
                                      </p:cBhvr>
                                      <p:rCtr x="0" y="4815"/>
                                    </p:animMotion>
                                  </p:childTnLst>
                                </p:cTn>
                              </p:par>
                              <p:par>
                                <p:cTn id="115" presetID="10" presetClass="entr" presetSubtype="0" fill="hold" grpId="0" nodeType="withEffect">
                                  <p:stCondLst>
                                    <p:cond delay="600"/>
                                  </p:stCondLst>
                                  <p:childTnLst>
                                    <p:set>
                                      <p:cBhvr>
                                        <p:cTn id="116" dur="1" fill="hold">
                                          <p:stCondLst>
                                            <p:cond delay="0"/>
                                          </p:stCondLst>
                                        </p:cTn>
                                        <p:tgtEl>
                                          <p:spTgt spid="62"/>
                                        </p:tgtEl>
                                        <p:attrNameLst>
                                          <p:attrName>style.visibility</p:attrName>
                                        </p:attrNameLst>
                                      </p:cBhvr>
                                      <p:to>
                                        <p:strVal val="visible"/>
                                      </p:to>
                                    </p:set>
                                    <p:animEffect transition="in" filter="fade">
                                      <p:cBhvr>
                                        <p:cTn id="117" dur="400"/>
                                        <p:tgtEl>
                                          <p:spTgt spid="62"/>
                                        </p:tgtEl>
                                      </p:cBhvr>
                                    </p:animEffect>
                                  </p:childTnLst>
                                </p:cTn>
                              </p:par>
                              <p:par>
                                <p:cTn id="118" presetID="42" presetClass="path" presetSubtype="0" decel="100000" fill="hold" grpId="1" nodeType="withEffect">
                                  <p:stCondLst>
                                    <p:cond delay="300"/>
                                  </p:stCondLst>
                                  <p:childTnLst>
                                    <p:animMotion origin="layout" path="M 4.375E-6 3.7037E-7 L 4.375E-6 0.0963 " pathEditMode="relative" rAng="0" ptsTypes="AA">
                                      <p:cBhvr>
                                        <p:cTn id="119" dur="700" spd="-100000" fill="hold"/>
                                        <p:tgtEl>
                                          <p:spTgt spid="62"/>
                                        </p:tgtEl>
                                        <p:attrNameLst>
                                          <p:attrName>ppt_x</p:attrName>
                                          <p:attrName>ppt_y</p:attrName>
                                        </p:attrNameLst>
                                      </p:cBhvr>
                                      <p:rCtr x="0" y="4815"/>
                                    </p:animMotion>
                                  </p:childTnLst>
                                </p:cTn>
                              </p:par>
                              <p:par>
                                <p:cTn id="120" presetID="10" presetClass="entr" presetSubtype="0" fill="hold" grpId="0" nodeType="withEffect">
                                  <p:stCondLst>
                                    <p:cond delay="600"/>
                                  </p:stCondLst>
                                  <p:childTnLst>
                                    <p:set>
                                      <p:cBhvr>
                                        <p:cTn id="121" dur="1" fill="hold">
                                          <p:stCondLst>
                                            <p:cond delay="0"/>
                                          </p:stCondLst>
                                        </p:cTn>
                                        <p:tgtEl>
                                          <p:spTgt spid="90"/>
                                        </p:tgtEl>
                                        <p:attrNameLst>
                                          <p:attrName>style.visibility</p:attrName>
                                        </p:attrNameLst>
                                      </p:cBhvr>
                                      <p:to>
                                        <p:strVal val="visible"/>
                                      </p:to>
                                    </p:set>
                                    <p:animEffect transition="in" filter="fade">
                                      <p:cBhvr>
                                        <p:cTn id="122" dur="400"/>
                                        <p:tgtEl>
                                          <p:spTgt spid="90"/>
                                        </p:tgtEl>
                                      </p:cBhvr>
                                    </p:animEffect>
                                  </p:childTnLst>
                                </p:cTn>
                              </p:par>
                              <p:par>
                                <p:cTn id="123" presetID="42" presetClass="path" presetSubtype="0" decel="100000" fill="hold" grpId="1" nodeType="withEffect">
                                  <p:stCondLst>
                                    <p:cond delay="300"/>
                                  </p:stCondLst>
                                  <p:childTnLst>
                                    <p:animMotion origin="layout" path="M -4.16667E-6 3.7037E-7 L -4.16667E-6 0.0963 " pathEditMode="relative" rAng="0" ptsTypes="AA">
                                      <p:cBhvr>
                                        <p:cTn id="124" dur="700" spd="-100000" fill="hold"/>
                                        <p:tgtEl>
                                          <p:spTgt spid="90"/>
                                        </p:tgtEl>
                                        <p:attrNameLst>
                                          <p:attrName>ppt_x</p:attrName>
                                          <p:attrName>ppt_y</p:attrName>
                                        </p:attrNameLst>
                                      </p:cBhvr>
                                      <p:rCtr x="0" y="4815"/>
                                    </p:animMotion>
                                  </p:childTnLst>
                                </p:cTn>
                              </p:par>
                              <p:par>
                                <p:cTn id="125" presetID="10" presetClass="entr" presetSubtype="0" fill="hold" grpId="0" nodeType="withEffect">
                                  <p:stCondLst>
                                    <p:cond delay="600"/>
                                  </p:stCondLst>
                                  <p:childTnLst>
                                    <p:set>
                                      <p:cBhvr>
                                        <p:cTn id="126" dur="1" fill="hold">
                                          <p:stCondLst>
                                            <p:cond delay="0"/>
                                          </p:stCondLst>
                                        </p:cTn>
                                        <p:tgtEl>
                                          <p:spTgt spid="67"/>
                                        </p:tgtEl>
                                        <p:attrNameLst>
                                          <p:attrName>style.visibility</p:attrName>
                                        </p:attrNameLst>
                                      </p:cBhvr>
                                      <p:to>
                                        <p:strVal val="visible"/>
                                      </p:to>
                                    </p:set>
                                    <p:animEffect transition="in" filter="fade">
                                      <p:cBhvr>
                                        <p:cTn id="127" dur="400"/>
                                        <p:tgtEl>
                                          <p:spTgt spid="67"/>
                                        </p:tgtEl>
                                      </p:cBhvr>
                                    </p:animEffect>
                                  </p:childTnLst>
                                </p:cTn>
                              </p:par>
                              <p:par>
                                <p:cTn id="128" presetID="42" presetClass="path" presetSubtype="0" decel="100000" fill="hold" grpId="1" nodeType="withEffect">
                                  <p:stCondLst>
                                    <p:cond delay="300"/>
                                  </p:stCondLst>
                                  <p:childTnLst>
                                    <p:animMotion origin="layout" path="M 1.25E-6 3.33333E-6 L 1.25E-6 -0.09537 " pathEditMode="relative" rAng="0" ptsTypes="AA">
                                      <p:cBhvr>
                                        <p:cTn id="129" dur="700" spd="-100000" fill="hold"/>
                                        <p:tgtEl>
                                          <p:spTgt spid="67"/>
                                        </p:tgtEl>
                                        <p:attrNameLst>
                                          <p:attrName>ppt_x</p:attrName>
                                          <p:attrName>ppt_y</p:attrName>
                                        </p:attrNameLst>
                                      </p:cBhvr>
                                      <p:rCtr x="0" y="-4769"/>
                                    </p:animMotion>
                                  </p:childTnLst>
                                </p:cTn>
                              </p:par>
                              <p:par>
                                <p:cTn id="130" presetID="10" presetClass="entr" presetSubtype="0" fill="hold" grpId="0" nodeType="withEffect">
                                  <p:stCondLst>
                                    <p:cond delay="600"/>
                                  </p:stCondLst>
                                  <p:childTnLst>
                                    <p:set>
                                      <p:cBhvr>
                                        <p:cTn id="131" dur="1" fill="hold">
                                          <p:stCondLst>
                                            <p:cond delay="0"/>
                                          </p:stCondLst>
                                        </p:cTn>
                                        <p:tgtEl>
                                          <p:spTgt spid="70"/>
                                        </p:tgtEl>
                                        <p:attrNameLst>
                                          <p:attrName>style.visibility</p:attrName>
                                        </p:attrNameLst>
                                      </p:cBhvr>
                                      <p:to>
                                        <p:strVal val="visible"/>
                                      </p:to>
                                    </p:set>
                                    <p:animEffect transition="in" filter="fade">
                                      <p:cBhvr>
                                        <p:cTn id="132" dur="400"/>
                                        <p:tgtEl>
                                          <p:spTgt spid="70"/>
                                        </p:tgtEl>
                                      </p:cBhvr>
                                    </p:animEffect>
                                  </p:childTnLst>
                                </p:cTn>
                              </p:par>
                              <p:par>
                                <p:cTn id="133" presetID="42" presetClass="path" presetSubtype="0" decel="100000" fill="hold" grpId="1" nodeType="withEffect">
                                  <p:stCondLst>
                                    <p:cond delay="300"/>
                                  </p:stCondLst>
                                  <p:childTnLst>
                                    <p:animMotion origin="layout" path="M 2.70833E-6 3.33333E-6 L 2.70833E-6 -0.09537 " pathEditMode="relative" rAng="0" ptsTypes="AA">
                                      <p:cBhvr>
                                        <p:cTn id="134" dur="700" spd="-100000" fill="hold"/>
                                        <p:tgtEl>
                                          <p:spTgt spid="70"/>
                                        </p:tgtEl>
                                        <p:attrNameLst>
                                          <p:attrName>ppt_x</p:attrName>
                                          <p:attrName>ppt_y</p:attrName>
                                        </p:attrNameLst>
                                      </p:cBhvr>
                                      <p:rCtr x="0" y="-4769"/>
                                    </p:animMotion>
                                  </p:childTnLst>
                                </p:cTn>
                              </p:par>
                              <p:par>
                                <p:cTn id="135" presetID="10" presetClass="entr" presetSubtype="0" fill="hold" grpId="0" nodeType="withEffect">
                                  <p:stCondLst>
                                    <p:cond delay="600"/>
                                  </p:stCondLst>
                                  <p:childTnLst>
                                    <p:set>
                                      <p:cBhvr>
                                        <p:cTn id="136" dur="1" fill="hold">
                                          <p:stCondLst>
                                            <p:cond delay="0"/>
                                          </p:stCondLst>
                                        </p:cTn>
                                        <p:tgtEl>
                                          <p:spTgt spid="76"/>
                                        </p:tgtEl>
                                        <p:attrNameLst>
                                          <p:attrName>style.visibility</p:attrName>
                                        </p:attrNameLst>
                                      </p:cBhvr>
                                      <p:to>
                                        <p:strVal val="visible"/>
                                      </p:to>
                                    </p:set>
                                    <p:animEffect transition="in" filter="fade">
                                      <p:cBhvr>
                                        <p:cTn id="137" dur="400"/>
                                        <p:tgtEl>
                                          <p:spTgt spid="76"/>
                                        </p:tgtEl>
                                      </p:cBhvr>
                                    </p:animEffect>
                                  </p:childTnLst>
                                </p:cTn>
                              </p:par>
                              <p:par>
                                <p:cTn id="138" presetID="42" presetClass="path" presetSubtype="0" decel="100000" fill="hold" grpId="1" nodeType="withEffect">
                                  <p:stCondLst>
                                    <p:cond delay="300"/>
                                  </p:stCondLst>
                                  <p:childTnLst>
                                    <p:animMotion origin="layout" path="M 4.375E-6 3.33333E-6 L 4.375E-6 -0.09537 " pathEditMode="relative" rAng="0" ptsTypes="AA">
                                      <p:cBhvr>
                                        <p:cTn id="139" dur="700" spd="-100000" fill="hold"/>
                                        <p:tgtEl>
                                          <p:spTgt spid="76"/>
                                        </p:tgtEl>
                                        <p:attrNameLst>
                                          <p:attrName>ppt_x</p:attrName>
                                          <p:attrName>ppt_y</p:attrName>
                                        </p:attrNameLst>
                                      </p:cBhvr>
                                      <p:rCtr x="0" y="-4769"/>
                                    </p:animMotion>
                                  </p:childTnLst>
                                </p:cTn>
                              </p:par>
                              <p:par>
                                <p:cTn id="140" presetID="10" presetClass="entr" presetSubtype="0" fill="hold" grpId="0" nodeType="withEffect">
                                  <p:stCondLst>
                                    <p:cond delay="600"/>
                                  </p:stCondLst>
                                  <p:childTnLst>
                                    <p:set>
                                      <p:cBhvr>
                                        <p:cTn id="141" dur="1" fill="hold">
                                          <p:stCondLst>
                                            <p:cond delay="0"/>
                                          </p:stCondLst>
                                        </p:cTn>
                                        <p:tgtEl>
                                          <p:spTgt spid="92"/>
                                        </p:tgtEl>
                                        <p:attrNameLst>
                                          <p:attrName>style.visibility</p:attrName>
                                        </p:attrNameLst>
                                      </p:cBhvr>
                                      <p:to>
                                        <p:strVal val="visible"/>
                                      </p:to>
                                    </p:set>
                                    <p:animEffect transition="in" filter="fade">
                                      <p:cBhvr>
                                        <p:cTn id="142" dur="400"/>
                                        <p:tgtEl>
                                          <p:spTgt spid="92"/>
                                        </p:tgtEl>
                                      </p:cBhvr>
                                    </p:animEffect>
                                  </p:childTnLst>
                                </p:cTn>
                              </p:par>
                              <p:par>
                                <p:cTn id="143" presetID="42" presetClass="path" presetSubtype="0" decel="100000" fill="hold" grpId="1" nodeType="withEffect">
                                  <p:stCondLst>
                                    <p:cond delay="300"/>
                                  </p:stCondLst>
                                  <p:childTnLst>
                                    <p:animMotion origin="layout" path="M -4.16667E-6 3.33333E-6 L -4.16667E-6 -0.09537 " pathEditMode="relative" rAng="0" ptsTypes="AA">
                                      <p:cBhvr>
                                        <p:cTn id="144" dur="700" spd="-100000" fill="hold"/>
                                        <p:tgtEl>
                                          <p:spTgt spid="92"/>
                                        </p:tgtEl>
                                        <p:attrNameLst>
                                          <p:attrName>ppt_x</p:attrName>
                                          <p:attrName>ppt_y</p:attrName>
                                        </p:attrNameLst>
                                      </p:cBhvr>
                                      <p:rCtr x="0" y="-4769"/>
                                    </p:animMotion>
                                  </p:childTnLst>
                                </p:cTn>
                              </p:par>
                              <p:par>
                                <p:cTn id="145" presetID="10" presetClass="entr" presetSubtype="0" fill="hold" grpId="0" nodeType="withEffect">
                                  <p:stCondLst>
                                    <p:cond delay="0"/>
                                  </p:stCondLst>
                                  <p:childTnLst>
                                    <p:set>
                                      <p:cBhvr>
                                        <p:cTn id="146" dur="1" fill="hold">
                                          <p:stCondLst>
                                            <p:cond delay="0"/>
                                          </p:stCondLst>
                                        </p:cTn>
                                        <p:tgtEl>
                                          <p:spTgt spid="49"/>
                                        </p:tgtEl>
                                        <p:attrNameLst>
                                          <p:attrName>style.visibility</p:attrName>
                                        </p:attrNameLst>
                                      </p:cBhvr>
                                      <p:to>
                                        <p:strVal val="visible"/>
                                      </p:to>
                                    </p:set>
                                    <p:animEffect transition="in" filter="fade">
                                      <p:cBhvr>
                                        <p:cTn id="147" dur="500"/>
                                        <p:tgtEl>
                                          <p:spTgt spid="49"/>
                                        </p:tgtEl>
                                      </p:cBhvr>
                                    </p:animEffect>
                                  </p:childTnLst>
                                </p:cTn>
                              </p:par>
                              <p:par>
                                <p:cTn id="148" presetID="42" presetClass="path" presetSubtype="0" decel="100000" fill="hold" grpId="1" nodeType="withEffect">
                                  <p:stCondLst>
                                    <p:cond delay="0"/>
                                  </p:stCondLst>
                                  <p:childTnLst>
                                    <p:animMotion origin="layout" path="M 3.75E-6 4.81481E-6 L 3.75E-6 0.04583 " pathEditMode="relative" rAng="0" ptsTypes="AA">
                                      <p:cBhvr>
                                        <p:cTn id="149" dur="500" spd="-100000" fill="hold"/>
                                        <p:tgtEl>
                                          <p:spTgt spid="49"/>
                                        </p:tgtEl>
                                        <p:attrNameLst>
                                          <p:attrName>ppt_x</p:attrName>
                                          <p:attrName>ppt_y</p:attrName>
                                        </p:attrNameLst>
                                      </p:cBhvr>
                                      <p:rCtr x="0" y="229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P spid="51" grpId="1" animBg="1"/>
      <p:bldP spid="51" grpId="2" animBg="1"/>
      <p:bldP spid="47" grpId="0" animBg="1"/>
      <p:bldP spid="47" grpId="1" animBg="1"/>
      <p:bldP spid="47" grpId="2" animBg="1"/>
      <p:bldP spid="62" grpId="0"/>
      <p:bldP spid="62" grpId="1"/>
      <p:bldP spid="63" grpId="0" animBg="1"/>
      <p:bldP spid="63" grpId="1" animBg="1"/>
      <p:bldP spid="76" grpId="0"/>
      <p:bldP spid="76" grpId="1"/>
      <p:bldP spid="88" grpId="0" animBg="1"/>
      <p:bldP spid="88" grpId="1" animBg="1"/>
      <p:bldP spid="88" grpId="2" animBg="1"/>
      <p:bldP spid="89" grpId="0" animBg="1"/>
      <p:bldP spid="89" grpId="1" animBg="1"/>
      <p:bldP spid="89" grpId="2" animBg="1"/>
      <p:bldP spid="90" grpId="0"/>
      <p:bldP spid="90" grpId="1"/>
      <p:bldP spid="91" grpId="0" animBg="1"/>
      <p:bldP spid="91" grpId="1" animBg="1"/>
      <p:bldP spid="92" grpId="0"/>
      <p:bldP spid="92" grpId="1"/>
      <p:bldP spid="94" grpId="0" animBg="1"/>
      <p:bldP spid="94" grpId="1" animBg="1"/>
      <p:bldP spid="50" grpId="0" animBg="1"/>
      <p:bldP spid="50" grpId="1" animBg="1"/>
      <p:bldP spid="50" grpId="2" animBg="1"/>
      <p:bldP spid="46" grpId="0" animBg="1"/>
      <p:bldP spid="46" grpId="1" animBg="1"/>
      <p:bldP spid="46" grpId="2" animBg="1"/>
      <p:bldP spid="59" grpId="0"/>
      <p:bldP spid="59" grpId="1"/>
      <p:bldP spid="65" grpId="0" animBg="1"/>
      <p:bldP spid="65" grpId="1" animBg="1"/>
      <p:bldP spid="70" grpId="0"/>
      <p:bldP spid="70" grpId="1"/>
      <p:bldP spid="71" grpId="0" animBg="1"/>
      <p:bldP spid="71" grpId="1" animBg="1"/>
      <p:bldP spid="41" grpId="0" animBg="1"/>
      <p:bldP spid="41" grpId="1" animBg="1"/>
      <p:bldP spid="87" grpId="0" animBg="1"/>
      <p:bldP spid="87" grpId="1" animBg="1"/>
      <p:bldP spid="40" grpId="0" animBg="1"/>
      <p:bldP spid="40" grpId="1" animBg="1"/>
      <p:bldP spid="38" grpId="0" animBg="1"/>
      <p:bldP spid="38" grpId="1" animBg="1"/>
      <p:bldP spid="48" grpId="0" animBg="1"/>
      <p:bldP spid="48" grpId="1" animBg="1"/>
      <p:bldP spid="48" grpId="2" animBg="1"/>
      <p:bldP spid="44" grpId="0" animBg="1"/>
      <p:bldP spid="44" grpId="1" animBg="1"/>
      <p:bldP spid="44" grpId="2" animBg="1"/>
      <p:bldP spid="53" grpId="0"/>
      <p:bldP spid="53" grpId="1"/>
      <p:bldP spid="64" grpId="0" animBg="1"/>
      <p:bldP spid="64" grpId="1" animBg="1"/>
      <p:bldP spid="67" grpId="0"/>
      <p:bldP spid="67" grpId="1"/>
      <p:bldP spid="80" grpId="0" animBg="1"/>
      <p:bldP spid="80" grpId="1" animBg="1"/>
      <p:bldP spid="49" grpId="0"/>
      <p:bldP spid="49" grpId="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Right Arrow 70"/>
          <p:cNvSpPr/>
          <p:nvPr/>
        </p:nvSpPr>
        <p:spPr>
          <a:xfrm rot="10800000">
            <a:off x="3426282" y="5438408"/>
            <a:ext cx="5493183" cy="358175"/>
          </a:xfrm>
          <a:prstGeom prst="rightArrow">
            <a:avLst>
              <a:gd name="adj1" fmla="val 50000"/>
              <a:gd name="adj2" fmla="val 73537"/>
            </a:avLst>
          </a:prstGeom>
          <a:solidFill>
            <a:srgbClr val="B1B1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34" tIns="93234" rIns="93234" bIns="93234" numCol="1" spcCol="0" rtlCol="0" fromWordArt="0" anchor="b" anchorCtr="0" forceAA="0" compatLnSpc="1">
            <a:prstTxWarp prst="textNoShape">
              <a:avLst/>
            </a:prstTxWarp>
            <a:noAutofit/>
          </a:bodyPr>
          <a:lstStyle/>
          <a:p>
            <a:pPr algn="r" defTabSz="932384"/>
            <a:endParaRPr lang="en-US" sz="1224">
              <a:gradFill>
                <a:gsLst>
                  <a:gs pos="98571">
                    <a:schemeClr val="tx1"/>
                  </a:gs>
                  <a:gs pos="72857">
                    <a:schemeClr val="tx1"/>
                  </a:gs>
                </a:gsLst>
                <a:lin ang="5400000" scaled="1"/>
              </a:gradFill>
              <a:latin typeface="Segoe UI"/>
            </a:endParaRPr>
          </a:p>
        </p:txBody>
      </p:sp>
      <p:sp>
        <p:nvSpPr>
          <p:cNvPr id="68" name="Right Arrow 67"/>
          <p:cNvSpPr/>
          <p:nvPr/>
        </p:nvSpPr>
        <p:spPr>
          <a:xfrm>
            <a:off x="2830283" y="2167459"/>
            <a:ext cx="7056979" cy="630494"/>
          </a:xfrm>
          <a:prstGeom prst="rightArrow">
            <a:avLst>
              <a:gd name="adj1" fmla="val 50000"/>
              <a:gd name="adj2" fmla="val 53583"/>
            </a:avLst>
          </a:prstGeom>
          <a:solidFill>
            <a:srgbClr val="B1B1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34" tIns="93234" rIns="93234" bIns="93234" numCol="1" spcCol="0" rtlCol="0" fromWordArt="0" anchor="b" anchorCtr="0" forceAA="0" compatLnSpc="1">
            <a:prstTxWarp prst="textNoShape">
              <a:avLst/>
            </a:prstTxWarp>
            <a:noAutofit/>
          </a:bodyPr>
          <a:lstStyle/>
          <a:p>
            <a:pPr algn="r" defTabSz="932384"/>
            <a:endParaRPr lang="en-US" sz="1224">
              <a:gradFill>
                <a:gsLst>
                  <a:gs pos="98571">
                    <a:schemeClr val="tx1"/>
                  </a:gs>
                  <a:gs pos="72857">
                    <a:schemeClr val="tx1"/>
                  </a:gs>
                </a:gsLst>
                <a:lin ang="5400000" scaled="1"/>
              </a:gradFill>
              <a:latin typeface="Segoe UI"/>
            </a:endParaRPr>
          </a:p>
        </p:txBody>
      </p:sp>
      <p:grpSp>
        <p:nvGrpSpPr>
          <p:cNvPr id="14" name="Group 13"/>
          <p:cNvGrpSpPr/>
          <p:nvPr/>
        </p:nvGrpSpPr>
        <p:grpSpPr>
          <a:xfrm>
            <a:off x="951045" y="1297585"/>
            <a:ext cx="2038534" cy="1975130"/>
            <a:chOff x="930885" y="1271952"/>
            <a:chExt cx="1999028" cy="1936852"/>
          </a:xfrm>
        </p:grpSpPr>
        <p:sp>
          <p:nvSpPr>
            <p:cNvPr id="66" name="Rounded Rectangle 65"/>
            <p:cNvSpPr/>
            <p:nvPr/>
          </p:nvSpPr>
          <p:spPr>
            <a:xfrm>
              <a:off x="1163124" y="1700637"/>
              <a:ext cx="1614600" cy="1508167"/>
            </a:xfrm>
            <a:prstGeom prst="roundRect">
              <a:avLst>
                <a:gd name="adj" fmla="val 5783"/>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34" tIns="93234" rIns="93234" bIns="93234" numCol="1" spcCol="0" rtlCol="0" fromWordArt="0" anchor="b" anchorCtr="0" forceAA="0" compatLnSpc="1">
              <a:prstTxWarp prst="textNoShape">
                <a:avLst/>
              </a:prstTxWarp>
              <a:noAutofit/>
            </a:bodyPr>
            <a:lstStyle/>
            <a:p>
              <a:pPr algn="r" defTabSz="932384">
                <a:defRPr/>
              </a:pPr>
              <a:endParaRPr lang="en-US" sz="1224" err="1">
                <a:gradFill>
                  <a:gsLst>
                    <a:gs pos="98571">
                      <a:schemeClr val="tx1"/>
                    </a:gs>
                    <a:gs pos="72857">
                      <a:schemeClr val="tx1"/>
                    </a:gs>
                  </a:gsLst>
                  <a:lin ang="5400000" scaled="1"/>
                </a:gradFill>
                <a:latin typeface="Segoe UI"/>
              </a:endParaRPr>
            </a:p>
          </p:txBody>
        </p:sp>
        <p:sp>
          <p:nvSpPr>
            <p:cNvPr id="4" name="TextBox 12"/>
            <p:cNvSpPr txBox="1"/>
            <p:nvPr/>
          </p:nvSpPr>
          <p:spPr>
            <a:xfrm>
              <a:off x="930885" y="1271952"/>
              <a:ext cx="1999028" cy="359087"/>
            </a:xfrm>
            <a:prstGeom prst="rect">
              <a:avLst/>
            </a:prstGeom>
          </p:spPr>
          <p:txBody>
            <a:bodyPr vert="horz" wrap="square" lIns="93234" tIns="93234" rIns="93234" bIns="93234" rtlCol="0" anchor="t">
              <a:noAutofit/>
            </a:bodyPr>
            <a:lstStyle/>
            <a:p>
              <a:pPr marL="237915" indent="-237915" algn="ctr" defTabSz="932384">
                <a:defRPr/>
              </a:pPr>
              <a:r>
                <a:rPr lang="en-US" sz="1632">
                  <a:gradFill>
                    <a:gsLst>
                      <a:gs pos="98571">
                        <a:schemeClr val="tx1"/>
                      </a:gs>
                      <a:gs pos="72857">
                        <a:schemeClr val="tx1"/>
                      </a:gs>
                    </a:gsLst>
                    <a:lin ang="5400000" scaled="1"/>
                  </a:gradFill>
                  <a:latin typeface="Segoe UI"/>
                  <a:ea typeface="Segoe UI" pitchFamily="34" charset="0"/>
                  <a:cs typeface="Segoe UI" pitchFamily="34" charset="0"/>
                </a:rPr>
                <a:t>2) Code repository</a:t>
              </a:r>
            </a:p>
          </p:txBody>
        </p:sp>
        <p:pic>
          <p:nvPicPr>
            <p:cNvPr id="26" name="Picture 25"/>
            <p:cNvPicPr>
              <a:picLocks noChangeAspect="1"/>
            </p:cNvPicPr>
            <p:nvPr/>
          </p:nvPicPr>
          <p:blipFill>
            <a:blip r:embed="rId3">
              <a:clrChange>
                <a:clrFrom>
                  <a:srgbClr val="FFFFFF"/>
                </a:clrFrom>
                <a:clrTo>
                  <a:srgbClr val="FFFFFF">
                    <a:alpha val="0"/>
                  </a:srgbClr>
                </a:clrTo>
              </a:clrChange>
            </a:blip>
            <a:stretch>
              <a:fillRect/>
            </a:stretch>
          </p:blipFill>
          <p:spPr>
            <a:xfrm>
              <a:off x="1437414" y="2095964"/>
              <a:ext cx="1044949" cy="681651"/>
            </a:xfrm>
            <a:prstGeom prst="rect">
              <a:avLst/>
            </a:prstGeom>
          </p:spPr>
        </p:pic>
      </p:grpSp>
      <p:grpSp>
        <p:nvGrpSpPr>
          <p:cNvPr id="15" name="Group 14"/>
          <p:cNvGrpSpPr/>
          <p:nvPr/>
        </p:nvGrpSpPr>
        <p:grpSpPr>
          <a:xfrm>
            <a:off x="3275415" y="1298144"/>
            <a:ext cx="1646509" cy="1974572"/>
            <a:chOff x="3210208" y="1272500"/>
            <a:chExt cx="1614600" cy="1936305"/>
          </a:xfrm>
        </p:grpSpPr>
        <p:sp>
          <p:nvSpPr>
            <p:cNvPr id="45" name="Rounded Rectangle 44"/>
            <p:cNvSpPr/>
            <p:nvPr/>
          </p:nvSpPr>
          <p:spPr>
            <a:xfrm>
              <a:off x="3210208" y="1700638"/>
              <a:ext cx="1614600" cy="1508167"/>
            </a:xfrm>
            <a:prstGeom prst="roundRect">
              <a:avLst>
                <a:gd name="adj" fmla="val 5783"/>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34" tIns="93234" rIns="93234" bIns="93234" numCol="1" spcCol="0" rtlCol="0" fromWordArt="0" anchor="b" anchorCtr="0" forceAA="0" compatLnSpc="1">
              <a:prstTxWarp prst="textNoShape">
                <a:avLst/>
              </a:prstTxWarp>
              <a:noAutofit/>
            </a:bodyPr>
            <a:lstStyle/>
            <a:p>
              <a:pPr algn="r" defTabSz="932384">
                <a:defRPr/>
              </a:pPr>
              <a:endParaRPr lang="en-US" sz="1224" err="1">
                <a:gradFill>
                  <a:gsLst>
                    <a:gs pos="98571">
                      <a:schemeClr val="tx1"/>
                    </a:gs>
                    <a:gs pos="72857">
                      <a:schemeClr val="tx1"/>
                    </a:gs>
                  </a:gsLst>
                  <a:lin ang="5400000" scaled="1"/>
                </a:gradFill>
                <a:latin typeface="Segoe UI"/>
              </a:endParaRPr>
            </a:p>
          </p:txBody>
        </p:sp>
        <p:sp>
          <p:nvSpPr>
            <p:cNvPr id="56" name="TextBox 55"/>
            <p:cNvSpPr txBox="1"/>
            <p:nvPr/>
          </p:nvSpPr>
          <p:spPr>
            <a:xfrm>
              <a:off x="3210208" y="1272500"/>
              <a:ext cx="1614600" cy="359087"/>
            </a:xfrm>
            <a:prstGeom prst="rect">
              <a:avLst/>
            </a:prstGeom>
          </p:spPr>
          <p:txBody>
            <a:bodyPr vert="horz" wrap="square" lIns="93234" tIns="93234" rIns="93234" bIns="93234" rtlCol="0" anchor="t">
              <a:noAutofit/>
            </a:bodyPr>
            <a:lstStyle/>
            <a:p>
              <a:pPr marL="237915" indent="-237915" algn="ctr" defTabSz="932384">
                <a:defRPr/>
              </a:pPr>
              <a:r>
                <a:rPr lang="en-US" sz="1632">
                  <a:gradFill>
                    <a:gsLst>
                      <a:gs pos="98571">
                        <a:schemeClr val="tx1"/>
                      </a:gs>
                      <a:gs pos="72857">
                        <a:schemeClr val="tx1"/>
                      </a:gs>
                    </a:gsLst>
                    <a:lin ang="5400000" scaled="1"/>
                  </a:gradFill>
                  <a:latin typeface="Segoe UI"/>
                  <a:ea typeface="Segoe UI" pitchFamily="34" charset="0"/>
                  <a:cs typeface="Segoe UI" pitchFamily="34" charset="0"/>
                </a:rPr>
                <a:t>3) Build</a:t>
              </a:r>
            </a:p>
          </p:txBody>
        </p:sp>
        <p:pic>
          <p:nvPicPr>
            <p:cNvPr id="53" name="Picture 52"/>
            <p:cNvPicPr>
              <a:picLocks noChangeAspect="1"/>
            </p:cNvPicPr>
            <p:nvPr/>
          </p:nvPicPr>
          <p:blipFill>
            <a:blip r:embed="rId4">
              <a:duotone>
                <a:prstClr val="black"/>
                <a:schemeClr val="tx2">
                  <a:tint val="45000"/>
                  <a:satMod val="400000"/>
                </a:schemeClr>
              </a:duotone>
              <a:lum bright="-40000" contrast="-40000"/>
            </a:blip>
            <a:stretch>
              <a:fillRect/>
            </a:stretch>
          </p:blipFill>
          <p:spPr>
            <a:xfrm>
              <a:off x="3397918" y="1997093"/>
              <a:ext cx="1230171" cy="963067"/>
            </a:xfrm>
            <a:prstGeom prst="rect">
              <a:avLst/>
            </a:prstGeom>
            <a:noFill/>
          </p:spPr>
        </p:pic>
        <p:pic>
          <p:nvPicPr>
            <p:cNvPr id="52" name="Picture 51"/>
            <p:cNvPicPr>
              <a:picLocks noChangeAspect="1"/>
            </p:cNvPicPr>
            <p:nvPr/>
          </p:nvPicPr>
          <p:blipFill>
            <a:blip r:embed="rId3">
              <a:clrChange>
                <a:clrFrom>
                  <a:srgbClr val="FFFFFF"/>
                </a:clrFrom>
                <a:clrTo>
                  <a:srgbClr val="FFFFFF">
                    <a:alpha val="0"/>
                  </a:srgbClr>
                </a:clrTo>
              </a:clrChange>
            </a:blip>
            <a:stretch>
              <a:fillRect/>
            </a:stretch>
          </p:blipFill>
          <p:spPr>
            <a:xfrm>
              <a:off x="4244975" y="1799243"/>
              <a:ext cx="511657" cy="333857"/>
            </a:xfrm>
            <a:prstGeom prst="rect">
              <a:avLst/>
            </a:prstGeom>
          </p:spPr>
        </p:pic>
      </p:grpSp>
      <p:grpSp>
        <p:nvGrpSpPr>
          <p:cNvPr id="33" name="Group 32"/>
          <p:cNvGrpSpPr/>
          <p:nvPr/>
        </p:nvGrpSpPr>
        <p:grpSpPr>
          <a:xfrm>
            <a:off x="9644350" y="1302799"/>
            <a:ext cx="2038534" cy="1971083"/>
            <a:chOff x="9455715" y="1277065"/>
            <a:chExt cx="1999028" cy="1932884"/>
          </a:xfrm>
        </p:grpSpPr>
        <p:sp>
          <p:nvSpPr>
            <p:cNvPr id="58" name="TextBox 57"/>
            <p:cNvSpPr txBox="1"/>
            <p:nvPr/>
          </p:nvSpPr>
          <p:spPr>
            <a:xfrm>
              <a:off x="9455715" y="1277065"/>
              <a:ext cx="1999028" cy="359087"/>
            </a:xfrm>
            <a:prstGeom prst="rect">
              <a:avLst/>
            </a:prstGeom>
          </p:spPr>
          <p:txBody>
            <a:bodyPr vert="horz" wrap="square" lIns="93234" tIns="93234" rIns="93234" bIns="93234" rtlCol="0" anchor="t">
              <a:noAutofit/>
            </a:bodyPr>
            <a:lstStyle/>
            <a:p>
              <a:pPr marL="237915" indent="-237915" algn="ctr" defTabSz="932384">
                <a:defRPr/>
              </a:pPr>
              <a:r>
                <a:rPr lang="en-US" sz="1632">
                  <a:gradFill>
                    <a:gsLst>
                      <a:gs pos="98571">
                        <a:schemeClr val="tx1"/>
                      </a:gs>
                      <a:gs pos="72857">
                        <a:schemeClr val="tx1"/>
                      </a:gs>
                    </a:gsLst>
                    <a:lin ang="5400000" scaled="1"/>
                  </a:gradFill>
                  <a:latin typeface="Segoe UI"/>
                  <a:ea typeface="Segoe UI" pitchFamily="34" charset="0"/>
                  <a:cs typeface="Segoe UI" pitchFamily="34" charset="0"/>
                </a:rPr>
                <a:t>6) Publish</a:t>
              </a:r>
            </a:p>
          </p:txBody>
        </p:sp>
        <p:grpSp>
          <p:nvGrpSpPr>
            <p:cNvPr id="27" name="Group 26"/>
            <p:cNvGrpSpPr/>
            <p:nvPr/>
          </p:nvGrpSpPr>
          <p:grpSpPr>
            <a:xfrm>
              <a:off x="9705560" y="1701782"/>
              <a:ext cx="1614600" cy="1508167"/>
              <a:chOff x="9705560" y="1701782"/>
              <a:chExt cx="1614600" cy="1508167"/>
            </a:xfrm>
          </p:grpSpPr>
          <p:sp>
            <p:nvSpPr>
              <p:cNvPr id="57" name="Rounded Rectangle 56"/>
              <p:cNvSpPr/>
              <p:nvPr/>
            </p:nvSpPr>
            <p:spPr>
              <a:xfrm>
                <a:off x="9705560" y="1701782"/>
                <a:ext cx="1614600" cy="1508167"/>
              </a:xfrm>
              <a:prstGeom prst="roundRect">
                <a:avLst>
                  <a:gd name="adj" fmla="val 5783"/>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34" tIns="93234" rIns="93234" bIns="93234" numCol="1" spcCol="0" rtlCol="0" fromWordArt="0" anchor="b" anchorCtr="0" forceAA="0" compatLnSpc="1">
                <a:prstTxWarp prst="textNoShape">
                  <a:avLst/>
                </a:prstTxWarp>
                <a:noAutofit/>
              </a:bodyPr>
              <a:lstStyle/>
              <a:p>
                <a:pPr algn="r" defTabSz="932384">
                  <a:defRPr/>
                </a:pPr>
                <a:endParaRPr lang="en-US" sz="1224" err="1">
                  <a:gradFill>
                    <a:gsLst>
                      <a:gs pos="98571">
                        <a:schemeClr val="tx1"/>
                      </a:gs>
                      <a:gs pos="72857">
                        <a:schemeClr val="tx1"/>
                      </a:gs>
                    </a:gsLst>
                    <a:lin ang="5400000" scaled="1"/>
                  </a:gradFill>
                  <a:latin typeface="Segoe UI"/>
                </a:endParaRPr>
              </a:p>
            </p:txBody>
          </p:sp>
          <p:pic>
            <p:nvPicPr>
              <p:cNvPr id="23" name="Picture 22"/>
              <p:cNvPicPr>
                <a:picLocks noChangeAspect="1"/>
              </p:cNvPicPr>
              <p:nvPr/>
            </p:nvPicPr>
            <p:blipFill>
              <a:blip r:embed="rId5">
                <a:duotone>
                  <a:prstClr val="black"/>
                  <a:schemeClr val="tx2">
                    <a:tint val="45000"/>
                    <a:satMod val="400000"/>
                  </a:schemeClr>
                </a:duotone>
                <a:lum bright="-40000" contrast="-40000"/>
              </a:blip>
              <a:stretch>
                <a:fillRect/>
              </a:stretch>
            </p:blipFill>
            <p:spPr>
              <a:xfrm>
                <a:off x="10052026" y="2020914"/>
                <a:ext cx="910026" cy="915425"/>
              </a:xfrm>
              <a:prstGeom prst="rect">
                <a:avLst/>
              </a:prstGeom>
              <a:noFill/>
            </p:spPr>
          </p:pic>
          <p:pic>
            <p:nvPicPr>
              <p:cNvPr id="61" name="Picture 60"/>
              <p:cNvPicPr>
                <a:picLocks noChangeAspect="1"/>
              </p:cNvPicPr>
              <p:nvPr/>
            </p:nvPicPr>
            <p:blipFill>
              <a:blip r:embed="rId6"/>
              <a:stretch>
                <a:fillRect/>
              </a:stretch>
            </p:blipFill>
            <p:spPr>
              <a:xfrm>
                <a:off x="10820400" y="1833425"/>
                <a:ext cx="375934" cy="377844"/>
              </a:xfrm>
              <a:prstGeom prst="rect">
                <a:avLst/>
              </a:prstGeom>
            </p:spPr>
          </p:pic>
        </p:grpSp>
      </p:grpSp>
      <p:grpSp>
        <p:nvGrpSpPr>
          <p:cNvPr id="30" name="Group 29"/>
          <p:cNvGrpSpPr/>
          <p:nvPr/>
        </p:nvGrpSpPr>
        <p:grpSpPr>
          <a:xfrm>
            <a:off x="5102656" y="4871963"/>
            <a:ext cx="2518190" cy="1855564"/>
            <a:chOff x="5002039" y="4777059"/>
            <a:chExt cx="2469388" cy="1819604"/>
          </a:xfrm>
        </p:grpSpPr>
        <p:sp>
          <p:nvSpPr>
            <p:cNvPr id="11" name="TextBox 10"/>
            <p:cNvSpPr txBox="1"/>
            <p:nvPr/>
          </p:nvSpPr>
          <p:spPr>
            <a:xfrm>
              <a:off x="5002039" y="6237576"/>
              <a:ext cx="2469388" cy="359087"/>
            </a:xfrm>
            <a:prstGeom prst="rect">
              <a:avLst/>
            </a:prstGeom>
          </p:spPr>
          <p:txBody>
            <a:bodyPr vert="horz" wrap="square" lIns="93234" tIns="93234" rIns="93234" bIns="93234" rtlCol="0" anchor="t">
              <a:noAutofit/>
            </a:bodyPr>
            <a:lstStyle/>
            <a:p>
              <a:pPr defTabSz="932384">
                <a:defRPr/>
              </a:pPr>
              <a:r>
                <a:rPr lang="en-US" sz="1632">
                  <a:gradFill>
                    <a:gsLst>
                      <a:gs pos="98571">
                        <a:schemeClr val="tx1"/>
                      </a:gs>
                      <a:gs pos="72857">
                        <a:schemeClr val="tx1"/>
                      </a:gs>
                    </a:gsLst>
                    <a:lin ang="5400000" scaled="1"/>
                  </a:gradFill>
                  <a:latin typeface="Segoe UI"/>
                  <a:ea typeface="Segoe UI" pitchFamily="34" charset="0"/>
                  <a:cs typeface="Segoe UI" pitchFamily="34" charset="0"/>
                </a:rPr>
                <a:t>8) Monitor and improve</a:t>
              </a:r>
            </a:p>
          </p:txBody>
        </p:sp>
        <p:sp>
          <p:nvSpPr>
            <p:cNvPr id="12" name="Rounded Rectangle 11"/>
            <p:cNvSpPr/>
            <p:nvPr/>
          </p:nvSpPr>
          <p:spPr>
            <a:xfrm>
              <a:off x="5045844" y="4777059"/>
              <a:ext cx="2199403" cy="1508167"/>
            </a:xfrm>
            <a:prstGeom prst="roundRect">
              <a:avLst>
                <a:gd name="adj" fmla="val 5783"/>
              </a:avLst>
            </a:prstGeom>
            <a:solidFill>
              <a:schemeClr val="tx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34" tIns="93234" rIns="93234" bIns="93234" numCol="1" spcCol="0" rtlCol="0" fromWordArt="0" anchor="b" anchorCtr="0" forceAA="0" compatLnSpc="1">
              <a:prstTxWarp prst="textNoShape">
                <a:avLst/>
              </a:prstTxWarp>
              <a:noAutofit/>
            </a:bodyPr>
            <a:lstStyle/>
            <a:p>
              <a:pPr algn="r" defTabSz="932384">
                <a:defRPr/>
              </a:pPr>
              <a:endParaRPr lang="en-US" sz="1224" err="1">
                <a:gradFill>
                  <a:gsLst>
                    <a:gs pos="98571">
                      <a:schemeClr val="tx1"/>
                    </a:gs>
                    <a:gs pos="72857">
                      <a:schemeClr val="tx1"/>
                    </a:gs>
                  </a:gsLst>
                  <a:lin ang="5400000" scaled="1"/>
                </a:gradFill>
                <a:latin typeface="Segoe UI"/>
              </a:endParaRPr>
            </a:p>
          </p:txBody>
        </p:sp>
        <p:pic>
          <p:nvPicPr>
            <p:cNvPr id="28" name="Picture 27"/>
            <p:cNvPicPr>
              <a:picLocks noChangeAspect="1"/>
            </p:cNvPicPr>
            <p:nvPr/>
          </p:nvPicPr>
          <p:blipFill>
            <a:blip r:embed="rId7"/>
            <a:stretch>
              <a:fillRect/>
            </a:stretch>
          </p:blipFill>
          <p:spPr>
            <a:xfrm>
              <a:off x="5173167" y="4869185"/>
              <a:ext cx="1956549" cy="1334808"/>
            </a:xfrm>
            <a:prstGeom prst="rect">
              <a:avLst/>
            </a:prstGeom>
            <a:ln>
              <a:solidFill>
                <a:schemeClr val="tx2">
                  <a:lumMod val="50000"/>
                </a:schemeClr>
              </a:solidFill>
            </a:ln>
          </p:spPr>
        </p:pic>
        <p:pic>
          <p:nvPicPr>
            <p:cNvPr id="31" name="Picture 3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227898" y="5144832"/>
              <a:ext cx="1829824" cy="964612"/>
            </a:xfrm>
            <a:prstGeom prst="rect">
              <a:avLst/>
            </a:prstGeom>
          </p:spPr>
        </p:pic>
      </p:grpSp>
      <p:grpSp>
        <p:nvGrpSpPr>
          <p:cNvPr id="10" name="Group 9"/>
          <p:cNvGrpSpPr/>
          <p:nvPr/>
        </p:nvGrpSpPr>
        <p:grpSpPr>
          <a:xfrm>
            <a:off x="1486629" y="3272713"/>
            <a:ext cx="1091379" cy="2849719"/>
            <a:chOff x="1456088" y="3208803"/>
            <a:chExt cx="1070229" cy="2794492"/>
          </a:xfrm>
        </p:grpSpPr>
        <p:sp>
          <p:nvSpPr>
            <p:cNvPr id="19" name="Right Arrow 18"/>
            <p:cNvSpPr/>
            <p:nvPr/>
          </p:nvSpPr>
          <p:spPr>
            <a:xfrm rot="16200000">
              <a:off x="929910" y="4406887"/>
              <a:ext cx="2794492" cy="398323"/>
            </a:xfrm>
            <a:prstGeom prst="rightArrow">
              <a:avLst>
                <a:gd name="adj1" fmla="val 50000"/>
                <a:gd name="adj2" fmla="val 73537"/>
              </a:avLst>
            </a:prstGeom>
            <a:solidFill>
              <a:srgbClr val="B1B1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34" tIns="93234" rIns="93234" bIns="93234" numCol="1" spcCol="0" rtlCol="0" fromWordArt="0" anchor="b" anchorCtr="0" forceAA="0" compatLnSpc="1">
              <a:prstTxWarp prst="textNoShape">
                <a:avLst/>
              </a:prstTxWarp>
              <a:noAutofit/>
            </a:bodyPr>
            <a:lstStyle/>
            <a:p>
              <a:pPr algn="r" defTabSz="932384">
                <a:defRPr/>
              </a:pPr>
              <a:endParaRPr lang="en-US" sz="1224" err="1">
                <a:gradFill>
                  <a:gsLst>
                    <a:gs pos="98571">
                      <a:schemeClr val="tx1"/>
                    </a:gs>
                    <a:gs pos="72857">
                      <a:schemeClr val="tx1"/>
                    </a:gs>
                  </a:gsLst>
                  <a:lin ang="5400000" scaled="1"/>
                </a:gradFill>
                <a:latin typeface="Segoe UI"/>
              </a:endParaRPr>
            </a:p>
          </p:txBody>
        </p:sp>
        <p:sp>
          <p:nvSpPr>
            <p:cNvPr id="20" name="Right Arrow 19"/>
            <p:cNvSpPr/>
            <p:nvPr/>
          </p:nvSpPr>
          <p:spPr>
            <a:xfrm rot="16200000">
              <a:off x="258004" y="4406887"/>
              <a:ext cx="2794491" cy="398323"/>
            </a:xfrm>
            <a:prstGeom prst="rightArrow">
              <a:avLst>
                <a:gd name="adj1" fmla="val 50000"/>
                <a:gd name="adj2" fmla="val 73537"/>
              </a:avLst>
            </a:prstGeom>
            <a:solidFill>
              <a:srgbClr val="B1B1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34" tIns="93234" rIns="93234" bIns="93234" numCol="1" spcCol="0" rtlCol="0" fromWordArt="0" anchor="b" anchorCtr="0" forceAA="0" compatLnSpc="1">
              <a:prstTxWarp prst="textNoShape">
                <a:avLst/>
              </a:prstTxWarp>
              <a:noAutofit/>
            </a:bodyPr>
            <a:lstStyle/>
            <a:p>
              <a:pPr algn="r" defTabSz="932384">
                <a:defRPr/>
              </a:pPr>
              <a:endParaRPr lang="en-US" sz="1224" err="1">
                <a:gradFill>
                  <a:gsLst>
                    <a:gs pos="98571">
                      <a:schemeClr val="tx1"/>
                    </a:gs>
                    <a:gs pos="72857">
                      <a:schemeClr val="tx1"/>
                    </a:gs>
                  </a:gsLst>
                  <a:lin ang="5400000" scaled="1"/>
                </a:gradFill>
                <a:latin typeface="Segoe UI"/>
              </a:endParaRPr>
            </a:p>
          </p:txBody>
        </p:sp>
      </p:grpSp>
      <p:grpSp>
        <p:nvGrpSpPr>
          <p:cNvPr id="3" name="Group 2"/>
          <p:cNvGrpSpPr/>
          <p:nvPr/>
        </p:nvGrpSpPr>
        <p:grpSpPr>
          <a:xfrm>
            <a:off x="659199" y="5017607"/>
            <a:ext cx="2750931" cy="1719926"/>
            <a:chOff x="644695" y="4919881"/>
            <a:chExt cx="2697618" cy="1686594"/>
          </a:xfrm>
        </p:grpSpPr>
        <p:sp>
          <p:nvSpPr>
            <p:cNvPr id="5" name="TextBox 24"/>
            <p:cNvSpPr txBox="1"/>
            <p:nvPr/>
          </p:nvSpPr>
          <p:spPr>
            <a:xfrm>
              <a:off x="1260419" y="6247388"/>
              <a:ext cx="1691485" cy="359087"/>
            </a:xfrm>
            <a:prstGeom prst="rect">
              <a:avLst/>
            </a:prstGeom>
          </p:spPr>
          <p:txBody>
            <a:bodyPr vert="horz" wrap="square" lIns="93234" tIns="93234" rIns="93234" bIns="93234" rtlCol="0" anchor="t">
              <a:noAutofit/>
            </a:bodyPr>
            <a:lstStyle/>
            <a:p>
              <a:pPr defTabSz="932384">
                <a:defRPr/>
              </a:pPr>
              <a:r>
                <a:rPr lang="en-US" sz="1632">
                  <a:gradFill>
                    <a:gsLst>
                      <a:gs pos="98571">
                        <a:schemeClr val="tx1"/>
                      </a:gs>
                      <a:gs pos="72857">
                        <a:schemeClr val="tx1"/>
                      </a:gs>
                    </a:gsLst>
                    <a:lin ang="5400000" scaled="1"/>
                  </a:gradFill>
                  <a:latin typeface="Segoe UI"/>
                  <a:ea typeface="Segoe UI" pitchFamily="34" charset="0"/>
                  <a:cs typeface="Segoe UI" pitchFamily="34" charset="0"/>
                </a:rPr>
                <a:t>1) Develop</a:t>
              </a:r>
            </a:p>
          </p:txBody>
        </p:sp>
        <p:sp>
          <p:nvSpPr>
            <p:cNvPr id="65" name="Rounded Rectangle 64"/>
            <p:cNvSpPr/>
            <p:nvPr/>
          </p:nvSpPr>
          <p:spPr>
            <a:xfrm>
              <a:off x="644695" y="5184207"/>
              <a:ext cx="2697618" cy="1092463"/>
            </a:xfrm>
            <a:prstGeom prst="roundRect">
              <a:avLst>
                <a:gd name="adj" fmla="val 5783"/>
              </a:avLst>
            </a:prstGeom>
            <a:solidFill>
              <a:schemeClr val="tx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34" tIns="93234" rIns="93234" bIns="93234" numCol="1" spcCol="0" rtlCol="0" fromWordArt="0" anchor="b" anchorCtr="0" forceAA="0" compatLnSpc="1">
              <a:prstTxWarp prst="textNoShape">
                <a:avLst/>
              </a:prstTxWarp>
              <a:noAutofit/>
            </a:bodyPr>
            <a:lstStyle/>
            <a:p>
              <a:pPr algn="r" defTabSz="932384">
                <a:defRPr/>
              </a:pPr>
              <a:endParaRPr lang="en-US" sz="1224" err="1">
                <a:gradFill>
                  <a:gsLst>
                    <a:gs pos="98571">
                      <a:schemeClr val="tx1"/>
                    </a:gs>
                    <a:gs pos="72857">
                      <a:schemeClr val="tx1"/>
                    </a:gs>
                  </a:gsLst>
                  <a:lin ang="5400000" scaled="1"/>
                </a:gradFill>
                <a:latin typeface="Segoe UI"/>
              </a:endParaRPr>
            </a:p>
          </p:txBody>
        </p:sp>
        <p:pic>
          <p:nvPicPr>
            <p:cNvPr id="22" name="Picture 21"/>
            <p:cNvPicPr>
              <a:picLocks noChangeAspect="1"/>
            </p:cNvPicPr>
            <p:nvPr/>
          </p:nvPicPr>
          <p:blipFill>
            <a:blip r:embed="rId9">
              <a:grayscl/>
            </a:blip>
            <a:stretch>
              <a:fillRect/>
            </a:stretch>
          </p:blipFill>
          <p:spPr>
            <a:xfrm>
              <a:off x="724318" y="5282660"/>
              <a:ext cx="2538371" cy="891312"/>
            </a:xfrm>
            <a:prstGeom prst="rect">
              <a:avLst/>
            </a:prstGeom>
            <a:solidFill>
              <a:srgbClr val="00B0F0"/>
            </a:solidFill>
          </p:spPr>
        </p:pic>
        <p:pic>
          <p:nvPicPr>
            <p:cNvPr id="42" name="Picture 41"/>
            <p:cNvPicPr>
              <a:picLocks noChangeAspect="1"/>
            </p:cNvPicPr>
            <p:nvPr/>
          </p:nvPicPr>
          <p:blipFill>
            <a:blip r:embed="rId10"/>
            <a:stretch>
              <a:fillRect/>
            </a:stretch>
          </p:blipFill>
          <p:spPr>
            <a:xfrm>
              <a:off x="2083980" y="4919881"/>
              <a:ext cx="497068" cy="485897"/>
            </a:xfrm>
            <a:prstGeom prst="rect">
              <a:avLst/>
            </a:prstGeom>
            <a:ln>
              <a:noFill/>
            </a:ln>
          </p:spPr>
        </p:pic>
        <p:pic>
          <p:nvPicPr>
            <p:cNvPr id="13" name="Picture 12"/>
            <p:cNvPicPr>
              <a:picLocks noChangeAspect="1"/>
            </p:cNvPicPr>
            <p:nvPr/>
          </p:nvPicPr>
          <p:blipFill>
            <a:blip r:embed="rId11">
              <a:clrChange>
                <a:clrFrom>
                  <a:srgbClr val="000307"/>
                </a:clrFrom>
                <a:clrTo>
                  <a:srgbClr val="000307">
                    <a:alpha val="0"/>
                  </a:srgbClr>
                </a:clrTo>
              </a:clrChange>
            </a:blip>
            <a:stretch>
              <a:fillRect/>
            </a:stretch>
          </p:blipFill>
          <p:spPr>
            <a:xfrm>
              <a:off x="2605941" y="5606310"/>
              <a:ext cx="359192" cy="244010"/>
            </a:xfrm>
            <a:prstGeom prst="rect">
              <a:avLst/>
            </a:prstGeom>
          </p:spPr>
        </p:pic>
        <p:pic>
          <p:nvPicPr>
            <p:cNvPr id="25" name="Picture 24"/>
            <p:cNvPicPr>
              <a:picLocks noChangeAspect="1"/>
            </p:cNvPicPr>
            <p:nvPr/>
          </p:nvPicPr>
          <p:blipFill>
            <a:blip r:embed="rId12">
              <a:clrChange>
                <a:clrFrom>
                  <a:srgbClr val="000307"/>
                </a:clrFrom>
                <a:clrTo>
                  <a:srgbClr val="000307">
                    <a:alpha val="0"/>
                  </a:srgbClr>
                </a:clrTo>
              </a:clrChange>
            </a:blip>
            <a:stretch>
              <a:fillRect/>
            </a:stretch>
          </p:blipFill>
          <p:spPr>
            <a:xfrm>
              <a:off x="1596169" y="5594872"/>
              <a:ext cx="302047" cy="266886"/>
            </a:xfrm>
            <a:prstGeom prst="rect">
              <a:avLst/>
            </a:prstGeom>
          </p:spPr>
        </p:pic>
        <p:pic>
          <p:nvPicPr>
            <p:cNvPr id="21" name="Picture 20"/>
            <p:cNvPicPr>
              <a:picLocks noChangeAspect="1"/>
            </p:cNvPicPr>
            <p:nvPr/>
          </p:nvPicPr>
          <p:blipFill>
            <a:blip r:embed="rId10"/>
            <a:stretch>
              <a:fillRect/>
            </a:stretch>
          </p:blipFill>
          <p:spPr>
            <a:xfrm>
              <a:off x="1406715" y="4919881"/>
              <a:ext cx="497068" cy="485897"/>
            </a:xfrm>
            <a:prstGeom prst="rect">
              <a:avLst/>
            </a:prstGeom>
            <a:ln>
              <a:noFill/>
            </a:ln>
          </p:spPr>
        </p:pic>
      </p:grpSp>
      <p:grpSp>
        <p:nvGrpSpPr>
          <p:cNvPr id="29" name="Group 28"/>
          <p:cNvGrpSpPr/>
          <p:nvPr/>
        </p:nvGrpSpPr>
        <p:grpSpPr>
          <a:xfrm>
            <a:off x="8948280" y="3272715"/>
            <a:ext cx="2864783" cy="3523521"/>
            <a:chOff x="8773135" y="3208805"/>
            <a:chExt cx="2809265" cy="3455236"/>
          </a:xfrm>
        </p:grpSpPr>
        <p:sp>
          <p:nvSpPr>
            <p:cNvPr id="69" name="Right Arrow 68"/>
            <p:cNvSpPr/>
            <p:nvPr/>
          </p:nvSpPr>
          <p:spPr>
            <a:xfrm rot="5400000">
              <a:off x="10149729" y="3288061"/>
              <a:ext cx="534534" cy="376021"/>
            </a:xfrm>
            <a:prstGeom prst="rightArrow">
              <a:avLst>
                <a:gd name="adj1" fmla="val 50000"/>
                <a:gd name="adj2" fmla="val 73537"/>
              </a:avLst>
            </a:prstGeom>
            <a:solidFill>
              <a:srgbClr val="B1B1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34" tIns="93234" rIns="93234" bIns="93234" numCol="1" spcCol="0" rtlCol="0" fromWordArt="0" anchor="b" anchorCtr="0" forceAA="0" compatLnSpc="1">
              <a:prstTxWarp prst="textNoShape">
                <a:avLst/>
              </a:prstTxWarp>
              <a:noAutofit/>
            </a:bodyPr>
            <a:lstStyle/>
            <a:p>
              <a:pPr algn="r" defTabSz="932384">
                <a:defRPr/>
              </a:pPr>
              <a:endParaRPr lang="en-US" sz="1224">
                <a:gradFill>
                  <a:gsLst>
                    <a:gs pos="98571">
                      <a:schemeClr val="tx1"/>
                    </a:gs>
                    <a:gs pos="72857">
                      <a:schemeClr val="tx1"/>
                    </a:gs>
                  </a:gsLst>
                  <a:lin ang="5400000" scaled="1"/>
                </a:gradFill>
                <a:latin typeface="Segoe UI"/>
              </a:endParaRPr>
            </a:p>
          </p:txBody>
        </p:sp>
        <p:sp>
          <p:nvSpPr>
            <p:cNvPr id="8" name="TextBox 32"/>
            <p:cNvSpPr txBox="1"/>
            <p:nvPr/>
          </p:nvSpPr>
          <p:spPr>
            <a:xfrm>
              <a:off x="9246040" y="6304954"/>
              <a:ext cx="1999028" cy="359087"/>
            </a:xfrm>
            <a:prstGeom prst="rect">
              <a:avLst/>
            </a:prstGeom>
          </p:spPr>
          <p:txBody>
            <a:bodyPr vert="horz" wrap="square" lIns="93234" tIns="93234" rIns="93234" bIns="93234" rtlCol="0" anchor="t">
              <a:noAutofit/>
            </a:bodyPr>
            <a:lstStyle/>
            <a:p>
              <a:pPr marL="237915" indent="-237915" defTabSz="932384">
                <a:defRPr/>
              </a:pPr>
              <a:r>
                <a:rPr lang="en-US" sz="1632">
                  <a:gradFill>
                    <a:gsLst>
                      <a:gs pos="98571">
                        <a:schemeClr val="tx1"/>
                      </a:gs>
                      <a:gs pos="72857">
                        <a:schemeClr val="tx1"/>
                      </a:gs>
                    </a:gsLst>
                    <a:lin ang="5400000" scaled="1"/>
                  </a:gradFill>
                  <a:latin typeface="Segoe UI"/>
                  <a:ea typeface="Segoe UI" pitchFamily="34" charset="0"/>
                  <a:cs typeface="Segoe UI" pitchFamily="34" charset="0"/>
                </a:rPr>
                <a:t>7) Deploy to cloud</a:t>
              </a:r>
            </a:p>
          </p:txBody>
        </p:sp>
        <p:grpSp>
          <p:nvGrpSpPr>
            <p:cNvPr id="9" name="Group 8"/>
            <p:cNvGrpSpPr/>
            <p:nvPr/>
          </p:nvGrpSpPr>
          <p:grpSpPr>
            <a:xfrm>
              <a:off x="9225449" y="3874105"/>
              <a:ext cx="2297718" cy="2145065"/>
              <a:chOff x="8899667" y="3417773"/>
              <a:chExt cx="2688805" cy="2518064"/>
            </a:xfrm>
          </p:grpSpPr>
          <p:sp>
            <p:nvSpPr>
              <p:cNvPr id="32" name="Oval 31"/>
              <p:cNvSpPr/>
              <p:nvPr/>
            </p:nvSpPr>
            <p:spPr>
              <a:xfrm>
                <a:off x="8940447" y="3954918"/>
                <a:ext cx="1980919" cy="1980919"/>
              </a:xfrm>
              <a:prstGeom prst="ellipse">
                <a:avLst/>
              </a:prstGeom>
              <a:noFill/>
              <a:ln w="444500">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34" tIns="93234" rIns="93234" bIns="93234" numCol="1" spcCol="0" rtlCol="0" fromWordArt="0" anchor="b" anchorCtr="0" forceAA="0" compatLnSpc="1">
                <a:prstTxWarp prst="textNoShape">
                  <a:avLst/>
                </a:prstTxWarp>
                <a:noAutofit/>
              </a:bodyPr>
              <a:lstStyle/>
              <a:p>
                <a:pPr algn="r" defTabSz="932384">
                  <a:defRPr/>
                </a:pPr>
                <a:endParaRPr lang="en-US" sz="1224">
                  <a:gradFill>
                    <a:gsLst>
                      <a:gs pos="98571">
                        <a:schemeClr val="tx1"/>
                      </a:gs>
                      <a:gs pos="72857">
                        <a:schemeClr val="tx1"/>
                      </a:gs>
                    </a:gsLst>
                    <a:lin ang="5400000" scaled="1"/>
                  </a:gradFill>
                  <a:latin typeface="Segoe UI"/>
                </a:endParaRPr>
              </a:p>
            </p:txBody>
          </p:sp>
          <p:pic>
            <p:nvPicPr>
              <p:cNvPr id="34" name="Picture 33"/>
              <p:cNvPicPr>
                <a:picLocks noChangeAspect="1"/>
              </p:cNvPicPr>
              <p:nvPr/>
            </p:nvPicPr>
            <p:blipFill>
              <a:blip r:embed="rId6"/>
              <a:stretch>
                <a:fillRect/>
              </a:stretch>
            </p:blipFill>
            <p:spPr>
              <a:xfrm>
                <a:off x="8899667" y="4445343"/>
                <a:ext cx="834998" cy="834997"/>
              </a:xfrm>
              <a:prstGeom prst="rect">
                <a:avLst/>
              </a:prstGeom>
            </p:spPr>
          </p:pic>
          <p:grpSp>
            <p:nvGrpSpPr>
              <p:cNvPr id="38" name="Group 37"/>
              <p:cNvGrpSpPr/>
              <p:nvPr/>
            </p:nvGrpSpPr>
            <p:grpSpPr>
              <a:xfrm>
                <a:off x="9788640" y="4736183"/>
                <a:ext cx="280551" cy="280551"/>
                <a:chOff x="8563291" y="2244010"/>
                <a:chExt cx="2020388" cy="2020388"/>
              </a:xfrm>
              <a:solidFill>
                <a:schemeClr val="accent1">
                  <a:lumMod val="60000"/>
                  <a:lumOff val="40000"/>
                </a:schemeClr>
              </a:solidFill>
            </p:grpSpPr>
            <p:sp>
              <p:nvSpPr>
                <p:cNvPr id="36" name="Rectangle 35"/>
                <p:cNvSpPr/>
                <p:nvPr/>
              </p:nvSpPr>
              <p:spPr>
                <a:xfrm>
                  <a:off x="9335801" y="2244010"/>
                  <a:ext cx="475368" cy="2020388"/>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34" tIns="93234" rIns="93234" bIns="93234" numCol="1" spcCol="0" rtlCol="0" fromWordArt="0" anchor="b" anchorCtr="0" forceAA="0" compatLnSpc="1">
                  <a:prstTxWarp prst="textNoShape">
                    <a:avLst/>
                  </a:prstTxWarp>
                  <a:noAutofit/>
                </a:bodyPr>
                <a:lstStyle/>
                <a:p>
                  <a:pPr algn="r" defTabSz="932384">
                    <a:defRPr/>
                  </a:pPr>
                  <a:endParaRPr lang="en-US" sz="1224" err="1">
                    <a:solidFill>
                      <a:schemeClr val="bg1">
                        <a:lumMod val="75000"/>
                      </a:schemeClr>
                    </a:solidFill>
                    <a:latin typeface="Segoe UI"/>
                  </a:endParaRPr>
                </a:p>
              </p:txBody>
            </p:sp>
            <p:sp>
              <p:nvSpPr>
                <p:cNvPr id="37" name="Rectangle 36"/>
                <p:cNvSpPr/>
                <p:nvPr/>
              </p:nvSpPr>
              <p:spPr>
                <a:xfrm rot="5400000">
                  <a:off x="9335801" y="2244010"/>
                  <a:ext cx="475368" cy="2020388"/>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34" tIns="93234" rIns="93234" bIns="93234" numCol="1" spcCol="0" rtlCol="0" fromWordArt="0" anchor="b" anchorCtr="0" forceAA="0" compatLnSpc="1">
                  <a:prstTxWarp prst="textNoShape">
                    <a:avLst/>
                  </a:prstTxWarp>
                  <a:noAutofit/>
                </a:bodyPr>
                <a:lstStyle/>
                <a:p>
                  <a:pPr algn="r" defTabSz="932384">
                    <a:defRPr/>
                  </a:pPr>
                  <a:endParaRPr lang="en-US" sz="1224" err="1">
                    <a:gradFill>
                      <a:gsLst>
                        <a:gs pos="98571">
                          <a:schemeClr val="tx1"/>
                        </a:gs>
                        <a:gs pos="72857">
                          <a:schemeClr val="tx1"/>
                        </a:gs>
                      </a:gsLst>
                      <a:lin ang="5400000" scaled="1"/>
                    </a:gradFill>
                    <a:latin typeface="Segoe UI"/>
                  </a:endParaRPr>
                </a:p>
              </p:txBody>
            </p:sp>
          </p:grpSp>
          <p:pic>
            <p:nvPicPr>
              <p:cNvPr id="24" name="Picture 23"/>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0157784" y="3417773"/>
                <a:ext cx="1199630" cy="794246"/>
              </a:xfrm>
              <a:prstGeom prst="rect">
                <a:avLst/>
              </a:prstGeom>
              <a:noFill/>
            </p:spPr>
          </p:pic>
          <p:pic>
            <p:nvPicPr>
              <p:cNvPr id="35" name="Picture 34"/>
              <p:cNvPicPr>
                <a:picLocks noChangeAspect="1"/>
              </p:cNvPicPr>
              <p:nvPr/>
            </p:nvPicPr>
            <p:blipFill>
              <a:blip r:embed="rId15"/>
              <a:stretch>
                <a:fillRect/>
              </a:stretch>
            </p:blipFill>
            <p:spPr>
              <a:xfrm>
                <a:off x="10151702" y="4375412"/>
                <a:ext cx="731692" cy="964503"/>
              </a:xfrm>
              <a:prstGeom prst="rect">
                <a:avLst/>
              </a:prstGeom>
            </p:spPr>
          </p:pic>
          <p:pic>
            <p:nvPicPr>
              <p:cNvPr id="46" name="Picture 45"/>
              <p:cNvPicPr>
                <a:picLocks noChangeAspect="1"/>
              </p:cNvPicPr>
              <p:nvPr/>
            </p:nvPicPr>
            <p:blipFill rotWithShape="1">
              <a:blip r:embed="rId16">
                <a:extLst>
                  <a:ext uri="{28A0092B-C50C-407E-A947-70E740481C1C}">
                    <a14:useLocalDpi xmlns:a14="http://schemas.microsoft.com/office/drawing/2010/main" val="0"/>
                  </a:ext>
                </a:extLst>
              </a:blip>
              <a:srcRect l="69003" t="36823"/>
              <a:stretch/>
            </p:blipFill>
            <p:spPr>
              <a:xfrm>
                <a:off x="10733094" y="4455658"/>
                <a:ext cx="855378" cy="1120742"/>
              </a:xfrm>
              <a:prstGeom prst="rect">
                <a:avLst/>
              </a:prstGeom>
            </p:spPr>
          </p:pic>
        </p:grpSp>
        <p:sp>
          <p:nvSpPr>
            <p:cNvPr id="70" name="Rounded Rectangle 69"/>
            <p:cNvSpPr/>
            <p:nvPr/>
          </p:nvSpPr>
          <p:spPr>
            <a:xfrm>
              <a:off x="8773135" y="3769261"/>
              <a:ext cx="2809265" cy="2569627"/>
            </a:xfrm>
            <a:prstGeom prst="roundRect">
              <a:avLst>
                <a:gd name="adj" fmla="val 5783"/>
              </a:avLst>
            </a:prstGeom>
            <a:noFill/>
            <a:ln w="22225">
              <a:solidFill>
                <a:srgbClr val="B1B1B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34" tIns="93234" rIns="93234" bIns="93234" numCol="1" spcCol="0" rtlCol="0" fromWordArt="0" anchor="b" anchorCtr="0" forceAA="0" compatLnSpc="1">
              <a:prstTxWarp prst="textNoShape">
                <a:avLst/>
              </a:prstTxWarp>
              <a:noAutofit/>
            </a:bodyPr>
            <a:lstStyle/>
            <a:p>
              <a:pPr algn="r" defTabSz="932384">
                <a:defRPr/>
              </a:pPr>
              <a:endParaRPr lang="en-US" sz="1224" err="1">
                <a:gradFill>
                  <a:gsLst>
                    <a:gs pos="98571">
                      <a:schemeClr val="tx1"/>
                    </a:gs>
                    <a:gs pos="72857">
                      <a:schemeClr val="tx1"/>
                    </a:gs>
                  </a:gsLst>
                  <a:lin ang="5400000" scaled="1"/>
                </a:gradFill>
                <a:latin typeface="Segoe UI"/>
              </a:endParaRPr>
            </a:p>
          </p:txBody>
        </p:sp>
      </p:grpSp>
      <p:grpSp>
        <p:nvGrpSpPr>
          <p:cNvPr id="18" name="Group 17"/>
          <p:cNvGrpSpPr/>
          <p:nvPr/>
        </p:nvGrpSpPr>
        <p:grpSpPr>
          <a:xfrm>
            <a:off x="7455157" y="1297585"/>
            <a:ext cx="2038534" cy="1977951"/>
            <a:chOff x="7308948" y="1271952"/>
            <a:chExt cx="1999028" cy="1939619"/>
          </a:xfrm>
        </p:grpSpPr>
        <p:sp>
          <p:nvSpPr>
            <p:cNvPr id="7" name="TextBox 30"/>
            <p:cNvSpPr txBox="1"/>
            <p:nvPr/>
          </p:nvSpPr>
          <p:spPr>
            <a:xfrm>
              <a:off x="7308948" y="1271952"/>
              <a:ext cx="1999028" cy="359087"/>
            </a:xfrm>
            <a:prstGeom prst="rect">
              <a:avLst/>
            </a:prstGeom>
          </p:spPr>
          <p:txBody>
            <a:bodyPr vert="horz" wrap="square" lIns="93234" tIns="93234" rIns="93234" bIns="93234" rtlCol="0" anchor="t">
              <a:noAutofit/>
            </a:bodyPr>
            <a:lstStyle/>
            <a:p>
              <a:pPr marL="237915" indent="-237915" algn="ctr" defTabSz="932384">
                <a:defRPr/>
              </a:pPr>
              <a:r>
                <a:rPr lang="en-US" sz="1632">
                  <a:gradFill>
                    <a:gsLst>
                      <a:gs pos="98571">
                        <a:schemeClr val="tx1"/>
                      </a:gs>
                      <a:gs pos="72857">
                        <a:schemeClr val="tx1"/>
                      </a:gs>
                    </a:gsLst>
                    <a:lin ang="5400000" scaled="1"/>
                  </a:gradFill>
                  <a:latin typeface="Segoe UI"/>
                  <a:ea typeface="Segoe UI" pitchFamily="34" charset="0"/>
                  <a:cs typeface="Segoe UI" pitchFamily="34" charset="0"/>
                </a:rPr>
                <a:t>5) Validate</a:t>
              </a:r>
            </a:p>
          </p:txBody>
        </p:sp>
        <p:sp>
          <p:nvSpPr>
            <p:cNvPr id="41" name="Rounded Rectangle 40"/>
            <p:cNvSpPr/>
            <p:nvPr/>
          </p:nvSpPr>
          <p:spPr>
            <a:xfrm>
              <a:off x="7534686" y="1703404"/>
              <a:ext cx="1614600" cy="1508167"/>
            </a:xfrm>
            <a:prstGeom prst="roundRect">
              <a:avLst>
                <a:gd name="adj" fmla="val 5783"/>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34" tIns="93234" rIns="93234" bIns="93234" numCol="1" spcCol="0" rtlCol="0" fromWordArt="0" anchor="b" anchorCtr="0" forceAA="0" compatLnSpc="1">
              <a:prstTxWarp prst="textNoShape">
                <a:avLst/>
              </a:prstTxWarp>
              <a:noAutofit/>
            </a:bodyPr>
            <a:lstStyle/>
            <a:p>
              <a:pPr algn="r" defTabSz="932384">
                <a:defRPr/>
              </a:pPr>
              <a:endParaRPr lang="en-US" sz="1224" err="1">
                <a:gradFill>
                  <a:gsLst>
                    <a:gs pos="98571">
                      <a:schemeClr val="tx1"/>
                    </a:gs>
                    <a:gs pos="72857">
                      <a:schemeClr val="tx1"/>
                    </a:gs>
                  </a:gsLst>
                  <a:lin ang="5400000" scaled="1"/>
                </a:gradFill>
                <a:latin typeface="Segoe UI"/>
              </a:endParaRPr>
            </a:p>
          </p:txBody>
        </p:sp>
        <p:pic>
          <p:nvPicPr>
            <p:cNvPr id="54" name="Picture 53"/>
            <p:cNvPicPr>
              <a:picLocks noChangeAspect="1"/>
            </p:cNvPicPr>
            <p:nvPr/>
          </p:nvPicPr>
          <p:blipFill>
            <a:blip r:embed="rId17"/>
            <a:stretch>
              <a:fillRect/>
            </a:stretch>
          </p:blipFill>
          <p:spPr>
            <a:xfrm>
              <a:off x="7733828" y="1987918"/>
              <a:ext cx="1185392" cy="864567"/>
            </a:xfrm>
            <a:prstGeom prst="rect">
              <a:avLst/>
            </a:prstGeom>
          </p:spPr>
        </p:pic>
        <p:pic>
          <p:nvPicPr>
            <p:cNvPr id="75" name="Picture 74"/>
            <p:cNvPicPr>
              <a:picLocks noChangeAspect="1"/>
            </p:cNvPicPr>
            <p:nvPr/>
          </p:nvPicPr>
          <p:blipFill>
            <a:blip r:embed="rId3">
              <a:clrChange>
                <a:clrFrom>
                  <a:srgbClr val="FFFFFF"/>
                </a:clrFrom>
                <a:clrTo>
                  <a:srgbClr val="FFFFFF">
                    <a:alpha val="0"/>
                  </a:srgbClr>
                </a:clrTo>
              </a:clrChange>
            </a:blip>
            <a:stretch>
              <a:fillRect/>
            </a:stretch>
          </p:blipFill>
          <p:spPr>
            <a:xfrm>
              <a:off x="8517305" y="1799243"/>
              <a:ext cx="511657" cy="333857"/>
            </a:xfrm>
            <a:prstGeom prst="rect">
              <a:avLst/>
            </a:prstGeom>
          </p:spPr>
        </p:pic>
      </p:grpSp>
      <p:grpSp>
        <p:nvGrpSpPr>
          <p:cNvPr id="17" name="Group 16"/>
          <p:cNvGrpSpPr/>
          <p:nvPr/>
        </p:nvGrpSpPr>
        <p:grpSpPr>
          <a:xfrm>
            <a:off x="5254594" y="1129198"/>
            <a:ext cx="2038534" cy="2224152"/>
            <a:chOff x="5151032" y="1106827"/>
            <a:chExt cx="1999028" cy="2181050"/>
          </a:xfrm>
        </p:grpSpPr>
        <p:sp>
          <p:nvSpPr>
            <p:cNvPr id="6" name="TextBox 25"/>
            <p:cNvSpPr txBox="1"/>
            <p:nvPr/>
          </p:nvSpPr>
          <p:spPr>
            <a:xfrm>
              <a:off x="5151032" y="1106827"/>
              <a:ext cx="1999028" cy="359087"/>
            </a:xfrm>
            <a:prstGeom prst="rect">
              <a:avLst/>
            </a:prstGeom>
          </p:spPr>
          <p:txBody>
            <a:bodyPr vert="horz" wrap="square" lIns="93234" tIns="93234" rIns="93234" bIns="93234" rtlCol="0" anchor="t">
              <a:noAutofit/>
            </a:bodyPr>
            <a:lstStyle/>
            <a:p>
              <a:pPr marL="237915" indent="-237915" algn="ctr" defTabSz="932384">
                <a:defRPr/>
              </a:pPr>
              <a:r>
                <a:rPr lang="en-US" sz="1632">
                  <a:gradFill>
                    <a:gsLst>
                      <a:gs pos="98571">
                        <a:schemeClr val="tx1"/>
                      </a:gs>
                      <a:gs pos="72857">
                        <a:schemeClr val="tx1"/>
                      </a:gs>
                    </a:gsLst>
                    <a:lin ang="5400000" scaled="1"/>
                  </a:gradFill>
                  <a:latin typeface="Segoe UI"/>
                  <a:ea typeface="Segoe UI" pitchFamily="34" charset="0"/>
                  <a:cs typeface="Segoe UI" pitchFamily="34" charset="0"/>
                </a:rPr>
                <a:t>4) Deploy to staging slot</a:t>
              </a:r>
            </a:p>
          </p:txBody>
        </p:sp>
        <p:sp>
          <p:nvSpPr>
            <p:cNvPr id="40" name="Rounded Rectangle 39"/>
            <p:cNvSpPr/>
            <p:nvPr/>
          </p:nvSpPr>
          <p:spPr>
            <a:xfrm>
              <a:off x="5379025" y="1703404"/>
              <a:ext cx="1614600" cy="1508167"/>
            </a:xfrm>
            <a:prstGeom prst="roundRect">
              <a:avLst>
                <a:gd name="adj" fmla="val 5783"/>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34" tIns="93234" rIns="93234" bIns="93234" numCol="1" spcCol="0" rtlCol="0" fromWordArt="0" anchor="b" anchorCtr="0" forceAA="0" compatLnSpc="1">
              <a:prstTxWarp prst="textNoShape">
                <a:avLst/>
              </a:prstTxWarp>
              <a:noAutofit/>
            </a:bodyPr>
            <a:lstStyle/>
            <a:p>
              <a:pPr algn="r" defTabSz="932384">
                <a:defRPr/>
              </a:pPr>
              <a:endParaRPr lang="en-US" sz="1224" err="1">
                <a:gradFill>
                  <a:gsLst>
                    <a:gs pos="98571">
                      <a:schemeClr val="tx1"/>
                    </a:gs>
                    <a:gs pos="72857">
                      <a:schemeClr val="tx1"/>
                    </a:gs>
                  </a:gsLst>
                  <a:lin ang="5400000" scaled="1"/>
                </a:gradFill>
                <a:latin typeface="Segoe UI"/>
              </a:endParaRPr>
            </a:p>
          </p:txBody>
        </p:sp>
        <p:pic>
          <p:nvPicPr>
            <p:cNvPr id="16" name="Picture 15"/>
            <p:cNvPicPr>
              <a:picLocks noChangeAspect="1"/>
            </p:cNvPicPr>
            <p:nvPr/>
          </p:nvPicPr>
          <p:blipFill>
            <a:blip r:embed="rId18"/>
            <a:stretch>
              <a:fillRect/>
            </a:stretch>
          </p:blipFill>
          <p:spPr>
            <a:xfrm>
              <a:off x="5587445" y="2060479"/>
              <a:ext cx="984394" cy="966655"/>
            </a:xfrm>
            <a:prstGeom prst="rect">
              <a:avLst/>
            </a:prstGeom>
          </p:spPr>
        </p:pic>
        <p:pic>
          <p:nvPicPr>
            <p:cNvPr id="39" name="Picture 38"/>
            <p:cNvPicPr>
              <a:picLocks noChangeAspect="1"/>
            </p:cNvPicPr>
            <p:nvPr/>
          </p:nvPicPr>
          <p:blipFill>
            <a:blip r:embed="rId19"/>
            <a:stretch>
              <a:fillRect/>
            </a:stretch>
          </p:blipFill>
          <p:spPr>
            <a:xfrm>
              <a:off x="6297223" y="3278899"/>
              <a:ext cx="9612" cy="8978"/>
            </a:xfrm>
            <a:prstGeom prst="rect">
              <a:avLst/>
            </a:prstGeom>
          </p:spPr>
        </p:pic>
        <p:pic>
          <p:nvPicPr>
            <p:cNvPr id="76" name="Picture 75"/>
            <p:cNvPicPr>
              <a:picLocks noChangeAspect="1"/>
            </p:cNvPicPr>
            <p:nvPr/>
          </p:nvPicPr>
          <p:blipFill>
            <a:blip r:embed="rId6"/>
            <a:stretch>
              <a:fillRect/>
            </a:stretch>
          </p:blipFill>
          <p:spPr>
            <a:xfrm>
              <a:off x="6495010" y="1833425"/>
              <a:ext cx="375934" cy="377844"/>
            </a:xfrm>
            <a:prstGeom prst="rect">
              <a:avLst/>
            </a:prstGeom>
          </p:spPr>
        </p:pic>
      </p:grpSp>
      <p:pic>
        <p:nvPicPr>
          <p:cNvPr id="67" name="Picture 66"/>
          <p:cNvPicPr>
            <a:picLocks noChangeAspect="1"/>
          </p:cNvPicPr>
          <p:nvPr/>
        </p:nvPicPr>
        <p:blipFill>
          <a:blip r:embed="rId20"/>
          <a:stretch>
            <a:fillRect/>
          </a:stretch>
        </p:blipFill>
        <p:spPr>
          <a:xfrm>
            <a:off x="7101486" y="4108266"/>
            <a:ext cx="939886" cy="892210"/>
          </a:xfrm>
          <a:prstGeom prst="rect">
            <a:avLst/>
          </a:prstGeom>
        </p:spPr>
      </p:pic>
      <p:sp>
        <p:nvSpPr>
          <p:cNvPr id="77" name="TextBox 76"/>
          <p:cNvSpPr txBox="1"/>
          <p:nvPr/>
        </p:nvSpPr>
        <p:spPr>
          <a:xfrm>
            <a:off x="5851972" y="3997568"/>
            <a:ext cx="1833384" cy="769156"/>
          </a:xfrm>
          <a:prstGeom prst="rect">
            <a:avLst/>
          </a:prstGeom>
          <a:noFill/>
        </p:spPr>
        <p:txBody>
          <a:bodyPr wrap="square" lIns="182854" tIns="146283" rIns="182854" bIns="146283" rtlCol="0">
            <a:spAutoFit/>
          </a:bodyPr>
          <a:lstStyle/>
          <a:p>
            <a:pPr algn="ctr">
              <a:lnSpc>
                <a:spcPct val="90000"/>
              </a:lnSpc>
              <a:spcAft>
                <a:spcPts val="600"/>
              </a:spcAft>
            </a:pPr>
            <a:r>
              <a:rPr lang="en-GB" sz="1399">
                <a:gradFill>
                  <a:gsLst>
                    <a:gs pos="2917">
                      <a:schemeClr val="tx1"/>
                    </a:gs>
                    <a:gs pos="30000">
                      <a:schemeClr val="tx1"/>
                    </a:gs>
                  </a:gsLst>
                  <a:lin ang="5400000" scaled="0"/>
                </a:gradFill>
              </a:rPr>
              <a:t>Application </a:t>
            </a:r>
          </a:p>
          <a:p>
            <a:pPr algn="ctr">
              <a:lnSpc>
                <a:spcPct val="90000"/>
              </a:lnSpc>
              <a:spcAft>
                <a:spcPts val="600"/>
              </a:spcAft>
            </a:pPr>
            <a:r>
              <a:rPr lang="en-GB" sz="1399">
                <a:gradFill>
                  <a:gsLst>
                    <a:gs pos="2917">
                      <a:schemeClr val="tx1"/>
                    </a:gs>
                    <a:gs pos="30000">
                      <a:schemeClr val="tx1"/>
                    </a:gs>
                  </a:gsLst>
                  <a:lin ang="5400000" scaled="0"/>
                </a:gradFill>
              </a:rPr>
              <a:t>Insights</a:t>
            </a:r>
          </a:p>
        </p:txBody>
      </p:sp>
      <p:sp>
        <p:nvSpPr>
          <p:cNvPr id="2" name="Title 1"/>
          <p:cNvSpPr>
            <a:spLocks noGrp="1"/>
          </p:cNvSpPr>
          <p:nvPr>
            <p:ph type="title"/>
          </p:nvPr>
        </p:nvSpPr>
        <p:spPr/>
        <p:txBody>
          <a:bodyPr/>
          <a:lstStyle/>
          <a:p>
            <a:r>
              <a:rPr lang="en-GB"/>
              <a:t>DevOps Made Easy with Azure Web Apps </a:t>
            </a:r>
          </a:p>
        </p:txBody>
      </p:sp>
    </p:spTree>
    <p:extLst>
      <p:ext uri="{BB962C8B-B14F-4D97-AF65-F5344CB8AC3E}">
        <p14:creationId xmlns:p14="http://schemas.microsoft.com/office/powerpoint/2010/main" val="4263589224"/>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The DevOps CI/CD Toolchain</a:t>
            </a:r>
          </a:p>
        </p:txBody>
      </p:sp>
      <p:graphicFrame>
        <p:nvGraphicFramePr>
          <p:cNvPr id="4" name="Content Placeholder 3"/>
          <p:cNvGraphicFramePr>
            <a:graphicFrameLocks noGrp="1"/>
          </p:cNvGraphicFramePr>
          <p:nvPr>
            <p:ph idx="1"/>
            <p:extLst/>
          </p:nvPr>
        </p:nvGraphicFramePr>
        <p:xfrm>
          <a:off x="705756" y="3896768"/>
          <a:ext cx="11334022" cy="170969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6" name="Content Placeholder 3"/>
          <p:cNvGraphicFramePr>
            <a:graphicFrameLocks/>
          </p:cNvGraphicFramePr>
          <p:nvPr>
            <p:extLst/>
          </p:nvPr>
        </p:nvGraphicFramePr>
        <p:xfrm>
          <a:off x="705755" y="2371339"/>
          <a:ext cx="11334022" cy="1709696"/>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9" name="TextBox 8"/>
          <p:cNvSpPr txBox="1"/>
          <p:nvPr/>
        </p:nvSpPr>
        <p:spPr>
          <a:xfrm>
            <a:off x="846053" y="3753919"/>
            <a:ext cx="11184368" cy="499630"/>
          </a:xfrm>
          <a:prstGeom prst="rect">
            <a:avLst/>
          </a:prstGeom>
          <a:noFill/>
        </p:spPr>
        <p:txBody>
          <a:bodyPr wrap="square" rtlCol="0" anchor="ctr">
            <a:spAutoFit/>
          </a:bodyPr>
          <a:lstStyle/>
          <a:p>
            <a:pPr>
              <a:lnSpc>
                <a:spcPts val="3060"/>
              </a:lnSpc>
            </a:pPr>
            <a:r>
              <a:rPr lang="en-GB" sz="1836"/>
              <a:t>IDE/Tools       </a:t>
            </a:r>
            <a:r>
              <a:rPr lang="en-GB" sz="3672"/>
              <a:t>›</a:t>
            </a:r>
            <a:r>
              <a:rPr lang="en-GB" sz="1836"/>
              <a:t>    Source Repo   </a:t>
            </a:r>
            <a:r>
              <a:rPr lang="en-GB" sz="3672"/>
              <a:t>›</a:t>
            </a:r>
            <a:r>
              <a:rPr lang="en-GB" sz="1836"/>
              <a:t>     CI / Build       </a:t>
            </a:r>
            <a:r>
              <a:rPr lang="en-GB" sz="3672"/>
              <a:t>›</a:t>
            </a:r>
            <a:r>
              <a:rPr lang="en-GB" sz="1836"/>
              <a:t>       Deploy         </a:t>
            </a:r>
            <a:r>
              <a:rPr lang="en-GB" sz="3672"/>
              <a:t>›</a:t>
            </a:r>
            <a:r>
              <a:rPr lang="en-GB" sz="1836"/>
              <a:t>      Platform       </a:t>
            </a:r>
            <a:r>
              <a:rPr lang="en-GB" sz="3672"/>
              <a:t>›</a:t>
            </a:r>
            <a:r>
              <a:rPr lang="en-GB" sz="1836"/>
              <a:t>     App Stack</a:t>
            </a:r>
          </a:p>
        </p:txBody>
      </p:sp>
      <p:sp>
        <p:nvSpPr>
          <p:cNvPr id="3" name="TextBox 2"/>
          <p:cNvSpPr txBox="1"/>
          <p:nvPr/>
        </p:nvSpPr>
        <p:spPr>
          <a:xfrm>
            <a:off x="3168410" y="1884893"/>
            <a:ext cx="6408712" cy="627864"/>
          </a:xfrm>
          <a:prstGeom prst="rect">
            <a:avLst/>
          </a:prstGeom>
          <a:solidFill>
            <a:srgbClr val="0E744D"/>
          </a:solidFill>
        </p:spPr>
        <p:txBody>
          <a:bodyPr wrap="square" lIns="182880" tIns="146304" rIns="182880" bIns="146304" rtlCol="0">
            <a:spAutoFit/>
          </a:bodyPr>
          <a:lstStyle/>
          <a:p>
            <a:pPr algn="ctr">
              <a:lnSpc>
                <a:spcPct val="90000"/>
              </a:lnSpc>
              <a:spcAft>
                <a:spcPts val="600"/>
              </a:spcAft>
            </a:pPr>
            <a:r>
              <a:rPr lang="en-GB" sz="2400">
                <a:solidFill>
                  <a:schemeClr val="bg1"/>
                </a:solidFill>
              </a:rPr>
              <a:t>A typical open-source DevOps pipeline</a:t>
            </a:r>
          </a:p>
        </p:txBody>
      </p:sp>
      <p:sp>
        <p:nvSpPr>
          <p:cNvPr id="7" name="TextBox 6"/>
          <p:cNvSpPr txBox="1"/>
          <p:nvPr/>
        </p:nvSpPr>
        <p:spPr>
          <a:xfrm>
            <a:off x="3168410" y="5435381"/>
            <a:ext cx="6408712" cy="627864"/>
          </a:xfrm>
          <a:prstGeom prst="rect">
            <a:avLst/>
          </a:prstGeom>
          <a:solidFill>
            <a:srgbClr val="0078D7"/>
          </a:solidFill>
        </p:spPr>
        <p:txBody>
          <a:bodyPr wrap="square" lIns="182880" tIns="146304" rIns="182880" bIns="146304" rtlCol="0">
            <a:spAutoFit/>
          </a:bodyPr>
          <a:lstStyle/>
          <a:p>
            <a:pPr algn="ctr">
              <a:lnSpc>
                <a:spcPct val="90000"/>
              </a:lnSpc>
              <a:spcAft>
                <a:spcPts val="600"/>
              </a:spcAft>
            </a:pPr>
            <a:r>
              <a:rPr lang="en-GB" sz="2400">
                <a:solidFill>
                  <a:schemeClr val="bg1"/>
                </a:solidFill>
              </a:rPr>
              <a:t>The Microsoft end-to-end toolset</a:t>
            </a:r>
          </a:p>
        </p:txBody>
      </p:sp>
    </p:spTree>
    <p:extLst>
      <p:ext uri="{BB962C8B-B14F-4D97-AF65-F5344CB8AC3E}">
        <p14:creationId xmlns:p14="http://schemas.microsoft.com/office/powerpoint/2010/main" val="29903399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Graphic spid="6" grpId="0">
        <p:bldAsOne/>
      </p:bldGraphic>
      <p:bldP spid="3" grpId="0" animBg="1"/>
      <p:bldP spid="7"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The DevOps CI/CD Toolchain</a:t>
            </a:r>
          </a:p>
        </p:txBody>
      </p:sp>
      <p:graphicFrame>
        <p:nvGraphicFramePr>
          <p:cNvPr id="4" name="Content Placeholder 3"/>
          <p:cNvGraphicFramePr>
            <a:graphicFrameLocks noGrp="1"/>
          </p:cNvGraphicFramePr>
          <p:nvPr>
            <p:ph idx="1"/>
            <p:extLst/>
          </p:nvPr>
        </p:nvGraphicFramePr>
        <p:xfrm>
          <a:off x="705756" y="3896768"/>
          <a:ext cx="11334022" cy="170969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6" name="Group 5"/>
          <p:cNvGrpSpPr/>
          <p:nvPr/>
        </p:nvGrpSpPr>
        <p:grpSpPr>
          <a:xfrm>
            <a:off x="2553568" y="4339871"/>
            <a:ext cx="2058718" cy="823487"/>
            <a:chOff x="2553568" y="4339871"/>
            <a:chExt cx="2058718" cy="823487"/>
          </a:xfrm>
        </p:grpSpPr>
        <p:sp>
          <p:nvSpPr>
            <p:cNvPr id="12" name="Arrow: Chevron 11"/>
            <p:cNvSpPr/>
            <p:nvPr/>
          </p:nvSpPr>
          <p:spPr>
            <a:xfrm>
              <a:off x="2553568" y="4339871"/>
              <a:ext cx="2058718" cy="823487"/>
            </a:xfrm>
            <a:prstGeom prst="chevron">
              <a:avLst/>
            </a:prstGeom>
          </p:spPr>
          <p:style>
            <a:lnRef idx="2">
              <a:schemeClr val="lt1">
                <a:hueOff val="0"/>
                <a:satOff val="0"/>
                <a:lumOff val="0"/>
                <a:alphaOff val="0"/>
              </a:schemeClr>
            </a:lnRef>
            <a:fillRef idx="1">
              <a:schemeClr val="accent2">
                <a:shade val="80000"/>
                <a:hueOff val="-91011"/>
                <a:satOff val="-6647"/>
                <a:lumOff val="6649"/>
                <a:alphaOff val="0"/>
              </a:schemeClr>
            </a:fillRef>
            <a:effectRef idx="0">
              <a:schemeClr val="accent2">
                <a:shade val="80000"/>
                <a:hueOff val="-91011"/>
                <a:satOff val="-6647"/>
                <a:lumOff val="6649"/>
                <a:alphaOff val="0"/>
              </a:schemeClr>
            </a:effectRef>
            <a:fontRef idx="minor">
              <a:schemeClr val="lt1"/>
            </a:fontRef>
          </p:style>
        </p:sp>
        <p:sp>
          <p:nvSpPr>
            <p:cNvPr id="13" name="Arrow: Chevron 4"/>
            <p:cNvSpPr txBox="1"/>
            <p:nvPr/>
          </p:nvSpPr>
          <p:spPr>
            <a:xfrm>
              <a:off x="2965312" y="4339871"/>
              <a:ext cx="1235231" cy="82348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8009" tIns="22670" rIns="22670" bIns="22670" numCol="1" spcCol="1270" anchor="ctr" anchorCtr="0">
              <a:noAutofit/>
            </a:bodyPr>
            <a:lstStyle/>
            <a:p>
              <a:pPr marL="0" lvl="0" indent="0" algn="ctr" defTabSz="755650">
                <a:lnSpc>
                  <a:spcPct val="90000"/>
                </a:lnSpc>
                <a:spcBef>
                  <a:spcPct val="0"/>
                </a:spcBef>
                <a:spcAft>
                  <a:spcPct val="35000"/>
                </a:spcAft>
                <a:buNone/>
              </a:pPr>
              <a:r>
                <a:rPr lang="en-US" sz="1700" b="1" kern="1200">
                  <a:solidFill>
                    <a:schemeClr val="bg1">
                      <a:lumMod val="95000"/>
                      <a:lumOff val="5000"/>
                    </a:schemeClr>
                  </a:solidFill>
                </a:rPr>
                <a:t>Git / Github</a:t>
              </a:r>
            </a:p>
          </p:txBody>
        </p:sp>
      </p:grpSp>
      <p:grpSp>
        <p:nvGrpSpPr>
          <p:cNvPr id="5" name="Group 4"/>
          <p:cNvGrpSpPr/>
          <p:nvPr/>
        </p:nvGrpSpPr>
        <p:grpSpPr>
          <a:xfrm>
            <a:off x="6263444" y="4339872"/>
            <a:ext cx="2058718" cy="823487"/>
            <a:chOff x="6263444" y="4339872"/>
            <a:chExt cx="2058718" cy="823487"/>
          </a:xfrm>
        </p:grpSpPr>
        <p:sp>
          <p:nvSpPr>
            <p:cNvPr id="15" name="Arrow: Chevron 14"/>
            <p:cNvSpPr/>
            <p:nvPr/>
          </p:nvSpPr>
          <p:spPr>
            <a:xfrm>
              <a:off x="6263444" y="4339872"/>
              <a:ext cx="2058718" cy="823487"/>
            </a:xfrm>
            <a:prstGeom prst="chevron">
              <a:avLst/>
            </a:prstGeom>
          </p:spPr>
          <p:style>
            <a:lnRef idx="2">
              <a:schemeClr val="lt1">
                <a:hueOff val="0"/>
                <a:satOff val="0"/>
                <a:lumOff val="0"/>
                <a:alphaOff val="0"/>
              </a:schemeClr>
            </a:lnRef>
            <a:fillRef idx="1">
              <a:schemeClr val="accent2">
                <a:shade val="80000"/>
                <a:hueOff val="-273033"/>
                <a:satOff val="-19940"/>
                <a:lumOff val="19946"/>
                <a:alphaOff val="0"/>
              </a:schemeClr>
            </a:fillRef>
            <a:effectRef idx="0">
              <a:schemeClr val="accent2">
                <a:shade val="80000"/>
                <a:hueOff val="-273033"/>
                <a:satOff val="-19940"/>
                <a:lumOff val="19946"/>
                <a:alphaOff val="0"/>
              </a:schemeClr>
            </a:effectRef>
            <a:fontRef idx="minor">
              <a:schemeClr val="lt1"/>
            </a:fontRef>
          </p:style>
        </p:sp>
        <p:sp>
          <p:nvSpPr>
            <p:cNvPr id="16" name="Arrow: Chevron 4"/>
            <p:cNvSpPr txBox="1"/>
            <p:nvPr/>
          </p:nvSpPr>
          <p:spPr>
            <a:xfrm>
              <a:off x="6675188" y="4339872"/>
              <a:ext cx="1235231" cy="82348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8009" tIns="22670" rIns="22670" bIns="22670" numCol="1" spcCol="1270" anchor="ctr" anchorCtr="0">
              <a:noAutofit/>
            </a:bodyPr>
            <a:lstStyle/>
            <a:p>
              <a:pPr marL="0" lvl="0" indent="0" algn="ctr" defTabSz="755650">
                <a:lnSpc>
                  <a:spcPct val="90000"/>
                </a:lnSpc>
                <a:spcBef>
                  <a:spcPct val="0"/>
                </a:spcBef>
                <a:spcAft>
                  <a:spcPct val="35000"/>
                </a:spcAft>
                <a:buNone/>
              </a:pPr>
              <a:r>
                <a:rPr lang="en-US" sz="1700" b="1" kern="1200">
                  <a:solidFill>
                    <a:schemeClr val="bg1">
                      <a:lumMod val="95000"/>
                      <a:lumOff val="5000"/>
                    </a:schemeClr>
                  </a:solidFill>
                </a:rPr>
                <a:t>Chef / Puppet</a:t>
              </a:r>
            </a:p>
          </p:txBody>
        </p:sp>
      </p:grpSp>
      <p:grpSp>
        <p:nvGrpSpPr>
          <p:cNvPr id="3" name="Group 2"/>
          <p:cNvGrpSpPr/>
          <p:nvPr/>
        </p:nvGrpSpPr>
        <p:grpSpPr>
          <a:xfrm>
            <a:off x="9973320" y="4339871"/>
            <a:ext cx="2058718" cy="823487"/>
            <a:chOff x="9973320" y="4339871"/>
            <a:chExt cx="2058718" cy="823487"/>
          </a:xfrm>
        </p:grpSpPr>
        <p:sp>
          <p:nvSpPr>
            <p:cNvPr id="18" name="Arrow: Chevron 17"/>
            <p:cNvSpPr/>
            <p:nvPr/>
          </p:nvSpPr>
          <p:spPr>
            <a:xfrm>
              <a:off x="9973320" y="4339871"/>
              <a:ext cx="2058718" cy="823487"/>
            </a:xfrm>
            <a:prstGeom prst="chevron">
              <a:avLst/>
            </a:prstGeom>
          </p:spPr>
          <p:style>
            <a:lnRef idx="2">
              <a:schemeClr val="lt1">
                <a:hueOff val="0"/>
                <a:satOff val="0"/>
                <a:lumOff val="0"/>
                <a:alphaOff val="0"/>
              </a:schemeClr>
            </a:lnRef>
            <a:fillRef idx="1">
              <a:schemeClr val="accent2">
                <a:shade val="80000"/>
                <a:hueOff val="-455056"/>
                <a:satOff val="-33233"/>
                <a:lumOff val="33243"/>
                <a:alphaOff val="0"/>
              </a:schemeClr>
            </a:fillRef>
            <a:effectRef idx="0">
              <a:schemeClr val="accent2">
                <a:shade val="80000"/>
                <a:hueOff val="-455056"/>
                <a:satOff val="-33233"/>
                <a:lumOff val="33243"/>
                <a:alphaOff val="0"/>
              </a:schemeClr>
            </a:effectRef>
            <a:fontRef idx="minor">
              <a:schemeClr val="lt1"/>
            </a:fontRef>
          </p:style>
        </p:sp>
        <p:sp>
          <p:nvSpPr>
            <p:cNvPr id="19" name="Arrow: Chevron 4"/>
            <p:cNvSpPr txBox="1"/>
            <p:nvPr/>
          </p:nvSpPr>
          <p:spPr>
            <a:xfrm>
              <a:off x="10385064" y="4339871"/>
              <a:ext cx="1235231" cy="82348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8009" tIns="22670" rIns="22670" bIns="22670" numCol="1" spcCol="1270" anchor="ctr" anchorCtr="0">
              <a:noAutofit/>
            </a:bodyPr>
            <a:lstStyle/>
            <a:p>
              <a:pPr marL="0" lvl="0" indent="0" algn="ctr" defTabSz="755650">
                <a:lnSpc>
                  <a:spcPct val="90000"/>
                </a:lnSpc>
                <a:spcBef>
                  <a:spcPct val="0"/>
                </a:spcBef>
                <a:spcAft>
                  <a:spcPct val="35000"/>
                </a:spcAft>
                <a:buNone/>
              </a:pPr>
              <a:r>
                <a:rPr lang="en-US" sz="1700" b="1" kern="1200">
                  <a:solidFill>
                    <a:schemeClr val="bg1">
                      <a:lumMod val="95000"/>
                      <a:lumOff val="5000"/>
                    </a:schemeClr>
                  </a:solidFill>
                </a:rPr>
                <a:t>Linux Java/Node</a:t>
              </a:r>
            </a:p>
          </p:txBody>
        </p:sp>
      </p:grpSp>
      <p:sp>
        <p:nvSpPr>
          <p:cNvPr id="20" name="TextBox 19"/>
          <p:cNvSpPr txBox="1"/>
          <p:nvPr/>
        </p:nvSpPr>
        <p:spPr>
          <a:xfrm>
            <a:off x="846053" y="3753919"/>
            <a:ext cx="11184368" cy="499630"/>
          </a:xfrm>
          <a:prstGeom prst="rect">
            <a:avLst/>
          </a:prstGeom>
          <a:noFill/>
        </p:spPr>
        <p:txBody>
          <a:bodyPr wrap="square" rtlCol="0" anchor="ctr">
            <a:spAutoFit/>
          </a:bodyPr>
          <a:lstStyle/>
          <a:p>
            <a:pPr>
              <a:lnSpc>
                <a:spcPts val="3060"/>
              </a:lnSpc>
            </a:pPr>
            <a:r>
              <a:rPr lang="en-GB" sz="1836"/>
              <a:t>IDE/Tools       </a:t>
            </a:r>
            <a:r>
              <a:rPr lang="en-GB" sz="3672"/>
              <a:t>›</a:t>
            </a:r>
            <a:r>
              <a:rPr lang="en-GB" sz="1836"/>
              <a:t>    Source Repo   </a:t>
            </a:r>
            <a:r>
              <a:rPr lang="en-GB" sz="3672"/>
              <a:t>›</a:t>
            </a:r>
            <a:r>
              <a:rPr lang="en-GB" sz="1836"/>
              <a:t>     CI / Build       </a:t>
            </a:r>
            <a:r>
              <a:rPr lang="en-GB" sz="3672"/>
              <a:t>›</a:t>
            </a:r>
            <a:r>
              <a:rPr lang="en-GB" sz="1836"/>
              <a:t>       Deploy         </a:t>
            </a:r>
            <a:r>
              <a:rPr lang="en-GB" sz="3672"/>
              <a:t>›</a:t>
            </a:r>
            <a:r>
              <a:rPr lang="en-GB" sz="1836"/>
              <a:t>      Platform       </a:t>
            </a:r>
            <a:r>
              <a:rPr lang="en-GB" sz="3672"/>
              <a:t>›</a:t>
            </a:r>
            <a:r>
              <a:rPr lang="en-GB" sz="1836"/>
              <a:t>     App Stack</a:t>
            </a:r>
          </a:p>
        </p:txBody>
      </p:sp>
      <p:sp>
        <p:nvSpPr>
          <p:cNvPr id="21" name="TextBox 20"/>
          <p:cNvSpPr txBox="1"/>
          <p:nvPr/>
        </p:nvSpPr>
        <p:spPr>
          <a:xfrm>
            <a:off x="3168411" y="5435381"/>
            <a:ext cx="6408712" cy="627864"/>
          </a:xfrm>
          <a:prstGeom prst="rect">
            <a:avLst/>
          </a:prstGeom>
          <a:gradFill flip="none" rotWithShape="1">
            <a:gsLst>
              <a:gs pos="31000">
                <a:srgbClr val="0E744D"/>
              </a:gs>
              <a:gs pos="77000">
                <a:srgbClr val="0078D7"/>
              </a:gs>
            </a:gsLst>
            <a:lin ang="18900000" scaled="1"/>
            <a:tileRect/>
          </a:gradFill>
        </p:spPr>
        <p:txBody>
          <a:bodyPr wrap="square" lIns="182880" tIns="146304" rIns="182880" bIns="146304" rtlCol="0">
            <a:spAutoFit/>
          </a:bodyPr>
          <a:lstStyle/>
          <a:p>
            <a:pPr algn="ctr">
              <a:lnSpc>
                <a:spcPct val="90000"/>
              </a:lnSpc>
              <a:spcAft>
                <a:spcPts val="600"/>
              </a:spcAft>
            </a:pPr>
            <a:r>
              <a:rPr lang="en-GB" sz="2400">
                <a:solidFill>
                  <a:schemeClr val="bg1"/>
                </a:solidFill>
              </a:rPr>
              <a:t>Combine best of Microsoft &amp; open-source</a:t>
            </a:r>
          </a:p>
        </p:txBody>
      </p:sp>
    </p:spTree>
    <p:extLst>
      <p:ext uri="{BB962C8B-B14F-4D97-AF65-F5344CB8AC3E}">
        <p14:creationId xmlns:p14="http://schemas.microsoft.com/office/powerpoint/2010/main" val="401690599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grpId="0" nodeType="withEffect">
                                  <p:stCondLst>
                                    <p:cond delay="0"/>
                                  </p:stCondLst>
                                  <p:childTnLst>
                                    <p:animMotion origin="layout" path="M 0 0 L 0 -0.25 E" pathEditMode="relative" ptsTypes="">
                                      <p:cBhvr>
                                        <p:cTn id="6" dur="1000" fill="hold"/>
                                        <p:tgtEl>
                                          <p:spTgt spid="4"/>
                                        </p:tgtEl>
                                        <p:attrNameLst>
                                          <p:attrName>ppt_x</p:attrName>
                                          <p:attrName>ppt_y</p:attrName>
                                        </p:attrNameLst>
                                      </p:cBhvr>
                                    </p:animMotion>
                                  </p:childTnLst>
                                </p:cTn>
                              </p:par>
                              <p:par>
                                <p:cTn id="7" presetID="64" presetClass="path" presetSubtype="0" accel="50000" decel="50000" fill="hold" nodeType="withEffect">
                                  <p:stCondLst>
                                    <p:cond delay="0"/>
                                  </p:stCondLst>
                                  <p:childTnLst>
                                    <p:animMotion origin="layout" path="M 0 0 L 0 -0.25 E" pathEditMode="relative" ptsTypes="">
                                      <p:cBhvr>
                                        <p:cTn id="8" dur="1000" fill="hold"/>
                                        <p:tgtEl>
                                          <p:spTgt spid="6"/>
                                        </p:tgtEl>
                                        <p:attrNameLst>
                                          <p:attrName>ppt_x</p:attrName>
                                          <p:attrName>ppt_y</p:attrName>
                                        </p:attrNameLst>
                                      </p:cBhvr>
                                    </p:animMotion>
                                  </p:childTnLst>
                                </p:cTn>
                              </p:par>
                              <p:par>
                                <p:cTn id="9" presetID="64" presetClass="path" presetSubtype="0" accel="50000" decel="50000" fill="hold" nodeType="withEffect">
                                  <p:stCondLst>
                                    <p:cond delay="0"/>
                                  </p:stCondLst>
                                  <p:childTnLst>
                                    <p:animMotion origin="layout" path="M 0 0 L 0 -0.25 E" pathEditMode="relative" ptsTypes="">
                                      <p:cBhvr>
                                        <p:cTn id="10" dur="1000" fill="hold"/>
                                        <p:tgtEl>
                                          <p:spTgt spid="5"/>
                                        </p:tgtEl>
                                        <p:attrNameLst>
                                          <p:attrName>ppt_x</p:attrName>
                                          <p:attrName>ppt_y</p:attrName>
                                        </p:attrNameLst>
                                      </p:cBhvr>
                                    </p:animMotion>
                                  </p:childTnLst>
                                </p:cTn>
                              </p:par>
                              <p:par>
                                <p:cTn id="11" presetID="64" presetClass="path" presetSubtype="0" accel="50000" decel="50000" fill="hold" nodeType="withEffect">
                                  <p:stCondLst>
                                    <p:cond delay="0"/>
                                  </p:stCondLst>
                                  <p:childTnLst>
                                    <p:animMotion origin="layout" path="M 0 0 L 0 -0.25 E" pathEditMode="relative" ptsTypes="">
                                      <p:cBhvr>
                                        <p:cTn id="12" dur="1000" fill="hold"/>
                                        <p:tgtEl>
                                          <p:spTgt spid="3"/>
                                        </p:tgtEl>
                                        <p:attrNameLst>
                                          <p:attrName>ppt_x</p:attrName>
                                          <p:attrName>ppt_y</p:attrName>
                                        </p:attrNameLst>
                                      </p:cBhvr>
                                    </p:animMotion>
                                  </p:childTnLst>
                                </p:cTn>
                              </p:par>
                              <p:par>
                                <p:cTn id="13" presetID="64" presetClass="path" presetSubtype="0" accel="50000" decel="50000" fill="hold" grpId="0" nodeType="withEffect">
                                  <p:stCondLst>
                                    <p:cond delay="0"/>
                                  </p:stCondLst>
                                  <p:childTnLst>
                                    <p:animMotion origin="layout" path="M 0 0 L 0 -0.25 E" pathEditMode="relative" ptsTypes="">
                                      <p:cBhvr>
                                        <p:cTn id="14" dur="1000" fill="hold"/>
                                        <p:tgtEl>
                                          <p:spTgt spid="20"/>
                                        </p:tgtEl>
                                        <p:attrNameLst>
                                          <p:attrName>ppt_x</p:attrName>
                                          <p:attrName>ppt_y</p:attrName>
                                        </p:attrNameLst>
                                      </p:cBhvr>
                                    </p:animMotion>
                                  </p:childTnLst>
                                </p:cTn>
                              </p:par>
                              <p:par>
                                <p:cTn id="15" presetID="64" presetClass="path" presetSubtype="0" accel="50000" decel="50000" fill="hold" grpId="0" nodeType="withEffect">
                                  <p:stCondLst>
                                    <p:cond delay="0"/>
                                  </p:stCondLst>
                                  <p:childTnLst>
                                    <p:animMotion origin="layout" path="M 0 0 L 0 -0.25 E" pathEditMode="relative" ptsTypes="">
                                      <p:cBhvr>
                                        <p:cTn id="16" dur="1000" fill="hold"/>
                                        <p:tgtEl>
                                          <p:spTgt spid="21"/>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P spid="20" grpId="0"/>
      <p:bldP spid="21"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 name="Picture 49">
            <a:extLst>
              <a:ext uri="{FF2B5EF4-FFF2-40B4-BE49-F238E27FC236}">
                <a16:creationId xmlns:a16="http://schemas.microsoft.com/office/drawing/2014/main" id="{DE600819-6D65-434E-8951-79E8872132D6}"/>
              </a:ext>
            </a:extLst>
          </p:cNvPr>
          <p:cNvPicPr>
            <a:picLocks noChangeAspect="1"/>
          </p:cNvPicPr>
          <p:nvPr/>
        </p:nvPicPr>
        <p:blipFill>
          <a:blip r:embed="rId3"/>
          <a:stretch>
            <a:fillRect/>
          </a:stretch>
        </p:blipFill>
        <p:spPr>
          <a:xfrm>
            <a:off x="4660991" y="182562"/>
            <a:ext cx="2595597" cy="2112143"/>
          </a:xfrm>
          <a:prstGeom prst="rect">
            <a:avLst/>
          </a:prstGeom>
        </p:spPr>
      </p:pic>
      <p:sp>
        <p:nvSpPr>
          <p:cNvPr id="124" name="Rectangle 123">
            <a:extLst>
              <a:ext uri="{FF2B5EF4-FFF2-40B4-BE49-F238E27FC236}">
                <a16:creationId xmlns:a16="http://schemas.microsoft.com/office/drawing/2014/main" id="{595379DA-4DDD-4F4D-BFA4-60CD409C4657}"/>
              </a:ext>
            </a:extLst>
          </p:cNvPr>
          <p:cNvSpPr/>
          <p:nvPr/>
        </p:nvSpPr>
        <p:spPr bwMode="auto">
          <a:xfrm>
            <a:off x="4092250" y="6469062"/>
            <a:ext cx="4114800" cy="52546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134" name="Picture 133">
            <a:extLst>
              <a:ext uri="{FF2B5EF4-FFF2-40B4-BE49-F238E27FC236}">
                <a16:creationId xmlns:a16="http://schemas.microsoft.com/office/drawing/2014/main" id="{72CF0689-702E-4412-A8C4-FA0BEDC0BDC8}"/>
              </a:ext>
            </a:extLst>
          </p:cNvPr>
          <p:cNvPicPr>
            <a:picLocks noChangeAspect="1"/>
          </p:cNvPicPr>
          <p:nvPr/>
        </p:nvPicPr>
        <p:blipFill>
          <a:blip r:embed="rId4"/>
          <a:stretch>
            <a:fillRect/>
          </a:stretch>
        </p:blipFill>
        <p:spPr>
          <a:xfrm>
            <a:off x="4526280" y="3578363"/>
            <a:ext cx="3249449" cy="3233599"/>
          </a:xfrm>
          <a:prstGeom prst="rect">
            <a:avLst/>
          </a:prstGeom>
        </p:spPr>
      </p:pic>
      <p:sp>
        <p:nvSpPr>
          <p:cNvPr id="2" name="Title 1">
            <a:extLst>
              <a:ext uri="{FF2B5EF4-FFF2-40B4-BE49-F238E27FC236}">
                <a16:creationId xmlns:a16="http://schemas.microsoft.com/office/drawing/2014/main" id="{B492732E-C7A5-4871-8509-5E39C13F516A}"/>
              </a:ext>
            </a:extLst>
          </p:cNvPr>
          <p:cNvSpPr>
            <a:spLocks noGrp="1"/>
          </p:cNvSpPr>
          <p:nvPr>
            <p:ph type="title"/>
          </p:nvPr>
        </p:nvSpPr>
        <p:spPr>
          <a:xfrm>
            <a:off x="121118" y="201022"/>
            <a:ext cx="4681858" cy="917575"/>
          </a:xfrm>
        </p:spPr>
        <p:txBody>
          <a:bodyPr/>
          <a:lstStyle/>
          <a:p>
            <a:r>
              <a:rPr lang="en-US" sz="4400" kern="0" spc="0">
                <a:ln>
                  <a:noFill/>
                </a:ln>
                <a:solidFill>
                  <a:schemeClr val="tx1"/>
                </a:solidFill>
                <a:cs typeface="Segoe UI Light" panose="020B0502040204020203" pitchFamily="34" charset="0"/>
              </a:rPr>
              <a:t>TS</a:t>
            </a:r>
            <a:r>
              <a:rPr lang="en-US" sz="4400" kern="0" spc="-100">
                <a:ln>
                  <a:noFill/>
                </a:ln>
                <a:solidFill>
                  <a:schemeClr val="tx1"/>
                </a:solidFill>
                <a:cs typeface="Segoe UI Light" panose="020B0502040204020203" pitchFamily="34" charset="0"/>
              </a:rPr>
              <a:t> </a:t>
            </a:r>
            <a:r>
              <a:rPr lang="en-US" sz="4400" kern="0" spc="-100">
                <a:ln>
                  <a:noFill/>
                </a:ln>
                <a:solidFill>
                  <a:schemeClr val="tx1"/>
                </a:solidFill>
                <a:latin typeface="Segoe UI" panose="020B0502040204020203" pitchFamily="34" charset="0"/>
                <a:sym typeface="Webdings" panose="05030102010509060703" pitchFamily="18" charset="2"/>
              </a:rPr>
              <a:t>♥</a:t>
            </a:r>
            <a:r>
              <a:rPr lang="en-US" sz="4400" kern="0" spc="-100">
                <a:ln>
                  <a:noFill/>
                </a:ln>
                <a:solidFill>
                  <a:schemeClr val="tx1"/>
                </a:solidFill>
                <a:cs typeface="Segoe UI Light" panose="020B0502040204020203" pitchFamily="34" charset="0"/>
                <a:sym typeface="Webdings" panose="05030102010509060703" pitchFamily="18" charset="2"/>
              </a:rPr>
              <a:t> </a:t>
            </a:r>
            <a:r>
              <a:rPr lang="en-US" sz="4400" kern="0" spc="0">
                <a:ln>
                  <a:noFill/>
                </a:ln>
                <a:solidFill>
                  <a:schemeClr val="tx1"/>
                </a:solidFill>
                <a:cs typeface="Segoe UI Light" panose="020B0502040204020203" pitchFamily="34" charset="0"/>
              </a:rPr>
              <a:t>integration</a:t>
            </a:r>
            <a:endParaRPr lang="en-US" sz="4400">
              <a:solidFill>
                <a:schemeClr val="tx1"/>
              </a:solidFill>
            </a:endParaRPr>
          </a:p>
        </p:txBody>
      </p:sp>
      <p:pic>
        <p:nvPicPr>
          <p:cNvPr id="129" name="Picture 128">
            <a:extLst>
              <a:ext uri="{FF2B5EF4-FFF2-40B4-BE49-F238E27FC236}">
                <a16:creationId xmlns:a16="http://schemas.microsoft.com/office/drawing/2014/main" id="{BE508D41-74B6-4381-8CD7-8A15DFE150AA}"/>
              </a:ext>
            </a:extLst>
          </p:cNvPr>
          <p:cNvPicPr>
            <a:picLocks noChangeAspect="1"/>
          </p:cNvPicPr>
          <p:nvPr/>
        </p:nvPicPr>
        <p:blipFill>
          <a:blip r:embed="rId5"/>
          <a:stretch>
            <a:fillRect/>
          </a:stretch>
        </p:blipFill>
        <p:spPr>
          <a:xfrm>
            <a:off x="419425" y="2061972"/>
            <a:ext cx="4866249" cy="1696054"/>
          </a:xfrm>
          <a:prstGeom prst="rect">
            <a:avLst/>
          </a:prstGeom>
        </p:spPr>
      </p:pic>
      <p:pic>
        <p:nvPicPr>
          <p:cNvPr id="127" name="Picture 126">
            <a:extLst>
              <a:ext uri="{FF2B5EF4-FFF2-40B4-BE49-F238E27FC236}">
                <a16:creationId xmlns:a16="http://schemas.microsoft.com/office/drawing/2014/main" id="{6DC9AF68-D42F-4CDD-9EC6-933E602B1B21}"/>
              </a:ext>
            </a:extLst>
          </p:cNvPr>
          <p:cNvPicPr>
            <a:picLocks noChangeAspect="1"/>
          </p:cNvPicPr>
          <p:nvPr/>
        </p:nvPicPr>
        <p:blipFill>
          <a:blip r:embed="rId6"/>
          <a:stretch>
            <a:fillRect/>
          </a:stretch>
        </p:blipFill>
        <p:spPr>
          <a:xfrm>
            <a:off x="6504874" y="1842516"/>
            <a:ext cx="5512176" cy="2068552"/>
          </a:xfrm>
          <a:prstGeom prst="rect">
            <a:avLst/>
          </a:prstGeom>
        </p:spPr>
      </p:pic>
      <p:grpSp>
        <p:nvGrpSpPr>
          <p:cNvPr id="51" name="Group 50">
            <a:extLst>
              <a:ext uri="{FF2B5EF4-FFF2-40B4-BE49-F238E27FC236}">
                <a16:creationId xmlns:a16="http://schemas.microsoft.com/office/drawing/2014/main" id="{101AABB2-FE0B-43B2-97F9-1A6FF722FECB}"/>
              </a:ext>
            </a:extLst>
          </p:cNvPr>
          <p:cNvGrpSpPr/>
          <p:nvPr/>
        </p:nvGrpSpPr>
        <p:grpSpPr>
          <a:xfrm>
            <a:off x="5148197" y="2034540"/>
            <a:ext cx="1580859" cy="1583029"/>
            <a:chOff x="5148197" y="2034540"/>
            <a:chExt cx="1580859" cy="1583029"/>
          </a:xfrm>
        </p:grpSpPr>
        <p:grpSp>
          <p:nvGrpSpPr>
            <p:cNvPr id="7" name="Group 6">
              <a:extLst>
                <a:ext uri="{FF2B5EF4-FFF2-40B4-BE49-F238E27FC236}">
                  <a16:creationId xmlns:a16="http://schemas.microsoft.com/office/drawing/2014/main" id="{92BAE0A2-1A18-45C0-BCC3-8C218E25C158}"/>
                </a:ext>
              </a:extLst>
            </p:cNvPr>
            <p:cNvGrpSpPr/>
            <p:nvPr/>
          </p:nvGrpSpPr>
          <p:grpSpPr>
            <a:xfrm>
              <a:off x="5148197" y="2034540"/>
              <a:ext cx="1580859" cy="1583029"/>
              <a:chOff x="8015890" y="2477276"/>
              <a:chExt cx="1580859" cy="1583029"/>
            </a:xfrm>
          </p:grpSpPr>
          <p:sp>
            <p:nvSpPr>
              <p:cNvPr id="8" name="Oval 7">
                <a:extLst>
                  <a:ext uri="{FF2B5EF4-FFF2-40B4-BE49-F238E27FC236}">
                    <a16:creationId xmlns:a16="http://schemas.microsoft.com/office/drawing/2014/main" id="{E5A5A4CF-2F13-425F-86DB-40C6953CBB8B}"/>
                  </a:ext>
                </a:extLst>
              </p:cNvPr>
              <p:cNvSpPr/>
              <p:nvPr/>
            </p:nvSpPr>
            <p:spPr bwMode="auto">
              <a:xfrm>
                <a:off x="8268919" y="2743109"/>
                <a:ext cx="1077151" cy="1043515"/>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1" i="0" u="none" strike="noStrike" kern="0" cap="none" spc="0" normalizeH="0" baseline="0" noProof="0">
                    <a:ln>
                      <a:noFill/>
                    </a:ln>
                    <a:gradFill>
                      <a:gsLst>
                        <a:gs pos="4000">
                          <a:srgbClr val="FFFFFF"/>
                        </a:gs>
                        <a:gs pos="10667">
                          <a:srgbClr val="FFFFFF"/>
                        </a:gs>
                      </a:gsLst>
                      <a:lin ang="5400000" scaled="0"/>
                    </a:gradFill>
                    <a:effectLst/>
                    <a:uLnTx/>
                    <a:uFillTx/>
                    <a:latin typeface="Segoe UI"/>
                    <a:ea typeface="Segoe UI" pitchFamily="34" charset="0"/>
                    <a:cs typeface="Segoe UI" pitchFamily="34" charset="0"/>
                  </a:rPr>
                  <a:t>DevOps</a:t>
                </a:r>
              </a:p>
            </p:txBody>
          </p:sp>
          <p:pic>
            <p:nvPicPr>
              <p:cNvPr id="9" name="Picture 8">
                <a:extLst>
                  <a:ext uri="{FF2B5EF4-FFF2-40B4-BE49-F238E27FC236}">
                    <a16:creationId xmlns:a16="http://schemas.microsoft.com/office/drawing/2014/main" id="{5778C30A-21A3-4F70-8114-06D815E503F9}"/>
                  </a:ext>
                </a:extLst>
              </p:cNvPr>
              <p:cNvPicPr>
                <a:picLocks noChangeAspect="1"/>
              </p:cNvPicPr>
              <p:nvPr/>
            </p:nvPicPr>
            <p:blipFill>
              <a:blip r:embed="rId7">
                <a:duotone>
                  <a:srgbClr val="0078D7">
                    <a:shade val="45000"/>
                    <a:satMod val="135000"/>
                  </a:srgbClr>
                  <a:prstClr val="white"/>
                </a:duotone>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val="0"/>
                  </a:ext>
                </a:extLst>
              </a:blip>
              <a:stretch>
                <a:fillRect/>
              </a:stretch>
            </p:blipFill>
            <p:spPr>
              <a:xfrm>
                <a:off x="8015890" y="2477276"/>
                <a:ext cx="1580859" cy="1583029"/>
              </a:xfrm>
              <a:prstGeom prst="rect">
                <a:avLst/>
              </a:prstGeom>
            </p:spPr>
          </p:pic>
        </p:grpSp>
        <p:sp>
          <p:nvSpPr>
            <p:cNvPr id="123" name="Oval 122">
              <a:extLst>
                <a:ext uri="{FF2B5EF4-FFF2-40B4-BE49-F238E27FC236}">
                  <a16:creationId xmlns:a16="http://schemas.microsoft.com/office/drawing/2014/main" id="{354800A7-FD41-499E-AA25-976467EEA6EB}"/>
                </a:ext>
              </a:extLst>
            </p:cNvPr>
            <p:cNvSpPr/>
            <p:nvPr/>
          </p:nvSpPr>
          <p:spPr bwMode="auto">
            <a:xfrm>
              <a:off x="5519033" y="2406461"/>
              <a:ext cx="839187" cy="839187"/>
            </a:xfrm>
            <a:prstGeom prst="ellipse">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50" normalizeH="0" baseline="0" noProof="0">
                  <a:ln>
                    <a:noFill/>
                  </a:ln>
                  <a:solidFill>
                    <a:srgbClr val="E6E6E6">
                      <a:lumMod val="50000"/>
                    </a:srgbClr>
                  </a:solidFill>
                  <a:effectLst/>
                  <a:uLnTx/>
                  <a:uFillTx/>
                  <a:latin typeface="Segoe UI" panose="020B0502040204020203" pitchFamily="34" charset="0"/>
                  <a:ea typeface="Segoe UI" panose="020B0502040204020203" pitchFamily="34" charset="0"/>
                  <a:cs typeface="Segoe UI" panose="020B0502040204020203" pitchFamily="34" charset="0"/>
                </a:rPr>
                <a:t>DevOps</a:t>
              </a:r>
            </a:p>
          </p:txBody>
        </p:sp>
      </p:grpSp>
      <p:pic>
        <p:nvPicPr>
          <p:cNvPr id="12" name="Picture 11" descr="A close up of a sign&#10;&#10;Description generated with high confidence">
            <a:extLst>
              <a:ext uri="{FF2B5EF4-FFF2-40B4-BE49-F238E27FC236}">
                <a16:creationId xmlns:a16="http://schemas.microsoft.com/office/drawing/2014/main" id="{B9905F52-10E3-4B55-9CF3-83A957B68B80}"/>
              </a:ext>
            </a:extLst>
          </p:cNvPr>
          <p:cNvPicPr>
            <a:picLocks noChangeAspect="1"/>
          </p:cNvPicPr>
          <p:nvPr/>
        </p:nvPicPr>
        <p:blipFill>
          <a:blip r:embed="rId9"/>
          <a:stretch>
            <a:fillRect/>
          </a:stretch>
        </p:blipFill>
        <p:spPr>
          <a:xfrm>
            <a:off x="3398837" y="2178041"/>
            <a:ext cx="962042" cy="481021"/>
          </a:xfrm>
          <a:prstGeom prst="rect">
            <a:avLst/>
          </a:prstGeom>
        </p:spPr>
      </p:pic>
      <p:pic>
        <p:nvPicPr>
          <p:cNvPr id="13" name="Picture 12">
            <a:extLst>
              <a:ext uri="{FF2B5EF4-FFF2-40B4-BE49-F238E27FC236}">
                <a16:creationId xmlns:a16="http://schemas.microsoft.com/office/drawing/2014/main" id="{106A7DBA-50A7-412D-84A3-09A5AC0C8693}"/>
              </a:ext>
            </a:extLst>
          </p:cNvPr>
          <p:cNvPicPr>
            <a:picLocks noChangeAspect="1"/>
          </p:cNvPicPr>
          <p:nvPr/>
        </p:nvPicPr>
        <p:blipFill>
          <a:blip r:embed="rId10"/>
          <a:stretch>
            <a:fillRect/>
          </a:stretch>
        </p:blipFill>
        <p:spPr>
          <a:xfrm>
            <a:off x="2332037" y="3117481"/>
            <a:ext cx="1093689" cy="256333"/>
          </a:xfrm>
          <a:prstGeom prst="rect">
            <a:avLst/>
          </a:prstGeom>
        </p:spPr>
      </p:pic>
      <p:pic>
        <p:nvPicPr>
          <p:cNvPr id="11" name="Picture 10">
            <a:extLst>
              <a:ext uri="{FF2B5EF4-FFF2-40B4-BE49-F238E27FC236}">
                <a16:creationId xmlns:a16="http://schemas.microsoft.com/office/drawing/2014/main" id="{894083B0-FCF3-4936-B342-05486999F3E9}"/>
              </a:ext>
            </a:extLst>
          </p:cNvPr>
          <p:cNvPicPr>
            <a:picLocks noChangeAspect="1"/>
          </p:cNvPicPr>
          <p:nvPr/>
        </p:nvPicPr>
        <p:blipFill>
          <a:blip r:embed="rId11"/>
          <a:stretch>
            <a:fillRect/>
          </a:stretch>
        </p:blipFill>
        <p:spPr>
          <a:xfrm>
            <a:off x="1265237" y="1993035"/>
            <a:ext cx="974433" cy="601225"/>
          </a:xfrm>
          <a:prstGeom prst="rect">
            <a:avLst/>
          </a:prstGeom>
        </p:spPr>
      </p:pic>
      <p:pic>
        <p:nvPicPr>
          <p:cNvPr id="20" name="Picture 19" descr="A drawing of a face&#10;&#10;Description generated with high confidence">
            <a:extLst>
              <a:ext uri="{FF2B5EF4-FFF2-40B4-BE49-F238E27FC236}">
                <a16:creationId xmlns:a16="http://schemas.microsoft.com/office/drawing/2014/main" id="{F31A7CC3-FAEA-43D4-9FF1-4105B46A52DE}"/>
              </a:ext>
            </a:extLst>
          </p:cNvPr>
          <p:cNvPicPr>
            <a:picLocks noChangeAspect="1"/>
          </p:cNvPicPr>
          <p:nvPr/>
        </p:nvPicPr>
        <p:blipFill rotWithShape="1">
          <a:blip r:embed="rId12">
            <a:clrChange>
              <a:clrFrom>
                <a:srgbClr val="FFFEFD"/>
              </a:clrFrom>
              <a:clrTo>
                <a:srgbClr val="FFFEFD">
                  <a:alpha val="0"/>
                </a:srgbClr>
              </a:clrTo>
            </a:clrChange>
          </a:blip>
          <a:srcRect l="3355" t="12699" r="5707" b="7516"/>
          <a:stretch/>
        </p:blipFill>
        <p:spPr>
          <a:xfrm>
            <a:off x="4802976" y="3826963"/>
            <a:ext cx="881861" cy="547006"/>
          </a:xfrm>
          <a:prstGeom prst="rect">
            <a:avLst/>
          </a:prstGeom>
        </p:spPr>
      </p:pic>
      <p:pic>
        <p:nvPicPr>
          <p:cNvPr id="21" name="Picture 20" descr="A close up of a sign&#10;&#10;Description generated with very high confidence">
            <a:extLst>
              <a:ext uri="{FF2B5EF4-FFF2-40B4-BE49-F238E27FC236}">
                <a16:creationId xmlns:a16="http://schemas.microsoft.com/office/drawing/2014/main" id="{8F61563D-8E2B-4D1E-AB7D-3859F5D36F81}"/>
              </a:ext>
            </a:extLst>
          </p:cNvPr>
          <p:cNvPicPr>
            <a:picLocks noChangeAspect="1"/>
          </p:cNvPicPr>
          <p:nvPr/>
        </p:nvPicPr>
        <p:blipFill>
          <a:blip r:embed="rId13"/>
          <a:stretch>
            <a:fillRect/>
          </a:stretch>
        </p:blipFill>
        <p:spPr>
          <a:xfrm>
            <a:off x="3856037" y="3923885"/>
            <a:ext cx="870739" cy="533763"/>
          </a:xfrm>
          <a:prstGeom prst="rect">
            <a:avLst/>
          </a:prstGeom>
        </p:spPr>
      </p:pic>
      <p:pic>
        <p:nvPicPr>
          <p:cNvPr id="22" name="Picture 21" descr="A close up of a logo&#10;&#10;Description generated with very high confidence">
            <a:extLst>
              <a:ext uri="{FF2B5EF4-FFF2-40B4-BE49-F238E27FC236}">
                <a16:creationId xmlns:a16="http://schemas.microsoft.com/office/drawing/2014/main" id="{9605F6AD-C235-472E-943E-A4E5A7946140}"/>
              </a:ext>
            </a:extLst>
          </p:cNvPr>
          <p:cNvPicPr>
            <a:picLocks noChangeAspect="1"/>
          </p:cNvPicPr>
          <p:nvPr/>
        </p:nvPicPr>
        <p:blipFill>
          <a:blip r:embed="rId14"/>
          <a:stretch>
            <a:fillRect/>
          </a:stretch>
        </p:blipFill>
        <p:spPr>
          <a:xfrm>
            <a:off x="2407874" y="3877704"/>
            <a:ext cx="533763" cy="533763"/>
          </a:xfrm>
          <a:prstGeom prst="rect">
            <a:avLst/>
          </a:prstGeom>
        </p:spPr>
      </p:pic>
      <p:pic>
        <p:nvPicPr>
          <p:cNvPr id="23" name="Picture 22">
            <a:extLst>
              <a:ext uri="{FF2B5EF4-FFF2-40B4-BE49-F238E27FC236}">
                <a16:creationId xmlns:a16="http://schemas.microsoft.com/office/drawing/2014/main" id="{83B8CEF3-0086-4383-9641-F6DE7BDDA818}"/>
              </a:ext>
            </a:extLst>
          </p:cNvPr>
          <p:cNvPicPr>
            <a:picLocks noChangeAspect="1"/>
          </p:cNvPicPr>
          <p:nvPr/>
        </p:nvPicPr>
        <p:blipFill>
          <a:blip r:embed="rId10"/>
          <a:stretch>
            <a:fillRect/>
          </a:stretch>
        </p:blipFill>
        <p:spPr>
          <a:xfrm>
            <a:off x="1216152" y="4002927"/>
            <a:ext cx="1093689" cy="256333"/>
          </a:xfrm>
          <a:prstGeom prst="rect">
            <a:avLst/>
          </a:prstGeom>
        </p:spPr>
      </p:pic>
      <p:pic>
        <p:nvPicPr>
          <p:cNvPr id="24" name="Picture 23">
            <a:extLst>
              <a:ext uri="{FF2B5EF4-FFF2-40B4-BE49-F238E27FC236}">
                <a16:creationId xmlns:a16="http://schemas.microsoft.com/office/drawing/2014/main" id="{BEAEA065-8305-4E02-AECD-44B133AFC1AD}"/>
              </a:ext>
            </a:extLst>
          </p:cNvPr>
          <p:cNvPicPr>
            <a:picLocks noChangeAspect="1"/>
          </p:cNvPicPr>
          <p:nvPr/>
        </p:nvPicPr>
        <p:blipFill>
          <a:blip r:embed="rId15">
            <a:clrChange>
              <a:clrFrom>
                <a:srgbClr val="FFFFFF"/>
              </a:clrFrom>
              <a:clrTo>
                <a:srgbClr val="FFFFFF">
                  <a:alpha val="0"/>
                </a:srgbClr>
              </a:clrTo>
            </a:clrChange>
          </a:blip>
          <a:stretch>
            <a:fillRect/>
          </a:stretch>
        </p:blipFill>
        <p:spPr>
          <a:xfrm>
            <a:off x="3067810" y="3906115"/>
            <a:ext cx="712027" cy="480619"/>
          </a:xfrm>
          <a:prstGeom prst="rect">
            <a:avLst/>
          </a:prstGeom>
        </p:spPr>
      </p:pic>
      <p:pic>
        <p:nvPicPr>
          <p:cNvPr id="25" name="Picture 24">
            <a:extLst>
              <a:ext uri="{FF2B5EF4-FFF2-40B4-BE49-F238E27FC236}">
                <a16:creationId xmlns:a16="http://schemas.microsoft.com/office/drawing/2014/main" id="{088474A8-0D8C-4C58-9BD4-561D7521AEFB}"/>
              </a:ext>
            </a:extLst>
          </p:cNvPr>
          <p:cNvPicPr>
            <a:picLocks noChangeAspect="1"/>
          </p:cNvPicPr>
          <p:nvPr/>
        </p:nvPicPr>
        <p:blipFill>
          <a:blip r:embed="rId16"/>
          <a:stretch>
            <a:fillRect/>
          </a:stretch>
        </p:blipFill>
        <p:spPr>
          <a:xfrm>
            <a:off x="14668" y="3888220"/>
            <a:ext cx="1174369" cy="485749"/>
          </a:xfrm>
          <a:prstGeom prst="rect">
            <a:avLst/>
          </a:prstGeom>
        </p:spPr>
      </p:pic>
      <p:pic>
        <p:nvPicPr>
          <p:cNvPr id="26" name="Picture 25" descr="A drawing of a face&#10;&#10;Description generated with high confidence">
            <a:extLst>
              <a:ext uri="{FF2B5EF4-FFF2-40B4-BE49-F238E27FC236}">
                <a16:creationId xmlns:a16="http://schemas.microsoft.com/office/drawing/2014/main" id="{DDDECFDE-3DFB-4947-9FBD-E602B3FEC00E}"/>
              </a:ext>
            </a:extLst>
          </p:cNvPr>
          <p:cNvPicPr>
            <a:picLocks noChangeAspect="1"/>
          </p:cNvPicPr>
          <p:nvPr/>
        </p:nvPicPr>
        <p:blipFill>
          <a:blip r:embed="rId17">
            <a:clrChange>
              <a:clrFrom>
                <a:srgbClr val="FFFFFF"/>
              </a:clrFrom>
              <a:clrTo>
                <a:srgbClr val="FFFFFF">
                  <a:alpha val="0"/>
                </a:srgbClr>
              </a:clrTo>
            </a:clrChange>
          </a:blip>
          <a:stretch>
            <a:fillRect/>
          </a:stretch>
        </p:blipFill>
        <p:spPr>
          <a:xfrm>
            <a:off x="7652702" y="3843196"/>
            <a:ext cx="851535" cy="670573"/>
          </a:xfrm>
          <a:prstGeom prst="rect">
            <a:avLst/>
          </a:prstGeom>
        </p:spPr>
      </p:pic>
      <p:pic>
        <p:nvPicPr>
          <p:cNvPr id="27" name="Picture 26">
            <a:extLst>
              <a:ext uri="{FF2B5EF4-FFF2-40B4-BE49-F238E27FC236}">
                <a16:creationId xmlns:a16="http://schemas.microsoft.com/office/drawing/2014/main" id="{7EB204B5-AFB4-40E8-B975-78B01BDB5358}"/>
              </a:ext>
            </a:extLst>
          </p:cNvPr>
          <p:cNvPicPr>
            <a:picLocks noChangeAspect="1"/>
          </p:cNvPicPr>
          <p:nvPr/>
        </p:nvPicPr>
        <p:blipFill>
          <a:blip r:embed="rId18"/>
          <a:stretch>
            <a:fillRect/>
          </a:stretch>
        </p:blipFill>
        <p:spPr>
          <a:xfrm>
            <a:off x="4248765" y="4909955"/>
            <a:ext cx="1436072" cy="477494"/>
          </a:xfrm>
          <a:prstGeom prst="rect">
            <a:avLst/>
          </a:prstGeom>
        </p:spPr>
      </p:pic>
      <p:pic>
        <p:nvPicPr>
          <p:cNvPr id="28" name="Picture 27">
            <a:extLst>
              <a:ext uri="{FF2B5EF4-FFF2-40B4-BE49-F238E27FC236}">
                <a16:creationId xmlns:a16="http://schemas.microsoft.com/office/drawing/2014/main" id="{50D707D4-A644-4EE8-BD17-A43EDE1D9C60}"/>
              </a:ext>
            </a:extLst>
          </p:cNvPr>
          <p:cNvPicPr>
            <a:picLocks noChangeAspect="1"/>
          </p:cNvPicPr>
          <p:nvPr/>
        </p:nvPicPr>
        <p:blipFill>
          <a:blip r:embed="rId19">
            <a:clrChange>
              <a:clrFrom>
                <a:srgbClr val="FFFFFF"/>
              </a:clrFrom>
              <a:clrTo>
                <a:srgbClr val="FFFFFF">
                  <a:alpha val="0"/>
                </a:srgbClr>
              </a:clrTo>
            </a:clrChange>
          </a:blip>
          <a:stretch>
            <a:fillRect/>
          </a:stretch>
        </p:blipFill>
        <p:spPr>
          <a:xfrm>
            <a:off x="2878881" y="4909955"/>
            <a:ext cx="1341758" cy="477494"/>
          </a:xfrm>
          <a:prstGeom prst="rect">
            <a:avLst/>
          </a:prstGeom>
        </p:spPr>
      </p:pic>
      <p:pic>
        <p:nvPicPr>
          <p:cNvPr id="29" name="Picture 28" descr="A close up of a sign&#10;&#10;Description generated with very high confidence">
            <a:extLst>
              <a:ext uri="{FF2B5EF4-FFF2-40B4-BE49-F238E27FC236}">
                <a16:creationId xmlns:a16="http://schemas.microsoft.com/office/drawing/2014/main" id="{837EFDE2-3A26-4A66-9CBD-86E78BB10B1C}"/>
              </a:ext>
            </a:extLst>
          </p:cNvPr>
          <p:cNvPicPr>
            <a:picLocks noChangeAspect="1"/>
          </p:cNvPicPr>
          <p:nvPr/>
        </p:nvPicPr>
        <p:blipFill>
          <a:blip r:embed="rId20"/>
          <a:stretch>
            <a:fillRect/>
          </a:stretch>
        </p:blipFill>
        <p:spPr>
          <a:xfrm>
            <a:off x="7515698" y="5335917"/>
            <a:ext cx="1576695" cy="530443"/>
          </a:xfrm>
          <a:prstGeom prst="rect">
            <a:avLst/>
          </a:prstGeom>
        </p:spPr>
      </p:pic>
      <p:pic>
        <p:nvPicPr>
          <p:cNvPr id="30" name="Picture 29">
            <a:extLst>
              <a:ext uri="{FF2B5EF4-FFF2-40B4-BE49-F238E27FC236}">
                <a16:creationId xmlns:a16="http://schemas.microsoft.com/office/drawing/2014/main" id="{FB9A93E4-345F-4A8C-A678-D72BD44A6B79}"/>
              </a:ext>
            </a:extLst>
          </p:cNvPr>
          <p:cNvPicPr>
            <a:picLocks noChangeAspect="1"/>
          </p:cNvPicPr>
          <p:nvPr/>
        </p:nvPicPr>
        <p:blipFill rotWithShape="1">
          <a:blip r:embed="rId21"/>
          <a:srcRect l="28897" t="9516" b="15012"/>
          <a:stretch/>
        </p:blipFill>
        <p:spPr>
          <a:xfrm>
            <a:off x="9109597" y="5285183"/>
            <a:ext cx="994840" cy="621158"/>
          </a:xfrm>
          <a:prstGeom prst="rect">
            <a:avLst/>
          </a:prstGeom>
        </p:spPr>
      </p:pic>
      <p:pic>
        <p:nvPicPr>
          <p:cNvPr id="32" name="Picture 31">
            <a:extLst>
              <a:ext uri="{FF2B5EF4-FFF2-40B4-BE49-F238E27FC236}">
                <a16:creationId xmlns:a16="http://schemas.microsoft.com/office/drawing/2014/main" id="{E584C72A-58F4-4608-B50C-C3A5F28CF3F2}"/>
              </a:ext>
            </a:extLst>
          </p:cNvPr>
          <p:cNvPicPr>
            <a:picLocks noChangeAspect="1"/>
          </p:cNvPicPr>
          <p:nvPr/>
        </p:nvPicPr>
        <p:blipFill>
          <a:blip r:embed="rId22">
            <a:clrChange>
              <a:clrFrom>
                <a:srgbClr val="FFFFFF"/>
              </a:clrFrom>
              <a:clrTo>
                <a:srgbClr val="FFFFFF">
                  <a:alpha val="0"/>
                </a:srgbClr>
              </a:clrTo>
            </a:clrChange>
          </a:blip>
          <a:stretch>
            <a:fillRect/>
          </a:stretch>
        </p:blipFill>
        <p:spPr>
          <a:xfrm>
            <a:off x="5829750" y="5358174"/>
            <a:ext cx="1975747" cy="605911"/>
          </a:xfrm>
          <a:prstGeom prst="rect">
            <a:avLst/>
          </a:prstGeom>
        </p:spPr>
      </p:pic>
      <p:pic>
        <p:nvPicPr>
          <p:cNvPr id="16" name="Picture 15">
            <a:extLst>
              <a:ext uri="{FF2B5EF4-FFF2-40B4-BE49-F238E27FC236}">
                <a16:creationId xmlns:a16="http://schemas.microsoft.com/office/drawing/2014/main" id="{0B10D014-54BC-47A1-8F6A-9C4A4127A8D6}"/>
              </a:ext>
            </a:extLst>
          </p:cNvPr>
          <p:cNvPicPr>
            <a:picLocks noChangeAspect="1"/>
          </p:cNvPicPr>
          <p:nvPr/>
        </p:nvPicPr>
        <p:blipFill>
          <a:blip r:embed="rId23"/>
          <a:stretch>
            <a:fillRect/>
          </a:stretch>
        </p:blipFill>
        <p:spPr>
          <a:xfrm>
            <a:off x="10150049" y="5304678"/>
            <a:ext cx="1249788" cy="554784"/>
          </a:xfrm>
          <a:prstGeom prst="rect">
            <a:avLst/>
          </a:prstGeom>
        </p:spPr>
      </p:pic>
      <p:pic>
        <p:nvPicPr>
          <p:cNvPr id="39" name="Picture 38" descr="A close up of a sign&#10;&#10;Description generated with high confidence">
            <a:extLst>
              <a:ext uri="{FF2B5EF4-FFF2-40B4-BE49-F238E27FC236}">
                <a16:creationId xmlns:a16="http://schemas.microsoft.com/office/drawing/2014/main" id="{E04D586E-A5D0-41F3-B96B-28787FD468A9}"/>
              </a:ext>
            </a:extLst>
          </p:cNvPr>
          <p:cNvPicPr>
            <a:picLocks noChangeAspect="1"/>
          </p:cNvPicPr>
          <p:nvPr/>
        </p:nvPicPr>
        <p:blipFill>
          <a:blip r:embed="rId24"/>
          <a:stretch>
            <a:fillRect/>
          </a:stretch>
        </p:blipFill>
        <p:spPr>
          <a:xfrm>
            <a:off x="8406683" y="3956977"/>
            <a:ext cx="1508443" cy="311745"/>
          </a:xfrm>
          <a:prstGeom prst="rect">
            <a:avLst/>
          </a:prstGeom>
        </p:spPr>
      </p:pic>
      <p:pic>
        <p:nvPicPr>
          <p:cNvPr id="40" name="Picture 39">
            <a:extLst>
              <a:ext uri="{FF2B5EF4-FFF2-40B4-BE49-F238E27FC236}">
                <a16:creationId xmlns:a16="http://schemas.microsoft.com/office/drawing/2014/main" id="{8221FBB1-C529-459F-AE90-E2725DB9CDA1}"/>
              </a:ext>
            </a:extLst>
          </p:cNvPr>
          <p:cNvPicPr>
            <a:picLocks noChangeAspect="1"/>
          </p:cNvPicPr>
          <p:nvPr/>
        </p:nvPicPr>
        <p:blipFill>
          <a:blip r:embed="rId25"/>
          <a:stretch>
            <a:fillRect/>
          </a:stretch>
        </p:blipFill>
        <p:spPr>
          <a:xfrm>
            <a:off x="3849524" y="5871101"/>
            <a:ext cx="1879523" cy="452080"/>
          </a:xfrm>
          <a:prstGeom prst="rect">
            <a:avLst/>
          </a:prstGeom>
        </p:spPr>
      </p:pic>
      <p:pic>
        <p:nvPicPr>
          <p:cNvPr id="41" name="Picture 40" descr="A picture containing clipart&#10;&#10;Description generated with very high confidence">
            <a:extLst>
              <a:ext uri="{FF2B5EF4-FFF2-40B4-BE49-F238E27FC236}">
                <a16:creationId xmlns:a16="http://schemas.microsoft.com/office/drawing/2014/main" id="{B08AC02A-DDE6-49D3-9AF6-04C800A7A0C4}"/>
              </a:ext>
            </a:extLst>
          </p:cNvPr>
          <p:cNvPicPr>
            <a:picLocks noChangeAspect="1"/>
          </p:cNvPicPr>
          <p:nvPr/>
        </p:nvPicPr>
        <p:blipFill>
          <a:blip r:embed="rId26">
            <a:clrChange>
              <a:clrFrom>
                <a:srgbClr val="FFFFFF"/>
              </a:clrFrom>
              <a:clrTo>
                <a:srgbClr val="FFFFFF">
                  <a:alpha val="0"/>
                </a:srgbClr>
              </a:clrTo>
            </a:clrChange>
          </a:blip>
          <a:stretch>
            <a:fillRect/>
          </a:stretch>
        </p:blipFill>
        <p:spPr>
          <a:xfrm>
            <a:off x="2143615" y="5859462"/>
            <a:ext cx="1653540" cy="466725"/>
          </a:xfrm>
          <a:prstGeom prst="rect">
            <a:avLst/>
          </a:prstGeom>
        </p:spPr>
      </p:pic>
      <p:pic>
        <p:nvPicPr>
          <p:cNvPr id="42" name="Picture 41">
            <a:extLst>
              <a:ext uri="{FF2B5EF4-FFF2-40B4-BE49-F238E27FC236}">
                <a16:creationId xmlns:a16="http://schemas.microsoft.com/office/drawing/2014/main" id="{8A323F6D-C366-4262-A49F-E3D8677E9C02}"/>
              </a:ext>
            </a:extLst>
          </p:cNvPr>
          <p:cNvPicPr>
            <a:picLocks noChangeAspect="1"/>
          </p:cNvPicPr>
          <p:nvPr/>
        </p:nvPicPr>
        <p:blipFill rotWithShape="1">
          <a:blip r:embed="rId27">
            <a:clrChange>
              <a:clrFrom>
                <a:srgbClr val="FEFEFE"/>
              </a:clrFrom>
              <a:clrTo>
                <a:srgbClr val="FEFEFE">
                  <a:alpha val="0"/>
                </a:srgbClr>
              </a:clrTo>
            </a:clrChange>
          </a:blip>
          <a:srcRect l="24401" r="21955"/>
          <a:stretch/>
        </p:blipFill>
        <p:spPr>
          <a:xfrm>
            <a:off x="7067244" y="1934945"/>
            <a:ext cx="662203" cy="817245"/>
          </a:xfrm>
          <a:prstGeom prst="rect">
            <a:avLst/>
          </a:prstGeom>
        </p:spPr>
      </p:pic>
      <p:pic>
        <p:nvPicPr>
          <p:cNvPr id="44" name="Picture 43" descr="A picture containing object, clock&#10;&#10;Description generated with high confidence">
            <a:extLst>
              <a:ext uri="{FF2B5EF4-FFF2-40B4-BE49-F238E27FC236}">
                <a16:creationId xmlns:a16="http://schemas.microsoft.com/office/drawing/2014/main" id="{93CE1180-F3E2-438C-817C-7207A0A4850D}"/>
              </a:ext>
            </a:extLst>
          </p:cNvPr>
          <p:cNvPicPr>
            <a:picLocks noChangeAspect="1"/>
          </p:cNvPicPr>
          <p:nvPr/>
        </p:nvPicPr>
        <p:blipFill>
          <a:blip r:embed="rId28"/>
          <a:stretch>
            <a:fillRect/>
          </a:stretch>
        </p:blipFill>
        <p:spPr>
          <a:xfrm>
            <a:off x="9032874" y="2288539"/>
            <a:ext cx="1071563" cy="294323"/>
          </a:xfrm>
          <a:prstGeom prst="rect">
            <a:avLst/>
          </a:prstGeom>
        </p:spPr>
      </p:pic>
      <p:pic>
        <p:nvPicPr>
          <p:cNvPr id="45" name="Picture 44">
            <a:extLst>
              <a:ext uri="{FF2B5EF4-FFF2-40B4-BE49-F238E27FC236}">
                <a16:creationId xmlns:a16="http://schemas.microsoft.com/office/drawing/2014/main" id="{A31B1BAC-BC36-413E-A7A5-F7AC361314BC}"/>
              </a:ext>
            </a:extLst>
          </p:cNvPr>
          <p:cNvPicPr>
            <a:picLocks noChangeAspect="1"/>
          </p:cNvPicPr>
          <p:nvPr/>
        </p:nvPicPr>
        <p:blipFill>
          <a:blip r:embed="rId29"/>
          <a:stretch>
            <a:fillRect/>
          </a:stretch>
        </p:blipFill>
        <p:spPr>
          <a:xfrm>
            <a:off x="10241280" y="3040062"/>
            <a:ext cx="609600" cy="609600"/>
          </a:xfrm>
          <a:prstGeom prst="rect">
            <a:avLst/>
          </a:prstGeom>
        </p:spPr>
      </p:pic>
      <p:pic>
        <p:nvPicPr>
          <p:cNvPr id="46" name="Picture 45">
            <a:extLst>
              <a:ext uri="{FF2B5EF4-FFF2-40B4-BE49-F238E27FC236}">
                <a16:creationId xmlns:a16="http://schemas.microsoft.com/office/drawing/2014/main" id="{730D8EA8-3F54-461F-9890-2FA376A89272}"/>
              </a:ext>
            </a:extLst>
          </p:cNvPr>
          <p:cNvPicPr>
            <a:picLocks noChangeAspect="1"/>
          </p:cNvPicPr>
          <p:nvPr/>
        </p:nvPicPr>
        <p:blipFill rotWithShape="1">
          <a:blip r:embed="rId22">
            <a:clrChange>
              <a:clrFrom>
                <a:srgbClr val="FFFFFF"/>
              </a:clrFrom>
              <a:clrTo>
                <a:srgbClr val="FFFFFF">
                  <a:alpha val="0"/>
                </a:srgbClr>
              </a:clrTo>
            </a:clrChange>
          </a:blip>
          <a:srcRect l="12821" t="7694" r="13781" b="16241"/>
          <a:stretch/>
        </p:blipFill>
        <p:spPr>
          <a:xfrm>
            <a:off x="10923483" y="3060724"/>
            <a:ext cx="1458076" cy="463402"/>
          </a:xfrm>
          <a:prstGeom prst="rect">
            <a:avLst/>
          </a:prstGeom>
        </p:spPr>
      </p:pic>
      <p:pic>
        <p:nvPicPr>
          <p:cNvPr id="47" name="Picture 46" descr="A close up of a sign&#10;&#10;Description generated with very high confidence">
            <a:extLst>
              <a:ext uri="{FF2B5EF4-FFF2-40B4-BE49-F238E27FC236}">
                <a16:creationId xmlns:a16="http://schemas.microsoft.com/office/drawing/2014/main" id="{5B4EDFC7-A690-4F3C-8AA1-4D6F2A598382}"/>
              </a:ext>
            </a:extLst>
          </p:cNvPr>
          <p:cNvPicPr>
            <a:picLocks noChangeAspect="1"/>
          </p:cNvPicPr>
          <p:nvPr/>
        </p:nvPicPr>
        <p:blipFill>
          <a:blip r:embed="rId20"/>
          <a:stretch>
            <a:fillRect/>
          </a:stretch>
        </p:blipFill>
        <p:spPr>
          <a:xfrm>
            <a:off x="10954512" y="3540124"/>
            <a:ext cx="1313688" cy="441960"/>
          </a:xfrm>
          <a:prstGeom prst="rect">
            <a:avLst/>
          </a:prstGeom>
        </p:spPr>
      </p:pic>
      <p:pic>
        <p:nvPicPr>
          <p:cNvPr id="48" name="Picture 47">
            <a:extLst>
              <a:ext uri="{FF2B5EF4-FFF2-40B4-BE49-F238E27FC236}">
                <a16:creationId xmlns:a16="http://schemas.microsoft.com/office/drawing/2014/main" id="{D426E44E-7186-4EC7-9947-9E1242900B0B}"/>
              </a:ext>
            </a:extLst>
          </p:cNvPr>
          <p:cNvPicPr>
            <a:picLocks noChangeAspect="1"/>
          </p:cNvPicPr>
          <p:nvPr/>
        </p:nvPicPr>
        <p:blipFill rotWithShape="1">
          <a:blip r:embed="rId21"/>
          <a:srcRect l="28897" t="9516" b="15012"/>
          <a:stretch/>
        </p:blipFill>
        <p:spPr>
          <a:xfrm>
            <a:off x="10942637" y="1439862"/>
            <a:ext cx="906410" cy="565944"/>
          </a:xfrm>
          <a:prstGeom prst="rect">
            <a:avLst/>
          </a:prstGeom>
        </p:spPr>
      </p:pic>
      <p:pic>
        <p:nvPicPr>
          <p:cNvPr id="4" name="Graphic 3">
            <a:extLst>
              <a:ext uri="{FF2B5EF4-FFF2-40B4-BE49-F238E27FC236}">
                <a16:creationId xmlns:a16="http://schemas.microsoft.com/office/drawing/2014/main" id="{53073A8F-FDD1-4BD3-A3C2-E491BA2FA309}"/>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7405460" y="339840"/>
            <a:ext cx="648343" cy="525529"/>
          </a:xfrm>
          <a:prstGeom prst="rect">
            <a:avLst/>
          </a:prstGeom>
        </p:spPr>
      </p:pic>
      <p:pic>
        <p:nvPicPr>
          <p:cNvPr id="6" name="Graphic 5">
            <a:extLst>
              <a:ext uri="{FF2B5EF4-FFF2-40B4-BE49-F238E27FC236}">
                <a16:creationId xmlns:a16="http://schemas.microsoft.com/office/drawing/2014/main" id="{C71F4613-5AF4-48DC-93CD-C3D6108194CD}"/>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10163663" y="3612567"/>
            <a:ext cx="739033" cy="739033"/>
          </a:xfrm>
          <a:prstGeom prst="rect">
            <a:avLst/>
          </a:prstGeom>
        </p:spPr>
      </p:pic>
      <p:pic>
        <p:nvPicPr>
          <p:cNvPr id="49" name="Picture 48">
            <a:extLst>
              <a:ext uri="{FF2B5EF4-FFF2-40B4-BE49-F238E27FC236}">
                <a16:creationId xmlns:a16="http://schemas.microsoft.com/office/drawing/2014/main" id="{827E85F5-94D5-4AD5-922F-3AB656CF8404}"/>
              </a:ext>
            </a:extLst>
          </p:cNvPr>
          <p:cNvPicPr>
            <a:picLocks noChangeAspect="1"/>
          </p:cNvPicPr>
          <p:nvPr/>
        </p:nvPicPr>
        <p:blipFill>
          <a:blip r:embed="rId23"/>
          <a:stretch>
            <a:fillRect/>
          </a:stretch>
        </p:blipFill>
        <p:spPr>
          <a:xfrm>
            <a:off x="10985856" y="2069770"/>
            <a:ext cx="1024826" cy="454923"/>
          </a:xfrm>
          <a:prstGeom prst="rect">
            <a:avLst/>
          </a:prstGeom>
        </p:spPr>
      </p:pic>
      <p:pic>
        <p:nvPicPr>
          <p:cNvPr id="18" name="Picture 17">
            <a:extLst>
              <a:ext uri="{FF2B5EF4-FFF2-40B4-BE49-F238E27FC236}">
                <a16:creationId xmlns:a16="http://schemas.microsoft.com/office/drawing/2014/main" id="{9987817D-2D8A-409E-9C74-597228D74A20}"/>
              </a:ext>
            </a:extLst>
          </p:cNvPr>
          <p:cNvPicPr>
            <a:picLocks noChangeAspect="1"/>
          </p:cNvPicPr>
          <p:nvPr/>
        </p:nvPicPr>
        <p:blipFill>
          <a:blip r:embed="rId34"/>
          <a:stretch>
            <a:fillRect/>
          </a:stretch>
        </p:blipFill>
        <p:spPr>
          <a:xfrm>
            <a:off x="7973568" y="3035808"/>
            <a:ext cx="1032672" cy="362988"/>
          </a:xfrm>
          <a:prstGeom prst="rect">
            <a:avLst/>
          </a:prstGeom>
        </p:spPr>
      </p:pic>
      <p:pic>
        <p:nvPicPr>
          <p:cNvPr id="1026" name="Picture 2" descr="https://dt-cdn.net/wp-content/uploads/2016/12/dynatrace_logo.png">
            <a:extLst>
              <a:ext uri="{FF2B5EF4-FFF2-40B4-BE49-F238E27FC236}">
                <a16:creationId xmlns:a16="http://schemas.microsoft.com/office/drawing/2014/main" id="{1B622895-46E9-4DD2-8400-749CD21B5034}"/>
              </a:ext>
            </a:extLst>
          </p:cNvPr>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8421750" y="665745"/>
            <a:ext cx="677862" cy="677862"/>
          </a:xfrm>
          <a:prstGeom prst="rect">
            <a:avLst/>
          </a:prstGeom>
          <a:noFill/>
          <a:extLst>
            <a:ext uri="{909E8E84-426E-40DD-AFC4-6F175D3DCCD1}">
              <a14:hiddenFill xmlns:a14="http://schemas.microsoft.com/office/drawing/2010/main">
                <a:solidFill>
                  <a:srgbClr val="FFFFFF"/>
                </a:solidFill>
              </a14:hiddenFill>
            </a:ext>
          </a:extLst>
        </p:spPr>
      </p:pic>
      <p:cxnSp>
        <p:nvCxnSpPr>
          <p:cNvPr id="52" name="Straight Connector 51">
            <a:extLst>
              <a:ext uri="{FF2B5EF4-FFF2-40B4-BE49-F238E27FC236}">
                <a16:creationId xmlns:a16="http://schemas.microsoft.com/office/drawing/2014/main" id="{E4213B6C-2F50-4BBB-B69C-2B3C01577AD0}"/>
              </a:ext>
            </a:extLst>
          </p:cNvPr>
          <p:cNvCxnSpPr>
            <a:cxnSpLocks/>
          </p:cNvCxnSpPr>
          <p:nvPr/>
        </p:nvCxnSpPr>
        <p:spPr>
          <a:xfrm flipV="1">
            <a:off x="3044952" y="3794760"/>
            <a:ext cx="0" cy="694092"/>
          </a:xfrm>
          <a:prstGeom prst="line">
            <a:avLst/>
          </a:prstGeom>
          <a:ln w="1270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58" name="Picture 57">
            <a:extLst>
              <a:ext uri="{FF2B5EF4-FFF2-40B4-BE49-F238E27FC236}">
                <a16:creationId xmlns:a16="http://schemas.microsoft.com/office/drawing/2014/main" id="{53B561D8-3B41-4E61-B199-3DA768ACB919}"/>
              </a:ext>
            </a:extLst>
          </p:cNvPr>
          <p:cNvPicPr>
            <a:picLocks noChangeAspect="1"/>
          </p:cNvPicPr>
          <p:nvPr/>
        </p:nvPicPr>
        <p:blipFill rotWithShape="1">
          <a:blip r:embed="rId36">
            <a:clrChange>
              <a:clrFrom>
                <a:srgbClr val="FFFFFF"/>
              </a:clrFrom>
              <a:clrTo>
                <a:srgbClr val="FFFFFF">
                  <a:alpha val="0"/>
                </a:srgbClr>
              </a:clrTo>
            </a:clrChange>
          </a:blip>
          <a:srcRect t="29072" b="29279"/>
          <a:stretch/>
        </p:blipFill>
        <p:spPr>
          <a:xfrm>
            <a:off x="8269035" y="367006"/>
            <a:ext cx="1057275" cy="298323"/>
          </a:xfrm>
          <a:prstGeom prst="rect">
            <a:avLst/>
          </a:prstGeom>
        </p:spPr>
      </p:pic>
      <p:pic>
        <p:nvPicPr>
          <p:cNvPr id="59" name="Picture 58">
            <a:extLst>
              <a:ext uri="{FF2B5EF4-FFF2-40B4-BE49-F238E27FC236}">
                <a16:creationId xmlns:a16="http://schemas.microsoft.com/office/drawing/2014/main" id="{0A4539B1-6BBE-4AE1-AF86-4675E69A47AC}"/>
              </a:ext>
            </a:extLst>
          </p:cNvPr>
          <p:cNvPicPr>
            <a:picLocks noChangeAspect="1"/>
          </p:cNvPicPr>
          <p:nvPr/>
        </p:nvPicPr>
        <p:blipFill rotWithShape="1">
          <a:blip r:embed="rId37">
            <a:clrChange>
              <a:clrFrom>
                <a:srgbClr val="FFFFFF"/>
              </a:clrFrom>
              <a:clrTo>
                <a:srgbClr val="FFFFFF">
                  <a:alpha val="0"/>
                </a:srgbClr>
              </a:clrTo>
            </a:clrChange>
          </a:blip>
          <a:srcRect t="32118" b="33546"/>
          <a:stretch/>
        </p:blipFill>
        <p:spPr>
          <a:xfrm>
            <a:off x="7256588" y="980388"/>
            <a:ext cx="1096273" cy="282312"/>
          </a:xfrm>
          <a:prstGeom prst="rect">
            <a:avLst/>
          </a:prstGeom>
        </p:spPr>
      </p:pic>
      <p:pic>
        <p:nvPicPr>
          <p:cNvPr id="60" name="Picture 59">
            <a:extLst>
              <a:ext uri="{FF2B5EF4-FFF2-40B4-BE49-F238E27FC236}">
                <a16:creationId xmlns:a16="http://schemas.microsoft.com/office/drawing/2014/main" id="{8F412E3B-CAC6-4FAE-B6D8-E6083A43C3CA}"/>
              </a:ext>
            </a:extLst>
          </p:cNvPr>
          <p:cNvPicPr>
            <a:picLocks noChangeAspect="1"/>
          </p:cNvPicPr>
          <p:nvPr/>
        </p:nvPicPr>
        <p:blipFill rotWithShape="1">
          <a:blip r:embed="rId38">
            <a:clrChange>
              <a:clrFrom>
                <a:srgbClr val="FFFFFF"/>
              </a:clrFrom>
              <a:clrTo>
                <a:srgbClr val="FFFFFF">
                  <a:alpha val="0"/>
                </a:srgbClr>
              </a:clrTo>
            </a:clrChange>
          </a:blip>
          <a:srcRect t="32609" b="32682"/>
          <a:stretch/>
        </p:blipFill>
        <p:spPr>
          <a:xfrm>
            <a:off x="6242361" y="812210"/>
            <a:ext cx="1014228" cy="352028"/>
          </a:xfrm>
          <a:prstGeom prst="rect">
            <a:avLst/>
          </a:prstGeom>
        </p:spPr>
      </p:pic>
      <p:grpSp>
        <p:nvGrpSpPr>
          <p:cNvPr id="68" name="Group 67">
            <a:extLst>
              <a:ext uri="{FF2B5EF4-FFF2-40B4-BE49-F238E27FC236}">
                <a16:creationId xmlns:a16="http://schemas.microsoft.com/office/drawing/2014/main" id="{0E336914-4591-43A5-85B8-D308D6778FFE}"/>
              </a:ext>
            </a:extLst>
          </p:cNvPr>
          <p:cNvGrpSpPr/>
          <p:nvPr/>
        </p:nvGrpSpPr>
        <p:grpSpPr>
          <a:xfrm>
            <a:off x="5138927" y="2039111"/>
            <a:ext cx="1609344" cy="1609344"/>
            <a:chOff x="5138927" y="2039111"/>
            <a:chExt cx="1609344" cy="1609344"/>
          </a:xfrm>
        </p:grpSpPr>
        <p:sp>
          <p:nvSpPr>
            <p:cNvPr id="69" name="Flowchart: Connector 68">
              <a:extLst>
                <a:ext uri="{FF2B5EF4-FFF2-40B4-BE49-F238E27FC236}">
                  <a16:creationId xmlns:a16="http://schemas.microsoft.com/office/drawing/2014/main" id="{DE0391D7-A17E-4953-B344-E5EA46A054EC}"/>
                </a:ext>
              </a:extLst>
            </p:cNvPr>
            <p:cNvSpPr/>
            <p:nvPr/>
          </p:nvSpPr>
          <p:spPr bwMode="auto">
            <a:xfrm>
              <a:off x="5138927" y="2039111"/>
              <a:ext cx="1609344" cy="1609344"/>
            </a:xfrm>
            <a:prstGeom prst="flowChartConnector">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CA"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70" name="Picture 69" descr="Visual Studio Team Services">
              <a:extLst>
                <a:ext uri="{FF2B5EF4-FFF2-40B4-BE49-F238E27FC236}">
                  <a16:creationId xmlns:a16="http://schemas.microsoft.com/office/drawing/2014/main" id="{E6F3FD3A-FF10-4DA0-A0BE-778C14AEBA1D}"/>
                </a:ext>
              </a:extLst>
            </p:cNvPr>
            <p:cNvPicPr>
              <a:picLocks noChangeAspect="1"/>
            </p:cNvPicPr>
            <p:nvPr/>
          </p:nvPicPr>
          <p:blipFill>
            <a:blip r:embed="rId39">
              <a:extLst>
                <a:ext uri="{28A0092B-C50C-407E-A947-70E740481C1C}">
                  <a14:useLocalDpi xmlns:a14="http://schemas.microsoft.com/office/drawing/2010/main" val="0"/>
                </a:ext>
              </a:extLst>
            </a:blip>
            <a:stretch>
              <a:fillRect/>
            </a:stretch>
          </p:blipFill>
          <p:spPr>
            <a:xfrm>
              <a:off x="5394960" y="2356164"/>
              <a:ext cx="975238" cy="975238"/>
            </a:xfrm>
            <a:prstGeom prst="rect">
              <a:avLst/>
            </a:prstGeom>
          </p:spPr>
        </p:pic>
      </p:grpSp>
    </p:spTree>
    <p:extLst>
      <p:ext uri="{BB962C8B-B14F-4D97-AF65-F5344CB8AC3E}">
        <p14:creationId xmlns:p14="http://schemas.microsoft.com/office/powerpoint/2010/main" val="10678544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50"/>
                                        <p:tgtEl>
                                          <p:spTgt spid="12"/>
                                        </p:tgtEl>
                                      </p:cBhvr>
                                    </p:animEffect>
                                  </p:childTnLst>
                                </p:cTn>
                              </p:par>
                            </p:childTnLst>
                          </p:cTn>
                        </p:par>
                        <p:par>
                          <p:cTn id="8" fill="hold">
                            <p:stCondLst>
                              <p:cond delay="150"/>
                            </p:stCondLst>
                            <p:childTnLst>
                              <p:par>
                                <p:cTn id="9" presetID="10" presetClass="entr" presetSubtype="0"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150"/>
                                        <p:tgtEl>
                                          <p:spTgt spid="13"/>
                                        </p:tgtEl>
                                      </p:cBhvr>
                                    </p:animEffect>
                                  </p:childTnLst>
                                </p:cTn>
                              </p:par>
                            </p:childTnLst>
                          </p:cTn>
                        </p:par>
                        <p:par>
                          <p:cTn id="12" fill="hold">
                            <p:stCondLst>
                              <p:cond delay="300"/>
                            </p:stCondLst>
                            <p:childTnLst>
                              <p:par>
                                <p:cTn id="13" presetID="10" presetClass="entr" presetSubtype="0" fill="hold"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150"/>
                                        <p:tgtEl>
                                          <p:spTgt spid="11"/>
                                        </p:tgtEl>
                                      </p:cBhvr>
                                    </p:animEffect>
                                  </p:childTnLst>
                                </p:cTn>
                              </p:par>
                            </p:childTnLst>
                          </p:cTn>
                        </p:par>
                        <p:par>
                          <p:cTn id="16" fill="hold">
                            <p:stCondLst>
                              <p:cond delay="450"/>
                            </p:stCondLst>
                            <p:childTnLst>
                              <p:par>
                                <p:cTn id="17" presetID="10" presetClass="entr" presetSubtype="0" fill="hold" nodeType="after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150"/>
                                        <p:tgtEl>
                                          <p:spTgt spid="20"/>
                                        </p:tgtEl>
                                      </p:cBhvr>
                                    </p:animEffect>
                                  </p:childTnLst>
                                </p:cTn>
                              </p:par>
                            </p:childTnLst>
                          </p:cTn>
                        </p:par>
                        <p:par>
                          <p:cTn id="20" fill="hold">
                            <p:stCondLst>
                              <p:cond delay="600"/>
                            </p:stCondLst>
                            <p:childTnLst>
                              <p:par>
                                <p:cTn id="21" presetID="10" presetClass="entr" presetSubtype="0" fill="hold" nodeType="after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fade">
                                      <p:cBhvr>
                                        <p:cTn id="23" dur="150"/>
                                        <p:tgtEl>
                                          <p:spTgt spid="21"/>
                                        </p:tgtEl>
                                      </p:cBhvr>
                                    </p:animEffect>
                                  </p:childTnLst>
                                </p:cTn>
                              </p:par>
                            </p:childTnLst>
                          </p:cTn>
                        </p:par>
                        <p:par>
                          <p:cTn id="24" fill="hold">
                            <p:stCondLst>
                              <p:cond delay="750"/>
                            </p:stCondLst>
                            <p:childTnLst>
                              <p:par>
                                <p:cTn id="25" presetID="10" presetClass="entr" presetSubtype="0" fill="hold" nodeType="after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150"/>
                                        <p:tgtEl>
                                          <p:spTgt spid="22"/>
                                        </p:tgtEl>
                                      </p:cBhvr>
                                    </p:animEffect>
                                  </p:childTnLst>
                                </p:cTn>
                              </p:par>
                            </p:childTnLst>
                          </p:cTn>
                        </p:par>
                        <p:par>
                          <p:cTn id="28" fill="hold">
                            <p:stCondLst>
                              <p:cond delay="900"/>
                            </p:stCondLst>
                            <p:childTnLst>
                              <p:par>
                                <p:cTn id="29" presetID="10" presetClass="entr" presetSubtype="0" fill="hold" nodeType="afterEffect">
                                  <p:stCondLst>
                                    <p:cond delay="0"/>
                                  </p:stCondLst>
                                  <p:childTnLst>
                                    <p:set>
                                      <p:cBhvr>
                                        <p:cTn id="30" dur="1" fill="hold">
                                          <p:stCondLst>
                                            <p:cond delay="0"/>
                                          </p:stCondLst>
                                        </p:cTn>
                                        <p:tgtEl>
                                          <p:spTgt spid="23"/>
                                        </p:tgtEl>
                                        <p:attrNameLst>
                                          <p:attrName>style.visibility</p:attrName>
                                        </p:attrNameLst>
                                      </p:cBhvr>
                                      <p:to>
                                        <p:strVal val="visible"/>
                                      </p:to>
                                    </p:set>
                                    <p:animEffect transition="in" filter="fade">
                                      <p:cBhvr>
                                        <p:cTn id="31" dur="150"/>
                                        <p:tgtEl>
                                          <p:spTgt spid="23"/>
                                        </p:tgtEl>
                                      </p:cBhvr>
                                    </p:animEffect>
                                  </p:childTnLst>
                                </p:cTn>
                              </p:par>
                            </p:childTnLst>
                          </p:cTn>
                        </p:par>
                        <p:par>
                          <p:cTn id="32" fill="hold">
                            <p:stCondLst>
                              <p:cond delay="1050"/>
                            </p:stCondLst>
                            <p:childTnLst>
                              <p:par>
                                <p:cTn id="33" presetID="10" presetClass="entr" presetSubtype="0" fill="hold" nodeType="afterEffect">
                                  <p:stCondLst>
                                    <p:cond delay="0"/>
                                  </p:stCondLst>
                                  <p:childTnLst>
                                    <p:set>
                                      <p:cBhvr>
                                        <p:cTn id="34" dur="1" fill="hold">
                                          <p:stCondLst>
                                            <p:cond delay="0"/>
                                          </p:stCondLst>
                                        </p:cTn>
                                        <p:tgtEl>
                                          <p:spTgt spid="24"/>
                                        </p:tgtEl>
                                        <p:attrNameLst>
                                          <p:attrName>style.visibility</p:attrName>
                                        </p:attrNameLst>
                                      </p:cBhvr>
                                      <p:to>
                                        <p:strVal val="visible"/>
                                      </p:to>
                                    </p:set>
                                    <p:animEffect transition="in" filter="fade">
                                      <p:cBhvr>
                                        <p:cTn id="35" dur="150"/>
                                        <p:tgtEl>
                                          <p:spTgt spid="24"/>
                                        </p:tgtEl>
                                      </p:cBhvr>
                                    </p:animEffect>
                                  </p:childTnLst>
                                </p:cTn>
                              </p:par>
                            </p:childTnLst>
                          </p:cTn>
                        </p:par>
                        <p:par>
                          <p:cTn id="36" fill="hold">
                            <p:stCondLst>
                              <p:cond delay="1200"/>
                            </p:stCondLst>
                            <p:childTnLst>
                              <p:par>
                                <p:cTn id="37" presetID="10" presetClass="entr" presetSubtype="0" fill="hold" nodeType="afterEffect">
                                  <p:stCondLst>
                                    <p:cond delay="0"/>
                                  </p:stCondLst>
                                  <p:childTnLst>
                                    <p:set>
                                      <p:cBhvr>
                                        <p:cTn id="38" dur="1" fill="hold">
                                          <p:stCondLst>
                                            <p:cond delay="0"/>
                                          </p:stCondLst>
                                        </p:cTn>
                                        <p:tgtEl>
                                          <p:spTgt spid="25"/>
                                        </p:tgtEl>
                                        <p:attrNameLst>
                                          <p:attrName>style.visibility</p:attrName>
                                        </p:attrNameLst>
                                      </p:cBhvr>
                                      <p:to>
                                        <p:strVal val="visible"/>
                                      </p:to>
                                    </p:set>
                                    <p:animEffect transition="in" filter="fade">
                                      <p:cBhvr>
                                        <p:cTn id="39" dur="150"/>
                                        <p:tgtEl>
                                          <p:spTgt spid="25"/>
                                        </p:tgtEl>
                                      </p:cBhvr>
                                    </p:animEffect>
                                  </p:childTnLst>
                                </p:cTn>
                              </p:par>
                            </p:childTnLst>
                          </p:cTn>
                        </p:par>
                        <p:par>
                          <p:cTn id="40" fill="hold">
                            <p:stCondLst>
                              <p:cond delay="1350"/>
                            </p:stCondLst>
                            <p:childTnLst>
                              <p:par>
                                <p:cTn id="41" presetID="10" presetClass="entr" presetSubtype="0" fill="hold" nodeType="afterEffect">
                                  <p:stCondLst>
                                    <p:cond delay="0"/>
                                  </p:stCondLst>
                                  <p:childTnLst>
                                    <p:set>
                                      <p:cBhvr>
                                        <p:cTn id="42" dur="1" fill="hold">
                                          <p:stCondLst>
                                            <p:cond delay="0"/>
                                          </p:stCondLst>
                                        </p:cTn>
                                        <p:tgtEl>
                                          <p:spTgt spid="26"/>
                                        </p:tgtEl>
                                        <p:attrNameLst>
                                          <p:attrName>style.visibility</p:attrName>
                                        </p:attrNameLst>
                                      </p:cBhvr>
                                      <p:to>
                                        <p:strVal val="visible"/>
                                      </p:to>
                                    </p:set>
                                    <p:animEffect transition="in" filter="fade">
                                      <p:cBhvr>
                                        <p:cTn id="43" dur="150"/>
                                        <p:tgtEl>
                                          <p:spTgt spid="26"/>
                                        </p:tgtEl>
                                      </p:cBhvr>
                                    </p:animEffect>
                                  </p:childTnLst>
                                </p:cTn>
                              </p:par>
                            </p:childTnLst>
                          </p:cTn>
                        </p:par>
                        <p:par>
                          <p:cTn id="44" fill="hold">
                            <p:stCondLst>
                              <p:cond delay="1500"/>
                            </p:stCondLst>
                            <p:childTnLst>
                              <p:par>
                                <p:cTn id="45" presetID="10" presetClass="entr" presetSubtype="0" fill="hold" nodeType="afterEffect">
                                  <p:stCondLst>
                                    <p:cond delay="0"/>
                                  </p:stCondLst>
                                  <p:childTnLst>
                                    <p:set>
                                      <p:cBhvr>
                                        <p:cTn id="46" dur="1" fill="hold">
                                          <p:stCondLst>
                                            <p:cond delay="0"/>
                                          </p:stCondLst>
                                        </p:cTn>
                                        <p:tgtEl>
                                          <p:spTgt spid="27"/>
                                        </p:tgtEl>
                                        <p:attrNameLst>
                                          <p:attrName>style.visibility</p:attrName>
                                        </p:attrNameLst>
                                      </p:cBhvr>
                                      <p:to>
                                        <p:strVal val="visible"/>
                                      </p:to>
                                    </p:set>
                                    <p:animEffect transition="in" filter="fade">
                                      <p:cBhvr>
                                        <p:cTn id="47" dur="150"/>
                                        <p:tgtEl>
                                          <p:spTgt spid="27"/>
                                        </p:tgtEl>
                                      </p:cBhvr>
                                    </p:animEffect>
                                  </p:childTnLst>
                                </p:cTn>
                              </p:par>
                            </p:childTnLst>
                          </p:cTn>
                        </p:par>
                        <p:par>
                          <p:cTn id="48" fill="hold">
                            <p:stCondLst>
                              <p:cond delay="1650"/>
                            </p:stCondLst>
                            <p:childTnLst>
                              <p:par>
                                <p:cTn id="49" presetID="10" presetClass="entr" presetSubtype="0" fill="hold" nodeType="afterEffect">
                                  <p:stCondLst>
                                    <p:cond delay="0"/>
                                  </p:stCondLst>
                                  <p:childTnLst>
                                    <p:set>
                                      <p:cBhvr>
                                        <p:cTn id="50" dur="1" fill="hold">
                                          <p:stCondLst>
                                            <p:cond delay="0"/>
                                          </p:stCondLst>
                                        </p:cTn>
                                        <p:tgtEl>
                                          <p:spTgt spid="28"/>
                                        </p:tgtEl>
                                        <p:attrNameLst>
                                          <p:attrName>style.visibility</p:attrName>
                                        </p:attrNameLst>
                                      </p:cBhvr>
                                      <p:to>
                                        <p:strVal val="visible"/>
                                      </p:to>
                                    </p:set>
                                    <p:animEffect transition="in" filter="fade">
                                      <p:cBhvr>
                                        <p:cTn id="51" dur="150"/>
                                        <p:tgtEl>
                                          <p:spTgt spid="28"/>
                                        </p:tgtEl>
                                      </p:cBhvr>
                                    </p:animEffect>
                                  </p:childTnLst>
                                </p:cTn>
                              </p:par>
                            </p:childTnLst>
                          </p:cTn>
                        </p:par>
                        <p:par>
                          <p:cTn id="52" fill="hold">
                            <p:stCondLst>
                              <p:cond delay="1800"/>
                            </p:stCondLst>
                            <p:childTnLst>
                              <p:par>
                                <p:cTn id="53" presetID="10" presetClass="entr" presetSubtype="0" fill="hold" nodeType="afterEffect">
                                  <p:stCondLst>
                                    <p:cond delay="0"/>
                                  </p:stCondLst>
                                  <p:childTnLst>
                                    <p:set>
                                      <p:cBhvr>
                                        <p:cTn id="54" dur="1" fill="hold">
                                          <p:stCondLst>
                                            <p:cond delay="0"/>
                                          </p:stCondLst>
                                        </p:cTn>
                                        <p:tgtEl>
                                          <p:spTgt spid="29"/>
                                        </p:tgtEl>
                                        <p:attrNameLst>
                                          <p:attrName>style.visibility</p:attrName>
                                        </p:attrNameLst>
                                      </p:cBhvr>
                                      <p:to>
                                        <p:strVal val="visible"/>
                                      </p:to>
                                    </p:set>
                                    <p:animEffect transition="in" filter="fade">
                                      <p:cBhvr>
                                        <p:cTn id="55" dur="150"/>
                                        <p:tgtEl>
                                          <p:spTgt spid="29"/>
                                        </p:tgtEl>
                                      </p:cBhvr>
                                    </p:animEffect>
                                  </p:childTnLst>
                                </p:cTn>
                              </p:par>
                            </p:childTnLst>
                          </p:cTn>
                        </p:par>
                        <p:par>
                          <p:cTn id="56" fill="hold">
                            <p:stCondLst>
                              <p:cond delay="1950"/>
                            </p:stCondLst>
                            <p:childTnLst>
                              <p:par>
                                <p:cTn id="57" presetID="10" presetClass="entr" presetSubtype="0" fill="hold" nodeType="afterEffect">
                                  <p:stCondLst>
                                    <p:cond delay="0"/>
                                  </p:stCondLst>
                                  <p:childTnLst>
                                    <p:set>
                                      <p:cBhvr>
                                        <p:cTn id="58" dur="1" fill="hold">
                                          <p:stCondLst>
                                            <p:cond delay="0"/>
                                          </p:stCondLst>
                                        </p:cTn>
                                        <p:tgtEl>
                                          <p:spTgt spid="30"/>
                                        </p:tgtEl>
                                        <p:attrNameLst>
                                          <p:attrName>style.visibility</p:attrName>
                                        </p:attrNameLst>
                                      </p:cBhvr>
                                      <p:to>
                                        <p:strVal val="visible"/>
                                      </p:to>
                                    </p:set>
                                    <p:animEffect transition="in" filter="fade">
                                      <p:cBhvr>
                                        <p:cTn id="59" dur="150"/>
                                        <p:tgtEl>
                                          <p:spTgt spid="30"/>
                                        </p:tgtEl>
                                      </p:cBhvr>
                                    </p:animEffect>
                                  </p:childTnLst>
                                </p:cTn>
                              </p:par>
                            </p:childTnLst>
                          </p:cTn>
                        </p:par>
                        <p:par>
                          <p:cTn id="60" fill="hold">
                            <p:stCondLst>
                              <p:cond delay="2100"/>
                            </p:stCondLst>
                            <p:childTnLst>
                              <p:par>
                                <p:cTn id="61" presetID="10" presetClass="entr" presetSubtype="0" fill="hold" nodeType="afterEffect">
                                  <p:stCondLst>
                                    <p:cond delay="0"/>
                                  </p:stCondLst>
                                  <p:childTnLst>
                                    <p:set>
                                      <p:cBhvr>
                                        <p:cTn id="62" dur="1" fill="hold">
                                          <p:stCondLst>
                                            <p:cond delay="0"/>
                                          </p:stCondLst>
                                        </p:cTn>
                                        <p:tgtEl>
                                          <p:spTgt spid="32"/>
                                        </p:tgtEl>
                                        <p:attrNameLst>
                                          <p:attrName>style.visibility</p:attrName>
                                        </p:attrNameLst>
                                      </p:cBhvr>
                                      <p:to>
                                        <p:strVal val="visible"/>
                                      </p:to>
                                    </p:set>
                                    <p:animEffect transition="in" filter="fade">
                                      <p:cBhvr>
                                        <p:cTn id="63" dur="150"/>
                                        <p:tgtEl>
                                          <p:spTgt spid="32"/>
                                        </p:tgtEl>
                                      </p:cBhvr>
                                    </p:animEffect>
                                  </p:childTnLst>
                                </p:cTn>
                              </p:par>
                            </p:childTnLst>
                          </p:cTn>
                        </p:par>
                        <p:par>
                          <p:cTn id="64" fill="hold">
                            <p:stCondLst>
                              <p:cond delay="2250"/>
                            </p:stCondLst>
                            <p:childTnLst>
                              <p:par>
                                <p:cTn id="65" presetID="10" presetClass="entr" presetSubtype="0" fill="hold" nodeType="afterEffect">
                                  <p:stCondLst>
                                    <p:cond delay="0"/>
                                  </p:stCondLst>
                                  <p:childTnLst>
                                    <p:set>
                                      <p:cBhvr>
                                        <p:cTn id="66" dur="1" fill="hold">
                                          <p:stCondLst>
                                            <p:cond delay="0"/>
                                          </p:stCondLst>
                                        </p:cTn>
                                        <p:tgtEl>
                                          <p:spTgt spid="16"/>
                                        </p:tgtEl>
                                        <p:attrNameLst>
                                          <p:attrName>style.visibility</p:attrName>
                                        </p:attrNameLst>
                                      </p:cBhvr>
                                      <p:to>
                                        <p:strVal val="visible"/>
                                      </p:to>
                                    </p:set>
                                    <p:animEffect transition="in" filter="fade">
                                      <p:cBhvr>
                                        <p:cTn id="67" dur="150"/>
                                        <p:tgtEl>
                                          <p:spTgt spid="16"/>
                                        </p:tgtEl>
                                      </p:cBhvr>
                                    </p:animEffect>
                                  </p:childTnLst>
                                </p:cTn>
                              </p:par>
                            </p:childTnLst>
                          </p:cTn>
                        </p:par>
                        <p:par>
                          <p:cTn id="68" fill="hold">
                            <p:stCondLst>
                              <p:cond delay="2400"/>
                            </p:stCondLst>
                            <p:childTnLst>
                              <p:par>
                                <p:cTn id="69" presetID="10" presetClass="entr" presetSubtype="0" fill="hold" nodeType="afterEffect">
                                  <p:stCondLst>
                                    <p:cond delay="0"/>
                                  </p:stCondLst>
                                  <p:childTnLst>
                                    <p:set>
                                      <p:cBhvr>
                                        <p:cTn id="70" dur="1" fill="hold">
                                          <p:stCondLst>
                                            <p:cond delay="0"/>
                                          </p:stCondLst>
                                        </p:cTn>
                                        <p:tgtEl>
                                          <p:spTgt spid="39"/>
                                        </p:tgtEl>
                                        <p:attrNameLst>
                                          <p:attrName>style.visibility</p:attrName>
                                        </p:attrNameLst>
                                      </p:cBhvr>
                                      <p:to>
                                        <p:strVal val="visible"/>
                                      </p:to>
                                    </p:set>
                                    <p:animEffect transition="in" filter="fade">
                                      <p:cBhvr>
                                        <p:cTn id="71" dur="150"/>
                                        <p:tgtEl>
                                          <p:spTgt spid="39"/>
                                        </p:tgtEl>
                                      </p:cBhvr>
                                    </p:animEffect>
                                  </p:childTnLst>
                                </p:cTn>
                              </p:par>
                            </p:childTnLst>
                          </p:cTn>
                        </p:par>
                        <p:par>
                          <p:cTn id="72" fill="hold">
                            <p:stCondLst>
                              <p:cond delay="2550"/>
                            </p:stCondLst>
                            <p:childTnLst>
                              <p:par>
                                <p:cTn id="73" presetID="10" presetClass="entr" presetSubtype="0" fill="hold" nodeType="afterEffect">
                                  <p:stCondLst>
                                    <p:cond delay="0"/>
                                  </p:stCondLst>
                                  <p:childTnLst>
                                    <p:set>
                                      <p:cBhvr>
                                        <p:cTn id="74" dur="1" fill="hold">
                                          <p:stCondLst>
                                            <p:cond delay="0"/>
                                          </p:stCondLst>
                                        </p:cTn>
                                        <p:tgtEl>
                                          <p:spTgt spid="40"/>
                                        </p:tgtEl>
                                        <p:attrNameLst>
                                          <p:attrName>style.visibility</p:attrName>
                                        </p:attrNameLst>
                                      </p:cBhvr>
                                      <p:to>
                                        <p:strVal val="visible"/>
                                      </p:to>
                                    </p:set>
                                    <p:animEffect transition="in" filter="fade">
                                      <p:cBhvr>
                                        <p:cTn id="75" dur="150"/>
                                        <p:tgtEl>
                                          <p:spTgt spid="40"/>
                                        </p:tgtEl>
                                      </p:cBhvr>
                                    </p:animEffect>
                                  </p:childTnLst>
                                </p:cTn>
                              </p:par>
                            </p:childTnLst>
                          </p:cTn>
                        </p:par>
                        <p:par>
                          <p:cTn id="76" fill="hold">
                            <p:stCondLst>
                              <p:cond delay="2700"/>
                            </p:stCondLst>
                            <p:childTnLst>
                              <p:par>
                                <p:cTn id="77" presetID="10" presetClass="entr" presetSubtype="0" fill="hold" nodeType="afterEffect">
                                  <p:stCondLst>
                                    <p:cond delay="0"/>
                                  </p:stCondLst>
                                  <p:childTnLst>
                                    <p:set>
                                      <p:cBhvr>
                                        <p:cTn id="78" dur="1" fill="hold">
                                          <p:stCondLst>
                                            <p:cond delay="0"/>
                                          </p:stCondLst>
                                        </p:cTn>
                                        <p:tgtEl>
                                          <p:spTgt spid="41"/>
                                        </p:tgtEl>
                                        <p:attrNameLst>
                                          <p:attrName>style.visibility</p:attrName>
                                        </p:attrNameLst>
                                      </p:cBhvr>
                                      <p:to>
                                        <p:strVal val="visible"/>
                                      </p:to>
                                    </p:set>
                                    <p:animEffect transition="in" filter="fade">
                                      <p:cBhvr>
                                        <p:cTn id="79" dur="150"/>
                                        <p:tgtEl>
                                          <p:spTgt spid="41"/>
                                        </p:tgtEl>
                                      </p:cBhvr>
                                    </p:animEffect>
                                  </p:childTnLst>
                                </p:cTn>
                              </p:par>
                            </p:childTnLst>
                          </p:cTn>
                        </p:par>
                        <p:par>
                          <p:cTn id="80" fill="hold">
                            <p:stCondLst>
                              <p:cond delay="2850"/>
                            </p:stCondLst>
                            <p:childTnLst>
                              <p:par>
                                <p:cTn id="81" presetID="10" presetClass="entr" presetSubtype="0" fill="hold" nodeType="afterEffect">
                                  <p:stCondLst>
                                    <p:cond delay="0"/>
                                  </p:stCondLst>
                                  <p:childTnLst>
                                    <p:set>
                                      <p:cBhvr>
                                        <p:cTn id="82" dur="1" fill="hold">
                                          <p:stCondLst>
                                            <p:cond delay="0"/>
                                          </p:stCondLst>
                                        </p:cTn>
                                        <p:tgtEl>
                                          <p:spTgt spid="42"/>
                                        </p:tgtEl>
                                        <p:attrNameLst>
                                          <p:attrName>style.visibility</p:attrName>
                                        </p:attrNameLst>
                                      </p:cBhvr>
                                      <p:to>
                                        <p:strVal val="visible"/>
                                      </p:to>
                                    </p:set>
                                    <p:animEffect transition="in" filter="fade">
                                      <p:cBhvr>
                                        <p:cTn id="83" dur="150"/>
                                        <p:tgtEl>
                                          <p:spTgt spid="42"/>
                                        </p:tgtEl>
                                      </p:cBhvr>
                                    </p:animEffect>
                                  </p:childTnLst>
                                </p:cTn>
                              </p:par>
                            </p:childTnLst>
                          </p:cTn>
                        </p:par>
                        <p:par>
                          <p:cTn id="84" fill="hold">
                            <p:stCondLst>
                              <p:cond delay="3000"/>
                            </p:stCondLst>
                            <p:childTnLst>
                              <p:par>
                                <p:cTn id="85" presetID="10" presetClass="entr" presetSubtype="0" fill="hold" nodeType="afterEffect">
                                  <p:stCondLst>
                                    <p:cond delay="0"/>
                                  </p:stCondLst>
                                  <p:childTnLst>
                                    <p:set>
                                      <p:cBhvr>
                                        <p:cTn id="86" dur="1" fill="hold">
                                          <p:stCondLst>
                                            <p:cond delay="0"/>
                                          </p:stCondLst>
                                        </p:cTn>
                                        <p:tgtEl>
                                          <p:spTgt spid="44"/>
                                        </p:tgtEl>
                                        <p:attrNameLst>
                                          <p:attrName>style.visibility</p:attrName>
                                        </p:attrNameLst>
                                      </p:cBhvr>
                                      <p:to>
                                        <p:strVal val="visible"/>
                                      </p:to>
                                    </p:set>
                                    <p:animEffect transition="in" filter="fade">
                                      <p:cBhvr>
                                        <p:cTn id="87" dur="150"/>
                                        <p:tgtEl>
                                          <p:spTgt spid="44"/>
                                        </p:tgtEl>
                                      </p:cBhvr>
                                    </p:animEffect>
                                  </p:childTnLst>
                                </p:cTn>
                              </p:par>
                            </p:childTnLst>
                          </p:cTn>
                        </p:par>
                        <p:par>
                          <p:cTn id="88" fill="hold">
                            <p:stCondLst>
                              <p:cond delay="3150"/>
                            </p:stCondLst>
                            <p:childTnLst>
                              <p:par>
                                <p:cTn id="89" presetID="10" presetClass="entr" presetSubtype="0" fill="hold" nodeType="afterEffect">
                                  <p:stCondLst>
                                    <p:cond delay="0"/>
                                  </p:stCondLst>
                                  <p:childTnLst>
                                    <p:set>
                                      <p:cBhvr>
                                        <p:cTn id="90" dur="1" fill="hold">
                                          <p:stCondLst>
                                            <p:cond delay="0"/>
                                          </p:stCondLst>
                                        </p:cTn>
                                        <p:tgtEl>
                                          <p:spTgt spid="45"/>
                                        </p:tgtEl>
                                        <p:attrNameLst>
                                          <p:attrName>style.visibility</p:attrName>
                                        </p:attrNameLst>
                                      </p:cBhvr>
                                      <p:to>
                                        <p:strVal val="visible"/>
                                      </p:to>
                                    </p:set>
                                    <p:animEffect transition="in" filter="fade">
                                      <p:cBhvr>
                                        <p:cTn id="91" dur="150"/>
                                        <p:tgtEl>
                                          <p:spTgt spid="45"/>
                                        </p:tgtEl>
                                      </p:cBhvr>
                                    </p:animEffect>
                                  </p:childTnLst>
                                </p:cTn>
                              </p:par>
                            </p:childTnLst>
                          </p:cTn>
                        </p:par>
                        <p:par>
                          <p:cTn id="92" fill="hold">
                            <p:stCondLst>
                              <p:cond delay="3300"/>
                            </p:stCondLst>
                            <p:childTnLst>
                              <p:par>
                                <p:cTn id="93" presetID="10" presetClass="entr" presetSubtype="0" fill="hold" nodeType="afterEffect">
                                  <p:stCondLst>
                                    <p:cond delay="0"/>
                                  </p:stCondLst>
                                  <p:childTnLst>
                                    <p:set>
                                      <p:cBhvr>
                                        <p:cTn id="94" dur="1" fill="hold">
                                          <p:stCondLst>
                                            <p:cond delay="0"/>
                                          </p:stCondLst>
                                        </p:cTn>
                                        <p:tgtEl>
                                          <p:spTgt spid="46"/>
                                        </p:tgtEl>
                                        <p:attrNameLst>
                                          <p:attrName>style.visibility</p:attrName>
                                        </p:attrNameLst>
                                      </p:cBhvr>
                                      <p:to>
                                        <p:strVal val="visible"/>
                                      </p:to>
                                    </p:set>
                                    <p:animEffect transition="in" filter="fade">
                                      <p:cBhvr>
                                        <p:cTn id="95" dur="150"/>
                                        <p:tgtEl>
                                          <p:spTgt spid="46"/>
                                        </p:tgtEl>
                                      </p:cBhvr>
                                    </p:animEffect>
                                  </p:childTnLst>
                                </p:cTn>
                              </p:par>
                            </p:childTnLst>
                          </p:cTn>
                        </p:par>
                        <p:par>
                          <p:cTn id="96" fill="hold">
                            <p:stCondLst>
                              <p:cond delay="3450"/>
                            </p:stCondLst>
                            <p:childTnLst>
                              <p:par>
                                <p:cTn id="97" presetID="10" presetClass="entr" presetSubtype="0" fill="hold" nodeType="afterEffect">
                                  <p:stCondLst>
                                    <p:cond delay="0"/>
                                  </p:stCondLst>
                                  <p:childTnLst>
                                    <p:set>
                                      <p:cBhvr>
                                        <p:cTn id="98" dur="1" fill="hold">
                                          <p:stCondLst>
                                            <p:cond delay="0"/>
                                          </p:stCondLst>
                                        </p:cTn>
                                        <p:tgtEl>
                                          <p:spTgt spid="47"/>
                                        </p:tgtEl>
                                        <p:attrNameLst>
                                          <p:attrName>style.visibility</p:attrName>
                                        </p:attrNameLst>
                                      </p:cBhvr>
                                      <p:to>
                                        <p:strVal val="visible"/>
                                      </p:to>
                                    </p:set>
                                    <p:animEffect transition="in" filter="fade">
                                      <p:cBhvr>
                                        <p:cTn id="99" dur="150"/>
                                        <p:tgtEl>
                                          <p:spTgt spid="47"/>
                                        </p:tgtEl>
                                      </p:cBhvr>
                                    </p:animEffect>
                                  </p:childTnLst>
                                </p:cTn>
                              </p:par>
                            </p:childTnLst>
                          </p:cTn>
                        </p:par>
                        <p:par>
                          <p:cTn id="100" fill="hold">
                            <p:stCondLst>
                              <p:cond delay="3600"/>
                            </p:stCondLst>
                            <p:childTnLst>
                              <p:par>
                                <p:cTn id="101" presetID="10" presetClass="entr" presetSubtype="0" fill="hold" nodeType="afterEffect">
                                  <p:stCondLst>
                                    <p:cond delay="0"/>
                                  </p:stCondLst>
                                  <p:childTnLst>
                                    <p:set>
                                      <p:cBhvr>
                                        <p:cTn id="102" dur="1" fill="hold">
                                          <p:stCondLst>
                                            <p:cond delay="0"/>
                                          </p:stCondLst>
                                        </p:cTn>
                                        <p:tgtEl>
                                          <p:spTgt spid="4"/>
                                        </p:tgtEl>
                                        <p:attrNameLst>
                                          <p:attrName>style.visibility</p:attrName>
                                        </p:attrNameLst>
                                      </p:cBhvr>
                                      <p:to>
                                        <p:strVal val="visible"/>
                                      </p:to>
                                    </p:set>
                                    <p:animEffect transition="in" filter="fade">
                                      <p:cBhvr>
                                        <p:cTn id="103" dur="150"/>
                                        <p:tgtEl>
                                          <p:spTgt spid="4"/>
                                        </p:tgtEl>
                                      </p:cBhvr>
                                    </p:animEffect>
                                  </p:childTnLst>
                                </p:cTn>
                              </p:par>
                            </p:childTnLst>
                          </p:cTn>
                        </p:par>
                        <p:par>
                          <p:cTn id="104" fill="hold">
                            <p:stCondLst>
                              <p:cond delay="3750"/>
                            </p:stCondLst>
                            <p:childTnLst>
                              <p:par>
                                <p:cTn id="105" presetID="10" presetClass="entr" presetSubtype="0" fill="hold" nodeType="afterEffect">
                                  <p:stCondLst>
                                    <p:cond delay="0"/>
                                  </p:stCondLst>
                                  <p:childTnLst>
                                    <p:set>
                                      <p:cBhvr>
                                        <p:cTn id="106" dur="1" fill="hold">
                                          <p:stCondLst>
                                            <p:cond delay="0"/>
                                          </p:stCondLst>
                                        </p:cTn>
                                        <p:tgtEl>
                                          <p:spTgt spid="48"/>
                                        </p:tgtEl>
                                        <p:attrNameLst>
                                          <p:attrName>style.visibility</p:attrName>
                                        </p:attrNameLst>
                                      </p:cBhvr>
                                      <p:to>
                                        <p:strVal val="visible"/>
                                      </p:to>
                                    </p:set>
                                    <p:animEffect transition="in" filter="fade">
                                      <p:cBhvr>
                                        <p:cTn id="107" dur="150"/>
                                        <p:tgtEl>
                                          <p:spTgt spid="48"/>
                                        </p:tgtEl>
                                      </p:cBhvr>
                                    </p:animEffect>
                                  </p:childTnLst>
                                </p:cTn>
                              </p:par>
                            </p:childTnLst>
                          </p:cTn>
                        </p:par>
                        <p:par>
                          <p:cTn id="108" fill="hold">
                            <p:stCondLst>
                              <p:cond delay="3900"/>
                            </p:stCondLst>
                            <p:childTnLst>
                              <p:par>
                                <p:cTn id="109" presetID="10" presetClass="entr" presetSubtype="0" fill="hold" nodeType="afterEffect">
                                  <p:stCondLst>
                                    <p:cond delay="0"/>
                                  </p:stCondLst>
                                  <p:childTnLst>
                                    <p:set>
                                      <p:cBhvr>
                                        <p:cTn id="110" dur="1" fill="hold">
                                          <p:stCondLst>
                                            <p:cond delay="0"/>
                                          </p:stCondLst>
                                        </p:cTn>
                                        <p:tgtEl>
                                          <p:spTgt spid="6"/>
                                        </p:tgtEl>
                                        <p:attrNameLst>
                                          <p:attrName>style.visibility</p:attrName>
                                        </p:attrNameLst>
                                      </p:cBhvr>
                                      <p:to>
                                        <p:strVal val="visible"/>
                                      </p:to>
                                    </p:set>
                                    <p:animEffect transition="in" filter="fade">
                                      <p:cBhvr>
                                        <p:cTn id="111" dur="150"/>
                                        <p:tgtEl>
                                          <p:spTgt spid="6"/>
                                        </p:tgtEl>
                                      </p:cBhvr>
                                    </p:animEffect>
                                  </p:childTnLst>
                                </p:cTn>
                              </p:par>
                            </p:childTnLst>
                          </p:cTn>
                        </p:par>
                        <p:par>
                          <p:cTn id="112" fill="hold">
                            <p:stCondLst>
                              <p:cond delay="4050"/>
                            </p:stCondLst>
                            <p:childTnLst>
                              <p:par>
                                <p:cTn id="113" presetID="10" presetClass="entr" presetSubtype="0" fill="hold" nodeType="afterEffect">
                                  <p:stCondLst>
                                    <p:cond delay="0"/>
                                  </p:stCondLst>
                                  <p:childTnLst>
                                    <p:set>
                                      <p:cBhvr>
                                        <p:cTn id="114" dur="1" fill="hold">
                                          <p:stCondLst>
                                            <p:cond delay="0"/>
                                          </p:stCondLst>
                                        </p:cTn>
                                        <p:tgtEl>
                                          <p:spTgt spid="49"/>
                                        </p:tgtEl>
                                        <p:attrNameLst>
                                          <p:attrName>style.visibility</p:attrName>
                                        </p:attrNameLst>
                                      </p:cBhvr>
                                      <p:to>
                                        <p:strVal val="visible"/>
                                      </p:to>
                                    </p:set>
                                    <p:animEffect transition="in" filter="fade">
                                      <p:cBhvr>
                                        <p:cTn id="115" dur="150"/>
                                        <p:tgtEl>
                                          <p:spTgt spid="49"/>
                                        </p:tgtEl>
                                      </p:cBhvr>
                                    </p:animEffect>
                                  </p:childTnLst>
                                </p:cTn>
                              </p:par>
                            </p:childTnLst>
                          </p:cTn>
                        </p:par>
                        <p:par>
                          <p:cTn id="116" fill="hold">
                            <p:stCondLst>
                              <p:cond delay="4200"/>
                            </p:stCondLst>
                            <p:childTnLst>
                              <p:par>
                                <p:cTn id="117" presetID="10" presetClass="entr" presetSubtype="0" fill="hold" nodeType="afterEffect">
                                  <p:stCondLst>
                                    <p:cond delay="0"/>
                                  </p:stCondLst>
                                  <p:childTnLst>
                                    <p:set>
                                      <p:cBhvr>
                                        <p:cTn id="118" dur="1" fill="hold">
                                          <p:stCondLst>
                                            <p:cond delay="0"/>
                                          </p:stCondLst>
                                        </p:cTn>
                                        <p:tgtEl>
                                          <p:spTgt spid="18"/>
                                        </p:tgtEl>
                                        <p:attrNameLst>
                                          <p:attrName>style.visibility</p:attrName>
                                        </p:attrNameLst>
                                      </p:cBhvr>
                                      <p:to>
                                        <p:strVal val="visible"/>
                                      </p:to>
                                    </p:set>
                                    <p:animEffect transition="in" filter="fade">
                                      <p:cBhvr>
                                        <p:cTn id="119" dur="150"/>
                                        <p:tgtEl>
                                          <p:spTgt spid="18"/>
                                        </p:tgtEl>
                                      </p:cBhvr>
                                    </p:animEffect>
                                  </p:childTnLst>
                                </p:cTn>
                              </p:par>
                            </p:childTnLst>
                          </p:cTn>
                        </p:par>
                        <p:par>
                          <p:cTn id="120" fill="hold">
                            <p:stCondLst>
                              <p:cond delay="4350"/>
                            </p:stCondLst>
                            <p:childTnLst>
                              <p:par>
                                <p:cTn id="121" presetID="10" presetClass="entr" presetSubtype="0" fill="hold" nodeType="afterEffect">
                                  <p:stCondLst>
                                    <p:cond delay="0"/>
                                  </p:stCondLst>
                                  <p:childTnLst>
                                    <p:set>
                                      <p:cBhvr>
                                        <p:cTn id="122" dur="1" fill="hold">
                                          <p:stCondLst>
                                            <p:cond delay="0"/>
                                          </p:stCondLst>
                                        </p:cTn>
                                        <p:tgtEl>
                                          <p:spTgt spid="1026"/>
                                        </p:tgtEl>
                                        <p:attrNameLst>
                                          <p:attrName>style.visibility</p:attrName>
                                        </p:attrNameLst>
                                      </p:cBhvr>
                                      <p:to>
                                        <p:strVal val="visible"/>
                                      </p:to>
                                    </p:set>
                                    <p:animEffect transition="in" filter="fade">
                                      <p:cBhvr>
                                        <p:cTn id="123" dur="150"/>
                                        <p:tgtEl>
                                          <p:spTgt spid="1026"/>
                                        </p:tgtEl>
                                      </p:cBhvr>
                                    </p:animEffect>
                                  </p:childTnLst>
                                </p:cTn>
                              </p:par>
                            </p:childTnLst>
                          </p:cTn>
                        </p:par>
                        <p:par>
                          <p:cTn id="124" fill="hold">
                            <p:stCondLst>
                              <p:cond delay="4500"/>
                            </p:stCondLst>
                            <p:childTnLst>
                              <p:par>
                                <p:cTn id="125" presetID="10" presetClass="entr" presetSubtype="0" fill="hold" nodeType="afterEffect">
                                  <p:stCondLst>
                                    <p:cond delay="0"/>
                                  </p:stCondLst>
                                  <p:childTnLst>
                                    <p:set>
                                      <p:cBhvr>
                                        <p:cTn id="126" dur="1" fill="hold">
                                          <p:stCondLst>
                                            <p:cond delay="0"/>
                                          </p:stCondLst>
                                        </p:cTn>
                                        <p:tgtEl>
                                          <p:spTgt spid="52"/>
                                        </p:tgtEl>
                                        <p:attrNameLst>
                                          <p:attrName>style.visibility</p:attrName>
                                        </p:attrNameLst>
                                      </p:cBhvr>
                                      <p:to>
                                        <p:strVal val="visible"/>
                                      </p:to>
                                    </p:set>
                                    <p:animEffect transition="in" filter="fade">
                                      <p:cBhvr>
                                        <p:cTn id="127" dur="150"/>
                                        <p:tgtEl>
                                          <p:spTgt spid="52"/>
                                        </p:tgtEl>
                                      </p:cBhvr>
                                    </p:animEffect>
                                  </p:childTnLst>
                                </p:cTn>
                              </p:par>
                            </p:childTnLst>
                          </p:cTn>
                        </p:par>
                        <p:par>
                          <p:cTn id="128" fill="hold">
                            <p:stCondLst>
                              <p:cond delay="4650"/>
                            </p:stCondLst>
                            <p:childTnLst>
                              <p:par>
                                <p:cTn id="129" presetID="10" presetClass="entr" presetSubtype="0" fill="hold" nodeType="afterEffect">
                                  <p:stCondLst>
                                    <p:cond delay="0"/>
                                  </p:stCondLst>
                                  <p:childTnLst>
                                    <p:set>
                                      <p:cBhvr>
                                        <p:cTn id="130" dur="1" fill="hold">
                                          <p:stCondLst>
                                            <p:cond delay="0"/>
                                          </p:stCondLst>
                                        </p:cTn>
                                        <p:tgtEl>
                                          <p:spTgt spid="58"/>
                                        </p:tgtEl>
                                        <p:attrNameLst>
                                          <p:attrName>style.visibility</p:attrName>
                                        </p:attrNameLst>
                                      </p:cBhvr>
                                      <p:to>
                                        <p:strVal val="visible"/>
                                      </p:to>
                                    </p:set>
                                    <p:animEffect transition="in" filter="fade">
                                      <p:cBhvr>
                                        <p:cTn id="131" dur="150"/>
                                        <p:tgtEl>
                                          <p:spTgt spid="58"/>
                                        </p:tgtEl>
                                      </p:cBhvr>
                                    </p:animEffect>
                                  </p:childTnLst>
                                </p:cTn>
                              </p:par>
                            </p:childTnLst>
                          </p:cTn>
                        </p:par>
                        <p:par>
                          <p:cTn id="132" fill="hold">
                            <p:stCondLst>
                              <p:cond delay="4800"/>
                            </p:stCondLst>
                            <p:childTnLst>
                              <p:par>
                                <p:cTn id="133" presetID="10" presetClass="entr" presetSubtype="0" fill="hold" nodeType="afterEffect">
                                  <p:stCondLst>
                                    <p:cond delay="0"/>
                                  </p:stCondLst>
                                  <p:childTnLst>
                                    <p:set>
                                      <p:cBhvr>
                                        <p:cTn id="134" dur="1" fill="hold">
                                          <p:stCondLst>
                                            <p:cond delay="0"/>
                                          </p:stCondLst>
                                        </p:cTn>
                                        <p:tgtEl>
                                          <p:spTgt spid="59"/>
                                        </p:tgtEl>
                                        <p:attrNameLst>
                                          <p:attrName>style.visibility</p:attrName>
                                        </p:attrNameLst>
                                      </p:cBhvr>
                                      <p:to>
                                        <p:strVal val="visible"/>
                                      </p:to>
                                    </p:set>
                                    <p:animEffect transition="in" filter="fade">
                                      <p:cBhvr>
                                        <p:cTn id="135" dur="150"/>
                                        <p:tgtEl>
                                          <p:spTgt spid="59"/>
                                        </p:tgtEl>
                                      </p:cBhvr>
                                    </p:animEffect>
                                  </p:childTnLst>
                                </p:cTn>
                              </p:par>
                            </p:childTnLst>
                          </p:cTn>
                        </p:par>
                        <p:par>
                          <p:cTn id="136" fill="hold">
                            <p:stCondLst>
                              <p:cond delay="4950"/>
                            </p:stCondLst>
                            <p:childTnLst>
                              <p:par>
                                <p:cTn id="137" presetID="10" presetClass="entr" presetSubtype="0" fill="hold" nodeType="afterEffect">
                                  <p:stCondLst>
                                    <p:cond delay="0"/>
                                  </p:stCondLst>
                                  <p:childTnLst>
                                    <p:set>
                                      <p:cBhvr>
                                        <p:cTn id="138" dur="1" fill="hold">
                                          <p:stCondLst>
                                            <p:cond delay="0"/>
                                          </p:stCondLst>
                                        </p:cTn>
                                        <p:tgtEl>
                                          <p:spTgt spid="60"/>
                                        </p:tgtEl>
                                        <p:attrNameLst>
                                          <p:attrName>style.visibility</p:attrName>
                                        </p:attrNameLst>
                                      </p:cBhvr>
                                      <p:to>
                                        <p:strVal val="visible"/>
                                      </p:to>
                                    </p:set>
                                    <p:animEffect transition="in" filter="fade">
                                      <p:cBhvr>
                                        <p:cTn id="139" dur="15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Title 6"/>
          <p:cNvSpPr>
            <a:spLocks noGrp="1"/>
          </p:cNvSpPr>
          <p:nvPr>
            <p:ph type="title"/>
          </p:nvPr>
        </p:nvSpPr>
        <p:spPr>
          <a:xfrm>
            <a:off x="274638" y="304872"/>
            <a:ext cx="11190916" cy="880103"/>
          </a:xfrm>
        </p:spPr>
        <p:txBody>
          <a:bodyPr lIns="182880" tIns="146304" rIns="182880" bIns="146304"/>
          <a:lstStyle/>
          <a:p>
            <a:r>
              <a:rPr lang="en-US" sz="4400" spc="0">
                <a:gradFill>
                  <a:gsLst>
                    <a:gs pos="1250">
                      <a:schemeClr val="tx1"/>
                    </a:gs>
                    <a:gs pos="69000">
                      <a:schemeClr val="tx1"/>
                    </a:gs>
                  </a:gsLst>
                  <a:lin ang="5400000" scaled="0"/>
                </a:gradFill>
              </a:rPr>
              <a:t>Modern cloud management</a:t>
            </a:r>
          </a:p>
        </p:txBody>
      </p:sp>
      <p:grpSp>
        <p:nvGrpSpPr>
          <p:cNvPr id="4" name="Group 3"/>
          <p:cNvGrpSpPr/>
          <p:nvPr/>
        </p:nvGrpSpPr>
        <p:grpSpPr>
          <a:xfrm>
            <a:off x="1825116" y="1573626"/>
            <a:ext cx="8786242" cy="5249744"/>
            <a:chOff x="1825116" y="1573626"/>
            <a:chExt cx="8786242" cy="5249744"/>
          </a:xfrm>
        </p:grpSpPr>
        <p:sp>
          <p:nvSpPr>
            <p:cNvPr id="86" name="Freeform 3"/>
            <p:cNvSpPr>
              <a:spLocks/>
            </p:cNvSpPr>
            <p:nvPr/>
          </p:nvSpPr>
          <p:spPr bwMode="auto">
            <a:xfrm rot="18900000">
              <a:off x="4920102" y="1948979"/>
              <a:ext cx="1598153" cy="1285560"/>
            </a:xfrm>
            <a:custGeom>
              <a:avLst/>
              <a:gdLst/>
              <a:ahLst/>
              <a:cxnLst>
                <a:cxn ang="0">
                  <a:pos x="1134" y="472"/>
                </a:cxn>
                <a:cxn ang="0">
                  <a:pos x="1134" y="472"/>
                </a:cxn>
                <a:cxn ang="0">
                  <a:pos x="1078" y="418"/>
                </a:cxn>
                <a:cxn ang="0">
                  <a:pos x="1020" y="368"/>
                </a:cxn>
                <a:cxn ang="0">
                  <a:pos x="960" y="320"/>
                </a:cxn>
                <a:cxn ang="0">
                  <a:pos x="896" y="274"/>
                </a:cxn>
                <a:cxn ang="0">
                  <a:pos x="832" y="234"/>
                </a:cxn>
                <a:cxn ang="0">
                  <a:pos x="764" y="194"/>
                </a:cxn>
                <a:cxn ang="0">
                  <a:pos x="696" y="160"/>
                </a:cxn>
                <a:cxn ang="0">
                  <a:pos x="624" y="126"/>
                </a:cxn>
                <a:cxn ang="0">
                  <a:pos x="552" y="98"/>
                </a:cxn>
                <a:cxn ang="0">
                  <a:pos x="478" y="72"/>
                </a:cxn>
                <a:cxn ang="0">
                  <a:pos x="400" y="52"/>
                </a:cxn>
                <a:cxn ang="0">
                  <a:pos x="324" y="34"/>
                </a:cxn>
                <a:cxn ang="0">
                  <a:pos x="244" y="20"/>
                </a:cxn>
                <a:cxn ang="0">
                  <a:pos x="164" y="10"/>
                </a:cxn>
                <a:cxn ang="0">
                  <a:pos x="82" y="2"/>
                </a:cxn>
                <a:cxn ang="0">
                  <a:pos x="0" y="0"/>
                </a:cxn>
                <a:cxn ang="0">
                  <a:pos x="128" y="160"/>
                </a:cxn>
                <a:cxn ang="0">
                  <a:pos x="256" y="320"/>
                </a:cxn>
                <a:cxn ang="0">
                  <a:pos x="128" y="480"/>
                </a:cxn>
                <a:cxn ang="0">
                  <a:pos x="0" y="640"/>
                </a:cxn>
                <a:cxn ang="0">
                  <a:pos x="0" y="640"/>
                </a:cxn>
                <a:cxn ang="0">
                  <a:pos x="0" y="640"/>
                </a:cxn>
                <a:cxn ang="0">
                  <a:pos x="50" y="642"/>
                </a:cxn>
                <a:cxn ang="0">
                  <a:pos x="98" y="646"/>
                </a:cxn>
                <a:cxn ang="0">
                  <a:pos x="146" y="652"/>
                </a:cxn>
                <a:cxn ang="0">
                  <a:pos x="194" y="660"/>
                </a:cxn>
                <a:cxn ang="0">
                  <a:pos x="240" y="672"/>
                </a:cxn>
                <a:cxn ang="0">
                  <a:pos x="286" y="684"/>
                </a:cxn>
                <a:cxn ang="0">
                  <a:pos x="330" y="700"/>
                </a:cxn>
                <a:cxn ang="0">
                  <a:pos x="374" y="716"/>
                </a:cxn>
                <a:cxn ang="0">
                  <a:pos x="418" y="736"/>
                </a:cxn>
                <a:cxn ang="0">
                  <a:pos x="458" y="758"/>
                </a:cxn>
                <a:cxn ang="0">
                  <a:pos x="500" y="780"/>
                </a:cxn>
                <a:cxn ang="0">
                  <a:pos x="538" y="806"/>
                </a:cxn>
                <a:cxn ang="0">
                  <a:pos x="576" y="832"/>
                </a:cxn>
                <a:cxn ang="0">
                  <a:pos x="612" y="860"/>
                </a:cxn>
                <a:cxn ang="0">
                  <a:pos x="646" y="892"/>
                </a:cxn>
                <a:cxn ang="0">
                  <a:pos x="680" y="924"/>
                </a:cxn>
                <a:cxn ang="0">
                  <a:pos x="680" y="924"/>
                </a:cxn>
                <a:cxn ang="0">
                  <a:pos x="680" y="924"/>
                </a:cxn>
                <a:cxn ang="0">
                  <a:pos x="680" y="924"/>
                </a:cxn>
                <a:cxn ang="0">
                  <a:pos x="680" y="924"/>
                </a:cxn>
                <a:cxn ang="0">
                  <a:pos x="682" y="924"/>
                </a:cxn>
                <a:cxn ang="0">
                  <a:pos x="884" y="900"/>
                </a:cxn>
                <a:cxn ang="0">
                  <a:pos x="1088" y="878"/>
                </a:cxn>
                <a:cxn ang="0">
                  <a:pos x="1110" y="674"/>
                </a:cxn>
                <a:cxn ang="0">
                  <a:pos x="1132" y="472"/>
                </a:cxn>
                <a:cxn ang="0">
                  <a:pos x="1134" y="472"/>
                </a:cxn>
              </a:cxnLst>
              <a:rect l="0" t="0" r="r" b="b"/>
              <a:pathLst>
                <a:path w="1134" h="924">
                  <a:moveTo>
                    <a:pt x="1134" y="472"/>
                  </a:moveTo>
                  <a:lnTo>
                    <a:pt x="1134" y="472"/>
                  </a:lnTo>
                  <a:lnTo>
                    <a:pt x="1078" y="418"/>
                  </a:lnTo>
                  <a:lnTo>
                    <a:pt x="1020" y="368"/>
                  </a:lnTo>
                  <a:lnTo>
                    <a:pt x="960" y="320"/>
                  </a:lnTo>
                  <a:lnTo>
                    <a:pt x="896" y="274"/>
                  </a:lnTo>
                  <a:lnTo>
                    <a:pt x="832" y="234"/>
                  </a:lnTo>
                  <a:lnTo>
                    <a:pt x="764" y="194"/>
                  </a:lnTo>
                  <a:lnTo>
                    <a:pt x="696" y="160"/>
                  </a:lnTo>
                  <a:lnTo>
                    <a:pt x="624" y="126"/>
                  </a:lnTo>
                  <a:lnTo>
                    <a:pt x="552" y="98"/>
                  </a:lnTo>
                  <a:lnTo>
                    <a:pt x="478" y="72"/>
                  </a:lnTo>
                  <a:lnTo>
                    <a:pt x="400" y="52"/>
                  </a:lnTo>
                  <a:lnTo>
                    <a:pt x="324" y="34"/>
                  </a:lnTo>
                  <a:lnTo>
                    <a:pt x="244" y="20"/>
                  </a:lnTo>
                  <a:lnTo>
                    <a:pt x="164" y="10"/>
                  </a:lnTo>
                  <a:lnTo>
                    <a:pt x="82" y="2"/>
                  </a:lnTo>
                  <a:lnTo>
                    <a:pt x="0" y="0"/>
                  </a:lnTo>
                  <a:lnTo>
                    <a:pt x="128" y="160"/>
                  </a:lnTo>
                  <a:lnTo>
                    <a:pt x="256" y="320"/>
                  </a:lnTo>
                  <a:lnTo>
                    <a:pt x="128" y="480"/>
                  </a:lnTo>
                  <a:lnTo>
                    <a:pt x="0" y="640"/>
                  </a:lnTo>
                  <a:lnTo>
                    <a:pt x="0" y="640"/>
                  </a:lnTo>
                  <a:lnTo>
                    <a:pt x="0" y="640"/>
                  </a:lnTo>
                  <a:lnTo>
                    <a:pt x="50" y="642"/>
                  </a:lnTo>
                  <a:lnTo>
                    <a:pt x="98" y="646"/>
                  </a:lnTo>
                  <a:lnTo>
                    <a:pt x="146" y="652"/>
                  </a:lnTo>
                  <a:lnTo>
                    <a:pt x="194" y="660"/>
                  </a:lnTo>
                  <a:lnTo>
                    <a:pt x="240" y="672"/>
                  </a:lnTo>
                  <a:lnTo>
                    <a:pt x="286" y="684"/>
                  </a:lnTo>
                  <a:lnTo>
                    <a:pt x="330" y="700"/>
                  </a:lnTo>
                  <a:lnTo>
                    <a:pt x="374" y="716"/>
                  </a:lnTo>
                  <a:lnTo>
                    <a:pt x="418" y="736"/>
                  </a:lnTo>
                  <a:lnTo>
                    <a:pt x="458" y="758"/>
                  </a:lnTo>
                  <a:lnTo>
                    <a:pt x="500" y="780"/>
                  </a:lnTo>
                  <a:lnTo>
                    <a:pt x="538" y="806"/>
                  </a:lnTo>
                  <a:lnTo>
                    <a:pt x="576" y="832"/>
                  </a:lnTo>
                  <a:lnTo>
                    <a:pt x="612" y="860"/>
                  </a:lnTo>
                  <a:lnTo>
                    <a:pt x="646" y="892"/>
                  </a:lnTo>
                  <a:lnTo>
                    <a:pt x="680" y="924"/>
                  </a:lnTo>
                  <a:lnTo>
                    <a:pt x="680" y="924"/>
                  </a:lnTo>
                  <a:lnTo>
                    <a:pt x="680" y="924"/>
                  </a:lnTo>
                  <a:lnTo>
                    <a:pt x="680" y="924"/>
                  </a:lnTo>
                  <a:lnTo>
                    <a:pt x="680" y="924"/>
                  </a:lnTo>
                  <a:lnTo>
                    <a:pt x="682" y="924"/>
                  </a:lnTo>
                  <a:lnTo>
                    <a:pt x="884" y="900"/>
                  </a:lnTo>
                  <a:lnTo>
                    <a:pt x="1088" y="878"/>
                  </a:lnTo>
                  <a:lnTo>
                    <a:pt x="1110" y="674"/>
                  </a:lnTo>
                  <a:lnTo>
                    <a:pt x="1132" y="472"/>
                  </a:lnTo>
                  <a:lnTo>
                    <a:pt x="1134" y="472"/>
                  </a:lnTo>
                  <a:close/>
                </a:path>
              </a:pathLst>
            </a:custGeom>
            <a:solidFill>
              <a:schemeClr val="tx2">
                <a:lumMod val="75000"/>
              </a:schemeClr>
            </a:solidFill>
            <a:ln w="3175">
              <a:noFill/>
              <a:prstDash val="solid"/>
              <a:round/>
              <a:headEnd/>
              <a:tailEnd/>
            </a:ln>
          </p:spPr>
          <p:txBody>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326" b="0" i="0" u="none" strike="noStrike" kern="0" cap="none" spc="0" normalizeH="0" baseline="0" noProof="0">
                <a:ln>
                  <a:noFill/>
                </a:ln>
                <a:solidFill>
                  <a:prstClr val="black"/>
                </a:solidFill>
                <a:effectLst/>
                <a:uLnTx/>
                <a:uFillTx/>
                <a:latin typeface="Segoe UI" charset="0"/>
                <a:ea typeface="Segoe UI" charset="0"/>
                <a:cs typeface="Segoe UI" charset="0"/>
              </a:endParaRPr>
            </a:p>
          </p:txBody>
        </p:sp>
        <p:sp>
          <p:nvSpPr>
            <p:cNvPr id="87" name="Freeform 4"/>
            <p:cNvSpPr>
              <a:spLocks/>
            </p:cNvSpPr>
            <p:nvPr/>
          </p:nvSpPr>
          <p:spPr bwMode="auto">
            <a:xfrm rot="18900000">
              <a:off x="3740619" y="2948907"/>
              <a:ext cx="1956116" cy="1282777"/>
            </a:xfrm>
            <a:custGeom>
              <a:avLst/>
              <a:gdLst/>
              <a:ahLst/>
              <a:cxnLst>
                <a:cxn ang="0">
                  <a:pos x="1134" y="0"/>
                </a:cxn>
                <a:cxn ang="0">
                  <a:pos x="1134" y="0"/>
                </a:cxn>
                <a:cxn ang="0">
                  <a:pos x="1056" y="2"/>
                </a:cxn>
                <a:cxn ang="0">
                  <a:pos x="980" y="8"/>
                </a:cxn>
                <a:cxn ang="0">
                  <a:pos x="904" y="16"/>
                </a:cxn>
                <a:cxn ang="0">
                  <a:pos x="828" y="30"/>
                </a:cxn>
                <a:cxn ang="0">
                  <a:pos x="752" y="46"/>
                </a:cxn>
                <a:cxn ang="0">
                  <a:pos x="676" y="66"/>
                </a:cxn>
                <a:cxn ang="0">
                  <a:pos x="602" y="90"/>
                </a:cxn>
                <a:cxn ang="0">
                  <a:pos x="530" y="118"/>
                </a:cxn>
                <a:cxn ang="0">
                  <a:pos x="458" y="148"/>
                </a:cxn>
                <a:cxn ang="0">
                  <a:pos x="388" y="184"/>
                </a:cxn>
                <a:cxn ang="0">
                  <a:pos x="318" y="222"/>
                </a:cxn>
                <a:cxn ang="0">
                  <a:pos x="250" y="264"/>
                </a:cxn>
                <a:cxn ang="0">
                  <a:pos x="186" y="310"/>
                </a:cxn>
                <a:cxn ang="0">
                  <a:pos x="122" y="360"/>
                </a:cxn>
                <a:cxn ang="0">
                  <a:pos x="60" y="412"/>
                </a:cxn>
                <a:cxn ang="0">
                  <a:pos x="0" y="470"/>
                </a:cxn>
                <a:cxn ang="0">
                  <a:pos x="202" y="492"/>
                </a:cxn>
                <a:cxn ang="0">
                  <a:pos x="406" y="514"/>
                </a:cxn>
                <a:cxn ang="0">
                  <a:pos x="428" y="718"/>
                </a:cxn>
                <a:cxn ang="0">
                  <a:pos x="452" y="922"/>
                </a:cxn>
                <a:cxn ang="0">
                  <a:pos x="452" y="922"/>
                </a:cxn>
                <a:cxn ang="0">
                  <a:pos x="452" y="922"/>
                </a:cxn>
                <a:cxn ang="0">
                  <a:pos x="488" y="888"/>
                </a:cxn>
                <a:cxn ang="0">
                  <a:pos x="524" y="856"/>
                </a:cxn>
                <a:cxn ang="0">
                  <a:pos x="564" y="826"/>
                </a:cxn>
                <a:cxn ang="0">
                  <a:pos x="602" y="798"/>
                </a:cxn>
                <a:cxn ang="0">
                  <a:pos x="644" y="774"/>
                </a:cxn>
                <a:cxn ang="0">
                  <a:pos x="684" y="750"/>
                </a:cxn>
                <a:cxn ang="0">
                  <a:pos x="728" y="730"/>
                </a:cxn>
                <a:cxn ang="0">
                  <a:pos x="770" y="710"/>
                </a:cxn>
                <a:cxn ang="0">
                  <a:pos x="814" y="694"/>
                </a:cxn>
                <a:cxn ang="0">
                  <a:pos x="858" y="680"/>
                </a:cxn>
                <a:cxn ang="0">
                  <a:pos x="904" y="668"/>
                </a:cxn>
                <a:cxn ang="0">
                  <a:pos x="948" y="658"/>
                </a:cxn>
                <a:cxn ang="0">
                  <a:pos x="994" y="650"/>
                </a:cxn>
                <a:cxn ang="0">
                  <a:pos x="1040" y="646"/>
                </a:cxn>
                <a:cxn ang="0">
                  <a:pos x="1086" y="642"/>
                </a:cxn>
                <a:cxn ang="0">
                  <a:pos x="1132" y="640"/>
                </a:cxn>
                <a:cxn ang="0">
                  <a:pos x="1132" y="642"/>
                </a:cxn>
                <a:cxn ang="0">
                  <a:pos x="1132" y="640"/>
                </a:cxn>
                <a:cxn ang="0">
                  <a:pos x="1132" y="640"/>
                </a:cxn>
                <a:cxn ang="0">
                  <a:pos x="1134" y="640"/>
                </a:cxn>
                <a:cxn ang="0">
                  <a:pos x="1134" y="640"/>
                </a:cxn>
                <a:cxn ang="0">
                  <a:pos x="1260" y="482"/>
                </a:cxn>
                <a:cxn ang="0">
                  <a:pos x="1388" y="322"/>
                </a:cxn>
                <a:cxn ang="0">
                  <a:pos x="1260" y="162"/>
                </a:cxn>
                <a:cxn ang="0">
                  <a:pos x="1134" y="2"/>
                </a:cxn>
                <a:cxn ang="0">
                  <a:pos x="1134" y="0"/>
                </a:cxn>
              </a:cxnLst>
              <a:rect l="0" t="0" r="r" b="b"/>
              <a:pathLst>
                <a:path w="1388" h="922">
                  <a:moveTo>
                    <a:pt x="1134" y="0"/>
                  </a:moveTo>
                  <a:lnTo>
                    <a:pt x="1134" y="0"/>
                  </a:lnTo>
                  <a:lnTo>
                    <a:pt x="1056" y="2"/>
                  </a:lnTo>
                  <a:lnTo>
                    <a:pt x="980" y="8"/>
                  </a:lnTo>
                  <a:lnTo>
                    <a:pt x="904" y="16"/>
                  </a:lnTo>
                  <a:lnTo>
                    <a:pt x="828" y="30"/>
                  </a:lnTo>
                  <a:lnTo>
                    <a:pt x="752" y="46"/>
                  </a:lnTo>
                  <a:lnTo>
                    <a:pt x="676" y="66"/>
                  </a:lnTo>
                  <a:lnTo>
                    <a:pt x="602" y="90"/>
                  </a:lnTo>
                  <a:lnTo>
                    <a:pt x="530" y="118"/>
                  </a:lnTo>
                  <a:lnTo>
                    <a:pt x="458" y="148"/>
                  </a:lnTo>
                  <a:lnTo>
                    <a:pt x="388" y="184"/>
                  </a:lnTo>
                  <a:lnTo>
                    <a:pt x="318" y="222"/>
                  </a:lnTo>
                  <a:lnTo>
                    <a:pt x="250" y="264"/>
                  </a:lnTo>
                  <a:lnTo>
                    <a:pt x="186" y="310"/>
                  </a:lnTo>
                  <a:lnTo>
                    <a:pt x="122" y="360"/>
                  </a:lnTo>
                  <a:lnTo>
                    <a:pt x="60" y="412"/>
                  </a:lnTo>
                  <a:lnTo>
                    <a:pt x="0" y="470"/>
                  </a:lnTo>
                  <a:lnTo>
                    <a:pt x="202" y="492"/>
                  </a:lnTo>
                  <a:lnTo>
                    <a:pt x="406" y="514"/>
                  </a:lnTo>
                  <a:lnTo>
                    <a:pt x="428" y="718"/>
                  </a:lnTo>
                  <a:lnTo>
                    <a:pt x="452" y="922"/>
                  </a:lnTo>
                  <a:lnTo>
                    <a:pt x="452" y="922"/>
                  </a:lnTo>
                  <a:lnTo>
                    <a:pt x="452" y="922"/>
                  </a:lnTo>
                  <a:lnTo>
                    <a:pt x="488" y="888"/>
                  </a:lnTo>
                  <a:lnTo>
                    <a:pt x="524" y="856"/>
                  </a:lnTo>
                  <a:lnTo>
                    <a:pt x="564" y="826"/>
                  </a:lnTo>
                  <a:lnTo>
                    <a:pt x="602" y="798"/>
                  </a:lnTo>
                  <a:lnTo>
                    <a:pt x="644" y="774"/>
                  </a:lnTo>
                  <a:lnTo>
                    <a:pt x="684" y="750"/>
                  </a:lnTo>
                  <a:lnTo>
                    <a:pt x="728" y="730"/>
                  </a:lnTo>
                  <a:lnTo>
                    <a:pt x="770" y="710"/>
                  </a:lnTo>
                  <a:lnTo>
                    <a:pt x="814" y="694"/>
                  </a:lnTo>
                  <a:lnTo>
                    <a:pt x="858" y="680"/>
                  </a:lnTo>
                  <a:lnTo>
                    <a:pt x="904" y="668"/>
                  </a:lnTo>
                  <a:lnTo>
                    <a:pt x="948" y="658"/>
                  </a:lnTo>
                  <a:lnTo>
                    <a:pt x="994" y="650"/>
                  </a:lnTo>
                  <a:lnTo>
                    <a:pt x="1040" y="646"/>
                  </a:lnTo>
                  <a:lnTo>
                    <a:pt x="1086" y="642"/>
                  </a:lnTo>
                  <a:lnTo>
                    <a:pt x="1132" y="640"/>
                  </a:lnTo>
                  <a:lnTo>
                    <a:pt x="1132" y="642"/>
                  </a:lnTo>
                  <a:lnTo>
                    <a:pt x="1132" y="640"/>
                  </a:lnTo>
                  <a:lnTo>
                    <a:pt x="1132" y="640"/>
                  </a:lnTo>
                  <a:lnTo>
                    <a:pt x="1134" y="640"/>
                  </a:lnTo>
                  <a:lnTo>
                    <a:pt x="1134" y="640"/>
                  </a:lnTo>
                  <a:lnTo>
                    <a:pt x="1260" y="482"/>
                  </a:lnTo>
                  <a:lnTo>
                    <a:pt x="1388" y="322"/>
                  </a:lnTo>
                  <a:lnTo>
                    <a:pt x="1260" y="162"/>
                  </a:lnTo>
                  <a:lnTo>
                    <a:pt x="1134" y="2"/>
                  </a:lnTo>
                  <a:lnTo>
                    <a:pt x="1134" y="0"/>
                  </a:lnTo>
                  <a:close/>
                </a:path>
              </a:pathLst>
            </a:custGeom>
            <a:solidFill>
              <a:schemeClr val="accent2">
                <a:lumMod val="50000"/>
              </a:schemeClr>
            </a:solidFill>
            <a:ln w="3175">
              <a:noFill/>
              <a:prstDash val="solid"/>
              <a:round/>
              <a:headEnd/>
              <a:tailEnd/>
            </a:ln>
          </p:spPr>
          <p:txBody>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326" b="0" i="0" u="none" strike="noStrike" kern="0" cap="none" spc="0" normalizeH="0" baseline="0" noProof="0">
                <a:ln>
                  <a:noFill/>
                </a:ln>
                <a:solidFill>
                  <a:prstClr val="black"/>
                </a:solidFill>
                <a:effectLst/>
                <a:uLnTx/>
                <a:uFillTx/>
                <a:latin typeface="Segoe UI" charset="0"/>
                <a:ea typeface="Segoe UI" charset="0"/>
                <a:cs typeface="Segoe UI" charset="0"/>
              </a:endParaRPr>
            </a:p>
          </p:txBody>
        </p:sp>
        <p:sp>
          <p:nvSpPr>
            <p:cNvPr id="88" name="Freeform 5"/>
            <p:cNvSpPr>
              <a:spLocks/>
            </p:cNvSpPr>
            <p:nvPr/>
          </p:nvSpPr>
          <p:spPr bwMode="auto">
            <a:xfrm rot="18900000">
              <a:off x="7322419" y="2907235"/>
              <a:ext cx="1302198" cy="1577733"/>
            </a:xfrm>
            <a:custGeom>
              <a:avLst/>
              <a:gdLst/>
              <a:ahLst/>
              <a:cxnLst>
                <a:cxn ang="0">
                  <a:pos x="454" y="1134"/>
                </a:cxn>
                <a:cxn ang="0">
                  <a:pos x="454" y="1134"/>
                </a:cxn>
                <a:cxn ang="0">
                  <a:pos x="506" y="1078"/>
                </a:cxn>
                <a:cxn ang="0">
                  <a:pos x="556" y="1020"/>
                </a:cxn>
                <a:cxn ang="0">
                  <a:pos x="604" y="960"/>
                </a:cxn>
                <a:cxn ang="0">
                  <a:pos x="650" y="896"/>
                </a:cxn>
                <a:cxn ang="0">
                  <a:pos x="690" y="832"/>
                </a:cxn>
                <a:cxn ang="0">
                  <a:pos x="730" y="764"/>
                </a:cxn>
                <a:cxn ang="0">
                  <a:pos x="764" y="696"/>
                </a:cxn>
                <a:cxn ang="0">
                  <a:pos x="798" y="624"/>
                </a:cxn>
                <a:cxn ang="0">
                  <a:pos x="826" y="552"/>
                </a:cxn>
                <a:cxn ang="0">
                  <a:pos x="852" y="478"/>
                </a:cxn>
                <a:cxn ang="0">
                  <a:pos x="872" y="402"/>
                </a:cxn>
                <a:cxn ang="0">
                  <a:pos x="890" y="324"/>
                </a:cxn>
                <a:cxn ang="0">
                  <a:pos x="904" y="244"/>
                </a:cxn>
                <a:cxn ang="0">
                  <a:pos x="914" y="164"/>
                </a:cxn>
                <a:cxn ang="0">
                  <a:pos x="922" y="82"/>
                </a:cxn>
                <a:cxn ang="0">
                  <a:pos x="924" y="0"/>
                </a:cxn>
                <a:cxn ang="0">
                  <a:pos x="764" y="128"/>
                </a:cxn>
                <a:cxn ang="0">
                  <a:pos x="604" y="256"/>
                </a:cxn>
                <a:cxn ang="0">
                  <a:pos x="444" y="128"/>
                </a:cxn>
                <a:cxn ang="0">
                  <a:pos x="284" y="0"/>
                </a:cxn>
                <a:cxn ang="0">
                  <a:pos x="284" y="0"/>
                </a:cxn>
                <a:cxn ang="0">
                  <a:pos x="284" y="0"/>
                </a:cxn>
                <a:cxn ang="0">
                  <a:pos x="282" y="50"/>
                </a:cxn>
                <a:cxn ang="0">
                  <a:pos x="278" y="98"/>
                </a:cxn>
                <a:cxn ang="0">
                  <a:pos x="272" y="146"/>
                </a:cxn>
                <a:cxn ang="0">
                  <a:pos x="264" y="194"/>
                </a:cxn>
                <a:cxn ang="0">
                  <a:pos x="252" y="240"/>
                </a:cxn>
                <a:cxn ang="0">
                  <a:pos x="240" y="286"/>
                </a:cxn>
                <a:cxn ang="0">
                  <a:pos x="224" y="332"/>
                </a:cxn>
                <a:cxn ang="0">
                  <a:pos x="208" y="374"/>
                </a:cxn>
                <a:cxn ang="0">
                  <a:pos x="188" y="418"/>
                </a:cxn>
                <a:cxn ang="0">
                  <a:pos x="166" y="458"/>
                </a:cxn>
                <a:cxn ang="0">
                  <a:pos x="144" y="500"/>
                </a:cxn>
                <a:cxn ang="0">
                  <a:pos x="118" y="538"/>
                </a:cxn>
                <a:cxn ang="0">
                  <a:pos x="92" y="576"/>
                </a:cxn>
                <a:cxn ang="0">
                  <a:pos x="64" y="612"/>
                </a:cxn>
                <a:cxn ang="0">
                  <a:pos x="32" y="646"/>
                </a:cxn>
                <a:cxn ang="0">
                  <a:pos x="0" y="680"/>
                </a:cxn>
                <a:cxn ang="0">
                  <a:pos x="0" y="680"/>
                </a:cxn>
                <a:cxn ang="0">
                  <a:pos x="0" y="680"/>
                </a:cxn>
                <a:cxn ang="0">
                  <a:pos x="0" y="680"/>
                </a:cxn>
                <a:cxn ang="0">
                  <a:pos x="0" y="680"/>
                </a:cxn>
                <a:cxn ang="0">
                  <a:pos x="0" y="682"/>
                </a:cxn>
                <a:cxn ang="0">
                  <a:pos x="24" y="884"/>
                </a:cxn>
                <a:cxn ang="0">
                  <a:pos x="46" y="1088"/>
                </a:cxn>
                <a:cxn ang="0">
                  <a:pos x="250" y="1110"/>
                </a:cxn>
                <a:cxn ang="0">
                  <a:pos x="452" y="1132"/>
                </a:cxn>
                <a:cxn ang="0">
                  <a:pos x="454" y="1134"/>
                </a:cxn>
              </a:cxnLst>
              <a:rect l="0" t="0" r="r" b="b"/>
              <a:pathLst>
                <a:path w="924" h="1134">
                  <a:moveTo>
                    <a:pt x="454" y="1134"/>
                  </a:moveTo>
                  <a:lnTo>
                    <a:pt x="454" y="1134"/>
                  </a:lnTo>
                  <a:lnTo>
                    <a:pt x="506" y="1078"/>
                  </a:lnTo>
                  <a:lnTo>
                    <a:pt x="556" y="1020"/>
                  </a:lnTo>
                  <a:lnTo>
                    <a:pt x="604" y="960"/>
                  </a:lnTo>
                  <a:lnTo>
                    <a:pt x="650" y="896"/>
                  </a:lnTo>
                  <a:lnTo>
                    <a:pt x="690" y="832"/>
                  </a:lnTo>
                  <a:lnTo>
                    <a:pt x="730" y="764"/>
                  </a:lnTo>
                  <a:lnTo>
                    <a:pt x="764" y="696"/>
                  </a:lnTo>
                  <a:lnTo>
                    <a:pt x="798" y="624"/>
                  </a:lnTo>
                  <a:lnTo>
                    <a:pt x="826" y="552"/>
                  </a:lnTo>
                  <a:lnTo>
                    <a:pt x="852" y="478"/>
                  </a:lnTo>
                  <a:lnTo>
                    <a:pt x="872" y="402"/>
                  </a:lnTo>
                  <a:lnTo>
                    <a:pt x="890" y="324"/>
                  </a:lnTo>
                  <a:lnTo>
                    <a:pt x="904" y="244"/>
                  </a:lnTo>
                  <a:lnTo>
                    <a:pt x="914" y="164"/>
                  </a:lnTo>
                  <a:lnTo>
                    <a:pt x="922" y="82"/>
                  </a:lnTo>
                  <a:lnTo>
                    <a:pt x="924" y="0"/>
                  </a:lnTo>
                  <a:lnTo>
                    <a:pt x="764" y="128"/>
                  </a:lnTo>
                  <a:lnTo>
                    <a:pt x="604" y="256"/>
                  </a:lnTo>
                  <a:lnTo>
                    <a:pt x="444" y="128"/>
                  </a:lnTo>
                  <a:lnTo>
                    <a:pt x="284" y="0"/>
                  </a:lnTo>
                  <a:lnTo>
                    <a:pt x="284" y="0"/>
                  </a:lnTo>
                  <a:lnTo>
                    <a:pt x="284" y="0"/>
                  </a:lnTo>
                  <a:lnTo>
                    <a:pt x="282" y="50"/>
                  </a:lnTo>
                  <a:lnTo>
                    <a:pt x="278" y="98"/>
                  </a:lnTo>
                  <a:lnTo>
                    <a:pt x="272" y="146"/>
                  </a:lnTo>
                  <a:lnTo>
                    <a:pt x="264" y="194"/>
                  </a:lnTo>
                  <a:lnTo>
                    <a:pt x="252" y="240"/>
                  </a:lnTo>
                  <a:lnTo>
                    <a:pt x="240" y="286"/>
                  </a:lnTo>
                  <a:lnTo>
                    <a:pt x="224" y="332"/>
                  </a:lnTo>
                  <a:lnTo>
                    <a:pt x="208" y="374"/>
                  </a:lnTo>
                  <a:lnTo>
                    <a:pt x="188" y="418"/>
                  </a:lnTo>
                  <a:lnTo>
                    <a:pt x="166" y="458"/>
                  </a:lnTo>
                  <a:lnTo>
                    <a:pt x="144" y="500"/>
                  </a:lnTo>
                  <a:lnTo>
                    <a:pt x="118" y="538"/>
                  </a:lnTo>
                  <a:lnTo>
                    <a:pt x="92" y="576"/>
                  </a:lnTo>
                  <a:lnTo>
                    <a:pt x="64" y="612"/>
                  </a:lnTo>
                  <a:lnTo>
                    <a:pt x="32" y="646"/>
                  </a:lnTo>
                  <a:lnTo>
                    <a:pt x="0" y="680"/>
                  </a:lnTo>
                  <a:lnTo>
                    <a:pt x="0" y="680"/>
                  </a:lnTo>
                  <a:lnTo>
                    <a:pt x="0" y="680"/>
                  </a:lnTo>
                  <a:lnTo>
                    <a:pt x="0" y="680"/>
                  </a:lnTo>
                  <a:lnTo>
                    <a:pt x="0" y="680"/>
                  </a:lnTo>
                  <a:lnTo>
                    <a:pt x="0" y="682"/>
                  </a:lnTo>
                  <a:lnTo>
                    <a:pt x="24" y="884"/>
                  </a:lnTo>
                  <a:lnTo>
                    <a:pt x="46" y="1088"/>
                  </a:lnTo>
                  <a:lnTo>
                    <a:pt x="250" y="1110"/>
                  </a:lnTo>
                  <a:lnTo>
                    <a:pt x="452" y="1132"/>
                  </a:lnTo>
                  <a:lnTo>
                    <a:pt x="454" y="1134"/>
                  </a:lnTo>
                  <a:close/>
                </a:path>
              </a:pathLst>
            </a:custGeom>
            <a:solidFill>
              <a:schemeClr val="accent1">
                <a:lumMod val="60000"/>
                <a:lumOff val="40000"/>
              </a:schemeClr>
            </a:solidFill>
            <a:ln w="3175">
              <a:noFill/>
              <a:prstDash val="solid"/>
              <a:round/>
              <a:headEnd/>
              <a:tailEnd/>
            </a:ln>
          </p:spPr>
          <p:txBody>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326" b="0" i="0" u="none" strike="noStrike" kern="0" cap="none" spc="0" normalizeH="0" baseline="0" noProof="0">
                <a:ln>
                  <a:noFill/>
                </a:ln>
                <a:solidFill>
                  <a:prstClr val="black"/>
                </a:solidFill>
                <a:effectLst/>
                <a:uLnTx/>
                <a:uFillTx/>
                <a:latin typeface="Segoe UI" charset="0"/>
                <a:ea typeface="Segoe UI" charset="0"/>
                <a:cs typeface="Segoe UI" charset="0"/>
              </a:endParaRPr>
            </a:p>
          </p:txBody>
        </p:sp>
        <p:sp>
          <p:nvSpPr>
            <p:cNvPr id="89" name="Freeform 6"/>
            <p:cNvSpPr>
              <a:spLocks/>
            </p:cNvSpPr>
            <p:nvPr/>
          </p:nvSpPr>
          <p:spPr bwMode="auto">
            <a:xfrm rot="18900000">
              <a:off x="4885518" y="4776574"/>
              <a:ext cx="1299378" cy="2046796"/>
            </a:xfrm>
            <a:custGeom>
              <a:avLst/>
              <a:gdLst>
                <a:gd name="connsiteX0" fmla="*/ 0 w 10000"/>
                <a:gd name="connsiteY0" fmla="*/ 1830 h 10000"/>
                <a:gd name="connsiteX1" fmla="*/ 0 w 10000"/>
                <a:gd name="connsiteY1" fmla="*/ 1830 h 10000"/>
                <a:gd name="connsiteX2" fmla="*/ 22 w 10000"/>
                <a:gd name="connsiteY2" fmla="*/ 2392 h 10000"/>
                <a:gd name="connsiteX3" fmla="*/ 65 w 10000"/>
                <a:gd name="connsiteY3" fmla="*/ 2939 h 10000"/>
                <a:gd name="connsiteX4" fmla="*/ 174 w 10000"/>
                <a:gd name="connsiteY4" fmla="*/ 3487 h 10000"/>
                <a:gd name="connsiteX5" fmla="*/ 304 w 10000"/>
                <a:gd name="connsiteY5" fmla="*/ 4035 h 10000"/>
                <a:gd name="connsiteX6" fmla="*/ 477 w 10000"/>
                <a:gd name="connsiteY6" fmla="*/ 4582 h 10000"/>
                <a:gd name="connsiteX7" fmla="*/ 716 w 10000"/>
                <a:gd name="connsiteY7" fmla="*/ 5130 h 10000"/>
                <a:gd name="connsiteX8" fmla="*/ 954 w 10000"/>
                <a:gd name="connsiteY8" fmla="*/ 5663 h 10000"/>
                <a:gd name="connsiteX9" fmla="*/ 1258 w 10000"/>
                <a:gd name="connsiteY9" fmla="*/ 6182 h 10000"/>
                <a:gd name="connsiteX10" fmla="*/ 1605 w 10000"/>
                <a:gd name="connsiteY10" fmla="*/ 6700 h 10000"/>
                <a:gd name="connsiteX11" fmla="*/ 1974 w 10000"/>
                <a:gd name="connsiteY11" fmla="*/ 7205 h 10000"/>
                <a:gd name="connsiteX12" fmla="*/ 2386 w 10000"/>
                <a:gd name="connsiteY12" fmla="*/ 7709 h 10000"/>
                <a:gd name="connsiteX13" fmla="*/ 2863 w 10000"/>
                <a:gd name="connsiteY13" fmla="*/ 8199 h 10000"/>
                <a:gd name="connsiteX14" fmla="*/ 3341 w 10000"/>
                <a:gd name="connsiteY14" fmla="*/ 8660 h 10000"/>
                <a:gd name="connsiteX15" fmla="*/ 3883 w 10000"/>
                <a:gd name="connsiteY15" fmla="*/ 9121 h 10000"/>
                <a:gd name="connsiteX16" fmla="*/ 4469 w 10000"/>
                <a:gd name="connsiteY16" fmla="*/ 9568 h 10000"/>
                <a:gd name="connsiteX17" fmla="*/ 5076 w 10000"/>
                <a:gd name="connsiteY17" fmla="*/ 10000 h 10000"/>
                <a:gd name="connsiteX18" fmla="*/ 5336 w 10000"/>
                <a:gd name="connsiteY18" fmla="*/ 8545 h 10000"/>
                <a:gd name="connsiteX19" fmla="*/ 5575 w 10000"/>
                <a:gd name="connsiteY19" fmla="*/ 7075 h 10000"/>
                <a:gd name="connsiteX20" fmla="*/ 7787 w 10000"/>
                <a:gd name="connsiteY20" fmla="*/ 6916 h 10000"/>
                <a:gd name="connsiteX21" fmla="*/ 9978 w 10000"/>
                <a:gd name="connsiteY21" fmla="*/ 6744 h 10000"/>
                <a:gd name="connsiteX22" fmla="*/ 10000 w 10000"/>
                <a:gd name="connsiteY22" fmla="*/ 6744 h 10000"/>
                <a:gd name="connsiteX23" fmla="*/ 10000 w 10000"/>
                <a:gd name="connsiteY23" fmla="*/ 6744 h 10000"/>
                <a:gd name="connsiteX24" fmla="*/ 9610 w 10000"/>
                <a:gd name="connsiteY24" fmla="*/ 6484 h 10000"/>
                <a:gd name="connsiteX25" fmla="*/ 9284 w 10000"/>
                <a:gd name="connsiteY25" fmla="*/ 6225 h 10000"/>
                <a:gd name="connsiteX26" fmla="*/ 8959 w 10000"/>
                <a:gd name="connsiteY26" fmla="*/ 5937 h 10000"/>
                <a:gd name="connsiteX27" fmla="*/ 8655 w 10000"/>
                <a:gd name="connsiteY27" fmla="*/ 5663 h 10000"/>
                <a:gd name="connsiteX28" fmla="*/ 8373 w 10000"/>
                <a:gd name="connsiteY28" fmla="*/ 5360 h 10000"/>
                <a:gd name="connsiteX29" fmla="*/ 8134 w 10000"/>
                <a:gd name="connsiteY29" fmla="*/ 5072 h 10000"/>
                <a:gd name="connsiteX30" fmla="*/ 7896 w 10000"/>
                <a:gd name="connsiteY30" fmla="*/ 4755 h 10000"/>
                <a:gd name="connsiteX31" fmla="*/ 7701 w 10000"/>
                <a:gd name="connsiteY31" fmla="*/ 4452 h 10000"/>
                <a:gd name="connsiteX32" fmla="*/ 7527 w 10000"/>
                <a:gd name="connsiteY32" fmla="*/ 4135 h 10000"/>
                <a:gd name="connsiteX33" fmla="*/ 7375 w 10000"/>
                <a:gd name="connsiteY33" fmla="*/ 3818 h 10000"/>
                <a:gd name="connsiteX34" fmla="*/ 7223 w 10000"/>
                <a:gd name="connsiteY34" fmla="*/ 3487 h 10000"/>
                <a:gd name="connsiteX35" fmla="*/ 7137 w 10000"/>
                <a:gd name="connsiteY35" fmla="*/ 3170 h 10000"/>
                <a:gd name="connsiteX36" fmla="*/ 7050 w 10000"/>
                <a:gd name="connsiteY36" fmla="*/ 2839 h 10000"/>
                <a:gd name="connsiteX37" fmla="*/ 6985 w 10000"/>
                <a:gd name="connsiteY37" fmla="*/ 2507 h 10000"/>
                <a:gd name="connsiteX38" fmla="*/ 6941 w 10000"/>
                <a:gd name="connsiteY38" fmla="*/ 2176 h 10000"/>
                <a:gd name="connsiteX39" fmla="*/ 6941 w 10000"/>
                <a:gd name="connsiteY39" fmla="*/ 1844 h 10000"/>
                <a:gd name="connsiteX40" fmla="*/ 6941 w 10000"/>
                <a:gd name="connsiteY40" fmla="*/ 1844 h 10000"/>
                <a:gd name="connsiteX41" fmla="*/ 6941 w 10000"/>
                <a:gd name="connsiteY41" fmla="*/ 1844 h 10000"/>
                <a:gd name="connsiteX42" fmla="*/ 6941 w 10000"/>
                <a:gd name="connsiteY42" fmla="*/ 1844 h 10000"/>
                <a:gd name="connsiteX43" fmla="*/ 6941 w 10000"/>
                <a:gd name="connsiteY43" fmla="*/ 1830 h 10000"/>
                <a:gd name="connsiteX44" fmla="*/ 6941 w 10000"/>
                <a:gd name="connsiteY44" fmla="*/ 1830 h 10000"/>
                <a:gd name="connsiteX45" fmla="*/ 5206 w 10000"/>
                <a:gd name="connsiteY45" fmla="*/ 922 h 10000"/>
                <a:gd name="connsiteX46" fmla="*/ 3471 w 10000"/>
                <a:gd name="connsiteY46" fmla="*/ 0 h 10000"/>
                <a:gd name="connsiteX47" fmla="*/ 1557 w 10000"/>
                <a:gd name="connsiteY47" fmla="*/ 443 h 10000"/>
                <a:gd name="connsiteX48" fmla="*/ 22 w 10000"/>
                <a:gd name="connsiteY48" fmla="*/ 1830 h 10000"/>
                <a:gd name="connsiteX49" fmla="*/ 0 w 10000"/>
                <a:gd name="connsiteY49" fmla="*/ 1830 h 10000"/>
                <a:gd name="connsiteX0" fmla="*/ 0 w 10000"/>
                <a:gd name="connsiteY0" fmla="*/ 2429 h 10599"/>
                <a:gd name="connsiteX1" fmla="*/ 0 w 10000"/>
                <a:gd name="connsiteY1" fmla="*/ 2429 h 10599"/>
                <a:gd name="connsiteX2" fmla="*/ 22 w 10000"/>
                <a:gd name="connsiteY2" fmla="*/ 2991 h 10599"/>
                <a:gd name="connsiteX3" fmla="*/ 65 w 10000"/>
                <a:gd name="connsiteY3" fmla="*/ 3538 h 10599"/>
                <a:gd name="connsiteX4" fmla="*/ 174 w 10000"/>
                <a:gd name="connsiteY4" fmla="*/ 4086 h 10599"/>
                <a:gd name="connsiteX5" fmla="*/ 304 w 10000"/>
                <a:gd name="connsiteY5" fmla="*/ 4634 h 10599"/>
                <a:gd name="connsiteX6" fmla="*/ 477 w 10000"/>
                <a:gd name="connsiteY6" fmla="*/ 5181 h 10599"/>
                <a:gd name="connsiteX7" fmla="*/ 716 w 10000"/>
                <a:gd name="connsiteY7" fmla="*/ 5729 h 10599"/>
                <a:gd name="connsiteX8" fmla="*/ 954 w 10000"/>
                <a:gd name="connsiteY8" fmla="*/ 6262 h 10599"/>
                <a:gd name="connsiteX9" fmla="*/ 1258 w 10000"/>
                <a:gd name="connsiteY9" fmla="*/ 6781 h 10599"/>
                <a:gd name="connsiteX10" fmla="*/ 1605 w 10000"/>
                <a:gd name="connsiteY10" fmla="*/ 7299 h 10599"/>
                <a:gd name="connsiteX11" fmla="*/ 1974 w 10000"/>
                <a:gd name="connsiteY11" fmla="*/ 7804 h 10599"/>
                <a:gd name="connsiteX12" fmla="*/ 2386 w 10000"/>
                <a:gd name="connsiteY12" fmla="*/ 8308 h 10599"/>
                <a:gd name="connsiteX13" fmla="*/ 2863 w 10000"/>
                <a:gd name="connsiteY13" fmla="*/ 8798 h 10599"/>
                <a:gd name="connsiteX14" fmla="*/ 3341 w 10000"/>
                <a:gd name="connsiteY14" fmla="*/ 9259 h 10599"/>
                <a:gd name="connsiteX15" fmla="*/ 3883 w 10000"/>
                <a:gd name="connsiteY15" fmla="*/ 9720 h 10599"/>
                <a:gd name="connsiteX16" fmla="*/ 4469 w 10000"/>
                <a:gd name="connsiteY16" fmla="*/ 10167 h 10599"/>
                <a:gd name="connsiteX17" fmla="*/ 5076 w 10000"/>
                <a:gd name="connsiteY17" fmla="*/ 10599 h 10599"/>
                <a:gd name="connsiteX18" fmla="*/ 5336 w 10000"/>
                <a:gd name="connsiteY18" fmla="*/ 9144 h 10599"/>
                <a:gd name="connsiteX19" fmla="*/ 5575 w 10000"/>
                <a:gd name="connsiteY19" fmla="*/ 7674 h 10599"/>
                <a:gd name="connsiteX20" fmla="*/ 7787 w 10000"/>
                <a:gd name="connsiteY20" fmla="*/ 7515 h 10599"/>
                <a:gd name="connsiteX21" fmla="*/ 9978 w 10000"/>
                <a:gd name="connsiteY21" fmla="*/ 7343 h 10599"/>
                <a:gd name="connsiteX22" fmla="*/ 10000 w 10000"/>
                <a:gd name="connsiteY22" fmla="*/ 7343 h 10599"/>
                <a:gd name="connsiteX23" fmla="*/ 10000 w 10000"/>
                <a:gd name="connsiteY23" fmla="*/ 7343 h 10599"/>
                <a:gd name="connsiteX24" fmla="*/ 9610 w 10000"/>
                <a:gd name="connsiteY24" fmla="*/ 7083 h 10599"/>
                <a:gd name="connsiteX25" fmla="*/ 9284 w 10000"/>
                <a:gd name="connsiteY25" fmla="*/ 6824 h 10599"/>
                <a:gd name="connsiteX26" fmla="*/ 8959 w 10000"/>
                <a:gd name="connsiteY26" fmla="*/ 6536 h 10599"/>
                <a:gd name="connsiteX27" fmla="*/ 8655 w 10000"/>
                <a:gd name="connsiteY27" fmla="*/ 6262 h 10599"/>
                <a:gd name="connsiteX28" fmla="*/ 8373 w 10000"/>
                <a:gd name="connsiteY28" fmla="*/ 5959 h 10599"/>
                <a:gd name="connsiteX29" fmla="*/ 8134 w 10000"/>
                <a:gd name="connsiteY29" fmla="*/ 5671 h 10599"/>
                <a:gd name="connsiteX30" fmla="*/ 7896 w 10000"/>
                <a:gd name="connsiteY30" fmla="*/ 5354 h 10599"/>
                <a:gd name="connsiteX31" fmla="*/ 7701 w 10000"/>
                <a:gd name="connsiteY31" fmla="*/ 5051 h 10599"/>
                <a:gd name="connsiteX32" fmla="*/ 7527 w 10000"/>
                <a:gd name="connsiteY32" fmla="*/ 4734 h 10599"/>
                <a:gd name="connsiteX33" fmla="*/ 7375 w 10000"/>
                <a:gd name="connsiteY33" fmla="*/ 4417 h 10599"/>
                <a:gd name="connsiteX34" fmla="*/ 7223 w 10000"/>
                <a:gd name="connsiteY34" fmla="*/ 4086 h 10599"/>
                <a:gd name="connsiteX35" fmla="*/ 7137 w 10000"/>
                <a:gd name="connsiteY35" fmla="*/ 3769 h 10599"/>
                <a:gd name="connsiteX36" fmla="*/ 7050 w 10000"/>
                <a:gd name="connsiteY36" fmla="*/ 3438 h 10599"/>
                <a:gd name="connsiteX37" fmla="*/ 6985 w 10000"/>
                <a:gd name="connsiteY37" fmla="*/ 3106 h 10599"/>
                <a:gd name="connsiteX38" fmla="*/ 6941 w 10000"/>
                <a:gd name="connsiteY38" fmla="*/ 2775 h 10599"/>
                <a:gd name="connsiteX39" fmla="*/ 6941 w 10000"/>
                <a:gd name="connsiteY39" fmla="*/ 2443 h 10599"/>
                <a:gd name="connsiteX40" fmla="*/ 6941 w 10000"/>
                <a:gd name="connsiteY40" fmla="*/ 2443 h 10599"/>
                <a:gd name="connsiteX41" fmla="*/ 6941 w 10000"/>
                <a:gd name="connsiteY41" fmla="*/ 2443 h 10599"/>
                <a:gd name="connsiteX42" fmla="*/ 6941 w 10000"/>
                <a:gd name="connsiteY42" fmla="*/ 2443 h 10599"/>
                <a:gd name="connsiteX43" fmla="*/ 6941 w 10000"/>
                <a:gd name="connsiteY43" fmla="*/ 2429 h 10599"/>
                <a:gd name="connsiteX44" fmla="*/ 6941 w 10000"/>
                <a:gd name="connsiteY44" fmla="*/ 2429 h 10599"/>
                <a:gd name="connsiteX45" fmla="*/ 5206 w 10000"/>
                <a:gd name="connsiteY45" fmla="*/ 1521 h 10599"/>
                <a:gd name="connsiteX46" fmla="*/ 3649 w 10000"/>
                <a:gd name="connsiteY46" fmla="*/ 0 h 10599"/>
                <a:gd name="connsiteX47" fmla="*/ 1557 w 10000"/>
                <a:gd name="connsiteY47" fmla="*/ 1042 h 10599"/>
                <a:gd name="connsiteX48" fmla="*/ 22 w 10000"/>
                <a:gd name="connsiteY48" fmla="*/ 2429 h 10599"/>
                <a:gd name="connsiteX49" fmla="*/ 0 w 10000"/>
                <a:gd name="connsiteY49" fmla="*/ 2429 h 10599"/>
                <a:gd name="connsiteX0" fmla="*/ 0 w 10000"/>
                <a:gd name="connsiteY0" fmla="*/ 2429 h 10599"/>
                <a:gd name="connsiteX1" fmla="*/ 0 w 10000"/>
                <a:gd name="connsiteY1" fmla="*/ 2429 h 10599"/>
                <a:gd name="connsiteX2" fmla="*/ 22 w 10000"/>
                <a:gd name="connsiteY2" fmla="*/ 2991 h 10599"/>
                <a:gd name="connsiteX3" fmla="*/ 65 w 10000"/>
                <a:gd name="connsiteY3" fmla="*/ 3538 h 10599"/>
                <a:gd name="connsiteX4" fmla="*/ 174 w 10000"/>
                <a:gd name="connsiteY4" fmla="*/ 4086 h 10599"/>
                <a:gd name="connsiteX5" fmla="*/ 304 w 10000"/>
                <a:gd name="connsiteY5" fmla="*/ 4634 h 10599"/>
                <a:gd name="connsiteX6" fmla="*/ 477 w 10000"/>
                <a:gd name="connsiteY6" fmla="*/ 5181 h 10599"/>
                <a:gd name="connsiteX7" fmla="*/ 716 w 10000"/>
                <a:gd name="connsiteY7" fmla="*/ 5729 h 10599"/>
                <a:gd name="connsiteX8" fmla="*/ 954 w 10000"/>
                <a:gd name="connsiteY8" fmla="*/ 6262 h 10599"/>
                <a:gd name="connsiteX9" fmla="*/ 1258 w 10000"/>
                <a:gd name="connsiteY9" fmla="*/ 6781 h 10599"/>
                <a:gd name="connsiteX10" fmla="*/ 1605 w 10000"/>
                <a:gd name="connsiteY10" fmla="*/ 7299 h 10599"/>
                <a:gd name="connsiteX11" fmla="*/ 1974 w 10000"/>
                <a:gd name="connsiteY11" fmla="*/ 7804 h 10599"/>
                <a:gd name="connsiteX12" fmla="*/ 2386 w 10000"/>
                <a:gd name="connsiteY12" fmla="*/ 8308 h 10599"/>
                <a:gd name="connsiteX13" fmla="*/ 2863 w 10000"/>
                <a:gd name="connsiteY13" fmla="*/ 8798 h 10599"/>
                <a:gd name="connsiteX14" fmla="*/ 3341 w 10000"/>
                <a:gd name="connsiteY14" fmla="*/ 9259 h 10599"/>
                <a:gd name="connsiteX15" fmla="*/ 3883 w 10000"/>
                <a:gd name="connsiteY15" fmla="*/ 9720 h 10599"/>
                <a:gd name="connsiteX16" fmla="*/ 4469 w 10000"/>
                <a:gd name="connsiteY16" fmla="*/ 10167 h 10599"/>
                <a:gd name="connsiteX17" fmla="*/ 5076 w 10000"/>
                <a:gd name="connsiteY17" fmla="*/ 10599 h 10599"/>
                <a:gd name="connsiteX18" fmla="*/ 5336 w 10000"/>
                <a:gd name="connsiteY18" fmla="*/ 9144 h 10599"/>
                <a:gd name="connsiteX19" fmla="*/ 5575 w 10000"/>
                <a:gd name="connsiteY19" fmla="*/ 7674 h 10599"/>
                <a:gd name="connsiteX20" fmla="*/ 7787 w 10000"/>
                <a:gd name="connsiteY20" fmla="*/ 7515 h 10599"/>
                <a:gd name="connsiteX21" fmla="*/ 9978 w 10000"/>
                <a:gd name="connsiteY21" fmla="*/ 7343 h 10599"/>
                <a:gd name="connsiteX22" fmla="*/ 10000 w 10000"/>
                <a:gd name="connsiteY22" fmla="*/ 7343 h 10599"/>
                <a:gd name="connsiteX23" fmla="*/ 10000 w 10000"/>
                <a:gd name="connsiteY23" fmla="*/ 7343 h 10599"/>
                <a:gd name="connsiteX24" fmla="*/ 9610 w 10000"/>
                <a:gd name="connsiteY24" fmla="*/ 7083 h 10599"/>
                <a:gd name="connsiteX25" fmla="*/ 9284 w 10000"/>
                <a:gd name="connsiteY25" fmla="*/ 6824 h 10599"/>
                <a:gd name="connsiteX26" fmla="*/ 8959 w 10000"/>
                <a:gd name="connsiteY26" fmla="*/ 6536 h 10599"/>
                <a:gd name="connsiteX27" fmla="*/ 8655 w 10000"/>
                <a:gd name="connsiteY27" fmla="*/ 6262 h 10599"/>
                <a:gd name="connsiteX28" fmla="*/ 8373 w 10000"/>
                <a:gd name="connsiteY28" fmla="*/ 5959 h 10599"/>
                <a:gd name="connsiteX29" fmla="*/ 8134 w 10000"/>
                <a:gd name="connsiteY29" fmla="*/ 5671 h 10599"/>
                <a:gd name="connsiteX30" fmla="*/ 7896 w 10000"/>
                <a:gd name="connsiteY30" fmla="*/ 5354 h 10599"/>
                <a:gd name="connsiteX31" fmla="*/ 7701 w 10000"/>
                <a:gd name="connsiteY31" fmla="*/ 5051 h 10599"/>
                <a:gd name="connsiteX32" fmla="*/ 7527 w 10000"/>
                <a:gd name="connsiteY32" fmla="*/ 4734 h 10599"/>
                <a:gd name="connsiteX33" fmla="*/ 7375 w 10000"/>
                <a:gd name="connsiteY33" fmla="*/ 4417 h 10599"/>
                <a:gd name="connsiteX34" fmla="*/ 7223 w 10000"/>
                <a:gd name="connsiteY34" fmla="*/ 4086 h 10599"/>
                <a:gd name="connsiteX35" fmla="*/ 7137 w 10000"/>
                <a:gd name="connsiteY35" fmla="*/ 3769 h 10599"/>
                <a:gd name="connsiteX36" fmla="*/ 7050 w 10000"/>
                <a:gd name="connsiteY36" fmla="*/ 3438 h 10599"/>
                <a:gd name="connsiteX37" fmla="*/ 6985 w 10000"/>
                <a:gd name="connsiteY37" fmla="*/ 3106 h 10599"/>
                <a:gd name="connsiteX38" fmla="*/ 6941 w 10000"/>
                <a:gd name="connsiteY38" fmla="*/ 2775 h 10599"/>
                <a:gd name="connsiteX39" fmla="*/ 6941 w 10000"/>
                <a:gd name="connsiteY39" fmla="*/ 2443 h 10599"/>
                <a:gd name="connsiteX40" fmla="*/ 6941 w 10000"/>
                <a:gd name="connsiteY40" fmla="*/ 2443 h 10599"/>
                <a:gd name="connsiteX41" fmla="*/ 6941 w 10000"/>
                <a:gd name="connsiteY41" fmla="*/ 2443 h 10599"/>
                <a:gd name="connsiteX42" fmla="*/ 6941 w 10000"/>
                <a:gd name="connsiteY42" fmla="*/ 2443 h 10599"/>
                <a:gd name="connsiteX43" fmla="*/ 6941 w 10000"/>
                <a:gd name="connsiteY43" fmla="*/ 2429 h 10599"/>
                <a:gd name="connsiteX44" fmla="*/ 6941 w 10000"/>
                <a:gd name="connsiteY44" fmla="*/ 2429 h 10599"/>
                <a:gd name="connsiteX45" fmla="*/ 5206 w 10000"/>
                <a:gd name="connsiteY45" fmla="*/ 922 h 10599"/>
                <a:gd name="connsiteX46" fmla="*/ 3649 w 10000"/>
                <a:gd name="connsiteY46" fmla="*/ 0 h 10599"/>
                <a:gd name="connsiteX47" fmla="*/ 1557 w 10000"/>
                <a:gd name="connsiteY47" fmla="*/ 1042 h 10599"/>
                <a:gd name="connsiteX48" fmla="*/ 22 w 10000"/>
                <a:gd name="connsiteY48" fmla="*/ 2429 h 10599"/>
                <a:gd name="connsiteX49" fmla="*/ 0 w 10000"/>
                <a:gd name="connsiteY49" fmla="*/ 2429 h 10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10000" h="10599">
                  <a:moveTo>
                    <a:pt x="0" y="2429"/>
                  </a:moveTo>
                  <a:lnTo>
                    <a:pt x="0" y="2429"/>
                  </a:lnTo>
                  <a:cubicBezTo>
                    <a:pt x="7" y="2616"/>
                    <a:pt x="15" y="2804"/>
                    <a:pt x="22" y="2991"/>
                  </a:cubicBezTo>
                  <a:cubicBezTo>
                    <a:pt x="36" y="3173"/>
                    <a:pt x="51" y="3356"/>
                    <a:pt x="65" y="3538"/>
                  </a:cubicBezTo>
                  <a:cubicBezTo>
                    <a:pt x="101" y="3721"/>
                    <a:pt x="138" y="3903"/>
                    <a:pt x="174" y="4086"/>
                  </a:cubicBezTo>
                  <a:cubicBezTo>
                    <a:pt x="217" y="4269"/>
                    <a:pt x="261" y="4451"/>
                    <a:pt x="304" y="4634"/>
                  </a:cubicBezTo>
                  <a:cubicBezTo>
                    <a:pt x="362" y="4816"/>
                    <a:pt x="419" y="4999"/>
                    <a:pt x="477" y="5181"/>
                  </a:cubicBezTo>
                  <a:lnTo>
                    <a:pt x="716" y="5729"/>
                  </a:lnTo>
                  <a:cubicBezTo>
                    <a:pt x="795" y="5907"/>
                    <a:pt x="875" y="6084"/>
                    <a:pt x="954" y="6262"/>
                  </a:cubicBezTo>
                  <a:lnTo>
                    <a:pt x="1258" y="6781"/>
                  </a:lnTo>
                  <a:lnTo>
                    <a:pt x="1605" y="7299"/>
                  </a:lnTo>
                  <a:lnTo>
                    <a:pt x="1974" y="7804"/>
                  </a:lnTo>
                  <a:lnTo>
                    <a:pt x="2386" y="8308"/>
                  </a:lnTo>
                  <a:lnTo>
                    <a:pt x="2863" y="8798"/>
                  </a:lnTo>
                  <a:lnTo>
                    <a:pt x="3341" y="9259"/>
                  </a:lnTo>
                  <a:lnTo>
                    <a:pt x="3883" y="9720"/>
                  </a:lnTo>
                  <a:lnTo>
                    <a:pt x="4469" y="10167"/>
                  </a:lnTo>
                  <a:lnTo>
                    <a:pt x="5076" y="10599"/>
                  </a:lnTo>
                  <a:cubicBezTo>
                    <a:pt x="5163" y="10114"/>
                    <a:pt x="5249" y="9629"/>
                    <a:pt x="5336" y="9144"/>
                  </a:cubicBezTo>
                  <a:cubicBezTo>
                    <a:pt x="5416" y="8654"/>
                    <a:pt x="5495" y="8164"/>
                    <a:pt x="5575" y="7674"/>
                  </a:cubicBezTo>
                  <a:lnTo>
                    <a:pt x="7787" y="7515"/>
                  </a:lnTo>
                  <a:lnTo>
                    <a:pt x="9978" y="7343"/>
                  </a:lnTo>
                  <a:lnTo>
                    <a:pt x="10000" y="7343"/>
                  </a:lnTo>
                  <a:lnTo>
                    <a:pt x="10000" y="7343"/>
                  </a:lnTo>
                  <a:lnTo>
                    <a:pt x="9610" y="7083"/>
                  </a:lnTo>
                  <a:lnTo>
                    <a:pt x="9284" y="6824"/>
                  </a:lnTo>
                  <a:lnTo>
                    <a:pt x="8959" y="6536"/>
                  </a:lnTo>
                  <a:lnTo>
                    <a:pt x="8655" y="6262"/>
                  </a:lnTo>
                  <a:lnTo>
                    <a:pt x="8373" y="5959"/>
                  </a:lnTo>
                  <a:lnTo>
                    <a:pt x="8134" y="5671"/>
                  </a:lnTo>
                  <a:lnTo>
                    <a:pt x="7896" y="5354"/>
                  </a:lnTo>
                  <a:lnTo>
                    <a:pt x="7701" y="5051"/>
                  </a:lnTo>
                  <a:lnTo>
                    <a:pt x="7527" y="4734"/>
                  </a:lnTo>
                  <a:lnTo>
                    <a:pt x="7375" y="4417"/>
                  </a:lnTo>
                  <a:cubicBezTo>
                    <a:pt x="7324" y="4307"/>
                    <a:pt x="7274" y="4196"/>
                    <a:pt x="7223" y="4086"/>
                  </a:cubicBezTo>
                  <a:cubicBezTo>
                    <a:pt x="7194" y="3980"/>
                    <a:pt x="7166" y="3875"/>
                    <a:pt x="7137" y="3769"/>
                  </a:cubicBezTo>
                  <a:cubicBezTo>
                    <a:pt x="7108" y="3659"/>
                    <a:pt x="7079" y="3548"/>
                    <a:pt x="7050" y="3438"/>
                  </a:cubicBezTo>
                  <a:cubicBezTo>
                    <a:pt x="7028" y="3327"/>
                    <a:pt x="7007" y="3217"/>
                    <a:pt x="6985" y="3106"/>
                  </a:cubicBezTo>
                  <a:cubicBezTo>
                    <a:pt x="6970" y="2996"/>
                    <a:pt x="6956" y="2885"/>
                    <a:pt x="6941" y="2775"/>
                  </a:cubicBezTo>
                  <a:lnTo>
                    <a:pt x="6941" y="2443"/>
                  </a:lnTo>
                  <a:lnTo>
                    <a:pt x="6941" y="2443"/>
                  </a:lnTo>
                  <a:lnTo>
                    <a:pt x="6941" y="2443"/>
                  </a:lnTo>
                  <a:lnTo>
                    <a:pt x="6941" y="2443"/>
                  </a:lnTo>
                  <a:lnTo>
                    <a:pt x="6941" y="2429"/>
                  </a:lnTo>
                  <a:lnTo>
                    <a:pt x="6941" y="2429"/>
                  </a:lnTo>
                  <a:lnTo>
                    <a:pt x="5206" y="922"/>
                  </a:lnTo>
                  <a:lnTo>
                    <a:pt x="3649" y="0"/>
                  </a:lnTo>
                  <a:lnTo>
                    <a:pt x="1557" y="1042"/>
                  </a:lnTo>
                  <a:lnTo>
                    <a:pt x="22" y="2429"/>
                  </a:lnTo>
                  <a:lnTo>
                    <a:pt x="0" y="2429"/>
                  </a:lnTo>
                  <a:close/>
                </a:path>
              </a:pathLst>
            </a:custGeom>
            <a:solidFill>
              <a:schemeClr val="accent2">
                <a:lumMod val="75000"/>
              </a:schemeClr>
            </a:solidFill>
            <a:ln w="3175">
              <a:noFill/>
              <a:prstDash val="solid"/>
              <a:round/>
              <a:headEnd/>
              <a:tailEnd/>
            </a:ln>
          </p:spPr>
          <p:txBody>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326" b="0" i="0" u="none" strike="noStrike" kern="0" cap="none" spc="0" normalizeH="0" baseline="0" noProof="0">
                <a:ln>
                  <a:noFill/>
                </a:ln>
                <a:solidFill>
                  <a:prstClr val="black"/>
                </a:solidFill>
                <a:effectLst/>
                <a:uLnTx/>
                <a:uFillTx/>
                <a:latin typeface="Segoe UI" charset="0"/>
                <a:ea typeface="Segoe UI" charset="0"/>
                <a:cs typeface="Segoe UI" charset="0"/>
              </a:endParaRPr>
            </a:p>
          </p:txBody>
        </p:sp>
        <p:sp>
          <p:nvSpPr>
            <p:cNvPr id="90" name="Freeform 7"/>
            <p:cNvSpPr>
              <a:spLocks/>
            </p:cNvSpPr>
            <p:nvPr/>
          </p:nvSpPr>
          <p:spPr bwMode="auto">
            <a:xfrm rot="18900000">
              <a:off x="3937112" y="4062699"/>
              <a:ext cx="1299378" cy="1577733"/>
            </a:xfrm>
            <a:custGeom>
              <a:avLst/>
              <a:gdLst/>
              <a:ahLst/>
              <a:cxnLst>
                <a:cxn ang="0">
                  <a:pos x="470" y="0"/>
                </a:cxn>
                <a:cxn ang="0">
                  <a:pos x="470" y="0"/>
                </a:cxn>
                <a:cxn ang="0">
                  <a:pos x="416" y="56"/>
                </a:cxn>
                <a:cxn ang="0">
                  <a:pos x="366" y="114"/>
                </a:cxn>
                <a:cxn ang="0">
                  <a:pos x="318" y="174"/>
                </a:cxn>
                <a:cxn ang="0">
                  <a:pos x="274" y="238"/>
                </a:cxn>
                <a:cxn ang="0">
                  <a:pos x="232" y="302"/>
                </a:cxn>
                <a:cxn ang="0">
                  <a:pos x="194" y="370"/>
                </a:cxn>
                <a:cxn ang="0">
                  <a:pos x="158" y="438"/>
                </a:cxn>
                <a:cxn ang="0">
                  <a:pos x="126" y="510"/>
                </a:cxn>
                <a:cxn ang="0">
                  <a:pos x="98" y="582"/>
                </a:cxn>
                <a:cxn ang="0">
                  <a:pos x="72" y="658"/>
                </a:cxn>
                <a:cxn ang="0">
                  <a:pos x="50" y="734"/>
                </a:cxn>
                <a:cxn ang="0">
                  <a:pos x="32" y="810"/>
                </a:cxn>
                <a:cxn ang="0">
                  <a:pos x="18" y="890"/>
                </a:cxn>
                <a:cxn ang="0">
                  <a:pos x="8" y="970"/>
                </a:cxn>
                <a:cxn ang="0">
                  <a:pos x="2" y="1052"/>
                </a:cxn>
                <a:cxn ang="0">
                  <a:pos x="0" y="1134"/>
                </a:cxn>
                <a:cxn ang="0">
                  <a:pos x="160" y="1006"/>
                </a:cxn>
                <a:cxn ang="0">
                  <a:pos x="320" y="878"/>
                </a:cxn>
                <a:cxn ang="0">
                  <a:pos x="480" y="1006"/>
                </a:cxn>
                <a:cxn ang="0">
                  <a:pos x="640" y="1134"/>
                </a:cxn>
                <a:cxn ang="0">
                  <a:pos x="640" y="1134"/>
                </a:cxn>
                <a:cxn ang="0">
                  <a:pos x="640" y="1134"/>
                </a:cxn>
                <a:cxn ang="0">
                  <a:pos x="640" y="1084"/>
                </a:cxn>
                <a:cxn ang="0">
                  <a:pos x="644" y="1036"/>
                </a:cxn>
                <a:cxn ang="0">
                  <a:pos x="650" y="988"/>
                </a:cxn>
                <a:cxn ang="0">
                  <a:pos x="660" y="940"/>
                </a:cxn>
                <a:cxn ang="0">
                  <a:pos x="670" y="894"/>
                </a:cxn>
                <a:cxn ang="0">
                  <a:pos x="682" y="848"/>
                </a:cxn>
                <a:cxn ang="0">
                  <a:pos x="698" y="804"/>
                </a:cxn>
                <a:cxn ang="0">
                  <a:pos x="716" y="760"/>
                </a:cxn>
                <a:cxn ang="0">
                  <a:pos x="734" y="716"/>
                </a:cxn>
                <a:cxn ang="0">
                  <a:pos x="756" y="676"/>
                </a:cxn>
                <a:cxn ang="0">
                  <a:pos x="780" y="636"/>
                </a:cxn>
                <a:cxn ang="0">
                  <a:pos x="804" y="596"/>
                </a:cxn>
                <a:cxn ang="0">
                  <a:pos x="832" y="558"/>
                </a:cxn>
                <a:cxn ang="0">
                  <a:pos x="860" y="522"/>
                </a:cxn>
                <a:cxn ang="0">
                  <a:pos x="890" y="488"/>
                </a:cxn>
                <a:cxn ang="0">
                  <a:pos x="922" y="454"/>
                </a:cxn>
                <a:cxn ang="0">
                  <a:pos x="922" y="454"/>
                </a:cxn>
                <a:cxn ang="0">
                  <a:pos x="922" y="454"/>
                </a:cxn>
                <a:cxn ang="0">
                  <a:pos x="922" y="454"/>
                </a:cxn>
                <a:cxn ang="0">
                  <a:pos x="922" y="454"/>
                </a:cxn>
                <a:cxn ang="0">
                  <a:pos x="922" y="452"/>
                </a:cxn>
                <a:cxn ang="0">
                  <a:pos x="900" y="250"/>
                </a:cxn>
                <a:cxn ang="0">
                  <a:pos x="878" y="48"/>
                </a:cxn>
                <a:cxn ang="0">
                  <a:pos x="674" y="24"/>
                </a:cxn>
                <a:cxn ang="0">
                  <a:pos x="472" y="2"/>
                </a:cxn>
                <a:cxn ang="0">
                  <a:pos x="470" y="0"/>
                </a:cxn>
              </a:cxnLst>
              <a:rect l="0" t="0" r="r" b="b"/>
              <a:pathLst>
                <a:path w="922" h="1134">
                  <a:moveTo>
                    <a:pt x="470" y="0"/>
                  </a:moveTo>
                  <a:lnTo>
                    <a:pt x="470" y="0"/>
                  </a:lnTo>
                  <a:lnTo>
                    <a:pt x="416" y="56"/>
                  </a:lnTo>
                  <a:lnTo>
                    <a:pt x="366" y="114"/>
                  </a:lnTo>
                  <a:lnTo>
                    <a:pt x="318" y="174"/>
                  </a:lnTo>
                  <a:lnTo>
                    <a:pt x="274" y="238"/>
                  </a:lnTo>
                  <a:lnTo>
                    <a:pt x="232" y="302"/>
                  </a:lnTo>
                  <a:lnTo>
                    <a:pt x="194" y="370"/>
                  </a:lnTo>
                  <a:lnTo>
                    <a:pt x="158" y="438"/>
                  </a:lnTo>
                  <a:lnTo>
                    <a:pt x="126" y="510"/>
                  </a:lnTo>
                  <a:lnTo>
                    <a:pt x="98" y="582"/>
                  </a:lnTo>
                  <a:lnTo>
                    <a:pt x="72" y="658"/>
                  </a:lnTo>
                  <a:lnTo>
                    <a:pt x="50" y="734"/>
                  </a:lnTo>
                  <a:lnTo>
                    <a:pt x="32" y="810"/>
                  </a:lnTo>
                  <a:lnTo>
                    <a:pt x="18" y="890"/>
                  </a:lnTo>
                  <a:lnTo>
                    <a:pt x="8" y="970"/>
                  </a:lnTo>
                  <a:lnTo>
                    <a:pt x="2" y="1052"/>
                  </a:lnTo>
                  <a:lnTo>
                    <a:pt x="0" y="1134"/>
                  </a:lnTo>
                  <a:lnTo>
                    <a:pt x="160" y="1006"/>
                  </a:lnTo>
                  <a:lnTo>
                    <a:pt x="320" y="878"/>
                  </a:lnTo>
                  <a:lnTo>
                    <a:pt x="480" y="1006"/>
                  </a:lnTo>
                  <a:lnTo>
                    <a:pt x="640" y="1134"/>
                  </a:lnTo>
                  <a:lnTo>
                    <a:pt x="640" y="1134"/>
                  </a:lnTo>
                  <a:lnTo>
                    <a:pt x="640" y="1134"/>
                  </a:lnTo>
                  <a:lnTo>
                    <a:pt x="640" y="1084"/>
                  </a:lnTo>
                  <a:lnTo>
                    <a:pt x="644" y="1036"/>
                  </a:lnTo>
                  <a:lnTo>
                    <a:pt x="650" y="988"/>
                  </a:lnTo>
                  <a:lnTo>
                    <a:pt x="660" y="940"/>
                  </a:lnTo>
                  <a:lnTo>
                    <a:pt x="670" y="894"/>
                  </a:lnTo>
                  <a:lnTo>
                    <a:pt x="682" y="848"/>
                  </a:lnTo>
                  <a:lnTo>
                    <a:pt x="698" y="804"/>
                  </a:lnTo>
                  <a:lnTo>
                    <a:pt x="716" y="760"/>
                  </a:lnTo>
                  <a:lnTo>
                    <a:pt x="734" y="716"/>
                  </a:lnTo>
                  <a:lnTo>
                    <a:pt x="756" y="676"/>
                  </a:lnTo>
                  <a:lnTo>
                    <a:pt x="780" y="636"/>
                  </a:lnTo>
                  <a:lnTo>
                    <a:pt x="804" y="596"/>
                  </a:lnTo>
                  <a:lnTo>
                    <a:pt x="832" y="558"/>
                  </a:lnTo>
                  <a:lnTo>
                    <a:pt x="860" y="522"/>
                  </a:lnTo>
                  <a:lnTo>
                    <a:pt x="890" y="488"/>
                  </a:lnTo>
                  <a:lnTo>
                    <a:pt x="922" y="454"/>
                  </a:lnTo>
                  <a:lnTo>
                    <a:pt x="922" y="454"/>
                  </a:lnTo>
                  <a:lnTo>
                    <a:pt x="922" y="454"/>
                  </a:lnTo>
                  <a:lnTo>
                    <a:pt x="922" y="454"/>
                  </a:lnTo>
                  <a:lnTo>
                    <a:pt x="922" y="454"/>
                  </a:lnTo>
                  <a:lnTo>
                    <a:pt x="922" y="452"/>
                  </a:lnTo>
                  <a:lnTo>
                    <a:pt x="900" y="250"/>
                  </a:lnTo>
                  <a:lnTo>
                    <a:pt x="878" y="48"/>
                  </a:lnTo>
                  <a:lnTo>
                    <a:pt x="674" y="24"/>
                  </a:lnTo>
                  <a:lnTo>
                    <a:pt x="472" y="2"/>
                  </a:lnTo>
                  <a:lnTo>
                    <a:pt x="470" y="0"/>
                  </a:lnTo>
                  <a:close/>
                </a:path>
              </a:pathLst>
            </a:custGeom>
            <a:solidFill>
              <a:schemeClr val="accent2">
                <a:lumMod val="75000"/>
              </a:schemeClr>
            </a:solidFill>
            <a:ln w="3175">
              <a:noFill/>
              <a:prstDash val="solid"/>
              <a:round/>
              <a:headEnd/>
              <a:tailEnd/>
            </a:ln>
          </p:spPr>
          <p:txBody>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326" b="0" i="0" u="none" strike="noStrike" kern="0" cap="none" spc="0" normalizeH="0" baseline="0" noProof="0">
                <a:ln>
                  <a:noFill/>
                </a:ln>
                <a:solidFill>
                  <a:prstClr val="black"/>
                </a:solidFill>
                <a:effectLst/>
                <a:uLnTx/>
                <a:uFillTx/>
                <a:latin typeface="Segoe UI" charset="0"/>
                <a:ea typeface="Segoe UI" charset="0"/>
                <a:cs typeface="Segoe UI" charset="0"/>
              </a:endParaRPr>
            </a:p>
          </p:txBody>
        </p:sp>
        <p:sp>
          <p:nvSpPr>
            <p:cNvPr id="91" name="Freeform 8"/>
            <p:cNvSpPr>
              <a:spLocks/>
            </p:cNvSpPr>
            <p:nvPr/>
          </p:nvSpPr>
          <p:spPr bwMode="auto">
            <a:xfrm rot="18900000">
              <a:off x="6037800" y="5314847"/>
              <a:ext cx="1598151" cy="1285560"/>
            </a:xfrm>
            <a:custGeom>
              <a:avLst/>
              <a:gdLst>
                <a:gd name="connsiteX0" fmla="*/ 0 w 10000"/>
                <a:gd name="connsiteY0" fmla="*/ 4913 h 10000"/>
                <a:gd name="connsiteX1" fmla="*/ 0 w 10000"/>
                <a:gd name="connsiteY1" fmla="*/ 4913 h 10000"/>
                <a:gd name="connsiteX2" fmla="*/ 494 w 10000"/>
                <a:gd name="connsiteY2" fmla="*/ 5476 h 10000"/>
                <a:gd name="connsiteX3" fmla="*/ 1005 w 10000"/>
                <a:gd name="connsiteY3" fmla="*/ 6017 h 10000"/>
                <a:gd name="connsiteX4" fmla="*/ 1534 w 10000"/>
                <a:gd name="connsiteY4" fmla="*/ 6537 h 10000"/>
                <a:gd name="connsiteX5" fmla="*/ 2081 w 10000"/>
                <a:gd name="connsiteY5" fmla="*/ 7035 h 10000"/>
                <a:gd name="connsiteX6" fmla="*/ 2663 w 10000"/>
                <a:gd name="connsiteY6" fmla="*/ 7489 h 10000"/>
                <a:gd name="connsiteX7" fmla="*/ 3263 w 10000"/>
                <a:gd name="connsiteY7" fmla="*/ 7900 h 10000"/>
                <a:gd name="connsiteX8" fmla="*/ 3862 w 10000"/>
                <a:gd name="connsiteY8" fmla="*/ 8290 h 10000"/>
                <a:gd name="connsiteX9" fmla="*/ 4497 w 10000"/>
                <a:gd name="connsiteY9" fmla="*/ 8636 h 10000"/>
                <a:gd name="connsiteX10" fmla="*/ 5132 w 10000"/>
                <a:gd name="connsiteY10" fmla="*/ 8939 h 10000"/>
                <a:gd name="connsiteX11" fmla="*/ 5785 w 10000"/>
                <a:gd name="connsiteY11" fmla="*/ 9221 h 10000"/>
                <a:gd name="connsiteX12" fmla="*/ 6455 w 10000"/>
                <a:gd name="connsiteY12" fmla="*/ 9459 h 10000"/>
                <a:gd name="connsiteX13" fmla="*/ 7143 w 10000"/>
                <a:gd name="connsiteY13" fmla="*/ 9654 h 10000"/>
                <a:gd name="connsiteX14" fmla="*/ 7848 w 10000"/>
                <a:gd name="connsiteY14" fmla="*/ 9805 h 10000"/>
                <a:gd name="connsiteX15" fmla="*/ 8554 w 10000"/>
                <a:gd name="connsiteY15" fmla="*/ 9913 h 10000"/>
                <a:gd name="connsiteX16" fmla="*/ 9259 w 10000"/>
                <a:gd name="connsiteY16" fmla="*/ 9978 h 10000"/>
                <a:gd name="connsiteX17" fmla="*/ 10000 w 10000"/>
                <a:gd name="connsiteY17" fmla="*/ 10000 h 10000"/>
                <a:gd name="connsiteX18" fmla="*/ 8871 w 10000"/>
                <a:gd name="connsiteY18" fmla="*/ 8268 h 10000"/>
                <a:gd name="connsiteX19" fmla="*/ 7743 w 10000"/>
                <a:gd name="connsiteY19" fmla="*/ 6537 h 10000"/>
                <a:gd name="connsiteX20" fmla="*/ 9450 w 10000"/>
                <a:gd name="connsiteY20" fmla="*/ 4805 h 10000"/>
                <a:gd name="connsiteX21" fmla="*/ 10000 w 10000"/>
                <a:gd name="connsiteY21" fmla="*/ 3074 h 10000"/>
                <a:gd name="connsiteX22" fmla="*/ 10000 w 10000"/>
                <a:gd name="connsiteY22" fmla="*/ 3074 h 10000"/>
                <a:gd name="connsiteX23" fmla="*/ 10000 w 10000"/>
                <a:gd name="connsiteY23" fmla="*/ 3074 h 10000"/>
                <a:gd name="connsiteX24" fmla="*/ 9559 w 10000"/>
                <a:gd name="connsiteY24" fmla="*/ 3052 h 10000"/>
                <a:gd name="connsiteX25" fmla="*/ 9136 w 10000"/>
                <a:gd name="connsiteY25" fmla="*/ 3009 h 10000"/>
                <a:gd name="connsiteX26" fmla="*/ 8695 w 10000"/>
                <a:gd name="connsiteY26" fmla="*/ 2944 h 10000"/>
                <a:gd name="connsiteX27" fmla="*/ 8289 w 10000"/>
                <a:gd name="connsiteY27" fmla="*/ 2857 h 10000"/>
                <a:gd name="connsiteX28" fmla="*/ 7866 w 10000"/>
                <a:gd name="connsiteY28" fmla="*/ 2749 h 10000"/>
                <a:gd name="connsiteX29" fmla="*/ 7478 w 10000"/>
                <a:gd name="connsiteY29" fmla="*/ 2597 h 10000"/>
                <a:gd name="connsiteX30" fmla="*/ 7072 w 10000"/>
                <a:gd name="connsiteY30" fmla="*/ 2446 h 10000"/>
                <a:gd name="connsiteX31" fmla="*/ 6684 w 10000"/>
                <a:gd name="connsiteY31" fmla="*/ 2251 h 10000"/>
                <a:gd name="connsiteX32" fmla="*/ 6314 w 10000"/>
                <a:gd name="connsiteY32" fmla="*/ 2035 h 10000"/>
                <a:gd name="connsiteX33" fmla="*/ 5944 w 10000"/>
                <a:gd name="connsiteY33" fmla="*/ 1818 h 10000"/>
                <a:gd name="connsiteX34" fmla="*/ 5591 w 10000"/>
                <a:gd name="connsiteY34" fmla="*/ 1558 h 10000"/>
                <a:gd name="connsiteX35" fmla="*/ 5256 w 10000"/>
                <a:gd name="connsiteY35" fmla="*/ 1299 h 10000"/>
                <a:gd name="connsiteX36" fmla="*/ 4921 w 10000"/>
                <a:gd name="connsiteY36" fmla="*/ 996 h 10000"/>
                <a:gd name="connsiteX37" fmla="*/ 4603 w 10000"/>
                <a:gd name="connsiteY37" fmla="*/ 693 h 10000"/>
                <a:gd name="connsiteX38" fmla="*/ 4286 w 10000"/>
                <a:gd name="connsiteY38" fmla="*/ 368 h 10000"/>
                <a:gd name="connsiteX39" fmla="*/ 4004 w 10000"/>
                <a:gd name="connsiteY39" fmla="*/ 22 h 10000"/>
                <a:gd name="connsiteX40" fmla="*/ 4004 w 10000"/>
                <a:gd name="connsiteY40" fmla="*/ 0 h 10000"/>
                <a:gd name="connsiteX41" fmla="*/ 3986 w 10000"/>
                <a:gd name="connsiteY41" fmla="*/ 22 h 10000"/>
                <a:gd name="connsiteX42" fmla="*/ 3986 w 10000"/>
                <a:gd name="connsiteY42" fmla="*/ 22 h 10000"/>
                <a:gd name="connsiteX43" fmla="*/ 3986 w 10000"/>
                <a:gd name="connsiteY43" fmla="*/ 0 h 10000"/>
                <a:gd name="connsiteX44" fmla="*/ 3986 w 10000"/>
                <a:gd name="connsiteY44" fmla="*/ 22 h 10000"/>
                <a:gd name="connsiteX45" fmla="*/ 2205 w 10000"/>
                <a:gd name="connsiteY45" fmla="*/ 260 h 10000"/>
                <a:gd name="connsiteX46" fmla="*/ 406 w 10000"/>
                <a:gd name="connsiteY46" fmla="*/ 498 h 10000"/>
                <a:gd name="connsiteX47" fmla="*/ 212 w 10000"/>
                <a:gd name="connsiteY47" fmla="*/ 2706 h 10000"/>
                <a:gd name="connsiteX48" fmla="*/ 18 w 10000"/>
                <a:gd name="connsiteY48" fmla="*/ 4892 h 10000"/>
                <a:gd name="connsiteX49" fmla="*/ 0 w 10000"/>
                <a:gd name="connsiteY49" fmla="*/ 4913 h 10000"/>
                <a:gd name="connsiteX0" fmla="*/ 0 w 10000"/>
                <a:gd name="connsiteY0" fmla="*/ 4913 h 10000"/>
                <a:gd name="connsiteX1" fmla="*/ 0 w 10000"/>
                <a:gd name="connsiteY1" fmla="*/ 4913 h 10000"/>
                <a:gd name="connsiteX2" fmla="*/ 494 w 10000"/>
                <a:gd name="connsiteY2" fmla="*/ 5476 h 10000"/>
                <a:gd name="connsiteX3" fmla="*/ 1005 w 10000"/>
                <a:gd name="connsiteY3" fmla="*/ 6017 h 10000"/>
                <a:gd name="connsiteX4" fmla="*/ 1534 w 10000"/>
                <a:gd name="connsiteY4" fmla="*/ 6537 h 10000"/>
                <a:gd name="connsiteX5" fmla="*/ 2081 w 10000"/>
                <a:gd name="connsiteY5" fmla="*/ 7035 h 10000"/>
                <a:gd name="connsiteX6" fmla="*/ 2663 w 10000"/>
                <a:gd name="connsiteY6" fmla="*/ 7489 h 10000"/>
                <a:gd name="connsiteX7" fmla="*/ 3263 w 10000"/>
                <a:gd name="connsiteY7" fmla="*/ 7900 h 10000"/>
                <a:gd name="connsiteX8" fmla="*/ 3862 w 10000"/>
                <a:gd name="connsiteY8" fmla="*/ 8290 h 10000"/>
                <a:gd name="connsiteX9" fmla="*/ 4497 w 10000"/>
                <a:gd name="connsiteY9" fmla="*/ 8636 h 10000"/>
                <a:gd name="connsiteX10" fmla="*/ 5132 w 10000"/>
                <a:gd name="connsiteY10" fmla="*/ 8939 h 10000"/>
                <a:gd name="connsiteX11" fmla="*/ 5785 w 10000"/>
                <a:gd name="connsiteY11" fmla="*/ 9221 h 10000"/>
                <a:gd name="connsiteX12" fmla="*/ 6455 w 10000"/>
                <a:gd name="connsiteY12" fmla="*/ 9459 h 10000"/>
                <a:gd name="connsiteX13" fmla="*/ 7143 w 10000"/>
                <a:gd name="connsiteY13" fmla="*/ 9654 h 10000"/>
                <a:gd name="connsiteX14" fmla="*/ 7848 w 10000"/>
                <a:gd name="connsiteY14" fmla="*/ 9805 h 10000"/>
                <a:gd name="connsiteX15" fmla="*/ 8554 w 10000"/>
                <a:gd name="connsiteY15" fmla="*/ 9913 h 10000"/>
                <a:gd name="connsiteX16" fmla="*/ 9259 w 10000"/>
                <a:gd name="connsiteY16" fmla="*/ 9978 h 10000"/>
                <a:gd name="connsiteX17" fmla="*/ 10000 w 10000"/>
                <a:gd name="connsiteY17" fmla="*/ 10000 h 10000"/>
                <a:gd name="connsiteX18" fmla="*/ 8871 w 10000"/>
                <a:gd name="connsiteY18" fmla="*/ 8268 h 10000"/>
                <a:gd name="connsiteX19" fmla="*/ 8467 w 10000"/>
                <a:gd name="connsiteY19" fmla="*/ 6177 h 10000"/>
                <a:gd name="connsiteX20" fmla="*/ 9450 w 10000"/>
                <a:gd name="connsiteY20" fmla="*/ 4805 h 10000"/>
                <a:gd name="connsiteX21" fmla="*/ 10000 w 10000"/>
                <a:gd name="connsiteY21" fmla="*/ 3074 h 10000"/>
                <a:gd name="connsiteX22" fmla="*/ 10000 w 10000"/>
                <a:gd name="connsiteY22" fmla="*/ 3074 h 10000"/>
                <a:gd name="connsiteX23" fmla="*/ 10000 w 10000"/>
                <a:gd name="connsiteY23" fmla="*/ 3074 h 10000"/>
                <a:gd name="connsiteX24" fmla="*/ 9559 w 10000"/>
                <a:gd name="connsiteY24" fmla="*/ 3052 h 10000"/>
                <a:gd name="connsiteX25" fmla="*/ 9136 w 10000"/>
                <a:gd name="connsiteY25" fmla="*/ 3009 h 10000"/>
                <a:gd name="connsiteX26" fmla="*/ 8695 w 10000"/>
                <a:gd name="connsiteY26" fmla="*/ 2944 h 10000"/>
                <a:gd name="connsiteX27" fmla="*/ 8289 w 10000"/>
                <a:gd name="connsiteY27" fmla="*/ 2857 h 10000"/>
                <a:gd name="connsiteX28" fmla="*/ 7866 w 10000"/>
                <a:gd name="connsiteY28" fmla="*/ 2749 h 10000"/>
                <a:gd name="connsiteX29" fmla="*/ 7478 w 10000"/>
                <a:gd name="connsiteY29" fmla="*/ 2597 h 10000"/>
                <a:gd name="connsiteX30" fmla="*/ 7072 w 10000"/>
                <a:gd name="connsiteY30" fmla="*/ 2446 h 10000"/>
                <a:gd name="connsiteX31" fmla="*/ 6684 w 10000"/>
                <a:gd name="connsiteY31" fmla="*/ 2251 h 10000"/>
                <a:gd name="connsiteX32" fmla="*/ 6314 w 10000"/>
                <a:gd name="connsiteY32" fmla="*/ 2035 h 10000"/>
                <a:gd name="connsiteX33" fmla="*/ 5944 w 10000"/>
                <a:gd name="connsiteY33" fmla="*/ 1818 h 10000"/>
                <a:gd name="connsiteX34" fmla="*/ 5591 w 10000"/>
                <a:gd name="connsiteY34" fmla="*/ 1558 h 10000"/>
                <a:gd name="connsiteX35" fmla="*/ 5256 w 10000"/>
                <a:gd name="connsiteY35" fmla="*/ 1299 h 10000"/>
                <a:gd name="connsiteX36" fmla="*/ 4921 w 10000"/>
                <a:gd name="connsiteY36" fmla="*/ 996 h 10000"/>
                <a:gd name="connsiteX37" fmla="*/ 4603 w 10000"/>
                <a:gd name="connsiteY37" fmla="*/ 693 h 10000"/>
                <a:gd name="connsiteX38" fmla="*/ 4286 w 10000"/>
                <a:gd name="connsiteY38" fmla="*/ 368 h 10000"/>
                <a:gd name="connsiteX39" fmla="*/ 4004 w 10000"/>
                <a:gd name="connsiteY39" fmla="*/ 22 h 10000"/>
                <a:gd name="connsiteX40" fmla="*/ 4004 w 10000"/>
                <a:gd name="connsiteY40" fmla="*/ 0 h 10000"/>
                <a:gd name="connsiteX41" fmla="*/ 3986 w 10000"/>
                <a:gd name="connsiteY41" fmla="*/ 22 h 10000"/>
                <a:gd name="connsiteX42" fmla="*/ 3986 w 10000"/>
                <a:gd name="connsiteY42" fmla="*/ 22 h 10000"/>
                <a:gd name="connsiteX43" fmla="*/ 3986 w 10000"/>
                <a:gd name="connsiteY43" fmla="*/ 0 h 10000"/>
                <a:gd name="connsiteX44" fmla="*/ 3986 w 10000"/>
                <a:gd name="connsiteY44" fmla="*/ 22 h 10000"/>
                <a:gd name="connsiteX45" fmla="*/ 2205 w 10000"/>
                <a:gd name="connsiteY45" fmla="*/ 260 h 10000"/>
                <a:gd name="connsiteX46" fmla="*/ 406 w 10000"/>
                <a:gd name="connsiteY46" fmla="*/ 498 h 10000"/>
                <a:gd name="connsiteX47" fmla="*/ 212 w 10000"/>
                <a:gd name="connsiteY47" fmla="*/ 2706 h 10000"/>
                <a:gd name="connsiteX48" fmla="*/ 18 w 10000"/>
                <a:gd name="connsiteY48" fmla="*/ 4892 h 10000"/>
                <a:gd name="connsiteX49" fmla="*/ 0 w 10000"/>
                <a:gd name="connsiteY49" fmla="*/ 4913 h 10000"/>
                <a:gd name="connsiteX0" fmla="*/ 0 w 10000"/>
                <a:gd name="connsiteY0" fmla="*/ 4913 h 10000"/>
                <a:gd name="connsiteX1" fmla="*/ 0 w 10000"/>
                <a:gd name="connsiteY1" fmla="*/ 4913 h 10000"/>
                <a:gd name="connsiteX2" fmla="*/ 494 w 10000"/>
                <a:gd name="connsiteY2" fmla="*/ 5476 h 10000"/>
                <a:gd name="connsiteX3" fmla="*/ 1005 w 10000"/>
                <a:gd name="connsiteY3" fmla="*/ 6017 h 10000"/>
                <a:gd name="connsiteX4" fmla="*/ 1534 w 10000"/>
                <a:gd name="connsiteY4" fmla="*/ 6537 h 10000"/>
                <a:gd name="connsiteX5" fmla="*/ 2081 w 10000"/>
                <a:gd name="connsiteY5" fmla="*/ 7035 h 10000"/>
                <a:gd name="connsiteX6" fmla="*/ 2663 w 10000"/>
                <a:gd name="connsiteY6" fmla="*/ 7489 h 10000"/>
                <a:gd name="connsiteX7" fmla="*/ 3263 w 10000"/>
                <a:gd name="connsiteY7" fmla="*/ 7900 h 10000"/>
                <a:gd name="connsiteX8" fmla="*/ 3862 w 10000"/>
                <a:gd name="connsiteY8" fmla="*/ 8290 h 10000"/>
                <a:gd name="connsiteX9" fmla="*/ 4497 w 10000"/>
                <a:gd name="connsiteY9" fmla="*/ 8636 h 10000"/>
                <a:gd name="connsiteX10" fmla="*/ 5132 w 10000"/>
                <a:gd name="connsiteY10" fmla="*/ 8939 h 10000"/>
                <a:gd name="connsiteX11" fmla="*/ 5785 w 10000"/>
                <a:gd name="connsiteY11" fmla="*/ 9221 h 10000"/>
                <a:gd name="connsiteX12" fmla="*/ 6455 w 10000"/>
                <a:gd name="connsiteY12" fmla="*/ 9459 h 10000"/>
                <a:gd name="connsiteX13" fmla="*/ 7143 w 10000"/>
                <a:gd name="connsiteY13" fmla="*/ 9654 h 10000"/>
                <a:gd name="connsiteX14" fmla="*/ 7848 w 10000"/>
                <a:gd name="connsiteY14" fmla="*/ 9805 h 10000"/>
                <a:gd name="connsiteX15" fmla="*/ 8554 w 10000"/>
                <a:gd name="connsiteY15" fmla="*/ 9913 h 10000"/>
                <a:gd name="connsiteX16" fmla="*/ 9259 w 10000"/>
                <a:gd name="connsiteY16" fmla="*/ 9978 h 10000"/>
                <a:gd name="connsiteX17" fmla="*/ 10000 w 10000"/>
                <a:gd name="connsiteY17" fmla="*/ 10000 h 10000"/>
                <a:gd name="connsiteX18" fmla="*/ 9450 w 10000"/>
                <a:gd name="connsiteY18" fmla="*/ 7908 h 10000"/>
                <a:gd name="connsiteX19" fmla="*/ 8467 w 10000"/>
                <a:gd name="connsiteY19" fmla="*/ 6177 h 10000"/>
                <a:gd name="connsiteX20" fmla="*/ 9450 w 10000"/>
                <a:gd name="connsiteY20" fmla="*/ 4805 h 10000"/>
                <a:gd name="connsiteX21" fmla="*/ 10000 w 10000"/>
                <a:gd name="connsiteY21" fmla="*/ 3074 h 10000"/>
                <a:gd name="connsiteX22" fmla="*/ 10000 w 10000"/>
                <a:gd name="connsiteY22" fmla="*/ 3074 h 10000"/>
                <a:gd name="connsiteX23" fmla="*/ 10000 w 10000"/>
                <a:gd name="connsiteY23" fmla="*/ 3074 h 10000"/>
                <a:gd name="connsiteX24" fmla="*/ 9559 w 10000"/>
                <a:gd name="connsiteY24" fmla="*/ 3052 h 10000"/>
                <a:gd name="connsiteX25" fmla="*/ 9136 w 10000"/>
                <a:gd name="connsiteY25" fmla="*/ 3009 h 10000"/>
                <a:gd name="connsiteX26" fmla="*/ 8695 w 10000"/>
                <a:gd name="connsiteY26" fmla="*/ 2944 h 10000"/>
                <a:gd name="connsiteX27" fmla="*/ 8289 w 10000"/>
                <a:gd name="connsiteY27" fmla="*/ 2857 h 10000"/>
                <a:gd name="connsiteX28" fmla="*/ 7866 w 10000"/>
                <a:gd name="connsiteY28" fmla="*/ 2749 h 10000"/>
                <a:gd name="connsiteX29" fmla="*/ 7478 w 10000"/>
                <a:gd name="connsiteY29" fmla="*/ 2597 h 10000"/>
                <a:gd name="connsiteX30" fmla="*/ 7072 w 10000"/>
                <a:gd name="connsiteY30" fmla="*/ 2446 h 10000"/>
                <a:gd name="connsiteX31" fmla="*/ 6684 w 10000"/>
                <a:gd name="connsiteY31" fmla="*/ 2251 h 10000"/>
                <a:gd name="connsiteX32" fmla="*/ 6314 w 10000"/>
                <a:gd name="connsiteY32" fmla="*/ 2035 h 10000"/>
                <a:gd name="connsiteX33" fmla="*/ 5944 w 10000"/>
                <a:gd name="connsiteY33" fmla="*/ 1818 h 10000"/>
                <a:gd name="connsiteX34" fmla="*/ 5591 w 10000"/>
                <a:gd name="connsiteY34" fmla="*/ 1558 h 10000"/>
                <a:gd name="connsiteX35" fmla="*/ 5256 w 10000"/>
                <a:gd name="connsiteY35" fmla="*/ 1299 h 10000"/>
                <a:gd name="connsiteX36" fmla="*/ 4921 w 10000"/>
                <a:gd name="connsiteY36" fmla="*/ 996 h 10000"/>
                <a:gd name="connsiteX37" fmla="*/ 4603 w 10000"/>
                <a:gd name="connsiteY37" fmla="*/ 693 h 10000"/>
                <a:gd name="connsiteX38" fmla="*/ 4286 w 10000"/>
                <a:gd name="connsiteY38" fmla="*/ 368 h 10000"/>
                <a:gd name="connsiteX39" fmla="*/ 4004 w 10000"/>
                <a:gd name="connsiteY39" fmla="*/ 22 h 10000"/>
                <a:gd name="connsiteX40" fmla="*/ 4004 w 10000"/>
                <a:gd name="connsiteY40" fmla="*/ 0 h 10000"/>
                <a:gd name="connsiteX41" fmla="*/ 3986 w 10000"/>
                <a:gd name="connsiteY41" fmla="*/ 22 h 10000"/>
                <a:gd name="connsiteX42" fmla="*/ 3986 w 10000"/>
                <a:gd name="connsiteY42" fmla="*/ 22 h 10000"/>
                <a:gd name="connsiteX43" fmla="*/ 3986 w 10000"/>
                <a:gd name="connsiteY43" fmla="*/ 0 h 10000"/>
                <a:gd name="connsiteX44" fmla="*/ 3986 w 10000"/>
                <a:gd name="connsiteY44" fmla="*/ 22 h 10000"/>
                <a:gd name="connsiteX45" fmla="*/ 2205 w 10000"/>
                <a:gd name="connsiteY45" fmla="*/ 260 h 10000"/>
                <a:gd name="connsiteX46" fmla="*/ 406 w 10000"/>
                <a:gd name="connsiteY46" fmla="*/ 498 h 10000"/>
                <a:gd name="connsiteX47" fmla="*/ 212 w 10000"/>
                <a:gd name="connsiteY47" fmla="*/ 2706 h 10000"/>
                <a:gd name="connsiteX48" fmla="*/ 18 w 10000"/>
                <a:gd name="connsiteY48" fmla="*/ 4892 h 10000"/>
                <a:gd name="connsiteX49" fmla="*/ 0 w 10000"/>
                <a:gd name="connsiteY49" fmla="*/ 4913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10000" h="10000">
                  <a:moveTo>
                    <a:pt x="0" y="4913"/>
                  </a:moveTo>
                  <a:lnTo>
                    <a:pt x="0" y="4913"/>
                  </a:lnTo>
                  <a:lnTo>
                    <a:pt x="494" y="5476"/>
                  </a:lnTo>
                  <a:lnTo>
                    <a:pt x="1005" y="6017"/>
                  </a:lnTo>
                  <a:lnTo>
                    <a:pt x="1534" y="6537"/>
                  </a:lnTo>
                  <a:lnTo>
                    <a:pt x="2081" y="7035"/>
                  </a:lnTo>
                  <a:lnTo>
                    <a:pt x="2663" y="7489"/>
                  </a:lnTo>
                  <a:lnTo>
                    <a:pt x="3263" y="7900"/>
                  </a:lnTo>
                  <a:lnTo>
                    <a:pt x="3862" y="8290"/>
                  </a:lnTo>
                  <a:lnTo>
                    <a:pt x="4497" y="8636"/>
                  </a:lnTo>
                  <a:lnTo>
                    <a:pt x="5132" y="8939"/>
                  </a:lnTo>
                  <a:lnTo>
                    <a:pt x="5785" y="9221"/>
                  </a:lnTo>
                  <a:lnTo>
                    <a:pt x="6455" y="9459"/>
                  </a:lnTo>
                  <a:lnTo>
                    <a:pt x="7143" y="9654"/>
                  </a:lnTo>
                  <a:lnTo>
                    <a:pt x="7848" y="9805"/>
                  </a:lnTo>
                  <a:lnTo>
                    <a:pt x="8554" y="9913"/>
                  </a:lnTo>
                  <a:lnTo>
                    <a:pt x="9259" y="9978"/>
                  </a:lnTo>
                  <a:lnTo>
                    <a:pt x="10000" y="10000"/>
                  </a:lnTo>
                  <a:lnTo>
                    <a:pt x="9450" y="7908"/>
                  </a:lnTo>
                  <a:cubicBezTo>
                    <a:pt x="9315" y="7211"/>
                    <a:pt x="8602" y="6874"/>
                    <a:pt x="8467" y="6177"/>
                  </a:cubicBezTo>
                  <a:lnTo>
                    <a:pt x="9450" y="4805"/>
                  </a:lnTo>
                  <a:lnTo>
                    <a:pt x="10000" y="3074"/>
                  </a:lnTo>
                  <a:lnTo>
                    <a:pt x="10000" y="3074"/>
                  </a:lnTo>
                  <a:lnTo>
                    <a:pt x="10000" y="3074"/>
                  </a:lnTo>
                  <a:lnTo>
                    <a:pt x="9559" y="3052"/>
                  </a:lnTo>
                  <a:lnTo>
                    <a:pt x="9136" y="3009"/>
                  </a:lnTo>
                  <a:lnTo>
                    <a:pt x="8695" y="2944"/>
                  </a:lnTo>
                  <a:lnTo>
                    <a:pt x="8289" y="2857"/>
                  </a:lnTo>
                  <a:lnTo>
                    <a:pt x="7866" y="2749"/>
                  </a:lnTo>
                  <a:lnTo>
                    <a:pt x="7478" y="2597"/>
                  </a:lnTo>
                  <a:lnTo>
                    <a:pt x="7072" y="2446"/>
                  </a:lnTo>
                  <a:lnTo>
                    <a:pt x="6684" y="2251"/>
                  </a:lnTo>
                  <a:lnTo>
                    <a:pt x="6314" y="2035"/>
                  </a:lnTo>
                  <a:lnTo>
                    <a:pt x="5944" y="1818"/>
                  </a:lnTo>
                  <a:lnTo>
                    <a:pt x="5591" y="1558"/>
                  </a:lnTo>
                  <a:lnTo>
                    <a:pt x="5256" y="1299"/>
                  </a:lnTo>
                  <a:lnTo>
                    <a:pt x="4921" y="996"/>
                  </a:lnTo>
                  <a:lnTo>
                    <a:pt x="4603" y="693"/>
                  </a:lnTo>
                  <a:lnTo>
                    <a:pt x="4286" y="368"/>
                  </a:lnTo>
                  <a:lnTo>
                    <a:pt x="4004" y="22"/>
                  </a:lnTo>
                  <a:lnTo>
                    <a:pt x="4004" y="0"/>
                  </a:lnTo>
                  <a:cubicBezTo>
                    <a:pt x="3998" y="7"/>
                    <a:pt x="3992" y="15"/>
                    <a:pt x="3986" y="22"/>
                  </a:cubicBezTo>
                  <a:lnTo>
                    <a:pt x="3986" y="22"/>
                  </a:lnTo>
                  <a:lnTo>
                    <a:pt x="3986" y="0"/>
                  </a:lnTo>
                  <a:lnTo>
                    <a:pt x="3986" y="22"/>
                  </a:lnTo>
                  <a:lnTo>
                    <a:pt x="2205" y="260"/>
                  </a:lnTo>
                  <a:lnTo>
                    <a:pt x="406" y="498"/>
                  </a:lnTo>
                  <a:cubicBezTo>
                    <a:pt x="341" y="1234"/>
                    <a:pt x="277" y="1970"/>
                    <a:pt x="212" y="2706"/>
                  </a:cubicBezTo>
                  <a:cubicBezTo>
                    <a:pt x="147" y="3435"/>
                    <a:pt x="83" y="4163"/>
                    <a:pt x="18" y="4892"/>
                  </a:cubicBezTo>
                  <a:lnTo>
                    <a:pt x="0" y="4913"/>
                  </a:lnTo>
                  <a:close/>
                </a:path>
              </a:pathLst>
            </a:custGeom>
            <a:solidFill>
              <a:schemeClr val="accent2"/>
            </a:solidFill>
            <a:ln w="3175">
              <a:noFill/>
              <a:prstDash val="solid"/>
              <a:round/>
              <a:headEnd/>
              <a:tailEnd/>
            </a:ln>
          </p:spPr>
          <p:txBody>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326" b="0" i="0" u="none" strike="noStrike" kern="0" cap="none" spc="0" normalizeH="0" baseline="0" noProof="0">
                <a:ln>
                  <a:noFill/>
                </a:ln>
                <a:solidFill>
                  <a:prstClr val="black"/>
                </a:solidFill>
                <a:effectLst/>
                <a:uLnTx/>
                <a:uFillTx/>
                <a:latin typeface="Segoe UI" charset="0"/>
                <a:ea typeface="Segoe UI" charset="0"/>
                <a:cs typeface="Segoe UI" charset="0"/>
              </a:endParaRPr>
            </a:p>
          </p:txBody>
        </p:sp>
        <p:sp>
          <p:nvSpPr>
            <p:cNvPr id="92" name="Freeform 9"/>
            <p:cNvSpPr>
              <a:spLocks/>
            </p:cNvSpPr>
            <p:nvPr/>
          </p:nvSpPr>
          <p:spPr bwMode="auto">
            <a:xfrm rot="18900000">
              <a:off x="6335451" y="1736460"/>
              <a:ext cx="1299378" cy="1938545"/>
            </a:xfrm>
            <a:custGeom>
              <a:avLst/>
              <a:gdLst>
                <a:gd name="connsiteX0" fmla="*/ 10000 w 10000"/>
                <a:gd name="connsiteY0" fmla="*/ 8182 h 10024"/>
                <a:gd name="connsiteX1" fmla="*/ 10000 w 10000"/>
                <a:gd name="connsiteY1" fmla="*/ 8182 h 10024"/>
                <a:gd name="connsiteX2" fmla="*/ 9978 w 10000"/>
                <a:gd name="connsiteY2" fmla="*/ 7636 h 10024"/>
                <a:gd name="connsiteX3" fmla="*/ 9913 w 10000"/>
                <a:gd name="connsiteY3" fmla="*/ 7089 h 10024"/>
                <a:gd name="connsiteX4" fmla="*/ 9826 w 10000"/>
                <a:gd name="connsiteY4" fmla="*/ 6528 h 10024"/>
                <a:gd name="connsiteX5" fmla="*/ 9675 w 10000"/>
                <a:gd name="connsiteY5" fmla="*/ 5981 h 10024"/>
                <a:gd name="connsiteX6" fmla="*/ 9501 w 10000"/>
                <a:gd name="connsiteY6" fmla="*/ 5448 h 10024"/>
                <a:gd name="connsiteX7" fmla="*/ 9284 w 10000"/>
                <a:gd name="connsiteY7" fmla="*/ 4902 h 10024"/>
                <a:gd name="connsiteX8" fmla="*/ 9024 w 10000"/>
                <a:gd name="connsiteY8" fmla="*/ 4369 h 10024"/>
                <a:gd name="connsiteX9" fmla="*/ 8720 w 10000"/>
                <a:gd name="connsiteY9" fmla="*/ 3851 h 10024"/>
                <a:gd name="connsiteX10" fmla="*/ 8395 w 10000"/>
                <a:gd name="connsiteY10" fmla="*/ 3333 h 10024"/>
                <a:gd name="connsiteX11" fmla="*/ 8004 w 10000"/>
                <a:gd name="connsiteY11" fmla="*/ 2830 h 10024"/>
                <a:gd name="connsiteX12" fmla="*/ 7592 w 10000"/>
                <a:gd name="connsiteY12" fmla="*/ 2326 h 10024"/>
                <a:gd name="connsiteX13" fmla="*/ 7137 w 10000"/>
                <a:gd name="connsiteY13" fmla="*/ 1837 h 10024"/>
                <a:gd name="connsiteX14" fmla="*/ 6638 w 10000"/>
                <a:gd name="connsiteY14" fmla="*/ 1362 h 10024"/>
                <a:gd name="connsiteX15" fmla="*/ 6095 w 10000"/>
                <a:gd name="connsiteY15" fmla="*/ 902 h 10024"/>
                <a:gd name="connsiteX16" fmla="*/ 5531 w 10000"/>
                <a:gd name="connsiteY16" fmla="*/ 456 h 10024"/>
                <a:gd name="connsiteX17" fmla="*/ 4867 w 10000"/>
                <a:gd name="connsiteY17" fmla="*/ 0 h 10024"/>
                <a:gd name="connsiteX18" fmla="*/ 4664 w 10000"/>
                <a:gd name="connsiteY18" fmla="*/ 1492 h 10024"/>
                <a:gd name="connsiteX19" fmla="*/ 4425 w 10000"/>
                <a:gd name="connsiteY19" fmla="*/ 2959 h 10024"/>
                <a:gd name="connsiteX20" fmla="*/ 2213 w 10000"/>
                <a:gd name="connsiteY20" fmla="*/ 3118 h 10024"/>
                <a:gd name="connsiteX21" fmla="*/ 0 w 10000"/>
                <a:gd name="connsiteY21" fmla="*/ 3276 h 10024"/>
                <a:gd name="connsiteX22" fmla="*/ 0 w 10000"/>
                <a:gd name="connsiteY22" fmla="*/ 3290 h 10024"/>
                <a:gd name="connsiteX23" fmla="*/ 0 w 10000"/>
                <a:gd name="connsiteY23" fmla="*/ 3290 h 10024"/>
                <a:gd name="connsiteX24" fmla="*/ 369 w 10000"/>
                <a:gd name="connsiteY24" fmla="*/ 3549 h 10024"/>
                <a:gd name="connsiteX25" fmla="*/ 716 w 10000"/>
                <a:gd name="connsiteY25" fmla="*/ 3808 h 10024"/>
                <a:gd name="connsiteX26" fmla="*/ 1041 w 10000"/>
                <a:gd name="connsiteY26" fmla="*/ 4082 h 10024"/>
                <a:gd name="connsiteX27" fmla="*/ 1345 w 10000"/>
                <a:gd name="connsiteY27" fmla="*/ 4369 h 10024"/>
                <a:gd name="connsiteX28" fmla="*/ 1605 w 10000"/>
                <a:gd name="connsiteY28" fmla="*/ 4657 h 10024"/>
                <a:gd name="connsiteX29" fmla="*/ 1866 w 10000"/>
                <a:gd name="connsiteY29" fmla="*/ 4959 h 10024"/>
                <a:gd name="connsiteX30" fmla="*/ 2082 w 10000"/>
                <a:gd name="connsiteY30" fmla="*/ 5261 h 10024"/>
                <a:gd name="connsiteX31" fmla="*/ 2299 w 10000"/>
                <a:gd name="connsiteY31" fmla="*/ 5578 h 10024"/>
                <a:gd name="connsiteX32" fmla="*/ 2473 w 10000"/>
                <a:gd name="connsiteY32" fmla="*/ 5895 h 10024"/>
                <a:gd name="connsiteX33" fmla="*/ 2625 w 10000"/>
                <a:gd name="connsiteY33" fmla="*/ 6211 h 10024"/>
                <a:gd name="connsiteX34" fmla="*/ 2755 w 10000"/>
                <a:gd name="connsiteY34" fmla="*/ 6528 h 10024"/>
                <a:gd name="connsiteX35" fmla="*/ 2863 w 10000"/>
                <a:gd name="connsiteY35" fmla="*/ 6859 h 10024"/>
                <a:gd name="connsiteX36" fmla="*/ 2950 w 10000"/>
                <a:gd name="connsiteY36" fmla="*/ 7189 h 10024"/>
                <a:gd name="connsiteX37" fmla="*/ 2993 w 10000"/>
                <a:gd name="connsiteY37" fmla="*/ 7520 h 10024"/>
                <a:gd name="connsiteX38" fmla="*/ 3037 w 10000"/>
                <a:gd name="connsiteY38" fmla="*/ 7851 h 10024"/>
                <a:gd name="connsiteX39" fmla="*/ 3059 w 10000"/>
                <a:gd name="connsiteY39" fmla="*/ 8182 h 10024"/>
                <a:gd name="connsiteX40" fmla="*/ 3037 w 10000"/>
                <a:gd name="connsiteY40" fmla="*/ 8182 h 10024"/>
                <a:gd name="connsiteX41" fmla="*/ 3059 w 10000"/>
                <a:gd name="connsiteY41" fmla="*/ 8182 h 10024"/>
                <a:gd name="connsiteX42" fmla="*/ 3059 w 10000"/>
                <a:gd name="connsiteY42" fmla="*/ 8182 h 10024"/>
                <a:gd name="connsiteX43" fmla="*/ 3059 w 10000"/>
                <a:gd name="connsiteY43" fmla="*/ 8182 h 10024"/>
                <a:gd name="connsiteX44" fmla="*/ 3059 w 10000"/>
                <a:gd name="connsiteY44" fmla="*/ 8182 h 10024"/>
                <a:gd name="connsiteX45" fmla="*/ 4772 w 10000"/>
                <a:gd name="connsiteY45" fmla="*/ 9103 h 10024"/>
                <a:gd name="connsiteX46" fmla="*/ 6508 w 10000"/>
                <a:gd name="connsiteY46" fmla="*/ 10024 h 10024"/>
                <a:gd name="connsiteX47" fmla="*/ 8243 w 10000"/>
                <a:gd name="connsiteY47" fmla="*/ 9103 h 10024"/>
                <a:gd name="connsiteX48" fmla="*/ 9978 w 10000"/>
                <a:gd name="connsiteY48" fmla="*/ 8182 h 10024"/>
                <a:gd name="connsiteX49" fmla="*/ 10000 w 10000"/>
                <a:gd name="connsiteY49" fmla="*/ 8182 h 10024"/>
                <a:gd name="connsiteX0" fmla="*/ 10000 w 10000"/>
                <a:gd name="connsiteY0" fmla="*/ 8182 h 10024"/>
                <a:gd name="connsiteX1" fmla="*/ 10000 w 10000"/>
                <a:gd name="connsiteY1" fmla="*/ 8182 h 10024"/>
                <a:gd name="connsiteX2" fmla="*/ 9978 w 10000"/>
                <a:gd name="connsiteY2" fmla="*/ 7636 h 10024"/>
                <a:gd name="connsiteX3" fmla="*/ 9913 w 10000"/>
                <a:gd name="connsiteY3" fmla="*/ 7089 h 10024"/>
                <a:gd name="connsiteX4" fmla="*/ 9826 w 10000"/>
                <a:gd name="connsiteY4" fmla="*/ 6528 h 10024"/>
                <a:gd name="connsiteX5" fmla="*/ 9675 w 10000"/>
                <a:gd name="connsiteY5" fmla="*/ 5981 h 10024"/>
                <a:gd name="connsiteX6" fmla="*/ 9501 w 10000"/>
                <a:gd name="connsiteY6" fmla="*/ 5448 h 10024"/>
                <a:gd name="connsiteX7" fmla="*/ 9284 w 10000"/>
                <a:gd name="connsiteY7" fmla="*/ 4902 h 10024"/>
                <a:gd name="connsiteX8" fmla="*/ 9024 w 10000"/>
                <a:gd name="connsiteY8" fmla="*/ 4369 h 10024"/>
                <a:gd name="connsiteX9" fmla="*/ 8720 w 10000"/>
                <a:gd name="connsiteY9" fmla="*/ 3851 h 10024"/>
                <a:gd name="connsiteX10" fmla="*/ 8395 w 10000"/>
                <a:gd name="connsiteY10" fmla="*/ 3333 h 10024"/>
                <a:gd name="connsiteX11" fmla="*/ 8004 w 10000"/>
                <a:gd name="connsiteY11" fmla="*/ 2830 h 10024"/>
                <a:gd name="connsiteX12" fmla="*/ 7592 w 10000"/>
                <a:gd name="connsiteY12" fmla="*/ 2326 h 10024"/>
                <a:gd name="connsiteX13" fmla="*/ 7137 w 10000"/>
                <a:gd name="connsiteY13" fmla="*/ 1837 h 10024"/>
                <a:gd name="connsiteX14" fmla="*/ 6638 w 10000"/>
                <a:gd name="connsiteY14" fmla="*/ 1362 h 10024"/>
                <a:gd name="connsiteX15" fmla="*/ 6095 w 10000"/>
                <a:gd name="connsiteY15" fmla="*/ 902 h 10024"/>
                <a:gd name="connsiteX16" fmla="*/ 5531 w 10000"/>
                <a:gd name="connsiteY16" fmla="*/ 456 h 10024"/>
                <a:gd name="connsiteX17" fmla="*/ 4867 w 10000"/>
                <a:gd name="connsiteY17" fmla="*/ 0 h 10024"/>
                <a:gd name="connsiteX18" fmla="*/ 4664 w 10000"/>
                <a:gd name="connsiteY18" fmla="*/ 1492 h 10024"/>
                <a:gd name="connsiteX19" fmla="*/ 4407 w 10000"/>
                <a:gd name="connsiteY19" fmla="*/ 2995 h 10024"/>
                <a:gd name="connsiteX20" fmla="*/ 2213 w 10000"/>
                <a:gd name="connsiteY20" fmla="*/ 3118 h 10024"/>
                <a:gd name="connsiteX21" fmla="*/ 0 w 10000"/>
                <a:gd name="connsiteY21" fmla="*/ 3276 h 10024"/>
                <a:gd name="connsiteX22" fmla="*/ 0 w 10000"/>
                <a:gd name="connsiteY22" fmla="*/ 3290 h 10024"/>
                <a:gd name="connsiteX23" fmla="*/ 0 w 10000"/>
                <a:gd name="connsiteY23" fmla="*/ 3290 h 10024"/>
                <a:gd name="connsiteX24" fmla="*/ 369 w 10000"/>
                <a:gd name="connsiteY24" fmla="*/ 3549 h 10024"/>
                <a:gd name="connsiteX25" fmla="*/ 716 w 10000"/>
                <a:gd name="connsiteY25" fmla="*/ 3808 h 10024"/>
                <a:gd name="connsiteX26" fmla="*/ 1041 w 10000"/>
                <a:gd name="connsiteY26" fmla="*/ 4082 h 10024"/>
                <a:gd name="connsiteX27" fmla="*/ 1345 w 10000"/>
                <a:gd name="connsiteY27" fmla="*/ 4369 h 10024"/>
                <a:gd name="connsiteX28" fmla="*/ 1605 w 10000"/>
                <a:gd name="connsiteY28" fmla="*/ 4657 h 10024"/>
                <a:gd name="connsiteX29" fmla="*/ 1866 w 10000"/>
                <a:gd name="connsiteY29" fmla="*/ 4959 h 10024"/>
                <a:gd name="connsiteX30" fmla="*/ 2082 w 10000"/>
                <a:gd name="connsiteY30" fmla="*/ 5261 h 10024"/>
                <a:gd name="connsiteX31" fmla="*/ 2299 w 10000"/>
                <a:gd name="connsiteY31" fmla="*/ 5578 h 10024"/>
                <a:gd name="connsiteX32" fmla="*/ 2473 w 10000"/>
                <a:gd name="connsiteY32" fmla="*/ 5895 h 10024"/>
                <a:gd name="connsiteX33" fmla="*/ 2625 w 10000"/>
                <a:gd name="connsiteY33" fmla="*/ 6211 h 10024"/>
                <a:gd name="connsiteX34" fmla="*/ 2755 w 10000"/>
                <a:gd name="connsiteY34" fmla="*/ 6528 h 10024"/>
                <a:gd name="connsiteX35" fmla="*/ 2863 w 10000"/>
                <a:gd name="connsiteY35" fmla="*/ 6859 h 10024"/>
                <a:gd name="connsiteX36" fmla="*/ 2950 w 10000"/>
                <a:gd name="connsiteY36" fmla="*/ 7189 h 10024"/>
                <a:gd name="connsiteX37" fmla="*/ 2993 w 10000"/>
                <a:gd name="connsiteY37" fmla="*/ 7520 h 10024"/>
                <a:gd name="connsiteX38" fmla="*/ 3037 w 10000"/>
                <a:gd name="connsiteY38" fmla="*/ 7851 h 10024"/>
                <a:gd name="connsiteX39" fmla="*/ 3059 w 10000"/>
                <a:gd name="connsiteY39" fmla="*/ 8182 h 10024"/>
                <a:gd name="connsiteX40" fmla="*/ 3037 w 10000"/>
                <a:gd name="connsiteY40" fmla="*/ 8182 h 10024"/>
                <a:gd name="connsiteX41" fmla="*/ 3059 w 10000"/>
                <a:gd name="connsiteY41" fmla="*/ 8182 h 10024"/>
                <a:gd name="connsiteX42" fmla="*/ 3059 w 10000"/>
                <a:gd name="connsiteY42" fmla="*/ 8182 h 10024"/>
                <a:gd name="connsiteX43" fmla="*/ 3059 w 10000"/>
                <a:gd name="connsiteY43" fmla="*/ 8182 h 10024"/>
                <a:gd name="connsiteX44" fmla="*/ 3059 w 10000"/>
                <a:gd name="connsiteY44" fmla="*/ 8182 h 10024"/>
                <a:gd name="connsiteX45" fmla="*/ 4772 w 10000"/>
                <a:gd name="connsiteY45" fmla="*/ 9103 h 10024"/>
                <a:gd name="connsiteX46" fmla="*/ 6508 w 10000"/>
                <a:gd name="connsiteY46" fmla="*/ 10024 h 10024"/>
                <a:gd name="connsiteX47" fmla="*/ 8243 w 10000"/>
                <a:gd name="connsiteY47" fmla="*/ 9103 h 10024"/>
                <a:gd name="connsiteX48" fmla="*/ 9978 w 10000"/>
                <a:gd name="connsiteY48" fmla="*/ 8182 h 10024"/>
                <a:gd name="connsiteX49" fmla="*/ 10000 w 10000"/>
                <a:gd name="connsiteY49" fmla="*/ 8182 h 10024"/>
                <a:gd name="connsiteX0" fmla="*/ 10000 w 10000"/>
                <a:gd name="connsiteY0" fmla="*/ 8182 h 10024"/>
                <a:gd name="connsiteX1" fmla="*/ 10000 w 10000"/>
                <a:gd name="connsiteY1" fmla="*/ 8182 h 10024"/>
                <a:gd name="connsiteX2" fmla="*/ 9978 w 10000"/>
                <a:gd name="connsiteY2" fmla="*/ 7636 h 10024"/>
                <a:gd name="connsiteX3" fmla="*/ 9913 w 10000"/>
                <a:gd name="connsiteY3" fmla="*/ 7089 h 10024"/>
                <a:gd name="connsiteX4" fmla="*/ 9826 w 10000"/>
                <a:gd name="connsiteY4" fmla="*/ 6528 h 10024"/>
                <a:gd name="connsiteX5" fmla="*/ 9675 w 10000"/>
                <a:gd name="connsiteY5" fmla="*/ 5981 h 10024"/>
                <a:gd name="connsiteX6" fmla="*/ 9501 w 10000"/>
                <a:gd name="connsiteY6" fmla="*/ 5448 h 10024"/>
                <a:gd name="connsiteX7" fmla="*/ 9284 w 10000"/>
                <a:gd name="connsiteY7" fmla="*/ 4902 h 10024"/>
                <a:gd name="connsiteX8" fmla="*/ 9024 w 10000"/>
                <a:gd name="connsiteY8" fmla="*/ 4369 h 10024"/>
                <a:gd name="connsiteX9" fmla="*/ 8720 w 10000"/>
                <a:gd name="connsiteY9" fmla="*/ 3851 h 10024"/>
                <a:gd name="connsiteX10" fmla="*/ 8395 w 10000"/>
                <a:gd name="connsiteY10" fmla="*/ 3333 h 10024"/>
                <a:gd name="connsiteX11" fmla="*/ 8004 w 10000"/>
                <a:gd name="connsiteY11" fmla="*/ 2830 h 10024"/>
                <a:gd name="connsiteX12" fmla="*/ 7592 w 10000"/>
                <a:gd name="connsiteY12" fmla="*/ 2326 h 10024"/>
                <a:gd name="connsiteX13" fmla="*/ 7137 w 10000"/>
                <a:gd name="connsiteY13" fmla="*/ 1837 h 10024"/>
                <a:gd name="connsiteX14" fmla="*/ 6638 w 10000"/>
                <a:gd name="connsiteY14" fmla="*/ 1362 h 10024"/>
                <a:gd name="connsiteX15" fmla="*/ 6095 w 10000"/>
                <a:gd name="connsiteY15" fmla="*/ 902 h 10024"/>
                <a:gd name="connsiteX16" fmla="*/ 5531 w 10000"/>
                <a:gd name="connsiteY16" fmla="*/ 456 h 10024"/>
                <a:gd name="connsiteX17" fmla="*/ 4867 w 10000"/>
                <a:gd name="connsiteY17" fmla="*/ 0 h 10024"/>
                <a:gd name="connsiteX18" fmla="*/ 4646 w 10000"/>
                <a:gd name="connsiteY18" fmla="*/ 1433 h 10024"/>
                <a:gd name="connsiteX19" fmla="*/ 4407 w 10000"/>
                <a:gd name="connsiteY19" fmla="*/ 2995 h 10024"/>
                <a:gd name="connsiteX20" fmla="*/ 2213 w 10000"/>
                <a:gd name="connsiteY20" fmla="*/ 3118 h 10024"/>
                <a:gd name="connsiteX21" fmla="*/ 0 w 10000"/>
                <a:gd name="connsiteY21" fmla="*/ 3276 h 10024"/>
                <a:gd name="connsiteX22" fmla="*/ 0 w 10000"/>
                <a:gd name="connsiteY22" fmla="*/ 3290 h 10024"/>
                <a:gd name="connsiteX23" fmla="*/ 0 w 10000"/>
                <a:gd name="connsiteY23" fmla="*/ 3290 h 10024"/>
                <a:gd name="connsiteX24" fmla="*/ 369 w 10000"/>
                <a:gd name="connsiteY24" fmla="*/ 3549 h 10024"/>
                <a:gd name="connsiteX25" fmla="*/ 716 w 10000"/>
                <a:gd name="connsiteY25" fmla="*/ 3808 h 10024"/>
                <a:gd name="connsiteX26" fmla="*/ 1041 w 10000"/>
                <a:gd name="connsiteY26" fmla="*/ 4082 h 10024"/>
                <a:gd name="connsiteX27" fmla="*/ 1345 w 10000"/>
                <a:gd name="connsiteY27" fmla="*/ 4369 h 10024"/>
                <a:gd name="connsiteX28" fmla="*/ 1605 w 10000"/>
                <a:gd name="connsiteY28" fmla="*/ 4657 h 10024"/>
                <a:gd name="connsiteX29" fmla="*/ 1866 w 10000"/>
                <a:gd name="connsiteY29" fmla="*/ 4959 h 10024"/>
                <a:gd name="connsiteX30" fmla="*/ 2082 w 10000"/>
                <a:gd name="connsiteY30" fmla="*/ 5261 h 10024"/>
                <a:gd name="connsiteX31" fmla="*/ 2299 w 10000"/>
                <a:gd name="connsiteY31" fmla="*/ 5578 h 10024"/>
                <a:gd name="connsiteX32" fmla="*/ 2473 w 10000"/>
                <a:gd name="connsiteY32" fmla="*/ 5895 h 10024"/>
                <a:gd name="connsiteX33" fmla="*/ 2625 w 10000"/>
                <a:gd name="connsiteY33" fmla="*/ 6211 h 10024"/>
                <a:gd name="connsiteX34" fmla="*/ 2755 w 10000"/>
                <a:gd name="connsiteY34" fmla="*/ 6528 h 10024"/>
                <a:gd name="connsiteX35" fmla="*/ 2863 w 10000"/>
                <a:gd name="connsiteY35" fmla="*/ 6859 h 10024"/>
                <a:gd name="connsiteX36" fmla="*/ 2950 w 10000"/>
                <a:gd name="connsiteY36" fmla="*/ 7189 h 10024"/>
                <a:gd name="connsiteX37" fmla="*/ 2993 w 10000"/>
                <a:gd name="connsiteY37" fmla="*/ 7520 h 10024"/>
                <a:gd name="connsiteX38" fmla="*/ 3037 w 10000"/>
                <a:gd name="connsiteY38" fmla="*/ 7851 h 10024"/>
                <a:gd name="connsiteX39" fmla="*/ 3059 w 10000"/>
                <a:gd name="connsiteY39" fmla="*/ 8182 h 10024"/>
                <a:gd name="connsiteX40" fmla="*/ 3037 w 10000"/>
                <a:gd name="connsiteY40" fmla="*/ 8182 h 10024"/>
                <a:gd name="connsiteX41" fmla="*/ 3059 w 10000"/>
                <a:gd name="connsiteY41" fmla="*/ 8182 h 10024"/>
                <a:gd name="connsiteX42" fmla="*/ 3059 w 10000"/>
                <a:gd name="connsiteY42" fmla="*/ 8182 h 10024"/>
                <a:gd name="connsiteX43" fmla="*/ 3059 w 10000"/>
                <a:gd name="connsiteY43" fmla="*/ 8182 h 10024"/>
                <a:gd name="connsiteX44" fmla="*/ 3059 w 10000"/>
                <a:gd name="connsiteY44" fmla="*/ 8182 h 10024"/>
                <a:gd name="connsiteX45" fmla="*/ 4772 w 10000"/>
                <a:gd name="connsiteY45" fmla="*/ 9103 h 10024"/>
                <a:gd name="connsiteX46" fmla="*/ 6508 w 10000"/>
                <a:gd name="connsiteY46" fmla="*/ 10024 h 10024"/>
                <a:gd name="connsiteX47" fmla="*/ 8243 w 10000"/>
                <a:gd name="connsiteY47" fmla="*/ 9103 h 10024"/>
                <a:gd name="connsiteX48" fmla="*/ 9978 w 10000"/>
                <a:gd name="connsiteY48" fmla="*/ 8182 h 10024"/>
                <a:gd name="connsiteX49" fmla="*/ 10000 w 10000"/>
                <a:gd name="connsiteY49" fmla="*/ 8182 h 10024"/>
                <a:gd name="connsiteX0" fmla="*/ 10000 w 10000"/>
                <a:gd name="connsiteY0" fmla="*/ 8182 h 10024"/>
                <a:gd name="connsiteX1" fmla="*/ 10000 w 10000"/>
                <a:gd name="connsiteY1" fmla="*/ 8182 h 10024"/>
                <a:gd name="connsiteX2" fmla="*/ 9978 w 10000"/>
                <a:gd name="connsiteY2" fmla="*/ 7636 h 10024"/>
                <a:gd name="connsiteX3" fmla="*/ 9913 w 10000"/>
                <a:gd name="connsiteY3" fmla="*/ 7089 h 10024"/>
                <a:gd name="connsiteX4" fmla="*/ 9826 w 10000"/>
                <a:gd name="connsiteY4" fmla="*/ 6528 h 10024"/>
                <a:gd name="connsiteX5" fmla="*/ 9675 w 10000"/>
                <a:gd name="connsiteY5" fmla="*/ 5981 h 10024"/>
                <a:gd name="connsiteX6" fmla="*/ 9501 w 10000"/>
                <a:gd name="connsiteY6" fmla="*/ 5448 h 10024"/>
                <a:gd name="connsiteX7" fmla="*/ 9284 w 10000"/>
                <a:gd name="connsiteY7" fmla="*/ 4902 h 10024"/>
                <a:gd name="connsiteX8" fmla="*/ 9024 w 10000"/>
                <a:gd name="connsiteY8" fmla="*/ 4369 h 10024"/>
                <a:gd name="connsiteX9" fmla="*/ 8720 w 10000"/>
                <a:gd name="connsiteY9" fmla="*/ 3851 h 10024"/>
                <a:gd name="connsiteX10" fmla="*/ 8395 w 10000"/>
                <a:gd name="connsiteY10" fmla="*/ 3333 h 10024"/>
                <a:gd name="connsiteX11" fmla="*/ 8004 w 10000"/>
                <a:gd name="connsiteY11" fmla="*/ 2830 h 10024"/>
                <a:gd name="connsiteX12" fmla="*/ 7592 w 10000"/>
                <a:gd name="connsiteY12" fmla="*/ 2326 h 10024"/>
                <a:gd name="connsiteX13" fmla="*/ 7137 w 10000"/>
                <a:gd name="connsiteY13" fmla="*/ 1837 h 10024"/>
                <a:gd name="connsiteX14" fmla="*/ 6638 w 10000"/>
                <a:gd name="connsiteY14" fmla="*/ 1362 h 10024"/>
                <a:gd name="connsiteX15" fmla="*/ 6095 w 10000"/>
                <a:gd name="connsiteY15" fmla="*/ 902 h 10024"/>
                <a:gd name="connsiteX16" fmla="*/ 5531 w 10000"/>
                <a:gd name="connsiteY16" fmla="*/ 456 h 10024"/>
                <a:gd name="connsiteX17" fmla="*/ 4867 w 10000"/>
                <a:gd name="connsiteY17" fmla="*/ 0 h 10024"/>
                <a:gd name="connsiteX18" fmla="*/ 4646 w 10000"/>
                <a:gd name="connsiteY18" fmla="*/ 1433 h 10024"/>
                <a:gd name="connsiteX19" fmla="*/ 4372 w 10000"/>
                <a:gd name="connsiteY19" fmla="*/ 2924 h 10024"/>
                <a:gd name="connsiteX20" fmla="*/ 2213 w 10000"/>
                <a:gd name="connsiteY20" fmla="*/ 3118 h 10024"/>
                <a:gd name="connsiteX21" fmla="*/ 0 w 10000"/>
                <a:gd name="connsiteY21" fmla="*/ 3276 h 10024"/>
                <a:gd name="connsiteX22" fmla="*/ 0 w 10000"/>
                <a:gd name="connsiteY22" fmla="*/ 3290 h 10024"/>
                <a:gd name="connsiteX23" fmla="*/ 0 w 10000"/>
                <a:gd name="connsiteY23" fmla="*/ 3290 h 10024"/>
                <a:gd name="connsiteX24" fmla="*/ 369 w 10000"/>
                <a:gd name="connsiteY24" fmla="*/ 3549 h 10024"/>
                <a:gd name="connsiteX25" fmla="*/ 716 w 10000"/>
                <a:gd name="connsiteY25" fmla="*/ 3808 h 10024"/>
                <a:gd name="connsiteX26" fmla="*/ 1041 w 10000"/>
                <a:gd name="connsiteY26" fmla="*/ 4082 h 10024"/>
                <a:gd name="connsiteX27" fmla="*/ 1345 w 10000"/>
                <a:gd name="connsiteY27" fmla="*/ 4369 h 10024"/>
                <a:gd name="connsiteX28" fmla="*/ 1605 w 10000"/>
                <a:gd name="connsiteY28" fmla="*/ 4657 h 10024"/>
                <a:gd name="connsiteX29" fmla="*/ 1866 w 10000"/>
                <a:gd name="connsiteY29" fmla="*/ 4959 h 10024"/>
                <a:gd name="connsiteX30" fmla="*/ 2082 w 10000"/>
                <a:gd name="connsiteY30" fmla="*/ 5261 h 10024"/>
                <a:gd name="connsiteX31" fmla="*/ 2299 w 10000"/>
                <a:gd name="connsiteY31" fmla="*/ 5578 h 10024"/>
                <a:gd name="connsiteX32" fmla="*/ 2473 w 10000"/>
                <a:gd name="connsiteY32" fmla="*/ 5895 h 10024"/>
                <a:gd name="connsiteX33" fmla="*/ 2625 w 10000"/>
                <a:gd name="connsiteY33" fmla="*/ 6211 h 10024"/>
                <a:gd name="connsiteX34" fmla="*/ 2755 w 10000"/>
                <a:gd name="connsiteY34" fmla="*/ 6528 h 10024"/>
                <a:gd name="connsiteX35" fmla="*/ 2863 w 10000"/>
                <a:gd name="connsiteY35" fmla="*/ 6859 h 10024"/>
                <a:gd name="connsiteX36" fmla="*/ 2950 w 10000"/>
                <a:gd name="connsiteY36" fmla="*/ 7189 h 10024"/>
                <a:gd name="connsiteX37" fmla="*/ 2993 w 10000"/>
                <a:gd name="connsiteY37" fmla="*/ 7520 h 10024"/>
                <a:gd name="connsiteX38" fmla="*/ 3037 w 10000"/>
                <a:gd name="connsiteY38" fmla="*/ 7851 h 10024"/>
                <a:gd name="connsiteX39" fmla="*/ 3059 w 10000"/>
                <a:gd name="connsiteY39" fmla="*/ 8182 h 10024"/>
                <a:gd name="connsiteX40" fmla="*/ 3037 w 10000"/>
                <a:gd name="connsiteY40" fmla="*/ 8182 h 10024"/>
                <a:gd name="connsiteX41" fmla="*/ 3059 w 10000"/>
                <a:gd name="connsiteY41" fmla="*/ 8182 h 10024"/>
                <a:gd name="connsiteX42" fmla="*/ 3059 w 10000"/>
                <a:gd name="connsiteY42" fmla="*/ 8182 h 10024"/>
                <a:gd name="connsiteX43" fmla="*/ 3059 w 10000"/>
                <a:gd name="connsiteY43" fmla="*/ 8182 h 10024"/>
                <a:gd name="connsiteX44" fmla="*/ 3059 w 10000"/>
                <a:gd name="connsiteY44" fmla="*/ 8182 h 10024"/>
                <a:gd name="connsiteX45" fmla="*/ 4772 w 10000"/>
                <a:gd name="connsiteY45" fmla="*/ 9103 h 10024"/>
                <a:gd name="connsiteX46" fmla="*/ 6508 w 10000"/>
                <a:gd name="connsiteY46" fmla="*/ 10024 h 10024"/>
                <a:gd name="connsiteX47" fmla="*/ 8243 w 10000"/>
                <a:gd name="connsiteY47" fmla="*/ 9103 h 10024"/>
                <a:gd name="connsiteX48" fmla="*/ 9978 w 10000"/>
                <a:gd name="connsiteY48" fmla="*/ 8182 h 10024"/>
                <a:gd name="connsiteX49" fmla="*/ 10000 w 10000"/>
                <a:gd name="connsiteY49" fmla="*/ 8182 h 10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10000" h="10024">
                  <a:moveTo>
                    <a:pt x="10000" y="8182"/>
                  </a:moveTo>
                  <a:lnTo>
                    <a:pt x="10000" y="8182"/>
                  </a:lnTo>
                  <a:cubicBezTo>
                    <a:pt x="9993" y="8000"/>
                    <a:pt x="9985" y="7818"/>
                    <a:pt x="9978" y="7636"/>
                  </a:cubicBezTo>
                  <a:cubicBezTo>
                    <a:pt x="9956" y="7454"/>
                    <a:pt x="9935" y="7271"/>
                    <a:pt x="9913" y="7089"/>
                  </a:cubicBezTo>
                  <a:lnTo>
                    <a:pt x="9826" y="6528"/>
                  </a:lnTo>
                  <a:cubicBezTo>
                    <a:pt x="9776" y="6346"/>
                    <a:pt x="9725" y="6163"/>
                    <a:pt x="9675" y="5981"/>
                  </a:cubicBezTo>
                  <a:lnTo>
                    <a:pt x="9501" y="5448"/>
                  </a:lnTo>
                  <a:cubicBezTo>
                    <a:pt x="9429" y="5266"/>
                    <a:pt x="9356" y="5084"/>
                    <a:pt x="9284" y="4902"/>
                  </a:cubicBezTo>
                  <a:lnTo>
                    <a:pt x="9024" y="4369"/>
                  </a:lnTo>
                  <a:lnTo>
                    <a:pt x="8720" y="3851"/>
                  </a:lnTo>
                  <a:lnTo>
                    <a:pt x="8395" y="3333"/>
                  </a:lnTo>
                  <a:lnTo>
                    <a:pt x="8004" y="2830"/>
                  </a:lnTo>
                  <a:lnTo>
                    <a:pt x="7592" y="2326"/>
                  </a:lnTo>
                  <a:lnTo>
                    <a:pt x="7137" y="1837"/>
                  </a:lnTo>
                  <a:lnTo>
                    <a:pt x="6638" y="1362"/>
                  </a:lnTo>
                  <a:lnTo>
                    <a:pt x="6095" y="902"/>
                  </a:lnTo>
                  <a:lnTo>
                    <a:pt x="5531" y="456"/>
                  </a:lnTo>
                  <a:lnTo>
                    <a:pt x="4867" y="0"/>
                  </a:lnTo>
                  <a:cubicBezTo>
                    <a:pt x="4799" y="497"/>
                    <a:pt x="4714" y="936"/>
                    <a:pt x="4646" y="1433"/>
                  </a:cubicBezTo>
                  <a:cubicBezTo>
                    <a:pt x="4566" y="1922"/>
                    <a:pt x="4452" y="2435"/>
                    <a:pt x="4372" y="2924"/>
                  </a:cubicBezTo>
                  <a:lnTo>
                    <a:pt x="2213" y="3118"/>
                  </a:lnTo>
                  <a:lnTo>
                    <a:pt x="0" y="3276"/>
                  </a:lnTo>
                  <a:lnTo>
                    <a:pt x="0" y="3290"/>
                  </a:lnTo>
                  <a:lnTo>
                    <a:pt x="0" y="3290"/>
                  </a:lnTo>
                  <a:lnTo>
                    <a:pt x="369" y="3549"/>
                  </a:lnTo>
                  <a:lnTo>
                    <a:pt x="716" y="3808"/>
                  </a:lnTo>
                  <a:lnTo>
                    <a:pt x="1041" y="4082"/>
                  </a:lnTo>
                  <a:lnTo>
                    <a:pt x="1345" y="4369"/>
                  </a:lnTo>
                  <a:lnTo>
                    <a:pt x="1605" y="4657"/>
                  </a:lnTo>
                  <a:lnTo>
                    <a:pt x="1866" y="4959"/>
                  </a:lnTo>
                  <a:lnTo>
                    <a:pt x="2082" y="5261"/>
                  </a:lnTo>
                  <a:cubicBezTo>
                    <a:pt x="2154" y="5367"/>
                    <a:pt x="2227" y="5472"/>
                    <a:pt x="2299" y="5578"/>
                  </a:cubicBezTo>
                  <a:lnTo>
                    <a:pt x="2473" y="5895"/>
                  </a:lnTo>
                  <a:cubicBezTo>
                    <a:pt x="2524" y="6000"/>
                    <a:pt x="2574" y="6106"/>
                    <a:pt x="2625" y="6211"/>
                  </a:cubicBezTo>
                  <a:cubicBezTo>
                    <a:pt x="2668" y="6317"/>
                    <a:pt x="2712" y="6422"/>
                    <a:pt x="2755" y="6528"/>
                  </a:cubicBezTo>
                  <a:lnTo>
                    <a:pt x="2863" y="6859"/>
                  </a:lnTo>
                  <a:lnTo>
                    <a:pt x="2950" y="7189"/>
                  </a:lnTo>
                  <a:cubicBezTo>
                    <a:pt x="2964" y="7299"/>
                    <a:pt x="2979" y="7410"/>
                    <a:pt x="2993" y="7520"/>
                  </a:cubicBezTo>
                  <a:cubicBezTo>
                    <a:pt x="3008" y="7630"/>
                    <a:pt x="3022" y="7741"/>
                    <a:pt x="3037" y="7851"/>
                  </a:cubicBezTo>
                  <a:cubicBezTo>
                    <a:pt x="3044" y="7961"/>
                    <a:pt x="3052" y="8072"/>
                    <a:pt x="3059" y="8182"/>
                  </a:cubicBezTo>
                  <a:lnTo>
                    <a:pt x="3037" y="8182"/>
                  </a:lnTo>
                  <a:lnTo>
                    <a:pt x="3059" y="8182"/>
                  </a:lnTo>
                  <a:lnTo>
                    <a:pt x="3059" y="8182"/>
                  </a:lnTo>
                  <a:lnTo>
                    <a:pt x="3059" y="8182"/>
                  </a:lnTo>
                  <a:lnTo>
                    <a:pt x="3059" y="8182"/>
                  </a:lnTo>
                  <a:lnTo>
                    <a:pt x="4772" y="9103"/>
                  </a:lnTo>
                  <a:lnTo>
                    <a:pt x="6508" y="10024"/>
                  </a:lnTo>
                  <a:lnTo>
                    <a:pt x="8243" y="9103"/>
                  </a:lnTo>
                  <a:lnTo>
                    <a:pt x="9978" y="8182"/>
                  </a:lnTo>
                  <a:lnTo>
                    <a:pt x="10000" y="8182"/>
                  </a:lnTo>
                  <a:close/>
                </a:path>
              </a:pathLst>
            </a:custGeom>
            <a:solidFill>
              <a:schemeClr val="tx2"/>
            </a:solidFill>
            <a:ln w="3175">
              <a:noFill/>
              <a:prstDash val="solid"/>
              <a:round/>
              <a:headEnd/>
              <a:tailEnd/>
            </a:ln>
          </p:spPr>
          <p:txBody>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326" b="0" i="0" u="none" strike="noStrike" kern="0" cap="none" spc="0" normalizeH="0" baseline="0" noProof="0">
                <a:ln>
                  <a:noFill/>
                </a:ln>
                <a:solidFill>
                  <a:prstClr val="black"/>
                </a:solidFill>
                <a:effectLst/>
                <a:uLnTx/>
                <a:uFillTx/>
                <a:latin typeface="Segoe UI" charset="0"/>
                <a:ea typeface="Segoe UI" charset="0"/>
                <a:cs typeface="Segoe UI" charset="0"/>
              </a:endParaRPr>
            </a:p>
          </p:txBody>
        </p:sp>
        <p:sp>
          <p:nvSpPr>
            <p:cNvPr id="93" name="Freeform 10"/>
            <p:cNvSpPr>
              <a:spLocks/>
            </p:cNvSpPr>
            <p:nvPr/>
          </p:nvSpPr>
          <p:spPr bwMode="auto">
            <a:xfrm rot="18900000">
              <a:off x="6859358" y="4319651"/>
              <a:ext cx="1958936" cy="1282777"/>
            </a:xfrm>
            <a:custGeom>
              <a:avLst/>
              <a:gdLst/>
              <a:ahLst/>
              <a:cxnLst>
                <a:cxn ang="0">
                  <a:pos x="256" y="922"/>
                </a:cxn>
                <a:cxn ang="0">
                  <a:pos x="256" y="922"/>
                </a:cxn>
                <a:cxn ang="0">
                  <a:pos x="332" y="920"/>
                </a:cxn>
                <a:cxn ang="0">
                  <a:pos x="408" y="914"/>
                </a:cxn>
                <a:cxn ang="0">
                  <a:pos x="486" y="906"/>
                </a:cxn>
                <a:cxn ang="0">
                  <a:pos x="562" y="892"/>
                </a:cxn>
                <a:cxn ang="0">
                  <a:pos x="636" y="876"/>
                </a:cxn>
                <a:cxn ang="0">
                  <a:pos x="712" y="856"/>
                </a:cxn>
                <a:cxn ang="0">
                  <a:pos x="786" y="832"/>
                </a:cxn>
                <a:cxn ang="0">
                  <a:pos x="858" y="804"/>
                </a:cxn>
                <a:cxn ang="0">
                  <a:pos x="930" y="774"/>
                </a:cxn>
                <a:cxn ang="0">
                  <a:pos x="1000" y="738"/>
                </a:cxn>
                <a:cxn ang="0">
                  <a:pos x="1070" y="700"/>
                </a:cxn>
                <a:cxn ang="0">
                  <a:pos x="1138" y="658"/>
                </a:cxn>
                <a:cxn ang="0">
                  <a:pos x="1204" y="612"/>
                </a:cxn>
                <a:cxn ang="0">
                  <a:pos x="1268" y="562"/>
                </a:cxn>
                <a:cxn ang="0">
                  <a:pos x="1330" y="510"/>
                </a:cxn>
                <a:cxn ang="0">
                  <a:pos x="1390" y="452"/>
                </a:cxn>
                <a:cxn ang="0">
                  <a:pos x="1186" y="430"/>
                </a:cxn>
                <a:cxn ang="0">
                  <a:pos x="982" y="408"/>
                </a:cxn>
                <a:cxn ang="0">
                  <a:pos x="960" y="204"/>
                </a:cxn>
                <a:cxn ang="0">
                  <a:pos x="938" y="0"/>
                </a:cxn>
                <a:cxn ang="0">
                  <a:pos x="936" y="0"/>
                </a:cxn>
                <a:cxn ang="0">
                  <a:pos x="936" y="0"/>
                </a:cxn>
                <a:cxn ang="0">
                  <a:pos x="900" y="34"/>
                </a:cxn>
                <a:cxn ang="0">
                  <a:pos x="864" y="66"/>
                </a:cxn>
                <a:cxn ang="0">
                  <a:pos x="826" y="96"/>
                </a:cxn>
                <a:cxn ang="0">
                  <a:pos x="786" y="124"/>
                </a:cxn>
                <a:cxn ang="0">
                  <a:pos x="746" y="148"/>
                </a:cxn>
                <a:cxn ang="0">
                  <a:pos x="704" y="172"/>
                </a:cxn>
                <a:cxn ang="0">
                  <a:pos x="662" y="192"/>
                </a:cxn>
                <a:cxn ang="0">
                  <a:pos x="618" y="212"/>
                </a:cxn>
                <a:cxn ang="0">
                  <a:pos x="574" y="228"/>
                </a:cxn>
                <a:cxn ang="0">
                  <a:pos x="530" y="242"/>
                </a:cxn>
                <a:cxn ang="0">
                  <a:pos x="486" y="254"/>
                </a:cxn>
                <a:cxn ang="0">
                  <a:pos x="440" y="264"/>
                </a:cxn>
                <a:cxn ang="0">
                  <a:pos x="394" y="272"/>
                </a:cxn>
                <a:cxn ang="0">
                  <a:pos x="348" y="278"/>
                </a:cxn>
                <a:cxn ang="0">
                  <a:pos x="302" y="280"/>
                </a:cxn>
                <a:cxn ang="0">
                  <a:pos x="256" y="282"/>
                </a:cxn>
                <a:cxn ang="0">
                  <a:pos x="256" y="282"/>
                </a:cxn>
                <a:cxn ang="0">
                  <a:pos x="256" y="282"/>
                </a:cxn>
                <a:cxn ang="0">
                  <a:pos x="256" y="282"/>
                </a:cxn>
                <a:cxn ang="0">
                  <a:pos x="256" y="282"/>
                </a:cxn>
                <a:cxn ang="0">
                  <a:pos x="256" y="282"/>
                </a:cxn>
                <a:cxn ang="0">
                  <a:pos x="128" y="440"/>
                </a:cxn>
                <a:cxn ang="0">
                  <a:pos x="0" y="600"/>
                </a:cxn>
                <a:cxn ang="0">
                  <a:pos x="128" y="760"/>
                </a:cxn>
                <a:cxn ang="0">
                  <a:pos x="256" y="920"/>
                </a:cxn>
                <a:cxn ang="0">
                  <a:pos x="256" y="922"/>
                </a:cxn>
              </a:cxnLst>
              <a:rect l="0" t="0" r="r" b="b"/>
              <a:pathLst>
                <a:path w="1390" h="922">
                  <a:moveTo>
                    <a:pt x="256" y="922"/>
                  </a:moveTo>
                  <a:lnTo>
                    <a:pt x="256" y="922"/>
                  </a:lnTo>
                  <a:lnTo>
                    <a:pt x="332" y="920"/>
                  </a:lnTo>
                  <a:lnTo>
                    <a:pt x="408" y="914"/>
                  </a:lnTo>
                  <a:lnTo>
                    <a:pt x="486" y="906"/>
                  </a:lnTo>
                  <a:lnTo>
                    <a:pt x="562" y="892"/>
                  </a:lnTo>
                  <a:lnTo>
                    <a:pt x="636" y="876"/>
                  </a:lnTo>
                  <a:lnTo>
                    <a:pt x="712" y="856"/>
                  </a:lnTo>
                  <a:lnTo>
                    <a:pt x="786" y="832"/>
                  </a:lnTo>
                  <a:lnTo>
                    <a:pt x="858" y="804"/>
                  </a:lnTo>
                  <a:lnTo>
                    <a:pt x="930" y="774"/>
                  </a:lnTo>
                  <a:lnTo>
                    <a:pt x="1000" y="738"/>
                  </a:lnTo>
                  <a:lnTo>
                    <a:pt x="1070" y="700"/>
                  </a:lnTo>
                  <a:lnTo>
                    <a:pt x="1138" y="658"/>
                  </a:lnTo>
                  <a:lnTo>
                    <a:pt x="1204" y="612"/>
                  </a:lnTo>
                  <a:lnTo>
                    <a:pt x="1268" y="562"/>
                  </a:lnTo>
                  <a:lnTo>
                    <a:pt x="1330" y="510"/>
                  </a:lnTo>
                  <a:lnTo>
                    <a:pt x="1390" y="452"/>
                  </a:lnTo>
                  <a:lnTo>
                    <a:pt x="1186" y="430"/>
                  </a:lnTo>
                  <a:lnTo>
                    <a:pt x="982" y="408"/>
                  </a:lnTo>
                  <a:lnTo>
                    <a:pt x="960" y="204"/>
                  </a:lnTo>
                  <a:lnTo>
                    <a:pt x="938" y="0"/>
                  </a:lnTo>
                  <a:lnTo>
                    <a:pt x="936" y="0"/>
                  </a:lnTo>
                  <a:lnTo>
                    <a:pt x="936" y="0"/>
                  </a:lnTo>
                  <a:lnTo>
                    <a:pt x="900" y="34"/>
                  </a:lnTo>
                  <a:lnTo>
                    <a:pt x="864" y="66"/>
                  </a:lnTo>
                  <a:lnTo>
                    <a:pt x="826" y="96"/>
                  </a:lnTo>
                  <a:lnTo>
                    <a:pt x="786" y="124"/>
                  </a:lnTo>
                  <a:lnTo>
                    <a:pt x="746" y="148"/>
                  </a:lnTo>
                  <a:lnTo>
                    <a:pt x="704" y="172"/>
                  </a:lnTo>
                  <a:lnTo>
                    <a:pt x="662" y="192"/>
                  </a:lnTo>
                  <a:lnTo>
                    <a:pt x="618" y="212"/>
                  </a:lnTo>
                  <a:lnTo>
                    <a:pt x="574" y="228"/>
                  </a:lnTo>
                  <a:lnTo>
                    <a:pt x="530" y="242"/>
                  </a:lnTo>
                  <a:lnTo>
                    <a:pt x="486" y="254"/>
                  </a:lnTo>
                  <a:lnTo>
                    <a:pt x="440" y="264"/>
                  </a:lnTo>
                  <a:lnTo>
                    <a:pt x="394" y="272"/>
                  </a:lnTo>
                  <a:lnTo>
                    <a:pt x="348" y="278"/>
                  </a:lnTo>
                  <a:lnTo>
                    <a:pt x="302" y="280"/>
                  </a:lnTo>
                  <a:lnTo>
                    <a:pt x="256" y="282"/>
                  </a:lnTo>
                  <a:lnTo>
                    <a:pt x="256" y="282"/>
                  </a:lnTo>
                  <a:lnTo>
                    <a:pt x="256" y="282"/>
                  </a:lnTo>
                  <a:lnTo>
                    <a:pt x="256" y="282"/>
                  </a:lnTo>
                  <a:lnTo>
                    <a:pt x="256" y="282"/>
                  </a:lnTo>
                  <a:lnTo>
                    <a:pt x="256" y="282"/>
                  </a:lnTo>
                  <a:lnTo>
                    <a:pt x="128" y="440"/>
                  </a:lnTo>
                  <a:lnTo>
                    <a:pt x="0" y="600"/>
                  </a:lnTo>
                  <a:lnTo>
                    <a:pt x="128" y="760"/>
                  </a:lnTo>
                  <a:lnTo>
                    <a:pt x="256" y="920"/>
                  </a:lnTo>
                  <a:lnTo>
                    <a:pt x="256" y="922"/>
                  </a:lnTo>
                  <a:close/>
                </a:path>
              </a:pathLst>
            </a:custGeom>
            <a:solidFill>
              <a:schemeClr val="accent2"/>
            </a:solidFill>
            <a:ln w="3175">
              <a:noFill/>
              <a:prstDash val="solid"/>
              <a:round/>
              <a:headEnd/>
              <a:tailEnd/>
            </a:ln>
          </p:spPr>
          <p:txBody>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326" b="0" i="0" u="none" strike="noStrike" kern="0" cap="none" spc="0" normalizeH="0" baseline="0" noProof="0">
                <a:ln>
                  <a:noFill/>
                </a:ln>
                <a:solidFill>
                  <a:prstClr val="black"/>
                </a:solidFill>
                <a:effectLst/>
                <a:uLnTx/>
                <a:uFillTx/>
                <a:latin typeface="Segoe UI" charset="0"/>
                <a:ea typeface="Segoe UI" charset="0"/>
                <a:cs typeface="Segoe UI" charset="0"/>
              </a:endParaRPr>
            </a:p>
          </p:txBody>
        </p:sp>
        <p:sp>
          <p:nvSpPr>
            <p:cNvPr id="80" name="TextBox 79"/>
            <p:cNvSpPr txBox="1"/>
            <p:nvPr/>
          </p:nvSpPr>
          <p:spPr>
            <a:xfrm rot="4616507">
              <a:off x="6914659" y="3737147"/>
              <a:ext cx="1804435" cy="372313"/>
            </a:xfrm>
            <a:prstGeom prst="rect">
              <a:avLst/>
            </a:prstGeom>
            <a:noFill/>
          </p:spPr>
          <p:txBody>
            <a:bodyPr wrap="square" rtlCol="0">
              <a:prstTxWarp prst="textArchUp">
                <a:avLst/>
              </a:prstTxWarp>
              <a:spAutoFit/>
            </a:bodyPr>
            <a:lstStyle/>
            <a:p>
              <a:pPr marL="0" marR="0" lvl="0" indent="0" algn="ctr" defTabSz="932418"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Segoe UI" charset="0"/>
                  <a:cs typeface="Segoe UI" charset="0"/>
                </a:rPr>
                <a:t>MONITOR</a:t>
              </a:r>
            </a:p>
          </p:txBody>
        </p:sp>
        <p:sp>
          <p:nvSpPr>
            <p:cNvPr id="81" name="TextBox 80"/>
            <p:cNvSpPr txBox="1"/>
            <p:nvPr/>
          </p:nvSpPr>
          <p:spPr>
            <a:xfrm rot="3169266">
              <a:off x="4173967" y="5106382"/>
              <a:ext cx="1569867" cy="372312"/>
            </a:xfrm>
            <a:prstGeom prst="rect">
              <a:avLst/>
            </a:prstGeom>
            <a:noFill/>
          </p:spPr>
          <p:txBody>
            <a:bodyPr wrap="square" rtlCol="0">
              <a:prstTxWarp prst="textArchDown">
                <a:avLst/>
              </a:prstTxWarp>
              <a:spAutoFit/>
            </a:bodyPr>
            <a:lstStyle/>
            <a:p>
              <a:pPr marL="0" marR="0" lvl="0" indent="0" algn="ctr" defTabSz="932418"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Segoe UI" charset="0"/>
                  <a:cs typeface="Segoe UI" charset="0"/>
                </a:rPr>
                <a:t>SECURE</a:t>
              </a:r>
            </a:p>
          </p:txBody>
        </p:sp>
        <p:sp>
          <p:nvSpPr>
            <p:cNvPr id="82" name="TextBox 81"/>
            <p:cNvSpPr txBox="1"/>
            <p:nvPr/>
          </p:nvSpPr>
          <p:spPr>
            <a:xfrm rot="19153604">
              <a:off x="6462950" y="5392513"/>
              <a:ext cx="1639136" cy="372314"/>
            </a:xfrm>
            <a:prstGeom prst="rect">
              <a:avLst/>
            </a:prstGeom>
            <a:noFill/>
          </p:spPr>
          <p:txBody>
            <a:bodyPr wrap="square" rtlCol="0">
              <a:prstTxWarp prst="textArchDown">
                <a:avLst>
                  <a:gd name="adj" fmla="val 20622710"/>
                </a:avLst>
              </a:prstTxWarp>
              <a:spAutoFit/>
            </a:bodyPr>
            <a:lstStyle/>
            <a:p>
              <a:pPr marL="0" marR="0" lvl="0" indent="0" algn="ctr" defTabSz="932418"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Segoe UI" charset="0"/>
                  <a:cs typeface="Segoe UI" charset="0"/>
                </a:rPr>
                <a:t>PROTECT</a:t>
              </a:r>
            </a:p>
          </p:txBody>
        </p:sp>
        <p:sp>
          <p:nvSpPr>
            <p:cNvPr id="83" name="TextBox 82"/>
            <p:cNvSpPr txBox="1"/>
            <p:nvPr/>
          </p:nvSpPr>
          <p:spPr>
            <a:xfrm rot="18160028">
              <a:off x="4124232" y="3283209"/>
              <a:ext cx="1628467" cy="372312"/>
            </a:xfrm>
            <a:prstGeom prst="rect">
              <a:avLst/>
            </a:prstGeom>
            <a:noFill/>
          </p:spPr>
          <p:txBody>
            <a:bodyPr wrap="square" rtlCol="0">
              <a:prstTxWarp prst="textArchUp">
                <a:avLst>
                  <a:gd name="adj" fmla="val 9731060"/>
                </a:avLst>
              </a:prstTxWarp>
              <a:spAutoFit/>
            </a:bodyPr>
            <a:lstStyle/>
            <a:p>
              <a:pPr marL="0" marR="0" lvl="0" indent="0" algn="ctr" defTabSz="932418"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Segoe UI" charset="0"/>
                  <a:cs typeface="Segoe UI" charset="0"/>
                </a:rPr>
                <a:t>GOVERN</a:t>
              </a:r>
            </a:p>
          </p:txBody>
        </p:sp>
        <p:sp>
          <p:nvSpPr>
            <p:cNvPr id="84" name="TextBox 83"/>
            <p:cNvSpPr txBox="1"/>
            <p:nvPr/>
          </p:nvSpPr>
          <p:spPr>
            <a:xfrm rot="20450695">
              <a:off x="5229208" y="2570776"/>
              <a:ext cx="1341332" cy="406662"/>
            </a:xfrm>
            <a:prstGeom prst="rect">
              <a:avLst/>
            </a:prstGeom>
            <a:noFill/>
          </p:spPr>
          <p:txBody>
            <a:bodyPr wrap="square" rtlCol="0">
              <a:prstTxWarp prst="textArchUp">
                <a:avLst/>
              </a:prstTxWarp>
              <a:spAutoFit/>
            </a:bodyPr>
            <a:lstStyle/>
            <a:p>
              <a:pPr marL="0" marR="0" lvl="0" indent="0" algn="ctr" defTabSz="932418"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Segoe UI" charset="0"/>
                  <a:cs typeface="Segoe UI" charset="0"/>
                </a:rPr>
                <a:t>BUILD</a:t>
              </a:r>
            </a:p>
          </p:txBody>
        </p:sp>
        <p:sp>
          <p:nvSpPr>
            <p:cNvPr id="85" name="TextBox 84"/>
            <p:cNvSpPr txBox="1"/>
            <p:nvPr/>
          </p:nvSpPr>
          <p:spPr>
            <a:xfrm rot="1872841">
              <a:off x="6230211" y="2716486"/>
              <a:ext cx="1691266" cy="459917"/>
            </a:xfrm>
            <a:prstGeom prst="rect">
              <a:avLst/>
            </a:prstGeom>
            <a:noFill/>
          </p:spPr>
          <p:txBody>
            <a:bodyPr wrap="square" rtlCol="0">
              <a:prstTxWarp prst="textArchUp">
                <a:avLst/>
              </a:prstTxWarp>
              <a:spAutoFit/>
            </a:bodyPr>
            <a:lstStyle/>
            <a:p>
              <a:pPr marL="0" marR="0" lvl="0" indent="0" algn="ctr" defTabSz="932418"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Segoe UI" charset="0"/>
                  <a:cs typeface="Segoe UI" charset="0"/>
                </a:rPr>
                <a:t>CONFIG</a:t>
              </a:r>
            </a:p>
          </p:txBody>
        </p:sp>
        <p:sp>
          <p:nvSpPr>
            <p:cNvPr id="62" name="TextBox 61"/>
            <p:cNvSpPr txBox="1"/>
            <p:nvPr/>
          </p:nvSpPr>
          <p:spPr>
            <a:xfrm>
              <a:off x="9517649" y="3701595"/>
              <a:ext cx="963160" cy="286266"/>
            </a:xfrm>
            <a:prstGeom prst="rect">
              <a:avLst/>
            </a:prstGeom>
            <a:noFill/>
          </p:spPr>
          <p:txBody>
            <a:bodyPr wrap="square" rtlCol="0">
              <a:spAutoFit/>
            </a:bodyPr>
            <a:lstStyle/>
            <a:p>
              <a:pPr marL="0" marR="0" lvl="0" indent="0" algn="ctr" defTabSz="932418" rtl="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a:ln>
                    <a:noFill/>
                  </a:ln>
                  <a:gradFill>
                    <a:gsLst>
                      <a:gs pos="1250">
                        <a:srgbClr val="505050"/>
                      </a:gs>
                      <a:gs pos="100000">
                        <a:srgbClr val="505050"/>
                      </a:gs>
                    </a:gsLst>
                    <a:lin ang="5400000" scaled="0"/>
                  </a:gradFill>
                  <a:effectLst/>
                  <a:uLnTx/>
                  <a:uFillTx/>
                  <a:latin typeface="Segoe UI"/>
                  <a:ea typeface="Segoe UI" charset="0"/>
                  <a:cs typeface="Segoe UI" charset="0"/>
                </a:rPr>
                <a:t>ALERTS</a:t>
              </a:r>
            </a:p>
          </p:txBody>
        </p:sp>
        <p:sp>
          <p:nvSpPr>
            <p:cNvPr id="125" name="TextBox 124"/>
            <p:cNvSpPr txBox="1"/>
            <p:nvPr/>
          </p:nvSpPr>
          <p:spPr>
            <a:xfrm>
              <a:off x="9012382" y="4587124"/>
              <a:ext cx="1141776" cy="286266"/>
            </a:xfrm>
            <a:prstGeom prst="rect">
              <a:avLst/>
            </a:prstGeom>
            <a:noFill/>
          </p:spPr>
          <p:txBody>
            <a:bodyPr wrap="square" rtlCol="0">
              <a:spAutoFit/>
            </a:bodyPr>
            <a:lstStyle/>
            <a:p>
              <a:pPr marL="0" marR="0" lvl="0" indent="0" algn="ctr" defTabSz="932418" rtl="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a:ln>
                    <a:noFill/>
                  </a:ln>
                  <a:gradFill>
                    <a:gsLst>
                      <a:gs pos="1250">
                        <a:srgbClr val="505050"/>
                      </a:gs>
                      <a:gs pos="100000">
                        <a:srgbClr val="505050"/>
                      </a:gs>
                    </a:gsLst>
                    <a:lin ang="5400000" scaled="0"/>
                  </a:gradFill>
                  <a:effectLst/>
                  <a:uLnTx/>
                  <a:uFillTx/>
                  <a:latin typeface="Segoe UI"/>
                  <a:ea typeface="Segoe UI" charset="0"/>
                  <a:cs typeface="Segoe UI" charset="0"/>
                </a:rPr>
                <a:t>DISCOVERY</a:t>
              </a:r>
            </a:p>
          </p:txBody>
        </p:sp>
        <p:sp>
          <p:nvSpPr>
            <p:cNvPr id="133" name="TextBox 132"/>
            <p:cNvSpPr txBox="1"/>
            <p:nvPr/>
          </p:nvSpPr>
          <p:spPr>
            <a:xfrm>
              <a:off x="8383681" y="3704111"/>
              <a:ext cx="1141776" cy="286266"/>
            </a:xfrm>
            <a:prstGeom prst="rect">
              <a:avLst/>
            </a:prstGeom>
            <a:noFill/>
          </p:spPr>
          <p:txBody>
            <a:bodyPr wrap="square" rtlCol="0">
              <a:spAutoFit/>
            </a:bodyPr>
            <a:lstStyle/>
            <a:p>
              <a:pPr marL="0" marR="0" lvl="0" indent="0" algn="ctr" defTabSz="932418" rtl="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a:ln>
                    <a:noFill/>
                  </a:ln>
                  <a:gradFill>
                    <a:gsLst>
                      <a:gs pos="1250">
                        <a:srgbClr val="505050"/>
                      </a:gs>
                      <a:gs pos="100000">
                        <a:srgbClr val="505050"/>
                      </a:gs>
                    </a:gsLst>
                    <a:lin ang="5400000" scaled="0"/>
                  </a:gradFill>
                  <a:effectLst/>
                  <a:uLnTx/>
                  <a:uFillTx/>
                  <a:latin typeface="Segoe UI"/>
                  <a:ea typeface="Segoe UI" charset="0"/>
                  <a:cs typeface="Segoe UI" charset="0"/>
                </a:rPr>
                <a:t>ANALYTICS</a:t>
              </a:r>
            </a:p>
          </p:txBody>
        </p:sp>
        <p:sp>
          <p:nvSpPr>
            <p:cNvPr id="54" name="TextBox 53"/>
            <p:cNvSpPr txBox="1"/>
            <p:nvPr/>
          </p:nvSpPr>
          <p:spPr>
            <a:xfrm>
              <a:off x="8111232" y="5980960"/>
              <a:ext cx="1157721" cy="286266"/>
            </a:xfrm>
            <a:prstGeom prst="rect">
              <a:avLst/>
            </a:prstGeom>
            <a:noFill/>
          </p:spPr>
          <p:txBody>
            <a:bodyPr wrap="square" rtlCol="0">
              <a:spAutoFit/>
            </a:bodyPr>
            <a:lstStyle/>
            <a:p>
              <a:pPr marL="0" marR="0" lvl="0" indent="0" algn="ctr" defTabSz="932418" rtl="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a:ln>
                    <a:noFill/>
                  </a:ln>
                  <a:gradFill>
                    <a:gsLst>
                      <a:gs pos="1250">
                        <a:srgbClr val="505050"/>
                      </a:gs>
                      <a:gs pos="100000">
                        <a:srgbClr val="505050"/>
                      </a:gs>
                    </a:gsLst>
                    <a:lin ang="5400000" scaled="0"/>
                  </a:gradFill>
                  <a:effectLst/>
                  <a:uLnTx/>
                  <a:uFillTx/>
                  <a:latin typeface="Segoe UI"/>
                  <a:ea typeface="Segoe UI" charset="0"/>
                  <a:cs typeface="Segoe UI" charset="0"/>
                </a:rPr>
                <a:t>BACKUP</a:t>
              </a:r>
            </a:p>
          </p:txBody>
        </p:sp>
        <p:sp>
          <p:nvSpPr>
            <p:cNvPr id="55" name="TextBox 54"/>
            <p:cNvSpPr txBox="1"/>
            <p:nvPr/>
          </p:nvSpPr>
          <p:spPr>
            <a:xfrm>
              <a:off x="9135890" y="5989785"/>
              <a:ext cx="963160" cy="286266"/>
            </a:xfrm>
            <a:prstGeom prst="rect">
              <a:avLst/>
            </a:prstGeom>
            <a:noFill/>
          </p:spPr>
          <p:txBody>
            <a:bodyPr wrap="square" rtlCol="0">
              <a:spAutoFit/>
            </a:bodyPr>
            <a:lstStyle/>
            <a:p>
              <a:pPr marL="0" marR="0" lvl="0" indent="0" algn="ctr" defTabSz="932418" rtl="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a:ln>
                    <a:noFill/>
                  </a:ln>
                  <a:gradFill>
                    <a:gsLst>
                      <a:gs pos="1250">
                        <a:srgbClr val="505050"/>
                      </a:gs>
                      <a:gs pos="100000">
                        <a:srgbClr val="505050"/>
                      </a:gs>
                    </a:gsLst>
                    <a:lin ang="5400000" scaled="0"/>
                  </a:gradFill>
                  <a:effectLst/>
                  <a:uLnTx/>
                  <a:uFillTx/>
                  <a:latin typeface="Segoe UI"/>
                  <a:ea typeface="Segoe UI" charset="0"/>
                  <a:cs typeface="Segoe UI" charset="0"/>
                </a:rPr>
                <a:t>RECOVERY</a:t>
              </a:r>
            </a:p>
          </p:txBody>
        </p:sp>
        <p:sp>
          <p:nvSpPr>
            <p:cNvPr id="110" name="Rectangle 109"/>
            <p:cNvSpPr/>
            <p:nvPr/>
          </p:nvSpPr>
          <p:spPr>
            <a:xfrm flipH="1">
              <a:off x="8506188" y="5278073"/>
              <a:ext cx="276315" cy="595371"/>
            </a:xfrm>
            <a:prstGeom prst="rect">
              <a:avLst/>
            </a:prstGeom>
            <a:noFill/>
            <a:ln w="1905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white"/>
                </a:solidFill>
                <a:effectLst/>
                <a:uLnTx/>
                <a:uFillTx/>
                <a:latin typeface="Segoe UI" charset="0"/>
                <a:ea typeface="Segoe UI" charset="0"/>
                <a:cs typeface="Segoe UI" charset="0"/>
              </a:endParaRPr>
            </a:p>
          </p:txBody>
        </p:sp>
        <p:cxnSp>
          <p:nvCxnSpPr>
            <p:cNvPr id="111" name="Straight Connector 110"/>
            <p:cNvCxnSpPr/>
            <p:nvPr/>
          </p:nvCxnSpPr>
          <p:spPr>
            <a:xfrm flipH="1">
              <a:off x="8560015" y="5398707"/>
              <a:ext cx="168419" cy="0"/>
            </a:xfrm>
            <a:prstGeom prst="line">
              <a:avLst/>
            </a:prstGeom>
            <a:ln w="19050">
              <a:solidFill>
                <a:srgbClr val="0078D7"/>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p:nvCxnSpPr>
          <p:spPr>
            <a:xfrm flipH="1">
              <a:off x="8560015" y="5720325"/>
              <a:ext cx="168419" cy="0"/>
            </a:xfrm>
            <a:prstGeom prst="line">
              <a:avLst/>
            </a:prstGeom>
            <a:ln w="19050">
              <a:solidFill>
                <a:srgbClr val="0078D7"/>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p:nvPr/>
          </p:nvCxnSpPr>
          <p:spPr>
            <a:xfrm flipH="1">
              <a:off x="8560137" y="5785564"/>
              <a:ext cx="168419" cy="0"/>
            </a:xfrm>
            <a:prstGeom prst="line">
              <a:avLst/>
            </a:prstGeom>
            <a:ln w="19050">
              <a:solidFill>
                <a:srgbClr val="0078D7"/>
              </a:solidFill>
            </a:ln>
          </p:spPr>
          <p:style>
            <a:lnRef idx="1">
              <a:schemeClr val="accent1"/>
            </a:lnRef>
            <a:fillRef idx="0">
              <a:schemeClr val="accent1"/>
            </a:fillRef>
            <a:effectRef idx="0">
              <a:schemeClr val="accent1"/>
            </a:effectRef>
            <a:fontRef idx="minor">
              <a:schemeClr val="tx1"/>
            </a:fontRef>
          </p:style>
        </p:cxnSp>
        <p:grpSp>
          <p:nvGrpSpPr>
            <p:cNvPr id="143" name="Group 142"/>
            <p:cNvGrpSpPr/>
            <p:nvPr/>
          </p:nvGrpSpPr>
          <p:grpSpPr>
            <a:xfrm>
              <a:off x="8550524" y="5554216"/>
              <a:ext cx="349863" cy="349863"/>
              <a:chOff x="13663613" y="1489075"/>
              <a:chExt cx="6210301" cy="6210301"/>
            </a:xfrm>
            <a:solidFill>
              <a:schemeClr val="accent2"/>
            </a:solidFill>
          </p:grpSpPr>
          <p:sp>
            <p:nvSpPr>
              <p:cNvPr id="144" name="Freeform 43"/>
              <p:cNvSpPr>
                <a:spLocks/>
              </p:cNvSpPr>
              <p:nvPr/>
            </p:nvSpPr>
            <p:spPr bwMode="auto">
              <a:xfrm>
                <a:off x="13663613" y="2503488"/>
                <a:ext cx="1633538" cy="2012950"/>
              </a:xfrm>
              <a:custGeom>
                <a:avLst/>
                <a:gdLst>
                  <a:gd name="T0" fmla="*/ 435 w 435"/>
                  <a:gd name="T1" fmla="*/ 219 h 536"/>
                  <a:gd name="T2" fmla="*/ 216 w 435"/>
                  <a:gd name="T3" fmla="*/ 0 h 536"/>
                  <a:gd name="T4" fmla="*/ 0 w 435"/>
                  <a:gd name="T5" fmla="*/ 536 h 536"/>
                  <a:gd name="T6" fmla="*/ 310 w 435"/>
                  <a:gd name="T7" fmla="*/ 536 h 536"/>
                  <a:gd name="T8" fmla="*/ 435 w 435"/>
                  <a:gd name="T9" fmla="*/ 219 h 536"/>
                </a:gdLst>
                <a:ahLst/>
                <a:cxnLst>
                  <a:cxn ang="0">
                    <a:pos x="T0" y="T1"/>
                  </a:cxn>
                  <a:cxn ang="0">
                    <a:pos x="T2" y="T3"/>
                  </a:cxn>
                  <a:cxn ang="0">
                    <a:pos x="T4" y="T5"/>
                  </a:cxn>
                  <a:cxn ang="0">
                    <a:pos x="T6" y="T7"/>
                  </a:cxn>
                  <a:cxn ang="0">
                    <a:pos x="T8" y="T9"/>
                  </a:cxn>
                </a:cxnLst>
                <a:rect l="0" t="0" r="r" b="b"/>
                <a:pathLst>
                  <a:path w="435" h="536">
                    <a:moveTo>
                      <a:pt x="435" y="219"/>
                    </a:moveTo>
                    <a:cubicBezTo>
                      <a:pt x="216" y="0"/>
                      <a:pt x="216" y="0"/>
                      <a:pt x="216" y="0"/>
                    </a:cubicBezTo>
                    <a:cubicBezTo>
                      <a:pt x="86" y="142"/>
                      <a:pt x="5" y="330"/>
                      <a:pt x="0" y="536"/>
                    </a:cubicBezTo>
                    <a:cubicBezTo>
                      <a:pt x="310" y="536"/>
                      <a:pt x="310" y="536"/>
                      <a:pt x="310" y="536"/>
                    </a:cubicBezTo>
                    <a:cubicBezTo>
                      <a:pt x="315" y="415"/>
                      <a:pt x="361" y="305"/>
                      <a:pt x="435" y="2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white"/>
                  </a:solidFill>
                  <a:effectLst/>
                  <a:uLnTx/>
                  <a:uFillTx/>
                  <a:latin typeface="Calibri"/>
                  <a:ea typeface="+mn-ea"/>
                  <a:cs typeface="+mn-cs"/>
                </a:endParaRPr>
              </a:p>
            </p:txBody>
          </p:sp>
          <p:sp>
            <p:nvSpPr>
              <p:cNvPr id="145" name="Freeform 44"/>
              <p:cNvSpPr>
                <a:spLocks/>
              </p:cNvSpPr>
              <p:nvPr/>
            </p:nvSpPr>
            <p:spPr bwMode="auto">
              <a:xfrm>
                <a:off x="14636751" y="1489075"/>
                <a:ext cx="2017713" cy="1671638"/>
              </a:xfrm>
              <a:custGeom>
                <a:avLst/>
                <a:gdLst>
                  <a:gd name="T0" fmla="*/ 219 w 537"/>
                  <a:gd name="T1" fmla="*/ 445 h 445"/>
                  <a:gd name="T2" fmla="*/ 537 w 537"/>
                  <a:gd name="T3" fmla="*/ 310 h 445"/>
                  <a:gd name="T4" fmla="*/ 537 w 537"/>
                  <a:gd name="T5" fmla="*/ 0 h 445"/>
                  <a:gd name="T6" fmla="*/ 0 w 537"/>
                  <a:gd name="T7" fmla="*/ 226 h 445"/>
                  <a:gd name="T8" fmla="*/ 219 w 537"/>
                  <a:gd name="T9" fmla="*/ 445 h 445"/>
                </a:gdLst>
                <a:ahLst/>
                <a:cxnLst>
                  <a:cxn ang="0">
                    <a:pos x="T0" y="T1"/>
                  </a:cxn>
                  <a:cxn ang="0">
                    <a:pos x="T2" y="T3"/>
                  </a:cxn>
                  <a:cxn ang="0">
                    <a:pos x="T4" y="T5"/>
                  </a:cxn>
                  <a:cxn ang="0">
                    <a:pos x="T6" y="T7"/>
                  </a:cxn>
                  <a:cxn ang="0">
                    <a:pos x="T8" y="T9"/>
                  </a:cxn>
                </a:cxnLst>
                <a:rect l="0" t="0" r="r" b="b"/>
                <a:pathLst>
                  <a:path w="537" h="445">
                    <a:moveTo>
                      <a:pt x="219" y="445"/>
                    </a:moveTo>
                    <a:cubicBezTo>
                      <a:pt x="304" y="367"/>
                      <a:pt x="415" y="317"/>
                      <a:pt x="537" y="310"/>
                    </a:cubicBezTo>
                    <a:cubicBezTo>
                      <a:pt x="537" y="0"/>
                      <a:pt x="537" y="0"/>
                      <a:pt x="537" y="0"/>
                    </a:cubicBezTo>
                    <a:cubicBezTo>
                      <a:pt x="329" y="8"/>
                      <a:pt x="141" y="92"/>
                      <a:pt x="0" y="226"/>
                    </a:cubicBezTo>
                    <a:lnTo>
                      <a:pt x="219" y="4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white"/>
                  </a:solidFill>
                  <a:effectLst/>
                  <a:uLnTx/>
                  <a:uFillTx/>
                  <a:latin typeface="Calibri"/>
                  <a:ea typeface="+mn-ea"/>
                  <a:cs typeface="+mn-cs"/>
                </a:endParaRPr>
              </a:p>
            </p:txBody>
          </p:sp>
          <p:sp>
            <p:nvSpPr>
              <p:cNvPr id="146" name="Freeform 45"/>
              <p:cNvSpPr>
                <a:spLocks/>
              </p:cNvSpPr>
              <p:nvPr/>
            </p:nvSpPr>
            <p:spPr bwMode="auto">
              <a:xfrm>
                <a:off x="13666788" y="4752975"/>
                <a:ext cx="1668463" cy="1973263"/>
              </a:xfrm>
              <a:custGeom>
                <a:avLst/>
                <a:gdLst>
                  <a:gd name="T0" fmla="*/ 311 w 444"/>
                  <a:gd name="T1" fmla="*/ 0 h 525"/>
                  <a:gd name="T2" fmla="*/ 0 w 444"/>
                  <a:gd name="T3" fmla="*/ 0 h 525"/>
                  <a:gd name="T4" fmla="*/ 225 w 444"/>
                  <a:gd name="T5" fmla="*/ 525 h 525"/>
                  <a:gd name="T6" fmla="*/ 444 w 444"/>
                  <a:gd name="T7" fmla="*/ 306 h 525"/>
                  <a:gd name="T8" fmla="*/ 311 w 444"/>
                  <a:gd name="T9" fmla="*/ 0 h 525"/>
                </a:gdLst>
                <a:ahLst/>
                <a:cxnLst>
                  <a:cxn ang="0">
                    <a:pos x="T0" y="T1"/>
                  </a:cxn>
                  <a:cxn ang="0">
                    <a:pos x="T2" y="T3"/>
                  </a:cxn>
                  <a:cxn ang="0">
                    <a:pos x="T4" y="T5"/>
                  </a:cxn>
                  <a:cxn ang="0">
                    <a:pos x="T6" y="T7"/>
                  </a:cxn>
                  <a:cxn ang="0">
                    <a:pos x="T8" y="T9"/>
                  </a:cxn>
                </a:cxnLst>
                <a:rect l="0" t="0" r="r" b="b"/>
                <a:pathLst>
                  <a:path w="444" h="525">
                    <a:moveTo>
                      <a:pt x="311" y="0"/>
                    </a:moveTo>
                    <a:cubicBezTo>
                      <a:pt x="0" y="0"/>
                      <a:pt x="0" y="0"/>
                      <a:pt x="0" y="0"/>
                    </a:cubicBezTo>
                    <a:cubicBezTo>
                      <a:pt x="10" y="203"/>
                      <a:pt x="94" y="387"/>
                      <a:pt x="225" y="525"/>
                    </a:cubicBezTo>
                    <a:cubicBezTo>
                      <a:pt x="444" y="306"/>
                      <a:pt x="444" y="306"/>
                      <a:pt x="444" y="306"/>
                    </a:cubicBezTo>
                    <a:cubicBezTo>
                      <a:pt x="369" y="224"/>
                      <a:pt x="320" y="117"/>
                      <a:pt x="3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white"/>
                  </a:solidFill>
                  <a:effectLst/>
                  <a:uLnTx/>
                  <a:uFillTx/>
                  <a:latin typeface="Calibri"/>
                  <a:ea typeface="+mn-ea"/>
                  <a:cs typeface="+mn-cs"/>
                </a:endParaRPr>
              </a:p>
            </p:txBody>
          </p:sp>
          <p:sp>
            <p:nvSpPr>
              <p:cNvPr id="147" name="Freeform 46"/>
              <p:cNvSpPr>
                <a:spLocks/>
              </p:cNvSpPr>
              <p:nvPr/>
            </p:nvSpPr>
            <p:spPr bwMode="auto">
              <a:xfrm>
                <a:off x="14678026" y="6069013"/>
                <a:ext cx="1976438" cy="1630363"/>
              </a:xfrm>
              <a:custGeom>
                <a:avLst/>
                <a:gdLst>
                  <a:gd name="T0" fmla="*/ 0 w 526"/>
                  <a:gd name="T1" fmla="*/ 219 h 434"/>
                  <a:gd name="T2" fmla="*/ 526 w 526"/>
                  <a:gd name="T3" fmla="*/ 434 h 434"/>
                  <a:gd name="T4" fmla="*/ 526 w 526"/>
                  <a:gd name="T5" fmla="*/ 124 h 434"/>
                  <a:gd name="T6" fmla="*/ 220 w 526"/>
                  <a:gd name="T7" fmla="*/ 0 h 434"/>
                  <a:gd name="T8" fmla="*/ 0 w 526"/>
                  <a:gd name="T9" fmla="*/ 219 h 434"/>
                </a:gdLst>
                <a:ahLst/>
                <a:cxnLst>
                  <a:cxn ang="0">
                    <a:pos x="T0" y="T1"/>
                  </a:cxn>
                  <a:cxn ang="0">
                    <a:pos x="T2" y="T3"/>
                  </a:cxn>
                  <a:cxn ang="0">
                    <a:pos x="T4" y="T5"/>
                  </a:cxn>
                  <a:cxn ang="0">
                    <a:pos x="T6" y="T7"/>
                  </a:cxn>
                  <a:cxn ang="0">
                    <a:pos x="T8" y="T9"/>
                  </a:cxn>
                </a:cxnLst>
                <a:rect l="0" t="0" r="r" b="b"/>
                <a:pathLst>
                  <a:path w="526" h="434">
                    <a:moveTo>
                      <a:pt x="0" y="219"/>
                    </a:moveTo>
                    <a:cubicBezTo>
                      <a:pt x="140" y="346"/>
                      <a:pt x="324" y="426"/>
                      <a:pt x="526" y="434"/>
                    </a:cubicBezTo>
                    <a:cubicBezTo>
                      <a:pt x="526" y="124"/>
                      <a:pt x="526" y="124"/>
                      <a:pt x="526" y="124"/>
                    </a:cubicBezTo>
                    <a:cubicBezTo>
                      <a:pt x="409" y="117"/>
                      <a:pt x="303" y="71"/>
                      <a:pt x="220" y="0"/>
                    </a:cubicBezTo>
                    <a:lnTo>
                      <a:pt x="0" y="2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white"/>
                  </a:solidFill>
                  <a:effectLst/>
                  <a:uLnTx/>
                  <a:uFillTx/>
                  <a:latin typeface="Calibri"/>
                  <a:ea typeface="+mn-ea"/>
                  <a:cs typeface="+mn-cs"/>
                </a:endParaRPr>
              </a:p>
            </p:txBody>
          </p:sp>
          <p:sp>
            <p:nvSpPr>
              <p:cNvPr id="148" name="Freeform 47"/>
              <p:cNvSpPr>
                <a:spLocks/>
              </p:cNvSpPr>
              <p:nvPr/>
            </p:nvSpPr>
            <p:spPr bwMode="auto">
              <a:xfrm>
                <a:off x="16887826" y="6069013"/>
                <a:ext cx="1974850" cy="1630363"/>
              </a:xfrm>
              <a:custGeom>
                <a:avLst/>
                <a:gdLst>
                  <a:gd name="T0" fmla="*/ 0 w 526"/>
                  <a:gd name="T1" fmla="*/ 124 h 434"/>
                  <a:gd name="T2" fmla="*/ 0 w 526"/>
                  <a:gd name="T3" fmla="*/ 434 h 434"/>
                  <a:gd name="T4" fmla="*/ 526 w 526"/>
                  <a:gd name="T5" fmla="*/ 219 h 434"/>
                  <a:gd name="T6" fmla="*/ 306 w 526"/>
                  <a:gd name="T7" fmla="*/ 0 h 434"/>
                  <a:gd name="T8" fmla="*/ 0 w 526"/>
                  <a:gd name="T9" fmla="*/ 124 h 434"/>
                </a:gdLst>
                <a:ahLst/>
                <a:cxnLst>
                  <a:cxn ang="0">
                    <a:pos x="T0" y="T1"/>
                  </a:cxn>
                  <a:cxn ang="0">
                    <a:pos x="T2" y="T3"/>
                  </a:cxn>
                  <a:cxn ang="0">
                    <a:pos x="T4" y="T5"/>
                  </a:cxn>
                  <a:cxn ang="0">
                    <a:pos x="T6" y="T7"/>
                  </a:cxn>
                  <a:cxn ang="0">
                    <a:pos x="T8" y="T9"/>
                  </a:cxn>
                </a:cxnLst>
                <a:rect l="0" t="0" r="r" b="b"/>
                <a:pathLst>
                  <a:path w="526" h="434">
                    <a:moveTo>
                      <a:pt x="0" y="124"/>
                    </a:moveTo>
                    <a:cubicBezTo>
                      <a:pt x="0" y="434"/>
                      <a:pt x="0" y="434"/>
                      <a:pt x="0" y="434"/>
                    </a:cubicBezTo>
                    <a:cubicBezTo>
                      <a:pt x="202" y="426"/>
                      <a:pt x="386" y="346"/>
                      <a:pt x="526" y="219"/>
                    </a:cubicBezTo>
                    <a:cubicBezTo>
                      <a:pt x="306" y="0"/>
                      <a:pt x="306" y="0"/>
                      <a:pt x="306" y="0"/>
                    </a:cubicBezTo>
                    <a:cubicBezTo>
                      <a:pt x="223" y="71"/>
                      <a:pt x="117" y="117"/>
                      <a:pt x="0" y="1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white"/>
                  </a:solidFill>
                  <a:effectLst/>
                  <a:uLnTx/>
                  <a:uFillTx/>
                  <a:latin typeface="Calibri"/>
                  <a:ea typeface="+mn-ea"/>
                  <a:cs typeface="+mn-cs"/>
                </a:endParaRPr>
              </a:p>
            </p:txBody>
          </p:sp>
          <p:sp>
            <p:nvSpPr>
              <p:cNvPr id="149" name="Freeform 48"/>
              <p:cNvSpPr>
                <a:spLocks/>
              </p:cNvSpPr>
              <p:nvPr/>
            </p:nvSpPr>
            <p:spPr bwMode="auto">
              <a:xfrm>
                <a:off x="18205451" y="4752975"/>
                <a:ext cx="1668463" cy="1973263"/>
              </a:xfrm>
              <a:custGeom>
                <a:avLst/>
                <a:gdLst>
                  <a:gd name="T0" fmla="*/ 134 w 444"/>
                  <a:gd name="T1" fmla="*/ 0 h 525"/>
                  <a:gd name="T2" fmla="*/ 0 w 444"/>
                  <a:gd name="T3" fmla="*/ 306 h 525"/>
                  <a:gd name="T4" fmla="*/ 219 w 444"/>
                  <a:gd name="T5" fmla="*/ 525 h 525"/>
                  <a:gd name="T6" fmla="*/ 444 w 444"/>
                  <a:gd name="T7" fmla="*/ 0 h 525"/>
                  <a:gd name="T8" fmla="*/ 134 w 444"/>
                  <a:gd name="T9" fmla="*/ 0 h 525"/>
                </a:gdLst>
                <a:ahLst/>
                <a:cxnLst>
                  <a:cxn ang="0">
                    <a:pos x="T0" y="T1"/>
                  </a:cxn>
                  <a:cxn ang="0">
                    <a:pos x="T2" y="T3"/>
                  </a:cxn>
                  <a:cxn ang="0">
                    <a:pos x="T4" y="T5"/>
                  </a:cxn>
                  <a:cxn ang="0">
                    <a:pos x="T6" y="T7"/>
                  </a:cxn>
                  <a:cxn ang="0">
                    <a:pos x="T8" y="T9"/>
                  </a:cxn>
                </a:cxnLst>
                <a:rect l="0" t="0" r="r" b="b"/>
                <a:pathLst>
                  <a:path w="444" h="525">
                    <a:moveTo>
                      <a:pt x="134" y="0"/>
                    </a:moveTo>
                    <a:cubicBezTo>
                      <a:pt x="124" y="117"/>
                      <a:pt x="75" y="224"/>
                      <a:pt x="0" y="306"/>
                    </a:cubicBezTo>
                    <a:cubicBezTo>
                      <a:pt x="219" y="525"/>
                      <a:pt x="219" y="525"/>
                      <a:pt x="219" y="525"/>
                    </a:cubicBezTo>
                    <a:cubicBezTo>
                      <a:pt x="350" y="387"/>
                      <a:pt x="434" y="203"/>
                      <a:pt x="444" y="0"/>
                    </a:cubicBezTo>
                    <a:lnTo>
                      <a:pt x="13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white"/>
                  </a:solidFill>
                  <a:effectLst/>
                  <a:uLnTx/>
                  <a:uFillTx/>
                  <a:latin typeface="Calibri"/>
                  <a:ea typeface="+mn-ea"/>
                  <a:cs typeface="+mn-cs"/>
                </a:endParaRPr>
              </a:p>
            </p:txBody>
          </p:sp>
          <p:sp>
            <p:nvSpPr>
              <p:cNvPr id="150" name="Freeform 49"/>
              <p:cNvSpPr>
                <a:spLocks/>
              </p:cNvSpPr>
              <p:nvPr/>
            </p:nvSpPr>
            <p:spPr bwMode="auto">
              <a:xfrm>
                <a:off x="16887826" y="1489075"/>
                <a:ext cx="2016125" cy="1671638"/>
              </a:xfrm>
              <a:custGeom>
                <a:avLst/>
                <a:gdLst>
                  <a:gd name="T0" fmla="*/ 537 w 537"/>
                  <a:gd name="T1" fmla="*/ 226 h 445"/>
                  <a:gd name="T2" fmla="*/ 0 w 537"/>
                  <a:gd name="T3" fmla="*/ 0 h 445"/>
                  <a:gd name="T4" fmla="*/ 0 w 537"/>
                  <a:gd name="T5" fmla="*/ 310 h 445"/>
                  <a:gd name="T6" fmla="*/ 318 w 537"/>
                  <a:gd name="T7" fmla="*/ 445 h 445"/>
                  <a:gd name="T8" fmla="*/ 537 w 537"/>
                  <a:gd name="T9" fmla="*/ 226 h 445"/>
                </a:gdLst>
                <a:ahLst/>
                <a:cxnLst>
                  <a:cxn ang="0">
                    <a:pos x="T0" y="T1"/>
                  </a:cxn>
                  <a:cxn ang="0">
                    <a:pos x="T2" y="T3"/>
                  </a:cxn>
                  <a:cxn ang="0">
                    <a:pos x="T4" y="T5"/>
                  </a:cxn>
                  <a:cxn ang="0">
                    <a:pos x="T6" y="T7"/>
                  </a:cxn>
                  <a:cxn ang="0">
                    <a:pos x="T8" y="T9"/>
                  </a:cxn>
                </a:cxnLst>
                <a:rect l="0" t="0" r="r" b="b"/>
                <a:pathLst>
                  <a:path w="537" h="445">
                    <a:moveTo>
                      <a:pt x="537" y="226"/>
                    </a:moveTo>
                    <a:cubicBezTo>
                      <a:pt x="396" y="92"/>
                      <a:pt x="208" y="8"/>
                      <a:pt x="0" y="0"/>
                    </a:cubicBezTo>
                    <a:cubicBezTo>
                      <a:pt x="0" y="310"/>
                      <a:pt x="0" y="310"/>
                      <a:pt x="0" y="310"/>
                    </a:cubicBezTo>
                    <a:cubicBezTo>
                      <a:pt x="122" y="317"/>
                      <a:pt x="233" y="367"/>
                      <a:pt x="318" y="445"/>
                    </a:cubicBezTo>
                    <a:lnTo>
                      <a:pt x="537" y="2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white"/>
                  </a:solidFill>
                  <a:effectLst/>
                  <a:uLnTx/>
                  <a:uFillTx/>
                  <a:latin typeface="Calibri"/>
                  <a:ea typeface="+mn-ea"/>
                  <a:cs typeface="+mn-cs"/>
                </a:endParaRPr>
              </a:p>
            </p:txBody>
          </p:sp>
          <p:sp>
            <p:nvSpPr>
              <p:cNvPr id="151" name="Freeform 50"/>
              <p:cNvSpPr>
                <a:spLocks/>
              </p:cNvSpPr>
              <p:nvPr/>
            </p:nvSpPr>
            <p:spPr bwMode="auto">
              <a:xfrm>
                <a:off x="18243551" y="2503488"/>
                <a:ext cx="827088" cy="822325"/>
              </a:xfrm>
              <a:custGeom>
                <a:avLst/>
                <a:gdLst>
                  <a:gd name="T0" fmla="*/ 220 w 220"/>
                  <a:gd name="T1" fmla="*/ 219 h 219"/>
                  <a:gd name="T2" fmla="*/ 220 w 220"/>
                  <a:gd name="T3" fmla="*/ 0 h 219"/>
                  <a:gd name="T4" fmla="*/ 0 w 220"/>
                  <a:gd name="T5" fmla="*/ 219 h 219"/>
                  <a:gd name="T6" fmla="*/ 220 w 220"/>
                  <a:gd name="T7" fmla="*/ 219 h 219"/>
                </a:gdLst>
                <a:ahLst/>
                <a:cxnLst>
                  <a:cxn ang="0">
                    <a:pos x="T0" y="T1"/>
                  </a:cxn>
                  <a:cxn ang="0">
                    <a:pos x="T2" y="T3"/>
                  </a:cxn>
                  <a:cxn ang="0">
                    <a:pos x="T4" y="T5"/>
                  </a:cxn>
                  <a:cxn ang="0">
                    <a:pos x="T6" y="T7"/>
                  </a:cxn>
                </a:cxnLst>
                <a:rect l="0" t="0" r="r" b="b"/>
                <a:pathLst>
                  <a:path w="220" h="219">
                    <a:moveTo>
                      <a:pt x="220" y="219"/>
                    </a:moveTo>
                    <a:cubicBezTo>
                      <a:pt x="220" y="0"/>
                      <a:pt x="220" y="0"/>
                      <a:pt x="220" y="0"/>
                    </a:cubicBezTo>
                    <a:cubicBezTo>
                      <a:pt x="0" y="219"/>
                      <a:pt x="0" y="219"/>
                      <a:pt x="0" y="219"/>
                    </a:cubicBezTo>
                    <a:cubicBezTo>
                      <a:pt x="36" y="219"/>
                      <a:pt x="186" y="219"/>
                      <a:pt x="220" y="219"/>
                    </a:cubicBezTo>
                    <a:close/>
                  </a:path>
                </a:pathLst>
              </a:custGeom>
              <a:grpFill/>
              <a:ln w="9525">
                <a:noFill/>
                <a:round/>
                <a:headEnd/>
                <a:tailEnd/>
              </a:ln>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white"/>
                  </a:solidFill>
                  <a:effectLst/>
                  <a:uLnTx/>
                  <a:uFillTx/>
                  <a:latin typeface="Calibri"/>
                  <a:ea typeface="+mn-ea"/>
                  <a:cs typeface="+mn-cs"/>
                </a:endParaRPr>
              </a:p>
            </p:txBody>
          </p:sp>
        </p:grpSp>
        <p:sp>
          <p:nvSpPr>
            <p:cNvPr id="153" name="TextBox 152"/>
            <p:cNvSpPr txBox="1"/>
            <p:nvPr/>
          </p:nvSpPr>
          <p:spPr>
            <a:xfrm>
              <a:off x="2548303" y="5923060"/>
              <a:ext cx="1157721" cy="286266"/>
            </a:xfrm>
            <a:prstGeom prst="rect">
              <a:avLst/>
            </a:prstGeom>
            <a:noFill/>
          </p:spPr>
          <p:txBody>
            <a:bodyPr wrap="square" rtlCol="0">
              <a:spAutoFit/>
            </a:bodyPr>
            <a:lstStyle/>
            <a:p>
              <a:pPr marL="0" marR="0" lvl="0" indent="0" algn="ctr" defTabSz="932418" rtl="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a:ln>
                    <a:noFill/>
                  </a:ln>
                  <a:gradFill>
                    <a:gsLst>
                      <a:gs pos="1250">
                        <a:srgbClr val="505050"/>
                      </a:gs>
                      <a:gs pos="100000">
                        <a:srgbClr val="505050"/>
                      </a:gs>
                    </a:gsLst>
                    <a:lin ang="5400000" scaled="0"/>
                  </a:gradFill>
                  <a:effectLst/>
                  <a:uLnTx/>
                  <a:uFillTx/>
                  <a:latin typeface="Segoe UI"/>
                  <a:ea typeface="Segoe UI" charset="0"/>
                  <a:cs typeface="Segoe UI" charset="0"/>
                </a:rPr>
                <a:t>DETECT</a:t>
              </a:r>
            </a:p>
          </p:txBody>
        </p:sp>
        <p:sp>
          <p:nvSpPr>
            <p:cNvPr id="154" name="TextBox 153"/>
            <p:cNvSpPr txBox="1"/>
            <p:nvPr/>
          </p:nvSpPr>
          <p:spPr>
            <a:xfrm>
              <a:off x="3416977" y="5928277"/>
              <a:ext cx="1157721" cy="286266"/>
            </a:xfrm>
            <a:prstGeom prst="rect">
              <a:avLst/>
            </a:prstGeom>
            <a:noFill/>
          </p:spPr>
          <p:txBody>
            <a:bodyPr wrap="square" rtlCol="0">
              <a:spAutoFit/>
            </a:bodyPr>
            <a:lstStyle/>
            <a:p>
              <a:pPr marL="0" marR="0" lvl="0" indent="0" algn="ctr" defTabSz="932418" rtl="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a:ln>
                    <a:noFill/>
                  </a:ln>
                  <a:gradFill>
                    <a:gsLst>
                      <a:gs pos="1250">
                        <a:srgbClr val="505050"/>
                      </a:gs>
                      <a:gs pos="100000">
                        <a:srgbClr val="505050"/>
                      </a:gs>
                    </a:gsLst>
                    <a:lin ang="5400000" scaled="0"/>
                  </a:gradFill>
                  <a:effectLst/>
                  <a:uLnTx/>
                  <a:uFillTx/>
                  <a:latin typeface="Segoe UI"/>
                  <a:ea typeface="Segoe UI" charset="0"/>
                  <a:cs typeface="Segoe UI" charset="0"/>
                </a:rPr>
                <a:t>PREVENT</a:t>
              </a:r>
            </a:p>
          </p:txBody>
        </p:sp>
        <p:grpSp>
          <p:nvGrpSpPr>
            <p:cNvPr id="16" name="Group 15"/>
            <p:cNvGrpSpPr/>
            <p:nvPr/>
          </p:nvGrpSpPr>
          <p:grpSpPr>
            <a:xfrm>
              <a:off x="2948491" y="5455688"/>
              <a:ext cx="386406" cy="385401"/>
              <a:chOff x="1678426" y="2924010"/>
              <a:chExt cx="361967" cy="361967"/>
            </a:xfrm>
            <a:solidFill>
              <a:srgbClr val="F8F8F8"/>
            </a:solidFill>
          </p:grpSpPr>
          <p:sp>
            <p:nvSpPr>
              <p:cNvPr id="6" name="Oval 5"/>
              <p:cNvSpPr/>
              <p:nvPr/>
            </p:nvSpPr>
            <p:spPr>
              <a:xfrm>
                <a:off x="1678426" y="2924010"/>
                <a:ext cx="361967" cy="361967"/>
              </a:xfrm>
              <a:prstGeom prst="ellipse">
                <a:avLst/>
              </a:prstGeom>
              <a:grpFill/>
              <a:ln w="19050">
                <a:solidFill>
                  <a:srgbClr val="00549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white"/>
                  </a:solidFill>
                  <a:effectLst/>
                  <a:uLnTx/>
                  <a:uFillTx/>
                  <a:latin typeface="Calibri"/>
                  <a:ea typeface="+mn-ea"/>
                  <a:cs typeface="+mn-cs"/>
                </a:endParaRPr>
              </a:p>
            </p:txBody>
          </p:sp>
          <p:sp>
            <p:nvSpPr>
              <p:cNvPr id="79" name="Oval 78"/>
              <p:cNvSpPr/>
              <p:nvPr/>
            </p:nvSpPr>
            <p:spPr>
              <a:xfrm>
                <a:off x="1724734" y="2970318"/>
                <a:ext cx="269350" cy="269350"/>
              </a:xfrm>
              <a:prstGeom prst="ellipse">
                <a:avLst/>
              </a:prstGeom>
              <a:grpFill/>
              <a:ln w="19050">
                <a:solidFill>
                  <a:srgbClr val="00549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white"/>
                  </a:solidFill>
                  <a:effectLst/>
                  <a:uLnTx/>
                  <a:uFillTx/>
                  <a:latin typeface="Calibri"/>
                  <a:ea typeface="+mn-ea"/>
                  <a:cs typeface="+mn-cs"/>
                </a:endParaRPr>
              </a:p>
            </p:txBody>
          </p:sp>
          <p:sp>
            <p:nvSpPr>
              <p:cNvPr id="104" name="Oval 103"/>
              <p:cNvSpPr/>
              <p:nvPr/>
            </p:nvSpPr>
            <p:spPr>
              <a:xfrm>
                <a:off x="1775031" y="3020613"/>
                <a:ext cx="168756" cy="168756"/>
              </a:xfrm>
              <a:prstGeom prst="ellipse">
                <a:avLst/>
              </a:prstGeom>
              <a:grpFill/>
              <a:ln w="19050">
                <a:solidFill>
                  <a:srgbClr val="00549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white"/>
                  </a:solidFill>
                  <a:effectLst/>
                  <a:uLnTx/>
                  <a:uFillTx/>
                  <a:latin typeface="Calibri"/>
                  <a:ea typeface="+mn-ea"/>
                  <a:cs typeface="+mn-cs"/>
                </a:endParaRPr>
              </a:p>
            </p:txBody>
          </p:sp>
          <p:sp>
            <p:nvSpPr>
              <p:cNvPr id="106" name="Oval 105"/>
              <p:cNvSpPr/>
              <p:nvPr/>
            </p:nvSpPr>
            <p:spPr>
              <a:xfrm>
                <a:off x="1841121" y="3086705"/>
                <a:ext cx="36576" cy="36576"/>
              </a:xfrm>
              <a:prstGeom prst="ellipse">
                <a:avLst/>
              </a:prstGeom>
              <a:grpFill/>
              <a:ln w="15875">
                <a:solidFill>
                  <a:srgbClr val="00549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white"/>
                  </a:solidFill>
                  <a:effectLst/>
                  <a:uLnTx/>
                  <a:uFillTx/>
                  <a:latin typeface="Calibri"/>
                  <a:ea typeface="+mn-ea"/>
                  <a:cs typeface="+mn-cs"/>
                </a:endParaRPr>
              </a:p>
            </p:txBody>
          </p:sp>
          <p:cxnSp>
            <p:nvCxnSpPr>
              <p:cNvPr id="10" name="Straight Connector 9"/>
              <p:cNvCxnSpPr>
                <a:stCxn id="6" idx="7"/>
                <a:endCxn id="106" idx="7"/>
              </p:cNvCxnSpPr>
              <p:nvPr/>
            </p:nvCxnSpPr>
            <p:spPr>
              <a:xfrm flipH="1">
                <a:off x="1872341" y="2977019"/>
                <a:ext cx="115043" cy="115042"/>
              </a:xfrm>
              <a:prstGeom prst="line">
                <a:avLst/>
              </a:prstGeom>
              <a:grpFill/>
              <a:ln w="19050">
                <a:solidFill>
                  <a:srgbClr val="005494"/>
                </a:solidFill>
              </a:ln>
              <a:effectLst/>
            </p:spPr>
            <p:style>
              <a:lnRef idx="2">
                <a:schemeClr val="accent1"/>
              </a:lnRef>
              <a:fillRef idx="0">
                <a:schemeClr val="accent1"/>
              </a:fillRef>
              <a:effectRef idx="1">
                <a:schemeClr val="accent1"/>
              </a:effectRef>
              <a:fontRef idx="minor">
                <a:schemeClr val="tx1"/>
              </a:fontRef>
            </p:style>
          </p:cxnSp>
          <p:sp>
            <p:nvSpPr>
              <p:cNvPr id="107" name="Oval 106"/>
              <p:cNvSpPr/>
              <p:nvPr/>
            </p:nvSpPr>
            <p:spPr>
              <a:xfrm>
                <a:off x="1835765" y="3213600"/>
                <a:ext cx="36576" cy="36576"/>
              </a:xfrm>
              <a:prstGeom prst="ellipse">
                <a:avLst/>
              </a:prstGeom>
              <a:grpFill/>
              <a:ln w="15875">
                <a:solidFill>
                  <a:srgbClr val="00549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white"/>
                  </a:solidFill>
                  <a:effectLst/>
                  <a:uLnTx/>
                  <a:uFillTx/>
                  <a:latin typeface="Calibri"/>
                  <a:ea typeface="+mn-ea"/>
                  <a:cs typeface="+mn-cs"/>
                </a:endParaRPr>
              </a:p>
            </p:txBody>
          </p:sp>
          <p:sp>
            <p:nvSpPr>
              <p:cNvPr id="108" name="Oval 107"/>
              <p:cNvSpPr/>
              <p:nvPr/>
            </p:nvSpPr>
            <p:spPr>
              <a:xfrm>
                <a:off x="1729802" y="3001106"/>
                <a:ext cx="36576" cy="36576"/>
              </a:xfrm>
              <a:prstGeom prst="ellipse">
                <a:avLst/>
              </a:prstGeom>
              <a:grpFill/>
              <a:ln w="15875">
                <a:solidFill>
                  <a:srgbClr val="00549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white"/>
                  </a:solidFill>
                  <a:effectLst/>
                  <a:uLnTx/>
                  <a:uFillTx/>
                  <a:latin typeface="Calibri"/>
                  <a:ea typeface="+mn-ea"/>
                  <a:cs typeface="+mn-cs"/>
                </a:endParaRPr>
              </a:p>
            </p:txBody>
          </p:sp>
          <p:sp>
            <p:nvSpPr>
              <p:cNvPr id="11" name="Oval 10"/>
              <p:cNvSpPr/>
              <p:nvPr/>
            </p:nvSpPr>
            <p:spPr>
              <a:xfrm>
                <a:off x="1911153" y="3133383"/>
                <a:ext cx="36576" cy="36576"/>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white"/>
                  </a:solidFill>
                  <a:effectLst/>
                  <a:uLnTx/>
                  <a:uFillTx/>
                  <a:latin typeface="Calibri"/>
                  <a:ea typeface="+mn-ea"/>
                  <a:cs typeface="+mn-cs"/>
                </a:endParaRPr>
              </a:p>
            </p:txBody>
          </p:sp>
        </p:grpSp>
        <p:sp>
          <p:nvSpPr>
            <p:cNvPr id="59" name="TextBox 58"/>
            <p:cNvSpPr txBox="1"/>
            <p:nvPr/>
          </p:nvSpPr>
          <p:spPr>
            <a:xfrm>
              <a:off x="2781067" y="3625992"/>
              <a:ext cx="1466423" cy="286266"/>
            </a:xfrm>
            <a:prstGeom prst="rect">
              <a:avLst/>
            </a:prstGeom>
            <a:noFill/>
          </p:spPr>
          <p:txBody>
            <a:bodyPr wrap="square" rtlCol="0">
              <a:spAutoFit/>
            </a:bodyPr>
            <a:lstStyle/>
            <a:p>
              <a:pPr marL="0" marR="0" lvl="0" indent="0" algn="ctr" defTabSz="932418" rtl="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a:ln>
                    <a:noFill/>
                  </a:ln>
                  <a:gradFill>
                    <a:gsLst>
                      <a:gs pos="1250">
                        <a:srgbClr val="505050"/>
                      </a:gs>
                      <a:gs pos="100000">
                        <a:srgbClr val="505050"/>
                      </a:gs>
                    </a:gsLst>
                    <a:lin ang="5400000" scaled="0"/>
                  </a:gradFill>
                  <a:effectLst/>
                  <a:uLnTx/>
                  <a:uFillTx/>
                  <a:latin typeface="Segoe UI"/>
                  <a:ea typeface="Segoe UI" charset="0"/>
                  <a:cs typeface="Segoe UI" charset="0"/>
                </a:rPr>
                <a:t>SUBSCRIPTION</a:t>
              </a:r>
            </a:p>
          </p:txBody>
        </p:sp>
        <p:sp>
          <p:nvSpPr>
            <p:cNvPr id="60" name="TextBox 59"/>
            <p:cNvSpPr txBox="1"/>
            <p:nvPr/>
          </p:nvSpPr>
          <p:spPr>
            <a:xfrm>
              <a:off x="1993301" y="3620081"/>
              <a:ext cx="963160" cy="286266"/>
            </a:xfrm>
            <a:prstGeom prst="rect">
              <a:avLst/>
            </a:prstGeom>
            <a:noFill/>
          </p:spPr>
          <p:txBody>
            <a:bodyPr wrap="square" rtlCol="0">
              <a:spAutoFit/>
            </a:bodyPr>
            <a:lstStyle/>
            <a:p>
              <a:pPr marL="0" marR="0" lvl="0" indent="0" algn="ctr" defTabSz="932418" rtl="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a:ln>
                    <a:noFill/>
                  </a:ln>
                  <a:gradFill>
                    <a:gsLst>
                      <a:gs pos="1250">
                        <a:srgbClr val="505050"/>
                      </a:gs>
                      <a:gs pos="100000">
                        <a:srgbClr val="505050"/>
                      </a:gs>
                    </a:gsLst>
                    <a:lin ang="5400000" scaled="0"/>
                  </a:gradFill>
                  <a:effectLst/>
                  <a:uLnTx/>
                  <a:uFillTx/>
                  <a:latin typeface="Segoe UI"/>
                  <a:ea typeface="Segoe UI" charset="0"/>
                  <a:cs typeface="Segoe UI" charset="0"/>
                </a:rPr>
                <a:t>OPTIMIZE</a:t>
              </a:r>
            </a:p>
          </p:txBody>
        </p:sp>
        <p:sp>
          <p:nvSpPr>
            <p:cNvPr id="57" name="TextBox 56"/>
            <p:cNvSpPr txBox="1"/>
            <p:nvPr/>
          </p:nvSpPr>
          <p:spPr>
            <a:xfrm>
              <a:off x="9058819" y="2039548"/>
              <a:ext cx="963160" cy="286266"/>
            </a:xfrm>
            <a:prstGeom prst="rect">
              <a:avLst/>
            </a:prstGeom>
            <a:noFill/>
          </p:spPr>
          <p:txBody>
            <a:bodyPr wrap="square" rtlCol="0">
              <a:spAutoFit/>
            </a:bodyPr>
            <a:lstStyle/>
            <a:p>
              <a:pPr marL="0" marR="0" lvl="0" indent="0" algn="ctr" defTabSz="932418" rtl="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a:ln>
                    <a:noFill/>
                  </a:ln>
                  <a:gradFill>
                    <a:gsLst>
                      <a:gs pos="1250">
                        <a:srgbClr val="505050"/>
                      </a:gs>
                      <a:gs pos="100000">
                        <a:srgbClr val="505050"/>
                      </a:gs>
                    </a:gsLst>
                    <a:lin ang="5400000" scaled="0"/>
                  </a:gradFill>
                  <a:effectLst/>
                  <a:uLnTx/>
                  <a:uFillTx/>
                  <a:latin typeface="Segoe UI"/>
                  <a:ea typeface="Segoe UI" charset="0"/>
                  <a:cs typeface="Segoe UI" charset="0"/>
                </a:rPr>
                <a:t>PATCHING</a:t>
              </a:r>
            </a:p>
          </p:txBody>
        </p:sp>
        <p:sp>
          <p:nvSpPr>
            <p:cNvPr id="58" name="TextBox 57"/>
            <p:cNvSpPr txBox="1"/>
            <p:nvPr/>
          </p:nvSpPr>
          <p:spPr>
            <a:xfrm>
              <a:off x="8226936" y="2518813"/>
              <a:ext cx="2183669" cy="329598"/>
            </a:xfrm>
            <a:prstGeom prst="rect">
              <a:avLst/>
            </a:prstGeom>
            <a:noFill/>
          </p:spPr>
          <p:txBody>
            <a:bodyPr wrap="square" rtlCol="0">
              <a:spAutoFit/>
            </a:bodyPr>
            <a:lstStyle/>
            <a:p>
              <a:pPr marL="0" marR="0" lvl="0" indent="0" algn="ctr" defTabSz="932418" rtl="0" eaLnBrk="1" fontAlgn="auto" latinLnBrk="0" hangingPunct="1">
                <a:lnSpc>
                  <a:spcPts val="1775"/>
                </a:lnSpc>
                <a:spcBef>
                  <a:spcPts val="0"/>
                </a:spcBef>
                <a:spcAft>
                  <a:spcPts val="0"/>
                </a:spcAft>
                <a:buClrTx/>
                <a:buSzTx/>
                <a:buFontTx/>
                <a:buNone/>
                <a:tabLst/>
                <a:defRPr/>
              </a:pPr>
              <a:r>
                <a:rPr kumimoji="0" lang="en-US" sz="1224" b="0" i="0" u="none" strike="noStrike" kern="0" cap="none" spc="0" normalizeH="0" baseline="0" noProof="0">
                  <a:ln>
                    <a:noFill/>
                  </a:ln>
                  <a:gradFill>
                    <a:gsLst>
                      <a:gs pos="1250">
                        <a:srgbClr val="505050"/>
                      </a:gs>
                      <a:gs pos="100000">
                        <a:srgbClr val="505050"/>
                      </a:gs>
                    </a:gsLst>
                    <a:lin ang="5400000" scaled="0"/>
                  </a:gradFill>
                  <a:effectLst/>
                  <a:uLnTx/>
                  <a:uFillTx/>
                  <a:latin typeface="Segoe UI"/>
                  <a:ea typeface="Segoe UI" charset="0"/>
                  <a:cs typeface="Segoe UI" charset="0"/>
                </a:rPr>
                <a:t>CONFIG MONITORING</a:t>
              </a:r>
            </a:p>
          </p:txBody>
        </p:sp>
        <p:sp>
          <p:nvSpPr>
            <p:cNvPr id="77" name="TextBox 76"/>
            <p:cNvSpPr txBox="1"/>
            <p:nvPr/>
          </p:nvSpPr>
          <p:spPr>
            <a:xfrm>
              <a:off x="7552371" y="2026489"/>
              <a:ext cx="1432575" cy="286266"/>
            </a:xfrm>
            <a:prstGeom prst="rect">
              <a:avLst/>
            </a:prstGeom>
            <a:noFill/>
          </p:spPr>
          <p:txBody>
            <a:bodyPr wrap="square" rtlCol="0">
              <a:spAutoFit/>
            </a:bodyPr>
            <a:lstStyle/>
            <a:p>
              <a:pPr marL="0" marR="0" lvl="0" indent="0" algn="ctr" defTabSz="932418" rtl="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a:ln>
                    <a:noFill/>
                  </a:ln>
                  <a:gradFill>
                    <a:gsLst>
                      <a:gs pos="1250">
                        <a:srgbClr val="505050"/>
                      </a:gs>
                      <a:gs pos="100000">
                        <a:srgbClr val="505050"/>
                      </a:gs>
                    </a:gsLst>
                    <a:lin ang="5400000" scaled="0"/>
                  </a:gradFill>
                  <a:effectLst/>
                  <a:uLnTx/>
                  <a:uFillTx/>
                  <a:latin typeface="Segoe UI"/>
                  <a:ea typeface="Segoe UI" charset="0"/>
                  <a:cs typeface="Segoe UI" charset="0"/>
                </a:rPr>
                <a:t>ORCHESTRATION</a:t>
              </a:r>
            </a:p>
          </p:txBody>
        </p:sp>
        <p:sp>
          <p:nvSpPr>
            <p:cNvPr id="109" name="TextBox 108"/>
            <p:cNvSpPr txBox="1"/>
            <p:nvPr/>
          </p:nvSpPr>
          <p:spPr>
            <a:xfrm>
              <a:off x="3492852" y="2151646"/>
              <a:ext cx="1225825" cy="286266"/>
            </a:xfrm>
            <a:prstGeom prst="rect">
              <a:avLst/>
            </a:prstGeom>
            <a:noFill/>
          </p:spPr>
          <p:txBody>
            <a:bodyPr wrap="square" rtlCol="0">
              <a:spAutoFit/>
            </a:bodyPr>
            <a:lstStyle/>
            <a:p>
              <a:pPr marL="0" marR="0" lvl="0" indent="0" algn="ctr" defTabSz="932418" rtl="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a:ln>
                    <a:noFill/>
                  </a:ln>
                  <a:gradFill>
                    <a:gsLst>
                      <a:gs pos="1250">
                        <a:srgbClr val="505050"/>
                      </a:gs>
                      <a:gs pos="100000">
                        <a:srgbClr val="505050"/>
                      </a:gs>
                    </a:gsLst>
                    <a:lin ang="5400000" scaled="0"/>
                  </a:gradFill>
                  <a:effectLst/>
                  <a:uLnTx/>
                  <a:uFillTx/>
                  <a:latin typeface="Segoe UI"/>
                  <a:ea typeface="Segoe UI" charset="0"/>
                  <a:cs typeface="Segoe UI" charset="0"/>
                </a:rPr>
                <a:t>PACKAGING</a:t>
              </a:r>
            </a:p>
          </p:txBody>
        </p:sp>
        <p:sp>
          <p:nvSpPr>
            <p:cNvPr id="118" name="TextBox 117"/>
            <p:cNvSpPr txBox="1"/>
            <p:nvPr/>
          </p:nvSpPr>
          <p:spPr>
            <a:xfrm>
              <a:off x="1825116" y="2134646"/>
              <a:ext cx="1954713" cy="329599"/>
            </a:xfrm>
            <a:prstGeom prst="rect">
              <a:avLst/>
            </a:prstGeom>
            <a:noFill/>
          </p:spPr>
          <p:txBody>
            <a:bodyPr wrap="square" rtlCol="0">
              <a:spAutoFit/>
            </a:bodyPr>
            <a:lstStyle/>
            <a:p>
              <a:pPr marL="0" marR="0" lvl="0" indent="0" algn="ctr" defTabSz="932418" rtl="0" eaLnBrk="1" fontAlgn="auto" latinLnBrk="0" hangingPunct="1">
                <a:lnSpc>
                  <a:spcPts val="1775"/>
                </a:lnSpc>
                <a:spcBef>
                  <a:spcPts val="0"/>
                </a:spcBef>
                <a:spcAft>
                  <a:spcPts val="0"/>
                </a:spcAft>
                <a:buClrTx/>
                <a:buSzTx/>
                <a:buFontTx/>
                <a:buNone/>
                <a:tabLst/>
                <a:defRPr/>
              </a:pPr>
              <a:r>
                <a:rPr kumimoji="0" lang="en-US" sz="1224" b="0" i="0" u="none" strike="noStrike" kern="0" cap="none" spc="0" normalizeH="0" baseline="0" noProof="0">
                  <a:ln>
                    <a:noFill/>
                  </a:ln>
                  <a:gradFill>
                    <a:gsLst>
                      <a:gs pos="1250">
                        <a:srgbClr val="505050"/>
                      </a:gs>
                      <a:gs pos="100000">
                        <a:srgbClr val="505050"/>
                      </a:gs>
                    </a:gsLst>
                    <a:lin ang="5400000" scaled="0"/>
                  </a:gradFill>
                  <a:effectLst/>
                  <a:uLnTx/>
                  <a:uFillTx/>
                  <a:latin typeface="Segoe UI"/>
                  <a:ea typeface="Segoe UI" charset="0"/>
                  <a:cs typeface="Segoe UI" charset="0"/>
                </a:rPr>
                <a:t>DEVOPS TOOLING</a:t>
              </a:r>
            </a:p>
          </p:txBody>
        </p:sp>
        <p:sp>
          <p:nvSpPr>
            <p:cNvPr id="121" name="TextBox 120"/>
            <p:cNvSpPr txBox="1"/>
            <p:nvPr/>
          </p:nvSpPr>
          <p:spPr>
            <a:xfrm>
              <a:off x="2397654" y="4412449"/>
              <a:ext cx="963160" cy="286266"/>
            </a:xfrm>
            <a:prstGeom prst="rect">
              <a:avLst/>
            </a:prstGeom>
            <a:noFill/>
          </p:spPr>
          <p:txBody>
            <a:bodyPr wrap="square" rtlCol="0">
              <a:spAutoFit/>
            </a:bodyPr>
            <a:lstStyle/>
            <a:p>
              <a:pPr marL="0" marR="0" lvl="0" indent="0" algn="ctr" defTabSz="932418" rtl="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a:ln>
                    <a:noFill/>
                  </a:ln>
                  <a:gradFill>
                    <a:gsLst>
                      <a:gs pos="1250">
                        <a:srgbClr val="505050"/>
                      </a:gs>
                      <a:gs pos="100000">
                        <a:srgbClr val="505050"/>
                      </a:gs>
                    </a:gsLst>
                    <a:lin ang="5400000" scaled="0"/>
                  </a:gradFill>
                  <a:effectLst/>
                  <a:uLnTx/>
                  <a:uFillTx/>
                  <a:latin typeface="Segoe UI"/>
                  <a:ea typeface="Segoe UI" charset="0"/>
                  <a:cs typeface="Segoe UI" charset="0"/>
                </a:rPr>
                <a:t>POLICY</a:t>
              </a:r>
            </a:p>
          </p:txBody>
        </p:sp>
        <p:grpSp>
          <p:nvGrpSpPr>
            <p:cNvPr id="123" name="Group 122"/>
            <p:cNvGrpSpPr/>
            <p:nvPr/>
          </p:nvGrpSpPr>
          <p:grpSpPr>
            <a:xfrm>
              <a:off x="2273682" y="3140323"/>
              <a:ext cx="444500" cy="422275"/>
              <a:chOff x="9228138" y="422275"/>
              <a:chExt cx="444500" cy="422275"/>
            </a:xfrm>
          </p:grpSpPr>
          <p:sp>
            <p:nvSpPr>
              <p:cNvPr id="124" name="Line 124"/>
              <p:cNvSpPr>
                <a:spLocks noChangeShapeType="1"/>
              </p:cNvSpPr>
              <p:nvPr/>
            </p:nvSpPr>
            <p:spPr bwMode="auto">
              <a:xfrm>
                <a:off x="9461501" y="531813"/>
                <a:ext cx="0" cy="204788"/>
              </a:xfrm>
              <a:prstGeom prst="line">
                <a:avLst/>
              </a:prstGeom>
              <a:noFill/>
              <a:ln w="25400" cap="flat">
                <a:solidFill>
                  <a:srgbClr val="003C6C"/>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27" name="Freeform 125"/>
              <p:cNvSpPr>
                <a:spLocks/>
              </p:cNvSpPr>
              <p:nvPr/>
            </p:nvSpPr>
            <p:spPr bwMode="auto">
              <a:xfrm>
                <a:off x="9250363" y="422275"/>
                <a:ext cx="422275" cy="422275"/>
              </a:xfrm>
              <a:custGeom>
                <a:avLst/>
                <a:gdLst>
                  <a:gd name="T0" fmla="*/ 29 w 134"/>
                  <a:gd name="T1" fmla="*/ 122 h 134"/>
                  <a:gd name="T2" fmla="*/ 67 w 134"/>
                  <a:gd name="T3" fmla="*/ 134 h 134"/>
                  <a:gd name="T4" fmla="*/ 134 w 134"/>
                  <a:gd name="T5" fmla="*/ 67 h 134"/>
                  <a:gd name="T6" fmla="*/ 67 w 134"/>
                  <a:gd name="T7" fmla="*/ 0 h 134"/>
                  <a:gd name="T8" fmla="*/ 0 w 134"/>
                  <a:gd name="T9" fmla="*/ 67 h 134"/>
                  <a:gd name="T10" fmla="*/ 9 w 134"/>
                  <a:gd name="T11" fmla="*/ 102 h 134"/>
                </a:gdLst>
                <a:ahLst/>
                <a:cxnLst>
                  <a:cxn ang="0">
                    <a:pos x="T0" y="T1"/>
                  </a:cxn>
                  <a:cxn ang="0">
                    <a:pos x="T2" y="T3"/>
                  </a:cxn>
                  <a:cxn ang="0">
                    <a:pos x="T4" y="T5"/>
                  </a:cxn>
                  <a:cxn ang="0">
                    <a:pos x="T6" y="T7"/>
                  </a:cxn>
                  <a:cxn ang="0">
                    <a:pos x="T8" y="T9"/>
                  </a:cxn>
                  <a:cxn ang="0">
                    <a:pos x="T10" y="T11"/>
                  </a:cxn>
                </a:cxnLst>
                <a:rect l="0" t="0" r="r" b="b"/>
                <a:pathLst>
                  <a:path w="134" h="134">
                    <a:moveTo>
                      <a:pt x="29" y="122"/>
                    </a:moveTo>
                    <a:cubicBezTo>
                      <a:pt x="40" y="130"/>
                      <a:pt x="53" y="134"/>
                      <a:pt x="67" y="134"/>
                    </a:cubicBezTo>
                    <a:cubicBezTo>
                      <a:pt x="104" y="134"/>
                      <a:pt x="134" y="104"/>
                      <a:pt x="134" y="67"/>
                    </a:cubicBezTo>
                    <a:cubicBezTo>
                      <a:pt x="134" y="30"/>
                      <a:pt x="104" y="0"/>
                      <a:pt x="67" y="0"/>
                    </a:cubicBezTo>
                    <a:cubicBezTo>
                      <a:pt x="30" y="0"/>
                      <a:pt x="0" y="30"/>
                      <a:pt x="0" y="67"/>
                    </a:cubicBezTo>
                    <a:cubicBezTo>
                      <a:pt x="0" y="80"/>
                      <a:pt x="3" y="92"/>
                      <a:pt x="9" y="102"/>
                    </a:cubicBezTo>
                  </a:path>
                </a:pathLst>
              </a:custGeom>
              <a:noFill/>
              <a:ln w="25400" cap="flat">
                <a:solidFill>
                  <a:srgbClr val="003C6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28" name="Freeform 126"/>
              <p:cNvSpPr>
                <a:spLocks/>
              </p:cNvSpPr>
              <p:nvPr/>
            </p:nvSpPr>
            <p:spPr bwMode="auto">
              <a:xfrm>
                <a:off x="9228138" y="695325"/>
                <a:ext cx="76200" cy="57150"/>
              </a:xfrm>
              <a:custGeom>
                <a:avLst/>
                <a:gdLst>
                  <a:gd name="T0" fmla="*/ 48 w 48"/>
                  <a:gd name="T1" fmla="*/ 0 h 36"/>
                  <a:gd name="T2" fmla="*/ 36 w 48"/>
                  <a:gd name="T3" fmla="*/ 36 h 36"/>
                  <a:gd name="T4" fmla="*/ 0 w 48"/>
                  <a:gd name="T5" fmla="*/ 24 h 36"/>
                </a:gdLst>
                <a:ahLst/>
                <a:cxnLst>
                  <a:cxn ang="0">
                    <a:pos x="T0" y="T1"/>
                  </a:cxn>
                  <a:cxn ang="0">
                    <a:pos x="T2" y="T3"/>
                  </a:cxn>
                  <a:cxn ang="0">
                    <a:pos x="T4" y="T5"/>
                  </a:cxn>
                </a:cxnLst>
                <a:rect l="0" t="0" r="r" b="b"/>
                <a:pathLst>
                  <a:path w="48" h="36">
                    <a:moveTo>
                      <a:pt x="48" y="0"/>
                    </a:moveTo>
                    <a:lnTo>
                      <a:pt x="36" y="36"/>
                    </a:lnTo>
                    <a:lnTo>
                      <a:pt x="0" y="24"/>
                    </a:lnTo>
                  </a:path>
                </a:pathLst>
              </a:custGeom>
              <a:noFill/>
              <a:ln w="25400" cap="flat">
                <a:solidFill>
                  <a:srgbClr val="003C6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29" name="Freeform 127"/>
              <p:cNvSpPr>
                <a:spLocks/>
              </p:cNvSpPr>
              <p:nvPr/>
            </p:nvSpPr>
            <p:spPr bwMode="auto">
              <a:xfrm>
                <a:off x="9404351" y="569913"/>
                <a:ext cx="114300" cy="128588"/>
              </a:xfrm>
              <a:custGeom>
                <a:avLst/>
                <a:gdLst>
                  <a:gd name="T0" fmla="*/ 0 w 36"/>
                  <a:gd name="T1" fmla="*/ 41 h 41"/>
                  <a:gd name="T2" fmla="*/ 26 w 36"/>
                  <a:gd name="T3" fmla="*/ 41 h 41"/>
                  <a:gd name="T4" fmla="*/ 36 w 36"/>
                  <a:gd name="T5" fmla="*/ 31 h 41"/>
                  <a:gd name="T6" fmla="*/ 26 w 36"/>
                  <a:gd name="T7" fmla="*/ 20 h 41"/>
                  <a:gd name="T8" fmla="*/ 10 w 36"/>
                  <a:gd name="T9" fmla="*/ 20 h 41"/>
                  <a:gd name="T10" fmla="*/ 0 w 36"/>
                  <a:gd name="T11" fmla="*/ 10 h 41"/>
                  <a:gd name="T12" fmla="*/ 10 w 36"/>
                  <a:gd name="T13" fmla="*/ 0 h 41"/>
                  <a:gd name="T14" fmla="*/ 36 w 36"/>
                  <a:gd name="T15" fmla="*/ 0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41">
                    <a:moveTo>
                      <a:pt x="0" y="41"/>
                    </a:moveTo>
                    <a:cubicBezTo>
                      <a:pt x="26" y="41"/>
                      <a:pt x="26" y="41"/>
                      <a:pt x="26" y="41"/>
                    </a:cubicBezTo>
                    <a:cubicBezTo>
                      <a:pt x="31" y="41"/>
                      <a:pt x="36" y="37"/>
                      <a:pt x="36" y="31"/>
                    </a:cubicBezTo>
                    <a:cubicBezTo>
                      <a:pt x="36" y="25"/>
                      <a:pt x="31" y="20"/>
                      <a:pt x="26" y="20"/>
                    </a:cubicBezTo>
                    <a:cubicBezTo>
                      <a:pt x="10" y="20"/>
                      <a:pt x="10" y="20"/>
                      <a:pt x="10" y="20"/>
                    </a:cubicBezTo>
                    <a:cubicBezTo>
                      <a:pt x="5" y="20"/>
                      <a:pt x="0" y="16"/>
                      <a:pt x="0" y="10"/>
                    </a:cubicBezTo>
                    <a:cubicBezTo>
                      <a:pt x="0" y="4"/>
                      <a:pt x="5" y="0"/>
                      <a:pt x="10" y="0"/>
                    </a:cubicBezTo>
                    <a:cubicBezTo>
                      <a:pt x="36" y="0"/>
                      <a:pt x="36" y="0"/>
                      <a:pt x="36" y="0"/>
                    </a:cubicBezTo>
                  </a:path>
                </a:pathLst>
              </a:custGeom>
              <a:noFill/>
              <a:ln w="25400" cap="flat">
                <a:solidFill>
                  <a:srgbClr val="003C6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134" name="Freeform 57"/>
            <p:cNvSpPr>
              <a:spLocks noEditPoints="1"/>
            </p:cNvSpPr>
            <p:nvPr/>
          </p:nvSpPr>
          <p:spPr bwMode="auto">
            <a:xfrm>
              <a:off x="3397059" y="3192712"/>
              <a:ext cx="368300" cy="368300"/>
            </a:xfrm>
            <a:custGeom>
              <a:avLst/>
              <a:gdLst>
                <a:gd name="T0" fmla="*/ 95 w 117"/>
                <a:gd name="T1" fmla="*/ 5 h 117"/>
                <a:gd name="T2" fmla="*/ 0 w 117"/>
                <a:gd name="T3" fmla="*/ 100 h 117"/>
                <a:gd name="T4" fmla="*/ 0 w 117"/>
                <a:gd name="T5" fmla="*/ 117 h 117"/>
                <a:gd name="T6" fmla="*/ 17 w 117"/>
                <a:gd name="T7" fmla="*/ 117 h 117"/>
                <a:gd name="T8" fmla="*/ 112 w 117"/>
                <a:gd name="T9" fmla="*/ 22 h 117"/>
                <a:gd name="T10" fmla="*/ 112 w 117"/>
                <a:gd name="T11" fmla="*/ 5 h 117"/>
                <a:gd name="T12" fmla="*/ 95 w 117"/>
                <a:gd name="T13" fmla="*/ 5 h 117"/>
                <a:gd name="T14" fmla="*/ 96 w 117"/>
                <a:gd name="T15" fmla="*/ 27 h 117"/>
                <a:gd name="T16" fmla="*/ 22 w 117"/>
                <a:gd name="T17" fmla="*/ 101 h 117"/>
                <a:gd name="T18" fmla="*/ 16 w 117"/>
                <a:gd name="T19" fmla="*/ 96 h 117"/>
                <a:gd name="T20" fmla="*/ 90 w 117"/>
                <a:gd name="T21" fmla="*/ 22 h 117"/>
                <a:gd name="T22" fmla="*/ 96 w 117"/>
                <a:gd name="T23" fmla="*/ 27 h 117"/>
                <a:gd name="T24" fmla="*/ 8 w 117"/>
                <a:gd name="T25" fmla="*/ 109 h 117"/>
                <a:gd name="T26" fmla="*/ 8 w 117"/>
                <a:gd name="T27" fmla="*/ 104 h 117"/>
                <a:gd name="T28" fmla="*/ 10 w 117"/>
                <a:gd name="T29" fmla="*/ 102 h 117"/>
                <a:gd name="T30" fmla="*/ 16 w 117"/>
                <a:gd name="T31" fmla="*/ 107 h 117"/>
                <a:gd name="T32" fmla="*/ 13 w 117"/>
                <a:gd name="T33" fmla="*/ 109 h 117"/>
                <a:gd name="T34" fmla="*/ 8 w 117"/>
                <a:gd name="T35" fmla="*/ 109 h 117"/>
                <a:gd name="T36" fmla="*/ 107 w 117"/>
                <a:gd name="T37" fmla="*/ 16 h 117"/>
                <a:gd name="T38" fmla="*/ 102 w 117"/>
                <a:gd name="T39" fmla="*/ 21 h 117"/>
                <a:gd name="T40" fmla="*/ 96 w 117"/>
                <a:gd name="T41" fmla="*/ 16 h 117"/>
                <a:gd name="T42" fmla="*/ 101 w 117"/>
                <a:gd name="T43" fmla="*/ 11 h 117"/>
                <a:gd name="T44" fmla="*/ 107 w 117"/>
                <a:gd name="T45" fmla="*/ 11 h 117"/>
                <a:gd name="T46" fmla="*/ 107 w 117"/>
                <a:gd name="T47" fmla="*/ 16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7">
                  <a:moveTo>
                    <a:pt x="95" y="5"/>
                  </a:moveTo>
                  <a:cubicBezTo>
                    <a:pt x="0" y="100"/>
                    <a:pt x="0" y="100"/>
                    <a:pt x="0" y="100"/>
                  </a:cubicBezTo>
                  <a:cubicBezTo>
                    <a:pt x="0" y="117"/>
                    <a:pt x="0" y="117"/>
                    <a:pt x="0" y="117"/>
                  </a:cubicBezTo>
                  <a:cubicBezTo>
                    <a:pt x="17" y="117"/>
                    <a:pt x="17" y="117"/>
                    <a:pt x="17" y="117"/>
                  </a:cubicBezTo>
                  <a:cubicBezTo>
                    <a:pt x="112" y="22"/>
                    <a:pt x="112" y="22"/>
                    <a:pt x="112" y="22"/>
                  </a:cubicBezTo>
                  <a:cubicBezTo>
                    <a:pt x="117" y="17"/>
                    <a:pt x="117" y="10"/>
                    <a:pt x="112" y="5"/>
                  </a:cubicBezTo>
                  <a:cubicBezTo>
                    <a:pt x="108" y="0"/>
                    <a:pt x="100" y="0"/>
                    <a:pt x="95" y="5"/>
                  </a:cubicBezTo>
                  <a:close/>
                  <a:moveTo>
                    <a:pt x="96" y="27"/>
                  </a:moveTo>
                  <a:cubicBezTo>
                    <a:pt x="22" y="101"/>
                    <a:pt x="22" y="101"/>
                    <a:pt x="22" y="101"/>
                  </a:cubicBezTo>
                  <a:cubicBezTo>
                    <a:pt x="20" y="99"/>
                    <a:pt x="18" y="97"/>
                    <a:pt x="16" y="96"/>
                  </a:cubicBezTo>
                  <a:cubicBezTo>
                    <a:pt x="90" y="22"/>
                    <a:pt x="90" y="22"/>
                    <a:pt x="90" y="22"/>
                  </a:cubicBezTo>
                  <a:cubicBezTo>
                    <a:pt x="93" y="22"/>
                    <a:pt x="95" y="25"/>
                    <a:pt x="96" y="27"/>
                  </a:cubicBezTo>
                  <a:close/>
                  <a:moveTo>
                    <a:pt x="8" y="109"/>
                  </a:moveTo>
                  <a:cubicBezTo>
                    <a:pt x="8" y="104"/>
                    <a:pt x="8" y="104"/>
                    <a:pt x="8" y="104"/>
                  </a:cubicBezTo>
                  <a:cubicBezTo>
                    <a:pt x="10" y="102"/>
                    <a:pt x="10" y="102"/>
                    <a:pt x="10" y="102"/>
                  </a:cubicBezTo>
                  <a:cubicBezTo>
                    <a:pt x="13" y="102"/>
                    <a:pt x="15" y="105"/>
                    <a:pt x="16" y="107"/>
                  </a:cubicBezTo>
                  <a:cubicBezTo>
                    <a:pt x="13" y="109"/>
                    <a:pt x="13" y="109"/>
                    <a:pt x="13" y="109"/>
                  </a:cubicBezTo>
                  <a:lnTo>
                    <a:pt x="8" y="109"/>
                  </a:lnTo>
                  <a:close/>
                  <a:moveTo>
                    <a:pt x="107" y="16"/>
                  </a:moveTo>
                  <a:cubicBezTo>
                    <a:pt x="102" y="21"/>
                    <a:pt x="102" y="21"/>
                    <a:pt x="102" y="21"/>
                  </a:cubicBezTo>
                  <a:cubicBezTo>
                    <a:pt x="100" y="19"/>
                    <a:pt x="98" y="17"/>
                    <a:pt x="96" y="16"/>
                  </a:cubicBezTo>
                  <a:cubicBezTo>
                    <a:pt x="101" y="11"/>
                    <a:pt x="101" y="11"/>
                    <a:pt x="101" y="11"/>
                  </a:cubicBezTo>
                  <a:cubicBezTo>
                    <a:pt x="102" y="9"/>
                    <a:pt x="105" y="9"/>
                    <a:pt x="107" y="11"/>
                  </a:cubicBezTo>
                  <a:cubicBezTo>
                    <a:pt x="108" y="12"/>
                    <a:pt x="108" y="15"/>
                    <a:pt x="107" y="16"/>
                  </a:cubicBezTo>
                  <a:close/>
                </a:path>
              </a:pathLst>
            </a:custGeom>
            <a:solidFill>
              <a:srgbClr val="003C6C"/>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nvGrpSpPr>
            <p:cNvPr id="135" name="Group 134"/>
            <p:cNvGrpSpPr/>
            <p:nvPr/>
          </p:nvGrpSpPr>
          <p:grpSpPr>
            <a:xfrm>
              <a:off x="2755853" y="4045563"/>
              <a:ext cx="309563" cy="360363"/>
              <a:chOff x="708026" y="5732463"/>
              <a:chExt cx="309563" cy="360363"/>
            </a:xfrm>
            <a:solidFill>
              <a:srgbClr val="003C6C"/>
            </a:solidFill>
          </p:grpSpPr>
          <p:sp>
            <p:nvSpPr>
              <p:cNvPr id="136" name="Freeform 61"/>
              <p:cNvSpPr>
                <a:spLocks noEditPoints="1"/>
              </p:cNvSpPr>
              <p:nvPr/>
            </p:nvSpPr>
            <p:spPr bwMode="auto">
              <a:xfrm>
                <a:off x="708026" y="5732463"/>
                <a:ext cx="309563" cy="360363"/>
              </a:xfrm>
              <a:custGeom>
                <a:avLst/>
                <a:gdLst>
                  <a:gd name="T0" fmla="*/ 76 w 96"/>
                  <a:gd name="T1" fmla="*/ 112 h 112"/>
                  <a:gd name="T2" fmla="*/ 20 w 96"/>
                  <a:gd name="T3" fmla="*/ 112 h 112"/>
                  <a:gd name="T4" fmla="*/ 0 w 96"/>
                  <a:gd name="T5" fmla="*/ 92 h 112"/>
                  <a:gd name="T6" fmla="*/ 0 w 96"/>
                  <a:gd name="T7" fmla="*/ 0 h 112"/>
                  <a:gd name="T8" fmla="*/ 88 w 96"/>
                  <a:gd name="T9" fmla="*/ 0 h 112"/>
                  <a:gd name="T10" fmla="*/ 88 w 96"/>
                  <a:gd name="T11" fmla="*/ 88 h 112"/>
                  <a:gd name="T12" fmla="*/ 80 w 96"/>
                  <a:gd name="T13" fmla="*/ 88 h 112"/>
                  <a:gd name="T14" fmla="*/ 80 w 96"/>
                  <a:gd name="T15" fmla="*/ 8 h 112"/>
                  <a:gd name="T16" fmla="*/ 8 w 96"/>
                  <a:gd name="T17" fmla="*/ 8 h 112"/>
                  <a:gd name="T18" fmla="*/ 8 w 96"/>
                  <a:gd name="T19" fmla="*/ 92 h 112"/>
                  <a:gd name="T20" fmla="*/ 20 w 96"/>
                  <a:gd name="T21" fmla="*/ 104 h 112"/>
                  <a:gd name="T22" fmla="*/ 32 w 96"/>
                  <a:gd name="T23" fmla="*/ 92 h 112"/>
                  <a:gd name="T24" fmla="*/ 32 w 96"/>
                  <a:gd name="T25" fmla="*/ 88 h 112"/>
                  <a:gd name="T26" fmla="*/ 96 w 96"/>
                  <a:gd name="T27" fmla="*/ 88 h 112"/>
                  <a:gd name="T28" fmla="*/ 96 w 96"/>
                  <a:gd name="T29" fmla="*/ 92 h 112"/>
                  <a:gd name="T30" fmla="*/ 76 w 96"/>
                  <a:gd name="T31" fmla="*/ 112 h 112"/>
                  <a:gd name="T32" fmla="*/ 36 w 96"/>
                  <a:gd name="T33" fmla="*/ 104 h 112"/>
                  <a:gd name="T34" fmla="*/ 76 w 96"/>
                  <a:gd name="T35" fmla="*/ 104 h 112"/>
                  <a:gd name="T36" fmla="*/ 87 w 96"/>
                  <a:gd name="T37" fmla="*/ 96 h 112"/>
                  <a:gd name="T38" fmla="*/ 39 w 96"/>
                  <a:gd name="T39" fmla="*/ 96 h 112"/>
                  <a:gd name="T40" fmla="*/ 36 w 96"/>
                  <a:gd name="T41" fmla="*/ 104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6" h="112">
                    <a:moveTo>
                      <a:pt x="76" y="112"/>
                    </a:moveTo>
                    <a:cubicBezTo>
                      <a:pt x="20" y="112"/>
                      <a:pt x="20" y="112"/>
                      <a:pt x="20" y="112"/>
                    </a:cubicBezTo>
                    <a:cubicBezTo>
                      <a:pt x="9" y="112"/>
                      <a:pt x="0" y="103"/>
                      <a:pt x="0" y="92"/>
                    </a:cubicBezTo>
                    <a:cubicBezTo>
                      <a:pt x="0" y="0"/>
                      <a:pt x="0" y="0"/>
                      <a:pt x="0" y="0"/>
                    </a:cubicBezTo>
                    <a:cubicBezTo>
                      <a:pt x="88" y="0"/>
                      <a:pt x="88" y="0"/>
                      <a:pt x="88" y="0"/>
                    </a:cubicBezTo>
                    <a:cubicBezTo>
                      <a:pt x="88" y="88"/>
                      <a:pt x="88" y="88"/>
                      <a:pt x="88" y="88"/>
                    </a:cubicBezTo>
                    <a:cubicBezTo>
                      <a:pt x="80" y="88"/>
                      <a:pt x="80" y="88"/>
                      <a:pt x="80" y="88"/>
                    </a:cubicBezTo>
                    <a:cubicBezTo>
                      <a:pt x="80" y="8"/>
                      <a:pt x="80" y="8"/>
                      <a:pt x="80" y="8"/>
                    </a:cubicBezTo>
                    <a:cubicBezTo>
                      <a:pt x="8" y="8"/>
                      <a:pt x="8" y="8"/>
                      <a:pt x="8" y="8"/>
                    </a:cubicBezTo>
                    <a:cubicBezTo>
                      <a:pt x="8" y="92"/>
                      <a:pt x="8" y="92"/>
                      <a:pt x="8" y="92"/>
                    </a:cubicBezTo>
                    <a:cubicBezTo>
                      <a:pt x="8" y="99"/>
                      <a:pt x="13" y="104"/>
                      <a:pt x="20" y="104"/>
                    </a:cubicBezTo>
                    <a:cubicBezTo>
                      <a:pt x="26" y="104"/>
                      <a:pt x="32" y="99"/>
                      <a:pt x="32" y="92"/>
                    </a:cubicBezTo>
                    <a:cubicBezTo>
                      <a:pt x="32" y="88"/>
                      <a:pt x="32" y="88"/>
                      <a:pt x="32" y="88"/>
                    </a:cubicBezTo>
                    <a:cubicBezTo>
                      <a:pt x="96" y="88"/>
                      <a:pt x="96" y="88"/>
                      <a:pt x="96" y="88"/>
                    </a:cubicBezTo>
                    <a:cubicBezTo>
                      <a:pt x="96" y="92"/>
                      <a:pt x="96" y="92"/>
                      <a:pt x="96" y="92"/>
                    </a:cubicBezTo>
                    <a:cubicBezTo>
                      <a:pt x="96" y="103"/>
                      <a:pt x="87" y="112"/>
                      <a:pt x="76" y="112"/>
                    </a:cubicBezTo>
                    <a:close/>
                    <a:moveTo>
                      <a:pt x="36" y="104"/>
                    </a:moveTo>
                    <a:cubicBezTo>
                      <a:pt x="76" y="104"/>
                      <a:pt x="76" y="104"/>
                      <a:pt x="76" y="104"/>
                    </a:cubicBezTo>
                    <a:cubicBezTo>
                      <a:pt x="81" y="104"/>
                      <a:pt x="85" y="101"/>
                      <a:pt x="87" y="96"/>
                    </a:cubicBezTo>
                    <a:cubicBezTo>
                      <a:pt x="39" y="96"/>
                      <a:pt x="39" y="96"/>
                      <a:pt x="39" y="96"/>
                    </a:cubicBezTo>
                    <a:cubicBezTo>
                      <a:pt x="39" y="99"/>
                      <a:pt x="37" y="102"/>
                      <a:pt x="36" y="1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37" name="Rectangle 62"/>
              <p:cNvSpPr>
                <a:spLocks noChangeArrowheads="1"/>
              </p:cNvSpPr>
              <p:nvPr/>
            </p:nvSpPr>
            <p:spPr bwMode="auto">
              <a:xfrm>
                <a:off x="760414" y="5964238"/>
                <a:ext cx="25400" cy="254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39" name="Rectangle 63"/>
              <p:cNvSpPr>
                <a:spLocks noChangeArrowheads="1"/>
              </p:cNvSpPr>
              <p:nvPr/>
            </p:nvSpPr>
            <p:spPr bwMode="auto">
              <a:xfrm>
                <a:off x="811214" y="5964238"/>
                <a:ext cx="128588" cy="254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40" name="Rectangle 64"/>
              <p:cNvSpPr>
                <a:spLocks noChangeArrowheads="1"/>
              </p:cNvSpPr>
              <p:nvPr/>
            </p:nvSpPr>
            <p:spPr bwMode="auto">
              <a:xfrm>
                <a:off x="760414" y="5886451"/>
                <a:ext cx="25400" cy="254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41" name="Rectangle 65"/>
              <p:cNvSpPr>
                <a:spLocks noChangeArrowheads="1"/>
              </p:cNvSpPr>
              <p:nvPr/>
            </p:nvSpPr>
            <p:spPr bwMode="auto">
              <a:xfrm>
                <a:off x="811214" y="5886451"/>
                <a:ext cx="128588" cy="254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42" name="Rectangle 66"/>
              <p:cNvSpPr>
                <a:spLocks noChangeArrowheads="1"/>
              </p:cNvSpPr>
              <p:nvPr/>
            </p:nvSpPr>
            <p:spPr bwMode="auto">
              <a:xfrm>
                <a:off x="760414" y="5808663"/>
                <a:ext cx="25400" cy="269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52" name="Rectangle 67"/>
              <p:cNvSpPr>
                <a:spLocks noChangeArrowheads="1"/>
              </p:cNvSpPr>
              <p:nvPr/>
            </p:nvSpPr>
            <p:spPr bwMode="auto">
              <a:xfrm>
                <a:off x="811214" y="5808663"/>
                <a:ext cx="128588" cy="269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grpSp>
          <p:nvGrpSpPr>
            <p:cNvPr id="30" name="Group 29"/>
            <p:cNvGrpSpPr/>
            <p:nvPr/>
          </p:nvGrpSpPr>
          <p:grpSpPr>
            <a:xfrm>
              <a:off x="3816873" y="5517841"/>
              <a:ext cx="285750" cy="300038"/>
              <a:chOff x="5291152" y="5364009"/>
              <a:chExt cx="285750" cy="300038"/>
            </a:xfrm>
          </p:grpSpPr>
          <p:sp>
            <p:nvSpPr>
              <p:cNvPr id="156" name="Freeform 36"/>
              <p:cNvSpPr>
                <a:spLocks/>
              </p:cNvSpPr>
              <p:nvPr/>
            </p:nvSpPr>
            <p:spPr bwMode="auto">
              <a:xfrm>
                <a:off x="5291152" y="5364009"/>
                <a:ext cx="285750" cy="300038"/>
              </a:xfrm>
              <a:custGeom>
                <a:avLst/>
                <a:gdLst>
                  <a:gd name="T0" fmla="*/ 89 w 89"/>
                  <a:gd name="T1" fmla="*/ 37 h 93"/>
                  <a:gd name="T2" fmla="*/ 44 w 89"/>
                  <a:gd name="T3" fmla="*/ 93 h 93"/>
                  <a:gd name="T4" fmla="*/ 0 w 89"/>
                  <a:gd name="T5" fmla="*/ 37 h 93"/>
                  <a:gd name="T6" fmla="*/ 0 w 89"/>
                  <a:gd name="T7" fmla="*/ 0 h 93"/>
                  <a:gd name="T8" fmla="*/ 21 w 89"/>
                  <a:gd name="T9" fmla="*/ 6 h 93"/>
                  <a:gd name="T10" fmla="*/ 44 w 89"/>
                  <a:gd name="T11" fmla="*/ 0 h 93"/>
                  <a:gd name="T12" fmla="*/ 67 w 89"/>
                  <a:gd name="T13" fmla="*/ 6 h 93"/>
                  <a:gd name="T14" fmla="*/ 89 w 89"/>
                  <a:gd name="T15" fmla="*/ 0 h 93"/>
                  <a:gd name="T16" fmla="*/ 89 w 89"/>
                  <a:gd name="T17" fmla="*/ 37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 h="93">
                    <a:moveTo>
                      <a:pt x="89" y="37"/>
                    </a:moveTo>
                    <a:cubicBezTo>
                      <a:pt x="89" y="76"/>
                      <a:pt x="44" y="93"/>
                      <a:pt x="44" y="93"/>
                    </a:cubicBezTo>
                    <a:cubicBezTo>
                      <a:pt x="44" y="93"/>
                      <a:pt x="0" y="76"/>
                      <a:pt x="0" y="37"/>
                    </a:cubicBezTo>
                    <a:cubicBezTo>
                      <a:pt x="0" y="28"/>
                      <a:pt x="0" y="0"/>
                      <a:pt x="0" y="0"/>
                    </a:cubicBezTo>
                    <a:cubicBezTo>
                      <a:pt x="0" y="0"/>
                      <a:pt x="10" y="6"/>
                      <a:pt x="21" y="6"/>
                    </a:cubicBezTo>
                    <a:cubicBezTo>
                      <a:pt x="32" y="6"/>
                      <a:pt x="44" y="0"/>
                      <a:pt x="44" y="0"/>
                    </a:cubicBezTo>
                    <a:cubicBezTo>
                      <a:pt x="44" y="0"/>
                      <a:pt x="55" y="6"/>
                      <a:pt x="67" y="6"/>
                    </a:cubicBezTo>
                    <a:cubicBezTo>
                      <a:pt x="79" y="6"/>
                      <a:pt x="89" y="0"/>
                      <a:pt x="89" y="0"/>
                    </a:cubicBezTo>
                    <a:cubicBezTo>
                      <a:pt x="89" y="0"/>
                      <a:pt x="89" y="27"/>
                      <a:pt x="89" y="37"/>
                    </a:cubicBezTo>
                    <a:close/>
                  </a:path>
                </a:pathLst>
              </a:custGeom>
              <a:solidFill>
                <a:srgbClr val="FFFFFF"/>
              </a:solidFill>
              <a:ln w="26988" cap="flat">
                <a:solidFill>
                  <a:srgbClr val="005AA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59" name="Freeform 163"/>
              <p:cNvSpPr>
                <a:spLocks/>
              </p:cNvSpPr>
              <p:nvPr/>
            </p:nvSpPr>
            <p:spPr bwMode="auto">
              <a:xfrm>
                <a:off x="5407833" y="5451432"/>
                <a:ext cx="52388" cy="90488"/>
              </a:xfrm>
              <a:custGeom>
                <a:avLst/>
                <a:gdLst>
                  <a:gd name="T0" fmla="*/ 8 w 16"/>
                  <a:gd name="T1" fmla="*/ 0 h 28"/>
                  <a:gd name="T2" fmla="*/ 0 w 16"/>
                  <a:gd name="T3" fmla="*/ 8 h 28"/>
                  <a:gd name="T4" fmla="*/ 4 w 16"/>
                  <a:gd name="T5" fmla="*/ 15 h 28"/>
                  <a:gd name="T6" fmla="*/ 4 w 16"/>
                  <a:gd name="T7" fmla="*/ 28 h 28"/>
                  <a:gd name="T8" fmla="*/ 12 w 16"/>
                  <a:gd name="T9" fmla="*/ 28 h 28"/>
                  <a:gd name="T10" fmla="*/ 12 w 16"/>
                  <a:gd name="T11" fmla="*/ 15 h 28"/>
                  <a:gd name="T12" fmla="*/ 16 w 16"/>
                  <a:gd name="T13" fmla="*/ 8 h 28"/>
                  <a:gd name="T14" fmla="*/ 8 w 16"/>
                  <a:gd name="T15" fmla="*/ 0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 h="28">
                    <a:moveTo>
                      <a:pt x="8" y="0"/>
                    </a:moveTo>
                    <a:cubicBezTo>
                      <a:pt x="4" y="0"/>
                      <a:pt x="0" y="3"/>
                      <a:pt x="0" y="8"/>
                    </a:cubicBezTo>
                    <a:cubicBezTo>
                      <a:pt x="0" y="11"/>
                      <a:pt x="2" y="13"/>
                      <a:pt x="4" y="15"/>
                    </a:cubicBezTo>
                    <a:cubicBezTo>
                      <a:pt x="4" y="28"/>
                      <a:pt x="4" y="28"/>
                      <a:pt x="4" y="28"/>
                    </a:cubicBezTo>
                    <a:cubicBezTo>
                      <a:pt x="12" y="28"/>
                      <a:pt x="12" y="28"/>
                      <a:pt x="12" y="28"/>
                    </a:cubicBezTo>
                    <a:cubicBezTo>
                      <a:pt x="12" y="15"/>
                      <a:pt x="12" y="15"/>
                      <a:pt x="12" y="15"/>
                    </a:cubicBezTo>
                    <a:cubicBezTo>
                      <a:pt x="14" y="13"/>
                      <a:pt x="16" y="11"/>
                      <a:pt x="16" y="8"/>
                    </a:cubicBezTo>
                    <a:cubicBezTo>
                      <a:pt x="16" y="3"/>
                      <a:pt x="13" y="0"/>
                      <a:pt x="8" y="0"/>
                    </a:cubicBezTo>
                    <a:close/>
                  </a:path>
                </a:pathLst>
              </a:custGeom>
              <a:solidFill>
                <a:srgbClr val="005AA1"/>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grpSp>
          <p:nvGrpSpPr>
            <p:cNvPr id="29" name="Group 28"/>
            <p:cNvGrpSpPr/>
            <p:nvPr/>
          </p:nvGrpSpPr>
          <p:grpSpPr>
            <a:xfrm>
              <a:off x="2670710" y="1683029"/>
              <a:ext cx="285751" cy="412751"/>
              <a:chOff x="1304925" y="3287713"/>
              <a:chExt cx="285751" cy="412751"/>
            </a:xfrm>
            <a:solidFill>
              <a:srgbClr val="A22C01"/>
            </a:solidFill>
          </p:grpSpPr>
          <p:sp>
            <p:nvSpPr>
              <p:cNvPr id="20" name="Rectangle 14"/>
              <p:cNvSpPr>
                <a:spLocks noChangeArrowheads="1"/>
              </p:cNvSpPr>
              <p:nvPr/>
            </p:nvSpPr>
            <p:spPr bwMode="auto">
              <a:xfrm>
                <a:off x="1304925" y="3495676"/>
                <a:ext cx="131763" cy="190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1" name="Freeform 15"/>
              <p:cNvSpPr>
                <a:spLocks noEditPoints="1"/>
              </p:cNvSpPr>
              <p:nvPr/>
            </p:nvSpPr>
            <p:spPr bwMode="auto">
              <a:xfrm>
                <a:off x="1338263" y="3287713"/>
                <a:ext cx="68263" cy="96838"/>
              </a:xfrm>
              <a:custGeom>
                <a:avLst/>
                <a:gdLst>
                  <a:gd name="T0" fmla="*/ 20 w 43"/>
                  <a:gd name="T1" fmla="*/ 61 h 61"/>
                  <a:gd name="T2" fmla="*/ 0 w 43"/>
                  <a:gd name="T3" fmla="*/ 39 h 61"/>
                  <a:gd name="T4" fmla="*/ 0 w 43"/>
                  <a:gd name="T5" fmla="*/ 0 h 61"/>
                  <a:gd name="T6" fmla="*/ 43 w 43"/>
                  <a:gd name="T7" fmla="*/ 0 h 61"/>
                  <a:gd name="T8" fmla="*/ 43 w 43"/>
                  <a:gd name="T9" fmla="*/ 39 h 61"/>
                  <a:gd name="T10" fmla="*/ 20 w 43"/>
                  <a:gd name="T11" fmla="*/ 61 h 61"/>
                  <a:gd name="T12" fmla="*/ 12 w 43"/>
                  <a:gd name="T13" fmla="*/ 35 h 61"/>
                  <a:gd name="T14" fmla="*/ 20 w 43"/>
                  <a:gd name="T15" fmla="*/ 43 h 61"/>
                  <a:gd name="T16" fmla="*/ 31 w 43"/>
                  <a:gd name="T17" fmla="*/ 33 h 61"/>
                  <a:gd name="T18" fmla="*/ 31 w 43"/>
                  <a:gd name="T19" fmla="*/ 12 h 61"/>
                  <a:gd name="T20" fmla="*/ 12 w 43"/>
                  <a:gd name="T21" fmla="*/ 12 h 61"/>
                  <a:gd name="T22" fmla="*/ 12 w 43"/>
                  <a:gd name="T23" fmla="*/ 35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 h="61">
                    <a:moveTo>
                      <a:pt x="20" y="61"/>
                    </a:moveTo>
                    <a:lnTo>
                      <a:pt x="0" y="39"/>
                    </a:lnTo>
                    <a:lnTo>
                      <a:pt x="0" y="0"/>
                    </a:lnTo>
                    <a:lnTo>
                      <a:pt x="43" y="0"/>
                    </a:lnTo>
                    <a:lnTo>
                      <a:pt x="43" y="39"/>
                    </a:lnTo>
                    <a:lnTo>
                      <a:pt x="20" y="61"/>
                    </a:lnTo>
                    <a:close/>
                    <a:moveTo>
                      <a:pt x="12" y="35"/>
                    </a:moveTo>
                    <a:lnTo>
                      <a:pt x="20" y="43"/>
                    </a:lnTo>
                    <a:lnTo>
                      <a:pt x="31" y="33"/>
                    </a:lnTo>
                    <a:lnTo>
                      <a:pt x="31" y="12"/>
                    </a:lnTo>
                    <a:lnTo>
                      <a:pt x="12" y="12"/>
                    </a:lnTo>
                    <a:lnTo>
                      <a:pt x="12"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4" name="Rectangle 16"/>
              <p:cNvSpPr>
                <a:spLocks noChangeArrowheads="1"/>
              </p:cNvSpPr>
              <p:nvPr/>
            </p:nvSpPr>
            <p:spPr bwMode="auto">
              <a:xfrm>
                <a:off x="1360488" y="3371851"/>
                <a:ext cx="20638" cy="1333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5" name="Freeform 17"/>
              <p:cNvSpPr>
                <a:spLocks/>
              </p:cNvSpPr>
              <p:nvPr/>
            </p:nvSpPr>
            <p:spPr bwMode="auto">
              <a:xfrm>
                <a:off x="1335088" y="3505201"/>
                <a:ext cx="74613" cy="195263"/>
              </a:xfrm>
              <a:custGeom>
                <a:avLst/>
                <a:gdLst>
                  <a:gd name="T0" fmla="*/ 11 w 23"/>
                  <a:gd name="T1" fmla="*/ 60 h 60"/>
                  <a:gd name="T2" fmla="*/ 0 w 23"/>
                  <a:gd name="T3" fmla="*/ 48 h 60"/>
                  <a:gd name="T4" fmla="*/ 0 w 23"/>
                  <a:gd name="T5" fmla="*/ 0 h 60"/>
                  <a:gd name="T6" fmla="*/ 6 w 23"/>
                  <a:gd name="T7" fmla="*/ 0 h 60"/>
                  <a:gd name="T8" fmla="*/ 6 w 23"/>
                  <a:gd name="T9" fmla="*/ 48 h 60"/>
                  <a:gd name="T10" fmla="*/ 11 w 23"/>
                  <a:gd name="T11" fmla="*/ 54 h 60"/>
                  <a:gd name="T12" fmla="*/ 17 w 23"/>
                  <a:gd name="T13" fmla="*/ 48 h 60"/>
                  <a:gd name="T14" fmla="*/ 17 w 23"/>
                  <a:gd name="T15" fmla="*/ 0 h 60"/>
                  <a:gd name="T16" fmla="*/ 23 w 23"/>
                  <a:gd name="T17" fmla="*/ 0 h 60"/>
                  <a:gd name="T18" fmla="*/ 23 w 23"/>
                  <a:gd name="T19" fmla="*/ 48 h 60"/>
                  <a:gd name="T20" fmla="*/ 11 w 23"/>
                  <a:gd name="T21"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 h="60">
                    <a:moveTo>
                      <a:pt x="11" y="60"/>
                    </a:moveTo>
                    <a:cubicBezTo>
                      <a:pt x="5" y="60"/>
                      <a:pt x="0" y="55"/>
                      <a:pt x="0" y="48"/>
                    </a:cubicBezTo>
                    <a:cubicBezTo>
                      <a:pt x="0" y="0"/>
                      <a:pt x="0" y="0"/>
                      <a:pt x="0" y="0"/>
                    </a:cubicBezTo>
                    <a:cubicBezTo>
                      <a:pt x="6" y="0"/>
                      <a:pt x="6" y="0"/>
                      <a:pt x="6" y="0"/>
                    </a:cubicBezTo>
                    <a:cubicBezTo>
                      <a:pt x="6" y="48"/>
                      <a:pt x="6" y="48"/>
                      <a:pt x="6" y="48"/>
                    </a:cubicBezTo>
                    <a:cubicBezTo>
                      <a:pt x="6" y="51"/>
                      <a:pt x="8" y="54"/>
                      <a:pt x="11" y="54"/>
                    </a:cubicBezTo>
                    <a:cubicBezTo>
                      <a:pt x="14" y="54"/>
                      <a:pt x="17" y="51"/>
                      <a:pt x="17" y="48"/>
                    </a:cubicBezTo>
                    <a:cubicBezTo>
                      <a:pt x="17" y="0"/>
                      <a:pt x="17" y="0"/>
                      <a:pt x="17" y="0"/>
                    </a:cubicBezTo>
                    <a:cubicBezTo>
                      <a:pt x="23" y="0"/>
                      <a:pt x="23" y="0"/>
                      <a:pt x="23" y="0"/>
                    </a:cubicBezTo>
                    <a:cubicBezTo>
                      <a:pt x="23" y="48"/>
                      <a:pt x="23" y="48"/>
                      <a:pt x="23" y="48"/>
                    </a:cubicBezTo>
                    <a:cubicBezTo>
                      <a:pt x="23" y="55"/>
                      <a:pt x="18" y="60"/>
                      <a:pt x="11"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6" name="Freeform 18"/>
              <p:cNvSpPr>
                <a:spLocks noEditPoints="1"/>
              </p:cNvSpPr>
              <p:nvPr/>
            </p:nvSpPr>
            <p:spPr bwMode="auto">
              <a:xfrm>
                <a:off x="1443038" y="3287713"/>
                <a:ext cx="147638" cy="412750"/>
              </a:xfrm>
              <a:custGeom>
                <a:avLst/>
                <a:gdLst>
                  <a:gd name="T0" fmla="*/ 22 w 45"/>
                  <a:gd name="T1" fmla="*/ 127 h 127"/>
                  <a:gd name="T2" fmla="*/ 11 w 45"/>
                  <a:gd name="T3" fmla="*/ 115 h 127"/>
                  <a:gd name="T4" fmla="*/ 11 w 45"/>
                  <a:gd name="T5" fmla="*/ 42 h 127"/>
                  <a:gd name="T6" fmla="*/ 0 w 45"/>
                  <a:gd name="T7" fmla="*/ 22 h 127"/>
                  <a:gd name="T8" fmla="*/ 22 w 45"/>
                  <a:gd name="T9" fmla="*/ 0 h 127"/>
                  <a:gd name="T10" fmla="*/ 45 w 45"/>
                  <a:gd name="T11" fmla="*/ 22 h 127"/>
                  <a:gd name="T12" fmla="*/ 34 w 45"/>
                  <a:gd name="T13" fmla="*/ 42 h 127"/>
                  <a:gd name="T14" fmla="*/ 34 w 45"/>
                  <a:gd name="T15" fmla="*/ 115 h 127"/>
                  <a:gd name="T16" fmla="*/ 22 w 45"/>
                  <a:gd name="T17" fmla="*/ 127 h 127"/>
                  <a:gd name="T18" fmla="*/ 22 w 45"/>
                  <a:gd name="T19" fmla="*/ 6 h 127"/>
                  <a:gd name="T20" fmla="*/ 6 w 45"/>
                  <a:gd name="T21" fmla="*/ 22 h 127"/>
                  <a:gd name="T22" fmla="*/ 15 w 45"/>
                  <a:gd name="T23" fmla="*/ 37 h 127"/>
                  <a:gd name="T24" fmla="*/ 17 w 45"/>
                  <a:gd name="T25" fmla="*/ 38 h 127"/>
                  <a:gd name="T26" fmla="*/ 17 w 45"/>
                  <a:gd name="T27" fmla="*/ 115 h 127"/>
                  <a:gd name="T28" fmla="*/ 22 w 45"/>
                  <a:gd name="T29" fmla="*/ 121 h 127"/>
                  <a:gd name="T30" fmla="*/ 28 w 45"/>
                  <a:gd name="T31" fmla="*/ 115 h 127"/>
                  <a:gd name="T32" fmla="*/ 28 w 45"/>
                  <a:gd name="T33" fmla="*/ 38 h 127"/>
                  <a:gd name="T34" fmla="*/ 29 w 45"/>
                  <a:gd name="T35" fmla="*/ 37 h 127"/>
                  <a:gd name="T36" fmla="*/ 39 w 45"/>
                  <a:gd name="T37" fmla="*/ 22 h 127"/>
                  <a:gd name="T38" fmla="*/ 22 w 45"/>
                  <a:gd name="T39" fmla="*/ 6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5" h="127">
                    <a:moveTo>
                      <a:pt x="22" y="127"/>
                    </a:moveTo>
                    <a:cubicBezTo>
                      <a:pt x="16" y="127"/>
                      <a:pt x="11" y="122"/>
                      <a:pt x="11" y="115"/>
                    </a:cubicBezTo>
                    <a:cubicBezTo>
                      <a:pt x="11" y="42"/>
                      <a:pt x="11" y="42"/>
                      <a:pt x="11" y="42"/>
                    </a:cubicBezTo>
                    <a:cubicBezTo>
                      <a:pt x="4" y="38"/>
                      <a:pt x="0" y="30"/>
                      <a:pt x="0" y="22"/>
                    </a:cubicBezTo>
                    <a:cubicBezTo>
                      <a:pt x="0" y="10"/>
                      <a:pt x="10" y="0"/>
                      <a:pt x="22" y="0"/>
                    </a:cubicBezTo>
                    <a:cubicBezTo>
                      <a:pt x="35" y="0"/>
                      <a:pt x="45" y="10"/>
                      <a:pt x="45" y="22"/>
                    </a:cubicBezTo>
                    <a:cubicBezTo>
                      <a:pt x="45" y="30"/>
                      <a:pt x="40" y="38"/>
                      <a:pt x="34" y="42"/>
                    </a:cubicBezTo>
                    <a:cubicBezTo>
                      <a:pt x="34" y="115"/>
                      <a:pt x="34" y="115"/>
                      <a:pt x="34" y="115"/>
                    </a:cubicBezTo>
                    <a:cubicBezTo>
                      <a:pt x="34" y="122"/>
                      <a:pt x="29" y="127"/>
                      <a:pt x="22" y="127"/>
                    </a:cubicBezTo>
                    <a:close/>
                    <a:moveTo>
                      <a:pt x="22" y="6"/>
                    </a:moveTo>
                    <a:cubicBezTo>
                      <a:pt x="13" y="6"/>
                      <a:pt x="6" y="13"/>
                      <a:pt x="6" y="22"/>
                    </a:cubicBezTo>
                    <a:cubicBezTo>
                      <a:pt x="6" y="29"/>
                      <a:pt x="10" y="34"/>
                      <a:pt x="15" y="37"/>
                    </a:cubicBezTo>
                    <a:cubicBezTo>
                      <a:pt x="17" y="38"/>
                      <a:pt x="17" y="38"/>
                      <a:pt x="17" y="38"/>
                    </a:cubicBezTo>
                    <a:cubicBezTo>
                      <a:pt x="17" y="115"/>
                      <a:pt x="17" y="115"/>
                      <a:pt x="17" y="115"/>
                    </a:cubicBezTo>
                    <a:cubicBezTo>
                      <a:pt x="17" y="118"/>
                      <a:pt x="19" y="121"/>
                      <a:pt x="22" y="121"/>
                    </a:cubicBezTo>
                    <a:cubicBezTo>
                      <a:pt x="25" y="121"/>
                      <a:pt x="28" y="118"/>
                      <a:pt x="28" y="115"/>
                    </a:cubicBezTo>
                    <a:cubicBezTo>
                      <a:pt x="28" y="38"/>
                      <a:pt x="28" y="38"/>
                      <a:pt x="28" y="38"/>
                    </a:cubicBezTo>
                    <a:cubicBezTo>
                      <a:pt x="29" y="37"/>
                      <a:pt x="29" y="37"/>
                      <a:pt x="29" y="37"/>
                    </a:cubicBezTo>
                    <a:cubicBezTo>
                      <a:pt x="35" y="34"/>
                      <a:pt x="39" y="29"/>
                      <a:pt x="39" y="22"/>
                    </a:cubicBezTo>
                    <a:cubicBezTo>
                      <a:pt x="39" y="13"/>
                      <a:pt x="31" y="6"/>
                      <a:pt x="22"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8" name="Freeform 19"/>
              <p:cNvSpPr>
                <a:spLocks/>
              </p:cNvSpPr>
              <p:nvPr/>
            </p:nvSpPr>
            <p:spPr bwMode="auto">
              <a:xfrm>
                <a:off x="1504950" y="3297238"/>
                <a:ext cx="20638" cy="68263"/>
              </a:xfrm>
              <a:custGeom>
                <a:avLst/>
                <a:gdLst>
                  <a:gd name="T0" fmla="*/ 3 w 6"/>
                  <a:gd name="T1" fmla="*/ 21 h 21"/>
                  <a:gd name="T2" fmla="*/ 0 w 6"/>
                  <a:gd name="T3" fmla="*/ 18 h 21"/>
                  <a:gd name="T4" fmla="*/ 0 w 6"/>
                  <a:gd name="T5" fmla="*/ 3 h 21"/>
                  <a:gd name="T6" fmla="*/ 3 w 6"/>
                  <a:gd name="T7" fmla="*/ 0 h 21"/>
                  <a:gd name="T8" fmla="*/ 6 w 6"/>
                  <a:gd name="T9" fmla="*/ 3 h 21"/>
                  <a:gd name="T10" fmla="*/ 6 w 6"/>
                  <a:gd name="T11" fmla="*/ 18 h 21"/>
                  <a:gd name="T12" fmla="*/ 3 w 6"/>
                  <a:gd name="T13" fmla="*/ 21 h 21"/>
                </a:gdLst>
                <a:ahLst/>
                <a:cxnLst>
                  <a:cxn ang="0">
                    <a:pos x="T0" y="T1"/>
                  </a:cxn>
                  <a:cxn ang="0">
                    <a:pos x="T2" y="T3"/>
                  </a:cxn>
                  <a:cxn ang="0">
                    <a:pos x="T4" y="T5"/>
                  </a:cxn>
                  <a:cxn ang="0">
                    <a:pos x="T6" y="T7"/>
                  </a:cxn>
                  <a:cxn ang="0">
                    <a:pos x="T8" y="T9"/>
                  </a:cxn>
                  <a:cxn ang="0">
                    <a:pos x="T10" y="T11"/>
                  </a:cxn>
                  <a:cxn ang="0">
                    <a:pos x="T12" y="T13"/>
                  </a:cxn>
                </a:cxnLst>
                <a:rect l="0" t="0" r="r" b="b"/>
                <a:pathLst>
                  <a:path w="6" h="21">
                    <a:moveTo>
                      <a:pt x="3" y="21"/>
                    </a:moveTo>
                    <a:cubicBezTo>
                      <a:pt x="2" y="21"/>
                      <a:pt x="0" y="19"/>
                      <a:pt x="0" y="18"/>
                    </a:cubicBezTo>
                    <a:cubicBezTo>
                      <a:pt x="0" y="3"/>
                      <a:pt x="0" y="3"/>
                      <a:pt x="0" y="3"/>
                    </a:cubicBezTo>
                    <a:cubicBezTo>
                      <a:pt x="0" y="1"/>
                      <a:pt x="2" y="0"/>
                      <a:pt x="3" y="0"/>
                    </a:cubicBezTo>
                    <a:cubicBezTo>
                      <a:pt x="5" y="0"/>
                      <a:pt x="6" y="1"/>
                      <a:pt x="6" y="3"/>
                    </a:cubicBezTo>
                    <a:cubicBezTo>
                      <a:pt x="6" y="18"/>
                      <a:pt x="6" y="18"/>
                      <a:pt x="6" y="18"/>
                    </a:cubicBezTo>
                    <a:cubicBezTo>
                      <a:pt x="6" y="19"/>
                      <a:pt x="5" y="21"/>
                      <a:pt x="3"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160" name="Freeform 89"/>
            <p:cNvSpPr>
              <a:spLocks noEditPoints="1"/>
            </p:cNvSpPr>
            <p:nvPr/>
          </p:nvSpPr>
          <p:spPr bwMode="auto">
            <a:xfrm>
              <a:off x="3913041" y="1710823"/>
              <a:ext cx="375729" cy="375729"/>
            </a:xfrm>
            <a:custGeom>
              <a:avLst/>
              <a:gdLst>
                <a:gd name="T0" fmla="*/ 180 w 270"/>
                <a:gd name="T1" fmla="*/ 0 h 270"/>
                <a:gd name="T2" fmla="*/ 0 w 270"/>
                <a:gd name="T3" fmla="*/ 0 h 270"/>
                <a:gd name="T4" fmla="*/ 0 w 270"/>
                <a:gd name="T5" fmla="*/ 182 h 270"/>
                <a:gd name="T6" fmla="*/ 89 w 270"/>
                <a:gd name="T7" fmla="*/ 270 h 270"/>
                <a:gd name="T8" fmla="*/ 270 w 270"/>
                <a:gd name="T9" fmla="*/ 270 h 270"/>
                <a:gd name="T10" fmla="*/ 270 w 270"/>
                <a:gd name="T11" fmla="*/ 89 h 270"/>
                <a:gd name="T12" fmla="*/ 180 w 270"/>
                <a:gd name="T13" fmla="*/ 0 h 270"/>
                <a:gd name="T14" fmla="*/ 242 w 270"/>
                <a:gd name="T15" fmla="*/ 85 h 270"/>
                <a:gd name="T16" fmla="*/ 180 w 270"/>
                <a:gd name="T17" fmla="*/ 85 h 270"/>
                <a:gd name="T18" fmla="*/ 155 w 270"/>
                <a:gd name="T19" fmla="*/ 59 h 270"/>
                <a:gd name="T20" fmla="*/ 216 w 270"/>
                <a:gd name="T21" fmla="*/ 59 h 270"/>
                <a:gd name="T22" fmla="*/ 242 w 270"/>
                <a:gd name="T23" fmla="*/ 85 h 270"/>
                <a:gd name="T24" fmla="*/ 174 w 270"/>
                <a:gd name="T25" fmla="*/ 16 h 270"/>
                <a:gd name="T26" fmla="*/ 200 w 270"/>
                <a:gd name="T27" fmla="*/ 44 h 270"/>
                <a:gd name="T28" fmla="*/ 139 w 270"/>
                <a:gd name="T29" fmla="*/ 44 h 270"/>
                <a:gd name="T30" fmla="*/ 113 w 270"/>
                <a:gd name="T31" fmla="*/ 16 h 270"/>
                <a:gd name="T32" fmla="*/ 174 w 270"/>
                <a:gd name="T33" fmla="*/ 16 h 270"/>
                <a:gd name="T34" fmla="*/ 85 w 270"/>
                <a:gd name="T35" fmla="*/ 244 h 270"/>
                <a:gd name="T36" fmla="*/ 16 w 270"/>
                <a:gd name="T37" fmla="*/ 175 h 270"/>
                <a:gd name="T38" fmla="*/ 16 w 270"/>
                <a:gd name="T39" fmla="*/ 28 h 270"/>
                <a:gd name="T40" fmla="*/ 85 w 270"/>
                <a:gd name="T41" fmla="*/ 97 h 270"/>
                <a:gd name="T42" fmla="*/ 85 w 270"/>
                <a:gd name="T43" fmla="*/ 244 h 270"/>
                <a:gd name="T44" fmla="*/ 28 w 270"/>
                <a:gd name="T45" fmla="*/ 16 h 270"/>
                <a:gd name="T46" fmla="*/ 89 w 270"/>
                <a:gd name="T47" fmla="*/ 16 h 270"/>
                <a:gd name="T48" fmla="*/ 159 w 270"/>
                <a:gd name="T49" fmla="*/ 85 h 270"/>
                <a:gd name="T50" fmla="*/ 95 w 270"/>
                <a:gd name="T51" fmla="*/ 85 h 270"/>
                <a:gd name="T52" fmla="*/ 28 w 270"/>
                <a:gd name="T53" fmla="*/ 16 h 270"/>
                <a:gd name="T54" fmla="*/ 254 w 270"/>
                <a:gd name="T55" fmla="*/ 254 h 270"/>
                <a:gd name="T56" fmla="*/ 101 w 270"/>
                <a:gd name="T57" fmla="*/ 254 h 270"/>
                <a:gd name="T58" fmla="*/ 101 w 270"/>
                <a:gd name="T59" fmla="*/ 101 h 270"/>
                <a:gd name="T60" fmla="*/ 254 w 270"/>
                <a:gd name="T61" fmla="*/ 101 h 270"/>
                <a:gd name="T62" fmla="*/ 254 w 270"/>
                <a:gd name="T63" fmla="*/ 254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0" h="270">
                  <a:moveTo>
                    <a:pt x="180" y="0"/>
                  </a:moveTo>
                  <a:lnTo>
                    <a:pt x="0" y="0"/>
                  </a:lnTo>
                  <a:lnTo>
                    <a:pt x="0" y="182"/>
                  </a:lnTo>
                  <a:lnTo>
                    <a:pt x="89" y="270"/>
                  </a:lnTo>
                  <a:lnTo>
                    <a:pt x="270" y="270"/>
                  </a:lnTo>
                  <a:lnTo>
                    <a:pt x="270" y="89"/>
                  </a:lnTo>
                  <a:lnTo>
                    <a:pt x="180" y="0"/>
                  </a:lnTo>
                  <a:close/>
                  <a:moveTo>
                    <a:pt x="242" y="85"/>
                  </a:moveTo>
                  <a:lnTo>
                    <a:pt x="180" y="85"/>
                  </a:lnTo>
                  <a:lnTo>
                    <a:pt x="155" y="59"/>
                  </a:lnTo>
                  <a:lnTo>
                    <a:pt x="216" y="59"/>
                  </a:lnTo>
                  <a:lnTo>
                    <a:pt x="242" y="85"/>
                  </a:lnTo>
                  <a:close/>
                  <a:moveTo>
                    <a:pt x="174" y="16"/>
                  </a:moveTo>
                  <a:lnTo>
                    <a:pt x="200" y="44"/>
                  </a:lnTo>
                  <a:lnTo>
                    <a:pt x="139" y="44"/>
                  </a:lnTo>
                  <a:lnTo>
                    <a:pt x="113" y="16"/>
                  </a:lnTo>
                  <a:lnTo>
                    <a:pt x="174" y="16"/>
                  </a:lnTo>
                  <a:close/>
                  <a:moveTo>
                    <a:pt x="85" y="244"/>
                  </a:moveTo>
                  <a:lnTo>
                    <a:pt x="16" y="175"/>
                  </a:lnTo>
                  <a:lnTo>
                    <a:pt x="16" y="28"/>
                  </a:lnTo>
                  <a:lnTo>
                    <a:pt x="85" y="97"/>
                  </a:lnTo>
                  <a:lnTo>
                    <a:pt x="85" y="244"/>
                  </a:lnTo>
                  <a:close/>
                  <a:moveTo>
                    <a:pt x="28" y="16"/>
                  </a:moveTo>
                  <a:lnTo>
                    <a:pt x="89" y="16"/>
                  </a:lnTo>
                  <a:lnTo>
                    <a:pt x="159" y="85"/>
                  </a:lnTo>
                  <a:lnTo>
                    <a:pt x="95" y="85"/>
                  </a:lnTo>
                  <a:lnTo>
                    <a:pt x="28" y="16"/>
                  </a:lnTo>
                  <a:close/>
                  <a:moveTo>
                    <a:pt x="254" y="254"/>
                  </a:moveTo>
                  <a:lnTo>
                    <a:pt x="101" y="254"/>
                  </a:lnTo>
                  <a:lnTo>
                    <a:pt x="101" y="101"/>
                  </a:lnTo>
                  <a:lnTo>
                    <a:pt x="254" y="101"/>
                  </a:lnTo>
                  <a:lnTo>
                    <a:pt x="254" y="254"/>
                  </a:lnTo>
                  <a:close/>
                </a:path>
              </a:pathLst>
            </a:custGeom>
            <a:solidFill>
              <a:srgbClr val="A22C01"/>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nvGrpSpPr>
            <p:cNvPr id="161" name="Group 160"/>
            <p:cNvGrpSpPr/>
            <p:nvPr/>
          </p:nvGrpSpPr>
          <p:grpSpPr>
            <a:xfrm>
              <a:off x="8123371" y="1573626"/>
              <a:ext cx="309563" cy="388938"/>
              <a:chOff x="11798301" y="284163"/>
              <a:chExt cx="309563" cy="388938"/>
            </a:xfrm>
          </p:grpSpPr>
          <p:sp>
            <p:nvSpPr>
              <p:cNvPr id="162" name="Freeform 7"/>
              <p:cNvSpPr>
                <a:spLocks/>
              </p:cNvSpPr>
              <p:nvPr/>
            </p:nvSpPr>
            <p:spPr bwMode="auto">
              <a:xfrm>
                <a:off x="11952289" y="336551"/>
                <a:ext cx="155575" cy="298450"/>
              </a:xfrm>
              <a:custGeom>
                <a:avLst/>
                <a:gdLst>
                  <a:gd name="T0" fmla="*/ 17 w 48"/>
                  <a:gd name="T1" fmla="*/ 0 h 93"/>
                  <a:gd name="T2" fmla="*/ 48 w 48"/>
                  <a:gd name="T3" fmla="*/ 45 h 93"/>
                  <a:gd name="T4" fmla="*/ 0 w 48"/>
                  <a:gd name="T5" fmla="*/ 93 h 93"/>
                </a:gdLst>
                <a:ahLst/>
                <a:cxnLst>
                  <a:cxn ang="0">
                    <a:pos x="T0" y="T1"/>
                  </a:cxn>
                  <a:cxn ang="0">
                    <a:pos x="T2" y="T3"/>
                  </a:cxn>
                  <a:cxn ang="0">
                    <a:pos x="T4" y="T5"/>
                  </a:cxn>
                </a:cxnLst>
                <a:rect l="0" t="0" r="r" b="b"/>
                <a:pathLst>
                  <a:path w="48" h="93">
                    <a:moveTo>
                      <a:pt x="17" y="0"/>
                    </a:moveTo>
                    <a:cubicBezTo>
                      <a:pt x="35" y="6"/>
                      <a:pt x="48" y="24"/>
                      <a:pt x="48" y="45"/>
                    </a:cubicBezTo>
                    <a:cubicBezTo>
                      <a:pt x="48" y="71"/>
                      <a:pt x="27" y="93"/>
                      <a:pt x="0" y="93"/>
                    </a:cubicBezTo>
                  </a:path>
                </a:pathLst>
              </a:custGeom>
              <a:noFill/>
              <a:ln w="19050"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63" name="Freeform 8"/>
              <p:cNvSpPr>
                <a:spLocks/>
              </p:cNvSpPr>
              <p:nvPr/>
            </p:nvSpPr>
            <p:spPr bwMode="auto">
              <a:xfrm>
                <a:off x="11798301" y="323851"/>
                <a:ext cx="153988" cy="301625"/>
              </a:xfrm>
              <a:custGeom>
                <a:avLst/>
                <a:gdLst>
                  <a:gd name="T0" fmla="*/ 31 w 48"/>
                  <a:gd name="T1" fmla="*/ 94 h 94"/>
                  <a:gd name="T2" fmla="*/ 0 w 48"/>
                  <a:gd name="T3" fmla="*/ 49 h 94"/>
                  <a:gd name="T4" fmla="*/ 48 w 48"/>
                  <a:gd name="T5" fmla="*/ 0 h 94"/>
                </a:gdLst>
                <a:ahLst/>
                <a:cxnLst>
                  <a:cxn ang="0">
                    <a:pos x="T0" y="T1"/>
                  </a:cxn>
                  <a:cxn ang="0">
                    <a:pos x="T2" y="T3"/>
                  </a:cxn>
                  <a:cxn ang="0">
                    <a:pos x="T4" y="T5"/>
                  </a:cxn>
                </a:cxnLst>
                <a:rect l="0" t="0" r="r" b="b"/>
                <a:pathLst>
                  <a:path w="48" h="94">
                    <a:moveTo>
                      <a:pt x="31" y="94"/>
                    </a:moveTo>
                    <a:cubicBezTo>
                      <a:pt x="13" y="87"/>
                      <a:pt x="0" y="69"/>
                      <a:pt x="0" y="49"/>
                    </a:cubicBezTo>
                    <a:cubicBezTo>
                      <a:pt x="0" y="22"/>
                      <a:pt x="21" y="0"/>
                      <a:pt x="48" y="0"/>
                    </a:cubicBezTo>
                  </a:path>
                </a:pathLst>
              </a:custGeom>
              <a:noFill/>
              <a:ln w="19050"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64" name="Line 9"/>
              <p:cNvSpPr>
                <a:spLocks noChangeShapeType="1"/>
              </p:cNvSpPr>
              <p:nvPr/>
            </p:nvSpPr>
            <p:spPr bwMode="auto">
              <a:xfrm>
                <a:off x="11952289" y="452438"/>
                <a:ext cx="0" cy="0"/>
              </a:xfrm>
              <a:prstGeom prst="line">
                <a:avLst/>
              </a:prstGeom>
              <a:noFill/>
              <a:ln w="19050" cap="flat">
                <a:solidFill>
                  <a:srgbClr val="D83B0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65" name="Freeform 10"/>
              <p:cNvSpPr>
                <a:spLocks/>
              </p:cNvSpPr>
              <p:nvPr/>
            </p:nvSpPr>
            <p:spPr bwMode="auto">
              <a:xfrm>
                <a:off x="11933239" y="284163"/>
                <a:ext cx="39688" cy="80963"/>
              </a:xfrm>
              <a:custGeom>
                <a:avLst/>
                <a:gdLst>
                  <a:gd name="T0" fmla="*/ 0 w 25"/>
                  <a:gd name="T1" fmla="*/ 51 h 51"/>
                  <a:gd name="T2" fmla="*/ 25 w 25"/>
                  <a:gd name="T3" fmla="*/ 25 h 51"/>
                  <a:gd name="T4" fmla="*/ 0 w 25"/>
                  <a:gd name="T5" fmla="*/ 0 h 51"/>
                </a:gdLst>
                <a:ahLst/>
                <a:cxnLst>
                  <a:cxn ang="0">
                    <a:pos x="T0" y="T1"/>
                  </a:cxn>
                  <a:cxn ang="0">
                    <a:pos x="T2" y="T3"/>
                  </a:cxn>
                  <a:cxn ang="0">
                    <a:pos x="T4" y="T5"/>
                  </a:cxn>
                </a:cxnLst>
                <a:rect l="0" t="0" r="r" b="b"/>
                <a:pathLst>
                  <a:path w="25" h="51">
                    <a:moveTo>
                      <a:pt x="0" y="51"/>
                    </a:moveTo>
                    <a:lnTo>
                      <a:pt x="25" y="25"/>
                    </a:lnTo>
                    <a:lnTo>
                      <a:pt x="0" y="0"/>
                    </a:lnTo>
                  </a:path>
                </a:pathLst>
              </a:custGeom>
              <a:noFill/>
              <a:ln w="19050"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66" name="Line 11"/>
              <p:cNvSpPr>
                <a:spLocks noChangeShapeType="1"/>
              </p:cNvSpPr>
              <p:nvPr/>
            </p:nvSpPr>
            <p:spPr bwMode="auto">
              <a:xfrm>
                <a:off x="11952289" y="323851"/>
                <a:ext cx="20638" cy="0"/>
              </a:xfrm>
              <a:prstGeom prst="line">
                <a:avLst/>
              </a:prstGeom>
              <a:noFill/>
              <a:ln w="19050" cap="flat">
                <a:solidFill>
                  <a:srgbClr val="D83B0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67" name="Freeform 12"/>
              <p:cNvSpPr>
                <a:spLocks/>
              </p:cNvSpPr>
              <p:nvPr/>
            </p:nvSpPr>
            <p:spPr bwMode="auto">
              <a:xfrm>
                <a:off x="11933239" y="593726"/>
                <a:ext cx="39688" cy="79375"/>
              </a:xfrm>
              <a:custGeom>
                <a:avLst/>
                <a:gdLst>
                  <a:gd name="T0" fmla="*/ 25 w 25"/>
                  <a:gd name="T1" fmla="*/ 0 h 50"/>
                  <a:gd name="T2" fmla="*/ 0 w 25"/>
                  <a:gd name="T3" fmla="*/ 26 h 50"/>
                  <a:gd name="T4" fmla="*/ 25 w 25"/>
                  <a:gd name="T5" fmla="*/ 50 h 50"/>
                </a:gdLst>
                <a:ahLst/>
                <a:cxnLst>
                  <a:cxn ang="0">
                    <a:pos x="T0" y="T1"/>
                  </a:cxn>
                  <a:cxn ang="0">
                    <a:pos x="T2" y="T3"/>
                  </a:cxn>
                  <a:cxn ang="0">
                    <a:pos x="T4" y="T5"/>
                  </a:cxn>
                </a:cxnLst>
                <a:rect l="0" t="0" r="r" b="b"/>
                <a:pathLst>
                  <a:path w="25" h="50">
                    <a:moveTo>
                      <a:pt x="25" y="0"/>
                    </a:moveTo>
                    <a:lnTo>
                      <a:pt x="0" y="26"/>
                    </a:lnTo>
                    <a:lnTo>
                      <a:pt x="25" y="50"/>
                    </a:lnTo>
                  </a:path>
                </a:pathLst>
              </a:custGeom>
              <a:noFill/>
              <a:ln w="19050"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68" name="Line 13"/>
              <p:cNvSpPr>
                <a:spLocks noChangeShapeType="1"/>
              </p:cNvSpPr>
              <p:nvPr/>
            </p:nvSpPr>
            <p:spPr bwMode="auto">
              <a:xfrm flipH="1">
                <a:off x="11933239" y="635001"/>
                <a:ext cx="19050" cy="0"/>
              </a:xfrm>
              <a:prstGeom prst="line">
                <a:avLst/>
              </a:prstGeom>
              <a:noFill/>
              <a:ln w="19050" cap="flat">
                <a:solidFill>
                  <a:srgbClr val="D83B0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grpSp>
          <p:nvGrpSpPr>
            <p:cNvPr id="40" name="Group 39"/>
            <p:cNvGrpSpPr/>
            <p:nvPr/>
          </p:nvGrpSpPr>
          <p:grpSpPr>
            <a:xfrm>
              <a:off x="9357182" y="1678826"/>
              <a:ext cx="336550" cy="347663"/>
              <a:chOff x="1933575" y="3711575"/>
              <a:chExt cx="336550" cy="347663"/>
            </a:xfrm>
            <a:solidFill>
              <a:srgbClr val="D83B01"/>
            </a:solidFill>
          </p:grpSpPr>
          <p:sp>
            <p:nvSpPr>
              <p:cNvPr id="34" name="Freeform 24"/>
              <p:cNvSpPr>
                <a:spLocks/>
              </p:cNvSpPr>
              <p:nvPr/>
            </p:nvSpPr>
            <p:spPr bwMode="auto">
              <a:xfrm>
                <a:off x="2032000" y="3852863"/>
                <a:ext cx="107950" cy="104775"/>
              </a:xfrm>
              <a:custGeom>
                <a:avLst/>
                <a:gdLst>
                  <a:gd name="T0" fmla="*/ 59 w 68"/>
                  <a:gd name="T1" fmla="*/ 66 h 66"/>
                  <a:gd name="T2" fmla="*/ 0 w 68"/>
                  <a:gd name="T3" fmla="*/ 8 h 66"/>
                  <a:gd name="T4" fmla="*/ 10 w 68"/>
                  <a:gd name="T5" fmla="*/ 0 h 66"/>
                  <a:gd name="T6" fmla="*/ 68 w 68"/>
                  <a:gd name="T7" fmla="*/ 58 h 66"/>
                  <a:gd name="T8" fmla="*/ 59 w 68"/>
                  <a:gd name="T9" fmla="*/ 66 h 66"/>
                </a:gdLst>
                <a:ahLst/>
                <a:cxnLst>
                  <a:cxn ang="0">
                    <a:pos x="T0" y="T1"/>
                  </a:cxn>
                  <a:cxn ang="0">
                    <a:pos x="T2" y="T3"/>
                  </a:cxn>
                  <a:cxn ang="0">
                    <a:pos x="T4" y="T5"/>
                  </a:cxn>
                  <a:cxn ang="0">
                    <a:pos x="T6" y="T7"/>
                  </a:cxn>
                  <a:cxn ang="0">
                    <a:pos x="T8" y="T9"/>
                  </a:cxn>
                </a:cxnLst>
                <a:rect l="0" t="0" r="r" b="b"/>
                <a:pathLst>
                  <a:path w="68" h="66">
                    <a:moveTo>
                      <a:pt x="59" y="66"/>
                    </a:moveTo>
                    <a:lnTo>
                      <a:pt x="0" y="8"/>
                    </a:lnTo>
                    <a:lnTo>
                      <a:pt x="10" y="0"/>
                    </a:lnTo>
                    <a:lnTo>
                      <a:pt x="68" y="58"/>
                    </a:lnTo>
                    <a:lnTo>
                      <a:pt x="59" y="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5" name="Freeform 25"/>
              <p:cNvSpPr>
                <a:spLocks noEditPoints="1"/>
              </p:cNvSpPr>
              <p:nvPr/>
            </p:nvSpPr>
            <p:spPr bwMode="auto">
              <a:xfrm>
                <a:off x="2171700" y="3724275"/>
                <a:ext cx="95250" cy="95250"/>
              </a:xfrm>
              <a:custGeom>
                <a:avLst/>
                <a:gdLst>
                  <a:gd name="T0" fmla="*/ 0 w 60"/>
                  <a:gd name="T1" fmla="*/ 60 h 60"/>
                  <a:gd name="T2" fmla="*/ 0 w 60"/>
                  <a:gd name="T3" fmla="*/ 29 h 60"/>
                  <a:gd name="T4" fmla="*/ 29 w 60"/>
                  <a:gd name="T5" fmla="*/ 0 h 60"/>
                  <a:gd name="T6" fmla="*/ 60 w 60"/>
                  <a:gd name="T7" fmla="*/ 31 h 60"/>
                  <a:gd name="T8" fmla="*/ 31 w 60"/>
                  <a:gd name="T9" fmla="*/ 60 h 60"/>
                  <a:gd name="T10" fmla="*/ 0 w 60"/>
                  <a:gd name="T11" fmla="*/ 60 h 60"/>
                  <a:gd name="T12" fmla="*/ 13 w 60"/>
                  <a:gd name="T13" fmla="*/ 33 h 60"/>
                  <a:gd name="T14" fmla="*/ 13 w 60"/>
                  <a:gd name="T15" fmla="*/ 48 h 60"/>
                  <a:gd name="T16" fmla="*/ 27 w 60"/>
                  <a:gd name="T17" fmla="*/ 48 h 60"/>
                  <a:gd name="T18" fmla="*/ 41 w 60"/>
                  <a:gd name="T19" fmla="*/ 31 h 60"/>
                  <a:gd name="T20" fmla="*/ 29 w 60"/>
                  <a:gd name="T21" fmla="*/ 19 h 60"/>
                  <a:gd name="T22" fmla="*/ 13 w 60"/>
                  <a:gd name="T23" fmla="*/ 33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0" h="60">
                    <a:moveTo>
                      <a:pt x="0" y="60"/>
                    </a:moveTo>
                    <a:lnTo>
                      <a:pt x="0" y="29"/>
                    </a:lnTo>
                    <a:lnTo>
                      <a:pt x="29" y="0"/>
                    </a:lnTo>
                    <a:lnTo>
                      <a:pt x="60" y="31"/>
                    </a:lnTo>
                    <a:lnTo>
                      <a:pt x="31" y="60"/>
                    </a:lnTo>
                    <a:lnTo>
                      <a:pt x="0" y="60"/>
                    </a:lnTo>
                    <a:close/>
                    <a:moveTo>
                      <a:pt x="13" y="33"/>
                    </a:moveTo>
                    <a:lnTo>
                      <a:pt x="13" y="48"/>
                    </a:lnTo>
                    <a:lnTo>
                      <a:pt x="27" y="48"/>
                    </a:lnTo>
                    <a:lnTo>
                      <a:pt x="41" y="31"/>
                    </a:lnTo>
                    <a:lnTo>
                      <a:pt x="29" y="19"/>
                    </a:lnTo>
                    <a:lnTo>
                      <a:pt x="13"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6" name="Freeform 26"/>
              <p:cNvSpPr>
                <a:spLocks/>
              </p:cNvSpPr>
              <p:nvPr/>
            </p:nvSpPr>
            <p:spPr bwMode="auto">
              <a:xfrm>
                <a:off x="2112963" y="3803650"/>
                <a:ext cx="76200" cy="74613"/>
              </a:xfrm>
              <a:custGeom>
                <a:avLst/>
                <a:gdLst>
                  <a:gd name="T0" fmla="*/ 8 w 48"/>
                  <a:gd name="T1" fmla="*/ 47 h 47"/>
                  <a:gd name="T2" fmla="*/ 0 w 48"/>
                  <a:gd name="T3" fmla="*/ 39 h 47"/>
                  <a:gd name="T4" fmla="*/ 39 w 48"/>
                  <a:gd name="T5" fmla="*/ 0 h 47"/>
                  <a:gd name="T6" fmla="*/ 48 w 48"/>
                  <a:gd name="T7" fmla="*/ 8 h 47"/>
                  <a:gd name="T8" fmla="*/ 8 w 48"/>
                  <a:gd name="T9" fmla="*/ 47 h 47"/>
                </a:gdLst>
                <a:ahLst/>
                <a:cxnLst>
                  <a:cxn ang="0">
                    <a:pos x="T0" y="T1"/>
                  </a:cxn>
                  <a:cxn ang="0">
                    <a:pos x="T2" y="T3"/>
                  </a:cxn>
                  <a:cxn ang="0">
                    <a:pos x="T4" y="T5"/>
                  </a:cxn>
                  <a:cxn ang="0">
                    <a:pos x="T6" y="T7"/>
                  </a:cxn>
                  <a:cxn ang="0">
                    <a:pos x="T8" y="T9"/>
                  </a:cxn>
                </a:cxnLst>
                <a:rect l="0" t="0" r="r" b="b"/>
                <a:pathLst>
                  <a:path w="48" h="47">
                    <a:moveTo>
                      <a:pt x="8" y="47"/>
                    </a:moveTo>
                    <a:lnTo>
                      <a:pt x="0" y="39"/>
                    </a:lnTo>
                    <a:lnTo>
                      <a:pt x="39" y="0"/>
                    </a:lnTo>
                    <a:lnTo>
                      <a:pt x="48" y="8"/>
                    </a:lnTo>
                    <a:lnTo>
                      <a:pt x="8"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7" name="Freeform 27"/>
              <p:cNvSpPr>
                <a:spLocks/>
              </p:cNvSpPr>
              <p:nvPr/>
            </p:nvSpPr>
            <p:spPr bwMode="auto">
              <a:xfrm>
                <a:off x="1933575" y="3878263"/>
                <a:ext cx="179388" cy="180975"/>
              </a:xfrm>
              <a:custGeom>
                <a:avLst/>
                <a:gdLst>
                  <a:gd name="T0" fmla="*/ 4 w 55"/>
                  <a:gd name="T1" fmla="*/ 50 h 55"/>
                  <a:gd name="T2" fmla="*/ 4 w 55"/>
                  <a:gd name="T3" fmla="*/ 34 h 55"/>
                  <a:gd name="T4" fmla="*/ 39 w 55"/>
                  <a:gd name="T5" fmla="*/ 0 h 55"/>
                  <a:gd name="T6" fmla="*/ 43 w 55"/>
                  <a:gd name="T7" fmla="*/ 4 h 55"/>
                  <a:gd name="T8" fmla="*/ 9 w 55"/>
                  <a:gd name="T9" fmla="*/ 38 h 55"/>
                  <a:gd name="T10" fmla="*/ 9 w 55"/>
                  <a:gd name="T11" fmla="*/ 46 h 55"/>
                  <a:gd name="T12" fmla="*/ 16 w 55"/>
                  <a:gd name="T13" fmla="*/ 46 h 55"/>
                  <a:gd name="T14" fmla="*/ 51 w 55"/>
                  <a:gd name="T15" fmla="*/ 12 h 55"/>
                  <a:gd name="T16" fmla="*/ 55 w 55"/>
                  <a:gd name="T17" fmla="*/ 16 h 55"/>
                  <a:gd name="T18" fmla="*/ 21 w 55"/>
                  <a:gd name="T19" fmla="*/ 50 h 55"/>
                  <a:gd name="T20" fmla="*/ 4 w 55"/>
                  <a:gd name="T21" fmla="*/ 5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5" h="55">
                    <a:moveTo>
                      <a:pt x="4" y="50"/>
                    </a:moveTo>
                    <a:cubicBezTo>
                      <a:pt x="0" y="46"/>
                      <a:pt x="0" y="39"/>
                      <a:pt x="4" y="34"/>
                    </a:cubicBezTo>
                    <a:cubicBezTo>
                      <a:pt x="39" y="0"/>
                      <a:pt x="39" y="0"/>
                      <a:pt x="39" y="0"/>
                    </a:cubicBezTo>
                    <a:cubicBezTo>
                      <a:pt x="43" y="4"/>
                      <a:pt x="43" y="4"/>
                      <a:pt x="43" y="4"/>
                    </a:cubicBezTo>
                    <a:cubicBezTo>
                      <a:pt x="9" y="38"/>
                      <a:pt x="9" y="38"/>
                      <a:pt x="9" y="38"/>
                    </a:cubicBezTo>
                    <a:cubicBezTo>
                      <a:pt x="7" y="40"/>
                      <a:pt x="7" y="44"/>
                      <a:pt x="9" y="46"/>
                    </a:cubicBezTo>
                    <a:cubicBezTo>
                      <a:pt x="11" y="48"/>
                      <a:pt x="14" y="48"/>
                      <a:pt x="16" y="46"/>
                    </a:cubicBezTo>
                    <a:cubicBezTo>
                      <a:pt x="51" y="12"/>
                      <a:pt x="51" y="12"/>
                      <a:pt x="51" y="12"/>
                    </a:cubicBezTo>
                    <a:cubicBezTo>
                      <a:pt x="55" y="16"/>
                      <a:pt x="55" y="16"/>
                      <a:pt x="55" y="16"/>
                    </a:cubicBezTo>
                    <a:cubicBezTo>
                      <a:pt x="21" y="50"/>
                      <a:pt x="21" y="50"/>
                      <a:pt x="21" y="50"/>
                    </a:cubicBezTo>
                    <a:cubicBezTo>
                      <a:pt x="16" y="55"/>
                      <a:pt x="9" y="55"/>
                      <a:pt x="4" y="5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8" name="Freeform 28"/>
              <p:cNvSpPr>
                <a:spLocks noEditPoints="1"/>
              </p:cNvSpPr>
              <p:nvPr/>
            </p:nvSpPr>
            <p:spPr bwMode="auto">
              <a:xfrm>
                <a:off x="1933575" y="3711575"/>
                <a:ext cx="336550" cy="338138"/>
              </a:xfrm>
              <a:custGeom>
                <a:avLst/>
                <a:gdLst>
                  <a:gd name="T0" fmla="*/ 98 w 103"/>
                  <a:gd name="T1" fmla="*/ 98 h 103"/>
                  <a:gd name="T2" fmla="*/ 82 w 103"/>
                  <a:gd name="T3" fmla="*/ 98 h 103"/>
                  <a:gd name="T4" fmla="*/ 30 w 103"/>
                  <a:gd name="T5" fmla="*/ 46 h 103"/>
                  <a:gd name="T6" fmla="*/ 9 w 103"/>
                  <a:gd name="T7" fmla="*/ 40 h 103"/>
                  <a:gd name="T8" fmla="*/ 9 w 103"/>
                  <a:gd name="T9" fmla="*/ 9 h 103"/>
                  <a:gd name="T10" fmla="*/ 40 w 103"/>
                  <a:gd name="T11" fmla="*/ 9 h 103"/>
                  <a:gd name="T12" fmla="*/ 46 w 103"/>
                  <a:gd name="T13" fmla="*/ 30 h 103"/>
                  <a:gd name="T14" fmla="*/ 98 w 103"/>
                  <a:gd name="T15" fmla="*/ 82 h 103"/>
                  <a:gd name="T16" fmla="*/ 98 w 103"/>
                  <a:gd name="T17" fmla="*/ 98 h 103"/>
                  <a:gd name="T18" fmla="*/ 13 w 103"/>
                  <a:gd name="T19" fmla="*/ 13 h 103"/>
                  <a:gd name="T20" fmla="*/ 13 w 103"/>
                  <a:gd name="T21" fmla="*/ 36 h 103"/>
                  <a:gd name="T22" fmla="*/ 30 w 103"/>
                  <a:gd name="T23" fmla="*/ 40 h 103"/>
                  <a:gd name="T24" fmla="*/ 32 w 103"/>
                  <a:gd name="T25" fmla="*/ 39 h 103"/>
                  <a:gd name="T26" fmla="*/ 86 w 103"/>
                  <a:gd name="T27" fmla="*/ 94 h 103"/>
                  <a:gd name="T28" fmla="*/ 94 w 103"/>
                  <a:gd name="T29" fmla="*/ 94 h 103"/>
                  <a:gd name="T30" fmla="*/ 94 w 103"/>
                  <a:gd name="T31" fmla="*/ 86 h 103"/>
                  <a:gd name="T32" fmla="*/ 39 w 103"/>
                  <a:gd name="T33" fmla="*/ 32 h 103"/>
                  <a:gd name="T34" fmla="*/ 40 w 103"/>
                  <a:gd name="T35" fmla="*/ 30 h 103"/>
                  <a:gd name="T36" fmla="*/ 36 w 103"/>
                  <a:gd name="T37" fmla="*/ 13 h 103"/>
                  <a:gd name="T38" fmla="*/ 13 w 103"/>
                  <a:gd name="T39" fmla="*/ 13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3" h="103">
                    <a:moveTo>
                      <a:pt x="98" y="98"/>
                    </a:moveTo>
                    <a:cubicBezTo>
                      <a:pt x="94" y="103"/>
                      <a:pt x="87" y="103"/>
                      <a:pt x="82" y="98"/>
                    </a:cubicBezTo>
                    <a:cubicBezTo>
                      <a:pt x="30" y="46"/>
                      <a:pt x="30" y="46"/>
                      <a:pt x="30" y="46"/>
                    </a:cubicBezTo>
                    <a:cubicBezTo>
                      <a:pt x="22" y="48"/>
                      <a:pt x="14" y="46"/>
                      <a:pt x="9" y="40"/>
                    </a:cubicBezTo>
                    <a:cubicBezTo>
                      <a:pt x="0" y="31"/>
                      <a:pt x="0" y="17"/>
                      <a:pt x="9" y="9"/>
                    </a:cubicBezTo>
                    <a:cubicBezTo>
                      <a:pt x="17" y="0"/>
                      <a:pt x="32" y="0"/>
                      <a:pt x="40" y="9"/>
                    </a:cubicBezTo>
                    <a:cubicBezTo>
                      <a:pt x="46" y="14"/>
                      <a:pt x="48" y="22"/>
                      <a:pt x="46" y="30"/>
                    </a:cubicBezTo>
                    <a:cubicBezTo>
                      <a:pt x="98" y="82"/>
                      <a:pt x="98" y="82"/>
                      <a:pt x="98" y="82"/>
                    </a:cubicBezTo>
                    <a:cubicBezTo>
                      <a:pt x="103" y="86"/>
                      <a:pt x="103" y="94"/>
                      <a:pt x="98" y="98"/>
                    </a:cubicBezTo>
                    <a:close/>
                    <a:moveTo>
                      <a:pt x="13" y="13"/>
                    </a:moveTo>
                    <a:cubicBezTo>
                      <a:pt x="7" y="19"/>
                      <a:pt x="7" y="30"/>
                      <a:pt x="13" y="36"/>
                    </a:cubicBezTo>
                    <a:cubicBezTo>
                      <a:pt x="17" y="40"/>
                      <a:pt x="24" y="42"/>
                      <a:pt x="30" y="40"/>
                    </a:cubicBezTo>
                    <a:cubicBezTo>
                      <a:pt x="32" y="39"/>
                      <a:pt x="32" y="39"/>
                      <a:pt x="32" y="39"/>
                    </a:cubicBezTo>
                    <a:cubicBezTo>
                      <a:pt x="86" y="94"/>
                      <a:pt x="86" y="94"/>
                      <a:pt x="86" y="94"/>
                    </a:cubicBezTo>
                    <a:cubicBezTo>
                      <a:pt x="89" y="96"/>
                      <a:pt x="92" y="96"/>
                      <a:pt x="94" y="94"/>
                    </a:cubicBezTo>
                    <a:cubicBezTo>
                      <a:pt x="96" y="92"/>
                      <a:pt x="96" y="88"/>
                      <a:pt x="94" y="86"/>
                    </a:cubicBezTo>
                    <a:cubicBezTo>
                      <a:pt x="39" y="32"/>
                      <a:pt x="39" y="32"/>
                      <a:pt x="39" y="32"/>
                    </a:cubicBezTo>
                    <a:cubicBezTo>
                      <a:pt x="40" y="30"/>
                      <a:pt x="40" y="30"/>
                      <a:pt x="40" y="30"/>
                    </a:cubicBezTo>
                    <a:cubicBezTo>
                      <a:pt x="42" y="24"/>
                      <a:pt x="40" y="17"/>
                      <a:pt x="36" y="13"/>
                    </a:cubicBezTo>
                    <a:cubicBezTo>
                      <a:pt x="30" y="6"/>
                      <a:pt x="19" y="6"/>
                      <a:pt x="13"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9" name="Freeform 29"/>
              <p:cNvSpPr>
                <a:spLocks/>
              </p:cNvSpPr>
              <p:nvPr/>
            </p:nvSpPr>
            <p:spPr bwMode="auto">
              <a:xfrm>
                <a:off x="1963738" y="3740150"/>
                <a:ext cx="58738" cy="57150"/>
              </a:xfrm>
              <a:custGeom>
                <a:avLst/>
                <a:gdLst>
                  <a:gd name="T0" fmla="*/ 16 w 18"/>
                  <a:gd name="T1" fmla="*/ 16 h 17"/>
                  <a:gd name="T2" fmla="*/ 12 w 18"/>
                  <a:gd name="T3" fmla="*/ 16 h 17"/>
                  <a:gd name="T4" fmla="*/ 2 w 18"/>
                  <a:gd name="T5" fmla="*/ 6 h 17"/>
                  <a:gd name="T6" fmla="*/ 2 w 18"/>
                  <a:gd name="T7" fmla="*/ 1 h 17"/>
                  <a:gd name="T8" fmla="*/ 6 w 18"/>
                  <a:gd name="T9" fmla="*/ 1 h 17"/>
                  <a:gd name="T10" fmla="*/ 16 w 18"/>
                  <a:gd name="T11" fmla="*/ 12 h 17"/>
                  <a:gd name="T12" fmla="*/ 16 w 18"/>
                  <a:gd name="T13" fmla="*/ 16 h 17"/>
                </a:gdLst>
                <a:ahLst/>
                <a:cxnLst>
                  <a:cxn ang="0">
                    <a:pos x="T0" y="T1"/>
                  </a:cxn>
                  <a:cxn ang="0">
                    <a:pos x="T2" y="T3"/>
                  </a:cxn>
                  <a:cxn ang="0">
                    <a:pos x="T4" y="T5"/>
                  </a:cxn>
                  <a:cxn ang="0">
                    <a:pos x="T6" y="T7"/>
                  </a:cxn>
                  <a:cxn ang="0">
                    <a:pos x="T8" y="T9"/>
                  </a:cxn>
                  <a:cxn ang="0">
                    <a:pos x="T10" y="T11"/>
                  </a:cxn>
                  <a:cxn ang="0">
                    <a:pos x="T12" y="T13"/>
                  </a:cxn>
                </a:cxnLst>
                <a:rect l="0" t="0" r="r" b="b"/>
                <a:pathLst>
                  <a:path w="18" h="17">
                    <a:moveTo>
                      <a:pt x="16" y="16"/>
                    </a:moveTo>
                    <a:cubicBezTo>
                      <a:pt x="15" y="17"/>
                      <a:pt x="13" y="17"/>
                      <a:pt x="12" y="16"/>
                    </a:cubicBezTo>
                    <a:cubicBezTo>
                      <a:pt x="2" y="6"/>
                      <a:pt x="2" y="6"/>
                      <a:pt x="2" y="6"/>
                    </a:cubicBezTo>
                    <a:cubicBezTo>
                      <a:pt x="0" y="5"/>
                      <a:pt x="0" y="3"/>
                      <a:pt x="2" y="1"/>
                    </a:cubicBezTo>
                    <a:cubicBezTo>
                      <a:pt x="3" y="0"/>
                      <a:pt x="5" y="0"/>
                      <a:pt x="6" y="1"/>
                    </a:cubicBezTo>
                    <a:cubicBezTo>
                      <a:pt x="16" y="12"/>
                      <a:pt x="16" y="12"/>
                      <a:pt x="16" y="12"/>
                    </a:cubicBezTo>
                    <a:cubicBezTo>
                      <a:pt x="18" y="13"/>
                      <a:pt x="18" y="15"/>
                      <a:pt x="16"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grpSp>
          <p:nvGrpSpPr>
            <p:cNvPr id="169" name="Group 168"/>
            <p:cNvGrpSpPr/>
            <p:nvPr/>
          </p:nvGrpSpPr>
          <p:grpSpPr>
            <a:xfrm>
              <a:off x="8129919" y="2491798"/>
              <a:ext cx="325571" cy="321763"/>
              <a:chOff x="10259435" y="4371397"/>
              <a:chExt cx="320819" cy="317067"/>
            </a:xfrm>
            <a:solidFill>
              <a:srgbClr val="D83B01"/>
            </a:solidFill>
          </p:grpSpPr>
          <p:sp>
            <p:nvSpPr>
              <p:cNvPr id="170" name="Freeform 760"/>
              <p:cNvSpPr>
                <a:spLocks noEditPoints="1"/>
              </p:cNvSpPr>
              <p:nvPr/>
            </p:nvSpPr>
            <p:spPr bwMode="auto">
              <a:xfrm>
                <a:off x="10259435" y="4371397"/>
                <a:ext cx="320819" cy="317067"/>
              </a:xfrm>
              <a:custGeom>
                <a:avLst/>
                <a:gdLst>
                  <a:gd name="T0" fmla="*/ 73 w 171"/>
                  <a:gd name="T1" fmla="*/ 27 h 169"/>
                  <a:gd name="T2" fmla="*/ 58 w 171"/>
                  <a:gd name="T3" fmla="*/ 35 h 169"/>
                  <a:gd name="T4" fmla="*/ 42 w 171"/>
                  <a:gd name="T5" fmla="*/ 44 h 169"/>
                  <a:gd name="T6" fmla="*/ 18 w 171"/>
                  <a:gd name="T7" fmla="*/ 60 h 169"/>
                  <a:gd name="T8" fmla="*/ 29 w 171"/>
                  <a:gd name="T9" fmla="*/ 73 h 169"/>
                  <a:gd name="T10" fmla="*/ 29 w 171"/>
                  <a:gd name="T11" fmla="*/ 98 h 169"/>
                  <a:gd name="T12" fmla="*/ 18 w 171"/>
                  <a:gd name="T13" fmla="*/ 110 h 169"/>
                  <a:gd name="T14" fmla="*/ 42 w 171"/>
                  <a:gd name="T15" fmla="*/ 125 h 169"/>
                  <a:gd name="T16" fmla="*/ 58 w 171"/>
                  <a:gd name="T17" fmla="*/ 134 h 169"/>
                  <a:gd name="T18" fmla="*/ 73 w 171"/>
                  <a:gd name="T19" fmla="*/ 142 h 169"/>
                  <a:gd name="T20" fmla="*/ 98 w 171"/>
                  <a:gd name="T21" fmla="*/ 156 h 169"/>
                  <a:gd name="T22" fmla="*/ 104 w 171"/>
                  <a:gd name="T23" fmla="*/ 140 h 169"/>
                  <a:gd name="T24" fmla="*/ 125 w 171"/>
                  <a:gd name="T25" fmla="*/ 127 h 169"/>
                  <a:gd name="T26" fmla="*/ 140 w 171"/>
                  <a:gd name="T27" fmla="*/ 131 h 169"/>
                  <a:gd name="T28" fmla="*/ 142 w 171"/>
                  <a:gd name="T29" fmla="*/ 102 h 169"/>
                  <a:gd name="T30" fmla="*/ 144 w 171"/>
                  <a:gd name="T31" fmla="*/ 85 h 169"/>
                  <a:gd name="T32" fmla="*/ 142 w 171"/>
                  <a:gd name="T33" fmla="*/ 67 h 169"/>
                  <a:gd name="T34" fmla="*/ 140 w 171"/>
                  <a:gd name="T35" fmla="*/ 38 h 169"/>
                  <a:gd name="T36" fmla="*/ 125 w 171"/>
                  <a:gd name="T37" fmla="*/ 42 h 169"/>
                  <a:gd name="T38" fmla="*/ 104 w 171"/>
                  <a:gd name="T39" fmla="*/ 29 h 169"/>
                  <a:gd name="T40" fmla="*/ 98 w 171"/>
                  <a:gd name="T41" fmla="*/ 13 h 169"/>
                  <a:gd name="T42" fmla="*/ 60 w 171"/>
                  <a:gd name="T43" fmla="*/ 0 h 169"/>
                  <a:gd name="T44" fmla="*/ 112 w 171"/>
                  <a:gd name="T45" fmla="*/ 19 h 169"/>
                  <a:gd name="T46" fmla="*/ 131 w 171"/>
                  <a:gd name="T47" fmla="*/ 29 h 169"/>
                  <a:gd name="T48" fmla="*/ 171 w 171"/>
                  <a:gd name="T49" fmla="*/ 65 h 169"/>
                  <a:gd name="T50" fmla="*/ 158 w 171"/>
                  <a:gd name="T51" fmla="*/ 85 h 169"/>
                  <a:gd name="T52" fmla="*/ 171 w 171"/>
                  <a:gd name="T53" fmla="*/ 104 h 169"/>
                  <a:gd name="T54" fmla="*/ 131 w 171"/>
                  <a:gd name="T55" fmla="*/ 140 h 169"/>
                  <a:gd name="T56" fmla="*/ 112 w 171"/>
                  <a:gd name="T57" fmla="*/ 152 h 169"/>
                  <a:gd name="T58" fmla="*/ 60 w 171"/>
                  <a:gd name="T59" fmla="*/ 169 h 169"/>
                  <a:gd name="T60" fmla="*/ 50 w 171"/>
                  <a:gd name="T61" fmla="*/ 146 h 169"/>
                  <a:gd name="T62" fmla="*/ 25 w 171"/>
                  <a:gd name="T63" fmla="*/ 150 h 169"/>
                  <a:gd name="T64" fmla="*/ 16 w 171"/>
                  <a:gd name="T65" fmla="*/ 96 h 169"/>
                  <a:gd name="T66" fmla="*/ 16 w 171"/>
                  <a:gd name="T67" fmla="*/ 75 h 169"/>
                  <a:gd name="T68" fmla="*/ 25 w 171"/>
                  <a:gd name="T69" fmla="*/ 21 h 169"/>
                  <a:gd name="T70" fmla="*/ 50 w 171"/>
                  <a:gd name="T71" fmla="*/ 23 h 169"/>
                  <a:gd name="T72" fmla="*/ 60 w 171"/>
                  <a:gd name="T73" fmla="*/ 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71" h="169">
                    <a:moveTo>
                      <a:pt x="73" y="13"/>
                    </a:moveTo>
                    <a:lnTo>
                      <a:pt x="73" y="27"/>
                    </a:lnTo>
                    <a:lnTo>
                      <a:pt x="69" y="29"/>
                    </a:lnTo>
                    <a:lnTo>
                      <a:pt x="58" y="35"/>
                    </a:lnTo>
                    <a:lnTo>
                      <a:pt x="46" y="42"/>
                    </a:lnTo>
                    <a:lnTo>
                      <a:pt x="42" y="44"/>
                    </a:lnTo>
                    <a:lnTo>
                      <a:pt x="31" y="38"/>
                    </a:lnTo>
                    <a:lnTo>
                      <a:pt x="18" y="60"/>
                    </a:lnTo>
                    <a:lnTo>
                      <a:pt x="31" y="67"/>
                    </a:lnTo>
                    <a:lnTo>
                      <a:pt x="29" y="73"/>
                    </a:lnTo>
                    <a:lnTo>
                      <a:pt x="27" y="85"/>
                    </a:lnTo>
                    <a:lnTo>
                      <a:pt x="29" y="98"/>
                    </a:lnTo>
                    <a:lnTo>
                      <a:pt x="31" y="102"/>
                    </a:lnTo>
                    <a:lnTo>
                      <a:pt x="18" y="110"/>
                    </a:lnTo>
                    <a:lnTo>
                      <a:pt x="31" y="131"/>
                    </a:lnTo>
                    <a:lnTo>
                      <a:pt x="42" y="125"/>
                    </a:lnTo>
                    <a:lnTo>
                      <a:pt x="46" y="127"/>
                    </a:lnTo>
                    <a:lnTo>
                      <a:pt x="58" y="134"/>
                    </a:lnTo>
                    <a:lnTo>
                      <a:pt x="69" y="140"/>
                    </a:lnTo>
                    <a:lnTo>
                      <a:pt x="73" y="142"/>
                    </a:lnTo>
                    <a:lnTo>
                      <a:pt x="73" y="156"/>
                    </a:lnTo>
                    <a:lnTo>
                      <a:pt x="98" y="156"/>
                    </a:lnTo>
                    <a:lnTo>
                      <a:pt x="98" y="142"/>
                    </a:lnTo>
                    <a:lnTo>
                      <a:pt x="104" y="140"/>
                    </a:lnTo>
                    <a:lnTo>
                      <a:pt x="115" y="134"/>
                    </a:lnTo>
                    <a:lnTo>
                      <a:pt x="125" y="127"/>
                    </a:lnTo>
                    <a:lnTo>
                      <a:pt x="129" y="125"/>
                    </a:lnTo>
                    <a:lnTo>
                      <a:pt x="140" y="131"/>
                    </a:lnTo>
                    <a:lnTo>
                      <a:pt x="154" y="110"/>
                    </a:lnTo>
                    <a:lnTo>
                      <a:pt x="142" y="102"/>
                    </a:lnTo>
                    <a:lnTo>
                      <a:pt x="142" y="98"/>
                    </a:lnTo>
                    <a:lnTo>
                      <a:pt x="144" y="85"/>
                    </a:lnTo>
                    <a:lnTo>
                      <a:pt x="142" y="73"/>
                    </a:lnTo>
                    <a:lnTo>
                      <a:pt x="142" y="67"/>
                    </a:lnTo>
                    <a:lnTo>
                      <a:pt x="154" y="60"/>
                    </a:lnTo>
                    <a:lnTo>
                      <a:pt x="140" y="38"/>
                    </a:lnTo>
                    <a:lnTo>
                      <a:pt x="129" y="44"/>
                    </a:lnTo>
                    <a:lnTo>
                      <a:pt x="125" y="42"/>
                    </a:lnTo>
                    <a:lnTo>
                      <a:pt x="115" y="35"/>
                    </a:lnTo>
                    <a:lnTo>
                      <a:pt x="104" y="29"/>
                    </a:lnTo>
                    <a:lnTo>
                      <a:pt x="98" y="27"/>
                    </a:lnTo>
                    <a:lnTo>
                      <a:pt x="98" y="13"/>
                    </a:lnTo>
                    <a:lnTo>
                      <a:pt x="73" y="13"/>
                    </a:lnTo>
                    <a:close/>
                    <a:moveTo>
                      <a:pt x="60" y="0"/>
                    </a:moveTo>
                    <a:lnTo>
                      <a:pt x="112" y="0"/>
                    </a:lnTo>
                    <a:lnTo>
                      <a:pt x="112" y="19"/>
                    </a:lnTo>
                    <a:lnTo>
                      <a:pt x="121" y="23"/>
                    </a:lnTo>
                    <a:lnTo>
                      <a:pt x="131" y="29"/>
                    </a:lnTo>
                    <a:lnTo>
                      <a:pt x="146" y="21"/>
                    </a:lnTo>
                    <a:lnTo>
                      <a:pt x="171" y="65"/>
                    </a:lnTo>
                    <a:lnTo>
                      <a:pt x="156" y="75"/>
                    </a:lnTo>
                    <a:lnTo>
                      <a:pt x="158" y="85"/>
                    </a:lnTo>
                    <a:lnTo>
                      <a:pt x="156" y="96"/>
                    </a:lnTo>
                    <a:lnTo>
                      <a:pt x="171" y="104"/>
                    </a:lnTo>
                    <a:lnTo>
                      <a:pt x="146" y="150"/>
                    </a:lnTo>
                    <a:lnTo>
                      <a:pt x="131" y="140"/>
                    </a:lnTo>
                    <a:lnTo>
                      <a:pt x="121" y="146"/>
                    </a:lnTo>
                    <a:lnTo>
                      <a:pt x="112" y="152"/>
                    </a:lnTo>
                    <a:lnTo>
                      <a:pt x="112" y="169"/>
                    </a:lnTo>
                    <a:lnTo>
                      <a:pt x="60" y="169"/>
                    </a:lnTo>
                    <a:lnTo>
                      <a:pt x="60" y="152"/>
                    </a:lnTo>
                    <a:lnTo>
                      <a:pt x="50" y="146"/>
                    </a:lnTo>
                    <a:lnTo>
                      <a:pt x="41" y="140"/>
                    </a:lnTo>
                    <a:lnTo>
                      <a:pt x="25" y="150"/>
                    </a:lnTo>
                    <a:lnTo>
                      <a:pt x="0" y="104"/>
                    </a:lnTo>
                    <a:lnTo>
                      <a:pt x="16" y="96"/>
                    </a:lnTo>
                    <a:lnTo>
                      <a:pt x="16" y="85"/>
                    </a:lnTo>
                    <a:lnTo>
                      <a:pt x="16" y="75"/>
                    </a:lnTo>
                    <a:lnTo>
                      <a:pt x="0" y="65"/>
                    </a:lnTo>
                    <a:lnTo>
                      <a:pt x="25" y="21"/>
                    </a:lnTo>
                    <a:lnTo>
                      <a:pt x="41" y="29"/>
                    </a:lnTo>
                    <a:lnTo>
                      <a:pt x="50" y="23"/>
                    </a:lnTo>
                    <a:lnTo>
                      <a:pt x="60" y="19"/>
                    </a:lnTo>
                    <a:lnTo>
                      <a:pt x="6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71" name="Freeform 761"/>
              <p:cNvSpPr>
                <a:spLocks noEditPoints="1"/>
              </p:cNvSpPr>
              <p:nvPr/>
            </p:nvSpPr>
            <p:spPr bwMode="auto">
              <a:xfrm>
                <a:off x="10336356" y="4446442"/>
                <a:ext cx="168852" cy="170728"/>
              </a:xfrm>
              <a:custGeom>
                <a:avLst/>
                <a:gdLst>
                  <a:gd name="T0" fmla="*/ 46 w 90"/>
                  <a:gd name="T1" fmla="*/ 12 h 91"/>
                  <a:gd name="T2" fmla="*/ 28 w 90"/>
                  <a:gd name="T3" fmla="*/ 18 h 91"/>
                  <a:gd name="T4" fmla="*/ 17 w 90"/>
                  <a:gd name="T5" fmla="*/ 29 h 91"/>
                  <a:gd name="T6" fmla="*/ 13 w 90"/>
                  <a:gd name="T7" fmla="*/ 45 h 91"/>
                  <a:gd name="T8" fmla="*/ 17 w 90"/>
                  <a:gd name="T9" fmla="*/ 62 h 91"/>
                  <a:gd name="T10" fmla="*/ 28 w 90"/>
                  <a:gd name="T11" fmla="*/ 73 h 91"/>
                  <a:gd name="T12" fmla="*/ 46 w 90"/>
                  <a:gd name="T13" fmla="*/ 77 h 91"/>
                  <a:gd name="T14" fmla="*/ 61 w 90"/>
                  <a:gd name="T15" fmla="*/ 73 h 91"/>
                  <a:gd name="T16" fmla="*/ 73 w 90"/>
                  <a:gd name="T17" fmla="*/ 62 h 91"/>
                  <a:gd name="T18" fmla="*/ 76 w 90"/>
                  <a:gd name="T19" fmla="*/ 45 h 91"/>
                  <a:gd name="T20" fmla="*/ 73 w 90"/>
                  <a:gd name="T21" fmla="*/ 29 h 91"/>
                  <a:gd name="T22" fmla="*/ 61 w 90"/>
                  <a:gd name="T23" fmla="*/ 18 h 91"/>
                  <a:gd name="T24" fmla="*/ 46 w 90"/>
                  <a:gd name="T25" fmla="*/ 12 h 91"/>
                  <a:gd name="T26" fmla="*/ 46 w 90"/>
                  <a:gd name="T27" fmla="*/ 0 h 91"/>
                  <a:gd name="T28" fmla="*/ 63 w 90"/>
                  <a:gd name="T29" fmla="*/ 2 h 91"/>
                  <a:gd name="T30" fmla="*/ 76 w 90"/>
                  <a:gd name="T31" fmla="*/ 12 h 91"/>
                  <a:gd name="T32" fmla="*/ 86 w 90"/>
                  <a:gd name="T33" fmla="*/ 27 h 91"/>
                  <a:gd name="T34" fmla="*/ 90 w 90"/>
                  <a:gd name="T35" fmla="*/ 45 h 91"/>
                  <a:gd name="T36" fmla="*/ 86 w 90"/>
                  <a:gd name="T37" fmla="*/ 62 h 91"/>
                  <a:gd name="T38" fmla="*/ 76 w 90"/>
                  <a:gd name="T39" fmla="*/ 77 h 91"/>
                  <a:gd name="T40" fmla="*/ 63 w 90"/>
                  <a:gd name="T41" fmla="*/ 87 h 91"/>
                  <a:gd name="T42" fmla="*/ 46 w 90"/>
                  <a:gd name="T43" fmla="*/ 91 h 91"/>
                  <a:gd name="T44" fmla="*/ 26 w 90"/>
                  <a:gd name="T45" fmla="*/ 87 h 91"/>
                  <a:gd name="T46" fmla="*/ 13 w 90"/>
                  <a:gd name="T47" fmla="*/ 77 h 91"/>
                  <a:gd name="T48" fmla="*/ 3 w 90"/>
                  <a:gd name="T49" fmla="*/ 62 h 91"/>
                  <a:gd name="T50" fmla="*/ 0 w 90"/>
                  <a:gd name="T51" fmla="*/ 45 h 91"/>
                  <a:gd name="T52" fmla="*/ 3 w 90"/>
                  <a:gd name="T53" fmla="*/ 27 h 91"/>
                  <a:gd name="T54" fmla="*/ 13 w 90"/>
                  <a:gd name="T55" fmla="*/ 12 h 91"/>
                  <a:gd name="T56" fmla="*/ 26 w 90"/>
                  <a:gd name="T57" fmla="*/ 2 h 91"/>
                  <a:gd name="T58" fmla="*/ 46 w 90"/>
                  <a:gd name="T59"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0" h="91">
                    <a:moveTo>
                      <a:pt x="46" y="12"/>
                    </a:moveTo>
                    <a:lnTo>
                      <a:pt x="28" y="18"/>
                    </a:lnTo>
                    <a:lnTo>
                      <a:pt x="17" y="29"/>
                    </a:lnTo>
                    <a:lnTo>
                      <a:pt x="13" y="45"/>
                    </a:lnTo>
                    <a:lnTo>
                      <a:pt x="17" y="62"/>
                    </a:lnTo>
                    <a:lnTo>
                      <a:pt x="28" y="73"/>
                    </a:lnTo>
                    <a:lnTo>
                      <a:pt x="46" y="77"/>
                    </a:lnTo>
                    <a:lnTo>
                      <a:pt x="61" y="73"/>
                    </a:lnTo>
                    <a:lnTo>
                      <a:pt x="73" y="62"/>
                    </a:lnTo>
                    <a:lnTo>
                      <a:pt x="76" y="45"/>
                    </a:lnTo>
                    <a:lnTo>
                      <a:pt x="73" y="29"/>
                    </a:lnTo>
                    <a:lnTo>
                      <a:pt x="61" y="18"/>
                    </a:lnTo>
                    <a:lnTo>
                      <a:pt x="46" y="12"/>
                    </a:lnTo>
                    <a:close/>
                    <a:moveTo>
                      <a:pt x="46" y="0"/>
                    </a:moveTo>
                    <a:lnTo>
                      <a:pt x="63" y="2"/>
                    </a:lnTo>
                    <a:lnTo>
                      <a:pt x="76" y="12"/>
                    </a:lnTo>
                    <a:lnTo>
                      <a:pt x="86" y="27"/>
                    </a:lnTo>
                    <a:lnTo>
                      <a:pt x="90" y="45"/>
                    </a:lnTo>
                    <a:lnTo>
                      <a:pt x="86" y="62"/>
                    </a:lnTo>
                    <a:lnTo>
                      <a:pt x="76" y="77"/>
                    </a:lnTo>
                    <a:lnTo>
                      <a:pt x="63" y="87"/>
                    </a:lnTo>
                    <a:lnTo>
                      <a:pt x="46" y="91"/>
                    </a:lnTo>
                    <a:lnTo>
                      <a:pt x="26" y="87"/>
                    </a:lnTo>
                    <a:lnTo>
                      <a:pt x="13" y="77"/>
                    </a:lnTo>
                    <a:lnTo>
                      <a:pt x="3" y="62"/>
                    </a:lnTo>
                    <a:lnTo>
                      <a:pt x="0" y="45"/>
                    </a:lnTo>
                    <a:lnTo>
                      <a:pt x="3" y="27"/>
                    </a:lnTo>
                    <a:lnTo>
                      <a:pt x="13" y="12"/>
                    </a:lnTo>
                    <a:lnTo>
                      <a:pt x="26" y="2"/>
                    </a:lnTo>
                    <a:lnTo>
                      <a:pt x="4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grpSp>
          <p:nvGrpSpPr>
            <p:cNvPr id="172" name="Group 171"/>
            <p:cNvGrpSpPr/>
            <p:nvPr/>
          </p:nvGrpSpPr>
          <p:grpSpPr>
            <a:xfrm>
              <a:off x="8753894" y="3296285"/>
              <a:ext cx="411163" cy="231775"/>
              <a:chOff x="657226" y="1628776"/>
              <a:chExt cx="411163" cy="231775"/>
            </a:xfrm>
          </p:grpSpPr>
          <p:sp>
            <p:nvSpPr>
              <p:cNvPr id="173" name="Freeform 56"/>
              <p:cNvSpPr>
                <a:spLocks/>
              </p:cNvSpPr>
              <p:nvPr/>
            </p:nvSpPr>
            <p:spPr bwMode="auto">
              <a:xfrm>
                <a:off x="657226" y="1628776"/>
                <a:ext cx="398463" cy="166688"/>
              </a:xfrm>
              <a:custGeom>
                <a:avLst/>
                <a:gdLst>
                  <a:gd name="T0" fmla="*/ 0 w 251"/>
                  <a:gd name="T1" fmla="*/ 105 h 105"/>
                  <a:gd name="T2" fmla="*/ 73 w 251"/>
                  <a:gd name="T3" fmla="*/ 32 h 105"/>
                  <a:gd name="T4" fmla="*/ 146 w 251"/>
                  <a:gd name="T5" fmla="*/ 105 h 105"/>
                  <a:gd name="T6" fmla="*/ 251 w 251"/>
                  <a:gd name="T7" fmla="*/ 0 h 105"/>
                </a:gdLst>
                <a:ahLst/>
                <a:cxnLst>
                  <a:cxn ang="0">
                    <a:pos x="T0" y="T1"/>
                  </a:cxn>
                  <a:cxn ang="0">
                    <a:pos x="T2" y="T3"/>
                  </a:cxn>
                  <a:cxn ang="0">
                    <a:pos x="T4" y="T5"/>
                  </a:cxn>
                  <a:cxn ang="0">
                    <a:pos x="T6" y="T7"/>
                  </a:cxn>
                </a:cxnLst>
                <a:rect l="0" t="0" r="r" b="b"/>
                <a:pathLst>
                  <a:path w="251" h="105">
                    <a:moveTo>
                      <a:pt x="0" y="105"/>
                    </a:moveTo>
                    <a:lnTo>
                      <a:pt x="73" y="32"/>
                    </a:lnTo>
                    <a:lnTo>
                      <a:pt x="146" y="105"/>
                    </a:lnTo>
                    <a:lnTo>
                      <a:pt x="251" y="0"/>
                    </a:lnTo>
                  </a:path>
                </a:pathLst>
              </a:custGeom>
              <a:noFill/>
              <a:ln w="25400" cap="flat">
                <a:solidFill>
                  <a:srgbClr val="FE7F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74" name="Line 57"/>
              <p:cNvSpPr>
                <a:spLocks noChangeShapeType="1"/>
              </p:cNvSpPr>
              <p:nvPr/>
            </p:nvSpPr>
            <p:spPr bwMode="auto">
              <a:xfrm>
                <a:off x="657226" y="1860551"/>
                <a:ext cx="411163" cy="0"/>
              </a:xfrm>
              <a:prstGeom prst="line">
                <a:avLst/>
              </a:prstGeom>
              <a:noFill/>
              <a:ln w="25400" cap="flat">
                <a:solidFill>
                  <a:srgbClr val="FE7F5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75" name="Freeform 58"/>
              <p:cNvSpPr>
                <a:spLocks/>
              </p:cNvSpPr>
              <p:nvPr/>
            </p:nvSpPr>
            <p:spPr bwMode="auto">
              <a:xfrm>
                <a:off x="977901" y="1628776"/>
                <a:ext cx="77788" cy="77788"/>
              </a:xfrm>
              <a:custGeom>
                <a:avLst/>
                <a:gdLst>
                  <a:gd name="T0" fmla="*/ 49 w 49"/>
                  <a:gd name="T1" fmla="*/ 49 h 49"/>
                  <a:gd name="T2" fmla="*/ 49 w 49"/>
                  <a:gd name="T3" fmla="*/ 0 h 49"/>
                  <a:gd name="T4" fmla="*/ 0 w 49"/>
                  <a:gd name="T5" fmla="*/ 0 h 49"/>
                </a:gdLst>
                <a:ahLst/>
                <a:cxnLst>
                  <a:cxn ang="0">
                    <a:pos x="T0" y="T1"/>
                  </a:cxn>
                  <a:cxn ang="0">
                    <a:pos x="T2" y="T3"/>
                  </a:cxn>
                  <a:cxn ang="0">
                    <a:pos x="T4" y="T5"/>
                  </a:cxn>
                </a:cxnLst>
                <a:rect l="0" t="0" r="r" b="b"/>
                <a:pathLst>
                  <a:path w="49" h="49">
                    <a:moveTo>
                      <a:pt x="49" y="49"/>
                    </a:moveTo>
                    <a:lnTo>
                      <a:pt x="49" y="0"/>
                    </a:lnTo>
                    <a:lnTo>
                      <a:pt x="0" y="0"/>
                    </a:lnTo>
                  </a:path>
                </a:pathLst>
              </a:custGeom>
              <a:noFill/>
              <a:ln w="25400" cap="flat">
                <a:solidFill>
                  <a:srgbClr val="FE7F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grpSp>
          <p:nvGrpSpPr>
            <p:cNvPr id="176" name="Group 175"/>
            <p:cNvGrpSpPr/>
            <p:nvPr/>
          </p:nvGrpSpPr>
          <p:grpSpPr>
            <a:xfrm>
              <a:off x="9752356" y="3181985"/>
              <a:ext cx="477838" cy="395288"/>
              <a:chOff x="9494839" y="2960688"/>
              <a:chExt cx="477838" cy="395288"/>
            </a:xfrm>
            <a:solidFill>
              <a:srgbClr val="FE7F50"/>
            </a:solidFill>
          </p:grpSpPr>
          <p:sp>
            <p:nvSpPr>
              <p:cNvPr id="177" name="Freeform 168"/>
              <p:cNvSpPr>
                <a:spLocks noEditPoints="1"/>
              </p:cNvSpPr>
              <p:nvPr/>
            </p:nvSpPr>
            <p:spPr bwMode="auto">
              <a:xfrm>
                <a:off x="9494839" y="2960688"/>
                <a:ext cx="477838" cy="395288"/>
              </a:xfrm>
              <a:custGeom>
                <a:avLst/>
                <a:gdLst>
                  <a:gd name="T0" fmla="*/ 301 w 301"/>
                  <a:gd name="T1" fmla="*/ 249 h 249"/>
                  <a:gd name="T2" fmla="*/ 0 w 301"/>
                  <a:gd name="T3" fmla="*/ 249 h 249"/>
                  <a:gd name="T4" fmla="*/ 152 w 301"/>
                  <a:gd name="T5" fmla="*/ 0 h 249"/>
                  <a:gd name="T6" fmla="*/ 301 w 301"/>
                  <a:gd name="T7" fmla="*/ 249 h 249"/>
                  <a:gd name="T8" fmla="*/ 30 w 301"/>
                  <a:gd name="T9" fmla="*/ 233 h 249"/>
                  <a:gd name="T10" fmla="*/ 273 w 301"/>
                  <a:gd name="T11" fmla="*/ 233 h 249"/>
                  <a:gd name="T12" fmla="*/ 152 w 301"/>
                  <a:gd name="T13" fmla="*/ 32 h 249"/>
                  <a:gd name="T14" fmla="*/ 30 w 301"/>
                  <a:gd name="T15" fmla="*/ 233 h 2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1" h="249">
                    <a:moveTo>
                      <a:pt x="301" y="249"/>
                    </a:moveTo>
                    <a:lnTo>
                      <a:pt x="0" y="249"/>
                    </a:lnTo>
                    <a:lnTo>
                      <a:pt x="152" y="0"/>
                    </a:lnTo>
                    <a:lnTo>
                      <a:pt x="301" y="249"/>
                    </a:lnTo>
                    <a:close/>
                    <a:moveTo>
                      <a:pt x="30" y="233"/>
                    </a:moveTo>
                    <a:lnTo>
                      <a:pt x="273" y="233"/>
                    </a:lnTo>
                    <a:lnTo>
                      <a:pt x="152" y="32"/>
                    </a:lnTo>
                    <a:lnTo>
                      <a:pt x="30" y="2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78" name="Rectangle 169"/>
              <p:cNvSpPr>
                <a:spLocks noChangeArrowheads="1"/>
              </p:cNvSpPr>
              <p:nvPr/>
            </p:nvSpPr>
            <p:spPr bwMode="auto">
              <a:xfrm>
                <a:off x="9723439" y="3089276"/>
                <a:ext cx="25400" cy="1571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79" name="Rectangle 170"/>
              <p:cNvSpPr>
                <a:spLocks noChangeArrowheads="1"/>
              </p:cNvSpPr>
              <p:nvPr/>
            </p:nvSpPr>
            <p:spPr bwMode="auto">
              <a:xfrm>
                <a:off x="9723439" y="3278188"/>
                <a:ext cx="25400" cy="22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180" name="Freeform 777"/>
            <p:cNvSpPr>
              <a:spLocks noEditPoints="1"/>
            </p:cNvSpPr>
            <p:nvPr/>
          </p:nvSpPr>
          <p:spPr bwMode="auto">
            <a:xfrm rot="16200000">
              <a:off x="9370223" y="4180623"/>
              <a:ext cx="392208" cy="390305"/>
            </a:xfrm>
            <a:custGeom>
              <a:avLst/>
              <a:gdLst>
                <a:gd name="T0" fmla="*/ 141 w 206"/>
                <a:gd name="T1" fmla="*/ 13 h 205"/>
                <a:gd name="T2" fmla="*/ 121 w 206"/>
                <a:gd name="T3" fmla="*/ 17 h 205"/>
                <a:gd name="T4" fmla="*/ 104 w 206"/>
                <a:gd name="T5" fmla="*/ 27 h 205"/>
                <a:gd name="T6" fmla="*/ 93 w 206"/>
                <a:gd name="T7" fmla="*/ 44 h 205"/>
                <a:gd name="T8" fmla="*/ 89 w 206"/>
                <a:gd name="T9" fmla="*/ 63 h 205"/>
                <a:gd name="T10" fmla="*/ 93 w 206"/>
                <a:gd name="T11" fmla="*/ 84 h 205"/>
                <a:gd name="T12" fmla="*/ 104 w 206"/>
                <a:gd name="T13" fmla="*/ 102 h 205"/>
                <a:gd name="T14" fmla="*/ 121 w 206"/>
                <a:gd name="T15" fmla="*/ 111 h 205"/>
                <a:gd name="T16" fmla="*/ 141 w 206"/>
                <a:gd name="T17" fmla="*/ 115 h 205"/>
                <a:gd name="T18" fmla="*/ 162 w 206"/>
                <a:gd name="T19" fmla="*/ 111 h 205"/>
                <a:gd name="T20" fmla="*/ 177 w 206"/>
                <a:gd name="T21" fmla="*/ 102 h 205"/>
                <a:gd name="T22" fmla="*/ 189 w 206"/>
                <a:gd name="T23" fmla="*/ 84 h 205"/>
                <a:gd name="T24" fmla="*/ 192 w 206"/>
                <a:gd name="T25" fmla="*/ 63 h 205"/>
                <a:gd name="T26" fmla="*/ 189 w 206"/>
                <a:gd name="T27" fmla="*/ 44 h 205"/>
                <a:gd name="T28" fmla="*/ 177 w 206"/>
                <a:gd name="T29" fmla="*/ 27 h 205"/>
                <a:gd name="T30" fmla="*/ 162 w 206"/>
                <a:gd name="T31" fmla="*/ 17 h 205"/>
                <a:gd name="T32" fmla="*/ 141 w 206"/>
                <a:gd name="T33" fmla="*/ 13 h 205"/>
                <a:gd name="T34" fmla="*/ 141 w 206"/>
                <a:gd name="T35" fmla="*/ 0 h 205"/>
                <a:gd name="T36" fmla="*/ 166 w 206"/>
                <a:gd name="T37" fmla="*/ 4 h 205"/>
                <a:gd name="T38" fmla="*/ 187 w 206"/>
                <a:gd name="T39" fmla="*/ 19 h 205"/>
                <a:gd name="T40" fmla="*/ 200 w 206"/>
                <a:gd name="T41" fmla="*/ 38 h 205"/>
                <a:gd name="T42" fmla="*/ 206 w 206"/>
                <a:gd name="T43" fmla="*/ 63 h 205"/>
                <a:gd name="T44" fmla="*/ 200 w 206"/>
                <a:gd name="T45" fmla="*/ 90 h 205"/>
                <a:gd name="T46" fmla="*/ 187 w 206"/>
                <a:gd name="T47" fmla="*/ 109 h 205"/>
                <a:gd name="T48" fmla="*/ 166 w 206"/>
                <a:gd name="T49" fmla="*/ 123 h 205"/>
                <a:gd name="T50" fmla="*/ 141 w 206"/>
                <a:gd name="T51" fmla="*/ 129 h 205"/>
                <a:gd name="T52" fmla="*/ 119 w 206"/>
                <a:gd name="T53" fmla="*/ 125 h 205"/>
                <a:gd name="T54" fmla="*/ 100 w 206"/>
                <a:gd name="T55" fmla="*/ 115 h 205"/>
                <a:gd name="T56" fmla="*/ 10 w 206"/>
                <a:gd name="T57" fmla="*/ 205 h 205"/>
                <a:gd name="T58" fmla="*/ 0 w 206"/>
                <a:gd name="T59" fmla="*/ 196 h 205"/>
                <a:gd name="T60" fmla="*/ 91 w 206"/>
                <a:gd name="T61" fmla="*/ 106 h 205"/>
                <a:gd name="T62" fmla="*/ 81 w 206"/>
                <a:gd name="T63" fmla="*/ 86 h 205"/>
                <a:gd name="T64" fmla="*/ 77 w 206"/>
                <a:gd name="T65" fmla="*/ 63 h 205"/>
                <a:gd name="T66" fmla="*/ 81 w 206"/>
                <a:gd name="T67" fmla="*/ 38 h 205"/>
                <a:gd name="T68" fmla="*/ 95 w 206"/>
                <a:gd name="T69" fmla="*/ 19 h 205"/>
                <a:gd name="T70" fmla="*/ 116 w 206"/>
                <a:gd name="T71" fmla="*/ 4 h 205"/>
                <a:gd name="T72" fmla="*/ 141 w 206"/>
                <a:gd name="T73" fmla="*/ 0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6" h="205">
                  <a:moveTo>
                    <a:pt x="141" y="13"/>
                  </a:moveTo>
                  <a:lnTo>
                    <a:pt x="121" y="17"/>
                  </a:lnTo>
                  <a:lnTo>
                    <a:pt x="104" y="27"/>
                  </a:lnTo>
                  <a:lnTo>
                    <a:pt x="93" y="44"/>
                  </a:lnTo>
                  <a:lnTo>
                    <a:pt x="89" y="63"/>
                  </a:lnTo>
                  <a:lnTo>
                    <a:pt x="93" y="84"/>
                  </a:lnTo>
                  <a:lnTo>
                    <a:pt x="104" y="102"/>
                  </a:lnTo>
                  <a:lnTo>
                    <a:pt x="121" y="111"/>
                  </a:lnTo>
                  <a:lnTo>
                    <a:pt x="141" y="115"/>
                  </a:lnTo>
                  <a:lnTo>
                    <a:pt x="162" y="111"/>
                  </a:lnTo>
                  <a:lnTo>
                    <a:pt x="177" y="102"/>
                  </a:lnTo>
                  <a:lnTo>
                    <a:pt x="189" y="84"/>
                  </a:lnTo>
                  <a:lnTo>
                    <a:pt x="192" y="63"/>
                  </a:lnTo>
                  <a:lnTo>
                    <a:pt x="189" y="44"/>
                  </a:lnTo>
                  <a:lnTo>
                    <a:pt x="177" y="27"/>
                  </a:lnTo>
                  <a:lnTo>
                    <a:pt x="162" y="17"/>
                  </a:lnTo>
                  <a:lnTo>
                    <a:pt x="141" y="13"/>
                  </a:lnTo>
                  <a:close/>
                  <a:moveTo>
                    <a:pt x="141" y="0"/>
                  </a:moveTo>
                  <a:lnTo>
                    <a:pt x="166" y="4"/>
                  </a:lnTo>
                  <a:lnTo>
                    <a:pt x="187" y="19"/>
                  </a:lnTo>
                  <a:lnTo>
                    <a:pt x="200" y="38"/>
                  </a:lnTo>
                  <a:lnTo>
                    <a:pt x="206" y="63"/>
                  </a:lnTo>
                  <a:lnTo>
                    <a:pt x="200" y="90"/>
                  </a:lnTo>
                  <a:lnTo>
                    <a:pt x="187" y="109"/>
                  </a:lnTo>
                  <a:lnTo>
                    <a:pt x="166" y="123"/>
                  </a:lnTo>
                  <a:lnTo>
                    <a:pt x="141" y="129"/>
                  </a:lnTo>
                  <a:lnTo>
                    <a:pt x="119" y="125"/>
                  </a:lnTo>
                  <a:lnTo>
                    <a:pt x="100" y="115"/>
                  </a:lnTo>
                  <a:lnTo>
                    <a:pt x="10" y="205"/>
                  </a:lnTo>
                  <a:lnTo>
                    <a:pt x="0" y="196"/>
                  </a:lnTo>
                  <a:lnTo>
                    <a:pt x="91" y="106"/>
                  </a:lnTo>
                  <a:lnTo>
                    <a:pt x="81" y="86"/>
                  </a:lnTo>
                  <a:lnTo>
                    <a:pt x="77" y="63"/>
                  </a:lnTo>
                  <a:lnTo>
                    <a:pt x="81" y="38"/>
                  </a:lnTo>
                  <a:lnTo>
                    <a:pt x="95" y="19"/>
                  </a:lnTo>
                  <a:lnTo>
                    <a:pt x="116" y="4"/>
                  </a:lnTo>
                  <a:lnTo>
                    <a:pt x="141" y="0"/>
                  </a:lnTo>
                  <a:close/>
                </a:path>
              </a:pathLst>
            </a:custGeom>
            <a:solidFill>
              <a:srgbClr val="FE7F5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81" name="Freeform 48"/>
            <p:cNvSpPr>
              <a:spLocks noEditPoints="1"/>
            </p:cNvSpPr>
            <p:nvPr/>
          </p:nvSpPr>
          <p:spPr bwMode="auto">
            <a:xfrm>
              <a:off x="9276006" y="5379895"/>
              <a:ext cx="537847" cy="366203"/>
            </a:xfrm>
            <a:custGeom>
              <a:avLst/>
              <a:gdLst>
                <a:gd name="T0" fmla="*/ 91 w 122"/>
                <a:gd name="T1" fmla="*/ 82 h 82"/>
                <a:gd name="T2" fmla="*/ 25 w 122"/>
                <a:gd name="T3" fmla="*/ 82 h 82"/>
                <a:gd name="T4" fmla="*/ 0 w 122"/>
                <a:gd name="T5" fmla="*/ 57 h 82"/>
                <a:gd name="T6" fmla="*/ 25 w 122"/>
                <a:gd name="T7" fmla="*/ 32 h 82"/>
                <a:gd name="T8" fmla="*/ 28 w 122"/>
                <a:gd name="T9" fmla="*/ 32 h 82"/>
                <a:gd name="T10" fmla="*/ 61 w 122"/>
                <a:gd name="T11" fmla="*/ 0 h 82"/>
                <a:gd name="T12" fmla="*/ 92 w 122"/>
                <a:gd name="T13" fmla="*/ 20 h 82"/>
                <a:gd name="T14" fmla="*/ 122 w 122"/>
                <a:gd name="T15" fmla="*/ 51 h 82"/>
                <a:gd name="T16" fmla="*/ 91 w 122"/>
                <a:gd name="T17" fmla="*/ 82 h 82"/>
                <a:gd name="T18" fmla="*/ 25 w 122"/>
                <a:gd name="T19" fmla="*/ 34 h 82"/>
                <a:gd name="T20" fmla="*/ 2 w 122"/>
                <a:gd name="T21" fmla="*/ 57 h 82"/>
                <a:gd name="T22" fmla="*/ 25 w 122"/>
                <a:gd name="T23" fmla="*/ 80 h 82"/>
                <a:gd name="T24" fmla="*/ 91 w 122"/>
                <a:gd name="T25" fmla="*/ 80 h 82"/>
                <a:gd name="T26" fmla="*/ 120 w 122"/>
                <a:gd name="T27" fmla="*/ 51 h 82"/>
                <a:gd name="T28" fmla="*/ 91 w 122"/>
                <a:gd name="T29" fmla="*/ 22 h 82"/>
                <a:gd name="T30" fmla="*/ 90 w 122"/>
                <a:gd name="T31" fmla="*/ 22 h 82"/>
                <a:gd name="T32" fmla="*/ 90 w 122"/>
                <a:gd name="T33" fmla="*/ 21 h 82"/>
                <a:gd name="T34" fmla="*/ 61 w 122"/>
                <a:gd name="T35" fmla="*/ 2 h 82"/>
                <a:gd name="T36" fmla="*/ 30 w 122"/>
                <a:gd name="T37" fmla="*/ 33 h 82"/>
                <a:gd name="T38" fmla="*/ 30 w 122"/>
                <a:gd name="T39" fmla="*/ 34 h 82"/>
                <a:gd name="T40" fmla="*/ 29 w 122"/>
                <a:gd name="T41" fmla="*/ 34 h 82"/>
                <a:gd name="T42" fmla="*/ 25 w 122"/>
                <a:gd name="T43" fmla="*/ 34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2" h="82">
                  <a:moveTo>
                    <a:pt x="91" y="82"/>
                  </a:moveTo>
                  <a:cubicBezTo>
                    <a:pt x="25" y="82"/>
                    <a:pt x="25" y="82"/>
                    <a:pt x="25" y="82"/>
                  </a:cubicBezTo>
                  <a:cubicBezTo>
                    <a:pt x="12" y="82"/>
                    <a:pt x="0" y="70"/>
                    <a:pt x="0" y="57"/>
                  </a:cubicBezTo>
                  <a:cubicBezTo>
                    <a:pt x="0" y="43"/>
                    <a:pt x="12" y="32"/>
                    <a:pt x="25" y="32"/>
                  </a:cubicBezTo>
                  <a:cubicBezTo>
                    <a:pt x="26" y="32"/>
                    <a:pt x="27" y="32"/>
                    <a:pt x="28" y="32"/>
                  </a:cubicBezTo>
                  <a:cubicBezTo>
                    <a:pt x="29" y="14"/>
                    <a:pt x="44" y="0"/>
                    <a:pt x="61" y="0"/>
                  </a:cubicBezTo>
                  <a:cubicBezTo>
                    <a:pt x="75" y="0"/>
                    <a:pt x="87" y="8"/>
                    <a:pt x="92" y="20"/>
                  </a:cubicBezTo>
                  <a:cubicBezTo>
                    <a:pt x="109" y="20"/>
                    <a:pt x="122" y="34"/>
                    <a:pt x="122" y="51"/>
                  </a:cubicBezTo>
                  <a:cubicBezTo>
                    <a:pt x="122" y="68"/>
                    <a:pt x="109" y="82"/>
                    <a:pt x="91" y="82"/>
                  </a:cubicBezTo>
                  <a:close/>
                  <a:moveTo>
                    <a:pt x="25" y="34"/>
                  </a:moveTo>
                  <a:cubicBezTo>
                    <a:pt x="13" y="34"/>
                    <a:pt x="2" y="44"/>
                    <a:pt x="2" y="57"/>
                  </a:cubicBezTo>
                  <a:cubicBezTo>
                    <a:pt x="2" y="69"/>
                    <a:pt x="13" y="80"/>
                    <a:pt x="25" y="80"/>
                  </a:cubicBezTo>
                  <a:cubicBezTo>
                    <a:pt x="91" y="80"/>
                    <a:pt x="91" y="80"/>
                    <a:pt x="91" y="80"/>
                  </a:cubicBezTo>
                  <a:cubicBezTo>
                    <a:pt x="107" y="80"/>
                    <a:pt x="120" y="67"/>
                    <a:pt x="120" y="51"/>
                  </a:cubicBezTo>
                  <a:cubicBezTo>
                    <a:pt x="120" y="35"/>
                    <a:pt x="107" y="22"/>
                    <a:pt x="91" y="22"/>
                  </a:cubicBezTo>
                  <a:cubicBezTo>
                    <a:pt x="90" y="22"/>
                    <a:pt x="90" y="22"/>
                    <a:pt x="90" y="22"/>
                  </a:cubicBezTo>
                  <a:cubicBezTo>
                    <a:pt x="90" y="21"/>
                    <a:pt x="90" y="21"/>
                    <a:pt x="90" y="21"/>
                  </a:cubicBezTo>
                  <a:cubicBezTo>
                    <a:pt x="85" y="9"/>
                    <a:pt x="74" y="2"/>
                    <a:pt x="61" y="2"/>
                  </a:cubicBezTo>
                  <a:cubicBezTo>
                    <a:pt x="44" y="2"/>
                    <a:pt x="30" y="16"/>
                    <a:pt x="30" y="33"/>
                  </a:cubicBezTo>
                  <a:cubicBezTo>
                    <a:pt x="30" y="34"/>
                    <a:pt x="30" y="34"/>
                    <a:pt x="30" y="34"/>
                  </a:cubicBezTo>
                  <a:cubicBezTo>
                    <a:pt x="29" y="34"/>
                    <a:pt x="29" y="34"/>
                    <a:pt x="29" y="34"/>
                  </a:cubicBezTo>
                  <a:cubicBezTo>
                    <a:pt x="28" y="34"/>
                    <a:pt x="27" y="34"/>
                    <a:pt x="25" y="34"/>
                  </a:cubicBezTo>
                  <a:close/>
                </a:path>
              </a:pathLst>
            </a:custGeom>
            <a:solidFill>
              <a:schemeClr val="accent2"/>
            </a:solidFill>
            <a:ln w="15875">
              <a:solidFill>
                <a:schemeClr val="accent2"/>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1" name="Arrow: Right 40"/>
            <p:cNvSpPr/>
            <p:nvPr/>
          </p:nvSpPr>
          <p:spPr bwMode="auto">
            <a:xfrm rot="5400000">
              <a:off x="9446643" y="5737518"/>
              <a:ext cx="196573" cy="202580"/>
            </a:xfrm>
            <a:prstGeom prst="rightArrow">
              <a:avLst/>
            </a:prstGeom>
            <a:noFill/>
            <a:ln w="19050">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cxnSp>
          <p:nvCxnSpPr>
            <p:cNvPr id="53" name="Straight Connector 52"/>
            <p:cNvCxnSpPr/>
            <p:nvPr/>
          </p:nvCxnSpPr>
          <p:spPr>
            <a:xfrm flipH="1">
              <a:off x="6652850" y="6296454"/>
              <a:ext cx="3384811" cy="0"/>
            </a:xfrm>
            <a:prstGeom prst="line">
              <a:avLst/>
            </a:prstGeom>
            <a:ln>
              <a:solidFill>
                <a:schemeClr val="tx1">
                  <a:lumMod val="50000"/>
                </a:schemeClr>
              </a:solidFill>
              <a:tailEnd type="oval"/>
            </a:ln>
          </p:spPr>
          <p:style>
            <a:lnRef idx="1">
              <a:schemeClr val="accent3"/>
            </a:lnRef>
            <a:fillRef idx="0">
              <a:schemeClr val="accent3"/>
            </a:fillRef>
            <a:effectRef idx="0">
              <a:schemeClr val="accent3"/>
            </a:effectRef>
            <a:fontRef idx="minor">
              <a:schemeClr val="tx1"/>
            </a:fontRef>
          </p:style>
        </p:cxnSp>
        <p:cxnSp>
          <p:nvCxnSpPr>
            <p:cNvPr id="94" name="Straight Connector 93"/>
            <p:cNvCxnSpPr/>
            <p:nvPr/>
          </p:nvCxnSpPr>
          <p:spPr>
            <a:xfrm flipH="1">
              <a:off x="7301472" y="2426972"/>
              <a:ext cx="3309886" cy="0"/>
            </a:xfrm>
            <a:prstGeom prst="line">
              <a:avLst/>
            </a:prstGeom>
            <a:ln>
              <a:solidFill>
                <a:schemeClr val="tx1">
                  <a:lumMod val="50000"/>
                </a:schemeClr>
              </a:solidFill>
              <a:tailEnd type="oval"/>
            </a:ln>
          </p:spPr>
          <p:style>
            <a:lnRef idx="1">
              <a:schemeClr val="accent3"/>
            </a:lnRef>
            <a:fillRef idx="0">
              <a:schemeClr val="accent3"/>
            </a:fillRef>
            <a:effectRef idx="0">
              <a:schemeClr val="accent3"/>
            </a:effectRef>
            <a:fontRef idx="minor">
              <a:schemeClr val="tx1"/>
            </a:fontRef>
          </p:style>
        </p:cxnSp>
        <p:cxnSp>
          <p:nvCxnSpPr>
            <p:cNvPr id="95" name="Straight Connector 94"/>
            <p:cNvCxnSpPr/>
            <p:nvPr/>
          </p:nvCxnSpPr>
          <p:spPr>
            <a:xfrm flipH="1" flipV="1">
              <a:off x="8318022" y="3963939"/>
              <a:ext cx="2293335" cy="17952"/>
            </a:xfrm>
            <a:prstGeom prst="line">
              <a:avLst/>
            </a:prstGeom>
            <a:ln>
              <a:solidFill>
                <a:schemeClr val="tx1">
                  <a:lumMod val="50000"/>
                </a:schemeClr>
              </a:solidFill>
              <a:tailEnd type="oval"/>
            </a:ln>
          </p:spPr>
          <p:style>
            <a:lnRef idx="1">
              <a:schemeClr val="accent3"/>
            </a:lnRef>
            <a:fillRef idx="0">
              <a:schemeClr val="accent3"/>
            </a:fillRef>
            <a:effectRef idx="0">
              <a:schemeClr val="accent3"/>
            </a:effectRef>
            <a:fontRef idx="minor">
              <a:schemeClr val="tx1"/>
            </a:fontRef>
          </p:style>
        </p:cxnSp>
        <p:cxnSp>
          <p:nvCxnSpPr>
            <p:cNvPr id="100" name="Straight Connector 99"/>
            <p:cNvCxnSpPr/>
            <p:nvPr/>
          </p:nvCxnSpPr>
          <p:spPr>
            <a:xfrm flipH="1">
              <a:off x="2339201" y="6296454"/>
              <a:ext cx="3379977" cy="0"/>
            </a:xfrm>
            <a:prstGeom prst="line">
              <a:avLst/>
            </a:prstGeom>
            <a:ln>
              <a:solidFill>
                <a:schemeClr val="tx1">
                  <a:lumMod val="50000"/>
                </a:schemeClr>
              </a:solidFill>
              <a:headEnd type="oval"/>
              <a:tailEnd type="none"/>
            </a:ln>
          </p:spPr>
          <p:style>
            <a:lnRef idx="1">
              <a:schemeClr val="accent3"/>
            </a:lnRef>
            <a:fillRef idx="0">
              <a:schemeClr val="accent3"/>
            </a:fillRef>
            <a:effectRef idx="0">
              <a:schemeClr val="accent3"/>
            </a:effectRef>
            <a:fontRef idx="minor">
              <a:schemeClr val="tx1"/>
            </a:fontRef>
          </p:style>
        </p:cxnSp>
        <p:cxnSp>
          <p:nvCxnSpPr>
            <p:cNvPr id="101" name="Straight Connector 100"/>
            <p:cNvCxnSpPr/>
            <p:nvPr/>
          </p:nvCxnSpPr>
          <p:spPr>
            <a:xfrm flipH="1">
              <a:off x="1907432" y="2477764"/>
              <a:ext cx="3290088" cy="0"/>
            </a:xfrm>
            <a:prstGeom prst="line">
              <a:avLst/>
            </a:prstGeom>
            <a:ln>
              <a:solidFill>
                <a:schemeClr val="tx1">
                  <a:lumMod val="50000"/>
                </a:schemeClr>
              </a:solidFill>
              <a:headEnd type="oval"/>
              <a:tailEnd type="none"/>
            </a:ln>
          </p:spPr>
          <p:style>
            <a:lnRef idx="1">
              <a:schemeClr val="accent3"/>
            </a:lnRef>
            <a:fillRef idx="0">
              <a:schemeClr val="accent3"/>
            </a:fillRef>
            <a:effectRef idx="0">
              <a:schemeClr val="accent3"/>
            </a:effectRef>
            <a:fontRef idx="minor">
              <a:schemeClr val="tx1"/>
            </a:fontRef>
          </p:style>
        </p:cxnSp>
        <p:cxnSp>
          <p:nvCxnSpPr>
            <p:cNvPr id="155" name="Straight Connector 154"/>
            <p:cNvCxnSpPr/>
            <p:nvPr/>
          </p:nvCxnSpPr>
          <p:spPr>
            <a:xfrm flipH="1">
              <a:off x="2011228" y="3923303"/>
              <a:ext cx="2156729" cy="0"/>
            </a:xfrm>
            <a:prstGeom prst="line">
              <a:avLst/>
            </a:prstGeom>
            <a:ln>
              <a:solidFill>
                <a:schemeClr val="tx1">
                  <a:lumMod val="50000"/>
                </a:schemeClr>
              </a:solidFill>
              <a:headEnd type="oval"/>
              <a:tailEnd type="none"/>
            </a:ln>
          </p:spPr>
          <p:style>
            <a:lnRef idx="1">
              <a:schemeClr val="accent3"/>
            </a:lnRef>
            <a:fillRef idx="0">
              <a:schemeClr val="accent3"/>
            </a:fillRef>
            <a:effectRef idx="0">
              <a:schemeClr val="accent3"/>
            </a:effectRef>
            <a:fontRef idx="minor">
              <a:schemeClr val="tx1"/>
            </a:fontRef>
          </p:style>
        </p:cxnSp>
      </p:grpSp>
      <p:cxnSp>
        <p:nvCxnSpPr>
          <p:cNvPr id="119" name="Straight Connector 118"/>
          <p:cNvCxnSpPr/>
          <p:nvPr/>
        </p:nvCxnSpPr>
        <p:spPr>
          <a:xfrm>
            <a:off x="425855" y="1287462"/>
            <a:ext cx="11584765" cy="0"/>
          </a:xfrm>
          <a:prstGeom prst="line">
            <a:avLst/>
          </a:prstGeom>
          <a:ln w="28575">
            <a:solidFill>
              <a:schemeClr val="tx1">
                <a:alpha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3" name="Picture 2"/>
          <p:cNvPicPr>
            <a:picLocks noChangeAspect="1"/>
          </p:cNvPicPr>
          <p:nvPr/>
        </p:nvPicPr>
        <p:blipFill>
          <a:blip r:embed="rId3"/>
          <a:stretch>
            <a:fillRect/>
          </a:stretch>
        </p:blipFill>
        <p:spPr>
          <a:xfrm>
            <a:off x="5548219" y="3734387"/>
            <a:ext cx="1458827" cy="985741"/>
          </a:xfrm>
          <a:prstGeom prst="rect">
            <a:avLst/>
          </a:prstGeom>
        </p:spPr>
      </p:pic>
    </p:spTree>
    <p:extLst>
      <p:ext uri="{BB962C8B-B14F-4D97-AF65-F5344CB8AC3E}">
        <p14:creationId xmlns:p14="http://schemas.microsoft.com/office/powerpoint/2010/main" val="26862149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4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250"/>
                                        <p:tgtEl>
                                          <p:spTgt spid="7"/>
                                        </p:tgtEl>
                                      </p:cBhvr>
                                    </p:animEffect>
                                  </p:childTnLst>
                                </p:cTn>
                              </p:par>
                              <p:par>
                                <p:cTn id="8" presetID="42" presetClass="path" presetSubtype="0" decel="100000" fill="hold" grpId="1" nodeType="withEffect">
                                  <p:stCondLst>
                                    <p:cond delay="0"/>
                                  </p:stCondLst>
                                  <p:childTnLst>
                                    <p:animMotion origin="layout" path="M 0 -1.72038E-6 L 0 0.25012 " pathEditMode="relative" rAng="0" ptsTypes="AA">
                                      <p:cBhvr>
                                        <p:cTn id="9" dur="750" spd="-100000" fill="hold"/>
                                        <p:tgtEl>
                                          <p:spTgt spid="7"/>
                                        </p:tgtEl>
                                        <p:attrNameLst>
                                          <p:attrName>ppt_x</p:attrName>
                                          <p:attrName>ppt_y</p:attrName>
                                        </p:attrNameLst>
                                      </p:cBhvr>
                                      <p:rCtr x="0" y="12506"/>
                                    </p:animMotion>
                                  </p:childTnLst>
                                </p:cTn>
                              </p:par>
                            </p:childTnLst>
                          </p:cTn>
                        </p:par>
                        <p:par>
                          <p:cTn id="10" fill="hold">
                            <p:stCondLst>
                              <p:cond delay="750"/>
                            </p:stCondLst>
                            <p:childTnLst>
                              <p:par>
                                <p:cTn id="11" presetID="10" presetClass="entr" presetSubtype="0" fill="hold"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22" presetClass="entr" presetSubtype="8" fill="hold" nodeType="withEffect">
                                  <p:stCondLst>
                                    <p:cond delay="0"/>
                                  </p:stCondLst>
                                  <p:childTnLst>
                                    <p:set>
                                      <p:cBhvr>
                                        <p:cTn id="15" dur="1" fill="hold">
                                          <p:stCondLst>
                                            <p:cond delay="0"/>
                                          </p:stCondLst>
                                        </p:cTn>
                                        <p:tgtEl>
                                          <p:spTgt spid="119"/>
                                        </p:tgtEl>
                                        <p:attrNameLst>
                                          <p:attrName>style.visibility</p:attrName>
                                        </p:attrNameLst>
                                      </p:cBhvr>
                                      <p:to>
                                        <p:strVal val="visible"/>
                                      </p:to>
                                    </p:set>
                                    <p:animEffect transition="in" filter="wipe(left)">
                                      <p:cBhvr>
                                        <p:cTn id="16" dur="500"/>
                                        <p:tgtEl>
                                          <p:spTgt spid="1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Lst>
  </p:timing>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Title 6"/>
          <p:cNvSpPr>
            <a:spLocks noGrp="1"/>
          </p:cNvSpPr>
          <p:nvPr>
            <p:ph type="title"/>
          </p:nvPr>
        </p:nvSpPr>
        <p:spPr>
          <a:xfrm>
            <a:off x="274638" y="304872"/>
            <a:ext cx="11190916" cy="880103"/>
          </a:xfrm>
        </p:spPr>
        <p:txBody>
          <a:bodyPr lIns="182880" tIns="146304" rIns="182880" bIns="146304"/>
          <a:lstStyle/>
          <a:p>
            <a:r>
              <a:rPr lang="en-US" sz="4400" spc="0">
                <a:gradFill>
                  <a:gsLst>
                    <a:gs pos="1250">
                      <a:schemeClr val="tx1"/>
                    </a:gs>
                    <a:gs pos="69000">
                      <a:schemeClr val="tx1"/>
                    </a:gs>
                  </a:gsLst>
                  <a:lin ang="5400000" scaled="0"/>
                </a:gradFill>
              </a:rPr>
              <a:t>Modern cloud management with Azure</a:t>
            </a:r>
          </a:p>
        </p:txBody>
      </p:sp>
      <p:sp>
        <p:nvSpPr>
          <p:cNvPr id="86" name="Freeform 3"/>
          <p:cNvSpPr>
            <a:spLocks/>
          </p:cNvSpPr>
          <p:nvPr/>
        </p:nvSpPr>
        <p:spPr bwMode="auto">
          <a:xfrm rot="18900000">
            <a:off x="4920102" y="1948979"/>
            <a:ext cx="1598153" cy="1285560"/>
          </a:xfrm>
          <a:custGeom>
            <a:avLst/>
            <a:gdLst/>
            <a:ahLst/>
            <a:cxnLst>
              <a:cxn ang="0">
                <a:pos x="1134" y="472"/>
              </a:cxn>
              <a:cxn ang="0">
                <a:pos x="1134" y="472"/>
              </a:cxn>
              <a:cxn ang="0">
                <a:pos x="1078" y="418"/>
              </a:cxn>
              <a:cxn ang="0">
                <a:pos x="1020" y="368"/>
              </a:cxn>
              <a:cxn ang="0">
                <a:pos x="960" y="320"/>
              </a:cxn>
              <a:cxn ang="0">
                <a:pos x="896" y="274"/>
              </a:cxn>
              <a:cxn ang="0">
                <a:pos x="832" y="234"/>
              </a:cxn>
              <a:cxn ang="0">
                <a:pos x="764" y="194"/>
              </a:cxn>
              <a:cxn ang="0">
                <a:pos x="696" y="160"/>
              </a:cxn>
              <a:cxn ang="0">
                <a:pos x="624" y="126"/>
              </a:cxn>
              <a:cxn ang="0">
                <a:pos x="552" y="98"/>
              </a:cxn>
              <a:cxn ang="0">
                <a:pos x="478" y="72"/>
              </a:cxn>
              <a:cxn ang="0">
                <a:pos x="400" y="52"/>
              </a:cxn>
              <a:cxn ang="0">
                <a:pos x="324" y="34"/>
              </a:cxn>
              <a:cxn ang="0">
                <a:pos x="244" y="20"/>
              </a:cxn>
              <a:cxn ang="0">
                <a:pos x="164" y="10"/>
              </a:cxn>
              <a:cxn ang="0">
                <a:pos x="82" y="2"/>
              </a:cxn>
              <a:cxn ang="0">
                <a:pos x="0" y="0"/>
              </a:cxn>
              <a:cxn ang="0">
                <a:pos x="128" y="160"/>
              </a:cxn>
              <a:cxn ang="0">
                <a:pos x="256" y="320"/>
              </a:cxn>
              <a:cxn ang="0">
                <a:pos x="128" y="480"/>
              </a:cxn>
              <a:cxn ang="0">
                <a:pos x="0" y="640"/>
              </a:cxn>
              <a:cxn ang="0">
                <a:pos x="0" y="640"/>
              </a:cxn>
              <a:cxn ang="0">
                <a:pos x="0" y="640"/>
              </a:cxn>
              <a:cxn ang="0">
                <a:pos x="50" y="642"/>
              </a:cxn>
              <a:cxn ang="0">
                <a:pos x="98" y="646"/>
              </a:cxn>
              <a:cxn ang="0">
                <a:pos x="146" y="652"/>
              </a:cxn>
              <a:cxn ang="0">
                <a:pos x="194" y="660"/>
              </a:cxn>
              <a:cxn ang="0">
                <a:pos x="240" y="672"/>
              </a:cxn>
              <a:cxn ang="0">
                <a:pos x="286" y="684"/>
              </a:cxn>
              <a:cxn ang="0">
                <a:pos x="330" y="700"/>
              </a:cxn>
              <a:cxn ang="0">
                <a:pos x="374" y="716"/>
              </a:cxn>
              <a:cxn ang="0">
                <a:pos x="418" y="736"/>
              </a:cxn>
              <a:cxn ang="0">
                <a:pos x="458" y="758"/>
              </a:cxn>
              <a:cxn ang="0">
                <a:pos x="500" y="780"/>
              </a:cxn>
              <a:cxn ang="0">
                <a:pos x="538" y="806"/>
              </a:cxn>
              <a:cxn ang="0">
                <a:pos x="576" y="832"/>
              </a:cxn>
              <a:cxn ang="0">
                <a:pos x="612" y="860"/>
              </a:cxn>
              <a:cxn ang="0">
                <a:pos x="646" y="892"/>
              </a:cxn>
              <a:cxn ang="0">
                <a:pos x="680" y="924"/>
              </a:cxn>
              <a:cxn ang="0">
                <a:pos x="680" y="924"/>
              </a:cxn>
              <a:cxn ang="0">
                <a:pos x="680" y="924"/>
              </a:cxn>
              <a:cxn ang="0">
                <a:pos x="680" y="924"/>
              </a:cxn>
              <a:cxn ang="0">
                <a:pos x="680" y="924"/>
              </a:cxn>
              <a:cxn ang="0">
                <a:pos x="682" y="924"/>
              </a:cxn>
              <a:cxn ang="0">
                <a:pos x="884" y="900"/>
              </a:cxn>
              <a:cxn ang="0">
                <a:pos x="1088" y="878"/>
              </a:cxn>
              <a:cxn ang="0">
                <a:pos x="1110" y="674"/>
              </a:cxn>
              <a:cxn ang="0">
                <a:pos x="1132" y="472"/>
              </a:cxn>
              <a:cxn ang="0">
                <a:pos x="1134" y="472"/>
              </a:cxn>
            </a:cxnLst>
            <a:rect l="0" t="0" r="r" b="b"/>
            <a:pathLst>
              <a:path w="1134" h="924">
                <a:moveTo>
                  <a:pt x="1134" y="472"/>
                </a:moveTo>
                <a:lnTo>
                  <a:pt x="1134" y="472"/>
                </a:lnTo>
                <a:lnTo>
                  <a:pt x="1078" y="418"/>
                </a:lnTo>
                <a:lnTo>
                  <a:pt x="1020" y="368"/>
                </a:lnTo>
                <a:lnTo>
                  <a:pt x="960" y="320"/>
                </a:lnTo>
                <a:lnTo>
                  <a:pt x="896" y="274"/>
                </a:lnTo>
                <a:lnTo>
                  <a:pt x="832" y="234"/>
                </a:lnTo>
                <a:lnTo>
                  <a:pt x="764" y="194"/>
                </a:lnTo>
                <a:lnTo>
                  <a:pt x="696" y="160"/>
                </a:lnTo>
                <a:lnTo>
                  <a:pt x="624" y="126"/>
                </a:lnTo>
                <a:lnTo>
                  <a:pt x="552" y="98"/>
                </a:lnTo>
                <a:lnTo>
                  <a:pt x="478" y="72"/>
                </a:lnTo>
                <a:lnTo>
                  <a:pt x="400" y="52"/>
                </a:lnTo>
                <a:lnTo>
                  <a:pt x="324" y="34"/>
                </a:lnTo>
                <a:lnTo>
                  <a:pt x="244" y="20"/>
                </a:lnTo>
                <a:lnTo>
                  <a:pt x="164" y="10"/>
                </a:lnTo>
                <a:lnTo>
                  <a:pt x="82" y="2"/>
                </a:lnTo>
                <a:lnTo>
                  <a:pt x="0" y="0"/>
                </a:lnTo>
                <a:lnTo>
                  <a:pt x="128" y="160"/>
                </a:lnTo>
                <a:lnTo>
                  <a:pt x="256" y="320"/>
                </a:lnTo>
                <a:lnTo>
                  <a:pt x="128" y="480"/>
                </a:lnTo>
                <a:lnTo>
                  <a:pt x="0" y="640"/>
                </a:lnTo>
                <a:lnTo>
                  <a:pt x="0" y="640"/>
                </a:lnTo>
                <a:lnTo>
                  <a:pt x="0" y="640"/>
                </a:lnTo>
                <a:lnTo>
                  <a:pt x="50" y="642"/>
                </a:lnTo>
                <a:lnTo>
                  <a:pt x="98" y="646"/>
                </a:lnTo>
                <a:lnTo>
                  <a:pt x="146" y="652"/>
                </a:lnTo>
                <a:lnTo>
                  <a:pt x="194" y="660"/>
                </a:lnTo>
                <a:lnTo>
                  <a:pt x="240" y="672"/>
                </a:lnTo>
                <a:lnTo>
                  <a:pt x="286" y="684"/>
                </a:lnTo>
                <a:lnTo>
                  <a:pt x="330" y="700"/>
                </a:lnTo>
                <a:lnTo>
                  <a:pt x="374" y="716"/>
                </a:lnTo>
                <a:lnTo>
                  <a:pt x="418" y="736"/>
                </a:lnTo>
                <a:lnTo>
                  <a:pt x="458" y="758"/>
                </a:lnTo>
                <a:lnTo>
                  <a:pt x="500" y="780"/>
                </a:lnTo>
                <a:lnTo>
                  <a:pt x="538" y="806"/>
                </a:lnTo>
                <a:lnTo>
                  <a:pt x="576" y="832"/>
                </a:lnTo>
                <a:lnTo>
                  <a:pt x="612" y="860"/>
                </a:lnTo>
                <a:lnTo>
                  <a:pt x="646" y="892"/>
                </a:lnTo>
                <a:lnTo>
                  <a:pt x="680" y="924"/>
                </a:lnTo>
                <a:lnTo>
                  <a:pt x="680" y="924"/>
                </a:lnTo>
                <a:lnTo>
                  <a:pt x="680" y="924"/>
                </a:lnTo>
                <a:lnTo>
                  <a:pt x="680" y="924"/>
                </a:lnTo>
                <a:lnTo>
                  <a:pt x="680" y="924"/>
                </a:lnTo>
                <a:lnTo>
                  <a:pt x="682" y="924"/>
                </a:lnTo>
                <a:lnTo>
                  <a:pt x="884" y="900"/>
                </a:lnTo>
                <a:lnTo>
                  <a:pt x="1088" y="878"/>
                </a:lnTo>
                <a:lnTo>
                  <a:pt x="1110" y="674"/>
                </a:lnTo>
                <a:lnTo>
                  <a:pt x="1132" y="472"/>
                </a:lnTo>
                <a:lnTo>
                  <a:pt x="1134" y="472"/>
                </a:lnTo>
                <a:close/>
              </a:path>
            </a:pathLst>
          </a:custGeom>
          <a:solidFill>
            <a:schemeClr val="tx2">
              <a:lumMod val="75000"/>
            </a:schemeClr>
          </a:solidFill>
          <a:ln w="3175">
            <a:noFill/>
            <a:prstDash val="solid"/>
            <a:round/>
            <a:headEnd/>
            <a:tailEnd/>
          </a:ln>
        </p:spPr>
        <p:txBody>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326" b="0" i="0" u="none" strike="noStrike" kern="0" cap="none" spc="0" normalizeH="0" baseline="0" noProof="0">
              <a:ln>
                <a:noFill/>
              </a:ln>
              <a:solidFill>
                <a:prstClr val="black"/>
              </a:solidFill>
              <a:effectLst/>
              <a:uLnTx/>
              <a:uFillTx/>
              <a:latin typeface="Segoe UI" charset="0"/>
              <a:ea typeface="Segoe UI" charset="0"/>
              <a:cs typeface="Segoe UI" charset="0"/>
            </a:endParaRPr>
          </a:p>
        </p:txBody>
      </p:sp>
      <p:sp>
        <p:nvSpPr>
          <p:cNvPr id="87" name="Freeform 4"/>
          <p:cNvSpPr>
            <a:spLocks/>
          </p:cNvSpPr>
          <p:nvPr/>
        </p:nvSpPr>
        <p:spPr bwMode="auto">
          <a:xfrm rot="18900000">
            <a:off x="3740619" y="2948907"/>
            <a:ext cx="1956116" cy="1282777"/>
          </a:xfrm>
          <a:custGeom>
            <a:avLst/>
            <a:gdLst/>
            <a:ahLst/>
            <a:cxnLst>
              <a:cxn ang="0">
                <a:pos x="1134" y="0"/>
              </a:cxn>
              <a:cxn ang="0">
                <a:pos x="1134" y="0"/>
              </a:cxn>
              <a:cxn ang="0">
                <a:pos x="1056" y="2"/>
              </a:cxn>
              <a:cxn ang="0">
                <a:pos x="980" y="8"/>
              </a:cxn>
              <a:cxn ang="0">
                <a:pos x="904" y="16"/>
              </a:cxn>
              <a:cxn ang="0">
                <a:pos x="828" y="30"/>
              </a:cxn>
              <a:cxn ang="0">
                <a:pos x="752" y="46"/>
              </a:cxn>
              <a:cxn ang="0">
                <a:pos x="676" y="66"/>
              </a:cxn>
              <a:cxn ang="0">
                <a:pos x="602" y="90"/>
              </a:cxn>
              <a:cxn ang="0">
                <a:pos x="530" y="118"/>
              </a:cxn>
              <a:cxn ang="0">
                <a:pos x="458" y="148"/>
              </a:cxn>
              <a:cxn ang="0">
                <a:pos x="388" y="184"/>
              </a:cxn>
              <a:cxn ang="0">
                <a:pos x="318" y="222"/>
              </a:cxn>
              <a:cxn ang="0">
                <a:pos x="250" y="264"/>
              </a:cxn>
              <a:cxn ang="0">
                <a:pos x="186" y="310"/>
              </a:cxn>
              <a:cxn ang="0">
                <a:pos x="122" y="360"/>
              </a:cxn>
              <a:cxn ang="0">
                <a:pos x="60" y="412"/>
              </a:cxn>
              <a:cxn ang="0">
                <a:pos x="0" y="470"/>
              </a:cxn>
              <a:cxn ang="0">
                <a:pos x="202" y="492"/>
              </a:cxn>
              <a:cxn ang="0">
                <a:pos x="406" y="514"/>
              </a:cxn>
              <a:cxn ang="0">
                <a:pos x="428" y="718"/>
              </a:cxn>
              <a:cxn ang="0">
                <a:pos x="452" y="922"/>
              </a:cxn>
              <a:cxn ang="0">
                <a:pos x="452" y="922"/>
              </a:cxn>
              <a:cxn ang="0">
                <a:pos x="452" y="922"/>
              </a:cxn>
              <a:cxn ang="0">
                <a:pos x="488" y="888"/>
              </a:cxn>
              <a:cxn ang="0">
                <a:pos x="524" y="856"/>
              </a:cxn>
              <a:cxn ang="0">
                <a:pos x="564" y="826"/>
              </a:cxn>
              <a:cxn ang="0">
                <a:pos x="602" y="798"/>
              </a:cxn>
              <a:cxn ang="0">
                <a:pos x="644" y="774"/>
              </a:cxn>
              <a:cxn ang="0">
                <a:pos x="684" y="750"/>
              </a:cxn>
              <a:cxn ang="0">
                <a:pos x="728" y="730"/>
              </a:cxn>
              <a:cxn ang="0">
                <a:pos x="770" y="710"/>
              </a:cxn>
              <a:cxn ang="0">
                <a:pos x="814" y="694"/>
              </a:cxn>
              <a:cxn ang="0">
                <a:pos x="858" y="680"/>
              </a:cxn>
              <a:cxn ang="0">
                <a:pos x="904" y="668"/>
              </a:cxn>
              <a:cxn ang="0">
                <a:pos x="948" y="658"/>
              </a:cxn>
              <a:cxn ang="0">
                <a:pos x="994" y="650"/>
              </a:cxn>
              <a:cxn ang="0">
                <a:pos x="1040" y="646"/>
              </a:cxn>
              <a:cxn ang="0">
                <a:pos x="1086" y="642"/>
              </a:cxn>
              <a:cxn ang="0">
                <a:pos x="1132" y="640"/>
              </a:cxn>
              <a:cxn ang="0">
                <a:pos x="1132" y="642"/>
              </a:cxn>
              <a:cxn ang="0">
                <a:pos x="1132" y="640"/>
              </a:cxn>
              <a:cxn ang="0">
                <a:pos x="1132" y="640"/>
              </a:cxn>
              <a:cxn ang="0">
                <a:pos x="1134" y="640"/>
              </a:cxn>
              <a:cxn ang="0">
                <a:pos x="1134" y="640"/>
              </a:cxn>
              <a:cxn ang="0">
                <a:pos x="1260" y="482"/>
              </a:cxn>
              <a:cxn ang="0">
                <a:pos x="1388" y="322"/>
              </a:cxn>
              <a:cxn ang="0">
                <a:pos x="1260" y="162"/>
              </a:cxn>
              <a:cxn ang="0">
                <a:pos x="1134" y="2"/>
              </a:cxn>
              <a:cxn ang="0">
                <a:pos x="1134" y="0"/>
              </a:cxn>
            </a:cxnLst>
            <a:rect l="0" t="0" r="r" b="b"/>
            <a:pathLst>
              <a:path w="1388" h="922">
                <a:moveTo>
                  <a:pt x="1134" y="0"/>
                </a:moveTo>
                <a:lnTo>
                  <a:pt x="1134" y="0"/>
                </a:lnTo>
                <a:lnTo>
                  <a:pt x="1056" y="2"/>
                </a:lnTo>
                <a:lnTo>
                  <a:pt x="980" y="8"/>
                </a:lnTo>
                <a:lnTo>
                  <a:pt x="904" y="16"/>
                </a:lnTo>
                <a:lnTo>
                  <a:pt x="828" y="30"/>
                </a:lnTo>
                <a:lnTo>
                  <a:pt x="752" y="46"/>
                </a:lnTo>
                <a:lnTo>
                  <a:pt x="676" y="66"/>
                </a:lnTo>
                <a:lnTo>
                  <a:pt x="602" y="90"/>
                </a:lnTo>
                <a:lnTo>
                  <a:pt x="530" y="118"/>
                </a:lnTo>
                <a:lnTo>
                  <a:pt x="458" y="148"/>
                </a:lnTo>
                <a:lnTo>
                  <a:pt x="388" y="184"/>
                </a:lnTo>
                <a:lnTo>
                  <a:pt x="318" y="222"/>
                </a:lnTo>
                <a:lnTo>
                  <a:pt x="250" y="264"/>
                </a:lnTo>
                <a:lnTo>
                  <a:pt x="186" y="310"/>
                </a:lnTo>
                <a:lnTo>
                  <a:pt x="122" y="360"/>
                </a:lnTo>
                <a:lnTo>
                  <a:pt x="60" y="412"/>
                </a:lnTo>
                <a:lnTo>
                  <a:pt x="0" y="470"/>
                </a:lnTo>
                <a:lnTo>
                  <a:pt x="202" y="492"/>
                </a:lnTo>
                <a:lnTo>
                  <a:pt x="406" y="514"/>
                </a:lnTo>
                <a:lnTo>
                  <a:pt x="428" y="718"/>
                </a:lnTo>
                <a:lnTo>
                  <a:pt x="452" y="922"/>
                </a:lnTo>
                <a:lnTo>
                  <a:pt x="452" y="922"/>
                </a:lnTo>
                <a:lnTo>
                  <a:pt x="452" y="922"/>
                </a:lnTo>
                <a:lnTo>
                  <a:pt x="488" y="888"/>
                </a:lnTo>
                <a:lnTo>
                  <a:pt x="524" y="856"/>
                </a:lnTo>
                <a:lnTo>
                  <a:pt x="564" y="826"/>
                </a:lnTo>
                <a:lnTo>
                  <a:pt x="602" y="798"/>
                </a:lnTo>
                <a:lnTo>
                  <a:pt x="644" y="774"/>
                </a:lnTo>
                <a:lnTo>
                  <a:pt x="684" y="750"/>
                </a:lnTo>
                <a:lnTo>
                  <a:pt x="728" y="730"/>
                </a:lnTo>
                <a:lnTo>
                  <a:pt x="770" y="710"/>
                </a:lnTo>
                <a:lnTo>
                  <a:pt x="814" y="694"/>
                </a:lnTo>
                <a:lnTo>
                  <a:pt x="858" y="680"/>
                </a:lnTo>
                <a:lnTo>
                  <a:pt x="904" y="668"/>
                </a:lnTo>
                <a:lnTo>
                  <a:pt x="948" y="658"/>
                </a:lnTo>
                <a:lnTo>
                  <a:pt x="994" y="650"/>
                </a:lnTo>
                <a:lnTo>
                  <a:pt x="1040" y="646"/>
                </a:lnTo>
                <a:lnTo>
                  <a:pt x="1086" y="642"/>
                </a:lnTo>
                <a:lnTo>
                  <a:pt x="1132" y="640"/>
                </a:lnTo>
                <a:lnTo>
                  <a:pt x="1132" y="642"/>
                </a:lnTo>
                <a:lnTo>
                  <a:pt x="1132" y="640"/>
                </a:lnTo>
                <a:lnTo>
                  <a:pt x="1132" y="640"/>
                </a:lnTo>
                <a:lnTo>
                  <a:pt x="1134" y="640"/>
                </a:lnTo>
                <a:lnTo>
                  <a:pt x="1134" y="640"/>
                </a:lnTo>
                <a:lnTo>
                  <a:pt x="1260" y="482"/>
                </a:lnTo>
                <a:lnTo>
                  <a:pt x="1388" y="322"/>
                </a:lnTo>
                <a:lnTo>
                  <a:pt x="1260" y="162"/>
                </a:lnTo>
                <a:lnTo>
                  <a:pt x="1134" y="2"/>
                </a:lnTo>
                <a:lnTo>
                  <a:pt x="1134" y="0"/>
                </a:lnTo>
                <a:close/>
              </a:path>
            </a:pathLst>
          </a:custGeom>
          <a:solidFill>
            <a:schemeClr val="accent2">
              <a:lumMod val="50000"/>
            </a:schemeClr>
          </a:solidFill>
          <a:ln w="3175">
            <a:noFill/>
            <a:prstDash val="solid"/>
            <a:round/>
            <a:headEnd/>
            <a:tailEnd/>
          </a:ln>
        </p:spPr>
        <p:txBody>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326" b="0" i="0" u="none" strike="noStrike" kern="0" cap="none" spc="0" normalizeH="0" baseline="0" noProof="0">
              <a:ln>
                <a:noFill/>
              </a:ln>
              <a:solidFill>
                <a:prstClr val="black"/>
              </a:solidFill>
              <a:effectLst/>
              <a:uLnTx/>
              <a:uFillTx/>
              <a:latin typeface="Segoe UI" charset="0"/>
              <a:ea typeface="Segoe UI" charset="0"/>
              <a:cs typeface="Segoe UI" charset="0"/>
            </a:endParaRPr>
          </a:p>
        </p:txBody>
      </p:sp>
      <p:sp>
        <p:nvSpPr>
          <p:cNvPr id="88" name="Freeform 5"/>
          <p:cNvSpPr>
            <a:spLocks/>
          </p:cNvSpPr>
          <p:nvPr/>
        </p:nvSpPr>
        <p:spPr bwMode="auto">
          <a:xfrm rot="18900000">
            <a:off x="7322419" y="2907235"/>
            <a:ext cx="1302198" cy="1577733"/>
          </a:xfrm>
          <a:custGeom>
            <a:avLst/>
            <a:gdLst/>
            <a:ahLst/>
            <a:cxnLst>
              <a:cxn ang="0">
                <a:pos x="454" y="1134"/>
              </a:cxn>
              <a:cxn ang="0">
                <a:pos x="454" y="1134"/>
              </a:cxn>
              <a:cxn ang="0">
                <a:pos x="506" y="1078"/>
              </a:cxn>
              <a:cxn ang="0">
                <a:pos x="556" y="1020"/>
              </a:cxn>
              <a:cxn ang="0">
                <a:pos x="604" y="960"/>
              </a:cxn>
              <a:cxn ang="0">
                <a:pos x="650" y="896"/>
              </a:cxn>
              <a:cxn ang="0">
                <a:pos x="690" y="832"/>
              </a:cxn>
              <a:cxn ang="0">
                <a:pos x="730" y="764"/>
              </a:cxn>
              <a:cxn ang="0">
                <a:pos x="764" y="696"/>
              </a:cxn>
              <a:cxn ang="0">
                <a:pos x="798" y="624"/>
              </a:cxn>
              <a:cxn ang="0">
                <a:pos x="826" y="552"/>
              </a:cxn>
              <a:cxn ang="0">
                <a:pos x="852" y="478"/>
              </a:cxn>
              <a:cxn ang="0">
                <a:pos x="872" y="402"/>
              </a:cxn>
              <a:cxn ang="0">
                <a:pos x="890" y="324"/>
              </a:cxn>
              <a:cxn ang="0">
                <a:pos x="904" y="244"/>
              </a:cxn>
              <a:cxn ang="0">
                <a:pos x="914" y="164"/>
              </a:cxn>
              <a:cxn ang="0">
                <a:pos x="922" y="82"/>
              </a:cxn>
              <a:cxn ang="0">
                <a:pos x="924" y="0"/>
              </a:cxn>
              <a:cxn ang="0">
                <a:pos x="764" y="128"/>
              </a:cxn>
              <a:cxn ang="0">
                <a:pos x="604" y="256"/>
              </a:cxn>
              <a:cxn ang="0">
                <a:pos x="444" y="128"/>
              </a:cxn>
              <a:cxn ang="0">
                <a:pos x="284" y="0"/>
              </a:cxn>
              <a:cxn ang="0">
                <a:pos x="284" y="0"/>
              </a:cxn>
              <a:cxn ang="0">
                <a:pos x="284" y="0"/>
              </a:cxn>
              <a:cxn ang="0">
                <a:pos x="282" y="50"/>
              </a:cxn>
              <a:cxn ang="0">
                <a:pos x="278" y="98"/>
              </a:cxn>
              <a:cxn ang="0">
                <a:pos x="272" y="146"/>
              </a:cxn>
              <a:cxn ang="0">
                <a:pos x="264" y="194"/>
              </a:cxn>
              <a:cxn ang="0">
                <a:pos x="252" y="240"/>
              </a:cxn>
              <a:cxn ang="0">
                <a:pos x="240" y="286"/>
              </a:cxn>
              <a:cxn ang="0">
                <a:pos x="224" y="332"/>
              </a:cxn>
              <a:cxn ang="0">
                <a:pos x="208" y="374"/>
              </a:cxn>
              <a:cxn ang="0">
                <a:pos x="188" y="418"/>
              </a:cxn>
              <a:cxn ang="0">
                <a:pos x="166" y="458"/>
              </a:cxn>
              <a:cxn ang="0">
                <a:pos x="144" y="500"/>
              </a:cxn>
              <a:cxn ang="0">
                <a:pos x="118" y="538"/>
              </a:cxn>
              <a:cxn ang="0">
                <a:pos x="92" y="576"/>
              </a:cxn>
              <a:cxn ang="0">
                <a:pos x="64" y="612"/>
              </a:cxn>
              <a:cxn ang="0">
                <a:pos x="32" y="646"/>
              </a:cxn>
              <a:cxn ang="0">
                <a:pos x="0" y="680"/>
              </a:cxn>
              <a:cxn ang="0">
                <a:pos x="0" y="680"/>
              </a:cxn>
              <a:cxn ang="0">
                <a:pos x="0" y="680"/>
              </a:cxn>
              <a:cxn ang="0">
                <a:pos x="0" y="680"/>
              </a:cxn>
              <a:cxn ang="0">
                <a:pos x="0" y="680"/>
              </a:cxn>
              <a:cxn ang="0">
                <a:pos x="0" y="682"/>
              </a:cxn>
              <a:cxn ang="0">
                <a:pos x="24" y="884"/>
              </a:cxn>
              <a:cxn ang="0">
                <a:pos x="46" y="1088"/>
              </a:cxn>
              <a:cxn ang="0">
                <a:pos x="250" y="1110"/>
              </a:cxn>
              <a:cxn ang="0">
                <a:pos x="452" y="1132"/>
              </a:cxn>
              <a:cxn ang="0">
                <a:pos x="454" y="1134"/>
              </a:cxn>
            </a:cxnLst>
            <a:rect l="0" t="0" r="r" b="b"/>
            <a:pathLst>
              <a:path w="924" h="1134">
                <a:moveTo>
                  <a:pt x="454" y="1134"/>
                </a:moveTo>
                <a:lnTo>
                  <a:pt x="454" y="1134"/>
                </a:lnTo>
                <a:lnTo>
                  <a:pt x="506" y="1078"/>
                </a:lnTo>
                <a:lnTo>
                  <a:pt x="556" y="1020"/>
                </a:lnTo>
                <a:lnTo>
                  <a:pt x="604" y="960"/>
                </a:lnTo>
                <a:lnTo>
                  <a:pt x="650" y="896"/>
                </a:lnTo>
                <a:lnTo>
                  <a:pt x="690" y="832"/>
                </a:lnTo>
                <a:lnTo>
                  <a:pt x="730" y="764"/>
                </a:lnTo>
                <a:lnTo>
                  <a:pt x="764" y="696"/>
                </a:lnTo>
                <a:lnTo>
                  <a:pt x="798" y="624"/>
                </a:lnTo>
                <a:lnTo>
                  <a:pt x="826" y="552"/>
                </a:lnTo>
                <a:lnTo>
                  <a:pt x="852" y="478"/>
                </a:lnTo>
                <a:lnTo>
                  <a:pt x="872" y="402"/>
                </a:lnTo>
                <a:lnTo>
                  <a:pt x="890" y="324"/>
                </a:lnTo>
                <a:lnTo>
                  <a:pt x="904" y="244"/>
                </a:lnTo>
                <a:lnTo>
                  <a:pt x="914" y="164"/>
                </a:lnTo>
                <a:lnTo>
                  <a:pt x="922" y="82"/>
                </a:lnTo>
                <a:lnTo>
                  <a:pt x="924" y="0"/>
                </a:lnTo>
                <a:lnTo>
                  <a:pt x="764" y="128"/>
                </a:lnTo>
                <a:lnTo>
                  <a:pt x="604" y="256"/>
                </a:lnTo>
                <a:lnTo>
                  <a:pt x="444" y="128"/>
                </a:lnTo>
                <a:lnTo>
                  <a:pt x="284" y="0"/>
                </a:lnTo>
                <a:lnTo>
                  <a:pt x="284" y="0"/>
                </a:lnTo>
                <a:lnTo>
                  <a:pt x="284" y="0"/>
                </a:lnTo>
                <a:lnTo>
                  <a:pt x="282" y="50"/>
                </a:lnTo>
                <a:lnTo>
                  <a:pt x="278" y="98"/>
                </a:lnTo>
                <a:lnTo>
                  <a:pt x="272" y="146"/>
                </a:lnTo>
                <a:lnTo>
                  <a:pt x="264" y="194"/>
                </a:lnTo>
                <a:lnTo>
                  <a:pt x="252" y="240"/>
                </a:lnTo>
                <a:lnTo>
                  <a:pt x="240" y="286"/>
                </a:lnTo>
                <a:lnTo>
                  <a:pt x="224" y="332"/>
                </a:lnTo>
                <a:lnTo>
                  <a:pt x="208" y="374"/>
                </a:lnTo>
                <a:lnTo>
                  <a:pt x="188" y="418"/>
                </a:lnTo>
                <a:lnTo>
                  <a:pt x="166" y="458"/>
                </a:lnTo>
                <a:lnTo>
                  <a:pt x="144" y="500"/>
                </a:lnTo>
                <a:lnTo>
                  <a:pt x="118" y="538"/>
                </a:lnTo>
                <a:lnTo>
                  <a:pt x="92" y="576"/>
                </a:lnTo>
                <a:lnTo>
                  <a:pt x="64" y="612"/>
                </a:lnTo>
                <a:lnTo>
                  <a:pt x="32" y="646"/>
                </a:lnTo>
                <a:lnTo>
                  <a:pt x="0" y="680"/>
                </a:lnTo>
                <a:lnTo>
                  <a:pt x="0" y="680"/>
                </a:lnTo>
                <a:lnTo>
                  <a:pt x="0" y="680"/>
                </a:lnTo>
                <a:lnTo>
                  <a:pt x="0" y="680"/>
                </a:lnTo>
                <a:lnTo>
                  <a:pt x="0" y="680"/>
                </a:lnTo>
                <a:lnTo>
                  <a:pt x="0" y="682"/>
                </a:lnTo>
                <a:lnTo>
                  <a:pt x="24" y="884"/>
                </a:lnTo>
                <a:lnTo>
                  <a:pt x="46" y="1088"/>
                </a:lnTo>
                <a:lnTo>
                  <a:pt x="250" y="1110"/>
                </a:lnTo>
                <a:lnTo>
                  <a:pt x="452" y="1132"/>
                </a:lnTo>
                <a:lnTo>
                  <a:pt x="454" y="1134"/>
                </a:lnTo>
                <a:close/>
              </a:path>
            </a:pathLst>
          </a:custGeom>
          <a:solidFill>
            <a:schemeClr val="accent1">
              <a:lumMod val="60000"/>
              <a:lumOff val="40000"/>
            </a:schemeClr>
          </a:solidFill>
          <a:ln w="3175">
            <a:noFill/>
            <a:prstDash val="solid"/>
            <a:round/>
            <a:headEnd/>
            <a:tailEnd/>
          </a:ln>
        </p:spPr>
        <p:txBody>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326" b="0" i="0" u="none" strike="noStrike" kern="0" cap="none" spc="0" normalizeH="0" baseline="0" noProof="0">
              <a:ln>
                <a:noFill/>
              </a:ln>
              <a:solidFill>
                <a:prstClr val="black"/>
              </a:solidFill>
              <a:effectLst/>
              <a:uLnTx/>
              <a:uFillTx/>
              <a:latin typeface="Segoe UI" charset="0"/>
              <a:ea typeface="Segoe UI" charset="0"/>
              <a:cs typeface="Segoe UI" charset="0"/>
            </a:endParaRPr>
          </a:p>
        </p:txBody>
      </p:sp>
      <p:sp>
        <p:nvSpPr>
          <p:cNvPr id="89" name="Freeform 6"/>
          <p:cNvSpPr>
            <a:spLocks/>
          </p:cNvSpPr>
          <p:nvPr/>
        </p:nvSpPr>
        <p:spPr bwMode="auto">
          <a:xfrm rot="18900000">
            <a:off x="4885518" y="4776574"/>
            <a:ext cx="1299378" cy="2046796"/>
          </a:xfrm>
          <a:custGeom>
            <a:avLst/>
            <a:gdLst>
              <a:gd name="connsiteX0" fmla="*/ 0 w 10000"/>
              <a:gd name="connsiteY0" fmla="*/ 1830 h 10000"/>
              <a:gd name="connsiteX1" fmla="*/ 0 w 10000"/>
              <a:gd name="connsiteY1" fmla="*/ 1830 h 10000"/>
              <a:gd name="connsiteX2" fmla="*/ 22 w 10000"/>
              <a:gd name="connsiteY2" fmla="*/ 2392 h 10000"/>
              <a:gd name="connsiteX3" fmla="*/ 65 w 10000"/>
              <a:gd name="connsiteY3" fmla="*/ 2939 h 10000"/>
              <a:gd name="connsiteX4" fmla="*/ 174 w 10000"/>
              <a:gd name="connsiteY4" fmla="*/ 3487 h 10000"/>
              <a:gd name="connsiteX5" fmla="*/ 304 w 10000"/>
              <a:gd name="connsiteY5" fmla="*/ 4035 h 10000"/>
              <a:gd name="connsiteX6" fmla="*/ 477 w 10000"/>
              <a:gd name="connsiteY6" fmla="*/ 4582 h 10000"/>
              <a:gd name="connsiteX7" fmla="*/ 716 w 10000"/>
              <a:gd name="connsiteY7" fmla="*/ 5130 h 10000"/>
              <a:gd name="connsiteX8" fmla="*/ 954 w 10000"/>
              <a:gd name="connsiteY8" fmla="*/ 5663 h 10000"/>
              <a:gd name="connsiteX9" fmla="*/ 1258 w 10000"/>
              <a:gd name="connsiteY9" fmla="*/ 6182 h 10000"/>
              <a:gd name="connsiteX10" fmla="*/ 1605 w 10000"/>
              <a:gd name="connsiteY10" fmla="*/ 6700 h 10000"/>
              <a:gd name="connsiteX11" fmla="*/ 1974 w 10000"/>
              <a:gd name="connsiteY11" fmla="*/ 7205 h 10000"/>
              <a:gd name="connsiteX12" fmla="*/ 2386 w 10000"/>
              <a:gd name="connsiteY12" fmla="*/ 7709 h 10000"/>
              <a:gd name="connsiteX13" fmla="*/ 2863 w 10000"/>
              <a:gd name="connsiteY13" fmla="*/ 8199 h 10000"/>
              <a:gd name="connsiteX14" fmla="*/ 3341 w 10000"/>
              <a:gd name="connsiteY14" fmla="*/ 8660 h 10000"/>
              <a:gd name="connsiteX15" fmla="*/ 3883 w 10000"/>
              <a:gd name="connsiteY15" fmla="*/ 9121 h 10000"/>
              <a:gd name="connsiteX16" fmla="*/ 4469 w 10000"/>
              <a:gd name="connsiteY16" fmla="*/ 9568 h 10000"/>
              <a:gd name="connsiteX17" fmla="*/ 5076 w 10000"/>
              <a:gd name="connsiteY17" fmla="*/ 10000 h 10000"/>
              <a:gd name="connsiteX18" fmla="*/ 5336 w 10000"/>
              <a:gd name="connsiteY18" fmla="*/ 8545 h 10000"/>
              <a:gd name="connsiteX19" fmla="*/ 5575 w 10000"/>
              <a:gd name="connsiteY19" fmla="*/ 7075 h 10000"/>
              <a:gd name="connsiteX20" fmla="*/ 7787 w 10000"/>
              <a:gd name="connsiteY20" fmla="*/ 6916 h 10000"/>
              <a:gd name="connsiteX21" fmla="*/ 9978 w 10000"/>
              <a:gd name="connsiteY21" fmla="*/ 6744 h 10000"/>
              <a:gd name="connsiteX22" fmla="*/ 10000 w 10000"/>
              <a:gd name="connsiteY22" fmla="*/ 6744 h 10000"/>
              <a:gd name="connsiteX23" fmla="*/ 10000 w 10000"/>
              <a:gd name="connsiteY23" fmla="*/ 6744 h 10000"/>
              <a:gd name="connsiteX24" fmla="*/ 9610 w 10000"/>
              <a:gd name="connsiteY24" fmla="*/ 6484 h 10000"/>
              <a:gd name="connsiteX25" fmla="*/ 9284 w 10000"/>
              <a:gd name="connsiteY25" fmla="*/ 6225 h 10000"/>
              <a:gd name="connsiteX26" fmla="*/ 8959 w 10000"/>
              <a:gd name="connsiteY26" fmla="*/ 5937 h 10000"/>
              <a:gd name="connsiteX27" fmla="*/ 8655 w 10000"/>
              <a:gd name="connsiteY27" fmla="*/ 5663 h 10000"/>
              <a:gd name="connsiteX28" fmla="*/ 8373 w 10000"/>
              <a:gd name="connsiteY28" fmla="*/ 5360 h 10000"/>
              <a:gd name="connsiteX29" fmla="*/ 8134 w 10000"/>
              <a:gd name="connsiteY29" fmla="*/ 5072 h 10000"/>
              <a:gd name="connsiteX30" fmla="*/ 7896 w 10000"/>
              <a:gd name="connsiteY30" fmla="*/ 4755 h 10000"/>
              <a:gd name="connsiteX31" fmla="*/ 7701 w 10000"/>
              <a:gd name="connsiteY31" fmla="*/ 4452 h 10000"/>
              <a:gd name="connsiteX32" fmla="*/ 7527 w 10000"/>
              <a:gd name="connsiteY32" fmla="*/ 4135 h 10000"/>
              <a:gd name="connsiteX33" fmla="*/ 7375 w 10000"/>
              <a:gd name="connsiteY33" fmla="*/ 3818 h 10000"/>
              <a:gd name="connsiteX34" fmla="*/ 7223 w 10000"/>
              <a:gd name="connsiteY34" fmla="*/ 3487 h 10000"/>
              <a:gd name="connsiteX35" fmla="*/ 7137 w 10000"/>
              <a:gd name="connsiteY35" fmla="*/ 3170 h 10000"/>
              <a:gd name="connsiteX36" fmla="*/ 7050 w 10000"/>
              <a:gd name="connsiteY36" fmla="*/ 2839 h 10000"/>
              <a:gd name="connsiteX37" fmla="*/ 6985 w 10000"/>
              <a:gd name="connsiteY37" fmla="*/ 2507 h 10000"/>
              <a:gd name="connsiteX38" fmla="*/ 6941 w 10000"/>
              <a:gd name="connsiteY38" fmla="*/ 2176 h 10000"/>
              <a:gd name="connsiteX39" fmla="*/ 6941 w 10000"/>
              <a:gd name="connsiteY39" fmla="*/ 1844 h 10000"/>
              <a:gd name="connsiteX40" fmla="*/ 6941 w 10000"/>
              <a:gd name="connsiteY40" fmla="*/ 1844 h 10000"/>
              <a:gd name="connsiteX41" fmla="*/ 6941 w 10000"/>
              <a:gd name="connsiteY41" fmla="*/ 1844 h 10000"/>
              <a:gd name="connsiteX42" fmla="*/ 6941 w 10000"/>
              <a:gd name="connsiteY42" fmla="*/ 1844 h 10000"/>
              <a:gd name="connsiteX43" fmla="*/ 6941 w 10000"/>
              <a:gd name="connsiteY43" fmla="*/ 1830 h 10000"/>
              <a:gd name="connsiteX44" fmla="*/ 6941 w 10000"/>
              <a:gd name="connsiteY44" fmla="*/ 1830 h 10000"/>
              <a:gd name="connsiteX45" fmla="*/ 5206 w 10000"/>
              <a:gd name="connsiteY45" fmla="*/ 922 h 10000"/>
              <a:gd name="connsiteX46" fmla="*/ 3471 w 10000"/>
              <a:gd name="connsiteY46" fmla="*/ 0 h 10000"/>
              <a:gd name="connsiteX47" fmla="*/ 1557 w 10000"/>
              <a:gd name="connsiteY47" fmla="*/ 443 h 10000"/>
              <a:gd name="connsiteX48" fmla="*/ 22 w 10000"/>
              <a:gd name="connsiteY48" fmla="*/ 1830 h 10000"/>
              <a:gd name="connsiteX49" fmla="*/ 0 w 10000"/>
              <a:gd name="connsiteY49" fmla="*/ 1830 h 10000"/>
              <a:gd name="connsiteX0" fmla="*/ 0 w 10000"/>
              <a:gd name="connsiteY0" fmla="*/ 2429 h 10599"/>
              <a:gd name="connsiteX1" fmla="*/ 0 w 10000"/>
              <a:gd name="connsiteY1" fmla="*/ 2429 h 10599"/>
              <a:gd name="connsiteX2" fmla="*/ 22 w 10000"/>
              <a:gd name="connsiteY2" fmla="*/ 2991 h 10599"/>
              <a:gd name="connsiteX3" fmla="*/ 65 w 10000"/>
              <a:gd name="connsiteY3" fmla="*/ 3538 h 10599"/>
              <a:gd name="connsiteX4" fmla="*/ 174 w 10000"/>
              <a:gd name="connsiteY4" fmla="*/ 4086 h 10599"/>
              <a:gd name="connsiteX5" fmla="*/ 304 w 10000"/>
              <a:gd name="connsiteY5" fmla="*/ 4634 h 10599"/>
              <a:gd name="connsiteX6" fmla="*/ 477 w 10000"/>
              <a:gd name="connsiteY6" fmla="*/ 5181 h 10599"/>
              <a:gd name="connsiteX7" fmla="*/ 716 w 10000"/>
              <a:gd name="connsiteY7" fmla="*/ 5729 h 10599"/>
              <a:gd name="connsiteX8" fmla="*/ 954 w 10000"/>
              <a:gd name="connsiteY8" fmla="*/ 6262 h 10599"/>
              <a:gd name="connsiteX9" fmla="*/ 1258 w 10000"/>
              <a:gd name="connsiteY9" fmla="*/ 6781 h 10599"/>
              <a:gd name="connsiteX10" fmla="*/ 1605 w 10000"/>
              <a:gd name="connsiteY10" fmla="*/ 7299 h 10599"/>
              <a:gd name="connsiteX11" fmla="*/ 1974 w 10000"/>
              <a:gd name="connsiteY11" fmla="*/ 7804 h 10599"/>
              <a:gd name="connsiteX12" fmla="*/ 2386 w 10000"/>
              <a:gd name="connsiteY12" fmla="*/ 8308 h 10599"/>
              <a:gd name="connsiteX13" fmla="*/ 2863 w 10000"/>
              <a:gd name="connsiteY13" fmla="*/ 8798 h 10599"/>
              <a:gd name="connsiteX14" fmla="*/ 3341 w 10000"/>
              <a:gd name="connsiteY14" fmla="*/ 9259 h 10599"/>
              <a:gd name="connsiteX15" fmla="*/ 3883 w 10000"/>
              <a:gd name="connsiteY15" fmla="*/ 9720 h 10599"/>
              <a:gd name="connsiteX16" fmla="*/ 4469 w 10000"/>
              <a:gd name="connsiteY16" fmla="*/ 10167 h 10599"/>
              <a:gd name="connsiteX17" fmla="*/ 5076 w 10000"/>
              <a:gd name="connsiteY17" fmla="*/ 10599 h 10599"/>
              <a:gd name="connsiteX18" fmla="*/ 5336 w 10000"/>
              <a:gd name="connsiteY18" fmla="*/ 9144 h 10599"/>
              <a:gd name="connsiteX19" fmla="*/ 5575 w 10000"/>
              <a:gd name="connsiteY19" fmla="*/ 7674 h 10599"/>
              <a:gd name="connsiteX20" fmla="*/ 7787 w 10000"/>
              <a:gd name="connsiteY20" fmla="*/ 7515 h 10599"/>
              <a:gd name="connsiteX21" fmla="*/ 9978 w 10000"/>
              <a:gd name="connsiteY21" fmla="*/ 7343 h 10599"/>
              <a:gd name="connsiteX22" fmla="*/ 10000 w 10000"/>
              <a:gd name="connsiteY22" fmla="*/ 7343 h 10599"/>
              <a:gd name="connsiteX23" fmla="*/ 10000 w 10000"/>
              <a:gd name="connsiteY23" fmla="*/ 7343 h 10599"/>
              <a:gd name="connsiteX24" fmla="*/ 9610 w 10000"/>
              <a:gd name="connsiteY24" fmla="*/ 7083 h 10599"/>
              <a:gd name="connsiteX25" fmla="*/ 9284 w 10000"/>
              <a:gd name="connsiteY25" fmla="*/ 6824 h 10599"/>
              <a:gd name="connsiteX26" fmla="*/ 8959 w 10000"/>
              <a:gd name="connsiteY26" fmla="*/ 6536 h 10599"/>
              <a:gd name="connsiteX27" fmla="*/ 8655 w 10000"/>
              <a:gd name="connsiteY27" fmla="*/ 6262 h 10599"/>
              <a:gd name="connsiteX28" fmla="*/ 8373 w 10000"/>
              <a:gd name="connsiteY28" fmla="*/ 5959 h 10599"/>
              <a:gd name="connsiteX29" fmla="*/ 8134 w 10000"/>
              <a:gd name="connsiteY29" fmla="*/ 5671 h 10599"/>
              <a:gd name="connsiteX30" fmla="*/ 7896 w 10000"/>
              <a:gd name="connsiteY30" fmla="*/ 5354 h 10599"/>
              <a:gd name="connsiteX31" fmla="*/ 7701 w 10000"/>
              <a:gd name="connsiteY31" fmla="*/ 5051 h 10599"/>
              <a:gd name="connsiteX32" fmla="*/ 7527 w 10000"/>
              <a:gd name="connsiteY32" fmla="*/ 4734 h 10599"/>
              <a:gd name="connsiteX33" fmla="*/ 7375 w 10000"/>
              <a:gd name="connsiteY33" fmla="*/ 4417 h 10599"/>
              <a:gd name="connsiteX34" fmla="*/ 7223 w 10000"/>
              <a:gd name="connsiteY34" fmla="*/ 4086 h 10599"/>
              <a:gd name="connsiteX35" fmla="*/ 7137 w 10000"/>
              <a:gd name="connsiteY35" fmla="*/ 3769 h 10599"/>
              <a:gd name="connsiteX36" fmla="*/ 7050 w 10000"/>
              <a:gd name="connsiteY36" fmla="*/ 3438 h 10599"/>
              <a:gd name="connsiteX37" fmla="*/ 6985 w 10000"/>
              <a:gd name="connsiteY37" fmla="*/ 3106 h 10599"/>
              <a:gd name="connsiteX38" fmla="*/ 6941 w 10000"/>
              <a:gd name="connsiteY38" fmla="*/ 2775 h 10599"/>
              <a:gd name="connsiteX39" fmla="*/ 6941 w 10000"/>
              <a:gd name="connsiteY39" fmla="*/ 2443 h 10599"/>
              <a:gd name="connsiteX40" fmla="*/ 6941 w 10000"/>
              <a:gd name="connsiteY40" fmla="*/ 2443 h 10599"/>
              <a:gd name="connsiteX41" fmla="*/ 6941 w 10000"/>
              <a:gd name="connsiteY41" fmla="*/ 2443 h 10599"/>
              <a:gd name="connsiteX42" fmla="*/ 6941 w 10000"/>
              <a:gd name="connsiteY42" fmla="*/ 2443 h 10599"/>
              <a:gd name="connsiteX43" fmla="*/ 6941 w 10000"/>
              <a:gd name="connsiteY43" fmla="*/ 2429 h 10599"/>
              <a:gd name="connsiteX44" fmla="*/ 6941 w 10000"/>
              <a:gd name="connsiteY44" fmla="*/ 2429 h 10599"/>
              <a:gd name="connsiteX45" fmla="*/ 5206 w 10000"/>
              <a:gd name="connsiteY45" fmla="*/ 1521 h 10599"/>
              <a:gd name="connsiteX46" fmla="*/ 3649 w 10000"/>
              <a:gd name="connsiteY46" fmla="*/ 0 h 10599"/>
              <a:gd name="connsiteX47" fmla="*/ 1557 w 10000"/>
              <a:gd name="connsiteY47" fmla="*/ 1042 h 10599"/>
              <a:gd name="connsiteX48" fmla="*/ 22 w 10000"/>
              <a:gd name="connsiteY48" fmla="*/ 2429 h 10599"/>
              <a:gd name="connsiteX49" fmla="*/ 0 w 10000"/>
              <a:gd name="connsiteY49" fmla="*/ 2429 h 10599"/>
              <a:gd name="connsiteX0" fmla="*/ 0 w 10000"/>
              <a:gd name="connsiteY0" fmla="*/ 2429 h 10599"/>
              <a:gd name="connsiteX1" fmla="*/ 0 w 10000"/>
              <a:gd name="connsiteY1" fmla="*/ 2429 h 10599"/>
              <a:gd name="connsiteX2" fmla="*/ 22 w 10000"/>
              <a:gd name="connsiteY2" fmla="*/ 2991 h 10599"/>
              <a:gd name="connsiteX3" fmla="*/ 65 w 10000"/>
              <a:gd name="connsiteY3" fmla="*/ 3538 h 10599"/>
              <a:gd name="connsiteX4" fmla="*/ 174 w 10000"/>
              <a:gd name="connsiteY4" fmla="*/ 4086 h 10599"/>
              <a:gd name="connsiteX5" fmla="*/ 304 w 10000"/>
              <a:gd name="connsiteY5" fmla="*/ 4634 h 10599"/>
              <a:gd name="connsiteX6" fmla="*/ 477 w 10000"/>
              <a:gd name="connsiteY6" fmla="*/ 5181 h 10599"/>
              <a:gd name="connsiteX7" fmla="*/ 716 w 10000"/>
              <a:gd name="connsiteY7" fmla="*/ 5729 h 10599"/>
              <a:gd name="connsiteX8" fmla="*/ 954 w 10000"/>
              <a:gd name="connsiteY8" fmla="*/ 6262 h 10599"/>
              <a:gd name="connsiteX9" fmla="*/ 1258 w 10000"/>
              <a:gd name="connsiteY9" fmla="*/ 6781 h 10599"/>
              <a:gd name="connsiteX10" fmla="*/ 1605 w 10000"/>
              <a:gd name="connsiteY10" fmla="*/ 7299 h 10599"/>
              <a:gd name="connsiteX11" fmla="*/ 1974 w 10000"/>
              <a:gd name="connsiteY11" fmla="*/ 7804 h 10599"/>
              <a:gd name="connsiteX12" fmla="*/ 2386 w 10000"/>
              <a:gd name="connsiteY12" fmla="*/ 8308 h 10599"/>
              <a:gd name="connsiteX13" fmla="*/ 2863 w 10000"/>
              <a:gd name="connsiteY13" fmla="*/ 8798 h 10599"/>
              <a:gd name="connsiteX14" fmla="*/ 3341 w 10000"/>
              <a:gd name="connsiteY14" fmla="*/ 9259 h 10599"/>
              <a:gd name="connsiteX15" fmla="*/ 3883 w 10000"/>
              <a:gd name="connsiteY15" fmla="*/ 9720 h 10599"/>
              <a:gd name="connsiteX16" fmla="*/ 4469 w 10000"/>
              <a:gd name="connsiteY16" fmla="*/ 10167 h 10599"/>
              <a:gd name="connsiteX17" fmla="*/ 5076 w 10000"/>
              <a:gd name="connsiteY17" fmla="*/ 10599 h 10599"/>
              <a:gd name="connsiteX18" fmla="*/ 5336 w 10000"/>
              <a:gd name="connsiteY18" fmla="*/ 9144 h 10599"/>
              <a:gd name="connsiteX19" fmla="*/ 5575 w 10000"/>
              <a:gd name="connsiteY19" fmla="*/ 7674 h 10599"/>
              <a:gd name="connsiteX20" fmla="*/ 7787 w 10000"/>
              <a:gd name="connsiteY20" fmla="*/ 7515 h 10599"/>
              <a:gd name="connsiteX21" fmla="*/ 9978 w 10000"/>
              <a:gd name="connsiteY21" fmla="*/ 7343 h 10599"/>
              <a:gd name="connsiteX22" fmla="*/ 10000 w 10000"/>
              <a:gd name="connsiteY22" fmla="*/ 7343 h 10599"/>
              <a:gd name="connsiteX23" fmla="*/ 10000 w 10000"/>
              <a:gd name="connsiteY23" fmla="*/ 7343 h 10599"/>
              <a:gd name="connsiteX24" fmla="*/ 9610 w 10000"/>
              <a:gd name="connsiteY24" fmla="*/ 7083 h 10599"/>
              <a:gd name="connsiteX25" fmla="*/ 9284 w 10000"/>
              <a:gd name="connsiteY25" fmla="*/ 6824 h 10599"/>
              <a:gd name="connsiteX26" fmla="*/ 8959 w 10000"/>
              <a:gd name="connsiteY26" fmla="*/ 6536 h 10599"/>
              <a:gd name="connsiteX27" fmla="*/ 8655 w 10000"/>
              <a:gd name="connsiteY27" fmla="*/ 6262 h 10599"/>
              <a:gd name="connsiteX28" fmla="*/ 8373 w 10000"/>
              <a:gd name="connsiteY28" fmla="*/ 5959 h 10599"/>
              <a:gd name="connsiteX29" fmla="*/ 8134 w 10000"/>
              <a:gd name="connsiteY29" fmla="*/ 5671 h 10599"/>
              <a:gd name="connsiteX30" fmla="*/ 7896 w 10000"/>
              <a:gd name="connsiteY30" fmla="*/ 5354 h 10599"/>
              <a:gd name="connsiteX31" fmla="*/ 7701 w 10000"/>
              <a:gd name="connsiteY31" fmla="*/ 5051 h 10599"/>
              <a:gd name="connsiteX32" fmla="*/ 7527 w 10000"/>
              <a:gd name="connsiteY32" fmla="*/ 4734 h 10599"/>
              <a:gd name="connsiteX33" fmla="*/ 7375 w 10000"/>
              <a:gd name="connsiteY33" fmla="*/ 4417 h 10599"/>
              <a:gd name="connsiteX34" fmla="*/ 7223 w 10000"/>
              <a:gd name="connsiteY34" fmla="*/ 4086 h 10599"/>
              <a:gd name="connsiteX35" fmla="*/ 7137 w 10000"/>
              <a:gd name="connsiteY35" fmla="*/ 3769 h 10599"/>
              <a:gd name="connsiteX36" fmla="*/ 7050 w 10000"/>
              <a:gd name="connsiteY36" fmla="*/ 3438 h 10599"/>
              <a:gd name="connsiteX37" fmla="*/ 6985 w 10000"/>
              <a:gd name="connsiteY37" fmla="*/ 3106 h 10599"/>
              <a:gd name="connsiteX38" fmla="*/ 6941 w 10000"/>
              <a:gd name="connsiteY38" fmla="*/ 2775 h 10599"/>
              <a:gd name="connsiteX39" fmla="*/ 6941 w 10000"/>
              <a:gd name="connsiteY39" fmla="*/ 2443 h 10599"/>
              <a:gd name="connsiteX40" fmla="*/ 6941 w 10000"/>
              <a:gd name="connsiteY40" fmla="*/ 2443 h 10599"/>
              <a:gd name="connsiteX41" fmla="*/ 6941 w 10000"/>
              <a:gd name="connsiteY41" fmla="*/ 2443 h 10599"/>
              <a:gd name="connsiteX42" fmla="*/ 6941 w 10000"/>
              <a:gd name="connsiteY42" fmla="*/ 2443 h 10599"/>
              <a:gd name="connsiteX43" fmla="*/ 6941 w 10000"/>
              <a:gd name="connsiteY43" fmla="*/ 2429 h 10599"/>
              <a:gd name="connsiteX44" fmla="*/ 6941 w 10000"/>
              <a:gd name="connsiteY44" fmla="*/ 2429 h 10599"/>
              <a:gd name="connsiteX45" fmla="*/ 5206 w 10000"/>
              <a:gd name="connsiteY45" fmla="*/ 922 h 10599"/>
              <a:gd name="connsiteX46" fmla="*/ 3649 w 10000"/>
              <a:gd name="connsiteY46" fmla="*/ 0 h 10599"/>
              <a:gd name="connsiteX47" fmla="*/ 1557 w 10000"/>
              <a:gd name="connsiteY47" fmla="*/ 1042 h 10599"/>
              <a:gd name="connsiteX48" fmla="*/ 22 w 10000"/>
              <a:gd name="connsiteY48" fmla="*/ 2429 h 10599"/>
              <a:gd name="connsiteX49" fmla="*/ 0 w 10000"/>
              <a:gd name="connsiteY49" fmla="*/ 2429 h 10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10000" h="10599">
                <a:moveTo>
                  <a:pt x="0" y="2429"/>
                </a:moveTo>
                <a:lnTo>
                  <a:pt x="0" y="2429"/>
                </a:lnTo>
                <a:cubicBezTo>
                  <a:pt x="7" y="2616"/>
                  <a:pt x="15" y="2804"/>
                  <a:pt x="22" y="2991"/>
                </a:cubicBezTo>
                <a:cubicBezTo>
                  <a:pt x="36" y="3173"/>
                  <a:pt x="51" y="3356"/>
                  <a:pt x="65" y="3538"/>
                </a:cubicBezTo>
                <a:cubicBezTo>
                  <a:pt x="101" y="3721"/>
                  <a:pt x="138" y="3903"/>
                  <a:pt x="174" y="4086"/>
                </a:cubicBezTo>
                <a:cubicBezTo>
                  <a:pt x="217" y="4269"/>
                  <a:pt x="261" y="4451"/>
                  <a:pt x="304" y="4634"/>
                </a:cubicBezTo>
                <a:cubicBezTo>
                  <a:pt x="362" y="4816"/>
                  <a:pt x="419" y="4999"/>
                  <a:pt x="477" y="5181"/>
                </a:cubicBezTo>
                <a:lnTo>
                  <a:pt x="716" y="5729"/>
                </a:lnTo>
                <a:cubicBezTo>
                  <a:pt x="795" y="5907"/>
                  <a:pt x="875" y="6084"/>
                  <a:pt x="954" y="6262"/>
                </a:cubicBezTo>
                <a:lnTo>
                  <a:pt x="1258" y="6781"/>
                </a:lnTo>
                <a:lnTo>
                  <a:pt x="1605" y="7299"/>
                </a:lnTo>
                <a:lnTo>
                  <a:pt x="1974" y="7804"/>
                </a:lnTo>
                <a:lnTo>
                  <a:pt x="2386" y="8308"/>
                </a:lnTo>
                <a:lnTo>
                  <a:pt x="2863" y="8798"/>
                </a:lnTo>
                <a:lnTo>
                  <a:pt x="3341" y="9259"/>
                </a:lnTo>
                <a:lnTo>
                  <a:pt x="3883" y="9720"/>
                </a:lnTo>
                <a:lnTo>
                  <a:pt x="4469" y="10167"/>
                </a:lnTo>
                <a:lnTo>
                  <a:pt x="5076" y="10599"/>
                </a:lnTo>
                <a:cubicBezTo>
                  <a:pt x="5163" y="10114"/>
                  <a:pt x="5249" y="9629"/>
                  <a:pt x="5336" y="9144"/>
                </a:cubicBezTo>
                <a:cubicBezTo>
                  <a:pt x="5416" y="8654"/>
                  <a:pt x="5495" y="8164"/>
                  <a:pt x="5575" y="7674"/>
                </a:cubicBezTo>
                <a:lnTo>
                  <a:pt x="7787" y="7515"/>
                </a:lnTo>
                <a:lnTo>
                  <a:pt x="9978" y="7343"/>
                </a:lnTo>
                <a:lnTo>
                  <a:pt x="10000" y="7343"/>
                </a:lnTo>
                <a:lnTo>
                  <a:pt x="10000" y="7343"/>
                </a:lnTo>
                <a:lnTo>
                  <a:pt x="9610" y="7083"/>
                </a:lnTo>
                <a:lnTo>
                  <a:pt x="9284" y="6824"/>
                </a:lnTo>
                <a:lnTo>
                  <a:pt x="8959" y="6536"/>
                </a:lnTo>
                <a:lnTo>
                  <a:pt x="8655" y="6262"/>
                </a:lnTo>
                <a:lnTo>
                  <a:pt x="8373" y="5959"/>
                </a:lnTo>
                <a:lnTo>
                  <a:pt x="8134" y="5671"/>
                </a:lnTo>
                <a:lnTo>
                  <a:pt x="7896" y="5354"/>
                </a:lnTo>
                <a:lnTo>
                  <a:pt x="7701" y="5051"/>
                </a:lnTo>
                <a:lnTo>
                  <a:pt x="7527" y="4734"/>
                </a:lnTo>
                <a:lnTo>
                  <a:pt x="7375" y="4417"/>
                </a:lnTo>
                <a:cubicBezTo>
                  <a:pt x="7324" y="4307"/>
                  <a:pt x="7274" y="4196"/>
                  <a:pt x="7223" y="4086"/>
                </a:cubicBezTo>
                <a:cubicBezTo>
                  <a:pt x="7194" y="3980"/>
                  <a:pt x="7166" y="3875"/>
                  <a:pt x="7137" y="3769"/>
                </a:cubicBezTo>
                <a:cubicBezTo>
                  <a:pt x="7108" y="3659"/>
                  <a:pt x="7079" y="3548"/>
                  <a:pt x="7050" y="3438"/>
                </a:cubicBezTo>
                <a:cubicBezTo>
                  <a:pt x="7028" y="3327"/>
                  <a:pt x="7007" y="3217"/>
                  <a:pt x="6985" y="3106"/>
                </a:cubicBezTo>
                <a:cubicBezTo>
                  <a:pt x="6970" y="2996"/>
                  <a:pt x="6956" y="2885"/>
                  <a:pt x="6941" y="2775"/>
                </a:cubicBezTo>
                <a:lnTo>
                  <a:pt x="6941" y="2443"/>
                </a:lnTo>
                <a:lnTo>
                  <a:pt x="6941" y="2443"/>
                </a:lnTo>
                <a:lnTo>
                  <a:pt x="6941" y="2443"/>
                </a:lnTo>
                <a:lnTo>
                  <a:pt x="6941" y="2443"/>
                </a:lnTo>
                <a:lnTo>
                  <a:pt x="6941" y="2429"/>
                </a:lnTo>
                <a:lnTo>
                  <a:pt x="6941" y="2429"/>
                </a:lnTo>
                <a:lnTo>
                  <a:pt x="5206" y="922"/>
                </a:lnTo>
                <a:lnTo>
                  <a:pt x="3649" y="0"/>
                </a:lnTo>
                <a:lnTo>
                  <a:pt x="1557" y="1042"/>
                </a:lnTo>
                <a:lnTo>
                  <a:pt x="22" y="2429"/>
                </a:lnTo>
                <a:lnTo>
                  <a:pt x="0" y="2429"/>
                </a:lnTo>
                <a:close/>
              </a:path>
            </a:pathLst>
          </a:custGeom>
          <a:solidFill>
            <a:schemeClr val="accent2">
              <a:lumMod val="75000"/>
            </a:schemeClr>
          </a:solidFill>
          <a:ln w="3175">
            <a:noFill/>
            <a:prstDash val="solid"/>
            <a:round/>
            <a:headEnd/>
            <a:tailEnd/>
          </a:ln>
        </p:spPr>
        <p:txBody>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326" b="0" i="0" u="none" strike="noStrike" kern="0" cap="none" spc="0" normalizeH="0" baseline="0" noProof="0">
              <a:ln>
                <a:noFill/>
              </a:ln>
              <a:solidFill>
                <a:prstClr val="black"/>
              </a:solidFill>
              <a:effectLst/>
              <a:uLnTx/>
              <a:uFillTx/>
              <a:latin typeface="Segoe UI" charset="0"/>
              <a:ea typeface="Segoe UI" charset="0"/>
              <a:cs typeface="Segoe UI" charset="0"/>
            </a:endParaRPr>
          </a:p>
        </p:txBody>
      </p:sp>
      <p:sp>
        <p:nvSpPr>
          <p:cNvPr id="90" name="Freeform 7"/>
          <p:cNvSpPr>
            <a:spLocks/>
          </p:cNvSpPr>
          <p:nvPr/>
        </p:nvSpPr>
        <p:spPr bwMode="auto">
          <a:xfrm rot="18900000">
            <a:off x="3937112" y="4062699"/>
            <a:ext cx="1299378" cy="1577733"/>
          </a:xfrm>
          <a:custGeom>
            <a:avLst/>
            <a:gdLst/>
            <a:ahLst/>
            <a:cxnLst>
              <a:cxn ang="0">
                <a:pos x="470" y="0"/>
              </a:cxn>
              <a:cxn ang="0">
                <a:pos x="470" y="0"/>
              </a:cxn>
              <a:cxn ang="0">
                <a:pos x="416" y="56"/>
              </a:cxn>
              <a:cxn ang="0">
                <a:pos x="366" y="114"/>
              </a:cxn>
              <a:cxn ang="0">
                <a:pos x="318" y="174"/>
              </a:cxn>
              <a:cxn ang="0">
                <a:pos x="274" y="238"/>
              </a:cxn>
              <a:cxn ang="0">
                <a:pos x="232" y="302"/>
              </a:cxn>
              <a:cxn ang="0">
                <a:pos x="194" y="370"/>
              </a:cxn>
              <a:cxn ang="0">
                <a:pos x="158" y="438"/>
              </a:cxn>
              <a:cxn ang="0">
                <a:pos x="126" y="510"/>
              </a:cxn>
              <a:cxn ang="0">
                <a:pos x="98" y="582"/>
              </a:cxn>
              <a:cxn ang="0">
                <a:pos x="72" y="658"/>
              </a:cxn>
              <a:cxn ang="0">
                <a:pos x="50" y="734"/>
              </a:cxn>
              <a:cxn ang="0">
                <a:pos x="32" y="810"/>
              </a:cxn>
              <a:cxn ang="0">
                <a:pos x="18" y="890"/>
              </a:cxn>
              <a:cxn ang="0">
                <a:pos x="8" y="970"/>
              </a:cxn>
              <a:cxn ang="0">
                <a:pos x="2" y="1052"/>
              </a:cxn>
              <a:cxn ang="0">
                <a:pos x="0" y="1134"/>
              </a:cxn>
              <a:cxn ang="0">
                <a:pos x="160" y="1006"/>
              </a:cxn>
              <a:cxn ang="0">
                <a:pos x="320" y="878"/>
              </a:cxn>
              <a:cxn ang="0">
                <a:pos x="480" y="1006"/>
              </a:cxn>
              <a:cxn ang="0">
                <a:pos x="640" y="1134"/>
              </a:cxn>
              <a:cxn ang="0">
                <a:pos x="640" y="1134"/>
              </a:cxn>
              <a:cxn ang="0">
                <a:pos x="640" y="1134"/>
              </a:cxn>
              <a:cxn ang="0">
                <a:pos x="640" y="1084"/>
              </a:cxn>
              <a:cxn ang="0">
                <a:pos x="644" y="1036"/>
              </a:cxn>
              <a:cxn ang="0">
                <a:pos x="650" y="988"/>
              </a:cxn>
              <a:cxn ang="0">
                <a:pos x="660" y="940"/>
              </a:cxn>
              <a:cxn ang="0">
                <a:pos x="670" y="894"/>
              </a:cxn>
              <a:cxn ang="0">
                <a:pos x="682" y="848"/>
              </a:cxn>
              <a:cxn ang="0">
                <a:pos x="698" y="804"/>
              </a:cxn>
              <a:cxn ang="0">
                <a:pos x="716" y="760"/>
              </a:cxn>
              <a:cxn ang="0">
                <a:pos x="734" y="716"/>
              </a:cxn>
              <a:cxn ang="0">
                <a:pos x="756" y="676"/>
              </a:cxn>
              <a:cxn ang="0">
                <a:pos x="780" y="636"/>
              </a:cxn>
              <a:cxn ang="0">
                <a:pos x="804" y="596"/>
              </a:cxn>
              <a:cxn ang="0">
                <a:pos x="832" y="558"/>
              </a:cxn>
              <a:cxn ang="0">
                <a:pos x="860" y="522"/>
              </a:cxn>
              <a:cxn ang="0">
                <a:pos x="890" y="488"/>
              </a:cxn>
              <a:cxn ang="0">
                <a:pos x="922" y="454"/>
              </a:cxn>
              <a:cxn ang="0">
                <a:pos x="922" y="454"/>
              </a:cxn>
              <a:cxn ang="0">
                <a:pos x="922" y="454"/>
              </a:cxn>
              <a:cxn ang="0">
                <a:pos x="922" y="454"/>
              </a:cxn>
              <a:cxn ang="0">
                <a:pos x="922" y="454"/>
              </a:cxn>
              <a:cxn ang="0">
                <a:pos x="922" y="452"/>
              </a:cxn>
              <a:cxn ang="0">
                <a:pos x="900" y="250"/>
              </a:cxn>
              <a:cxn ang="0">
                <a:pos x="878" y="48"/>
              </a:cxn>
              <a:cxn ang="0">
                <a:pos x="674" y="24"/>
              </a:cxn>
              <a:cxn ang="0">
                <a:pos x="472" y="2"/>
              </a:cxn>
              <a:cxn ang="0">
                <a:pos x="470" y="0"/>
              </a:cxn>
            </a:cxnLst>
            <a:rect l="0" t="0" r="r" b="b"/>
            <a:pathLst>
              <a:path w="922" h="1134">
                <a:moveTo>
                  <a:pt x="470" y="0"/>
                </a:moveTo>
                <a:lnTo>
                  <a:pt x="470" y="0"/>
                </a:lnTo>
                <a:lnTo>
                  <a:pt x="416" y="56"/>
                </a:lnTo>
                <a:lnTo>
                  <a:pt x="366" y="114"/>
                </a:lnTo>
                <a:lnTo>
                  <a:pt x="318" y="174"/>
                </a:lnTo>
                <a:lnTo>
                  <a:pt x="274" y="238"/>
                </a:lnTo>
                <a:lnTo>
                  <a:pt x="232" y="302"/>
                </a:lnTo>
                <a:lnTo>
                  <a:pt x="194" y="370"/>
                </a:lnTo>
                <a:lnTo>
                  <a:pt x="158" y="438"/>
                </a:lnTo>
                <a:lnTo>
                  <a:pt x="126" y="510"/>
                </a:lnTo>
                <a:lnTo>
                  <a:pt x="98" y="582"/>
                </a:lnTo>
                <a:lnTo>
                  <a:pt x="72" y="658"/>
                </a:lnTo>
                <a:lnTo>
                  <a:pt x="50" y="734"/>
                </a:lnTo>
                <a:lnTo>
                  <a:pt x="32" y="810"/>
                </a:lnTo>
                <a:lnTo>
                  <a:pt x="18" y="890"/>
                </a:lnTo>
                <a:lnTo>
                  <a:pt x="8" y="970"/>
                </a:lnTo>
                <a:lnTo>
                  <a:pt x="2" y="1052"/>
                </a:lnTo>
                <a:lnTo>
                  <a:pt x="0" y="1134"/>
                </a:lnTo>
                <a:lnTo>
                  <a:pt x="160" y="1006"/>
                </a:lnTo>
                <a:lnTo>
                  <a:pt x="320" y="878"/>
                </a:lnTo>
                <a:lnTo>
                  <a:pt x="480" y="1006"/>
                </a:lnTo>
                <a:lnTo>
                  <a:pt x="640" y="1134"/>
                </a:lnTo>
                <a:lnTo>
                  <a:pt x="640" y="1134"/>
                </a:lnTo>
                <a:lnTo>
                  <a:pt x="640" y="1134"/>
                </a:lnTo>
                <a:lnTo>
                  <a:pt x="640" y="1084"/>
                </a:lnTo>
                <a:lnTo>
                  <a:pt x="644" y="1036"/>
                </a:lnTo>
                <a:lnTo>
                  <a:pt x="650" y="988"/>
                </a:lnTo>
                <a:lnTo>
                  <a:pt x="660" y="940"/>
                </a:lnTo>
                <a:lnTo>
                  <a:pt x="670" y="894"/>
                </a:lnTo>
                <a:lnTo>
                  <a:pt x="682" y="848"/>
                </a:lnTo>
                <a:lnTo>
                  <a:pt x="698" y="804"/>
                </a:lnTo>
                <a:lnTo>
                  <a:pt x="716" y="760"/>
                </a:lnTo>
                <a:lnTo>
                  <a:pt x="734" y="716"/>
                </a:lnTo>
                <a:lnTo>
                  <a:pt x="756" y="676"/>
                </a:lnTo>
                <a:lnTo>
                  <a:pt x="780" y="636"/>
                </a:lnTo>
                <a:lnTo>
                  <a:pt x="804" y="596"/>
                </a:lnTo>
                <a:lnTo>
                  <a:pt x="832" y="558"/>
                </a:lnTo>
                <a:lnTo>
                  <a:pt x="860" y="522"/>
                </a:lnTo>
                <a:lnTo>
                  <a:pt x="890" y="488"/>
                </a:lnTo>
                <a:lnTo>
                  <a:pt x="922" y="454"/>
                </a:lnTo>
                <a:lnTo>
                  <a:pt x="922" y="454"/>
                </a:lnTo>
                <a:lnTo>
                  <a:pt x="922" y="454"/>
                </a:lnTo>
                <a:lnTo>
                  <a:pt x="922" y="454"/>
                </a:lnTo>
                <a:lnTo>
                  <a:pt x="922" y="454"/>
                </a:lnTo>
                <a:lnTo>
                  <a:pt x="922" y="452"/>
                </a:lnTo>
                <a:lnTo>
                  <a:pt x="900" y="250"/>
                </a:lnTo>
                <a:lnTo>
                  <a:pt x="878" y="48"/>
                </a:lnTo>
                <a:lnTo>
                  <a:pt x="674" y="24"/>
                </a:lnTo>
                <a:lnTo>
                  <a:pt x="472" y="2"/>
                </a:lnTo>
                <a:lnTo>
                  <a:pt x="470" y="0"/>
                </a:lnTo>
                <a:close/>
              </a:path>
            </a:pathLst>
          </a:custGeom>
          <a:solidFill>
            <a:schemeClr val="accent2">
              <a:lumMod val="75000"/>
            </a:schemeClr>
          </a:solidFill>
          <a:ln w="3175">
            <a:noFill/>
            <a:prstDash val="solid"/>
            <a:round/>
            <a:headEnd/>
            <a:tailEnd/>
          </a:ln>
        </p:spPr>
        <p:txBody>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326" b="0" i="0" u="none" strike="noStrike" kern="0" cap="none" spc="0" normalizeH="0" baseline="0" noProof="0">
              <a:ln>
                <a:noFill/>
              </a:ln>
              <a:solidFill>
                <a:prstClr val="black"/>
              </a:solidFill>
              <a:effectLst/>
              <a:uLnTx/>
              <a:uFillTx/>
              <a:latin typeface="Segoe UI" charset="0"/>
              <a:ea typeface="Segoe UI" charset="0"/>
              <a:cs typeface="Segoe UI" charset="0"/>
            </a:endParaRPr>
          </a:p>
        </p:txBody>
      </p:sp>
      <p:sp>
        <p:nvSpPr>
          <p:cNvPr id="91" name="Freeform 8"/>
          <p:cNvSpPr>
            <a:spLocks/>
          </p:cNvSpPr>
          <p:nvPr/>
        </p:nvSpPr>
        <p:spPr bwMode="auto">
          <a:xfrm rot="18900000">
            <a:off x="6037800" y="5314847"/>
            <a:ext cx="1598151" cy="1285560"/>
          </a:xfrm>
          <a:custGeom>
            <a:avLst/>
            <a:gdLst>
              <a:gd name="connsiteX0" fmla="*/ 0 w 10000"/>
              <a:gd name="connsiteY0" fmla="*/ 4913 h 10000"/>
              <a:gd name="connsiteX1" fmla="*/ 0 w 10000"/>
              <a:gd name="connsiteY1" fmla="*/ 4913 h 10000"/>
              <a:gd name="connsiteX2" fmla="*/ 494 w 10000"/>
              <a:gd name="connsiteY2" fmla="*/ 5476 h 10000"/>
              <a:gd name="connsiteX3" fmla="*/ 1005 w 10000"/>
              <a:gd name="connsiteY3" fmla="*/ 6017 h 10000"/>
              <a:gd name="connsiteX4" fmla="*/ 1534 w 10000"/>
              <a:gd name="connsiteY4" fmla="*/ 6537 h 10000"/>
              <a:gd name="connsiteX5" fmla="*/ 2081 w 10000"/>
              <a:gd name="connsiteY5" fmla="*/ 7035 h 10000"/>
              <a:gd name="connsiteX6" fmla="*/ 2663 w 10000"/>
              <a:gd name="connsiteY6" fmla="*/ 7489 h 10000"/>
              <a:gd name="connsiteX7" fmla="*/ 3263 w 10000"/>
              <a:gd name="connsiteY7" fmla="*/ 7900 h 10000"/>
              <a:gd name="connsiteX8" fmla="*/ 3862 w 10000"/>
              <a:gd name="connsiteY8" fmla="*/ 8290 h 10000"/>
              <a:gd name="connsiteX9" fmla="*/ 4497 w 10000"/>
              <a:gd name="connsiteY9" fmla="*/ 8636 h 10000"/>
              <a:gd name="connsiteX10" fmla="*/ 5132 w 10000"/>
              <a:gd name="connsiteY10" fmla="*/ 8939 h 10000"/>
              <a:gd name="connsiteX11" fmla="*/ 5785 w 10000"/>
              <a:gd name="connsiteY11" fmla="*/ 9221 h 10000"/>
              <a:gd name="connsiteX12" fmla="*/ 6455 w 10000"/>
              <a:gd name="connsiteY12" fmla="*/ 9459 h 10000"/>
              <a:gd name="connsiteX13" fmla="*/ 7143 w 10000"/>
              <a:gd name="connsiteY13" fmla="*/ 9654 h 10000"/>
              <a:gd name="connsiteX14" fmla="*/ 7848 w 10000"/>
              <a:gd name="connsiteY14" fmla="*/ 9805 h 10000"/>
              <a:gd name="connsiteX15" fmla="*/ 8554 w 10000"/>
              <a:gd name="connsiteY15" fmla="*/ 9913 h 10000"/>
              <a:gd name="connsiteX16" fmla="*/ 9259 w 10000"/>
              <a:gd name="connsiteY16" fmla="*/ 9978 h 10000"/>
              <a:gd name="connsiteX17" fmla="*/ 10000 w 10000"/>
              <a:gd name="connsiteY17" fmla="*/ 10000 h 10000"/>
              <a:gd name="connsiteX18" fmla="*/ 8871 w 10000"/>
              <a:gd name="connsiteY18" fmla="*/ 8268 h 10000"/>
              <a:gd name="connsiteX19" fmla="*/ 7743 w 10000"/>
              <a:gd name="connsiteY19" fmla="*/ 6537 h 10000"/>
              <a:gd name="connsiteX20" fmla="*/ 9450 w 10000"/>
              <a:gd name="connsiteY20" fmla="*/ 4805 h 10000"/>
              <a:gd name="connsiteX21" fmla="*/ 10000 w 10000"/>
              <a:gd name="connsiteY21" fmla="*/ 3074 h 10000"/>
              <a:gd name="connsiteX22" fmla="*/ 10000 w 10000"/>
              <a:gd name="connsiteY22" fmla="*/ 3074 h 10000"/>
              <a:gd name="connsiteX23" fmla="*/ 10000 w 10000"/>
              <a:gd name="connsiteY23" fmla="*/ 3074 h 10000"/>
              <a:gd name="connsiteX24" fmla="*/ 9559 w 10000"/>
              <a:gd name="connsiteY24" fmla="*/ 3052 h 10000"/>
              <a:gd name="connsiteX25" fmla="*/ 9136 w 10000"/>
              <a:gd name="connsiteY25" fmla="*/ 3009 h 10000"/>
              <a:gd name="connsiteX26" fmla="*/ 8695 w 10000"/>
              <a:gd name="connsiteY26" fmla="*/ 2944 h 10000"/>
              <a:gd name="connsiteX27" fmla="*/ 8289 w 10000"/>
              <a:gd name="connsiteY27" fmla="*/ 2857 h 10000"/>
              <a:gd name="connsiteX28" fmla="*/ 7866 w 10000"/>
              <a:gd name="connsiteY28" fmla="*/ 2749 h 10000"/>
              <a:gd name="connsiteX29" fmla="*/ 7478 w 10000"/>
              <a:gd name="connsiteY29" fmla="*/ 2597 h 10000"/>
              <a:gd name="connsiteX30" fmla="*/ 7072 w 10000"/>
              <a:gd name="connsiteY30" fmla="*/ 2446 h 10000"/>
              <a:gd name="connsiteX31" fmla="*/ 6684 w 10000"/>
              <a:gd name="connsiteY31" fmla="*/ 2251 h 10000"/>
              <a:gd name="connsiteX32" fmla="*/ 6314 w 10000"/>
              <a:gd name="connsiteY32" fmla="*/ 2035 h 10000"/>
              <a:gd name="connsiteX33" fmla="*/ 5944 w 10000"/>
              <a:gd name="connsiteY33" fmla="*/ 1818 h 10000"/>
              <a:gd name="connsiteX34" fmla="*/ 5591 w 10000"/>
              <a:gd name="connsiteY34" fmla="*/ 1558 h 10000"/>
              <a:gd name="connsiteX35" fmla="*/ 5256 w 10000"/>
              <a:gd name="connsiteY35" fmla="*/ 1299 h 10000"/>
              <a:gd name="connsiteX36" fmla="*/ 4921 w 10000"/>
              <a:gd name="connsiteY36" fmla="*/ 996 h 10000"/>
              <a:gd name="connsiteX37" fmla="*/ 4603 w 10000"/>
              <a:gd name="connsiteY37" fmla="*/ 693 h 10000"/>
              <a:gd name="connsiteX38" fmla="*/ 4286 w 10000"/>
              <a:gd name="connsiteY38" fmla="*/ 368 h 10000"/>
              <a:gd name="connsiteX39" fmla="*/ 4004 w 10000"/>
              <a:gd name="connsiteY39" fmla="*/ 22 h 10000"/>
              <a:gd name="connsiteX40" fmla="*/ 4004 w 10000"/>
              <a:gd name="connsiteY40" fmla="*/ 0 h 10000"/>
              <a:gd name="connsiteX41" fmla="*/ 3986 w 10000"/>
              <a:gd name="connsiteY41" fmla="*/ 22 h 10000"/>
              <a:gd name="connsiteX42" fmla="*/ 3986 w 10000"/>
              <a:gd name="connsiteY42" fmla="*/ 22 h 10000"/>
              <a:gd name="connsiteX43" fmla="*/ 3986 w 10000"/>
              <a:gd name="connsiteY43" fmla="*/ 0 h 10000"/>
              <a:gd name="connsiteX44" fmla="*/ 3986 w 10000"/>
              <a:gd name="connsiteY44" fmla="*/ 22 h 10000"/>
              <a:gd name="connsiteX45" fmla="*/ 2205 w 10000"/>
              <a:gd name="connsiteY45" fmla="*/ 260 h 10000"/>
              <a:gd name="connsiteX46" fmla="*/ 406 w 10000"/>
              <a:gd name="connsiteY46" fmla="*/ 498 h 10000"/>
              <a:gd name="connsiteX47" fmla="*/ 212 w 10000"/>
              <a:gd name="connsiteY47" fmla="*/ 2706 h 10000"/>
              <a:gd name="connsiteX48" fmla="*/ 18 w 10000"/>
              <a:gd name="connsiteY48" fmla="*/ 4892 h 10000"/>
              <a:gd name="connsiteX49" fmla="*/ 0 w 10000"/>
              <a:gd name="connsiteY49" fmla="*/ 4913 h 10000"/>
              <a:gd name="connsiteX0" fmla="*/ 0 w 10000"/>
              <a:gd name="connsiteY0" fmla="*/ 4913 h 10000"/>
              <a:gd name="connsiteX1" fmla="*/ 0 w 10000"/>
              <a:gd name="connsiteY1" fmla="*/ 4913 h 10000"/>
              <a:gd name="connsiteX2" fmla="*/ 494 w 10000"/>
              <a:gd name="connsiteY2" fmla="*/ 5476 h 10000"/>
              <a:gd name="connsiteX3" fmla="*/ 1005 w 10000"/>
              <a:gd name="connsiteY3" fmla="*/ 6017 h 10000"/>
              <a:gd name="connsiteX4" fmla="*/ 1534 w 10000"/>
              <a:gd name="connsiteY4" fmla="*/ 6537 h 10000"/>
              <a:gd name="connsiteX5" fmla="*/ 2081 w 10000"/>
              <a:gd name="connsiteY5" fmla="*/ 7035 h 10000"/>
              <a:gd name="connsiteX6" fmla="*/ 2663 w 10000"/>
              <a:gd name="connsiteY6" fmla="*/ 7489 h 10000"/>
              <a:gd name="connsiteX7" fmla="*/ 3263 w 10000"/>
              <a:gd name="connsiteY7" fmla="*/ 7900 h 10000"/>
              <a:gd name="connsiteX8" fmla="*/ 3862 w 10000"/>
              <a:gd name="connsiteY8" fmla="*/ 8290 h 10000"/>
              <a:gd name="connsiteX9" fmla="*/ 4497 w 10000"/>
              <a:gd name="connsiteY9" fmla="*/ 8636 h 10000"/>
              <a:gd name="connsiteX10" fmla="*/ 5132 w 10000"/>
              <a:gd name="connsiteY10" fmla="*/ 8939 h 10000"/>
              <a:gd name="connsiteX11" fmla="*/ 5785 w 10000"/>
              <a:gd name="connsiteY11" fmla="*/ 9221 h 10000"/>
              <a:gd name="connsiteX12" fmla="*/ 6455 w 10000"/>
              <a:gd name="connsiteY12" fmla="*/ 9459 h 10000"/>
              <a:gd name="connsiteX13" fmla="*/ 7143 w 10000"/>
              <a:gd name="connsiteY13" fmla="*/ 9654 h 10000"/>
              <a:gd name="connsiteX14" fmla="*/ 7848 w 10000"/>
              <a:gd name="connsiteY14" fmla="*/ 9805 h 10000"/>
              <a:gd name="connsiteX15" fmla="*/ 8554 w 10000"/>
              <a:gd name="connsiteY15" fmla="*/ 9913 h 10000"/>
              <a:gd name="connsiteX16" fmla="*/ 9259 w 10000"/>
              <a:gd name="connsiteY16" fmla="*/ 9978 h 10000"/>
              <a:gd name="connsiteX17" fmla="*/ 10000 w 10000"/>
              <a:gd name="connsiteY17" fmla="*/ 10000 h 10000"/>
              <a:gd name="connsiteX18" fmla="*/ 8871 w 10000"/>
              <a:gd name="connsiteY18" fmla="*/ 8268 h 10000"/>
              <a:gd name="connsiteX19" fmla="*/ 8467 w 10000"/>
              <a:gd name="connsiteY19" fmla="*/ 6177 h 10000"/>
              <a:gd name="connsiteX20" fmla="*/ 9450 w 10000"/>
              <a:gd name="connsiteY20" fmla="*/ 4805 h 10000"/>
              <a:gd name="connsiteX21" fmla="*/ 10000 w 10000"/>
              <a:gd name="connsiteY21" fmla="*/ 3074 h 10000"/>
              <a:gd name="connsiteX22" fmla="*/ 10000 w 10000"/>
              <a:gd name="connsiteY22" fmla="*/ 3074 h 10000"/>
              <a:gd name="connsiteX23" fmla="*/ 10000 w 10000"/>
              <a:gd name="connsiteY23" fmla="*/ 3074 h 10000"/>
              <a:gd name="connsiteX24" fmla="*/ 9559 w 10000"/>
              <a:gd name="connsiteY24" fmla="*/ 3052 h 10000"/>
              <a:gd name="connsiteX25" fmla="*/ 9136 w 10000"/>
              <a:gd name="connsiteY25" fmla="*/ 3009 h 10000"/>
              <a:gd name="connsiteX26" fmla="*/ 8695 w 10000"/>
              <a:gd name="connsiteY26" fmla="*/ 2944 h 10000"/>
              <a:gd name="connsiteX27" fmla="*/ 8289 w 10000"/>
              <a:gd name="connsiteY27" fmla="*/ 2857 h 10000"/>
              <a:gd name="connsiteX28" fmla="*/ 7866 w 10000"/>
              <a:gd name="connsiteY28" fmla="*/ 2749 h 10000"/>
              <a:gd name="connsiteX29" fmla="*/ 7478 w 10000"/>
              <a:gd name="connsiteY29" fmla="*/ 2597 h 10000"/>
              <a:gd name="connsiteX30" fmla="*/ 7072 w 10000"/>
              <a:gd name="connsiteY30" fmla="*/ 2446 h 10000"/>
              <a:gd name="connsiteX31" fmla="*/ 6684 w 10000"/>
              <a:gd name="connsiteY31" fmla="*/ 2251 h 10000"/>
              <a:gd name="connsiteX32" fmla="*/ 6314 w 10000"/>
              <a:gd name="connsiteY32" fmla="*/ 2035 h 10000"/>
              <a:gd name="connsiteX33" fmla="*/ 5944 w 10000"/>
              <a:gd name="connsiteY33" fmla="*/ 1818 h 10000"/>
              <a:gd name="connsiteX34" fmla="*/ 5591 w 10000"/>
              <a:gd name="connsiteY34" fmla="*/ 1558 h 10000"/>
              <a:gd name="connsiteX35" fmla="*/ 5256 w 10000"/>
              <a:gd name="connsiteY35" fmla="*/ 1299 h 10000"/>
              <a:gd name="connsiteX36" fmla="*/ 4921 w 10000"/>
              <a:gd name="connsiteY36" fmla="*/ 996 h 10000"/>
              <a:gd name="connsiteX37" fmla="*/ 4603 w 10000"/>
              <a:gd name="connsiteY37" fmla="*/ 693 h 10000"/>
              <a:gd name="connsiteX38" fmla="*/ 4286 w 10000"/>
              <a:gd name="connsiteY38" fmla="*/ 368 h 10000"/>
              <a:gd name="connsiteX39" fmla="*/ 4004 w 10000"/>
              <a:gd name="connsiteY39" fmla="*/ 22 h 10000"/>
              <a:gd name="connsiteX40" fmla="*/ 4004 w 10000"/>
              <a:gd name="connsiteY40" fmla="*/ 0 h 10000"/>
              <a:gd name="connsiteX41" fmla="*/ 3986 w 10000"/>
              <a:gd name="connsiteY41" fmla="*/ 22 h 10000"/>
              <a:gd name="connsiteX42" fmla="*/ 3986 w 10000"/>
              <a:gd name="connsiteY42" fmla="*/ 22 h 10000"/>
              <a:gd name="connsiteX43" fmla="*/ 3986 w 10000"/>
              <a:gd name="connsiteY43" fmla="*/ 0 h 10000"/>
              <a:gd name="connsiteX44" fmla="*/ 3986 w 10000"/>
              <a:gd name="connsiteY44" fmla="*/ 22 h 10000"/>
              <a:gd name="connsiteX45" fmla="*/ 2205 w 10000"/>
              <a:gd name="connsiteY45" fmla="*/ 260 h 10000"/>
              <a:gd name="connsiteX46" fmla="*/ 406 w 10000"/>
              <a:gd name="connsiteY46" fmla="*/ 498 h 10000"/>
              <a:gd name="connsiteX47" fmla="*/ 212 w 10000"/>
              <a:gd name="connsiteY47" fmla="*/ 2706 h 10000"/>
              <a:gd name="connsiteX48" fmla="*/ 18 w 10000"/>
              <a:gd name="connsiteY48" fmla="*/ 4892 h 10000"/>
              <a:gd name="connsiteX49" fmla="*/ 0 w 10000"/>
              <a:gd name="connsiteY49" fmla="*/ 4913 h 10000"/>
              <a:gd name="connsiteX0" fmla="*/ 0 w 10000"/>
              <a:gd name="connsiteY0" fmla="*/ 4913 h 10000"/>
              <a:gd name="connsiteX1" fmla="*/ 0 w 10000"/>
              <a:gd name="connsiteY1" fmla="*/ 4913 h 10000"/>
              <a:gd name="connsiteX2" fmla="*/ 494 w 10000"/>
              <a:gd name="connsiteY2" fmla="*/ 5476 h 10000"/>
              <a:gd name="connsiteX3" fmla="*/ 1005 w 10000"/>
              <a:gd name="connsiteY3" fmla="*/ 6017 h 10000"/>
              <a:gd name="connsiteX4" fmla="*/ 1534 w 10000"/>
              <a:gd name="connsiteY4" fmla="*/ 6537 h 10000"/>
              <a:gd name="connsiteX5" fmla="*/ 2081 w 10000"/>
              <a:gd name="connsiteY5" fmla="*/ 7035 h 10000"/>
              <a:gd name="connsiteX6" fmla="*/ 2663 w 10000"/>
              <a:gd name="connsiteY6" fmla="*/ 7489 h 10000"/>
              <a:gd name="connsiteX7" fmla="*/ 3263 w 10000"/>
              <a:gd name="connsiteY7" fmla="*/ 7900 h 10000"/>
              <a:gd name="connsiteX8" fmla="*/ 3862 w 10000"/>
              <a:gd name="connsiteY8" fmla="*/ 8290 h 10000"/>
              <a:gd name="connsiteX9" fmla="*/ 4497 w 10000"/>
              <a:gd name="connsiteY9" fmla="*/ 8636 h 10000"/>
              <a:gd name="connsiteX10" fmla="*/ 5132 w 10000"/>
              <a:gd name="connsiteY10" fmla="*/ 8939 h 10000"/>
              <a:gd name="connsiteX11" fmla="*/ 5785 w 10000"/>
              <a:gd name="connsiteY11" fmla="*/ 9221 h 10000"/>
              <a:gd name="connsiteX12" fmla="*/ 6455 w 10000"/>
              <a:gd name="connsiteY12" fmla="*/ 9459 h 10000"/>
              <a:gd name="connsiteX13" fmla="*/ 7143 w 10000"/>
              <a:gd name="connsiteY13" fmla="*/ 9654 h 10000"/>
              <a:gd name="connsiteX14" fmla="*/ 7848 w 10000"/>
              <a:gd name="connsiteY14" fmla="*/ 9805 h 10000"/>
              <a:gd name="connsiteX15" fmla="*/ 8554 w 10000"/>
              <a:gd name="connsiteY15" fmla="*/ 9913 h 10000"/>
              <a:gd name="connsiteX16" fmla="*/ 9259 w 10000"/>
              <a:gd name="connsiteY16" fmla="*/ 9978 h 10000"/>
              <a:gd name="connsiteX17" fmla="*/ 10000 w 10000"/>
              <a:gd name="connsiteY17" fmla="*/ 10000 h 10000"/>
              <a:gd name="connsiteX18" fmla="*/ 9450 w 10000"/>
              <a:gd name="connsiteY18" fmla="*/ 7908 h 10000"/>
              <a:gd name="connsiteX19" fmla="*/ 8467 w 10000"/>
              <a:gd name="connsiteY19" fmla="*/ 6177 h 10000"/>
              <a:gd name="connsiteX20" fmla="*/ 9450 w 10000"/>
              <a:gd name="connsiteY20" fmla="*/ 4805 h 10000"/>
              <a:gd name="connsiteX21" fmla="*/ 10000 w 10000"/>
              <a:gd name="connsiteY21" fmla="*/ 3074 h 10000"/>
              <a:gd name="connsiteX22" fmla="*/ 10000 w 10000"/>
              <a:gd name="connsiteY22" fmla="*/ 3074 h 10000"/>
              <a:gd name="connsiteX23" fmla="*/ 10000 w 10000"/>
              <a:gd name="connsiteY23" fmla="*/ 3074 h 10000"/>
              <a:gd name="connsiteX24" fmla="*/ 9559 w 10000"/>
              <a:gd name="connsiteY24" fmla="*/ 3052 h 10000"/>
              <a:gd name="connsiteX25" fmla="*/ 9136 w 10000"/>
              <a:gd name="connsiteY25" fmla="*/ 3009 h 10000"/>
              <a:gd name="connsiteX26" fmla="*/ 8695 w 10000"/>
              <a:gd name="connsiteY26" fmla="*/ 2944 h 10000"/>
              <a:gd name="connsiteX27" fmla="*/ 8289 w 10000"/>
              <a:gd name="connsiteY27" fmla="*/ 2857 h 10000"/>
              <a:gd name="connsiteX28" fmla="*/ 7866 w 10000"/>
              <a:gd name="connsiteY28" fmla="*/ 2749 h 10000"/>
              <a:gd name="connsiteX29" fmla="*/ 7478 w 10000"/>
              <a:gd name="connsiteY29" fmla="*/ 2597 h 10000"/>
              <a:gd name="connsiteX30" fmla="*/ 7072 w 10000"/>
              <a:gd name="connsiteY30" fmla="*/ 2446 h 10000"/>
              <a:gd name="connsiteX31" fmla="*/ 6684 w 10000"/>
              <a:gd name="connsiteY31" fmla="*/ 2251 h 10000"/>
              <a:gd name="connsiteX32" fmla="*/ 6314 w 10000"/>
              <a:gd name="connsiteY32" fmla="*/ 2035 h 10000"/>
              <a:gd name="connsiteX33" fmla="*/ 5944 w 10000"/>
              <a:gd name="connsiteY33" fmla="*/ 1818 h 10000"/>
              <a:gd name="connsiteX34" fmla="*/ 5591 w 10000"/>
              <a:gd name="connsiteY34" fmla="*/ 1558 h 10000"/>
              <a:gd name="connsiteX35" fmla="*/ 5256 w 10000"/>
              <a:gd name="connsiteY35" fmla="*/ 1299 h 10000"/>
              <a:gd name="connsiteX36" fmla="*/ 4921 w 10000"/>
              <a:gd name="connsiteY36" fmla="*/ 996 h 10000"/>
              <a:gd name="connsiteX37" fmla="*/ 4603 w 10000"/>
              <a:gd name="connsiteY37" fmla="*/ 693 h 10000"/>
              <a:gd name="connsiteX38" fmla="*/ 4286 w 10000"/>
              <a:gd name="connsiteY38" fmla="*/ 368 h 10000"/>
              <a:gd name="connsiteX39" fmla="*/ 4004 w 10000"/>
              <a:gd name="connsiteY39" fmla="*/ 22 h 10000"/>
              <a:gd name="connsiteX40" fmla="*/ 4004 w 10000"/>
              <a:gd name="connsiteY40" fmla="*/ 0 h 10000"/>
              <a:gd name="connsiteX41" fmla="*/ 3986 w 10000"/>
              <a:gd name="connsiteY41" fmla="*/ 22 h 10000"/>
              <a:gd name="connsiteX42" fmla="*/ 3986 w 10000"/>
              <a:gd name="connsiteY42" fmla="*/ 22 h 10000"/>
              <a:gd name="connsiteX43" fmla="*/ 3986 w 10000"/>
              <a:gd name="connsiteY43" fmla="*/ 0 h 10000"/>
              <a:gd name="connsiteX44" fmla="*/ 3986 w 10000"/>
              <a:gd name="connsiteY44" fmla="*/ 22 h 10000"/>
              <a:gd name="connsiteX45" fmla="*/ 2205 w 10000"/>
              <a:gd name="connsiteY45" fmla="*/ 260 h 10000"/>
              <a:gd name="connsiteX46" fmla="*/ 406 w 10000"/>
              <a:gd name="connsiteY46" fmla="*/ 498 h 10000"/>
              <a:gd name="connsiteX47" fmla="*/ 212 w 10000"/>
              <a:gd name="connsiteY47" fmla="*/ 2706 h 10000"/>
              <a:gd name="connsiteX48" fmla="*/ 18 w 10000"/>
              <a:gd name="connsiteY48" fmla="*/ 4892 h 10000"/>
              <a:gd name="connsiteX49" fmla="*/ 0 w 10000"/>
              <a:gd name="connsiteY49" fmla="*/ 4913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10000" h="10000">
                <a:moveTo>
                  <a:pt x="0" y="4913"/>
                </a:moveTo>
                <a:lnTo>
                  <a:pt x="0" y="4913"/>
                </a:lnTo>
                <a:lnTo>
                  <a:pt x="494" y="5476"/>
                </a:lnTo>
                <a:lnTo>
                  <a:pt x="1005" y="6017"/>
                </a:lnTo>
                <a:lnTo>
                  <a:pt x="1534" y="6537"/>
                </a:lnTo>
                <a:lnTo>
                  <a:pt x="2081" y="7035"/>
                </a:lnTo>
                <a:lnTo>
                  <a:pt x="2663" y="7489"/>
                </a:lnTo>
                <a:lnTo>
                  <a:pt x="3263" y="7900"/>
                </a:lnTo>
                <a:lnTo>
                  <a:pt x="3862" y="8290"/>
                </a:lnTo>
                <a:lnTo>
                  <a:pt x="4497" y="8636"/>
                </a:lnTo>
                <a:lnTo>
                  <a:pt x="5132" y="8939"/>
                </a:lnTo>
                <a:lnTo>
                  <a:pt x="5785" y="9221"/>
                </a:lnTo>
                <a:lnTo>
                  <a:pt x="6455" y="9459"/>
                </a:lnTo>
                <a:lnTo>
                  <a:pt x="7143" y="9654"/>
                </a:lnTo>
                <a:lnTo>
                  <a:pt x="7848" y="9805"/>
                </a:lnTo>
                <a:lnTo>
                  <a:pt x="8554" y="9913"/>
                </a:lnTo>
                <a:lnTo>
                  <a:pt x="9259" y="9978"/>
                </a:lnTo>
                <a:lnTo>
                  <a:pt x="10000" y="10000"/>
                </a:lnTo>
                <a:lnTo>
                  <a:pt x="9450" y="7908"/>
                </a:lnTo>
                <a:cubicBezTo>
                  <a:pt x="9315" y="7211"/>
                  <a:pt x="8602" y="6874"/>
                  <a:pt x="8467" y="6177"/>
                </a:cubicBezTo>
                <a:lnTo>
                  <a:pt x="9450" y="4805"/>
                </a:lnTo>
                <a:lnTo>
                  <a:pt x="10000" y="3074"/>
                </a:lnTo>
                <a:lnTo>
                  <a:pt x="10000" y="3074"/>
                </a:lnTo>
                <a:lnTo>
                  <a:pt x="10000" y="3074"/>
                </a:lnTo>
                <a:lnTo>
                  <a:pt x="9559" y="3052"/>
                </a:lnTo>
                <a:lnTo>
                  <a:pt x="9136" y="3009"/>
                </a:lnTo>
                <a:lnTo>
                  <a:pt x="8695" y="2944"/>
                </a:lnTo>
                <a:lnTo>
                  <a:pt x="8289" y="2857"/>
                </a:lnTo>
                <a:lnTo>
                  <a:pt x="7866" y="2749"/>
                </a:lnTo>
                <a:lnTo>
                  <a:pt x="7478" y="2597"/>
                </a:lnTo>
                <a:lnTo>
                  <a:pt x="7072" y="2446"/>
                </a:lnTo>
                <a:lnTo>
                  <a:pt x="6684" y="2251"/>
                </a:lnTo>
                <a:lnTo>
                  <a:pt x="6314" y="2035"/>
                </a:lnTo>
                <a:lnTo>
                  <a:pt x="5944" y="1818"/>
                </a:lnTo>
                <a:lnTo>
                  <a:pt x="5591" y="1558"/>
                </a:lnTo>
                <a:lnTo>
                  <a:pt x="5256" y="1299"/>
                </a:lnTo>
                <a:lnTo>
                  <a:pt x="4921" y="996"/>
                </a:lnTo>
                <a:lnTo>
                  <a:pt x="4603" y="693"/>
                </a:lnTo>
                <a:lnTo>
                  <a:pt x="4286" y="368"/>
                </a:lnTo>
                <a:lnTo>
                  <a:pt x="4004" y="22"/>
                </a:lnTo>
                <a:lnTo>
                  <a:pt x="4004" y="0"/>
                </a:lnTo>
                <a:cubicBezTo>
                  <a:pt x="3998" y="7"/>
                  <a:pt x="3992" y="15"/>
                  <a:pt x="3986" y="22"/>
                </a:cubicBezTo>
                <a:lnTo>
                  <a:pt x="3986" y="22"/>
                </a:lnTo>
                <a:lnTo>
                  <a:pt x="3986" y="0"/>
                </a:lnTo>
                <a:lnTo>
                  <a:pt x="3986" y="22"/>
                </a:lnTo>
                <a:lnTo>
                  <a:pt x="2205" y="260"/>
                </a:lnTo>
                <a:lnTo>
                  <a:pt x="406" y="498"/>
                </a:lnTo>
                <a:cubicBezTo>
                  <a:pt x="341" y="1234"/>
                  <a:pt x="277" y="1970"/>
                  <a:pt x="212" y="2706"/>
                </a:cubicBezTo>
                <a:cubicBezTo>
                  <a:pt x="147" y="3435"/>
                  <a:pt x="83" y="4163"/>
                  <a:pt x="18" y="4892"/>
                </a:cubicBezTo>
                <a:lnTo>
                  <a:pt x="0" y="4913"/>
                </a:lnTo>
                <a:close/>
              </a:path>
            </a:pathLst>
          </a:custGeom>
          <a:solidFill>
            <a:schemeClr val="accent2"/>
          </a:solidFill>
          <a:ln w="3175">
            <a:noFill/>
            <a:prstDash val="solid"/>
            <a:round/>
            <a:headEnd/>
            <a:tailEnd/>
          </a:ln>
        </p:spPr>
        <p:txBody>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326" b="0" i="0" u="none" strike="noStrike" kern="0" cap="none" spc="0" normalizeH="0" baseline="0" noProof="0">
              <a:ln>
                <a:noFill/>
              </a:ln>
              <a:solidFill>
                <a:prstClr val="black"/>
              </a:solidFill>
              <a:effectLst/>
              <a:uLnTx/>
              <a:uFillTx/>
              <a:latin typeface="Segoe UI" charset="0"/>
              <a:ea typeface="Segoe UI" charset="0"/>
              <a:cs typeface="Segoe UI" charset="0"/>
            </a:endParaRPr>
          </a:p>
        </p:txBody>
      </p:sp>
      <p:sp>
        <p:nvSpPr>
          <p:cNvPr id="92" name="Freeform 9"/>
          <p:cNvSpPr>
            <a:spLocks/>
          </p:cNvSpPr>
          <p:nvPr/>
        </p:nvSpPr>
        <p:spPr bwMode="auto">
          <a:xfrm rot="18900000">
            <a:off x="6335451" y="1736460"/>
            <a:ext cx="1299378" cy="1938545"/>
          </a:xfrm>
          <a:custGeom>
            <a:avLst/>
            <a:gdLst>
              <a:gd name="connsiteX0" fmla="*/ 10000 w 10000"/>
              <a:gd name="connsiteY0" fmla="*/ 8182 h 10024"/>
              <a:gd name="connsiteX1" fmla="*/ 10000 w 10000"/>
              <a:gd name="connsiteY1" fmla="*/ 8182 h 10024"/>
              <a:gd name="connsiteX2" fmla="*/ 9978 w 10000"/>
              <a:gd name="connsiteY2" fmla="*/ 7636 h 10024"/>
              <a:gd name="connsiteX3" fmla="*/ 9913 w 10000"/>
              <a:gd name="connsiteY3" fmla="*/ 7089 h 10024"/>
              <a:gd name="connsiteX4" fmla="*/ 9826 w 10000"/>
              <a:gd name="connsiteY4" fmla="*/ 6528 h 10024"/>
              <a:gd name="connsiteX5" fmla="*/ 9675 w 10000"/>
              <a:gd name="connsiteY5" fmla="*/ 5981 h 10024"/>
              <a:gd name="connsiteX6" fmla="*/ 9501 w 10000"/>
              <a:gd name="connsiteY6" fmla="*/ 5448 h 10024"/>
              <a:gd name="connsiteX7" fmla="*/ 9284 w 10000"/>
              <a:gd name="connsiteY7" fmla="*/ 4902 h 10024"/>
              <a:gd name="connsiteX8" fmla="*/ 9024 w 10000"/>
              <a:gd name="connsiteY8" fmla="*/ 4369 h 10024"/>
              <a:gd name="connsiteX9" fmla="*/ 8720 w 10000"/>
              <a:gd name="connsiteY9" fmla="*/ 3851 h 10024"/>
              <a:gd name="connsiteX10" fmla="*/ 8395 w 10000"/>
              <a:gd name="connsiteY10" fmla="*/ 3333 h 10024"/>
              <a:gd name="connsiteX11" fmla="*/ 8004 w 10000"/>
              <a:gd name="connsiteY11" fmla="*/ 2830 h 10024"/>
              <a:gd name="connsiteX12" fmla="*/ 7592 w 10000"/>
              <a:gd name="connsiteY12" fmla="*/ 2326 h 10024"/>
              <a:gd name="connsiteX13" fmla="*/ 7137 w 10000"/>
              <a:gd name="connsiteY13" fmla="*/ 1837 h 10024"/>
              <a:gd name="connsiteX14" fmla="*/ 6638 w 10000"/>
              <a:gd name="connsiteY14" fmla="*/ 1362 h 10024"/>
              <a:gd name="connsiteX15" fmla="*/ 6095 w 10000"/>
              <a:gd name="connsiteY15" fmla="*/ 902 h 10024"/>
              <a:gd name="connsiteX16" fmla="*/ 5531 w 10000"/>
              <a:gd name="connsiteY16" fmla="*/ 456 h 10024"/>
              <a:gd name="connsiteX17" fmla="*/ 4867 w 10000"/>
              <a:gd name="connsiteY17" fmla="*/ 0 h 10024"/>
              <a:gd name="connsiteX18" fmla="*/ 4664 w 10000"/>
              <a:gd name="connsiteY18" fmla="*/ 1492 h 10024"/>
              <a:gd name="connsiteX19" fmla="*/ 4425 w 10000"/>
              <a:gd name="connsiteY19" fmla="*/ 2959 h 10024"/>
              <a:gd name="connsiteX20" fmla="*/ 2213 w 10000"/>
              <a:gd name="connsiteY20" fmla="*/ 3118 h 10024"/>
              <a:gd name="connsiteX21" fmla="*/ 0 w 10000"/>
              <a:gd name="connsiteY21" fmla="*/ 3276 h 10024"/>
              <a:gd name="connsiteX22" fmla="*/ 0 w 10000"/>
              <a:gd name="connsiteY22" fmla="*/ 3290 h 10024"/>
              <a:gd name="connsiteX23" fmla="*/ 0 w 10000"/>
              <a:gd name="connsiteY23" fmla="*/ 3290 h 10024"/>
              <a:gd name="connsiteX24" fmla="*/ 369 w 10000"/>
              <a:gd name="connsiteY24" fmla="*/ 3549 h 10024"/>
              <a:gd name="connsiteX25" fmla="*/ 716 w 10000"/>
              <a:gd name="connsiteY25" fmla="*/ 3808 h 10024"/>
              <a:gd name="connsiteX26" fmla="*/ 1041 w 10000"/>
              <a:gd name="connsiteY26" fmla="*/ 4082 h 10024"/>
              <a:gd name="connsiteX27" fmla="*/ 1345 w 10000"/>
              <a:gd name="connsiteY27" fmla="*/ 4369 h 10024"/>
              <a:gd name="connsiteX28" fmla="*/ 1605 w 10000"/>
              <a:gd name="connsiteY28" fmla="*/ 4657 h 10024"/>
              <a:gd name="connsiteX29" fmla="*/ 1866 w 10000"/>
              <a:gd name="connsiteY29" fmla="*/ 4959 h 10024"/>
              <a:gd name="connsiteX30" fmla="*/ 2082 w 10000"/>
              <a:gd name="connsiteY30" fmla="*/ 5261 h 10024"/>
              <a:gd name="connsiteX31" fmla="*/ 2299 w 10000"/>
              <a:gd name="connsiteY31" fmla="*/ 5578 h 10024"/>
              <a:gd name="connsiteX32" fmla="*/ 2473 w 10000"/>
              <a:gd name="connsiteY32" fmla="*/ 5895 h 10024"/>
              <a:gd name="connsiteX33" fmla="*/ 2625 w 10000"/>
              <a:gd name="connsiteY33" fmla="*/ 6211 h 10024"/>
              <a:gd name="connsiteX34" fmla="*/ 2755 w 10000"/>
              <a:gd name="connsiteY34" fmla="*/ 6528 h 10024"/>
              <a:gd name="connsiteX35" fmla="*/ 2863 w 10000"/>
              <a:gd name="connsiteY35" fmla="*/ 6859 h 10024"/>
              <a:gd name="connsiteX36" fmla="*/ 2950 w 10000"/>
              <a:gd name="connsiteY36" fmla="*/ 7189 h 10024"/>
              <a:gd name="connsiteX37" fmla="*/ 2993 w 10000"/>
              <a:gd name="connsiteY37" fmla="*/ 7520 h 10024"/>
              <a:gd name="connsiteX38" fmla="*/ 3037 w 10000"/>
              <a:gd name="connsiteY38" fmla="*/ 7851 h 10024"/>
              <a:gd name="connsiteX39" fmla="*/ 3059 w 10000"/>
              <a:gd name="connsiteY39" fmla="*/ 8182 h 10024"/>
              <a:gd name="connsiteX40" fmla="*/ 3037 w 10000"/>
              <a:gd name="connsiteY40" fmla="*/ 8182 h 10024"/>
              <a:gd name="connsiteX41" fmla="*/ 3059 w 10000"/>
              <a:gd name="connsiteY41" fmla="*/ 8182 h 10024"/>
              <a:gd name="connsiteX42" fmla="*/ 3059 w 10000"/>
              <a:gd name="connsiteY42" fmla="*/ 8182 h 10024"/>
              <a:gd name="connsiteX43" fmla="*/ 3059 w 10000"/>
              <a:gd name="connsiteY43" fmla="*/ 8182 h 10024"/>
              <a:gd name="connsiteX44" fmla="*/ 3059 w 10000"/>
              <a:gd name="connsiteY44" fmla="*/ 8182 h 10024"/>
              <a:gd name="connsiteX45" fmla="*/ 4772 w 10000"/>
              <a:gd name="connsiteY45" fmla="*/ 9103 h 10024"/>
              <a:gd name="connsiteX46" fmla="*/ 6508 w 10000"/>
              <a:gd name="connsiteY46" fmla="*/ 10024 h 10024"/>
              <a:gd name="connsiteX47" fmla="*/ 8243 w 10000"/>
              <a:gd name="connsiteY47" fmla="*/ 9103 h 10024"/>
              <a:gd name="connsiteX48" fmla="*/ 9978 w 10000"/>
              <a:gd name="connsiteY48" fmla="*/ 8182 h 10024"/>
              <a:gd name="connsiteX49" fmla="*/ 10000 w 10000"/>
              <a:gd name="connsiteY49" fmla="*/ 8182 h 10024"/>
              <a:gd name="connsiteX0" fmla="*/ 10000 w 10000"/>
              <a:gd name="connsiteY0" fmla="*/ 8182 h 10024"/>
              <a:gd name="connsiteX1" fmla="*/ 10000 w 10000"/>
              <a:gd name="connsiteY1" fmla="*/ 8182 h 10024"/>
              <a:gd name="connsiteX2" fmla="*/ 9978 w 10000"/>
              <a:gd name="connsiteY2" fmla="*/ 7636 h 10024"/>
              <a:gd name="connsiteX3" fmla="*/ 9913 w 10000"/>
              <a:gd name="connsiteY3" fmla="*/ 7089 h 10024"/>
              <a:gd name="connsiteX4" fmla="*/ 9826 w 10000"/>
              <a:gd name="connsiteY4" fmla="*/ 6528 h 10024"/>
              <a:gd name="connsiteX5" fmla="*/ 9675 w 10000"/>
              <a:gd name="connsiteY5" fmla="*/ 5981 h 10024"/>
              <a:gd name="connsiteX6" fmla="*/ 9501 w 10000"/>
              <a:gd name="connsiteY6" fmla="*/ 5448 h 10024"/>
              <a:gd name="connsiteX7" fmla="*/ 9284 w 10000"/>
              <a:gd name="connsiteY7" fmla="*/ 4902 h 10024"/>
              <a:gd name="connsiteX8" fmla="*/ 9024 w 10000"/>
              <a:gd name="connsiteY8" fmla="*/ 4369 h 10024"/>
              <a:gd name="connsiteX9" fmla="*/ 8720 w 10000"/>
              <a:gd name="connsiteY9" fmla="*/ 3851 h 10024"/>
              <a:gd name="connsiteX10" fmla="*/ 8395 w 10000"/>
              <a:gd name="connsiteY10" fmla="*/ 3333 h 10024"/>
              <a:gd name="connsiteX11" fmla="*/ 8004 w 10000"/>
              <a:gd name="connsiteY11" fmla="*/ 2830 h 10024"/>
              <a:gd name="connsiteX12" fmla="*/ 7592 w 10000"/>
              <a:gd name="connsiteY12" fmla="*/ 2326 h 10024"/>
              <a:gd name="connsiteX13" fmla="*/ 7137 w 10000"/>
              <a:gd name="connsiteY13" fmla="*/ 1837 h 10024"/>
              <a:gd name="connsiteX14" fmla="*/ 6638 w 10000"/>
              <a:gd name="connsiteY14" fmla="*/ 1362 h 10024"/>
              <a:gd name="connsiteX15" fmla="*/ 6095 w 10000"/>
              <a:gd name="connsiteY15" fmla="*/ 902 h 10024"/>
              <a:gd name="connsiteX16" fmla="*/ 5531 w 10000"/>
              <a:gd name="connsiteY16" fmla="*/ 456 h 10024"/>
              <a:gd name="connsiteX17" fmla="*/ 4867 w 10000"/>
              <a:gd name="connsiteY17" fmla="*/ 0 h 10024"/>
              <a:gd name="connsiteX18" fmla="*/ 4664 w 10000"/>
              <a:gd name="connsiteY18" fmla="*/ 1492 h 10024"/>
              <a:gd name="connsiteX19" fmla="*/ 4407 w 10000"/>
              <a:gd name="connsiteY19" fmla="*/ 2995 h 10024"/>
              <a:gd name="connsiteX20" fmla="*/ 2213 w 10000"/>
              <a:gd name="connsiteY20" fmla="*/ 3118 h 10024"/>
              <a:gd name="connsiteX21" fmla="*/ 0 w 10000"/>
              <a:gd name="connsiteY21" fmla="*/ 3276 h 10024"/>
              <a:gd name="connsiteX22" fmla="*/ 0 w 10000"/>
              <a:gd name="connsiteY22" fmla="*/ 3290 h 10024"/>
              <a:gd name="connsiteX23" fmla="*/ 0 w 10000"/>
              <a:gd name="connsiteY23" fmla="*/ 3290 h 10024"/>
              <a:gd name="connsiteX24" fmla="*/ 369 w 10000"/>
              <a:gd name="connsiteY24" fmla="*/ 3549 h 10024"/>
              <a:gd name="connsiteX25" fmla="*/ 716 w 10000"/>
              <a:gd name="connsiteY25" fmla="*/ 3808 h 10024"/>
              <a:gd name="connsiteX26" fmla="*/ 1041 w 10000"/>
              <a:gd name="connsiteY26" fmla="*/ 4082 h 10024"/>
              <a:gd name="connsiteX27" fmla="*/ 1345 w 10000"/>
              <a:gd name="connsiteY27" fmla="*/ 4369 h 10024"/>
              <a:gd name="connsiteX28" fmla="*/ 1605 w 10000"/>
              <a:gd name="connsiteY28" fmla="*/ 4657 h 10024"/>
              <a:gd name="connsiteX29" fmla="*/ 1866 w 10000"/>
              <a:gd name="connsiteY29" fmla="*/ 4959 h 10024"/>
              <a:gd name="connsiteX30" fmla="*/ 2082 w 10000"/>
              <a:gd name="connsiteY30" fmla="*/ 5261 h 10024"/>
              <a:gd name="connsiteX31" fmla="*/ 2299 w 10000"/>
              <a:gd name="connsiteY31" fmla="*/ 5578 h 10024"/>
              <a:gd name="connsiteX32" fmla="*/ 2473 w 10000"/>
              <a:gd name="connsiteY32" fmla="*/ 5895 h 10024"/>
              <a:gd name="connsiteX33" fmla="*/ 2625 w 10000"/>
              <a:gd name="connsiteY33" fmla="*/ 6211 h 10024"/>
              <a:gd name="connsiteX34" fmla="*/ 2755 w 10000"/>
              <a:gd name="connsiteY34" fmla="*/ 6528 h 10024"/>
              <a:gd name="connsiteX35" fmla="*/ 2863 w 10000"/>
              <a:gd name="connsiteY35" fmla="*/ 6859 h 10024"/>
              <a:gd name="connsiteX36" fmla="*/ 2950 w 10000"/>
              <a:gd name="connsiteY36" fmla="*/ 7189 h 10024"/>
              <a:gd name="connsiteX37" fmla="*/ 2993 w 10000"/>
              <a:gd name="connsiteY37" fmla="*/ 7520 h 10024"/>
              <a:gd name="connsiteX38" fmla="*/ 3037 w 10000"/>
              <a:gd name="connsiteY38" fmla="*/ 7851 h 10024"/>
              <a:gd name="connsiteX39" fmla="*/ 3059 w 10000"/>
              <a:gd name="connsiteY39" fmla="*/ 8182 h 10024"/>
              <a:gd name="connsiteX40" fmla="*/ 3037 w 10000"/>
              <a:gd name="connsiteY40" fmla="*/ 8182 h 10024"/>
              <a:gd name="connsiteX41" fmla="*/ 3059 w 10000"/>
              <a:gd name="connsiteY41" fmla="*/ 8182 h 10024"/>
              <a:gd name="connsiteX42" fmla="*/ 3059 w 10000"/>
              <a:gd name="connsiteY42" fmla="*/ 8182 h 10024"/>
              <a:gd name="connsiteX43" fmla="*/ 3059 w 10000"/>
              <a:gd name="connsiteY43" fmla="*/ 8182 h 10024"/>
              <a:gd name="connsiteX44" fmla="*/ 3059 w 10000"/>
              <a:gd name="connsiteY44" fmla="*/ 8182 h 10024"/>
              <a:gd name="connsiteX45" fmla="*/ 4772 w 10000"/>
              <a:gd name="connsiteY45" fmla="*/ 9103 h 10024"/>
              <a:gd name="connsiteX46" fmla="*/ 6508 w 10000"/>
              <a:gd name="connsiteY46" fmla="*/ 10024 h 10024"/>
              <a:gd name="connsiteX47" fmla="*/ 8243 w 10000"/>
              <a:gd name="connsiteY47" fmla="*/ 9103 h 10024"/>
              <a:gd name="connsiteX48" fmla="*/ 9978 w 10000"/>
              <a:gd name="connsiteY48" fmla="*/ 8182 h 10024"/>
              <a:gd name="connsiteX49" fmla="*/ 10000 w 10000"/>
              <a:gd name="connsiteY49" fmla="*/ 8182 h 10024"/>
              <a:gd name="connsiteX0" fmla="*/ 10000 w 10000"/>
              <a:gd name="connsiteY0" fmla="*/ 8182 h 10024"/>
              <a:gd name="connsiteX1" fmla="*/ 10000 w 10000"/>
              <a:gd name="connsiteY1" fmla="*/ 8182 h 10024"/>
              <a:gd name="connsiteX2" fmla="*/ 9978 w 10000"/>
              <a:gd name="connsiteY2" fmla="*/ 7636 h 10024"/>
              <a:gd name="connsiteX3" fmla="*/ 9913 w 10000"/>
              <a:gd name="connsiteY3" fmla="*/ 7089 h 10024"/>
              <a:gd name="connsiteX4" fmla="*/ 9826 w 10000"/>
              <a:gd name="connsiteY4" fmla="*/ 6528 h 10024"/>
              <a:gd name="connsiteX5" fmla="*/ 9675 w 10000"/>
              <a:gd name="connsiteY5" fmla="*/ 5981 h 10024"/>
              <a:gd name="connsiteX6" fmla="*/ 9501 w 10000"/>
              <a:gd name="connsiteY6" fmla="*/ 5448 h 10024"/>
              <a:gd name="connsiteX7" fmla="*/ 9284 w 10000"/>
              <a:gd name="connsiteY7" fmla="*/ 4902 h 10024"/>
              <a:gd name="connsiteX8" fmla="*/ 9024 w 10000"/>
              <a:gd name="connsiteY8" fmla="*/ 4369 h 10024"/>
              <a:gd name="connsiteX9" fmla="*/ 8720 w 10000"/>
              <a:gd name="connsiteY9" fmla="*/ 3851 h 10024"/>
              <a:gd name="connsiteX10" fmla="*/ 8395 w 10000"/>
              <a:gd name="connsiteY10" fmla="*/ 3333 h 10024"/>
              <a:gd name="connsiteX11" fmla="*/ 8004 w 10000"/>
              <a:gd name="connsiteY11" fmla="*/ 2830 h 10024"/>
              <a:gd name="connsiteX12" fmla="*/ 7592 w 10000"/>
              <a:gd name="connsiteY12" fmla="*/ 2326 h 10024"/>
              <a:gd name="connsiteX13" fmla="*/ 7137 w 10000"/>
              <a:gd name="connsiteY13" fmla="*/ 1837 h 10024"/>
              <a:gd name="connsiteX14" fmla="*/ 6638 w 10000"/>
              <a:gd name="connsiteY14" fmla="*/ 1362 h 10024"/>
              <a:gd name="connsiteX15" fmla="*/ 6095 w 10000"/>
              <a:gd name="connsiteY15" fmla="*/ 902 h 10024"/>
              <a:gd name="connsiteX16" fmla="*/ 5531 w 10000"/>
              <a:gd name="connsiteY16" fmla="*/ 456 h 10024"/>
              <a:gd name="connsiteX17" fmla="*/ 4867 w 10000"/>
              <a:gd name="connsiteY17" fmla="*/ 0 h 10024"/>
              <a:gd name="connsiteX18" fmla="*/ 4646 w 10000"/>
              <a:gd name="connsiteY18" fmla="*/ 1433 h 10024"/>
              <a:gd name="connsiteX19" fmla="*/ 4407 w 10000"/>
              <a:gd name="connsiteY19" fmla="*/ 2995 h 10024"/>
              <a:gd name="connsiteX20" fmla="*/ 2213 w 10000"/>
              <a:gd name="connsiteY20" fmla="*/ 3118 h 10024"/>
              <a:gd name="connsiteX21" fmla="*/ 0 w 10000"/>
              <a:gd name="connsiteY21" fmla="*/ 3276 h 10024"/>
              <a:gd name="connsiteX22" fmla="*/ 0 w 10000"/>
              <a:gd name="connsiteY22" fmla="*/ 3290 h 10024"/>
              <a:gd name="connsiteX23" fmla="*/ 0 w 10000"/>
              <a:gd name="connsiteY23" fmla="*/ 3290 h 10024"/>
              <a:gd name="connsiteX24" fmla="*/ 369 w 10000"/>
              <a:gd name="connsiteY24" fmla="*/ 3549 h 10024"/>
              <a:gd name="connsiteX25" fmla="*/ 716 w 10000"/>
              <a:gd name="connsiteY25" fmla="*/ 3808 h 10024"/>
              <a:gd name="connsiteX26" fmla="*/ 1041 w 10000"/>
              <a:gd name="connsiteY26" fmla="*/ 4082 h 10024"/>
              <a:gd name="connsiteX27" fmla="*/ 1345 w 10000"/>
              <a:gd name="connsiteY27" fmla="*/ 4369 h 10024"/>
              <a:gd name="connsiteX28" fmla="*/ 1605 w 10000"/>
              <a:gd name="connsiteY28" fmla="*/ 4657 h 10024"/>
              <a:gd name="connsiteX29" fmla="*/ 1866 w 10000"/>
              <a:gd name="connsiteY29" fmla="*/ 4959 h 10024"/>
              <a:gd name="connsiteX30" fmla="*/ 2082 w 10000"/>
              <a:gd name="connsiteY30" fmla="*/ 5261 h 10024"/>
              <a:gd name="connsiteX31" fmla="*/ 2299 w 10000"/>
              <a:gd name="connsiteY31" fmla="*/ 5578 h 10024"/>
              <a:gd name="connsiteX32" fmla="*/ 2473 w 10000"/>
              <a:gd name="connsiteY32" fmla="*/ 5895 h 10024"/>
              <a:gd name="connsiteX33" fmla="*/ 2625 w 10000"/>
              <a:gd name="connsiteY33" fmla="*/ 6211 h 10024"/>
              <a:gd name="connsiteX34" fmla="*/ 2755 w 10000"/>
              <a:gd name="connsiteY34" fmla="*/ 6528 h 10024"/>
              <a:gd name="connsiteX35" fmla="*/ 2863 w 10000"/>
              <a:gd name="connsiteY35" fmla="*/ 6859 h 10024"/>
              <a:gd name="connsiteX36" fmla="*/ 2950 w 10000"/>
              <a:gd name="connsiteY36" fmla="*/ 7189 h 10024"/>
              <a:gd name="connsiteX37" fmla="*/ 2993 w 10000"/>
              <a:gd name="connsiteY37" fmla="*/ 7520 h 10024"/>
              <a:gd name="connsiteX38" fmla="*/ 3037 w 10000"/>
              <a:gd name="connsiteY38" fmla="*/ 7851 h 10024"/>
              <a:gd name="connsiteX39" fmla="*/ 3059 w 10000"/>
              <a:gd name="connsiteY39" fmla="*/ 8182 h 10024"/>
              <a:gd name="connsiteX40" fmla="*/ 3037 w 10000"/>
              <a:gd name="connsiteY40" fmla="*/ 8182 h 10024"/>
              <a:gd name="connsiteX41" fmla="*/ 3059 w 10000"/>
              <a:gd name="connsiteY41" fmla="*/ 8182 h 10024"/>
              <a:gd name="connsiteX42" fmla="*/ 3059 w 10000"/>
              <a:gd name="connsiteY42" fmla="*/ 8182 h 10024"/>
              <a:gd name="connsiteX43" fmla="*/ 3059 w 10000"/>
              <a:gd name="connsiteY43" fmla="*/ 8182 h 10024"/>
              <a:gd name="connsiteX44" fmla="*/ 3059 w 10000"/>
              <a:gd name="connsiteY44" fmla="*/ 8182 h 10024"/>
              <a:gd name="connsiteX45" fmla="*/ 4772 w 10000"/>
              <a:gd name="connsiteY45" fmla="*/ 9103 h 10024"/>
              <a:gd name="connsiteX46" fmla="*/ 6508 w 10000"/>
              <a:gd name="connsiteY46" fmla="*/ 10024 h 10024"/>
              <a:gd name="connsiteX47" fmla="*/ 8243 w 10000"/>
              <a:gd name="connsiteY47" fmla="*/ 9103 h 10024"/>
              <a:gd name="connsiteX48" fmla="*/ 9978 w 10000"/>
              <a:gd name="connsiteY48" fmla="*/ 8182 h 10024"/>
              <a:gd name="connsiteX49" fmla="*/ 10000 w 10000"/>
              <a:gd name="connsiteY49" fmla="*/ 8182 h 10024"/>
              <a:gd name="connsiteX0" fmla="*/ 10000 w 10000"/>
              <a:gd name="connsiteY0" fmla="*/ 8182 h 10024"/>
              <a:gd name="connsiteX1" fmla="*/ 10000 w 10000"/>
              <a:gd name="connsiteY1" fmla="*/ 8182 h 10024"/>
              <a:gd name="connsiteX2" fmla="*/ 9978 w 10000"/>
              <a:gd name="connsiteY2" fmla="*/ 7636 h 10024"/>
              <a:gd name="connsiteX3" fmla="*/ 9913 w 10000"/>
              <a:gd name="connsiteY3" fmla="*/ 7089 h 10024"/>
              <a:gd name="connsiteX4" fmla="*/ 9826 w 10000"/>
              <a:gd name="connsiteY4" fmla="*/ 6528 h 10024"/>
              <a:gd name="connsiteX5" fmla="*/ 9675 w 10000"/>
              <a:gd name="connsiteY5" fmla="*/ 5981 h 10024"/>
              <a:gd name="connsiteX6" fmla="*/ 9501 w 10000"/>
              <a:gd name="connsiteY6" fmla="*/ 5448 h 10024"/>
              <a:gd name="connsiteX7" fmla="*/ 9284 w 10000"/>
              <a:gd name="connsiteY7" fmla="*/ 4902 h 10024"/>
              <a:gd name="connsiteX8" fmla="*/ 9024 w 10000"/>
              <a:gd name="connsiteY8" fmla="*/ 4369 h 10024"/>
              <a:gd name="connsiteX9" fmla="*/ 8720 w 10000"/>
              <a:gd name="connsiteY9" fmla="*/ 3851 h 10024"/>
              <a:gd name="connsiteX10" fmla="*/ 8395 w 10000"/>
              <a:gd name="connsiteY10" fmla="*/ 3333 h 10024"/>
              <a:gd name="connsiteX11" fmla="*/ 8004 w 10000"/>
              <a:gd name="connsiteY11" fmla="*/ 2830 h 10024"/>
              <a:gd name="connsiteX12" fmla="*/ 7592 w 10000"/>
              <a:gd name="connsiteY12" fmla="*/ 2326 h 10024"/>
              <a:gd name="connsiteX13" fmla="*/ 7137 w 10000"/>
              <a:gd name="connsiteY13" fmla="*/ 1837 h 10024"/>
              <a:gd name="connsiteX14" fmla="*/ 6638 w 10000"/>
              <a:gd name="connsiteY14" fmla="*/ 1362 h 10024"/>
              <a:gd name="connsiteX15" fmla="*/ 6095 w 10000"/>
              <a:gd name="connsiteY15" fmla="*/ 902 h 10024"/>
              <a:gd name="connsiteX16" fmla="*/ 5531 w 10000"/>
              <a:gd name="connsiteY16" fmla="*/ 456 h 10024"/>
              <a:gd name="connsiteX17" fmla="*/ 4867 w 10000"/>
              <a:gd name="connsiteY17" fmla="*/ 0 h 10024"/>
              <a:gd name="connsiteX18" fmla="*/ 4646 w 10000"/>
              <a:gd name="connsiteY18" fmla="*/ 1433 h 10024"/>
              <a:gd name="connsiteX19" fmla="*/ 4372 w 10000"/>
              <a:gd name="connsiteY19" fmla="*/ 2924 h 10024"/>
              <a:gd name="connsiteX20" fmla="*/ 2213 w 10000"/>
              <a:gd name="connsiteY20" fmla="*/ 3118 h 10024"/>
              <a:gd name="connsiteX21" fmla="*/ 0 w 10000"/>
              <a:gd name="connsiteY21" fmla="*/ 3276 h 10024"/>
              <a:gd name="connsiteX22" fmla="*/ 0 w 10000"/>
              <a:gd name="connsiteY22" fmla="*/ 3290 h 10024"/>
              <a:gd name="connsiteX23" fmla="*/ 0 w 10000"/>
              <a:gd name="connsiteY23" fmla="*/ 3290 h 10024"/>
              <a:gd name="connsiteX24" fmla="*/ 369 w 10000"/>
              <a:gd name="connsiteY24" fmla="*/ 3549 h 10024"/>
              <a:gd name="connsiteX25" fmla="*/ 716 w 10000"/>
              <a:gd name="connsiteY25" fmla="*/ 3808 h 10024"/>
              <a:gd name="connsiteX26" fmla="*/ 1041 w 10000"/>
              <a:gd name="connsiteY26" fmla="*/ 4082 h 10024"/>
              <a:gd name="connsiteX27" fmla="*/ 1345 w 10000"/>
              <a:gd name="connsiteY27" fmla="*/ 4369 h 10024"/>
              <a:gd name="connsiteX28" fmla="*/ 1605 w 10000"/>
              <a:gd name="connsiteY28" fmla="*/ 4657 h 10024"/>
              <a:gd name="connsiteX29" fmla="*/ 1866 w 10000"/>
              <a:gd name="connsiteY29" fmla="*/ 4959 h 10024"/>
              <a:gd name="connsiteX30" fmla="*/ 2082 w 10000"/>
              <a:gd name="connsiteY30" fmla="*/ 5261 h 10024"/>
              <a:gd name="connsiteX31" fmla="*/ 2299 w 10000"/>
              <a:gd name="connsiteY31" fmla="*/ 5578 h 10024"/>
              <a:gd name="connsiteX32" fmla="*/ 2473 w 10000"/>
              <a:gd name="connsiteY32" fmla="*/ 5895 h 10024"/>
              <a:gd name="connsiteX33" fmla="*/ 2625 w 10000"/>
              <a:gd name="connsiteY33" fmla="*/ 6211 h 10024"/>
              <a:gd name="connsiteX34" fmla="*/ 2755 w 10000"/>
              <a:gd name="connsiteY34" fmla="*/ 6528 h 10024"/>
              <a:gd name="connsiteX35" fmla="*/ 2863 w 10000"/>
              <a:gd name="connsiteY35" fmla="*/ 6859 h 10024"/>
              <a:gd name="connsiteX36" fmla="*/ 2950 w 10000"/>
              <a:gd name="connsiteY36" fmla="*/ 7189 h 10024"/>
              <a:gd name="connsiteX37" fmla="*/ 2993 w 10000"/>
              <a:gd name="connsiteY37" fmla="*/ 7520 h 10024"/>
              <a:gd name="connsiteX38" fmla="*/ 3037 w 10000"/>
              <a:gd name="connsiteY38" fmla="*/ 7851 h 10024"/>
              <a:gd name="connsiteX39" fmla="*/ 3059 w 10000"/>
              <a:gd name="connsiteY39" fmla="*/ 8182 h 10024"/>
              <a:gd name="connsiteX40" fmla="*/ 3037 w 10000"/>
              <a:gd name="connsiteY40" fmla="*/ 8182 h 10024"/>
              <a:gd name="connsiteX41" fmla="*/ 3059 w 10000"/>
              <a:gd name="connsiteY41" fmla="*/ 8182 h 10024"/>
              <a:gd name="connsiteX42" fmla="*/ 3059 w 10000"/>
              <a:gd name="connsiteY42" fmla="*/ 8182 h 10024"/>
              <a:gd name="connsiteX43" fmla="*/ 3059 w 10000"/>
              <a:gd name="connsiteY43" fmla="*/ 8182 h 10024"/>
              <a:gd name="connsiteX44" fmla="*/ 3059 w 10000"/>
              <a:gd name="connsiteY44" fmla="*/ 8182 h 10024"/>
              <a:gd name="connsiteX45" fmla="*/ 4772 w 10000"/>
              <a:gd name="connsiteY45" fmla="*/ 9103 h 10024"/>
              <a:gd name="connsiteX46" fmla="*/ 6508 w 10000"/>
              <a:gd name="connsiteY46" fmla="*/ 10024 h 10024"/>
              <a:gd name="connsiteX47" fmla="*/ 8243 w 10000"/>
              <a:gd name="connsiteY47" fmla="*/ 9103 h 10024"/>
              <a:gd name="connsiteX48" fmla="*/ 9978 w 10000"/>
              <a:gd name="connsiteY48" fmla="*/ 8182 h 10024"/>
              <a:gd name="connsiteX49" fmla="*/ 10000 w 10000"/>
              <a:gd name="connsiteY49" fmla="*/ 8182 h 10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10000" h="10024">
                <a:moveTo>
                  <a:pt x="10000" y="8182"/>
                </a:moveTo>
                <a:lnTo>
                  <a:pt x="10000" y="8182"/>
                </a:lnTo>
                <a:cubicBezTo>
                  <a:pt x="9993" y="8000"/>
                  <a:pt x="9985" y="7818"/>
                  <a:pt x="9978" y="7636"/>
                </a:cubicBezTo>
                <a:cubicBezTo>
                  <a:pt x="9956" y="7454"/>
                  <a:pt x="9935" y="7271"/>
                  <a:pt x="9913" y="7089"/>
                </a:cubicBezTo>
                <a:lnTo>
                  <a:pt x="9826" y="6528"/>
                </a:lnTo>
                <a:cubicBezTo>
                  <a:pt x="9776" y="6346"/>
                  <a:pt x="9725" y="6163"/>
                  <a:pt x="9675" y="5981"/>
                </a:cubicBezTo>
                <a:lnTo>
                  <a:pt x="9501" y="5448"/>
                </a:lnTo>
                <a:cubicBezTo>
                  <a:pt x="9429" y="5266"/>
                  <a:pt x="9356" y="5084"/>
                  <a:pt x="9284" y="4902"/>
                </a:cubicBezTo>
                <a:lnTo>
                  <a:pt x="9024" y="4369"/>
                </a:lnTo>
                <a:lnTo>
                  <a:pt x="8720" y="3851"/>
                </a:lnTo>
                <a:lnTo>
                  <a:pt x="8395" y="3333"/>
                </a:lnTo>
                <a:lnTo>
                  <a:pt x="8004" y="2830"/>
                </a:lnTo>
                <a:lnTo>
                  <a:pt x="7592" y="2326"/>
                </a:lnTo>
                <a:lnTo>
                  <a:pt x="7137" y="1837"/>
                </a:lnTo>
                <a:lnTo>
                  <a:pt x="6638" y="1362"/>
                </a:lnTo>
                <a:lnTo>
                  <a:pt x="6095" y="902"/>
                </a:lnTo>
                <a:lnTo>
                  <a:pt x="5531" y="456"/>
                </a:lnTo>
                <a:lnTo>
                  <a:pt x="4867" y="0"/>
                </a:lnTo>
                <a:cubicBezTo>
                  <a:pt x="4799" y="497"/>
                  <a:pt x="4714" y="936"/>
                  <a:pt x="4646" y="1433"/>
                </a:cubicBezTo>
                <a:cubicBezTo>
                  <a:pt x="4566" y="1922"/>
                  <a:pt x="4452" y="2435"/>
                  <a:pt x="4372" y="2924"/>
                </a:cubicBezTo>
                <a:lnTo>
                  <a:pt x="2213" y="3118"/>
                </a:lnTo>
                <a:lnTo>
                  <a:pt x="0" y="3276"/>
                </a:lnTo>
                <a:lnTo>
                  <a:pt x="0" y="3290"/>
                </a:lnTo>
                <a:lnTo>
                  <a:pt x="0" y="3290"/>
                </a:lnTo>
                <a:lnTo>
                  <a:pt x="369" y="3549"/>
                </a:lnTo>
                <a:lnTo>
                  <a:pt x="716" y="3808"/>
                </a:lnTo>
                <a:lnTo>
                  <a:pt x="1041" y="4082"/>
                </a:lnTo>
                <a:lnTo>
                  <a:pt x="1345" y="4369"/>
                </a:lnTo>
                <a:lnTo>
                  <a:pt x="1605" y="4657"/>
                </a:lnTo>
                <a:lnTo>
                  <a:pt x="1866" y="4959"/>
                </a:lnTo>
                <a:lnTo>
                  <a:pt x="2082" y="5261"/>
                </a:lnTo>
                <a:cubicBezTo>
                  <a:pt x="2154" y="5367"/>
                  <a:pt x="2227" y="5472"/>
                  <a:pt x="2299" y="5578"/>
                </a:cubicBezTo>
                <a:lnTo>
                  <a:pt x="2473" y="5895"/>
                </a:lnTo>
                <a:cubicBezTo>
                  <a:pt x="2524" y="6000"/>
                  <a:pt x="2574" y="6106"/>
                  <a:pt x="2625" y="6211"/>
                </a:cubicBezTo>
                <a:cubicBezTo>
                  <a:pt x="2668" y="6317"/>
                  <a:pt x="2712" y="6422"/>
                  <a:pt x="2755" y="6528"/>
                </a:cubicBezTo>
                <a:lnTo>
                  <a:pt x="2863" y="6859"/>
                </a:lnTo>
                <a:lnTo>
                  <a:pt x="2950" y="7189"/>
                </a:lnTo>
                <a:cubicBezTo>
                  <a:pt x="2964" y="7299"/>
                  <a:pt x="2979" y="7410"/>
                  <a:pt x="2993" y="7520"/>
                </a:cubicBezTo>
                <a:cubicBezTo>
                  <a:pt x="3008" y="7630"/>
                  <a:pt x="3022" y="7741"/>
                  <a:pt x="3037" y="7851"/>
                </a:cubicBezTo>
                <a:cubicBezTo>
                  <a:pt x="3044" y="7961"/>
                  <a:pt x="3052" y="8072"/>
                  <a:pt x="3059" y="8182"/>
                </a:cubicBezTo>
                <a:lnTo>
                  <a:pt x="3037" y="8182"/>
                </a:lnTo>
                <a:lnTo>
                  <a:pt x="3059" y="8182"/>
                </a:lnTo>
                <a:lnTo>
                  <a:pt x="3059" y="8182"/>
                </a:lnTo>
                <a:lnTo>
                  <a:pt x="3059" y="8182"/>
                </a:lnTo>
                <a:lnTo>
                  <a:pt x="3059" y="8182"/>
                </a:lnTo>
                <a:lnTo>
                  <a:pt x="4772" y="9103"/>
                </a:lnTo>
                <a:lnTo>
                  <a:pt x="6508" y="10024"/>
                </a:lnTo>
                <a:lnTo>
                  <a:pt x="8243" y="9103"/>
                </a:lnTo>
                <a:lnTo>
                  <a:pt x="9978" y="8182"/>
                </a:lnTo>
                <a:lnTo>
                  <a:pt x="10000" y="8182"/>
                </a:lnTo>
                <a:close/>
              </a:path>
            </a:pathLst>
          </a:custGeom>
          <a:solidFill>
            <a:schemeClr val="tx2"/>
          </a:solidFill>
          <a:ln w="3175">
            <a:noFill/>
            <a:prstDash val="solid"/>
            <a:round/>
            <a:headEnd/>
            <a:tailEnd/>
          </a:ln>
        </p:spPr>
        <p:txBody>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326" b="0" i="0" u="none" strike="noStrike" kern="0" cap="none" spc="0" normalizeH="0" baseline="0" noProof="0">
              <a:ln>
                <a:noFill/>
              </a:ln>
              <a:solidFill>
                <a:prstClr val="black"/>
              </a:solidFill>
              <a:effectLst/>
              <a:uLnTx/>
              <a:uFillTx/>
              <a:latin typeface="Segoe UI" charset="0"/>
              <a:ea typeface="Segoe UI" charset="0"/>
              <a:cs typeface="Segoe UI" charset="0"/>
            </a:endParaRPr>
          </a:p>
        </p:txBody>
      </p:sp>
      <p:sp>
        <p:nvSpPr>
          <p:cNvPr id="93" name="Freeform 10"/>
          <p:cNvSpPr>
            <a:spLocks/>
          </p:cNvSpPr>
          <p:nvPr/>
        </p:nvSpPr>
        <p:spPr bwMode="auto">
          <a:xfrm rot="18900000">
            <a:off x="6859358" y="4319651"/>
            <a:ext cx="1958936" cy="1282777"/>
          </a:xfrm>
          <a:custGeom>
            <a:avLst/>
            <a:gdLst/>
            <a:ahLst/>
            <a:cxnLst>
              <a:cxn ang="0">
                <a:pos x="256" y="922"/>
              </a:cxn>
              <a:cxn ang="0">
                <a:pos x="256" y="922"/>
              </a:cxn>
              <a:cxn ang="0">
                <a:pos x="332" y="920"/>
              </a:cxn>
              <a:cxn ang="0">
                <a:pos x="408" y="914"/>
              </a:cxn>
              <a:cxn ang="0">
                <a:pos x="486" y="906"/>
              </a:cxn>
              <a:cxn ang="0">
                <a:pos x="562" y="892"/>
              </a:cxn>
              <a:cxn ang="0">
                <a:pos x="636" y="876"/>
              </a:cxn>
              <a:cxn ang="0">
                <a:pos x="712" y="856"/>
              </a:cxn>
              <a:cxn ang="0">
                <a:pos x="786" y="832"/>
              </a:cxn>
              <a:cxn ang="0">
                <a:pos x="858" y="804"/>
              </a:cxn>
              <a:cxn ang="0">
                <a:pos x="930" y="774"/>
              </a:cxn>
              <a:cxn ang="0">
                <a:pos x="1000" y="738"/>
              </a:cxn>
              <a:cxn ang="0">
                <a:pos x="1070" y="700"/>
              </a:cxn>
              <a:cxn ang="0">
                <a:pos x="1138" y="658"/>
              </a:cxn>
              <a:cxn ang="0">
                <a:pos x="1204" y="612"/>
              </a:cxn>
              <a:cxn ang="0">
                <a:pos x="1268" y="562"/>
              </a:cxn>
              <a:cxn ang="0">
                <a:pos x="1330" y="510"/>
              </a:cxn>
              <a:cxn ang="0">
                <a:pos x="1390" y="452"/>
              </a:cxn>
              <a:cxn ang="0">
                <a:pos x="1186" y="430"/>
              </a:cxn>
              <a:cxn ang="0">
                <a:pos x="982" y="408"/>
              </a:cxn>
              <a:cxn ang="0">
                <a:pos x="960" y="204"/>
              </a:cxn>
              <a:cxn ang="0">
                <a:pos x="938" y="0"/>
              </a:cxn>
              <a:cxn ang="0">
                <a:pos x="936" y="0"/>
              </a:cxn>
              <a:cxn ang="0">
                <a:pos x="936" y="0"/>
              </a:cxn>
              <a:cxn ang="0">
                <a:pos x="900" y="34"/>
              </a:cxn>
              <a:cxn ang="0">
                <a:pos x="864" y="66"/>
              </a:cxn>
              <a:cxn ang="0">
                <a:pos x="826" y="96"/>
              </a:cxn>
              <a:cxn ang="0">
                <a:pos x="786" y="124"/>
              </a:cxn>
              <a:cxn ang="0">
                <a:pos x="746" y="148"/>
              </a:cxn>
              <a:cxn ang="0">
                <a:pos x="704" y="172"/>
              </a:cxn>
              <a:cxn ang="0">
                <a:pos x="662" y="192"/>
              </a:cxn>
              <a:cxn ang="0">
                <a:pos x="618" y="212"/>
              </a:cxn>
              <a:cxn ang="0">
                <a:pos x="574" y="228"/>
              </a:cxn>
              <a:cxn ang="0">
                <a:pos x="530" y="242"/>
              </a:cxn>
              <a:cxn ang="0">
                <a:pos x="486" y="254"/>
              </a:cxn>
              <a:cxn ang="0">
                <a:pos x="440" y="264"/>
              </a:cxn>
              <a:cxn ang="0">
                <a:pos x="394" y="272"/>
              </a:cxn>
              <a:cxn ang="0">
                <a:pos x="348" y="278"/>
              </a:cxn>
              <a:cxn ang="0">
                <a:pos x="302" y="280"/>
              </a:cxn>
              <a:cxn ang="0">
                <a:pos x="256" y="282"/>
              </a:cxn>
              <a:cxn ang="0">
                <a:pos x="256" y="282"/>
              </a:cxn>
              <a:cxn ang="0">
                <a:pos x="256" y="282"/>
              </a:cxn>
              <a:cxn ang="0">
                <a:pos x="256" y="282"/>
              </a:cxn>
              <a:cxn ang="0">
                <a:pos x="256" y="282"/>
              </a:cxn>
              <a:cxn ang="0">
                <a:pos x="256" y="282"/>
              </a:cxn>
              <a:cxn ang="0">
                <a:pos x="128" y="440"/>
              </a:cxn>
              <a:cxn ang="0">
                <a:pos x="0" y="600"/>
              </a:cxn>
              <a:cxn ang="0">
                <a:pos x="128" y="760"/>
              </a:cxn>
              <a:cxn ang="0">
                <a:pos x="256" y="920"/>
              </a:cxn>
              <a:cxn ang="0">
                <a:pos x="256" y="922"/>
              </a:cxn>
            </a:cxnLst>
            <a:rect l="0" t="0" r="r" b="b"/>
            <a:pathLst>
              <a:path w="1390" h="922">
                <a:moveTo>
                  <a:pt x="256" y="922"/>
                </a:moveTo>
                <a:lnTo>
                  <a:pt x="256" y="922"/>
                </a:lnTo>
                <a:lnTo>
                  <a:pt x="332" y="920"/>
                </a:lnTo>
                <a:lnTo>
                  <a:pt x="408" y="914"/>
                </a:lnTo>
                <a:lnTo>
                  <a:pt x="486" y="906"/>
                </a:lnTo>
                <a:lnTo>
                  <a:pt x="562" y="892"/>
                </a:lnTo>
                <a:lnTo>
                  <a:pt x="636" y="876"/>
                </a:lnTo>
                <a:lnTo>
                  <a:pt x="712" y="856"/>
                </a:lnTo>
                <a:lnTo>
                  <a:pt x="786" y="832"/>
                </a:lnTo>
                <a:lnTo>
                  <a:pt x="858" y="804"/>
                </a:lnTo>
                <a:lnTo>
                  <a:pt x="930" y="774"/>
                </a:lnTo>
                <a:lnTo>
                  <a:pt x="1000" y="738"/>
                </a:lnTo>
                <a:lnTo>
                  <a:pt x="1070" y="700"/>
                </a:lnTo>
                <a:lnTo>
                  <a:pt x="1138" y="658"/>
                </a:lnTo>
                <a:lnTo>
                  <a:pt x="1204" y="612"/>
                </a:lnTo>
                <a:lnTo>
                  <a:pt x="1268" y="562"/>
                </a:lnTo>
                <a:lnTo>
                  <a:pt x="1330" y="510"/>
                </a:lnTo>
                <a:lnTo>
                  <a:pt x="1390" y="452"/>
                </a:lnTo>
                <a:lnTo>
                  <a:pt x="1186" y="430"/>
                </a:lnTo>
                <a:lnTo>
                  <a:pt x="982" y="408"/>
                </a:lnTo>
                <a:lnTo>
                  <a:pt x="960" y="204"/>
                </a:lnTo>
                <a:lnTo>
                  <a:pt x="938" y="0"/>
                </a:lnTo>
                <a:lnTo>
                  <a:pt x="936" y="0"/>
                </a:lnTo>
                <a:lnTo>
                  <a:pt x="936" y="0"/>
                </a:lnTo>
                <a:lnTo>
                  <a:pt x="900" y="34"/>
                </a:lnTo>
                <a:lnTo>
                  <a:pt x="864" y="66"/>
                </a:lnTo>
                <a:lnTo>
                  <a:pt x="826" y="96"/>
                </a:lnTo>
                <a:lnTo>
                  <a:pt x="786" y="124"/>
                </a:lnTo>
                <a:lnTo>
                  <a:pt x="746" y="148"/>
                </a:lnTo>
                <a:lnTo>
                  <a:pt x="704" y="172"/>
                </a:lnTo>
                <a:lnTo>
                  <a:pt x="662" y="192"/>
                </a:lnTo>
                <a:lnTo>
                  <a:pt x="618" y="212"/>
                </a:lnTo>
                <a:lnTo>
                  <a:pt x="574" y="228"/>
                </a:lnTo>
                <a:lnTo>
                  <a:pt x="530" y="242"/>
                </a:lnTo>
                <a:lnTo>
                  <a:pt x="486" y="254"/>
                </a:lnTo>
                <a:lnTo>
                  <a:pt x="440" y="264"/>
                </a:lnTo>
                <a:lnTo>
                  <a:pt x="394" y="272"/>
                </a:lnTo>
                <a:lnTo>
                  <a:pt x="348" y="278"/>
                </a:lnTo>
                <a:lnTo>
                  <a:pt x="302" y="280"/>
                </a:lnTo>
                <a:lnTo>
                  <a:pt x="256" y="282"/>
                </a:lnTo>
                <a:lnTo>
                  <a:pt x="256" y="282"/>
                </a:lnTo>
                <a:lnTo>
                  <a:pt x="256" y="282"/>
                </a:lnTo>
                <a:lnTo>
                  <a:pt x="256" y="282"/>
                </a:lnTo>
                <a:lnTo>
                  <a:pt x="256" y="282"/>
                </a:lnTo>
                <a:lnTo>
                  <a:pt x="256" y="282"/>
                </a:lnTo>
                <a:lnTo>
                  <a:pt x="128" y="440"/>
                </a:lnTo>
                <a:lnTo>
                  <a:pt x="0" y="600"/>
                </a:lnTo>
                <a:lnTo>
                  <a:pt x="128" y="760"/>
                </a:lnTo>
                <a:lnTo>
                  <a:pt x="256" y="920"/>
                </a:lnTo>
                <a:lnTo>
                  <a:pt x="256" y="922"/>
                </a:lnTo>
                <a:close/>
              </a:path>
            </a:pathLst>
          </a:custGeom>
          <a:solidFill>
            <a:schemeClr val="accent2"/>
          </a:solidFill>
          <a:ln w="3175">
            <a:noFill/>
            <a:prstDash val="solid"/>
            <a:round/>
            <a:headEnd/>
            <a:tailEnd/>
          </a:ln>
        </p:spPr>
        <p:txBody>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326" b="0" i="0" u="none" strike="noStrike" kern="0" cap="none" spc="0" normalizeH="0" baseline="0" noProof="0">
              <a:ln>
                <a:noFill/>
              </a:ln>
              <a:solidFill>
                <a:prstClr val="black"/>
              </a:solidFill>
              <a:effectLst/>
              <a:uLnTx/>
              <a:uFillTx/>
              <a:latin typeface="Segoe UI" charset="0"/>
              <a:ea typeface="Segoe UI" charset="0"/>
              <a:cs typeface="Segoe UI" charset="0"/>
            </a:endParaRPr>
          </a:p>
        </p:txBody>
      </p:sp>
      <p:sp>
        <p:nvSpPr>
          <p:cNvPr id="80" name="TextBox 79"/>
          <p:cNvSpPr txBox="1"/>
          <p:nvPr/>
        </p:nvSpPr>
        <p:spPr>
          <a:xfrm rot="4616507">
            <a:off x="6914659" y="3737147"/>
            <a:ext cx="1804435" cy="372313"/>
          </a:xfrm>
          <a:prstGeom prst="rect">
            <a:avLst/>
          </a:prstGeom>
          <a:noFill/>
        </p:spPr>
        <p:txBody>
          <a:bodyPr wrap="square" rtlCol="0">
            <a:prstTxWarp prst="textArchUp">
              <a:avLst/>
            </a:prstTxWarp>
            <a:spAutoFit/>
          </a:bodyPr>
          <a:lstStyle/>
          <a:p>
            <a:pPr marL="0" marR="0" lvl="0" indent="0" algn="ctr" defTabSz="932418"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Segoe UI" charset="0"/>
                <a:cs typeface="Segoe UI" charset="0"/>
              </a:rPr>
              <a:t>MONITOR</a:t>
            </a:r>
          </a:p>
        </p:txBody>
      </p:sp>
      <p:sp>
        <p:nvSpPr>
          <p:cNvPr id="81" name="TextBox 80"/>
          <p:cNvSpPr txBox="1"/>
          <p:nvPr/>
        </p:nvSpPr>
        <p:spPr>
          <a:xfrm rot="3169266">
            <a:off x="4173967" y="5106382"/>
            <a:ext cx="1569867" cy="372312"/>
          </a:xfrm>
          <a:prstGeom prst="rect">
            <a:avLst/>
          </a:prstGeom>
          <a:noFill/>
        </p:spPr>
        <p:txBody>
          <a:bodyPr wrap="square" rtlCol="0">
            <a:prstTxWarp prst="textArchDown">
              <a:avLst/>
            </a:prstTxWarp>
            <a:spAutoFit/>
          </a:bodyPr>
          <a:lstStyle/>
          <a:p>
            <a:pPr marL="0" marR="0" lvl="0" indent="0" algn="ctr" defTabSz="932418"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Segoe UI" charset="0"/>
                <a:cs typeface="Segoe UI" charset="0"/>
              </a:rPr>
              <a:t>SECURE</a:t>
            </a:r>
          </a:p>
        </p:txBody>
      </p:sp>
      <p:sp>
        <p:nvSpPr>
          <p:cNvPr id="82" name="TextBox 81"/>
          <p:cNvSpPr txBox="1"/>
          <p:nvPr/>
        </p:nvSpPr>
        <p:spPr>
          <a:xfrm rot="19153604">
            <a:off x="6462950" y="5392513"/>
            <a:ext cx="1639136" cy="372314"/>
          </a:xfrm>
          <a:prstGeom prst="rect">
            <a:avLst/>
          </a:prstGeom>
          <a:noFill/>
        </p:spPr>
        <p:txBody>
          <a:bodyPr wrap="square" rtlCol="0">
            <a:prstTxWarp prst="textArchDown">
              <a:avLst>
                <a:gd name="adj" fmla="val 20622710"/>
              </a:avLst>
            </a:prstTxWarp>
            <a:spAutoFit/>
          </a:bodyPr>
          <a:lstStyle/>
          <a:p>
            <a:pPr marL="0" marR="0" lvl="0" indent="0" algn="ctr" defTabSz="932418"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Segoe UI" charset="0"/>
                <a:cs typeface="Segoe UI" charset="0"/>
              </a:rPr>
              <a:t>PROTECT</a:t>
            </a:r>
          </a:p>
        </p:txBody>
      </p:sp>
      <p:sp>
        <p:nvSpPr>
          <p:cNvPr id="83" name="TextBox 82"/>
          <p:cNvSpPr txBox="1"/>
          <p:nvPr/>
        </p:nvSpPr>
        <p:spPr>
          <a:xfrm rot="18160028">
            <a:off x="4124232" y="3283209"/>
            <a:ext cx="1628467" cy="372312"/>
          </a:xfrm>
          <a:prstGeom prst="rect">
            <a:avLst/>
          </a:prstGeom>
          <a:noFill/>
        </p:spPr>
        <p:txBody>
          <a:bodyPr wrap="square" rtlCol="0">
            <a:prstTxWarp prst="textArchUp">
              <a:avLst>
                <a:gd name="adj" fmla="val 9731060"/>
              </a:avLst>
            </a:prstTxWarp>
            <a:spAutoFit/>
          </a:bodyPr>
          <a:lstStyle/>
          <a:p>
            <a:pPr marL="0" marR="0" lvl="0" indent="0" algn="ctr" defTabSz="932418"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Segoe UI" charset="0"/>
                <a:cs typeface="Segoe UI" charset="0"/>
              </a:rPr>
              <a:t>GOVERN</a:t>
            </a:r>
          </a:p>
        </p:txBody>
      </p:sp>
      <p:sp>
        <p:nvSpPr>
          <p:cNvPr id="84" name="TextBox 83"/>
          <p:cNvSpPr txBox="1"/>
          <p:nvPr/>
        </p:nvSpPr>
        <p:spPr>
          <a:xfrm rot="20450695">
            <a:off x="5229208" y="2570776"/>
            <a:ext cx="1341332" cy="406662"/>
          </a:xfrm>
          <a:prstGeom prst="rect">
            <a:avLst/>
          </a:prstGeom>
          <a:noFill/>
        </p:spPr>
        <p:txBody>
          <a:bodyPr wrap="square" rtlCol="0">
            <a:prstTxWarp prst="textArchUp">
              <a:avLst/>
            </a:prstTxWarp>
            <a:spAutoFit/>
          </a:bodyPr>
          <a:lstStyle/>
          <a:p>
            <a:pPr marL="0" marR="0" lvl="0" indent="0" algn="ctr" defTabSz="932418"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Segoe UI" charset="0"/>
                <a:cs typeface="Segoe UI" charset="0"/>
              </a:rPr>
              <a:t>BUILD</a:t>
            </a:r>
          </a:p>
        </p:txBody>
      </p:sp>
      <p:sp>
        <p:nvSpPr>
          <p:cNvPr id="85" name="TextBox 84"/>
          <p:cNvSpPr txBox="1"/>
          <p:nvPr/>
        </p:nvSpPr>
        <p:spPr>
          <a:xfrm rot="1872841">
            <a:off x="6230211" y="2716486"/>
            <a:ext cx="1691266" cy="459917"/>
          </a:xfrm>
          <a:prstGeom prst="rect">
            <a:avLst/>
          </a:prstGeom>
          <a:noFill/>
        </p:spPr>
        <p:txBody>
          <a:bodyPr wrap="square" rtlCol="0">
            <a:prstTxWarp prst="textArchUp">
              <a:avLst/>
            </a:prstTxWarp>
            <a:spAutoFit/>
          </a:bodyPr>
          <a:lstStyle/>
          <a:p>
            <a:pPr marL="0" marR="0" lvl="0" indent="0" algn="ctr" defTabSz="932418"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Segoe UI" charset="0"/>
                <a:cs typeface="Segoe UI" charset="0"/>
              </a:rPr>
              <a:t>CONFIG</a:t>
            </a:r>
          </a:p>
        </p:txBody>
      </p:sp>
      <p:cxnSp>
        <p:nvCxnSpPr>
          <p:cNvPr id="119" name="Straight Connector 118"/>
          <p:cNvCxnSpPr/>
          <p:nvPr/>
        </p:nvCxnSpPr>
        <p:spPr>
          <a:xfrm>
            <a:off x="425855" y="1287462"/>
            <a:ext cx="11584765" cy="0"/>
          </a:xfrm>
          <a:prstGeom prst="line">
            <a:avLst/>
          </a:prstGeom>
          <a:ln w="28575">
            <a:solidFill>
              <a:schemeClr val="tx1">
                <a:alpha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3" name="Picture 2"/>
          <p:cNvPicPr>
            <a:picLocks noChangeAspect="1"/>
          </p:cNvPicPr>
          <p:nvPr/>
        </p:nvPicPr>
        <p:blipFill>
          <a:blip r:embed="rId3"/>
          <a:stretch>
            <a:fillRect/>
          </a:stretch>
        </p:blipFill>
        <p:spPr>
          <a:xfrm>
            <a:off x="5548219" y="3734387"/>
            <a:ext cx="1458827" cy="985741"/>
          </a:xfrm>
          <a:prstGeom prst="rect">
            <a:avLst/>
          </a:prstGeom>
        </p:spPr>
      </p:pic>
      <p:grpSp>
        <p:nvGrpSpPr>
          <p:cNvPr id="24" name="Group 23"/>
          <p:cNvGrpSpPr/>
          <p:nvPr/>
        </p:nvGrpSpPr>
        <p:grpSpPr>
          <a:xfrm>
            <a:off x="8713625" y="5529040"/>
            <a:ext cx="2795159" cy="1280590"/>
            <a:chOff x="8682339" y="5016132"/>
            <a:chExt cx="2795159" cy="1280590"/>
          </a:xfrm>
          <a:noFill/>
        </p:grpSpPr>
        <p:pic>
          <p:nvPicPr>
            <p:cNvPr id="9" name="Picture 8"/>
            <p:cNvPicPr>
              <a:picLocks noChangeAspect="1"/>
            </p:cNvPicPr>
            <p:nvPr/>
          </p:nvPicPr>
          <p:blipFill>
            <a:blip r:embed="rId4"/>
            <a:stretch>
              <a:fillRect/>
            </a:stretch>
          </p:blipFill>
          <p:spPr>
            <a:xfrm>
              <a:off x="10867471" y="5686695"/>
              <a:ext cx="610027" cy="610027"/>
            </a:xfrm>
            <a:prstGeom prst="rect">
              <a:avLst/>
            </a:prstGeom>
            <a:grpFill/>
          </p:spPr>
        </p:pic>
        <p:pic>
          <p:nvPicPr>
            <p:cNvPr id="13" name="Picture 12"/>
            <p:cNvPicPr>
              <a:picLocks noChangeAspect="1"/>
            </p:cNvPicPr>
            <p:nvPr/>
          </p:nvPicPr>
          <p:blipFill>
            <a:blip r:embed="rId5"/>
            <a:stretch>
              <a:fillRect/>
            </a:stretch>
          </p:blipFill>
          <p:spPr>
            <a:xfrm>
              <a:off x="10867471" y="5016132"/>
              <a:ext cx="610027" cy="610027"/>
            </a:xfrm>
            <a:prstGeom prst="rect">
              <a:avLst/>
            </a:prstGeom>
            <a:grpFill/>
          </p:spPr>
        </p:pic>
        <p:sp>
          <p:nvSpPr>
            <p:cNvPr id="131" name="TextBox 130"/>
            <p:cNvSpPr txBox="1"/>
            <p:nvPr/>
          </p:nvSpPr>
          <p:spPr>
            <a:xfrm>
              <a:off x="8682339" y="5079989"/>
              <a:ext cx="2553874" cy="1173120"/>
            </a:xfrm>
            <a:prstGeom prst="rect">
              <a:avLst/>
            </a:prstGeom>
            <a:grpFill/>
          </p:spPr>
          <p:txBody>
            <a:bodyPr wrap="square" lIns="36000" tIns="0" rIns="0" bIns="0" rtlCol="0" anchor="ctr">
              <a:noAutofit/>
            </a:bodyPr>
            <a:lstStyle>
              <a:defPPr>
                <a:defRPr lang="en-US"/>
              </a:defPPr>
              <a:lvl1pPr marL="180975" indent="-180975">
                <a:lnSpc>
                  <a:spcPct val="90000"/>
                </a:lnSpc>
                <a:spcAft>
                  <a:spcPts val="600"/>
                </a:spcAft>
                <a:buFont typeface="Arial" panose="020B0604020202020204" pitchFamily="34" charset="0"/>
                <a:buChar char="•"/>
                <a:defRPr sz="1600">
                  <a:solidFill>
                    <a:schemeClr val="bg1"/>
                  </a:solidFill>
                </a:defRPr>
              </a:lvl1pPr>
            </a:lstStyle>
            <a:p>
              <a:pPr marL="0" marR="0" lvl="0" indent="0" algn="l" defTabSz="932742" rtl="0" eaLnBrk="1" fontAlgn="auto" latinLnBrk="0" hangingPunct="1">
                <a:lnSpc>
                  <a:spcPct val="90000"/>
                </a:lnSpc>
                <a:spcBef>
                  <a:spcPts val="0"/>
                </a:spcBef>
                <a:spcAft>
                  <a:spcPts val="600"/>
                </a:spcAft>
                <a:buClrTx/>
                <a:buSzTx/>
                <a:buFont typeface="Arial" panose="020B0604020202020204" pitchFamily="34" charset="0"/>
                <a:buNone/>
                <a:tabLst/>
                <a:defRPr/>
              </a:pPr>
              <a:r>
                <a:rPr kumimoji="0" lang="en-GB" sz="1600" b="1" i="0" u="none" strike="noStrike" kern="1200" cap="none" spc="0" normalizeH="0" baseline="0" noProof="0">
                  <a:ln>
                    <a:noFill/>
                  </a:ln>
                  <a:solidFill>
                    <a:srgbClr val="F8F8F8">
                      <a:lumMod val="25000"/>
                    </a:srgbClr>
                  </a:solidFill>
                  <a:effectLst/>
                  <a:uLnTx/>
                  <a:uFillTx/>
                  <a:latin typeface="Segoe UI"/>
                  <a:ea typeface="+mn-ea"/>
                  <a:cs typeface="+mn-cs"/>
                </a:rPr>
                <a:t> Protect</a:t>
              </a:r>
            </a:p>
            <a:p>
              <a:pPr marL="180975" marR="0" lvl="0" indent="-180975" algn="l" defTabSz="932742"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GB" sz="1600" b="0" i="0" u="none" strike="noStrike" kern="1200" cap="none" spc="0" normalizeH="0" baseline="0" noProof="0">
                  <a:ln>
                    <a:noFill/>
                  </a:ln>
                  <a:solidFill>
                    <a:srgbClr val="F8F8F8">
                      <a:lumMod val="25000"/>
                    </a:srgbClr>
                  </a:solidFill>
                  <a:effectLst/>
                  <a:uLnTx/>
                  <a:uFillTx/>
                  <a:latin typeface="Segoe UI"/>
                  <a:ea typeface="+mn-ea"/>
                  <a:cs typeface="+mn-cs"/>
                </a:rPr>
                <a:t>Azure Backup</a:t>
              </a:r>
            </a:p>
            <a:p>
              <a:pPr marL="180975" marR="0" lvl="0" indent="-180975" algn="l" defTabSz="932742"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GB" sz="1600" b="0" i="0" u="none" strike="noStrike" kern="1200" cap="none" spc="0" normalizeH="0" baseline="0" noProof="0">
                  <a:ln>
                    <a:noFill/>
                  </a:ln>
                  <a:solidFill>
                    <a:srgbClr val="F8F8F8">
                      <a:lumMod val="25000"/>
                    </a:srgbClr>
                  </a:solidFill>
                  <a:effectLst/>
                  <a:uLnTx/>
                  <a:uFillTx/>
                  <a:latin typeface="Segoe UI"/>
                  <a:ea typeface="+mn-ea"/>
                  <a:cs typeface="+mn-cs"/>
                </a:rPr>
                <a:t>Azure Site Recovery</a:t>
              </a:r>
            </a:p>
          </p:txBody>
        </p:sp>
      </p:grpSp>
      <p:grpSp>
        <p:nvGrpSpPr>
          <p:cNvPr id="21" name="Group 20"/>
          <p:cNvGrpSpPr/>
          <p:nvPr/>
        </p:nvGrpSpPr>
        <p:grpSpPr>
          <a:xfrm>
            <a:off x="8732972" y="3425254"/>
            <a:ext cx="2833456" cy="1298896"/>
            <a:chOff x="8732466" y="3071900"/>
            <a:chExt cx="2833456" cy="1298896"/>
          </a:xfrm>
          <a:noFill/>
        </p:grpSpPr>
        <p:pic>
          <p:nvPicPr>
            <p:cNvPr id="17" name="Picture 16"/>
            <p:cNvPicPr>
              <a:picLocks noChangeAspect="1"/>
            </p:cNvPicPr>
            <p:nvPr/>
          </p:nvPicPr>
          <p:blipFill>
            <a:blip r:embed="rId6"/>
            <a:stretch>
              <a:fillRect/>
            </a:stretch>
          </p:blipFill>
          <p:spPr>
            <a:xfrm>
              <a:off x="10903383" y="3071900"/>
              <a:ext cx="662539" cy="662539"/>
            </a:xfrm>
            <a:prstGeom prst="rect">
              <a:avLst/>
            </a:prstGeom>
            <a:grpFill/>
          </p:spPr>
        </p:pic>
        <p:pic>
          <p:nvPicPr>
            <p:cNvPr id="18" name="Picture 17"/>
            <p:cNvPicPr>
              <a:picLocks noChangeAspect="1"/>
            </p:cNvPicPr>
            <p:nvPr/>
          </p:nvPicPr>
          <p:blipFill>
            <a:blip r:embed="rId7"/>
            <a:stretch>
              <a:fillRect/>
            </a:stretch>
          </p:blipFill>
          <p:spPr>
            <a:xfrm>
              <a:off x="10975614" y="3822962"/>
              <a:ext cx="547834" cy="547834"/>
            </a:xfrm>
            <a:prstGeom prst="rect">
              <a:avLst/>
            </a:prstGeom>
            <a:grpFill/>
          </p:spPr>
        </p:pic>
        <p:sp>
          <p:nvSpPr>
            <p:cNvPr id="157" name="TextBox 156"/>
            <p:cNvSpPr txBox="1"/>
            <p:nvPr/>
          </p:nvSpPr>
          <p:spPr>
            <a:xfrm>
              <a:off x="8732466" y="3107682"/>
              <a:ext cx="2174399" cy="1227897"/>
            </a:xfrm>
            <a:prstGeom prst="rect">
              <a:avLst/>
            </a:prstGeom>
            <a:grpFill/>
          </p:spPr>
          <p:txBody>
            <a:bodyPr wrap="square" lIns="36000" tIns="0" rIns="0" bIns="0" rtlCol="0" anchor="ctr">
              <a:noAutofit/>
            </a:bodyPr>
            <a:lstStyle>
              <a:defPPr>
                <a:defRPr lang="en-US"/>
              </a:defPPr>
              <a:lvl1pPr marL="180975" indent="-180975">
                <a:lnSpc>
                  <a:spcPct val="90000"/>
                </a:lnSpc>
                <a:spcAft>
                  <a:spcPts val="600"/>
                </a:spcAft>
                <a:buFont typeface="Arial" panose="020B0604020202020204" pitchFamily="34" charset="0"/>
                <a:buChar char="•"/>
                <a:defRPr sz="1600">
                  <a:solidFill>
                    <a:schemeClr val="bg1"/>
                  </a:solidFill>
                </a:defRPr>
              </a:lvl1pPr>
            </a:lstStyle>
            <a:p>
              <a:pPr marL="0" marR="0" lvl="0" indent="0" algn="l" defTabSz="932742" rtl="0" eaLnBrk="1" fontAlgn="auto" latinLnBrk="0" hangingPunct="1">
                <a:lnSpc>
                  <a:spcPct val="90000"/>
                </a:lnSpc>
                <a:spcBef>
                  <a:spcPts val="0"/>
                </a:spcBef>
                <a:spcAft>
                  <a:spcPts val="600"/>
                </a:spcAft>
                <a:buClrTx/>
                <a:buSzTx/>
                <a:buFont typeface="Arial" panose="020B0604020202020204" pitchFamily="34" charset="0"/>
                <a:buNone/>
                <a:tabLst/>
                <a:defRPr/>
              </a:pPr>
              <a:r>
                <a:rPr kumimoji="0" lang="en-GB" sz="1600" b="1" i="0" u="none" strike="noStrike" kern="1200" cap="none" spc="0" normalizeH="0" baseline="0" noProof="0">
                  <a:ln>
                    <a:noFill/>
                  </a:ln>
                  <a:solidFill>
                    <a:srgbClr val="F8F8F8">
                      <a:lumMod val="25000"/>
                    </a:srgbClr>
                  </a:solidFill>
                  <a:effectLst/>
                  <a:uLnTx/>
                  <a:uFillTx/>
                  <a:latin typeface="Segoe UI"/>
                  <a:ea typeface="+mn-ea"/>
                  <a:cs typeface="+mn-cs"/>
                </a:rPr>
                <a:t> Monitor</a:t>
              </a:r>
            </a:p>
            <a:p>
              <a:pPr marL="180975" marR="0" lvl="0" indent="-180975" algn="l" defTabSz="932742"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GB" sz="1600" b="0" i="0" u="none" strike="noStrike" kern="1200" cap="none" spc="0" normalizeH="0" baseline="0" noProof="0">
                  <a:ln>
                    <a:noFill/>
                  </a:ln>
                  <a:solidFill>
                    <a:srgbClr val="F8F8F8">
                      <a:lumMod val="25000"/>
                    </a:srgbClr>
                  </a:solidFill>
                  <a:effectLst/>
                  <a:uLnTx/>
                  <a:uFillTx/>
                  <a:latin typeface="Segoe UI"/>
                  <a:ea typeface="+mn-ea"/>
                  <a:cs typeface="+mn-cs"/>
                </a:rPr>
                <a:t>App Insights</a:t>
              </a:r>
            </a:p>
            <a:p>
              <a:pPr marL="180975" marR="0" lvl="0" indent="-180975" algn="l" defTabSz="932742"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GB" sz="1600" b="0" i="0" u="none" strike="noStrike" kern="1200" cap="none" spc="0" normalizeH="0" baseline="0" noProof="0">
                  <a:ln>
                    <a:noFill/>
                  </a:ln>
                  <a:solidFill>
                    <a:srgbClr val="F8F8F8">
                      <a:lumMod val="25000"/>
                    </a:srgbClr>
                  </a:solidFill>
                  <a:effectLst/>
                  <a:uLnTx/>
                  <a:uFillTx/>
                  <a:latin typeface="Segoe UI"/>
                  <a:ea typeface="+mn-ea"/>
                  <a:cs typeface="+mn-cs"/>
                </a:rPr>
                <a:t>OMS Log Analytics</a:t>
              </a:r>
            </a:p>
            <a:p>
              <a:pPr marL="180975" marR="0" lvl="0" indent="-180975" algn="l" defTabSz="932742"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GB" sz="1600" b="0" i="0" u="none" strike="noStrike" kern="1200" cap="none" spc="0" normalizeH="0" baseline="0" noProof="0">
                  <a:ln>
                    <a:noFill/>
                  </a:ln>
                  <a:solidFill>
                    <a:srgbClr val="F8F8F8">
                      <a:lumMod val="25000"/>
                    </a:srgbClr>
                  </a:solidFill>
                  <a:effectLst/>
                  <a:uLnTx/>
                  <a:uFillTx/>
                  <a:latin typeface="Segoe UI"/>
                  <a:ea typeface="+mn-ea"/>
                  <a:cs typeface="+mn-cs"/>
                </a:rPr>
                <a:t>Azure Monitoring</a:t>
              </a:r>
            </a:p>
          </p:txBody>
        </p:sp>
      </p:grpSp>
      <p:grpSp>
        <p:nvGrpSpPr>
          <p:cNvPr id="16" name="Group 15"/>
          <p:cNvGrpSpPr/>
          <p:nvPr/>
        </p:nvGrpSpPr>
        <p:grpSpPr>
          <a:xfrm>
            <a:off x="1014045" y="1455060"/>
            <a:ext cx="3524992" cy="1311076"/>
            <a:chOff x="1317269" y="1409030"/>
            <a:chExt cx="3524992" cy="1311076"/>
          </a:xfrm>
        </p:grpSpPr>
        <p:pic>
          <p:nvPicPr>
            <p:cNvPr id="2" name="Picture 1"/>
            <p:cNvPicPr>
              <a:picLocks noChangeAspect="1"/>
            </p:cNvPicPr>
            <p:nvPr/>
          </p:nvPicPr>
          <p:blipFill>
            <a:blip r:embed="rId8"/>
            <a:stretch>
              <a:fillRect/>
            </a:stretch>
          </p:blipFill>
          <p:spPr>
            <a:xfrm>
              <a:off x="1343608" y="1409030"/>
              <a:ext cx="551233" cy="551233"/>
            </a:xfrm>
            <a:prstGeom prst="rect">
              <a:avLst/>
            </a:prstGeom>
            <a:noFill/>
          </p:spPr>
        </p:pic>
        <p:pic>
          <p:nvPicPr>
            <p:cNvPr id="5" name="Picture 4"/>
            <p:cNvPicPr>
              <a:picLocks noChangeAspect="1"/>
            </p:cNvPicPr>
            <p:nvPr/>
          </p:nvPicPr>
          <p:blipFill>
            <a:blip r:embed="rId9"/>
            <a:stretch>
              <a:fillRect/>
            </a:stretch>
          </p:blipFill>
          <p:spPr>
            <a:xfrm>
              <a:off x="1317269" y="2092295"/>
              <a:ext cx="569669" cy="569669"/>
            </a:xfrm>
            <a:prstGeom prst="rect">
              <a:avLst/>
            </a:prstGeom>
            <a:noFill/>
          </p:spPr>
        </p:pic>
        <p:sp>
          <p:nvSpPr>
            <p:cNvPr id="8" name="TextBox 7"/>
            <p:cNvSpPr txBox="1"/>
            <p:nvPr/>
          </p:nvSpPr>
          <p:spPr>
            <a:xfrm>
              <a:off x="2062518" y="1449131"/>
              <a:ext cx="2779743" cy="1270975"/>
            </a:xfrm>
            <a:prstGeom prst="rect">
              <a:avLst/>
            </a:prstGeom>
            <a:noFill/>
          </p:spPr>
          <p:txBody>
            <a:bodyPr wrap="square" lIns="36000" tIns="0" rIns="0" bIns="0" rtlCol="0" anchor="ctr">
              <a:no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GB" sz="1600" b="1" i="0" u="none" strike="noStrike" kern="1200" cap="none" spc="0" normalizeH="0" baseline="0" noProof="0">
                  <a:ln>
                    <a:noFill/>
                  </a:ln>
                  <a:solidFill>
                    <a:srgbClr val="F8F8F8">
                      <a:lumMod val="25000"/>
                    </a:srgbClr>
                  </a:solidFill>
                  <a:effectLst/>
                  <a:uLnTx/>
                  <a:uFillTx/>
                  <a:latin typeface="Segoe UI"/>
                  <a:ea typeface="+mn-ea"/>
                  <a:cs typeface="+mn-cs"/>
                </a:rPr>
                <a:t> Build &amp; DevOps</a:t>
              </a:r>
            </a:p>
            <a:p>
              <a:pPr marL="180975" marR="0" lvl="0" indent="-180975" algn="l" defTabSz="932742"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GB" sz="1600" b="0" i="0" u="none" strike="noStrike" kern="1200" cap="none" spc="0" normalizeH="0" baseline="0" noProof="0">
                  <a:ln>
                    <a:noFill/>
                  </a:ln>
                  <a:solidFill>
                    <a:srgbClr val="F8F8F8">
                      <a:lumMod val="25000"/>
                    </a:srgbClr>
                  </a:solidFill>
                  <a:effectLst/>
                  <a:uLnTx/>
                  <a:uFillTx/>
                  <a:latin typeface="Segoe UI"/>
                  <a:ea typeface="+mn-ea"/>
                  <a:cs typeface="+mn-cs"/>
                </a:rPr>
                <a:t>Visual Studio Team Services</a:t>
              </a:r>
            </a:p>
            <a:p>
              <a:pPr marL="180975" marR="0" lvl="0" indent="-180975" algn="l" defTabSz="932742"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GB" sz="1600" b="0" i="0" u="none" strike="noStrike" kern="1200" cap="none" spc="0" normalizeH="0" baseline="0" noProof="0">
                  <a:ln>
                    <a:noFill/>
                  </a:ln>
                  <a:solidFill>
                    <a:srgbClr val="F8F8F8">
                      <a:lumMod val="25000"/>
                    </a:srgbClr>
                  </a:solidFill>
                  <a:effectLst/>
                  <a:uLnTx/>
                  <a:uFillTx/>
                  <a:latin typeface="Segoe UI"/>
                  <a:ea typeface="+mn-ea"/>
                  <a:cs typeface="+mn-cs"/>
                </a:rPr>
                <a:t>ARM Templates</a:t>
              </a:r>
            </a:p>
            <a:p>
              <a:pPr marL="180975" marR="0" lvl="0" indent="-180975" algn="l" defTabSz="932742"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GB" sz="1600" b="0" i="0" u="none" strike="noStrike" kern="1200" cap="none" spc="0" normalizeH="0" baseline="0" noProof="0">
                  <a:ln>
                    <a:noFill/>
                  </a:ln>
                  <a:solidFill>
                    <a:srgbClr val="F8F8F8">
                      <a:lumMod val="25000"/>
                    </a:srgbClr>
                  </a:solidFill>
                  <a:effectLst/>
                  <a:uLnTx/>
                  <a:uFillTx/>
                  <a:latin typeface="Segoe UI"/>
                  <a:ea typeface="+mn-ea"/>
                  <a:cs typeface="+mn-cs"/>
                </a:rPr>
                <a:t>Azure </a:t>
              </a:r>
              <a:r>
                <a:rPr kumimoji="0" lang="en-GB" sz="1600" b="0" i="0" u="none" strike="noStrike" kern="1200" cap="none" spc="0" normalizeH="0" baseline="0" noProof="0" err="1">
                  <a:ln>
                    <a:noFill/>
                  </a:ln>
                  <a:solidFill>
                    <a:srgbClr val="F8F8F8">
                      <a:lumMod val="25000"/>
                    </a:srgbClr>
                  </a:solidFill>
                  <a:effectLst/>
                  <a:uLnTx/>
                  <a:uFillTx/>
                  <a:latin typeface="Segoe UI"/>
                  <a:ea typeface="+mn-ea"/>
                  <a:cs typeface="+mn-cs"/>
                </a:rPr>
                <a:t>DevTest</a:t>
              </a:r>
              <a:r>
                <a:rPr kumimoji="0" lang="en-GB" sz="1600" b="0" i="0" u="none" strike="noStrike" kern="1200" cap="none" spc="0" normalizeH="0" baseline="0" noProof="0">
                  <a:ln>
                    <a:noFill/>
                  </a:ln>
                  <a:solidFill>
                    <a:srgbClr val="F8F8F8">
                      <a:lumMod val="25000"/>
                    </a:srgbClr>
                  </a:solidFill>
                  <a:effectLst/>
                  <a:uLnTx/>
                  <a:uFillTx/>
                  <a:latin typeface="Segoe UI"/>
                  <a:ea typeface="+mn-ea"/>
                  <a:cs typeface="+mn-cs"/>
                </a:rPr>
                <a:t> Labs</a:t>
              </a:r>
            </a:p>
          </p:txBody>
        </p:sp>
      </p:grpSp>
      <p:grpSp>
        <p:nvGrpSpPr>
          <p:cNvPr id="25" name="Group 24"/>
          <p:cNvGrpSpPr/>
          <p:nvPr/>
        </p:nvGrpSpPr>
        <p:grpSpPr>
          <a:xfrm>
            <a:off x="991686" y="5441478"/>
            <a:ext cx="3384256" cy="1407824"/>
            <a:chOff x="1294910" y="5545822"/>
            <a:chExt cx="3384256" cy="1407824"/>
          </a:xfrm>
          <a:noFill/>
        </p:grpSpPr>
        <p:pic>
          <p:nvPicPr>
            <p:cNvPr id="15" name="Picture 14"/>
            <p:cNvPicPr>
              <a:picLocks noChangeAspect="1"/>
            </p:cNvPicPr>
            <p:nvPr/>
          </p:nvPicPr>
          <p:blipFill>
            <a:blip r:embed="rId10"/>
            <a:stretch>
              <a:fillRect/>
            </a:stretch>
          </p:blipFill>
          <p:spPr>
            <a:xfrm>
              <a:off x="1294910" y="6305018"/>
              <a:ext cx="648628" cy="648628"/>
            </a:xfrm>
            <a:prstGeom prst="rect">
              <a:avLst/>
            </a:prstGeom>
            <a:grpFill/>
          </p:spPr>
        </p:pic>
        <p:sp>
          <p:nvSpPr>
            <p:cNvPr id="130" name="TextBox 129"/>
            <p:cNvSpPr txBox="1"/>
            <p:nvPr/>
          </p:nvSpPr>
          <p:spPr>
            <a:xfrm>
              <a:off x="2057060" y="5606170"/>
              <a:ext cx="2622106" cy="1244564"/>
            </a:xfrm>
            <a:prstGeom prst="rect">
              <a:avLst/>
            </a:prstGeom>
            <a:grpFill/>
          </p:spPr>
          <p:txBody>
            <a:bodyPr wrap="square" lIns="36000" tIns="0" rIns="0" bIns="0" rtlCol="0" anchor="ctr">
              <a:noAutofit/>
            </a:bodyPr>
            <a:lstStyle>
              <a:defPPr>
                <a:defRPr lang="en-US"/>
              </a:defPPr>
              <a:lvl1pPr marL="180975" indent="-180975">
                <a:lnSpc>
                  <a:spcPct val="90000"/>
                </a:lnSpc>
                <a:spcAft>
                  <a:spcPts val="600"/>
                </a:spcAft>
                <a:buFont typeface="Arial" panose="020B0604020202020204" pitchFamily="34" charset="0"/>
                <a:buChar char="•"/>
                <a:defRPr sz="1600">
                  <a:solidFill>
                    <a:schemeClr val="bg1"/>
                  </a:solidFill>
                </a:defRPr>
              </a:lvl1pPr>
            </a:lstStyle>
            <a:p>
              <a:pPr marL="0" marR="0" lvl="0" indent="0" algn="l" defTabSz="932742" rtl="0" eaLnBrk="1" fontAlgn="auto" latinLnBrk="0" hangingPunct="1">
                <a:lnSpc>
                  <a:spcPct val="90000"/>
                </a:lnSpc>
                <a:spcBef>
                  <a:spcPts val="0"/>
                </a:spcBef>
                <a:spcAft>
                  <a:spcPts val="600"/>
                </a:spcAft>
                <a:buClrTx/>
                <a:buSzTx/>
                <a:buFont typeface="Arial" panose="020B0604020202020204" pitchFamily="34" charset="0"/>
                <a:buNone/>
                <a:tabLst/>
                <a:defRPr/>
              </a:pPr>
              <a:r>
                <a:rPr kumimoji="0" lang="en-GB" sz="1600" b="1" i="0" u="none" strike="noStrike" kern="1200" cap="none" spc="0" normalizeH="0" baseline="0" noProof="0">
                  <a:ln>
                    <a:noFill/>
                  </a:ln>
                  <a:solidFill>
                    <a:srgbClr val="F8F8F8">
                      <a:lumMod val="25000"/>
                    </a:srgbClr>
                  </a:solidFill>
                  <a:effectLst/>
                  <a:uLnTx/>
                  <a:uFillTx/>
                  <a:latin typeface="Segoe UI"/>
                  <a:ea typeface="+mn-ea"/>
                  <a:cs typeface="+mn-cs"/>
                </a:rPr>
                <a:t> Secure</a:t>
              </a:r>
            </a:p>
            <a:p>
              <a:pPr marL="180975" marR="0" lvl="0" indent="-180975" algn="l" defTabSz="932742"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GB" sz="1600" i="0" u="none" strike="noStrike" kern="1200" cap="none" spc="0" normalizeH="0" baseline="0" noProof="0">
                  <a:ln>
                    <a:noFill/>
                  </a:ln>
                  <a:solidFill>
                    <a:srgbClr val="F8F8F8">
                      <a:lumMod val="25000"/>
                    </a:srgbClr>
                  </a:solidFill>
                  <a:effectLst/>
                  <a:uLnTx/>
                  <a:uFillTx/>
                  <a:latin typeface="Segoe UI"/>
                  <a:ea typeface="+mn-ea"/>
                  <a:cs typeface="+mn-cs"/>
                </a:rPr>
                <a:t>Azure Security Centre</a:t>
              </a:r>
            </a:p>
            <a:p>
              <a:pPr marL="180975" marR="0" lvl="0" indent="-180975" algn="l" defTabSz="932742"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GB" sz="1600" b="0" i="0" u="none" strike="noStrike" kern="1200" cap="none" spc="0" normalizeH="0" baseline="0" noProof="0">
                  <a:ln>
                    <a:noFill/>
                  </a:ln>
                  <a:solidFill>
                    <a:srgbClr val="F8F8F8">
                      <a:lumMod val="25000"/>
                    </a:srgbClr>
                  </a:solidFill>
                  <a:effectLst/>
                  <a:uLnTx/>
                  <a:uFillTx/>
                  <a:latin typeface="Segoe UI"/>
                  <a:ea typeface="+mn-ea"/>
                  <a:cs typeface="+mn-cs"/>
                </a:rPr>
                <a:t>Azure Key-vault</a:t>
              </a:r>
            </a:p>
            <a:p>
              <a:pPr marL="180975" marR="0" lvl="0" indent="-180975" algn="l" defTabSz="932742"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GB" sz="1600" b="0" i="0" u="none" strike="noStrike" kern="1200" cap="none" spc="0" normalizeH="0" baseline="0" noProof="0">
                  <a:ln>
                    <a:noFill/>
                  </a:ln>
                  <a:solidFill>
                    <a:srgbClr val="F8F8F8">
                      <a:lumMod val="25000"/>
                    </a:srgbClr>
                  </a:solidFill>
                  <a:effectLst/>
                  <a:uLnTx/>
                  <a:uFillTx/>
                  <a:latin typeface="Segoe UI"/>
                  <a:ea typeface="+mn-ea"/>
                  <a:cs typeface="+mn-cs"/>
                </a:rPr>
                <a:t>Network Security Groups</a:t>
              </a:r>
            </a:p>
          </p:txBody>
        </p:sp>
        <p:pic>
          <p:nvPicPr>
            <p:cNvPr id="19" name="Picture 18"/>
            <p:cNvPicPr>
              <a:picLocks noChangeAspect="1"/>
            </p:cNvPicPr>
            <p:nvPr/>
          </p:nvPicPr>
          <p:blipFill>
            <a:blip r:embed="rId11"/>
            <a:stretch>
              <a:fillRect/>
            </a:stretch>
          </p:blipFill>
          <p:spPr>
            <a:xfrm>
              <a:off x="1310498" y="5545822"/>
              <a:ext cx="617453" cy="617453"/>
            </a:xfrm>
            <a:prstGeom prst="rect">
              <a:avLst/>
            </a:prstGeom>
            <a:grpFill/>
          </p:spPr>
        </p:pic>
      </p:grpSp>
      <p:grpSp>
        <p:nvGrpSpPr>
          <p:cNvPr id="26" name="Group 25"/>
          <p:cNvGrpSpPr/>
          <p:nvPr/>
        </p:nvGrpSpPr>
        <p:grpSpPr>
          <a:xfrm>
            <a:off x="998050" y="3497262"/>
            <a:ext cx="2959410" cy="1339974"/>
            <a:chOff x="1301274" y="3641278"/>
            <a:chExt cx="2959410" cy="1339974"/>
          </a:xfrm>
        </p:grpSpPr>
        <p:sp>
          <p:nvSpPr>
            <p:cNvPr id="138" name="TextBox 137"/>
            <p:cNvSpPr txBox="1"/>
            <p:nvPr/>
          </p:nvSpPr>
          <p:spPr>
            <a:xfrm>
              <a:off x="2057060" y="3702873"/>
              <a:ext cx="2203624" cy="1199588"/>
            </a:xfrm>
            <a:prstGeom prst="rect">
              <a:avLst/>
            </a:prstGeom>
            <a:noFill/>
          </p:spPr>
          <p:txBody>
            <a:bodyPr wrap="square" lIns="36000" tIns="0" rIns="0" bIns="0" rtlCol="0" anchor="ctr">
              <a:noAutofit/>
            </a:bodyPr>
            <a:lstStyle>
              <a:defPPr>
                <a:defRPr lang="en-US"/>
              </a:defPPr>
              <a:lvl1pPr marL="180975" indent="-180975">
                <a:lnSpc>
                  <a:spcPct val="90000"/>
                </a:lnSpc>
                <a:spcAft>
                  <a:spcPts val="600"/>
                </a:spcAft>
                <a:buFont typeface="Arial" panose="020B0604020202020204" pitchFamily="34" charset="0"/>
                <a:buChar char="•"/>
                <a:defRPr sz="1600">
                  <a:solidFill>
                    <a:schemeClr val="bg1"/>
                  </a:solidFill>
                </a:defRPr>
              </a:lvl1pPr>
            </a:lstStyle>
            <a:p>
              <a:pPr marL="0" marR="0" lvl="0" indent="0" algn="l" defTabSz="932742" rtl="0" eaLnBrk="1" fontAlgn="auto" latinLnBrk="0" hangingPunct="1">
                <a:lnSpc>
                  <a:spcPct val="90000"/>
                </a:lnSpc>
                <a:spcBef>
                  <a:spcPts val="0"/>
                </a:spcBef>
                <a:spcAft>
                  <a:spcPts val="600"/>
                </a:spcAft>
                <a:buClrTx/>
                <a:buSzTx/>
                <a:buFont typeface="Arial" panose="020B0604020202020204" pitchFamily="34" charset="0"/>
                <a:buNone/>
                <a:tabLst/>
                <a:defRPr/>
              </a:pPr>
              <a:r>
                <a:rPr kumimoji="0" lang="en-GB" sz="1600" b="1" i="0" u="none" strike="noStrike" kern="1200" cap="none" spc="0" normalizeH="0" baseline="0" noProof="0">
                  <a:ln>
                    <a:noFill/>
                  </a:ln>
                  <a:solidFill>
                    <a:srgbClr val="F8F8F8">
                      <a:lumMod val="25000"/>
                    </a:srgbClr>
                  </a:solidFill>
                  <a:effectLst/>
                  <a:uLnTx/>
                  <a:uFillTx/>
                  <a:latin typeface="Segoe UI"/>
                  <a:ea typeface="+mn-ea"/>
                  <a:cs typeface="+mn-cs"/>
                </a:rPr>
                <a:t> Govern</a:t>
              </a:r>
            </a:p>
            <a:p>
              <a:pPr marL="180975" marR="0" lvl="0" indent="-180975" algn="l" defTabSz="932742"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GB" sz="1600" b="0" i="0" u="none" strike="noStrike" kern="1200" cap="none" spc="0" normalizeH="0" baseline="0" noProof="0">
                  <a:ln>
                    <a:noFill/>
                  </a:ln>
                  <a:solidFill>
                    <a:srgbClr val="F8F8F8">
                      <a:lumMod val="25000"/>
                    </a:srgbClr>
                  </a:solidFill>
                  <a:effectLst/>
                  <a:uLnTx/>
                  <a:uFillTx/>
                  <a:latin typeface="Segoe UI"/>
                  <a:ea typeface="+mn-ea"/>
                  <a:cs typeface="+mn-cs"/>
                </a:rPr>
                <a:t>Billing Hub</a:t>
              </a:r>
            </a:p>
            <a:p>
              <a:pPr marL="180975" marR="0" lvl="0" indent="-180975" algn="l" defTabSz="932742"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GB" sz="1600" b="0" i="0" u="none" strike="noStrike" kern="1200" cap="none" spc="0" normalizeH="0" baseline="0" noProof="0">
                  <a:ln>
                    <a:noFill/>
                  </a:ln>
                  <a:solidFill>
                    <a:srgbClr val="F8F8F8">
                      <a:lumMod val="25000"/>
                    </a:srgbClr>
                  </a:solidFill>
                  <a:effectLst/>
                  <a:uLnTx/>
                  <a:uFillTx/>
                  <a:latin typeface="Segoe UI"/>
                  <a:ea typeface="+mn-ea"/>
                  <a:cs typeface="+mn-cs"/>
                </a:rPr>
                <a:t>Resource Policies</a:t>
              </a:r>
            </a:p>
            <a:p>
              <a:pPr marL="180975" marR="0" lvl="0" indent="-180975" algn="l" defTabSz="932742"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GB" sz="1600" b="0" i="0" u="none" strike="noStrike" kern="1200" cap="none" spc="0" normalizeH="0" baseline="0" noProof="0">
                  <a:ln>
                    <a:noFill/>
                  </a:ln>
                  <a:solidFill>
                    <a:srgbClr val="F8F8F8">
                      <a:lumMod val="25000"/>
                    </a:srgbClr>
                  </a:solidFill>
                  <a:effectLst/>
                  <a:uLnTx/>
                  <a:uFillTx/>
                  <a:latin typeface="Segoe UI"/>
                  <a:ea typeface="+mn-ea"/>
                  <a:cs typeface="+mn-cs"/>
                </a:rPr>
                <a:t>Azure Advisor</a:t>
              </a:r>
            </a:p>
          </p:txBody>
        </p:sp>
        <p:pic>
          <p:nvPicPr>
            <p:cNvPr id="4" name="Picture 3"/>
            <p:cNvPicPr>
              <a:picLocks noChangeAspect="1"/>
            </p:cNvPicPr>
            <p:nvPr/>
          </p:nvPicPr>
          <p:blipFill>
            <a:blip r:embed="rId12"/>
            <a:stretch>
              <a:fillRect/>
            </a:stretch>
          </p:blipFill>
          <p:spPr>
            <a:xfrm>
              <a:off x="1312022" y="4345742"/>
              <a:ext cx="614405" cy="635510"/>
            </a:xfrm>
            <a:prstGeom prst="rect">
              <a:avLst/>
            </a:prstGeom>
          </p:spPr>
        </p:pic>
        <p:pic>
          <p:nvPicPr>
            <p:cNvPr id="6" name="Picture 5"/>
            <p:cNvPicPr>
              <a:picLocks noChangeAspect="1"/>
            </p:cNvPicPr>
            <p:nvPr/>
          </p:nvPicPr>
          <p:blipFill>
            <a:blip r:embed="rId13"/>
            <a:stretch>
              <a:fillRect/>
            </a:stretch>
          </p:blipFill>
          <p:spPr>
            <a:xfrm>
              <a:off x="1301274" y="3641278"/>
              <a:ext cx="635900" cy="635900"/>
            </a:xfrm>
            <a:prstGeom prst="rect">
              <a:avLst/>
            </a:prstGeom>
          </p:spPr>
        </p:pic>
      </p:grpSp>
      <p:grpSp>
        <p:nvGrpSpPr>
          <p:cNvPr id="20" name="Group 19"/>
          <p:cNvGrpSpPr/>
          <p:nvPr/>
        </p:nvGrpSpPr>
        <p:grpSpPr>
          <a:xfrm>
            <a:off x="8651573" y="1381549"/>
            <a:ext cx="2849326" cy="1274982"/>
            <a:chOff x="8674607" y="1482047"/>
            <a:chExt cx="2849326" cy="1274982"/>
          </a:xfrm>
          <a:noFill/>
        </p:grpSpPr>
        <p:sp>
          <p:nvSpPr>
            <p:cNvPr id="158" name="TextBox 157"/>
            <p:cNvSpPr txBox="1"/>
            <p:nvPr/>
          </p:nvSpPr>
          <p:spPr>
            <a:xfrm>
              <a:off x="8674607" y="1548888"/>
              <a:ext cx="2813472" cy="1208141"/>
            </a:xfrm>
            <a:prstGeom prst="rect">
              <a:avLst/>
            </a:prstGeom>
            <a:grpFill/>
          </p:spPr>
          <p:txBody>
            <a:bodyPr wrap="square" lIns="36000" tIns="0" rIns="0" bIns="0" rtlCol="0" anchor="ctr">
              <a:noAutofit/>
            </a:bodyPr>
            <a:lstStyle>
              <a:defPPr>
                <a:defRPr lang="en-US"/>
              </a:defPPr>
              <a:lvl1pPr marL="180975" indent="-180975">
                <a:lnSpc>
                  <a:spcPct val="90000"/>
                </a:lnSpc>
                <a:spcAft>
                  <a:spcPts val="600"/>
                </a:spcAft>
                <a:buFont typeface="Arial" panose="020B0604020202020204" pitchFamily="34" charset="0"/>
                <a:buChar char="•"/>
                <a:defRPr sz="1600">
                  <a:solidFill>
                    <a:schemeClr val="bg1"/>
                  </a:solidFill>
                </a:defRPr>
              </a:lvl1pPr>
            </a:lstStyle>
            <a:p>
              <a:pPr marL="0" marR="0" lvl="0" indent="0" algn="l" defTabSz="932742" rtl="0" eaLnBrk="1" fontAlgn="auto" latinLnBrk="0" hangingPunct="1">
                <a:lnSpc>
                  <a:spcPct val="90000"/>
                </a:lnSpc>
                <a:spcBef>
                  <a:spcPts val="0"/>
                </a:spcBef>
                <a:spcAft>
                  <a:spcPts val="600"/>
                </a:spcAft>
                <a:buClrTx/>
                <a:buSzTx/>
                <a:buFont typeface="Arial" panose="020B0604020202020204" pitchFamily="34" charset="0"/>
                <a:buNone/>
                <a:tabLst/>
                <a:defRPr/>
              </a:pPr>
              <a:r>
                <a:rPr kumimoji="0" lang="en-GB" sz="1600" b="1" i="0" u="none" strike="noStrike" kern="1200" cap="none" spc="0" normalizeH="0" baseline="0" noProof="0">
                  <a:ln>
                    <a:noFill/>
                  </a:ln>
                  <a:solidFill>
                    <a:srgbClr val="F8F8F8">
                      <a:lumMod val="25000"/>
                    </a:srgbClr>
                  </a:solidFill>
                  <a:effectLst/>
                  <a:uLnTx/>
                  <a:uFillTx/>
                  <a:latin typeface="Segoe UI"/>
                  <a:ea typeface="+mn-ea"/>
                  <a:cs typeface="+mn-cs"/>
                </a:rPr>
                <a:t> Configure</a:t>
              </a:r>
            </a:p>
            <a:p>
              <a:pPr marL="180975" marR="0" lvl="0" indent="-180975" algn="l" defTabSz="932742"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GB" sz="1600" b="0" i="0" u="none" strike="noStrike" kern="1200" cap="none" spc="0" normalizeH="0" baseline="0" noProof="0">
                  <a:ln>
                    <a:noFill/>
                  </a:ln>
                  <a:solidFill>
                    <a:srgbClr val="F8F8F8">
                      <a:lumMod val="25000"/>
                    </a:srgbClr>
                  </a:solidFill>
                  <a:effectLst/>
                  <a:uLnTx/>
                  <a:uFillTx/>
                  <a:latin typeface="Segoe UI"/>
                  <a:ea typeface="+mn-ea"/>
                  <a:cs typeface="+mn-cs"/>
                </a:rPr>
                <a:t>Azure Automation</a:t>
              </a:r>
            </a:p>
            <a:p>
              <a:pPr marL="180975" marR="0" lvl="0" indent="-180975" algn="l" defTabSz="932742"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GB" sz="1600" b="0" i="0" u="none" strike="noStrike" kern="1200" cap="none" spc="0" normalizeH="0" baseline="0" noProof="0">
                  <a:ln>
                    <a:noFill/>
                  </a:ln>
                  <a:solidFill>
                    <a:srgbClr val="F8F8F8">
                      <a:lumMod val="25000"/>
                    </a:srgbClr>
                  </a:solidFill>
                  <a:effectLst/>
                  <a:uLnTx/>
                  <a:uFillTx/>
                  <a:latin typeface="Segoe UI"/>
                  <a:ea typeface="+mn-ea"/>
                  <a:cs typeface="+mn-cs"/>
                </a:rPr>
                <a:t>Desired State Config</a:t>
              </a:r>
            </a:p>
            <a:p>
              <a:pPr marL="180975" marR="0" lvl="0" indent="-180975" algn="l" defTabSz="932742"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GB" sz="1600" b="0" i="0" u="none" strike="noStrike" kern="1200" cap="none" spc="0" normalizeH="0" baseline="0" noProof="0">
                  <a:ln>
                    <a:noFill/>
                  </a:ln>
                  <a:solidFill>
                    <a:srgbClr val="F8F8F8">
                      <a:lumMod val="25000"/>
                    </a:srgbClr>
                  </a:solidFill>
                  <a:effectLst/>
                  <a:uLnTx/>
                  <a:uFillTx/>
                  <a:latin typeface="Segoe UI"/>
                  <a:ea typeface="+mn-ea"/>
                  <a:cs typeface="+mn-cs"/>
                </a:rPr>
                <a:t>ARM Templates</a:t>
              </a:r>
            </a:p>
          </p:txBody>
        </p:sp>
        <p:pic>
          <p:nvPicPr>
            <p:cNvPr id="11" name="Picture 10"/>
            <p:cNvPicPr>
              <a:picLocks noChangeAspect="1"/>
            </p:cNvPicPr>
            <p:nvPr/>
          </p:nvPicPr>
          <p:blipFill>
            <a:blip r:embed="rId14"/>
            <a:stretch>
              <a:fillRect/>
            </a:stretch>
          </p:blipFill>
          <p:spPr>
            <a:xfrm>
              <a:off x="10999154" y="2184492"/>
              <a:ext cx="506852" cy="506852"/>
            </a:xfrm>
            <a:prstGeom prst="rect">
              <a:avLst/>
            </a:prstGeom>
            <a:grpFill/>
          </p:spPr>
        </p:pic>
        <p:pic>
          <p:nvPicPr>
            <p:cNvPr id="12" name="Picture 11"/>
            <p:cNvPicPr>
              <a:picLocks noChangeAspect="1"/>
            </p:cNvPicPr>
            <p:nvPr/>
          </p:nvPicPr>
          <p:blipFill>
            <a:blip r:embed="rId15"/>
            <a:stretch>
              <a:fillRect/>
            </a:stretch>
          </p:blipFill>
          <p:spPr>
            <a:xfrm>
              <a:off x="10945374" y="1482047"/>
              <a:ext cx="578559" cy="578559"/>
            </a:xfrm>
            <a:prstGeom prst="rect">
              <a:avLst/>
            </a:prstGeom>
            <a:grpFill/>
          </p:spPr>
        </p:pic>
      </p:grpSp>
    </p:spTree>
    <p:extLst>
      <p:ext uri="{BB962C8B-B14F-4D97-AF65-F5344CB8AC3E}">
        <p14:creationId xmlns:p14="http://schemas.microsoft.com/office/powerpoint/2010/main" val="4023794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500"/>
                                        <p:tgtEl>
                                          <p:spTgt spid="2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fade">
                                      <p:cBhvr>
                                        <p:cTn id="22" dur="500"/>
                                        <p:tgtEl>
                                          <p:spTgt spid="2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fade">
                                      <p:cBhvr>
                                        <p:cTn id="27" dur="500"/>
                                        <p:tgtEl>
                                          <p:spTgt spid="2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6"/>
                                        </p:tgtEl>
                                        <p:attrNameLst>
                                          <p:attrName>style.visibility</p:attrName>
                                        </p:attrNameLst>
                                      </p:cBhvr>
                                      <p:to>
                                        <p:strVal val="visible"/>
                                      </p:to>
                                    </p:set>
                                    <p:animEffect transition="in" filter="fade">
                                      <p:cBhvr>
                                        <p:cTn id="32"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BE907F-49E2-4189-92D3-40DE48A307E6}"/>
              </a:ext>
            </a:extLst>
          </p:cNvPr>
          <p:cNvSpPr>
            <a:spLocks noGrp="1"/>
          </p:cNvSpPr>
          <p:nvPr>
            <p:ph type="title"/>
          </p:nvPr>
        </p:nvSpPr>
        <p:spPr/>
        <p:txBody>
          <a:bodyPr/>
          <a:lstStyle/>
          <a:p>
            <a:r>
              <a:rPr lang="en-GB"/>
              <a:t>Complementary Services</a:t>
            </a:r>
          </a:p>
        </p:txBody>
      </p:sp>
      <p:grpSp>
        <p:nvGrpSpPr>
          <p:cNvPr id="50" name="Group 49">
            <a:extLst>
              <a:ext uri="{FF2B5EF4-FFF2-40B4-BE49-F238E27FC236}">
                <a16:creationId xmlns:a16="http://schemas.microsoft.com/office/drawing/2014/main" id="{CDC1412D-E255-469F-9372-DF2C2622FC2B}"/>
              </a:ext>
            </a:extLst>
          </p:cNvPr>
          <p:cNvGrpSpPr/>
          <p:nvPr/>
        </p:nvGrpSpPr>
        <p:grpSpPr>
          <a:xfrm>
            <a:off x="5176323" y="5439163"/>
            <a:ext cx="1617879" cy="1382478"/>
            <a:chOff x="2032718" y="1516619"/>
            <a:chExt cx="1617879" cy="1382478"/>
          </a:xfrm>
        </p:grpSpPr>
        <p:pic>
          <p:nvPicPr>
            <p:cNvPr id="7" name="Graphic 6">
              <a:extLst>
                <a:ext uri="{FF2B5EF4-FFF2-40B4-BE49-F238E27FC236}">
                  <a16:creationId xmlns:a16="http://schemas.microsoft.com/office/drawing/2014/main" id="{4CC67D2A-36CC-438F-B15D-BEFA399A828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98657" y="1516619"/>
              <a:ext cx="1240628" cy="1240628"/>
            </a:xfrm>
            <a:prstGeom prst="rect">
              <a:avLst/>
            </a:prstGeom>
          </p:spPr>
        </p:pic>
        <p:sp>
          <p:nvSpPr>
            <p:cNvPr id="45" name="TextBox 44">
              <a:extLst>
                <a:ext uri="{FF2B5EF4-FFF2-40B4-BE49-F238E27FC236}">
                  <a16:creationId xmlns:a16="http://schemas.microsoft.com/office/drawing/2014/main" id="{4AAEBC19-4645-49C7-9F15-1CDD139D9314}"/>
                </a:ext>
              </a:extLst>
            </p:cNvPr>
            <p:cNvSpPr txBox="1"/>
            <p:nvPr/>
          </p:nvSpPr>
          <p:spPr>
            <a:xfrm>
              <a:off x="2032718" y="2326633"/>
              <a:ext cx="1617879" cy="572464"/>
            </a:xfrm>
            <a:prstGeom prst="rect">
              <a:avLst/>
            </a:prstGeom>
            <a:noFill/>
          </p:spPr>
          <p:txBody>
            <a:bodyPr wrap="none" lIns="182880" tIns="146304" rIns="182880" bIns="146304" rtlCol="0">
              <a:spAutoFit/>
            </a:bodyPr>
            <a:lstStyle/>
            <a:p>
              <a:pPr algn="ctr">
                <a:lnSpc>
                  <a:spcPct val="90000"/>
                </a:lnSpc>
                <a:spcAft>
                  <a:spcPts val="600"/>
                </a:spcAft>
              </a:pPr>
              <a:r>
                <a:rPr lang="en-GB" sz="2000">
                  <a:gradFill>
                    <a:gsLst>
                      <a:gs pos="2917">
                        <a:schemeClr val="tx1"/>
                      </a:gs>
                      <a:gs pos="30000">
                        <a:schemeClr val="tx1"/>
                      </a:gs>
                    </a:gsLst>
                    <a:lin ang="5400000" scaled="0"/>
                  </a:gradFill>
                </a:rPr>
                <a:t>Azure CDN</a:t>
              </a:r>
            </a:p>
          </p:txBody>
        </p:sp>
      </p:grpSp>
      <p:grpSp>
        <p:nvGrpSpPr>
          <p:cNvPr id="49" name="Group 48">
            <a:extLst>
              <a:ext uri="{FF2B5EF4-FFF2-40B4-BE49-F238E27FC236}">
                <a16:creationId xmlns:a16="http://schemas.microsoft.com/office/drawing/2014/main" id="{BC7D16A3-8D6F-4B28-8C5D-7C7939909DFA}"/>
              </a:ext>
            </a:extLst>
          </p:cNvPr>
          <p:cNvGrpSpPr/>
          <p:nvPr/>
        </p:nvGrpSpPr>
        <p:grpSpPr>
          <a:xfrm>
            <a:off x="9437234" y="2961831"/>
            <a:ext cx="1731179" cy="1354696"/>
            <a:chOff x="1658138" y="3383310"/>
            <a:chExt cx="1731179" cy="1354696"/>
          </a:xfrm>
        </p:grpSpPr>
        <p:pic>
          <p:nvPicPr>
            <p:cNvPr id="11" name="Graphic 10">
              <a:extLst>
                <a:ext uri="{FF2B5EF4-FFF2-40B4-BE49-F238E27FC236}">
                  <a16:creationId xmlns:a16="http://schemas.microsoft.com/office/drawing/2014/main" id="{5C3379BB-4BE1-42B0-BD46-D3A40C31329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069579" y="3383310"/>
              <a:ext cx="908298" cy="908298"/>
            </a:xfrm>
            <a:prstGeom prst="rect">
              <a:avLst/>
            </a:prstGeom>
          </p:spPr>
        </p:pic>
        <p:sp>
          <p:nvSpPr>
            <p:cNvPr id="46" name="TextBox 45">
              <a:extLst>
                <a:ext uri="{FF2B5EF4-FFF2-40B4-BE49-F238E27FC236}">
                  <a16:creationId xmlns:a16="http://schemas.microsoft.com/office/drawing/2014/main" id="{164A1D97-022D-42A7-BE58-53EFF329E985}"/>
                </a:ext>
              </a:extLst>
            </p:cNvPr>
            <p:cNvSpPr txBox="1"/>
            <p:nvPr/>
          </p:nvSpPr>
          <p:spPr>
            <a:xfrm>
              <a:off x="1658138" y="4165542"/>
              <a:ext cx="1731179" cy="572464"/>
            </a:xfrm>
            <a:prstGeom prst="rect">
              <a:avLst/>
            </a:prstGeom>
            <a:noFill/>
          </p:spPr>
          <p:txBody>
            <a:bodyPr wrap="none" lIns="182880" tIns="146304" rIns="182880" bIns="146304" rtlCol="0">
              <a:spAutoFit/>
            </a:bodyPr>
            <a:lstStyle/>
            <a:p>
              <a:pPr algn="ctr">
                <a:lnSpc>
                  <a:spcPct val="90000"/>
                </a:lnSpc>
                <a:spcAft>
                  <a:spcPts val="600"/>
                </a:spcAft>
              </a:pPr>
              <a:r>
                <a:rPr lang="en-GB" sz="2000" err="1">
                  <a:gradFill>
                    <a:gsLst>
                      <a:gs pos="2917">
                        <a:schemeClr val="tx1"/>
                      </a:gs>
                      <a:gs pos="30000">
                        <a:schemeClr val="tx1"/>
                      </a:gs>
                    </a:gsLst>
                    <a:lin ang="5400000" scaled="0"/>
                  </a:gradFill>
                </a:rPr>
                <a:t>Redis</a:t>
              </a:r>
              <a:r>
                <a:rPr lang="en-GB" sz="2000">
                  <a:gradFill>
                    <a:gsLst>
                      <a:gs pos="2917">
                        <a:schemeClr val="tx1"/>
                      </a:gs>
                      <a:gs pos="30000">
                        <a:schemeClr val="tx1"/>
                      </a:gs>
                    </a:gsLst>
                    <a:lin ang="5400000" scaled="0"/>
                  </a:gradFill>
                </a:rPr>
                <a:t> Cache</a:t>
              </a:r>
            </a:p>
          </p:txBody>
        </p:sp>
      </p:grpSp>
      <p:grpSp>
        <p:nvGrpSpPr>
          <p:cNvPr id="48" name="Group 47">
            <a:extLst>
              <a:ext uri="{FF2B5EF4-FFF2-40B4-BE49-F238E27FC236}">
                <a16:creationId xmlns:a16="http://schemas.microsoft.com/office/drawing/2014/main" id="{5ED7B30F-DF04-43D8-883F-E5B0C05E1379}"/>
              </a:ext>
            </a:extLst>
          </p:cNvPr>
          <p:cNvGrpSpPr/>
          <p:nvPr/>
        </p:nvGrpSpPr>
        <p:grpSpPr>
          <a:xfrm>
            <a:off x="941064" y="2957298"/>
            <a:ext cx="1838901" cy="1617926"/>
            <a:chOff x="2339520" y="4720421"/>
            <a:chExt cx="1838901" cy="1617926"/>
          </a:xfrm>
        </p:grpSpPr>
        <p:pic>
          <p:nvPicPr>
            <p:cNvPr id="13" name="Graphic 12">
              <a:extLst>
                <a:ext uri="{FF2B5EF4-FFF2-40B4-BE49-F238E27FC236}">
                  <a16:creationId xmlns:a16="http://schemas.microsoft.com/office/drawing/2014/main" id="{E168D5B3-8FCD-43AC-A36D-8A936A91760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718971" y="4720421"/>
              <a:ext cx="1080000" cy="1080000"/>
            </a:xfrm>
            <a:prstGeom prst="rect">
              <a:avLst/>
            </a:prstGeom>
          </p:spPr>
        </p:pic>
        <p:sp>
          <p:nvSpPr>
            <p:cNvPr id="47" name="TextBox 46">
              <a:extLst>
                <a:ext uri="{FF2B5EF4-FFF2-40B4-BE49-F238E27FC236}">
                  <a16:creationId xmlns:a16="http://schemas.microsoft.com/office/drawing/2014/main" id="{988E7EC2-EEED-4042-B54D-D4D01AD64252}"/>
                </a:ext>
              </a:extLst>
            </p:cNvPr>
            <p:cNvSpPr txBox="1"/>
            <p:nvPr/>
          </p:nvSpPr>
          <p:spPr>
            <a:xfrm>
              <a:off x="2339520" y="5765883"/>
              <a:ext cx="1838901" cy="572464"/>
            </a:xfrm>
            <a:prstGeom prst="rect">
              <a:avLst/>
            </a:prstGeom>
            <a:noFill/>
          </p:spPr>
          <p:txBody>
            <a:bodyPr wrap="none" lIns="182880" tIns="146304" rIns="182880" bIns="146304" rtlCol="0">
              <a:spAutoFit/>
            </a:bodyPr>
            <a:lstStyle/>
            <a:p>
              <a:pPr algn="ctr">
                <a:lnSpc>
                  <a:spcPct val="90000"/>
                </a:lnSpc>
                <a:spcAft>
                  <a:spcPts val="600"/>
                </a:spcAft>
              </a:pPr>
              <a:r>
                <a:rPr lang="en-GB" sz="2000">
                  <a:gradFill>
                    <a:gsLst>
                      <a:gs pos="2917">
                        <a:schemeClr val="tx1"/>
                      </a:gs>
                      <a:gs pos="30000">
                        <a:schemeClr val="tx1"/>
                      </a:gs>
                    </a:gsLst>
                    <a:lin ang="5400000" scaled="0"/>
                  </a:gradFill>
                </a:rPr>
                <a:t>Azure Search</a:t>
              </a:r>
            </a:p>
          </p:txBody>
        </p:sp>
      </p:grpSp>
      <p:grpSp>
        <p:nvGrpSpPr>
          <p:cNvPr id="57" name="Group 56">
            <a:extLst>
              <a:ext uri="{FF2B5EF4-FFF2-40B4-BE49-F238E27FC236}">
                <a16:creationId xmlns:a16="http://schemas.microsoft.com/office/drawing/2014/main" id="{99EB13F4-350B-461C-95FD-80DD221CCD6A}"/>
              </a:ext>
            </a:extLst>
          </p:cNvPr>
          <p:cNvGrpSpPr/>
          <p:nvPr/>
        </p:nvGrpSpPr>
        <p:grpSpPr>
          <a:xfrm>
            <a:off x="7859397" y="4670995"/>
            <a:ext cx="2124749" cy="1377767"/>
            <a:chOff x="5828749" y="5219380"/>
            <a:chExt cx="2124749" cy="1377767"/>
          </a:xfrm>
        </p:grpSpPr>
        <p:pic>
          <p:nvPicPr>
            <p:cNvPr id="17" name="Graphic 16">
              <a:extLst>
                <a:ext uri="{FF2B5EF4-FFF2-40B4-BE49-F238E27FC236}">
                  <a16:creationId xmlns:a16="http://schemas.microsoft.com/office/drawing/2014/main" id="{BBE9CD19-9A84-45F0-93EC-36199D346BB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440316" y="5219380"/>
              <a:ext cx="901614" cy="901614"/>
            </a:xfrm>
            <a:prstGeom prst="rect">
              <a:avLst/>
            </a:prstGeom>
          </p:spPr>
        </p:pic>
        <p:sp>
          <p:nvSpPr>
            <p:cNvPr id="51" name="TextBox 50">
              <a:extLst>
                <a:ext uri="{FF2B5EF4-FFF2-40B4-BE49-F238E27FC236}">
                  <a16:creationId xmlns:a16="http://schemas.microsoft.com/office/drawing/2014/main" id="{C4E374F9-1F01-49FE-B5B6-4661B9C38E79}"/>
                </a:ext>
              </a:extLst>
            </p:cNvPr>
            <p:cNvSpPr txBox="1"/>
            <p:nvPr/>
          </p:nvSpPr>
          <p:spPr>
            <a:xfrm>
              <a:off x="5828749" y="6024683"/>
              <a:ext cx="2124749" cy="572464"/>
            </a:xfrm>
            <a:prstGeom prst="rect">
              <a:avLst/>
            </a:prstGeom>
            <a:noFill/>
          </p:spPr>
          <p:txBody>
            <a:bodyPr wrap="none" lIns="182880" tIns="146304" rIns="182880" bIns="146304" rtlCol="0">
              <a:spAutoFit/>
            </a:bodyPr>
            <a:lstStyle/>
            <a:p>
              <a:pPr algn="ctr">
                <a:lnSpc>
                  <a:spcPct val="90000"/>
                </a:lnSpc>
                <a:spcAft>
                  <a:spcPts val="600"/>
                </a:spcAft>
              </a:pPr>
              <a:r>
                <a:rPr lang="en-GB" sz="2000">
                  <a:gradFill>
                    <a:gsLst>
                      <a:gs pos="2917">
                        <a:schemeClr val="tx1"/>
                      </a:gs>
                      <a:gs pos="30000">
                        <a:schemeClr val="tx1"/>
                      </a:gs>
                    </a:gsLst>
                    <a:lin ang="5400000" scaled="0"/>
                  </a:gradFill>
                </a:rPr>
                <a:t>Traffic Manager</a:t>
              </a:r>
            </a:p>
          </p:txBody>
        </p:sp>
      </p:grpSp>
      <p:grpSp>
        <p:nvGrpSpPr>
          <p:cNvPr id="56" name="Group 55">
            <a:extLst>
              <a:ext uri="{FF2B5EF4-FFF2-40B4-BE49-F238E27FC236}">
                <a16:creationId xmlns:a16="http://schemas.microsoft.com/office/drawing/2014/main" id="{9296E991-5FB0-4C59-8CB1-7BDA33F5E652}"/>
              </a:ext>
            </a:extLst>
          </p:cNvPr>
          <p:cNvGrpSpPr/>
          <p:nvPr/>
        </p:nvGrpSpPr>
        <p:grpSpPr>
          <a:xfrm>
            <a:off x="2456189" y="4670995"/>
            <a:ext cx="1654940" cy="1922611"/>
            <a:chOff x="8739078" y="3564656"/>
            <a:chExt cx="1654940" cy="1922611"/>
          </a:xfrm>
        </p:grpSpPr>
        <p:pic>
          <p:nvPicPr>
            <p:cNvPr id="15" name="Graphic 14">
              <a:extLst>
                <a:ext uri="{FF2B5EF4-FFF2-40B4-BE49-F238E27FC236}">
                  <a16:creationId xmlns:a16="http://schemas.microsoft.com/office/drawing/2014/main" id="{97CAB6A1-231F-4BBC-83C9-5861AFCFCDAF}"/>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026549" y="3564656"/>
              <a:ext cx="1080000" cy="1080000"/>
            </a:xfrm>
            <a:prstGeom prst="rect">
              <a:avLst/>
            </a:prstGeom>
          </p:spPr>
        </p:pic>
        <p:sp>
          <p:nvSpPr>
            <p:cNvPr id="52" name="TextBox 51">
              <a:extLst>
                <a:ext uri="{FF2B5EF4-FFF2-40B4-BE49-F238E27FC236}">
                  <a16:creationId xmlns:a16="http://schemas.microsoft.com/office/drawing/2014/main" id="{EDB8391F-F86F-44F1-A86D-6176EB76B8B3}"/>
                </a:ext>
              </a:extLst>
            </p:cNvPr>
            <p:cNvSpPr txBox="1"/>
            <p:nvPr/>
          </p:nvSpPr>
          <p:spPr>
            <a:xfrm>
              <a:off x="8739078" y="4560860"/>
              <a:ext cx="1654940" cy="926407"/>
            </a:xfrm>
            <a:prstGeom prst="rect">
              <a:avLst/>
            </a:prstGeom>
            <a:noFill/>
          </p:spPr>
          <p:txBody>
            <a:bodyPr wrap="none" lIns="182880" tIns="146304" rIns="182880" bIns="146304" rtlCol="0">
              <a:spAutoFit/>
            </a:bodyPr>
            <a:lstStyle/>
            <a:p>
              <a:pPr algn="ctr">
                <a:lnSpc>
                  <a:spcPct val="90000"/>
                </a:lnSpc>
                <a:spcAft>
                  <a:spcPts val="600"/>
                </a:spcAft>
              </a:pPr>
              <a:r>
                <a:rPr lang="en-GB" sz="2000">
                  <a:gradFill>
                    <a:gsLst>
                      <a:gs pos="2917">
                        <a:schemeClr val="tx1"/>
                      </a:gs>
                      <a:gs pos="30000">
                        <a:schemeClr val="tx1"/>
                      </a:gs>
                    </a:gsLst>
                    <a:lin ang="5400000" scaled="0"/>
                  </a:gradFill>
                </a:rPr>
                <a:t>Application</a:t>
              </a:r>
            </a:p>
            <a:p>
              <a:pPr algn="ctr">
                <a:lnSpc>
                  <a:spcPct val="90000"/>
                </a:lnSpc>
                <a:spcAft>
                  <a:spcPts val="600"/>
                </a:spcAft>
              </a:pPr>
              <a:r>
                <a:rPr lang="en-GB" sz="2000">
                  <a:gradFill>
                    <a:gsLst>
                      <a:gs pos="2917">
                        <a:schemeClr val="tx1"/>
                      </a:gs>
                      <a:gs pos="30000">
                        <a:schemeClr val="tx1"/>
                      </a:gs>
                    </a:gsLst>
                    <a:lin ang="5400000" scaled="0"/>
                  </a:gradFill>
                </a:rPr>
                <a:t>Insights</a:t>
              </a:r>
            </a:p>
          </p:txBody>
        </p:sp>
      </p:grpSp>
      <p:grpSp>
        <p:nvGrpSpPr>
          <p:cNvPr id="58" name="Group 57">
            <a:extLst>
              <a:ext uri="{FF2B5EF4-FFF2-40B4-BE49-F238E27FC236}">
                <a16:creationId xmlns:a16="http://schemas.microsoft.com/office/drawing/2014/main" id="{77D707DA-BEF4-4058-B4F5-B0B793EA702B}"/>
              </a:ext>
            </a:extLst>
          </p:cNvPr>
          <p:cNvGrpSpPr/>
          <p:nvPr/>
        </p:nvGrpSpPr>
        <p:grpSpPr>
          <a:xfrm>
            <a:off x="2984460" y="1258524"/>
            <a:ext cx="1299074" cy="1489005"/>
            <a:chOff x="9819539" y="672849"/>
            <a:chExt cx="1299074" cy="1489005"/>
          </a:xfrm>
        </p:grpSpPr>
        <p:pic>
          <p:nvPicPr>
            <p:cNvPr id="38" name="Graphic 37">
              <a:extLst>
                <a:ext uri="{FF2B5EF4-FFF2-40B4-BE49-F238E27FC236}">
                  <a16:creationId xmlns:a16="http://schemas.microsoft.com/office/drawing/2014/main" id="{FE626D03-EA45-4095-8705-9F6813F5FCE4}"/>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9929076" y="672849"/>
              <a:ext cx="1080000" cy="1080000"/>
            </a:xfrm>
            <a:prstGeom prst="rect">
              <a:avLst/>
            </a:prstGeom>
          </p:spPr>
        </p:pic>
        <p:sp>
          <p:nvSpPr>
            <p:cNvPr id="53" name="TextBox 52">
              <a:extLst>
                <a:ext uri="{FF2B5EF4-FFF2-40B4-BE49-F238E27FC236}">
                  <a16:creationId xmlns:a16="http://schemas.microsoft.com/office/drawing/2014/main" id="{E0A26028-12EF-4127-807F-6C6A48806294}"/>
                </a:ext>
              </a:extLst>
            </p:cNvPr>
            <p:cNvSpPr txBox="1"/>
            <p:nvPr/>
          </p:nvSpPr>
          <p:spPr>
            <a:xfrm>
              <a:off x="9819539" y="1589390"/>
              <a:ext cx="1299074" cy="572464"/>
            </a:xfrm>
            <a:prstGeom prst="rect">
              <a:avLst/>
            </a:prstGeom>
            <a:noFill/>
          </p:spPr>
          <p:txBody>
            <a:bodyPr wrap="none" lIns="182880" tIns="146304" rIns="182880" bIns="146304" rtlCol="0">
              <a:spAutoFit/>
            </a:bodyPr>
            <a:lstStyle/>
            <a:p>
              <a:pPr algn="ctr">
                <a:lnSpc>
                  <a:spcPct val="90000"/>
                </a:lnSpc>
                <a:spcAft>
                  <a:spcPts val="600"/>
                </a:spcAft>
              </a:pPr>
              <a:r>
                <a:rPr lang="en-GB" sz="2000">
                  <a:gradFill>
                    <a:gsLst>
                      <a:gs pos="2917">
                        <a:schemeClr val="tx1"/>
                      </a:gs>
                      <a:gs pos="30000">
                        <a:schemeClr val="tx1"/>
                      </a:gs>
                    </a:gsLst>
                    <a:lin ang="5400000" scaled="0"/>
                  </a:gradFill>
                </a:rPr>
                <a:t>Xamarin</a:t>
              </a:r>
            </a:p>
          </p:txBody>
        </p:sp>
      </p:grpSp>
      <p:grpSp>
        <p:nvGrpSpPr>
          <p:cNvPr id="59" name="Group 58">
            <a:extLst>
              <a:ext uri="{FF2B5EF4-FFF2-40B4-BE49-F238E27FC236}">
                <a16:creationId xmlns:a16="http://schemas.microsoft.com/office/drawing/2014/main" id="{85F8EEF0-0806-4770-BBE2-AFDAAEBE2953}"/>
              </a:ext>
            </a:extLst>
          </p:cNvPr>
          <p:cNvGrpSpPr/>
          <p:nvPr/>
        </p:nvGrpSpPr>
        <p:grpSpPr>
          <a:xfrm>
            <a:off x="7484266" y="1258524"/>
            <a:ext cx="1952971" cy="1783462"/>
            <a:chOff x="7293922" y="1688394"/>
            <a:chExt cx="1952971" cy="1783462"/>
          </a:xfrm>
        </p:grpSpPr>
        <p:pic>
          <p:nvPicPr>
            <p:cNvPr id="19" name="Picture 18">
              <a:extLst>
                <a:ext uri="{FF2B5EF4-FFF2-40B4-BE49-F238E27FC236}">
                  <a16:creationId xmlns:a16="http://schemas.microsoft.com/office/drawing/2014/main" id="{6CD3B045-7ED0-48E8-BC44-5462653BEDC7}"/>
                </a:ext>
              </a:extLst>
            </p:cNvPr>
            <p:cNvPicPr>
              <a:picLocks noChangeAspect="1"/>
            </p:cNvPicPr>
            <p:nvPr/>
          </p:nvPicPr>
          <p:blipFill>
            <a:blip r:embed="rId15">
              <a:extLst>
                <a:ext uri="{BEBA8EAE-BF5A-486C-A8C5-ECC9F3942E4B}">
                  <a14:imgProps xmlns:a14="http://schemas.microsoft.com/office/drawing/2010/main">
                    <a14:imgLayer r:embed="rId16">
                      <a14:imgEffect>
                        <a14:brightnessContrast bright="-40000" contrast="40000"/>
                      </a14:imgEffect>
                    </a14:imgLayer>
                  </a14:imgProps>
                </a:ext>
              </a:extLst>
            </a:blip>
            <a:stretch>
              <a:fillRect/>
            </a:stretch>
          </p:blipFill>
          <p:spPr>
            <a:xfrm>
              <a:off x="7730405" y="1688394"/>
              <a:ext cx="1080000" cy="1080000"/>
            </a:xfrm>
            <a:prstGeom prst="rect">
              <a:avLst/>
            </a:prstGeom>
          </p:spPr>
        </p:pic>
        <p:sp>
          <p:nvSpPr>
            <p:cNvPr id="54" name="TextBox 53">
              <a:extLst>
                <a:ext uri="{FF2B5EF4-FFF2-40B4-BE49-F238E27FC236}">
                  <a16:creationId xmlns:a16="http://schemas.microsoft.com/office/drawing/2014/main" id="{5E4AECC1-09A9-405F-AEB8-278996DE59A6}"/>
                </a:ext>
              </a:extLst>
            </p:cNvPr>
            <p:cNvSpPr txBox="1"/>
            <p:nvPr/>
          </p:nvSpPr>
          <p:spPr>
            <a:xfrm>
              <a:off x="7293922" y="2622393"/>
              <a:ext cx="1952971" cy="849463"/>
            </a:xfrm>
            <a:prstGeom prst="rect">
              <a:avLst/>
            </a:prstGeom>
            <a:noFill/>
          </p:spPr>
          <p:txBody>
            <a:bodyPr wrap="none" lIns="182880" tIns="146304" rIns="182880" bIns="146304" rtlCol="0">
              <a:spAutoFit/>
            </a:bodyPr>
            <a:lstStyle/>
            <a:p>
              <a:pPr algn="ctr">
                <a:lnSpc>
                  <a:spcPct val="90000"/>
                </a:lnSpc>
                <a:spcAft>
                  <a:spcPts val="600"/>
                </a:spcAft>
              </a:pPr>
              <a:r>
                <a:rPr lang="en-GB" sz="2000">
                  <a:gradFill>
                    <a:gsLst>
                      <a:gs pos="2917">
                        <a:schemeClr val="tx1"/>
                      </a:gs>
                      <a:gs pos="30000">
                        <a:schemeClr val="tx1"/>
                      </a:gs>
                    </a:gsLst>
                    <a:lin ang="5400000" scaled="0"/>
                  </a:gradFill>
                </a:rPr>
                <a:t>Visual Studio</a:t>
              </a:r>
              <a:br>
                <a:rPr lang="en-GB" sz="2000">
                  <a:gradFill>
                    <a:gsLst>
                      <a:gs pos="2917">
                        <a:schemeClr val="tx1"/>
                      </a:gs>
                      <a:gs pos="30000">
                        <a:schemeClr val="tx1"/>
                      </a:gs>
                    </a:gsLst>
                    <a:lin ang="5400000" scaled="0"/>
                  </a:gradFill>
                </a:rPr>
              </a:br>
              <a:r>
                <a:rPr lang="en-GB" sz="2000">
                  <a:gradFill>
                    <a:gsLst>
                      <a:gs pos="2917">
                        <a:schemeClr val="tx1"/>
                      </a:gs>
                      <a:gs pos="30000">
                        <a:schemeClr val="tx1"/>
                      </a:gs>
                    </a:gsLst>
                    <a:lin ang="5400000" scaled="0"/>
                  </a:gradFill>
                </a:rPr>
                <a:t>Team Services</a:t>
              </a:r>
            </a:p>
          </p:txBody>
        </p:sp>
      </p:grpSp>
      <p:sp>
        <p:nvSpPr>
          <p:cNvPr id="55" name="Oval 54">
            <a:extLst>
              <a:ext uri="{FF2B5EF4-FFF2-40B4-BE49-F238E27FC236}">
                <a16:creationId xmlns:a16="http://schemas.microsoft.com/office/drawing/2014/main" id="{8008144B-7A46-47C8-844A-08FEA36D7809}"/>
              </a:ext>
            </a:extLst>
          </p:cNvPr>
          <p:cNvSpPr/>
          <p:nvPr/>
        </p:nvSpPr>
        <p:spPr bwMode="auto">
          <a:xfrm>
            <a:off x="4487048" y="2430456"/>
            <a:ext cx="2690819" cy="2690819"/>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err="1">
              <a:gradFill>
                <a:gsLst>
                  <a:gs pos="0">
                    <a:srgbClr val="FFFFFF"/>
                  </a:gs>
                  <a:gs pos="100000">
                    <a:srgbClr val="FFFFFF"/>
                  </a:gs>
                </a:gsLst>
                <a:lin ang="5400000" scaled="0"/>
              </a:gradFill>
              <a:ea typeface="Segoe UI" pitchFamily="34" charset="0"/>
              <a:cs typeface="Segoe UI" pitchFamily="34" charset="0"/>
            </a:endParaRPr>
          </a:p>
        </p:txBody>
      </p:sp>
      <p:sp>
        <p:nvSpPr>
          <p:cNvPr id="20" name="TextBox 19">
            <a:extLst>
              <a:ext uri="{FF2B5EF4-FFF2-40B4-BE49-F238E27FC236}">
                <a16:creationId xmlns:a16="http://schemas.microsoft.com/office/drawing/2014/main" id="{B301B86C-1168-4B7E-B50D-9120308F4A3E}"/>
              </a:ext>
            </a:extLst>
          </p:cNvPr>
          <p:cNvSpPr txBox="1"/>
          <p:nvPr/>
        </p:nvSpPr>
        <p:spPr>
          <a:xfrm>
            <a:off x="4842880" y="3932996"/>
            <a:ext cx="1881028" cy="926407"/>
          </a:xfrm>
          <a:prstGeom prst="rect">
            <a:avLst/>
          </a:prstGeom>
          <a:noFill/>
        </p:spPr>
        <p:txBody>
          <a:bodyPr wrap="none" lIns="182880" tIns="146304" rIns="182880" bIns="146304" rtlCol="0">
            <a:spAutoFit/>
          </a:bodyPr>
          <a:lstStyle/>
          <a:p>
            <a:pPr algn="ctr">
              <a:lnSpc>
                <a:spcPct val="90000"/>
              </a:lnSpc>
              <a:spcAft>
                <a:spcPts val="600"/>
              </a:spcAft>
            </a:pPr>
            <a:r>
              <a:rPr lang="en-GB" sz="2000">
                <a:solidFill>
                  <a:schemeClr val="bg1">
                    <a:lumMod val="75000"/>
                  </a:schemeClr>
                </a:solidFill>
              </a:rPr>
              <a:t>Azure Web &amp;</a:t>
            </a:r>
          </a:p>
          <a:p>
            <a:pPr algn="ctr">
              <a:lnSpc>
                <a:spcPct val="90000"/>
              </a:lnSpc>
              <a:spcAft>
                <a:spcPts val="600"/>
              </a:spcAft>
            </a:pPr>
            <a:r>
              <a:rPr lang="en-GB" sz="2000">
                <a:solidFill>
                  <a:schemeClr val="bg1">
                    <a:lumMod val="75000"/>
                  </a:schemeClr>
                </a:solidFill>
              </a:rPr>
              <a:t>Mobile Apps</a:t>
            </a:r>
          </a:p>
        </p:txBody>
      </p:sp>
      <p:pic>
        <p:nvPicPr>
          <p:cNvPr id="36" name="Graphic 35">
            <a:extLst>
              <a:ext uri="{FF2B5EF4-FFF2-40B4-BE49-F238E27FC236}">
                <a16:creationId xmlns:a16="http://schemas.microsoft.com/office/drawing/2014/main" id="{0040D9B4-95FC-4ED0-863D-69235E5F279C}"/>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5552889" y="2676636"/>
            <a:ext cx="832357" cy="832357"/>
          </a:xfrm>
          <a:prstGeom prst="rect">
            <a:avLst/>
          </a:prstGeom>
        </p:spPr>
      </p:pic>
      <p:pic>
        <p:nvPicPr>
          <p:cNvPr id="44" name="Graphic 43">
            <a:extLst>
              <a:ext uri="{FF2B5EF4-FFF2-40B4-BE49-F238E27FC236}">
                <a16:creationId xmlns:a16="http://schemas.microsoft.com/office/drawing/2014/main" id="{2DC4E01E-C5C1-42CD-9FAA-9B222651A564}"/>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6060274" y="3259137"/>
            <a:ext cx="760085" cy="760085"/>
          </a:xfrm>
          <a:prstGeom prst="rect">
            <a:avLst/>
          </a:prstGeom>
        </p:spPr>
      </p:pic>
      <p:pic>
        <p:nvPicPr>
          <p:cNvPr id="24" name="Graphic 23">
            <a:extLst>
              <a:ext uri="{FF2B5EF4-FFF2-40B4-BE49-F238E27FC236}">
                <a16:creationId xmlns:a16="http://schemas.microsoft.com/office/drawing/2014/main" id="{C2FDB102-5D5B-44F7-8DA9-570573CC5B86}"/>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5073787" y="3061017"/>
            <a:ext cx="958205" cy="958205"/>
          </a:xfrm>
          <a:prstGeom prst="rect">
            <a:avLst/>
          </a:prstGeom>
        </p:spPr>
      </p:pic>
    </p:spTree>
    <p:extLst>
      <p:ext uri="{BB962C8B-B14F-4D97-AF65-F5344CB8AC3E}">
        <p14:creationId xmlns:p14="http://schemas.microsoft.com/office/powerpoint/2010/main" val="201469983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nodeType="afterEffect">
                                  <p:stCondLst>
                                    <p:cond delay="0"/>
                                  </p:stCondLst>
                                  <p:childTnLst>
                                    <p:set>
                                      <p:cBhvr>
                                        <p:cTn id="6" dur="1" fill="hold">
                                          <p:stCondLst>
                                            <p:cond delay="0"/>
                                          </p:stCondLst>
                                        </p:cTn>
                                        <p:tgtEl>
                                          <p:spTgt spid="58"/>
                                        </p:tgtEl>
                                        <p:attrNameLst>
                                          <p:attrName>style.visibility</p:attrName>
                                        </p:attrNameLst>
                                      </p:cBhvr>
                                      <p:to>
                                        <p:strVal val="visible"/>
                                      </p:to>
                                    </p:set>
                                    <p:anim calcmode="lin" valueType="num">
                                      <p:cBhvr>
                                        <p:cTn id="7" dur="500" fill="hold"/>
                                        <p:tgtEl>
                                          <p:spTgt spid="58"/>
                                        </p:tgtEl>
                                        <p:attrNameLst>
                                          <p:attrName>ppt_w</p:attrName>
                                        </p:attrNameLst>
                                      </p:cBhvr>
                                      <p:tavLst>
                                        <p:tav tm="0">
                                          <p:val>
                                            <p:fltVal val="0"/>
                                          </p:val>
                                        </p:tav>
                                        <p:tav tm="100000">
                                          <p:val>
                                            <p:strVal val="#ppt_w"/>
                                          </p:val>
                                        </p:tav>
                                      </p:tavLst>
                                    </p:anim>
                                    <p:anim calcmode="lin" valueType="num">
                                      <p:cBhvr>
                                        <p:cTn id="8" dur="500" fill="hold"/>
                                        <p:tgtEl>
                                          <p:spTgt spid="58"/>
                                        </p:tgtEl>
                                        <p:attrNameLst>
                                          <p:attrName>ppt_h</p:attrName>
                                        </p:attrNameLst>
                                      </p:cBhvr>
                                      <p:tavLst>
                                        <p:tav tm="0">
                                          <p:val>
                                            <p:fltVal val="0"/>
                                          </p:val>
                                        </p:tav>
                                        <p:tav tm="100000">
                                          <p:val>
                                            <p:strVal val="#ppt_h"/>
                                          </p:val>
                                        </p:tav>
                                      </p:tavLst>
                                    </p:anim>
                                    <p:animEffect transition="in" filter="fade">
                                      <p:cBhvr>
                                        <p:cTn id="9" dur="500"/>
                                        <p:tgtEl>
                                          <p:spTgt spid="58"/>
                                        </p:tgtEl>
                                      </p:cBhvr>
                                    </p:animEffect>
                                    <p:anim calcmode="lin" valueType="num">
                                      <p:cBhvr>
                                        <p:cTn id="10" dur="500" fill="hold"/>
                                        <p:tgtEl>
                                          <p:spTgt spid="58"/>
                                        </p:tgtEl>
                                        <p:attrNameLst>
                                          <p:attrName>ppt_x</p:attrName>
                                        </p:attrNameLst>
                                      </p:cBhvr>
                                      <p:tavLst>
                                        <p:tav tm="0">
                                          <p:val>
                                            <p:fltVal val="0.5"/>
                                          </p:val>
                                        </p:tav>
                                        <p:tav tm="100000">
                                          <p:val>
                                            <p:strVal val="#ppt_x"/>
                                          </p:val>
                                        </p:tav>
                                      </p:tavLst>
                                    </p:anim>
                                    <p:anim calcmode="lin" valueType="num">
                                      <p:cBhvr>
                                        <p:cTn id="11" dur="500" fill="hold"/>
                                        <p:tgtEl>
                                          <p:spTgt spid="58"/>
                                        </p:tgtEl>
                                        <p:attrNameLst>
                                          <p:attrName>ppt_y</p:attrName>
                                        </p:attrNameLst>
                                      </p:cBhvr>
                                      <p:tavLst>
                                        <p:tav tm="0">
                                          <p:val>
                                            <p:fltVal val="0.5"/>
                                          </p:val>
                                        </p:tav>
                                        <p:tav tm="100000">
                                          <p:val>
                                            <p:strVal val="#ppt_y"/>
                                          </p:val>
                                        </p:tav>
                                      </p:tavLst>
                                    </p:anim>
                                  </p:childTnLst>
                                </p:cTn>
                              </p:par>
                            </p:childTnLst>
                          </p:cTn>
                        </p:par>
                        <p:par>
                          <p:cTn id="12" fill="hold">
                            <p:stCondLst>
                              <p:cond delay="500"/>
                            </p:stCondLst>
                            <p:childTnLst>
                              <p:par>
                                <p:cTn id="13" presetID="53" presetClass="entr" presetSubtype="528" fill="hold" nodeType="afterEffect">
                                  <p:stCondLst>
                                    <p:cond delay="0"/>
                                  </p:stCondLst>
                                  <p:childTnLst>
                                    <p:set>
                                      <p:cBhvr>
                                        <p:cTn id="14" dur="1" fill="hold">
                                          <p:stCondLst>
                                            <p:cond delay="0"/>
                                          </p:stCondLst>
                                        </p:cTn>
                                        <p:tgtEl>
                                          <p:spTgt spid="48"/>
                                        </p:tgtEl>
                                        <p:attrNameLst>
                                          <p:attrName>style.visibility</p:attrName>
                                        </p:attrNameLst>
                                      </p:cBhvr>
                                      <p:to>
                                        <p:strVal val="visible"/>
                                      </p:to>
                                    </p:set>
                                    <p:anim calcmode="lin" valueType="num">
                                      <p:cBhvr>
                                        <p:cTn id="15" dur="500" fill="hold"/>
                                        <p:tgtEl>
                                          <p:spTgt spid="48"/>
                                        </p:tgtEl>
                                        <p:attrNameLst>
                                          <p:attrName>ppt_w</p:attrName>
                                        </p:attrNameLst>
                                      </p:cBhvr>
                                      <p:tavLst>
                                        <p:tav tm="0">
                                          <p:val>
                                            <p:fltVal val="0"/>
                                          </p:val>
                                        </p:tav>
                                        <p:tav tm="100000">
                                          <p:val>
                                            <p:strVal val="#ppt_w"/>
                                          </p:val>
                                        </p:tav>
                                      </p:tavLst>
                                    </p:anim>
                                    <p:anim calcmode="lin" valueType="num">
                                      <p:cBhvr>
                                        <p:cTn id="16" dur="500" fill="hold"/>
                                        <p:tgtEl>
                                          <p:spTgt spid="48"/>
                                        </p:tgtEl>
                                        <p:attrNameLst>
                                          <p:attrName>ppt_h</p:attrName>
                                        </p:attrNameLst>
                                      </p:cBhvr>
                                      <p:tavLst>
                                        <p:tav tm="0">
                                          <p:val>
                                            <p:fltVal val="0"/>
                                          </p:val>
                                        </p:tav>
                                        <p:tav tm="100000">
                                          <p:val>
                                            <p:strVal val="#ppt_h"/>
                                          </p:val>
                                        </p:tav>
                                      </p:tavLst>
                                    </p:anim>
                                    <p:animEffect transition="in" filter="fade">
                                      <p:cBhvr>
                                        <p:cTn id="17" dur="500"/>
                                        <p:tgtEl>
                                          <p:spTgt spid="48"/>
                                        </p:tgtEl>
                                      </p:cBhvr>
                                    </p:animEffect>
                                    <p:anim calcmode="lin" valueType="num">
                                      <p:cBhvr>
                                        <p:cTn id="18" dur="500" fill="hold"/>
                                        <p:tgtEl>
                                          <p:spTgt spid="48"/>
                                        </p:tgtEl>
                                        <p:attrNameLst>
                                          <p:attrName>ppt_x</p:attrName>
                                        </p:attrNameLst>
                                      </p:cBhvr>
                                      <p:tavLst>
                                        <p:tav tm="0">
                                          <p:val>
                                            <p:fltVal val="0.5"/>
                                          </p:val>
                                        </p:tav>
                                        <p:tav tm="100000">
                                          <p:val>
                                            <p:strVal val="#ppt_x"/>
                                          </p:val>
                                        </p:tav>
                                      </p:tavLst>
                                    </p:anim>
                                    <p:anim calcmode="lin" valueType="num">
                                      <p:cBhvr>
                                        <p:cTn id="19" dur="500" fill="hold"/>
                                        <p:tgtEl>
                                          <p:spTgt spid="48"/>
                                        </p:tgtEl>
                                        <p:attrNameLst>
                                          <p:attrName>ppt_y</p:attrName>
                                        </p:attrNameLst>
                                      </p:cBhvr>
                                      <p:tavLst>
                                        <p:tav tm="0">
                                          <p:val>
                                            <p:fltVal val="0.5"/>
                                          </p:val>
                                        </p:tav>
                                        <p:tav tm="100000">
                                          <p:val>
                                            <p:strVal val="#ppt_y"/>
                                          </p:val>
                                        </p:tav>
                                      </p:tavLst>
                                    </p:anim>
                                  </p:childTnLst>
                                </p:cTn>
                              </p:par>
                            </p:childTnLst>
                          </p:cTn>
                        </p:par>
                        <p:par>
                          <p:cTn id="20" fill="hold">
                            <p:stCondLst>
                              <p:cond delay="1000"/>
                            </p:stCondLst>
                            <p:childTnLst>
                              <p:par>
                                <p:cTn id="21" presetID="53" presetClass="entr" presetSubtype="528" fill="hold" nodeType="afterEffect">
                                  <p:stCondLst>
                                    <p:cond delay="0"/>
                                  </p:stCondLst>
                                  <p:childTnLst>
                                    <p:set>
                                      <p:cBhvr>
                                        <p:cTn id="22" dur="1" fill="hold">
                                          <p:stCondLst>
                                            <p:cond delay="0"/>
                                          </p:stCondLst>
                                        </p:cTn>
                                        <p:tgtEl>
                                          <p:spTgt spid="56"/>
                                        </p:tgtEl>
                                        <p:attrNameLst>
                                          <p:attrName>style.visibility</p:attrName>
                                        </p:attrNameLst>
                                      </p:cBhvr>
                                      <p:to>
                                        <p:strVal val="visible"/>
                                      </p:to>
                                    </p:set>
                                    <p:anim calcmode="lin" valueType="num">
                                      <p:cBhvr>
                                        <p:cTn id="23" dur="500" fill="hold"/>
                                        <p:tgtEl>
                                          <p:spTgt spid="56"/>
                                        </p:tgtEl>
                                        <p:attrNameLst>
                                          <p:attrName>ppt_w</p:attrName>
                                        </p:attrNameLst>
                                      </p:cBhvr>
                                      <p:tavLst>
                                        <p:tav tm="0">
                                          <p:val>
                                            <p:fltVal val="0"/>
                                          </p:val>
                                        </p:tav>
                                        <p:tav tm="100000">
                                          <p:val>
                                            <p:strVal val="#ppt_w"/>
                                          </p:val>
                                        </p:tav>
                                      </p:tavLst>
                                    </p:anim>
                                    <p:anim calcmode="lin" valueType="num">
                                      <p:cBhvr>
                                        <p:cTn id="24" dur="500" fill="hold"/>
                                        <p:tgtEl>
                                          <p:spTgt spid="56"/>
                                        </p:tgtEl>
                                        <p:attrNameLst>
                                          <p:attrName>ppt_h</p:attrName>
                                        </p:attrNameLst>
                                      </p:cBhvr>
                                      <p:tavLst>
                                        <p:tav tm="0">
                                          <p:val>
                                            <p:fltVal val="0"/>
                                          </p:val>
                                        </p:tav>
                                        <p:tav tm="100000">
                                          <p:val>
                                            <p:strVal val="#ppt_h"/>
                                          </p:val>
                                        </p:tav>
                                      </p:tavLst>
                                    </p:anim>
                                    <p:animEffect transition="in" filter="fade">
                                      <p:cBhvr>
                                        <p:cTn id="25" dur="500"/>
                                        <p:tgtEl>
                                          <p:spTgt spid="56"/>
                                        </p:tgtEl>
                                      </p:cBhvr>
                                    </p:animEffect>
                                    <p:anim calcmode="lin" valueType="num">
                                      <p:cBhvr>
                                        <p:cTn id="26" dur="500" fill="hold"/>
                                        <p:tgtEl>
                                          <p:spTgt spid="56"/>
                                        </p:tgtEl>
                                        <p:attrNameLst>
                                          <p:attrName>ppt_x</p:attrName>
                                        </p:attrNameLst>
                                      </p:cBhvr>
                                      <p:tavLst>
                                        <p:tav tm="0">
                                          <p:val>
                                            <p:fltVal val="0.5"/>
                                          </p:val>
                                        </p:tav>
                                        <p:tav tm="100000">
                                          <p:val>
                                            <p:strVal val="#ppt_x"/>
                                          </p:val>
                                        </p:tav>
                                      </p:tavLst>
                                    </p:anim>
                                    <p:anim calcmode="lin" valueType="num">
                                      <p:cBhvr>
                                        <p:cTn id="27" dur="500" fill="hold"/>
                                        <p:tgtEl>
                                          <p:spTgt spid="56"/>
                                        </p:tgtEl>
                                        <p:attrNameLst>
                                          <p:attrName>ppt_y</p:attrName>
                                        </p:attrNameLst>
                                      </p:cBhvr>
                                      <p:tavLst>
                                        <p:tav tm="0">
                                          <p:val>
                                            <p:fltVal val="0.5"/>
                                          </p:val>
                                        </p:tav>
                                        <p:tav tm="100000">
                                          <p:val>
                                            <p:strVal val="#ppt_y"/>
                                          </p:val>
                                        </p:tav>
                                      </p:tavLst>
                                    </p:anim>
                                  </p:childTnLst>
                                </p:cTn>
                              </p:par>
                            </p:childTnLst>
                          </p:cTn>
                        </p:par>
                        <p:par>
                          <p:cTn id="28" fill="hold">
                            <p:stCondLst>
                              <p:cond delay="1500"/>
                            </p:stCondLst>
                            <p:childTnLst>
                              <p:par>
                                <p:cTn id="29" presetID="53" presetClass="entr" presetSubtype="528" fill="hold" nodeType="afterEffect">
                                  <p:stCondLst>
                                    <p:cond delay="0"/>
                                  </p:stCondLst>
                                  <p:childTnLst>
                                    <p:set>
                                      <p:cBhvr>
                                        <p:cTn id="30" dur="1" fill="hold">
                                          <p:stCondLst>
                                            <p:cond delay="0"/>
                                          </p:stCondLst>
                                        </p:cTn>
                                        <p:tgtEl>
                                          <p:spTgt spid="50"/>
                                        </p:tgtEl>
                                        <p:attrNameLst>
                                          <p:attrName>style.visibility</p:attrName>
                                        </p:attrNameLst>
                                      </p:cBhvr>
                                      <p:to>
                                        <p:strVal val="visible"/>
                                      </p:to>
                                    </p:set>
                                    <p:anim calcmode="lin" valueType="num">
                                      <p:cBhvr>
                                        <p:cTn id="31" dur="500" fill="hold"/>
                                        <p:tgtEl>
                                          <p:spTgt spid="50"/>
                                        </p:tgtEl>
                                        <p:attrNameLst>
                                          <p:attrName>ppt_w</p:attrName>
                                        </p:attrNameLst>
                                      </p:cBhvr>
                                      <p:tavLst>
                                        <p:tav tm="0">
                                          <p:val>
                                            <p:fltVal val="0"/>
                                          </p:val>
                                        </p:tav>
                                        <p:tav tm="100000">
                                          <p:val>
                                            <p:strVal val="#ppt_w"/>
                                          </p:val>
                                        </p:tav>
                                      </p:tavLst>
                                    </p:anim>
                                    <p:anim calcmode="lin" valueType="num">
                                      <p:cBhvr>
                                        <p:cTn id="32" dur="500" fill="hold"/>
                                        <p:tgtEl>
                                          <p:spTgt spid="50"/>
                                        </p:tgtEl>
                                        <p:attrNameLst>
                                          <p:attrName>ppt_h</p:attrName>
                                        </p:attrNameLst>
                                      </p:cBhvr>
                                      <p:tavLst>
                                        <p:tav tm="0">
                                          <p:val>
                                            <p:fltVal val="0"/>
                                          </p:val>
                                        </p:tav>
                                        <p:tav tm="100000">
                                          <p:val>
                                            <p:strVal val="#ppt_h"/>
                                          </p:val>
                                        </p:tav>
                                      </p:tavLst>
                                    </p:anim>
                                    <p:animEffect transition="in" filter="fade">
                                      <p:cBhvr>
                                        <p:cTn id="33" dur="500"/>
                                        <p:tgtEl>
                                          <p:spTgt spid="50"/>
                                        </p:tgtEl>
                                      </p:cBhvr>
                                    </p:animEffect>
                                    <p:anim calcmode="lin" valueType="num">
                                      <p:cBhvr>
                                        <p:cTn id="34" dur="500" fill="hold"/>
                                        <p:tgtEl>
                                          <p:spTgt spid="50"/>
                                        </p:tgtEl>
                                        <p:attrNameLst>
                                          <p:attrName>ppt_x</p:attrName>
                                        </p:attrNameLst>
                                      </p:cBhvr>
                                      <p:tavLst>
                                        <p:tav tm="0">
                                          <p:val>
                                            <p:fltVal val="0.5"/>
                                          </p:val>
                                        </p:tav>
                                        <p:tav tm="100000">
                                          <p:val>
                                            <p:strVal val="#ppt_x"/>
                                          </p:val>
                                        </p:tav>
                                      </p:tavLst>
                                    </p:anim>
                                    <p:anim calcmode="lin" valueType="num">
                                      <p:cBhvr>
                                        <p:cTn id="35" dur="500" fill="hold"/>
                                        <p:tgtEl>
                                          <p:spTgt spid="50"/>
                                        </p:tgtEl>
                                        <p:attrNameLst>
                                          <p:attrName>ppt_y</p:attrName>
                                        </p:attrNameLst>
                                      </p:cBhvr>
                                      <p:tavLst>
                                        <p:tav tm="0">
                                          <p:val>
                                            <p:fltVal val="0.5"/>
                                          </p:val>
                                        </p:tav>
                                        <p:tav tm="100000">
                                          <p:val>
                                            <p:strVal val="#ppt_y"/>
                                          </p:val>
                                        </p:tav>
                                      </p:tavLst>
                                    </p:anim>
                                  </p:childTnLst>
                                </p:cTn>
                              </p:par>
                            </p:childTnLst>
                          </p:cTn>
                        </p:par>
                        <p:par>
                          <p:cTn id="36" fill="hold">
                            <p:stCondLst>
                              <p:cond delay="2000"/>
                            </p:stCondLst>
                            <p:childTnLst>
                              <p:par>
                                <p:cTn id="37" presetID="53" presetClass="entr" presetSubtype="528" fill="hold" nodeType="afterEffect">
                                  <p:stCondLst>
                                    <p:cond delay="0"/>
                                  </p:stCondLst>
                                  <p:childTnLst>
                                    <p:set>
                                      <p:cBhvr>
                                        <p:cTn id="38" dur="1" fill="hold">
                                          <p:stCondLst>
                                            <p:cond delay="0"/>
                                          </p:stCondLst>
                                        </p:cTn>
                                        <p:tgtEl>
                                          <p:spTgt spid="57"/>
                                        </p:tgtEl>
                                        <p:attrNameLst>
                                          <p:attrName>style.visibility</p:attrName>
                                        </p:attrNameLst>
                                      </p:cBhvr>
                                      <p:to>
                                        <p:strVal val="visible"/>
                                      </p:to>
                                    </p:set>
                                    <p:anim calcmode="lin" valueType="num">
                                      <p:cBhvr>
                                        <p:cTn id="39" dur="500" fill="hold"/>
                                        <p:tgtEl>
                                          <p:spTgt spid="57"/>
                                        </p:tgtEl>
                                        <p:attrNameLst>
                                          <p:attrName>ppt_w</p:attrName>
                                        </p:attrNameLst>
                                      </p:cBhvr>
                                      <p:tavLst>
                                        <p:tav tm="0">
                                          <p:val>
                                            <p:fltVal val="0"/>
                                          </p:val>
                                        </p:tav>
                                        <p:tav tm="100000">
                                          <p:val>
                                            <p:strVal val="#ppt_w"/>
                                          </p:val>
                                        </p:tav>
                                      </p:tavLst>
                                    </p:anim>
                                    <p:anim calcmode="lin" valueType="num">
                                      <p:cBhvr>
                                        <p:cTn id="40" dur="500" fill="hold"/>
                                        <p:tgtEl>
                                          <p:spTgt spid="57"/>
                                        </p:tgtEl>
                                        <p:attrNameLst>
                                          <p:attrName>ppt_h</p:attrName>
                                        </p:attrNameLst>
                                      </p:cBhvr>
                                      <p:tavLst>
                                        <p:tav tm="0">
                                          <p:val>
                                            <p:fltVal val="0"/>
                                          </p:val>
                                        </p:tav>
                                        <p:tav tm="100000">
                                          <p:val>
                                            <p:strVal val="#ppt_h"/>
                                          </p:val>
                                        </p:tav>
                                      </p:tavLst>
                                    </p:anim>
                                    <p:animEffect transition="in" filter="fade">
                                      <p:cBhvr>
                                        <p:cTn id="41" dur="500"/>
                                        <p:tgtEl>
                                          <p:spTgt spid="57"/>
                                        </p:tgtEl>
                                      </p:cBhvr>
                                    </p:animEffect>
                                    <p:anim calcmode="lin" valueType="num">
                                      <p:cBhvr>
                                        <p:cTn id="42" dur="500" fill="hold"/>
                                        <p:tgtEl>
                                          <p:spTgt spid="57"/>
                                        </p:tgtEl>
                                        <p:attrNameLst>
                                          <p:attrName>ppt_x</p:attrName>
                                        </p:attrNameLst>
                                      </p:cBhvr>
                                      <p:tavLst>
                                        <p:tav tm="0">
                                          <p:val>
                                            <p:fltVal val="0.5"/>
                                          </p:val>
                                        </p:tav>
                                        <p:tav tm="100000">
                                          <p:val>
                                            <p:strVal val="#ppt_x"/>
                                          </p:val>
                                        </p:tav>
                                      </p:tavLst>
                                    </p:anim>
                                    <p:anim calcmode="lin" valueType="num">
                                      <p:cBhvr>
                                        <p:cTn id="43" dur="500" fill="hold"/>
                                        <p:tgtEl>
                                          <p:spTgt spid="57"/>
                                        </p:tgtEl>
                                        <p:attrNameLst>
                                          <p:attrName>ppt_y</p:attrName>
                                        </p:attrNameLst>
                                      </p:cBhvr>
                                      <p:tavLst>
                                        <p:tav tm="0">
                                          <p:val>
                                            <p:fltVal val="0.5"/>
                                          </p:val>
                                        </p:tav>
                                        <p:tav tm="100000">
                                          <p:val>
                                            <p:strVal val="#ppt_y"/>
                                          </p:val>
                                        </p:tav>
                                      </p:tavLst>
                                    </p:anim>
                                  </p:childTnLst>
                                </p:cTn>
                              </p:par>
                            </p:childTnLst>
                          </p:cTn>
                        </p:par>
                        <p:par>
                          <p:cTn id="44" fill="hold">
                            <p:stCondLst>
                              <p:cond delay="2500"/>
                            </p:stCondLst>
                            <p:childTnLst>
                              <p:par>
                                <p:cTn id="45" presetID="53" presetClass="entr" presetSubtype="528" fill="hold" nodeType="afterEffect">
                                  <p:stCondLst>
                                    <p:cond delay="0"/>
                                  </p:stCondLst>
                                  <p:childTnLst>
                                    <p:set>
                                      <p:cBhvr>
                                        <p:cTn id="46" dur="1" fill="hold">
                                          <p:stCondLst>
                                            <p:cond delay="0"/>
                                          </p:stCondLst>
                                        </p:cTn>
                                        <p:tgtEl>
                                          <p:spTgt spid="49"/>
                                        </p:tgtEl>
                                        <p:attrNameLst>
                                          <p:attrName>style.visibility</p:attrName>
                                        </p:attrNameLst>
                                      </p:cBhvr>
                                      <p:to>
                                        <p:strVal val="visible"/>
                                      </p:to>
                                    </p:set>
                                    <p:anim calcmode="lin" valueType="num">
                                      <p:cBhvr>
                                        <p:cTn id="47" dur="500" fill="hold"/>
                                        <p:tgtEl>
                                          <p:spTgt spid="49"/>
                                        </p:tgtEl>
                                        <p:attrNameLst>
                                          <p:attrName>ppt_w</p:attrName>
                                        </p:attrNameLst>
                                      </p:cBhvr>
                                      <p:tavLst>
                                        <p:tav tm="0">
                                          <p:val>
                                            <p:fltVal val="0"/>
                                          </p:val>
                                        </p:tav>
                                        <p:tav tm="100000">
                                          <p:val>
                                            <p:strVal val="#ppt_w"/>
                                          </p:val>
                                        </p:tav>
                                      </p:tavLst>
                                    </p:anim>
                                    <p:anim calcmode="lin" valueType="num">
                                      <p:cBhvr>
                                        <p:cTn id="48" dur="500" fill="hold"/>
                                        <p:tgtEl>
                                          <p:spTgt spid="49"/>
                                        </p:tgtEl>
                                        <p:attrNameLst>
                                          <p:attrName>ppt_h</p:attrName>
                                        </p:attrNameLst>
                                      </p:cBhvr>
                                      <p:tavLst>
                                        <p:tav tm="0">
                                          <p:val>
                                            <p:fltVal val="0"/>
                                          </p:val>
                                        </p:tav>
                                        <p:tav tm="100000">
                                          <p:val>
                                            <p:strVal val="#ppt_h"/>
                                          </p:val>
                                        </p:tav>
                                      </p:tavLst>
                                    </p:anim>
                                    <p:animEffect transition="in" filter="fade">
                                      <p:cBhvr>
                                        <p:cTn id="49" dur="500"/>
                                        <p:tgtEl>
                                          <p:spTgt spid="49"/>
                                        </p:tgtEl>
                                      </p:cBhvr>
                                    </p:animEffect>
                                    <p:anim calcmode="lin" valueType="num">
                                      <p:cBhvr>
                                        <p:cTn id="50" dur="500" fill="hold"/>
                                        <p:tgtEl>
                                          <p:spTgt spid="49"/>
                                        </p:tgtEl>
                                        <p:attrNameLst>
                                          <p:attrName>ppt_x</p:attrName>
                                        </p:attrNameLst>
                                      </p:cBhvr>
                                      <p:tavLst>
                                        <p:tav tm="0">
                                          <p:val>
                                            <p:fltVal val="0.5"/>
                                          </p:val>
                                        </p:tav>
                                        <p:tav tm="100000">
                                          <p:val>
                                            <p:strVal val="#ppt_x"/>
                                          </p:val>
                                        </p:tav>
                                      </p:tavLst>
                                    </p:anim>
                                    <p:anim calcmode="lin" valueType="num">
                                      <p:cBhvr>
                                        <p:cTn id="51" dur="500" fill="hold"/>
                                        <p:tgtEl>
                                          <p:spTgt spid="49"/>
                                        </p:tgtEl>
                                        <p:attrNameLst>
                                          <p:attrName>ppt_y</p:attrName>
                                        </p:attrNameLst>
                                      </p:cBhvr>
                                      <p:tavLst>
                                        <p:tav tm="0">
                                          <p:val>
                                            <p:fltVal val="0.5"/>
                                          </p:val>
                                        </p:tav>
                                        <p:tav tm="100000">
                                          <p:val>
                                            <p:strVal val="#ppt_y"/>
                                          </p:val>
                                        </p:tav>
                                      </p:tavLst>
                                    </p:anim>
                                  </p:childTnLst>
                                </p:cTn>
                              </p:par>
                            </p:childTnLst>
                          </p:cTn>
                        </p:par>
                        <p:par>
                          <p:cTn id="52" fill="hold">
                            <p:stCondLst>
                              <p:cond delay="3000"/>
                            </p:stCondLst>
                            <p:childTnLst>
                              <p:par>
                                <p:cTn id="53" presetID="53" presetClass="entr" presetSubtype="528" fill="hold" nodeType="afterEffect">
                                  <p:stCondLst>
                                    <p:cond delay="0"/>
                                  </p:stCondLst>
                                  <p:childTnLst>
                                    <p:set>
                                      <p:cBhvr>
                                        <p:cTn id="54" dur="1" fill="hold">
                                          <p:stCondLst>
                                            <p:cond delay="0"/>
                                          </p:stCondLst>
                                        </p:cTn>
                                        <p:tgtEl>
                                          <p:spTgt spid="59"/>
                                        </p:tgtEl>
                                        <p:attrNameLst>
                                          <p:attrName>style.visibility</p:attrName>
                                        </p:attrNameLst>
                                      </p:cBhvr>
                                      <p:to>
                                        <p:strVal val="visible"/>
                                      </p:to>
                                    </p:set>
                                    <p:anim calcmode="lin" valueType="num">
                                      <p:cBhvr>
                                        <p:cTn id="55" dur="500" fill="hold"/>
                                        <p:tgtEl>
                                          <p:spTgt spid="59"/>
                                        </p:tgtEl>
                                        <p:attrNameLst>
                                          <p:attrName>ppt_w</p:attrName>
                                        </p:attrNameLst>
                                      </p:cBhvr>
                                      <p:tavLst>
                                        <p:tav tm="0">
                                          <p:val>
                                            <p:fltVal val="0"/>
                                          </p:val>
                                        </p:tav>
                                        <p:tav tm="100000">
                                          <p:val>
                                            <p:strVal val="#ppt_w"/>
                                          </p:val>
                                        </p:tav>
                                      </p:tavLst>
                                    </p:anim>
                                    <p:anim calcmode="lin" valueType="num">
                                      <p:cBhvr>
                                        <p:cTn id="56" dur="500" fill="hold"/>
                                        <p:tgtEl>
                                          <p:spTgt spid="59"/>
                                        </p:tgtEl>
                                        <p:attrNameLst>
                                          <p:attrName>ppt_h</p:attrName>
                                        </p:attrNameLst>
                                      </p:cBhvr>
                                      <p:tavLst>
                                        <p:tav tm="0">
                                          <p:val>
                                            <p:fltVal val="0"/>
                                          </p:val>
                                        </p:tav>
                                        <p:tav tm="100000">
                                          <p:val>
                                            <p:strVal val="#ppt_h"/>
                                          </p:val>
                                        </p:tav>
                                      </p:tavLst>
                                    </p:anim>
                                    <p:animEffect transition="in" filter="fade">
                                      <p:cBhvr>
                                        <p:cTn id="57" dur="500"/>
                                        <p:tgtEl>
                                          <p:spTgt spid="59"/>
                                        </p:tgtEl>
                                      </p:cBhvr>
                                    </p:animEffect>
                                    <p:anim calcmode="lin" valueType="num">
                                      <p:cBhvr>
                                        <p:cTn id="58" dur="500" fill="hold"/>
                                        <p:tgtEl>
                                          <p:spTgt spid="59"/>
                                        </p:tgtEl>
                                        <p:attrNameLst>
                                          <p:attrName>ppt_x</p:attrName>
                                        </p:attrNameLst>
                                      </p:cBhvr>
                                      <p:tavLst>
                                        <p:tav tm="0">
                                          <p:val>
                                            <p:fltVal val="0.5"/>
                                          </p:val>
                                        </p:tav>
                                        <p:tav tm="100000">
                                          <p:val>
                                            <p:strVal val="#ppt_x"/>
                                          </p:val>
                                        </p:tav>
                                      </p:tavLst>
                                    </p:anim>
                                    <p:anim calcmode="lin" valueType="num">
                                      <p:cBhvr>
                                        <p:cTn id="59" dur="500" fill="hold"/>
                                        <p:tgtEl>
                                          <p:spTgt spid="59"/>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8C03192-24BE-44D5-AA53-60CC637FF780}"/>
              </a:ext>
            </a:extLst>
          </p:cNvPr>
          <p:cNvSpPr>
            <a:spLocks noGrp="1"/>
          </p:cNvSpPr>
          <p:nvPr>
            <p:ph type="title"/>
          </p:nvPr>
        </p:nvSpPr>
        <p:spPr/>
        <p:txBody>
          <a:bodyPr/>
          <a:lstStyle/>
          <a:p>
            <a:r>
              <a:rPr lang="en-GB"/>
              <a:t>Visual Studio Team Services</a:t>
            </a:r>
          </a:p>
        </p:txBody>
      </p:sp>
      <p:graphicFrame>
        <p:nvGraphicFramePr>
          <p:cNvPr id="4" name="Diagram 3">
            <a:extLst>
              <a:ext uri="{FF2B5EF4-FFF2-40B4-BE49-F238E27FC236}">
                <a16:creationId xmlns:a16="http://schemas.microsoft.com/office/drawing/2014/main" id="{129F0EAB-FC41-4EB6-808C-2E420F1368E3}"/>
              </a:ext>
            </a:extLst>
          </p:cNvPr>
          <p:cNvGraphicFramePr/>
          <p:nvPr>
            <p:extLst>
              <p:ext uri="{D42A27DB-BD31-4B8C-83A1-F6EECF244321}">
                <p14:modId xmlns:p14="http://schemas.microsoft.com/office/powerpoint/2010/main" val="1273981241"/>
              </p:ext>
            </p:extLst>
          </p:nvPr>
        </p:nvGraphicFramePr>
        <p:xfrm>
          <a:off x="2073929" y="1625054"/>
          <a:ext cx="8290983" cy="231279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5" name="Diagram 4">
            <a:extLst>
              <a:ext uri="{FF2B5EF4-FFF2-40B4-BE49-F238E27FC236}">
                <a16:creationId xmlns:a16="http://schemas.microsoft.com/office/drawing/2014/main" id="{3439BD32-EC60-481D-8069-983EB8F9EAA6}"/>
              </a:ext>
            </a:extLst>
          </p:cNvPr>
          <p:cNvGraphicFramePr/>
          <p:nvPr>
            <p:extLst>
              <p:ext uri="{D42A27DB-BD31-4B8C-83A1-F6EECF244321}">
                <p14:modId xmlns:p14="http://schemas.microsoft.com/office/powerpoint/2010/main" val="3904857186"/>
              </p:ext>
            </p:extLst>
          </p:nvPr>
        </p:nvGraphicFramePr>
        <p:xfrm>
          <a:off x="2073928" y="4568844"/>
          <a:ext cx="8290983" cy="2312794"/>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12" name="Arrow: Chevron 11">
            <a:extLst>
              <a:ext uri="{FF2B5EF4-FFF2-40B4-BE49-F238E27FC236}">
                <a16:creationId xmlns:a16="http://schemas.microsoft.com/office/drawing/2014/main" id="{8D39C575-B9C7-422C-A58B-C5FFAEAFFB41}"/>
              </a:ext>
            </a:extLst>
          </p:cNvPr>
          <p:cNvSpPr/>
          <p:nvPr/>
        </p:nvSpPr>
        <p:spPr bwMode="auto">
          <a:xfrm>
            <a:off x="3193902" y="4049677"/>
            <a:ext cx="6120680" cy="360040"/>
          </a:xfrm>
          <a:prstGeom prst="chevron">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GB" sz="2400" b="1">
                <a:gradFill>
                  <a:gsLst>
                    <a:gs pos="0">
                      <a:srgbClr val="FFFFFF"/>
                    </a:gs>
                    <a:gs pos="100000">
                      <a:srgbClr val="FFFFFF"/>
                    </a:gs>
                  </a:gsLst>
                  <a:lin ang="5400000" scaled="0"/>
                </a:gradFill>
                <a:ea typeface="Segoe UI" pitchFamily="34" charset="0"/>
                <a:cs typeface="Segoe UI" pitchFamily="34" charset="0"/>
              </a:rPr>
              <a:t>DevOps</a:t>
            </a:r>
          </a:p>
        </p:txBody>
      </p:sp>
      <p:pic>
        <p:nvPicPr>
          <p:cNvPr id="14" name="Graphic 13">
            <a:extLst>
              <a:ext uri="{FF2B5EF4-FFF2-40B4-BE49-F238E27FC236}">
                <a16:creationId xmlns:a16="http://schemas.microsoft.com/office/drawing/2014/main" id="{A66E8FB0-7261-4774-B09D-A1419A7921D0}"/>
              </a:ext>
            </a:extLst>
          </p:cNvPr>
          <p:cNvPicPr>
            <a:picLocks noChangeAspect="1"/>
          </p:cNvPicPr>
          <p:nvPr/>
        </p:nvPicPr>
        <p:blipFill rotWithShape="1">
          <a:blip r:embed="rId13">
            <a:extLst>
              <a:ext uri="{96DAC541-7B7A-43D3-8B79-37D633B846F1}">
                <asvg:svgBlip xmlns:asvg="http://schemas.microsoft.com/office/drawing/2016/SVG/main" r:embed="rId14"/>
              </a:ext>
            </a:extLst>
          </a:blip>
          <a:srcRect l="35079" t="30780" r="40053" b="36427"/>
          <a:stretch/>
        </p:blipFill>
        <p:spPr>
          <a:xfrm>
            <a:off x="2198322" y="4674760"/>
            <a:ext cx="403341" cy="412906"/>
          </a:xfrm>
          <a:prstGeom prst="rect">
            <a:avLst/>
          </a:prstGeom>
        </p:spPr>
      </p:pic>
      <p:pic>
        <p:nvPicPr>
          <p:cNvPr id="18" name="Graphic 17">
            <a:extLst>
              <a:ext uri="{FF2B5EF4-FFF2-40B4-BE49-F238E27FC236}">
                <a16:creationId xmlns:a16="http://schemas.microsoft.com/office/drawing/2014/main" id="{16809C78-02B4-48C8-8A8D-9AC0619B92E6}"/>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5081984" y="1799395"/>
            <a:ext cx="360040" cy="360040"/>
          </a:xfrm>
          <a:prstGeom prst="rect">
            <a:avLst/>
          </a:prstGeom>
        </p:spPr>
      </p:pic>
      <p:pic>
        <p:nvPicPr>
          <p:cNvPr id="26" name="Graphic 25">
            <a:extLst>
              <a:ext uri="{FF2B5EF4-FFF2-40B4-BE49-F238E27FC236}">
                <a16:creationId xmlns:a16="http://schemas.microsoft.com/office/drawing/2014/main" id="{2320FBD6-78D8-4289-98D1-C3B83AD27B6D}"/>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8035007" y="1750828"/>
            <a:ext cx="391095" cy="408607"/>
          </a:xfrm>
          <a:prstGeom prst="rect">
            <a:avLst/>
          </a:prstGeom>
        </p:spPr>
      </p:pic>
      <p:pic>
        <p:nvPicPr>
          <p:cNvPr id="32" name="Graphic 31">
            <a:extLst>
              <a:ext uri="{FF2B5EF4-FFF2-40B4-BE49-F238E27FC236}">
                <a16:creationId xmlns:a16="http://schemas.microsoft.com/office/drawing/2014/main" id="{6AE2897D-0579-4D66-8413-1B59B2985075}"/>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5210125" y="4695876"/>
            <a:ext cx="360040" cy="360040"/>
          </a:xfrm>
          <a:prstGeom prst="rect">
            <a:avLst/>
          </a:prstGeom>
        </p:spPr>
      </p:pic>
      <p:pic>
        <p:nvPicPr>
          <p:cNvPr id="44" name="Graphic 43">
            <a:extLst>
              <a:ext uri="{FF2B5EF4-FFF2-40B4-BE49-F238E27FC236}">
                <a16:creationId xmlns:a16="http://schemas.microsoft.com/office/drawing/2014/main" id="{79DA593D-606B-49B3-BE71-14BA9D5DD3A2}"/>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2218555" y="1754598"/>
            <a:ext cx="404837" cy="404837"/>
          </a:xfrm>
          <a:prstGeom prst="rect">
            <a:avLst/>
          </a:prstGeom>
        </p:spPr>
      </p:pic>
      <p:pic>
        <p:nvPicPr>
          <p:cNvPr id="50" name="Graphic 49">
            <a:extLst>
              <a:ext uri="{FF2B5EF4-FFF2-40B4-BE49-F238E27FC236}">
                <a16:creationId xmlns:a16="http://schemas.microsoft.com/office/drawing/2014/main" id="{B8AC20D2-09D5-48BE-9F42-BC50BF295F0D}"/>
              </a:ext>
            </a:extLst>
          </p:cNvPr>
          <p:cNvPicPr>
            <a:picLocks noChangeAspect="1"/>
          </p:cNvPicPr>
          <p:nvPr/>
        </p:nvPicPr>
        <p:blipFill rotWithShape="1">
          <a:blip r:embed="rId23">
            <a:extLst>
              <a:ext uri="{96DAC541-7B7A-43D3-8B79-37D633B846F1}">
                <asvg:svgBlip xmlns:asvg="http://schemas.microsoft.com/office/drawing/2016/SVG/main" r:embed="rId24"/>
              </a:ext>
            </a:extLst>
          </a:blip>
          <a:srcRect l="32128" t="30182" r="31527" b="30360"/>
          <a:stretch/>
        </p:blipFill>
        <p:spPr>
          <a:xfrm>
            <a:off x="7987381" y="4649389"/>
            <a:ext cx="535111" cy="450977"/>
          </a:xfrm>
          <a:prstGeom prst="rect">
            <a:avLst/>
          </a:prstGeom>
        </p:spPr>
      </p:pic>
      <p:sp>
        <p:nvSpPr>
          <p:cNvPr id="51" name="TextBox 50">
            <a:extLst>
              <a:ext uri="{FF2B5EF4-FFF2-40B4-BE49-F238E27FC236}">
                <a16:creationId xmlns:a16="http://schemas.microsoft.com/office/drawing/2014/main" id="{6F180B3D-A01C-4E13-9DDA-193F8E43FEF5}"/>
              </a:ext>
            </a:extLst>
          </p:cNvPr>
          <p:cNvSpPr txBox="1"/>
          <p:nvPr/>
        </p:nvSpPr>
        <p:spPr>
          <a:xfrm>
            <a:off x="274639" y="1072501"/>
            <a:ext cx="7359066" cy="572464"/>
          </a:xfrm>
          <a:prstGeom prst="rect">
            <a:avLst/>
          </a:prstGeom>
          <a:noFill/>
        </p:spPr>
        <p:txBody>
          <a:bodyPr wrap="none" lIns="182880" tIns="146304" rIns="182880" bIns="146304" rtlCol="0">
            <a:spAutoFit/>
          </a:bodyPr>
          <a:lstStyle/>
          <a:p>
            <a:pPr>
              <a:lnSpc>
                <a:spcPct val="90000"/>
              </a:lnSpc>
              <a:spcAft>
                <a:spcPts val="600"/>
              </a:spcAft>
            </a:pPr>
            <a:r>
              <a:rPr lang="en-GB" sz="2000">
                <a:gradFill>
                  <a:gsLst>
                    <a:gs pos="2917">
                      <a:schemeClr val="tx1"/>
                    </a:gs>
                    <a:gs pos="30000">
                      <a:schemeClr val="tx1"/>
                    </a:gs>
                  </a:gsLst>
                  <a:lin ang="5400000" scaled="0"/>
                </a:gradFill>
              </a:rPr>
              <a:t>Software as a Service solution for end to end software delivery</a:t>
            </a:r>
          </a:p>
        </p:txBody>
      </p:sp>
    </p:spTree>
    <p:extLst>
      <p:ext uri="{BB962C8B-B14F-4D97-AF65-F5344CB8AC3E}">
        <p14:creationId xmlns:p14="http://schemas.microsoft.com/office/powerpoint/2010/main" val="14384749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graphicEl>
                                              <a:dgm id="{CBFD9B8F-A042-48AF-83E1-B073ECB6B84C}"/>
                                            </p:graphicEl>
                                          </p:spTgt>
                                        </p:tgtEl>
                                        <p:attrNameLst>
                                          <p:attrName>style.visibility</p:attrName>
                                        </p:attrNameLst>
                                      </p:cBhvr>
                                      <p:to>
                                        <p:strVal val="visible"/>
                                      </p:to>
                                    </p:set>
                                    <p:animEffect transition="in" filter="fade">
                                      <p:cBhvr>
                                        <p:cTn id="7" dur="1000"/>
                                        <p:tgtEl>
                                          <p:spTgt spid="4">
                                            <p:graphicEl>
                                              <a:dgm id="{CBFD9B8F-A042-48AF-83E1-B073ECB6B84C}"/>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graphicEl>
                                              <a:dgm id="{0F0743B9-76B9-4417-96BA-4B29AAEFE2C0}"/>
                                            </p:graphicEl>
                                          </p:spTgt>
                                        </p:tgtEl>
                                        <p:attrNameLst>
                                          <p:attrName>style.visibility</p:attrName>
                                        </p:attrNameLst>
                                      </p:cBhvr>
                                      <p:to>
                                        <p:strVal val="visible"/>
                                      </p:to>
                                    </p:set>
                                    <p:animEffect transition="in" filter="fade">
                                      <p:cBhvr>
                                        <p:cTn id="10" dur="1000"/>
                                        <p:tgtEl>
                                          <p:spTgt spid="4">
                                            <p:graphicEl>
                                              <a:dgm id="{0F0743B9-76B9-4417-96BA-4B29AAEFE2C0}"/>
                                            </p:graphic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graphicEl>
                                              <a:dgm id="{E0BB3C78-FDAA-4658-807F-CA3B842D013A}"/>
                                            </p:graphicEl>
                                          </p:spTgt>
                                        </p:tgtEl>
                                        <p:attrNameLst>
                                          <p:attrName>style.visibility</p:attrName>
                                        </p:attrNameLst>
                                      </p:cBhvr>
                                      <p:to>
                                        <p:strVal val="visible"/>
                                      </p:to>
                                    </p:set>
                                    <p:animEffect transition="in" filter="fade">
                                      <p:cBhvr>
                                        <p:cTn id="13" dur="1000"/>
                                        <p:tgtEl>
                                          <p:spTgt spid="4">
                                            <p:graphicEl>
                                              <a:dgm id="{E0BB3C78-FDAA-4658-807F-CA3B842D013A}"/>
                                            </p:graphic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
                                            <p:graphicEl>
                                              <a:dgm id="{599B9EDF-2BFD-4BEF-B552-CB5FD5EC597E}"/>
                                            </p:graphicEl>
                                          </p:spTgt>
                                        </p:tgtEl>
                                        <p:attrNameLst>
                                          <p:attrName>style.visibility</p:attrName>
                                        </p:attrNameLst>
                                      </p:cBhvr>
                                      <p:to>
                                        <p:strVal val="visible"/>
                                      </p:to>
                                    </p:set>
                                    <p:animEffect transition="in" filter="fade">
                                      <p:cBhvr>
                                        <p:cTn id="16" dur="1000"/>
                                        <p:tgtEl>
                                          <p:spTgt spid="4">
                                            <p:graphicEl>
                                              <a:dgm id="{599B9EDF-2BFD-4BEF-B552-CB5FD5EC597E}"/>
                                            </p:graphic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
                                            <p:graphicEl>
                                              <a:dgm id="{26561F3C-0483-4170-A4DD-98DC09E93992}"/>
                                            </p:graphicEl>
                                          </p:spTgt>
                                        </p:tgtEl>
                                        <p:attrNameLst>
                                          <p:attrName>style.visibility</p:attrName>
                                        </p:attrNameLst>
                                      </p:cBhvr>
                                      <p:to>
                                        <p:strVal val="visible"/>
                                      </p:to>
                                    </p:set>
                                    <p:animEffect transition="in" filter="fade">
                                      <p:cBhvr>
                                        <p:cTn id="19" dur="1000"/>
                                        <p:tgtEl>
                                          <p:spTgt spid="4">
                                            <p:graphicEl>
                                              <a:dgm id="{26561F3C-0483-4170-A4DD-98DC09E93992}"/>
                                            </p:graphic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
                                            <p:graphicEl>
                                              <a:dgm id="{3E649BBE-5438-4860-AA42-0BE953632007}"/>
                                            </p:graphicEl>
                                          </p:spTgt>
                                        </p:tgtEl>
                                        <p:attrNameLst>
                                          <p:attrName>style.visibility</p:attrName>
                                        </p:attrNameLst>
                                      </p:cBhvr>
                                      <p:to>
                                        <p:strVal val="visible"/>
                                      </p:to>
                                    </p:set>
                                    <p:animEffect transition="in" filter="fade">
                                      <p:cBhvr>
                                        <p:cTn id="22" dur="1000"/>
                                        <p:tgtEl>
                                          <p:spTgt spid="4">
                                            <p:graphicEl>
                                              <a:dgm id="{3E649BBE-5438-4860-AA42-0BE953632007}"/>
                                            </p:graphicEl>
                                          </p:spTgt>
                                        </p:tgtEl>
                                      </p:cBhvr>
                                    </p:animEffect>
                                  </p:childTnLst>
                                </p:cTn>
                              </p:par>
                            </p:childTnLst>
                          </p:cTn>
                        </p:par>
                        <p:par>
                          <p:cTn id="23" fill="hold">
                            <p:stCondLst>
                              <p:cond delay="1000"/>
                            </p:stCondLst>
                            <p:childTnLst>
                              <p:par>
                                <p:cTn id="24" presetID="10" presetClass="entr" presetSubtype="0" fill="hold" grpId="0" nodeType="afterEffect">
                                  <p:stCondLst>
                                    <p:cond delay="0"/>
                                  </p:stCondLst>
                                  <p:childTnLst>
                                    <p:set>
                                      <p:cBhvr>
                                        <p:cTn id="25" dur="1" fill="hold">
                                          <p:stCondLst>
                                            <p:cond delay="0"/>
                                          </p:stCondLst>
                                        </p:cTn>
                                        <p:tgtEl>
                                          <p:spTgt spid="5">
                                            <p:graphicEl>
                                              <a:dgm id="{CBFD9B8F-A042-48AF-83E1-B073ECB6B84C}"/>
                                            </p:graphicEl>
                                          </p:spTgt>
                                        </p:tgtEl>
                                        <p:attrNameLst>
                                          <p:attrName>style.visibility</p:attrName>
                                        </p:attrNameLst>
                                      </p:cBhvr>
                                      <p:to>
                                        <p:strVal val="visible"/>
                                      </p:to>
                                    </p:set>
                                    <p:animEffect transition="in" filter="fade">
                                      <p:cBhvr>
                                        <p:cTn id="26" dur="1000"/>
                                        <p:tgtEl>
                                          <p:spTgt spid="5">
                                            <p:graphicEl>
                                              <a:dgm id="{CBFD9B8F-A042-48AF-83E1-B073ECB6B84C}"/>
                                            </p:graphic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5">
                                            <p:graphicEl>
                                              <a:dgm id="{ADEA36E0-64E6-4BEE-AD42-DAB37DC21EDD}"/>
                                            </p:graphicEl>
                                          </p:spTgt>
                                        </p:tgtEl>
                                        <p:attrNameLst>
                                          <p:attrName>style.visibility</p:attrName>
                                        </p:attrNameLst>
                                      </p:cBhvr>
                                      <p:to>
                                        <p:strVal val="visible"/>
                                      </p:to>
                                    </p:set>
                                    <p:animEffect transition="in" filter="fade">
                                      <p:cBhvr>
                                        <p:cTn id="29" dur="1000"/>
                                        <p:tgtEl>
                                          <p:spTgt spid="5">
                                            <p:graphicEl>
                                              <a:dgm id="{ADEA36E0-64E6-4BEE-AD42-DAB37DC21EDD}"/>
                                            </p:graphic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5">
                                            <p:graphicEl>
                                              <a:dgm id="{0F0743B9-76B9-4417-96BA-4B29AAEFE2C0}"/>
                                            </p:graphicEl>
                                          </p:spTgt>
                                        </p:tgtEl>
                                        <p:attrNameLst>
                                          <p:attrName>style.visibility</p:attrName>
                                        </p:attrNameLst>
                                      </p:cBhvr>
                                      <p:to>
                                        <p:strVal val="visible"/>
                                      </p:to>
                                    </p:set>
                                    <p:animEffect transition="in" filter="fade">
                                      <p:cBhvr>
                                        <p:cTn id="32" dur="1000"/>
                                        <p:tgtEl>
                                          <p:spTgt spid="5">
                                            <p:graphicEl>
                                              <a:dgm id="{0F0743B9-76B9-4417-96BA-4B29AAEFE2C0}"/>
                                            </p:graphic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5">
                                            <p:graphicEl>
                                              <a:dgm id="{599B9EDF-2BFD-4BEF-B552-CB5FD5EC597E}"/>
                                            </p:graphicEl>
                                          </p:spTgt>
                                        </p:tgtEl>
                                        <p:attrNameLst>
                                          <p:attrName>style.visibility</p:attrName>
                                        </p:attrNameLst>
                                      </p:cBhvr>
                                      <p:to>
                                        <p:strVal val="visible"/>
                                      </p:to>
                                    </p:set>
                                    <p:animEffect transition="in" filter="fade">
                                      <p:cBhvr>
                                        <p:cTn id="35" dur="1000"/>
                                        <p:tgtEl>
                                          <p:spTgt spid="5">
                                            <p:graphicEl>
                                              <a:dgm id="{599B9EDF-2BFD-4BEF-B552-CB5FD5EC597E}"/>
                                            </p:graphic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5">
                                            <p:graphicEl>
                                              <a:dgm id="{F0F7EA4B-645E-4581-AD97-769433FA6554}"/>
                                            </p:graphicEl>
                                          </p:spTgt>
                                        </p:tgtEl>
                                        <p:attrNameLst>
                                          <p:attrName>style.visibility</p:attrName>
                                        </p:attrNameLst>
                                      </p:cBhvr>
                                      <p:to>
                                        <p:strVal val="visible"/>
                                      </p:to>
                                    </p:set>
                                    <p:animEffect transition="in" filter="fade">
                                      <p:cBhvr>
                                        <p:cTn id="38" dur="1000"/>
                                        <p:tgtEl>
                                          <p:spTgt spid="5">
                                            <p:graphicEl>
                                              <a:dgm id="{F0F7EA4B-645E-4581-AD97-769433FA6554}"/>
                                            </p:graphic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5">
                                            <p:graphicEl>
                                              <a:dgm id="{26561F3C-0483-4170-A4DD-98DC09E93992}"/>
                                            </p:graphicEl>
                                          </p:spTgt>
                                        </p:tgtEl>
                                        <p:attrNameLst>
                                          <p:attrName>style.visibility</p:attrName>
                                        </p:attrNameLst>
                                      </p:cBhvr>
                                      <p:to>
                                        <p:strVal val="visible"/>
                                      </p:to>
                                    </p:set>
                                    <p:animEffect transition="in" filter="fade">
                                      <p:cBhvr>
                                        <p:cTn id="41" dur="1000"/>
                                        <p:tgtEl>
                                          <p:spTgt spid="5">
                                            <p:graphicEl>
                                              <a:dgm id="{26561F3C-0483-4170-A4DD-98DC09E93992}"/>
                                            </p:graphicEl>
                                          </p:spTgt>
                                        </p:tgtEl>
                                      </p:cBhvr>
                                    </p:animEffect>
                                  </p:childTnLst>
                                </p:cTn>
                              </p:par>
                            </p:childTnLst>
                          </p:cTn>
                        </p:par>
                        <p:par>
                          <p:cTn id="42" fill="hold">
                            <p:stCondLst>
                              <p:cond delay="2000"/>
                            </p:stCondLst>
                            <p:childTnLst>
                              <p:par>
                                <p:cTn id="43" presetID="10" presetClass="entr" presetSubtype="0" fill="hold" grpId="0" nodeType="afterEffect">
                                  <p:stCondLst>
                                    <p:cond delay="0"/>
                                  </p:stCondLst>
                                  <p:childTnLst>
                                    <p:set>
                                      <p:cBhvr>
                                        <p:cTn id="44" dur="1" fill="hold">
                                          <p:stCondLst>
                                            <p:cond delay="0"/>
                                          </p:stCondLst>
                                        </p:cTn>
                                        <p:tgtEl>
                                          <p:spTgt spid="12"/>
                                        </p:tgtEl>
                                        <p:attrNameLst>
                                          <p:attrName>style.visibility</p:attrName>
                                        </p:attrNameLst>
                                      </p:cBhvr>
                                      <p:to>
                                        <p:strVal val="visible"/>
                                      </p:to>
                                    </p:set>
                                    <p:animEffect transition="in" filter="fade">
                                      <p:cBhvr>
                                        <p:cTn id="45"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uiExpand="1">
        <p:bldSub>
          <a:bldDgm bld="lvlAtOnce"/>
        </p:bldSub>
      </p:bldGraphic>
      <p:bldGraphic spid="5" grpId="0" uiExpand="1">
        <p:bldSub>
          <a:bldDgm bld="lvlAtOnce"/>
        </p:bldSub>
      </p:bldGraphic>
      <p:bldP spid="12"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948C962-CD8E-4CC2-8F40-44C042F9F7F5}"/>
              </a:ext>
            </a:extLst>
          </p:cNvPr>
          <p:cNvSpPr/>
          <p:nvPr/>
        </p:nvSpPr>
        <p:spPr bwMode="auto">
          <a:xfrm>
            <a:off x="494785" y="1337022"/>
            <a:ext cx="11449272" cy="4104456"/>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Placeholder 1"/>
          <p:cNvSpPr>
            <a:spLocks noGrp="1"/>
          </p:cNvSpPr>
          <p:nvPr>
            <p:ph type="body" sz="quarter" idx="10"/>
          </p:nvPr>
        </p:nvSpPr>
        <p:spPr>
          <a:xfrm>
            <a:off x="1609725" y="1478999"/>
            <a:ext cx="4176544" cy="3816429"/>
          </a:xfrm>
        </p:spPr>
        <p:txBody>
          <a:bodyPr/>
          <a:lstStyle/>
          <a:p>
            <a:pPr marL="0" indent="0">
              <a:spcAft>
                <a:spcPts val="1800"/>
              </a:spcAft>
              <a:buNone/>
            </a:pPr>
            <a:r>
              <a:rPr lang="en-GB" sz="2000" b="1" dirty="0">
                <a:latin typeface="+mn-lt"/>
                <a:cs typeface="Segoe UI Light" panose="020B0502040204020203" pitchFamily="34" charset="0"/>
              </a:rPr>
              <a:t>Service Bus</a:t>
            </a:r>
            <a:br>
              <a:rPr lang="en-GB" sz="2000" b="1" dirty="0">
                <a:latin typeface="+mn-lt"/>
                <a:cs typeface="Segoe UI Light" panose="020B0502040204020203" pitchFamily="34" charset="0"/>
              </a:rPr>
            </a:br>
            <a:r>
              <a:rPr lang="en-GB" sz="2000" dirty="0">
                <a:cs typeface="Segoe UI Light" panose="020B0502040204020203" pitchFamily="34" charset="0"/>
              </a:rPr>
              <a:t>Decouple your architecture with reliable message queues and topics</a:t>
            </a:r>
            <a:br>
              <a:rPr lang="en-GB" sz="2000" dirty="0">
                <a:cs typeface="Segoe UI Light" panose="020B0502040204020203" pitchFamily="34" charset="0"/>
              </a:rPr>
            </a:br>
            <a:endParaRPr lang="en-GB" sz="2000" dirty="0">
              <a:cs typeface="Segoe UI Light" panose="020B0502040204020203" pitchFamily="34" charset="0"/>
            </a:endParaRPr>
          </a:p>
          <a:p>
            <a:pPr marL="0" indent="0">
              <a:spcAft>
                <a:spcPts val="1800"/>
              </a:spcAft>
              <a:buNone/>
            </a:pPr>
            <a:r>
              <a:rPr lang="en-GB" sz="2000" b="1" dirty="0">
                <a:solidFill>
                  <a:schemeClr val="tx1"/>
                </a:solidFill>
                <a:latin typeface="+mn-lt"/>
                <a:cs typeface="Segoe UI Light" panose="020B0502040204020203" pitchFamily="34" charset="0"/>
              </a:rPr>
              <a:t>Azure Storage Queue</a:t>
            </a:r>
            <a:br>
              <a:rPr lang="en-GB" sz="2000" b="1" dirty="0">
                <a:solidFill>
                  <a:schemeClr val="tx1"/>
                </a:solidFill>
                <a:latin typeface="+mn-lt"/>
                <a:cs typeface="Segoe UI Light" panose="020B0502040204020203" pitchFamily="34" charset="0"/>
              </a:rPr>
            </a:br>
            <a:r>
              <a:rPr lang="en-GB" sz="2000" dirty="0">
                <a:solidFill>
                  <a:schemeClr val="tx1"/>
                </a:solidFill>
                <a:cs typeface="Segoe UI Light" panose="020B0502040204020203" pitchFamily="34" charset="0"/>
              </a:rPr>
              <a:t>Lightweight REST based message queuing service</a:t>
            </a:r>
            <a:br>
              <a:rPr lang="en-GB" sz="2000" dirty="0">
                <a:solidFill>
                  <a:schemeClr val="tx1"/>
                </a:solidFill>
                <a:cs typeface="Segoe UI Light" panose="020B0502040204020203" pitchFamily="34" charset="0"/>
              </a:rPr>
            </a:br>
            <a:endParaRPr lang="en-GB" sz="2000" dirty="0">
              <a:solidFill>
                <a:schemeClr val="tx1"/>
              </a:solidFill>
              <a:cs typeface="Segoe UI Light" panose="020B0502040204020203" pitchFamily="34" charset="0"/>
            </a:endParaRPr>
          </a:p>
          <a:p>
            <a:pPr marL="0" indent="0">
              <a:spcAft>
                <a:spcPts val="1800"/>
              </a:spcAft>
              <a:buNone/>
            </a:pPr>
            <a:r>
              <a:rPr lang="en-GB" sz="2000" b="1" dirty="0">
                <a:solidFill>
                  <a:schemeClr val="tx1"/>
                </a:solidFill>
                <a:latin typeface="+mn-lt"/>
                <a:cs typeface="Segoe UI Light" panose="020B0502040204020203" pitchFamily="34" charset="0"/>
              </a:rPr>
              <a:t>Event Hub</a:t>
            </a:r>
            <a:br>
              <a:rPr lang="en-GB" sz="2000" b="1" dirty="0">
                <a:solidFill>
                  <a:schemeClr val="tx1"/>
                </a:solidFill>
                <a:latin typeface="+mn-lt"/>
                <a:cs typeface="Segoe UI Light" panose="020B0502040204020203" pitchFamily="34" charset="0"/>
              </a:rPr>
            </a:br>
            <a:r>
              <a:rPr lang="en-GB" sz="2000" dirty="0">
                <a:solidFill>
                  <a:schemeClr val="tx1"/>
                </a:solidFill>
                <a:cs typeface="Segoe UI Light" panose="020B0502040204020203" pitchFamily="34" charset="0"/>
              </a:rPr>
              <a:t>Hyperscale telemetry ingestion with real time &amp; batch processing</a:t>
            </a:r>
            <a:endParaRPr lang="en-GB" sz="2000" dirty="0">
              <a:solidFill>
                <a:schemeClr val="tx1"/>
              </a:solidFill>
              <a:latin typeface="+mn-lt"/>
              <a:cs typeface="Segoe UI Light" panose="020B0502040204020203" pitchFamily="34" charset="0"/>
            </a:endParaRPr>
          </a:p>
        </p:txBody>
      </p:sp>
      <p:sp>
        <p:nvSpPr>
          <p:cNvPr id="3" name="Title 2"/>
          <p:cNvSpPr>
            <a:spLocks noGrp="1"/>
          </p:cNvSpPr>
          <p:nvPr>
            <p:ph type="title"/>
          </p:nvPr>
        </p:nvSpPr>
        <p:spPr/>
        <p:txBody>
          <a:bodyPr/>
          <a:lstStyle/>
          <a:p>
            <a:r>
              <a:rPr lang="en-GB" dirty="0"/>
              <a:t>Azure Messaging Services</a:t>
            </a:r>
          </a:p>
        </p:txBody>
      </p:sp>
      <p:sp>
        <p:nvSpPr>
          <p:cNvPr id="8" name="Text Placeholder 1">
            <a:extLst>
              <a:ext uri="{FF2B5EF4-FFF2-40B4-BE49-F238E27FC236}">
                <a16:creationId xmlns:a16="http://schemas.microsoft.com/office/drawing/2014/main" id="{166E1AFA-14E6-4FBA-9483-0765611DDCEC}"/>
              </a:ext>
            </a:extLst>
          </p:cNvPr>
          <p:cNvSpPr txBox="1">
            <a:spLocks/>
          </p:cNvSpPr>
          <p:nvPr/>
        </p:nvSpPr>
        <p:spPr>
          <a:xfrm>
            <a:off x="6866309" y="1478999"/>
            <a:ext cx="4824536" cy="3788729"/>
          </a:xfrm>
          <a:prstGeom prst="rect">
            <a:avLst/>
          </a:prstGeom>
        </p:spPr>
        <p:txBody>
          <a:bodyPr vert="horz" wrap="square" lIns="146304" tIns="91440" rIns="146304" bIns="91440" rtlCol="0">
            <a:spAutoFit/>
          </a:bodyPr>
          <a:lstStyle>
            <a:lvl1pPr marR="0" indent="0" fontAlgn="auto">
              <a:lnSpc>
                <a:spcPct val="90000"/>
              </a:lnSpc>
              <a:spcBef>
                <a:spcPct val="20000"/>
              </a:spcBef>
              <a:spcAft>
                <a:spcPts val="1800"/>
              </a:spcAft>
              <a:buClrTx/>
              <a:buSzPct val="90000"/>
              <a:buFont typeface="Arial" pitchFamily="34" charset="0"/>
              <a:buNone/>
              <a:tabLst/>
              <a:defRPr sz="2000" b="1" spc="0" baseline="0">
                <a:gradFill>
                  <a:gsLst>
                    <a:gs pos="1250">
                      <a:schemeClr val="tx1"/>
                    </a:gs>
                    <a:gs pos="100000">
                      <a:schemeClr val="tx1"/>
                    </a:gs>
                  </a:gsLst>
                  <a:lin ang="5400000" scaled="0"/>
                </a:gradFill>
                <a:cs typeface="Segoe UI Light" panose="020B0502040204020203" pitchFamily="34" charset="0"/>
              </a:defRPr>
            </a:lvl1pPr>
            <a:lvl2pPr marL="584200" marR="0" indent="-241300" fontAlgn="auto">
              <a:lnSpc>
                <a:spcPct val="90000"/>
              </a:lnSpc>
              <a:spcBef>
                <a:spcPct val="20000"/>
              </a:spcBef>
              <a:spcAft>
                <a:spcPts val="0"/>
              </a:spcAft>
              <a:buClrTx/>
              <a:buSzPct val="90000"/>
              <a:buFont typeface="Arial" pitchFamily="34" charset="0"/>
              <a:buChar char="•"/>
              <a:tabLst/>
              <a:defRPr sz="2400" spc="0" baseline="0">
                <a:gradFill>
                  <a:gsLst>
                    <a:gs pos="1250">
                      <a:schemeClr val="tx1"/>
                    </a:gs>
                    <a:gs pos="100000">
                      <a:schemeClr val="tx1"/>
                    </a:gs>
                  </a:gsLst>
                  <a:lin ang="5400000" scaled="0"/>
                </a:gradFill>
              </a:defRPr>
            </a:lvl2pPr>
            <a:lvl3pPr marL="800100" marR="0" indent="-228600" fontAlgn="auto">
              <a:lnSpc>
                <a:spcPct val="90000"/>
              </a:lnSpc>
              <a:spcBef>
                <a:spcPct val="20000"/>
              </a:spcBef>
              <a:spcAft>
                <a:spcPts val="0"/>
              </a:spcAft>
              <a:buClrTx/>
              <a:buSzPct val="90000"/>
              <a:buFont typeface="Arial" pitchFamily="34" charset="0"/>
              <a:buChar char="•"/>
              <a:tabLst/>
              <a:defRPr sz="2000" spc="0" baseline="0">
                <a:gradFill>
                  <a:gsLst>
                    <a:gs pos="1250">
                      <a:schemeClr val="tx1"/>
                    </a:gs>
                    <a:gs pos="100000">
                      <a:schemeClr val="tx1"/>
                    </a:gs>
                  </a:gsLst>
                  <a:lin ang="5400000" scaled="0"/>
                </a:gradFill>
              </a:defRPr>
            </a:lvl3pPr>
            <a:lvl4pPr marL="1028700" marR="0" indent="-228600" fontAlgn="auto">
              <a:lnSpc>
                <a:spcPct val="90000"/>
              </a:lnSpc>
              <a:spcBef>
                <a:spcPct val="20000"/>
              </a:spcBef>
              <a:spcAft>
                <a:spcPts val="0"/>
              </a:spcAft>
              <a:buClrTx/>
              <a:buSzPct val="90000"/>
              <a:buFont typeface="Arial" pitchFamily="34" charset="0"/>
              <a:buChar char="•"/>
              <a:tabLst/>
              <a:defRPr spc="0" baseline="0">
                <a:gradFill>
                  <a:gsLst>
                    <a:gs pos="1250">
                      <a:schemeClr val="tx1"/>
                    </a:gs>
                    <a:gs pos="100000">
                      <a:schemeClr val="tx1"/>
                    </a:gs>
                  </a:gsLst>
                  <a:lin ang="5400000" scaled="0"/>
                </a:gradFill>
              </a:defRPr>
            </a:lvl4pPr>
            <a:lvl5pPr marL="1257300" marR="0" indent="-228600" fontAlgn="auto">
              <a:lnSpc>
                <a:spcPct val="90000"/>
              </a:lnSpc>
              <a:spcBef>
                <a:spcPct val="20000"/>
              </a:spcBef>
              <a:spcAft>
                <a:spcPts val="0"/>
              </a:spcAft>
              <a:buClrTx/>
              <a:buSzPct val="90000"/>
              <a:buFont typeface="Arial" pitchFamily="34" charset="0"/>
              <a:buChar char="•"/>
              <a:tabLst/>
              <a:defRPr spc="0" baseline="0">
                <a:gradFill>
                  <a:gsLst>
                    <a:gs pos="1250">
                      <a:schemeClr val="tx1"/>
                    </a:gs>
                    <a:gs pos="100000">
                      <a:schemeClr val="tx1"/>
                    </a:gs>
                  </a:gsLst>
                  <a:lin ang="5400000" scaled="0"/>
                </a:gradFill>
              </a:defRPr>
            </a:lvl5pPr>
            <a:lvl6pPr marL="2565040" indent="-233186">
              <a:spcBef>
                <a:spcPct val="20000"/>
              </a:spcBef>
              <a:buFont typeface="Arial" pitchFamily="34" charset="0"/>
              <a:buChar char="•"/>
              <a:defRPr sz="2000"/>
            </a:lvl6pPr>
            <a:lvl7pPr marL="3031412" indent="-233186">
              <a:spcBef>
                <a:spcPct val="20000"/>
              </a:spcBef>
              <a:buFont typeface="Arial" pitchFamily="34" charset="0"/>
              <a:buChar char="•"/>
              <a:defRPr sz="2000"/>
            </a:lvl7pPr>
            <a:lvl8pPr marL="3497783" indent="-233186">
              <a:spcBef>
                <a:spcPct val="20000"/>
              </a:spcBef>
              <a:buFont typeface="Arial" pitchFamily="34" charset="0"/>
              <a:buChar char="•"/>
              <a:defRPr sz="2000"/>
            </a:lvl8pPr>
            <a:lvl9pPr marL="3964155" indent="-233186">
              <a:spcBef>
                <a:spcPct val="20000"/>
              </a:spcBef>
              <a:buFont typeface="Arial" pitchFamily="34" charset="0"/>
              <a:buChar char="•"/>
              <a:defRPr sz="2000"/>
            </a:lvl9pPr>
          </a:lstStyle>
          <a:p>
            <a:r>
              <a:rPr lang="en-GB" dirty="0" err="1">
                <a:solidFill>
                  <a:schemeClr val="tx1"/>
                </a:solidFill>
              </a:rPr>
              <a:t>IoT</a:t>
            </a:r>
            <a:r>
              <a:rPr lang="en-GB" dirty="0">
                <a:solidFill>
                  <a:schemeClr val="tx1"/>
                </a:solidFill>
              </a:rPr>
              <a:t> Hub</a:t>
            </a:r>
            <a:br>
              <a:rPr lang="en-GB" dirty="0">
                <a:solidFill>
                  <a:schemeClr val="tx1"/>
                </a:solidFill>
                <a:latin typeface="+mj-lt"/>
              </a:rPr>
            </a:br>
            <a:r>
              <a:rPr lang="en-GB" b="0" dirty="0">
                <a:solidFill>
                  <a:schemeClr val="tx1"/>
                </a:solidFill>
                <a:latin typeface="+mj-lt"/>
              </a:rPr>
              <a:t>Secure message ingestion and management for billions of devices</a:t>
            </a:r>
            <a:br>
              <a:rPr lang="en-GB" b="0" dirty="0">
                <a:solidFill>
                  <a:schemeClr val="tx1"/>
                </a:solidFill>
                <a:latin typeface="+mj-lt"/>
              </a:rPr>
            </a:br>
            <a:endParaRPr lang="en-GB" b="0" dirty="0">
              <a:solidFill>
                <a:schemeClr val="tx1"/>
              </a:solidFill>
              <a:latin typeface="+mj-lt"/>
            </a:endParaRPr>
          </a:p>
          <a:p>
            <a:r>
              <a:rPr lang="en-US" dirty="0"/>
              <a:t>Relay</a:t>
            </a:r>
            <a:br>
              <a:rPr lang="en-US" dirty="0"/>
            </a:br>
            <a:r>
              <a:rPr lang="en-GB" b="0" dirty="0">
                <a:solidFill>
                  <a:srgbClr val="FFFFFF"/>
                </a:solidFill>
                <a:latin typeface="Segoe UI Light"/>
                <a:cs typeface="+mn-cs"/>
              </a:rPr>
              <a:t>Hybrid connection to on-premises &amp; expose services through a message relay</a:t>
            </a:r>
            <a:br>
              <a:rPr lang="en-US" sz="1800" b="0" dirty="0">
                <a:solidFill>
                  <a:srgbClr val="FFFFFF"/>
                </a:solidFill>
                <a:latin typeface="+mj-lt"/>
                <a:cs typeface="+mn-cs"/>
              </a:rPr>
            </a:br>
            <a:endParaRPr lang="en-US" sz="1800" b="0" dirty="0">
              <a:solidFill>
                <a:srgbClr val="FFFFFF"/>
              </a:solidFill>
              <a:latin typeface="+mj-lt"/>
              <a:cs typeface="+mn-cs"/>
            </a:endParaRPr>
          </a:p>
          <a:p>
            <a:r>
              <a:rPr lang="en-US" dirty="0"/>
              <a:t>Notification Hub</a:t>
            </a:r>
            <a:br>
              <a:rPr lang="en-US" dirty="0"/>
            </a:br>
            <a:r>
              <a:rPr lang="en-US" b="0" dirty="0">
                <a:solidFill>
                  <a:schemeClr val="tx1"/>
                </a:solidFill>
                <a:latin typeface="+mj-lt"/>
              </a:rPr>
              <a:t>Multi-platform push engine for iOS, Google (Chrome &amp; Android), Amazon </a:t>
            </a:r>
            <a:r>
              <a:rPr lang="en-US" b="0" dirty="0" err="1">
                <a:solidFill>
                  <a:schemeClr val="tx1"/>
                </a:solidFill>
                <a:latin typeface="+mj-lt"/>
              </a:rPr>
              <a:t>etc</a:t>
            </a:r>
            <a:endParaRPr lang="en-GB" b="0" dirty="0">
              <a:solidFill>
                <a:schemeClr val="tx1"/>
              </a:solidFill>
              <a:latin typeface="+mj-lt"/>
            </a:endParaRPr>
          </a:p>
        </p:txBody>
      </p:sp>
      <p:pic>
        <p:nvPicPr>
          <p:cNvPr id="20" name="Graphic 19">
            <a:extLst>
              <a:ext uri="{FF2B5EF4-FFF2-40B4-BE49-F238E27FC236}">
                <a16:creationId xmlns:a16="http://schemas.microsoft.com/office/drawing/2014/main" id="{9A5E811C-F6AB-4D4F-8007-711CE589383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33361" y="1625054"/>
            <a:ext cx="660038" cy="660038"/>
          </a:xfrm>
          <a:prstGeom prst="rect">
            <a:avLst/>
          </a:prstGeom>
        </p:spPr>
      </p:pic>
      <p:pic>
        <p:nvPicPr>
          <p:cNvPr id="25" name="Graphic 24">
            <a:extLst>
              <a:ext uri="{FF2B5EF4-FFF2-40B4-BE49-F238E27FC236}">
                <a16:creationId xmlns:a16="http://schemas.microsoft.com/office/drawing/2014/main" id="{B4D516DF-F627-48EA-8935-D29DD2B424B1}"/>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l="36504" t="33872" r="37828" b="27920"/>
          <a:stretch/>
        </p:blipFill>
        <p:spPr>
          <a:xfrm>
            <a:off x="745629" y="2993206"/>
            <a:ext cx="747770" cy="864096"/>
          </a:xfrm>
          <a:prstGeom prst="rect">
            <a:avLst/>
          </a:prstGeom>
        </p:spPr>
      </p:pic>
      <p:pic>
        <p:nvPicPr>
          <p:cNvPr id="29" name="Graphic 28">
            <a:extLst>
              <a:ext uri="{FF2B5EF4-FFF2-40B4-BE49-F238E27FC236}">
                <a16:creationId xmlns:a16="http://schemas.microsoft.com/office/drawing/2014/main" id="{F1BC82CB-D8E5-4D02-B182-1D811D87929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87097" y="4361358"/>
            <a:ext cx="720000" cy="720000"/>
          </a:xfrm>
          <a:prstGeom prst="rect">
            <a:avLst/>
          </a:prstGeom>
        </p:spPr>
      </p:pic>
      <p:pic>
        <p:nvPicPr>
          <p:cNvPr id="31" name="Graphic 30">
            <a:extLst>
              <a:ext uri="{FF2B5EF4-FFF2-40B4-BE49-F238E27FC236}">
                <a16:creationId xmlns:a16="http://schemas.microsoft.com/office/drawing/2014/main" id="{AA5A5C77-DBC5-41A1-9632-59DD9F545B8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119888" y="2993206"/>
            <a:ext cx="720000" cy="720000"/>
          </a:xfrm>
          <a:prstGeom prst="rect">
            <a:avLst/>
          </a:prstGeom>
        </p:spPr>
      </p:pic>
      <p:pic>
        <p:nvPicPr>
          <p:cNvPr id="32" name="Picture 31">
            <a:extLst>
              <a:ext uri="{FF2B5EF4-FFF2-40B4-BE49-F238E27FC236}">
                <a16:creationId xmlns:a16="http://schemas.microsoft.com/office/drawing/2014/main" id="{0FECC12D-A10D-43A8-89E8-6EEB4EAC24AF}"/>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146309" y="1625134"/>
            <a:ext cx="720000" cy="720000"/>
          </a:xfrm>
          <a:prstGeom prst="rect">
            <a:avLst/>
          </a:prstGeom>
        </p:spPr>
      </p:pic>
      <p:pic>
        <p:nvPicPr>
          <p:cNvPr id="34" name="Graphic 33">
            <a:extLst>
              <a:ext uri="{FF2B5EF4-FFF2-40B4-BE49-F238E27FC236}">
                <a16:creationId xmlns:a16="http://schemas.microsoft.com/office/drawing/2014/main" id="{B82E4DF7-CF1D-4569-8C59-1563F09D34C5}"/>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6146309" y="4361358"/>
            <a:ext cx="720000" cy="720000"/>
          </a:xfrm>
          <a:prstGeom prst="rect">
            <a:avLst/>
          </a:prstGeom>
        </p:spPr>
      </p:pic>
      <p:sp>
        <p:nvSpPr>
          <p:cNvPr id="37" name="Rectangle 36">
            <a:extLst>
              <a:ext uri="{FF2B5EF4-FFF2-40B4-BE49-F238E27FC236}">
                <a16:creationId xmlns:a16="http://schemas.microsoft.com/office/drawing/2014/main" id="{E6A6F71B-934C-499C-8A4C-8334A6694E77}"/>
              </a:ext>
            </a:extLst>
          </p:cNvPr>
          <p:cNvSpPr/>
          <p:nvPr/>
        </p:nvSpPr>
        <p:spPr>
          <a:xfrm>
            <a:off x="2896023" y="5673796"/>
            <a:ext cx="6303713" cy="954107"/>
          </a:xfrm>
          <a:prstGeom prst="rect">
            <a:avLst/>
          </a:prstGeom>
        </p:spPr>
        <p:txBody>
          <a:bodyPr wrap="none">
            <a:spAutoFit/>
          </a:bodyPr>
          <a:lstStyle/>
          <a:p>
            <a:pPr algn="ctr"/>
            <a:r>
              <a:rPr lang="en-GB" sz="2800" dirty="0"/>
              <a:t>Decouple your application architecture</a:t>
            </a:r>
          </a:p>
          <a:p>
            <a:pPr algn="ctr"/>
            <a:r>
              <a:rPr lang="en-GB" sz="2800" b="1" dirty="0"/>
              <a:t>aka.ms/azure-patterns</a:t>
            </a:r>
          </a:p>
        </p:txBody>
      </p:sp>
    </p:spTree>
    <p:extLst>
      <p:ext uri="{BB962C8B-B14F-4D97-AF65-F5344CB8AC3E}">
        <p14:creationId xmlns:p14="http://schemas.microsoft.com/office/powerpoint/2010/main" val="1618342010"/>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bwMode="auto">
          <a:xfrm>
            <a:off x="883" y="497"/>
            <a:ext cx="5627337" cy="6993533"/>
          </a:xfrm>
          <a:prstGeom prst="rect">
            <a:avLst/>
          </a:pr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GB" sz="3199">
                <a:gradFill>
                  <a:gsLst>
                    <a:gs pos="0">
                      <a:srgbClr val="FFFFFF"/>
                    </a:gs>
                    <a:gs pos="100000">
                      <a:srgbClr val="FFFFFF"/>
                    </a:gs>
                  </a:gsLst>
                  <a:lin ang="5400000" scaled="0"/>
                </a:gradFill>
                <a:ea typeface="Segoe UI" pitchFamily="34" charset="0"/>
                <a:cs typeface="Segoe UI" pitchFamily="34" charset="0"/>
              </a:rPr>
              <a:t>Logic App</a:t>
            </a:r>
            <a:br>
              <a:rPr lang="en-GB" sz="3199">
                <a:gradFill>
                  <a:gsLst>
                    <a:gs pos="0">
                      <a:srgbClr val="FFFFFF"/>
                    </a:gs>
                    <a:gs pos="100000">
                      <a:srgbClr val="FFFFFF"/>
                    </a:gs>
                  </a:gsLst>
                  <a:lin ang="5400000" scaled="0"/>
                </a:gradFill>
                <a:ea typeface="Segoe UI" pitchFamily="34" charset="0"/>
                <a:cs typeface="Segoe UI" pitchFamily="34" charset="0"/>
              </a:rPr>
            </a:br>
            <a:r>
              <a:rPr lang="en-GB" sz="3199">
                <a:gradFill>
                  <a:gsLst>
                    <a:gs pos="0">
                      <a:srgbClr val="FFFFFF"/>
                    </a:gs>
                    <a:gs pos="100000">
                      <a:srgbClr val="FFFFFF"/>
                    </a:gs>
                  </a:gsLst>
                  <a:lin ang="5400000" scaled="0"/>
                </a:gradFill>
                <a:ea typeface="Segoe UI" pitchFamily="34" charset="0"/>
                <a:cs typeface="Segoe UI" pitchFamily="34" charset="0"/>
              </a:rPr>
              <a:t>API Connector Library</a:t>
            </a:r>
          </a:p>
          <a:p>
            <a:pPr defTabSz="932293" fontAlgn="base">
              <a:lnSpc>
                <a:spcPct val="90000"/>
              </a:lnSpc>
              <a:spcBef>
                <a:spcPct val="0"/>
              </a:spcBef>
              <a:spcAft>
                <a:spcPct val="0"/>
              </a:spcAft>
            </a:pPr>
            <a:endParaRPr lang="en-GB" sz="3199">
              <a:gradFill>
                <a:gsLst>
                  <a:gs pos="0">
                    <a:srgbClr val="FFFFFF"/>
                  </a:gs>
                  <a:gs pos="100000">
                    <a:srgbClr val="FFFFFF"/>
                  </a:gs>
                </a:gsLst>
                <a:lin ang="5400000" scaled="0"/>
              </a:gradFill>
              <a:ea typeface="Segoe UI" pitchFamily="34" charset="0"/>
              <a:cs typeface="Segoe UI" pitchFamily="34" charset="0"/>
            </a:endParaRPr>
          </a:p>
          <a:p>
            <a:pPr defTabSz="932293" fontAlgn="base">
              <a:lnSpc>
                <a:spcPct val="90000"/>
              </a:lnSpc>
              <a:spcBef>
                <a:spcPct val="0"/>
              </a:spcBef>
              <a:spcAft>
                <a:spcPct val="0"/>
              </a:spcAft>
            </a:pPr>
            <a:endParaRPr lang="en-GB" sz="3199">
              <a:gradFill>
                <a:gsLst>
                  <a:gs pos="0">
                    <a:srgbClr val="FFFFFF"/>
                  </a:gs>
                  <a:gs pos="100000">
                    <a:srgbClr val="FFFFFF"/>
                  </a:gs>
                </a:gsLst>
                <a:lin ang="5400000" scaled="0"/>
              </a:gradFill>
              <a:ea typeface="Segoe UI" pitchFamily="34" charset="0"/>
              <a:cs typeface="Segoe UI" pitchFamily="34" charset="0"/>
            </a:endParaRPr>
          </a:p>
          <a:p>
            <a:pPr defTabSz="932293" fontAlgn="base">
              <a:lnSpc>
                <a:spcPct val="90000"/>
              </a:lnSpc>
              <a:spcBef>
                <a:spcPct val="0"/>
              </a:spcBef>
              <a:spcAft>
                <a:spcPct val="0"/>
              </a:spcAft>
            </a:pPr>
            <a:endParaRPr lang="en-GB" sz="3199">
              <a:gradFill>
                <a:gsLst>
                  <a:gs pos="0">
                    <a:srgbClr val="FFFFFF"/>
                  </a:gs>
                  <a:gs pos="100000">
                    <a:srgbClr val="FFFFFF"/>
                  </a:gs>
                </a:gsLst>
                <a:lin ang="5400000" scaled="0"/>
              </a:gradFill>
              <a:ea typeface="Segoe UI" pitchFamily="34" charset="0"/>
              <a:cs typeface="Segoe UI" pitchFamily="34" charset="0"/>
            </a:endParaRPr>
          </a:p>
          <a:p>
            <a:pPr defTabSz="932293" fontAlgn="base">
              <a:lnSpc>
                <a:spcPct val="90000"/>
              </a:lnSpc>
              <a:spcBef>
                <a:spcPct val="0"/>
              </a:spcBef>
              <a:spcAft>
                <a:spcPct val="0"/>
              </a:spcAft>
            </a:pPr>
            <a:endParaRPr lang="en-GB" sz="3199">
              <a:gradFill>
                <a:gsLst>
                  <a:gs pos="0">
                    <a:srgbClr val="FFFFFF"/>
                  </a:gs>
                  <a:gs pos="100000">
                    <a:srgbClr val="FFFFFF"/>
                  </a:gs>
                </a:gsLst>
                <a:lin ang="5400000" scaled="0"/>
              </a:gradFill>
              <a:ea typeface="Segoe UI" pitchFamily="34" charset="0"/>
              <a:cs typeface="Segoe UI" pitchFamily="34" charset="0"/>
            </a:endParaRPr>
          </a:p>
          <a:p>
            <a:pPr defTabSz="932293" fontAlgn="base">
              <a:lnSpc>
                <a:spcPct val="90000"/>
              </a:lnSpc>
              <a:spcBef>
                <a:spcPct val="0"/>
              </a:spcBef>
              <a:spcAft>
                <a:spcPct val="0"/>
              </a:spcAft>
            </a:pPr>
            <a:endParaRPr lang="en-GB" sz="3199">
              <a:gradFill>
                <a:gsLst>
                  <a:gs pos="0">
                    <a:srgbClr val="FFFFFF"/>
                  </a:gs>
                  <a:gs pos="100000">
                    <a:srgbClr val="FFFFFF"/>
                  </a:gs>
                </a:gsLst>
                <a:lin ang="5400000" scaled="0"/>
              </a:gradFill>
              <a:ea typeface="Segoe UI" pitchFamily="34" charset="0"/>
              <a:cs typeface="Segoe UI" pitchFamily="34" charset="0"/>
            </a:endParaRPr>
          </a:p>
          <a:p>
            <a:pPr defTabSz="932293" fontAlgn="base">
              <a:lnSpc>
                <a:spcPct val="90000"/>
              </a:lnSpc>
              <a:spcBef>
                <a:spcPct val="0"/>
              </a:spcBef>
              <a:spcAft>
                <a:spcPct val="0"/>
              </a:spcAft>
            </a:pPr>
            <a:endParaRPr lang="en-GB" sz="3199">
              <a:gradFill>
                <a:gsLst>
                  <a:gs pos="0">
                    <a:srgbClr val="FFFFFF"/>
                  </a:gs>
                  <a:gs pos="100000">
                    <a:srgbClr val="FFFFFF"/>
                  </a:gs>
                </a:gsLst>
                <a:lin ang="5400000" scaled="0"/>
              </a:gradFill>
              <a:ea typeface="Segoe UI" pitchFamily="34" charset="0"/>
              <a:cs typeface="Segoe UI" pitchFamily="34" charset="0"/>
            </a:endParaRPr>
          </a:p>
          <a:p>
            <a:pPr defTabSz="932293" fontAlgn="base">
              <a:lnSpc>
                <a:spcPct val="90000"/>
              </a:lnSpc>
              <a:spcBef>
                <a:spcPct val="0"/>
              </a:spcBef>
              <a:spcAft>
                <a:spcPct val="0"/>
              </a:spcAft>
            </a:pPr>
            <a:endParaRPr lang="en-GB" sz="3199">
              <a:gradFill>
                <a:gsLst>
                  <a:gs pos="0">
                    <a:srgbClr val="FFFFFF"/>
                  </a:gs>
                  <a:gs pos="100000">
                    <a:srgbClr val="FFFFFF"/>
                  </a:gs>
                </a:gsLst>
                <a:lin ang="5400000" scaled="0"/>
              </a:gradFill>
              <a:ea typeface="Segoe UI" pitchFamily="34" charset="0"/>
              <a:cs typeface="Segoe UI" pitchFamily="34" charset="0"/>
            </a:endParaRPr>
          </a:p>
          <a:p>
            <a:pPr defTabSz="932293" fontAlgn="base">
              <a:lnSpc>
                <a:spcPct val="90000"/>
              </a:lnSpc>
              <a:spcBef>
                <a:spcPct val="0"/>
              </a:spcBef>
              <a:spcAft>
                <a:spcPct val="0"/>
              </a:spcAft>
            </a:pPr>
            <a:endParaRPr lang="en-GB" sz="3199">
              <a:gradFill>
                <a:gsLst>
                  <a:gs pos="0">
                    <a:srgbClr val="FFFFFF"/>
                  </a:gs>
                  <a:gs pos="100000">
                    <a:srgbClr val="FFFFFF"/>
                  </a:gs>
                </a:gsLst>
                <a:lin ang="5400000" scaled="0"/>
              </a:gradFill>
              <a:ea typeface="Segoe UI" pitchFamily="34" charset="0"/>
              <a:cs typeface="Segoe UI" pitchFamily="34" charset="0"/>
            </a:endParaRPr>
          </a:p>
          <a:p>
            <a:pPr defTabSz="932293" fontAlgn="base">
              <a:lnSpc>
                <a:spcPct val="90000"/>
              </a:lnSpc>
              <a:spcBef>
                <a:spcPct val="0"/>
              </a:spcBef>
              <a:spcAft>
                <a:spcPct val="0"/>
              </a:spcAft>
            </a:pPr>
            <a:endParaRPr lang="en-GB" sz="3199">
              <a:gradFill>
                <a:gsLst>
                  <a:gs pos="0">
                    <a:srgbClr val="FFFFFF"/>
                  </a:gs>
                  <a:gs pos="100000">
                    <a:srgbClr val="FFFFFF"/>
                  </a:gs>
                </a:gsLst>
                <a:lin ang="5400000" scaled="0"/>
              </a:gradFill>
              <a:ea typeface="Segoe UI" pitchFamily="34" charset="0"/>
              <a:cs typeface="Segoe UI" pitchFamily="34" charset="0"/>
            </a:endParaRPr>
          </a:p>
          <a:p>
            <a:pPr defTabSz="932293" fontAlgn="base">
              <a:lnSpc>
                <a:spcPct val="90000"/>
              </a:lnSpc>
              <a:spcBef>
                <a:spcPct val="0"/>
              </a:spcBef>
              <a:spcAft>
                <a:spcPct val="0"/>
              </a:spcAft>
            </a:pPr>
            <a:endParaRPr lang="en-GB" sz="3199">
              <a:gradFill>
                <a:gsLst>
                  <a:gs pos="0">
                    <a:srgbClr val="FFFFFF"/>
                  </a:gs>
                  <a:gs pos="100000">
                    <a:srgbClr val="FFFFFF"/>
                  </a:gs>
                </a:gsLst>
                <a:lin ang="5400000" scaled="0"/>
              </a:gradFill>
              <a:ea typeface="Segoe UI" pitchFamily="34" charset="0"/>
              <a:cs typeface="Segoe UI" pitchFamily="34" charset="0"/>
            </a:endParaRPr>
          </a:p>
          <a:p>
            <a:pPr defTabSz="932293" fontAlgn="base">
              <a:lnSpc>
                <a:spcPct val="90000"/>
              </a:lnSpc>
              <a:spcBef>
                <a:spcPct val="0"/>
              </a:spcBef>
              <a:spcAft>
                <a:spcPct val="0"/>
              </a:spcAft>
            </a:pPr>
            <a:endParaRPr lang="en-GB" sz="3199">
              <a:gradFill>
                <a:gsLst>
                  <a:gs pos="0">
                    <a:srgbClr val="FFFFFF"/>
                  </a:gs>
                  <a:gs pos="100000">
                    <a:srgbClr val="FFFFFF"/>
                  </a:gs>
                </a:gsLst>
                <a:lin ang="5400000" scaled="0"/>
              </a:gradFill>
              <a:ea typeface="Segoe UI" pitchFamily="34" charset="0"/>
              <a:cs typeface="Segoe UI" pitchFamily="34" charset="0"/>
            </a:endParaRPr>
          </a:p>
          <a:p>
            <a:pPr defTabSz="932293" fontAlgn="base">
              <a:lnSpc>
                <a:spcPct val="90000"/>
              </a:lnSpc>
              <a:spcBef>
                <a:spcPct val="0"/>
              </a:spcBef>
              <a:spcAft>
                <a:spcPct val="0"/>
              </a:spcAft>
            </a:pPr>
            <a:endParaRPr lang="en-GB" sz="3199">
              <a:gradFill>
                <a:gsLst>
                  <a:gs pos="0">
                    <a:srgbClr val="FFFFFF"/>
                  </a:gs>
                  <a:gs pos="100000">
                    <a:srgbClr val="FFFFFF"/>
                  </a:gs>
                </a:gsLst>
                <a:lin ang="5400000" scaled="0"/>
              </a:gradFill>
              <a:ea typeface="Segoe UI" pitchFamily="34" charset="0"/>
              <a:cs typeface="Segoe UI" pitchFamily="34" charset="0"/>
            </a:endParaRPr>
          </a:p>
          <a:p>
            <a:pPr defTabSz="932293" fontAlgn="base">
              <a:lnSpc>
                <a:spcPct val="90000"/>
              </a:lnSpc>
              <a:spcBef>
                <a:spcPct val="0"/>
              </a:spcBef>
              <a:spcAft>
                <a:spcPct val="0"/>
              </a:spcAft>
            </a:pPr>
            <a:r>
              <a:rPr lang="en-GB" sz="3199">
                <a:gradFill>
                  <a:gsLst>
                    <a:gs pos="0">
                      <a:srgbClr val="FFFFFF"/>
                    </a:gs>
                    <a:gs pos="100000">
                      <a:srgbClr val="FFFFFF"/>
                    </a:gs>
                  </a:gsLst>
                  <a:lin ang="5400000" scaled="0"/>
                </a:gradFill>
                <a:ea typeface="Segoe UI" pitchFamily="34" charset="0"/>
                <a:cs typeface="Segoe UI" pitchFamily="34" charset="0"/>
              </a:rPr>
              <a:t>Growing list…</a:t>
            </a:r>
          </a:p>
        </p:txBody>
      </p:sp>
      <p:pic>
        <p:nvPicPr>
          <p:cNvPr id="10" name="Picture 9"/>
          <p:cNvPicPr>
            <a:picLocks noChangeAspect="1"/>
          </p:cNvPicPr>
          <p:nvPr/>
        </p:nvPicPr>
        <p:blipFill>
          <a:blip r:embed="rId3"/>
          <a:stretch>
            <a:fillRect/>
          </a:stretch>
        </p:blipFill>
        <p:spPr>
          <a:xfrm>
            <a:off x="80851" y="1482839"/>
            <a:ext cx="5467400" cy="4487337"/>
          </a:xfrm>
          <a:prstGeom prst="rect">
            <a:avLst/>
          </a:prstGeom>
        </p:spPr>
      </p:pic>
      <p:pic>
        <p:nvPicPr>
          <p:cNvPr id="15" name="Picture 14"/>
          <p:cNvPicPr>
            <a:picLocks noChangeAspect="1"/>
          </p:cNvPicPr>
          <p:nvPr/>
        </p:nvPicPr>
        <p:blipFill>
          <a:blip r:embed="rId4"/>
          <a:stretch>
            <a:fillRect/>
          </a:stretch>
        </p:blipFill>
        <p:spPr>
          <a:xfrm>
            <a:off x="4598224" y="318077"/>
            <a:ext cx="744763" cy="743929"/>
          </a:xfrm>
          <a:prstGeom prst="rect">
            <a:avLst/>
          </a:prstGeom>
        </p:spPr>
      </p:pic>
      <p:grpSp>
        <p:nvGrpSpPr>
          <p:cNvPr id="11" name="Group 10"/>
          <p:cNvGrpSpPr/>
          <p:nvPr/>
        </p:nvGrpSpPr>
        <p:grpSpPr>
          <a:xfrm>
            <a:off x="426871" y="2582131"/>
            <a:ext cx="4751854" cy="2393380"/>
            <a:chOff x="591149" y="2582001"/>
            <a:chExt cx="4752528" cy="2393720"/>
          </a:xfrm>
          <a:effectLst>
            <a:outerShdw blurRad="152400" sx="102000" sy="102000" algn="ctr" rotWithShape="0">
              <a:prstClr val="black">
                <a:alpha val="40000"/>
              </a:prstClr>
            </a:outerShdw>
          </a:effectLst>
        </p:grpSpPr>
        <p:sp>
          <p:nvSpPr>
            <p:cNvPr id="13" name="Rectangle 12"/>
            <p:cNvSpPr/>
            <p:nvPr/>
          </p:nvSpPr>
          <p:spPr bwMode="auto">
            <a:xfrm>
              <a:off x="591149" y="2582001"/>
              <a:ext cx="4752528" cy="239372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GB" sz="2400">
                  <a:gradFill>
                    <a:gsLst>
                      <a:gs pos="0">
                        <a:srgbClr val="FFFFFF"/>
                      </a:gs>
                      <a:gs pos="100000">
                        <a:srgbClr val="FFFFFF"/>
                      </a:gs>
                    </a:gsLst>
                    <a:lin ang="5400000" scaled="0"/>
                  </a:gradFill>
                  <a:ea typeface="Segoe UI" pitchFamily="34" charset="0"/>
                  <a:cs typeface="Segoe UI" pitchFamily="34" charset="0"/>
                </a:rPr>
                <a:t>Native discovery &amp; integration of your own APIs</a:t>
              </a:r>
            </a:p>
            <a:p>
              <a:pPr algn="ctr" defTabSz="932293" fontAlgn="base">
                <a:lnSpc>
                  <a:spcPct val="90000"/>
                </a:lnSpc>
                <a:spcBef>
                  <a:spcPct val="0"/>
                </a:spcBef>
                <a:spcAft>
                  <a:spcPct val="0"/>
                </a:spcAft>
              </a:pPr>
              <a:endParaRPr lang="en-GB" sz="2400" err="1">
                <a:gradFill>
                  <a:gsLst>
                    <a:gs pos="0">
                      <a:srgbClr val="FFFFFF"/>
                    </a:gs>
                    <a:gs pos="100000">
                      <a:srgbClr val="FFFFFF"/>
                    </a:gs>
                  </a:gsLst>
                  <a:lin ang="5400000" scaled="0"/>
                </a:gradFill>
                <a:ea typeface="Segoe UI" pitchFamily="34" charset="0"/>
                <a:cs typeface="Segoe UI" pitchFamily="34" charset="0"/>
              </a:endParaRPr>
            </a:p>
          </p:txBody>
        </p:sp>
        <p:pic>
          <p:nvPicPr>
            <p:cNvPr id="14" name="Picture 1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76480" y="3500306"/>
              <a:ext cx="720000" cy="720000"/>
            </a:xfrm>
            <a:prstGeom prst="rect">
              <a:avLst/>
            </a:prstGeom>
          </p:spPr>
        </p:pic>
        <p:pic>
          <p:nvPicPr>
            <p:cNvPr id="16" name="Picture 1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559788" y="3500306"/>
              <a:ext cx="720000" cy="720000"/>
            </a:xfrm>
            <a:prstGeom prst="rect">
              <a:avLst/>
            </a:prstGeom>
          </p:spPr>
        </p:pic>
        <p:pic>
          <p:nvPicPr>
            <p:cNvPr id="17" name="Picture 1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043095" y="3500306"/>
              <a:ext cx="720000" cy="720000"/>
            </a:xfrm>
            <a:prstGeom prst="rect">
              <a:avLst/>
            </a:prstGeom>
          </p:spPr>
        </p:pic>
        <p:sp>
          <p:nvSpPr>
            <p:cNvPr id="18" name="TextBox 17"/>
            <p:cNvSpPr txBox="1"/>
            <p:nvPr/>
          </p:nvSpPr>
          <p:spPr>
            <a:xfrm>
              <a:off x="821020" y="4117485"/>
              <a:ext cx="1252312" cy="825776"/>
            </a:xfrm>
            <a:prstGeom prst="rect">
              <a:avLst/>
            </a:prstGeom>
            <a:noFill/>
          </p:spPr>
          <p:txBody>
            <a:bodyPr wrap="none" lIns="182854" tIns="146283" rIns="182854" bIns="146283" rtlCol="0">
              <a:spAutoFit/>
            </a:bodyPr>
            <a:lstStyle/>
            <a:p>
              <a:pPr algn="ctr">
                <a:lnSpc>
                  <a:spcPct val="90000"/>
                </a:lnSpc>
                <a:spcAft>
                  <a:spcPts val="600"/>
                </a:spcAft>
              </a:pPr>
              <a:r>
                <a:rPr lang="en-GB" sz="1599">
                  <a:solidFill>
                    <a:schemeClr val="bg1">
                      <a:lumMod val="85000"/>
                    </a:schemeClr>
                  </a:solidFill>
                </a:rPr>
                <a:t>Azure</a:t>
              </a:r>
            </a:p>
            <a:p>
              <a:pPr algn="ctr">
                <a:lnSpc>
                  <a:spcPct val="90000"/>
                </a:lnSpc>
                <a:spcAft>
                  <a:spcPts val="600"/>
                </a:spcAft>
              </a:pPr>
              <a:r>
                <a:rPr lang="en-GB" sz="1599">
                  <a:solidFill>
                    <a:schemeClr val="bg1">
                      <a:lumMod val="85000"/>
                    </a:schemeClr>
                  </a:solidFill>
                </a:rPr>
                <a:t>Functions</a:t>
              </a:r>
            </a:p>
          </p:txBody>
        </p:sp>
        <p:sp>
          <p:nvSpPr>
            <p:cNvPr id="19" name="TextBox 18"/>
            <p:cNvSpPr txBox="1"/>
            <p:nvPr/>
          </p:nvSpPr>
          <p:spPr>
            <a:xfrm>
              <a:off x="2290188" y="4117485"/>
              <a:ext cx="1262646" cy="825776"/>
            </a:xfrm>
            <a:prstGeom prst="rect">
              <a:avLst/>
            </a:prstGeom>
            <a:noFill/>
          </p:spPr>
          <p:txBody>
            <a:bodyPr wrap="none" lIns="182854" tIns="146283" rIns="182854" bIns="146283" rtlCol="0">
              <a:spAutoFit/>
            </a:bodyPr>
            <a:lstStyle/>
            <a:p>
              <a:pPr algn="ctr">
                <a:lnSpc>
                  <a:spcPct val="90000"/>
                </a:lnSpc>
                <a:spcAft>
                  <a:spcPts val="600"/>
                </a:spcAft>
              </a:pPr>
              <a:r>
                <a:rPr lang="en-GB" sz="1599">
                  <a:solidFill>
                    <a:schemeClr val="bg1">
                      <a:lumMod val="85000"/>
                    </a:schemeClr>
                  </a:solidFill>
                </a:rPr>
                <a:t>Azure API</a:t>
              </a:r>
            </a:p>
            <a:p>
              <a:pPr algn="ctr">
                <a:lnSpc>
                  <a:spcPct val="90000"/>
                </a:lnSpc>
                <a:spcAft>
                  <a:spcPts val="600"/>
                </a:spcAft>
              </a:pPr>
              <a:r>
                <a:rPr lang="en-GB" sz="1599">
                  <a:solidFill>
                    <a:schemeClr val="bg1">
                      <a:lumMod val="85000"/>
                    </a:schemeClr>
                  </a:solidFill>
                </a:rPr>
                <a:t>Apps</a:t>
              </a:r>
            </a:p>
          </p:txBody>
        </p:sp>
        <p:sp>
          <p:nvSpPr>
            <p:cNvPr id="20" name="TextBox 19"/>
            <p:cNvSpPr txBox="1"/>
            <p:nvPr/>
          </p:nvSpPr>
          <p:spPr>
            <a:xfrm>
              <a:off x="3765609" y="4117485"/>
              <a:ext cx="1296461" cy="825776"/>
            </a:xfrm>
            <a:prstGeom prst="rect">
              <a:avLst/>
            </a:prstGeom>
            <a:noFill/>
          </p:spPr>
          <p:txBody>
            <a:bodyPr wrap="none" lIns="182854" tIns="146283" rIns="182854" bIns="146283" rtlCol="0">
              <a:spAutoFit/>
            </a:bodyPr>
            <a:lstStyle/>
            <a:p>
              <a:pPr algn="ctr">
                <a:lnSpc>
                  <a:spcPct val="90000"/>
                </a:lnSpc>
                <a:spcAft>
                  <a:spcPts val="600"/>
                </a:spcAft>
              </a:pPr>
              <a:r>
                <a:rPr lang="en-GB" sz="1599">
                  <a:solidFill>
                    <a:schemeClr val="bg1">
                      <a:lumMod val="85000"/>
                    </a:schemeClr>
                  </a:solidFill>
                </a:rPr>
                <a:t>Azure</a:t>
              </a:r>
            </a:p>
            <a:p>
              <a:pPr algn="ctr">
                <a:lnSpc>
                  <a:spcPct val="90000"/>
                </a:lnSpc>
                <a:spcAft>
                  <a:spcPts val="600"/>
                </a:spcAft>
              </a:pPr>
              <a:r>
                <a:rPr lang="en-GB" sz="1599">
                  <a:solidFill>
                    <a:schemeClr val="bg1">
                      <a:lumMod val="85000"/>
                    </a:schemeClr>
                  </a:solidFill>
                </a:rPr>
                <a:t>API </a:t>
              </a:r>
              <a:r>
                <a:rPr lang="en-GB" sz="1599" err="1">
                  <a:solidFill>
                    <a:schemeClr val="bg1">
                      <a:lumMod val="85000"/>
                    </a:schemeClr>
                  </a:solidFill>
                </a:rPr>
                <a:t>Mgmt</a:t>
              </a:r>
              <a:endParaRPr lang="en-GB" sz="1599">
                <a:solidFill>
                  <a:schemeClr val="bg1">
                    <a:lumMod val="85000"/>
                  </a:schemeClr>
                </a:solidFill>
              </a:endParaRPr>
            </a:p>
          </p:txBody>
        </p:sp>
      </p:grpSp>
      <p:pic>
        <p:nvPicPr>
          <p:cNvPr id="8" name="Picture 7"/>
          <p:cNvPicPr>
            <a:picLocks noChangeAspect="1"/>
          </p:cNvPicPr>
          <p:nvPr/>
        </p:nvPicPr>
        <p:blipFill>
          <a:blip r:embed="rId8"/>
          <a:stretch>
            <a:fillRect/>
          </a:stretch>
        </p:blipFill>
        <p:spPr>
          <a:xfrm>
            <a:off x="5657134" y="45622"/>
            <a:ext cx="6719331" cy="6912261"/>
          </a:xfrm>
          <a:prstGeom prst="rect">
            <a:avLst/>
          </a:prstGeom>
        </p:spPr>
      </p:pic>
    </p:spTree>
    <p:extLst>
      <p:ext uri="{BB962C8B-B14F-4D97-AF65-F5344CB8AC3E}">
        <p14:creationId xmlns:p14="http://schemas.microsoft.com/office/powerpoint/2010/main" val="20474460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0-#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bwMode="auto">
          <a:xfrm>
            <a:off x="881" y="-1"/>
            <a:ext cx="12434712" cy="6994525"/>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ln>
                <a:solidFill>
                  <a:sysClr val="windowText" lastClr="000000"/>
                </a:solidFill>
              </a:ln>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56998038-252F-4A79-BEF3-C5734235F8A5}"/>
              </a:ext>
            </a:extLst>
          </p:cNvPr>
          <p:cNvSpPr>
            <a:spLocks noGrp="1"/>
          </p:cNvSpPr>
          <p:nvPr>
            <p:ph type="title" idx="4294967295"/>
          </p:nvPr>
        </p:nvSpPr>
        <p:spPr>
          <a:xfrm>
            <a:off x="2867908" y="1481394"/>
            <a:ext cx="8693786" cy="917444"/>
          </a:xfrm>
        </p:spPr>
        <p:txBody>
          <a:bodyPr/>
          <a:lstStyle/>
          <a:p>
            <a:pPr algn="ctr">
              <a:spcAft>
                <a:spcPts val="600"/>
              </a:spcAft>
              <a:defRPr/>
            </a:pPr>
            <a:r>
              <a:rPr lang="en-US" sz="4399" dirty="0">
                <a:gradFill>
                  <a:gsLst>
                    <a:gs pos="6952">
                      <a:srgbClr val="353535"/>
                    </a:gs>
                    <a:gs pos="18182">
                      <a:srgbClr val="353535"/>
                    </a:gs>
                  </a:gsLst>
                  <a:lin ang="0" scaled="0"/>
                </a:gradFill>
                <a:latin typeface="Segoe UI Light"/>
              </a:rPr>
              <a:t>Azure Stack: an extension of Azure</a:t>
            </a:r>
          </a:p>
        </p:txBody>
      </p:sp>
      <p:sp>
        <p:nvSpPr>
          <p:cNvPr id="3" name="Rectangle 2">
            <a:extLst>
              <a:ext uri="{FF2B5EF4-FFF2-40B4-BE49-F238E27FC236}">
                <a16:creationId xmlns:a16="http://schemas.microsoft.com/office/drawing/2014/main" id="{3878BACA-665C-43E8-B79F-5D1734674749}"/>
              </a:ext>
            </a:extLst>
          </p:cNvPr>
          <p:cNvSpPr/>
          <p:nvPr/>
        </p:nvSpPr>
        <p:spPr>
          <a:xfrm>
            <a:off x="2598592" y="3928159"/>
            <a:ext cx="3006920" cy="884833"/>
          </a:xfrm>
          <a:prstGeom prst="rect">
            <a:avLst/>
          </a:prstGeom>
          <a:noFill/>
          <a:ln>
            <a:noFill/>
          </a:ln>
        </p:spPr>
        <p:style>
          <a:lnRef idx="1">
            <a:schemeClr val="dk1"/>
          </a:lnRef>
          <a:fillRef idx="2">
            <a:schemeClr val="dk1"/>
          </a:fillRef>
          <a:effectRef idx="1">
            <a:schemeClr val="dk1"/>
          </a:effectRef>
          <a:fontRef idx="minor">
            <a:schemeClr val="dk1"/>
          </a:fontRef>
        </p:style>
        <p:txBody>
          <a:bodyPr rtlCol="0" anchor="ctr"/>
          <a:lstStyle/>
          <a:p>
            <a:pPr algn="ctr" defTabSz="932418">
              <a:defRPr/>
            </a:pPr>
            <a:r>
              <a:rPr lang="en-US" sz="2200" dirty="0">
                <a:solidFill>
                  <a:srgbClr val="0078D7"/>
                </a:solidFill>
                <a:latin typeface="Segoe UI Light" charset="0"/>
                <a:ea typeface="Segoe UI Light" charset="0"/>
                <a:cs typeface="Segoe UI Light" charset="0"/>
              </a:rPr>
              <a:t>At the edge and disconnected</a:t>
            </a:r>
          </a:p>
        </p:txBody>
      </p:sp>
      <p:sp>
        <p:nvSpPr>
          <p:cNvPr id="5" name="Rectangle 4">
            <a:extLst>
              <a:ext uri="{FF2B5EF4-FFF2-40B4-BE49-F238E27FC236}">
                <a16:creationId xmlns:a16="http://schemas.microsoft.com/office/drawing/2014/main" id="{BB850DE3-4FE1-48DD-AF58-DEC1AFF52AD2}"/>
              </a:ext>
            </a:extLst>
          </p:cNvPr>
          <p:cNvSpPr/>
          <p:nvPr/>
        </p:nvSpPr>
        <p:spPr>
          <a:xfrm>
            <a:off x="8824089" y="3928159"/>
            <a:ext cx="3006920" cy="884833"/>
          </a:xfrm>
          <a:prstGeom prst="rect">
            <a:avLst/>
          </a:prstGeom>
          <a:noFill/>
          <a:ln>
            <a:noFill/>
          </a:ln>
        </p:spPr>
        <p:style>
          <a:lnRef idx="1">
            <a:schemeClr val="dk1"/>
          </a:lnRef>
          <a:fillRef idx="2">
            <a:schemeClr val="dk1"/>
          </a:fillRef>
          <a:effectRef idx="1">
            <a:schemeClr val="dk1"/>
          </a:effectRef>
          <a:fontRef idx="minor">
            <a:schemeClr val="dk1"/>
          </a:fontRef>
        </p:style>
        <p:txBody>
          <a:bodyPr rtlCol="0" anchor="ctr"/>
          <a:lstStyle/>
          <a:p>
            <a:pPr algn="ctr" defTabSz="932418">
              <a:defRPr/>
            </a:pPr>
            <a:r>
              <a:rPr lang="en-US" sz="2200">
                <a:solidFill>
                  <a:srgbClr val="0078D7"/>
                </a:solidFill>
                <a:latin typeface="Segoe UI Light" charset="0"/>
                <a:ea typeface="Segoe UI Light" charset="0"/>
                <a:cs typeface="Segoe UI Light" charset="0"/>
              </a:rPr>
              <a:t>Cloud application </a:t>
            </a:r>
            <a:br>
              <a:rPr lang="en-US" sz="2200">
                <a:solidFill>
                  <a:srgbClr val="0078D7"/>
                </a:solidFill>
                <a:latin typeface="Segoe UI Light" charset="0"/>
                <a:ea typeface="Segoe UI Light" charset="0"/>
                <a:cs typeface="Segoe UI Light" charset="0"/>
              </a:rPr>
            </a:br>
            <a:r>
              <a:rPr lang="en-US" sz="2200">
                <a:solidFill>
                  <a:srgbClr val="0078D7"/>
                </a:solidFill>
                <a:latin typeface="Segoe UI Light" charset="0"/>
                <a:ea typeface="Segoe UI Light" charset="0"/>
                <a:cs typeface="Segoe UI Light" charset="0"/>
              </a:rPr>
              <a:t>model on-premises</a:t>
            </a:r>
          </a:p>
        </p:txBody>
      </p:sp>
      <p:sp>
        <p:nvSpPr>
          <p:cNvPr id="4" name="Rectangle 3">
            <a:extLst>
              <a:ext uri="{FF2B5EF4-FFF2-40B4-BE49-F238E27FC236}">
                <a16:creationId xmlns:a16="http://schemas.microsoft.com/office/drawing/2014/main" id="{61C07C58-0548-44EC-A326-ED3073E59F48}"/>
              </a:ext>
            </a:extLst>
          </p:cNvPr>
          <p:cNvSpPr/>
          <p:nvPr/>
        </p:nvSpPr>
        <p:spPr>
          <a:xfrm>
            <a:off x="5635635" y="3928159"/>
            <a:ext cx="3006920" cy="884833"/>
          </a:xfrm>
          <a:prstGeom prst="rect">
            <a:avLst/>
          </a:prstGeom>
          <a:noFill/>
          <a:ln>
            <a:noFill/>
          </a:ln>
        </p:spPr>
        <p:style>
          <a:lnRef idx="1">
            <a:schemeClr val="dk1"/>
          </a:lnRef>
          <a:fillRef idx="2">
            <a:schemeClr val="dk1"/>
          </a:fillRef>
          <a:effectRef idx="1">
            <a:schemeClr val="dk1"/>
          </a:effectRef>
          <a:fontRef idx="minor">
            <a:schemeClr val="dk1"/>
          </a:fontRef>
        </p:style>
        <p:txBody>
          <a:bodyPr rtlCol="0" anchor="ctr"/>
          <a:lstStyle/>
          <a:p>
            <a:pPr algn="ctr" defTabSz="932418">
              <a:defRPr/>
            </a:pPr>
            <a:r>
              <a:rPr lang="en-US" sz="2200" dirty="0">
                <a:solidFill>
                  <a:srgbClr val="0078D7"/>
                </a:solidFill>
                <a:latin typeface="Segoe UI Light" charset="0"/>
                <a:ea typeface="Segoe UI Light" charset="0"/>
                <a:cs typeface="Segoe UI Light" charset="0"/>
              </a:rPr>
              <a:t>Meet every regulatory requirement</a:t>
            </a:r>
          </a:p>
        </p:txBody>
      </p:sp>
      <p:sp>
        <p:nvSpPr>
          <p:cNvPr id="6" name="Manufacturing_E99C">
            <a:extLst>
              <a:ext uri="{FF2B5EF4-FFF2-40B4-BE49-F238E27FC236}">
                <a16:creationId xmlns:a16="http://schemas.microsoft.com/office/drawing/2014/main" id="{FF976AA6-6ADE-4E21-80F4-4F6241EF04E4}"/>
              </a:ext>
            </a:extLst>
          </p:cNvPr>
          <p:cNvSpPr>
            <a:spLocks noChangeAspect="1" noEditPoints="1"/>
          </p:cNvSpPr>
          <p:nvPr/>
        </p:nvSpPr>
        <p:spPr bwMode="auto">
          <a:xfrm>
            <a:off x="3813742" y="3032311"/>
            <a:ext cx="587671" cy="574474"/>
          </a:xfrm>
          <a:custGeom>
            <a:avLst/>
            <a:gdLst>
              <a:gd name="T0" fmla="*/ 3549 w 3875"/>
              <a:gd name="T1" fmla="*/ 2212 h 3788"/>
              <a:gd name="T2" fmla="*/ 3875 w 3875"/>
              <a:gd name="T3" fmla="*/ 2538 h 3788"/>
              <a:gd name="T4" fmla="*/ 3875 w 3875"/>
              <a:gd name="T5" fmla="*/ 2913 h 3788"/>
              <a:gd name="T6" fmla="*/ 3195 w 3875"/>
              <a:gd name="T7" fmla="*/ 2218 h 3788"/>
              <a:gd name="T8" fmla="*/ 2875 w 3875"/>
              <a:gd name="T9" fmla="*/ 2538 h 3788"/>
              <a:gd name="T10" fmla="*/ 2875 w 3875"/>
              <a:gd name="T11" fmla="*/ 2913 h 3788"/>
              <a:gd name="T12" fmla="*/ 1000 w 3875"/>
              <a:gd name="T13" fmla="*/ 1413 h 3788"/>
              <a:gd name="T14" fmla="*/ 375 w 3875"/>
              <a:gd name="T15" fmla="*/ 2038 h 3788"/>
              <a:gd name="T16" fmla="*/ 375 w 3875"/>
              <a:gd name="T17" fmla="*/ 3788 h 3788"/>
              <a:gd name="T18" fmla="*/ 1625 w 3875"/>
              <a:gd name="T19" fmla="*/ 3788 h 3788"/>
              <a:gd name="T20" fmla="*/ 1625 w 3875"/>
              <a:gd name="T21" fmla="*/ 2038 h 3788"/>
              <a:gd name="T22" fmla="*/ 1000 w 3875"/>
              <a:gd name="T23" fmla="*/ 1413 h 3788"/>
              <a:gd name="T24" fmla="*/ 0 w 3875"/>
              <a:gd name="T25" fmla="*/ 3788 h 3788"/>
              <a:gd name="T26" fmla="*/ 2000 w 3875"/>
              <a:gd name="T27" fmla="*/ 3788 h 3788"/>
              <a:gd name="T28" fmla="*/ 1000 w 3875"/>
              <a:gd name="T29" fmla="*/ 2038 h 3788"/>
              <a:gd name="T30" fmla="*/ 875 w 3875"/>
              <a:gd name="T31" fmla="*/ 2163 h 3788"/>
              <a:gd name="T32" fmla="*/ 1000 w 3875"/>
              <a:gd name="T33" fmla="*/ 2288 h 3788"/>
              <a:gd name="T34" fmla="*/ 1125 w 3875"/>
              <a:gd name="T35" fmla="*/ 2163 h 3788"/>
              <a:gd name="T36" fmla="*/ 1000 w 3875"/>
              <a:gd name="T37" fmla="*/ 2038 h 3788"/>
              <a:gd name="T38" fmla="*/ 3054 w 3875"/>
              <a:gd name="T39" fmla="*/ 1920 h 3788"/>
              <a:gd name="T40" fmla="*/ 3518 w 3875"/>
              <a:gd name="T41" fmla="*/ 1722 h 3788"/>
              <a:gd name="T42" fmla="*/ 1604 w 3875"/>
              <a:gd name="T43" fmla="*/ 1875 h 3788"/>
              <a:gd name="T44" fmla="*/ 2769 w 3875"/>
              <a:gd name="T45" fmla="*/ 674 h 3788"/>
              <a:gd name="T46" fmla="*/ 2761 w 3875"/>
              <a:gd name="T47" fmla="*/ 144 h 3788"/>
              <a:gd name="T48" fmla="*/ 2231 w 3875"/>
              <a:gd name="T49" fmla="*/ 152 h 3788"/>
              <a:gd name="T50" fmla="*/ 1007 w 3875"/>
              <a:gd name="T51" fmla="*/ 1413 h 3788"/>
              <a:gd name="T52" fmla="*/ 3141 w 3875"/>
              <a:gd name="T53" fmla="*/ 2139 h 3788"/>
              <a:gd name="T54" fmla="*/ 3508 w 3875"/>
              <a:gd name="T55" fmla="*/ 2246 h 3788"/>
              <a:gd name="T56" fmla="*/ 3592 w 3875"/>
              <a:gd name="T57" fmla="*/ 1924 h 3788"/>
              <a:gd name="T58" fmla="*/ 2846 w 3875"/>
              <a:gd name="T59" fmla="*/ 268 h 3788"/>
              <a:gd name="T60" fmla="*/ 3141 w 3875"/>
              <a:gd name="T61" fmla="*/ 2139 h 3788"/>
              <a:gd name="T62" fmla="*/ 2575 w 3875"/>
              <a:gd name="T63" fmla="*/ 874 h 3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875" h="3788">
                <a:moveTo>
                  <a:pt x="3549" y="2212"/>
                </a:moveTo>
                <a:cubicBezTo>
                  <a:pt x="3875" y="2538"/>
                  <a:pt x="3875" y="2538"/>
                  <a:pt x="3875" y="2538"/>
                </a:cubicBezTo>
                <a:cubicBezTo>
                  <a:pt x="3875" y="2913"/>
                  <a:pt x="3875" y="2913"/>
                  <a:pt x="3875" y="2913"/>
                </a:cubicBezTo>
                <a:moveTo>
                  <a:pt x="3195" y="2218"/>
                </a:moveTo>
                <a:cubicBezTo>
                  <a:pt x="2875" y="2538"/>
                  <a:pt x="2875" y="2538"/>
                  <a:pt x="2875" y="2538"/>
                </a:cubicBezTo>
                <a:cubicBezTo>
                  <a:pt x="2875" y="2913"/>
                  <a:pt x="2875" y="2913"/>
                  <a:pt x="2875" y="2913"/>
                </a:cubicBezTo>
                <a:moveTo>
                  <a:pt x="1000" y="1413"/>
                </a:moveTo>
                <a:cubicBezTo>
                  <a:pt x="655" y="1413"/>
                  <a:pt x="375" y="1693"/>
                  <a:pt x="375" y="2038"/>
                </a:cubicBezTo>
                <a:cubicBezTo>
                  <a:pt x="375" y="3788"/>
                  <a:pt x="375" y="3788"/>
                  <a:pt x="375" y="3788"/>
                </a:cubicBezTo>
                <a:cubicBezTo>
                  <a:pt x="1625" y="3788"/>
                  <a:pt x="1625" y="3788"/>
                  <a:pt x="1625" y="3788"/>
                </a:cubicBezTo>
                <a:cubicBezTo>
                  <a:pt x="1625" y="2038"/>
                  <a:pt x="1625" y="2038"/>
                  <a:pt x="1625" y="2038"/>
                </a:cubicBezTo>
                <a:cubicBezTo>
                  <a:pt x="1625" y="1693"/>
                  <a:pt x="1345" y="1413"/>
                  <a:pt x="1000" y="1413"/>
                </a:cubicBezTo>
                <a:close/>
                <a:moveTo>
                  <a:pt x="0" y="3788"/>
                </a:moveTo>
                <a:cubicBezTo>
                  <a:pt x="2000" y="3788"/>
                  <a:pt x="2000" y="3788"/>
                  <a:pt x="2000" y="3788"/>
                </a:cubicBezTo>
                <a:moveTo>
                  <a:pt x="1000" y="2038"/>
                </a:moveTo>
                <a:cubicBezTo>
                  <a:pt x="931" y="2038"/>
                  <a:pt x="875" y="2094"/>
                  <a:pt x="875" y="2163"/>
                </a:cubicBezTo>
                <a:cubicBezTo>
                  <a:pt x="875" y="2232"/>
                  <a:pt x="931" y="2288"/>
                  <a:pt x="1000" y="2288"/>
                </a:cubicBezTo>
                <a:cubicBezTo>
                  <a:pt x="1069" y="2288"/>
                  <a:pt x="1125" y="2232"/>
                  <a:pt x="1125" y="2163"/>
                </a:cubicBezTo>
                <a:cubicBezTo>
                  <a:pt x="1125" y="2094"/>
                  <a:pt x="1069" y="2038"/>
                  <a:pt x="1000" y="2038"/>
                </a:cubicBezTo>
                <a:close/>
                <a:moveTo>
                  <a:pt x="3054" y="1920"/>
                </a:moveTo>
                <a:cubicBezTo>
                  <a:pt x="3518" y="1722"/>
                  <a:pt x="3518" y="1722"/>
                  <a:pt x="3518" y="1722"/>
                </a:cubicBezTo>
                <a:moveTo>
                  <a:pt x="1604" y="1875"/>
                </a:moveTo>
                <a:cubicBezTo>
                  <a:pt x="2769" y="674"/>
                  <a:pt x="2769" y="674"/>
                  <a:pt x="2769" y="674"/>
                </a:cubicBezTo>
                <a:cubicBezTo>
                  <a:pt x="2913" y="526"/>
                  <a:pt x="2910" y="288"/>
                  <a:pt x="2761" y="144"/>
                </a:cubicBezTo>
                <a:cubicBezTo>
                  <a:pt x="2613" y="0"/>
                  <a:pt x="2375" y="3"/>
                  <a:pt x="2231" y="152"/>
                </a:cubicBezTo>
                <a:cubicBezTo>
                  <a:pt x="1007" y="1413"/>
                  <a:pt x="1007" y="1413"/>
                  <a:pt x="1007" y="1413"/>
                </a:cubicBezTo>
                <a:moveTo>
                  <a:pt x="3141" y="2139"/>
                </a:moveTo>
                <a:cubicBezTo>
                  <a:pt x="3202" y="2278"/>
                  <a:pt x="3375" y="2333"/>
                  <a:pt x="3508" y="2246"/>
                </a:cubicBezTo>
                <a:cubicBezTo>
                  <a:pt x="3612" y="2178"/>
                  <a:pt x="3643" y="2038"/>
                  <a:pt x="3592" y="1924"/>
                </a:cubicBezTo>
                <a:cubicBezTo>
                  <a:pt x="2846" y="268"/>
                  <a:pt x="2846" y="268"/>
                  <a:pt x="2846" y="268"/>
                </a:cubicBezTo>
                <a:moveTo>
                  <a:pt x="3141" y="2139"/>
                </a:moveTo>
                <a:cubicBezTo>
                  <a:pt x="2575" y="874"/>
                  <a:pt x="2575" y="874"/>
                  <a:pt x="2575" y="874"/>
                </a:cubicBezTo>
              </a:path>
            </a:pathLst>
          </a:custGeom>
          <a:noFill/>
          <a:ln w="19050">
            <a:solidFill>
              <a:srgbClr val="001F50"/>
            </a:solidFill>
            <a:headEnd type="none" w="med" len="med"/>
            <a:tailEnd type="none" w="med" len="med"/>
          </a:ln>
          <a:effectLst/>
          <a:extLst>
            <a:ext uri="{909E8E84-426E-40DD-AFC4-6F175D3DCCD1}">
              <a14:hiddenFill xmlns:a14="http://schemas.microsoft.com/office/drawing/2010/main">
                <a:solidFill>
                  <a:srgbClr val="FFFFFF"/>
                </a:solidFill>
              </a14:hiddenFill>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cs typeface="Segoe UI" pitchFamily="34" charset="0"/>
            </a:endParaRPr>
          </a:p>
        </p:txBody>
      </p:sp>
      <p:sp>
        <p:nvSpPr>
          <p:cNvPr id="8" name="building_4">
            <a:extLst>
              <a:ext uri="{FF2B5EF4-FFF2-40B4-BE49-F238E27FC236}">
                <a16:creationId xmlns:a16="http://schemas.microsoft.com/office/drawing/2014/main" id="{0E605066-4202-4501-930B-BC4E2D3C9F9D}"/>
              </a:ext>
            </a:extLst>
          </p:cNvPr>
          <p:cNvSpPr>
            <a:spLocks noChangeAspect="1" noEditPoints="1"/>
          </p:cNvSpPr>
          <p:nvPr/>
        </p:nvSpPr>
        <p:spPr bwMode="auto">
          <a:xfrm>
            <a:off x="10050293" y="3032311"/>
            <a:ext cx="565566" cy="574474"/>
          </a:xfrm>
          <a:custGeom>
            <a:avLst/>
            <a:gdLst>
              <a:gd name="T0" fmla="*/ 200 w 254"/>
              <a:gd name="T1" fmla="*/ 258 h 258"/>
              <a:gd name="T2" fmla="*/ 55 w 254"/>
              <a:gd name="T3" fmla="*/ 44 h 258"/>
              <a:gd name="T4" fmla="*/ 200 w 254"/>
              <a:gd name="T5" fmla="*/ 44 h 258"/>
              <a:gd name="T6" fmla="*/ 55 w 254"/>
              <a:gd name="T7" fmla="*/ 72 h 258"/>
              <a:gd name="T8" fmla="*/ 0 w 254"/>
              <a:gd name="T9" fmla="*/ 258 h 258"/>
              <a:gd name="T10" fmla="*/ 21 w 254"/>
              <a:gd name="T11" fmla="*/ 102 h 258"/>
              <a:gd name="T12" fmla="*/ 21 w 254"/>
              <a:gd name="T13" fmla="*/ 128 h 258"/>
              <a:gd name="T14" fmla="*/ 21 w 254"/>
              <a:gd name="T15" fmla="*/ 155 h 258"/>
              <a:gd name="T16" fmla="*/ 21 w 254"/>
              <a:gd name="T17" fmla="*/ 182 h 258"/>
              <a:gd name="T18" fmla="*/ 21 w 254"/>
              <a:gd name="T19" fmla="*/ 209 h 258"/>
              <a:gd name="T20" fmla="*/ 200 w 254"/>
              <a:gd name="T21" fmla="*/ 258 h 258"/>
              <a:gd name="T22" fmla="*/ 254 w 254"/>
              <a:gd name="T23" fmla="*/ 72 h 258"/>
              <a:gd name="T24" fmla="*/ 234 w 254"/>
              <a:gd name="T25" fmla="*/ 102 h 258"/>
              <a:gd name="T26" fmla="*/ 234 w 254"/>
              <a:gd name="T27" fmla="*/ 128 h 258"/>
              <a:gd name="T28" fmla="*/ 234 w 254"/>
              <a:gd name="T29" fmla="*/ 155 h 258"/>
              <a:gd name="T30" fmla="*/ 234 w 254"/>
              <a:gd name="T31" fmla="*/ 182 h 258"/>
              <a:gd name="T32" fmla="*/ 234 w 254"/>
              <a:gd name="T33" fmla="*/ 209 h 258"/>
              <a:gd name="T34" fmla="*/ 96 w 254"/>
              <a:gd name="T35" fmla="*/ 71 h 258"/>
              <a:gd name="T36" fmla="*/ 87 w 254"/>
              <a:gd name="T37" fmla="*/ 66 h 258"/>
              <a:gd name="T38" fmla="*/ 96 w 254"/>
              <a:gd name="T39" fmla="*/ 76 h 258"/>
              <a:gd name="T40" fmla="*/ 132 w 254"/>
              <a:gd name="T41" fmla="*/ 71 h 258"/>
              <a:gd name="T42" fmla="*/ 122 w 254"/>
              <a:gd name="T43" fmla="*/ 66 h 258"/>
              <a:gd name="T44" fmla="*/ 132 w 254"/>
              <a:gd name="T45" fmla="*/ 76 h 258"/>
              <a:gd name="T46" fmla="*/ 168 w 254"/>
              <a:gd name="T47" fmla="*/ 71 h 258"/>
              <a:gd name="T48" fmla="*/ 158 w 254"/>
              <a:gd name="T49" fmla="*/ 66 h 258"/>
              <a:gd name="T50" fmla="*/ 168 w 254"/>
              <a:gd name="T51" fmla="*/ 76 h 258"/>
              <a:gd name="T52" fmla="*/ 96 w 254"/>
              <a:gd name="T53" fmla="*/ 109 h 258"/>
              <a:gd name="T54" fmla="*/ 87 w 254"/>
              <a:gd name="T55" fmla="*/ 104 h 258"/>
              <a:gd name="T56" fmla="*/ 96 w 254"/>
              <a:gd name="T57" fmla="*/ 114 h 258"/>
              <a:gd name="T58" fmla="*/ 132 w 254"/>
              <a:gd name="T59" fmla="*/ 109 h 258"/>
              <a:gd name="T60" fmla="*/ 122 w 254"/>
              <a:gd name="T61" fmla="*/ 104 h 258"/>
              <a:gd name="T62" fmla="*/ 132 w 254"/>
              <a:gd name="T63" fmla="*/ 114 h 258"/>
              <a:gd name="T64" fmla="*/ 168 w 254"/>
              <a:gd name="T65" fmla="*/ 109 h 258"/>
              <a:gd name="T66" fmla="*/ 158 w 254"/>
              <a:gd name="T67" fmla="*/ 104 h 258"/>
              <a:gd name="T68" fmla="*/ 168 w 254"/>
              <a:gd name="T69" fmla="*/ 114 h 258"/>
              <a:gd name="T70" fmla="*/ 96 w 254"/>
              <a:gd name="T71" fmla="*/ 147 h 258"/>
              <a:gd name="T72" fmla="*/ 87 w 254"/>
              <a:gd name="T73" fmla="*/ 142 h 258"/>
              <a:gd name="T74" fmla="*/ 96 w 254"/>
              <a:gd name="T75" fmla="*/ 152 h 258"/>
              <a:gd name="T76" fmla="*/ 132 w 254"/>
              <a:gd name="T77" fmla="*/ 147 h 258"/>
              <a:gd name="T78" fmla="*/ 122 w 254"/>
              <a:gd name="T79" fmla="*/ 142 h 258"/>
              <a:gd name="T80" fmla="*/ 132 w 254"/>
              <a:gd name="T81" fmla="*/ 152 h 258"/>
              <a:gd name="T82" fmla="*/ 168 w 254"/>
              <a:gd name="T83" fmla="*/ 147 h 258"/>
              <a:gd name="T84" fmla="*/ 158 w 254"/>
              <a:gd name="T85" fmla="*/ 142 h 258"/>
              <a:gd name="T86" fmla="*/ 168 w 254"/>
              <a:gd name="T87" fmla="*/ 152 h 258"/>
              <a:gd name="T88" fmla="*/ 96 w 254"/>
              <a:gd name="T89" fmla="*/ 185 h 258"/>
              <a:gd name="T90" fmla="*/ 87 w 254"/>
              <a:gd name="T91" fmla="*/ 180 h 258"/>
              <a:gd name="T92" fmla="*/ 96 w 254"/>
              <a:gd name="T93" fmla="*/ 190 h 258"/>
              <a:gd name="T94" fmla="*/ 132 w 254"/>
              <a:gd name="T95" fmla="*/ 186 h 258"/>
              <a:gd name="T96" fmla="*/ 122 w 254"/>
              <a:gd name="T97" fmla="*/ 180 h 258"/>
              <a:gd name="T98" fmla="*/ 132 w 254"/>
              <a:gd name="T99" fmla="*/ 190 h 258"/>
              <a:gd name="T100" fmla="*/ 168 w 254"/>
              <a:gd name="T101" fmla="*/ 184 h 258"/>
              <a:gd name="T102" fmla="*/ 158 w 254"/>
              <a:gd name="T103" fmla="*/ 180 h 258"/>
              <a:gd name="T104" fmla="*/ 168 w 254"/>
              <a:gd name="T105" fmla="*/ 190 h 258"/>
              <a:gd name="T106" fmla="*/ 163 w 254"/>
              <a:gd name="T107" fmla="*/ 258 h 258"/>
              <a:gd name="T108" fmla="*/ 92 w 254"/>
              <a:gd name="T109" fmla="*/ 217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54" h="258">
                <a:moveTo>
                  <a:pt x="200" y="146"/>
                </a:moveTo>
                <a:lnTo>
                  <a:pt x="200" y="258"/>
                </a:lnTo>
                <a:lnTo>
                  <a:pt x="55" y="258"/>
                </a:lnTo>
                <a:lnTo>
                  <a:pt x="55" y="44"/>
                </a:lnTo>
                <a:lnTo>
                  <a:pt x="127" y="0"/>
                </a:lnTo>
                <a:lnTo>
                  <a:pt x="200" y="44"/>
                </a:lnTo>
                <a:lnTo>
                  <a:pt x="200" y="146"/>
                </a:lnTo>
                <a:moveTo>
                  <a:pt x="55" y="72"/>
                </a:moveTo>
                <a:lnTo>
                  <a:pt x="0" y="72"/>
                </a:lnTo>
                <a:lnTo>
                  <a:pt x="0" y="258"/>
                </a:lnTo>
                <a:lnTo>
                  <a:pt x="55" y="258"/>
                </a:lnTo>
                <a:moveTo>
                  <a:pt x="21" y="102"/>
                </a:moveTo>
                <a:lnTo>
                  <a:pt x="55" y="102"/>
                </a:lnTo>
                <a:moveTo>
                  <a:pt x="21" y="128"/>
                </a:moveTo>
                <a:lnTo>
                  <a:pt x="55" y="128"/>
                </a:lnTo>
                <a:moveTo>
                  <a:pt x="21" y="155"/>
                </a:moveTo>
                <a:lnTo>
                  <a:pt x="55" y="155"/>
                </a:lnTo>
                <a:moveTo>
                  <a:pt x="21" y="182"/>
                </a:moveTo>
                <a:lnTo>
                  <a:pt x="55" y="182"/>
                </a:lnTo>
                <a:moveTo>
                  <a:pt x="21" y="209"/>
                </a:moveTo>
                <a:lnTo>
                  <a:pt x="55" y="209"/>
                </a:lnTo>
                <a:moveTo>
                  <a:pt x="200" y="258"/>
                </a:moveTo>
                <a:lnTo>
                  <a:pt x="254" y="258"/>
                </a:lnTo>
                <a:lnTo>
                  <a:pt x="254" y="72"/>
                </a:lnTo>
                <a:lnTo>
                  <a:pt x="200" y="72"/>
                </a:lnTo>
                <a:moveTo>
                  <a:pt x="234" y="102"/>
                </a:moveTo>
                <a:lnTo>
                  <a:pt x="200" y="102"/>
                </a:lnTo>
                <a:moveTo>
                  <a:pt x="234" y="128"/>
                </a:moveTo>
                <a:lnTo>
                  <a:pt x="200" y="128"/>
                </a:lnTo>
                <a:moveTo>
                  <a:pt x="234" y="155"/>
                </a:moveTo>
                <a:lnTo>
                  <a:pt x="200" y="155"/>
                </a:lnTo>
                <a:moveTo>
                  <a:pt x="234" y="182"/>
                </a:moveTo>
                <a:lnTo>
                  <a:pt x="200" y="182"/>
                </a:lnTo>
                <a:moveTo>
                  <a:pt x="234" y="209"/>
                </a:moveTo>
                <a:lnTo>
                  <a:pt x="200" y="209"/>
                </a:lnTo>
                <a:moveTo>
                  <a:pt x="96" y="71"/>
                </a:moveTo>
                <a:lnTo>
                  <a:pt x="96" y="66"/>
                </a:lnTo>
                <a:lnTo>
                  <a:pt x="87" y="66"/>
                </a:lnTo>
                <a:lnTo>
                  <a:pt x="87" y="76"/>
                </a:lnTo>
                <a:lnTo>
                  <a:pt x="96" y="76"/>
                </a:lnTo>
                <a:lnTo>
                  <a:pt x="96" y="71"/>
                </a:lnTo>
                <a:moveTo>
                  <a:pt x="132" y="71"/>
                </a:moveTo>
                <a:lnTo>
                  <a:pt x="132" y="66"/>
                </a:lnTo>
                <a:lnTo>
                  <a:pt x="122" y="66"/>
                </a:lnTo>
                <a:lnTo>
                  <a:pt x="122" y="76"/>
                </a:lnTo>
                <a:lnTo>
                  <a:pt x="132" y="76"/>
                </a:lnTo>
                <a:lnTo>
                  <a:pt x="132" y="71"/>
                </a:lnTo>
                <a:moveTo>
                  <a:pt x="168" y="71"/>
                </a:moveTo>
                <a:lnTo>
                  <a:pt x="168" y="66"/>
                </a:lnTo>
                <a:lnTo>
                  <a:pt x="158" y="66"/>
                </a:lnTo>
                <a:lnTo>
                  <a:pt x="158" y="76"/>
                </a:lnTo>
                <a:lnTo>
                  <a:pt x="168" y="76"/>
                </a:lnTo>
                <a:lnTo>
                  <a:pt x="168" y="71"/>
                </a:lnTo>
                <a:moveTo>
                  <a:pt x="96" y="109"/>
                </a:moveTo>
                <a:lnTo>
                  <a:pt x="96" y="104"/>
                </a:lnTo>
                <a:lnTo>
                  <a:pt x="87" y="104"/>
                </a:lnTo>
                <a:lnTo>
                  <a:pt x="87" y="114"/>
                </a:lnTo>
                <a:lnTo>
                  <a:pt x="96" y="114"/>
                </a:lnTo>
                <a:lnTo>
                  <a:pt x="96" y="109"/>
                </a:lnTo>
                <a:moveTo>
                  <a:pt x="132" y="109"/>
                </a:moveTo>
                <a:lnTo>
                  <a:pt x="132" y="104"/>
                </a:lnTo>
                <a:lnTo>
                  <a:pt x="122" y="104"/>
                </a:lnTo>
                <a:lnTo>
                  <a:pt x="122" y="114"/>
                </a:lnTo>
                <a:lnTo>
                  <a:pt x="132" y="114"/>
                </a:lnTo>
                <a:lnTo>
                  <a:pt x="132" y="109"/>
                </a:lnTo>
                <a:moveTo>
                  <a:pt x="168" y="109"/>
                </a:moveTo>
                <a:lnTo>
                  <a:pt x="168" y="104"/>
                </a:lnTo>
                <a:lnTo>
                  <a:pt x="158" y="104"/>
                </a:lnTo>
                <a:lnTo>
                  <a:pt x="158" y="114"/>
                </a:lnTo>
                <a:lnTo>
                  <a:pt x="168" y="114"/>
                </a:lnTo>
                <a:lnTo>
                  <a:pt x="168" y="109"/>
                </a:lnTo>
                <a:moveTo>
                  <a:pt x="96" y="147"/>
                </a:moveTo>
                <a:lnTo>
                  <a:pt x="96" y="142"/>
                </a:lnTo>
                <a:lnTo>
                  <a:pt x="87" y="142"/>
                </a:lnTo>
                <a:lnTo>
                  <a:pt x="87" y="152"/>
                </a:lnTo>
                <a:lnTo>
                  <a:pt x="96" y="152"/>
                </a:lnTo>
                <a:lnTo>
                  <a:pt x="96" y="147"/>
                </a:lnTo>
                <a:moveTo>
                  <a:pt x="132" y="147"/>
                </a:moveTo>
                <a:lnTo>
                  <a:pt x="132" y="142"/>
                </a:lnTo>
                <a:lnTo>
                  <a:pt x="122" y="142"/>
                </a:lnTo>
                <a:lnTo>
                  <a:pt x="122" y="152"/>
                </a:lnTo>
                <a:lnTo>
                  <a:pt x="132" y="152"/>
                </a:lnTo>
                <a:lnTo>
                  <a:pt x="132" y="147"/>
                </a:lnTo>
                <a:moveTo>
                  <a:pt x="168" y="147"/>
                </a:moveTo>
                <a:lnTo>
                  <a:pt x="168" y="142"/>
                </a:lnTo>
                <a:lnTo>
                  <a:pt x="158" y="142"/>
                </a:lnTo>
                <a:lnTo>
                  <a:pt x="158" y="152"/>
                </a:lnTo>
                <a:lnTo>
                  <a:pt x="168" y="152"/>
                </a:lnTo>
                <a:lnTo>
                  <a:pt x="168" y="147"/>
                </a:lnTo>
                <a:moveTo>
                  <a:pt x="96" y="185"/>
                </a:moveTo>
                <a:lnTo>
                  <a:pt x="96" y="180"/>
                </a:lnTo>
                <a:lnTo>
                  <a:pt x="87" y="180"/>
                </a:lnTo>
                <a:lnTo>
                  <a:pt x="87" y="190"/>
                </a:lnTo>
                <a:lnTo>
                  <a:pt x="96" y="190"/>
                </a:lnTo>
                <a:lnTo>
                  <a:pt x="96" y="185"/>
                </a:lnTo>
                <a:moveTo>
                  <a:pt x="132" y="186"/>
                </a:moveTo>
                <a:lnTo>
                  <a:pt x="132" y="180"/>
                </a:lnTo>
                <a:lnTo>
                  <a:pt x="122" y="180"/>
                </a:lnTo>
                <a:lnTo>
                  <a:pt x="122" y="190"/>
                </a:lnTo>
                <a:lnTo>
                  <a:pt x="132" y="190"/>
                </a:lnTo>
                <a:lnTo>
                  <a:pt x="132" y="186"/>
                </a:lnTo>
                <a:moveTo>
                  <a:pt x="168" y="184"/>
                </a:moveTo>
                <a:lnTo>
                  <a:pt x="168" y="180"/>
                </a:lnTo>
                <a:lnTo>
                  <a:pt x="158" y="180"/>
                </a:lnTo>
                <a:lnTo>
                  <a:pt x="158" y="190"/>
                </a:lnTo>
                <a:lnTo>
                  <a:pt x="168" y="190"/>
                </a:lnTo>
                <a:lnTo>
                  <a:pt x="168" y="184"/>
                </a:lnTo>
                <a:moveTo>
                  <a:pt x="163" y="258"/>
                </a:moveTo>
                <a:lnTo>
                  <a:pt x="163" y="217"/>
                </a:lnTo>
                <a:lnTo>
                  <a:pt x="92" y="217"/>
                </a:lnTo>
                <a:lnTo>
                  <a:pt x="92" y="258"/>
                </a:lnTo>
              </a:path>
            </a:pathLst>
          </a:custGeom>
          <a:noFill/>
          <a:ln w="19050">
            <a:solidFill>
              <a:srgbClr val="001F50"/>
            </a:solidFill>
            <a:headEnd type="none" w="med" len="med"/>
            <a:tailEnd type="none" w="med" len="med"/>
          </a:ln>
          <a:effectLst/>
          <a:extLst>
            <a:ext uri="{909E8E84-426E-40DD-AFC4-6F175D3DCCD1}">
              <a14:hiddenFill xmlns:a14="http://schemas.microsoft.com/office/drawing/2010/main">
                <a:solidFill>
                  <a:srgbClr val="FFFFFF"/>
                </a:solidFill>
              </a14:hiddenFill>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cs typeface="Segoe UI" pitchFamily="34" charset="0"/>
            </a:endParaRPr>
          </a:p>
        </p:txBody>
      </p:sp>
      <p:sp>
        <p:nvSpPr>
          <p:cNvPr id="9" name="building_9">
            <a:extLst>
              <a:ext uri="{FF2B5EF4-FFF2-40B4-BE49-F238E27FC236}">
                <a16:creationId xmlns:a16="http://schemas.microsoft.com/office/drawing/2014/main" id="{EA01BE84-4B88-4C31-AA17-A7CFCFA05859}"/>
              </a:ext>
            </a:extLst>
          </p:cNvPr>
          <p:cNvSpPr>
            <a:spLocks noChangeAspect="1" noEditPoints="1"/>
          </p:cNvSpPr>
          <p:nvPr/>
        </p:nvSpPr>
        <p:spPr bwMode="auto">
          <a:xfrm>
            <a:off x="6862873" y="3032311"/>
            <a:ext cx="563498" cy="574474"/>
          </a:xfrm>
          <a:custGeom>
            <a:avLst/>
            <a:gdLst>
              <a:gd name="T0" fmla="*/ 337 w 462"/>
              <a:gd name="T1" fmla="*/ 130 h 471"/>
              <a:gd name="T2" fmla="*/ 462 w 462"/>
              <a:gd name="T3" fmla="*/ 194 h 471"/>
              <a:gd name="T4" fmla="*/ 0 w 462"/>
              <a:gd name="T5" fmla="*/ 194 h 471"/>
              <a:gd name="T6" fmla="*/ 231 w 462"/>
              <a:gd name="T7" fmla="*/ 78 h 471"/>
              <a:gd name="T8" fmla="*/ 337 w 462"/>
              <a:gd name="T9" fmla="*/ 130 h 471"/>
              <a:gd name="T10" fmla="*/ 37 w 462"/>
              <a:gd name="T11" fmla="*/ 434 h 471"/>
              <a:gd name="T12" fmla="*/ 24 w 462"/>
              <a:gd name="T13" fmla="*/ 471 h 471"/>
              <a:gd name="T14" fmla="*/ 439 w 462"/>
              <a:gd name="T15" fmla="*/ 471 h 471"/>
              <a:gd name="T16" fmla="*/ 411 w 462"/>
              <a:gd name="T17" fmla="*/ 399 h 471"/>
              <a:gd name="T18" fmla="*/ 51 w 462"/>
              <a:gd name="T19" fmla="*/ 399 h 471"/>
              <a:gd name="T20" fmla="*/ 37 w 462"/>
              <a:gd name="T21" fmla="*/ 434 h 471"/>
              <a:gd name="T22" fmla="*/ 51 w 462"/>
              <a:gd name="T23" fmla="*/ 399 h 471"/>
              <a:gd name="T24" fmla="*/ 51 w 462"/>
              <a:gd name="T25" fmla="*/ 194 h 471"/>
              <a:gd name="T26" fmla="*/ 411 w 462"/>
              <a:gd name="T27" fmla="*/ 399 h 471"/>
              <a:gd name="T28" fmla="*/ 411 w 462"/>
              <a:gd name="T29" fmla="*/ 194 h 471"/>
              <a:gd name="T30" fmla="*/ 351 w 462"/>
              <a:gd name="T31" fmla="*/ 399 h 471"/>
              <a:gd name="T32" fmla="*/ 351 w 462"/>
              <a:gd name="T33" fmla="*/ 194 h 471"/>
              <a:gd name="T34" fmla="*/ 292 w 462"/>
              <a:gd name="T35" fmla="*/ 399 h 471"/>
              <a:gd name="T36" fmla="*/ 292 w 462"/>
              <a:gd name="T37" fmla="*/ 194 h 471"/>
              <a:gd name="T38" fmla="*/ 231 w 462"/>
              <a:gd name="T39" fmla="*/ 399 h 471"/>
              <a:gd name="T40" fmla="*/ 231 w 462"/>
              <a:gd name="T41" fmla="*/ 194 h 471"/>
              <a:gd name="T42" fmla="*/ 171 w 462"/>
              <a:gd name="T43" fmla="*/ 399 h 471"/>
              <a:gd name="T44" fmla="*/ 171 w 462"/>
              <a:gd name="T45" fmla="*/ 194 h 471"/>
              <a:gd name="T46" fmla="*/ 112 w 462"/>
              <a:gd name="T47" fmla="*/ 399 h 471"/>
              <a:gd name="T48" fmla="*/ 112 w 462"/>
              <a:gd name="T49" fmla="*/ 194 h 471"/>
              <a:gd name="T50" fmla="*/ 233 w 462"/>
              <a:gd name="T51" fmla="*/ 39 h 471"/>
              <a:gd name="T52" fmla="*/ 299 w 462"/>
              <a:gd name="T53" fmla="*/ 39 h 471"/>
              <a:gd name="T54" fmla="*/ 299 w 462"/>
              <a:gd name="T55" fmla="*/ 0 h 471"/>
              <a:gd name="T56" fmla="*/ 231 w 462"/>
              <a:gd name="T57" fmla="*/ 0 h 471"/>
              <a:gd name="T58" fmla="*/ 231 w 462"/>
              <a:gd name="T59" fmla="*/ 78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62" h="471">
                <a:moveTo>
                  <a:pt x="337" y="130"/>
                </a:moveTo>
                <a:lnTo>
                  <a:pt x="462" y="194"/>
                </a:lnTo>
                <a:lnTo>
                  <a:pt x="0" y="194"/>
                </a:lnTo>
                <a:lnTo>
                  <a:pt x="231" y="78"/>
                </a:lnTo>
                <a:lnTo>
                  <a:pt x="337" y="130"/>
                </a:lnTo>
                <a:moveTo>
                  <a:pt x="37" y="434"/>
                </a:moveTo>
                <a:lnTo>
                  <a:pt x="24" y="471"/>
                </a:lnTo>
                <a:lnTo>
                  <a:pt x="439" y="471"/>
                </a:lnTo>
                <a:lnTo>
                  <a:pt x="411" y="399"/>
                </a:lnTo>
                <a:lnTo>
                  <a:pt x="51" y="399"/>
                </a:lnTo>
                <a:lnTo>
                  <a:pt x="37" y="434"/>
                </a:lnTo>
                <a:moveTo>
                  <a:pt x="51" y="399"/>
                </a:moveTo>
                <a:lnTo>
                  <a:pt x="51" y="194"/>
                </a:lnTo>
                <a:moveTo>
                  <a:pt x="411" y="399"/>
                </a:moveTo>
                <a:lnTo>
                  <a:pt x="411" y="194"/>
                </a:lnTo>
                <a:moveTo>
                  <a:pt x="351" y="399"/>
                </a:moveTo>
                <a:lnTo>
                  <a:pt x="351" y="194"/>
                </a:lnTo>
                <a:moveTo>
                  <a:pt x="292" y="399"/>
                </a:moveTo>
                <a:lnTo>
                  <a:pt x="292" y="194"/>
                </a:lnTo>
                <a:moveTo>
                  <a:pt x="231" y="399"/>
                </a:moveTo>
                <a:lnTo>
                  <a:pt x="231" y="194"/>
                </a:lnTo>
                <a:moveTo>
                  <a:pt x="171" y="399"/>
                </a:moveTo>
                <a:lnTo>
                  <a:pt x="171" y="194"/>
                </a:lnTo>
                <a:moveTo>
                  <a:pt x="112" y="399"/>
                </a:moveTo>
                <a:lnTo>
                  <a:pt x="112" y="194"/>
                </a:lnTo>
                <a:moveTo>
                  <a:pt x="233" y="39"/>
                </a:moveTo>
                <a:lnTo>
                  <a:pt x="299" y="39"/>
                </a:lnTo>
                <a:lnTo>
                  <a:pt x="299" y="0"/>
                </a:lnTo>
                <a:lnTo>
                  <a:pt x="231" y="0"/>
                </a:lnTo>
                <a:lnTo>
                  <a:pt x="231" y="78"/>
                </a:lnTo>
              </a:path>
            </a:pathLst>
          </a:custGeom>
          <a:noFill/>
          <a:ln w="19050">
            <a:solidFill>
              <a:srgbClr val="001F50"/>
            </a:solidFill>
            <a:headEnd type="none" w="med" len="med"/>
            <a:tailEnd type="none" w="med" len="med"/>
          </a:ln>
          <a:effectLst/>
          <a:extLst>
            <a:ext uri="{909E8E84-426E-40DD-AFC4-6F175D3DCCD1}">
              <a14:hiddenFill xmlns:a14="http://schemas.microsoft.com/office/drawing/2010/main">
                <a:solidFill>
                  <a:srgbClr val="FFFFFF"/>
                </a:solidFill>
              </a14:hiddenFill>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cs typeface="Segoe UI" pitchFamily="34" charset="0"/>
            </a:endParaRPr>
          </a:p>
        </p:txBody>
      </p:sp>
      <p:cxnSp>
        <p:nvCxnSpPr>
          <p:cNvPr id="33" name="Straight Connector 32">
            <a:extLst>
              <a:ext uri="{FF2B5EF4-FFF2-40B4-BE49-F238E27FC236}">
                <a16:creationId xmlns:a16="http://schemas.microsoft.com/office/drawing/2014/main" id="{88BB89F7-22BE-402F-8BF9-F1355B22F3C5}"/>
              </a:ext>
            </a:extLst>
          </p:cNvPr>
          <p:cNvCxnSpPr>
            <a:cxnSpLocks/>
          </p:cNvCxnSpPr>
          <p:nvPr/>
        </p:nvCxnSpPr>
        <p:spPr>
          <a:xfrm>
            <a:off x="1994007" y="496"/>
            <a:ext cx="0" cy="7025446"/>
          </a:xfrm>
          <a:prstGeom prst="line">
            <a:avLst/>
          </a:prstGeom>
          <a:noFill/>
          <a:ln w="19050" cap="flat">
            <a:solidFill>
              <a:srgbClr val="FFFFFF">
                <a:lumMod val="75000"/>
                <a:alpha val="70000"/>
              </a:srgbClr>
            </a:solidFill>
            <a:prstDash val="solid"/>
            <a:miter lim="800000"/>
            <a:headEnd/>
            <a:tailEnd/>
          </a:ln>
          <a:extLst>
            <a:ext uri="{909E8E84-426E-40DD-AFC4-6F175D3DCCD1}">
              <a14:hiddenFill xmlns:a14="http://schemas.microsoft.com/office/drawing/2010/main">
                <a:solidFill>
                  <a:srgbClr val="FFFFFF"/>
                </a:solidFill>
              </a14:hiddenFill>
            </a:ext>
          </a:extLst>
        </p:spPr>
      </p:cxnSp>
      <p:sp>
        <p:nvSpPr>
          <p:cNvPr id="42" name="Rectangle 41">
            <a:extLst>
              <a:ext uri="{FF2B5EF4-FFF2-40B4-BE49-F238E27FC236}">
                <a16:creationId xmlns:a16="http://schemas.microsoft.com/office/drawing/2014/main" id="{53D5078F-04A9-4300-AAC9-F4D675B02351}"/>
              </a:ext>
            </a:extLst>
          </p:cNvPr>
          <p:cNvSpPr/>
          <p:nvPr/>
        </p:nvSpPr>
        <p:spPr>
          <a:xfrm>
            <a:off x="444056" y="3070216"/>
            <a:ext cx="1157847" cy="470856"/>
          </a:xfrm>
          <a:prstGeom prst="rect">
            <a:avLst/>
          </a:prstGeom>
        </p:spPr>
        <p:txBody>
          <a:bodyPr wrap="none">
            <a:spAutoFit/>
          </a:bodyPr>
          <a:lstStyle/>
          <a:p>
            <a:pPr algn="ctr" defTabSz="932509">
              <a:defRPr/>
            </a:pPr>
            <a:r>
              <a:rPr lang="en-US" sz="2400" kern="0" spc="50">
                <a:solidFill>
                  <a:srgbClr val="0078D7"/>
                </a:solidFill>
                <a:latin typeface="Segoe UI" panose="020B0502040204020203" pitchFamily="34" charset="0"/>
                <a:cs typeface="Segoe UI" panose="020B0502040204020203" pitchFamily="34" charset="0"/>
              </a:rPr>
              <a:t>Hybrid</a:t>
            </a:r>
          </a:p>
        </p:txBody>
      </p:sp>
      <p:grpSp>
        <p:nvGrpSpPr>
          <p:cNvPr id="43" name="Group 42">
            <a:extLst>
              <a:ext uri="{FF2B5EF4-FFF2-40B4-BE49-F238E27FC236}">
                <a16:creationId xmlns:a16="http://schemas.microsoft.com/office/drawing/2014/main" id="{AEABBB56-931E-4B9F-8F1C-A3DD1F0DAFDA}"/>
              </a:ext>
            </a:extLst>
          </p:cNvPr>
          <p:cNvGrpSpPr/>
          <p:nvPr/>
        </p:nvGrpSpPr>
        <p:grpSpPr>
          <a:xfrm>
            <a:off x="734446" y="2270870"/>
            <a:ext cx="591068" cy="577315"/>
            <a:chOff x="2088630" y="3287843"/>
            <a:chExt cx="429718" cy="419725"/>
          </a:xfrm>
          <a:noFill/>
        </p:grpSpPr>
        <p:sp>
          <p:nvSpPr>
            <p:cNvPr id="44" name="Rectangle 43">
              <a:extLst>
                <a:ext uri="{FF2B5EF4-FFF2-40B4-BE49-F238E27FC236}">
                  <a16:creationId xmlns:a16="http://schemas.microsoft.com/office/drawing/2014/main" id="{B95117F4-0C4E-4868-B5FE-E52EF9281BA4}"/>
                </a:ext>
              </a:extLst>
            </p:cNvPr>
            <p:cNvSpPr/>
            <p:nvPr/>
          </p:nvSpPr>
          <p:spPr bwMode="auto">
            <a:xfrm>
              <a:off x="2213548" y="3287843"/>
              <a:ext cx="304800" cy="304800"/>
            </a:xfrm>
            <a:prstGeom prst="rect">
              <a:avLst/>
            </a:prstGeom>
            <a:noFill/>
            <a:ln w="28575">
              <a:solidFill>
                <a:srgbClr val="001F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45" name="Rectangle 44">
              <a:extLst>
                <a:ext uri="{FF2B5EF4-FFF2-40B4-BE49-F238E27FC236}">
                  <a16:creationId xmlns:a16="http://schemas.microsoft.com/office/drawing/2014/main" id="{ED345FAB-084E-4D01-A1FC-AD782AC04081}"/>
                </a:ext>
              </a:extLst>
            </p:cNvPr>
            <p:cNvSpPr/>
            <p:nvPr/>
          </p:nvSpPr>
          <p:spPr bwMode="auto">
            <a:xfrm>
              <a:off x="2088630" y="3402768"/>
              <a:ext cx="304800" cy="304800"/>
            </a:xfrm>
            <a:prstGeom prst="rect">
              <a:avLst/>
            </a:prstGeom>
            <a:noFill/>
            <a:ln w="28575">
              <a:solidFill>
                <a:srgbClr val="001F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cs typeface="Segoe UI" pitchFamily="34" charset="0"/>
              </a:endParaRPr>
            </a:p>
          </p:txBody>
        </p:sp>
      </p:grpSp>
      <p:sp>
        <p:nvSpPr>
          <p:cNvPr id="46" name="Rectangle 45">
            <a:extLst>
              <a:ext uri="{FF2B5EF4-FFF2-40B4-BE49-F238E27FC236}">
                <a16:creationId xmlns:a16="http://schemas.microsoft.com/office/drawing/2014/main" id="{7ADE3359-4163-41CA-A790-7E240C4BFC36}"/>
              </a:ext>
            </a:extLst>
          </p:cNvPr>
          <p:cNvSpPr/>
          <p:nvPr/>
        </p:nvSpPr>
        <p:spPr>
          <a:xfrm>
            <a:off x="555210" y="5859328"/>
            <a:ext cx="924053" cy="345163"/>
          </a:xfrm>
          <a:prstGeom prst="rect">
            <a:avLst/>
          </a:prstGeom>
        </p:spPr>
        <p:txBody>
          <a:bodyPr wrap="none">
            <a:spAutoFit/>
          </a:bodyPr>
          <a:lstStyle/>
          <a:p>
            <a:pPr algn="ctr" defTabSz="932509">
              <a:defRPr/>
            </a:pPr>
            <a:r>
              <a:rPr lang="en-US" sz="1599" kern="0" spc="50">
                <a:solidFill>
                  <a:srgbClr val="353535">
                    <a:lumMod val="40000"/>
                    <a:lumOff val="60000"/>
                  </a:srgbClr>
                </a:solidFill>
                <a:latin typeface="Segoe UI" panose="020B0502040204020203" pitchFamily="34" charset="0"/>
                <a:cs typeface="Segoe UI" panose="020B0502040204020203" pitchFamily="34" charset="0"/>
              </a:rPr>
              <a:t>Trusted</a:t>
            </a:r>
          </a:p>
        </p:txBody>
      </p:sp>
      <p:sp>
        <p:nvSpPr>
          <p:cNvPr id="47" name="Rectangle 46">
            <a:extLst>
              <a:ext uri="{FF2B5EF4-FFF2-40B4-BE49-F238E27FC236}">
                <a16:creationId xmlns:a16="http://schemas.microsoft.com/office/drawing/2014/main" id="{1529E82A-B810-4BF4-92EA-AF1FBD134144}"/>
              </a:ext>
            </a:extLst>
          </p:cNvPr>
          <p:cNvSpPr/>
          <p:nvPr/>
        </p:nvSpPr>
        <p:spPr>
          <a:xfrm>
            <a:off x="424415" y="4511982"/>
            <a:ext cx="1185640" cy="345163"/>
          </a:xfrm>
          <a:prstGeom prst="rect">
            <a:avLst/>
          </a:prstGeom>
        </p:spPr>
        <p:txBody>
          <a:bodyPr wrap="none">
            <a:spAutoFit/>
          </a:bodyPr>
          <a:lstStyle/>
          <a:p>
            <a:pPr algn="ctr" defTabSz="932509">
              <a:defRPr/>
            </a:pPr>
            <a:r>
              <a:rPr lang="en-US" sz="1599" kern="0" spc="50">
                <a:solidFill>
                  <a:srgbClr val="353535">
                    <a:lumMod val="40000"/>
                    <a:lumOff val="60000"/>
                  </a:srgbClr>
                </a:solidFill>
                <a:latin typeface="Segoe UI" panose="020B0502040204020203" pitchFamily="34" charset="0"/>
                <a:cs typeface="Segoe UI" panose="020B0502040204020203" pitchFamily="34" charset="0"/>
              </a:rPr>
              <a:t>Intelligent</a:t>
            </a:r>
          </a:p>
        </p:txBody>
      </p:sp>
      <p:sp>
        <p:nvSpPr>
          <p:cNvPr id="48" name="light">
            <a:extLst>
              <a:ext uri="{FF2B5EF4-FFF2-40B4-BE49-F238E27FC236}">
                <a16:creationId xmlns:a16="http://schemas.microsoft.com/office/drawing/2014/main" id="{044A82CB-9D94-42B0-9FD1-A35B6C069A82}"/>
              </a:ext>
            </a:extLst>
          </p:cNvPr>
          <p:cNvSpPr>
            <a:spLocks noChangeAspect="1" noEditPoints="1"/>
          </p:cNvSpPr>
          <p:nvPr/>
        </p:nvSpPr>
        <p:spPr bwMode="auto">
          <a:xfrm>
            <a:off x="871516" y="3872325"/>
            <a:ext cx="291439" cy="432683"/>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28575">
            <a:solidFill>
              <a:srgbClr val="B3B2B4"/>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cs typeface="Segoe UI" pitchFamily="34" charset="0"/>
            </a:endParaRPr>
          </a:p>
        </p:txBody>
      </p:sp>
      <p:sp>
        <p:nvSpPr>
          <p:cNvPr id="49" name="Freeform 60">
            <a:extLst>
              <a:ext uri="{FF2B5EF4-FFF2-40B4-BE49-F238E27FC236}">
                <a16:creationId xmlns:a16="http://schemas.microsoft.com/office/drawing/2014/main" id="{78B296D4-5840-478A-A148-6A1EF79F17D7}"/>
              </a:ext>
            </a:extLst>
          </p:cNvPr>
          <p:cNvSpPr>
            <a:spLocks noChangeArrowheads="1"/>
          </p:cNvSpPr>
          <p:nvPr/>
        </p:nvSpPr>
        <p:spPr bwMode="auto">
          <a:xfrm>
            <a:off x="776909" y="5192874"/>
            <a:ext cx="480655" cy="475606"/>
          </a:xfrm>
          <a:custGeom>
            <a:avLst/>
            <a:gdLst>
              <a:gd name="T0" fmla="*/ 3212 w 13440"/>
              <a:gd name="T1" fmla="*/ 3671 h 13299"/>
              <a:gd name="T2" fmla="*/ 3433 w 13440"/>
              <a:gd name="T3" fmla="*/ 3583 h 13299"/>
              <a:gd name="T4" fmla="*/ 3600 w 13440"/>
              <a:gd name="T5" fmla="*/ 3415 h 13299"/>
              <a:gd name="T6" fmla="*/ 3689 w 13440"/>
              <a:gd name="T7" fmla="*/ 3194 h 13299"/>
              <a:gd name="T8" fmla="*/ 3697 w 13440"/>
              <a:gd name="T9" fmla="*/ 3009 h 13299"/>
              <a:gd name="T10" fmla="*/ 3627 w 13440"/>
              <a:gd name="T11" fmla="*/ 2762 h 13299"/>
              <a:gd name="T12" fmla="*/ 3477 w 13440"/>
              <a:gd name="T13" fmla="*/ 2577 h 13299"/>
              <a:gd name="T14" fmla="*/ 3274 w 13440"/>
              <a:gd name="T15" fmla="*/ 2462 h 13299"/>
              <a:gd name="T16" fmla="*/ 3088 w 13440"/>
              <a:gd name="T17" fmla="*/ 2427 h 13299"/>
              <a:gd name="T18" fmla="*/ 2833 w 13440"/>
              <a:gd name="T19" fmla="*/ 2480 h 13299"/>
              <a:gd name="T20" fmla="*/ 2630 w 13440"/>
              <a:gd name="T21" fmla="*/ 2621 h 13299"/>
              <a:gd name="T22" fmla="*/ 2488 w 13440"/>
              <a:gd name="T23" fmla="*/ 2824 h 13299"/>
              <a:gd name="T24" fmla="*/ 2444 w 13440"/>
              <a:gd name="T25" fmla="*/ 3080 h 13299"/>
              <a:gd name="T26" fmla="*/ 2471 w 13440"/>
              <a:gd name="T27" fmla="*/ 3256 h 13299"/>
              <a:gd name="T28" fmla="*/ 2585 w 13440"/>
              <a:gd name="T29" fmla="*/ 3459 h 13299"/>
              <a:gd name="T30" fmla="*/ 2780 w 13440"/>
              <a:gd name="T31" fmla="*/ 3609 h 13299"/>
              <a:gd name="T32" fmla="*/ 3027 w 13440"/>
              <a:gd name="T33" fmla="*/ 3680 h 13299"/>
              <a:gd name="T34" fmla="*/ 6988 w 13440"/>
              <a:gd name="T35" fmla="*/ 8127 h 13299"/>
              <a:gd name="T36" fmla="*/ 6380 w 13440"/>
              <a:gd name="T37" fmla="*/ 8480 h 13299"/>
              <a:gd name="T38" fmla="*/ 5718 w 13440"/>
              <a:gd name="T39" fmla="*/ 8736 h 13299"/>
              <a:gd name="T40" fmla="*/ 5004 w 13440"/>
              <a:gd name="T41" fmla="*/ 8886 h 13299"/>
              <a:gd name="T42" fmla="*/ 4439 w 13440"/>
              <a:gd name="T43" fmla="*/ 8921 h 13299"/>
              <a:gd name="T44" fmla="*/ 3547 w 13440"/>
              <a:gd name="T45" fmla="*/ 8824 h 13299"/>
              <a:gd name="T46" fmla="*/ 2709 w 13440"/>
              <a:gd name="T47" fmla="*/ 8568 h 13299"/>
              <a:gd name="T48" fmla="*/ 1959 w 13440"/>
              <a:gd name="T49" fmla="*/ 8153 h 13299"/>
              <a:gd name="T50" fmla="*/ 1297 w 13440"/>
              <a:gd name="T51" fmla="*/ 7615 h 13299"/>
              <a:gd name="T52" fmla="*/ 759 w 13440"/>
              <a:gd name="T53" fmla="*/ 6953 h 13299"/>
              <a:gd name="T54" fmla="*/ 344 w 13440"/>
              <a:gd name="T55" fmla="*/ 6195 h 13299"/>
              <a:gd name="T56" fmla="*/ 88 w 13440"/>
              <a:gd name="T57" fmla="*/ 5357 h 13299"/>
              <a:gd name="T58" fmla="*/ 0 w 13440"/>
              <a:gd name="T59" fmla="*/ 4456 h 13299"/>
              <a:gd name="T60" fmla="*/ 44 w 13440"/>
              <a:gd name="T61" fmla="*/ 3777 h 13299"/>
              <a:gd name="T62" fmla="*/ 264 w 13440"/>
              <a:gd name="T63" fmla="*/ 2921 h 13299"/>
              <a:gd name="T64" fmla="*/ 644 w 13440"/>
              <a:gd name="T65" fmla="*/ 2135 h 13299"/>
              <a:gd name="T66" fmla="*/ 1156 w 13440"/>
              <a:gd name="T67" fmla="*/ 1456 h 13299"/>
              <a:gd name="T68" fmla="*/ 1782 w 13440"/>
              <a:gd name="T69" fmla="*/ 882 h 13299"/>
              <a:gd name="T70" fmla="*/ 2515 w 13440"/>
              <a:gd name="T71" fmla="*/ 432 h 13299"/>
              <a:gd name="T72" fmla="*/ 3327 w 13440"/>
              <a:gd name="T73" fmla="*/ 132 h 13299"/>
              <a:gd name="T74" fmla="*/ 4209 w 13440"/>
              <a:gd name="T75" fmla="*/ 0 h 13299"/>
              <a:gd name="T76" fmla="*/ 4898 w 13440"/>
              <a:gd name="T77" fmla="*/ 17 h 13299"/>
              <a:gd name="T78" fmla="*/ 5771 w 13440"/>
              <a:gd name="T79" fmla="*/ 194 h 13299"/>
              <a:gd name="T80" fmla="*/ 6574 w 13440"/>
              <a:gd name="T81" fmla="*/ 529 h 13299"/>
              <a:gd name="T82" fmla="*/ 7288 w 13440"/>
              <a:gd name="T83" fmla="*/ 1015 h 13299"/>
              <a:gd name="T84" fmla="*/ 7897 w 13440"/>
              <a:gd name="T85" fmla="*/ 1615 h 13299"/>
              <a:gd name="T86" fmla="*/ 8383 w 13440"/>
              <a:gd name="T87" fmla="*/ 2329 h 13299"/>
              <a:gd name="T88" fmla="*/ 8718 w 13440"/>
              <a:gd name="T89" fmla="*/ 3124 h 13299"/>
              <a:gd name="T90" fmla="*/ 8894 w 13440"/>
              <a:gd name="T91" fmla="*/ 3997 h 13299"/>
              <a:gd name="T92" fmla="*/ 8912 w 13440"/>
              <a:gd name="T93" fmla="*/ 4642 h 13299"/>
              <a:gd name="T94" fmla="*/ 8833 w 13440"/>
              <a:gd name="T95" fmla="*/ 5321 h 13299"/>
              <a:gd name="T96" fmla="*/ 13439 w 13440"/>
              <a:gd name="T97" fmla="*/ 10456 h 13299"/>
              <a:gd name="T98" fmla="*/ 10748 w 13440"/>
              <a:gd name="T99" fmla="*/ 13298 h 13299"/>
              <a:gd name="T100" fmla="*/ 9000 w 13440"/>
              <a:gd name="T101" fmla="*/ 11471 h 13299"/>
              <a:gd name="T102" fmla="*/ 7129 w 13440"/>
              <a:gd name="T103" fmla="*/ 9689 h 13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440" h="13299">
                <a:moveTo>
                  <a:pt x="3088" y="3689"/>
                </a:moveTo>
                <a:lnTo>
                  <a:pt x="3088" y="3689"/>
                </a:lnTo>
                <a:lnTo>
                  <a:pt x="3150" y="3680"/>
                </a:lnTo>
                <a:lnTo>
                  <a:pt x="3212" y="3671"/>
                </a:lnTo>
                <a:lnTo>
                  <a:pt x="3274" y="3662"/>
                </a:lnTo>
                <a:lnTo>
                  <a:pt x="3327" y="3636"/>
                </a:lnTo>
                <a:lnTo>
                  <a:pt x="3380" y="3609"/>
                </a:lnTo>
                <a:lnTo>
                  <a:pt x="3433" y="3583"/>
                </a:lnTo>
                <a:lnTo>
                  <a:pt x="3477" y="3547"/>
                </a:lnTo>
                <a:lnTo>
                  <a:pt x="3521" y="3503"/>
                </a:lnTo>
                <a:lnTo>
                  <a:pt x="3556" y="3459"/>
                </a:lnTo>
                <a:lnTo>
                  <a:pt x="3600" y="3415"/>
                </a:lnTo>
                <a:lnTo>
                  <a:pt x="3627" y="3362"/>
                </a:lnTo>
                <a:lnTo>
                  <a:pt x="3653" y="3309"/>
                </a:lnTo>
                <a:lnTo>
                  <a:pt x="3671" y="3256"/>
                </a:lnTo>
                <a:lnTo>
                  <a:pt x="3689" y="3194"/>
                </a:lnTo>
                <a:lnTo>
                  <a:pt x="3697" y="3141"/>
                </a:lnTo>
                <a:lnTo>
                  <a:pt x="3706" y="3080"/>
                </a:lnTo>
                <a:lnTo>
                  <a:pt x="3706" y="3080"/>
                </a:lnTo>
                <a:lnTo>
                  <a:pt x="3697" y="3009"/>
                </a:lnTo>
                <a:lnTo>
                  <a:pt x="3689" y="2947"/>
                </a:lnTo>
                <a:lnTo>
                  <a:pt x="3671" y="2885"/>
                </a:lnTo>
                <a:lnTo>
                  <a:pt x="3653" y="2824"/>
                </a:lnTo>
                <a:lnTo>
                  <a:pt x="3627" y="2762"/>
                </a:lnTo>
                <a:lnTo>
                  <a:pt x="3600" y="2709"/>
                </a:lnTo>
                <a:lnTo>
                  <a:pt x="3556" y="2665"/>
                </a:lnTo>
                <a:lnTo>
                  <a:pt x="3521" y="2621"/>
                </a:lnTo>
                <a:lnTo>
                  <a:pt x="3477" y="2577"/>
                </a:lnTo>
                <a:lnTo>
                  <a:pt x="3433" y="2541"/>
                </a:lnTo>
                <a:lnTo>
                  <a:pt x="3380" y="2506"/>
                </a:lnTo>
                <a:lnTo>
                  <a:pt x="3327" y="2480"/>
                </a:lnTo>
                <a:lnTo>
                  <a:pt x="3274" y="2462"/>
                </a:lnTo>
                <a:lnTo>
                  <a:pt x="3212" y="2444"/>
                </a:lnTo>
                <a:lnTo>
                  <a:pt x="3150" y="2435"/>
                </a:lnTo>
                <a:lnTo>
                  <a:pt x="3088" y="2427"/>
                </a:lnTo>
                <a:lnTo>
                  <a:pt x="3088" y="2427"/>
                </a:lnTo>
                <a:lnTo>
                  <a:pt x="3027" y="2435"/>
                </a:lnTo>
                <a:lnTo>
                  <a:pt x="2956" y="2444"/>
                </a:lnTo>
                <a:lnTo>
                  <a:pt x="2894" y="2462"/>
                </a:lnTo>
                <a:lnTo>
                  <a:pt x="2833" y="2480"/>
                </a:lnTo>
                <a:lnTo>
                  <a:pt x="2780" y="2506"/>
                </a:lnTo>
                <a:lnTo>
                  <a:pt x="2727" y="2541"/>
                </a:lnTo>
                <a:lnTo>
                  <a:pt x="2674" y="2577"/>
                </a:lnTo>
                <a:lnTo>
                  <a:pt x="2630" y="2621"/>
                </a:lnTo>
                <a:lnTo>
                  <a:pt x="2585" y="2665"/>
                </a:lnTo>
                <a:lnTo>
                  <a:pt x="2550" y="2709"/>
                </a:lnTo>
                <a:lnTo>
                  <a:pt x="2515" y="2762"/>
                </a:lnTo>
                <a:lnTo>
                  <a:pt x="2488" y="2824"/>
                </a:lnTo>
                <a:lnTo>
                  <a:pt x="2471" y="2885"/>
                </a:lnTo>
                <a:lnTo>
                  <a:pt x="2453" y="2947"/>
                </a:lnTo>
                <a:lnTo>
                  <a:pt x="2444" y="3009"/>
                </a:lnTo>
                <a:lnTo>
                  <a:pt x="2444" y="3080"/>
                </a:lnTo>
                <a:lnTo>
                  <a:pt x="2444" y="3080"/>
                </a:lnTo>
                <a:lnTo>
                  <a:pt x="2444" y="3141"/>
                </a:lnTo>
                <a:lnTo>
                  <a:pt x="2453" y="3194"/>
                </a:lnTo>
                <a:lnTo>
                  <a:pt x="2471" y="3256"/>
                </a:lnTo>
                <a:lnTo>
                  <a:pt x="2488" y="3309"/>
                </a:lnTo>
                <a:lnTo>
                  <a:pt x="2515" y="3362"/>
                </a:lnTo>
                <a:lnTo>
                  <a:pt x="2550" y="3415"/>
                </a:lnTo>
                <a:lnTo>
                  <a:pt x="2585" y="3459"/>
                </a:lnTo>
                <a:lnTo>
                  <a:pt x="2630" y="3503"/>
                </a:lnTo>
                <a:lnTo>
                  <a:pt x="2674" y="3547"/>
                </a:lnTo>
                <a:lnTo>
                  <a:pt x="2727" y="3583"/>
                </a:lnTo>
                <a:lnTo>
                  <a:pt x="2780" y="3609"/>
                </a:lnTo>
                <a:lnTo>
                  <a:pt x="2833" y="3636"/>
                </a:lnTo>
                <a:lnTo>
                  <a:pt x="2894" y="3662"/>
                </a:lnTo>
                <a:lnTo>
                  <a:pt x="2956" y="3671"/>
                </a:lnTo>
                <a:lnTo>
                  <a:pt x="3027" y="3680"/>
                </a:lnTo>
                <a:lnTo>
                  <a:pt x="3088" y="3689"/>
                </a:lnTo>
                <a:close/>
                <a:moveTo>
                  <a:pt x="7129" y="8021"/>
                </a:moveTo>
                <a:lnTo>
                  <a:pt x="7129" y="8021"/>
                </a:lnTo>
                <a:lnTo>
                  <a:pt x="6988" y="8127"/>
                </a:lnTo>
                <a:lnTo>
                  <a:pt x="6838" y="8224"/>
                </a:lnTo>
                <a:lnTo>
                  <a:pt x="6689" y="8321"/>
                </a:lnTo>
                <a:lnTo>
                  <a:pt x="6539" y="8400"/>
                </a:lnTo>
                <a:lnTo>
                  <a:pt x="6380" y="8480"/>
                </a:lnTo>
                <a:lnTo>
                  <a:pt x="6221" y="8559"/>
                </a:lnTo>
                <a:lnTo>
                  <a:pt x="6054" y="8621"/>
                </a:lnTo>
                <a:lnTo>
                  <a:pt x="5886" y="8683"/>
                </a:lnTo>
                <a:lnTo>
                  <a:pt x="5718" y="8736"/>
                </a:lnTo>
                <a:lnTo>
                  <a:pt x="5542" y="8789"/>
                </a:lnTo>
                <a:lnTo>
                  <a:pt x="5365" y="8824"/>
                </a:lnTo>
                <a:lnTo>
                  <a:pt x="5180" y="8859"/>
                </a:lnTo>
                <a:lnTo>
                  <a:pt x="5004" y="8886"/>
                </a:lnTo>
                <a:lnTo>
                  <a:pt x="4818" y="8903"/>
                </a:lnTo>
                <a:lnTo>
                  <a:pt x="4624" y="8912"/>
                </a:lnTo>
                <a:lnTo>
                  <a:pt x="4439" y="8921"/>
                </a:lnTo>
                <a:lnTo>
                  <a:pt x="4439" y="8921"/>
                </a:lnTo>
                <a:lnTo>
                  <a:pt x="4209" y="8912"/>
                </a:lnTo>
                <a:lnTo>
                  <a:pt x="3989" y="8894"/>
                </a:lnTo>
                <a:lnTo>
                  <a:pt x="3759" y="8868"/>
                </a:lnTo>
                <a:lnTo>
                  <a:pt x="3547" y="8824"/>
                </a:lnTo>
                <a:lnTo>
                  <a:pt x="3327" y="8780"/>
                </a:lnTo>
                <a:lnTo>
                  <a:pt x="3124" y="8718"/>
                </a:lnTo>
                <a:lnTo>
                  <a:pt x="2912" y="8647"/>
                </a:lnTo>
                <a:lnTo>
                  <a:pt x="2709" y="8568"/>
                </a:lnTo>
                <a:lnTo>
                  <a:pt x="2515" y="8480"/>
                </a:lnTo>
                <a:lnTo>
                  <a:pt x="2321" y="8383"/>
                </a:lnTo>
                <a:lnTo>
                  <a:pt x="2135" y="8277"/>
                </a:lnTo>
                <a:lnTo>
                  <a:pt x="1959" y="8153"/>
                </a:lnTo>
                <a:lnTo>
                  <a:pt x="1782" y="8030"/>
                </a:lnTo>
                <a:lnTo>
                  <a:pt x="1615" y="7897"/>
                </a:lnTo>
                <a:lnTo>
                  <a:pt x="1456" y="7765"/>
                </a:lnTo>
                <a:lnTo>
                  <a:pt x="1297" y="7615"/>
                </a:lnTo>
                <a:lnTo>
                  <a:pt x="1156" y="7456"/>
                </a:lnTo>
                <a:lnTo>
                  <a:pt x="1015" y="7297"/>
                </a:lnTo>
                <a:lnTo>
                  <a:pt x="882" y="7129"/>
                </a:lnTo>
                <a:lnTo>
                  <a:pt x="759" y="6953"/>
                </a:lnTo>
                <a:lnTo>
                  <a:pt x="644" y="6776"/>
                </a:lnTo>
                <a:lnTo>
                  <a:pt x="529" y="6583"/>
                </a:lnTo>
                <a:lnTo>
                  <a:pt x="432" y="6398"/>
                </a:lnTo>
                <a:lnTo>
                  <a:pt x="344" y="6195"/>
                </a:lnTo>
                <a:lnTo>
                  <a:pt x="264" y="5992"/>
                </a:lnTo>
                <a:lnTo>
                  <a:pt x="194" y="5789"/>
                </a:lnTo>
                <a:lnTo>
                  <a:pt x="132" y="5577"/>
                </a:lnTo>
                <a:lnTo>
                  <a:pt x="88" y="5357"/>
                </a:lnTo>
                <a:lnTo>
                  <a:pt x="44" y="5136"/>
                </a:lnTo>
                <a:lnTo>
                  <a:pt x="17" y="4915"/>
                </a:lnTo>
                <a:lnTo>
                  <a:pt x="0" y="4686"/>
                </a:lnTo>
                <a:lnTo>
                  <a:pt x="0" y="4456"/>
                </a:lnTo>
                <a:lnTo>
                  <a:pt x="0" y="4456"/>
                </a:lnTo>
                <a:lnTo>
                  <a:pt x="0" y="4227"/>
                </a:lnTo>
                <a:lnTo>
                  <a:pt x="17" y="3997"/>
                </a:lnTo>
                <a:lnTo>
                  <a:pt x="44" y="3777"/>
                </a:lnTo>
                <a:lnTo>
                  <a:pt x="88" y="3556"/>
                </a:lnTo>
                <a:lnTo>
                  <a:pt x="132" y="3336"/>
                </a:lnTo>
                <a:lnTo>
                  <a:pt x="194" y="3124"/>
                </a:lnTo>
                <a:lnTo>
                  <a:pt x="264" y="2921"/>
                </a:lnTo>
                <a:lnTo>
                  <a:pt x="344" y="2718"/>
                </a:lnTo>
                <a:lnTo>
                  <a:pt x="432" y="2515"/>
                </a:lnTo>
                <a:lnTo>
                  <a:pt x="529" y="2329"/>
                </a:lnTo>
                <a:lnTo>
                  <a:pt x="644" y="2135"/>
                </a:lnTo>
                <a:lnTo>
                  <a:pt x="759" y="1959"/>
                </a:lnTo>
                <a:lnTo>
                  <a:pt x="882" y="1782"/>
                </a:lnTo>
                <a:lnTo>
                  <a:pt x="1015" y="1615"/>
                </a:lnTo>
                <a:lnTo>
                  <a:pt x="1156" y="1456"/>
                </a:lnTo>
                <a:lnTo>
                  <a:pt x="1297" y="1297"/>
                </a:lnTo>
                <a:lnTo>
                  <a:pt x="1456" y="1147"/>
                </a:lnTo>
                <a:lnTo>
                  <a:pt x="1615" y="1015"/>
                </a:lnTo>
                <a:lnTo>
                  <a:pt x="1782" y="882"/>
                </a:lnTo>
                <a:lnTo>
                  <a:pt x="1959" y="759"/>
                </a:lnTo>
                <a:lnTo>
                  <a:pt x="2135" y="635"/>
                </a:lnTo>
                <a:lnTo>
                  <a:pt x="2321" y="529"/>
                </a:lnTo>
                <a:lnTo>
                  <a:pt x="2515" y="432"/>
                </a:lnTo>
                <a:lnTo>
                  <a:pt x="2709" y="344"/>
                </a:lnTo>
                <a:lnTo>
                  <a:pt x="2912" y="264"/>
                </a:lnTo>
                <a:lnTo>
                  <a:pt x="3124" y="194"/>
                </a:lnTo>
                <a:lnTo>
                  <a:pt x="3327" y="132"/>
                </a:lnTo>
                <a:lnTo>
                  <a:pt x="3547" y="88"/>
                </a:lnTo>
                <a:lnTo>
                  <a:pt x="3759" y="44"/>
                </a:lnTo>
                <a:lnTo>
                  <a:pt x="3989" y="17"/>
                </a:lnTo>
                <a:lnTo>
                  <a:pt x="4209" y="0"/>
                </a:lnTo>
                <a:lnTo>
                  <a:pt x="4439" y="0"/>
                </a:lnTo>
                <a:lnTo>
                  <a:pt x="4439" y="0"/>
                </a:lnTo>
                <a:lnTo>
                  <a:pt x="4668" y="0"/>
                </a:lnTo>
                <a:lnTo>
                  <a:pt x="4898" y="17"/>
                </a:lnTo>
                <a:lnTo>
                  <a:pt x="5118" y="44"/>
                </a:lnTo>
                <a:lnTo>
                  <a:pt x="5348" y="88"/>
                </a:lnTo>
                <a:lnTo>
                  <a:pt x="5559" y="132"/>
                </a:lnTo>
                <a:lnTo>
                  <a:pt x="5771" y="194"/>
                </a:lnTo>
                <a:lnTo>
                  <a:pt x="5983" y="264"/>
                </a:lnTo>
                <a:lnTo>
                  <a:pt x="6186" y="344"/>
                </a:lnTo>
                <a:lnTo>
                  <a:pt x="6389" y="432"/>
                </a:lnTo>
                <a:lnTo>
                  <a:pt x="6574" y="529"/>
                </a:lnTo>
                <a:lnTo>
                  <a:pt x="6768" y="635"/>
                </a:lnTo>
                <a:lnTo>
                  <a:pt x="6944" y="759"/>
                </a:lnTo>
                <a:lnTo>
                  <a:pt x="7121" y="882"/>
                </a:lnTo>
                <a:lnTo>
                  <a:pt x="7288" y="1015"/>
                </a:lnTo>
                <a:lnTo>
                  <a:pt x="7456" y="1147"/>
                </a:lnTo>
                <a:lnTo>
                  <a:pt x="7606" y="1297"/>
                </a:lnTo>
                <a:lnTo>
                  <a:pt x="7756" y="1456"/>
                </a:lnTo>
                <a:lnTo>
                  <a:pt x="7897" y="1615"/>
                </a:lnTo>
                <a:lnTo>
                  <a:pt x="8030" y="1782"/>
                </a:lnTo>
                <a:lnTo>
                  <a:pt x="8153" y="1959"/>
                </a:lnTo>
                <a:lnTo>
                  <a:pt x="8268" y="2135"/>
                </a:lnTo>
                <a:lnTo>
                  <a:pt x="8383" y="2329"/>
                </a:lnTo>
                <a:lnTo>
                  <a:pt x="8480" y="2515"/>
                </a:lnTo>
                <a:lnTo>
                  <a:pt x="8568" y="2718"/>
                </a:lnTo>
                <a:lnTo>
                  <a:pt x="8647" y="2921"/>
                </a:lnTo>
                <a:lnTo>
                  <a:pt x="8718" y="3124"/>
                </a:lnTo>
                <a:lnTo>
                  <a:pt x="8780" y="3336"/>
                </a:lnTo>
                <a:lnTo>
                  <a:pt x="8824" y="3556"/>
                </a:lnTo>
                <a:lnTo>
                  <a:pt x="8868" y="3777"/>
                </a:lnTo>
                <a:lnTo>
                  <a:pt x="8894" y="3997"/>
                </a:lnTo>
                <a:lnTo>
                  <a:pt x="8912" y="4227"/>
                </a:lnTo>
                <a:lnTo>
                  <a:pt x="8921" y="4456"/>
                </a:lnTo>
                <a:lnTo>
                  <a:pt x="8921" y="4456"/>
                </a:lnTo>
                <a:lnTo>
                  <a:pt x="8912" y="4642"/>
                </a:lnTo>
                <a:lnTo>
                  <a:pt x="8903" y="4818"/>
                </a:lnTo>
                <a:lnTo>
                  <a:pt x="8886" y="4986"/>
                </a:lnTo>
                <a:lnTo>
                  <a:pt x="8859" y="5154"/>
                </a:lnTo>
                <a:lnTo>
                  <a:pt x="8833" y="5321"/>
                </a:lnTo>
                <a:lnTo>
                  <a:pt x="8797" y="5480"/>
                </a:lnTo>
                <a:lnTo>
                  <a:pt x="8718" y="5798"/>
                </a:lnTo>
                <a:lnTo>
                  <a:pt x="8718" y="5798"/>
                </a:lnTo>
                <a:lnTo>
                  <a:pt x="13439" y="10456"/>
                </a:lnTo>
                <a:lnTo>
                  <a:pt x="13439" y="10456"/>
                </a:lnTo>
                <a:lnTo>
                  <a:pt x="13439" y="13298"/>
                </a:lnTo>
                <a:lnTo>
                  <a:pt x="13439" y="13298"/>
                </a:lnTo>
                <a:lnTo>
                  <a:pt x="10748" y="13298"/>
                </a:lnTo>
                <a:lnTo>
                  <a:pt x="10748" y="13298"/>
                </a:lnTo>
                <a:lnTo>
                  <a:pt x="10748" y="11471"/>
                </a:lnTo>
                <a:lnTo>
                  <a:pt x="10748" y="11471"/>
                </a:lnTo>
                <a:lnTo>
                  <a:pt x="9000" y="11471"/>
                </a:lnTo>
                <a:lnTo>
                  <a:pt x="9000" y="11471"/>
                </a:lnTo>
                <a:lnTo>
                  <a:pt x="9000" y="9689"/>
                </a:lnTo>
                <a:lnTo>
                  <a:pt x="9000" y="9689"/>
                </a:lnTo>
                <a:lnTo>
                  <a:pt x="7129" y="9689"/>
                </a:lnTo>
                <a:lnTo>
                  <a:pt x="7129" y="8021"/>
                </a:lnTo>
                <a:close/>
              </a:path>
            </a:pathLst>
          </a:custGeom>
          <a:noFill/>
          <a:ln w="28575" cap="flat">
            <a:solidFill>
              <a:srgbClr val="B3B2B4"/>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defRPr/>
            </a:pPr>
            <a:endParaRPr lang="en-US" sz="1836">
              <a:solidFill>
                <a:srgbClr val="505050"/>
              </a:solidFill>
              <a:latin typeface="Segoe UI"/>
            </a:endParaRPr>
          </a:p>
        </p:txBody>
      </p:sp>
      <p:sp>
        <p:nvSpPr>
          <p:cNvPr id="50" name="Rectangle 49">
            <a:extLst>
              <a:ext uri="{FF2B5EF4-FFF2-40B4-BE49-F238E27FC236}">
                <a16:creationId xmlns:a16="http://schemas.microsoft.com/office/drawing/2014/main" id="{25F9362C-C874-48F5-A516-AC0A4CD0733D}"/>
              </a:ext>
            </a:extLst>
          </p:cNvPr>
          <p:cNvSpPr/>
          <p:nvPr/>
        </p:nvSpPr>
        <p:spPr>
          <a:xfrm>
            <a:off x="381455" y="1647831"/>
            <a:ext cx="1233053" cy="345163"/>
          </a:xfrm>
          <a:prstGeom prst="rect">
            <a:avLst/>
          </a:prstGeom>
        </p:spPr>
        <p:txBody>
          <a:bodyPr wrap="none">
            <a:spAutoFit/>
          </a:bodyPr>
          <a:lstStyle/>
          <a:p>
            <a:pPr algn="ctr" defTabSz="932509">
              <a:defRPr/>
            </a:pPr>
            <a:r>
              <a:rPr lang="en-US" sz="1599" kern="0" spc="50">
                <a:solidFill>
                  <a:srgbClr val="353535">
                    <a:lumMod val="40000"/>
                    <a:lumOff val="60000"/>
                  </a:srgbClr>
                </a:solidFill>
                <a:latin typeface="Segoe UI" panose="020B0502040204020203" pitchFamily="34" charset="0"/>
                <a:cs typeface="Segoe UI" panose="020B0502040204020203" pitchFamily="34" charset="0"/>
              </a:rPr>
              <a:t>Productive</a:t>
            </a:r>
          </a:p>
        </p:txBody>
      </p:sp>
      <p:sp>
        <p:nvSpPr>
          <p:cNvPr id="51" name="speedometer_2">
            <a:extLst>
              <a:ext uri="{FF2B5EF4-FFF2-40B4-BE49-F238E27FC236}">
                <a16:creationId xmlns:a16="http://schemas.microsoft.com/office/drawing/2014/main" id="{240E56DA-98EA-4296-AEFD-5AE34243F125}"/>
              </a:ext>
            </a:extLst>
          </p:cNvPr>
          <p:cNvSpPr>
            <a:spLocks noChangeAspect="1" noEditPoints="1"/>
          </p:cNvSpPr>
          <p:nvPr/>
        </p:nvSpPr>
        <p:spPr bwMode="auto">
          <a:xfrm>
            <a:off x="778141" y="1015641"/>
            <a:ext cx="439680" cy="439678"/>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28575">
            <a:solidFill>
              <a:srgbClr val="B3B2B4"/>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cs typeface="Segoe UI" pitchFamily="34" charset="0"/>
            </a:endParaRPr>
          </a:p>
        </p:txBody>
      </p:sp>
    </p:spTree>
    <p:extLst>
      <p:ext uri="{BB962C8B-B14F-4D97-AF65-F5344CB8AC3E}">
        <p14:creationId xmlns:p14="http://schemas.microsoft.com/office/powerpoint/2010/main" val="18428698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grpId="1" nodeType="withEffect">
                                  <p:stCondLst>
                                    <p:cond delay="0"/>
                                  </p:stCondLst>
                                  <p:childTnLst>
                                    <p:animMotion origin="layout" path="M 7.45468E-7 -8.85157E-7 L 7.45468E-7 0.04585 " pathEditMode="relative" rAng="0" ptsTypes="AA">
                                      <p:cBhvr>
                                        <p:cTn id="9" dur="500" spd="-100000" fill="hold"/>
                                        <p:tgtEl>
                                          <p:spTgt spid="2"/>
                                        </p:tgtEl>
                                        <p:attrNameLst>
                                          <p:attrName>ppt_x</p:attrName>
                                          <p:attrName>ppt_y</p:attrName>
                                        </p:attrNameLst>
                                      </p:cBhvr>
                                      <p:rCtr x="0" y="2292"/>
                                    </p:animMotion>
                                  </p:childTnLst>
                                </p:cTn>
                              </p:par>
                            </p:childTnLst>
                          </p:cTn>
                        </p:par>
                        <p:par>
                          <p:cTn id="10" fill="hold">
                            <p:stCondLst>
                              <p:cond delay="500"/>
                            </p:stCondLst>
                            <p:childTnLst>
                              <p:par>
                                <p:cTn id="11" presetID="10" presetClass="entr" presetSubtype="0" fill="hold" grpId="0" nodeType="afterEffect">
                                  <p:stCondLst>
                                    <p:cond delay="25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grpId="0" nodeType="withEffect">
                                  <p:stCondLst>
                                    <p:cond delay="40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300"/>
                                        <p:tgtEl>
                                          <p:spTgt spid="3"/>
                                        </p:tgtEl>
                                      </p:cBhvr>
                                    </p:animEffect>
                                  </p:childTnLst>
                                </p:cTn>
                              </p:par>
                              <p:par>
                                <p:cTn id="17" presetID="42" presetClass="path" presetSubtype="0" decel="100000" fill="hold" grpId="1" nodeType="withEffect">
                                  <p:stCondLst>
                                    <p:cond delay="0"/>
                                  </p:stCondLst>
                                  <p:childTnLst>
                                    <p:animMotion origin="layout" path="M -3.75798E-6 2.22424E-7 L -3.75798E-6 0.13391 " pathEditMode="relative" rAng="0" ptsTypes="AA">
                                      <p:cBhvr>
                                        <p:cTn id="18" dur="700" spd="-100000" fill="hold"/>
                                        <p:tgtEl>
                                          <p:spTgt spid="3"/>
                                        </p:tgtEl>
                                        <p:attrNameLst>
                                          <p:attrName>ppt_x</p:attrName>
                                          <p:attrName>ppt_y</p:attrName>
                                        </p:attrNameLst>
                                      </p:cBhvr>
                                      <p:rCtr x="0" y="6695"/>
                                    </p:animMotion>
                                  </p:childTnLst>
                                </p:cTn>
                              </p:par>
                              <p:par>
                                <p:cTn id="19" presetID="10" presetClass="entr" presetSubtype="0" fill="hold" grpId="0" nodeType="withEffect">
                                  <p:stCondLst>
                                    <p:cond delay="50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par>
                                <p:cTn id="22" presetID="10" presetClass="entr" presetSubtype="0" fill="hold" grpId="0" nodeType="withEffect">
                                  <p:stCondLst>
                                    <p:cond delay="650"/>
                                  </p:stCondLst>
                                  <p:childTnLst>
                                    <p:set>
                                      <p:cBhvr>
                                        <p:cTn id="23" dur="1" fill="hold">
                                          <p:stCondLst>
                                            <p:cond delay="0"/>
                                          </p:stCondLst>
                                        </p:cTn>
                                        <p:tgtEl>
                                          <p:spTgt spid="4"/>
                                        </p:tgtEl>
                                        <p:attrNameLst>
                                          <p:attrName>style.visibility</p:attrName>
                                        </p:attrNameLst>
                                      </p:cBhvr>
                                      <p:to>
                                        <p:strVal val="visible"/>
                                      </p:to>
                                    </p:set>
                                    <p:animEffect transition="in" filter="fade">
                                      <p:cBhvr>
                                        <p:cTn id="24" dur="300"/>
                                        <p:tgtEl>
                                          <p:spTgt spid="4"/>
                                        </p:tgtEl>
                                      </p:cBhvr>
                                    </p:animEffect>
                                  </p:childTnLst>
                                </p:cTn>
                              </p:par>
                              <p:par>
                                <p:cTn id="25" presetID="42" presetClass="path" presetSubtype="0" decel="100000" fill="hold" grpId="1" nodeType="withEffect">
                                  <p:stCondLst>
                                    <p:cond delay="250"/>
                                  </p:stCondLst>
                                  <p:childTnLst>
                                    <p:animMotion origin="layout" path="M -3.39035E-6 2.22424E-7 L -3.39035E-6 0.13391 " pathEditMode="relative" rAng="0" ptsTypes="AA">
                                      <p:cBhvr>
                                        <p:cTn id="26" dur="700" spd="-100000" fill="hold"/>
                                        <p:tgtEl>
                                          <p:spTgt spid="4"/>
                                        </p:tgtEl>
                                        <p:attrNameLst>
                                          <p:attrName>ppt_x</p:attrName>
                                          <p:attrName>ppt_y</p:attrName>
                                        </p:attrNameLst>
                                      </p:cBhvr>
                                      <p:rCtr x="0" y="6695"/>
                                    </p:animMotion>
                                  </p:childTnLst>
                                </p:cTn>
                              </p:par>
                              <p:par>
                                <p:cTn id="27" presetID="10" presetClass="entr" presetSubtype="0" fill="hold" grpId="0" nodeType="withEffect">
                                  <p:stCondLst>
                                    <p:cond delay="75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500"/>
                                        <p:tgtEl>
                                          <p:spTgt spid="8"/>
                                        </p:tgtEl>
                                      </p:cBhvr>
                                    </p:animEffect>
                                  </p:childTnLst>
                                </p:cTn>
                              </p:par>
                              <p:par>
                                <p:cTn id="30" presetID="10" presetClass="entr" presetSubtype="0" fill="hold" grpId="0" nodeType="withEffect">
                                  <p:stCondLst>
                                    <p:cond delay="900"/>
                                  </p:stCondLst>
                                  <p:childTnLst>
                                    <p:set>
                                      <p:cBhvr>
                                        <p:cTn id="31" dur="1" fill="hold">
                                          <p:stCondLst>
                                            <p:cond delay="0"/>
                                          </p:stCondLst>
                                        </p:cTn>
                                        <p:tgtEl>
                                          <p:spTgt spid="5"/>
                                        </p:tgtEl>
                                        <p:attrNameLst>
                                          <p:attrName>style.visibility</p:attrName>
                                        </p:attrNameLst>
                                      </p:cBhvr>
                                      <p:to>
                                        <p:strVal val="visible"/>
                                      </p:to>
                                    </p:set>
                                    <p:animEffect transition="in" filter="fade">
                                      <p:cBhvr>
                                        <p:cTn id="32" dur="300"/>
                                        <p:tgtEl>
                                          <p:spTgt spid="5"/>
                                        </p:tgtEl>
                                      </p:cBhvr>
                                    </p:animEffect>
                                  </p:childTnLst>
                                </p:cTn>
                              </p:par>
                              <p:par>
                                <p:cTn id="33" presetID="42" presetClass="path" presetSubtype="0" decel="100000" fill="hold" grpId="1" nodeType="withEffect">
                                  <p:stCondLst>
                                    <p:cond delay="500"/>
                                  </p:stCondLst>
                                  <p:childTnLst>
                                    <p:animMotion origin="layout" path="M -2.00153E-6 2.22424E-7 L -2.00153E-6 0.13391 " pathEditMode="relative" rAng="0" ptsTypes="AA">
                                      <p:cBhvr>
                                        <p:cTn id="34" dur="700" spd="-100000" fill="hold"/>
                                        <p:tgtEl>
                                          <p:spTgt spid="5"/>
                                        </p:tgtEl>
                                        <p:attrNameLst>
                                          <p:attrName>ppt_x</p:attrName>
                                          <p:attrName>ppt_y</p:attrName>
                                        </p:attrNameLst>
                                      </p:cBhvr>
                                      <p:rCtr x="0" y="669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3" grpId="0"/>
      <p:bldP spid="3" grpId="1"/>
      <p:bldP spid="5" grpId="0"/>
      <p:bldP spid="5" grpId="1"/>
      <p:bldP spid="4" grpId="0"/>
      <p:bldP spid="4" grpId="1"/>
      <p:bldP spid="6" grpId="0" animBg="1"/>
      <p:bldP spid="8" grpId="0" animBg="1"/>
      <p:bldP spid="9"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Object 8"/>
          <p:cNvGraphicFramePr>
            <a:graphicFrameLocks noChangeAspect="1"/>
          </p:cNvGraphicFramePr>
          <p:nvPr>
            <p:extLst/>
          </p:nvPr>
        </p:nvGraphicFramePr>
        <p:xfrm>
          <a:off x="809124" y="3692227"/>
          <a:ext cx="4235659" cy="2844396"/>
        </p:xfrm>
        <a:graphic>
          <a:graphicData uri="http://schemas.openxmlformats.org/presentationml/2006/ole">
            <mc:AlternateContent xmlns:mc="http://schemas.openxmlformats.org/markup-compatibility/2006">
              <mc:Choice xmlns:v="urn:schemas-microsoft-com:vml" Requires="v">
                <p:oleObj spid="_x0000_s270373" name="Image" r:id="rId4" imgW="18196560" imgH="12126960" progId="Photoshop.Image.16">
                  <p:embed/>
                </p:oleObj>
              </mc:Choice>
              <mc:Fallback>
                <p:oleObj name="Image" r:id="rId4" imgW="18196560" imgH="12126960" progId="Photoshop.Image.16">
                  <p:embed/>
                  <p:pic>
                    <p:nvPicPr>
                      <p:cNvPr id="9" name="Object 8"/>
                      <p:cNvPicPr/>
                      <p:nvPr/>
                    </p:nvPicPr>
                    <p:blipFill>
                      <a:blip r:embed="rId5"/>
                      <a:stretch>
                        <a:fillRect/>
                      </a:stretch>
                    </p:blipFill>
                    <p:spPr>
                      <a:xfrm>
                        <a:off x="809124" y="3692227"/>
                        <a:ext cx="4235659" cy="2844396"/>
                      </a:xfrm>
                      <a:prstGeom prst="rect">
                        <a:avLst/>
                      </a:prstGeom>
                    </p:spPr>
                  </p:pic>
                </p:oleObj>
              </mc:Fallback>
            </mc:AlternateContent>
          </a:graphicData>
        </a:graphic>
      </p:graphicFrame>
      <p:sp>
        <p:nvSpPr>
          <p:cNvPr id="7" name="Title 4"/>
          <p:cNvSpPr txBox="1">
            <a:spLocks/>
          </p:cNvSpPr>
          <p:nvPr/>
        </p:nvSpPr>
        <p:spPr>
          <a:xfrm>
            <a:off x="6470803" y="911446"/>
            <a:ext cx="6673324" cy="1541934"/>
          </a:xfrm>
          <a:prstGeom prst="rect">
            <a:avLst/>
          </a:prstGeom>
          <a:noFill/>
        </p:spPr>
        <p:txBody>
          <a:bodyPr vert="horz" wrap="square" lIns="146283" tIns="91427" rIns="146283" bIns="91427" rtlCol="0" anchor="b" anchorCtr="0">
            <a:spAutoFit/>
          </a:bodyPr>
          <a:lstStyle>
            <a:lvl1pPr algn="l" defTabSz="932742" rtl="0" eaLnBrk="1" latinLnBrk="0" hangingPunct="1">
              <a:lnSpc>
                <a:spcPct val="90000"/>
              </a:lnSpc>
              <a:spcBef>
                <a:spcPct val="0"/>
              </a:spcBef>
              <a:buNone/>
              <a:defRPr lang="en-US" sz="6000" b="0" kern="1200" cap="none" spc="-100" baseline="0">
                <a:ln w="3175">
                  <a:noFill/>
                </a:ln>
                <a:gradFill>
                  <a:gsLst>
                    <a:gs pos="0">
                      <a:schemeClr val="tx1"/>
                    </a:gs>
                    <a:gs pos="100000">
                      <a:schemeClr val="tx1"/>
                    </a:gs>
                  </a:gsLst>
                  <a:lin ang="5400000" scaled="0"/>
                </a:gradFill>
                <a:effectLst/>
                <a:latin typeface="+mj-lt"/>
                <a:ea typeface="+mn-ea"/>
                <a:cs typeface="Segoe UI" pitchFamily="34" charset="0"/>
              </a:defRPr>
            </a:lvl1pPr>
          </a:lstStyle>
          <a:p>
            <a:pPr>
              <a:defRPr/>
            </a:pPr>
            <a:r>
              <a:rPr sz="4400" b="1">
                <a:solidFill>
                  <a:srgbClr val="FFFFFF"/>
                </a:solidFill>
                <a:latin typeface="Segoe UI Semibold" panose="020B0702040204020203" pitchFamily="34" charset="0"/>
                <a:cs typeface="Segoe UI Semibold" panose="020B0702040204020203" pitchFamily="34" charset="0"/>
              </a:rPr>
              <a:t> </a:t>
            </a:r>
            <a:br>
              <a:rPr sz="5400" b="1">
                <a:solidFill>
                  <a:srgbClr val="FFFFFF"/>
                </a:solidFill>
                <a:latin typeface="Segoe UI Semibold" panose="020B0702040204020203" pitchFamily="34" charset="0"/>
                <a:cs typeface="Segoe UI Semibold" panose="020B0702040204020203" pitchFamily="34" charset="0"/>
              </a:rPr>
            </a:br>
            <a:r>
              <a:rPr sz="5400" b="1" spc="0">
                <a:solidFill>
                  <a:srgbClr val="FFFFFF"/>
                </a:solidFill>
                <a:cs typeface="Segoe UI Light" panose="020B0502040204020203" pitchFamily="34" charset="0"/>
              </a:rPr>
              <a:t>Azure Functions</a:t>
            </a:r>
          </a:p>
        </p:txBody>
      </p:sp>
      <p:sp>
        <p:nvSpPr>
          <p:cNvPr id="14" name="Text Placeholder 5"/>
          <p:cNvSpPr txBox="1">
            <a:spLocks/>
          </p:cNvSpPr>
          <p:nvPr/>
        </p:nvSpPr>
        <p:spPr>
          <a:xfrm>
            <a:off x="5886834" y="3202480"/>
            <a:ext cx="6526807" cy="3280856"/>
          </a:xfrm>
          <a:prstGeom prst="rect">
            <a:avLst/>
          </a:prstGeom>
          <a:noFill/>
        </p:spPr>
        <p:txBody>
          <a:bodyPr vert="horz" wrap="square" lIns="182854" tIns="146283" rIns="182854" bIns="146283" rtlCol="0">
            <a:sp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2800" kern="1200" spc="0" baseline="0">
                <a:gradFill>
                  <a:gsLst>
                    <a:gs pos="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0000"/>
              </a:lnSpc>
              <a:spcAft>
                <a:spcPts val="1199"/>
              </a:spcAft>
              <a:defRPr/>
            </a:pPr>
            <a:r>
              <a:rPr lang="en-US" sz="2400" err="1">
                <a:solidFill>
                  <a:srgbClr val="FFFFFF"/>
                </a:solidFill>
              </a:rPr>
              <a:t>Serverless</a:t>
            </a:r>
            <a:r>
              <a:rPr lang="en-US" sz="2400">
                <a:solidFill>
                  <a:srgbClr val="FFFFFF"/>
                </a:solidFill>
              </a:rPr>
              <a:t> compute </a:t>
            </a:r>
          </a:p>
          <a:p>
            <a:pPr>
              <a:lnSpc>
                <a:spcPct val="100000"/>
              </a:lnSpc>
              <a:spcAft>
                <a:spcPts val="1199"/>
              </a:spcAft>
              <a:defRPr/>
            </a:pPr>
            <a:r>
              <a:rPr lang="en-US" sz="2400">
                <a:solidFill>
                  <a:srgbClr val="FFFFFF"/>
                </a:solidFill>
              </a:rPr>
              <a:t>  aka - </a:t>
            </a:r>
            <a:r>
              <a:rPr lang="en-GB" sz="2400">
                <a:solidFill>
                  <a:srgbClr val="FFFFFF"/>
                </a:solidFill>
              </a:rPr>
              <a:t>Function as a Service (</a:t>
            </a:r>
            <a:r>
              <a:rPr lang="en-GB" sz="2400" err="1">
                <a:solidFill>
                  <a:srgbClr val="FFFFFF"/>
                </a:solidFill>
              </a:rPr>
              <a:t>FaaS</a:t>
            </a:r>
            <a:r>
              <a:rPr lang="en-GB" sz="2400">
                <a:solidFill>
                  <a:srgbClr val="FFFFFF"/>
                </a:solidFill>
              </a:rPr>
              <a:t>)</a:t>
            </a:r>
            <a:endParaRPr lang="en-US" sz="2400">
              <a:solidFill>
                <a:srgbClr val="FFFFFF"/>
              </a:solidFill>
            </a:endParaRPr>
          </a:p>
          <a:p>
            <a:pPr>
              <a:lnSpc>
                <a:spcPct val="100000"/>
              </a:lnSpc>
              <a:spcAft>
                <a:spcPts val="1199"/>
              </a:spcAft>
              <a:defRPr/>
            </a:pPr>
            <a:r>
              <a:rPr lang="en-US" sz="2400">
                <a:solidFill>
                  <a:srgbClr val="FFFFFF"/>
                </a:solidFill>
              </a:rPr>
              <a:t>Trigger on events &amp; external services / feeds</a:t>
            </a:r>
          </a:p>
          <a:p>
            <a:pPr>
              <a:lnSpc>
                <a:spcPct val="100000"/>
              </a:lnSpc>
              <a:spcAft>
                <a:spcPts val="1199"/>
              </a:spcAft>
              <a:defRPr/>
            </a:pPr>
            <a:r>
              <a:rPr lang="en-US" sz="2400">
                <a:solidFill>
                  <a:srgbClr val="FFFFFF"/>
                </a:solidFill>
              </a:rPr>
              <a:t>Pay only per execution</a:t>
            </a:r>
          </a:p>
          <a:p>
            <a:pPr>
              <a:lnSpc>
                <a:spcPct val="100000"/>
              </a:lnSpc>
              <a:spcAft>
                <a:spcPts val="1199"/>
              </a:spcAft>
              <a:defRPr/>
            </a:pPr>
            <a:r>
              <a:rPr lang="en-GB" sz="2400">
                <a:solidFill>
                  <a:srgbClr val="FFFFFF"/>
                </a:solidFill>
              </a:rPr>
              <a:t>Choice of languages </a:t>
            </a:r>
          </a:p>
          <a:p>
            <a:pPr>
              <a:lnSpc>
                <a:spcPct val="100000"/>
              </a:lnSpc>
              <a:spcAft>
                <a:spcPts val="1199"/>
              </a:spcAft>
              <a:defRPr/>
            </a:pPr>
            <a:r>
              <a:rPr lang="en-US" sz="2400">
                <a:solidFill>
                  <a:srgbClr val="FFFFFF"/>
                </a:solidFill>
              </a:rPr>
              <a:t>Open source runtime runs anywhere </a:t>
            </a:r>
          </a:p>
        </p:txBody>
      </p:sp>
      <p:pic>
        <p:nvPicPr>
          <p:cNvPr id="8" name="Picture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24705" y="3323422"/>
            <a:ext cx="5004499" cy="6993533"/>
          </a:xfrm>
          <a:prstGeom prst="rect">
            <a:avLst/>
          </a:prstGeom>
          <a:effectLst/>
        </p:spPr>
      </p:pic>
      <p:pic>
        <p:nvPicPr>
          <p:cNvPr id="6" name="Picture 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83" y="582739"/>
            <a:ext cx="2612301" cy="2820998"/>
          </a:xfrm>
          <a:prstGeom prst="rect">
            <a:avLst/>
          </a:prstGeom>
        </p:spPr>
      </p:pic>
      <p:sp>
        <p:nvSpPr>
          <p:cNvPr id="10" name="Plus 5"/>
          <p:cNvSpPr/>
          <p:nvPr/>
        </p:nvSpPr>
        <p:spPr bwMode="auto">
          <a:xfrm>
            <a:off x="3058105" y="1682413"/>
            <a:ext cx="631360" cy="621648"/>
          </a:xfrm>
          <a:prstGeom prst="mathPlus">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a:lnSpc>
                <a:spcPct val="90000"/>
              </a:lnSpc>
              <a:defRPr/>
            </a:pPr>
            <a:endParaRPr lang="en-US" sz="2448" kern="0" err="1">
              <a:gradFill>
                <a:gsLst>
                  <a:gs pos="0">
                    <a:srgbClr val="FFFFFF"/>
                  </a:gs>
                  <a:gs pos="100000">
                    <a:srgbClr val="FFFFFF"/>
                  </a:gs>
                </a:gsLst>
                <a:lin ang="5400000" scaled="0"/>
              </a:gradFill>
              <a:ea typeface="Segoe UI" pitchFamily="34" charset="0"/>
              <a:cs typeface="Segoe UI" pitchFamily="34" charset="0"/>
            </a:endParaRPr>
          </a:p>
        </p:txBody>
      </p:sp>
      <p:sp>
        <p:nvSpPr>
          <p:cNvPr id="11" name="TextBox 10"/>
          <p:cNvSpPr txBox="1"/>
          <p:nvPr/>
        </p:nvSpPr>
        <p:spPr>
          <a:xfrm>
            <a:off x="112305" y="123437"/>
            <a:ext cx="2389457" cy="655646"/>
          </a:xfrm>
          <a:prstGeom prst="rect">
            <a:avLst/>
          </a:prstGeom>
          <a:noFill/>
        </p:spPr>
        <p:txBody>
          <a:bodyPr wrap="square" lIns="186494" tIns="149196" rIns="186494" bIns="149196" rtlCol="0">
            <a:spAutoFit/>
          </a:bodyPr>
          <a:lstStyle/>
          <a:p>
            <a:pPr algn="ctr" defTabSz="914224">
              <a:lnSpc>
                <a:spcPct val="90000"/>
              </a:lnSpc>
              <a:spcAft>
                <a:spcPts val="612"/>
              </a:spcAft>
              <a:defRPr/>
            </a:pPr>
            <a:r>
              <a:rPr lang="en-US" sz="2448" kern="0">
                <a:gradFill>
                  <a:gsLst>
                    <a:gs pos="2917">
                      <a:srgbClr val="FFFFFF"/>
                    </a:gs>
                    <a:gs pos="30000">
                      <a:srgbClr val="FFFFFF"/>
                    </a:gs>
                  </a:gsLst>
                  <a:lin ang="5400000" scaled="0"/>
                </a:gradFill>
                <a:latin typeface="Segoe UI Semilight"/>
                <a:ea typeface=""/>
              </a:rPr>
              <a:t>Code</a:t>
            </a:r>
          </a:p>
        </p:txBody>
      </p:sp>
      <p:sp>
        <p:nvSpPr>
          <p:cNvPr id="12" name="TextBox 11"/>
          <p:cNvSpPr txBox="1"/>
          <p:nvPr/>
        </p:nvSpPr>
        <p:spPr>
          <a:xfrm>
            <a:off x="3930790" y="144553"/>
            <a:ext cx="2389457" cy="655646"/>
          </a:xfrm>
          <a:prstGeom prst="rect">
            <a:avLst/>
          </a:prstGeom>
          <a:noFill/>
        </p:spPr>
        <p:txBody>
          <a:bodyPr wrap="square" lIns="186494" tIns="149196" rIns="186494" bIns="149196" rtlCol="0">
            <a:spAutoFit/>
          </a:bodyPr>
          <a:lstStyle/>
          <a:p>
            <a:pPr algn="ctr" defTabSz="914224">
              <a:lnSpc>
                <a:spcPct val="90000"/>
              </a:lnSpc>
              <a:spcAft>
                <a:spcPts val="612"/>
              </a:spcAft>
              <a:defRPr/>
            </a:pPr>
            <a:r>
              <a:rPr lang="en-US" sz="2448" kern="0">
                <a:gradFill>
                  <a:gsLst>
                    <a:gs pos="2917">
                      <a:srgbClr val="FFFFFF"/>
                    </a:gs>
                    <a:gs pos="30000">
                      <a:srgbClr val="FFFFFF"/>
                    </a:gs>
                  </a:gsLst>
                  <a:lin ang="5400000" scaled="0"/>
                </a:gradFill>
                <a:latin typeface="Segoe UI Semilight"/>
                <a:ea typeface=""/>
              </a:rPr>
              <a:t>Events + data</a:t>
            </a:r>
          </a:p>
        </p:txBody>
      </p:sp>
      <p:pic>
        <p:nvPicPr>
          <p:cNvPr id="13" name="Picture 1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780235" y="681949"/>
            <a:ext cx="2690568" cy="2690568"/>
          </a:xfrm>
          <a:prstGeom prst="rect">
            <a:avLst/>
          </a:prstGeom>
        </p:spPr>
      </p:pic>
      <p:pic>
        <p:nvPicPr>
          <p:cNvPr id="15" name="Picture 6"/>
          <p:cNvPicPr>
            <a:picLocks noChangeAspect="1"/>
          </p:cNvPicPr>
          <p:nvPr/>
        </p:nvPicPr>
        <p:blipFill>
          <a:blip r:embed="rId9"/>
          <a:stretch>
            <a:fillRect/>
          </a:stretch>
        </p:blipFill>
        <p:spPr>
          <a:xfrm>
            <a:off x="1623633" y="640767"/>
            <a:ext cx="2833342" cy="2833342"/>
          </a:xfrm>
          <a:prstGeom prst="rect">
            <a:avLst/>
          </a:prstGeom>
        </p:spPr>
      </p:pic>
      <p:pic>
        <p:nvPicPr>
          <p:cNvPr id="2" name="Picture 1">
            <a:extLst>
              <a:ext uri="{FF2B5EF4-FFF2-40B4-BE49-F238E27FC236}">
                <a16:creationId xmlns:a16="http://schemas.microsoft.com/office/drawing/2014/main" id="{D595D23E-0BDC-4387-8BD0-9DC84EEAC45A}"/>
              </a:ext>
            </a:extLst>
          </p:cNvPr>
          <p:cNvPicPr>
            <a:picLocks noChangeAspect="1"/>
          </p:cNvPicPr>
          <p:nvPr/>
        </p:nvPicPr>
        <p:blipFill>
          <a:blip r:embed="rId10"/>
          <a:stretch>
            <a:fillRect/>
          </a:stretch>
        </p:blipFill>
        <p:spPr>
          <a:xfrm>
            <a:off x="745628" y="3661008"/>
            <a:ext cx="4248473" cy="2822328"/>
          </a:xfrm>
          <a:prstGeom prst="rect">
            <a:avLst/>
          </a:prstGeom>
        </p:spPr>
      </p:pic>
    </p:spTree>
    <p:extLst>
      <p:ext uri="{BB962C8B-B14F-4D97-AF65-F5344CB8AC3E}">
        <p14:creationId xmlns:p14="http://schemas.microsoft.com/office/powerpoint/2010/main" val="10205032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0-#ppt_w/2"/>
                                          </p:val>
                                        </p:tav>
                                        <p:tav tm="100000">
                                          <p:val>
                                            <p:strVal val="#ppt_x"/>
                                          </p:val>
                                        </p:tav>
                                      </p:tavLst>
                                    </p:anim>
                                    <p:anim calcmode="lin" valueType="num">
                                      <p:cBhvr additive="base">
                                        <p:cTn id="12" dur="500" fill="hold"/>
                                        <p:tgtEl>
                                          <p:spTgt spid="11"/>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par>
                                <p:cTn id="17" presetID="2" presetClass="entr" presetSubtype="2"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500" fill="hold"/>
                                        <p:tgtEl>
                                          <p:spTgt spid="13"/>
                                        </p:tgtEl>
                                        <p:attrNameLst>
                                          <p:attrName>ppt_x</p:attrName>
                                        </p:attrNameLst>
                                      </p:cBhvr>
                                      <p:tavLst>
                                        <p:tav tm="0">
                                          <p:val>
                                            <p:strVal val="1+#ppt_w/2"/>
                                          </p:val>
                                        </p:tav>
                                        <p:tav tm="100000">
                                          <p:val>
                                            <p:strVal val="#ppt_x"/>
                                          </p:val>
                                        </p:tav>
                                      </p:tavLst>
                                    </p:anim>
                                    <p:anim calcmode="lin" valueType="num">
                                      <p:cBhvr additive="base">
                                        <p:cTn id="20" dur="500" fill="hold"/>
                                        <p:tgtEl>
                                          <p:spTgt spid="13"/>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anim calcmode="lin" valueType="num">
                                      <p:cBhvr additive="base">
                                        <p:cTn id="23" dur="500" fill="hold"/>
                                        <p:tgtEl>
                                          <p:spTgt spid="12"/>
                                        </p:tgtEl>
                                        <p:attrNameLst>
                                          <p:attrName>ppt_x</p:attrName>
                                        </p:attrNameLst>
                                      </p:cBhvr>
                                      <p:tavLst>
                                        <p:tav tm="0">
                                          <p:val>
                                            <p:strVal val="1+#ppt_w/2"/>
                                          </p:val>
                                        </p:tav>
                                        <p:tav tm="100000">
                                          <p:val>
                                            <p:strVal val="#ppt_x"/>
                                          </p:val>
                                        </p:tav>
                                      </p:tavLst>
                                    </p:anim>
                                    <p:anim calcmode="lin" valueType="num">
                                      <p:cBhvr additive="base">
                                        <p:cTn id="24" dur="500" fill="hold"/>
                                        <p:tgtEl>
                                          <p:spTgt spid="12"/>
                                        </p:tgtEl>
                                        <p:attrNameLst>
                                          <p:attrName>ppt_y</p:attrName>
                                        </p:attrNameLst>
                                      </p:cBhvr>
                                      <p:tavLst>
                                        <p:tav tm="0">
                                          <p:val>
                                            <p:strVal val="#ppt_y"/>
                                          </p:val>
                                        </p:tav>
                                        <p:tav tm="100000">
                                          <p:val>
                                            <p:strVal val="#ppt_y"/>
                                          </p:val>
                                        </p:tav>
                                      </p:tavLst>
                                    </p:anim>
                                  </p:childTnLst>
                                </p:cTn>
                              </p:par>
                            </p:childTnLst>
                          </p:cTn>
                        </p:par>
                        <p:par>
                          <p:cTn id="25" fill="hold">
                            <p:stCondLst>
                              <p:cond delay="1000"/>
                            </p:stCondLst>
                            <p:childTnLst>
                              <p:par>
                                <p:cTn id="26" presetID="1" presetClass="exit" presetSubtype="0" fill="hold" grpId="1" nodeType="afterEffect">
                                  <p:stCondLst>
                                    <p:cond delay="0"/>
                                  </p:stCondLst>
                                  <p:childTnLst>
                                    <p:set>
                                      <p:cBhvr>
                                        <p:cTn id="27" dur="1" fill="hold">
                                          <p:stCondLst>
                                            <p:cond delay="0"/>
                                          </p:stCondLst>
                                        </p:cTn>
                                        <p:tgtEl>
                                          <p:spTgt spid="10"/>
                                        </p:tgtEl>
                                        <p:attrNameLst>
                                          <p:attrName>style.visibility</p:attrName>
                                        </p:attrNameLst>
                                      </p:cBhvr>
                                      <p:to>
                                        <p:strVal val="hidden"/>
                                      </p:to>
                                    </p:set>
                                  </p:childTnLst>
                                </p:cTn>
                              </p:par>
                              <p:par>
                                <p:cTn id="28" presetID="1" presetClass="exit" presetSubtype="0" fill="hold" grpId="1" nodeType="withEffect">
                                  <p:stCondLst>
                                    <p:cond delay="0"/>
                                  </p:stCondLst>
                                  <p:childTnLst>
                                    <p:set>
                                      <p:cBhvr>
                                        <p:cTn id="29" dur="1" fill="hold">
                                          <p:stCondLst>
                                            <p:cond delay="0"/>
                                          </p:stCondLst>
                                        </p:cTn>
                                        <p:tgtEl>
                                          <p:spTgt spid="11"/>
                                        </p:tgtEl>
                                        <p:attrNameLst>
                                          <p:attrName>style.visibility</p:attrName>
                                        </p:attrNameLst>
                                      </p:cBhvr>
                                      <p:to>
                                        <p:strVal val="hidden"/>
                                      </p:to>
                                    </p:set>
                                  </p:childTnLst>
                                </p:cTn>
                              </p:par>
                              <p:par>
                                <p:cTn id="30" presetID="1" presetClass="exit" presetSubtype="0" fill="hold" grpId="1" nodeType="withEffect">
                                  <p:stCondLst>
                                    <p:cond delay="0"/>
                                  </p:stCondLst>
                                  <p:childTnLst>
                                    <p:set>
                                      <p:cBhvr>
                                        <p:cTn id="31" dur="1" fill="hold">
                                          <p:stCondLst>
                                            <p:cond delay="0"/>
                                          </p:stCondLst>
                                        </p:cTn>
                                        <p:tgtEl>
                                          <p:spTgt spid="12"/>
                                        </p:tgtEl>
                                        <p:attrNameLst>
                                          <p:attrName>style.visibility</p:attrName>
                                        </p:attrNameLst>
                                      </p:cBhvr>
                                      <p:to>
                                        <p:strVal val="hidden"/>
                                      </p:to>
                                    </p:set>
                                  </p:childTnLst>
                                </p:cTn>
                              </p:par>
                              <p:par>
                                <p:cTn id="32" presetID="42" presetClass="path" presetSubtype="0" accel="50000" decel="50000" fill="hold" nodeType="withEffect">
                                  <p:stCondLst>
                                    <p:cond delay="0"/>
                                  </p:stCondLst>
                                  <p:childTnLst>
                                    <p:animMotion origin="layout" path="M -4.88895E-6 1.14389E-6 L 0.14182 -0.00091 " pathEditMode="relative" rAng="0" ptsTypes="AA">
                                      <p:cBhvr>
                                        <p:cTn id="33" dur="2000" fill="hold"/>
                                        <p:tgtEl>
                                          <p:spTgt spid="6"/>
                                        </p:tgtEl>
                                        <p:attrNameLst>
                                          <p:attrName>ppt_x</p:attrName>
                                          <p:attrName>ppt_y</p:attrName>
                                        </p:attrNameLst>
                                      </p:cBhvr>
                                      <p:rCtr x="7085" y="-45"/>
                                    </p:animMotion>
                                  </p:childTnLst>
                                </p:cTn>
                              </p:par>
                              <p:par>
                                <p:cTn id="34" presetID="42" presetClass="path" presetSubtype="0" accel="50000" decel="50000" fill="hold" nodeType="withEffect">
                                  <p:stCondLst>
                                    <p:cond delay="0"/>
                                  </p:stCondLst>
                                  <p:childTnLst>
                                    <p:animMotion origin="layout" path="M -3.82946E-8 4.91602E-6 L -0.16007 -0.00091 " pathEditMode="relative" rAng="0" ptsTypes="AA">
                                      <p:cBhvr>
                                        <p:cTn id="35" dur="2000" fill="hold"/>
                                        <p:tgtEl>
                                          <p:spTgt spid="13"/>
                                        </p:tgtEl>
                                        <p:attrNameLst>
                                          <p:attrName>ppt_x</p:attrName>
                                          <p:attrName>ppt_y</p:attrName>
                                        </p:attrNameLst>
                                      </p:cBhvr>
                                      <p:rCtr x="-8004" y="-45"/>
                                    </p:animMotion>
                                  </p:childTnLst>
                                </p:cTn>
                              </p:par>
                            </p:childTnLst>
                          </p:cTn>
                        </p:par>
                        <p:par>
                          <p:cTn id="36" fill="hold">
                            <p:stCondLst>
                              <p:cond delay="3000"/>
                            </p:stCondLst>
                            <p:childTnLst>
                              <p:par>
                                <p:cTn id="37" presetID="10" presetClass="exit" presetSubtype="0" fill="hold" nodeType="afterEffect">
                                  <p:stCondLst>
                                    <p:cond delay="0"/>
                                  </p:stCondLst>
                                  <p:childTnLst>
                                    <p:animEffect transition="out" filter="fade">
                                      <p:cBhvr>
                                        <p:cTn id="38" dur="500"/>
                                        <p:tgtEl>
                                          <p:spTgt spid="6"/>
                                        </p:tgtEl>
                                      </p:cBhvr>
                                    </p:animEffect>
                                    <p:set>
                                      <p:cBhvr>
                                        <p:cTn id="39" dur="1" fill="hold">
                                          <p:stCondLst>
                                            <p:cond delay="499"/>
                                          </p:stCondLst>
                                        </p:cTn>
                                        <p:tgtEl>
                                          <p:spTgt spid="6"/>
                                        </p:tgtEl>
                                        <p:attrNameLst>
                                          <p:attrName>style.visibility</p:attrName>
                                        </p:attrNameLst>
                                      </p:cBhvr>
                                      <p:to>
                                        <p:strVal val="hidden"/>
                                      </p:to>
                                    </p:set>
                                  </p:childTnLst>
                                </p:cTn>
                              </p:par>
                              <p:par>
                                <p:cTn id="40" presetID="10" presetClass="exit" presetSubtype="0" fill="hold" nodeType="withEffect">
                                  <p:stCondLst>
                                    <p:cond delay="0"/>
                                  </p:stCondLst>
                                  <p:childTnLst>
                                    <p:animEffect transition="out" filter="fade">
                                      <p:cBhvr>
                                        <p:cTn id="41" dur="500"/>
                                        <p:tgtEl>
                                          <p:spTgt spid="13"/>
                                        </p:tgtEl>
                                      </p:cBhvr>
                                    </p:animEffect>
                                    <p:set>
                                      <p:cBhvr>
                                        <p:cTn id="42" dur="1" fill="hold">
                                          <p:stCondLst>
                                            <p:cond delay="499"/>
                                          </p:stCondLst>
                                        </p:cTn>
                                        <p:tgtEl>
                                          <p:spTgt spid="13"/>
                                        </p:tgtEl>
                                        <p:attrNameLst>
                                          <p:attrName>style.visibility</p:attrName>
                                        </p:attrNameLst>
                                      </p:cBhvr>
                                      <p:to>
                                        <p:strVal val="hidden"/>
                                      </p:to>
                                    </p:set>
                                  </p:childTnLst>
                                </p:cTn>
                              </p:par>
                              <p:par>
                                <p:cTn id="43" presetID="10" presetClass="entr" presetSubtype="0" fill="hold" nodeType="withEffect">
                                  <p:stCondLst>
                                    <p:cond delay="0"/>
                                  </p:stCondLst>
                                  <p:childTnLst>
                                    <p:set>
                                      <p:cBhvr>
                                        <p:cTn id="44" dur="1" fill="hold">
                                          <p:stCondLst>
                                            <p:cond delay="0"/>
                                          </p:stCondLst>
                                        </p:cTn>
                                        <p:tgtEl>
                                          <p:spTgt spid="15"/>
                                        </p:tgtEl>
                                        <p:attrNameLst>
                                          <p:attrName>style.visibility</p:attrName>
                                        </p:attrNameLst>
                                      </p:cBhvr>
                                      <p:to>
                                        <p:strVal val="visible"/>
                                      </p:to>
                                    </p:set>
                                    <p:animEffect transition="in" filter="fade">
                                      <p:cBhvr>
                                        <p:cTn id="45"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1" grpId="0"/>
      <p:bldP spid="11" grpId="1"/>
      <p:bldP spid="12" grpId="0"/>
      <p:bldP spid="12" grpId="1"/>
    </p:bldLst>
  </p:timing>
</p:sld>
</file>

<file path=ppt/slides/slide81.xml><?xml version="1.0" encoding="utf-8"?>
<p:sld xmlns:a="http://schemas.openxmlformats.org/drawingml/2006/main" xmlns:r="http://schemas.openxmlformats.org/officeDocument/2006/relationships" xmlns:p="http://schemas.openxmlformats.org/presentationml/2006/main">
  <p:cSld>
    <p:bg>
      <p:bgPr>
        <a:solidFill>
          <a:srgbClr val="00827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C27AA81-749F-4958-A2A3-ECCD9C3980B4}"/>
              </a:ext>
            </a:extLst>
          </p:cNvPr>
          <p:cNvSpPr>
            <a:spLocks noGrp="1"/>
          </p:cNvSpPr>
          <p:nvPr>
            <p:ph type="title"/>
          </p:nvPr>
        </p:nvSpPr>
        <p:spPr/>
        <p:txBody>
          <a:bodyPr/>
          <a:lstStyle/>
          <a:p>
            <a:r>
              <a:rPr lang="en-GB" dirty="0"/>
              <a:t>Lab 4a: Logic Apps</a:t>
            </a:r>
          </a:p>
        </p:txBody>
      </p:sp>
      <p:sp>
        <p:nvSpPr>
          <p:cNvPr id="39" name="Content Placeholder 2">
            <a:extLst>
              <a:ext uri="{FF2B5EF4-FFF2-40B4-BE49-F238E27FC236}">
                <a16:creationId xmlns:a16="http://schemas.microsoft.com/office/drawing/2014/main" id="{EE31190F-6E11-4B97-B80B-566517E06820}"/>
              </a:ext>
            </a:extLst>
          </p:cNvPr>
          <p:cNvSpPr txBox="1">
            <a:spLocks/>
          </p:cNvSpPr>
          <p:nvPr/>
        </p:nvSpPr>
        <p:spPr>
          <a:xfrm>
            <a:off x="1629916" y="1552605"/>
            <a:ext cx="8493797" cy="3804118"/>
          </a:xfrm>
          <a:prstGeom prst="rect">
            <a:avLst/>
          </a:prstGeom>
          <a:noFill/>
        </p:spPr>
        <p:txBody>
          <a:bodyPr vert="horz" wrap="square" lIns="182880" tIns="146304" rIns="182880" bIns="146304"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marR="0" lvl="0" indent="-342900" algn="l" defTabSz="932503" rtl="0" eaLnBrk="1" fontAlgn="auto" latinLnBrk="0" hangingPunct="1">
              <a:lnSpc>
                <a:spcPct val="100000"/>
              </a:lnSpc>
              <a:spcBef>
                <a:spcPts val="0"/>
              </a:spcBef>
              <a:spcAft>
                <a:spcPts val="1200"/>
              </a:spcAft>
              <a:buClr>
                <a:srgbClr val="FFFFFF"/>
              </a:buClr>
              <a:buSzPct val="90000"/>
              <a:buFont typeface="Wingdings" panose="05000000000000000000" pitchFamily="2" charset="2"/>
              <a:buChar char="§"/>
              <a:tabLst/>
              <a:defRPr/>
            </a:pPr>
            <a:r>
              <a:rPr kumimoji="0" lang="en-US" sz="24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Example HTTP endpoint feedback service</a:t>
            </a:r>
          </a:p>
          <a:p>
            <a:pPr marL="342900" marR="0" lvl="0" indent="-342900" algn="l" defTabSz="932503" rtl="0" eaLnBrk="1" fontAlgn="auto" latinLnBrk="0" hangingPunct="1">
              <a:lnSpc>
                <a:spcPct val="100000"/>
              </a:lnSpc>
              <a:spcBef>
                <a:spcPts val="0"/>
              </a:spcBef>
              <a:spcAft>
                <a:spcPts val="1200"/>
              </a:spcAft>
              <a:buClr>
                <a:srgbClr val="FFFFFF"/>
              </a:buClr>
              <a:buSzPct val="90000"/>
              <a:buFont typeface="Wingdings" panose="05000000000000000000" pitchFamily="2" charset="2"/>
              <a:buChar char="§"/>
              <a:tabLst/>
              <a:defRPr/>
            </a:pPr>
            <a:r>
              <a:rPr lang="en-US" sz="2400" dirty="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rPr>
              <a:t>Similar to 5* feedback systems in mobile phone games</a:t>
            </a:r>
            <a:endParaRPr kumimoji="0" lang="en-US" sz="24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a:p>
            <a:pPr marL="342900" marR="0" lvl="0" indent="-342900" algn="l" defTabSz="932503" rtl="0" eaLnBrk="1" fontAlgn="auto" latinLnBrk="0" hangingPunct="1">
              <a:lnSpc>
                <a:spcPct val="100000"/>
              </a:lnSpc>
              <a:spcBef>
                <a:spcPts val="0"/>
              </a:spcBef>
              <a:spcAft>
                <a:spcPts val="1200"/>
              </a:spcAft>
              <a:buClr>
                <a:srgbClr val="FFFFFF"/>
              </a:buClr>
              <a:buSzPct val="90000"/>
              <a:buFont typeface="Wingdings" panose="05000000000000000000" pitchFamily="2" charset="2"/>
              <a:buChar char="§"/>
              <a:tabLst/>
              <a:defRPr/>
            </a:pPr>
            <a:r>
              <a:rPr lang="en-US" sz="2400" dirty="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rPr>
              <a:t>Test the request and receive a response</a:t>
            </a:r>
            <a:endParaRPr kumimoji="0" lang="en-US" sz="24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a:p>
            <a:pPr marL="342900" marR="0" lvl="0" indent="-342900" algn="l" defTabSz="932503" rtl="0" eaLnBrk="1" fontAlgn="auto" latinLnBrk="0" hangingPunct="1">
              <a:lnSpc>
                <a:spcPct val="100000"/>
              </a:lnSpc>
              <a:spcBef>
                <a:spcPts val="0"/>
              </a:spcBef>
              <a:spcAft>
                <a:spcPts val="1200"/>
              </a:spcAft>
              <a:buClr>
                <a:srgbClr val="FFFFFF"/>
              </a:buClr>
              <a:buSzPct val="90000"/>
              <a:buFont typeface="Wingdings" panose="05000000000000000000" pitchFamily="2" charset="2"/>
              <a:buChar char="§"/>
              <a:tabLst/>
              <a:defRPr/>
            </a:pPr>
            <a:r>
              <a:rPr lang="en-US" sz="2400" dirty="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rPr>
              <a:t>If feedback is bad, send an email</a:t>
            </a:r>
          </a:p>
          <a:p>
            <a:pPr marL="342900" marR="0" lvl="0" indent="-342900" algn="l" defTabSz="932503" rtl="0" eaLnBrk="1" fontAlgn="auto" latinLnBrk="0" hangingPunct="1">
              <a:lnSpc>
                <a:spcPct val="100000"/>
              </a:lnSpc>
              <a:spcBef>
                <a:spcPts val="0"/>
              </a:spcBef>
              <a:spcAft>
                <a:spcPts val="1200"/>
              </a:spcAft>
              <a:buClr>
                <a:srgbClr val="FFFFFF"/>
              </a:buClr>
              <a:buSzPct val="90000"/>
              <a:buFont typeface="Wingdings" panose="05000000000000000000" pitchFamily="2" charset="2"/>
              <a:buChar char="§"/>
              <a:tabLst/>
              <a:defRPr/>
            </a:pPr>
            <a:endParaRPr lang="en-US" sz="2400" u="sng" dirty="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endParaRPr>
          </a:p>
          <a:p>
            <a:pPr marL="342900" marR="0" lvl="0" indent="-342900" algn="l" defTabSz="932503" rtl="0" eaLnBrk="1" fontAlgn="auto" latinLnBrk="0" hangingPunct="1">
              <a:lnSpc>
                <a:spcPct val="100000"/>
              </a:lnSpc>
              <a:spcBef>
                <a:spcPts val="0"/>
              </a:spcBef>
              <a:spcAft>
                <a:spcPts val="1200"/>
              </a:spcAft>
              <a:buClr>
                <a:srgbClr val="FFFFFF"/>
              </a:buClr>
              <a:buSzPct val="90000"/>
              <a:buFont typeface="Wingdings" panose="05000000000000000000" pitchFamily="2" charset="2"/>
              <a:buChar char="§"/>
              <a:tabLst/>
              <a:defRPr/>
            </a:pPr>
            <a:r>
              <a:rPr lang="en-US" sz="2400" u="sng" dirty="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rPr>
              <a:t>Stop</a:t>
            </a:r>
            <a:r>
              <a:rPr lang="en-US" sz="2400" dirty="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rPr>
              <a:t> before the last Cosmos DB section!</a:t>
            </a:r>
          </a:p>
          <a:p>
            <a:pPr marL="342900" marR="0" lvl="0" indent="-342900" algn="l" defTabSz="932503" rtl="0" eaLnBrk="1" fontAlgn="auto" latinLnBrk="0" hangingPunct="1">
              <a:lnSpc>
                <a:spcPct val="100000"/>
              </a:lnSpc>
              <a:spcBef>
                <a:spcPts val="0"/>
              </a:spcBef>
              <a:spcAft>
                <a:spcPts val="1200"/>
              </a:spcAft>
              <a:buClr>
                <a:srgbClr val="FFFFFF"/>
              </a:buClr>
              <a:buSzPct val="90000"/>
              <a:buFont typeface="Wingdings" panose="05000000000000000000" pitchFamily="2" charset="2"/>
              <a:buChar char="§"/>
              <a:tabLst/>
              <a:defRPr/>
            </a:pPr>
            <a:endParaRPr kumimoji="0" lang="en-US" sz="24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Tree>
    <p:extLst>
      <p:ext uri="{BB962C8B-B14F-4D97-AF65-F5344CB8AC3E}">
        <p14:creationId xmlns:p14="http://schemas.microsoft.com/office/powerpoint/2010/main" val="25620691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par>
                                <p:cTn id="8" presetID="35" presetClass="path" presetSubtype="0" decel="100000" fill="hold" grpId="1" nodeType="withEffect">
                                  <p:stCondLst>
                                    <p:cond delay="0"/>
                                  </p:stCondLst>
                                  <p:childTnLst>
                                    <p:animMotion origin="layout" path="M 2.91294E-6 1.17567E-6 L -0.05285 1.17567E-6 " pathEditMode="relative" rAng="0" ptsTypes="AA">
                                      <p:cBhvr>
                                        <p:cTn id="9" dur="750" spd="-100000" fill="hold"/>
                                        <p:tgtEl>
                                          <p:spTgt spid="39"/>
                                        </p:tgtEl>
                                        <p:attrNameLst>
                                          <p:attrName>ppt_x</p:attrName>
                                          <p:attrName>ppt_y</p:attrName>
                                        </p:attrNameLst>
                                      </p:cBhvr>
                                      <p:rCtr x="-264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39" grpId="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FD56DE-3E2C-48F3-846F-3444686380F0}"/>
              </a:ext>
            </a:extLst>
          </p:cNvPr>
          <p:cNvSpPr>
            <a:spLocks noGrp="1"/>
          </p:cNvSpPr>
          <p:nvPr>
            <p:ph type="title"/>
          </p:nvPr>
        </p:nvSpPr>
        <p:spPr>
          <a:xfrm>
            <a:off x="274639" y="1241426"/>
            <a:ext cx="5486399" cy="1680460"/>
          </a:xfrm>
        </p:spPr>
        <p:txBody>
          <a:bodyPr/>
          <a:lstStyle/>
          <a:p>
            <a:r>
              <a:rPr lang="en-GB" sz="5400"/>
              <a:t>Data, Analytics &amp; </a:t>
            </a:r>
            <a:r>
              <a:rPr lang="en-GB" sz="5400" err="1"/>
              <a:t>IoT</a:t>
            </a:r>
            <a:r>
              <a:rPr lang="en-GB" sz="5400"/>
              <a:t> Services</a:t>
            </a:r>
          </a:p>
        </p:txBody>
      </p:sp>
      <p:pic>
        <p:nvPicPr>
          <p:cNvPr id="7" name="Picture Placeholder 6" descr="A person smiling for the picture&#10;&#10;Description generated with high confidence">
            <a:extLst>
              <a:ext uri="{FF2B5EF4-FFF2-40B4-BE49-F238E27FC236}">
                <a16:creationId xmlns:a16="http://schemas.microsoft.com/office/drawing/2014/main" id="{4D67ADC1-D988-4725-85C6-F1A8E51FF932}"/>
              </a:ext>
            </a:extLst>
          </p:cNvPr>
          <p:cNvPicPr>
            <a:picLocks noGrp="1" noChangeAspect="1"/>
          </p:cNvPicPr>
          <p:nvPr>
            <p:ph type="pic" sz="quarter" idx="10"/>
          </p:nvPr>
        </p:nvPicPr>
        <p:blipFill>
          <a:blip r:embed="rId3"/>
          <a:srcRect l="5551" r="5551"/>
          <a:stretch>
            <a:fillRect/>
          </a:stretch>
        </p:blipFill>
        <p:spPr/>
      </p:pic>
    </p:spTree>
    <p:extLst>
      <p:ext uri="{BB962C8B-B14F-4D97-AF65-F5344CB8AC3E}">
        <p14:creationId xmlns:p14="http://schemas.microsoft.com/office/powerpoint/2010/main" val="3891659785"/>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1"/>
              <a:t>Azure SQL Database</a:t>
            </a:r>
          </a:p>
        </p:txBody>
      </p:sp>
      <p:sp>
        <p:nvSpPr>
          <p:cNvPr id="7" name="Text Placeholder 6"/>
          <p:cNvSpPr>
            <a:spLocks noGrp="1"/>
          </p:cNvSpPr>
          <p:nvPr>
            <p:ph type="body" sz="quarter" idx="4294967295"/>
          </p:nvPr>
        </p:nvSpPr>
        <p:spPr>
          <a:xfrm>
            <a:off x="3537294" y="2031970"/>
            <a:ext cx="8663469" cy="3692848"/>
          </a:xfrm>
        </p:spPr>
        <p:txBody>
          <a:bodyPr/>
          <a:lstStyle/>
          <a:p>
            <a:pPr marL="0" indent="0">
              <a:lnSpc>
                <a:spcPct val="100000"/>
              </a:lnSpc>
              <a:spcBef>
                <a:spcPts val="1200"/>
              </a:spcBef>
              <a:buNone/>
            </a:pPr>
            <a:r>
              <a:rPr lang="en-US" sz="2400">
                <a:solidFill>
                  <a:srgbClr val="FFFFFF"/>
                </a:solidFill>
              </a:rPr>
              <a:t>Database provisioning on-demand</a:t>
            </a:r>
          </a:p>
          <a:p>
            <a:pPr marL="0" indent="0">
              <a:lnSpc>
                <a:spcPct val="100000"/>
              </a:lnSpc>
              <a:spcBef>
                <a:spcPts val="1200"/>
              </a:spcBef>
              <a:buNone/>
            </a:pPr>
            <a:r>
              <a:rPr lang="en-US" sz="2400">
                <a:solidFill>
                  <a:srgbClr val="FFFFFF"/>
                </a:solidFill>
              </a:rPr>
              <a:t>Scalable and elastic performance for all workloads</a:t>
            </a:r>
          </a:p>
          <a:p>
            <a:pPr marL="0" indent="0">
              <a:lnSpc>
                <a:spcPct val="100000"/>
              </a:lnSpc>
              <a:spcBef>
                <a:spcPts val="1200"/>
              </a:spcBef>
              <a:buNone/>
            </a:pPr>
            <a:r>
              <a:rPr lang="en-US" sz="2400">
                <a:solidFill>
                  <a:srgbClr val="FFFFFF"/>
                </a:solidFill>
              </a:rPr>
              <a:t>99.99% availability, zero maintenance</a:t>
            </a:r>
          </a:p>
          <a:p>
            <a:pPr marL="0" indent="0">
              <a:lnSpc>
                <a:spcPct val="100000"/>
              </a:lnSpc>
              <a:spcBef>
                <a:spcPts val="1200"/>
              </a:spcBef>
              <a:buNone/>
            </a:pPr>
            <a:r>
              <a:rPr lang="en-US" sz="2400">
                <a:solidFill>
                  <a:srgbClr val="FFFFFF"/>
                </a:solidFill>
              </a:rPr>
              <a:t>Intelligent: learns and adapts to optimize performance</a:t>
            </a:r>
          </a:p>
          <a:p>
            <a:pPr marL="0" indent="0">
              <a:lnSpc>
                <a:spcPct val="100000"/>
              </a:lnSpc>
              <a:spcBef>
                <a:spcPts val="1200"/>
              </a:spcBef>
              <a:buNone/>
            </a:pPr>
            <a:r>
              <a:rPr lang="en-US" sz="2400">
                <a:solidFill>
                  <a:srgbClr val="FFFFFF"/>
                </a:solidFill>
              </a:rPr>
              <a:t>Secure and compliant to protect sensitive data</a:t>
            </a:r>
          </a:p>
          <a:p>
            <a:pPr marL="0" indent="0">
              <a:lnSpc>
                <a:spcPct val="100000"/>
              </a:lnSpc>
              <a:spcBef>
                <a:spcPts val="1200"/>
              </a:spcBef>
              <a:buNone/>
            </a:pPr>
            <a:r>
              <a:rPr lang="en-US" sz="2400">
                <a:solidFill>
                  <a:srgbClr val="FFFFFF"/>
                </a:solidFill>
              </a:rPr>
              <a:t>Geo-replication and restore-from-backup for data protection</a:t>
            </a:r>
          </a:p>
          <a:p>
            <a:pPr marL="0" indent="0">
              <a:lnSpc>
                <a:spcPct val="100000"/>
              </a:lnSpc>
              <a:spcBef>
                <a:spcPts val="1200"/>
              </a:spcBef>
              <a:buNone/>
            </a:pPr>
            <a:r>
              <a:rPr lang="en-US" sz="2400">
                <a:solidFill>
                  <a:srgbClr val="FFFFFF"/>
                </a:solidFill>
              </a:rPr>
              <a:t>Compatible with SQL Server 2014, 2016</a:t>
            </a:r>
          </a:p>
        </p:txBody>
      </p:sp>
      <p:sp>
        <p:nvSpPr>
          <p:cNvPr id="9" name="TextBox 8"/>
          <p:cNvSpPr txBox="1"/>
          <p:nvPr/>
        </p:nvSpPr>
        <p:spPr>
          <a:xfrm>
            <a:off x="275079" y="1114513"/>
            <a:ext cx="12160602" cy="683135"/>
          </a:xfrm>
          <a:prstGeom prst="rect">
            <a:avLst/>
          </a:prstGeom>
          <a:noFill/>
        </p:spPr>
        <p:txBody>
          <a:bodyPr wrap="square" lIns="182831" tIns="146264" rIns="182831" bIns="146264" rtlCol="0">
            <a:spAutoFit/>
          </a:bodyPr>
          <a:lstStyle/>
          <a:p>
            <a:pPr defTabSz="932470">
              <a:lnSpc>
                <a:spcPct val="90000"/>
              </a:lnSpc>
              <a:spcAft>
                <a:spcPts val="600"/>
              </a:spcAft>
            </a:pPr>
            <a:r>
              <a:rPr lang="en-US" sz="2800">
                <a:latin typeface="Segoe UI Light" panose="020B0502040204020203" pitchFamily="34" charset="0"/>
                <a:cs typeface="Segoe UI Light" panose="020B0502040204020203" pitchFamily="34" charset="0"/>
              </a:rPr>
              <a:t>Fully managed database-as-a-service that lets you focus on your business</a:t>
            </a:r>
          </a:p>
        </p:txBody>
      </p:sp>
      <p:grpSp>
        <p:nvGrpSpPr>
          <p:cNvPr id="3" name="Group 2"/>
          <p:cNvGrpSpPr/>
          <p:nvPr/>
        </p:nvGrpSpPr>
        <p:grpSpPr>
          <a:xfrm>
            <a:off x="776116" y="2791548"/>
            <a:ext cx="2177726" cy="2177416"/>
            <a:chOff x="832571" y="342012"/>
            <a:chExt cx="2178004" cy="2177694"/>
          </a:xfrm>
        </p:grpSpPr>
        <p:sp>
          <p:nvSpPr>
            <p:cNvPr id="16" name="Rectangle 15"/>
            <p:cNvSpPr/>
            <p:nvPr/>
          </p:nvSpPr>
          <p:spPr bwMode="ltGray">
            <a:xfrm>
              <a:off x="832571" y="342012"/>
              <a:ext cx="2178004" cy="2177694"/>
            </a:xfrm>
            <a:prstGeom prst="rect">
              <a:avLst/>
            </a:prstGeom>
            <a:solidFill>
              <a:srgbClr val="002050">
                <a:lumMod val="75000"/>
                <a:lumOff val="25000"/>
              </a:srgbClr>
            </a:solidFill>
            <a:ln w="9525" cap="flat" cmpd="sng" algn="ctr">
              <a:noFill/>
              <a:prstDash val="solid"/>
              <a:headEnd type="none" w="med" len="med"/>
              <a:tailEnd type="none" w="med" len="med"/>
            </a:ln>
            <a:effectLst/>
          </p:spPr>
          <p:txBody>
            <a:bodyPr vert="horz" wrap="square" lIns="89619" tIns="44809" rIns="89619" bIns="44809" numCol="1" rtlCol="0" anchor="t" anchorCtr="0" compatLnSpc="1">
              <a:prstTxWarp prst="textNoShape">
                <a:avLst/>
              </a:prstTxWarp>
            </a:bodyPr>
            <a:lstStyle/>
            <a:p>
              <a:pPr algn="ctr" defTabSz="895832" fontAlgn="base">
                <a:spcBef>
                  <a:spcPct val="0"/>
                </a:spcBef>
                <a:spcAft>
                  <a:spcPct val="0"/>
                </a:spcAft>
              </a:pPr>
              <a:r>
                <a:rPr lang="en-US" sz="2157" kern="0">
                  <a:gradFill>
                    <a:gsLst>
                      <a:gs pos="0">
                        <a:srgbClr val="FFFFFF"/>
                      </a:gs>
                      <a:gs pos="100000">
                        <a:srgbClr val="FFFFFF"/>
                      </a:gs>
                    </a:gsLst>
                    <a:lin ang="5400000" scaled="0"/>
                  </a:gradFill>
                  <a:latin typeface="Segoe UI"/>
                </a:rPr>
                <a:t>Azure</a:t>
              </a:r>
            </a:p>
            <a:p>
              <a:pPr algn="ctr" defTabSz="895832" fontAlgn="base">
                <a:spcBef>
                  <a:spcPct val="0"/>
                </a:spcBef>
                <a:spcAft>
                  <a:spcPct val="0"/>
                </a:spcAft>
              </a:pPr>
              <a:r>
                <a:rPr lang="en-US" sz="2157" kern="0">
                  <a:gradFill>
                    <a:gsLst>
                      <a:gs pos="0">
                        <a:srgbClr val="FFFFFF"/>
                      </a:gs>
                      <a:gs pos="100000">
                        <a:srgbClr val="FFFFFF"/>
                      </a:gs>
                    </a:gsLst>
                    <a:lin ang="5400000" scaled="0"/>
                  </a:gradFill>
                  <a:latin typeface="Segoe UI"/>
                </a:rPr>
                <a:t>SQL Database</a:t>
              </a:r>
            </a:p>
          </p:txBody>
        </p:sp>
        <p:pic>
          <p:nvPicPr>
            <p:cNvPr id="17" name="Picture 2" descr="C:\Users\chrisw\Desktop\Cloud Services 3.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ltGray">
            <a:xfrm>
              <a:off x="1921572" y="1707155"/>
              <a:ext cx="992453" cy="684393"/>
            </a:xfrm>
            <a:prstGeom prst="rect">
              <a:avLst/>
            </a:prstGeom>
            <a:noFill/>
            <a:extLst>
              <a:ext uri="{909E8E84-426E-40DD-AFC4-6F175D3DCCD1}">
                <a14:hiddenFill xmlns:a14="http://schemas.microsoft.com/office/drawing/2010/main">
                  <a:solidFill>
                    <a:srgbClr val="FFFFFF"/>
                  </a:solidFill>
                </a14:hiddenFill>
              </a:ext>
            </a:extLst>
          </p:spPr>
        </p:pic>
        <p:sp>
          <p:nvSpPr>
            <p:cNvPr id="18" name="Flowchart: Magnetic Disk 10"/>
            <p:cNvSpPr/>
            <p:nvPr/>
          </p:nvSpPr>
          <p:spPr bwMode="auto">
            <a:xfrm>
              <a:off x="1825023" y="1707154"/>
              <a:ext cx="286352" cy="371411"/>
            </a:xfrm>
            <a:custGeom>
              <a:avLst/>
              <a:gdLst/>
              <a:ahLst/>
              <a:cxnLst/>
              <a:rect l="l" t="t" r="r" b="b"/>
              <a:pathLst>
                <a:path w="162052" h="251080">
                  <a:moveTo>
                    <a:pt x="81026" y="9399"/>
                  </a:moveTo>
                  <a:cubicBezTo>
                    <a:pt x="44258" y="9399"/>
                    <a:pt x="14452" y="21660"/>
                    <a:pt x="14452" y="36784"/>
                  </a:cubicBezTo>
                  <a:cubicBezTo>
                    <a:pt x="14452" y="51908"/>
                    <a:pt x="44258" y="64169"/>
                    <a:pt x="81026" y="64169"/>
                  </a:cubicBezTo>
                  <a:cubicBezTo>
                    <a:pt x="117794" y="64169"/>
                    <a:pt x="147600" y="51908"/>
                    <a:pt x="147600" y="36784"/>
                  </a:cubicBezTo>
                  <a:cubicBezTo>
                    <a:pt x="147600" y="21660"/>
                    <a:pt x="117794" y="9399"/>
                    <a:pt x="81026" y="9399"/>
                  </a:cubicBezTo>
                  <a:close/>
                  <a:moveTo>
                    <a:pt x="81026" y="0"/>
                  </a:moveTo>
                  <a:lnTo>
                    <a:pt x="112562" y="3288"/>
                  </a:lnTo>
                  <a:lnTo>
                    <a:pt x="138318" y="12256"/>
                  </a:lnTo>
                  <a:lnTo>
                    <a:pt x="155684" y="25560"/>
                  </a:lnTo>
                  <a:lnTo>
                    <a:pt x="162052" y="41855"/>
                  </a:lnTo>
                  <a:lnTo>
                    <a:pt x="162052" y="209225"/>
                  </a:lnTo>
                  <a:lnTo>
                    <a:pt x="155684" y="225521"/>
                  </a:lnTo>
                  <a:lnTo>
                    <a:pt x="138318" y="238824"/>
                  </a:lnTo>
                  <a:lnTo>
                    <a:pt x="112562" y="247792"/>
                  </a:lnTo>
                  <a:cubicBezTo>
                    <a:pt x="102869" y="249909"/>
                    <a:pt x="92212" y="251080"/>
                    <a:pt x="81026" y="251080"/>
                  </a:cubicBezTo>
                  <a:cubicBezTo>
                    <a:pt x="58655" y="251080"/>
                    <a:pt x="38399" y="246398"/>
                    <a:pt x="23735" y="238824"/>
                  </a:cubicBezTo>
                  <a:cubicBezTo>
                    <a:pt x="16403" y="235038"/>
                    <a:pt x="10469" y="230528"/>
                    <a:pt x="6369" y="225521"/>
                  </a:cubicBezTo>
                  <a:cubicBezTo>
                    <a:pt x="2268" y="220513"/>
                    <a:pt x="0" y="215006"/>
                    <a:pt x="0" y="209225"/>
                  </a:cubicBezTo>
                  <a:lnTo>
                    <a:pt x="0" y="41855"/>
                  </a:lnTo>
                  <a:cubicBezTo>
                    <a:pt x="0" y="30293"/>
                    <a:pt x="9071" y="19829"/>
                    <a:pt x="23735" y="12256"/>
                  </a:cubicBezTo>
                  <a:cubicBezTo>
                    <a:pt x="31067" y="8469"/>
                    <a:pt x="39797" y="5405"/>
                    <a:pt x="49490" y="3288"/>
                  </a:cubicBezTo>
                  <a:cubicBezTo>
                    <a:pt x="59184" y="1171"/>
                    <a:pt x="69841" y="0"/>
                    <a:pt x="8102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0" tIns="89618" rIns="0" bIns="0" numCol="1" spcCol="0" rtlCol="0" fromWordArt="0" anchor="ctr" anchorCtr="0" forceAA="0" compatLnSpc="1">
              <a:prstTxWarp prst="textNoShape">
                <a:avLst/>
              </a:prstTxWarp>
              <a:noAutofit/>
            </a:bodyPr>
            <a:lstStyle/>
            <a:p>
              <a:pPr algn="ctr" defTabSz="913835" fontAlgn="base">
                <a:spcBef>
                  <a:spcPct val="0"/>
                </a:spcBef>
                <a:spcAft>
                  <a:spcPct val="0"/>
                </a:spcAft>
                <a:defRPr/>
              </a:pPr>
              <a:r>
                <a:rPr lang="en-US" sz="1200" b="1" kern="0">
                  <a:ln>
                    <a:solidFill>
                      <a:srgbClr val="FFFFFF">
                        <a:alpha val="0"/>
                      </a:srgbClr>
                    </a:solidFill>
                  </a:ln>
                  <a:solidFill>
                    <a:srgbClr val="0078D7">
                      <a:lumMod val="75000"/>
                    </a:srgbClr>
                  </a:solidFill>
                  <a:latin typeface="Segoe UI"/>
                  <a:ea typeface="Segoe UI" pitchFamily="34" charset="0"/>
                  <a:cs typeface="Segoe UI" pitchFamily="34" charset="0"/>
                </a:rPr>
                <a:t>SQL</a:t>
              </a:r>
            </a:p>
          </p:txBody>
        </p:sp>
      </p:grpSp>
    </p:spTree>
    <p:extLst>
      <p:ext uri="{BB962C8B-B14F-4D97-AF65-F5344CB8AC3E}">
        <p14:creationId xmlns:p14="http://schemas.microsoft.com/office/powerpoint/2010/main" val="422423257"/>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 name="TextBox 166"/>
          <p:cNvSpPr txBox="1"/>
          <p:nvPr/>
        </p:nvSpPr>
        <p:spPr>
          <a:xfrm>
            <a:off x="5225952" y="2993865"/>
            <a:ext cx="7136918" cy="1948295"/>
          </a:xfrm>
          <a:prstGeom prst="rect">
            <a:avLst/>
          </a:prstGeom>
          <a:noFill/>
        </p:spPr>
        <p:txBody>
          <a:bodyPr wrap="square" rtlCol="0">
            <a:spAutoFit/>
          </a:bodyPr>
          <a:lstStyle/>
          <a:p>
            <a:pPr defTabSz="970048">
              <a:lnSpc>
                <a:spcPct val="90000"/>
              </a:lnSpc>
              <a:spcBef>
                <a:spcPts val="612"/>
              </a:spcBef>
              <a:spcAft>
                <a:spcPts val="1224"/>
              </a:spcAft>
              <a:buSzPct val="90000"/>
              <a:defRPr/>
            </a:pPr>
            <a:r>
              <a:rPr lang="en-US" sz="2448" kern="0">
                <a:latin typeface="Segoe UI" panose="020B0502040204020203" pitchFamily="34" charset="0"/>
                <a:cs typeface="Segoe UI" panose="020B0502040204020203" pitchFamily="34" charset="0"/>
                <a:sym typeface="Wingdings" panose="05000000000000000000" pitchFamily="2" charset="2"/>
              </a:rPr>
              <a:t>Security isolation with Azure VNET &amp; private IPs</a:t>
            </a:r>
          </a:p>
          <a:p>
            <a:pPr defTabSz="970048">
              <a:lnSpc>
                <a:spcPct val="90000"/>
              </a:lnSpc>
              <a:spcBef>
                <a:spcPts val="612"/>
              </a:spcBef>
              <a:spcAft>
                <a:spcPts val="1224"/>
              </a:spcAft>
              <a:buSzPct val="90000"/>
              <a:defRPr/>
            </a:pPr>
            <a:r>
              <a:rPr lang="en-US" sz="2448" kern="0">
                <a:latin typeface="Segoe UI" panose="020B0502040204020203" pitchFamily="34" charset="0"/>
                <a:cs typeface="Segoe UI" panose="020B0502040204020203" pitchFamily="34" charset="0"/>
                <a:sym typeface="Wingdings" panose="05000000000000000000" pitchFamily="2" charset="2"/>
              </a:rPr>
              <a:t>Near 100% surface compatibility to SQL Server </a:t>
            </a:r>
          </a:p>
          <a:p>
            <a:pPr marL="356614" indent="-356614" defTabSz="970048">
              <a:lnSpc>
                <a:spcPct val="90000"/>
              </a:lnSpc>
              <a:spcBef>
                <a:spcPts val="612"/>
              </a:spcBef>
              <a:spcAft>
                <a:spcPts val="1224"/>
              </a:spcAft>
              <a:buSzPct val="90000"/>
              <a:buFont typeface="Arial" panose="020B0604020202020204" pitchFamily="34" charset="0"/>
              <a:buChar char="•"/>
              <a:defRPr/>
            </a:pPr>
            <a:r>
              <a:rPr lang="en-US" sz="2448" kern="0">
                <a:latin typeface="Segoe UI" panose="020B0502040204020203" pitchFamily="34" charset="0"/>
                <a:cs typeface="Segoe UI" panose="020B0502040204020203" pitchFamily="34" charset="0"/>
                <a:sym typeface="Wingdings" panose="05000000000000000000" pitchFamily="2" charset="2"/>
              </a:rPr>
              <a:t>SQL Agent, cross DB queries, R, CLR, Service Broker, …</a:t>
            </a:r>
          </a:p>
        </p:txBody>
      </p:sp>
      <p:sp>
        <p:nvSpPr>
          <p:cNvPr id="57" name="Rectangle 22"/>
          <p:cNvSpPr>
            <a:spLocks noChangeArrowheads="1"/>
          </p:cNvSpPr>
          <p:nvPr/>
        </p:nvSpPr>
        <p:spPr bwMode="auto">
          <a:xfrm>
            <a:off x="315284" y="160448"/>
            <a:ext cx="9821335" cy="690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p>
            <a:pPr defTabSz="1243431" fontAlgn="base">
              <a:spcBef>
                <a:spcPct val="0"/>
              </a:spcBef>
              <a:spcAft>
                <a:spcPct val="0"/>
              </a:spcAft>
              <a:defRPr/>
            </a:pPr>
            <a:r>
              <a:rPr lang="en-US" sz="4488" kern="0" spc="-153">
                <a:latin typeface="Segoe UI Semibold" panose="020B0702040204020203" pitchFamily="34" charset="0"/>
                <a:cs typeface="Segoe UI Semibold" panose="020B0702040204020203" pitchFamily="34" charset="0"/>
              </a:rPr>
              <a:t>Azure SQL Database </a:t>
            </a:r>
            <a:r>
              <a:rPr lang="en-US" sz="4488" kern="0" spc="-153">
                <a:solidFill>
                  <a:schemeClr val="tx2"/>
                </a:solidFill>
                <a:latin typeface="Segoe UI Semibold" panose="020B0702040204020203" pitchFamily="34" charset="0"/>
                <a:cs typeface="Segoe UI Semibold" panose="020B0702040204020203" pitchFamily="34" charset="0"/>
              </a:rPr>
              <a:t>Managed Instance </a:t>
            </a:r>
            <a:endParaRPr lang="en-US" sz="3264" kern="0" spc="-153" baseline="30000">
              <a:solidFill>
                <a:schemeClr val="tx2"/>
              </a:solidFill>
              <a:latin typeface="Segoe UI Semibold" panose="020B0702040204020203" pitchFamily="34" charset="0"/>
              <a:cs typeface="Segoe UI Semibold" panose="020B0702040204020203" pitchFamily="34" charset="0"/>
            </a:endParaRPr>
          </a:p>
        </p:txBody>
      </p:sp>
      <p:cxnSp>
        <p:nvCxnSpPr>
          <p:cNvPr id="1387" name="Straight Connector 1386">
            <a:extLst>
              <a:ext uri="{FF2B5EF4-FFF2-40B4-BE49-F238E27FC236}">
                <a16:creationId xmlns:a16="http://schemas.microsoft.com/office/drawing/2014/main" id="{CD679DE2-A0A2-412E-8912-A42D54ED5D97}"/>
              </a:ext>
            </a:extLst>
          </p:cNvPr>
          <p:cNvCxnSpPr/>
          <p:nvPr/>
        </p:nvCxnSpPr>
        <p:spPr>
          <a:xfrm>
            <a:off x="-70077" y="1641575"/>
            <a:ext cx="12432948" cy="0"/>
          </a:xfrm>
          <a:prstGeom prst="line">
            <a:avLst/>
          </a:prstGeom>
          <a:ln>
            <a:solidFill>
              <a:srgbClr val="073A65"/>
            </a:solidFill>
          </a:ln>
        </p:spPr>
        <p:style>
          <a:lnRef idx="1">
            <a:schemeClr val="accent1"/>
          </a:lnRef>
          <a:fillRef idx="0">
            <a:schemeClr val="accent1"/>
          </a:fillRef>
          <a:effectRef idx="0">
            <a:schemeClr val="accent1"/>
          </a:effectRef>
          <a:fontRef idx="minor">
            <a:schemeClr val="tx1"/>
          </a:fontRef>
        </p:style>
      </p:cxnSp>
      <p:sp>
        <p:nvSpPr>
          <p:cNvPr id="26" name="Freeform 266">
            <a:extLst>
              <a:ext uri="{FF2B5EF4-FFF2-40B4-BE49-F238E27FC236}">
                <a16:creationId xmlns:a16="http://schemas.microsoft.com/office/drawing/2014/main" id="{ED13536A-F3CE-42F0-9F9C-54A212AEFE09}"/>
              </a:ext>
            </a:extLst>
          </p:cNvPr>
          <p:cNvSpPr>
            <a:spLocks noChangeAspect="1"/>
          </p:cNvSpPr>
          <p:nvPr/>
        </p:nvSpPr>
        <p:spPr bwMode="black">
          <a:xfrm>
            <a:off x="424405" y="1962130"/>
            <a:ext cx="4654791" cy="2952826"/>
          </a:xfrm>
          <a:custGeom>
            <a:avLst/>
            <a:gdLst>
              <a:gd name="T0" fmla="*/ 1942 w 2359"/>
              <a:gd name="T1" fmla="*/ 1394 h 1394"/>
              <a:gd name="T2" fmla="*/ 416 w 2359"/>
              <a:gd name="T3" fmla="*/ 1394 h 1394"/>
              <a:gd name="T4" fmla="*/ 0 w 2359"/>
              <a:gd name="T5" fmla="*/ 971 h 1394"/>
              <a:gd name="T6" fmla="*/ 416 w 2359"/>
              <a:gd name="T7" fmla="*/ 552 h 1394"/>
              <a:gd name="T8" fmla="*/ 517 w 2359"/>
              <a:gd name="T9" fmla="*/ 565 h 1394"/>
              <a:gd name="T10" fmla="*/ 925 w 2359"/>
              <a:gd name="T11" fmla="*/ 221 h 1394"/>
              <a:gd name="T12" fmla="*/ 1175 w 2359"/>
              <a:gd name="T13" fmla="*/ 305 h 1394"/>
              <a:gd name="T14" fmla="*/ 1578 w 2359"/>
              <a:gd name="T15" fmla="*/ 0 h 1394"/>
              <a:gd name="T16" fmla="*/ 1982 w 2359"/>
              <a:gd name="T17" fmla="*/ 424 h 1394"/>
              <a:gd name="T18" fmla="*/ 1968 w 2359"/>
              <a:gd name="T19" fmla="*/ 552 h 1394"/>
              <a:gd name="T20" fmla="*/ 2359 w 2359"/>
              <a:gd name="T21" fmla="*/ 971 h 1394"/>
              <a:gd name="T22" fmla="*/ 1942 w 2359"/>
              <a:gd name="T23" fmla="*/ 1394 h 1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59" h="1394">
                <a:moveTo>
                  <a:pt x="1942" y="1394"/>
                </a:moveTo>
                <a:cubicBezTo>
                  <a:pt x="416" y="1394"/>
                  <a:pt x="416" y="1394"/>
                  <a:pt x="416" y="1394"/>
                </a:cubicBezTo>
                <a:cubicBezTo>
                  <a:pt x="193" y="1394"/>
                  <a:pt x="0" y="1200"/>
                  <a:pt x="0" y="971"/>
                </a:cubicBezTo>
                <a:cubicBezTo>
                  <a:pt x="0" y="741"/>
                  <a:pt x="193" y="552"/>
                  <a:pt x="416" y="552"/>
                </a:cubicBezTo>
                <a:cubicBezTo>
                  <a:pt x="451" y="552"/>
                  <a:pt x="487" y="556"/>
                  <a:pt x="517" y="565"/>
                </a:cubicBezTo>
                <a:cubicBezTo>
                  <a:pt x="552" y="362"/>
                  <a:pt x="719" y="221"/>
                  <a:pt x="925" y="221"/>
                </a:cubicBezTo>
                <a:cubicBezTo>
                  <a:pt x="1021" y="221"/>
                  <a:pt x="1105" y="247"/>
                  <a:pt x="1175" y="305"/>
                </a:cubicBezTo>
                <a:cubicBezTo>
                  <a:pt x="1227" y="128"/>
                  <a:pt x="1394" y="0"/>
                  <a:pt x="1578" y="0"/>
                </a:cubicBezTo>
                <a:cubicBezTo>
                  <a:pt x="1802" y="0"/>
                  <a:pt x="1982" y="190"/>
                  <a:pt x="1982" y="424"/>
                </a:cubicBezTo>
                <a:cubicBezTo>
                  <a:pt x="1982" y="468"/>
                  <a:pt x="1977" y="512"/>
                  <a:pt x="1968" y="552"/>
                </a:cubicBezTo>
                <a:cubicBezTo>
                  <a:pt x="2188" y="565"/>
                  <a:pt x="2359" y="750"/>
                  <a:pt x="2359" y="971"/>
                </a:cubicBezTo>
                <a:cubicBezTo>
                  <a:pt x="2359" y="1205"/>
                  <a:pt x="2170" y="1394"/>
                  <a:pt x="1942" y="1394"/>
                </a:cubicBezTo>
                <a:close/>
              </a:path>
            </a:pathLst>
          </a:custGeom>
          <a:solidFill>
            <a:srgbClr val="FFFFFF"/>
          </a:solidFill>
          <a:ln>
            <a:noFill/>
          </a:ln>
        </p:spPr>
        <p:txBody>
          <a:bodyPr vert="horz" wrap="square" lIns="93209" tIns="46606" rIns="93209" bIns="46606" numCol="1" anchor="t" anchorCtr="0" compatLnSpc="1">
            <a:prstTxWarp prst="textNoShape">
              <a:avLst/>
            </a:prstTxWarp>
          </a:bodyPr>
          <a:lstStyle/>
          <a:p>
            <a:pPr defTabSz="950973">
              <a:defRPr/>
            </a:pPr>
            <a:endParaRPr lang="en-US" sz="1835" kern="0">
              <a:latin typeface="Segoe UI"/>
            </a:endParaRPr>
          </a:p>
        </p:txBody>
      </p:sp>
      <p:cxnSp>
        <p:nvCxnSpPr>
          <p:cNvPr id="27" name="Straight Arrow Connector 26">
            <a:extLst>
              <a:ext uri="{FF2B5EF4-FFF2-40B4-BE49-F238E27FC236}">
                <a16:creationId xmlns:a16="http://schemas.microsoft.com/office/drawing/2014/main" id="{CBD41F50-011B-47E2-8952-C6DE0235FD38}"/>
              </a:ext>
            </a:extLst>
          </p:cNvPr>
          <p:cNvCxnSpPr>
            <a:cxnSpLocks/>
          </p:cNvCxnSpPr>
          <p:nvPr/>
        </p:nvCxnSpPr>
        <p:spPr>
          <a:xfrm rot="5400000" flipH="1">
            <a:off x="2394827" y="5541987"/>
            <a:ext cx="1254063" cy="0"/>
          </a:xfrm>
          <a:prstGeom prst="straightConnector1">
            <a:avLst/>
          </a:prstGeom>
          <a:ln w="41275">
            <a:solidFill>
              <a:srgbClr val="0078D7"/>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4C0B95CA-D6A3-4988-A533-DCB58B537BCD}"/>
              </a:ext>
            </a:extLst>
          </p:cNvPr>
          <p:cNvSpPr/>
          <p:nvPr/>
        </p:nvSpPr>
        <p:spPr bwMode="auto">
          <a:xfrm>
            <a:off x="1879329" y="3156780"/>
            <a:ext cx="2252513" cy="1455741"/>
          </a:xfrm>
          <a:prstGeom prst="rect">
            <a:avLst/>
          </a:prstGeom>
          <a:noFill/>
          <a:ln w="19050" cap="flat" cmpd="sng" algn="ctr">
            <a:solidFill>
              <a:schemeClr val="bg2">
                <a:lumMod val="75000"/>
              </a:schemeClr>
            </a:solidFill>
            <a:prstDash val="sysDash"/>
            <a:miter lim="800000"/>
            <a:headEnd type="none" w="med" len="med"/>
            <a:tailEnd type="none" w="med" len="med"/>
          </a:ln>
          <a:effectLst/>
        </p:spPr>
        <p:txBody>
          <a:bodyPr rot="0" spcFirstLastPara="0" vertOverflow="overflow" horzOverflow="overflow" vert="horz" wrap="square" lIns="190207" tIns="152166" rIns="190207" bIns="152166" numCol="1" spcCol="0" rtlCol="0" fromWordArt="0" anchor="t" anchorCtr="0" forceAA="0" compatLnSpc="1">
            <a:prstTxWarp prst="textNoShape">
              <a:avLst/>
            </a:prstTxWarp>
            <a:noAutofit/>
          </a:bodyPr>
          <a:lstStyle/>
          <a:p>
            <a:pPr algn="ctr" defTabSz="969768" fontAlgn="base">
              <a:lnSpc>
                <a:spcPct val="90000"/>
              </a:lnSpc>
              <a:spcBef>
                <a:spcPct val="0"/>
              </a:spcBef>
              <a:spcAft>
                <a:spcPct val="0"/>
              </a:spcAft>
              <a:defRPr/>
            </a:pPr>
            <a:endParaRPr lang="en-US" sz="2497" kern="0" err="1">
              <a:latin typeface="Segoe UI Semilight"/>
              <a:ea typeface="Segoe UI" pitchFamily="34" charset="0"/>
              <a:cs typeface="Segoe UI" pitchFamily="34" charset="0"/>
            </a:endParaRPr>
          </a:p>
        </p:txBody>
      </p:sp>
      <p:pic>
        <p:nvPicPr>
          <p:cNvPr id="29" name="Picture 28">
            <a:extLst>
              <a:ext uri="{FF2B5EF4-FFF2-40B4-BE49-F238E27FC236}">
                <a16:creationId xmlns:a16="http://schemas.microsoft.com/office/drawing/2014/main" id="{4538BA76-7512-4A00-AA53-1F30B9BC8215}"/>
              </a:ext>
            </a:extLst>
          </p:cNvPr>
          <p:cNvPicPr>
            <a:picLocks noChangeAspect="1"/>
          </p:cNvPicPr>
          <p:nvPr/>
        </p:nvPicPr>
        <p:blipFill>
          <a:blip r:embed="rId3"/>
          <a:stretch>
            <a:fillRect/>
          </a:stretch>
        </p:blipFill>
        <p:spPr>
          <a:xfrm>
            <a:off x="2763604" y="5585054"/>
            <a:ext cx="521215" cy="852898"/>
          </a:xfrm>
          <a:prstGeom prst="rect">
            <a:avLst/>
          </a:prstGeom>
        </p:spPr>
      </p:pic>
      <p:cxnSp>
        <p:nvCxnSpPr>
          <p:cNvPr id="30" name="Straight Connector 29">
            <a:extLst>
              <a:ext uri="{FF2B5EF4-FFF2-40B4-BE49-F238E27FC236}">
                <a16:creationId xmlns:a16="http://schemas.microsoft.com/office/drawing/2014/main" id="{8F7A30FA-A1C9-4A6F-A6AE-120347EF3990}"/>
              </a:ext>
            </a:extLst>
          </p:cNvPr>
          <p:cNvCxnSpPr/>
          <p:nvPr/>
        </p:nvCxnSpPr>
        <p:spPr>
          <a:xfrm>
            <a:off x="1672949" y="6488285"/>
            <a:ext cx="2538679" cy="0"/>
          </a:xfrm>
          <a:prstGeom prst="line">
            <a:avLst/>
          </a:prstGeom>
          <a:ln w="25400">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32" name="Group 31">
            <a:extLst>
              <a:ext uri="{FF2B5EF4-FFF2-40B4-BE49-F238E27FC236}">
                <a16:creationId xmlns:a16="http://schemas.microsoft.com/office/drawing/2014/main" id="{FF3811ED-18FB-4BCD-A687-D66F482C003B}"/>
              </a:ext>
            </a:extLst>
          </p:cNvPr>
          <p:cNvGrpSpPr/>
          <p:nvPr/>
        </p:nvGrpSpPr>
        <p:grpSpPr>
          <a:xfrm>
            <a:off x="1672948" y="2809724"/>
            <a:ext cx="2558999" cy="1898509"/>
            <a:chOff x="1798637" y="1330744"/>
            <a:chExt cx="1905000" cy="1480718"/>
          </a:xfrm>
        </p:grpSpPr>
        <p:sp>
          <p:nvSpPr>
            <p:cNvPr id="33" name="Rectangle 32">
              <a:extLst>
                <a:ext uri="{FF2B5EF4-FFF2-40B4-BE49-F238E27FC236}">
                  <a16:creationId xmlns:a16="http://schemas.microsoft.com/office/drawing/2014/main" id="{6A2E225B-DF9A-4400-9038-79AE7D30CE10}"/>
                </a:ext>
              </a:extLst>
            </p:cNvPr>
            <p:cNvSpPr/>
            <p:nvPr/>
          </p:nvSpPr>
          <p:spPr bwMode="auto">
            <a:xfrm>
              <a:off x="1798637" y="1439862"/>
              <a:ext cx="1905000" cy="1371600"/>
            </a:xfrm>
            <a:prstGeom prst="rect">
              <a:avLst/>
            </a:prstGeom>
            <a:noFill/>
            <a:ln w="15875">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5" rIns="186494" bIns="149195"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kern="0" err="1">
                <a:solidFill>
                  <a:schemeClr val="tx1"/>
                </a:solidFill>
                <a:ea typeface="Segoe UI" pitchFamily="34" charset="0"/>
                <a:cs typeface="Segoe UI" pitchFamily="34" charset="0"/>
              </a:endParaRPr>
            </a:p>
          </p:txBody>
        </p:sp>
        <p:sp>
          <p:nvSpPr>
            <p:cNvPr id="34" name="TextBox 33">
              <a:extLst>
                <a:ext uri="{FF2B5EF4-FFF2-40B4-BE49-F238E27FC236}">
                  <a16:creationId xmlns:a16="http://schemas.microsoft.com/office/drawing/2014/main" id="{4C0644FA-6D6E-4D8E-9112-48E62E9FA525}"/>
                </a:ext>
              </a:extLst>
            </p:cNvPr>
            <p:cNvSpPr txBox="1"/>
            <p:nvPr/>
          </p:nvSpPr>
          <p:spPr>
            <a:xfrm>
              <a:off x="1957788" y="1330744"/>
              <a:ext cx="1429519" cy="369732"/>
            </a:xfrm>
            <a:prstGeom prst="rect">
              <a:avLst/>
            </a:prstGeom>
            <a:noFill/>
          </p:spPr>
          <p:txBody>
            <a:bodyPr wrap="square" lIns="186494" tIns="149195" rIns="186494" bIns="149195" rtlCol="0">
              <a:spAutoFit/>
            </a:bodyPr>
            <a:lstStyle/>
            <a:p>
              <a:pPr defTabSz="932417">
                <a:lnSpc>
                  <a:spcPct val="90000"/>
                </a:lnSpc>
                <a:spcAft>
                  <a:spcPts val="612"/>
                </a:spcAft>
              </a:pPr>
              <a:r>
                <a:rPr lang="en-US" sz="1223" kern="0"/>
                <a:t>VNET</a:t>
              </a:r>
            </a:p>
          </p:txBody>
        </p:sp>
      </p:grpSp>
      <p:pic>
        <p:nvPicPr>
          <p:cNvPr id="35" name="Picture 34">
            <a:extLst>
              <a:ext uri="{FF2B5EF4-FFF2-40B4-BE49-F238E27FC236}">
                <a16:creationId xmlns:a16="http://schemas.microsoft.com/office/drawing/2014/main" id="{45133D6E-6127-4E78-AB03-FFA64D47F1C1}"/>
              </a:ext>
            </a:extLst>
          </p:cNvPr>
          <p:cNvPicPr>
            <a:picLocks noChangeAspect="1"/>
          </p:cNvPicPr>
          <p:nvPr/>
        </p:nvPicPr>
        <p:blipFill>
          <a:blip r:embed="rId3"/>
          <a:stretch>
            <a:fillRect/>
          </a:stretch>
        </p:blipFill>
        <p:spPr>
          <a:xfrm>
            <a:off x="3430824" y="5600681"/>
            <a:ext cx="511665" cy="837271"/>
          </a:xfrm>
          <a:prstGeom prst="rect">
            <a:avLst/>
          </a:prstGeom>
        </p:spPr>
      </p:pic>
      <p:pic>
        <p:nvPicPr>
          <p:cNvPr id="36" name="Picture 35">
            <a:extLst>
              <a:ext uri="{FF2B5EF4-FFF2-40B4-BE49-F238E27FC236}">
                <a16:creationId xmlns:a16="http://schemas.microsoft.com/office/drawing/2014/main" id="{78D1659A-B90B-418F-A231-B72087F92A91}"/>
              </a:ext>
            </a:extLst>
          </p:cNvPr>
          <p:cNvPicPr>
            <a:picLocks noChangeAspect="1"/>
          </p:cNvPicPr>
          <p:nvPr/>
        </p:nvPicPr>
        <p:blipFill>
          <a:blip r:embed="rId3"/>
          <a:stretch>
            <a:fillRect/>
          </a:stretch>
        </p:blipFill>
        <p:spPr>
          <a:xfrm>
            <a:off x="2149103" y="5585054"/>
            <a:ext cx="521216" cy="852898"/>
          </a:xfrm>
          <a:prstGeom prst="rect">
            <a:avLst/>
          </a:prstGeom>
        </p:spPr>
      </p:pic>
      <p:pic>
        <p:nvPicPr>
          <p:cNvPr id="37" name="Picture 36">
            <a:extLst>
              <a:ext uri="{FF2B5EF4-FFF2-40B4-BE49-F238E27FC236}">
                <a16:creationId xmlns:a16="http://schemas.microsoft.com/office/drawing/2014/main" id="{75FE47BA-EF43-46C0-8C56-B572532861C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9103" y="3401649"/>
            <a:ext cx="705068" cy="739730"/>
          </a:xfrm>
          <a:prstGeom prst="rect">
            <a:avLst/>
          </a:prstGeom>
        </p:spPr>
      </p:pic>
      <p:pic>
        <p:nvPicPr>
          <p:cNvPr id="38" name="Picture 37">
            <a:extLst>
              <a:ext uri="{FF2B5EF4-FFF2-40B4-BE49-F238E27FC236}">
                <a16:creationId xmlns:a16="http://schemas.microsoft.com/office/drawing/2014/main" id="{B654858D-0E1E-4CBE-81E9-68628B56587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959597" y="3400125"/>
            <a:ext cx="705068" cy="739730"/>
          </a:xfrm>
          <a:prstGeom prst="rect">
            <a:avLst/>
          </a:prstGeom>
        </p:spPr>
      </p:pic>
      <p:sp>
        <p:nvSpPr>
          <p:cNvPr id="39" name="TextBox 38">
            <a:extLst>
              <a:ext uri="{FF2B5EF4-FFF2-40B4-BE49-F238E27FC236}">
                <a16:creationId xmlns:a16="http://schemas.microsoft.com/office/drawing/2014/main" id="{BDC89FA7-A469-4B01-BBFA-5FEE220CF8DA}"/>
              </a:ext>
            </a:extLst>
          </p:cNvPr>
          <p:cNvSpPr txBox="1"/>
          <p:nvPr/>
        </p:nvSpPr>
        <p:spPr>
          <a:xfrm>
            <a:off x="2025201" y="4137541"/>
            <a:ext cx="2238177" cy="542449"/>
          </a:xfrm>
          <a:prstGeom prst="rect">
            <a:avLst/>
          </a:prstGeom>
          <a:noFill/>
        </p:spPr>
        <p:txBody>
          <a:bodyPr wrap="none" lIns="190234" tIns="152188" rIns="190234" bIns="152188" rtlCol="0">
            <a:spAutoFit/>
          </a:bodyPr>
          <a:lstStyle/>
          <a:p>
            <a:pPr>
              <a:lnSpc>
                <a:spcPct val="90000"/>
              </a:lnSpc>
              <a:spcAft>
                <a:spcPts val="624"/>
              </a:spcAft>
            </a:pPr>
            <a:r>
              <a:rPr lang="en-US" sz="1664"/>
              <a:t>Managed Instances</a:t>
            </a:r>
          </a:p>
        </p:txBody>
      </p:sp>
      <p:sp>
        <p:nvSpPr>
          <p:cNvPr id="41" name="TextBox 40">
            <a:extLst>
              <a:ext uri="{FF2B5EF4-FFF2-40B4-BE49-F238E27FC236}">
                <a16:creationId xmlns:a16="http://schemas.microsoft.com/office/drawing/2014/main" id="{011BE99D-58D6-408A-99D8-251B484ACFE7}"/>
              </a:ext>
            </a:extLst>
          </p:cNvPr>
          <p:cNvSpPr txBox="1"/>
          <p:nvPr/>
        </p:nvSpPr>
        <p:spPr>
          <a:xfrm>
            <a:off x="239629" y="890687"/>
            <a:ext cx="9892863" cy="531812"/>
          </a:xfrm>
          <a:prstGeom prst="rect">
            <a:avLst/>
          </a:prstGeom>
          <a:noFill/>
        </p:spPr>
        <p:txBody>
          <a:bodyPr wrap="square" rtlCol="0">
            <a:spAutoFit/>
          </a:bodyPr>
          <a:lstStyle/>
          <a:p>
            <a:pPr defTabSz="1243431">
              <a:defRPr/>
            </a:pPr>
            <a:r>
              <a:rPr lang="en-US" sz="2856">
                <a:latin typeface="Segoe UI" panose="020B0502040204020203" pitchFamily="34" charset="0"/>
                <a:cs typeface="Segoe UI" panose="020B0502040204020203" pitchFamily="34" charset="0"/>
              </a:rPr>
              <a:t>Migrate a fleet into PaaS without application re-architecture</a:t>
            </a:r>
            <a:endParaRPr lang="en-US" sz="2652" kern="0">
              <a:latin typeface="Segoe UI" panose="020B0502040204020203" pitchFamily="34" charset="0"/>
              <a:cs typeface="Segoe UI" panose="020B0502040204020203" pitchFamily="34" charset="0"/>
            </a:endParaRPr>
          </a:p>
        </p:txBody>
      </p:sp>
      <p:sp>
        <p:nvSpPr>
          <p:cNvPr id="19" name="Title 1">
            <a:extLst>
              <a:ext uri="{FF2B5EF4-FFF2-40B4-BE49-F238E27FC236}">
                <a16:creationId xmlns:a16="http://schemas.microsoft.com/office/drawing/2014/main" id="{15325C8F-DA2C-4A70-9D45-47DD15EE5872}"/>
              </a:ext>
            </a:extLst>
          </p:cNvPr>
          <p:cNvSpPr txBox="1">
            <a:spLocks/>
          </p:cNvSpPr>
          <p:nvPr/>
        </p:nvSpPr>
        <p:spPr>
          <a:xfrm rot="2297231">
            <a:off x="8856405" y="448901"/>
            <a:ext cx="5538332" cy="929097"/>
          </a:xfrm>
          <a:prstGeom prst="rect">
            <a:avLst/>
          </a:prstGeom>
          <a:solidFill>
            <a:srgbClr val="92D050"/>
          </a:solidFill>
          <a:effectLst>
            <a:outerShdw blurRad="190500" algn="ctr" rotWithShape="0">
              <a:prstClr val="black">
                <a:alpha val="40000"/>
              </a:prstClr>
            </a:outerShdw>
          </a:effectLst>
        </p:spPr>
        <p:txBody>
          <a:bodyPr wrap="square" tIns="91427" bIns="91427" anchor="ctr" anchorCtr="0">
            <a:noAutofit/>
          </a:bodyPr>
          <a:lstStyle>
            <a:lvl1pPr algn="l" defTabSz="932742" rtl="0" eaLnBrk="1" latinLnBrk="0" hangingPunct="1">
              <a:lnSpc>
                <a:spcPct val="90000"/>
              </a:lnSpc>
              <a:spcBef>
                <a:spcPct val="0"/>
              </a:spcBef>
              <a:buNone/>
              <a:defRPr lang="en-US" sz="6000" b="0" kern="1200" cap="none" spc="-100" baseline="0">
                <a:ln w="3175">
                  <a:noFill/>
                </a:ln>
                <a:gradFill>
                  <a:gsLst>
                    <a:gs pos="0">
                      <a:schemeClr val="tx1"/>
                    </a:gs>
                    <a:gs pos="100000">
                      <a:schemeClr val="tx1"/>
                    </a:gs>
                  </a:gsLst>
                  <a:lin ang="5400000" scaled="0"/>
                </a:gradFill>
                <a:effectLst/>
                <a:latin typeface="+mj-lt"/>
                <a:ea typeface="+mn-ea"/>
                <a:cs typeface="Segoe UI" pitchFamily="34" charset="0"/>
              </a:defRPr>
            </a:lvl1pPr>
          </a:lstStyle>
          <a:p>
            <a:pPr algn="ctr" defTabSz="932563">
              <a:defRPr/>
            </a:pPr>
            <a:r>
              <a:rPr lang="en-US" sz="2856">
                <a:solidFill>
                  <a:schemeClr val="tx1"/>
                </a:solidFill>
                <a:latin typeface="Segoe UI Semibold" panose="020B0702040204020203" pitchFamily="34" charset="0"/>
                <a:cs typeface="Segoe UI Semibold" panose="020B0702040204020203" pitchFamily="34" charset="0"/>
              </a:rPr>
              <a:t>Announcing </a:t>
            </a:r>
          </a:p>
        </p:txBody>
      </p:sp>
    </p:spTree>
    <p:extLst>
      <p:ext uri="{BB962C8B-B14F-4D97-AF65-F5344CB8AC3E}">
        <p14:creationId xmlns:p14="http://schemas.microsoft.com/office/powerpoint/2010/main" val="2658368193"/>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7"/>
                                        </p:tgtEl>
                                        <p:attrNameLst>
                                          <p:attrName>style.visibility</p:attrName>
                                        </p:attrNameLst>
                                      </p:cBhvr>
                                      <p:to>
                                        <p:strVal val="visible"/>
                                      </p:to>
                                    </p:set>
                                    <p:animEffect transition="in" filter="fade">
                                      <p:cBhvr>
                                        <p:cTn id="11" dur="500"/>
                                        <p:tgtEl>
                                          <p:spTgt spid="27"/>
                                        </p:tgtEl>
                                      </p:cBhvr>
                                    </p:animEffect>
                                  </p:childTnLst>
                                </p:cTn>
                              </p:par>
                            </p:childTnLst>
                          </p:cTn>
                        </p:par>
                        <p:par>
                          <p:cTn id="12" fill="hold">
                            <p:stCondLst>
                              <p:cond delay="1000"/>
                            </p:stCondLst>
                            <p:childTnLst>
                              <p:par>
                                <p:cTn id="13" presetID="1" presetClass="entr" presetSubtype="0" fill="hold" nodeType="after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childTnLst>
                          </p:cTn>
                        </p:par>
                        <p:par>
                          <p:cTn id="15" fill="hold">
                            <p:stCondLst>
                              <p:cond delay="1000"/>
                            </p:stCondLst>
                            <p:childTnLst>
                              <p:par>
                                <p:cTn id="16" presetID="64" presetClass="path" presetSubtype="0" accel="50000" decel="50000" fill="hold" nodeType="afterEffect">
                                  <p:stCondLst>
                                    <p:cond delay="0"/>
                                  </p:stCondLst>
                                  <p:childTnLst>
                                    <p:animMotion origin="layout" path="M 2.77556E-17 7.40741E-7 L 0.00664 -0.31782 " pathEditMode="relative" rAng="0" ptsTypes="AA">
                                      <p:cBhvr>
                                        <p:cTn id="17" dur="2000" fill="hold"/>
                                        <p:tgtEl>
                                          <p:spTgt spid="36"/>
                                        </p:tgtEl>
                                        <p:attrNameLst>
                                          <p:attrName>ppt_x</p:attrName>
                                          <p:attrName>ppt_y</p:attrName>
                                        </p:attrNameLst>
                                      </p:cBhvr>
                                      <p:rCtr x="326" y="-15903"/>
                                    </p:animMotion>
                                  </p:childTnLst>
                                </p:cTn>
                              </p:par>
                            </p:childTnLst>
                          </p:cTn>
                        </p:par>
                        <p:par>
                          <p:cTn id="18" fill="hold">
                            <p:stCondLst>
                              <p:cond delay="3000"/>
                            </p:stCondLst>
                            <p:childTnLst>
                              <p:par>
                                <p:cTn id="19" presetID="64" presetClass="path" presetSubtype="0" accel="50000" decel="50000" fill="hold" nodeType="afterEffect">
                                  <p:stCondLst>
                                    <p:cond delay="0"/>
                                  </p:stCondLst>
                                  <p:childTnLst>
                                    <p:animMotion origin="layout" path="M 1.04167E-6 7.40741E-7 L 0.00286 -0.31782 " pathEditMode="relative" rAng="0" ptsTypes="AA">
                                      <p:cBhvr>
                                        <p:cTn id="20" dur="2000" fill="hold"/>
                                        <p:tgtEl>
                                          <p:spTgt spid="29"/>
                                        </p:tgtEl>
                                        <p:attrNameLst>
                                          <p:attrName>ppt_x</p:attrName>
                                          <p:attrName>ppt_y</p:attrName>
                                        </p:attrNameLst>
                                      </p:cBhvr>
                                      <p:rCtr x="143" y="-15903"/>
                                    </p:animMotion>
                                  </p:childTnLst>
                                </p:cTn>
                              </p:par>
                            </p:childTnLst>
                          </p:cTn>
                        </p:par>
                        <p:par>
                          <p:cTn id="21" fill="hold">
                            <p:stCondLst>
                              <p:cond delay="5000"/>
                            </p:stCondLst>
                            <p:childTnLst>
                              <p:par>
                                <p:cTn id="22" presetID="64" presetClass="path" presetSubtype="0" accel="50000" decel="50000" fill="hold" nodeType="afterEffect">
                                  <p:stCondLst>
                                    <p:cond delay="0"/>
                                  </p:stCondLst>
                                  <p:childTnLst>
                                    <p:animMotion origin="layout" path="M -4.16667E-6 3.33333E-6 L -0.00403 -0.31898 " pathEditMode="relative" rAng="0" ptsTypes="AA">
                                      <p:cBhvr>
                                        <p:cTn id="23" dur="2000" fill="hold"/>
                                        <p:tgtEl>
                                          <p:spTgt spid="35"/>
                                        </p:tgtEl>
                                        <p:attrNameLst>
                                          <p:attrName>ppt_x</p:attrName>
                                          <p:attrName>ppt_y</p:attrName>
                                        </p:attrNameLst>
                                      </p:cBhvr>
                                      <p:rCtr x="-208" y="-1594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a:t>Introducing SQL Data Warehouse</a:t>
            </a:r>
          </a:p>
        </p:txBody>
      </p:sp>
      <p:sp>
        <p:nvSpPr>
          <p:cNvPr id="3" name="Text Placeholder 2"/>
          <p:cNvSpPr>
            <a:spLocks noGrp="1"/>
          </p:cNvSpPr>
          <p:nvPr>
            <p:ph type="body" sz="quarter" idx="10"/>
          </p:nvPr>
        </p:nvSpPr>
        <p:spPr>
          <a:xfrm>
            <a:off x="275397" y="1213143"/>
            <a:ext cx="11885683" cy="1329425"/>
          </a:xfrm>
        </p:spPr>
        <p:txBody>
          <a:bodyPr/>
          <a:lstStyle/>
          <a:p>
            <a:pPr algn="ctr"/>
            <a:r>
              <a:rPr lang="en-US" sz="2400">
                <a:solidFill>
                  <a:schemeClr val="tx1"/>
                </a:solidFill>
              </a:rPr>
              <a:t>Fully managed relational data warehouse-as-a-service</a:t>
            </a:r>
          </a:p>
          <a:p>
            <a:pPr algn="ctr"/>
            <a:r>
              <a:rPr lang="en-US" sz="2400">
                <a:solidFill>
                  <a:schemeClr val="tx1"/>
                </a:solidFill>
              </a:rPr>
              <a:t>The first elastic cloud data warehouse with enterprise-grade capabilities</a:t>
            </a:r>
          </a:p>
          <a:p>
            <a:pPr algn="ctr"/>
            <a:r>
              <a:rPr lang="en-US" sz="2400">
                <a:solidFill>
                  <a:schemeClr val="tx1"/>
                </a:solidFill>
              </a:rPr>
              <a:t>Support your smallest to largest data sets</a:t>
            </a:r>
          </a:p>
        </p:txBody>
      </p:sp>
      <p:sp>
        <p:nvSpPr>
          <p:cNvPr id="4" name="Rectangle 3"/>
          <p:cNvSpPr/>
          <p:nvPr/>
        </p:nvSpPr>
        <p:spPr bwMode="auto">
          <a:xfrm>
            <a:off x="-14903" y="2632454"/>
            <a:ext cx="12433124" cy="4361625"/>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1" rIns="0" bIns="46631" numCol="1" rtlCol="0" anchor="ctr" anchorCtr="0" compatLnSpc="1">
            <a:prstTxWarp prst="textNoShape">
              <a:avLst/>
            </a:prstTxWarp>
          </a:bodyPr>
          <a:lstStyle/>
          <a:p>
            <a:pPr algn="ctr" defTabSz="932305" fontAlgn="base">
              <a:spcBef>
                <a:spcPct val="0"/>
              </a:spcBef>
              <a:spcAft>
                <a:spcPct val="0"/>
              </a:spcAft>
            </a:pPr>
            <a:endParaRPr lang="en-US" sz="2000">
              <a:gradFill>
                <a:gsLst>
                  <a:gs pos="16814">
                    <a:srgbClr val="FFFFFF"/>
                  </a:gs>
                  <a:gs pos="46000">
                    <a:srgbClr val="FFFFFF"/>
                  </a:gs>
                </a:gsLst>
                <a:lin ang="5400000" scaled="0"/>
              </a:gradFill>
            </a:endParaRPr>
          </a:p>
        </p:txBody>
      </p:sp>
      <p:grpSp>
        <p:nvGrpSpPr>
          <p:cNvPr id="105" name="Group 104"/>
          <p:cNvGrpSpPr/>
          <p:nvPr/>
        </p:nvGrpSpPr>
        <p:grpSpPr>
          <a:xfrm>
            <a:off x="3318410" y="3242748"/>
            <a:ext cx="1295117" cy="1071210"/>
            <a:chOff x="3318039" y="3242715"/>
            <a:chExt cx="1295282" cy="1071347"/>
          </a:xfrm>
        </p:grpSpPr>
        <p:sp>
          <p:nvSpPr>
            <p:cNvPr id="106" name="21 INE 1"/>
            <p:cNvSpPr/>
            <p:nvPr/>
          </p:nvSpPr>
          <p:spPr bwMode="auto">
            <a:xfrm>
              <a:off x="3318039" y="3467811"/>
              <a:ext cx="1295282" cy="846251"/>
            </a:xfrm>
            <a:custGeom>
              <a:avLst/>
              <a:gdLst>
                <a:gd name="connsiteX0" fmla="*/ 0 w 1270000"/>
                <a:gd name="connsiteY0" fmla="*/ 0 h 829733"/>
                <a:gd name="connsiteX1" fmla="*/ 711200 w 1270000"/>
                <a:gd name="connsiteY1" fmla="*/ 0 h 829733"/>
                <a:gd name="connsiteX2" fmla="*/ 711200 w 1270000"/>
                <a:gd name="connsiteY2" fmla="*/ 829733 h 829733"/>
                <a:gd name="connsiteX3" fmla="*/ 1270000 w 1270000"/>
                <a:gd name="connsiteY3" fmla="*/ 829733 h 829733"/>
              </a:gdLst>
              <a:ahLst/>
              <a:cxnLst>
                <a:cxn ang="0">
                  <a:pos x="connsiteX0" y="connsiteY0"/>
                </a:cxn>
                <a:cxn ang="0">
                  <a:pos x="connsiteX1" y="connsiteY1"/>
                </a:cxn>
                <a:cxn ang="0">
                  <a:pos x="connsiteX2" y="connsiteY2"/>
                </a:cxn>
                <a:cxn ang="0">
                  <a:pos x="connsiteX3" y="connsiteY3"/>
                </a:cxn>
              </a:cxnLst>
              <a:rect l="l" t="t" r="r" b="b"/>
              <a:pathLst>
                <a:path w="1270000" h="829733">
                  <a:moveTo>
                    <a:pt x="0" y="0"/>
                  </a:moveTo>
                  <a:lnTo>
                    <a:pt x="711200" y="0"/>
                  </a:lnTo>
                  <a:lnTo>
                    <a:pt x="711200" y="829733"/>
                  </a:lnTo>
                  <a:lnTo>
                    <a:pt x="1270000" y="829733"/>
                  </a:lnTo>
                </a:path>
              </a:pathLst>
            </a:custGeom>
            <a:noFill/>
            <a:ln w="25400" cap="flat" cmpd="sng" algn="ctr">
              <a:solidFill>
                <a:schemeClr val="accent6">
                  <a:lumMod val="75000"/>
                </a:schemeClr>
              </a:solidFill>
              <a:prstDash val="dash"/>
              <a:headEnd type="none" w="med" len="med"/>
              <a:tailEnd type="none" w="med" len="med"/>
            </a:ln>
            <a:effectLst/>
          </p:spPr>
          <p:txBody>
            <a:bodyPr rtlCol="0" anchor="ctr"/>
            <a:lstStyle/>
            <a:p>
              <a:pPr algn="ctr" defTabSz="932504"/>
              <a:endParaRPr lang="en-US" sz="1730" kern="0">
                <a:solidFill>
                  <a:srgbClr val="FFFFFF"/>
                </a:solidFill>
                <a:latin typeface="Segoe UI"/>
              </a:endParaRPr>
            </a:p>
          </p:txBody>
        </p:sp>
        <p:grpSp>
          <p:nvGrpSpPr>
            <p:cNvPr id="107" name="1 GEAR"/>
            <p:cNvGrpSpPr>
              <a:grpSpLocks noChangeAspect="1"/>
            </p:cNvGrpSpPr>
            <p:nvPr/>
          </p:nvGrpSpPr>
          <p:grpSpPr>
            <a:xfrm>
              <a:off x="3707871" y="3242715"/>
              <a:ext cx="548640" cy="548640"/>
              <a:chOff x="3427632" y="3858620"/>
              <a:chExt cx="676353" cy="704919"/>
            </a:xfrm>
          </p:grpSpPr>
          <p:sp>
            <p:nvSpPr>
              <p:cNvPr id="108" name="Oval 107"/>
              <p:cNvSpPr/>
              <p:nvPr/>
            </p:nvSpPr>
            <p:spPr bwMode="auto">
              <a:xfrm>
                <a:off x="3588513" y="4046252"/>
                <a:ext cx="346040" cy="346038"/>
              </a:xfrm>
              <a:prstGeom prst="ellipse">
                <a:avLst/>
              </a:prstGeom>
              <a:solidFill>
                <a:sysClr val="window" lastClr="FFFFFF"/>
              </a:solidFill>
              <a:ln w="9525" cap="flat" cmpd="sng" algn="ctr">
                <a:noFill/>
                <a:prstDash val="solid"/>
                <a:headEnd type="none" w="med" len="med"/>
                <a:tailEnd type="none" w="med" len="med"/>
              </a:ln>
              <a:effectLst/>
            </p:spPr>
            <p:txBody>
              <a:bodyPr rot="0" spcFirstLastPara="0" vertOverflow="overflow" horzOverflow="overflow" vert="horz" wrap="square" lIns="91415" tIns="45707" rIns="45707" bIns="91415" numCol="1" spcCol="0" rtlCol="0" fromWordArt="0" anchor="b" anchorCtr="0" forceAA="0" compatLnSpc="1">
                <a:prstTxWarp prst="textNoShape">
                  <a:avLst/>
                </a:prstTxWarp>
                <a:noAutofit/>
              </a:bodyPr>
              <a:lstStyle/>
              <a:p>
                <a:pPr algn="ctr" defTabSz="913832">
                  <a:defRPr/>
                </a:pPr>
                <a:endParaRPr lang="en-US" sz="2200" kern="0" spc="-100">
                  <a:ln w="3175">
                    <a:noFill/>
                  </a:ln>
                  <a:gradFill flip="none" rotWithShape="1">
                    <a:gsLst>
                      <a:gs pos="0">
                        <a:srgbClr val="000000">
                          <a:lumMod val="65000"/>
                          <a:lumOff val="35000"/>
                        </a:srgbClr>
                      </a:gs>
                      <a:gs pos="86000">
                        <a:srgbClr val="000000">
                          <a:lumMod val="65000"/>
                          <a:lumOff val="35000"/>
                        </a:srgbClr>
                      </a:gs>
                    </a:gsLst>
                    <a:lin ang="5400000" scaled="0"/>
                    <a:tileRect/>
                  </a:gradFill>
                  <a:latin typeface="Segoe UI"/>
                  <a:cs typeface="Arial" charset="0"/>
                </a:endParaRPr>
              </a:p>
            </p:txBody>
          </p:sp>
          <p:sp>
            <p:nvSpPr>
              <p:cNvPr id="109" name="Freeform 108"/>
              <p:cNvSpPr>
                <a:spLocks noEditPoints="1"/>
              </p:cNvSpPr>
              <p:nvPr/>
            </p:nvSpPr>
            <p:spPr bwMode="black">
              <a:xfrm>
                <a:off x="3427632" y="3858620"/>
                <a:ext cx="676353" cy="704919"/>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en-US" sz="1568" kern="0">
                  <a:solidFill>
                    <a:srgbClr val="000000"/>
                  </a:solidFill>
                </a:endParaRPr>
              </a:p>
            </p:txBody>
          </p:sp>
        </p:grpSp>
      </p:grpSp>
      <p:grpSp>
        <p:nvGrpSpPr>
          <p:cNvPr id="111" name="Group 110"/>
          <p:cNvGrpSpPr/>
          <p:nvPr/>
        </p:nvGrpSpPr>
        <p:grpSpPr>
          <a:xfrm>
            <a:off x="307605" y="3078751"/>
            <a:ext cx="3199991" cy="3007742"/>
            <a:chOff x="306849" y="3078698"/>
            <a:chExt cx="3200400" cy="3008126"/>
          </a:xfrm>
        </p:grpSpPr>
        <p:sp>
          <p:nvSpPr>
            <p:cNvPr id="112" name="Rectangle 111"/>
            <p:cNvSpPr/>
            <p:nvPr/>
          </p:nvSpPr>
          <p:spPr bwMode="auto">
            <a:xfrm>
              <a:off x="306849" y="3078698"/>
              <a:ext cx="3200400" cy="9144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9198" rIns="186497" bIns="149198" numCol="1" spcCol="0" rtlCol="0" fromWordArt="0" anchor="ctr" anchorCtr="0" forceAA="0" compatLnSpc="1">
              <a:prstTxWarp prst="textNoShape">
                <a:avLst/>
              </a:prstTxWarp>
              <a:noAutofit/>
            </a:bodyPr>
            <a:lstStyle/>
            <a:p>
              <a:pPr algn="ctr" defTabSz="950933">
                <a:lnSpc>
                  <a:spcPct val="90000"/>
                </a:lnSpc>
              </a:pPr>
              <a:r>
                <a:rPr lang="en-US">
                  <a:gradFill>
                    <a:gsLst>
                      <a:gs pos="0">
                        <a:srgbClr val="FFFFFF"/>
                      </a:gs>
                      <a:gs pos="100000">
                        <a:srgbClr val="FFFFFF"/>
                      </a:gs>
                    </a:gsLst>
                    <a:lin ang="5400000" scaled="0"/>
                  </a:gradFill>
                  <a:latin typeface="Segoe UI Light"/>
                  <a:ea typeface="Segoe UI" panose="020B0502040204020203" pitchFamily="34" charset="0"/>
                  <a:cs typeface="Segoe UI" panose="020B0502040204020203" pitchFamily="34" charset="0"/>
                </a:rPr>
                <a:t>Elastic scale </a:t>
              </a:r>
              <a:br>
                <a:rPr lang="en-US">
                  <a:gradFill>
                    <a:gsLst>
                      <a:gs pos="0">
                        <a:srgbClr val="FFFFFF"/>
                      </a:gs>
                      <a:gs pos="100000">
                        <a:srgbClr val="FFFFFF"/>
                      </a:gs>
                    </a:gsLst>
                    <a:lin ang="5400000" scaled="0"/>
                  </a:gradFill>
                  <a:latin typeface="Segoe UI Light"/>
                  <a:ea typeface="Segoe UI" panose="020B0502040204020203" pitchFamily="34" charset="0"/>
                  <a:cs typeface="Segoe UI" panose="020B0502040204020203" pitchFamily="34" charset="0"/>
                </a:rPr>
              </a:br>
              <a:r>
                <a:rPr lang="en-US">
                  <a:gradFill>
                    <a:gsLst>
                      <a:gs pos="0">
                        <a:srgbClr val="FFFFFF"/>
                      </a:gs>
                      <a:gs pos="100000">
                        <a:srgbClr val="FFFFFF"/>
                      </a:gs>
                    </a:gsLst>
                    <a:lin ang="5400000" scaled="0"/>
                  </a:gradFill>
                  <a:latin typeface="Segoe UI Light"/>
                  <a:ea typeface="Segoe UI" panose="020B0502040204020203" pitchFamily="34" charset="0"/>
                  <a:cs typeface="Segoe UI" panose="020B0502040204020203" pitchFamily="34" charset="0"/>
                </a:rPr>
                <a:t>&amp; performance</a:t>
              </a:r>
            </a:p>
          </p:txBody>
        </p:sp>
        <p:grpSp>
          <p:nvGrpSpPr>
            <p:cNvPr id="113" name="Group 112"/>
            <p:cNvGrpSpPr/>
            <p:nvPr/>
          </p:nvGrpSpPr>
          <p:grpSpPr>
            <a:xfrm>
              <a:off x="473611" y="4368838"/>
              <a:ext cx="2872205" cy="1717986"/>
              <a:chOff x="313191" y="4096124"/>
              <a:chExt cx="2872205" cy="1717986"/>
            </a:xfrm>
          </p:grpSpPr>
          <p:grpSp>
            <p:nvGrpSpPr>
              <p:cNvPr id="114" name="Group 113"/>
              <p:cNvGrpSpPr>
                <a:grpSpLocks noChangeAspect="1"/>
              </p:cNvGrpSpPr>
              <p:nvPr/>
            </p:nvGrpSpPr>
            <p:grpSpPr>
              <a:xfrm>
                <a:off x="2782015" y="4360362"/>
                <a:ext cx="403381" cy="376649"/>
                <a:chOff x="-5364163" y="-2738437"/>
                <a:chExt cx="4327525" cy="4054475"/>
              </a:xfrm>
              <a:solidFill>
                <a:schemeClr val="accent4"/>
              </a:solidFill>
            </p:grpSpPr>
            <p:sp>
              <p:nvSpPr>
                <p:cNvPr id="148" name="Freeform 5"/>
                <p:cNvSpPr>
                  <a:spLocks/>
                </p:cNvSpPr>
                <p:nvPr/>
              </p:nvSpPr>
              <p:spPr bwMode="auto">
                <a:xfrm>
                  <a:off x="-3487738" y="236538"/>
                  <a:ext cx="447675" cy="1063625"/>
                </a:xfrm>
                <a:custGeom>
                  <a:avLst/>
                  <a:gdLst>
                    <a:gd name="T0" fmla="*/ 44 w 119"/>
                    <a:gd name="T1" fmla="*/ 24 h 283"/>
                    <a:gd name="T2" fmla="*/ 0 w 119"/>
                    <a:gd name="T3" fmla="*/ 41 h 283"/>
                    <a:gd name="T4" fmla="*/ 0 w 119"/>
                    <a:gd name="T5" fmla="*/ 93 h 283"/>
                    <a:gd name="T6" fmla="*/ 16 w 119"/>
                    <a:gd name="T7" fmla="*/ 89 h 283"/>
                    <a:gd name="T8" fmla="*/ 32 w 119"/>
                    <a:gd name="T9" fmla="*/ 84 h 283"/>
                    <a:gd name="T10" fmla="*/ 47 w 119"/>
                    <a:gd name="T11" fmla="*/ 77 h 283"/>
                    <a:gd name="T12" fmla="*/ 59 w 119"/>
                    <a:gd name="T13" fmla="*/ 69 h 283"/>
                    <a:gd name="T14" fmla="*/ 59 w 119"/>
                    <a:gd name="T15" fmla="*/ 283 h 283"/>
                    <a:gd name="T16" fmla="*/ 119 w 119"/>
                    <a:gd name="T17" fmla="*/ 283 h 283"/>
                    <a:gd name="T18" fmla="*/ 119 w 119"/>
                    <a:gd name="T19" fmla="*/ 0 h 283"/>
                    <a:gd name="T20" fmla="*/ 83 w 119"/>
                    <a:gd name="T21" fmla="*/ 0 h 283"/>
                    <a:gd name="T22" fmla="*/ 44 w 119"/>
                    <a:gd name="T23" fmla="*/ 24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9" h="283">
                      <a:moveTo>
                        <a:pt x="44" y="24"/>
                      </a:moveTo>
                      <a:cubicBezTo>
                        <a:pt x="31" y="31"/>
                        <a:pt x="16" y="37"/>
                        <a:pt x="0" y="41"/>
                      </a:cubicBezTo>
                      <a:cubicBezTo>
                        <a:pt x="0" y="93"/>
                        <a:pt x="0" y="93"/>
                        <a:pt x="0" y="93"/>
                      </a:cubicBezTo>
                      <a:cubicBezTo>
                        <a:pt x="5" y="92"/>
                        <a:pt x="11" y="91"/>
                        <a:pt x="16" y="89"/>
                      </a:cubicBezTo>
                      <a:cubicBezTo>
                        <a:pt x="22" y="88"/>
                        <a:pt x="27" y="86"/>
                        <a:pt x="32" y="84"/>
                      </a:cubicBezTo>
                      <a:cubicBezTo>
                        <a:pt x="37" y="82"/>
                        <a:pt x="42" y="79"/>
                        <a:pt x="47" y="77"/>
                      </a:cubicBezTo>
                      <a:cubicBezTo>
                        <a:pt x="51" y="74"/>
                        <a:pt x="55" y="71"/>
                        <a:pt x="59" y="69"/>
                      </a:cubicBezTo>
                      <a:cubicBezTo>
                        <a:pt x="59" y="283"/>
                        <a:pt x="59" y="283"/>
                        <a:pt x="59" y="283"/>
                      </a:cubicBezTo>
                      <a:cubicBezTo>
                        <a:pt x="119" y="283"/>
                        <a:pt x="119" y="283"/>
                        <a:pt x="119" y="283"/>
                      </a:cubicBezTo>
                      <a:cubicBezTo>
                        <a:pt x="119" y="0"/>
                        <a:pt x="119" y="0"/>
                        <a:pt x="119" y="0"/>
                      </a:cubicBezTo>
                      <a:cubicBezTo>
                        <a:pt x="83" y="0"/>
                        <a:pt x="83" y="0"/>
                        <a:pt x="83" y="0"/>
                      </a:cubicBezTo>
                      <a:cubicBezTo>
                        <a:pt x="71" y="8"/>
                        <a:pt x="59" y="16"/>
                        <a:pt x="44"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50971"/>
                  <a:endParaRPr lang="en-US" sz="3060">
                    <a:solidFill>
                      <a:prstClr val="black"/>
                    </a:solidFill>
                    <a:latin typeface="Segoe UI"/>
                  </a:endParaRPr>
                </a:p>
              </p:txBody>
            </p:sp>
            <p:sp>
              <p:nvSpPr>
                <p:cNvPr id="149" name="Freeform 6"/>
                <p:cNvSpPr>
                  <a:spLocks noEditPoints="1"/>
                </p:cNvSpPr>
                <p:nvPr/>
              </p:nvSpPr>
              <p:spPr bwMode="auto">
                <a:xfrm>
                  <a:off x="-5364163" y="-1246187"/>
                  <a:ext cx="752475" cy="1076325"/>
                </a:xfrm>
                <a:custGeom>
                  <a:avLst/>
                  <a:gdLst>
                    <a:gd name="T0" fmla="*/ 104 w 200"/>
                    <a:gd name="T1" fmla="*/ 0 h 286"/>
                    <a:gd name="T2" fmla="*/ 26 w 200"/>
                    <a:gd name="T3" fmla="*/ 38 h 286"/>
                    <a:gd name="T4" fmla="*/ 0 w 200"/>
                    <a:gd name="T5" fmla="*/ 148 h 286"/>
                    <a:gd name="T6" fmla="*/ 98 w 200"/>
                    <a:gd name="T7" fmla="*/ 286 h 286"/>
                    <a:gd name="T8" fmla="*/ 174 w 200"/>
                    <a:gd name="T9" fmla="*/ 249 h 286"/>
                    <a:gd name="T10" fmla="*/ 200 w 200"/>
                    <a:gd name="T11" fmla="*/ 141 h 286"/>
                    <a:gd name="T12" fmla="*/ 104 w 200"/>
                    <a:gd name="T13" fmla="*/ 0 h 286"/>
                    <a:gd name="T14" fmla="*/ 100 w 200"/>
                    <a:gd name="T15" fmla="*/ 240 h 286"/>
                    <a:gd name="T16" fmla="*/ 62 w 200"/>
                    <a:gd name="T17" fmla="*/ 146 h 286"/>
                    <a:gd name="T18" fmla="*/ 101 w 200"/>
                    <a:gd name="T19" fmla="*/ 47 h 286"/>
                    <a:gd name="T20" fmla="*/ 138 w 200"/>
                    <a:gd name="T21" fmla="*/ 143 h 286"/>
                    <a:gd name="T22" fmla="*/ 100 w 200"/>
                    <a:gd name="T23" fmla="*/ 24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0" h="286">
                      <a:moveTo>
                        <a:pt x="104" y="0"/>
                      </a:moveTo>
                      <a:cubicBezTo>
                        <a:pt x="70" y="0"/>
                        <a:pt x="44" y="13"/>
                        <a:pt x="26" y="38"/>
                      </a:cubicBezTo>
                      <a:cubicBezTo>
                        <a:pt x="8" y="63"/>
                        <a:pt x="0" y="100"/>
                        <a:pt x="0" y="148"/>
                      </a:cubicBezTo>
                      <a:cubicBezTo>
                        <a:pt x="0" y="240"/>
                        <a:pt x="32" y="286"/>
                        <a:pt x="98" y="286"/>
                      </a:cubicBezTo>
                      <a:cubicBezTo>
                        <a:pt x="131" y="286"/>
                        <a:pt x="156" y="274"/>
                        <a:pt x="174" y="249"/>
                      </a:cubicBezTo>
                      <a:cubicBezTo>
                        <a:pt x="191" y="224"/>
                        <a:pt x="200" y="188"/>
                        <a:pt x="200" y="141"/>
                      </a:cubicBezTo>
                      <a:cubicBezTo>
                        <a:pt x="200" y="47"/>
                        <a:pt x="168" y="0"/>
                        <a:pt x="104" y="0"/>
                      </a:cubicBezTo>
                      <a:close/>
                      <a:moveTo>
                        <a:pt x="100" y="240"/>
                      </a:moveTo>
                      <a:cubicBezTo>
                        <a:pt x="74" y="240"/>
                        <a:pt x="62" y="208"/>
                        <a:pt x="62" y="146"/>
                      </a:cubicBezTo>
                      <a:cubicBezTo>
                        <a:pt x="62" y="80"/>
                        <a:pt x="75" y="47"/>
                        <a:pt x="101" y="47"/>
                      </a:cubicBezTo>
                      <a:cubicBezTo>
                        <a:pt x="126" y="47"/>
                        <a:pt x="138" y="79"/>
                        <a:pt x="138" y="143"/>
                      </a:cubicBezTo>
                      <a:cubicBezTo>
                        <a:pt x="138" y="207"/>
                        <a:pt x="126" y="240"/>
                        <a:pt x="100" y="2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50971"/>
                  <a:endParaRPr lang="en-US" sz="3060">
                    <a:solidFill>
                      <a:prstClr val="black"/>
                    </a:solidFill>
                    <a:latin typeface="Segoe UI"/>
                  </a:endParaRPr>
                </a:p>
              </p:txBody>
            </p:sp>
            <p:sp>
              <p:nvSpPr>
                <p:cNvPr id="150" name="Freeform 7"/>
                <p:cNvSpPr>
                  <a:spLocks/>
                </p:cNvSpPr>
                <p:nvPr/>
              </p:nvSpPr>
              <p:spPr bwMode="auto">
                <a:xfrm>
                  <a:off x="-4344988" y="-1249362"/>
                  <a:ext cx="450850" cy="1060450"/>
                </a:xfrm>
                <a:custGeom>
                  <a:avLst/>
                  <a:gdLst>
                    <a:gd name="T0" fmla="*/ 120 w 120"/>
                    <a:gd name="T1" fmla="*/ 282 h 282"/>
                    <a:gd name="T2" fmla="*/ 120 w 120"/>
                    <a:gd name="T3" fmla="*/ 0 h 282"/>
                    <a:gd name="T4" fmla="*/ 83 w 120"/>
                    <a:gd name="T5" fmla="*/ 0 h 282"/>
                    <a:gd name="T6" fmla="*/ 45 w 120"/>
                    <a:gd name="T7" fmla="*/ 23 h 282"/>
                    <a:gd name="T8" fmla="*/ 0 w 120"/>
                    <a:gd name="T9" fmla="*/ 41 h 282"/>
                    <a:gd name="T10" fmla="*/ 0 w 120"/>
                    <a:gd name="T11" fmla="*/ 92 h 282"/>
                    <a:gd name="T12" fmla="*/ 17 w 120"/>
                    <a:gd name="T13" fmla="*/ 89 h 282"/>
                    <a:gd name="T14" fmla="*/ 33 w 120"/>
                    <a:gd name="T15" fmla="*/ 84 h 282"/>
                    <a:gd name="T16" fmla="*/ 47 w 120"/>
                    <a:gd name="T17" fmla="*/ 77 h 282"/>
                    <a:gd name="T18" fmla="*/ 59 w 120"/>
                    <a:gd name="T19" fmla="*/ 68 h 282"/>
                    <a:gd name="T20" fmla="*/ 59 w 120"/>
                    <a:gd name="T21" fmla="*/ 282 h 282"/>
                    <a:gd name="T22" fmla="*/ 120 w 120"/>
                    <a:gd name="T23" fmla="*/ 28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0" h="282">
                      <a:moveTo>
                        <a:pt x="120" y="282"/>
                      </a:moveTo>
                      <a:cubicBezTo>
                        <a:pt x="120" y="0"/>
                        <a:pt x="120" y="0"/>
                        <a:pt x="120" y="0"/>
                      </a:cubicBezTo>
                      <a:cubicBezTo>
                        <a:pt x="83" y="0"/>
                        <a:pt x="83" y="0"/>
                        <a:pt x="83" y="0"/>
                      </a:cubicBezTo>
                      <a:cubicBezTo>
                        <a:pt x="72" y="8"/>
                        <a:pt x="59" y="16"/>
                        <a:pt x="45" y="23"/>
                      </a:cubicBezTo>
                      <a:cubicBezTo>
                        <a:pt x="31" y="31"/>
                        <a:pt x="16" y="36"/>
                        <a:pt x="0" y="41"/>
                      </a:cubicBezTo>
                      <a:cubicBezTo>
                        <a:pt x="0" y="92"/>
                        <a:pt x="0" y="92"/>
                        <a:pt x="0" y="92"/>
                      </a:cubicBezTo>
                      <a:cubicBezTo>
                        <a:pt x="6" y="92"/>
                        <a:pt x="11" y="91"/>
                        <a:pt x="17" y="89"/>
                      </a:cubicBezTo>
                      <a:cubicBezTo>
                        <a:pt x="22" y="88"/>
                        <a:pt x="28" y="86"/>
                        <a:pt x="33" y="84"/>
                      </a:cubicBezTo>
                      <a:cubicBezTo>
                        <a:pt x="38" y="82"/>
                        <a:pt x="43" y="79"/>
                        <a:pt x="47" y="77"/>
                      </a:cubicBezTo>
                      <a:cubicBezTo>
                        <a:pt x="52" y="74"/>
                        <a:pt x="56" y="71"/>
                        <a:pt x="59" y="68"/>
                      </a:cubicBezTo>
                      <a:cubicBezTo>
                        <a:pt x="59" y="282"/>
                        <a:pt x="59" y="282"/>
                        <a:pt x="59" y="282"/>
                      </a:cubicBezTo>
                      <a:lnTo>
                        <a:pt x="120" y="2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50971"/>
                  <a:endParaRPr lang="en-US" sz="3060">
                    <a:solidFill>
                      <a:prstClr val="black"/>
                    </a:solidFill>
                    <a:latin typeface="Segoe UI"/>
                  </a:endParaRPr>
                </a:p>
              </p:txBody>
            </p:sp>
            <p:sp>
              <p:nvSpPr>
                <p:cNvPr id="151" name="Freeform 8"/>
                <p:cNvSpPr>
                  <a:spLocks noEditPoints="1"/>
                </p:cNvSpPr>
                <p:nvPr/>
              </p:nvSpPr>
              <p:spPr bwMode="auto">
                <a:xfrm>
                  <a:off x="-4446588" y="-2732087"/>
                  <a:ext cx="755650" cy="1076325"/>
                </a:xfrm>
                <a:custGeom>
                  <a:avLst/>
                  <a:gdLst>
                    <a:gd name="T0" fmla="*/ 104 w 201"/>
                    <a:gd name="T1" fmla="*/ 0 h 286"/>
                    <a:gd name="T2" fmla="*/ 27 w 201"/>
                    <a:gd name="T3" fmla="*/ 38 h 286"/>
                    <a:gd name="T4" fmla="*/ 0 w 201"/>
                    <a:gd name="T5" fmla="*/ 147 h 286"/>
                    <a:gd name="T6" fmla="*/ 99 w 201"/>
                    <a:gd name="T7" fmla="*/ 286 h 286"/>
                    <a:gd name="T8" fmla="*/ 174 w 201"/>
                    <a:gd name="T9" fmla="*/ 249 h 286"/>
                    <a:gd name="T10" fmla="*/ 201 w 201"/>
                    <a:gd name="T11" fmla="*/ 141 h 286"/>
                    <a:gd name="T12" fmla="*/ 104 w 201"/>
                    <a:gd name="T13" fmla="*/ 0 h 286"/>
                    <a:gd name="T14" fmla="*/ 101 w 201"/>
                    <a:gd name="T15" fmla="*/ 239 h 286"/>
                    <a:gd name="T16" fmla="*/ 62 w 201"/>
                    <a:gd name="T17" fmla="*/ 146 h 286"/>
                    <a:gd name="T18" fmla="*/ 101 w 201"/>
                    <a:gd name="T19" fmla="*/ 46 h 286"/>
                    <a:gd name="T20" fmla="*/ 138 w 201"/>
                    <a:gd name="T21" fmla="*/ 143 h 286"/>
                    <a:gd name="T22" fmla="*/ 101 w 201"/>
                    <a:gd name="T23" fmla="*/ 239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1" h="286">
                      <a:moveTo>
                        <a:pt x="104" y="0"/>
                      </a:moveTo>
                      <a:cubicBezTo>
                        <a:pt x="70" y="0"/>
                        <a:pt x="44" y="13"/>
                        <a:pt x="27" y="38"/>
                      </a:cubicBezTo>
                      <a:cubicBezTo>
                        <a:pt x="9" y="63"/>
                        <a:pt x="0" y="99"/>
                        <a:pt x="0" y="147"/>
                      </a:cubicBezTo>
                      <a:cubicBezTo>
                        <a:pt x="0" y="240"/>
                        <a:pt x="33" y="286"/>
                        <a:pt x="99" y="286"/>
                      </a:cubicBezTo>
                      <a:cubicBezTo>
                        <a:pt x="131" y="286"/>
                        <a:pt x="157" y="274"/>
                        <a:pt x="174" y="249"/>
                      </a:cubicBezTo>
                      <a:cubicBezTo>
                        <a:pt x="192" y="224"/>
                        <a:pt x="201" y="188"/>
                        <a:pt x="201" y="141"/>
                      </a:cubicBezTo>
                      <a:cubicBezTo>
                        <a:pt x="201" y="47"/>
                        <a:pt x="168" y="0"/>
                        <a:pt x="104" y="0"/>
                      </a:cubicBezTo>
                      <a:close/>
                      <a:moveTo>
                        <a:pt x="101" y="239"/>
                      </a:moveTo>
                      <a:cubicBezTo>
                        <a:pt x="75" y="239"/>
                        <a:pt x="62" y="208"/>
                        <a:pt x="62" y="146"/>
                      </a:cubicBezTo>
                      <a:cubicBezTo>
                        <a:pt x="62" y="80"/>
                        <a:pt x="75" y="46"/>
                        <a:pt x="101" y="46"/>
                      </a:cubicBezTo>
                      <a:cubicBezTo>
                        <a:pt x="126" y="46"/>
                        <a:pt x="138" y="79"/>
                        <a:pt x="138" y="143"/>
                      </a:cubicBezTo>
                      <a:cubicBezTo>
                        <a:pt x="138" y="207"/>
                        <a:pt x="126" y="239"/>
                        <a:pt x="101" y="2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50971"/>
                  <a:endParaRPr lang="en-US" sz="3060">
                    <a:solidFill>
                      <a:prstClr val="black"/>
                    </a:solidFill>
                    <a:latin typeface="Segoe UI"/>
                  </a:endParaRPr>
                </a:p>
              </p:txBody>
            </p:sp>
            <p:sp>
              <p:nvSpPr>
                <p:cNvPr id="152" name="Freeform 9"/>
                <p:cNvSpPr>
                  <a:spLocks/>
                </p:cNvSpPr>
                <p:nvPr/>
              </p:nvSpPr>
              <p:spPr bwMode="auto">
                <a:xfrm>
                  <a:off x="-1687513" y="-2738437"/>
                  <a:ext cx="447675" cy="1063625"/>
                </a:xfrm>
                <a:custGeom>
                  <a:avLst/>
                  <a:gdLst>
                    <a:gd name="T0" fmla="*/ 32 w 119"/>
                    <a:gd name="T1" fmla="*/ 85 h 283"/>
                    <a:gd name="T2" fmla="*/ 47 w 119"/>
                    <a:gd name="T3" fmla="*/ 77 h 283"/>
                    <a:gd name="T4" fmla="*/ 59 w 119"/>
                    <a:gd name="T5" fmla="*/ 69 h 283"/>
                    <a:gd name="T6" fmla="*/ 59 w 119"/>
                    <a:gd name="T7" fmla="*/ 283 h 283"/>
                    <a:gd name="T8" fmla="*/ 119 w 119"/>
                    <a:gd name="T9" fmla="*/ 283 h 283"/>
                    <a:gd name="T10" fmla="*/ 119 w 119"/>
                    <a:gd name="T11" fmla="*/ 0 h 283"/>
                    <a:gd name="T12" fmla="*/ 82 w 119"/>
                    <a:gd name="T13" fmla="*/ 0 h 283"/>
                    <a:gd name="T14" fmla="*/ 44 w 119"/>
                    <a:gd name="T15" fmla="*/ 24 h 283"/>
                    <a:gd name="T16" fmla="*/ 0 w 119"/>
                    <a:gd name="T17" fmla="*/ 42 h 283"/>
                    <a:gd name="T18" fmla="*/ 0 w 119"/>
                    <a:gd name="T19" fmla="*/ 93 h 283"/>
                    <a:gd name="T20" fmla="*/ 16 w 119"/>
                    <a:gd name="T21" fmla="*/ 90 h 283"/>
                    <a:gd name="T22" fmla="*/ 32 w 119"/>
                    <a:gd name="T23" fmla="*/ 85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9" h="283">
                      <a:moveTo>
                        <a:pt x="32" y="85"/>
                      </a:moveTo>
                      <a:cubicBezTo>
                        <a:pt x="37" y="82"/>
                        <a:pt x="42" y="80"/>
                        <a:pt x="47" y="77"/>
                      </a:cubicBezTo>
                      <a:cubicBezTo>
                        <a:pt x="51" y="75"/>
                        <a:pt x="55" y="72"/>
                        <a:pt x="59" y="69"/>
                      </a:cubicBezTo>
                      <a:cubicBezTo>
                        <a:pt x="59" y="283"/>
                        <a:pt x="59" y="283"/>
                        <a:pt x="59" y="283"/>
                      </a:cubicBezTo>
                      <a:cubicBezTo>
                        <a:pt x="119" y="283"/>
                        <a:pt x="119" y="283"/>
                        <a:pt x="119" y="283"/>
                      </a:cubicBezTo>
                      <a:cubicBezTo>
                        <a:pt x="119" y="0"/>
                        <a:pt x="119" y="0"/>
                        <a:pt x="119" y="0"/>
                      </a:cubicBezTo>
                      <a:cubicBezTo>
                        <a:pt x="82" y="0"/>
                        <a:pt x="82" y="0"/>
                        <a:pt x="82" y="0"/>
                      </a:cubicBezTo>
                      <a:cubicBezTo>
                        <a:pt x="71" y="9"/>
                        <a:pt x="58" y="17"/>
                        <a:pt x="44" y="24"/>
                      </a:cubicBezTo>
                      <a:cubicBezTo>
                        <a:pt x="30" y="31"/>
                        <a:pt x="16" y="37"/>
                        <a:pt x="0" y="42"/>
                      </a:cubicBezTo>
                      <a:cubicBezTo>
                        <a:pt x="0" y="93"/>
                        <a:pt x="0" y="93"/>
                        <a:pt x="0" y="93"/>
                      </a:cubicBezTo>
                      <a:cubicBezTo>
                        <a:pt x="5" y="93"/>
                        <a:pt x="11" y="92"/>
                        <a:pt x="16" y="90"/>
                      </a:cubicBezTo>
                      <a:cubicBezTo>
                        <a:pt x="22" y="89"/>
                        <a:pt x="27" y="87"/>
                        <a:pt x="32" y="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50971"/>
                  <a:endParaRPr lang="en-US" sz="3060">
                    <a:solidFill>
                      <a:prstClr val="black"/>
                    </a:solidFill>
                    <a:latin typeface="Segoe UI"/>
                  </a:endParaRPr>
                </a:p>
              </p:txBody>
            </p:sp>
            <p:sp>
              <p:nvSpPr>
                <p:cNvPr id="153" name="Freeform 10"/>
                <p:cNvSpPr>
                  <a:spLocks noEditPoints="1"/>
                </p:cNvSpPr>
                <p:nvPr/>
              </p:nvSpPr>
              <p:spPr bwMode="auto">
                <a:xfrm>
                  <a:off x="-5364163" y="239713"/>
                  <a:ext cx="752475" cy="1076325"/>
                </a:xfrm>
                <a:custGeom>
                  <a:avLst/>
                  <a:gdLst>
                    <a:gd name="T0" fmla="*/ 104 w 200"/>
                    <a:gd name="T1" fmla="*/ 0 h 286"/>
                    <a:gd name="T2" fmla="*/ 26 w 200"/>
                    <a:gd name="T3" fmla="*/ 38 h 286"/>
                    <a:gd name="T4" fmla="*/ 0 w 200"/>
                    <a:gd name="T5" fmla="*/ 148 h 286"/>
                    <a:gd name="T6" fmla="*/ 98 w 200"/>
                    <a:gd name="T7" fmla="*/ 286 h 286"/>
                    <a:gd name="T8" fmla="*/ 174 w 200"/>
                    <a:gd name="T9" fmla="*/ 249 h 286"/>
                    <a:gd name="T10" fmla="*/ 200 w 200"/>
                    <a:gd name="T11" fmla="*/ 141 h 286"/>
                    <a:gd name="T12" fmla="*/ 104 w 200"/>
                    <a:gd name="T13" fmla="*/ 0 h 286"/>
                    <a:gd name="T14" fmla="*/ 100 w 200"/>
                    <a:gd name="T15" fmla="*/ 240 h 286"/>
                    <a:gd name="T16" fmla="*/ 62 w 200"/>
                    <a:gd name="T17" fmla="*/ 146 h 286"/>
                    <a:gd name="T18" fmla="*/ 101 w 200"/>
                    <a:gd name="T19" fmla="*/ 47 h 286"/>
                    <a:gd name="T20" fmla="*/ 138 w 200"/>
                    <a:gd name="T21" fmla="*/ 143 h 286"/>
                    <a:gd name="T22" fmla="*/ 100 w 200"/>
                    <a:gd name="T23" fmla="*/ 24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0" h="286">
                      <a:moveTo>
                        <a:pt x="104" y="0"/>
                      </a:moveTo>
                      <a:cubicBezTo>
                        <a:pt x="70" y="0"/>
                        <a:pt x="44" y="13"/>
                        <a:pt x="26" y="38"/>
                      </a:cubicBezTo>
                      <a:cubicBezTo>
                        <a:pt x="8" y="63"/>
                        <a:pt x="0" y="100"/>
                        <a:pt x="0" y="148"/>
                      </a:cubicBezTo>
                      <a:cubicBezTo>
                        <a:pt x="0" y="240"/>
                        <a:pt x="32" y="286"/>
                        <a:pt x="98" y="286"/>
                      </a:cubicBezTo>
                      <a:cubicBezTo>
                        <a:pt x="131" y="286"/>
                        <a:pt x="156" y="274"/>
                        <a:pt x="174" y="249"/>
                      </a:cubicBezTo>
                      <a:cubicBezTo>
                        <a:pt x="191" y="224"/>
                        <a:pt x="200" y="188"/>
                        <a:pt x="200" y="141"/>
                      </a:cubicBezTo>
                      <a:cubicBezTo>
                        <a:pt x="200" y="47"/>
                        <a:pt x="168" y="0"/>
                        <a:pt x="104" y="0"/>
                      </a:cubicBezTo>
                      <a:close/>
                      <a:moveTo>
                        <a:pt x="100" y="240"/>
                      </a:moveTo>
                      <a:cubicBezTo>
                        <a:pt x="74" y="240"/>
                        <a:pt x="62" y="209"/>
                        <a:pt x="62" y="146"/>
                      </a:cubicBezTo>
                      <a:cubicBezTo>
                        <a:pt x="62" y="80"/>
                        <a:pt x="75" y="47"/>
                        <a:pt x="101" y="47"/>
                      </a:cubicBezTo>
                      <a:cubicBezTo>
                        <a:pt x="126" y="47"/>
                        <a:pt x="138" y="79"/>
                        <a:pt x="138" y="143"/>
                      </a:cubicBezTo>
                      <a:cubicBezTo>
                        <a:pt x="138" y="208"/>
                        <a:pt x="126" y="240"/>
                        <a:pt x="100" y="2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50971"/>
                  <a:endParaRPr lang="en-US" sz="3060">
                    <a:solidFill>
                      <a:prstClr val="black"/>
                    </a:solidFill>
                    <a:latin typeface="Segoe UI"/>
                  </a:endParaRPr>
                </a:p>
              </p:txBody>
            </p:sp>
            <p:sp>
              <p:nvSpPr>
                <p:cNvPr id="154" name="Freeform 11"/>
                <p:cNvSpPr>
                  <a:spLocks/>
                </p:cNvSpPr>
                <p:nvPr/>
              </p:nvSpPr>
              <p:spPr bwMode="auto">
                <a:xfrm>
                  <a:off x="-3487738" y="-2738437"/>
                  <a:ext cx="447675" cy="1063625"/>
                </a:xfrm>
                <a:custGeom>
                  <a:avLst/>
                  <a:gdLst>
                    <a:gd name="T0" fmla="*/ 32 w 119"/>
                    <a:gd name="T1" fmla="*/ 85 h 283"/>
                    <a:gd name="T2" fmla="*/ 47 w 119"/>
                    <a:gd name="T3" fmla="*/ 77 h 283"/>
                    <a:gd name="T4" fmla="*/ 59 w 119"/>
                    <a:gd name="T5" fmla="*/ 69 h 283"/>
                    <a:gd name="T6" fmla="*/ 59 w 119"/>
                    <a:gd name="T7" fmla="*/ 283 h 283"/>
                    <a:gd name="T8" fmla="*/ 119 w 119"/>
                    <a:gd name="T9" fmla="*/ 283 h 283"/>
                    <a:gd name="T10" fmla="*/ 119 w 119"/>
                    <a:gd name="T11" fmla="*/ 0 h 283"/>
                    <a:gd name="T12" fmla="*/ 83 w 119"/>
                    <a:gd name="T13" fmla="*/ 0 h 283"/>
                    <a:gd name="T14" fmla="*/ 44 w 119"/>
                    <a:gd name="T15" fmla="*/ 24 h 283"/>
                    <a:gd name="T16" fmla="*/ 0 w 119"/>
                    <a:gd name="T17" fmla="*/ 42 h 283"/>
                    <a:gd name="T18" fmla="*/ 0 w 119"/>
                    <a:gd name="T19" fmla="*/ 93 h 283"/>
                    <a:gd name="T20" fmla="*/ 16 w 119"/>
                    <a:gd name="T21" fmla="*/ 90 h 283"/>
                    <a:gd name="T22" fmla="*/ 32 w 119"/>
                    <a:gd name="T23" fmla="*/ 85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9" h="283">
                      <a:moveTo>
                        <a:pt x="32" y="85"/>
                      </a:moveTo>
                      <a:cubicBezTo>
                        <a:pt x="37" y="82"/>
                        <a:pt x="42" y="80"/>
                        <a:pt x="47" y="77"/>
                      </a:cubicBezTo>
                      <a:cubicBezTo>
                        <a:pt x="51" y="75"/>
                        <a:pt x="55" y="72"/>
                        <a:pt x="59" y="69"/>
                      </a:cubicBezTo>
                      <a:cubicBezTo>
                        <a:pt x="59" y="283"/>
                        <a:pt x="59" y="283"/>
                        <a:pt x="59" y="283"/>
                      </a:cubicBezTo>
                      <a:cubicBezTo>
                        <a:pt x="119" y="283"/>
                        <a:pt x="119" y="283"/>
                        <a:pt x="119" y="283"/>
                      </a:cubicBezTo>
                      <a:cubicBezTo>
                        <a:pt x="119" y="0"/>
                        <a:pt x="119" y="0"/>
                        <a:pt x="119" y="0"/>
                      </a:cubicBezTo>
                      <a:cubicBezTo>
                        <a:pt x="83" y="0"/>
                        <a:pt x="83" y="0"/>
                        <a:pt x="83" y="0"/>
                      </a:cubicBezTo>
                      <a:cubicBezTo>
                        <a:pt x="71" y="9"/>
                        <a:pt x="59" y="17"/>
                        <a:pt x="44" y="24"/>
                      </a:cubicBezTo>
                      <a:cubicBezTo>
                        <a:pt x="31" y="31"/>
                        <a:pt x="16" y="37"/>
                        <a:pt x="0" y="42"/>
                      </a:cubicBezTo>
                      <a:cubicBezTo>
                        <a:pt x="0" y="93"/>
                        <a:pt x="0" y="93"/>
                        <a:pt x="0" y="93"/>
                      </a:cubicBezTo>
                      <a:cubicBezTo>
                        <a:pt x="5" y="93"/>
                        <a:pt x="11" y="92"/>
                        <a:pt x="16" y="90"/>
                      </a:cubicBezTo>
                      <a:cubicBezTo>
                        <a:pt x="22" y="89"/>
                        <a:pt x="27" y="87"/>
                        <a:pt x="32" y="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50971"/>
                  <a:endParaRPr lang="en-US" sz="3060">
                    <a:solidFill>
                      <a:prstClr val="black"/>
                    </a:solidFill>
                    <a:latin typeface="Segoe UI"/>
                  </a:endParaRPr>
                </a:p>
              </p:txBody>
            </p:sp>
            <p:sp>
              <p:nvSpPr>
                <p:cNvPr id="155" name="Freeform 13"/>
                <p:cNvSpPr>
                  <a:spLocks/>
                </p:cNvSpPr>
                <p:nvPr/>
              </p:nvSpPr>
              <p:spPr bwMode="auto">
                <a:xfrm>
                  <a:off x="-5262563" y="-2738437"/>
                  <a:ext cx="450850" cy="1063625"/>
                </a:xfrm>
                <a:custGeom>
                  <a:avLst/>
                  <a:gdLst>
                    <a:gd name="T0" fmla="*/ 33 w 120"/>
                    <a:gd name="T1" fmla="*/ 85 h 283"/>
                    <a:gd name="T2" fmla="*/ 47 w 120"/>
                    <a:gd name="T3" fmla="*/ 77 h 283"/>
                    <a:gd name="T4" fmla="*/ 59 w 120"/>
                    <a:gd name="T5" fmla="*/ 69 h 283"/>
                    <a:gd name="T6" fmla="*/ 59 w 120"/>
                    <a:gd name="T7" fmla="*/ 283 h 283"/>
                    <a:gd name="T8" fmla="*/ 120 w 120"/>
                    <a:gd name="T9" fmla="*/ 283 h 283"/>
                    <a:gd name="T10" fmla="*/ 120 w 120"/>
                    <a:gd name="T11" fmla="*/ 0 h 283"/>
                    <a:gd name="T12" fmla="*/ 83 w 120"/>
                    <a:gd name="T13" fmla="*/ 0 h 283"/>
                    <a:gd name="T14" fmla="*/ 45 w 120"/>
                    <a:gd name="T15" fmla="*/ 24 h 283"/>
                    <a:gd name="T16" fmla="*/ 0 w 120"/>
                    <a:gd name="T17" fmla="*/ 42 h 283"/>
                    <a:gd name="T18" fmla="*/ 0 w 120"/>
                    <a:gd name="T19" fmla="*/ 93 h 283"/>
                    <a:gd name="T20" fmla="*/ 17 w 120"/>
                    <a:gd name="T21" fmla="*/ 90 h 283"/>
                    <a:gd name="T22" fmla="*/ 33 w 120"/>
                    <a:gd name="T23" fmla="*/ 85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0" h="283">
                      <a:moveTo>
                        <a:pt x="33" y="85"/>
                      </a:moveTo>
                      <a:cubicBezTo>
                        <a:pt x="38" y="82"/>
                        <a:pt x="43" y="80"/>
                        <a:pt x="47" y="77"/>
                      </a:cubicBezTo>
                      <a:cubicBezTo>
                        <a:pt x="52" y="75"/>
                        <a:pt x="56" y="72"/>
                        <a:pt x="59" y="69"/>
                      </a:cubicBezTo>
                      <a:cubicBezTo>
                        <a:pt x="59" y="283"/>
                        <a:pt x="59" y="283"/>
                        <a:pt x="59" y="283"/>
                      </a:cubicBezTo>
                      <a:cubicBezTo>
                        <a:pt x="120" y="283"/>
                        <a:pt x="120" y="283"/>
                        <a:pt x="120" y="283"/>
                      </a:cubicBezTo>
                      <a:cubicBezTo>
                        <a:pt x="120" y="0"/>
                        <a:pt x="120" y="0"/>
                        <a:pt x="120" y="0"/>
                      </a:cubicBezTo>
                      <a:cubicBezTo>
                        <a:pt x="83" y="0"/>
                        <a:pt x="83" y="0"/>
                        <a:pt x="83" y="0"/>
                      </a:cubicBezTo>
                      <a:cubicBezTo>
                        <a:pt x="72" y="9"/>
                        <a:pt x="59" y="17"/>
                        <a:pt x="45" y="24"/>
                      </a:cubicBezTo>
                      <a:cubicBezTo>
                        <a:pt x="31" y="31"/>
                        <a:pt x="16" y="37"/>
                        <a:pt x="0" y="42"/>
                      </a:cubicBezTo>
                      <a:cubicBezTo>
                        <a:pt x="0" y="93"/>
                        <a:pt x="0" y="93"/>
                        <a:pt x="0" y="93"/>
                      </a:cubicBezTo>
                      <a:cubicBezTo>
                        <a:pt x="6" y="93"/>
                        <a:pt x="11" y="92"/>
                        <a:pt x="17" y="90"/>
                      </a:cubicBezTo>
                      <a:cubicBezTo>
                        <a:pt x="22" y="89"/>
                        <a:pt x="27" y="87"/>
                        <a:pt x="33" y="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50971"/>
                  <a:endParaRPr lang="en-US" sz="3060">
                    <a:solidFill>
                      <a:prstClr val="black"/>
                    </a:solidFill>
                    <a:latin typeface="Segoe UI"/>
                  </a:endParaRPr>
                </a:p>
              </p:txBody>
            </p:sp>
            <p:sp>
              <p:nvSpPr>
                <p:cNvPr id="156" name="Freeform 14"/>
                <p:cNvSpPr>
                  <a:spLocks noEditPoints="1"/>
                </p:cNvSpPr>
                <p:nvPr/>
              </p:nvSpPr>
              <p:spPr bwMode="auto">
                <a:xfrm>
                  <a:off x="-4446588" y="239713"/>
                  <a:ext cx="755650" cy="1076325"/>
                </a:xfrm>
                <a:custGeom>
                  <a:avLst/>
                  <a:gdLst>
                    <a:gd name="T0" fmla="*/ 104 w 201"/>
                    <a:gd name="T1" fmla="*/ 0 h 286"/>
                    <a:gd name="T2" fmla="*/ 27 w 201"/>
                    <a:gd name="T3" fmla="*/ 38 h 286"/>
                    <a:gd name="T4" fmla="*/ 0 w 201"/>
                    <a:gd name="T5" fmla="*/ 148 h 286"/>
                    <a:gd name="T6" fmla="*/ 99 w 201"/>
                    <a:gd name="T7" fmla="*/ 286 h 286"/>
                    <a:gd name="T8" fmla="*/ 174 w 201"/>
                    <a:gd name="T9" fmla="*/ 249 h 286"/>
                    <a:gd name="T10" fmla="*/ 201 w 201"/>
                    <a:gd name="T11" fmla="*/ 141 h 286"/>
                    <a:gd name="T12" fmla="*/ 104 w 201"/>
                    <a:gd name="T13" fmla="*/ 0 h 286"/>
                    <a:gd name="T14" fmla="*/ 101 w 201"/>
                    <a:gd name="T15" fmla="*/ 240 h 286"/>
                    <a:gd name="T16" fmla="*/ 62 w 201"/>
                    <a:gd name="T17" fmla="*/ 146 h 286"/>
                    <a:gd name="T18" fmla="*/ 101 w 201"/>
                    <a:gd name="T19" fmla="*/ 47 h 286"/>
                    <a:gd name="T20" fmla="*/ 138 w 201"/>
                    <a:gd name="T21" fmla="*/ 143 h 286"/>
                    <a:gd name="T22" fmla="*/ 101 w 201"/>
                    <a:gd name="T23" fmla="*/ 24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1" h="286">
                      <a:moveTo>
                        <a:pt x="104" y="0"/>
                      </a:moveTo>
                      <a:cubicBezTo>
                        <a:pt x="70" y="0"/>
                        <a:pt x="44" y="13"/>
                        <a:pt x="27" y="38"/>
                      </a:cubicBezTo>
                      <a:cubicBezTo>
                        <a:pt x="9" y="63"/>
                        <a:pt x="0" y="100"/>
                        <a:pt x="0" y="148"/>
                      </a:cubicBezTo>
                      <a:cubicBezTo>
                        <a:pt x="0" y="240"/>
                        <a:pt x="33" y="286"/>
                        <a:pt x="99" y="286"/>
                      </a:cubicBezTo>
                      <a:cubicBezTo>
                        <a:pt x="131" y="286"/>
                        <a:pt x="157" y="274"/>
                        <a:pt x="174" y="249"/>
                      </a:cubicBezTo>
                      <a:cubicBezTo>
                        <a:pt x="192" y="224"/>
                        <a:pt x="201" y="188"/>
                        <a:pt x="201" y="141"/>
                      </a:cubicBezTo>
                      <a:cubicBezTo>
                        <a:pt x="201" y="47"/>
                        <a:pt x="168" y="0"/>
                        <a:pt x="104" y="0"/>
                      </a:cubicBezTo>
                      <a:close/>
                      <a:moveTo>
                        <a:pt x="101" y="240"/>
                      </a:moveTo>
                      <a:cubicBezTo>
                        <a:pt x="75" y="240"/>
                        <a:pt x="62" y="209"/>
                        <a:pt x="62" y="146"/>
                      </a:cubicBezTo>
                      <a:cubicBezTo>
                        <a:pt x="62" y="80"/>
                        <a:pt x="75" y="47"/>
                        <a:pt x="101" y="47"/>
                      </a:cubicBezTo>
                      <a:cubicBezTo>
                        <a:pt x="126" y="47"/>
                        <a:pt x="138" y="79"/>
                        <a:pt x="138" y="143"/>
                      </a:cubicBezTo>
                      <a:cubicBezTo>
                        <a:pt x="138" y="208"/>
                        <a:pt x="126" y="240"/>
                        <a:pt x="101" y="2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50971"/>
                  <a:endParaRPr lang="en-US" sz="3060">
                    <a:solidFill>
                      <a:prstClr val="black"/>
                    </a:solidFill>
                    <a:latin typeface="Segoe UI"/>
                  </a:endParaRPr>
                </a:p>
              </p:txBody>
            </p:sp>
            <p:sp>
              <p:nvSpPr>
                <p:cNvPr id="157" name="Freeform 15"/>
                <p:cNvSpPr>
                  <a:spLocks/>
                </p:cNvSpPr>
                <p:nvPr/>
              </p:nvSpPr>
              <p:spPr bwMode="auto">
                <a:xfrm>
                  <a:off x="-2608263" y="-1249362"/>
                  <a:ext cx="450850" cy="1060450"/>
                </a:xfrm>
                <a:custGeom>
                  <a:avLst/>
                  <a:gdLst>
                    <a:gd name="T0" fmla="*/ 120 w 120"/>
                    <a:gd name="T1" fmla="*/ 282 h 282"/>
                    <a:gd name="T2" fmla="*/ 120 w 120"/>
                    <a:gd name="T3" fmla="*/ 0 h 282"/>
                    <a:gd name="T4" fmla="*/ 83 w 120"/>
                    <a:gd name="T5" fmla="*/ 0 h 282"/>
                    <a:gd name="T6" fmla="*/ 45 w 120"/>
                    <a:gd name="T7" fmla="*/ 23 h 282"/>
                    <a:gd name="T8" fmla="*/ 0 w 120"/>
                    <a:gd name="T9" fmla="*/ 41 h 282"/>
                    <a:gd name="T10" fmla="*/ 0 w 120"/>
                    <a:gd name="T11" fmla="*/ 92 h 282"/>
                    <a:gd name="T12" fmla="*/ 17 w 120"/>
                    <a:gd name="T13" fmla="*/ 89 h 282"/>
                    <a:gd name="T14" fmla="*/ 33 w 120"/>
                    <a:gd name="T15" fmla="*/ 84 h 282"/>
                    <a:gd name="T16" fmla="*/ 47 w 120"/>
                    <a:gd name="T17" fmla="*/ 77 h 282"/>
                    <a:gd name="T18" fmla="*/ 59 w 120"/>
                    <a:gd name="T19" fmla="*/ 68 h 282"/>
                    <a:gd name="T20" fmla="*/ 59 w 120"/>
                    <a:gd name="T21" fmla="*/ 282 h 282"/>
                    <a:gd name="T22" fmla="*/ 120 w 120"/>
                    <a:gd name="T23" fmla="*/ 28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0" h="282">
                      <a:moveTo>
                        <a:pt x="120" y="282"/>
                      </a:moveTo>
                      <a:cubicBezTo>
                        <a:pt x="120" y="0"/>
                        <a:pt x="120" y="0"/>
                        <a:pt x="120" y="0"/>
                      </a:cubicBezTo>
                      <a:cubicBezTo>
                        <a:pt x="83" y="0"/>
                        <a:pt x="83" y="0"/>
                        <a:pt x="83" y="0"/>
                      </a:cubicBezTo>
                      <a:cubicBezTo>
                        <a:pt x="72" y="8"/>
                        <a:pt x="59" y="16"/>
                        <a:pt x="45" y="23"/>
                      </a:cubicBezTo>
                      <a:cubicBezTo>
                        <a:pt x="31" y="31"/>
                        <a:pt x="16" y="36"/>
                        <a:pt x="0" y="41"/>
                      </a:cubicBezTo>
                      <a:cubicBezTo>
                        <a:pt x="0" y="92"/>
                        <a:pt x="0" y="92"/>
                        <a:pt x="0" y="92"/>
                      </a:cubicBezTo>
                      <a:cubicBezTo>
                        <a:pt x="6" y="92"/>
                        <a:pt x="11" y="91"/>
                        <a:pt x="17" y="89"/>
                      </a:cubicBezTo>
                      <a:cubicBezTo>
                        <a:pt x="22" y="88"/>
                        <a:pt x="28" y="86"/>
                        <a:pt x="33" y="84"/>
                      </a:cubicBezTo>
                      <a:cubicBezTo>
                        <a:pt x="38" y="82"/>
                        <a:pt x="43" y="79"/>
                        <a:pt x="47" y="77"/>
                      </a:cubicBezTo>
                      <a:cubicBezTo>
                        <a:pt x="52" y="74"/>
                        <a:pt x="56" y="71"/>
                        <a:pt x="59" y="68"/>
                      </a:cubicBezTo>
                      <a:cubicBezTo>
                        <a:pt x="59" y="282"/>
                        <a:pt x="59" y="282"/>
                        <a:pt x="59" y="282"/>
                      </a:cubicBezTo>
                      <a:lnTo>
                        <a:pt x="120" y="2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50971"/>
                  <a:endParaRPr lang="en-US" sz="3060">
                    <a:solidFill>
                      <a:prstClr val="black"/>
                    </a:solidFill>
                    <a:latin typeface="Segoe UI"/>
                  </a:endParaRPr>
                </a:p>
              </p:txBody>
            </p:sp>
            <p:sp>
              <p:nvSpPr>
                <p:cNvPr id="158" name="Freeform 16"/>
                <p:cNvSpPr>
                  <a:spLocks noEditPoints="1"/>
                </p:cNvSpPr>
                <p:nvPr/>
              </p:nvSpPr>
              <p:spPr bwMode="auto">
                <a:xfrm>
                  <a:off x="-2709863" y="239713"/>
                  <a:ext cx="755650" cy="1076325"/>
                </a:xfrm>
                <a:custGeom>
                  <a:avLst/>
                  <a:gdLst>
                    <a:gd name="T0" fmla="*/ 104 w 201"/>
                    <a:gd name="T1" fmla="*/ 0 h 286"/>
                    <a:gd name="T2" fmla="*/ 27 w 201"/>
                    <a:gd name="T3" fmla="*/ 38 h 286"/>
                    <a:gd name="T4" fmla="*/ 0 w 201"/>
                    <a:gd name="T5" fmla="*/ 148 h 286"/>
                    <a:gd name="T6" fmla="*/ 99 w 201"/>
                    <a:gd name="T7" fmla="*/ 286 h 286"/>
                    <a:gd name="T8" fmla="*/ 174 w 201"/>
                    <a:gd name="T9" fmla="*/ 249 h 286"/>
                    <a:gd name="T10" fmla="*/ 201 w 201"/>
                    <a:gd name="T11" fmla="*/ 141 h 286"/>
                    <a:gd name="T12" fmla="*/ 104 w 201"/>
                    <a:gd name="T13" fmla="*/ 0 h 286"/>
                    <a:gd name="T14" fmla="*/ 100 w 201"/>
                    <a:gd name="T15" fmla="*/ 240 h 286"/>
                    <a:gd name="T16" fmla="*/ 62 w 201"/>
                    <a:gd name="T17" fmla="*/ 146 h 286"/>
                    <a:gd name="T18" fmla="*/ 101 w 201"/>
                    <a:gd name="T19" fmla="*/ 47 h 286"/>
                    <a:gd name="T20" fmla="*/ 138 w 201"/>
                    <a:gd name="T21" fmla="*/ 143 h 286"/>
                    <a:gd name="T22" fmla="*/ 100 w 201"/>
                    <a:gd name="T23" fmla="*/ 24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1" h="286">
                      <a:moveTo>
                        <a:pt x="104" y="0"/>
                      </a:moveTo>
                      <a:cubicBezTo>
                        <a:pt x="70" y="0"/>
                        <a:pt x="44" y="13"/>
                        <a:pt x="27" y="38"/>
                      </a:cubicBezTo>
                      <a:cubicBezTo>
                        <a:pt x="9" y="63"/>
                        <a:pt x="0" y="100"/>
                        <a:pt x="0" y="148"/>
                      </a:cubicBezTo>
                      <a:cubicBezTo>
                        <a:pt x="0" y="240"/>
                        <a:pt x="33" y="286"/>
                        <a:pt x="99" y="286"/>
                      </a:cubicBezTo>
                      <a:cubicBezTo>
                        <a:pt x="131" y="286"/>
                        <a:pt x="157" y="274"/>
                        <a:pt x="174" y="249"/>
                      </a:cubicBezTo>
                      <a:cubicBezTo>
                        <a:pt x="192" y="224"/>
                        <a:pt x="201" y="188"/>
                        <a:pt x="201" y="141"/>
                      </a:cubicBezTo>
                      <a:cubicBezTo>
                        <a:pt x="201" y="47"/>
                        <a:pt x="168" y="0"/>
                        <a:pt x="104" y="0"/>
                      </a:cubicBezTo>
                      <a:close/>
                      <a:moveTo>
                        <a:pt x="100" y="240"/>
                      </a:moveTo>
                      <a:cubicBezTo>
                        <a:pt x="75" y="240"/>
                        <a:pt x="62" y="209"/>
                        <a:pt x="62" y="146"/>
                      </a:cubicBezTo>
                      <a:cubicBezTo>
                        <a:pt x="62" y="80"/>
                        <a:pt x="75" y="47"/>
                        <a:pt x="101" y="47"/>
                      </a:cubicBezTo>
                      <a:cubicBezTo>
                        <a:pt x="126" y="47"/>
                        <a:pt x="138" y="79"/>
                        <a:pt x="138" y="143"/>
                      </a:cubicBezTo>
                      <a:cubicBezTo>
                        <a:pt x="138" y="208"/>
                        <a:pt x="126" y="240"/>
                        <a:pt x="100" y="2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50971"/>
                  <a:endParaRPr lang="en-US" sz="3060">
                    <a:solidFill>
                      <a:prstClr val="black"/>
                    </a:solidFill>
                    <a:latin typeface="Segoe UI"/>
                  </a:endParaRPr>
                </a:p>
              </p:txBody>
            </p:sp>
            <p:sp>
              <p:nvSpPr>
                <p:cNvPr id="159" name="Freeform 17"/>
                <p:cNvSpPr>
                  <a:spLocks noEditPoints="1"/>
                </p:cNvSpPr>
                <p:nvPr/>
              </p:nvSpPr>
              <p:spPr bwMode="auto">
                <a:xfrm>
                  <a:off x="-2709863" y="-2732087"/>
                  <a:ext cx="755650" cy="1076325"/>
                </a:xfrm>
                <a:custGeom>
                  <a:avLst/>
                  <a:gdLst>
                    <a:gd name="T0" fmla="*/ 104 w 201"/>
                    <a:gd name="T1" fmla="*/ 0 h 286"/>
                    <a:gd name="T2" fmla="*/ 27 w 201"/>
                    <a:gd name="T3" fmla="*/ 38 h 286"/>
                    <a:gd name="T4" fmla="*/ 0 w 201"/>
                    <a:gd name="T5" fmla="*/ 147 h 286"/>
                    <a:gd name="T6" fmla="*/ 99 w 201"/>
                    <a:gd name="T7" fmla="*/ 286 h 286"/>
                    <a:gd name="T8" fmla="*/ 174 w 201"/>
                    <a:gd name="T9" fmla="*/ 249 h 286"/>
                    <a:gd name="T10" fmla="*/ 201 w 201"/>
                    <a:gd name="T11" fmla="*/ 141 h 286"/>
                    <a:gd name="T12" fmla="*/ 104 w 201"/>
                    <a:gd name="T13" fmla="*/ 0 h 286"/>
                    <a:gd name="T14" fmla="*/ 100 w 201"/>
                    <a:gd name="T15" fmla="*/ 239 h 286"/>
                    <a:gd name="T16" fmla="*/ 62 w 201"/>
                    <a:gd name="T17" fmla="*/ 146 h 286"/>
                    <a:gd name="T18" fmla="*/ 101 w 201"/>
                    <a:gd name="T19" fmla="*/ 46 h 286"/>
                    <a:gd name="T20" fmla="*/ 138 w 201"/>
                    <a:gd name="T21" fmla="*/ 143 h 286"/>
                    <a:gd name="T22" fmla="*/ 100 w 201"/>
                    <a:gd name="T23" fmla="*/ 239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1" h="286">
                      <a:moveTo>
                        <a:pt x="104" y="0"/>
                      </a:moveTo>
                      <a:cubicBezTo>
                        <a:pt x="70" y="0"/>
                        <a:pt x="44" y="13"/>
                        <a:pt x="27" y="38"/>
                      </a:cubicBezTo>
                      <a:cubicBezTo>
                        <a:pt x="9" y="63"/>
                        <a:pt x="0" y="99"/>
                        <a:pt x="0" y="147"/>
                      </a:cubicBezTo>
                      <a:cubicBezTo>
                        <a:pt x="0" y="240"/>
                        <a:pt x="33" y="286"/>
                        <a:pt x="99" y="286"/>
                      </a:cubicBezTo>
                      <a:cubicBezTo>
                        <a:pt x="131" y="286"/>
                        <a:pt x="157" y="274"/>
                        <a:pt x="174" y="249"/>
                      </a:cubicBezTo>
                      <a:cubicBezTo>
                        <a:pt x="192" y="224"/>
                        <a:pt x="201" y="188"/>
                        <a:pt x="201" y="141"/>
                      </a:cubicBezTo>
                      <a:cubicBezTo>
                        <a:pt x="201" y="47"/>
                        <a:pt x="168" y="0"/>
                        <a:pt x="104" y="0"/>
                      </a:cubicBezTo>
                      <a:close/>
                      <a:moveTo>
                        <a:pt x="100" y="239"/>
                      </a:moveTo>
                      <a:cubicBezTo>
                        <a:pt x="75" y="239"/>
                        <a:pt x="62" y="208"/>
                        <a:pt x="62" y="146"/>
                      </a:cubicBezTo>
                      <a:cubicBezTo>
                        <a:pt x="62" y="80"/>
                        <a:pt x="75" y="46"/>
                        <a:pt x="101" y="46"/>
                      </a:cubicBezTo>
                      <a:cubicBezTo>
                        <a:pt x="126" y="46"/>
                        <a:pt x="138" y="79"/>
                        <a:pt x="138" y="143"/>
                      </a:cubicBezTo>
                      <a:cubicBezTo>
                        <a:pt x="138" y="207"/>
                        <a:pt x="126" y="239"/>
                        <a:pt x="100" y="2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50971"/>
                  <a:endParaRPr lang="en-US" sz="3060">
                    <a:solidFill>
                      <a:prstClr val="black"/>
                    </a:solidFill>
                    <a:latin typeface="Segoe UI"/>
                  </a:endParaRPr>
                </a:p>
              </p:txBody>
            </p:sp>
            <p:sp>
              <p:nvSpPr>
                <p:cNvPr id="160" name="Freeform 18"/>
                <p:cNvSpPr>
                  <a:spLocks noEditPoints="1"/>
                </p:cNvSpPr>
                <p:nvPr/>
              </p:nvSpPr>
              <p:spPr bwMode="auto">
                <a:xfrm>
                  <a:off x="-3592513" y="-1246187"/>
                  <a:ext cx="755650" cy="1076325"/>
                </a:xfrm>
                <a:custGeom>
                  <a:avLst/>
                  <a:gdLst>
                    <a:gd name="T0" fmla="*/ 104 w 201"/>
                    <a:gd name="T1" fmla="*/ 0 h 286"/>
                    <a:gd name="T2" fmla="*/ 27 w 201"/>
                    <a:gd name="T3" fmla="*/ 38 h 286"/>
                    <a:gd name="T4" fmla="*/ 0 w 201"/>
                    <a:gd name="T5" fmla="*/ 148 h 286"/>
                    <a:gd name="T6" fmla="*/ 99 w 201"/>
                    <a:gd name="T7" fmla="*/ 286 h 286"/>
                    <a:gd name="T8" fmla="*/ 175 w 201"/>
                    <a:gd name="T9" fmla="*/ 249 h 286"/>
                    <a:gd name="T10" fmla="*/ 201 w 201"/>
                    <a:gd name="T11" fmla="*/ 141 h 286"/>
                    <a:gd name="T12" fmla="*/ 104 w 201"/>
                    <a:gd name="T13" fmla="*/ 0 h 286"/>
                    <a:gd name="T14" fmla="*/ 101 w 201"/>
                    <a:gd name="T15" fmla="*/ 240 h 286"/>
                    <a:gd name="T16" fmla="*/ 62 w 201"/>
                    <a:gd name="T17" fmla="*/ 146 h 286"/>
                    <a:gd name="T18" fmla="*/ 102 w 201"/>
                    <a:gd name="T19" fmla="*/ 47 h 286"/>
                    <a:gd name="T20" fmla="*/ 139 w 201"/>
                    <a:gd name="T21" fmla="*/ 143 h 286"/>
                    <a:gd name="T22" fmla="*/ 101 w 201"/>
                    <a:gd name="T23" fmla="*/ 24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1" h="286">
                      <a:moveTo>
                        <a:pt x="104" y="0"/>
                      </a:moveTo>
                      <a:cubicBezTo>
                        <a:pt x="71" y="0"/>
                        <a:pt x="45" y="13"/>
                        <a:pt x="27" y="38"/>
                      </a:cubicBezTo>
                      <a:cubicBezTo>
                        <a:pt x="9" y="63"/>
                        <a:pt x="0" y="100"/>
                        <a:pt x="0" y="148"/>
                      </a:cubicBezTo>
                      <a:cubicBezTo>
                        <a:pt x="0" y="240"/>
                        <a:pt x="33" y="286"/>
                        <a:pt x="99" y="286"/>
                      </a:cubicBezTo>
                      <a:cubicBezTo>
                        <a:pt x="132" y="286"/>
                        <a:pt x="157" y="274"/>
                        <a:pt x="175" y="249"/>
                      </a:cubicBezTo>
                      <a:cubicBezTo>
                        <a:pt x="192" y="224"/>
                        <a:pt x="201" y="188"/>
                        <a:pt x="201" y="141"/>
                      </a:cubicBezTo>
                      <a:cubicBezTo>
                        <a:pt x="201" y="47"/>
                        <a:pt x="169" y="0"/>
                        <a:pt x="104" y="0"/>
                      </a:cubicBezTo>
                      <a:close/>
                      <a:moveTo>
                        <a:pt x="101" y="240"/>
                      </a:moveTo>
                      <a:cubicBezTo>
                        <a:pt x="75" y="240"/>
                        <a:pt x="62" y="208"/>
                        <a:pt x="62" y="146"/>
                      </a:cubicBezTo>
                      <a:cubicBezTo>
                        <a:pt x="62" y="80"/>
                        <a:pt x="75" y="47"/>
                        <a:pt x="102" y="47"/>
                      </a:cubicBezTo>
                      <a:cubicBezTo>
                        <a:pt x="126" y="47"/>
                        <a:pt x="139" y="79"/>
                        <a:pt x="139" y="143"/>
                      </a:cubicBezTo>
                      <a:cubicBezTo>
                        <a:pt x="139" y="207"/>
                        <a:pt x="126" y="240"/>
                        <a:pt x="101" y="2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50971"/>
                  <a:endParaRPr lang="en-US" sz="3060">
                    <a:solidFill>
                      <a:prstClr val="black"/>
                    </a:solidFill>
                    <a:latin typeface="Segoe UI"/>
                  </a:endParaRPr>
                </a:p>
              </p:txBody>
            </p:sp>
            <p:sp>
              <p:nvSpPr>
                <p:cNvPr id="161" name="Freeform 19"/>
                <p:cNvSpPr>
                  <a:spLocks noEditPoints="1"/>
                </p:cNvSpPr>
                <p:nvPr/>
              </p:nvSpPr>
              <p:spPr bwMode="auto">
                <a:xfrm>
                  <a:off x="-1792288" y="239713"/>
                  <a:ext cx="755650" cy="1076325"/>
                </a:xfrm>
                <a:custGeom>
                  <a:avLst/>
                  <a:gdLst>
                    <a:gd name="T0" fmla="*/ 104 w 201"/>
                    <a:gd name="T1" fmla="*/ 0 h 286"/>
                    <a:gd name="T2" fmla="*/ 27 w 201"/>
                    <a:gd name="T3" fmla="*/ 38 h 286"/>
                    <a:gd name="T4" fmla="*/ 0 w 201"/>
                    <a:gd name="T5" fmla="*/ 148 h 286"/>
                    <a:gd name="T6" fmla="*/ 99 w 201"/>
                    <a:gd name="T7" fmla="*/ 286 h 286"/>
                    <a:gd name="T8" fmla="*/ 174 w 201"/>
                    <a:gd name="T9" fmla="*/ 249 h 286"/>
                    <a:gd name="T10" fmla="*/ 201 w 201"/>
                    <a:gd name="T11" fmla="*/ 141 h 286"/>
                    <a:gd name="T12" fmla="*/ 104 w 201"/>
                    <a:gd name="T13" fmla="*/ 0 h 286"/>
                    <a:gd name="T14" fmla="*/ 101 w 201"/>
                    <a:gd name="T15" fmla="*/ 240 h 286"/>
                    <a:gd name="T16" fmla="*/ 62 w 201"/>
                    <a:gd name="T17" fmla="*/ 146 h 286"/>
                    <a:gd name="T18" fmla="*/ 102 w 201"/>
                    <a:gd name="T19" fmla="*/ 47 h 286"/>
                    <a:gd name="T20" fmla="*/ 139 w 201"/>
                    <a:gd name="T21" fmla="*/ 143 h 286"/>
                    <a:gd name="T22" fmla="*/ 101 w 201"/>
                    <a:gd name="T23" fmla="*/ 24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1" h="286">
                      <a:moveTo>
                        <a:pt x="104" y="0"/>
                      </a:moveTo>
                      <a:cubicBezTo>
                        <a:pt x="70" y="0"/>
                        <a:pt x="45" y="13"/>
                        <a:pt x="27" y="38"/>
                      </a:cubicBezTo>
                      <a:cubicBezTo>
                        <a:pt x="9" y="63"/>
                        <a:pt x="0" y="100"/>
                        <a:pt x="0" y="148"/>
                      </a:cubicBezTo>
                      <a:cubicBezTo>
                        <a:pt x="0" y="240"/>
                        <a:pt x="33" y="286"/>
                        <a:pt x="99" y="286"/>
                      </a:cubicBezTo>
                      <a:cubicBezTo>
                        <a:pt x="132" y="286"/>
                        <a:pt x="157" y="274"/>
                        <a:pt x="174" y="249"/>
                      </a:cubicBezTo>
                      <a:cubicBezTo>
                        <a:pt x="192" y="224"/>
                        <a:pt x="201" y="188"/>
                        <a:pt x="201" y="141"/>
                      </a:cubicBezTo>
                      <a:cubicBezTo>
                        <a:pt x="201" y="47"/>
                        <a:pt x="169" y="0"/>
                        <a:pt x="104" y="0"/>
                      </a:cubicBezTo>
                      <a:close/>
                      <a:moveTo>
                        <a:pt x="101" y="240"/>
                      </a:moveTo>
                      <a:cubicBezTo>
                        <a:pt x="75" y="240"/>
                        <a:pt x="62" y="209"/>
                        <a:pt x="62" y="146"/>
                      </a:cubicBezTo>
                      <a:cubicBezTo>
                        <a:pt x="62" y="80"/>
                        <a:pt x="75" y="47"/>
                        <a:pt x="102" y="47"/>
                      </a:cubicBezTo>
                      <a:cubicBezTo>
                        <a:pt x="126" y="47"/>
                        <a:pt x="139" y="79"/>
                        <a:pt x="139" y="143"/>
                      </a:cubicBezTo>
                      <a:cubicBezTo>
                        <a:pt x="139" y="208"/>
                        <a:pt x="126" y="240"/>
                        <a:pt x="101" y="2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50971"/>
                  <a:endParaRPr lang="en-US" sz="3060">
                    <a:solidFill>
                      <a:prstClr val="black"/>
                    </a:solidFill>
                    <a:latin typeface="Segoe UI"/>
                  </a:endParaRPr>
                </a:p>
              </p:txBody>
            </p:sp>
          </p:grpSp>
          <p:pic>
            <p:nvPicPr>
              <p:cNvPr id="115" name="Picture 1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90114" y="5101502"/>
                <a:ext cx="646710" cy="646710"/>
              </a:xfrm>
              <a:prstGeom prst="rect">
                <a:avLst/>
              </a:prstGeom>
            </p:spPr>
          </p:pic>
          <p:grpSp>
            <p:nvGrpSpPr>
              <p:cNvPr id="116" name="Group 115"/>
              <p:cNvGrpSpPr/>
              <p:nvPr/>
            </p:nvGrpSpPr>
            <p:grpSpPr>
              <a:xfrm>
                <a:off x="313191" y="4106750"/>
                <a:ext cx="1392869" cy="1707360"/>
                <a:chOff x="313191" y="4732388"/>
                <a:chExt cx="1392869" cy="1707360"/>
              </a:xfrm>
            </p:grpSpPr>
            <p:grpSp>
              <p:nvGrpSpPr>
                <p:cNvPr id="133" name="Group 132"/>
                <p:cNvGrpSpPr>
                  <a:grpSpLocks noChangeAspect="1"/>
                </p:cNvGrpSpPr>
                <p:nvPr/>
              </p:nvGrpSpPr>
              <p:grpSpPr>
                <a:xfrm>
                  <a:off x="791659" y="4732388"/>
                  <a:ext cx="914401" cy="1187440"/>
                  <a:chOff x="1644407" y="5115540"/>
                  <a:chExt cx="822960" cy="1068695"/>
                </a:xfrm>
              </p:grpSpPr>
              <p:sp>
                <p:nvSpPr>
                  <p:cNvPr id="144" name="Rectangle 143"/>
                  <p:cNvSpPr/>
                  <p:nvPr/>
                </p:nvSpPr>
                <p:spPr bwMode="auto">
                  <a:xfrm>
                    <a:off x="1660881" y="5191639"/>
                    <a:ext cx="790012" cy="90757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marL="342866" indent="-342866" algn="ctr" defTabSz="932379">
                      <a:lnSpc>
                        <a:spcPct val="90000"/>
                      </a:lnSpc>
                      <a:buFont typeface="Wingdings 3" panose="05040102010807070707" pitchFamily="18" charset="2"/>
                      <a:buChar char="Æ"/>
                    </a:pPr>
                    <a:endParaRPr lang="en-US" sz="2000" b="1" err="1">
                      <a:solidFill>
                        <a:srgbClr val="FFFFFF"/>
                      </a:solidFill>
                      <a:latin typeface="Segoe UI Light"/>
                      <a:ea typeface="Segoe UI" pitchFamily="34" charset="0"/>
                      <a:cs typeface="Segoe UI" pitchFamily="34" charset="0"/>
                    </a:endParaRPr>
                  </a:p>
                </p:txBody>
              </p:sp>
              <p:grpSp>
                <p:nvGrpSpPr>
                  <p:cNvPr id="145" name="Group 144"/>
                  <p:cNvGrpSpPr/>
                  <p:nvPr/>
                </p:nvGrpSpPr>
                <p:grpSpPr>
                  <a:xfrm>
                    <a:off x="1644407" y="5115540"/>
                    <a:ext cx="822960" cy="1068695"/>
                    <a:chOff x="961359" y="2483721"/>
                    <a:chExt cx="822960" cy="1068695"/>
                  </a:xfrm>
                </p:grpSpPr>
                <p:sp>
                  <p:nvSpPr>
                    <p:cNvPr id="146" name="Oval 145"/>
                    <p:cNvSpPr>
                      <a:spLocks noChangeArrowheads="1"/>
                    </p:cNvSpPr>
                    <p:nvPr/>
                  </p:nvSpPr>
                  <p:spPr bwMode="auto">
                    <a:xfrm>
                      <a:off x="975436" y="2483721"/>
                      <a:ext cx="794803" cy="151025"/>
                    </a:xfrm>
                    <a:prstGeom prst="ellipse">
                      <a:avLst/>
                    </a:prstGeom>
                    <a:solidFill>
                      <a:schemeClr val="accent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5" tIns="45707" rIns="91415" bIns="45707" numCol="1" anchor="t" anchorCtr="0" compatLnSpc="1">
                      <a:prstTxWarp prst="textNoShape">
                        <a:avLst/>
                      </a:prstTxWarp>
                    </a:bodyPr>
                    <a:lstStyle/>
                    <a:p>
                      <a:pPr defTabSz="932504">
                        <a:defRPr/>
                      </a:pPr>
                      <a:endParaRPr lang="en-US" kern="0">
                        <a:solidFill>
                          <a:srgbClr val="FFFFFF"/>
                        </a:solidFill>
                        <a:latin typeface="Segoe UI"/>
                      </a:endParaRPr>
                    </a:p>
                  </p:txBody>
                </p:sp>
                <p:sp>
                  <p:nvSpPr>
                    <p:cNvPr id="147" name="Freeform 123"/>
                    <p:cNvSpPr>
                      <a:spLocks noEditPoints="1"/>
                    </p:cNvSpPr>
                    <p:nvPr/>
                  </p:nvSpPr>
                  <p:spPr bwMode="auto">
                    <a:xfrm>
                      <a:off x="961359" y="2588673"/>
                      <a:ext cx="822960" cy="963743"/>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5" tIns="45707" rIns="91415" bIns="45707" numCol="1" anchor="t" anchorCtr="0" compatLnSpc="1">
                      <a:prstTxWarp prst="textNoShape">
                        <a:avLst/>
                      </a:prstTxWarp>
                    </a:bodyPr>
                    <a:lstStyle/>
                    <a:p>
                      <a:pPr defTabSz="932504">
                        <a:defRPr/>
                      </a:pPr>
                      <a:endParaRPr lang="en-US" kern="0">
                        <a:solidFill>
                          <a:srgbClr val="FFFFFF"/>
                        </a:solidFill>
                        <a:latin typeface="Segoe UI"/>
                      </a:endParaRPr>
                    </a:p>
                  </p:txBody>
                </p:sp>
              </p:grpSp>
            </p:grpSp>
            <p:grpSp>
              <p:nvGrpSpPr>
                <p:cNvPr id="134" name="Group 133"/>
                <p:cNvGrpSpPr>
                  <a:grpSpLocks noChangeAspect="1"/>
                </p:cNvGrpSpPr>
                <p:nvPr/>
              </p:nvGrpSpPr>
              <p:grpSpPr>
                <a:xfrm>
                  <a:off x="552425" y="4994175"/>
                  <a:ext cx="914401" cy="1183785"/>
                  <a:chOff x="1645666" y="5118829"/>
                  <a:chExt cx="822960" cy="1065406"/>
                </a:xfrm>
              </p:grpSpPr>
              <p:sp>
                <p:nvSpPr>
                  <p:cNvPr id="140" name="Rectangle 139"/>
                  <p:cNvSpPr/>
                  <p:nvPr/>
                </p:nvSpPr>
                <p:spPr bwMode="auto">
                  <a:xfrm>
                    <a:off x="1651311" y="5191641"/>
                    <a:ext cx="790012" cy="90757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marL="342866" indent="-342866" algn="ctr" defTabSz="932379">
                      <a:lnSpc>
                        <a:spcPct val="90000"/>
                      </a:lnSpc>
                      <a:buFont typeface="Wingdings 3" panose="05040102010807070707" pitchFamily="18" charset="2"/>
                      <a:buChar char="Æ"/>
                    </a:pPr>
                    <a:endParaRPr lang="en-US" sz="2000" b="1" err="1">
                      <a:solidFill>
                        <a:srgbClr val="FFFFFF"/>
                      </a:solidFill>
                      <a:latin typeface="Segoe UI Light"/>
                      <a:ea typeface="Segoe UI" pitchFamily="34" charset="0"/>
                      <a:cs typeface="Segoe UI" pitchFamily="34" charset="0"/>
                    </a:endParaRPr>
                  </a:p>
                </p:txBody>
              </p:sp>
              <p:grpSp>
                <p:nvGrpSpPr>
                  <p:cNvPr id="141" name="Group 140"/>
                  <p:cNvGrpSpPr/>
                  <p:nvPr/>
                </p:nvGrpSpPr>
                <p:grpSpPr>
                  <a:xfrm>
                    <a:off x="1645666" y="5118829"/>
                    <a:ext cx="822960" cy="1065406"/>
                    <a:chOff x="962618" y="2487010"/>
                    <a:chExt cx="822960" cy="1065406"/>
                  </a:xfrm>
                </p:grpSpPr>
                <p:sp>
                  <p:nvSpPr>
                    <p:cNvPr id="142" name="Oval 141"/>
                    <p:cNvSpPr>
                      <a:spLocks noChangeArrowheads="1"/>
                    </p:cNvSpPr>
                    <p:nvPr/>
                  </p:nvSpPr>
                  <p:spPr bwMode="auto">
                    <a:xfrm>
                      <a:off x="976696" y="2487010"/>
                      <a:ext cx="794803" cy="151025"/>
                    </a:xfrm>
                    <a:prstGeom prst="ellipse">
                      <a:avLst/>
                    </a:prstGeom>
                    <a:solidFill>
                      <a:schemeClr val="accent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5" tIns="45707" rIns="91415" bIns="45707" numCol="1" anchor="t" anchorCtr="0" compatLnSpc="1">
                      <a:prstTxWarp prst="textNoShape">
                        <a:avLst/>
                      </a:prstTxWarp>
                    </a:bodyPr>
                    <a:lstStyle/>
                    <a:p>
                      <a:pPr defTabSz="932504">
                        <a:defRPr/>
                      </a:pPr>
                      <a:endParaRPr lang="en-US" kern="0">
                        <a:solidFill>
                          <a:srgbClr val="FFFFFF"/>
                        </a:solidFill>
                        <a:latin typeface="Segoe UI"/>
                      </a:endParaRPr>
                    </a:p>
                  </p:txBody>
                </p:sp>
                <p:sp>
                  <p:nvSpPr>
                    <p:cNvPr id="143" name="Freeform 123"/>
                    <p:cNvSpPr>
                      <a:spLocks noEditPoints="1"/>
                    </p:cNvSpPr>
                    <p:nvPr/>
                  </p:nvSpPr>
                  <p:spPr bwMode="auto">
                    <a:xfrm>
                      <a:off x="962618" y="2588673"/>
                      <a:ext cx="822960" cy="963743"/>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5" tIns="45707" rIns="91415" bIns="45707" numCol="1" anchor="t" anchorCtr="0" compatLnSpc="1">
                      <a:prstTxWarp prst="textNoShape">
                        <a:avLst/>
                      </a:prstTxWarp>
                    </a:bodyPr>
                    <a:lstStyle/>
                    <a:p>
                      <a:pPr defTabSz="932504">
                        <a:defRPr/>
                      </a:pPr>
                      <a:endParaRPr lang="en-US" kern="0">
                        <a:solidFill>
                          <a:srgbClr val="FFFFFF"/>
                        </a:solidFill>
                        <a:latin typeface="Segoe UI"/>
                      </a:endParaRPr>
                    </a:p>
                  </p:txBody>
                </p:sp>
              </p:grpSp>
            </p:grpSp>
            <p:grpSp>
              <p:nvGrpSpPr>
                <p:cNvPr id="135" name="Group 134"/>
                <p:cNvGrpSpPr>
                  <a:grpSpLocks noChangeAspect="1"/>
                </p:cNvGrpSpPr>
                <p:nvPr/>
              </p:nvGrpSpPr>
              <p:grpSpPr>
                <a:xfrm>
                  <a:off x="313191" y="5252308"/>
                  <a:ext cx="914401" cy="1187440"/>
                  <a:chOff x="1625267" y="5096400"/>
                  <a:chExt cx="822960" cy="1068695"/>
                </a:xfrm>
              </p:grpSpPr>
              <p:sp>
                <p:nvSpPr>
                  <p:cNvPr id="136" name="Rectangle 135"/>
                  <p:cNvSpPr/>
                  <p:nvPr/>
                </p:nvSpPr>
                <p:spPr bwMode="auto">
                  <a:xfrm>
                    <a:off x="1632171" y="5172501"/>
                    <a:ext cx="790012" cy="90757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marL="342866" indent="-342866" algn="ctr" defTabSz="932379">
                      <a:lnSpc>
                        <a:spcPct val="90000"/>
                      </a:lnSpc>
                      <a:buFont typeface="Wingdings 3" panose="05040102010807070707" pitchFamily="18" charset="2"/>
                      <a:buChar char="Æ"/>
                    </a:pPr>
                    <a:endParaRPr lang="en-US" sz="2000" b="1" err="1">
                      <a:solidFill>
                        <a:srgbClr val="FFFFFF"/>
                      </a:solidFill>
                      <a:latin typeface="Segoe UI Light"/>
                      <a:ea typeface="Segoe UI" pitchFamily="34" charset="0"/>
                      <a:cs typeface="Segoe UI" pitchFamily="34" charset="0"/>
                    </a:endParaRPr>
                  </a:p>
                </p:txBody>
              </p:sp>
              <p:grpSp>
                <p:nvGrpSpPr>
                  <p:cNvPr id="137" name="Group 136"/>
                  <p:cNvGrpSpPr/>
                  <p:nvPr/>
                </p:nvGrpSpPr>
                <p:grpSpPr>
                  <a:xfrm>
                    <a:off x="1625267" y="5096400"/>
                    <a:ext cx="822960" cy="1068695"/>
                    <a:chOff x="942219" y="2464581"/>
                    <a:chExt cx="822960" cy="1068695"/>
                  </a:xfrm>
                </p:grpSpPr>
                <p:sp>
                  <p:nvSpPr>
                    <p:cNvPr id="138" name="Oval 137"/>
                    <p:cNvSpPr>
                      <a:spLocks noChangeArrowheads="1"/>
                    </p:cNvSpPr>
                    <p:nvPr/>
                  </p:nvSpPr>
                  <p:spPr bwMode="auto">
                    <a:xfrm>
                      <a:off x="956299" y="2464581"/>
                      <a:ext cx="794803" cy="151025"/>
                    </a:xfrm>
                    <a:prstGeom prst="ellipse">
                      <a:avLst/>
                    </a:prstGeom>
                    <a:solidFill>
                      <a:schemeClr val="accent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5" tIns="45707" rIns="91415" bIns="45707" numCol="1" anchor="t" anchorCtr="0" compatLnSpc="1">
                      <a:prstTxWarp prst="textNoShape">
                        <a:avLst/>
                      </a:prstTxWarp>
                    </a:bodyPr>
                    <a:lstStyle/>
                    <a:p>
                      <a:pPr defTabSz="932504">
                        <a:defRPr/>
                      </a:pPr>
                      <a:endParaRPr lang="en-US" kern="0">
                        <a:solidFill>
                          <a:srgbClr val="FFFFFF"/>
                        </a:solidFill>
                        <a:latin typeface="Segoe UI"/>
                      </a:endParaRPr>
                    </a:p>
                  </p:txBody>
                </p:sp>
                <p:sp>
                  <p:nvSpPr>
                    <p:cNvPr id="139" name="Freeform 138"/>
                    <p:cNvSpPr>
                      <a:spLocks noEditPoints="1"/>
                    </p:cNvSpPr>
                    <p:nvPr/>
                  </p:nvSpPr>
                  <p:spPr bwMode="auto">
                    <a:xfrm>
                      <a:off x="942219" y="2569533"/>
                      <a:ext cx="822960" cy="963743"/>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5" tIns="45707" rIns="91415" bIns="45707" numCol="1" anchor="t" anchorCtr="0" compatLnSpc="1">
                      <a:prstTxWarp prst="textNoShape">
                        <a:avLst/>
                      </a:prstTxWarp>
                    </a:bodyPr>
                    <a:lstStyle/>
                    <a:p>
                      <a:pPr defTabSz="932504">
                        <a:defRPr/>
                      </a:pPr>
                      <a:endParaRPr lang="en-US" kern="0">
                        <a:solidFill>
                          <a:srgbClr val="FFFFFF"/>
                        </a:solidFill>
                        <a:latin typeface="Segoe UI"/>
                      </a:endParaRPr>
                    </a:p>
                  </p:txBody>
                </p:sp>
              </p:grpSp>
            </p:grpSp>
          </p:grpSp>
          <p:grpSp>
            <p:nvGrpSpPr>
              <p:cNvPr id="117" name="Group 116"/>
              <p:cNvGrpSpPr>
                <a:grpSpLocks noChangeAspect="1"/>
              </p:cNvGrpSpPr>
              <p:nvPr/>
            </p:nvGrpSpPr>
            <p:grpSpPr>
              <a:xfrm>
                <a:off x="1886141" y="4096124"/>
                <a:ext cx="822960" cy="1008773"/>
                <a:chOff x="313191" y="4732388"/>
                <a:chExt cx="1392869" cy="1707360"/>
              </a:xfrm>
            </p:grpSpPr>
            <p:grpSp>
              <p:nvGrpSpPr>
                <p:cNvPr id="118" name="Group 117"/>
                <p:cNvGrpSpPr>
                  <a:grpSpLocks noChangeAspect="1"/>
                </p:cNvGrpSpPr>
                <p:nvPr/>
              </p:nvGrpSpPr>
              <p:grpSpPr>
                <a:xfrm>
                  <a:off x="791659" y="4732388"/>
                  <a:ext cx="914401" cy="1187440"/>
                  <a:chOff x="1644407" y="5115540"/>
                  <a:chExt cx="822960" cy="1068695"/>
                </a:xfrm>
              </p:grpSpPr>
              <p:sp>
                <p:nvSpPr>
                  <p:cNvPr id="129" name="Rectangle 128"/>
                  <p:cNvSpPr/>
                  <p:nvPr/>
                </p:nvSpPr>
                <p:spPr bwMode="auto">
                  <a:xfrm>
                    <a:off x="1660881" y="5191639"/>
                    <a:ext cx="790012" cy="90757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marL="342866" indent="-342866" algn="ctr" defTabSz="932379">
                      <a:lnSpc>
                        <a:spcPct val="90000"/>
                      </a:lnSpc>
                      <a:buFont typeface="Wingdings 3" panose="05040102010807070707" pitchFamily="18" charset="2"/>
                      <a:buChar char="Æ"/>
                    </a:pPr>
                    <a:endParaRPr lang="en-US" sz="2000" b="1" err="1">
                      <a:solidFill>
                        <a:srgbClr val="FFFFFF"/>
                      </a:solidFill>
                      <a:latin typeface="Segoe UI Light"/>
                      <a:ea typeface="Segoe UI" pitchFamily="34" charset="0"/>
                      <a:cs typeface="Segoe UI" pitchFamily="34" charset="0"/>
                    </a:endParaRPr>
                  </a:p>
                </p:txBody>
              </p:sp>
              <p:grpSp>
                <p:nvGrpSpPr>
                  <p:cNvPr id="130" name="Group 129"/>
                  <p:cNvGrpSpPr/>
                  <p:nvPr/>
                </p:nvGrpSpPr>
                <p:grpSpPr>
                  <a:xfrm>
                    <a:off x="1644407" y="5115540"/>
                    <a:ext cx="822960" cy="1068695"/>
                    <a:chOff x="961359" y="2483721"/>
                    <a:chExt cx="822960" cy="1068695"/>
                  </a:xfrm>
                </p:grpSpPr>
                <p:sp>
                  <p:nvSpPr>
                    <p:cNvPr id="131" name="Oval 130"/>
                    <p:cNvSpPr>
                      <a:spLocks noChangeArrowheads="1"/>
                    </p:cNvSpPr>
                    <p:nvPr/>
                  </p:nvSpPr>
                  <p:spPr bwMode="auto">
                    <a:xfrm>
                      <a:off x="975436" y="2483721"/>
                      <a:ext cx="794803" cy="151025"/>
                    </a:xfrm>
                    <a:prstGeom prst="ellipse">
                      <a:avLst/>
                    </a:prstGeom>
                    <a:solidFill>
                      <a:schemeClr val="accent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5" tIns="45707" rIns="91415" bIns="45707" numCol="1" anchor="t" anchorCtr="0" compatLnSpc="1">
                      <a:prstTxWarp prst="textNoShape">
                        <a:avLst/>
                      </a:prstTxWarp>
                    </a:bodyPr>
                    <a:lstStyle/>
                    <a:p>
                      <a:pPr defTabSz="932504">
                        <a:defRPr/>
                      </a:pPr>
                      <a:endParaRPr lang="en-US" kern="0">
                        <a:solidFill>
                          <a:srgbClr val="FFFFFF"/>
                        </a:solidFill>
                        <a:latin typeface="Segoe UI"/>
                      </a:endParaRPr>
                    </a:p>
                  </p:txBody>
                </p:sp>
                <p:sp>
                  <p:nvSpPr>
                    <p:cNvPr id="132" name="Freeform 123"/>
                    <p:cNvSpPr>
                      <a:spLocks noEditPoints="1"/>
                    </p:cNvSpPr>
                    <p:nvPr/>
                  </p:nvSpPr>
                  <p:spPr bwMode="auto">
                    <a:xfrm>
                      <a:off x="961359" y="2588673"/>
                      <a:ext cx="822960" cy="963743"/>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5" tIns="45707" rIns="91415" bIns="45707" numCol="1" anchor="t" anchorCtr="0" compatLnSpc="1">
                      <a:prstTxWarp prst="textNoShape">
                        <a:avLst/>
                      </a:prstTxWarp>
                    </a:bodyPr>
                    <a:lstStyle/>
                    <a:p>
                      <a:pPr defTabSz="932504">
                        <a:defRPr/>
                      </a:pPr>
                      <a:endParaRPr lang="en-US" kern="0">
                        <a:solidFill>
                          <a:srgbClr val="FFFFFF"/>
                        </a:solidFill>
                        <a:latin typeface="Segoe UI"/>
                      </a:endParaRPr>
                    </a:p>
                  </p:txBody>
                </p:sp>
              </p:grpSp>
            </p:grpSp>
            <p:grpSp>
              <p:nvGrpSpPr>
                <p:cNvPr id="119" name="Group 118"/>
                <p:cNvGrpSpPr>
                  <a:grpSpLocks noChangeAspect="1"/>
                </p:cNvGrpSpPr>
                <p:nvPr/>
              </p:nvGrpSpPr>
              <p:grpSpPr>
                <a:xfrm>
                  <a:off x="552425" y="4994175"/>
                  <a:ext cx="914401" cy="1183785"/>
                  <a:chOff x="1645666" y="5118829"/>
                  <a:chExt cx="822960" cy="1065406"/>
                </a:xfrm>
              </p:grpSpPr>
              <p:sp>
                <p:nvSpPr>
                  <p:cNvPr id="125" name="Rectangle 124"/>
                  <p:cNvSpPr/>
                  <p:nvPr/>
                </p:nvSpPr>
                <p:spPr bwMode="auto">
                  <a:xfrm>
                    <a:off x="1651311" y="5191641"/>
                    <a:ext cx="790012" cy="90757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marL="342866" indent="-342866" algn="ctr" defTabSz="932379">
                      <a:lnSpc>
                        <a:spcPct val="90000"/>
                      </a:lnSpc>
                      <a:buFont typeface="Wingdings 3" panose="05040102010807070707" pitchFamily="18" charset="2"/>
                      <a:buChar char="Æ"/>
                    </a:pPr>
                    <a:endParaRPr lang="en-US" sz="2000" b="1" err="1">
                      <a:solidFill>
                        <a:srgbClr val="FFFFFF"/>
                      </a:solidFill>
                      <a:latin typeface="Segoe UI Light"/>
                      <a:ea typeface="Segoe UI" pitchFamily="34" charset="0"/>
                      <a:cs typeface="Segoe UI" pitchFamily="34" charset="0"/>
                    </a:endParaRPr>
                  </a:p>
                </p:txBody>
              </p:sp>
              <p:grpSp>
                <p:nvGrpSpPr>
                  <p:cNvPr id="126" name="Group 125"/>
                  <p:cNvGrpSpPr/>
                  <p:nvPr/>
                </p:nvGrpSpPr>
                <p:grpSpPr>
                  <a:xfrm>
                    <a:off x="1645666" y="5118829"/>
                    <a:ext cx="822960" cy="1065406"/>
                    <a:chOff x="962618" y="2487010"/>
                    <a:chExt cx="822960" cy="1065406"/>
                  </a:xfrm>
                </p:grpSpPr>
                <p:sp>
                  <p:nvSpPr>
                    <p:cNvPr id="127" name="Oval 126"/>
                    <p:cNvSpPr>
                      <a:spLocks noChangeArrowheads="1"/>
                    </p:cNvSpPr>
                    <p:nvPr/>
                  </p:nvSpPr>
                  <p:spPr bwMode="auto">
                    <a:xfrm>
                      <a:off x="976696" y="2487010"/>
                      <a:ext cx="794803" cy="151025"/>
                    </a:xfrm>
                    <a:prstGeom prst="ellipse">
                      <a:avLst/>
                    </a:prstGeom>
                    <a:solidFill>
                      <a:schemeClr val="accent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5" tIns="45707" rIns="91415" bIns="45707" numCol="1" anchor="t" anchorCtr="0" compatLnSpc="1">
                      <a:prstTxWarp prst="textNoShape">
                        <a:avLst/>
                      </a:prstTxWarp>
                    </a:bodyPr>
                    <a:lstStyle/>
                    <a:p>
                      <a:pPr defTabSz="932504">
                        <a:defRPr/>
                      </a:pPr>
                      <a:endParaRPr lang="en-US" kern="0">
                        <a:solidFill>
                          <a:srgbClr val="FFFFFF"/>
                        </a:solidFill>
                        <a:latin typeface="Segoe UI"/>
                      </a:endParaRPr>
                    </a:p>
                  </p:txBody>
                </p:sp>
                <p:sp>
                  <p:nvSpPr>
                    <p:cNvPr id="128" name="Freeform 123"/>
                    <p:cNvSpPr>
                      <a:spLocks noEditPoints="1"/>
                    </p:cNvSpPr>
                    <p:nvPr/>
                  </p:nvSpPr>
                  <p:spPr bwMode="auto">
                    <a:xfrm>
                      <a:off x="962618" y="2588673"/>
                      <a:ext cx="822960" cy="963743"/>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5" tIns="45707" rIns="91415" bIns="45707" numCol="1" anchor="t" anchorCtr="0" compatLnSpc="1">
                      <a:prstTxWarp prst="textNoShape">
                        <a:avLst/>
                      </a:prstTxWarp>
                    </a:bodyPr>
                    <a:lstStyle/>
                    <a:p>
                      <a:pPr defTabSz="932504">
                        <a:defRPr/>
                      </a:pPr>
                      <a:endParaRPr lang="en-US" kern="0">
                        <a:solidFill>
                          <a:srgbClr val="FFFFFF"/>
                        </a:solidFill>
                        <a:latin typeface="Segoe UI"/>
                      </a:endParaRPr>
                    </a:p>
                  </p:txBody>
                </p:sp>
              </p:grpSp>
            </p:grpSp>
            <p:grpSp>
              <p:nvGrpSpPr>
                <p:cNvPr id="120" name="Group 119"/>
                <p:cNvGrpSpPr>
                  <a:grpSpLocks noChangeAspect="1"/>
                </p:cNvGrpSpPr>
                <p:nvPr/>
              </p:nvGrpSpPr>
              <p:grpSpPr>
                <a:xfrm>
                  <a:off x="313191" y="5252308"/>
                  <a:ext cx="914401" cy="1187440"/>
                  <a:chOff x="1625267" y="5096400"/>
                  <a:chExt cx="822960" cy="1068695"/>
                </a:xfrm>
              </p:grpSpPr>
              <p:sp>
                <p:nvSpPr>
                  <p:cNvPr id="121" name="Rectangle 120"/>
                  <p:cNvSpPr/>
                  <p:nvPr/>
                </p:nvSpPr>
                <p:spPr bwMode="auto">
                  <a:xfrm>
                    <a:off x="1632171" y="5172501"/>
                    <a:ext cx="790012" cy="90757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marL="342866" indent="-342866" algn="ctr" defTabSz="932379">
                      <a:lnSpc>
                        <a:spcPct val="90000"/>
                      </a:lnSpc>
                      <a:buFont typeface="Wingdings 3" panose="05040102010807070707" pitchFamily="18" charset="2"/>
                      <a:buChar char="Æ"/>
                    </a:pPr>
                    <a:endParaRPr lang="en-US" sz="2000" b="1" err="1">
                      <a:solidFill>
                        <a:srgbClr val="FFFFFF"/>
                      </a:solidFill>
                      <a:latin typeface="Segoe UI Light"/>
                      <a:ea typeface="Segoe UI" pitchFamily="34" charset="0"/>
                      <a:cs typeface="Segoe UI" pitchFamily="34" charset="0"/>
                    </a:endParaRPr>
                  </a:p>
                </p:txBody>
              </p:sp>
              <p:grpSp>
                <p:nvGrpSpPr>
                  <p:cNvPr id="122" name="Group 121"/>
                  <p:cNvGrpSpPr/>
                  <p:nvPr/>
                </p:nvGrpSpPr>
                <p:grpSpPr>
                  <a:xfrm>
                    <a:off x="1625267" y="5096400"/>
                    <a:ext cx="822960" cy="1068695"/>
                    <a:chOff x="942219" y="2464581"/>
                    <a:chExt cx="822960" cy="1068695"/>
                  </a:xfrm>
                </p:grpSpPr>
                <p:sp>
                  <p:nvSpPr>
                    <p:cNvPr id="123" name="Oval 122"/>
                    <p:cNvSpPr>
                      <a:spLocks noChangeArrowheads="1"/>
                    </p:cNvSpPr>
                    <p:nvPr/>
                  </p:nvSpPr>
                  <p:spPr bwMode="auto">
                    <a:xfrm>
                      <a:off x="956299" y="2464581"/>
                      <a:ext cx="794803" cy="151025"/>
                    </a:xfrm>
                    <a:prstGeom prst="ellipse">
                      <a:avLst/>
                    </a:prstGeom>
                    <a:solidFill>
                      <a:schemeClr val="accent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5" tIns="45707" rIns="91415" bIns="45707" numCol="1" anchor="t" anchorCtr="0" compatLnSpc="1">
                      <a:prstTxWarp prst="textNoShape">
                        <a:avLst/>
                      </a:prstTxWarp>
                    </a:bodyPr>
                    <a:lstStyle/>
                    <a:p>
                      <a:pPr defTabSz="932504">
                        <a:defRPr/>
                      </a:pPr>
                      <a:endParaRPr lang="en-US" kern="0">
                        <a:solidFill>
                          <a:srgbClr val="FFFFFF"/>
                        </a:solidFill>
                        <a:latin typeface="Segoe UI"/>
                      </a:endParaRPr>
                    </a:p>
                  </p:txBody>
                </p:sp>
                <p:sp>
                  <p:nvSpPr>
                    <p:cNvPr id="124" name="Freeform 123"/>
                    <p:cNvSpPr>
                      <a:spLocks noEditPoints="1"/>
                    </p:cNvSpPr>
                    <p:nvPr/>
                  </p:nvSpPr>
                  <p:spPr bwMode="auto">
                    <a:xfrm>
                      <a:off x="942219" y="2569533"/>
                      <a:ext cx="822960" cy="963743"/>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5" tIns="45707" rIns="91415" bIns="45707" numCol="1" anchor="t" anchorCtr="0" compatLnSpc="1">
                      <a:prstTxWarp prst="textNoShape">
                        <a:avLst/>
                      </a:prstTxWarp>
                    </a:bodyPr>
                    <a:lstStyle/>
                    <a:p>
                      <a:pPr defTabSz="932504">
                        <a:defRPr/>
                      </a:pPr>
                      <a:endParaRPr lang="en-US" kern="0">
                        <a:solidFill>
                          <a:srgbClr val="FFFFFF"/>
                        </a:solidFill>
                        <a:latin typeface="Segoe UI"/>
                      </a:endParaRPr>
                    </a:p>
                  </p:txBody>
                </p:sp>
              </p:grpSp>
            </p:grpSp>
          </p:grpSp>
        </p:grpSp>
      </p:grpSp>
      <p:grpSp>
        <p:nvGrpSpPr>
          <p:cNvPr id="162" name="Group 161"/>
          <p:cNvGrpSpPr/>
          <p:nvPr/>
        </p:nvGrpSpPr>
        <p:grpSpPr>
          <a:xfrm>
            <a:off x="7343979" y="3242748"/>
            <a:ext cx="1295117" cy="1071210"/>
            <a:chOff x="7344122" y="3242715"/>
            <a:chExt cx="1295282" cy="1071347"/>
          </a:xfrm>
        </p:grpSpPr>
        <p:sp>
          <p:nvSpPr>
            <p:cNvPr id="163" name="2 LINE 2"/>
            <p:cNvSpPr/>
            <p:nvPr/>
          </p:nvSpPr>
          <p:spPr bwMode="auto">
            <a:xfrm flipH="1">
              <a:off x="7344122" y="3467811"/>
              <a:ext cx="1295282" cy="846251"/>
            </a:xfrm>
            <a:custGeom>
              <a:avLst/>
              <a:gdLst>
                <a:gd name="connsiteX0" fmla="*/ 0 w 1270000"/>
                <a:gd name="connsiteY0" fmla="*/ 0 h 829733"/>
                <a:gd name="connsiteX1" fmla="*/ 711200 w 1270000"/>
                <a:gd name="connsiteY1" fmla="*/ 0 h 829733"/>
                <a:gd name="connsiteX2" fmla="*/ 711200 w 1270000"/>
                <a:gd name="connsiteY2" fmla="*/ 829733 h 829733"/>
                <a:gd name="connsiteX3" fmla="*/ 1270000 w 1270000"/>
                <a:gd name="connsiteY3" fmla="*/ 829733 h 829733"/>
              </a:gdLst>
              <a:ahLst/>
              <a:cxnLst>
                <a:cxn ang="0">
                  <a:pos x="connsiteX0" y="connsiteY0"/>
                </a:cxn>
                <a:cxn ang="0">
                  <a:pos x="connsiteX1" y="connsiteY1"/>
                </a:cxn>
                <a:cxn ang="0">
                  <a:pos x="connsiteX2" y="connsiteY2"/>
                </a:cxn>
                <a:cxn ang="0">
                  <a:pos x="connsiteX3" y="connsiteY3"/>
                </a:cxn>
              </a:cxnLst>
              <a:rect l="l" t="t" r="r" b="b"/>
              <a:pathLst>
                <a:path w="1270000" h="829733">
                  <a:moveTo>
                    <a:pt x="0" y="0"/>
                  </a:moveTo>
                  <a:lnTo>
                    <a:pt x="711200" y="0"/>
                  </a:lnTo>
                  <a:lnTo>
                    <a:pt x="711200" y="829733"/>
                  </a:lnTo>
                  <a:lnTo>
                    <a:pt x="1270000" y="829733"/>
                  </a:lnTo>
                </a:path>
              </a:pathLst>
            </a:custGeom>
            <a:noFill/>
            <a:ln w="25400" cap="flat" cmpd="sng" algn="ctr">
              <a:solidFill>
                <a:schemeClr val="accent6">
                  <a:lumMod val="75000"/>
                </a:schemeClr>
              </a:solidFill>
              <a:prstDash val="dash"/>
              <a:headEnd type="none" w="med" len="med"/>
              <a:tailEnd type="none" w="med" len="med"/>
            </a:ln>
            <a:effectLst/>
          </p:spPr>
          <p:txBody>
            <a:bodyPr rtlCol="0" anchor="ctr"/>
            <a:lstStyle/>
            <a:p>
              <a:pPr algn="ctr" defTabSz="932504"/>
              <a:endParaRPr lang="en-US" sz="1730" kern="0">
                <a:solidFill>
                  <a:srgbClr val="FFFFFF"/>
                </a:solidFill>
                <a:latin typeface="Segoe UI"/>
              </a:endParaRPr>
            </a:p>
          </p:txBody>
        </p:sp>
        <p:grpSp>
          <p:nvGrpSpPr>
            <p:cNvPr id="164" name="1 GEAR"/>
            <p:cNvGrpSpPr>
              <a:grpSpLocks noChangeAspect="1"/>
            </p:cNvGrpSpPr>
            <p:nvPr/>
          </p:nvGrpSpPr>
          <p:grpSpPr>
            <a:xfrm>
              <a:off x="7700649" y="3242715"/>
              <a:ext cx="548640" cy="548640"/>
              <a:chOff x="3427632" y="3858620"/>
              <a:chExt cx="676353" cy="704919"/>
            </a:xfrm>
          </p:grpSpPr>
          <p:sp>
            <p:nvSpPr>
              <p:cNvPr id="165" name="Oval 164"/>
              <p:cNvSpPr/>
              <p:nvPr/>
            </p:nvSpPr>
            <p:spPr bwMode="auto">
              <a:xfrm>
                <a:off x="3588513" y="4046252"/>
                <a:ext cx="346040" cy="346038"/>
              </a:xfrm>
              <a:prstGeom prst="ellipse">
                <a:avLst/>
              </a:prstGeom>
              <a:solidFill>
                <a:sysClr val="window" lastClr="FFFFFF"/>
              </a:solidFill>
              <a:ln w="9525" cap="flat" cmpd="sng" algn="ctr">
                <a:noFill/>
                <a:prstDash val="solid"/>
                <a:headEnd type="none" w="med" len="med"/>
                <a:tailEnd type="none" w="med" len="med"/>
              </a:ln>
              <a:effectLst/>
            </p:spPr>
            <p:txBody>
              <a:bodyPr rot="0" spcFirstLastPara="0" vertOverflow="overflow" horzOverflow="overflow" vert="horz" wrap="square" lIns="91415" tIns="45707" rIns="45707" bIns="91415" numCol="1" spcCol="0" rtlCol="0" fromWordArt="0" anchor="b" anchorCtr="0" forceAA="0" compatLnSpc="1">
                <a:prstTxWarp prst="textNoShape">
                  <a:avLst/>
                </a:prstTxWarp>
                <a:noAutofit/>
              </a:bodyPr>
              <a:lstStyle/>
              <a:p>
                <a:pPr algn="ctr" defTabSz="913832">
                  <a:defRPr/>
                </a:pPr>
                <a:endParaRPr lang="en-US" sz="2200" kern="0" spc="-100">
                  <a:ln w="3175">
                    <a:noFill/>
                  </a:ln>
                  <a:gradFill flip="none" rotWithShape="1">
                    <a:gsLst>
                      <a:gs pos="0">
                        <a:srgbClr val="000000">
                          <a:lumMod val="65000"/>
                          <a:lumOff val="35000"/>
                        </a:srgbClr>
                      </a:gs>
                      <a:gs pos="86000">
                        <a:srgbClr val="000000">
                          <a:lumMod val="65000"/>
                          <a:lumOff val="35000"/>
                        </a:srgbClr>
                      </a:gs>
                    </a:gsLst>
                    <a:lin ang="5400000" scaled="0"/>
                    <a:tileRect/>
                  </a:gradFill>
                  <a:latin typeface="Segoe UI"/>
                  <a:cs typeface="Arial" charset="0"/>
                </a:endParaRPr>
              </a:p>
            </p:txBody>
          </p:sp>
          <p:sp>
            <p:nvSpPr>
              <p:cNvPr id="166" name="Freeform 165"/>
              <p:cNvSpPr>
                <a:spLocks noEditPoints="1"/>
              </p:cNvSpPr>
              <p:nvPr/>
            </p:nvSpPr>
            <p:spPr bwMode="black">
              <a:xfrm>
                <a:off x="3427632" y="3858620"/>
                <a:ext cx="676353" cy="704919"/>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en-US" sz="1568" kern="0">
                  <a:solidFill>
                    <a:srgbClr val="000000"/>
                  </a:solidFill>
                </a:endParaRPr>
              </a:p>
            </p:txBody>
          </p:sp>
        </p:grpSp>
      </p:grpSp>
      <p:grpSp>
        <p:nvGrpSpPr>
          <p:cNvPr id="167" name="Group 166"/>
          <p:cNvGrpSpPr/>
          <p:nvPr/>
        </p:nvGrpSpPr>
        <p:grpSpPr>
          <a:xfrm>
            <a:off x="4245426" y="3928460"/>
            <a:ext cx="3474276" cy="2749478"/>
            <a:chOff x="4245174" y="3928515"/>
            <a:chExt cx="3474720" cy="2749829"/>
          </a:xfrm>
        </p:grpSpPr>
        <p:sp>
          <p:nvSpPr>
            <p:cNvPr id="168" name="Rectangle 167"/>
            <p:cNvSpPr/>
            <p:nvPr/>
          </p:nvSpPr>
          <p:spPr bwMode="auto">
            <a:xfrm>
              <a:off x="4245174" y="3928515"/>
              <a:ext cx="3474720" cy="9144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0" forceAA="0" compatLnSpc="1">
              <a:prstTxWarp prst="textNoShape">
                <a:avLst/>
              </a:prstTxWarp>
              <a:noAutofit/>
            </a:bodyPr>
            <a:lstStyle/>
            <a:p>
              <a:pPr algn="ctr" defTabSz="950933">
                <a:lnSpc>
                  <a:spcPct val="90000"/>
                </a:lnSpc>
              </a:pPr>
              <a:r>
                <a:rPr lang="en-US">
                  <a:gradFill>
                    <a:gsLst>
                      <a:gs pos="0">
                        <a:srgbClr val="FFFFFF"/>
                      </a:gs>
                      <a:gs pos="100000">
                        <a:srgbClr val="FFFFFF"/>
                      </a:gs>
                    </a:gsLst>
                    <a:lin ang="5400000" scaled="0"/>
                  </a:gradFill>
                  <a:latin typeface="Segoe UI Light"/>
                  <a:ea typeface="Segoe UI" panose="020B0502040204020203" pitchFamily="34" charset="0"/>
                  <a:cs typeface="Segoe UI" panose="020B0502040204020203" pitchFamily="34" charset="0"/>
                </a:rPr>
                <a:t>Powered by the Cloud</a:t>
              </a:r>
            </a:p>
          </p:txBody>
        </p:sp>
        <p:grpSp>
          <p:nvGrpSpPr>
            <p:cNvPr id="169" name="Group 168"/>
            <p:cNvGrpSpPr/>
            <p:nvPr/>
          </p:nvGrpSpPr>
          <p:grpSpPr>
            <a:xfrm>
              <a:off x="4444308" y="5063987"/>
              <a:ext cx="3024528" cy="1614357"/>
              <a:chOff x="4476392" y="4871483"/>
              <a:chExt cx="3024528" cy="1614357"/>
            </a:xfrm>
          </p:grpSpPr>
          <p:grpSp>
            <p:nvGrpSpPr>
              <p:cNvPr id="170" name="Group 169"/>
              <p:cNvGrpSpPr/>
              <p:nvPr/>
            </p:nvGrpSpPr>
            <p:grpSpPr>
              <a:xfrm>
                <a:off x="5125206" y="4871483"/>
                <a:ext cx="2375714" cy="1614357"/>
                <a:chOff x="15516218" y="1242147"/>
                <a:chExt cx="530372" cy="360401"/>
              </a:xfrm>
            </p:grpSpPr>
            <p:sp>
              <p:nvSpPr>
                <p:cNvPr id="176" name="Freeform 175"/>
                <p:cNvSpPr>
                  <a:spLocks/>
                </p:cNvSpPr>
                <p:nvPr/>
              </p:nvSpPr>
              <p:spPr bwMode="auto">
                <a:xfrm>
                  <a:off x="15516218" y="1242147"/>
                  <a:ext cx="485376" cy="304377"/>
                </a:xfrm>
                <a:custGeom>
                  <a:avLst/>
                  <a:gdLst>
                    <a:gd name="T0" fmla="*/ 33 w 206"/>
                    <a:gd name="T1" fmla="*/ 59 h 135"/>
                    <a:gd name="T2" fmla="*/ 33 w 206"/>
                    <a:gd name="T3" fmla="*/ 57 h 135"/>
                    <a:gd name="T4" fmla="*/ 90 w 206"/>
                    <a:gd name="T5" fmla="*/ 0 h 135"/>
                    <a:gd name="T6" fmla="*/ 137 w 206"/>
                    <a:gd name="T7" fmla="*/ 25 h 135"/>
                    <a:gd name="T8" fmla="*/ 153 w 206"/>
                    <a:gd name="T9" fmla="*/ 21 h 135"/>
                    <a:gd name="T10" fmla="*/ 171 w 206"/>
                    <a:gd name="T11" fmla="*/ 27 h 135"/>
                    <a:gd name="T12" fmla="*/ 186 w 206"/>
                    <a:gd name="T13" fmla="*/ 53 h 135"/>
                    <a:gd name="T14" fmla="*/ 206 w 206"/>
                    <a:gd name="T15" fmla="*/ 91 h 135"/>
                    <a:gd name="T16" fmla="*/ 166 w 206"/>
                    <a:gd name="T17" fmla="*/ 135 h 135"/>
                    <a:gd name="T18" fmla="*/ 161 w 206"/>
                    <a:gd name="T19" fmla="*/ 135 h 135"/>
                    <a:gd name="T20" fmla="*/ 157 w 206"/>
                    <a:gd name="T21" fmla="*/ 135 h 135"/>
                    <a:gd name="T22" fmla="*/ 64 w 206"/>
                    <a:gd name="T23" fmla="*/ 135 h 135"/>
                    <a:gd name="T24" fmla="*/ 62 w 206"/>
                    <a:gd name="T25" fmla="*/ 135 h 135"/>
                    <a:gd name="T26" fmla="*/ 60 w 206"/>
                    <a:gd name="T27" fmla="*/ 135 h 135"/>
                    <a:gd name="T28" fmla="*/ 53 w 206"/>
                    <a:gd name="T29" fmla="*/ 135 h 135"/>
                    <a:gd name="T30" fmla="*/ 38 w 206"/>
                    <a:gd name="T31" fmla="*/ 135 h 135"/>
                    <a:gd name="T32" fmla="*/ 0 w 206"/>
                    <a:gd name="T33" fmla="*/ 97 h 135"/>
                    <a:gd name="T34" fmla="*/ 33 w 206"/>
                    <a:gd name="T35" fmla="*/ 59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6" h="135">
                      <a:moveTo>
                        <a:pt x="33" y="59"/>
                      </a:moveTo>
                      <a:cubicBezTo>
                        <a:pt x="33" y="59"/>
                        <a:pt x="33" y="57"/>
                        <a:pt x="33" y="57"/>
                      </a:cubicBezTo>
                      <a:cubicBezTo>
                        <a:pt x="33" y="25"/>
                        <a:pt x="58" y="0"/>
                        <a:pt x="90" y="0"/>
                      </a:cubicBezTo>
                      <a:cubicBezTo>
                        <a:pt x="109" y="0"/>
                        <a:pt x="127" y="10"/>
                        <a:pt x="137" y="25"/>
                      </a:cubicBezTo>
                      <a:cubicBezTo>
                        <a:pt x="142" y="23"/>
                        <a:pt x="147" y="21"/>
                        <a:pt x="153" y="21"/>
                      </a:cubicBezTo>
                      <a:cubicBezTo>
                        <a:pt x="159" y="21"/>
                        <a:pt x="166" y="23"/>
                        <a:pt x="171" y="27"/>
                      </a:cubicBezTo>
                      <a:cubicBezTo>
                        <a:pt x="180" y="33"/>
                        <a:pt x="185" y="42"/>
                        <a:pt x="186" y="53"/>
                      </a:cubicBezTo>
                      <a:cubicBezTo>
                        <a:pt x="198" y="61"/>
                        <a:pt x="206" y="75"/>
                        <a:pt x="206" y="91"/>
                      </a:cubicBezTo>
                      <a:cubicBezTo>
                        <a:pt x="206" y="114"/>
                        <a:pt x="189" y="133"/>
                        <a:pt x="166" y="135"/>
                      </a:cubicBezTo>
                      <a:cubicBezTo>
                        <a:pt x="165" y="135"/>
                        <a:pt x="163" y="135"/>
                        <a:pt x="161" y="135"/>
                      </a:cubicBezTo>
                      <a:cubicBezTo>
                        <a:pt x="160" y="135"/>
                        <a:pt x="158" y="135"/>
                        <a:pt x="157" y="135"/>
                      </a:cubicBezTo>
                      <a:cubicBezTo>
                        <a:pt x="136" y="135"/>
                        <a:pt x="87" y="135"/>
                        <a:pt x="64" y="135"/>
                      </a:cubicBezTo>
                      <a:cubicBezTo>
                        <a:pt x="63" y="135"/>
                        <a:pt x="62" y="135"/>
                        <a:pt x="62" y="135"/>
                      </a:cubicBezTo>
                      <a:cubicBezTo>
                        <a:pt x="60" y="135"/>
                        <a:pt x="60" y="135"/>
                        <a:pt x="60" y="135"/>
                      </a:cubicBezTo>
                      <a:cubicBezTo>
                        <a:pt x="58" y="135"/>
                        <a:pt x="55" y="135"/>
                        <a:pt x="53" y="135"/>
                      </a:cubicBezTo>
                      <a:cubicBezTo>
                        <a:pt x="38" y="135"/>
                        <a:pt x="38" y="135"/>
                        <a:pt x="38" y="135"/>
                      </a:cubicBezTo>
                      <a:cubicBezTo>
                        <a:pt x="17" y="135"/>
                        <a:pt x="0" y="118"/>
                        <a:pt x="0" y="97"/>
                      </a:cubicBezTo>
                      <a:cubicBezTo>
                        <a:pt x="0" y="78"/>
                        <a:pt x="14" y="62"/>
                        <a:pt x="33" y="59"/>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8" tIns="44809" rIns="89618" bIns="44809"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en-US" sz="1764">
                    <a:solidFill>
                      <a:prstClr val="black"/>
                    </a:solidFill>
                  </a:endParaRPr>
                </a:p>
              </p:txBody>
            </p:sp>
            <p:sp>
              <p:nvSpPr>
                <p:cNvPr id="177" name="Freeform 176"/>
                <p:cNvSpPr>
                  <a:spLocks/>
                </p:cNvSpPr>
                <p:nvPr/>
              </p:nvSpPr>
              <p:spPr bwMode="auto">
                <a:xfrm>
                  <a:off x="15646045" y="1351688"/>
                  <a:ext cx="400545" cy="250860"/>
                </a:xfrm>
                <a:custGeom>
                  <a:avLst/>
                  <a:gdLst>
                    <a:gd name="T0" fmla="*/ 28 w 170"/>
                    <a:gd name="T1" fmla="*/ 49 h 111"/>
                    <a:gd name="T2" fmla="*/ 28 w 170"/>
                    <a:gd name="T3" fmla="*/ 47 h 111"/>
                    <a:gd name="T4" fmla="*/ 74 w 170"/>
                    <a:gd name="T5" fmla="*/ 0 h 111"/>
                    <a:gd name="T6" fmla="*/ 113 w 170"/>
                    <a:gd name="T7" fmla="*/ 21 h 111"/>
                    <a:gd name="T8" fmla="*/ 126 w 170"/>
                    <a:gd name="T9" fmla="*/ 17 h 111"/>
                    <a:gd name="T10" fmla="*/ 141 w 170"/>
                    <a:gd name="T11" fmla="*/ 22 h 111"/>
                    <a:gd name="T12" fmla="*/ 153 w 170"/>
                    <a:gd name="T13" fmla="*/ 44 h 111"/>
                    <a:gd name="T14" fmla="*/ 170 w 170"/>
                    <a:gd name="T15" fmla="*/ 74 h 111"/>
                    <a:gd name="T16" fmla="*/ 137 w 170"/>
                    <a:gd name="T17" fmla="*/ 111 h 111"/>
                    <a:gd name="T18" fmla="*/ 133 w 170"/>
                    <a:gd name="T19" fmla="*/ 111 h 111"/>
                    <a:gd name="T20" fmla="*/ 129 w 170"/>
                    <a:gd name="T21" fmla="*/ 111 h 111"/>
                    <a:gd name="T22" fmla="*/ 53 w 170"/>
                    <a:gd name="T23" fmla="*/ 111 h 111"/>
                    <a:gd name="T24" fmla="*/ 52 w 170"/>
                    <a:gd name="T25" fmla="*/ 111 h 111"/>
                    <a:gd name="T26" fmla="*/ 50 w 170"/>
                    <a:gd name="T27" fmla="*/ 111 h 111"/>
                    <a:gd name="T28" fmla="*/ 44 w 170"/>
                    <a:gd name="T29" fmla="*/ 111 h 111"/>
                    <a:gd name="T30" fmla="*/ 32 w 170"/>
                    <a:gd name="T31" fmla="*/ 111 h 111"/>
                    <a:gd name="T32" fmla="*/ 0 w 170"/>
                    <a:gd name="T33" fmla="*/ 80 h 111"/>
                    <a:gd name="T34" fmla="*/ 28 w 170"/>
                    <a:gd name="T35" fmla="*/ 49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0" h="111">
                      <a:moveTo>
                        <a:pt x="28" y="49"/>
                      </a:moveTo>
                      <a:cubicBezTo>
                        <a:pt x="28" y="48"/>
                        <a:pt x="28" y="47"/>
                        <a:pt x="28" y="47"/>
                      </a:cubicBezTo>
                      <a:cubicBezTo>
                        <a:pt x="28" y="21"/>
                        <a:pt x="48" y="0"/>
                        <a:pt x="74" y="0"/>
                      </a:cubicBezTo>
                      <a:cubicBezTo>
                        <a:pt x="91" y="0"/>
                        <a:pt x="105" y="8"/>
                        <a:pt x="113" y="21"/>
                      </a:cubicBezTo>
                      <a:cubicBezTo>
                        <a:pt x="117" y="19"/>
                        <a:pt x="121" y="17"/>
                        <a:pt x="126" y="17"/>
                      </a:cubicBezTo>
                      <a:cubicBezTo>
                        <a:pt x="132" y="17"/>
                        <a:pt x="137" y="19"/>
                        <a:pt x="141" y="22"/>
                      </a:cubicBezTo>
                      <a:cubicBezTo>
                        <a:pt x="148" y="27"/>
                        <a:pt x="153" y="35"/>
                        <a:pt x="153" y="44"/>
                      </a:cubicBezTo>
                      <a:cubicBezTo>
                        <a:pt x="163" y="50"/>
                        <a:pt x="170" y="62"/>
                        <a:pt x="170" y="74"/>
                      </a:cubicBezTo>
                      <a:cubicBezTo>
                        <a:pt x="170" y="93"/>
                        <a:pt x="156" y="109"/>
                        <a:pt x="137" y="111"/>
                      </a:cubicBezTo>
                      <a:cubicBezTo>
                        <a:pt x="136" y="111"/>
                        <a:pt x="134" y="111"/>
                        <a:pt x="133" y="111"/>
                      </a:cubicBezTo>
                      <a:cubicBezTo>
                        <a:pt x="132" y="111"/>
                        <a:pt x="131" y="111"/>
                        <a:pt x="129" y="111"/>
                      </a:cubicBezTo>
                      <a:cubicBezTo>
                        <a:pt x="112" y="111"/>
                        <a:pt x="72" y="111"/>
                        <a:pt x="53" y="111"/>
                      </a:cubicBezTo>
                      <a:cubicBezTo>
                        <a:pt x="53" y="111"/>
                        <a:pt x="52" y="111"/>
                        <a:pt x="52" y="111"/>
                      </a:cubicBezTo>
                      <a:cubicBezTo>
                        <a:pt x="50" y="111"/>
                        <a:pt x="50" y="111"/>
                        <a:pt x="50" y="111"/>
                      </a:cubicBezTo>
                      <a:cubicBezTo>
                        <a:pt x="49" y="111"/>
                        <a:pt x="46" y="111"/>
                        <a:pt x="44" y="111"/>
                      </a:cubicBezTo>
                      <a:cubicBezTo>
                        <a:pt x="32" y="111"/>
                        <a:pt x="32" y="111"/>
                        <a:pt x="32" y="111"/>
                      </a:cubicBezTo>
                      <a:cubicBezTo>
                        <a:pt x="14" y="111"/>
                        <a:pt x="0" y="97"/>
                        <a:pt x="0" y="80"/>
                      </a:cubicBezTo>
                      <a:cubicBezTo>
                        <a:pt x="0" y="64"/>
                        <a:pt x="12" y="51"/>
                        <a:pt x="28" y="49"/>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8" tIns="44809" rIns="89618" bIns="44809"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en-US" sz="1764">
                    <a:solidFill>
                      <a:prstClr val="black"/>
                    </a:solidFill>
                  </a:endParaRPr>
                </a:p>
              </p:txBody>
            </p:sp>
          </p:grpSp>
          <p:grpSp>
            <p:nvGrpSpPr>
              <p:cNvPr id="171" name="Group 170"/>
              <p:cNvGrpSpPr/>
              <p:nvPr/>
            </p:nvGrpSpPr>
            <p:grpSpPr>
              <a:xfrm>
                <a:off x="6751676" y="5260858"/>
                <a:ext cx="647396" cy="697154"/>
                <a:chOff x="6671466" y="5260858"/>
                <a:chExt cx="647396" cy="697154"/>
              </a:xfrm>
            </p:grpSpPr>
            <p:sp>
              <p:nvSpPr>
                <p:cNvPr id="174" name="Oval 173"/>
                <p:cNvSpPr/>
                <p:nvPr/>
              </p:nvSpPr>
              <p:spPr bwMode="auto">
                <a:xfrm>
                  <a:off x="6867822" y="5482093"/>
                  <a:ext cx="254684" cy="254684"/>
                </a:xfrm>
                <a:prstGeom prst="ellipse">
                  <a:avLst/>
                </a:prstGeom>
                <a:solidFill>
                  <a:sysClr val="window" lastClr="FFFFFF"/>
                </a:solidFill>
                <a:ln w="9525" cap="flat" cmpd="sng" algn="ctr">
                  <a:noFill/>
                  <a:prstDash val="solid"/>
                  <a:headEnd type="none" w="med" len="med"/>
                  <a:tailEnd type="none" w="med" len="med"/>
                </a:ln>
                <a:effectLst/>
              </p:spPr>
              <p:txBody>
                <a:bodyPr rot="0" spcFirstLastPara="0" vertOverflow="overflow" horzOverflow="overflow" vert="horz" wrap="square" lIns="91415" tIns="45707" rIns="45707" bIns="91415" numCol="1" spcCol="0" rtlCol="0" fromWordArt="0" anchor="b" anchorCtr="0" forceAA="0" compatLnSpc="1">
                  <a:prstTxWarp prst="textNoShape">
                    <a:avLst/>
                  </a:prstTxWarp>
                  <a:noAutofit/>
                </a:bodyPr>
                <a:lstStyle/>
                <a:p>
                  <a:pPr algn="ctr" defTabSz="913832">
                    <a:defRPr/>
                  </a:pPr>
                  <a:endParaRPr lang="en-US" sz="2200" kern="0" spc="-100">
                    <a:ln w="3175">
                      <a:noFill/>
                    </a:ln>
                    <a:gradFill flip="none" rotWithShape="1">
                      <a:gsLst>
                        <a:gs pos="0">
                          <a:srgbClr val="000000">
                            <a:lumMod val="65000"/>
                            <a:lumOff val="35000"/>
                          </a:srgbClr>
                        </a:gs>
                        <a:gs pos="86000">
                          <a:srgbClr val="000000">
                            <a:lumMod val="65000"/>
                            <a:lumOff val="35000"/>
                          </a:srgbClr>
                        </a:gs>
                      </a:gsLst>
                      <a:lin ang="5400000" scaled="0"/>
                      <a:tileRect/>
                    </a:gradFill>
                    <a:latin typeface="Segoe UI"/>
                    <a:cs typeface="Arial" charset="0"/>
                  </a:endParaRPr>
                </a:p>
              </p:txBody>
            </p:sp>
            <p:sp>
              <p:nvSpPr>
                <p:cNvPr id="175" name="Freeform 174"/>
                <p:cNvSpPr>
                  <a:spLocks noEditPoints="1"/>
                </p:cNvSpPr>
                <p:nvPr/>
              </p:nvSpPr>
              <p:spPr bwMode="black">
                <a:xfrm>
                  <a:off x="6671466" y="5260858"/>
                  <a:ext cx="647396" cy="697154"/>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solidFill>
                  <a:schemeClr val="tx1">
                    <a:lumMod val="65000"/>
                  </a:schemeClr>
                </a:solidFill>
                <a:ln>
                  <a:noFill/>
                </a:ln>
                <a:extLst/>
              </p:spPr>
              <p:txBody>
                <a:bodyPr vert="horz" wrap="square" lIns="89606" tIns="44802" rIns="89606" bIns="44802"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en-US" sz="1568" kern="0">
                    <a:solidFill>
                      <a:srgbClr val="000000"/>
                    </a:solidFill>
                  </a:endParaRPr>
                </a:p>
              </p:txBody>
            </p:sp>
          </p:grpSp>
          <p:pic>
            <p:nvPicPr>
              <p:cNvPr id="172" name="Picture 17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94242" y="4969325"/>
                <a:ext cx="443261" cy="443261"/>
              </a:xfrm>
              <a:prstGeom prst="rect">
                <a:avLst/>
              </a:prstGeom>
            </p:spPr>
          </p:pic>
          <p:pic>
            <p:nvPicPr>
              <p:cNvPr id="173" name="Picture 172"/>
              <p:cNvPicPr>
                <a:picLocks noChangeAspect="1"/>
              </p:cNvPicPr>
              <p:nvPr/>
            </p:nvPicPr>
            <p:blipFill>
              <a:blip r:embed="rId5">
                <a:clrChange>
                  <a:clrFrom>
                    <a:srgbClr val="000000"/>
                  </a:clrFrom>
                  <a:clrTo>
                    <a:srgbClr val="000000">
                      <a:alpha val="0"/>
                    </a:srgbClr>
                  </a:clrTo>
                </a:clrChange>
              </a:blip>
              <a:stretch>
                <a:fillRect/>
              </a:stretch>
            </p:blipFill>
            <p:spPr>
              <a:xfrm>
                <a:off x="4476392" y="5547797"/>
                <a:ext cx="552576" cy="552576"/>
              </a:xfrm>
              <a:prstGeom prst="rect">
                <a:avLst/>
              </a:prstGeom>
            </p:spPr>
          </p:pic>
        </p:grpSp>
      </p:grpSp>
      <p:grpSp>
        <p:nvGrpSpPr>
          <p:cNvPr id="178" name="Group 177"/>
          <p:cNvGrpSpPr/>
          <p:nvPr/>
        </p:nvGrpSpPr>
        <p:grpSpPr>
          <a:xfrm>
            <a:off x="8486014" y="3046670"/>
            <a:ext cx="3474276" cy="2995692"/>
            <a:chOff x="8486303" y="3046613"/>
            <a:chExt cx="3474720" cy="2996074"/>
          </a:xfrm>
        </p:grpSpPr>
        <p:sp>
          <p:nvSpPr>
            <p:cNvPr id="179" name="Rectangle 178"/>
            <p:cNvSpPr/>
            <p:nvPr/>
          </p:nvSpPr>
          <p:spPr bwMode="auto">
            <a:xfrm>
              <a:off x="8486303" y="3046613"/>
              <a:ext cx="3474720" cy="9144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0" forceAA="0" compatLnSpc="1">
              <a:prstTxWarp prst="textNoShape">
                <a:avLst/>
              </a:prstTxWarp>
              <a:noAutofit/>
            </a:bodyPr>
            <a:lstStyle/>
            <a:p>
              <a:pPr algn="ctr" defTabSz="950933">
                <a:lnSpc>
                  <a:spcPct val="90000"/>
                </a:lnSpc>
              </a:pPr>
              <a:r>
                <a:rPr lang="en-US">
                  <a:gradFill>
                    <a:gsLst>
                      <a:gs pos="0">
                        <a:srgbClr val="FFFFFF"/>
                      </a:gs>
                      <a:gs pos="100000">
                        <a:srgbClr val="FFFFFF"/>
                      </a:gs>
                    </a:gsLst>
                    <a:lin ang="5400000" scaled="0"/>
                  </a:gradFill>
                  <a:latin typeface="Segoe UI Light"/>
                  <a:ea typeface="Segoe UI" panose="020B0502040204020203" pitchFamily="34" charset="0"/>
                  <a:cs typeface="Segoe UI" panose="020B0502040204020203" pitchFamily="34" charset="0"/>
                </a:rPr>
                <a:t>Market Leading Price </a:t>
              </a:r>
              <a:br>
                <a:rPr lang="en-US">
                  <a:gradFill>
                    <a:gsLst>
                      <a:gs pos="0">
                        <a:srgbClr val="FFFFFF"/>
                      </a:gs>
                      <a:gs pos="100000">
                        <a:srgbClr val="FFFFFF"/>
                      </a:gs>
                    </a:gsLst>
                    <a:lin ang="5400000" scaled="0"/>
                  </a:gradFill>
                  <a:latin typeface="Segoe UI Light"/>
                  <a:ea typeface="Segoe UI" panose="020B0502040204020203" pitchFamily="34" charset="0"/>
                  <a:cs typeface="Segoe UI" panose="020B0502040204020203" pitchFamily="34" charset="0"/>
                </a:rPr>
              </a:br>
              <a:r>
                <a:rPr lang="en-US">
                  <a:gradFill>
                    <a:gsLst>
                      <a:gs pos="0">
                        <a:srgbClr val="FFFFFF"/>
                      </a:gs>
                      <a:gs pos="100000">
                        <a:srgbClr val="FFFFFF"/>
                      </a:gs>
                    </a:gsLst>
                    <a:lin ang="5400000" scaled="0"/>
                  </a:gradFill>
                  <a:latin typeface="Segoe UI Light"/>
                  <a:ea typeface="Segoe UI" panose="020B0502040204020203" pitchFamily="34" charset="0"/>
                  <a:cs typeface="Segoe UI" panose="020B0502040204020203" pitchFamily="34" charset="0"/>
                </a:rPr>
                <a:t>&amp; Performance</a:t>
              </a:r>
            </a:p>
          </p:txBody>
        </p:sp>
        <p:grpSp>
          <p:nvGrpSpPr>
            <p:cNvPr id="180" name="Group 179"/>
            <p:cNvGrpSpPr/>
            <p:nvPr/>
          </p:nvGrpSpPr>
          <p:grpSpPr>
            <a:xfrm>
              <a:off x="8988092" y="4412976"/>
              <a:ext cx="2446666" cy="1629711"/>
              <a:chOff x="9292890" y="4193911"/>
              <a:chExt cx="2446666" cy="1629711"/>
            </a:xfrm>
          </p:grpSpPr>
          <p:sp>
            <p:nvSpPr>
              <p:cNvPr id="181" name="Freeform 180"/>
              <p:cNvSpPr>
                <a:spLocks noChangeAspect="1"/>
              </p:cNvSpPr>
              <p:nvPr/>
            </p:nvSpPr>
            <p:spPr bwMode="auto">
              <a:xfrm flipH="1">
                <a:off x="10628567" y="4193911"/>
                <a:ext cx="1110989" cy="731520"/>
              </a:xfrm>
              <a:custGeom>
                <a:avLst/>
                <a:gdLst>
                  <a:gd name="T0" fmla="*/ 188 w 223"/>
                  <a:gd name="T1" fmla="*/ 64 h 147"/>
                  <a:gd name="T2" fmla="*/ 188 w 223"/>
                  <a:gd name="T3" fmla="*/ 62 h 147"/>
                  <a:gd name="T4" fmla="*/ 126 w 223"/>
                  <a:gd name="T5" fmla="*/ 0 h 147"/>
                  <a:gd name="T6" fmla="*/ 75 w 223"/>
                  <a:gd name="T7" fmla="*/ 28 h 147"/>
                  <a:gd name="T8" fmla="*/ 58 w 223"/>
                  <a:gd name="T9" fmla="*/ 23 h 147"/>
                  <a:gd name="T10" fmla="*/ 38 w 223"/>
                  <a:gd name="T11" fmla="*/ 29 h 147"/>
                  <a:gd name="T12" fmla="*/ 22 w 223"/>
                  <a:gd name="T13" fmla="*/ 58 h 147"/>
                  <a:gd name="T14" fmla="*/ 0 w 223"/>
                  <a:gd name="T15" fmla="*/ 99 h 147"/>
                  <a:gd name="T16" fmla="*/ 43 w 223"/>
                  <a:gd name="T17" fmla="*/ 147 h 147"/>
                  <a:gd name="T18" fmla="*/ 49 w 223"/>
                  <a:gd name="T19" fmla="*/ 147 h 147"/>
                  <a:gd name="T20" fmla="*/ 53 w 223"/>
                  <a:gd name="T21" fmla="*/ 147 h 147"/>
                  <a:gd name="T22" fmla="*/ 154 w 223"/>
                  <a:gd name="T23" fmla="*/ 147 h 147"/>
                  <a:gd name="T24" fmla="*/ 156 w 223"/>
                  <a:gd name="T25" fmla="*/ 147 h 147"/>
                  <a:gd name="T26" fmla="*/ 158 w 223"/>
                  <a:gd name="T27" fmla="*/ 147 h 147"/>
                  <a:gd name="T28" fmla="*/ 166 w 223"/>
                  <a:gd name="T29" fmla="*/ 147 h 147"/>
                  <a:gd name="T30" fmla="*/ 182 w 223"/>
                  <a:gd name="T31" fmla="*/ 147 h 147"/>
                  <a:gd name="T32" fmla="*/ 223 w 223"/>
                  <a:gd name="T33" fmla="*/ 105 h 147"/>
                  <a:gd name="T34" fmla="*/ 188 w 223"/>
                  <a:gd name="T35" fmla="*/ 64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3" h="147">
                    <a:moveTo>
                      <a:pt x="188" y="64"/>
                    </a:moveTo>
                    <a:cubicBezTo>
                      <a:pt x="188" y="64"/>
                      <a:pt x="188" y="62"/>
                      <a:pt x="188" y="62"/>
                    </a:cubicBezTo>
                    <a:cubicBezTo>
                      <a:pt x="188" y="28"/>
                      <a:pt x="160" y="0"/>
                      <a:pt x="126" y="0"/>
                    </a:cubicBezTo>
                    <a:cubicBezTo>
                      <a:pt x="105" y="0"/>
                      <a:pt x="86" y="11"/>
                      <a:pt x="75" y="28"/>
                    </a:cubicBezTo>
                    <a:cubicBezTo>
                      <a:pt x="70" y="25"/>
                      <a:pt x="64" y="23"/>
                      <a:pt x="58" y="23"/>
                    </a:cubicBezTo>
                    <a:cubicBezTo>
                      <a:pt x="51" y="23"/>
                      <a:pt x="44" y="25"/>
                      <a:pt x="38" y="29"/>
                    </a:cubicBezTo>
                    <a:cubicBezTo>
                      <a:pt x="29" y="35"/>
                      <a:pt x="23" y="46"/>
                      <a:pt x="22" y="58"/>
                    </a:cubicBezTo>
                    <a:cubicBezTo>
                      <a:pt x="9" y="67"/>
                      <a:pt x="0" y="82"/>
                      <a:pt x="0" y="99"/>
                    </a:cubicBezTo>
                    <a:cubicBezTo>
                      <a:pt x="0" y="123"/>
                      <a:pt x="19" y="144"/>
                      <a:pt x="43" y="147"/>
                    </a:cubicBezTo>
                    <a:cubicBezTo>
                      <a:pt x="45" y="147"/>
                      <a:pt x="47" y="147"/>
                      <a:pt x="49" y="147"/>
                    </a:cubicBezTo>
                    <a:cubicBezTo>
                      <a:pt x="50" y="147"/>
                      <a:pt x="52" y="147"/>
                      <a:pt x="53" y="147"/>
                    </a:cubicBezTo>
                    <a:cubicBezTo>
                      <a:pt x="76" y="147"/>
                      <a:pt x="129" y="147"/>
                      <a:pt x="154" y="147"/>
                    </a:cubicBezTo>
                    <a:cubicBezTo>
                      <a:pt x="155" y="147"/>
                      <a:pt x="155" y="147"/>
                      <a:pt x="156" y="147"/>
                    </a:cubicBezTo>
                    <a:cubicBezTo>
                      <a:pt x="158" y="147"/>
                      <a:pt x="158" y="147"/>
                      <a:pt x="158" y="147"/>
                    </a:cubicBezTo>
                    <a:cubicBezTo>
                      <a:pt x="160" y="147"/>
                      <a:pt x="163" y="147"/>
                      <a:pt x="166" y="147"/>
                    </a:cubicBezTo>
                    <a:cubicBezTo>
                      <a:pt x="182" y="147"/>
                      <a:pt x="182" y="147"/>
                      <a:pt x="182" y="147"/>
                    </a:cubicBezTo>
                    <a:cubicBezTo>
                      <a:pt x="205" y="146"/>
                      <a:pt x="223" y="128"/>
                      <a:pt x="223" y="105"/>
                    </a:cubicBezTo>
                    <a:cubicBezTo>
                      <a:pt x="223" y="85"/>
                      <a:pt x="208" y="67"/>
                      <a:pt x="188" y="64"/>
                    </a:cubicBezTo>
                    <a:close/>
                  </a:path>
                </a:pathLst>
              </a:custGeom>
              <a:solidFill>
                <a:srgbClr val="00B0F0">
                  <a:alpha val="34118"/>
                </a:srgbClr>
              </a:solidFill>
              <a:ln>
                <a:noFill/>
              </a:ln>
              <a:extLst/>
            </p:spPr>
            <p:txBody>
              <a:bodyPr vert="horz" wrap="square" lIns="89618" tIns="44809" rIns="89618" bIns="44809"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en-US" sz="1764">
                  <a:solidFill>
                    <a:prstClr val="black"/>
                  </a:solidFill>
                </a:endParaRPr>
              </a:p>
              <a:p>
                <a:pPr>
                  <a:defRPr/>
                </a:pPr>
                <a:endParaRPr lang="en-US" sz="1764">
                  <a:solidFill>
                    <a:prstClr val="black"/>
                  </a:solidFill>
                </a:endParaRPr>
              </a:p>
            </p:txBody>
          </p:sp>
          <p:pic>
            <p:nvPicPr>
              <p:cNvPr id="182" name="Picture 181"/>
              <p:cNvPicPr>
                <a:picLocks noChangeAspect="1"/>
              </p:cNvPicPr>
              <p:nvPr/>
            </p:nvPicPr>
            <p:blipFill>
              <a:blip r:embed="rId6"/>
              <a:stretch>
                <a:fillRect/>
              </a:stretch>
            </p:blipFill>
            <p:spPr>
              <a:xfrm>
                <a:off x="9292890" y="4482669"/>
                <a:ext cx="1867762" cy="1340953"/>
              </a:xfrm>
              <a:prstGeom prst="rect">
                <a:avLst/>
              </a:prstGeom>
            </p:spPr>
          </p:pic>
        </p:grpSp>
      </p:grpSp>
    </p:spTree>
    <p:extLst>
      <p:ext uri="{BB962C8B-B14F-4D97-AF65-F5344CB8AC3E}">
        <p14:creationId xmlns:p14="http://schemas.microsoft.com/office/powerpoint/2010/main" val="318020618"/>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1"/>
                                        </p:tgtEl>
                                        <p:attrNameLst>
                                          <p:attrName>style.visibility</p:attrName>
                                        </p:attrNameLst>
                                      </p:cBhvr>
                                      <p:to>
                                        <p:strVal val="visible"/>
                                      </p:to>
                                    </p:set>
                                    <p:animEffect transition="in" filter="fade">
                                      <p:cBhvr>
                                        <p:cTn id="7" dur="500"/>
                                        <p:tgtEl>
                                          <p:spTgt spid="11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05"/>
                                        </p:tgtEl>
                                        <p:attrNameLst>
                                          <p:attrName>style.visibility</p:attrName>
                                        </p:attrNameLst>
                                      </p:cBhvr>
                                      <p:to>
                                        <p:strVal val="visible"/>
                                      </p:to>
                                    </p:set>
                                    <p:animEffect transition="in" filter="wipe(left)">
                                      <p:cBhvr>
                                        <p:cTn id="12" dur="500"/>
                                        <p:tgtEl>
                                          <p:spTgt spid="105"/>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167"/>
                                        </p:tgtEl>
                                        <p:attrNameLst>
                                          <p:attrName>style.visibility</p:attrName>
                                        </p:attrNameLst>
                                      </p:cBhvr>
                                      <p:to>
                                        <p:strVal val="visible"/>
                                      </p:to>
                                    </p:set>
                                    <p:animEffect transition="in" filter="fade">
                                      <p:cBhvr>
                                        <p:cTn id="16" dur="500"/>
                                        <p:tgtEl>
                                          <p:spTgt spid="167"/>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162"/>
                                        </p:tgtEl>
                                        <p:attrNameLst>
                                          <p:attrName>style.visibility</p:attrName>
                                        </p:attrNameLst>
                                      </p:cBhvr>
                                      <p:to>
                                        <p:strVal val="visible"/>
                                      </p:to>
                                    </p:set>
                                    <p:animEffect transition="in" filter="wipe(left)">
                                      <p:cBhvr>
                                        <p:cTn id="21" dur="500"/>
                                        <p:tgtEl>
                                          <p:spTgt spid="162"/>
                                        </p:tgtEl>
                                      </p:cBhvr>
                                    </p:animEffect>
                                  </p:childTnLst>
                                </p:cTn>
                              </p:par>
                            </p:childTnLst>
                          </p:cTn>
                        </p:par>
                        <p:par>
                          <p:cTn id="22" fill="hold">
                            <p:stCondLst>
                              <p:cond delay="500"/>
                            </p:stCondLst>
                            <p:childTnLst>
                              <p:par>
                                <p:cTn id="23" presetID="10" presetClass="entr" presetSubtype="0" fill="hold" nodeType="afterEffect">
                                  <p:stCondLst>
                                    <p:cond delay="0"/>
                                  </p:stCondLst>
                                  <p:childTnLst>
                                    <p:set>
                                      <p:cBhvr>
                                        <p:cTn id="24" dur="1" fill="hold">
                                          <p:stCondLst>
                                            <p:cond delay="0"/>
                                          </p:stCondLst>
                                        </p:cTn>
                                        <p:tgtEl>
                                          <p:spTgt spid="178"/>
                                        </p:tgtEl>
                                        <p:attrNameLst>
                                          <p:attrName>style.visibility</p:attrName>
                                        </p:attrNameLst>
                                      </p:cBhvr>
                                      <p:to>
                                        <p:strVal val="visible"/>
                                      </p:to>
                                    </p:set>
                                    <p:animEffect transition="in" filter="fade">
                                      <p:cBhvr>
                                        <p:cTn id="25" dur="500"/>
                                        <p:tgtEl>
                                          <p:spTgt spid="1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4716931" y="1265014"/>
            <a:ext cx="5827945" cy="5445779"/>
          </a:xfrm>
          <a:prstGeom prst="rect">
            <a:avLst/>
          </a:prstGeom>
          <a:solidFill>
            <a:srgbClr val="FFFFFF">
              <a:alpha val="40000"/>
            </a:srgbClr>
          </a:solidFill>
          <a:ln>
            <a:no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77000">
              <a:defRPr/>
            </a:pPr>
            <a:endParaRPr lang="en-US" sz="1530" kern="0">
              <a:solidFill>
                <a:schemeClr val="bg1"/>
              </a:solidFill>
            </a:endParaRPr>
          </a:p>
        </p:txBody>
      </p:sp>
      <p:sp>
        <p:nvSpPr>
          <p:cNvPr id="2" name="Title 1"/>
          <p:cNvSpPr>
            <a:spLocks noGrp="1"/>
          </p:cNvSpPr>
          <p:nvPr>
            <p:ph type="title"/>
          </p:nvPr>
        </p:nvSpPr>
        <p:spPr/>
        <p:txBody>
          <a:bodyPr vert="horz" wrap="square" lIns="146304" tIns="91440" rIns="146304" bIns="91440" rtlCol="0" anchor="t">
            <a:noAutofit/>
          </a:bodyPr>
          <a:lstStyle/>
          <a:p>
            <a:r>
              <a:rPr lang="en-US" b="1"/>
              <a:t>Big Data / Hadoop in Azure</a:t>
            </a:r>
          </a:p>
        </p:txBody>
      </p:sp>
      <p:sp>
        <p:nvSpPr>
          <p:cNvPr id="22" name="Rectangle 21"/>
          <p:cNvSpPr/>
          <p:nvPr/>
        </p:nvSpPr>
        <p:spPr>
          <a:xfrm>
            <a:off x="4911196" y="5447449"/>
            <a:ext cx="5478266" cy="1049531"/>
          </a:xfrm>
          <a:prstGeom prst="rect">
            <a:avLst/>
          </a:prstGeom>
          <a:solidFill>
            <a:srgbClr val="00205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72000" rIns="0" bIns="0" rtlCol="0" anchor="t"/>
          <a:lstStyle/>
          <a:p>
            <a:pPr algn="ctr" defTabSz="777000">
              <a:defRPr/>
            </a:pPr>
            <a:r>
              <a:rPr lang="en-US" sz="2379" b="1" kern="0">
                <a:solidFill>
                  <a:schemeClr val="tx1"/>
                </a:solidFill>
                <a:latin typeface="+mj-lt"/>
              </a:rPr>
              <a:t>Azure Data Lake Store</a:t>
            </a:r>
          </a:p>
        </p:txBody>
      </p:sp>
      <p:cxnSp>
        <p:nvCxnSpPr>
          <p:cNvPr id="7" name="Straight Connector 6"/>
          <p:cNvCxnSpPr/>
          <p:nvPr/>
        </p:nvCxnSpPr>
        <p:spPr>
          <a:xfrm>
            <a:off x="1840494" y="5081438"/>
            <a:ext cx="9246204" cy="0"/>
          </a:xfrm>
          <a:prstGeom prst="line">
            <a:avLst/>
          </a:prstGeom>
          <a:noFill/>
          <a:ln>
            <a:solidFill>
              <a:schemeClr val="tx1"/>
            </a:solidFill>
            <a:prstDash val="dash"/>
          </a:ln>
          <a:effectLst/>
        </p:spPr>
        <p:style>
          <a:lnRef idx="2">
            <a:schemeClr val="accent1">
              <a:shade val="50000"/>
            </a:schemeClr>
          </a:lnRef>
          <a:fillRef idx="1">
            <a:schemeClr val="accent1"/>
          </a:fillRef>
          <a:effectRef idx="0">
            <a:schemeClr val="accent1"/>
          </a:effectRef>
          <a:fontRef idx="minor">
            <a:schemeClr val="lt1"/>
          </a:fontRef>
        </p:style>
      </p:cxnSp>
      <p:sp>
        <p:nvSpPr>
          <p:cNvPr id="25" name="Rectangle 24"/>
          <p:cNvSpPr/>
          <p:nvPr/>
        </p:nvSpPr>
        <p:spPr>
          <a:xfrm>
            <a:off x="4911196" y="6032360"/>
            <a:ext cx="5478266" cy="4653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777000">
              <a:defRPr/>
            </a:pPr>
            <a:r>
              <a:rPr lang="en-US" sz="1360" kern="0">
                <a:solidFill>
                  <a:schemeClr val="tx1"/>
                </a:solidFill>
                <a:latin typeface="+mj-lt"/>
              </a:rPr>
              <a:t>Hyper-scale Storage optimized for analytics</a:t>
            </a:r>
          </a:p>
        </p:txBody>
      </p:sp>
      <p:sp>
        <p:nvSpPr>
          <p:cNvPr id="26" name="Rectangle 25"/>
          <p:cNvSpPr/>
          <p:nvPr/>
        </p:nvSpPr>
        <p:spPr>
          <a:xfrm>
            <a:off x="4922395" y="1265014"/>
            <a:ext cx="5478266" cy="7062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777000">
              <a:defRPr/>
            </a:pPr>
            <a:r>
              <a:rPr lang="en-US" sz="2719" kern="0">
                <a:solidFill>
                  <a:schemeClr val="bg1">
                    <a:lumMod val="75000"/>
                  </a:schemeClr>
                </a:solidFill>
              </a:rPr>
              <a:t>Azure Data Lake</a:t>
            </a:r>
          </a:p>
        </p:txBody>
      </p:sp>
      <p:sp>
        <p:nvSpPr>
          <p:cNvPr id="36" name="Rectangle 35"/>
          <p:cNvSpPr/>
          <p:nvPr/>
        </p:nvSpPr>
        <p:spPr>
          <a:xfrm>
            <a:off x="1958372" y="1777673"/>
            <a:ext cx="2331177" cy="3104622"/>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defTabSz="777000">
              <a:defRPr/>
            </a:pPr>
            <a:r>
              <a:rPr lang="en-US" sz="2379" b="1" kern="0">
                <a:solidFill>
                  <a:schemeClr val="tx1"/>
                </a:solidFill>
                <a:latin typeface="+mj-lt"/>
              </a:rPr>
              <a:t>IaaS Hadoop</a:t>
            </a:r>
          </a:p>
        </p:txBody>
      </p:sp>
      <p:sp>
        <p:nvSpPr>
          <p:cNvPr id="37" name="Rectangle 36"/>
          <p:cNvSpPr/>
          <p:nvPr/>
        </p:nvSpPr>
        <p:spPr>
          <a:xfrm>
            <a:off x="1948147" y="4123817"/>
            <a:ext cx="2331177" cy="7062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777000">
              <a:defRPr/>
            </a:pPr>
            <a:r>
              <a:rPr lang="en-US" sz="1600" kern="0">
                <a:solidFill>
                  <a:schemeClr val="tx1"/>
                </a:solidFill>
                <a:latin typeface="+mj-lt"/>
              </a:rPr>
              <a:t>Install Hadoop distros on Azure VMs</a:t>
            </a:r>
          </a:p>
        </p:txBody>
      </p:sp>
      <p:sp>
        <p:nvSpPr>
          <p:cNvPr id="38" name="Rectangle 37"/>
          <p:cNvSpPr/>
          <p:nvPr/>
        </p:nvSpPr>
        <p:spPr>
          <a:xfrm>
            <a:off x="1958372" y="5447448"/>
            <a:ext cx="2331177" cy="1049532"/>
          </a:xfrm>
          <a:prstGeom prst="rect">
            <a:avLst/>
          </a:prstGeom>
          <a:solidFill>
            <a:srgbClr val="00205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777000">
              <a:defRPr/>
            </a:pPr>
            <a:r>
              <a:rPr lang="en-US" sz="2379" kern="0">
                <a:solidFill>
                  <a:schemeClr val="tx1"/>
                </a:solidFill>
                <a:latin typeface="+mj-lt"/>
              </a:rPr>
              <a:t>Blob Storage</a:t>
            </a:r>
          </a:p>
        </p:txBody>
      </p:sp>
      <p:grpSp>
        <p:nvGrpSpPr>
          <p:cNvPr id="46" name="Group 45">
            <a:extLst>
              <a:ext uri="{FF2B5EF4-FFF2-40B4-BE49-F238E27FC236}">
                <a16:creationId xmlns:a16="http://schemas.microsoft.com/office/drawing/2014/main" id="{B03BCA23-6B39-48CF-8242-154F59D39000}"/>
              </a:ext>
            </a:extLst>
          </p:cNvPr>
          <p:cNvGrpSpPr/>
          <p:nvPr/>
        </p:nvGrpSpPr>
        <p:grpSpPr>
          <a:xfrm>
            <a:off x="5039188" y="1777673"/>
            <a:ext cx="2331177" cy="3217886"/>
            <a:chOff x="4911196" y="1777673"/>
            <a:chExt cx="2331177" cy="3217886"/>
          </a:xfrm>
        </p:grpSpPr>
        <p:sp>
          <p:nvSpPr>
            <p:cNvPr id="17" name="Rectangle 16"/>
            <p:cNvSpPr/>
            <p:nvPr/>
          </p:nvSpPr>
          <p:spPr>
            <a:xfrm>
              <a:off x="4911196" y="1777673"/>
              <a:ext cx="2331177" cy="3104622"/>
            </a:xfrm>
            <a:prstGeom prst="rect">
              <a:avLst/>
            </a:prstGeom>
            <a:solidFill>
              <a:srgbClr val="0078D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defTabSz="777000">
                <a:defRPr/>
              </a:pPr>
              <a:r>
                <a:rPr lang="en-US" sz="2379" b="1" kern="0">
                  <a:solidFill>
                    <a:schemeClr val="tx1"/>
                  </a:solidFill>
                  <a:latin typeface="+mj-lt"/>
                </a:rPr>
                <a:t>Azure HDInsight</a:t>
              </a:r>
            </a:p>
          </p:txBody>
        </p:sp>
        <p:sp>
          <p:nvSpPr>
            <p:cNvPr id="5" name="Rectangle 4"/>
            <p:cNvSpPr/>
            <p:nvPr/>
          </p:nvSpPr>
          <p:spPr>
            <a:xfrm>
              <a:off x="4911196" y="4289350"/>
              <a:ext cx="2331177" cy="7062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777000">
                <a:defRPr/>
              </a:pPr>
              <a:r>
                <a:rPr lang="en-US" sz="1600" kern="0">
                  <a:solidFill>
                    <a:schemeClr val="tx1"/>
                  </a:solidFill>
                  <a:latin typeface="+mj-lt"/>
                </a:rPr>
                <a:t>Azure-managed Hadoop clusters</a:t>
              </a:r>
            </a:p>
          </p:txBody>
        </p:sp>
        <p:sp>
          <p:nvSpPr>
            <p:cNvPr id="32" name="Rectangle 31"/>
            <p:cNvSpPr/>
            <p:nvPr/>
          </p:nvSpPr>
          <p:spPr>
            <a:xfrm>
              <a:off x="5367950" y="2905150"/>
              <a:ext cx="1424609" cy="274297"/>
            </a:xfrm>
            <a:prstGeom prst="rect">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777000">
                <a:defRPr/>
              </a:pPr>
              <a:r>
                <a:rPr lang="en-US" sz="1360" kern="0">
                  <a:solidFill>
                    <a:schemeClr val="bg1"/>
                  </a:solidFill>
                  <a:latin typeface="+mj-lt"/>
                </a:rPr>
                <a:t>Hadoop</a:t>
              </a:r>
            </a:p>
          </p:txBody>
        </p:sp>
        <p:sp>
          <p:nvSpPr>
            <p:cNvPr id="33" name="Rectangle 32"/>
            <p:cNvSpPr/>
            <p:nvPr/>
          </p:nvSpPr>
          <p:spPr>
            <a:xfrm>
              <a:off x="5367950" y="3260986"/>
              <a:ext cx="1424609" cy="274297"/>
            </a:xfrm>
            <a:prstGeom prst="rect">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defTabSz="777000">
                <a:defRPr/>
              </a:pPr>
              <a:r>
                <a:rPr lang="en-US" sz="1360" kern="0">
                  <a:solidFill>
                    <a:schemeClr val="bg1"/>
                  </a:solidFill>
                  <a:latin typeface="+mj-lt"/>
                </a:rPr>
                <a:t>Spark</a:t>
              </a:r>
            </a:p>
          </p:txBody>
        </p:sp>
        <p:sp>
          <p:nvSpPr>
            <p:cNvPr id="34" name="Rectangle 33"/>
            <p:cNvSpPr/>
            <p:nvPr/>
          </p:nvSpPr>
          <p:spPr>
            <a:xfrm>
              <a:off x="5367950" y="3616822"/>
              <a:ext cx="1424609" cy="274297"/>
            </a:xfrm>
            <a:prstGeom prst="rect">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defTabSz="777000">
                <a:defRPr/>
              </a:pPr>
              <a:r>
                <a:rPr lang="en-US" sz="1360" kern="0" err="1">
                  <a:solidFill>
                    <a:schemeClr val="bg1"/>
                  </a:solidFill>
                  <a:latin typeface="+mj-lt"/>
                </a:rPr>
                <a:t>HBase</a:t>
              </a:r>
              <a:endParaRPr lang="en-US" sz="1360" kern="0">
                <a:solidFill>
                  <a:schemeClr val="bg1"/>
                </a:solidFill>
                <a:latin typeface="+mj-lt"/>
              </a:endParaRPr>
            </a:p>
          </p:txBody>
        </p:sp>
        <p:sp>
          <p:nvSpPr>
            <p:cNvPr id="35" name="Rectangle 34"/>
            <p:cNvSpPr/>
            <p:nvPr/>
          </p:nvSpPr>
          <p:spPr>
            <a:xfrm>
              <a:off x="5367950" y="3972658"/>
              <a:ext cx="1424609" cy="274297"/>
            </a:xfrm>
            <a:prstGeom prst="rect">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defTabSz="777000">
                <a:defRPr/>
              </a:pPr>
              <a:r>
                <a:rPr lang="en-US" sz="1360" kern="0">
                  <a:solidFill>
                    <a:schemeClr val="bg1"/>
                  </a:solidFill>
                  <a:latin typeface="+mj-lt"/>
                </a:rPr>
                <a:t>Storm</a:t>
              </a:r>
            </a:p>
          </p:txBody>
        </p:sp>
        <p:grpSp>
          <p:nvGrpSpPr>
            <p:cNvPr id="28" name="Group 27"/>
            <p:cNvGrpSpPr/>
            <p:nvPr/>
          </p:nvGrpSpPr>
          <p:grpSpPr>
            <a:xfrm>
              <a:off x="5709257" y="2211649"/>
              <a:ext cx="748928" cy="544468"/>
              <a:chOff x="3365500" y="4116388"/>
              <a:chExt cx="1570037" cy="1141413"/>
            </a:xfrm>
          </p:grpSpPr>
          <p:sp>
            <p:nvSpPr>
              <p:cNvPr id="29" name="Freeform 49"/>
              <p:cNvSpPr>
                <a:spLocks noEditPoints="1"/>
              </p:cNvSpPr>
              <p:nvPr/>
            </p:nvSpPr>
            <p:spPr bwMode="auto">
              <a:xfrm>
                <a:off x="3365500" y="4116388"/>
                <a:ext cx="1570037" cy="1141413"/>
              </a:xfrm>
              <a:custGeom>
                <a:avLst/>
                <a:gdLst>
                  <a:gd name="T0" fmla="*/ 6137 w 14832"/>
                  <a:gd name="T1" fmla="*/ 8965 h 10783"/>
                  <a:gd name="T2" fmla="*/ 5781 w 14832"/>
                  <a:gd name="T3" fmla="*/ 8730 h 10783"/>
                  <a:gd name="T4" fmla="*/ 4083 w 14832"/>
                  <a:gd name="T5" fmla="*/ 8216 h 10783"/>
                  <a:gd name="T6" fmla="*/ 3755 w 14832"/>
                  <a:gd name="T7" fmla="*/ 9972 h 10783"/>
                  <a:gd name="T8" fmla="*/ 2687 w 14832"/>
                  <a:gd name="T9" fmla="*/ 10607 h 10783"/>
                  <a:gd name="T10" fmla="*/ 2102 w 14832"/>
                  <a:gd name="T11" fmla="*/ 9104 h 10783"/>
                  <a:gd name="T12" fmla="*/ 1235 w 14832"/>
                  <a:gd name="T13" fmla="*/ 7273 h 10783"/>
                  <a:gd name="T14" fmla="*/ 1127 w 14832"/>
                  <a:gd name="T15" fmla="*/ 5308 h 10783"/>
                  <a:gd name="T16" fmla="*/ 149 w 14832"/>
                  <a:gd name="T17" fmla="*/ 4605 h 10783"/>
                  <a:gd name="T18" fmla="*/ 474 w 14832"/>
                  <a:gd name="T19" fmla="*/ 3575 h 10783"/>
                  <a:gd name="T20" fmla="*/ 555 w 14832"/>
                  <a:gd name="T21" fmla="*/ 4279 h 10783"/>
                  <a:gd name="T22" fmla="*/ 802 w 14832"/>
                  <a:gd name="T23" fmla="*/ 4830 h 10783"/>
                  <a:gd name="T24" fmla="*/ 3031 w 14832"/>
                  <a:gd name="T25" fmla="*/ 2802 h 10783"/>
                  <a:gd name="T26" fmla="*/ 4406 w 14832"/>
                  <a:gd name="T27" fmla="*/ 2558 h 10783"/>
                  <a:gd name="T28" fmla="*/ 3081 w 14832"/>
                  <a:gd name="T29" fmla="*/ 4642 h 10783"/>
                  <a:gd name="T30" fmla="*/ 3562 w 14832"/>
                  <a:gd name="T31" fmla="*/ 6571 h 10783"/>
                  <a:gd name="T32" fmla="*/ 5629 w 14832"/>
                  <a:gd name="T33" fmla="*/ 7092 h 10783"/>
                  <a:gd name="T34" fmla="*/ 7380 w 14832"/>
                  <a:gd name="T35" fmla="*/ 6723 h 10783"/>
                  <a:gd name="T36" fmla="*/ 7361 w 14832"/>
                  <a:gd name="T37" fmla="*/ 3984 h 10783"/>
                  <a:gd name="T38" fmla="*/ 7094 w 14832"/>
                  <a:gd name="T39" fmla="*/ 4285 h 10783"/>
                  <a:gd name="T40" fmla="*/ 6987 w 14832"/>
                  <a:gd name="T41" fmla="*/ 6290 h 10783"/>
                  <a:gd name="T42" fmla="*/ 4952 w 14832"/>
                  <a:gd name="T43" fmla="*/ 6982 h 10783"/>
                  <a:gd name="T44" fmla="*/ 4056 w 14832"/>
                  <a:gd name="T45" fmla="*/ 5494 h 10783"/>
                  <a:gd name="T46" fmla="*/ 3995 w 14832"/>
                  <a:gd name="T47" fmla="*/ 3516 h 10783"/>
                  <a:gd name="T48" fmla="*/ 7034 w 14832"/>
                  <a:gd name="T49" fmla="*/ 1324 h 10783"/>
                  <a:gd name="T50" fmla="*/ 6734 w 14832"/>
                  <a:gd name="T51" fmla="*/ 796 h 10783"/>
                  <a:gd name="T52" fmla="*/ 9460 w 14832"/>
                  <a:gd name="T53" fmla="*/ 64 h 10783"/>
                  <a:gd name="T54" fmla="*/ 10600 w 14832"/>
                  <a:gd name="T55" fmla="*/ 1459 h 10783"/>
                  <a:gd name="T56" fmla="*/ 11843 w 14832"/>
                  <a:gd name="T57" fmla="*/ 2300 h 10783"/>
                  <a:gd name="T58" fmla="*/ 11532 w 14832"/>
                  <a:gd name="T59" fmla="*/ 2526 h 10783"/>
                  <a:gd name="T60" fmla="*/ 11978 w 14832"/>
                  <a:gd name="T61" fmla="*/ 2994 h 10783"/>
                  <a:gd name="T62" fmla="*/ 12447 w 14832"/>
                  <a:gd name="T63" fmla="*/ 3355 h 10783"/>
                  <a:gd name="T64" fmla="*/ 12276 w 14832"/>
                  <a:gd name="T65" fmla="*/ 4544 h 10783"/>
                  <a:gd name="T66" fmla="*/ 12767 w 14832"/>
                  <a:gd name="T67" fmla="*/ 2092 h 10783"/>
                  <a:gd name="T68" fmla="*/ 13588 w 14832"/>
                  <a:gd name="T69" fmla="*/ 903 h 10783"/>
                  <a:gd name="T70" fmla="*/ 14461 w 14832"/>
                  <a:gd name="T71" fmla="*/ 947 h 10783"/>
                  <a:gd name="T72" fmla="*/ 14687 w 14832"/>
                  <a:gd name="T73" fmla="*/ 4434 h 10783"/>
                  <a:gd name="T74" fmla="*/ 12655 w 14832"/>
                  <a:gd name="T75" fmla="*/ 6662 h 10783"/>
                  <a:gd name="T76" fmla="*/ 10066 w 14832"/>
                  <a:gd name="T77" fmla="*/ 5712 h 10783"/>
                  <a:gd name="T78" fmla="*/ 9782 w 14832"/>
                  <a:gd name="T79" fmla="*/ 6353 h 10783"/>
                  <a:gd name="T80" fmla="*/ 11061 w 14832"/>
                  <a:gd name="T81" fmla="*/ 6977 h 10783"/>
                  <a:gd name="T82" fmla="*/ 10590 w 14832"/>
                  <a:gd name="T83" fmla="*/ 7698 h 10783"/>
                  <a:gd name="T84" fmla="*/ 8473 w 14832"/>
                  <a:gd name="T85" fmla="*/ 6622 h 10783"/>
                  <a:gd name="T86" fmla="*/ 8937 w 14832"/>
                  <a:gd name="T87" fmla="*/ 7279 h 10783"/>
                  <a:gd name="T88" fmla="*/ 8191 w 14832"/>
                  <a:gd name="T89" fmla="*/ 9163 h 10783"/>
                  <a:gd name="T90" fmla="*/ 6136 w 14832"/>
                  <a:gd name="T91" fmla="*/ 10756 h 10783"/>
                  <a:gd name="T92" fmla="*/ 10735 w 14832"/>
                  <a:gd name="T93" fmla="*/ 3102 h 10783"/>
                  <a:gd name="T94" fmla="*/ 10340 w 14832"/>
                  <a:gd name="T95" fmla="*/ 3073 h 10783"/>
                  <a:gd name="T96" fmla="*/ 10320 w 14832"/>
                  <a:gd name="T97" fmla="*/ 2657 h 10783"/>
                  <a:gd name="T98" fmla="*/ 9155 w 14832"/>
                  <a:gd name="T99" fmla="*/ 3323 h 10783"/>
                  <a:gd name="T100" fmla="*/ 9337 w 14832"/>
                  <a:gd name="T101" fmla="*/ 3385 h 10783"/>
                  <a:gd name="T102" fmla="*/ 9442 w 14832"/>
                  <a:gd name="T103" fmla="*/ 4031 h 10783"/>
                  <a:gd name="T104" fmla="*/ 6076 w 14832"/>
                  <a:gd name="T105" fmla="*/ 2490 h 10783"/>
                  <a:gd name="T106" fmla="*/ 6189 w 14832"/>
                  <a:gd name="T107" fmla="*/ 3093 h 10783"/>
                  <a:gd name="T108" fmla="*/ 7467 w 14832"/>
                  <a:gd name="T109" fmla="*/ 1842 h 10783"/>
                  <a:gd name="T110" fmla="*/ 6249 w 14832"/>
                  <a:gd name="T111" fmla="*/ 2025 h 10783"/>
                  <a:gd name="T112" fmla="*/ 5392 w 14832"/>
                  <a:gd name="T113" fmla="*/ 3950 h 10783"/>
                  <a:gd name="T114" fmla="*/ 9358 w 14832"/>
                  <a:gd name="T115" fmla="*/ 1916 h 10783"/>
                  <a:gd name="T116" fmla="*/ 8711 w 14832"/>
                  <a:gd name="T117" fmla="*/ 1875 h 10783"/>
                  <a:gd name="T118" fmla="*/ 8633 w 14832"/>
                  <a:gd name="T119" fmla="*/ 2505 h 10783"/>
                  <a:gd name="T120" fmla="*/ 13968 w 14832"/>
                  <a:gd name="T121" fmla="*/ 680 h 10783"/>
                  <a:gd name="T122" fmla="*/ 12994 w 14832"/>
                  <a:gd name="T123" fmla="*/ 1432 h 107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832" h="10783">
                    <a:moveTo>
                      <a:pt x="5570" y="10190"/>
                    </a:moveTo>
                    <a:lnTo>
                      <a:pt x="5549" y="10163"/>
                    </a:lnTo>
                    <a:lnTo>
                      <a:pt x="5529" y="10136"/>
                    </a:lnTo>
                    <a:lnTo>
                      <a:pt x="5510" y="10110"/>
                    </a:lnTo>
                    <a:lnTo>
                      <a:pt x="5491" y="10084"/>
                    </a:lnTo>
                    <a:lnTo>
                      <a:pt x="5458" y="10035"/>
                    </a:lnTo>
                    <a:lnTo>
                      <a:pt x="5429" y="9987"/>
                    </a:lnTo>
                    <a:lnTo>
                      <a:pt x="5403" y="9943"/>
                    </a:lnTo>
                    <a:lnTo>
                      <a:pt x="5381" y="9901"/>
                    </a:lnTo>
                    <a:lnTo>
                      <a:pt x="5363" y="9860"/>
                    </a:lnTo>
                    <a:lnTo>
                      <a:pt x="5347" y="9822"/>
                    </a:lnTo>
                    <a:lnTo>
                      <a:pt x="5335" y="9784"/>
                    </a:lnTo>
                    <a:lnTo>
                      <a:pt x="5327" y="9749"/>
                    </a:lnTo>
                    <a:lnTo>
                      <a:pt x="5321" y="9716"/>
                    </a:lnTo>
                    <a:lnTo>
                      <a:pt x="5317" y="9686"/>
                    </a:lnTo>
                    <a:lnTo>
                      <a:pt x="5316" y="9656"/>
                    </a:lnTo>
                    <a:lnTo>
                      <a:pt x="5319" y="9627"/>
                    </a:lnTo>
                    <a:lnTo>
                      <a:pt x="5323" y="9600"/>
                    </a:lnTo>
                    <a:lnTo>
                      <a:pt x="5329" y="9575"/>
                    </a:lnTo>
                    <a:lnTo>
                      <a:pt x="5337" y="9551"/>
                    </a:lnTo>
                    <a:lnTo>
                      <a:pt x="5347" y="9528"/>
                    </a:lnTo>
                    <a:lnTo>
                      <a:pt x="5360" y="9505"/>
                    </a:lnTo>
                    <a:lnTo>
                      <a:pt x="5373" y="9485"/>
                    </a:lnTo>
                    <a:lnTo>
                      <a:pt x="5388" y="9465"/>
                    </a:lnTo>
                    <a:lnTo>
                      <a:pt x="5404" y="9447"/>
                    </a:lnTo>
                    <a:lnTo>
                      <a:pt x="5421" y="9428"/>
                    </a:lnTo>
                    <a:lnTo>
                      <a:pt x="5439" y="9411"/>
                    </a:lnTo>
                    <a:lnTo>
                      <a:pt x="5479" y="9378"/>
                    </a:lnTo>
                    <a:lnTo>
                      <a:pt x="5519" y="9346"/>
                    </a:lnTo>
                    <a:lnTo>
                      <a:pt x="5561" y="9316"/>
                    </a:lnTo>
                    <a:lnTo>
                      <a:pt x="5602" y="9287"/>
                    </a:lnTo>
                    <a:lnTo>
                      <a:pt x="5685" y="9242"/>
                    </a:lnTo>
                    <a:lnTo>
                      <a:pt x="5769" y="9198"/>
                    </a:lnTo>
                    <a:lnTo>
                      <a:pt x="5809" y="9178"/>
                    </a:lnTo>
                    <a:lnTo>
                      <a:pt x="5849" y="9158"/>
                    </a:lnTo>
                    <a:lnTo>
                      <a:pt x="5888" y="9139"/>
                    </a:lnTo>
                    <a:lnTo>
                      <a:pt x="5926" y="9119"/>
                    </a:lnTo>
                    <a:lnTo>
                      <a:pt x="5961" y="9101"/>
                    </a:lnTo>
                    <a:lnTo>
                      <a:pt x="5995" y="9082"/>
                    </a:lnTo>
                    <a:lnTo>
                      <a:pt x="6026" y="9063"/>
                    </a:lnTo>
                    <a:lnTo>
                      <a:pt x="6054" y="9046"/>
                    </a:lnTo>
                    <a:lnTo>
                      <a:pt x="6078" y="9027"/>
                    </a:lnTo>
                    <a:lnTo>
                      <a:pt x="6100" y="9010"/>
                    </a:lnTo>
                    <a:lnTo>
                      <a:pt x="6119" y="8992"/>
                    </a:lnTo>
                    <a:lnTo>
                      <a:pt x="6126" y="8984"/>
                    </a:lnTo>
                    <a:lnTo>
                      <a:pt x="6132" y="8975"/>
                    </a:lnTo>
                    <a:lnTo>
                      <a:pt x="6137" y="8965"/>
                    </a:lnTo>
                    <a:lnTo>
                      <a:pt x="6142" y="8952"/>
                    </a:lnTo>
                    <a:lnTo>
                      <a:pt x="6147" y="8937"/>
                    </a:lnTo>
                    <a:lnTo>
                      <a:pt x="6152" y="8919"/>
                    </a:lnTo>
                    <a:lnTo>
                      <a:pt x="6155" y="8901"/>
                    </a:lnTo>
                    <a:lnTo>
                      <a:pt x="6158" y="8879"/>
                    </a:lnTo>
                    <a:lnTo>
                      <a:pt x="6161" y="8855"/>
                    </a:lnTo>
                    <a:lnTo>
                      <a:pt x="6163" y="8832"/>
                    </a:lnTo>
                    <a:lnTo>
                      <a:pt x="6165" y="8805"/>
                    </a:lnTo>
                    <a:lnTo>
                      <a:pt x="6167" y="8778"/>
                    </a:lnTo>
                    <a:lnTo>
                      <a:pt x="6168" y="8749"/>
                    </a:lnTo>
                    <a:lnTo>
                      <a:pt x="6169" y="8720"/>
                    </a:lnTo>
                    <a:lnTo>
                      <a:pt x="6170" y="8660"/>
                    </a:lnTo>
                    <a:lnTo>
                      <a:pt x="6171" y="8597"/>
                    </a:lnTo>
                    <a:lnTo>
                      <a:pt x="6170" y="8534"/>
                    </a:lnTo>
                    <a:lnTo>
                      <a:pt x="6169" y="8472"/>
                    </a:lnTo>
                    <a:lnTo>
                      <a:pt x="6168" y="8413"/>
                    </a:lnTo>
                    <a:lnTo>
                      <a:pt x="6167" y="8385"/>
                    </a:lnTo>
                    <a:lnTo>
                      <a:pt x="6167" y="8357"/>
                    </a:lnTo>
                    <a:lnTo>
                      <a:pt x="6166" y="8331"/>
                    </a:lnTo>
                    <a:lnTo>
                      <a:pt x="6165" y="8306"/>
                    </a:lnTo>
                    <a:lnTo>
                      <a:pt x="6165" y="8283"/>
                    </a:lnTo>
                    <a:lnTo>
                      <a:pt x="6164" y="8262"/>
                    </a:lnTo>
                    <a:lnTo>
                      <a:pt x="6164" y="8241"/>
                    </a:lnTo>
                    <a:lnTo>
                      <a:pt x="6163" y="8224"/>
                    </a:lnTo>
                    <a:lnTo>
                      <a:pt x="6163" y="8210"/>
                    </a:lnTo>
                    <a:lnTo>
                      <a:pt x="6163" y="8196"/>
                    </a:lnTo>
                    <a:lnTo>
                      <a:pt x="6160" y="8220"/>
                    </a:lnTo>
                    <a:lnTo>
                      <a:pt x="6155" y="8245"/>
                    </a:lnTo>
                    <a:lnTo>
                      <a:pt x="6150" y="8270"/>
                    </a:lnTo>
                    <a:lnTo>
                      <a:pt x="6142" y="8296"/>
                    </a:lnTo>
                    <a:lnTo>
                      <a:pt x="6134" y="8322"/>
                    </a:lnTo>
                    <a:lnTo>
                      <a:pt x="6124" y="8349"/>
                    </a:lnTo>
                    <a:lnTo>
                      <a:pt x="6112" y="8376"/>
                    </a:lnTo>
                    <a:lnTo>
                      <a:pt x="6100" y="8403"/>
                    </a:lnTo>
                    <a:lnTo>
                      <a:pt x="6087" y="8431"/>
                    </a:lnTo>
                    <a:lnTo>
                      <a:pt x="6070" y="8459"/>
                    </a:lnTo>
                    <a:lnTo>
                      <a:pt x="6054" y="8486"/>
                    </a:lnTo>
                    <a:lnTo>
                      <a:pt x="6034" y="8512"/>
                    </a:lnTo>
                    <a:lnTo>
                      <a:pt x="6013" y="8539"/>
                    </a:lnTo>
                    <a:lnTo>
                      <a:pt x="5992" y="8566"/>
                    </a:lnTo>
                    <a:lnTo>
                      <a:pt x="5967" y="8592"/>
                    </a:lnTo>
                    <a:lnTo>
                      <a:pt x="5941" y="8616"/>
                    </a:lnTo>
                    <a:lnTo>
                      <a:pt x="5913" y="8641"/>
                    </a:lnTo>
                    <a:lnTo>
                      <a:pt x="5883" y="8665"/>
                    </a:lnTo>
                    <a:lnTo>
                      <a:pt x="5851" y="8687"/>
                    </a:lnTo>
                    <a:lnTo>
                      <a:pt x="5817" y="8709"/>
                    </a:lnTo>
                    <a:lnTo>
                      <a:pt x="5781" y="8730"/>
                    </a:lnTo>
                    <a:lnTo>
                      <a:pt x="5742" y="8748"/>
                    </a:lnTo>
                    <a:lnTo>
                      <a:pt x="5702" y="8767"/>
                    </a:lnTo>
                    <a:lnTo>
                      <a:pt x="5659" y="8783"/>
                    </a:lnTo>
                    <a:lnTo>
                      <a:pt x="5614" y="8798"/>
                    </a:lnTo>
                    <a:lnTo>
                      <a:pt x="5566" y="8811"/>
                    </a:lnTo>
                    <a:lnTo>
                      <a:pt x="5516" y="8822"/>
                    </a:lnTo>
                    <a:lnTo>
                      <a:pt x="5463" y="8833"/>
                    </a:lnTo>
                    <a:lnTo>
                      <a:pt x="5408" y="8840"/>
                    </a:lnTo>
                    <a:lnTo>
                      <a:pt x="5351" y="8846"/>
                    </a:lnTo>
                    <a:lnTo>
                      <a:pt x="5291" y="8849"/>
                    </a:lnTo>
                    <a:lnTo>
                      <a:pt x="5228" y="8850"/>
                    </a:lnTo>
                    <a:lnTo>
                      <a:pt x="5166" y="8850"/>
                    </a:lnTo>
                    <a:lnTo>
                      <a:pt x="5088" y="8846"/>
                    </a:lnTo>
                    <a:lnTo>
                      <a:pt x="5015" y="8839"/>
                    </a:lnTo>
                    <a:lnTo>
                      <a:pt x="4945" y="8829"/>
                    </a:lnTo>
                    <a:lnTo>
                      <a:pt x="4879" y="8815"/>
                    </a:lnTo>
                    <a:lnTo>
                      <a:pt x="4816" y="8801"/>
                    </a:lnTo>
                    <a:lnTo>
                      <a:pt x="4755" y="8783"/>
                    </a:lnTo>
                    <a:lnTo>
                      <a:pt x="4698" y="8764"/>
                    </a:lnTo>
                    <a:lnTo>
                      <a:pt x="4644" y="8743"/>
                    </a:lnTo>
                    <a:lnTo>
                      <a:pt x="4594" y="8719"/>
                    </a:lnTo>
                    <a:lnTo>
                      <a:pt x="4546" y="8696"/>
                    </a:lnTo>
                    <a:lnTo>
                      <a:pt x="4501" y="8670"/>
                    </a:lnTo>
                    <a:lnTo>
                      <a:pt x="4459" y="8643"/>
                    </a:lnTo>
                    <a:lnTo>
                      <a:pt x="4419" y="8614"/>
                    </a:lnTo>
                    <a:lnTo>
                      <a:pt x="4382" y="8587"/>
                    </a:lnTo>
                    <a:lnTo>
                      <a:pt x="4348" y="8557"/>
                    </a:lnTo>
                    <a:lnTo>
                      <a:pt x="4316" y="8527"/>
                    </a:lnTo>
                    <a:lnTo>
                      <a:pt x="4287" y="8497"/>
                    </a:lnTo>
                    <a:lnTo>
                      <a:pt x="4259" y="8467"/>
                    </a:lnTo>
                    <a:lnTo>
                      <a:pt x="4235" y="8436"/>
                    </a:lnTo>
                    <a:lnTo>
                      <a:pt x="4212" y="8407"/>
                    </a:lnTo>
                    <a:lnTo>
                      <a:pt x="4191" y="8377"/>
                    </a:lnTo>
                    <a:lnTo>
                      <a:pt x="4172" y="8349"/>
                    </a:lnTo>
                    <a:lnTo>
                      <a:pt x="4155" y="8321"/>
                    </a:lnTo>
                    <a:lnTo>
                      <a:pt x="4140" y="8294"/>
                    </a:lnTo>
                    <a:lnTo>
                      <a:pt x="4126" y="8267"/>
                    </a:lnTo>
                    <a:lnTo>
                      <a:pt x="4115" y="8244"/>
                    </a:lnTo>
                    <a:lnTo>
                      <a:pt x="4105" y="8220"/>
                    </a:lnTo>
                    <a:lnTo>
                      <a:pt x="4096" y="8198"/>
                    </a:lnTo>
                    <a:lnTo>
                      <a:pt x="4089" y="8179"/>
                    </a:lnTo>
                    <a:lnTo>
                      <a:pt x="4083" y="8161"/>
                    </a:lnTo>
                    <a:lnTo>
                      <a:pt x="4078" y="8147"/>
                    </a:lnTo>
                    <a:lnTo>
                      <a:pt x="4075" y="8133"/>
                    </a:lnTo>
                    <a:lnTo>
                      <a:pt x="4078" y="8158"/>
                    </a:lnTo>
                    <a:lnTo>
                      <a:pt x="4080" y="8186"/>
                    </a:lnTo>
                    <a:lnTo>
                      <a:pt x="4083" y="8216"/>
                    </a:lnTo>
                    <a:lnTo>
                      <a:pt x="4085" y="8248"/>
                    </a:lnTo>
                    <a:lnTo>
                      <a:pt x="4087" y="8283"/>
                    </a:lnTo>
                    <a:lnTo>
                      <a:pt x="4089" y="8319"/>
                    </a:lnTo>
                    <a:lnTo>
                      <a:pt x="4090" y="8357"/>
                    </a:lnTo>
                    <a:lnTo>
                      <a:pt x="4092" y="8397"/>
                    </a:lnTo>
                    <a:lnTo>
                      <a:pt x="4093" y="8438"/>
                    </a:lnTo>
                    <a:lnTo>
                      <a:pt x="4094" y="8479"/>
                    </a:lnTo>
                    <a:lnTo>
                      <a:pt x="4096" y="8567"/>
                    </a:lnTo>
                    <a:lnTo>
                      <a:pt x="4097" y="8656"/>
                    </a:lnTo>
                    <a:lnTo>
                      <a:pt x="4098" y="8745"/>
                    </a:lnTo>
                    <a:lnTo>
                      <a:pt x="4097" y="8834"/>
                    </a:lnTo>
                    <a:lnTo>
                      <a:pt x="4097" y="8877"/>
                    </a:lnTo>
                    <a:lnTo>
                      <a:pt x="4096" y="8919"/>
                    </a:lnTo>
                    <a:lnTo>
                      <a:pt x="4095" y="8960"/>
                    </a:lnTo>
                    <a:lnTo>
                      <a:pt x="4094" y="9001"/>
                    </a:lnTo>
                    <a:lnTo>
                      <a:pt x="4093" y="9039"/>
                    </a:lnTo>
                    <a:lnTo>
                      <a:pt x="4092" y="9076"/>
                    </a:lnTo>
                    <a:lnTo>
                      <a:pt x="4090" y="9111"/>
                    </a:lnTo>
                    <a:lnTo>
                      <a:pt x="4089" y="9144"/>
                    </a:lnTo>
                    <a:lnTo>
                      <a:pt x="4087" y="9175"/>
                    </a:lnTo>
                    <a:lnTo>
                      <a:pt x="4085" y="9202"/>
                    </a:lnTo>
                    <a:lnTo>
                      <a:pt x="4083" y="9228"/>
                    </a:lnTo>
                    <a:lnTo>
                      <a:pt x="4080" y="9251"/>
                    </a:lnTo>
                    <a:lnTo>
                      <a:pt x="4078" y="9270"/>
                    </a:lnTo>
                    <a:lnTo>
                      <a:pt x="4075" y="9287"/>
                    </a:lnTo>
                    <a:lnTo>
                      <a:pt x="4071" y="9299"/>
                    </a:lnTo>
                    <a:lnTo>
                      <a:pt x="4066" y="9315"/>
                    </a:lnTo>
                    <a:lnTo>
                      <a:pt x="4060" y="9331"/>
                    </a:lnTo>
                    <a:lnTo>
                      <a:pt x="4052" y="9350"/>
                    </a:lnTo>
                    <a:lnTo>
                      <a:pt x="4044" y="9370"/>
                    </a:lnTo>
                    <a:lnTo>
                      <a:pt x="4034" y="9392"/>
                    </a:lnTo>
                    <a:lnTo>
                      <a:pt x="4024" y="9415"/>
                    </a:lnTo>
                    <a:lnTo>
                      <a:pt x="4013" y="9439"/>
                    </a:lnTo>
                    <a:lnTo>
                      <a:pt x="4000" y="9464"/>
                    </a:lnTo>
                    <a:lnTo>
                      <a:pt x="3988" y="9491"/>
                    </a:lnTo>
                    <a:lnTo>
                      <a:pt x="3961" y="9546"/>
                    </a:lnTo>
                    <a:lnTo>
                      <a:pt x="3932" y="9602"/>
                    </a:lnTo>
                    <a:lnTo>
                      <a:pt x="3903" y="9661"/>
                    </a:lnTo>
                    <a:lnTo>
                      <a:pt x="3874" y="9720"/>
                    </a:lnTo>
                    <a:lnTo>
                      <a:pt x="3845" y="9776"/>
                    </a:lnTo>
                    <a:lnTo>
                      <a:pt x="3819" y="9831"/>
                    </a:lnTo>
                    <a:lnTo>
                      <a:pt x="3806" y="9858"/>
                    </a:lnTo>
                    <a:lnTo>
                      <a:pt x="3794" y="9883"/>
                    </a:lnTo>
                    <a:lnTo>
                      <a:pt x="3782" y="9907"/>
                    </a:lnTo>
                    <a:lnTo>
                      <a:pt x="3772" y="9930"/>
                    </a:lnTo>
                    <a:lnTo>
                      <a:pt x="3763" y="9951"/>
                    </a:lnTo>
                    <a:lnTo>
                      <a:pt x="3755" y="9972"/>
                    </a:lnTo>
                    <a:lnTo>
                      <a:pt x="3746" y="9990"/>
                    </a:lnTo>
                    <a:lnTo>
                      <a:pt x="3740" y="10007"/>
                    </a:lnTo>
                    <a:lnTo>
                      <a:pt x="3736" y="10022"/>
                    </a:lnTo>
                    <a:lnTo>
                      <a:pt x="3732" y="10035"/>
                    </a:lnTo>
                    <a:lnTo>
                      <a:pt x="3729" y="10047"/>
                    </a:lnTo>
                    <a:lnTo>
                      <a:pt x="3727" y="10061"/>
                    </a:lnTo>
                    <a:lnTo>
                      <a:pt x="3726" y="10075"/>
                    </a:lnTo>
                    <a:lnTo>
                      <a:pt x="3724" y="10091"/>
                    </a:lnTo>
                    <a:lnTo>
                      <a:pt x="3722" y="10125"/>
                    </a:lnTo>
                    <a:lnTo>
                      <a:pt x="3720" y="10163"/>
                    </a:lnTo>
                    <a:lnTo>
                      <a:pt x="3719" y="10203"/>
                    </a:lnTo>
                    <a:lnTo>
                      <a:pt x="3718" y="10244"/>
                    </a:lnTo>
                    <a:lnTo>
                      <a:pt x="3716" y="10287"/>
                    </a:lnTo>
                    <a:lnTo>
                      <a:pt x="3712" y="10331"/>
                    </a:lnTo>
                    <a:lnTo>
                      <a:pt x="3707" y="10375"/>
                    </a:lnTo>
                    <a:lnTo>
                      <a:pt x="3699" y="10418"/>
                    </a:lnTo>
                    <a:lnTo>
                      <a:pt x="3688" y="10459"/>
                    </a:lnTo>
                    <a:lnTo>
                      <a:pt x="3675" y="10499"/>
                    </a:lnTo>
                    <a:lnTo>
                      <a:pt x="3667" y="10519"/>
                    </a:lnTo>
                    <a:lnTo>
                      <a:pt x="3658" y="10536"/>
                    </a:lnTo>
                    <a:lnTo>
                      <a:pt x="3646" y="10554"/>
                    </a:lnTo>
                    <a:lnTo>
                      <a:pt x="3635" y="10571"/>
                    </a:lnTo>
                    <a:lnTo>
                      <a:pt x="3622" y="10587"/>
                    </a:lnTo>
                    <a:lnTo>
                      <a:pt x="3608" y="10601"/>
                    </a:lnTo>
                    <a:lnTo>
                      <a:pt x="3592" y="10615"/>
                    </a:lnTo>
                    <a:lnTo>
                      <a:pt x="3576" y="10627"/>
                    </a:lnTo>
                    <a:lnTo>
                      <a:pt x="3564" y="10633"/>
                    </a:lnTo>
                    <a:lnTo>
                      <a:pt x="3550" y="10638"/>
                    </a:lnTo>
                    <a:lnTo>
                      <a:pt x="3535" y="10645"/>
                    </a:lnTo>
                    <a:lnTo>
                      <a:pt x="3518" y="10650"/>
                    </a:lnTo>
                    <a:lnTo>
                      <a:pt x="3501" y="10655"/>
                    </a:lnTo>
                    <a:lnTo>
                      <a:pt x="3481" y="10660"/>
                    </a:lnTo>
                    <a:lnTo>
                      <a:pt x="3461" y="10665"/>
                    </a:lnTo>
                    <a:lnTo>
                      <a:pt x="3440" y="10669"/>
                    </a:lnTo>
                    <a:lnTo>
                      <a:pt x="3417" y="10673"/>
                    </a:lnTo>
                    <a:lnTo>
                      <a:pt x="3394" y="10678"/>
                    </a:lnTo>
                    <a:lnTo>
                      <a:pt x="3344" y="10684"/>
                    </a:lnTo>
                    <a:lnTo>
                      <a:pt x="3290" y="10688"/>
                    </a:lnTo>
                    <a:lnTo>
                      <a:pt x="3233" y="10689"/>
                    </a:lnTo>
                    <a:lnTo>
                      <a:pt x="3168" y="10688"/>
                    </a:lnTo>
                    <a:lnTo>
                      <a:pt x="3102" y="10684"/>
                    </a:lnTo>
                    <a:lnTo>
                      <a:pt x="3035" y="10676"/>
                    </a:lnTo>
                    <a:lnTo>
                      <a:pt x="2966" y="10667"/>
                    </a:lnTo>
                    <a:lnTo>
                      <a:pt x="2897" y="10656"/>
                    </a:lnTo>
                    <a:lnTo>
                      <a:pt x="2828" y="10641"/>
                    </a:lnTo>
                    <a:lnTo>
                      <a:pt x="2757" y="10626"/>
                    </a:lnTo>
                    <a:lnTo>
                      <a:pt x="2687" y="10607"/>
                    </a:lnTo>
                    <a:lnTo>
                      <a:pt x="2617" y="10588"/>
                    </a:lnTo>
                    <a:lnTo>
                      <a:pt x="2547" y="10566"/>
                    </a:lnTo>
                    <a:lnTo>
                      <a:pt x="2478" y="10544"/>
                    </a:lnTo>
                    <a:lnTo>
                      <a:pt x="2408" y="10519"/>
                    </a:lnTo>
                    <a:lnTo>
                      <a:pt x="2340" y="10493"/>
                    </a:lnTo>
                    <a:lnTo>
                      <a:pt x="2273" y="10466"/>
                    </a:lnTo>
                    <a:lnTo>
                      <a:pt x="2207" y="10438"/>
                    </a:lnTo>
                    <a:lnTo>
                      <a:pt x="2142" y="10409"/>
                    </a:lnTo>
                    <a:lnTo>
                      <a:pt x="2119" y="10398"/>
                    </a:lnTo>
                    <a:lnTo>
                      <a:pt x="2095" y="10389"/>
                    </a:lnTo>
                    <a:lnTo>
                      <a:pt x="2068" y="10380"/>
                    </a:lnTo>
                    <a:lnTo>
                      <a:pt x="2041" y="10371"/>
                    </a:lnTo>
                    <a:lnTo>
                      <a:pt x="1986" y="10350"/>
                    </a:lnTo>
                    <a:lnTo>
                      <a:pt x="1959" y="10340"/>
                    </a:lnTo>
                    <a:lnTo>
                      <a:pt x="1935" y="10328"/>
                    </a:lnTo>
                    <a:lnTo>
                      <a:pt x="1910" y="10315"/>
                    </a:lnTo>
                    <a:lnTo>
                      <a:pt x="1888" y="10302"/>
                    </a:lnTo>
                    <a:lnTo>
                      <a:pt x="1869" y="10286"/>
                    </a:lnTo>
                    <a:lnTo>
                      <a:pt x="1852" y="10270"/>
                    </a:lnTo>
                    <a:lnTo>
                      <a:pt x="1839" y="10251"/>
                    </a:lnTo>
                    <a:lnTo>
                      <a:pt x="1833" y="10242"/>
                    </a:lnTo>
                    <a:lnTo>
                      <a:pt x="1828" y="10230"/>
                    </a:lnTo>
                    <a:lnTo>
                      <a:pt x="1825" y="10220"/>
                    </a:lnTo>
                    <a:lnTo>
                      <a:pt x="1823" y="10208"/>
                    </a:lnTo>
                    <a:lnTo>
                      <a:pt x="1823" y="10195"/>
                    </a:lnTo>
                    <a:lnTo>
                      <a:pt x="1823" y="10183"/>
                    </a:lnTo>
                    <a:lnTo>
                      <a:pt x="1826" y="10147"/>
                    </a:lnTo>
                    <a:lnTo>
                      <a:pt x="1831" y="10109"/>
                    </a:lnTo>
                    <a:lnTo>
                      <a:pt x="1838" y="10069"/>
                    </a:lnTo>
                    <a:lnTo>
                      <a:pt x="1845" y="10027"/>
                    </a:lnTo>
                    <a:lnTo>
                      <a:pt x="1853" y="9983"/>
                    </a:lnTo>
                    <a:lnTo>
                      <a:pt x="1862" y="9938"/>
                    </a:lnTo>
                    <a:lnTo>
                      <a:pt x="1873" y="9892"/>
                    </a:lnTo>
                    <a:lnTo>
                      <a:pt x="1883" y="9844"/>
                    </a:lnTo>
                    <a:lnTo>
                      <a:pt x="1908" y="9748"/>
                    </a:lnTo>
                    <a:lnTo>
                      <a:pt x="1934" y="9651"/>
                    </a:lnTo>
                    <a:lnTo>
                      <a:pt x="1961" y="9553"/>
                    </a:lnTo>
                    <a:lnTo>
                      <a:pt x="1989" y="9458"/>
                    </a:lnTo>
                    <a:lnTo>
                      <a:pt x="2003" y="9412"/>
                    </a:lnTo>
                    <a:lnTo>
                      <a:pt x="2017" y="9366"/>
                    </a:lnTo>
                    <a:lnTo>
                      <a:pt x="2031" y="9323"/>
                    </a:lnTo>
                    <a:lnTo>
                      <a:pt x="2044" y="9281"/>
                    </a:lnTo>
                    <a:lnTo>
                      <a:pt x="2056" y="9241"/>
                    </a:lnTo>
                    <a:lnTo>
                      <a:pt x="2069" y="9202"/>
                    </a:lnTo>
                    <a:lnTo>
                      <a:pt x="2081" y="9167"/>
                    </a:lnTo>
                    <a:lnTo>
                      <a:pt x="2091" y="9133"/>
                    </a:lnTo>
                    <a:lnTo>
                      <a:pt x="2102" y="9104"/>
                    </a:lnTo>
                    <a:lnTo>
                      <a:pt x="2112" y="9076"/>
                    </a:lnTo>
                    <a:lnTo>
                      <a:pt x="2120" y="9051"/>
                    </a:lnTo>
                    <a:lnTo>
                      <a:pt x="2128" y="9029"/>
                    </a:lnTo>
                    <a:lnTo>
                      <a:pt x="2134" y="9012"/>
                    </a:lnTo>
                    <a:lnTo>
                      <a:pt x="2139" y="8999"/>
                    </a:lnTo>
                    <a:lnTo>
                      <a:pt x="2140" y="8993"/>
                    </a:lnTo>
                    <a:lnTo>
                      <a:pt x="2142" y="8988"/>
                    </a:lnTo>
                    <a:lnTo>
                      <a:pt x="2143" y="8985"/>
                    </a:lnTo>
                    <a:lnTo>
                      <a:pt x="2144" y="8983"/>
                    </a:lnTo>
                    <a:lnTo>
                      <a:pt x="2144" y="8982"/>
                    </a:lnTo>
                    <a:lnTo>
                      <a:pt x="2142" y="8980"/>
                    </a:lnTo>
                    <a:lnTo>
                      <a:pt x="2140" y="8977"/>
                    </a:lnTo>
                    <a:lnTo>
                      <a:pt x="2137" y="8972"/>
                    </a:lnTo>
                    <a:lnTo>
                      <a:pt x="2133" y="8966"/>
                    </a:lnTo>
                    <a:lnTo>
                      <a:pt x="2128" y="8957"/>
                    </a:lnTo>
                    <a:lnTo>
                      <a:pt x="2122" y="8949"/>
                    </a:lnTo>
                    <a:lnTo>
                      <a:pt x="2115" y="8939"/>
                    </a:lnTo>
                    <a:lnTo>
                      <a:pt x="2108" y="8926"/>
                    </a:lnTo>
                    <a:lnTo>
                      <a:pt x="2100" y="8914"/>
                    </a:lnTo>
                    <a:lnTo>
                      <a:pt x="2091" y="8901"/>
                    </a:lnTo>
                    <a:lnTo>
                      <a:pt x="2082" y="8885"/>
                    </a:lnTo>
                    <a:lnTo>
                      <a:pt x="2072" y="8869"/>
                    </a:lnTo>
                    <a:lnTo>
                      <a:pt x="2061" y="8851"/>
                    </a:lnTo>
                    <a:lnTo>
                      <a:pt x="2049" y="8834"/>
                    </a:lnTo>
                    <a:lnTo>
                      <a:pt x="2037" y="8814"/>
                    </a:lnTo>
                    <a:lnTo>
                      <a:pt x="2011" y="8772"/>
                    </a:lnTo>
                    <a:lnTo>
                      <a:pt x="1983" y="8727"/>
                    </a:lnTo>
                    <a:lnTo>
                      <a:pt x="1953" y="8677"/>
                    </a:lnTo>
                    <a:lnTo>
                      <a:pt x="1922" y="8624"/>
                    </a:lnTo>
                    <a:lnTo>
                      <a:pt x="1888" y="8568"/>
                    </a:lnTo>
                    <a:lnTo>
                      <a:pt x="1854" y="8509"/>
                    </a:lnTo>
                    <a:lnTo>
                      <a:pt x="1818" y="8447"/>
                    </a:lnTo>
                    <a:lnTo>
                      <a:pt x="1781" y="8384"/>
                    </a:lnTo>
                    <a:lnTo>
                      <a:pt x="1744" y="8317"/>
                    </a:lnTo>
                    <a:lnTo>
                      <a:pt x="1704" y="8248"/>
                    </a:lnTo>
                    <a:lnTo>
                      <a:pt x="1666" y="8178"/>
                    </a:lnTo>
                    <a:lnTo>
                      <a:pt x="1627" y="8106"/>
                    </a:lnTo>
                    <a:lnTo>
                      <a:pt x="1588" y="8032"/>
                    </a:lnTo>
                    <a:lnTo>
                      <a:pt x="1548" y="7958"/>
                    </a:lnTo>
                    <a:lnTo>
                      <a:pt x="1472" y="7807"/>
                    </a:lnTo>
                    <a:lnTo>
                      <a:pt x="1435" y="7730"/>
                    </a:lnTo>
                    <a:lnTo>
                      <a:pt x="1398" y="7653"/>
                    </a:lnTo>
                    <a:lnTo>
                      <a:pt x="1363" y="7576"/>
                    </a:lnTo>
                    <a:lnTo>
                      <a:pt x="1329" y="7500"/>
                    </a:lnTo>
                    <a:lnTo>
                      <a:pt x="1296" y="7423"/>
                    </a:lnTo>
                    <a:lnTo>
                      <a:pt x="1265" y="7347"/>
                    </a:lnTo>
                    <a:lnTo>
                      <a:pt x="1235" y="7273"/>
                    </a:lnTo>
                    <a:lnTo>
                      <a:pt x="1208" y="7199"/>
                    </a:lnTo>
                    <a:lnTo>
                      <a:pt x="1183" y="7125"/>
                    </a:lnTo>
                    <a:lnTo>
                      <a:pt x="1161" y="7050"/>
                    </a:lnTo>
                    <a:lnTo>
                      <a:pt x="1142" y="6972"/>
                    </a:lnTo>
                    <a:lnTo>
                      <a:pt x="1124" y="6893"/>
                    </a:lnTo>
                    <a:lnTo>
                      <a:pt x="1110" y="6814"/>
                    </a:lnTo>
                    <a:lnTo>
                      <a:pt x="1097" y="6735"/>
                    </a:lnTo>
                    <a:lnTo>
                      <a:pt x="1088" y="6653"/>
                    </a:lnTo>
                    <a:lnTo>
                      <a:pt x="1080" y="6573"/>
                    </a:lnTo>
                    <a:lnTo>
                      <a:pt x="1074" y="6492"/>
                    </a:lnTo>
                    <a:lnTo>
                      <a:pt x="1068" y="6412"/>
                    </a:lnTo>
                    <a:lnTo>
                      <a:pt x="1066" y="6333"/>
                    </a:lnTo>
                    <a:lnTo>
                      <a:pt x="1064" y="6255"/>
                    </a:lnTo>
                    <a:lnTo>
                      <a:pt x="1064" y="6177"/>
                    </a:lnTo>
                    <a:lnTo>
                      <a:pt x="1065" y="6102"/>
                    </a:lnTo>
                    <a:lnTo>
                      <a:pt x="1067" y="6028"/>
                    </a:lnTo>
                    <a:lnTo>
                      <a:pt x="1072" y="5956"/>
                    </a:lnTo>
                    <a:lnTo>
                      <a:pt x="1075" y="5887"/>
                    </a:lnTo>
                    <a:lnTo>
                      <a:pt x="1080" y="5819"/>
                    </a:lnTo>
                    <a:lnTo>
                      <a:pt x="1085" y="5755"/>
                    </a:lnTo>
                    <a:lnTo>
                      <a:pt x="1091" y="5694"/>
                    </a:lnTo>
                    <a:lnTo>
                      <a:pt x="1096" y="5635"/>
                    </a:lnTo>
                    <a:lnTo>
                      <a:pt x="1103" y="5582"/>
                    </a:lnTo>
                    <a:lnTo>
                      <a:pt x="1106" y="5556"/>
                    </a:lnTo>
                    <a:lnTo>
                      <a:pt x="1109" y="5531"/>
                    </a:lnTo>
                    <a:lnTo>
                      <a:pt x="1112" y="5508"/>
                    </a:lnTo>
                    <a:lnTo>
                      <a:pt x="1115" y="5485"/>
                    </a:lnTo>
                    <a:lnTo>
                      <a:pt x="1118" y="5463"/>
                    </a:lnTo>
                    <a:lnTo>
                      <a:pt x="1121" y="5443"/>
                    </a:lnTo>
                    <a:lnTo>
                      <a:pt x="1124" y="5424"/>
                    </a:lnTo>
                    <a:lnTo>
                      <a:pt x="1126" y="5407"/>
                    </a:lnTo>
                    <a:lnTo>
                      <a:pt x="1129" y="5389"/>
                    </a:lnTo>
                    <a:lnTo>
                      <a:pt x="1131" y="5374"/>
                    </a:lnTo>
                    <a:lnTo>
                      <a:pt x="1133" y="5360"/>
                    </a:lnTo>
                    <a:lnTo>
                      <a:pt x="1136" y="5347"/>
                    </a:lnTo>
                    <a:lnTo>
                      <a:pt x="1138" y="5336"/>
                    </a:lnTo>
                    <a:lnTo>
                      <a:pt x="1140" y="5326"/>
                    </a:lnTo>
                    <a:lnTo>
                      <a:pt x="1141" y="5317"/>
                    </a:lnTo>
                    <a:lnTo>
                      <a:pt x="1143" y="5310"/>
                    </a:lnTo>
                    <a:lnTo>
                      <a:pt x="1144" y="5305"/>
                    </a:lnTo>
                    <a:lnTo>
                      <a:pt x="1144" y="5301"/>
                    </a:lnTo>
                    <a:lnTo>
                      <a:pt x="1145" y="5299"/>
                    </a:lnTo>
                    <a:lnTo>
                      <a:pt x="1145" y="5298"/>
                    </a:lnTo>
                    <a:lnTo>
                      <a:pt x="1144" y="5299"/>
                    </a:lnTo>
                    <a:lnTo>
                      <a:pt x="1141" y="5301"/>
                    </a:lnTo>
                    <a:lnTo>
                      <a:pt x="1136" y="5304"/>
                    </a:lnTo>
                    <a:lnTo>
                      <a:pt x="1127" y="5308"/>
                    </a:lnTo>
                    <a:lnTo>
                      <a:pt x="1118" y="5312"/>
                    </a:lnTo>
                    <a:lnTo>
                      <a:pt x="1106" y="5317"/>
                    </a:lnTo>
                    <a:lnTo>
                      <a:pt x="1091" y="5323"/>
                    </a:lnTo>
                    <a:lnTo>
                      <a:pt x="1075" y="5330"/>
                    </a:lnTo>
                    <a:lnTo>
                      <a:pt x="1056" y="5335"/>
                    </a:lnTo>
                    <a:lnTo>
                      <a:pt x="1035" y="5341"/>
                    </a:lnTo>
                    <a:lnTo>
                      <a:pt x="1013" y="5346"/>
                    </a:lnTo>
                    <a:lnTo>
                      <a:pt x="988" y="5351"/>
                    </a:lnTo>
                    <a:lnTo>
                      <a:pt x="960" y="5354"/>
                    </a:lnTo>
                    <a:lnTo>
                      <a:pt x="931" y="5357"/>
                    </a:lnTo>
                    <a:lnTo>
                      <a:pt x="899" y="5359"/>
                    </a:lnTo>
                    <a:lnTo>
                      <a:pt x="865" y="5360"/>
                    </a:lnTo>
                    <a:lnTo>
                      <a:pt x="829" y="5359"/>
                    </a:lnTo>
                    <a:lnTo>
                      <a:pt x="789" y="5355"/>
                    </a:lnTo>
                    <a:lnTo>
                      <a:pt x="746" y="5349"/>
                    </a:lnTo>
                    <a:lnTo>
                      <a:pt x="701" y="5341"/>
                    </a:lnTo>
                    <a:lnTo>
                      <a:pt x="652" y="5332"/>
                    </a:lnTo>
                    <a:lnTo>
                      <a:pt x="602" y="5320"/>
                    </a:lnTo>
                    <a:lnTo>
                      <a:pt x="547" y="5309"/>
                    </a:lnTo>
                    <a:lnTo>
                      <a:pt x="490" y="5298"/>
                    </a:lnTo>
                    <a:lnTo>
                      <a:pt x="459" y="5282"/>
                    </a:lnTo>
                    <a:lnTo>
                      <a:pt x="430" y="5264"/>
                    </a:lnTo>
                    <a:lnTo>
                      <a:pt x="403" y="5244"/>
                    </a:lnTo>
                    <a:lnTo>
                      <a:pt x="377" y="5222"/>
                    </a:lnTo>
                    <a:lnTo>
                      <a:pt x="353" y="5199"/>
                    </a:lnTo>
                    <a:lnTo>
                      <a:pt x="331" y="5174"/>
                    </a:lnTo>
                    <a:lnTo>
                      <a:pt x="311" y="5147"/>
                    </a:lnTo>
                    <a:lnTo>
                      <a:pt x="292" y="5120"/>
                    </a:lnTo>
                    <a:lnTo>
                      <a:pt x="275" y="5092"/>
                    </a:lnTo>
                    <a:lnTo>
                      <a:pt x="259" y="5063"/>
                    </a:lnTo>
                    <a:lnTo>
                      <a:pt x="245" y="5033"/>
                    </a:lnTo>
                    <a:lnTo>
                      <a:pt x="231" y="5002"/>
                    </a:lnTo>
                    <a:lnTo>
                      <a:pt x="220" y="4972"/>
                    </a:lnTo>
                    <a:lnTo>
                      <a:pt x="209" y="4941"/>
                    </a:lnTo>
                    <a:lnTo>
                      <a:pt x="199" y="4911"/>
                    </a:lnTo>
                    <a:lnTo>
                      <a:pt x="191" y="4880"/>
                    </a:lnTo>
                    <a:lnTo>
                      <a:pt x="177" y="4822"/>
                    </a:lnTo>
                    <a:lnTo>
                      <a:pt x="170" y="4794"/>
                    </a:lnTo>
                    <a:lnTo>
                      <a:pt x="166" y="4766"/>
                    </a:lnTo>
                    <a:lnTo>
                      <a:pt x="162" y="4740"/>
                    </a:lnTo>
                    <a:lnTo>
                      <a:pt x="158" y="4716"/>
                    </a:lnTo>
                    <a:lnTo>
                      <a:pt x="155" y="4692"/>
                    </a:lnTo>
                    <a:lnTo>
                      <a:pt x="153" y="4671"/>
                    </a:lnTo>
                    <a:lnTo>
                      <a:pt x="152" y="4651"/>
                    </a:lnTo>
                    <a:lnTo>
                      <a:pt x="150" y="4633"/>
                    </a:lnTo>
                    <a:lnTo>
                      <a:pt x="149" y="4618"/>
                    </a:lnTo>
                    <a:lnTo>
                      <a:pt x="149" y="4605"/>
                    </a:lnTo>
                    <a:lnTo>
                      <a:pt x="148" y="4595"/>
                    </a:lnTo>
                    <a:lnTo>
                      <a:pt x="148" y="4587"/>
                    </a:lnTo>
                    <a:lnTo>
                      <a:pt x="148" y="4583"/>
                    </a:lnTo>
                    <a:lnTo>
                      <a:pt x="148" y="4581"/>
                    </a:lnTo>
                    <a:lnTo>
                      <a:pt x="147" y="4581"/>
                    </a:lnTo>
                    <a:lnTo>
                      <a:pt x="146" y="4580"/>
                    </a:lnTo>
                    <a:lnTo>
                      <a:pt x="142" y="4578"/>
                    </a:lnTo>
                    <a:lnTo>
                      <a:pt x="138" y="4575"/>
                    </a:lnTo>
                    <a:lnTo>
                      <a:pt x="128" y="4567"/>
                    </a:lnTo>
                    <a:lnTo>
                      <a:pt x="115" y="4556"/>
                    </a:lnTo>
                    <a:lnTo>
                      <a:pt x="100" y="4542"/>
                    </a:lnTo>
                    <a:lnTo>
                      <a:pt x="84" y="4523"/>
                    </a:lnTo>
                    <a:lnTo>
                      <a:pt x="67" y="4501"/>
                    </a:lnTo>
                    <a:lnTo>
                      <a:pt x="51" y="4476"/>
                    </a:lnTo>
                    <a:lnTo>
                      <a:pt x="42" y="4461"/>
                    </a:lnTo>
                    <a:lnTo>
                      <a:pt x="35" y="4446"/>
                    </a:lnTo>
                    <a:lnTo>
                      <a:pt x="28" y="4429"/>
                    </a:lnTo>
                    <a:lnTo>
                      <a:pt x="22" y="4412"/>
                    </a:lnTo>
                    <a:lnTo>
                      <a:pt x="15" y="4393"/>
                    </a:lnTo>
                    <a:lnTo>
                      <a:pt x="11" y="4374"/>
                    </a:lnTo>
                    <a:lnTo>
                      <a:pt x="7" y="4353"/>
                    </a:lnTo>
                    <a:lnTo>
                      <a:pt x="3" y="4330"/>
                    </a:lnTo>
                    <a:lnTo>
                      <a:pt x="1" y="4308"/>
                    </a:lnTo>
                    <a:lnTo>
                      <a:pt x="0" y="4284"/>
                    </a:lnTo>
                    <a:lnTo>
                      <a:pt x="1" y="4258"/>
                    </a:lnTo>
                    <a:lnTo>
                      <a:pt x="2" y="4231"/>
                    </a:lnTo>
                    <a:lnTo>
                      <a:pt x="5" y="4204"/>
                    </a:lnTo>
                    <a:lnTo>
                      <a:pt x="9" y="4175"/>
                    </a:lnTo>
                    <a:lnTo>
                      <a:pt x="15" y="4145"/>
                    </a:lnTo>
                    <a:lnTo>
                      <a:pt x="24" y="4113"/>
                    </a:lnTo>
                    <a:lnTo>
                      <a:pt x="34" y="4081"/>
                    </a:lnTo>
                    <a:lnTo>
                      <a:pt x="46" y="4049"/>
                    </a:lnTo>
                    <a:lnTo>
                      <a:pt x="61" y="4018"/>
                    </a:lnTo>
                    <a:lnTo>
                      <a:pt x="77" y="3986"/>
                    </a:lnTo>
                    <a:lnTo>
                      <a:pt x="96" y="3956"/>
                    </a:lnTo>
                    <a:lnTo>
                      <a:pt x="116" y="3926"/>
                    </a:lnTo>
                    <a:lnTo>
                      <a:pt x="137" y="3896"/>
                    </a:lnTo>
                    <a:lnTo>
                      <a:pt x="160" y="3867"/>
                    </a:lnTo>
                    <a:lnTo>
                      <a:pt x="185" y="3838"/>
                    </a:lnTo>
                    <a:lnTo>
                      <a:pt x="210" y="3810"/>
                    </a:lnTo>
                    <a:lnTo>
                      <a:pt x="261" y="3756"/>
                    </a:lnTo>
                    <a:lnTo>
                      <a:pt x="316" y="3705"/>
                    </a:lnTo>
                    <a:lnTo>
                      <a:pt x="370" y="3658"/>
                    </a:lnTo>
                    <a:lnTo>
                      <a:pt x="396" y="3636"/>
                    </a:lnTo>
                    <a:lnTo>
                      <a:pt x="423" y="3615"/>
                    </a:lnTo>
                    <a:lnTo>
                      <a:pt x="449" y="3595"/>
                    </a:lnTo>
                    <a:lnTo>
                      <a:pt x="474" y="3575"/>
                    </a:lnTo>
                    <a:lnTo>
                      <a:pt x="498" y="3558"/>
                    </a:lnTo>
                    <a:lnTo>
                      <a:pt x="520" y="3541"/>
                    </a:lnTo>
                    <a:lnTo>
                      <a:pt x="542" y="3527"/>
                    </a:lnTo>
                    <a:lnTo>
                      <a:pt x="562" y="3514"/>
                    </a:lnTo>
                    <a:lnTo>
                      <a:pt x="580" y="3501"/>
                    </a:lnTo>
                    <a:lnTo>
                      <a:pt x="597" y="3490"/>
                    </a:lnTo>
                    <a:lnTo>
                      <a:pt x="611" y="3481"/>
                    </a:lnTo>
                    <a:lnTo>
                      <a:pt x="624" y="3473"/>
                    </a:lnTo>
                    <a:lnTo>
                      <a:pt x="633" y="3467"/>
                    </a:lnTo>
                    <a:lnTo>
                      <a:pt x="640" y="3463"/>
                    </a:lnTo>
                    <a:lnTo>
                      <a:pt x="645" y="3460"/>
                    </a:lnTo>
                    <a:lnTo>
                      <a:pt x="646" y="3459"/>
                    </a:lnTo>
                    <a:lnTo>
                      <a:pt x="646" y="3460"/>
                    </a:lnTo>
                    <a:lnTo>
                      <a:pt x="645" y="3462"/>
                    </a:lnTo>
                    <a:lnTo>
                      <a:pt x="643" y="3466"/>
                    </a:lnTo>
                    <a:lnTo>
                      <a:pt x="641" y="3472"/>
                    </a:lnTo>
                    <a:lnTo>
                      <a:pt x="638" y="3480"/>
                    </a:lnTo>
                    <a:lnTo>
                      <a:pt x="635" y="3488"/>
                    </a:lnTo>
                    <a:lnTo>
                      <a:pt x="632" y="3498"/>
                    </a:lnTo>
                    <a:lnTo>
                      <a:pt x="628" y="3510"/>
                    </a:lnTo>
                    <a:lnTo>
                      <a:pt x="624" y="3524"/>
                    </a:lnTo>
                    <a:lnTo>
                      <a:pt x="618" y="3538"/>
                    </a:lnTo>
                    <a:lnTo>
                      <a:pt x="613" y="3555"/>
                    </a:lnTo>
                    <a:lnTo>
                      <a:pt x="609" y="3572"/>
                    </a:lnTo>
                    <a:lnTo>
                      <a:pt x="604" y="3592"/>
                    </a:lnTo>
                    <a:lnTo>
                      <a:pt x="599" y="3612"/>
                    </a:lnTo>
                    <a:lnTo>
                      <a:pt x="594" y="3634"/>
                    </a:lnTo>
                    <a:lnTo>
                      <a:pt x="588" y="3658"/>
                    </a:lnTo>
                    <a:lnTo>
                      <a:pt x="583" y="3682"/>
                    </a:lnTo>
                    <a:lnTo>
                      <a:pt x="578" y="3708"/>
                    </a:lnTo>
                    <a:lnTo>
                      <a:pt x="574" y="3736"/>
                    </a:lnTo>
                    <a:lnTo>
                      <a:pt x="569" y="3765"/>
                    </a:lnTo>
                    <a:lnTo>
                      <a:pt x="565" y="3795"/>
                    </a:lnTo>
                    <a:lnTo>
                      <a:pt x="562" y="3826"/>
                    </a:lnTo>
                    <a:lnTo>
                      <a:pt x="557" y="3859"/>
                    </a:lnTo>
                    <a:lnTo>
                      <a:pt x="554" y="3893"/>
                    </a:lnTo>
                    <a:lnTo>
                      <a:pt x="552" y="3928"/>
                    </a:lnTo>
                    <a:lnTo>
                      <a:pt x="550" y="3964"/>
                    </a:lnTo>
                    <a:lnTo>
                      <a:pt x="549" y="4002"/>
                    </a:lnTo>
                    <a:lnTo>
                      <a:pt x="548" y="4040"/>
                    </a:lnTo>
                    <a:lnTo>
                      <a:pt x="548" y="4080"/>
                    </a:lnTo>
                    <a:lnTo>
                      <a:pt x="549" y="4121"/>
                    </a:lnTo>
                    <a:lnTo>
                      <a:pt x="551" y="4164"/>
                    </a:lnTo>
                    <a:lnTo>
                      <a:pt x="553" y="4207"/>
                    </a:lnTo>
                    <a:lnTo>
                      <a:pt x="555" y="4233"/>
                    </a:lnTo>
                    <a:lnTo>
                      <a:pt x="556" y="4256"/>
                    </a:lnTo>
                    <a:lnTo>
                      <a:pt x="555" y="4279"/>
                    </a:lnTo>
                    <a:lnTo>
                      <a:pt x="553" y="4301"/>
                    </a:lnTo>
                    <a:lnTo>
                      <a:pt x="549" y="4321"/>
                    </a:lnTo>
                    <a:lnTo>
                      <a:pt x="545" y="4340"/>
                    </a:lnTo>
                    <a:lnTo>
                      <a:pt x="539" y="4357"/>
                    </a:lnTo>
                    <a:lnTo>
                      <a:pt x="533" y="4374"/>
                    </a:lnTo>
                    <a:lnTo>
                      <a:pt x="524" y="4389"/>
                    </a:lnTo>
                    <a:lnTo>
                      <a:pt x="516" y="4404"/>
                    </a:lnTo>
                    <a:lnTo>
                      <a:pt x="507" y="4417"/>
                    </a:lnTo>
                    <a:lnTo>
                      <a:pt x="498" y="4428"/>
                    </a:lnTo>
                    <a:lnTo>
                      <a:pt x="477" y="4450"/>
                    </a:lnTo>
                    <a:lnTo>
                      <a:pt x="455" y="4468"/>
                    </a:lnTo>
                    <a:lnTo>
                      <a:pt x="434" y="4483"/>
                    </a:lnTo>
                    <a:lnTo>
                      <a:pt x="412" y="4494"/>
                    </a:lnTo>
                    <a:lnTo>
                      <a:pt x="391" y="4503"/>
                    </a:lnTo>
                    <a:lnTo>
                      <a:pt x="373" y="4510"/>
                    </a:lnTo>
                    <a:lnTo>
                      <a:pt x="357" y="4514"/>
                    </a:lnTo>
                    <a:lnTo>
                      <a:pt x="351" y="4516"/>
                    </a:lnTo>
                    <a:lnTo>
                      <a:pt x="345" y="4517"/>
                    </a:lnTo>
                    <a:lnTo>
                      <a:pt x="341" y="4518"/>
                    </a:lnTo>
                    <a:lnTo>
                      <a:pt x="338" y="4519"/>
                    </a:lnTo>
                    <a:lnTo>
                      <a:pt x="336" y="4519"/>
                    </a:lnTo>
                    <a:lnTo>
                      <a:pt x="334" y="4519"/>
                    </a:lnTo>
                    <a:lnTo>
                      <a:pt x="334" y="4520"/>
                    </a:lnTo>
                    <a:lnTo>
                      <a:pt x="336" y="4522"/>
                    </a:lnTo>
                    <a:lnTo>
                      <a:pt x="338" y="4526"/>
                    </a:lnTo>
                    <a:lnTo>
                      <a:pt x="341" y="4532"/>
                    </a:lnTo>
                    <a:lnTo>
                      <a:pt x="344" y="4539"/>
                    </a:lnTo>
                    <a:lnTo>
                      <a:pt x="348" y="4548"/>
                    </a:lnTo>
                    <a:lnTo>
                      <a:pt x="353" y="4557"/>
                    </a:lnTo>
                    <a:lnTo>
                      <a:pt x="358" y="4567"/>
                    </a:lnTo>
                    <a:lnTo>
                      <a:pt x="372" y="4591"/>
                    </a:lnTo>
                    <a:lnTo>
                      <a:pt x="389" y="4618"/>
                    </a:lnTo>
                    <a:lnTo>
                      <a:pt x="409" y="4646"/>
                    </a:lnTo>
                    <a:lnTo>
                      <a:pt x="433" y="4674"/>
                    </a:lnTo>
                    <a:lnTo>
                      <a:pt x="458" y="4703"/>
                    </a:lnTo>
                    <a:lnTo>
                      <a:pt x="488" y="4731"/>
                    </a:lnTo>
                    <a:lnTo>
                      <a:pt x="521" y="4758"/>
                    </a:lnTo>
                    <a:lnTo>
                      <a:pt x="558" y="4782"/>
                    </a:lnTo>
                    <a:lnTo>
                      <a:pt x="578" y="4792"/>
                    </a:lnTo>
                    <a:lnTo>
                      <a:pt x="599" y="4801"/>
                    </a:lnTo>
                    <a:lnTo>
                      <a:pt x="619" y="4809"/>
                    </a:lnTo>
                    <a:lnTo>
                      <a:pt x="642" y="4817"/>
                    </a:lnTo>
                    <a:lnTo>
                      <a:pt x="665" y="4823"/>
                    </a:lnTo>
                    <a:lnTo>
                      <a:pt x="690" y="4827"/>
                    </a:lnTo>
                    <a:lnTo>
                      <a:pt x="714" y="4829"/>
                    </a:lnTo>
                    <a:lnTo>
                      <a:pt x="740" y="4830"/>
                    </a:lnTo>
                    <a:lnTo>
                      <a:pt x="802" y="4830"/>
                    </a:lnTo>
                    <a:lnTo>
                      <a:pt x="831" y="4826"/>
                    </a:lnTo>
                    <a:lnTo>
                      <a:pt x="859" y="4821"/>
                    </a:lnTo>
                    <a:lnTo>
                      <a:pt x="887" y="4812"/>
                    </a:lnTo>
                    <a:lnTo>
                      <a:pt x="914" y="4803"/>
                    </a:lnTo>
                    <a:lnTo>
                      <a:pt x="940" y="4791"/>
                    </a:lnTo>
                    <a:lnTo>
                      <a:pt x="967" y="4777"/>
                    </a:lnTo>
                    <a:lnTo>
                      <a:pt x="993" y="4761"/>
                    </a:lnTo>
                    <a:lnTo>
                      <a:pt x="1020" y="4742"/>
                    </a:lnTo>
                    <a:lnTo>
                      <a:pt x="1048" y="4722"/>
                    </a:lnTo>
                    <a:lnTo>
                      <a:pt x="1076" y="4698"/>
                    </a:lnTo>
                    <a:lnTo>
                      <a:pt x="1104" y="4672"/>
                    </a:lnTo>
                    <a:lnTo>
                      <a:pt x="1133" y="4644"/>
                    </a:lnTo>
                    <a:lnTo>
                      <a:pt x="1163" y="4613"/>
                    </a:lnTo>
                    <a:lnTo>
                      <a:pt x="1194" y="4579"/>
                    </a:lnTo>
                    <a:lnTo>
                      <a:pt x="1227" y="4543"/>
                    </a:lnTo>
                    <a:lnTo>
                      <a:pt x="1262" y="4503"/>
                    </a:lnTo>
                    <a:lnTo>
                      <a:pt x="1298" y="4460"/>
                    </a:lnTo>
                    <a:lnTo>
                      <a:pt x="1336" y="4415"/>
                    </a:lnTo>
                    <a:lnTo>
                      <a:pt x="1375" y="4366"/>
                    </a:lnTo>
                    <a:lnTo>
                      <a:pt x="1417" y="4315"/>
                    </a:lnTo>
                    <a:lnTo>
                      <a:pt x="1461" y="4260"/>
                    </a:lnTo>
                    <a:lnTo>
                      <a:pt x="1507" y="4203"/>
                    </a:lnTo>
                    <a:lnTo>
                      <a:pt x="1557" y="4141"/>
                    </a:lnTo>
                    <a:lnTo>
                      <a:pt x="1608" y="4077"/>
                    </a:lnTo>
                    <a:lnTo>
                      <a:pt x="1663" y="4008"/>
                    </a:lnTo>
                    <a:lnTo>
                      <a:pt x="1721" y="3937"/>
                    </a:lnTo>
                    <a:lnTo>
                      <a:pt x="1783" y="3862"/>
                    </a:lnTo>
                    <a:lnTo>
                      <a:pt x="1847" y="3782"/>
                    </a:lnTo>
                    <a:lnTo>
                      <a:pt x="1915" y="3699"/>
                    </a:lnTo>
                    <a:lnTo>
                      <a:pt x="1987" y="3612"/>
                    </a:lnTo>
                    <a:lnTo>
                      <a:pt x="2063" y="3523"/>
                    </a:lnTo>
                    <a:lnTo>
                      <a:pt x="2102" y="3475"/>
                    </a:lnTo>
                    <a:lnTo>
                      <a:pt x="2142" y="3428"/>
                    </a:lnTo>
                    <a:lnTo>
                      <a:pt x="2176" y="3389"/>
                    </a:lnTo>
                    <a:lnTo>
                      <a:pt x="2212" y="3351"/>
                    </a:lnTo>
                    <a:lnTo>
                      <a:pt x="2249" y="3314"/>
                    </a:lnTo>
                    <a:lnTo>
                      <a:pt x="2288" y="3278"/>
                    </a:lnTo>
                    <a:lnTo>
                      <a:pt x="2328" y="3242"/>
                    </a:lnTo>
                    <a:lnTo>
                      <a:pt x="2369" y="3207"/>
                    </a:lnTo>
                    <a:lnTo>
                      <a:pt x="2410" y="3173"/>
                    </a:lnTo>
                    <a:lnTo>
                      <a:pt x="2454" y="3140"/>
                    </a:lnTo>
                    <a:lnTo>
                      <a:pt x="2543" y="3076"/>
                    </a:lnTo>
                    <a:lnTo>
                      <a:pt x="2636" y="3015"/>
                    </a:lnTo>
                    <a:lnTo>
                      <a:pt x="2732" y="2957"/>
                    </a:lnTo>
                    <a:lnTo>
                      <a:pt x="2830" y="2903"/>
                    </a:lnTo>
                    <a:lnTo>
                      <a:pt x="2930" y="2851"/>
                    </a:lnTo>
                    <a:lnTo>
                      <a:pt x="3031" y="2802"/>
                    </a:lnTo>
                    <a:lnTo>
                      <a:pt x="3133" y="2756"/>
                    </a:lnTo>
                    <a:lnTo>
                      <a:pt x="3236" y="2713"/>
                    </a:lnTo>
                    <a:lnTo>
                      <a:pt x="3340" y="2673"/>
                    </a:lnTo>
                    <a:lnTo>
                      <a:pt x="3442" y="2635"/>
                    </a:lnTo>
                    <a:lnTo>
                      <a:pt x="3543" y="2600"/>
                    </a:lnTo>
                    <a:lnTo>
                      <a:pt x="3642" y="2567"/>
                    </a:lnTo>
                    <a:lnTo>
                      <a:pt x="3740" y="2537"/>
                    </a:lnTo>
                    <a:lnTo>
                      <a:pt x="3834" y="2509"/>
                    </a:lnTo>
                    <a:lnTo>
                      <a:pt x="3926" y="2484"/>
                    </a:lnTo>
                    <a:lnTo>
                      <a:pt x="3970" y="2472"/>
                    </a:lnTo>
                    <a:lnTo>
                      <a:pt x="4015" y="2461"/>
                    </a:lnTo>
                    <a:lnTo>
                      <a:pt x="4057" y="2450"/>
                    </a:lnTo>
                    <a:lnTo>
                      <a:pt x="4098" y="2439"/>
                    </a:lnTo>
                    <a:lnTo>
                      <a:pt x="4139" y="2430"/>
                    </a:lnTo>
                    <a:lnTo>
                      <a:pt x="4178" y="2421"/>
                    </a:lnTo>
                    <a:lnTo>
                      <a:pt x="4215" y="2412"/>
                    </a:lnTo>
                    <a:lnTo>
                      <a:pt x="4252" y="2404"/>
                    </a:lnTo>
                    <a:lnTo>
                      <a:pt x="4287" y="2396"/>
                    </a:lnTo>
                    <a:lnTo>
                      <a:pt x="4320" y="2390"/>
                    </a:lnTo>
                    <a:lnTo>
                      <a:pt x="4352" y="2383"/>
                    </a:lnTo>
                    <a:lnTo>
                      <a:pt x="4383" y="2376"/>
                    </a:lnTo>
                    <a:lnTo>
                      <a:pt x="4411" y="2371"/>
                    </a:lnTo>
                    <a:lnTo>
                      <a:pt x="4438" y="2366"/>
                    </a:lnTo>
                    <a:lnTo>
                      <a:pt x="4464" y="2361"/>
                    </a:lnTo>
                    <a:lnTo>
                      <a:pt x="4486" y="2357"/>
                    </a:lnTo>
                    <a:lnTo>
                      <a:pt x="4508" y="2353"/>
                    </a:lnTo>
                    <a:lnTo>
                      <a:pt x="4528" y="2350"/>
                    </a:lnTo>
                    <a:lnTo>
                      <a:pt x="4545" y="2347"/>
                    </a:lnTo>
                    <a:lnTo>
                      <a:pt x="4561" y="2344"/>
                    </a:lnTo>
                    <a:lnTo>
                      <a:pt x="4573" y="2342"/>
                    </a:lnTo>
                    <a:lnTo>
                      <a:pt x="4585" y="2340"/>
                    </a:lnTo>
                    <a:lnTo>
                      <a:pt x="4593" y="2339"/>
                    </a:lnTo>
                    <a:lnTo>
                      <a:pt x="4599" y="2338"/>
                    </a:lnTo>
                    <a:lnTo>
                      <a:pt x="4603" y="2337"/>
                    </a:lnTo>
                    <a:lnTo>
                      <a:pt x="4604" y="2337"/>
                    </a:lnTo>
                    <a:lnTo>
                      <a:pt x="4602" y="2339"/>
                    </a:lnTo>
                    <a:lnTo>
                      <a:pt x="4598" y="2344"/>
                    </a:lnTo>
                    <a:lnTo>
                      <a:pt x="4590" y="2354"/>
                    </a:lnTo>
                    <a:lnTo>
                      <a:pt x="4578" y="2366"/>
                    </a:lnTo>
                    <a:lnTo>
                      <a:pt x="4565" y="2382"/>
                    </a:lnTo>
                    <a:lnTo>
                      <a:pt x="4548" y="2399"/>
                    </a:lnTo>
                    <a:lnTo>
                      <a:pt x="4530" y="2420"/>
                    </a:lnTo>
                    <a:lnTo>
                      <a:pt x="4508" y="2443"/>
                    </a:lnTo>
                    <a:lnTo>
                      <a:pt x="4485" y="2469"/>
                    </a:lnTo>
                    <a:lnTo>
                      <a:pt x="4461" y="2497"/>
                    </a:lnTo>
                    <a:lnTo>
                      <a:pt x="4434" y="2526"/>
                    </a:lnTo>
                    <a:lnTo>
                      <a:pt x="4406" y="2558"/>
                    </a:lnTo>
                    <a:lnTo>
                      <a:pt x="4376" y="2591"/>
                    </a:lnTo>
                    <a:lnTo>
                      <a:pt x="4345" y="2625"/>
                    </a:lnTo>
                    <a:lnTo>
                      <a:pt x="4314" y="2660"/>
                    </a:lnTo>
                    <a:lnTo>
                      <a:pt x="4281" y="2696"/>
                    </a:lnTo>
                    <a:lnTo>
                      <a:pt x="4215" y="2770"/>
                    </a:lnTo>
                    <a:lnTo>
                      <a:pt x="4147" y="2845"/>
                    </a:lnTo>
                    <a:lnTo>
                      <a:pt x="4079" y="2920"/>
                    </a:lnTo>
                    <a:lnTo>
                      <a:pt x="4014" y="2994"/>
                    </a:lnTo>
                    <a:lnTo>
                      <a:pt x="3982" y="3030"/>
                    </a:lnTo>
                    <a:lnTo>
                      <a:pt x="3951" y="3064"/>
                    </a:lnTo>
                    <a:lnTo>
                      <a:pt x="3921" y="3098"/>
                    </a:lnTo>
                    <a:lnTo>
                      <a:pt x="3892" y="3130"/>
                    </a:lnTo>
                    <a:lnTo>
                      <a:pt x="3865" y="3160"/>
                    </a:lnTo>
                    <a:lnTo>
                      <a:pt x="3840" y="3189"/>
                    </a:lnTo>
                    <a:lnTo>
                      <a:pt x="3816" y="3216"/>
                    </a:lnTo>
                    <a:lnTo>
                      <a:pt x="3795" y="3241"/>
                    </a:lnTo>
                    <a:lnTo>
                      <a:pt x="3776" y="3265"/>
                    </a:lnTo>
                    <a:lnTo>
                      <a:pt x="3756" y="3291"/>
                    </a:lnTo>
                    <a:lnTo>
                      <a:pt x="3733" y="3320"/>
                    </a:lnTo>
                    <a:lnTo>
                      <a:pt x="3709" y="3350"/>
                    </a:lnTo>
                    <a:lnTo>
                      <a:pt x="3683" y="3381"/>
                    </a:lnTo>
                    <a:lnTo>
                      <a:pt x="3656" y="3415"/>
                    </a:lnTo>
                    <a:lnTo>
                      <a:pt x="3629" y="3450"/>
                    </a:lnTo>
                    <a:lnTo>
                      <a:pt x="3599" y="3486"/>
                    </a:lnTo>
                    <a:lnTo>
                      <a:pt x="3570" y="3523"/>
                    </a:lnTo>
                    <a:lnTo>
                      <a:pt x="3539" y="3562"/>
                    </a:lnTo>
                    <a:lnTo>
                      <a:pt x="3508" y="3603"/>
                    </a:lnTo>
                    <a:lnTo>
                      <a:pt x="3477" y="3644"/>
                    </a:lnTo>
                    <a:lnTo>
                      <a:pt x="3446" y="3687"/>
                    </a:lnTo>
                    <a:lnTo>
                      <a:pt x="3415" y="3731"/>
                    </a:lnTo>
                    <a:lnTo>
                      <a:pt x="3354" y="3822"/>
                    </a:lnTo>
                    <a:lnTo>
                      <a:pt x="3295" y="3915"/>
                    </a:lnTo>
                    <a:lnTo>
                      <a:pt x="3268" y="3963"/>
                    </a:lnTo>
                    <a:lnTo>
                      <a:pt x="3241" y="4011"/>
                    </a:lnTo>
                    <a:lnTo>
                      <a:pt x="3216" y="4061"/>
                    </a:lnTo>
                    <a:lnTo>
                      <a:pt x="3192" y="4110"/>
                    </a:lnTo>
                    <a:lnTo>
                      <a:pt x="3170" y="4159"/>
                    </a:lnTo>
                    <a:lnTo>
                      <a:pt x="3150" y="4210"/>
                    </a:lnTo>
                    <a:lnTo>
                      <a:pt x="3132" y="4260"/>
                    </a:lnTo>
                    <a:lnTo>
                      <a:pt x="3116" y="4311"/>
                    </a:lnTo>
                    <a:lnTo>
                      <a:pt x="3102" y="4361"/>
                    </a:lnTo>
                    <a:lnTo>
                      <a:pt x="3092" y="4412"/>
                    </a:lnTo>
                    <a:lnTo>
                      <a:pt x="3084" y="4462"/>
                    </a:lnTo>
                    <a:lnTo>
                      <a:pt x="3078" y="4513"/>
                    </a:lnTo>
                    <a:lnTo>
                      <a:pt x="3076" y="4563"/>
                    </a:lnTo>
                    <a:lnTo>
                      <a:pt x="3077" y="4613"/>
                    </a:lnTo>
                    <a:lnTo>
                      <a:pt x="3081" y="4642"/>
                    </a:lnTo>
                    <a:lnTo>
                      <a:pt x="3087" y="4672"/>
                    </a:lnTo>
                    <a:lnTo>
                      <a:pt x="3094" y="4702"/>
                    </a:lnTo>
                    <a:lnTo>
                      <a:pt x="3103" y="4733"/>
                    </a:lnTo>
                    <a:lnTo>
                      <a:pt x="3113" y="4764"/>
                    </a:lnTo>
                    <a:lnTo>
                      <a:pt x="3125" y="4796"/>
                    </a:lnTo>
                    <a:lnTo>
                      <a:pt x="3138" y="4828"/>
                    </a:lnTo>
                    <a:lnTo>
                      <a:pt x="3153" y="4860"/>
                    </a:lnTo>
                    <a:lnTo>
                      <a:pt x="3168" y="4893"/>
                    </a:lnTo>
                    <a:lnTo>
                      <a:pt x="3186" y="4925"/>
                    </a:lnTo>
                    <a:lnTo>
                      <a:pt x="3203" y="4958"/>
                    </a:lnTo>
                    <a:lnTo>
                      <a:pt x="3223" y="4991"/>
                    </a:lnTo>
                    <a:lnTo>
                      <a:pt x="3263" y="5057"/>
                    </a:lnTo>
                    <a:lnTo>
                      <a:pt x="3308" y="5122"/>
                    </a:lnTo>
                    <a:lnTo>
                      <a:pt x="3354" y="5187"/>
                    </a:lnTo>
                    <a:lnTo>
                      <a:pt x="3402" y="5252"/>
                    </a:lnTo>
                    <a:lnTo>
                      <a:pt x="3452" y="5316"/>
                    </a:lnTo>
                    <a:lnTo>
                      <a:pt x="3503" y="5379"/>
                    </a:lnTo>
                    <a:lnTo>
                      <a:pt x="3553" y="5440"/>
                    </a:lnTo>
                    <a:lnTo>
                      <a:pt x="3604" y="5498"/>
                    </a:lnTo>
                    <a:lnTo>
                      <a:pt x="3653" y="5555"/>
                    </a:lnTo>
                    <a:lnTo>
                      <a:pt x="3701" y="5610"/>
                    </a:lnTo>
                    <a:lnTo>
                      <a:pt x="3729" y="5645"/>
                    </a:lnTo>
                    <a:lnTo>
                      <a:pt x="3754" y="5678"/>
                    </a:lnTo>
                    <a:lnTo>
                      <a:pt x="3776" y="5711"/>
                    </a:lnTo>
                    <a:lnTo>
                      <a:pt x="3796" y="5742"/>
                    </a:lnTo>
                    <a:lnTo>
                      <a:pt x="3813" y="5771"/>
                    </a:lnTo>
                    <a:lnTo>
                      <a:pt x="3829" y="5800"/>
                    </a:lnTo>
                    <a:lnTo>
                      <a:pt x="3841" y="5826"/>
                    </a:lnTo>
                    <a:lnTo>
                      <a:pt x="3853" y="5851"/>
                    </a:lnTo>
                    <a:lnTo>
                      <a:pt x="3862" y="5872"/>
                    </a:lnTo>
                    <a:lnTo>
                      <a:pt x="3870" y="5893"/>
                    </a:lnTo>
                    <a:lnTo>
                      <a:pt x="3875" y="5909"/>
                    </a:lnTo>
                    <a:lnTo>
                      <a:pt x="3881" y="5925"/>
                    </a:lnTo>
                    <a:lnTo>
                      <a:pt x="3884" y="5936"/>
                    </a:lnTo>
                    <a:lnTo>
                      <a:pt x="3886" y="5944"/>
                    </a:lnTo>
                    <a:lnTo>
                      <a:pt x="3888" y="5950"/>
                    </a:lnTo>
                    <a:lnTo>
                      <a:pt x="3888" y="5952"/>
                    </a:lnTo>
                    <a:lnTo>
                      <a:pt x="3514" y="6513"/>
                    </a:lnTo>
                    <a:lnTo>
                      <a:pt x="3515" y="6514"/>
                    </a:lnTo>
                    <a:lnTo>
                      <a:pt x="3516" y="6515"/>
                    </a:lnTo>
                    <a:lnTo>
                      <a:pt x="3518" y="6518"/>
                    </a:lnTo>
                    <a:lnTo>
                      <a:pt x="3522" y="6523"/>
                    </a:lnTo>
                    <a:lnTo>
                      <a:pt x="3526" y="6529"/>
                    </a:lnTo>
                    <a:lnTo>
                      <a:pt x="3532" y="6535"/>
                    </a:lnTo>
                    <a:lnTo>
                      <a:pt x="3538" y="6542"/>
                    </a:lnTo>
                    <a:lnTo>
                      <a:pt x="3545" y="6550"/>
                    </a:lnTo>
                    <a:lnTo>
                      <a:pt x="3562" y="6571"/>
                    </a:lnTo>
                    <a:lnTo>
                      <a:pt x="3581" y="6593"/>
                    </a:lnTo>
                    <a:lnTo>
                      <a:pt x="3604" y="6620"/>
                    </a:lnTo>
                    <a:lnTo>
                      <a:pt x="3630" y="6650"/>
                    </a:lnTo>
                    <a:lnTo>
                      <a:pt x="3658" y="6682"/>
                    </a:lnTo>
                    <a:lnTo>
                      <a:pt x="3690" y="6716"/>
                    </a:lnTo>
                    <a:lnTo>
                      <a:pt x="3723" y="6753"/>
                    </a:lnTo>
                    <a:lnTo>
                      <a:pt x="3759" y="6791"/>
                    </a:lnTo>
                    <a:lnTo>
                      <a:pt x="3797" y="6830"/>
                    </a:lnTo>
                    <a:lnTo>
                      <a:pt x="3837" y="6870"/>
                    </a:lnTo>
                    <a:lnTo>
                      <a:pt x="3879" y="6912"/>
                    </a:lnTo>
                    <a:lnTo>
                      <a:pt x="3923" y="6953"/>
                    </a:lnTo>
                    <a:lnTo>
                      <a:pt x="3968" y="6995"/>
                    </a:lnTo>
                    <a:lnTo>
                      <a:pt x="4015" y="7036"/>
                    </a:lnTo>
                    <a:lnTo>
                      <a:pt x="4063" y="7078"/>
                    </a:lnTo>
                    <a:lnTo>
                      <a:pt x="4112" y="7117"/>
                    </a:lnTo>
                    <a:lnTo>
                      <a:pt x="4162" y="7156"/>
                    </a:lnTo>
                    <a:lnTo>
                      <a:pt x="4213" y="7193"/>
                    </a:lnTo>
                    <a:lnTo>
                      <a:pt x="4263" y="7229"/>
                    </a:lnTo>
                    <a:lnTo>
                      <a:pt x="4316" y="7262"/>
                    </a:lnTo>
                    <a:lnTo>
                      <a:pt x="4368" y="7293"/>
                    </a:lnTo>
                    <a:lnTo>
                      <a:pt x="4420" y="7322"/>
                    </a:lnTo>
                    <a:lnTo>
                      <a:pt x="4473" y="7346"/>
                    </a:lnTo>
                    <a:lnTo>
                      <a:pt x="4525" y="7369"/>
                    </a:lnTo>
                    <a:lnTo>
                      <a:pt x="4576" y="7387"/>
                    </a:lnTo>
                    <a:lnTo>
                      <a:pt x="4602" y="7395"/>
                    </a:lnTo>
                    <a:lnTo>
                      <a:pt x="4628" y="7401"/>
                    </a:lnTo>
                    <a:lnTo>
                      <a:pt x="4654" y="7407"/>
                    </a:lnTo>
                    <a:lnTo>
                      <a:pt x="4680" y="7411"/>
                    </a:lnTo>
                    <a:lnTo>
                      <a:pt x="4704" y="7414"/>
                    </a:lnTo>
                    <a:lnTo>
                      <a:pt x="4729" y="7416"/>
                    </a:lnTo>
                    <a:lnTo>
                      <a:pt x="4776" y="7415"/>
                    </a:lnTo>
                    <a:lnTo>
                      <a:pt x="4822" y="7412"/>
                    </a:lnTo>
                    <a:lnTo>
                      <a:pt x="4867" y="7407"/>
                    </a:lnTo>
                    <a:lnTo>
                      <a:pt x="4914" y="7400"/>
                    </a:lnTo>
                    <a:lnTo>
                      <a:pt x="4959" y="7391"/>
                    </a:lnTo>
                    <a:lnTo>
                      <a:pt x="5004" y="7380"/>
                    </a:lnTo>
                    <a:lnTo>
                      <a:pt x="5049" y="7368"/>
                    </a:lnTo>
                    <a:lnTo>
                      <a:pt x="5093" y="7354"/>
                    </a:lnTo>
                    <a:lnTo>
                      <a:pt x="5139" y="7338"/>
                    </a:lnTo>
                    <a:lnTo>
                      <a:pt x="5183" y="7322"/>
                    </a:lnTo>
                    <a:lnTo>
                      <a:pt x="5228" y="7303"/>
                    </a:lnTo>
                    <a:lnTo>
                      <a:pt x="5272" y="7284"/>
                    </a:lnTo>
                    <a:lnTo>
                      <a:pt x="5316" y="7263"/>
                    </a:lnTo>
                    <a:lnTo>
                      <a:pt x="5361" y="7241"/>
                    </a:lnTo>
                    <a:lnTo>
                      <a:pt x="5450" y="7195"/>
                    </a:lnTo>
                    <a:lnTo>
                      <a:pt x="5539" y="7144"/>
                    </a:lnTo>
                    <a:lnTo>
                      <a:pt x="5629" y="7092"/>
                    </a:lnTo>
                    <a:lnTo>
                      <a:pt x="5720" y="7038"/>
                    </a:lnTo>
                    <a:lnTo>
                      <a:pt x="5812" y="6983"/>
                    </a:lnTo>
                    <a:lnTo>
                      <a:pt x="5905" y="6927"/>
                    </a:lnTo>
                    <a:lnTo>
                      <a:pt x="6000" y="6870"/>
                    </a:lnTo>
                    <a:lnTo>
                      <a:pt x="6096" y="6816"/>
                    </a:lnTo>
                    <a:lnTo>
                      <a:pt x="6194" y="6762"/>
                    </a:lnTo>
                    <a:lnTo>
                      <a:pt x="6229" y="6746"/>
                    </a:lnTo>
                    <a:lnTo>
                      <a:pt x="6265" y="6730"/>
                    </a:lnTo>
                    <a:lnTo>
                      <a:pt x="6302" y="6716"/>
                    </a:lnTo>
                    <a:lnTo>
                      <a:pt x="6339" y="6704"/>
                    </a:lnTo>
                    <a:lnTo>
                      <a:pt x="6377" y="6692"/>
                    </a:lnTo>
                    <a:lnTo>
                      <a:pt x="6414" y="6682"/>
                    </a:lnTo>
                    <a:lnTo>
                      <a:pt x="6452" y="6673"/>
                    </a:lnTo>
                    <a:lnTo>
                      <a:pt x="6490" y="6664"/>
                    </a:lnTo>
                    <a:lnTo>
                      <a:pt x="6528" y="6658"/>
                    </a:lnTo>
                    <a:lnTo>
                      <a:pt x="6567" y="6652"/>
                    </a:lnTo>
                    <a:lnTo>
                      <a:pt x="6641" y="6644"/>
                    </a:lnTo>
                    <a:lnTo>
                      <a:pt x="6715" y="6639"/>
                    </a:lnTo>
                    <a:lnTo>
                      <a:pt x="6786" y="6638"/>
                    </a:lnTo>
                    <a:lnTo>
                      <a:pt x="6849" y="6639"/>
                    </a:lnTo>
                    <a:lnTo>
                      <a:pt x="6910" y="6642"/>
                    </a:lnTo>
                    <a:lnTo>
                      <a:pt x="6968" y="6646"/>
                    </a:lnTo>
                    <a:lnTo>
                      <a:pt x="7024" y="6652"/>
                    </a:lnTo>
                    <a:lnTo>
                      <a:pt x="7076" y="6659"/>
                    </a:lnTo>
                    <a:lnTo>
                      <a:pt x="7124" y="6668"/>
                    </a:lnTo>
                    <a:lnTo>
                      <a:pt x="7169" y="6676"/>
                    </a:lnTo>
                    <a:lnTo>
                      <a:pt x="7211" y="6685"/>
                    </a:lnTo>
                    <a:lnTo>
                      <a:pt x="7230" y="6689"/>
                    </a:lnTo>
                    <a:lnTo>
                      <a:pt x="7248" y="6693"/>
                    </a:lnTo>
                    <a:lnTo>
                      <a:pt x="7265" y="6697"/>
                    </a:lnTo>
                    <a:lnTo>
                      <a:pt x="7281" y="6702"/>
                    </a:lnTo>
                    <a:lnTo>
                      <a:pt x="7296" y="6706"/>
                    </a:lnTo>
                    <a:lnTo>
                      <a:pt x="7310" y="6710"/>
                    </a:lnTo>
                    <a:lnTo>
                      <a:pt x="7322" y="6713"/>
                    </a:lnTo>
                    <a:lnTo>
                      <a:pt x="7334" y="6717"/>
                    </a:lnTo>
                    <a:lnTo>
                      <a:pt x="7344" y="6720"/>
                    </a:lnTo>
                    <a:lnTo>
                      <a:pt x="7353" y="6723"/>
                    </a:lnTo>
                    <a:lnTo>
                      <a:pt x="7360" y="6725"/>
                    </a:lnTo>
                    <a:lnTo>
                      <a:pt x="7367" y="6727"/>
                    </a:lnTo>
                    <a:lnTo>
                      <a:pt x="7372" y="6729"/>
                    </a:lnTo>
                    <a:lnTo>
                      <a:pt x="7375" y="6730"/>
                    </a:lnTo>
                    <a:lnTo>
                      <a:pt x="7377" y="6731"/>
                    </a:lnTo>
                    <a:lnTo>
                      <a:pt x="7378" y="6731"/>
                    </a:lnTo>
                    <a:lnTo>
                      <a:pt x="7378" y="6731"/>
                    </a:lnTo>
                    <a:lnTo>
                      <a:pt x="7379" y="6729"/>
                    </a:lnTo>
                    <a:lnTo>
                      <a:pt x="7379" y="6726"/>
                    </a:lnTo>
                    <a:lnTo>
                      <a:pt x="7380" y="6723"/>
                    </a:lnTo>
                    <a:lnTo>
                      <a:pt x="7383" y="6713"/>
                    </a:lnTo>
                    <a:lnTo>
                      <a:pt x="7387" y="6698"/>
                    </a:lnTo>
                    <a:lnTo>
                      <a:pt x="7392" y="6680"/>
                    </a:lnTo>
                    <a:lnTo>
                      <a:pt x="7399" y="6658"/>
                    </a:lnTo>
                    <a:lnTo>
                      <a:pt x="7405" y="6633"/>
                    </a:lnTo>
                    <a:lnTo>
                      <a:pt x="7413" y="6604"/>
                    </a:lnTo>
                    <a:lnTo>
                      <a:pt x="7421" y="6572"/>
                    </a:lnTo>
                    <a:lnTo>
                      <a:pt x="7430" y="6537"/>
                    </a:lnTo>
                    <a:lnTo>
                      <a:pt x="7439" y="6500"/>
                    </a:lnTo>
                    <a:lnTo>
                      <a:pt x="7449" y="6458"/>
                    </a:lnTo>
                    <a:lnTo>
                      <a:pt x="7460" y="6415"/>
                    </a:lnTo>
                    <a:lnTo>
                      <a:pt x="7470" y="6370"/>
                    </a:lnTo>
                    <a:lnTo>
                      <a:pt x="7480" y="6321"/>
                    </a:lnTo>
                    <a:lnTo>
                      <a:pt x="7492" y="6272"/>
                    </a:lnTo>
                    <a:lnTo>
                      <a:pt x="7502" y="6219"/>
                    </a:lnTo>
                    <a:lnTo>
                      <a:pt x="7513" y="6166"/>
                    </a:lnTo>
                    <a:lnTo>
                      <a:pt x="7525" y="6110"/>
                    </a:lnTo>
                    <a:lnTo>
                      <a:pt x="7535" y="6053"/>
                    </a:lnTo>
                    <a:lnTo>
                      <a:pt x="7546" y="5994"/>
                    </a:lnTo>
                    <a:lnTo>
                      <a:pt x="7557" y="5934"/>
                    </a:lnTo>
                    <a:lnTo>
                      <a:pt x="7566" y="5873"/>
                    </a:lnTo>
                    <a:lnTo>
                      <a:pt x="7576" y="5812"/>
                    </a:lnTo>
                    <a:lnTo>
                      <a:pt x="7594" y="5685"/>
                    </a:lnTo>
                    <a:lnTo>
                      <a:pt x="7608" y="5556"/>
                    </a:lnTo>
                    <a:lnTo>
                      <a:pt x="7620" y="5426"/>
                    </a:lnTo>
                    <a:lnTo>
                      <a:pt x="7625" y="5362"/>
                    </a:lnTo>
                    <a:lnTo>
                      <a:pt x="7628" y="5298"/>
                    </a:lnTo>
                    <a:lnTo>
                      <a:pt x="7629" y="5254"/>
                    </a:lnTo>
                    <a:lnTo>
                      <a:pt x="7629" y="5212"/>
                    </a:lnTo>
                    <a:lnTo>
                      <a:pt x="7629" y="5171"/>
                    </a:lnTo>
                    <a:lnTo>
                      <a:pt x="7628" y="5132"/>
                    </a:lnTo>
                    <a:lnTo>
                      <a:pt x="7624" y="5055"/>
                    </a:lnTo>
                    <a:lnTo>
                      <a:pt x="7618" y="4980"/>
                    </a:lnTo>
                    <a:lnTo>
                      <a:pt x="7608" y="4910"/>
                    </a:lnTo>
                    <a:lnTo>
                      <a:pt x="7598" y="4843"/>
                    </a:lnTo>
                    <a:lnTo>
                      <a:pt x="7584" y="4778"/>
                    </a:lnTo>
                    <a:lnTo>
                      <a:pt x="7571" y="4716"/>
                    </a:lnTo>
                    <a:lnTo>
                      <a:pt x="7556" y="4655"/>
                    </a:lnTo>
                    <a:lnTo>
                      <a:pt x="7539" y="4594"/>
                    </a:lnTo>
                    <a:lnTo>
                      <a:pt x="7503" y="4478"/>
                    </a:lnTo>
                    <a:lnTo>
                      <a:pt x="7466" y="4360"/>
                    </a:lnTo>
                    <a:lnTo>
                      <a:pt x="7447" y="4302"/>
                    </a:lnTo>
                    <a:lnTo>
                      <a:pt x="7429" y="4242"/>
                    </a:lnTo>
                    <a:lnTo>
                      <a:pt x="7411" y="4180"/>
                    </a:lnTo>
                    <a:lnTo>
                      <a:pt x="7393" y="4117"/>
                    </a:lnTo>
                    <a:lnTo>
                      <a:pt x="7377" y="4052"/>
                    </a:lnTo>
                    <a:lnTo>
                      <a:pt x="7361" y="3984"/>
                    </a:lnTo>
                    <a:lnTo>
                      <a:pt x="7348" y="3913"/>
                    </a:lnTo>
                    <a:lnTo>
                      <a:pt x="7336" y="3840"/>
                    </a:lnTo>
                    <a:lnTo>
                      <a:pt x="7325" y="3762"/>
                    </a:lnTo>
                    <a:lnTo>
                      <a:pt x="7320" y="3722"/>
                    </a:lnTo>
                    <a:lnTo>
                      <a:pt x="7316" y="3680"/>
                    </a:lnTo>
                    <a:lnTo>
                      <a:pt x="7313" y="3638"/>
                    </a:lnTo>
                    <a:lnTo>
                      <a:pt x="7310" y="3594"/>
                    </a:lnTo>
                    <a:lnTo>
                      <a:pt x="7308" y="3550"/>
                    </a:lnTo>
                    <a:lnTo>
                      <a:pt x="7306" y="3503"/>
                    </a:lnTo>
                    <a:lnTo>
                      <a:pt x="7306" y="3456"/>
                    </a:lnTo>
                    <a:lnTo>
                      <a:pt x="7305" y="3407"/>
                    </a:lnTo>
                    <a:lnTo>
                      <a:pt x="7306" y="3357"/>
                    </a:lnTo>
                    <a:lnTo>
                      <a:pt x="7307" y="3305"/>
                    </a:lnTo>
                    <a:lnTo>
                      <a:pt x="7309" y="3253"/>
                    </a:lnTo>
                    <a:lnTo>
                      <a:pt x="7312" y="3198"/>
                    </a:lnTo>
                    <a:lnTo>
                      <a:pt x="7315" y="3142"/>
                    </a:lnTo>
                    <a:lnTo>
                      <a:pt x="7320" y="3084"/>
                    </a:lnTo>
                    <a:lnTo>
                      <a:pt x="7325" y="3024"/>
                    </a:lnTo>
                    <a:lnTo>
                      <a:pt x="7332" y="2964"/>
                    </a:lnTo>
                    <a:lnTo>
                      <a:pt x="7339" y="2901"/>
                    </a:lnTo>
                    <a:lnTo>
                      <a:pt x="7347" y="2836"/>
                    </a:lnTo>
                    <a:lnTo>
                      <a:pt x="7326" y="2872"/>
                    </a:lnTo>
                    <a:lnTo>
                      <a:pt x="7307" y="2908"/>
                    </a:lnTo>
                    <a:lnTo>
                      <a:pt x="7287" y="2946"/>
                    </a:lnTo>
                    <a:lnTo>
                      <a:pt x="7268" y="2985"/>
                    </a:lnTo>
                    <a:lnTo>
                      <a:pt x="7249" y="3026"/>
                    </a:lnTo>
                    <a:lnTo>
                      <a:pt x="7230" y="3068"/>
                    </a:lnTo>
                    <a:lnTo>
                      <a:pt x="7213" y="3112"/>
                    </a:lnTo>
                    <a:lnTo>
                      <a:pt x="7196" y="3156"/>
                    </a:lnTo>
                    <a:lnTo>
                      <a:pt x="7180" y="3202"/>
                    </a:lnTo>
                    <a:lnTo>
                      <a:pt x="7164" y="3251"/>
                    </a:lnTo>
                    <a:lnTo>
                      <a:pt x="7150" y="3300"/>
                    </a:lnTo>
                    <a:lnTo>
                      <a:pt x="7136" y="3352"/>
                    </a:lnTo>
                    <a:lnTo>
                      <a:pt x="7124" y="3405"/>
                    </a:lnTo>
                    <a:lnTo>
                      <a:pt x="7113" y="3460"/>
                    </a:lnTo>
                    <a:lnTo>
                      <a:pt x="7102" y="3517"/>
                    </a:lnTo>
                    <a:lnTo>
                      <a:pt x="7094" y="3576"/>
                    </a:lnTo>
                    <a:lnTo>
                      <a:pt x="7087" y="3637"/>
                    </a:lnTo>
                    <a:lnTo>
                      <a:pt x="7081" y="3700"/>
                    </a:lnTo>
                    <a:lnTo>
                      <a:pt x="7077" y="3765"/>
                    </a:lnTo>
                    <a:lnTo>
                      <a:pt x="7073" y="3832"/>
                    </a:lnTo>
                    <a:lnTo>
                      <a:pt x="7072" y="3902"/>
                    </a:lnTo>
                    <a:lnTo>
                      <a:pt x="7073" y="3974"/>
                    </a:lnTo>
                    <a:lnTo>
                      <a:pt x="7076" y="4048"/>
                    </a:lnTo>
                    <a:lnTo>
                      <a:pt x="7080" y="4124"/>
                    </a:lnTo>
                    <a:lnTo>
                      <a:pt x="7086" y="4204"/>
                    </a:lnTo>
                    <a:lnTo>
                      <a:pt x="7094" y="4285"/>
                    </a:lnTo>
                    <a:lnTo>
                      <a:pt x="7104" y="4368"/>
                    </a:lnTo>
                    <a:lnTo>
                      <a:pt x="7118" y="4456"/>
                    </a:lnTo>
                    <a:lnTo>
                      <a:pt x="7132" y="4545"/>
                    </a:lnTo>
                    <a:lnTo>
                      <a:pt x="7150" y="4637"/>
                    </a:lnTo>
                    <a:lnTo>
                      <a:pt x="7169" y="4732"/>
                    </a:lnTo>
                    <a:lnTo>
                      <a:pt x="7191" y="4830"/>
                    </a:lnTo>
                    <a:lnTo>
                      <a:pt x="7205" y="4887"/>
                    </a:lnTo>
                    <a:lnTo>
                      <a:pt x="7215" y="4944"/>
                    </a:lnTo>
                    <a:lnTo>
                      <a:pt x="7222" y="5003"/>
                    </a:lnTo>
                    <a:lnTo>
                      <a:pt x="7228" y="5063"/>
                    </a:lnTo>
                    <a:lnTo>
                      <a:pt x="7231" y="5124"/>
                    </a:lnTo>
                    <a:lnTo>
                      <a:pt x="7231" y="5185"/>
                    </a:lnTo>
                    <a:lnTo>
                      <a:pt x="7230" y="5247"/>
                    </a:lnTo>
                    <a:lnTo>
                      <a:pt x="7227" y="5309"/>
                    </a:lnTo>
                    <a:lnTo>
                      <a:pt x="7223" y="5371"/>
                    </a:lnTo>
                    <a:lnTo>
                      <a:pt x="7217" y="5433"/>
                    </a:lnTo>
                    <a:lnTo>
                      <a:pt x="7210" y="5493"/>
                    </a:lnTo>
                    <a:lnTo>
                      <a:pt x="7200" y="5554"/>
                    </a:lnTo>
                    <a:lnTo>
                      <a:pt x="7191" y="5613"/>
                    </a:lnTo>
                    <a:lnTo>
                      <a:pt x="7180" y="5672"/>
                    </a:lnTo>
                    <a:lnTo>
                      <a:pt x="7168" y="5729"/>
                    </a:lnTo>
                    <a:lnTo>
                      <a:pt x="7156" y="5785"/>
                    </a:lnTo>
                    <a:lnTo>
                      <a:pt x="7144" y="5838"/>
                    </a:lnTo>
                    <a:lnTo>
                      <a:pt x="7130" y="5890"/>
                    </a:lnTo>
                    <a:lnTo>
                      <a:pt x="7118" y="5940"/>
                    </a:lnTo>
                    <a:lnTo>
                      <a:pt x="7104" y="5988"/>
                    </a:lnTo>
                    <a:lnTo>
                      <a:pt x="7092" y="6032"/>
                    </a:lnTo>
                    <a:lnTo>
                      <a:pt x="7079" y="6074"/>
                    </a:lnTo>
                    <a:lnTo>
                      <a:pt x="7067" y="6113"/>
                    </a:lnTo>
                    <a:lnTo>
                      <a:pt x="7056" y="6149"/>
                    </a:lnTo>
                    <a:lnTo>
                      <a:pt x="7045" y="6181"/>
                    </a:lnTo>
                    <a:lnTo>
                      <a:pt x="7035" y="6210"/>
                    </a:lnTo>
                    <a:lnTo>
                      <a:pt x="7026" y="6235"/>
                    </a:lnTo>
                    <a:lnTo>
                      <a:pt x="7022" y="6246"/>
                    </a:lnTo>
                    <a:lnTo>
                      <a:pt x="7019" y="6257"/>
                    </a:lnTo>
                    <a:lnTo>
                      <a:pt x="7016" y="6265"/>
                    </a:lnTo>
                    <a:lnTo>
                      <a:pt x="7013" y="6273"/>
                    </a:lnTo>
                    <a:lnTo>
                      <a:pt x="7010" y="6279"/>
                    </a:lnTo>
                    <a:lnTo>
                      <a:pt x="7008" y="6284"/>
                    </a:lnTo>
                    <a:lnTo>
                      <a:pt x="7006" y="6290"/>
                    </a:lnTo>
                    <a:lnTo>
                      <a:pt x="7005" y="6293"/>
                    </a:lnTo>
                    <a:lnTo>
                      <a:pt x="7004" y="6294"/>
                    </a:lnTo>
                    <a:lnTo>
                      <a:pt x="7004" y="6295"/>
                    </a:lnTo>
                    <a:lnTo>
                      <a:pt x="7003" y="6295"/>
                    </a:lnTo>
                    <a:lnTo>
                      <a:pt x="7000" y="6294"/>
                    </a:lnTo>
                    <a:lnTo>
                      <a:pt x="6995" y="6292"/>
                    </a:lnTo>
                    <a:lnTo>
                      <a:pt x="6987" y="6290"/>
                    </a:lnTo>
                    <a:lnTo>
                      <a:pt x="6977" y="6287"/>
                    </a:lnTo>
                    <a:lnTo>
                      <a:pt x="6966" y="6285"/>
                    </a:lnTo>
                    <a:lnTo>
                      <a:pt x="6953" y="6282"/>
                    </a:lnTo>
                    <a:lnTo>
                      <a:pt x="6938" y="6279"/>
                    </a:lnTo>
                    <a:lnTo>
                      <a:pt x="6921" y="6276"/>
                    </a:lnTo>
                    <a:lnTo>
                      <a:pt x="6902" y="6274"/>
                    </a:lnTo>
                    <a:lnTo>
                      <a:pt x="6881" y="6271"/>
                    </a:lnTo>
                    <a:lnTo>
                      <a:pt x="6860" y="6269"/>
                    </a:lnTo>
                    <a:lnTo>
                      <a:pt x="6836" y="6267"/>
                    </a:lnTo>
                    <a:lnTo>
                      <a:pt x="6810" y="6265"/>
                    </a:lnTo>
                    <a:lnTo>
                      <a:pt x="6783" y="6264"/>
                    </a:lnTo>
                    <a:lnTo>
                      <a:pt x="6756" y="6264"/>
                    </a:lnTo>
                    <a:lnTo>
                      <a:pt x="6737" y="6264"/>
                    </a:lnTo>
                    <a:lnTo>
                      <a:pt x="6717" y="6264"/>
                    </a:lnTo>
                    <a:lnTo>
                      <a:pt x="6697" y="6264"/>
                    </a:lnTo>
                    <a:lnTo>
                      <a:pt x="6674" y="6265"/>
                    </a:lnTo>
                    <a:lnTo>
                      <a:pt x="6651" y="6265"/>
                    </a:lnTo>
                    <a:lnTo>
                      <a:pt x="6628" y="6266"/>
                    </a:lnTo>
                    <a:lnTo>
                      <a:pt x="6576" y="6268"/>
                    </a:lnTo>
                    <a:lnTo>
                      <a:pt x="6522" y="6271"/>
                    </a:lnTo>
                    <a:lnTo>
                      <a:pt x="6465" y="6277"/>
                    </a:lnTo>
                    <a:lnTo>
                      <a:pt x="6409" y="6284"/>
                    </a:lnTo>
                    <a:lnTo>
                      <a:pt x="6350" y="6295"/>
                    </a:lnTo>
                    <a:lnTo>
                      <a:pt x="6305" y="6305"/>
                    </a:lnTo>
                    <a:lnTo>
                      <a:pt x="6259" y="6317"/>
                    </a:lnTo>
                    <a:lnTo>
                      <a:pt x="6213" y="6333"/>
                    </a:lnTo>
                    <a:lnTo>
                      <a:pt x="6164" y="6350"/>
                    </a:lnTo>
                    <a:lnTo>
                      <a:pt x="6114" y="6369"/>
                    </a:lnTo>
                    <a:lnTo>
                      <a:pt x="6065" y="6390"/>
                    </a:lnTo>
                    <a:lnTo>
                      <a:pt x="6014" y="6413"/>
                    </a:lnTo>
                    <a:lnTo>
                      <a:pt x="5963" y="6438"/>
                    </a:lnTo>
                    <a:lnTo>
                      <a:pt x="5911" y="6464"/>
                    </a:lnTo>
                    <a:lnTo>
                      <a:pt x="5858" y="6490"/>
                    </a:lnTo>
                    <a:lnTo>
                      <a:pt x="5753" y="6546"/>
                    </a:lnTo>
                    <a:lnTo>
                      <a:pt x="5648" y="6606"/>
                    </a:lnTo>
                    <a:lnTo>
                      <a:pt x="5544" y="6665"/>
                    </a:lnTo>
                    <a:lnTo>
                      <a:pt x="5440" y="6724"/>
                    </a:lnTo>
                    <a:lnTo>
                      <a:pt x="5341" y="6782"/>
                    </a:lnTo>
                    <a:lnTo>
                      <a:pt x="5293" y="6810"/>
                    </a:lnTo>
                    <a:lnTo>
                      <a:pt x="5245" y="6836"/>
                    </a:lnTo>
                    <a:lnTo>
                      <a:pt x="5199" y="6862"/>
                    </a:lnTo>
                    <a:lnTo>
                      <a:pt x="5153" y="6887"/>
                    </a:lnTo>
                    <a:lnTo>
                      <a:pt x="5110" y="6910"/>
                    </a:lnTo>
                    <a:lnTo>
                      <a:pt x="5068" y="6930"/>
                    </a:lnTo>
                    <a:lnTo>
                      <a:pt x="5027" y="6950"/>
                    </a:lnTo>
                    <a:lnTo>
                      <a:pt x="4988" y="6967"/>
                    </a:lnTo>
                    <a:lnTo>
                      <a:pt x="4952" y="6982"/>
                    </a:lnTo>
                    <a:lnTo>
                      <a:pt x="4917" y="6994"/>
                    </a:lnTo>
                    <a:lnTo>
                      <a:pt x="4884" y="7004"/>
                    </a:lnTo>
                    <a:lnTo>
                      <a:pt x="4854" y="7012"/>
                    </a:lnTo>
                    <a:lnTo>
                      <a:pt x="4792" y="7012"/>
                    </a:lnTo>
                    <a:lnTo>
                      <a:pt x="4754" y="7011"/>
                    </a:lnTo>
                    <a:lnTo>
                      <a:pt x="4717" y="7006"/>
                    </a:lnTo>
                    <a:lnTo>
                      <a:pt x="4680" y="7000"/>
                    </a:lnTo>
                    <a:lnTo>
                      <a:pt x="4642" y="6992"/>
                    </a:lnTo>
                    <a:lnTo>
                      <a:pt x="4605" y="6981"/>
                    </a:lnTo>
                    <a:lnTo>
                      <a:pt x="4569" y="6968"/>
                    </a:lnTo>
                    <a:lnTo>
                      <a:pt x="4534" y="6954"/>
                    </a:lnTo>
                    <a:lnTo>
                      <a:pt x="4499" y="6938"/>
                    </a:lnTo>
                    <a:lnTo>
                      <a:pt x="4465" y="6921"/>
                    </a:lnTo>
                    <a:lnTo>
                      <a:pt x="4432" y="6903"/>
                    </a:lnTo>
                    <a:lnTo>
                      <a:pt x="4367" y="6863"/>
                    </a:lnTo>
                    <a:lnTo>
                      <a:pt x="4337" y="6843"/>
                    </a:lnTo>
                    <a:lnTo>
                      <a:pt x="4307" y="6821"/>
                    </a:lnTo>
                    <a:lnTo>
                      <a:pt x="4278" y="6799"/>
                    </a:lnTo>
                    <a:lnTo>
                      <a:pt x="4250" y="6778"/>
                    </a:lnTo>
                    <a:lnTo>
                      <a:pt x="4224" y="6756"/>
                    </a:lnTo>
                    <a:lnTo>
                      <a:pt x="4198" y="6735"/>
                    </a:lnTo>
                    <a:lnTo>
                      <a:pt x="4175" y="6713"/>
                    </a:lnTo>
                    <a:lnTo>
                      <a:pt x="4152" y="6692"/>
                    </a:lnTo>
                    <a:lnTo>
                      <a:pt x="4131" y="6672"/>
                    </a:lnTo>
                    <a:lnTo>
                      <a:pt x="4112" y="6652"/>
                    </a:lnTo>
                    <a:lnTo>
                      <a:pt x="4094" y="6635"/>
                    </a:lnTo>
                    <a:lnTo>
                      <a:pt x="4078" y="6617"/>
                    </a:lnTo>
                    <a:lnTo>
                      <a:pt x="4063" y="6602"/>
                    </a:lnTo>
                    <a:lnTo>
                      <a:pt x="4050" y="6587"/>
                    </a:lnTo>
                    <a:lnTo>
                      <a:pt x="4038" y="6575"/>
                    </a:lnTo>
                    <a:lnTo>
                      <a:pt x="4029" y="6565"/>
                    </a:lnTo>
                    <a:lnTo>
                      <a:pt x="4022" y="6555"/>
                    </a:lnTo>
                    <a:lnTo>
                      <a:pt x="4017" y="6549"/>
                    </a:lnTo>
                    <a:lnTo>
                      <a:pt x="4014" y="6545"/>
                    </a:lnTo>
                    <a:lnTo>
                      <a:pt x="4013" y="6544"/>
                    </a:lnTo>
                    <a:lnTo>
                      <a:pt x="4854" y="4799"/>
                    </a:lnTo>
                    <a:lnTo>
                      <a:pt x="4138" y="5641"/>
                    </a:lnTo>
                    <a:lnTo>
                      <a:pt x="4137" y="5640"/>
                    </a:lnTo>
                    <a:lnTo>
                      <a:pt x="4134" y="5634"/>
                    </a:lnTo>
                    <a:lnTo>
                      <a:pt x="4130" y="5627"/>
                    </a:lnTo>
                    <a:lnTo>
                      <a:pt x="4125" y="5617"/>
                    </a:lnTo>
                    <a:lnTo>
                      <a:pt x="4118" y="5605"/>
                    </a:lnTo>
                    <a:lnTo>
                      <a:pt x="4110" y="5588"/>
                    </a:lnTo>
                    <a:lnTo>
                      <a:pt x="4099" y="5570"/>
                    </a:lnTo>
                    <a:lnTo>
                      <a:pt x="4087" y="5547"/>
                    </a:lnTo>
                    <a:lnTo>
                      <a:pt x="4073" y="5522"/>
                    </a:lnTo>
                    <a:lnTo>
                      <a:pt x="4056" y="5494"/>
                    </a:lnTo>
                    <a:lnTo>
                      <a:pt x="4038" y="5463"/>
                    </a:lnTo>
                    <a:lnTo>
                      <a:pt x="4019" y="5430"/>
                    </a:lnTo>
                    <a:lnTo>
                      <a:pt x="3997" y="5393"/>
                    </a:lnTo>
                    <a:lnTo>
                      <a:pt x="3972" y="5354"/>
                    </a:lnTo>
                    <a:lnTo>
                      <a:pt x="3947" y="5312"/>
                    </a:lnTo>
                    <a:lnTo>
                      <a:pt x="3919" y="5267"/>
                    </a:lnTo>
                    <a:lnTo>
                      <a:pt x="3888" y="5220"/>
                    </a:lnTo>
                    <a:lnTo>
                      <a:pt x="3854" y="5175"/>
                    </a:lnTo>
                    <a:lnTo>
                      <a:pt x="3818" y="5129"/>
                    </a:lnTo>
                    <a:lnTo>
                      <a:pt x="3780" y="5084"/>
                    </a:lnTo>
                    <a:lnTo>
                      <a:pt x="3702" y="4995"/>
                    </a:lnTo>
                    <a:lnTo>
                      <a:pt x="3664" y="4949"/>
                    </a:lnTo>
                    <a:lnTo>
                      <a:pt x="3627" y="4904"/>
                    </a:lnTo>
                    <a:lnTo>
                      <a:pt x="3591" y="4859"/>
                    </a:lnTo>
                    <a:lnTo>
                      <a:pt x="3558" y="4812"/>
                    </a:lnTo>
                    <a:lnTo>
                      <a:pt x="3528" y="4766"/>
                    </a:lnTo>
                    <a:lnTo>
                      <a:pt x="3515" y="4742"/>
                    </a:lnTo>
                    <a:lnTo>
                      <a:pt x="3503" y="4719"/>
                    </a:lnTo>
                    <a:lnTo>
                      <a:pt x="3491" y="4695"/>
                    </a:lnTo>
                    <a:lnTo>
                      <a:pt x="3481" y="4670"/>
                    </a:lnTo>
                    <a:lnTo>
                      <a:pt x="3472" y="4646"/>
                    </a:lnTo>
                    <a:lnTo>
                      <a:pt x="3464" y="4621"/>
                    </a:lnTo>
                    <a:lnTo>
                      <a:pt x="3459" y="4596"/>
                    </a:lnTo>
                    <a:lnTo>
                      <a:pt x="3454" y="4570"/>
                    </a:lnTo>
                    <a:lnTo>
                      <a:pt x="3452" y="4545"/>
                    </a:lnTo>
                    <a:lnTo>
                      <a:pt x="3451" y="4519"/>
                    </a:lnTo>
                    <a:lnTo>
                      <a:pt x="3453" y="4491"/>
                    </a:lnTo>
                    <a:lnTo>
                      <a:pt x="3457" y="4460"/>
                    </a:lnTo>
                    <a:lnTo>
                      <a:pt x="3464" y="4427"/>
                    </a:lnTo>
                    <a:lnTo>
                      <a:pt x="3475" y="4391"/>
                    </a:lnTo>
                    <a:lnTo>
                      <a:pt x="3488" y="4353"/>
                    </a:lnTo>
                    <a:lnTo>
                      <a:pt x="3504" y="4313"/>
                    </a:lnTo>
                    <a:lnTo>
                      <a:pt x="3522" y="4270"/>
                    </a:lnTo>
                    <a:lnTo>
                      <a:pt x="3543" y="4225"/>
                    </a:lnTo>
                    <a:lnTo>
                      <a:pt x="3566" y="4179"/>
                    </a:lnTo>
                    <a:lnTo>
                      <a:pt x="3591" y="4131"/>
                    </a:lnTo>
                    <a:lnTo>
                      <a:pt x="3619" y="4080"/>
                    </a:lnTo>
                    <a:lnTo>
                      <a:pt x="3648" y="4029"/>
                    </a:lnTo>
                    <a:lnTo>
                      <a:pt x="3680" y="3976"/>
                    </a:lnTo>
                    <a:lnTo>
                      <a:pt x="3714" y="3921"/>
                    </a:lnTo>
                    <a:lnTo>
                      <a:pt x="3749" y="3866"/>
                    </a:lnTo>
                    <a:lnTo>
                      <a:pt x="3787" y="3809"/>
                    </a:lnTo>
                    <a:lnTo>
                      <a:pt x="3826" y="3753"/>
                    </a:lnTo>
                    <a:lnTo>
                      <a:pt x="3866" y="3694"/>
                    </a:lnTo>
                    <a:lnTo>
                      <a:pt x="3907" y="3635"/>
                    </a:lnTo>
                    <a:lnTo>
                      <a:pt x="3951" y="3575"/>
                    </a:lnTo>
                    <a:lnTo>
                      <a:pt x="3995" y="3516"/>
                    </a:lnTo>
                    <a:lnTo>
                      <a:pt x="4041" y="3456"/>
                    </a:lnTo>
                    <a:lnTo>
                      <a:pt x="4088" y="3395"/>
                    </a:lnTo>
                    <a:lnTo>
                      <a:pt x="4135" y="3335"/>
                    </a:lnTo>
                    <a:lnTo>
                      <a:pt x="4234" y="3215"/>
                    </a:lnTo>
                    <a:lnTo>
                      <a:pt x="4335" y="3096"/>
                    </a:lnTo>
                    <a:lnTo>
                      <a:pt x="4438" y="2980"/>
                    </a:lnTo>
                    <a:lnTo>
                      <a:pt x="4490" y="2922"/>
                    </a:lnTo>
                    <a:lnTo>
                      <a:pt x="4542" y="2867"/>
                    </a:lnTo>
                    <a:lnTo>
                      <a:pt x="4642" y="2754"/>
                    </a:lnTo>
                    <a:lnTo>
                      <a:pt x="4741" y="2642"/>
                    </a:lnTo>
                    <a:lnTo>
                      <a:pt x="4842" y="2529"/>
                    </a:lnTo>
                    <a:lnTo>
                      <a:pt x="4940" y="2417"/>
                    </a:lnTo>
                    <a:lnTo>
                      <a:pt x="5038" y="2306"/>
                    </a:lnTo>
                    <a:lnTo>
                      <a:pt x="5134" y="2199"/>
                    </a:lnTo>
                    <a:lnTo>
                      <a:pt x="5180" y="2147"/>
                    </a:lnTo>
                    <a:lnTo>
                      <a:pt x="5227" y="2096"/>
                    </a:lnTo>
                    <a:lnTo>
                      <a:pt x="5272" y="2047"/>
                    </a:lnTo>
                    <a:lnTo>
                      <a:pt x="5317" y="1998"/>
                    </a:lnTo>
                    <a:lnTo>
                      <a:pt x="5362" y="1951"/>
                    </a:lnTo>
                    <a:lnTo>
                      <a:pt x="5405" y="1907"/>
                    </a:lnTo>
                    <a:lnTo>
                      <a:pt x="5448" y="1863"/>
                    </a:lnTo>
                    <a:lnTo>
                      <a:pt x="5489" y="1822"/>
                    </a:lnTo>
                    <a:lnTo>
                      <a:pt x="5529" y="1783"/>
                    </a:lnTo>
                    <a:lnTo>
                      <a:pt x="5568" y="1746"/>
                    </a:lnTo>
                    <a:lnTo>
                      <a:pt x="5606" y="1711"/>
                    </a:lnTo>
                    <a:lnTo>
                      <a:pt x="5643" y="1679"/>
                    </a:lnTo>
                    <a:lnTo>
                      <a:pt x="5678" y="1650"/>
                    </a:lnTo>
                    <a:lnTo>
                      <a:pt x="5712" y="1622"/>
                    </a:lnTo>
                    <a:lnTo>
                      <a:pt x="5744" y="1599"/>
                    </a:lnTo>
                    <a:lnTo>
                      <a:pt x="5775" y="1578"/>
                    </a:lnTo>
                    <a:lnTo>
                      <a:pt x="5805" y="1561"/>
                    </a:lnTo>
                    <a:lnTo>
                      <a:pt x="5832" y="1545"/>
                    </a:lnTo>
                    <a:lnTo>
                      <a:pt x="5858" y="1534"/>
                    </a:lnTo>
                    <a:lnTo>
                      <a:pt x="5882" y="1527"/>
                    </a:lnTo>
                    <a:lnTo>
                      <a:pt x="6475" y="1434"/>
                    </a:lnTo>
                    <a:lnTo>
                      <a:pt x="6533" y="1425"/>
                    </a:lnTo>
                    <a:lnTo>
                      <a:pt x="6587" y="1416"/>
                    </a:lnTo>
                    <a:lnTo>
                      <a:pt x="6641" y="1407"/>
                    </a:lnTo>
                    <a:lnTo>
                      <a:pt x="6693" y="1398"/>
                    </a:lnTo>
                    <a:lnTo>
                      <a:pt x="6742" y="1389"/>
                    </a:lnTo>
                    <a:lnTo>
                      <a:pt x="6790" y="1379"/>
                    </a:lnTo>
                    <a:lnTo>
                      <a:pt x="6835" y="1370"/>
                    </a:lnTo>
                    <a:lnTo>
                      <a:pt x="6879" y="1361"/>
                    </a:lnTo>
                    <a:lnTo>
                      <a:pt x="6921" y="1350"/>
                    </a:lnTo>
                    <a:lnTo>
                      <a:pt x="6961" y="1342"/>
                    </a:lnTo>
                    <a:lnTo>
                      <a:pt x="6998" y="1333"/>
                    </a:lnTo>
                    <a:lnTo>
                      <a:pt x="7034" y="1324"/>
                    </a:lnTo>
                    <a:lnTo>
                      <a:pt x="7068" y="1314"/>
                    </a:lnTo>
                    <a:lnTo>
                      <a:pt x="7101" y="1306"/>
                    </a:lnTo>
                    <a:lnTo>
                      <a:pt x="7131" y="1298"/>
                    </a:lnTo>
                    <a:lnTo>
                      <a:pt x="7160" y="1290"/>
                    </a:lnTo>
                    <a:lnTo>
                      <a:pt x="7187" y="1281"/>
                    </a:lnTo>
                    <a:lnTo>
                      <a:pt x="7212" y="1274"/>
                    </a:lnTo>
                    <a:lnTo>
                      <a:pt x="7236" y="1267"/>
                    </a:lnTo>
                    <a:lnTo>
                      <a:pt x="7256" y="1260"/>
                    </a:lnTo>
                    <a:lnTo>
                      <a:pt x="7276" y="1254"/>
                    </a:lnTo>
                    <a:lnTo>
                      <a:pt x="7294" y="1247"/>
                    </a:lnTo>
                    <a:lnTo>
                      <a:pt x="7310" y="1241"/>
                    </a:lnTo>
                    <a:lnTo>
                      <a:pt x="7324" y="1236"/>
                    </a:lnTo>
                    <a:lnTo>
                      <a:pt x="7337" y="1232"/>
                    </a:lnTo>
                    <a:lnTo>
                      <a:pt x="7348" y="1228"/>
                    </a:lnTo>
                    <a:lnTo>
                      <a:pt x="7357" y="1224"/>
                    </a:lnTo>
                    <a:lnTo>
                      <a:pt x="7365" y="1221"/>
                    </a:lnTo>
                    <a:lnTo>
                      <a:pt x="7371" y="1219"/>
                    </a:lnTo>
                    <a:lnTo>
                      <a:pt x="7375" y="1217"/>
                    </a:lnTo>
                    <a:lnTo>
                      <a:pt x="7377" y="1216"/>
                    </a:lnTo>
                    <a:lnTo>
                      <a:pt x="7378" y="1216"/>
                    </a:lnTo>
                    <a:lnTo>
                      <a:pt x="6381" y="1246"/>
                    </a:lnTo>
                    <a:lnTo>
                      <a:pt x="6383" y="1245"/>
                    </a:lnTo>
                    <a:lnTo>
                      <a:pt x="6385" y="1243"/>
                    </a:lnTo>
                    <a:lnTo>
                      <a:pt x="6389" y="1238"/>
                    </a:lnTo>
                    <a:lnTo>
                      <a:pt x="6393" y="1232"/>
                    </a:lnTo>
                    <a:lnTo>
                      <a:pt x="6398" y="1225"/>
                    </a:lnTo>
                    <a:lnTo>
                      <a:pt x="6405" y="1216"/>
                    </a:lnTo>
                    <a:lnTo>
                      <a:pt x="6411" y="1205"/>
                    </a:lnTo>
                    <a:lnTo>
                      <a:pt x="6419" y="1193"/>
                    </a:lnTo>
                    <a:lnTo>
                      <a:pt x="6427" y="1179"/>
                    </a:lnTo>
                    <a:lnTo>
                      <a:pt x="6438" y="1165"/>
                    </a:lnTo>
                    <a:lnTo>
                      <a:pt x="6448" y="1149"/>
                    </a:lnTo>
                    <a:lnTo>
                      <a:pt x="6459" y="1131"/>
                    </a:lnTo>
                    <a:lnTo>
                      <a:pt x="6472" y="1114"/>
                    </a:lnTo>
                    <a:lnTo>
                      <a:pt x="6485" y="1094"/>
                    </a:lnTo>
                    <a:lnTo>
                      <a:pt x="6501" y="1073"/>
                    </a:lnTo>
                    <a:lnTo>
                      <a:pt x="6516" y="1052"/>
                    </a:lnTo>
                    <a:lnTo>
                      <a:pt x="6533" y="1029"/>
                    </a:lnTo>
                    <a:lnTo>
                      <a:pt x="6550" y="1006"/>
                    </a:lnTo>
                    <a:lnTo>
                      <a:pt x="6569" y="982"/>
                    </a:lnTo>
                    <a:lnTo>
                      <a:pt x="6589" y="957"/>
                    </a:lnTo>
                    <a:lnTo>
                      <a:pt x="6610" y="932"/>
                    </a:lnTo>
                    <a:lnTo>
                      <a:pt x="6633" y="905"/>
                    </a:lnTo>
                    <a:lnTo>
                      <a:pt x="6655" y="880"/>
                    </a:lnTo>
                    <a:lnTo>
                      <a:pt x="6680" y="852"/>
                    </a:lnTo>
                    <a:lnTo>
                      <a:pt x="6706" y="824"/>
                    </a:lnTo>
                    <a:lnTo>
                      <a:pt x="6734" y="796"/>
                    </a:lnTo>
                    <a:lnTo>
                      <a:pt x="6762" y="768"/>
                    </a:lnTo>
                    <a:lnTo>
                      <a:pt x="6792" y="740"/>
                    </a:lnTo>
                    <a:lnTo>
                      <a:pt x="6822" y="711"/>
                    </a:lnTo>
                    <a:lnTo>
                      <a:pt x="6855" y="682"/>
                    </a:lnTo>
                    <a:lnTo>
                      <a:pt x="6888" y="652"/>
                    </a:lnTo>
                    <a:lnTo>
                      <a:pt x="6923" y="623"/>
                    </a:lnTo>
                    <a:lnTo>
                      <a:pt x="6959" y="594"/>
                    </a:lnTo>
                    <a:lnTo>
                      <a:pt x="6996" y="565"/>
                    </a:lnTo>
                    <a:lnTo>
                      <a:pt x="7035" y="536"/>
                    </a:lnTo>
                    <a:lnTo>
                      <a:pt x="7076" y="507"/>
                    </a:lnTo>
                    <a:lnTo>
                      <a:pt x="7117" y="478"/>
                    </a:lnTo>
                    <a:lnTo>
                      <a:pt x="7160" y="450"/>
                    </a:lnTo>
                    <a:lnTo>
                      <a:pt x="7205" y="422"/>
                    </a:lnTo>
                    <a:lnTo>
                      <a:pt x="7250" y="395"/>
                    </a:lnTo>
                    <a:lnTo>
                      <a:pt x="7297" y="368"/>
                    </a:lnTo>
                    <a:lnTo>
                      <a:pt x="7347" y="341"/>
                    </a:lnTo>
                    <a:lnTo>
                      <a:pt x="7398" y="314"/>
                    </a:lnTo>
                    <a:lnTo>
                      <a:pt x="7449" y="290"/>
                    </a:lnTo>
                    <a:lnTo>
                      <a:pt x="7503" y="265"/>
                    </a:lnTo>
                    <a:lnTo>
                      <a:pt x="7559" y="240"/>
                    </a:lnTo>
                    <a:lnTo>
                      <a:pt x="7615" y="217"/>
                    </a:lnTo>
                    <a:lnTo>
                      <a:pt x="7674" y="195"/>
                    </a:lnTo>
                    <a:lnTo>
                      <a:pt x="7734" y="173"/>
                    </a:lnTo>
                    <a:lnTo>
                      <a:pt x="7796" y="153"/>
                    </a:lnTo>
                    <a:lnTo>
                      <a:pt x="7859" y="134"/>
                    </a:lnTo>
                    <a:lnTo>
                      <a:pt x="7924" y="115"/>
                    </a:lnTo>
                    <a:lnTo>
                      <a:pt x="7991" y="98"/>
                    </a:lnTo>
                    <a:lnTo>
                      <a:pt x="8059" y="81"/>
                    </a:lnTo>
                    <a:lnTo>
                      <a:pt x="8130" y="67"/>
                    </a:lnTo>
                    <a:lnTo>
                      <a:pt x="8202" y="54"/>
                    </a:lnTo>
                    <a:lnTo>
                      <a:pt x="8275" y="41"/>
                    </a:lnTo>
                    <a:lnTo>
                      <a:pt x="8350" y="31"/>
                    </a:lnTo>
                    <a:lnTo>
                      <a:pt x="8428" y="22"/>
                    </a:lnTo>
                    <a:lnTo>
                      <a:pt x="8507" y="14"/>
                    </a:lnTo>
                    <a:lnTo>
                      <a:pt x="8589" y="8"/>
                    </a:lnTo>
                    <a:lnTo>
                      <a:pt x="8671" y="4"/>
                    </a:lnTo>
                    <a:lnTo>
                      <a:pt x="8756" y="1"/>
                    </a:lnTo>
                    <a:lnTo>
                      <a:pt x="8843" y="0"/>
                    </a:lnTo>
                    <a:lnTo>
                      <a:pt x="9062" y="0"/>
                    </a:lnTo>
                    <a:lnTo>
                      <a:pt x="9114" y="4"/>
                    </a:lnTo>
                    <a:lnTo>
                      <a:pt x="9166" y="8"/>
                    </a:lnTo>
                    <a:lnTo>
                      <a:pt x="9217" y="14"/>
                    </a:lnTo>
                    <a:lnTo>
                      <a:pt x="9266" y="23"/>
                    </a:lnTo>
                    <a:lnTo>
                      <a:pt x="9316" y="31"/>
                    </a:lnTo>
                    <a:lnTo>
                      <a:pt x="9365" y="41"/>
                    </a:lnTo>
                    <a:lnTo>
                      <a:pt x="9413" y="52"/>
                    </a:lnTo>
                    <a:lnTo>
                      <a:pt x="9460" y="64"/>
                    </a:lnTo>
                    <a:lnTo>
                      <a:pt x="9507" y="77"/>
                    </a:lnTo>
                    <a:lnTo>
                      <a:pt x="9553" y="91"/>
                    </a:lnTo>
                    <a:lnTo>
                      <a:pt x="9643" y="123"/>
                    </a:lnTo>
                    <a:lnTo>
                      <a:pt x="9731" y="158"/>
                    </a:lnTo>
                    <a:lnTo>
                      <a:pt x="9815" y="196"/>
                    </a:lnTo>
                    <a:lnTo>
                      <a:pt x="9897" y="237"/>
                    </a:lnTo>
                    <a:lnTo>
                      <a:pt x="9976" y="280"/>
                    </a:lnTo>
                    <a:lnTo>
                      <a:pt x="10053" y="327"/>
                    </a:lnTo>
                    <a:lnTo>
                      <a:pt x="10126" y="375"/>
                    </a:lnTo>
                    <a:lnTo>
                      <a:pt x="10197" y="425"/>
                    </a:lnTo>
                    <a:lnTo>
                      <a:pt x="10265" y="477"/>
                    </a:lnTo>
                    <a:lnTo>
                      <a:pt x="10330" y="531"/>
                    </a:lnTo>
                    <a:lnTo>
                      <a:pt x="10393" y="584"/>
                    </a:lnTo>
                    <a:lnTo>
                      <a:pt x="10453" y="639"/>
                    </a:lnTo>
                    <a:lnTo>
                      <a:pt x="10511" y="693"/>
                    </a:lnTo>
                    <a:lnTo>
                      <a:pt x="10565" y="747"/>
                    </a:lnTo>
                    <a:lnTo>
                      <a:pt x="10617" y="801"/>
                    </a:lnTo>
                    <a:lnTo>
                      <a:pt x="10666" y="855"/>
                    </a:lnTo>
                    <a:lnTo>
                      <a:pt x="10712" y="908"/>
                    </a:lnTo>
                    <a:lnTo>
                      <a:pt x="10756" y="958"/>
                    </a:lnTo>
                    <a:lnTo>
                      <a:pt x="10797" y="1007"/>
                    </a:lnTo>
                    <a:lnTo>
                      <a:pt x="10835" y="1056"/>
                    </a:lnTo>
                    <a:lnTo>
                      <a:pt x="10870" y="1101"/>
                    </a:lnTo>
                    <a:lnTo>
                      <a:pt x="10903" y="1143"/>
                    </a:lnTo>
                    <a:lnTo>
                      <a:pt x="10933" y="1184"/>
                    </a:lnTo>
                    <a:lnTo>
                      <a:pt x="10960" y="1221"/>
                    </a:lnTo>
                    <a:lnTo>
                      <a:pt x="10985" y="1254"/>
                    </a:lnTo>
                    <a:lnTo>
                      <a:pt x="11007" y="1284"/>
                    </a:lnTo>
                    <a:lnTo>
                      <a:pt x="11016" y="1297"/>
                    </a:lnTo>
                    <a:lnTo>
                      <a:pt x="11025" y="1309"/>
                    </a:lnTo>
                    <a:lnTo>
                      <a:pt x="10993" y="1309"/>
                    </a:lnTo>
                    <a:lnTo>
                      <a:pt x="10963" y="1311"/>
                    </a:lnTo>
                    <a:lnTo>
                      <a:pt x="10931" y="1316"/>
                    </a:lnTo>
                    <a:lnTo>
                      <a:pt x="10898" y="1324"/>
                    </a:lnTo>
                    <a:lnTo>
                      <a:pt x="10864" y="1334"/>
                    </a:lnTo>
                    <a:lnTo>
                      <a:pt x="10830" y="1345"/>
                    </a:lnTo>
                    <a:lnTo>
                      <a:pt x="10797" y="1359"/>
                    </a:lnTo>
                    <a:lnTo>
                      <a:pt x="10764" y="1372"/>
                    </a:lnTo>
                    <a:lnTo>
                      <a:pt x="10732" y="1388"/>
                    </a:lnTo>
                    <a:lnTo>
                      <a:pt x="10703" y="1402"/>
                    </a:lnTo>
                    <a:lnTo>
                      <a:pt x="10675" y="1415"/>
                    </a:lnTo>
                    <a:lnTo>
                      <a:pt x="10651" y="1429"/>
                    </a:lnTo>
                    <a:lnTo>
                      <a:pt x="10630" y="1440"/>
                    </a:lnTo>
                    <a:lnTo>
                      <a:pt x="10621" y="1446"/>
                    </a:lnTo>
                    <a:lnTo>
                      <a:pt x="10612" y="1450"/>
                    </a:lnTo>
                    <a:lnTo>
                      <a:pt x="10605" y="1454"/>
                    </a:lnTo>
                    <a:lnTo>
                      <a:pt x="10600" y="1459"/>
                    </a:lnTo>
                    <a:lnTo>
                      <a:pt x="10595" y="1461"/>
                    </a:lnTo>
                    <a:lnTo>
                      <a:pt x="10592" y="1463"/>
                    </a:lnTo>
                    <a:lnTo>
                      <a:pt x="10590" y="1465"/>
                    </a:lnTo>
                    <a:lnTo>
                      <a:pt x="10589" y="1465"/>
                    </a:lnTo>
                    <a:lnTo>
                      <a:pt x="10868" y="1465"/>
                    </a:lnTo>
                    <a:lnTo>
                      <a:pt x="10914" y="1465"/>
                    </a:lnTo>
                    <a:lnTo>
                      <a:pt x="10957" y="1466"/>
                    </a:lnTo>
                    <a:lnTo>
                      <a:pt x="10997" y="1467"/>
                    </a:lnTo>
                    <a:lnTo>
                      <a:pt x="11037" y="1469"/>
                    </a:lnTo>
                    <a:lnTo>
                      <a:pt x="11074" y="1472"/>
                    </a:lnTo>
                    <a:lnTo>
                      <a:pt x="11110" y="1478"/>
                    </a:lnTo>
                    <a:lnTo>
                      <a:pt x="11145" y="1485"/>
                    </a:lnTo>
                    <a:lnTo>
                      <a:pt x="11180" y="1496"/>
                    </a:lnTo>
                    <a:lnTo>
                      <a:pt x="11215" y="1508"/>
                    </a:lnTo>
                    <a:lnTo>
                      <a:pt x="11249" y="1521"/>
                    </a:lnTo>
                    <a:lnTo>
                      <a:pt x="11283" y="1535"/>
                    </a:lnTo>
                    <a:lnTo>
                      <a:pt x="11316" y="1551"/>
                    </a:lnTo>
                    <a:lnTo>
                      <a:pt x="11349" y="1568"/>
                    </a:lnTo>
                    <a:lnTo>
                      <a:pt x="11383" y="1587"/>
                    </a:lnTo>
                    <a:lnTo>
                      <a:pt x="11416" y="1609"/>
                    </a:lnTo>
                    <a:lnTo>
                      <a:pt x="11449" y="1633"/>
                    </a:lnTo>
                    <a:lnTo>
                      <a:pt x="11484" y="1658"/>
                    </a:lnTo>
                    <a:lnTo>
                      <a:pt x="11518" y="1687"/>
                    </a:lnTo>
                    <a:lnTo>
                      <a:pt x="11553" y="1719"/>
                    </a:lnTo>
                    <a:lnTo>
                      <a:pt x="11589" y="1754"/>
                    </a:lnTo>
                    <a:lnTo>
                      <a:pt x="11625" y="1793"/>
                    </a:lnTo>
                    <a:lnTo>
                      <a:pt x="11663" y="1836"/>
                    </a:lnTo>
                    <a:lnTo>
                      <a:pt x="11682" y="1858"/>
                    </a:lnTo>
                    <a:lnTo>
                      <a:pt x="11701" y="1882"/>
                    </a:lnTo>
                    <a:lnTo>
                      <a:pt x="11721" y="1907"/>
                    </a:lnTo>
                    <a:lnTo>
                      <a:pt x="11742" y="1932"/>
                    </a:lnTo>
                    <a:lnTo>
                      <a:pt x="11769" y="1967"/>
                    </a:lnTo>
                    <a:lnTo>
                      <a:pt x="11794" y="2004"/>
                    </a:lnTo>
                    <a:lnTo>
                      <a:pt x="11816" y="2040"/>
                    </a:lnTo>
                    <a:lnTo>
                      <a:pt x="11833" y="2075"/>
                    </a:lnTo>
                    <a:lnTo>
                      <a:pt x="11848" y="2109"/>
                    </a:lnTo>
                    <a:lnTo>
                      <a:pt x="11859" y="2143"/>
                    </a:lnTo>
                    <a:lnTo>
                      <a:pt x="11867" y="2174"/>
                    </a:lnTo>
                    <a:lnTo>
                      <a:pt x="11871" y="2204"/>
                    </a:lnTo>
                    <a:lnTo>
                      <a:pt x="11871" y="2219"/>
                    </a:lnTo>
                    <a:lnTo>
                      <a:pt x="11870" y="2233"/>
                    </a:lnTo>
                    <a:lnTo>
                      <a:pt x="11868" y="2246"/>
                    </a:lnTo>
                    <a:lnTo>
                      <a:pt x="11864" y="2258"/>
                    </a:lnTo>
                    <a:lnTo>
                      <a:pt x="11861" y="2270"/>
                    </a:lnTo>
                    <a:lnTo>
                      <a:pt x="11856" y="2281"/>
                    </a:lnTo>
                    <a:lnTo>
                      <a:pt x="11850" y="2291"/>
                    </a:lnTo>
                    <a:lnTo>
                      <a:pt x="11843" y="2300"/>
                    </a:lnTo>
                    <a:lnTo>
                      <a:pt x="11833" y="2308"/>
                    </a:lnTo>
                    <a:lnTo>
                      <a:pt x="11824" y="2316"/>
                    </a:lnTo>
                    <a:lnTo>
                      <a:pt x="11814" y="2322"/>
                    </a:lnTo>
                    <a:lnTo>
                      <a:pt x="11801" y="2328"/>
                    </a:lnTo>
                    <a:lnTo>
                      <a:pt x="11788" y="2332"/>
                    </a:lnTo>
                    <a:lnTo>
                      <a:pt x="11775" y="2335"/>
                    </a:lnTo>
                    <a:lnTo>
                      <a:pt x="11758" y="2336"/>
                    </a:lnTo>
                    <a:lnTo>
                      <a:pt x="11742" y="2337"/>
                    </a:lnTo>
                    <a:lnTo>
                      <a:pt x="11648" y="2337"/>
                    </a:lnTo>
                    <a:lnTo>
                      <a:pt x="11619" y="2337"/>
                    </a:lnTo>
                    <a:lnTo>
                      <a:pt x="11592" y="2338"/>
                    </a:lnTo>
                    <a:lnTo>
                      <a:pt x="11566" y="2339"/>
                    </a:lnTo>
                    <a:lnTo>
                      <a:pt x="11541" y="2340"/>
                    </a:lnTo>
                    <a:lnTo>
                      <a:pt x="11519" y="2341"/>
                    </a:lnTo>
                    <a:lnTo>
                      <a:pt x="11496" y="2343"/>
                    </a:lnTo>
                    <a:lnTo>
                      <a:pt x="11475" y="2345"/>
                    </a:lnTo>
                    <a:lnTo>
                      <a:pt x="11456" y="2348"/>
                    </a:lnTo>
                    <a:lnTo>
                      <a:pt x="11419" y="2354"/>
                    </a:lnTo>
                    <a:lnTo>
                      <a:pt x="11384" y="2360"/>
                    </a:lnTo>
                    <a:lnTo>
                      <a:pt x="11353" y="2368"/>
                    </a:lnTo>
                    <a:lnTo>
                      <a:pt x="11325" y="2376"/>
                    </a:lnTo>
                    <a:lnTo>
                      <a:pt x="11298" y="2385"/>
                    </a:lnTo>
                    <a:lnTo>
                      <a:pt x="11272" y="2395"/>
                    </a:lnTo>
                    <a:lnTo>
                      <a:pt x="11222" y="2416"/>
                    </a:lnTo>
                    <a:lnTo>
                      <a:pt x="11199" y="2427"/>
                    </a:lnTo>
                    <a:lnTo>
                      <a:pt x="11173" y="2438"/>
                    </a:lnTo>
                    <a:lnTo>
                      <a:pt x="11146" y="2451"/>
                    </a:lnTo>
                    <a:lnTo>
                      <a:pt x="11118" y="2462"/>
                    </a:lnTo>
                    <a:lnTo>
                      <a:pt x="11132" y="2461"/>
                    </a:lnTo>
                    <a:lnTo>
                      <a:pt x="11147" y="2457"/>
                    </a:lnTo>
                    <a:lnTo>
                      <a:pt x="11165" y="2453"/>
                    </a:lnTo>
                    <a:lnTo>
                      <a:pt x="11184" y="2446"/>
                    </a:lnTo>
                    <a:lnTo>
                      <a:pt x="11206" y="2441"/>
                    </a:lnTo>
                    <a:lnTo>
                      <a:pt x="11228" y="2436"/>
                    </a:lnTo>
                    <a:lnTo>
                      <a:pt x="11251" y="2432"/>
                    </a:lnTo>
                    <a:lnTo>
                      <a:pt x="11274" y="2431"/>
                    </a:lnTo>
                    <a:lnTo>
                      <a:pt x="11321" y="2432"/>
                    </a:lnTo>
                    <a:lnTo>
                      <a:pt x="11345" y="2433"/>
                    </a:lnTo>
                    <a:lnTo>
                      <a:pt x="11369" y="2435"/>
                    </a:lnTo>
                    <a:lnTo>
                      <a:pt x="11393" y="2439"/>
                    </a:lnTo>
                    <a:lnTo>
                      <a:pt x="11415" y="2444"/>
                    </a:lnTo>
                    <a:lnTo>
                      <a:pt x="11438" y="2453"/>
                    </a:lnTo>
                    <a:lnTo>
                      <a:pt x="11461" y="2463"/>
                    </a:lnTo>
                    <a:lnTo>
                      <a:pt x="11483" y="2476"/>
                    </a:lnTo>
                    <a:lnTo>
                      <a:pt x="11503" y="2493"/>
                    </a:lnTo>
                    <a:lnTo>
                      <a:pt x="11523" y="2513"/>
                    </a:lnTo>
                    <a:lnTo>
                      <a:pt x="11532" y="2526"/>
                    </a:lnTo>
                    <a:lnTo>
                      <a:pt x="11540" y="2538"/>
                    </a:lnTo>
                    <a:lnTo>
                      <a:pt x="11550" y="2551"/>
                    </a:lnTo>
                    <a:lnTo>
                      <a:pt x="11558" y="2567"/>
                    </a:lnTo>
                    <a:lnTo>
                      <a:pt x="11566" y="2582"/>
                    </a:lnTo>
                    <a:lnTo>
                      <a:pt x="11573" y="2600"/>
                    </a:lnTo>
                    <a:lnTo>
                      <a:pt x="11581" y="2618"/>
                    </a:lnTo>
                    <a:lnTo>
                      <a:pt x="11588" y="2638"/>
                    </a:lnTo>
                    <a:lnTo>
                      <a:pt x="11594" y="2660"/>
                    </a:lnTo>
                    <a:lnTo>
                      <a:pt x="11600" y="2682"/>
                    </a:lnTo>
                    <a:lnTo>
                      <a:pt x="11600" y="2715"/>
                    </a:lnTo>
                    <a:lnTo>
                      <a:pt x="11600" y="2746"/>
                    </a:lnTo>
                    <a:lnTo>
                      <a:pt x="11599" y="2774"/>
                    </a:lnTo>
                    <a:lnTo>
                      <a:pt x="11598" y="2800"/>
                    </a:lnTo>
                    <a:lnTo>
                      <a:pt x="11595" y="2824"/>
                    </a:lnTo>
                    <a:lnTo>
                      <a:pt x="11592" y="2846"/>
                    </a:lnTo>
                    <a:lnTo>
                      <a:pt x="11588" y="2866"/>
                    </a:lnTo>
                    <a:lnTo>
                      <a:pt x="11583" y="2883"/>
                    </a:lnTo>
                    <a:lnTo>
                      <a:pt x="11575" y="2900"/>
                    </a:lnTo>
                    <a:lnTo>
                      <a:pt x="11568" y="2913"/>
                    </a:lnTo>
                    <a:lnTo>
                      <a:pt x="11559" y="2925"/>
                    </a:lnTo>
                    <a:lnTo>
                      <a:pt x="11549" y="2937"/>
                    </a:lnTo>
                    <a:lnTo>
                      <a:pt x="11537" y="2946"/>
                    </a:lnTo>
                    <a:lnTo>
                      <a:pt x="11524" y="2953"/>
                    </a:lnTo>
                    <a:lnTo>
                      <a:pt x="11509" y="2959"/>
                    </a:lnTo>
                    <a:lnTo>
                      <a:pt x="11493" y="2965"/>
                    </a:lnTo>
                    <a:lnTo>
                      <a:pt x="11518" y="2955"/>
                    </a:lnTo>
                    <a:lnTo>
                      <a:pt x="11540" y="2948"/>
                    </a:lnTo>
                    <a:lnTo>
                      <a:pt x="11564" y="2943"/>
                    </a:lnTo>
                    <a:lnTo>
                      <a:pt x="11577" y="2940"/>
                    </a:lnTo>
                    <a:lnTo>
                      <a:pt x="11591" y="2938"/>
                    </a:lnTo>
                    <a:lnTo>
                      <a:pt x="11606" y="2937"/>
                    </a:lnTo>
                    <a:lnTo>
                      <a:pt x="11623" y="2935"/>
                    </a:lnTo>
                    <a:lnTo>
                      <a:pt x="11641" y="2934"/>
                    </a:lnTo>
                    <a:lnTo>
                      <a:pt x="11662" y="2933"/>
                    </a:lnTo>
                    <a:lnTo>
                      <a:pt x="11686" y="2932"/>
                    </a:lnTo>
                    <a:lnTo>
                      <a:pt x="11712" y="2931"/>
                    </a:lnTo>
                    <a:lnTo>
                      <a:pt x="11741" y="2931"/>
                    </a:lnTo>
                    <a:lnTo>
                      <a:pt x="11773" y="2930"/>
                    </a:lnTo>
                    <a:lnTo>
                      <a:pt x="11796" y="2931"/>
                    </a:lnTo>
                    <a:lnTo>
                      <a:pt x="11820" y="2933"/>
                    </a:lnTo>
                    <a:lnTo>
                      <a:pt x="11844" y="2937"/>
                    </a:lnTo>
                    <a:lnTo>
                      <a:pt x="11868" y="2943"/>
                    </a:lnTo>
                    <a:lnTo>
                      <a:pt x="11890" y="2950"/>
                    </a:lnTo>
                    <a:lnTo>
                      <a:pt x="11914" y="2959"/>
                    </a:lnTo>
                    <a:lnTo>
                      <a:pt x="11936" y="2970"/>
                    </a:lnTo>
                    <a:lnTo>
                      <a:pt x="11957" y="2981"/>
                    </a:lnTo>
                    <a:lnTo>
                      <a:pt x="11978" y="2994"/>
                    </a:lnTo>
                    <a:lnTo>
                      <a:pt x="11998" y="3008"/>
                    </a:lnTo>
                    <a:lnTo>
                      <a:pt x="12016" y="3023"/>
                    </a:lnTo>
                    <a:lnTo>
                      <a:pt x="12033" y="3040"/>
                    </a:lnTo>
                    <a:lnTo>
                      <a:pt x="12048" y="3057"/>
                    </a:lnTo>
                    <a:lnTo>
                      <a:pt x="12063" y="3076"/>
                    </a:lnTo>
                    <a:lnTo>
                      <a:pt x="12074" y="3095"/>
                    </a:lnTo>
                    <a:lnTo>
                      <a:pt x="12084" y="3116"/>
                    </a:lnTo>
                    <a:lnTo>
                      <a:pt x="12094" y="3137"/>
                    </a:lnTo>
                    <a:lnTo>
                      <a:pt x="12102" y="3157"/>
                    </a:lnTo>
                    <a:lnTo>
                      <a:pt x="12110" y="3176"/>
                    </a:lnTo>
                    <a:lnTo>
                      <a:pt x="12117" y="3194"/>
                    </a:lnTo>
                    <a:lnTo>
                      <a:pt x="12124" y="3213"/>
                    </a:lnTo>
                    <a:lnTo>
                      <a:pt x="12128" y="3231"/>
                    </a:lnTo>
                    <a:lnTo>
                      <a:pt x="12130" y="3251"/>
                    </a:lnTo>
                    <a:lnTo>
                      <a:pt x="12130" y="3269"/>
                    </a:lnTo>
                    <a:lnTo>
                      <a:pt x="12127" y="3290"/>
                    </a:lnTo>
                    <a:lnTo>
                      <a:pt x="12120" y="3312"/>
                    </a:lnTo>
                    <a:lnTo>
                      <a:pt x="12111" y="3334"/>
                    </a:lnTo>
                    <a:lnTo>
                      <a:pt x="12105" y="3347"/>
                    </a:lnTo>
                    <a:lnTo>
                      <a:pt x="12098" y="3359"/>
                    </a:lnTo>
                    <a:lnTo>
                      <a:pt x="12090" y="3371"/>
                    </a:lnTo>
                    <a:lnTo>
                      <a:pt x="12080" y="3385"/>
                    </a:lnTo>
                    <a:lnTo>
                      <a:pt x="12070" y="3399"/>
                    </a:lnTo>
                    <a:lnTo>
                      <a:pt x="12058" y="3414"/>
                    </a:lnTo>
                    <a:lnTo>
                      <a:pt x="12045" y="3429"/>
                    </a:lnTo>
                    <a:lnTo>
                      <a:pt x="12031" y="3445"/>
                    </a:lnTo>
                    <a:lnTo>
                      <a:pt x="12015" y="3461"/>
                    </a:lnTo>
                    <a:lnTo>
                      <a:pt x="11999" y="3479"/>
                    </a:lnTo>
                    <a:lnTo>
                      <a:pt x="12016" y="3462"/>
                    </a:lnTo>
                    <a:lnTo>
                      <a:pt x="12035" y="3446"/>
                    </a:lnTo>
                    <a:lnTo>
                      <a:pt x="12053" y="3431"/>
                    </a:lnTo>
                    <a:lnTo>
                      <a:pt x="12073" y="3418"/>
                    </a:lnTo>
                    <a:lnTo>
                      <a:pt x="12093" y="3405"/>
                    </a:lnTo>
                    <a:lnTo>
                      <a:pt x="12113" y="3394"/>
                    </a:lnTo>
                    <a:lnTo>
                      <a:pt x="12134" y="3385"/>
                    </a:lnTo>
                    <a:lnTo>
                      <a:pt x="12156" y="3376"/>
                    </a:lnTo>
                    <a:lnTo>
                      <a:pt x="12199" y="3360"/>
                    </a:lnTo>
                    <a:lnTo>
                      <a:pt x="12243" y="3348"/>
                    </a:lnTo>
                    <a:lnTo>
                      <a:pt x="12288" y="3339"/>
                    </a:lnTo>
                    <a:lnTo>
                      <a:pt x="12333" y="3334"/>
                    </a:lnTo>
                    <a:lnTo>
                      <a:pt x="12350" y="3333"/>
                    </a:lnTo>
                    <a:lnTo>
                      <a:pt x="12367" y="3333"/>
                    </a:lnTo>
                    <a:lnTo>
                      <a:pt x="12385" y="3334"/>
                    </a:lnTo>
                    <a:lnTo>
                      <a:pt x="12401" y="3336"/>
                    </a:lnTo>
                    <a:lnTo>
                      <a:pt x="12418" y="3341"/>
                    </a:lnTo>
                    <a:lnTo>
                      <a:pt x="12433" y="3347"/>
                    </a:lnTo>
                    <a:lnTo>
                      <a:pt x="12447" y="3355"/>
                    </a:lnTo>
                    <a:lnTo>
                      <a:pt x="12458" y="3365"/>
                    </a:lnTo>
                    <a:lnTo>
                      <a:pt x="12474" y="3382"/>
                    </a:lnTo>
                    <a:lnTo>
                      <a:pt x="12487" y="3397"/>
                    </a:lnTo>
                    <a:lnTo>
                      <a:pt x="12499" y="3413"/>
                    </a:lnTo>
                    <a:lnTo>
                      <a:pt x="12511" y="3427"/>
                    </a:lnTo>
                    <a:lnTo>
                      <a:pt x="12520" y="3442"/>
                    </a:lnTo>
                    <a:lnTo>
                      <a:pt x="12528" y="3458"/>
                    </a:lnTo>
                    <a:lnTo>
                      <a:pt x="12534" y="3474"/>
                    </a:lnTo>
                    <a:lnTo>
                      <a:pt x="12539" y="3492"/>
                    </a:lnTo>
                    <a:lnTo>
                      <a:pt x="12542" y="3511"/>
                    </a:lnTo>
                    <a:lnTo>
                      <a:pt x="12544" y="3534"/>
                    </a:lnTo>
                    <a:lnTo>
                      <a:pt x="12543" y="3558"/>
                    </a:lnTo>
                    <a:lnTo>
                      <a:pt x="12541" y="3586"/>
                    </a:lnTo>
                    <a:lnTo>
                      <a:pt x="12537" y="3618"/>
                    </a:lnTo>
                    <a:lnTo>
                      <a:pt x="12533" y="3634"/>
                    </a:lnTo>
                    <a:lnTo>
                      <a:pt x="12529" y="3653"/>
                    </a:lnTo>
                    <a:lnTo>
                      <a:pt x="12526" y="3671"/>
                    </a:lnTo>
                    <a:lnTo>
                      <a:pt x="12521" y="3692"/>
                    </a:lnTo>
                    <a:lnTo>
                      <a:pt x="12516" y="3713"/>
                    </a:lnTo>
                    <a:lnTo>
                      <a:pt x="12511" y="3736"/>
                    </a:lnTo>
                    <a:lnTo>
                      <a:pt x="12505" y="3766"/>
                    </a:lnTo>
                    <a:lnTo>
                      <a:pt x="12497" y="3797"/>
                    </a:lnTo>
                    <a:lnTo>
                      <a:pt x="12483" y="3861"/>
                    </a:lnTo>
                    <a:lnTo>
                      <a:pt x="12465" y="3927"/>
                    </a:lnTo>
                    <a:lnTo>
                      <a:pt x="12447" y="3995"/>
                    </a:lnTo>
                    <a:lnTo>
                      <a:pt x="12427" y="4063"/>
                    </a:lnTo>
                    <a:lnTo>
                      <a:pt x="12407" y="4131"/>
                    </a:lnTo>
                    <a:lnTo>
                      <a:pt x="12387" y="4196"/>
                    </a:lnTo>
                    <a:lnTo>
                      <a:pt x="12367" y="4259"/>
                    </a:lnTo>
                    <a:lnTo>
                      <a:pt x="12358" y="4290"/>
                    </a:lnTo>
                    <a:lnTo>
                      <a:pt x="12349" y="4319"/>
                    </a:lnTo>
                    <a:lnTo>
                      <a:pt x="12339" y="4348"/>
                    </a:lnTo>
                    <a:lnTo>
                      <a:pt x="12330" y="4375"/>
                    </a:lnTo>
                    <a:lnTo>
                      <a:pt x="12322" y="4399"/>
                    </a:lnTo>
                    <a:lnTo>
                      <a:pt x="12315" y="4424"/>
                    </a:lnTo>
                    <a:lnTo>
                      <a:pt x="12306" y="4446"/>
                    </a:lnTo>
                    <a:lnTo>
                      <a:pt x="12300" y="4466"/>
                    </a:lnTo>
                    <a:lnTo>
                      <a:pt x="12294" y="4485"/>
                    </a:lnTo>
                    <a:lnTo>
                      <a:pt x="12288" y="4501"/>
                    </a:lnTo>
                    <a:lnTo>
                      <a:pt x="12283" y="4516"/>
                    </a:lnTo>
                    <a:lnTo>
                      <a:pt x="12278" y="4527"/>
                    </a:lnTo>
                    <a:lnTo>
                      <a:pt x="12275" y="4537"/>
                    </a:lnTo>
                    <a:lnTo>
                      <a:pt x="12273" y="4544"/>
                    </a:lnTo>
                    <a:lnTo>
                      <a:pt x="12272" y="4549"/>
                    </a:lnTo>
                    <a:lnTo>
                      <a:pt x="12271" y="4550"/>
                    </a:lnTo>
                    <a:lnTo>
                      <a:pt x="12272" y="4548"/>
                    </a:lnTo>
                    <a:lnTo>
                      <a:pt x="12276" y="4544"/>
                    </a:lnTo>
                    <a:lnTo>
                      <a:pt x="12283" y="4535"/>
                    </a:lnTo>
                    <a:lnTo>
                      <a:pt x="12291" y="4525"/>
                    </a:lnTo>
                    <a:lnTo>
                      <a:pt x="12301" y="4511"/>
                    </a:lnTo>
                    <a:lnTo>
                      <a:pt x="12314" y="4493"/>
                    </a:lnTo>
                    <a:lnTo>
                      <a:pt x="12328" y="4473"/>
                    </a:lnTo>
                    <a:lnTo>
                      <a:pt x="12343" y="4449"/>
                    </a:lnTo>
                    <a:lnTo>
                      <a:pt x="12360" y="4422"/>
                    </a:lnTo>
                    <a:lnTo>
                      <a:pt x="12379" y="4392"/>
                    </a:lnTo>
                    <a:lnTo>
                      <a:pt x="12398" y="4359"/>
                    </a:lnTo>
                    <a:lnTo>
                      <a:pt x="12419" y="4323"/>
                    </a:lnTo>
                    <a:lnTo>
                      <a:pt x="12439" y="4284"/>
                    </a:lnTo>
                    <a:lnTo>
                      <a:pt x="12462" y="4242"/>
                    </a:lnTo>
                    <a:lnTo>
                      <a:pt x="12484" y="4196"/>
                    </a:lnTo>
                    <a:lnTo>
                      <a:pt x="12507" y="4147"/>
                    </a:lnTo>
                    <a:lnTo>
                      <a:pt x="12529" y="4096"/>
                    </a:lnTo>
                    <a:lnTo>
                      <a:pt x="12553" y="4041"/>
                    </a:lnTo>
                    <a:lnTo>
                      <a:pt x="12576" y="3983"/>
                    </a:lnTo>
                    <a:lnTo>
                      <a:pt x="12597" y="3922"/>
                    </a:lnTo>
                    <a:lnTo>
                      <a:pt x="12620" y="3858"/>
                    </a:lnTo>
                    <a:lnTo>
                      <a:pt x="12642" y="3791"/>
                    </a:lnTo>
                    <a:lnTo>
                      <a:pt x="12662" y="3721"/>
                    </a:lnTo>
                    <a:lnTo>
                      <a:pt x="12682" y="3647"/>
                    </a:lnTo>
                    <a:lnTo>
                      <a:pt x="12701" y="3571"/>
                    </a:lnTo>
                    <a:lnTo>
                      <a:pt x="12718" y="3491"/>
                    </a:lnTo>
                    <a:lnTo>
                      <a:pt x="12735" y="3408"/>
                    </a:lnTo>
                    <a:lnTo>
                      <a:pt x="12749" y="3323"/>
                    </a:lnTo>
                    <a:lnTo>
                      <a:pt x="12763" y="3234"/>
                    </a:lnTo>
                    <a:lnTo>
                      <a:pt x="12773" y="3143"/>
                    </a:lnTo>
                    <a:lnTo>
                      <a:pt x="12782" y="3048"/>
                    </a:lnTo>
                    <a:lnTo>
                      <a:pt x="12789" y="2950"/>
                    </a:lnTo>
                    <a:lnTo>
                      <a:pt x="12793" y="2897"/>
                    </a:lnTo>
                    <a:lnTo>
                      <a:pt x="12795" y="2844"/>
                    </a:lnTo>
                    <a:lnTo>
                      <a:pt x="12796" y="2794"/>
                    </a:lnTo>
                    <a:lnTo>
                      <a:pt x="12797" y="2743"/>
                    </a:lnTo>
                    <a:lnTo>
                      <a:pt x="12798" y="2695"/>
                    </a:lnTo>
                    <a:lnTo>
                      <a:pt x="12798" y="2647"/>
                    </a:lnTo>
                    <a:lnTo>
                      <a:pt x="12798" y="2601"/>
                    </a:lnTo>
                    <a:lnTo>
                      <a:pt x="12798" y="2556"/>
                    </a:lnTo>
                    <a:lnTo>
                      <a:pt x="12797" y="2511"/>
                    </a:lnTo>
                    <a:lnTo>
                      <a:pt x="12796" y="2468"/>
                    </a:lnTo>
                    <a:lnTo>
                      <a:pt x="12794" y="2426"/>
                    </a:lnTo>
                    <a:lnTo>
                      <a:pt x="12791" y="2385"/>
                    </a:lnTo>
                    <a:lnTo>
                      <a:pt x="12789" y="2344"/>
                    </a:lnTo>
                    <a:lnTo>
                      <a:pt x="12787" y="2305"/>
                    </a:lnTo>
                    <a:lnTo>
                      <a:pt x="12781" y="2231"/>
                    </a:lnTo>
                    <a:lnTo>
                      <a:pt x="12774" y="2159"/>
                    </a:lnTo>
                    <a:lnTo>
                      <a:pt x="12767" y="2092"/>
                    </a:lnTo>
                    <a:lnTo>
                      <a:pt x="12759" y="2028"/>
                    </a:lnTo>
                    <a:lnTo>
                      <a:pt x="12751" y="1968"/>
                    </a:lnTo>
                    <a:lnTo>
                      <a:pt x="12742" y="1911"/>
                    </a:lnTo>
                    <a:lnTo>
                      <a:pt x="12734" y="1857"/>
                    </a:lnTo>
                    <a:lnTo>
                      <a:pt x="12724" y="1808"/>
                    </a:lnTo>
                    <a:lnTo>
                      <a:pt x="12716" y="1760"/>
                    </a:lnTo>
                    <a:lnTo>
                      <a:pt x="12708" y="1715"/>
                    </a:lnTo>
                    <a:lnTo>
                      <a:pt x="12701" y="1674"/>
                    </a:lnTo>
                    <a:lnTo>
                      <a:pt x="12693" y="1635"/>
                    </a:lnTo>
                    <a:lnTo>
                      <a:pt x="12687" y="1599"/>
                    </a:lnTo>
                    <a:lnTo>
                      <a:pt x="12683" y="1565"/>
                    </a:lnTo>
                    <a:lnTo>
                      <a:pt x="12679" y="1533"/>
                    </a:lnTo>
                    <a:lnTo>
                      <a:pt x="12676" y="1504"/>
                    </a:lnTo>
                    <a:lnTo>
                      <a:pt x="12675" y="1476"/>
                    </a:lnTo>
                    <a:lnTo>
                      <a:pt x="12676" y="1450"/>
                    </a:lnTo>
                    <a:lnTo>
                      <a:pt x="12678" y="1427"/>
                    </a:lnTo>
                    <a:lnTo>
                      <a:pt x="12682" y="1405"/>
                    </a:lnTo>
                    <a:lnTo>
                      <a:pt x="12688" y="1385"/>
                    </a:lnTo>
                    <a:lnTo>
                      <a:pt x="12697" y="1366"/>
                    </a:lnTo>
                    <a:lnTo>
                      <a:pt x="12707" y="1348"/>
                    </a:lnTo>
                    <a:lnTo>
                      <a:pt x="12720" y="1333"/>
                    </a:lnTo>
                    <a:lnTo>
                      <a:pt x="12737" y="1317"/>
                    </a:lnTo>
                    <a:lnTo>
                      <a:pt x="12752" y="1301"/>
                    </a:lnTo>
                    <a:lnTo>
                      <a:pt x="12769" y="1286"/>
                    </a:lnTo>
                    <a:lnTo>
                      <a:pt x="12786" y="1271"/>
                    </a:lnTo>
                    <a:lnTo>
                      <a:pt x="12805" y="1258"/>
                    </a:lnTo>
                    <a:lnTo>
                      <a:pt x="12825" y="1245"/>
                    </a:lnTo>
                    <a:lnTo>
                      <a:pt x="12845" y="1234"/>
                    </a:lnTo>
                    <a:lnTo>
                      <a:pt x="12890" y="1213"/>
                    </a:lnTo>
                    <a:lnTo>
                      <a:pt x="12938" y="1196"/>
                    </a:lnTo>
                    <a:lnTo>
                      <a:pt x="12989" y="1179"/>
                    </a:lnTo>
                    <a:lnTo>
                      <a:pt x="13041" y="1165"/>
                    </a:lnTo>
                    <a:lnTo>
                      <a:pt x="13096" y="1150"/>
                    </a:lnTo>
                    <a:lnTo>
                      <a:pt x="13153" y="1133"/>
                    </a:lnTo>
                    <a:lnTo>
                      <a:pt x="13210" y="1117"/>
                    </a:lnTo>
                    <a:lnTo>
                      <a:pt x="13267" y="1096"/>
                    </a:lnTo>
                    <a:lnTo>
                      <a:pt x="13326" y="1073"/>
                    </a:lnTo>
                    <a:lnTo>
                      <a:pt x="13355" y="1061"/>
                    </a:lnTo>
                    <a:lnTo>
                      <a:pt x="13383" y="1047"/>
                    </a:lnTo>
                    <a:lnTo>
                      <a:pt x="13412" y="1031"/>
                    </a:lnTo>
                    <a:lnTo>
                      <a:pt x="13440" y="1015"/>
                    </a:lnTo>
                    <a:lnTo>
                      <a:pt x="13468" y="997"/>
                    </a:lnTo>
                    <a:lnTo>
                      <a:pt x="13496" y="978"/>
                    </a:lnTo>
                    <a:lnTo>
                      <a:pt x="13522" y="957"/>
                    </a:lnTo>
                    <a:lnTo>
                      <a:pt x="13549" y="934"/>
                    </a:lnTo>
                    <a:lnTo>
                      <a:pt x="13569" y="919"/>
                    </a:lnTo>
                    <a:lnTo>
                      <a:pt x="13588" y="903"/>
                    </a:lnTo>
                    <a:lnTo>
                      <a:pt x="13625" y="868"/>
                    </a:lnTo>
                    <a:lnTo>
                      <a:pt x="13658" y="830"/>
                    </a:lnTo>
                    <a:lnTo>
                      <a:pt x="13689" y="791"/>
                    </a:lnTo>
                    <a:lnTo>
                      <a:pt x="13717" y="750"/>
                    </a:lnTo>
                    <a:lnTo>
                      <a:pt x="13745" y="709"/>
                    </a:lnTo>
                    <a:lnTo>
                      <a:pt x="13772" y="667"/>
                    </a:lnTo>
                    <a:lnTo>
                      <a:pt x="13799" y="626"/>
                    </a:lnTo>
                    <a:lnTo>
                      <a:pt x="13825" y="588"/>
                    </a:lnTo>
                    <a:lnTo>
                      <a:pt x="13852" y="552"/>
                    </a:lnTo>
                    <a:lnTo>
                      <a:pt x="13865" y="536"/>
                    </a:lnTo>
                    <a:lnTo>
                      <a:pt x="13880" y="520"/>
                    </a:lnTo>
                    <a:lnTo>
                      <a:pt x="13894" y="506"/>
                    </a:lnTo>
                    <a:lnTo>
                      <a:pt x="13908" y="491"/>
                    </a:lnTo>
                    <a:lnTo>
                      <a:pt x="13924" y="479"/>
                    </a:lnTo>
                    <a:lnTo>
                      <a:pt x="13939" y="469"/>
                    </a:lnTo>
                    <a:lnTo>
                      <a:pt x="13956" y="458"/>
                    </a:lnTo>
                    <a:lnTo>
                      <a:pt x="13972" y="451"/>
                    </a:lnTo>
                    <a:lnTo>
                      <a:pt x="13990" y="444"/>
                    </a:lnTo>
                    <a:lnTo>
                      <a:pt x="14009" y="440"/>
                    </a:lnTo>
                    <a:lnTo>
                      <a:pt x="14028" y="437"/>
                    </a:lnTo>
                    <a:lnTo>
                      <a:pt x="14048" y="436"/>
                    </a:lnTo>
                    <a:lnTo>
                      <a:pt x="14063" y="438"/>
                    </a:lnTo>
                    <a:lnTo>
                      <a:pt x="14081" y="442"/>
                    </a:lnTo>
                    <a:lnTo>
                      <a:pt x="14100" y="450"/>
                    </a:lnTo>
                    <a:lnTo>
                      <a:pt x="14122" y="463"/>
                    </a:lnTo>
                    <a:lnTo>
                      <a:pt x="14145" y="478"/>
                    </a:lnTo>
                    <a:lnTo>
                      <a:pt x="14170" y="498"/>
                    </a:lnTo>
                    <a:lnTo>
                      <a:pt x="14182" y="509"/>
                    </a:lnTo>
                    <a:lnTo>
                      <a:pt x="14195" y="521"/>
                    </a:lnTo>
                    <a:lnTo>
                      <a:pt x="14209" y="535"/>
                    </a:lnTo>
                    <a:lnTo>
                      <a:pt x="14222" y="549"/>
                    </a:lnTo>
                    <a:lnTo>
                      <a:pt x="14236" y="565"/>
                    </a:lnTo>
                    <a:lnTo>
                      <a:pt x="14250" y="582"/>
                    </a:lnTo>
                    <a:lnTo>
                      <a:pt x="14265" y="600"/>
                    </a:lnTo>
                    <a:lnTo>
                      <a:pt x="14279" y="619"/>
                    </a:lnTo>
                    <a:lnTo>
                      <a:pt x="14294" y="639"/>
                    </a:lnTo>
                    <a:lnTo>
                      <a:pt x="14308" y="660"/>
                    </a:lnTo>
                    <a:lnTo>
                      <a:pt x="14323" y="683"/>
                    </a:lnTo>
                    <a:lnTo>
                      <a:pt x="14338" y="707"/>
                    </a:lnTo>
                    <a:lnTo>
                      <a:pt x="14353" y="732"/>
                    </a:lnTo>
                    <a:lnTo>
                      <a:pt x="14369" y="759"/>
                    </a:lnTo>
                    <a:lnTo>
                      <a:pt x="14384" y="787"/>
                    </a:lnTo>
                    <a:lnTo>
                      <a:pt x="14399" y="816"/>
                    </a:lnTo>
                    <a:lnTo>
                      <a:pt x="14414" y="847"/>
                    </a:lnTo>
                    <a:lnTo>
                      <a:pt x="14430" y="879"/>
                    </a:lnTo>
                    <a:lnTo>
                      <a:pt x="14445" y="912"/>
                    </a:lnTo>
                    <a:lnTo>
                      <a:pt x="14461" y="947"/>
                    </a:lnTo>
                    <a:lnTo>
                      <a:pt x="14476" y="983"/>
                    </a:lnTo>
                    <a:lnTo>
                      <a:pt x="14492" y="1020"/>
                    </a:lnTo>
                    <a:lnTo>
                      <a:pt x="14506" y="1059"/>
                    </a:lnTo>
                    <a:lnTo>
                      <a:pt x="14522" y="1100"/>
                    </a:lnTo>
                    <a:lnTo>
                      <a:pt x="14536" y="1142"/>
                    </a:lnTo>
                    <a:lnTo>
                      <a:pt x="14552" y="1186"/>
                    </a:lnTo>
                    <a:lnTo>
                      <a:pt x="14566" y="1231"/>
                    </a:lnTo>
                    <a:lnTo>
                      <a:pt x="14580" y="1277"/>
                    </a:lnTo>
                    <a:lnTo>
                      <a:pt x="14595" y="1326"/>
                    </a:lnTo>
                    <a:lnTo>
                      <a:pt x="14608" y="1376"/>
                    </a:lnTo>
                    <a:lnTo>
                      <a:pt x="14623" y="1428"/>
                    </a:lnTo>
                    <a:lnTo>
                      <a:pt x="14636" y="1481"/>
                    </a:lnTo>
                    <a:lnTo>
                      <a:pt x="14650" y="1536"/>
                    </a:lnTo>
                    <a:lnTo>
                      <a:pt x="14663" y="1593"/>
                    </a:lnTo>
                    <a:lnTo>
                      <a:pt x="14675" y="1651"/>
                    </a:lnTo>
                    <a:lnTo>
                      <a:pt x="14688" y="1712"/>
                    </a:lnTo>
                    <a:lnTo>
                      <a:pt x="14700" y="1774"/>
                    </a:lnTo>
                    <a:lnTo>
                      <a:pt x="14712" y="1838"/>
                    </a:lnTo>
                    <a:lnTo>
                      <a:pt x="14723" y="1903"/>
                    </a:lnTo>
                    <a:lnTo>
                      <a:pt x="14734" y="1971"/>
                    </a:lnTo>
                    <a:lnTo>
                      <a:pt x="14745" y="2040"/>
                    </a:lnTo>
                    <a:lnTo>
                      <a:pt x="14754" y="2111"/>
                    </a:lnTo>
                    <a:lnTo>
                      <a:pt x="14764" y="2184"/>
                    </a:lnTo>
                    <a:lnTo>
                      <a:pt x="14774" y="2259"/>
                    </a:lnTo>
                    <a:lnTo>
                      <a:pt x="14782" y="2335"/>
                    </a:lnTo>
                    <a:lnTo>
                      <a:pt x="14790" y="2414"/>
                    </a:lnTo>
                    <a:lnTo>
                      <a:pt x="14797" y="2495"/>
                    </a:lnTo>
                    <a:lnTo>
                      <a:pt x="14805" y="2578"/>
                    </a:lnTo>
                    <a:lnTo>
                      <a:pt x="14812" y="2663"/>
                    </a:lnTo>
                    <a:lnTo>
                      <a:pt x="14817" y="2749"/>
                    </a:lnTo>
                    <a:lnTo>
                      <a:pt x="14822" y="2839"/>
                    </a:lnTo>
                    <a:lnTo>
                      <a:pt x="14827" y="2930"/>
                    </a:lnTo>
                    <a:lnTo>
                      <a:pt x="14830" y="3041"/>
                    </a:lnTo>
                    <a:lnTo>
                      <a:pt x="14832" y="3151"/>
                    </a:lnTo>
                    <a:lnTo>
                      <a:pt x="14831" y="3260"/>
                    </a:lnTo>
                    <a:lnTo>
                      <a:pt x="14829" y="3366"/>
                    </a:lnTo>
                    <a:lnTo>
                      <a:pt x="14825" y="3471"/>
                    </a:lnTo>
                    <a:lnTo>
                      <a:pt x="14819" y="3575"/>
                    </a:lnTo>
                    <a:lnTo>
                      <a:pt x="14811" y="3677"/>
                    </a:lnTo>
                    <a:lnTo>
                      <a:pt x="14800" y="3777"/>
                    </a:lnTo>
                    <a:lnTo>
                      <a:pt x="14789" y="3876"/>
                    </a:lnTo>
                    <a:lnTo>
                      <a:pt x="14777" y="3974"/>
                    </a:lnTo>
                    <a:lnTo>
                      <a:pt x="14761" y="4069"/>
                    </a:lnTo>
                    <a:lnTo>
                      <a:pt x="14746" y="4162"/>
                    </a:lnTo>
                    <a:lnTo>
                      <a:pt x="14727" y="4255"/>
                    </a:lnTo>
                    <a:lnTo>
                      <a:pt x="14707" y="4346"/>
                    </a:lnTo>
                    <a:lnTo>
                      <a:pt x="14687" y="4434"/>
                    </a:lnTo>
                    <a:lnTo>
                      <a:pt x="14664" y="4522"/>
                    </a:lnTo>
                    <a:lnTo>
                      <a:pt x="14640" y="4607"/>
                    </a:lnTo>
                    <a:lnTo>
                      <a:pt x="14615" y="4691"/>
                    </a:lnTo>
                    <a:lnTo>
                      <a:pt x="14589" y="4773"/>
                    </a:lnTo>
                    <a:lnTo>
                      <a:pt x="14560" y="4854"/>
                    </a:lnTo>
                    <a:lnTo>
                      <a:pt x="14531" y="4932"/>
                    </a:lnTo>
                    <a:lnTo>
                      <a:pt x="14500" y="5009"/>
                    </a:lnTo>
                    <a:lnTo>
                      <a:pt x="14469" y="5085"/>
                    </a:lnTo>
                    <a:lnTo>
                      <a:pt x="14436" y="5159"/>
                    </a:lnTo>
                    <a:lnTo>
                      <a:pt x="14402" y="5231"/>
                    </a:lnTo>
                    <a:lnTo>
                      <a:pt x="14366" y="5301"/>
                    </a:lnTo>
                    <a:lnTo>
                      <a:pt x="14330" y="5370"/>
                    </a:lnTo>
                    <a:lnTo>
                      <a:pt x="14292" y="5437"/>
                    </a:lnTo>
                    <a:lnTo>
                      <a:pt x="14254" y="5502"/>
                    </a:lnTo>
                    <a:lnTo>
                      <a:pt x="14215" y="5565"/>
                    </a:lnTo>
                    <a:lnTo>
                      <a:pt x="14175" y="5627"/>
                    </a:lnTo>
                    <a:lnTo>
                      <a:pt x="14134" y="5687"/>
                    </a:lnTo>
                    <a:lnTo>
                      <a:pt x="14091" y="5746"/>
                    </a:lnTo>
                    <a:lnTo>
                      <a:pt x="14048" y="5802"/>
                    </a:lnTo>
                    <a:lnTo>
                      <a:pt x="14004" y="5857"/>
                    </a:lnTo>
                    <a:lnTo>
                      <a:pt x="13960" y="5909"/>
                    </a:lnTo>
                    <a:lnTo>
                      <a:pt x="13915" y="5961"/>
                    </a:lnTo>
                    <a:lnTo>
                      <a:pt x="13869" y="6010"/>
                    </a:lnTo>
                    <a:lnTo>
                      <a:pt x="13823" y="6059"/>
                    </a:lnTo>
                    <a:lnTo>
                      <a:pt x="13775" y="6104"/>
                    </a:lnTo>
                    <a:lnTo>
                      <a:pt x="13728" y="6148"/>
                    </a:lnTo>
                    <a:lnTo>
                      <a:pt x="13679" y="6192"/>
                    </a:lnTo>
                    <a:lnTo>
                      <a:pt x="13631" y="6232"/>
                    </a:lnTo>
                    <a:lnTo>
                      <a:pt x="13581" y="6271"/>
                    </a:lnTo>
                    <a:lnTo>
                      <a:pt x="13532" y="6308"/>
                    </a:lnTo>
                    <a:lnTo>
                      <a:pt x="13482" y="6343"/>
                    </a:lnTo>
                    <a:lnTo>
                      <a:pt x="13432" y="6377"/>
                    </a:lnTo>
                    <a:lnTo>
                      <a:pt x="13381" y="6409"/>
                    </a:lnTo>
                    <a:lnTo>
                      <a:pt x="13329" y="6439"/>
                    </a:lnTo>
                    <a:lnTo>
                      <a:pt x="13278" y="6467"/>
                    </a:lnTo>
                    <a:lnTo>
                      <a:pt x="13226" y="6493"/>
                    </a:lnTo>
                    <a:lnTo>
                      <a:pt x="13174" y="6517"/>
                    </a:lnTo>
                    <a:lnTo>
                      <a:pt x="13123" y="6541"/>
                    </a:lnTo>
                    <a:lnTo>
                      <a:pt x="13071" y="6561"/>
                    </a:lnTo>
                    <a:lnTo>
                      <a:pt x="13019" y="6580"/>
                    </a:lnTo>
                    <a:lnTo>
                      <a:pt x="12967" y="6598"/>
                    </a:lnTo>
                    <a:lnTo>
                      <a:pt x="12914" y="6613"/>
                    </a:lnTo>
                    <a:lnTo>
                      <a:pt x="12863" y="6626"/>
                    </a:lnTo>
                    <a:lnTo>
                      <a:pt x="12810" y="6638"/>
                    </a:lnTo>
                    <a:lnTo>
                      <a:pt x="12758" y="6648"/>
                    </a:lnTo>
                    <a:lnTo>
                      <a:pt x="12707" y="6656"/>
                    </a:lnTo>
                    <a:lnTo>
                      <a:pt x="12655" y="6662"/>
                    </a:lnTo>
                    <a:lnTo>
                      <a:pt x="12604" y="6667"/>
                    </a:lnTo>
                    <a:lnTo>
                      <a:pt x="12552" y="6669"/>
                    </a:lnTo>
                    <a:lnTo>
                      <a:pt x="12458" y="6669"/>
                    </a:lnTo>
                    <a:lnTo>
                      <a:pt x="12375" y="6668"/>
                    </a:lnTo>
                    <a:lnTo>
                      <a:pt x="12294" y="6665"/>
                    </a:lnTo>
                    <a:lnTo>
                      <a:pt x="12214" y="6660"/>
                    </a:lnTo>
                    <a:lnTo>
                      <a:pt x="12136" y="6654"/>
                    </a:lnTo>
                    <a:lnTo>
                      <a:pt x="12059" y="6647"/>
                    </a:lnTo>
                    <a:lnTo>
                      <a:pt x="11982" y="6638"/>
                    </a:lnTo>
                    <a:lnTo>
                      <a:pt x="11908" y="6627"/>
                    </a:lnTo>
                    <a:lnTo>
                      <a:pt x="11835" y="6615"/>
                    </a:lnTo>
                    <a:lnTo>
                      <a:pt x="11762" y="6602"/>
                    </a:lnTo>
                    <a:lnTo>
                      <a:pt x="11691" y="6587"/>
                    </a:lnTo>
                    <a:lnTo>
                      <a:pt x="11622" y="6571"/>
                    </a:lnTo>
                    <a:lnTo>
                      <a:pt x="11554" y="6553"/>
                    </a:lnTo>
                    <a:lnTo>
                      <a:pt x="11487" y="6536"/>
                    </a:lnTo>
                    <a:lnTo>
                      <a:pt x="11422" y="6516"/>
                    </a:lnTo>
                    <a:lnTo>
                      <a:pt x="11358" y="6496"/>
                    </a:lnTo>
                    <a:lnTo>
                      <a:pt x="11295" y="6474"/>
                    </a:lnTo>
                    <a:lnTo>
                      <a:pt x="11233" y="6451"/>
                    </a:lnTo>
                    <a:lnTo>
                      <a:pt x="11173" y="6429"/>
                    </a:lnTo>
                    <a:lnTo>
                      <a:pt x="11114" y="6404"/>
                    </a:lnTo>
                    <a:lnTo>
                      <a:pt x="11056" y="6379"/>
                    </a:lnTo>
                    <a:lnTo>
                      <a:pt x="11000" y="6354"/>
                    </a:lnTo>
                    <a:lnTo>
                      <a:pt x="10946" y="6328"/>
                    </a:lnTo>
                    <a:lnTo>
                      <a:pt x="10892" y="6302"/>
                    </a:lnTo>
                    <a:lnTo>
                      <a:pt x="10839" y="6274"/>
                    </a:lnTo>
                    <a:lnTo>
                      <a:pt x="10788" y="6246"/>
                    </a:lnTo>
                    <a:lnTo>
                      <a:pt x="10738" y="6218"/>
                    </a:lnTo>
                    <a:lnTo>
                      <a:pt x="10690" y="6191"/>
                    </a:lnTo>
                    <a:lnTo>
                      <a:pt x="10643" y="6162"/>
                    </a:lnTo>
                    <a:lnTo>
                      <a:pt x="10597" y="6133"/>
                    </a:lnTo>
                    <a:lnTo>
                      <a:pt x="10552" y="6104"/>
                    </a:lnTo>
                    <a:lnTo>
                      <a:pt x="10509" y="6074"/>
                    </a:lnTo>
                    <a:lnTo>
                      <a:pt x="10468" y="6045"/>
                    </a:lnTo>
                    <a:lnTo>
                      <a:pt x="10426" y="6017"/>
                    </a:lnTo>
                    <a:lnTo>
                      <a:pt x="10387" y="5987"/>
                    </a:lnTo>
                    <a:lnTo>
                      <a:pt x="10349" y="5958"/>
                    </a:lnTo>
                    <a:lnTo>
                      <a:pt x="10313" y="5929"/>
                    </a:lnTo>
                    <a:lnTo>
                      <a:pt x="10278" y="5900"/>
                    </a:lnTo>
                    <a:lnTo>
                      <a:pt x="10243" y="5872"/>
                    </a:lnTo>
                    <a:lnTo>
                      <a:pt x="10211" y="5845"/>
                    </a:lnTo>
                    <a:lnTo>
                      <a:pt x="10179" y="5817"/>
                    </a:lnTo>
                    <a:lnTo>
                      <a:pt x="10149" y="5790"/>
                    </a:lnTo>
                    <a:lnTo>
                      <a:pt x="10120" y="5763"/>
                    </a:lnTo>
                    <a:lnTo>
                      <a:pt x="10092" y="5736"/>
                    </a:lnTo>
                    <a:lnTo>
                      <a:pt x="10066" y="5712"/>
                    </a:lnTo>
                    <a:lnTo>
                      <a:pt x="10040" y="5687"/>
                    </a:lnTo>
                    <a:lnTo>
                      <a:pt x="10017" y="5662"/>
                    </a:lnTo>
                    <a:lnTo>
                      <a:pt x="9994" y="5640"/>
                    </a:lnTo>
                    <a:lnTo>
                      <a:pt x="9973" y="5617"/>
                    </a:lnTo>
                    <a:lnTo>
                      <a:pt x="9954" y="5595"/>
                    </a:lnTo>
                    <a:lnTo>
                      <a:pt x="9935" y="5575"/>
                    </a:lnTo>
                    <a:lnTo>
                      <a:pt x="9918" y="5556"/>
                    </a:lnTo>
                    <a:lnTo>
                      <a:pt x="9901" y="5538"/>
                    </a:lnTo>
                    <a:lnTo>
                      <a:pt x="9887" y="5520"/>
                    </a:lnTo>
                    <a:lnTo>
                      <a:pt x="9873" y="5504"/>
                    </a:lnTo>
                    <a:lnTo>
                      <a:pt x="9861" y="5489"/>
                    </a:lnTo>
                    <a:lnTo>
                      <a:pt x="9850" y="5476"/>
                    </a:lnTo>
                    <a:lnTo>
                      <a:pt x="9840" y="5463"/>
                    </a:lnTo>
                    <a:lnTo>
                      <a:pt x="9832" y="5453"/>
                    </a:lnTo>
                    <a:lnTo>
                      <a:pt x="9826" y="5444"/>
                    </a:lnTo>
                    <a:lnTo>
                      <a:pt x="9819" y="5437"/>
                    </a:lnTo>
                    <a:lnTo>
                      <a:pt x="9815" y="5430"/>
                    </a:lnTo>
                    <a:lnTo>
                      <a:pt x="9812" y="5426"/>
                    </a:lnTo>
                    <a:lnTo>
                      <a:pt x="9810" y="5423"/>
                    </a:lnTo>
                    <a:lnTo>
                      <a:pt x="9809" y="5422"/>
                    </a:lnTo>
                    <a:lnTo>
                      <a:pt x="9809" y="5423"/>
                    </a:lnTo>
                    <a:lnTo>
                      <a:pt x="9808" y="5427"/>
                    </a:lnTo>
                    <a:lnTo>
                      <a:pt x="9807" y="5434"/>
                    </a:lnTo>
                    <a:lnTo>
                      <a:pt x="9806" y="5443"/>
                    </a:lnTo>
                    <a:lnTo>
                      <a:pt x="9805" y="5454"/>
                    </a:lnTo>
                    <a:lnTo>
                      <a:pt x="9803" y="5468"/>
                    </a:lnTo>
                    <a:lnTo>
                      <a:pt x="9801" y="5484"/>
                    </a:lnTo>
                    <a:lnTo>
                      <a:pt x="9799" y="5502"/>
                    </a:lnTo>
                    <a:lnTo>
                      <a:pt x="9797" y="5521"/>
                    </a:lnTo>
                    <a:lnTo>
                      <a:pt x="9795" y="5543"/>
                    </a:lnTo>
                    <a:lnTo>
                      <a:pt x="9792" y="5567"/>
                    </a:lnTo>
                    <a:lnTo>
                      <a:pt x="9790" y="5592"/>
                    </a:lnTo>
                    <a:lnTo>
                      <a:pt x="9786" y="5620"/>
                    </a:lnTo>
                    <a:lnTo>
                      <a:pt x="9784" y="5649"/>
                    </a:lnTo>
                    <a:lnTo>
                      <a:pt x="9781" y="5679"/>
                    </a:lnTo>
                    <a:lnTo>
                      <a:pt x="9779" y="5711"/>
                    </a:lnTo>
                    <a:lnTo>
                      <a:pt x="9777" y="5745"/>
                    </a:lnTo>
                    <a:lnTo>
                      <a:pt x="9775" y="5779"/>
                    </a:lnTo>
                    <a:lnTo>
                      <a:pt x="9773" y="5815"/>
                    </a:lnTo>
                    <a:lnTo>
                      <a:pt x="9772" y="5852"/>
                    </a:lnTo>
                    <a:lnTo>
                      <a:pt x="9770" y="5890"/>
                    </a:lnTo>
                    <a:lnTo>
                      <a:pt x="9769" y="5928"/>
                    </a:lnTo>
                    <a:lnTo>
                      <a:pt x="9768" y="6009"/>
                    </a:lnTo>
                    <a:lnTo>
                      <a:pt x="9769" y="6093"/>
                    </a:lnTo>
                    <a:lnTo>
                      <a:pt x="9771" y="6178"/>
                    </a:lnTo>
                    <a:lnTo>
                      <a:pt x="9775" y="6265"/>
                    </a:lnTo>
                    <a:lnTo>
                      <a:pt x="9782" y="6353"/>
                    </a:lnTo>
                    <a:lnTo>
                      <a:pt x="9792" y="6442"/>
                    </a:lnTo>
                    <a:lnTo>
                      <a:pt x="9804" y="6530"/>
                    </a:lnTo>
                    <a:lnTo>
                      <a:pt x="9819" y="6617"/>
                    </a:lnTo>
                    <a:lnTo>
                      <a:pt x="9838" y="6702"/>
                    </a:lnTo>
                    <a:lnTo>
                      <a:pt x="9861" y="6785"/>
                    </a:lnTo>
                    <a:lnTo>
                      <a:pt x="9873" y="6825"/>
                    </a:lnTo>
                    <a:lnTo>
                      <a:pt x="9888" y="6865"/>
                    </a:lnTo>
                    <a:lnTo>
                      <a:pt x="9902" y="6903"/>
                    </a:lnTo>
                    <a:lnTo>
                      <a:pt x="9919" y="6942"/>
                    </a:lnTo>
                    <a:lnTo>
                      <a:pt x="9935" y="6978"/>
                    </a:lnTo>
                    <a:lnTo>
                      <a:pt x="9954" y="7014"/>
                    </a:lnTo>
                    <a:lnTo>
                      <a:pt x="9973" y="7048"/>
                    </a:lnTo>
                    <a:lnTo>
                      <a:pt x="9994" y="7081"/>
                    </a:lnTo>
                    <a:lnTo>
                      <a:pt x="10016" y="7112"/>
                    </a:lnTo>
                    <a:lnTo>
                      <a:pt x="10039" y="7141"/>
                    </a:lnTo>
                    <a:lnTo>
                      <a:pt x="10064" y="7170"/>
                    </a:lnTo>
                    <a:lnTo>
                      <a:pt x="10090" y="7197"/>
                    </a:lnTo>
                    <a:lnTo>
                      <a:pt x="10118" y="7222"/>
                    </a:lnTo>
                    <a:lnTo>
                      <a:pt x="10147" y="7244"/>
                    </a:lnTo>
                    <a:lnTo>
                      <a:pt x="10177" y="7266"/>
                    </a:lnTo>
                    <a:lnTo>
                      <a:pt x="10209" y="7286"/>
                    </a:lnTo>
                    <a:lnTo>
                      <a:pt x="10242" y="7302"/>
                    </a:lnTo>
                    <a:lnTo>
                      <a:pt x="10277" y="7318"/>
                    </a:lnTo>
                    <a:lnTo>
                      <a:pt x="10313" y="7330"/>
                    </a:lnTo>
                    <a:lnTo>
                      <a:pt x="10351" y="7341"/>
                    </a:lnTo>
                    <a:lnTo>
                      <a:pt x="10391" y="7349"/>
                    </a:lnTo>
                    <a:lnTo>
                      <a:pt x="10433" y="7355"/>
                    </a:lnTo>
                    <a:lnTo>
                      <a:pt x="10495" y="7355"/>
                    </a:lnTo>
                    <a:lnTo>
                      <a:pt x="10535" y="7353"/>
                    </a:lnTo>
                    <a:lnTo>
                      <a:pt x="10574" y="7348"/>
                    </a:lnTo>
                    <a:lnTo>
                      <a:pt x="10612" y="7340"/>
                    </a:lnTo>
                    <a:lnTo>
                      <a:pt x="10649" y="7329"/>
                    </a:lnTo>
                    <a:lnTo>
                      <a:pt x="10686" y="7315"/>
                    </a:lnTo>
                    <a:lnTo>
                      <a:pt x="10720" y="7300"/>
                    </a:lnTo>
                    <a:lnTo>
                      <a:pt x="10754" y="7282"/>
                    </a:lnTo>
                    <a:lnTo>
                      <a:pt x="10786" y="7262"/>
                    </a:lnTo>
                    <a:lnTo>
                      <a:pt x="10817" y="7240"/>
                    </a:lnTo>
                    <a:lnTo>
                      <a:pt x="10847" y="7218"/>
                    </a:lnTo>
                    <a:lnTo>
                      <a:pt x="10876" y="7193"/>
                    </a:lnTo>
                    <a:lnTo>
                      <a:pt x="10903" y="7167"/>
                    </a:lnTo>
                    <a:lnTo>
                      <a:pt x="10929" y="7140"/>
                    </a:lnTo>
                    <a:lnTo>
                      <a:pt x="10955" y="7114"/>
                    </a:lnTo>
                    <a:lnTo>
                      <a:pt x="10979" y="7086"/>
                    </a:lnTo>
                    <a:lnTo>
                      <a:pt x="11001" y="7059"/>
                    </a:lnTo>
                    <a:lnTo>
                      <a:pt x="11022" y="7031"/>
                    </a:lnTo>
                    <a:lnTo>
                      <a:pt x="11043" y="7003"/>
                    </a:lnTo>
                    <a:lnTo>
                      <a:pt x="11061" y="6977"/>
                    </a:lnTo>
                    <a:lnTo>
                      <a:pt x="11078" y="6950"/>
                    </a:lnTo>
                    <a:lnTo>
                      <a:pt x="11094" y="6924"/>
                    </a:lnTo>
                    <a:lnTo>
                      <a:pt x="11109" y="6899"/>
                    </a:lnTo>
                    <a:lnTo>
                      <a:pt x="11122" y="6877"/>
                    </a:lnTo>
                    <a:lnTo>
                      <a:pt x="11135" y="6855"/>
                    </a:lnTo>
                    <a:lnTo>
                      <a:pt x="11145" y="6835"/>
                    </a:lnTo>
                    <a:lnTo>
                      <a:pt x="11154" y="6817"/>
                    </a:lnTo>
                    <a:lnTo>
                      <a:pt x="11162" y="6801"/>
                    </a:lnTo>
                    <a:lnTo>
                      <a:pt x="11169" y="6788"/>
                    </a:lnTo>
                    <a:lnTo>
                      <a:pt x="11174" y="6777"/>
                    </a:lnTo>
                    <a:lnTo>
                      <a:pt x="11177" y="6769"/>
                    </a:lnTo>
                    <a:lnTo>
                      <a:pt x="11179" y="6764"/>
                    </a:lnTo>
                    <a:lnTo>
                      <a:pt x="11180" y="6762"/>
                    </a:lnTo>
                    <a:lnTo>
                      <a:pt x="11336" y="6793"/>
                    </a:lnTo>
                    <a:lnTo>
                      <a:pt x="11336" y="6794"/>
                    </a:lnTo>
                    <a:lnTo>
                      <a:pt x="11335" y="6796"/>
                    </a:lnTo>
                    <a:lnTo>
                      <a:pt x="11334" y="6799"/>
                    </a:lnTo>
                    <a:lnTo>
                      <a:pt x="11333" y="6804"/>
                    </a:lnTo>
                    <a:lnTo>
                      <a:pt x="11332" y="6810"/>
                    </a:lnTo>
                    <a:lnTo>
                      <a:pt x="11330" y="6816"/>
                    </a:lnTo>
                    <a:lnTo>
                      <a:pt x="11327" y="6824"/>
                    </a:lnTo>
                    <a:lnTo>
                      <a:pt x="11324" y="6833"/>
                    </a:lnTo>
                    <a:lnTo>
                      <a:pt x="11317" y="6855"/>
                    </a:lnTo>
                    <a:lnTo>
                      <a:pt x="11308" y="6880"/>
                    </a:lnTo>
                    <a:lnTo>
                      <a:pt x="11298" y="6908"/>
                    </a:lnTo>
                    <a:lnTo>
                      <a:pt x="11286" y="6939"/>
                    </a:lnTo>
                    <a:lnTo>
                      <a:pt x="11272" y="6973"/>
                    </a:lnTo>
                    <a:lnTo>
                      <a:pt x="11256" y="7011"/>
                    </a:lnTo>
                    <a:lnTo>
                      <a:pt x="11239" y="7049"/>
                    </a:lnTo>
                    <a:lnTo>
                      <a:pt x="11219" y="7089"/>
                    </a:lnTo>
                    <a:lnTo>
                      <a:pt x="11198" y="7131"/>
                    </a:lnTo>
                    <a:lnTo>
                      <a:pt x="11175" y="7173"/>
                    </a:lnTo>
                    <a:lnTo>
                      <a:pt x="11149" y="7218"/>
                    </a:lnTo>
                    <a:lnTo>
                      <a:pt x="11122" y="7261"/>
                    </a:lnTo>
                    <a:lnTo>
                      <a:pt x="11092" y="7305"/>
                    </a:lnTo>
                    <a:lnTo>
                      <a:pt x="11061" y="7348"/>
                    </a:lnTo>
                    <a:lnTo>
                      <a:pt x="11027" y="7391"/>
                    </a:lnTo>
                    <a:lnTo>
                      <a:pt x="10991" y="7433"/>
                    </a:lnTo>
                    <a:lnTo>
                      <a:pt x="10953" y="7473"/>
                    </a:lnTo>
                    <a:lnTo>
                      <a:pt x="10912" y="7511"/>
                    </a:lnTo>
                    <a:lnTo>
                      <a:pt x="10869" y="7548"/>
                    </a:lnTo>
                    <a:lnTo>
                      <a:pt x="10824" y="7582"/>
                    </a:lnTo>
                    <a:lnTo>
                      <a:pt x="10776" y="7614"/>
                    </a:lnTo>
                    <a:lnTo>
                      <a:pt x="10726" y="7642"/>
                    </a:lnTo>
                    <a:lnTo>
                      <a:pt x="10673" y="7667"/>
                    </a:lnTo>
                    <a:lnTo>
                      <a:pt x="10617" y="7688"/>
                    </a:lnTo>
                    <a:lnTo>
                      <a:pt x="10590" y="7698"/>
                    </a:lnTo>
                    <a:lnTo>
                      <a:pt x="10560" y="7706"/>
                    </a:lnTo>
                    <a:lnTo>
                      <a:pt x="10530" y="7712"/>
                    </a:lnTo>
                    <a:lnTo>
                      <a:pt x="10500" y="7718"/>
                    </a:lnTo>
                    <a:lnTo>
                      <a:pt x="10469" y="7722"/>
                    </a:lnTo>
                    <a:lnTo>
                      <a:pt x="10437" y="7725"/>
                    </a:lnTo>
                    <a:lnTo>
                      <a:pt x="10404" y="7727"/>
                    </a:lnTo>
                    <a:lnTo>
                      <a:pt x="10371" y="7729"/>
                    </a:lnTo>
                    <a:lnTo>
                      <a:pt x="10324" y="7727"/>
                    </a:lnTo>
                    <a:lnTo>
                      <a:pt x="10277" y="7722"/>
                    </a:lnTo>
                    <a:lnTo>
                      <a:pt x="10230" y="7715"/>
                    </a:lnTo>
                    <a:lnTo>
                      <a:pt x="10184" y="7705"/>
                    </a:lnTo>
                    <a:lnTo>
                      <a:pt x="10136" y="7692"/>
                    </a:lnTo>
                    <a:lnTo>
                      <a:pt x="10090" y="7676"/>
                    </a:lnTo>
                    <a:lnTo>
                      <a:pt x="10042" y="7656"/>
                    </a:lnTo>
                    <a:lnTo>
                      <a:pt x="9996" y="7635"/>
                    </a:lnTo>
                    <a:lnTo>
                      <a:pt x="9943" y="7610"/>
                    </a:lnTo>
                    <a:lnTo>
                      <a:pt x="9889" y="7581"/>
                    </a:lnTo>
                    <a:lnTo>
                      <a:pt x="9833" y="7549"/>
                    </a:lnTo>
                    <a:lnTo>
                      <a:pt x="9778" y="7515"/>
                    </a:lnTo>
                    <a:lnTo>
                      <a:pt x="9721" y="7478"/>
                    </a:lnTo>
                    <a:lnTo>
                      <a:pt x="9666" y="7439"/>
                    </a:lnTo>
                    <a:lnTo>
                      <a:pt x="9611" y="7398"/>
                    </a:lnTo>
                    <a:lnTo>
                      <a:pt x="9556" y="7355"/>
                    </a:lnTo>
                    <a:lnTo>
                      <a:pt x="9503" y="7310"/>
                    </a:lnTo>
                    <a:lnTo>
                      <a:pt x="9450" y="7264"/>
                    </a:lnTo>
                    <a:lnTo>
                      <a:pt x="9400" y="7218"/>
                    </a:lnTo>
                    <a:lnTo>
                      <a:pt x="9352" y="7170"/>
                    </a:lnTo>
                    <a:lnTo>
                      <a:pt x="9305" y="7123"/>
                    </a:lnTo>
                    <a:lnTo>
                      <a:pt x="9263" y="7075"/>
                    </a:lnTo>
                    <a:lnTo>
                      <a:pt x="9223" y="7028"/>
                    </a:lnTo>
                    <a:lnTo>
                      <a:pt x="9186" y="6981"/>
                    </a:lnTo>
                    <a:lnTo>
                      <a:pt x="9136" y="6968"/>
                    </a:lnTo>
                    <a:lnTo>
                      <a:pt x="9086" y="6953"/>
                    </a:lnTo>
                    <a:lnTo>
                      <a:pt x="9038" y="6936"/>
                    </a:lnTo>
                    <a:lnTo>
                      <a:pt x="8989" y="6918"/>
                    </a:lnTo>
                    <a:lnTo>
                      <a:pt x="8941" y="6898"/>
                    </a:lnTo>
                    <a:lnTo>
                      <a:pt x="8894" y="6877"/>
                    </a:lnTo>
                    <a:lnTo>
                      <a:pt x="8847" y="6854"/>
                    </a:lnTo>
                    <a:lnTo>
                      <a:pt x="8802" y="6830"/>
                    </a:lnTo>
                    <a:lnTo>
                      <a:pt x="8756" y="6807"/>
                    </a:lnTo>
                    <a:lnTo>
                      <a:pt x="8713" y="6781"/>
                    </a:lnTo>
                    <a:lnTo>
                      <a:pt x="8669" y="6755"/>
                    </a:lnTo>
                    <a:lnTo>
                      <a:pt x="8627" y="6728"/>
                    </a:lnTo>
                    <a:lnTo>
                      <a:pt x="8587" y="6703"/>
                    </a:lnTo>
                    <a:lnTo>
                      <a:pt x="8548" y="6676"/>
                    </a:lnTo>
                    <a:lnTo>
                      <a:pt x="8509" y="6649"/>
                    </a:lnTo>
                    <a:lnTo>
                      <a:pt x="8473" y="6622"/>
                    </a:lnTo>
                    <a:lnTo>
                      <a:pt x="8438" y="6596"/>
                    </a:lnTo>
                    <a:lnTo>
                      <a:pt x="8404" y="6571"/>
                    </a:lnTo>
                    <a:lnTo>
                      <a:pt x="8373" y="6546"/>
                    </a:lnTo>
                    <a:lnTo>
                      <a:pt x="8343" y="6522"/>
                    </a:lnTo>
                    <a:lnTo>
                      <a:pt x="8315" y="6499"/>
                    </a:lnTo>
                    <a:lnTo>
                      <a:pt x="8290" y="6477"/>
                    </a:lnTo>
                    <a:lnTo>
                      <a:pt x="8266" y="6456"/>
                    </a:lnTo>
                    <a:lnTo>
                      <a:pt x="8244" y="6438"/>
                    </a:lnTo>
                    <a:lnTo>
                      <a:pt x="8225" y="6420"/>
                    </a:lnTo>
                    <a:lnTo>
                      <a:pt x="8207" y="6404"/>
                    </a:lnTo>
                    <a:lnTo>
                      <a:pt x="8193" y="6390"/>
                    </a:lnTo>
                    <a:lnTo>
                      <a:pt x="8180" y="6379"/>
                    </a:lnTo>
                    <a:lnTo>
                      <a:pt x="8170" y="6370"/>
                    </a:lnTo>
                    <a:lnTo>
                      <a:pt x="8164" y="6363"/>
                    </a:lnTo>
                    <a:lnTo>
                      <a:pt x="8158" y="6359"/>
                    </a:lnTo>
                    <a:lnTo>
                      <a:pt x="8157" y="6358"/>
                    </a:lnTo>
                    <a:lnTo>
                      <a:pt x="8157" y="6360"/>
                    </a:lnTo>
                    <a:lnTo>
                      <a:pt x="8159" y="6365"/>
                    </a:lnTo>
                    <a:lnTo>
                      <a:pt x="8162" y="6374"/>
                    </a:lnTo>
                    <a:lnTo>
                      <a:pt x="8166" y="6385"/>
                    </a:lnTo>
                    <a:lnTo>
                      <a:pt x="8171" y="6401"/>
                    </a:lnTo>
                    <a:lnTo>
                      <a:pt x="8177" y="6420"/>
                    </a:lnTo>
                    <a:lnTo>
                      <a:pt x="8185" y="6442"/>
                    </a:lnTo>
                    <a:lnTo>
                      <a:pt x="8197" y="6467"/>
                    </a:lnTo>
                    <a:lnTo>
                      <a:pt x="8209" y="6495"/>
                    </a:lnTo>
                    <a:lnTo>
                      <a:pt x="8225" y="6524"/>
                    </a:lnTo>
                    <a:lnTo>
                      <a:pt x="8242" y="6558"/>
                    </a:lnTo>
                    <a:lnTo>
                      <a:pt x="8263" y="6594"/>
                    </a:lnTo>
                    <a:lnTo>
                      <a:pt x="8285" y="6633"/>
                    </a:lnTo>
                    <a:lnTo>
                      <a:pt x="8312" y="6674"/>
                    </a:lnTo>
                    <a:lnTo>
                      <a:pt x="8342" y="6717"/>
                    </a:lnTo>
                    <a:lnTo>
                      <a:pt x="8375" y="6762"/>
                    </a:lnTo>
                    <a:lnTo>
                      <a:pt x="8424" y="6820"/>
                    </a:lnTo>
                    <a:lnTo>
                      <a:pt x="8473" y="6876"/>
                    </a:lnTo>
                    <a:lnTo>
                      <a:pt x="8526" y="6930"/>
                    </a:lnTo>
                    <a:lnTo>
                      <a:pt x="8579" y="6982"/>
                    </a:lnTo>
                    <a:lnTo>
                      <a:pt x="8630" y="7031"/>
                    </a:lnTo>
                    <a:lnTo>
                      <a:pt x="8682" y="7078"/>
                    </a:lnTo>
                    <a:lnTo>
                      <a:pt x="8732" y="7121"/>
                    </a:lnTo>
                    <a:lnTo>
                      <a:pt x="8781" y="7160"/>
                    </a:lnTo>
                    <a:lnTo>
                      <a:pt x="8826" y="7196"/>
                    </a:lnTo>
                    <a:lnTo>
                      <a:pt x="8847" y="7212"/>
                    </a:lnTo>
                    <a:lnTo>
                      <a:pt x="8868" y="7228"/>
                    </a:lnTo>
                    <a:lnTo>
                      <a:pt x="8886" y="7243"/>
                    </a:lnTo>
                    <a:lnTo>
                      <a:pt x="8905" y="7257"/>
                    </a:lnTo>
                    <a:lnTo>
                      <a:pt x="8921" y="7269"/>
                    </a:lnTo>
                    <a:lnTo>
                      <a:pt x="8937" y="7279"/>
                    </a:lnTo>
                    <a:lnTo>
                      <a:pt x="8950" y="7290"/>
                    </a:lnTo>
                    <a:lnTo>
                      <a:pt x="8963" y="7299"/>
                    </a:lnTo>
                    <a:lnTo>
                      <a:pt x="8973" y="7306"/>
                    </a:lnTo>
                    <a:lnTo>
                      <a:pt x="8982" y="7312"/>
                    </a:lnTo>
                    <a:lnTo>
                      <a:pt x="8989" y="7318"/>
                    </a:lnTo>
                    <a:lnTo>
                      <a:pt x="8995" y="7321"/>
                    </a:lnTo>
                    <a:lnTo>
                      <a:pt x="8998" y="7323"/>
                    </a:lnTo>
                    <a:lnTo>
                      <a:pt x="8999" y="7324"/>
                    </a:lnTo>
                    <a:lnTo>
                      <a:pt x="8999" y="7325"/>
                    </a:lnTo>
                    <a:lnTo>
                      <a:pt x="8997" y="7329"/>
                    </a:lnTo>
                    <a:lnTo>
                      <a:pt x="8995" y="7334"/>
                    </a:lnTo>
                    <a:lnTo>
                      <a:pt x="8992" y="7342"/>
                    </a:lnTo>
                    <a:lnTo>
                      <a:pt x="8987" y="7353"/>
                    </a:lnTo>
                    <a:lnTo>
                      <a:pt x="8983" y="7365"/>
                    </a:lnTo>
                    <a:lnTo>
                      <a:pt x="8978" y="7379"/>
                    </a:lnTo>
                    <a:lnTo>
                      <a:pt x="8971" y="7396"/>
                    </a:lnTo>
                    <a:lnTo>
                      <a:pt x="8965" y="7413"/>
                    </a:lnTo>
                    <a:lnTo>
                      <a:pt x="8956" y="7434"/>
                    </a:lnTo>
                    <a:lnTo>
                      <a:pt x="8948" y="7456"/>
                    </a:lnTo>
                    <a:lnTo>
                      <a:pt x="8939" y="7479"/>
                    </a:lnTo>
                    <a:lnTo>
                      <a:pt x="8930" y="7504"/>
                    </a:lnTo>
                    <a:lnTo>
                      <a:pt x="8918" y="7531"/>
                    </a:lnTo>
                    <a:lnTo>
                      <a:pt x="8908" y="7559"/>
                    </a:lnTo>
                    <a:lnTo>
                      <a:pt x="8896" y="7588"/>
                    </a:lnTo>
                    <a:lnTo>
                      <a:pt x="8884" y="7619"/>
                    </a:lnTo>
                    <a:lnTo>
                      <a:pt x="8871" y="7652"/>
                    </a:lnTo>
                    <a:lnTo>
                      <a:pt x="8857" y="7685"/>
                    </a:lnTo>
                    <a:lnTo>
                      <a:pt x="8844" y="7720"/>
                    </a:lnTo>
                    <a:lnTo>
                      <a:pt x="8829" y="7756"/>
                    </a:lnTo>
                    <a:lnTo>
                      <a:pt x="8815" y="7792"/>
                    </a:lnTo>
                    <a:lnTo>
                      <a:pt x="8783" y="7870"/>
                    </a:lnTo>
                    <a:lnTo>
                      <a:pt x="8751" y="7949"/>
                    </a:lnTo>
                    <a:lnTo>
                      <a:pt x="8717" y="8032"/>
                    </a:lnTo>
                    <a:lnTo>
                      <a:pt x="8681" y="8117"/>
                    </a:lnTo>
                    <a:lnTo>
                      <a:pt x="8645" y="8204"/>
                    </a:lnTo>
                    <a:lnTo>
                      <a:pt x="8606" y="8292"/>
                    </a:lnTo>
                    <a:lnTo>
                      <a:pt x="8568" y="8381"/>
                    </a:lnTo>
                    <a:lnTo>
                      <a:pt x="8489" y="8559"/>
                    </a:lnTo>
                    <a:lnTo>
                      <a:pt x="8449" y="8647"/>
                    </a:lnTo>
                    <a:lnTo>
                      <a:pt x="8408" y="8734"/>
                    </a:lnTo>
                    <a:lnTo>
                      <a:pt x="8368" y="8818"/>
                    </a:lnTo>
                    <a:lnTo>
                      <a:pt x="8328" y="8901"/>
                    </a:lnTo>
                    <a:lnTo>
                      <a:pt x="8289" y="8981"/>
                    </a:lnTo>
                    <a:lnTo>
                      <a:pt x="8249" y="9057"/>
                    </a:lnTo>
                    <a:lnTo>
                      <a:pt x="8230" y="9093"/>
                    </a:lnTo>
                    <a:lnTo>
                      <a:pt x="8210" y="9129"/>
                    </a:lnTo>
                    <a:lnTo>
                      <a:pt x="8191" y="9163"/>
                    </a:lnTo>
                    <a:lnTo>
                      <a:pt x="8173" y="9196"/>
                    </a:lnTo>
                    <a:lnTo>
                      <a:pt x="8154" y="9228"/>
                    </a:lnTo>
                    <a:lnTo>
                      <a:pt x="8136" y="9259"/>
                    </a:lnTo>
                    <a:lnTo>
                      <a:pt x="8117" y="9288"/>
                    </a:lnTo>
                    <a:lnTo>
                      <a:pt x="8100" y="9316"/>
                    </a:lnTo>
                    <a:lnTo>
                      <a:pt x="8082" y="9343"/>
                    </a:lnTo>
                    <a:lnTo>
                      <a:pt x="8066" y="9367"/>
                    </a:lnTo>
                    <a:lnTo>
                      <a:pt x="8049" y="9390"/>
                    </a:lnTo>
                    <a:lnTo>
                      <a:pt x="8032" y="9412"/>
                    </a:lnTo>
                    <a:lnTo>
                      <a:pt x="7999" y="9452"/>
                    </a:lnTo>
                    <a:lnTo>
                      <a:pt x="7966" y="9492"/>
                    </a:lnTo>
                    <a:lnTo>
                      <a:pt x="7896" y="9571"/>
                    </a:lnTo>
                    <a:lnTo>
                      <a:pt x="7822" y="9647"/>
                    </a:lnTo>
                    <a:lnTo>
                      <a:pt x="7744" y="9723"/>
                    </a:lnTo>
                    <a:lnTo>
                      <a:pt x="7664" y="9797"/>
                    </a:lnTo>
                    <a:lnTo>
                      <a:pt x="7581" y="9869"/>
                    </a:lnTo>
                    <a:lnTo>
                      <a:pt x="7497" y="9941"/>
                    </a:lnTo>
                    <a:lnTo>
                      <a:pt x="7409" y="10011"/>
                    </a:lnTo>
                    <a:lnTo>
                      <a:pt x="7321" y="10081"/>
                    </a:lnTo>
                    <a:lnTo>
                      <a:pt x="7231" y="10150"/>
                    </a:lnTo>
                    <a:lnTo>
                      <a:pt x="7051" y="10288"/>
                    </a:lnTo>
                    <a:lnTo>
                      <a:pt x="6870" y="10425"/>
                    </a:lnTo>
                    <a:lnTo>
                      <a:pt x="6781" y="10494"/>
                    </a:lnTo>
                    <a:lnTo>
                      <a:pt x="6693" y="10564"/>
                    </a:lnTo>
                    <a:lnTo>
                      <a:pt x="6658" y="10592"/>
                    </a:lnTo>
                    <a:lnTo>
                      <a:pt x="6625" y="10618"/>
                    </a:lnTo>
                    <a:lnTo>
                      <a:pt x="6593" y="10643"/>
                    </a:lnTo>
                    <a:lnTo>
                      <a:pt x="6564" y="10664"/>
                    </a:lnTo>
                    <a:lnTo>
                      <a:pt x="6534" y="10684"/>
                    </a:lnTo>
                    <a:lnTo>
                      <a:pt x="6506" y="10701"/>
                    </a:lnTo>
                    <a:lnTo>
                      <a:pt x="6478" y="10718"/>
                    </a:lnTo>
                    <a:lnTo>
                      <a:pt x="6451" y="10732"/>
                    </a:lnTo>
                    <a:lnTo>
                      <a:pt x="6425" y="10744"/>
                    </a:lnTo>
                    <a:lnTo>
                      <a:pt x="6400" y="10755"/>
                    </a:lnTo>
                    <a:lnTo>
                      <a:pt x="6376" y="10763"/>
                    </a:lnTo>
                    <a:lnTo>
                      <a:pt x="6351" y="10770"/>
                    </a:lnTo>
                    <a:lnTo>
                      <a:pt x="6327" y="10775"/>
                    </a:lnTo>
                    <a:lnTo>
                      <a:pt x="6303" y="10779"/>
                    </a:lnTo>
                    <a:lnTo>
                      <a:pt x="6281" y="10782"/>
                    </a:lnTo>
                    <a:lnTo>
                      <a:pt x="6257" y="10783"/>
                    </a:lnTo>
                    <a:lnTo>
                      <a:pt x="6239" y="10782"/>
                    </a:lnTo>
                    <a:lnTo>
                      <a:pt x="6222" y="10781"/>
                    </a:lnTo>
                    <a:lnTo>
                      <a:pt x="6204" y="10777"/>
                    </a:lnTo>
                    <a:lnTo>
                      <a:pt x="6188" y="10773"/>
                    </a:lnTo>
                    <a:lnTo>
                      <a:pt x="6170" y="10769"/>
                    </a:lnTo>
                    <a:lnTo>
                      <a:pt x="6154" y="10763"/>
                    </a:lnTo>
                    <a:lnTo>
                      <a:pt x="6136" y="10756"/>
                    </a:lnTo>
                    <a:lnTo>
                      <a:pt x="6119" y="10747"/>
                    </a:lnTo>
                    <a:lnTo>
                      <a:pt x="6101" y="10737"/>
                    </a:lnTo>
                    <a:lnTo>
                      <a:pt x="6083" y="10727"/>
                    </a:lnTo>
                    <a:lnTo>
                      <a:pt x="6066" y="10715"/>
                    </a:lnTo>
                    <a:lnTo>
                      <a:pt x="6047" y="10702"/>
                    </a:lnTo>
                    <a:lnTo>
                      <a:pt x="6029" y="10688"/>
                    </a:lnTo>
                    <a:lnTo>
                      <a:pt x="6010" y="10672"/>
                    </a:lnTo>
                    <a:lnTo>
                      <a:pt x="5992" y="10656"/>
                    </a:lnTo>
                    <a:lnTo>
                      <a:pt x="5972" y="10638"/>
                    </a:lnTo>
                    <a:lnTo>
                      <a:pt x="5951" y="10620"/>
                    </a:lnTo>
                    <a:lnTo>
                      <a:pt x="5932" y="10599"/>
                    </a:lnTo>
                    <a:lnTo>
                      <a:pt x="5910" y="10578"/>
                    </a:lnTo>
                    <a:lnTo>
                      <a:pt x="5888" y="10556"/>
                    </a:lnTo>
                    <a:lnTo>
                      <a:pt x="5867" y="10532"/>
                    </a:lnTo>
                    <a:lnTo>
                      <a:pt x="5844" y="10508"/>
                    </a:lnTo>
                    <a:lnTo>
                      <a:pt x="5820" y="10481"/>
                    </a:lnTo>
                    <a:lnTo>
                      <a:pt x="5795" y="10454"/>
                    </a:lnTo>
                    <a:lnTo>
                      <a:pt x="5771" y="10425"/>
                    </a:lnTo>
                    <a:lnTo>
                      <a:pt x="5745" y="10395"/>
                    </a:lnTo>
                    <a:lnTo>
                      <a:pt x="5718" y="10364"/>
                    </a:lnTo>
                    <a:lnTo>
                      <a:pt x="5690" y="10332"/>
                    </a:lnTo>
                    <a:lnTo>
                      <a:pt x="5662" y="10298"/>
                    </a:lnTo>
                    <a:lnTo>
                      <a:pt x="5632" y="10263"/>
                    </a:lnTo>
                    <a:lnTo>
                      <a:pt x="5602" y="10227"/>
                    </a:lnTo>
                    <a:lnTo>
                      <a:pt x="5570" y="10190"/>
                    </a:lnTo>
                    <a:lnTo>
                      <a:pt x="5570" y="10190"/>
                    </a:lnTo>
                    <a:close/>
                    <a:moveTo>
                      <a:pt x="9965" y="3553"/>
                    </a:moveTo>
                    <a:lnTo>
                      <a:pt x="10041" y="3496"/>
                    </a:lnTo>
                    <a:lnTo>
                      <a:pt x="10117" y="3444"/>
                    </a:lnTo>
                    <a:lnTo>
                      <a:pt x="10190" y="3394"/>
                    </a:lnTo>
                    <a:lnTo>
                      <a:pt x="10262" y="3348"/>
                    </a:lnTo>
                    <a:lnTo>
                      <a:pt x="10333" y="3305"/>
                    </a:lnTo>
                    <a:lnTo>
                      <a:pt x="10400" y="3267"/>
                    </a:lnTo>
                    <a:lnTo>
                      <a:pt x="10432" y="3250"/>
                    </a:lnTo>
                    <a:lnTo>
                      <a:pt x="10464" y="3233"/>
                    </a:lnTo>
                    <a:lnTo>
                      <a:pt x="10494" y="3217"/>
                    </a:lnTo>
                    <a:lnTo>
                      <a:pt x="10522" y="3201"/>
                    </a:lnTo>
                    <a:lnTo>
                      <a:pt x="10550" y="3188"/>
                    </a:lnTo>
                    <a:lnTo>
                      <a:pt x="10577" y="3175"/>
                    </a:lnTo>
                    <a:lnTo>
                      <a:pt x="10602" y="3162"/>
                    </a:lnTo>
                    <a:lnTo>
                      <a:pt x="10626" y="3151"/>
                    </a:lnTo>
                    <a:lnTo>
                      <a:pt x="10648" y="3141"/>
                    </a:lnTo>
                    <a:lnTo>
                      <a:pt x="10669" y="3130"/>
                    </a:lnTo>
                    <a:lnTo>
                      <a:pt x="10689" y="3122"/>
                    </a:lnTo>
                    <a:lnTo>
                      <a:pt x="10706" y="3114"/>
                    </a:lnTo>
                    <a:lnTo>
                      <a:pt x="10722" y="3108"/>
                    </a:lnTo>
                    <a:lnTo>
                      <a:pt x="10735" y="3102"/>
                    </a:lnTo>
                    <a:lnTo>
                      <a:pt x="10747" y="3096"/>
                    </a:lnTo>
                    <a:lnTo>
                      <a:pt x="10757" y="3092"/>
                    </a:lnTo>
                    <a:lnTo>
                      <a:pt x="10765" y="3089"/>
                    </a:lnTo>
                    <a:lnTo>
                      <a:pt x="10771" y="3087"/>
                    </a:lnTo>
                    <a:lnTo>
                      <a:pt x="10774" y="3085"/>
                    </a:lnTo>
                    <a:lnTo>
                      <a:pt x="10775" y="3085"/>
                    </a:lnTo>
                    <a:lnTo>
                      <a:pt x="10774" y="3085"/>
                    </a:lnTo>
                    <a:lnTo>
                      <a:pt x="10770" y="3085"/>
                    </a:lnTo>
                    <a:lnTo>
                      <a:pt x="10763" y="3085"/>
                    </a:lnTo>
                    <a:lnTo>
                      <a:pt x="10754" y="3086"/>
                    </a:lnTo>
                    <a:lnTo>
                      <a:pt x="10742" y="3087"/>
                    </a:lnTo>
                    <a:lnTo>
                      <a:pt x="10729" y="3088"/>
                    </a:lnTo>
                    <a:lnTo>
                      <a:pt x="10714" y="3090"/>
                    </a:lnTo>
                    <a:lnTo>
                      <a:pt x="10697" y="3093"/>
                    </a:lnTo>
                    <a:lnTo>
                      <a:pt x="10679" y="3096"/>
                    </a:lnTo>
                    <a:lnTo>
                      <a:pt x="10660" y="3101"/>
                    </a:lnTo>
                    <a:lnTo>
                      <a:pt x="10639" y="3106"/>
                    </a:lnTo>
                    <a:lnTo>
                      <a:pt x="10617" y="3112"/>
                    </a:lnTo>
                    <a:lnTo>
                      <a:pt x="10595" y="3119"/>
                    </a:lnTo>
                    <a:lnTo>
                      <a:pt x="10572" y="3127"/>
                    </a:lnTo>
                    <a:lnTo>
                      <a:pt x="10549" y="3137"/>
                    </a:lnTo>
                    <a:lnTo>
                      <a:pt x="10526" y="3148"/>
                    </a:lnTo>
                    <a:lnTo>
                      <a:pt x="10504" y="3154"/>
                    </a:lnTo>
                    <a:lnTo>
                      <a:pt x="10483" y="3159"/>
                    </a:lnTo>
                    <a:lnTo>
                      <a:pt x="10466" y="3165"/>
                    </a:lnTo>
                    <a:lnTo>
                      <a:pt x="10449" y="3171"/>
                    </a:lnTo>
                    <a:lnTo>
                      <a:pt x="10435" y="3176"/>
                    </a:lnTo>
                    <a:lnTo>
                      <a:pt x="10422" y="3181"/>
                    </a:lnTo>
                    <a:lnTo>
                      <a:pt x="10411" y="3186"/>
                    </a:lnTo>
                    <a:lnTo>
                      <a:pt x="10402" y="3190"/>
                    </a:lnTo>
                    <a:lnTo>
                      <a:pt x="10393" y="3194"/>
                    </a:lnTo>
                    <a:lnTo>
                      <a:pt x="10387" y="3198"/>
                    </a:lnTo>
                    <a:lnTo>
                      <a:pt x="10382" y="3201"/>
                    </a:lnTo>
                    <a:lnTo>
                      <a:pt x="10378" y="3205"/>
                    </a:lnTo>
                    <a:lnTo>
                      <a:pt x="10375" y="3207"/>
                    </a:lnTo>
                    <a:lnTo>
                      <a:pt x="10373" y="3209"/>
                    </a:lnTo>
                    <a:lnTo>
                      <a:pt x="10371" y="3210"/>
                    </a:lnTo>
                    <a:lnTo>
                      <a:pt x="10371" y="3208"/>
                    </a:lnTo>
                    <a:lnTo>
                      <a:pt x="10371" y="3202"/>
                    </a:lnTo>
                    <a:lnTo>
                      <a:pt x="10370" y="3194"/>
                    </a:lnTo>
                    <a:lnTo>
                      <a:pt x="10369" y="3184"/>
                    </a:lnTo>
                    <a:lnTo>
                      <a:pt x="10367" y="3170"/>
                    </a:lnTo>
                    <a:lnTo>
                      <a:pt x="10365" y="3154"/>
                    </a:lnTo>
                    <a:lnTo>
                      <a:pt x="10360" y="3136"/>
                    </a:lnTo>
                    <a:lnTo>
                      <a:pt x="10355" y="3116"/>
                    </a:lnTo>
                    <a:lnTo>
                      <a:pt x="10348" y="3095"/>
                    </a:lnTo>
                    <a:lnTo>
                      <a:pt x="10340" y="3073"/>
                    </a:lnTo>
                    <a:lnTo>
                      <a:pt x="10330" y="3050"/>
                    </a:lnTo>
                    <a:lnTo>
                      <a:pt x="10318" y="3026"/>
                    </a:lnTo>
                    <a:lnTo>
                      <a:pt x="10304" y="3002"/>
                    </a:lnTo>
                    <a:lnTo>
                      <a:pt x="10287" y="2977"/>
                    </a:lnTo>
                    <a:lnTo>
                      <a:pt x="10267" y="2953"/>
                    </a:lnTo>
                    <a:lnTo>
                      <a:pt x="10246" y="2930"/>
                    </a:lnTo>
                    <a:lnTo>
                      <a:pt x="10228" y="2907"/>
                    </a:lnTo>
                    <a:lnTo>
                      <a:pt x="10210" y="2887"/>
                    </a:lnTo>
                    <a:lnTo>
                      <a:pt x="10191" y="2869"/>
                    </a:lnTo>
                    <a:lnTo>
                      <a:pt x="10172" y="2852"/>
                    </a:lnTo>
                    <a:lnTo>
                      <a:pt x="10154" y="2838"/>
                    </a:lnTo>
                    <a:lnTo>
                      <a:pt x="10135" y="2825"/>
                    </a:lnTo>
                    <a:lnTo>
                      <a:pt x="10118" y="2814"/>
                    </a:lnTo>
                    <a:lnTo>
                      <a:pt x="10101" y="2805"/>
                    </a:lnTo>
                    <a:lnTo>
                      <a:pt x="10086" y="2797"/>
                    </a:lnTo>
                    <a:lnTo>
                      <a:pt x="10071" y="2789"/>
                    </a:lnTo>
                    <a:lnTo>
                      <a:pt x="10059" y="2784"/>
                    </a:lnTo>
                    <a:lnTo>
                      <a:pt x="10048" y="2780"/>
                    </a:lnTo>
                    <a:lnTo>
                      <a:pt x="10039" y="2777"/>
                    </a:lnTo>
                    <a:lnTo>
                      <a:pt x="10032" y="2775"/>
                    </a:lnTo>
                    <a:lnTo>
                      <a:pt x="10028" y="2773"/>
                    </a:lnTo>
                    <a:lnTo>
                      <a:pt x="10027" y="2773"/>
                    </a:lnTo>
                    <a:lnTo>
                      <a:pt x="10027" y="2772"/>
                    </a:lnTo>
                    <a:lnTo>
                      <a:pt x="10029" y="2768"/>
                    </a:lnTo>
                    <a:lnTo>
                      <a:pt x="10031" y="2765"/>
                    </a:lnTo>
                    <a:lnTo>
                      <a:pt x="10033" y="2762"/>
                    </a:lnTo>
                    <a:lnTo>
                      <a:pt x="10037" y="2758"/>
                    </a:lnTo>
                    <a:lnTo>
                      <a:pt x="10042" y="2753"/>
                    </a:lnTo>
                    <a:lnTo>
                      <a:pt x="10050" y="2749"/>
                    </a:lnTo>
                    <a:lnTo>
                      <a:pt x="10058" y="2744"/>
                    </a:lnTo>
                    <a:lnTo>
                      <a:pt x="10067" y="2739"/>
                    </a:lnTo>
                    <a:lnTo>
                      <a:pt x="10080" y="2734"/>
                    </a:lnTo>
                    <a:lnTo>
                      <a:pt x="10094" y="2729"/>
                    </a:lnTo>
                    <a:lnTo>
                      <a:pt x="10111" y="2722"/>
                    </a:lnTo>
                    <a:lnTo>
                      <a:pt x="10130" y="2717"/>
                    </a:lnTo>
                    <a:lnTo>
                      <a:pt x="10152" y="2711"/>
                    </a:lnTo>
                    <a:lnTo>
                      <a:pt x="10175" y="2705"/>
                    </a:lnTo>
                    <a:lnTo>
                      <a:pt x="10196" y="2700"/>
                    </a:lnTo>
                    <a:lnTo>
                      <a:pt x="10216" y="2694"/>
                    </a:lnTo>
                    <a:lnTo>
                      <a:pt x="10233" y="2688"/>
                    </a:lnTo>
                    <a:lnTo>
                      <a:pt x="10251" y="2683"/>
                    </a:lnTo>
                    <a:lnTo>
                      <a:pt x="10265" y="2678"/>
                    </a:lnTo>
                    <a:lnTo>
                      <a:pt x="10280" y="2673"/>
                    </a:lnTo>
                    <a:lnTo>
                      <a:pt x="10292" y="2668"/>
                    </a:lnTo>
                    <a:lnTo>
                      <a:pt x="10303" y="2664"/>
                    </a:lnTo>
                    <a:lnTo>
                      <a:pt x="10313" y="2660"/>
                    </a:lnTo>
                    <a:lnTo>
                      <a:pt x="10320" y="2657"/>
                    </a:lnTo>
                    <a:lnTo>
                      <a:pt x="10327" y="2653"/>
                    </a:lnTo>
                    <a:lnTo>
                      <a:pt x="10333" y="2651"/>
                    </a:lnTo>
                    <a:lnTo>
                      <a:pt x="10336" y="2649"/>
                    </a:lnTo>
                    <a:lnTo>
                      <a:pt x="10338" y="2648"/>
                    </a:lnTo>
                    <a:lnTo>
                      <a:pt x="10339" y="2648"/>
                    </a:lnTo>
                    <a:lnTo>
                      <a:pt x="10335" y="2648"/>
                    </a:lnTo>
                    <a:lnTo>
                      <a:pt x="10329" y="2648"/>
                    </a:lnTo>
                    <a:lnTo>
                      <a:pt x="10322" y="2648"/>
                    </a:lnTo>
                    <a:lnTo>
                      <a:pt x="10313" y="2649"/>
                    </a:lnTo>
                    <a:lnTo>
                      <a:pt x="10303" y="2649"/>
                    </a:lnTo>
                    <a:lnTo>
                      <a:pt x="10290" y="2650"/>
                    </a:lnTo>
                    <a:lnTo>
                      <a:pt x="10277" y="2651"/>
                    </a:lnTo>
                    <a:lnTo>
                      <a:pt x="10261" y="2652"/>
                    </a:lnTo>
                    <a:lnTo>
                      <a:pt x="10245" y="2653"/>
                    </a:lnTo>
                    <a:lnTo>
                      <a:pt x="10227" y="2656"/>
                    </a:lnTo>
                    <a:lnTo>
                      <a:pt x="10208" y="2659"/>
                    </a:lnTo>
                    <a:lnTo>
                      <a:pt x="10187" y="2662"/>
                    </a:lnTo>
                    <a:lnTo>
                      <a:pt x="10165" y="2665"/>
                    </a:lnTo>
                    <a:lnTo>
                      <a:pt x="10143" y="2669"/>
                    </a:lnTo>
                    <a:lnTo>
                      <a:pt x="10119" y="2674"/>
                    </a:lnTo>
                    <a:lnTo>
                      <a:pt x="10094" y="2679"/>
                    </a:lnTo>
                    <a:lnTo>
                      <a:pt x="10040" y="2693"/>
                    </a:lnTo>
                    <a:lnTo>
                      <a:pt x="9984" y="2709"/>
                    </a:lnTo>
                    <a:lnTo>
                      <a:pt x="9924" y="2730"/>
                    </a:lnTo>
                    <a:lnTo>
                      <a:pt x="9893" y="2741"/>
                    </a:lnTo>
                    <a:lnTo>
                      <a:pt x="9862" y="2754"/>
                    </a:lnTo>
                    <a:lnTo>
                      <a:pt x="9829" y="2768"/>
                    </a:lnTo>
                    <a:lnTo>
                      <a:pt x="9797" y="2782"/>
                    </a:lnTo>
                    <a:lnTo>
                      <a:pt x="9763" y="2799"/>
                    </a:lnTo>
                    <a:lnTo>
                      <a:pt x="9730" y="2816"/>
                    </a:lnTo>
                    <a:lnTo>
                      <a:pt x="9696" y="2835"/>
                    </a:lnTo>
                    <a:lnTo>
                      <a:pt x="9660" y="2854"/>
                    </a:lnTo>
                    <a:lnTo>
                      <a:pt x="9626" y="2876"/>
                    </a:lnTo>
                    <a:lnTo>
                      <a:pt x="9591" y="2899"/>
                    </a:lnTo>
                    <a:lnTo>
                      <a:pt x="9557" y="2920"/>
                    </a:lnTo>
                    <a:lnTo>
                      <a:pt x="9523" y="2942"/>
                    </a:lnTo>
                    <a:lnTo>
                      <a:pt x="9490" y="2966"/>
                    </a:lnTo>
                    <a:lnTo>
                      <a:pt x="9458" y="2990"/>
                    </a:lnTo>
                    <a:lnTo>
                      <a:pt x="9398" y="3043"/>
                    </a:lnTo>
                    <a:lnTo>
                      <a:pt x="9341" y="3097"/>
                    </a:lnTo>
                    <a:lnTo>
                      <a:pt x="9288" y="3154"/>
                    </a:lnTo>
                    <a:lnTo>
                      <a:pt x="9263" y="3182"/>
                    </a:lnTo>
                    <a:lnTo>
                      <a:pt x="9239" y="3211"/>
                    </a:lnTo>
                    <a:lnTo>
                      <a:pt x="9217" y="3240"/>
                    </a:lnTo>
                    <a:lnTo>
                      <a:pt x="9195" y="3267"/>
                    </a:lnTo>
                    <a:lnTo>
                      <a:pt x="9174" y="3295"/>
                    </a:lnTo>
                    <a:lnTo>
                      <a:pt x="9155" y="3323"/>
                    </a:lnTo>
                    <a:lnTo>
                      <a:pt x="9136" y="3350"/>
                    </a:lnTo>
                    <a:lnTo>
                      <a:pt x="9120" y="3376"/>
                    </a:lnTo>
                    <a:lnTo>
                      <a:pt x="9103" y="3400"/>
                    </a:lnTo>
                    <a:lnTo>
                      <a:pt x="9088" y="3424"/>
                    </a:lnTo>
                    <a:lnTo>
                      <a:pt x="9074" y="3447"/>
                    </a:lnTo>
                    <a:lnTo>
                      <a:pt x="9061" y="3468"/>
                    </a:lnTo>
                    <a:lnTo>
                      <a:pt x="9049" y="3489"/>
                    </a:lnTo>
                    <a:lnTo>
                      <a:pt x="9039" y="3507"/>
                    </a:lnTo>
                    <a:lnTo>
                      <a:pt x="9030" y="3524"/>
                    </a:lnTo>
                    <a:lnTo>
                      <a:pt x="9021" y="3539"/>
                    </a:lnTo>
                    <a:lnTo>
                      <a:pt x="9014" y="3552"/>
                    </a:lnTo>
                    <a:lnTo>
                      <a:pt x="9009" y="3563"/>
                    </a:lnTo>
                    <a:lnTo>
                      <a:pt x="9005" y="3572"/>
                    </a:lnTo>
                    <a:lnTo>
                      <a:pt x="9002" y="3578"/>
                    </a:lnTo>
                    <a:lnTo>
                      <a:pt x="9000" y="3583"/>
                    </a:lnTo>
                    <a:lnTo>
                      <a:pt x="8999" y="3584"/>
                    </a:lnTo>
                    <a:lnTo>
                      <a:pt x="9000" y="3583"/>
                    </a:lnTo>
                    <a:lnTo>
                      <a:pt x="9004" y="3578"/>
                    </a:lnTo>
                    <a:lnTo>
                      <a:pt x="9011" y="3571"/>
                    </a:lnTo>
                    <a:lnTo>
                      <a:pt x="9019" y="3563"/>
                    </a:lnTo>
                    <a:lnTo>
                      <a:pt x="9030" y="3553"/>
                    </a:lnTo>
                    <a:lnTo>
                      <a:pt x="9041" y="3541"/>
                    </a:lnTo>
                    <a:lnTo>
                      <a:pt x="9054" y="3528"/>
                    </a:lnTo>
                    <a:lnTo>
                      <a:pt x="9069" y="3514"/>
                    </a:lnTo>
                    <a:lnTo>
                      <a:pt x="9099" y="3484"/>
                    </a:lnTo>
                    <a:lnTo>
                      <a:pt x="9130" y="3453"/>
                    </a:lnTo>
                    <a:lnTo>
                      <a:pt x="9160" y="3423"/>
                    </a:lnTo>
                    <a:lnTo>
                      <a:pt x="9173" y="3410"/>
                    </a:lnTo>
                    <a:lnTo>
                      <a:pt x="9186" y="3397"/>
                    </a:lnTo>
                    <a:lnTo>
                      <a:pt x="9209" y="3376"/>
                    </a:lnTo>
                    <a:lnTo>
                      <a:pt x="9232" y="3356"/>
                    </a:lnTo>
                    <a:lnTo>
                      <a:pt x="9253" y="3339"/>
                    </a:lnTo>
                    <a:lnTo>
                      <a:pt x="9271" y="3327"/>
                    </a:lnTo>
                    <a:lnTo>
                      <a:pt x="9288" y="3317"/>
                    </a:lnTo>
                    <a:lnTo>
                      <a:pt x="9294" y="3313"/>
                    </a:lnTo>
                    <a:lnTo>
                      <a:pt x="9300" y="3310"/>
                    </a:lnTo>
                    <a:lnTo>
                      <a:pt x="9304" y="3307"/>
                    </a:lnTo>
                    <a:lnTo>
                      <a:pt x="9307" y="3304"/>
                    </a:lnTo>
                    <a:lnTo>
                      <a:pt x="9309" y="3303"/>
                    </a:lnTo>
                    <a:lnTo>
                      <a:pt x="9311" y="3303"/>
                    </a:lnTo>
                    <a:lnTo>
                      <a:pt x="9311" y="3310"/>
                    </a:lnTo>
                    <a:lnTo>
                      <a:pt x="9312" y="3318"/>
                    </a:lnTo>
                    <a:lnTo>
                      <a:pt x="9314" y="3327"/>
                    </a:lnTo>
                    <a:lnTo>
                      <a:pt x="9317" y="3337"/>
                    </a:lnTo>
                    <a:lnTo>
                      <a:pt x="9325" y="3360"/>
                    </a:lnTo>
                    <a:lnTo>
                      <a:pt x="9331" y="3372"/>
                    </a:lnTo>
                    <a:lnTo>
                      <a:pt x="9337" y="3385"/>
                    </a:lnTo>
                    <a:lnTo>
                      <a:pt x="9346" y="3398"/>
                    </a:lnTo>
                    <a:lnTo>
                      <a:pt x="9355" y="3412"/>
                    </a:lnTo>
                    <a:lnTo>
                      <a:pt x="9365" y="3426"/>
                    </a:lnTo>
                    <a:lnTo>
                      <a:pt x="9377" y="3439"/>
                    </a:lnTo>
                    <a:lnTo>
                      <a:pt x="9389" y="3453"/>
                    </a:lnTo>
                    <a:lnTo>
                      <a:pt x="9403" y="3465"/>
                    </a:lnTo>
                    <a:lnTo>
                      <a:pt x="9419" y="3478"/>
                    </a:lnTo>
                    <a:lnTo>
                      <a:pt x="9435" y="3490"/>
                    </a:lnTo>
                    <a:lnTo>
                      <a:pt x="9458" y="3513"/>
                    </a:lnTo>
                    <a:lnTo>
                      <a:pt x="9481" y="3532"/>
                    </a:lnTo>
                    <a:lnTo>
                      <a:pt x="9501" y="3551"/>
                    </a:lnTo>
                    <a:lnTo>
                      <a:pt x="9522" y="3567"/>
                    </a:lnTo>
                    <a:lnTo>
                      <a:pt x="9542" y="3582"/>
                    </a:lnTo>
                    <a:lnTo>
                      <a:pt x="9559" y="3594"/>
                    </a:lnTo>
                    <a:lnTo>
                      <a:pt x="9576" y="3605"/>
                    </a:lnTo>
                    <a:lnTo>
                      <a:pt x="9591" y="3615"/>
                    </a:lnTo>
                    <a:lnTo>
                      <a:pt x="9605" y="3623"/>
                    </a:lnTo>
                    <a:lnTo>
                      <a:pt x="9617" y="3630"/>
                    </a:lnTo>
                    <a:lnTo>
                      <a:pt x="9627" y="3635"/>
                    </a:lnTo>
                    <a:lnTo>
                      <a:pt x="9637" y="3639"/>
                    </a:lnTo>
                    <a:lnTo>
                      <a:pt x="9644" y="3642"/>
                    </a:lnTo>
                    <a:lnTo>
                      <a:pt x="9649" y="3644"/>
                    </a:lnTo>
                    <a:lnTo>
                      <a:pt x="9652" y="3646"/>
                    </a:lnTo>
                    <a:lnTo>
                      <a:pt x="9653" y="3646"/>
                    </a:lnTo>
                    <a:lnTo>
                      <a:pt x="9652" y="3647"/>
                    </a:lnTo>
                    <a:lnTo>
                      <a:pt x="9649" y="3651"/>
                    </a:lnTo>
                    <a:lnTo>
                      <a:pt x="9645" y="3656"/>
                    </a:lnTo>
                    <a:lnTo>
                      <a:pt x="9638" y="3663"/>
                    </a:lnTo>
                    <a:lnTo>
                      <a:pt x="9631" y="3671"/>
                    </a:lnTo>
                    <a:lnTo>
                      <a:pt x="9622" y="3680"/>
                    </a:lnTo>
                    <a:lnTo>
                      <a:pt x="9613" y="3692"/>
                    </a:lnTo>
                    <a:lnTo>
                      <a:pt x="9603" y="3704"/>
                    </a:lnTo>
                    <a:lnTo>
                      <a:pt x="9592" y="3719"/>
                    </a:lnTo>
                    <a:lnTo>
                      <a:pt x="9582" y="3733"/>
                    </a:lnTo>
                    <a:lnTo>
                      <a:pt x="9561" y="3764"/>
                    </a:lnTo>
                    <a:lnTo>
                      <a:pt x="9543" y="3798"/>
                    </a:lnTo>
                    <a:lnTo>
                      <a:pt x="9535" y="3815"/>
                    </a:lnTo>
                    <a:lnTo>
                      <a:pt x="9528" y="3833"/>
                    </a:lnTo>
                    <a:lnTo>
                      <a:pt x="9507" y="3869"/>
                    </a:lnTo>
                    <a:lnTo>
                      <a:pt x="9488" y="3907"/>
                    </a:lnTo>
                    <a:lnTo>
                      <a:pt x="9472" y="3943"/>
                    </a:lnTo>
                    <a:lnTo>
                      <a:pt x="9465" y="3961"/>
                    </a:lnTo>
                    <a:lnTo>
                      <a:pt x="9459" y="3977"/>
                    </a:lnTo>
                    <a:lnTo>
                      <a:pt x="9453" y="3993"/>
                    </a:lnTo>
                    <a:lnTo>
                      <a:pt x="9449" y="4007"/>
                    </a:lnTo>
                    <a:lnTo>
                      <a:pt x="9445" y="4019"/>
                    </a:lnTo>
                    <a:lnTo>
                      <a:pt x="9442" y="4031"/>
                    </a:lnTo>
                    <a:lnTo>
                      <a:pt x="9439" y="4039"/>
                    </a:lnTo>
                    <a:lnTo>
                      <a:pt x="9436" y="4046"/>
                    </a:lnTo>
                    <a:lnTo>
                      <a:pt x="9435" y="4050"/>
                    </a:lnTo>
                    <a:lnTo>
                      <a:pt x="9435" y="4051"/>
                    </a:lnTo>
                    <a:lnTo>
                      <a:pt x="9436" y="4050"/>
                    </a:lnTo>
                    <a:lnTo>
                      <a:pt x="9439" y="4048"/>
                    </a:lnTo>
                    <a:lnTo>
                      <a:pt x="9442" y="4044"/>
                    </a:lnTo>
                    <a:lnTo>
                      <a:pt x="9447" y="4039"/>
                    </a:lnTo>
                    <a:lnTo>
                      <a:pt x="9453" y="4032"/>
                    </a:lnTo>
                    <a:lnTo>
                      <a:pt x="9460" y="4024"/>
                    </a:lnTo>
                    <a:lnTo>
                      <a:pt x="9468" y="4014"/>
                    </a:lnTo>
                    <a:lnTo>
                      <a:pt x="9479" y="4004"/>
                    </a:lnTo>
                    <a:lnTo>
                      <a:pt x="9490" y="3993"/>
                    </a:lnTo>
                    <a:lnTo>
                      <a:pt x="9501" y="3979"/>
                    </a:lnTo>
                    <a:lnTo>
                      <a:pt x="9515" y="3966"/>
                    </a:lnTo>
                    <a:lnTo>
                      <a:pt x="9529" y="3951"/>
                    </a:lnTo>
                    <a:lnTo>
                      <a:pt x="9560" y="3919"/>
                    </a:lnTo>
                    <a:lnTo>
                      <a:pt x="9595" y="3884"/>
                    </a:lnTo>
                    <a:lnTo>
                      <a:pt x="9633" y="3846"/>
                    </a:lnTo>
                    <a:lnTo>
                      <a:pt x="9674" y="3806"/>
                    </a:lnTo>
                    <a:lnTo>
                      <a:pt x="9718" y="3765"/>
                    </a:lnTo>
                    <a:lnTo>
                      <a:pt x="9764" y="3723"/>
                    </a:lnTo>
                    <a:lnTo>
                      <a:pt x="9812" y="3679"/>
                    </a:lnTo>
                    <a:lnTo>
                      <a:pt x="9862" y="3637"/>
                    </a:lnTo>
                    <a:lnTo>
                      <a:pt x="9912" y="3594"/>
                    </a:lnTo>
                    <a:lnTo>
                      <a:pt x="9965" y="3553"/>
                    </a:lnTo>
                    <a:lnTo>
                      <a:pt x="9965" y="3553"/>
                    </a:lnTo>
                    <a:close/>
                    <a:moveTo>
                      <a:pt x="5828" y="2799"/>
                    </a:moveTo>
                    <a:lnTo>
                      <a:pt x="5843" y="2776"/>
                    </a:lnTo>
                    <a:lnTo>
                      <a:pt x="5857" y="2754"/>
                    </a:lnTo>
                    <a:lnTo>
                      <a:pt x="5871" y="2734"/>
                    </a:lnTo>
                    <a:lnTo>
                      <a:pt x="5884" y="2714"/>
                    </a:lnTo>
                    <a:lnTo>
                      <a:pt x="5909" y="2678"/>
                    </a:lnTo>
                    <a:lnTo>
                      <a:pt x="5933" y="2645"/>
                    </a:lnTo>
                    <a:lnTo>
                      <a:pt x="5955" y="2616"/>
                    </a:lnTo>
                    <a:lnTo>
                      <a:pt x="5976" y="2592"/>
                    </a:lnTo>
                    <a:lnTo>
                      <a:pt x="5995" y="2569"/>
                    </a:lnTo>
                    <a:lnTo>
                      <a:pt x="6011" y="2550"/>
                    </a:lnTo>
                    <a:lnTo>
                      <a:pt x="6027" y="2534"/>
                    </a:lnTo>
                    <a:lnTo>
                      <a:pt x="6040" y="2521"/>
                    </a:lnTo>
                    <a:lnTo>
                      <a:pt x="6051" y="2510"/>
                    </a:lnTo>
                    <a:lnTo>
                      <a:pt x="6061" y="2501"/>
                    </a:lnTo>
                    <a:lnTo>
                      <a:pt x="6068" y="2495"/>
                    </a:lnTo>
                    <a:lnTo>
                      <a:pt x="6073" y="2491"/>
                    </a:lnTo>
                    <a:lnTo>
                      <a:pt x="6076" y="2489"/>
                    </a:lnTo>
                    <a:lnTo>
                      <a:pt x="6077" y="2488"/>
                    </a:lnTo>
                    <a:lnTo>
                      <a:pt x="6076" y="2490"/>
                    </a:lnTo>
                    <a:lnTo>
                      <a:pt x="6075" y="2495"/>
                    </a:lnTo>
                    <a:lnTo>
                      <a:pt x="6072" y="2503"/>
                    </a:lnTo>
                    <a:lnTo>
                      <a:pt x="6068" y="2514"/>
                    </a:lnTo>
                    <a:lnTo>
                      <a:pt x="6064" y="2528"/>
                    </a:lnTo>
                    <a:lnTo>
                      <a:pt x="6060" y="2543"/>
                    </a:lnTo>
                    <a:lnTo>
                      <a:pt x="6055" y="2562"/>
                    </a:lnTo>
                    <a:lnTo>
                      <a:pt x="6050" y="2581"/>
                    </a:lnTo>
                    <a:lnTo>
                      <a:pt x="6046" y="2602"/>
                    </a:lnTo>
                    <a:lnTo>
                      <a:pt x="6042" y="2625"/>
                    </a:lnTo>
                    <a:lnTo>
                      <a:pt x="6040" y="2647"/>
                    </a:lnTo>
                    <a:lnTo>
                      <a:pt x="6038" y="2671"/>
                    </a:lnTo>
                    <a:lnTo>
                      <a:pt x="6038" y="2696"/>
                    </a:lnTo>
                    <a:lnTo>
                      <a:pt x="6039" y="2720"/>
                    </a:lnTo>
                    <a:lnTo>
                      <a:pt x="6041" y="2744"/>
                    </a:lnTo>
                    <a:lnTo>
                      <a:pt x="6046" y="2768"/>
                    </a:lnTo>
                    <a:lnTo>
                      <a:pt x="6053" y="2819"/>
                    </a:lnTo>
                    <a:lnTo>
                      <a:pt x="6061" y="2870"/>
                    </a:lnTo>
                    <a:lnTo>
                      <a:pt x="6069" y="2918"/>
                    </a:lnTo>
                    <a:lnTo>
                      <a:pt x="6079" y="2965"/>
                    </a:lnTo>
                    <a:lnTo>
                      <a:pt x="6089" y="3008"/>
                    </a:lnTo>
                    <a:lnTo>
                      <a:pt x="6100" y="3049"/>
                    </a:lnTo>
                    <a:lnTo>
                      <a:pt x="6110" y="3087"/>
                    </a:lnTo>
                    <a:lnTo>
                      <a:pt x="6121" y="3122"/>
                    </a:lnTo>
                    <a:lnTo>
                      <a:pt x="6131" y="3154"/>
                    </a:lnTo>
                    <a:lnTo>
                      <a:pt x="6140" y="3183"/>
                    </a:lnTo>
                    <a:lnTo>
                      <a:pt x="6149" y="3208"/>
                    </a:lnTo>
                    <a:lnTo>
                      <a:pt x="6153" y="3218"/>
                    </a:lnTo>
                    <a:lnTo>
                      <a:pt x="6156" y="3228"/>
                    </a:lnTo>
                    <a:lnTo>
                      <a:pt x="6160" y="3236"/>
                    </a:lnTo>
                    <a:lnTo>
                      <a:pt x="6162" y="3245"/>
                    </a:lnTo>
                    <a:lnTo>
                      <a:pt x="6165" y="3251"/>
                    </a:lnTo>
                    <a:lnTo>
                      <a:pt x="6167" y="3256"/>
                    </a:lnTo>
                    <a:lnTo>
                      <a:pt x="6169" y="3261"/>
                    </a:lnTo>
                    <a:lnTo>
                      <a:pt x="6170" y="3264"/>
                    </a:lnTo>
                    <a:lnTo>
                      <a:pt x="6171" y="3265"/>
                    </a:lnTo>
                    <a:lnTo>
                      <a:pt x="6171" y="3266"/>
                    </a:lnTo>
                    <a:lnTo>
                      <a:pt x="6171" y="3264"/>
                    </a:lnTo>
                    <a:lnTo>
                      <a:pt x="6171" y="3260"/>
                    </a:lnTo>
                    <a:lnTo>
                      <a:pt x="6172" y="3252"/>
                    </a:lnTo>
                    <a:lnTo>
                      <a:pt x="6173" y="3241"/>
                    </a:lnTo>
                    <a:lnTo>
                      <a:pt x="6174" y="3226"/>
                    </a:lnTo>
                    <a:lnTo>
                      <a:pt x="6175" y="3210"/>
                    </a:lnTo>
                    <a:lnTo>
                      <a:pt x="6177" y="3191"/>
                    </a:lnTo>
                    <a:lnTo>
                      <a:pt x="6179" y="3170"/>
                    </a:lnTo>
                    <a:lnTo>
                      <a:pt x="6183" y="3146"/>
                    </a:lnTo>
                    <a:lnTo>
                      <a:pt x="6185" y="3120"/>
                    </a:lnTo>
                    <a:lnTo>
                      <a:pt x="6189" y="3093"/>
                    </a:lnTo>
                    <a:lnTo>
                      <a:pt x="6193" y="3064"/>
                    </a:lnTo>
                    <a:lnTo>
                      <a:pt x="6197" y="3034"/>
                    </a:lnTo>
                    <a:lnTo>
                      <a:pt x="6202" y="3002"/>
                    </a:lnTo>
                    <a:lnTo>
                      <a:pt x="6207" y="2969"/>
                    </a:lnTo>
                    <a:lnTo>
                      <a:pt x="6214" y="2936"/>
                    </a:lnTo>
                    <a:lnTo>
                      <a:pt x="6228" y="2865"/>
                    </a:lnTo>
                    <a:lnTo>
                      <a:pt x="6246" y="2794"/>
                    </a:lnTo>
                    <a:lnTo>
                      <a:pt x="6266" y="2720"/>
                    </a:lnTo>
                    <a:lnTo>
                      <a:pt x="6289" y="2648"/>
                    </a:lnTo>
                    <a:lnTo>
                      <a:pt x="6316" y="2578"/>
                    </a:lnTo>
                    <a:lnTo>
                      <a:pt x="6331" y="2544"/>
                    </a:lnTo>
                    <a:lnTo>
                      <a:pt x="6347" y="2512"/>
                    </a:lnTo>
                    <a:lnTo>
                      <a:pt x="6363" y="2480"/>
                    </a:lnTo>
                    <a:lnTo>
                      <a:pt x="6382" y="2450"/>
                    </a:lnTo>
                    <a:lnTo>
                      <a:pt x="6400" y="2421"/>
                    </a:lnTo>
                    <a:lnTo>
                      <a:pt x="6420" y="2394"/>
                    </a:lnTo>
                    <a:lnTo>
                      <a:pt x="6444" y="2365"/>
                    </a:lnTo>
                    <a:lnTo>
                      <a:pt x="6470" y="2338"/>
                    </a:lnTo>
                    <a:lnTo>
                      <a:pt x="6496" y="2313"/>
                    </a:lnTo>
                    <a:lnTo>
                      <a:pt x="6525" y="2289"/>
                    </a:lnTo>
                    <a:lnTo>
                      <a:pt x="6554" y="2265"/>
                    </a:lnTo>
                    <a:lnTo>
                      <a:pt x="6585" y="2244"/>
                    </a:lnTo>
                    <a:lnTo>
                      <a:pt x="6617" y="2223"/>
                    </a:lnTo>
                    <a:lnTo>
                      <a:pt x="6650" y="2203"/>
                    </a:lnTo>
                    <a:lnTo>
                      <a:pt x="6684" y="2185"/>
                    </a:lnTo>
                    <a:lnTo>
                      <a:pt x="6719" y="2167"/>
                    </a:lnTo>
                    <a:lnTo>
                      <a:pt x="6793" y="2135"/>
                    </a:lnTo>
                    <a:lnTo>
                      <a:pt x="6869" y="2108"/>
                    </a:lnTo>
                    <a:lnTo>
                      <a:pt x="6950" y="2083"/>
                    </a:lnTo>
                    <a:lnTo>
                      <a:pt x="6992" y="2069"/>
                    </a:lnTo>
                    <a:lnTo>
                      <a:pt x="7035" y="2054"/>
                    </a:lnTo>
                    <a:lnTo>
                      <a:pt x="7080" y="2036"/>
                    </a:lnTo>
                    <a:lnTo>
                      <a:pt x="7125" y="2017"/>
                    </a:lnTo>
                    <a:lnTo>
                      <a:pt x="7169" y="1997"/>
                    </a:lnTo>
                    <a:lnTo>
                      <a:pt x="7214" y="1977"/>
                    </a:lnTo>
                    <a:lnTo>
                      <a:pt x="7256" y="1955"/>
                    </a:lnTo>
                    <a:lnTo>
                      <a:pt x="7297" y="1934"/>
                    </a:lnTo>
                    <a:lnTo>
                      <a:pt x="7335" y="1915"/>
                    </a:lnTo>
                    <a:lnTo>
                      <a:pt x="7370" y="1896"/>
                    </a:lnTo>
                    <a:lnTo>
                      <a:pt x="7386" y="1887"/>
                    </a:lnTo>
                    <a:lnTo>
                      <a:pt x="7402" y="1879"/>
                    </a:lnTo>
                    <a:lnTo>
                      <a:pt x="7415" y="1871"/>
                    </a:lnTo>
                    <a:lnTo>
                      <a:pt x="7429" y="1863"/>
                    </a:lnTo>
                    <a:lnTo>
                      <a:pt x="7440" y="1857"/>
                    </a:lnTo>
                    <a:lnTo>
                      <a:pt x="7450" y="1851"/>
                    </a:lnTo>
                    <a:lnTo>
                      <a:pt x="7459" y="1846"/>
                    </a:lnTo>
                    <a:lnTo>
                      <a:pt x="7467" y="1842"/>
                    </a:lnTo>
                    <a:lnTo>
                      <a:pt x="7472" y="1839"/>
                    </a:lnTo>
                    <a:lnTo>
                      <a:pt x="7477" y="1836"/>
                    </a:lnTo>
                    <a:lnTo>
                      <a:pt x="7479" y="1835"/>
                    </a:lnTo>
                    <a:lnTo>
                      <a:pt x="7480" y="1834"/>
                    </a:lnTo>
                    <a:lnTo>
                      <a:pt x="7479" y="1834"/>
                    </a:lnTo>
                    <a:lnTo>
                      <a:pt x="7478" y="1835"/>
                    </a:lnTo>
                    <a:lnTo>
                      <a:pt x="7475" y="1836"/>
                    </a:lnTo>
                    <a:lnTo>
                      <a:pt x="7471" y="1837"/>
                    </a:lnTo>
                    <a:lnTo>
                      <a:pt x="7467" y="1838"/>
                    </a:lnTo>
                    <a:lnTo>
                      <a:pt x="7461" y="1840"/>
                    </a:lnTo>
                    <a:lnTo>
                      <a:pt x="7453" y="1842"/>
                    </a:lnTo>
                    <a:lnTo>
                      <a:pt x="7444" y="1844"/>
                    </a:lnTo>
                    <a:lnTo>
                      <a:pt x="7435" y="1847"/>
                    </a:lnTo>
                    <a:lnTo>
                      <a:pt x="7424" y="1850"/>
                    </a:lnTo>
                    <a:lnTo>
                      <a:pt x="7412" y="1853"/>
                    </a:lnTo>
                    <a:lnTo>
                      <a:pt x="7400" y="1856"/>
                    </a:lnTo>
                    <a:lnTo>
                      <a:pt x="7385" y="1860"/>
                    </a:lnTo>
                    <a:lnTo>
                      <a:pt x="7370" y="1864"/>
                    </a:lnTo>
                    <a:lnTo>
                      <a:pt x="7353" y="1869"/>
                    </a:lnTo>
                    <a:lnTo>
                      <a:pt x="7336" y="1873"/>
                    </a:lnTo>
                    <a:lnTo>
                      <a:pt x="7317" y="1877"/>
                    </a:lnTo>
                    <a:lnTo>
                      <a:pt x="7296" y="1881"/>
                    </a:lnTo>
                    <a:lnTo>
                      <a:pt x="7276" y="1886"/>
                    </a:lnTo>
                    <a:lnTo>
                      <a:pt x="7253" y="1891"/>
                    </a:lnTo>
                    <a:lnTo>
                      <a:pt x="7229" y="1896"/>
                    </a:lnTo>
                    <a:lnTo>
                      <a:pt x="7205" y="1902"/>
                    </a:lnTo>
                    <a:lnTo>
                      <a:pt x="7179" y="1907"/>
                    </a:lnTo>
                    <a:lnTo>
                      <a:pt x="7151" y="1912"/>
                    </a:lnTo>
                    <a:lnTo>
                      <a:pt x="7122" y="1918"/>
                    </a:lnTo>
                    <a:lnTo>
                      <a:pt x="7093" y="1923"/>
                    </a:lnTo>
                    <a:lnTo>
                      <a:pt x="7062" y="1929"/>
                    </a:lnTo>
                    <a:lnTo>
                      <a:pt x="7029" y="1934"/>
                    </a:lnTo>
                    <a:lnTo>
                      <a:pt x="6996" y="1941"/>
                    </a:lnTo>
                    <a:lnTo>
                      <a:pt x="6961" y="1947"/>
                    </a:lnTo>
                    <a:lnTo>
                      <a:pt x="6925" y="1952"/>
                    </a:lnTo>
                    <a:lnTo>
                      <a:pt x="6888" y="1958"/>
                    </a:lnTo>
                    <a:lnTo>
                      <a:pt x="6818" y="1968"/>
                    </a:lnTo>
                    <a:lnTo>
                      <a:pt x="6752" y="1978"/>
                    </a:lnTo>
                    <a:lnTo>
                      <a:pt x="6687" y="1985"/>
                    </a:lnTo>
                    <a:lnTo>
                      <a:pt x="6624" y="1990"/>
                    </a:lnTo>
                    <a:lnTo>
                      <a:pt x="6565" y="1995"/>
                    </a:lnTo>
                    <a:lnTo>
                      <a:pt x="6507" y="2000"/>
                    </a:lnTo>
                    <a:lnTo>
                      <a:pt x="6451" y="2005"/>
                    </a:lnTo>
                    <a:lnTo>
                      <a:pt x="6397" y="2009"/>
                    </a:lnTo>
                    <a:lnTo>
                      <a:pt x="6346" y="2013"/>
                    </a:lnTo>
                    <a:lnTo>
                      <a:pt x="6296" y="2019"/>
                    </a:lnTo>
                    <a:lnTo>
                      <a:pt x="6249" y="2025"/>
                    </a:lnTo>
                    <a:lnTo>
                      <a:pt x="6204" y="2032"/>
                    </a:lnTo>
                    <a:lnTo>
                      <a:pt x="6161" y="2042"/>
                    </a:lnTo>
                    <a:lnTo>
                      <a:pt x="6121" y="2053"/>
                    </a:lnTo>
                    <a:lnTo>
                      <a:pt x="6082" y="2066"/>
                    </a:lnTo>
                    <a:lnTo>
                      <a:pt x="6046" y="2083"/>
                    </a:lnTo>
                    <a:lnTo>
                      <a:pt x="5996" y="2113"/>
                    </a:lnTo>
                    <a:lnTo>
                      <a:pt x="5948" y="2146"/>
                    </a:lnTo>
                    <a:lnTo>
                      <a:pt x="5904" y="2181"/>
                    </a:lnTo>
                    <a:lnTo>
                      <a:pt x="5863" y="2218"/>
                    </a:lnTo>
                    <a:lnTo>
                      <a:pt x="5824" y="2258"/>
                    </a:lnTo>
                    <a:lnTo>
                      <a:pt x="5788" y="2300"/>
                    </a:lnTo>
                    <a:lnTo>
                      <a:pt x="5754" y="2345"/>
                    </a:lnTo>
                    <a:lnTo>
                      <a:pt x="5723" y="2394"/>
                    </a:lnTo>
                    <a:lnTo>
                      <a:pt x="5693" y="2445"/>
                    </a:lnTo>
                    <a:lnTo>
                      <a:pt x="5664" y="2499"/>
                    </a:lnTo>
                    <a:lnTo>
                      <a:pt x="5638" y="2557"/>
                    </a:lnTo>
                    <a:lnTo>
                      <a:pt x="5613" y="2617"/>
                    </a:lnTo>
                    <a:lnTo>
                      <a:pt x="5588" y="2680"/>
                    </a:lnTo>
                    <a:lnTo>
                      <a:pt x="5563" y="2748"/>
                    </a:lnTo>
                    <a:lnTo>
                      <a:pt x="5540" y="2818"/>
                    </a:lnTo>
                    <a:lnTo>
                      <a:pt x="5517" y="2892"/>
                    </a:lnTo>
                    <a:lnTo>
                      <a:pt x="5502" y="2937"/>
                    </a:lnTo>
                    <a:lnTo>
                      <a:pt x="5490" y="2981"/>
                    </a:lnTo>
                    <a:lnTo>
                      <a:pt x="5466" y="3073"/>
                    </a:lnTo>
                    <a:lnTo>
                      <a:pt x="5448" y="3164"/>
                    </a:lnTo>
                    <a:lnTo>
                      <a:pt x="5431" y="3255"/>
                    </a:lnTo>
                    <a:lnTo>
                      <a:pt x="5419" y="3346"/>
                    </a:lnTo>
                    <a:lnTo>
                      <a:pt x="5408" y="3433"/>
                    </a:lnTo>
                    <a:lnTo>
                      <a:pt x="5404" y="3476"/>
                    </a:lnTo>
                    <a:lnTo>
                      <a:pt x="5401" y="3518"/>
                    </a:lnTo>
                    <a:lnTo>
                      <a:pt x="5398" y="3559"/>
                    </a:lnTo>
                    <a:lnTo>
                      <a:pt x="5396" y="3598"/>
                    </a:lnTo>
                    <a:lnTo>
                      <a:pt x="5394" y="3636"/>
                    </a:lnTo>
                    <a:lnTo>
                      <a:pt x="5392" y="3672"/>
                    </a:lnTo>
                    <a:lnTo>
                      <a:pt x="5391" y="3707"/>
                    </a:lnTo>
                    <a:lnTo>
                      <a:pt x="5391" y="3740"/>
                    </a:lnTo>
                    <a:lnTo>
                      <a:pt x="5390" y="3771"/>
                    </a:lnTo>
                    <a:lnTo>
                      <a:pt x="5390" y="3801"/>
                    </a:lnTo>
                    <a:lnTo>
                      <a:pt x="5390" y="3828"/>
                    </a:lnTo>
                    <a:lnTo>
                      <a:pt x="5390" y="3852"/>
                    </a:lnTo>
                    <a:lnTo>
                      <a:pt x="5390" y="3875"/>
                    </a:lnTo>
                    <a:lnTo>
                      <a:pt x="5390" y="3895"/>
                    </a:lnTo>
                    <a:lnTo>
                      <a:pt x="5391" y="3912"/>
                    </a:lnTo>
                    <a:lnTo>
                      <a:pt x="5391" y="3926"/>
                    </a:lnTo>
                    <a:lnTo>
                      <a:pt x="5391" y="3937"/>
                    </a:lnTo>
                    <a:lnTo>
                      <a:pt x="5392" y="3945"/>
                    </a:lnTo>
                    <a:lnTo>
                      <a:pt x="5392" y="3950"/>
                    </a:lnTo>
                    <a:lnTo>
                      <a:pt x="5392" y="3952"/>
                    </a:lnTo>
                    <a:lnTo>
                      <a:pt x="5392" y="3951"/>
                    </a:lnTo>
                    <a:lnTo>
                      <a:pt x="5393" y="3950"/>
                    </a:lnTo>
                    <a:lnTo>
                      <a:pt x="5393" y="3947"/>
                    </a:lnTo>
                    <a:lnTo>
                      <a:pt x="5394" y="3943"/>
                    </a:lnTo>
                    <a:lnTo>
                      <a:pt x="5396" y="3938"/>
                    </a:lnTo>
                    <a:lnTo>
                      <a:pt x="5397" y="3932"/>
                    </a:lnTo>
                    <a:lnTo>
                      <a:pt x="5399" y="3924"/>
                    </a:lnTo>
                    <a:lnTo>
                      <a:pt x="5402" y="3915"/>
                    </a:lnTo>
                    <a:lnTo>
                      <a:pt x="5407" y="3896"/>
                    </a:lnTo>
                    <a:lnTo>
                      <a:pt x="5413" y="3873"/>
                    </a:lnTo>
                    <a:lnTo>
                      <a:pt x="5421" y="3846"/>
                    </a:lnTo>
                    <a:lnTo>
                      <a:pt x="5429" y="3816"/>
                    </a:lnTo>
                    <a:lnTo>
                      <a:pt x="5438" y="3783"/>
                    </a:lnTo>
                    <a:lnTo>
                      <a:pt x="5449" y="3747"/>
                    </a:lnTo>
                    <a:lnTo>
                      <a:pt x="5460" y="3709"/>
                    </a:lnTo>
                    <a:lnTo>
                      <a:pt x="5472" y="3670"/>
                    </a:lnTo>
                    <a:lnTo>
                      <a:pt x="5485" y="3628"/>
                    </a:lnTo>
                    <a:lnTo>
                      <a:pt x="5499" y="3584"/>
                    </a:lnTo>
                    <a:lnTo>
                      <a:pt x="5513" y="3539"/>
                    </a:lnTo>
                    <a:lnTo>
                      <a:pt x="5528" y="3493"/>
                    </a:lnTo>
                    <a:lnTo>
                      <a:pt x="5560" y="3397"/>
                    </a:lnTo>
                    <a:lnTo>
                      <a:pt x="5594" y="3301"/>
                    </a:lnTo>
                    <a:lnTo>
                      <a:pt x="5630" y="3205"/>
                    </a:lnTo>
                    <a:lnTo>
                      <a:pt x="5649" y="3157"/>
                    </a:lnTo>
                    <a:lnTo>
                      <a:pt x="5668" y="3111"/>
                    </a:lnTo>
                    <a:lnTo>
                      <a:pt x="5687" y="3065"/>
                    </a:lnTo>
                    <a:lnTo>
                      <a:pt x="5707" y="3021"/>
                    </a:lnTo>
                    <a:lnTo>
                      <a:pt x="5727" y="2979"/>
                    </a:lnTo>
                    <a:lnTo>
                      <a:pt x="5747" y="2938"/>
                    </a:lnTo>
                    <a:lnTo>
                      <a:pt x="5768" y="2900"/>
                    </a:lnTo>
                    <a:lnTo>
                      <a:pt x="5787" y="2864"/>
                    </a:lnTo>
                    <a:lnTo>
                      <a:pt x="5808" y="2830"/>
                    </a:lnTo>
                    <a:lnTo>
                      <a:pt x="5828" y="2799"/>
                    </a:lnTo>
                    <a:lnTo>
                      <a:pt x="5828" y="2799"/>
                    </a:lnTo>
                    <a:close/>
                    <a:moveTo>
                      <a:pt x="8937" y="2088"/>
                    </a:moveTo>
                    <a:lnTo>
                      <a:pt x="8957" y="2070"/>
                    </a:lnTo>
                    <a:lnTo>
                      <a:pt x="8979" y="2055"/>
                    </a:lnTo>
                    <a:lnTo>
                      <a:pt x="9002" y="2040"/>
                    </a:lnTo>
                    <a:lnTo>
                      <a:pt x="9025" y="2026"/>
                    </a:lnTo>
                    <a:lnTo>
                      <a:pt x="9072" y="2001"/>
                    </a:lnTo>
                    <a:lnTo>
                      <a:pt x="9122" y="1980"/>
                    </a:lnTo>
                    <a:lnTo>
                      <a:pt x="9170" y="1961"/>
                    </a:lnTo>
                    <a:lnTo>
                      <a:pt x="9220" y="1946"/>
                    </a:lnTo>
                    <a:lnTo>
                      <a:pt x="9268" y="1933"/>
                    </a:lnTo>
                    <a:lnTo>
                      <a:pt x="9315" y="1924"/>
                    </a:lnTo>
                    <a:lnTo>
                      <a:pt x="9358" y="1916"/>
                    </a:lnTo>
                    <a:lnTo>
                      <a:pt x="9398" y="1911"/>
                    </a:lnTo>
                    <a:lnTo>
                      <a:pt x="9418" y="1908"/>
                    </a:lnTo>
                    <a:lnTo>
                      <a:pt x="9435" y="1907"/>
                    </a:lnTo>
                    <a:lnTo>
                      <a:pt x="9452" y="1905"/>
                    </a:lnTo>
                    <a:lnTo>
                      <a:pt x="9466" y="1904"/>
                    </a:lnTo>
                    <a:lnTo>
                      <a:pt x="9480" y="1903"/>
                    </a:lnTo>
                    <a:lnTo>
                      <a:pt x="9492" y="1902"/>
                    </a:lnTo>
                    <a:lnTo>
                      <a:pt x="9503" y="1902"/>
                    </a:lnTo>
                    <a:lnTo>
                      <a:pt x="9512" y="1901"/>
                    </a:lnTo>
                    <a:lnTo>
                      <a:pt x="9519" y="1901"/>
                    </a:lnTo>
                    <a:lnTo>
                      <a:pt x="9524" y="1901"/>
                    </a:lnTo>
                    <a:lnTo>
                      <a:pt x="9527" y="1901"/>
                    </a:lnTo>
                    <a:lnTo>
                      <a:pt x="9528" y="1901"/>
                    </a:lnTo>
                    <a:lnTo>
                      <a:pt x="9527" y="1901"/>
                    </a:lnTo>
                    <a:lnTo>
                      <a:pt x="9525" y="1899"/>
                    </a:lnTo>
                    <a:lnTo>
                      <a:pt x="9520" y="1898"/>
                    </a:lnTo>
                    <a:lnTo>
                      <a:pt x="9515" y="1896"/>
                    </a:lnTo>
                    <a:lnTo>
                      <a:pt x="9507" y="1894"/>
                    </a:lnTo>
                    <a:lnTo>
                      <a:pt x="9498" y="1892"/>
                    </a:lnTo>
                    <a:lnTo>
                      <a:pt x="9488" y="1889"/>
                    </a:lnTo>
                    <a:lnTo>
                      <a:pt x="9476" y="1886"/>
                    </a:lnTo>
                    <a:lnTo>
                      <a:pt x="9463" y="1883"/>
                    </a:lnTo>
                    <a:lnTo>
                      <a:pt x="9449" y="1879"/>
                    </a:lnTo>
                    <a:lnTo>
                      <a:pt x="9433" y="1875"/>
                    </a:lnTo>
                    <a:lnTo>
                      <a:pt x="9417" y="1872"/>
                    </a:lnTo>
                    <a:lnTo>
                      <a:pt x="9381" y="1862"/>
                    </a:lnTo>
                    <a:lnTo>
                      <a:pt x="9341" y="1854"/>
                    </a:lnTo>
                    <a:lnTo>
                      <a:pt x="9299" y="1846"/>
                    </a:lnTo>
                    <a:lnTo>
                      <a:pt x="9255" y="1838"/>
                    </a:lnTo>
                    <a:lnTo>
                      <a:pt x="9208" y="1829"/>
                    </a:lnTo>
                    <a:lnTo>
                      <a:pt x="9161" y="1822"/>
                    </a:lnTo>
                    <a:lnTo>
                      <a:pt x="9112" y="1816"/>
                    </a:lnTo>
                    <a:lnTo>
                      <a:pt x="9064" y="1812"/>
                    </a:lnTo>
                    <a:lnTo>
                      <a:pt x="9015" y="1809"/>
                    </a:lnTo>
                    <a:lnTo>
                      <a:pt x="8968" y="1808"/>
                    </a:lnTo>
                    <a:lnTo>
                      <a:pt x="8933" y="1808"/>
                    </a:lnTo>
                    <a:lnTo>
                      <a:pt x="8898" y="1809"/>
                    </a:lnTo>
                    <a:lnTo>
                      <a:pt x="8865" y="1811"/>
                    </a:lnTo>
                    <a:lnTo>
                      <a:pt x="8832" y="1816"/>
                    </a:lnTo>
                    <a:lnTo>
                      <a:pt x="8800" y="1823"/>
                    </a:lnTo>
                    <a:lnTo>
                      <a:pt x="8785" y="1828"/>
                    </a:lnTo>
                    <a:lnTo>
                      <a:pt x="8771" y="1834"/>
                    </a:lnTo>
                    <a:lnTo>
                      <a:pt x="8756" y="1841"/>
                    </a:lnTo>
                    <a:lnTo>
                      <a:pt x="8743" y="1849"/>
                    </a:lnTo>
                    <a:lnTo>
                      <a:pt x="8730" y="1858"/>
                    </a:lnTo>
                    <a:lnTo>
                      <a:pt x="8718" y="1870"/>
                    </a:lnTo>
                    <a:lnTo>
                      <a:pt x="8711" y="1875"/>
                    </a:lnTo>
                    <a:lnTo>
                      <a:pt x="8704" y="1881"/>
                    </a:lnTo>
                    <a:lnTo>
                      <a:pt x="8689" y="1895"/>
                    </a:lnTo>
                    <a:lnTo>
                      <a:pt x="8676" y="1914"/>
                    </a:lnTo>
                    <a:lnTo>
                      <a:pt x="8662" y="1937"/>
                    </a:lnTo>
                    <a:lnTo>
                      <a:pt x="8650" y="1962"/>
                    </a:lnTo>
                    <a:lnTo>
                      <a:pt x="8637" y="1991"/>
                    </a:lnTo>
                    <a:lnTo>
                      <a:pt x="8625" y="2022"/>
                    </a:lnTo>
                    <a:lnTo>
                      <a:pt x="8614" y="2055"/>
                    </a:lnTo>
                    <a:lnTo>
                      <a:pt x="8602" y="2091"/>
                    </a:lnTo>
                    <a:lnTo>
                      <a:pt x="8591" y="2128"/>
                    </a:lnTo>
                    <a:lnTo>
                      <a:pt x="8581" y="2167"/>
                    </a:lnTo>
                    <a:lnTo>
                      <a:pt x="8570" y="2206"/>
                    </a:lnTo>
                    <a:lnTo>
                      <a:pt x="8552" y="2289"/>
                    </a:lnTo>
                    <a:lnTo>
                      <a:pt x="8535" y="2372"/>
                    </a:lnTo>
                    <a:lnTo>
                      <a:pt x="8520" y="2455"/>
                    </a:lnTo>
                    <a:lnTo>
                      <a:pt x="8514" y="2495"/>
                    </a:lnTo>
                    <a:lnTo>
                      <a:pt x="8506" y="2534"/>
                    </a:lnTo>
                    <a:lnTo>
                      <a:pt x="8501" y="2571"/>
                    </a:lnTo>
                    <a:lnTo>
                      <a:pt x="8496" y="2607"/>
                    </a:lnTo>
                    <a:lnTo>
                      <a:pt x="8491" y="2640"/>
                    </a:lnTo>
                    <a:lnTo>
                      <a:pt x="8486" y="2672"/>
                    </a:lnTo>
                    <a:lnTo>
                      <a:pt x="8483" y="2701"/>
                    </a:lnTo>
                    <a:lnTo>
                      <a:pt x="8478" y="2727"/>
                    </a:lnTo>
                    <a:lnTo>
                      <a:pt x="8476" y="2749"/>
                    </a:lnTo>
                    <a:lnTo>
                      <a:pt x="8473" y="2769"/>
                    </a:lnTo>
                    <a:lnTo>
                      <a:pt x="8471" y="2784"/>
                    </a:lnTo>
                    <a:lnTo>
                      <a:pt x="8471" y="2790"/>
                    </a:lnTo>
                    <a:lnTo>
                      <a:pt x="8470" y="2796"/>
                    </a:lnTo>
                    <a:lnTo>
                      <a:pt x="8470" y="2800"/>
                    </a:lnTo>
                    <a:lnTo>
                      <a:pt x="8469" y="2803"/>
                    </a:lnTo>
                    <a:lnTo>
                      <a:pt x="8469" y="2804"/>
                    </a:lnTo>
                    <a:lnTo>
                      <a:pt x="8469" y="2805"/>
                    </a:lnTo>
                    <a:lnTo>
                      <a:pt x="8470" y="2803"/>
                    </a:lnTo>
                    <a:lnTo>
                      <a:pt x="8472" y="2799"/>
                    </a:lnTo>
                    <a:lnTo>
                      <a:pt x="8476" y="2790"/>
                    </a:lnTo>
                    <a:lnTo>
                      <a:pt x="8482" y="2780"/>
                    </a:lnTo>
                    <a:lnTo>
                      <a:pt x="8489" y="2768"/>
                    </a:lnTo>
                    <a:lnTo>
                      <a:pt x="8496" y="2752"/>
                    </a:lnTo>
                    <a:lnTo>
                      <a:pt x="8505" y="2735"/>
                    </a:lnTo>
                    <a:lnTo>
                      <a:pt x="8516" y="2715"/>
                    </a:lnTo>
                    <a:lnTo>
                      <a:pt x="8528" y="2694"/>
                    </a:lnTo>
                    <a:lnTo>
                      <a:pt x="8540" y="2670"/>
                    </a:lnTo>
                    <a:lnTo>
                      <a:pt x="8554" y="2645"/>
                    </a:lnTo>
                    <a:lnTo>
                      <a:pt x="8568" y="2619"/>
                    </a:lnTo>
                    <a:lnTo>
                      <a:pt x="8583" y="2592"/>
                    </a:lnTo>
                    <a:lnTo>
                      <a:pt x="8599" y="2564"/>
                    </a:lnTo>
                    <a:lnTo>
                      <a:pt x="8633" y="2505"/>
                    </a:lnTo>
                    <a:lnTo>
                      <a:pt x="8669" y="2444"/>
                    </a:lnTo>
                    <a:lnTo>
                      <a:pt x="8707" y="2384"/>
                    </a:lnTo>
                    <a:lnTo>
                      <a:pt x="8746" y="2323"/>
                    </a:lnTo>
                    <a:lnTo>
                      <a:pt x="8785" y="2265"/>
                    </a:lnTo>
                    <a:lnTo>
                      <a:pt x="8805" y="2238"/>
                    </a:lnTo>
                    <a:lnTo>
                      <a:pt x="8824" y="2212"/>
                    </a:lnTo>
                    <a:lnTo>
                      <a:pt x="8844" y="2187"/>
                    </a:lnTo>
                    <a:lnTo>
                      <a:pt x="8864" y="2163"/>
                    </a:lnTo>
                    <a:lnTo>
                      <a:pt x="8882" y="2142"/>
                    </a:lnTo>
                    <a:lnTo>
                      <a:pt x="8901" y="2122"/>
                    </a:lnTo>
                    <a:lnTo>
                      <a:pt x="8919" y="2103"/>
                    </a:lnTo>
                    <a:lnTo>
                      <a:pt x="8937" y="2088"/>
                    </a:lnTo>
                    <a:lnTo>
                      <a:pt x="8937" y="2088"/>
                    </a:lnTo>
                    <a:close/>
                    <a:moveTo>
                      <a:pt x="13635" y="1364"/>
                    </a:moveTo>
                    <a:lnTo>
                      <a:pt x="13659" y="1346"/>
                    </a:lnTo>
                    <a:lnTo>
                      <a:pt x="13681" y="1327"/>
                    </a:lnTo>
                    <a:lnTo>
                      <a:pt x="13726" y="1287"/>
                    </a:lnTo>
                    <a:lnTo>
                      <a:pt x="13768" y="1242"/>
                    </a:lnTo>
                    <a:lnTo>
                      <a:pt x="13807" y="1196"/>
                    </a:lnTo>
                    <a:lnTo>
                      <a:pt x="13845" y="1149"/>
                    </a:lnTo>
                    <a:lnTo>
                      <a:pt x="13880" y="1100"/>
                    </a:lnTo>
                    <a:lnTo>
                      <a:pt x="13912" y="1051"/>
                    </a:lnTo>
                    <a:lnTo>
                      <a:pt x="13939" y="1002"/>
                    </a:lnTo>
                    <a:lnTo>
                      <a:pt x="13963" y="955"/>
                    </a:lnTo>
                    <a:lnTo>
                      <a:pt x="13975" y="931"/>
                    </a:lnTo>
                    <a:lnTo>
                      <a:pt x="13984" y="909"/>
                    </a:lnTo>
                    <a:lnTo>
                      <a:pt x="13993" y="887"/>
                    </a:lnTo>
                    <a:lnTo>
                      <a:pt x="14000" y="865"/>
                    </a:lnTo>
                    <a:lnTo>
                      <a:pt x="14007" y="845"/>
                    </a:lnTo>
                    <a:lnTo>
                      <a:pt x="14013" y="825"/>
                    </a:lnTo>
                    <a:lnTo>
                      <a:pt x="14017" y="807"/>
                    </a:lnTo>
                    <a:lnTo>
                      <a:pt x="14020" y="789"/>
                    </a:lnTo>
                    <a:lnTo>
                      <a:pt x="14021" y="773"/>
                    </a:lnTo>
                    <a:lnTo>
                      <a:pt x="14022" y="757"/>
                    </a:lnTo>
                    <a:lnTo>
                      <a:pt x="14021" y="743"/>
                    </a:lnTo>
                    <a:lnTo>
                      <a:pt x="14019" y="730"/>
                    </a:lnTo>
                    <a:lnTo>
                      <a:pt x="14015" y="719"/>
                    </a:lnTo>
                    <a:lnTo>
                      <a:pt x="14010" y="710"/>
                    </a:lnTo>
                    <a:lnTo>
                      <a:pt x="14010" y="709"/>
                    </a:lnTo>
                    <a:lnTo>
                      <a:pt x="14010" y="705"/>
                    </a:lnTo>
                    <a:lnTo>
                      <a:pt x="14008" y="701"/>
                    </a:lnTo>
                    <a:lnTo>
                      <a:pt x="14005" y="694"/>
                    </a:lnTo>
                    <a:lnTo>
                      <a:pt x="14001" y="689"/>
                    </a:lnTo>
                    <a:lnTo>
                      <a:pt x="13996" y="684"/>
                    </a:lnTo>
                    <a:lnTo>
                      <a:pt x="13988" y="680"/>
                    </a:lnTo>
                    <a:lnTo>
                      <a:pt x="13978" y="679"/>
                    </a:lnTo>
                    <a:lnTo>
                      <a:pt x="13968" y="680"/>
                    </a:lnTo>
                    <a:lnTo>
                      <a:pt x="13959" y="683"/>
                    </a:lnTo>
                    <a:lnTo>
                      <a:pt x="13950" y="687"/>
                    </a:lnTo>
                    <a:lnTo>
                      <a:pt x="13939" y="694"/>
                    </a:lnTo>
                    <a:lnTo>
                      <a:pt x="13929" y="702"/>
                    </a:lnTo>
                    <a:lnTo>
                      <a:pt x="13919" y="712"/>
                    </a:lnTo>
                    <a:lnTo>
                      <a:pt x="13907" y="722"/>
                    </a:lnTo>
                    <a:lnTo>
                      <a:pt x="13896" y="734"/>
                    </a:lnTo>
                    <a:lnTo>
                      <a:pt x="13885" y="748"/>
                    </a:lnTo>
                    <a:lnTo>
                      <a:pt x="13872" y="763"/>
                    </a:lnTo>
                    <a:lnTo>
                      <a:pt x="13860" y="779"/>
                    </a:lnTo>
                    <a:lnTo>
                      <a:pt x="13847" y="795"/>
                    </a:lnTo>
                    <a:lnTo>
                      <a:pt x="13820" y="831"/>
                    </a:lnTo>
                    <a:lnTo>
                      <a:pt x="13791" y="869"/>
                    </a:lnTo>
                    <a:lnTo>
                      <a:pt x="13761" y="910"/>
                    </a:lnTo>
                    <a:lnTo>
                      <a:pt x="13730" y="951"/>
                    </a:lnTo>
                    <a:lnTo>
                      <a:pt x="13697" y="992"/>
                    </a:lnTo>
                    <a:lnTo>
                      <a:pt x="13663" y="1033"/>
                    </a:lnTo>
                    <a:lnTo>
                      <a:pt x="13627" y="1073"/>
                    </a:lnTo>
                    <a:lnTo>
                      <a:pt x="13589" y="1111"/>
                    </a:lnTo>
                    <a:lnTo>
                      <a:pt x="13551" y="1147"/>
                    </a:lnTo>
                    <a:lnTo>
                      <a:pt x="13532" y="1162"/>
                    </a:lnTo>
                    <a:lnTo>
                      <a:pt x="13511" y="1177"/>
                    </a:lnTo>
                    <a:lnTo>
                      <a:pt x="13475" y="1206"/>
                    </a:lnTo>
                    <a:lnTo>
                      <a:pt x="13436" y="1233"/>
                    </a:lnTo>
                    <a:lnTo>
                      <a:pt x="13395" y="1258"/>
                    </a:lnTo>
                    <a:lnTo>
                      <a:pt x="13354" y="1282"/>
                    </a:lnTo>
                    <a:lnTo>
                      <a:pt x="13313" y="1304"/>
                    </a:lnTo>
                    <a:lnTo>
                      <a:pt x="13272" y="1325"/>
                    </a:lnTo>
                    <a:lnTo>
                      <a:pt x="13230" y="1343"/>
                    </a:lnTo>
                    <a:lnTo>
                      <a:pt x="13192" y="1361"/>
                    </a:lnTo>
                    <a:lnTo>
                      <a:pt x="13155" y="1375"/>
                    </a:lnTo>
                    <a:lnTo>
                      <a:pt x="13121" y="1389"/>
                    </a:lnTo>
                    <a:lnTo>
                      <a:pt x="13091" y="1400"/>
                    </a:lnTo>
                    <a:lnTo>
                      <a:pt x="13076" y="1405"/>
                    </a:lnTo>
                    <a:lnTo>
                      <a:pt x="13064" y="1409"/>
                    </a:lnTo>
                    <a:lnTo>
                      <a:pt x="13053" y="1413"/>
                    </a:lnTo>
                    <a:lnTo>
                      <a:pt x="13042" y="1417"/>
                    </a:lnTo>
                    <a:lnTo>
                      <a:pt x="13034" y="1419"/>
                    </a:lnTo>
                    <a:lnTo>
                      <a:pt x="13026" y="1423"/>
                    </a:lnTo>
                    <a:lnTo>
                      <a:pt x="13021" y="1425"/>
                    </a:lnTo>
                    <a:lnTo>
                      <a:pt x="13016" y="1426"/>
                    </a:lnTo>
                    <a:lnTo>
                      <a:pt x="13013" y="1427"/>
                    </a:lnTo>
                    <a:lnTo>
                      <a:pt x="13012" y="1427"/>
                    </a:lnTo>
                    <a:lnTo>
                      <a:pt x="13011" y="1427"/>
                    </a:lnTo>
                    <a:lnTo>
                      <a:pt x="13009" y="1427"/>
                    </a:lnTo>
                    <a:lnTo>
                      <a:pt x="13003" y="1428"/>
                    </a:lnTo>
                    <a:lnTo>
                      <a:pt x="12994" y="1432"/>
                    </a:lnTo>
                    <a:lnTo>
                      <a:pt x="12990" y="1435"/>
                    </a:lnTo>
                    <a:lnTo>
                      <a:pt x="12985" y="1438"/>
                    </a:lnTo>
                    <a:lnTo>
                      <a:pt x="12980" y="1443"/>
                    </a:lnTo>
                    <a:lnTo>
                      <a:pt x="12977" y="1449"/>
                    </a:lnTo>
                    <a:lnTo>
                      <a:pt x="12974" y="1457"/>
                    </a:lnTo>
                    <a:lnTo>
                      <a:pt x="12972" y="1466"/>
                    </a:lnTo>
                    <a:lnTo>
                      <a:pt x="12972" y="1476"/>
                    </a:lnTo>
                    <a:lnTo>
                      <a:pt x="12973" y="1488"/>
                    </a:lnTo>
                    <a:lnTo>
                      <a:pt x="12975" y="1503"/>
                    </a:lnTo>
                    <a:lnTo>
                      <a:pt x="12980" y="1519"/>
                    </a:lnTo>
                    <a:lnTo>
                      <a:pt x="12993" y="1532"/>
                    </a:lnTo>
                    <a:lnTo>
                      <a:pt x="13005" y="1543"/>
                    </a:lnTo>
                    <a:lnTo>
                      <a:pt x="13020" y="1553"/>
                    </a:lnTo>
                    <a:lnTo>
                      <a:pt x="13035" y="1563"/>
                    </a:lnTo>
                    <a:lnTo>
                      <a:pt x="13055" y="1571"/>
                    </a:lnTo>
                    <a:lnTo>
                      <a:pt x="13065" y="1574"/>
                    </a:lnTo>
                    <a:lnTo>
                      <a:pt x="13077" y="1577"/>
                    </a:lnTo>
                    <a:lnTo>
                      <a:pt x="13090" y="1579"/>
                    </a:lnTo>
                    <a:lnTo>
                      <a:pt x="13104" y="1581"/>
                    </a:lnTo>
                    <a:lnTo>
                      <a:pt x="13120" y="1582"/>
                    </a:lnTo>
                    <a:lnTo>
                      <a:pt x="13136" y="1582"/>
                    </a:lnTo>
                    <a:lnTo>
                      <a:pt x="13160" y="1581"/>
                    </a:lnTo>
                    <a:lnTo>
                      <a:pt x="13186" y="1579"/>
                    </a:lnTo>
                    <a:lnTo>
                      <a:pt x="13213" y="1575"/>
                    </a:lnTo>
                    <a:lnTo>
                      <a:pt x="13241" y="1570"/>
                    </a:lnTo>
                    <a:lnTo>
                      <a:pt x="13269" y="1563"/>
                    </a:lnTo>
                    <a:lnTo>
                      <a:pt x="13299" y="1554"/>
                    </a:lnTo>
                    <a:lnTo>
                      <a:pt x="13330" y="1544"/>
                    </a:lnTo>
                    <a:lnTo>
                      <a:pt x="13362" y="1532"/>
                    </a:lnTo>
                    <a:lnTo>
                      <a:pt x="13394" y="1517"/>
                    </a:lnTo>
                    <a:lnTo>
                      <a:pt x="13428" y="1501"/>
                    </a:lnTo>
                    <a:lnTo>
                      <a:pt x="13461" y="1483"/>
                    </a:lnTo>
                    <a:lnTo>
                      <a:pt x="13496" y="1464"/>
                    </a:lnTo>
                    <a:lnTo>
                      <a:pt x="13531" y="1442"/>
                    </a:lnTo>
                    <a:lnTo>
                      <a:pt x="13565" y="1417"/>
                    </a:lnTo>
                    <a:lnTo>
                      <a:pt x="13600" y="1392"/>
                    </a:lnTo>
                    <a:lnTo>
                      <a:pt x="13635" y="1364"/>
                    </a:lnTo>
                    <a:lnTo>
                      <a:pt x="13635" y="136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sp>
            <p:nvSpPr>
              <p:cNvPr id="41" name="Freeform 50"/>
              <p:cNvSpPr>
                <a:spLocks/>
              </p:cNvSpPr>
              <p:nvPr/>
            </p:nvSpPr>
            <p:spPr bwMode="auto">
              <a:xfrm>
                <a:off x="3376613" y="4881563"/>
                <a:ext cx="173037" cy="225425"/>
              </a:xfrm>
              <a:custGeom>
                <a:avLst/>
                <a:gdLst>
                  <a:gd name="T0" fmla="*/ 51 w 1624"/>
                  <a:gd name="T1" fmla="*/ 1213 h 2120"/>
                  <a:gd name="T2" fmla="*/ 44 w 1624"/>
                  <a:gd name="T3" fmla="*/ 1202 h 2120"/>
                  <a:gd name="T4" fmla="*/ 23 w 1624"/>
                  <a:gd name="T5" fmla="*/ 1163 h 2120"/>
                  <a:gd name="T6" fmla="*/ 3 w 1624"/>
                  <a:gd name="T7" fmla="*/ 1084 h 2120"/>
                  <a:gd name="T8" fmla="*/ 2 w 1624"/>
                  <a:gd name="T9" fmla="*/ 992 h 2120"/>
                  <a:gd name="T10" fmla="*/ 14 w 1624"/>
                  <a:gd name="T11" fmla="*/ 926 h 2120"/>
                  <a:gd name="T12" fmla="*/ 39 w 1624"/>
                  <a:gd name="T13" fmla="*/ 854 h 2120"/>
                  <a:gd name="T14" fmla="*/ 79 w 1624"/>
                  <a:gd name="T15" fmla="*/ 774 h 2120"/>
                  <a:gd name="T16" fmla="*/ 157 w 1624"/>
                  <a:gd name="T17" fmla="*/ 663 h 2120"/>
                  <a:gd name="T18" fmla="*/ 295 w 1624"/>
                  <a:gd name="T19" fmla="*/ 491 h 2120"/>
                  <a:gd name="T20" fmla="*/ 434 w 1624"/>
                  <a:gd name="T21" fmla="*/ 322 h 2120"/>
                  <a:gd name="T22" fmla="*/ 538 w 1624"/>
                  <a:gd name="T23" fmla="*/ 197 h 2120"/>
                  <a:gd name="T24" fmla="*/ 591 w 1624"/>
                  <a:gd name="T25" fmla="*/ 134 h 2120"/>
                  <a:gd name="T26" fmla="*/ 632 w 1624"/>
                  <a:gd name="T27" fmla="*/ 85 h 2120"/>
                  <a:gd name="T28" fmla="*/ 661 w 1624"/>
                  <a:gd name="T29" fmla="*/ 49 h 2120"/>
                  <a:gd name="T30" fmla="*/ 676 w 1624"/>
                  <a:gd name="T31" fmla="*/ 33 h 2120"/>
                  <a:gd name="T32" fmla="*/ 735 w 1624"/>
                  <a:gd name="T33" fmla="*/ 45 h 2120"/>
                  <a:gd name="T34" fmla="*/ 801 w 1624"/>
                  <a:gd name="T35" fmla="*/ 214 h 2120"/>
                  <a:gd name="T36" fmla="*/ 967 w 1624"/>
                  <a:gd name="T37" fmla="*/ 585 h 2120"/>
                  <a:gd name="T38" fmla="*/ 1150 w 1624"/>
                  <a:gd name="T39" fmla="*/ 944 h 2120"/>
                  <a:gd name="T40" fmla="*/ 1242 w 1624"/>
                  <a:gd name="T41" fmla="*/ 1111 h 2120"/>
                  <a:gd name="T42" fmla="*/ 1332 w 1624"/>
                  <a:gd name="T43" fmla="*/ 1269 h 2120"/>
                  <a:gd name="T44" fmla="*/ 1417 w 1624"/>
                  <a:gd name="T45" fmla="*/ 1413 h 2120"/>
                  <a:gd name="T46" fmla="*/ 1495 w 1624"/>
                  <a:gd name="T47" fmla="*/ 1542 h 2120"/>
                  <a:gd name="T48" fmla="*/ 1566 w 1624"/>
                  <a:gd name="T49" fmla="*/ 1652 h 2120"/>
                  <a:gd name="T50" fmla="*/ 1624 w 1624"/>
                  <a:gd name="T51" fmla="*/ 1742 h 2120"/>
                  <a:gd name="T52" fmla="*/ 1616 w 1624"/>
                  <a:gd name="T53" fmla="*/ 1790 h 2120"/>
                  <a:gd name="T54" fmla="*/ 1602 w 1624"/>
                  <a:gd name="T55" fmla="*/ 1850 h 2120"/>
                  <a:gd name="T56" fmla="*/ 1547 w 1624"/>
                  <a:gd name="T57" fmla="*/ 1941 h 2120"/>
                  <a:gd name="T58" fmla="*/ 1459 w 1624"/>
                  <a:gd name="T59" fmla="*/ 2020 h 2120"/>
                  <a:gd name="T60" fmla="*/ 1389 w 1624"/>
                  <a:gd name="T61" fmla="*/ 2068 h 2120"/>
                  <a:gd name="T62" fmla="*/ 1315 w 1624"/>
                  <a:gd name="T63" fmla="*/ 2102 h 2120"/>
                  <a:gd name="T64" fmla="*/ 1234 w 1624"/>
                  <a:gd name="T65" fmla="*/ 2119 h 2120"/>
                  <a:gd name="T66" fmla="*/ 1091 w 1624"/>
                  <a:gd name="T67" fmla="*/ 2119 h 2120"/>
                  <a:gd name="T68" fmla="*/ 1025 w 1624"/>
                  <a:gd name="T69" fmla="*/ 2110 h 2120"/>
                  <a:gd name="T70" fmla="*/ 956 w 1624"/>
                  <a:gd name="T71" fmla="*/ 2090 h 2120"/>
                  <a:gd name="T72" fmla="*/ 843 w 1624"/>
                  <a:gd name="T73" fmla="*/ 2036 h 2120"/>
                  <a:gd name="T74" fmla="*/ 706 w 1624"/>
                  <a:gd name="T75" fmla="*/ 1946 h 2120"/>
                  <a:gd name="T76" fmla="*/ 574 w 1624"/>
                  <a:gd name="T77" fmla="*/ 1834 h 2120"/>
                  <a:gd name="T78" fmla="*/ 449 w 1624"/>
                  <a:gd name="T79" fmla="*/ 1710 h 2120"/>
                  <a:gd name="T80" fmla="*/ 334 w 1624"/>
                  <a:gd name="T81" fmla="*/ 1583 h 2120"/>
                  <a:gd name="T82" fmla="*/ 235 w 1624"/>
                  <a:gd name="T83" fmla="*/ 1463 h 2120"/>
                  <a:gd name="T84" fmla="*/ 153 w 1624"/>
                  <a:gd name="T85" fmla="*/ 1357 h 2120"/>
                  <a:gd name="T86" fmla="*/ 95 w 1624"/>
                  <a:gd name="T87" fmla="*/ 1275 h 2120"/>
                  <a:gd name="T88" fmla="*/ 69 w 1624"/>
                  <a:gd name="T89" fmla="*/ 1238 h 2120"/>
                  <a:gd name="T90" fmla="*/ 57 w 1624"/>
                  <a:gd name="T91" fmla="*/ 1222 h 2120"/>
                  <a:gd name="T92" fmla="*/ 53 w 1624"/>
                  <a:gd name="T93" fmla="*/ 1216 h 2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624" h="2120">
                    <a:moveTo>
                      <a:pt x="53" y="1216"/>
                    </a:moveTo>
                    <a:lnTo>
                      <a:pt x="53" y="1216"/>
                    </a:lnTo>
                    <a:lnTo>
                      <a:pt x="51" y="1213"/>
                    </a:lnTo>
                    <a:lnTo>
                      <a:pt x="49" y="1210"/>
                    </a:lnTo>
                    <a:lnTo>
                      <a:pt x="47" y="1207"/>
                    </a:lnTo>
                    <a:lnTo>
                      <a:pt x="44" y="1202"/>
                    </a:lnTo>
                    <a:lnTo>
                      <a:pt x="40" y="1196"/>
                    </a:lnTo>
                    <a:lnTo>
                      <a:pt x="33" y="1182"/>
                    </a:lnTo>
                    <a:lnTo>
                      <a:pt x="23" y="1163"/>
                    </a:lnTo>
                    <a:lnTo>
                      <a:pt x="15" y="1140"/>
                    </a:lnTo>
                    <a:lnTo>
                      <a:pt x="8" y="1114"/>
                    </a:lnTo>
                    <a:lnTo>
                      <a:pt x="3" y="1084"/>
                    </a:lnTo>
                    <a:lnTo>
                      <a:pt x="0" y="1050"/>
                    </a:lnTo>
                    <a:lnTo>
                      <a:pt x="0" y="1012"/>
                    </a:lnTo>
                    <a:lnTo>
                      <a:pt x="2" y="992"/>
                    </a:lnTo>
                    <a:lnTo>
                      <a:pt x="5" y="971"/>
                    </a:lnTo>
                    <a:lnTo>
                      <a:pt x="8" y="949"/>
                    </a:lnTo>
                    <a:lnTo>
                      <a:pt x="14" y="926"/>
                    </a:lnTo>
                    <a:lnTo>
                      <a:pt x="20" y="903"/>
                    </a:lnTo>
                    <a:lnTo>
                      <a:pt x="28" y="879"/>
                    </a:lnTo>
                    <a:lnTo>
                      <a:pt x="39" y="854"/>
                    </a:lnTo>
                    <a:lnTo>
                      <a:pt x="50" y="828"/>
                    </a:lnTo>
                    <a:lnTo>
                      <a:pt x="64" y="801"/>
                    </a:lnTo>
                    <a:lnTo>
                      <a:pt x="79" y="774"/>
                    </a:lnTo>
                    <a:lnTo>
                      <a:pt x="96" y="746"/>
                    </a:lnTo>
                    <a:lnTo>
                      <a:pt x="115" y="717"/>
                    </a:lnTo>
                    <a:lnTo>
                      <a:pt x="157" y="663"/>
                    </a:lnTo>
                    <a:lnTo>
                      <a:pt x="202" y="607"/>
                    </a:lnTo>
                    <a:lnTo>
                      <a:pt x="248" y="550"/>
                    </a:lnTo>
                    <a:lnTo>
                      <a:pt x="295" y="491"/>
                    </a:lnTo>
                    <a:lnTo>
                      <a:pt x="342" y="434"/>
                    </a:lnTo>
                    <a:lnTo>
                      <a:pt x="389" y="377"/>
                    </a:lnTo>
                    <a:lnTo>
                      <a:pt x="434" y="322"/>
                    </a:lnTo>
                    <a:lnTo>
                      <a:pt x="479" y="270"/>
                    </a:lnTo>
                    <a:lnTo>
                      <a:pt x="519" y="220"/>
                    </a:lnTo>
                    <a:lnTo>
                      <a:pt x="538" y="197"/>
                    </a:lnTo>
                    <a:lnTo>
                      <a:pt x="557" y="175"/>
                    </a:lnTo>
                    <a:lnTo>
                      <a:pt x="575" y="154"/>
                    </a:lnTo>
                    <a:lnTo>
                      <a:pt x="591" y="134"/>
                    </a:lnTo>
                    <a:lnTo>
                      <a:pt x="606" y="116"/>
                    </a:lnTo>
                    <a:lnTo>
                      <a:pt x="620" y="100"/>
                    </a:lnTo>
                    <a:lnTo>
                      <a:pt x="632" y="85"/>
                    </a:lnTo>
                    <a:lnTo>
                      <a:pt x="644" y="71"/>
                    </a:lnTo>
                    <a:lnTo>
                      <a:pt x="653" y="60"/>
                    </a:lnTo>
                    <a:lnTo>
                      <a:pt x="661" y="49"/>
                    </a:lnTo>
                    <a:lnTo>
                      <a:pt x="668" y="42"/>
                    </a:lnTo>
                    <a:lnTo>
                      <a:pt x="673" y="37"/>
                    </a:lnTo>
                    <a:lnTo>
                      <a:pt x="676" y="33"/>
                    </a:lnTo>
                    <a:lnTo>
                      <a:pt x="677" y="32"/>
                    </a:lnTo>
                    <a:lnTo>
                      <a:pt x="717" y="0"/>
                    </a:lnTo>
                    <a:lnTo>
                      <a:pt x="735" y="45"/>
                    </a:lnTo>
                    <a:lnTo>
                      <a:pt x="752" y="91"/>
                    </a:lnTo>
                    <a:lnTo>
                      <a:pt x="776" y="152"/>
                    </a:lnTo>
                    <a:lnTo>
                      <a:pt x="801" y="214"/>
                    </a:lnTo>
                    <a:lnTo>
                      <a:pt x="853" y="338"/>
                    </a:lnTo>
                    <a:lnTo>
                      <a:pt x="909" y="462"/>
                    </a:lnTo>
                    <a:lnTo>
                      <a:pt x="967" y="585"/>
                    </a:lnTo>
                    <a:lnTo>
                      <a:pt x="1027" y="707"/>
                    </a:lnTo>
                    <a:lnTo>
                      <a:pt x="1089" y="827"/>
                    </a:lnTo>
                    <a:lnTo>
                      <a:pt x="1150" y="944"/>
                    </a:lnTo>
                    <a:lnTo>
                      <a:pt x="1181" y="1000"/>
                    </a:lnTo>
                    <a:lnTo>
                      <a:pt x="1211" y="1057"/>
                    </a:lnTo>
                    <a:lnTo>
                      <a:pt x="1242" y="1111"/>
                    </a:lnTo>
                    <a:lnTo>
                      <a:pt x="1272" y="1165"/>
                    </a:lnTo>
                    <a:lnTo>
                      <a:pt x="1302" y="1218"/>
                    </a:lnTo>
                    <a:lnTo>
                      <a:pt x="1332" y="1269"/>
                    </a:lnTo>
                    <a:lnTo>
                      <a:pt x="1361" y="1319"/>
                    </a:lnTo>
                    <a:lnTo>
                      <a:pt x="1389" y="1367"/>
                    </a:lnTo>
                    <a:lnTo>
                      <a:pt x="1417" y="1413"/>
                    </a:lnTo>
                    <a:lnTo>
                      <a:pt x="1445" y="1458"/>
                    </a:lnTo>
                    <a:lnTo>
                      <a:pt x="1471" y="1501"/>
                    </a:lnTo>
                    <a:lnTo>
                      <a:pt x="1495" y="1542"/>
                    </a:lnTo>
                    <a:lnTo>
                      <a:pt x="1520" y="1580"/>
                    </a:lnTo>
                    <a:lnTo>
                      <a:pt x="1544" y="1617"/>
                    </a:lnTo>
                    <a:lnTo>
                      <a:pt x="1566" y="1652"/>
                    </a:lnTo>
                    <a:lnTo>
                      <a:pt x="1586" y="1684"/>
                    </a:lnTo>
                    <a:lnTo>
                      <a:pt x="1606" y="1714"/>
                    </a:lnTo>
                    <a:lnTo>
                      <a:pt x="1624" y="1742"/>
                    </a:lnTo>
                    <a:lnTo>
                      <a:pt x="1622" y="1757"/>
                    </a:lnTo>
                    <a:lnTo>
                      <a:pt x="1619" y="1773"/>
                    </a:lnTo>
                    <a:lnTo>
                      <a:pt x="1616" y="1790"/>
                    </a:lnTo>
                    <a:lnTo>
                      <a:pt x="1612" y="1810"/>
                    </a:lnTo>
                    <a:lnTo>
                      <a:pt x="1607" y="1829"/>
                    </a:lnTo>
                    <a:lnTo>
                      <a:pt x="1602" y="1850"/>
                    </a:lnTo>
                    <a:lnTo>
                      <a:pt x="1596" y="1873"/>
                    </a:lnTo>
                    <a:lnTo>
                      <a:pt x="1589" y="1895"/>
                    </a:lnTo>
                    <a:lnTo>
                      <a:pt x="1547" y="1941"/>
                    </a:lnTo>
                    <a:lnTo>
                      <a:pt x="1504" y="1982"/>
                    </a:lnTo>
                    <a:lnTo>
                      <a:pt x="1482" y="2001"/>
                    </a:lnTo>
                    <a:lnTo>
                      <a:pt x="1459" y="2020"/>
                    </a:lnTo>
                    <a:lnTo>
                      <a:pt x="1437" y="2037"/>
                    </a:lnTo>
                    <a:lnTo>
                      <a:pt x="1413" y="2054"/>
                    </a:lnTo>
                    <a:lnTo>
                      <a:pt x="1389" y="2068"/>
                    </a:lnTo>
                    <a:lnTo>
                      <a:pt x="1364" y="2081"/>
                    </a:lnTo>
                    <a:lnTo>
                      <a:pt x="1339" y="2092"/>
                    </a:lnTo>
                    <a:lnTo>
                      <a:pt x="1315" y="2102"/>
                    </a:lnTo>
                    <a:lnTo>
                      <a:pt x="1288" y="2110"/>
                    </a:lnTo>
                    <a:lnTo>
                      <a:pt x="1262" y="2116"/>
                    </a:lnTo>
                    <a:lnTo>
                      <a:pt x="1234" y="2119"/>
                    </a:lnTo>
                    <a:lnTo>
                      <a:pt x="1206" y="2120"/>
                    </a:lnTo>
                    <a:lnTo>
                      <a:pt x="1112" y="2120"/>
                    </a:lnTo>
                    <a:lnTo>
                      <a:pt x="1091" y="2119"/>
                    </a:lnTo>
                    <a:lnTo>
                      <a:pt x="1069" y="2118"/>
                    </a:lnTo>
                    <a:lnTo>
                      <a:pt x="1046" y="2114"/>
                    </a:lnTo>
                    <a:lnTo>
                      <a:pt x="1025" y="2110"/>
                    </a:lnTo>
                    <a:lnTo>
                      <a:pt x="1002" y="2104"/>
                    </a:lnTo>
                    <a:lnTo>
                      <a:pt x="979" y="2097"/>
                    </a:lnTo>
                    <a:lnTo>
                      <a:pt x="956" y="2090"/>
                    </a:lnTo>
                    <a:lnTo>
                      <a:pt x="934" y="2081"/>
                    </a:lnTo>
                    <a:lnTo>
                      <a:pt x="888" y="2060"/>
                    </a:lnTo>
                    <a:lnTo>
                      <a:pt x="843" y="2036"/>
                    </a:lnTo>
                    <a:lnTo>
                      <a:pt x="796" y="2009"/>
                    </a:lnTo>
                    <a:lnTo>
                      <a:pt x="751" y="1979"/>
                    </a:lnTo>
                    <a:lnTo>
                      <a:pt x="706" y="1946"/>
                    </a:lnTo>
                    <a:lnTo>
                      <a:pt x="661" y="1910"/>
                    </a:lnTo>
                    <a:lnTo>
                      <a:pt x="617" y="1873"/>
                    </a:lnTo>
                    <a:lnTo>
                      <a:pt x="574" y="1834"/>
                    </a:lnTo>
                    <a:lnTo>
                      <a:pt x="531" y="1793"/>
                    </a:lnTo>
                    <a:lnTo>
                      <a:pt x="489" y="1752"/>
                    </a:lnTo>
                    <a:lnTo>
                      <a:pt x="449" y="1710"/>
                    </a:lnTo>
                    <a:lnTo>
                      <a:pt x="409" y="1668"/>
                    </a:lnTo>
                    <a:lnTo>
                      <a:pt x="371" y="1625"/>
                    </a:lnTo>
                    <a:lnTo>
                      <a:pt x="334" y="1583"/>
                    </a:lnTo>
                    <a:lnTo>
                      <a:pt x="299" y="1542"/>
                    </a:lnTo>
                    <a:lnTo>
                      <a:pt x="266" y="1502"/>
                    </a:lnTo>
                    <a:lnTo>
                      <a:pt x="235" y="1463"/>
                    </a:lnTo>
                    <a:lnTo>
                      <a:pt x="206" y="1426"/>
                    </a:lnTo>
                    <a:lnTo>
                      <a:pt x="178" y="1390"/>
                    </a:lnTo>
                    <a:lnTo>
                      <a:pt x="153" y="1357"/>
                    </a:lnTo>
                    <a:lnTo>
                      <a:pt x="131" y="1327"/>
                    </a:lnTo>
                    <a:lnTo>
                      <a:pt x="111" y="1299"/>
                    </a:lnTo>
                    <a:lnTo>
                      <a:pt x="95" y="1275"/>
                    </a:lnTo>
                    <a:lnTo>
                      <a:pt x="80" y="1255"/>
                    </a:lnTo>
                    <a:lnTo>
                      <a:pt x="74" y="1245"/>
                    </a:lnTo>
                    <a:lnTo>
                      <a:pt x="69" y="1238"/>
                    </a:lnTo>
                    <a:lnTo>
                      <a:pt x="64" y="1231"/>
                    </a:lnTo>
                    <a:lnTo>
                      <a:pt x="60" y="1226"/>
                    </a:lnTo>
                    <a:lnTo>
                      <a:pt x="57" y="1222"/>
                    </a:lnTo>
                    <a:lnTo>
                      <a:pt x="55" y="1219"/>
                    </a:lnTo>
                    <a:lnTo>
                      <a:pt x="53" y="1217"/>
                    </a:lnTo>
                    <a:lnTo>
                      <a:pt x="53" y="1216"/>
                    </a:lnTo>
                    <a:lnTo>
                      <a:pt x="53" y="121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sp>
            <p:nvSpPr>
              <p:cNvPr id="42" name="Freeform 51"/>
              <p:cNvSpPr>
                <a:spLocks/>
              </p:cNvSpPr>
              <p:nvPr/>
            </p:nvSpPr>
            <p:spPr bwMode="auto">
              <a:xfrm>
                <a:off x="4205288" y="4954588"/>
                <a:ext cx="180975" cy="255588"/>
              </a:xfrm>
              <a:custGeom>
                <a:avLst/>
                <a:gdLst>
                  <a:gd name="T0" fmla="*/ 186 w 1703"/>
                  <a:gd name="T1" fmla="*/ 2409 h 2413"/>
                  <a:gd name="T2" fmla="*/ 136 w 1703"/>
                  <a:gd name="T3" fmla="*/ 2400 h 2413"/>
                  <a:gd name="T4" fmla="*/ 96 w 1703"/>
                  <a:gd name="T5" fmla="*/ 2383 h 2413"/>
                  <a:gd name="T6" fmla="*/ 67 w 1703"/>
                  <a:gd name="T7" fmla="*/ 2359 h 2413"/>
                  <a:gd name="T8" fmla="*/ 32 w 1703"/>
                  <a:gd name="T9" fmla="*/ 2300 h 2413"/>
                  <a:gd name="T10" fmla="*/ 19 w 1703"/>
                  <a:gd name="T11" fmla="*/ 2242 h 2413"/>
                  <a:gd name="T12" fmla="*/ 19 w 1703"/>
                  <a:gd name="T13" fmla="*/ 2200 h 2413"/>
                  <a:gd name="T14" fmla="*/ 20 w 1703"/>
                  <a:gd name="T15" fmla="*/ 2192 h 2413"/>
                  <a:gd name="T16" fmla="*/ 73 w 1703"/>
                  <a:gd name="T17" fmla="*/ 1899 h 2413"/>
                  <a:gd name="T18" fmla="*/ 279 w 1703"/>
                  <a:gd name="T19" fmla="*/ 1671 h 2413"/>
                  <a:gd name="T20" fmla="*/ 351 w 1703"/>
                  <a:gd name="T21" fmla="*/ 1570 h 2413"/>
                  <a:gd name="T22" fmla="*/ 427 w 1703"/>
                  <a:gd name="T23" fmla="*/ 1446 h 2413"/>
                  <a:gd name="T24" fmla="*/ 506 w 1703"/>
                  <a:gd name="T25" fmla="*/ 1305 h 2413"/>
                  <a:gd name="T26" fmla="*/ 588 w 1703"/>
                  <a:gd name="T27" fmla="*/ 1149 h 2413"/>
                  <a:gd name="T28" fmla="*/ 698 w 1703"/>
                  <a:gd name="T29" fmla="*/ 923 h 2413"/>
                  <a:gd name="T30" fmla="*/ 861 w 1703"/>
                  <a:gd name="T31" fmla="*/ 567 h 2413"/>
                  <a:gd name="T32" fmla="*/ 1010 w 1703"/>
                  <a:gd name="T33" fmla="*/ 217 h 2413"/>
                  <a:gd name="T34" fmla="*/ 1077 w 1703"/>
                  <a:gd name="T35" fmla="*/ 53 h 2413"/>
                  <a:gd name="T36" fmla="*/ 1164 w 1703"/>
                  <a:gd name="T37" fmla="*/ 92 h 2413"/>
                  <a:gd name="T38" fmla="*/ 1249 w 1703"/>
                  <a:gd name="T39" fmla="*/ 223 h 2413"/>
                  <a:gd name="T40" fmla="*/ 1321 w 1703"/>
                  <a:gd name="T41" fmla="*/ 358 h 2413"/>
                  <a:gd name="T42" fmla="*/ 1389 w 1703"/>
                  <a:gd name="T43" fmla="*/ 513 h 2413"/>
                  <a:gd name="T44" fmla="*/ 1425 w 1703"/>
                  <a:gd name="T45" fmla="*/ 603 h 2413"/>
                  <a:gd name="T46" fmla="*/ 1463 w 1703"/>
                  <a:gd name="T47" fmla="*/ 703 h 2413"/>
                  <a:gd name="T48" fmla="*/ 1505 w 1703"/>
                  <a:gd name="T49" fmla="*/ 815 h 2413"/>
                  <a:gd name="T50" fmla="*/ 1529 w 1703"/>
                  <a:gd name="T51" fmla="*/ 901 h 2413"/>
                  <a:gd name="T52" fmla="*/ 1542 w 1703"/>
                  <a:gd name="T53" fmla="*/ 983 h 2413"/>
                  <a:gd name="T54" fmla="*/ 1550 w 1703"/>
                  <a:gd name="T55" fmla="*/ 1079 h 2413"/>
                  <a:gd name="T56" fmla="*/ 1556 w 1703"/>
                  <a:gd name="T57" fmla="*/ 1288 h 2413"/>
                  <a:gd name="T58" fmla="*/ 1556 w 1703"/>
                  <a:gd name="T59" fmla="*/ 1457 h 2413"/>
                  <a:gd name="T60" fmla="*/ 1554 w 1703"/>
                  <a:gd name="T61" fmla="*/ 1544 h 2413"/>
                  <a:gd name="T62" fmla="*/ 1551 w 1703"/>
                  <a:gd name="T63" fmla="*/ 1617 h 2413"/>
                  <a:gd name="T64" fmla="*/ 1549 w 1703"/>
                  <a:gd name="T65" fmla="*/ 1669 h 2413"/>
                  <a:gd name="T66" fmla="*/ 1548 w 1703"/>
                  <a:gd name="T67" fmla="*/ 1694 h 2413"/>
                  <a:gd name="T68" fmla="*/ 1550 w 1703"/>
                  <a:gd name="T69" fmla="*/ 1698 h 2413"/>
                  <a:gd name="T70" fmla="*/ 1563 w 1703"/>
                  <a:gd name="T71" fmla="*/ 1714 h 2413"/>
                  <a:gd name="T72" fmla="*/ 1598 w 1703"/>
                  <a:gd name="T73" fmla="*/ 1765 h 2413"/>
                  <a:gd name="T74" fmla="*/ 1640 w 1703"/>
                  <a:gd name="T75" fmla="*/ 1840 h 2413"/>
                  <a:gd name="T76" fmla="*/ 1679 w 1703"/>
                  <a:gd name="T77" fmla="*/ 1933 h 2413"/>
                  <a:gd name="T78" fmla="*/ 1702 w 1703"/>
                  <a:gd name="T79" fmla="*/ 2036 h 2413"/>
                  <a:gd name="T80" fmla="*/ 1697 w 1703"/>
                  <a:gd name="T81" fmla="*/ 2139 h 2413"/>
                  <a:gd name="T82" fmla="*/ 1668 w 1703"/>
                  <a:gd name="T83" fmla="*/ 2232 h 2413"/>
                  <a:gd name="T84" fmla="*/ 1617 w 1703"/>
                  <a:gd name="T85" fmla="*/ 2312 h 2413"/>
                  <a:gd name="T86" fmla="*/ 1546 w 1703"/>
                  <a:gd name="T87" fmla="*/ 2370 h 2413"/>
                  <a:gd name="T88" fmla="*/ 1458 w 1703"/>
                  <a:gd name="T89" fmla="*/ 2405 h 2413"/>
                  <a:gd name="T90" fmla="*/ 1391 w 1703"/>
                  <a:gd name="T91" fmla="*/ 2413 h 2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703" h="2413">
                    <a:moveTo>
                      <a:pt x="1391" y="2413"/>
                    </a:moveTo>
                    <a:lnTo>
                      <a:pt x="206" y="2410"/>
                    </a:lnTo>
                    <a:lnTo>
                      <a:pt x="186" y="2409"/>
                    </a:lnTo>
                    <a:lnTo>
                      <a:pt x="168" y="2408"/>
                    </a:lnTo>
                    <a:lnTo>
                      <a:pt x="151" y="2404"/>
                    </a:lnTo>
                    <a:lnTo>
                      <a:pt x="136" y="2400"/>
                    </a:lnTo>
                    <a:lnTo>
                      <a:pt x="121" y="2395"/>
                    </a:lnTo>
                    <a:lnTo>
                      <a:pt x="108" y="2389"/>
                    </a:lnTo>
                    <a:lnTo>
                      <a:pt x="96" y="2383"/>
                    </a:lnTo>
                    <a:lnTo>
                      <a:pt x="85" y="2376"/>
                    </a:lnTo>
                    <a:lnTo>
                      <a:pt x="75" y="2367"/>
                    </a:lnTo>
                    <a:lnTo>
                      <a:pt x="67" y="2359"/>
                    </a:lnTo>
                    <a:lnTo>
                      <a:pt x="51" y="2341"/>
                    </a:lnTo>
                    <a:lnTo>
                      <a:pt x="40" y="2321"/>
                    </a:lnTo>
                    <a:lnTo>
                      <a:pt x="32" y="2300"/>
                    </a:lnTo>
                    <a:lnTo>
                      <a:pt x="25" y="2280"/>
                    </a:lnTo>
                    <a:lnTo>
                      <a:pt x="21" y="2260"/>
                    </a:lnTo>
                    <a:lnTo>
                      <a:pt x="19" y="2242"/>
                    </a:lnTo>
                    <a:lnTo>
                      <a:pt x="18" y="2225"/>
                    </a:lnTo>
                    <a:lnTo>
                      <a:pt x="19" y="2212"/>
                    </a:lnTo>
                    <a:lnTo>
                      <a:pt x="19" y="2200"/>
                    </a:lnTo>
                    <a:lnTo>
                      <a:pt x="19" y="2196"/>
                    </a:lnTo>
                    <a:lnTo>
                      <a:pt x="20" y="2193"/>
                    </a:lnTo>
                    <a:lnTo>
                      <a:pt x="20" y="2192"/>
                    </a:lnTo>
                    <a:lnTo>
                      <a:pt x="20" y="2191"/>
                    </a:lnTo>
                    <a:lnTo>
                      <a:pt x="0" y="1972"/>
                    </a:lnTo>
                    <a:lnTo>
                      <a:pt x="73" y="1899"/>
                    </a:lnTo>
                    <a:lnTo>
                      <a:pt x="144" y="1825"/>
                    </a:lnTo>
                    <a:lnTo>
                      <a:pt x="213" y="1748"/>
                    </a:lnTo>
                    <a:lnTo>
                      <a:pt x="279" y="1671"/>
                    </a:lnTo>
                    <a:lnTo>
                      <a:pt x="302" y="1640"/>
                    </a:lnTo>
                    <a:lnTo>
                      <a:pt x="326" y="1606"/>
                    </a:lnTo>
                    <a:lnTo>
                      <a:pt x="351" y="1570"/>
                    </a:lnTo>
                    <a:lnTo>
                      <a:pt x="375" y="1531"/>
                    </a:lnTo>
                    <a:lnTo>
                      <a:pt x="401" y="1490"/>
                    </a:lnTo>
                    <a:lnTo>
                      <a:pt x="427" y="1446"/>
                    </a:lnTo>
                    <a:lnTo>
                      <a:pt x="453" y="1401"/>
                    </a:lnTo>
                    <a:lnTo>
                      <a:pt x="480" y="1354"/>
                    </a:lnTo>
                    <a:lnTo>
                      <a:pt x="506" y="1305"/>
                    </a:lnTo>
                    <a:lnTo>
                      <a:pt x="533" y="1254"/>
                    </a:lnTo>
                    <a:lnTo>
                      <a:pt x="560" y="1202"/>
                    </a:lnTo>
                    <a:lnTo>
                      <a:pt x="588" y="1149"/>
                    </a:lnTo>
                    <a:lnTo>
                      <a:pt x="615" y="1093"/>
                    </a:lnTo>
                    <a:lnTo>
                      <a:pt x="643" y="1038"/>
                    </a:lnTo>
                    <a:lnTo>
                      <a:pt x="698" y="923"/>
                    </a:lnTo>
                    <a:lnTo>
                      <a:pt x="753" y="806"/>
                    </a:lnTo>
                    <a:lnTo>
                      <a:pt x="807" y="686"/>
                    </a:lnTo>
                    <a:lnTo>
                      <a:pt x="861" y="567"/>
                    </a:lnTo>
                    <a:lnTo>
                      <a:pt x="912" y="448"/>
                    </a:lnTo>
                    <a:lnTo>
                      <a:pt x="962" y="331"/>
                    </a:lnTo>
                    <a:lnTo>
                      <a:pt x="1010" y="217"/>
                    </a:lnTo>
                    <a:lnTo>
                      <a:pt x="1033" y="161"/>
                    </a:lnTo>
                    <a:lnTo>
                      <a:pt x="1056" y="106"/>
                    </a:lnTo>
                    <a:lnTo>
                      <a:pt x="1077" y="53"/>
                    </a:lnTo>
                    <a:lnTo>
                      <a:pt x="1098" y="0"/>
                    </a:lnTo>
                    <a:lnTo>
                      <a:pt x="1132" y="47"/>
                    </a:lnTo>
                    <a:lnTo>
                      <a:pt x="1164" y="92"/>
                    </a:lnTo>
                    <a:lnTo>
                      <a:pt x="1194" y="136"/>
                    </a:lnTo>
                    <a:lnTo>
                      <a:pt x="1222" y="180"/>
                    </a:lnTo>
                    <a:lnTo>
                      <a:pt x="1249" y="223"/>
                    </a:lnTo>
                    <a:lnTo>
                      <a:pt x="1273" y="266"/>
                    </a:lnTo>
                    <a:lnTo>
                      <a:pt x="1297" y="311"/>
                    </a:lnTo>
                    <a:lnTo>
                      <a:pt x="1321" y="358"/>
                    </a:lnTo>
                    <a:lnTo>
                      <a:pt x="1344" y="406"/>
                    </a:lnTo>
                    <a:lnTo>
                      <a:pt x="1366" y="458"/>
                    </a:lnTo>
                    <a:lnTo>
                      <a:pt x="1389" y="513"/>
                    </a:lnTo>
                    <a:lnTo>
                      <a:pt x="1401" y="542"/>
                    </a:lnTo>
                    <a:lnTo>
                      <a:pt x="1413" y="572"/>
                    </a:lnTo>
                    <a:lnTo>
                      <a:pt x="1425" y="603"/>
                    </a:lnTo>
                    <a:lnTo>
                      <a:pt x="1438" y="635"/>
                    </a:lnTo>
                    <a:lnTo>
                      <a:pt x="1450" y="668"/>
                    </a:lnTo>
                    <a:lnTo>
                      <a:pt x="1463" y="703"/>
                    </a:lnTo>
                    <a:lnTo>
                      <a:pt x="1477" y="739"/>
                    </a:lnTo>
                    <a:lnTo>
                      <a:pt x="1490" y="776"/>
                    </a:lnTo>
                    <a:lnTo>
                      <a:pt x="1505" y="815"/>
                    </a:lnTo>
                    <a:lnTo>
                      <a:pt x="1519" y="855"/>
                    </a:lnTo>
                    <a:lnTo>
                      <a:pt x="1524" y="877"/>
                    </a:lnTo>
                    <a:lnTo>
                      <a:pt x="1529" y="901"/>
                    </a:lnTo>
                    <a:lnTo>
                      <a:pt x="1535" y="926"/>
                    </a:lnTo>
                    <a:lnTo>
                      <a:pt x="1538" y="954"/>
                    </a:lnTo>
                    <a:lnTo>
                      <a:pt x="1542" y="983"/>
                    </a:lnTo>
                    <a:lnTo>
                      <a:pt x="1545" y="1014"/>
                    </a:lnTo>
                    <a:lnTo>
                      <a:pt x="1547" y="1046"/>
                    </a:lnTo>
                    <a:lnTo>
                      <a:pt x="1550" y="1079"/>
                    </a:lnTo>
                    <a:lnTo>
                      <a:pt x="1553" y="1147"/>
                    </a:lnTo>
                    <a:lnTo>
                      <a:pt x="1555" y="1217"/>
                    </a:lnTo>
                    <a:lnTo>
                      <a:pt x="1556" y="1288"/>
                    </a:lnTo>
                    <a:lnTo>
                      <a:pt x="1557" y="1358"/>
                    </a:lnTo>
                    <a:lnTo>
                      <a:pt x="1556" y="1425"/>
                    </a:lnTo>
                    <a:lnTo>
                      <a:pt x="1556" y="1457"/>
                    </a:lnTo>
                    <a:lnTo>
                      <a:pt x="1555" y="1488"/>
                    </a:lnTo>
                    <a:lnTo>
                      <a:pt x="1554" y="1517"/>
                    </a:lnTo>
                    <a:lnTo>
                      <a:pt x="1554" y="1544"/>
                    </a:lnTo>
                    <a:lnTo>
                      <a:pt x="1553" y="1571"/>
                    </a:lnTo>
                    <a:lnTo>
                      <a:pt x="1552" y="1595"/>
                    </a:lnTo>
                    <a:lnTo>
                      <a:pt x="1551" y="1617"/>
                    </a:lnTo>
                    <a:lnTo>
                      <a:pt x="1551" y="1637"/>
                    </a:lnTo>
                    <a:lnTo>
                      <a:pt x="1550" y="1655"/>
                    </a:lnTo>
                    <a:lnTo>
                      <a:pt x="1549" y="1669"/>
                    </a:lnTo>
                    <a:lnTo>
                      <a:pt x="1549" y="1680"/>
                    </a:lnTo>
                    <a:lnTo>
                      <a:pt x="1548" y="1689"/>
                    </a:lnTo>
                    <a:lnTo>
                      <a:pt x="1548" y="1694"/>
                    </a:lnTo>
                    <a:lnTo>
                      <a:pt x="1548" y="1696"/>
                    </a:lnTo>
                    <a:lnTo>
                      <a:pt x="1548" y="1697"/>
                    </a:lnTo>
                    <a:lnTo>
                      <a:pt x="1550" y="1698"/>
                    </a:lnTo>
                    <a:lnTo>
                      <a:pt x="1552" y="1701"/>
                    </a:lnTo>
                    <a:lnTo>
                      <a:pt x="1555" y="1704"/>
                    </a:lnTo>
                    <a:lnTo>
                      <a:pt x="1563" y="1714"/>
                    </a:lnTo>
                    <a:lnTo>
                      <a:pt x="1573" y="1728"/>
                    </a:lnTo>
                    <a:lnTo>
                      <a:pt x="1584" y="1745"/>
                    </a:lnTo>
                    <a:lnTo>
                      <a:pt x="1598" y="1765"/>
                    </a:lnTo>
                    <a:lnTo>
                      <a:pt x="1611" y="1787"/>
                    </a:lnTo>
                    <a:lnTo>
                      <a:pt x="1625" y="1813"/>
                    </a:lnTo>
                    <a:lnTo>
                      <a:pt x="1640" y="1840"/>
                    </a:lnTo>
                    <a:lnTo>
                      <a:pt x="1654" y="1870"/>
                    </a:lnTo>
                    <a:lnTo>
                      <a:pt x="1668" y="1901"/>
                    </a:lnTo>
                    <a:lnTo>
                      <a:pt x="1679" y="1933"/>
                    </a:lnTo>
                    <a:lnTo>
                      <a:pt x="1689" y="1967"/>
                    </a:lnTo>
                    <a:lnTo>
                      <a:pt x="1697" y="2001"/>
                    </a:lnTo>
                    <a:lnTo>
                      <a:pt x="1702" y="2036"/>
                    </a:lnTo>
                    <a:lnTo>
                      <a:pt x="1703" y="2071"/>
                    </a:lnTo>
                    <a:lnTo>
                      <a:pt x="1702" y="2106"/>
                    </a:lnTo>
                    <a:lnTo>
                      <a:pt x="1697" y="2139"/>
                    </a:lnTo>
                    <a:lnTo>
                      <a:pt x="1691" y="2172"/>
                    </a:lnTo>
                    <a:lnTo>
                      <a:pt x="1680" y="2203"/>
                    </a:lnTo>
                    <a:lnTo>
                      <a:pt x="1668" y="2232"/>
                    </a:lnTo>
                    <a:lnTo>
                      <a:pt x="1653" y="2261"/>
                    </a:lnTo>
                    <a:lnTo>
                      <a:pt x="1637" y="2287"/>
                    </a:lnTo>
                    <a:lnTo>
                      <a:pt x="1617" y="2312"/>
                    </a:lnTo>
                    <a:lnTo>
                      <a:pt x="1596" y="2333"/>
                    </a:lnTo>
                    <a:lnTo>
                      <a:pt x="1572" y="2354"/>
                    </a:lnTo>
                    <a:lnTo>
                      <a:pt x="1546" y="2370"/>
                    </a:lnTo>
                    <a:lnTo>
                      <a:pt x="1519" y="2386"/>
                    </a:lnTo>
                    <a:lnTo>
                      <a:pt x="1489" y="2397"/>
                    </a:lnTo>
                    <a:lnTo>
                      <a:pt x="1458" y="2405"/>
                    </a:lnTo>
                    <a:lnTo>
                      <a:pt x="1425" y="2411"/>
                    </a:lnTo>
                    <a:lnTo>
                      <a:pt x="1391" y="2413"/>
                    </a:lnTo>
                    <a:lnTo>
                      <a:pt x="1391" y="24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grpSp>
      </p:grpSp>
      <p:grpSp>
        <p:nvGrpSpPr>
          <p:cNvPr id="40" name="Group 39">
            <a:extLst>
              <a:ext uri="{FF2B5EF4-FFF2-40B4-BE49-F238E27FC236}">
                <a16:creationId xmlns:a16="http://schemas.microsoft.com/office/drawing/2014/main" id="{F31E8FE1-EA3D-4DBA-B0C9-F2A15F395E5A}"/>
              </a:ext>
            </a:extLst>
          </p:cNvPr>
          <p:cNvGrpSpPr/>
          <p:nvPr/>
        </p:nvGrpSpPr>
        <p:grpSpPr>
          <a:xfrm>
            <a:off x="7874421" y="1779613"/>
            <a:ext cx="2353575" cy="3099053"/>
            <a:chOff x="8058285" y="1779613"/>
            <a:chExt cx="2353575" cy="3099053"/>
          </a:xfrm>
        </p:grpSpPr>
        <p:sp>
          <p:nvSpPr>
            <p:cNvPr id="19" name="Rectangle 18"/>
            <p:cNvSpPr/>
            <p:nvPr/>
          </p:nvSpPr>
          <p:spPr>
            <a:xfrm>
              <a:off x="8080683" y="1779613"/>
              <a:ext cx="2331177" cy="3099053"/>
            </a:xfrm>
            <a:prstGeom prst="rect">
              <a:avLst/>
            </a:prstGeom>
            <a:solidFill>
              <a:srgbClr val="0078D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defTabSz="777000">
                <a:defRPr/>
              </a:pPr>
              <a:r>
                <a:rPr lang="en-US" sz="2379" b="1" kern="0">
                  <a:solidFill>
                    <a:schemeClr val="tx1"/>
                  </a:solidFill>
                  <a:latin typeface="+mj-lt"/>
                </a:rPr>
                <a:t>Azure Data Lake</a:t>
              </a:r>
            </a:p>
            <a:p>
              <a:pPr algn="ctr" defTabSz="777000">
                <a:defRPr/>
              </a:pPr>
              <a:r>
                <a:rPr lang="en-US" sz="2379" b="1" kern="0">
                  <a:solidFill>
                    <a:schemeClr val="tx1"/>
                  </a:solidFill>
                  <a:latin typeface="+mj-lt"/>
                </a:rPr>
                <a:t>Analytics</a:t>
              </a:r>
            </a:p>
          </p:txBody>
        </p:sp>
        <p:sp>
          <p:nvSpPr>
            <p:cNvPr id="20" name="Rectangle 19"/>
            <p:cNvSpPr/>
            <p:nvPr/>
          </p:nvSpPr>
          <p:spPr>
            <a:xfrm>
              <a:off x="8058285" y="4441802"/>
              <a:ext cx="2331177" cy="35160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777000">
                <a:defRPr/>
              </a:pPr>
              <a:r>
                <a:rPr lang="en-US" sz="1600" kern="0">
                  <a:solidFill>
                    <a:schemeClr val="tx1"/>
                  </a:solidFill>
                  <a:latin typeface="+mj-lt"/>
                </a:rPr>
                <a:t>Big Data as a Service</a:t>
              </a:r>
            </a:p>
          </p:txBody>
        </p:sp>
        <p:pic>
          <p:nvPicPr>
            <p:cNvPr id="12" name="Graphic 11">
              <a:extLst>
                <a:ext uri="{FF2B5EF4-FFF2-40B4-BE49-F238E27FC236}">
                  <a16:creationId xmlns:a16="http://schemas.microsoft.com/office/drawing/2014/main" id="{0F9ED1CA-BC9F-410E-B9FA-A619D472682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810525" y="2961222"/>
              <a:ext cx="1002101" cy="1002101"/>
            </a:xfrm>
            <a:prstGeom prst="rect">
              <a:avLst/>
            </a:prstGeom>
          </p:spPr>
        </p:pic>
      </p:grpSp>
      <p:pic>
        <p:nvPicPr>
          <p:cNvPr id="24" name="Graphic 23">
            <a:extLst>
              <a:ext uri="{FF2B5EF4-FFF2-40B4-BE49-F238E27FC236}">
                <a16:creationId xmlns:a16="http://schemas.microsoft.com/office/drawing/2014/main" id="{FB6555E5-69CF-4EE9-ACE3-D4847B1413E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479705" y="5628366"/>
            <a:ext cx="665842" cy="665842"/>
          </a:xfrm>
          <a:prstGeom prst="rect">
            <a:avLst/>
          </a:prstGeom>
        </p:spPr>
      </p:pic>
      <p:pic>
        <p:nvPicPr>
          <p:cNvPr id="30" name="Picture 29">
            <a:extLst>
              <a:ext uri="{FF2B5EF4-FFF2-40B4-BE49-F238E27FC236}">
                <a16:creationId xmlns:a16="http://schemas.microsoft.com/office/drawing/2014/main" id="{B6ADE3B7-F40D-4825-A97B-5CB1C5FAB7AC}"/>
              </a:ext>
            </a:extLst>
          </p:cNvPr>
          <p:cNvPicPr>
            <a:picLocks noChangeAspect="1"/>
          </p:cNvPicPr>
          <p:nvPr/>
        </p:nvPicPr>
        <p:blipFill>
          <a:blip r:embed="rId7"/>
          <a:stretch>
            <a:fillRect/>
          </a:stretch>
        </p:blipFill>
        <p:spPr>
          <a:xfrm>
            <a:off x="2704850" y="2664948"/>
            <a:ext cx="838219" cy="838219"/>
          </a:xfrm>
          <a:prstGeom prst="rect">
            <a:avLst/>
          </a:prstGeom>
        </p:spPr>
      </p:pic>
      <p:pic>
        <p:nvPicPr>
          <p:cNvPr id="39" name="Picture 38" descr="A picture containing thing, object&#10;&#10;Description generated with very high confidence">
            <a:extLst>
              <a:ext uri="{FF2B5EF4-FFF2-40B4-BE49-F238E27FC236}">
                <a16:creationId xmlns:a16="http://schemas.microsoft.com/office/drawing/2014/main" id="{18FE3C4A-CB9F-49F2-BA53-4CF0E776CE0A}"/>
              </a:ext>
            </a:extLst>
          </p:cNvPr>
          <p:cNvPicPr>
            <a:picLocks noChangeAspect="1"/>
          </p:cNvPicPr>
          <p:nvPr/>
        </p:nvPicPr>
        <p:blipFill rotWithShape="1">
          <a:blip r:embed="rId8"/>
          <a:srcRect l="23964" t="21105" r="24439" b="21147"/>
          <a:stretch/>
        </p:blipFill>
        <p:spPr>
          <a:xfrm>
            <a:off x="3123959" y="3017730"/>
            <a:ext cx="588585" cy="461130"/>
          </a:xfrm>
          <a:prstGeom prst="rect">
            <a:avLst/>
          </a:prstGeom>
        </p:spPr>
      </p:pic>
    </p:spTree>
    <p:extLst>
      <p:ext uri="{BB962C8B-B14F-4D97-AF65-F5344CB8AC3E}">
        <p14:creationId xmlns:p14="http://schemas.microsoft.com/office/powerpoint/2010/main" val="3149190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53FE79-FBA1-4056-9CD9-60D97B153B15}"/>
              </a:ext>
            </a:extLst>
          </p:cNvPr>
          <p:cNvSpPr>
            <a:spLocks noGrp="1"/>
          </p:cNvSpPr>
          <p:nvPr>
            <p:ph type="title" idx="4294967295"/>
          </p:nvPr>
        </p:nvSpPr>
        <p:spPr>
          <a:xfrm>
            <a:off x="2024652" y="258250"/>
            <a:ext cx="8401612" cy="693761"/>
          </a:xfrm>
        </p:spPr>
        <p:txBody>
          <a:bodyPr/>
          <a:lstStyle/>
          <a:p>
            <a:r>
              <a:rPr lang="en-US" sz="4488"/>
              <a:t>Azure Relational Database Platform</a:t>
            </a:r>
            <a:endParaRPr lang="en-US"/>
          </a:p>
        </p:txBody>
      </p:sp>
      <p:pic>
        <p:nvPicPr>
          <p:cNvPr id="3" name="Picture 2">
            <a:extLst>
              <a:ext uri="{FF2B5EF4-FFF2-40B4-BE49-F238E27FC236}">
                <a16:creationId xmlns:a16="http://schemas.microsoft.com/office/drawing/2014/main" id="{FA87409B-889C-4FFF-9F53-8AC96968E81D}"/>
              </a:ext>
            </a:extLst>
          </p:cNvPr>
          <p:cNvPicPr>
            <a:picLocks noChangeAspect="1"/>
          </p:cNvPicPr>
          <p:nvPr/>
        </p:nvPicPr>
        <p:blipFill rotWithShape="1">
          <a:blip r:embed="rId3"/>
          <a:srcRect r="3097"/>
          <a:stretch/>
        </p:blipFill>
        <p:spPr>
          <a:xfrm>
            <a:off x="85661" y="1216296"/>
            <a:ext cx="12189789" cy="5370636"/>
          </a:xfrm>
          <a:prstGeom prst="rect">
            <a:avLst/>
          </a:prstGeom>
        </p:spPr>
      </p:pic>
      <p:grpSp>
        <p:nvGrpSpPr>
          <p:cNvPr id="4" name="Group 3">
            <a:extLst>
              <a:ext uri="{FF2B5EF4-FFF2-40B4-BE49-F238E27FC236}">
                <a16:creationId xmlns:a16="http://schemas.microsoft.com/office/drawing/2014/main" id="{2553EAA8-62C2-494A-B168-F0B62D6C93F6}"/>
              </a:ext>
            </a:extLst>
          </p:cNvPr>
          <p:cNvGrpSpPr/>
          <p:nvPr/>
        </p:nvGrpSpPr>
        <p:grpSpPr>
          <a:xfrm>
            <a:off x="7087831" y="1274178"/>
            <a:ext cx="4580016" cy="1193923"/>
            <a:chOff x="6948620" y="1249308"/>
            <a:chExt cx="4490619" cy="1170619"/>
          </a:xfrm>
        </p:grpSpPr>
        <p:sp>
          <p:nvSpPr>
            <p:cNvPr id="6" name="Rectangle: Rounded Corners 5">
              <a:extLst>
                <a:ext uri="{FF2B5EF4-FFF2-40B4-BE49-F238E27FC236}">
                  <a16:creationId xmlns:a16="http://schemas.microsoft.com/office/drawing/2014/main" id="{E751DCF4-0AA0-44CE-8A06-3DF47E24A9EE}"/>
                </a:ext>
              </a:extLst>
            </p:cNvPr>
            <p:cNvSpPr/>
            <p:nvPr/>
          </p:nvSpPr>
          <p:spPr bwMode="auto">
            <a:xfrm>
              <a:off x="7721603" y="1366982"/>
              <a:ext cx="794327" cy="1052945"/>
            </a:xfrm>
            <a:prstGeom prst="roundRect">
              <a:avLst/>
            </a:prstGeom>
            <a:noFill/>
            <a:ln w="38100">
              <a:solidFill>
                <a:srgbClr val="FF33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solidFill>
                  <a:srgbClr val="00B050"/>
                </a:solidFill>
                <a:ea typeface="Segoe UI" pitchFamily="34" charset="0"/>
                <a:cs typeface="Segoe UI" pitchFamily="34" charset="0"/>
              </a:endParaRPr>
            </a:p>
          </p:txBody>
        </p:sp>
        <p:sp>
          <p:nvSpPr>
            <p:cNvPr id="7" name="Rectangle: Rounded Corners 6">
              <a:extLst>
                <a:ext uri="{FF2B5EF4-FFF2-40B4-BE49-F238E27FC236}">
                  <a16:creationId xmlns:a16="http://schemas.microsoft.com/office/drawing/2014/main" id="{07B541D7-52E0-4173-AD19-0933FCA73852}"/>
                </a:ext>
              </a:extLst>
            </p:cNvPr>
            <p:cNvSpPr/>
            <p:nvPr/>
          </p:nvSpPr>
          <p:spPr bwMode="auto">
            <a:xfrm>
              <a:off x="10644912" y="1366982"/>
              <a:ext cx="794327" cy="1052945"/>
            </a:xfrm>
            <a:prstGeom prst="roundRect">
              <a:avLst/>
            </a:prstGeom>
            <a:noFill/>
            <a:ln w="38100">
              <a:solidFill>
                <a:srgbClr val="FF33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solidFill>
                  <a:srgbClr val="00B050"/>
                </a:solidFill>
                <a:ea typeface="Segoe UI" pitchFamily="34" charset="0"/>
                <a:cs typeface="Segoe UI" pitchFamily="34" charset="0"/>
              </a:endParaRPr>
            </a:p>
          </p:txBody>
        </p:sp>
        <p:sp>
          <p:nvSpPr>
            <p:cNvPr id="9" name="TextBox 8">
              <a:extLst>
                <a:ext uri="{FF2B5EF4-FFF2-40B4-BE49-F238E27FC236}">
                  <a16:creationId xmlns:a16="http://schemas.microsoft.com/office/drawing/2014/main" id="{85ED5075-2442-46C9-95B2-7AA6C2B6C5DC}"/>
                </a:ext>
              </a:extLst>
            </p:cNvPr>
            <p:cNvSpPr txBox="1"/>
            <p:nvPr/>
          </p:nvSpPr>
          <p:spPr>
            <a:xfrm>
              <a:off x="6948620" y="1249308"/>
              <a:ext cx="928139" cy="521489"/>
            </a:xfrm>
            <a:prstGeom prst="rect">
              <a:avLst/>
            </a:prstGeom>
            <a:noFill/>
            <a:ln>
              <a:noFill/>
            </a:ln>
          </p:spPr>
          <p:txBody>
            <a:bodyPr wrap="none" lIns="186521" tIns="149217" rIns="186521" bIns="149217" rtlCol="0">
              <a:spAutoFit/>
            </a:bodyPr>
            <a:lstStyle/>
            <a:p>
              <a:pPr>
                <a:lnSpc>
                  <a:spcPct val="90000"/>
                </a:lnSpc>
                <a:spcAft>
                  <a:spcPts val="612"/>
                </a:spcAft>
              </a:pPr>
              <a:r>
                <a:rPr lang="en-US" sz="1632" b="1">
                  <a:solidFill>
                    <a:srgbClr val="FF0000"/>
                  </a:solidFill>
                </a:rPr>
                <a:t>NEW!</a:t>
              </a:r>
            </a:p>
          </p:txBody>
        </p:sp>
        <p:sp>
          <p:nvSpPr>
            <p:cNvPr id="10" name="TextBox 9">
              <a:extLst>
                <a:ext uri="{FF2B5EF4-FFF2-40B4-BE49-F238E27FC236}">
                  <a16:creationId xmlns:a16="http://schemas.microsoft.com/office/drawing/2014/main" id="{6F063B26-5BFF-40C6-9DC3-460B7B934F29}"/>
                </a:ext>
              </a:extLst>
            </p:cNvPr>
            <p:cNvSpPr txBox="1"/>
            <p:nvPr/>
          </p:nvSpPr>
          <p:spPr>
            <a:xfrm>
              <a:off x="9787316" y="1249308"/>
              <a:ext cx="928139" cy="521489"/>
            </a:xfrm>
            <a:prstGeom prst="rect">
              <a:avLst/>
            </a:prstGeom>
            <a:noFill/>
            <a:ln>
              <a:noFill/>
            </a:ln>
          </p:spPr>
          <p:txBody>
            <a:bodyPr wrap="none" lIns="186521" tIns="149217" rIns="186521" bIns="149217" rtlCol="0">
              <a:spAutoFit/>
            </a:bodyPr>
            <a:lstStyle/>
            <a:p>
              <a:pPr>
                <a:lnSpc>
                  <a:spcPct val="90000"/>
                </a:lnSpc>
                <a:spcAft>
                  <a:spcPts val="612"/>
                </a:spcAft>
              </a:pPr>
              <a:r>
                <a:rPr lang="en-US" sz="1632" b="1">
                  <a:solidFill>
                    <a:srgbClr val="FF0000"/>
                  </a:solidFill>
                </a:rPr>
                <a:t>NEW!</a:t>
              </a:r>
            </a:p>
          </p:txBody>
        </p:sp>
      </p:grpSp>
      <p:sp>
        <p:nvSpPr>
          <p:cNvPr id="5" name="TextBox 4">
            <a:extLst>
              <a:ext uri="{FF2B5EF4-FFF2-40B4-BE49-F238E27FC236}">
                <a16:creationId xmlns:a16="http://schemas.microsoft.com/office/drawing/2014/main" id="{DAE1259B-3398-47BF-AE20-87CDFDD27285}"/>
              </a:ext>
            </a:extLst>
          </p:cNvPr>
          <p:cNvSpPr txBox="1"/>
          <p:nvPr/>
        </p:nvSpPr>
        <p:spPr>
          <a:xfrm>
            <a:off x="7912949" y="2352689"/>
            <a:ext cx="971140" cy="474256"/>
          </a:xfrm>
          <a:prstGeom prst="rect">
            <a:avLst/>
          </a:prstGeom>
          <a:noFill/>
        </p:spPr>
        <p:txBody>
          <a:bodyPr wrap="none" lIns="186521" tIns="149217" rIns="186521" bIns="149217" rtlCol="0">
            <a:spAutoFit/>
          </a:bodyPr>
          <a:lstStyle/>
          <a:p>
            <a:pPr>
              <a:lnSpc>
                <a:spcPct val="90000"/>
              </a:lnSpc>
              <a:spcAft>
                <a:spcPts val="612"/>
              </a:spcAft>
            </a:pPr>
            <a:r>
              <a:rPr lang="en-US" sz="1224" b="1">
                <a:solidFill>
                  <a:srgbClr val="00B050"/>
                </a:solidFill>
              </a:rPr>
              <a:t>Preview</a:t>
            </a:r>
          </a:p>
        </p:txBody>
      </p:sp>
      <p:sp>
        <p:nvSpPr>
          <p:cNvPr id="11" name="TextBox 10">
            <a:extLst>
              <a:ext uri="{FF2B5EF4-FFF2-40B4-BE49-F238E27FC236}">
                <a16:creationId xmlns:a16="http://schemas.microsoft.com/office/drawing/2014/main" id="{D34FBE44-29D1-47DF-AC98-BB29F0E54D28}"/>
              </a:ext>
            </a:extLst>
          </p:cNvPr>
          <p:cNvSpPr txBox="1"/>
          <p:nvPr/>
        </p:nvSpPr>
        <p:spPr>
          <a:xfrm>
            <a:off x="10816345" y="2352690"/>
            <a:ext cx="971140" cy="474256"/>
          </a:xfrm>
          <a:prstGeom prst="rect">
            <a:avLst/>
          </a:prstGeom>
          <a:noFill/>
        </p:spPr>
        <p:txBody>
          <a:bodyPr wrap="none" lIns="186521" tIns="149217" rIns="186521" bIns="149217" rtlCol="0">
            <a:spAutoFit/>
          </a:bodyPr>
          <a:lstStyle/>
          <a:p>
            <a:pPr>
              <a:lnSpc>
                <a:spcPct val="90000"/>
              </a:lnSpc>
              <a:spcAft>
                <a:spcPts val="612"/>
              </a:spcAft>
            </a:pPr>
            <a:r>
              <a:rPr lang="en-US" sz="1224" b="1">
                <a:solidFill>
                  <a:srgbClr val="00B050"/>
                </a:solidFill>
              </a:rPr>
              <a:t>Preview</a:t>
            </a:r>
          </a:p>
        </p:txBody>
      </p:sp>
    </p:spTree>
    <p:extLst>
      <p:ext uri="{BB962C8B-B14F-4D97-AF65-F5344CB8AC3E}">
        <p14:creationId xmlns:p14="http://schemas.microsoft.com/office/powerpoint/2010/main" val="1715952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100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hlinkClick r:id="rId3"/>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2" y="-1"/>
            <a:ext cx="12434711" cy="6994525"/>
          </a:xfrm>
          <a:prstGeom prst="rect">
            <a:avLst/>
          </a:prstGeom>
        </p:spPr>
      </p:pic>
      <p:sp>
        <p:nvSpPr>
          <p:cNvPr id="4" name="Rectangle 22"/>
          <p:cNvSpPr>
            <a:spLocks noChangeArrowheads="1"/>
          </p:cNvSpPr>
          <p:nvPr/>
        </p:nvSpPr>
        <p:spPr bwMode="auto">
          <a:xfrm>
            <a:off x="2879549" y="147434"/>
            <a:ext cx="6248644" cy="990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defTabSz="1165717" fontAlgn="base">
              <a:spcBef>
                <a:spcPct val="0"/>
              </a:spcBef>
              <a:spcAft>
                <a:spcPct val="0"/>
              </a:spcAft>
            </a:pPr>
            <a:r>
              <a:rPr lang="en-US" sz="6311" kern="0">
                <a:solidFill>
                  <a:srgbClr val="FFFFFF"/>
                </a:solidFill>
                <a:latin typeface="Segoe UI Light" panose="020B0502040204020203" pitchFamily="34" charset="0"/>
                <a:cs typeface="Segoe UI Light" panose="020B0502040204020203" pitchFamily="34" charset="0"/>
              </a:rPr>
              <a:t>Azure Cosmos DB</a:t>
            </a:r>
          </a:p>
        </p:txBody>
      </p:sp>
      <p:sp>
        <p:nvSpPr>
          <p:cNvPr id="5" name="TextBox 4"/>
          <p:cNvSpPr txBox="1"/>
          <p:nvPr/>
        </p:nvSpPr>
        <p:spPr>
          <a:xfrm>
            <a:off x="1934328" y="1046705"/>
            <a:ext cx="8040861" cy="454376"/>
          </a:xfrm>
          <a:prstGeom prst="rect">
            <a:avLst/>
          </a:prstGeom>
          <a:noFill/>
        </p:spPr>
        <p:txBody>
          <a:bodyPr wrap="square" rtlCol="0">
            <a:spAutoFit/>
          </a:bodyPr>
          <a:lstStyle/>
          <a:p>
            <a:pPr algn="ctr" defTabSz="1165717"/>
            <a:r>
              <a:rPr lang="en-US" sz="2295" kern="0">
                <a:solidFill>
                  <a:srgbClr val="6DC2E9">
                    <a:lumMod val="60000"/>
                    <a:lumOff val="40000"/>
                  </a:srgbClr>
                </a:solidFill>
                <a:latin typeface="Segoe UI Light" panose="020B0502040204020203" pitchFamily="34" charset="0"/>
                <a:cs typeface="Segoe UI Light" panose="020B0502040204020203" pitchFamily="34" charset="0"/>
              </a:rPr>
              <a:t>The first globally distributed, multi-model database service</a:t>
            </a:r>
          </a:p>
        </p:txBody>
      </p:sp>
      <p:sp>
        <p:nvSpPr>
          <p:cNvPr id="7" name="Title 1">
            <a:extLst>
              <a:ext uri="{FF2B5EF4-FFF2-40B4-BE49-F238E27FC236}">
                <a16:creationId xmlns:a16="http://schemas.microsoft.com/office/drawing/2014/main" id="{6634A938-ED46-4494-B958-D2C9618992BA}"/>
              </a:ext>
            </a:extLst>
          </p:cNvPr>
          <p:cNvSpPr txBox="1">
            <a:spLocks/>
          </p:cNvSpPr>
          <p:nvPr/>
        </p:nvSpPr>
        <p:spPr>
          <a:xfrm rot="2297231">
            <a:off x="8549127" y="394221"/>
            <a:ext cx="5538332" cy="929097"/>
          </a:xfrm>
          <a:prstGeom prst="rect">
            <a:avLst/>
          </a:prstGeom>
          <a:solidFill>
            <a:srgbClr val="92D050"/>
          </a:solidFill>
          <a:effectLst>
            <a:outerShdw blurRad="190500" algn="ctr" rotWithShape="0">
              <a:prstClr val="black">
                <a:alpha val="40000"/>
              </a:prstClr>
            </a:outerShdw>
          </a:effectLst>
        </p:spPr>
        <p:txBody>
          <a:bodyPr wrap="square" tIns="91427" bIns="91427" anchor="ctr" anchorCtr="0">
            <a:noAutofit/>
          </a:bodyPr>
          <a:lstStyle>
            <a:lvl1pPr algn="l" defTabSz="932742" rtl="0" eaLnBrk="1" latinLnBrk="0" hangingPunct="1">
              <a:lnSpc>
                <a:spcPct val="90000"/>
              </a:lnSpc>
              <a:spcBef>
                <a:spcPct val="0"/>
              </a:spcBef>
              <a:buNone/>
              <a:defRPr lang="en-US" sz="6000" b="0" kern="1200" cap="none" spc="-100" baseline="0">
                <a:ln w="3175">
                  <a:noFill/>
                </a:ln>
                <a:gradFill>
                  <a:gsLst>
                    <a:gs pos="0">
                      <a:schemeClr val="tx1"/>
                    </a:gs>
                    <a:gs pos="100000">
                      <a:schemeClr val="tx1"/>
                    </a:gs>
                  </a:gsLst>
                  <a:lin ang="5400000" scaled="0"/>
                </a:gradFill>
                <a:effectLst/>
                <a:latin typeface="+mj-lt"/>
                <a:ea typeface="+mn-ea"/>
                <a:cs typeface="Segoe UI" pitchFamily="34" charset="0"/>
              </a:defRPr>
            </a:lvl1pPr>
          </a:lstStyle>
          <a:p>
            <a:pPr algn="ctr" defTabSz="932563">
              <a:defRPr/>
            </a:pPr>
            <a:r>
              <a:rPr lang="en-US" sz="2856">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Announcing </a:t>
            </a:r>
          </a:p>
        </p:txBody>
      </p:sp>
      <p:sp>
        <p:nvSpPr>
          <p:cNvPr id="8" name="Rectangle 7">
            <a:extLst>
              <a:ext uri="{FF2B5EF4-FFF2-40B4-BE49-F238E27FC236}">
                <a16:creationId xmlns:a16="http://schemas.microsoft.com/office/drawing/2014/main" id="{0B6B05EB-ECAF-4577-8E9E-5BD721A62C13}"/>
              </a:ext>
            </a:extLst>
          </p:cNvPr>
          <p:cNvSpPr/>
          <p:nvPr/>
        </p:nvSpPr>
        <p:spPr bwMode="auto">
          <a:xfrm>
            <a:off x="6276975" y="5727642"/>
            <a:ext cx="2881336" cy="598300"/>
          </a:xfrm>
          <a:prstGeom prst="rect">
            <a:avLst/>
          </a:prstGeom>
          <a:noFill/>
          <a:ln w="12700" cap="flat" cmpd="sng" algn="ctr">
            <a:noFill/>
            <a:prstDash val="dash"/>
            <a:headEnd type="none" w="med" len="med"/>
            <a:tailEnd type="none" w="med" len="med"/>
          </a:ln>
          <a:effectLst/>
        </p:spPr>
        <p:txBody>
          <a:bodyPr rot="0" spcFirstLastPara="0" vert="horz" wrap="square" lIns="142635" tIns="186494" rIns="95090" bIns="142635"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50752">
              <a:defRPr/>
            </a:pPr>
            <a:r>
              <a:rPr lang="en-US" sz="1632" kern="0" spc="306">
                <a:solidFill>
                  <a:srgbClr val="FFFFFF"/>
                </a:solidFill>
                <a:cs typeface="Segoe UI Semibold" panose="020B0702040204020203" pitchFamily="34" charset="0"/>
              </a:rPr>
              <a:t>SCALE TO </a:t>
            </a:r>
            <a:br>
              <a:rPr lang="en-US" sz="1632" kern="0" spc="306">
                <a:solidFill>
                  <a:srgbClr val="FFFFFF"/>
                </a:solidFill>
                <a:cs typeface="Segoe UI Semibold" panose="020B0702040204020203" pitchFamily="34" charset="0"/>
              </a:rPr>
            </a:br>
            <a:r>
              <a:rPr lang="en-US" sz="1632" kern="0" spc="306">
                <a:solidFill>
                  <a:srgbClr val="FFFFFF"/>
                </a:solidFill>
                <a:cs typeface="Segoe UI Semibold" panose="020B0702040204020203" pitchFamily="34" charset="0"/>
              </a:rPr>
              <a:t>ANY NEED</a:t>
            </a:r>
          </a:p>
        </p:txBody>
      </p:sp>
      <p:sp>
        <p:nvSpPr>
          <p:cNvPr id="9" name="Rectangle 8">
            <a:extLst>
              <a:ext uri="{FF2B5EF4-FFF2-40B4-BE49-F238E27FC236}">
                <a16:creationId xmlns:a16="http://schemas.microsoft.com/office/drawing/2014/main" id="{0F34E621-96DE-4584-9A87-BE01105B798E}"/>
              </a:ext>
            </a:extLst>
          </p:cNvPr>
          <p:cNvSpPr/>
          <p:nvPr/>
        </p:nvSpPr>
        <p:spPr bwMode="auto">
          <a:xfrm>
            <a:off x="8998905" y="5716778"/>
            <a:ext cx="2881336" cy="598300"/>
          </a:xfrm>
          <a:prstGeom prst="rect">
            <a:avLst/>
          </a:prstGeom>
          <a:noFill/>
          <a:ln w="12700" cap="flat" cmpd="sng" algn="ctr">
            <a:noFill/>
            <a:prstDash val="dash"/>
            <a:headEnd type="none" w="med" len="med"/>
            <a:tailEnd type="none" w="med" len="med"/>
          </a:ln>
          <a:effectLst/>
        </p:spPr>
        <p:txBody>
          <a:bodyPr rot="0" spcFirstLastPara="0" vert="horz" wrap="square" lIns="142635" tIns="186494" rIns="95090" bIns="142635"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50752">
              <a:defRPr/>
            </a:pPr>
            <a:r>
              <a:rPr lang="en-US" sz="1632" kern="0" spc="306">
                <a:solidFill>
                  <a:srgbClr val="FFFFFF"/>
                </a:solidFill>
                <a:cs typeface="Segoe UI Semibold" panose="020B0702040204020203" pitchFamily="34" charset="0"/>
              </a:rPr>
              <a:t>COMPREHENSIVE SLAS</a:t>
            </a:r>
          </a:p>
        </p:txBody>
      </p:sp>
      <p:sp>
        <p:nvSpPr>
          <p:cNvPr id="10" name="Rectangle 9">
            <a:extLst>
              <a:ext uri="{FF2B5EF4-FFF2-40B4-BE49-F238E27FC236}">
                <a16:creationId xmlns:a16="http://schemas.microsoft.com/office/drawing/2014/main" id="{FD66F0FA-A288-4FD1-BB58-3BB5F04636EC}"/>
              </a:ext>
            </a:extLst>
          </p:cNvPr>
          <p:cNvSpPr/>
          <p:nvPr/>
        </p:nvSpPr>
        <p:spPr bwMode="auto">
          <a:xfrm>
            <a:off x="1035688" y="5716778"/>
            <a:ext cx="2881336" cy="598300"/>
          </a:xfrm>
          <a:prstGeom prst="rect">
            <a:avLst/>
          </a:prstGeom>
          <a:noFill/>
          <a:ln w="12700" cap="flat" cmpd="sng" algn="ctr">
            <a:noFill/>
            <a:prstDash val="dash"/>
            <a:headEnd type="none" w="med" len="med"/>
            <a:tailEnd type="none" w="med" len="med"/>
          </a:ln>
          <a:effectLst/>
        </p:spPr>
        <p:txBody>
          <a:bodyPr rot="0" spcFirstLastPara="0" vert="horz" wrap="square" lIns="142635" tIns="186494" rIns="95090" bIns="142635"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50752">
              <a:defRPr/>
            </a:pPr>
            <a:r>
              <a:rPr lang="en-US" sz="1632" kern="0" spc="306">
                <a:solidFill>
                  <a:srgbClr val="FFFFFF"/>
                </a:solidFill>
                <a:cs typeface="Segoe UI Semibold" panose="020B0702040204020203" pitchFamily="34" charset="0"/>
              </a:rPr>
              <a:t>GEO-</a:t>
            </a:r>
            <a:br>
              <a:rPr lang="en-US" sz="1632" kern="0" spc="306">
                <a:solidFill>
                  <a:srgbClr val="FFFFFF"/>
                </a:solidFill>
                <a:cs typeface="Segoe UI Semibold" panose="020B0702040204020203" pitchFamily="34" charset="0"/>
              </a:rPr>
            </a:br>
            <a:r>
              <a:rPr lang="en-US" sz="1632" kern="0" spc="306">
                <a:solidFill>
                  <a:srgbClr val="FFFFFF"/>
                </a:solidFill>
                <a:cs typeface="Segoe UI Semibold" panose="020B0702040204020203" pitchFamily="34" charset="0"/>
              </a:rPr>
              <a:t>DISTRIBUTED</a:t>
            </a:r>
          </a:p>
        </p:txBody>
      </p:sp>
      <p:sp>
        <p:nvSpPr>
          <p:cNvPr id="11" name="Rectangle 10">
            <a:extLst>
              <a:ext uri="{FF2B5EF4-FFF2-40B4-BE49-F238E27FC236}">
                <a16:creationId xmlns:a16="http://schemas.microsoft.com/office/drawing/2014/main" id="{2BB78508-0255-46BC-B906-C51A0D653E5D}"/>
              </a:ext>
            </a:extLst>
          </p:cNvPr>
          <p:cNvSpPr/>
          <p:nvPr/>
        </p:nvSpPr>
        <p:spPr bwMode="auto">
          <a:xfrm>
            <a:off x="3711390" y="5727642"/>
            <a:ext cx="2881336" cy="598300"/>
          </a:xfrm>
          <a:prstGeom prst="rect">
            <a:avLst/>
          </a:prstGeom>
          <a:noFill/>
          <a:ln w="6350" cap="flat" cmpd="sng" algn="ctr">
            <a:noFill/>
            <a:prstDash val="dash"/>
            <a:headEnd type="none" w="med" len="med"/>
            <a:tailEnd type="none" w="med" len="med"/>
          </a:ln>
          <a:effectLst/>
        </p:spPr>
        <p:txBody>
          <a:bodyPr rot="0" spcFirstLastPara="0" vert="horz" wrap="square" lIns="142635" tIns="186494" rIns="95090" bIns="142635"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50752">
              <a:defRPr/>
            </a:pPr>
            <a:r>
              <a:rPr lang="en-US" sz="1632" kern="0" spc="306">
                <a:solidFill>
                  <a:srgbClr val="FFFFFF"/>
                </a:solidFill>
                <a:cs typeface="Segoe UI Semibold" panose="020B0702040204020203" pitchFamily="34" charset="0"/>
              </a:rPr>
              <a:t>MULTI MODEL, MULTI API</a:t>
            </a:r>
          </a:p>
        </p:txBody>
      </p:sp>
      <p:pic>
        <p:nvPicPr>
          <p:cNvPr id="12" name="Graphic 40">
            <a:hlinkClick r:id="rId5"/>
            <a:extLst>
              <a:ext uri="{FF2B5EF4-FFF2-40B4-BE49-F238E27FC236}">
                <a16:creationId xmlns:a16="http://schemas.microsoft.com/office/drawing/2014/main" id="{C04C3A58-74FE-4C8A-A791-AD45A2316FB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730022" y="4008786"/>
            <a:ext cx="1419101" cy="1419101"/>
          </a:xfrm>
          <a:prstGeom prst="rect">
            <a:avLst/>
          </a:prstGeom>
        </p:spPr>
      </p:pic>
      <p:pic>
        <p:nvPicPr>
          <p:cNvPr id="13" name="Graphic 42">
            <a:extLst>
              <a:ext uri="{FF2B5EF4-FFF2-40B4-BE49-F238E27FC236}">
                <a16:creationId xmlns:a16="http://schemas.microsoft.com/office/drawing/2014/main" id="{47C81851-4884-4CB1-9C51-364858B6F63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752517" y="4003547"/>
            <a:ext cx="1419101" cy="1419101"/>
          </a:xfrm>
          <a:prstGeom prst="rect">
            <a:avLst/>
          </a:prstGeom>
        </p:spPr>
      </p:pic>
      <p:pic>
        <p:nvPicPr>
          <p:cNvPr id="14" name="Graphic 52">
            <a:extLst>
              <a:ext uri="{FF2B5EF4-FFF2-40B4-BE49-F238E27FC236}">
                <a16:creationId xmlns:a16="http://schemas.microsoft.com/office/drawing/2014/main" id="{2D4B4D73-1A73-4089-A54F-2B79B33F51B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084860" y="4002366"/>
            <a:ext cx="1762203" cy="1420283"/>
          </a:xfrm>
          <a:prstGeom prst="rect">
            <a:avLst/>
          </a:prstGeom>
        </p:spPr>
      </p:pic>
      <p:pic>
        <p:nvPicPr>
          <p:cNvPr id="15" name="Graphic 53">
            <a:extLst>
              <a:ext uri="{FF2B5EF4-FFF2-40B4-BE49-F238E27FC236}">
                <a16:creationId xmlns:a16="http://schemas.microsoft.com/office/drawing/2014/main" id="{B4AB16F4-FC89-4376-AE31-07C143252A0E}"/>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955988" y="3984176"/>
            <a:ext cx="1419101" cy="1419101"/>
          </a:xfrm>
          <a:prstGeom prst="rect">
            <a:avLst/>
          </a:prstGeom>
        </p:spPr>
      </p:pic>
      <p:pic>
        <p:nvPicPr>
          <p:cNvPr id="16" name="Picture 15">
            <a:extLst>
              <a:ext uri="{FF2B5EF4-FFF2-40B4-BE49-F238E27FC236}">
                <a16:creationId xmlns:a16="http://schemas.microsoft.com/office/drawing/2014/main" id="{A8D23BE8-C805-4AA4-BDDE-C4F1EC647E0A}"/>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171372" y="171429"/>
            <a:ext cx="1162291" cy="1162291"/>
          </a:xfrm>
          <a:prstGeom prst="rect">
            <a:avLst/>
          </a:prstGeom>
        </p:spPr>
      </p:pic>
    </p:spTree>
    <p:extLst>
      <p:ext uri="{BB962C8B-B14F-4D97-AF65-F5344CB8AC3E}">
        <p14:creationId xmlns:p14="http://schemas.microsoft.com/office/powerpoint/2010/main" val="131205361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bg>
      <p:bgPr>
        <a:solidFill>
          <a:srgbClr val="00827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C27AA81-749F-4958-A2A3-ECCD9C3980B4}"/>
              </a:ext>
            </a:extLst>
          </p:cNvPr>
          <p:cNvSpPr>
            <a:spLocks noGrp="1"/>
          </p:cNvSpPr>
          <p:nvPr>
            <p:ph type="title"/>
          </p:nvPr>
        </p:nvSpPr>
        <p:spPr/>
        <p:txBody>
          <a:bodyPr/>
          <a:lstStyle/>
          <a:p>
            <a:r>
              <a:rPr lang="en-GB" dirty="0"/>
              <a:t>Lab 4b: Logic Apps</a:t>
            </a:r>
          </a:p>
        </p:txBody>
      </p:sp>
      <p:sp>
        <p:nvSpPr>
          <p:cNvPr id="39" name="Content Placeholder 2">
            <a:extLst>
              <a:ext uri="{FF2B5EF4-FFF2-40B4-BE49-F238E27FC236}">
                <a16:creationId xmlns:a16="http://schemas.microsoft.com/office/drawing/2014/main" id="{EE31190F-6E11-4B97-B80B-566517E06820}"/>
              </a:ext>
            </a:extLst>
          </p:cNvPr>
          <p:cNvSpPr txBox="1">
            <a:spLocks/>
          </p:cNvSpPr>
          <p:nvPr/>
        </p:nvSpPr>
        <p:spPr>
          <a:xfrm>
            <a:off x="1629917" y="1552605"/>
            <a:ext cx="8101912" cy="1034129"/>
          </a:xfrm>
          <a:prstGeom prst="rect">
            <a:avLst/>
          </a:prstGeom>
          <a:noFill/>
        </p:spPr>
        <p:txBody>
          <a:bodyPr vert="horz" wrap="square" lIns="182880" tIns="146304" rIns="182880" bIns="146304"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marR="0" lvl="0" indent="-342900" algn="l" defTabSz="932503" rtl="0" eaLnBrk="1" fontAlgn="auto" latinLnBrk="0" hangingPunct="1">
              <a:lnSpc>
                <a:spcPct val="100000"/>
              </a:lnSpc>
              <a:spcBef>
                <a:spcPts val="0"/>
              </a:spcBef>
              <a:spcAft>
                <a:spcPts val="1200"/>
              </a:spcAft>
              <a:buClr>
                <a:srgbClr val="FFFFFF"/>
              </a:buClr>
              <a:buSzPct val="90000"/>
              <a:buFont typeface="Wingdings" panose="05000000000000000000" pitchFamily="2" charset="2"/>
              <a:buChar char="§"/>
              <a:tabLst/>
              <a:defRPr/>
            </a:pPr>
            <a:r>
              <a:rPr kumimoji="0" lang="en-US" sz="2400" b="0" i="0" u="none" strike="noStrike" kern="1200" cap="none" spc="0" normalizeH="0" baseline="0" noProof="0" dirty="0" err="1">
                <a:ln>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Finalise</a:t>
            </a:r>
            <a:r>
              <a:rPr kumimoji="0" lang="en-US" sz="24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 the </a:t>
            </a:r>
            <a:r>
              <a:rPr lang="en-US" sz="2400" dirty="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rPr>
              <a:t>Logic App lab, logging the documents to Cosmos DB</a:t>
            </a:r>
            <a:endParaRPr kumimoji="0" lang="en-US" sz="24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Tree>
    <p:extLst>
      <p:ext uri="{BB962C8B-B14F-4D97-AF65-F5344CB8AC3E}">
        <p14:creationId xmlns:p14="http://schemas.microsoft.com/office/powerpoint/2010/main" val="39819189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par>
                                <p:cTn id="8" presetID="35" presetClass="path" presetSubtype="0" decel="100000" fill="hold" grpId="1" nodeType="withEffect">
                                  <p:stCondLst>
                                    <p:cond delay="0"/>
                                  </p:stCondLst>
                                  <p:childTnLst>
                                    <p:animMotion origin="layout" path="M 2.91294E-6 -3.09124E-6 L -0.05285 -3.09124E-6 " pathEditMode="relative" rAng="0" ptsTypes="AA">
                                      <p:cBhvr>
                                        <p:cTn id="9" dur="750" spd="-100000" fill="hold"/>
                                        <p:tgtEl>
                                          <p:spTgt spid="39"/>
                                        </p:tgtEl>
                                        <p:attrNameLst>
                                          <p:attrName>ppt_x</p:attrName>
                                          <p:attrName>ppt_y</p:attrName>
                                        </p:attrNameLst>
                                      </p:cBhvr>
                                      <p:rCtr x="-264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39" grpId="1"/>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grpSp>
        <p:nvGrpSpPr>
          <p:cNvPr id="96" name="Group 95"/>
          <p:cNvGrpSpPr/>
          <p:nvPr/>
        </p:nvGrpSpPr>
        <p:grpSpPr>
          <a:xfrm>
            <a:off x="3841633" y="3876446"/>
            <a:ext cx="411966" cy="424259"/>
            <a:chOff x="5029200" y="949325"/>
            <a:chExt cx="3030538" cy="3232150"/>
          </a:xfrm>
          <a:noFill/>
        </p:grpSpPr>
        <p:sp>
          <p:nvSpPr>
            <p:cNvPr id="97" name="Freeform 1"/>
            <p:cNvSpPr>
              <a:spLocks noChangeArrowheads="1"/>
            </p:cNvSpPr>
            <p:nvPr/>
          </p:nvSpPr>
          <p:spPr bwMode="auto">
            <a:xfrm>
              <a:off x="5029200" y="949325"/>
              <a:ext cx="3030538" cy="3232150"/>
            </a:xfrm>
            <a:custGeom>
              <a:avLst/>
              <a:gdLst>
                <a:gd name="T0" fmla="*/ 111 w 8416"/>
                <a:gd name="T1" fmla="*/ 7718 h 8980"/>
                <a:gd name="T2" fmla="*/ 333 w 8416"/>
                <a:gd name="T3" fmla="*/ 8804 h 8980"/>
                <a:gd name="T4" fmla="*/ 8074 w 8416"/>
                <a:gd name="T5" fmla="*/ 8804 h 8980"/>
                <a:gd name="T6" fmla="*/ 8304 w 8416"/>
                <a:gd name="T7" fmla="*/ 7718 h 8980"/>
                <a:gd name="T8" fmla="*/ 7526 w 8416"/>
                <a:gd name="T9" fmla="*/ 7986 h 8980"/>
                <a:gd name="T10" fmla="*/ 7693 w 8416"/>
                <a:gd name="T11" fmla="*/ 8463 h 8980"/>
                <a:gd name="T12" fmla="*/ 7375 w 8416"/>
                <a:gd name="T13" fmla="*/ 8487 h 8980"/>
                <a:gd name="T14" fmla="*/ 8002 w 8416"/>
                <a:gd name="T15" fmla="*/ 8074 h 8980"/>
                <a:gd name="T16" fmla="*/ 7820 w 8416"/>
                <a:gd name="T17" fmla="*/ 8455 h 8980"/>
                <a:gd name="T18" fmla="*/ 7526 w 8416"/>
                <a:gd name="T19" fmla="*/ 7876 h 8980"/>
                <a:gd name="T20" fmla="*/ 7248 w 8416"/>
                <a:gd name="T21" fmla="*/ 8495 h 8980"/>
                <a:gd name="T22" fmla="*/ 6470 w 8416"/>
                <a:gd name="T23" fmla="*/ 8408 h 8980"/>
                <a:gd name="T24" fmla="*/ 6121 w 8416"/>
                <a:gd name="T25" fmla="*/ 7876 h 8980"/>
                <a:gd name="T26" fmla="*/ 5930 w 8416"/>
                <a:gd name="T27" fmla="*/ 8535 h 8980"/>
                <a:gd name="T28" fmla="*/ 5136 w 8416"/>
                <a:gd name="T29" fmla="*/ 8161 h 8980"/>
                <a:gd name="T30" fmla="*/ 4723 w 8416"/>
                <a:gd name="T31" fmla="*/ 7892 h 8980"/>
                <a:gd name="T32" fmla="*/ 4596 w 8416"/>
                <a:gd name="T33" fmla="*/ 8566 h 8980"/>
                <a:gd name="T34" fmla="*/ 3714 w 8416"/>
                <a:gd name="T35" fmla="*/ 8161 h 8980"/>
                <a:gd name="T36" fmla="*/ 3596 w 8416"/>
                <a:gd name="T37" fmla="*/ 6868 h 8980"/>
                <a:gd name="T38" fmla="*/ 4549 w 8416"/>
                <a:gd name="T39" fmla="*/ 6074 h 8980"/>
                <a:gd name="T40" fmla="*/ 5001 w 8416"/>
                <a:gd name="T41" fmla="*/ 6312 h 8980"/>
                <a:gd name="T42" fmla="*/ 5898 w 8416"/>
                <a:gd name="T43" fmla="*/ 6074 h 8980"/>
                <a:gd name="T44" fmla="*/ 6287 w 8416"/>
                <a:gd name="T45" fmla="*/ 6336 h 8980"/>
                <a:gd name="T46" fmla="*/ 563 w 8416"/>
                <a:gd name="T47" fmla="*/ 8439 h 8980"/>
                <a:gd name="T48" fmla="*/ 738 w 8416"/>
                <a:gd name="T49" fmla="*/ 7986 h 8980"/>
                <a:gd name="T50" fmla="*/ 881 w 8416"/>
                <a:gd name="T51" fmla="*/ 8502 h 8980"/>
                <a:gd name="T52" fmla="*/ 570 w 8416"/>
                <a:gd name="T53" fmla="*/ 7923 h 8980"/>
                <a:gd name="T54" fmla="*/ 412 w 8416"/>
                <a:gd name="T55" fmla="*/ 8058 h 8980"/>
                <a:gd name="T56" fmla="*/ 1793 w 8416"/>
                <a:gd name="T57" fmla="*/ 5836 h 8980"/>
                <a:gd name="T58" fmla="*/ 2127 w 8416"/>
                <a:gd name="T59" fmla="*/ 6352 h 8980"/>
                <a:gd name="T60" fmla="*/ 2810 w 8416"/>
                <a:gd name="T61" fmla="*/ 5836 h 8980"/>
                <a:gd name="T62" fmla="*/ 3191 w 8416"/>
                <a:gd name="T63" fmla="*/ 6812 h 8980"/>
                <a:gd name="T64" fmla="*/ 2715 w 8416"/>
                <a:gd name="T65" fmla="*/ 6900 h 8980"/>
                <a:gd name="T66" fmla="*/ 2985 w 8416"/>
                <a:gd name="T67" fmla="*/ 7551 h 8980"/>
                <a:gd name="T68" fmla="*/ 2365 w 8416"/>
                <a:gd name="T69" fmla="*/ 8408 h 8980"/>
                <a:gd name="T70" fmla="*/ 2015 w 8416"/>
                <a:gd name="T71" fmla="*/ 7876 h 8980"/>
                <a:gd name="T72" fmla="*/ 1826 w 8416"/>
                <a:gd name="T73" fmla="*/ 8535 h 8980"/>
                <a:gd name="T74" fmla="*/ 1031 w 8416"/>
                <a:gd name="T75" fmla="*/ 8161 h 8980"/>
                <a:gd name="T76" fmla="*/ 6351 w 8416"/>
                <a:gd name="T77" fmla="*/ 6074 h 8980"/>
                <a:gd name="T78" fmla="*/ 6113 w 8416"/>
                <a:gd name="T79" fmla="*/ 6233 h 8980"/>
                <a:gd name="T80" fmla="*/ 5009 w 8416"/>
                <a:gd name="T81" fmla="*/ 6106 h 8980"/>
                <a:gd name="T82" fmla="*/ 4715 w 8416"/>
                <a:gd name="T83" fmla="*/ 6193 h 8980"/>
                <a:gd name="T84" fmla="*/ 3246 w 8416"/>
                <a:gd name="T85" fmla="*/ 5836 h 8980"/>
                <a:gd name="T86" fmla="*/ 2142 w 8416"/>
                <a:gd name="T87" fmla="*/ 6233 h 8980"/>
                <a:gd name="T88" fmla="*/ 1913 w 8416"/>
                <a:gd name="T89" fmla="*/ 5836 h 8980"/>
                <a:gd name="T90" fmla="*/ 3326 w 8416"/>
                <a:gd name="T91" fmla="*/ 8550 h 8980"/>
                <a:gd name="T92" fmla="*/ 3326 w 8416"/>
                <a:gd name="T93" fmla="*/ 8018 h 8980"/>
                <a:gd name="T94" fmla="*/ 3596 w 8416"/>
                <a:gd name="T95" fmla="*/ 8161 h 8980"/>
                <a:gd name="T96" fmla="*/ 2945 w 8416"/>
                <a:gd name="T97" fmla="*/ 7424 h 8980"/>
                <a:gd name="T98" fmla="*/ 2833 w 8416"/>
                <a:gd name="T99" fmla="*/ 6916 h 8980"/>
                <a:gd name="T100" fmla="*/ 1913 w 8416"/>
                <a:gd name="T101" fmla="*/ 8408 h 8980"/>
                <a:gd name="T102" fmla="*/ 2111 w 8416"/>
                <a:gd name="T103" fmla="*/ 7995 h 8980"/>
                <a:gd name="T104" fmla="*/ 2231 w 8416"/>
                <a:gd name="T105" fmla="*/ 8487 h 8980"/>
                <a:gd name="T106" fmla="*/ 4659 w 8416"/>
                <a:gd name="T107" fmla="*/ 8408 h 8980"/>
                <a:gd name="T108" fmla="*/ 4874 w 8416"/>
                <a:gd name="T109" fmla="*/ 7995 h 8980"/>
                <a:gd name="T110" fmla="*/ 4993 w 8416"/>
                <a:gd name="T111" fmla="*/ 8487 h 8980"/>
                <a:gd name="T112" fmla="*/ 4667 w 8416"/>
                <a:gd name="T113" fmla="*/ 8431 h 8980"/>
                <a:gd name="T114" fmla="*/ 6177 w 8416"/>
                <a:gd name="T115" fmla="*/ 7986 h 8980"/>
                <a:gd name="T116" fmla="*/ 6351 w 8416"/>
                <a:gd name="T117" fmla="*/ 8431 h 8980"/>
                <a:gd name="T118" fmla="*/ 6017 w 8416"/>
                <a:gd name="T119" fmla="*/ 8431 h 8980"/>
                <a:gd name="T120" fmla="*/ 2476 w 8416"/>
                <a:gd name="T121" fmla="*/ 1136 h 89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8416" h="8980">
                  <a:moveTo>
                    <a:pt x="8304" y="7718"/>
                  </a:moveTo>
                  <a:lnTo>
                    <a:pt x="5811" y="3248"/>
                  </a:lnTo>
                  <a:lnTo>
                    <a:pt x="5811" y="1541"/>
                  </a:lnTo>
                  <a:lnTo>
                    <a:pt x="6343" y="1541"/>
                  </a:lnTo>
                  <a:lnTo>
                    <a:pt x="6343" y="0"/>
                  </a:lnTo>
                  <a:lnTo>
                    <a:pt x="2071" y="0"/>
                  </a:lnTo>
                  <a:lnTo>
                    <a:pt x="2071" y="1541"/>
                  </a:lnTo>
                  <a:lnTo>
                    <a:pt x="2603" y="1541"/>
                  </a:lnTo>
                  <a:lnTo>
                    <a:pt x="2603" y="3248"/>
                  </a:lnTo>
                  <a:lnTo>
                    <a:pt x="1293" y="5590"/>
                  </a:lnTo>
                  <a:lnTo>
                    <a:pt x="111" y="7718"/>
                  </a:lnTo>
                  <a:lnTo>
                    <a:pt x="111" y="7718"/>
                  </a:lnTo>
                  <a:lnTo>
                    <a:pt x="64" y="7821"/>
                  </a:lnTo>
                  <a:lnTo>
                    <a:pt x="24" y="7923"/>
                  </a:lnTo>
                  <a:lnTo>
                    <a:pt x="8" y="8026"/>
                  </a:lnTo>
                  <a:lnTo>
                    <a:pt x="0" y="8138"/>
                  </a:lnTo>
                  <a:lnTo>
                    <a:pt x="8" y="8248"/>
                  </a:lnTo>
                  <a:lnTo>
                    <a:pt x="31" y="8352"/>
                  </a:lnTo>
                  <a:lnTo>
                    <a:pt x="64" y="8455"/>
                  </a:lnTo>
                  <a:lnTo>
                    <a:pt x="119" y="8558"/>
                  </a:lnTo>
                  <a:lnTo>
                    <a:pt x="119" y="8558"/>
                  </a:lnTo>
                  <a:lnTo>
                    <a:pt x="181" y="8653"/>
                  </a:lnTo>
                  <a:lnTo>
                    <a:pt x="253" y="8733"/>
                  </a:lnTo>
                  <a:lnTo>
                    <a:pt x="333" y="8804"/>
                  </a:lnTo>
                  <a:lnTo>
                    <a:pt x="428" y="8867"/>
                  </a:lnTo>
                  <a:lnTo>
                    <a:pt x="523" y="8915"/>
                  </a:lnTo>
                  <a:lnTo>
                    <a:pt x="626" y="8948"/>
                  </a:lnTo>
                  <a:lnTo>
                    <a:pt x="738" y="8971"/>
                  </a:lnTo>
                  <a:lnTo>
                    <a:pt x="848" y="8979"/>
                  </a:lnTo>
                  <a:lnTo>
                    <a:pt x="7566" y="8979"/>
                  </a:lnTo>
                  <a:lnTo>
                    <a:pt x="7566" y="8979"/>
                  </a:lnTo>
                  <a:lnTo>
                    <a:pt x="7677" y="8971"/>
                  </a:lnTo>
                  <a:lnTo>
                    <a:pt x="7788" y="8948"/>
                  </a:lnTo>
                  <a:lnTo>
                    <a:pt x="7892" y="8915"/>
                  </a:lnTo>
                  <a:lnTo>
                    <a:pt x="7986" y="8867"/>
                  </a:lnTo>
                  <a:lnTo>
                    <a:pt x="8074" y="8804"/>
                  </a:lnTo>
                  <a:lnTo>
                    <a:pt x="8162" y="8733"/>
                  </a:lnTo>
                  <a:lnTo>
                    <a:pt x="8233" y="8653"/>
                  </a:lnTo>
                  <a:lnTo>
                    <a:pt x="8297" y="8558"/>
                  </a:lnTo>
                  <a:lnTo>
                    <a:pt x="8297" y="8558"/>
                  </a:lnTo>
                  <a:lnTo>
                    <a:pt x="8343" y="8455"/>
                  </a:lnTo>
                  <a:lnTo>
                    <a:pt x="8384" y="8352"/>
                  </a:lnTo>
                  <a:lnTo>
                    <a:pt x="8407" y="8248"/>
                  </a:lnTo>
                  <a:lnTo>
                    <a:pt x="8415" y="8138"/>
                  </a:lnTo>
                  <a:lnTo>
                    <a:pt x="8407" y="8026"/>
                  </a:lnTo>
                  <a:lnTo>
                    <a:pt x="8384" y="7923"/>
                  </a:lnTo>
                  <a:lnTo>
                    <a:pt x="8352" y="7821"/>
                  </a:lnTo>
                  <a:lnTo>
                    <a:pt x="8304" y="7718"/>
                  </a:lnTo>
                  <a:close/>
                  <a:moveTo>
                    <a:pt x="7352" y="8408"/>
                  </a:moveTo>
                  <a:lnTo>
                    <a:pt x="7352" y="8161"/>
                  </a:lnTo>
                  <a:lnTo>
                    <a:pt x="7352" y="8161"/>
                  </a:lnTo>
                  <a:lnTo>
                    <a:pt x="7352" y="8121"/>
                  </a:lnTo>
                  <a:lnTo>
                    <a:pt x="7367" y="8090"/>
                  </a:lnTo>
                  <a:lnTo>
                    <a:pt x="7383" y="8066"/>
                  </a:lnTo>
                  <a:lnTo>
                    <a:pt x="7399" y="8042"/>
                  </a:lnTo>
                  <a:lnTo>
                    <a:pt x="7431" y="8018"/>
                  </a:lnTo>
                  <a:lnTo>
                    <a:pt x="7454" y="8003"/>
                  </a:lnTo>
                  <a:lnTo>
                    <a:pt x="7494" y="7995"/>
                  </a:lnTo>
                  <a:lnTo>
                    <a:pt x="7526" y="7986"/>
                  </a:lnTo>
                  <a:lnTo>
                    <a:pt x="7526" y="7986"/>
                  </a:lnTo>
                  <a:lnTo>
                    <a:pt x="7558" y="7995"/>
                  </a:lnTo>
                  <a:lnTo>
                    <a:pt x="7589" y="8003"/>
                  </a:lnTo>
                  <a:lnTo>
                    <a:pt x="7622" y="8018"/>
                  </a:lnTo>
                  <a:lnTo>
                    <a:pt x="7645" y="8042"/>
                  </a:lnTo>
                  <a:lnTo>
                    <a:pt x="7669" y="8066"/>
                  </a:lnTo>
                  <a:lnTo>
                    <a:pt x="7685" y="8090"/>
                  </a:lnTo>
                  <a:lnTo>
                    <a:pt x="7701" y="8121"/>
                  </a:lnTo>
                  <a:lnTo>
                    <a:pt x="7701" y="8161"/>
                  </a:lnTo>
                  <a:lnTo>
                    <a:pt x="7701" y="8408"/>
                  </a:lnTo>
                  <a:lnTo>
                    <a:pt x="7701" y="8408"/>
                  </a:lnTo>
                  <a:lnTo>
                    <a:pt x="7701" y="8431"/>
                  </a:lnTo>
                  <a:lnTo>
                    <a:pt x="7693" y="8463"/>
                  </a:lnTo>
                  <a:lnTo>
                    <a:pt x="7677" y="8487"/>
                  </a:lnTo>
                  <a:lnTo>
                    <a:pt x="7661" y="8510"/>
                  </a:lnTo>
                  <a:lnTo>
                    <a:pt x="7622" y="8550"/>
                  </a:lnTo>
                  <a:lnTo>
                    <a:pt x="7566" y="8566"/>
                  </a:lnTo>
                  <a:lnTo>
                    <a:pt x="7566" y="8566"/>
                  </a:lnTo>
                  <a:lnTo>
                    <a:pt x="7566" y="8566"/>
                  </a:lnTo>
                  <a:lnTo>
                    <a:pt x="7487" y="8566"/>
                  </a:lnTo>
                  <a:lnTo>
                    <a:pt x="7487" y="8566"/>
                  </a:lnTo>
                  <a:lnTo>
                    <a:pt x="7454" y="8558"/>
                  </a:lnTo>
                  <a:lnTo>
                    <a:pt x="7431" y="8550"/>
                  </a:lnTo>
                  <a:lnTo>
                    <a:pt x="7391" y="8510"/>
                  </a:lnTo>
                  <a:lnTo>
                    <a:pt x="7375" y="8487"/>
                  </a:lnTo>
                  <a:lnTo>
                    <a:pt x="7359" y="8463"/>
                  </a:lnTo>
                  <a:lnTo>
                    <a:pt x="7352" y="8431"/>
                  </a:lnTo>
                  <a:lnTo>
                    <a:pt x="7352" y="8408"/>
                  </a:lnTo>
                  <a:close/>
                  <a:moveTo>
                    <a:pt x="6796" y="5844"/>
                  </a:moveTo>
                  <a:lnTo>
                    <a:pt x="6796" y="6288"/>
                  </a:lnTo>
                  <a:lnTo>
                    <a:pt x="6906" y="6288"/>
                  </a:lnTo>
                  <a:lnTo>
                    <a:pt x="6906" y="6058"/>
                  </a:lnTo>
                  <a:lnTo>
                    <a:pt x="7947" y="7916"/>
                  </a:lnTo>
                  <a:lnTo>
                    <a:pt x="7947" y="7916"/>
                  </a:lnTo>
                  <a:lnTo>
                    <a:pt x="7971" y="7970"/>
                  </a:lnTo>
                  <a:lnTo>
                    <a:pt x="7994" y="8018"/>
                  </a:lnTo>
                  <a:lnTo>
                    <a:pt x="8002" y="8074"/>
                  </a:lnTo>
                  <a:lnTo>
                    <a:pt x="8002" y="8138"/>
                  </a:lnTo>
                  <a:lnTo>
                    <a:pt x="8002" y="8193"/>
                  </a:lnTo>
                  <a:lnTo>
                    <a:pt x="7986" y="8248"/>
                  </a:lnTo>
                  <a:lnTo>
                    <a:pt x="7971" y="8296"/>
                  </a:lnTo>
                  <a:lnTo>
                    <a:pt x="7947" y="8352"/>
                  </a:lnTo>
                  <a:lnTo>
                    <a:pt x="7947" y="8352"/>
                  </a:lnTo>
                  <a:lnTo>
                    <a:pt x="7915" y="8391"/>
                  </a:lnTo>
                  <a:lnTo>
                    <a:pt x="7884" y="8431"/>
                  </a:lnTo>
                  <a:lnTo>
                    <a:pt x="7844" y="8471"/>
                  </a:lnTo>
                  <a:lnTo>
                    <a:pt x="7804" y="8495"/>
                  </a:lnTo>
                  <a:lnTo>
                    <a:pt x="7804" y="8495"/>
                  </a:lnTo>
                  <a:lnTo>
                    <a:pt x="7820" y="8455"/>
                  </a:lnTo>
                  <a:lnTo>
                    <a:pt x="7820" y="8408"/>
                  </a:lnTo>
                  <a:lnTo>
                    <a:pt x="7820" y="8161"/>
                  </a:lnTo>
                  <a:lnTo>
                    <a:pt x="7820" y="8161"/>
                  </a:lnTo>
                  <a:lnTo>
                    <a:pt x="7812" y="8105"/>
                  </a:lnTo>
                  <a:lnTo>
                    <a:pt x="7796" y="8050"/>
                  </a:lnTo>
                  <a:lnTo>
                    <a:pt x="7772" y="8003"/>
                  </a:lnTo>
                  <a:lnTo>
                    <a:pt x="7732" y="7963"/>
                  </a:lnTo>
                  <a:lnTo>
                    <a:pt x="7693" y="7923"/>
                  </a:lnTo>
                  <a:lnTo>
                    <a:pt x="7637" y="7900"/>
                  </a:lnTo>
                  <a:lnTo>
                    <a:pt x="7581" y="7876"/>
                  </a:lnTo>
                  <a:lnTo>
                    <a:pt x="7526" y="7876"/>
                  </a:lnTo>
                  <a:lnTo>
                    <a:pt x="7526" y="7876"/>
                  </a:lnTo>
                  <a:lnTo>
                    <a:pt x="7471" y="7876"/>
                  </a:lnTo>
                  <a:lnTo>
                    <a:pt x="7415" y="7892"/>
                  </a:lnTo>
                  <a:lnTo>
                    <a:pt x="7359" y="7923"/>
                  </a:lnTo>
                  <a:lnTo>
                    <a:pt x="7319" y="7955"/>
                  </a:lnTo>
                  <a:lnTo>
                    <a:pt x="7280" y="8003"/>
                  </a:lnTo>
                  <a:lnTo>
                    <a:pt x="7256" y="8050"/>
                  </a:lnTo>
                  <a:lnTo>
                    <a:pt x="7240" y="8105"/>
                  </a:lnTo>
                  <a:lnTo>
                    <a:pt x="7232" y="8161"/>
                  </a:lnTo>
                  <a:lnTo>
                    <a:pt x="7232" y="8408"/>
                  </a:lnTo>
                  <a:lnTo>
                    <a:pt x="7232" y="8408"/>
                  </a:lnTo>
                  <a:lnTo>
                    <a:pt x="7240" y="8447"/>
                  </a:lnTo>
                  <a:lnTo>
                    <a:pt x="7248" y="8495"/>
                  </a:lnTo>
                  <a:lnTo>
                    <a:pt x="7265" y="8535"/>
                  </a:lnTo>
                  <a:lnTo>
                    <a:pt x="7288" y="8566"/>
                  </a:lnTo>
                  <a:lnTo>
                    <a:pt x="6906" y="8566"/>
                  </a:lnTo>
                  <a:lnTo>
                    <a:pt x="6906" y="7931"/>
                  </a:lnTo>
                  <a:lnTo>
                    <a:pt x="6796" y="7931"/>
                  </a:lnTo>
                  <a:lnTo>
                    <a:pt x="6796" y="8566"/>
                  </a:lnTo>
                  <a:lnTo>
                    <a:pt x="6414" y="8566"/>
                  </a:lnTo>
                  <a:lnTo>
                    <a:pt x="6414" y="8566"/>
                  </a:lnTo>
                  <a:lnTo>
                    <a:pt x="6438" y="8535"/>
                  </a:lnTo>
                  <a:lnTo>
                    <a:pt x="6455" y="8495"/>
                  </a:lnTo>
                  <a:lnTo>
                    <a:pt x="6470" y="8447"/>
                  </a:lnTo>
                  <a:lnTo>
                    <a:pt x="6470" y="8408"/>
                  </a:lnTo>
                  <a:lnTo>
                    <a:pt x="6470" y="8161"/>
                  </a:lnTo>
                  <a:lnTo>
                    <a:pt x="6470" y="8161"/>
                  </a:lnTo>
                  <a:lnTo>
                    <a:pt x="6462" y="8105"/>
                  </a:lnTo>
                  <a:lnTo>
                    <a:pt x="6447" y="8050"/>
                  </a:lnTo>
                  <a:lnTo>
                    <a:pt x="6422" y="8003"/>
                  </a:lnTo>
                  <a:lnTo>
                    <a:pt x="6383" y="7955"/>
                  </a:lnTo>
                  <a:lnTo>
                    <a:pt x="6343" y="7923"/>
                  </a:lnTo>
                  <a:lnTo>
                    <a:pt x="6295" y="7892"/>
                  </a:lnTo>
                  <a:lnTo>
                    <a:pt x="6240" y="7876"/>
                  </a:lnTo>
                  <a:lnTo>
                    <a:pt x="6177" y="7876"/>
                  </a:lnTo>
                  <a:lnTo>
                    <a:pt x="6177" y="7876"/>
                  </a:lnTo>
                  <a:lnTo>
                    <a:pt x="6121" y="7876"/>
                  </a:lnTo>
                  <a:lnTo>
                    <a:pt x="6065" y="7900"/>
                  </a:lnTo>
                  <a:lnTo>
                    <a:pt x="6017" y="7923"/>
                  </a:lnTo>
                  <a:lnTo>
                    <a:pt x="5978" y="7955"/>
                  </a:lnTo>
                  <a:lnTo>
                    <a:pt x="5946" y="8003"/>
                  </a:lnTo>
                  <a:lnTo>
                    <a:pt x="5922" y="8050"/>
                  </a:lnTo>
                  <a:lnTo>
                    <a:pt x="5907" y="8105"/>
                  </a:lnTo>
                  <a:lnTo>
                    <a:pt x="5898" y="8161"/>
                  </a:lnTo>
                  <a:lnTo>
                    <a:pt x="5898" y="8408"/>
                  </a:lnTo>
                  <a:lnTo>
                    <a:pt x="5898" y="8408"/>
                  </a:lnTo>
                  <a:lnTo>
                    <a:pt x="5898" y="8447"/>
                  </a:lnTo>
                  <a:lnTo>
                    <a:pt x="5915" y="8495"/>
                  </a:lnTo>
                  <a:lnTo>
                    <a:pt x="5930" y="8535"/>
                  </a:lnTo>
                  <a:lnTo>
                    <a:pt x="5946" y="8566"/>
                  </a:lnTo>
                  <a:lnTo>
                    <a:pt x="5573" y="8566"/>
                  </a:lnTo>
                  <a:lnTo>
                    <a:pt x="5573" y="7931"/>
                  </a:lnTo>
                  <a:lnTo>
                    <a:pt x="5454" y="7931"/>
                  </a:lnTo>
                  <a:lnTo>
                    <a:pt x="5454" y="8566"/>
                  </a:lnTo>
                  <a:lnTo>
                    <a:pt x="5080" y="8566"/>
                  </a:lnTo>
                  <a:lnTo>
                    <a:pt x="5080" y="8566"/>
                  </a:lnTo>
                  <a:lnTo>
                    <a:pt x="5105" y="8535"/>
                  </a:lnTo>
                  <a:lnTo>
                    <a:pt x="5120" y="8495"/>
                  </a:lnTo>
                  <a:lnTo>
                    <a:pt x="5128" y="8447"/>
                  </a:lnTo>
                  <a:lnTo>
                    <a:pt x="5136" y="8408"/>
                  </a:lnTo>
                  <a:lnTo>
                    <a:pt x="5136" y="8161"/>
                  </a:lnTo>
                  <a:lnTo>
                    <a:pt x="5136" y="8161"/>
                  </a:lnTo>
                  <a:lnTo>
                    <a:pt x="5128" y="8105"/>
                  </a:lnTo>
                  <a:lnTo>
                    <a:pt x="5112" y="8050"/>
                  </a:lnTo>
                  <a:lnTo>
                    <a:pt x="5080" y="8003"/>
                  </a:lnTo>
                  <a:lnTo>
                    <a:pt x="5049" y="7955"/>
                  </a:lnTo>
                  <a:lnTo>
                    <a:pt x="5001" y="7923"/>
                  </a:lnTo>
                  <a:lnTo>
                    <a:pt x="4954" y="7892"/>
                  </a:lnTo>
                  <a:lnTo>
                    <a:pt x="4898" y="7876"/>
                  </a:lnTo>
                  <a:lnTo>
                    <a:pt x="4842" y="7876"/>
                  </a:lnTo>
                  <a:lnTo>
                    <a:pt x="4842" y="7876"/>
                  </a:lnTo>
                  <a:lnTo>
                    <a:pt x="4779" y="7876"/>
                  </a:lnTo>
                  <a:lnTo>
                    <a:pt x="4723" y="7892"/>
                  </a:lnTo>
                  <a:lnTo>
                    <a:pt x="4676" y="7923"/>
                  </a:lnTo>
                  <a:lnTo>
                    <a:pt x="4628" y="7955"/>
                  </a:lnTo>
                  <a:lnTo>
                    <a:pt x="4596" y="8003"/>
                  </a:lnTo>
                  <a:lnTo>
                    <a:pt x="4565" y="8050"/>
                  </a:lnTo>
                  <a:lnTo>
                    <a:pt x="4549" y="8105"/>
                  </a:lnTo>
                  <a:lnTo>
                    <a:pt x="4549" y="8161"/>
                  </a:lnTo>
                  <a:lnTo>
                    <a:pt x="4549" y="8408"/>
                  </a:lnTo>
                  <a:lnTo>
                    <a:pt x="4549" y="8408"/>
                  </a:lnTo>
                  <a:lnTo>
                    <a:pt x="4549" y="8447"/>
                  </a:lnTo>
                  <a:lnTo>
                    <a:pt x="4557" y="8495"/>
                  </a:lnTo>
                  <a:lnTo>
                    <a:pt x="4572" y="8535"/>
                  </a:lnTo>
                  <a:lnTo>
                    <a:pt x="4596" y="8566"/>
                  </a:lnTo>
                  <a:lnTo>
                    <a:pt x="4223" y="8566"/>
                  </a:lnTo>
                  <a:lnTo>
                    <a:pt x="4223" y="7931"/>
                  </a:lnTo>
                  <a:lnTo>
                    <a:pt x="4104" y="7931"/>
                  </a:lnTo>
                  <a:lnTo>
                    <a:pt x="4104" y="8566"/>
                  </a:lnTo>
                  <a:lnTo>
                    <a:pt x="3660" y="8566"/>
                  </a:lnTo>
                  <a:lnTo>
                    <a:pt x="3660" y="8566"/>
                  </a:lnTo>
                  <a:lnTo>
                    <a:pt x="3683" y="8535"/>
                  </a:lnTo>
                  <a:lnTo>
                    <a:pt x="3699" y="8487"/>
                  </a:lnTo>
                  <a:lnTo>
                    <a:pt x="3714" y="8447"/>
                  </a:lnTo>
                  <a:lnTo>
                    <a:pt x="3714" y="8408"/>
                  </a:lnTo>
                  <a:lnTo>
                    <a:pt x="3714" y="8161"/>
                  </a:lnTo>
                  <a:lnTo>
                    <a:pt x="3714" y="8161"/>
                  </a:lnTo>
                  <a:lnTo>
                    <a:pt x="3707" y="8105"/>
                  </a:lnTo>
                  <a:lnTo>
                    <a:pt x="3691" y="8050"/>
                  </a:lnTo>
                  <a:lnTo>
                    <a:pt x="3668" y="8003"/>
                  </a:lnTo>
                  <a:lnTo>
                    <a:pt x="3627" y="7963"/>
                  </a:lnTo>
                  <a:lnTo>
                    <a:pt x="3588" y="7923"/>
                  </a:lnTo>
                  <a:lnTo>
                    <a:pt x="3533" y="7900"/>
                  </a:lnTo>
                  <a:lnTo>
                    <a:pt x="3477" y="7876"/>
                  </a:lnTo>
                  <a:lnTo>
                    <a:pt x="3421" y="7876"/>
                  </a:lnTo>
                  <a:lnTo>
                    <a:pt x="3421" y="7876"/>
                  </a:lnTo>
                  <a:lnTo>
                    <a:pt x="3365" y="7876"/>
                  </a:lnTo>
                  <a:lnTo>
                    <a:pt x="3309" y="7892"/>
                  </a:lnTo>
                  <a:lnTo>
                    <a:pt x="3596" y="6868"/>
                  </a:lnTo>
                  <a:lnTo>
                    <a:pt x="3596" y="7472"/>
                  </a:lnTo>
                  <a:lnTo>
                    <a:pt x="3714" y="7472"/>
                  </a:lnTo>
                  <a:lnTo>
                    <a:pt x="3714" y="6789"/>
                  </a:lnTo>
                  <a:lnTo>
                    <a:pt x="3620" y="6789"/>
                  </a:lnTo>
                  <a:lnTo>
                    <a:pt x="3890" y="5836"/>
                  </a:lnTo>
                  <a:lnTo>
                    <a:pt x="4104" y="5836"/>
                  </a:lnTo>
                  <a:lnTo>
                    <a:pt x="4104" y="6288"/>
                  </a:lnTo>
                  <a:lnTo>
                    <a:pt x="4223" y="6288"/>
                  </a:lnTo>
                  <a:lnTo>
                    <a:pt x="4223" y="5836"/>
                  </a:lnTo>
                  <a:lnTo>
                    <a:pt x="4549" y="5836"/>
                  </a:lnTo>
                  <a:lnTo>
                    <a:pt x="4549" y="6074"/>
                  </a:lnTo>
                  <a:lnTo>
                    <a:pt x="4549" y="6074"/>
                  </a:lnTo>
                  <a:lnTo>
                    <a:pt x="4549" y="6129"/>
                  </a:lnTo>
                  <a:lnTo>
                    <a:pt x="4572" y="6185"/>
                  </a:lnTo>
                  <a:lnTo>
                    <a:pt x="4596" y="6233"/>
                  </a:lnTo>
                  <a:lnTo>
                    <a:pt x="4636" y="6272"/>
                  </a:lnTo>
                  <a:lnTo>
                    <a:pt x="4676" y="6312"/>
                  </a:lnTo>
                  <a:lnTo>
                    <a:pt x="4731" y="6336"/>
                  </a:lnTo>
                  <a:lnTo>
                    <a:pt x="4779" y="6352"/>
                  </a:lnTo>
                  <a:lnTo>
                    <a:pt x="4842" y="6360"/>
                  </a:lnTo>
                  <a:lnTo>
                    <a:pt x="4842" y="6360"/>
                  </a:lnTo>
                  <a:lnTo>
                    <a:pt x="4898" y="6352"/>
                  </a:lnTo>
                  <a:lnTo>
                    <a:pt x="4954" y="6336"/>
                  </a:lnTo>
                  <a:lnTo>
                    <a:pt x="5001" y="6312"/>
                  </a:lnTo>
                  <a:lnTo>
                    <a:pt x="5049" y="6272"/>
                  </a:lnTo>
                  <a:lnTo>
                    <a:pt x="5080" y="6233"/>
                  </a:lnTo>
                  <a:lnTo>
                    <a:pt x="5112" y="6185"/>
                  </a:lnTo>
                  <a:lnTo>
                    <a:pt x="5128" y="6129"/>
                  </a:lnTo>
                  <a:lnTo>
                    <a:pt x="5136" y="6074"/>
                  </a:lnTo>
                  <a:lnTo>
                    <a:pt x="5136" y="5836"/>
                  </a:lnTo>
                  <a:lnTo>
                    <a:pt x="5454" y="5836"/>
                  </a:lnTo>
                  <a:lnTo>
                    <a:pt x="5454" y="6288"/>
                  </a:lnTo>
                  <a:lnTo>
                    <a:pt x="5573" y="6288"/>
                  </a:lnTo>
                  <a:lnTo>
                    <a:pt x="5573" y="5836"/>
                  </a:lnTo>
                  <a:lnTo>
                    <a:pt x="5898" y="5836"/>
                  </a:lnTo>
                  <a:lnTo>
                    <a:pt x="5898" y="6074"/>
                  </a:lnTo>
                  <a:lnTo>
                    <a:pt x="5898" y="6074"/>
                  </a:lnTo>
                  <a:lnTo>
                    <a:pt x="5907" y="6129"/>
                  </a:lnTo>
                  <a:lnTo>
                    <a:pt x="5922" y="6185"/>
                  </a:lnTo>
                  <a:lnTo>
                    <a:pt x="5946" y="6233"/>
                  </a:lnTo>
                  <a:lnTo>
                    <a:pt x="5986" y="6272"/>
                  </a:lnTo>
                  <a:lnTo>
                    <a:pt x="6025" y="6312"/>
                  </a:lnTo>
                  <a:lnTo>
                    <a:pt x="6073" y="6336"/>
                  </a:lnTo>
                  <a:lnTo>
                    <a:pt x="6121" y="6352"/>
                  </a:lnTo>
                  <a:lnTo>
                    <a:pt x="6177" y="6360"/>
                  </a:lnTo>
                  <a:lnTo>
                    <a:pt x="6177" y="6360"/>
                  </a:lnTo>
                  <a:lnTo>
                    <a:pt x="6231" y="6352"/>
                  </a:lnTo>
                  <a:lnTo>
                    <a:pt x="6287" y="6336"/>
                  </a:lnTo>
                  <a:lnTo>
                    <a:pt x="6335" y="6312"/>
                  </a:lnTo>
                  <a:lnTo>
                    <a:pt x="6383" y="6272"/>
                  </a:lnTo>
                  <a:lnTo>
                    <a:pt x="6414" y="6233"/>
                  </a:lnTo>
                  <a:lnTo>
                    <a:pt x="6447" y="6185"/>
                  </a:lnTo>
                  <a:lnTo>
                    <a:pt x="6462" y="6129"/>
                  </a:lnTo>
                  <a:lnTo>
                    <a:pt x="6470" y="6074"/>
                  </a:lnTo>
                  <a:lnTo>
                    <a:pt x="6470" y="5836"/>
                  </a:lnTo>
                  <a:lnTo>
                    <a:pt x="6788" y="5836"/>
                  </a:lnTo>
                  <a:lnTo>
                    <a:pt x="6796" y="5844"/>
                  </a:lnTo>
                  <a:close/>
                  <a:moveTo>
                    <a:pt x="570" y="8471"/>
                  </a:moveTo>
                  <a:lnTo>
                    <a:pt x="570" y="8471"/>
                  </a:lnTo>
                  <a:lnTo>
                    <a:pt x="563" y="8439"/>
                  </a:lnTo>
                  <a:lnTo>
                    <a:pt x="555" y="8408"/>
                  </a:lnTo>
                  <a:lnTo>
                    <a:pt x="555" y="8161"/>
                  </a:lnTo>
                  <a:lnTo>
                    <a:pt x="555" y="8161"/>
                  </a:lnTo>
                  <a:lnTo>
                    <a:pt x="563" y="8121"/>
                  </a:lnTo>
                  <a:lnTo>
                    <a:pt x="570" y="8090"/>
                  </a:lnTo>
                  <a:lnTo>
                    <a:pt x="586" y="8066"/>
                  </a:lnTo>
                  <a:lnTo>
                    <a:pt x="611" y="8042"/>
                  </a:lnTo>
                  <a:lnTo>
                    <a:pt x="634" y="8018"/>
                  </a:lnTo>
                  <a:lnTo>
                    <a:pt x="666" y="8003"/>
                  </a:lnTo>
                  <a:lnTo>
                    <a:pt x="698" y="7995"/>
                  </a:lnTo>
                  <a:lnTo>
                    <a:pt x="738" y="7986"/>
                  </a:lnTo>
                  <a:lnTo>
                    <a:pt x="738" y="7986"/>
                  </a:lnTo>
                  <a:lnTo>
                    <a:pt x="769" y="7995"/>
                  </a:lnTo>
                  <a:lnTo>
                    <a:pt x="801" y="8003"/>
                  </a:lnTo>
                  <a:lnTo>
                    <a:pt x="833" y="8018"/>
                  </a:lnTo>
                  <a:lnTo>
                    <a:pt x="864" y="8042"/>
                  </a:lnTo>
                  <a:lnTo>
                    <a:pt x="881" y="8066"/>
                  </a:lnTo>
                  <a:lnTo>
                    <a:pt x="896" y="8090"/>
                  </a:lnTo>
                  <a:lnTo>
                    <a:pt x="904" y="8121"/>
                  </a:lnTo>
                  <a:lnTo>
                    <a:pt x="912" y="8161"/>
                  </a:lnTo>
                  <a:lnTo>
                    <a:pt x="912" y="8408"/>
                  </a:lnTo>
                  <a:lnTo>
                    <a:pt x="912" y="8408"/>
                  </a:lnTo>
                  <a:lnTo>
                    <a:pt x="904" y="8455"/>
                  </a:lnTo>
                  <a:lnTo>
                    <a:pt x="881" y="8502"/>
                  </a:lnTo>
                  <a:lnTo>
                    <a:pt x="840" y="8543"/>
                  </a:lnTo>
                  <a:lnTo>
                    <a:pt x="792" y="8566"/>
                  </a:lnTo>
                  <a:lnTo>
                    <a:pt x="792" y="8566"/>
                  </a:lnTo>
                  <a:lnTo>
                    <a:pt x="729" y="8550"/>
                  </a:lnTo>
                  <a:lnTo>
                    <a:pt x="674" y="8535"/>
                  </a:lnTo>
                  <a:lnTo>
                    <a:pt x="618" y="8502"/>
                  </a:lnTo>
                  <a:lnTo>
                    <a:pt x="570" y="8471"/>
                  </a:lnTo>
                  <a:close/>
                  <a:moveTo>
                    <a:pt x="738" y="7876"/>
                  </a:moveTo>
                  <a:lnTo>
                    <a:pt x="738" y="7876"/>
                  </a:lnTo>
                  <a:lnTo>
                    <a:pt x="674" y="7876"/>
                  </a:lnTo>
                  <a:lnTo>
                    <a:pt x="618" y="7892"/>
                  </a:lnTo>
                  <a:lnTo>
                    <a:pt x="570" y="7923"/>
                  </a:lnTo>
                  <a:lnTo>
                    <a:pt x="523" y="7955"/>
                  </a:lnTo>
                  <a:lnTo>
                    <a:pt x="491" y="8003"/>
                  </a:lnTo>
                  <a:lnTo>
                    <a:pt x="468" y="8050"/>
                  </a:lnTo>
                  <a:lnTo>
                    <a:pt x="443" y="8105"/>
                  </a:lnTo>
                  <a:lnTo>
                    <a:pt x="443" y="8161"/>
                  </a:lnTo>
                  <a:lnTo>
                    <a:pt x="443" y="8296"/>
                  </a:lnTo>
                  <a:lnTo>
                    <a:pt x="443" y="8296"/>
                  </a:lnTo>
                  <a:lnTo>
                    <a:pt x="428" y="8248"/>
                  </a:lnTo>
                  <a:lnTo>
                    <a:pt x="412" y="8201"/>
                  </a:lnTo>
                  <a:lnTo>
                    <a:pt x="412" y="8153"/>
                  </a:lnTo>
                  <a:lnTo>
                    <a:pt x="412" y="8105"/>
                  </a:lnTo>
                  <a:lnTo>
                    <a:pt x="412" y="8058"/>
                  </a:lnTo>
                  <a:lnTo>
                    <a:pt x="428" y="8010"/>
                  </a:lnTo>
                  <a:lnTo>
                    <a:pt x="443" y="7963"/>
                  </a:lnTo>
                  <a:lnTo>
                    <a:pt x="468" y="7916"/>
                  </a:lnTo>
                  <a:lnTo>
                    <a:pt x="912" y="7114"/>
                  </a:lnTo>
                  <a:lnTo>
                    <a:pt x="912" y="7472"/>
                  </a:lnTo>
                  <a:lnTo>
                    <a:pt x="1031" y="7472"/>
                  </a:lnTo>
                  <a:lnTo>
                    <a:pt x="1031" y="6900"/>
                  </a:lnTo>
                  <a:lnTo>
                    <a:pt x="1373" y="6288"/>
                  </a:lnTo>
                  <a:lnTo>
                    <a:pt x="1467" y="6288"/>
                  </a:lnTo>
                  <a:lnTo>
                    <a:pt x="1467" y="6114"/>
                  </a:lnTo>
                  <a:lnTo>
                    <a:pt x="1627" y="5836"/>
                  </a:lnTo>
                  <a:lnTo>
                    <a:pt x="1793" y="5836"/>
                  </a:lnTo>
                  <a:lnTo>
                    <a:pt x="1793" y="6074"/>
                  </a:lnTo>
                  <a:lnTo>
                    <a:pt x="1793" y="6074"/>
                  </a:lnTo>
                  <a:lnTo>
                    <a:pt x="1801" y="6129"/>
                  </a:lnTo>
                  <a:lnTo>
                    <a:pt x="1817" y="6185"/>
                  </a:lnTo>
                  <a:lnTo>
                    <a:pt x="1841" y="6233"/>
                  </a:lnTo>
                  <a:lnTo>
                    <a:pt x="1880" y="6272"/>
                  </a:lnTo>
                  <a:lnTo>
                    <a:pt x="1920" y="6312"/>
                  </a:lnTo>
                  <a:lnTo>
                    <a:pt x="1968" y="6336"/>
                  </a:lnTo>
                  <a:lnTo>
                    <a:pt x="2015" y="6352"/>
                  </a:lnTo>
                  <a:lnTo>
                    <a:pt x="2071" y="6360"/>
                  </a:lnTo>
                  <a:lnTo>
                    <a:pt x="2071" y="6360"/>
                  </a:lnTo>
                  <a:lnTo>
                    <a:pt x="2127" y="6352"/>
                  </a:lnTo>
                  <a:lnTo>
                    <a:pt x="2183" y="6336"/>
                  </a:lnTo>
                  <a:lnTo>
                    <a:pt x="2231" y="6312"/>
                  </a:lnTo>
                  <a:lnTo>
                    <a:pt x="2277" y="6272"/>
                  </a:lnTo>
                  <a:lnTo>
                    <a:pt x="2318" y="6233"/>
                  </a:lnTo>
                  <a:lnTo>
                    <a:pt x="2341" y="6185"/>
                  </a:lnTo>
                  <a:lnTo>
                    <a:pt x="2357" y="6129"/>
                  </a:lnTo>
                  <a:lnTo>
                    <a:pt x="2365" y="6074"/>
                  </a:lnTo>
                  <a:lnTo>
                    <a:pt x="2365" y="5836"/>
                  </a:lnTo>
                  <a:lnTo>
                    <a:pt x="2690" y="5836"/>
                  </a:lnTo>
                  <a:lnTo>
                    <a:pt x="2690" y="6288"/>
                  </a:lnTo>
                  <a:lnTo>
                    <a:pt x="2810" y="6288"/>
                  </a:lnTo>
                  <a:lnTo>
                    <a:pt x="2810" y="5836"/>
                  </a:lnTo>
                  <a:lnTo>
                    <a:pt x="3128" y="5836"/>
                  </a:lnTo>
                  <a:lnTo>
                    <a:pt x="3128" y="6074"/>
                  </a:lnTo>
                  <a:lnTo>
                    <a:pt x="3128" y="6074"/>
                  </a:lnTo>
                  <a:lnTo>
                    <a:pt x="3135" y="6122"/>
                  </a:lnTo>
                  <a:lnTo>
                    <a:pt x="3143" y="6162"/>
                  </a:lnTo>
                  <a:lnTo>
                    <a:pt x="3159" y="6201"/>
                  </a:lnTo>
                  <a:lnTo>
                    <a:pt x="3183" y="6241"/>
                  </a:lnTo>
                  <a:lnTo>
                    <a:pt x="3215" y="6272"/>
                  </a:lnTo>
                  <a:lnTo>
                    <a:pt x="3246" y="6297"/>
                  </a:lnTo>
                  <a:lnTo>
                    <a:pt x="3286" y="6320"/>
                  </a:lnTo>
                  <a:lnTo>
                    <a:pt x="3326" y="6344"/>
                  </a:lnTo>
                  <a:lnTo>
                    <a:pt x="3191" y="6812"/>
                  </a:lnTo>
                  <a:lnTo>
                    <a:pt x="3191" y="6812"/>
                  </a:lnTo>
                  <a:lnTo>
                    <a:pt x="3143" y="6781"/>
                  </a:lnTo>
                  <a:lnTo>
                    <a:pt x="3095" y="6756"/>
                  </a:lnTo>
                  <a:lnTo>
                    <a:pt x="3040" y="6733"/>
                  </a:lnTo>
                  <a:lnTo>
                    <a:pt x="2985" y="6733"/>
                  </a:lnTo>
                  <a:lnTo>
                    <a:pt x="2985" y="6733"/>
                  </a:lnTo>
                  <a:lnTo>
                    <a:pt x="2921" y="6733"/>
                  </a:lnTo>
                  <a:lnTo>
                    <a:pt x="2865" y="6749"/>
                  </a:lnTo>
                  <a:lnTo>
                    <a:pt x="2817" y="6781"/>
                  </a:lnTo>
                  <a:lnTo>
                    <a:pt x="2778" y="6812"/>
                  </a:lnTo>
                  <a:lnTo>
                    <a:pt x="2738" y="6852"/>
                  </a:lnTo>
                  <a:lnTo>
                    <a:pt x="2715" y="6900"/>
                  </a:lnTo>
                  <a:lnTo>
                    <a:pt x="2690" y="6947"/>
                  </a:lnTo>
                  <a:lnTo>
                    <a:pt x="2690" y="7003"/>
                  </a:lnTo>
                  <a:lnTo>
                    <a:pt x="2690" y="7257"/>
                  </a:lnTo>
                  <a:lnTo>
                    <a:pt x="2690" y="7257"/>
                  </a:lnTo>
                  <a:lnTo>
                    <a:pt x="2698" y="7321"/>
                  </a:lnTo>
                  <a:lnTo>
                    <a:pt x="2715" y="7368"/>
                  </a:lnTo>
                  <a:lnTo>
                    <a:pt x="2738" y="7416"/>
                  </a:lnTo>
                  <a:lnTo>
                    <a:pt x="2778" y="7464"/>
                  </a:lnTo>
                  <a:lnTo>
                    <a:pt x="2817" y="7495"/>
                  </a:lnTo>
                  <a:lnTo>
                    <a:pt x="2873" y="7527"/>
                  </a:lnTo>
                  <a:lnTo>
                    <a:pt x="2921" y="7543"/>
                  </a:lnTo>
                  <a:lnTo>
                    <a:pt x="2985" y="7551"/>
                  </a:lnTo>
                  <a:lnTo>
                    <a:pt x="2985" y="7551"/>
                  </a:lnTo>
                  <a:lnTo>
                    <a:pt x="2985" y="7551"/>
                  </a:lnTo>
                  <a:lnTo>
                    <a:pt x="2810" y="8185"/>
                  </a:lnTo>
                  <a:lnTo>
                    <a:pt x="2810" y="7931"/>
                  </a:lnTo>
                  <a:lnTo>
                    <a:pt x="2690" y="7931"/>
                  </a:lnTo>
                  <a:lnTo>
                    <a:pt x="2690" y="8566"/>
                  </a:lnTo>
                  <a:lnTo>
                    <a:pt x="2310" y="8566"/>
                  </a:lnTo>
                  <a:lnTo>
                    <a:pt x="2310" y="8566"/>
                  </a:lnTo>
                  <a:lnTo>
                    <a:pt x="2333" y="8535"/>
                  </a:lnTo>
                  <a:lnTo>
                    <a:pt x="2349" y="8495"/>
                  </a:lnTo>
                  <a:lnTo>
                    <a:pt x="2365" y="8447"/>
                  </a:lnTo>
                  <a:lnTo>
                    <a:pt x="2365" y="8408"/>
                  </a:lnTo>
                  <a:lnTo>
                    <a:pt x="2365" y="8161"/>
                  </a:lnTo>
                  <a:lnTo>
                    <a:pt x="2365" y="8161"/>
                  </a:lnTo>
                  <a:lnTo>
                    <a:pt x="2357" y="8105"/>
                  </a:lnTo>
                  <a:lnTo>
                    <a:pt x="2341" y="8050"/>
                  </a:lnTo>
                  <a:lnTo>
                    <a:pt x="2318" y="8003"/>
                  </a:lnTo>
                  <a:lnTo>
                    <a:pt x="2277" y="7955"/>
                  </a:lnTo>
                  <a:lnTo>
                    <a:pt x="2238" y="7923"/>
                  </a:lnTo>
                  <a:lnTo>
                    <a:pt x="2190" y="7892"/>
                  </a:lnTo>
                  <a:lnTo>
                    <a:pt x="2135" y="7876"/>
                  </a:lnTo>
                  <a:lnTo>
                    <a:pt x="2071" y="7876"/>
                  </a:lnTo>
                  <a:lnTo>
                    <a:pt x="2071" y="7876"/>
                  </a:lnTo>
                  <a:lnTo>
                    <a:pt x="2015" y="7876"/>
                  </a:lnTo>
                  <a:lnTo>
                    <a:pt x="1961" y="7900"/>
                  </a:lnTo>
                  <a:lnTo>
                    <a:pt x="1913" y="7923"/>
                  </a:lnTo>
                  <a:lnTo>
                    <a:pt x="1872" y="7955"/>
                  </a:lnTo>
                  <a:lnTo>
                    <a:pt x="1841" y="8003"/>
                  </a:lnTo>
                  <a:lnTo>
                    <a:pt x="1817" y="8050"/>
                  </a:lnTo>
                  <a:lnTo>
                    <a:pt x="1801" y="8105"/>
                  </a:lnTo>
                  <a:lnTo>
                    <a:pt x="1793" y="8161"/>
                  </a:lnTo>
                  <a:lnTo>
                    <a:pt x="1793" y="8408"/>
                  </a:lnTo>
                  <a:lnTo>
                    <a:pt x="1793" y="8408"/>
                  </a:lnTo>
                  <a:lnTo>
                    <a:pt x="1793" y="8447"/>
                  </a:lnTo>
                  <a:lnTo>
                    <a:pt x="1809" y="8495"/>
                  </a:lnTo>
                  <a:lnTo>
                    <a:pt x="1826" y="8535"/>
                  </a:lnTo>
                  <a:lnTo>
                    <a:pt x="1841" y="8566"/>
                  </a:lnTo>
                  <a:lnTo>
                    <a:pt x="1467" y="8566"/>
                  </a:lnTo>
                  <a:lnTo>
                    <a:pt x="1467" y="7931"/>
                  </a:lnTo>
                  <a:lnTo>
                    <a:pt x="1349" y="7931"/>
                  </a:lnTo>
                  <a:lnTo>
                    <a:pt x="1349" y="8566"/>
                  </a:lnTo>
                  <a:lnTo>
                    <a:pt x="975" y="8566"/>
                  </a:lnTo>
                  <a:lnTo>
                    <a:pt x="975" y="8566"/>
                  </a:lnTo>
                  <a:lnTo>
                    <a:pt x="999" y="8535"/>
                  </a:lnTo>
                  <a:lnTo>
                    <a:pt x="1016" y="8495"/>
                  </a:lnTo>
                  <a:lnTo>
                    <a:pt x="1023" y="8447"/>
                  </a:lnTo>
                  <a:lnTo>
                    <a:pt x="1031" y="8408"/>
                  </a:lnTo>
                  <a:lnTo>
                    <a:pt x="1031" y="8161"/>
                  </a:lnTo>
                  <a:lnTo>
                    <a:pt x="1031" y="8161"/>
                  </a:lnTo>
                  <a:lnTo>
                    <a:pt x="1023" y="8105"/>
                  </a:lnTo>
                  <a:lnTo>
                    <a:pt x="1008" y="8050"/>
                  </a:lnTo>
                  <a:lnTo>
                    <a:pt x="975" y="8003"/>
                  </a:lnTo>
                  <a:lnTo>
                    <a:pt x="944" y="7955"/>
                  </a:lnTo>
                  <a:lnTo>
                    <a:pt x="896" y="7923"/>
                  </a:lnTo>
                  <a:lnTo>
                    <a:pt x="848" y="7892"/>
                  </a:lnTo>
                  <a:lnTo>
                    <a:pt x="792" y="7876"/>
                  </a:lnTo>
                  <a:lnTo>
                    <a:pt x="738" y="7876"/>
                  </a:lnTo>
                  <a:close/>
                  <a:moveTo>
                    <a:pt x="6017" y="5836"/>
                  </a:moveTo>
                  <a:lnTo>
                    <a:pt x="6351" y="5836"/>
                  </a:lnTo>
                  <a:lnTo>
                    <a:pt x="6351" y="6074"/>
                  </a:lnTo>
                  <a:lnTo>
                    <a:pt x="6351" y="6074"/>
                  </a:lnTo>
                  <a:lnTo>
                    <a:pt x="6351" y="6106"/>
                  </a:lnTo>
                  <a:lnTo>
                    <a:pt x="6343" y="6137"/>
                  </a:lnTo>
                  <a:lnTo>
                    <a:pt x="6327" y="6162"/>
                  </a:lnTo>
                  <a:lnTo>
                    <a:pt x="6303" y="6193"/>
                  </a:lnTo>
                  <a:lnTo>
                    <a:pt x="6279" y="6209"/>
                  </a:lnTo>
                  <a:lnTo>
                    <a:pt x="6248" y="6233"/>
                  </a:lnTo>
                  <a:lnTo>
                    <a:pt x="6216" y="6241"/>
                  </a:lnTo>
                  <a:lnTo>
                    <a:pt x="6177" y="6241"/>
                  </a:lnTo>
                  <a:lnTo>
                    <a:pt x="6177" y="6241"/>
                  </a:lnTo>
                  <a:lnTo>
                    <a:pt x="6144" y="6241"/>
                  </a:lnTo>
                  <a:lnTo>
                    <a:pt x="6113" y="6233"/>
                  </a:lnTo>
                  <a:lnTo>
                    <a:pt x="6089" y="6217"/>
                  </a:lnTo>
                  <a:lnTo>
                    <a:pt x="6065" y="6193"/>
                  </a:lnTo>
                  <a:lnTo>
                    <a:pt x="6042" y="6170"/>
                  </a:lnTo>
                  <a:lnTo>
                    <a:pt x="6025" y="6137"/>
                  </a:lnTo>
                  <a:lnTo>
                    <a:pt x="6017" y="6106"/>
                  </a:lnTo>
                  <a:lnTo>
                    <a:pt x="6017" y="6074"/>
                  </a:lnTo>
                  <a:lnTo>
                    <a:pt x="6017" y="5836"/>
                  </a:lnTo>
                  <a:close/>
                  <a:moveTo>
                    <a:pt x="4659" y="5836"/>
                  </a:moveTo>
                  <a:lnTo>
                    <a:pt x="5017" y="5836"/>
                  </a:lnTo>
                  <a:lnTo>
                    <a:pt x="5017" y="6074"/>
                  </a:lnTo>
                  <a:lnTo>
                    <a:pt x="5017" y="6074"/>
                  </a:lnTo>
                  <a:lnTo>
                    <a:pt x="5009" y="6106"/>
                  </a:lnTo>
                  <a:lnTo>
                    <a:pt x="5001" y="6137"/>
                  </a:lnTo>
                  <a:lnTo>
                    <a:pt x="4985" y="6162"/>
                  </a:lnTo>
                  <a:lnTo>
                    <a:pt x="4962" y="6193"/>
                  </a:lnTo>
                  <a:lnTo>
                    <a:pt x="4937" y="6209"/>
                  </a:lnTo>
                  <a:lnTo>
                    <a:pt x="4906" y="6233"/>
                  </a:lnTo>
                  <a:lnTo>
                    <a:pt x="4874" y="6241"/>
                  </a:lnTo>
                  <a:lnTo>
                    <a:pt x="4842" y="6241"/>
                  </a:lnTo>
                  <a:lnTo>
                    <a:pt x="4842" y="6241"/>
                  </a:lnTo>
                  <a:lnTo>
                    <a:pt x="4802" y="6241"/>
                  </a:lnTo>
                  <a:lnTo>
                    <a:pt x="4771" y="6233"/>
                  </a:lnTo>
                  <a:lnTo>
                    <a:pt x="4739" y="6209"/>
                  </a:lnTo>
                  <a:lnTo>
                    <a:pt x="4715" y="6193"/>
                  </a:lnTo>
                  <a:lnTo>
                    <a:pt x="4692" y="6162"/>
                  </a:lnTo>
                  <a:lnTo>
                    <a:pt x="4676" y="6137"/>
                  </a:lnTo>
                  <a:lnTo>
                    <a:pt x="4667" y="6106"/>
                  </a:lnTo>
                  <a:lnTo>
                    <a:pt x="4659" y="6074"/>
                  </a:lnTo>
                  <a:lnTo>
                    <a:pt x="4659" y="5836"/>
                  </a:lnTo>
                  <a:close/>
                  <a:moveTo>
                    <a:pt x="3357" y="6233"/>
                  </a:moveTo>
                  <a:lnTo>
                    <a:pt x="3357" y="6233"/>
                  </a:lnTo>
                  <a:lnTo>
                    <a:pt x="3309" y="6201"/>
                  </a:lnTo>
                  <a:lnTo>
                    <a:pt x="3278" y="6162"/>
                  </a:lnTo>
                  <a:lnTo>
                    <a:pt x="3255" y="6122"/>
                  </a:lnTo>
                  <a:lnTo>
                    <a:pt x="3246" y="6074"/>
                  </a:lnTo>
                  <a:lnTo>
                    <a:pt x="3246" y="5836"/>
                  </a:lnTo>
                  <a:lnTo>
                    <a:pt x="3461" y="5836"/>
                  </a:lnTo>
                  <a:lnTo>
                    <a:pt x="3357" y="6233"/>
                  </a:lnTo>
                  <a:close/>
                  <a:moveTo>
                    <a:pt x="1913" y="5836"/>
                  </a:moveTo>
                  <a:lnTo>
                    <a:pt x="2246" y="5836"/>
                  </a:lnTo>
                  <a:lnTo>
                    <a:pt x="2246" y="6074"/>
                  </a:lnTo>
                  <a:lnTo>
                    <a:pt x="2246" y="6074"/>
                  </a:lnTo>
                  <a:lnTo>
                    <a:pt x="2246" y="6106"/>
                  </a:lnTo>
                  <a:lnTo>
                    <a:pt x="2238" y="6137"/>
                  </a:lnTo>
                  <a:lnTo>
                    <a:pt x="2222" y="6162"/>
                  </a:lnTo>
                  <a:lnTo>
                    <a:pt x="2198" y="6193"/>
                  </a:lnTo>
                  <a:lnTo>
                    <a:pt x="2175" y="6209"/>
                  </a:lnTo>
                  <a:lnTo>
                    <a:pt x="2142" y="6233"/>
                  </a:lnTo>
                  <a:lnTo>
                    <a:pt x="2111" y="6241"/>
                  </a:lnTo>
                  <a:lnTo>
                    <a:pt x="2071" y="6241"/>
                  </a:lnTo>
                  <a:lnTo>
                    <a:pt x="2071" y="6241"/>
                  </a:lnTo>
                  <a:lnTo>
                    <a:pt x="2040" y="6241"/>
                  </a:lnTo>
                  <a:lnTo>
                    <a:pt x="2015" y="6233"/>
                  </a:lnTo>
                  <a:lnTo>
                    <a:pt x="1984" y="6217"/>
                  </a:lnTo>
                  <a:lnTo>
                    <a:pt x="1961" y="6193"/>
                  </a:lnTo>
                  <a:lnTo>
                    <a:pt x="1936" y="6170"/>
                  </a:lnTo>
                  <a:lnTo>
                    <a:pt x="1920" y="6137"/>
                  </a:lnTo>
                  <a:lnTo>
                    <a:pt x="1913" y="6106"/>
                  </a:lnTo>
                  <a:lnTo>
                    <a:pt x="1913" y="6074"/>
                  </a:lnTo>
                  <a:lnTo>
                    <a:pt x="1913" y="5836"/>
                  </a:lnTo>
                  <a:close/>
                  <a:moveTo>
                    <a:pt x="3596" y="8408"/>
                  </a:moveTo>
                  <a:lnTo>
                    <a:pt x="3596" y="8408"/>
                  </a:lnTo>
                  <a:lnTo>
                    <a:pt x="3596" y="8431"/>
                  </a:lnTo>
                  <a:lnTo>
                    <a:pt x="3588" y="8463"/>
                  </a:lnTo>
                  <a:lnTo>
                    <a:pt x="3572" y="8487"/>
                  </a:lnTo>
                  <a:lnTo>
                    <a:pt x="3556" y="8510"/>
                  </a:lnTo>
                  <a:lnTo>
                    <a:pt x="3516" y="8550"/>
                  </a:lnTo>
                  <a:lnTo>
                    <a:pt x="3461" y="8566"/>
                  </a:lnTo>
                  <a:lnTo>
                    <a:pt x="3381" y="8566"/>
                  </a:lnTo>
                  <a:lnTo>
                    <a:pt x="3381" y="8566"/>
                  </a:lnTo>
                  <a:lnTo>
                    <a:pt x="3350" y="8558"/>
                  </a:lnTo>
                  <a:lnTo>
                    <a:pt x="3326" y="8550"/>
                  </a:lnTo>
                  <a:lnTo>
                    <a:pt x="3286" y="8510"/>
                  </a:lnTo>
                  <a:lnTo>
                    <a:pt x="3270" y="8487"/>
                  </a:lnTo>
                  <a:lnTo>
                    <a:pt x="3255" y="8463"/>
                  </a:lnTo>
                  <a:lnTo>
                    <a:pt x="3246" y="8431"/>
                  </a:lnTo>
                  <a:lnTo>
                    <a:pt x="3246" y="8408"/>
                  </a:lnTo>
                  <a:lnTo>
                    <a:pt x="3246" y="8161"/>
                  </a:lnTo>
                  <a:lnTo>
                    <a:pt x="3246" y="8161"/>
                  </a:lnTo>
                  <a:lnTo>
                    <a:pt x="3246" y="8121"/>
                  </a:lnTo>
                  <a:lnTo>
                    <a:pt x="3263" y="8090"/>
                  </a:lnTo>
                  <a:lnTo>
                    <a:pt x="3278" y="8066"/>
                  </a:lnTo>
                  <a:lnTo>
                    <a:pt x="3294" y="8042"/>
                  </a:lnTo>
                  <a:lnTo>
                    <a:pt x="3326" y="8018"/>
                  </a:lnTo>
                  <a:lnTo>
                    <a:pt x="3350" y="8003"/>
                  </a:lnTo>
                  <a:lnTo>
                    <a:pt x="3390" y="7995"/>
                  </a:lnTo>
                  <a:lnTo>
                    <a:pt x="3421" y="7986"/>
                  </a:lnTo>
                  <a:lnTo>
                    <a:pt x="3421" y="7986"/>
                  </a:lnTo>
                  <a:lnTo>
                    <a:pt x="3453" y="7995"/>
                  </a:lnTo>
                  <a:lnTo>
                    <a:pt x="3485" y="8003"/>
                  </a:lnTo>
                  <a:lnTo>
                    <a:pt x="3516" y="8018"/>
                  </a:lnTo>
                  <a:lnTo>
                    <a:pt x="3540" y="8042"/>
                  </a:lnTo>
                  <a:lnTo>
                    <a:pt x="3564" y="8066"/>
                  </a:lnTo>
                  <a:lnTo>
                    <a:pt x="3579" y="8090"/>
                  </a:lnTo>
                  <a:lnTo>
                    <a:pt x="3596" y="8121"/>
                  </a:lnTo>
                  <a:lnTo>
                    <a:pt x="3596" y="8161"/>
                  </a:lnTo>
                  <a:lnTo>
                    <a:pt x="3596" y="8408"/>
                  </a:lnTo>
                  <a:close/>
                  <a:moveTo>
                    <a:pt x="3183" y="8566"/>
                  </a:moveTo>
                  <a:lnTo>
                    <a:pt x="3128" y="8566"/>
                  </a:lnTo>
                  <a:lnTo>
                    <a:pt x="3143" y="8495"/>
                  </a:lnTo>
                  <a:lnTo>
                    <a:pt x="3143" y="8495"/>
                  </a:lnTo>
                  <a:lnTo>
                    <a:pt x="3159" y="8535"/>
                  </a:lnTo>
                  <a:lnTo>
                    <a:pt x="3183" y="8566"/>
                  </a:lnTo>
                  <a:close/>
                  <a:moveTo>
                    <a:pt x="3016" y="7424"/>
                  </a:moveTo>
                  <a:lnTo>
                    <a:pt x="3016" y="7424"/>
                  </a:lnTo>
                  <a:lnTo>
                    <a:pt x="2985" y="7431"/>
                  </a:lnTo>
                  <a:lnTo>
                    <a:pt x="2985" y="7431"/>
                  </a:lnTo>
                  <a:lnTo>
                    <a:pt x="2945" y="7424"/>
                  </a:lnTo>
                  <a:lnTo>
                    <a:pt x="2913" y="7416"/>
                  </a:lnTo>
                  <a:lnTo>
                    <a:pt x="2881" y="7400"/>
                  </a:lnTo>
                  <a:lnTo>
                    <a:pt x="2858" y="7376"/>
                  </a:lnTo>
                  <a:lnTo>
                    <a:pt x="2833" y="7352"/>
                  </a:lnTo>
                  <a:lnTo>
                    <a:pt x="2817" y="7321"/>
                  </a:lnTo>
                  <a:lnTo>
                    <a:pt x="2810" y="7289"/>
                  </a:lnTo>
                  <a:lnTo>
                    <a:pt x="2810" y="7257"/>
                  </a:lnTo>
                  <a:lnTo>
                    <a:pt x="2810" y="7003"/>
                  </a:lnTo>
                  <a:lnTo>
                    <a:pt x="2810" y="7003"/>
                  </a:lnTo>
                  <a:lnTo>
                    <a:pt x="2810" y="6972"/>
                  </a:lnTo>
                  <a:lnTo>
                    <a:pt x="2817" y="6947"/>
                  </a:lnTo>
                  <a:lnTo>
                    <a:pt x="2833" y="6916"/>
                  </a:lnTo>
                  <a:lnTo>
                    <a:pt x="2858" y="6891"/>
                  </a:lnTo>
                  <a:lnTo>
                    <a:pt x="2881" y="6876"/>
                  </a:lnTo>
                  <a:lnTo>
                    <a:pt x="2913" y="6860"/>
                  </a:lnTo>
                  <a:lnTo>
                    <a:pt x="2945" y="6852"/>
                  </a:lnTo>
                  <a:lnTo>
                    <a:pt x="2985" y="6845"/>
                  </a:lnTo>
                  <a:lnTo>
                    <a:pt x="2985" y="6845"/>
                  </a:lnTo>
                  <a:lnTo>
                    <a:pt x="3032" y="6860"/>
                  </a:lnTo>
                  <a:lnTo>
                    <a:pt x="3087" y="6884"/>
                  </a:lnTo>
                  <a:lnTo>
                    <a:pt x="3120" y="6916"/>
                  </a:lnTo>
                  <a:lnTo>
                    <a:pt x="3151" y="6955"/>
                  </a:lnTo>
                  <a:lnTo>
                    <a:pt x="3016" y="7424"/>
                  </a:lnTo>
                  <a:close/>
                  <a:moveTo>
                    <a:pt x="1913" y="8408"/>
                  </a:moveTo>
                  <a:lnTo>
                    <a:pt x="1913" y="8161"/>
                  </a:lnTo>
                  <a:lnTo>
                    <a:pt x="1913" y="8161"/>
                  </a:lnTo>
                  <a:lnTo>
                    <a:pt x="1913" y="8130"/>
                  </a:lnTo>
                  <a:lnTo>
                    <a:pt x="1920" y="8098"/>
                  </a:lnTo>
                  <a:lnTo>
                    <a:pt x="1936" y="8066"/>
                  </a:lnTo>
                  <a:lnTo>
                    <a:pt x="1961" y="8042"/>
                  </a:lnTo>
                  <a:lnTo>
                    <a:pt x="1984" y="8018"/>
                  </a:lnTo>
                  <a:lnTo>
                    <a:pt x="2007" y="8003"/>
                  </a:lnTo>
                  <a:lnTo>
                    <a:pt x="2040" y="7995"/>
                  </a:lnTo>
                  <a:lnTo>
                    <a:pt x="2071" y="7986"/>
                  </a:lnTo>
                  <a:lnTo>
                    <a:pt x="2071" y="7986"/>
                  </a:lnTo>
                  <a:lnTo>
                    <a:pt x="2111" y="7995"/>
                  </a:lnTo>
                  <a:lnTo>
                    <a:pt x="2142" y="8003"/>
                  </a:lnTo>
                  <a:lnTo>
                    <a:pt x="2175" y="8018"/>
                  </a:lnTo>
                  <a:lnTo>
                    <a:pt x="2198" y="8042"/>
                  </a:lnTo>
                  <a:lnTo>
                    <a:pt x="2222" y="8066"/>
                  </a:lnTo>
                  <a:lnTo>
                    <a:pt x="2238" y="8090"/>
                  </a:lnTo>
                  <a:lnTo>
                    <a:pt x="2246" y="8121"/>
                  </a:lnTo>
                  <a:lnTo>
                    <a:pt x="2246" y="8161"/>
                  </a:lnTo>
                  <a:lnTo>
                    <a:pt x="2246" y="8408"/>
                  </a:lnTo>
                  <a:lnTo>
                    <a:pt x="2246" y="8408"/>
                  </a:lnTo>
                  <a:lnTo>
                    <a:pt x="2246" y="8431"/>
                  </a:lnTo>
                  <a:lnTo>
                    <a:pt x="2238" y="8463"/>
                  </a:lnTo>
                  <a:lnTo>
                    <a:pt x="2231" y="8487"/>
                  </a:lnTo>
                  <a:lnTo>
                    <a:pt x="2214" y="8510"/>
                  </a:lnTo>
                  <a:lnTo>
                    <a:pt x="2167" y="8550"/>
                  </a:lnTo>
                  <a:lnTo>
                    <a:pt x="2142" y="8558"/>
                  </a:lnTo>
                  <a:lnTo>
                    <a:pt x="2111" y="8566"/>
                  </a:lnTo>
                  <a:lnTo>
                    <a:pt x="2032" y="8566"/>
                  </a:lnTo>
                  <a:lnTo>
                    <a:pt x="2032" y="8566"/>
                  </a:lnTo>
                  <a:lnTo>
                    <a:pt x="1984" y="8543"/>
                  </a:lnTo>
                  <a:lnTo>
                    <a:pt x="1944" y="8510"/>
                  </a:lnTo>
                  <a:lnTo>
                    <a:pt x="1920" y="8463"/>
                  </a:lnTo>
                  <a:lnTo>
                    <a:pt x="1913" y="8431"/>
                  </a:lnTo>
                  <a:lnTo>
                    <a:pt x="1913" y="8408"/>
                  </a:lnTo>
                  <a:close/>
                  <a:moveTo>
                    <a:pt x="4659" y="8408"/>
                  </a:moveTo>
                  <a:lnTo>
                    <a:pt x="4659" y="8161"/>
                  </a:lnTo>
                  <a:lnTo>
                    <a:pt x="4659" y="8161"/>
                  </a:lnTo>
                  <a:lnTo>
                    <a:pt x="4667" y="8121"/>
                  </a:lnTo>
                  <a:lnTo>
                    <a:pt x="4676" y="8090"/>
                  </a:lnTo>
                  <a:lnTo>
                    <a:pt x="4692" y="8066"/>
                  </a:lnTo>
                  <a:lnTo>
                    <a:pt x="4715" y="8042"/>
                  </a:lnTo>
                  <a:lnTo>
                    <a:pt x="4739" y="8018"/>
                  </a:lnTo>
                  <a:lnTo>
                    <a:pt x="4771" y="8003"/>
                  </a:lnTo>
                  <a:lnTo>
                    <a:pt x="4802" y="7995"/>
                  </a:lnTo>
                  <a:lnTo>
                    <a:pt x="4842" y="7986"/>
                  </a:lnTo>
                  <a:lnTo>
                    <a:pt x="4842" y="7986"/>
                  </a:lnTo>
                  <a:lnTo>
                    <a:pt x="4874" y="7995"/>
                  </a:lnTo>
                  <a:lnTo>
                    <a:pt x="4906" y="8003"/>
                  </a:lnTo>
                  <a:lnTo>
                    <a:pt x="4937" y="8018"/>
                  </a:lnTo>
                  <a:lnTo>
                    <a:pt x="4962" y="8042"/>
                  </a:lnTo>
                  <a:lnTo>
                    <a:pt x="4985" y="8066"/>
                  </a:lnTo>
                  <a:lnTo>
                    <a:pt x="5001" y="8090"/>
                  </a:lnTo>
                  <a:lnTo>
                    <a:pt x="5009" y="8121"/>
                  </a:lnTo>
                  <a:lnTo>
                    <a:pt x="5017" y="8161"/>
                  </a:lnTo>
                  <a:lnTo>
                    <a:pt x="5017" y="8408"/>
                  </a:lnTo>
                  <a:lnTo>
                    <a:pt x="5017" y="8408"/>
                  </a:lnTo>
                  <a:lnTo>
                    <a:pt x="5017" y="8431"/>
                  </a:lnTo>
                  <a:lnTo>
                    <a:pt x="5009" y="8463"/>
                  </a:lnTo>
                  <a:lnTo>
                    <a:pt x="4993" y="8487"/>
                  </a:lnTo>
                  <a:lnTo>
                    <a:pt x="4977" y="8510"/>
                  </a:lnTo>
                  <a:lnTo>
                    <a:pt x="4937" y="8550"/>
                  </a:lnTo>
                  <a:lnTo>
                    <a:pt x="4914" y="8558"/>
                  </a:lnTo>
                  <a:lnTo>
                    <a:pt x="4882" y="8566"/>
                  </a:lnTo>
                  <a:lnTo>
                    <a:pt x="4794" y="8566"/>
                  </a:lnTo>
                  <a:lnTo>
                    <a:pt x="4794" y="8566"/>
                  </a:lnTo>
                  <a:lnTo>
                    <a:pt x="4771" y="8558"/>
                  </a:lnTo>
                  <a:lnTo>
                    <a:pt x="4739" y="8550"/>
                  </a:lnTo>
                  <a:lnTo>
                    <a:pt x="4700" y="8510"/>
                  </a:lnTo>
                  <a:lnTo>
                    <a:pt x="4684" y="8487"/>
                  </a:lnTo>
                  <a:lnTo>
                    <a:pt x="4676" y="8463"/>
                  </a:lnTo>
                  <a:lnTo>
                    <a:pt x="4667" y="8431"/>
                  </a:lnTo>
                  <a:lnTo>
                    <a:pt x="4659" y="8408"/>
                  </a:lnTo>
                  <a:close/>
                  <a:moveTo>
                    <a:pt x="6017" y="8408"/>
                  </a:moveTo>
                  <a:lnTo>
                    <a:pt x="6017" y="8161"/>
                  </a:lnTo>
                  <a:lnTo>
                    <a:pt x="6017" y="8161"/>
                  </a:lnTo>
                  <a:lnTo>
                    <a:pt x="6017" y="8130"/>
                  </a:lnTo>
                  <a:lnTo>
                    <a:pt x="6025" y="8098"/>
                  </a:lnTo>
                  <a:lnTo>
                    <a:pt x="6042" y="8066"/>
                  </a:lnTo>
                  <a:lnTo>
                    <a:pt x="6065" y="8042"/>
                  </a:lnTo>
                  <a:lnTo>
                    <a:pt x="6089" y="8018"/>
                  </a:lnTo>
                  <a:lnTo>
                    <a:pt x="6113" y="8003"/>
                  </a:lnTo>
                  <a:lnTo>
                    <a:pt x="6144" y="7995"/>
                  </a:lnTo>
                  <a:lnTo>
                    <a:pt x="6177" y="7986"/>
                  </a:lnTo>
                  <a:lnTo>
                    <a:pt x="6177" y="7986"/>
                  </a:lnTo>
                  <a:lnTo>
                    <a:pt x="6216" y="7995"/>
                  </a:lnTo>
                  <a:lnTo>
                    <a:pt x="6248" y="8003"/>
                  </a:lnTo>
                  <a:lnTo>
                    <a:pt x="6279" y="8018"/>
                  </a:lnTo>
                  <a:lnTo>
                    <a:pt x="6303" y="8042"/>
                  </a:lnTo>
                  <a:lnTo>
                    <a:pt x="6327" y="8066"/>
                  </a:lnTo>
                  <a:lnTo>
                    <a:pt x="6343" y="8090"/>
                  </a:lnTo>
                  <a:lnTo>
                    <a:pt x="6351" y="8121"/>
                  </a:lnTo>
                  <a:lnTo>
                    <a:pt x="6351" y="8161"/>
                  </a:lnTo>
                  <a:lnTo>
                    <a:pt x="6351" y="8408"/>
                  </a:lnTo>
                  <a:lnTo>
                    <a:pt x="6351" y="8408"/>
                  </a:lnTo>
                  <a:lnTo>
                    <a:pt x="6351" y="8431"/>
                  </a:lnTo>
                  <a:lnTo>
                    <a:pt x="6343" y="8463"/>
                  </a:lnTo>
                  <a:lnTo>
                    <a:pt x="6327" y="8487"/>
                  </a:lnTo>
                  <a:lnTo>
                    <a:pt x="6312" y="8510"/>
                  </a:lnTo>
                  <a:lnTo>
                    <a:pt x="6272" y="8550"/>
                  </a:lnTo>
                  <a:lnTo>
                    <a:pt x="6248" y="8558"/>
                  </a:lnTo>
                  <a:lnTo>
                    <a:pt x="6216" y="8566"/>
                  </a:lnTo>
                  <a:lnTo>
                    <a:pt x="6137" y="8566"/>
                  </a:lnTo>
                  <a:lnTo>
                    <a:pt x="6137" y="8566"/>
                  </a:lnTo>
                  <a:lnTo>
                    <a:pt x="6089" y="8543"/>
                  </a:lnTo>
                  <a:lnTo>
                    <a:pt x="6050" y="8510"/>
                  </a:lnTo>
                  <a:lnTo>
                    <a:pt x="6025" y="8463"/>
                  </a:lnTo>
                  <a:lnTo>
                    <a:pt x="6017" y="8431"/>
                  </a:lnTo>
                  <a:lnTo>
                    <a:pt x="6017" y="8408"/>
                  </a:lnTo>
                  <a:close/>
                  <a:moveTo>
                    <a:pt x="5930" y="413"/>
                  </a:moveTo>
                  <a:lnTo>
                    <a:pt x="5930" y="1136"/>
                  </a:lnTo>
                  <a:lnTo>
                    <a:pt x="5398" y="1136"/>
                  </a:lnTo>
                  <a:lnTo>
                    <a:pt x="5398" y="3351"/>
                  </a:lnTo>
                  <a:lnTo>
                    <a:pt x="6557" y="5423"/>
                  </a:lnTo>
                  <a:lnTo>
                    <a:pt x="3938" y="5423"/>
                  </a:lnTo>
                  <a:lnTo>
                    <a:pt x="3913" y="413"/>
                  </a:lnTo>
                  <a:lnTo>
                    <a:pt x="5930" y="413"/>
                  </a:lnTo>
                  <a:close/>
                  <a:moveTo>
                    <a:pt x="3008" y="3351"/>
                  </a:moveTo>
                  <a:lnTo>
                    <a:pt x="3008" y="1136"/>
                  </a:lnTo>
                  <a:lnTo>
                    <a:pt x="2476" y="1136"/>
                  </a:lnTo>
                  <a:lnTo>
                    <a:pt x="2476" y="413"/>
                  </a:lnTo>
                  <a:lnTo>
                    <a:pt x="3500" y="413"/>
                  </a:lnTo>
                  <a:lnTo>
                    <a:pt x="3533" y="5423"/>
                  </a:lnTo>
                  <a:lnTo>
                    <a:pt x="1857" y="5423"/>
                  </a:lnTo>
                  <a:lnTo>
                    <a:pt x="3008" y="3351"/>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endParaRPr lang="en-US" sz="1836">
                <a:solidFill>
                  <a:srgbClr val="505050"/>
                </a:solidFill>
                <a:latin typeface="Segoe UI"/>
              </a:endParaRPr>
            </a:p>
          </p:txBody>
        </p:sp>
        <p:sp>
          <p:nvSpPr>
            <p:cNvPr id="98" name="Freeform 2"/>
            <p:cNvSpPr>
              <a:spLocks noChangeArrowheads="1"/>
            </p:cNvSpPr>
            <p:nvPr/>
          </p:nvSpPr>
          <p:spPr bwMode="auto">
            <a:xfrm>
              <a:off x="7475538" y="3373438"/>
              <a:ext cx="211137" cy="295275"/>
            </a:xfrm>
            <a:custGeom>
              <a:avLst/>
              <a:gdLst>
                <a:gd name="T0" fmla="*/ 293 w 588"/>
                <a:gd name="T1" fmla="*/ 818 h 819"/>
                <a:gd name="T2" fmla="*/ 405 w 588"/>
                <a:gd name="T3" fmla="*/ 794 h 819"/>
                <a:gd name="T4" fmla="*/ 492 w 588"/>
                <a:gd name="T5" fmla="*/ 731 h 819"/>
                <a:gd name="T6" fmla="*/ 563 w 588"/>
                <a:gd name="T7" fmla="*/ 635 h 819"/>
                <a:gd name="T8" fmla="*/ 587 w 588"/>
                <a:gd name="T9" fmla="*/ 524 h 819"/>
                <a:gd name="T10" fmla="*/ 587 w 588"/>
                <a:gd name="T11" fmla="*/ 270 h 819"/>
                <a:gd name="T12" fmla="*/ 563 w 588"/>
                <a:gd name="T13" fmla="*/ 167 h 819"/>
                <a:gd name="T14" fmla="*/ 492 w 588"/>
                <a:gd name="T15" fmla="*/ 79 h 819"/>
                <a:gd name="T16" fmla="*/ 405 w 588"/>
                <a:gd name="T17" fmla="*/ 16 h 819"/>
                <a:gd name="T18" fmla="*/ 293 w 588"/>
                <a:gd name="T19" fmla="*/ 0 h 819"/>
                <a:gd name="T20" fmla="*/ 230 w 588"/>
                <a:gd name="T21" fmla="*/ 0 h 819"/>
                <a:gd name="T22" fmla="*/ 127 w 588"/>
                <a:gd name="T23" fmla="*/ 48 h 819"/>
                <a:gd name="T24" fmla="*/ 47 w 588"/>
                <a:gd name="T25" fmla="*/ 119 h 819"/>
                <a:gd name="T26" fmla="*/ 0 w 588"/>
                <a:gd name="T27" fmla="*/ 214 h 819"/>
                <a:gd name="T28" fmla="*/ 0 w 588"/>
                <a:gd name="T29" fmla="*/ 524 h 819"/>
                <a:gd name="T30" fmla="*/ 0 w 588"/>
                <a:gd name="T31" fmla="*/ 588 h 819"/>
                <a:gd name="T32" fmla="*/ 47 w 588"/>
                <a:gd name="T33" fmla="*/ 683 h 819"/>
                <a:gd name="T34" fmla="*/ 127 w 588"/>
                <a:gd name="T35" fmla="*/ 762 h 819"/>
                <a:gd name="T36" fmla="*/ 230 w 588"/>
                <a:gd name="T37" fmla="*/ 810 h 819"/>
                <a:gd name="T38" fmla="*/ 110 w 588"/>
                <a:gd name="T39" fmla="*/ 270 h 819"/>
                <a:gd name="T40" fmla="*/ 118 w 588"/>
                <a:gd name="T41" fmla="*/ 239 h 819"/>
                <a:gd name="T42" fmla="*/ 143 w 588"/>
                <a:gd name="T43" fmla="*/ 183 h 819"/>
                <a:gd name="T44" fmla="*/ 190 w 588"/>
                <a:gd name="T45" fmla="*/ 143 h 819"/>
                <a:gd name="T46" fmla="*/ 253 w 588"/>
                <a:gd name="T47" fmla="*/ 119 h 819"/>
                <a:gd name="T48" fmla="*/ 293 w 588"/>
                <a:gd name="T49" fmla="*/ 112 h 819"/>
                <a:gd name="T50" fmla="*/ 357 w 588"/>
                <a:gd name="T51" fmla="*/ 127 h 819"/>
                <a:gd name="T52" fmla="*/ 413 w 588"/>
                <a:gd name="T53" fmla="*/ 167 h 819"/>
                <a:gd name="T54" fmla="*/ 452 w 588"/>
                <a:gd name="T55" fmla="*/ 214 h 819"/>
                <a:gd name="T56" fmla="*/ 469 w 588"/>
                <a:gd name="T57" fmla="*/ 270 h 819"/>
                <a:gd name="T58" fmla="*/ 469 w 588"/>
                <a:gd name="T59" fmla="*/ 524 h 819"/>
                <a:gd name="T60" fmla="*/ 452 w 588"/>
                <a:gd name="T61" fmla="*/ 588 h 819"/>
                <a:gd name="T62" fmla="*/ 413 w 588"/>
                <a:gd name="T63" fmla="*/ 643 h 819"/>
                <a:gd name="T64" fmla="*/ 357 w 588"/>
                <a:gd name="T65" fmla="*/ 683 h 819"/>
                <a:gd name="T66" fmla="*/ 293 w 588"/>
                <a:gd name="T67" fmla="*/ 698 h 819"/>
                <a:gd name="T68" fmla="*/ 253 w 588"/>
                <a:gd name="T69" fmla="*/ 691 h 819"/>
                <a:gd name="T70" fmla="*/ 190 w 588"/>
                <a:gd name="T71" fmla="*/ 667 h 819"/>
                <a:gd name="T72" fmla="*/ 143 w 588"/>
                <a:gd name="T73" fmla="*/ 619 h 819"/>
                <a:gd name="T74" fmla="*/ 118 w 588"/>
                <a:gd name="T75" fmla="*/ 556 h 819"/>
                <a:gd name="T76" fmla="*/ 110 w 588"/>
                <a:gd name="T77" fmla="*/ 270 h 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88" h="819">
                  <a:moveTo>
                    <a:pt x="293" y="818"/>
                  </a:moveTo>
                  <a:lnTo>
                    <a:pt x="293" y="818"/>
                  </a:lnTo>
                  <a:lnTo>
                    <a:pt x="349" y="810"/>
                  </a:lnTo>
                  <a:lnTo>
                    <a:pt x="405" y="794"/>
                  </a:lnTo>
                  <a:lnTo>
                    <a:pt x="452" y="762"/>
                  </a:lnTo>
                  <a:lnTo>
                    <a:pt x="492" y="731"/>
                  </a:lnTo>
                  <a:lnTo>
                    <a:pt x="531" y="683"/>
                  </a:lnTo>
                  <a:lnTo>
                    <a:pt x="563" y="635"/>
                  </a:lnTo>
                  <a:lnTo>
                    <a:pt x="579" y="580"/>
                  </a:lnTo>
                  <a:lnTo>
                    <a:pt x="587" y="524"/>
                  </a:lnTo>
                  <a:lnTo>
                    <a:pt x="587" y="270"/>
                  </a:lnTo>
                  <a:lnTo>
                    <a:pt x="587" y="270"/>
                  </a:lnTo>
                  <a:lnTo>
                    <a:pt x="579" y="214"/>
                  </a:lnTo>
                  <a:lnTo>
                    <a:pt x="563" y="167"/>
                  </a:lnTo>
                  <a:lnTo>
                    <a:pt x="531" y="119"/>
                  </a:lnTo>
                  <a:lnTo>
                    <a:pt x="492" y="79"/>
                  </a:lnTo>
                  <a:lnTo>
                    <a:pt x="452" y="48"/>
                  </a:lnTo>
                  <a:lnTo>
                    <a:pt x="405" y="16"/>
                  </a:lnTo>
                  <a:lnTo>
                    <a:pt x="349" y="0"/>
                  </a:lnTo>
                  <a:lnTo>
                    <a:pt x="293" y="0"/>
                  </a:lnTo>
                  <a:lnTo>
                    <a:pt x="293" y="0"/>
                  </a:lnTo>
                  <a:lnTo>
                    <a:pt x="230" y="0"/>
                  </a:lnTo>
                  <a:lnTo>
                    <a:pt x="174" y="16"/>
                  </a:lnTo>
                  <a:lnTo>
                    <a:pt x="127" y="48"/>
                  </a:lnTo>
                  <a:lnTo>
                    <a:pt x="87" y="79"/>
                  </a:lnTo>
                  <a:lnTo>
                    <a:pt x="47" y="119"/>
                  </a:lnTo>
                  <a:lnTo>
                    <a:pt x="23" y="167"/>
                  </a:lnTo>
                  <a:lnTo>
                    <a:pt x="0" y="214"/>
                  </a:lnTo>
                  <a:lnTo>
                    <a:pt x="0" y="270"/>
                  </a:lnTo>
                  <a:lnTo>
                    <a:pt x="0" y="524"/>
                  </a:lnTo>
                  <a:lnTo>
                    <a:pt x="0" y="524"/>
                  </a:lnTo>
                  <a:lnTo>
                    <a:pt x="0" y="588"/>
                  </a:lnTo>
                  <a:lnTo>
                    <a:pt x="23" y="635"/>
                  </a:lnTo>
                  <a:lnTo>
                    <a:pt x="47" y="683"/>
                  </a:lnTo>
                  <a:lnTo>
                    <a:pt x="87" y="731"/>
                  </a:lnTo>
                  <a:lnTo>
                    <a:pt x="127" y="762"/>
                  </a:lnTo>
                  <a:lnTo>
                    <a:pt x="182" y="794"/>
                  </a:lnTo>
                  <a:lnTo>
                    <a:pt x="230" y="810"/>
                  </a:lnTo>
                  <a:lnTo>
                    <a:pt x="293" y="818"/>
                  </a:lnTo>
                  <a:close/>
                  <a:moveTo>
                    <a:pt x="110" y="270"/>
                  </a:moveTo>
                  <a:lnTo>
                    <a:pt x="110" y="270"/>
                  </a:lnTo>
                  <a:lnTo>
                    <a:pt x="118" y="239"/>
                  </a:lnTo>
                  <a:lnTo>
                    <a:pt x="127" y="214"/>
                  </a:lnTo>
                  <a:lnTo>
                    <a:pt x="143" y="183"/>
                  </a:lnTo>
                  <a:lnTo>
                    <a:pt x="166" y="158"/>
                  </a:lnTo>
                  <a:lnTo>
                    <a:pt x="190" y="143"/>
                  </a:lnTo>
                  <a:lnTo>
                    <a:pt x="222" y="127"/>
                  </a:lnTo>
                  <a:lnTo>
                    <a:pt x="253" y="119"/>
                  </a:lnTo>
                  <a:lnTo>
                    <a:pt x="293" y="112"/>
                  </a:lnTo>
                  <a:lnTo>
                    <a:pt x="293" y="112"/>
                  </a:lnTo>
                  <a:lnTo>
                    <a:pt x="325" y="119"/>
                  </a:lnTo>
                  <a:lnTo>
                    <a:pt x="357" y="127"/>
                  </a:lnTo>
                  <a:lnTo>
                    <a:pt x="388" y="143"/>
                  </a:lnTo>
                  <a:lnTo>
                    <a:pt x="413" y="167"/>
                  </a:lnTo>
                  <a:lnTo>
                    <a:pt x="436" y="183"/>
                  </a:lnTo>
                  <a:lnTo>
                    <a:pt x="452" y="214"/>
                  </a:lnTo>
                  <a:lnTo>
                    <a:pt x="460" y="239"/>
                  </a:lnTo>
                  <a:lnTo>
                    <a:pt x="469" y="270"/>
                  </a:lnTo>
                  <a:lnTo>
                    <a:pt x="469" y="524"/>
                  </a:lnTo>
                  <a:lnTo>
                    <a:pt x="469" y="524"/>
                  </a:lnTo>
                  <a:lnTo>
                    <a:pt x="460" y="556"/>
                  </a:lnTo>
                  <a:lnTo>
                    <a:pt x="452" y="588"/>
                  </a:lnTo>
                  <a:lnTo>
                    <a:pt x="436" y="619"/>
                  </a:lnTo>
                  <a:lnTo>
                    <a:pt x="413" y="643"/>
                  </a:lnTo>
                  <a:lnTo>
                    <a:pt x="380" y="667"/>
                  </a:lnTo>
                  <a:lnTo>
                    <a:pt x="357" y="683"/>
                  </a:lnTo>
                  <a:lnTo>
                    <a:pt x="325" y="691"/>
                  </a:lnTo>
                  <a:lnTo>
                    <a:pt x="293" y="698"/>
                  </a:lnTo>
                  <a:lnTo>
                    <a:pt x="293" y="698"/>
                  </a:lnTo>
                  <a:lnTo>
                    <a:pt x="253" y="691"/>
                  </a:lnTo>
                  <a:lnTo>
                    <a:pt x="222" y="683"/>
                  </a:lnTo>
                  <a:lnTo>
                    <a:pt x="190" y="667"/>
                  </a:lnTo>
                  <a:lnTo>
                    <a:pt x="166" y="643"/>
                  </a:lnTo>
                  <a:lnTo>
                    <a:pt x="143" y="619"/>
                  </a:lnTo>
                  <a:lnTo>
                    <a:pt x="127" y="588"/>
                  </a:lnTo>
                  <a:lnTo>
                    <a:pt x="118" y="556"/>
                  </a:lnTo>
                  <a:lnTo>
                    <a:pt x="110" y="524"/>
                  </a:lnTo>
                  <a:lnTo>
                    <a:pt x="110" y="27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endParaRPr lang="en-US" sz="1836">
                <a:solidFill>
                  <a:srgbClr val="505050"/>
                </a:solidFill>
                <a:latin typeface="Segoe UI"/>
              </a:endParaRPr>
            </a:p>
          </p:txBody>
        </p:sp>
        <p:sp>
          <p:nvSpPr>
            <p:cNvPr id="99" name="Freeform 3"/>
            <p:cNvSpPr>
              <a:spLocks noChangeArrowheads="1"/>
            </p:cNvSpPr>
            <p:nvPr/>
          </p:nvSpPr>
          <p:spPr bwMode="auto">
            <a:xfrm>
              <a:off x="6834188" y="3394075"/>
              <a:ext cx="42862" cy="246063"/>
            </a:xfrm>
            <a:custGeom>
              <a:avLst/>
              <a:gdLst>
                <a:gd name="T0" fmla="*/ 0 w 120"/>
                <a:gd name="T1" fmla="*/ 683 h 684"/>
                <a:gd name="T2" fmla="*/ 119 w 120"/>
                <a:gd name="T3" fmla="*/ 683 h 684"/>
                <a:gd name="T4" fmla="*/ 119 w 120"/>
                <a:gd name="T5" fmla="*/ 0 h 684"/>
                <a:gd name="T6" fmla="*/ 0 w 120"/>
                <a:gd name="T7" fmla="*/ 0 h 684"/>
                <a:gd name="T8" fmla="*/ 0 w 120"/>
                <a:gd name="T9" fmla="*/ 683 h 684"/>
              </a:gdLst>
              <a:ahLst/>
              <a:cxnLst>
                <a:cxn ang="0">
                  <a:pos x="T0" y="T1"/>
                </a:cxn>
                <a:cxn ang="0">
                  <a:pos x="T2" y="T3"/>
                </a:cxn>
                <a:cxn ang="0">
                  <a:pos x="T4" y="T5"/>
                </a:cxn>
                <a:cxn ang="0">
                  <a:pos x="T6" y="T7"/>
                </a:cxn>
                <a:cxn ang="0">
                  <a:pos x="T8" y="T9"/>
                </a:cxn>
              </a:cxnLst>
              <a:rect l="0" t="0" r="r" b="b"/>
              <a:pathLst>
                <a:path w="120" h="684">
                  <a:moveTo>
                    <a:pt x="0" y="683"/>
                  </a:moveTo>
                  <a:lnTo>
                    <a:pt x="119" y="683"/>
                  </a:lnTo>
                  <a:lnTo>
                    <a:pt x="119" y="0"/>
                  </a:lnTo>
                  <a:lnTo>
                    <a:pt x="0" y="0"/>
                  </a:lnTo>
                  <a:lnTo>
                    <a:pt x="0" y="68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endParaRPr lang="en-US" sz="1836">
                <a:solidFill>
                  <a:srgbClr val="505050"/>
                </a:solidFill>
                <a:latin typeface="Segoe UI"/>
              </a:endParaRPr>
            </a:p>
          </p:txBody>
        </p:sp>
        <p:sp>
          <p:nvSpPr>
            <p:cNvPr id="100" name="Freeform 4"/>
            <p:cNvSpPr>
              <a:spLocks noChangeArrowheads="1"/>
            </p:cNvSpPr>
            <p:nvPr/>
          </p:nvSpPr>
          <p:spPr bwMode="auto">
            <a:xfrm>
              <a:off x="7315200" y="3394075"/>
              <a:ext cx="42863" cy="246063"/>
            </a:xfrm>
            <a:custGeom>
              <a:avLst/>
              <a:gdLst>
                <a:gd name="T0" fmla="*/ 0 w 120"/>
                <a:gd name="T1" fmla="*/ 683 h 684"/>
                <a:gd name="T2" fmla="*/ 119 w 120"/>
                <a:gd name="T3" fmla="*/ 683 h 684"/>
                <a:gd name="T4" fmla="*/ 119 w 120"/>
                <a:gd name="T5" fmla="*/ 0 h 684"/>
                <a:gd name="T6" fmla="*/ 0 w 120"/>
                <a:gd name="T7" fmla="*/ 0 h 684"/>
                <a:gd name="T8" fmla="*/ 0 w 120"/>
                <a:gd name="T9" fmla="*/ 683 h 684"/>
              </a:gdLst>
              <a:ahLst/>
              <a:cxnLst>
                <a:cxn ang="0">
                  <a:pos x="T0" y="T1"/>
                </a:cxn>
                <a:cxn ang="0">
                  <a:pos x="T2" y="T3"/>
                </a:cxn>
                <a:cxn ang="0">
                  <a:pos x="T4" y="T5"/>
                </a:cxn>
                <a:cxn ang="0">
                  <a:pos x="T6" y="T7"/>
                </a:cxn>
                <a:cxn ang="0">
                  <a:pos x="T8" y="T9"/>
                </a:cxn>
              </a:cxnLst>
              <a:rect l="0" t="0" r="r" b="b"/>
              <a:pathLst>
                <a:path w="120" h="684">
                  <a:moveTo>
                    <a:pt x="0" y="683"/>
                  </a:moveTo>
                  <a:lnTo>
                    <a:pt x="119" y="683"/>
                  </a:lnTo>
                  <a:lnTo>
                    <a:pt x="119" y="0"/>
                  </a:lnTo>
                  <a:lnTo>
                    <a:pt x="0" y="0"/>
                  </a:lnTo>
                  <a:lnTo>
                    <a:pt x="0" y="68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endParaRPr lang="en-US" sz="1836">
                <a:solidFill>
                  <a:srgbClr val="505050"/>
                </a:solidFill>
                <a:latin typeface="Segoe UI"/>
              </a:endParaRPr>
            </a:p>
          </p:txBody>
        </p:sp>
        <p:sp>
          <p:nvSpPr>
            <p:cNvPr id="101" name="Freeform 5"/>
            <p:cNvSpPr>
              <a:spLocks noChangeArrowheads="1"/>
            </p:cNvSpPr>
            <p:nvPr/>
          </p:nvSpPr>
          <p:spPr bwMode="auto">
            <a:xfrm>
              <a:off x="6505575" y="3373438"/>
              <a:ext cx="212725" cy="295275"/>
            </a:xfrm>
            <a:custGeom>
              <a:avLst/>
              <a:gdLst>
                <a:gd name="T0" fmla="*/ 293 w 589"/>
                <a:gd name="T1" fmla="*/ 0 h 819"/>
                <a:gd name="T2" fmla="*/ 183 w 589"/>
                <a:gd name="T3" fmla="*/ 16 h 819"/>
                <a:gd name="T4" fmla="*/ 87 w 589"/>
                <a:gd name="T5" fmla="*/ 79 h 819"/>
                <a:gd name="T6" fmla="*/ 23 w 589"/>
                <a:gd name="T7" fmla="*/ 167 h 819"/>
                <a:gd name="T8" fmla="*/ 0 w 589"/>
                <a:gd name="T9" fmla="*/ 270 h 819"/>
                <a:gd name="T10" fmla="*/ 0 w 589"/>
                <a:gd name="T11" fmla="*/ 524 h 819"/>
                <a:gd name="T12" fmla="*/ 23 w 589"/>
                <a:gd name="T13" fmla="*/ 635 h 819"/>
                <a:gd name="T14" fmla="*/ 87 w 589"/>
                <a:gd name="T15" fmla="*/ 731 h 819"/>
                <a:gd name="T16" fmla="*/ 183 w 589"/>
                <a:gd name="T17" fmla="*/ 794 h 819"/>
                <a:gd name="T18" fmla="*/ 293 w 589"/>
                <a:gd name="T19" fmla="*/ 818 h 819"/>
                <a:gd name="T20" fmla="*/ 349 w 589"/>
                <a:gd name="T21" fmla="*/ 810 h 819"/>
                <a:gd name="T22" fmla="*/ 453 w 589"/>
                <a:gd name="T23" fmla="*/ 762 h 819"/>
                <a:gd name="T24" fmla="*/ 540 w 589"/>
                <a:gd name="T25" fmla="*/ 683 h 819"/>
                <a:gd name="T26" fmla="*/ 580 w 589"/>
                <a:gd name="T27" fmla="*/ 588 h 819"/>
                <a:gd name="T28" fmla="*/ 588 w 589"/>
                <a:gd name="T29" fmla="*/ 270 h 819"/>
                <a:gd name="T30" fmla="*/ 580 w 589"/>
                <a:gd name="T31" fmla="*/ 214 h 819"/>
                <a:gd name="T32" fmla="*/ 540 w 589"/>
                <a:gd name="T33" fmla="*/ 119 h 819"/>
                <a:gd name="T34" fmla="*/ 461 w 589"/>
                <a:gd name="T35" fmla="*/ 48 h 819"/>
                <a:gd name="T36" fmla="*/ 357 w 589"/>
                <a:gd name="T37" fmla="*/ 0 h 819"/>
                <a:gd name="T38" fmla="*/ 468 w 589"/>
                <a:gd name="T39" fmla="*/ 524 h 819"/>
                <a:gd name="T40" fmla="*/ 468 w 589"/>
                <a:gd name="T41" fmla="*/ 556 h 819"/>
                <a:gd name="T42" fmla="*/ 445 w 589"/>
                <a:gd name="T43" fmla="*/ 619 h 819"/>
                <a:gd name="T44" fmla="*/ 397 w 589"/>
                <a:gd name="T45" fmla="*/ 667 h 819"/>
                <a:gd name="T46" fmla="*/ 333 w 589"/>
                <a:gd name="T47" fmla="*/ 691 h 819"/>
                <a:gd name="T48" fmla="*/ 293 w 589"/>
                <a:gd name="T49" fmla="*/ 698 h 819"/>
                <a:gd name="T50" fmla="*/ 222 w 589"/>
                <a:gd name="T51" fmla="*/ 683 h 819"/>
                <a:gd name="T52" fmla="*/ 167 w 589"/>
                <a:gd name="T53" fmla="*/ 643 h 819"/>
                <a:gd name="T54" fmla="*/ 135 w 589"/>
                <a:gd name="T55" fmla="*/ 588 h 819"/>
                <a:gd name="T56" fmla="*/ 119 w 589"/>
                <a:gd name="T57" fmla="*/ 524 h 819"/>
                <a:gd name="T58" fmla="*/ 119 w 589"/>
                <a:gd name="T59" fmla="*/ 270 h 819"/>
                <a:gd name="T60" fmla="*/ 135 w 589"/>
                <a:gd name="T61" fmla="*/ 214 h 819"/>
                <a:gd name="T62" fmla="*/ 175 w 589"/>
                <a:gd name="T63" fmla="*/ 158 h 819"/>
                <a:gd name="T64" fmla="*/ 230 w 589"/>
                <a:gd name="T65" fmla="*/ 127 h 819"/>
                <a:gd name="T66" fmla="*/ 293 w 589"/>
                <a:gd name="T67" fmla="*/ 112 h 819"/>
                <a:gd name="T68" fmla="*/ 333 w 589"/>
                <a:gd name="T69" fmla="*/ 119 h 819"/>
                <a:gd name="T70" fmla="*/ 389 w 589"/>
                <a:gd name="T71" fmla="*/ 143 h 819"/>
                <a:gd name="T72" fmla="*/ 437 w 589"/>
                <a:gd name="T73" fmla="*/ 183 h 819"/>
                <a:gd name="T74" fmla="*/ 468 w 589"/>
                <a:gd name="T75" fmla="*/ 239 h 819"/>
                <a:gd name="T76" fmla="*/ 468 w 589"/>
                <a:gd name="T77" fmla="*/ 524 h 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89" h="819">
                  <a:moveTo>
                    <a:pt x="293" y="0"/>
                  </a:moveTo>
                  <a:lnTo>
                    <a:pt x="293" y="0"/>
                  </a:lnTo>
                  <a:lnTo>
                    <a:pt x="239" y="0"/>
                  </a:lnTo>
                  <a:lnTo>
                    <a:pt x="183" y="16"/>
                  </a:lnTo>
                  <a:lnTo>
                    <a:pt x="127" y="48"/>
                  </a:lnTo>
                  <a:lnTo>
                    <a:pt x="87" y="79"/>
                  </a:lnTo>
                  <a:lnTo>
                    <a:pt x="48" y="119"/>
                  </a:lnTo>
                  <a:lnTo>
                    <a:pt x="23" y="167"/>
                  </a:lnTo>
                  <a:lnTo>
                    <a:pt x="8" y="214"/>
                  </a:lnTo>
                  <a:lnTo>
                    <a:pt x="0" y="270"/>
                  </a:lnTo>
                  <a:lnTo>
                    <a:pt x="0" y="524"/>
                  </a:lnTo>
                  <a:lnTo>
                    <a:pt x="0" y="524"/>
                  </a:lnTo>
                  <a:lnTo>
                    <a:pt x="8" y="588"/>
                  </a:lnTo>
                  <a:lnTo>
                    <a:pt x="23" y="635"/>
                  </a:lnTo>
                  <a:lnTo>
                    <a:pt x="56" y="683"/>
                  </a:lnTo>
                  <a:lnTo>
                    <a:pt x="87" y="731"/>
                  </a:lnTo>
                  <a:lnTo>
                    <a:pt x="135" y="762"/>
                  </a:lnTo>
                  <a:lnTo>
                    <a:pt x="183" y="794"/>
                  </a:lnTo>
                  <a:lnTo>
                    <a:pt x="239" y="810"/>
                  </a:lnTo>
                  <a:lnTo>
                    <a:pt x="293" y="818"/>
                  </a:lnTo>
                  <a:lnTo>
                    <a:pt x="293" y="818"/>
                  </a:lnTo>
                  <a:lnTo>
                    <a:pt x="349" y="810"/>
                  </a:lnTo>
                  <a:lnTo>
                    <a:pt x="405" y="794"/>
                  </a:lnTo>
                  <a:lnTo>
                    <a:pt x="453" y="762"/>
                  </a:lnTo>
                  <a:lnTo>
                    <a:pt x="500" y="731"/>
                  </a:lnTo>
                  <a:lnTo>
                    <a:pt x="540" y="683"/>
                  </a:lnTo>
                  <a:lnTo>
                    <a:pt x="563" y="635"/>
                  </a:lnTo>
                  <a:lnTo>
                    <a:pt x="580" y="588"/>
                  </a:lnTo>
                  <a:lnTo>
                    <a:pt x="588" y="524"/>
                  </a:lnTo>
                  <a:lnTo>
                    <a:pt x="588" y="270"/>
                  </a:lnTo>
                  <a:lnTo>
                    <a:pt x="588" y="270"/>
                  </a:lnTo>
                  <a:lnTo>
                    <a:pt x="580" y="214"/>
                  </a:lnTo>
                  <a:lnTo>
                    <a:pt x="563" y="167"/>
                  </a:lnTo>
                  <a:lnTo>
                    <a:pt x="540" y="119"/>
                  </a:lnTo>
                  <a:lnTo>
                    <a:pt x="500" y="79"/>
                  </a:lnTo>
                  <a:lnTo>
                    <a:pt x="461" y="48"/>
                  </a:lnTo>
                  <a:lnTo>
                    <a:pt x="413" y="16"/>
                  </a:lnTo>
                  <a:lnTo>
                    <a:pt x="357" y="0"/>
                  </a:lnTo>
                  <a:lnTo>
                    <a:pt x="293" y="0"/>
                  </a:lnTo>
                  <a:close/>
                  <a:moveTo>
                    <a:pt x="468" y="524"/>
                  </a:moveTo>
                  <a:lnTo>
                    <a:pt x="468" y="524"/>
                  </a:lnTo>
                  <a:lnTo>
                    <a:pt x="468" y="556"/>
                  </a:lnTo>
                  <a:lnTo>
                    <a:pt x="461" y="588"/>
                  </a:lnTo>
                  <a:lnTo>
                    <a:pt x="445" y="619"/>
                  </a:lnTo>
                  <a:lnTo>
                    <a:pt x="420" y="643"/>
                  </a:lnTo>
                  <a:lnTo>
                    <a:pt x="397" y="667"/>
                  </a:lnTo>
                  <a:lnTo>
                    <a:pt x="365" y="683"/>
                  </a:lnTo>
                  <a:lnTo>
                    <a:pt x="333" y="691"/>
                  </a:lnTo>
                  <a:lnTo>
                    <a:pt x="293" y="698"/>
                  </a:lnTo>
                  <a:lnTo>
                    <a:pt x="293" y="698"/>
                  </a:lnTo>
                  <a:lnTo>
                    <a:pt x="262" y="691"/>
                  </a:lnTo>
                  <a:lnTo>
                    <a:pt x="222" y="683"/>
                  </a:lnTo>
                  <a:lnTo>
                    <a:pt x="198" y="667"/>
                  </a:lnTo>
                  <a:lnTo>
                    <a:pt x="167" y="643"/>
                  </a:lnTo>
                  <a:lnTo>
                    <a:pt x="150" y="619"/>
                  </a:lnTo>
                  <a:lnTo>
                    <a:pt x="135" y="588"/>
                  </a:lnTo>
                  <a:lnTo>
                    <a:pt x="119" y="556"/>
                  </a:lnTo>
                  <a:lnTo>
                    <a:pt x="119" y="524"/>
                  </a:lnTo>
                  <a:lnTo>
                    <a:pt x="119" y="270"/>
                  </a:lnTo>
                  <a:lnTo>
                    <a:pt x="119" y="270"/>
                  </a:lnTo>
                  <a:lnTo>
                    <a:pt x="119" y="239"/>
                  </a:lnTo>
                  <a:lnTo>
                    <a:pt x="135" y="214"/>
                  </a:lnTo>
                  <a:lnTo>
                    <a:pt x="150" y="183"/>
                  </a:lnTo>
                  <a:lnTo>
                    <a:pt x="175" y="158"/>
                  </a:lnTo>
                  <a:lnTo>
                    <a:pt x="198" y="143"/>
                  </a:lnTo>
                  <a:lnTo>
                    <a:pt x="230" y="127"/>
                  </a:lnTo>
                  <a:lnTo>
                    <a:pt x="262" y="119"/>
                  </a:lnTo>
                  <a:lnTo>
                    <a:pt x="293" y="112"/>
                  </a:lnTo>
                  <a:lnTo>
                    <a:pt x="293" y="112"/>
                  </a:lnTo>
                  <a:lnTo>
                    <a:pt x="333" y="119"/>
                  </a:lnTo>
                  <a:lnTo>
                    <a:pt x="365" y="127"/>
                  </a:lnTo>
                  <a:lnTo>
                    <a:pt x="389" y="143"/>
                  </a:lnTo>
                  <a:lnTo>
                    <a:pt x="420" y="158"/>
                  </a:lnTo>
                  <a:lnTo>
                    <a:pt x="437" y="183"/>
                  </a:lnTo>
                  <a:lnTo>
                    <a:pt x="461" y="214"/>
                  </a:lnTo>
                  <a:lnTo>
                    <a:pt x="468" y="239"/>
                  </a:lnTo>
                  <a:lnTo>
                    <a:pt x="468" y="270"/>
                  </a:lnTo>
                  <a:lnTo>
                    <a:pt x="468" y="52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endParaRPr lang="en-US" sz="1836">
                <a:solidFill>
                  <a:srgbClr val="505050"/>
                </a:solidFill>
                <a:latin typeface="Segoe UI"/>
              </a:endParaRPr>
            </a:p>
          </p:txBody>
        </p:sp>
        <p:sp>
          <p:nvSpPr>
            <p:cNvPr id="102" name="Freeform 6"/>
            <p:cNvSpPr>
              <a:spLocks noChangeArrowheads="1"/>
            </p:cNvSpPr>
            <p:nvPr/>
          </p:nvSpPr>
          <p:spPr bwMode="auto">
            <a:xfrm>
              <a:off x="6991350" y="3373438"/>
              <a:ext cx="206375" cy="295275"/>
            </a:xfrm>
            <a:custGeom>
              <a:avLst/>
              <a:gdLst>
                <a:gd name="T0" fmla="*/ 278 w 572"/>
                <a:gd name="T1" fmla="*/ 0 h 819"/>
                <a:gd name="T2" fmla="*/ 174 w 572"/>
                <a:gd name="T3" fmla="*/ 16 h 819"/>
                <a:gd name="T4" fmla="*/ 87 w 572"/>
                <a:gd name="T5" fmla="*/ 79 h 819"/>
                <a:gd name="T6" fmla="*/ 23 w 572"/>
                <a:gd name="T7" fmla="*/ 167 h 819"/>
                <a:gd name="T8" fmla="*/ 0 w 572"/>
                <a:gd name="T9" fmla="*/ 270 h 819"/>
                <a:gd name="T10" fmla="*/ 0 w 572"/>
                <a:gd name="T11" fmla="*/ 524 h 819"/>
                <a:gd name="T12" fmla="*/ 23 w 572"/>
                <a:gd name="T13" fmla="*/ 635 h 819"/>
                <a:gd name="T14" fmla="*/ 87 w 572"/>
                <a:gd name="T15" fmla="*/ 731 h 819"/>
                <a:gd name="T16" fmla="*/ 174 w 572"/>
                <a:gd name="T17" fmla="*/ 794 h 819"/>
                <a:gd name="T18" fmla="*/ 278 w 572"/>
                <a:gd name="T19" fmla="*/ 818 h 819"/>
                <a:gd name="T20" fmla="*/ 341 w 572"/>
                <a:gd name="T21" fmla="*/ 810 h 819"/>
                <a:gd name="T22" fmla="*/ 444 w 572"/>
                <a:gd name="T23" fmla="*/ 762 h 819"/>
                <a:gd name="T24" fmla="*/ 524 w 572"/>
                <a:gd name="T25" fmla="*/ 683 h 819"/>
                <a:gd name="T26" fmla="*/ 571 w 572"/>
                <a:gd name="T27" fmla="*/ 588 h 819"/>
                <a:gd name="T28" fmla="*/ 571 w 572"/>
                <a:gd name="T29" fmla="*/ 270 h 819"/>
                <a:gd name="T30" fmla="*/ 571 w 572"/>
                <a:gd name="T31" fmla="*/ 214 h 819"/>
                <a:gd name="T32" fmla="*/ 524 w 572"/>
                <a:gd name="T33" fmla="*/ 119 h 819"/>
                <a:gd name="T34" fmla="*/ 444 w 572"/>
                <a:gd name="T35" fmla="*/ 48 h 819"/>
                <a:gd name="T36" fmla="*/ 341 w 572"/>
                <a:gd name="T37" fmla="*/ 0 h 819"/>
                <a:gd name="T38" fmla="*/ 461 w 572"/>
                <a:gd name="T39" fmla="*/ 524 h 819"/>
                <a:gd name="T40" fmla="*/ 453 w 572"/>
                <a:gd name="T41" fmla="*/ 556 h 819"/>
                <a:gd name="T42" fmla="*/ 428 w 572"/>
                <a:gd name="T43" fmla="*/ 619 h 819"/>
                <a:gd name="T44" fmla="*/ 381 w 572"/>
                <a:gd name="T45" fmla="*/ 667 h 819"/>
                <a:gd name="T46" fmla="*/ 318 w 572"/>
                <a:gd name="T47" fmla="*/ 691 h 819"/>
                <a:gd name="T48" fmla="*/ 278 w 572"/>
                <a:gd name="T49" fmla="*/ 698 h 819"/>
                <a:gd name="T50" fmla="*/ 222 w 572"/>
                <a:gd name="T51" fmla="*/ 683 h 819"/>
                <a:gd name="T52" fmla="*/ 166 w 572"/>
                <a:gd name="T53" fmla="*/ 643 h 819"/>
                <a:gd name="T54" fmla="*/ 135 w 572"/>
                <a:gd name="T55" fmla="*/ 588 h 819"/>
                <a:gd name="T56" fmla="*/ 119 w 572"/>
                <a:gd name="T57" fmla="*/ 524 h 819"/>
                <a:gd name="T58" fmla="*/ 119 w 572"/>
                <a:gd name="T59" fmla="*/ 270 h 819"/>
                <a:gd name="T60" fmla="*/ 135 w 572"/>
                <a:gd name="T61" fmla="*/ 214 h 819"/>
                <a:gd name="T62" fmla="*/ 166 w 572"/>
                <a:gd name="T63" fmla="*/ 158 h 819"/>
                <a:gd name="T64" fmla="*/ 222 w 572"/>
                <a:gd name="T65" fmla="*/ 127 h 819"/>
                <a:gd name="T66" fmla="*/ 278 w 572"/>
                <a:gd name="T67" fmla="*/ 112 h 819"/>
                <a:gd name="T68" fmla="*/ 318 w 572"/>
                <a:gd name="T69" fmla="*/ 119 h 819"/>
                <a:gd name="T70" fmla="*/ 381 w 572"/>
                <a:gd name="T71" fmla="*/ 143 h 819"/>
                <a:gd name="T72" fmla="*/ 428 w 572"/>
                <a:gd name="T73" fmla="*/ 183 h 819"/>
                <a:gd name="T74" fmla="*/ 453 w 572"/>
                <a:gd name="T75" fmla="*/ 239 h 819"/>
                <a:gd name="T76" fmla="*/ 461 w 572"/>
                <a:gd name="T77" fmla="*/ 524 h 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72" h="819">
                  <a:moveTo>
                    <a:pt x="278" y="0"/>
                  </a:moveTo>
                  <a:lnTo>
                    <a:pt x="278" y="0"/>
                  </a:lnTo>
                  <a:lnTo>
                    <a:pt x="230" y="0"/>
                  </a:lnTo>
                  <a:lnTo>
                    <a:pt x="174" y="16"/>
                  </a:lnTo>
                  <a:lnTo>
                    <a:pt x="127" y="48"/>
                  </a:lnTo>
                  <a:lnTo>
                    <a:pt x="87" y="79"/>
                  </a:lnTo>
                  <a:lnTo>
                    <a:pt x="56" y="119"/>
                  </a:lnTo>
                  <a:lnTo>
                    <a:pt x="23" y="167"/>
                  </a:lnTo>
                  <a:lnTo>
                    <a:pt x="8" y="214"/>
                  </a:lnTo>
                  <a:lnTo>
                    <a:pt x="0" y="270"/>
                  </a:lnTo>
                  <a:lnTo>
                    <a:pt x="0" y="524"/>
                  </a:lnTo>
                  <a:lnTo>
                    <a:pt x="0" y="524"/>
                  </a:lnTo>
                  <a:lnTo>
                    <a:pt x="8" y="580"/>
                  </a:lnTo>
                  <a:lnTo>
                    <a:pt x="23" y="635"/>
                  </a:lnTo>
                  <a:lnTo>
                    <a:pt x="56" y="683"/>
                  </a:lnTo>
                  <a:lnTo>
                    <a:pt x="87" y="731"/>
                  </a:lnTo>
                  <a:lnTo>
                    <a:pt x="127" y="762"/>
                  </a:lnTo>
                  <a:lnTo>
                    <a:pt x="174" y="794"/>
                  </a:lnTo>
                  <a:lnTo>
                    <a:pt x="230" y="810"/>
                  </a:lnTo>
                  <a:lnTo>
                    <a:pt x="278" y="818"/>
                  </a:lnTo>
                  <a:lnTo>
                    <a:pt x="278" y="818"/>
                  </a:lnTo>
                  <a:lnTo>
                    <a:pt x="341" y="810"/>
                  </a:lnTo>
                  <a:lnTo>
                    <a:pt x="397" y="794"/>
                  </a:lnTo>
                  <a:lnTo>
                    <a:pt x="444" y="762"/>
                  </a:lnTo>
                  <a:lnTo>
                    <a:pt x="484" y="731"/>
                  </a:lnTo>
                  <a:lnTo>
                    <a:pt x="524" y="683"/>
                  </a:lnTo>
                  <a:lnTo>
                    <a:pt x="548" y="635"/>
                  </a:lnTo>
                  <a:lnTo>
                    <a:pt x="571" y="588"/>
                  </a:lnTo>
                  <a:lnTo>
                    <a:pt x="571" y="524"/>
                  </a:lnTo>
                  <a:lnTo>
                    <a:pt x="571" y="270"/>
                  </a:lnTo>
                  <a:lnTo>
                    <a:pt x="571" y="270"/>
                  </a:lnTo>
                  <a:lnTo>
                    <a:pt x="571" y="214"/>
                  </a:lnTo>
                  <a:lnTo>
                    <a:pt x="555" y="167"/>
                  </a:lnTo>
                  <a:lnTo>
                    <a:pt x="524" y="119"/>
                  </a:lnTo>
                  <a:lnTo>
                    <a:pt x="492" y="79"/>
                  </a:lnTo>
                  <a:lnTo>
                    <a:pt x="444" y="48"/>
                  </a:lnTo>
                  <a:lnTo>
                    <a:pt x="397" y="16"/>
                  </a:lnTo>
                  <a:lnTo>
                    <a:pt x="341" y="0"/>
                  </a:lnTo>
                  <a:lnTo>
                    <a:pt x="278" y="0"/>
                  </a:lnTo>
                  <a:close/>
                  <a:moveTo>
                    <a:pt x="461" y="524"/>
                  </a:moveTo>
                  <a:lnTo>
                    <a:pt x="461" y="524"/>
                  </a:lnTo>
                  <a:lnTo>
                    <a:pt x="453" y="556"/>
                  </a:lnTo>
                  <a:lnTo>
                    <a:pt x="444" y="588"/>
                  </a:lnTo>
                  <a:lnTo>
                    <a:pt x="428" y="619"/>
                  </a:lnTo>
                  <a:lnTo>
                    <a:pt x="405" y="643"/>
                  </a:lnTo>
                  <a:lnTo>
                    <a:pt x="381" y="667"/>
                  </a:lnTo>
                  <a:lnTo>
                    <a:pt x="349" y="683"/>
                  </a:lnTo>
                  <a:lnTo>
                    <a:pt x="318" y="691"/>
                  </a:lnTo>
                  <a:lnTo>
                    <a:pt x="278" y="698"/>
                  </a:lnTo>
                  <a:lnTo>
                    <a:pt x="278" y="698"/>
                  </a:lnTo>
                  <a:lnTo>
                    <a:pt x="254" y="691"/>
                  </a:lnTo>
                  <a:lnTo>
                    <a:pt x="222" y="683"/>
                  </a:lnTo>
                  <a:lnTo>
                    <a:pt x="198" y="667"/>
                  </a:lnTo>
                  <a:lnTo>
                    <a:pt x="166" y="643"/>
                  </a:lnTo>
                  <a:lnTo>
                    <a:pt x="150" y="619"/>
                  </a:lnTo>
                  <a:lnTo>
                    <a:pt x="135" y="588"/>
                  </a:lnTo>
                  <a:lnTo>
                    <a:pt x="127" y="556"/>
                  </a:lnTo>
                  <a:lnTo>
                    <a:pt x="119" y="524"/>
                  </a:lnTo>
                  <a:lnTo>
                    <a:pt x="119" y="270"/>
                  </a:lnTo>
                  <a:lnTo>
                    <a:pt x="119" y="270"/>
                  </a:lnTo>
                  <a:lnTo>
                    <a:pt x="127" y="239"/>
                  </a:lnTo>
                  <a:lnTo>
                    <a:pt x="135" y="214"/>
                  </a:lnTo>
                  <a:lnTo>
                    <a:pt x="150" y="183"/>
                  </a:lnTo>
                  <a:lnTo>
                    <a:pt x="166" y="158"/>
                  </a:lnTo>
                  <a:lnTo>
                    <a:pt x="191" y="143"/>
                  </a:lnTo>
                  <a:lnTo>
                    <a:pt x="222" y="127"/>
                  </a:lnTo>
                  <a:lnTo>
                    <a:pt x="254" y="119"/>
                  </a:lnTo>
                  <a:lnTo>
                    <a:pt x="278" y="112"/>
                  </a:lnTo>
                  <a:lnTo>
                    <a:pt x="278" y="112"/>
                  </a:lnTo>
                  <a:lnTo>
                    <a:pt x="318" y="119"/>
                  </a:lnTo>
                  <a:lnTo>
                    <a:pt x="349" y="127"/>
                  </a:lnTo>
                  <a:lnTo>
                    <a:pt x="381" y="143"/>
                  </a:lnTo>
                  <a:lnTo>
                    <a:pt x="405" y="158"/>
                  </a:lnTo>
                  <a:lnTo>
                    <a:pt x="428" y="183"/>
                  </a:lnTo>
                  <a:lnTo>
                    <a:pt x="444" y="214"/>
                  </a:lnTo>
                  <a:lnTo>
                    <a:pt x="453" y="239"/>
                  </a:lnTo>
                  <a:lnTo>
                    <a:pt x="461" y="270"/>
                  </a:lnTo>
                  <a:lnTo>
                    <a:pt x="461" y="52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endParaRPr lang="en-US" sz="1836">
                <a:solidFill>
                  <a:srgbClr val="505050"/>
                </a:solidFill>
                <a:latin typeface="Segoe UI"/>
              </a:endParaRPr>
            </a:p>
          </p:txBody>
        </p:sp>
        <p:sp>
          <p:nvSpPr>
            <p:cNvPr id="103" name="Freeform 7"/>
            <p:cNvSpPr>
              <a:spLocks noChangeArrowheads="1"/>
            </p:cNvSpPr>
            <p:nvPr/>
          </p:nvSpPr>
          <p:spPr bwMode="auto">
            <a:xfrm>
              <a:off x="5837238" y="3394075"/>
              <a:ext cx="42862" cy="246063"/>
            </a:xfrm>
            <a:custGeom>
              <a:avLst/>
              <a:gdLst>
                <a:gd name="T0" fmla="*/ 119 w 120"/>
                <a:gd name="T1" fmla="*/ 0 h 684"/>
                <a:gd name="T2" fmla="*/ 0 w 120"/>
                <a:gd name="T3" fmla="*/ 0 h 684"/>
                <a:gd name="T4" fmla="*/ 0 w 120"/>
                <a:gd name="T5" fmla="*/ 683 h 684"/>
                <a:gd name="T6" fmla="*/ 119 w 120"/>
                <a:gd name="T7" fmla="*/ 683 h 684"/>
                <a:gd name="T8" fmla="*/ 119 w 120"/>
                <a:gd name="T9" fmla="*/ 0 h 684"/>
              </a:gdLst>
              <a:ahLst/>
              <a:cxnLst>
                <a:cxn ang="0">
                  <a:pos x="T0" y="T1"/>
                </a:cxn>
                <a:cxn ang="0">
                  <a:pos x="T2" y="T3"/>
                </a:cxn>
                <a:cxn ang="0">
                  <a:pos x="T4" y="T5"/>
                </a:cxn>
                <a:cxn ang="0">
                  <a:pos x="T6" y="T7"/>
                </a:cxn>
                <a:cxn ang="0">
                  <a:pos x="T8" y="T9"/>
                </a:cxn>
              </a:cxnLst>
              <a:rect l="0" t="0" r="r" b="b"/>
              <a:pathLst>
                <a:path w="120" h="684">
                  <a:moveTo>
                    <a:pt x="119" y="0"/>
                  </a:moveTo>
                  <a:lnTo>
                    <a:pt x="0" y="0"/>
                  </a:lnTo>
                  <a:lnTo>
                    <a:pt x="0" y="683"/>
                  </a:lnTo>
                  <a:lnTo>
                    <a:pt x="119" y="683"/>
                  </a:lnTo>
                  <a:lnTo>
                    <a:pt x="119"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endParaRPr lang="en-US" sz="1836">
                <a:solidFill>
                  <a:srgbClr val="505050"/>
                </a:solidFill>
                <a:latin typeface="Segoe UI"/>
              </a:endParaRPr>
            </a:p>
          </p:txBody>
        </p:sp>
        <p:sp>
          <p:nvSpPr>
            <p:cNvPr id="104" name="Freeform 8"/>
            <p:cNvSpPr>
              <a:spLocks noChangeArrowheads="1"/>
            </p:cNvSpPr>
            <p:nvPr/>
          </p:nvSpPr>
          <p:spPr bwMode="auto">
            <a:xfrm>
              <a:off x="5513388" y="3373438"/>
              <a:ext cx="209550" cy="295275"/>
            </a:xfrm>
            <a:custGeom>
              <a:avLst/>
              <a:gdLst>
                <a:gd name="T0" fmla="*/ 286 w 580"/>
                <a:gd name="T1" fmla="*/ 818 h 819"/>
                <a:gd name="T2" fmla="*/ 396 w 580"/>
                <a:gd name="T3" fmla="*/ 794 h 819"/>
                <a:gd name="T4" fmla="*/ 484 w 580"/>
                <a:gd name="T5" fmla="*/ 731 h 819"/>
                <a:gd name="T6" fmla="*/ 556 w 580"/>
                <a:gd name="T7" fmla="*/ 635 h 819"/>
                <a:gd name="T8" fmla="*/ 579 w 580"/>
                <a:gd name="T9" fmla="*/ 524 h 819"/>
                <a:gd name="T10" fmla="*/ 579 w 580"/>
                <a:gd name="T11" fmla="*/ 270 h 819"/>
                <a:gd name="T12" fmla="*/ 556 w 580"/>
                <a:gd name="T13" fmla="*/ 167 h 819"/>
                <a:gd name="T14" fmla="*/ 492 w 580"/>
                <a:gd name="T15" fmla="*/ 79 h 819"/>
                <a:gd name="T16" fmla="*/ 396 w 580"/>
                <a:gd name="T17" fmla="*/ 16 h 819"/>
                <a:gd name="T18" fmla="*/ 286 w 580"/>
                <a:gd name="T19" fmla="*/ 0 h 819"/>
                <a:gd name="T20" fmla="*/ 230 w 580"/>
                <a:gd name="T21" fmla="*/ 0 h 819"/>
                <a:gd name="T22" fmla="*/ 126 w 580"/>
                <a:gd name="T23" fmla="*/ 48 h 819"/>
                <a:gd name="T24" fmla="*/ 55 w 580"/>
                <a:gd name="T25" fmla="*/ 119 h 819"/>
                <a:gd name="T26" fmla="*/ 8 w 580"/>
                <a:gd name="T27" fmla="*/ 214 h 819"/>
                <a:gd name="T28" fmla="*/ 0 w 580"/>
                <a:gd name="T29" fmla="*/ 524 h 819"/>
                <a:gd name="T30" fmla="*/ 8 w 580"/>
                <a:gd name="T31" fmla="*/ 580 h 819"/>
                <a:gd name="T32" fmla="*/ 55 w 580"/>
                <a:gd name="T33" fmla="*/ 683 h 819"/>
                <a:gd name="T34" fmla="*/ 126 w 580"/>
                <a:gd name="T35" fmla="*/ 762 h 819"/>
                <a:gd name="T36" fmla="*/ 230 w 580"/>
                <a:gd name="T37" fmla="*/ 810 h 819"/>
                <a:gd name="T38" fmla="*/ 118 w 580"/>
                <a:gd name="T39" fmla="*/ 270 h 819"/>
                <a:gd name="T40" fmla="*/ 126 w 580"/>
                <a:gd name="T41" fmla="*/ 239 h 819"/>
                <a:gd name="T42" fmla="*/ 151 w 580"/>
                <a:gd name="T43" fmla="*/ 183 h 819"/>
                <a:gd name="T44" fmla="*/ 190 w 580"/>
                <a:gd name="T45" fmla="*/ 143 h 819"/>
                <a:gd name="T46" fmla="*/ 253 w 580"/>
                <a:gd name="T47" fmla="*/ 119 h 819"/>
                <a:gd name="T48" fmla="*/ 286 w 580"/>
                <a:gd name="T49" fmla="*/ 112 h 819"/>
                <a:gd name="T50" fmla="*/ 349 w 580"/>
                <a:gd name="T51" fmla="*/ 127 h 819"/>
                <a:gd name="T52" fmla="*/ 405 w 580"/>
                <a:gd name="T53" fmla="*/ 158 h 819"/>
                <a:gd name="T54" fmla="*/ 444 w 580"/>
                <a:gd name="T55" fmla="*/ 214 h 819"/>
                <a:gd name="T56" fmla="*/ 460 w 580"/>
                <a:gd name="T57" fmla="*/ 270 h 819"/>
                <a:gd name="T58" fmla="*/ 460 w 580"/>
                <a:gd name="T59" fmla="*/ 524 h 819"/>
                <a:gd name="T60" fmla="*/ 444 w 580"/>
                <a:gd name="T61" fmla="*/ 588 h 819"/>
                <a:gd name="T62" fmla="*/ 405 w 580"/>
                <a:gd name="T63" fmla="*/ 643 h 819"/>
                <a:gd name="T64" fmla="*/ 349 w 580"/>
                <a:gd name="T65" fmla="*/ 683 h 819"/>
                <a:gd name="T66" fmla="*/ 286 w 580"/>
                <a:gd name="T67" fmla="*/ 698 h 819"/>
                <a:gd name="T68" fmla="*/ 253 w 580"/>
                <a:gd name="T69" fmla="*/ 691 h 819"/>
                <a:gd name="T70" fmla="*/ 198 w 580"/>
                <a:gd name="T71" fmla="*/ 667 h 819"/>
                <a:gd name="T72" fmla="*/ 151 w 580"/>
                <a:gd name="T73" fmla="*/ 619 h 819"/>
                <a:gd name="T74" fmla="*/ 126 w 580"/>
                <a:gd name="T75" fmla="*/ 556 h 819"/>
                <a:gd name="T76" fmla="*/ 118 w 580"/>
                <a:gd name="T77" fmla="*/ 270 h 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80" h="819">
                  <a:moveTo>
                    <a:pt x="286" y="818"/>
                  </a:moveTo>
                  <a:lnTo>
                    <a:pt x="286" y="818"/>
                  </a:lnTo>
                  <a:lnTo>
                    <a:pt x="342" y="810"/>
                  </a:lnTo>
                  <a:lnTo>
                    <a:pt x="396" y="794"/>
                  </a:lnTo>
                  <a:lnTo>
                    <a:pt x="444" y="762"/>
                  </a:lnTo>
                  <a:lnTo>
                    <a:pt x="484" y="731"/>
                  </a:lnTo>
                  <a:lnTo>
                    <a:pt x="523" y="683"/>
                  </a:lnTo>
                  <a:lnTo>
                    <a:pt x="556" y="635"/>
                  </a:lnTo>
                  <a:lnTo>
                    <a:pt x="571" y="588"/>
                  </a:lnTo>
                  <a:lnTo>
                    <a:pt x="579" y="524"/>
                  </a:lnTo>
                  <a:lnTo>
                    <a:pt x="579" y="270"/>
                  </a:lnTo>
                  <a:lnTo>
                    <a:pt x="579" y="270"/>
                  </a:lnTo>
                  <a:lnTo>
                    <a:pt x="571" y="214"/>
                  </a:lnTo>
                  <a:lnTo>
                    <a:pt x="556" y="167"/>
                  </a:lnTo>
                  <a:lnTo>
                    <a:pt x="523" y="119"/>
                  </a:lnTo>
                  <a:lnTo>
                    <a:pt x="492" y="79"/>
                  </a:lnTo>
                  <a:lnTo>
                    <a:pt x="444" y="48"/>
                  </a:lnTo>
                  <a:lnTo>
                    <a:pt x="396" y="16"/>
                  </a:lnTo>
                  <a:lnTo>
                    <a:pt x="342" y="0"/>
                  </a:lnTo>
                  <a:lnTo>
                    <a:pt x="286" y="0"/>
                  </a:lnTo>
                  <a:lnTo>
                    <a:pt x="286" y="0"/>
                  </a:lnTo>
                  <a:lnTo>
                    <a:pt x="230" y="0"/>
                  </a:lnTo>
                  <a:lnTo>
                    <a:pt x="174" y="16"/>
                  </a:lnTo>
                  <a:lnTo>
                    <a:pt x="126" y="48"/>
                  </a:lnTo>
                  <a:lnTo>
                    <a:pt x="87" y="79"/>
                  </a:lnTo>
                  <a:lnTo>
                    <a:pt x="55" y="119"/>
                  </a:lnTo>
                  <a:lnTo>
                    <a:pt x="24" y="167"/>
                  </a:lnTo>
                  <a:lnTo>
                    <a:pt x="8" y="214"/>
                  </a:lnTo>
                  <a:lnTo>
                    <a:pt x="0" y="270"/>
                  </a:lnTo>
                  <a:lnTo>
                    <a:pt x="0" y="524"/>
                  </a:lnTo>
                  <a:lnTo>
                    <a:pt x="0" y="524"/>
                  </a:lnTo>
                  <a:lnTo>
                    <a:pt x="8" y="580"/>
                  </a:lnTo>
                  <a:lnTo>
                    <a:pt x="24" y="635"/>
                  </a:lnTo>
                  <a:lnTo>
                    <a:pt x="55" y="683"/>
                  </a:lnTo>
                  <a:lnTo>
                    <a:pt x="87" y="731"/>
                  </a:lnTo>
                  <a:lnTo>
                    <a:pt x="126" y="762"/>
                  </a:lnTo>
                  <a:lnTo>
                    <a:pt x="174" y="794"/>
                  </a:lnTo>
                  <a:lnTo>
                    <a:pt x="230" y="810"/>
                  </a:lnTo>
                  <a:lnTo>
                    <a:pt x="286" y="818"/>
                  </a:lnTo>
                  <a:close/>
                  <a:moveTo>
                    <a:pt x="118" y="270"/>
                  </a:moveTo>
                  <a:lnTo>
                    <a:pt x="118" y="270"/>
                  </a:lnTo>
                  <a:lnTo>
                    <a:pt x="126" y="239"/>
                  </a:lnTo>
                  <a:lnTo>
                    <a:pt x="135" y="214"/>
                  </a:lnTo>
                  <a:lnTo>
                    <a:pt x="151" y="183"/>
                  </a:lnTo>
                  <a:lnTo>
                    <a:pt x="166" y="158"/>
                  </a:lnTo>
                  <a:lnTo>
                    <a:pt x="190" y="143"/>
                  </a:lnTo>
                  <a:lnTo>
                    <a:pt x="222" y="127"/>
                  </a:lnTo>
                  <a:lnTo>
                    <a:pt x="253" y="119"/>
                  </a:lnTo>
                  <a:lnTo>
                    <a:pt x="286" y="112"/>
                  </a:lnTo>
                  <a:lnTo>
                    <a:pt x="286" y="112"/>
                  </a:lnTo>
                  <a:lnTo>
                    <a:pt x="317" y="119"/>
                  </a:lnTo>
                  <a:lnTo>
                    <a:pt x="349" y="127"/>
                  </a:lnTo>
                  <a:lnTo>
                    <a:pt x="381" y="143"/>
                  </a:lnTo>
                  <a:lnTo>
                    <a:pt x="405" y="158"/>
                  </a:lnTo>
                  <a:lnTo>
                    <a:pt x="429" y="183"/>
                  </a:lnTo>
                  <a:lnTo>
                    <a:pt x="444" y="214"/>
                  </a:lnTo>
                  <a:lnTo>
                    <a:pt x="452" y="239"/>
                  </a:lnTo>
                  <a:lnTo>
                    <a:pt x="460" y="270"/>
                  </a:lnTo>
                  <a:lnTo>
                    <a:pt x="460" y="524"/>
                  </a:lnTo>
                  <a:lnTo>
                    <a:pt x="460" y="524"/>
                  </a:lnTo>
                  <a:lnTo>
                    <a:pt x="452" y="556"/>
                  </a:lnTo>
                  <a:lnTo>
                    <a:pt x="444" y="588"/>
                  </a:lnTo>
                  <a:lnTo>
                    <a:pt x="429" y="619"/>
                  </a:lnTo>
                  <a:lnTo>
                    <a:pt x="405" y="643"/>
                  </a:lnTo>
                  <a:lnTo>
                    <a:pt x="381" y="667"/>
                  </a:lnTo>
                  <a:lnTo>
                    <a:pt x="349" y="683"/>
                  </a:lnTo>
                  <a:lnTo>
                    <a:pt x="317" y="691"/>
                  </a:lnTo>
                  <a:lnTo>
                    <a:pt x="286" y="698"/>
                  </a:lnTo>
                  <a:lnTo>
                    <a:pt x="286" y="698"/>
                  </a:lnTo>
                  <a:lnTo>
                    <a:pt x="253" y="691"/>
                  </a:lnTo>
                  <a:lnTo>
                    <a:pt x="222" y="683"/>
                  </a:lnTo>
                  <a:lnTo>
                    <a:pt x="198" y="667"/>
                  </a:lnTo>
                  <a:lnTo>
                    <a:pt x="174" y="643"/>
                  </a:lnTo>
                  <a:lnTo>
                    <a:pt x="151" y="619"/>
                  </a:lnTo>
                  <a:lnTo>
                    <a:pt x="135" y="588"/>
                  </a:lnTo>
                  <a:lnTo>
                    <a:pt x="126" y="556"/>
                  </a:lnTo>
                  <a:lnTo>
                    <a:pt x="118" y="524"/>
                  </a:lnTo>
                  <a:lnTo>
                    <a:pt x="118" y="27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endParaRPr lang="en-US" sz="1836">
                <a:solidFill>
                  <a:srgbClr val="505050"/>
                </a:solidFill>
                <a:latin typeface="Segoe UI"/>
              </a:endParaRPr>
            </a:p>
          </p:txBody>
        </p:sp>
      </p:grpSp>
      <p:grpSp>
        <p:nvGrpSpPr>
          <p:cNvPr id="105" name="Group 104"/>
          <p:cNvGrpSpPr/>
          <p:nvPr/>
        </p:nvGrpSpPr>
        <p:grpSpPr>
          <a:xfrm>
            <a:off x="2689208" y="4293664"/>
            <a:ext cx="415632" cy="400344"/>
            <a:chOff x="4410328" y="6888804"/>
            <a:chExt cx="1374706" cy="1324141"/>
          </a:xfrm>
          <a:noFill/>
        </p:grpSpPr>
        <p:sp>
          <p:nvSpPr>
            <p:cNvPr id="106" name="Freeform 67"/>
            <p:cNvSpPr>
              <a:spLocks noChangeArrowheads="1"/>
            </p:cNvSpPr>
            <p:nvPr/>
          </p:nvSpPr>
          <p:spPr bwMode="auto">
            <a:xfrm>
              <a:off x="4676578" y="7083949"/>
              <a:ext cx="333406" cy="65575"/>
            </a:xfrm>
            <a:custGeom>
              <a:avLst/>
              <a:gdLst>
                <a:gd name="T0" fmla="*/ 0 w 1859"/>
                <a:gd name="T1" fmla="*/ 365 h 366"/>
                <a:gd name="T2" fmla="*/ 0 w 1859"/>
                <a:gd name="T3" fmla="*/ 365 h 366"/>
                <a:gd name="T4" fmla="*/ 1858 w 1859"/>
                <a:gd name="T5" fmla="*/ 365 h 366"/>
                <a:gd name="T6" fmla="*/ 1858 w 1859"/>
                <a:gd name="T7" fmla="*/ 0 h 366"/>
                <a:gd name="T8" fmla="*/ 1858 w 1859"/>
                <a:gd name="T9" fmla="*/ 0 h 366"/>
                <a:gd name="T10" fmla="*/ 0 w 1859"/>
                <a:gd name="T11" fmla="*/ 0 h 366"/>
                <a:gd name="T12" fmla="*/ 0 w 1859"/>
                <a:gd name="T13" fmla="*/ 0 h 366"/>
                <a:gd name="T14" fmla="*/ 0 w 1859"/>
                <a:gd name="T15" fmla="*/ 365 h 3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59" h="366">
                  <a:moveTo>
                    <a:pt x="0" y="365"/>
                  </a:moveTo>
                  <a:lnTo>
                    <a:pt x="0" y="365"/>
                  </a:lnTo>
                  <a:lnTo>
                    <a:pt x="1858" y="365"/>
                  </a:lnTo>
                  <a:lnTo>
                    <a:pt x="1858" y="0"/>
                  </a:lnTo>
                  <a:lnTo>
                    <a:pt x="1858" y="0"/>
                  </a:lnTo>
                  <a:lnTo>
                    <a:pt x="0" y="0"/>
                  </a:lnTo>
                  <a:lnTo>
                    <a:pt x="0" y="0"/>
                  </a:lnTo>
                  <a:lnTo>
                    <a:pt x="0" y="36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endParaRPr lang="en-US" sz="1836">
                <a:solidFill>
                  <a:srgbClr val="505050"/>
                </a:solidFill>
                <a:latin typeface="Segoe UI"/>
              </a:endParaRPr>
            </a:p>
          </p:txBody>
        </p:sp>
        <p:sp>
          <p:nvSpPr>
            <p:cNvPr id="107" name="Freeform 68"/>
            <p:cNvSpPr>
              <a:spLocks noChangeArrowheads="1"/>
            </p:cNvSpPr>
            <p:nvPr/>
          </p:nvSpPr>
          <p:spPr bwMode="auto">
            <a:xfrm>
              <a:off x="4676578" y="7278303"/>
              <a:ext cx="333406" cy="65575"/>
            </a:xfrm>
            <a:custGeom>
              <a:avLst/>
              <a:gdLst>
                <a:gd name="T0" fmla="*/ 0 w 1859"/>
                <a:gd name="T1" fmla="*/ 366 h 367"/>
                <a:gd name="T2" fmla="*/ 0 w 1859"/>
                <a:gd name="T3" fmla="*/ 366 h 367"/>
                <a:gd name="T4" fmla="*/ 1858 w 1859"/>
                <a:gd name="T5" fmla="*/ 366 h 367"/>
                <a:gd name="T6" fmla="*/ 1858 w 1859"/>
                <a:gd name="T7" fmla="*/ 0 h 367"/>
                <a:gd name="T8" fmla="*/ 1858 w 1859"/>
                <a:gd name="T9" fmla="*/ 0 h 367"/>
                <a:gd name="T10" fmla="*/ 0 w 1859"/>
                <a:gd name="T11" fmla="*/ 0 h 367"/>
                <a:gd name="T12" fmla="*/ 0 w 1859"/>
                <a:gd name="T13" fmla="*/ 0 h 367"/>
                <a:gd name="T14" fmla="*/ 0 w 1859"/>
                <a:gd name="T15" fmla="*/ 366 h 3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59" h="367">
                  <a:moveTo>
                    <a:pt x="0" y="366"/>
                  </a:moveTo>
                  <a:lnTo>
                    <a:pt x="0" y="366"/>
                  </a:lnTo>
                  <a:lnTo>
                    <a:pt x="1858" y="366"/>
                  </a:lnTo>
                  <a:lnTo>
                    <a:pt x="1858" y="0"/>
                  </a:lnTo>
                  <a:lnTo>
                    <a:pt x="1858" y="0"/>
                  </a:lnTo>
                  <a:lnTo>
                    <a:pt x="0" y="0"/>
                  </a:lnTo>
                  <a:lnTo>
                    <a:pt x="0" y="0"/>
                  </a:lnTo>
                  <a:lnTo>
                    <a:pt x="0" y="36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endParaRPr lang="en-US" sz="1836">
                <a:solidFill>
                  <a:srgbClr val="505050"/>
                </a:solidFill>
                <a:latin typeface="Segoe UI"/>
              </a:endParaRPr>
            </a:p>
          </p:txBody>
        </p:sp>
        <p:sp>
          <p:nvSpPr>
            <p:cNvPr id="108" name="Freeform 69"/>
            <p:cNvSpPr>
              <a:spLocks noChangeArrowheads="1"/>
            </p:cNvSpPr>
            <p:nvPr/>
          </p:nvSpPr>
          <p:spPr bwMode="auto">
            <a:xfrm>
              <a:off x="4544638" y="7473449"/>
              <a:ext cx="65575" cy="65575"/>
            </a:xfrm>
            <a:custGeom>
              <a:avLst/>
              <a:gdLst>
                <a:gd name="T0" fmla="*/ 0 w 366"/>
                <a:gd name="T1" fmla="*/ 366 h 367"/>
                <a:gd name="T2" fmla="*/ 0 w 366"/>
                <a:gd name="T3" fmla="*/ 366 h 367"/>
                <a:gd name="T4" fmla="*/ 365 w 366"/>
                <a:gd name="T5" fmla="*/ 366 h 367"/>
                <a:gd name="T6" fmla="*/ 365 w 366"/>
                <a:gd name="T7" fmla="*/ 0 h 367"/>
                <a:gd name="T8" fmla="*/ 365 w 366"/>
                <a:gd name="T9" fmla="*/ 0 h 367"/>
                <a:gd name="T10" fmla="*/ 0 w 366"/>
                <a:gd name="T11" fmla="*/ 0 h 367"/>
                <a:gd name="T12" fmla="*/ 0 w 366"/>
                <a:gd name="T13" fmla="*/ 0 h 367"/>
                <a:gd name="T14" fmla="*/ 0 w 366"/>
                <a:gd name="T15" fmla="*/ 366 h 3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6" h="367">
                  <a:moveTo>
                    <a:pt x="0" y="366"/>
                  </a:moveTo>
                  <a:lnTo>
                    <a:pt x="0" y="366"/>
                  </a:lnTo>
                  <a:lnTo>
                    <a:pt x="365" y="366"/>
                  </a:lnTo>
                  <a:lnTo>
                    <a:pt x="365" y="0"/>
                  </a:lnTo>
                  <a:lnTo>
                    <a:pt x="365" y="0"/>
                  </a:lnTo>
                  <a:lnTo>
                    <a:pt x="0" y="0"/>
                  </a:lnTo>
                  <a:lnTo>
                    <a:pt x="0" y="0"/>
                  </a:lnTo>
                  <a:lnTo>
                    <a:pt x="0" y="36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endParaRPr lang="en-US" sz="1836">
                <a:solidFill>
                  <a:srgbClr val="505050"/>
                </a:solidFill>
                <a:latin typeface="Segoe UI"/>
              </a:endParaRPr>
            </a:p>
          </p:txBody>
        </p:sp>
        <p:sp>
          <p:nvSpPr>
            <p:cNvPr id="109" name="Freeform 70"/>
            <p:cNvSpPr>
              <a:spLocks noChangeArrowheads="1"/>
            </p:cNvSpPr>
            <p:nvPr/>
          </p:nvSpPr>
          <p:spPr bwMode="auto">
            <a:xfrm>
              <a:off x="4676578" y="7473449"/>
              <a:ext cx="333406" cy="65575"/>
            </a:xfrm>
            <a:custGeom>
              <a:avLst/>
              <a:gdLst>
                <a:gd name="T0" fmla="*/ 0 w 1859"/>
                <a:gd name="T1" fmla="*/ 366 h 367"/>
                <a:gd name="T2" fmla="*/ 0 w 1859"/>
                <a:gd name="T3" fmla="*/ 366 h 367"/>
                <a:gd name="T4" fmla="*/ 1858 w 1859"/>
                <a:gd name="T5" fmla="*/ 366 h 367"/>
                <a:gd name="T6" fmla="*/ 1858 w 1859"/>
                <a:gd name="T7" fmla="*/ 0 h 367"/>
                <a:gd name="T8" fmla="*/ 1858 w 1859"/>
                <a:gd name="T9" fmla="*/ 0 h 367"/>
                <a:gd name="T10" fmla="*/ 0 w 1859"/>
                <a:gd name="T11" fmla="*/ 0 h 367"/>
                <a:gd name="T12" fmla="*/ 0 w 1859"/>
                <a:gd name="T13" fmla="*/ 0 h 367"/>
                <a:gd name="T14" fmla="*/ 0 w 1859"/>
                <a:gd name="T15" fmla="*/ 366 h 3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59" h="367">
                  <a:moveTo>
                    <a:pt x="0" y="366"/>
                  </a:moveTo>
                  <a:lnTo>
                    <a:pt x="0" y="366"/>
                  </a:lnTo>
                  <a:lnTo>
                    <a:pt x="1858" y="366"/>
                  </a:lnTo>
                  <a:lnTo>
                    <a:pt x="1858" y="0"/>
                  </a:lnTo>
                  <a:lnTo>
                    <a:pt x="1858" y="0"/>
                  </a:lnTo>
                  <a:lnTo>
                    <a:pt x="0" y="0"/>
                  </a:lnTo>
                  <a:lnTo>
                    <a:pt x="0" y="0"/>
                  </a:lnTo>
                  <a:lnTo>
                    <a:pt x="0" y="36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endParaRPr lang="en-US" sz="1836">
                <a:solidFill>
                  <a:srgbClr val="505050"/>
                </a:solidFill>
                <a:latin typeface="Segoe UI"/>
              </a:endParaRPr>
            </a:p>
          </p:txBody>
        </p:sp>
        <p:sp>
          <p:nvSpPr>
            <p:cNvPr id="110" name="Freeform 71"/>
            <p:cNvSpPr>
              <a:spLocks noChangeArrowheads="1"/>
            </p:cNvSpPr>
            <p:nvPr/>
          </p:nvSpPr>
          <p:spPr bwMode="auto">
            <a:xfrm>
              <a:off x="4544638" y="7278303"/>
              <a:ext cx="65575" cy="65575"/>
            </a:xfrm>
            <a:custGeom>
              <a:avLst/>
              <a:gdLst>
                <a:gd name="T0" fmla="*/ 0 w 366"/>
                <a:gd name="T1" fmla="*/ 366 h 367"/>
                <a:gd name="T2" fmla="*/ 0 w 366"/>
                <a:gd name="T3" fmla="*/ 366 h 367"/>
                <a:gd name="T4" fmla="*/ 365 w 366"/>
                <a:gd name="T5" fmla="*/ 366 h 367"/>
                <a:gd name="T6" fmla="*/ 365 w 366"/>
                <a:gd name="T7" fmla="*/ 0 h 367"/>
                <a:gd name="T8" fmla="*/ 365 w 366"/>
                <a:gd name="T9" fmla="*/ 0 h 367"/>
                <a:gd name="T10" fmla="*/ 0 w 366"/>
                <a:gd name="T11" fmla="*/ 0 h 367"/>
                <a:gd name="T12" fmla="*/ 0 w 366"/>
                <a:gd name="T13" fmla="*/ 0 h 367"/>
                <a:gd name="T14" fmla="*/ 0 w 366"/>
                <a:gd name="T15" fmla="*/ 366 h 3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6" h="367">
                  <a:moveTo>
                    <a:pt x="0" y="366"/>
                  </a:moveTo>
                  <a:lnTo>
                    <a:pt x="0" y="366"/>
                  </a:lnTo>
                  <a:lnTo>
                    <a:pt x="365" y="366"/>
                  </a:lnTo>
                  <a:lnTo>
                    <a:pt x="365" y="0"/>
                  </a:lnTo>
                  <a:lnTo>
                    <a:pt x="365" y="0"/>
                  </a:lnTo>
                  <a:lnTo>
                    <a:pt x="0" y="0"/>
                  </a:lnTo>
                  <a:lnTo>
                    <a:pt x="0" y="0"/>
                  </a:lnTo>
                  <a:lnTo>
                    <a:pt x="0" y="36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endParaRPr lang="en-US" sz="1836">
                <a:solidFill>
                  <a:srgbClr val="505050"/>
                </a:solidFill>
                <a:latin typeface="Segoe UI"/>
              </a:endParaRPr>
            </a:p>
          </p:txBody>
        </p:sp>
        <p:sp>
          <p:nvSpPr>
            <p:cNvPr id="111" name="Freeform 72"/>
            <p:cNvSpPr>
              <a:spLocks noChangeArrowheads="1"/>
            </p:cNvSpPr>
            <p:nvPr/>
          </p:nvSpPr>
          <p:spPr bwMode="auto">
            <a:xfrm>
              <a:off x="4544638" y="7083949"/>
              <a:ext cx="65575" cy="65575"/>
            </a:xfrm>
            <a:custGeom>
              <a:avLst/>
              <a:gdLst>
                <a:gd name="T0" fmla="*/ 0 w 366"/>
                <a:gd name="T1" fmla="*/ 365 h 366"/>
                <a:gd name="T2" fmla="*/ 0 w 366"/>
                <a:gd name="T3" fmla="*/ 365 h 366"/>
                <a:gd name="T4" fmla="*/ 365 w 366"/>
                <a:gd name="T5" fmla="*/ 365 h 366"/>
                <a:gd name="T6" fmla="*/ 365 w 366"/>
                <a:gd name="T7" fmla="*/ 0 h 366"/>
                <a:gd name="T8" fmla="*/ 365 w 366"/>
                <a:gd name="T9" fmla="*/ 0 h 366"/>
                <a:gd name="T10" fmla="*/ 0 w 366"/>
                <a:gd name="T11" fmla="*/ 0 h 366"/>
                <a:gd name="T12" fmla="*/ 0 w 366"/>
                <a:gd name="T13" fmla="*/ 0 h 366"/>
                <a:gd name="T14" fmla="*/ 0 w 366"/>
                <a:gd name="T15" fmla="*/ 365 h 3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6" h="366">
                  <a:moveTo>
                    <a:pt x="0" y="365"/>
                  </a:moveTo>
                  <a:lnTo>
                    <a:pt x="0" y="365"/>
                  </a:lnTo>
                  <a:lnTo>
                    <a:pt x="365" y="365"/>
                  </a:lnTo>
                  <a:lnTo>
                    <a:pt x="365" y="0"/>
                  </a:lnTo>
                  <a:lnTo>
                    <a:pt x="365" y="0"/>
                  </a:lnTo>
                  <a:lnTo>
                    <a:pt x="0" y="0"/>
                  </a:lnTo>
                  <a:lnTo>
                    <a:pt x="0" y="0"/>
                  </a:lnTo>
                  <a:lnTo>
                    <a:pt x="0" y="36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endParaRPr lang="en-US" sz="1836">
                <a:solidFill>
                  <a:srgbClr val="505050"/>
                </a:solidFill>
                <a:latin typeface="Segoe UI"/>
              </a:endParaRPr>
            </a:p>
          </p:txBody>
        </p:sp>
        <p:sp>
          <p:nvSpPr>
            <p:cNvPr id="112" name="Freeform 73"/>
            <p:cNvSpPr>
              <a:spLocks noChangeArrowheads="1"/>
            </p:cNvSpPr>
            <p:nvPr/>
          </p:nvSpPr>
          <p:spPr bwMode="auto">
            <a:xfrm>
              <a:off x="4410328" y="6888804"/>
              <a:ext cx="1374706" cy="1324141"/>
            </a:xfrm>
            <a:custGeom>
              <a:avLst/>
              <a:gdLst>
                <a:gd name="T0" fmla="*/ 6479 w 7671"/>
                <a:gd name="T1" fmla="*/ 2549 h 7392"/>
                <a:gd name="T2" fmla="*/ 6225 w 7671"/>
                <a:gd name="T3" fmla="*/ 2549 h 7392"/>
                <a:gd name="T4" fmla="*/ 6145 w 7671"/>
                <a:gd name="T5" fmla="*/ 2374 h 7392"/>
                <a:gd name="T6" fmla="*/ 7075 w 7671"/>
                <a:gd name="T7" fmla="*/ 1358 h 7392"/>
                <a:gd name="T8" fmla="*/ 6463 w 7671"/>
                <a:gd name="T9" fmla="*/ 1072 h 7392"/>
                <a:gd name="T10" fmla="*/ 5987 w 7671"/>
                <a:gd name="T11" fmla="*/ 1041 h 7392"/>
                <a:gd name="T12" fmla="*/ 5146 w 7671"/>
                <a:gd name="T13" fmla="*/ 1405 h 7392"/>
                <a:gd name="T14" fmla="*/ 4804 w 7671"/>
                <a:gd name="T15" fmla="*/ 1795 h 7392"/>
                <a:gd name="T16" fmla="*/ 4621 w 7671"/>
                <a:gd name="T17" fmla="*/ 2295 h 7392"/>
                <a:gd name="T18" fmla="*/ 4629 w 7671"/>
                <a:gd name="T19" fmla="*/ 2842 h 7392"/>
                <a:gd name="T20" fmla="*/ 0 w 7671"/>
                <a:gd name="T21" fmla="*/ 0 h 7392"/>
                <a:gd name="T22" fmla="*/ 40 w 7671"/>
                <a:gd name="T23" fmla="*/ 4438 h 7392"/>
                <a:gd name="T24" fmla="*/ 341 w 7671"/>
                <a:gd name="T25" fmla="*/ 4866 h 7392"/>
                <a:gd name="T26" fmla="*/ 833 w 7671"/>
                <a:gd name="T27" fmla="*/ 5073 h 7392"/>
                <a:gd name="T28" fmla="*/ 1524 w 7671"/>
                <a:gd name="T29" fmla="*/ 5914 h 7392"/>
                <a:gd name="T30" fmla="*/ 1263 w 7671"/>
                <a:gd name="T31" fmla="*/ 6351 h 7392"/>
                <a:gd name="T32" fmla="*/ 1286 w 7671"/>
                <a:gd name="T33" fmla="*/ 6804 h 7392"/>
                <a:gd name="T34" fmla="*/ 1524 w 7671"/>
                <a:gd name="T35" fmla="*/ 7177 h 7392"/>
                <a:gd name="T36" fmla="*/ 1969 w 7671"/>
                <a:gd name="T37" fmla="*/ 7383 h 7392"/>
                <a:gd name="T38" fmla="*/ 2382 w 7671"/>
                <a:gd name="T39" fmla="*/ 7367 h 7392"/>
                <a:gd name="T40" fmla="*/ 2747 w 7671"/>
                <a:gd name="T41" fmla="*/ 7177 h 7392"/>
                <a:gd name="T42" fmla="*/ 6455 w 7671"/>
                <a:gd name="T43" fmla="*/ 4072 h 7392"/>
                <a:gd name="T44" fmla="*/ 7241 w 7671"/>
                <a:gd name="T45" fmla="*/ 3659 h 7392"/>
                <a:gd name="T46" fmla="*/ 7559 w 7671"/>
                <a:gd name="T47" fmla="*/ 3183 h 7392"/>
                <a:gd name="T48" fmla="*/ 7670 w 7671"/>
                <a:gd name="T49" fmla="*/ 2493 h 7392"/>
                <a:gd name="T50" fmla="*/ 1485 w 7671"/>
                <a:gd name="T51" fmla="*/ 4168 h 7392"/>
                <a:gd name="T52" fmla="*/ 1414 w 7671"/>
                <a:gd name="T53" fmla="*/ 4438 h 7392"/>
                <a:gd name="T54" fmla="*/ 1183 w 7671"/>
                <a:gd name="T55" fmla="*/ 4652 h 7392"/>
                <a:gd name="T56" fmla="*/ 929 w 7671"/>
                <a:gd name="T57" fmla="*/ 4708 h 7392"/>
                <a:gd name="T58" fmla="*/ 611 w 7671"/>
                <a:gd name="T59" fmla="*/ 4620 h 7392"/>
                <a:gd name="T60" fmla="*/ 413 w 7671"/>
                <a:gd name="T61" fmla="*/ 4390 h 7392"/>
                <a:gd name="T62" fmla="*/ 373 w 7671"/>
                <a:gd name="T63" fmla="*/ 366 h 7392"/>
                <a:gd name="T64" fmla="*/ 3716 w 7671"/>
                <a:gd name="T65" fmla="*/ 3985 h 7392"/>
                <a:gd name="T66" fmla="*/ 1485 w 7671"/>
                <a:gd name="T67" fmla="*/ 4168 h 7392"/>
                <a:gd name="T68" fmla="*/ 1811 w 7671"/>
                <a:gd name="T69" fmla="*/ 4398 h 7392"/>
                <a:gd name="T70" fmla="*/ 3716 w 7671"/>
                <a:gd name="T71" fmla="*/ 4350 h 7392"/>
                <a:gd name="T72" fmla="*/ 3835 w 7671"/>
                <a:gd name="T73" fmla="*/ 4612 h 7392"/>
                <a:gd name="T74" fmla="*/ 3350 w 7671"/>
                <a:gd name="T75" fmla="*/ 4708 h 7392"/>
                <a:gd name="T76" fmla="*/ 6908 w 7671"/>
                <a:gd name="T77" fmla="*/ 3389 h 7392"/>
                <a:gd name="T78" fmla="*/ 6217 w 7671"/>
                <a:gd name="T79" fmla="*/ 3699 h 7392"/>
                <a:gd name="T80" fmla="*/ 5852 w 7671"/>
                <a:gd name="T81" fmla="*/ 3659 h 7392"/>
                <a:gd name="T82" fmla="*/ 2398 w 7671"/>
                <a:gd name="T83" fmla="*/ 6899 h 7392"/>
                <a:gd name="T84" fmla="*/ 1865 w 7671"/>
                <a:gd name="T85" fmla="*/ 6899 h 7392"/>
                <a:gd name="T86" fmla="*/ 1699 w 7671"/>
                <a:gd name="T87" fmla="*/ 6629 h 7392"/>
                <a:gd name="T88" fmla="*/ 1723 w 7671"/>
                <a:gd name="T89" fmla="*/ 6359 h 7392"/>
                <a:gd name="T90" fmla="*/ 3526 w 7671"/>
                <a:gd name="T91" fmla="*/ 5073 h 7392"/>
                <a:gd name="T92" fmla="*/ 3970 w 7671"/>
                <a:gd name="T93" fmla="*/ 4961 h 7392"/>
                <a:gd name="T94" fmla="*/ 4343 w 7671"/>
                <a:gd name="T95" fmla="*/ 4596 h 7392"/>
                <a:gd name="T96" fmla="*/ 4454 w 7671"/>
                <a:gd name="T97" fmla="*/ 4168 h 7392"/>
                <a:gd name="T98" fmla="*/ 4089 w 7671"/>
                <a:gd name="T99" fmla="*/ 3985 h 7392"/>
                <a:gd name="T100" fmla="*/ 5042 w 7671"/>
                <a:gd name="T101" fmla="*/ 2747 h 7392"/>
                <a:gd name="T102" fmla="*/ 5113 w 7671"/>
                <a:gd name="T103" fmla="*/ 2167 h 7392"/>
                <a:gd name="T104" fmla="*/ 5352 w 7671"/>
                <a:gd name="T105" fmla="*/ 1795 h 7392"/>
                <a:gd name="T106" fmla="*/ 5923 w 7671"/>
                <a:gd name="T107" fmla="*/ 1493 h 7392"/>
                <a:gd name="T108" fmla="*/ 6257 w 7671"/>
                <a:gd name="T109" fmla="*/ 1517 h 7392"/>
                <a:gd name="T110" fmla="*/ 5821 w 7671"/>
                <a:gd name="T111" fmla="*/ 2017 h 7392"/>
                <a:gd name="T112" fmla="*/ 5701 w 7671"/>
                <a:gd name="T113" fmla="*/ 2374 h 7392"/>
                <a:gd name="T114" fmla="*/ 5821 w 7671"/>
                <a:gd name="T115" fmla="*/ 2732 h 7392"/>
                <a:gd name="T116" fmla="*/ 6058 w 7671"/>
                <a:gd name="T117" fmla="*/ 2937 h 7392"/>
                <a:gd name="T118" fmla="*/ 6423 w 7671"/>
                <a:gd name="T119" fmla="*/ 3001 h 7392"/>
                <a:gd name="T120" fmla="*/ 6797 w 7671"/>
                <a:gd name="T121" fmla="*/ 2882 h 7392"/>
                <a:gd name="T122" fmla="*/ 7250 w 7671"/>
                <a:gd name="T123" fmla="*/ 2700 h 7392"/>
                <a:gd name="T124" fmla="*/ 6908 w 7671"/>
                <a:gd name="T125" fmla="*/ 3389 h 7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671" h="7392">
                  <a:moveTo>
                    <a:pt x="7520" y="1906"/>
                  </a:moveTo>
                  <a:lnTo>
                    <a:pt x="7408" y="1636"/>
                  </a:lnTo>
                  <a:lnTo>
                    <a:pt x="7408" y="1636"/>
                  </a:lnTo>
                  <a:lnTo>
                    <a:pt x="6519" y="2509"/>
                  </a:lnTo>
                  <a:lnTo>
                    <a:pt x="6519" y="2509"/>
                  </a:lnTo>
                  <a:lnTo>
                    <a:pt x="6479" y="2549"/>
                  </a:lnTo>
                  <a:lnTo>
                    <a:pt x="6440" y="2572"/>
                  </a:lnTo>
                  <a:lnTo>
                    <a:pt x="6392" y="2589"/>
                  </a:lnTo>
                  <a:lnTo>
                    <a:pt x="6352" y="2597"/>
                  </a:lnTo>
                  <a:lnTo>
                    <a:pt x="6313" y="2589"/>
                  </a:lnTo>
                  <a:lnTo>
                    <a:pt x="6272" y="2572"/>
                  </a:lnTo>
                  <a:lnTo>
                    <a:pt x="6225" y="2549"/>
                  </a:lnTo>
                  <a:lnTo>
                    <a:pt x="6185" y="2509"/>
                  </a:lnTo>
                  <a:lnTo>
                    <a:pt x="6185" y="2509"/>
                  </a:lnTo>
                  <a:lnTo>
                    <a:pt x="6170" y="2485"/>
                  </a:lnTo>
                  <a:lnTo>
                    <a:pt x="6153" y="2454"/>
                  </a:lnTo>
                  <a:lnTo>
                    <a:pt x="6145" y="2414"/>
                  </a:lnTo>
                  <a:lnTo>
                    <a:pt x="6145" y="2374"/>
                  </a:lnTo>
                  <a:lnTo>
                    <a:pt x="6145" y="2335"/>
                  </a:lnTo>
                  <a:lnTo>
                    <a:pt x="6153" y="2295"/>
                  </a:lnTo>
                  <a:lnTo>
                    <a:pt x="6170" y="2263"/>
                  </a:lnTo>
                  <a:lnTo>
                    <a:pt x="6185" y="2239"/>
                  </a:lnTo>
                  <a:lnTo>
                    <a:pt x="6185" y="2239"/>
                  </a:lnTo>
                  <a:lnTo>
                    <a:pt x="7075" y="1358"/>
                  </a:lnTo>
                  <a:lnTo>
                    <a:pt x="7075" y="1358"/>
                  </a:lnTo>
                  <a:lnTo>
                    <a:pt x="6797" y="1191"/>
                  </a:lnTo>
                  <a:lnTo>
                    <a:pt x="6797" y="1191"/>
                  </a:lnTo>
                  <a:lnTo>
                    <a:pt x="6630" y="1120"/>
                  </a:lnTo>
                  <a:lnTo>
                    <a:pt x="6550" y="1096"/>
                  </a:lnTo>
                  <a:lnTo>
                    <a:pt x="6463" y="1072"/>
                  </a:lnTo>
                  <a:lnTo>
                    <a:pt x="6384" y="1048"/>
                  </a:lnTo>
                  <a:lnTo>
                    <a:pt x="6297" y="1041"/>
                  </a:lnTo>
                  <a:lnTo>
                    <a:pt x="6217" y="1033"/>
                  </a:lnTo>
                  <a:lnTo>
                    <a:pt x="6130" y="1033"/>
                  </a:lnTo>
                  <a:lnTo>
                    <a:pt x="6130" y="1033"/>
                  </a:lnTo>
                  <a:lnTo>
                    <a:pt x="5987" y="1041"/>
                  </a:lnTo>
                  <a:lnTo>
                    <a:pt x="5844" y="1056"/>
                  </a:lnTo>
                  <a:lnTo>
                    <a:pt x="5701" y="1096"/>
                  </a:lnTo>
                  <a:lnTo>
                    <a:pt x="5558" y="1151"/>
                  </a:lnTo>
                  <a:lnTo>
                    <a:pt x="5416" y="1223"/>
                  </a:lnTo>
                  <a:lnTo>
                    <a:pt x="5281" y="1311"/>
                  </a:lnTo>
                  <a:lnTo>
                    <a:pt x="5146" y="1405"/>
                  </a:lnTo>
                  <a:lnTo>
                    <a:pt x="5018" y="1525"/>
                  </a:lnTo>
                  <a:lnTo>
                    <a:pt x="5018" y="1525"/>
                  </a:lnTo>
                  <a:lnTo>
                    <a:pt x="4963" y="1588"/>
                  </a:lnTo>
                  <a:lnTo>
                    <a:pt x="4907" y="1652"/>
                  </a:lnTo>
                  <a:lnTo>
                    <a:pt x="4851" y="1723"/>
                  </a:lnTo>
                  <a:lnTo>
                    <a:pt x="4804" y="1795"/>
                  </a:lnTo>
                  <a:lnTo>
                    <a:pt x="4764" y="1874"/>
                  </a:lnTo>
                  <a:lnTo>
                    <a:pt x="4724" y="1953"/>
                  </a:lnTo>
                  <a:lnTo>
                    <a:pt x="4685" y="2032"/>
                  </a:lnTo>
                  <a:lnTo>
                    <a:pt x="4661" y="2120"/>
                  </a:lnTo>
                  <a:lnTo>
                    <a:pt x="4637" y="2208"/>
                  </a:lnTo>
                  <a:lnTo>
                    <a:pt x="4621" y="2295"/>
                  </a:lnTo>
                  <a:lnTo>
                    <a:pt x="4606" y="2382"/>
                  </a:lnTo>
                  <a:lnTo>
                    <a:pt x="4598" y="2470"/>
                  </a:lnTo>
                  <a:lnTo>
                    <a:pt x="4598" y="2565"/>
                  </a:lnTo>
                  <a:lnTo>
                    <a:pt x="4606" y="2652"/>
                  </a:lnTo>
                  <a:lnTo>
                    <a:pt x="4613" y="2747"/>
                  </a:lnTo>
                  <a:lnTo>
                    <a:pt x="4629" y="2842"/>
                  </a:lnTo>
                  <a:lnTo>
                    <a:pt x="4629" y="2842"/>
                  </a:lnTo>
                  <a:lnTo>
                    <a:pt x="4089" y="3381"/>
                  </a:lnTo>
                  <a:lnTo>
                    <a:pt x="4089" y="3381"/>
                  </a:lnTo>
                  <a:lnTo>
                    <a:pt x="4089" y="0"/>
                  </a:lnTo>
                  <a:lnTo>
                    <a:pt x="4089" y="0"/>
                  </a:lnTo>
                  <a:lnTo>
                    <a:pt x="0" y="0"/>
                  </a:lnTo>
                  <a:lnTo>
                    <a:pt x="0" y="0"/>
                  </a:lnTo>
                  <a:lnTo>
                    <a:pt x="0" y="4168"/>
                  </a:lnTo>
                  <a:lnTo>
                    <a:pt x="0" y="4168"/>
                  </a:lnTo>
                  <a:lnTo>
                    <a:pt x="8" y="4263"/>
                  </a:lnTo>
                  <a:lnTo>
                    <a:pt x="16" y="4350"/>
                  </a:lnTo>
                  <a:lnTo>
                    <a:pt x="40" y="4438"/>
                  </a:lnTo>
                  <a:lnTo>
                    <a:pt x="71" y="4517"/>
                  </a:lnTo>
                  <a:lnTo>
                    <a:pt x="112" y="4596"/>
                  </a:lnTo>
                  <a:lnTo>
                    <a:pt x="158" y="4675"/>
                  </a:lnTo>
                  <a:lnTo>
                    <a:pt x="214" y="4739"/>
                  </a:lnTo>
                  <a:lnTo>
                    <a:pt x="270" y="4810"/>
                  </a:lnTo>
                  <a:lnTo>
                    <a:pt x="341" y="4866"/>
                  </a:lnTo>
                  <a:lnTo>
                    <a:pt x="413" y="4922"/>
                  </a:lnTo>
                  <a:lnTo>
                    <a:pt x="484" y="4961"/>
                  </a:lnTo>
                  <a:lnTo>
                    <a:pt x="571" y="5001"/>
                  </a:lnTo>
                  <a:lnTo>
                    <a:pt x="652" y="5033"/>
                  </a:lnTo>
                  <a:lnTo>
                    <a:pt x="746" y="5057"/>
                  </a:lnTo>
                  <a:lnTo>
                    <a:pt x="833" y="5073"/>
                  </a:lnTo>
                  <a:lnTo>
                    <a:pt x="929" y="5073"/>
                  </a:lnTo>
                  <a:lnTo>
                    <a:pt x="929" y="5073"/>
                  </a:lnTo>
                  <a:lnTo>
                    <a:pt x="2374" y="5073"/>
                  </a:lnTo>
                  <a:lnTo>
                    <a:pt x="2374" y="5073"/>
                  </a:lnTo>
                  <a:lnTo>
                    <a:pt x="1524" y="5914"/>
                  </a:lnTo>
                  <a:lnTo>
                    <a:pt x="1524" y="5914"/>
                  </a:lnTo>
                  <a:lnTo>
                    <a:pt x="1461" y="5977"/>
                  </a:lnTo>
                  <a:lnTo>
                    <a:pt x="1406" y="6049"/>
                  </a:lnTo>
                  <a:lnTo>
                    <a:pt x="1358" y="6121"/>
                  </a:lnTo>
                  <a:lnTo>
                    <a:pt x="1318" y="6193"/>
                  </a:lnTo>
                  <a:lnTo>
                    <a:pt x="1286" y="6272"/>
                  </a:lnTo>
                  <a:lnTo>
                    <a:pt x="1263" y="6351"/>
                  </a:lnTo>
                  <a:lnTo>
                    <a:pt x="1246" y="6430"/>
                  </a:lnTo>
                  <a:lnTo>
                    <a:pt x="1246" y="6517"/>
                  </a:lnTo>
                  <a:lnTo>
                    <a:pt x="1246" y="6517"/>
                  </a:lnTo>
                  <a:lnTo>
                    <a:pt x="1246" y="6613"/>
                  </a:lnTo>
                  <a:lnTo>
                    <a:pt x="1263" y="6708"/>
                  </a:lnTo>
                  <a:lnTo>
                    <a:pt x="1286" y="6804"/>
                  </a:lnTo>
                  <a:lnTo>
                    <a:pt x="1318" y="6883"/>
                  </a:lnTo>
                  <a:lnTo>
                    <a:pt x="1358" y="6970"/>
                  </a:lnTo>
                  <a:lnTo>
                    <a:pt x="1406" y="7042"/>
                  </a:lnTo>
                  <a:lnTo>
                    <a:pt x="1461" y="7113"/>
                  </a:lnTo>
                  <a:lnTo>
                    <a:pt x="1524" y="7177"/>
                  </a:lnTo>
                  <a:lnTo>
                    <a:pt x="1524" y="7177"/>
                  </a:lnTo>
                  <a:lnTo>
                    <a:pt x="1588" y="7232"/>
                  </a:lnTo>
                  <a:lnTo>
                    <a:pt x="1659" y="7280"/>
                  </a:lnTo>
                  <a:lnTo>
                    <a:pt x="1730" y="7319"/>
                  </a:lnTo>
                  <a:lnTo>
                    <a:pt x="1802" y="7343"/>
                  </a:lnTo>
                  <a:lnTo>
                    <a:pt x="1882" y="7367"/>
                  </a:lnTo>
                  <a:lnTo>
                    <a:pt x="1969" y="7383"/>
                  </a:lnTo>
                  <a:lnTo>
                    <a:pt x="2048" y="7391"/>
                  </a:lnTo>
                  <a:lnTo>
                    <a:pt x="2135" y="7391"/>
                  </a:lnTo>
                  <a:lnTo>
                    <a:pt x="2135" y="7391"/>
                  </a:lnTo>
                  <a:lnTo>
                    <a:pt x="2216" y="7391"/>
                  </a:lnTo>
                  <a:lnTo>
                    <a:pt x="2295" y="7383"/>
                  </a:lnTo>
                  <a:lnTo>
                    <a:pt x="2382" y="7367"/>
                  </a:lnTo>
                  <a:lnTo>
                    <a:pt x="2461" y="7343"/>
                  </a:lnTo>
                  <a:lnTo>
                    <a:pt x="2533" y="7319"/>
                  </a:lnTo>
                  <a:lnTo>
                    <a:pt x="2612" y="7280"/>
                  </a:lnTo>
                  <a:lnTo>
                    <a:pt x="2675" y="7232"/>
                  </a:lnTo>
                  <a:lnTo>
                    <a:pt x="2747" y="7177"/>
                  </a:lnTo>
                  <a:lnTo>
                    <a:pt x="2747" y="7177"/>
                  </a:lnTo>
                  <a:lnTo>
                    <a:pt x="5852" y="4104"/>
                  </a:lnTo>
                  <a:lnTo>
                    <a:pt x="5852" y="4104"/>
                  </a:lnTo>
                  <a:lnTo>
                    <a:pt x="6130" y="4104"/>
                  </a:lnTo>
                  <a:lnTo>
                    <a:pt x="6130" y="4104"/>
                  </a:lnTo>
                  <a:lnTo>
                    <a:pt x="6297" y="4096"/>
                  </a:lnTo>
                  <a:lnTo>
                    <a:pt x="6455" y="4072"/>
                  </a:lnTo>
                  <a:lnTo>
                    <a:pt x="6606" y="4033"/>
                  </a:lnTo>
                  <a:lnTo>
                    <a:pt x="6749" y="3985"/>
                  </a:lnTo>
                  <a:lnTo>
                    <a:pt x="6884" y="3921"/>
                  </a:lnTo>
                  <a:lnTo>
                    <a:pt x="7011" y="3850"/>
                  </a:lnTo>
                  <a:lnTo>
                    <a:pt x="7130" y="3763"/>
                  </a:lnTo>
                  <a:lnTo>
                    <a:pt x="7241" y="3659"/>
                  </a:lnTo>
                  <a:lnTo>
                    <a:pt x="7241" y="3659"/>
                  </a:lnTo>
                  <a:lnTo>
                    <a:pt x="7321" y="3580"/>
                  </a:lnTo>
                  <a:lnTo>
                    <a:pt x="7393" y="3485"/>
                  </a:lnTo>
                  <a:lnTo>
                    <a:pt x="7456" y="3389"/>
                  </a:lnTo>
                  <a:lnTo>
                    <a:pt x="7511" y="3286"/>
                  </a:lnTo>
                  <a:lnTo>
                    <a:pt x="7559" y="3183"/>
                  </a:lnTo>
                  <a:lnTo>
                    <a:pt x="7599" y="3072"/>
                  </a:lnTo>
                  <a:lnTo>
                    <a:pt x="7630" y="2961"/>
                  </a:lnTo>
                  <a:lnTo>
                    <a:pt x="7654" y="2850"/>
                  </a:lnTo>
                  <a:lnTo>
                    <a:pt x="7663" y="2732"/>
                  </a:lnTo>
                  <a:lnTo>
                    <a:pt x="7670" y="2613"/>
                  </a:lnTo>
                  <a:lnTo>
                    <a:pt x="7670" y="2493"/>
                  </a:lnTo>
                  <a:lnTo>
                    <a:pt x="7654" y="2374"/>
                  </a:lnTo>
                  <a:lnTo>
                    <a:pt x="7638" y="2255"/>
                  </a:lnTo>
                  <a:lnTo>
                    <a:pt x="7607" y="2136"/>
                  </a:lnTo>
                  <a:lnTo>
                    <a:pt x="7567" y="2025"/>
                  </a:lnTo>
                  <a:lnTo>
                    <a:pt x="7520" y="1906"/>
                  </a:lnTo>
                  <a:close/>
                  <a:moveTo>
                    <a:pt x="1485" y="4168"/>
                  </a:moveTo>
                  <a:lnTo>
                    <a:pt x="1485" y="4168"/>
                  </a:lnTo>
                  <a:lnTo>
                    <a:pt x="1485" y="4224"/>
                  </a:lnTo>
                  <a:lnTo>
                    <a:pt x="1477" y="4278"/>
                  </a:lnTo>
                  <a:lnTo>
                    <a:pt x="1461" y="4334"/>
                  </a:lnTo>
                  <a:lnTo>
                    <a:pt x="1437" y="4390"/>
                  </a:lnTo>
                  <a:lnTo>
                    <a:pt x="1414" y="4438"/>
                  </a:lnTo>
                  <a:lnTo>
                    <a:pt x="1381" y="4477"/>
                  </a:lnTo>
                  <a:lnTo>
                    <a:pt x="1350" y="4517"/>
                  </a:lnTo>
                  <a:lnTo>
                    <a:pt x="1310" y="4557"/>
                  </a:lnTo>
                  <a:lnTo>
                    <a:pt x="1271" y="4596"/>
                  </a:lnTo>
                  <a:lnTo>
                    <a:pt x="1231" y="4620"/>
                  </a:lnTo>
                  <a:lnTo>
                    <a:pt x="1183" y="4652"/>
                  </a:lnTo>
                  <a:lnTo>
                    <a:pt x="1136" y="4668"/>
                  </a:lnTo>
                  <a:lnTo>
                    <a:pt x="1088" y="4691"/>
                  </a:lnTo>
                  <a:lnTo>
                    <a:pt x="1032" y="4700"/>
                  </a:lnTo>
                  <a:lnTo>
                    <a:pt x="984" y="4708"/>
                  </a:lnTo>
                  <a:lnTo>
                    <a:pt x="929" y="4708"/>
                  </a:lnTo>
                  <a:lnTo>
                    <a:pt x="929" y="4708"/>
                  </a:lnTo>
                  <a:lnTo>
                    <a:pt x="866" y="4708"/>
                  </a:lnTo>
                  <a:lnTo>
                    <a:pt x="810" y="4700"/>
                  </a:lnTo>
                  <a:lnTo>
                    <a:pt x="754" y="4691"/>
                  </a:lnTo>
                  <a:lnTo>
                    <a:pt x="706" y="4668"/>
                  </a:lnTo>
                  <a:lnTo>
                    <a:pt x="659" y="4652"/>
                  </a:lnTo>
                  <a:lnTo>
                    <a:pt x="611" y="4620"/>
                  </a:lnTo>
                  <a:lnTo>
                    <a:pt x="563" y="4596"/>
                  </a:lnTo>
                  <a:lnTo>
                    <a:pt x="532" y="4557"/>
                  </a:lnTo>
                  <a:lnTo>
                    <a:pt x="492" y="4517"/>
                  </a:lnTo>
                  <a:lnTo>
                    <a:pt x="461" y="4477"/>
                  </a:lnTo>
                  <a:lnTo>
                    <a:pt x="436" y="4438"/>
                  </a:lnTo>
                  <a:lnTo>
                    <a:pt x="413" y="4390"/>
                  </a:lnTo>
                  <a:lnTo>
                    <a:pt x="397" y="4334"/>
                  </a:lnTo>
                  <a:lnTo>
                    <a:pt x="382" y="4278"/>
                  </a:lnTo>
                  <a:lnTo>
                    <a:pt x="373" y="4224"/>
                  </a:lnTo>
                  <a:lnTo>
                    <a:pt x="373" y="4168"/>
                  </a:lnTo>
                  <a:lnTo>
                    <a:pt x="373" y="4168"/>
                  </a:lnTo>
                  <a:lnTo>
                    <a:pt x="373" y="366"/>
                  </a:lnTo>
                  <a:lnTo>
                    <a:pt x="373" y="366"/>
                  </a:lnTo>
                  <a:lnTo>
                    <a:pt x="3716" y="366"/>
                  </a:lnTo>
                  <a:lnTo>
                    <a:pt x="3716" y="366"/>
                  </a:lnTo>
                  <a:lnTo>
                    <a:pt x="3716" y="3747"/>
                  </a:lnTo>
                  <a:lnTo>
                    <a:pt x="3716" y="3747"/>
                  </a:lnTo>
                  <a:lnTo>
                    <a:pt x="3716" y="3985"/>
                  </a:lnTo>
                  <a:lnTo>
                    <a:pt x="3716" y="3985"/>
                  </a:lnTo>
                  <a:lnTo>
                    <a:pt x="3470" y="3985"/>
                  </a:lnTo>
                  <a:lnTo>
                    <a:pt x="3470" y="3985"/>
                  </a:lnTo>
                  <a:lnTo>
                    <a:pt x="1485" y="3985"/>
                  </a:lnTo>
                  <a:lnTo>
                    <a:pt x="1485" y="3985"/>
                  </a:lnTo>
                  <a:lnTo>
                    <a:pt x="1485" y="4168"/>
                  </a:lnTo>
                  <a:close/>
                  <a:moveTo>
                    <a:pt x="1676" y="4708"/>
                  </a:moveTo>
                  <a:lnTo>
                    <a:pt x="1676" y="4708"/>
                  </a:lnTo>
                  <a:lnTo>
                    <a:pt x="1715" y="4636"/>
                  </a:lnTo>
                  <a:lnTo>
                    <a:pt x="1763" y="4548"/>
                  </a:lnTo>
                  <a:lnTo>
                    <a:pt x="1794" y="4453"/>
                  </a:lnTo>
                  <a:lnTo>
                    <a:pt x="1811" y="4398"/>
                  </a:lnTo>
                  <a:lnTo>
                    <a:pt x="1811" y="4350"/>
                  </a:lnTo>
                  <a:lnTo>
                    <a:pt x="1811" y="4350"/>
                  </a:lnTo>
                  <a:lnTo>
                    <a:pt x="3105" y="4350"/>
                  </a:lnTo>
                  <a:lnTo>
                    <a:pt x="3105" y="4350"/>
                  </a:lnTo>
                  <a:lnTo>
                    <a:pt x="3716" y="4350"/>
                  </a:lnTo>
                  <a:lnTo>
                    <a:pt x="3716" y="4350"/>
                  </a:lnTo>
                  <a:lnTo>
                    <a:pt x="4041" y="4350"/>
                  </a:lnTo>
                  <a:lnTo>
                    <a:pt x="4041" y="4350"/>
                  </a:lnTo>
                  <a:lnTo>
                    <a:pt x="4002" y="4430"/>
                  </a:lnTo>
                  <a:lnTo>
                    <a:pt x="3954" y="4501"/>
                  </a:lnTo>
                  <a:lnTo>
                    <a:pt x="3898" y="4565"/>
                  </a:lnTo>
                  <a:lnTo>
                    <a:pt x="3835" y="4612"/>
                  </a:lnTo>
                  <a:lnTo>
                    <a:pt x="3771" y="4660"/>
                  </a:lnTo>
                  <a:lnTo>
                    <a:pt x="3692" y="4683"/>
                  </a:lnTo>
                  <a:lnTo>
                    <a:pt x="3613" y="4708"/>
                  </a:lnTo>
                  <a:lnTo>
                    <a:pt x="3526" y="4708"/>
                  </a:lnTo>
                  <a:lnTo>
                    <a:pt x="3526" y="4708"/>
                  </a:lnTo>
                  <a:lnTo>
                    <a:pt x="3350" y="4708"/>
                  </a:lnTo>
                  <a:lnTo>
                    <a:pt x="3350" y="4708"/>
                  </a:lnTo>
                  <a:lnTo>
                    <a:pt x="2739" y="4708"/>
                  </a:lnTo>
                  <a:lnTo>
                    <a:pt x="2739" y="4708"/>
                  </a:lnTo>
                  <a:lnTo>
                    <a:pt x="1676" y="4708"/>
                  </a:lnTo>
                  <a:close/>
                  <a:moveTo>
                    <a:pt x="6908" y="3389"/>
                  </a:moveTo>
                  <a:lnTo>
                    <a:pt x="6908" y="3389"/>
                  </a:lnTo>
                  <a:lnTo>
                    <a:pt x="6797" y="3485"/>
                  </a:lnTo>
                  <a:lnTo>
                    <a:pt x="6685" y="3564"/>
                  </a:lnTo>
                  <a:lnTo>
                    <a:pt x="6558" y="3628"/>
                  </a:lnTo>
                  <a:lnTo>
                    <a:pt x="6423" y="3667"/>
                  </a:lnTo>
                  <a:lnTo>
                    <a:pt x="6288" y="3699"/>
                  </a:lnTo>
                  <a:lnTo>
                    <a:pt x="6217" y="3699"/>
                  </a:lnTo>
                  <a:lnTo>
                    <a:pt x="6145" y="3707"/>
                  </a:lnTo>
                  <a:lnTo>
                    <a:pt x="6074" y="3699"/>
                  </a:lnTo>
                  <a:lnTo>
                    <a:pt x="6002" y="3691"/>
                  </a:lnTo>
                  <a:lnTo>
                    <a:pt x="5923" y="3684"/>
                  </a:lnTo>
                  <a:lnTo>
                    <a:pt x="5852" y="3659"/>
                  </a:lnTo>
                  <a:lnTo>
                    <a:pt x="5852" y="3659"/>
                  </a:lnTo>
                  <a:lnTo>
                    <a:pt x="5740" y="3604"/>
                  </a:lnTo>
                  <a:lnTo>
                    <a:pt x="5740" y="3604"/>
                  </a:lnTo>
                  <a:lnTo>
                    <a:pt x="2469" y="6843"/>
                  </a:lnTo>
                  <a:lnTo>
                    <a:pt x="2469" y="6843"/>
                  </a:lnTo>
                  <a:lnTo>
                    <a:pt x="2430" y="6875"/>
                  </a:lnTo>
                  <a:lnTo>
                    <a:pt x="2398" y="6899"/>
                  </a:lnTo>
                  <a:lnTo>
                    <a:pt x="2318" y="6939"/>
                  </a:lnTo>
                  <a:lnTo>
                    <a:pt x="2224" y="6962"/>
                  </a:lnTo>
                  <a:lnTo>
                    <a:pt x="2135" y="6970"/>
                  </a:lnTo>
                  <a:lnTo>
                    <a:pt x="2041" y="6962"/>
                  </a:lnTo>
                  <a:lnTo>
                    <a:pt x="1954" y="6939"/>
                  </a:lnTo>
                  <a:lnTo>
                    <a:pt x="1865" y="6899"/>
                  </a:lnTo>
                  <a:lnTo>
                    <a:pt x="1834" y="6875"/>
                  </a:lnTo>
                  <a:lnTo>
                    <a:pt x="1802" y="6843"/>
                  </a:lnTo>
                  <a:lnTo>
                    <a:pt x="1802" y="6843"/>
                  </a:lnTo>
                  <a:lnTo>
                    <a:pt x="1755" y="6795"/>
                  </a:lnTo>
                  <a:lnTo>
                    <a:pt x="1723" y="6724"/>
                  </a:lnTo>
                  <a:lnTo>
                    <a:pt x="1699" y="6629"/>
                  </a:lnTo>
                  <a:lnTo>
                    <a:pt x="1691" y="6573"/>
                  </a:lnTo>
                  <a:lnTo>
                    <a:pt x="1691" y="6517"/>
                  </a:lnTo>
                  <a:lnTo>
                    <a:pt x="1691" y="6517"/>
                  </a:lnTo>
                  <a:lnTo>
                    <a:pt x="1691" y="6478"/>
                  </a:lnTo>
                  <a:lnTo>
                    <a:pt x="1699" y="6438"/>
                  </a:lnTo>
                  <a:lnTo>
                    <a:pt x="1723" y="6359"/>
                  </a:lnTo>
                  <a:lnTo>
                    <a:pt x="1755" y="6295"/>
                  </a:lnTo>
                  <a:lnTo>
                    <a:pt x="1802" y="6239"/>
                  </a:lnTo>
                  <a:lnTo>
                    <a:pt x="1802" y="6239"/>
                  </a:lnTo>
                  <a:lnTo>
                    <a:pt x="2978" y="5073"/>
                  </a:lnTo>
                  <a:lnTo>
                    <a:pt x="2978" y="5073"/>
                  </a:lnTo>
                  <a:lnTo>
                    <a:pt x="3526" y="5073"/>
                  </a:lnTo>
                  <a:lnTo>
                    <a:pt x="3526" y="5073"/>
                  </a:lnTo>
                  <a:lnTo>
                    <a:pt x="3620" y="5073"/>
                  </a:lnTo>
                  <a:lnTo>
                    <a:pt x="3716" y="5057"/>
                  </a:lnTo>
                  <a:lnTo>
                    <a:pt x="3803" y="5033"/>
                  </a:lnTo>
                  <a:lnTo>
                    <a:pt x="3890" y="5001"/>
                  </a:lnTo>
                  <a:lnTo>
                    <a:pt x="3970" y="4961"/>
                  </a:lnTo>
                  <a:lnTo>
                    <a:pt x="4050" y="4922"/>
                  </a:lnTo>
                  <a:lnTo>
                    <a:pt x="4121" y="4866"/>
                  </a:lnTo>
                  <a:lnTo>
                    <a:pt x="4185" y="4810"/>
                  </a:lnTo>
                  <a:lnTo>
                    <a:pt x="4247" y="4739"/>
                  </a:lnTo>
                  <a:lnTo>
                    <a:pt x="4295" y="4675"/>
                  </a:lnTo>
                  <a:lnTo>
                    <a:pt x="4343" y="4596"/>
                  </a:lnTo>
                  <a:lnTo>
                    <a:pt x="4382" y="4517"/>
                  </a:lnTo>
                  <a:lnTo>
                    <a:pt x="4415" y="4438"/>
                  </a:lnTo>
                  <a:lnTo>
                    <a:pt x="4438" y="4350"/>
                  </a:lnTo>
                  <a:lnTo>
                    <a:pt x="4454" y="4263"/>
                  </a:lnTo>
                  <a:lnTo>
                    <a:pt x="4454" y="4168"/>
                  </a:lnTo>
                  <a:lnTo>
                    <a:pt x="4454" y="4168"/>
                  </a:lnTo>
                  <a:lnTo>
                    <a:pt x="4454" y="3985"/>
                  </a:lnTo>
                  <a:lnTo>
                    <a:pt x="4454" y="3985"/>
                  </a:lnTo>
                  <a:lnTo>
                    <a:pt x="4089" y="3985"/>
                  </a:lnTo>
                  <a:lnTo>
                    <a:pt x="4089" y="3985"/>
                  </a:lnTo>
                  <a:lnTo>
                    <a:pt x="4089" y="3985"/>
                  </a:lnTo>
                  <a:lnTo>
                    <a:pt x="4089" y="3985"/>
                  </a:lnTo>
                  <a:lnTo>
                    <a:pt x="5074" y="3001"/>
                  </a:lnTo>
                  <a:lnTo>
                    <a:pt x="5074" y="3001"/>
                  </a:lnTo>
                  <a:lnTo>
                    <a:pt x="5074" y="2898"/>
                  </a:lnTo>
                  <a:lnTo>
                    <a:pt x="5074" y="2898"/>
                  </a:lnTo>
                  <a:lnTo>
                    <a:pt x="5057" y="2819"/>
                  </a:lnTo>
                  <a:lnTo>
                    <a:pt x="5042" y="2747"/>
                  </a:lnTo>
                  <a:lnTo>
                    <a:pt x="5034" y="2676"/>
                  </a:lnTo>
                  <a:lnTo>
                    <a:pt x="5034" y="2597"/>
                  </a:lnTo>
                  <a:lnTo>
                    <a:pt x="5034" y="2525"/>
                  </a:lnTo>
                  <a:lnTo>
                    <a:pt x="5042" y="2454"/>
                  </a:lnTo>
                  <a:lnTo>
                    <a:pt x="5066" y="2302"/>
                  </a:lnTo>
                  <a:lnTo>
                    <a:pt x="5113" y="2167"/>
                  </a:lnTo>
                  <a:lnTo>
                    <a:pt x="5146" y="2096"/>
                  </a:lnTo>
                  <a:lnTo>
                    <a:pt x="5177" y="2032"/>
                  </a:lnTo>
                  <a:lnTo>
                    <a:pt x="5217" y="1969"/>
                  </a:lnTo>
                  <a:lnTo>
                    <a:pt x="5256" y="1906"/>
                  </a:lnTo>
                  <a:lnTo>
                    <a:pt x="5304" y="1851"/>
                  </a:lnTo>
                  <a:lnTo>
                    <a:pt x="5352" y="1795"/>
                  </a:lnTo>
                  <a:lnTo>
                    <a:pt x="5352" y="1795"/>
                  </a:lnTo>
                  <a:lnTo>
                    <a:pt x="5526" y="1675"/>
                  </a:lnTo>
                  <a:lnTo>
                    <a:pt x="5622" y="1620"/>
                  </a:lnTo>
                  <a:lnTo>
                    <a:pt x="5725" y="1573"/>
                  </a:lnTo>
                  <a:lnTo>
                    <a:pt x="5821" y="1533"/>
                  </a:lnTo>
                  <a:lnTo>
                    <a:pt x="5923" y="1493"/>
                  </a:lnTo>
                  <a:lnTo>
                    <a:pt x="6027" y="1477"/>
                  </a:lnTo>
                  <a:lnTo>
                    <a:pt x="6130" y="1469"/>
                  </a:lnTo>
                  <a:lnTo>
                    <a:pt x="6130" y="1469"/>
                  </a:lnTo>
                  <a:lnTo>
                    <a:pt x="6170" y="1477"/>
                  </a:lnTo>
                  <a:lnTo>
                    <a:pt x="6217" y="1493"/>
                  </a:lnTo>
                  <a:lnTo>
                    <a:pt x="6257" y="1517"/>
                  </a:lnTo>
                  <a:lnTo>
                    <a:pt x="6297" y="1525"/>
                  </a:lnTo>
                  <a:lnTo>
                    <a:pt x="6297" y="1525"/>
                  </a:lnTo>
                  <a:lnTo>
                    <a:pt x="5908" y="1906"/>
                  </a:lnTo>
                  <a:lnTo>
                    <a:pt x="5908" y="1906"/>
                  </a:lnTo>
                  <a:lnTo>
                    <a:pt x="5860" y="1961"/>
                  </a:lnTo>
                  <a:lnTo>
                    <a:pt x="5821" y="2017"/>
                  </a:lnTo>
                  <a:lnTo>
                    <a:pt x="5780" y="2073"/>
                  </a:lnTo>
                  <a:lnTo>
                    <a:pt x="5757" y="2128"/>
                  </a:lnTo>
                  <a:lnTo>
                    <a:pt x="5732" y="2192"/>
                  </a:lnTo>
                  <a:lnTo>
                    <a:pt x="5717" y="2247"/>
                  </a:lnTo>
                  <a:lnTo>
                    <a:pt x="5701" y="2310"/>
                  </a:lnTo>
                  <a:lnTo>
                    <a:pt x="5701" y="2374"/>
                  </a:lnTo>
                  <a:lnTo>
                    <a:pt x="5701" y="2437"/>
                  </a:lnTo>
                  <a:lnTo>
                    <a:pt x="5717" y="2493"/>
                  </a:lnTo>
                  <a:lnTo>
                    <a:pt x="5732" y="2557"/>
                  </a:lnTo>
                  <a:lnTo>
                    <a:pt x="5757" y="2620"/>
                  </a:lnTo>
                  <a:lnTo>
                    <a:pt x="5780" y="2676"/>
                  </a:lnTo>
                  <a:lnTo>
                    <a:pt x="5821" y="2732"/>
                  </a:lnTo>
                  <a:lnTo>
                    <a:pt x="5860" y="2787"/>
                  </a:lnTo>
                  <a:lnTo>
                    <a:pt x="5908" y="2842"/>
                  </a:lnTo>
                  <a:lnTo>
                    <a:pt x="5908" y="2842"/>
                  </a:lnTo>
                  <a:lnTo>
                    <a:pt x="5955" y="2882"/>
                  </a:lnTo>
                  <a:lnTo>
                    <a:pt x="6002" y="2914"/>
                  </a:lnTo>
                  <a:lnTo>
                    <a:pt x="6058" y="2937"/>
                  </a:lnTo>
                  <a:lnTo>
                    <a:pt x="6114" y="2961"/>
                  </a:lnTo>
                  <a:lnTo>
                    <a:pt x="6170" y="2976"/>
                  </a:lnTo>
                  <a:lnTo>
                    <a:pt x="6233" y="2992"/>
                  </a:lnTo>
                  <a:lnTo>
                    <a:pt x="6297" y="3001"/>
                  </a:lnTo>
                  <a:lnTo>
                    <a:pt x="6360" y="3001"/>
                  </a:lnTo>
                  <a:lnTo>
                    <a:pt x="6423" y="3001"/>
                  </a:lnTo>
                  <a:lnTo>
                    <a:pt x="6495" y="2992"/>
                  </a:lnTo>
                  <a:lnTo>
                    <a:pt x="6558" y="2976"/>
                  </a:lnTo>
                  <a:lnTo>
                    <a:pt x="6622" y="2961"/>
                  </a:lnTo>
                  <a:lnTo>
                    <a:pt x="6685" y="2937"/>
                  </a:lnTo>
                  <a:lnTo>
                    <a:pt x="6741" y="2914"/>
                  </a:lnTo>
                  <a:lnTo>
                    <a:pt x="6797" y="2882"/>
                  </a:lnTo>
                  <a:lnTo>
                    <a:pt x="6853" y="2842"/>
                  </a:lnTo>
                  <a:lnTo>
                    <a:pt x="6853" y="2842"/>
                  </a:lnTo>
                  <a:lnTo>
                    <a:pt x="7241" y="2454"/>
                  </a:lnTo>
                  <a:lnTo>
                    <a:pt x="7241" y="2454"/>
                  </a:lnTo>
                  <a:lnTo>
                    <a:pt x="7258" y="2580"/>
                  </a:lnTo>
                  <a:lnTo>
                    <a:pt x="7250" y="2700"/>
                  </a:lnTo>
                  <a:lnTo>
                    <a:pt x="7233" y="2827"/>
                  </a:lnTo>
                  <a:lnTo>
                    <a:pt x="7202" y="2945"/>
                  </a:lnTo>
                  <a:lnTo>
                    <a:pt x="7154" y="3056"/>
                  </a:lnTo>
                  <a:lnTo>
                    <a:pt x="7082" y="3175"/>
                  </a:lnTo>
                  <a:lnTo>
                    <a:pt x="7003" y="3286"/>
                  </a:lnTo>
                  <a:lnTo>
                    <a:pt x="6908" y="3389"/>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endParaRPr lang="en-US" sz="1836">
                <a:solidFill>
                  <a:srgbClr val="505050"/>
                </a:solidFill>
                <a:latin typeface="Segoe UI"/>
              </a:endParaRPr>
            </a:p>
          </p:txBody>
        </p:sp>
      </p:grpSp>
      <p:grpSp>
        <p:nvGrpSpPr>
          <p:cNvPr id="113" name="Group 112"/>
          <p:cNvGrpSpPr/>
          <p:nvPr/>
        </p:nvGrpSpPr>
        <p:grpSpPr>
          <a:xfrm>
            <a:off x="4788146" y="5647068"/>
            <a:ext cx="609028" cy="394145"/>
            <a:chOff x="3408363" y="4437063"/>
            <a:chExt cx="4859337" cy="3144837"/>
          </a:xfrm>
          <a:noFill/>
        </p:grpSpPr>
        <p:sp>
          <p:nvSpPr>
            <p:cNvPr id="114" name="Freeform 9"/>
            <p:cNvSpPr>
              <a:spLocks noChangeArrowheads="1"/>
            </p:cNvSpPr>
            <p:nvPr/>
          </p:nvSpPr>
          <p:spPr bwMode="auto">
            <a:xfrm>
              <a:off x="3408363" y="4437063"/>
              <a:ext cx="4859337" cy="3144837"/>
            </a:xfrm>
            <a:custGeom>
              <a:avLst/>
              <a:gdLst>
                <a:gd name="T0" fmla="*/ 1214 w 13498"/>
                <a:gd name="T1" fmla="*/ 2763 h 8735"/>
                <a:gd name="T2" fmla="*/ 5358 w 13498"/>
                <a:gd name="T3" fmla="*/ 1382 h 8735"/>
                <a:gd name="T4" fmla="*/ 7010 w 13498"/>
                <a:gd name="T5" fmla="*/ 2756 h 8735"/>
                <a:gd name="T6" fmla="*/ 8423 w 13498"/>
                <a:gd name="T7" fmla="*/ 4169 h 8735"/>
                <a:gd name="T8" fmla="*/ 9614 w 13498"/>
                <a:gd name="T9" fmla="*/ 4121 h 8735"/>
                <a:gd name="T10" fmla="*/ 10480 w 13498"/>
                <a:gd name="T11" fmla="*/ 3820 h 8735"/>
                <a:gd name="T12" fmla="*/ 10424 w 13498"/>
                <a:gd name="T13" fmla="*/ 3668 h 8735"/>
                <a:gd name="T14" fmla="*/ 10202 w 13498"/>
                <a:gd name="T15" fmla="*/ 2985 h 8735"/>
                <a:gd name="T16" fmla="*/ 10210 w 13498"/>
                <a:gd name="T17" fmla="*/ 2358 h 8735"/>
                <a:gd name="T18" fmla="*/ 10384 w 13498"/>
                <a:gd name="T19" fmla="*/ 1795 h 8735"/>
                <a:gd name="T20" fmla="*/ 10829 w 13498"/>
                <a:gd name="T21" fmla="*/ 1541 h 8735"/>
                <a:gd name="T22" fmla="*/ 11528 w 13498"/>
                <a:gd name="T23" fmla="*/ 2358 h 8735"/>
                <a:gd name="T24" fmla="*/ 11686 w 13498"/>
                <a:gd name="T25" fmla="*/ 2787 h 8735"/>
                <a:gd name="T26" fmla="*/ 12171 w 13498"/>
                <a:gd name="T27" fmla="*/ 2859 h 8735"/>
                <a:gd name="T28" fmla="*/ 12751 w 13498"/>
                <a:gd name="T29" fmla="*/ 2891 h 8735"/>
                <a:gd name="T30" fmla="*/ 13402 w 13498"/>
                <a:gd name="T31" fmla="*/ 3145 h 8735"/>
                <a:gd name="T32" fmla="*/ 13187 w 13498"/>
                <a:gd name="T33" fmla="*/ 3716 h 8735"/>
                <a:gd name="T34" fmla="*/ 12623 w 13498"/>
                <a:gd name="T35" fmla="*/ 4145 h 8735"/>
                <a:gd name="T36" fmla="*/ 11829 w 13498"/>
                <a:gd name="T37" fmla="*/ 4343 h 8735"/>
                <a:gd name="T38" fmla="*/ 11393 w 13498"/>
                <a:gd name="T39" fmla="*/ 4375 h 8735"/>
                <a:gd name="T40" fmla="*/ 10845 w 13498"/>
                <a:gd name="T41" fmla="*/ 5455 h 8735"/>
                <a:gd name="T42" fmla="*/ 10027 w 13498"/>
                <a:gd name="T43" fmla="*/ 6551 h 8735"/>
                <a:gd name="T44" fmla="*/ 9225 w 13498"/>
                <a:gd name="T45" fmla="*/ 7273 h 8735"/>
                <a:gd name="T46" fmla="*/ 8320 w 13498"/>
                <a:gd name="T47" fmla="*/ 7853 h 8735"/>
                <a:gd name="T48" fmla="*/ 7391 w 13498"/>
                <a:gd name="T49" fmla="*/ 8258 h 8735"/>
                <a:gd name="T50" fmla="*/ 6033 w 13498"/>
                <a:gd name="T51" fmla="*/ 8607 h 8735"/>
                <a:gd name="T52" fmla="*/ 5017 w 13498"/>
                <a:gd name="T53" fmla="*/ 8726 h 8735"/>
                <a:gd name="T54" fmla="*/ 3501 w 13498"/>
                <a:gd name="T55" fmla="*/ 8663 h 8735"/>
                <a:gd name="T56" fmla="*/ 2327 w 13498"/>
                <a:gd name="T57" fmla="*/ 8321 h 8735"/>
                <a:gd name="T58" fmla="*/ 1310 w 13498"/>
                <a:gd name="T59" fmla="*/ 7686 h 8735"/>
                <a:gd name="T60" fmla="*/ 572 w 13498"/>
                <a:gd name="T61" fmla="*/ 6844 h 8735"/>
                <a:gd name="T62" fmla="*/ 198 w 13498"/>
                <a:gd name="T63" fmla="*/ 6059 h 8735"/>
                <a:gd name="T64" fmla="*/ 24 w 13498"/>
                <a:gd name="T65" fmla="*/ 5249 h 8735"/>
                <a:gd name="T66" fmla="*/ 39 w 13498"/>
                <a:gd name="T67" fmla="*/ 4169 h 8735"/>
                <a:gd name="T68" fmla="*/ 1413 w 13498"/>
                <a:gd name="T69" fmla="*/ 7488 h 8735"/>
                <a:gd name="T70" fmla="*/ 2302 w 13498"/>
                <a:gd name="T71" fmla="*/ 8067 h 8735"/>
                <a:gd name="T72" fmla="*/ 3343 w 13498"/>
                <a:gd name="T73" fmla="*/ 8408 h 8735"/>
                <a:gd name="T74" fmla="*/ 4423 w 13498"/>
                <a:gd name="T75" fmla="*/ 8504 h 8735"/>
                <a:gd name="T76" fmla="*/ 4763 w 13498"/>
                <a:gd name="T77" fmla="*/ 8472 h 8735"/>
                <a:gd name="T78" fmla="*/ 3827 w 13498"/>
                <a:gd name="T79" fmla="*/ 7797 h 8735"/>
                <a:gd name="T80" fmla="*/ 3374 w 13498"/>
                <a:gd name="T81" fmla="*/ 7146 h 8735"/>
                <a:gd name="T82" fmla="*/ 3272 w 13498"/>
                <a:gd name="T83" fmla="*/ 7019 h 8735"/>
                <a:gd name="T84" fmla="*/ 1889 w 13498"/>
                <a:gd name="T85" fmla="*/ 7178 h 8735"/>
                <a:gd name="T86" fmla="*/ 1453 w 13498"/>
                <a:gd name="T87" fmla="*/ 4185 h 8735"/>
                <a:gd name="T88" fmla="*/ 5589 w 13498"/>
                <a:gd name="T89" fmla="*/ 2994 h 8735"/>
                <a:gd name="T90" fmla="*/ 6779 w 13498"/>
                <a:gd name="T91" fmla="*/ 2994 h 8735"/>
                <a:gd name="T92" fmla="*/ 5589 w 13498"/>
                <a:gd name="T93" fmla="*/ 231 h 8735"/>
                <a:gd name="T94" fmla="*/ 5589 w 13498"/>
                <a:gd name="T95" fmla="*/ 1612 h 8735"/>
                <a:gd name="T96" fmla="*/ 6779 w 13498"/>
                <a:gd name="T97" fmla="*/ 1612 h 8735"/>
                <a:gd name="T98" fmla="*/ 5398 w 13498"/>
                <a:gd name="T99" fmla="*/ 4185 h 8735"/>
                <a:gd name="T100" fmla="*/ 6970 w 13498"/>
                <a:gd name="T101" fmla="*/ 4185 h 8735"/>
                <a:gd name="T102" fmla="*/ 6970 w 13498"/>
                <a:gd name="T103" fmla="*/ 2994 h 8735"/>
                <a:gd name="T104" fmla="*/ 4018 w 13498"/>
                <a:gd name="T105" fmla="*/ 2994 h 8735"/>
                <a:gd name="T106" fmla="*/ 4208 w 13498"/>
                <a:gd name="T107" fmla="*/ 2803 h 8735"/>
                <a:gd name="T108" fmla="*/ 4208 w 13498"/>
                <a:gd name="T109" fmla="*/ 1612 h 8735"/>
                <a:gd name="T110" fmla="*/ 2834 w 13498"/>
                <a:gd name="T111" fmla="*/ 1612 h 8735"/>
                <a:gd name="T112" fmla="*/ 3947 w 13498"/>
                <a:gd name="T113" fmla="*/ 6781 h 8735"/>
                <a:gd name="T114" fmla="*/ 4224 w 13498"/>
                <a:gd name="T115" fmla="*/ 6638 h 8735"/>
                <a:gd name="T116" fmla="*/ 4256 w 13498"/>
                <a:gd name="T117" fmla="*/ 6329 h 8735"/>
                <a:gd name="T118" fmla="*/ 3947 w 13498"/>
                <a:gd name="T119" fmla="*/ 6122 h 8735"/>
                <a:gd name="T120" fmla="*/ 3677 w 13498"/>
                <a:gd name="T121" fmla="*/ 6265 h 8735"/>
                <a:gd name="T122" fmla="*/ 3644 w 13498"/>
                <a:gd name="T123" fmla="*/ 6582 h 8735"/>
                <a:gd name="T124" fmla="*/ 3947 w 13498"/>
                <a:gd name="T125" fmla="*/ 6781 h 8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498" h="8735">
                  <a:moveTo>
                    <a:pt x="39" y="4169"/>
                  </a:moveTo>
                  <a:lnTo>
                    <a:pt x="39" y="4169"/>
                  </a:lnTo>
                  <a:lnTo>
                    <a:pt x="1214" y="4169"/>
                  </a:lnTo>
                  <a:lnTo>
                    <a:pt x="1214" y="4169"/>
                  </a:lnTo>
                  <a:lnTo>
                    <a:pt x="1214" y="2763"/>
                  </a:lnTo>
                  <a:lnTo>
                    <a:pt x="1214" y="2763"/>
                  </a:lnTo>
                  <a:lnTo>
                    <a:pt x="2597" y="2763"/>
                  </a:lnTo>
                  <a:lnTo>
                    <a:pt x="2597" y="2763"/>
                  </a:lnTo>
                  <a:lnTo>
                    <a:pt x="2597" y="1382"/>
                  </a:lnTo>
                  <a:lnTo>
                    <a:pt x="2597" y="1382"/>
                  </a:lnTo>
                  <a:lnTo>
                    <a:pt x="5358" y="1382"/>
                  </a:lnTo>
                  <a:lnTo>
                    <a:pt x="5358" y="1382"/>
                  </a:lnTo>
                  <a:lnTo>
                    <a:pt x="5358" y="0"/>
                  </a:lnTo>
                  <a:lnTo>
                    <a:pt x="5358" y="0"/>
                  </a:lnTo>
                  <a:lnTo>
                    <a:pt x="7010" y="0"/>
                  </a:lnTo>
                  <a:lnTo>
                    <a:pt x="7010" y="0"/>
                  </a:lnTo>
                  <a:lnTo>
                    <a:pt x="7010" y="2756"/>
                  </a:lnTo>
                  <a:lnTo>
                    <a:pt x="7010" y="2756"/>
                  </a:lnTo>
                  <a:lnTo>
                    <a:pt x="8392" y="2756"/>
                  </a:lnTo>
                  <a:lnTo>
                    <a:pt x="8392" y="2756"/>
                  </a:lnTo>
                  <a:lnTo>
                    <a:pt x="8392" y="4169"/>
                  </a:lnTo>
                  <a:lnTo>
                    <a:pt x="8392" y="4169"/>
                  </a:lnTo>
                  <a:lnTo>
                    <a:pt x="8423" y="4169"/>
                  </a:lnTo>
                  <a:lnTo>
                    <a:pt x="8423" y="4169"/>
                  </a:lnTo>
                  <a:lnTo>
                    <a:pt x="8868" y="4169"/>
                  </a:lnTo>
                  <a:lnTo>
                    <a:pt x="9090" y="4169"/>
                  </a:lnTo>
                  <a:lnTo>
                    <a:pt x="9312" y="4161"/>
                  </a:lnTo>
                  <a:lnTo>
                    <a:pt x="9312" y="4161"/>
                  </a:lnTo>
                  <a:lnTo>
                    <a:pt x="9464" y="4145"/>
                  </a:lnTo>
                  <a:lnTo>
                    <a:pt x="9614" y="4121"/>
                  </a:lnTo>
                  <a:lnTo>
                    <a:pt x="9765" y="4090"/>
                  </a:lnTo>
                  <a:lnTo>
                    <a:pt x="9908" y="4057"/>
                  </a:lnTo>
                  <a:lnTo>
                    <a:pt x="10059" y="4010"/>
                  </a:lnTo>
                  <a:lnTo>
                    <a:pt x="10202" y="3955"/>
                  </a:lnTo>
                  <a:lnTo>
                    <a:pt x="10337" y="3891"/>
                  </a:lnTo>
                  <a:lnTo>
                    <a:pt x="10480" y="3820"/>
                  </a:lnTo>
                  <a:lnTo>
                    <a:pt x="10480" y="3820"/>
                  </a:lnTo>
                  <a:lnTo>
                    <a:pt x="10511" y="3795"/>
                  </a:lnTo>
                  <a:lnTo>
                    <a:pt x="10511" y="3795"/>
                  </a:lnTo>
                  <a:lnTo>
                    <a:pt x="10496" y="3772"/>
                  </a:lnTo>
                  <a:lnTo>
                    <a:pt x="10496" y="3772"/>
                  </a:lnTo>
                  <a:lnTo>
                    <a:pt x="10424" y="3668"/>
                  </a:lnTo>
                  <a:lnTo>
                    <a:pt x="10369" y="3558"/>
                  </a:lnTo>
                  <a:lnTo>
                    <a:pt x="10321" y="3454"/>
                  </a:lnTo>
                  <a:lnTo>
                    <a:pt x="10274" y="3343"/>
                  </a:lnTo>
                  <a:lnTo>
                    <a:pt x="10241" y="3224"/>
                  </a:lnTo>
                  <a:lnTo>
                    <a:pt x="10218" y="3105"/>
                  </a:lnTo>
                  <a:lnTo>
                    <a:pt x="10202" y="2985"/>
                  </a:lnTo>
                  <a:lnTo>
                    <a:pt x="10186" y="2867"/>
                  </a:lnTo>
                  <a:lnTo>
                    <a:pt x="10186" y="2867"/>
                  </a:lnTo>
                  <a:lnTo>
                    <a:pt x="10186" y="2740"/>
                  </a:lnTo>
                  <a:lnTo>
                    <a:pt x="10186" y="2613"/>
                  </a:lnTo>
                  <a:lnTo>
                    <a:pt x="10193" y="2478"/>
                  </a:lnTo>
                  <a:lnTo>
                    <a:pt x="10210" y="2358"/>
                  </a:lnTo>
                  <a:lnTo>
                    <a:pt x="10234" y="2231"/>
                  </a:lnTo>
                  <a:lnTo>
                    <a:pt x="10265" y="2104"/>
                  </a:lnTo>
                  <a:lnTo>
                    <a:pt x="10305" y="1986"/>
                  </a:lnTo>
                  <a:lnTo>
                    <a:pt x="10353" y="1859"/>
                  </a:lnTo>
                  <a:lnTo>
                    <a:pt x="10353" y="1859"/>
                  </a:lnTo>
                  <a:lnTo>
                    <a:pt x="10384" y="1795"/>
                  </a:lnTo>
                  <a:lnTo>
                    <a:pt x="10417" y="1739"/>
                  </a:lnTo>
                  <a:lnTo>
                    <a:pt x="10496" y="1620"/>
                  </a:lnTo>
                  <a:lnTo>
                    <a:pt x="10583" y="1517"/>
                  </a:lnTo>
                  <a:lnTo>
                    <a:pt x="10670" y="1413"/>
                  </a:lnTo>
                  <a:lnTo>
                    <a:pt x="10670" y="1413"/>
                  </a:lnTo>
                  <a:lnTo>
                    <a:pt x="10829" y="1541"/>
                  </a:lnTo>
                  <a:lnTo>
                    <a:pt x="10980" y="1668"/>
                  </a:lnTo>
                  <a:lnTo>
                    <a:pt x="11123" y="1803"/>
                  </a:lnTo>
                  <a:lnTo>
                    <a:pt x="11258" y="1946"/>
                  </a:lnTo>
                  <a:lnTo>
                    <a:pt x="11377" y="2104"/>
                  </a:lnTo>
                  <a:lnTo>
                    <a:pt x="11480" y="2271"/>
                  </a:lnTo>
                  <a:lnTo>
                    <a:pt x="11528" y="2358"/>
                  </a:lnTo>
                  <a:lnTo>
                    <a:pt x="11568" y="2446"/>
                  </a:lnTo>
                  <a:lnTo>
                    <a:pt x="11607" y="2541"/>
                  </a:lnTo>
                  <a:lnTo>
                    <a:pt x="11647" y="2636"/>
                  </a:lnTo>
                  <a:lnTo>
                    <a:pt x="11647" y="2636"/>
                  </a:lnTo>
                  <a:lnTo>
                    <a:pt x="11686" y="2787"/>
                  </a:lnTo>
                  <a:lnTo>
                    <a:pt x="11686" y="2787"/>
                  </a:lnTo>
                  <a:lnTo>
                    <a:pt x="11719" y="2946"/>
                  </a:lnTo>
                  <a:lnTo>
                    <a:pt x="11719" y="2946"/>
                  </a:lnTo>
                  <a:lnTo>
                    <a:pt x="11829" y="2914"/>
                  </a:lnTo>
                  <a:lnTo>
                    <a:pt x="11941" y="2891"/>
                  </a:lnTo>
                  <a:lnTo>
                    <a:pt x="12060" y="2875"/>
                  </a:lnTo>
                  <a:lnTo>
                    <a:pt x="12171" y="2859"/>
                  </a:lnTo>
                  <a:lnTo>
                    <a:pt x="12290" y="2859"/>
                  </a:lnTo>
                  <a:lnTo>
                    <a:pt x="12401" y="2859"/>
                  </a:lnTo>
                  <a:lnTo>
                    <a:pt x="12521" y="2859"/>
                  </a:lnTo>
                  <a:lnTo>
                    <a:pt x="12639" y="2875"/>
                  </a:lnTo>
                  <a:lnTo>
                    <a:pt x="12639" y="2875"/>
                  </a:lnTo>
                  <a:lnTo>
                    <a:pt x="12751" y="2891"/>
                  </a:lnTo>
                  <a:lnTo>
                    <a:pt x="12870" y="2914"/>
                  </a:lnTo>
                  <a:lnTo>
                    <a:pt x="12980" y="2946"/>
                  </a:lnTo>
                  <a:lnTo>
                    <a:pt x="13084" y="2985"/>
                  </a:lnTo>
                  <a:lnTo>
                    <a:pt x="13196" y="3033"/>
                  </a:lnTo>
                  <a:lnTo>
                    <a:pt x="13298" y="3081"/>
                  </a:lnTo>
                  <a:lnTo>
                    <a:pt x="13402" y="3145"/>
                  </a:lnTo>
                  <a:lnTo>
                    <a:pt x="13497" y="3208"/>
                  </a:lnTo>
                  <a:lnTo>
                    <a:pt x="13497" y="3208"/>
                  </a:lnTo>
                  <a:lnTo>
                    <a:pt x="13433" y="3343"/>
                  </a:lnTo>
                  <a:lnTo>
                    <a:pt x="13362" y="3471"/>
                  </a:lnTo>
                  <a:lnTo>
                    <a:pt x="13283" y="3597"/>
                  </a:lnTo>
                  <a:lnTo>
                    <a:pt x="13187" y="3716"/>
                  </a:lnTo>
                  <a:lnTo>
                    <a:pt x="13187" y="3716"/>
                  </a:lnTo>
                  <a:lnTo>
                    <a:pt x="13084" y="3828"/>
                  </a:lnTo>
                  <a:lnTo>
                    <a:pt x="12980" y="3922"/>
                  </a:lnTo>
                  <a:lnTo>
                    <a:pt x="12870" y="4010"/>
                  </a:lnTo>
                  <a:lnTo>
                    <a:pt x="12743" y="4082"/>
                  </a:lnTo>
                  <a:lnTo>
                    <a:pt x="12623" y="4145"/>
                  </a:lnTo>
                  <a:lnTo>
                    <a:pt x="12488" y="4200"/>
                  </a:lnTo>
                  <a:lnTo>
                    <a:pt x="12353" y="4248"/>
                  </a:lnTo>
                  <a:lnTo>
                    <a:pt x="12211" y="4288"/>
                  </a:lnTo>
                  <a:lnTo>
                    <a:pt x="12211" y="4288"/>
                  </a:lnTo>
                  <a:lnTo>
                    <a:pt x="12020" y="4327"/>
                  </a:lnTo>
                  <a:lnTo>
                    <a:pt x="11829" y="4343"/>
                  </a:lnTo>
                  <a:lnTo>
                    <a:pt x="11639" y="4360"/>
                  </a:lnTo>
                  <a:lnTo>
                    <a:pt x="11449" y="4352"/>
                  </a:lnTo>
                  <a:lnTo>
                    <a:pt x="11449" y="4352"/>
                  </a:lnTo>
                  <a:lnTo>
                    <a:pt x="11425" y="4360"/>
                  </a:lnTo>
                  <a:lnTo>
                    <a:pt x="11401" y="4368"/>
                  </a:lnTo>
                  <a:lnTo>
                    <a:pt x="11393" y="4375"/>
                  </a:lnTo>
                  <a:lnTo>
                    <a:pt x="11377" y="4399"/>
                  </a:lnTo>
                  <a:lnTo>
                    <a:pt x="11377" y="4399"/>
                  </a:lnTo>
                  <a:lnTo>
                    <a:pt x="11258" y="4677"/>
                  </a:lnTo>
                  <a:lnTo>
                    <a:pt x="11131" y="4939"/>
                  </a:lnTo>
                  <a:lnTo>
                    <a:pt x="10996" y="5201"/>
                  </a:lnTo>
                  <a:lnTo>
                    <a:pt x="10845" y="5455"/>
                  </a:lnTo>
                  <a:lnTo>
                    <a:pt x="10694" y="5709"/>
                  </a:lnTo>
                  <a:lnTo>
                    <a:pt x="10519" y="5947"/>
                  </a:lnTo>
                  <a:lnTo>
                    <a:pt x="10345" y="6185"/>
                  </a:lnTo>
                  <a:lnTo>
                    <a:pt x="10147" y="6416"/>
                  </a:lnTo>
                  <a:lnTo>
                    <a:pt x="10147" y="6416"/>
                  </a:lnTo>
                  <a:lnTo>
                    <a:pt x="10027" y="6551"/>
                  </a:lnTo>
                  <a:lnTo>
                    <a:pt x="9900" y="6678"/>
                  </a:lnTo>
                  <a:lnTo>
                    <a:pt x="9773" y="6805"/>
                  </a:lnTo>
                  <a:lnTo>
                    <a:pt x="9638" y="6932"/>
                  </a:lnTo>
                  <a:lnTo>
                    <a:pt x="9503" y="7051"/>
                  </a:lnTo>
                  <a:lnTo>
                    <a:pt x="9368" y="7162"/>
                  </a:lnTo>
                  <a:lnTo>
                    <a:pt x="9225" y="7273"/>
                  </a:lnTo>
                  <a:lnTo>
                    <a:pt x="9082" y="7376"/>
                  </a:lnTo>
                  <a:lnTo>
                    <a:pt x="8939" y="7480"/>
                  </a:lnTo>
                  <a:lnTo>
                    <a:pt x="8789" y="7583"/>
                  </a:lnTo>
                  <a:lnTo>
                    <a:pt x="8638" y="7678"/>
                  </a:lnTo>
                  <a:lnTo>
                    <a:pt x="8479" y="7766"/>
                  </a:lnTo>
                  <a:lnTo>
                    <a:pt x="8320" y="7853"/>
                  </a:lnTo>
                  <a:lnTo>
                    <a:pt x="8162" y="7932"/>
                  </a:lnTo>
                  <a:lnTo>
                    <a:pt x="7994" y="8011"/>
                  </a:lnTo>
                  <a:lnTo>
                    <a:pt x="7828" y="8091"/>
                  </a:lnTo>
                  <a:lnTo>
                    <a:pt x="7828" y="8091"/>
                  </a:lnTo>
                  <a:lnTo>
                    <a:pt x="7613" y="8178"/>
                  </a:lnTo>
                  <a:lnTo>
                    <a:pt x="7391" y="8258"/>
                  </a:lnTo>
                  <a:lnTo>
                    <a:pt x="7169" y="8337"/>
                  </a:lnTo>
                  <a:lnTo>
                    <a:pt x="6947" y="8400"/>
                  </a:lnTo>
                  <a:lnTo>
                    <a:pt x="6724" y="8464"/>
                  </a:lnTo>
                  <a:lnTo>
                    <a:pt x="6494" y="8520"/>
                  </a:lnTo>
                  <a:lnTo>
                    <a:pt x="6264" y="8568"/>
                  </a:lnTo>
                  <a:lnTo>
                    <a:pt x="6033" y="8607"/>
                  </a:lnTo>
                  <a:lnTo>
                    <a:pt x="6033" y="8607"/>
                  </a:lnTo>
                  <a:lnTo>
                    <a:pt x="5780" y="8647"/>
                  </a:lnTo>
                  <a:lnTo>
                    <a:pt x="5525" y="8678"/>
                  </a:lnTo>
                  <a:lnTo>
                    <a:pt x="5271" y="8703"/>
                  </a:lnTo>
                  <a:lnTo>
                    <a:pt x="5017" y="8726"/>
                  </a:lnTo>
                  <a:lnTo>
                    <a:pt x="5017" y="8726"/>
                  </a:lnTo>
                  <a:lnTo>
                    <a:pt x="4581" y="8734"/>
                  </a:lnTo>
                  <a:lnTo>
                    <a:pt x="4367" y="8734"/>
                  </a:lnTo>
                  <a:lnTo>
                    <a:pt x="4145" y="8726"/>
                  </a:lnTo>
                  <a:lnTo>
                    <a:pt x="3930" y="8718"/>
                  </a:lnTo>
                  <a:lnTo>
                    <a:pt x="3716" y="8694"/>
                  </a:lnTo>
                  <a:lnTo>
                    <a:pt x="3501" y="8663"/>
                  </a:lnTo>
                  <a:lnTo>
                    <a:pt x="3287" y="8622"/>
                  </a:lnTo>
                  <a:lnTo>
                    <a:pt x="3287" y="8622"/>
                  </a:lnTo>
                  <a:lnTo>
                    <a:pt x="3041" y="8568"/>
                  </a:lnTo>
                  <a:lnTo>
                    <a:pt x="2795" y="8496"/>
                  </a:lnTo>
                  <a:lnTo>
                    <a:pt x="2556" y="8416"/>
                  </a:lnTo>
                  <a:lnTo>
                    <a:pt x="2327" y="8321"/>
                  </a:lnTo>
                  <a:lnTo>
                    <a:pt x="2096" y="8218"/>
                  </a:lnTo>
                  <a:lnTo>
                    <a:pt x="1874" y="8091"/>
                  </a:lnTo>
                  <a:lnTo>
                    <a:pt x="1667" y="7956"/>
                  </a:lnTo>
                  <a:lnTo>
                    <a:pt x="1461" y="7805"/>
                  </a:lnTo>
                  <a:lnTo>
                    <a:pt x="1461" y="7805"/>
                  </a:lnTo>
                  <a:lnTo>
                    <a:pt x="1310" y="7686"/>
                  </a:lnTo>
                  <a:lnTo>
                    <a:pt x="1175" y="7559"/>
                  </a:lnTo>
                  <a:lnTo>
                    <a:pt x="1040" y="7432"/>
                  </a:lnTo>
                  <a:lnTo>
                    <a:pt x="913" y="7297"/>
                  </a:lnTo>
                  <a:lnTo>
                    <a:pt x="794" y="7154"/>
                  </a:lnTo>
                  <a:lnTo>
                    <a:pt x="683" y="7003"/>
                  </a:lnTo>
                  <a:lnTo>
                    <a:pt x="572" y="6844"/>
                  </a:lnTo>
                  <a:lnTo>
                    <a:pt x="477" y="6686"/>
                  </a:lnTo>
                  <a:lnTo>
                    <a:pt x="477" y="6686"/>
                  </a:lnTo>
                  <a:lnTo>
                    <a:pt x="396" y="6535"/>
                  </a:lnTo>
                  <a:lnTo>
                    <a:pt x="325" y="6376"/>
                  </a:lnTo>
                  <a:lnTo>
                    <a:pt x="261" y="6225"/>
                  </a:lnTo>
                  <a:lnTo>
                    <a:pt x="198" y="6059"/>
                  </a:lnTo>
                  <a:lnTo>
                    <a:pt x="151" y="5899"/>
                  </a:lnTo>
                  <a:lnTo>
                    <a:pt x="111" y="5733"/>
                  </a:lnTo>
                  <a:lnTo>
                    <a:pt x="72" y="5566"/>
                  </a:lnTo>
                  <a:lnTo>
                    <a:pt x="47" y="5399"/>
                  </a:lnTo>
                  <a:lnTo>
                    <a:pt x="47" y="5399"/>
                  </a:lnTo>
                  <a:lnTo>
                    <a:pt x="24" y="5249"/>
                  </a:lnTo>
                  <a:lnTo>
                    <a:pt x="16" y="5098"/>
                  </a:lnTo>
                  <a:lnTo>
                    <a:pt x="8" y="4939"/>
                  </a:lnTo>
                  <a:lnTo>
                    <a:pt x="0" y="4788"/>
                  </a:lnTo>
                  <a:lnTo>
                    <a:pt x="8" y="4637"/>
                  </a:lnTo>
                  <a:lnTo>
                    <a:pt x="16" y="4478"/>
                  </a:lnTo>
                  <a:lnTo>
                    <a:pt x="39" y="4169"/>
                  </a:lnTo>
                  <a:close/>
                  <a:moveTo>
                    <a:pt x="1079" y="7178"/>
                  </a:moveTo>
                  <a:lnTo>
                    <a:pt x="1079" y="7178"/>
                  </a:lnTo>
                  <a:lnTo>
                    <a:pt x="1119" y="7218"/>
                  </a:lnTo>
                  <a:lnTo>
                    <a:pt x="1119" y="7218"/>
                  </a:lnTo>
                  <a:lnTo>
                    <a:pt x="1262" y="7353"/>
                  </a:lnTo>
                  <a:lnTo>
                    <a:pt x="1413" y="7488"/>
                  </a:lnTo>
                  <a:lnTo>
                    <a:pt x="1572" y="7615"/>
                  </a:lnTo>
                  <a:lnTo>
                    <a:pt x="1739" y="7733"/>
                  </a:lnTo>
                  <a:lnTo>
                    <a:pt x="1739" y="7733"/>
                  </a:lnTo>
                  <a:lnTo>
                    <a:pt x="1922" y="7861"/>
                  </a:lnTo>
                  <a:lnTo>
                    <a:pt x="2112" y="7972"/>
                  </a:lnTo>
                  <a:lnTo>
                    <a:pt x="2302" y="8067"/>
                  </a:lnTo>
                  <a:lnTo>
                    <a:pt x="2501" y="8163"/>
                  </a:lnTo>
                  <a:lnTo>
                    <a:pt x="2707" y="8234"/>
                  </a:lnTo>
                  <a:lnTo>
                    <a:pt x="2913" y="8306"/>
                  </a:lnTo>
                  <a:lnTo>
                    <a:pt x="3129" y="8361"/>
                  </a:lnTo>
                  <a:lnTo>
                    <a:pt x="3343" y="8408"/>
                  </a:lnTo>
                  <a:lnTo>
                    <a:pt x="3343" y="8408"/>
                  </a:lnTo>
                  <a:lnTo>
                    <a:pt x="3525" y="8441"/>
                  </a:lnTo>
                  <a:lnTo>
                    <a:pt x="3700" y="8464"/>
                  </a:lnTo>
                  <a:lnTo>
                    <a:pt x="3883" y="8480"/>
                  </a:lnTo>
                  <a:lnTo>
                    <a:pt x="4057" y="8496"/>
                  </a:lnTo>
                  <a:lnTo>
                    <a:pt x="4240" y="8504"/>
                  </a:lnTo>
                  <a:lnTo>
                    <a:pt x="4423" y="8504"/>
                  </a:lnTo>
                  <a:lnTo>
                    <a:pt x="4779" y="8504"/>
                  </a:lnTo>
                  <a:lnTo>
                    <a:pt x="4779" y="8504"/>
                  </a:lnTo>
                  <a:lnTo>
                    <a:pt x="4810" y="8496"/>
                  </a:lnTo>
                  <a:lnTo>
                    <a:pt x="4810" y="8496"/>
                  </a:lnTo>
                  <a:lnTo>
                    <a:pt x="4763" y="8472"/>
                  </a:lnTo>
                  <a:lnTo>
                    <a:pt x="4763" y="8472"/>
                  </a:lnTo>
                  <a:lnTo>
                    <a:pt x="4541" y="8353"/>
                  </a:lnTo>
                  <a:lnTo>
                    <a:pt x="4541" y="8353"/>
                  </a:lnTo>
                  <a:lnTo>
                    <a:pt x="4343" y="8226"/>
                  </a:lnTo>
                  <a:lnTo>
                    <a:pt x="4161" y="8099"/>
                  </a:lnTo>
                  <a:lnTo>
                    <a:pt x="3986" y="7948"/>
                  </a:lnTo>
                  <a:lnTo>
                    <a:pt x="3827" y="7797"/>
                  </a:lnTo>
                  <a:lnTo>
                    <a:pt x="3677" y="7623"/>
                  </a:lnTo>
                  <a:lnTo>
                    <a:pt x="3613" y="7535"/>
                  </a:lnTo>
                  <a:lnTo>
                    <a:pt x="3549" y="7440"/>
                  </a:lnTo>
                  <a:lnTo>
                    <a:pt x="3486" y="7345"/>
                  </a:lnTo>
                  <a:lnTo>
                    <a:pt x="3430" y="7249"/>
                  </a:lnTo>
                  <a:lnTo>
                    <a:pt x="3374" y="7146"/>
                  </a:lnTo>
                  <a:lnTo>
                    <a:pt x="3327" y="7035"/>
                  </a:lnTo>
                  <a:lnTo>
                    <a:pt x="3327" y="7035"/>
                  </a:lnTo>
                  <a:lnTo>
                    <a:pt x="3311" y="7019"/>
                  </a:lnTo>
                  <a:lnTo>
                    <a:pt x="3303" y="7019"/>
                  </a:lnTo>
                  <a:lnTo>
                    <a:pt x="3272" y="7019"/>
                  </a:lnTo>
                  <a:lnTo>
                    <a:pt x="3272" y="7019"/>
                  </a:lnTo>
                  <a:lnTo>
                    <a:pt x="3002" y="7083"/>
                  </a:lnTo>
                  <a:lnTo>
                    <a:pt x="2724" y="7130"/>
                  </a:lnTo>
                  <a:lnTo>
                    <a:pt x="2437" y="7162"/>
                  </a:lnTo>
                  <a:lnTo>
                    <a:pt x="2159" y="7178"/>
                  </a:lnTo>
                  <a:lnTo>
                    <a:pt x="2159" y="7178"/>
                  </a:lnTo>
                  <a:lnTo>
                    <a:pt x="1889" y="7178"/>
                  </a:lnTo>
                  <a:lnTo>
                    <a:pt x="1619" y="7178"/>
                  </a:lnTo>
                  <a:lnTo>
                    <a:pt x="1079" y="7178"/>
                  </a:lnTo>
                  <a:close/>
                  <a:moveTo>
                    <a:pt x="1453" y="2994"/>
                  </a:moveTo>
                  <a:lnTo>
                    <a:pt x="1453" y="2994"/>
                  </a:lnTo>
                  <a:lnTo>
                    <a:pt x="1453" y="4185"/>
                  </a:lnTo>
                  <a:lnTo>
                    <a:pt x="1453" y="4185"/>
                  </a:lnTo>
                  <a:lnTo>
                    <a:pt x="2643" y="4185"/>
                  </a:lnTo>
                  <a:lnTo>
                    <a:pt x="2643" y="4185"/>
                  </a:lnTo>
                  <a:lnTo>
                    <a:pt x="2643" y="2994"/>
                  </a:lnTo>
                  <a:lnTo>
                    <a:pt x="2643" y="2994"/>
                  </a:lnTo>
                  <a:lnTo>
                    <a:pt x="1453" y="2994"/>
                  </a:lnTo>
                  <a:close/>
                  <a:moveTo>
                    <a:pt x="5589" y="2994"/>
                  </a:moveTo>
                  <a:lnTo>
                    <a:pt x="5589" y="2994"/>
                  </a:lnTo>
                  <a:lnTo>
                    <a:pt x="5589" y="4185"/>
                  </a:lnTo>
                  <a:lnTo>
                    <a:pt x="5589" y="4185"/>
                  </a:lnTo>
                  <a:lnTo>
                    <a:pt x="6779" y="4185"/>
                  </a:lnTo>
                  <a:lnTo>
                    <a:pt x="6779" y="4185"/>
                  </a:lnTo>
                  <a:lnTo>
                    <a:pt x="6779" y="2994"/>
                  </a:lnTo>
                  <a:lnTo>
                    <a:pt x="6779" y="2994"/>
                  </a:lnTo>
                  <a:lnTo>
                    <a:pt x="5589" y="2994"/>
                  </a:lnTo>
                  <a:close/>
                  <a:moveTo>
                    <a:pt x="6779" y="231"/>
                  </a:moveTo>
                  <a:lnTo>
                    <a:pt x="6779" y="231"/>
                  </a:lnTo>
                  <a:lnTo>
                    <a:pt x="5589" y="231"/>
                  </a:lnTo>
                  <a:lnTo>
                    <a:pt x="5589" y="231"/>
                  </a:lnTo>
                  <a:lnTo>
                    <a:pt x="5589" y="1421"/>
                  </a:lnTo>
                  <a:lnTo>
                    <a:pt x="5589" y="1421"/>
                  </a:lnTo>
                  <a:lnTo>
                    <a:pt x="6779" y="1421"/>
                  </a:lnTo>
                  <a:lnTo>
                    <a:pt x="6779" y="1421"/>
                  </a:lnTo>
                  <a:lnTo>
                    <a:pt x="6779" y="231"/>
                  </a:lnTo>
                  <a:close/>
                  <a:moveTo>
                    <a:pt x="5589" y="1612"/>
                  </a:moveTo>
                  <a:lnTo>
                    <a:pt x="5589" y="1612"/>
                  </a:lnTo>
                  <a:lnTo>
                    <a:pt x="5589" y="2803"/>
                  </a:lnTo>
                  <a:lnTo>
                    <a:pt x="5589" y="2803"/>
                  </a:lnTo>
                  <a:lnTo>
                    <a:pt x="6779" y="2803"/>
                  </a:lnTo>
                  <a:lnTo>
                    <a:pt x="6779" y="2803"/>
                  </a:lnTo>
                  <a:lnTo>
                    <a:pt x="6779" y="1612"/>
                  </a:lnTo>
                  <a:lnTo>
                    <a:pt x="6779" y="1612"/>
                  </a:lnTo>
                  <a:lnTo>
                    <a:pt x="5589" y="1612"/>
                  </a:lnTo>
                  <a:close/>
                  <a:moveTo>
                    <a:pt x="4208" y="4185"/>
                  </a:moveTo>
                  <a:lnTo>
                    <a:pt x="4208" y="4185"/>
                  </a:lnTo>
                  <a:lnTo>
                    <a:pt x="5398" y="4185"/>
                  </a:lnTo>
                  <a:lnTo>
                    <a:pt x="5398" y="4185"/>
                  </a:lnTo>
                  <a:lnTo>
                    <a:pt x="5398" y="2994"/>
                  </a:lnTo>
                  <a:lnTo>
                    <a:pt x="5398" y="2994"/>
                  </a:lnTo>
                  <a:lnTo>
                    <a:pt x="4208" y="2994"/>
                  </a:lnTo>
                  <a:lnTo>
                    <a:pt x="4208" y="2994"/>
                  </a:lnTo>
                  <a:lnTo>
                    <a:pt x="4208" y="4185"/>
                  </a:lnTo>
                  <a:close/>
                  <a:moveTo>
                    <a:pt x="6970" y="4185"/>
                  </a:moveTo>
                  <a:lnTo>
                    <a:pt x="6970" y="4185"/>
                  </a:lnTo>
                  <a:lnTo>
                    <a:pt x="8162" y="4185"/>
                  </a:lnTo>
                  <a:lnTo>
                    <a:pt x="8162" y="4185"/>
                  </a:lnTo>
                  <a:lnTo>
                    <a:pt x="8162" y="2994"/>
                  </a:lnTo>
                  <a:lnTo>
                    <a:pt x="8162" y="2994"/>
                  </a:lnTo>
                  <a:lnTo>
                    <a:pt x="6970" y="2994"/>
                  </a:lnTo>
                  <a:lnTo>
                    <a:pt x="6970" y="2994"/>
                  </a:lnTo>
                  <a:lnTo>
                    <a:pt x="6970" y="4185"/>
                  </a:lnTo>
                  <a:close/>
                  <a:moveTo>
                    <a:pt x="4018" y="4185"/>
                  </a:moveTo>
                  <a:lnTo>
                    <a:pt x="4018" y="4185"/>
                  </a:lnTo>
                  <a:lnTo>
                    <a:pt x="4018" y="2994"/>
                  </a:lnTo>
                  <a:lnTo>
                    <a:pt x="4018" y="2994"/>
                  </a:lnTo>
                  <a:lnTo>
                    <a:pt x="2834" y="2994"/>
                  </a:lnTo>
                  <a:lnTo>
                    <a:pt x="2834" y="2994"/>
                  </a:lnTo>
                  <a:lnTo>
                    <a:pt x="2834" y="4185"/>
                  </a:lnTo>
                  <a:lnTo>
                    <a:pt x="2834" y="4185"/>
                  </a:lnTo>
                  <a:lnTo>
                    <a:pt x="4018" y="4185"/>
                  </a:lnTo>
                  <a:close/>
                  <a:moveTo>
                    <a:pt x="4208" y="2803"/>
                  </a:moveTo>
                  <a:lnTo>
                    <a:pt x="4208" y="2803"/>
                  </a:lnTo>
                  <a:lnTo>
                    <a:pt x="5398" y="2803"/>
                  </a:lnTo>
                  <a:lnTo>
                    <a:pt x="5398" y="2803"/>
                  </a:lnTo>
                  <a:lnTo>
                    <a:pt x="5398" y="1612"/>
                  </a:lnTo>
                  <a:lnTo>
                    <a:pt x="5398" y="1612"/>
                  </a:lnTo>
                  <a:lnTo>
                    <a:pt x="4208" y="1612"/>
                  </a:lnTo>
                  <a:lnTo>
                    <a:pt x="4208" y="1612"/>
                  </a:lnTo>
                  <a:lnTo>
                    <a:pt x="4208" y="2803"/>
                  </a:lnTo>
                  <a:close/>
                  <a:moveTo>
                    <a:pt x="4018" y="1612"/>
                  </a:moveTo>
                  <a:lnTo>
                    <a:pt x="4018" y="1612"/>
                  </a:lnTo>
                  <a:lnTo>
                    <a:pt x="2834" y="1612"/>
                  </a:lnTo>
                  <a:lnTo>
                    <a:pt x="2834" y="1612"/>
                  </a:lnTo>
                  <a:lnTo>
                    <a:pt x="2834" y="2803"/>
                  </a:lnTo>
                  <a:lnTo>
                    <a:pt x="2834" y="2803"/>
                  </a:lnTo>
                  <a:lnTo>
                    <a:pt x="4018" y="2803"/>
                  </a:lnTo>
                  <a:lnTo>
                    <a:pt x="4018" y="2803"/>
                  </a:lnTo>
                  <a:lnTo>
                    <a:pt x="4018" y="1612"/>
                  </a:lnTo>
                  <a:close/>
                  <a:moveTo>
                    <a:pt x="3947" y="6781"/>
                  </a:moveTo>
                  <a:lnTo>
                    <a:pt x="3947" y="6781"/>
                  </a:lnTo>
                  <a:lnTo>
                    <a:pt x="4018" y="6773"/>
                  </a:lnTo>
                  <a:lnTo>
                    <a:pt x="4082" y="6757"/>
                  </a:lnTo>
                  <a:lnTo>
                    <a:pt x="4136" y="6725"/>
                  </a:lnTo>
                  <a:lnTo>
                    <a:pt x="4184" y="6686"/>
                  </a:lnTo>
                  <a:lnTo>
                    <a:pt x="4224" y="6638"/>
                  </a:lnTo>
                  <a:lnTo>
                    <a:pt x="4256" y="6582"/>
                  </a:lnTo>
                  <a:lnTo>
                    <a:pt x="4271" y="6518"/>
                  </a:lnTo>
                  <a:lnTo>
                    <a:pt x="4279" y="6455"/>
                  </a:lnTo>
                  <a:lnTo>
                    <a:pt x="4279" y="6455"/>
                  </a:lnTo>
                  <a:lnTo>
                    <a:pt x="4271" y="6383"/>
                  </a:lnTo>
                  <a:lnTo>
                    <a:pt x="4256" y="6329"/>
                  </a:lnTo>
                  <a:lnTo>
                    <a:pt x="4224" y="6273"/>
                  </a:lnTo>
                  <a:lnTo>
                    <a:pt x="4184" y="6217"/>
                  </a:lnTo>
                  <a:lnTo>
                    <a:pt x="4136" y="6177"/>
                  </a:lnTo>
                  <a:lnTo>
                    <a:pt x="4082" y="6146"/>
                  </a:lnTo>
                  <a:lnTo>
                    <a:pt x="4018" y="6130"/>
                  </a:lnTo>
                  <a:lnTo>
                    <a:pt x="3947" y="6122"/>
                  </a:lnTo>
                  <a:lnTo>
                    <a:pt x="3947" y="6122"/>
                  </a:lnTo>
                  <a:lnTo>
                    <a:pt x="3883" y="6130"/>
                  </a:lnTo>
                  <a:lnTo>
                    <a:pt x="3819" y="6146"/>
                  </a:lnTo>
                  <a:lnTo>
                    <a:pt x="3764" y="6177"/>
                  </a:lnTo>
                  <a:lnTo>
                    <a:pt x="3716" y="6217"/>
                  </a:lnTo>
                  <a:lnTo>
                    <a:pt x="3677" y="6265"/>
                  </a:lnTo>
                  <a:lnTo>
                    <a:pt x="3644" y="6329"/>
                  </a:lnTo>
                  <a:lnTo>
                    <a:pt x="3629" y="6383"/>
                  </a:lnTo>
                  <a:lnTo>
                    <a:pt x="3621" y="6455"/>
                  </a:lnTo>
                  <a:lnTo>
                    <a:pt x="3621" y="6455"/>
                  </a:lnTo>
                  <a:lnTo>
                    <a:pt x="3629" y="6518"/>
                  </a:lnTo>
                  <a:lnTo>
                    <a:pt x="3644" y="6582"/>
                  </a:lnTo>
                  <a:lnTo>
                    <a:pt x="3677" y="6638"/>
                  </a:lnTo>
                  <a:lnTo>
                    <a:pt x="3716" y="6686"/>
                  </a:lnTo>
                  <a:lnTo>
                    <a:pt x="3764" y="6725"/>
                  </a:lnTo>
                  <a:lnTo>
                    <a:pt x="3819" y="6757"/>
                  </a:lnTo>
                  <a:lnTo>
                    <a:pt x="3883" y="6773"/>
                  </a:lnTo>
                  <a:lnTo>
                    <a:pt x="3947" y="6781"/>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endParaRPr lang="en-US" sz="1836">
                <a:solidFill>
                  <a:srgbClr val="505050"/>
                </a:solidFill>
                <a:latin typeface="Segoe UI"/>
              </a:endParaRPr>
            </a:p>
          </p:txBody>
        </p:sp>
        <p:sp>
          <p:nvSpPr>
            <p:cNvPr id="115" name="Freeform 10"/>
            <p:cNvSpPr>
              <a:spLocks noChangeArrowheads="1"/>
            </p:cNvSpPr>
            <p:nvPr/>
          </p:nvSpPr>
          <p:spPr bwMode="auto">
            <a:xfrm>
              <a:off x="4291013" y="5548313"/>
              <a:ext cx="31750" cy="357187"/>
            </a:xfrm>
            <a:custGeom>
              <a:avLst/>
              <a:gdLst>
                <a:gd name="T0" fmla="*/ 87 w 88"/>
                <a:gd name="T1" fmla="*/ 993 h 994"/>
                <a:gd name="T2" fmla="*/ 87 w 88"/>
                <a:gd name="T3" fmla="*/ 993 h 994"/>
                <a:gd name="T4" fmla="*/ 0 w 88"/>
                <a:gd name="T5" fmla="*/ 993 h 994"/>
                <a:gd name="T6" fmla="*/ 0 w 88"/>
                <a:gd name="T7" fmla="*/ 993 h 994"/>
                <a:gd name="T8" fmla="*/ 0 w 88"/>
                <a:gd name="T9" fmla="*/ 0 h 994"/>
                <a:gd name="T10" fmla="*/ 0 w 88"/>
                <a:gd name="T11" fmla="*/ 0 h 994"/>
                <a:gd name="T12" fmla="*/ 87 w 88"/>
                <a:gd name="T13" fmla="*/ 0 h 994"/>
                <a:gd name="T14" fmla="*/ 87 w 88"/>
                <a:gd name="T15" fmla="*/ 0 h 994"/>
                <a:gd name="T16" fmla="*/ 87 w 88"/>
                <a:gd name="T17" fmla="*/ 993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94">
                  <a:moveTo>
                    <a:pt x="87" y="993"/>
                  </a:moveTo>
                  <a:lnTo>
                    <a:pt x="87" y="993"/>
                  </a:lnTo>
                  <a:lnTo>
                    <a:pt x="0" y="993"/>
                  </a:lnTo>
                  <a:lnTo>
                    <a:pt x="0" y="993"/>
                  </a:lnTo>
                  <a:lnTo>
                    <a:pt x="0" y="0"/>
                  </a:lnTo>
                  <a:lnTo>
                    <a:pt x="0" y="0"/>
                  </a:lnTo>
                  <a:lnTo>
                    <a:pt x="87" y="0"/>
                  </a:lnTo>
                  <a:lnTo>
                    <a:pt x="87" y="0"/>
                  </a:lnTo>
                  <a:lnTo>
                    <a:pt x="87" y="99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endParaRPr lang="en-US" sz="1836">
                <a:solidFill>
                  <a:srgbClr val="505050"/>
                </a:solidFill>
                <a:latin typeface="Segoe UI"/>
              </a:endParaRPr>
            </a:p>
          </p:txBody>
        </p:sp>
        <p:sp>
          <p:nvSpPr>
            <p:cNvPr id="117" name="Freeform 11"/>
            <p:cNvSpPr>
              <a:spLocks noChangeArrowheads="1"/>
            </p:cNvSpPr>
            <p:nvPr/>
          </p:nvSpPr>
          <p:spPr bwMode="auto">
            <a:xfrm>
              <a:off x="4225925" y="5548313"/>
              <a:ext cx="34925" cy="357187"/>
            </a:xfrm>
            <a:custGeom>
              <a:avLst/>
              <a:gdLst>
                <a:gd name="T0" fmla="*/ 95 w 96"/>
                <a:gd name="T1" fmla="*/ 993 h 994"/>
                <a:gd name="T2" fmla="*/ 95 w 96"/>
                <a:gd name="T3" fmla="*/ 993 h 994"/>
                <a:gd name="T4" fmla="*/ 0 w 96"/>
                <a:gd name="T5" fmla="*/ 993 h 994"/>
                <a:gd name="T6" fmla="*/ 0 w 96"/>
                <a:gd name="T7" fmla="*/ 993 h 994"/>
                <a:gd name="T8" fmla="*/ 0 w 96"/>
                <a:gd name="T9" fmla="*/ 0 h 994"/>
                <a:gd name="T10" fmla="*/ 0 w 96"/>
                <a:gd name="T11" fmla="*/ 0 h 994"/>
                <a:gd name="T12" fmla="*/ 95 w 96"/>
                <a:gd name="T13" fmla="*/ 0 h 994"/>
                <a:gd name="T14" fmla="*/ 95 w 96"/>
                <a:gd name="T15" fmla="*/ 0 h 994"/>
                <a:gd name="T16" fmla="*/ 95 w 96"/>
                <a:gd name="T17" fmla="*/ 993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994">
                  <a:moveTo>
                    <a:pt x="95" y="993"/>
                  </a:moveTo>
                  <a:lnTo>
                    <a:pt x="95" y="993"/>
                  </a:lnTo>
                  <a:lnTo>
                    <a:pt x="0" y="993"/>
                  </a:lnTo>
                  <a:lnTo>
                    <a:pt x="0" y="993"/>
                  </a:lnTo>
                  <a:lnTo>
                    <a:pt x="0" y="0"/>
                  </a:lnTo>
                  <a:lnTo>
                    <a:pt x="0" y="0"/>
                  </a:lnTo>
                  <a:lnTo>
                    <a:pt x="95" y="0"/>
                  </a:lnTo>
                  <a:lnTo>
                    <a:pt x="95" y="0"/>
                  </a:lnTo>
                  <a:lnTo>
                    <a:pt x="95" y="99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endParaRPr lang="en-US" sz="1836">
                <a:solidFill>
                  <a:srgbClr val="505050"/>
                </a:solidFill>
                <a:latin typeface="Segoe UI"/>
              </a:endParaRPr>
            </a:p>
          </p:txBody>
        </p:sp>
        <p:sp>
          <p:nvSpPr>
            <p:cNvPr id="118" name="Freeform 12"/>
            <p:cNvSpPr>
              <a:spLocks noChangeArrowheads="1"/>
            </p:cNvSpPr>
            <p:nvPr/>
          </p:nvSpPr>
          <p:spPr bwMode="auto">
            <a:xfrm>
              <a:off x="3965575" y="5548313"/>
              <a:ext cx="31750" cy="357187"/>
            </a:xfrm>
            <a:custGeom>
              <a:avLst/>
              <a:gdLst>
                <a:gd name="T0" fmla="*/ 0 w 89"/>
                <a:gd name="T1" fmla="*/ 0 h 994"/>
                <a:gd name="T2" fmla="*/ 0 w 89"/>
                <a:gd name="T3" fmla="*/ 0 h 994"/>
                <a:gd name="T4" fmla="*/ 88 w 89"/>
                <a:gd name="T5" fmla="*/ 0 h 994"/>
                <a:gd name="T6" fmla="*/ 88 w 89"/>
                <a:gd name="T7" fmla="*/ 0 h 994"/>
                <a:gd name="T8" fmla="*/ 88 w 89"/>
                <a:gd name="T9" fmla="*/ 993 h 994"/>
                <a:gd name="T10" fmla="*/ 88 w 89"/>
                <a:gd name="T11" fmla="*/ 993 h 994"/>
                <a:gd name="T12" fmla="*/ 0 w 89"/>
                <a:gd name="T13" fmla="*/ 993 h 994"/>
                <a:gd name="T14" fmla="*/ 0 w 89"/>
                <a:gd name="T15" fmla="*/ 993 h 994"/>
                <a:gd name="T16" fmla="*/ 0 w 89"/>
                <a:gd name="T17" fmla="*/ 0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 h="994">
                  <a:moveTo>
                    <a:pt x="0" y="0"/>
                  </a:moveTo>
                  <a:lnTo>
                    <a:pt x="0" y="0"/>
                  </a:lnTo>
                  <a:lnTo>
                    <a:pt x="88" y="0"/>
                  </a:lnTo>
                  <a:lnTo>
                    <a:pt x="88" y="0"/>
                  </a:lnTo>
                  <a:lnTo>
                    <a:pt x="88" y="993"/>
                  </a:lnTo>
                  <a:lnTo>
                    <a:pt x="88" y="993"/>
                  </a:lnTo>
                  <a:lnTo>
                    <a:pt x="0" y="993"/>
                  </a:lnTo>
                  <a:lnTo>
                    <a:pt x="0" y="993"/>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endParaRPr lang="en-US" sz="1836">
                <a:solidFill>
                  <a:srgbClr val="505050"/>
                </a:solidFill>
                <a:latin typeface="Segoe UI"/>
              </a:endParaRPr>
            </a:p>
          </p:txBody>
        </p:sp>
        <p:sp>
          <p:nvSpPr>
            <p:cNvPr id="119" name="Freeform 13"/>
            <p:cNvSpPr>
              <a:spLocks noChangeArrowheads="1"/>
            </p:cNvSpPr>
            <p:nvPr/>
          </p:nvSpPr>
          <p:spPr bwMode="auto">
            <a:xfrm>
              <a:off x="4030663" y="5548313"/>
              <a:ext cx="31750" cy="357187"/>
            </a:xfrm>
            <a:custGeom>
              <a:avLst/>
              <a:gdLst>
                <a:gd name="T0" fmla="*/ 87 w 88"/>
                <a:gd name="T1" fmla="*/ 993 h 994"/>
                <a:gd name="T2" fmla="*/ 87 w 88"/>
                <a:gd name="T3" fmla="*/ 993 h 994"/>
                <a:gd name="T4" fmla="*/ 0 w 88"/>
                <a:gd name="T5" fmla="*/ 993 h 994"/>
                <a:gd name="T6" fmla="*/ 0 w 88"/>
                <a:gd name="T7" fmla="*/ 993 h 994"/>
                <a:gd name="T8" fmla="*/ 0 w 88"/>
                <a:gd name="T9" fmla="*/ 0 h 994"/>
                <a:gd name="T10" fmla="*/ 0 w 88"/>
                <a:gd name="T11" fmla="*/ 0 h 994"/>
                <a:gd name="T12" fmla="*/ 87 w 88"/>
                <a:gd name="T13" fmla="*/ 0 h 994"/>
                <a:gd name="T14" fmla="*/ 87 w 88"/>
                <a:gd name="T15" fmla="*/ 0 h 994"/>
                <a:gd name="T16" fmla="*/ 87 w 88"/>
                <a:gd name="T17" fmla="*/ 993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94">
                  <a:moveTo>
                    <a:pt x="87" y="993"/>
                  </a:moveTo>
                  <a:lnTo>
                    <a:pt x="87" y="993"/>
                  </a:lnTo>
                  <a:lnTo>
                    <a:pt x="0" y="993"/>
                  </a:lnTo>
                  <a:lnTo>
                    <a:pt x="0" y="993"/>
                  </a:lnTo>
                  <a:lnTo>
                    <a:pt x="0" y="0"/>
                  </a:lnTo>
                  <a:lnTo>
                    <a:pt x="0" y="0"/>
                  </a:lnTo>
                  <a:lnTo>
                    <a:pt x="87" y="0"/>
                  </a:lnTo>
                  <a:lnTo>
                    <a:pt x="87" y="0"/>
                  </a:lnTo>
                  <a:lnTo>
                    <a:pt x="87" y="99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endParaRPr lang="en-US" sz="1836">
                <a:solidFill>
                  <a:srgbClr val="505050"/>
                </a:solidFill>
                <a:latin typeface="Segoe UI"/>
              </a:endParaRPr>
            </a:p>
          </p:txBody>
        </p:sp>
        <p:sp>
          <p:nvSpPr>
            <p:cNvPr id="120" name="Freeform 14"/>
            <p:cNvSpPr>
              <a:spLocks noChangeArrowheads="1"/>
            </p:cNvSpPr>
            <p:nvPr/>
          </p:nvSpPr>
          <p:spPr bwMode="auto">
            <a:xfrm>
              <a:off x="4097338" y="5548313"/>
              <a:ext cx="31750" cy="357187"/>
            </a:xfrm>
            <a:custGeom>
              <a:avLst/>
              <a:gdLst>
                <a:gd name="T0" fmla="*/ 0 w 88"/>
                <a:gd name="T1" fmla="*/ 0 h 994"/>
                <a:gd name="T2" fmla="*/ 0 w 88"/>
                <a:gd name="T3" fmla="*/ 0 h 994"/>
                <a:gd name="T4" fmla="*/ 87 w 88"/>
                <a:gd name="T5" fmla="*/ 0 h 994"/>
                <a:gd name="T6" fmla="*/ 87 w 88"/>
                <a:gd name="T7" fmla="*/ 0 h 994"/>
                <a:gd name="T8" fmla="*/ 87 w 88"/>
                <a:gd name="T9" fmla="*/ 993 h 994"/>
                <a:gd name="T10" fmla="*/ 87 w 88"/>
                <a:gd name="T11" fmla="*/ 993 h 994"/>
                <a:gd name="T12" fmla="*/ 0 w 88"/>
                <a:gd name="T13" fmla="*/ 993 h 994"/>
                <a:gd name="T14" fmla="*/ 0 w 88"/>
                <a:gd name="T15" fmla="*/ 993 h 994"/>
                <a:gd name="T16" fmla="*/ 0 w 88"/>
                <a:gd name="T17" fmla="*/ 0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94">
                  <a:moveTo>
                    <a:pt x="0" y="0"/>
                  </a:moveTo>
                  <a:lnTo>
                    <a:pt x="0" y="0"/>
                  </a:lnTo>
                  <a:lnTo>
                    <a:pt x="87" y="0"/>
                  </a:lnTo>
                  <a:lnTo>
                    <a:pt x="87" y="0"/>
                  </a:lnTo>
                  <a:lnTo>
                    <a:pt x="87" y="993"/>
                  </a:lnTo>
                  <a:lnTo>
                    <a:pt x="87" y="993"/>
                  </a:lnTo>
                  <a:lnTo>
                    <a:pt x="0" y="993"/>
                  </a:lnTo>
                  <a:lnTo>
                    <a:pt x="0" y="993"/>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endParaRPr lang="en-US" sz="1836">
                <a:solidFill>
                  <a:srgbClr val="505050"/>
                </a:solidFill>
                <a:latin typeface="Segoe UI"/>
              </a:endParaRPr>
            </a:p>
          </p:txBody>
        </p:sp>
        <p:sp>
          <p:nvSpPr>
            <p:cNvPr id="121" name="Freeform 15"/>
            <p:cNvSpPr>
              <a:spLocks noChangeArrowheads="1"/>
            </p:cNvSpPr>
            <p:nvPr/>
          </p:nvSpPr>
          <p:spPr bwMode="auto">
            <a:xfrm>
              <a:off x="4162425" y="5548313"/>
              <a:ext cx="31750" cy="357187"/>
            </a:xfrm>
            <a:custGeom>
              <a:avLst/>
              <a:gdLst>
                <a:gd name="T0" fmla="*/ 0 w 89"/>
                <a:gd name="T1" fmla="*/ 0 h 994"/>
                <a:gd name="T2" fmla="*/ 0 w 89"/>
                <a:gd name="T3" fmla="*/ 0 h 994"/>
                <a:gd name="T4" fmla="*/ 88 w 89"/>
                <a:gd name="T5" fmla="*/ 0 h 994"/>
                <a:gd name="T6" fmla="*/ 88 w 89"/>
                <a:gd name="T7" fmla="*/ 0 h 994"/>
                <a:gd name="T8" fmla="*/ 88 w 89"/>
                <a:gd name="T9" fmla="*/ 993 h 994"/>
                <a:gd name="T10" fmla="*/ 88 w 89"/>
                <a:gd name="T11" fmla="*/ 993 h 994"/>
                <a:gd name="T12" fmla="*/ 0 w 89"/>
                <a:gd name="T13" fmla="*/ 993 h 994"/>
                <a:gd name="T14" fmla="*/ 0 w 89"/>
                <a:gd name="T15" fmla="*/ 993 h 994"/>
                <a:gd name="T16" fmla="*/ 0 w 89"/>
                <a:gd name="T17" fmla="*/ 0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 h="994">
                  <a:moveTo>
                    <a:pt x="0" y="0"/>
                  </a:moveTo>
                  <a:lnTo>
                    <a:pt x="0" y="0"/>
                  </a:lnTo>
                  <a:lnTo>
                    <a:pt x="88" y="0"/>
                  </a:lnTo>
                  <a:lnTo>
                    <a:pt x="88" y="0"/>
                  </a:lnTo>
                  <a:lnTo>
                    <a:pt x="88" y="993"/>
                  </a:lnTo>
                  <a:lnTo>
                    <a:pt x="88" y="993"/>
                  </a:lnTo>
                  <a:lnTo>
                    <a:pt x="0" y="993"/>
                  </a:lnTo>
                  <a:lnTo>
                    <a:pt x="0" y="993"/>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endParaRPr lang="en-US" sz="1836">
                <a:solidFill>
                  <a:srgbClr val="505050"/>
                </a:solidFill>
                <a:latin typeface="Segoe UI"/>
              </a:endParaRPr>
            </a:p>
          </p:txBody>
        </p:sp>
        <p:sp>
          <p:nvSpPr>
            <p:cNvPr id="122" name="Freeform 16"/>
            <p:cNvSpPr>
              <a:spLocks noChangeArrowheads="1"/>
            </p:cNvSpPr>
            <p:nvPr/>
          </p:nvSpPr>
          <p:spPr bwMode="auto">
            <a:xfrm>
              <a:off x="5780088" y="5548313"/>
              <a:ext cx="34925" cy="357187"/>
            </a:xfrm>
            <a:custGeom>
              <a:avLst/>
              <a:gdLst>
                <a:gd name="T0" fmla="*/ 0 w 97"/>
                <a:gd name="T1" fmla="*/ 0 h 994"/>
                <a:gd name="T2" fmla="*/ 0 w 97"/>
                <a:gd name="T3" fmla="*/ 0 h 994"/>
                <a:gd name="T4" fmla="*/ 96 w 97"/>
                <a:gd name="T5" fmla="*/ 0 h 994"/>
                <a:gd name="T6" fmla="*/ 96 w 97"/>
                <a:gd name="T7" fmla="*/ 0 h 994"/>
                <a:gd name="T8" fmla="*/ 96 w 97"/>
                <a:gd name="T9" fmla="*/ 993 h 994"/>
                <a:gd name="T10" fmla="*/ 96 w 97"/>
                <a:gd name="T11" fmla="*/ 993 h 994"/>
                <a:gd name="T12" fmla="*/ 0 w 97"/>
                <a:gd name="T13" fmla="*/ 993 h 994"/>
                <a:gd name="T14" fmla="*/ 0 w 97"/>
                <a:gd name="T15" fmla="*/ 993 h 994"/>
                <a:gd name="T16" fmla="*/ 0 w 97"/>
                <a:gd name="T17" fmla="*/ 0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994">
                  <a:moveTo>
                    <a:pt x="0" y="0"/>
                  </a:moveTo>
                  <a:lnTo>
                    <a:pt x="0" y="0"/>
                  </a:lnTo>
                  <a:lnTo>
                    <a:pt x="96" y="0"/>
                  </a:lnTo>
                  <a:lnTo>
                    <a:pt x="96" y="0"/>
                  </a:lnTo>
                  <a:lnTo>
                    <a:pt x="96" y="993"/>
                  </a:lnTo>
                  <a:lnTo>
                    <a:pt x="96" y="993"/>
                  </a:lnTo>
                  <a:lnTo>
                    <a:pt x="0" y="993"/>
                  </a:lnTo>
                  <a:lnTo>
                    <a:pt x="0" y="993"/>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endParaRPr lang="en-US" sz="1836">
                <a:solidFill>
                  <a:srgbClr val="505050"/>
                </a:solidFill>
                <a:latin typeface="Segoe UI"/>
              </a:endParaRPr>
            </a:p>
          </p:txBody>
        </p:sp>
        <p:sp>
          <p:nvSpPr>
            <p:cNvPr id="123" name="Freeform 17"/>
            <p:cNvSpPr>
              <a:spLocks noChangeArrowheads="1"/>
            </p:cNvSpPr>
            <p:nvPr/>
          </p:nvSpPr>
          <p:spPr bwMode="auto">
            <a:xfrm>
              <a:off x="5456238" y="5548313"/>
              <a:ext cx="31750" cy="357187"/>
            </a:xfrm>
            <a:custGeom>
              <a:avLst/>
              <a:gdLst>
                <a:gd name="T0" fmla="*/ 0 w 89"/>
                <a:gd name="T1" fmla="*/ 0 h 994"/>
                <a:gd name="T2" fmla="*/ 0 w 89"/>
                <a:gd name="T3" fmla="*/ 0 h 994"/>
                <a:gd name="T4" fmla="*/ 88 w 89"/>
                <a:gd name="T5" fmla="*/ 0 h 994"/>
                <a:gd name="T6" fmla="*/ 88 w 89"/>
                <a:gd name="T7" fmla="*/ 0 h 994"/>
                <a:gd name="T8" fmla="*/ 88 w 89"/>
                <a:gd name="T9" fmla="*/ 993 h 994"/>
                <a:gd name="T10" fmla="*/ 88 w 89"/>
                <a:gd name="T11" fmla="*/ 993 h 994"/>
                <a:gd name="T12" fmla="*/ 0 w 89"/>
                <a:gd name="T13" fmla="*/ 993 h 994"/>
                <a:gd name="T14" fmla="*/ 0 w 89"/>
                <a:gd name="T15" fmla="*/ 993 h 994"/>
                <a:gd name="T16" fmla="*/ 0 w 89"/>
                <a:gd name="T17" fmla="*/ 0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 h="994">
                  <a:moveTo>
                    <a:pt x="0" y="0"/>
                  </a:moveTo>
                  <a:lnTo>
                    <a:pt x="0" y="0"/>
                  </a:lnTo>
                  <a:lnTo>
                    <a:pt x="88" y="0"/>
                  </a:lnTo>
                  <a:lnTo>
                    <a:pt x="88" y="0"/>
                  </a:lnTo>
                  <a:lnTo>
                    <a:pt x="88" y="993"/>
                  </a:lnTo>
                  <a:lnTo>
                    <a:pt x="88" y="993"/>
                  </a:lnTo>
                  <a:lnTo>
                    <a:pt x="0" y="993"/>
                  </a:lnTo>
                  <a:lnTo>
                    <a:pt x="0" y="993"/>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endParaRPr lang="en-US" sz="1836">
                <a:solidFill>
                  <a:srgbClr val="505050"/>
                </a:solidFill>
                <a:latin typeface="Segoe UI"/>
              </a:endParaRPr>
            </a:p>
          </p:txBody>
        </p:sp>
        <p:sp>
          <p:nvSpPr>
            <p:cNvPr id="124" name="Freeform 18"/>
            <p:cNvSpPr>
              <a:spLocks noChangeArrowheads="1"/>
            </p:cNvSpPr>
            <p:nvPr/>
          </p:nvSpPr>
          <p:spPr bwMode="auto">
            <a:xfrm>
              <a:off x="5519738" y="5548313"/>
              <a:ext cx="34925" cy="357187"/>
            </a:xfrm>
            <a:custGeom>
              <a:avLst/>
              <a:gdLst>
                <a:gd name="T0" fmla="*/ 0 w 96"/>
                <a:gd name="T1" fmla="*/ 0 h 994"/>
                <a:gd name="T2" fmla="*/ 0 w 96"/>
                <a:gd name="T3" fmla="*/ 0 h 994"/>
                <a:gd name="T4" fmla="*/ 95 w 96"/>
                <a:gd name="T5" fmla="*/ 0 h 994"/>
                <a:gd name="T6" fmla="*/ 95 w 96"/>
                <a:gd name="T7" fmla="*/ 0 h 994"/>
                <a:gd name="T8" fmla="*/ 95 w 96"/>
                <a:gd name="T9" fmla="*/ 993 h 994"/>
                <a:gd name="T10" fmla="*/ 95 w 96"/>
                <a:gd name="T11" fmla="*/ 993 h 994"/>
                <a:gd name="T12" fmla="*/ 0 w 96"/>
                <a:gd name="T13" fmla="*/ 993 h 994"/>
                <a:gd name="T14" fmla="*/ 0 w 96"/>
                <a:gd name="T15" fmla="*/ 993 h 994"/>
                <a:gd name="T16" fmla="*/ 0 w 96"/>
                <a:gd name="T17" fmla="*/ 0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994">
                  <a:moveTo>
                    <a:pt x="0" y="0"/>
                  </a:moveTo>
                  <a:lnTo>
                    <a:pt x="0" y="0"/>
                  </a:lnTo>
                  <a:lnTo>
                    <a:pt x="95" y="0"/>
                  </a:lnTo>
                  <a:lnTo>
                    <a:pt x="95" y="0"/>
                  </a:lnTo>
                  <a:lnTo>
                    <a:pt x="95" y="993"/>
                  </a:lnTo>
                  <a:lnTo>
                    <a:pt x="95" y="993"/>
                  </a:lnTo>
                  <a:lnTo>
                    <a:pt x="0" y="993"/>
                  </a:lnTo>
                  <a:lnTo>
                    <a:pt x="0" y="993"/>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endParaRPr lang="en-US" sz="1836">
                <a:solidFill>
                  <a:srgbClr val="505050"/>
                </a:solidFill>
                <a:latin typeface="Segoe UI"/>
              </a:endParaRPr>
            </a:p>
          </p:txBody>
        </p:sp>
        <p:sp>
          <p:nvSpPr>
            <p:cNvPr id="125" name="Freeform 19"/>
            <p:cNvSpPr>
              <a:spLocks noChangeArrowheads="1"/>
            </p:cNvSpPr>
            <p:nvPr/>
          </p:nvSpPr>
          <p:spPr bwMode="auto">
            <a:xfrm>
              <a:off x="5716588" y="5548313"/>
              <a:ext cx="31750" cy="357187"/>
            </a:xfrm>
            <a:custGeom>
              <a:avLst/>
              <a:gdLst>
                <a:gd name="T0" fmla="*/ 0 w 88"/>
                <a:gd name="T1" fmla="*/ 0 h 994"/>
                <a:gd name="T2" fmla="*/ 0 w 88"/>
                <a:gd name="T3" fmla="*/ 0 h 994"/>
                <a:gd name="T4" fmla="*/ 87 w 88"/>
                <a:gd name="T5" fmla="*/ 0 h 994"/>
                <a:gd name="T6" fmla="*/ 87 w 88"/>
                <a:gd name="T7" fmla="*/ 0 h 994"/>
                <a:gd name="T8" fmla="*/ 87 w 88"/>
                <a:gd name="T9" fmla="*/ 993 h 994"/>
                <a:gd name="T10" fmla="*/ 87 w 88"/>
                <a:gd name="T11" fmla="*/ 993 h 994"/>
                <a:gd name="T12" fmla="*/ 0 w 88"/>
                <a:gd name="T13" fmla="*/ 993 h 994"/>
                <a:gd name="T14" fmla="*/ 0 w 88"/>
                <a:gd name="T15" fmla="*/ 993 h 994"/>
                <a:gd name="T16" fmla="*/ 0 w 88"/>
                <a:gd name="T17" fmla="*/ 0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94">
                  <a:moveTo>
                    <a:pt x="0" y="0"/>
                  </a:moveTo>
                  <a:lnTo>
                    <a:pt x="0" y="0"/>
                  </a:lnTo>
                  <a:lnTo>
                    <a:pt x="87" y="0"/>
                  </a:lnTo>
                  <a:lnTo>
                    <a:pt x="87" y="0"/>
                  </a:lnTo>
                  <a:lnTo>
                    <a:pt x="87" y="993"/>
                  </a:lnTo>
                  <a:lnTo>
                    <a:pt x="87" y="993"/>
                  </a:lnTo>
                  <a:lnTo>
                    <a:pt x="0" y="993"/>
                  </a:lnTo>
                  <a:lnTo>
                    <a:pt x="0" y="993"/>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endParaRPr lang="en-US" sz="1836">
                <a:solidFill>
                  <a:srgbClr val="505050"/>
                </a:solidFill>
                <a:latin typeface="Segoe UI"/>
              </a:endParaRPr>
            </a:p>
          </p:txBody>
        </p:sp>
        <p:sp>
          <p:nvSpPr>
            <p:cNvPr id="126" name="Freeform 20"/>
            <p:cNvSpPr>
              <a:spLocks noChangeArrowheads="1"/>
            </p:cNvSpPr>
            <p:nvPr/>
          </p:nvSpPr>
          <p:spPr bwMode="auto">
            <a:xfrm>
              <a:off x="5651500" y="5548313"/>
              <a:ext cx="31750" cy="357187"/>
            </a:xfrm>
            <a:custGeom>
              <a:avLst/>
              <a:gdLst>
                <a:gd name="T0" fmla="*/ 87 w 88"/>
                <a:gd name="T1" fmla="*/ 993 h 994"/>
                <a:gd name="T2" fmla="*/ 87 w 88"/>
                <a:gd name="T3" fmla="*/ 993 h 994"/>
                <a:gd name="T4" fmla="*/ 0 w 88"/>
                <a:gd name="T5" fmla="*/ 993 h 994"/>
                <a:gd name="T6" fmla="*/ 0 w 88"/>
                <a:gd name="T7" fmla="*/ 993 h 994"/>
                <a:gd name="T8" fmla="*/ 0 w 88"/>
                <a:gd name="T9" fmla="*/ 0 h 994"/>
                <a:gd name="T10" fmla="*/ 0 w 88"/>
                <a:gd name="T11" fmla="*/ 0 h 994"/>
                <a:gd name="T12" fmla="*/ 87 w 88"/>
                <a:gd name="T13" fmla="*/ 0 h 994"/>
                <a:gd name="T14" fmla="*/ 87 w 88"/>
                <a:gd name="T15" fmla="*/ 0 h 994"/>
                <a:gd name="T16" fmla="*/ 87 w 88"/>
                <a:gd name="T17" fmla="*/ 993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94">
                  <a:moveTo>
                    <a:pt x="87" y="993"/>
                  </a:moveTo>
                  <a:lnTo>
                    <a:pt x="87" y="993"/>
                  </a:lnTo>
                  <a:lnTo>
                    <a:pt x="0" y="993"/>
                  </a:lnTo>
                  <a:lnTo>
                    <a:pt x="0" y="993"/>
                  </a:lnTo>
                  <a:lnTo>
                    <a:pt x="0" y="0"/>
                  </a:lnTo>
                  <a:lnTo>
                    <a:pt x="0" y="0"/>
                  </a:lnTo>
                  <a:lnTo>
                    <a:pt x="87" y="0"/>
                  </a:lnTo>
                  <a:lnTo>
                    <a:pt x="87" y="0"/>
                  </a:lnTo>
                  <a:lnTo>
                    <a:pt x="87" y="99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endParaRPr lang="en-US" sz="1836">
                <a:solidFill>
                  <a:srgbClr val="505050"/>
                </a:solidFill>
                <a:latin typeface="Segoe UI"/>
              </a:endParaRPr>
            </a:p>
          </p:txBody>
        </p:sp>
        <p:sp>
          <p:nvSpPr>
            <p:cNvPr id="127" name="Freeform 21"/>
            <p:cNvSpPr>
              <a:spLocks noChangeArrowheads="1"/>
            </p:cNvSpPr>
            <p:nvPr/>
          </p:nvSpPr>
          <p:spPr bwMode="auto">
            <a:xfrm>
              <a:off x="5584825" y="5548313"/>
              <a:ext cx="31750" cy="357187"/>
            </a:xfrm>
            <a:custGeom>
              <a:avLst/>
              <a:gdLst>
                <a:gd name="T0" fmla="*/ 0 w 89"/>
                <a:gd name="T1" fmla="*/ 0 h 994"/>
                <a:gd name="T2" fmla="*/ 0 w 89"/>
                <a:gd name="T3" fmla="*/ 0 h 994"/>
                <a:gd name="T4" fmla="*/ 88 w 89"/>
                <a:gd name="T5" fmla="*/ 0 h 994"/>
                <a:gd name="T6" fmla="*/ 88 w 89"/>
                <a:gd name="T7" fmla="*/ 0 h 994"/>
                <a:gd name="T8" fmla="*/ 88 w 89"/>
                <a:gd name="T9" fmla="*/ 993 h 994"/>
                <a:gd name="T10" fmla="*/ 88 w 89"/>
                <a:gd name="T11" fmla="*/ 993 h 994"/>
                <a:gd name="T12" fmla="*/ 0 w 89"/>
                <a:gd name="T13" fmla="*/ 993 h 994"/>
                <a:gd name="T14" fmla="*/ 0 w 89"/>
                <a:gd name="T15" fmla="*/ 993 h 994"/>
                <a:gd name="T16" fmla="*/ 0 w 89"/>
                <a:gd name="T17" fmla="*/ 0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 h="994">
                  <a:moveTo>
                    <a:pt x="0" y="0"/>
                  </a:moveTo>
                  <a:lnTo>
                    <a:pt x="0" y="0"/>
                  </a:lnTo>
                  <a:lnTo>
                    <a:pt x="88" y="0"/>
                  </a:lnTo>
                  <a:lnTo>
                    <a:pt x="88" y="0"/>
                  </a:lnTo>
                  <a:lnTo>
                    <a:pt x="88" y="993"/>
                  </a:lnTo>
                  <a:lnTo>
                    <a:pt x="88" y="993"/>
                  </a:lnTo>
                  <a:lnTo>
                    <a:pt x="0" y="993"/>
                  </a:lnTo>
                  <a:lnTo>
                    <a:pt x="0" y="993"/>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endParaRPr lang="en-US" sz="1836">
                <a:solidFill>
                  <a:srgbClr val="505050"/>
                </a:solidFill>
                <a:latin typeface="Segoe UI"/>
              </a:endParaRPr>
            </a:p>
          </p:txBody>
        </p:sp>
        <p:sp>
          <p:nvSpPr>
            <p:cNvPr id="128" name="Freeform 22"/>
            <p:cNvSpPr>
              <a:spLocks noChangeArrowheads="1"/>
            </p:cNvSpPr>
            <p:nvPr/>
          </p:nvSpPr>
          <p:spPr bwMode="auto">
            <a:xfrm>
              <a:off x="5519738" y="4556125"/>
              <a:ext cx="34925" cy="357188"/>
            </a:xfrm>
            <a:custGeom>
              <a:avLst/>
              <a:gdLst>
                <a:gd name="T0" fmla="*/ 0 w 96"/>
                <a:gd name="T1" fmla="*/ 0 h 993"/>
                <a:gd name="T2" fmla="*/ 0 w 96"/>
                <a:gd name="T3" fmla="*/ 0 h 993"/>
                <a:gd name="T4" fmla="*/ 95 w 96"/>
                <a:gd name="T5" fmla="*/ 0 h 993"/>
                <a:gd name="T6" fmla="*/ 95 w 96"/>
                <a:gd name="T7" fmla="*/ 0 h 993"/>
                <a:gd name="T8" fmla="*/ 95 w 96"/>
                <a:gd name="T9" fmla="*/ 992 h 993"/>
                <a:gd name="T10" fmla="*/ 95 w 96"/>
                <a:gd name="T11" fmla="*/ 992 h 993"/>
                <a:gd name="T12" fmla="*/ 0 w 96"/>
                <a:gd name="T13" fmla="*/ 992 h 993"/>
                <a:gd name="T14" fmla="*/ 0 w 96"/>
                <a:gd name="T15" fmla="*/ 992 h 993"/>
                <a:gd name="T16" fmla="*/ 0 w 96"/>
                <a:gd name="T17" fmla="*/ 0 h 9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993">
                  <a:moveTo>
                    <a:pt x="0" y="0"/>
                  </a:moveTo>
                  <a:lnTo>
                    <a:pt x="0" y="0"/>
                  </a:lnTo>
                  <a:lnTo>
                    <a:pt x="95" y="0"/>
                  </a:lnTo>
                  <a:lnTo>
                    <a:pt x="95" y="0"/>
                  </a:lnTo>
                  <a:lnTo>
                    <a:pt x="95" y="992"/>
                  </a:lnTo>
                  <a:lnTo>
                    <a:pt x="95" y="992"/>
                  </a:lnTo>
                  <a:lnTo>
                    <a:pt x="0" y="992"/>
                  </a:lnTo>
                  <a:lnTo>
                    <a:pt x="0" y="992"/>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endParaRPr lang="en-US" sz="1836">
                <a:solidFill>
                  <a:srgbClr val="505050"/>
                </a:solidFill>
                <a:latin typeface="Segoe UI"/>
              </a:endParaRPr>
            </a:p>
          </p:txBody>
        </p:sp>
        <p:sp>
          <p:nvSpPr>
            <p:cNvPr id="129" name="Freeform 23"/>
            <p:cNvSpPr>
              <a:spLocks noChangeArrowheads="1"/>
            </p:cNvSpPr>
            <p:nvPr/>
          </p:nvSpPr>
          <p:spPr bwMode="auto">
            <a:xfrm>
              <a:off x="5780088" y="4556125"/>
              <a:ext cx="34925" cy="357188"/>
            </a:xfrm>
            <a:custGeom>
              <a:avLst/>
              <a:gdLst>
                <a:gd name="T0" fmla="*/ 96 w 97"/>
                <a:gd name="T1" fmla="*/ 0 h 993"/>
                <a:gd name="T2" fmla="*/ 96 w 97"/>
                <a:gd name="T3" fmla="*/ 0 h 993"/>
                <a:gd name="T4" fmla="*/ 96 w 97"/>
                <a:gd name="T5" fmla="*/ 992 h 993"/>
                <a:gd name="T6" fmla="*/ 96 w 97"/>
                <a:gd name="T7" fmla="*/ 992 h 993"/>
                <a:gd name="T8" fmla="*/ 0 w 97"/>
                <a:gd name="T9" fmla="*/ 992 h 993"/>
                <a:gd name="T10" fmla="*/ 0 w 97"/>
                <a:gd name="T11" fmla="*/ 992 h 993"/>
                <a:gd name="T12" fmla="*/ 0 w 97"/>
                <a:gd name="T13" fmla="*/ 0 h 993"/>
                <a:gd name="T14" fmla="*/ 0 w 97"/>
                <a:gd name="T15" fmla="*/ 0 h 993"/>
                <a:gd name="T16" fmla="*/ 96 w 97"/>
                <a:gd name="T17" fmla="*/ 0 h 9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993">
                  <a:moveTo>
                    <a:pt x="96" y="0"/>
                  </a:moveTo>
                  <a:lnTo>
                    <a:pt x="96" y="0"/>
                  </a:lnTo>
                  <a:lnTo>
                    <a:pt x="96" y="992"/>
                  </a:lnTo>
                  <a:lnTo>
                    <a:pt x="96" y="992"/>
                  </a:lnTo>
                  <a:lnTo>
                    <a:pt x="0" y="992"/>
                  </a:lnTo>
                  <a:lnTo>
                    <a:pt x="0" y="992"/>
                  </a:lnTo>
                  <a:lnTo>
                    <a:pt x="0" y="0"/>
                  </a:lnTo>
                  <a:lnTo>
                    <a:pt x="0" y="0"/>
                  </a:lnTo>
                  <a:lnTo>
                    <a:pt x="96"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endParaRPr lang="en-US" sz="1836">
                <a:solidFill>
                  <a:srgbClr val="505050"/>
                </a:solidFill>
                <a:latin typeface="Segoe UI"/>
              </a:endParaRPr>
            </a:p>
          </p:txBody>
        </p:sp>
        <p:sp>
          <p:nvSpPr>
            <p:cNvPr id="130" name="Freeform 24"/>
            <p:cNvSpPr>
              <a:spLocks noChangeArrowheads="1"/>
            </p:cNvSpPr>
            <p:nvPr/>
          </p:nvSpPr>
          <p:spPr bwMode="auto">
            <a:xfrm>
              <a:off x="5456238" y="4556125"/>
              <a:ext cx="31750" cy="357188"/>
            </a:xfrm>
            <a:custGeom>
              <a:avLst/>
              <a:gdLst>
                <a:gd name="T0" fmla="*/ 0 w 89"/>
                <a:gd name="T1" fmla="*/ 0 h 993"/>
                <a:gd name="T2" fmla="*/ 0 w 89"/>
                <a:gd name="T3" fmla="*/ 0 h 993"/>
                <a:gd name="T4" fmla="*/ 88 w 89"/>
                <a:gd name="T5" fmla="*/ 0 h 993"/>
                <a:gd name="T6" fmla="*/ 88 w 89"/>
                <a:gd name="T7" fmla="*/ 0 h 993"/>
                <a:gd name="T8" fmla="*/ 88 w 89"/>
                <a:gd name="T9" fmla="*/ 55 h 993"/>
                <a:gd name="T10" fmla="*/ 88 w 89"/>
                <a:gd name="T11" fmla="*/ 55 h 993"/>
                <a:gd name="T12" fmla="*/ 88 w 89"/>
                <a:gd name="T13" fmla="*/ 913 h 993"/>
                <a:gd name="T14" fmla="*/ 88 w 89"/>
                <a:gd name="T15" fmla="*/ 913 h 993"/>
                <a:gd name="T16" fmla="*/ 88 w 89"/>
                <a:gd name="T17" fmla="*/ 969 h 993"/>
                <a:gd name="T18" fmla="*/ 79 w 89"/>
                <a:gd name="T19" fmla="*/ 977 h 993"/>
                <a:gd name="T20" fmla="*/ 79 w 89"/>
                <a:gd name="T21" fmla="*/ 992 h 993"/>
                <a:gd name="T22" fmla="*/ 63 w 89"/>
                <a:gd name="T23" fmla="*/ 992 h 993"/>
                <a:gd name="T24" fmla="*/ 48 w 89"/>
                <a:gd name="T25" fmla="*/ 992 h 993"/>
                <a:gd name="T26" fmla="*/ 0 w 89"/>
                <a:gd name="T27" fmla="*/ 985 h 993"/>
                <a:gd name="T28" fmla="*/ 0 w 89"/>
                <a:gd name="T29" fmla="*/ 985 h 993"/>
                <a:gd name="T30" fmla="*/ 0 w 89"/>
                <a:gd name="T31" fmla="*/ 0 h 9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993">
                  <a:moveTo>
                    <a:pt x="0" y="0"/>
                  </a:moveTo>
                  <a:lnTo>
                    <a:pt x="0" y="0"/>
                  </a:lnTo>
                  <a:lnTo>
                    <a:pt x="88" y="0"/>
                  </a:lnTo>
                  <a:lnTo>
                    <a:pt x="88" y="0"/>
                  </a:lnTo>
                  <a:lnTo>
                    <a:pt x="88" y="55"/>
                  </a:lnTo>
                  <a:lnTo>
                    <a:pt x="88" y="55"/>
                  </a:lnTo>
                  <a:lnTo>
                    <a:pt x="88" y="913"/>
                  </a:lnTo>
                  <a:lnTo>
                    <a:pt x="88" y="913"/>
                  </a:lnTo>
                  <a:lnTo>
                    <a:pt x="88" y="969"/>
                  </a:lnTo>
                  <a:lnTo>
                    <a:pt x="79" y="977"/>
                  </a:lnTo>
                  <a:lnTo>
                    <a:pt x="79" y="992"/>
                  </a:lnTo>
                  <a:lnTo>
                    <a:pt x="63" y="992"/>
                  </a:lnTo>
                  <a:lnTo>
                    <a:pt x="48" y="992"/>
                  </a:lnTo>
                  <a:lnTo>
                    <a:pt x="0" y="985"/>
                  </a:lnTo>
                  <a:lnTo>
                    <a:pt x="0" y="985"/>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endParaRPr lang="en-US" sz="1836">
                <a:solidFill>
                  <a:srgbClr val="505050"/>
                </a:solidFill>
                <a:latin typeface="Segoe UI"/>
              </a:endParaRPr>
            </a:p>
          </p:txBody>
        </p:sp>
        <p:sp>
          <p:nvSpPr>
            <p:cNvPr id="131" name="Freeform 25"/>
            <p:cNvSpPr>
              <a:spLocks noChangeArrowheads="1"/>
            </p:cNvSpPr>
            <p:nvPr/>
          </p:nvSpPr>
          <p:spPr bwMode="auto">
            <a:xfrm>
              <a:off x="5715000" y="4556125"/>
              <a:ext cx="34925" cy="357188"/>
            </a:xfrm>
            <a:custGeom>
              <a:avLst/>
              <a:gdLst>
                <a:gd name="T0" fmla="*/ 95 w 96"/>
                <a:gd name="T1" fmla="*/ 992 h 993"/>
                <a:gd name="T2" fmla="*/ 95 w 96"/>
                <a:gd name="T3" fmla="*/ 992 h 993"/>
                <a:gd name="T4" fmla="*/ 0 w 96"/>
                <a:gd name="T5" fmla="*/ 992 h 993"/>
                <a:gd name="T6" fmla="*/ 0 w 96"/>
                <a:gd name="T7" fmla="*/ 992 h 993"/>
                <a:gd name="T8" fmla="*/ 0 w 96"/>
                <a:gd name="T9" fmla="*/ 0 h 993"/>
                <a:gd name="T10" fmla="*/ 0 w 96"/>
                <a:gd name="T11" fmla="*/ 0 h 993"/>
                <a:gd name="T12" fmla="*/ 95 w 96"/>
                <a:gd name="T13" fmla="*/ 0 h 993"/>
                <a:gd name="T14" fmla="*/ 95 w 96"/>
                <a:gd name="T15" fmla="*/ 0 h 993"/>
                <a:gd name="T16" fmla="*/ 95 w 96"/>
                <a:gd name="T17" fmla="*/ 992 h 9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993">
                  <a:moveTo>
                    <a:pt x="95" y="992"/>
                  </a:moveTo>
                  <a:lnTo>
                    <a:pt x="95" y="992"/>
                  </a:lnTo>
                  <a:lnTo>
                    <a:pt x="0" y="992"/>
                  </a:lnTo>
                  <a:lnTo>
                    <a:pt x="0" y="992"/>
                  </a:lnTo>
                  <a:lnTo>
                    <a:pt x="0" y="0"/>
                  </a:lnTo>
                  <a:lnTo>
                    <a:pt x="0" y="0"/>
                  </a:lnTo>
                  <a:lnTo>
                    <a:pt x="95" y="0"/>
                  </a:lnTo>
                  <a:lnTo>
                    <a:pt x="95" y="0"/>
                  </a:lnTo>
                  <a:lnTo>
                    <a:pt x="95" y="99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endParaRPr lang="en-US" sz="1836">
                <a:solidFill>
                  <a:srgbClr val="505050"/>
                </a:solidFill>
                <a:latin typeface="Segoe UI"/>
              </a:endParaRPr>
            </a:p>
          </p:txBody>
        </p:sp>
        <p:sp>
          <p:nvSpPr>
            <p:cNvPr id="132" name="Freeform 26"/>
            <p:cNvSpPr>
              <a:spLocks noChangeArrowheads="1"/>
            </p:cNvSpPr>
            <p:nvPr/>
          </p:nvSpPr>
          <p:spPr bwMode="auto">
            <a:xfrm>
              <a:off x="5651500" y="4556125"/>
              <a:ext cx="31750" cy="357188"/>
            </a:xfrm>
            <a:custGeom>
              <a:avLst/>
              <a:gdLst>
                <a:gd name="T0" fmla="*/ 87 w 88"/>
                <a:gd name="T1" fmla="*/ 992 h 993"/>
                <a:gd name="T2" fmla="*/ 87 w 88"/>
                <a:gd name="T3" fmla="*/ 992 h 993"/>
                <a:gd name="T4" fmla="*/ 0 w 88"/>
                <a:gd name="T5" fmla="*/ 992 h 993"/>
                <a:gd name="T6" fmla="*/ 0 w 88"/>
                <a:gd name="T7" fmla="*/ 992 h 993"/>
                <a:gd name="T8" fmla="*/ 0 w 88"/>
                <a:gd name="T9" fmla="*/ 0 h 993"/>
                <a:gd name="T10" fmla="*/ 0 w 88"/>
                <a:gd name="T11" fmla="*/ 0 h 993"/>
                <a:gd name="T12" fmla="*/ 87 w 88"/>
                <a:gd name="T13" fmla="*/ 0 h 993"/>
                <a:gd name="T14" fmla="*/ 87 w 88"/>
                <a:gd name="T15" fmla="*/ 0 h 993"/>
                <a:gd name="T16" fmla="*/ 87 w 88"/>
                <a:gd name="T17" fmla="*/ 992 h 9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93">
                  <a:moveTo>
                    <a:pt x="87" y="992"/>
                  </a:moveTo>
                  <a:lnTo>
                    <a:pt x="87" y="992"/>
                  </a:lnTo>
                  <a:lnTo>
                    <a:pt x="0" y="992"/>
                  </a:lnTo>
                  <a:lnTo>
                    <a:pt x="0" y="992"/>
                  </a:lnTo>
                  <a:lnTo>
                    <a:pt x="0" y="0"/>
                  </a:lnTo>
                  <a:lnTo>
                    <a:pt x="0" y="0"/>
                  </a:lnTo>
                  <a:lnTo>
                    <a:pt x="87" y="0"/>
                  </a:lnTo>
                  <a:lnTo>
                    <a:pt x="87" y="0"/>
                  </a:lnTo>
                  <a:lnTo>
                    <a:pt x="87" y="99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endParaRPr lang="en-US" sz="1836">
                <a:solidFill>
                  <a:srgbClr val="505050"/>
                </a:solidFill>
                <a:latin typeface="Segoe UI"/>
              </a:endParaRPr>
            </a:p>
          </p:txBody>
        </p:sp>
        <p:sp>
          <p:nvSpPr>
            <p:cNvPr id="134" name="Freeform 27"/>
            <p:cNvSpPr>
              <a:spLocks noChangeArrowheads="1"/>
            </p:cNvSpPr>
            <p:nvPr/>
          </p:nvSpPr>
          <p:spPr bwMode="auto">
            <a:xfrm>
              <a:off x="5584825" y="4556125"/>
              <a:ext cx="31750" cy="357188"/>
            </a:xfrm>
            <a:custGeom>
              <a:avLst/>
              <a:gdLst>
                <a:gd name="T0" fmla="*/ 0 w 89"/>
                <a:gd name="T1" fmla="*/ 0 h 993"/>
                <a:gd name="T2" fmla="*/ 0 w 89"/>
                <a:gd name="T3" fmla="*/ 0 h 993"/>
                <a:gd name="T4" fmla="*/ 88 w 89"/>
                <a:gd name="T5" fmla="*/ 0 h 993"/>
                <a:gd name="T6" fmla="*/ 88 w 89"/>
                <a:gd name="T7" fmla="*/ 0 h 993"/>
                <a:gd name="T8" fmla="*/ 88 w 89"/>
                <a:gd name="T9" fmla="*/ 992 h 993"/>
                <a:gd name="T10" fmla="*/ 88 w 89"/>
                <a:gd name="T11" fmla="*/ 992 h 993"/>
                <a:gd name="T12" fmla="*/ 0 w 89"/>
                <a:gd name="T13" fmla="*/ 992 h 993"/>
                <a:gd name="T14" fmla="*/ 0 w 89"/>
                <a:gd name="T15" fmla="*/ 992 h 993"/>
                <a:gd name="T16" fmla="*/ 0 w 89"/>
                <a:gd name="T17" fmla="*/ 0 h 9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 h="993">
                  <a:moveTo>
                    <a:pt x="0" y="0"/>
                  </a:moveTo>
                  <a:lnTo>
                    <a:pt x="0" y="0"/>
                  </a:lnTo>
                  <a:lnTo>
                    <a:pt x="88" y="0"/>
                  </a:lnTo>
                  <a:lnTo>
                    <a:pt x="88" y="0"/>
                  </a:lnTo>
                  <a:lnTo>
                    <a:pt x="88" y="992"/>
                  </a:lnTo>
                  <a:lnTo>
                    <a:pt x="88" y="992"/>
                  </a:lnTo>
                  <a:lnTo>
                    <a:pt x="0" y="992"/>
                  </a:lnTo>
                  <a:lnTo>
                    <a:pt x="0" y="992"/>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endParaRPr lang="en-US" sz="1836">
                <a:solidFill>
                  <a:srgbClr val="505050"/>
                </a:solidFill>
                <a:latin typeface="Segoe UI"/>
              </a:endParaRPr>
            </a:p>
          </p:txBody>
        </p:sp>
        <p:sp>
          <p:nvSpPr>
            <p:cNvPr id="136" name="Freeform 28"/>
            <p:cNvSpPr>
              <a:spLocks noChangeArrowheads="1"/>
            </p:cNvSpPr>
            <p:nvPr/>
          </p:nvSpPr>
          <p:spPr bwMode="auto">
            <a:xfrm>
              <a:off x="5780088" y="5054600"/>
              <a:ext cx="34925" cy="354013"/>
            </a:xfrm>
            <a:custGeom>
              <a:avLst/>
              <a:gdLst>
                <a:gd name="T0" fmla="*/ 0 w 97"/>
                <a:gd name="T1" fmla="*/ 0 h 985"/>
                <a:gd name="T2" fmla="*/ 0 w 97"/>
                <a:gd name="T3" fmla="*/ 0 h 985"/>
                <a:gd name="T4" fmla="*/ 96 w 97"/>
                <a:gd name="T5" fmla="*/ 0 h 985"/>
                <a:gd name="T6" fmla="*/ 96 w 97"/>
                <a:gd name="T7" fmla="*/ 0 h 985"/>
                <a:gd name="T8" fmla="*/ 96 w 97"/>
                <a:gd name="T9" fmla="*/ 984 h 985"/>
                <a:gd name="T10" fmla="*/ 96 w 97"/>
                <a:gd name="T11" fmla="*/ 984 h 985"/>
                <a:gd name="T12" fmla="*/ 0 w 97"/>
                <a:gd name="T13" fmla="*/ 984 h 985"/>
                <a:gd name="T14" fmla="*/ 0 w 97"/>
                <a:gd name="T15" fmla="*/ 984 h 985"/>
                <a:gd name="T16" fmla="*/ 0 w 97"/>
                <a:gd name="T17" fmla="*/ 0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985">
                  <a:moveTo>
                    <a:pt x="0" y="0"/>
                  </a:moveTo>
                  <a:lnTo>
                    <a:pt x="0" y="0"/>
                  </a:lnTo>
                  <a:lnTo>
                    <a:pt x="96" y="0"/>
                  </a:lnTo>
                  <a:lnTo>
                    <a:pt x="96" y="0"/>
                  </a:lnTo>
                  <a:lnTo>
                    <a:pt x="96" y="984"/>
                  </a:lnTo>
                  <a:lnTo>
                    <a:pt x="96" y="984"/>
                  </a:lnTo>
                  <a:lnTo>
                    <a:pt x="0" y="984"/>
                  </a:lnTo>
                  <a:lnTo>
                    <a:pt x="0" y="984"/>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endParaRPr lang="en-US" sz="1836">
                <a:solidFill>
                  <a:srgbClr val="505050"/>
                </a:solidFill>
                <a:latin typeface="Segoe UI"/>
              </a:endParaRPr>
            </a:p>
          </p:txBody>
        </p:sp>
        <p:sp>
          <p:nvSpPr>
            <p:cNvPr id="137" name="Freeform 29"/>
            <p:cNvSpPr>
              <a:spLocks noChangeArrowheads="1"/>
            </p:cNvSpPr>
            <p:nvPr/>
          </p:nvSpPr>
          <p:spPr bwMode="auto">
            <a:xfrm>
              <a:off x="5715000" y="5054600"/>
              <a:ext cx="34925" cy="354013"/>
            </a:xfrm>
            <a:custGeom>
              <a:avLst/>
              <a:gdLst>
                <a:gd name="T0" fmla="*/ 95 w 96"/>
                <a:gd name="T1" fmla="*/ 984 h 985"/>
                <a:gd name="T2" fmla="*/ 95 w 96"/>
                <a:gd name="T3" fmla="*/ 984 h 985"/>
                <a:gd name="T4" fmla="*/ 0 w 96"/>
                <a:gd name="T5" fmla="*/ 984 h 985"/>
                <a:gd name="T6" fmla="*/ 0 w 96"/>
                <a:gd name="T7" fmla="*/ 984 h 985"/>
                <a:gd name="T8" fmla="*/ 0 w 96"/>
                <a:gd name="T9" fmla="*/ 0 h 985"/>
                <a:gd name="T10" fmla="*/ 0 w 96"/>
                <a:gd name="T11" fmla="*/ 0 h 985"/>
                <a:gd name="T12" fmla="*/ 95 w 96"/>
                <a:gd name="T13" fmla="*/ 0 h 985"/>
                <a:gd name="T14" fmla="*/ 95 w 96"/>
                <a:gd name="T15" fmla="*/ 0 h 985"/>
                <a:gd name="T16" fmla="*/ 95 w 96"/>
                <a:gd name="T17" fmla="*/ 984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985">
                  <a:moveTo>
                    <a:pt x="95" y="984"/>
                  </a:moveTo>
                  <a:lnTo>
                    <a:pt x="95" y="984"/>
                  </a:lnTo>
                  <a:lnTo>
                    <a:pt x="0" y="984"/>
                  </a:lnTo>
                  <a:lnTo>
                    <a:pt x="0" y="984"/>
                  </a:lnTo>
                  <a:lnTo>
                    <a:pt x="0" y="0"/>
                  </a:lnTo>
                  <a:lnTo>
                    <a:pt x="0" y="0"/>
                  </a:lnTo>
                  <a:lnTo>
                    <a:pt x="95" y="0"/>
                  </a:lnTo>
                  <a:lnTo>
                    <a:pt x="95" y="0"/>
                  </a:lnTo>
                  <a:lnTo>
                    <a:pt x="95" y="98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endParaRPr lang="en-US" sz="1836">
                <a:solidFill>
                  <a:srgbClr val="505050"/>
                </a:solidFill>
                <a:latin typeface="Segoe UI"/>
              </a:endParaRPr>
            </a:p>
          </p:txBody>
        </p:sp>
        <p:sp>
          <p:nvSpPr>
            <p:cNvPr id="138" name="Freeform 30"/>
            <p:cNvSpPr>
              <a:spLocks noChangeArrowheads="1"/>
            </p:cNvSpPr>
            <p:nvPr/>
          </p:nvSpPr>
          <p:spPr bwMode="auto">
            <a:xfrm>
              <a:off x="5456238" y="5054600"/>
              <a:ext cx="31750" cy="354013"/>
            </a:xfrm>
            <a:custGeom>
              <a:avLst/>
              <a:gdLst>
                <a:gd name="T0" fmla="*/ 0 w 89"/>
                <a:gd name="T1" fmla="*/ 0 h 985"/>
                <a:gd name="T2" fmla="*/ 0 w 89"/>
                <a:gd name="T3" fmla="*/ 0 h 985"/>
                <a:gd name="T4" fmla="*/ 88 w 89"/>
                <a:gd name="T5" fmla="*/ 0 h 985"/>
                <a:gd name="T6" fmla="*/ 88 w 89"/>
                <a:gd name="T7" fmla="*/ 0 h 985"/>
                <a:gd name="T8" fmla="*/ 88 w 89"/>
                <a:gd name="T9" fmla="*/ 984 h 985"/>
                <a:gd name="T10" fmla="*/ 88 w 89"/>
                <a:gd name="T11" fmla="*/ 984 h 985"/>
                <a:gd name="T12" fmla="*/ 0 w 89"/>
                <a:gd name="T13" fmla="*/ 984 h 985"/>
                <a:gd name="T14" fmla="*/ 0 w 89"/>
                <a:gd name="T15" fmla="*/ 984 h 985"/>
                <a:gd name="T16" fmla="*/ 0 w 89"/>
                <a:gd name="T17" fmla="*/ 0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 h="985">
                  <a:moveTo>
                    <a:pt x="0" y="0"/>
                  </a:moveTo>
                  <a:lnTo>
                    <a:pt x="0" y="0"/>
                  </a:lnTo>
                  <a:lnTo>
                    <a:pt x="88" y="0"/>
                  </a:lnTo>
                  <a:lnTo>
                    <a:pt x="88" y="0"/>
                  </a:lnTo>
                  <a:lnTo>
                    <a:pt x="88" y="984"/>
                  </a:lnTo>
                  <a:lnTo>
                    <a:pt x="88" y="984"/>
                  </a:lnTo>
                  <a:lnTo>
                    <a:pt x="0" y="984"/>
                  </a:lnTo>
                  <a:lnTo>
                    <a:pt x="0" y="984"/>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endParaRPr lang="en-US" sz="1836">
                <a:solidFill>
                  <a:srgbClr val="505050"/>
                </a:solidFill>
                <a:latin typeface="Segoe UI"/>
              </a:endParaRPr>
            </a:p>
          </p:txBody>
        </p:sp>
        <p:sp>
          <p:nvSpPr>
            <p:cNvPr id="139" name="Freeform 31"/>
            <p:cNvSpPr>
              <a:spLocks noChangeArrowheads="1"/>
            </p:cNvSpPr>
            <p:nvPr/>
          </p:nvSpPr>
          <p:spPr bwMode="auto">
            <a:xfrm>
              <a:off x="5519738" y="5054600"/>
              <a:ext cx="34925" cy="354013"/>
            </a:xfrm>
            <a:custGeom>
              <a:avLst/>
              <a:gdLst>
                <a:gd name="T0" fmla="*/ 95 w 96"/>
                <a:gd name="T1" fmla="*/ 0 h 985"/>
                <a:gd name="T2" fmla="*/ 95 w 96"/>
                <a:gd name="T3" fmla="*/ 0 h 985"/>
                <a:gd name="T4" fmla="*/ 95 w 96"/>
                <a:gd name="T5" fmla="*/ 984 h 985"/>
                <a:gd name="T6" fmla="*/ 95 w 96"/>
                <a:gd name="T7" fmla="*/ 984 h 985"/>
                <a:gd name="T8" fmla="*/ 0 w 96"/>
                <a:gd name="T9" fmla="*/ 984 h 985"/>
                <a:gd name="T10" fmla="*/ 0 w 96"/>
                <a:gd name="T11" fmla="*/ 984 h 985"/>
                <a:gd name="T12" fmla="*/ 0 w 96"/>
                <a:gd name="T13" fmla="*/ 0 h 985"/>
                <a:gd name="T14" fmla="*/ 0 w 96"/>
                <a:gd name="T15" fmla="*/ 0 h 985"/>
                <a:gd name="T16" fmla="*/ 95 w 96"/>
                <a:gd name="T17" fmla="*/ 0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985">
                  <a:moveTo>
                    <a:pt x="95" y="0"/>
                  </a:moveTo>
                  <a:lnTo>
                    <a:pt x="95" y="0"/>
                  </a:lnTo>
                  <a:lnTo>
                    <a:pt x="95" y="984"/>
                  </a:lnTo>
                  <a:lnTo>
                    <a:pt x="95" y="984"/>
                  </a:lnTo>
                  <a:lnTo>
                    <a:pt x="0" y="984"/>
                  </a:lnTo>
                  <a:lnTo>
                    <a:pt x="0" y="984"/>
                  </a:lnTo>
                  <a:lnTo>
                    <a:pt x="0" y="0"/>
                  </a:lnTo>
                  <a:lnTo>
                    <a:pt x="0" y="0"/>
                  </a:lnTo>
                  <a:lnTo>
                    <a:pt x="95"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endParaRPr lang="en-US" sz="1836">
                <a:solidFill>
                  <a:srgbClr val="505050"/>
                </a:solidFill>
                <a:latin typeface="Segoe UI"/>
              </a:endParaRPr>
            </a:p>
          </p:txBody>
        </p:sp>
        <p:sp>
          <p:nvSpPr>
            <p:cNvPr id="140" name="Freeform 32"/>
            <p:cNvSpPr>
              <a:spLocks noChangeArrowheads="1"/>
            </p:cNvSpPr>
            <p:nvPr/>
          </p:nvSpPr>
          <p:spPr bwMode="auto">
            <a:xfrm>
              <a:off x="5651500" y="5054600"/>
              <a:ext cx="31750" cy="354013"/>
            </a:xfrm>
            <a:custGeom>
              <a:avLst/>
              <a:gdLst>
                <a:gd name="T0" fmla="*/ 0 w 88"/>
                <a:gd name="T1" fmla="*/ 0 h 985"/>
                <a:gd name="T2" fmla="*/ 0 w 88"/>
                <a:gd name="T3" fmla="*/ 0 h 985"/>
                <a:gd name="T4" fmla="*/ 87 w 88"/>
                <a:gd name="T5" fmla="*/ 0 h 985"/>
                <a:gd name="T6" fmla="*/ 87 w 88"/>
                <a:gd name="T7" fmla="*/ 0 h 985"/>
                <a:gd name="T8" fmla="*/ 87 w 88"/>
                <a:gd name="T9" fmla="*/ 984 h 985"/>
                <a:gd name="T10" fmla="*/ 87 w 88"/>
                <a:gd name="T11" fmla="*/ 984 h 985"/>
                <a:gd name="T12" fmla="*/ 0 w 88"/>
                <a:gd name="T13" fmla="*/ 984 h 985"/>
                <a:gd name="T14" fmla="*/ 0 w 88"/>
                <a:gd name="T15" fmla="*/ 984 h 985"/>
                <a:gd name="T16" fmla="*/ 0 w 88"/>
                <a:gd name="T17" fmla="*/ 0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85">
                  <a:moveTo>
                    <a:pt x="0" y="0"/>
                  </a:moveTo>
                  <a:lnTo>
                    <a:pt x="0" y="0"/>
                  </a:lnTo>
                  <a:lnTo>
                    <a:pt x="87" y="0"/>
                  </a:lnTo>
                  <a:lnTo>
                    <a:pt x="87" y="0"/>
                  </a:lnTo>
                  <a:lnTo>
                    <a:pt x="87" y="984"/>
                  </a:lnTo>
                  <a:lnTo>
                    <a:pt x="87" y="984"/>
                  </a:lnTo>
                  <a:lnTo>
                    <a:pt x="0" y="984"/>
                  </a:lnTo>
                  <a:lnTo>
                    <a:pt x="0" y="984"/>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endParaRPr lang="en-US" sz="1836">
                <a:solidFill>
                  <a:srgbClr val="505050"/>
                </a:solidFill>
                <a:latin typeface="Segoe UI"/>
              </a:endParaRPr>
            </a:p>
          </p:txBody>
        </p:sp>
        <p:sp>
          <p:nvSpPr>
            <p:cNvPr id="141" name="Freeform 33"/>
            <p:cNvSpPr>
              <a:spLocks noChangeArrowheads="1"/>
            </p:cNvSpPr>
            <p:nvPr/>
          </p:nvSpPr>
          <p:spPr bwMode="auto">
            <a:xfrm>
              <a:off x="5584825" y="5054600"/>
              <a:ext cx="31750" cy="354013"/>
            </a:xfrm>
            <a:custGeom>
              <a:avLst/>
              <a:gdLst>
                <a:gd name="T0" fmla="*/ 0 w 89"/>
                <a:gd name="T1" fmla="*/ 0 h 985"/>
                <a:gd name="T2" fmla="*/ 0 w 89"/>
                <a:gd name="T3" fmla="*/ 0 h 985"/>
                <a:gd name="T4" fmla="*/ 88 w 89"/>
                <a:gd name="T5" fmla="*/ 0 h 985"/>
                <a:gd name="T6" fmla="*/ 88 w 89"/>
                <a:gd name="T7" fmla="*/ 0 h 985"/>
                <a:gd name="T8" fmla="*/ 88 w 89"/>
                <a:gd name="T9" fmla="*/ 984 h 985"/>
                <a:gd name="T10" fmla="*/ 88 w 89"/>
                <a:gd name="T11" fmla="*/ 984 h 985"/>
                <a:gd name="T12" fmla="*/ 0 w 89"/>
                <a:gd name="T13" fmla="*/ 984 h 985"/>
                <a:gd name="T14" fmla="*/ 0 w 89"/>
                <a:gd name="T15" fmla="*/ 984 h 985"/>
                <a:gd name="T16" fmla="*/ 0 w 89"/>
                <a:gd name="T17" fmla="*/ 0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 h="985">
                  <a:moveTo>
                    <a:pt x="0" y="0"/>
                  </a:moveTo>
                  <a:lnTo>
                    <a:pt x="0" y="0"/>
                  </a:lnTo>
                  <a:lnTo>
                    <a:pt x="88" y="0"/>
                  </a:lnTo>
                  <a:lnTo>
                    <a:pt x="88" y="0"/>
                  </a:lnTo>
                  <a:lnTo>
                    <a:pt x="88" y="984"/>
                  </a:lnTo>
                  <a:lnTo>
                    <a:pt x="88" y="984"/>
                  </a:lnTo>
                  <a:lnTo>
                    <a:pt x="0" y="984"/>
                  </a:lnTo>
                  <a:lnTo>
                    <a:pt x="0" y="984"/>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endParaRPr lang="en-US" sz="1836">
                <a:solidFill>
                  <a:srgbClr val="505050"/>
                </a:solidFill>
                <a:latin typeface="Segoe UI"/>
              </a:endParaRPr>
            </a:p>
          </p:txBody>
        </p:sp>
        <p:sp>
          <p:nvSpPr>
            <p:cNvPr id="144" name="Freeform 34"/>
            <p:cNvSpPr>
              <a:spLocks noChangeArrowheads="1"/>
            </p:cNvSpPr>
            <p:nvPr/>
          </p:nvSpPr>
          <p:spPr bwMode="auto">
            <a:xfrm>
              <a:off x="5087938" y="5548313"/>
              <a:ext cx="34925" cy="357187"/>
            </a:xfrm>
            <a:custGeom>
              <a:avLst/>
              <a:gdLst>
                <a:gd name="T0" fmla="*/ 96 w 97"/>
                <a:gd name="T1" fmla="*/ 993 h 994"/>
                <a:gd name="T2" fmla="*/ 96 w 97"/>
                <a:gd name="T3" fmla="*/ 993 h 994"/>
                <a:gd name="T4" fmla="*/ 0 w 97"/>
                <a:gd name="T5" fmla="*/ 993 h 994"/>
                <a:gd name="T6" fmla="*/ 0 w 97"/>
                <a:gd name="T7" fmla="*/ 993 h 994"/>
                <a:gd name="T8" fmla="*/ 0 w 97"/>
                <a:gd name="T9" fmla="*/ 0 h 994"/>
                <a:gd name="T10" fmla="*/ 0 w 97"/>
                <a:gd name="T11" fmla="*/ 0 h 994"/>
                <a:gd name="T12" fmla="*/ 96 w 97"/>
                <a:gd name="T13" fmla="*/ 0 h 994"/>
                <a:gd name="T14" fmla="*/ 96 w 97"/>
                <a:gd name="T15" fmla="*/ 0 h 994"/>
                <a:gd name="T16" fmla="*/ 96 w 97"/>
                <a:gd name="T17" fmla="*/ 993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994">
                  <a:moveTo>
                    <a:pt x="96" y="993"/>
                  </a:moveTo>
                  <a:lnTo>
                    <a:pt x="96" y="993"/>
                  </a:lnTo>
                  <a:lnTo>
                    <a:pt x="0" y="993"/>
                  </a:lnTo>
                  <a:lnTo>
                    <a:pt x="0" y="993"/>
                  </a:lnTo>
                  <a:lnTo>
                    <a:pt x="0" y="0"/>
                  </a:lnTo>
                  <a:lnTo>
                    <a:pt x="0" y="0"/>
                  </a:lnTo>
                  <a:lnTo>
                    <a:pt x="96" y="0"/>
                  </a:lnTo>
                  <a:lnTo>
                    <a:pt x="96" y="0"/>
                  </a:lnTo>
                  <a:lnTo>
                    <a:pt x="96" y="99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endParaRPr lang="en-US" sz="1836">
                <a:solidFill>
                  <a:srgbClr val="505050"/>
                </a:solidFill>
                <a:latin typeface="Segoe UI"/>
              </a:endParaRPr>
            </a:p>
          </p:txBody>
        </p:sp>
        <p:sp>
          <p:nvSpPr>
            <p:cNvPr id="145" name="Freeform 35"/>
            <p:cNvSpPr>
              <a:spLocks noChangeArrowheads="1"/>
            </p:cNvSpPr>
            <p:nvPr/>
          </p:nvSpPr>
          <p:spPr bwMode="auto">
            <a:xfrm>
              <a:off x="5022850" y="5548313"/>
              <a:ext cx="34925" cy="357187"/>
            </a:xfrm>
            <a:custGeom>
              <a:avLst/>
              <a:gdLst>
                <a:gd name="T0" fmla="*/ 0 w 96"/>
                <a:gd name="T1" fmla="*/ 0 h 994"/>
                <a:gd name="T2" fmla="*/ 0 w 96"/>
                <a:gd name="T3" fmla="*/ 0 h 994"/>
                <a:gd name="T4" fmla="*/ 95 w 96"/>
                <a:gd name="T5" fmla="*/ 0 h 994"/>
                <a:gd name="T6" fmla="*/ 95 w 96"/>
                <a:gd name="T7" fmla="*/ 0 h 994"/>
                <a:gd name="T8" fmla="*/ 95 w 96"/>
                <a:gd name="T9" fmla="*/ 993 h 994"/>
                <a:gd name="T10" fmla="*/ 95 w 96"/>
                <a:gd name="T11" fmla="*/ 993 h 994"/>
                <a:gd name="T12" fmla="*/ 0 w 96"/>
                <a:gd name="T13" fmla="*/ 993 h 994"/>
                <a:gd name="T14" fmla="*/ 0 w 96"/>
                <a:gd name="T15" fmla="*/ 993 h 994"/>
                <a:gd name="T16" fmla="*/ 0 w 96"/>
                <a:gd name="T17" fmla="*/ 0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994">
                  <a:moveTo>
                    <a:pt x="0" y="0"/>
                  </a:moveTo>
                  <a:lnTo>
                    <a:pt x="0" y="0"/>
                  </a:lnTo>
                  <a:lnTo>
                    <a:pt x="95" y="0"/>
                  </a:lnTo>
                  <a:lnTo>
                    <a:pt x="95" y="0"/>
                  </a:lnTo>
                  <a:lnTo>
                    <a:pt x="95" y="993"/>
                  </a:lnTo>
                  <a:lnTo>
                    <a:pt x="95" y="993"/>
                  </a:lnTo>
                  <a:lnTo>
                    <a:pt x="0" y="993"/>
                  </a:lnTo>
                  <a:lnTo>
                    <a:pt x="0" y="993"/>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endParaRPr lang="en-US" sz="1836">
                <a:solidFill>
                  <a:srgbClr val="505050"/>
                </a:solidFill>
                <a:latin typeface="Segoe UI"/>
              </a:endParaRPr>
            </a:p>
          </p:txBody>
        </p:sp>
        <p:sp>
          <p:nvSpPr>
            <p:cNvPr id="146" name="Freeform 36"/>
            <p:cNvSpPr>
              <a:spLocks noChangeArrowheads="1"/>
            </p:cNvSpPr>
            <p:nvPr/>
          </p:nvSpPr>
          <p:spPr bwMode="auto">
            <a:xfrm>
              <a:off x="5153025" y="5548313"/>
              <a:ext cx="31750" cy="357187"/>
            </a:xfrm>
            <a:custGeom>
              <a:avLst/>
              <a:gdLst>
                <a:gd name="T0" fmla="*/ 0 w 88"/>
                <a:gd name="T1" fmla="*/ 0 h 994"/>
                <a:gd name="T2" fmla="*/ 0 w 88"/>
                <a:gd name="T3" fmla="*/ 0 h 994"/>
                <a:gd name="T4" fmla="*/ 87 w 88"/>
                <a:gd name="T5" fmla="*/ 0 h 994"/>
                <a:gd name="T6" fmla="*/ 87 w 88"/>
                <a:gd name="T7" fmla="*/ 0 h 994"/>
                <a:gd name="T8" fmla="*/ 87 w 88"/>
                <a:gd name="T9" fmla="*/ 993 h 994"/>
                <a:gd name="T10" fmla="*/ 87 w 88"/>
                <a:gd name="T11" fmla="*/ 993 h 994"/>
                <a:gd name="T12" fmla="*/ 0 w 88"/>
                <a:gd name="T13" fmla="*/ 993 h 994"/>
                <a:gd name="T14" fmla="*/ 0 w 88"/>
                <a:gd name="T15" fmla="*/ 993 h 994"/>
                <a:gd name="T16" fmla="*/ 0 w 88"/>
                <a:gd name="T17" fmla="*/ 0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94">
                  <a:moveTo>
                    <a:pt x="0" y="0"/>
                  </a:moveTo>
                  <a:lnTo>
                    <a:pt x="0" y="0"/>
                  </a:lnTo>
                  <a:lnTo>
                    <a:pt x="87" y="0"/>
                  </a:lnTo>
                  <a:lnTo>
                    <a:pt x="87" y="0"/>
                  </a:lnTo>
                  <a:lnTo>
                    <a:pt x="87" y="993"/>
                  </a:lnTo>
                  <a:lnTo>
                    <a:pt x="87" y="993"/>
                  </a:lnTo>
                  <a:lnTo>
                    <a:pt x="0" y="993"/>
                  </a:lnTo>
                  <a:lnTo>
                    <a:pt x="0" y="993"/>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endParaRPr lang="en-US" sz="1836">
                <a:solidFill>
                  <a:srgbClr val="505050"/>
                </a:solidFill>
                <a:latin typeface="Segoe UI"/>
              </a:endParaRPr>
            </a:p>
          </p:txBody>
        </p:sp>
        <p:sp>
          <p:nvSpPr>
            <p:cNvPr id="147" name="Freeform 37"/>
            <p:cNvSpPr>
              <a:spLocks noChangeArrowheads="1"/>
            </p:cNvSpPr>
            <p:nvPr/>
          </p:nvSpPr>
          <p:spPr bwMode="auto">
            <a:xfrm>
              <a:off x="5219700" y="5548313"/>
              <a:ext cx="31750" cy="357187"/>
            </a:xfrm>
            <a:custGeom>
              <a:avLst/>
              <a:gdLst>
                <a:gd name="T0" fmla="*/ 0 w 88"/>
                <a:gd name="T1" fmla="*/ 0 h 994"/>
                <a:gd name="T2" fmla="*/ 0 w 88"/>
                <a:gd name="T3" fmla="*/ 0 h 994"/>
                <a:gd name="T4" fmla="*/ 87 w 88"/>
                <a:gd name="T5" fmla="*/ 0 h 994"/>
                <a:gd name="T6" fmla="*/ 87 w 88"/>
                <a:gd name="T7" fmla="*/ 0 h 994"/>
                <a:gd name="T8" fmla="*/ 87 w 88"/>
                <a:gd name="T9" fmla="*/ 993 h 994"/>
                <a:gd name="T10" fmla="*/ 87 w 88"/>
                <a:gd name="T11" fmla="*/ 993 h 994"/>
                <a:gd name="T12" fmla="*/ 0 w 88"/>
                <a:gd name="T13" fmla="*/ 993 h 994"/>
                <a:gd name="T14" fmla="*/ 0 w 88"/>
                <a:gd name="T15" fmla="*/ 993 h 994"/>
                <a:gd name="T16" fmla="*/ 0 w 88"/>
                <a:gd name="T17" fmla="*/ 0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94">
                  <a:moveTo>
                    <a:pt x="0" y="0"/>
                  </a:moveTo>
                  <a:lnTo>
                    <a:pt x="0" y="0"/>
                  </a:lnTo>
                  <a:lnTo>
                    <a:pt x="87" y="0"/>
                  </a:lnTo>
                  <a:lnTo>
                    <a:pt x="87" y="0"/>
                  </a:lnTo>
                  <a:lnTo>
                    <a:pt x="87" y="993"/>
                  </a:lnTo>
                  <a:lnTo>
                    <a:pt x="87" y="993"/>
                  </a:lnTo>
                  <a:lnTo>
                    <a:pt x="0" y="993"/>
                  </a:lnTo>
                  <a:lnTo>
                    <a:pt x="0" y="993"/>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endParaRPr lang="en-US" sz="1836">
                <a:solidFill>
                  <a:srgbClr val="505050"/>
                </a:solidFill>
                <a:latin typeface="Segoe UI"/>
              </a:endParaRPr>
            </a:p>
          </p:txBody>
        </p:sp>
        <p:sp>
          <p:nvSpPr>
            <p:cNvPr id="148" name="Freeform 38"/>
            <p:cNvSpPr>
              <a:spLocks noChangeArrowheads="1"/>
            </p:cNvSpPr>
            <p:nvPr/>
          </p:nvSpPr>
          <p:spPr bwMode="auto">
            <a:xfrm>
              <a:off x="5284788" y="5548313"/>
              <a:ext cx="31750" cy="357187"/>
            </a:xfrm>
            <a:custGeom>
              <a:avLst/>
              <a:gdLst>
                <a:gd name="T0" fmla="*/ 88 w 89"/>
                <a:gd name="T1" fmla="*/ 993 h 994"/>
                <a:gd name="T2" fmla="*/ 88 w 89"/>
                <a:gd name="T3" fmla="*/ 993 h 994"/>
                <a:gd name="T4" fmla="*/ 0 w 89"/>
                <a:gd name="T5" fmla="*/ 993 h 994"/>
                <a:gd name="T6" fmla="*/ 0 w 89"/>
                <a:gd name="T7" fmla="*/ 993 h 994"/>
                <a:gd name="T8" fmla="*/ 0 w 89"/>
                <a:gd name="T9" fmla="*/ 0 h 994"/>
                <a:gd name="T10" fmla="*/ 0 w 89"/>
                <a:gd name="T11" fmla="*/ 0 h 994"/>
                <a:gd name="T12" fmla="*/ 88 w 89"/>
                <a:gd name="T13" fmla="*/ 0 h 994"/>
                <a:gd name="T14" fmla="*/ 88 w 89"/>
                <a:gd name="T15" fmla="*/ 0 h 994"/>
                <a:gd name="T16" fmla="*/ 88 w 89"/>
                <a:gd name="T17" fmla="*/ 993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 h="994">
                  <a:moveTo>
                    <a:pt x="88" y="993"/>
                  </a:moveTo>
                  <a:lnTo>
                    <a:pt x="88" y="993"/>
                  </a:lnTo>
                  <a:lnTo>
                    <a:pt x="0" y="993"/>
                  </a:lnTo>
                  <a:lnTo>
                    <a:pt x="0" y="993"/>
                  </a:lnTo>
                  <a:lnTo>
                    <a:pt x="0" y="0"/>
                  </a:lnTo>
                  <a:lnTo>
                    <a:pt x="0" y="0"/>
                  </a:lnTo>
                  <a:lnTo>
                    <a:pt x="88" y="0"/>
                  </a:lnTo>
                  <a:lnTo>
                    <a:pt x="88" y="0"/>
                  </a:lnTo>
                  <a:lnTo>
                    <a:pt x="88" y="99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endParaRPr lang="en-US" sz="1836">
                <a:solidFill>
                  <a:srgbClr val="505050"/>
                </a:solidFill>
                <a:latin typeface="Segoe UI"/>
              </a:endParaRPr>
            </a:p>
          </p:txBody>
        </p:sp>
        <p:sp>
          <p:nvSpPr>
            <p:cNvPr id="149" name="Freeform 39"/>
            <p:cNvSpPr>
              <a:spLocks noChangeArrowheads="1"/>
            </p:cNvSpPr>
            <p:nvPr/>
          </p:nvSpPr>
          <p:spPr bwMode="auto">
            <a:xfrm>
              <a:off x="4959350" y="5548313"/>
              <a:ext cx="31750" cy="357187"/>
            </a:xfrm>
            <a:custGeom>
              <a:avLst/>
              <a:gdLst>
                <a:gd name="T0" fmla="*/ 0 w 88"/>
                <a:gd name="T1" fmla="*/ 993 h 994"/>
                <a:gd name="T2" fmla="*/ 0 w 88"/>
                <a:gd name="T3" fmla="*/ 993 h 994"/>
                <a:gd name="T4" fmla="*/ 0 w 88"/>
                <a:gd name="T5" fmla="*/ 0 h 994"/>
                <a:gd name="T6" fmla="*/ 0 w 88"/>
                <a:gd name="T7" fmla="*/ 0 h 994"/>
                <a:gd name="T8" fmla="*/ 87 w 88"/>
                <a:gd name="T9" fmla="*/ 0 h 994"/>
                <a:gd name="T10" fmla="*/ 87 w 88"/>
                <a:gd name="T11" fmla="*/ 0 h 994"/>
                <a:gd name="T12" fmla="*/ 87 w 88"/>
                <a:gd name="T13" fmla="*/ 993 h 994"/>
                <a:gd name="T14" fmla="*/ 87 w 88"/>
                <a:gd name="T15" fmla="*/ 993 h 994"/>
                <a:gd name="T16" fmla="*/ 0 w 88"/>
                <a:gd name="T17" fmla="*/ 993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94">
                  <a:moveTo>
                    <a:pt x="0" y="993"/>
                  </a:moveTo>
                  <a:lnTo>
                    <a:pt x="0" y="993"/>
                  </a:lnTo>
                  <a:lnTo>
                    <a:pt x="0" y="0"/>
                  </a:lnTo>
                  <a:lnTo>
                    <a:pt x="0" y="0"/>
                  </a:lnTo>
                  <a:lnTo>
                    <a:pt x="87" y="0"/>
                  </a:lnTo>
                  <a:lnTo>
                    <a:pt x="87" y="0"/>
                  </a:lnTo>
                  <a:lnTo>
                    <a:pt x="87" y="993"/>
                  </a:lnTo>
                  <a:lnTo>
                    <a:pt x="87" y="993"/>
                  </a:lnTo>
                  <a:lnTo>
                    <a:pt x="0" y="99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endParaRPr lang="en-US" sz="1836">
                <a:solidFill>
                  <a:srgbClr val="505050"/>
                </a:solidFill>
                <a:latin typeface="Segoe UI"/>
              </a:endParaRPr>
            </a:p>
          </p:txBody>
        </p:sp>
        <p:sp>
          <p:nvSpPr>
            <p:cNvPr id="150" name="Freeform 40"/>
            <p:cNvSpPr>
              <a:spLocks noChangeArrowheads="1"/>
            </p:cNvSpPr>
            <p:nvPr/>
          </p:nvSpPr>
          <p:spPr bwMode="auto">
            <a:xfrm>
              <a:off x="6211888" y="5548313"/>
              <a:ext cx="34925" cy="357187"/>
            </a:xfrm>
            <a:custGeom>
              <a:avLst/>
              <a:gdLst>
                <a:gd name="T0" fmla="*/ 0 w 96"/>
                <a:gd name="T1" fmla="*/ 0 h 994"/>
                <a:gd name="T2" fmla="*/ 0 w 96"/>
                <a:gd name="T3" fmla="*/ 0 h 994"/>
                <a:gd name="T4" fmla="*/ 95 w 96"/>
                <a:gd name="T5" fmla="*/ 0 h 994"/>
                <a:gd name="T6" fmla="*/ 95 w 96"/>
                <a:gd name="T7" fmla="*/ 0 h 994"/>
                <a:gd name="T8" fmla="*/ 95 w 96"/>
                <a:gd name="T9" fmla="*/ 993 h 994"/>
                <a:gd name="T10" fmla="*/ 95 w 96"/>
                <a:gd name="T11" fmla="*/ 993 h 994"/>
                <a:gd name="T12" fmla="*/ 0 w 96"/>
                <a:gd name="T13" fmla="*/ 993 h 994"/>
                <a:gd name="T14" fmla="*/ 0 w 96"/>
                <a:gd name="T15" fmla="*/ 993 h 994"/>
                <a:gd name="T16" fmla="*/ 0 w 96"/>
                <a:gd name="T17" fmla="*/ 0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994">
                  <a:moveTo>
                    <a:pt x="0" y="0"/>
                  </a:moveTo>
                  <a:lnTo>
                    <a:pt x="0" y="0"/>
                  </a:lnTo>
                  <a:lnTo>
                    <a:pt x="95" y="0"/>
                  </a:lnTo>
                  <a:lnTo>
                    <a:pt x="95" y="0"/>
                  </a:lnTo>
                  <a:lnTo>
                    <a:pt x="95" y="993"/>
                  </a:lnTo>
                  <a:lnTo>
                    <a:pt x="95" y="993"/>
                  </a:lnTo>
                  <a:lnTo>
                    <a:pt x="0" y="993"/>
                  </a:lnTo>
                  <a:lnTo>
                    <a:pt x="0" y="993"/>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endParaRPr lang="en-US" sz="1836">
                <a:solidFill>
                  <a:srgbClr val="505050"/>
                </a:solidFill>
                <a:latin typeface="Segoe UI"/>
              </a:endParaRPr>
            </a:p>
          </p:txBody>
        </p:sp>
        <p:sp>
          <p:nvSpPr>
            <p:cNvPr id="151" name="Freeform 41"/>
            <p:cNvSpPr>
              <a:spLocks noChangeArrowheads="1"/>
            </p:cNvSpPr>
            <p:nvPr/>
          </p:nvSpPr>
          <p:spPr bwMode="auto">
            <a:xfrm>
              <a:off x="6145213" y="5548313"/>
              <a:ext cx="34925" cy="357187"/>
            </a:xfrm>
            <a:custGeom>
              <a:avLst/>
              <a:gdLst>
                <a:gd name="T0" fmla="*/ 0 w 97"/>
                <a:gd name="T1" fmla="*/ 0 h 994"/>
                <a:gd name="T2" fmla="*/ 0 w 97"/>
                <a:gd name="T3" fmla="*/ 0 h 994"/>
                <a:gd name="T4" fmla="*/ 96 w 97"/>
                <a:gd name="T5" fmla="*/ 0 h 994"/>
                <a:gd name="T6" fmla="*/ 96 w 97"/>
                <a:gd name="T7" fmla="*/ 0 h 994"/>
                <a:gd name="T8" fmla="*/ 96 w 97"/>
                <a:gd name="T9" fmla="*/ 993 h 994"/>
                <a:gd name="T10" fmla="*/ 96 w 97"/>
                <a:gd name="T11" fmla="*/ 993 h 994"/>
                <a:gd name="T12" fmla="*/ 0 w 97"/>
                <a:gd name="T13" fmla="*/ 993 h 994"/>
                <a:gd name="T14" fmla="*/ 0 w 97"/>
                <a:gd name="T15" fmla="*/ 993 h 994"/>
                <a:gd name="T16" fmla="*/ 0 w 97"/>
                <a:gd name="T17" fmla="*/ 0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994">
                  <a:moveTo>
                    <a:pt x="0" y="0"/>
                  </a:moveTo>
                  <a:lnTo>
                    <a:pt x="0" y="0"/>
                  </a:lnTo>
                  <a:lnTo>
                    <a:pt x="96" y="0"/>
                  </a:lnTo>
                  <a:lnTo>
                    <a:pt x="96" y="0"/>
                  </a:lnTo>
                  <a:lnTo>
                    <a:pt x="96" y="993"/>
                  </a:lnTo>
                  <a:lnTo>
                    <a:pt x="96" y="993"/>
                  </a:lnTo>
                  <a:lnTo>
                    <a:pt x="0" y="993"/>
                  </a:lnTo>
                  <a:lnTo>
                    <a:pt x="0" y="993"/>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endParaRPr lang="en-US" sz="1836">
                <a:solidFill>
                  <a:srgbClr val="505050"/>
                </a:solidFill>
                <a:latin typeface="Segoe UI"/>
              </a:endParaRPr>
            </a:p>
          </p:txBody>
        </p:sp>
        <p:sp>
          <p:nvSpPr>
            <p:cNvPr id="152" name="Freeform 42"/>
            <p:cNvSpPr>
              <a:spLocks noChangeArrowheads="1"/>
            </p:cNvSpPr>
            <p:nvPr/>
          </p:nvSpPr>
          <p:spPr bwMode="auto">
            <a:xfrm>
              <a:off x="6083300" y="5548313"/>
              <a:ext cx="31750" cy="357187"/>
            </a:xfrm>
            <a:custGeom>
              <a:avLst/>
              <a:gdLst>
                <a:gd name="T0" fmla="*/ 0 w 88"/>
                <a:gd name="T1" fmla="*/ 0 h 994"/>
                <a:gd name="T2" fmla="*/ 0 w 88"/>
                <a:gd name="T3" fmla="*/ 0 h 994"/>
                <a:gd name="T4" fmla="*/ 87 w 88"/>
                <a:gd name="T5" fmla="*/ 0 h 994"/>
                <a:gd name="T6" fmla="*/ 87 w 88"/>
                <a:gd name="T7" fmla="*/ 0 h 994"/>
                <a:gd name="T8" fmla="*/ 87 w 88"/>
                <a:gd name="T9" fmla="*/ 993 h 994"/>
                <a:gd name="T10" fmla="*/ 87 w 88"/>
                <a:gd name="T11" fmla="*/ 993 h 994"/>
                <a:gd name="T12" fmla="*/ 0 w 88"/>
                <a:gd name="T13" fmla="*/ 993 h 994"/>
                <a:gd name="T14" fmla="*/ 0 w 88"/>
                <a:gd name="T15" fmla="*/ 993 h 994"/>
                <a:gd name="T16" fmla="*/ 0 w 88"/>
                <a:gd name="T17" fmla="*/ 0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94">
                  <a:moveTo>
                    <a:pt x="0" y="0"/>
                  </a:moveTo>
                  <a:lnTo>
                    <a:pt x="0" y="0"/>
                  </a:lnTo>
                  <a:lnTo>
                    <a:pt x="87" y="0"/>
                  </a:lnTo>
                  <a:lnTo>
                    <a:pt x="87" y="0"/>
                  </a:lnTo>
                  <a:lnTo>
                    <a:pt x="87" y="993"/>
                  </a:lnTo>
                  <a:lnTo>
                    <a:pt x="87" y="993"/>
                  </a:lnTo>
                  <a:lnTo>
                    <a:pt x="0" y="993"/>
                  </a:lnTo>
                  <a:lnTo>
                    <a:pt x="0" y="993"/>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endParaRPr lang="en-US" sz="1836">
                <a:solidFill>
                  <a:srgbClr val="505050"/>
                </a:solidFill>
                <a:latin typeface="Segoe UI"/>
              </a:endParaRPr>
            </a:p>
          </p:txBody>
        </p:sp>
        <p:sp>
          <p:nvSpPr>
            <p:cNvPr id="153" name="Freeform 43"/>
            <p:cNvSpPr>
              <a:spLocks noChangeArrowheads="1"/>
            </p:cNvSpPr>
            <p:nvPr/>
          </p:nvSpPr>
          <p:spPr bwMode="auto">
            <a:xfrm>
              <a:off x="6016625" y="5548313"/>
              <a:ext cx="31750" cy="357187"/>
            </a:xfrm>
            <a:custGeom>
              <a:avLst/>
              <a:gdLst>
                <a:gd name="T0" fmla="*/ 87 w 88"/>
                <a:gd name="T1" fmla="*/ 993 h 994"/>
                <a:gd name="T2" fmla="*/ 87 w 88"/>
                <a:gd name="T3" fmla="*/ 993 h 994"/>
                <a:gd name="T4" fmla="*/ 0 w 88"/>
                <a:gd name="T5" fmla="*/ 993 h 994"/>
                <a:gd name="T6" fmla="*/ 0 w 88"/>
                <a:gd name="T7" fmla="*/ 993 h 994"/>
                <a:gd name="T8" fmla="*/ 0 w 88"/>
                <a:gd name="T9" fmla="*/ 0 h 994"/>
                <a:gd name="T10" fmla="*/ 0 w 88"/>
                <a:gd name="T11" fmla="*/ 0 h 994"/>
                <a:gd name="T12" fmla="*/ 87 w 88"/>
                <a:gd name="T13" fmla="*/ 0 h 994"/>
                <a:gd name="T14" fmla="*/ 87 w 88"/>
                <a:gd name="T15" fmla="*/ 0 h 994"/>
                <a:gd name="T16" fmla="*/ 87 w 88"/>
                <a:gd name="T17" fmla="*/ 993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94">
                  <a:moveTo>
                    <a:pt x="87" y="993"/>
                  </a:moveTo>
                  <a:lnTo>
                    <a:pt x="87" y="993"/>
                  </a:lnTo>
                  <a:lnTo>
                    <a:pt x="0" y="993"/>
                  </a:lnTo>
                  <a:lnTo>
                    <a:pt x="0" y="993"/>
                  </a:lnTo>
                  <a:lnTo>
                    <a:pt x="0" y="0"/>
                  </a:lnTo>
                  <a:lnTo>
                    <a:pt x="0" y="0"/>
                  </a:lnTo>
                  <a:lnTo>
                    <a:pt x="87" y="0"/>
                  </a:lnTo>
                  <a:lnTo>
                    <a:pt x="87" y="0"/>
                  </a:lnTo>
                  <a:lnTo>
                    <a:pt x="87" y="99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endParaRPr lang="en-US" sz="1836">
                <a:solidFill>
                  <a:srgbClr val="505050"/>
                </a:solidFill>
                <a:latin typeface="Segoe UI"/>
              </a:endParaRPr>
            </a:p>
          </p:txBody>
        </p:sp>
        <p:sp>
          <p:nvSpPr>
            <p:cNvPr id="154" name="Freeform 44"/>
            <p:cNvSpPr>
              <a:spLocks noChangeArrowheads="1"/>
            </p:cNvSpPr>
            <p:nvPr/>
          </p:nvSpPr>
          <p:spPr bwMode="auto">
            <a:xfrm>
              <a:off x="6276975" y="5548313"/>
              <a:ext cx="31750" cy="357187"/>
            </a:xfrm>
            <a:custGeom>
              <a:avLst/>
              <a:gdLst>
                <a:gd name="T0" fmla="*/ 87 w 88"/>
                <a:gd name="T1" fmla="*/ 993 h 994"/>
                <a:gd name="T2" fmla="*/ 87 w 88"/>
                <a:gd name="T3" fmla="*/ 993 h 994"/>
                <a:gd name="T4" fmla="*/ 0 w 88"/>
                <a:gd name="T5" fmla="*/ 993 h 994"/>
                <a:gd name="T6" fmla="*/ 0 w 88"/>
                <a:gd name="T7" fmla="*/ 993 h 994"/>
                <a:gd name="T8" fmla="*/ 0 w 88"/>
                <a:gd name="T9" fmla="*/ 0 h 994"/>
                <a:gd name="T10" fmla="*/ 0 w 88"/>
                <a:gd name="T11" fmla="*/ 0 h 994"/>
                <a:gd name="T12" fmla="*/ 87 w 88"/>
                <a:gd name="T13" fmla="*/ 0 h 994"/>
                <a:gd name="T14" fmla="*/ 87 w 88"/>
                <a:gd name="T15" fmla="*/ 0 h 994"/>
                <a:gd name="T16" fmla="*/ 87 w 88"/>
                <a:gd name="T17" fmla="*/ 993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94">
                  <a:moveTo>
                    <a:pt x="87" y="993"/>
                  </a:moveTo>
                  <a:lnTo>
                    <a:pt x="87" y="993"/>
                  </a:lnTo>
                  <a:lnTo>
                    <a:pt x="0" y="993"/>
                  </a:lnTo>
                  <a:lnTo>
                    <a:pt x="0" y="993"/>
                  </a:lnTo>
                  <a:lnTo>
                    <a:pt x="0" y="0"/>
                  </a:lnTo>
                  <a:lnTo>
                    <a:pt x="0" y="0"/>
                  </a:lnTo>
                  <a:lnTo>
                    <a:pt x="87" y="0"/>
                  </a:lnTo>
                  <a:lnTo>
                    <a:pt x="87" y="0"/>
                  </a:lnTo>
                  <a:lnTo>
                    <a:pt x="87" y="99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endParaRPr lang="en-US" sz="1836">
                <a:solidFill>
                  <a:srgbClr val="505050"/>
                </a:solidFill>
                <a:latin typeface="Segoe UI"/>
              </a:endParaRPr>
            </a:p>
          </p:txBody>
        </p:sp>
        <p:sp>
          <p:nvSpPr>
            <p:cNvPr id="155" name="Freeform 45"/>
            <p:cNvSpPr>
              <a:spLocks noChangeArrowheads="1"/>
            </p:cNvSpPr>
            <p:nvPr/>
          </p:nvSpPr>
          <p:spPr bwMode="auto">
            <a:xfrm>
              <a:off x="5954713" y="5548313"/>
              <a:ext cx="31750" cy="357187"/>
            </a:xfrm>
            <a:custGeom>
              <a:avLst/>
              <a:gdLst>
                <a:gd name="T0" fmla="*/ 87 w 88"/>
                <a:gd name="T1" fmla="*/ 0 h 994"/>
                <a:gd name="T2" fmla="*/ 87 w 88"/>
                <a:gd name="T3" fmla="*/ 0 h 994"/>
                <a:gd name="T4" fmla="*/ 87 w 88"/>
                <a:gd name="T5" fmla="*/ 993 h 994"/>
                <a:gd name="T6" fmla="*/ 87 w 88"/>
                <a:gd name="T7" fmla="*/ 993 h 994"/>
                <a:gd name="T8" fmla="*/ 0 w 88"/>
                <a:gd name="T9" fmla="*/ 993 h 994"/>
                <a:gd name="T10" fmla="*/ 0 w 88"/>
                <a:gd name="T11" fmla="*/ 993 h 994"/>
                <a:gd name="T12" fmla="*/ 0 w 88"/>
                <a:gd name="T13" fmla="*/ 0 h 994"/>
                <a:gd name="T14" fmla="*/ 0 w 88"/>
                <a:gd name="T15" fmla="*/ 0 h 994"/>
                <a:gd name="T16" fmla="*/ 87 w 88"/>
                <a:gd name="T17" fmla="*/ 0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94">
                  <a:moveTo>
                    <a:pt x="87" y="0"/>
                  </a:moveTo>
                  <a:lnTo>
                    <a:pt x="87" y="0"/>
                  </a:lnTo>
                  <a:lnTo>
                    <a:pt x="87" y="993"/>
                  </a:lnTo>
                  <a:lnTo>
                    <a:pt x="87" y="993"/>
                  </a:lnTo>
                  <a:lnTo>
                    <a:pt x="0" y="993"/>
                  </a:lnTo>
                  <a:lnTo>
                    <a:pt x="0" y="993"/>
                  </a:lnTo>
                  <a:lnTo>
                    <a:pt x="0" y="0"/>
                  </a:lnTo>
                  <a:lnTo>
                    <a:pt x="0" y="0"/>
                  </a:lnTo>
                  <a:lnTo>
                    <a:pt x="87"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endParaRPr lang="en-US" sz="1836">
                <a:solidFill>
                  <a:srgbClr val="505050"/>
                </a:solidFill>
                <a:latin typeface="Segoe UI"/>
              </a:endParaRPr>
            </a:p>
          </p:txBody>
        </p:sp>
        <p:sp>
          <p:nvSpPr>
            <p:cNvPr id="156" name="Freeform 46"/>
            <p:cNvSpPr>
              <a:spLocks noChangeArrowheads="1"/>
            </p:cNvSpPr>
            <p:nvPr/>
          </p:nvSpPr>
          <p:spPr bwMode="auto">
            <a:xfrm>
              <a:off x="4722813" y="5548313"/>
              <a:ext cx="34925" cy="357187"/>
            </a:xfrm>
            <a:custGeom>
              <a:avLst/>
              <a:gdLst>
                <a:gd name="T0" fmla="*/ 96 w 97"/>
                <a:gd name="T1" fmla="*/ 993 h 994"/>
                <a:gd name="T2" fmla="*/ 96 w 97"/>
                <a:gd name="T3" fmla="*/ 993 h 994"/>
                <a:gd name="T4" fmla="*/ 0 w 97"/>
                <a:gd name="T5" fmla="*/ 993 h 994"/>
                <a:gd name="T6" fmla="*/ 0 w 97"/>
                <a:gd name="T7" fmla="*/ 993 h 994"/>
                <a:gd name="T8" fmla="*/ 0 w 97"/>
                <a:gd name="T9" fmla="*/ 0 h 994"/>
                <a:gd name="T10" fmla="*/ 0 w 97"/>
                <a:gd name="T11" fmla="*/ 0 h 994"/>
                <a:gd name="T12" fmla="*/ 96 w 97"/>
                <a:gd name="T13" fmla="*/ 0 h 994"/>
                <a:gd name="T14" fmla="*/ 96 w 97"/>
                <a:gd name="T15" fmla="*/ 0 h 994"/>
                <a:gd name="T16" fmla="*/ 96 w 97"/>
                <a:gd name="T17" fmla="*/ 993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994">
                  <a:moveTo>
                    <a:pt x="96" y="993"/>
                  </a:moveTo>
                  <a:lnTo>
                    <a:pt x="96" y="993"/>
                  </a:lnTo>
                  <a:lnTo>
                    <a:pt x="0" y="993"/>
                  </a:lnTo>
                  <a:lnTo>
                    <a:pt x="0" y="993"/>
                  </a:lnTo>
                  <a:lnTo>
                    <a:pt x="0" y="0"/>
                  </a:lnTo>
                  <a:lnTo>
                    <a:pt x="0" y="0"/>
                  </a:lnTo>
                  <a:lnTo>
                    <a:pt x="96" y="0"/>
                  </a:lnTo>
                  <a:lnTo>
                    <a:pt x="96" y="0"/>
                  </a:lnTo>
                  <a:lnTo>
                    <a:pt x="96" y="99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endParaRPr lang="en-US" sz="1836">
                <a:solidFill>
                  <a:srgbClr val="505050"/>
                </a:solidFill>
                <a:latin typeface="Segoe UI"/>
              </a:endParaRPr>
            </a:p>
          </p:txBody>
        </p:sp>
        <p:sp>
          <p:nvSpPr>
            <p:cNvPr id="157" name="Freeform 47"/>
            <p:cNvSpPr>
              <a:spLocks noChangeArrowheads="1"/>
            </p:cNvSpPr>
            <p:nvPr/>
          </p:nvSpPr>
          <p:spPr bwMode="auto">
            <a:xfrm>
              <a:off x="4657725" y="5548313"/>
              <a:ext cx="34925" cy="357187"/>
            </a:xfrm>
            <a:custGeom>
              <a:avLst/>
              <a:gdLst>
                <a:gd name="T0" fmla="*/ 95 w 96"/>
                <a:gd name="T1" fmla="*/ 993 h 994"/>
                <a:gd name="T2" fmla="*/ 95 w 96"/>
                <a:gd name="T3" fmla="*/ 993 h 994"/>
                <a:gd name="T4" fmla="*/ 0 w 96"/>
                <a:gd name="T5" fmla="*/ 993 h 994"/>
                <a:gd name="T6" fmla="*/ 0 w 96"/>
                <a:gd name="T7" fmla="*/ 993 h 994"/>
                <a:gd name="T8" fmla="*/ 0 w 96"/>
                <a:gd name="T9" fmla="*/ 0 h 994"/>
                <a:gd name="T10" fmla="*/ 0 w 96"/>
                <a:gd name="T11" fmla="*/ 0 h 994"/>
                <a:gd name="T12" fmla="*/ 95 w 96"/>
                <a:gd name="T13" fmla="*/ 0 h 994"/>
                <a:gd name="T14" fmla="*/ 95 w 96"/>
                <a:gd name="T15" fmla="*/ 0 h 994"/>
                <a:gd name="T16" fmla="*/ 95 w 96"/>
                <a:gd name="T17" fmla="*/ 993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994">
                  <a:moveTo>
                    <a:pt x="95" y="993"/>
                  </a:moveTo>
                  <a:lnTo>
                    <a:pt x="95" y="993"/>
                  </a:lnTo>
                  <a:lnTo>
                    <a:pt x="0" y="993"/>
                  </a:lnTo>
                  <a:lnTo>
                    <a:pt x="0" y="993"/>
                  </a:lnTo>
                  <a:lnTo>
                    <a:pt x="0" y="0"/>
                  </a:lnTo>
                  <a:lnTo>
                    <a:pt x="0" y="0"/>
                  </a:lnTo>
                  <a:lnTo>
                    <a:pt x="95" y="0"/>
                  </a:lnTo>
                  <a:lnTo>
                    <a:pt x="95" y="0"/>
                  </a:lnTo>
                  <a:lnTo>
                    <a:pt x="95" y="99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endParaRPr lang="en-US" sz="1836">
                <a:solidFill>
                  <a:srgbClr val="505050"/>
                </a:solidFill>
                <a:latin typeface="Segoe UI"/>
              </a:endParaRPr>
            </a:p>
          </p:txBody>
        </p:sp>
        <p:sp>
          <p:nvSpPr>
            <p:cNvPr id="158" name="Freeform 48"/>
            <p:cNvSpPr>
              <a:spLocks noChangeArrowheads="1"/>
            </p:cNvSpPr>
            <p:nvPr/>
          </p:nvSpPr>
          <p:spPr bwMode="auto">
            <a:xfrm>
              <a:off x="4591050" y="5548313"/>
              <a:ext cx="34925" cy="357187"/>
            </a:xfrm>
            <a:custGeom>
              <a:avLst/>
              <a:gdLst>
                <a:gd name="T0" fmla="*/ 0 w 96"/>
                <a:gd name="T1" fmla="*/ 0 h 994"/>
                <a:gd name="T2" fmla="*/ 0 w 96"/>
                <a:gd name="T3" fmla="*/ 0 h 994"/>
                <a:gd name="T4" fmla="*/ 95 w 96"/>
                <a:gd name="T5" fmla="*/ 0 h 994"/>
                <a:gd name="T6" fmla="*/ 95 w 96"/>
                <a:gd name="T7" fmla="*/ 0 h 994"/>
                <a:gd name="T8" fmla="*/ 95 w 96"/>
                <a:gd name="T9" fmla="*/ 993 h 994"/>
                <a:gd name="T10" fmla="*/ 95 w 96"/>
                <a:gd name="T11" fmla="*/ 993 h 994"/>
                <a:gd name="T12" fmla="*/ 0 w 96"/>
                <a:gd name="T13" fmla="*/ 993 h 994"/>
                <a:gd name="T14" fmla="*/ 0 w 96"/>
                <a:gd name="T15" fmla="*/ 993 h 994"/>
                <a:gd name="T16" fmla="*/ 0 w 96"/>
                <a:gd name="T17" fmla="*/ 0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994">
                  <a:moveTo>
                    <a:pt x="0" y="0"/>
                  </a:moveTo>
                  <a:lnTo>
                    <a:pt x="0" y="0"/>
                  </a:lnTo>
                  <a:lnTo>
                    <a:pt x="95" y="0"/>
                  </a:lnTo>
                  <a:lnTo>
                    <a:pt x="95" y="0"/>
                  </a:lnTo>
                  <a:lnTo>
                    <a:pt x="95" y="993"/>
                  </a:lnTo>
                  <a:lnTo>
                    <a:pt x="95" y="993"/>
                  </a:lnTo>
                  <a:lnTo>
                    <a:pt x="0" y="993"/>
                  </a:lnTo>
                  <a:lnTo>
                    <a:pt x="0" y="993"/>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endParaRPr lang="en-US" sz="1836">
                <a:solidFill>
                  <a:srgbClr val="505050"/>
                </a:solidFill>
                <a:latin typeface="Segoe UI"/>
              </a:endParaRPr>
            </a:p>
          </p:txBody>
        </p:sp>
        <p:sp>
          <p:nvSpPr>
            <p:cNvPr id="159" name="Freeform 49"/>
            <p:cNvSpPr>
              <a:spLocks noChangeArrowheads="1"/>
            </p:cNvSpPr>
            <p:nvPr/>
          </p:nvSpPr>
          <p:spPr bwMode="auto">
            <a:xfrm>
              <a:off x="4525963" y="5548313"/>
              <a:ext cx="34925" cy="357187"/>
            </a:xfrm>
            <a:custGeom>
              <a:avLst/>
              <a:gdLst>
                <a:gd name="T0" fmla="*/ 96 w 97"/>
                <a:gd name="T1" fmla="*/ 993 h 994"/>
                <a:gd name="T2" fmla="*/ 96 w 97"/>
                <a:gd name="T3" fmla="*/ 993 h 994"/>
                <a:gd name="T4" fmla="*/ 0 w 97"/>
                <a:gd name="T5" fmla="*/ 993 h 994"/>
                <a:gd name="T6" fmla="*/ 0 w 97"/>
                <a:gd name="T7" fmla="*/ 993 h 994"/>
                <a:gd name="T8" fmla="*/ 0 w 97"/>
                <a:gd name="T9" fmla="*/ 0 h 994"/>
                <a:gd name="T10" fmla="*/ 0 w 97"/>
                <a:gd name="T11" fmla="*/ 0 h 994"/>
                <a:gd name="T12" fmla="*/ 96 w 97"/>
                <a:gd name="T13" fmla="*/ 0 h 994"/>
                <a:gd name="T14" fmla="*/ 96 w 97"/>
                <a:gd name="T15" fmla="*/ 0 h 994"/>
                <a:gd name="T16" fmla="*/ 96 w 97"/>
                <a:gd name="T17" fmla="*/ 993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994">
                  <a:moveTo>
                    <a:pt x="96" y="993"/>
                  </a:moveTo>
                  <a:lnTo>
                    <a:pt x="96" y="993"/>
                  </a:lnTo>
                  <a:lnTo>
                    <a:pt x="0" y="993"/>
                  </a:lnTo>
                  <a:lnTo>
                    <a:pt x="0" y="993"/>
                  </a:lnTo>
                  <a:lnTo>
                    <a:pt x="0" y="0"/>
                  </a:lnTo>
                  <a:lnTo>
                    <a:pt x="0" y="0"/>
                  </a:lnTo>
                  <a:lnTo>
                    <a:pt x="96" y="0"/>
                  </a:lnTo>
                  <a:lnTo>
                    <a:pt x="96" y="0"/>
                  </a:lnTo>
                  <a:lnTo>
                    <a:pt x="96" y="99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endParaRPr lang="en-US" sz="1836">
                <a:solidFill>
                  <a:srgbClr val="505050"/>
                </a:solidFill>
                <a:latin typeface="Segoe UI"/>
              </a:endParaRPr>
            </a:p>
          </p:txBody>
        </p:sp>
        <p:sp>
          <p:nvSpPr>
            <p:cNvPr id="160" name="Freeform 50"/>
            <p:cNvSpPr>
              <a:spLocks noChangeArrowheads="1"/>
            </p:cNvSpPr>
            <p:nvPr/>
          </p:nvSpPr>
          <p:spPr bwMode="auto">
            <a:xfrm>
              <a:off x="4462463" y="5548313"/>
              <a:ext cx="31750" cy="357187"/>
            </a:xfrm>
            <a:custGeom>
              <a:avLst/>
              <a:gdLst>
                <a:gd name="T0" fmla="*/ 87 w 88"/>
                <a:gd name="T1" fmla="*/ 993 h 994"/>
                <a:gd name="T2" fmla="*/ 87 w 88"/>
                <a:gd name="T3" fmla="*/ 993 h 994"/>
                <a:gd name="T4" fmla="*/ 0 w 88"/>
                <a:gd name="T5" fmla="*/ 993 h 994"/>
                <a:gd name="T6" fmla="*/ 0 w 88"/>
                <a:gd name="T7" fmla="*/ 993 h 994"/>
                <a:gd name="T8" fmla="*/ 0 w 88"/>
                <a:gd name="T9" fmla="*/ 0 h 994"/>
                <a:gd name="T10" fmla="*/ 0 w 88"/>
                <a:gd name="T11" fmla="*/ 0 h 994"/>
                <a:gd name="T12" fmla="*/ 87 w 88"/>
                <a:gd name="T13" fmla="*/ 0 h 994"/>
                <a:gd name="T14" fmla="*/ 87 w 88"/>
                <a:gd name="T15" fmla="*/ 0 h 994"/>
                <a:gd name="T16" fmla="*/ 87 w 88"/>
                <a:gd name="T17" fmla="*/ 993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94">
                  <a:moveTo>
                    <a:pt x="87" y="993"/>
                  </a:moveTo>
                  <a:lnTo>
                    <a:pt x="87" y="993"/>
                  </a:lnTo>
                  <a:lnTo>
                    <a:pt x="0" y="993"/>
                  </a:lnTo>
                  <a:lnTo>
                    <a:pt x="0" y="993"/>
                  </a:lnTo>
                  <a:lnTo>
                    <a:pt x="0" y="0"/>
                  </a:lnTo>
                  <a:lnTo>
                    <a:pt x="0" y="0"/>
                  </a:lnTo>
                  <a:lnTo>
                    <a:pt x="87" y="0"/>
                  </a:lnTo>
                  <a:lnTo>
                    <a:pt x="87" y="0"/>
                  </a:lnTo>
                  <a:lnTo>
                    <a:pt x="87" y="99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endParaRPr lang="en-US" sz="1836">
                <a:solidFill>
                  <a:srgbClr val="505050"/>
                </a:solidFill>
                <a:latin typeface="Segoe UI"/>
              </a:endParaRPr>
            </a:p>
          </p:txBody>
        </p:sp>
        <p:sp>
          <p:nvSpPr>
            <p:cNvPr id="161" name="Freeform 51"/>
            <p:cNvSpPr>
              <a:spLocks noChangeArrowheads="1"/>
            </p:cNvSpPr>
            <p:nvPr/>
          </p:nvSpPr>
          <p:spPr bwMode="auto">
            <a:xfrm>
              <a:off x="4787900" y="5548313"/>
              <a:ext cx="31750" cy="357187"/>
            </a:xfrm>
            <a:custGeom>
              <a:avLst/>
              <a:gdLst>
                <a:gd name="T0" fmla="*/ 0 w 88"/>
                <a:gd name="T1" fmla="*/ 0 h 994"/>
                <a:gd name="T2" fmla="*/ 0 w 88"/>
                <a:gd name="T3" fmla="*/ 0 h 994"/>
                <a:gd name="T4" fmla="*/ 87 w 88"/>
                <a:gd name="T5" fmla="*/ 0 h 994"/>
                <a:gd name="T6" fmla="*/ 87 w 88"/>
                <a:gd name="T7" fmla="*/ 0 h 994"/>
                <a:gd name="T8" fmla="*/ 87 w 88"/>
                <a:gd name="T9" fmla="*/ 993 h 994"/>
                <a:gd name="T10" fmla="*/ 87 w 88"/>
                <a:gd name="T11" fmla="*/ 993 h 994"/>
                <a:gd name="T12" fmla="*/ 0 w 88"/>
                <a:gd name="T13" fmla="*/ 993 h 994"/>
                <a:gd name="T14" fmla="*/ 0 w 88"/>
                <a:gd name="T15" fmla="*/ 993 h 994"/>
                <a:gd name="T16" fmla="*/ 0 w 88"/>
                <a:gd name="T17" fmla="*/ 0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94">
                  <a:moveTo>
                    <a:pt x="0" y="0"/>
                  </a:moveTo>
                  <a:lnTo>
                    <a:pt x="0" y="0"/>
                  </a:lnTo>
                  <a:lnTo>
                    <a:pt x="87" y="0"/>
                  </a:lnTo>
                  <a:lnTo>
                    <a:pt x="87" y="0"/>
                  </a:lnTo>
                  <a:lnTo>
                    <a:pt x="87" y="993"/>
                  </a:lnTo>
                  <a:lnTo>
                    <a:pt x="87" y="993"/>
                  </a:lnTo>
                  <a:lnTo>
                    <a:pt x="0" y="993"/>
                  </a:lnTo>
                  <a:lnTo>
                    <a:pt x="0" y="993"/>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endParaRPr lang="en-US" sz="1836">
                <a:solidFill>
                  <a:srgbClr val="505050"/>
                </a:solidFill>
                <a:latin typeface="Segoe UI"/>
              </a:endParaRPr>
            </a:p>
          </p:txBody>
        </p:sp>
        <p:sp>
          <p:nvSpPr>
            <p:cNvPr id="162" name="Freeform 53"/>
            <p:cNvSpPr>
              <a:spLocks noChangeArrowheads="1"/>
            </p:cNvSpPr>
            <p:nvPr/>
          </p:nvSpPr>
          <p:spPr bwMode="auto">
            <a:xfrm>
              <a:off x="5087938" y="5054600"/>
              <a:ext cx="34925" cy="354013"/>
            </a:xfrm>
            <a:custGeom>
              <a:avLst/>
              <a:gdLst>
                <a:gd name="T0" fmla="*/ 0 w 97"/>
                <a:gd name="T1" fmla="*/ 0 h 985"/>
                <a:gd name="T2" fmla="*/ 0 w 97"/>
                <a:gd name="T3" fmla="*/ 0 h 985"/>
                <a:gd name="T4" fmla="*/ 96 w 97"/>
                <a:gd name="T5" fmla="*/ 0 h 985"/>
                <a:gd name="T6" fmla="*/ 96 w 97"/>
                <a:gd name="T7" fmla="*/ 0 h 985"/>
                <a:gd name="T8" fmla="*/ 96 w 97"/>
                <a:gd name="T9" fmla="*/ 984 h 985"/>
                <a:gd name="T10" fmla="*/ 96 w 97"/>
                <a:gd name="T11" fmla="*/ 984 h 985"/>
                <a:gd name="T12" fmla="*/ 0 w 97"/>
                <a:gd name="T13" fmla="*/ 984 h 985"/>
                <a:gd name="T14" fmla="*/ 0 w 97"/>
                <a:gd name="T15" fmla="*/ 984 h 985"/>
                <a:gd name="T16" fmla="*/ 0 w 97"/>
                <a:gd name="T17" fmla="*/ 0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985">
                  <a:moveTo>
                    <a:pt x="0" y="0"/>
                  </a:moveTo>
                  <a:lnTo>
                    <a:pt x="0" y="0"/>
                  </a:lnTo>
                  <a:lnTo>
                    <a:pt x="96" y="0"/>
                  </a:lnTo>
                  <a:lnTo>
                    <a:pt x="96" y="0"/>
                  </a:lnTo>
                  <a:lnTo>
                    <a:pt x="96" y="984"/>
                  </a:lnTo>
                  <a:lnTo>
                    <a:pt x="96" y="984"/>
                  </a:lnTo>
                  <a:lnTo>
                    <a:pt x="0" y="984"/>
                  </a:lnTo>
                  <a:lnTo>
                    <a:pt x="0" y="984"/>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endParaRPr lang="en-US" sz="1836">
                <a:solidFill>
                  <a:srgbClr val="505050"/>
                </a:solidFill>
                <a:latin typeface="Segoe UI"/>
              </a:endParaRPr>
            </a:p>
          </p:txBody>
        </p:sp>
        <p:sp>
          <p:nvSpPr>
            <p:cNvPr id="163" name="Freeform 54"/>
            <p:cNvSpPr>
              <a:spLocks noChangeArrowheads="1"/>
            </p:cNvSpPr>
            <p:nvPr/>
          </p:nvSpPr>
          <p:spPr bwMode="auto">
            <a:xfrm>
              <a:off x="5153025" y="5054600"/>
              <a:ext cx="34925" cy="354013"/>
            </a:xfrm>
            <a:custGeom>
              <a:avLst/>
              <a:gdLst>
                <a:gd name="T0" fmla="*/ 0 w 96"/>
                <a:gd name="T1" fmla="*/ 0 h 985"/>
                <a:gd name="T2" fmla="*/ 0 w 96"/>
                <a:gd name="T3" fmla="*/ 0 h 985"/>
                <a:gd name="T4" fmla="*/ 95 w 96"/>
                <a:gd name="T5" fmla="*/ 0 h 985"/>
                <a:gd name="T6" fmla="*/ 95 w 96"/>
                <a:gd name="T7" fmla="*/ 0 h 985"/>
                <a:gd name="T8" fmla="*/ 95 w 96"/>
                <a:gd name="T9" fmla="*/ 984 h 985"/>
                <a:gd name="T10" fmla="*/ 95 w 96"/>
                <a:gd name="T11" fmla="*/ 984 h 985"/>
                <a:gd name="T12" fmla="*/ 0 w 96"/>
                <a:gd name="T13" fmla="*/ 984 h 985"/>
                <a:gd name="T14" fmla="*/ 0 w 96"/>
                <a:gd name="T15" fmla="*/ 984 h 985"/>
                <a:gd name="T16" fmla="*/ 0 w 96"/>
                <a:gd name="T17" fmla="*/ 0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985">
                  <a:moveTo>
                    <a:pt x="0" y="0"/>
                  </a:moveTo>
                  <a:lnTo>
                    <a:pt x="0" y="0"/>
                  </a:lnTo>
                  <a:lnTo>
                    <a:pt x="95" y="0"/>
                  </a:lnTo>
                  <a:lnTo>
                    <a:pt x="95" y="0"/>
                  </a:lnTo>
                  <a:lnTo>
                    <a:pt x="95" y="984"/>
                  </a:lnTo>
                  <a:lnTo>
                    <a:pt x="95" y="984"/>
                  </a:lnTo>
                  <a:lnTo>
                    <a:pt x="0" y="984"/>
                  </a:lnTo>
                  <a:lnTo>
                    <a:pt x="0" y="984"/>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endParaRPr lang="en-US" sz="1836">
                <a:solidFill>
                  <a:srgbClr val="505050"/>
                </a:solidFill>
                <a:latin typeface="Segoe UI"/>
              </a:endParaRPr>
            </a:p>
          </p:txBody>
        </p:sp>
        <p:sp>
          <p:nvSpPr>
            <p:cNvPr id="164" name="Freeform 55"/>
            <p:cNvSpPr>
              <a:spLocks noChangeArrowheads="1"/>
            </p:cNvSpPr>
            <p:nvPr/>
          </p:nvSpPr>
          <p:spPr bwMode="auto">
            <a:xfrm>
              <a:off x="5219700" y="5054600"/>
              <a:ext cx="31750" cy="354013"/>
            </a:xfrm>
            <a:custGeom>
              <a:avLst/>
              <a:gdLst>
                <a:gd name="T0" fmla="*/ 87 w 88"/>
                <a:gd name="T1" fmla="*/ 984 h 985"/>
                <a:gd name="T2" fmla="*/ 87 w 88"/>
                <a:gd name="T3" fmla="*/ 984 h 985"/>
                <a:gd name="T4" fmla="*/ 0 w 88"/>
                <a:gd name="T5" fmla="*/ 984 h 985"/>
                <a:gd name="T6" fmla="*/ 0 w 88"/>
                <a:gd name="T7" fmla="*/ 984 h 985"/>
                <a:gd name="T8" fmla="*/ 0 w 88"/>
                <a:gd name="T9" fmla="*/ 0 h 985"/>
                <a:gd name="T10" fmla="*/ 0 w 88"/>
                <a:gd name="T11" fmla="*/ 0 h 985"/>
                <a:gd name="T12" fmla="*/ 87 w 88"/>
                <a:gd name="T13" fmla="*/ 0 h 985"/>
                <a:gd name="T14" fmla="*/ 87 w 88"/>
                <a:gd name="T15" fmla="*/ 0 h 985"/>
                <a:gd name="T16" fmla="*/ 87 w 88"/>
                <a:gd name="T17" fmla="*/ 984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85">
                  <a:moveTo>
                    <a:pt x="87" y="984"/>
                  </a:moveTo>
                  <a:lnTo>
                    <a:pt x="87" y="984"/>
                  </a:lnTo>
                  <a:lnTo>
                    <a:pt x="0" y="984"/>
                  </a:lnTo>
                  <a:lnTo>
                    <a:pt x="0" y="984"/>
                  </a:lnTo>
                  <a:lnTo>
                    <a:pt x="0" y="0"/>
                  </a:lnTo>
                  <a:lnTo>
                    <a:pt x="0" y="0"/>
                  </a:lnTo>
                  <a:lnTo>
                    <a:pt x="87" y="0"/>
                  </a:lnTo>
                  <a:lnTo>
                    <a:pt x="87" y="0"/>
                  </a:lnTo>
                  <a:lnTo>
                    <a:pt x="87" y="98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endParaRPr lang="en-US" sz="1836">
                <a:solidFill>
                  <a:srgbClr val="505050"/>
                </a:solidFill>
                <a:latin typeface="Segoe UI"/>
              </a:endParaRPr>
            </a:p>
          </p:txBody>
        </p:sp>
        <p:sp>
          <p:nvSpPr>
            <p:cNvPr id="165" name="Freeform 57"/>
            <p:cNvSpPr>
              <a:spLocks noChangeArrowheads="1"/>
            </p:cNvSpPr>
            <p:nvPr/>
          </p:nvSpPr>
          <p:spPr bwMode="auto">
            <a:xfrm>
              <a:off x="5284788" y="5054600"/>
              <a:ext cx="31750" cy="354013"/>
            </a:xfrm>
            <a:custGeom>
              <a:avLst/>
              <a:gdLst>
                <a:gd name="T0" fmla="*/ 0 w 89"/>
                <a:gd name="T1" fmla="*/ 984 h 985"/>
                <a:gd name="T2" fmla="*/ 0 w 89"/>
                <a:gd name="T3" fmla="*/ 984 h 985"/>
                <a:gd name="T4" fmla="*/ 0 w 89"/>
                <a:gd name="T5" fmla="*/ 0 h 985"/>
                <a:gd name="T6" fmla="*/ 0 w 89"/>
                <a:gd name="T7" fmla="*/ 0 h 985"/>
                <a:gd name="T8" fmla="*/ 88 w 89"/>
                <a:gd name="T9" fmla="*/ 0 h 985"/>
                <a:gd name="T10" fmla="*/ 88 w 89"/>
                <a:gd name="T11" fmla="*/ 0 h 985"/>
                <a:gd name="T12" fmla="*/ 88 w 89"/>
                <a:gd name="T13" fmla="*/ 984 h 985"/>
                <a:gd name="T14" fmla="*/ 88 w 89"/>
                <a:gd name="T15" fmla="*/ 984 h 985"/>
                <a:gd name="T16" fmla="*/ 0 w 89"/>
                <a:gd name="T17" fmla="*/ 984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 h="985">
                  <a:moveTo>
                    <a:pt x="0" y="984"/>
                  </a:moveTo>
                  <a:lnTo>
                    <a:pt x="0" y="984"/>
                  </a:lnTo>
                  <a:lnTo>
                    <a:pt x="0" y="0"/>
                  </a:lnTo>
                  <a:lnTo>
                    <a:pt x="0" y="0"/>
                  </a:lnTo>
                  <a:lnTo>
                    <a:pt x="88" y="0"/>
                  </a:lnTo>
                  <a:lnTo>
                    <a:pt x="88" y="0"/>
                  </a:lnTo>
                  <a:lnTo>
                    <a:pt x="88" y="984"/>
                  </a:lnTo>
                  <a:lnTo>
                    <a:pt x="88" y="984"/>
                  </a:lnTo>
                  <a:lnTo>
                    <a:pt x="0" y="98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endParaRPr lang="en-US" sz="1836">
                <a:solidFill>
                  <a:srgbClr val="505050"/>
                </a:solidFill>
                <a:latin typeface="Segoe UI"/>
              </a:endParaRPr>
            </a:p>
          </p:txBody>
        </p:sp>
        <p:sp>
          <p:nvSpPr>
            <p:cNvPr id="166" name="Freeform 64"/>
            <p:cNvSpPr>
              <a:spLocks noChangeArrowheads="1"/>
            </p:cNvSpPr>
            <p:nvPr/>
          </p:nvSpPr>
          <p:spPr bwMode="auto">
            <a:xfrm>
              <a:off x="4745038" y="6675438"/>
              <a:ext cx="168275" cy="169862"/>
            </a:xfrm>
            <a:custGeom>
              <a:avLst/>
              <a:gdLst>
                <a:gd name="T0" fmla="*/ 310 w 469"/>
                <a:gd name="T1" fmla="*/ 16 h 470"/>
                <a:gd name="T2" fmla="*/ 310 w 469"/>
                <a:gd name="T3" fmla="*/ 16 h 470"/>
                <a:gd name="T4" fmla="*/ 285 w 469"/>
                <a:gd name="T5" fmla="*/ 64 h 470"/>
                <a:gd name="T6" fmla="*/ 270 w 469"/>
                <a:gd name="T7" fmla="*/ 103 h 470"/>
                <a:gd name="T8" fmla="*/ 277 w 469"/>
                <a:gd name="T9" fmla="*/ 135 h 470"/>
                <a:gd name="T10" fmla="*/ 302 w 469"/>
                <a:gd name="T11" fmla="*/ 166 h 470"/>
                <a:gd name="T12" fmla="*/ 302 w 469"/>
                <a:gd name="T13" fmla="*/ 166 h 470"/>
                <a:gd name="T14" fmla="*/ 333 w 469"/>
                <a:gd name="T15" fmla="*/ 191 h 470"/>
                <a:gd name="T16" fmla="*/ 366 w 469"/>
                <a:gd name="T17" fmla="*/ 191 h 470"/>
                <a:gd name="T18" fmla="*/ 405 w 469"/>
                <a:gd name="T19" fmla="*/ 183 h 470"/>
                <a:gd name="T20" fmla="*/ 453 w 469"/>
                <a:gd name="T21" fmla="*/ 159 h 470"/>
                <a:gd name="T22" fmla="*/ 453 w 469"/>
                <a:gd name="T23" fmla="*/ 159 h 470"/>
                <a:gd name="T24" fmla="*/ 460 w 469"/>
                <a:gd name="T25" fmla="*/ 183 h 470"/>
                <a:gd name="T26" fmla="*/ 468 w 469"/>
                <a:gd name="T27" fmla="*/ 214 h 470"/>
                <a:gd name="T28" fmla="*/ 468 w 469"/>
                <a:gd name="T29" fmla="*/ 255 h 470"/>
                <a:gd name="T30" fmla="*/ 460 w 469"/>
                <a:gd name="T31" fmla="*/ 286 h 470"/>
                <a:gd name="T32" fmla="*/ 453 w 469"/>
                <a:gd name="T33" fmla="*/ 326 h 470"/>
                <a:gd name="T34" fmla="*/ 437 w 469"/>
                <a:gd name="T35" fmla="*/ 357 h 470"/>
                <a:gd name="T36" fmla="*/ 412 w 469"/>
                <a:gd name="T37" fmla="*/ 390 h 470"/>
                <a:gd name="T38" fmla="*/ 389 w 469"/>
                <a:gd name="T39" fmla="*/ 413 h 470"/>
                <a:gd name="T40" fmla="*/ 389 w 469"/>
                <a:gd name="T41" fmla="*/ 413 h 470"/>
                <a:gd name="T42" fmla="*/ 357 w 469"/>
                <a:gd name="T43" fmla="*/ 436 h 470"/>
                <a:gd name="T44" fmla="*/ 318 w 469"/>
                <a:gd name="T45" fmla="*/ 453 h 470"/>
                <a:gd name="T46" fmla="*/ 277 w 469"/>
                <a:gd name="T47" fmla="*/ 469 h 470"/>
                <a:gd name="T48" fmla="*/ 238 w 469"/>
                <a:gd name="T49" fmla="*/ 469 h 470"/>
                <a:gd name="T50" fmla="*/ 198 w 469"/>
                <a:gd name="T51" fmla="*/ 469 h 470"/>
                <a:gd name="T52" fmla="*/ 159 w 469"/>
                <a:gd name="T53" fmla="*/ 461 h 470"/>
                <a:gd name="T54" fmla="*/ 119 w 469"/>
                <a:gd name="T55" fmla="*/ 445 h 470"/>
                <a:gd name="T56" fmla="*/ 87 w 469"/>
                <a:gd name="T57" fmla="*/ 421 h 470"/>
                <a:gd name="T58" fmla="*/ 87 w 469"/>
                <a:gd name="T59" fmla="*/ 421 h 470"/>
                <a:gd name="T60" fmla="*/ 55 w 469"/>
                <a:gd name="T61" fmla="*/ 390 h 470"/>
                <a:gd name="T62" fmla="*/ 32 w 469"/>
                <a:gd name="T63" fmla="*/ 357 h 470"/>
                <a:gd name="T64" fmla="*/ 15 w 469"/>
                <a:gd name="T65" fmla="*/ 326 h 470"/>
                <a:gd name="T66" fmla="*/ 0 w 469"/>
                <a:gd name="T67" fmla="*/ 286 h 470"/>
                <a:gd name="T68" fmla="*/ 0 w 469"/>
                <a:gd name="T69" fmla="*/ 247 h 470"/>
                <a:gd name="T70" fmla="*/ 0 w 469"/>
                <a:gd name="T71" fmla="*/ 207 h 470"/>
                <a:gd name="T72" fmla="*/ 7 w 469"/>
                <a:gd name="T73" fmla="*/ 166 h 470"/>
                <a:gd name="T74" fmla="*/ 24 w 469"/>
                <a:gd name="T75" fmla="*/ 127 h 470"/>
                <a:gd name="T76" fmla="*/ 24 w 469"/>
                <a:gd name="T77" fmla="*/ 127 h 470"/>
                <a:gd name="T78" fmla="*/ 48 w 469"/>
                <a:gd name="T79" fmla="*/ 87 h 470"/>
                <a:gd name="T80" fmla="*/ 79 w 469"/>
                <a:gd name="T81" fmla="*/ 64 h 470"/>
                <a:gd name="T82" fmla="*/ 111 w 469"/>
                <a:gd name="T83" fmla="*/ 31 h 470"/>
                <a:gd name="T84" fmla="*/ 150 w 469"/>
                <a:gd name="T85" fmla="*/ 16 h 470"/>
                <a:gd name="T86" fmla="*/ 190 w 469"/>
                <a:gd name="T87" fmla="*/ 8 h 470"/>
                <a:gd name="T88" fmla="*/ 231 w 469"/>
                <a:gd name="T89" fmla="*/ 0 h 470"/>
                <a:gd name="T90" fmla="*/ 270 w 469"/>
                <a:gd name="T91" fmla="*/ 8 h 470"/>
                <a:gd name="T92" fmla="*/ 310 w 469"/>
                <a:gd name="T93" fmla="*/ 16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69" h="470">
                  <a:moveTo>
                    <a:pt x="310" y="16"/>
                  </a:moveTo>
                  <a:lnTo>
                    <a:pt x="310" y="16"/>
                  </a:lnTo>
                  <a:lnTo>
                    <a:pt x="285" y="64"/>
                  </a:lnTo>
                  <a:lnTo>
                    <a:pt x="270" y="103"/>
                  </a:lnTo>
                  <a:lnTo>
                    <a:pt x="277" y="135"/>
                  </a:lnTo>
                  <a:lnTo>
                    <a:pt x="302" y="166"/>
                  </a:lnTo>
                  <a:lnTo>
                    <a:pt x="302" y="166"/>
                  </a:lnTo>
                  <a:lnTo>
                    <a:pt x="333" y="191"/>
                  </a:lnTo>
                  <a:lnTo>
                    <a:pt x="366" y="191"/>
                  </a:lnTo>
                  <a:lnTo>
                    <a:pt x="405" y="183"/>
                  </a:lnTo>
                  <a:lnTo>
                    <a:pt x="453" y="159"/>
                  </a:lnTo>
                  <a:lnTo>
                    <a:pt x="453" y="159"/>
                  </a:lnTo>
                  <a:lnTo>
                    <a:pt x="460" y="183"/>
                  </a:lnTo>
                  <a:lnTo>
                    <a:pt x="468" y="214"/>
                  </a:lnTo>
                  <a:lnTo>
                    <a:pt x="468" y="255"/>
                  </a:lnTo>
                  <a:lnTo>
                    <a:pt x="460" y="286"/>
                  </a:lnTo>
                  <a:lnTo>
                    <a:pt x="453" y="326"/>
                  </a:lnTo>
                  <a:lnTo>
                    <a:pt x="437" y="357"/>
                  </a:lnTo>
                  <a:lnTo>
                    <a:pt x="412" y="390"/>
                  </a:lnTo>
                  <a:lnTo>
                    <a:pt x="389" y="413"/>
                  </a:lnTo>
                  <a:lnTo>
                    <a:pt x="389" y="413"/>
                  </a:lnTo>
                  <a:lnTo>
                    <a:pt x="357" y="436"/>
                  </a:lnTo>
                  <a:lnTo>
                    <a:pt x="318" y="453"/>
                  </a:lnTo>
                  <a:lnTo>
                    <a:pt x="277" y="469"/>
                  </a:lnTo>
                  <a:lnTo>
                    <a:pt x="238" y="469"/>
                  </a:lnTo>
                  <a:lnTo>
                    <a:pt x="198" y="469"/>
                  </a:lnTo>
                  <a:lnTo>
                    <a:pt x="159" y="461"/>
                  </a:lnTo>
                  <a:lnTo>
                    <a:pt x="119" y="445"/>
                  </a:lnTo>
                  <a:lnTo>
                    <a:pt x="87" y="421"/>
                  </a:lnTo>
                  <a:lnTo>
                    <a:pt x="87" y="421"/>
                  </a:lnTo>
                  <a:lnTo>
                    <a:pt x="55" y="390"/>
                  </a:lnTo>
                  <a:lnTo>
                    <a:pt x="32" y="357"/>
                  </a:lnTo>
                  <a:lnTo>
                    <a:pt x="15" y="326"/>
                  </a:lnTo>
                  <a:lnTo>
                    <a:pt x="0" y="286"/>
                  </a:lnTo>
                  <a:lnTo>
                    <a:pt x="0" y="247"/>
                  </a:lnTo>
                  <a:lnTo>
                    <a:pt x="0" y="207"/>
                  </a:lnTo>
                  <a:lnTo>
                    <a:pt x="7" y="166"/>
                  </a:lnTo>
                  <a:lnTo>
                    <a:pt x="24" y="127"/>
                  </a:lnTo>
                  <a:lnTo>
                    <a:pt x="24" y="127"/>
                  </a:lnTo>
                  <a:lnTo>
                    <a:pt x="48" y="87"/>
                  </a:lnTo>
                  <a:lnTo>
                    <a:pt x="79" y="64"/>
                  </a:lnTo>
                  <a:lnTo>
                    <a:pt x="111" y="31"/>
                  </a:lnTo>
                  <a:lnTo>
                    <a:pt x="150" y="16"/>
                  </a:lnTo>
                  <a:lnTo>
                    <a:pt x="190" y="8"/>
                  </a:lnTo>
                  <a:lnTo>
                    <a:pt x="231" y="0"/>
                  </a:lnTo>
                  <a:lnTo>
                    <a:pt x="270" y="8"/>
                  </a:lnTo>
                  <a:lnTo>
                    <a:pt x="310" y="1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endParaRPr lang="en-US" sz="1836">
                <a:solidFill>
                  <a:srgbClr val="505050"/>
                </a:solidFill>
                <a:latin typeface="Segoe UI"/>
              </a:endParaRPr>
            </a:p>
          </p:txBody>
        </p:sp>
        <p:sp>
          <p:nvSpPr>
            <p:cNvPr id="167" name="Freeform 52"/>
            <p:cNvSpPr>
              <a:spLocks noChangeArrowheads="1"/>
            </p:cNvSpPr>
            <p:nvPr/>
          </p:nvSpPr>
          <p:spPr bwMode="auto">
            <a:xfrm>
              <a:off x="5022850" y="5054600"/>
              <a:ext cx="34925" cy="354013"/>
            </a:xfrm>
            <a:custGeom>
              <a:avLst/>
              <a:gdLst>
                <a:gd name="T0" fmla="*/ 0 w 96"/>
                <a:gd name="T1" fmla="*/ 984 h 985"/>
                <a:gd name="T2" fmla="*/ 0 w 96"/>
                <a:gd name="T3" fmla="*/ 984 h 985"/>
                <a:gd name="T4" fmla="*/ 0 w 96"/>
                <a:gd name="T5" fmla="*/ 0 h 985"/>
                <a:gd name="T6" fmla="*/ 0 w 96"/>
                <a:gd name="T7" fmla="*/ 0 h 985"/>
                <a:gd name="T8" fmla="*/ 95 w 96"/>
                <a:gd name="T9" fmla="*/ 0 h 985"/>
                <a:gd name="T10" fmla="*/ 95 w 96"/>
                <a:gd name="T11" fmla="*/ 0 h 985"/>
                <a:gd name="T12" fmla="*/ 95 w 96"/>
                <a:gd name="T13" fmla="*/ 984 h 985"/>
                <a:gd name="T14" fmla="*/ 95 w 96"/>
                <a:gd name="T15" fmla="*/ 984 h 985"/>
                <a:gd name="T16" fmla="*/ 0 w 96"/>
                <a:gd name="T17" fmla="*/ 984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985">
                  <a:moveTo>
                    <a:pt x="0" y="984"/>
                  </a:moveTo>
                  <a:lnTo>
                    <a:pt x="0" y="984"/>
                  </a:lnTo>
                  <a:lnTo>
                    <a:pt x="0" y="0"/>
                  </a:lnTo>
                  <a:lnTo>
                    <a:pt x="0" y="0"/>
                  </a:lnTo>
                  <a:lnTo>
                    <a:pt x="95" y="0"/>
                  </a:lnTo>
                  <a:lnTo>
                    <a:pt x="95" y="0"/>
                  </a:lnTo>
                  <a:lnTo>
                    <a:pt x="95" y="984"/>
                  </a:lnTo>
                  <a:lnTo>
                    <a:pt x="95" y="984"/>
                  </a:lnTo>
                  <a:lnTo>
                    <a:pt x="0" y="98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endParaRPr lang="en-US" sz="1836">
                <a:solidFill>
                  <a:srgbClr val="505050"/>
                </a:solidFill>
                <a:latin typeface="Segoe UI"/>
              </a:endParaRPr>
            </a:p>
          </p:txBody>
        </p:sp>
        <p:sp>
          <p:nvSpPr>
            <p:cNvPr id="168" name="Freeform 56"/>
            <p:cNvSpPr>
              <a:spLocks noChangeArrowheads="1"/>
            </p:cNvSpPr>
            <p:nvPr/>
          </p:nvSpPr>
          <p:spPr bwMode="auto">
            <a:xfrm>
              <a:off x="4959350" y="5054600"/>
              <a:ext cx="31750" cy="354013"/>
            </a:xfrm>
            <a:custGeom>
              <a:avLst/>
              <a:gdLst>
                <a:gd name="T0" fmla="*/ 87 w 88"/>
                <a:gd name="T1" fmla="*/ 984 h 985"/>
                <a:gd name="T2" fmla="*/ 87 w 88"/>
                <a:gd name="T3" fmla="*/ 984 h 985"/>
                <a:gd name="T4" fmla="*/ 0 w 88"/>
                <a:gd name="T5" fmla="*/ 984 h 985"/>
                <a:gd name="T6" fmla="*/ 0 w 88"/>
                <a:gd name="T7" fmla="*/ 984 h 985"/>
                <a:gd name="T8" fmla="*/ 0 w 88"/>
                <a:gd name="T9" fmla="*/ 0 h 985"/>
                <a:gd name="T10" fmla="*/ 0 w 88"/>
                <a:gd name="T11" fmla="*/ 0 h 985"/>
                <a:gd name="T12" fmla="*/ 87 w 88"/>
                <a:gd name="T13" fmla="*/ 0 h 985"/>
                <a:gd name="T14" fmla="*/ 87 w 88"/>
                <a:gd name="T15" fmla="*/ 0 h 985"/>
                <a:gd name="T16" fmla="*/ 87 w 88"/>
                <a:gd name="T17" fmla="*/ 984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85">
                  <a:moveTo>
                    <a:pt x="87" y="984"/>
                  </a:moveTo>
                  <a:lnTo>
                    <a:pt x="87" y="984"/>
                  </a:lnTo>
                  <a:lnTo>
                    <a:pt x="0" y="984"/>
                  </a:lnTo>
                  <a:lnTo>
                    <a:pt x="0" y="984"/>
                  </a:lnTo>
                  <a:lnTo>
                    <a:pt x="0" y="0"/>
                  </a:lnTo>
                  <a:lnTo>
                    <a:pt x="0" y="0"/>
                  </a:lnTo>
                  <a:lnTo>
                    <a:pt x="87" y="0"/>
                  </a:lnTo>
                  <a:lnTo>
                    <a:pt x="87" y="0"/>
                  </a:lnTo>
                  <a:lnTo>
                    <a:pt x="87" y="98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endParaRPr lang="en-US" sz="1836">
                <a:solidFill>
                  <a:srgbClr val="505050"/>
                </a:solidFill>
                <a:latin typeface="Segoe UI"/>
              </a:endParaRPr>
            </a:p>
          </p:txBody>
        </p:sp>
        <p:sp>
          <p:nvSpPr>
            <p:cNvPr id="169" name="Freeform 58"/>
            <p:cNvSpPr>
              <a:spLocks noChangeArrowheads="1"/>
            </p:cNvSpPr>
            <p:nvPr/>
          </p:nvSpPr>
          <p:spPr bwMode="auto">
            <a:xfrm>
              <a:off x="4527550" y="5054600"/>
              <a:ext cx="31750" cy="354013"/>
            </a:xfrm>
            <a:custGeom>
              <a:avLst/>
              <a:gdLst>
                <a:gd name="T0" fmla="*/ 88 w 89"/>
                <a:gd name="T1" fmla="*/ 984 h 985"/>
                <a:gd name="T2" fmla="*/ 88 w 89"/>
                <a:gd name="T3" fmla="*/ 984 h 985"/>
                <a:gd name="T4" fmla="*/ 0 w 89"/>
                <a:gd name="T5" fmla="*/ 984 h 985"/>
                <a:gd name="T6" fmla="*/ 0 w 89"/>
                <a:gd name="T7" fmla="*/ 984 h 985"/>
                <a:gd name="T8" fmla="*/ 0 w 89"/>
                <a:gd name="T9" fmla="*/ 0 h 985"/>
                <a:gd name="T10" fmla="*/ 0 w 89"/>
                <a:gd name="T11" fmla="*/ 0 h 985"/>
                <a:gd name="T12" fmla="*/ 88 w 89"/>
                <a:gd name="T13" fmla="*/ 0 h 985"/>
                <a:gd name="T14" fmla="*/ 88 w 89"/>
                <a:gd name="T15" fmla="*/ 0 h 985"/>
                <a:gd name="T16" fmla="*/ 88 w 89"/>
                <a:gd name="T17" fmla="*/ 984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 h="985">
                  <a:moveTo>
                    <a:pt x="88" y="984"/>
                  </a:moveTo>
                  <a:lnTo>
                    <a:pt x="88" y="984"/>
                  </a:lnTo>
                  <a:lnTo>
                    <a:pt x="0" y="984"/>
                  </a:lnTo>
                  <a:lnTo>
                    <a:pt x="0" y="984"/>
                  </a:lnTo>
                  <a:lnTo>
                    <a:pt x="0" y="0"/>
                  </a:lnTo>
                  <a:lnTo>
                    <a:pt x="0" y="0"/>
                  </a:lnTo>
                  <a:lnTo>
                    <a:pt x="88" y="0"/>
                  </a:lnTo>
                  <a:lnTo>
                    <a:pt x="88" y="0"/>
                  </a:lnTo>
                  <a:lnTo>
                    <a:pt x="88" y="98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endParaRPr lang="en-US" sz="1836">
                <a:solidFill>
                  <a:srgbClr val="505050"/>
                </a:solidFill>
                <a:latin typeface="Segoe UI"/>
              </a:endParaRPr>
            </a:p>
          </p:txBody>
        </p:sp>
        <p:sp>
          <p:nvSpPr>
            <p:cNvPr id="170" name="Freeform 59"/>
            <p:cNvSpPr>
              <a:spLocks noChangeArrowheads="1"/>
            </p:cNvSpPr>
            <p:nvPr/>
          </p:nvSpPr>
          <p:spPr bwMode="auto">
            <a:xfrm>
              <a:off x="4591050" y="5054600"/>
              <a:ext cx="34925" cy="354013"/>
            </a:xfrm>
            <a:custGeom>
              <a:avLst/>
              <a:gdLst>
                <a:gd name="T0" fmla="*/ 95 w 96"/>
                <a:gd name="T1" fmla="*/ 984 h 985"/>
                <a:gd name="T2" fmla="*/ 95 w 96"/>
                <a:gd name="T3" fmla="*/ 984 h 985"/>
                <a:gd name="T4" fmla="*/ 0 w 96"/>
                <a:gd name="T5" fmla="*/ 984 h 985"/>
                <a:gd name="T6" fmla="*/ 0 w 96"/>
                <a:gd name="T7" fmla="*/ 984 h 985"/>
                <a:gd name="T8" fmla="*/ 0 w 96"/>
                <a:gd name="T9" fmla="*/ 0 h 985"/>
                <a:gd name="T10" fmla="*/ 0 w 96"/>
                <a:gd name="T11" fmla="*/ 0 h 985"/>
                <a:gd name="T12" fmla="*/ 95 w 96"/>
                <a:gd name="T13" fmla="*/ 0 h 985"/>
                <a:gd name="T14" fmla="*/ 95 w 96"/>
                <a:gd name="T15" fmla="*/ 0 h 985"/>
                <a:gd name="T16" fmla="*/ 95 w 96"/>
                <a:gd name="T17" fmla="*/ 984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985">
                  <a:moveTo>
                    <a:pt x="95" y="984"/>
                  </a:moveTo>
                  <a:lnTo>
                    <a:pt x="95" y="984"/>
                  </a:lnTo>
                  <a:lnTo>
                    <a:pt x="0" y="984"/>
                  </a:lnTo>
                  <a:lnTo>
                    <a:pt x="0" y="984"/>
                  </a:lnTo>
                  <a:lnTo>
                    <a:pt x="0" y="0"/>
                  </a:lnTo>
                  <a:lnTo>
                    <a:pt x="0" y="0"/>
                  </a:lnTo>
                  <a:lnTo>
                    <a:pt x="95" y="0"/>
                  </a:lnTo>
                  <a:lnTo>
                    <a:pt x="95" y="0"/>
                  </a:lnTo>
                  <a:lnTo>
                    <a:pt x="95" y="98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endParaRPr lang="en-US" sz="1836">
                <a:solidFill>
                  <a:srgbClr val="505050"/>
                </a:solidFill>
                <a:latin typeface="Segoe UI"/>
              </a:endParaRPr>
            </a:p>
          </p:txBody>
        </p:sp>
        <p:sp>
          <p:nvSpPr>
            <p:cNvPr id="171" name="Freeform 60"/>
            <p:cNvSpPr>
              <a:spLocks noChangeArrowheads="1"/>
            </p:cNvSpPr>
            <p:nvPr/>
          </p:nvSpPr>
          <p:spPr bwMode="auto">
            <a:xfrm>
              <a:off x="4657725" y="5054600"/>
              <a:ext cx="34925" cy="354013"/>
            </a:xfrm>
            <a:custGeom>
              <a:avLst/>
              <a:gdLst>
                <a:gd name="T0" fmla="*/ 0 w 96"/>
                <a:gd name="T1" fmla="*/ 984 h 985"/>
                <a:gd name="T2" fmla="*/ 0 w 96"/>
                <a:gd name="T3" fmla="*/ 984 h 985"/>
                <a:gd name="T4" fmla="*/ 0 w 96"/>
                <a:gd name="T5" fmla="*/ 0 h 985"/>
                <a:gd name="T6" fmla="*/ 0 w 96"/>
                <a:gd name="T7" fmla="*/ 0 h 985"/>
                <a:gd name="T8" fmla="*/ 95 w 96"/>
                <a:gd name="T9" fmla="*/ 0 h 985"/>
                <a:gd name="T10" fmla="*/ 95 w 96"/>
                <a:gd name="T11" fmla="*/ 0 h 985"/>
                <a:gd name="T12" fmla="*/ 95 w 96"/>
                <a:gd name="T13" fmla="*/ 984 h 985"/>
                <a:gd name="T14" fmla="*/ 95 w 96"/>
                <a:gd name="T15" fmla="*/ 984 h 985"/>
                <a:gd name="T16" fmla="*/ 0 w 96"/>
                <a:gd name="T17" fmla="*/ 984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985">
                  <a:moveTo>
                    <a:pt x="0" y="984"/>
                  </a:moveTo>
                  <a:lnTo>
                    <a:pt x="0" y="984"/>
                  </a:lnTo>
                  <a:lnTo>
                    <a:pt x="0" y="0"/>
                  </a:lnTo>
                  <a:lnTo>
                    <a:pt x="0" y="0"/>
                  </a:lnTo>
                  <a:lnTo>
                    <a:pt x="95" y="0"/>
                  </a:lnTo>
                  <a:lnTo>
                    <a:pt x="95" y="0"/>
                  </a:lnTo>
                  <a:lnTo>
                    <a:pt x="95" y="984"/>
                  </a:lnTo>
                  <a:lnTo>
                    <a:pt x="95" y="984"/>
                  </a:lnTo>
                  <a:lnTo>
                    <a:pt x="0" y="98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endParaRPr lang="en-US" sz="1836">
                <a:solidFill>
                  <a:srgbClr val="505050"/>
                </a:solidFill>
                <a:latin typeface="Segoe UI"/>
              </a:endParaRPr>
            </a:p>
          </p:txBody>
        </p:sp>
        <p:sp>
          <p:nvSpPr>
            <p:cNvPr id="172" name="Freeform 61"/>
            <p:cNvSpPr>
              <a:spLocks noChangeArrowheads="1"/>
            </p:cNvSpPr>
            <p:nvPr/>
          </p:nvSpPr>
          <p:spPr bwMode="auto">
            <a:xfrm>
              <a:off x="4722813" y="5054600"/>
              <a:ext cx="34925" cy="354013"/>
            </a:xfrm>
            <a:custGeom>
              <a:avLst/>
              <a:gdLst>
                <a:gd name="T0" fmla="*/ 96 w 97"/>
                <a:gd name="T1" fmla="*/ 984 h 985"/>
                <a:gd name="T2" fmla="*/ 96 w 97"/>
                <a:gd name="T3" fmla="*/ 984 h 985"/>
                <a:gd name="T4" fmla="*/ 0 w 97"/>
                <a:gd name="T5" fmla="*/ 984 h 985"/>
                <a:gd name="T6" fmla="*/ 0 w 97"/>
                <a:gd name="T7" fmla="*/ 984 h 985"/>
                <a:gd name="T8" fmla="*/ 0 w 97"/>
                <a:gd name="T9" fmla="*/ 0 h 985"/>
                <a:gd name="T10" fmla="*/ 0 w 97"/>
                <a:gd name="T11" fmla="*/ 0 h 985"/>
                <a:gd name="T12" fmla="*/ 96 w 97"/>
                <a:gd name="T13" fmla="*/ 0 h 985"/>
                <a:gd name="T14" fmla="*/ 96 w 97"/>
                <a:gd name="T15" fmla="*/ 0 h 985"/>
                <a:gd name="T16" fmla="*/ 96 w 97"/>
                <a:gd name="T17" fmla="*/ 984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985">
                  <a:moveTo>
                    <a:pt x="96" y="984"/>
                  </a:moveTo>
                  <a:lnTo>
                    <a:pt x="96" y="984"/>
                  </a:lnTo>
                  <a:lnTo>
                    <a:pt x="0" y="984"/>
                  </a:lnTo>
                  <a:lnTo>
                    <a:pt x="0" y="984"/>
                  </a:lnTo>
                  <a:lnTo>
                    <a:pt x="0" y="0"/>
                  </a:lnTo>
                  <a:lnTo>
                    <a:pt x="0" y="0"/>
                  </a:lnTo>
                  <a:lnTo>
                    <a:pt x="96" y="0"/>
                  </a:lnTo>
                  <a:lnTo>
                    <a:pt x="96" y="0"/>
                  </a:lnTo>
                  <a:lnTo>
                    <a:pt x="96" y="98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endParaRPr lang="en-US" sz="1836">
                <a:solidFill>
                  <a:srgbClr val="505050"/>
                </a:solidFill>
                <a:latin typeface="Segoe UI"/>
              </a:endParaRPr>
            </a:p>
          </p:txBody>
        </p:sp>
        <p:sp>
          <p:nvSpPr>
            <p:cNvPr id="173" name="Freeform 62"/>
            <p:cNvSpPr>
              <a:spLocks noChangeArrowheads="1"/>
            </p:cNvSpPr>
            <p:nvPr/>
          </p:nvSpPr>
          <p:spPr bwMode="auto">
            <a:xfrm>
              <a:off x="4787900" y="5054600"/>
              <a:ext cx="31750" cy="354013"/>
            </a:xfrm>
            <a:custGeom>
              <a:avLst/>
              <a:gdLst>
                <a:gd name="T0" fmla="*/ 87 w 88"/>
                <a:gd name="T1" fmla="*/ 984 h 985"/>
                <a:gd name="T2" fmla="*/ 87 w 88"/>
                <a:gd name="T3" fmla="*/ 984 h 985"/>
                <a:gd name="T4" fmla="*/ 0 w 88"/>
                <a:gd name="T5" fmla="*/ 984 h 985"/>
                <a:gd name="T6" fmla="*/ 0 w 88"/>
                <a:gd name="T7" fmla="*/ 984 h 985"/>
                <a:gd name="T8" fmla="*/ 0 w 88"/>
                <a:gd name="T9" fmla="*/ 0 h 985"/>
                <a:gd name="T10" fmla="*/ 0 w 88"/>
                <a:gd name="T11" fmla="*/ 0 h 985"/>
                <a:gd name="T12" fmla="*/ 87 w 88"/>
                <a:gd name="T13" fmla="*/ 0 h 985"/>
                <a:gd name="T14" fmla="*/ 87 w 88"/>
                <a:gd name="T15" fmla="*/ 0 h 985"/>
                <a:gd name="T16" fmla="*/ 87 w 88"/>
                <a:gd name="T17" fmla="*/ 984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85">
                  <a:moveTo>
                    <a:pt x="87" y="984"/>
                  </a:moveTo>
                  <a:lnTo>
                    <a:pt x="87" y="984"/>
                  </a:lnTo>
                  <a:lnTo>
                    <a:pt x="0" y="984"/>
                  </a:lnTo>
                  <a:lnTo>
                    <a:pt x="0" y="984"/>
                  </a:lnTo>
                  <a:lnTo>
                    <a:pt x="0" y="0"/>
                  </a:lnTo>
                  <a:lnTo>
                    <a:pt x="0" y="0"/>
                  </a:lnTo>
                  <a:lnTo>
                    <a:pt x="87" y="0"/>
                  </a:lnTo>
                  <a:lnTo>
                    <a:pt x="87" y="0"/>
                  </a:lnTo>
                  <a:lnTo>
                    <a:pt x="87" y="98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endParaRPr lang="en-US" sz="1836">
                <a:solidFill>
                  <a:srgbClr val="505050"/>
                </a:solidFill>
                <a:latin typeface="Segoe UI"/>
              </a:endParaRPr>
            </a:p>
          </p:txBody>
        </p:sp>
        <p:sp>
          <p:nvSpPr>
            <p:cNvPr id="174" name="Freeform 63"/>
            <p:cNvSpPr>
              <a:spLocks noChangeArrowheads="1"/>
            </p:cNvSpPr>
            <p:nvPr/>
          </p:nvSpPr>
          <p:spPr bwMode="auto">
            <a:xfrm>
              <a:off x="4462463" y="5054600"/>
              <a:ext cx="31750" cy="354013"/>
            </a:xfrm>
            <a:custGeom>
              <a:avLst/>
              <a:gdLst>
                <a:gd name="T0" fmla="*/ 0 w 88"/>
                <a:gd name="T1" fmla="*/ 0 h 985"/>
                <a:gd name="T2" fmla="*/ 0 w 88"/>
                <a:gd name="T3" fmla="*/ 0 h 985"/>
                <a:gd name="T4" fmla="*/ 87 w 88"/>
                <a:gd name="T5" fmla="*/ 0 h 985"/>
                <a:gd name="T6" fmla="*/ 87 w 88"/>
                <a:gd name="T7" fmla="*/ 0 h 985"/>
                <a:gd name="T8" fmla="*/ 87 w 88"/>
                <a:gd name="T9" fmla="*/ 984 h 985"/>
                <a:gd name="T10" fmla="*/ 87 w 88"/>
                <a:gd name="T11" fmla="*/ 984 h 985"/>
                <a:gd name="T12" fmla="*/ 0 w 88"/>
                <a:gd name="T13" fmla="*/ 984 h 985"/>
                <a:gd name="T14" fmla="*/ 0 w 88"/>
                <a:gd name="T15" fmla="*/ 984 h 985"/>
                <a:gd name="T16" fmla="*/ 0 w 88"/>
                <a:gd name="T17" fmla="*/ 0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85">
                  <a:moveTo>
                    <a:pt x="0" y="0"/>
                  </a:moveTo>
                  <a:lnTo>
                    <a:pt x="0" y="0"/>
                  </a:lnTo>
                  <a:lnTo>
                    <a:pt x="87" y="0"/>
                  </a:lnTo>
                  <a:lnTo>
                    <a:pt x="87" y="0"/>
                  </a:lnTo>
                  <a:lnTo>
                    <a:pt x="87" y="984"/>
                  </a:lnTo>
                  <a:lnTo>
                    <a:pt x="87" y="984"/>
                  </a:lnTo>
                  <a:lnTo>
                    <a:pt x="0" y="984"/>
                  </a:lnTo>
                  <a:lnTo>
                    <a:pt x="0" y="984"/>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endParaRPr lang="en-US" sz="1836">
                <a:solidFill>
                  <a:srgbClr val="505050"/>
                </a:solidFill>
                <a:latin typeface="Segoe UI"/>
              </a:endParaRPr>
            </a:p>
          </p:txBody>
        </p:sp>
      </p:grpSp>
      <p:grpSp>
        <p:nvGrpSpPr>
          <p:cNvPr id="248" name="Group 247"/>
          <p:cNvGrpSpPr/>
          <p:nvPr/>
        </p:nvGrpSpPr>
        <p:grpSpPr>
          <a:xfrm>
            <a:off x="3056226" y="5763129"/>
            <a:ext cx="441799" cy="333993"/>
            <a:chOff x="2095500" y="20638"/>
            <a:chExt cx="3116263" cy="2355850"/>
          </a:xfrm>
          <a:noFill/>
        </p:grpSpPr>
        <p:sp>
          <p:nvSpPr>
            <p:cNvPr id="249" name="Freeform 65"/>
            <p:cNvSpPr>
              <a:spLocks noChangeArrowheads="1"/>
            </p:cNvSpPr>
            <p:nvPr/>
          </p:nvSpPr>
          <p:spPr bwMode="auto">
            <a:xfrm>
              <a:off x="2095500" y="20638"/>
              <a:ext cx="3116263" cy="2355850"/>
            </a:xfrm>
            <a:custGeom>
              <a:avLst/>
              <a:gdLst>
                <a:gd name="T0" fmla="*/ 8654 w 8655"/>
                <a:gd name="T1" fmla="*/ 5446 h 6543"/>
                <a:gd name="T2" fmla="*/ 8654 w 8655"/>
                <a:gd name="T3" fmla="*/ 0 h 6543"/>
                <a:gd name="T4" fmla="*/ 0 w 8655"/>
                <a:gd name="T5" fmla="*/ 0 h 6543"/>
                <a:gd name="T6" fmla="*/ 0 w 8655"/>
                <a:gd name="T7" fmla="*/ 5446 h 6543"/>
                <a:gd name="T8" fmla="*/ 4074 w 8655"/>
                <a:gd name="T9" fmla="*/ 5446 h 6543"/>
                <a:gd name="T10" fmla="*/ 4074 w 8655"/>
                <a:gd name="T11" fmla="*/ 5994 h 6543"/>
                <a:gd name="T12" fmla="*/ 2693 w 8655"/>
                <a:gd name="T13" fmla="*/ 5994 h 6543"/>
                <a:gd name="T14" fmla="*/ 2693 w 8655"/>
                <a:gd name="T15" fmla="*/ 6542 h 6543"/>
                <a:gd name="T16" fmla="*/ 5964 w 8655"/>
                <a:gd name="T17" fmla="*/ 6542 h 6543"/>
                <a:gd name="T18" fmla="*/ 5964 w 8655"/>
                <a:gd name="T19" fmla="*/ 5994 h 6543"/>
                <a:gd name="T20" fmla="*/ 4614 w 8655"/>
                <a:gd name="T21" fmla="*/ 5994 h 6543"/>
                <a:gd name="T22" fmla="*/ 4614 w 8655"/>
                <a:gd name="T23" fmla="*/ 5446 h 6543"/>
                <a:gd name="T24" fmla="*/ 8654 w 8655"/>
                <a:gd name="T25" fmla="*/ 5446 h 6543"/>
                <a:gd name="T26" fmla="*/ 548 w 8655"/>
                <a:gd name="T27" fmla="*/ 4899 h 6543"/>
                <a:gd name="T28" fmla="*/ 548 w 8655"/>
                <a:gd name="T29" fmla="*/ 548 h 6543"/>
                <a:gd name="T30" fmla="*/ 8107 w 8655"/>
                <a:gd name="T31" fmla="*/ 548 h 6543"/>
                <a:gd name="T32" fmla="*/ 8107 w 8655"/>
                <a:gd name="T33" fmla="*/ 4899 h 6543"/>
                <a:gd name="T34" fmla="*/ 548 w 8655"/>
                <a:gd name="T35" fmla="*/ 4899 h 6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655" h="6543">
                  <a:moveTo>
                    <a:pt x="8654" y="5446"/>
                  </a:moveTo>
                  <a:lnTo>
                    <a:pt x="8654" y="0"/>
                  </a:lnTo>
                  <a:lnTo>
                    <a:pt x="0" y="0"/>
                  </a:lnTo>
                  <a:lnTo>
                    <a:pt x="0" y="5446"/>
                  </a:lnTo>
                  <a:lnTo>
                    <a:pt x="4074" y="5446"/>
                  </a:lnTo>
                  <a:lnTo>
                    <a:pt x="4074" y="5994"/>
                  </a:lnTo>
                  <a:lnTo>
                    <a:pt x="2693" y="5994"/>
                  </a:lnTo>
                  <a:lnTo>
                    <a:pt x="2693" y="6542"/>
                  </a:lnTo>
                  <a:lnTo>
                    <a:pt x="5964" y="6542"/>
                  </a:lnTo>
                  <a:lnTo>
                    <a:pt x="5964" y="5994"/>
                  </a:lnTo>
                  <a:lnTo>
                    <a:pt x="4614" y="5994"/>
                  </a:lnTo>
                  <a:lnTo>
                    <a:pt x="4614" y="5446"/>
                  </a:lnTo>
                  <a:lnTo>
                    <a:pt x="8654" y="5446"/>
                  </a:lnTo>
                  <a:close/>
                  <a:moveTo>
                    <a:pt x="548" y="4899"/>
                  </a:moveTo>
                  <a:lnTo>
                    <a:pt x="548" y="548"/>
                  </a:lnTo>
                  <a:lnTo>
                    <a:pt x="8107" y="548"/>
                  </a:lnTo>
                  <a:lnTo>
                    <a:pt x="8107" y="4899"/>
                  </a:lnTo>
                  <a:lnTo>
                    <a:pt x="548" y="4899"/>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endParaRPr lang="en-US" sz="1836">
                <a:solidFill>
                  <a:srgbClr val="505050"/>
                </a:solidFill>
                <a:latin typeface="Segoe UI"/>
              </a:endParaRPr>
            </a:p>
          </p:txBody>
        </p:sp>
        <p:sp>
          <p:nvSpPr>
            <p:cNvPr id="250" name="Freeform 66"/>
            <p:cNvSpPr>
              <a:spLocks noChangeArrowheads="1"/>
            </p:cNvSpPr>
            <p:nvPr/>
          </p:nvSpPr>
          <p:spPr bwMode="auto">
            <a:xfrm>
              <a:off x="3127375" y="349250"/>
              <a:ext cx="1054100" cy="1249363"/>
            </a:xfrm>
            <a:custGeom>
              <a:avLst/>
              <a:gdLst>
                <a:gd name="T0" fmla="*/ 2898 w 2930"/>
                <a:gd name="T1" fmla="*/ 826 h 3470"/>
                <a:gd name="T2" fmla="*/ 2898 w 2930"/>
                <a:gd name="T3" fmla="*/ 826 h 3470"/>
                <a:gd name="T4" fmla="*/ 2890 w 2930"/>
                <a:gd name="T5" fmla="*/ 818 h 3470"/>
                <a:gd name="T6" fmla="*/ 1485 w 2930"/>
                <a:gd name="T7" fmla="*/ 8 h 3470"/>
                <a:gd name="T8" fmla="*/ 1485 w 2930"/>
                <a:gd name="T9" fmla="*/ 8 h 3470"/>
                <a:gd name="T10" fmla="*/ 1461 w 2930"/>
                <a:gd name="T11" fmla="*/ 0 h 3470"/>
                <a:gd name="T12" fmla="*/ 1437 w 2930"/>
                <a:gd name="T13" fmla="*/ 8 h 3470"/>
                <a:gd name="T14" fmla="*/ 32 w 2930"/>
                <a:gd name="T15" fmla="*/ 818 h 3470"/>
                <a:gd name="T16" fmla="*/ 32 w 2930"/>
                <a:gd name="T17" fmla="*/ 818 h 3470"/>
                <a:gd name="T18" fmla="*/ 23 w 2930"/>
                <a:gd name="T19" fmla="*/ 826 h 3470"/>
                <a:gd name="T20" fmla="*/ 23 w 2930"/>
                <a:gd name="T21" fmla="*/ 826 h 3470"/>
                <a:gd name="T22" fmla="*/ 0 w 2930"/>
                <a:gd name="T23" fmla="*/ 842 h 3470"/>
                <a:gd name="T24" fmla="*/ 0 w 2930"/>
                <a:gd name="T25" fmla="*/ 873 h 3470"/>
                <a:gd name="T26" fmla="*/ 0 w 2930"/>
                <a:gd name="T27" fmla="*/ 2597 h 3470"/>
                <a:gd name="T28" fmla="*/ 0 w 2930"/>
                <a:gd name="T29" fmla="*/ 2597 h 3470"/>
                <a:gd name="T30" fmla="*/ 0 w 2930"/>
                <a:gd name="T31" fmla="*/ 2620 h 3470"/>
                <a:gd name="T32" fmla="*/ 23 w 2930"/>
                <a:gd name="T33" fmla="*/ 2644 h 3470"/>
                <a:gd name="T34" fmla="*/ 1437 w 2930"/>
                <a:gd name="T35" fmla="*/ 3461 h 3470"/>
                <a:gd name="T36" fmla="*/ 1437 w 2930"/>
                <a:gd name="T37" fmla="*/ 3461 h 3470"/>
                <a:gd name="T38" fmla="*/ 1461 w 2930"/>
                <a:gd name="T39" fmla="*/ 3469 h 3470"/>
                <a:gd name="T40" fmla="*/ 1461 w 2930"/>
                <a:gd name="T41" fmla="*/ 3469 h 3470"/>
                <a:gd name="T42" fmla="*/ 1485 w 2930"/>
                <a:gd name="T43" fmla="*/ 3461 h 3470"/>
                <a:gd name="T44" fmla="*/ 2898 w 2930"/>
                <a:gd name="T45" fmla="*/ 2644 h 3470"/>
                <a:gd name="T46" fmla="*/ 2898 w 2930"/>
                <a:gd name="T47" fmla="*/ 2644 h 3470"/>
                <a:gd name="T48" fmla="*/ 2922 w 2930"/>
                <a:gd name="T49" fmla="*/ 2620 h 3470"/>
                <a:gd name="T50" fmla="*/ 2929 w 2930"/>
                <a:gd name="T51" fmla="*/ 2597 h 3470"/>
                <a:gd name="T52" fmla="*/ 2929 w 2930"/>
                <a:gd name="T53" fmla="*/ 865 h 3470"/>
                <a:gd name="T54" fmla="*/ 2929 w 2930"/>
                <a:gd name="T55" fmla="*/ 865 h 3470"/>
                <a:gd name="T56" fmla="*/ 2922 w 2930"/>
                <a:gd name="T57" fmla="*/ 842 h 3470"/>
                <a:gd name="T58" fmla="*/ 2898 w 2930"/>
                <a:gd name="T59" fmla="*/ 826 h 3470"/>
                <a:gd name="T60" fmla="*/ 2565 w 2930"/>
                <a:gd name="T61" fmla="*/ 985 h 3470"/>
                <a:gd name="T62" fmla="*/ 1461 w 2930"/>
                <a:gd name="T63" fmla="*/ 1627 h 3470"/>
                <a:gd name="T64" fmla="*/ 357 w 2930"/>
                <a:gd name="T65" fmla="*/ 985 h 3470"/>
                <a:gd name="T66" fmla="*/ 1461 w 2930"/>
                <a:gd name="T67" fmla="*/ 350 h 3470"/>
                <a:gd name="T68" fmla="*/ 2565 w 2930"/>
                <a:gd name="T69" fmla="*/ 985 h 3470"/>
                <a:gd name="T70" fmla="*/ 2620 w 2930"/>
                <a:gd name="T71" fmla="*/ 1310 h 3470"/>
                <a:gd name="T72" fmla="*/ 2620 w 2930"/>
                <a:gd name="T73" fmla="*/ 2445 h 3470"/>
                <a:gd name="T74" fmla="*/ 1620 w 2930"/>
                <a:gd name="T75" fmla="*/ 3033 h 3470"/>
                <a:gd name="T76" fmla="*/ 1620 w 2930"/>
                <a:gd name="T77" fmla="*/ 1889 h 3470"/>
                <a:gd name="T78" fmla="*/ 2620 w 2930"/>
                <a:gd name="T79" fmla="*/ 1310 h 3470"/>
                <a:gd name="T80" fmla="*/ 1309 w 2930"/>
                <a:gd name="T81" fmla="*/ 1889 h 3470"/>
                <a:gd name="T82" fmla="*/ 1309 w 2930"/>
                <a:gd name="T83" fmla="*/ 3033 h 3470"/>
                <a:gd name="T84" fmla="*/ 302 w 2930"/>
                <a:gd name="T85" fmla="*/ 2445 h 3470"/>
                <a:gd name="T86" fmla="*/ 302 w 2930"/>
                <a:gd name="T87" fmla="*/ 1310 h 3470"/>
                <a:gd name="T88" fmla="*/ 1309 w 2930"/>
                <a:gd name="T89" fmla="*/ 1889 h 3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930" h="3470">
                  <a:moveTo>
                    <a:pt x="2898" y="826"/>
                  </a:moveTo>
                  <a:lnTo>
                    <a:pt x="2898" y="826"/>
                  </a:lnTo>
                  <a:lnTo>
                    <a:pt x="2890" y="818"/>
                  </a:lnTo>
                  <a:lnTo>
                    <a:pt x="1485" y="8"/>
                  </a:lnTo>
                  <a:lnTo>
                    <a:pt x="1485" y="8"/>
                  </a:lnTo>
                  <a:lnTo>
                    <a:pt x="1461" y="0"/>
                  </a:lnTo>
                  <a:lnTo>
                    <a:pt x="1437" y="8"/>
                  </a:lnTo>
                  <a:lnTo>
                    <a:pt x="32" y="818"/>
                  </a:lnTo>
                  <a:lnTo>
                    <a:pt x="32" y="818"/>
                  </a:lnTo>
                  <a:lnTo>
                    <a:pt x="23" y="826"/>
                  </a:lnTo>
                  <a:lnTo>
                    <a:pt x="23" y="826"/>
                  </a:lnTo>
                  <a:lnTo>
                    <a:pt x="0" y="842"/>
                  </a:lnTo>
                  <a:lnTo>
                    <a:pt x="0" y="873"/>
                  </a:lnTo>
                  <a:lnTo>
                    <a:pt x="0" y="2597"/>
                  </a:lnTo>
                  <a:lnTo>
                    <a:pt x="0" y="2597"/>
                  </a:lnTo>
                  <a:lnTo>
                    <a:pt x="0" y="2620"/>
                  </a:lnTo>
                  <a:lnTo>
                    <a:pt x="23" y="2644"/>
                  </a:lnTo>
                  <a:lnTo>
                    <a:pt x="1437" y="3461"/>
                  </a:lnTo>
                  <a:lnTo>
                    <a:pt x="1437" y="3461"/>
                  </a:lnTo>
                  <a:lnTo>
                    <a:pt x="1461" y="3469"/>
                  </a:lnTo>
                  <a:lnTo>
                    <a:pt x="1461" y="3469"/>
                  </a:lnTo>
                  <a:lnTo>
                    <a:pt x="1485" y="3461"/>
                  </a:lnTo>
                  <a:lnTo>
                    <a:pt x="2898" y="2644"/>
                  </a:lnTo>
                  <a:lnTo>
                    <a:pt x="2898" y="2644"/>
                  </a:lnTo>
                  <a:lnTo>
                    <a:pt x="2922" y="2620"/>
                  </a:lnTo>
                  <a:lnTo>
                    <a:pt x="2929" y="2597"/>
                  </a:lnTo>
                  <a:lnTo>
                    <a:pt x="2929" y="865"/>
                  </a:lnTo>
                  <a:lnTo>
                    <a:pt x="2929" y="865"/>
                  </a:lnTo>
                  <a:lnTo>
                    <a:pt x="2922" y="842"/>
                  </a:lnTo>
                  <a:lnTo>
                    <a:pt x="2898" y="826"/>
                  </a:lnTo>
                  <a:close/>
                  <a:moveTo>
                    <a:pt x="2565" y="985"/>
                  </a:moveTo>
                  <a:lnTo>
                    <a:pt x="1461" y="1627"/>
                  </a:lnTo>
                  <a:lnTo>
                    <a:pt x="357" y="985"/>
                  </a:lnTo>
                  <a:lnTo>
                    <a:pt x="1461" y="350"/>
                  </a:lnTo>
                  <a:lnTo>
                    <a:pt x="2565" y="985"/>
                  </a:lnTo>
                  <a:close/>
                  <a:moveTo>
                    <a:pt x="2620" y="1310"/>
                  </a:moveTo>
                  <a:lnTo>
                    <a:pt x="2620" y="2445"/>
                  </a:lnTo>
                  <a:lnTo>
                    <a:pt x="1620" y="3033"/>
                  </a:lnTo>
                  <a:lnTo>
                    <a:pt x="1620" y="1889"/>
                  </a:lnTo>
                  <a:lnTo>
                    <a:pt x="2620" y="1310"/>
                  </a:lnTo>
                  <a:close/>
                  <a:moveTo>
                    <a:pt x="1309" y="1889"/>
                  </a:moveTo>
                  <a:lnTo>
                    <a:pt x="1309" y="3033"/>
                  </a:lnTo>
                  <a:lnTo>
                    <a:pt x="302" y="2445"/>
                  </a:lnTo>
                  <a:lnTo>
                    <a:pt x="302" y="1310"/>
                  </a:lnTo>
                  <a:lnTo>
                    <a:pt x="1309" y="1889"/>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endParaRPr lang="en-US" sz="1836">
                <a:solidFill>
                  <a:srgbClr val="505050"/>
                </a:solidFill>
                <a:latin typeface="Segoe UI"/>
              </a:endParaRPr>
            </a:p>
          </p:txBody>
        </p:sp>
      </p:grpSp>
      <p:sp>
        <p:nvSpPr>
          <p:cNvPr id="116" name="Rectangle 115">
            <a:extLst>
              <a:ext uri="{FF2B5EF4-FFF2-40B4-BE49-F238E27FC236}">
                <a16:creationId xmlns:a16="http://schemas.microsoft.com/office/drawing/2014/main" id="{D0A32857-E4F2-40CC-BB62-8FE3568EB6F0}"/>
              </a:ext>
            </a:extLst>
          </p:cNvPr>
          <p:cNvSpPr/>
          <p:nvPr/>
        </p:nvSpPr>
        <p:spPr>
          <a:xfrm>
            <a:off x="557708" y="5859328"/>
            <a:ext cx="924053" cy="345163"/>
          </a:xfrm>
          <a:prstGeom prst="rect">
            <a:avLst/>
          </a:prstGeom>
        </p:spPr>
        <p:txBody>
          <a:bodyPr wrap="none">
            <a:spAutoFit/>
          </a:bodyPr>
          <a:lstStyle/>
          <a:p>
            <a:pPr algn="ctr" defTabSz="932509">
              <a:defRPr/>
            </a:pPr>
            <a:r>
              <a:rPr lang="en-US" sz="1599" kern="0" spc="50">
                <a:solidFill>
                  <a:srgbClr val="353535">
                    <a:lumMod val="40000"/>
                    <a:lumOff val="60000"/>
                  </a:srgbClr>
                </a:solidFill>
                <a:latin typeface="Segoe UI" panose="020B0502040204020203" pitchFamily="34" charset="0"/>
                <a:cs typeface="Segoe UI" panose="020B0502040204020203" pitchFamily="34" charset="0"/>
              </a:rPr>
              <a:t>Trusted</a:t>
            </a:r>
          </a:p>
        </p:txBody>
      </p:sp>
      <p:sp>
        <p:nvSpPr>
          <p:cNvPr id="133" name="Rectangle 132">
            <a:extLst>
              <a:ext uri="{FF2B5EF4-FFF2-40B4-BE49-F238E27FC236}">
                <a16:creationId xmlns:a16="http://schemas.microsoft.com/office/drawing/2014/main" id="{587D7066-8B06-48F6-9D9D-CE8DB483B2C3}"/>
              </a:ext>
            </a:extLst>
          </p:cNvPr>
          <p:cNvSpPr/>
          <p:nvPr/>
        </p:nvSpPr>
        <p:spPr>
          <a:xfrm>
            <a:off x="202901" y="4511982"/>
            <a:ext cx="1654861" cy="470856"/>
          </a:xfrm>
          <a:prstGeom prst="rect">
            <a:avLst/>
          </a:prstGeom>
        </p:spPr>
        <p:txBody>
          <a:bodyPr wrap="none">
            <a:spAutoFit/>
          </a:bodyPr>
          <a:lstStyle/>
          <a:p>
            <a:pPr algn="ctr" defTabSz="932509">
              <a:defRPr/>
            </a:pPr>
            <a:r>
              <a:rPr lang="en-US" sz="2400" kern="0" spc="50">
                <a:solidFill>
                  <a:srgbClr val="0078D7"/>
                </a:solidFill>
                <a:latin typeface="Segoe UI" panose="020B0502040204020203" pitchFamily="34" charset="0"/>
                <a:cs typeface="Segoe UI" panose="020B0502040204020203" pitchFamily="34" charset="0"/>
              </a:rPr>
              <a:t>Intelligent</a:t>
            </a:r>
          </a:p>
        </p:txBody>
      </p:sp>
      <p:sp>
        <p:nvSpPr>
          <p:cNvPr id="135" name="Rectangle 134">
            <a:extLst>
              <a:ext uri="{FF2B5EF4-FFF2-40B4-BE49-F238E27FC236}">
                <a16:creationId xmlns:a16="http://schemas.microsoft.com/office/drawing/2014/main" id="{E01FCFB5-BFC8-40DA-8851-C75F6FE1147A}"/>
              </a:ext>
            </a:extLst>
          </p:cNvPr>
          <p:cNvSpPr/>
          <p:nvPr/>
        </p:nvSpPr>
        <p:spPr>
          <a:xfrm>
            <a:off x="607542" y="3164637"/>
            <a:ext cx="845579" cy="345163"/>
          </a:xfrm>
          <a:prstGeom prst="rect">
            <a:avLst/>
          </a:prstGeom>
        </p:spPr>
        <p:txBody>
          <a:bodyPr wrap="none">
            <a:spAutoFit/>
          </a:bodyPr>
          <a:lstStyle/>
          <a:p>
            <a:pPr algn="ctr" defTabSz="932509">
              <a:defRPr/>
            </a:pPr>
            <a:r>
              <a:rPr lang="en-US" sz="1599" kern="0" spc="50">
                <a:solidFill>
                  <a:srgbClr val="353535">
                    <a:lumMod val="40000"/>
                    <a:lumOff val="60000"/>
                  </a:srgbClr>
                </a:solidFill>
                <a:latin typeface="Segoe UI" panose="020B0502040204020203" pitchFamily="34" charset="0"/>
                <a:cs typeface="Segoe UI" panose="020B0502040204020203" pitchFamily="34" charset="0"/>
              </a:rPr>
              <a:t>Hybrid</a:t>
            </a:r>
          </a:p>
        </p:txBody>
      </p:sp>
      <p:sp>
        <p:nvSpPr>
          <p:cNvPr id="143" name="Rectangle 142">
            <a:extLst>
              <a:ext uri="{FF2B5EF4-FFF2-40B4-BE49-F238E27FC236}">
                <a16:creationId xmlns:a16="http://schemas.microsoft.com/office/drawing/2014/main" id="{6ACC106D-0B3A-451A-97C3-CBECB9DA5404}"/>
              </a:ext>
            </a:extLst>
          </p:cNvPr>
          <p:cNvSpPr/>
          <p:nvPr/>
        </p:nvSpPr>
        <p:spPr>
          <a:xfrm>
            <a:off x="413806" y="1826914"/>
            <a:ext cx="1233053" cy="345163"/>
          </a:xfrm>
          <a:prstGeom prst="rect">
            <a:avLst/>
          </a:prstGeom>
        </p:spPr>
        <p:txBody>
          <a:bodyPr wrap="none">
            <a:spAutoFit/>
          </a:bodyPr>
          <a:lstStyle/>
          <a:p>
            <a:pPr algn="ctr" defTabSz="932509">
              <a:defRPr/>
            </a:pPr>
            <a:r>
              <a:rPr lang="en-US" sz="1599" kern="0" spc="50">
                <a:solidFill>
                  <a:srgbClr val="353535">
                    <a:lumMod val="40000"/>
                    <a:lumOff val="60000"/>
                  </a:srgbClr>
                </a:solidFill>
                <a:latin typeface="Segoe UI" panose="020B0502040204020203" pitchFamily="34" charset="0"/>
                <a:cs typeface="Segoe UI" panose="020B0502040204020203" pitchFamily="34" charset="0"/>
              </a:rPr>
              <a:t>Productive</a:t>
            </a:r>
          </a:p>
        </p:txBody>
      </p:sp>
      <p:sp>
        <p:nvSpPr>
          <p:cNvPr id="175" name="Freeform 174"/>
          <p:cNvSpPr>
            <a:spLocks noChangeArrowheads="1"/>
          </p:cNvSpPr>
          <p:nvPr/>
        </p:nvSpPr>
        <p:spPr bwMode="auto">
          <a:xfrm>
            <a:off x="784778" y="5192874"/>
            <a:ext cx="480655" cy="475606"/>
          </a:xfrm>
          <a:custGeom>
            <a:avLst/>
            <a:gdLst>
              <a:gd name="T0" fmla="*/ 3212 w 13440"/>
              <a:gd name="T1" fmla="*/ 3671 h 13299"/>
              <a:gd name="T2" fmla="*/ 3433 w 13440"/>
              <a:gd name="T3" fmla="*/ 3583 h 13299"/>
              <a:gd name="T4" fmla="*/ 3600 w 13440"/>
              <a:gd name="T5" fmla="*/ 3415 h 13299"/>
              <a:gd name="T6" fmla="*/ 3689 w 13440"/>
              <a:gd name="T7" fmla="*/ 3194 h 13299"/>
              <a:gd name="T8" fmla="*/ 3697 w 13440"/>
              <a:gd name="T9" fmla="*/ 3009 h 13299"/>
              <a:gd name="T10" fmla="*/ 3627 w 13440"/>
              <a:gd name="T11" fmla="*/ 2762 h 13299"/>
              <a:gd name="T12" fmla="*/ 3477 w 13440"/>
              <a:gd name="T13" fmla="*/ 2577 h 13299"/>
              <a:gd name="T14" fmla="*/ 3274 w 13440"/>
              <a:gd name="T15" fmla="*/ 2462 h 13299"/>
              <a:gd name="T16" fmla="*/ 3088 w 13440"/>
              <a:gd name="T17" fmla="*/ 2427 h 13299"/>
              <a:gd name="T18" fmla="*/ 2833 w 13440"/>
              <a:gd name="T19" fmla="*/ 2480 h 13299"/>
              <a:gd name="T20" fmla="*/ 2630 w 13440"/>
              <a:gd name="T21" fmla="*/ 2621 h 13299"/>
              <a:gd name="T22" fmla="*/ 2488 w 13440"/>
              <a:gd name="T23" fmla="*/ 2824 h 13299"/>
              <a:gd name="T24" fmla="*/ 2444 w 13440"/>
              <a:gd name="T25" fmla="*/ 3080 h 13299"/>
              <a:gd name="T26" fmla="*/ 2471 w 13440"/>
              <a:gd name="T27" fmla="*/ 3256 h 13299"/>
              <a:gd name="T28" fmla="*/ 2585 w 13440"/>
              <a:gd name="T29" fmla="*/ 3459 h 13299"/>
              <a:gd name="T30" fmla="*/ 2780 w 13440"/>
              <a:gd name="T31" fmla="*/ 3609 h 13299"/>
              <a:gd name="T32" fmla="*/ 3027 w 13440"/>
              <a:gd name="T33" fmla="*/ 3680 h 13299"/>
              <a:gd name="T34" fmla="*/ 6988 w 13440"/>
              <a:gd name="T35" fmla="*/ 8127 h 13299"/>
              <a:gd name="T36" fmla="*/ 6380 w 13440"/>
              <a:gd name="T37" fmla="*/ 8480 h 13299"/>
              <a:gd name="T38" fmla="*/ 5718 w 13440"/>
              <a:gd name="T39" fmla="*/ 8736 h 13299"/>
              <a:gd name="T40" fmla="*/ 5004 w 13440"/>
              <a:gd name="T41" fmla="*/ 8886 h 13299"/>
              <a:gd name="T42" fmla="*/ 4439 w 13440"/>
              <a:gd name="T43" fmla="*/ 8921 h 13299"/>
              <a:gd name="T44" fmla="*/ 3547 w 13440"/>
              <a:gd name="T45" fmla="*/ 8824 h 13299"/>
              <a:gd name="T46" fmla="*/ 2709 w 13440"/>
              <a:gd name="T47" fmla="*/ 8568 h 13299"/>
              <a:gd name="T48" fmla="*/ 1959 w 13440"/>
              <a:gd name="T49" fmla="*/ 8153 h 13299"/>
              <a:gd name="T50" fmla="*/ 1297 w 13440"/>
              <a:gd name="T51" fmla="*/ 7615 h 13299"/>
              <a:gd name="T52" fmla="*/ 759 w 13440"/>
              <a:gd name="T53" fmla="*/ 6953 h 13299"/>
              <a:gd name="T54" fmla="*/ 344 w 13440"/>
              <a:gd name="T55" fmla="*/ 6195 h 13299"/>
              <a:gd name="T56" fmla="*/ 88 w 13440"/>
              <a:gd name="T57" fmla="*/ 5357 h 13299"/>
              <a:gd name="T58" fmla="*/ 0 w 13440"/>
              <a:gd name="T59" fmla="*/ 4456 h 13299"/>
              <a:gd name="T60" fmla="*/ 44 w 13440"/>
              <a:gd name="T61" fmla="*/ 3777 h 13299"/>
              <a:gd name="T62" fmla="*/ 264 w 13440"/>
              <a:gd name="T63" fmla="*/ 2921 h 13299"/>
              <a:gd name="T64" fmla="*/ 644 w 13440"/>
              <a:gd name="T65" fmla="*/ 2135 h 13299"/>
              <a:gd name="T66" fmla="*/ 1156 w 13440"/>
              <a:gd name="T67" fmla="*/ 1456 h 13299"/>
              <a:gd name="T68" fmla="*/ 1782 w 13440"/>
              <a:gd name="T69" fmla="*/ 882 h 13299"/>
              <a:gd name="T70" fmla="*/ 2515 w 13440"/>
              <a:gd name="T71" fmla="*/ 432 h 13299"/>
              <a:gd name="T72" fmla="*/ 3327 w 13440"/>
              <a:gd name="T73" fmla="*/ 132 h 13299"/>
              <a:gd name="T74" fmla="*/ 4209 w 13440"/>
              <a:gd name="T75" fmla="*/ 0 h 13299"/>
              <a:gd name="T76" fmla="*/ 4898 w 13440"/>
              <a:gd name="T77" fmla="*/ 17 h 13299"/>
              <a:gd name="T78" fmla="*/ 5771 w 13440"/>
              <a:gd name="T79" fmla="*/ 194 h 13299"/>
              <a:gd name="T80" fmla="*/ 6574 w 13440"/>
              <a:gd name="T81" fmla="*/ 529 h 13299"/>
              <a:gd name="T82" fmla="*/ 7288 w 13440"/>
              <a:gd name="T83" fmla="*/ 1015 h 13299"/>
              <a:gd name="T84" fmla="*/ 7897 w 13440"/>
              <a:gd name="T85" fmla="*/ 1615 h 13299"/>
              <a:gd name="T86" fmla="*/ 8383 w 13440"/>
              <a:gd name="T87" fmla="*/ 2329 h 13299"/>
              <a:gd name="T88" fmla="*/ 8718 w 13440"/>
              <a:gd name="T89" fmla="*/ 3124 h 13299"/>
              <a:gd name="T90" fmla="*/ 8894 w 13440"/>
              <a:gd name="T91" fmla="*/ 3997 h 13299"/>
              <a:gd name="T92" fmla="*/ 8912 w 13440"/>
              <a:gd name="T93" fmla="*/ 4642 h 13299"/>
              <a:gd name="T94" fmla="*/ 8833 w 13440"/>
              <a:gd name="T95" fmla="*/ 5321 h 13299"/>
              <a:gd name="T96" fmla="*/ 13439 w 13440"/>
              <a:gd name="T97" fmla="*/ 10456 h 13299"/>
              <a:gd name="T98" fmla="*/ 10748 w 13440"/>
              <a:gd name="T99" fmla="*/ 13298 h 13299"/>
              <a:gd name="T100" fmla="*/ 9000 w 13440"/>
              <a:gd name="T101" fmla="*/ 11471 h 13299"/>
              <a:gd name="T102" fmla="*/ 7129 w 13440"/>
              <a:gd name="T103" fmla="*/ 9689 h 13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440" h="13299">
                <a:moveTo>
                  <a:pt x="3088" y="3689"/>
                </a:moveTo>
                <a:lnTo>
                  <a:pt x="3088" y="3689"/>
                </a:lnTo>
                <a:lnTo>
                  <a:pt x="3150" y="3680"/>
                </a:lnTo>
                <a:lnTo>
                  <a:pt x="3212" y="3671"/>
                </a:lnTo>
                <a:lnTo>
                  <a:pt x="3274" y="3662"/>
                </a:lnTo>
                <a:lnTo>
                  <a:pt x="3327" y="3636"/>
                </a:lnTo>
                <a:lnTo>
                  <a:pt x="3380" y="3609"/>
                </a:lnTo>
                <a:lnTo>
                  <a:pt x="3433" y="3583"/>
                </a:lnTo>
                <a:lnTo>
                  <a:pt x="3477" y="3547"/>
                </a:lnTo>
                <a:lnTo>
                  <a:pt x="3521" y="3503"/>
                </a:lnTo>
                <a:lnTo>
                  <a:pt x="3556" y="3459"/>
                </a:lnTo>
                <a:lnTo>
                  <a:pt x="3600" y="3415"/>
                </a:lnTo>
                <a:lnTo>
                  <a:pt x="3627" y="3362"/>
                </a:lnTo>
                <a:lnTo>
                  <a:pt x="3653" y="3309"/>
                </a:lnTo>
                <a:lnTo>
                  <a:pt x="3671" y="3256"/>
                </a:lnTo>
                <a:lnTo>
                  <a:pt x="3689" y="3194"/>
                </a:lnTo>
                <a:lnTo>
                  <a:pt x="3697" y="3141"/>
                </a:lnTo>
                <a:lnTo>
                  <a:pt x="3706" y="3080"/>
                </a:lnTo>
                <a:lnTo>
                  <a:pt x="3706" y="3080"/>
                </a:lnTo>
                <a:lnTo>
                  <a:pt x="3697" y="3009"/>
                </a:lnTo>
                <a:lnTo>
                  <a:pt x="3689" y="2947"/>
                </a:lnTo>
                <a:lnTo>
                  <a:pt x="3671" y="2885"/>
                </a:lnTo>
                <a:lnTo>
                  <a:pt x="3653" y="2824"/>
                </a:lnTo>
                <a:lnTo>
                  <a:pt x="3627" y="2762"/>
                </a:lnTo>
                <a:lnTo>
                  <a:pt x="3600" y="2709"/>
                </a:lnTo>
                <a:lnTo>
                  <a:pt x="3556" y="2665"/>
                </a:lnTo>
                <a:lnTo>
                  <a:pt x="3521" y="2621"/>
                </a:lnTo>
                <a:lnTo>
                  <a:pt x="3477" y="2577"/>
                </a:lnTo>
                <a:lnTo>
                  <a:pt x="3433" y="2541"/>
                </a:lnTo>
                <a:lnTo>
                  <a:pt x="3380" y="2506"/>
                </a:lnTo>
                <a:lnTo>
                  <a:pt x="3327" y="2480"/>
                </a:lnTo>
                <a:lnTo>
                  <a:pt x="3274" y="2462"/>
                </a:lnTo>
                <a:lnTo>
                  <a:pt x="3212" y="2444"/>
                </a:lnTo>
                <a:lnTo>
                  <a:pt x="3150" y="2435"/>
                </a:lnTo>
                <a:lnTo>
                  <a:pt x="3088" y="2427"/>
                </a:lnTo>
                <a:lnTo>
                  <a:pt x="3088" y="2427"/>
                </a:lnTo>
                <a:lnTo>
                  <a:pt x="3027" y="2435"/>
                </a:lnTo>
                <a:lnTo>
                  <a:pt x="2956" y="2444"/>
                </a:lnTo>
                <a:lnTo>
                  <a:pt x="2894" y="2462"/>
                </a:lnTo>
                <a:lnTo>
                  <a:pt x="2833" y="2480"/>
                </a:lnTo>
                <a:lnTo>
                  <a:pt x="2780" y="2506"/>
                </a:lnTo>
                <a:lnTo>
                  <a:pt x="2727" y="2541"/>
                </a:lnTo>
                <a:lnTo>
                  <a:pt x="2674" y="2577"/>
                </a:lnTo>
                <a:lnTo>
                  <a:pt x="2630" y="2621"/>
                </a:lnTo>
                <a:lnTo>
                  <a:pt x="2585" y="2665"/>
                </a:lnTo>
                <a:lnTo>
                  <a:pt x="2550" y="2709"/>
                </a:lnTo>
                <a:lnTo>
                  <a:pt x="2515" y="2762"/>
                </a:lnTo>
                <a:lnTo>
                  <a:pt x="2488" y="2824"/>
                </a:lnTo>
                <a:lnTo>
                  <a:pt x="2471" y="2885"/>
                </a:lnTo>
                <a:lnTo>
                  <a:pt x="2453" y="2947"/>
                </a:lnTo>
                <a:lnTo>
                  <a:pt x="2444" y="3009"/>
                </a:lnTo>
                <a:lnTo>
                  <a:pt x="2444" y="3080"/>
                </a:lnTo>
                <a:lnTo>
                  <a:pt x="2444" y="3080"/>
                </a:lnTo>
                <a:lnTo>
                  <a:pt x="2444" y="3141"/>
                </a:lnTo>
                <a:lnTo>
                  <a:pt x="2453" y="3194"/>
                </a:lnTo>
                <a:lnTo>
                  <a:pt x="2471" y="3256"/>
                </a:lnTo>
                <a:lnTo>
                  <a:pt x="2488" y="3309"/>
                </a:lnTo>
                <a:lnTo>
                  <a:pt x="2515" y="3362"/>
                </a:lnTo>
                <a:lnTo>
                  <a:pt x="2550" y="3415"/>
                </a:lnTo>
                <a:lnTo>
                  <a:pt x="2585" y="3459"/>
                </a:lnTo>
                <a:lnTo>
                  <a:pt x="2630" y="3503"/>
                </a:lnTo>
                <a:lnTo>
                  <a:pt x="2674" y="3547"/>
                </a:lnTo>
                <a:lnTo>
                  <a:pt x="2727" y="3583"/>
                </a:lnTo>
                <a:lnTo>
                  <a:pt x="2780" y="3609"/>
                </a:lnTo>
                <a:lnTo>
                  <a:pt x="2833" y="3636"/>
                </a:lnTo>
                <a:lnTo>
                  <a:pt x="2894" y="3662"/>
                </a:lnTo>
                <a:lnTo>
                  <a:pt x="2956" y="3671"/>
                </a:lnTo>
                <a:lnTo>
                  <a:pt x="3027" y="3680"/>
                </a:lnTo>
                <a:lnTo>
                  <a:pt x="3088" y="3689"/>
                </a:lnTo>
                <a:close/>
                <a:moveTo>
                  <a:pt x="7129" y="8021"/>
                </a:moveTo>
                <a:lnTo>
                  <a:pt x="7129" y="8021"/>
                </a:lnTo>
                <a:lnTo>
                  <a:pt x="6988" y="8127"/>
                </a:lnTo>
                <a:lnTo>
                  <a:pt x="6838" y="8224"/>
                </a:lnTo>
                <a:lnTo>
                  <a:pt x="6689" y="8321"/>
                </a:lnTo>
                <a:lnTo>
                  <a:pt x="6539" y="8400"/>
                </a:lnTo>
                <a:lnTo>
                  <a:pt x="6380" y="8480"/>
                </a:lnTo>
                <a:lnTo>
                  <a:pt x="6221" y="8559"/>
                </a:lnTo>
                <a:lnTo>
                  <a:pt x="6054" y="8621"/>
                </a:lnTo>
                <a:lnTo>
                  <a:pt x="5886" y="8683"/>
                </a:lnTo>
                <a:lnTo>
                  <a:pt x="5718" y="8736"/>
                </a:lnTo>
                <a:lnTo>
                  <a:pt x="5542" y="8789"/>
                </a:lnTo>
                <a:lnTo>
                  <a:pt x="5365" y="8824"/>
                </a:lnTo>
                <a:lnTo>
                  <a:pt x="5180" y="8859"/>
                </a:lnTo>
                <a:lnTo>
                  <a:pt x="5004" y="8886"/>
                </a:lnTo>
                <a:lnTo>
                  <a:pt x="4818" y="8903"/>
                </a:lnTo>
                <a:lnTo>
                  <a:pt x="4624" y="8912"/>
                </a:lnTo>
                <a:lnTo>
                  <a:pt x="4439" y="8921"/>
                </a:lnTo>
                <a:lnTo>
                  <a:pt x="4439" y="8921"/>
                </a:lnTo>
                <a:lnTo>
                  <a:pt x="4209" y="8912"/>
                </a:lnTo>
                <a:lnTo>
                  <a:pt x="3989" y="8894"/>
                </a:lnTo>
                <a:lnTo>
                  <a:pt x="3759" y="8868"/>
                </a:lnTo>
                <a:lnTo>
                  <a:pt x="3547" y="8824"/>
                </a:lnTo>
                <a:lnTo>
                  <a:pt x="3327" y="8780"/>
                </a:lnTo>
                <a:lnTo>
                  <a:pt x="3124" y="8718"/>
                </a:lnTo>
                <a:lnTo>
                  <a:pt x="2912" y="8647"/>
                </a:lnTo>
                <a:lnTo>
                  <a:pt x="2709" y="8568"/>
                </a:lnTo>
                <a:lnTo>
                  <a:pt x="2515" y="8480"/>
                </a:lnTo>
                <a:lnTo>
                  <a:pt x="2321" y="8383"/>
                </a:lnTo>
                <a:lnTo>
                  <a:pt x="2135" y="8277"/>
                </a:lnTo>
                <a:lnTo>
                  <a:pt x="1959" y="8153"/>
                </a:lnTo>
                <a:lnTo>
                  <a:pt x="1782" y="8030"/>
                </a:lnTo>
                <a:lnTo>
                  <a:pt x="1615" y="7897"/>
                </a:lnTo>
                <a:lnTo>
                  <a:pt x="1456" y="7765"/>
                </a:lnTo>
                <a:lnTo>
                  <a:pt x="1297" y="7615"/>
                </a:lnTo>
                <a:lnTo>
                  <a:pt x="1156" y="7456"/>
                </a:lnTo>
                <a:lnTo>
                  <a:pt x="1015" y="7297"/>
                </a:lnTo>
                <a:lnTo>
                  <a:pt x="882" y="7129"/>
                </a:lnTo>
                <a:lnTo>
                  <a:pt x="759" y="6953"/>
                </a:lnTo>
                <a:lnTo>
                  <a:pt x="644" y="6776"/>
                </a:lnTo>
                <a:lnTo>
                  <a:pt x="529" y="6583"/>
                </a:lnTo>
                <a:lnTo>
                  <a:pt x="432" y="6398"/>
                </a:lnTo>
                <a:lnTo>
                  <a:pt x="344" y="6195"/>
                </a:lnTo>
                <a:lnTo>
                  <a:pt x="264" y="5992"/>
                </a:lnTo>
                <a:lnTo>
                  <a:pt x="194" y="5789"/>
                </a:lnTo>
                <a:lnTo>
                  <a:pt x="132" y="5577"/>
                </a:lnTo>
                <a:lnTo>
                  <a:pt x="88" y="5357"/>
                </a:lnTo>
                <a:lnTo>
                  <a:pt x="44" y="5136"/>
                </a:lnTo>
                <a:lnTo>
                  <a:pt x="17" y="4915"/>
                </a:lnTo>
                <a:lnTo>
                  <a:pt x="0" y="4686"/>
                </a:lnTo>
                <a:lnTo>
                  <a:pt x="0" y="4456"/>
                </a:lnTo>
                <a:lnTo>
                  <a:pt x="0" y="4456"/>
                </a:lnTo>
                <a:lnTo>
                  <a:pt x="0" y="4227"/>
                </a:lnTo>
                <a:lnTo>
                  <a:pt x="17" y="3997"/>
                </a:lnTo>
                <a:lnTo>
                  <a:pt x="44" y="3777"/>
                </a:lnTo>
                <a:lnTo>
                  <a:pt x="88" y="3556"/>
                </a:lnTo>
                <a:lnTo>
                  <a:pt x="132" y="3336"/>
                </a:lnTo>
                <a:lnTo>
                  <a:pt x="194" y="3124"/>
                </a:lnTo>
                <a:lnTo>
                  <a:pt x="264" y="2921"/>
                </a:lnTo>
                <a:lnTo>
                  <a:pt x="344" y="2718"/>
                </a:lnTo>
                <a:lnTo>
                  <a:pt x="432" y="2515"/>
                </a:lnTo>
                <a:lnTo>
                  <a:pt x="529" y="2329"/>
                </a:lnTo>
                <a:lnTo>
                  <a:pt x="644" y="2135"/>
                </a:lnTo>
                <a:lnTo>
                  <a:pt x="759" y="1959"/>
                </a:lnTo>
                <a:lnTo>
                  <a:pt x="882" y="1782"/>
                </a:lnTo>
                <a:lnTo>
                  <a:pt x="1015" y="1615"/>
                </a:lnTo>
                <a:lnTo>
                  <a:pt x="1156" y="1456"/>
                </a:lnTo>
                <a:lnTo>
                  <a:pt x="1297" y="1297"/>
                </a:lnTo>
                <a:lnTo>
                  <a:pt x="1456" y="1147"/>
                </a:lnTo>
                <a:lnTo>
                  <a:pt x="1615" y="1015"/>
                </a:lnTo>
                <a:lnTo>
                  <a:pt x="1782" y="882"/>
                </a:lnTo>
                <a:lnTo>
                  <a:pt x="1959" y="759"/>
                </a:lnTo>
                <a:lnTo>
                  <a:pt x="2135" y="635"/>
                </a:lnTo>
                <a:lnTo>
                  <a:pt x="2321" y="529"/>
                </a:lnTo>
                <a:lnTo>
                  <a:pt x="2515" y="432"/>
                </a:lnTo>
                <a:lnTo>
                  <a:pt x="2709" y="344"/>
                </a:lnTo>
                <a:lnTo>
                  <a:pt x="2912" y="264"/>
                </a:lnTo>
                <a:lnTo>
                  <a:pt x="3124" y="194"/>
                </a:lnTo>
                <a:lnTo>
                  <a:pt x="3327" y="132"/>
                </a:lnTo>
                <a:lnTo>
                  <a:pt x="3547" y="88"/>
                </a:lnTo>
                <a:lnTo>
                  <a:pt x="3759" y="44"/>
                </a:lnTo>
                <a:lnTo>
                  <a:pt x="3989" y="17"/>
                </a:lnTo>
                <a:lnTo>
                  <a:pt x="4209" y="0"/>
                </a:lnTo>
                <a:lnTo>
                  <a:pt x="4439" y="0"/>
                </a:lnTo>
                <a:lnTo>
                  <a:pt x="4439" y="0"/>
                </a:lnTo>
                <a:lnTo>
                  <a:pt x="4668" y="0"/>
                </a:lnTo>
                <a:lnTo>
                  <a:pt x="4898" y="17"/>
                </a:lnTo>
                <a:lnTo>
                  <a:pt x="5118" y="44"/>
                </a:lnTo>
                <a:lnTo>
                  <a:pt x="5348" y="88"/>
                </a:lnTo>
                <a:lnTo>
                  <a:pt x="5559" y="132"/>
                </a:lnTo>
                <a:lnTo>
                  <a:pt x="5771" y="194"/>
                </a:lnTo>
                <a:lnTo>
                  <a:pt x="5983" y="264"/>
                </a:lnTo>
                <a:lnTo>
                  <a:pt x="6186" y="344"/>
                </a:lnTo>
                <a:lnTo>
                  <a:pt x="6389" y="432"/>
                </a:lnTo>
                <a:lnTo>
                  <a:pt x="6574" y="529"/>
                </a:lnTo>
                <a:lnTo>
                  <a:pt x="6768" y="635"/>
                </a:lnTo>
                <a:lnTo>
                  <a:pt x="6944" y="759"/>
                </a:lnTo>
                <a:lnTo>
                  <a:pt x="7121" y="882"/>
                </a:lnTo>
                <a:lnTo>
                  <a:pt x="7288" y="1015"/>
                </a:lnTo>
                <a:lnTo>
                  <a:pt x="7456" y="1147"/>
                </a:lnTo>
                <a:lnTo>
                  <a:pt x="7606" y="1297"/>
                </a:lnTo>
                <a:lnTo>
                  <a:pt x="7756" y="1456"/>
                </a:lnTo>
                <a:lnTo>
                  <a:pt x="7897" y="1615"/>
                </a:lnTo>
                <a:lnTo>
                  <a:pt x="8030" y="1782"/>
                </a:lnTo>
                <a:lnTo>
                  <a:pt x="8153" y="1959"/>
                </a:lnTo>
                <a:lnTo>
                  <a:pt x="8268" y="2135"/>
                </a:lnTo>
                <a:lnTo>
                  <a:pt x="8383" y="2329"/>
                </a:lnTo>
                <a:lnTo>
                  <a:pt x="8480" y="2515"/>
                </a:lnTo>
                <a:lnTo>
                  <a:pt x="8568" y="2718"/>
                </a:lnTo>
                <a:lnTo>
                  <a:pt x="8647" y="2921"/>
                </a:lnTo>
                <a:lnTo>
                  <a:pt x="8718" y="3124"/>
                </a:lnTo>
                <a:lnTo>
                  <a:pt x="8780" y="3336"/>
                </a:lnTo>
                <a:lnTo>
                  <a:pt x="8824" y="3556"/>
                </a:lnTo>
                <a:lnTo>
                  <a:pt x="8868" y="3777"/>
                </a:lnTo>
                <a:lnTo>
                  <a:pt x="8894" y="3997"/>
                </a:lnTo>
                <a:lnTo>
                  <a:pt x="8912" y="4227"/>
                </a:lnTo>
                <a:lnTo>
                  <a:pt x="8921" y="4456"/>
                </a:lnTo>
                <a:lnTo>
                  <a:pt x="8921" y="4456"/>
                </a:lnTo>
                <a:lnTo>
                  <a:pt x="8912" y="4642"/>
                </a:lnTo>
                <a:lnTo>
                  <a:pt x="8903" y="4818"/>
                </a:lnTo>
                <a:lnTo>
                  <a:pt x="8886" y="4986"/>
                </a:lnTo>
                <a:lnTo>
                  <a:pt x="8859" y="5154"/>
                </a:lnTo>
                <a:lnTo>
                  <a:pt x="8833" y="5321"/>
                </a:lnTo>
                <a:lnTo>
                  <a:pt x="8797" y="5480"/>
                </a:lnTo>
                <a:lnTo>
                  <a:pt x="8718" y="5798"/>
                </a:lnTo>
                <a:lnTo>
                  <a:pt x="8718" y="5798"/>
                </a:lnTo>
                <a:lnTo>
                  <a:pt x="13439" y="10456"/>
                </a:lnTo>
                <a:lnTo>
                  <a:pt x="13439" y="10456"/>
                </a:lnTo>
                <a:lnTo>
                  <a:pt x="13439" y="13298"/>
                </a:lnTo>
                <a:lnTo>
                  <a:pt x="13439" y="13298"/>
                </a:lnTo>
                <a:lnTo>
                  <a:pt x="10748" y="13298"/>
                </a:lnTo>
                <a:lnTo>
                  <a:pt x="10748" y="13298"/>
                </a:lnTo>
                <a:lnTo>
                  <a:pt x="10748" y="11471"/>
                </a:lnTo>
                <a:lnTo>
                  <a:pt x="10748" y="11471"/>
                </a:lnTo>
                <a:lnTo>
                  <a:pt x="9000" y="11471"/>
                </a:lnTo>
                <a:lnTo>
                  <a:pt x="9000" y="11471"/>
                </a:lnTo>
                <a:lnTo>
                  <a:pt x="9000" y="9689"/>
                </a:lnTo>
                <a:lnTo>
                  <a:pt x="9000" y="9689"/>
                </a:lnTo>
                <a:lnTo>
                  <a:pt x="7129" y="9689"/>
                </a:lnTo>
                <a:lnTo>
                  <a:pt x="7129" y="8021"/>
                </a:lnTo>
                <a:close/>
              </a:path>
            </a:pathLst>
          </a:custGeom>
          <a:noFill/>
          <a:ln w="28575" cap="flat">
            <a:solidFill>
              <a:srgbClr val="B3B2B4"/>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defRPr/>
            </a:pPr>
            <a:endParaRPr lang="en-US" sz="1836">
              <a:solidFill>
                <a:srgbClr val="505050"/>
              </a:solidFill>
              <a:latin typeface="Segoe UI"/>
            </a:endParaRPr>
          </a:p>
        </p:txBody>
      </p:sp>
      <p:sp>
        <p:nvSpPr>
          <p:cNvPr id="181" name="light">
            <a:extLst>
              <a:ext uri="{FF2B5EF4-FFF2-40B4-BE49-F238E27FC236}">
                <a16:creationId xmlns:a16="http://schemas.microsoft.com/office/drawing/2014/main" id="{38BAE752-BE22-4707-B0F9-4C08A401389B}"/>
              </a:ext>
            </a:extLst>
          </p:cNvPr>
          <p:cNvSpPr>
            <a:spLocks noChangeAspect="1" noEditPoints="1"/>
          </p:cNvSpPr>
          <p:nvPr/>
        </p:nvSpPr>
        <p:spPr bwMode="auto">
          <a:xfrm>
            <a:off x="846052" y="3778278"/>
            <a:ext cx="378871" cy="562489"/>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28575">
            <a:solidFill>
              <a:srgbClr val="001F50"/>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cs typeface="Segoe UI" pitchFamily="34" charset="0"/>
            </a:endParaRPr>
          </a:p>
        </p:txBody>
      </p:sp>
      <p:sp>
        <p:nvSpPr>
          <p:cNvPr id="193" name="speedometer_2">
            <a:extLst>
              <a:ext uri="{FF2B5EF4-FFF2-40B4-BE49-F238E27FC236}">
                <a16:creationId xmlns:a16="http://schemas.microsoft.com/office/drawing/2014/main" id="{96511714-CFA8-4E88-B24C-FF03D2B0D71B}"/>
              </a:ext>
            </a:extLst>
          </p:cNvPr>
          <p:cNvSpPr>
            <a:spLocks noChangeAspect="1" noEditPoints="1"/>
          </p:cNvSpPr>
          <p:nvPr/>
        </p:nvSpPr>
        <p:spPr bwMode="auto">
          <a:xfrm>
            <a:off x="817775" y="1183560"/>
            <a:ext cx="439680" cy="439678"/>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28575">
            <a:solidFill>
              <a:srgbClr val="B3B2B4"/>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cs typeface="Segoe UI" pitchFamily="34" charset="0"/>
            </a:endParaRPr>
          </a:p>
        </p:txBody>
      </p:sp>
      <p:grpSp>
        <p:nvGrpSpPr>
          <p:cNvPr id="194" name="Group 193">
            <a:extLst>
              <a:ext uri="{FF2B5EF4-FFF2-40B4-BE49-F238E27FC236}">
                <a16:creationId xmlns:a16="http://schemas.microsoft.com/office/drawing/2014/main" id="{D5637843-A804-4566-8EA5-DA973F5E429A}"/>
              </a:ext>
            </a:extLst>
          </p:cNvPr>
          <p:cNvGrpSpPr/>
          <p:nvPr/>
        </p:nvGrpSpPr>
        <p:grpSpPr>
          <a:xfrm>
            <a:off x="791606" y="2574304"/>
            <a:ext cx="460244" cy="449535"/>
            <a:chOff x="2088630" y="3287843"/>
            <a:chExt cx="429718" cy="419725"/>
          </a:xfrm>
          <a:noFill/>
        </p:grpSpPr>
        <p:sp>
          <p:nvSpPr>
            <p:cNvPr id="195" name="Rectangle 194">
              <a:extLst>
                <a:ext uri="{FF2B5EF4-FFF2-40B4-BE49-F238E27FC236}">
                  <a16:creationId xmlns:a16="http://schemas.microsoft.com/office/drawing/2014/main" id="{CB04EC4A-920F-43A1-8283-7054C2DD5EB6}"/>
                </a:ext>
              </a:extLst>
            </p:cNvPr>
            <p:cNvSpPr/>
            <p:nvPr/>
          </p:nvSpPr>
          <p:spPr bwMode="auto">
            <a:xfrm>
              <a:off x="2213548" y="3287843"/>
              <a:ext cx="304800" cy="304800"/>
            </a:xfrm>
            <a:prstGeom prst="rect">
              <a:avLst/>
            </a:prstGeom>
            <a:noFill/>
            <a:ln w="28575">
              <a:solidFill>
                <a:srgbClr val="B3B2B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196" name="Rectangle 195">
              <a:extLst>
                <a:ext uri="{FF2B5EF4-FFF2-40B4-BE49-F238E27FC236}">
                  <a16:creationId xmlns:a16="http://schemas.microsoft.com/office/drawing/2014/main" id="{F4465575-ED05-4AB7-8C13-4BAC0922F7E1}"/>
                </a:ext>
              </a:extLst>
            </p:cNvPr>
            <p:cNvSpPr/>
            <p:nvPr/>
          </p:nvSpPr>
          <p:spPr bwMode="auto">
            <a:xfrm>
              <a:off x="2088630" y="3402768"/>
              <a:ext cx="304800" cy="304800"/>
            </a:xfrm>
            <a:prstGeom prst="rect">
              <a:avLst/>
            </a:prstGeom>
            <a:noFill/>
            <a:ln w="28575">
              <a:solidFill>
                <a:srgbClr val="B3B2B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cs typeface="Segoe UI" pitchFamily="34" charset="0"/>
              </a:endParaRPr>
            </a:p>
          </p:txBody>
        </p:sp>
      </p:grpSp>
      <p:sp>
        <p:nvSpPr>
          <p:cNvPr id="176" name="Rectangle 175">
            <a:extLst>
              <a:ext uri="{FF2B5EF4-FFF2-40B4-BE49-F238E27FC236}">
                <a16:creationId xmlns:a16="http://schemas.microsoft.com/office/drawing/2014/main" id="{3096C259-C620-4D7B-A502-3C867B5885A8}"/>
              </a:ext>
            </a:extLst>
          </p:cNvPr>
          <p:cNvSpPr/>
          <p:nvPr/>
        </p:nvSpPr>
        <p:spPr bwMode="auto">
          <a:xfrm>
            <a:off x="4320246" y="5044563"/>
            <a:ext cx="1593517" cy="237948"/>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46630" rIns="0" bIns="46630" numCol="1" rtlCol="0" anchor="ctr" anchorCtr="0" compatLnSpc="1">
            <a:prstTxWarp prst="textNoShape">
              <a:avLst/>
            </a:prstTxWarp>
          </a:bodyPr>
          <a:lstStyle/>
          <a:p>
            <a:pPr defTabSz="932293" fontAlgn="base">
              <a:lnSpc>
                <a:spcPct val="90000"/>
              </a:lnSpc>
              <a:spcBef>
                <a:spcPts val="300"/>
              </a:spcBef>
              <a:spcAft>
                <a:spcPts val="600"/>
              </a:spcAft>
              <a:defRPr/>
            </a:pPr>
            <a:r>
              <a:rPr lang="en-US" sz="1599" kern="0" dirty="0">
                <a:gradFill>
                  <a:gsLst>
                    <a:gs pos="0">
                      <a:srgbClr val="353535"/>
                    </a:gs>
                    <a:gs pos="100000">
                      <a:srgbClr val="353535"/>
                    </a:gs>
                  </a:gsLst>
                  <a:lin ang="5400000" scaled="0"/>
                </a:gradFill>
                <a:latin typeface="Segoe UI" charset="0"/>
                <a:ea typeface="Segoe UI" charset="0"/>
                <a:cs typeface="Segoe UI" charset="0"/>
              </a:rPr>
              <a:t>Azure Machine Learning</a:t>
            </a:r>
          </a:p>
        </p:txBody>
      </p:sp>
      <p:cxnSp>
        <p:nvCxnSpPr>
          <p:cNvPr id="180" name="Straight Connector 179">
            <a:extLst>
              <a:ext uri="{FF2B5EF4-FFF2-40B4-BE49-F238E27FC236}">
                <a16:creationId xmlns:a16="http://schemas.microsoft.com/office/drawing/2014/main" id="{A5BF6C24-357B-4B4B-A782-A25B80DC9450}"/>
              </a:ext>
            </a:extLst>
          </p:cNvPr>
          <p:cNvCxnSpPr>
            <a:cxnSpLocks/>
          </p:cNvCxnSpPr>
          <p:nvPr/>
        </p:nvCxnSpPr>
        <p:spPr>
          <a:xfrm flipH="1" flipV="1">
            <a:off x="1994007" y="5652505"/>
            <a:ext cx="1287465" cy="260425"/>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01" name="Straight Connector 200">
            <a:extLst>
              <a:ext uri="{FF2B5EF4-FFF2-40B4-BE49-F238E27FC236}">
                <a16:creationId xmlns:a16="http://schemas.microsoft.com/office/drawing/2014/main" id="{AF4B0242-F145-4D93-B056-692E1E0A28E1}"/>
              </a:ext>
            </a:extLst>
          </p:cNvPr>
          <p:cNvCxnSpPr>
            <a:cxnSpLocks/>
          </p:cNvCxnSpPr>
          <p:nvPr/>
        </p:nvCxnSpPr>
        <p:spPr>
          <a:xfrm flipV="1">
            <a:off x="2953032" y="4103092"/>
            <a:ext cx="1121290" cy="447025"/>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02" name="Straight Connector 201">
            <a:extLst>
              <a:ext uri="{FF2B5EF4-FFF2-40B4-BE49-F238E27FC236}">
                <a16:creationId xmlns:a16="http://schemas.microsoft.com/office/drawing/2014/main" id="{96EE2FFA-D5AB-41E7-B27C-FCB5DF0AE7D3}"/>
              </a:ext>
            </a:extLst>
          </p:cNvPr>
          <p:cNvCxnSpPr>
            <a:cxnSpLocks/>
          </p:cNvCxnSpPr>
          <p:nvPr/>
        </p:nvCxnSpPr>
        <p:spPr>
          <a:xfrm flipH="1">
            <a:off x="4029620" y="4080741"/>
            <a:ext cx="48426" cy="1072862"/>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08" name="Straight Connector 207">
            <a:extLst>
              <a:ext uri="{FF2B5EF4-FFF2-40B4-BE49-F238E27FC236}">
                <a16:creationId xmlns:a16="http://schemas.microsoft.com/office/drawing/2014/main" id="{F6FCAC69-FEB2-40A8-A2EC-F03E9343F87F}"/>
              </a:ext>
            </a:extLst>
          </p:cNvPr>
          <p:cNvCxnSpPr>
            <a:cxnSpLocks/>
          </p:cNvCxnSpPr>
          <p:nvPr/>
        </p:nvCxnSpPr>
        <p:spPr>
          <a:xfrm flipH="1">
            <a:off x="3284576" y="5258997"/>
            <a:ext cx="656389" cy="650826"/>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09" name="Straight Connector 208">
            <a:extLst>
              <a:ext uri="{FF2B5EF4-FFF2-40B4-BE49-F238E27FC236}">
                <a16:creationId xmlns:a16="http://schemas.microsoft.com/office/drawing/2014/main" id="{68947A17-B899-4D5A-B05D-28166BB9816E}"/>
              </a:ext>
            </a:extLst>
          </p:cNvPr>
          <p:cNvCxnSpPr>
            <a:cxnSpLocks/>
          </p:cNvCxnSpPr>
          <p:nvPr/>
        </p:nvCxnSpPr>
        <p:spPr>
          <a:xfrm>
            <a:off x="4029619" y="5175954"/>
            <a:ext cx="961106" cy="737593"/>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10" name="Straight Connector 209">
            <a:extLst>
              <a:ext uri="{FF2B5EF4-FFF2-40B4-BE49-F238E27FC236}">
                <a16:creationId xmlns:a16="http://schemas.microsoft.com/office/drawing/2014/main" id="{11D12DB0-8BDD-42D8-B0A7-892C0F2202AD}"/>
              </a:ext>
            </a:extLst>
          </p:cNvPr>
          <p:cNvCxnSpPr>
            <a:cxnSpLocks/>
          </p:cNvCxnSpPr>
          <p:nvPr/>
        </p:nvCxnSpPr>
        <p:spPr>
          <a:xfrm flipH="1">
            <a:off x="4968373" y="5172229"/>
            <a:ext cx="983458" cy="741319"/>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12" name="Straight Connector 211">
            <a:extLst>
              <a:ext uri="{FF2B5EF4-FFF2-40B4-BE49-F238E27FC236}">
                <a16:creationId xmlns:a16="http://schemas.microsoft.com/office/drawing/2014/main" id="{76E0AD83-380E-4DD4-B1AC-6E88B29A97EB}"/>
              </a:ext>
            </a:extLst>
          </p:cNvPr>
          <p:cNvCxnSpPr>
            <a:cxnSpLocks/>
          </p:cNvCxnSpPr>
          <p:nvPr/>
        </p:nvCxnSpPr>
        <p:spPr>
          <a:xfrm flipH="1" flipV="1">
            <a:off x="1994007" y="3797982"/>
            <a:ext cx="950647" cy="752140"/>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grpSp>
        <p:nvGrpSpPr>
          <p:cNvPr id="247" name="Group 246">
            <a:extLst>
              <a:ext uri="{FF2B5EF4-FFF2-40B4-BE49-F238E27FC236}">
                <a16:creationId xmlns:a16="http://schemas.microsoft.com/office/drawing/2014/main" id="{1AC62FCE-A32D-4CBE-A525-9557D7D8CDDA}"/>
              </a:ext>
            </a:extLst>
          </p:cNvPr>
          <p:cNvGrpSpPr/>
          <p:nvPr/>
        </p:nvGrpSpPr>
        <p:grpSpPr>
          <a:xfrm>
            <a:off x="3755882" y="4884161"/>
            <a:ext cx="556547" cy="556548"/>
            <a:chOff x="2724596" y="4691998"/>
            <a:chExt cx="593351" cy="593351"/>
          </a:xfrm>
        </p:grpSpPr>
        <p:sp>
          <p:nvSpPr>
            <p:cNvPr id="251" name="Oval 250">
              <a:extLst>
                <a:ext uri="{FF2B5EF4-FFF2-40B4-BE49-F238E27FC236}">
                  <a16:creationId xmlns:a16="http://schemas.microsoft.com/office/drawing/2014/main" id="{5A32FFBD-B132-426A-9535-BCDE9A880763}"/>
                </a:ext>
              </a:extLst>
            </p:cNvPr>
            <p:cNvSpPr/>
            <p:nvPr/>
          </p:nvSpPr>
          <p:spPr bwMode="auto">
            <a:xfrm>
              <a:off x="2724596" y="4691998"/>
              <a:ext cx="593351" cy="593351"/>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252" name="Graphic 6">
              <a:extLst>
                <a:ext uri="{FF2B5EF4-FFF2-40B4-BE49-F238E27FC236}">
                  <a16:creationId xmlns:a16="http://schemas.microsoft.com/office/drawing/2014/main" id="{8CF6053D-BF33-42B9-BBE4-E9318ABE318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860794" y="4825878"/>
              <a:ext cx="300587" cy="300587"/>
            </a:xfrm>
            <a:prstGeom prst="rect">
              <a:avLst/>
            </a:prstGeom>
          </p:spPr>
        </p:pic>
      </p:grpSp>
      <p:cxnSp>
        <p:nvCxnSpPr>
          <p:cNvPr id="142" name="Straight Connector 141">
            <a:extLst>
              <a:ext uri="{FF2B5EF4-FFF2-40B4-BE49-F238E27FC236}">
                <a16:creationId xmlns:a16="http://schemas.microsoft.com/office/drawing/2014/main" id="{22491D93-6F6D-4B02-911C-3F451CE91E22}"/>
              </a:ext>
            </a:extLst>
          </p:cNvPr>
          <p:cNvCxnSpPr>
            <a:cxnSpLocks/>
          </p:cNvCxnSpPr>
          <p:nvPr/>
        </p:nvCxnSpPr>
        <p:spPr>
          <a:xfrm>
            <a:off x="1994007" y="496"/>
            <a:ext cx="0" cy="7025446"/>
          </a:xfrm>
          <a:prstGeom prst="line">
            <a:avLst/>
          </a:prstGeom>
          <a:noFill/>
          <a:ln w="19050" cap="flat">
            <a:solidFill>
              <a:schemeClr val="bg1">
                <a:lumMod val="75000"/>
                <a:alpha val="7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11" name="Straight Connector 210">
            <a:extLst>
              <a:ext uri="{FF2B5EF4-FFF2-40B4-BE49-F238E27FC236}">
                <a16:creationId xmlns:a16="http://schemas.microsoft.com/office/drawing/2014/main" id="{2BE9F79E-A741-4C16-A7DE-01DB5115E965}"/>
              </a:ext>
            </a:extLst>
          </p:cNvPr>
          <p:cNvCxnSpPr>
            <a:cxnSpLocks/>
          </p:cNvCxnSpPr>
          <p:nvPr/>
        </p:nvCxnSpPr>
        <p:spPr>
          <a:xfrm>
            <a:off x="5959281" y="5179681"/>
            <a:ext cx="874641" cy="807392"/>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77" name="Straight Connector 176">
            <a:extLst>
              <a:ext uri="{FF2B5EF4-FFF2-40B4-BE49-F238E27FC236}">
                <a16:creationId xmlns:a16="http://schemas.microsoft.com/office/drawing/2014/main" id="{69A29850-6261-4D0D-B27D-D2CE65BA3D03}"/>
              </a:ext>
            </a:extLst>
          </p:cNvPr>
          <p:cNvCxnSpPr>
            <a:cxnSpLocks/>
          </p:cNvCxnSpPr>
          <p:nvPr/>
        </p:nvCxnSpPr>
        <p:spPr>
          <a:xfrm flipH="1" flipV="1">
            <a:off x="6555496" y="-19197"/>
            <a:ext cx="267625" cy="1747232"/>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78" name="Straight Connector 177">
            <a:extLst>
              <a:ext uri="{FF2B5EF4-FFF2-40B4-BE49-F238E27FC236}">
                <a16:creationId xmlns:a16="http://schemas.microsoft.com/office/drawing/2014/main" id="{A5928457-67B3-43E2-A8F9-8210F7B77E0D}"/>
              </a:ext>
            </a:extLst>
          </p:cNvPr>
          <p:cNvCxnSpPr>
            <a:cxnSpLocks/>
          </p:cNvCxnSpPr>
          <p:nvPr/>
        </p:nvCxnSpPr>
        <p:spPr>
          <a:xfrm>
            <a:off x="9161465" y="2749640"/>
            <a:ext cx="1701751" cy="1116350"/>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79" name="Straight Connector 178">
            <a:extLst>
              <a:ext uri="{FF2B5EF4-FFF2-40B4-BE49-F238E27FC236}">
                <a16:creationId xmlns:a16="http://schemas.microsoft.com/office/drawing/2014/main" id="{F4F8A8E8-B748-48F4-AE20-37E57996CCE8}"/>
              </a:ext>
            </a:extLst>
          </p:cNvPr>
          <p:cNvCxnSpPr>
            <a:cxnSpLocks/>
          </p:cNvCxnSpPr>
          <p:nvPr/>
        </p:nvCxnSpPr>
        <p:spPr>
          <a:xfrm>
            <a:off x="3791600" y="2545785"/>
            <a:ext cx="518427" cy="627078"/>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82" name="Straight Connector 181">
            <a:extLst>
              <a:ext uri="{FF2B5EF4-FFF2-40B4-BE49-F238E27FC236}">
                <a16:creationId xmlns:a16="http://schemas.microsoft.com/office/drawing/2014/main" id="{35B1AA9B-3053-469A-BE76-711D93651688}"/>
              </a:ext>
            </a:extLst>
          </p:cNvPr>
          <p:cNvCxnSpPr>
            <a:cxnSpLocks/>
          </p:cNvCxnSpPr>
          <p:nvPr/>
        </p:nvCxnSpPr>
        <p:spPr>
          <a:xfrm>
            <a:off x="10948079" y="2264182"/>
            <a:ext cx="1487514" cy="558343"/>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83" name="Straight Connector 182">
            <a:extLst>
              <a:ext uri="{FF2B5EF4-FFF2-40B4-BE49-F238E27FC236}">
                <a16:creationId xmlns:a16="http://schemas.microsoft.com/office/drawing/2014/main" id="{1B3B99FF-AE98-46C6-97CB-FB39EE945FFE}"/>
              </a:ext>
            </a:extLst>
          </p:cNvPr>
          <p:cNvCxnSpPr>
            <a:cxnSpLocks/>
          </p:cNvCxnSpPr>
          <p:nvPr/>
        </p:nvCxnSpPr>
        <p:spPr>
          <a:xfrm>
            <a:off x="10644570" y="1371032"/>
            <a:ext cx="304226" cy="881634"/>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84" name="Straight Connector 183">
            <a:extLst>
              <a:ext uri="{FF2B5EF4-FFF2-40B4-BE49-F238E27FC236}">
                <a16:creationId xmlns:a16="http://schemas.microsoft.com/office/drawing/2014/main" id="{992D2410-9319-424D-85D0-CA9F7B908C29}"/>
              </a:ext>
            </a:extLst>
          </p:cNvPr>
          <p:cNvCxnSpPr>
            <a:cxnSpLocks/>
          </p:cNvCxnSpPr>
          <p:nvPr/>
        </p:nvCxnSpPr>
        <p:spPr>
          <a:xfrm flipH="1" flipV="1">
            <a:off x="2565382" y="2362627"/>
            <a:ext cx="1257261" cy="211096"/>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85" name="Straight Connector 184">
            <a:extLst>
              <a:ext uri="{FF2B5EF4-FFF2-40B4-BE49-F238E27FC236}">
                <a16:creationId xmlns:a16="http://schemas.microsoft.com/office/drawing/2014/main" id="{D6B812CD-8ADA-4FA6-9F8E-9BB2E0B21180}"/>
              </a:ext>
            </a:extLst>
          </p:cNvPr>
          <p:cNvCxnSpPr>
            <a:cxnSpLocks/>
          </p:cNvCxnSpPr>
          <p:nvPr/>
        </p:nvCxnSpPr>
        <p:spPr>
          <a:xfrm flipV="1">
            <a:off x="2565382" y="1515142"/>
            <a:ext cx="1291408" cy="844384"/>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86" name="Straight Connector 185">
            <a:extLst>
              <a:ext uri="{FF2B5EF4-FFF2-40B4-BE49-F238E27FC236}">
                <a16:creationId xmlns:a16="http://schemas.microsoft.com/office/drawing/2014/main" id="{EB859D37-F115-48C0-A41F-35976F245644}"/>
              </a:ext>
            </a:extLst>
          </p:cNvPr>
          <p:cNvCxnSpPr>
            <a:cxnSpLocks/>
          </p:cNvCxnSpPr>
          <p:nvPr/>
        </p:nvCxnSpPr>
        <p:spPr>
          <a:xfrm flipV="1">
            <a:off x="3848416" y="1515141"/>
            <a:ext cx="1406882" cy="6099"/>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87" name="Straight Connector 186">
            <a:extLst>
              <a:ext uri="{FF2B5EF4-FFF2-40B4-BE49-F238E27FC236}">
                <a16:creationId xmlns:a16="http://schemas.microsoft.com/office/drawing/2014/main" id="{91378466-45F6-4E4B-8072-6983C18DDDBD}"/>
              </a:ext>
            </a:extLst>
          </p:cNvPr>
          <p:cNvCxnSpPr>
            <a:cxnSpLocks/>
          </p:cNvCxnSpPr>
          <p:nvPr/>
        </p:nvCxnSpPr>
        <p:spPr>
          <a:xfrm flipV="1">
            <a:off x="5245986" y="-59649"/>
            <a:ext cx="756773" cy="1574790"/>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88" name="Straight Connector 187">
            <a:extLst>
              <a:ext uri="{FF2B5EF4-FFF2-40B4-BE49-F238E27FC236}">
                <a16:creationId xmlns:a16="http://schemas.microsoft.com/office/drawing/2014/main" id="{680710C2-4368-4D83-AE1A-3F622F232562}"/>
              </a:ext>
            </a:extLst>
          </p:cNvPr>
          <p:cNvCxnSpPr>
            <a:cxnSpLocks/>
          </p:cNvCxnSpPr>
          <p:nvPr/>
        </p:nvCxnSpPr>
        <p:spPr>
          <a:xfrm flipV="1">
            <a:off x="9685326" y="1375377"/>
            <a:ext cx="957380" cy="391147"/>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89" name="Straight Connector 188">
            <a:extLst>
              <a:ext uri="{FF2B5EF4-FFF2-40B4-BE49-F238E27FC236}">
                <a16:creationId xmlns:a16="http://schemas.microsoft.com/office/drawing/2014/main" id="{EBA3E0FE-3E21-41A5-8306-0B97C22BC36B}"/>
              </a:ext>
            </a:extLst>
          </p:cNvPr>
          <p:cNvCxnSpPr>
            <a:cxnSpLocks/>
          </p:cNvCxnSpPr>
          <p:nvPr/>
        </p:nvCxnSpPr>
        <p:spPr>
          <a:xfrm flipH="1" flipV="1">
            <a:off x="8851065" y="1506681"/>
            <a:ext cx="819362" cy="271021"/>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90" name="Straight Connector 189">
            <a:extLst>
              <a:ext uri="{FF2B5EF4-FFF2-40B4-BE49-F238E27FC236}">
                <a16:creationId xmlns:a16="http://schemas.microsoft.com/office/drawing/2014/main" id="{BF6EAC73-190F-4AFA-BCA7-1E1406D3E461}"/>
              </a:ext>
            </a:extLst>
          </p:cNvPr>
          <p:cNvCxnSpPr>
            <a:cxnSpLocks/>
          </p:cNvCxnSpPr>
          <p:nvPr/>
        </p:nvCxnSpPr>
        <p:spPr>
          <a:xfrm flipV="1">
            <a:off x="10646433" y="-4662"/>
            <a:ext cx="485997" cy="1394941"/>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97" name="Straight Connector 196">
            <a:extLst>
              <a:ext uri="{FF2B5EF4-FFF2-40B4-BE49-F238E27FC236}">
                <a16:creationId xmlns:a16="http://schemas.microsoft.com/office/drawing/2014/main" id="{1DDE171A-6960-42C1-BD87-3872A32740C6}"/>
              </a:ext>
            </a:extLst>
          </p:cNvPr>
          <p:cNvCxnSpPr>
            <a:cxnSpLocks/>
          </p:cNvCxnSpPr>
          <p:nvPr/>
        </p:nvCxnSpPr>
        <p:spPr>
          <a:xfrm>
            <a:off x="9325635" y="5070436"/>
            <a:ext cx="389594" cy="1074104"/>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98" name="Straight Connector 197">
            <a:extLst>
              <a:ext uri="{FF2B5EF4-FFF2-40B4-BE49-F238E27FC236}">
                <a16:creationId xmlns:a16="http://schemas.microsoft.com/office/drawing/2014/main" id="{053A8A91-A9CC-4828-B77E-9EB54BDF6484}"/>
              </a:ext>
            </a:extLst>
          </p:cNvPr>
          <p:cNvCxnSpPr>
            <a:cxnSpLocks/>
          </p:cNvCxnSpPr>
          <p:nvPr/>
        </p:nvCxnSpPr>
        <p:spPr>
          <a:xfrm flipV="1">
            <a:off x="9716783" y="5690268"/>
            <a:ext cx="1241732" cy="458929"/>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99" name="Straight Connector 198">
            <a:extLst>
              <a:ext uri="{FF2B5EF4-FFF2-40B4-BE49-F238E27FC236}">
                <a16:creationId xmlns:a16="http://schemas.microsoft.com/office/drawing/2014/main" id="{D9EDB5EA-2AF8-4026-B718-643685FC7094}"/>
              </a:ext>
            </a:extLst>
          </p:cNvPr>
          <p:cNvCxnSpPr>
            <a:cxnSpLocks/>
          </p:cNvCxnSpPr>
          <p:nvPr/>
        </p:nvCxnSpPr>
        <p:spPr>
          <a:xfrm flipV="1">
            <a:off x="8134342" y="5056825"/>
            <a:ext cx="1211391" cy="9213"/>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00" name="Straight Connector 199">
            <a:extLst>
              <a:ext uri="{FF2B5EF4-FFF2-40B4-BE49-F238E27FC236}">
                <a16:creationId xmlns:a16="http://schemas.microsoft.com/office/drawing/2014/main" id="{FC63F150-5092-419E-B4A9-FB9A8E978B9A}"/>
              </a:ext>
            </a:extLst>
          </p:cNvPr>
          <p:cNvCxnSpPr>
            <a:cxnSpLocks/>
          </p:cNvCxnSpPr>
          <p:nvPr/>
        </p:nvCxnSpPr>
        <p:spPr>
          <a:xfrm>
            <a:off x="10987444" y="5690268"/>
            <a:ext cx="1448148" cy="198194"/>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03" name="Straight Connector 202">
            <a:extLst>
              <a:ext uri="{FF2B5EF4-FFF2-40B4-BE49-F238E27FC236}">
                <a16:creationId xmlns:a16="http://schemas.microsoft.com/office/drawing/2014/main" id="{D3603773-3F70-43A7-ABA7-290FF9B9E577}"/>
              </a:ext>
            </a:extLst>
          </p:cNvPr>
          <p:cNvCxnSpPr>
            <a:cxnSpLocks/>
          </p:cNvCxnSpPr>
          <p:nvPr/>
        </p:nvCxnSpPr>
        <p:spPr>
          <a:xfrm flipH="1">
            <a:off x="9168270" y="1777700"/>
            <a:ext cx="520161" cy="936203"/>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grpSp>
        <p:nvGrpSpPr>
          <p:cNvPr id="11" name="Group 10"/>
          <p:cNvGrpSpPr/>
          <p:nvPr/>
        </p:nvGrpSpPr>
        <p:grpSpPr>
          <a:xfrm>
            <a:off x="6317111" y="1520972"/>
            <a:ext cx="2533449" cy="1104215"/>
            <a:chOff x="6192944" y="1491285"/>
            <a:chExt cx="2483999" cy="1082662"/>
          </a:xfrm>
        </p:grpSpPr>
        <p:cxnSp>
          <p:nvCxnSpPr>
            <p:cNvPr id="192" name="Straight Connector 191">
              <a:extLst>
                <a:ext uri="{FF2B5EF4-FFF2-40B4-BE49-F238E27FC236}">
                  <a16:creationId xmlns:a16="http://schemas.microsoft.com/office/drawing/2014/main" id="{C8EE2429-B37C-4303-971F-50F082E5F27E}"/>
                </a:ext>
              </a:extLst>
            </p:cNvPr>
            <p:cNvCxnSpPr>
              <a:cxnSpLocks/>
            </p:cNvCxnSpPr>
            <p:nvPr/>
          </p:nvCxnSpPr>
          <p:spPr>
            <a:xfrm flipV="1">
              <a:off x="6192944" y="1753947"/>
              <a:ext cx="511618" cy="820000"/>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91" name="Straight Connector 190">
              <a:extLst>
                <a:ext uri="{FF2B5EF4-FFF2-40B4-BE49-F238E27FC236}">
                  <a16:creationId xmlns:a16="http://schemas.microsoft.com/office/drawing/2014/main" id="{B9933E74-2E10-4B2E-9B5A-284F5875FF6E}"/>
                </a:ext>
              </a:extLst>
            </p:cNvPr>
            <p:cNvCxnSpPr>
              <a:cxnSpLocks/>
            </p:cNvCxnSpPr>
            <p:nvPr/>
          </p:nvCxnSpPr>
          <p:spPr>
            <a:xfrm flipH="1">
              <a:off x="8096195" y="1491285"/>
              <a:ext cx="580748" cy="975219"/>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04" name="Straight Connector 203">
              <a:extLst>
                <a:ext uri="{FF2B5EF4-FFF2-40B4-BE49-F238E27FC236}">
                  <a16:creationId xmlns:a16="http://schemas.microsoft.com/office/drawing/2014/main" id="{6164DFD3-B6B4-4480-87BC-AA0F2B3EBDB4}"/>
                </a:ext>
              </a:extLst>
            </p:cNvPr>
            <p:cNvCxnSpPr>
              <a:cxnSpLocks/>
            </p:cNvCxnSpPr>
            <p:nvPr/>
          </p:nvCxnSpPr>
          <p:spPr>
            <a:xfrm>
              <a:off x="6704562" y="1753947"/>
              <a:ext cx="1392225" cy="712433"/>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grpSp>
      <p:cxnSp>
        <p:nvCxnSpPr>
          <p:cNvPr id="205" name="Straight Connector 204">
            <a:extLst>
              <a:ext uri="{FF2B5EF4-FFF2-40B4-BE49-F238E27FC236}">
                <a16:creationId xmlns:a16="http://schemas.microsoft.com/office/drawing/2014/main" id="{1F05EA8F-643E-462C-B599-5B30C221E298}"/>
              </a:ext>
            </a:extLst>
          </p:cNvPr>
          <p:cNvCxnSpPr>
            <a:cxnSpLocks/>
          </p:cNvCxnSpPr>
          <p:nvPr/>
        </p:nvCxnSpPr>
        <p:spPr>
          <a:xfrm flipH="1" flipV="1">
            <a:off x="8253408" y="647636"/>
            <a:ext cx="604140" cy="871941"/>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06" name="Straight Connector 205">
            <a:extLst>
              <a:ext uri="{FF2B5EF4-FFF2-40B4-BE49-F238E27FC236}">
                <a16:creationId xmlns:a16="http://schemas.microsoft.com/office/drawing/2014/main" id="{7A2AFCD4-3975-4CF5-9A04-0C4C3BB7D305}"/>
              </a:ext>
            </a:extLst>
          </p:cNvPr>
          <p:cNvCxnSpPr>
            <a:cxnSpLocks/>
          </p:cNvCxnSpPr>
          <p:nvPr/>
        </p:nvCxnSpPr>
        <p:spPr>
          <a:xfrm flipH="1">
            <a:off x="10887280" y="2018132"/>
            <a:ext cx="1598961" cy="1821267"/>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07" name="Straight Connector 206">
            <a:extLst>
              <a:ext uri="{FF2B5EF4-FFF2-40B4-BE49-F238E27FC236}">
                <a16:creationId xmlns:a16="http://schemas.microsoft.com/office/drawing/2014/main" id="{AA503B7B-7589-4648-B273-5952F362EF73}"/>
              </a:ext>
            </a:extLst>
          </p:cNvPr>
          <p:cNvCxnSpPr>
            <a:cxnSpLocks/>
          </p:cNvCxnSpPr>
          <p:nvPr/>
        </p:nvCxnSpPr>
        <p:spPr>
          <a:xfrm flipV="1">
            <a:off x="9515000" y="3852374"/>
            <a:ext cx="1361831" cy="558422"/>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13" name="Straight Connector 212">
            <a:extLst>
              <a:ext uri="{FF2B5EF4-FFF2-40B4-BE49-F238E27FC236}">
                <a16:creationId xmlns:a16="http://schemas.microsoft.com/office/drawing/2014/main" id="{390A30F9-6F46-4471-A4AB-3F823E4D49AE}"/>
              </a:ext>
            </a:extLst>
          </p:cNvPr>
          <p:cNvCxnSpPr>
            <a:cxnSpLocks/>
          </p:cNvCxnSpPr>
          <p:nvPr/>
        </p:nvCxnSpPr>
        <p:spPr>
          <a:xfrm flipH="1" flipV="1">
            <a:off x="3456716" y="623531"/>
            <a:ext cx="389987" cy="900925"/>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
        <p:nvSpPr>
          <p:cNvPr id="214" name="Rectangle 213">
            <a:extLst>
              <a:ext uri="{FF2B5EF4-FFF2-40B4-BE49-F238E27FC236}">
                <a16:creationId xmlns:a16="http://schemas.microsoft.com/office/drawing/2014/main" id="{6BBCB851-E6EE-4C48-9545-DDAB86416409}"/>
              </a:ext>
            </a:extLst>
          </p:cNvPr>
          <p:cNvSpPr/>
          <p:nvPr/>
        </p:nvSpPr>
        <p:spPr bwMode="auto">
          <a:xfrm>
            <a:off x="4162179" y="3475393"/>
            <a:ext cx="5562881" cy="596503"/>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563" fontAlgn="base">
              <a:lnSpc>
                <a:spcPct val="90000"/>
              </a:lnSpc>
              <a:spcBef>
                <a:spcPct val="0"/>
              </a:spcBef>
              <a:spcAft>
                <a:spcPct val="0"/>
              </a:spcAft>
              <a:defRPr/>
            </a:pPr>
            <a:r>
              <a:rPr lang="en-US" sz="4080" kern="0" spc="50" dirty="0">
                <a:ln w="3175">
                  <a:noFill/>
                </a:ln>
                <a:solidFill>
                  <a:srgbClr val="0089CF"/>
                </a:solidFill>
                <a:latin typeface="Segoe UI Light" panose="020B0502040204020203" pitchFamily="34" charset="0"/>
                <a:cs typeface="Segoe UI Light" panose="020B0502040204020203" pitchFamily="34" charset="0"/>
              </a:rPr>
              <a:t>Azure: the cloud for intelligent solutions</a:t>
            </a:r>
          </a:p>
        </p:txBody>
      </p:sp>
      <p:sp>
        <p:nvSpPr>
          <p:cNvPr id="215" name="Rectangle 214">
            <a:extLst>
              <a:ext uri="{FF2B5EF4-FFF2-40B4-BE49-F238E27FC236}">
                <a16:creationId xmlns:a16="http://schemas.microsoft.com/office/drawing/2014/main" id="{4DFD79B8-5E30-4B9A-A109-9000A347CB8C}"/>
              </a:ext>
            </a:extLst>
          </p:cNvPr>
          <p:cNvSpPr/>
          <p:nvPr/>
        </p:nvSpPr>
        <p:spPr bwMode="auto">
          <a:xfrm>
            <a:off x="4085874" y="2509701"/>
            <a:ext cx="1827888" cy="187689"/>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46630" rIns="0" bIns="46630" numCol="1" rtlCol="0" anchor="ctr" anchorCtr="0" compatLnSpc="1">
            <a:prstTxWarp prst="textNoShape">
              <a:avLst/>
            </a:prstTxWarp>
          </a:bodyPr>
          <a:lstStyle/>
          <a:p>
            <a:pPr defTabSz="932293" fontAlgn="base">
              <a:lnSpc>
                <a:spcPct val="90000"/>
              </a:lnSpc>
              <a:spcBef>
                <a:spcPts val="300"/>
              </a:spcBef>
              <a:spcAft>
                <a:spcPts val="600"/>
              </a:spcAft>
              <a:defRPr/>
            </a:pPr>
            <a:r>
              <a:rPr lang="en-US" sz="1599" kern="0" dirty="0">
                <a:gradFill>
                  <a:gsLst>
                    <a:gs pos="0">
                      <a:srgbClr val="353535"/>
                    </a:gs>
                    <a:gs pos="100000">
                      <a:srgbClr val="353535"/>
                    </a:gs>
                  </a:gsLst>
                  <a:lin ang="5400000" scaled="0"/>
                </a:gradFill>
                <a:latin typeface="Segoe UI" charset="0"/>
                <a:ea typeface="Segoe UI" charset="0"/>
                <a:cs typeface="Segoe UI" charset="0"/>
              </a:rPr>
              <a:t>Azure Cosmos DB</a:t>
            </a:r>
          </a:p>
        </p:txBody>
      </p:sp>
      <p:sp>
        <p:nvSpPr>
          <p:cNvPr id="216" name="Rectangle 215">
            <a:extLst>
              <a:ext uri="{FF2B5EF4-FFF2-40B4-BE49-F238E27FC236}">
                <a16:creationId xmlns:a16="http://schemas.microsoft.com/office/drawing/2014/main" id="{E4FB5653-CF94-4BA6-860A-DE4DA312692F}"/>
              </a:ext>
            </a:extLst>
          </p:cNvPr>
          <p:cNvSpPr/>
          <p:nvPr/>
        </p:nvSpPr>
        <p:spPr bwMode="auto">
          <a:xfrm>
            <a:off x="7131517" y="1621986"/>
            <a:ext cx="1671732" cy="237948"/>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46630" rIns="0" bIns="46630" numCol="1" rtlCol="0" anchor="ctr" anchorCtr="0" compatLnSpc="1">
            <a:prstTxWarp prst="textNoShape">
              <a:avLst/>
            </a:prstTxWarp>
          </a:bodyPr>
          <a:lstStyle/>
          <a:p>
            <a:pPr defTabSz="932293" fontAlgn="base">
              <a:lnSpc>
                <a:spcPct val="90000"/>
              </a:lnSpc>
              <a:spcBef>
                <a:spcPts val="300"/>
              </a:spcBef>
              <a:spcAft>
                <a:spcPts val="600"/>
              </a:spcAft>
              <a:defRPr/>
            </a:pPr>
            <a:r>
              <a:rPr lang="en-US" sz="1599" kern="0" dirty="0">
                <a:gradFill>
                  <a:gsLst>
                    <a:gs pos="0">
                      <a:srgbClr val="353535"/>
                    </a:gs>
                    <a:gs pos="100000">
                      <a:srgbClr val="353535"/>
                    </a:gs>
                  </a:gsLst>
                  <a:lin ang="5400000" scaled="0"/>
                </a:gradFill>
                <a:latin typeface="Segoe UI" charset="0"/>
                <a:ea typeface="Segoe UI" charset="0"/>
                <a:cs typeface="Segoe UI" charset="0"/>
              </a:rPr>
              <a:t>Azure SQL Data Warehouse</a:t>
            </a:r>
          </a:p>
        </p:txBody>
      </p:sp>
      <p:sp>
        <p:nvSpPr>
          <p:cNvPr id="217" name="Rectangle 216">
            <a:extLst>
              <a:ext uri="{FF2B5EF4-FFF2-40B4-BE49-F238E27FC236}">
                <a16:creationId xmlns:a16="http://schemas.microsoft.com/office/drawing/2014/main" id="{4BAE5B5A-7588-4834-A162-6D8F82233F8F}"/>
              </a:ext>
            </a:extLst>
          </p:cNvPr>
          <p:cNvSpPr/>
          <p:nvPr/>
        </p:nvSpPr>
        <p:spPr bwMode="auto">
          <a:xfrm>
            <a:off x="7104611" y="5783528"/>
            <a:ext cx="1593517" cy="237948"/>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46630" rIns="0" bIns="46630" numCol="1" rtlCol="0" anchor="ctr" anchorCtr="0" compatLnSpc="1">
            <a:prstTxWarp prst="textNoShape">
              <a:avLst/>
            </a:prstTxWarp>
          </a:bodyPr>
          <a:lstStyle/>
          <a:p>
            <a:pPr defTabSz="932293" fontAlgn="base">
              <a:lnSpc>
                <a:spcPct val="90000"/>
              </a:lnSpc>
              <a:spcBef>
                <a:spcPts val="300"/>
              </a:spcBef>
              <a:spcAft>
                <a:spcPts val="600"/>
              </a:spcAft>
              <a:defRPr/>
            </a:pPr>
            <a:r>
              <a:rPr lang="en-US" sz="1599" kern="0" dirty="0">
                <a:gradFill>
                  <a:gsLst>
                    <a:gs pos="0">
                      <a:srgbClr val="353535"/>
                    </a:gs>
                    <a:gs pos="100000">
                      <a:srgbClr val="353535"/>
                    </a:gs>
                  </a:gsLst>
                  <a:lin ang="5400000" scaled="0"/>
                </a:gradFill>
                <a:latin typeface="Segoe UI" charset="0"/>
                <a:ea typeface="Segoe UI" charset="0"/>
                <a:cs typeface="Segoe UI" charset="0"/>
              </a:rPr>
              <a:t>Azure Bot </a:t>
            </a:r>
            <a:br>
              <a:rPr lang="en-US" sz="1599" kern="0" dirty="0">
                <a:gradFill>
                  <a:gsLst>
                    <a:gs pos="0">
                      <a:srgbClr val="353535"/>
                    </a:gs>
                    <a:gs pos="100000">
                      <a:srgbClr val="353535"/>
                    </a:gs>
                  </a:gsLst>
                  <a:lin ang="5400000" scaled="0"/>
                </a:gradFill>
                <a:latin typeface="Segoe UI" charset="0"/>
                <a:ea typeface="Segoe UI" charset="0"/>
                <a:cs typeface="Segoe UI" charset="0"/>
              </a:rPr>
            </a:br>
            <a:r>
              <a:rPr lang="en-US" sz="1599" kern="0" dirty="0">
                <a:gradFill>
                  <a:gsLst>
                    <a:gs pos="0">
                      <a:srgbClr val="353535"/>
                    </a:gs>
                    <a:gs pos="100000">
                      <a:srgbClr val="353535"/>
                    </a:gs>
                  </a:gsLst>
                  <a:lin ang="5400000" scaled="0"/>
                </a:gradFill>
                <a:latin typeface="Segoe UI" charset="0"/>
                <a:ea typeface="Segoe UI" charset="0"/>
                <a:cs typeface="Segoe UI" charset="0"/>
              </a:rPr>
              <a:t>Service</a:t>
            </a:r>
          </a:p>
        </p:txBody>
      </p:sp>
      <p:sp>
        <p:nvSpPr>
          <p:cNvPr id="218" name="Rectangle 217">
            <a:extLst>
              <a:ext uri="{FF2B5EF4-FFF2-40B4-BE49-F238E27FC236}">
                <a16:creationId xmlns:a16="http://schemas.microsoft.com/office/drawing/2014/main" id="{15A7EC1F-33B7-4A9A-9743-C98D391447BA}"/>
              </a:ext>
            </a:extLst>
          </p:cNvPr>
          <p:cNvSpPr/>
          <p:nvPr/>
        </p:nvSpPr>
        <p:spPr bwMode="auto">
          <a:xfrm>
            <a:off x="9442663" y="2624142"/>
            <a:ext cx="1593517" cy="237948"/>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46630" rIns="0" bIns="46630" numCol="1" rtlCol="0" anchor="ctr" anchorCtr="0" compatLnSpc="1">
            <a:prstTxWarp prst="textNoShape">
              <a:avLst/>
            </a:prstTxWarp>
          </a:bodyPr>
          <a:lstStyle/>
          <a:p>
            <a:pPr defTabSz="932293" fontAlgn="base">
              <a:lnSpc>
                <a:spcPct val="90000"/>
              </a:lnSpc>
              <a:spcBef>
                <a:spcPts val="300"/>
              </a:spcBef>
              <a:spcAft>
                <a:spcPts val="600"/>
              </a:spcAft>
              <a:defRPr/>
            </a:pPr>
            <a:r>
              <a:rPr lang="en-US" sz="1599" kern="0" dirty="0">
                <a:gradFill>
                  <a:gsLst>
                    <a:gs pos="0">
                      <a:srgbClr val="353535"/>
                    </a:gs>
                    <a:gs pos="100000">
                      <a:srgbClr val="353535"/>
                    </a:gs>
                  </a:gsLst>
                  <a:lin ang="5400000" scaled="0"/>
                </a:gradFill>
                <a:latin typeface="Segoe UI" charset="0"/>
                <a:ea typeface="Segoe UI" charset="0"/>
                <a:cs typeface="Segoe UI" charset="0"/>
              </a:rPr>
              <a:t>Azure SQL DB</a:t>
            </a:r>
          </a:p>
        </p:txBody>
      </p:sp>
      <p:sp>
        <p:nvSpPr>
          <p:cNvPr id="219" name="Rectangle 218">
            <a:extLst>
              <a:ext uri="{FF2B5EF4-FFF2-40B4-BE49-F238E27FC236}">
                <a16:creationId xmlns:a16="http://schemas.microsoft.com/office/drawing/2014/main" id="{5AD2C4CA-6F8C-45B6-929C-1F86605DE043}"/>
              </a:ext>
            </a:extLst>
          </p:cNvPr>
          <p:cNvSpPr/>
          <p:nvPr/>
        </p:nvSpPr>
        <p:spPr bwMode="auto">
          <a:xfrm>
            <a:off x="9604605" y="4973582"/>
            <a:ext cx="1675291" cy="206824"/>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46630" rIns="0" bIns="46630" numCol="1" rtlCol="0" anchor="ctr" anchorCtr="0" compatLnSpc="1">
            <a:prstTxWarp prst="textNoShape">
              <a:avLst/>
            </a:prstTxWarp>
          </a:bodyPr>
          <a:lstStyle/>
          <a:p>
            <a:pPr defTabSz="932293" fontAlgn="base">
              <a:lnSpc>
                <a:spcPct val="90000"/>
              </a:lnSpc>
              <a:spcBef>
                <a:spcPts val="300"/>
              </a:spcBef>
              <a:spcAft>
                <a:spcPts val="600"/>
              </a:spcAft>
              <a:defRPr/>
            </a:pPr>
            <a:r>
              <a:rPr lang="en-US" sz="1599" kern="0" dirty="0">
                <a:gradFill>
                  <a:gsLst>
                    <a:gs pos="0">
                      <a:srgbClr val="353535"/>
                    </a:gs>
                    <a:gs pos="100000">
                      <a:srgbClr val="353535"/>
                    </a:gs>
                  </a:gsLst>
                  <a:lin ang="5400000" scaled="0"/>
                </a:gradFill>
                <a:latin typeface="Segoe UI" charset="0"/>
                <a:ea typeface="Segoe UI" charset="0"/>
                <a:cs typeface="Segoe UI" charset="0"/>
              </a:rPr>
              <a:t>Azure Cognitive Services</a:t>
            </a:r>
          </a:p>
        </p:txBody>
      </p:sp>
      <p:sp>
        <p:nvSpPr>
          <p:cNvPr id="221" name="Oval 220">
            <a:extLst>
              <a:ext uri="{FF2B5EF4-FFF2-40B4-BE49-F238E27FC236}">
                <a16:creationId xmlns:a16="http://schemas.microsoft.com/office/drawing/2014/main" id="{EAB920A8-7852-4DA5-8120-CFBBE9B86EAC}"/>
              </a:ext>
            </a:extLst>
          </p:cNvPr>
          <p:cNvSpPr/>
          <p:nvPr/>
        </p:nvSpPr>
        <p:spPr bwMode="auto">
          <a:xfrm>
            <a:off x="5160775" y="1432020"/>
            <a:ext cx="169545" cy="169545"/>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0">
                    <a:srgbClr val="353535"/>
                  </a:gs>
                  <a:gs pos="100000">
                    <a:srgbClr val="353535"/>
                  </a:gs>
                </a:gsLst>
                <a:lin ang="5400000" scaled="0"/>
              </a:gradFill>
              <a:latin typeface="Segoe UI Semilight"/>
            </a:endParaRPr>
          </a:p>
        </p:txBody>
      </p:sp>
      <p:sp>
        <p:nvSpPr>
          <p:cNvPr id="222" name="Oval 221">
            <a:extLst>
              <a:ext uri="{FF2B5EF4-FFF2-40B4-BE49-F238E27FC236}">
                <a16:creationId xmlns:a16="http://schemas.microsoft.com/office/drawing/2014/main" id="{F93FB01C-4442-4911-98F4-8C7C2BC608D0}"/>
              </a:ext>
            </a:extLst>
          </p:cNvPr>
          <p:cNvSpPr/>
          <p:nvPr/>
        </p:nvSpPr>
        <p:spPr bwMode="auto">
          <a:xfrm>
            <a:off x="3763643" y="1443486"/>
            <a:ext cx="169545" cy="169545"/>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0">
                    <a:srgbClr val="353535"/>
                  </a:gs>
                  <a:gs pos="100000">
                    <a:srgbClr val="353535"/>
                  </a:gs>
                </a:gsLst>
                <a:lin ang="5400000" scaled="0"/>
              </a:gradFill>
              <a:latin typeface="Segoe UI Semilight"/>
            </a:endParaRPr>
          </a:p>
        </p:txBody>
      </p:sp>
      <p:sp>
        <p:nvSpPr>
          <p:cNvPr id="223" name="Oval 222">
            <a:extLst>
              <a:ext uri="{FF2B5EF4-FFF2-40B4-BE49-F238E27FC236}">
                <a16:creationId xmlns:a16="http://schemas.microsoft.com/office/drawing/2014/main" id="{8A7DF072-E22B-4707-AEE8-F15B5F804F92}"/>
              </a:ext>
            </a:extLst>
          </p:cNvPr>
          <p:cNvSpPr/>
          <p:nvPr/>
        </p:nvSpPr>
        <p:spPr bwMode="auto">
          <a:xfrm>
            <a:off x="2475642" y="2270808"/>
            <a:ext cx="169545" cy="169545"/>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0">
                    <a:srgbClr val="353535"/>
                  </a:gs>
                  <a:gs pos="100000">
                    <a:srgbClr val="353535"/>
                  </a:gs>
                </a:gsLst>
                <a:lin ang="5400000" scaled="0"/>
              </a:gradFill>
              <a:latin typeface="Segoe UI Semilight"/>
            </a:endParaRPr>
          </a:p>
        </p:txBody>
      </p:sp>
      <p:sp>
        <p:nvSpPr>
          <p:cNvPr id="229" name="Oval 228">
            <a:extLst>
              <a:ext uri="{FF2B5EF4-FFF2-40B4-BE49-F238E27FC236}">
                <a16:creationId xmlns:a16="http://schemas.microsoft.com/office/drawing/2014/main" id="{D04E57A9-2B37-48B8-9B6A-98512BABC1AA}"/>
              </a:ext>
            </a:extLst>
          </p:cNvPr>
          <p:cNvSpPr/>
          <p:nvPr/>
        </p:nvSpPr>
        <p:spPr bwMode="auto">
          <a:xfrm>
            <a:off x="9632544" y="6054717"/>
            <a:ext cx="169545" cy="169545"/>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0">
                    <a:srgbClr val="353535"/>
                  </a:gs>
                  <a:gs pos="100000">
                    <a:srgbClr val="353535"/>
                  </a:gs>
                </a:gsLst>
                <a:lin ang="5400000" scaled="0"/>
              </a:gradFill>
              <a:latin typeface="Segoe UI Semilight"/>
            </a:endParaRPr>
          </a:p>
        </p:txBody>
      </p:sp>
      <p:sp>
        <p:nvSpPr>
          <p:cNvPr id="230" name="Oval 229">
            <a:extLst>
              <a:ext uri="{FF2B5EF4-FFF2-40B4-BE49-F238E27FC236}">
                <a16:creationId xmlns:a16="http://schemas.microsoft.com/office/drawing/2014/main" id="{63C773EE-B210-49D0-9654-E0BFF48C8393}"/>
              </a:ext>
            </a:extLst>
          </p:cNvPr>
          <p:cNvSpPr/>
          <p:nvPr/>
        </p:nvSpPr>
        <p:spPr bwMode="auto">
          <a:xfrm>
            <a:off x="10890818" y="5612332"/>
            <a:ext cx="169545" cy="169545"/>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0">
                    <a:srgbClr val="353535"/>
                  </a:gs>
                  <a:gs pos="100000">
                    <a:srgbClr val="353535"/>
                  </a:gs>
                </a:gsLst>
                <a:lin ang="5400000" scaled="0"/>
              </a:gradFill>
              <a:latin typeface="Segoe UI Semilight"/>
            </a:endParaRPr>
          </a:p>
        </p:txBody>
      </p:sp>
      <p:sp>
        <p:nvSpPr>
          <p:cNvPr id="231" name="Oval 230">
            <a:extLst>
              <a:ext uri="{FF2B5EF4-FFF2-40B4-BE49-F238E27FC236}">
                <a16:creationId xmlns:a16="http://schemas.microsoft.com/office/drawing/2014/main" id="{2D043D74-B456-4891-A0C4-561ED377B692}"/>
              </a:ext>
            </a:extLst>
          </p:cNvPr>
          <p:cNvSpPr/>
          <p:nvPr/>
        </p:nvSpPr>
        <p:spPr bwMode="auto">
          <a:xfrm>
            <a:off x="9440687" y="4323815"/>
            <a:ext cx="169545" cy="169545"/>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0">
                    <a:srgbClr val="353535"/>
                  </a:gs>
                  <a:gs pos="100000">
                    <a:srgbClr val="353535"/>
                  </a:gs>
                </a:gsLst>
                <a:lin ang="5400000" scaled="0"/>
              </a:gradFill>
              <a:latin typeface="Segoe UI Semilight"/>
            </a:endParaRPr>
          </a:p>
        </p:txBody>
      </p:sp>
      <p:sp>
        <p:nvSpPr>
          <p:cNvPr id="232" name="Oval 231">
            <a:extLst>
              <a:ext uri="{FF2B5EF4-FFF2-40B4-BE49-F238E27FC236}">
                <a16:creationId xmlns:a16="http://schemas.microsoft.com/office/drawing/2014/main" id="{06C56956-F446-4759-A378-945FA46ABB23}"/>
              </a:ext>
            </a:extLst>
          </p:cNvPr>
          <p:cNvSpPr/>
          <p:nvPr/>
        </p:nvSpPr>
        <p:spPr bwMode="auto">
          <a:xfrm>
            <a:off x="10784490" y="3775448"/>
            <a:ext cx="169545" cy="169545"/>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0">
                    <a:srgbClr val="353535"/>
                  </a:gs>
                  <a:gs pos="100000">
                    <a:srgbClr val="353535"/>
                  </a:gs>
                </a:gsLst>
                <a:lin ang="5400000" scaled="0"/>
              </a:gradFill>
              <a:latin typeface="Segoe UI Semilight"/>
            </a:endParaRPr>
          </a:p>
        </p:txBody>
      </p:sp>
      <p:sp>
        <p:nvSpPr>
          <p:cNvPr id="233" name="Oval 232">
            <a:extLst>
              <a:ext uri="{FF2B5EF4-FFF2-40B4-BE49-F238E27FC236}">
                <a16:creationId xmlns:a16="http://schemas.microsoft.com/office/drawing/2014/main" id="{B4B6A5DF-871D-4287-8CD1-B963E8F43411}"/>
              </a:ext>
            </a:extLst>
          </p:cNvPr>
          <p:cNvSpPr/>
          <p:nvPr/>
        </p:nvSpPr>
        <p:spPr bwMode="auto">
          <a:xfrm>
            <a:off x="9578254" y="1690390"/>
            <a:ext cx="169545" cy="169545"/>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0">
                    <a:srgbClr val="353535"/>
                  </a:gs>
                  <a:gs pos="100000">
                    <a:srgbClr val="353535"/>
                  </a:gs>
                </a:gsLst>
                <a:lin ang="5400000" scaled="0"/>
              </a:gradFill>
              <a:latin typeface="Segoe UI Semilight"/>
            </a:endParaRPr>
          </a:p>
        </p:txBody>
      </p:sp>
      <p:sp>
        <p:nvSpPr>
          <p:cNvPr id="234" name="Oval 233">
            <a:extLst>
              <a:ext uri="{FF2B5EF4-FFF2-40B4-BE49-F238E27FC236}">
                <a16:creationId xmlns:a16="http://schemas.microsoft.com/office/drawing/2014/main" id="{EA836D92-A19F-49DA-ADCA-69DF257D5539}"/>
              </a:ext>
            </a:extLst>
          </p:cNvPr>
          <p:cNvSpPr/>
          <p:nvPr/>
        </p:nvSpPr>
        <p:spPr bwMode="auto">
          <a:xfrm>
            <a:off x="10539351" y="1299053"/>
            <a:ext cx="169545" cy="169545"/>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0">
                    <a:srgbClr val="353535"/>
                  </a:gs>
                  <a:gs pos="100000">
                    <a:srgbClr val="353535"/>
                  </a:gs>
                </a:gsLst>
                <a:lin ang="5400000" scaled="0"/>
              </a:gradFill>
              <a:latin typeface="Segoe UI Semilight"/>
            </a:endParaRPr>
          </a:p>
        </p:txBody>
      </p:sp>
      <p:sp>
        <p:nvSpPr>
          <p:cNvPr id="235" name="Oval 234">
            <a:extLst>
              <a:ext uri="{FF2B5EF4-FFF2-40B4-BE49-F238E27FC236}">
                <a16:creationId xmlns:a16="http://schemas.microsoft.com/office/drawing/2014/main" id="{8AFDC006-065A-421E-B3D4-8301C05C49F2}"/>
              </a:ext>
            </a:extLst>
          </p:cNvPr>
          <p:cNvSpPr/>
          <p:nvPr/>
        </p:nvSpPr>
        <p:spPr bwMode="auto">
          <a:xfrm>
            <a:off x="8768319" y="1429747"/>
            <a:ext cx="169545" cy="169545"/>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0">
                    <a:srgbClr val="353535"/>
                  </a:gs>
                  <a:gs pos="100000">
                    <a:srgbClr val="353535"/>
                  </a:gs>
                </a:gsLst>
                <a:lin ang="5400000" scaled="0"/>
              </a:gradFill>
              <a:latin typeface="Segoe UI Semilight"/>
            </a:endParaRPr>
          </a:p>
        </p:txBody>
      </p:sp>
      <p:sp>
        <p:nvSpPr>
          <p:cNvPr id="236" name="Oval 235">
            <a:extLst>
              <a:ext uri="{FF2B5EF4-FFF2-40B4-BE49-F238E27FC236}">
                <a16:creationId xmlns:a16="http://schemas.microsoft.com/office/drawing/2014/main" id="{1CF4CBCC-62A1-4532-A3DF-3CCC488044EF}"/>
              </a:ext>
            </a:extLst>
          </p:cNvPr>
          <p:cNvSpPr/>
          <p:nvPr/>
        </p:nvSpPr>
        <p:spPr bwMode="auto">
          <a:xfrm>
            <a:off x="8168486" y="2432134"/>
            <a:ext cx="169545" cy="169545"/>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0">
                    <a:srgbClr val="353535"/>
                  </a:gs>
                  <a:gs pos="100000">
                    <a:srgbClr val="353535"/>
                  </a:gs>
                </a:gsLst>
                <a:lin ang="5400000" scaled="0"/>
              </a:gradFill>
              <a:latin typeface="Segoe UI Semilight"/>
            </a:endParaRPr>
          </a:p>
        </p:txBody>
      </p:sp>
      <p:sp>
        <p:nvSpPr>
          <p:cNvPr id="237" name="Oval 236">
            <a:extLst>
              <a:ext uri="{FF2B5EF4-FFF2-40B4-BE49-F238E27FC236}">
                <a16:creationId xmlns:a16="http://schemas.microsoft.com/office/drawing/2014/main" id="{C90EEB26-8712-453C-9553-F87F556BE15C}"/>
              </a:ext>
            </a:extLst>
          </p:cNvPr>
          <p:cNvSpPr/>
          <p:nvPr/>
        </p:nvSpPr>
        <p:spPr bwMode="auto">
          <a:xfrm>
            <a:off x="6221229" y="2544074"/>
            <a:ext cx="169545" cy="169545"/>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0">
                    <a:srgbClr val="353535"/>
                  </a:gs>
                  <a:gs pos="100000">
                    <a:srgbClr val="353535"/>
                  </a:gs>
                </a:gsLst>
                <a:lin ang="5400000" scaled="0"/>
              </a:gradFill>
              <a:latin typeface="Segoe UI Semilight"/>
            </a:endParaRPr>
          </a:p>
        </p:txBody>
      </p:sp>
      <p:sp>
        <p:nvSpPr>
          <p:cNvPr id="238" name="Oval 237">
            <a:extLst>
              <a:ext uri="{FF2B5EF4-FFF2-40B4-BE49-F238E27FC236}">
                <a16:creationId xmlns:a16="http://schemas.microsoft.com/office/drawing/2014/main" id="{8D557CAB-8AC7-40ED-897F-104780503736}"/>
              </a:ext>
            </a:extLst>
          </p:cNvPr>
          <p:cNvSpPr/>
          <p:nvPr/>
        </p:nvSpPr>
        <p:spPr bwMode="auto">
          <a:xfrm>
            <a:off x="8058136" y="4976659"/>
            <a:ext cx="169545" cy="169545"/>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0">
                    <a:srgbClr val="353535"/>
                  </a:gs>
                  <a:gs pos="100000">
                    <a:srgbClr val="353535"/>
                  </a:gs>
                </a:gsLst>
                <a:lin ang="5400000" scaled="0"/>
              </a:gradFill>
              <a:latin typeface="Segoe UI Semilight"/>
            </a:endParaRPr>
          </a:p>
        </p:txBody>
      </p:sp>
      <p:sp>
        <p:nvSpPr>
          <p:cNvPr id="239" name="Oval 238">
            <a:extLst>
              <a:ext uri="{FF2B5EF4-FFF2-40B4-BE49-F238E27FC236}">
                <a16:creationId xmlns:a16="http://schemas.microsoft.com/office/drawing/2014/main" id="{31A2B650-0507-4540-9830-1F7DB3BCC4B5}"/>
              </a:ext>
            </a:extLst>
          </p:cNvPr>
          <p:cNvSpPr/>
          <p:nvPr/>
        </p:nvSpPr>
        <p:spPr bwMode="auto">
          <a:xfrm>
            <a:off x="10863309" y="2179409"/>
            <a:ext cx="169545" cy="169545"/>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0">
                    <a:srgbClr val="353535"/>
                  </a:gs>
                  <a:gs pos="100000">
                    <a:srgbClr val="353535"/>
                  </a:gs>
                </a:gsLst>
                <a:lin ang="5400000" scaled="0"/>
              </a:gradFill>
              <a:latin typeface="Segoe UI Semilight"/>
            </a:endParaRPr>
          </a:p>
        </p:txBody>
      </p:sp>
      <p:sp>
        <p:nvSpPr>
          <p:cNvPr id="240" name="Oval 239">
            <a:extLst>
              <a:ext uri="{FF2B5EF4-FFF2-40B4-BE49-F238E27FC236}">
                <a16:creationId xmlns:a16="http://schemas.microsoft.com/office/drawing/2014/main" id="{E0A7A4B2-329B-45DA-907B-4BE14BAAAF1F}"/>
              </a:ext>
            </a:extLst>
          </p:cNvPr>
          <p:cNvSpPr/>
          <p:nvPr/>
        </p:nvSpPr>
        <p:spPr bwMode="auto">
          <a:xfrm>
            <a:off x="4257603" y="3132106"/>
            <a:ext cx="169545" cy="169545"/>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0">
                    <a:srgbClr val="353535"/>
                  </a:gs>
                  <a:gs pos="100000">
                    <a:srgbClr val="353535"/>
                  </a:gs>
                </a:gsLst>
                <a:lin ang="5400000" scaled="0"/>
              </a:gradFill>
              <a:latin typeface="Segoe UI Semilight"/>
            </a:endParaRPr>
          </a:p>
        </p:txBody>
      </p:sp>
      <p:sp>
        <p:nvSpPr>
          <p:cNvPr id="241" name="Oval 240">
            <a:extLst>
              <a:ext uri="{FF2B5EF4-FFF2-40B4-BE49-F238E27FC236}">
                <a16:creationId xmlns:a16="http://schemas.microsoft.com/office/drawing/2014/main" id="{FD9DCF15-5F7B-4DFF-A0AA-861751AF3AC7}"/>
              </a:ext>
            </a:extLst>
          </p:cNvPr>
          <p:cNvSpPr/>
          <p:nvPr/>
        </p:nvSpPr>
        <p:spPr bwMode="auto">
          <a:xfrm>
            <a:off x="3387108" y="534954"/>
            <a:ext cx="169545" cy="169545"/>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0">
                    <a:srgbClr val="353535"/>
                  </a:gs>
                  <a:gs pos="100000">
                    <a:srgbClr val="353535"/>
                  </a:gs>
                </a:gsLst>
                <a:lin ang="5400000" scaled="0"/>
              </a:gradFill>
              <a:latin typeface="Segoe UI Semilight"/>
            </a:endParaRPr>
          </a:p>
        </p:txBody>
      </p:sp>
      <p:sp>
        <p:nvSpPr>
          <p:cNvPr id="242" name="Oval 241">
            <a:extLst>
              <a:ext uri="{FF2B5EF4-FFF2-40B4-BE49-F238E27FC236}">
                <a16:creationId xmlns:a16="http://schemas.microsoft.com/office/drawing/2014/main" id="{332E5D2F-25A0-40CC-8235-60FABA9627D6}"/>
              </a:ext>
            </a:extLst>
          </p:cNvPr>
          <p:cNvSpPr/>
          <p:nvPr/>
        </p:nvSpPr>
        <p:spPr bwMode="auto">
          <a:xfrm>
            <a:off x="8181656" y="595891"/>
            <a:ext cx="169545" cy="169545"/>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0">
                    <a:srgbClr val="353535"/>
                  </a:gs>
                  <a:gs pos="100000">
                    <a:srgbClr val="353535"/>
                  </a:gs>
                </a:gsLst>
                <a:lin ang="5400000" scaled="0"/>
              </a:gradFill>
              <a:latin typeface="Segoe UI Semilight"/>
            </a:endParaRPr>
          </a:p>
        </p:txBody>
      </p:sp>
      <p:sp>
        <p:nvSpPr>
          <p:cNvPr id="243" name="Oval 242">
            <a:extLst>
              <a:ext uri="{FF2B5EF4-FFF2-40B4-BE49-F238E27FC236}">
                <a16:creationId xmlns:a16="http://schemas.microsoft.com/office/drawing/2014/main" id="{86E6C728-1B2B-4F4E-8076-9E58740D43D9}"/>
              </a:ext>
            </a:extLst>
          </p:cNvPr>
          <p:cNvSpPr/>
          <p:nvPr/>
        </p:nvSpPr>
        <p:spPr bwMode="auto">
          <a:xfrm>
            <a:off x="11869721" y="2550185"/>
            <a:ext cx="169545" cy="169545"/>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0">
                    <a:srgbClr val="353535"/>
                  </a:gs>
                  <a:gs pos="100000">
                    <a:srgbClr val="353535"/>
                  </a:gs>
                </a:gsLst>
                <a:lin ang="5400000" scaled="0"/>
              </a:gradFill>
              <a:latin typeface="Segoe UI Semilight"/>
            </a:endParaRPr>
          </a:p>
        </p:txBody>
      </p:sp>
      <p:grpSp>
        <p:nvGrpSpPr>
          <p:cNvPr id="244" name="Group 243">
            <a:extLst>
              <a:ext uri="{FF2B5EF4-FFF2-40B4-BE49-F238E27FC236}">
                <a16:creationId xmlns:a16="http://schemas.microsoft.com/office/drawing/2014/main" id="{234A81AF-D397-4C13-ACF6-68C5A1880C21}"/>
              </a:ext>
            </a:extLst>
          </p:cNvPr>
          <p:cNvGrpSpPr/>
          <p:nvPr/>
        </p:nvGrpSpPr>
        <p:grpSpPr>
          <a:xfrm>
            <a:off x="3527120" y="2349300"/>
            <a:ext cx="556547" cy="556548"/>
            <a:chOff x="2480707" y="1989511"/>
            <a:chExt cx="593351" cy="593351"/>
          </a:xfrm>
        </p:grpSpPr>
        <p:sp>
          <p:nvSpPr>
            <p:cNvPr id="245" name="Oval 244">
              <a:extLst>
                <a:ext uri="{FF2B5EF4-FFF2-40B4-BE49-F238E27FC236}">
                  <a16:creationId xmlns:a16="http://schemas.microsoft.com/office/drawing/2014/main" id="{320BEBA8-B3B6-4832-884A-CDE003AD799B}"/>
                </a:ext>
              </a:extLst>
            </p:cNvPr>
            <p:cNvSpPr/>
            <p:nvPr/>
          </p:nvSpPr>
          <p:spPr bwMode="auto">
            <a:xfrm>
              <a:off x="2480707" y="1989511"/>
              <a:ext cx="593351" cy="593351"/>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246" name="Graphic 4">
              <a:extLst>
                <a:ext uri="{FF2B5EF4-FFF2-40B4-BE49-F238E27FC236}">
                  <a16:creationId xmlns:a16="http://schemas.microsoft.com/office/drawing/2014/main" id="{D3AA7929-423F-428A-A77D-C2C7D6C906B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621112" y="2141503"/>
              <a:ext cx="282052" cy="282052"/>
            </a:xfrm>
            <a:prstGeom prst="rect">
              <a:avLst/>
            </a:prstGeom>
          </p:spPr>
        </p:pic>
      </p:grpSp>
      <p:grpSp>
        <p:nvGrpSpPr>
          <p:cNvPr id="254" name="Group 253">
            <a:extLst>
              <a:ext uri="{FF2B5EF4-FFF2-40B4-BE49-F238E27FC236}">
                <a16:creationId xmlns:a16="http://schemas.microsoft.com/office/drawing/2014/main" id="{A12305F9-6ACD-47DB-924E-0B0A5B7B5FEC}"/>
              </a:ext>
            </a:extLst>
          </p:cNvPr>
          <p:cNvGrpSpPr/>
          <p:nvPr/>
        </p:nvGrpSpPr>
        <p:grpSpPr>
          <a:xfrm>
            <a:off x="6573500" y="1461585"/>
            <a:ext cx="556547" cy="556548"/>
            <a:chOff x="5728538" y="1043093"/>
            <a:chExt cx="593351" cy="593351"/>
          </a:xfrm>
        </p:grpSpPr>
        <p:sp>
          <p:nvSpPr>
            <p:cNvPr id="255" name="Oval 254">
              <a:extLst>
                <a:ext uri="{FF2B5EF4-FFF2-40B4-BE49-F238E27FC236}">
                  <a16:creationId xmlns:a16="http://schemas.microsoft.com/office/drawing/2014/main" id="{778C2DAB-8D53-4BC1-B1D3-E214B696B9BB}"/>
                </a:ext>
              </a:extLst>
            </p:cNvPr>
            <p:cNvSpPr/>
            <p:nvPr/>
          </p:nvSpPr>
          <p:spPr bwMode="auto">
            <a:xfrm>
              <a:off x="5728538" y="1043093"/>
              <a:ext cx="593351" cy="593351"/>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256" name="Graphic 10">
              <a:extLst>
                <a:ext uri="{FF2B5EF4-FFF2-40B4-BE49-F238E27FC236}">
                  <a16:creationId xmlns:a16="http://schemas.microsoft.com/office/drawing/2014/main" id="{7E32E91E-98E2-485A-81FE-1BEE4A8B021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852724" y="1170780"/>
              <a:ext cx="346922" cy="346922"/>
            </a:xfrm>
            <a:prstGeom prst="rect">
              <a:avLst/>
            </a:prstGeom>
          </p:spPr>
        </p:pic>
      </p:grpSp>
      <p:grpSp>
        <p:nvGrpSpPr>
          <p:cNvPr id="257" name="Group 256">
            <a:extLst>
              <a:ext uri="{FF2B5EF4-FFF2-40B4-BE49-F238E27FC236}">
                <a16:creationId xmlns:a16="http://schemas.microsoft.com/office/drawing/2014/main" id="{BF28DE39-D14A-4EC2-B1B7-DEBBA7696F26}"/>
              </a:ext>
            </a:extLst>
          </p:cNvPr>
          <p:cNvGrpSpPr/>
          <p:nvPr/>
        </p:nvGrpSpPr>
        <p:grpSpPr>
          <a:xfrm>
            <a:off x="8883097" y="2463740"/>
            <a:ext cx="556547" cy="556548"/>
            <a:chOff x="8190863" y="2111520"/>
            <a:chExt cx="593351" cy="593351"/>
          </a:xfrm>
        </p:grpSpPr>
        <p:sp>
          <p:nvSpPr>
            <p:cNvPr id="258" name="Oval 257">
              <a:extLst>
                <a:ext uri="{FF2B5EF4-FFF2-40B4-BE49-F238E27FC236}">
                  <a16:creationId xmlns:a16="http://schemas.microsoft.com/office/drawing/2014/main" id="{A62B6485-B159-47C1-8A9E-8C5A6D70FBF0}"/>
                </a:ext>
              </a:extLst>
            </p:cNvPr>
            <p:cNvSpPr/>
            <p:nvPr/>
          </p:nvSpPr>
          <p:spPr bwMode="auto">
            <a:xfrm>
              <a:off x="8190863" y="2111520"/>
              <a:ext cx="593351" cy="593351"/>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259" name="Graphic 12">
              <a:extLst>
                <a:ext uri="{FF2B5EF4-FFF2-40B4-BE49-F238E27FC236}">
                  <a16:creationId xmlns:a16="http://schemas.microsoft.com/office/drawing/2014/main" id="{533E072D-3401-4B1E-97BA-55F7562B713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313032" y="2215551"/>
              <a:ext cx="363727" cy="363727"/>
            </a:xfrm>
            <a:prstGeom prst="rect">
              <a:avLst/>
            </a:prstGeom>
          </p:spPr>
        </p:pic>
      </p:grpSp>
      <p:grpSp>
        <p:nvGrpSpPr>
          <p:cNvPr id="260" name="Group 259">
            <a:extLst>
              <a:ext uri="{FF2B5EF4-FFF2-40B4-BE49-F238E27FC236}">
                <a16:creationId xmlns:a16="http://schemas.microsoft.com/office/drawing/2014/main" id="{1F70C5DF-CDF7-470F-9CD1-4857F08F3E05}"/>
              </a:ext>
            </a:extLst>
          </p:cNvPr>
          <p:cNvGrpSpPr/>
          <p:nvPr/>
        </p:nvGrpSpPr>
        <p:grpSpPr>
          <a:xfrm>
            <a:off x="9043042" y="4782056"/>
            <a:ext cx="556547" cy="556548"/>
            <a:chOff x="8361385" y="4583141"/>
            <a:chExt cx="593351" cy="593351"/>
          </a:xfrm>
        </p:grpSpPr>
        <p:sp>
          <p:nvSpPr>
            <p:cNvPr id="261" name="Oval 260">
              <a:extLst>
                <a:ext uri="{FF2B5EF4-FFF2-40B4-BE49-F238E27FC236}">
                  <a16:creationId xmlns:a16="http://schemas.microsoft.com/office/drawing/2014/main" id="{17E5B98D-F92C-4670-936A-518C9746B73F}"/>
                </a:ext>
              </a:extLst>
            </p:cNvPr>
            <p:cNvSpPr/>
            <p:nvPr/>
          </p:nvSpPr>
          <p:spPr bwMode="auto">
            <a:xfrm>
              <a:off x="8361385" y="4583141"/>
              <a:ext cx="593351" cy="593351"/>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262" name="Graphic 16">
              <a:extLst>
                <a:ext uri="{FF2B5EF4-FFF2-40B4-BE49-F238E27FC236}">
                  <a16:creationId xmlns:a16="http://schemas.microsoft.com/office/drawing/2014/main" id="{3CD21262-A8FA-496A-91C0-58834EF4F22A}"/>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447642" y="4662266"/>
              <a:ext cx="420836" cy="420836"/>
            </a:xfrm>
            <a:prstGeom prst="rect">
              <a:avLst/>
            </a:prstGeom>
          </p:spPr>
        </p:pic>
      </p:grpSp>
      <p:sp>
        <p:nvSpPr>
          <p:cNvPr id="224" name="Oval 223">
            <a:extLst>
              <a:ext uri="{FF2B5EF4-FFF2-40B4-BE49-F238E27FC236}">
                <a16:creationId xmlns:a16="http://schemas.microsoft.com/office/drawing/2014/main" id="{97C1CF48-B70C-4084-9691-FD4D29D9C252}"/>
              </a:ext>
            </a:extLst>
          </p:cNvPr>
          <p:cNvSpPr/>
          <p:nvPr/>
        </p:nvSpPr>
        <p:spPr bwMode="auto">
          <a:xfrm>
            <a:off x="3992634" y="4006527"/>
            <a:ext cx="169545" cy="169545"/>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0">
                    <a:srgbClr val="353535"/>
                  </a:gs>
                  <a:gs pos="100000">
                    <a:srgbClr val="353535"/>
                  </a:gs>
                </a:gsLst>
                <a:lin ang="5400000" scaled="0"/>
              </a:gradFill>
              <a:latin typeface="Segoe UI Semilight"/>
            </a:endParaRPr>
          </a:p>
        </p:txBody>
      </p:sp>
      <p:sp>
        <p:nvSpPr>
          <p:cNvPr id="225" name="Oval 224">
            <a:extLst>
              <a:ext uri="{FF2B5EF4-FFF2-40B4-BE49-F238E27FC236}">
                <a16:creationId xmlns:a16="http://schemas.microsoft.com/office/drawing/2014/main" id="{F1435DF1-2486-4849-9E10-06F32328C4E4}"/>
              </a:ext>
            </a:extLst>
          </p:cNvPr>
          <p:cNvSpPr/>
          <p:nvPr/>
        </p:nvSpPr>
        <p:spPr bwMode="auto">
          <a:xfrm>
            <a:off x="2866732" y="4465419"/>
            <a:ext cx="169545" cy="169545"/>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0">
                    <a:srgbClr val="353535"/>
                  </a:gs>
                  <a:gs pos="100000">
                    <a:srgbClr val="353535"/>
                  </a:gs>
                </a:gsLst>
                <a:lin ang="5400000" scaled="0"/>
              </a:gradFill>
              <a:latin typeface="Segoe UI Semilight"/>
            </a:endParaRPr>
          </a:p>
        </p:txBody>
      </p:sp>
      <p:sp>
        <p:nvSpPr>
          <p:cNvPr id="226" name="Oval 225">
            <a:extLst>
              <a:ext uri="{FF2B5EF4-FFF2-40B4-BE49-F238E27FC236}">
                <a16:creationId xmlns:a16="http://schemas.microsoft.com/office/drawing/2014/main" id="{0D93F79E-B4ED-4747-9CC9-EC5367B6D9FD}"/>
              </a:ext>
            </a:extLst>
          </p:cNvPr>
          <p:cNvSpPr/>
          <p:nvPr/>
        </p:nvSpPr>
        <p:spPr bwMode="auto">
          <a:xfrm>
            <a:off x="3201529" y="5817730"/>
            <a:ext cx="169545" cy="169545"/>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0">
                    <a:srgbClr val="353535"/>
                  </a:gs>
                  <a:gs pos="100000">
                    <a:srgbClr val="353535"/>
                  </a:gs>
                </a:gsLst>
                <a:lin ang="5400000" scaled="0"/>
              </a:gradFill>
              <a:latin typeface="Segoe UI Semilight"/>
            </a:endParaRPr>
          </a:p>
        </p:txBody>
      </p:sp>
      <p:sp>
        <p:nvSpPr>
          <p:cNvPr id="227" name="Oval 226">
            <a:extLst>
              <a:ext uri="{FF2B5EF4-FFF2-40B4-BE49-F238E27FC236}">
                <a16:creationId xmlns:a16="http://schemas.microsoft.com/office/drawing/2014/main" id="{49F6F503-EF2E-4056-BED3-03B64630B1A5}"/>
              </a:ext>
            </a:extLst>
          </p:cNvPr>
          <p:cNvSpPr/>
          <p:nvPr/>
        </p:nvSpPr>
        <p:spPr bwMode="auto">
          <a:xfrm>
            <a:off x="4883636" y="5817730"/>
            <a:ext cx="169545" cy="169545"/>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0">
                    <a:srgbClr val="353535"/>
                  </a:gs>
                  <a:gs pos="100000">
                    <a:srgbClr val="353535"/>
                  </a:gs>
                </a:gsLst>
                <a:lin ang="5400000" scaled="0"/>
              </a:gradFill>
              <a:latin typeface="Segoe UI Semilight"/>
            </a:endParaRPr>
          </a:p>
        </p:txBody>
      </p:sp>
      <p:sp>
        <p:nvSpPr>
          <p:cNvPr id="228" name="Oval 227">
            <a:extLst>
              <a:ext uri="{FF2B5EF4-FFF2-40B4-BE49-F238E27FC236}">
                <a16:creationId xmlns:a16="http://schemas.microsoft.com/office/drawing/2014/main" id="{51AF311B-B5FE-4B00-AD1E-CA3E4D730DEF}"/>
              </a:ext>
            </a:extLst>
          </p:cNvPr>
          <p:cNvSpPr/>
          <p:nvPr/>
        </p:nvSpPr>
        <p:spPr bwMode="auto">
          <a:xfrm>
            <a:off x="5854342" y="5093946"/>
            <a:ext cx="169545" cy="169545"/>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0">
                    <a:srgbClr val="353535"/>
                  </a:gs>
                  <a:gs pos="100000">
                    <a:srgbClr val="353535"/>
                  </a:gs>
                </a:gsLst>
                <a:lin ang="5400000" scaled="0"/>
              </a:gradFill>
              <a:latin typeface="Segoe UI Semilight"/>
            </a:endParaRPr>
          </a:p>
        </p:txBody>
      </p:sp>
      <p:sp>
        <p:nvSpPr>
          <p:cNvPr id="220" name="Oval 219">
            <a:extLst>
              <a:ext uri="{FF2B5EF4-FFF2-40B4-BE49-F238E27FC236}">
                <a16:creationId xmlns:a16="http://schemas.microsoft.com/office/drawing/2014/main" id="{9EF9D1C0-8935-44D5-A69F-29870BBC89A2}"/>
              </a:ext>
            </a:extLst>
          </p:cNvPr>
          <p:cNvSpPr/>
          <p:nvPr/>
        </p:nvSpPr>
        <p:spPr bwMode="auto">
          <a:xfrm>
            <a:off x="6540661" y="5623126"/>
            <a:ext cx="556547" cy="556548"/>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253" name="Graphic 8">
            <a:extLst>
              <a:ext uri="{FF2B5EF4-FFF2-40B4-BE49-F238E27FC236}">
                <a16:creationId xmlns:a16="http://schemas.microsoft.com/office/drawing/2014/main" id="{71B0CD82-6EB0-4518-975E-278C340C89C1}"/>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6643090" y="5729794"/>
            <a:ext cx="360059" cy="360059"/>
          </a:xfrm>
          <a:prstGeom prst="rect">
            <a:avLst/>
          </a:prstGeom>
        </p:spPr>
      </p:pic>
      <p:grpSp>
        <p:nvGrpSpPr>
          <p:cNvPr id="265" name="Group 264"/>
          <p:cNvGrpSpPr/>
          <p:nvPr/>
        </p:nvGrpSpPr>
        <p:grpSpPr>
          <a:xfrm>
            <a:off x="5741316" y="3033539"/>
            <a:ext cx="1450327" cy="1450327"/>
            <a:chOff x="6281109" y="2959784"/>
            <a:chExt cx="1422018" cy="1422018"/>
          </a:xfrm>
          <a:noFill/>
        </p:grpSpPr>
        <p:sp>
          <p:nvSpPr>
            <p:cNvPr id="266" name="Oval 265">
              <a:extLst>
                <a:ext uri="{FF2B5EF4-FFF2-40B4-BE49-F238E27FC236}">
                  <a16:creationId xmlns:a16="http://schemas.microsoft.com/office/drawing/2014/main" id="{5A32FFBD-B132-426A-9535-BCDE9A880763}"/>
                </a:ext>
              </a:extLst>
            </p:cNvPr>
            <p:cNvSpPr/>
            <p:nvPr/>
          </p:nvSpPr>
          <p:spPr bwMode="auto">
            <a:xfrm>
              <a:off x="6281109" y="2959784"/>
              <a:ext cx="1422018" cy="1422018"/>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7" name="Rectangle 266"/>
            <p:cNvSpPr/>
            <p:nvPr/>
          </p:nvSpPr>
          <p:spPr>
            <a:xfrm>
              <a:off x="6343392" y="3326364"/>
              <a:ext cx="1311578" cy="626005"/>
            </a:xfrm>
            <a:prstGeom prst="rect">
              <a:avLst/>
            </a:prstGeom>
            <a:grpFill/>
          </p:spPr>
          <p:txBody>
            <a:bodyPr wrap="none">
              <a:spAutoFit/>
            </a:bodyPr>
            <a:lstStyle/>
            <a:p>
              <a:pPr algn="ctr" defTabSz="932597"/>
              <a:r>
                <a:rPr lang="en-US" sz="3468" kern="0" spc="50" dirty="0">
                  <a:ln w="3175">
                    <a:noFill/>
                  </a:ln>
                  <a:solidFill>
                    <a:srgbClr val="FFFFFF">
                      <a:alpha val="0"/>
                    </a:srgbClr>
                  </a:solidFill>
                  <a:latin typeface="Segoe UI Light" panose="020B0502040204020203" pitchFamily="34" charset="0"/>
                  <a:cs typeface="Segoe UI Light" panose="020B0502040204020203" pitchFamily="34" charset="0"/>
                </a:rPr>
                <a:t>Azure</a:t>
              </a:r>
              <a:endParaRPr lang="en-US" sz="3468" dirty="0">
                <a:solidFill>
                  <a:srgbClr val="FFFFFF">
                    <a:alpha val="0"/>
                  </a:srgbClr>
                </a:solidFill>
                <a:latin typeface="Segoe UI"/>
              </a:endParaRPr>
            </a:p>
          </p:txBody>
        </p:sp>
      </p:grpSp>
    </p:spTree>
    <p:extLst>
      <p:ext uri="{BB962C8B-B14F-4D97-AF65-F5344CB8AC3E}">
        <p14:creationId xmlns:p14="http://schemas.microsoft.com/office/powerpoint/2010/main" val="20810846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546" y="245841"/>
            <a:ext cx="11946483" cy="587532"/>
          </a:xfrm>
        </p:spPr>
        <p:txBody>
          <a:bodyPr>
            <a:noAutofit/>
          </a:bodyPr>
          <a:lstStyle/>
          <a:p>
            <a:r>
              <a:rPr lang="en-US" sz="4400" b="1"/>
              <a:t>Cortana Intelligence Suite Architecture</a:t>
            </a:r>
          </a:p>
        </p:txBody>
      </p:sp>
      <p:grpSp>
        <p:nvGrpSpPr>
          <p:cNvPr id="7" name="Group 6"/>
          <p:cNvGrpSpPr/>
          <p:nvPr/>
        </p:nvGrpSpPr>
        <p:grpSpPr>
          <a:xfrm>
            <a:off x="9779474" y="1734341"/>
            <a:ext cx="2285003" cy="4655048"/>
            <a:chOff x="9588714" y="1666194"/>
            <a:chExt cx="2241039" cy="4565481"/>
          </a:xfrm>
        </p:grpSpPr>
        <p:sp>
          <p:nvSpPr>
            <p:cNvPr id="154" name="Rectangle 153"/>
            <p:cNvSpPr/>
            <p:nvPr/>
          </p:nvSpPr>
          <p:spPr>
            <a:xfrm>
              <a:off x="10329146" y="5903763"/>
              <a:ext cx="1500607" cy="327912"/>
            </a:xfrm>
            <a:prstGeom prst="rect">
              <a:avLst/>
            </a:prstGeom>
          </p:spPr>
          <p:txBody>
            <a:bodyPr wrap="none" lIns="0" tIns="0" rIns="0" bIns="0" anchor="ctr">
              <a:noAutofit/>
            </a:bodyPr>
            <a:lstStyle/>
            <a:p>
              <a:pPr defTabSz="932357">
                <a:lnSpc>
                  <a:spcPct val="90000"/>
                </a:lnSpc>
                <a:defRPr/>
              </a:pPr>
              <a:r>
                <a:rPr lang="en-US" sz="2448" kern="0">
                  <a:latin typeface="Segoe UI"/>
                </a:rPr>
                <a:t>Action</a:t>
              </a:r>
            </a:p>
          </p:txBody>
        </p:sp>
        <p:sp>
          <p:nvSpPr>
            <p:cNvPr id="158" name="Freeform 157"/>
            <p:cNvSpPr/>
            <p:nvPr/>
          </p:nvSpPr>
          <p:spPr bwMode="auto">
            <a:xfrm flipH="1">
              <a:off x="9588714" y="1666194"/>
              <a:ext cx="123857" cy="4199169"/>
            </a:xfrm>
            <a:custGeom>
              <a:avLst/>
              <a:gdLst>
                <a:gd name="connsiteX0" fmla="*/ 247650 w 247650"/>
                <a:gd name="connsiteY0" fmla="*/ 0 h 295275"/>
                <a:gd name="connsiteX1" fmla="*/ 0 w 247650"/>
                <a:gd name="connsiteY1" fmla="*/ 0 h 295275"/>
                <a:gd name="connsiteX2" fmla="*/ 0 w 247650"/>
                <a:gd name="connsiteY2" fmla="*/ 295275 h 295275"/>
                <a:gd name="connsiteX3" fmla="*/ 238125 w 247650"/>
                <a:gd name="connsiteY3" fmla="*/ 295275 h 295275"/>
              </a:gdLst>
              <a:ahLst/>
              <a:cxnLst>
                <a:cxn ang="0">
                  <a:pos x="connsiteX0" y="connsiteY0"/>
                </a:cxn>
                <a:cxn ang="0">
                  <a:pos x="connsiteX1" y="connsiteY1"/>
                </a:cxn>
                <a:cxn ang="0">
                  <a:pos x="connsiteX2" y="connsiteY2"/>
                </a:cxn>
                <a:cxn ang="0">
                  <a:pos x="connsiteX3" y="connsiteY3"/>
                </a:cxn>
              </a:cxnLst>
              <a:rect l="l" t="t" r="r" b="b"/>
              <a:pathLst>
                <a:path w="247650" h="295275">
                  <a:moveTo>
                    <a:pt x="247650" y="0"/>
                  </a:moveTo>
                  <a:lnTo>
                    <a:pt x="0" y="0"/>
                  </a:lnTo>
                  <a:lnTo>
                    <a:pt x="0" y="295275"/>
                  </a:lnTo>
                  <a:lnTo>
                    <a:pt x="238125" y="295275"/>
                  </a:lnTo>
                </a:path>
              </a:pathLst>
            </a:custGeom>
            <a:noFill/>
            <a:ln w="12700" cap="flat" cmpd="sng" algn="ctr">
              <a:solidFill>
                <a:srgbClr val="0078D7"/>
              </a:solidFill>
              <a:prstDash val="solid"/>
              <a:headEnd type="none" w="med" len="med"/>
              <a:tailEnd type="none" w="med" len="med"/>
            </a:ln>
            <a:effectLst/>
          </p:spPr>
          <p:txBody>
            <a:bodyPr rtlCol="0" anchor="ctr"/>
            <a:lstStyle/>
            <a:p>
              <a:pPr algn="ctr" defTabSz="932357">
                <a:defRPr/>
              </a:pPr>
              <a:endParaRPr lang="en-US" sz="1836" kern="0">
                <a:latin typeface="Segoe UI"/>
              </a:endParaRPr>
            </a:p>
          </p:txBody>
        </p:sp>
        <p:sp>
          <p:nvSpPr>
            <p:cNvPr id="160" name="TextBox 159"/>
            <p:cNvSpPr txBox="1"/>
            <p:nvPr/>
          </p:nvSpPr>
          <p:spPr>
            <a:xfrm>
              <a:off x="10381650" y="1978779"/>
              <a:ext cx="1090058" cy="461695"/>
            </a:xfrm>
            <a:prstGeom prst="rect">
              <a:avLst/>
            </a:prstGeom>
            <a:noFill/>
          </p:spPr>
          <p:txBody>
            <a:bodyPr wrap="square" lIns="186442" tIns="149153" rIns="186442" bIns="149153" rtlCol="0">
              <a:spAutoFit/>
            </a:bodyPr>
            <a:lstStyle/>
            <a:p>
              <a:pPr defTabSz="950876">
                <a:lnSpc>
                  <a:spcPct val="90000"/>
                </a:lnSpc>
                <a:spcBef>
                  <a:spcPct val="0"/>
                </a:spcBef>
                <a:spcAft>
                  <a:spcPts val="612"/>
                </a:spcAft>
                <a:defRPr/>
              </a:pPr>
              <a:r>
                <a:rPr lang="en-US" sz="1224" kern="0" spc="-31">
                  <a:latin typeface="Segoe UI"/>
                  <a:cs typeface="Segoe UI Semilight" panose="020B0402040204020203" pitchFamily="34" charset="0"/>
                </a:rPr>
                <a:t>People</a:t>
              </a:r>
            </a:p>
          </p:txBody>
        </p:sp>
        <p:sp>
          <p:nvSpPr>
            <p:cNvPr id="161" name="TextBox 160"/>
            <p:cNvSpPr txBox="1"/>
            <p:nvPr/>
          </p:nvSpPr>
          <p:spPr>
            <a:xfrm>
              <a:off x="10650439" y="5204330"/>
              <a:ext cx="868271" cy="332543"/>
            </a:xfrm>
            <a:prstGeom prst="rect">
              <a:avLst/>
            </a:prstGeom>
            <a:noFill/>
          </p:spPr>
          <p:txBody>
            <a:bodyPr wrap="square" lIns="0" tIns="0" rIns="0" bIns="0" rtlCol="0">
              <a:spAutoFit/>
            </a:bodyPr>
            <a:lstStyle/>
            <a:p>
              <a:pPr defTabSz="950876">
                <a:lnSpc>
                  <a:spcPct val="90000"/>
                </a:lnSpc>
                <a:spcBef>
                  <a:spcPct val="0"/>
                </a:spcBef>
                <a:spcAft>
                  <a:spcPts val="612"/>
                </a:spcAft>
                <a:defRPr/>
              </a:pPr>
              <a:r>
                <a:rPr lang="en-US" sz="1224" kern="0" spc="-31">
                  <a:latin typeface="Segoe UI"/>
                  <a:cs typeface="Segoe UI Semilight" panose="020B0402040204020203" pitchFamily="34" charset="0"/>
                </a:rPr>
                <a:t>Automated </a:t>
              </a:r>
              <a:br>
                <a:rPr lang="en-US" sz="1224" kern="0" spc="-31">
                  <a:latin typeface="Segoe UI"/>
                  <a:cs typeface="Segoe UI Semilight" panose="020B0402040204020203" pitchFamily="34" charset="0"/>
                </a:rPr>
              </a:br>
              <a:r>
                <a:rPr lang="en-US" sz="1224" kern="0" spc="-31">
                  <a:latin typeface="Segoe UI"/>
                  <a:cs typeface="Segoe UI Semilight" panose="020B0402040204020203" pitchFamily="34" charset="0"/>
                </a:rPr>
                <a:t>systems</a:t>
              </a:r>
            </a:p>
          </p:txBody>
        </p:sp>
        <p:grpSp>
          <p:nvGrpSpPr>
            <p:cNvPr id="162" name="Group 161"/>
            <p:cNvGrpSpPr/>
            <p:nvPr/>
          </p:nvGrpSpPr>
          <p:grpSpPr>
            <a:xfrm>
              <a:off x="9984119" y="2016920"/>
              <a:ext cx="377227" cy="385340"/>
              <a:chOff x="6112510" y="6954657"/>
              <a:chExt cx="1181100" cy="1206500"/>
            </a:xfrm>
            <a:solidFill>
              <a:srgbClr val="0078D7"/>
            </a:solidFill>
          </p:grpSpPr>
          <p:sp>
            <p:nvSpPr>
              <p:cNvPr id="163" name="Freeform 5"/>
              <p:cNvSpPr>
                <a:spLocks noEditPoints="1"/>
              </p:cNvSpPr>
              <p:nvPr/>
            </p:nvSpPr>
            <p:spPr bwMode="auto">
              <a:xfrm>
                <a:off x="6233160" y="6954657"/>
                <a:ext cx="485775" cy="482600"/>
              </a:xfrm>
              <a:custGeom>
                <a:avLst/>
                <a:gdLst>
                  <a:gd name="T0" fmla="*/ 154 w 306"/>
                  <a:gd name="T1" fmla="*/ 304 h 304"/>
                  <a:gd name="T2" fmla="*/ 122 w 306"/>
                  <a:gd name="T3" fmla="*/ 302 h 304"/>
                  <a:gd name="T4" fmla="*/ 94 w 306"/>
                  <a:gd name="T5" fmla="*/ 292 h 304"/>
                  <a:gd name="T6" fmla="*/ 68 w 306"/>
                  <a:gd name="T7" fmla="*/ 278 h 304"/>
                  <a:gd name="T8" fmla="*/ 46 w 306"/>
                  <a:gd name="T9" fmla="*/ 260 h 304"/>
                  <a:gd name="T10" fmla="*/ 26 w 306"/>
                  <a:gd name="T11" fmla="*/ 238 h 304"/>
                  <a:gd name="T12" fmla="*/ 12 w 306"/>
                  <a:gd name="T13" fmla="*/ 212 h 304"/>
                  <a:gd name="T14" fmla="*/ 4 w 306"/>
                  <a:gd name="T15" fmla="*/ 182 h 304"/>
                  <a:gd name="T16" fmla="*/ 0 w 306"/>
                  <a:gd name="T17" fmla="*/ 152 h 304"/>
                  <a:gd name="T18" fmla="*/ 2 w 306"/>
                  <a:gd name="T19" fmla="*/ 136 h 304"/>
                  <a:gd name="T20" fmla="*/ 8 w 306"/>
                  <a:gd name="T21" fmla="*/ 106 h 304"/>
                  <a:gd name="T22" fmla="*/ 20 w 306"/>
                  <a:gd name="T23" fmla="*/ 80 h 304"/>
                  <a:gd name="T24" fmla="*/ 36 w 306"/>
                  <a:gd name="T25" fmla="*/ 56 h 304"/>
                  <a:gd name="T26" fmla="*/ 56 w 306"/>
                  <a:gd name="T27" fmla="*/ 34 h 304"/>
                  <a:gd name="T28" fmla="*/ 80 w 306"/>
                  <a:gd name="T29" fmla="*/ 18 h 304"/>
                  <a:gd name="T30" fmla="*/ 108 w 306"/>
                  <a:gd name="T31" fmla="*/ 6 h 304"/>
                  <a:gd name="T32" fmla="*/ 138 w 306"/>
                  <a:gd name="T33" fmla="*/ 0 h 304"/>
                  <a:gd name="T34" fmla="*/ 154 w 306"/>
                  <a:gd name="T35" fmla="*/ 0 h 304"/>
                  <a:gd name="T36" fmla="*/ 184 w 306"/>
                  <a:gd name="T37" fmla="*/ 2 h 304"/>
                  <a:gd name="T38" fmla="*/ 212 w 306"/>
                  <a:gd name="T39" fmla="*/ 12 h 304"/>
                  <a:gd name="T40" fmla="*/ 238 w 306"/>
                  <a:gd name="T41" fmla="*/ 26 h 304"/>
                  <a:gd name="T42" fmla="*/ 260 w 306"/>
                  <a:gd name="T43" fmla="*/ 44 h 304"/>
                  <a:gd name="T44" fmla="*/ 280 w 306"/>
                  <a:gd name="T45" fmla="*/ 66 h 304"/>
                  <a:gd name="T46" fmla="*/ 294 w 306"/>
                  <a:gd name="T47" fmla="*/ 92 h 304"/>
                  <a:gd name="T48" fmla="*/ 302 w 306"/>
                  <a:gd name="T49" fmla="*/ 122 h 304"/>
                  <a:gd name="T50" fmla="*/ 306 w 306"/>
                  <a:gd name="T51" fmla="*/ 152 h 304"/>
                  <a:gd name="T52" fmla="*/ 304 w 306"/>
                  <a:gd name="T53" fmla="*/ 168 h 304"/>
                  <a:gd name="T54" fmla="*/ 298 w 306"/>
                  <a:gd name="T55" fmla="*/ 198 h 304"/>
                  <a:gd name="T56" fmla="*/ 288 w 306"/>
                  <a:gd name="T57" fmla="*/ 224 h 304"/>
                  <a:gd name="T58" fmla="*/ 270 w 306"/>
                  <a:gd name="T59" fmla="*/ 248 h 304"/>
                  <a:gd name="T60" fmla="*/ 250 w 306"/>
                  <a:gd name="T61" fmla="*/ 270 h 304"/>
                  <a:gd name="T62" fmla="*/ 226 w 306"/>
                  <a:gd name="T63" fmla="*/ 286 h 304"/>
                  <a:gd name="T64" fmla="*/ 198 w 306"/>
                  <a:gd name="T65" fmla="*/ 298 h 304"/>
                  <a:gd name="T66" fmla="*/ 168 w 306"/>
                  <a:gd name="T67" fmla="*/ 304 h 304"/>
                  <a:gd name="T68" fmla="*/ 154 w 306"/>
                  <a:gd name="T69" fmla="*/ 304 h 304"/>
                  <a:gd name="T70" fmla="*/ 154 w 306"/>
                  <a:gd name="T71" fmla="*/ 28 h 304"/>
                  <a:gd name="T72" fmla="*/ 128 w 306"/>
                  <a:gd name="T73" fmla="*/ 30 h 304"/>
                  <a:gd name="T74" fmla="*/ 104 w 306"/>
                  <a:gd name="T75" fmla="*/ 38 h 304"/>
                  <a:gd name="T76" fmla="*/ 66 w 306"/>
                  <a:gd name="T77" fmla="*/ 64 h 304"/>
                  <a:gd name="T78" fmla="*/ 38 w 306"/>
                  <a:gd name="T79" fmla="*/ 104 h 304"/>
                  <a:gd name="T80" fmla="*/ 32 w 306"/>
                  <a:gd name="T81" fmla="*/ 128 h 304"/>
                  <a:gd name="T82" fmla="*/ 28 w 306"/>
                  <a:gd name="T83" fmla="*/ 152 h 304"/>
                  <a:gd name="T84" fmla="*/ 30 w 306"/>
                  <a:gd name="T85" fmla="*/ 164 h 304"/>
                  <a:gd name="T86" fmla="*/ 34 w 306"/>
                  <a:gd name="T87" fmla="*/ 190 h 304"/>
                  <a:gd name="T88" fmla="*/ 50 w 306"/>
                  <a:gd name="T89" fmla="*/ 222 h 304"/>
                  <a:gd name="T90" fmla="*/ 84 w 306"/>
                  <a:gd name="T91" fmla="*/ 256 h 304"/>
                  <a:gd name="T92" fmla="*/ 116 w 306"/>
                  <a:gd name="T93" fmla="*/ 270 h 304"/>
                  <a:gd name="T94" fmla="*/ 140 w 306"/>
                  <a:gd name="T95" fmla="*/ 276 h 304"/>
                  <a:gd name="T96" fmla="*/ 154 w 306"/>
                  <a:gd name="T97" fmla="*/ 276 h 304"/>
                  <a:gd name="T98" fmla="*/ 178 w 306"/>
                  <a:gd name="T99" fmla="*/ 274 h 304"/>
                  <a:gd name="T100" fmla="*/ 202 w 306"/>
                  <a:gd name="T101" fmla="*/ 266 h 304"/>
                  <a:gd name="T102" fmla="*/ 242 w 306"/>
                  <a:gd name="T103" fmla="*/ 240 h 304"/>
                  <a:gd name="T104" fmla="*/ 268 w 306"/>
                  <a:gd name="T105" fmla="*/ 200 h 304"/>
                  <a:gd name="T106" fmla="*/ 274 w 306"/>
                  <a:gd name="T107" fmla="*/ 178 h 304"/>
                  <a:gd name="T108" fmla="*/ 278 w 306"/>
                  <a:gd name="T109" fmla="*/ 152 h 304"/>
                  <a:gd name="T110" fmla="*/ 276 w 306"/>
                  <a:gd name="T111" fmla="*/ 140 h 304"/>
                  <a:gd name="T112" fmla="*/ 272 w 306"/>
                  <a:gd name="T113" fmla="*/ 116 h 304"/>
                  <a:gd name="T114" fmla="*/ 256 w 306"/>
                  <a:gd name="T115" fmla="*/ 82 h 304"/>
                  <a:gd name="T116" fmla="*/ 222 w 306"/>
                  <a:gd name="T117" fmla="*/ 50 h 304"/>
                  <a:gd name="T118" fmla="*/ 190 w 306"/>
                  <a:gd name="T119" fmla="*/ 34 h 304"/>
                  <a:gd name="T120" fmla="*/ 166 w 306"/>
                  <a:gd name="T121" fmla="*/ 28 h 304"/>
                  <a:gd name="T122" fmla="*/ 154 w 306"/>
                  <a:gd name="T123" fmla="*/ 28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06" h="304">
                    <a:moveTo>
                      <a:pt x="154" y="304"/>
                    </a:moveTo>
                    <a:lnTo>
                      <a:pt x="154" y="304"/>
                    </a:lnTo>
                    <a:lnTo>
                      <a:pt x="138" y="304"/>
                    </a:lnTo>
                    <a:lnTo>
                      <a:pt x="122" y="302"/>
                    </a:lnTo>
                    <a:lnTo>
                      <a:pt x="108" y="298"/>
                    </a:lnTo>
                    <a:lnTo>
                      <a:pt x="94" y="292"/>
                    </a:lnTo>
                    <a:lnTo>
                      <a:pt x="80" y="286"/>
                    </a:lnTo>
                    <a:lnTo>
                      <a:pt x="68" y="278"/>
                    </a:lnTo>
                    <a:lnTo>
                      <a:pt x="56" y="270"/>
                    </a:lnTo>
                    <a:lnTo>
                      <a:pt x="46" y="260"/>
                    </a:lnTo>
                    <a:lnTo>
                      <a:pt x="36" y="248"/>
                    </a:lnTo>
                    <a:lnTo>
                      <a:pt x="26" y="238"/>
                    </a:lnTo>
                    <a:lnTo>
                      <a:pt x="20" y="224"/>
                    </a:lnTo>
                    <a:lnTo>
                      <a:pt x="12" y="212"/>
                    </a:lnTo>
                    <a:lnTo>
                      <a:pt x="8" y="198"/>
                    </a:lnTo>
                    <a:lnTo>
                      <a:pt x="4" y="182"/>
                    </a:lnTo>
                    <a:lnTo>
                      <a:pt x="2" y="168"/>
                    </a:lnTo>
                    <a:lnTo>
                      <a:pt x="0" y="152"/>
                    </a:lnTo>
                    <a:lnTo>
                      <a:pt x="0" y="152"/>
                    </a:lnTo>
                    <a:lnTo>
                      <a:pt x="2" y="136"/>
                    </a:lnTo>
                    <a:lnTo>
                      <a:pt x="4" y="122"/>
                    </a:lnTo>
                    <a:lnTo>
                      <a:pt x="8" y="106"/>
                    </a:lnTo>
                    <a:lnTo>
                      <a:pt x="12" y="92"/>
                    </a:lnTo>
                    <a:lnTo>
                      <a:pt x="20" y="80"/>
                    </a:lnTo>
                    <a:lnTo>
                      <a:pt x="26" y="66"/>
                    </a:lnTo>
                    <a:lnTo>
                      <a:pt x="36" y="56"/>
                    </a:lnTo>
                    <a:lnTo>
                      <a:pt x="46" y="44"/>
                    </a:lnTo>
                    <a:lnTo>
                      <a:pt x="56" y="34"/>
                    </a:lnTo>
                    <a:lnTo>
                      <a:pt x="68" y="26"/>
                    </a:lnTo>
                    <a:lnTo>
                      <a:pt x="80" y="18"/>
                    </a:lnTo>
                    <a:lnTo>
                      <a:pt x="94" y="12"/>
                    </a:lnTo>
                    <a:lnTo>
                      <a:pt x="108" y="6"/>
                    </a:lnTo>
                    <a:lnTo>
                      <a:pt x="122" y="2"/>
                    </a:lnTo>
                    <a:lnTo>
                      <a:pt x="138" y="0"/>
                    </a:lnTo>
                    <a:lnTo>
                      <a:pt x="154" y="0"/>
                    </a:lnTo>
                    <a:lnTo>
                      <a:pt x="154" y="0"/>
                    </a:lnTo>
                    <a:lnTo>
                      <a:pt x="168" y="0"/>
                    </a:lnTo>
                    <a:lnTo>
                      <a:pt x="184" y="2"/>
                    </a:lnTo>
                    <a:lnTo>
                      <a:pt x="198" y="6"/>
                    </a:lnTo>
                    <a:lnTo>
                      <a:pt x="212" y="12"/>
                    </a:lnTo>
                    <a:lnTo>
                      <a:pt x="226" y="18"/>
                    </a:lnTo>
                    <a:lnTo>
                      <a:pt x="238" y="26"/>
                    </a:lnTo>
                    <a:lnTo>
                      <a:pt x="250" y="34"/>
                    </a:lnTo>
                    <a:lnTo>
                      <a:pt x="260" y="44"/>
                    </a:lnTo>
                    <a:lnTo>
                      <a:pt x="270" y="56"/>
                    </a:lnTo>
                    <a:lnTo>
                      <a:pt x="280" y="66"/>
                    </a:lnTo>
                    <a:lnTo>
                      <a:pt x="288" y="80"/>
                    </a:lnTo>
                    <a:lnTo>
                      <a:pt x="294" y="92"/>
                    </a:lnTo>
                    <a:lnTo>
                      <a:pt x="298" y="106"/>
                    </a:lnTo>
                    <a:lnTo>
                      <a:pt x="302" y="122"/>
                    </a:lnTo>
                    <a:lnTo>
                      <a:pt x="304" y="136"/>
                    </a:lnTo>
                    <a:lnTo>
                      <a:pt x="306" y="152"/>
                    </a:lnTo>
                    <a:lnTo>
                      <a:pt x="306" y="152"/>
                    </a:lnTo>
                    <a:lnTo>
                      <a:pt x="304" y="168"/>
                    </a:lnTo>
                    <a:lnTo>
                      <a:pt x="302" y="182"/>
                    </a:lnTo>
                    <a:lnTo>
                      <a:pt x="298" y="198"/>
                    </a:lnTo>
                    <a:lnTo>
                      <a:pt x="294" y="212"/>
                    </a:lnTo>
                    <a:lnTo>
                      <a:pt x="288" y="224"/>
                    </a:lnTo>
                    <a:lnTo>
                      <a:pt x="280" y="238"/>
                    </a:lnTo>
                    <a:lnTo>
                      <a:pt x="270" y="248"/>
                    </a:lnTo>
                    <a:lnTo>
                      <a:pt x="260" y="260"/>
                    </a:lnTo>
                    <a:lnTo>
                      <a:pt x="250" y="270"/>
                    </a:lnTo>
                    <a:lnTo>
                      <a:pt x="238" y="278"/>
                    </a:lnTo>
                    <a:lnTo>
                      <a:pt x="226" y="286"/>
                    </a:lnTo>
                    <a:lnTo>
                      <a:pt x="212" y="292"/>
                    </a:lnTo>
                    <a:lnTo>
                      <a:pt x="198" y="298"/>
                    </a:lnTo>
                    <a:lnTo>
                      <a:pt x="184" y="302"/>
                    </a:lnTo>
                    <a:lnTo>
                      <a:pt x="168" y="304"/>
                    </a:lnTo>
                    <a:lnTo>
                      <a:pt x="154" y="304"/>
                    </a:lnTo>
                    <a:lnTo>
                      <a:pt x="154" y="304"/>
                    </a:lnTo>
                    <a:close/>
                    <a:moveTo>
                      <a:pt x="154" y="28"/>
                    </a:moveTo>
                    <a:lnTo>
                      <a:pt x="154" y="28"/>
                    </a:lnTo>
                    <a:lnTo>
                      <a:pt x="140" y="28"/>
                    </a:lnTo>
                    <a:lnTo>
                      <a:pt x="128" y="30"/>
                    </a:lnTo>
                    <a:lnTo>
                      <a:pt x="116" y="34"/>
                    </a:lnTo>
                    <a:lnTo>
                      <a:pt x="104" y="38"/>
                    </a:lnTo>
                    <a:lnTo>
                      <a:pt x="84" y="50"/>
                    </a:lnTo>
                    <a:lnTo>
                      <a:pt x="66" y="64"/>
                    </a:lnTo>
                    <a:lnTo>
                      <a:pt x="50" y="82"/>
                    </a:lnTo>
                    <a:lnTo>
                      <a:pt x="38" y="104"/>
                    </a:lnTo>
                    <a:lnTo>
                      <a:pt x="34" y="116"/>
                    </a:lnTo>
                    <a:lnTo>
                      <a:pt x="32" y="128"/>
                    </a:lnTo>
                    <a:lnTo>
                      <a:pt x="30" y="140"/>
                    </a:lnTo>
                    <a:lnTo>
                      <a:pt x="28" y="152"/>
                    </a:lnTo>
                    <a:lnTo>
                      <a:pt x="28" y="152"/>
                    </a:lnTo>
                    <a:lnTo>
                      <a:pt x="30" y="164"/>
                    </a:lnTo>
                    <a:lnTo>
                      <a:pt x="32" y="178"/>
                    </a:lnTo>
                    <a:lnTo>
                      <a:pt x="34" y="190"/>
                    </a:lnTo>
                    <a:lnTo>
                      <a:pt x="38" y="200"/>
                    </a:lnTo>
                    <a:lnTo>
                      <a:pt x="50" y="222"/>
                    </a:lnTo>
                    <a:lnTo>
                      <a:pt x="66" y="240"/>
                    </a:lnTo>
                    <a:lnTo>
                      <a:pt x="84" y="256"/>
                    </a:lnTo>
                    <a:lnTo>
                      <a:pt x="104" y="266"/>
                    </a:lnTo>
                    <a:lnTo>
                      <a:pt x="116" y="270"/>
                    </a:lnTo>
                    <a:lnTo>
                      <a:pt x="128" y="274"/>
                    </a:lnTo>
                    <a:lnTo>
                      <a:pt x="140" y="276"/>
                    </a:lnTo>
                    <a:lnTo>
                      <a:pt x="154" y="276"/>
                    </a:lnTo>
                    <a:lnTo>
                      <a:pt x="154" y="276"/>
                    </a:lnTo>
                    <a:lnTo>
                      <a:pt x="166" y="276"/>
                    </a:lnTo>
                    <a:lnTo>
                      <a:pt x="178" y="274"/>
                    </a:lnTo>
                    <a:lnTo>
                      <a:pt x="190" y="270"/>
                    </a:lnTo>
                    <a:lnTo>
                      <a:pt x="202" y="266"/>
                    </a:lnTo>
                    <a:lnTo>
                      <a:pt x="222" y="256"/>
                    </a:lnTo>
                    <a:lnTo>
                      <a:pt x="242" y="240"/>
                    </a:lnTo>
                    <a:lnTo>
                      <a:pt x="256" y="222"/>
                    </a:lnTo>
                    <a:lnTo>
                      <a:pt x="268" y="200"/>
                    </a:lnTo>
                    <a:lnTo>
                      <a:pt x="272" y="190"/>
                    </a:lnTo>
                    <a:lnTo>
                      <a:pt x="274" y="178"/>
                    </a:lnTo>
                    <a:lnTo>
                      <a:pt x="276" y="164"/>
                    </a:lnTo>
                    <a:lnTo>
                      <a:pt x="278" y="152"/>
                    </a:lnTo>
                    <a:lnTo>
                      <a:pt x="278" y="152"/>
                    </a:lnTo>
                    <a:lnTo>
                      <a:pt x="276" y="140"/>
                    </a:lnTo>
                    <a:lnTo>
                      <a:pt x="274" y="128"/>
                    </a:lnTo>
                    <a:lnTo>
                      <a:pt x="272" y="116"/>
                    </a:lnTo>
                    <a:lnTo>
                      <a:pt x="268" y="104"/>
                    </a:lnTo>
                    <a:lnTo>
                      <a:pt x="256" y="82"/>
                    </a:lnTo>
                    <a:lnTo>
                      <a:pt x="242" y="64"/>
                    </a:lnTo>
                    <a:lnTo>
                      <a:pt x="222" y="50"/>
                    </a:lnTo>
                    <a:lnTo>
                      <a:pt x="202" y="38"/>
                    </a:lnTo>
                    <a:lnTo>
                      <a:pt x="190" y="34"/>
                    </a:lnTo>
                    <a:lnTo>
                      <a:pt x="178" y="30"/>
                    </a:lnTo>
                    <a:lnTo>
                      <a:pt x="166" y="28"/>
                    </a:lnTo>
                    <a:lnTo>
                      <a:pt x="154" y="28"/>
                    </a:lnTo>
                    <a:lnTo>
                      <a:pt x="154"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3" tIns="46617" rIns="93233" bIns="46617" numCol="1" anchor="t" anchorCtr="0" compatLnSpc="1">
                <a:prstTxWarp prst="textNoShape">
                  <a:avLst/>
                </a:prstTxWarp>
              </a:bodyPr>
              <a:lstStyle/>
              <a:p>
                <a:pPr defTabSz="932357">
                  <a:defRPr/>
                </a:pPr>
                <a:endParaRPr lang="en-US" sz="1836" kern="0">
                  <a:latin typeface="Segoe UI"/>
                </a:endParaRPr>
              </a:p>
            </p:txBody>
          </p:sp>
          <p:sp>
            <p:nvSpPr>
              <p:cNvPr id="164" name="Freeform 6"/>
              <p:cNvSpPr>
                <a:spLocks noEditPoints="1"/>
              </p:cNvSpPr>
              <p:nvPr/>
            </p:nvSpPr>
            <p:spPr bwMode="auto">
              <a:xfrm>
                <a:off x="6112510" y="7481707"/>
                <a:ext cx="727075" cy="679450"/>
              </a:xfrm>
              <a:custGeom>
                <a:avLst/>
                <a:gdLst>
                  <a:gd name="T0" fmla="*/ 0 w 458"/>
                  <a:gd name="T1" fmla="*/ 428 h 428"/>
                  <a:gd name="T2" fmla="*/ 16 w 458"/>
                  <a:gd name="T3" fmla="*/ 210 h 428"/>
                  <a:gd name="T4" fmla="*/ 22 w 458"/>
                  <a:gd name="T5" fmla="*/ 166 h 428"/>
                  <a:gd name="T6" fmla="*/ 36 w 458"/>
                  <a:gd name="T7" fmla="*/ 126 h 428"/>
                  <a:gd name="T8" fmla="*/ 56 w 458"/>
                  <a:gd name="T9" fmla="*/ 90 h 428"/>
                  <a:gd name="T10" fmla="*/ 82 w 458"/>
                  <a:gd name="T11" fmla="*/ 60 h 428"/>
                  <a:gd name="T12" fmla="*/ 112 w 458"/>
                  <a:gd name="T13" fmla="*/ 34 h 428"/>
                  <a:gd name="T14" fmla="*/ 148 w 458"/>
                  <a:gd name="T15" fmla="*/ 16 h 428"/>
                  <a:gd name="T16" fmla="*/ 186 w 458"/>
                  <a:gd name="T17" fmla="*/ 4 h 428"/>
                  <a:gd name="T18" fmla="*/ 226 w 458"/>
                  <a:gd name="T19" fmla="*/ 0 h 428"/>
                  <a:gd name="T20" fmla="*/ 248 w 458"/>
                  <a:gd name="T21" fmla="*/ 0 h 428"/>
                  <a:gd name="T22" fmla="*/ 286 w 458"/>
                  <a:gd name="T23" fmla="*/ 8 h 428"/>
                  <a:gd name="T24" fmla="*/ 322 w 458"/>
                  <a:gd name="T25" fmla="*/ 24 h 428"/>
                  <a:gd name="T26" fmla="*/ 356 w 458"/>
                  <a:gd name="T27" fmla="*/ 48 h 428"/>
                  <a:gd name="T28" fmla="*/ 384 w 458"/>
                  <a:gd name="T29" fmla="*/ 76 h 428"/>
                  <a:gd name="T30" fmla="*/ 408 w 458"/>
                  <a:gd name="T31" fmla="*/ 108 h 428"/>
                  <a:gd name="T32" fmla="*/ 424 w 458"/>
                  <a:gd name="T33" fmla="*/ 146 h 428"/>
                  <a:gd name="T34" fmla="*/ 436 w 458"/>
                  <a:gd name="T35" fmla="*/ 188 h 428"/>
                  <a:gd name="T36" fmla="*/ 458 w 458"/>
                  <a:gd name="T37" fmla="*/ 428 h 428"/>
                  <a:gd name="T38" fmla="*/ 428 w 458"/>
                  <a:gd name="T39" fmla="*/ 400 h 428"/>
                  <a:gd name="T40" fmla="*/ 410 w 458"/>
                  <a:gd name="T41" fmla="*/ 212 h 428"/>
                  <a:gd name="T42" fmla="*/ 404 w 458"/>
                  <a:gd name="T43" fmla="*/ 174 h 428"/>
                  <a:gd name="T44" fmla="*/ 392 w 458"/>
                  <a:gd name="T45" fmla="*/ 140 h 428"/>
                  <a:gd name="T46" fmla="*/ 374 w 458"/>
                  <a:gd name="T47" fmla="*/ 108 h 428"/>
                  <a:gd name="T48" fmla="*/ 352 w 458"/>
                  <a:gd name="T49" fmla="*/ 82 h 428"/>
                  <a:gd name="T50" fmla="*/ 324 w 458"/>
                  <a:gd name="T51" fmla="*/ 58 h 428"/>
                  <a:gd name="T52" fmla="*/ 294 w 458"/>
                  <a:gd name="T53" fmla="*/ 42 h 428"/>
                  <a:gd name="T54" fmla="*/ 262 w 458"/>
                  <a:gd name="T55" fmla="*/ 32 h 428"/>
                  <a:gd name="T56" fmla="*/ 226 w 458"/>
                  <a:gd name="T57" fmla="*/ 28 h 428"/>
                  <a:gd name="T58" fmla="*/ 208 w 458"/>
                  <a:gd name="T59" fmla="*/ 28 h 428"/>
                  <a:gd name="T60" fmla="*/ 174 w 458"/>
                  <a:gd name="T61" fmla="*/ 36 h 428"/>
                  <a:gd name="T62" fmla="*/ 142 w 458"/>
                  <a:gd name="T63" fmla="*/ 50 h 428"/>
                  <a:gd name="T64" fmla="*/ 114 w 458"/>
                  <a:gd name="T65" fmla="*/ 68 h 428"/>
                  <a:gd name="T66" fmla="*/ 90 w 458"/>
                  <a:gd name="T67" fmla="*/ 94 h 428"/>
                  <a:gd name="T68" fmla="*/ 70 w 458"/>
                  <a:gd name="T69" fmla="*/ 122 h 428"/>
                  <a:gd name="T70" fmla="*/ 54 w 458"/>
                  <a:gd name="T71" fmla="*/ 156 h 428"/>
                  <a:gd name="T72" fmla="*/ 46 w 458"/>
                  <a:gd name="T73" fmla="*/ 192 h 428"/>
                  <a:gd name="T74" fmla="*/ 30 w 458"/>
                  <a:gd name="T75" fmla="*/ 400 h 4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8" h="428">
                    <a:moveTo>
                      <a:pt x="458" y="428"/>
                    </a:moveTo>
                    <a:lnTo>
                      <a:pt x="0" y="428"/>
                    </a:lnTo>
                    <a:lnTo>
                      <a:pt x="16" y="210"/>
                    </a:lnTo>
                    <a:lnTo>
                      <a:pt x="16" y="210"/>
                    </a:lnTo>
                    <a:lnTo>
                      <a:pt x="18" y="188"/>
                    </a:lnTo>
                    <a:lnTo>
                      <a:pt x="22" y="166"/>
                    </a:lnTo>
                    <a:lnTo>
                      <a:pt x="28" y="146"/>
                    </a:lnTo>
                    <a:lnTo>
                      <a:pt x="36" y="126"/>
                    </a:lnTo>
                    <a:lnTo>
                      <a:pt x="46" y="108"/>
                    </a:lnTo>
                    <a:lnTo>
                      <a:pt x="56" y="90"/>
                    </a:lnTo>
                    <a:lnTo>
                      <a:pt x="68" y="74"/>
                    </a:lnTo>
                    <a:lnTo>
                      <a:pt x="82" y="60"/>
                    </a:lnTo>
                    <a:lnTo>
                      <a:pt x="98" y="46"/>
                    </a:lnTo>
                    <a:lnTo>
                      <a:pt x="112" y="34"/>
                    </a:lnTo>
                    <a:lnTo>
                      <a:pt x="130" y="24"/>
                    </a:lnTo>
                    <a:lnTo>
                      <a:pt x="148" y="16"/>
                    </a:lnTo>
                    <a:lnTo>
                      <a:pt x="166" y="8"/>
                    </a:lnTo>
                    <a:lnTo>
                      <a:pt x="186" y="4"/>
                    </a:lnTo>
                    <a:lnTo>
                      <a:pt x="206" y="0"/>
                    </a:lnTo>
                    <a:lnTo>
                      <a:pt x="226" y="0"/>
                    </a:lnTo>
                    <a:lnTo>
                      <a:pt x="226" y="0"/>
                    </a:lnTo>
                    <a:lnTo>
                      <a:pt x="248" y="0"/>
                    </a:lnTo>
                    <a:lnTo>
                      <a:pt x="268" y="4"/>
                    </a:lnTo>
                    <a:lnTo>
                      <a:pt x="286" y="8"/>
                    </a:lnTo>
                    <a:lnTo>
                      <a:pt x="306" y="16"/>
                    </a:lnTo>
                    <a:lnTo>
                      <a:pt x="322" y="24"/>
                    </a:lnTo>
                    <a:lnTo>
                      <a:pt x="340" y="36"/>
                    </a:lnTo>
                    <a:lnTo>
                      <a:pt x="356" y="48"/>
                    </a:lnTo>
                    <a:lnTo>
                      <a:pt x="370" y="60"/>
                    </a:lnTo>
                    <a:lnTo>
                      <a:pt x="384" y="76"/>
                    </a:lnTo>
                    <a:lnTo>
                      <a:pt x="396" y="92"/>
                    </a:lnTo>
                    <a:lnTo>
                      <a:pt x="408" y="108"/>
                    </a:lnTo>
                    <a:lnTo>
                      <a:pt x="418" y="128"/>
                    </a:lnTo>
                    <a:lnTo>
                      <a:pt x="424" y="146"/>
                    </a:lnTo>
                    <a:lnTo>
                      <a:pt x="432" y="168"/>
                    </a:lnTo>
                    <a:lnTo>
                      <a:pt x="436" y="188"/>
                    </a:lnTo>
                    <a:lnTo>
                      <a:pt x="438" y="210"/>
                    </a:lnTo>
                    <a:lnTo>
                      <a:pt x="458" y="428"/>
                    </a:lnTo>
                    <a:close/>
                    <a:moveTo>
                      <a:pt x="30" y="400"/>
                    </a:moveTo>
                    <a:lnTo>
                      <a:pt x="428" y="400"/>
                    </a:lnTo>
                    <a:lnTo>
                      <a:pt x="410" y="212"/>
                    </a:lnTo>
                    <a:lnTo>
                      <a:pt x="410" y="212"/>
                    </a:lnTo>
                    <a:lnTo>
                      <a:pt x="408" y="194"/>
                    </a:lnTo>
                    <a:lnTo>
                      <a:pt x="404" y="174"/>
                    </a:lnTo>
                    <a:lnTo>
                      <a:pt x="398" y="156"/>
                    </a:lnTo>
                    <a:lnTo>
                      <a:pt x="392" y="140"/>
                    </a:lnTo>
                    <a:lnTo>
                      <a:pt x="384" y="124"/>
                    </a:lnTo>
                    <a:lnTo>
                      <a:pt x="374" y="108"/>
                    </a:lnTo>
                    <a:lnTo>
                      <a:pt x="364" y="94"/>
                    </a:lnTo>
                    <a:lnTo>
                      <a:pt x="352" y="82"/>
                    </a:lnTo>
                    <a:lnTo>
                      <a:pt x="338" y="70"/>
                    </a:lnTo>
                    <a:lnTo>
                      <a:pt x="324" y="58"/>
                    </a:lnTo>
                    <a:lnTo>
                      <a:pt x="310" y="50"/>
                    </a:lnTo>
                    <a:lnTo>
                      <a:pt x="294" y="42"/>
                    </a:lnTo>
                    <a:lnTo>
                      <a:pt x="278" y="36"/>
                    </a:lnTo>
                    <a:lnTo>
                      <a:pt x="262" y="32"/>
                    </a:lnTo>
                    <a:lnTo>
                      <a:pt x="244" y="28"/>
                    </a:lnTo>
                    <a:lnTo>
                      <a:pt x="226" y="28"/>
                    </a:lnTo>
                    <a:lnTo>
                      <a:pt x="226" y="28"/>
                    </a:lnTo>
                    <a:lnTo>
                      <a:pt x="208" y="28"/>
                    </a:lnTo>
                    <a:lnTo>
                      <a:pt x="192" y="32"/>
                    </a:lnTo>
                    <a:lnTo>
                      <a:pt x="174" y="36"/>
                    </a:lnTo>
                    <a:lnTo>
                      <a:pt x="158" y="42"/>
                    </a:lnTo>
                    <a:lnTo>
                      <a:pt x="142" y="50"/>
                    </a:lnTo>
                    <a:lnTo>
                      <a:pt x="128" y="58"/>
                    </a:lnTo>
                    <a:lnTo>
                      <a:pt x="114" y="68"/>
                    </a:lnTo>
                    <a:lnTo>
                      <a:pt x="102" y="80"/>
                    </a:lnTo>
                    <a:lnTo>
                      <a:pt x="90" y="94"/>
                    </a:lnTo>
                    <a:lnTo>
                      <a:pt x="80" y="108"/>
                    </a:lnTo>
                    <a:lnTo>
                      <a:pt x="70" y="122"/>
                    </a:lnTo>
                    <a:lnTo>
                      <a:pt x="62" y="138"/>
                    </a:lnTo>
                    <a:lnTo>
                      <a:pt x="54" y="156"/>
                    </a:lnTo>
                    <a:lnTo>
                      <a:pt x="50" y="174"/>
                    </a:lnTo>
                    <a:lnTo>
                      <a:pt x="46" y="192"/>
                    </a:lnTo>
                    <a:lnTo>
                      <a:pt x="44" y="212"/>
                    </a:lnTo>
                    <a:lnTo>
                      <a:pt x="30" y="4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3" tIns="46617" rIns="93233" bIns="46617" numCol="1" anchor="t" anchorCtr="0" compatLnSpc="1">
                <a:prstTxWarp prst="textNoShape">
                  <a:avLst/>
                </a:prstTxWarp>
              </a:bodyPr>
              <a:lstStyle/>
              <a:p>
                <a:pPr defTabSz="932357">
                  <a:defRPr/>
                </a:pPr>
                <a:endParaRPr lang="en-US" sz="1836" kern="0">
                  <a:latin typeface="Segoe UI"/>
                </a:endParaRPr>
              </a:p>
            </p:txBody>
          </p:sp>
          <p:sp>
            <p:nvSpPr>
              <p:cNvPr id="165" name="Freeform 7"/>
              <p:cNvSpPr>
                <a:spLocks noEditPoints="1"/>
              </p:cNvSpPr>
              <p:nvPr/>
            </p:nvSpPr>
            <p:spPr bwMode="auto">
              <a:xfrm>
                <a:off x="6826885" y="7173732"/>
                <a:ext cx="374650" cy="374650"/>
              </a:xfrm>
              <a:custGeom>
                <a:avLst/>
                <a:gdLst>
                  <a:gd name="T0" fmla="*/ 118 w 236"/>
                  <a:gd name="T1" fmla="*/ 236 h 236"/>
                  <a:gd name="T2" fmla="*/ 94 w 236"/>
                  <a:gd name="T3" fmla="*/ 234 h 236"/>
                  <a:gd name="T4" fmla="*/ 52 w 236"/>
                  <a:gd name="T5" fmla="*/ 216 h 236"/>
                  <a:gd name="T6" fmla="*/ 20 w 236"/>
                  <a:gd name="T7" fmla="*/ 184 h 236"/>
                  <a:gd name="T8" fmla="*/ 2 w 236"/>
                  <a:gd name="T9" fmla="*/ 142 h 236"/>
                  <a:gd name="T10" fmla="*/ 0 w 236"/>
                  <a:gd name="T11" fmla="*/ 118 h 236"/>
                  <a:gd name="T12" fmla="*/ 2 w 236"/>
                  <a:gd name="T13" fmla="*/ 106 h 236"/>
                  <a:gd name="T14" fmla="*/ 10 w 236"/>
                  <a:gd name="T15" fmla="*/ 72 h 236"/>
                  <a:gd name="T16" fmla="*/ 34 w 236"/>
                  <a:gd name="T17" fmla="*/ 34 h 236"/>
                  <a:gd name="T18" fmla="*/ 72 w 236"/>
                  <a:gd name="T19" fmla="*/ 10 h 236"/>
                  <a:gd name="T20" fmla="*/ 106 w 236"/>
                  <a:gd name="T21" fmla="*/ 0 h 236"/>
                  <a:gd name="T22" fmla="*/ 118 w 236"/>
                  <a:gd name="T23" fmla="*/ 0 h 236"/>
                  <a:gd name="T24" fmla="*/ 142 w 236"/>
                  <a:gd name="T25" fmla="*/ 2 h 236"/>
                  <a:gd name="T26" fmla="*/ 184 w 236"/>
                  <a:gd name="T27" fmla="*/ 20 h 236"/>
                  <a:gd name="T28" fmla="*/ 216 w 236"/>
                  <a:gd name="T29" fmla="*/ 52 h 236"/>
                  <a:gd name="T30" fmla="*/ 234 w 236"/>
                  <a:gd name="T31" fmla="*/ 94 h 236"/>
                  <a:gd name="T32" fmla="*/ 236 w 236"/>
                  <a:gd name="T33" fmla="*/ 118 h 236"/>
                  <a:gd name="T34" fmla="*/ 236 w 236"/>
                  <a:gd name="T35" fmla="*/ 130 h 236"/>
                  <a:gd name="T36" fmla="*/ 226 w 236"/>
                  <a:gd name="T37" fmla="*/ 164 h 236"/>
                  <a:gd name="T38" fmla="*/ 202 w 236"/>
                  <a:gd name="T39" fmla="*/ 200 h 236"/>
                  <a:gd name="T40" fmla="*/ 164 w 236"/>
                  <a:gd name="T41" fmla="*/ 226 h 236"/>
                  <a:gd name="T42" fmla="*/ 130 w 236"/>
                  <a:gd name="T43" fmla="*/ 234 h 236"/>
                  <a:gd name="T44" fmla="*/ 118 w 236"/>
                  <a:gd name="T45" fmla="*/ 236 h 236"/>
                  <a:gd name="T46" fmla="*/ 118 w 236"/>
                  <a:gd name="T47" fmla="*/ 28 h 236"/>
                  <a:gd name="T48" fmla="*/ 84 w 236"/>
                  <a:gd name="T49" fmla="*/ 36 h 236"/>
                  <a:gd name="T50" fmla="*/ 54 w 236"/>
                  <a:gd name="T51" fmla="*/ 54 h 236"/>
                  <a:gd name="T52" fmla="*/ 36 w 236"/>
                  <a:gd name="T53" fmla="*/ 82 h 236"/>
                  <a:gd name="T54" fmla="*/ 28 w 236"/>
                  <a:gd name="T55" fmla="*/ 118 h 236"/>
                  <a:gd name="T56" fmla="*/ 30 w 236"/>
                  <a:gd name="T57" fmla="*/ 136 h 236"/>
                  <a:gd name="T58" fmla="*/ 44 w 236"/>
                  <a:gd name="T59" fmla="*/ 168 h 236"/>
                  <a:gd name="T60" fmla="*/ 68 w 236"/>
                  <a:gd name="T61" fmla="*/ 192 h 236"/>
                  <a:gd name="T62" fmla="*/ 100 w 236"/>
                  <a:gd name="T63" fmla="*/ 206 h 236"/>
                  <a:gd name="T64" fmla="*/ 118 w 236"/>
                  <a:gd name="T65" fmla="*/ 208 h 236"/>
                  <a:gd name="T66" fmla="*/ 154 w 236"/>
                  <a:gd name="T67" fmla="*/ 200 h 236"/>
                  <a:gd name="T68" fmla="*/ 182 w 236"/>
                  <a:gd name="T69" fmla="*/ 182 h 236"/>
                  <a:gd name="T70" fmla="*/ 200 w 236"/>
                  <a:gd name="T71" fmla="*/ 152 h 236"/>
                  <a:gd name="T72" fmla="*/ 208 w 236"/>
                  <a:gd name="T73" fmla="*/ 118 h 236"/>
                  <a:gd name="T74" fmla="*/ 206 w 236"/>
                  <a:gd name="T75" fmla="*/ 100 h 236"/>
                  <a:gd name="T76" fmla="*/ 192 w 236"/>
                  <a:gd name="T77" fmla="*/ 68 h 236"/>
                  <a:gd name="T78" fmla="*/ 168 w 236"/>
                  <a:gd name="T79" fmla="*/ 44 h 236"/>
                  <a:gd name="T80" fmla="*/ 136 w 236"/>
                  <a:gd name="T81" fmla="*/ 30 h 236"/>
                  <a:gd name="T82" fmla="*/ 118 w 236"/>
                  <a:gd name="T83" fmla="*/ 28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6" h="236">
                    <a:moveTo>
                      <a:pt x="118" y="236"/>
                    </a:moveTo>
                    <a:lnTo>
                      <a:pt x="118" y="236"/>
                    </a:lnTo>
                    <a:lnTo>
                      <a:pt x="106" y="234"/>
                    </a:lnTo>
                    <a:lnTo>
                      <a:pt x="94" y="234"/>
                    </a:lnTo>
                    <a:lnTo>
                      <a:pt x="72" y="226"/>
                    </a:lnTo>
                    <a:lnTo>
                      <a:pt x="52" y="216"/>
                    </a:lnTo>
                    <a:lnTo>
                      <a:pt x="34" y="200"/>
                    </a:lnTo>
                    <a:lnTo>
                      <a:pt x="20" y="184"/>
                    </a:lnTo>
                    <a:lnTo>
                      <a:pt x="10" y="164"/>
                    </a:lnTo>
                    <a:lnTo>
                      <a:pt x="2" y="142"/>
                    </a:lnTo>
                    <a:lnTo>
                      <a:pt x="2" y="130"/>
                    </a:lnTo>
                    <a:lnTo>
                      <a:pt x="0" y="118"/>
                    </a:lnTo>
                    <a:lnTo>
                      <a:pt x="0" y="118"/>
                    </a:lnTo>
                    <a:lnTo>
                      <a:pt x="2" y="106"/>
                    </a:lnTo>
                    <a:lnTo>
                      <a:pt x="2" y="94"/>
                    </a:lnTo>
                    <a:lnTo>
                      <a:pt x="10" y="72"/>
                    </a:lnTo>
                    <a:lnTo>
                      <a:pt x="20" y="52"/>
                    </a:lnTo>
                    <a:lnTo>
                      <a:pt x="34" y="34"/>
                    </a:lnTo>
                    <a:lnTo>
                      <a:pt x="52" y="20"/>
                    </a:lnTo>
                    <a:lnTo>
                      <a:pt x="72" y="10"/>
                    </a:lnTo>
                    <a:lnTo>
                      <a:pt x="94" y="2"/>
                    </a:lnTo>
                    <a:lnTo>
                      <a:pt x="106" y="0"/>
                    </a:lnTo>
                    <a:lnTo>
                      <a:pt x="118" y="0"/>
                    </a:lnTo>
                    <a:lnTo>
                      <a:pt x="118" y="0"/>
                    </a:lnTo>
                    <a:lnTo>
                      <a:pt x="130" y="0"/>
                    </a:lnTo>
                    <a:lnTo>
                      <a:pt x="142" y="2"/>
                    </a:lnTo>
                    <a:lnTo>
                      <a:pt x="164" y="10"/>
                    </a:lnTo>
                    <a:lnTo>
                      <a:pt x="184" y="20"/>
                    </a:lnTo>
                    <a:lnTo>
                      <a:pt x="202" y="34"/>
                    </a:lnTo>
                    <a:lnTo>
                      <a:pt x="216" y="52"/>
                    </a:lnTo>
                    <a:lnTo>
                      <a:pt x="226" y="72"/>
                    </a:lnTo>
                    <a:lnTo>
                      <a:pt x="234" y="94"/>
                    </a:lnTo>
                    <a:lnTo>
                      <a:pt x="236" y="106"/>
                    </a:lnTo>
                    <a:lnTo>
                      <a:pt x="236" y="118"/>
                    </a:lnTo>
                    <a:lnTo>
                      <a:pt x="236" y="118"/>
                    </a:lnTo>
                    <a:lnTo>
                      <a:pt x="236" y="130"/>
                    </a:lnTo>
                    <a:lnTo>
                      <a:pt x="234" y="142"/>
                    </a:lnTo>
                    <a:lnTo>
                      <a:pt x="226" y="164"/>
                    </a:lnTo>
                    <a:lnTo>
                      <a:pt x="216" y="184"/>
                    </a:lnTo>
                    <a:lnTo>
                      <a:pt x="202" y="200"/>
                    </a:lnTo>
                    <a:lnTo>
                      <a:pt x="184" y="216"/>
                    </a:lnTo>
                    <a:lnTo>
                      <a:pt x="164" y="226"/>
                    </a:lnTo>
                    <a:lnTo>
                      <a:pt x="142" y="234"/>
                    </a:lnTo>
                    <a:lnTo>
                      <a:pt x="130" y="234"/>
                    </a:lnTo>
                    <a:lnTo>
                      <a:pt x="118" y="236"/>
                    </a:lnTo>
                    <a:lnTo>
                      <a:pt x="118" y="236"/>
                    </a:lnTo>
                    <a:close/>
                    <a:moveTo>
                      <a:pt x="118" y="28"/>
                    </a:moveTo>
                    <a:lnTo>
                      <a:pt x="118" y="28"/>
                    </a:lnTo>
                    <a:lnTo>
                      <a:pt x="100" y="30"/>
                    </a:lnTo>
                    <a:lnTo>
                      <a:pt x="84" y="36"/>
                    </a:lnTo>
                    <a:lnTo>
                      <a:pt x="68" y="44"/>
                    </a:lnTo>
                    <a:lnTo>
                      <a:pt x="54" y="54"/>
                    </a:lnTo>
                    <a:lnTo>
                      <a:pt x="44" y="68"/>
                    </a:lnTo>
                    <a:lnTo>
                      <a:pt x="36" y="82"/>
                    </a:lnTo>
                    <a:lnTo>
                      <a:pt x="30" y="100"/>
                    </a:lnTo>
                    <a:lnTo>
                      <a:pt x="28" y="118"/>
                    </a:lnTo>
                    <a:lnTo>
                      <a:pt x="28" y="118"/>
                    </a:lnTo>
                    <a:lnTo>
                      <a:pt x="30" y="136"/>
                    </a:lnTo>
                    <a:lnTo>
                      <a:pt x="36" y="152"/>
                    </a:lnTo>
                    <a:lnTo>
                      <a:pt x="44" y="168"/>
                    </a:lnTo>
                    <a:lnTo>
                      <a:pt x="54" y="182"/>
                    </a:lnTo>
                    <a:lnTo>
                      <a:pt x="68" y="192"/>
                    </a:lnTo>
                    <a:lnTo>
                      <a:pt x="84" y="200"/>
                    </a:lnTo>
                    <a:lnTo>
                      <a:pt x="100" y="206"/>
                    </a:lnTo>
                    <a:lnTo>
                      <a:pt x="118" y="208"/>
                    </a:lnTo>
                    <a:lnTo>
                      <a:pt x="118" y="208"/>
                    </a:lnTo>
                    <a:lnTo>
                      <a:pt x="136" y="206"/>
                    </a:lnTo>
                    <a:lnTo>
                      <a:pt x="154" y="200"/>
                    </a:lnTo>
                    <a:lnTo>
                      <a:pt x="168" y="192"/>
                    </a:lnTo>
                    <a:lnTo>
                      <a:pt x="182" y="182"/>
                    </a:lnTo>
                    <a:lnTo>
                      <a:pt x="192" y="168"/>
                    </a:lnTo>
                    <a:lnTo>
                      <a:pt x="200" y="152"/>
                    </a:lnTo>
                    <a:lnTo>
                      <a:pt x="206" y="136"/>
                    </a:lnTo>
                    <a:lnTo>
                      <a:pt x="208" y="118"/>
                    </a:lnTo>
                    <a:lnTo>
                      <a:pt x="208" y="118"/>
                    </a:lnTo>
                    <a:lnTo>
                      <a:pt x="206" y="100"/>
                    </a:lnTo>
                    <a:lnTo>
                      <a:pt x="200" y="82"/>
                    </a:lnTo>
                    <a:lnTo>
                      <a:pt x="192" y="68"/>
                    </a:lnTo>
                    <a:lnTo>
                      <a:pt x="182" y="54"/>
                    </a:lnTo>
                    <a:lnTo>
                      <a:pt x="168" y="44"/>
                    </a:lnTo>
                    <a:lnTo>
                      <a:pt x="154" y="36"/>
                    </a:lnTo>
                    <a:lnTo>
                      <a:pt x="136" y="30"/>
                    </a:lnTo>
                    <a:lnTo>
                      <a:pt x="118" y="28"/>
                    </a:lnTo>
                    <a:lnTo>
                      <a:pt x="118"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3" tIns="46617" rIns="93233" bIns="46617" numCol="1" anchor="t" anchorCtr="0" compatLnSpc="1">
                <a:prstTxWarp prst="textNoShape">
                  <a:avLst/>
                </a:prstTxWarp>
              </a:bodyPr>
              <a:lstStyle/>
              <a:p>
                <a:pPr defTabSz="932357">
                  <a:defRPr/>
                </a:pPr>
                <a:endParaRPr lang="en-US" sz="1836" kern="0">
                  <a:latin typeface="Segoe UI"/>
                </a:endParaRPr>
              </a:p>
            </p:txBody>
          </p:sp>
          <p:sp>
            <p:nvSpPr>
              <p:cNvPr id="166" name="Freeform 8"/>
              <p:cNvSpPr>
                <a:spLocks noEditPoints="1"/>
              </p:cNvSpPr>
              <p:nvPr/>
            </p:nvSpPr>
            <p:spPr bwMode="auto">
              <a:xfrm>
                <a:off x="6817360" y="7567432"/>
                <a:ext cx="476250" cy="523875"/>
              </a:xfrm>
              <a:custGeom>
                <a:avLst/>
                <a:gdLst>
                  <a:gd name="T0" fmla="*/ 46 w 300"/>
                  <a:gd name="T1" fmla="*/ 330 h 330"/>
                  <a:gd name="T2" fmla="*/ 32 w 300"/>
                  <a:gd name="T3" fmla="*/ 158 h 330"/>
                  <a:gd name="T4" fmla="*/ 22 w 300"/>
                  <a:gd name="T5" fmla="*/ 114 h 330"/>
                  <a:gd name="T6" fmla="*/ 4 w 300"/>
                  <a:gd name="T7" fmla="*/ 70 h 330"/>
                  <a:gd name="T8" fmla="*/ 6 w 300"/>
                  <a:gd name="T9" fmla="*/ 54 h 330"/>
                  <a:gd name="T10" fmla="*/ 18 w 300"/>
                  <a:gd name="T11" fmla="*/ 42 h 330"/>
                  <a:gd name="T12" fmla="*/ 44 w 300"/>
                  <a:gd name="T13" fmla="*/ 22 h 330"/>
                  <a:gd name="T14" fmla="*/ 74 w 300"/>
                  <a:gd name="T15" fmla="*/ 8 h 330"/>
                  <a:gd name="T16" fmla="*/ 106 w 300"/>
                  <a:gd name="T17" fmla="*/ 2 h 330"/>
                  <a:gd name="T18" fmla="*/ 122 w 300"/>
                  <a:gd name="T19" fmla="*/ 0 h 330"/>
                  <a:gd name="T20" fmla="*/ 154 w 300"/>
                  <a:gd name="T21" fmla="*/ 4 h 330"/>
                  <a:gd name="T22" fmla="*/ 182 w 300"/>
                  <a:gd name="T23" fmla="*/ 14 h 330"/>
                  <a:gd name="T24" fmla="*/ 210 w 300"/>
                  <a:gd name="T25" fmla="*/ 28 h 330"/>
                  <a:gd name="T26" fmla="*/ 232 w 300"/>
                  <a:gd name="T27" fmla="*/ 48 h 330"/>
                  <a:gd name="T28" fmla="*/ 252 w 300"/>
                  <a:gd name="T29" fmla="*/ 72 h 330"/>
                  <a:gd name="T30" fmla="*/ 268 w 300"/>
                  <a:gd name="T31" fmla="*/ 98 h 330"/>
                  <a:gd name="T32" fmla="*/ 280 w 300"/>
                  <a:gd name="T33" fmla="*/ 130 h 330"/>
                  <a:gd name="T34" fmla="*/ 284 w 300"/>
                  <a:gd name="T35" fmla="*/ 162 h 330"/>
                  <a:gd name="T36" fmla="*/ 72 w 300"/>
                  <a:gd name="T37" fmla="*/ 302 h 330"/>
                  <a:gd name="T38" fmla="*/ 256 w 300"/>
                  <a:gd name="T39" fmla="*/ 164 h 330"/>
                  <a:gd name="T40" fmla="*/ 252 w 300"/>
                  <a:gd name="T41" fmla="*/ 140 h 330"/>
                  <a:gd name="T42" fmla="*/ 232 w 300"/>
                  <a:gd name="T43" fmla="*/ 92 h 330"/>
                  <a:gd name="T44" fmla="*/ 208 w 300"/>
                  <a:gd name="T45" fmla="*/ 62 h 330"/>
                  <a:gd name="T46" fmla="*/ 188 w 300"/>
                  <a:gd name="T47" fmla="*/ 46 h 330"/>
                  <a:gd name="T48" fmla="*/ 164 w 300"/>
                  <a:gd name="T49" fmla="*/ 36 h 330"/>
                  <a:gd name="T50" fmla="*/ 136 w 300"/>
                  <a:gd name="T51" fmla="*/ 30 h 330"/>
                  <a:gd name="T52" fmla="*/ 122 w 300"/>
                  <a:gd name="T53" fmla="*/ 28 h 330"/>
                  <a:gd name="T54" fmla="*/ 98 w 300"/>
                  <a:gd name="T55" fmla="*/ 32 h 330"/>
                  <a:gd name="T56" fmla="*/ 52 w 300"/>
                  <a:gd name="T57" fmla="*/ 50 h 330"/>
                  <a:gd name="T58" fmla="*/ 34 w 300"/>
                  <a:gd name="T59" fmla="*/ 66 h 330"/>
                  <a:gd name="T60" fmla="*/ 52 w 300"/>
                  <a:gd name="T61" fmla="*/ 110 h 330"/>
                  <a:gd name="T62" fmla="*/ 60 w 300"/>
                  <a:gd name="T63" fmla="*/ 156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00" h="330">
                    <a:moveTo>
                      <a:pt x="300" y="330"/>
                    </a:moveTo>
                    <a:lnTo>
                      <a:pt x="46" y="330"/>
                    </a:lnTo>
                    <a:lnTo>
                      <a:pt x="32" y="158"/>
                    </a:lnTo>
                    <a:lnTo>
                      <a:pt x="32" y="158"/>
                    </a:lnTo>
                    <a:lnTo>
                      <a:pt x="28" y="136"/>
                    </a:lnTo>
                    <a:lnTo>
                      <a:pt x="22" y="114"/>
                    </a:lnTo>
                    <a:lnTo>
                      <a:pt x="14" y="92"/>
                    </a:lnTo>
                    <a:lnTo>
                      <a:pt x="4" y="70"/>
                    </a:lnTo>
                    <a:lnTo>
                      <a:pt x="0" y="62"/>
                    </a:lnTo>
                    <a:lnTo>
                      <a:pt x="6" y="54"/>
                    </a:lnTo>
                    <a:lnTo>
                      <a:pt x="6" y="54"/>
                    </a:lnTo>
                    <a:lnTo>
                      <a:pt x="18" y="42"/>
                    </a:lnTo>
                    <a:lnTo>
                      <a:pt x="30" y="32"/>
                    </a:lnTo>
                    <a:lnTo>
                      <a:pt x="44" y="22"/>
                    </a:lnTo>
                    <a:lnTo>
                      <a:pt x="58" y="14"/>
                    </a:lnTo>
                    <a:lnTo>
                      <a:pt x="74" y="8"/>
                    </a:lnTo>
                    <a:lnTo>
                      <a:pt x="90" y="4"/>
                    </a:lnTo>
                    <a:lnTo>
                      <a:pt x="106" y="2"/>
                    </a:lnTo>
                    <a:lnTo>
                      <a:pt x="122" y="0"/>
                    </a:lnTo>
                    <a:lnTo>
                      <a:pt x="122" y="0"/>
                    </a:lnTo>
                    <a:lnTo>
                      <a:pt x="138" y="2"/>
                    </a:lnTo>
                    <a:lnTo>
                      <a:pt x="154" y="4"/>
                    </a:lnTo>
                    <a:lnTo>
                      <a:pt x="168" y="8"/>
                    </a:lnTo>
                    <a:lnTo>
                      <a:pt x="182" y="14"/>
                    </a:lnTo>
                    <a:lnTo>
                      <a:pt x="196" y="20"/>
                    </a:lnTo>
                    <a:lnTo>
                      <a:pt x="210" y="28"/>
                    </a:lnTo>
                    <a:lnTo>
                      <a:pt x="222" y="38"/>
                    </a:lnTo>
                    <a:lnTo>
                      <a:pt x="232" y="48"/>
                    </a:lnTo>
                    <a:lnTo>
                      <a:pt x="244" y="58"/>
                    </a:lnTo>
                    <a:lnTo>
                      <a:pt x="252" y="72"/>
                    </a:lnTo>
                    <a:lnTo>
                      <a:pt x="260" y="84"/>
                    </a:lnTo>
                    <a:lnTo>
                      <a:pt x="268" y="98"/>
                    </a:lnTo>
                    <a:lnTo>
                      <a:pt x="274" y="114"/>
                    </a:lnTo>
                    <a:lnTo>
                      <a:pt x="280" y="130"/>
                    </a:lnTo>
                    <a:lnTo>
                      <a:pt x="282" y="146"/>
                    </a:lnTo>
                    <a:lnTo>
                      <a:pt x="284" y="162"/>
                    </a:lnTo>
                    <a:lnTo>
                      <a:pt x="300" y="330"/>
                    </a:lnTo>
                    <a:close/>
                    <a:moveTo>
                      <a:pt x="72" y="302"/>
                    </a:moveTo>
                    <a:lnTo>
                      <a:pt x="268" y="302"/>
                    </a:lnTo>
                    <a:lnTo>
                      <a:pt x="256" y="164"/>
                    </a:lnTo>
                    <a:lnTo>
                      <a:pt x="256" y="164"/>
                    </a:lnTo>
                    <a:lnTo>
                      <a:pt x="252" y="140"/>
                    </a:lnTo>
                    <a:lnTo>
                      <a:pt x="244" y="114"/>
                    </a:lnTo>
                    <a:lnTo>
                      <a:pt x="232" y="92"/>
                    </a:lnTo>
                    <a:lnTo>
                      <a:pt x="216" y="72"/>
                    </a:lnTo>
                    <a:lnTo>
                      <a:pt x="208" y="62"/>
                    </a:lnTo>
                    <a:lnTo>
                      <a:pt x="198" y="54"/>
                    </a:lnTo>
                    <a:lnTo>
                      <a:pt x="188" y="46"/>
                    </a:lnTo>
                    <a:lnTo>
                      <a:pt x="176" y="40"/>
                    </a:lnTo>
                    <a:lnTo>
                      <a:pt x="164" y="36"/>
                    </a:lnTo>
                    <a:lnTo>
                      <a:pt x="150" y="32"/>
                    </a:lnTo>
                    <a:lnTo>
                      <a:pt x="136" y="30"/>
                    </a:lnTo>
                    <a:lnTo>
                      <a:pt x="122" y="28"/>
                    </a:lnTo>
                    <a:lnTo>
                      <a:pt x="122" y="28"/>
                    </a:lnTo>
                    <a:lnTo>
                      <a:pt x="110" y="30"/>
                    </a:lnTo>
                    <a:lnTo>
                      <a:pt x="98" y="32"/>
                    </a:lnTo>
                    <a:lnTo>
                      <a:pt x="74" y="38"/>
                    </a:lnTo>
                    <a:lnTo>
                      <a:pt x="52" y="50"/>
                    </a:lnTo>
                    <a:lnTo>
                      <a:pt x="34" y="66"/>
                    </a:lnTo>
                    <a:lnTo>
                      <a:pt x="34" y="66"/>
                    </a:lnTo>
                    <a:lnTo>
                      <a:pt x="44" y="88"/>
                    </a:lnTo>
                    <a:lnTo>
                      <a:pt x="52" y="110"/>
                    </a:lnTo>
                    <a:lnTo>
                      <a:pt x="56" y="132"/>
                    </a:lnTo>
                    <a:lnTo>
                      <a:pt x="60" y="156"/>
                    </a:lnTo>
                    <a:lnTo>
                      <a:pt x="72" y="3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3" tIns="46617" rIns="93233" bIns="46617" numCol="1" anchor="t" anchorCtr="0" compatLnSpc="1">
                <a:prstTxWarp prst="textNoShape">
                  <a:avLst/>
                </a:prstTxWarp>
              </a:bodyPr>
              <a:lstStyle/>
              <a:p>
                <a:pPr defTabSz="932357">
                  <a:defRPr/>
                </a:pPr>
                <a:endParaRPr lang="en-US" sz="1836" kern="0">
                  <a:latin typeface="Segoe UI"/>
                </a:endParaRPr>
              </a:p>
            </p:txBody>
          </p:sp>
        </p:grpSp>
        <p:grpSp>
          <p:nvGrpSpPr>
            <p:cNvPr id="167" name="Group 166"/>
            <p:cNvGrpSpPr/>
            <p:nvPr/>
          </p:nvGrpSpPr>
          <p:grpSpPr>
            <a:xfrm>
              <a:off x="10034296" y="5129436"/>
              <a:ext cx="385751" cy="482188"/>
              <a:chOff x="2954338" y="6831013"/>
              <a:chExt cx="1041400" cy="1301750"/>
            </a:xfrm>
            <a:solidFill>
              <a:srgbClr val="0078D7"/>
            </a:solidFill>
          </p:grpSpPr>
          <p:sp>
            <p:nvSpPr>
              <p:cNvPr id="168" name="Freeform 36"/>
              <p:cNvSpPr>
                <a:spLocks noEditPoints="1"/>
              </p:cNvSpPr>
              <p:nvPr/>
            </p:nvSpPr>
            <p:spPr bwMode="auto">
              <a:xfrm>
                <a:off x="3195638" y="7329488"/>
                <a:ext cx="390525" cy="393700"/>
              </a:xfrm>
              <a:custGeom>
                <a:avLst/>
                <a:gdLst>
                  <a:gd name="T0" fmla="*/ 122 w 246"/>
                  <a:gd name="T1" fmla="*/ 248 h 248"/>
                  <a:gd name="T2" fmla="*/ 98 w 246"/>
                  <a:gd name="T3" fmla="*/ 244 h 248"/>
                  <a:gd name="T4" fmla="*/ 74 w 246"/>
                  <a:gd name="T5" fmla="*/ 238 h 248"/>
                  <a:gd name="T6" fmla="*/ 36 w 246"/>
                  <a:gd name="T7" fmla="*/ 210 h 248"/>
                  <a:gd name="T8" fmla="*/ 8 w 246"/>
                  <a:gd name="T9" fmla="*/ 172 h 248"/>
                  <a:gd name="T10" fmla="*/ 2 w 246"/>
                  <a:gd name="T11" fmla="*/ 148 h 248"/>
                  <a:gd name="T12" fmla="*/ 0 w 246"/>
                  <a:gd name="T13" fmla="*/ 124 h 248"/>
                  <a:gd name="T14" fmla="*/ 0 w 246"/>
                  <a:gd name="T15" fmla="*/ 112 h 248"/>
                  <a:gd name="T16" fmla="*/ 4 w 246"/>
                  <a:gd name="T17" fmla="*/ 88 h 248"/>
                  <a:gd name="T18" fmla="*/ 20 w 246"/>
                  <a:gd name="T19" fmla="*/ 56 h 248"/>
                  <a:gd name="T20" fmla="*/ 54 w 246"/>
                  <a:gd name="T21" fmla="*/ 22 h 248"/>
                  <a:gd name="T22" fmla="*/ 86 w 246"/>
                  <a:gd name="T23" fmla="*/ 6 h 248"/>
                  <a:gd name="T24" fmla="*/ 110 w 246"/>
                  <a:gd name="T25" fmla="*/ 2 h 248"/>
                  <a:gd name="T26" fmla="*/ 122 w 246"/>
                  <a:gd name="T27" fmla="*/ 0 h 248"/>
                  <a:gd name="T28" fmla="*/ 148 w 246"/>
                  <a:gd name="T29" fmla="*/ 4 h 248"/>
                  <a:gd name="T30" fmla="*/ 170 w 246"/>
                  <a:gd name="T31" fmla="*/ 10 h 248"/>
                  <a:gd name="T32" fmla="*/ 210 w 246"/>
                  <a:gd name="T33" fmla="*/ 36 h 248"/>
                  <a:gd name="T34" fmla="*/ 236 w 246"/>
                  <a:gd name="T35" fmla="*/ 76 h 248"/>
                  <a:gd name="T36" fmla="*/ 242 w 246"/>
                  <a:gd name="T37" fmla="*/ 100 h 248"/>
                  <a:gd name="T38" fmla="*/ 246 w 246"/>
                  <a:gd name="T39" fmla="*/ 124 h 248"/>
                  <a:gd name="T40" fmla="*/ 244 w 246"/>
                  <a:gd name="T41" fmla="*/ 136 h 248"/>
                  <a:gd name="T42" fmla="*/ 240 w 246"/>
                  <a:gd name="T43" fmla="*/ 160 h 248"/>
                  <a:gd name="T44" fmla="*/ 224 w 246"/>
                  <a:gd name="T45" fmla="*/ 192 h 248"/>
                  <a:gd name="T46" fmla="*/ 192 w 246"/>
                  <a:gd name="T47" fmla="*/ 226 h 248"/>
                  <a:gd name="T48" fmla="*/ 158 w 246"/>
                  <a:gd name="T49" fmla="*/ 242 h 248"/>
                  <a:gd name="T50" fmla="*/ 134 w 246"/>
                  <a:gd name="T51" fmla="*/ 246 h 248"/>
                  <a:gd name="T52" fmla="*/ 122 w 246"/>
                  <a:gd name="T53" fmla="*/ 248 h 248"/>
                  <a:gd name="T54" fmla="*/ 122 w 246"/>
                  <a:gd name="T55" fmla="*/ 28 h 248"/>
                  <a:gd name="T56" fmla="*/ 86 w 246"/>
                  <a:gd name="T57" fmla="*/ 36 h 248"/>
                  <a:gd name="T58" fmla="*/ 56 w 246"/>
                  <a:gd name="T59" fmla="*/ 56 h 248"/>
                  <a:gd name="T60" fmla="*/ 34 w 246"/>
                  <a:gd name="T61" fmla="*/ 86 h 248"/>
                  <a:gd name="T62" fmla="*/ 28 w 246"/>
                  <a:gd name="T63" fmla="*/ 124 h 248"/>
                  <a:gd name="T64" fmla="*/ 30 w 246"/>
                  <a:gd name="T65" fmla="*/ 144 h 248"/>
                  <a:gd name="T66" fmla="*/ 44 w 246"/>
                  <a:gd name="T67" fmla="*/ 178 h 248"/>
                  <a:gd name="T68" fmla="*/ 70 w 246"/>
                  <a:gd name="T69" fmla="*/ 202 h 248"/>
                  <a:gd name="T70" fmla="*/ 104 w 246"/>
                  <a:gd name="T71" fmla="*/ 218 h 248"/>
                  <a:gd name="T72" fmla="*/ 122 w 246"/>
                  <a:gd name="T73" fmla="*/ 220 h 248"/>
                  <a:gd name="T74" fmla="*/ 160 w 246"/>
                  <a:gd name="T75" fmla="*/ 212 h 248"/>
                  <a:gd name="T76" fmla="*/ 190 w 246"/>
                  <a:gd name="T77" fmla="*/ 192 h 248"/>
                  <a:gd name="T78" fmla="*/ 210 w 246"/>
                  <a:gd name="T79" fmla="*/ 160 h 248"/>
                  <a:gd name="T80" fmla="*/ 218 w 246"/>
                  <a:gd name="T81" fmla="*/ 124 h 248"/>
                  <a:gd name="T82" fmla="*/ 216 w 246"/>
                  <a:gd name="T83" fmla="*/ 104 h 248"/>
                  <a:gd name="T84" fmla="*/ 202 w 246"/>
                  <a:gd name="T85" fmla="*/ 70 h 248"/>
                  <a:gd name="T86" fmla="*/ 176 w 246"/>
                  <a:gd name="T87" fmla="*/ 46 h 248"/>
                  <a:gd name="T88" fmla="*/ 142 w 246"/>
                  <a:gd name="T89" fmla="*/ 30 h 248"/>
                  <a:gd name="T90" fmla="*/ 122 w 246"/>
                  <a:gd name="T91" fmla="*/ 28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46" h="248">
                    <a:moveTo>
                      <a:pt x="122" y="248"/>
                    </a:moveTo>
                    <a:lnTo>
                      <a:pt x="122" y="248"/>
                    </a:lnTo>
                    <a:lnTo>
                      <a:pt x="110" y="246"/>
                    </a:lnTo>
                    <a:lnTo>
                      <a:pt x="98" y="244"/>
                    </a:lnTo>
                    <a:lnTo>
                      <a:pt x="86" y="242"/>
                    </a:lnTo>
                    <a:lnTo>
                      <a:pt x="74" y="238"/>
                    </a:lnTo>
                    <a:lnTo>
                      <a:pt x="54" y="226"/>
                    </a:lnTo>
                    <a:lnTo>
                      <a:pt x="36" y="210"/>
                    </a:lnTo>
                    <a:lnTo>
                      <a:pt x="20" y="192"/>
                    </a:lnTo>
                    <a:lnTo>
                      <a:pt x="8" y="172"/>
                    </a:lnTo>
                    <a:lnTo>
                      <a:pt x="4" y="160"/>
                    </a:lnTo>
                    <a:lnTo>
                      <a:pt x="2" y="148"/>
                    </a:lnTo>
                    <a:lnTo>
                      <a:pt x="0" y="136"/>
                    </a:lnTo>
                    <a:lnTo>
                      <a:pt x="0" y="124"/>
                    </a:lnTo>
                    <a:lnTo>
                      <a:pt x="0" y="124"/>
                    </a:lnTo>
                    <a:lnTo>
                      <a:pt x="0" y="112"/>
                    </a:lnTo>
                    <a:lnTo>
                      <a:pt x="2" y="100"/>
                    </a:lnTo>
                    <a:lnTo>
                      <a:pt x="4" y="88"/>
                    </a:lnTo>
                    <a:lnTo>
                      <a:pt x="8" y="76"/>
                    </a:lnTo>
                    <a:lnTo>
                      <a:pt x="20" y="56"/>
                    </a:lnTo>
                    <a:lnTo>
                      <a:pt x="36" y="36"/>
                    </a:lnTo>
                    <a:lnTo>
                      <a:pt x="54" y="22"/>
                    </a:lnTo>
                    <a:lnTo>
                      <a:pt x="74" y="10"/>
                    </a:lnTo>
                    <a:lnTo>
                      <a:pt x="86" y="6"/>
                    </a:lnTo>
                    <a:lnTo>
                      <a:pt x="98" y="4"/>
                    </a:lnTo>
                    <a:lnTo>
                      <a:pt x="110" y="2"/>
                    </a:lnTo>
                    <a:lnTo>
                      <a:pt x="122" y="0"/>
                    </a:lnTo>
                    <a:lnTo>
                      <a:pt x="122" y="0"/>
                    </a:lnTo>
                    <a:lnTo>
                      <a:pt x="134" y="2"/>
                    </a:lnTo>
                    <a:lnTo>
                      <a:pt x="148" y="4"/>
                    </a:lnTo>
                    <a:lnTo>
                      <a:pt x="158" y="6"/>
                    </a:lnTo>
                    <a:lnTo>
                      <a:pt x="170" y="10"/>
                    </a:lnTo>
                    <a:lnTo>
                      <a:pt x="192" y="22"/>
                    </a:lnTo>
                    <a:lnTo>
                      <a:pt x="210" y="36"/>
                    </a:lnTo>
                    <a:lnTo>
                      <a:pt x="224" y="56"/>
                    </a:lnTo>
                    <a:lnTo>
                      <a:pt x="236" y="76"/>
                    </a:lnTo>
                    <a:lnTo>
                      <a:pt x="240" y="88"/>
                    </a:lnTo>
                    <a:lnTo>
                      <a:pt x="242" y="100"/>
                    </a:lnTo>
                    <a:lnTo>
                      <a:pt x="244" y="112"/>
                    </a:lnTo>
                    <a:lnTo>
                      <a:pt x="246" y="124"/>
                    </a:lnTo>
                    <a:lnTo>
                      <a:pt x="246" y="124"/>
                    </a:lnTo>
                    <a:lnTo>
                      <a:pt x="244" y="136"/>
                    </a:lnTo>
                    <a:lnTo>
                      <a:pt x="242" y="148"/>
                    </a:lnTo>
                    <a:lnTo>
                      <a:pt x="240" y="160"/>
                    </a:lnTo>
                    <a:lnTo>
                      <a:pt x="236" y="172"/>
                    </a:lnTo>
                    <a:lnTo>
                      <a:pt x="224" y="192"/>
                    </a:lnTo>
                    <a:lnTo>
                      <a:pt x="210" y="210"/>
                    </a:lnTo>
                    <a:lnTo>
                      <a:pt x="192" y="226"/>
                    </a:lnTo>
                    <a:lnTo>
                      <a:pt x="170" y="238"/>
                    </a:lnTo>
                    <a:lnTo>
                      <a:pt x="158" y="242"/>
                    </a:lnTo>
                    <a:lnTo>
                      <a:pt x="148" y="244"/>
                    </a:lnTo>
                    <a:lnTo>
                      <a:pt x="134" y="246"/>
                    </a:lnTo>
                    <a:lnTo>
                      <a:pt x="122" y="248"/>
                    </a:lnTo>
                    <a:lnTo>
                      <a:pt x="122" y="248"/>
                    </a:lnTo>
                    <a:close/>
                    <a:moveTo>
                      <a:pt x="122" y="28"/>
                    </a:moveTo>
                    <a:lnTo>
                      <a:pt x="122" y="28"/>
                    </a:lnTo>
                    <a:lnTo>
                      <a:pt x="104" y="30"/>
                    </a:lnTo>
                    <a:lnTo>
                      <a:pt x="86" y="36"/>
                    </a:lnTo>
                    <a:lnTo>
                      <a:pt x="70" y="46"/>
                    </a:lnTo>
                    <a:lnTo>
                      <a:pt x="56" y="56"/>
                    </a:lnTo>
                    <a:lnTo>
                      <a:pt x="44" y="70"/>
                    </a:lnTo>
                    <a:lnTo>
                      <a:pt x="34" y="86"/>
                    </a:lnTo>
                    <a:lnTo>
                      <a:pt x="30" y="104"/>
                    </a:lnTo>
                    <a:lnTo>
                      <a:pt x="28" y="124"/>
                    </a:lnTo>
                    <a:lnTo>
                      <a:pt x="28" y="124"/>
                    </a:lnTo>
                    <a:lnTo>
                      <a:pt x="30" y="144"/>
                    </a:lnTo>
                    <a:lnTo>
                      <a:pt x="34" y="160"/>
                    </a:lnTo>
                    <a:lnTo>
                      <a:pt x="44" y="178"/>
                    </a:lnTo>
                    <a:lnTo>
                      <a:pt x="56" y="192"/>
                    </a:lnTo>
                    <a:lnTo>
                      <a:pt x="70" y="202"/>
                    </a:lnTo>
                    <a:lnTo>
                      <a:pt x="86" y="212"/>
                    </a:lnTo>
                    <a:lnTo>
                      <a:pt x="104" y="218"/>
                    </a:lnTo>
                    <a:lnTo>
                      <a:pt x="122" y="220"/>
                    </a:lnTo>
                    <a:lnTo>
                      <a:pt x="122" y="220"/>
                    </a:lnTo>
                    <a:lnTo>
                      <a:pt x="142" y="218"/>
                    </a:lnTo>
                    <a:lnTo>
                      <a:pt x="160" y="212"/>
                    </a:lnTo>
                    <a:lnTo>
                      <a:pt x="176" y="202"/>
                    </a:lnTo>
                    <a:lnTo>
                      <a:pt x="190" y="192"/>
                    </a:lnTo>
                    <a:lnTo>
                      <a:pt x="202" y="178"/>
                    </a:lnTo>
                    <a:lnTo>
                      <a:pt x="210" y="160"/>
                    </a:lnTo>
                    <a:lnTo>
                      <a:pt x="216" y="144"/>
                    </a:lnTo>
                    <a:lnTo>
                      <a:pt x="218" y="124"/>
                    </a:lnTo>
                    <a:lnTo>
                      <a:pt x="218" y="124"/>
                    </a:lnTo>
                    <a:lnTo>
                      <a:pt x="216" y="104"/>
                    </a:lnTo>
                    <a:lnTo>
                      <a:pt x="210" y="86"/>
                    </a:lnTo>
                    <a:lnTo>
                      <a:pt x="202" y="70"/>
                    </a:lnTo>
                    <a:lnTo>
                      <a:pt x="190" y="56"/>
                    </a:lnTo>
                    <a:lnTo>
                      <a:pt x="176" y="46"/>
                    </a:lnTo>
                    <a:lnTo>
                      <a:pt x="160" y="36"/>
                    </a:lnTo>
                    <a:lnTo>
                      <a:pt x="142" y="30"/>
                    </a:lnTo>
                    <a:lnTo>
                      <a:pt x="122" y="28"/>
                    </a:lnTo>
                    <a:lnTo>
                      <a:pt x="122" y="28"/>
                    </a:lnTo>
                    <a:close/>
                  </a:path>
                </a:pathLst>
              </a:custGeom>
              <a:grpFill/>
              <a:ln>
                <a:noFill/>
              </a:ln>
            </p:spPr>
            <p:txBody>
              <a:bodyPr vert="horz" wrap="square" lIns="93233" tIns="46617" rIns="93233" bIns="46617" numCol="1" anchor="t" anchorCtr="0" compatLnSpc="1">
                <a:prstTxWarp prst="textNoShape">
                  <a:avLst/>
                </a:prstTxWarp>
              </a:bodyPr>
              <a:lstStyle/>
              <a:p>
                <a:pPr defTabSz="932357">
                  <a:defRPr/>
                </a:pPr>
                <a:endParaRPr lang="en-US" sz="1836" kern="0">
                  <a:latin typeface="Segoe UI"/>
                </a:endParaRPr>
              </a:p>
            </p:txBody>
          </p:sp>
          <p:sp>
            <p:nvSpPr>
              <p:cNvPr id="169" name="Freeform 37"/>
              <p:cNvSpPr>
                <a:spLocks/>
              </p:cNvSpPr>
              <p:nvPr/>
            </p:nvSpPr>
            <p:spPr bwMode="auto">
              <a:xfrm>
                <a:off x="2954338" y="6831013"/>
                <a:ext cx="1041400" cy="1301750"/>
              </a:xfrm>
              <a:custGeom>
                <a:avLst/>
                <a:gdLst>
                  <a:gd name="T0" fmla="*/ 114 w 656"/>
                  <a:gd name="T1" fmla="*/ 784 h 820"/>
                  <a:gd name="T2" fmla="*/ 80 w 656"/>
                  <a:gd name="T3" fmla="*/ 760 h 820"/>
                  <a:gd name="T4" fmla="*/ 172 w 656"/>
                  <a:gd name="T5" fmla="*/ 608 h 820"/>
                  <a:gd name="T6" fmla="*/ 238 w 656"/>
                  <a:gd name="T7" fmla="*/ 672 h 820"/>
                  <a:gd name="T8" fmla="*/ 300 w 656"/>
                  <a:gd name="T9" fmla="*/ 684 h 820"/>
                  <a:gd name="T10" fmla="*/ 328 w 656"/>
                  <a:gd name="T11" fmla="*/ 628 h 820"/>
                  <a:gd name="T12" fmla="*/ 416 w 656"/>
                  <a:gd name="T13" fmla="*/ 630 h 820"/>
                  <a:gd name="T14" fmla="*/ 466 w 656"/>
                  <a:gd name="T15" fmla="*/ 592 h 820"/>
                  <a:gd name="T16" fmla="*/ 446 w 656"/>
                  <a:gd name="T17" fmla="*/ 536 h 820"/>
                  <a:gd name="T18" fmla="*/ 512 w 656"/>
                  <a:gd name="T19" fmla="*/ 474 h 820"/>
                  <a:gd name="T20" fmla="*/ 518 w 656"/>
                  <a:gd name="T21" fmla="*/ 406 h 820"/>
                  <a:gd name="T22" fmla="*/ 464 w 656"/>
                  <a:gd name="T23" fmla="*/ 386 h 820"/>
                  <a:gd name="T24" fmla="*/ 466 w 656"/>
                  <a:gd name="T25" fmla="*/ 296 h 820"/>
                  <a:gd name="T26" fmla="*/ 424 w 656"/>
                  <a:gd name="T27" fmla="*/ 244 h 820"/>
                  <a:gd name="T28" fmla="*/ 372 w 656"/>
                  <a:gd name="T29" fmla="*/ 266 h 820"/>
                  <a:gd name="T30" fmla="*/ 310 w 656"/>
                  <a:gd name="T31" fmla="*/ 200 h 820"/>
                  <a:gd name="T32" fmla="*/ 240 w 656"/>
                  <a:gd name="T33" fmla="*/ 198 h 820"/>
                  <a:gd name="T34" fmla="*/ 198 w 656"/>
                  <a:gd name="T35" fmla="*/ 256 h 820"/>
                  <a:gd name="T36" fmla="*/ 128 w 656"/>
                  <a:gd name="T37" fmla="*/ 244 h 820"/>
                  <a:gd name="T38" fmla="*/ 82 w 656"/>
                  <a:gd name="T39" fmla="*/ 296 h 820"/>
                  <a:gd name="T40" fmla="*/ 84 w 656"/>
                  <a:gd name="T41" fmla="*/ 386 h 820"/>
                  <a:gd name="T42" fmla="*/ 32 w 656"/>
                  <a:gd name="T43" fmla="*/ 406 h 820"/>
                  <a:gd name="T44" fmla="*/ 38 w 656"/>
                  <a:gd name="T45" fmla="*/ 474 h 820"/>
                  <a:gd name="T46" fmla="*/ 102 w 656"/>
                  <a:gd name="T47" fmla="*/ 536 h 820"/>
                  <a:gd name="T48" fmla="*/ 78 w 656"/>
                  <a:gd name="T49" fmla="*/ 550 h 820"/>
                  <a:gd name="T50" fmla="*/ 10 w 656"/>
                  <a:gd name="T51" fmla="*/ 488 h 820"/>
                  <a:gd name="T52" fmla="*/ 6 w 656"/>
                  <a:gd name="T53" fmla="*/ 394 h 820"/>
                  <a:gd name="T54" fmla="*/ 74 w 656"/>
                  <a:gd name="T55" fmla="*/ 334 h 820"/>
                  <a:gd name="T56" fmla="*/ 60 w 656"/>
                  <a:gd name="T57" fmla="*/ 264 h 820"/>
                  <a:gd name="T58" fmla="*/ 138 w 656"/>
                  <a:gd name="T59" fmla="*/ 218 h 820"/>
                  <a:gd name="T60" fmla="*/ 212 w 656"/>
                  <a:gd name="T61" fmla="*/ 192 h 820"/>
                  <a:gd name="T62" fmla="*/ 296 w 656"/>
                  <a:gd name="T63" fmla="*/ 164 h 820"/>
                  <a:gd name="T64" fmla="*/ 342 w 656"/>
                  <a:gd name="T65" fmla="*/ 222 h 820"/>
                  <a:gd name="T66" fmla="*/ 426 w 656"/>
                  <a:gd name="T67" fmla="*/ 216 h 820"/>
                  <a:gd name="T68" fmla="*/ 494 w 656"/>
                  <a:gd name="T69" fmla="*/ 278 h 820"/>
                  <a:gd name="T70" fmla="*/ 490 w 656"/>
                  <a:gd name="T71" fmla="*/ 370 h 820"/>
                  <a:gd name="T72" fmla="*/ 548 w 656"/>
                  <a:gd name="T73" fmla="*/ 410 h 820"/>
                  <a:gd name="T74" fmla="*/ 528 w 656"/>
                  <a:gd name="T75" fmla="*/ 498 h 820"/>
                  <a:gd name="T76" fmla="*/ 492 w 656"/>
                  <a:gd name="T77" fmla="*/ 568 h 820"/>
                  <a:gd name="T78" fmla="*/ 452 w 656"/>
                  <a:gd name="T79" fmla="*/ 646 h 820"/>
                  <a:gd name="T80" fmla="*/ 398 w 656"/>
                  <a:gd name="T81" fmla="*/ 652 h 820"/>
                  <a:gd name="T82" fmla="*/ 330 w 656"/>
                  <a:gd name="T83" fmla="*/ 696 h 820"/>
                  <a:gd name="T84" fmla="*/ 238 w 656"/>
                  <a:gd name="T85" fmla="*/ 710 h 820"/>
                  <a:gd name="T86" fmla="*/ 176 w 656"/>
                  <a:gd name="T87" fmla="*/ 640 h 820"/>
                  <a:gd name="T88" fmla="*/ 232 w 656"/>
                  <a:gd name="T89" fmla="*/ 788 h 820"/>
                  <a:gd name="T90" fmla="*/ 472 w 656"/>
                  <a:gd name="T91" fmla="*/ 730 h 820"/>
                  <a:gd name="T92" fmla="*/ 626 w 656"/>
                  <a:gd name="T93" fmla="*/ 474 h 820"/>
                  <a:gd name="T94" fmla="*/ 546 w 656"/>
                  <a:gd name="T95" fmla="*/ 214 h 820"/>
                  <a:gd name="T96" fmla="*/ 274 w 656"/>
                  <a:gd name="T97" fmla="*/ 84 h 820"/>
                  <a:gd name="T98" fmla="*/ 186 w 656"/>
                  <a:gd name="T99" fmla="*/ 170 h 820"/>
                  <a:gd name="T100" fmla="*/ 30 w 656"/>
                  <a:gd name="T101" fmla="*/ 136 h 820"/>
                  <a:gd name="T102" fmla="*/ 124 w 656"/>
                  <a:gd name="T103" fmla="*/ 2 h 820"/>
                  <a:gd name="T104" fmla="*/ 130 w 656"/>
                  <a:gd name="T105" fmla="*/ 100 h 820"/>
                  <a:gd name="T106" fmla="*/ 240 w 656"/>
                  <a:gd name="T107" fmla="*/ 58 h 820"/>
                  <a:gd name="T108" fmla="*/ 516 w 656"/>
                  <a:gd name="T109" fmla="*/ 144 h 820"/>
                  <a:gd name="T110" fmla="*/ 656 w 656"/>
                  <a:gd name="T111" fmla="*/ 438 h 820"/>
                  <a:gd name="T112" fmla="*/ 544 w 656"/>
                  <a:gd name="T113" fmla="*/ 708 h 820"/>
                  <a:gd name="T114" fmla="*/ 274 w 656"/>
                  <a:gd name="T115" fmla="*/ 820 h 8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56" h="820">
                    <a:moveTo>
                      <a:pt x="274" y="820"/>
                    </a:moveTo>
                    <a:lnTo>
                      <a:pt x="274" y="820"/>
                    </a:lnTo>
                    <a:lnTo>
                      <a:pt x="250" y="818"/>
                    </a:lnTo>
                    <a:lnTo>
                      <a:pt x="228" y="816"/>
                    </a:lnTo>
                    <a:lnTo>
                      <a:pt x="204" y="812"/>
                    </a:lnTo>
                    <a:lnTo>
                      <a:pt x="182" y="808"/>
                    </a:lnTo>
                    <a:lnTo>
                      <a:pt x="158" y="802"/>
                    </a:lnTo>
                    <a:lnTo>
                      <a:pt x="136" y="794"/>
                    </a:lnTo>
                    <a:lnTo>
                      <a:pt x="114" y="784"/>
                    </a:lnTo>
                    <a:lnTo>
                      <a:pt x="94" y="774"/>
                    </a:lnTo>
                    <a:lnTo>
                      <a:pt x="94" y="774"/>
                    </a:lnTo>
                    <a:lnTo>
                      <a:pt x="88" y="770"/>
                    </a:lnTo>
                    <a:lnTo>
                      <a:pt x="88" y="770"/>
                    </a:lnTo>
                    <a:lnTo>
                      <a:pt x="86" y="768"/>
                    </a:lnTo>
                    <a:lnTo>
                      <a:pt x="86" y="768"/>
                    </a:lnTo>
                    <a:lnTo>
                      <a:pt x="82" y="766"/>
                    </a:lnTo>
                    <a:lnTo>
                      <a:pt x="80" y="760"/>
                    </a:lnTo>
                    <a:lnTo>
                      <a:pt x="80" y="760"/>
                    </a:lnTo>
                    <a:lnTo>
                      <a:pt x="80" y="754"/>
                    </a:lnTo>
                    <a:lnTo>
                      <a:pt x="82" y="750"/>
                    </a:lnTo>
                    <a:lnTo>
                      <a:pt x="94" y="730"/>
                    </a:lnTo>
                    <a:lnTo>
                      <a:pt x="158" y="616"/>
                    </a:lnTo>
                    <a:lnTo>
                      <a:pt x="158" y="616"/>
                    </a:lnTo>
                    <a:lnTo>
                      <a:pt x="162" y="612"/>
                    </a:lnTo>
                    <a:lnTo>
                      <a:pt x="166" y="608"/>
                    </a:lnTo>
                    <a:lnTo>
                      <a:pt x="166" y="608"/>
                    </a:lnTo>
                    <a:lnTo>
                      <a:pt x="172" y="608"/>
                    </a:lnTo>
                    <a:lnTo>
                      <a:pt x="176" y="610"/>
                    </a:lnTo>
                    <a:lnTo>
                      <a:pt x="176" y="610"/>
                    </a:lnTo>
                    <a:lnTo>
                      <a:pt x="198" y="620"/>
                    </a:lnTo>
                    <a:lnTo>
                      <a:pt x="222" y="628"/>
                    </a:lnTo>
                    <a:lnTo>
                      <a:pt x="222" y="628"/>
                    </a:lnTo>
                    <a:lnTo>
                      <a:pt x="228" y="632"/>
                    </a:lnTo>
                    <a:lnTo>
                      <a:pt x="232" y="638"/>
                    </a:lnTo>
                    <a:lnTo>
                      <a:pt x="238" y="672"/>
                    </a:lnTo>
                    <a:lnTo>
                      <a:pt x="238" y="672"/>
                    </a:lnTo>
                    <a:lnTo>
                      <a:pt x="238" y="674"/>
                    </a:lnTo>
                    <a:lnTo>
                      <a:pt x="238" y="674"/>
                    </a:lnTo>
                    <a:lnTo>
                      <a:pt x="240" y="678"/>
                    </a:lnTo>
                    <a:lnTo>
                      <a:pt x="244" y="680"/>
                    </a:lnTo>
                    <a:lnTo>
                      <a:pt x="248" y="684"/>
                    </a:lnTo>
                    <a:lnTo>
                      <a:pt x="252" y="684"/>
                    </a:lnTo>
                    <a:lnTo>
                      <a:pt x="296" y="684"/>
                    </a:lnTo>
                    <a:lnTo>
                      <a:pt x="296" y="684"/>
                    </a:lnTo>
                    <a:lnTo>
                      <a:pt x="300" y="684"/>
                    </a:lnTo>
                    <a:lnTo>
                      <a:pt x="306" y="680"/>
                    </a:lnTo>
                    <a:lnTo>
                      <a:pt x="308" y="678"/>
                    </a:lnTo>
                    <a:lnTo>
                      <a:pt x="310" y="674"/>
                    </a:lnTo>
                    <a:lnTo>
                      <a:pt x="310" y="674"/>
                    </a:lnTo>
                    <a:lnTo>
                      <a:pt x="310" y="672"/>
                    </a:lnTo>
                    <a:lnTo>
                      <a:pt x="318" y="638"/>
                    </a:lnTo>
                    <a:lnTo>
                      <a:pt x="318" y="638"/>
                    </a:lnTo>
                    <a:lnTo>
                      <a:pt x="320" y="632"/>
                    </a:lnTo>
                    <a:lnTo>
                      <a:pt x="328" y="628"/>
                    </a:lnTo>
                    <a:lnTo>
                      <a:pt x="328" y="628"/>
                    </a:lnTo>
                    <a:lnTo>
                      <a:pt x="350" y="620"/>
                    </a:lnTo>
                    <a:lnTo>
                      <a:pt x="372" y="610"/>
                    </a:lnTo>
                    <a:lnTo>
                      <a:pt x="372" y="610"/>
                    </a:lnTo>
                    <a:lnTo>
                      <a:pt x="380" y="608"/>
                    </a:lnTo>
                    <a:lnTo>
                      <a:pt x="386" y="610"/>
                    </a:lnTo>
                    <a:lnTo>
                      <a:pt x="414" y="628"/>
                    </a:lnTo>
                    <a:lnTo>
                      <a:pt x="414" y="628"/>
                    </a:lnTo>
                    <a:lnTo>
                      <a:pt x="416" y="630"/>
                    </a:lnTo>
                    <a:lnTo>
                      <a:pt x="416" y="630"/>
                    </a:lnTo>
                    <a:lnTo>
                      <a:pt x="420" y="632"/>
                    </a:lnTo>
                    <a:lnTo>
                      <a:pt x="424" y="632"/>
                    </a:lnTo>
                    <a:lnTo>
                      <a:pt x="424" y="632"/>
                    </a:lnTo>
                    <a:lnTo>
                      <a:pt x="428" y="630"/>
                    </a:lnTo>
                    <a:lnTo>
                      <a:pt x="434" y="628"/>
                    </a:lnTo>
                    <a:lnTo>
                      <a:pt x="464" y="596"/>
                    </a:lnTo>
                    <a:lnTo>
                      <a:pt x="464" y="596"/>
                    </a:lnTo>
                    <a:lnTo>
                      <a:pt x="466" y="592"/>
                    </a:lnTo>
                    <a:lnTo>
                      <a:pt x="468" y="588"/>
                    </a:lnTo>
                    <a:lnTo>
                      <a:pt x="468" y="584"/>
                    </a:lnTo>
                    <a:lnTo>
                      <a:pt x="466" y="580"/>
                    </a:lnTo>
                    <a:lnTo>
                      <a:pt x="466" y="580"/>
                    </a:lnTo>
                    <a:lnTo>
                      <a:pt x="466" y="578"/>
                    </a:lnTo>
                    <a:lnTo>
                      <a:pt x="446" y="550"/>
                    </a:lnTo>
                    <a:lnTo>
                      <a:pt x="446" y="550"/>
                    </a:lnTo>
                    <a:lnTo>
                      <a:pt x="444" y="542"/>
                    </a:lnTo>
                    <a:lnTo>
                      <a:pt x="446" y="536"/>
                    </a:lnTo>
                    <a:lnTo>
                      <a:pt x="446" y="536"/>
                    </a:lnTo>
                    <a:lnTo>
                      <a:pt x="456" y="514"/>
                    </a:lnTo>
                    <a:lnTo>
                      <a:pt x="464" y="490"/>
                    </a:lnTo>
                    <a:lnTo>
                      <a:pt x="464" y="490"/>
                    </a:lnTo>
                    <a:lnTo>
                      <a:pt x="468" y="484"/>
                    </a:lnTo>
                    <a:lnTo>
                      <a:pt x="476" y="480"/>
                    </a:lnTo>
                    <a:lnTo>
                      <a:pt x="508" y="474"/>
                    </a:lnTo>
                    <a:lnTo>
                      <a:pt x="508" y="474"/>
                    </a:lnTo>
                    <a:lnTo>
                      <a:pt x="512" y="474"/>
                    </a:lnTo>
                    <a:lnTo>
                      <a:pt x="512" y="474"/>
                    </a:lnTo>
                    <a:lnTo>
                      <a:pt x="514" y="472"/>
                    </a:lnTo>
                    <a:lnTo>
                      <a:pt x="518" y="468"/>
                    </a:lnTo>
                    <a:lnTo>
                      <a:pt x="520" y="464"/>
                    </a:lnTo>
                    <a:lnTo>
                      <a:pt x="520" y="460"/>
                    </a:lnTo>
                    <a:lnTo>
                      <a:pt x="520" y="416"/>
                    </a:lnTo>
                    <a:lnTo>
                      <a:pt x="520" y="416"/>
                    </a:lnTo>
                    <a:lnTo>
                      <a:pt x="520" y="412"/>
                    </a:lnTo>
                    <a:lnTo>
                      <a:pt x="518" y="406"/>
                    </a:lnTo>
                    <a:lnTo>
                      <a:pt x="514" y="404"/>
                    </a:lnTo>
                    <a:lnTo>
                      <a:pt x="512" y="402"/>
                    </a:lnTo>
                    <a:lnTo>
                      <a:pt x="512" y="402"/>
                    </a:lnTo>
                    <a:lnTo>
                      <a:pt x="508" y="402"/>
                    </a:lnTo>
                    <a:lnTo>
                      <a:pt x="476" y="396"/>
                    </a:lnTo>
                    <a:lnTo>
                      <a:pt x="476" y="396"/>
                    </a:lnTo>
                    <a:lnTo>
                      <a:pt x="468" y="392"/>
                    </a:lnTo>
                    <a:lnTo>
                      <a:pt x="464" y="386"/>
                    </a:lnTo>
                    <a:lnTo>
                      <a:pt x="464" y="386"/>
                    </a:lnTo>
                    <a:lnTo>
                      <a:pt x="456" y="362"/>
                    </a:lnTo>
                    <a:lnTo>
                      <a:pt x="446" y="340"/>
                    </a:lnTo>
                    <a:lnTo>
                      <a:pt x="446" y="340"/>
                    </a:lnTo>
                    <a:lnTo>
                      <a:pt x="444" y="334"/>
                    </a:lnTo>
                    <a:lnTo>
                      <a:pt x="446" y="326"/>
                    </a:lnTo>
                    <a:lnTo>
                      <a:pt x="466" y="298"/>
                    </a:lnTo>
                    <a:lnTo>
                      <a:pt x="466" y="298"/>
                    </a:lnTo>
                    <a:lnTo>
                      <a:pt x="466" y="296"/>
                    </a:lnTo>
                    <a:lnTo>
                      <a:pt x="466" y="296"/>
                    </a:lnTo>
                    <a:lnTo>
                      <a:pt x="468" y="292"/>
                    </a:lnTo>
                    <a:lnTo>
                      <a:pt x="468" y="288"/>
                    </a:lnTo>
                    <a:lnTo>
                      <a:pt x="466" y="284"/>
                    </a:lnTo>
                    <a:lnTo>
                      <a:pt x="464" y="280"/>
                    </a:lnTo>
                    <a:lnTo>
                      <a:pt x="434" y="248"/>
                    </a:lnTo>
                    <a:lnTo>
                      <a:pt x="434" y="248"/>
                    </a:lnTo>
                    <a:lnTo>
                      <a:pt x="428" y="246"/>
                    </a:lnTo>
                    <a:lnTo>
                      <a:pt x="424" y="244"/>
                    </a:lnTo>
                    <a:lnTo>
                      <a:pt x="424" y="244"/>
                    </a:lnTo>
                    <a:lnTo>
                      <a:pt x="420" y="244"/>
                    </a:lnTo>
                    <a:lnTo>
                      <a:pt x="416" y="246"/>
                    </a:lnTo>
                    <a:lnTo>
                      <a:pt x="416" y="246"/>
                    </a:lnTo>
                    <a:lnTo>
                      <a:pt x="414" y="248"/>
                    </a:lnTo>
                    <a:lnTo>
                      <a:pt x="386" y="266"/>
                    </a:lnTo>
                    <a:lnTo>
                      <a:pt x="386" y="266"/>
                    </a:lnTo>
                    <a:lnTo>
                      <a:pt x="380" y="268"/>
                    </a:lnTo>
                    <a:lnTo>
                      <a:pt x="372" y="266"/>
                    </a:lnTo>
                    <a:lnTo>
                      <a:pt x="372" y="266"/>
                    </a:lnTo>
                    <a:lnTo>
                      <a:pt x="350" y="256"/>
                    </a:lnTo>
                    <a:lnTo>
                      <a:pt x="328" y="248"/>
                    </a:lnTo>
                    <a:lnTo>
                      <a:pt x="328" y="248"/>
                    </a:lnTo>
                    <a:lnTo>
                      <a:pt x="320" y="244"/>
                    </a:lnTo>
                    <a:lnTo>
                      <a:pt x="318" y="236"/>
                    </a:lnTo>
                    <a:lnTo>
                      <a:pt x="310" y="204"/>
                    </a:lnTo>
                    <a:lnTo>
                      <a:pt x="310" y="204"/>
                    </a:lnTo>
                    <a:lnTo>
                      <a:pt x="310" y="200"/>
                    </a:lnTo>
                    <a:lnTo>
                      <a:pt x="310" y="200"/>
                    </a:lnTo>
                    <a:lnTo>
                      <a:pt x="308" y="198"/>
                    </a:lnTo>
                    <a:lnTo>
                      <a:pt x="306" y="196"/>
                    </a:lnTo>
                    <a:lnTo>
                      <a:pt x="300" y="192"/>
                    </a:lnTo>
                    <a:lnTo>
                      <a:pt x="296" y="192"/>
                    </a:lnTo>
                    <a:lnTo>
                      <a:pt x="254" y="192"/>
                    </a:lnTo>
                    <a:lnTo>
                      <a:pt x="254" y="192"/>
                    </a:lnTo>
                    <a:lnTo>
                      <a:pt x="248" y="192"/>
                    </a:lnTo>
                    <a:lnTo>
                      <a:pt x="244" y="196"/>
                    </a:lnTo>
                    <a:lnTo>
                      <a:pt x="240" y="198"/>
                    </a:lnTo>
                    <a:lnTo>
                      <a:pt x="238" y="200"/>
                    </a:lnTo>
                    <a:lnTo>
                      <a:pt x="238" y="200"/>
                    </a:lnTo>
                    <a:lnTo>
                      <a:pt x="238" y="204"/>
                    </a:lnTo>
                    <a:lnTo>
                      <a:pt x="232" y="236"/>
                    </a:lnTo>
                    <a:lnTo>
                      <a:pt x="232" y="236"/>
                    </a:lnTo>
                    <a:lnTo>
                      <a:pt x="228" y="244"/>
                    </a:lnTo>
                    <a:lnTo>
                      <a:pt x="222" y="248"/>
                    </a:lnTo>
                    <a:lnTo>
                      <a:pt x="222" y="248"/>
                    </a:lnTo>
                    <a:lnTo>
                      <a:pt x="198" y="256"/>
                    </a:lnTo>
                    <a:lnTo>
                      <a:pt x="176" y="266"/>
                    </a:lnTo>
                    <a:lnTo>
                      <a:pt x="176" y="266"/>
                    </a:lnTo>
                    <a:lnTo>
                      <a:pt x="170" y="268"/>
                    </a:lnTo>
                    <a:lnTo>
                      <a:pt x="162" y="266"/>
                    </a:lnTo>
                    <a:lnTo>
                      <a:pt x="134" y="248"/>
                    </a:lnTo>
                    <a:lnTo>
                      <a:pt x="134" y="248"/>
                    </a:lnTo>
                    <a:lnTo>
                      <a:pt x="132" y="246"/>
                    </a:lnTo>
                    <a:lnTo>
                      <a:pt x="132" y="246"/>
                    </a:lnTo>
                    <a:lnTo>
                      <a:pt x="128" y="244"/>
                    </a:lnTo>
                    <a:lnTo>
                      <a:pt x="124" y="244"/>
                    </a:lnTo>
                    <a:lnTo>
                      <a:pt x="120" y="246"/>
                    </a:lnTo>
                    <a:lnTo>
                      <a:pt x="116" y="248"/>
                    </a:lnTo>
                    <a:lnTo>
                      <a:pt x="86" y="278"/>
                    </a:lnTo>
                    <a:lnTo>
                      <a:pt x="86" y="278"/>
                    </a:lnTo>
                    <a:lnTo>
                      <a:pt x="82" y="284"/>
                    </a:lnTo>
                    <a:lnTo>
                      <a:pt x="80" y="288"/>
                    </a:lnTo>
                    <a:lnTo>
                      <a:pt x="80" y="292"/>
                    </a:lnTo>
                    <a:lnTo>
                      <a:pt x="82" y="296"/>
                    </a:lnTo>
                    <a:lnTo>
                      <a:pt x="82" y="296"/>
                    </a:lnTo>
                    <a:lnTo>
                      <a:pt x="84" y="298"/>
                    </a:lnTo>
                    <a:lnTo>
                      <a:pt x="102" y="326"/>
                    </a:lnTo>
                    <a:lnTo>
                      <a:pt x="102" y="326"/>
                    </a:lnTo>
                    <a:lnTo>
                      <a:pt x="104" y="334"/>
                    </a:lnTo>
                    <a:lnTo>
                      <a:pt x="102" y="340"/>
                    </a:lnTo>
                    <a:lnTo>
                      <a:pt x="102" y="340"/>
                    </a:lnTo>
                    <a:lnTo>
                      <a:pt x="92" y="362"/>
                    </a:lnTo>
                    <a:lnTo>
                      <a:pt x="84" y="386"/>
                    </a:lnTo>
                    <a:lnTo>
                      <a:pt x="84" y="386"/>
                    </a:lnTo>
                    <a:lnTo>
                      <a:pt x="80" y="392"/>
                    </a:lnTo>
                    <a:lnTo>
                      <a:pt x="74" y="396"/>
                    </a:lnTo>
                    <a:lnTo>
                      <a:pt x="40" y="402"/>
                    </a:lnTo>
                    <a:lnTo>
                      <a:pt x="40" y="402"/>
                    </a:lnTo>
                    <a:lnTo>
                      <a:pt x="38" y="402"/>
                    </a:lnTo>
                    <a:lnTo>
                      <a:pt x="38" y="402"/>
                    </a:lnTo>
                    <a:lnTo>
                      <a:pt x="34" y="404"/>
                    </a:lnTo>
                    <a:lnTo>
                      <a:pt x="32" y="406"/>
                    </a:lnTo>
                    <a:lnTo>
                      <a:pt x="30" y="412"/>
                    </a:lnTo>
                    <a:lnTo>
                      <a:pt x="28" y="416"/>
                    </a:lnTo>
                    <a:lnTo>
                      <a:pt x="28" y="460"/>
                    </a:lnTo>
                    <a:lnTo>
                      <a:pt x="28" y="460"/>
                    </a:lnTo>
                    <a:lnTo>
                      <a:pt x="30" y="464"/>
                    </a:lnTo>
                    <a:lnTo>
                      <a:pt x="32" y="468"/>
                    </a:lnTo>
                    <a:lnTo>
                      <a:pt x="34" y="472"/>
                    </a:lnTo>
                    <a:lnTo>
                      <a:pt x="38" y="474"/>
                    </a:lnTo>
                    <a:lnTo>
                      <a:pt x="38" y="474"/>
                    </a:lnTo>
                    <a:lnTo>
                      <a:pt x="40" y="474"/>
                    </a:lnTo>
                    <a:lnTo>
                      <a:pt x="74" y="480"/>
                    </a:lnTo>
                    <a:lnTo>
                      <a:pt x="74" y="480"/>
                    </a:lnTo>
                    <a:lnTo>
                      <a:pt x="80" y="484"/>
                    </a:lnTo>
                    <a:lnTo>
                      <a:pt x="84" y="490"/>
                    </a:lnTo>
                    <a:lnTo>
                      <a:pt x="84" y="490"/>
                    </a:lnTo>
                    <a:lnTo>
                      <a:pt x="92" y="514"/>
                    </a:lnTo>
                    <a:lnTo>
                      <a:pt x="102" y="536"/>
                    </a:lnTo>
                    <a:lnTo>
                      <a:pt x="102" y="536"/>
                    </a:lnTo>
                    <a:lnTo>
                      <a:pt x="104" y="540"/>
                    </a:lnTo>
                    <a:lnTo>
                      <a:pt x="104" y="546"/>
                    </a:lnTo>
                    <a:lnTo>
                      <a:pt x="102" y="550"/>
                    </a:lnTo>
                    <a:lnTo>
                      <a:pt x="98" y="554"/>
                    </a:lnTo>
                    <a:lnTo>
                      <a:pt x="98" y="554"/>
                    </a:lnTo>
                    <a:lnTo>
                      <a:pt x="92" y="556"/>
                    </a:lnTo>
                    <a:lnTo>
                      <a:pt x="86" y="556"/>
                    </a:lnTo>
                    <a:lnTo>
                      <a:pt x="82" y="554"/>
                    </a:lnTo>
                    <a:lnTo>
                      <a:pt x="78" y="550"/>
                    </a:lnTo>
                    <a:lnTo>
                      <a:pt x="78" y="550"/>
                    </a:lnTo>
                    <a:lnTo>
                      <a:pt x="68" y="528"/>
                    </a:lnTo>
                    <a:lnTo>
                      <a:pt x="60" y="506"/>
                    </a:lnTo>
                    <a:lnTo>
                      <a:pt x="36" y="502"/>
                    </a:lnTo>
                    <a:lnTo>
                      <a:pt x="36" y="502"/>
                    </a:lnTo>
                    <a:lnTo>
                      <a:pt x="28" y="500"/>
                    </a:lnTo>
                    <a:lnTo>
                      <a:pt x="22" y="496"/>
                    </a:lnTo>
                    <a:lnTo>
                      <a:pt x="16" y="492"/>
                    </a:lnTo>
                    <a:lnTo>
                      <a:pt x="10" y="488"/>
                    </a:lnTo>
                    <a:lnTo>
                      <a:pt x="6" y="480"/>
                    </a:lnTo>
                    <a:lnTo>
                      <a:pt x="2" y="474"/>
                    </a:lnTo>
                    <a:lnTo>
                      <a:pt x="0" y="466"/>
                    </a:lnTo>
                    <a:lnTo>
                      <a:pt x="0" y="460"/>
                    </a:lnTo>
                    <a:lnTo>
                      <a:pt x="0" y="416"/>
                    </a:lnTo>
                    <a:lnTo>
                      <a:pt x="0" y="416"/>
                    </a:lnTo>
                    <a:lnTo>
                      <a:pt x="0" y="410"/>
                    </a:lnTo>
                    <a:lnTo>
                      <a:pt x="2" y="402"/>
                    </a:lnTo>
                    <a:lnTo>
                      <a:pt x="6" y="394"/>
                    </a:lnTo>
                    <a:lnTo>
                      <a:pt x="10" y="388"/>
                    </a:lnTo>
                    <a:lnTo>
                      <a:pt x="16" y="384"/>
                    </a:lnTo>
                    <a:lnTo>
                      <a:pt x="22" y="378"/>
                    </a:lnTo>
                    <a:lnTo>
                      <a:pt x="28" y="376"/>
                    </a:lnTo>
                    <a:lnTo>
                      <a:pt x="36" y="374"/>
                    </a:lnTo>
                    <a:lnTo>
                      <a:pt x="60" y="370"/>
                    </a:lnTo>
                    <a:lnTo>
                      <a:pt x="60" y="370"/>
                    </a:lnTo>
                    <a:lnTo>
                      <a:pt x="66" y="352"/>
                    </a:lnTo>
                    <a:lnTo>
                      <a:pt x="74" y="334"/>
                    </a:lnTo>
                    <a:lnTo>
                      <a:pt x="60" y="314"/>
                    </a:lnTo>
                    <a:lnTo>
                      <a:pt x="60" y="314"/>
                    </a:lnTo>
                    <a:lnTo>
                      <a:pt x="56" y="308"/>
                    </a:lnTo>
                    <a:lnTo>
                      <a:pt x="54" y="300"/>
                    </a:lnTo>
                    <a:lnTo>
                      <a:pt x="52" y="294"/>
                    </a:lnTo>
                    <a:lnTo>
                      <a:pt x="52" y="286"/>
                    </a:lnTo>
                    <a:lnTo>
                      <a:pt x="54" y="278"/>
                    </a:lnTo>
                    <a:lnTo>
                      <a:pt x="56" y="272"/>
                    </a:lnTo>
                    <a:lnTo>
                      <a:pt x="60" y="264"/>
                    </a:lnTo>
                    <a:lnTo>
                      <a:pt x="66" y="260"/>
                    </a:lnTo>
                    <a:lnTo>
                      <a:pt x="96" y="228"/>
                    </a:lnTo>
                    <a:lnTo>
                      <a:pt x="96" y="228"/>
                    </a:lnTo>
                    <a:lnTo>
                      <a:pt x="102" y="224"/>
                    </a:lnTo>
                    <a:lnTo>
                      <a:pt x="108" y="220"/>
                    </a:lnTo>
                    <a:lnTo>
                      <a:pt x="114" y="218"/>
                    </a:lnTo>
                    <a:lnTo>
                      <a:pt x="122" y="216"/>
                    </a:lnTo>
                    <a:lnTo>
                      <a:pt x="130" y="216"/>
                    </a:lnTo>
                    <a:lnTo>
                      <a:pt x="138" y="218"/>
                    </a:lnTo>
                    <a:lnTo>
                      <a:pt x="144" y="220"/>
                    </a:lnTo>
                    <a:lnTo>
                      <a:pt x="150" y="224"/>
                    </a:lnTo>
                    <a:lnTo>
                      <a:pt x="170" y="238"/>
                    </a:lnTo>
                    <a:lnTo>
                      <a:pt x="170" y="238"/>
                    </a:lnTo>
                    <a:lnTo>
                      <a:pt x="188" y="230"/>
                    </a:lnTo>
                    <a:lnTo>
                      <a:pt x="206" y="222"/>
                    </a:lnTo>
                    <a:lnTo>
                      <a:pt x="210" y="200"/>
                    </a:lnTo>
                    <a:lnTo>
                      <a:pt x="210" y="200"/>
                    </a:lnTo>
                    <a:lnTo>
                      <a:pt x="212" y="192"/>
                    </a:lnTo>
                    <a:lnTo>
                      <a:pt x="216" y="186"/>
                    </a:lnTo>
                    <a:lnTo>
                      <a:pt x="220" y="180"/>
                    </a:lnTo>
                    <a:lnTo>
                      <a:pt x="226" y="174"/>
                    </a:lnTo>
                    <a:lnTo>
                      <a:pt x="232" y="170"/>
                    </a:lnTo>
                    <a:lnTo>
                      <a:pt x="238" y="166"/>
                    </a:lnTo>
                    <a:lnTo>
                      <a:pt x="246" y="164"/>
                    </a:lnTo>
                    <a:lnTo>
                      <a:pt x="254" y="164"/>
                    </a:lnTo>
                    <a:lnTo>
                      <a:pt x="296" y="164"/>
                    </a:lnTo>
                    <a:lnTo>
                      <a:pt x="296" y="164"/>
                    </a:lnTo>
                    <a:lnTo>
                      <a:pt x="304" y="164"/>
                    </a:lnTo>
                    <a:lnTo>
                      <a:pt x="310" y="166"/>
                    </a:lnTo>
                    <a:lnTo>
                      <a:pt x="318" y="170"/>
                    </a:lnTo>
                    <a:lnTo>
                      <a:pt x="324" y="174"/>
                    </a:lnTo>
                    <a:lnTo>
                      <a:pt x="330" y="180"/>
                    </a:lnTo>
                    <a:lnTo>
                      <a:pt x="334" y="186"/>
                    </a:lnTo>
                    <a:lnTo>
                      <a:pt x="336" y="192"/>
                    </a:lnTo>
                    <a:lnTo>
                      <a:pt x="338" y="200"/>
                    </a:lnTo>
                    <a:lnTo>
                      <a:pt x="342" y="222"/>
                    </a:lnTo>
                    <a:lnTo>
                      <a:pt x="342" y="222"/>
                    </a:lnTo>
                    <a:lnTo>
                      <a:pt x="360" y="230"/>
                    </a:lnTo>
                    <a:lnTo>
                      <a:pt x="378" y="238"/>
                    </a:lnTo>
                    <a:lnTo>
                      <a:pt x="398" y="224"/>
                    </a:lnTo>
                    <a:lnTo>
                      <a:pt x="398" y="224"/>
                    </a:lnTo>
                    <a:lnTo>
                      <a:pt x="404" y="220"/>
                    </a:lnTo>
                    <a:lnTo>
                      <a:pt x="412" y="218"/>
                    </a:lnTo>
                    <a:lnTo>
                      <a:pt x="418" y="216"/>
                    </a:lnTo>
                    <a:lnTo>
                      <a:pt x="426" y="216"/>
                    </a:lnTo>
                    <a:lnTo>
                      <a:pt x="426" y="216"/>
                    </a:lnTo>
                    <a:lnTo>
                      <a:pt x="442" y="220"/>
                    </a:lnTo>
                    <a:lnTo>
                      <a:pt x="448" y="224"/>
                    </a:lnTo>
                    <a:lnTo>
                      <a:pt x="454" y="230"/>
                    </a:lnTo>
                    <a:lnTo>
                      <a:pt x="484" y="260"/>
                    </a:lnTo>
                    <a:lnTo>
                      <a:pt x="484" y="260"/>
                    </a:lnTo>
                    <a:lnTo>
                      <a:pt x="488" y="264"/>
                    </a:lnTo>
                    <a:lnTo>
                      <a:pt x="492" y="272"/>
                    </a:lnTo>
                    <a:lnTo>
                      <a:pt x="494" y="278"/>
                    </a:lnTo>
                    <a:lnTo>
                      <a:pt x="496" y="286"/>
                    </a:lnTo>
                    <a:lnTo>
                      <a:pt x="496" y="294"/>
                    </a:lnTo>
                    <a:lnTo>
                      <a:pt x="494" y="300"/>
                    </a:lnTo>
                    <a:lnTo>
                      <a:pt x="492" y="308"/>
                    </a:lnTo>
                    <a:lnTo>
                      <a:pt x="488" y="314"/>
                    </a:lnTo>
                    <a:lnTo>
                      <a:pt x="474" y="334"/>
                    </a:lnTo>
                    <a:lnTo>
                      <a:pt x="474" y="334"/>
                    </a:lnTo>
                    <a:lnTo>
                      <a:pt x="482" y="352"/>
                    </a:lnTo>
                    <a:lnTo>
                      <a:pt x="490" y="370"/>
                    </a:lnTo>
                    <a:lnTo>
                      <a:pt x="512" y="374"/>
                    </a:lnTo>
                    <a:lnTo>
                      <a:pt x="512" y="374"/>
                    </a:lnTo>
                    <a:lnTo>
                      <a:pt x="520" y="376"/>
                    </a:lnTo>
                    <a:lnTo>
                      <a:pt x="528" y="378"/>
                    </a:lnTo>
                    <a:lnTo>
                      <a:pt x="534" y="384"/>
                    </a:lnTo>
                    <a:lnTo>
                      <a:pt x="538" y="388"/>
                    </a:lnTo>
                    <a:lnTo>
                      <a:pt x="542" y="396"/>
                    </a:lnTo>
                    <a:lnTo>
                      <a:pt x="546" y="402"/>
                    </a:lnTo>
                    <a:lnTo>
                      <a:pt x="548" y="410"/>
                    </a:lnTo>
                    <a:lnTo>
                      <a:pt x="548" y="416"/>
                    </a:lnTo>
                    <a:lnTo>
                      <a:pt x="548" y="460"/>
                    </a:lnTo>
                    <a:lnTo>
                      <a:pt x="548" y="460"/>
                    </a:lnTo>
                    <a:lnTo>
                      <a:pt x="548" y="466"/>
                    </a:lnTo>
                    <a:lnTo>
                      <a:pt x="546" y="474"/>
                    </a:lnTo>
                    <a:lnTo>
                      <a:pt x="542" y="480"/>
                    </a:lnTo>
                    <a:lnTo>
                      <a:pt x="538" y="488"/>
                    </a:lnTo>
                    <a:lnTo>
                      <a:pt x="534" y="492"/>
                    </a:lnTo>
                    <a:lnTo>
                      <a:pt x="528" y="498"/>
                    </a:lnTo>
                    <a:lnTo>
                      <a:pt x="520" y="500"/>
                    </a:lnTo>
                    <a:lnTo>
                      <a:pt x="512" y="502"/>
                    </a:lnTo>
                    <a:lnTo>
                      <a:pt x="490" y="506"/>
                    </a:lnTo>
                    <a:lnTo>
                      <a:pt x="490" y="506"/>
                    </a:lnTo>
                    <a:lnTo>
                      <a:pt x="482" y="524"/>
                    </a:lnTo>
                    <a:lnTo>
                      <a:pt x="474" y="542"/>
                    </a:lnTo>
                    <a:lnTo>
                      <a:pt x="488" y="562"/>
                    </a:lnTo>
                    <a:lnTo>
                      <a:pt x="488" y="562"/>
                    </a:lnTo>
                    <a:lnTo>
                      <a:pt x="492" y="568"/>
                    </a:lnTo>
                    <a:lnTo>
                      <a:pt x="494" y="574"/>
                    </a:lnTo>
                    <a:lnTo>
                      <a:pt x="496" y="582"/>
                    </a:lnTo>
                    <a:lnTo>
                      <a:pt x="496" y="590"/>
                    </a:lnTo>
                    <a:lnTo>
                      <a:pt x="494" y="598"/>
                    </a:lnTo>
                    <a:lnTo>
                      <a:pt x="492" y="604"/>
                    </a:lnTo>
                    <a:lnTo>
                      <a:pt x="488" y="610"/>
                    </a:lnTo>
                    <a:lnTo>
                      <a:pt x="484" y="616"/>
                    </a:lnTo>
                    <a:lnTo>
                      <a:pt x="452" y="646"/>
                    </a:lnTo>
                    <a:lnTo>
                      <a:pt x="452" y="646"/>
                    </a:lnTo>
                    <a:lnTo>
                      <a:pt x="448" y="652"/>
                    </a:lnTo>
                    <a:lnTo>
                      <a:pt x="442" y="656"/>
                    </a:lnTo>
                    <a:lnTo>
                      <a:pt x="434" y="658"/>
                    </a:lnTo>
                    <a:lnTo>
                      <a:pt x="426" y="660"/>
                    </a:lnTo>
                    <a:lnTo>
                      <a:pt x="426" y="660"/>
                    </a:lnTo>
                    <a:lnTo>
                      <a:pt x="418" y="660"/>
                    </a:lnTo>
                    <a:lnTo>
                      <a:pt x="412" y="658"/>
                    </a:lnTo>
                    <a:lnTo>
                      <a:pt x="404" y="656"/>
                    </a:lnTo>
                    <a:lnTo>
                      <a:pt x="398" y="652"/>
                    </a:lnTo>
                    <a:lnTo>
                      <a:pt x="378" y="638"/>
                    </a:lnTo>
                    <a:lnTo>
                      <a:pt x="378" y="638"/>
                    </a:lnTo>
                    <a:lnTo>
                      <a:pt x="360" y="646"/>
                    </a:lnTo>
                    <a:lnTo>
                      <a:pt x="342" y="652"/>
                    </a:lnTo>
                    <a:lnTo>
                      <a:pt x="338" y="676"/>
                    </a:lnTo>
                    <a:lnTo>
                      <a:pt x="338" y="676"/>
                    </a:lnTo>
                    <a:lnTo>
                      <a:pt x="336" y="684"/>
                    </a:lnTo>
                    <a:lnTo>
                      <a:pt x="334" y="690"/>
                    </a:lnTo>
                    <a:lnTo>
                      <a:pt x="330" y="696"/>
                    </a:lnTo>
                    <a:lnTo>
                      <a:pt x="324" y="702"/>
                    </a:lnTo>
                    <a:lnTo>
                      <a:pt x="318" y="706"/>
                    </a:lnTo>
                    <a:lnTo>
                      <a:pt x="310" y="710"/>
                    </a:lnTo>
                    <a:lnTo>
                      <a:pt x="302" y="712"/>
                    </a:lnTo>
                    <a:lnTo>
                      <a:pt x="296" y="712"/>
                    </a:lnTo>
                    <a:lnTo>
                      <a:pt x="252" y="712"/>
                    </a:lnTo>
                    <a:lnTo>
                      <a:pt x="252" y="712"/>
                    </a:lnTo>
                    <a:lnTo>
                      <a:pt x="246" y="712"/>
                    </a:lnTo>
                    <a:lnTo>
                      <a:pt x="238" y="710"/>
                    </a:lnTo>
                    <a:lnTo>
                      <a:pt x="232" y="706"/>
                    </a:lnTo>
                    <a:lnTo>
                      <a:pt x="226" y="702"/>
                    </a:lnTo>
                    <a:lnTo>
                      <a:pt x="220" y="696"/>
                    </a:lnTo>
                    <a:lnTo>
                      <a:pt x="216" y="690"/>
                    </a:lnTo>
                    <a:lnTo>
                      <a:pt x="212" y="684"/>
                    </a:lnTo>
                    <a:lnTo>
                      <a:pt x="210" y="676"/>
                    </a:lnTo>
                    <a:lnTo>
                      <a:pt x="206" y="652"/>
                    </a:lnTo>
                    <a:lnTo>
                      <a:pt x="206" y="652"/>
                    </a:lnTo>
                    <a:lnTo>
                      <a:pt x="176" y="640"/>
                    </a:lnTo>
                    <a:lnTo>
                      <a:pt x="118" y="744"/>
                    </a:lnTo>
                    <a:lnTo>
                      <a:pt x="112" y="752"/>
                    </a:lnTo>
                    <a:lnTo>
                      <a:pt x="112" y="752"/>
                    </a:lnTo>
                    <a:lnTo>
                      <a:pt x="132" y="762"/>
                    </a:lnTo>
                    <a:lnTo>
                      <a:pt x="150" y="770"/>
                    </a:lnTo>
                    <a:lnTo>
                      <a:pt x="170" y="776"/>
                    </a:lnTo>
                    <a:lnTo>
                      <a:pt x="190" y="782"/>
                    </a:lnTo>
                    <a:lnTo>
                      <a:pt x="212" y="786"/>
                    </a:lnTo>
                    <a:lnTo>
                      <a:pt x="232" y="788"/>
                    </a:lnTo>
                    <a:lnTo>
                      <a:pt x="254" y="790"/>
                    </a:lnTo>
                    <a:lnTo>
                      <a:pt x="274" y="792"/>
                    </a:lnTo>
                    <a:lnTo>
                      <a:pt x="274" y="792"/>
                    </a:lnTo>
                    <a:lnTo>
                      <a:pt x="310" y="790"/>
                    </a:lnTo>
                    <a:lnTo>
                      <a:pt x="346" y="784"/>
                    </a:lnTo>
                    <a:lnTo>
                      <a:pt x="380" y="776"/>
                    </a:lnTo>
                    <a:lnTo>
                      <a:pt x="412" y="764"/>
                    </a:lnTo>
                    <a:lnTo>
                      <a:pt x="442" y="748"/>
                    </a:lnTo>
                    <a:lnTo>
                      <a:pt x="472" y="730"/>
                    </a:lnTo>
                    <a:lnTo>
                      <a:pt x="500" y="710"/>
                    </a:lnTo>
                    <a:lnTo>
                      <a:pt x="524" y="688"/>
                    </a:lnTo>
                    <a:lnTo>
                      <a:pt x="546" y="662"/>
                    </a:lnTo>
                    <a:lnTo>
                      <a:pt x="568" y="636"/>
                    </a:lnTo>
                    <a:lnTo>
                      <a:pt x="586" y="606"/>
                    </a:lnTo>
                    <a:lnTo>
                      <a:pt x="600" y="576"/>
                    </a:lnTo>
                    <a:lnTo>
                      <a:pt x="612" y="542"/>
                    </a:lnTo>
                    <a:lnTo>
                      <a:pt x="620" y="510"/>
                    </a:lnTo>
                    <a:lnTo>
                      <a:pt x="626" y="474"/>
                    </a:lnTo>
                    <a:lnTo>
                      <a:pt x="628" y="438"/>
                    </a:lnTo>
                    <a:lnTo>
                      <a:pt x="628" y="438"/>
                    </a:lnTo>
                    <a:lnTo>
                      <a:pt x="626" y="402"/>
                    </a:lnTo>
                    <a:lnTo>
                      <a:pt x="620" y="366"/>
                    </a:lnTo>
                    <a:lnTo>
                      <a:pt x="612" y="332"/>
                    </a:lnTo>
                    <a:lnTo>
                      <a:pt x="600" y="300"/>
                    </a:lnTo>
                    <a:lnTo>
                      <a:pt x="586" y="270"/>
                    </a:lnTo>
                    <a:lnTo>
                      <a:pt x="568" y="240"/>
                    </a:lnTo>
                    <a:lnTo>
                      <a:pt x="546" y="214"/>
                    </a:lnTo>
                    <a:lnTo>
                      <a:pt x="524" y="188"/>
                    </a:lnTo>
                    <a:lnTo>
                      <a:pt x="500" y="166"/>
                    </a:lnTo>
                    <a:lnTo>
                      <a:pt x="472" y="144"/>
                    </a:lnTo>
                    <a:lnTo>
                      <a:pt x="442" y="128"/>
                    </a:lnTo>
                    <a:lnTo>
                      <a:pt x="412" y="112"/>
                    </a:lnTo>
                    <a:lnTo>
                      <a:pt x="380" y="100"/>
                    </a:lnTo>
                    <a:lnTo>
                      <a:pt x="346" y="92"/>
                    </a:lnTo>
                    <a:lnTo>
                      <a:pt x="310" y="86"/>
                    </a:lnTo>
                    <a:lnTo>
                      <a:pt x="274" y="84"/>
                    </a:lnTo>
                    <a:lnTo>
                      <a:pt x="274" y="84"/>
                    </a:lnTo>
                    <a:lnTo>
                      <a:pt x="246" y="86"/>
                    </a:lnTo>
                    <a:lnTo>
                      <a:pt x="218" y="88"/>
                    </a:lnTo>
                    <a:lnTo>
                      <a:pt x="190" y="94"/>
                    </a:lnTo>
                    <a:lnTo>
                      <a:pt x="162" y="102"/>
                    </a:lnTo>
                    <a:lnTo>
                      <a:pt x="174" y="130"/>
                    </a:lnTo>
                    <a:lnTo>
                      <a:pt x="186" y="164"/>
                    </a:lnTo>
                    <a:lnTo>
                      <a:pt x="186" y="164"/>
                    </a:lnTo>
                    <a:lnTo>
                      <a:pt x="186" y="170"/>
                    </a:lnTo>
                    <a:lnTo>
                      <a:pt x="184" y="178"/>
                    </a:lnTo>
                    <a:lnTo>
                      <a:pt x="184" y="178"/>
                    </a:lnTo>
                    <a:lnTo>
                      <a:pt x="176" y="182"/>
                    </a:lnTo>
                    <a:lnTo>
                      <a:pt x="170" y="182"/>
                    </a:lnTo>
                    <a:lnTo>
                      <a:pt x="40" y="144"/>
                    </a:lnTo>
                    <a:lnTo>
                      <a:pt x="40" y="144"/>
                    </a:lnTo>
                    <a:lnTo>
                      <a:pt x="34" y="142"/>
                    </a:lnTo>
                    <a:lnTo>
                      <a:pt x="30" y="136"/>
                    </a:lnTo>
                    <a:lnTo>
                      <a:pt x="30" y="136"/>
                    </a:lnTo>
                    <a:lnTo>
                      <a:pt x="28" y="130"/>
                    </a:lnTo>
                    <a:lnTo>
                      <a:pt x="32" y="124"/>
                    </a:lnTo>
                    <a:lnTo>
                      <a:pt x="104" y="8"/>
                    </a:lnTo>
                    <a:lnTo>
                      <a:pt x="104" y="8"/>
                    </a:lnTo>
                    <a:lnTo>
                      <a:pt x="108" y="4"/>
                    </a:lnTo>
                    <a:lnTo>
                      <a:pt x="112" y="0"/>
                    </a:lnTo>
                    <a:lnTo>
                      <a:pt x="118" y="0"/>
                    </a:lnTo>
                    <a:lnTo>
                      <a:pt x="124" y="2"/>
                    </a:lnTo>
                    <a:lnTo>
                      <a:pt x="124" y="2"/>
                    </a:lnTo>
                    <a:lnTo>
                      <a:pt x="128" y="6"/>
                    </a:lnTo>
                    <a:lnTo>
                      <a:pt x="130" y="12"/>
                    </a:lnTo>
                    <a:lnTo>
                      <a:pt x="130" y="16"/>
                    </a:lnTo>
                    <a:lnTo>
                      <a:pt x="128" y="22"/>
                    </a:lnTo>
                    <a:lnTo>
                      <a:pt x="64" y="122"/>
                    </a:lnTo>
                    <a:lnTo>
                      <a:pt x="150" y="148"/>
                    </a:lnTo>
                    <a:lnTo>
                      <a:pt x="148" y="140"/>
                    </a:lnTo>
                    <a:lnTo>
                      <a:pt x="130" y="100"/>
                    </a:lnTo>
                    <a:lnTo>
                      <a:pt x="130" y="100"/>
                    </a:lnTo>
                    <a:lnTo>
                      <a:pt x="130" y="94"/>
                    </a:lnTo>
                    <a:lnTo>
                      <a:pt x="130" y="88"/>
                    </a:lnTo>
                    <a:lnTo>
                      <a:pt x="130" y="88"/>
                    </a:lnTo>
                    <a:lnTo>
                      <a:pt x="134" y="84"/>
                    </a:lnTo>
                    <a:lnTo>
                      <a:pt x="138" y="82"/>
                    </a:lnTo>
                    <a:lnTo>
                      <a:pt x="138" y="82"/>
                    </a:lnTo>
                    <a:lnTo>
                      <a:pt x="172" y="70"/>
                    </a:lnTo>
                    <a:lnTo>
                      <a:pt x="206" y="62"/>
                    </a:lnTo>
                    <a:lnTo>
                      <a:pt x="240" y="58"/>
                    </a:lnTo>
                    <a:lnTo>
                      <a:pt x="274" y="56"/>
                    </a:lnTo>
                    <a:lnTo>
                      <a:pt x="274" y="56"/>
                    </a:lnTo>
                    <a:lnTo>
                      <a:pt x="314" y="58"/>
                    </a:lnTo>
                    <a:lnTo>
                      <a:pt x="352" y="64"/>
                    </a:lnTo>
                    <a:lnTo>
                      <a:pt x="388" y="74"/>
                    </a:lnTo>
                    <a:lnTo>
                      <a:pt x="422" y="86"/>
                    </a:lnTo>
                    <a:lnTo>
                      <a:pt x="456" y="102"/>
                    </a:lnTo>
                    <a:lnTo>
                      <a:pt x="488" y="122"/>
                    </a:lnTo>
                    <a:lnTo>
                      <a:pt x="516" y="144"/>
                    </a:lnTo>
                    <a:lnTo>
                      <a:pt x="544" y="168"/>
                    </a:lnTo>
                    <a:lnTo>
                      <a:pt x="568" y="196"/>
                    </a:lnTo>
                    <a:lnTo>
                      <a:pt x="590" y="224"/>
                    </a:lnTo>
                    <a:lnTo>
                      <a:pt x="610" y="256"/>
                    </a:lnTo>
                    <a:lnTo>
                      <a:pt x="626" y="290"/>
                    </a:lnTo>
                    <a:lnTo>
                      <a:pt x="638" y="324"/>
                    </a:lnTo>
                    <a:lnTo>
                      <a:pt x="648" y="362"/>
                    </a:lnTo>
                    <a:lnTo>
                      <a:pt x="654" y="398"/>
                    </a:lnTo>
                    <a:lnTo>
                      <a:pt x="656" y="438"/>
                    </a:lnTo>
                    <a:lnTo>
                      <a:pt x="656" y="438"/>
                    </a:lnTo>
                    <a:lnTo>
                      <a:pt x="654" y="476"/>
                    </a:lnTo>
                    <a:lnTo>
                      <a:pt x="648" y="514"/>
                    </a:lnTo>
                    <a:lnTo>
                      <a:pt x="638" y="552"/>
                    </a:lnTo>
                    <a:lnTo>
                      <a:pt x="626" y="586"/>
                    </a:lnTo>
                    <a:lnTo>
                      <a:pt x="610" y="620"/>
                    </a:lnTo>
                    <a:lnTo>
                      <a:pt x="590" y="652"/>
                    </a:lnTo>
                    <a:lnTo>
                      <a:pt x="568" y="680"/>
                    </a:lnTo>
                    <a:lnTo>
                      <a:pt x="544" y="708"/>
                    </a:lnTo>
                    <a:lnTo>
                      <a:pt x="516" y="732"/>
                    </a:lnTo>
                    <a:lnTo>
                      <a:pt x="488" y="754"/>
                    </a:lnTo>
                    <a:lnTo>
                      <a:pt x="456" y="774"/>
                    </a:lnTo>
                    <a:lnTo>
                      <a:pt x="422" y="790"/>
                    </a:lnTo>
                    <a:lnTo>
                      <a:pt x="388" y="802"/>
                    </a:lnTo>
                    <a:lnTo>
                      <a:pt x="352" y="812"/>
                    </a:lnTo>
                    <a:lnTo>
                      <a:pt x="314" y="818"/>
                    </a:lnTo>
                    <a:lnTo>
                      <a:pt x="274" y="820"/>
                    </a:lnTo>
                    <a:lnTo>
                      <a:pt x="274" y="820"/>
                    </a:lnTo>
                    <a:close/>
                  </a:path>
                </a:pathLst>
              </a:custGeom>
              <a:grpFill/>
              <a:ln>
                <a:noFill/>
              </a:ln>
            </p:spPr>
            <p:txBody>
              <a:bodyPr vert="horz" wrap="square" lIns="93233" tIns="46617" rIns="93233" bIns="46617" numCol="1" anchor="t" anchorCtr="0" compatLnSpc="1">
                <a:prstTxWarp prst="textNoShape">
                  <a:avLst/>
                </a:prstTxWarp>
              </a:bodyPr>
              <a:lstStyle/>
              <a:p>
                <a:pPr defTabSz="932357">
                  <a:defRPr/>
                </a:pPr>
                <a:endParaRPr lang="en-US" sz="1836" kern="0">
                  <a:latin typeface="Segoe UI"/>
                </a:endParaRPr>
              </a:p>
            </p:txBody>
          </p:sp>
        </p:grpSp>
        <p:grpSp>
          <p:nvGrpSpPr>
            <p:cNvPr id="170" name="Group 169"/>
            <p:cNvGrpSpPr/>
            <p:nvPr/>
          </p:nvGrpSpPr>
          <p:grpSpPr>
            <a:xfrm>
              <a:off x="9872701" y="3060921"/>
              <a:ext cx="1878892" cy="1542780"/>
              <a:chOff x="9910801" y="2434267"/>
              <a:chExt cx="1878892" cy="1542780"/>
            </a:xfrm>
          </p:grpSpPr>
          <p:sp>
            <p:nvSpPr>
              <p:cNvPr id="171" name="TextBox 170"/>
              <p:cNvSpPr txBox="1"/>
              <p:nvPr/>
            </p:nvSpPr>
            <p:spPr>
              <a:xfrm>
                <a:off x="9910801" y="3234749"/>
                <a:ext cx="1090057" cy="461695"/>
              </a:xfrm>
              <a:prstGeom prst="rect">
                <a:avLst/>
              </a:prstGeom>
              <a:noFill/>
            </p:spPr>
            <p:txBody>
              <a:bodyPr wrap="square" lIns="186442" tIns="149153" rIns="186442" bIns="149153" rtlCol="0">
                <a:spAutoFit/>
              </a:bodyPr>
              <a:lstStyle/>
              <a:p>
                <a:pPr defTabSz="950876">
                  <a:lnSpc>
                    <a:spcPct val="90000"/>
                  </a:lnSpc>
                  <a:spcBef>
                    <a:spcPct val="0"/>
                  </a:spcBef>
                  <a:spcAft>
                    <a:spcPts val="612"/>
                  </a:spcAft>
                  <a:defRPr/>
                </a:pPr>
                <a:r>
                  <a:rPr lang="en-US" sz="1224" kern="0" spc="-31">
                    <a:latin typeface="Segoe UI"/>
                    <a:cs typeface="Segoe UI Semilight" panose="020B0402040204020203" pitchFamily="34" charset="0"/>
                  </a:rPr>
                  <a:t>Apps</a:t>
                </a:r>
              </a:p>
            </p:txBody>
          </p:sp>
          <p:grpSp>
            <p:nvGrpSpPr>
              <p:cNvPr id="172" name="Group 171"/>
              <p:cNvGrpSpPr/>
              <p:nvPr/>
            </p:nvGrpSpPr>
            <p:grpSpPr>
              <a:xfrm>
                <a:off x="10012430" y="2917883"/>
                <a:ext cx="462396" cy="357669"/>
                <a:chOff x="5007615" y="2323753"/>
                <a:chExt cx="649029" cy="502032"/>
              </a:xfrm>
              <a:solidFill>
                <a:srgbClr val="0078D7"/>
              </a:solidFill>
            </p:grpSpPr>
            <p:sp>
              <p:nvSpPr>
                <p:cNvPr id="182" name="Freeform 181"/>
                <p:cNvSpPr>
                  <a:spLocks/>
                </p:cNvSpPr>
                <p:nvPr/>
              </p:nvSpPr>
              <p:spPr bwMode="auto">
                <a:xfrm>
                  <a:off x="5175285" y="2455306"/>
                  <a:ext cx="313688" cy="314768"/>
                </a:xfrm>
                <a:custGeom>
                  <a:avLst/>
                  <a:gdLst>
                    <a:gd name="connsiteX0" fmla="*/ 193673 w 319670"/>
                    <a:gd name="connsiteY0" fmla="*/ 280605 h 320770"/>
                    <a:gd name="connsiteX1" fmla="*/ 165888 w 319670"/>
                    <a:gd name="connsiteY1" fmla="*/ 281661 h 320770"/>
                    <a:gd name="connsiteX2" fmla="*/ 167460 w 319670"/>
                    <a:gd name="connsiteY2" fmla="*/ 307015 h 320770"/>
                    <a:gd name="connsiteX3" fmla="*/ 181091 w 319670"/>
                    <a:gd name="connsiteY3" fmla="*/ 305430 h 320770"/>
                    <a:gd name="connsiteX4" fmla="*/ 193673 w 319670"/>
                    <a:gd name="connsiteY4" fmla="*/ 280605 h 320770"/>
                    <a:gd name="connsiteX5" fmla="*/ 127923 w 319670"/>
                    <a:gd name="connsiteY5" fmla="*/ 280054 h 320770"/>
                    <a:gd name="connsiteX6" fmla="*/ 141657 w 319670"/>
                    <a:gd name="connsiteY6" fmla="*/ 305957 h 320770"/>
                    <a:gd name="connsiteX7" fmla="*/ 154333 w 319670"/>
                    <a:gd name="connsiteY7" fmla="*/ 307015 h 320770"/>
                    <a:gd name="connsiteX8" fmla="*/ 152749 w 319670"/>
                    <a:gd name="connsiteY8" fmla="*/ 281640 h 320770"/>
                    <a:gd name="connsiteX9" fmla="*/ 127923 w 319670"/>
                    <a:gd name="connsiteY9" fmla="*/ 280054 h 320770"/>
                    <a:gd name="connsiteX10" fmla="*/ 226960 w 319670"/>
                    <a:gd name="connsiteY10" fmla="*/ 275378 h 320770"/>
                    <a:gd name="connsiteX11" fmla="*/ 209629 w 319670"/>
                    <a:gd name="connsiteY11" fmla="*/ 278547 h 320770"/>
                    <a:gd name="connsiteX12" fmla="*/ 198075 w 319670"/>
                    <a:gd name="connsiteY12" fmla="*/ 301788 h 320770"/>
                    <a:gd name="connsiteX13" fmla="*/ 204377 w 319670"/>
                    <a:gd name="connsiteY13" fmla="*/ 300203 h 320770"/>
                    <a:gd name="connsiteX14" fmla="*/ 226960 w 319670"/>
                    <a:gd name="connsiteY14" fmla="*/ 275378 h 320770"/>
                    <a:gd name="connsiteX15" fmla="*/ 94911 w 319670"/>
                    <a:gd name="connsiteY15" fmla="*/ 274277 h 320770"/>
                    <a:gd name="connsiteX16" fmla="*/ 120163 w 319670"/>
                    <a:gd name="connsiteY16" fmla="*/ 301828 h 320770"/>
                    <a:gd name="connsiteX17" fmla="*/ 124897 w 319670"/>
                    <a:gd name="connsiteY17" fmla="*/ 302888 h 320770"/>
                    <a:gd name="connsiteX18" fmla="*/ 112797 w 319670"/>
                    <a:gd name="connsiteY18" fmla="*/ 277456 h 320770"/>
                    <a:gd name="connsiteX19" fmla="*/ 94911 w 319670"/>
                    <a:gd name="connsiteY19" fmla="*/ 274277 h 320770"/>
                    <a:gd name="connsiteX20" fmla="*/ 261623 w 319670"/>
                    <a:gd name="connsiteY20" fmla="*/ 266024 h 320770"/>
                    <a:gd name="connsiteX21" fmla="*/ 247511 w 319670"/>
                    <a:gd name="connsiteY21" fmla="*/ 270781 h 320770"/>
                    <a:gd name="connsiteX22" fmla="*/ 235489 w 319670"/>
                    <a:gd name="connsiteY22" fmla="*/ 286107 h 320770"/>
                    <a:gd name="connsiteX23" fmla="*/ 261623 w 319670"/>
                    <a:gd name="connsiteY23" fmla="*/ 266024 h 320770"/>
                    <a:gd name="connsiteX24" fmla="*/ 53646 w 319670"/>
                    <a:gd name="connsiteY24" fmla="*/ 261072 h 320770"/>
                    <a:gd name="connsiteX25" fmla="*/ 90509 w 319670"/>
                    <a:gd name="connsiteY25" fmla="*/ 289683 h 320770"/>
                    <a:gd name="connsiteX26" fmla="*/ 74184 w 319670"/>
                    <a:gd name="connsiteY26" fmla="*/ 268490 h 320770"/>
                    <a:gd name="connsiteX27" fmla="*/ 53646 w 319670"/>
                    <a:gd name="connsiteY27" fmla="*/ 261072 h 320770"/>
                    <a:gd name="connsiteX28" fmla="*/ 213205 w 319670"/>
                    <a:gd name="connsiteY28" fmla="*/ 224209 h 320770"/>
                    <a:gd name="connsiteX29" fmla="*/ 163687 w 319670"/>
                    <a:gd name="connsiteY29" fmla="*/ 228957 h 320770"/>
                    <a:gd name="connsiteX30" fmla="*/ 165267 w 319670"/>
                    <a:gd name="connsiteY30" fmla="*/ 269051 h 320770"/>
                    <a:gd name="connsiteX31" fmla="*/ 200035 w 319670"/>
                    <a:gd name="connsiteY31" fmla="*/ 266413 h 320770"/>
                    <a:gd name="connsiteX32" fmla="*/ 213205 w 319670"/>
                    <a:gd name="connsiteY32" fmla="*/ 224209 h 320770"/>
                    <a:gd name="connsiteX33" fmla="*/ 108941 w 319670"/>
                    <a:gd name="connsiteY33" fmla="*/ 224209 h 320770"/>
                    <a:gd name="connsiteX34" fmla="*/ 122109 w 319670"/>
                    <a:gd name="connsiteY34" fmla="*/ 265864 h 320770"/>
                    <a:gd name="connsiteX35" fmla="*/ 152132 w 319670"/>
                    <a:gd name="connsiteY35" fmla="*/ 268500 h 320770"/>
                    <a:gd name="connsiteX36" fmla="*/ 150552 w 319670"/>
                    <a:gd name="connsiteY36" fmla="*/ 228954 h 320770"/>
                    <a:gd name="connsiteX37" fmla="*/ 108941 w 319670"/>
                    <a:gd name="connsiteY37" fmla="*/ 224209 h 320770"/>
                    <a:gd name="connsiteX38" fmla="*/ 58322 w 319670"/>
                    <a:gd name="connsiteY38" fmla="*/ 209903 h 320770"/>
                    <a:gd name="connsiteX39" fmla="*/ 82669 w 319670"/>
                    <a:gd name="connsiteY39" fmla="*/ 257461 h 320770"/>
                    <a:gd name="connsiteX40" fmla="*/ 107016 w 319670"/>
                    <a:gd name="connsiteY40" fmla="*/ 263273 h 320770"/>
                    <a:gd name="connsiteX41" fmla="*/ 94842 w 319670"/>
                    <a:gd name="connsiteY41" fmla="*/ 221000 h 320770"/>
                    <a:gd name="connsiteX42" fmla="*/ 58322 w 319670"/>
                    <a:gd name="connsiteY42" fmla="*/ 209903 h 320770"/>
                    <a:gd name="connsiteX43" fmla="*/ 264925 w 319670"/>
                    <a:gd name="connsiteY43" fmla="*/ 209078 h 320770"/>
                    <a:gd name="connsiteX44" fmla="*/ 227505 w 319670"/>
                    <a:gd name="connsiteY44" fmla="*/ 221190 h 320770"/>
                    <a:gd name="connsiteX45" fmla="*/ 214856 w 319670"/>
                    <a:gd name="connsiteY45" fmla="*/ 264374 h 320770"/>
                    <a:gd name="connsiteX46" fmla="*/ 239100 w 319670"/>
                    <a:gd name="connsiteY46" fmla="*/ 259634 h 320770"/>
                    <a:gd name="connsiteX47" fmla="*/ 264925 w 319670"/>
                    <a:gd name="connsiteY47" fmla="*/ 209078 h 320770"/>
                    <a:gd name="connsiteX48" fmla="*/ 303989 w 319670"/>
                    <a:gd name="connsiteY48" fmla="*/ 187895 h 320770"/>
                    <a:gd name="connsiteX49" fmla="*/ 280765 w 319670"/>
                    <a:gd name="connsiteY49" fmla="*/ 201624 h 320770"/>
                    <a:gd name="connsiteX50" fmla="*/ 258597 w 319670"/>
                    <a:gd name="connsiteY50" fmla="*/ 253370 h 320770"/>
                    <a:gd name="connsiteX51" fmla="*/ 279710 w 319670"/>
                    <a:gd name="connsiteY51" fmla="*/ 244921 h 320770"/>
                    <a:gd name="connsiteX52" fmla="*/ 303989 w 319670"/>
                    <a:gd name="connsiteY52" fmla="*/ 187895 h 320770"/>
                    <a:gd name="connsiteX53" fmla="*/ 15131 w 319670"/>
                    <a:gd name="connsiteY53" fmla="*/ 186244 h 320770"/>
                    <a:gd name="connsiteX54" fmla="*/ 35764 w 319670"/>
                    <a:gd name="connsiteY54" fmla="*/ 239029 h 320770"/>
                    <a:gd name="connsiteX55" fmla="*/ 63274 w 319670"/>
                    <a:gd name="connsiteY55" fmla="*/ 251169 h 320770"/>
                    <a:gd name="connsiteX56" fmla="*/ 42641 w 319670"/>
                    <a:gd name="connsiteY56" fmla="*/ 202607 h 320770"/>
                    <a:gd name="connsiteX57" fmla="*/ 15131 w 319670"/>
                    <a:gd name="connsiteY57" fmla="*/ 186244 h 320770"/>
                    <a:gd name="connsiteX58" fmla="*/ 220633 w 319670"/>
                    <a:gd name="connsiteY58" fmla="*/ 169463 h 320770"/>
                    <a:gd name="connsiteX59" fmla="*/ 162861 w 319670"/>
                    <a:gd name="connsiteY59" fmla="*/ 176816 h 320770"/>
                    <a:gd name="connsiteX60" fmla="*/ 163386 w 319670"/>
                    <a:gd name="connsiteY60" fmla="*/ 215680 h 320770"/>
                    <a:gd name="connsiteX61" fmla="*/ 216431 w 319670"/>
                    <a:gd name="connsiteY61" fmla="*/ 209903 h 320770"/>
                    <a:gd name="connsiteX62" fmla="*/ 220633 w 319670"/>
                    <a:gd name="connsiteY62" fmla="*/ 169463 h 320770"/>
                    <a:gd name="connsiteX63" fmla="*/ 101513 w 319670"/>
                    <a:gd name="connsiteY63" fmla="*/ 169463 h 320770"/>
                    <a:gd name="connsiteX64" fmla="*/ 105748 w 319670"/>
                    <a:gd name="connsiteY64" fmla="*/ 210428 h 320770"/>
                    <a:gd name="connsiteX65" fmla="*/ 150207 w 319670"/>
                    <a:gd name="connsiteY65" fmla="*/ 215680 h 320770"/>
                    <a:gd name="connsiteX66" fmla="*/ 149678 w 319670"/>
                    <a:gd name="connsiteY66" fmla="*/ 176291 h 320770"/>
                    <a:gd name="connsiteX67" fmla="*/ 101513 w 319670"/>
                    <a:gd name="connsiteY67" fmla="*/ 169463 h 320770"/>
                    <a:gd name="connsiteX68" fmla="*/ 51121 w 319670"/>
                    <a:gd name="connsiteY68" fmla="*/ 149931 h 320770"/>
                    <a:gd name="connsiteX69" fmla="*/ 50069 w 319670"/>
                    <a:gd name="connsiteY69" fmla="*/ 159953 h 320770"/>
                    <a:gd name="connsiteX70" fmla="*/ 53752 w 319670"/>
                    <a:gd name="connsiteY70" fmla="*/ 193713 h 320770"/>
                    <a:gd name="connsiteX71" fmla="*/ 92160 w 319670"/>
                    <a:gd name="connsiteY71" fmla="*/ 207427 h 320770"/>
                    <a:gd name="connsiteX72" fmla="*/ 89003 w 319670"/>
                    <a:gd name="connsiteY72" fmla="*/ 166283 h 320770"/>
                    <a:gd name="connsiteX73" fmla="*/ 51121 w 319670"/>
                    <a:gd name="connsiteY73" fmla="*/ 149931 h 320770"/>
                    <a:gd name="connsiteX74" fmla="*/ 271850 w 319670"/>
                    <a:gd name="connsiteY74" fmla="*/ 148830 h 320770"/>
                    <a:gd name="connsiteX75" fmla="*/ 233420 w 319670"/>
                    <a:gd name="connsiteY75" fmla="*/ 165717 h 320770"/>
                    <a:gd name="connsiteX76" fmla="*/ 230262 w 319670"/>
                    <a:gd name="connsiteY76" fmla="*/ 206877 h 320770"/>
                    <a:gd name="connsiteX77" fmla="*/ 269218 w 319670"/>
                    <a:gd name="connsiteY77" fmla="*/ 193157 h 320770"/>
                    <a:gd name="connsiteX78" fmla="*/ 272903 w 319670"/>
                    <a:gd name="connsiteY78" fmla="*/ 159912 h 320770"/>
                    <a:gd name="connsiteX79" fmla="*/ 271850 w 319670"/>
                    <a:gd name="connsiteY79" fmla="*/ 148830 h 320770"/>
                    <a:gd name="connsiteX80" fmla="*/ 302793 w 319670"/>
                    <a:gd name="connsiteY80" fmla="*/ 126547 h 320770"/>
                    <a:gd name="connsiteX81" fmla="*/ 284431 w 319670"/>
                    <a:gd name="connsiteY81" fmla="*/ 141328 h 320770"/>
                    <a:gd name="connsiteX82" fmla="*/ 286005 w 319670"/>
                    <a:gd name="connsiteY82" fmla="*/ 159805 h 320770"/>
                    <a:gd name="connsiteX83" fmla="*/ 283907 w 319670"/>
                    <a:gd name="connsiteY83" fmla="*/ 185144 h 320770"/>
                    <a:gd name="connsiteX84" fmla="*/ 306465 w 319670"/>
                    <a:gd name="connsiteY84" fmla="*/ 169835 h 320770"/>
                    <a:gd name="connsiteX85" fmla="*/ 306465 w 319670"/>
                    <a:gd name="connsiteY85" fmla="*/ 160333 h 320770"/>
                    <a:gd name="connsiteX86" fmla="*/ 302793 w 319670"/>
                    <a:gd name="connsiteY86" fmla="*/ 126547 h 320770"/>
                    <a:gd name="connsiteX87" fmla="*/ 17427 w 319670"/>
                    <a:gd name="connsiteY87" fmla="*/ 125172 h 320770"/>
                    <a:gd name="connsiteX88" fmla="*/ 13205 w 319670"/>
                    <a:gd name="connsiteY88" fmla="*/ 160446 h 320770"/>
                    <a:gd name="connsiteX89" fmla="*/ 13205 w 319670"/>
                    <a:gd name="connsiteY89" fmla="*/ 168870 h 320770"/>
                    <a:gd name="connsiteX90" fmla="*/ 39065 w 319670"/>
                    <a:gd name="connsiteY90" fmla="*/ 186244 h 320770"/>
                    <a:gd name="connsiteX91" fmla="*/ 36954 w 319670"/>
                    <a:gd name="connsiteY91" fmla="*/ 159920 h 320770"/>
                    <a:gd name="connsiteX92" fmla="*/ 38537 w 319670"/>
                    <a:gd name="connsiteY92" fmla="*/ 142546 h 320770"/>
                    <a:gd name="connsiteX93" fmla="*/ 17427 w 319670"/>
                    <a:gd name="connsiteY93" fmla="*/ 125172 h 320770"/>
                    <a:gd name="connsiteX94" fmla="*/ 215883 w 319670"/>
                    <a:gd name="connsiteY94" fmla="*/ 122420 h 320770"/>
                    <a:gd name="connsiteX95" fmla="*/ 165486 w 319670"/>
                    <a:gd name="connsiteY95" fmla="*/ 128769 h 320770"/>
                    <a:gd name="connsiteX96" fmla="*/ 163386 w 319670"/>
                    <a:gd name="connsiteY96" fmla="*/ 128769 h 320770"/>
                    <a:gd name="connsiteX97" fmla="*/ 162861 w 319670"/>
                    <a:gd name="connsiteY97" fmla="*/ 155221 h 320770"/>
                    <a:gd name="connsiteX98" fmla="*/ 162861 w 319670"/>
                    <a:gd name="connsiteY98" fmla="*/ 163686 h 320770"/>
                    <a:gd name="connsiteX99" fmla="*/ 220083 w 319670"/>
                    <a:gd name="connsiteY99" fmla="*/ 155750 h 320770"/>
                    <a:gd name="connsiteX100" fmla="*/ 215883 w 319670"/>
                    <a:gd name="connsiteY100" fmla="*/ 122420 h 320770"/>
                    <a:gd name="connsiteX101" fmla="*/ 106825 w 319670"/>
                    <a:gd name="connsiteY101" fmla="*/ 120220 h 320770"/>
                    <a:gd name="connsiteX102" fmla="*/ 102064 w 319670"/>
                    <a:gd name="connsiteY102" fmla="*/ 156248 h 320770"/>
                    <a:gd name="connsiteX103" fmla="*/ 149678 w 319670"/>
                    <a:gd name="connsiteY103" fmla="*/ 163136 h 320770"/>
                    <a:gd name="connsiteX104" fmla="*/ 149678 w 319670"/>
                    <a:gd name="connsiteY104" fmla="*/ 155188 h 320770"/>
                    <a:gd name="connsiteX105" fmla="*/ 150207 w 319670"/>
                    <a:gd name="connsiteY105" fmla="*/ 128167 h 320770"/>
                    <a:gd name="connsiteX106" fmla="*/ 106825 w 319670"/>
                    <a:gd name="connsiteY106" fmla="*/ 120220 h 320770"/>
                    <a:gd name="connsiteX107" fmla="*/ 259617 w 319670"/>
                    <a:gd name="connsiteY107" fmla="*/ 103988 h 320770"/>
                    <a:gd name="connsiteX108" fmla="*/ 228611 w 319670"/>
                    <a:gd name="connsiteY108" fmla="*/ 118717 h 320770"/>
                    <a:gd name="connsiteX109" fmla="*/ 233341 w 319670"/>
                    <a:gd name="connsiteY109" fmla="*/ 151856 h 320770"/>
                    <a:gd name="connsiteX110" fmla="*/ 269602 w 319670"/>
                    <a:gd name="connsiteY110" fmla="*/ 135024 h 320770"/>
                    <a:gd name="connsiteX111" fmla="*/ 259617 w 319670"/>
                    <a:gd name="connsiteY111" fmla="*/ 103988 h 320770"/>
                    <a:gd name="connsiteX112" fmla="*/ 65249 w 319670"/>
                    <a:gd name="connsiteY112" fmla="*/ 99862 h 320770"/>
                    <a:gd name="connsiteX113" fmla="*/ 52545 w 319670"/>
                    <a:gd name="connsiteY113" fmla="*/ 136118 h 320770"/>
                    <a:gd name="connsiteX114" fmla="*/ 89068 w 319670"/>
                    <a:gd name="connsiteY114" fmla="*/ 152407 h 320770"/>
                    <a:gd name="connsiteX115" fmla="*/ 94361 w 319670"/>
                    <a:gd name="connsiteY115" fmla="*/ 115625 h 320770"/>
                    <a:gd name="connsiteX116" fmla="*/ 65249 w 319670"/>
                    <a:gd name="connsiteY116" fmla="*/ 99862 h 320770"/>
                    <a:gd name="connsiteX117" fmla="*/ 285381 w 319670"/>
                    <a:gd name="connsiteY117" fmla="*/ 83906 h 320770"/>
                    <a:gd name="connsiteX118" fmla="*/ 270702 w 319670"/>
                    <a:gd name="connsiteY118" fmla="*/ 96554 h 320770"/>
                    <a:gd name="connsiteX119" fmla="*/ 281711 w 319670"/>
                    <a:gd name="connsiteY119" fmla="*/ 127648 h 320770"/>
                    <a:gd name="connsiteX120" fmla="*/ 298487 w 319670"/>
                    <a:gd name="connsiteY120" fmla="*/ 112365 h 320770"/>
                    <a:gd name="connsiteX121" fmla="*/ 285381 w 319670"/>
                    <a:gd name="connsiteY121" fmla="*/ 83906 h 320770"/>
                    <a:gd name="connsiteX122" fmla="*/ 39411 w 319670"/>
                    <a:gd name="connsiteY122" fmla="*/ 75928 h 320770"/>
                    <a:gd name="connsiteX123" fmla="*/ 21458 w 319670"/>
                    <a:gd name="connsiteY123" fmla="*/ 111317 h 320770"/>
                    <a:gd name="connsiteX124" fmla="*/ 40995 w 319670"/>
                    <a:gd name="connsiteY124" fmla="*/ 128748 h 320770"/>
                    <a:gd name="connsiteX125" fmla="*/ 54196 w 319670"/>
                    <a:gd name="connsiteY125" fmla="*/ 91774 h 320770"/>
                    <a:gd name="connsiteX126" fmla="*/ 39411 w 319670"/>
                    <a:gd name="connsiteY126" fmla="*/ 75928 h 320770"/>
                    <a:gd name="connsiteX127" fmla="*/ 201616 w 319670"/>
                    <a:gd name="connsiteY127" fmla="*/ 73452 h 320770"/>
                    <a:gd name="connsiteX128" fmla="*/ 165267 w 319670"/>
                    <a:gd name="connsiteY128" fmla="*/ 78187 h 320770"/>
                    <a:gd name="connsiteX129" fmla="*/ 164740 w 319670"/>
                    <a:gd name="connsiteY129" fmla="*/ 78187 h 320770"/>
                    <a:gd name="connsiteX130" fmla="*/ 163687 w 319670"/>
                    <a:gd name="connsiteY130" fmla="*/ 115543 h 320770"/>
                    <a:gd name="connsiteX131" fmla="*/ 165267 w 319670"/>
                    <a:gd name="connsiteY131" fmla="*/ 115543 h 320770"/>
                    <a:gd name="connsiteX132" fmla="*/ 213205 w 319670"/>
                    <a:gd name="connsiteY132" fmla="*/ 109756 h 320770"/>
                    <a:gd name="connsiteX133" fmla="*/ 201616 w 319670"/>
                    <a:gd name="connsiteY133" fmla="*/ 73452 h 320770"/>
                    <a:gd name="connsiteX134" fmla="*/ 121592 w 319670"/>
                    <a:gd name="connsiteY134" fmla="*/ 70701 h 320770"/>
                    <a:gd name="connsiteX135" fmla="*/ 109491 w 319670"/>
                    <a:gd name="connsiteY135" fmla="*/ 107084 h 320770"/>
                    <a:gd name="connsiteX136" fmla="*/ 150530 w 319670"/>
                    <a:gd name="connsiteY136" fmla="*/ 114993 h 320770"/>
                    <a:gd name="connsiteX137" fmla="*/ 151582 w 319670"/>
                    <a:gd name="connsiteY137" fmla="*/ 77028 h 320770"/>
                    <a:gd name="connsiteX138" fmla="*/ 121592 w 319670"/>
                    <a:gd name="connsiteY138" fmla="*/ 70701 h 320770"/>
                    <a:gd name="connsiteX139" fmla="*/ 233321 w 319670"/>
                    <a:gd name="connsiteY139" fmla="*/ 59697 h 320770"/>
                    <a:gd name="connsiteX140" fmla="*/ 214306 w 319670"/>
                    <a:gd name="connsiteY140" fmla="*/ 69207 h 320770"/>
                    <a:gd name="connsiteX141" fmla="*/ 225926 w 319670"/>
                    <a:gd name="connsiteY141" fmla="*/ 106189 h 320770"/>
                    <a:gd name="connsiteX142" fmla="*/ 253921 w 319670"/>
                    <a:gd name="connsiteY142" fmla="*/ 92453 h 320770"/>
                    <a:gd name="connsiteX143" fmla="*/ 233321 w 319670"/>
                    <a:gd name="connsiteY143" fmla="*/ 59697 h 320770"/>
                    <a:gd name="connsiteX144" fmla="*/ 92595 w 319670"/>
                    <a:gd name="connsiteY144" fmla="*/ 55846 h 320770"/>
                    <a:gd name="connsiteX145" fmla="*/ 70977 w 319670"/>
                    <a:gd name="connsiteY145" fmla="*/ 88088 h 320770"/>
                    <a:gd name="connsiteX146" fmla="*/ 97341 w 319670"/>
                    <a:gd name="connsiteY146" fmla="*/ 102888 h 320770"/>
                    <a:gd name="connsiteX147" fmla="*/ 108941 w 319670"/>
                    <a:gd name="connsiteY147" fmla="*/ 65360 h 320770"/>
                    <a:gd name="connsiteX148" fmla="*/ 92595 w 319670"/>
                    <a:gd name="connsiteY148" fmla="*/ 55846 h 320770"/>
                    <a:gd name="connsiteX149" fmla="*/ 251144 w 319670"/>
                    <a:gd name="connsiteY149" fmla="*/ 44842 h 320770"/>
                    <a:gd name="connsiteX150" fmla="*/ 243742 w 319670"/>
                    <a:gd name="connsiteY150" fmla="*/ 51712 h 320770"/>
                    <a:gd name="connsiteX151" fmla="*/ 264890 w 319670"/>
                    <a:gd name="connsiteY151" fmla="*/ 85007 h 320770"/>
                    <a:gd name="connsiteX152" fmla="*/ 277579 w 319670"/>
                    <a:gd name="connsiteY152" fmla="*/ 72851 h 320770"/>
                    <a:gd name="connsiteX153" fmla="*/ 251144 w 319670"/>
                    <a:gd name="connsiteY153" fmla="*/ 44842 h 320770"/>
                    <a:gd name="connsiteX154" fmla="*/ 75908 w 319670"/>
                    <a:gd name="connsiteY154" fmla="*/ 39614 h 320770"/>
                    <a:gd name="connsiteX155" fmla="*/ 47868 w 319670"/>
                    <a:gd name="connsiteY155" fmla="*/ 65510 h 320770"/>
                    <a:gd name="connsiteX156" fmla="*/ 60565 w 319670"/>
                    <a:gd name="connsiteY156" fmla="*/ 79779 h 320770"/>
                    <a:gd name="connsiteX157" fmla="*/ 82256 w 319670"/>
                    <a:gd name="connsiteY157" fmla="*/ 47013 h 320770"/>
                    <a:gd name="connsiteX158" fmla="*/ 75908 w 319670"/>
                    <a:gd name="connsiteY158" fmla="*/ 39614 h 320770"/>
                    <a:gd name="connsiteX159" fmla="*/ 224484 w 319670"/>
                    <a:gd name="connsiteY159" fmla="*/ 28060 h 320770"/>
                    <a:gd name="connsiteX160" fmla="*/ 236003 w 319670"/>
                    <a:gd name="connsiteY160" fmla="*/ 41815 h 320770"/>
                    <a:gd name="connsiteX161" fmla="*/ 240716 w 319670"/>
                    <a:gd name="connsiteY161" fmla="*/ 37583 h 320770"/>
                    <a:gd name="connsiteX162" fmla="*/ 224484 w 319670"/>
                    <a:gd name="connsiteY162" fmla="*/ 28060 h 320770"/>
                    <a:gd name="connsiteX163" fmla="*/ 101238 w 319670"/>
                    <a:gd name="connsiteY163" fmla="*/ 25309 h 320770"/>
                    <a:gd name="connsiteX164" fmla="*/ 86933 w 319670"/>
                    <a:gd name="connsiteY164" fmla="*/ 32662 h 320770"/>
                    <a:gd name="connsiteX165" fmla="*/ 90642 w 319670"/>
                    <a:gd name="connsiteY165" fmla="*/ 36863 h 320770"/>
                    <a:gd name="connsiteX166" fmla="*/ 101238 w 319670"/>
                    <a:gd name="connsiteY166" fmla="*/ 25309 h 320770"/>
                    <a:gd name="connsiteX167" fmla="*/ 189546 w 319670"/>
                    <a:gd name="connsiteY167" fmla="*/ 16506 h 320770"/>
                    <a:gd name="connsiteX168" fmla="*/ 209532 w 319670"/>
                    <a:gd name="connsiteY168" fmla="*/ 56946 h 320770"/>
                    <a:gd name="connsiteX169" fmla="*/ 225310 w 319670"/>
                    <a:gd name="connsiteY169" fmla="*/ 49068 h 320770"/>
                    <a:gd name="connsiteX170" fmla="*/ 194280 w 319670"/>
                    <a:gd name="connsiteY170" fmla="*/ 17556 h 320770"/>
                    <a:gd name="connsiteX171" fmla="*/ 189546 w 319670"/>
                    <a:gd name="connsiteY171" fmla="*/ 16506 h 320770"/>
                    <a:gd name="connsiteX172" fmla="*/ 132600 w 319670"/>
                    <a:gd name="connsiteY172" fmla="*/ 15955 h 320770"/>
                    <a:gd name="connsiteX173" fmla="*/ 128938 w 319670"/>
                    <a:gd name="connsiteY173" fmla="*/ 16483 h 320770"/>
                    <a:gd name="connsiteX174" fmla="*/ 100688 w 319670"/>
                    <a:gd name="connsiteY174" fmla="*/ 46010 h 320770"/>
                    <a:gd name="connsiteX175" fmla="*/ 114290 w 319670"/>
                    <a:gd name="connsiteY175" fmla="*/ 53920 h 320770"/>
                    <a:gd name="connsiteX176" fmla="*/ 132600 w 319670"/>
                    <a:gd name="connsiteY176" fmla="*/ 15955 h 320770"/>
                    <a:gd name="connsiteX177" fmla="*/ 167974 w 319670"/>
                    <a:gd name="connsiteY177" fmla="*/ 13204 h 320770"/>
                    <a:gd name="connsiteX178" fmla="*/ 165337 w 319670"/>
                    <a:gd name="connsiteY178" fmla="*/ 64924 h 320770"/>
                    <a:gd name="connsiteX179" fmla="*/ 196974 w 319670"/>
                    <a:gd name="connsiteY179" fmla="*/ 60702 h 320770"/>
                    <a:gd name="connsiteX180" fmla="*/ 173247 w 319670"/>
                    <a:gd name="connsiteY180" fmla="*/ 13732 h 320770"/>
                    <a:gd name="connsiteX181" fmla="*/ 167974 w 319670"/>
                    <a:gd name="connsiteY181" fmla="*/ 13204 h 320770"/>
                    <a:gd name="connsiteX182" fmla="*/ 149585 w 319670"/>
                    <a:gd name="connsiteY182" fmla="*/ 13204 h 320770"/>
                    <a:gd name="connsiteX183" fmla="*/ 126273 w 319670"/>
                    <a:gd name="connsiteY183" fmla="*/ 58551 h 320770"/>
                    <a:gd name="connsiteX184" fmla="*/ 152764 w 319670"/>
                    <a:gd name="connsiteY184" fmla="*/ 63823 h 320770"/>
                    <a:gd name="connsiteX185" fmla="*/ 154883 w 319670"/>
                    <a:gd name="connsiteY185" fmla="*/ 13204 h 320770"/>
                    <a:gd name="connsiteX186" fmla="*/ 149585 w 319670"/>
                    <a:gd name="connsiteY186" fmla="*/ 13204 h 320770"/>
                    <a:gd name="connsiteX187" fmla="*/ 160099 w 319670"/>
                    <a:gd name="connsiteY187" fmla="*/ 0 h 320770"/>
                    <a:gd name="connsiteX188" fmla="*/ 248047 w 319670"/>
                    <a:gd name="connsiteY188" fmla="*/ 26906 h 320770"/>
                    <a:gd name="connsiteX189" fmla="*/ 259107 w 319670"/>
                    <a:gd name="connsiteY189" fmla="*/ 34293 h 320770"/>
                    <a:gd name="connsiteX190" fmla="*/ 285965 w 319670"/>
                    <a:gd name="connsiteY190" fmla="*/ 61727 h 320770"/>
                    <a:gd name="connsiteX191" fmla="*/ 293865 w 319670"/>
                    <a:gd name="connsiteY191" fmla="*/ 72806 h 320770"/>
                    <a:gd name="connsiteX192" fmla="*/ 308084 w 319670"/>
                    <a:gd name="connsiteY192" fmla="*/ 100768 h 320770"/>
                    <a:gd name="connsiteX193" fmla="*/ 313350 w 319670"/>
                    <a:gd name="connsiteY193" fmla="*/ 115013 h 320770"/>
                    <a:gd name="connsiteX194" fmla="*/ 319670 w 319670"/>
                    <a:gd name="connsiteY194" fmla="*/ 157747 h 320770"/>
                    <a:gd name="connsiteX195" fmla="*/ 319670 w 319670"/>
                    <a:gd name="connsiteY195" fmla="*/ 160385 h 320770"/>
                    <a:gd name="connsiteX196" fmla="*/ 319144 w 319670"/>
                    <a:gd name="connsiteY196" fmla="*/ 176212 h 320770"/>
                    <a:gd name="connsiteX197" fmla="*/ 302291 w 319670"/>
                    <a:gd name="connsiteY197" fmla="*/ 232664 h 320770"/>
                    <a:gd name="connsiteX198" fmla="*/ 288598 w 319670"/>
                    <a:gd name="connsiteY198" fmla="*/ 254822 h 320770"/>
                    <a:gd name="connsiteX199" fmla="*/ 160099 w 319670"/>
                    <a:gd name="connsiteY199" fmla="*/ 320242 h 320770"/>
                    <a:gd name="connsiteX200" fmla="*/ 159572 w 319670"/>
                    <a:gd name="connsiteY200" fmla="*/ 320242 h 320770"/>
                    <a:gd name="connsiteX201" fmla="*/ 155359 w 319670"/>
                    <a:gd name="connsiteY201" fmla="*/ 320770 h 320770"/>
                    <a:gd name="connsiteX202" fmla="*/ 155359 w 319670"/>
                    <a:gd name="connsiteY202" fmla="*/ 320242 h 320770"/>
                    <a:gd name="connsiteX203" fmla="*/ 26332 w 319670"/>
                    <a:gd name="connsiteY203" fmla="*/ 248491 h 320770"/>
                    <a:gd name="connsiteX204" fmla="*/ 13693 w 319670"/>
                    <a:gd name="connsiteY204" fmla="*/ 225278 h 320770"/>
                    <a:gd name="connsiteX205" fmla="*/ 527 w 319670"/>
                    <a:gd name="connsiteY205" fmla="*/ 174630 h 320770"/>
                    <a:gd name="connsiteX206" fmla="*/ 0 w 319670"/>
                    <a:gd name="connsiteY206" fmla="*/ 160385 h 320770"/>
                    <a:gd name="connsiteX207" fmla="*/ 0 w 319670"/>
                    <a:gd name="connsiteY207" fmla="*/ 156164 h 320770"/>
                    <a:gd name="connsiteX208" fmla="*/ 6847 w 319670"/>
                    <a:gd name="connsiteY208" fmla="*/ 113958 h 320770"/>
                    <a:gd name="connsiteX209" fmla="*/ 12113 w 319670"/>
                    <a:gd name="connsiteY209" fmla="*/ 99185 h 320770"/>
                    <a:gd name="connsiteX210" fmla="*/ 32125 w 319670"/>
                    <a:gd name="connsiteY210" fmla="*/ 64365 h 320770"/>
                    <a:gd name="connsiteX211" fmla="*/ 41078 w 319670"/>
                    <a:gd name="connsiteY211" fmla="*/ 52758 h 320770"/>
                    <a:gd name="connsiteX212" fmla="*/ 68990 w 319670"/>
                    <a:gd name="connsiteY212" fmla="*/ 28489 h 320770"/>
                    <a:gd name="connsiteX213" fmla="*/ 80576 w 319670"/>
                    <a:gd name="connsiteY213" fmla="*/ 21103 h 320770"/>
                    <a:gd name="connsiteX214" fmla="*/ 160099 w 319670"/>
                    <a:gd name="connsiteY214" fmla="*/ 0 h 320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319670" h="320770">
                      <a:moveTo>
                        <a:pt x="193673" y="280605"/>
                      </a:moveTo>
                      <a:cubicBezTo>
                        <a:pt x="184761" y="281133"/>
                        <a:pt x="175324" y="281661"/>
                        <a:pt x="165888" y="281661"/>
                      </a:cubicBezTo>
                      <a:cubicBezTo>
                        <a:pt x="166412" y="292225"/>
                        <a:pt x="166936" y="300676"/>
                        <a:pt x="167460" y="307015"/>
                      </a:cubicBezTo>
                      <a:cubicBezTo>
                        <a:pt x="172179" y="306486"/>
                        <a:pt x="176373" y="305958"/>
                        <a:pt x="181091" y="305430"/>
                      </a:cubicBezTo>
                      <a:cubicBezTo>
                        <a:pt x="183188" y="301733"/>
                        <a:pt x="188430" y="292753"/>
                        <a:pt x="193673" y="280605"/>
                      </a:cubicBezTo>
                      <a:close/>
                      <a:moveTo>
                        <a:pt x="127923" y="280054"/>
                      </a:moveTo>
                      <a:cubicBezTo>
                        <a:pt x="133734" y="293270"/>
                        <a:pt x="139016" y="302257"/>
                        <a:pt x="141657" y="305957"/>
                      </a:cubicBezTo>
                      <a:cubicBezTo>
                        <a:pt x="145882" y="306486"/>
                        <a:pt x="150108" y="307015"/>
                        <a:pt x="154333" y="307015"/>
                      </a:cubicBezTo>
                      <a:cubicBezTo>
                        <a:pt x="153805" y="300671"/>
                        <a:pt x="153277" y="291684"/>
                        <a:pt x="152749" y="281640"/>
                      </a:cubicBezTo>
                      <a:cubicBezTo>
                        <a:pt x="144298" y="281640"/>
                        <a:pt x="135846" y="280583"/>
                        <a:pt x="127923" y="280054"/>
                      </a:cubicBezTo>
                      <a:close/>
                      <a:moveTo>
                        <a:pt x="226960" y="275378"/>
                      </a:moveTo>
                      <a:cubicBezTo>
                        <a:pt x="221183" y="276962"/>
                        <a:pt x="215406" y="277491"/>
                        <a:pt x="209629" y="278547"/>
                      </a:cubicBezTo>
                      <a:cubicBezTo>
                        <a:pt x="205427" y="288055"/>
                        <a:pt x="201226" y="295978"/>
                        <a:pt x="198075" y="301788"/>
                      </a:cubicBezTo>
                      <a:cubicBezTo>
                        <a:pt x="200175" y="301260"/>
                        <a:pt x="202276" y="300731"/>
                        <a:pt x="204377" y="300203"/>
                      </a:cubicBezTo>
                      <a:cubicBezTo>
                        <a:pt x="208053" y="296506"/>
                        <a:pt x="216982" y="288055"/>
                        <a:pt x="226960" y="275378"/>
                      </a:cubicBezTo>
                      <a:close/>
                      <a:moveTo>
                        <a:pt x="94911" y="274277"/>
                      </a:moveTo>
                      <a:cubicBezTo>
                        <a:pt x="107537" y="290172"/>
                        <a:pt x="118584" y="300239"/>
                        <a:pt x="120163" y="301828"/>
                      </a:cubicBezTo>
                      <a:cubicBezTo>
                        <a:pt x="121741" y="302358"/>
                        <a:pt x="123319" y="302358"/>
                        <a:pt x="124897" y="302888"/>
                      </a:cubicBezTo>
                      <a:cubicBezTo>
                        <a:pt x="121215" y="296530"/>
                        <a:pt x="117006" y="288053"/>
                        <a:pt x="112797" y="277456"/>
                      </a:cubicBezTo>
                      <a:cubicBezTo>
                        <a:pt x="106485" y="276927"/>
                        <a:pt x="100698" y="275337"/>
                        <a:pt x="94911" y="274277"/>
                      </a:cubicBezTo>
                      <a:close/>
                      <a:moveTo>
                        <a:pt x="261623" y="266024"/>
                      </a:moveTo>
                      <a:cubicBezTo>
                        <a:pt x="256919" y="267610"/>
                        <a:pt x="252215" y="269195"/>
                        <a:pt x="247511" y="270781"/>
                      </a:cubicBezTo>
                      <a:cubicBezTo>
                        <a:pt x="243329" y="276066"/>
                        <a:pt x="239670" y="281351"/>
                        <a:pt x="235489" y="286107"/>
                      </a:cubicBezTo>
                      <a:cubicBezTo>
                        <a:pt x="244897" y="280294"/>
                        <a:pt x="253783" y="273952"/>
                        <a:pt x="261623" y="266024"/>
                      </a:cubicBezTo>
                      <a:close/>
                      <a:moveTo>
                        <a:pt x="53646" y="261072"/>
                      </a:moveTo>
                      <a:cubicBezTo>
                        <a:pt x="64178" y="272729"/>
                        <a:pt x="76817" y="282266"/>
                        <a:pt x="90509" y="289683"/>
                      </a:cubicBezTo>
                      <a:cubicBezTo>
                        <a:pt x="85243" y="283855"/>
                        <a:pt x="79977" y="276438"/>
                        <a:pt x="74184" y="268490"/>
                      </a:cubicBezTo>
                      <a:cubicBezTo>
                        <a:pt x="66811" y="266371"/>
                        <a:pt x="59965" y="264252"/>
                        <a:pt x="53646" y="261072"/>
                      </a:cubicBezTo>
                      <a:close/>
                      <a:moveTo>
                        <a:pt x="213205" y="224209"/>
                      </a:moveTo>
                      <a:cubicBezTo>
                        <a:pt x="197402" y="226846"/>
                        <a:pt x="180544" y="228429"/>
                        <a:pt x="163687" y="228957"/>
                      </a:cubicBezTo>
                      <a:cubicBezTo>
                        <a:pt x="163687" y="243201"/>
                        <a:pt x="164740" y="256917"/>
                        <a:pt x="165267" y="269051"/>
                      </a:cubicBezTo>
                      <a:cubicBezTo>
                        <a:pt x="176857" y="268523"/>
                        <a:pt x="188446" y="267996"/>
                        <a:pt x="200035" y="266413"/>
                      </a:cubicBezTo>
                      <a:cubicBezTo>
                        <a:pt x="204777" y="254279"/>
                        <a:pt x="209518" y="240035"/>
                        <a:pt x="213205" y="224209"/>
                      </a:cubicBezTo>
                      <a:close/>
                      <a:moveTo>
                        <a:pt x="108941" y="224209"/>
                      </a:moveTo>
                      <a:cubicBezTo>
                        <a:pt x="112628" y="240027"/>
                        <a:pt x="117369" y="253736"/>
                        <a:pt x="122109" y="265864"/>
                      </a:cubicBezTo>
                      <a:cubicBezTo>
                        <a:pt x="131590" y="267446"/>
                        <a:pt x="141598" y="267973"/>
                        <a:pt x="152132" y="268500"/>
                      </a:cubicBezTo>
                      <a:cubicBezTo>
                        <a:pt x="151606" y="256373"/>
                        <a:pt x="151079" y="243191"/>
                        <a:pt x="150552" y="228954"/>
                      </a:cubicBezTo>
                      <a:cubicBezTo>
                        <a:pt x="135804" y="228427"/>
                        <a:pt x="122109" y="226845"/>
                        <a:pt x="108941" y="224209"/>
                      </a:cubicBezTo>
                      <a:close/>
                      <a:moveTo>
                        <a:pt x="58322" y="209903"/>
                      </a:moveTo>
                      <a:cubicBezTo>
                        <a:pt x="64673" y="227869"/>
                        <a:pt x="73671" y="243722"/>
                        <a:pt x="82669" y="257461"/>
                      </a:cubicBezTo>
                      <a:cubicBezTo>
                        <a:pt x="90608" y="260103"/>
                        <a:pt x="98547" y="261688"/>
                        <a:pt x="107016" y="263273"/>
                      </a:cubicBezTo>
                      <a:cubicBezTo>
                        <a:pt x="102252" y="251120"/>
                        <a:pt x="98018" y="236852"/>
                        <a:pt x="94842" y="221000"/>
                      </a:cubicBezTo>
                      <a:cubicBezTo>
                        <a:pt x="82140" y="218358"/>
                        <a:pt x="69966" y="214131"/>
                        <a:pt x="58322" y="209903"/>
                      </a:cubicBezTo>
                      <a:close/>
                      <a:moveTo>
                        <a:pt x="264925" y="209078"/>
                      </a:moveTo>
                      <a:cubicBezTo>
                        <a:pt x="253330" y="213818"/>
                        <a:pt x="240681" y="218031"/>
                        <a:pt x="227505" y="221190"/>
                      </a:cubicBezTo>
                      <a:cubicBezTo>
                        <a:pt x="224343" y="236989"/>
                        <a:pt x="219599" y="251735"/>
                        <a:pt x="214856" y="264374"/>
                      </a:cubicBezTo>
                      <a:cubicBezTo>
                        <a:pt x="223289" y="263320"/>
                        <a:pt x="231194" y="261214"/>
                        <a:pt x="239100" y="259634"/>
                      </a:cubicBezTo>
                      <a:cubicBezTo>
                        <a:pt x="248586" y="245415"/>
                        <a:pt x="258073" y="228037"/>
                        <a:pt x="264925" y="209078"/>
                      </a:cubicBezTo>
                      <a:close/>
                      <a:moveTo>
                        <a:pt x="303989" y="187895"/>
                      </a:moveTo>
                      <a:cubicBezTo>
                        <a:pt x="297128" y="192647"/>
                        <a:pt x="289211" y="197399"/>
                        <a:pt x="280765" y="201624"/>
                      </a:cubicBezTo>
                      <a:cubicBezTo>
                        <a:pt x="275487" y="220632"/>
                        <a:pt x="267570" y="238057"/>
                        <a:pt x="258597" y="253370"/>
                      </a:cubicBezTo>
                      <a:cubicBezTo>
                        <a:pt x="265987" y="250729"/>
                        <a:pt x="273376" y="248089"/>
                        <a:pt x="279710" y="244921"/>
                      </a:cubicBezTo>
                      <a:cubicBezTo>
                        <a:pt x="291850" y="228025"/>
                        <a:pt x="300295" y="209016"/>
                        <a:pt x="303989" y="187895"/>
                      </a:cubicBezTo>
                      <a:close/>
                      <a:moveTo>
                        <a:pt x="15131" y="186244"/>
                      </a:moveTo>
                      <a:cubicBezTo>
                        <a:pt x="18834" y="205247"/>
                        <a:pt x="25712" y="223193"/>
                        <a:pt x="35764" y="239029"/>
                      </a:cubicBezTo>
                      <a:cubicBezTo>
                        <a:pt x="44229" y="243251"/>
                        <a:pt x="53751" y="247474"/>
                        <a:pt x="63274" y="251169"/>
                      </a:cubicBezTo>
                      <a:cubicBezTo>
                        <a:pt x="54810" y="236917"/>
                        <a:pt x="47403" y="220554"/>
                        <a:pt x="42641" y="202607"/>
                      </a:cubicBezTo>
                      <a:cubicBezTo>
                        <a:pt x="32590" y="197857"/>
                        <a:pt x="23596" y="192578"/>
                        <a:pt x="15131" y="186244"/>
                      </a:cubicBezTo>
                      <a:close/>
                      <a:moveTo>
                        <a:pt x="220633" y="169463"/>
                      </a:moveTo>
                      <a:cubicBezTo>
                        <a:pt x="202251" y="174190"/>
                        <a:pt x="182819" y="176291"/>
                        <a:pt x="162861" y="176816"/>
                      </a:cubicBezTo>
                      <a:cubicBezTo>
                        <a:pt x="162861" y="189946"/>
                        <a:pt x="162861" y="203076"/>
                        <a:pt x="163386" y="215680"/>
                      </a:cubicBezTo>
                      <a:cubicBezTo>
                        <a:pt x="181768" y="215680"/>
                        <a:pt x="199625" y="213580"/>
                        <a:pt x="216431" y="209903"/>
                      </a:cubicBezTo>
                      <a:cubicBezTo>
                        <a:pt x="218532" y="197298"/>
                        <a:pt x="220108" y="183643"/>
                        <a:pt x="220633" y="169463"/>
                      </a:cubicBezTo>
                      <a:close/>
                      <a:moveTo>
                        <a:pt x="101513" y="169463"/>
                      </a:moveTo>
                      <a:cubicBezTo>
                        <a:pt x="102043" y="183643"/>
                        <a:pt x="103631" y="197298"/>
                        <a:pt x="105748" y="210428"/>
                      </a:cubicBezTo>
                      <a:cubicBezTo>
                        <a:pt x="120038" y="213054"/>
                        <a:pt x="134858" y="215155"/>
                        <a:pt x="150207" y="215680"/>
                      </a:cubicBezTo>
                      <a:cubicBezTo>
                        <a:pt x="149678" y="203076"/>
                        <a:pt x="149678" y="189946"/>
                        <a:pt x="149678" y="176291"/>
                      </a:cubicBezTo>
                      <a:cubicBezTo>
                        <a:pt x="132741" y="175765"/>
                        <a:pt x="116862" y="173139"/>
                        <a:pt x="101513" y="169463"/>
                      </a:cubicBezTo>
                      <a:close/>
                      <a:moveTo>
                        <a:pt x="51121" y="149931"/>
                      </a:moveTo>
                      <a:cubicBezTo>
                        <a:pt x="50595" y="153623"/>
                        <a:pt x="50069" y="156788"/>
                        <a:pt x="50069" y="159953"/>
                      </a:cubicBezTo>
                      <a:cubicBezTo>
                        <a:pt x="50069" y="171558"/>
                        <a:pt x="51647" y="183163"/>
                        <a:pt x="53752" y="193713"/>
                      </a:cubicBezTo>
                      <a:cubicBezTo>
                        <a:pt x="65853" y="198988"/>
                        <a:pt x="78480" y="203735"/>
                        <a:pt x="92160" y="207427"/>
                      </a:cubicBezTo>
                      <a:cubicBezTo>
                        <a:pt x="90055" y="194240"/>
                        <a:pt x="88477" y="180525"/>
                        <a:pt x="89003" y="166283"/>
                      </a:cubicBezTo>
                      <a:cubicBezTo>
                        <a:pt x="75324" y="161536"/>
                        <a:pt x="62170" y="156261"/>
                        <a:pt x="51121" y="149931"/>
                      </a:cubicBezTo>
                      <a:close/>
                      <a:moveTo>
                        <a:pt x="271850" y="148830"/>
                      </a:moveTo>
                      <a:cubicBezTo>
                        <a:pt x="260269" y="155690"/>
                        <a:pt x="247634" y="161495"/>
                        <a:pt x="233420" y="165717"/>
                      </a:cubicBezTo>
                      <a:cubicBezTo>
                        <a:pt x="233947" y="179965"/>
                        <a:pt x="232367" y="193685"/>
                        <a:pt x="230262" y="206877"/>
                      </a:cubicBezTo>
                      <a:cubicBezTo>
                        <a:pt x="244475" y="203183"/>
                        <a:pt x="257110" y="198434"/>
                        <a:pt x="269218" y="193157"/>
                      </a:cubicBezTo>
                      <a:cubicBezTo>
                        <a:pt x="271850" y="182603"/>
                        <a:pt x="272903" y="171521"/>
                        <a:pt x="272903" y="159912"/>
                      </a:cubicBezTo>
                      <a:cubicBezTo>
                        <a:pt x="272903" y="156218"/>
                        <a:pt x="272376" y="152524"/>
                        <a:pt x="271850" y="148830"/>
                      </a:cubicBezTo>
                      <a:close/>
                      <a:moveTo>
                        <a:pt x="302793" y="126547"/>
                      </a:moveTo>
                      <a:cubicBezTo>
                        <a:pt x="297022" y="131826"/>
                        <a:pt x="290727" y="136577"/>
                        <a:pt x="284431" y="141328"/>
                      </a:cubicBezTo>
                      <a:cubicBezTo>
                        <a:pt x="284956" y="147135"/>
                        <a:pt x="286005" y="153470"/>
                        <a:pt x="286005" y="159805"/>
                      </a:cubicBezTo>
                      <a:cubicBezTo>
                        <a:pt x="286005" y="168251"/>
                        <a:pt x="285481" y="176698"/>
                        <a:pt x="283907" y="185144"/>
                      </a:cubicBezTo>
                      <a:cubicBezTo>
                        <a:pt x="292301" y="180393"/>
                        <a:pt x="299645" y="175642"/>
                        <a:pt x="306465" y="169835"/>
                      </a:cubicBezTo>
                      <a:cubicBezTo>
                        <a:pt x="306465" y="166668"/>
                        <a:pt x="306465" y="163500"/>
                        <a:pt x="306465" y="160333"/>
                      </a:cubicBezTo>
                      <a:cubicBezTo>
                        <a:pt x="306465" y="148719"/>
                        <a:pt x="305416" y="137105"/>
                        <a:pt x="302793" y="126547"/>
                      </a:cubicBezTo>
                      <a:close/>
                      <a:moveTo>
                        <a:pt x="17427" y="125172"/>
                      </a:moveTo>
                      <a:cubicBezTo>
                        <a:pt x="14789" y="136754"/>
                        <a:pt x="13205" y="148337"/>
                        <a:pt x="13205" y="160446"/>
                      </a:cubicBezTo>
                      <a:cubicBezTo>
                        <a:pt x="13205" y="163079"/>
                        <a:pt x="13205" y="165711"/>
                        <a:pt x="13205" y="168870"/>
                      </a:cubicBezTo>
                      <a:cubicBezTo>
                        <a:pt x="21122" y="175188"/>
                        <a:pt x="29565" y="180979"/>
                        <a:pt x="39065" y="186244"/>
                      </a:cubicBezTo>
                      <a:cubicBezTo>
                        <a:pt x="37482" y="177821"/>
                        <a:pt x="36954" y="168870"/>
                        <a:pt x="36954" y="159920"/>
                      </a:cubicBezTo>
                      <a:cubicBezTo>
                        <a:pt x="37482" y="154128"/>
                        <a:pt x="38009" y="148337"/>
                        <a:pt x="38537" y="142546"/>
                      </a:cubicBezTo>
                      <a:cubicBezTo>
                        <a:pt x="30621" y="137281"/>
                        <a:pt x="23760" y="131489"/>
                        <a:pt x="17427" y="125172"/>
                      </a:cubicBezTo>
                      <a:close/>
                      <a:moveTo>
                        <a:pt x="215883" y="122420"/>
                      </a:moveTo>
                      <a:cubicBezTo>
                        <a:pt x="200134" y="126653"/>
                        <a:pt x="183335" y="128769"/>
                        <a:pt x="165486" y="128769"/>
                      </a:cubicBezTo>
                      <a:cubicBezTo>
                        <a:pt x="164961" y="128769"/>
                        <a:pt x="164436" y="128769"/>
                        <a:pt x="163386" y="128769"/>
                      </a:cubicBezTo>
                      <a:cubicBezTo>
                        <a:pt x="163386" y="137763"/>
                        <a:pt x="163386" y="146228"/>
                        <a:pt x="162861" y="155221"/>
                      </a:cubicBezTo>
                      <a:cubicBezTo>
                        <a:pt x="162861" y="157866"/>
                        <a:pt x="162861" y="161041"/>
                        <a:pt x="162861" y="163686"/>
                      </a:cubicBezTo>
                      <a:cubicBezTo>
                        <a:pt x="183335" y="163157"/>
                        <a:pt x="202234" y="160512"/>
                        <a:pt x="220083" y="155750"/>
                      </a:cubicBezTo>
                      <a:cubicBezTo>
                        <a:pt x="219558" y="144640"/>
                        <a:pt x="217983" y="133530"/>
                        <a:pt x="215883" y="122420"/>
                      </a:cubicBezTo>
                      <a:close/>
                      <a:moveTo>
                        <a:pt x="106825" y="120220"/>
                      </a:moveTo>
                      <a:cubicBezTo>
                        <a:pt x="104180" y="131876"/>
                        <a:pt x="102593" y="144062"/>
                        <a:pt x="102064" y="156248"/>
                      </a:cubicBezTo>
                      <a:cubicBezTo>
                        <a:pt x="116877" y="159957"/>
                        <a:pt x="132748" y="162606"/>
                        <a:pt x="149678" y="163136"/>
                      </a:cubicBezTo>
                      <a:cubicBezTo>
                        <a:pt x="149678" y="160487"/>
                        <a:pt x="149678" y="157837"/>
                        <a:pt x="149678" y="155188"/>
                      </a:cubicBezTo>
                      <a:cubicBezTo>
                        <a:pt x="150207" y="146181"/>
                        <a:pt x="150207" y="137174"/>
                        <a:pt x="150207" y="128167"/>
                      </a:cubicBezTo>
                      <a:cubicBezTo>
                        <a:pt x="134864" y="127107"/>
                        <a:pt x="120051" y="124458"/>
                        <a:pt x="106825" y="120220"/>
                      </a:cubicBezTo>
                      <a:close/>
                      <a:moveTo>
                        <a:pt x="259617" y="103988"/>
                      </a:moveTo>
                      <a:cubicBezTo>
                        <a:pt x="250157" y="109775"/>
                        <a:pt x="240173" y="115035"/>
                        <a:pt x="228611" y="118717"/>
                      </a:cubicBezTo>
                      <a:cubicBezTo>
                        <a:pt x="230713" y="129238"/>
                        <a:pt x="232290" y="140810"/>
                        <a:pt x="233341" y="151856"/>
                      </a:cubicBezTo>
                      <a:cubicBezTo>
                        <a:pt x="246479" y="147648"/>
                        <a:pt x="258566" y="141862"/>
                        <a:pt x="269602" y="135024"/>
                      </a:cubicBezTo>
                      <a:cubicBezTo>
                        <a:pt x="267500" y="124503"/>
                        <a:pt x="263821" y="113983"/>
                        <a:pt x="259617" y="103988"/>
                      </a:cubicBezTo>
                      <a:close/>
                      <a:moveTo>
                        <a:pt x="65249" y="99862"/>
                      </a:moveTo>
                      <a:cubicBezTo>
                        <a:pt x="59956" y="111422"/>
                        <a:pt x="55192" y="123507"/>
                        <a:pt x="52545" y="136118"/>
                      </a:cubicBezTo>
                      <a:cubicBezTo>
                        <a:pt x="63661" y="142423"/>
                        <a:pt x="75835" y="148203"/>
                        <a:pt x="89068" y="152407"/>
                      </a:cubicBezTo>
                      <a:cubicBezTo>
                        <a:pt x="90126" y="139796"/>
                        <a:pt x="91714" y="127185"/>
                        <a:pt x="94361" y="115625"/>
                      </a:cubicBezTo>
                      <a:cubicBezTo>
                        <a:pt x="83774" y="111422"/>
                        <a:pt x="73718" y="106167"/>
                        <a:pt x="65249" y="99862"/>
                      </a:cubicBezTo>
                      <a:close/>
                      <a:moveTo>
                        <a:pt x="285381" y="83906"/>
                      </a:moveTo>
                      <a:cubicBezTo>
                        <a:pt x="280663" y="88122"/>
                        <a:pt x="275944" y="92338"/>
                        <a:pt x="270702" y="96554"/>
                      </a:cubicBezTo>
                      <a:cubicBezTo>
                        <a:pt x="275420" y="106567"/>
                        <a:pt x="279090" y="116581"/>
                        <a:pt x="281711" y="127648"/>
                      </a:cubicBezTo>
                      <a:cubicBezTo>
                        <a:pt x="288002" y="122905"/>
                        <a:pt x="293769" y="117635"/>
                        <a:pt x="298487" y="112365"/>
                      </a:cubicBezTo>
                      <a:cubicBezTo>
                        <a:pt x="295342" y="102351"/>
                        <a:pt x="290624" y="92865"/>
                        <a:pt x="285381" y="83906"/>
                      </a:cubicBezTo>
                      <a:close/>
                      <a:moveTo>
                        <a:pt x="39411" y="75928"/>
                      </a:moveTo>
                      <a:cubicBezTo>
                        <a:pt x="32019" y="87020"/>
                        <a:pt x="25683" y="98640"/>
                        <a:pt x="21458" y="111317"/>
                      </a:cubicBezTo>
                      <a:cubicBezTo>
                        <a:pt x="26739" y="117656"/>
                        <a:pt x="33603" y="122938"/>
                        <a:pt x="40995" y="128748"/>
                      </a:cubicBezTo>
                      <a:cubicBezTo>
                        <a:pt x="44163" y="115543"/>
                        <a:pt x="48916" y="103394"/>
                        <a:pt x="54196" y="91774"/>
                      </a:cubicBezTo>
                      <a:cubicBezTo>
                        <a:pt x="48916" y="87020"/>
                        <a:pt x="43635" y="81738"/>
                        <a:pt x="39411" y="75928"/>
                      </a:cubicBezTo>
                      <a:close/>
                      <a:moveTo>
                        <a:pt x="201616" y="73452"/>
                      </a:moveTo>
                      <a:cubicBezTo>
                        <a:pt x="190553" y="76083"/>
                        <a:pt x="178437" y="78187"/>
                        <a:pt x="165267" y="78187"/>
                      </a:cubicBezTo>
                      <a:cubicBezTo>
                        <a:pt x="165267" y="78187"/>
                        <a:pt x="165267" y="78187"/>
                        <a:pt x="164740" y="78187"/>
                      </a:cubicBezTo>
                      <a:cubicBezTo>
                        <a:pt x="164740" y="89762"/>
                        <a:pt x="164214" y="102390"/>
                        <a:pt x="163687" y="115543"/>
                      </a:cubicBezTo>
                      <a:cubicBezTo>
                        <a:pt x="164214" y="115543"/>
                        <a:pt x="164740" y="115543"/>
                        <a:pt x="165267" y="115543"/>
                      </a:cubicBezTo>
                      <a:cubicBezTo>
                        <a:pt x="182125" y="115543"/>
                        <a:pt x="198455" y="113438"/>
                        <a:pt x="213205" y="109756"/>
                      </a:cubicBezTo>
                      <a:cubicBezTo>
                        <a:pt x="210044" y="96602"/>
                        <a:pt x="205830" y="84501"/>
                        <a:pt x="201616" y="73452"/>
                      </a:cubicBezTo>
                      <a:close/>
                      <a:moveTo>
                        <a:pt x="121592" y="70701"/>
                      </a:moveTo>
                      <a:cubicBezTo>
                        <a:pt x="116857" y="81774"/>
                        <a:pt x="113174" y="94429"/>
                        <a:pt x="109491" y="107084"/>
                      </a:cubicBezTo>
                      <a:cubicBezTo>
                        <a:pt x="122119" y="111302"/>
                        <a:pt x="136324" y="113938"/>
                        <a:pt x="150530" y="114993"/>
                      </a:cubicBezTo>
                      <a:cubicBezTo>
                        <a:pt x="151056" y="101811"/>
                        <a:pt x="151582" y="88629"/>
                        <a:pt x="151582" y="77028"/>
                      </a:cubicBezTo>
                      <a:cubicBezTo>
                        <a:pt x="141060" y="75974"/>
                        <a:pt x="131063" y="73865"/>
                        <a:pt x="121592" y="70701"/>
                      </a:cubicBezTo>
                      <a:close/>
                      <a:moveTo>
                        <a:pt x="233321" y="59697"/>
                      </a:moveTo>
                      <a:cubicBezTo>
                        <a:pt x="227511" y="63395"/>
                        <a:pt x="221172" y="66565"/>
                        <a:pt x="214306" y="69207"/>
                      </a:cubicBezTo>
                      <a:cubicBezTo>
                        <a:pt x="218531" y="80302"/>
                        <a:pt x="222757" y="92981"/>
                        <a:pt x="225926" y="106189"/>
                      </a:cubicBezTo>
                      <a:cubicBezTo>
                        <a:pt x="235962" y="102491"/>
                        <a:pt x="245469" y="97736"/>
                        <a:pt x="253921" y="92453"/>
                      </a:cubicBezTo>
                      <a:cubicBezTo>
                        <a:pt x="247582" y="80302"/>
                        <a:pt x="240716" y="69207"/>
                        <a:pt x="233321" y="59697"/>
                      </a:cubicBezTo>
                      <a:close/>
                      <a:moveTo>
                        <a:pt x="92595" y="55846"/>
                      </a:moveTo>
                      <a:cubicBezTo>
                        <a:pt x="85214" y="65360"/>
                        <a:pt x="77832" y="76460"/>
                        <a:pt x="70977" y="88088"/>
                      </a:cubicBezTo>
                      <a:cubicBezTo>
                        <a:pt x="78886" y="93902"/>
                        <a:pt x="87323" y="98660"/>
                        <a:pt x="97341" y="102888"/>
                      </a:cubicBezTo>
                      <a:cubicBezTo>
                        <a:pt x="100505" y="89674"/>
                        <a:pt x="104723" y="76988"/>
                        <a:pt x="108941" y="65360"/>
                      </a:cubicBezTo>
                      <a:cubicBezTo>
                        <a:pt x="103141" y="62717"/>
                        <a:pt x="97341" y="59546"/>
                        <a:pt x="92595" y="55846"/>
                      </a:cubicBezTo>
                      <a:close/>
                      <a:moveTo>
                        <a:pt x="251144" y="44842"/>
                      </a:moveTo>
                      <a:cubicBezTo>
                        <a:pt x="248500" y="47484"/>
                        <a:pt x="246385" y="49598"/>
                        <a:pt x="243742" y="51712"/>
                      </a:cubicBezTo>
                      <a:cubicBezTo>
                        <a:pt x="251144" y="61225"/>
                        <a:pt x="258546" y="72323"/>
                        <a:pt x="264890" y="85007"/>
                      </a:cubicBezTo>
                      <a:cubicBezTo>
                        <a:pt x="269649" y="80779"/>
                        <a:pt x="273878" y="77079"/>
                        <a:pt x="277579" y="72851"/>
                      </a:cubicBezTo>
                      <a:cubicBezTo>
                        <a:pt x="270177" y="62282"/>
                        <a:pt x="261189" y="52769"/>
                        <a:pt x="251144" y="44842"/>
                      </a:cubicBezTo>
                      <a:close/>
                      <a:moveTo>
                        <a:pt x="75908" y="39614"/>
                      </a:moveTo>
                      <a:cubicBezTo>
                        <a:pt x="65327" y="47013"/>
                        <a:pt x="55804" y="55469"/>
                        <a:pt x="47868" y="65510"/>
                      </a:cubicBezTo>
                      <a:cubicBezTo>
                        <a:pt x="51043" y="70795"/>
                        <a:pt x="55804" y="75551"/>
                        <a:pt x="60565" y="79779"/>
                      </a:cubicBezTo>
                      <a:cubicBezTo>
                        <a:pt x="67443" y="67624"/>
                        <a:pt x="74850" y="56526"/>
                        <a:pt x="82256" y="47013"/>
                      </a:cubicBezTo>
                      <a:cubicBezTo>
                        <a:pt x="80140" y="44899"/>
                        <a:pt x="78024" y="42257"/>
                        <a:pt x="75908" y="39614"/>
                      </a:cubicBezTo>
                      <a:close/>
                      <a:moveTo>
                        <a:pt x="224484" y="28060"/>
                      </a:moveTo>
                      <a:cubicBezTo>
                        <a:pt x="228150" y="32293"/>
                        <a:pt x="231815" y="36525"/>
                        <a:pt x="236003" y="41815"/>
                      </a:cubicBezTo>
                      <a:cubicBezTo>
                        <a:pt x="237574" y="40228"/>
                        <a:pt x="239145" y="38641"/>
                        <a:pt x="240716" y="37583"/>
                      </a:cubicBezTo>
                      <a:cubicBezTo>
                        <a:pt x="235480" y="33880"/>
                        <a:pt x="230244" y="31234"/>
                        <a:pt x="224484" y="28060"/>
                      </a:cubicBezTo>
                      <a:close/>
                      <a:moveTo>
                        <a:pt x="101238" y="25309"/>
                      </a:moveTo>
                      <a:cubicBezTo>
                        <a:pt x="95940" y="27410"/>
                        <a:pt x="91172" y="30036"/>
                        <a:pt x="86933" y="32662"/>
                      </a:cubicBezTo>
                      <a:cubicBezTo>
                        <a:pt x="87993" y="34237"/>
                        <a:pt x="89582" y="35288"/>
                        <a:pt x="90642" y="36863"/>
                      </a:cubicBezTo>
                      <a:cubicBezTo>
                        <a:pt x="94350" y="32662"/>
                        <a:pt x="97529" y="28985"/>
                        <a:pt x="101238" y="25309"/>
                      </a:cubicBezTo>
                      <a:close/>
                      <a:moveTo>
                        <a:pt x="189546" y="16506"/>
                      </a:moveTo>
                      <a:cubicBezTo>
                        <a:pt x="195332" y="25959"/>
                        <a:pt x="202695" y="39614"/>
                        <a:pt x="209532" y="56946"/>
                      </a:cubicBezTo>
                      <a:cubicBezTo>
                        <a:pt x="215317" y="54845"/>
                        <a:pt x="220576" y="52219"/>
                        <a:pt x="225310" y="49068"/>
                      </a:cubicBezTo>
                      <a:cubicBezTo>
                        <a:pt x="210584" y="31736"/>
                        <a:pt x="197961" y="20707"/>
                        <a:pt x="194280" y="17556"/>
                      </a:cubicBezTo>
                      <a:cubicBezTo>
                        <a:pt x="192702" y="17031"/>
                        <a:pt x="191124" y="16506"/>
                        <a:pt x="189546" y="16506"/>
                      </a:cubicBezTo>
                      <a:close/>
                      <a:moveTo>
                        <a:pt x="132600" y="15955"/>
                      </a:moveTo>
                      <a:cubicBezTo>
                        <a:pt x="131554" y="15955"/>
                        <a:pt x="130507" y="15955"/>
                        <a:pt x="128938" y="16483"/>
                      </a:cubicBezTo>
                      <a:cubicBezTo>
                        <a:pt x="128938" y="17010"/>
                        <a:pt x="115859" y="27556"/>
                        <a:pt x="100688" y="46010"/>
                      </a:cubicBezTo>
                      <a:cubicBezTo>
                        <a:pt x="104873" y="48647"/>
                        <a:pt x="109058" y="51283"/>
                        <a:pt x="114290" y="53920"/>
                      </a:cubicBezTo>
                      <a:cubicBezTo>
                        <a:pt x="121091" y="37574"/>
                        <a:pt x="127892" y="24919"/>
                        <a:pt x="132600" y="15955"/>
                      </a:cubicBezTo>
                      <a:close/>
                      <a:moveTo>
                        <a:pt x="167974" y="13204"/>
                      </a:moveTo>
                      <a:cubicBezTo>
                        <a:pt x="167447" y="22704"/>
                        <a:pt x="166392" y="40647"/>
                        <a:pt x="165337" y="64924"/>
                      </a:cubicBezTo>
                      <a:cubicBezTo>
                        <a:pt x="176410" y="64924"/>
                        <a:pt x="186956" y="63341"/>
                        <a:pt x="196974" y="60702"/>
                      </a:cubicBezTo>
                      <a:cubicBezTo>
                        <a:pt x="187483" y="38009"/>
                        <a:pt x="177465" y="21121"/>
                        <a:pt x="173247" y="13732"/>
                      </a:cubicBezTo>
                      <a:cubicBezTo>
                        <a:pt x="171665" y="13732"/>
                        <a:pt x="169556" y="13732"/>
                        <a:pt x="167974" y="13204"/>
                      </a:cubicBezTo>
                      <a:close/>
                      <a:moveTo>
                        <a:pt x="149585" y="13204"/>
                      </a:moveTo>
                      <a:cubicBezTo>
                        <a:pt x="145346" y="20059"/>
                        <a:pt x="135810" y="36405"/>
                        <a:pt x="126273" y="58551"/>
                      </a:cubicBezTo>
                      <a:cubicBezTo>
                        <a:pt x="134220" y="61187"/>
                        <a:pt x="143227" y="63296"/>
                        <a:pt x="152764" y="63823"/>
                      </a:cubicBezTo>
                      <a:cubicBezTo>
                        <a:pt x="153294" y="40623"/>
                        <a:pt x="154354" y="22696"/>
                        <a:pt x="154883" y="13204"/>
                      </a:cubicBezTo>
                      <a:cubicBezTo>
                        <a:pt x="153294" y="13204"/>
                        <a:pt x="151175" y="13204"/>
                        <a:pt x="149585" y="13204"/>
                      </a:cubicBezTo>
                      <a:close/>
                      <a:moveTo>
                        <a:pt x="160099" y="0"/>
                      </a:moveTo>
                      <a:cubicBezTo>
                        <a:pt x="192750" y="0"/>
                        <a:pt x="222769" y="10024"/>
                        <a:pt x="248047" y="26906"/>
                      </a:cubicBezTo>
                      <a:cubicBezTo>
                        <a:pt x="251734" y="29017"/>
                        <a:pt x="255420" y="31655"/>
                        <a:pt x="259107" y="34293"/>
                      </a:cubicBezTo>
                      <a:cubicBezTo>
                        <a:pt x="269113" y="42206"/>
                        <a:pt x="278066" y="51703"/>
                        <a:pt x="285965" y="61727"/>
                      </a:cubicBezTo>
                      <a:cubicBezTo>
                        <a:pt x="288598" y="65420"/>
                        <a:pt x="291232" y="69113"/>
                        <a:pt x="293865" y="72806"/>
                      </a:cubicBezTo>
                      <a:cubicBezTo>
                        <a:pt x="299658" y="81775"/>
                        <a:pt x="304398" y="90744"/>
                        <a:pt x="308084" y="100768"/>
                      </a:cubicBezTo>
                      <a:cubicBezTo>
                        <a:pt x="310191" y="105516"/>
                        <a:pt x="311771" y="110264"/>
                        <a:pt x="313350" y="115013"/>
                      </a:cubicBezTo>
                      <a:cubicBezTo>
                        <a:pt x="317564" y="128730"/>
                        <a:pt x="319670" y="142975"/>
                        <a:pt x="319670" y="157747"/>
                      </a:cubicBezTo>
                      <a:cubicBezTo>
                        <a:pt x="319670" y="158275"/>
                        <a:pt x="319670" y="159330"/>
                        <a:pt x="319670" y="160385"/>
                      </a:cubicBezTo>
                      <a:cubicBezTo>
                        <a:pt x="319670" y="165661"/>
                        <a:pt x="319670" y="170937"/>
                        <a:pt x="319144" y="176212"/>
                      </a:cubicBezTo>
                      <a:cubicBezTo>
                        <a:pt x="317037" y="196260"/>
                        <a:pt x="311244" y="215253"/>
                        <a:pt x="302291" y="232664"/>
                      </a:cubicBezTo>
                      <a:cubicBezTo>
                        <a:pt x="298605" y="240577"/>
                        <a:pt x="293865" y="247964"/>
                        <a:pt x="288598" y="254822"/>
                      </a:cubicBezTo>
                      <a:cubicBezTo>
                        <a:pt x="259633" y="294391"/>
                        <a:pt x="212763" y="320242"/>
                        <a:pt x="160099" y="320242"/>
                      </a:cubicBezTo>
                      <a:cubicBezTo>
                        <a:pt x="159572" y="320242"/>
                        <a:pt x="159572" y="320242"/>
                        <a:pt x="159572" y="320242"/>
                      </a:cubicBezTo>
                      <a:cubicBezTo>
                        <a:pt x="159572" y="320242"/>
                        <a:pt x="159572" y="320242"/>
                        <a:pt x="155359" y="320770"/>
                      </a:cubicBezTo>
                      <a:cubicBezTo>
                        <a:pt x="155359" y="320770"/>
                        <a:pt x="155359" y="320242"/>
                        <a:pt x="155359" y="320242"/>
                      </a:cubicBezTo>
                      <a:cubicBezTo>
                        <a:pt x="101642" y="318660"/>
                        <a:pt x="54244" y="290698"/>
                        <a:pt x="26332" y="248491"/>
                      </a:cubicBezTo>
                      <a:cubicBezTo>
                        <a:pt x="21593" y="241105"/>
                        <a:pt x="17379" y="233191"/>
                        <a:pt x="13693" y="225278"/>
                      </a:cubicBezTo>
                      <a:cubicBezTo>
                        <a:pt x="6847" y="209450"/>
                        <a:pt x="2107" y="192567"/>
                        <a:pt x="527" y="174630"/>
                      </a:cubicBezTo>
                      <a:cubicBezTo>
                        <a:pt x="0" y="169881"/>
                        <a:pt x="0" y="165133"/>
                        <a:pt x="0" y="160385"/>
                      </a:cubicBezTo>
                      <a:cubicBezTo>
                        <a:pt x="0" y="158802"/>
                        <a:pt x="0" y="157219"/>
                        <a:pt x="0" y="156164"/>
                      </a:cubicBezTo>
                      <a:cubicBezTo>
                        <a:pt x="527" y="141392"/>
                        <a:pt x="2634" y="127147"/>
                        <a:pt x="6847" y="113958"/>
                      </a:cubicBezTo>
                      <a:cubicBezTo>
                        <a:pt x="8427" y="108682"/>
                        <a:pt x="10006" y="103934"/>
                        <a:pt x="12113" y="99185"/>
                      </a:cubicBezTo>
                      <a:cubicBezTo>
                        <a:pt x="17379" y="86523"/>
                        <a:pt x="23699" y="74916"/>
                        <a:pt x="32125" y="64365"/>
                      </a:cubicBezTo>
                      <a:cubicBezTo>
                        <a:pt x="34758" y="60144"/>
                        <a:pt x="37918" y="56451"/>
                        <a:pt x="41078" y="52758"/>
                      </a:cubicBezTo>
                      <a:cubicBezTo>
                        <a:pt x="49505" y="43789"/>
                        <a:pt x="58984" y="35348"/>
                        <a:pt x="68990" y="28489"/>
                      </a:cubicBezTo>
                      <a:cubicBezTo>
                        <a:pt x="72677" y="25851"/>
                        <a:pt x="76363" y="23213"/>
                        <a:pt x="80576" y="21103"/>
                      </a:cubicBezTo>
                      <a:cubicBezTo>
                        <a:pt x="103748" y="7913"/>
                        <a:pt x="131133" y="0"/>
                        <a:pt x="160099" y="0"/>
                      </a:cubicBezTo>
                      <a:close/>
                    </a:path>
                  </a:pathLst>
                </a:custGeom>
                <a:grpFill/>
                <a:ln>
                  <a:noFill/>
                </a:ln>
                <a:extLst/>
              </p:spPr>
              <p:txBody>
                <a:bodyPr vert="horz" wrap="square" lIns="93233" tIns="46617" rIns="93233" bIns="46617" numCol="1" anchor="t" anchorCtr="0" compatLnSpc="1">
                  <a:prstTxWarp prst="textNoShape">
                    <a:avLst/>
                  </a:prstTxWarp>
                  <a:noAutofit/>
                </a:bodyPr>
                <a:lstStyle/>
                <a:p>
                  <a:pPr defTabSz="932357">
                    <a:defRPr/>
                  </a:pPr>
                  <a:endParaRPr lang="en-US" sz="1836" kern="0">
                    <a:latin typeface="Segoe UI"/>
                  </a:endParaRPr>
                </a:p>
              </p:txBody>
            </p:sp>
            <p:sp>
              <p:nvSpPr>
                <p:cNvPr id="183" name="Freeform 182"/>
                <p:cNvSpPr>
                  <a:spLocks/>
                </p:cNvSpPr>
                <p:nvPr/>
              </p:nvSpPr>
              <p:spPr bwMode="auto">
                <a:xfrm>
                  <a:off x="5007615" y="2323753"/>
                  <a:ext cx="649029" cy="502032"/>
                </a:xfrm>
                <a:custGeom>
                  <a:avLst/>
                  <a:gdLst>
                    <a:gd name="connsiteX0" fmla="*/ 33287 w 649029"/>
                    <a:gd name="connsiteY0" fmla="*/ 88963 h 502032"/>
                    <a:gd name="connsiteX1" fmla="*/ 21098 w 649029"/>
                    <a:gd name="connsiteY1" fmla="*/ 102250 h 502032"/>
                    <a:gd name="connsiteX2" fmla="*/ 21098 w 649029"/>
                    <a:gd name="connsiteY2" fmla="*/ 467370 h 502032"/>
                    <a:gd name="connsiteX3" fmla="*/ 33287 w 649029"/>
                    <a:gd name="connsiteY3" fmla="*/ 480657 h 502032"/>
                    <a:gd name="connsiteX4" fmla="*/ 615742 w 649029"/>
                    <a:gd name="connsiteY4" fmla="*/ 480657 h 502032"/>
                    <a:gd name="connsiteX5" fmla="*/ 627932 w 649029"/>
                    <a:gd name="connsiteY5" fmla="*/ 467370 h 502032"/>
                    <a:gd name="connsiteX6" fmla="*/ 627932 w 649029"/>
                    <a:gd name="connsiteY6" fmla="*/ 102250 h 502032"/>
                    <a:gd name="connsiteX7" fmla="*/ 615742 w 649029"/>
                    <a:gd name="connsiteY7" fmla="*/ 88963 h 502032"/>
                    <a:gd name="connsiteX8" fmla="*/ 71744 w 649029"/>
                    <a:gd name="connsiteY8" fmla="*/ 21375 h 502032"/>
                    <a:gd name="connsiteX9" fmla="*/ 61676 w 649029"/>
                    <a:gd name="connsiteY9" fmla="*/ 31460 h 502032"/>
                    <a:gd name="connsiteX10" fmla="*/ 61676 w 649029"/>
                    <a:gd name="connsiteY10" fmla="*/ 67588 h 502032"/>
                    <a:gd name="connsiteX11" fmla="*/ 281061 w 649029"/>
                    <a:gd name="connsiteY11" fmla="*/ 67588 h 502032"/>
                    <a:gd name="connsiteX12" fmla="*/ 281061 w 649029"/>
                    <a:gd name="connsiteY12" fmla="*/ 31460 h 502032"/>
                    <a:gd name="connsiteX13" fmla="*/ 270993 w 649029"/>
                    <a:gd name="connsiteY13" fmla="*/ 21375 h 502032"/>
                    <a:gd name="connsiteX14" fmla="*/ 71826 w 649029"/>
                    <a:gd name="connsiteY14" fmla="*/ 0 h 502032"/>
                    <a:gd name="connsiteX15" fmla="*/ 271010 w 649029"/>
                    <a:gd name="connsiteY15" fmla="*/ 0 h 502032"/>
                    <a:gd name="connsiteX16" fmla="*/ 302265 w 649029"/>
                    <a:gd name="connsiteY16" fmla="*/ 31399 h 502032"/>
                    <a:gd name="connsiteX17" fmla="*/ 302265 w 649029"/>
                    <a:gd name="connsiteY17" fmla="*/ 59604 h 502032"/>
                    <a:gd name="connsiteX18" fmla="*/ 614285 w 649029"/>
                    <a:gd name="connsiteY18" fmla="*/ 59604 h 502032"/>
                    <a:gd name="connsiteX19" fmla="*/ 625873 w 649029"/>
                    <a:gd name="connsiteY19" fmla="*/ 64461 h 502032"/>
                    <a:gd name="connsiteX20" fmla="*/ 629657 w 649029"/>
                    <a:gd name="connsiteY20" fmla="*/ 73573 h 502032"/>
                    <a:gd name="connsiteX21" fmla="*/ 639294 w 649029"/>
                    <a:gd name="connsiteY21" fmla="*/ 77692 h 502032"/>
                    <a:gd name="connsiteX22" fmla="*/ 649029 w 649029"/>
                    <a:gd name="connsiteY22" fmla="*/ 102152 h 502032"/>
                    <a:gd name="connsiteX23" fmla="*/ 649029 w 649029"/>
                    <a:gd name="connsiteY23" fmla="*/ 467468 h 502032"/>
                    <a:gd name="connsiteX24" fmla="*/ 615651 w 649029"/>
                    <a:gd name="connsiteY24" fmla="*/ 502032 h 502032"/>
                    <a:gd name="connsiteX25" fmla="*/ 33379 w 649029"/>
                    <a:gd name="connsiteY25" fmla="*/ 502032 h 502032"/>
                    <a:gd name="connsiteX26" fmla="*/ 0 w 649029"/>
                    <a:gd name="connsiteY26" fmla="*/ 467468 h 502032"/>
                    <a:gd name="connsiteX27" fmla="*/ 0 w 649029"/>
                    <a:gd name="connsiteY27" fmla="*/ 102152 h 502032"/>
                    <a:gd name="connsiteX28" fmla="*/ 9735 w 649029"/>
                    <a:gd name="connsiteY28" fmla="*/ 77692 h 502032"/>
                    <a:gd name="connsiteX29" fmla="*/ 19371 w 649029"/>
                    <a:gd name="connsiteY29" fmla="*/ 73574 h 502032"/>
                    <a:gd name="connsiteX30" fmla="*/ 23155 w 649029"/>
                    <a:gd name="connsiteY30" fmla="*/ 64461 h 502032"/>
                    <a:gd name="connsiteX31" fmla="*/ 34744 w 649029"/>
                    <a:gd name="connsiteY31" fmla="*/ 59604 h 502032"/>
                    <a:gd name="connsiteX32" fmla="*/ 40571 w 649029"/>
                    <a:gd name="connsiteY32" fmla="*/ 59604 h 502032"/>
                    <a:gd name="connsiteX33" fmla="*/ 40571 w 649029"/>
                    <a:gd name="connsiteY33" fmla="*/ 31399 h 502032"/>
                    <a:gd name="connsiteX34" fmla="*/ 71826 w 649029"/>
                    <a:gd name="connsiteY34" fmla="*/ 0 h 502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649029" h="502032">
                      <a:moveTo>
                        <a:pt x="33287" y="88963"/>
                      </a:moveTo>
                      <a:cubicBezTo>
                        <a:pt x="26398" y="88963"/>
                        <a:pt x="21098" y="94809"/>
                        <a:pt x="21098" y="102250"/>
                      </a:cubicBezTo>
                      <a:lnTo>
                        <a:pt x="21098" y="467370"/>
                      </a:lnTo>
                      <a:cubicBezTo>
                        <a:pt x="21098" y="474811"/>
                        <a:pt x="26398" y="480657"/>
                        <a:pt x="33287" y="480657"/>
                      </a:cubicBezTo>
                      <a:lnTo>
                        <a:pt x="615742" y="480657"/>
                      </a:lnTo>
                      <a:cubicBezTo>
                        <a:pt x="622632" y="480657"/>
                        <a:pt x="627932" y="474811"/>
                        <a:pt x="627932" y="467370"/>
                      </a:cubicBezTo>
                      <a:lnTo>
                        <a:pt x="627932" y="102250"/>
                      </a:lnTo>
                      <a:cubicBezTo>
                        <a:pt x="627932" y="94809"/>
                        <a:pt x="622632" y="88963"/>
                        <a:pt x="615742" y="88963"/>
                      </a:cubicBezTo>
                      <a:close/>
                      <a:moveTo>
                        <a:pt x="71744" y="21375"/>
                      </a:moveTo>
                      <a:cubicBezTo>
                        <a:pt x="66445" y="21375"/>
                        <a:pt x="61676" y="26152"/>
                        <a:pt x="61676" y="31460"/>
                      </a:cubicBezTo>
                      <a:lnTo>
                        <a:pt x="61676" y="67588"/>
                      </a:lnTo>
                      <a:lnTo>
                        <a:pt x="281061" y="67588"/>
                      </a:lnTo>
                      <a:lnTo>
                        <a:pt x="281061" y="31460"/>
                      </a:lnTo>
                      <a:cubicBezTo>
                        <a:pt x="281061" y="26152"/>
                        <a:pt x="276292" y="21375"/>
                        <a:pt x="270993" y="21375"/>
                      </a:cubicBezTo>
                      <a:close/>
                      <a:moveTo>
                        <a:pt x="71826" y="0"/>
                      </a:moveTo>
                      <a:lnTo>
                        <a:pt x="271010" y="0"/>
                      </a:lnTo>
                      <a:cubicBezTo>
                        <a:pt x="287962" y="0"/>
                        <a:pt x="302265" y="14369"/>
                        <a:pt x="302265" y="31399"/>
                      </a:cubicBezTo>
                      <a:lnTo>
                        <a:pt x="302265" y="59604"/>
                      </a:lnTo>
                      <a:lnTo>
                        <a:pt x="614285" y="59604"/>
                      </a:lnTo>
                      <a:cubicBezTo>
                        <a:pt x="618788" y="59604"/>
                        <a:pt x="622894" y="61467"/>
                        <a:pt x="625873" y="64461"/>
                      </a:cubicBezTo>
                      <a:lnTo>
                        <a:pt x="629657" y="73573"/>
                      </a:lnTo>
                      <a:lnTo>
                        <a:pt x="639294" y="77692"/>
                      </a:lnTo>
                      <a:cubicBezTo>
                        <a:pt x="645320" y="83940"/>
                        <a:pt x="649029" y="92581"/>
                        <a:pt x="649029" y="102152"/>
                      </a:cubicBezTo>
                      <a:lnTo>
                        <a:pt x="649029" y="467468"/>
                      </a:lnTo>
                      <a:cubicBezTo>
                        <a:pt x="649029" y="486611"/>
                        <a:pt x="634194" y="502032"/>
                        <a:pt x="615651" y="502032"/>
                      </a:cubicBezTo>
                      <a:lnTo>
                        <a:pt x="33379" y="502032"/>
                      </a:lnTo>
                      <a:cubicBezTo>
                        <a:pt x="14835" y="502032"/>
                        <a:pt x="0" y="486611"/>
                        <a:pt x="0" y="467468"/>
                      </a:cubicBezTo>
                      <a:lnTo>
                        <a:pt x="0" y="102152"/>
                      </a:lnTo>
                      <a:cubicBezTo>
                        <a:pt x="0" y="92581"/>
                        <a:pt x="3709" y="83940"/>
                        <a:pt x="9735" y="77692"/>
                      </a:cubicBezTo>
                      <a:lnTo>
                        <a:pt x="19371" y="73574"/>
                      </a:lnTo>
                      <a:lnTo>
                        <a:pt x="23155" y="64461"/>
                      </a:lnTo>
                      <a:cubicBezTo>
                        <a:pt x="26135" y="61467"/>
                        <a:pt x="30241" y="59604"/>
                        <a:pt x="34744" y="59604"/>
                      </a:cubicBezTo>
                      <a:lnTo>
                        <a:pt x="40571" y="59604"/>
                      </a:lnTo>
                      <a:lnTo>
                        <a:pt x="40571" y="31399"/>
                      </a:lnTo>
                      <a:cubicBezTo>
                        <a:pt x="40571" y="14369"/>
                        <a:pt x="54344" y="0"/>
                        <a:pt x="7182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3" tIns="46617" rIns="93233" bIns="46617" numCol="1" anchor="t" anchorCtr="0" compatLnSpc="1">
                  <a:prstTxWarp prst="textNoShape">
                    <a:avLst/>
                  </a:prstTxWarp>
                  <a:noAutofit/>
                </a:bodyPr>
                <a:lstStyle/>
                <a:p>
                  <a:pPr defTabSz="932357">
                    <a:defRPr/>
                  </a:pPr>
                  <a:endParaRPr lang="en-US" sz="1836" kern="0">
                    <a:latin typeface="Segoe UI"/>
                  </a:endParaRPr>
                </a:p>
              </p:txBody>
            </p:sp>
          </p:grpSp>
          <p:grpSp>
            <p:nvGrpSpPr>
              <p:cNvPr id="173" name="Group 172"/>
              <p:cNvGrpSpPr/>
              <p:nvPr/>
            </p:nvGrpSpPr>
            <p:grpSpPr>
              <a:xfrm>
                <a:off x="10486805" y="2434267"/>
                <a:ext cx="1302888" cy="1542780"/>
                <a:chOff x="10486805" y="2923046"/>
                <a:chExt cx="1302888" cy="1542780"/>
              </a:xfrm>
            </p:grpSpPr>
            <p:sp>
              <p:nvSpPr>
                <p:cNvPr id="174" name="Rectangle 173"/>
                <p:cNvSpPr/>
                <p:nvPr/>
              </p:nvSpPr>
              <p:spPr bwMode="auto">
                <a:xfrm>
                  <a:off x="10802824" y="2923046"/>
                  <a:ext cx="986869" cy="1542780"/>
                </a:xfrm>
                <a:prstGeom prst="rect">
                  <a:avLst/>
                </a:prstGeom>
                <a:noFill/>
                <a:ln w="9525" cap="flat" cmpd="sng" algn="ctr">
                  <a:solidFill>
                    <a:srgbClr val="FFFFFF">
                      <a:lumMod val="65000"/>
                    </a:srgbClr>
                  </a:solidFill>
                  <a:prstDash val="dash"/>
                  <a:headEnd type="none" w="med" len="med"/>
                  <a:tailEnd type="none" w="med" len="med"/>
                </a:ln>
                <a:effectLst/>
              </p:spPr>
              <p:txBody>
                <a:bodyPr rot="0" spcFirstLastPara="0" vertOverflow="overflow" horzOverflow="overflow" vert="horz" wrap="square" lIns="186468" tIns="149174" rIns="186468" bIns="149174" numCol="1" spcCol="0" rtlCol="0" fromWordArt="0" anchor="t" anchorCtr="0" forceAA="0" compatLnSpc="1">
                  <a:prstTxWarp prst="textNoShape">
                    <a:avLst/>
                  </a:prstTxWarp>
                  <a:noAutofit/>
                </a:bodyPr>
                <a:lstStyle/>
                <a:p>
                  <a:pPr algn="ctr" defTabSz="950784" fontAlgn="base">
                    <a:lnSpc>
                      <a:spcPct val="90000"/>
                    </a:lnSpc>
                    <a:spcBef>
                      <a:spcPct val="0"/>
                    </a:spcBef>
                    <a:spcAft>
                      <a:spcPct val="0"/>
                    </a:spcAft>
                    <a:defRPr/>
                  </a:pPr>
                  <a:endParaRPr lang="en-US" sz="2448" kern="0">
                    <a:latin typeface="Segoe UI"/>
                    <a:ea typeface="Segoe UI" pitchFamily="34" charset="0"/>
                    <a:cs typeface="Segoe UI" pitchFamily="34" charset="0"/>
                  </a:endParaRPr>
                </a:p>
              </p:txBody>
            </p:sp>
            <p:sp>
              <p:nvSpPr>
                <p:cNvPr id="175" name="TextBox 174"/>
                <p:cNvSpPr txBox="1"/>
                <p:nvPr/>
              </p:nvSpPr>
              <p:spPr>
                <a:xfrm>
                  <a:off x="11212737" y="3022354"/>
                  <a:ext cx="473389" cy="161808"/>
                </a:xfrm>
                <a:prstGeom prst="rect">
                  <a:avLst/>
                </a:prstGeom>
                <a:noFill/>
              </p:spPr>
              <p:txBody>
                <a:bodyPr wrap="square" lIns="0" tIns="0" rIns="0" bIns="0" rtlCol="0">
                  <a:spAutoFit/>
                </a:bodyPr>
                <a:lstStyle/>
                <a:p>
                  <a:pPr defTabSz="950876">
                    <a:spcBef>
                      <a:spcPct val="0"/>
                    </a:spcBef>
                    <a:spcAft>
                      <a:spcPts val="612"/>
                    </a:spcAft>
                    <a:defRPr/>
                  </a:pPr>
                  <a:r>
                    <a:rPr lang="en-US" sz="1072" kern="0">
                      <a:latin typeface="Segoe UI"/>
                      <a:cs typeface="Segoe UI Semilight" panose="020B0402040204020203" pitchFamily="34" charset="0"/>
                    </a:rPr>
                    <a:t>Web</a:t>
                  </a:r>
                </a:p>
              </p:txBody>
            </p:sp>
            <p:sp>
              <p:nvSpPr>
                <p:cNvPr id="176" name="TextBox 175"/>
                <p:cNvSpPr txBox="1"/>
                <p:nvPr/>
              </p:nvSpPr>
              <p:spPr>
                <a:xfrm>
                  <a:off x="11212737" y="3571986"/>
                  <a:ext cx="473389" cy="161808"/>
                </a:xfrm>
                <a:prstGeom prst="rect">
                  <a:avLst/>
                </a:prstGeom>
                <a:noFill/>
              </p:spPr>
              <p:txBody>
                <a:bodyPr wrap="square" lIns="0" tIns="0" rIns="0" bIns="0" rtlCol="0">
                  <a:spAutoFit/>
                </a:bodyPr>
                <a:lstStyle/>
                <a:p>
                  <a:pPr defTabSz="950876">
                    <a:spcBef>
                      <a:spcPct val="0"/>
                    </a:spcBef>
                    <a:spcAft>
                      <a:spcPts val="612"/>
                    </a:spcAft>
                    <a:defRPr/>
                  </a:pPr>
                  <a:r>
                    <a:rPr lang="en-US" sz="1072" kern="0">
                      <a:latin typeface="Segoe UI"/>
                      <a:cs typeface="Segoe UI Semilight" panose="020B0402040204020203" pitchFamily="34" charset="0"/>
                    </a:rPr>
                    <a:t>Mobile</a:t>
                  </a:r>
                </a:p>
              </p:txBody>
            </p:sp>
            <p:sp>
              <p:nvSpPr>
                <p:cNvPr id="177" name="TextBox 176"/>
                <p:cNvSpPr txBox="1"/>
                <p:nvPr/>
              </p:nvSpPr>
              <p:spPr>
                <a:xfrm>
                  <a:off x="11212737" y="4160203"/>
                  <a:ext cx="473389" cy="161808"/>
                </a:xfrm>
                <a:prstGeom prst="rect">
                  <a:avLst/>
                </a:prstGeom>
                <a:noFill/>
              </p:spPr>
              <p:txBody>
                <a:bodyPr wrap="square" lIns="0" tIns="0" rIns="0" bIns="0" rtlCol="0">
                  <a:spAutoFit/>
                </a:bodyPr>
                <a:lstStyle/>
                <a:p>
                  <a:pPr defTabSz="950876">
                    <a:spcBef>
                      <a:spcPct val="0"/>
                    </a:spcBef>
                    <a:spcAft>
                      <a:spcPts val="612"/>
                    </a:spcAft>
                    <a:defRPr/>
                  </a:pPr>
                  <a:r>
                    <a:rPr lang="en-US" sz="1072" kern="0">
                      <a:latin typeface="Segoe UI"/>
                      <a:cs typeface="Segoe UI Semilight" panose="020B0402040204020203" pitchFamily="34" charset="0"/>
                    </a:rPr>
                    <a:t>Bots</a:t>
                  </a:r>
                </a:p>
              </p:txBody>
            </p:sp>
            <p:sp>
              <p:nvSpPr>
                <p:cNvPr id="178" name="Freeform 177"/>
                <p:cNvSpPr>
                  <a:spLocks noChangeArrowheads="1"/>
                </p:cNvSpPr>
                <p:nvPr/>
              </p:nvSpPr>
              <p:spPr bwMode="auto">
                <a:xfrm>
                  <a:off x="10907711" y="3020740"/>
                  <a:ext cx="187689" cy="187689"/>
                </a:xfrm>
                <a:custGeom>
                  <a:avLst/>
                  <a:gdLst>
                    <a:gd name="connsiteX0" fmla="*/ 2240514 w 3214688"/>
                    <a:gd name="connsiteY0" fmla="*/ 2452692 h 3214688"/>
                    <a:gd name="connsiteX1" fmla="*/ 2164154 w 3214688"/>
                    <a:gd name="connsiteY1" fmla="*/ 2577661 h 3214688"/>
                    <a:gd name="connsiteX2" fmla="*/ 2066550 w 3214688"/>
                    <a:gd name="connsiteY2" fmla="*/ 2716118 h 3214688"/>
                    <a:gd name="connsiteX3" fmla="*/ 1754615 w 3214688"/>
                    <a:gd name="connsiteY3" fmla="*/ 3074168 h 3214688"/>
                    <a:gd name="connsiteX4" fmla="*/ 1740871 w 3214688"/>
                    <a:gd name="connsiteY4" fmla="*/ 3087292 h 3214688"/>
                    <a:gd name="connsiteX5" fmla="*/ 1759187 w 3214688"/>
                    <a:gd name="connsiteY5" fmla="*/ 3086367 h 3214688"/>
                    <a:gd name="connsiteX6" fmla="*/ 2552008 w 3214688"/>
                    <a:gd name="connsiteY6" fmla="*/ 2754731 h 3214688"/>
                    <a:gd name="connsiteX7" fmla="*/ 2647815 w 3214688"/>
                    <a:gd name="connsiteY7" fmla="*/ 2667609 h 3214688"/>
                    <a:gd name="connsiteX8" fmla="*/ 2533366 w 3214688"/>
                    <a:gd name="connsiteY8" fmla="*/ 2587696 h 3214688"/>
                    <a:gd name="connsiteX9" fmla="*/ 2342448 w 3214688"/>
                    <a:gd name="connsiteY9" fmla="*/ 2491033 h 3214688"/>
                    <a:gd name="connsiteX10" fmla="*/ 974642 w 3214688"/>
                    <a:gd name="connsiteY10" fmla="*/ 2452516 h 3214688"/>
                    <a:gd name="connsiteX11" fmla="*/ 872242 w 3214688"/>
                    <a:gd name="connsiteY11" fmla="*/ 2491033 h 3214688"/>
                    <a:gd name="connsiteX12" fmla="*/ 681324 w 3214688"/>
                    <a:gd name="connsiteY12" fmla="*/ 2587696 h 3214688"/>
                    <a:gd name="connsiteX13" fmla="*/ 566873 w 3214688"/>
                    <a:gd name="connsiteY13" fmla="*/ 2667611 h 3214688"/>
                    <a:gd name="connsiteX14" fmla="*/ 662678 w 3214688"/>
                    <a:gd name="connsiteY14" fmla="*/ 2754731 h 3214688"/>
                    <a:gd name="connsiteX15" fmla="*/ 1455500 w 3214688"/>
                    <a:gd name="connsiteY15" fmla="*/ 3086367 h 3214688"/>
                    <a:gd name="connsiteX16" fmla="*/ 1473960 w 3214688"/>
                    <a:gd name="connsiteY16" fmla="*/ 3087299 h 3214688"/>
                    <a:gd name="connsiteX17" fmla="*/ 1460208 w 3214688"/>
                    <a:gd name="connsiteY17" fmla="*/ 3074168 h 3214688"/>
                    <a:gd name="connsiteX18" fmla="*/ 1148273 w 3214688"/>
                    <a:gd name="connsiteY18" fmla="*/ 2716118 h 3214688"/>
                    <a:gd name="connsiteX19" fmla="*/ 1050800 w 3214688"/>
                    <a:gd name="connsiteY19" fmla="*/ 2577661 h 3214688"/>
                    <a:gd name="connsiteX20" fmla="*/ 1668463 w 3214688"/>
                    <a:gd name="connsiteY20" fmla="*/ 2349078 h 3214688"/>
                    <a:gd name="connsiteX21" fmla="*/ 1668463 w 3214688"/>
                    <a:gd name="connsiteY21" fmla="*/ 2987045 h 3214688"/>
                    <a:gd name="connsiteX22" fmla="*/ 1686282 w 3214688"/>
                    <a:gd name="connsiteY22" fmla="*/ 2969732 h 3214688"/>
                    <a:gd name="connsiteX23" fmla="*/ 2047573 w 3214688"/>
                    <a:gd name="connsiteY23" fmla="*/ 2532767 h 3214688"/>
                    <a:gd name="connsiteX24" fmla="*/ 2118389 w 3214688"/>
                    <a:gd name="connsiteY24" fmla="*/ 2414793 h 3214688"/>
                    <a:gd name="connsiteX25" fmla="*/ 2062644 w 3214688"/>
                    <a:gd name="connsiteY25" fmla="*/ 2398957 h 3214688"/>
                    <a:gd name="connsiteX26" fmla="*/ 1838838 w 3214688"/>
                    <a:gd name="connsiteY26" fmla="*/ 2359062 h 3214688"/>
                    <a:gd name="connsiteX27" fmla="*/ 1546226 w 3214688"/>
                    <a:gd name="connsiteY27" fmla="*/ 2349078 h 3214688"/>
                    <a:gd name="connsiteX28" fmla="*/ 1375851 w 3214688"/>
                    <a:gd name="connsiteY28" fmla="*/ 2359062 h 3214688"/>
                    <a:gd name="connsiteX29" fmla="*/ 1152046 w 3214688"/>
                    <a:gd name="connsiteY29" fmla="*/ 2398957 h 3214688"/>
                    <a:gd name="connsiteX30" fmla="*/ 1097994 w 3214688"/>
                    <a:gd name="connsiteY30" fmla="*/ 2414312 h 3214688"/>
                    <a:gd name="connsiteX31" fmla="*/ 1168773 w 3214688"/>
                    <a:gd name="connsiteY31" fmla="*/ 2532767 h 3214688"/>
                    <a:gd name="connsiteX32" fmla="*/ 1528675 w 3214688"/>
                    <a:gd name="connsiteY32" fmla="*/ 2969732 h 3214688"/>
                    <a:gd name="connsiteX33" fmla="*/ 1546226 w 3214688"/>
                    <a:gd name="connsiteY33" fmla="*/ 2986822 h 3214688"/>
                    <a:gd name="connsiteX34" fmla="*/ 2486262 w 3214688"/>
                    <a:gd name="connsiteY34" fmla="*/ 1668463 h 3214688"/>
                    <a:gd name="connsiteX35" fmla="*/ 2482389 w 3214688"/>
                    <a:gd name="connsiteY35" fmla="*/ 1744921 h 3214688"/>
                    <a:gd name="connsiteX36" fmla="*/ 2321876 w 3214688"/>
                    <a:gd name="connsiteY36" fmla="*/ 2298467 h 3214688"/>
                    <a:gd name="connsiteX37" fmla="*/ 2297383 w 3214688"/>
                    <a:gd name="connsiteY37" fmla="*/ 2345664 h 3214688"/>
                    <a:gd name="connsiteX38" fmla="*/ 2392218 w 3214688"/>
                    <a:gd name="connsiteY38" fmla="*/ 2381629 h 3214688"/>
                    <a:gd name="connsiteX39" fmla="*/ 2596737 w 3214688"/>
                    <a:gd name="connsiteY39" fmla="*/ 2485449 h 3214688"/>
                    <a:gd name="connsiteX40" fmla="*/ 2730520 w 3214688"/>
                    <a:gd name="connsiteY40" fmla="*/ 2578412 h 3214688"/>
                    <a:gd name="connsiteX41" fmla="*/ 2753323 w 3214688"/>
                    <a:gd name="connsiteY41" fmla="*/ 2553309 h 3214688"/>
                    <a:gd name="connsiteX42" fmla="*/ 3084782 w 3214688"/>
                    <a:gd name="connsiteY42" fmla="*/ 1760063 h 3214688"/>
                    <a:gd name="connsiteX43" fmla="*/ 3089405 w 3214688"/>
                    <a:gd name="connsiteY43" fmla="*/ 1668463 h 3214688"/>
                    <a:gd name="connsiteX44" fmla="*/ 1668463 w 3214688"/>
                    <a:gd name="connsiteY44" fmla="*/ 1668463 h 3214688"/>
                    <a:gd name="connsiteX45" fmla="*/ 1668463 w 3214688"/>
                    <a:gd name="connsiteY45" fmla="*/ 2227749 h 3214688"/>
                    <a:gd name="connsiteX46" fmla="*/ 1854174 w 3214688"/>
                    <a:gd name="connsiteY46" fmla="*/ 2238874 h 3214688"/>
                    <a:gd name="connsiteX47" fmla="*/ 2093075 w 3214688"/>
                    <a:gd name="connsiteY47" fmla="*/ 2282190 h 3214688"/>
                    <a:gd name="connsiteX48" fmla="*/ 2180461 w 3214688"/>
                    <a:gd name="connsiteY48" fmla="*/ 2307322 h 3214688"/>
                    <a:gd name="connsiteX49" fmla="*/ 2223231 w 3214688"/>
                    <a:gd name="connsiteY49" fmla="*/ 2220775 h 3214688"/>
                    <a:gd name="connsiteX50" fmla="*/ 2360202 w 3214688"/>
                    <a:gd name="connsiteY50" fmla="*/ 1739141 h 3214688"/>
                    <a:gd name="connsiteX51" fmla="*/ 2363915 w 3214688"/>
                    <a:gd name="connsiteY51" fmla="*/ 1668463 h 3214688"/>
                    <a:gd name="connsiteX52" fmla="*/ 853934 w 3214688"/>
                    <a:gd name="connsiteY52" fmla="*/ 1668463 h 3214688"/>
                    <a:gd name="connsiteX53" fmla="*/ 857628 w 3214688"/>
                    <a:gd name="connsiteY53" fmla="*/ 1739141 h 3214688"/>
                    <a:gd name="connsiteX54" fmla="*/ 993929 w 3214688"/>
                    <a:gd name="connsiteY54" fmla="*/ 2220775 h 3214688"/>
                    <a:gd name="connsiteX55" fmla="*/ 1036215 w 3214688"/>
                    <a:gd name="connsiteY55" fmla="*/ 2306750 h 3214688"/>
                    <a:gd name="connsiteX56" fmla="*/ 1121614 w 3214688"/>
                    <a:gd name="connsiteY56" fmla="*/ 2282190 h 3214688"/>
                    <a:gd name="connsiteX57" fmla="*/ 1360516 w 3214688"/>
                    <a:gd name="connsiteY57" fmla="*/ 2238874 h 3214688"/>
                    <a:gd name="connsiteX58" fmla="*/ 1546226 w 3214688"/>
                    <a:gd name="connsiteY58" fmla="*/ 2227749 h 3214688"/>
                    <a:gd name="connsiteX59" fmla="*/ 1546226 w 3214688"/>
                    <a:gd name="connsiteY59" fmla="*/ 1668463 h 3214688"/>
                    <a:gd name="connsiteX60" fmla="*/ 125282 w 3214688"/>
                    <a:gd name="connsiteY60" fmla="*/ 1668463 h 3214688"/>
                    <a:gd name="connsiteX61" fmla="*/ 129905 w 3214688"/>
                    <a:gd name="connsiteY61" fmla="*/ 1760063 h 3214688"/>
                    <a:gd name="connsiteX62" fmla="*/ 461363 w 3214688"/>
                    <a:gd name="connsiteY62" fmla="*/ 2553309 h 3214688"/>
                    <a:gd name="connsiteX63" fmla="*/ 484168 w 3214688"/>
                    <a:gd name="connsiteY63" fmla="*/ 2578414 h 3214688"/>
                    <a:gd name="connsiteX64" fmla="*/ 617953 w 3214688"/>
                    <a:gd name="connsiteY64" fmla="*/ 2485449 h 3214688"/>
                    <a:gd name="connsiteX65" fmla="*/ 822472 w 3214688"/>
                    <a:gd name="connsiteY65" fmla="*/ 2381629 h 3214688"/>
                    <a:gd name="connsiteX66" fmla="*/ 918086 w 3214688"/>
                    <a:gd name="connsiteY66" fmla="*/ 2345368 h 3214688"/>
                    <a:gd name="connsiteX67" fmla="*/ 893910 w 3214688"/>
                    <a:gd name="connsiteY67" fmla="*/ 2298467 h 3214688"/>
                    <a:gd name="connsiteX68" fmla="*/ 735344 w 3214688"/>
                    <a:gd name="connsiteY68" fmla="*/ 1744921 h 3214688"/>
                    <a:gd name="connsiteX69" fmla="*/ 731546 w 3214688"/>
                    <a:gd name="connsiteY69" fmla="*/ 1668463 h 3214688"/>
                    <a:gd name="connsiteX70" fmla="*/ 1036436 w 3214688"/>
                    <a:gd name="connsiteY70" fmla="*/ 911460 h 3214688"/>
                    <a:gd name="connsiteX71" fmla="*/ 993929 w 3214688"/>
                    <a:gd name="connsiteY71" fmla="*/ 998077 h 3214688"/>
                    <a:gd name="connsiteX72" fmla="*/ 857628 w 3214688"/>
                    <a:gd name="connsiteY72" fmla="*/ 1481228 h 3214688"/>
                    <a:gd name="connsiteX73" fmla="*/ 854245 w 3214688"/>
                    <a:gd name="connsiteY73" fmla="*/ 1546225 h 3214688"/>
                    <a:gd name="connsiteX74" fmla="*/ 1546226 w 3214688"/>
                    <a:gd name="connsiteY74" fmla="*/ 1546225 h 3214688"/>
                    <a:gd name="connsiteX75" fmla="*/ 1546226 w 3214688"/>
                    <a:gd name="connsiteY75" fmla="*/ 990118 h 3214688"/>
                    <a:gd name="connsiteX76" fmla="*/ 1360255 w 3214688"/>
                    <a:gd name="connsiteY76" fmla="*/ 978989 h 3214688"/>
                    <a:gd name="connsiteX77" fmla="*/ 1120814 w 3214688"/>
                    <a:gd name="connsiteY77" fmla="*/ 935673 h 3214688"/>
                    <a:gd name="connsiteX78" fmla="*/ 2180241 w 3214688"/>
                    <a:gd name="connsiteY78" fmla="*/ 910890 h 3214688"/>
                    <a:gd name="connsiteX79" fmla="*/ 2093876 w 3214688"/>
                    <a:gd name="connsiteY79" fmla="*/ 935673 h 3214688"/>
                    <a:gd name="connsiteX80" fmla="*/ 1854434 w 3214688"/>
                    <a:gd name="connsiteY80" fmla="*/ 978989 h 3214688"/>
                    <a:gd name="connsiteX81" fmla="*/ 1668463 w 3214688"/>
                    <a:gd name="connsiteY81" fmla="*/ 990118 h 3214688"/>
                    <a:gd name="connsiteX82" fmla="*/ 1668463 w 3214688"/>
                    <a:gd name="connsiteY82" fmla="*/ 1546225 h 3214688"/>
                    <a:gd name="connsiteX83" fmla="*/ 2363603 w 3214688"/>
                    <a:gd name="connsiteY83" fmla="*/ 1546225 h 3214688"/>
                    <a:gd name="connsiteX84" fmla="*/ 2360202 w 3214688"/>
                    <a:gd name="connsiteY84" fmla="*/ 1481228 h 3214688"/>
                    <a:gd name="connsiteX85" fmla="*/ 2223231 w 3214688"/>
                    <a:gd name="connsiteY85" fmla="*/ 998077 h 3214688"/>
                    <a:gd name="connsiteX86" fmla="*/ 2731519 w 3214688"/>
                    <a:gd name="connsiteY86" fmla="*/ 638964 h 3214688"/>
                    <a:gd name="connsiteX87" fmla="*/ 2597865 w 3214688"/>
                    <a:gd name="connsiteY87" fmla="*/ 732415 h 3214688"/>
                    <a:gd name="connsiteX88" fmla="*/ 2393553 w 3214688"/>
                    <a:gd name="connsiteY88" fmla="*/ 836234 h 3214688"/>
                    <a:gd name="connsiteX89" fmla="*/ 2297528 w 3214688"/>
                    <a:gd name="connsiteY89" fmla="*/ 872602 h 3214688"/>
                    <a:gd name="connsiteX90" fmla="*/ 2321876 w 3214688"/>
                    <a:gd name="connsiteY90" fmla="*/ 919557 h 3214688"/>
                    <a:gd name="connsiteX91" fmla="*/ 2482389 w 3214688"/>
                    <a:gd name="connsiteY91" fmla="*/ 1474977 h 3214688"/>
                    <a:gd name="connsiteX92" fmla="*/ 2485971 w 3214688"/>
                    <a:gd name="connsiteY92" fmla="*/ 1546225 h 3214688"/>
                    <a:gd name="connsiteX93" fmla="*/ 3089325 w 3214688"/>
                    <a:gd name="connsiteY93" fmla="*/ 1546225 h 3214688"/>
                    <a:gd name="connsiteX94" fmla="*/ 3084782 w 3214688"/>
                    <a:gd name="connsiteY94" fmla="*/ 1456213 h 3214688"/>
                    <a:gd name="connsiteX95" fmla="*/ 2753323 w 3214688"/>
                    <a:gd name="connsiteY95" fmla="*/ 662968 h 3214688"/>
                    <a:gd name="connsiteX96" fmla="*/ 483169 w 3214688"/>
                    <a:gd name="connsiteY96" fmla="*/ 638963 h 3214688"/>
                    <a:gd name="connsiteX97" fmla="*/ 461363 w 3214688"/>
                    <a:gd name="connsiteY97" fmla="*/ 662968 h 3214688"/>
                    <a:gd name="connsiteX98" fmla="*/ 129905 w 3214688"/>
                    <a:gd name="connsiteY98" fmla="*/ 1456213 h 3214688"/>
                    <a:gd name="connsiteX99" fmla="*/ 125362 w 3214688"/>
                    <a:gd name="connsiteY99" fmla="*/ 1546225 h 3214688"/>
                    <a:gd name="connsiteX100" fmla="*/ 731831 w 3214688"/>
                    <a:gd name="connsiteY100" fmla="*/ 1546225 h 3214688"/>
                    <a:gd name="connsiteX101" fmla="*/ 735344 w 3214688"/>
                    <a:gd name="connsiteY101" fmla="*/ 1474977 h 3214688"/>
                    <a:gd name="connsiteX102" fmla="*/ 893910 w 3214688"/>
                    <a:gd name="connsiteY102" fmla="*/ 919557 h 3214688"/>
                    <a:gd name="connsiteX103" fmla="*/ 917942 w 3214688"/>
                    <a:gd name="connsiteY103" fmla="*/ 872897 h 3214688"/>
                    <a:gd name="connsiteX104" fmla="*/ 821137 w 3214688"/>
                    <a:gd name="connsiteY104" fmla="*/ 836234 h 3214688"/>
                    <a:gd name="connsiteX105" fmla="*/ 616825 w 3214688"/>
                    <a:gd name="connsiteY105" fmla="*/ 732415 h 3214688"/>
                    <a:gd name="connsiteX106" fmla="*/ 1546226 w 3214688"/>
                    <a:gd name="connsiteY106" fmla="*/ 231046 h 3214688"/>
                    <a:gd name="connsiteX107" fmla="*/ 1528675 w 3214688"/>
                    <a:gd name="connsiteY107" fmla="*/ 248139 h 3214688"/>
                    <a:gd name="connsiteX108" fmla="*/ 1168773 w 3214688"/>
                    <a:gd name="connsiteY108" fmla="*/ 685478 h 3214688"/>
                    <a:gd name="connsiteX109" fmla="*/ 1098769 w 3214688"/>
                    <a:gd name="connsiteY109" fmla="*/ 802845 h 3214688"/>
                    <a:gd name="connsiteX110" fmla="*/ 1152046 w 3214688"/>
                    <a:gd name="connsiteY110" fmla="*/ 818106 h 3214688"/>
                    <a:gd name="connsiteX111" fmla="*/ 1375851 w 3214688"/>
                    <a:gd name="connsiteY111" fmla="*/ 858541 h 3214688"/>
                    <a:gd name="connsiteX112" fmla="*/ 1546226 w 3214688"/>
                    <a:gd name="connsiteY112" fmla="*/ 868716 h 3214688"/>
                    <a:gd name="connsiteX113" fmla="*/ 1668463 w 3214688"/>
                    <a:gd name="connsiteY113" fmla="*/ 230823 h 3214688"/>
                    <a:gd name="connsiteX114" fmla="*/ 1668463 w 3214688"/>
                    <a:gd name="connsiteY114" fmla="*/ 868716 h 3214688"/>
                    <a:gd name="connsiteX115" fmla="*/ 1838838 w 3214688"/>
                    <a:gd name="connsiteY115" fmla="*/ 858541 h 3214688"/>
                    <a:gd name="connsiteX116" fmla="*/ 2062644 w 3214688"/>
                    <a:gd name="connsiteY116" fmla="*/ 818106 h 3214688"/>
                    <a:gd name="connsiteX117" fmla="*/ 2117610 w 3214688"/>
                    <a:gd name="connsiteY117" fmla="*/ 802362 h 3214688"/>
                    <a:gd name="connsiteX118" fmla="*/ 2047573 w 3214688"/>
                    <a:gd name="connsiteY118" fmla="*/ 685478 h 3214688"/>
                    <a:gd name="connsiteX119" fmla="*/ 1686282 w 3214688"/>
                    <a:gd name="connsiteY119" fmla="*/ 248139 h 3214688"/>
                    <a:gd name="connsiteX120" fmla="*/ 1739116 w 3214688"/>
                    <a:gd name="connsiteY120" fmla="*/ 128896 h 3214688"/>
                    <a:gd name="connsiteX121" fmla="*/ 1754615 w 3214688"/>
                    <a:gd name="connsiteY121" fmla="*/ 143696 h 3214688"/>
                    <a:gd name="connsiteX122" fmla="*/ 2066550 w 3214688"/>
                    <a:gd name="connsiteY122" fmla="*/ 501745 h 3214688"/>
                    <a:gd name="connsiteX123" fmla="*/ 2164154 w 3214688"/>
                    <a:gd name="connsiteY123" fmla="*/ 640209 h 3214688"/>
                    <a:gd name="connsiteX124" fmla="*/ 2239903 w 3214688"/>
                    <a:gd name="connsiteY124" fmla="*/ 764214 h 3214688"/>
                    <a:gd name="connsiteX125" fmla="*/ 2342448 w 3214688"/>
                    <a:gd name="connsiteY125" fmla="*/ 725496 h 3214688"/>
                    <a:gd name="connsiteX126" fmla="*/ 2533366 w 3214688"/>
                    <a:gd name="connsiteY126" fmla="*/ 629040 h 3214688"/>
                    <a:gd name="connsiteX127" fmla="*/ 2648575 w 3214688"/>
                    <a:gd name="connsiteY127" fmla="*/ 549358 h 3214688"/>
                    <a:gd name="connsiteX128" fmla="*/ 2552008 w 3214688"/>
                    <a:gd name="connsiteY128" fmla="*/ 461545 h 3214688"/>
                    <a:gd name="connsiteX129" fmla="*/ 1759187 w 3214688"/>
                    <a:gd name="connsiteY129" fmla="*/ 129910 h 3214688"/>
                    <a:gd name="connsiteX130" fmla="*/ 1475715 w 3214688"/>
                    <a:gd name="connsiteY130" fmla="*/ 128888 h 3214688"/>
                    <a:gd name="connsiteX131" fmla="*/ 1455500 w 3214688"/>
                    <a:gd name="connsiteY131" fmla="*/ 129910 h 3214688"/>
                    <a:gd name="connsiteX132" fmla="*/ 662678 w 3214688"/>
                    <a:gd name="connsiteY132" fmla="*/ 461545 h 3214688"/>
                    <a:gd name="connsiteX133" fmla="*/ 566113 w 3214688"/>
                    <a:gd name="connsiteY133" fmla="*/ 549357 h 3214688"/>
                    <a:gd name="connsiteX134" fmla="*/ 681324 w 3214688"/>
                    <a:gd name="connsiteY134" fmla="*/ 629040 h 3214688"/>
                    <a:gd name="connsiteX135" fmla="*/ 872242 w 3214688"/>
                    <a:gd name="connsiteY135" fmla="*/ 725496 h 3214688"/>
                    <a:gd name="connsiteX136" fmla="*/ 975251 w 3214688"/>
                    <a:gd name="connsiteY136" fmla="*/ 764389 h 3214688"/>
                    <a:gd name="connsiteX137" fmla="*/ 1050800 w 3214688"/>
                    <a:gd name="connsiteY137" fmla="*/ 640209 h 3214688"/>
                    <a:gd name="connsiteX138" fmla="*/ 1148273 w 3214688"/>
                    <a:gd name="connsiteY138" fmla="*/ 501745 h 3214688"/>
                    <a:gd name="connsiteX139" fmla="*/ 1460208 w 3214688"/>
                    <a:gd name="connsiteY139" fmla="*/ 143696 h 3214688"/>
                    <a:gd name="connsiteX140" fmla="*/ 1607344 w 3214688"/>
                    <a:gd name="connsiteY140" fmla="*/ 0 h 3214688"/>
                    <a:gd name="connsiteX141" fmla="*/ 3214688 w 3214688"/>
                    <a:gd name="connsiteY141" fmla="*/ 1607344 h 3214688"/>
                    <a:gd name="connsiteX142" fmla="*/ 1607344 w 3214688"/>
                    <a:gd name="connsiteY142" fmla="*/ 3214688 h 3214688"/>
                    <a:gd name="connsiteX143" fmla="*/ 0 w 3214688"/>
                    <a:gd name="connsiteY143" fmla="*/ 1607344 h 3214688"/>
                    <a:gd name="connsiteX144" fmla="*/ 1607344 w 3214688"/>
                    <a:gd name="connsiteY144" fmla="*/ 0 h 3214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3214688" h="3214688">
                      <a:moveTo>
                        <a:pt x="2240514" y="2452692"/>
                      </a:moveTo>
                      <a:lnTo>
                        <a:pt x="2164154" y="2577661"/>
                      </a:lnTo>
                      <a:cubicBezTo>
                        <a:pt x="2133682" y="2623995"/>
                        <a:pt x="2101138" y="2670175"/>
                        <a:pt x="2066550" y="2716118"/>
                      </a:cubicBezTo>
                      <a:cubicBezTo>
                        <a:pt x="1950245" y="2873312"/>
                        <a:pt x="1834903" y="2995905"/>
                        <a:pt x="1754615" y="3074168"/>
                      </a:cubicBezTo>
                      <a:lnTo>
                        <a:pt x="1740871" y="3087292"/>
                      </a:lnTo>
                      <a:lnTo>
                        <a:pt x="1759187" y="3086367"/>
                      </a:lnTo>
                      <a:cubicBezTo>
                        <a:pt x="2058736" y="3055930"/>
                        <a:pt x="2331968" y="2936422"/>
                        <a:pt x="2552008" y="2754731"/>
                      </a:cubicBezTo>
                      <a:lnTo>
                        <a:pt x="2647815" y="2667609"/>
                      </a:lnTo>
                      <a:lnTo>
                        <a:pt x="2533366" y="2587696"/>
                      </a:lnTo>
                      <a:cubicBezTo>
                        <a:pt x="2472930" y="2551687"/>
                        <a:pt x="2409077" y="2519400"/>
                        <a:pt x="2342448" y="2491033"/>
                      </a:cubicBezTo>
                      <a:close/>
                      <a:moveTo>
                        <a:pt x="974642" y="2452516"/>
                      </a:moveTo>
                      <a:lnTo>
                        <a:pt x="872242" y="2491033"/>
                      </a:lnTo>
                      <a:cubicBezTo>
                        <a:pt x="805613" y="2519400"/>
                        <a:pt x="741760" y="2551687"/>
                        <a:pt x="681324" y="2587696"/>
                      </a:cubicBezTo>
                      <a:lnTo>
                        <a:pt x="566873" y="2667611"/>
                      </a:lnTo>
                      <a:lnTo>
                        <a:pt x="662678" y="2754731"/>
                      </a:lnTo>
                      <a:cubicBezTo>
                        <a:pt x="882719" y="2936422"/>
                        <a:pt x="1155951" y="3055930"/>
                        <a:pt x="1455500" y="3086367"/>
                      </a:cubicBezTo>
                      <a:lnTo>
                        <a:pt x="1473960" y="3087299"/>
                      </a:lnTo>
                      <a:lnTo>
                        <a:pt x="1460208" y="3074168"/>
                      </a:lnTo>
                      <a:cubicBezTo>
                        <a:pt x="1379921" y="2995905"/>
                        <a:pt x="1264578" y="2873312"/>
                        <a:pt x="1148273" y="2716118"/>
                      </a:cubicBezTo>
                      <a:cubicBezTo>
                        <a:pt x="1113686" y="2670175"/>
                        <a:pt x="1081189" y="2623995"/>
                        <a:pt x="1050800" y="2577661"/>
                      </a:cubicBezTo>
                      <a:close/>
                      <a:moveTo>
                        <a:pt x="1668463" y="2349078"/>
                      </a:moveTo>
                      <a:lnTo>
                        <a:pt x="1668463" y="2987045"/>
                      </a:lnTo>
                      <a:lnTo>
                        <a:pt x="1686282" y="2969732"/>
                      </a:lnTo>
                      <a:cubicBezTo>
                        <a:pt x="1781612" y="2874931"/>
                        <a:pt x="1920253" y="2723080"/>
                        <a:pt x="2047573" y="2532767"/>
                      </a:cubicBezTo>
                      <a:lnTo>
                        <a:pt x="2118389" y="2414793"/>
                      </a:lnTo>
                      <a:lnTo>
                        <a:pt x="2062644" y="2398957"/>
                      </a:lnTo>
                      <a:cubicBezTo>
                        <a:pt x="1989750" y="2381404"/>
                        <a:pt x="1914935" y="2368039"/>
                        <a:pt x="1838838" y="2359062"/>
                      </a:cubicBezTo>
                      <a:close/>
                      <a:moveTo>
                        <a:pt x="1546226" y="2349078"/>
                      </a:moveTo>
                      <a:lnTo>
                        <a:pt x="1375851" y="2359062"/>
                      </a:lnTo>
                      <a:cubicBezTo>
                        <a:pt x="1299755" y="2368039"/>
                        <a:pt x="1224940" y="2381404"/>
                        <a:pt x="1152046" y="2398957"/>
                      </a:cubicBezTo>
                      <a:lnTo>
                        <a:pt x="1097994" y="2414312"/>
                      </a:lnTo>
                      <a:lnTo>
                        <a:pt x="1168773" y="2532767"/>
                      </a:lnTo>
                      <a:cubicBezTo>
                        <a:pt x="1295523" y="2723080"/>
                        <a:pt x="1433595" y="2874931"/>
                        <a:pt x="1528675" y="2969732"/>
                      </a:cubicBezTo>
                      <a:lnTo>
                        <a:pt x="1546226" y="2986822"/>
                      </a:lnTo>
                      <a:close/>
                      <a:moveTo>
                        <a:pt x="2486262" y="1668463"/>
                      </a:moveTo>
                      <a:lnTo>
                        <a:pt x="2482389" y="1744921"/>
                      </a:lnTo>
                      <a:cubicBezTo>
                        <a:pt x="2464263" y="1925703"/>
                        <a:pt x="2410126" y="2111990"/>
                        <a:pt x="2321876" y="2298467"/>
                      </a:cubicBezTo>
                      <a:lnTo>
                        <a:pt x="2297383" y="2345664"/>
                      </a:lnTo>
                      <a:lnTo>
                        <a:pt x="2392218" y="2381629"/>
                      </a:lnTo>
                      <a:cubicBezTo>
                        <a:pt x="2463528" y="2412174"/>
                        <a:pt x="2531927" y="2446867"/>
                        <a:pt x="2596737" y="2485449"/>
                      </a:cubicBezTo>
                      <a:lnTo>
                        <a:pt x="2730520" y="2578412"/>
                      </a:lnTo>
                      <a:lnTo>
                        <a:pt x="2753323" y="2553309"/>
                      </a:lnTo>
                      <a:cubicBezTo>
                        <a:pt x="2934917" y="2333150"/>
                        <a:pt x="3054361" y="2059772"/>
                        <a:pt x="3084782" y="1760063"/>
                      </a:cubicBezTo>
                      <a:lnTo>
                        <a:pt x="3089405" y="1668463"/>
                      </a:lnTo>
                      <a:close/>
                      <a:moveTo>
                        <a:pt x="1668463" y="1668463"/>
                      </a:moveTo>
                      <a:lnTo>
                        <a:pt x="1668463" y="2227749"/>
                      </a:lnTo>
                      <a:lnTo>
                        <a:pt x="1854174" y="2238874"/>
                      </a:lnTo>
                      <a:cubicBezTo>
                        <a:pt x="1935356" y="2248644"/>
                        <a:pt x="2015217" y="2263170"/>
                        <a:pt x="2093075" y="2282190"/>
                      </a:cubicBezTo>
                      <a:lnTo>
                        <a:pt x="2180461" y="2307322"/>
                      </a:lnTo>
                      <a:lnTo>
                        <a:pt x="2223231" y="2220775"/>
                      </a:lnTo>
                      <a:cubicBezTo>
                        <a:pt x="2291457" y="2071357"/>
                        <a:pt x="2342510" y="1908976"/>
                        <a:pt x="2360202" y="1739141"/>
                      </a:cubicBezTo>
                      <a:lnTo>
                        <a:pt x="2363915" y="1668463"/>
                      </a:lnTo>
                      <a:close/>
                      <a:moveTo>
                        <a:pt x="853934" y="1668463"/>
                      </a:moveTo>
                      <a:lnTo>
                        <a:pt x="857628" y="1739141"/>
                      </a:lnTo>
                      <a:cubicBezTo>
                        <a:pt x="875231" y="1908976"/>
                        <a:pt x="926029" y="2071357"/>
                        <a:pt x="993929" y="2220775"/>
                      </a:cubicBezTo>
                      <a:lnTo>
                        <a:pt x="1036215" y="2306750"/>
                      </a:lnTo>
                      <a:lnTo>
                        <a:pt x="1121614" y="2282190"/>
                      </a:lnTo>
                      <a:cubicBezTo>
                        <a:pt x="1199473" y="2263170"/>
                        <a:pt x="1279334" y="2248644"/>
                        <a:pt x="1360516" y="2238874"/>
                      </a:cubicBezTo>
                      <a:lnTo>
                        <a:pt x="1546226" y="2227749"/>
                      </a:lnTo>
                      <a:lnTo>
                        <a:pt x="1546226" y="1668463"/>
                      </a:lnTo>
                      <a:close/>
                      <a:moveTo>
                        <a:pt x="125282" y="1668463"/>
                      </a:moveTo>
                      <a:lnTo>
                        <a:pt x="129905" y="1760063"/>
                      </a:lnTo>
                      <a:cubicBezTo>
                        <a:pt x="160326" y="2059772"/>
                        <a:pt x="279770" y="2333150"/>
                        <a:pt x="461363" y="2553309"/>
                      </a:cubicBezTo>
                      <a:lnTo>
                        <a:pt x="484168" y="2578414"/>
                      </a:lnTo>
                      <a:lnTo>
                        <a:pt x="617953" y="2485449"/>
                      </a:lnTo>
                      <a:cubicBezTo>
                        <a:pt x="682763" y="2446867"/>
                        <a:pt x="751163" y="2412174"/>
                        <a:pt x="822472" y="2381629"/>
                      </a:cubicBezTo>
                      <a:lnTo>
                        <a:pt x="918086" y="2345368"/>
                      </a:lnTo>
                      <a:lnTo>
                        <a:pt x="893910" y="2298467"/>
                      </a:lnTo>
                      <a:cubicBezTo>
                        <a:pt x="806372" y="2111990"/>
                        <a:pt x="753137" y="1925703"/>
                        <a:pt x="735344" y="1744921"/>
                      </a:cubicBezTo>
                      <a:lnTo>
                        <a:pt x="731546" y="1668463"/>
                      </a:lnTo>
                      <a:close/>
                      <a:moveTo>
                        <a:pt x="1036436" y="911460"/>
                      </a:moveTo>
                      <a:lnTo>
                        <a:pt x="993929" y="998077"/>
                      </a:lnTo>
                      <a:cubicBezTo>
                        <a:pt x="926029" y="1147854"/>
                        <a:pt x="875231" y="1310725"/>
                        <a:pt x="857628" y="1481228"/>
                      </a:cubicBezTo>
                      <a:lnTo>
                        <a:pt x="854245" y="1546225"/>
                      </a:lnTo>
                      <a:lnTo>
                        <a:pt x="1546226" y="1546225"/>
                      </a:lnTo>
                      <a:lnTo>
                        <a:pt x="1546226" y="990118"/>
                      </a:lnTo>
                      <a:lnTo>
                        <a:pt x="1360255" y="978989"/>
                      </a:lnTo>
                      <a:cubicBezTo>
                        <a:pt x="1278920" y="969219"/>
                        <a:pt x="1198859" y="954694"/>
                        <a:pt x="1120814" y="935673"/>
                      </a:cubicBezTo>
                      <a:close/>
                      <a:moveTo>
                        <a:pt x="2180241" y="910890"/>
                      </a:moveTo>
                      <a:lnTo>
                        <a:pt x="2093876" y="935673"/>
                      </a:lnTo>
                      <a:cubicBezTo>
                        <a:pt x="2015831" y="954694"/>
                        <a:pt x="1935770" y="969219"/>
                        <a:pt x="1854434" y="978989"/>
                      </a:cubicBezTo>
                      <a:lnTo>
                        <a:pt x="1668463" y="990118"/>
                      </a:lnTo>
                      <a:lnTo>
                        <a:pt x="1668463" y="1546225"/>
                      </a:lnTo>
                      <a:lnTo>
                        <a:pt x="2363603" y="1546225"/>
                      </a:lnTo>
                      <a:lnTo>
                        <a:pt x="2360202" y="1481228"/>
                      </a:lnTo>
                      <a:cubicBezTo>
                        <a:pt x="2342510" y="1310725"/>
                        <a:pt x="2291457" y="1147854"/>
                        <a:pt x="2223231" y="998077"/>
                      </a:cubicBezTo>
                      <a:close/>
                      <a:moveTo>
                        <a:pt x="2731519" y="638964"/>
                      </a:moveTo>
                      <a:lnTo>
                        <a:pt x="2597865" y="732415"/>
                      </a:lnTo>
                      <a:cubicBezTo>
                        <a:pt x="2533258" y="770996"/>
                        <a:pt x="2464907" y="805689"/>
                        <a:pt x="2393553" y="836234"/>
                      </a:cubicBezTo>
                      <a:lnTo>
                        <a:pt x="2297528" y="872602"/>
                      </a:lnTo>
                      <a:lnTo>
                        <a:pt x="2321876" y="919557"/>
                      </a:lnTo>
                      <a:cubicBezTo>
                        <a:pt x="2410126" y="1106247"/>
                        <a:pt x="2464263" y="1293033"/>
                        <a:pt x="2482389" y="1474977"/>
                      </a:cubicBezTo>
                      <a:lnTo>
                        <a:pt x="2485971" y="1546225"/>
                      </a:lnTo>
                      <a:lnTo>
                        <a:pt x="3089325" y="1546225"/>
                      </a:lnTo>
                      <a:lnTo>
                        <a:pt x="3084782" y="1456213"/>
                      </a:lnTo>
                      <a:cubicBezTo>
                        <a:pt x="3054361" y="1156504"/>
                        <a:pt x="2934917" y="883126"/>
                        <a:pt x="2753323" y="662968"/>
                      </a:cubicBezTo>
                      <a:close/>
                      <a:moveTo>
                        <a:pt x="483169" y="638963"/>
                      </a:moveTo>
                      <a:lnTo>
                        <a:pt x="461363" y="662968"/>
                      </a:lnTo>
                      <a:cubicBezTo>
                        <a:pt x="279770" y="883126"/>
                        <a:pt x="160326" y="1156504"/>
                        <a:pt x="129905" y="1456213"/>
                      </a:cubicBezTo>
                      <a:lnTo>
                        <a:pt x="125362" y="1546225"/>
                      </a:lnTo>
                      <a:lnTo>
                        <a:pt x="731831" y="1546225"/>
                      </a:lnTo>
                      <a:lnTo>
                        <a:pt x="735344" y="1474977"/>
                      </a:lnTo>
                      <a:cubicBezTo>
                        <a:pt x="753137" y="1293033"/>
                        <a:pt x="806372" y="1106247"/>
                        <a:pt x="893910" y="919557"/>
                      </a:cubicBezTo>
                      <a:lnTo>
                        <a:pt x="917942" y="872897"/>
                      </a:lnTo>
                      <a:lnTo>
                        <a:pt x="821137" y="836234"/>
                      </a:lnTo>
                      <a:cubicBezTo>
                        <a:pt x="749783" y="805689"/>
                        <a:pt x="681432" y="770996"/>
                        <a:pt x="616825" y="732415"/>
                      </a:cubicBezTo>
                      <a:close/>
                      <a:moveTo>
                        <a:pt x="1546226" y="231046"/>
                      </a:moveTo>
                      <a:lnTo>
                        <a:pt x="1528675" y="248139"/>
                      </a:lnTo>
                      <a:cubicBezTo>
                        <a:pt x="1433595" y="342957"/>
                        <a:pt x="1295523" y="494880"/>
                        <a:pt x="1168773" y="685478"/>
                      </a:cubicBezTo>
                      <a:lnTo>
                        <a:pt x="1098769" y="802845"/>
                      </a:lnTo>
                      <a:lnTo>
                        <a:pt x="1152046" y="818106"/>
                      </a:lnTo>
                      <a:cubicBezTo>
                        <a:pt x="1224940" y="835846"/>
                        <a:pt x="1299755" y="849411"/>
                        <a:pt x="1375851" y="858541"/>
                      </a:cubicBezTo>
                      <a:lnTo>
                        <a:pt x="1546226" y="868716"/>
                      </a:lnTo>
                      <a:close/>
                      <a:moveTo>
                        <a:pt x="1668463" y="230823"/>
                      </a:moveTo>
                      <a:lnTo>
                        <a:pt x="1668463" y="868716"/>
                      </a:lnTo>
                      <a:lnTo>
                        <a:pt x="1838838" y="858541"/>
                      </a:lnTo>
                      <a:cubicBezTo>
                        <a:pt x="1914935" y="849411"/>
                        <a:pt x="1989750" y="835846"/>
                        <a:pt x="2062644" y="818106"/>
                      </a:cubicBezTo>
                      <a:lnTo>
                        <a:pt x="2117610" y="802362"/>
                      </a:lnTo>
                      <a:lnTo>
                        <a:pt x="2047573" y="685478"/>
                      </a:lnTo>
                      <a:cubicBezTo>
                        <a:pt x="1920253" y="494880"/>
                        <a:pt x="1781612" y="342957"/>
                        <a:pt x="1686282" y="248139"/>
                      </a:cubicBezTo>
                      <a:close/>
                      <a:moveTo>
                        <a:pt x="1739116" y="128896"/>
                      </a:moveTo>
                      <a:lnTo>
                        <a:pt x="1754615" y="143696"/>
                      </a:lnTo>
                      <a:cubicBezTo>
                        <a:pt x="1834903" y="221959"/>
                        <a:pt x="1950245" y="344552"/>
                        <a:pt x="2066550" y="501745"/>
                      </a:cubicBezTo>
                      <a:cubicBezTo>
                        <a:pt x="2101138" y="547688"/>
                        <a:pt x="2133682" y="593868"/>
                        <a:pt x="2164154" y="640209"/>
                      </a:cubicBezTo>
                      <a:lnTo>
                        <a:pt x="2239903" y="764214"/>
                      </a:lnTo>
                      <a:lnTo>
                        <a:pt x="2342448" y="725496"/>
                      </a:lnTo>
                      <a:cubicBezTo>
                        <a:pt x="2409077" y="697086"/>
                        <a:pt x="2472930" y="664847"/>
                        <a:pt x="2533366" y="629040"/>
                      </a:cubicBezTo>
                      <a:lnTo>
                        <a:pt x="2648575" y="549358"/>
                      </a:lnTo>
                      <a:lnTo>
                        <a:pt x="2552008" y="461545"/>
                      </a:lnTo>
                      <a:cubicBezTo>
                        <a:pt x="2331968" y="279855"/>
                        <a:pt x="2058736" y="160347"/>
                        <a:pt x="1759187" y="129910"/>
                      </a:cubicBezTo>
                      <a:close/>
                      <a:moveTo>
                        <a:pt x="1475715" y="128888"/>
                      </a:moveTo>
                      <a:lnTo>
                        <a:pt x="1455500" y="129910"/>
                      </a:lnTo>
                      <a:cubicBezTo>
                        <a:pt x="1155951" y="160347"/>
                        <a:pt x="882719" y="279855"/>
                        <a:pt x="662678" y="461545"/>
                      </a:cubicBezTo>
                      <a:lnTo>
                        <a:pt x="566113" y="549357"/>
                      </a:lnTo>
                      <a:lnTo>
                        <a:pt x="681324" y="629040"/>
                      </a:lnTo>
                      <a:cubicBezTo>
                        <a:pt x="741760" y="664847"/>
                        <a:pt x="805613" y="697086"/>
                        <a:pt x="872242" y="725496"/>
                      </a:cubicBezTo>
                      <a:lnTo>
                        <a:pt x="975251" y="764389"/>
                      </a:lnTo>
                      <a:lnTo>
                        <a:pt x="1050800" y="640209"/>
                      </a:lnTo>
                      <a:cubicBezTo>
                        <a:pt x="1081189" y="593868"/>
                        <a:pt x="1113686" y="547688"/>
                        <a:pt x="1148273" y="501745"/>
                      </a:cubicBezTo>
                      <a:cubicBezTo>
                        <a:pt x="1264578" y="344552"/>
                        <a:pt x="1379921" y="221959"/>
                        <a:pt x="1460208" y="143696"/>
                      </a:cubicBezTo>
                      <a:close/>
                      <a:moveTo>
                        <a:pt x="1607344" y="0"/>
                      </a:moveTo>
                      <a:cubicBezTo>
                        <a:pt x="2495056" y="0"/>
                        <a:pt x="3214688" y="719632"/>
                        <a:pt x="3214688" y="1607344"/>
                      </a:cubicBezTo>
                      <a:cubicBezTo>
                        <a:pt x="3214688" y="2495056"/>
                        <a:pt x="2495056" y="3214688"/>
                        <a:pt x="1607344" y="3214688"/>
                      </a:cubicBezTo>
                      <a:cubicBezTo>
                        <a:pt x="719632" y="3214688"/>
                        <a:pt x="0" y="2495056"/>
                        <a:pt x="0" y="1607344"/>
                      </a:cubicBezTo>
                      <a:cubicBezTo>
                        <a:pt x="0" y="719632"/>
                        <a:pt x="719632" y="0"/>
                        <a:pt x="1607344" y="0"/>
                      </a:cubicBezTo>
                      <a:close/>
                    </a:path>
                  </a:pathLst>
                </a:custGeom>
                <a:solidFill>
                  <a:srgbClr val="0078D7"/>
                </a:solidFill>
                <a:ln>
                  <a:noFill/>
                </a:ln>
              </p:spPr>
              <p:txBody>
                <a:bodyPr vert="horz" wrap="square" lIns="93233" tIns="46617" rIns="93233" bIns="46617" numCol="1" anchor="t" anchorCtr="0" compatLnSpc="1">
                  <a:prstTxWarp prst="textNoShape">
                    <a:avLst/>
                  </a:prstTxWarp>
                  <a:noAutofit/>
                </a:bodyPr>
                <a:lstStyle/>
                <a:p>
                  <a:pPr defTabSz="932357">
                    <a:defRPr/>
                  </a:pPr>
                  <a:endParaRPr lang="en-US" sz="1836" kern="0">
                    <a:latin typeface="Segoe UI"/>
                  </a:endParaRPr>
                </a:p>
              </p:txBody>
            </p:sp>
            <p:sp>
              <p:nvSpPr>
                <p:cNvPr id="179" name="Freeform 178"/>
                <p:cNvSpPr>
                  <a:spLocks/>
                </p:cNvSpPr>
                <p:nvPr/>
              </p:nvSpPr>
              <p:spPr bwMode="auto">
                <a:xfrm>
                  <a:off x="10935462" y="3576787"/>
                  <a:ext cx="131222" cy="235796"/>
                </a:xfrm>
                <a:custGeom>
                  <a:avLst/>
                  <a:gdLst>
                    <a:gd name="connsiteX0" fmla="*/ 930274 w 1860550"/>
                    <a:gd name="connsiteY0" fmla="*/ 2997199 h 3343276"/>
                    <a:gd name="connsiteX1" fmla="*/ 898524 w 1860550"/>
                    <a:gd name="connsiteY1" fmla="*/ 3030537 h 3343276"/>
                    <a:gd name="connsiteX2" fmla="*/ 930274 w 1860550"/>
                    <a:gd name="connsiteY2" fmla="*/ 3063875 h 3343276"/>
                    <a:gd name="connsiteX3" fmla="*/ 962024 w 1860550"/>
                    <a:gd name="connsiteY3" fmla="*/ 3030537 h 3343276"/>
                    <a:gd name="connsiteX4" fmla="*/ 930274 w 1860550"/>
                    <a:gd name="connsiteY4" fmla="*/ 2997199 h 3343276"/>
                    <a:gd name="connsiteX5" fmla="*/ 930275 w 1860550"/>
                    <a:gd name="connsiteY5" fmla="*/ 2874962 h 3343276"/>
                    <a:gd name="connsiteX6" fmla="*/ 1084263 w 1860550"/>
                    <a:gd name="connsiteY6" fmla="*/ 3029744 h 3343276"/>
                    <a:gd name="connsiteX7" fmla="*/ 930275 w 1860550"/>
                    <a:gd name="connsiteY7" fmla="*/ 3184526 h 3343276"/>
                    <a:gd name="connsiteX8" fmla="*/ 776287 w 1860550"/>
                    <a:gd name="connsiteY8" fmla="*/ 3029744 h 3343276"/>
                    <a:gd name="connsiteX9" fmla="*/ 930275 w 1860550"/>
                    <a:gd name="connsiteY9" fmla="*/ 2874962 h 3343276"/>
                    <a:gd name="connsiteX10" fmla="*/ 122238 w 1860550"/>
                    <a:gd name="connsiteY10" fmla="*/ 2844800 h 3343276"/>
                    <a:gd name="connsiteX11" fmla="*/ 122238 w 1860550"/>
                    <a:gd name="connsiteY11" fmla="*/ 2858922 h 3343276"/>
                    <a:gd name="connsiteX12" fmla="*/ 122238 w 1860550"/>
                    <a:gd name="connsiteY12" fmla="*/ 2919914 h 3343276"/>
                    <a:gd name="connsiteX13" fmla="*/ 122238 w 1860550"/>
                    <a:gd name="connsiteY13" fmla="*/ 2937881 h 3343276"/>
                    <a:gd name="connsiteX14" fmla="*/ 122238 w 1860550"/>
                    <a:gd name="connsiteY14" fmla="*/ 2976361 h 3343276"/>
                    <a:gd name="connsiteX15" fmla="*/ 122238 w 1860550"/>
                    <a:gd name="connsiteY15" fmla="*/ 2994458 h 3343276"/>
                    <a:gd name="connsiteX16" fmla="*/ 122238 w 1860550"/>
                    <a:gd name="connsiteY16" fmla="*/ 3016807 h 3343276"/>
                    <a:gd name="connsiteX17" fmla="*/ 122238 w 1860550"/>
                    <a:gd name="connsiteY17" fmla="*/ 3032384 h 3343276"/>
                    <a:gd name="connsiteX18" fmla="*/ 122238 w 1860550"/>
                    <a:gd name="connsiteY18" fmla="*/ 3043919 h 3343276"/>
                    <a:gd name="connsiteX19" fmla="*/ 122238 w 1860550"/>
                    <a:gd name="connsiteY19" fmla="*/ 3055388 h 3343276"/>
                    <a:gd name="connsiteX20" fmla="*/ 122238 w 1860550"/>
                    <a:gd name="connsiteY20" fmla="*/ 3067200 h 3343276"/>
                    <a:gd name="connsiteX21" fmla="*/ 122238 w 1860550"/>
                    <a:gd name="connsiteY21" fmla="*/ 3068809 h 3343276"/>
                    <a:gd name="connsiteX22" fmla="*/ 122238 w 1860550"/>
                    <a:gd name="connsiteY22" fmla="*/ 3072174 h 3343276"/>
                    <a:gd name="connsiteX23" fmla="*/ 268324 w 1860550"/>
                    <a:gd name="connsiteY23" fmla="*/ 3221038 h 3343276"/>
                    <a:gd name="connsiteX24" fmla="*/ 1589184 w 1860550"/>
                    <a:gd name="connsiteY24" fmla="*/ 3221038 h 3343276"/>
                    <a:gd name="connsiteX25" fmla="*/ 1738313 w 1860550"/>
                    <a:gd name="connsiteY25" fmla="*/ 3072174 h 3343276"/>
                    <a:gd name="connsiteX26" fmla="*/ 1738313 w 1860550"/>
                    <a:gd name="connsiteY26" fmla="*/ 2997250 h 3343276"/>
                    <a:gd name="connsiteX27" fmla="*/ 1738313 w 1860550"/>
                    <a:gd name="connsiteY27" fmla="*/ 2940804 h 3343276"/>
                    <a:gd name="connsiteX28" fmla="*/ 1738313 w 1860550"/>
                    <a:gd name="connsiteY28" fmla="*/ 2900358 h 3343276"/>
                    <a:gd name="connsiteX29" fmla="*/ 1738313 w 1860550"/>
                    <a:gd name="connsiteY29" fmla="*/ 2873246 h 3343276"/>
                    <a:gd name="connsiteX30" fmla="*/ 1738313 w 1860550"/>
                    <a:gd name="connsiteY30" fmla="*/ 2848356 h 3343276"/>
                    <a:gd name="connsiteX31" fmla="*/ 1738313 w 1860550"/>
                    <a:gd name="connsiteY31" fmla="*/ 2844800 h 3343276"/>
                    <a:gd name="connsiteX32" fmla="*/ 122238 w 1860550"/>
                    <a:gd name="connsiteY32" fmla="*/ 461963 h 3343276"/>
                    <a:gd name="connsiteX33" fmla="*/ 122238 w 1860550"/>
                    <a:gd name="connsiteY33" fmla="*/ 525582 h 3343276"/>
                    <a:gd name="connsiteX34" fmla="*/ 122238 w 1860550"/>
                    <a:gd name="connsiteY34" fmla="*/ 2618936 h 3343276"/>
                    <a:gd name="connsiteX35" fmla="*/ 122238 w 1860550"/>
                    <a:gd name="connsiteY35" fmla="*/ 2722563 h 3343276"/>
                    <a:gd name="connsiteX36" fmla="*/ 169032 w 1860550"/>
                    <a:gd name="connsiteY36" fmla="*/ 2722563 h 3343276"/>
                    <a:gd name="connsiteX37" fmla="*/ 1704747 w 1860550"/>
                    <a:gd name="connsiteY37" fmla="*/ 2722563 h 3343276"/>
                    <a:gd name="connsiteX38" fmla="*/ 1738313 w 1860550"/>
                    <a:gd name="connsiteY38" fmla="*/ 2722563 h 3343276"/>
                    <a:gd name="connsiteX39" fmla="*/ 1738313 w 1860550"/>
                    <a:gd name="connsiteY39" fmla="*/ 2521894 h 3343276"/>
                    <a:gd name="connsiteX40" fmla="*/ 1738313 w 1860550"/>
                    <a:gd name="connsiteY40" fmla="*/ 505665 h 3343276"/>
                    <a:gd name="connsiteX41" fmla="*/ 1738313 w 1860550"/>
                    <a:gd name="connsiteY41" fmla="*/ 461963 h 3343276"/>
                    <a:gd name="connsiteX42" fmla="*/ 1691518 w 1860550"/>
                    <a:gd name="connsiteY42" fmla="*/ 461963 h 3343276"/>
                    <a:gd name="connsiteX43" fmla="*/ 155803 w 1860550"/>
                    <a:gd name="connsiteY43" fmla="*/ 461963 h 3343276"/>
                    <a:gd name="connsiteX44" fmla="*/ 721442 w 1860550"/>
                    <a:gd name="connsiteY44" fmla="*/ 169863 h 3343276"/>
                    <a:gd name="connsiteX45" fmla="*/ 1072433 w 1860550"/>
                    <a:gd name="connsiteY45" fmla="*/ 169863 h 3343276"/>
                    <a:gd name="connsiteX46" fmla="*/ 1133475 w 1860550"/>
                    <a:gd name="connsiteY46" fmla="*/ 230982 h 3343276"/>
                    <a:gd name="connsiteX47" fmla="*/ 1072433 w 1860550"/>
                    <a:gd name="connsiteY47" fmla="*/ 292101 h 3343276"/>
                    <a:gd name="connsiteX48" fmla="*/ 721442 w 1860550"/>
                    <a:gd name="connsiteY48" fmla="*/ 292101 h 3343276"/>
                    <a:gd name="connsiteX49" fmla="*/ 660400 w 1860550"/>
                    <a:gd name="connsiteY49" fmla="*/ 230982 h 3343276"/>
                    <a:gd name="connsiteX50" fmla="*/ 721442 w 1860550"/>
                    <a:gd name="connsiteY50" fmla="*/ 169863 h 3343276"/>
                    <a:gd name="connsiteX51" fmla="*/ 1281907 w 1860550"/>
                    <a:gd name="connsiteY51" fmla="*/ 149225 h 3343276"/>
                    <a:gd name="connsiteX52" fmla="*/ 1363664 w 1860550"/>
                    <a:gd name="connsiteY52" fmla="*/ 229394 h 3343276"/>
                    <a:gd name="connsiteX53" fmla="*/ 1281907 w 1860550"/>
                    <a:gd name="connsiteY53" fmla="*/ 309563 h 3343276"/>
                    <a:gd name="connsiteX54" fmla="*/ 1200150 w 1860550"/>
                    <a:gd name="connsiteY54" fmla="*/ 229394 h 3343276"/>
                    <a:gd name="connsiteX55" fmla="*/ 1281907 w 1860550"/>
                    <a:gd name="connsiteY55" fmla="*/ 149225 h 3343276"/>
                    <a:gd name="connsiteX56" fmla="*/ 268324 w 1860550"/>
                    <a:gd name="connsiteY56" fmla="*/ 122238 h 3343276"/>
                    <a:gd name="connsiteX57" fmla="*/ 122238 w 1860550"/>
                    <a:gd name="connsiteY57" fmla="*/ 271331 h 3343276"/>
                    <a:gd name="connsiteX58" fmla="*/ 122238 w 1860550"/>
                    <a:gd name="connsiteY58" fmla="*/ 341313 h 3343276"/>
                    <a:gd name="connsiteX59" fmla="*/ 1738313 w 1860550"/>
                    <a:gd name="connsiteY59" fmla="*/ 341313 h 3343276"/>
                    <a:gd name="connsiteX60" fmla="*/ 1738313 w 1860550"/>
                    <a:gd name="connsiteY60" fmla="*/ 314869 h 3343276"/>
                    <a:gd name="connsiteX61" fmla="*/ 1738313 w 1860550"/>
                    <a:gd name="connsiteY61" fmla="*/ 300855 h 3343276"/>
                    <a:gd name="connsiteX62" fmla="*/ 1738313 w 1860550"/>
                    <a:gd name="connsiteY62" fmla="*/ 289566 h 3343276"/>
                    <a:gd name="connsiteX63" fmla="*/ 1738313 w 1860550"/>
                    <a:gd name="connsiteY63" fmla="*/ 280079 h 3343276"/>
                    <a:gd name="connsiteX64" fmla="*/ 1738313 w 1860550"/>
                    <a:gd name="connsiteY64" fmla="*/ 276573 h 3343276"/>
                    <a:gd name="connsiteX65" fmla="*/ 1738313 w 1860550"/>
                    <a:gd name="connsiteY65" fmla="*/ 271331 h 3343276"/>
                    <a:gd name="connsiteX66" fmla="*/ 1589184 w 1860550"/>
                    <a:gd name="connsiteY66" fmla="*/ 122238 h 3343276"/>
                    <a:gd name="connsiteX67" fmla="*/ 1469183 w 1860550"/>
                    <a:gd name="connsiteY67" fmla="*/ 122238 h 3343276"/>
                    <a:gd name="connsiteX68" fmla="*/ 1356679 w 1860550"/>
                    <a:gd name="connsiteY68" fmla="*/ 122238 h 3343276"/>
                    <a:gd name="connsiteX69" fmla="*/ 1153197 w 1860550"/>
                    <a:gd name="connsiteY69" fmla="*/ 122238 h 3343276"/>
                    <a:gd name="connsiteX70" fmla="*/ 976803 w 1860550"/>
                    <a:gd name="connsiteY70" fmla="*/ 122238 h 3343276"/>
                    <a:gd name="connsiteX71" fmla="*/ 825562 w 1860550"/>
                    <a:gd name="connsiteY71" fmla="*/ 122238 h 3343276"/>
                    <a:gd name="connsiteX72" fmla="*/ 697539 w 1860550"/>
                    <a:gd name="connsiteY72" fmla="*/ 122238 h 3343276"/>
                    <a:gd name="connsiteX73" fmla="*/ 590799 w 1860550"/>
                    <a:gd name="connsiteY73" fmla="*/ 122238 h 3343276"/>
                    <a:gd name="connsiteX74" fmla="*/ 503408 w 1860550"/>
                    <a:gd name="connsiteY74" fmla="*/ 122238 h 3343276"/>
                    <a:gd name="connsiteX75" fmla="*/ 433431 w 1860550"/>
                    <a:gd name="connsiteY75" fmla="*/ 122238 h 3343276"/>
                    <a:gd name="connsiteX76" fmla="*/ 378933 w 1860550"/>
                    <a:gd name="connsiteY76" fmla="*/ 122238 h 3343276"/>
                    <a:gd name="connsiteX77" fmla="*/ 337979 w 1860550"/>
                    <a:gd name="connsiteY77" fmla="*/ 122238 h 3343276"/>
                    <a:gd name="connsiteX78" fmla="*/ 308633 w 1860550"/>
                    <a:gd name="connsiteY78" fmla="*/ 122238 h 3343276"/>
                    <a:gd name="connsiteX79" fmla="*/ 288962 w 1860550"/>
                    <a:gd name="connsiteY79" fmla="*/ 122238 h 3343276"/>
                    <a:gd name="connsiteX80" fmla="*/ 277031 w 1860550"/>
                    <a:gd name="connsiteY80" fmla="*/ 122238 h 3343276"/>
                    <a:gd name="connsiteX81" fmla="*/ 270904 w 1860550"/>
                    <a:gd name="connsiteY81" fmla="*/ 122238 h 3343276"/>
                    <a:gd name="connsiteX82" fmla="*/ 267968 w 1860550"/>
                    <a:gd name="connsiteY82" fmla="*/ 0 h 3343276"/>
                    <a:gd name="connsiteX83" fmla="*/ 1589537 w 1860550"/>
                    <a:gd name="connsiteY83" fmla="*/ 0 h 3343276"/>
                    <a:gd name="connsiteX84" fmla="*/ 1860550 w 1860550"/>
                    <a:gd name="connsiteY84" fmla="*/ 270492 h 3343276"/>
                    <a:gd name="connsiteX85" fmla="*/ 1860550 w 1860550"/>
                    <a:gd name="connsiteY85" fmla="*/ 270501 h 3343276"/>
                    <a:gd name="connsiteX86" fmla="*/ 1860550 w 1860550"/>
                    <a:gd name="connsiteY86" fmla="*/ 461963 h 3343276"/>
                    <a:gd name="connsiteX87" fmla="*/ 1860550 w 1860550"/>
                    <a:gd name="connsiteY87" fmla="*/ 525090 h 3343276"/>
                    <a:gd name="connsiteX88" fmla="*/ 1860550 w 1860550"/>
                    <a:gd name="connsiteY88" fmla="*/ 2619341 h 3343276"/>
                    <a:gd name="connsiteX89" fmla="*/ 1860550 w 1860550"/>
                    <a:gd name="connsiteY89" fmla="*/ 2722563 h 3343276"/>
                    <a:gd name="connsiteX90" fmla="*/ 1860550 w 1860550"/>
                    <a:gd name="connsiteY90" fmla="*/ 2754314 h 3343276"/>
                    <a:gd name="connsiteX91" fmla="*/ 1860550 w 1860550"/>
                    <a:gd name="connsiteY91" fmla="*/ 2838062 h 3343276"/>
                    <a:gd name="connsiteX92" fmla="*/ 1860550 w 1860550"/>
                    <a:gd name="connsiteY92" fmla="*/ 2859431 h 3343276"/>
                    <a:gd name="connsiteX93" fmla="*/ 1860550 w 1860550"/>
                    <a:gd name="connsiteY93" fmla="*/ 2924856 h 3343276"/>
                    <a:gd name="connsiteX94" fmla="*/ 1860550 w 1860550"/>
                    <a:gd name="connsiteY94" fmla="*/ 2938424 h 3343276"/>
                    <a:gd name="connsiteX95" fmla="*/ 1860550 w 1860550"/>
                    <a:gd name="connsiteY95" fmla="*/ 2987047 h 3343276"/>
                    <a:gd name="connsiteX96" fmla="*/ 1860550 w 1860550"/>
                    <a:gd name="connsiteY96" fmla="*/ 2995025 h 3343276"/>
                    <a:gd name="connsiteX97" fmla="*/ 1860550 w 1860550"/>
                    <a:gd name="connsiteY97" fmla="*/ 3028736 h 3343276"/>
                    <a:gd name="connsiteX98" fmla="*/ 1860550 w 1860550"/>
                    <a:gd name="connsiteY98" fmla="*/ 3032967 h 3343276"/>
                    <a:gd name="connsiteX99" fmla="*/ 1860550 w 1860550"/>
                    <a:gd name="connsiteY99" fmla="*/ 3054023 h 3343276"/>
                    <a:gd name="connsiteX100" fmla="*/ 1860550 w 1860550"/>
                    <a:gd name="connsiteY100" fmla="*/ 3055980 h 3343276"/>
                    <a:gd name="connsiteX101" fmla="*/ 1860550 w 1860550"/>
                    <a:gd name="connsiteY101" fmla="*/ 3067008 h 3343276"/>
                    <a:gd name="connsiteX102" fmla="*/ 1860550 w 1860550"/>
                    <a:gd name="connsiteY102" fmla="*/ 3067798 h 3343276"/>
                    <a:gd name="connsiteX103" fmla="*/ 1860550 w 1860550"/>
                    <a:gd name="connsiteY103" fmla="*/ 3072475 h 3343276"/>
                    <a:gd name="connsiteX104" fmla="*/ 1860550 w 1860550"/>
                    <a:gd name="connsiteY104" fmla="*/ 3072774 h 3343276"/>
                    <a:gd name="connsiteX105" fmla="*/ 1694831 w 1860550"/>
                    <a:gd name="connsiteY105" fmla="*/ 3321952 h 3343276"/>
                    <a:gd name="connsiteX106" fmla="*/ 1593989 w 1860550"/>
                    <a:gd name="connsiteY106" fmla="*/ 3342374 h 3343276"/>
                    <a:gd name="connsiteX107" fmla="*/ 1589537 w 1860550"/>
                    <a:gd name="connsiteY107" fmla="*/ 3343276 h 3343276"/>
                    <a:gd name="connsiteX108" fmla="*/ 267968 w 1860550"/>
                    <a:gd name="connsiteY108" fmla="*/ 3343276 h 3343276"/>
                    <a:gd name="connsiteX109" fmla="*/ 263590 w 1860550"/>
                    <a:gd name="connsiteY109" fmla="*/ 3342374 h 3343276"/>
                    <a:gd name="connsiteX110" fmla="*/ 164435 w 1860550"/>
                    <a:gd name="connsiteY110" fmla="*/ 3321952 h 3343276"/>
                    <a:gd name="connsiteX111" fmla="*/ 0 w 1860550"/>
                    <a:gd name="connsiteY111" fmla="*/ 3072774 h 3343276"/>
                    <a:gd name="connsiteX112" fmla="*/ 0 w 1860550"/>
                    <a:gd name="connsiteY112" fmla="*/ 3072475 h 3343276"/>
                    <a:gd name="connsiteX113" fmla="*/ 0 w 1860550"/>
                    <a:gd name="connsiteY113" fmla="*/ 2956977 h 3343276"/>
                    <a:gd name="connsiteX114" fmla="*/ 0 w 1860550"/>
                    <a:gd name="connsiteY114" fmla="*/ 2870182 h 3343276"/>
                    <a:gd name="connsiteX115" fmla="*/ 0 w 1860550"/>
                    <a:gd name="connsiteY115" fmla="*/ 2807991 h 3343276"/>
                    <a:gd name="connsiteX116" fmla="*/ 0 w 1860550"/>
                    <a:gd name="connsiteY116" fmla="*/ 2787491 h 3343276"/>
                    <a:gd name="connsiteX117" fmla="*/ 0 w 1860550"/>
                    <a:gd name="connsiteY117" fmla="*/ 2766302 h 3343276"/>
                    <a:gd name="connsiteX118" fmla="*/ 0 w 1860550"/>
                    <a:gd name="connsiteY118" fmla="*/ 2741016 h 3343276"/>
                    <a:gd name="connsiteX119" fmla="*/ 0 w 1860550"/>
                    <a:gd name="connsiteY119" fmla="*/ 2728031 h 3343276"/>
                    <a:gd name="connsiteX120" fmla="*/ 0 w 1860550"/>
                    <a:gd name="connsiteY120" fmla="*/ 2722563 h 3343276"/>
                    <a:gd name="connsiteX121" fmla="*/ 0 w 1860550"/>
                    <a:gd name="connsiteY121" fmla="*/ 2522258 h 3343276"/>
                    <a:gd name="connsiteX122" fmla="*/ 0 w 1860550"/>
                    <a:gd name="connsiteY122" fmla="*/ 505164 h 3343276"/>
                    <a:gd name="connsiteX123" fmla="*/ 0 w 1860550"/>
                    <a:gd name="connsiteY123" fmla="*/ 461963 h 3343276"/>
                    <a:gd name="connsiteX124" fmla="*/ 0 w 1860550"/>
                    <a:gd name="connsiteY124" fmla="*/ 418277 h 3343276"/>
                    <a:gd name="connsiteX125" fmla="*/ 0 w 1860550"/>
                    <a:gd name="connsiteY125" fmla="*/ 398763 h 3343276"/>
                    <a:gd name="connsiteX126" fmla="*/ 0 w 1860550"/>
                    <a:gd name="connsiteY126" fmla="*/ 356020 h 3343276"/>
                    <a:gd name="connsiteX127" fmla="*/ 0 w 1860550"/>
                    <a:gd name="connsiteY127" fmla="*/ 351269 h 3343276"/>
                    <a:gd name="connsiteX128" fmla="*/ 0 w 1860550"/>
                    <a:gd name="connsiteY128" fmla="*/ 314287 h 3343276"/>
                    <a:gd name="connsiteX129" fmla="*/ 0 w 1860550"/>
                    <a:gd name="connsiteY129" fmla="*/ 294426 h 3343276"/>
                    <a:gd name="connsiteX130" fmla="*/ 0 w 1860550"/>
                    <a:gd name="connsiteY130" fmla="*/ 288973 h 3343276"/>
                    <a:gd name="connsiteX131" fmla="*/ 0 w 1860550"/>
                    <a:gd name="connsiteY131" fmla="*/ 275975 h 3343276"/>
                    <a:gd name="connsiteX132" fmla="*/ 0 w 1860550"/>
                    <a:gd name="connsiteY132" fmla="*/ 273484 h 3343276"/>
                    <a:gd name="connsiteX133" fmla="*/ 0 w 1860550"/>
                    <a:gd name="connsiteY133" fmla="*/ 270501 h 3343276"/>
                    <a:gd name="connsiteX134" fmla="*/ 0 w 1860550"/>
                    <a:gd name="connsiteY134" fmla="*/ 270492 h 3343276"/>
                    <a:gd name="connsiteX135" fmla="*/ 267968 w 1860550"/>
                    <a:gd name="connsiteY135" fmla="*/ 0 h 3343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1860550" h="3343276">
                      <a:moveTo>
                        <a:pt x="930274" y="2997199"/>
                      </a:moveTo>
                      <a:cubicBezTo>
                        <a:pt x="912739" y="2997199"/>
                        <a:pt x="898524" y="3012125"/>
                        <a:pt x="898524" y="3030537"/>
                      </a:cubicBezTo>
                      <a:cubicBezTo>
                        <a:pt x="898524" y="3048949"/>
                        <a:pt x="912739" y="3063875"/>
                        <a:pt x="930274" y="3063875"/>
                      </a:cubicBezTo>
                      <a:cubicBezTo>
                        <a:pt x="947809" y="3063875"/>
                        <a:pt x="962024" y="3048949"/>
                        <a:pt x="962024" y="3030537"/>
                      </a:cubicBezTo>
                      <a:cubicBezTo>
                        <a:pt x="962024" y="3012125"/>
                        <a:pt x="947809" y="2997199"/>
                        <a:pt x="930274" y="2997199"/>
                      </a:cubicBezTo>
                      <a:close/>
                      <a:moveTo>
                        <a:pt x="930275" y="2874962"/>
                      </a:moveTo>
                      <a:cubicBezTo>
                        <a:pt x="1015320" y="2874962"/>
                        <a:pt x="1084263" y="2944260"/>
                        <a:pt x="1084263" y="3029744"/>
                      </a:cubicBezTo>
                      <a:cubicBezTo>
                        <a:pt x="1084263" y="3115228"/>
                        <a:pt x="1015320" y="3184526"/>
                        <a:pt x="930275" y="3184526"/>
                      </a:cubicBezTo>
                      <a:cubicBezTo>
                        <a:pt x="845230" y="3184526"/>
                        <a:pt x="776287" y="3115228"/>
                        <a:pt x="776287" y="3029744"/>
                      </a:cubicBezTo>
                      <a:cubicBezTo>
                        <a:pt x="776287" y="2944260"/>
                        <a:pt x="845230" y="2874962"/>
                        <a:pt x="930275" y="2874962"/>
                      </a:cubicBezTo>
                      <a:close/>
                      <a:moveTo>
                        <a:pt x="122238" y="2844800"/>
                      </a:moveTo>
                      <a:lnTo>
                        <a:pt x="122238" y="2858922"/>
                      </a:lnTo>
                      <a:lnTo>
                        <a:pt x="122238" y="2919914"/>
                      </a:lnTo>
                      <a:lnTo>
                        <a:pt x="122238" y="2937881"/>
                      </a:lnTo>
                      <a:lnTo>
                        <a:pt x="122238" y="2976361"/>
                      </a:lnTo>
                      <a:lnTo>
                        <a:pt x="122238" y="2994458"/>
                      </a:lnTo>
                      <a:lnTo>
                        <a:pt x="122238" y="3016807"/>
                      </a:lnTo>
                      <a:lnTo>
                        <a:pt x="122238" y="3032384"/>
                      </a:lnTo>
                      <a:lnTo>
                        <a:pt x="122238" y="3043919"/>
                      </a:lnTo>
                      <a:lnTo>
                        <a:pt x="122238" y="3055388"/>
                      </a:lnTo>
                      <a:cubicBezTo>
                        <a:pt x="122238" y="3060983"/>
                        <a:pt x="122238" y="3064714"/>
                        <a:pt x="122238" y="3067200"/>
                      </a:cubicBezTo>
                      <a:lnTo>
                        <a:pt x="122238" y="3068809"/>
                      </a:lnTo>
                      <a:lnTo>
                        <a:pt x="122238" y="3072174"/>
                      </a:lnTo>
                      <a:cubicBezTo>
                        <a:pt x="122238" y="3154201"/>
                        <a:pt x="189194" y="3221038"/>
                        <a:pt x="268324" y="3221038"/>
                      </a:cubicBezTo>
                      <a:cubicBezTo>
                        <a:pt x="1589184" y="3221038"/>
                        <a:pt x="1589184" y="3221038"/>
                        <a:pt x="1589184" y="3221038"/>
                      </a:cubicBezTo>
                      <a:cubicBezTo>
                        <a:pt x="1671357" y="3221038"/>
                        <a:pt x="1738313" y="3154201"/>
                        <a:pt x="1738313" y="3072174"/>
                      </a:cubicBezTo>
                      <a:lnTo>
                        <a:pt x="1738313" y="2997250"/>
                      </a:lnTo>
                      <a:lnTo>
                        <a:pt x="1738313" y="2940804"/>
                      </a:lnTo>
                      <a:lnTo>
                        <a:pt x="1738313" y="2900358"/>
                      </a:lnTo>
                      <a:lnTo>
                        <a:pt x="1738313" y="2873246"/>
                      </a:lnTo>
                      <a:lnTo>
                        <a:pt x="1738313" y="2848356"/>
                      </a:lnTo>
                      <a:lnTo>
                        <a:pt x="1738313" y="2844800"/>
                      </a:lnTo>
                      <a:close/>
                      <a:moveTo>
                        <a:pt x="122238" y="461963"/>
                      </a:moveTo>
                      <a:lnTo>
                        <a:pt x="122238" y="525582"/>
                      </a:lnTo>
                      <a:cubicBezTo>
                        <a:pt x="122238" y="1639716"/>
                        <a:pt x="122238" y="2266416"/>
                        <a:pt x="122238" y="2618936"/>
                      </a:cubicBezTo>
                      <a:lnTo>
                        <a:pt x="122238" y="2722563"/>
                      </a:lnTo>
                      <a:lnTo>
                        <a:pt x="169032" y="2722563"/>
                      </a:lnTo>
                      <a:cubicBezTo>
                        <a:pt x="1096639" y="2722563"/>
                        <a:pt x="1515558" y="2722563"/>
                        <a:pt x="1704747" y="2722563"/>
                      </a:cubicBezTo>
                      <a:lnTo>
                        <a:pt x="1738313" y="2722563"/>
                      </a:lnTo>
                      <a:lnTo>
                        <a:pt x="1738313" y="2521894"/>
                      </a:lnTo>
                      <a:cubicBezTo>
                        <a:pt x="1738313" y="1330298"/>
                        <a:pt x="1738313" y="769547"/>
                        <a:pt x="1738313" y="505665"/>
                      </a:cubicBezTo>
                      <a:lnTo>
                        <a:pt x="1738313" y="461963"/>
                      </a:lnTo>
                      <a:lnTo>
                        <a:pt x="1691518" y="461963"/>
                      </a:lnTo>
                      <a:cubicBezTo>
                        <a:pt x="763911" y="461963"/>
                        <a:pt x="344992" y="461963"/>
                        <a:pt x="155803" y="461963"/>
                      </a:cubicBezTo>
                      <a:close/>
                      <a:moveTo>
                        <a:pt x="721442" y="169863"/>
                      </a:moveTo>
                      <a:cubicBezTo>
                        <a:pt x="1072433" y="169863"/>
                        <a:pt x="1072433" y="169863"/>
                        <a:pt x="1072433" y="169863"/>
                      </a:cubicBezTo>
                      <a:cubicBezTo>
                        <a:pt x="1106006" y="169863"/>
                        <a:pt x="1133475" y="197367"/>
                        <a:pt x="1133475" y="230982"/>
                      </a:cubicBezTo>
                      <a:cubicBezTo>
                        <a:pt x="1133475" y="264598"/>
                        <a:pt x="1106006" y="292101"/>
                        <a:pt x="1072433" y="292101"/>
                      </a:cubicBezTo>
                      <a:cubicBezTo>
                        <a:pt x="721442" y="292101"/>
                        <a:pt x="721442" y="292101"/>
                        <a:pt x="721442" y="292101"/>
                      </a:cubicBezTo>
                      <a:cubicBezTo>
                        <a:pt x="687869" y="292101"/>
                        <a:pt x="660400" y="264598"/>
                        <a:pt x="660400" y="230982"/>
                      </a:cubicBezTo>
                      <a:cubicBezTo>
                        <a:pt x="660400" y="197367"/>
                        <a:pt x="687869" y="169863"/>
                        <a:pt x="721442" y="169863"/>
                      </a:cubicBezTo>
                      <a:close/>
                      <a:moveTo>
                        <a:pt x="1281907" y="149225"/>
                      </a:moveTo>
                      <a:cubicBezTo>
                        <a:pt x="1327060" y="149225"/>
                        <a:pt x="1363664" y="185118"/>
                        <a:pt x="1363664" y="229394"/>
                      </a:cubicBezTo>
                      <a:cubicBezTo>
                        <a:pt x="1363664" y="273670"/>
                        <a:pt x="1327060" y="309563"/>
                        <a:pt x="1281907" y="309563"/>
                      </a:cubicBezTo>
                      <a:cubicBezTo>
                        <a:pt x="1236754" y="309563"/>
                        <a:pt x="1200150" y="273670"/>
                        <a:pt x="1200150" y="229394"/>
                      </a:cubicBezTo>
                      <a:cubicBezTo>
                        <a:pt x="1200150" y="185118"/>
                        <a:pt x="1236754" y="149225"/>
                        <a:pt x="1281907" y="149225"/>
                      </a:cubicBezTo>
                      <a:close/>
                      <a:moveTo>
                        <a:pt x="268324" y="122238"/>
                      </a:moveTo>
                      <a:cubicBezTo>
                        <a:pt x="189194" y="122238"/>
                        <a:pt x="122238" y="189178"/>
                        <a:pt x="122238" y="271331"/>
                      </a:cubicBezTo>
                      <a:lnTo>
                        <a:pt x="122238" y="341313"/>
                      </a:lnTo>
                      <a:cubicBezTo>
                        <a:pt x="1738313" y="341313"/>
                        <a:pt x="1738313" y="341313"/>
                        <a:pt x="1738313" y="341313"/>
                      </a:cubicBezTo>
                      <a:lnTo>
                        <a:pt x="1738313" y="314869"/>
                      </a:lnTo>
                      <a:lnTo>
                        <a:pt x="1738313" y="300855"/>
                      </a:lnTo>
                      <a:lnTo>
                        <a:pt x="1738313" y="289566"/>
                      </a:lnTo>
                      <a:lnTo>
                        <a:pt x="1738313" y="280079"/>
                      </a:lnTo>
                      <a:lnTo>
                        <a:pt x="1738313" y="276573"/>
                      </a:lnTo>
                      <a:lnTo>
                        <a:pt x="1738313" y="271331"/>
                      </a:lnTo>
                      <a:cubicBezTo>
                        <a:pt x="1738313" y="189178"/>
                        <a:pt x="1671357" y="122238"/>
                        <a:pt x="1589184" y="122238"/>
                      </a:cubicBezTo>
                      <a:lnTo>
                        <a:pt x="1469183" y="122238"/>
                      </a:lnTo>
                      <a:lnTo>
                        <a:pt x="1356679" y="122238"/>
                      </a:lnTo>
                      <a:lnTo>
                        <a:pt x="1153197" y="122238"/>
                      </a:lnTo>
                      <a:lnTo>
                        <a:pt x="976803" y="122238"/>
                      </a:lnTo>
                      <a:lnTo>
                        <a:pt x="825562" y="122238"/>
                      </a:lnTo>
                      <a:lnTo>
                        <a:pt x="697539" y="122238"/>
                      </a:lnTo>
                      <a:lnTo>
                        <a:pt x="590799" y="122238"/>
                      </a:lnTo>
                      <a:lnTo>
                        <a:pt x="503408" y="122238"/>
                      </a:lnTo>
                      <a:lnTo>
                        <a:pt x="433431" y="122238"/>
                      </a:lnTo>
                      <a:lnTo>
                        <a:pt x="378933" y="122238"/>
                      </a:lnTo>
                      <a:lnTo>
                        <a:pt x="337979" y="122238"/>
                      </a:lnTo>
                      <a:lnTo>
                        <a:pt x="308633" y="122238"/>
                      </a:lnTo>
                      <a:lnTo>
                        <a:pt x="288962" y="122238"/>
                      </a:lnTo>
                      <a:lnTo>
                        <a:pt x="277031" y="122238"/>
                      </a:lnTo>
                      <a:lnTo>
                        <a:pt x="270904" y="122238"/>
                      </a:lnTo>
                      <a:close/>
                      <a:moveTo>
                        <a:pt x="267968" y="0"/>
                      </a:moveTo>
                      <a:cubicBezTo>
                        <a:pt x="1589537" y="0"/>
                        <a:pt x="1589537" y="0"/>
                        <a:pt x="1589537" y="0"/>
                      </a:cubicBezTo>
                      <a:cubicBezTo>
                        <a:pt x="1738747" y="0"/>
                        <a:pt x="1860550" y="121569"/>
                        <a:pt x="1860550" y="270492"/>
                      </a:cubicBezTo>
                      <a:lnTo>
                        <a:pt x="1860550" y="270501"/>
                      </a:lnTo>
                      <a:lnTo>
                        <a:pt x="1860550" y="461963"/>
                      </a:lnTo>
                      <a:lnTo>
                        <a:pt x="1860550" y="525090"/>
                      </a:lnTo>
                      <a:cubicBezTo>
                        <a:pt x="1860550" y="1639702"/>
                        <a:pt x="1860550" y="2266671"/>
                        <a:pt x="1860550" y="2619341"/>
                      </a:cubicBezTo>
                      <a:lnTo>
                        <a:pt x="1860550" y="2722563"/>
                      </a:lnTo>
                      <a:lnTo>
                        <a:pt x="1860550" y="2754314"/>
                      </a:lnTo>
                      <a:lnTo>
                        <a:pt x="1860550" y="2838062"/>
                      </a:lnTo>
                      <a:lnTo>
                        <a:pt x="1860550" y="2859431"/>
                      </a:lnTo>
                      <a:lnTo>
                        <a:pt x="1860550" y="2924856"/>
                      </a:lnTo>
                      <a:lnTo>
                        <a:pt x="1860550" y="2938424"/>
                      </a:lnTo>
                      <a:lnTo>
                        <a:pt x="1860550" y="2987047"/>
                      </a:lnTo>
                      <a:lnTo>
                        <a:pt x="1860550" y="2995025"/>
                      </a:lnTo>
                      <a:lnTo>
                        <a:pt x="1860550" y="3028736"/>
                      </a:lnTo>
                      <a:lnTo>
                        <a:pt x="1860550" y="3032967"/>
                      </a:lnTo>
                      <a:lnTo>
                        <a:pt x="1860550" y="3054023"/>
                      </a:lnTo>
                      <a:lnTo>
                        <a:pt x="1860550" y="3055980"/>
                      </a:lnTo>
                      <a:lnTo>
                        <a:pt x="1860550" y="3067008"/>
                      </a:lnTo>
                      <a:lnTo>
                        <a:pt x="1860550" y="3067798"/>
                      </a:lnTo>
                      <a:lnTo>
                        <a:pt x="1860550" y="3072475"/>
                      </a:lnTo>
                      <a:lnTo>
                        <a:pt x="1860550" y="3072774"/>
                      </a:lnTo>
                      <a:cubicBezTo>
                        <a:pt x="1860550" y="3184470"/>
                        <a:pt x="1792036" y="3280779"/>
                        <a:pt x="1694831" y="3321952"/>
                      </a:cubicBezTo>
                      <a:lnTo>
                        <a:pt x="1593989" y="3342374"/>
                      </a:lnTo>
                      <a:lnTo>
                        <a:pt x="1589537" y="3343276"/>
                      </a:lnTo>
                      <a:cubicBezTo>
                        <a:pt x="267968" y="3343276"/>
                        <a:pt x="267968" y="3343276"/>
                        <a:pt x="267968" y="3343276"/>
                      </a:cubicBezTo>
                      <a:lnTo>
                        <a:pt x="263590" y="3342374"/>
                      </a:lnTo>
                      <a:lnTo>
                        <a:pt x="164435" y="3321952"/>
                      </a:lnTo>
                      <a:cubicBezTo>
                        <a:pt x="68515" y="3280779"/>
                        <a:pt x="0" y="3184470"/>
                        <a:pt x="0" y="3072774"/>
                      </a:cubicBezTo>
                      <a:lnTo>
                        <a:pt x="0" y="3072475"/>
                      </a:lnTo>
                      <a:lnTo>
                        <a:pt x="0" y="2956977"/>
                      </a:lnTo>
                      <a:lnTo>
                        <a:pt x="0" y="2870182"/>
                      </a:lnTo>
                      <a:lnTo>
                        <a:pt x="0" y="2807991"/>
                      </a:lnTo>
                      <a:lnTo>
                        <a:pt x="0" y="2787491"/>
                      </a:lnTo>
                      <a:lnTo>
                        <a:pt x="0" y="2766302"/>
                      </a:lnTo>
                      <a:lnTo>
                        <a:pt x="0" y="2741016"/>
                      </a:lnTo>
                      <a:lnTo>
                        <a:pt x="0" y="2728031"/>
                      </a:lnTo>
                      <a:lnTo>
                        <a:pt x="0" y="2722563"/>
                      </a:lnTo>
                      <a:lnTo>
                        <a:pt x="0" y="2522258"/>
                      </a:lnTo>
                      <a:cubicBezTo>
                        <a:pt x="0" y="1330151"/>
                        <a:pt x="0" y="769160"/>
                        <a:pt x="0" y="505164"/>
                      </a:cubicBezTo>
                      <a:lnTo>
                        <a:pt x="0" y="461963"/>
                      </a:lnTo>
                      <a:lnTo>
                        <a:pt x="0" y="418277"/>
                      </a:lnTo>
                      <a:lnTo>
                        <a:pt x="0" y="398763"/>
                      </a:lnTo>
                      <a:lnTo>
                        <a:pt x="0" y="356020"/>
                      </a:lnTo>
                      <a:lnTo>
                        <a:pt x="0" y="351269"/>
                      </a:lnTo>
                      <a:lnTo>
                        <a:pt x="0" y="314287"/>
                      </a:lnTo>
                      <a:lnTo>
                        <a:pt x="0" y="294426"/>
                      </a:lnTo>
                      <a:lnTo>
                        <a:pt x="0" y="288973"/>
                      </a:lnTo>
                      <a:cubicBezTo>
                        <a:pt x="0" y="282816"/>
                        <a:pt x="0" y="278711"/>
                        <a:pt x="0" y="275975"/>
                      </a:cubicBezTo>
                      <a:lnTo>
                        <a:pt x="0" y="273484"/>
                      </a:lnTo>
                      <a:lnTo>
                        <a:pt x="0" y="270501"/>
                      </a:lnTo>
                      <a:lnTo>
                        <a:pt x="0" y="270492"/>
                      </a:lnTo>
                      <a:cubicBezTo>
                        <a:pt x="0" y="121569"/>
                        <a:pt x="121804" y="0"/>
                        <a:pt x="267968" y="0"/>
                      </a:cubicBezTo>
                      <a:close/>
                    </a:path>
                  </a:pathLst>
                </a:custGeom>
                <a:solidFill>
                  <a:srgbClr val="0078D7"/>
                </a:solidFill>
                <a:ln>
                  <a:noFill/>
                </a:ln>
              </p:spPr>
              <p:txBody>
                <a:bodyPr vert="horz" wrap="square" lIns="93233" tIns="46617" rIns="93233" bIns="46617" numCol="1" anchor="t" anchorCtr="0" compatLnSpc="1">
                  <a:prstTxWarp prst="textNoShape">
                    <a:avLst/>
                  </a:prstTxWarp>
                  <a:noAutofit/>
                </a:bodyPr>
                <a:lstStyle/>
                <a:p>
                  <a:pPr defTabSz="932357">
                    <a:defRPr/>
                  </a:pPr>
                  <a:endParaRPr lang="en-US" sz="1836" kern="0">
                    <a:latin typeface="Segoe UI"/>
                  </a:endParaRPr>
                </a:p>
              </p:txBody>
            </p:sp>
            <p:sp>
              <p:nvSpPr>
                <p:cNvPr id="180" name="Freeform 179"/>
                <p:cNvSpPr/>
                <p:nvPr/>
              </p:nvSpPr>
              <p:spPr bwMode="auto">
                <a:xfrm>
                  <a:off x="10884687" y="4165112"/>
                  <a:ext cx="248428" cy="140196"/>
                </a:xfrm>
                <a:custGeom>
                  <a:avLst/>
                  <a:gdLst>
                    <a:gd name="connsiteX0" fmla="*/ 5333671 w 7645936"/>
                    <a:gd name="connsiteY0" fmla="*/ 2643510 h 4314825"/>
                    <a:gd name="connsiteX1" fmla="*/ 5193195 w 7645936"/>
                    <a:gd name="connsiteY1" fmla="*/ 2783986 h 4314825"/>
                    <a:gd name="connsiteX2" fmla="*/ 5193195 w 7645936"/>
                    <a:gd name="connsiteY2" fmla="*/ 3723500 h 4314825"/>
                    <a:gd name="connsiteX3" fmla="*/ 5333671 w 7645936"/>
                    <a:gd name="connsiteY3" fmla="*/ 3863976 h 4314825"/>
                    <a:gd name="connsiteX4" fmla="*/ 5421017 w 7645936"/>
                    <a:gd name="connsiteY4" fmla="*/ 3863976 h 4314825"/>
                    <a:gd name="connsiteX5" fmla="*/ 5561493 w 7645936"/>
                    <a:gd name="connsiteY5" fmla="*/ 3723500 h 4314825"/>
                    <a:gd name="connsiteX6" fmla="*/ 5561493 w 7645936"/>
                    <a:gd name="connsiteY6" fmla="*/ 2783986 h 4314825"/>
                    <a:gd name="connsiteX7" fmla="*/ 5421017 w 7645936"/>
                    <a:gd name="connsiteY7" fmla="*/ 2643510 h 4314825"/>
                    <a:gd name="connsiteX8" fmla="*/ 4527329 w 7645936"/>
                    <a:gd name="connsiteY8" fmla="*/ 2643510 h 4314825"/>
                    <a:gd name="connsiteX9" fmla="*/ 4386853 w 7645936"/>
                    <a:gd name="connsiteY9" fmla="*/ 2783986 h 4314825"/>
                    <a:gd name="connsiteX10" fmla="*/ 4386853 w 7645936"/>
                    <a:gd name="connsiteY10" fmla="*/ 3723500 h 4314825"/>
                    <a:gd name="connsiteX11" fmla="*/ 4527329 w 7645936"/>
                    <a:gd name="connsiteY11" fmla="*/ 3863976 h 4314825"/>
                    <a:gd name="connsiteX12" fmla="*/ 4614675 w 7645936"/>
                    <a:gd name="connsiteY12" fmla="*/ 3863976 h 4314825"/>
                    <a:gd name="connsiteX13" fmla="*/ 4755151 w 7645936"/>
                    <a:gd name="connsiteY13" fmla="*/ 3723500 h 4314825"/>
                    <a:gd name="connsiteX14" fmla="*/ 4755151 w 7645936"/>
                    <a:gd name="connsiteY14" fmla="*/ 2783986 h 4314825"/>
                    <a:gd name="connsiteX15" fmla="*/ 4614675 w 7645936"/>
                    <a:gd name="connsiteY15" fmla="*/ 2643510 h 4314825"/>
                    <a:gd name="connsiteX16" fmla="*/ 3720987 w 7645936"/>
                    <a:gd name="connsiteY16" fmla="*/ 2643510 h 4314825"/>
                    <a:gd name="connsiteX17" fmla="*/ 3580511 w 7645936"/>
                    <a:gd name="connsiteY17" fmla="*/ 2783986 h 4314825"/>
                    <a:gd name="connsiteX18" fmla="*/ 3580511 w 7645936"/>
                    <a:gd name="connsiteY18" fmla="*/ 3723500 h 4314825"/>
                    <a:gd name="connsiteX19" fmla="*/ 3720987 w 7645936"/>
                    <a:gd name="connsiteY19" fmla="*/ 3863976 h 4314825"/>
                    <a:gd name="connsiteX20" fmla="*/ 3808333 w 7645936"/>
                    <a:gd name="connsiteY20" fmla="*/ 3863976 h 4314825"/>
                    <a:gd name="connsiteX21" fmla="*/ 3948809 w 7645936"/>
                    <a:gd name="connsiteY21" fmla="*/ 3723500 h 4314825"/>
                    <a:gd name="connsiteX22" fmla="*/ 3948809 w 7645936"/>
                    <a:gd name="connsiteY22" fmla="*/ 2783986 h 4314825"/>
                    <a:gd name="connsiteX23" fmla="*/ 3808333 w 7645936"/>
                    <a:gd name="connsiteY23" fmla="*/ 2643510 h 4314825"/>
                    <a:gd name="connsiteX24" fmla="*/ 2914644 w 7645936"/>
                    <a:gd name="connsiteY24" fmla="*/ 2643510 h 4314825"/>
                    <a:gd name="connsiteX25" fmla="*/ 2774168 w 7645936"/>
                    <a:gd name="connsiteY25" fmla="*/ 2783986 h 4314825"/>
                    <a:gd name="connsiteX26" fmla="*/ 2774168 w 7645936"/>
                    <a:gd name="connsiteY26" fmla="*/ 3723500 h 4314825"/>
                    <a:gd name="connsiteX27" fmla="*/ 2914644 w 7645936"/>
                    <a:gd name="connsiteY27" fmla="*/ 3863976 h 4314825"/>
                    <a:gd name="connsiteX28" fmla="*/ 3001990 w 7645936"/>
                    <a:gd name="connsiteY28" fmla="*/ 3863976 h 4314825"/>
                    <a:gd name="connsiteX29" fmla="*/ 3142466 w 7645936"/>
                    <a:gd name="connsiteY29" fmla="*/ 3723500 h 4314825"/>
                    <a:gd name="connsiteX30" fmla="*/ 3142466 w 7645936"/>
                    <a:gd name="connsiteY30" fmla="*/ 2783986 h 4314825"/>
                    <a:gd name="connsiteX31" fmla="*/ 3001990 w 7645936"/>
                    <a:gd name="connsiteY31" fmla="*/ 2643510 h 4314825"/>
                    <a:gd name="connsiteX32" fmla="*/ 2108301 w 7645936"/>
                    <a:gd name="connsiteY32" fmla="*/ 2643510 h 4314825"/>
                    <a:gd name="connsiteX33" fmla="*/ 1967825 w 7645936"/>
                    <a:gd name="connsiteY33" fmla="*/ 2783986 h 4314825"/>
                    <a:gd name="connsiteX34" fmla="*/ 1967825 w 7645936"/>
                    <a:gd name="connsiteY34" fmla="*/ 3723500 h 4314825"/>
                    <a:gd name="connsiteX35" fmla="*/ 2108301 w 7645936"/>
                    <a:gd name="connsiteY35" fmla="*/ 3863976 h 4314825"/>
                    <a:gd name="connsiteX36" fmla="*/ 2195647 w 7645936"/>
                    <a:gd name="connsiteY36" fmla="*/ 3863976 h 4314825"/>
                    <a:gd name="connsiteX37" fmla="*/ 2336123 w 7645936"/>
                    <a:gd name="connsiteY37" fmla="*/ 3723500 h 4314825"/>
                    <a:gd name="connsiteX38" fmla="*/ 2336123 w 7645936"/>
                    <a:gd name="connsiteY38" fmla="*/ 2783986 h 4314825"/>
                    <a:gd name="connsiteX39" fmla="*/ 2195647 w 7645936"/>
                    <a:gd name="connsiteY39" fmla="*/ 2643510 h 4314825"/>
                    <a:gd name="connsiteX40" fmla="*/ 5312536 w 7645936"/>
                    <a:gd name="connsiteY40" fmla="*/ 2564132 h 4314825"/>
                    <a:gd name="connsiteX41" fmla="*/ 5442152 w 7645936"/>
                    <a:gd name="connsiteY41" fmla="*/ 2564132 h 4314825"/>
                    <a:gd name="connsiteX42" fmla="*/ 5650609 w 7645936"/>
                    <a:gd name="connsiteY42" fmla="*/ 2772589 h 4314825"/>
                    <a:gd name="connsiteX43" fmla="*/ 5650609 w 7645936"/>
                    <a:gd name="connsiteY43" fmla="*/ 3734896 h 4314825"/>
                    <a:gd name="connsiteX44" fmla="*/ 5442152 w 7645936"/>
                    <a:gd name="connsiteY44" fmla="*/ 3943353 h 4314825"/>
                    <a:gd name="connsiteX45" fmla="*/ 5312536 w 7645936"/>
                    <a:gd name="connsiteY45" fmla="*/ 3943353 h 4314825"/>
                    <a:gd name="connsiteX46" fmla="*/ 5104079 w 7645936"/>
                    <a:gd name="connsiteY46" fmla="*/ 3734896 h 4314825"/>
                    <a:gd name="connsiteX47" fmla="*/ 5104079 w 7645936"/>
                    <a:gd name="connsiteY47" fmla="*/ 2772589 h 4314825"/>
                    <a:gd name="connsiteX48" fmla="*/ 5312536 w 7645936"/>
                    <a:gd name="connsiteY48" fmla="*/ 2564132 h 4314825"/>
                    <a:gd name="connsiteX49" fmla="*/ 4506194 w 7645936"/>
                    <a:gd name="connsiteY49" fmla="*/ 2564132 h 4314825"/>
                    <a:gd name="connsiteX50" fmla="*/ 4635810 w 7645936"/>
                    <a:gd name="connsiteY50" fmla="*/ 2564132 h 4314825"/>
                    <a:gd name="connsiteX51" fmla="*/ 4844267 w 7645936"/>
                    <a:gd name="connsiteY51" fmla="*/ 2772589 h 4314825"/>
                    <a:gd name="connsiteX52" fmla="*/ 4844267 w 7645936"/>
                    <a:gd name="connsiteY52" fmla="*/ 3734896 h 4314825"/>
                    <a:gd name="connsiteX53" fmla="*/ 4635810 w 7645936"/>
                    <a:gd name="connsiteY53" fmla="*/ 3943353 h 4314825"/>
                    <a:gd name="connsiteX54" fmla="*/ 4506194 w 7645936"/>
                    <a:gd name="connsiteY54" fmla="*/ 3943353 h 4314825"/>
                    <a:gd name="connsiteX55" fmla="*/ 4297737 w 7645936"/>
                    <a:gd name="connsiteY55" fmla="*/ 3734896 h 4314825"/>
                    <a:gd name="connsiteX56" fmla="*/ 4297737 w 7645936"/>
                    <a:gd name="connsiteY56" fmla="*/ 2772589 h 4314825"/>
                    <a:gd name="connsiteX57" fmla="*/ 4506194 w 7645936"/>
                    <a:gd name="connsiteY57" fmla="*/ 2564132 h 4314825"/>
                    <a:gd name="connsiteX58" fmla="*/ 3699852 w 7645936"/>
                    <a:gd name="connsiteY58" fmla="*/ 2564132 h 4314825"/>
                    <a:gd name="connsiteX59" fmla="*/ 3829468 w 7645936"/>
                    <a:gd name="connsiteY59" fmla="*/ 2564132 h 4314825"/>
                    <a:gd name="connsiteX60" fmla="*/ 4037925 w 7645936"/>
                    <a:gd name="connsiteY60" fmla="*/ 2772589 h 4314825"/>
                    <a:gd name="connsiteX61" fmla="*/ 4037925 w 7645936"/>
                    <a:gd name="connsiteY61" fmla="*/ 3734896 h 4314825"/>
                    <a:gd name="connsiteX62" fmla="*/ 3829468 w 7645936"/>
                    <a:gd name="connsiteY62" fmla="*/ 3943353 h 4314825"/>
                    <a:gd name="connsiteX63" fmla="*/ 3699852 w 7645936"/>
                    <a:gd name="connsiteY63" fmla="*/ 3943353 h 4314825"/>
                    <a:gd name="connsiteX64" fmla="*/ 3491395 w 7645936"/>
                    <a:gd name="connsiteY64" fmla="*/ 3734896 h 4314825"/>
                    <a:gd name="connsiteX65" fmla="*/ 3491395 w 7645936"/>
                    <a:gd name="connsiteY65" fmla="*/ 2772589 h 4314825"/>
                    <a:gd name="connsiteX66" fmla="*/ 3699852 w 7645936"/>
                    <a:gd name="connsiteY66" fmla="*/ 2564132 h 4314825"/>
                    <a:gd name="connsiteX67" fmla="*/ 2893509 w 7645936"/>
                    <a:gd name="connsiteY67" fmla="*/ 2564132 h 4314825"/>
                    <a:gd name="connsiteX68" fmla="*/ 3023125 w 7645936"/>
                    <a:gd name="connsiteY68" fmla="*/ 2564132 h 4314825"/>
                    <a:gd name="connsiteX69" fmla="*/ 3231582 w 7645936"/>
                    <a:gd name="connsiteY69" fmla="*/ 2772589 h 4314825"/>
                    <a:gd name="connsiteX70" fmla="*/ 3231582 w 7645936"/>
                    <a:gd name="connsiteY70" fmla="*/ 3734896 h 4314825"/>
                    <a:gd name="connsiteX71" fmla="*/ 3023125 w 7645936"/>
                    <a:gd name="connsiteY71" fmla="*/ 3943353 h 4314825"/>
                    <a:gd name="connsiteX72" fmla="*/ 2893509 w 7645936"/>
                    <a:gd name="connsiteY72" fmla="*/ 3943353 h 4314825"/>
                    <a:gd name="connsiteX73" fmla="*/ 2685052 w 7645936"/>
                    <a:gd name="connsiteY73" fmla="*/ 3734896 h 4314825"/>
                    <a:gd name="connsiteX74" fmla="*/ 2685052 w 7645936"/>
                    <a:gd name="connsiteY74" fmla="*/ 2772589 h 4314825"/>
                    <a:gd name="connsiteX75" fmla="*/ 2893509 w 7645936"/>
                    <a:gd name="connsiteY75" fmla="*/ 2564132 h 4314825"/>
                    <a:gd name="connsiteX76" fmla="*/ 2087166 w 7645936"/>
                    <a:gd name="connsiteY76" fmla="*/ 2564132 h 4314825"/>
                    <a:gd name="connsiteX77" fmla="*/ 2216782 w 7645936"/>
                    <a:gd name="connsiteY77" fmla="*/ 2564132 h 4314825"/>
                    <a:gd name="connsiteX78" fmla="*/ 2425239 w 7645936"/>
                    <a:gd name="connsiteY78" fmla="*/ 2772589 h 4314825"/>
                    <a:gd name="connsiteX79" fmla="*/ 2425239 w 7645936"/>
                    <a:gd name="connsiteY79" fmla="*/ 3734896 h 4314825"/>
                    <a:gd name="connsiteX80" fmla="*/ 2216782 w 7645936"/>
                    <a:gd name="connsiteY80" fmla="*/ 3943353 h 4314825"/>
                    <a:gd name="connsiteX81" fmla="*/ 2087166 w 7645936"/>
                    <a:gd name="connsiteY81" fmla="*/ 3943353 h 4314825"/>
                    <a:gd name="connsiteX82" fmla="*/ 1878709 w 7645936"/>
                    <a:gd name="connsiteY82" fmla="*/ 3734896 h 4314825"/>
                    <a:gd name="connsiteX83" fmla="*/ 1878709 w 7645936"/>
                    <a:gd name="connsiteY83" fmla="*/ 2772589 h 4314825"/>
                    <a:gd name="connsiteX84" fmla="*/ 2087166 w 7645936"/>
                    <a:gd name="connsiteY84" fmla="*/ 2564132 h 4314825"/>
                    <a:gd name="connsiteX85" fmla="*/ 5082919 w 7645936"/>
                    <a:gd name="connsiteY85" fmla="*/ 775812 h 4314825"/>
                    <a:gd name="connsiteX86" fmla="*/ 4576665 w 7645936"/>
                    <a:gd name="connsiteY86" fmla="*/ 1282066 h 4314825"/>
                    <a:gd name="connsiteX87" fmla="*/ 5082919 w 7645936"/>
                    <a:gd name="connsiteY87" fmla="*/ 1788320 h 4314825"/>
                    <a:gd name="connsiteX88" fmla="*/ 5589173 w 7645936"/>
                    <a:gd name="connsiteY88" fmla="*/ 1282066 h 4314825"/>
                    <a:gd name="connsiteX89" fmla="*/ 5082919 w 7645936"/>
                    <a:gd name="connsiteY89" fmla="*/ 775812 h 4314825"/>
                    <a:gd name="connsiteX90" fmla="*/ 2408299 w 7645936"/>
                    <a:gd name="connsiteY90" fmla="*/ 775812 h 4314825"/>
                    <a:gd name="connsiteX91" fmla="*/ 1902046 w 7645936"/>
                    <a:gd name="connsiteY91" fmla="*/ 1282066 h 4314825"/>
                    <a:gd name="connsiteX92" fmla="*/ 2408299 w 7645936"/>
                    <a:gd name="connsiteY92" fmla="*/ 1788320 h 4314825"/>
                    <a:gd name="connsiteX93" fmla="*/ 2914553 w 7645936"/>
                    <a:gd name="connsiteY93" fmla="*/ 1282066 h 4314825"/>
                    <a:gd name="connsiteX94" fmla="*/ 2408299 w 7645936"/>
                    <a:gd name="connsiteY94" fmla="*/ 775812 h 4314825"/>
                    <a:gd name="connsiteX95" fmla="*/ 5082919 w 7645936"/>
                    <a:gd name="connsiteY95" fmla="*/ 661036 h 4314825"/>
                    <a:gd name="connsiteX96" fmla="*/ 5703949 w 7645936"/>
                    <a:gd name="connsiteY96" fmla="*/ 1282066 h 4314825"/>
                    <a:gd name="connsiteX97" fmla="*/ 5082919 w 7645936"/>
                    <a:gd name="connsiteY97" fmla="*/ 1903096 h 4314825"/>
                    <a:gd name="connsiteX98" fmla="*/ 4461889 w 7645936"/>
                    <a:gd name="connsiteY98" fmla="*/ 1282066 h 4314825"/>
                    <a:gd name="connsiteX99" fmla="*/ 5082919 w 7645936"/>
                    <a:gd name="connsiteY99" fmla="*/ 661036 h 4314825"/>
                    <a:gd name="connsiteX100" fmla="*/ 2408299 w 7645936"/>
                    <a:gd name="connsiteY100" fmla="*/ 661036 h 4314825"/>
                    <a:gd name="connsiteX101" fmla="*/ 3029329 w 7645936"/>
                    <a:gd name="connsiteY101" fmla="*/ 1282066 h 4314825"/>
                    <a:gd name="connsiteX102" fmla="*/ 2408299 w 7645936"/>
                    <a:gd name="connsiteY102" fmla="*/ 1903096 h 4314825"/>
                    <a:gd name="connsiteX103" fmla="*/ 1787269 w 7645936"/>
                    <a:gd name="connsiteY103" fmla="*/ 1282066 h 4314825"/>
                    <a:gd name="connsiteX104" fmla="*/ 2408299 w 7645936"/>
                    <a:gd name="connsiteY104" fmla="*/ 661036 h 4314825"/>
                    <a:gd name="connsiteX105" fmla="*/ 1164182 w 7645936"/>
                    <a:gd name="connsiteY105" fmla="*/ 126434 h 4314825"/>
                    <a:gd name="connsiteX106" fmla="*/ 1034158 w 7645936"/>
                    <a:gd name="connsiteY106" fmla="*/ 256457 h 4314825"/>
                    <a:gd name="connsiteX107" fmla="*/ 1034158 w 7645936"/>
                    <a:gd name="connsiteY107" fmla="*/ 1603376 h 4314825"/>
                    <a:gd name="connsiteX108" fmla="*/ 879743 w 7645936"/>
                    <a:gd name="connsiteY108" fmla="*/ 1603376 h 4314825"/>
                    <a:gd name="connsiteX109" fmla="*/ 478976 w 7645936"/>
                    <a:gd name="connsiteY109" fmla="*/ 1603376 h 4314825"/>
                    <a:gd name="connsiteX110" fmla="*/ 478976 w 7645936"/>
                    <a:gd name="connsiteY110" fmla="*/ 1286475 h 4314825"/>
                    <a:gd name="connsiteX111" fmla="*/ 89830 w 7645936"/>
                    <a:gd name="connsiteY111" fmla="*/ 1286475 h 4314825"/>
                    <a:gd name="connsiteX112" fmla="*/ 89830 w 7645936"/>
                    <a:gd name="connsiteY112" fmla="*/ 2046729 h 4314825"/>
                    <a:gd name="connsiteX113" fmla="*/ 478976 w 7645936"/>
                    <a:gd name="connsiteY113" fmla="*/ 2046729 h 4314825"/>
                    <a:gd name="connsiteX114" fmla="*/ 478976 w 7645936"/>
                    <a:gd name="connsiteY114" fmla="*/ 1724026 h 4314825"/>
                    <a:gd name="connsiteX115" fmla="*/ 879743 w 7645936"/>
                    <a:gd name="connsiteY115" fmla="*/ 1724026 h 4314825"/>
                    <a:gd name="connsiteX116" fmla="*/ 1034158 w 7645936"/>
                    <a:gd name="connsiteY116" fmla="*/ 1724026 h 4314825"/>
                    <a:gd name="connsiteX117" fmla="*/ 1034158 w 7645936"/>
                    <a:gd name="connsiteY117" fmla="*/ 4058369 h 4314825"/>
                    <a:gd name="connsiteX118" fmla="*/ 1164182 w 7645936"/>
                    <a:gd name="connsiteY118" fmla="*/ 4188392 h 4314825"/>
                    <a:gd name="connsiteX119" fmla="*/ 6481755 w 7645936"/>
                    <a:gd name="connsiteY119" fmla="*/ 4188392 h 4314825"/>
                    <a:gd name="connsiteX120" fmla="*/ 6611778 w 7645936"/>
                    <a:gd name="connsiteY120" fmla="*/ 4058369 h 4314825"/>
                    <a:gd name="connsiteX121" fmla="*/ 6611778 w 7645936"/>
                    <a:gd name="connsiteY121" fmla="*/ 1724026 h 4314825"/>
                    <a:gd name="connsiteX122" fmla="*/ 6766193 w 7645936"/>
                    <a:gd name="connsiteY122" fmla="*/ 1724026 h 4314825"/>
                    <a:gd name="connsiteX123" fmla="*/ 7166960 w 7645936"/>
                    <a:gd name="connsiteY123" fmla="*/ 1724026 h 4314825"/>
                    <a:gd name="connsiteX124" fmla="*/ 7166960 w 7645936"/>
                    <a:gd name="connsiteY124" fmla="*/ 2046729 h 4314825"/>
                    <a:gd name="connsiteX125" fmla="*/ 7556106 w 7645936"/>
                    <a:gd name="connsiteY125" fmla="*/ 2046729 h 4314825"/>
                    <a:gd name="connsiteX126" fmla="*/ 7556106 w 7645936"/>
                    <a:gd name="connsiteY126" fmla="*/ 1286475 h 4314825"/>
                    <a:gd name="connsiteX127" fmla="*/ 7166960 w 7645936"/>
                    <a:gd name="connsiteY127" fmla="*/ 1286475 h 4314825"/>
                    <a:gd name="connsiteX128" fmla="*/ 7166960 w 7645936"/>
                    <a:gd name="connsiteY128" fmla="*/ 1603376 h 4314825"/>
                    <a:gd name="connsiteX129" fmla="*/ 6766193 w 7645936"/>
                    <a:gd name="connsiteY129" fmla="*/ 1603376 h 4314825"/>
                    <a:gd name="connsiteX130" fmla="*/ 6611778 w 7645936"/>
                    <a:gd name="connsiteY130" fmla="*/ 1603376 h 4314825"/>
                    <a:gd name="connsiteX131" fmla="*/ 6611778 w 7645936"/>
                    <a:gd name="connsiteY131" fmla="*/ 256457 h 4314825"/>
                    <a:gd name="connsiteX132" fmla="*/ 6481755 w 7645936"/>
                    <a:gd name="connsiteY132" fmla="*/ 126434 h 4314825"/>
                    <a:gd name="connsiteX133" fmla="*/ 1011518 w 7645936"/>
                    <a:gd name="connsiteY133" fmla="*/ 0 h 4314825"/>
                    <a:gd name="connsiteX134" fmla="*/ 6634418 w 7645936"/>
                    <a:gd name="connsiteY134" fmla="*/ 0 h 4314825"/>
                    <a:gd name="connsiteX135" fmla="*/ 6766193 w 7645936"/>
                    <a:gd name="connsiteY135" fmla="*/ 131775 h 4314825"/>
                    <a:gd name="connsiteX136" fmla="*/ 6766193 w 7645936"/>
                    <a:gd name="connsiteY136" fmla="*/ 1485987 h 4314825"/>
                    <a:gd name="connsiteX137" fmla="*/ 7077129 w 7645936"/>
                    <a:gd name="connsiteY137" fmla="*/ 1485987 h 4314825"/>
                    <a:gd name="connsiteX138" fmla="*/ 7077129 w 7645936"/>
                    <a:gd name="connsiteY138" fmla="*/ 1193887 h 4314825"/>
                    <a:gd name="connsiteX139" fmla="*/ 7645936 w 7645936"/>
                    <a:gd name="connsiteY139" fmla="*/ 1193887 h 4314825"/>
                    <a:gd name="connsiteX140" fmla="*/ 7645936 w 7645936"/>
                    <a:gd name="connsiteY140" fmla="*/ 2139317 h 4314825"/>
                    <a:gd name="connsiteX141" fmla="*/ 7077129 w 7645936"/>
                    <a:gd name="connsiteY141" fmla="*/ 2139317 h 4314825"/>
                    <a:gd name="connsiteX142" fmla="*/ 7077129 w 7645936"/>
                    <a:gd name="connsiteY142" fmla="*/ 1840719 h 4314825"/>
                    <a:gd name="connsiteX143" fmla="*/ 6766193 w 7645936"/>
                    <a:gd name="connsiteY143" fmla="*/ 1840719 h 4314825"/>
                    <a:gd name="connsiteX144" fmla="*/ 6766193 w 7645936"/>
                    <a:gd name="connsiteY144" fmla="*/ 4183050 h 4314825"/>
                    <a:gd name="connsiteX145" fmla="*/ 6634418 w 7645936"/>
                    <a:gd name="connsiteY145" fmla="*/ 4314825 h 4314825"/>
                    <a:gd name="connsiteX146" fmla="*/ 1011518 w 7645936"/>
                    <a:gd name="connsiteY146" fmla="*/ 4314825 h 4314825"/>
                    <a:gd name="connsiteX147" fmla="*/ 879743 w 7645936"/>
                    <a:gd name="connsiteY147" fmla="*/ 4183050 h 4314825"/>
                    <a:gd name="connsiteX148" fmla="*/ 879743 w 7645936"/>
                    <a:gd name="connsiteY148" fmla="*/ 1840719 h 4314825"/>
                    <a:gd name="connsiteX149" fmla="*/ 568807 w 7645936"/>
                    <a:gd name="connsiteY149" fmla="*/ 1840719 h 4314825"/>
                    <a:gd name="connsiteX150" fmla="*/ 568807 w 7645936"/>
                    <a:gd name="connsiteY150" fmla="*/ 2139317 h 4314825"/>
                    <a:gd name="connsiteX151" fmla="*/ 0 w 7645936"/>
                    <a:gd name="connsiteY151" fmla="*/ 2139317 h 4314825"/>
                    <a:gd name="connsiteX152" fmla="*/ 0 w 7645936"/>
                    <a:gd name="connsiteY152" fmla="*/ 1193887 h 4314825"/>
                    <a:gd name="connsiteX153" fmla="*/ 568807 w 7645936"/>
                    <a:gd name="connsiteY153" fmla="*/ 1193887 h 4314825"/>
                    <a:gd name="connsiteX154" fmla="*/ 568807 w 7645936"/>
                    <a:gd name="connsiteY154" fmla="*/ 1485987 h 4314825"/>
                    <a:gd name="connsiteX155" fmla="*/ 879743 w 7645936"/>
                    <a:gd name="connsiteY155" fmla="*/ 1485987 h 4314825"/>
                    <a:gd name="connsiteX156" fmla="*/ 879743 w 7645936"/>
                    <a:gd name="connsiteY156" fmla="*/ 131775 h 4314825"/>
                    <a:gd name="connsiteX157" fmla="*/ 1011518 w 7645936"/>
                    <a:gd name="connsiteY157" fmla="*/ 0 h 431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Lst>
                  <a:rect l="l" t="t" r="r" b="b"/>
                  <a:pathLst>
                    <a:path w="7645936" h="4314825">
                      <a:moveTo>
                        <a:pt x="5333671" y="2643510"/>
                      </a:moveTo>
                      <a:cubicBezTo>
                        <a:pt x="5256088" y="2643510"/>
                        <a:pt x="5193195" y="2706403"/>
                        <a:pt x="5193195" y="2783986"/>
                      </a:cubicBezTo>
                      <a:lnTo>
                        <a:pt x="5193195" y="3723500"/>
                      </a:lnTo>
                      <a:cubicBezTo>
                        <a:pt x="5193195" y="3801083"/>
                        <a:pt x="5256088" y="3863976"/>
                        <a:pt x="5333671" y="3863976"/>
                      </a:cubicBezTo>
                      <a:lnTo>
                        <a:pt x="5421017" y="3863976"/>
                      </a:lnTo>
                      <a:cubicBezTo>
                        <a:pt x="5498600" y="3863976"/>
                        <a:pt x="5561493" y="3801083"/>
                        <a:pt x="5561493" y="3723500"/>
                      </a:cubicBezTo>
                      <a:lnTo>
                        <a:pt x="5561493" y="2783986"/>
                      </a:lnTo>
                      <a:cubicBezTo>
                        <a:pt x="5561493" y="2706403"/>
                        <a:pt x="5498600" y="2643510"/>
                        <a:pt x="5421017" y="2643510"/>
                      </a:cubicBezTo>
                      <a:close/>
                      <a:moveTo>
                        <a:pt x="4527329" y="2643510"/>
                      </a:moveTo>
                      <a:cubicBezTo>
                        <a:pt x="4449746" y="2643510"/>
                        <a:pt x="4386853" y="2706403"/>
                        <a:pt x="4386853" y="2783986"/>
                      </a:cubicBezTo>
                      <a:lnTo>
                        <a:pt x="4386853" y="3723500"/>
                      </a:lnTo>
                      <a:cubicBezTo>
                        <a:pt x="4386853" y="3801083"/>
                        <a:pt x="4449746" y="3863976"/>
                        <a:pt x="4527329" y="3863976"/>
                      </a:cubicBezTo>
                      <a:lnTo>
                        <a:pt x="4614675" y="3863976"/>
                      </a:lnTo>
                      <a:cubicBezTo>
                        <a:pt x="4692258" y="3863976"/>
                        <a:pt x="4755151" y="3801083"/>
                        <a:pt x="4755151" y="3723500"/>
                      </a:cubicBezTo>
                      <a:lnTo>
                        <a:pt x="4755151" y="2783986"/>
                      </a:lnTo>
                      <a:cubicBezTo>
                        <a:pt x="4755151" y="2706403"/>
                        <a:pt x="4692258" y="2643510"/>
                        <a:pt x="4614675" y="2643510"/>
                      </a:cubicBezTo>
                      <a:close/>
                      <a:moveTo>
                        <a:pt x="3720987" y="2643510"/>
                      </a:moveTo>
                      <a:cubicBezTo>
                        <a:pt x="3643404" y="2643510"/>
                        <a:pt x="3580511" y="2706403"/>
                        <a:pt x="3580511" y="2783986"/>
                      </a:cubicBezTo>
                      <a:lnTo>
                        <a:pt x="3580511" y="3723500"/>
                      </a:lnTo>
                      <a:cubicBezTo>
                        <a:pt x="3580511" y="3801083"/>
                        <a:pt x="3643404" y="3863976"/>
                        <a:pt x="3720987" y="3863976"/>
                      </a:cubicBezTo>
                      <a:lnTo>
                        <a:pt x="3808333" y="3863976"/>
                      </a:lnTo>
                      <a:cubicBezTo>
                        <a:pt x="3885916" y="3863976"/>
                        <a:pt x="3948809" y="3801083"/>
                        <a:pt x="3948809" y="3723500"/>
                      </a:cubicBezTo>
                      <a:lnTo>
                        <a:pt x="3948809" y="2783986"/>
                      </a:lnTo>
                      <a:cubicBezTo>
                        <a:pt x="3948809" y="2706403"/>
                        <a:pt x="3885916" y="2643510"/>
                        <a:pt x="3808333" y="2643510"/>
                      </a:cubicBezTo>
                      <a:close/>
                      <a:moveTo>
                        <a:pt x="2914644" y="2643510"/>
                      </a:moveTo>
                      <a:cubicBezTo>
                        <a:pt x="2837061" y="2643510"/>
                        <a:pt x="2774168" y="2706403"/>
                        <a:pt x="2774168" y="2783986"/>
                      </a:cubicBezTo>
                      <a:lnTo>
                        <a:pt x="2774168" y="3723500"/>
                      </a:lnTo>
                      <a:cubicBezTo>
                        <a:pt x="2774168" y="3801083"/>
                        <a:pt x="2837061" y="3863976"/>
                        <a:pt x="2914644" y="3863976"/>
                      </a:cubicBezTo>
                      <a:lnTo>
                        <a:pt x="3001990" y="3863976"/>
                      </a:lnTo>
                      <a:cubicBezTo>
                        <a:pt x="3079573" y="3863976"/>
                        <a:pt x="3142466" y="3801083"/>
                        <a:pt x="3142466" y="3723500"/>
                      </a:cubicBezTo>
                      <a:lnTo>
                        <a:pt x="3142466" y="2783986"/>
                      </a:lnTo>
                      <a:cubicBezTo>
                        <a:pt x="3142466" y="2706403"/>
                        <a:pt x="3079573" y="2643510"/>
                        <a:pt x="3001990" y="2643510"/>
                      </a:cubicBezTo>
                      <a:close/>
                      <a:moveTo>
                        <a:pt x="2108301" y="2643510"/>
                      </a:moveTo>
                      <a:cubicBezTo>
                        <a:pt x="2030718" y="2643510"/>
                        <a:pt x="1967825" y="2706403"/>
                        <a:pt x="1967825" y="2783986"/>
                      </a:cubicBezTo>
                      <a:lnTo>
                        <a:pt x="1967825" y="3723500"/>
                      </a:lnTo>
                      <a:cubicBezTo>
                        <a:pt x="1967825" y="3801083"/>
                        <a:pt x="2030718" y="3863976"/>
                        <a:pt x="2108301" y="3863976"/>
                      </a:cubicBezTo>
                      <a:lnTo>
                        <a:pt x="2195647" y="3863976"/>
                      </a:lnTo>
                      <a:cubicBezTo>
                        <a:pt x="2273230" y="3863976"/>
                        <a:pt x="2336123" y="3801083"/>
                        <a:pt x="2336123" y="3723500"/>
                      </a:cubicBezTo>
                      <a:lnTo>
                        <a:pt x="2336123" y="2783986"/>
                      </a:lnTo>
                      <a:cubicBezTo>
                        <a:pt x="2336123" y="2706403"/>
                        <a:pt x="2273230" y="2643510"/>
                        <a:pt x="2195647" y="2643510"/>
                      </a:cubicBezTo>
                      <a:close/>
                      <a:moveTo>
                        <a:pt x="5312536" y="2564132"/>
                      </a:moveTo>
                      <a:lnTo>
                        <a:pt x="5442152" y="2564132"/>
                      </a:lnTo>
                      <a:cubicBezTo>
                        <a:pt x="5557280" y="2564132"/>
                        <a:pt x="5650609" y="2657461"/>
                        <a:pt x="5650609" y="2772589"/>
                      </a:cubicBezTo>
                      <a:lnTo>
                        <a:pt x="5650609" y="3734896"/>
                      </a:lnTo>
                      <a:cubicBezTo>
                        <a:pt x="5650609" y="3850024"/>
                        <a:pt x="5557280" y="3943353"/>
                        <a:pt x="5442152" y="3943353"/>
                      </a:cubicBezTo>
                      <a:lnTo>
                        <a:pt x="5312536" y="3943353"/>
                      </a:lnTo>
                      <a:cubicBezTo>
                        <a:pt x="5197408" y="3943353"/>
                        <a:pt x="5104079" y="3850024"/>
                        <a:pt x="5104079" y="3734896"/>
                      </a:cubicBezTo>
                      <a:lnTo>
                        <a:pt x="5104079" y="2772589"/>
                      </a:lnTo>
                      <a:cubicBezTo>
                        <a:pt x="5104079" y="2657461"/>
                        <a:pt x="5197408" y="2564132"/>
                        <a:pt x="5312536" y="2564132"/>
                      </a:cubicBezTo>
                      <a:close/>
                      <a:moveTo>
                        <a:pt x="4506194" y="2564132"/>
                      </a:moveTo>
                      <a:lnTo>
                        <a:pt x="4635810" y="2564132"/>
                      </a:lnTo>
                      <a:cubicBezTo>
                        <a:pt x="4750938" y="2564132"/>
                        <a:pt x="4844267" y="2657461"/>
                        <a:pt x="4844267" y="2772589"/>
                      </a:cubicBezTo>
                      <a:lnTo>
                        <a:pt x="4844267" y="3734896"/>
                      </a:lnTo>
                      <a:cubicBezTo>
                        <a:pt x="4844267" y="3850024"/>
                        <a:pt x="4750938" y="3943353"/>
                        <a:pt x="4635810" y="3943353"/>
                      </a:cubicBezTo>
                      <a:lnTo>
                        <a:pt x="4506194" y="3943353"/>
                      </a:lnTo>
                      <a:cubicBezTo>
                        <a:pt x="4391066" y="3943353"/>
                        <a:pt x="4297737" y="3850024"/>
                        <a:pt x="4297737" y="3734896"/>
                      </a:cubicBezTo>
                      <a:lnTo>
                        <a:pt x="4297737" y="2772589"/>
                      </a:lnTo>
                      <a:cubicBezTo>
                        <a:pt x="4297737" y="2657461"/>
                        <a:pt x="4391066" y="2564132"/>
                        <a:pt x="4506194" y="2564132"/>
                      </a:cubicBezTo>
                      <a:close/>
                      <a:moveTo>
                        <a:pt x="3699852" y="2564132"/>
                      </a:moveTo>
                      <a:lnTo>
                        <a:pt x="3829468" y="2564132"/>
                      </a:lnTo>
                      <a:cubicBezTo>
                        <a:pt x="3944596" y="2564132"/>
                        <a:pt x="4037925" y="2657461"/>
                        <a:pt x="4037925" y="2772589"/>
                      </a:cubicBezTo>
                      <a:lnTo>
                        <a:pt x="4037925" y="3734896"/>
                      </a:lnTo>
                      <a:cubicBezTo>
                        <a:pt x="4037925" y="3850024"/>
                        <a:pt x="3944596" y="3943353"/>
                        <a:pt x="3829468" y="3943353"/>
                      </a:cubicBezTo>
                      <a:lnTo>
                        <a:pt x="3699852" y="3943353"/>
                      </a:lnTo>
                      <a:cubicBezTo>
                        <a:pt x="3584724" y="3943353"/>
                        <a:pt x="3491395" y="3850024"/>
                        <a:pt x="3491395" y="3734896"/>
                      </a:cubicBezTo>
                      <a:lnTo>
                        <a:pt x="3491395" y="2772589"/>
                      </a:lnTo>
                      <a:cubicBezTo>
                        <a:pt x="3491395" y="2657461"/>
                        <a:pt x="3584724" y="2564132"/>
                        <a:pt x="3699852" y="2564132"/>
                      </a:cubicBezTo>
                      <a:close/>
                      <a:moveTo>
                        <a:pt x="2893509" y="2564132"/>
                      </a:moveTo>
                      <a:lnTo>
                        <a:pt x="3023125" y="2564132"/>
                      </a:lnTo>
                      <a:cubicBezTo>
                        <a:pt x="3138253" y="2564132"/>
                        <a:pt x="3231582" y="2657461"/>
                        <a:pt x="3231582" y="2772589"/>
                      </a:cubicBezTo>
                      <a:lnTo>
                        <a:pt x="3231582" y="3734896"/>
                      </a:lnTo>
                      <a:cubicBezTo>
                        <a:pt x="3231582" y="3850024"/>
                        <a:pt x="3138253" y="3943353"/>
                        <a:pt x="3023125" y="3943353"/>
                      </a:cubicBezTo>
                      <a:lnTo>
                        <a:pt x="2893509" y="3943353"/>
                      </a:lnTo>
                      <a:cubicBezTo>
                        <a:pt x="2778381" y="3943353"/>
                        <a:pt x="2685052" y="3850024"/>
                        <a:pt x="2685052" y="3734896"/>
                      </a:cubicBezTo>
                      <a:lnTo>
                        <a:pt x="2685052" y="2772589"/>
                      </a:lnTo>
                      <a:cubicBezTo>
                        <a:pt x="2685052" y="2657461"/>
                        <a:pt x="2778381" y="2564132"/>
                        <a:pt x="2893509" y="2564132"/>
                      </a:cubicBezTo>
                      <a:close/>
                      <a:moveTo>
                        <a:pt x="2087166" y="2564132"/>
                      </a:moveTo>
                      <a:lnTo>
                        <a:pt x="2216782" y="2564132"/>
                      </a:lnTo>
                      <a:cubicBezTo>
                        <a:pt x="2331910" y="2564132"/>
                        <a:pt x="2425239" y="2657461"/>
                        <a:pt x="2425239" y="2772589"/>
                      </a:cubicBezTo>
                      <a:lnTo>
                        <a:pt x="2425239" y="3734896"/>
                      </a:lnTo>
                      <a:cubicBezTo>
                        <a:pt x="2425239" y="3850024"/>
                        <a:pt x="2331910" y="3943353"/>
                        <a:pt x="2216782" y="3943353"/>
                      </a:cubicBezTo>
                      <a:lnTo>
                        <a:pt x="2087166" y="3943353"/>
                      </a:lnTo>
                      <a:cubicBezTo>
                        <a:pt x="1972038" y="3943353"/>
                        <a:pt x="1878709" y="3850024"/>
                        <a:pt x="1878709" y="3734896"/>
                      </a:cubicBezTo>
                      <a:lnTo>
                        <a:pt x="1878709" y="2772589"/>
                      </a:lnTo>
                      <a:cubicBezTo>
                        <a:pt x="1878709" y="2657461"/>
                        <a:pt x="1972038" y="2564132"/>
                        <a:pt x="2087166" y="2564132"/>
                      </a:cubicBezTo>
                      <a:close/>
                      <a:moveTo>
                        <a:pt x="5082919" y="775812"/>
                      </a:moveTo>
                      <a:cubicBezTo>
                        <a:pt x="4803323" y="775812"/>
                        <a:pt x="4576665" y="1002470"/>
                        <a:pt x="4576665" y="1282066"/>
                      </a:cubicBezTo>
                      <a:cubicBezTo>
                        <a:pt x="4576665" y="1561662"/>
                        <a:pt x="4803323" y="1788320"/>
                        <a:pt x="5082919" y="1788320"/>
                      </a:cubicBezTo>
                      <a:cubicBezTo>
                        <a:pt x="5362515" y="1788320"/>
                        <a:pt x="5589173" y="1561662"/>
                        <a:pt x="5589173" y="1282066"/>
                      </a:cubicBezTo>
                      <a:cubicBezTo>
                        <a:pt x="5589173" y="1002470"/>
                        <a:pt x="5362515" y="775812"/>
                        <a:pt x="5082919" y="775812"/>
                      </a:cubicBezTo>
                      <a:close/>
                      <a:moveTo>
                        <a:pt x="2408299" y="775812"/>
                      </a:moveTo>
                      <a:cubicBezTo>
                        <a:pt x="2128703" y="775812"/>
                        <a:pt x="1902046" y="1002470"/>
                        <a:pt x="1902046" y="1282066"/>
                      </a:cubicBezTo>
                      <a:cubicBezTo>
                        <a:pt x="1902046" y="1561662"/>
                        <a:pt x="2128703" y="1788320"/>
                        <a:pt x="2408299" y="1788320"/>
                      </a:cubicBezTo>
                      <a:cubicBezTo>
                        <a:pt x="2687895" y="1788320"/>
                        <a:pt x="2914553" y="1561662"/>
                        <a:pt x="2914553" y="1282066"/>
                      </a:cubicBezTo>
                      <a:cubicBezTo>
                        <a:pt x="2914553" y="1002470"/>
                        <a:pt x="2687895" y="775812"/>
                        <a:pt x="2408299" y="775812"/>
                      </a:cubicBezTo>
                      <a:close/>
                      <a:moveTo>
                        <a:pt x="5082919" y="661036"/>
                      </a:moveTo>
                      <a:cubicBezTo>
                        <a:pt x="5425904" y="661036"/>
                        <a:pt x="5703949" y="939081"/>
                        <a:pt x="5703949" y="1282066"/>
                      </a:cubicBezTo>
                      <a:cubicBezTo>
                        <a:pt x="5703949" y="1625051"/>
                        <a:pt x="5425904" y="1903096"/>
                        <a:pt x="5082919" y="1903096"/>
                      </a:cubicBezTo>
                      <a:cubicBezTo>
                        <a:pt x="4739934" y="1903096"/>
                        <a:pt x="4461889" y="1625051"/>
                        <a:pt x="4461889" y="1282066"/>
                      </a:cubicBezTo>
                      <a:cubicBezTo>
                        <a:pt x="4461889" y="939081"/>
                        <a:pt x="4739934" y="661036"/>
                        <a:pt x="5082919" y="661036"/>
                      </a:cubicBezTo>
                      <a:close/>
                      <a:moveTo>
                        <a:pt x="2408299" y="661036"/>
                      </a:moveTo>
                      <a:cubicBezTo>
                        <a:pt x="2751284" y="661036"/>
                        <a:pt x="3029329" y="939081"/>
                        <a:pt x="3029329" y="1282066"/>
                      </a:cubicBezTo>
                      <a:cubicBezTo>
                        <a:pt x="3029329" y="1625051"/>
                        <a:pt x="2751284" y="1903096"/>
                        <a:pt x="2408299" y="1903096"/>
                      </a:cubicBezTo>
                      <a:cubicBezTo>
                        <a:pt x="2065314" y="1903096"/>
                        <a:pt x="1787269" y="1625051"/>
                        <a:pt x="1787269" y="1282066"/>
                      </a:cubicBezTo>
                      <a:cubicBezTo>
                        <a:pt x="1787269" y="939081"/>
                        <a:pt x="2065314" y="661036"/>
                        <a:pt x="2408299" y="661036"/>
                      </a:cubicBezTo>
                      <a:close/>
                      <a:moveTo>
                        <a:pt x="1164182" y="126434"/>
                      </a:moveTo>
                      <a:cubicBezTo>
                        <a:pt x="1092372" y="126434"/>
                        <a:pt x="1034158" y="184647"/>
                        <a:pt x="1034158" y="256457"/>
                      </a:cubicBezTo>
                      <a:lnTo>
                        <a:pt x="1034158" y="1603376"/>
                      </a:lnTo>
                      <a:lnTo>
                        <a:pt x="879743" y="1603376"/>
                      </a:lnTo>
                      <a:lnTo>
                        <a:pt x="478976" y="1603376"/>
                      </a:lnTo>
                      <a:lnTo>
                        <a:pt x="478976" y="1286475"/>
                      </a:lnTo>
                      <a:lnTo>
                        <a:pt x="89830" y="1286475"/>
                      </a:lnTo>
                      <a:lnTo>
                        <a:pt x="89830" y="2046729"/>
                      </a:lnTo>
                      <a:lnTo>
                        <a:pt x="478976" y="2046729"/>
                      </a:lnTo>
                      <a:lnTo>
                        <a:pt x="478976" y="1724026"/>
                      </a:lnTo>
                      <a:lnTo>
                        <a:pt x="879743" y="1724026"/>
                      </a:lnTo>
                      <a:lnTo>
                        <a:pt x="1034158" y="1724026"/>
                      </a:lnTo>
                      <a:lnTo>
                        <a:pt x="1034158" y="4058369"/>
                      </a:lnTo>
                      <a:cubicBezTo>
                        <a:pt x="1034158" y="4130179"/>
                        <a:pt x="1092372" y="4188392"/>
                        <a:pt x="1164182" y="4188392"/>
                      </a:cubicBezTo>
                      <a:lnTo>
                        <a:pt x="6481755" y="4188392"/>
                      </a:lnTo>
                      <a:cubicBezTo>
                        <a:pt x="6553565" y="4188392"/>
                        <a:pt x="6611778" y="4130179"/>
                        <a:pt x="6611778" y="4058369"/>
                      </a:cubicBezTo>
                      <a:lnTo>
                        <a:pt x="6611778" y="1724026"/>
                      </a:lnTo>
                      <a:lnTo>
                        <a:pt x="6766193" y="1724026"/>
                      </a:lnTo>
                      <a:lnTo>
                        <a:pt x="7166960" y="1724026"/>
                      </a:lnTo>
                      <a:lnTo>
                        <a:pt x="7166960" y="2046729"/>
                      </a:lnTo>
                      <a:lnTo>
                        <a:pt x="7556106" y="2046729"/>
                      </a:lnTo>
                      <a:lnTo>
                        <a:pt x="7556106" y="1286475"/>
                      </a:lnTo>
                      <a:lnTo>
                        <a:pt x="7166960" y="1286475"/>
                      </a:lnTo>
                      <a:lnTo>
                        <a:pt x="7166960" y="1603376"/>
                      </a:lnTo>
                      <a:lnTo>
                        <a:pt x="6766193" y="1603376"/>
                      </a:lnTo>
                      <a:lnTo>
                        <a:pt x="6611778" y="1603376"/>
                      </a:lnTo>
                      <a:lnTo>
                        <a:pt x="6611778" y="256457"/>
                      </a:lnTo>
                      <a:cubicBezTo>
                        <a:pt x="6611778" y="184647"/>
                        <a:pt x="6553565" y="126434"/>
                        <a:pt x="6481755" y="126434"/>
                      </a:cubicBezTo>
                      <a:close/>
                      <a:moveTo>
                        <a:pt x="1011518" y="0"/>
                      </a:moveTo>
                      <a:lnTo>
                        <a:pt x="6634418" y="0"/>
                      </a:lnTo>
                      <a:cubicBezTo>
                        <a:pt x="6707195" y="0"/>
                        <a:pt x="6766193" y="58999"/>
                        <a:pt x="6766193" y="131775"/>
                      </a:cubicBezTo>
                      <a:lnTo>
                        <a:pt x="6766193" y="1485987"/>
                      </a:lnTo>
                      <a:lnTo>
                        <a:pt x="7077129" y="1485987"/>
                      </a:lnTo>
                      <a:lnTo>
                        <a:pt x="7077129" y="1193887"/>
                      </a:lnTo>
                      <a:lnTo>
                        <a:pt x="7645936" y="1193887"/>
                      </a:lnTo>
                      <a:lnTo>
                        <a:pt x="7645936" y="2139317"/>
                      </a:lnTo>
                      <a:lnTo>
                        <a:pt x="7077129" y="2139317"/>
                      </a:lnTo>
                      <a:lnTo>
                        <a:pt x="7077129" y="1840719"/>
                      </a:lnTo>
                      <a:lnTo>
                        <a:pt x="6766193" y="1840719"/>
                      </a:lnTo>
                      <a:lnTo>
                        <a:pt x="6766193" y="4183050"/>
                      </a:lnTo>
                      <a:cubicBezTo>
                        <a:pt x="6766193" y="4255827"/>
                        <a:pt x="6707195" y="4314825"/>
                        <a:pt x="6634418" y="4314825"/>
                      </a:cubicBezTo>
                      <a:lnTo>
                        <a:pt x="1011518" y="4314825"/>
                      </a:lnTo>
                      <a:cubicBezTo>
                        <a:pt x="938741" y="4314825"/>
                        <a:pt x="879743" y="4255827"/>
                        <a:pt x="879743" y="4183050"/>
                      </a:cubicBezTo>
                      <a:lnTo>
                        <a:pt x="879743" y="1840719"/>
                      </a:lnTo>
                      <a:lnTo>
                        <a:pt x="568807" y="1840719"/>
                      </a:lnTo>
                      <a:lnTo>
                        <a:pt x="568807" y="2139317"/>
                      </a:lnTo>
                      <a:lnTo>
                        <a:pt x="0" y="2139317"/>
                      </a:lnTo>
                      <a:lnTo>
                        <a:pt x="0" y="1193887"/>
                      </a:lnTo>
                      <a:lnTo>
                        <a:pt x="568807" y="1193887"/>
                      </a:lnTo>
                      <a:lnTo>
                        <a:pt x="568807" y="1485987"/>
                      </a:lnTo>
                      <a:lnTo>
                        <a:pt x="879743" y="1485987"/>
                      </a:lnTo>
                      <a:lnTo>
                        <a:pt x="879743" y="131775"/>
                      </a:lnTo>
                      <a:cubicBezTo>
                        <a:pt x="879743" y="58999"/>
                        <a:pt x="938741" y="0"/>
                        <a:pt x="1011518" y="0"/>
                      </a:cubicBezTo>
                      <a:close/>
                    </a:path>
                  </a:pathLst>
                </a:custGeom>
                <a:solidFill>
                  <a:srgbClr val="0078D7"/>
                </a:solidFill>
                <a:ln w="3175" cap="flat" cmpd="sng" algn="ctr">
                  <a:solidFill>
                    <a:srgbClr val="0078D7"/>
                  </a:solidFill>
                  <a:prstDash val="solid"/>
                  <a:headEnd type="none" w="med" len="med"/>
                  <a:tailEnd type="none" w="med" len="med"/>
                </a:ln>
                <a:effectLst/>
              </p:spPr>
              <p:txBody>
                <a:bodyPr rot="0" spcFirstLastPara="0" vertOverflow="overflow" horzOverflow="overflow" vert="horz" wrap="square" lIns="186468" tIns="149174" rIns="186468" bIns="149174" numCol="1" spcCol="0" rtlCol="0" fromWordArt="0" anchor="t" anchorCtr="0" forceAA="0" compatLnSpc="1">
                  <a:prstTxWarp prst="textNoShape">
                    <a:avLst/>
                  </a:prstTxWarp>
                  <a:noAutofit/>
                </a:bodyPr>
                <a:lstStyle/>
                <a:p>
                  <a:pPr algn="ctr" defTabSz="950784" fontAlgn="base">
                    <a:lnSpc>
                      <a:spcPct val="90000"/>
                    </a:lnSpc>
                    <a:spcBef>
                      <a:spcPct val="0"/>
                    </a:spcBef>
                    <a:spcAft>
                      <a:spcPct val="0"/>
                    </a:spcAft>
                    <a:defRPr/>
                  </a:pPr>
                  <a:endParaRPr lang="en-US" sz="2448" kern="0">
                    <a:latin typeface="Segoe UI"/>
                    <a:ea typeface="Segoe UI" pitchFamily="34" charset="0"/>
                    <a:cs typeface="Segoe UI" pitchFamily="34" charset="0"/>
                  </a:endParaRPr>
                </a:p>
              </p:txBody>
            </p:sp>
            <p:cxnSp>
              <p:nvCxnSpPr>
                <p:cNvPr id="181" name="Straight Connector 180"/>
                <p:cNvCxnSpPr/>
                <p:nvPr/>
              </p:nvCxnSpPr>
              <p:spPr>
                <a:xfrm flipH="1">
                  <a:off x="10486805" y="3605293"/>
                  <a:ext cx="308472" cy="0"/>
                </a:xfrm>
                <a:prstGeom prst="line">
                  <a:avLst/>
                </a:prstGeom>
                <a:noFill/>
                <a:ln w="9525" cap="flat" cmpd="sng" algn="ctr">
                  <a:solidFill>
                    <a:srgbClr val="FFFFFF">
                      <a:lumMod val="65000"/>
                    </a:srgbClr>
                  </a:solidFill>
                  <a:prstDash val="solid"/>
                  <a:headEnd type="none" w="med" len="med"/>
                  <a:tailEnd type="none" w="med" len="med"/>
                </a:ln>
                <a:effectLst/>
              </p:spPr>
            </p:cxnSp>
          </p:grpSp>
        </p:grpSp>
      </p:grpSp>
      <p:grpSp>
        <p:nvGrpSpPr>
          <p:cNvPr id="29" name="Group 28">
            <a:extLst>
              <a:ext uri="{FF2B5EF4-FFF2-40B4-BE49-F238E27FC236}">
                <a16:creationId xmlns:a16="http://schemas.microsoft.com/office/drawing/2014/main" id="{AA4004A0-264B-4EFC-88E4-FECC236060F8}"/>
              </a:ext>
            </a:extLst>
          </p:cNvPr>
          <p:cNvGrpSpPr/>
          <p:nvPr/>
        </p:nvGrpSpPr>
        <p:grpSpPr>
          <a:xfrm>
            <a:off x="2061631" y="1725016"/>
            <a:ext cx="2424081" cy="4589723"/>
            <a:chOff x="2061631" y="1725016"/>
            <a:chExt cx="2424081" cy="4589723"/>
          </a:xfrm>
        </p:grpSpPr>
        <p:sp>
          <p:nvSpPr>
            <p:cNvPr id="131" name="Rectangle 130"/>
            <p:cNvSpPr/>
            <p:nvPr/>
          </p:nvSpPr>
          <p:spPr bwMode="auto">
            <a:xfrm>
              <a:off x="2231551" y="1725016"/>
              <a:ext cx="1771444" cy="4269544"/>
            </a:xfrm>
            <a:prstGeom prst="rect">
              <a:avLst/>
            </a:prstGeom>
            <a:solidFill>
              <a:srgbClr val="0078D7"/>
            </a:solidFill>
            <a:ln w="3175">
              <a:noFill/>
            </a:ln>
            <a:effectLst/>
          </p:spPr>
          <p:txBody>
            <a:bodyPr spcFirstLastPara="0" vert="horz" wrap="square" lIns="18640" tIns="93233" rIns="18640" bIns="93194" numCol="1" spcCol="1270" anchor="t" anchorCtr="0">
              <a:noAutofit/>
            </a:bodyPr>
            <a:lstStyle/>
            <a:p>
              <a:pPr algn="ctr" defTabSz="739250">
                <a:spcBef>
                  <a:spcPct val="0"/>
                </a:spcBef>
                <a:spcAft>
                  <a:spcPct val="35000"/>
                </a:spcAft>
                <a:defRPr/>
              </a:pPr>
              <a:r>
                <a:rPr lang="en-US" sz="1428" kern="0">
                  <a:solidFill>
                    <a:schemeClr val="bg1"/>
                  </a:solidFill>
                  <a:latin typeface="Segoe UI"/>
                  <a:cs typeface="Segoe UI Semibold" panose="020B0702040204020203" pitchFamily="34" charset="0"/>
                </a:rPr>
                <a:t>Information Management</a:t>
              </a:r>
            </a:p>
          </p:txBody>
        </p:sp>
        <p:sp>
          <p:nvSpPr>
            <p:cNvPr id="138" name="Rectangle 137"/>
            <p:cNvSpPr/>
            <p:nvPr/>
          </p:nvSpPr>
          <p:spPr>
            <a:xfrm>
              <a:off x="2768755" y="4117286"/>
              <a:ext cx="1295950" cy="265009"/>
            </a:xfrm>
            <a:prstGeom prst="rect">
              <a:avLst/>
            </a:prstGeom>
          </p:spPr>
          <p:txBody>
            <a:bodyPr wrap="square">
              <a:spAutoFit/>
            </a:bodyPr>
            <a:lstStyle/>
            <a:p>
              <a:pPr defTabSz="932357">
                <a:defRPr/>
              </a:pPr>
              <a:r>
                <a:rPr lang="en-US" sz="1122" kern="0">
                  <a:solidFill>
                    <a:schemeClr val="bg1"/>
                  </a:solidFill>
                  <a:latin typeface="Segoe UI"/>
                  <a:cs typeface="Segoe UI Semilight" panose="020B0402040204020203" pitchFamily="34" charset="0"/>
                </a:rPr>
                <a:t>Event Hubs</a:t>
              </a:r>
              <a:endParaRPr lang="en-US" sz="1122" kern="0">
                <a:solidFill>
                  <a:schemeClr val="bg1"/>
                </a:solidFill>
                <a:latin typeface="Segoe UI"/>
              </a:endParaRPr>
            </a:p>
          </p:txBody>
        </p:sp>
        <p:cxnSp>
          <p:nvCxnSpPr>
            <p:cNvPr id="146" name="Straight Connector 145"/>
            <p:cNvCxnSpPr/>
            <p:nvPr/>
          </p:nvCxnSpPr>
          <p:spPr>
            <a:xfrm>
              <a:off x="2061631" y="6222835"/>
              <a:ext cx="2424081" cy="0"/>
            </a:xfrm>
            <a:prstGeom prst="line">
              <a:avLst/>
            </a:prstGeom>
            <a:solidFill>
              <a:srgbClr val="FFFFFF">
                <a:lumMod val="85000"/>
              </a:srgbClr>
            </a:solidFill>
            <a:ln w="28575" cap="flat" cmpd="sng" algn="ctr">
              <a:solidFill>
                <a:schemeClr val="tx1"/>
              </a:solidFill>
              <a:prstDash val="solid"/>
              <a:headEnd type="none"/>
              <a:tailEnd type="none"/>
            </a:ln>
            <a:effectLst/>
          </p:spPr>
        </p:cxnSp>
        <p:grpSp>
          <p:nvGrpSpPr>
            <p:cNvPr id="147" name="Group 146"/>
            <p:cNvGrpSpPr/>
            <p:nvPr/>
          </p:nvGrpSpPr>
          <p:grpSpPr>
            <a:xfrm rot="13500000">
              <a:off x="4290311" y="6131063"/>
              <a:ext cx="185059" cy="182293"/>
              <a:chOff x="459235" y="5929704"/>
              <a:chExt cx="292608" cy="288235"/>
            </a:xfrm>
            <a:solidFill>
              <a:srgbClr val="FFFFFF">
                <a:lumMod val="85000"/>
              </a:srgbClr>
            </a:solidFill>
          </p:grpSpPr>
          <p:cxnSp>
            <p:nvCxnSpPr>
              <p:cNvPr id="148" name="Straight Connector 147"/>
              <p:cNvCxnSpPr/>
              <p:nvPr/>
            </p:nvCxnSpPr>
            <p:spPr>
              <a:xfrm>
                <a:off x="469386" y="5929704"/>
                <a:ext cx="0" cy="288235"/>
              </a:xfrm>
              <a:prstGeom prst="line">
                <a:avLst/>
              </a:prstGeom>
              <a:solidFill>
                <a:srgbClr val="FFFFFF">
                  <a:lumMod val="85000"/>
                </a:srgbClr>
              </a:solidFill>
              <a:ln w="28575" cap="flat" cmpd="sng" algn="ctr">
                <a:solidFill>
                  <a:schemeClr val="tx1"/>
                </a:solidFill>
                <a:prstDash val="solid"/>
                <a:headEnd type="none"/>
                <a:tailEnd type="none"/>
              </a:ln>
              <a:effectLst/>
            </p:spPr>
          </p:cxnSp>
          <p:cxnSp>
            <p:nvCxnSpPr>
              <p:cNvPr id="149" name="Straight Connector 148"/>
              <p:cNvCxnSpPr/>
              <p:nvPr/>
            </p:nvCxnSpPr>
            <p:spPr>
              <a:xfrm>
                <a:off x="459235" y="6205766"/>
                <a:ext cx="292608" cy="0"/>
              </a:xfrm>
              <a:prstGeom prst="line">
                <a:avLst/>
              </a:prstGeom>
              <a:solidFill>
                <a:srgbClr val="FFFFFF">
                  <a:lumMod val="85000"/>
                </a:srgbClr>
              </a:solidFill>
              <a:ln w="28575" cap="flat" cmpd="sng" algn="ctr">
                <a:solidFill>
                  <a:schemeClr val="tx1"/>
                </a:solidFill>
                <a:prstDash val="solid"/>
                <a:headEnd type="none"/>
                <a:tailEnd type="none"/>
              </a:ln>
              <a:effectLst/>
            </p:spPr>
          </p:cxnSp>
        </p:grpSp>
        <p:sp>
          <p:nvSpPr>
            <p:cNvPr id="186" name="Rectangle 185"/>
            <p:cNvSpPr/>
            <p:nvPr/>
          </p:nvSpPr>
          <p:spPr>
            <a:xfrm>
              <a:off x="2767030" y="3428615"/>
              <a:ext cx="1295950" cy="265009"/>
            </a:xfrm>
            <a:prstGeom prst="rect">
              <a:avLst/>
            </a:prstGeom>
          </p:spPr>
          <p:txBody>
            <a:bodyPr wrap="square">
              <a:spAutoFit/>
            </a:bodyPr>
            <a:lstStyle/>
            <a:p>
              <a:pPr defTabSz="932357">
                <a:defRPr/>
              </a:pPr>
              <a:r>
                <a:rPr lang="en-US" sz="1122" kern="0">
                  <a:solidFill>
                    <a:schemeClr val="bg1"/>
                  </a:solidFill>
                  <a:latin typeface="Segoe UI"/>
                  <a:cs typeface="Segoe UI Semilight" panose="020B0402040204020203" pitchFamily="34" charset="0"/>
                </a:rPr>
                <a:t>Data Catalog</a:t>
              </a:r>
            </a:p>
          </p:txBody>
        </p:sp>
        <p:grpSp>
          <p:nvGrpSpPr>
            <p:cNvPr id="187" name="Group 186"/>
            <p:cNvGrpSpPr/>
            <p:nvPr/>
          </p:nvGrpSpPr>
          <p:grpSpPr>
            <a:xfrm>
              <a:off x="2386308" y="3279762"/>
              <a:ext cx="407544" cy="433524"/>
              <a:chOff x="3232150" y="382588"/>
              <a:chExt cx="5727700" cy="6092825"/>
            </a:xfrm>
            <a:solidFill>
              <a:srgbClr val="FFFFFF"/>
            </a:solidFill>
          </p:grpSpPr>
          <p:sp>
            <p:nvSpPr>
              <p:cNvPr id="188" name="Freeform 10"/>
              <p:cNvSpPr>
                <a:spLocks/>
              </p:cNvSpPr>
              <p:nvPr/>
            </p:nvSpPr>
            <p:spPr bwMode="auto">
              <a:xfrm>
                <a:off x="3232150" y="382588"/>
                <a:ext cx="4492625" cy="4781550"/>
              </a:xfrm>
              <a:custGeom>
                <a:avLst/>
                <a:gdLst>
                  <a:gd name="T0" fmla="*/ 490 w 2830"/>
                  <a:gd name="T1" fmla="*/ 280 h 3012"/>
                  <a:gd name="T2" fmla="*/ 458 w 2830"/>
                  <a:gd name="T3" fmla="*/ 274 h 3012"/>
                  <a:gd name="T4" fmla="*/ 422 w 2830"/>
                  <a:gd name="T5" fmla="*/ 246 h 3012"/>
                  <a:gd name="T6" fmla="*/ 410 w 2830"/>
                  <a:gd name="T7" fmla="*/ 200 h 3012"/>
                  <a:gd name="T8" fmla="*/ 416 w 2830"/>
                  <a:gd name="T9" fmla="*/ 170 h 3012"/>
                  <a:gd name="T10" fmla="*/ 444 w 2830"/>
                  <a:gd name="T11" fmla="*/ 134 h 3012"/>
                  <a:gd name="T12" fmla="*/ 490 w 2830"/>
                  <a:gd name="T13" fmla="*/ 120 h 3012"/>
                  <a:gd name="T14" fmla="*/ 2724 w 2830"/>
                  <a:gd name="T15" fmla="*/ 1362 h 3012"/>
                  <a:gd name="T16" fmla="*/ 2830 w 2830"/>
                  <a:gd name="T17" fmla="*/ 0 h 3012"/>
                  <a:gd name="T18" fmla="*/ 382 w 2830"/>
                  <a:gd name="T19" fmla="*/ 16 h 3012"/>
                  <a:gd name="T20" fmla="*/ 314 w 2830"/>
                  <a:gd name="T21" fmla="*/ 74 h 3012"/>
                  <a:gd name="T22" fmla="*/ 266 w 2830"/>
                  <a:gd name="T23" fmla="*/ 130 h 3012"/>
                  <a:gd name="T24" fmla="*/ 222 w 2830"/>
                  <a:gd name="T25" fmla="*/ 206 h 3012"/>
                  <a:gd name="T26" fmla="*/ 214 w 2830"/>
                  <a:gd name="T27" fmla="*/ 736 h 3012"/>
                  <a:gd name="T28" fmla="*/ 62 w 2830"/>
                  <a:gd name="T29" fmla="*/ 738 h 3012"/>
                  <a:gd name="T30" fmla="*/ 22 w 2830"/>
                  <a:gd name="T31" fmla="*/ 760 h 3012"/>
                  <a:gd name="T32" fmla="*/ 0 w 2830"/>
                  <a:gd name="T33" fmla="*/ 800 h 3012"/>
                  <a:gd name="T34" fmla="*/ 0 w 2830"/>
                  <a:gd name="T35" fmla="*/ 832 h 3012"/>
                  <a:gd name="T36" fmla="*/ 22 w 2830"/>
                  <a:gd name="T37" fmla="*/ 872 h 3012"/>
                  <a:gd name="T38" fmla="*/ 62 w 2830"/>
                  <a:gd name="T39" fmla="*/ 894 h 3012"/>
                  <a:gd name="T40" fmla="*/ 214 w 2830"/>
                  <a:gd name="T41" fmla="*/ 896 h 3012"/>
                  <a:gd name="T42" fmla="*/ 80 w 2830"/>
                  <a:gd name="T43" fmla="*/ 1556 h 3012"/>
                  <a:gd name="T44" fmla="*/ 34 w 2830"/>
                  <a:gd name="T45" fmla="*/ 1570 h 3012"/>
                  <a:gd name="T46" fmla="*/ 6 w 2830"/>
                  <a:gd name="T47" fmla="*/ 1606 h 3012"/>
                  <a:gd name="T48" fmla="*/ 0 w 2830"/>
                  <a:gd name="T49" fmla="*/ 1636 h 3012"/>
                  <a:gd name="T50" fmla="*/ 12 w 2830"/>
                  <a:gd name="T51" fmla="*/ 1682 h 3012"/>
                  <a:gd name="T52" fmla="*/ 48 w 2830"/>
                  <a:gd name="T53" fmla="*/ 1710 h 3012"/>
                  <a:gd name="T54" fmla="*/ 214 w 2830"/>
                  <a:gd name="T55" fmla="*/ 1716 h 3012"/>
                  <a:gd name="T56" fmla="*/ 80 w 2830"/>
                  <a:gd name="T57" fmla="*/ 2314 h 3012"/>
                  <a:gd name="T58" fmla="*/ 48 w 2830"/>
                  <a:gd name="T59" fmla="*/ 2320 h 3012"/>
                  <a:gd name="T60" fmla="*/ 12 w 2830"/>
                  <a:gd name="T61" fmla="*/ 2348 h 3012"/>
                  <a:gd name="T62" fmla="*/ 0 w 2830"/>
                  <a:gd name="T63" fmla="*/ 2394 h 3012"/>
                  <a:gd name="T64" fmla="*/ 6 w 2830"/>
                  <a:gd name="T65" fmla="*/ 2424 h 3012"/>
                  <a:gd name="T66" fmla="*/ 34 w 2830"/>
                  <a:gd name="T67" fmla="*/ 2460 h 3012"/>
                  <a:gd name="T68" fmla="*/ 80 w 2830"/>
                  <a:gd name="T69" fmla="*/ 2474 h 3012"/>
                  <a:gd name="T70" fmla="*/ 214 w 2830"/>
                  <a:gd name="T71" fmla="*/ 2854 h 3012"/>
                  <a:gd name="T72" fmla="*/ 220 w 2830"/>
                  <a:gd name="T73" fmla="*/ 2910 h 3012"/>
                  <a:gd name="T74" fmla="*/ 250 w 2830"/>
                  <a:gd name="T75" fmla="*/ 2966 h 3012"/>
                  <a:gd name="T76" fmla="*/ 292 w 2830"/>
                  <a:gd name="T77" fmla="*/ 2998 h 3012"/>
                  <a:gd name="T78" fmla="*/ 346 w 2830"/>
                  <a:gd name="T79" fmla="*/ 3010 h 3012"/>
                  <a:gd name="T80" fmla="*/ 1744 w 2830"/>
                  <a:gd name="T81" fmla="*/ 3012 h 3012"/>
                  <a:gd name="T82" fmla="*/ 1746 w 2830"/>
                  <a:gd name="T83" fmla="*/ 1702 h 3012"/>
                  <a:gd name="T84" fmla="*/ 1786 w 2830"/>
                  <a:gd name="T85" fmla="*/ 1632 h 3012"/>
                  <a:gd name="T86" fmla="*/ 1840 w 2830"/>
                  <a:gd name="T87" fmla="*/ 1572 h 3012"/>
                  <a:gd name="T88" fmla="*/ 1900 w 2830"/>
                  <a:gd name="T89" fmla="*/ 1530 h 3012"/>
                  <a:gd name="T90" fmla="*/ 1952 w 2830"/>
                  <a:gd name="T91" fmla="*/ 1502 h 3012"/>
                  <a:gd name="T92" fmla="*/ 2048 w 2830"/>
                  <a:gd name="T93" fmla="*/ 1458 h 3012"/>
                  <a:gd name="T94" fmla="*/ 2162 w 2830"/>
                  <a:gd name="T95" fmla="*/ 1424 h 3012"/>
                  <a:gd name="T96" fmla="*/ 2376 w 2830"/>
                  <a:gd name="T97" fmla="*/ 1382 h 3012"/>
                  <a:gd name="T98" fmla="*/ 2564 w 2830"/>
                  <a:gd name="T99" fmla="*/ 1366 h 30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30" h="3012">
                    <a:moveTo>
                      <a:pt x="2564" y="1366"/>
                    </a:moveTo>
                    <a:lnTo>
                      <a:pt x="2564" y="280"/>
                    </a:lnTo>
                    <a:lnTo>
                      <a:pt x="490" y="280"/>
                    </a:lnTo>
                    <a:lnTo>
                      <a:pt x="490" y="280"/>
                    </a:lnTo>
                    <a:lnTo>
                      <a:pt x="472" y="280"/>
                    </a:lnTo>
                    <a:lnTo>
                      <a:pt x="458" y="274"/>
                    </a:lnTo>
                    <a:lnTo>
                      <a:pt x="444" y="268"/>
                    </a:lnTo>
                    <a:lnTo>
                      <a:pt x="432" y="258"/>
                    </a:lnTo>
                    <a:lnTo>
                      <a:pt x="422" y="246"/>
                    </a:lnTo>
                    <a:lnTo>
                      <a:pt x="416" y="232"/>
                    </a:lnTo>
                    <a:lnTo>
                      <a:pt x="410" y="216"/>
                    </a:lnTo>
                    <a:lnTo>
                      <a:pt x="410" y="200"/>
                    </a:lnTo>
                    <a:lnTo>
                      <a:pt x="410" y="200"/>
                    </a:lnTo>
                    <a:lnTo>
                      <a:pt x="410" y="184"/>
                    </a:lnTo>
                    <a:lnTo>
                      <a:pt x="416" y="170"/>
                    </a:lnTo>
                    <a:lnTo>
                      <a:pt x="422" y="156"/>
                    </a:lnTo>
                    <a:lnTo>
                      <a:pt x="432" y="144"/>
                    </a:lnTo>
                    <a:lnTo>
                      <a:pt x="444" y="134"/>
                    </a:lnTo>
                    <a:lnTo>
                      <a:pt x="458" y="126"/>
                    </a:lnTo>
                    <a:lnTo>
                      <a:pt x="472" y="122"/>
                    </a:lnTo>
                    <a:lnTo>
                      <a:pt x="490" y="120"/>
                    </a:lnTo>
                    <a:lnTo>
                      <a:pt x="2724" y="120"/>
                    </a:lnTo>
                    <a:lnTo>
                      <a:pt x="2724" y="1362"/>
                    </a:lnTo>
                    <a:lnTo>
                      <a:pt x="2724" y="1362"/>
                    </a:lnTo>
                    <a:lnTo>
                      <a:pt x="2776" y="1364"/>
                    </a:lnTo>
                    <a:lnTo>
                      <a:pt x="2830" y="1366"/>
                    </a:lnTo>
                    <a:lnTo>
                      <a:pt x="2830" y="0"/>
                    </a:lnTo>
                    <a:lnTo>
                      <a:pt x="410" y="0"/>
                    </a:lnTo>
                    <a:lnTo>
                      <a:pt x="410" y="0"/>
                    </a:lnTo>
                    <a:lnTo>
                      <a:pt x="382" y="16"/>
                    </a:lnTo>
                    <a:lnTo>
                      <a:pt x="356" y="36"/>
                    </a:lnTo>
                    <a:lnTo>
                      <a:pt x="334" y="54"/>
                    </a:lnTo>
                    <a:lnTo>
                      <a:pt x="314" y="74"/>
                    </a:lnTo>
                    <a:lnTo>
                      <a:pt x="296" y="92"/>
                    </a:lnTo>
                    <a:lnTo>
                      <a:pt x="280" y="112"/>
                    </a:lnTo>
                    <a:lnTo>
                      <a:pt x="266" y="130"/>
                    </a:lnTo>
                    <a:lnTo>
                      <a:pt x="254" y="148"/>
                    </a:lnTo>
                    <a:lnTo>
                      <a:pt x="234" y="180"/>
                    </a:lnTo>
                    <a:lnTo>
                      <a:pt x="222" y="206"/>
                    </a:lnTo>
                    <a:lnTo>
                      <a:pt x="214" y="230"/>
                    </a:lnTo>
                    <a:lnTo>
                      <a:pt x="214" y="230"/>
                    </a:lnTo>
                    <a:lnTo>
                      <a:pt x="214" y="736"/>
                    </a:lnTo>
                    <a:lnTo>
                      <a:pt x="80" y="736"/>
                    </a:lnTo>
                    <a:lnTo>
                      <a:pt x="80" y="736"/>
                    </a:lnTo>
                    <a:lnTo>
                      <a:pt x="62" y="738"/>
                    </a:lnTo>
                    <a:lnTo>
                      <a:pt x="48" y="742"/>
                    </a:lnTo>
                    <a:lnTo>
                      <a:pt x="34" y="750"/>
                    </a:lnTo>
                    <a:lnTo>
                      <a:pt x="22" y="760"/>
                    </a:lnTo>
                    <a:lnTo>
                      <a:pt x="12" y="772"/>
                    </a:lnTo>
                    <a:lnTo>
                      <a:pt x="6" y="784"/>
                    </a:lnTo>
                    <a:lnTo>
                      <a:pt x="0" y="800"/>
                    </a:lnTo>
                    <a:lnTo>
                      <a:pt x="0" y="816"/>
                    </a:lnTo>
                    <a:lnTo>
                      <a:pt x="0" y="816"/>
                    </a:lnTo>
                    <a:lnTo>
                      <a:pt x="0" y="832"/>
                    </a:lnTo>
                    <a:lnTo>
                      <a:pt x="6" y="846"/>
                    </a:lnTo>
                    <a:lnTo>
                      <a:pt x="12" y="860"/>
                    </a:lnTo>
                    <a:lnTo>
                      <a:pt x="22" y="872"/>
                    </a:lnTo>
                    <a:lnTo>
                      <a:pt x="34" y="882"/>
                    </a:lnTo>
                    <a:lnTo>
                      <a:pt x="48" y="890"/>
                    </a:lnTo>
                    <a:lnTo>
                      <a:pt x="62" y="894"/>
                    </a:lnTo>
                    <a:lnTo>
                      <a:pt x="80" y="896"/>
                    </a:lnTo>
                    <a:lnTo>
                      <a:pt x="214" y="896"/>
                    </a:lnTo>
                    <a:lnTo>
                      <a:pt x="214" y="896"/>
                    </a:lnTo>
                    <a:lnTo>
                      <a:pt x="214" y="1556"/>
                    </a:lnTo>
                    <a:lnTo>
                      <a:pt x="80" y="1556"/>
                    </a:lnTo>
                    <a:lnTo>
                      <a:pt x="80" y="1556"/>
                    </a:lnTo>
                    <a:lnTo>
                      <a:pt x="62" y="1558"/>
                    </a:lnTo>
                    <a:lnTo>
                      <a:pt x="48" y="1562"/>
                    </a:lnTo>
                    <a:lnTo>
                      <a:pt x="34" y="1570"/>
                    </a:lnTo>
                    <a:lnTo>
                      <a:pt x="22" y="1580"/>
                    </a:lnTo>
                    <a:lnTo>
                      <a:pt x="12" y="1592"/>
                    </a:lnTo>
                    <a:lnTo>
                      <a:pt x="6" y="1606"/>
                    </a:lnTo>
                    <a:lnTo>
                      <a:pt x="0" y="1620"/>
                    </a:lnTo>
                    <a:lnTo>
                      <a:pt x="0" y="1636"/>
                    </a:lnTo>
                    <a:lnTo>
                      <a:pt x="0" y="1636"/>
                    </a:lnTo>
                    <a:lnTo>
                      <a:pt x="0" y="1652"/>
                    </a:lnTo>
                    <a:lnTo>
                      <a:pt x="6" y="1668"/>
                    </a:lnTo>
                    <a:lnTo>
                      <a:pt x="12" y="1682"/>
                    </a:lnTo>
                    <a:lnTo>
                      <a:pt x="22" y="1694"/>
                    </a:lnTo>
                    <a:lnTo>
                      <a:pt x="34" y="1702"/>
                    </a:lnTo>
                    <a:lnTo>
                      <a:pt x="48" y="1710"/>
                    </a:lnTo>
                    <a:lnTo>
                      <a:pt x="62" y="1716"/>
                    </a:lnTo>
                    <a:lnTo>
                      <a:pt x="80" y="1716"/>
                    </a:lnTo>
                    <a:lnTo>
                      <a:pt x="214" y="1716"/>
                    </a:lnTo>
                    <a:lnTo>
                      <a:pt x="214" y="1716"/>
                    </a:lnTo>
                    <a:lnTo>
                      <a:pt x="214" y="2314"/>
                    </a:lnTo>
                    <a:lnTo>
                      <a:pt x="80" y="2314"/>
                    </a:lnTo>
                    <a:lnTo>
                      <a:pt x="80" y="2314"/>
                    </a:lnTo>
                    <a:lnTo>
                      <a:pt x="62" y="2316"/>
                    </a:lnTo>
                    <a:lnTo>
                      <a:pt x="48" y="2320"/>
                    </a:lnTo>
                    <a:lnTo>
                      <a:pt x="34" y="2328"/>
                    </a:lnTo>
                    <a:lnTo>
                      <a:pt x="22" y="2338"/>
                    </a:lnTo>
                    <a:lnTo>
                      <a:pt x="12" y="2348"/>
                    </a:lnTo>
                    <a:lnTo>
                      <a:pt x="6" y="2362"/>
                    </a:lnTo>
                    <a:lnTo>
                      <a:pt x="0" y="2378"/>
                    </a:lnTo>
                    <a:lnTo>
                      <a:pt x="0" y="2394"/>
                    </a:lnTo>
                    <a:lnTo>
                      <a:pt x="0" y="2394"/>
                    </a:lnTo>
                    <a:lnTo>
                      <a:pt x="0" y="2410"/>
                    </a:lnTo>
                    <a:lnTo>
                      <a:pt x="6" y="2424"/>
                    </a:lnTo>
                    <a:lnTo>
                      <a:pt x="12" y="2438"/>
                    </a:lnTo>
                    <a:lnTo>
                      <a:pt x="22" y="2450"/>
                    </a:lnTo>
                    <a:lnTo>
                      <a:pt x="34" y="2460"/>
                    </a:lnTo>
                    <a:lnTo>
                      <a:pt x="48" y="2468"/>
                    </a:lnTo>
                    <a:lnTo>
                      <a:pt x="62" y="2472"/>
                    </a:lnTo>
                    <a:lnTo>
                      <a:pt x="80" y="2474"/>
                    </a:lnTo>
                    <a:lnTo>
                      <a:pt x="214" y="2474"/>
                    </a:lnTo>
                    <a:lnTo>
                      <a:pt x="214" y="2474"/>
                    </a:lnTo>
                    <a:lnTo>
                      <a:pt x="214" y="2854"/>
                    </a:lnTo>
                    <a:lnTo>
                      <a:pt x="214" y="2854"/>
                    </a:lnTo>
                    <a:lnTo>
                      <a:pt x="216" y="2884"/>
                    </a:lnTo>
                    <a:lnTo>
                      <a:pt x="220" y="2910"/>
                    </a:lnTo>
                    <a:lnTo>
                      <a:pt x="228" y="2932"/>
                    </a:lnTo>
                    <a:lnTo>
                      <a:pt x="238" y="2952"/>
                    </a:lnTo>
                    <a:lnTo>
                      <a:pt x="250" y="2966"/>
                    </a:lnTo>
                    <a:lnTo>
                      <a:pt x="262" y="2980"/>
                    </a:lnTo>
                    <a:lnTo>
                      <a:pt x="276" y="2990"/>
                    </a:lnTo>
                    <a:lnTo>
                      <a:pt x="292" y="2998"/>
                    </a:lnTo>
                    <a:lnTo>
                      <a:pt x="306" y="3002"/>
                    </a:lnTo>
                    <a:lnTo>
                      <a:pt x="320" y="3006"/>
                    </a:lnTo>
                    <a:lnTo>
                      <a:pt x="346" y="3010"/>
                    </a:lnTo>
                    <a:lnTo>
                      <a:pt x="364" y="3012"/>
                    </a:lnTo>
                    <a:lnTo>
                      <a:pt x="370" y="3012"/>
                    </a:lnTo>
                    <a:lnTo>
                      <a:pt x="1744" y="3012"/>
                    </a:lnTo>
                    <a:lnTo>
                      <a:pt x="1744" y="1710"/>
                    </a:lnTo>
                    <a:lnTo>
                      <a:pt x="1746" y="1702"/>
                    </a:lnTo>
                    <a:lnTo>
                      <a:pt x="1746" y="1702"/>
                    </a:lnTo>
                    <a:lnTo>
                      <a:pt x="1756" y="1680"/>
                    </a:lnTo>
                    <a:lnTo>
                      <a:pt x="1768" y="1658"/>
                    </a:lnTo>
                    <a:lnTo>
                      <a:pt x="1786" y="1632"/>
                    </a:lnTo>
                    <a:lnTo>
                      <a:pt x="1810" y="1602"/>
                    </a:lnTo>
                    <a:lnTo>
                      <a:pt x="1824" y="1588"/>
                    </a:lnTo>
                    <a:lnTo>
                      <a:pt x="1840" y="1572"/>
                    </a:lnTo>
                    <a:lnTo>
                      <a:pt x="1858" y="1558"/>
                    </a:lnTo>
                    <a:lnTo>
                      <a:pt x="1878" y="1544"/>
                    </a:lnTo>
                    <a:lnTo>
                      <a:pt x="1900" y="1530"/>
                    </a:lnTo>
                    <a:lnTo>
                      <a:pt x="1924" y="1518"/>
                    </a:lnTo>
                    <a:lnTo>
                      <a:pt x="1924" y="1518"/>
                    </a:lnTo>
                    <a:lnTo>
                      <a:pt x="1952" y="1502"/>
                    </a:lnTo>
                    <a:lnTo>
                      <a:pt x="1982" y="1486"/>
                    </a:lnTo>
                    <a:lnTo>
                      <a:pt x="2014" y="1472"/>
                    </a:lnTo>
                    <a:lnTo>
                      <a:pt x="2048" y="1458"/>
                    </a:lnTo>
                    <a:lnTo>
                      <a:pt x="2086" y="1446"/>
                    </a:lnTo>
                    <a:lnTo>
                      <a:pt x="2122" y="1434"/>
                    </a:lnTo>
                    <a:lnTo>
                      <a:pt x="2162" y="1424"/>
                    </a:lnTo>
                    <a:lnTo>
                      <a:pt x="2202" y="1414"/>
                    </a:lnTo>
                    <a:lnTo>
                      <a:pt x="2288" y="1396"/>
                    </a:lnTo>
                    <a:lnTo>
                      <a:pt x="2376" y="1382"/>
                    </a:lnTo>
                    <a:lnTo>
                      <a:pt x="2470" y="1372"/>
                    </a:lnTo>
                    <a:lnTo>
                      <a:pt x="2564" y="1366"/>
                    </a:lnTo>
                    <a:lnTo>
                      <a:pt x="2564" y="13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3" tIns="46617" rIns="93233" bIns="46617" numCol="1" anchor="t" anchorCtr="0" compatLnSpc="1">
                <a:prstTxWarp prst="textNoShape">
                  <a:avLst/>
                </a:prstTxWarp>
              </a:bodyPr>
              <a:lstStyle/>
              <a:p>
                <a:pPr defTabSz="932357">
                  <a:defRPr/>
                </a:pPr>
                <a:endParaRPr lang="en-US" sz="1836" kern="0">
                  <a:latin typeface="Segoe UI"/>
                </a:endParaRPr>
              </a:p>
            </p:txBody>
          </p:sp>
          <p:sp>
            <p:nvSpPr>
              <p:cNvPr id="189" name="Freeform 11"/>
              <p:cNvSpPr>
                <a:spLocks/>
              </p:cNvSpPr>
              <p:nvPr/>
            </p:nvSpPr>
            <p:spPr bwMode="auto">
              <a:xfrm>
                <a:off x="6134100" y="3106738"/>
                <a:ext cx="2825750" cy="3368675"/>
              </a:xfrm>
              <a:custGeom>
                <a:avLst/>
                <a:gdLst>
                  <a:gd name="T0" fmla="*/ 866 w 1780"/>
                  <a:gd name="T1" fmla="*/ 356 h 2122"/>
                  <a:gd name="T2" fmla="*/ 730 w 1780"/>
                  <a:gd name="T3" fmla="*/ 352 h 2122"/>
                  <a:gd name="T4" fmla="*/ 594 w 1780"/>
                  <a:gd name="T5" fmla="*/ 340 h 2122"/>
                  <a:gd name="T6" fmla="*/ 464 w 1780"/>
                  <a:gd name="T7" fmla="*/ 322 h 2122"/>
                  <a:gd name="T8" fmla="*/ 342 w 1780"/>
                  <a:gd name="T9" fmla="*/ 296 h 2122"/>
                  <a:gd name="T10" fmla="*/ 232 w 1780"/>
                  <a:gd name="T11" fmla="*/ 262 h 2122"/>
                  <a:gd name="T12" fmla="*/ 136 w 1780"/>
                  <a:gd name="T13" fmla="*/ 222 h 2122"/>
                  <a:gd name="T14" fmla="*/ 58 w 1780"/>
                  <a:gd name="T15" fmla="*/ 174 h 2122"/>
                  <a:gd name="T16" fmla="*/ 12 w 1780"/>
                  <a:gd name="T17" fmla="*/ 134 h 2122"/>
                  <a:gd name="T18" fmla="*/ 0 w 1780"/>
                  <a:gd name="T19" fmla="*/ 1940 h 2122"/>
                  <a:gd name="T20" fmla="*/ 26 w 1780"/>
                  <a:gd name="T21" fmla="*/ 1960 h 2122"/>
                  <a:gd name="T22" fmla="*/ 90 w 1780"/>
                  <a:gd name="T23" fmla="*/ 1996 h 2122"/>
                  <a:gd name="T24" fmla="*/ 174 w 1780"/>
                  <a:gd name="T25" fmla="*/ 2030 h 2122"/>
                  <a:gd name="T26" fmla="*/ 272 w 1780"/>
                  <a:gd name="T27" fmla="*/ 2058 h 2122"/>
                  <a:gd name="T28" fmla="*/ 386 w 1780"/>
                  <a:gd name="T29" fmla="*/ 2082 h 2122"/>
                  <a:gd name="T30" fmla="*/ 512 w 1780"/>
                  <a:gd name="T31" fmla="*/ 2102 h 2122"/>
                  <a:gd name="T32" fmla="*/ 646 w 1780"/>
                  <a:gd name="T33" fmla="*/ 2114 h 2122"/>
                  <a:gd name="T34" fmla="*/ 790 w 1780"/>
                  <a:gd name="T35" fmla="*/ 2122 h 2122"/>
                  <a:gd name="T36" fmla="*/ 866 w 1780"/>
                  <a:gd name="T37" fmla="*/ 2122 h 2122"/>
                  <a:gd name="T38" fmla="*/ 1050 w 1780"/>
                  <a:gd name="T39" fmla="*/ 2118 h 2122"/>
                  <a:gd name="T40" fmla="*/ 1222 w 1780"/>
                  <a:gd name="T41" fmla="*/ 2102 h 2122"/>
                  <a:gd name="T42" fmla="*/ 1376 w 1780"/>
                  <a:gd name="T43" fmla="*/ 2076 h 2122"/>
                  <a:gd name="T44" fmla="*/ 1512 w 1780"/>
                  <a:gd name="T45" fmla="*/ 2044 h 2122"/>
                  <a:gd name="T46" fmla="*/ 1624 w 1780"/>
                  <a:gd name="T47" fmla="*/ 2004 h 2122"/>
                  <a:gd name="T48" fmla="*/ 1690 w 1780"/>
                  <a:gd name="T49" fmla="*/ 1970 h 2122"/>
                  <a:gd name="T50" fmla="*/ 1724 w 1780"/>
                  <a:gd name="T51" fmla="*/ 1946 h 2122"/>
                  <a:gd name="T52" fmla="*/ 1750 w 1780"/>
                  <a:gd name="T53" fmla="*/ 1922 h 2122"/>
                  <a:gd name="T54" fmla="*/ 1770 w 1780"/>
                  <a:gd name="T55" fmla="*/ 1894 h 2122"/>
                  <a:gd name="T56" fmla="*/ 1778 w 1780"/>
                  <a:gd name="T57" fmla="*/ 1868 h 2122"/>
                  <a:gd name="T58" fmla="*/ 1780 w 1780"/>
                  <a:gd name="T59" fmla="*/ 0 h 2122"/>
                  <a:gd name="T60" fmla="*/ 1778 w 1780"/>
                  <a:gd name="T61" fmla="*/ 22 h 2122"/>
                  <a:gd name="T62" fmla="*/ 1768 w 1780"/>
                  <a:gd name="T63" fmla="*/ 64 h 2122"/>
                  <a:gd name="T64" fmla="*/ 1748 w 1780"/>
                  <a:gd name="T65" fmla="*/ 102 h 2122"/>
                  <a:gd name="T66" fmla="*/ 1718 w 1780"/>
                  <a:gd name="T67" fmla="*/ 138 h 2122"/>
                  <a:gd name="T68" fmla="*/ 1682 w 1780"/>
                  <a:gd name="T69" fmla="*/ 170 h 2122"/>
                  <a:gd name="T70" fmla="*/ 1636 w 1780"/>
                  <a:gd name="T71" fmla="*/ 202 h 2122"/>
                  <a:gd name="T72" fmla="*/ 1584 w 1780"/>
                  <a:gd name="T73" fmla="*/ 228 h 2122"/>
                  <a:gd name="T74" fmla="*/ 1494 w 1780"/>
                  <a:gd name="T75" fmla="*/ 266 h 2122"/>
                  <a:gd name="T76" fmla="*/ 1356 w 1780"/>
                  <a:gd name="T77" fmla="*/ 304 h 2122"/>
                  <a:gd name="T78" fmla="*/ 1200 w 1780"/>
                  <a:gd name="T79" fmla="*/ 332 h 2122"/>
                  <a:gd name="T80" fmla="*/ 1036 w 1780"/>
                  <a:gd name="T81" fmla="*/ 350 h 2122"/>
                  <a:gd name="T82" fmla="*/ 866 w 1780"/>
                  <a:gd name="T83" fmla="*/ 356 h 2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80" h="2122">
                    <a:moveTo>
                      <a:pt x="866" y="356"/>
                    </a:moveTo>
                    <a:lnTo>
                      <a:pt x="866" y="356"/>
                    </a:lnTo>
                    <a:lnTo>
                      <a:pt x="798" y="354"/>
                    </a:lnTo>
                    <a:lnTo>
                      <a:pt x="730" y="352"/>
                    </a:lnTo>
                    <a:lnTo>
                      <a:pt x="660" y="348"/>
                    </a:lnTo>
                    <a:lnTo>
                      <a:pt x="594" y="340"/>
                    </a:lnTo>
                    <a:lnTo>
                      <a:pt x="528" y="332"/>
                    </a:lnTo>
                    <a:lnTo>
                      <a:pt x="464" y="322"/>
                    </a:lnTo>
                    <a:lnTo>
                      <a:pt x="402" y="310"/>
                    </a:lnTo>
                    <a:lnTo>
                      <a:pt x="342" y="296"/>
                    </a:lnTo>
                    <a:lnTo>
                      <a:pt x="286" y="280"/>
                    </a:lnTo>
                    <a:lnTo>
                      <a:pt x="232" y="262"/>
                    </a:lnTo>
                    <a:lnTo>
                      <a:pt x="182" y="244"/>
                    </a:lnTo>
                    <a:lnTo>
                      <a:pt x="136" y="222"/>
                    </a:lnTo>
                    <a:lnTo>
                      <a:pt x="96" y="200"/>
                    </a:lnTo>
                    <a:lnTo>
                      <a:pt x="58" y="174"/>
                    </a:lnTo>
                    <a:lnTo>
                      <a:pt x="26" y="148"/>
                    </a:lnTo>
                    <a:lnTo>
                      <a:pt x="12" y="134"/>
                    </a:lnTo>
                    <a:lnTo>
                      <a:pt x="0" y="120"/>
                    </a:lnTo>
                    <a:lnTo>
                      <a:pt x="0" y="1940"/>
                    </a:lnTo>
                    <a:lnTo>
                      <a:pt x="0" y="1940"/>
                    </a:lnTo>
                    <a:lnTo>
                      <a:pt x="26" y="1960"/>
                    </a:lnTo>
                    <a:lnTo>
                      <a:pt x="56" y="1978"/>
                    </a:lnTo>
                    <a:lnTo>
                      <a:pt x="90" y="1996"/>
                    </a:lnTo>
                    <a:lnTo>
                      <a:pt x="130" y="2014"/>
                    </a:lnTo>
                    <a:lnTo>
                      <a:pt x="174" y="2030"/>
                    </a:lnTo>
                    <a:lnTo>
                      <a:pt x="222" y="2044"/>
                    </a:lnTo>
                    <a:lnTo>
                      <a:pt x="272" y="2058"/>
                    </a:lnTo>
                    <a:lnTo>
                      <a:pt x="328" y="2072"/>
                    </a:lnTo>
                    <a:lnTo>
                      <a:pt x="386" y="2082"/>
                    </a:lnTo>
                    <a:lnTo>
                      <a:pt x="448" y="2092"/>
                    </a:lnTo>
                    <a:lnTo>
                      <a:pt x="512" y="2102"/>
                    </a:lnTo>
                    <a:lnTo>
                      <a:pt x="578" y="2108"/>
                    </a:lnTo>
                    <a:lnTo>
                      <a:pt x="646" y="2114"/>
                    </a:lnTo>
                    <a:lnTo>
                      <a:pt x="718" y="2118"/>
                    </a:lnTo>
                    <a:lnTo>
                      <a:pt x="790" y="2122"/>
                    </a:lnTo>
                    <a:lnTo>
                      <a:pt x="866" y="2122"/>
                    </a:lnTo>
                    <a:lnTo>
                      <a:pt x="866" y="2122"/>
                    </a:lnTo>
                    <a:lnTo>
                      <a:pt x="958" y="2122"/>
                    </a:lnTo>
                    <a:lnTo>
                      <a:pt x="1050" y="2118"/>
                    </a:lnTo>
                    <a:lnTo>
                      <a:pt x="1138" y="2110"/>
                    </a:lnTo>
                    <a:lnTo>
                      <a:pt x="1222" y="2102"/>
                    </a:lnTo>
                    <a:lnTo>
                      <a:pt x="1302" y="2090"/>
                    </a:lnTo>
                    <a:lnTo>
                      <a:pt x="1376" y="2076"/>
                    </a:lnTo>
                    <a:lnTo>
                      <a:pt x="1446" y="2062"/>
                    </a:lnTo>
                    <a:lnTo>
                      <a:pt x="1512" y="2044"/>
                    </a:lnTo>
                    <a:lnTo>
                      <a:pt x="1570" y="2024"/>
                    </a:lnTo>
                    <a:lnTo>
                      <a:pt x="1624" y="2004"/>
                    </a:lnTo>
                    <a:lnTo>
                      <a:pt x="1670" y="1982"/>
                    </a:lnTo>
                    <a:lnTo>
                      <a:pt x="1690" y="1970"/>
                    </a:lnTo>
                    <a:lnTo>
                      <a:pt x="1708" y="1958"/>
                    </a:lnTo>
                    <a:lnTo>
                      <a:pt x="1724" y="1946"/>
                    </a:lnTo>
                    <a:lnTo>
                      <a:pt x="1738" y="1934"/>
                    </a:lnTo>
                    <a:lnTo>
                      <a:pt x="1750" y="1922"/>
                    </a:lnTo>
                    <a:lnTo>
                      <a:pt x="1762" y="1908"/>
                    </a:lnTo>
                    <a:lnTo>
                      <a:pt x="1770" y="1894"/>
                    </a:lnTo>
                    <a:lnTo>
                      <a:pt x="1774" y="1882"/>
                    </a:lnTo>
                    <a:lnTo>
                      <a:pt x="1778" y="1868"/>
                    </a:lnTo>
                    <a:lnTo>
                      <a:pt x="1780" y="1854"/>
                    </a:lnTo>
                    <a:lnTo>
                      <a:pt x="1780" y="0"/>
                    </a:lnTo>
                    <a:lnTo>
                      <a:pt x="1780" y="0"/>
                    </a:lnTo>
                    <a:lnTo>
                      <a:pt x="1778" y="22"/>
                    </a:lnTo>
                    <a:lnTo>
                      <a:pt x="1774" y="44"/>
                    </a:lnTo>
                    <a:lnTo>
                      <a:pt x="1768" y="64"/>
                    </a:lnTo>
                    <a:lnTo>
                      <a:pt x="1760" y="82"/>
                    </a:lnTo>
                    <a:lnTo>
                      <a:pt x="1748" y="102"/>
                    </a:lnTo>
                    <a:lnTo>
                      <a:pt x="1734" y="120"/>
                    </a:lnTo>
                    <a:lnTo>
                      <a:pt x="1718" y="138"/>
                    </a:lnTo>
                    <a:lnTo>
                      <a:pt x="1700" y="154"/>
                    </a:lnTo>
                    <a:lnTo>
                      <a:pt x="1682" y="170"/>
                    </a:lnTo>
                    <a:lnTo>
                      <a:pt x="1660" y="186"/>
                    </a:lnTo>
                    <a:lnTo>
                      <a:pt x="1636" y="202"/>
                    </a:lnTo>
                    <a:lnTo>
                      <a:pt x="1610" y="216"/>
                    </a:lnTo>
                    <a:lnTo>
                      <a:pt x="1584" y="228"/>
                    </a:lnTo>
                    <a:lnTo>
                      <a:pt x="1554" y="242"/>
                    </a:lnTo>
                    <a:lnTo>
                      <a:pt x="1494" y="266"/>
                    </a:lnTo>
                    <a:lnTo>
                      <a:pt x="1426" y="286"/>
                    </a:lnTo>
                    <a:lnTo>
                      <a:pt x="1356" y="304"/>
                    </a:lnTo>
                    <a:lnTo>
                      <a:pt x="1280" y="320"/>
                    </a:lnTo>
                    <a:lnTo>
                      <a:pt x="1200" y="332"/>
                    </a:lnTo>
                    <a:lnTo>
                      <a:pt x="1120" y="342"/>
                    </a:lnTo>
                    <a:lnTo>
                      <a:pt x="1036" y="350"/>
                    </a:lnTo>
                    <a:lnTo>
                      <a:pt x="952" y="354"/>
                    </a:lnTo>
                    <a:lnTo>
                      <a:pt x="866" y="356"/>
                    </a:lnTo>
                    <a:lnTo>
                      <a:pt x="866" y="3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3" tIns="46617" rIns="93233" bIns="46617" numCol="1" anchor="t" anchorCtr="0" compatLnSpc="1">
                <a:prstTxWarp prst="textNoShape">
                  <a:avLst/>
                </a:prstTxWarp>
              </a:bodyPr>
              <a:lstStyle/>
              <a:p>
                <a:pPr defTabSz="932357">
                  <a:defRPr/>
                </a:pPr>
                <a:endParaRPr lang="en-US" sz="1836" kern="0">
                  <a:latin typeface="Segoe UI"/>
                </a:endParaRPr>
              </a:p>
            </p:txBody>
          </p:sp>
          <p:sp>
            <p:nvSpPr>
              <p:cNvPr id="190" name="Freeform 12"/>
              <p:cNvSpPr>
                <a:spLocks/>
              </p:cNvSpPr>
              <p:nvPr/>
            </p:nvSpPr>
            <p:spPr bwMode="auto">
              <a:xfrm>
                <a:off x="6299200" y="2779713"/>
                <a:ext cx="2422525" cy="654050"/>
              </a:xfrm>
              <a:custGeom>
                <a:avLst/>
                <a:gdLst>
                  <a:gd name="T0" fmla="*/ 0 w 1526"/>
                  <a:gd name="T1" fmla="*/ 206 h 412"/>
                  <a:gd name="T2" fmla="*/ 2 w 1526"/>
                  <a:gd name="T3" fmla="*/ 220 h 412"/>
                  <a:gd name="T4" fmla="*/ 12 w 1526"/>
                  <a:gd name="T5" fmla="*/ 236 h 412"/>
                  <a:gd name="T6" fmla="*/ 52 w 1526"/>
                  <a:gd name="T7" fmla="*/ 270 h 412"/>
                  <a:gd name="T8" fmla="*/ 116 w 1526"/>
                  <a:gd name="T9" fmla="*/ 304 h 412"/>
                  <a:gd name="T10" fmla="*/ 204 w 1526"/>
                  <a:gd name="T11" fmla="*/ 336 h 412"/>
                  <a:gd name="T12" fmla="*/ 312 w 1526"/>
                  <a:gd name="T13" fmla="*/ 366 h 412"/>
                  <a:gd name="T14" fmla="*/ 444 w 1526"/>
                  <a:gd name="T15" fmla="*/ 390 h 412"/>
                  <a:gd name="T16" fmla="*/ 594 w 1526"/>
                  <a:gd name="T17" fmla="*/ 406 h 412"/>
                  <a:gd name="T18" fmla="*/ 762 w 1526"/>
                  <a:gd name="T19" fmla="*/ 412 h 412"/>
                  <a:gd name="T20" fmla="*/ 850 w 1526"/>
                  <a:gd name="T21" fmla="*/ 412 h 412"/>
                  <a:gd name="T22" fmla="*/ 1010 w 1526"/>
                  <a:gd name="T23" fmla="*/ 400 h 412"/>
                  <a:gd name="T24" fmla="*/ 1150 w 1526"/>
                  <a:gd name="T25" fmla="*/ 380 h 412"/>
                  <a:gd name="T26" fmla="*/ 1270 w 1526"/>
                  <a:gd name="T27" fmla="*/ 352 h 412"/>
                  <a:gd name="T28" fmla="*/ 1370 w 1526"/>
                  <a:gd name="T29" fmla="*/ 320 h 412"/>
                  <a:gd name="T30" fmla="*/ 1446 w 1526"/>
                  <a:gd name="T31" fmla="*/ 286 h 412"/>
                  <a:gd name="T32" fmla="*/ 1496 w 1526"/>
                  <a:gd name="T33" fmla="*/ 252 h 412"/>
                  <a:gd name="T34" fmla="*/ 1520 w 1526"/>
                  <a:gd name="T35" fmla="*/ 228 h 412"/>
                  <a:gd name="T36" fmla="*/ 1526 w 1526"/>
                  <a:gd name="T37" fmla="*/ 214 h 412"/>
                  <a:gd name="T38" fmla="*/ 1526 w 1526"/>
                  <a:gd name="T39" fmla="*/ 206 h 412"/>
                  <a:gd name="T40" fmla="*/ 1524 w 1526"/>
                  <a:gd name="T41" fmla="*/ 192 h 412"/>
                  <a:gd name="T42" fmla="*/ 1514 w 1526"/>
                  <a:gd name="T43" fmla="*/ 176 h 412"/>
                  <a:gd name="T44" fmla="*/ 1474 w 1526"/>
                  <a:gd name="T45" fmla="*/ 144 h 412"/>
                  <a:gd name="T46" fmla="*/ 1410 w 1526"/>
                  <a:gd name="T47" fmla="*/ 110 h 412"/>
                  <a:gd name="T48" fmla="*/ 1322 w 1526"/>
                  <a:gd name="T49" fmla="*/ 76 h 412"/>
                  <a:gd name="T50" fmla="*/ 1212 w 1526"/>
                  <a:gd name="T51" fmla="*/ 46 h 412"/>
                  <a:gd name="T52" fmla="*/ 1082 w 1526"/>
                  <a:gd name="T53" fmla="*/ 22 h 412"/>
                  <a:gd name="T54" fmla="*/ 932 w 1526"/>
                  <a:gd name="T55" fmla="*/ 6 h 412"/>
                  <a:gd name="T56" fmla="*/ 762 w 1526"/>
                  <a:gd name="T57" fmla="*/ 0 h 412"/>
                  <a:gd name="T58" fmla="*/ 676 w 1526"/>
                  <a:gd name="T59" fmla="*/ 2 h 412"/>
                  <a:gd name="T60" fmla="*/ 516 w 1526"/>
                  <a:gd name="T61" fmla="*/ 14 h 412"/>
                  <a:gd name="T62" fmla="*/ 376 w 1526"/>
                  <a:gd name="T63" fmla="*/ 34 h 412"/>
                  <a:gd name="T64" fmla="*/ 256 w 1526"/>
                  <a:gd name="T65" fmla="*/ 60 h 412"/>
                  <a:gd name="T66" fmla="*/ 156 w 1526"/>
                  <a:gd name="T67" fmla="*/ 92 h 412"/>
                  <a:gd name="T68" fmla="*/ 80 w 1526"/>
                  <a:gd name="T69" fmla="*/ 126 h 412"/>
                  <a:gd name="T70" fmla="*/ 28 w 1526"/>
                  <a:gd name="T71" fmla="*/ 160 h 412"/>
                  <a:gd name="T72" fmla="*/ 6 w 1526"/>
                  <a:gd name="T73" fmla="*/ 184 h 412"/>
                  <a:gd name="T74" fmla="*/ 0 w 1526"/>
                  <a:gd name="T75" fmla="*/ 200 h 412"/>
                  <a:gd name="T76" fmla="*/ 0 w 1526"/>
                  <a:gd name="T77" fmla="*/ 206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526" h="412">
                    <a:moveTo>
                      <a:pt x="0" y="206"/>
                    </a:moveTo>
                    <a:lnTo>
                      <a:pt x="0" y="206"/>
                    </a:lnTo>
                    <a:lnTo>
                      <a:pt x="0" y="214"/>
                    </a:lnTo>
                    <a:lnTo>
                      <a:pt x="2" y="220"/>
                    </a:lnTo>
                    <a:lnTo>
                      <a:pt x="6" y="228"/>
                    </a:lnTo>
                    <a:lnTo>
                      <a:pt x="12" y="236"/>
                    </a:lnTo>
                    <a:lnTo>
                      <a:pt x="28" y="252"/>
                    </a:lnTo>
                    <a:lnTo>
                      <a:pt x="52" y="270"/>
                    </a:lnTo>
                    <a:lnTo>
                      <a:pt x="80" y="286"/>
                    </a:lnTo>
                    <a:lnTo>
                      <a:pt x="116" y="304"/>
                    </a:lnTo>
                    <a:lnTo>
                      <a:pt x="156" y="320"/>
                    </a:lnTo>
                    <a:lnTo>
                      <a:pt x="204" y="336"/>
                    </a:lnTo>
                    <a:lnTo>
                      <a:pt x="256" y="352"/>
                    </a:lnTo>
                    <a:lnTo>
                      <a:pt x="312" y="366"/>
                    </a:lnTo>
                    <a:lnTo>
                      <a:pt x="376" y="380"/>
                    </a:lnTo>
                    <a:lnTo>
                      <a:pt x="444" y="390"/>
                    </a:lnTo>
                    <a:lnTo>
                      <a:pt x="516" y="400"/>
                    </a:lnTo>
                    <a:lnTo>
                      <a:pt x="594" y="406"/>
                    </a:lnTo>
                    <a:lnTo>
                      <a:pt x="676" y="412"/>
                    </a:lnTo>
                    <a:lnTo>
                      <a:pt x="762" y="412"/>
                    </a:lnTo>
                    <a:lnTo>
                      <a:pt x="762" y="412"/>
                    </a:lnTo>
                    <a:lnTo>
                      <a:pt x="850" y="412"/>
                    </a:lnTo>
                    <a:lnTo>
                      <a:pt x="932" y="406"/>
                    </a:lnTo>
                    <a:lnTo>
                      <a:pt x="1010" y="400"/>
                    </a:lnTo>
                    <a:lnTo>
                      <a:pt x="1082" y="390"/>
                    </a:lnTo>
                    <a:lnTo>
                      <a:pt x="1150" y="380"/>
                    </a:lnTo>
                    <a:lnTo>
                      <a:pt x="1212" y="366"/>
                    </a:lnTo>
                    <a:lnTo>
                      <a:pt x="1270" y="352"/>
                    </a:lnTo>
                    <a:lnTo>
                      <a:pt x="1322" y="336"/>
                    </a:lnTo>
                    <a:lnTo>
                      <a:pt x="1370" y="320"/>
                    </a:lnTo>
                    <a:lnTo>
                      <a:pt x="1410" y="304"/>
                    </a:lnTo>
                    <a:lnTo>
                      <a:pt x="1446" y="286"/>
                    </a:lnTo>
                    <a:lnTo>
                      <a:pt x="1474" y="270"/>
                    </a:lnTo>
                    <a:lnTo>
                      <a:pt x="1496" y="252"/>
                    </a:lnTo>
                    <a:lnTo>
                      <a:pt x="1514" y="236"/>
                    </a:lnTo>
                    <a:lnTo>
                      <a:pt x="1520" y="228"/>
                    </a:lnTo>
                    <a:lnTo>
                      <a:pt x="1524" y="220"/>
                    </a:lnTo>
                    <a:lnTo>
                      <a:pt x="1526" y="214"/>
                    </a:lnTo>
                    <a:lnTo>
                      <a:pt x="1526" y="206"/>
                    </a:lnTo>
                    <a:lnTo>
                      <a:pt x="1526" y="206"/>
                    </a:lnTo>
                    <a:lnTo>
                      <a:pt x="1526" y="200"/>
                    </a:lnTo>
                    <a:lnTo>
                      <a:pt x="1524" y="192"/>
                    </a:lnTo>
                    <a:lnTo>
                      <a:pt x="1520" y="184"/>
                    </a:lnTo>
                    <a:lnTo>
                      <a:pt x="1514" y="176"/>
                    </a:lnTo>
                    <a:lnTo>
                      <a:pt x="1496" y="160"/>
                    </a:lnTo>
                    <a:lnTo>
                      <a:pt x="1474" y="144"/>
                    </a:lnTo>
                    <a:lnTo>
                      <a:pt x="1446" y="126"/>
                    </a:lnTo>
                    <a:lnTo>
                      <a:pt x="1410" y="110"/>
                    </a:lnTo>
                    <a:lnTo>
                      <a:pt x="1370" y="92"/>
                    </a:lnTo>
                    <a:lnTo>
                      <a:pt x="1322" y="76"/>
                    </a:lnTo>
                    <a:lnTo>
                      <a:pt x="1270" y="60"/>
                    </a:lnTo>
                    <a:lnTo>
                      <a:pt x="1212" y="46"/>
                    </a:lnTo>
                    <a:lnTo>
                      <a:pt x="1150" y="34"/>
                    </a:lnTo>
                    <a:lnTo>
                      <a:pt x="1082" y="22"/>
                    </a:lnTo>
                    <a:lnTo>
                      <a:pt x="1010" y="14"/>
                    </a:lnTo>
                    <a:lnTo>
                      <a:pt x="932" y="6"/>
                    </a:lnTo>
                    <a:lnTo>
                      <a:pt x="850" y="2"/>
                    </a:lnTo>
                    <a:lnTo>
                      <a:pt x="762" y="0"/>
                    </a:lnTo>
                    <a:lnTo>
                      <a:pt x="762" y="0"/>
                    </a:lnTo>
                    <a:lnTo>
                      <a:pt x="676" y="2"/>
                    </a:lnTo>
                    <a:lnTo>
                      <a:pt x="594" y="6"/>
                    </a:lnTo>
                    <a:lnTo>
                      <a:pt x="516" y="14"/>
                    </a:lnTo>
                    <a:lnTo>
                      <a:pt x="444" y="22"/>
                    </a:lnTo>
                    <a:lnTo>
                      <a:pt x="376" y="34"/>
                    </a:lnTo>
                    <a:lnTo>
                      <a:pt x="312" y="46"/>
                    </a:lnTo>
                    <a:lnTo>
                      <a:pt x="256" y="60"/>
                    </a:lnTo>
                    <a:lnTo>
                      <a:pt x="204" y="76"/>
                    </a:lnTo>
                    <a:lnTo>
                      <a:pt x="156" y="92"/>
                    </a:lnTo>
                    <a:lnTo>
                      <a:pt x="116" y="110"/>
                    </a:lnTo>
                    <a:lnTo>
                      <a:pt x="80" y="126"/>
                    </a:lnTo>
                    <a:lnTo>
                      <a:pt x="52" y="144"/>
                    </a:lnTo>
                    <a:lnTo>
                      <a:pt x="28" y="160"/>
                    </a:lnTo>
                    <a:lnTo>
                      <a:pt x="12" y="176"/>
                    </a:lnTo>
                    <a:lnTo>
                      <a:pt x="6" y="184"/>
                    </a:lnTo>
                    <a:lnTo>
                      <a:pt x="2" y="192"/>
                    </a:lnTo>
                    <a:lnTo>
                      <a:pt x="0" y="200"/>
                    </a:lnTo>
                    <a:lnTo>
                      <a:pt x="0" y="206"/>
                    </a:lnTo>
                    <a:lnTo>
                      <a:pt x="0" y="2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3" tIns="46617" rIns="93233" bIns="46617" numCol="1" anchor="t" anchorCtr="0" compatLnSpc="1">
                <a:prstTxWarp prst="textNoShape">
                  <a:avLst/>
                </a:prstTxWarp>
              </a:bodyPr>
              <a:lstStyle/>
              <a:p>
                <a:pPr defTabSz="932357">
                  <a:defRPr/>
                </a:pPr>
                <a:endParaRPr lang="en-US" sz="1836" kern="0">
                  <a:latin typeface="Segoe UI"/>
                </a:endParaRPr>
              </a:p>
            </p:txBody>
          </p:sp>
        </p:grpSp>
        <p:sp>
          <p:nvSpPr>
            <p:cNvPr id="198" name="Rectangle 197"/>
            <p:cNvSpPr/>
            <p:nvPr/>
          </p:nvSpPr>
          <p:spPr>
            <a:xfrm>
              <a:off x="2775599" y="2698555"/>
              <a:ext cx="1295950" cy="265009"/>
            </a:xfrm>
            <a:prstGeom prst="rect">
              <a:avLst/>
            </a:prstGeom>
          </p:spPr>
          <p:txBody>
            <a:bodyPr wrap="square">
              <a:spAutoFit/>
            </a:bodyPr>
            <a:lstStyle/>
            <a:p>
              <a:pPr defTabSz="932357">
                <a:defRPr/>
              </a:pPr>
              <a:r>
                <a:rPr lang="en-US" sz="1122" kern="0">
                  <a:solidFill>
                    <a:schemeClr val="bg1"/>
                  </a:solidFill>
                  <a:latin typeface="Segoe UI"/>
                  <a:cs typeface="Segoe UI Semilight" panose="020B0402040204020203" pitchFamily="34" charset="0"/>
                </a:rPr>
                <a:t>Data Factory </a:t>
              </a:r>
              <a:endParaRPr lang="en-US" sz="1122" kern="0">
                <a:solidFill>
                  <a:schemeClr val="bg1"/>
                </a:solidFill>
                <a:latin typeface="Segoe UI"/>
              </a:endParaRPr>
            </a:p>
          </p:txBody>
        </p:sp>
        <p:sp>
          <p:nvSpPr>
            <p:cNvPr id="238" name="Freeform 237"/>
            <p:cNvSpPr/>
            <p:nvPr/>
          </p:nvSpPr>
          <p:spPr bwMode="auto">
            <a:xfrm>
              <a:off x="2382222" y="2550820"/>
              <a:ext cx="380255" cy="399596"/>
            </a:xfrm>
            <a:custGeom>
              <a:avLst/>
              <a:gdLst>
                <a:gd name="connsiteX0" fmla="*/ 1931382 w 2687091"/>
                <a:gd name="connsiteY0" fmla="*/ 1799512 h 2823758"/>
                <a:gd name="connsiteX1" fmla="*/ 1931382 w 2687091"/>
                <a:gd name="connsiteY1" fmla="*/ 2128383 h 2823758"/>
                <a:gd name="connsiteX2" fmla="*/ 2260253 w 2687091"/>
                <a:gd name="connsiteY2" fmla="*/ 2128383 h 2823758"/>
                <a:gd name="connsiteX3" fmla="*/ 2260253 w 2687091"/>
                <a:gd name="connsiteY3" fmla="*/ 1799512 h 2823758"/>
                <a:gd name="connsiteX4" fmla="*/ 1372033 w 2687091"/>
                <a:gd name="connsiteY4" fmla="*/ 1799512 h 2823758"/>
                <a:gd name="connsiteX5" fmla="*/ 1372033 w 2687091"/>
                <a:gd name="connsiteY5" fmla="*/ 2128383 h 2823758"/>
                <a:gd name="connsiteX6" fmla="*/ 1700904 w 2687091"/>
                <a:gd name="connsiteY6" fmla="*/ 2128383 h 2823758"/>
                <a:gd name="connsiteX7" fmla="*/ 1700904 w 2687091"/>
                <a:gd name="connsiteY7" fmla="*/ 1799512 h 2823758"/>
                <a:gd name="connsiteX8" fmla="*/ 812685 w 2687091"/>
                <a:gd name="connsiteY8" fmla="*/ 1799512 h 2823758"/>
                <a:gd name="connsiteX9" fmla="*/ 812685 w 2687091"/>
                <a:gd name="connsiteY9" fmla="*/ 2128383 h 2823758"/>
                <a:gd name="connsiteX10" fmla="*/ 1141555 w 2687091"/>
                <a:gd name="connsiteY10" fmla="*/ 2128383 h 2823758"/>
                <a:gd name="connsiteX11" fmla="*/ 1141555 w 2687091"/>
                <a:gd name="connsiteY11" fmla="*/ 1799512 h 2823758"/>
                <a:gd name="connsiteX12" fmla="*/ 486277 w 2687091"/>
                <a:gd name="connsiteY12" fmla="*/ 93827 h 2823758"/>
                <a:gd name="connsiteX13" fmla="*/ 103872 w 2687091"/>
                <a:gd name="connsiteY13" fmla="*/ 162103 h 2823758"/>
                <a:gd name="connsiteX14" fmla="*/ 486277 w 2687091"/>
                <a:gd name="connsiteY14" fmla="*/ 230379 h 2823758"/>
                <a:gd name="connsiteX15" fmla="*/ 868682 w 2687091"/>
                <a:gd name="connsiteY15" fmla="*/ 162103 h 2823758"/>
                <a:gd name="connsiteX16" fmla="*/ 486277 w 2687091"/>
                <a:gd name="connsiteY16" fmla="*/ 93827 h 2823758"/>
                <a:gd name="connsiteX17" fmla="*/ 486276 w 2687091"/>
                <a:gd name="connsiteY17" fmla="*/ 0 h 2823758"/>
                <a:gd name="connsiteX18" fmla="*/ 486277 w 2687091"/>
                <a:gd name="connsiteY18" fmla="*/ 0 h 2823758"/>
                <a:gd name="connsiteX19" fmla="*/ 972553 w 2687091"/>
                <a:gd name="connsiteY19" fmla="*/ 100893 h 2823758"/>
                <a:gd name="connsiteX20" fmla="*/ 972552 w 2687091"/>
                <a:gd name="connsiteY20" fmla="*/ 706248 h 2823758"/>
                <a:gd name="connsiteX21" fmla="*/ 972552 w 2687091"/>
                <a:gd name="connsiteY21" fmla="*/ 1342945 h 2823758"/>
                <a:gd name="connsiteX22" fmla="*/ 1792243 w 2687091"/>
                <a:gd name="connsiteY22" fmla="*/ 722637 h 2823758"/>
                <a:gd name="connsiteX23" fmla="*/ 1792243 w 2687091"/>
                <a:gd name="connsiteY23" fmla="*/ 1365018 h 2823758"/>
                <a:gd name="connsiteX24" fmla="*/ 2687091 w 2687091"/>
                <a:gd name="connsiteY24" fmla="*/ 723934 h 2823758"/>
                <a:gd name="connsiteX25" fmla="*/ 2687091 w 2687091"/>
                <a:gd name="connsiteY25" fmla="*/ 1573518 h 2823758"/>
                <a:gd name="connsiteX26" fmla="*/ 2687091 w 2687091"/>
                <a:gd name="connsiteY26" fmla="*/ 1833418 h 2823758"/>
                <a:gd name="connsiteX27" fmla="*/ 2687091 w 2687091"/>
                <a:gd name="connsiteY27" fmla="*/ 2090363 h 2823758"/>
                <a:gd name="connsiteX28" fmla="*/ 2687091 w 2687091"/>
                <a:gd name="connsiteY28" fmla="*/ 2468997 h 2823758"/>
                <a:gd name="connsiteX29" fmla="*/ 2687091 w 2687091"/>
                <a:gd name="connsiteY29" fmla="*/ 2823758 h 2823758"/>
                <a:gd name="connsiteX30" fmla="*/ 186290 w 2687091"/>
                <a:gd name="connsiteY30" fmla="*/ 2823758 h 2823758"/>
                <a:gd name="connsiteX31" fmla="*/ 186290 w 2687091"/>
                <a:gd name="connsiteY31" fmla="*/ 2823753 h 2823758"/>
                <a:gd name="connsiteX32" fmla="*/ 1 w 2687091"/>
                <a:gd name="connsiteY32" fmla="*/ 2823753 h 2823758"/>
                <a:gd name="connsiteX33" fmla="*/ 1 w 2687091"/>
                <a:gd name="connsiteY33" fmla="*/ 706250 h 2823758"/>
                <a:gd name="connsiteX34" fmla="*/ 0 w 2687091"/>
                <a:gd name="connsiteY34" fmla="*/ 706248 h 2823758"/>
                <a:gd name="connsiteX35" fmla="*/ 1 w 2687091"/>
                <a:gd name="connsiteY35" fmla="*/ 100895 h 2823758"/>
                <a:gd name="connsiteX36" fmla="*/ 0 w 2687091"/>
                <a:gd name="connsiteY36" fmla="*/ 100893 h 2823758"/>
                <a:gd name="connsiteX37" fmla="*/ 486276 w 2687091"/>
                <a:gd name="connsiteY37" fmla="*/ 0 h 282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687091" h="2823758">
                  <a:moveTo>
                    <a:pt x="1931382" y="1799512"/>
                  </a:moveTo>
                  <a:lnTo>
                    <a:pt x="1931382" y="2128383"/>
                  </a:lnTo>
                  <a:lnTo>
                    <a:pt x="2260253" y="2128383"/>
                  </a:lnTo>
                  <a:lnTo>
                    <a:pt x="2260253" y="1799512"/>
                  </a:lnTo>
                  <a:close/>
                  <a:moveTo>
                    <a:pt x="1372033" y="1799512"/>
                  </a:moveTo>
                  <a:lnTo>
                    <a:pt x="1372033" y="2128383"/>
                  </a:lnTo>
                  <a:lnTo>
                    <a:pt x="1700904" y="2128383"/>
                  </a:lnTo>
                  <a:lnTo>
                    <a:pt x="1700904" y="1799512"/>
                  </a:lnTo>
                  <a:close/>
                  <a:moveTo>
                    <a:pt x="812685" y="1799512"/>
                  </a:moveTo>
                  <a:lnTo>
                    <a:pt x="812685" y="2128383"/>
                  </a:lnTo>
                  <a:lnTo>
                    <a:pt x="1141555" y="2128383"/>
                  </a:lnTo>
                  <a:lnTo>
                    <a:pt x="1141555" y="1799512"/>
                  </a:lnTo>
                  <a:close/>
                  <a:moveTo>
                    <a:pt x="486277" y="93827"/>
                  </a:moveTo>
                  <a:cubicBezTo>
                    <a:pt x="275081" y="93827"/>
                    <a:pt x="103872" y="124395"/>
                    <a:pt x="103872" y="162103"/>
                  </a:cubicBezTo>
                  <a:cubicBezTo>
                    <a:pt x="103872" y="199811"/>
                    <a:pt x="275081" y="230379"/>
                    <a:pt x="486277" y="230379"/>
                  </a:cubicBezTo>
                  <a:cubicBezTo>
                    <a:pt x="697473" y="230379"/>
                    <a:pt x="868682" y="199811"/>
                    <a:pt x="868682" y="162103"/>
                  </a:cubicBezTo>
                  <a:cubicBezTo>
                    <a:pt x="868682" y="124395"/>
                    <a:pt x="697473" y="93827"/>
                    <a:pt x="486277" y="93827"/>
                  </a:cubicBezTo>
                  <a:close/>
                  <a:moveTo>
                    <a:pt x="486276" y="0"/>
                  </a:moveTo>
                  <a:lnTo>
                    <a:pt x="486277" y="0"/>
                  </a:lnTo>
                  <a:cubicBezTo>
                    <a:pt x="754840" y="0"/>
                    <a:pt x="972553" y="45171"/>
                    <a:pt x="972553" y="100893"/>
                  </a:cubicBezTo>
                  <a:cubicBezTo>
                    <a:pt x="972553" y="302678"/>
                    <a:pt x="972552" y="504463"/>
                    <a:pt x="972552" y="706248"/>
                  </a:cubicBezTo>
                  <a:lnTo>
                    <a:pt x="972552" y="1342945"/>
                  </a:lnTo>
                  <a:lnTo>
                    <a:pt x="1792243" y="722637"/>
                  </a:lnTo>
                  <a:lnTo>
                    <a:pt x="1792243" y="1365018"/>
                  </a:lnTo>
                  <a:lnTo>
                    <a:pt x="2687091" y="723934"/>
                  </a:lnTo>
                  <a:lnTo>
                    <a:pt x="2687091" y="1573518"/>
                  </a:lnTo>
                  <a:lnTo>
                    <a:pt x="2687091" y="1833418"/>
                  </a:lnTo>
                  <a:lnTo>
                    <a:pt x="2687091" y="2090363"/>
                  </a:lnTo>
                  <a:lnTo>
                    <a:pt x="2687091" y="2468997"/>
                  </a:lnTo>
                  <a:lnTo>
                    <a:pt x="2687091" y="2823758"/>
                  </a:lnTo>
                  <a:lnTo>
                    <a:pt x="186290" y="2823758"/>
                  </a:lnTo>
                  <a:lnTo>
                    <a:pt x="186290" y="2823753"/>
                  </a:lnTo>
                  <a:lnTo>
                    <a:pt x="1" y="2823753"/>
                  </a:lnTo>
                  <a:lnTo>
                    <a:pt x="1" y="706250"/>
                  </a:lnTo>
                  <a:lnTo>
                    <a:pt x="0" y="706248"/>
                  </a:lnTo>
                  <a:lnTo>
                    <a:pt x="1" y="100895"/>
                  </a:lnTo>
                  <a:lnTo>
                    <a:pt x="0" y="100893"/>
                  </a:lnTo>
                  <a:cubicBezTo>
                    <a:pt x="0" y="45171"/>
                    <a:pt x="217713" y="0"/>
                    <a:pt x="48627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3233" tIns="46617" rIns="93233" bIns="46617" numCol="1" spcCol="0" rtlCol="0" fromWordArt="0" anchor="ctr" anchorCtr="0" forceAA="0" compatLnSpc="1">
              <a:prstTxWarp prst="textNoShape">
                <a:avLst/>
              </a:prstTxWarp>
              <a:noAutofit/>
            </a:bodyPr>
            <a:lstStyle/>
            <a:p>
              <a:pPr algn="ctr" defTabSz="950784" fontAlgn="base">
                <a:spcBef>
                  <a:spcPct val="0"/>
                </a:spcBef>
                <a:spcAft>
                  <a:spcPct val="0"/>
                </a:spcAft>
                <a:defRPr/>
              </a:pPr>
              <a:endParaRPr lang="en-US" sz="2448" kern="0">
                <a:latin typeface="Segoe UI"/>
                <a:ea typeface="Segoe UI" pitchFamily="34" charset="0"/>
                <a:cs typeface="Segoe UI" pitchFamily="34" charset="0"/>
              </a:endParaRPr>
            </a:p>
          </p:txBody>
        </p:sp>
        <p:sp>
          <p:nvSpPr>
            <p:cNvPr id="239" name="Freeform 238"/>
            <p:cNvSpPr/>
            <p:nvPr/>
          </p:nvSpPr>
          <p:spPr bwMode="auto">
            <a:xfrm>
              <a:off x="2402944" y="4057478"/>
              <a:ext cx="359197" cy="375888"/>
            </a:xfrm>
            <a:custGeom>
              <a:avLst/>
              <a:gdLst>
                <a:gd name="connsiteX0" fmla="*/ 84139 w 3657601"/>
                <a:gd name="connsiteY0" fmla="*/ 2916238 h 3827556"/>
                <a:gd name="connsiteX1" fmla="*/ 420687 w 3657601"/>
                <a:gd name="connsiteY1" fmla="*/ 2916238 h 3827556"/>
                <a:gd name="connsiteX2" fmla="*/ 504826 w 3657601"/>
                <a:gd name="connsiteY2" fmla="*/ 3000377 h 3827556"/>
                <a:gd name="connsiteX3" fmla="*/ 504826 w 3657601"/>
                <a:gd name="connsiteY3" fmla="*/ 3306764 h 3827556"/>
                <a:gd name="connsiteX4" fmla="*/ 3152775 w 3657601"/>
                <a:gd name="connsiteY4" fmla="*/ 3306764 h 3827556"/>
                <a:gd name="connsiteX5" fmla="*/ 3152775 w 3657601"/>
                <a:gd name="connsiteY5" fmla="*/ 3000377 h 3827556"/>
                <a:gd name="connsiteX6" fmla="*/ 3236914 w 3657601"/>
                <a:gd name="connsiteY6" fmla="*/ 2916238 h 3827556"/>
                <a:gd name="connsiteX7" fmla="*/ 3573462 w 3657601"/>
                <a:gd name="connsiteY7" fmla="*/ 2916238 h 3827556"/>
                <a:gd name="connsiteX8" fmla="*/ 3657601 w 3657601"/>
                <a:gd name="connsiteY8" fmla="*/ 3000377 h 3827556"/>
                <a:gd name="connsiteX9" fmla="*/ 3657601 w 3657601"/>
                <a:gd name="connsiteY9" fmla="*/ 3827556 h 3827556"/>
                <a:gd name="connsiteX10" fmla="*/ 3657600 w 3657601"/>
                <a:gd name="connsiteY10" fmla="*/ 3827556 h 3827556"/>
                <a:gd name="connsiteX11" fmla="*/ 3152775 w 3657601"/>
                <a:gd name="connsiteY11" fmla="*/ 3827556 h 3827556"/>
                <a:gd name="connsiteX12" fmla="*/ 504826 w 3657601"/>
                <a:gd name="connsiteY12" fmla="*/ 3827556 h 3827556"/>
                <a:gd name="connsiteX13" fmla="*/ 0 w 3657601"/>
                <a:gd name="connsiteY13" fmla="*/ 3827556 h 3827556"/>
                <a:gd name="connsiteX14" fmla="*/ 0 w 3657601"/>
                <a:gd name="connsiteY14" fmla="*/ 3306764 h 3827556"/>
                <a:gd name="connsiteX15" fmla="*/ 0 w 3657601"/>
                <a:gd name="connsiteY15" fmla="*/ 3000377 h 3827556"/>
                <a:gd name="connsiteX16" fmla="*/ 84139 w 3657601"/>
                <a:gd name="connsiteY16" fmla="*/ 2916238 h 3827556"/>
                <a:gd name="connsiteX17" fmla="*/ 805598 w 3657601"/>
                <a:gd name="connsiteY17" fmla="*/ 2427382 h 3827556"/>
                <a:gd name="connsiteX18" fmla="*/ 1347052 w 3657601"/>
                <a:gd name="connsiteY18" fmla="*/ 2427382 h 3827556"/>
                <a:gd name="connsiteX19" fmla="*/ 1390650 w 3657601"/>
                <a:gd name="connsiteY19" fmla="*/ 2470980 h 3827556"/>
                <a:gd name="connsiteX20" fmla="*/ 1390650 w 3657601"/>
                <a:gd name="connsiteY20" fmla="*/ 2869558 h 3827556"/>
                <a:gd name="connsiteX21" fmla="*/ 1347052 w 3657601"/>
                <a:gd name="connsiteY21" fmla="*/ 2913156 h 3827556"/>
                <a:gd name="connsiteX22" fmla="*/ 805598 w 3657601"/>
                <a:gd name="connsiteY22" fmla="*/ 2913156 h 3827556"/>
                <a:gd name="connsiteX23" fmla="*/ 762000 w 3657601"/>
                <a:gd name="connsiteY23" fmla="*/ 2869558 h 3827556"/>
                <a:gd name="connsiteX24" fmla="*/ 762000 w 3657601"/>
                <a:gd name="connsiteY24" fmla="*/ 2470980 h 3827556"/>
                <a:gd name="connsiteX25" fmla="*/ 805598 w 3657601"/>
                <a:gd name="connsiteY25" fmla="*/ 2427382 h 3827556"/>
                <a:gd name="connsiteX26" fmla="*/ 1681898 w 3657601"/>
                <a:gd name="connsiteY26" fmla="*/ 2047199 h 3827556"/>
                <a:gd name="connsiteX27" fmla="*/ 2223352 w 3657601"/>
                <a:gd name="connsiteY27" fmla="*/ 2047199 h 3827556"/>
                <a:gd name="connsiteX28" fmla="*/ 2266950 w 3657601"/>
                <a:gd name="connsiteY28" fmla="*/ 2090797 h 3827556"/>
                <a:gd name="connsiteX29" fmla="*/ 2266950 w 3657601"/>
                <a:gd name="connsiteY29" fmla="*/ 2489375 h 3827556"/>
                <a:gd name="connsiteX30" fmla="*/ 2223352 w 3657601"/>
                <a:gd name="connsiteY30" fmla="*/ 2532973 h 3827556"/>
                <a:gd name="connsiteX31" fmla="*/ 1681898 w 3657601"/>
                <a:gd name="connsiteY31" fmla="*/ 2532973 h 3827556"/>
                <a:gd name="connsiteX32" fmla="*/ 1638300 w 3657601"/>
                <a:gd name="connsiteY32" fmla="*/ 2489375 h 3827556"/>
                <a:gd name="connsiteX33" fmla="*/ 1638300 w 3657601"/>
                <a:gd name="connsiteY33" fmla="*/ 2090797 h 3827556"/>
                <a:gd name="connsiteX34" fmla="*/ 1681898 w 3657601"/>
                <a:gd name="connsiteY34" fmla="*/ 2047199 h 3827556"/>
                <a:gd name="connsiteX35" fmla="*/ 805598 w 3657601"/>
                <a:gd name="connsiteY35" fmla="*/ 1669351 h 3827556"/>
                <a:gd name="connsiteX36" fmla="*/ 1347052 w 3657601"/>
                <a:gd name="connsiteY36" fmla="*/ 1669351 h 3827556"/>
                <a:gd name="connsiteX37" fmla="*/ 1390650 w 3657601"/>
                <a:gd name="connsiteY37" fmla="*/ 1712949 h 3827556"/>
                <a:gd name="connsiteX38" fmla="*/ 1390650 w 3657601"/>
                <a:gd name="connsiteY38" fmla="*/ 2111527 h 3827556"/>
                <a:gd name="connsiteX39" fmla="*/ 1347052 w 3657601"/>
                <a:gd name="connsiteY39" fmla="*/ 2155125 h 3827556"/>
                <a:gd name="connsiteX40" fmla="*/ 805598 w 3657601"/>
                <a:gd name="connsiteY40" fmla="*/ 2155125 h 3827556"/>
                <a:gd name="connsiteX41" fmla="*/ 762000 w 3657601"/>
                <a:gd name="connsiteY41" fmla="*/ 2111527 h 3827556"/>
                <a:gd name="connsiteX42" fmla="*/ 762000 w 3657601"/>
                <a:gd name="connsiteY42" fmla="*/ 1712949 h 3827556"/>
                <a:gd name="connsiteX43" fmla="*/ 805598 w 3657601"/>
                <a:gd name="connsiteY43" fmla="*/ 1669351 h 3827556"/>
                <a:gd name="connsiteX44" fmla="*/ 2558198 w 3657601"/>
                <a:gd name="connsiteY44" fmla="*/ 1645318 h 3827556"/>
                <a:gd name="connsiteX45" fmla="*/ 3099652 w 3657601"/>
                <a:gd name="connsiteY45" fmla="*/ 1645318 h 3827556"/>
                <a:gd name="connsiteX46" fmla="*/ 3143250 w 3657601"/>
                <a:gd name="connsiteY46" fmla="*/ 1688916 h 3827556"/>
                <a:gd name="connsiteX47" fmla="*/ 3143250 w 3657601"/>
                <a:gd name="connsiteY47" fmla="*/ 2087494 h 3827556"/>
                <a:gd name="connsiteX48" fmla="*/ 3099652 w 3657601"/>
                <a:gd name="connsiteY48" fmla="*/ 2131092 h 3827556"/>
                <a:gd name="connsiteX49" fmla="*/ 2558198 w 3657601"/>
                <a:gd name="connsiteY49" fmla="*/ 2131092 h 3827556"/>
                <a:gd name="connsiteX50" fmla="*/ 2514600 w 3657601"/>
                <a:gd name="connsiteY50" fmla="*/ 2087494 h 3827556"/>
                <a:gd name="connsiteX51" fmla="*/ 2514600 w 3657601"/>
                <a:gd name="connsiteY51" fmla="*/ 1688916 h 3827556"/>
                <a:gd name="connsiteX52" fmla="*/ 2558198 w 3657601"/>
                <a:gd name="connsiteY52" fmla="*/ 1645318 h 3827556"/>
                <a:gd name="connsiteX53" fmla="*/ 1681898 w 3657601"/>
                <a:gd name="connsiteY53" fmla="*/ 1288793 h 3827556"/>
                <a:gd name="connsiteX54" fmla="*/ 2223352 w 3657601"/>
                <a:gd name="connsiteY54" fmla="*/ 1288793 h 3827556"/>
                <a:gd name="connsiteX55" fmla="*/ 2266950 w 3657601"/>
                <a:gd name="connsiteY55" fmla="*/ 1332391 h 3827556"/>
                <a:gd name="connsiteX56" fmla="*/ 2266950 w 3657601"/>
                <a:gd name="connsiteY56" fmla="*/ 1730969 h 3827556"/>
                <a:gd name="connsiteX57" fmla="*/ 2223352 w 3657601"/>
                <a:gd name="connsiteY57" fmla="*/ 1774567 h 3827556"/>
                <a:gd name="connsiteX58" fmla="*/ 1681898 w 3657601"/>
                <a:gd name="connsiteY58" fmla="*/ 1774567 h 3827556"/>
                <a:gd name="connsiteX59" fmla="*/ 1638300 w 3657601"/>
                <a:gd name="connsiteY59" fmla="*/ 1730969 h 3827556"/>
                <a:gd name="connsiteX60" fmla="*/ 1638300 w 3657601"/>
                <a:gd name="connsiteY60" fmla="*/ 1332391 h 3827556"/>
                <a:gd name="connsiteX61" fmla="*/ 1681898 w 3657601"/>
                <a:gd name="connsiteY61" fmla="*/ 1288793 h 3827556"/>
                <a:gd name="connsiteX62" fmla="*/ 805598 w 3657601"/>
                <a:gd name="connsiteY62" fmla="*/ 911320 h 3827556"/>
                <a:gd name="connsiteX63" fmla="*/ 1347052 w 3657601"/>
                <a:gd name="connsiteY63" fmla="*/ 911320 h 3827556"/>
                <a:gd name="connsiteX64" fmla="*/ 1390650 w 3657601"/>
                <a:gd name="connsiteY64" fmla="*/ 954918 h 3827556"/>
                <a:gd name="connsiteX65" fmla="*/ 1390650 w 3657601"/>
                <a:gd name="connsiteY65" fmla="*/ 1353496 h 3827556"/>
                <a:gd name="connsiteX66" fmla="*/ 1347052 w 3657601"/>
                <a:gd name="connsiteY66" fmla="*/ 1397094 h 3827556"/>
                <a:gd name="connsiteX67" fmla="*/ 805598 w 3657601"/>
                <a:gd name="connsiteY67" fmla="*/ 1397094 h 3827556"/>
                <a:gd name="connsiteX68" fmla="*/ 762000 w 3657601"/>
                <a:gd name="connsiteY68" fmla="*/ 1353496 h 3827556"/>
                <a:gd name="connsiteX69" fmla="*/ 762000 w 3657601"/>
                <a:gd name="connsiteY69" fmla="*/ 954918 h 3827556"/>
                <a:gd name="connsiteX70" fmla="*/ 805598 w 3657601"/>
                <a:gd name="connsiteY70" fmla="*/ 911320 h 3827556"/>
                <a:gd name="connsiteX71" fmla="*/ 0 w 3657601"/>
                <a:gd name="connsiteY71" fmla="*/ 0 h 3827556"/>
                <a:gd name="connsiteX72" fmla="*/ 1 w 3657601"/>
                <a:gd name="connsiteY72" fmla="*/ 0 h 3827556"/>
                <a:gd name="connsiteX73" fmla="*/ 504826 w 3657601"/>
                <a:gd name="connsiteY73" fmla="*/ 0 h 3827556"/>
                <a:gd name="connsiteX74" fmla="*/ 3152775 w 3657601"/>
                <a:gd name="connsiteY74" fmla="*/ 0 h 3827556"/>
                <a:gd name="connsiteX75" fmla="*/ 3657601 w 3657601"/>
                <a:gd name="connsiteY75" fmla="*/ 0 h 3827556"/>
                <a:gd name="connsiteX76" fmla="*/ 3657601 w 3657601"/>
                <a:gd name="connsiteY76" fmla="*/ 520792 h 3827556"/>
                <a:gd name="connsiteX77" fmla="*/ 3657601 w 3657601"/>
                <a:gd name="connsiteY77" fmla="*/ 827179 h 3827556"/>
                <a:gd name="connsiteX78" fmla="*/ 3573462 w 3657601"/>
                <a:gd name="connsiteY78" fmla="*/ 911318 h 3827556"/>
                <a:gd name="connsiteX79" fmla="*/ 3236914 w 3657601"/>
                <a:gd name="connsiteY79" fmla="*/ 911318 h 3827556"/>
                <a:gd name="connsiteX80" fmla="*/ 3152775 w 3657601"/>
                <a:gd name="connsiteY80" fmla="*/ 827179 h 3827556"/>
                <a:gd name="connsiteX81" fmla="*/ 3152775 w 3657601"/>
                <a:gd name="connsiteY81" fmla="*/ 520792 h 3827556"/>
                <a:gd name="connsiteX82" fmla="*/ 504826 w 3657601"/>
                <a:gd name="connsiteY82" fmla="*/ 520792 h 3827556"/>
                <a:gd name="connsiteX83" fmla="*/ 504826 w 3657601"/>
                <a:gd name="connsiteY83" fmla="*/ 827179 h 3827556"/>
                <a:gd name="connsiteX84" fmla="*/ 420687 w 3657601"/>
                <a:gd name="connsiteY84" fmla="*/ 911318 h 3827556"/>
                <a:gd name="connsiteX85" fmla="*/ 84139 w 3657601"/>
                <a:gd name="connsiteY85" fmla="*/ 911318 h 3827556"/>
                <a:gd name="connsiteX86" fmla="*/ 0 w 3657601"/>
                <a:gd name="connsiteY86" fmla="*/ 827179 h 3827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3657601" h="3827556">
                  <a:moveTo>
                    <a:pt x="84139" y="2916238"/>
                  </a:moveTo>
                  <a:lnTo>
                    <a:pt x="420687" y="2916238"/>
                  </a:lnTo>
                  <a:cubicBezTo>
                    <a:pt x="467156" y="2916238"/>
                    <a:pt x="504826" y="2953908"/>
                    <a:pt x="504826" y="3000377"/>
                  </a:cubicBezTo>
                  <a:lnTo>
                    <a:pt x="504826" y="3306764"/>
                  </a:lnTo>
                  <a:lnTo>
                    <a:pt x="3152775" y="3306764"/>
                  </a:lnTo>
                  <a:lnTo>
                    <a:pt x="3152775" y="3000377"/>
                  </a:lnTo>
                  <a:cubicBezTo>
                    <a:pt x="3152775" y="2953908"/>
                    <a:pt x="3190445" y="2916238"/>
                    <a:pt x="3236914" y="2916238"/>
                  </a:cubicBezTo>
                  <a:lnTo>
                    <a:pt x="3573462" y="2916238"/>
                  </a:lnTo>
                  <a:cubicBezTo>
                    <a:pt x="3619931" y="2916238"/>
                    <a:pt x="3657601" y="2953908"/>
                    <a:pt x="3657601" y="3000377"/>
                  </a:cubicBezTo>
                  <a:lnTo>
                    <a:pt x="3657601" y="3827556"/>
                  </a:lnTo>
                  <a:lnTo>
                    <a:pt x="3657600" y="3827556"/>
                  </a:lnTo>
                  <a:lnTo>
                    <a:pt x="3152775" y="3827556"/>
                  </a:lnTo>
                  <a:lnTo>
                    <a:pt x="504826" y="3827556"/>
                  </a:lnTo>
                  <a:lnTo>
                    <a:pt x="0" y="3827556"/>
                  </a:lnTo>
                  <a:lnTo>
                    <a:pt x="0" y="3306764"/>
                  </a:lnTo>
                  <a:lnTo>
                    <a:pt x="0" y="3000377"/>
                  </a:lnTo>
                  <a:cubicBezTo>
                    <a:pt x="0" y="2953908"/>
                    <a:pt x="37670" y="2916238"/>
                    <a:pt x="84139" y="2916238"/>
                  </a:cubicBezTo>
                  <a:close/>
                  <a:moveTo>
                    <a:pt x="805598" y="2427382"/>
                  </a:moveTo>
                  <a:lnTo>
                    <a:pt x="1347052" y="2427382"/>
                  </a:lnTo>
                  <a:cubicBezTo>
                    <a:pt x="1371131" y="2427382"/>
                    <a:pt x="1390650" y="2446901"/>
                    <a:pt x="1390650" y="2470980"/>
                  </a:cubicBezTo>
                  <a:lnTo>
                    <a:pt x="1390650" y="2869558"/>
                  </a:lnTo>
                  <a:cubicBezTo>
                    <a:pt x="1390650" y="2893637"/>
                    <a:pt x="1371131" y="2913156"/>
                    <a:pt x="1347052" y="2913156"/>
                  </a:cubicBezTo>
                  <a:lnTo>
                    <a:pt x="805598" y="2913156"/>
                  </a:lnTo>
                  <a:cubicBezTo>
                    <a:pt x="781519" y="2913156"/>
                    <a:pt x="762000" y="2893637"/>
                    <a:pt x="762000" y="2869558"/>
                  </a:cubicBezTo>
                  <a:lnTo>
                    <a:pt x="762000" y="2470980"/>
                  </a:lnTo>
                  <a:cubicBezTo>
                    <a:pt x="762000" y="2446901"/>
                    <a:pt x="781519" y="2427382"/>
                    <a:pt x="805598" y="2427382"/>
                  </a:cubicBezTo>
                  <a:close/>
                  <a:moveTo>
                    <a:pt x="1681898" y="2047199"/>
                  </a:moveTo>
                  <a:lnTo>
                    <a:pt x="2223352" y="2047199"/>
                  </a:lnTo>
                  <a:cubicBezTo>
                    <a:pt x="2247431" y="2047199"/>
                    <a:pt x="2266950" y="2066718"/>
                    <a:pt x="2266950" y="2090797"/>
                  </a:cubicBezTo>
                  <a:lnTo>
                    <a:pt x="2266950" y="2489375"/>
                  </a:lnTo>
                  <a:cubicBezTo>
                    <a:pt x="2266950" y="2513454"/>
                    <a:pt x="2247431" y="2532973"/>
                    <a:pt x="2223352" y="2532973"/>
                  </a:cubicBezTo>
                  <a:lnTo>
                    <a:pt x="1681898" y="2532973"/>
                  </a:lnTo>
                  <a:cubicBezTo>
                    <a:pt x="1657819" y="2532973"/>
                    <a:pt x="1638300" y="2513454"/>
                    <a:pt x="1638300" y="2489375"/>
                  </a:cubicBezTo>
                  <a:lnTo>
                    <a:pt x="1638300" y="2090797"/>
                  </a:lnTo>
                  <a:cubicBezTo>
                    <a:pt x="1638300" y="2066718"/>
                    <a:pt x="1657819" y="2047199"/>
                    <a:pt x="1681898" y="2047199"/>
                  </a:cubicBezTo>
                  <a:close/>
                  <a:moveTo>
                    <a:pt x="805598" y="1669351"/>
                  </a:moveTo>
                  <a:lnTo>
                    <a:pt x="1347052" y="1669351"/>
                  </a:lnTo>
                  <a:cubicBezTo>
                    <a:pt x="1371131" y="1669351"/>
                    <a:pt x="1390650" y="1688870"/>
                    <a:pt x="1390650" y="1712949"/>
                  </a:cubicBezTo>
                  <a:lnTo>
                    <a:pt x="1390650" y="2111527"/>
                  </a:lnTo>
                  <a:cubicBezTo>
                    <a:pt x="1390650" y="2135606"/>
                    <a:pt x="1371131" y="2155125"/>
                    <a:pt x="1347052" y="2155125"/>
                  </a:cubicBezTo>
                  <a:lnTo>
                    <a:pt x="805598" y="2155125"/>
                  </a:lnTo>
                  <a:cubicBezTo>
                    <a:pt x="781519" y="2155125"/>
                    <a:pt x="762000" y="2135606"/>
                    <a:pt x="762000" y="2111527"/>
                  </a:cubicBezTo>
                  <a:lnTo>
                    <a:pt x="762000" y="1712949"/>
                  </a:lnTo>
                  <a:cubicBezTo>
                    <a:pt x="762000" y="1688870"/>
                    <a:pt x="781519" y="1669351"/>
                    <a:pt x="805598" y="1669351"/>
                  </a:cubicBezTo>
                  <a:close/>
                  <a:moveTo>
                    <a:pt x="2558198" y="1645318"/>
                  </a:moveTo>
                  <a:lnTo>
                    <a:pt x="3099652" y="1645318"/>
                  </a:lnTo>
                  <a:cubicBezTo>
                    <a:pt x="3123731" y="1645318"/>
                    <a:pt x="3143250" y="1664837"/>
                    <a:pt x="3143250" y="1688916"/>
                  </a:cubicBezTo>
                  <a:lnTo>
                    <a:pt x="3143250" y="2087494"/>
                  </a:lnTo>
                  <a:cubicBezTo>
                    <a:pt x="3143250" y="2111573"/>
                    <a:pt x="3123731" y="2131092"/>
                    <a:pt x="3099652" y="2131092"/>
                  </a:cubicBezTo>
                  <a:lnTo>
                    <a:pt x="2558198" y="2131092"/>
                  </a:lnTo>
                  <a:cubicBezTo>
                    <a:pt x="2534119" y="2131092"/>
                    <a:pt x="2514600" y="2111573"/>
                    <a:pt x="2514600" y="2087494"/>
                  </a:cubicBezTo>
                  <a:lnTo>
                    <a:pt x="2514600" y="1688916"/>
                  </a:lnTo>
                  <a:cubicBezTo>
                    <a:pt x="2514600" y="1664837"/>
                    <a:pt x="2534119" y="1645318"/>
                    <a:pt x="2558198" y="1645318"/>
                  </a:cubicBezTo>
                  <a:close/>
                  <a:moveTo>
                    <a:pt x="1681898" y="1288793"/>
                  </a:moveTo>
                  <a:lnTo>
                    <a:pt x="2223352" y="1288793"/>
                  </a:lnTo>
                  <a:cubicBezTo>
                    <a:pt x="2247431" y="1288793"/>
                    <a:pt x="2266950" y="1308312"/>
                    <a:pt x="2266950" y="1332391"/>
                  </a:cubicBezTo>
                  <a:lnTo>
                    <a:pt x="2266950" y="1730969"/>
                  </a:lnTo>
                  <a:cubicBezTo>
                    <a:pt x="2266950" y="1755048"/>
                    <a:pt x="2247431" y="1774567"/>
                    <a:pt x="2223352" y="1774567"/>
                  </a:cubicBezTo>
                  <a:lnTo>
                    <a:pt x="1681898" y="1774567"/>
                  </a:lnTo>
                  <a:cubicBezTo>
                    <a:pt x="1657819" y="1774567"/>
                    <a:pt x="1638300" y="1755048"/>
                    <a:pt x="1638300" y="1730969"/>
                  </a:cubicBezTo>
                  <a:lnTo>
                    <a:pt x="1638300" y="1332391"/>
                  </a:lnTo>
                  <a:cubicBezTo>
                    <a:pt x="1638300" y="1308312"/>
                    <a:pt x="1657819" y="1288793"/>
                    <a:pt x="1681898" y="1288793"/>
                  </a:cubicBezTo>
                  <a:close/>
                  <a:moveTo>
                    <a:pt x="805598" y="911320"/>
                  </a:moveTo>
                  <a:lnTo>
                    <a:pt x="1347052" y="911320"/>
                  </a:lnTo>
                  <a:cubicBezTo>
                    <a:pt x="1371131" y="911320"/>
                    <a:pt x="1390650" y="930839"/>
                    <a:pt x="1390650" y="954918"/>
                  </a:cubicBezTo>
                  <a:lnTo>
                    <a:pt x="1390650" y="1353496"/>
                  </a:lnTo>
                  <a:cubicBezTo>
                    <a:pt x="1390650" y="1377575"/>
                    <a:pt x="1371131" y="1397094"/>
                    <a:pt x="1347052" y="1397094"/>
                  </a:cubicBezTo>
                  <a:lnTo>
                    <a:pt x="805598" y="1397094"/>
                  </a:lnTo>
                  <a:cubicBezTo>
                    <a:pt x="781519" y="1397094"/>
                    <a:pt x="762000" y="1377575"/>
                    <a:pt x="762000" y="1353496"/>
                  </a:cubicBezTo>
                  <a:lnTo>
                    <a:pt x="762000" y="954918"/>
                  </a:lnTo>
                  <a:cubicBezTo>
                    <a:pt x="762000" y="930839"/>
                    <a:pt x="781519" y="911320"/>
                    <a:pt x="805598" y="911320"/>
                  </a:cubicBezTo>
                  <a:close/>
                  <a:moveTo>
                    <a:pt x="0" y="0"/>
                  </a:moveTo>
                  <a:lnTo>
                    <a:pt x="1" y="0"/>
                  </a:lnTo>
                  <a:lnTo>
                    <a:pt x="504826" y="0"/>
                  </a:lnTo>
                  <a:lnTo>
                    <a:pt x="3152775" y="0"/>
                  </a:lnTo>
                  <a:lnTo>
                    <a:pt x="3657601" y="0"/>
                  </a:lnTo>
                  <a:lnTo>
                    <a:pt x="3657601" y="520792"/>
                  </a:lnTo>
                  <a:lnTo>
                    <a:pt x="3657601" y="827179"/>
                  </a:lnTo>
                  <a:cubicBezTo>
                    <a:pt x="3657601" y="873648"/>
                    <a:pt x="3619931" y="911318"/>
                    <a:pt x="3573462" y="911318"/>
                  </a:cubicBezTo>
                  <a:lnTo>
                    <a:pt x="3236914" y="911318"/>
                  </a:lnTo>
                  <a:cubicBezTo>
                    <a:pt x="3190445" y="911318"/>
                    <a:pt x="3152775" y="873648"/>
                    <a:pt x="3152775" y="827179"/>
                  </a:cubicBezTo>
                  <a:lnTo>
                    <a:pt x="3152775" y="520792"/>
                  </a:lnTo>
                  <a:lnTo>
                    <a:pt x="504826" y="520792"/>
                  </a:lnTo>
                  <a:lnTo>
                    <a:pt x="504826" y="827179"/>
                  </a:lnTo>
                  <a:cubicBezTo>
                    <a:pt x="504826" y="873648"/>
                    <a:pt x="467156" y="911318"/>
                    <a:pt x="420687" y="911318"/>
                  </a:cubicBezTo>
                  <a:lnTo>
                    <a:pt x="84139" y="911318"/>
                  </a:lnTo>
                  <a:cubicBezTo>
                    <a:pt x="37670" y="911318"/>
                    <a:pt x="0" y="873648"/>
                    <a:pt x="0" y="827179"/>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3233" tIns="46617" rIns="93233" bIns="46617" numCol="1" spcCol="0" rtlCol="0" fromWordArt="0" anchor="ctr" anchorCtr="0" forceAA="0" compatLnSpc="1">
              <a:prstTxWarp prst="textNoShape">
                <a:avLst/>
              </a:prstTxWarp>
              <a:noAutofit/>
            </a:bodyPr>
            <a:lstStyle/>
            <a:p>
              <a:pPr algn="ctr" defTabSz="950784" fontAlgn="base">
                <a:spcBef>
                  <a:spcPct val="0"/>
                </a:spcBef>
                <a:spcAft>
                  <a:spcPct val="0"/>
                </a:spcAft>
                <a:defRPr/>
              </a:pPr>
              <a:endParaRPr lang="en-US" sz="2448" kern="0">
                <a:latin typeface="Segoe UI"/>
                <a:ea typeface="Segoe UI" pitchFamily="34" charset="0"/>
                <a:cs typeface="Segoe UI" pitchFamily="34" charset="0"/>
              </a:endParaRPr>
            </a:p>
          </p:txBody>
        </p:sp>
      </p:grpSp>
      <p:grpSp>
        <p:nvGrpSpPr>
          <p:cNvPr id="31" name="Group 30">
            <a:extLst>
              <a:ext uri="{FF2B5EF4-FFF2-40B4-BE49-F238E27FC236}">
                <a16:creationId xmlns:a16="http://schemas.microsoft.com/office/drawing/2014/main" id="{34F37609-1561-4E0C-8948-6762942EF820}"/>
              </a:ext>
            </a:extLst>
          </p:cNvPr>
          <p:cNvGrpSpPr/>
          <p:nvPr/>
        </p:nvGrpSpPr>
        <p:grpSpPr>
          <a:xfrm>
            <a:off x="5172366" y="1725017"/>
            <a:ext cx="2845263" cy="4685550"/>
            <a:chOff x="5173173" y="1725017"/>
            <a:chExt cx="2845263" cy="4685550"/>
          </a:xfrm>
        </p:grpSpPr>
        <p:grpSp>
          <p:nvGrpSpPr>
            <p:cNvPr id="30" name="Group 29">
              <a:extLst>
                <a:ext uri="{FF2B5EF4-FFF2-40B4-BE49-F238E27FC236}">
                  <a16:creationId xmlns:a16="http://schemas.microsoft.com/office/drawing/2014/main" id="{BF885EE4-55A9-482C-BEED-884483882D77}"/>
                </a:ext>
              </a:extLst>
            </p:cNvPr>
            <p:cNvGrpSpPr/>
            <p:nvPr/>
          </p:nvGrpSpPr>
          <p:grpSpPr>
            <a:xfrm>
              <a:off x="6019975" y="1725017"/>
              <a:ext cx="1998461" cy="4269545"/>
              <a:chOff x="6019975" y="1725017"/>
              <a:chExt cx="1998461" cy="4269545"/>
            </a:xfrm>
          </p:grpSpPr>
          <p:sp>
            <p:nvSpPr>
              <p:cNvPr id="133" name="Rectangle 132"/>
              <p:cNvSpPr/>
              <p:nvPr/>
            </p:nvSpPr>
            <p:spPr bwMode="auto">
              <a:xfrm>
                <a:off x="6019975" y="1725017"/>
                <a:ext cx="1771443" cy="4269545"/>
              </a:xfrm>
              <a:prstGeom prst="rect">
                <a:avLst/>
              </a:prstGeom>
              <a:solidFill>
                <a:srgbClr val="0078D7"/>
              </a:solidFill>
              <a:ln w="3175">
                <a:noFill/>
              </a:ln>
              <a:effectLst/>
            </p:spPr>
            <p:txBody>
              <a:bodyPr spcFirstLastPara="0" vert="horz" wrap="square" lIns="18640" tIns="93233" rIns="18640" bIns="93194" numCol="1" spcCol="1270" anchor="t" anchorCtr="0">
                <a:noAutofit/>
              </a:bodyPr>
              <a:lstStyle/>
              <a:p>
                <a:pPr algn="ctr" defTabSz="739250">
                  <a:spcBef>
                    <a:spcPct val="0"/>
                  </a:spcBef>
                  <a:spcAft>
                    <a:spcPct val="35000"/>
                  </a:spcAft>
                  <a:defRPr/>
                </a:pPr>
                <a:r>
                  <a:rPr lang="en-US" sz="1428" kern="0">
                    <a:solidFill>
                      <a:schemeClr val="bg1"/>
                    </a:solidFill>
                    <a:latin typeface="Segoe UI"/>
                    <a:cs typeface="Segoe UI Semibold" panose="020B0702040204020203" pitchFamily="34" charset="0"/>
                  </a:rPr>
                  <a:t>Machine Learning and Analytics</a:t>
                </a:r>
              </a:p>
            </p:txBody>
          </p:sp>
          <p:sp>
            <p:nvSpPr>
              <p:cNvPr id="139" name="Rectangle 138"/>
              <p:cNvSpPr/>
              <p:nvPr/>
            </p:nvSpPr>
            <p:spPr>
              <a:xfrm>
                <a:off x="6724673" y="4039030"/>
                <a:ext cx="1293761" cy="610360"/>
              </a:xfrm>
              <a:prstGeom prst="rect">
                <a:avLst/>
              </a:prstGeom>
            </p:spPr>
            <p:txBody>
              <a:bodyPr wrap="square">
                <a:spAutoFit/>
              </a:bodyPr>
              <a:lstStyle/>
              <a:p>
                <a:pPr defTabSz="932357">
                  <a:defRPr/>
                </a:pPr>
                <a:r>
                  <a:rPr lang="en-US" sz="1122" kern="0">
                    <a:solidFill>
                      <a:schemeClr val="bg1"/>
                    </a:solidFill>
                    <a:latin typeface="Segoe UI"/>
                    <a:cs typeface="Segoe UI Semilight" panose="020B0402040204020203" pitchFamily="34" charset="0"/>
                  </a:rPr>
                  <a:t>HDInsight </a:t>
                </a:r>
              </a:p>
              <a:p>
                <a:pPr defTabSz="932357">
                  <a:defRPr/>
                </a:pPr>
                <a:r>
                  <a:rPr lang="en-US" sz="1122" kern="0">
                    <a:solidFill>
                      <a:schemeClr val="bg1"/>
                    </a:solidFill>
                    <a:latin typeface="Segoe UI"/>
                    <a:cs typeface="Segoe UI Semilight" panose="020B0402040204020203" pitchFamily="34" charset="0"/>
                  </a:rPr>
                  <a:t>(Hadoop </a:t>
                </a:r>
                <a:br>
                  <a:rPr lang="en-US" sz="1122" kern="0">
                    <a:solidFill>
                      <a:schemeClr val="bg1"/>
                    </a:solidFill>
                    <a:latin typeface="Segoe UI"/>
                    <a:cs typeface="Segoe UI Semilight" panose="020B0402040204020203" pitchFamily="34" charset="0"/>
                  </a:rPr>
                </a:br>
                <a:r>
                  <a:rPr lang="en-US" sz="1122" kern="0">
                    <a:solidFill>
                      <a:schemeClr val="bg1"/>
                    </a:solidFill>
                    <a:latin typeface="Segoe UI"/>
                    <a:cs typeface="Segoe UI Semilight" panose="020B0402040204020203" pitchFamily="34" charset="0"/>
                  </a:rPr>
                  <a:t>and Spark)</a:t>
                </a:r>
              </a:p>
            </p:txBody>
          </p:sp>
          <p:sp>
            <p:nvSpPr>
              <p:cNvPr id="140" name="Rectangle 139"/>
              <p:cNvSpPr/>
              <p:nvPr/>
            </p:nvSpPr>
            <p:spPr>
              <a:xfrm>
                <a:off x="6724673" y="5003794"/>
                <a:ext cx="1293761" cy="437684"/>
              </a:xfrm>
              <a:prstGeom prst="rect">
                <a:avLst/>
              </a:prstGeom>
            </p:spPr>
            <p:txBody>
              <a:bodyPr wrap="square">
                <a:spAutoFit/>
              </a:bodyPr>
              <a:lstStyle/>
              <a:p>
                <a:pPr defTabSz="932357">
                  <a:defRPr/>
                </a:pPr>
                <a:r>
                  <a:rPr lang="en-US" sz="1122" kern="0">
                    <a:solidFill>
                      <a:schemeClr val="bg1"/>
                    </a:solidFill>
                    <a:latin typeface="Segoe UI"/>
                    <a:cs typeface="Segoe UI Semilight" panose="020B0402040204020203" pitchFamily="34" charset="0"/>
                  </a:rPr>
                  <a:t>Stream </a:t>
                </a:r>
              </a:p>
              <a:p>
                <a:pPr defTabSz="932357">
                  <a:defRPr/>
                </a:pPr>
                <a:r>
                  <a:rPr lang="en-US" sz="1122" kern="0">
                    <a:solidFill>
                      <a:schemeClr val="bg1"/>
                    </a:solidFill>
                    <a:latin typeface="Segoe UI"/>
                    <a:cs typeface="Segoe UI Semilight" panose="020B0402040204020203" pitchFamily="34" charset="0"/>
                  </a:rPr>
                  <a:t>Analytics</a:t>
                </a:r>
              </a:p>
            </p:txBody>
          </p:sp>
          <p:sp>
            <p:nvSpPr>
              <p:cNvPr id="192" name="Rectangle 191"/>
              <p:cNvSpPr/>
              <p:nvPr/>
            </p:nvSpPr>
            <p:spPr>
              <a:xfrm>
                <a:off x="6724673" y="3275602"/>
                <a:ext cx="1293763" cy="437684"/>
              </a:xfrm>
              <a:prstGeom prst="rect">
                <a:avLst/>
              </a:prstGeom>
            </p:spPr>
            <p:txBody>
              <a:bodyPr wrap="square">
                <a:spAutoFit/>
              </a:bodyPr>
              <a:lstStyle/>
              <a:p>
                <a:pPr defTabSz="932357">
                  <a:defRPr/>
                </a:pPr>
                <a:r>
                  <a:rPr lang="en-US" sz="1122" kern="0">
                    <a:solidFill>
                      <a:schemeClr val="bg1"/>
                    </a:solidFill>
                    <a:latin typeface="Segoe UI"/>
                    <a:cs typeface="Segoe UI Semilight" panose="020B0402040204020203" pitchFamily="34" charset="0"/>
                  </a:rPr>
                  <a:t>Data Lake Analytics</a:t>
                </a:r>
              </a:p>
            </p:txBody>
          </p:sp>
          <p:sp>
            <p:nvSpPr>
              <p:cNvPr id="199" name="Rectangle 198"/>
              <p:cNvSpPr/>
              <p:nvPr/>
            </p:nvSpPr>
            <p:spPr>
              <a:xfrm>
                <a:off x="6724672" y="2526987"/>
                <a:ext cx="1293763" cy="437684"/>
              </a:xfrm>
              <a:prstGeom prst="rect">
                <a:avLst/>
              </a:prstGeom>
            </p:spPr>
            <p:txBody>
              <a:bodyPr wrap="square">
                <a:spAutoFit/>
              </a:bodyPr>
              <a:lstStyle/>
              <a:p>
                <a:pPr defTabSz="932357">
                  <a:defRPr/>
                </a:pPr>
                <a:r>
                  <a:rPr lang="en-US" sz="1122" kern="0">
                    <a:solidFill>
                      <a:schemeClr val="bg1"/>
                    </a:solidFill>
                    <a:latin typeface="Segoe UI"/>
                    <a:cs typeface="Segoe UI Semilight" panose="020B0402040204020203" pitchFamily="34" charset="0"/>
                  </a:rPr>
                  <a:t>Machine Learning</a:t>
                </a:r>
              </a:p>
            </p:txBody>
          </p:sp>
        </p:grpSp>
        <p:grpSp>
          <p:nvGrpSpPr>
            <p:cNvPr id="13" name="Group 12">
              <a:extLst>
                <a:ext uri="{FF2B5EF4-FFF2-40B4-BE49-F238E27FC236}">
                  <a16:creationId xmlns:a16="http://schemas.microsoft.com/office/drawing/2014/main" id="{CCB53651-F5C9-42F8-9FA9-108D4D8D54E3}"/>
                </a:ext>
              </a:extLst>
            </p:cNvPr>
            <p:cNvGrpSpPr/>
            <p:nvPr/>
          </p:nvGrpSpPr>
          <p:grpSpPr>
            <a:xfrm>
              <a:off x="5173173" y="2530074"/>
              <a:ext cx="1590180" cy="3880493"/>
              <a:chOff x="5173173" y="2530074"/>
              <a:chExt cx="1590180" cy="3880493"/>
            </a:xfrm>
          </p:grpSpPr>
          <p:sp>
            <p:nvSpPr>
              <p:cNvPr id="145" name="Rectangle 144"/>
              <p:cNvSpPr/>
              <p:nvPr/>
            </p:nvSpPr>
            <p:spPr>
              <a:xfrm>
                <a:off x="5173173" y="6033861"/>
                <a:ext cx="1590180" cy="376706"/>
              </a:xfrm>
              <a:prstGeom prst="rect">
                <a:avLst/>
              </a:prstGeom>
            </p:spPr>
            <p:txBody>
              <a:bodyPr wrap="none" lIns="0" tIns="0" rIns="0" bIns="0" anchor="ctr">
                <a:spAutoFit/>
              </a:bodyPr>
              <a:lstStyle/>
              <a:p>
                <a:pPr algn="ctr" defTabSz="739250">
                  <a:spcBef>
                    <a:spcPct val="0"/>
                  </a:spcBef>
                  <a:spcAft>
                    <a:spcPct val="35000"/>
                  </a:spcAft>
                  <a:defRPr/>
                </a:pPr>
                <a:r>
                  <a:rPr lang="en-US" sz="2448" kern="0">
                    <a:latin typeface="Segoe UI"/>
                  </a:rPr>
                  <a:t>Intelligence</a:t>
                </a:r>
                <a:endParaRPr lang="en-US" sz="1836" b="1" kern="0" spc="-31">
                  <a:latin typeface="Segoe UI"/>
                  <a:cs typeface="Segoe UI Semilight" panose="020B0402040204020203" pitchFamily="34" charset="0"/>
                </a:endParaRPr>
              </a:p>
            </p:txBody>
          </p:sp>
          <p:grpSp>
            <p:nvGrpSpPr>
              <p:cNvPr id="193" name="Group 192"/>
              <p:cNvGrpSpPr/>
              <p:nvPr/>
            </p:nvGrpSpPr>
            <p:grpSpPr>
              <a:xfrm>
                <a:off x="6219906" y="3246348"/>
                <a:ext cx="381275" cy="498749"/>
                <a:chOff x="3473450" y="4579938"/>
                <a:chExt cx="1741488" cy="2278062"/>
              </a:xfrm>
              <a:solidFill>
                <a:srgbClr val="FFFFFF"/>
              </a:solidFill>
            </p:grpSpPr>
            <p:sp>
              <p:nvSpPr>
                <p:cNvPr id="194" name="Freeform 16"/>
                <p:cNvSpPr>
                  <a:spLocks/>
                </p:cNvSpPr>
                <p:nvPr/>
              </p:nvSpPr>
              <p:spPr bwMode="auto">
                <a:xfrm>
                  <a:off x="3575050" y="4579938"/>
                  <a:ext cx="1493838" cy="403225"/>
                </a:xfrm>
                <a:custGeom>
                  <a:avLst/>
                  <a:gdLst>
                    <a:gd name="T0" fmla="*/ 2 w 1883"/>
                    <a:gd name="T1" fmla="*/ 263 h 508"/>
                    <a:gd name="T2" fmla="*/ 17 w 1883"/>
                    <a:gd name="T3" fmla="*/ 290 h 508"/>
                    <a:gd name="T4" fmla="*/ 51 w 1883"/>
                    <a:gd name="T5" fmla="*/ 321 h 508"/>
                    <a:gd name="T6" fmla="*/ 101 w 1883"/>
                    <a:gd name="T7" fmla="*/ 352 h 508"/>
                    <a:gd name="T8" fmla="*/ 169 w 1883"/>
                    <a:gd name="T9" fmla="*/ 384 h 508"/>
                    <a:gd name="T10" fmla="*/ 253 w 1883"/>
                    <a:gd name="T11" fmla="*/ 414 h 508"/>
                    <a:gd name="T12" fmla="*/ 351 w 1883"/>
                    <a:gd name="T13" fmla="*/ 442 h 508"/>
                    <a:gd name="T14" fmla="*/ 465 w 1883"/>
                    <a:gd name="T15" fmla="*/ 467 h 508"/>
                    <a:gd name="T16" fmla="*/ 592 w 1883"/>
                    <a:gd name="T17" fmla="*/ 486 h 508"/>
                    <a:gd name="T18" fmla="*/ 733 w 1883"/>
                    <a:gd name="T19" fmla="*/ 500 h 508"/>
                    <a:gd name="T20" fmla="*/ 887 w 1883"/>
                    <a:gd name="T21" fmla="*/ 508 h 508"/>
                    <a:gd name="T22" fmla="*/ 996 w 1883"/>
                    <a:gd name="T23" fmla="*/ 508 h 508"/>
                    <a:gd name="T24" fmla="*/ 1150 w 1883"/>
                    <a:gd name="T25" fmla="*/ 500 h 508"/>
                    <a:gd name="T26" fmla="*/ 1291 w 1883"/>
                    <a:gd name="T27" fmla="*/ 486 h 508"/>
                    <a:gd name="T28" fmla="*/ 1419 w 1883"/>
                    <a:gd name="T29" fmla="*/ 467 h 508"/>
                    <a:gd name="T30" fmla="*/ 1532 w 1883"/>
                    <a:gd name="T31" fmla="*/ 442 h 508"/>
                    <a:gd name="T32" fmla="*/ 1632 w 1883"/>
                    <a:gd name="T33" fmla="*/ 414 h 508"/>
                    <a:gd name="T34" fmla="*/ 1715 w 1883"/>
                    <a:gd name="T35" fmla="*/ 384 h 508"/>
                    <a:gd name="T36" fmla="*/ 1782 w 1883"/>
                    <a:gd name="T37" fmla="*/ 352 h 508"/>
                    <a:gd name="T38" fmla="*/ 1834 w 1883"/>
                    <a:gd name="T39" fmla="*/ 321 h 508"/>
                    <a:gd name="T40" fmla="*/ 1866 w 1883"/>
                    <a:gd name="T41" fmla="*/ 290 h 508"/>
                    <a:gd name="T42" fmla="*/ 1882 w 1883"/>
                    <a:gd name="T43" fmla="*/ 263 h 508"/>
                    <a:gd name="T44" fmla="*/ 1882 w 1883"/>
                    <a:gd name="T45" fmla="*/ 245 h 508"/>
                    <a:gd name="T46" fmla="*/ 1866 w 1883"/>
                    <a:gd name="T47" fmla="*/ 217 h 508"/>
                    <a:gd name="T48" fmla="*/ 1834 w 1883"/>
                    <a:gd name="T49" fmla="*/ 187 h 508"/>
                    <a:gd name="T50" fmla="*/ 1782 w 1883"/>
                    <a:gd name="T51" fmla="*/ 155 h 508"/>
                    <a:gd name="T52" fmla="*/ 1715 w 1883"/>
                    <a:gd name="T53" fmla="*/ 124 h 508"/>
                    <a:gd name="T54" fmla="*/ 1632 w 1883"/>
                    <a:gd name="T55" fmla="*/ 93 h 508"/>
                    <a:gd name="T56" fmla="*/ 1532 w 1883"/>
                    <a:gd name="T57" fmla="*/ 64 h 508"/>
                    <a:gd name="T58" fmla="*/ 1419 w 1883"/>
                    <a:gd name="T59" fmla="*/ 40 h 508"/>
                    <a:gd name="T60" fmla="*/ 1291 w 1883"/>
                    <a:gd name="T61" fmla="*/ 20 h 508"/>
                    <a:gd name="T62" fmla="*/ 1150 w 1883"/>
                    <a:gd name="T63" fmla="*/ 6 h 508"/>
                    <a:gd name="T64" fmla="*/ 996 w 1883"/>
                    <a:gd name="T65" fmla="*/ 0 h 508"/>
                    <a:gd name="T66" fmla="*/ 887 w 1883"/>
                    <a:gd name="T67" fmla="*/ 0 h 508"/>
                    <a:gd name="T68" fmla="*/ 733 w 1883"/>
                    <a:gd name="T69" fmla="*/ 6 h 508"/>
                    <a:gd name="T70" fmla="*/ 592 w 1883"/>
                    <a:gd name="T71" fmla="*/ 20 h 508"/>
                    <a:gd name="T72" fmla="*/ 465 w 1883"/>
                    <a:gd name="T73" fmla="*/ 40 h 508"/>
                    <a:gd name="T74" fmla="*/ 351 w 1883"/>
                    <a:gd name="T75" fmla="*/ 64 h 508"/>
                    <a:gd name="T76" fmla="*/ 253 w 1883"/>
                    <a:gd name="T77" fmla="*/ 93 h 508"/>
                    <a:gd name="T78" fmla="*/ 169 w 1883"/>
                    <a:gd name="T79" fmla="*/ 124 h 508"/>
                    <a:gd name="T80" fmla="*/ 101 w 1883"/>
                    <a:gd name="T81" fmla="*/ 155 h 508"/>
                    <a:gd name="T82" fmla="*/ 51 w 1883"/>
                    <a:gd name="T83" fmla="*/ 187 h 508"/>
                    <a:gd name="T84" fmla="*/ 17 w 1883"/>
                    <a:gd name="T85" fmla="*/ 217 h 508"/>
                    <a:gd name="T86" fmla="*/ 2 w 1883"/>
                    <a:gd name="T87" fmla="*/ 245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83" h="508">
                      <a:moveTo>
                        <a:pt x="0" y="254"/>
                      </a:moveTo>
                      <a:lnTo>
                        <a:pt x="0" y="254"/>
                      </a:lnTo>
                      <a:lnTo>
                        <a:pt x="2" y="263"/>
                      </a:lnTo>
                      <a:lnTo>
                        <a:pt x="5" y="271"/>
                      </a:lnTo>
                      <a:lnTo>
                        <a:pt x="11" y="280"/>
                      </a:lnTo>
                      <a:lnTo>
                        <a:pt x="17" y="290"/>
                      </a:lnTo>
                      <a:lnTo>
                        <a:pt x="27" y="301"/>
                      </a:lnTo>
                      <a:lnTo>
                        <a:pt x="37" y="311"/>
                      </a:lnTo>
                      <a:lnTo>
                        <a:pt x="51" y="321"/>
                      </a:lnTo>
                      <a:lnTo>
                        <a:pt x="66" y="331"/>
                      </a:lnTo>
                      <a:lnTo>
                        <a:pt x="82" y="342"/>
                      </a:lnTo>
                      <a:lnTo>
                        <a:pt x="101" y="352"/>
                      </a:lnTo>
                      <a:lnTo>
                        <a:pt x="122" y="362"/>
                      </a:lnTo>
                      <a:lnTo>
                        <a:pt x="144" y="374"/>
                      </a:lnTo>
                      <a:lnTo>
                        <a:pt x="169" y="384"/>
                      </a:lnTo>
                      <a:lnTo>
                        <a:pt x="195" y="394"/>
                      </a:lnTo>
                      <a:lnTo>
                        <a:pt x="222" y="404"/>
                      </a:lnTo>
                      <a:lnTo>
                        <a:pt x="253" y="414"/>
                      </a:lnTo>
                      <a:lnTo>
                        <a:pt x="284" y="424"/>
                      </a:lnTo>
                      <a:lnTo>
                        <a:pt x="317" y="433"/>
                      </a:lnTo>
                      <a:lnTo>
                        <a:pt x="351" y="442"/>
                      </a:lnTo>
                      <a:lnTo>
                        <a:pt x="388" y="451"/>
                      </a:lnTo>
                      <a:lnTo>
                        <a:pt x="426" y="460"/>
                      </a:lnTo>
                      <a:lnTo>
                        <a:pt x="465" y="467"/>
                      </a:lnTo>
                      <a:lnTo>
                        <a:pt x="506" y="473"/>
                      </a:lnTo>
                      <a:lnTo>
                        <a:pt x="549" y="481"/>
                      </a:lnTo>
                      <a:lnTo>
                        <a:pt x="592" y="486"/>
                      </a:lnTo>
                      <a:lnTo>
                        <a:pt x="639" y="492"/>
                      </a:lnTo>
                      <a:lnTo>
                        <a:pt x="685" y="496"/>
                      </a:lnTo>
                      <a:lnTo>
                        <a:pt x="733" y="500"/>
                      </a:lnTo>
                      <a:lnTo>
                        <a:pt x="784" y="504"/>
                      </a:lnTo>
                      <a:lnTo>
                        <a:pt x="836" y="506"/>
                      </a:lnTo>
                      <a:lnTo>
                        <a:pt x="887" y="508"/>
                      </a:lnTo>
                      <a:lnTo>
                        <a:pt x="942" y="508"/>
                      </a:lnTo>
                      <a:lnTo>
                        <a:pt x="942" y="508"/>
                      </a:lnTo>
                      <a:lnTo>
                        <a:pt x="996" y="508"/>
                      </a:lnTo>
                      <a:lnTo>
                        <a:pt x="1049" y="506"/>
                      </a:lnTo>
                      <a:lnTo>
                        <a:pt x="1101" y="504"/>
                      </a:lnTo>
                      <a:lnTo>
                        <a:pt x="1150" y="500"/>
                      </a:lnTo>
                      <a:lnTo>
                        <a:pt x="1199" y="496"/>
                      </a:lnTo>
                      <a:lnTo>
                        <a:pt x="1246" y="492"/>
                      </a:lnTo>
                      <a:lnTo>
                        <a:pt x="1291" y="486"/>
                      </a:lnTo>
                      <a:lnTo>
                        <a:pt x="1335" y="481"/>
                      </a:lnTo>
                      <a:lnTo>
                        <a:pt x="1378" y="473"/>
                      </a:lnTo>
                      <a:lnTo>
                        <a:pt x="1419" y="467"/>
                      </a:lnTo>
                      <a:lnTo>
                        <a:pt x="1459" y="460"/>
                      </a:lnTo>
                      <a:lnTo>
                        <a:pt x="1497" y="451"/>
                      </a:lnTo>
                      <a:lnTo>
                        <a:pt x="1532" y="442"/>
                      </a:lnTo>
                      <a:lnTo>
                        <a:pt x="1567" y="433"/>
                      </a:lnTo>
                      <a:lnTo>
                        <a:pt x="1600" y="424"/>
                      </a:lnTo>
                      <a:lnTo>
                        <a:pt x="1632" y="414"/>
                      </a:lnTo>
                      <a:lnTo>
                        <a:pt x="1661" y="404"/>
                      </a:lnTo>
                      <a:lnTo>
                        <a:pt x="1689" y="394"/>
                      </a:lnTo>
                      <a:lnTo>
                        <a:pt x="1715" y="384"/>
                      </a:lnTo>
                      <a:lnTo>
                        <a:pt x="1739" y="374"/>
                      </a:lnTo>
                      <a:lnTo>
                        <a:pt x="1762" y="362"/>
                      </a:lnTo>
                      <a:lnTo>
                        <a:pt x="1782" y="352"/>
                      </a:lnTo>
                      <a:lnTo>
                        <a:pt x="1801" y="342"/>
                      </a:lnTo>
                      <a:lnTo>
                        <a:pt x="1818" y="331"/>
                      </a:lnTo>
                      <a:lnTo>
                        <a:pt x="1834" y="321"/>
                      </a:lnTo>
                      <a:lnTo>
                        <a:pt x="1846" y="311"/>
                      </a:lnTo>
                      <a:lnTo>
                        <a:pt x="1858" y="301"/>
                      </a:lnTo>
                      <a:lnTo>
                        <a:pt x="1866" y="290"/>
                      </a:lnTo>
                      <a:lnTo>
                        <a:pt x="1874" y="280"/>
                      </a:lnTo>
                      <a:lnTo>
                        <a:pt x="1879" y="271"/>
                      </a:lnTo>
                      <a:lnTo>
                        <a:pt x="1882" y="263"/>
                      </a:lnTo>
                      <a:lnTo>
                        <a:pt x="1883" y="254"/>
                      </a:lnTo>
                      <a:lnTo>
                        <a:pt x="1883" y="254"/>
                      </a:lnTo>
                      <a:lnTo>
                        <a:pt x="1882" y="245"/>
                      </a:lnTo>
                      <a:lnTo>
                        <a:pt x="1879" y="236"/>
                      </a:lnTo>
                      <a:lnTo>
                        <a:pt x="1874" y="226"/>
                      </a:lnTo>
                      <a:lnTo>
                        <a:pt x="1866" y="217"/>
                      </a:lnTo>
                      <a:lnTo>
                        <a:pt x="1858" y="207"/>
                      </a:lnTo>
                      <a:lnTo>
                        <a:pt x="1846" y="197"/>
                      </a:lnTo>
                      <a:lnTo>
                        <a:pt x="1834" y="187"/>
                      </a:lnTo>
                      <a:lnTo>
                        <a:pt x="1818" y="176"/>
                      </a:lnTo>
                      <a:lnTo>
                        <a:pt x="1801" y="165"/>
                      </a:lnTo>
                      <a:lnTo>
                        <a:pt x="1782" y="155"/>
                      </a:lnTo>
                      <a:lnTo>
                        <a:pt x="1762" y="144"/>
                      </a:lnTo>
                      <a:lnTo>
                        <a:pt x="1739" y="134"/>
                      </a:lnTo>
                      <a:lnTo>
                        <a:pt x="1715" y="124"/>
                      </a:lnTo>
                      <a:lnTo>
                        <a:pt x="1689" y="114"/>
                      </a:lnTo>
                      <a:lnTo>
                        <a:pt x="1661" y="102"/>
                      </a:lnTo>
                      <a:lnTo>
                        <a:pt x="1632" y="93"/>
                      </a:lnTo>
                      <a:lnTo>
                        <a:pt x="1600" y="83"/>
                      </a:lnTo>
                      <a:lnTo>
                        <a:pt x="1567" y="74"/>
                      </a:lnTo>
                      <a:lnTo>
                        <a:pt x="1532" y="64"/>
                      </a:lnTo>
                      <a:lnTo>
                        <a:pt x="1497" y="57"/>
                      </a:lnTo>
                      <a:lnTo>
                        <a:pt x="1459" y="48"/>
                      </a:lnTo>
                      <a:lnTo>
                        <a:pt x="1419" y="40"/>
                      </a:lnTo>
                      <a:lnTo>
                        <a:pt x="1378" y="33"/>
                      </a:lnTo>
                      <a:lnTo>
                        <a:pt x="1335" y="27"/>
                      </a:lnTo>
                      <a:lnTo>
                        <a:pt x="1291" y="20"/>
                      </a:lnTo>
                      <a:lnTo>
                        <a:pt x="1246" y="15"/>
                      </a:lnTo>
                      <a:lnTo>
                        <a:pt x="1199" y="10"/>
                      </a:lnTo>
                      <a:lnTo>
                        <a:pt x="1150" y="6"/>
                      </a:lnTo>
                      <a:lnTo>
                        <a:pt x="1101" y="4"/>
                      </a:lnTo>
                      <a:lnTo>
                        <a:pt x="1049" y="1"/>
                      </a:lnTo>
                      <a:lnTo>
                        <a:pt x="996" y="0"/>
                      </a:lnTo>
                      <a:lnTo>
                        <a:pt x="942" y="0"/>
                      </a:lnTo>
                      <a:lnTo>
                        <a:pt x="942" y="0"/>
                      </a:lnTo>
                      <a:lnTo>
                        <a:pt x="887" y="0"/>
                      </a:lnTo>
                      <a:lnTo>
                        <a:pt x="836" y="1"/>
                      </a:lnTo>
                      <a:lnTo>
                        <a:pt x="784" y="4"/>
                      </a:lnTo>
                      <a:lnTo>
                        <a:pt x="733" y="6"/>
                      </a:lnTo>
                      <a:lnTo>
                        <a:pt x="685" y="10"/>
                      </a:lnTo>
                      <a:lnTo>
                        <a:pt x="639" y="15"/>
                      </a:lnTo>
                      <a:lnTo>
                        <a:pt x="592" y="20"/>
                      </a:lnTo>
                      <a:lnTo>
                        <a:pt x="549" y="27"/>
                      </a:lnTo>
                      <a:lnTo>
                        <a:pt x="506" y="33"/>
                      </a:lnTo>
                      <a:lnTo>
                        <a:pt x="465" y="40"/>
                      </a:lnTo>
                      <a:lnTo>
                        <a:pt x="426" y="48"/>
                      </a:lnTo>
                      <a:lnTo>
                        <a:pt x="388" y="57"/>
                      </a:lnTo>
                      <a:lnTo>
                        <a:pt x="351" y="64"/>
                      </a:lnTo>
                      <a:lnTo>
                        <a:pt x="317" y="74"/>
                      </a:lnTo>
                      <a:lnTo>
                        <a:pt x="284" y="83"/>
                      </a:lnTo>
                      <a:lnTo>
                        <a:pt x="253" y="93"/>
                      </a:lnTo>
                      <a:lnTo>
                        <a:pt x="222" y="102"/>
                      </a:lnTo>
                      <a:lnTo>
                        <a:pt x="195" y="114"/>
                      </a:lnTo>
                      <a:lnTo>
                        <a:pt x="169" y="124"/>
                      </a:lnTo>
                      <a:lnTo>
                        <a:pt x="144" y="134"/>
                      </a:lnTo>
                      <a:lnTo>
                        <a:pt x="122" y="144"/>
                      </a:lnTo>
                      <a:lnTo>
                        <a:pt x="101" y="155"/>
                      </a:lnTo>
                      <a:lnTo>
                        <a:pt x="82" y="165"/>
                      </a:lnTo>
                      <a:lnTo>
                        <a:pt x="66" y="176"/>
                      </a:lnTo>
                      <a:lnTo>
                        <a:pt x="51" y="187"/>
                      </a:lnTo>
                      <a:lnTo>
                        <a:pt x="37" y="197"/>
                      </a:lnTo>
                      <a:lnTo>
                        <a:pt x="27" y="207"/>
                      </a:lnTo>
                      <a:lnTo>
                        <a:pt x="17" y="217"/>
                      </a:lnTo>
                      <a:lnTo>
                        <a:pt x="11" y="226"/>
                      </a:lnTo>
                      <a:lnTo>
                        <a:pt x="5" y="236"/>
                      </a:lnTo>
                      <a:lnTo>
                        <a:pt x="2" y="245"/>
                      </a:lnTo>
                      <a:lnTo>
                        <a:pt x="0" y="254"/>
                      </a:lnTo>
                      <a:lnTo>
                        <a:pt x="0" y="2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3" tIns="46617" rIns="93233" bIns="46617" numCol="1" anchor="t" anchorCtr="0" compatLnSpc="1">
                  <a:prstTxWarp prst="textNoShape">
                    <a:avLst/>
                  </a:prstTxWarp>
                </a:bodyPr>
                <a:lstStyle/>
                <a:p>
                  <a:pPr defTabSz="932357">
                    <a:defRPr/>
                  </a:pPr>
                  <a:endParaRPr lang="en-US" sz="1836" kern="0">
                    <a:latin typeface="Segoe UI"/>
                  </a:endParaRPr>
                </a:p>
              </p:txBody>
            </p:sp>
            <p:sp>
              <p:nvSpPr>
                <p:cNvPr id="195" name="Freeform 17"/>
                <p:cNvSpPr>
                  <a:spLocks/>
                </p:cNvSpPr>
                <p:nvPr/>
              </p:nvSpPr>
              <p:spPr bwMode="auto">
                <a:xfrm>
                  <a:off x="3473450" y="4781550"/>
                  <a:ext cx="1741488" cy="1411287"/>
                </a:xfrm>
                <a:custGeom>
                  <a:avLst/>
                  <a:gdLst>
                    <a:gd name="T0" fmla="*/ 280 w 2194"/>
                    <a:gd name="T1" fmla="*/ 1778 h 1779"/>
                    <a:gd name="T2" fmla="*/ 363 w 2194"/>
                    <a:gd name="T3" fmla="*/ 1764 h 1779"/>
                    <a:gd name="T4" fmla="*/ 440 w 2194"/>
                    <a:gd name="T5" fmla="*/ 1736 h 1779"/>
                    <a:gd name="T6" fmla="*/ 511 w 2194"/>
                    <a:gd name="T7" fmla="*/ 1693 h 1779"/>
                    <a:gd name="T8" fmla="*/ 573 w 2194"/>
                    <a:gd name="T9" fmla="*/ 1637 h 1779"/>
                    <a:gd name="T10" fmla="*/ 625 w 2194"/>
                    <a:gd name="T11" fmla="*/ 1569 h 1779"/>
                    <a:gd name="T12" fmla="*/ 633 w 2194"/>
                    <a:gd name="T13" fmla="*/ 1558 h 1779"/>
                    <a:gd name="T14" fmla="*/ 652 w 2194"/>
                    <a:gd name="T15" fmla="*/ 1547 h 1779"/>
                    <a:gd name="T16" fmla="*/ 675 w 2194"/>
                    <a:gd name="T17" fmla="*/ 1543 h 1779"/>
                    <a:gd name="T18" fmla="*/ 696 w 2194"/>
                    <a:gd name="T19" fmla="*/ 1547 h 1779"/>
                    <a:gd name="T20" fmla="*/ 715 w 2194"/>
                    <a:gd name="T21" fmla="*/ 1558 h 1779"/>
                    <a:gd name="T22" fmla="*/ 725 w 2194"/>
                    <a:gd name="T23" fmla="*/ 1569 h 1779"/>
                    <a:gd name="T24" fmla="*/ 776 w 2194"/>
                    <a:gd name="T25" fmla="*/ 1637 h 1779"/>
                    <a:gd name="T26" fmla="*/ 838 w 2194"/>
                    <a:gd name="T27" fmla="*/ 1693 h 1779"/>
                    <a:gd name="T28" fmla="*/ 908 w 2194"/>
                    <a:gd name="T29" fmla="*/ 1736 h 1779"/>
                    <a:gd name="T30" fmla="*/ 985 w 2194"/>
                    <a:gd name="T31" fmla="*/ 1764 h 1779"/>
                    <a:gd name="T32" fmla="*/ 1069 w 2194"/>
                    <a:gd name="T33" fmla="*/ 1778 h 1779"/>
                    <a:gd name="T34" fmla="*/ 1125 w 2194"/>
                    <a:gd name="T35" fmla="*/ 1778 h 1779"/>
                    <a:gd name="T36" fmla="*/ 1209 w 2194"/>
                    <a:gd name="T37" fmla="*/ 1764 h 1779"/>
                    <a:gd name="T38" fmla="*/ 1286 w 2194"/>
                    <a:gd name="T39" fmla="*/ 1736 h 1779"/>
                    <a:gd name="T40" fmla="*/ 1356 w 2194"/>
                    <a:gd name="T41" fmla="*/ 1693 h 1779"/>
                    <a:gd name="T42" fmla="*/ 1418 w 2194"/>
                    <a:gd name="T43" fmla="*/ 1637 h 1779"/>
                    <a:gd name="T44" fmla="*/ 1470 w 2194"/>
                    <a:gd name="T45" fmla="*/ 1569 h 1779"/>
                    <a:gd name="T46" fmla="*/ 1479 w 2194"/>
                    <a:gd name="T47" fmla="*/ 1558 h 1779"/>
                    <a:gd name="T48" fmla="*/ 1498 w 2194"/>
                    <a:gd name="T49" fmla="*/ 1547 h 1779"/>
                    <a:gd name="T50" fmla="*/ 1519 w 2194"/>
                    <a:gd name="T51" fmla="*/ 1543 h 1779"/>
                    <a:gd name="T52" fmla="*/ 1542 w 2194"/>
                    <a:gd name="T53" fmla="*/ 1547 h 1779"/>
                    <a:gd name="T54" fmla="*/ 1561 w 2194"/>
                    <a:gd name="T55" fmla="*/ 1558 h 1779"/>
                    <a:gd name="T56" fmla="*/ 1569 w 2194"/>
                    <a:gd name="T57" fmla="*/ 1569 h 1779"/>
                    <a:gd name="T58" fmla="*/ 1621 w 2194"/>
                    <a:gd name="T59" fmla="*/ 1637 h 1779"/>
                    <a:gd name="T60" fmla="*/ 1683 w 2194"/>
                    <a:gd name="T61" fmla="*/ 1693 h 1779"/>
                    <a:gd name="T62" fmla="*/ 1754 w 2194"/>
                    <a:gd name="T63" fmla="*/ 1736 h 1779"/>
                    <a:gd name="T64" fmla="*/ 1831 w 2194"/>
                    <a:gd name="T65" fmla="*/ 1764 h 1779"/>
                    <a:gd name="T66" fmla="*/ 1914 w 2194"/>
                    <a:gd name="T67" fmla="*/ 1778 h 1779"/>
                    <a:gd name="T68" fmla="*/ 1977 w 2194"/>
                    <a:gd name="T69" fmla="*/ 1778 h 1779"/>
                    <a:gd name="T70" fmla="*/ 2077 w 2194"/>
                    <a:gd name="T71" fmla="*/ 1757 h 1779"/>
                    <a:gd name="T72" fmla="*/ 2166 w 2194"/>
                    <a:gd name="T73" fmla="*/ 1716 h 1779"/>
                    <a:gd name="T74" fmla="*/ 2194 w 2194"/>
                    <a:gd name="T75" fmla="*/ 0 h 1779"/>
                    <a:gd name="T76" fmla="*/ 2190 w 2194"/>
                    <a:gd name="T77" fmla="*/ 39 h 1779"/>
                    <a:gd name="T78" fmla="*/ 2179 w 2194"/>
                    <a:gd name="T79" fmla="*/ 77 h 1779"/>
                    <a:gd name="T80" fmla="*/ 2154 w 2194"/>
                    <a:gd name="T81" fmla="*/ 125 h 1779"/>
                    <a:gd name="T82" fmla="*/ 2097 w 2194"/>
                    <a:gd name="T83" fmla="*/ 189 h 1779"/>
                    <a:gd name="T84" fmla="*/ 2016 w 2194"/>
                    <a:gd name="T85" fmla="*/ 247 h 1779"/>
                    <a:gd name="T86" fmla="*/ 1916 w 2194"/>
                    <a:gd name="T87" fmla="*/ 297 h 1779"/>
                    <a:gd name="T88" fmla="*/ 1800 w 2194"/>
                    <a:gd name="T89" fmla="*/ 339 h 1779"/>
                    <a:gd name="T90" fmla="*/ 1670 w 2194"/>
                    <a:gd name="T91" fmla="*/ 375 h 1779"/>
                    <a:gd name="T92" fmla="*/ 1529 w 2194"/>
                    <a:gd name="T93" fmla="*/ 401 h 1779"/>
                    <a:gd name="T94" fmla="*/ 1380 w 2194"/>
                    <a:gd name="T95" fmla="*/ 422 h 1779"/>
                    <a:gd name="T96" fmla="*/ 1226 w 2194"/>
                    <a:gd name="T97" fmla="*/ 433 h 1779"/>
                    <a:gd name="T98" fmla="*/ 1069 w 2194"/>
                    <a:gd name="T99" fmla="*/ 437 h 1779"/>
                    <a:gd name="T100" fmla="*/ 900 w 2194"/>
                    <a:gd name="T101" fmla="*/ 433 h 1779"/>
                    <a:gd name="T102" fmla="*/ 651 w 2194"/>
                    <a:gd name="T103" fmla="*/ 409 h 1779"/>
                    <a:gd name="T104" fmla="*/ 423 w 2194"/>
                    <a:gd name="T105" fmla="*/ 363 h 1779"/>
                    <a:gd name="T106" fmla="*/ 320 w 2194"/>
                    <a:gd name="T107" fmla="*/ 334 h 1779"/>
                    <a:gd name="T108" fmla="*/ 226 w 2194"/>
                    <a:gd name="T109" fmla="*/ 299 h 1779"/>
                    <a:gd name="T110" fmla="*/ 144 w 2194"/>
                    <a:gd name="T111" fmla="*/ 259 h 1779"/>
                    <a:gd name="T112" fmla="*/ 73 w 2194"/>
                    <a:gd name="T113" fmla="*/ 214 h 1779"/>
                    <a:gd name="T114" fmla="*/ 16 w 2194"/>
                    <a:gd name="T115" fmla="*/ 165 h 1779"/>
                    <a:gd name="T116" fmla="*/ 0 w 2194"/>
                    <a:gd name="T117" fmla="*/ 1698 h 1779"/>
                    <a:gd name="T118" fmla="*/ 87 w 2194"/>
                    <a:gd name="T119" fmla="*/ 1746 h 1779"/>
                    <a:gd name="T120" fmla="*/ 183 w 2194"/>
                    <a:gd name="T121" fmla="*/ 1773 h 1779"/>
                    <a:gd name="T122" fmla="*/ 252 w 2194"/>
                    <a:gd name="T123" fmla="*/ 1779 h 17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194" h="1779">
                      <a:moveTo>
                        <a:pt x="252" y="1779"/>
                      </a:moveTo>
                      <a:lnTo>
                        <a:pt x="252" y="1779"/>
                      </a:lnTo>
                      <a:lnTo>
                        <a:pt x="280" y="1778"/>
                      </a:lnTo>
                      <a:lnTo>
                        <a:pt x="308" y="1775"/>
                      </a:lnTo>
                      <a:lnTo>
                        <a:pt x="336" y="1770"/>
                      </a:lnTo>
                      <a:lnTo>
                        <a:pt x="363" y="1764"/>
                      </a:lnTo>
                      <a:lnTo>
                        <a:pt x="390" y="1756"/>
                      </a:lnTo>
                      <a:lnTo>
                        <a:pt x="415" y="1747"/>
                      </a:lnTo>
                      <a:lnTo>
                        <a:pt x="440" y="1736"/>
                      </a:lnTo>
                      <a:lnTo>
                        <a:pt x="466" y="1723"/>
                      </a:lnTo>
                      <a:lnTo>
                        <a:pt x="488" y="1709"/>
                      </a:lnTo>
                      <a:lnTo>
                        <a:pt x="511" y="1693"/>
                      </a:lnTo>
                      <a:lnTo>
                        <a:pt x="532" y="1675"/>
                      </a:lnTo>
                      <a:lnTo>
                        <a:pt x="554" y="1658"/>
                      </a:lnTo>
                      <a:lnTo>
                        <a:pt x="573" y="1637"/>
                      </a:lnTo>
                      <a:lnTo>
                        <a:pt x="592" y="1616"/>
                      </a:lnTo>
                      <a:lnTo>
                        <a:pt x="608" y="1593"/>
                      </a:lnTo>
                      <a:lnTo>
                        <a:pt x="625" y="1569"/>
                      </a:lnTo>
                      <a:lnTo>
                        <a:pt x="625" y="1569"/>
                      </a:lnTo>
                      <a:lnTo>
                        <a:pt x="628" y="1563"/>
                      </a:lnTo>
                      <a:lnTo>
                        <a:pt x="633" y="1558"/>
                      </a:lnTo>
                      <a:lnTo>
                        <a:pt x="640" y="1554"/>
                      </a:lnTo>
                      <a:lnTo>
                        <a:pt x="646" y="1550"/>
                      </a:lnTo>
                      <a:lnTo>
                        <a:pt x="652" y="1547"/>
                      </a:lnTo>
                      <a:lnTo>
                        <a:pt x="660" y="1545"/>
                      </a:lnTo>
                      <a:lnTo>
                        <a:pt x="667" y="1544"/>
                      </a:lnTo>
                      <a:lnTo>
                        <a:pt x="675" y="1543"/>
                      </a:lnTo>
                      <a:lnTo>
                        <a:pt x="681" y="1544"/>
                      </a:lnTo>
                      <a:lnTo>
                        <a:pt x="689" y="1545"/>
                      </a:lnTo>
                      <a:lnTo>
                        <a:pt x="696" y="1547"/>
                      </a:lnTo>
                      <a:lnTo>
                        <a:pt x="703" y="1550"/>
                      </a:lnTo>
                      <a:lnTo>
                        <a:pt x="709" y="1554"/>
                      </a:lnTo>
                      <a:lnTo>
                        <a:pt x="715" y="1558"/>
                      </a:lnTo>
                      <a:lnTo>
                        <a:pt x="720" y="1563"/>
                      </a:lnTo>
                      <a:lnTo>
                        <a:pt x="725" y="1569"/>
                      </a:lnTo>
                      <a:lnTo>
                        <a:pt x="725" y="1569"/>
                      </a:lnTo>
                      <a:lnTo>
                        <a:pt x="741" y="1593"/>
                      </a:lnTo>
                      <a:lnTo>
                        <a:pt x="758" y="1616"/>
                      </a:lnTo>
                      <a:lnTo>
                        <a:pt x="776" y="1637"/>
                      </a:lnTo>
                      <a:lnTo>
                        <a:pt x="796" y="1658"/>
                      </a:lnTo>
                      <a:lnTo>
                        <a:pt x="816" y="1675"/>
                      </a:lnTo>
                      <a:lnTo>
                        <a:pt x="838" y="1693"/>
                      </a:lnTo>
                      <a:lnTo>
                        <a:pt x="860" y="1709"/>
                      </a:lnTo>
                      <a:lnTo>
                        <a:pt x="884" y="1723"/>
                      </a:lnTo>
                      <a:lnTo>
                        <a:pt x="908" y="1736"/>
                      </a:lnTo>
                      <a:lnTo>
                        <a:pt x="934" y="1747"/>
                      </a:lnTo>
                      <a:lnTo>
                        <a:pt x="959" y="1756"/>
                      </a:lnTo>
                      <a:lnTo>
                        <a:pt x="985" y="1764"/>
                      </a:lnTo>
                      <a:lnTo>
                        <a:pt x="1013" y="1770"/>
                      </a:lnTo>
                      <a:lnTo>
                        <a:pt x="1041" y="1775"/>
                      </a:lnTo>
                      <a:lnTo>
                        <a:pt x="1069" y="1778"/>
                      </a:lnTo>
                      <a:lnTo>
                        <a:pt x="1098" y="1779"/>
                      </a:lnTo>
                      <a:lnTo>
                        <a:pt x="1098" y="1779"/>
                      </a:lnTo>
                      <a:lnTo>
                        <a:pt x="1125" y="1778"/>
                      </a:lnTo>
                      <a:lnTo>
                        <a:pt x="1153" y="1775"/>
                      </a:lnTo>
                      <a:lnTo>
                        <a:pt x="1181" y="1770"/>
                      </a:lnTo>
                      <a:lnTo>
                        <a:pt x="1209" y="1764"/>
                      </a:lnTo>
                      <a:lnTo>
                        <a:pt x="1235" y="1756"/>
                      </a:lnTo>
                      <a:lnTo>
                        <a:pt x="1260" y="1747"/>
                      </a:lnTo>
                      <a:lnTo>
                        <a:pt x="1286" y="1736"/>
                      </a:lnTo>
                      <a:lnTo>
                        <a:pt x="1310" y="1723"/>
                      </a:lnTo>
                      <a:lnTo>
                        <a:pt x="1334" y="1709"/>
                      </a:lnTo>
                      <a:lnTo>
                        <a:pt x="1356" y="1693"/>
                      </a:lnTo>
                      <a:lnTo>
                        <a:pt x="1378" y="1675"/>
                      </a:lnTo>
                      <a:lnTo>
                        <a:pt x="1399" y="1658"/>
                      </a:lnTo>
                      <a:lnTo>
                        <a:pt x="1418" y="1637"/>
                      </a:lnTo>
                      <a:lnTo>
                        <a:pt x="1436" y="1616"/>
                      </a:lnTo>
                      <a:lnTo>
                        <a:pt x="1453" y="1593"/>
                      </a:lnTo>
                      <a:lnTo>
                        <a:pt x="1470" y="1569"/>
                      </a:lnTo>
                      <a:lnTo>
                        <a:pt x="1470" y="1569"/>
                      </a:lnTo>
                      <a:lnTo>
                        <a:pt x="1474" y="1563"/>
                      </a:lnTo>
                      <a:lnTo>
                        <a:pt x="1479" y="1558"/>
                      </a:lnTo>
                      <a:lnTo>
                        <a:pt x="1485" y="1554"/>
                      </a:lnTo>
                      <a:lnTo>
                        <a:pt x="1491" y="1550"/>
                      </a:lnTo>
                      <a:lnTo>
                        <a:pt x="1498" y="1547"/>
                      </a:lnTo>
                      <a:lnTo>
                        <a:pt x="1505" y="1545"/>
                      </a:lnTo>
                      <a:lnTo>
                        <a:pt x="1513" y="1544"/>
                      </a:lnTo>
                      <a:lnTo>
                        <a:pt x="1519" y="1543"/>
                      </a:lnTo>
                      <a:lnTo>
                        <a:pt x="1527" y="1544"/>
                      </a:lnTo>
                      <a:lnTo>
                        <a:pt x="1534" y="1545"/>
                      </a:lnTo>
                      <a:lnTo>
                        <a:pt x="1542" y="1547"/>
                      </a:lnTo>
                      <a:lnTo>
                        <a:pt x="1548" y="1550"/>
                      </a:lnTo>
                      <a:lnTo>
                        <a:pt x="1554" y="1554"/>
                      </a:lnTo>
                      <a:lnTo>
                        <a:pt x="1561" y="1558"/>
                      </a:lnTo>
                      <a:lnTo>
                        <a:pt x="1566" y="1563"/>
                      </a:lnTo>
                      <a:lnTo>
                        <a:pt x="1569" y="1569"/>
                      </a:lnTo>
                      <a:lnTo>
                        <a:pt x="1569" y="1569"/>
                      </a:lnTo>
                      <a:lnTo>
                        <a:pt x="1586" y="1593"/>
                      </a:lnTo>
                      <a:lnTo>
                        <a:pt x="1602" y="1616"/>
                      </a:lnTo>
                      <a:lnTo>
                        <a:pt x="1621" y="1637"/>
                      </a:lnTo>
                      <a:lnTo>
                        <a:pt x="1640" y="1658"/>
                      </a:lnTo>
                      <a:lnTo>
                        <a:pt x="1662" y="1675"/>
                      </a:lnTo>
                      <a:lnTo>
                        <a:pt x="1683" y="1693"/>
                      </a:lnTo>
                      <a:lnTo>
                        <a:pt x="1706" y="1709"/>
                      </a:lnTo>
                      <a:lnTo>
                        <a:pt x="1728" y="1723"/>
                      </a:lnTo>
                      <a:lnTo>
                        <a:pt x="1754" y="1736"/>
                      </a:lnTo>
                      <a:lnTo>
                        <a:pt x="1779" y="1747"/>
                      </a:lnTo>
                      <a:lnTo>
                        <a:pt x="1804" y="1756"/>
                      </a:lnTo>
                      <a:lnTo>
                        <a:pt x="1831" y="1764"/>
                      </a:lnTo>
                      <a:lnTo>
                        <a:pt x="1858" y="1770"/>
                      </a:lnTo>
                      <a:lnTo>
                        <a:pt x="1886" y="1775"/>
                      </a:lnTo>
                      <a:lnTo>
                        <a:pt x="1914" y="1778"/>
                      </a:lnTo>
                      <a:lnTo>
                        <a:pt x="1942" y="1779"/>
                      </a:lnTo>
                      <a:lnTo>
                        <a:pt x="1942" y="1779"/>
                      </a:lnTo>
                      <a:lnTo>
                        <a:pt x="1977" y="1778"/>
                      </a:lnTo>
                      <a:lnTo>
                        <a:pt x="2011" y="1773"/>
                      </a:lnTo>
                      <a:lnTo>
                        <a:pt x="2044" y="1766"/>
                      </a:lnTo>
                      <a:lnTo>
                        <a:pt x="2077" y="1757"/>
                      </a:lnTo>
                      <a:lnTo>
                        <a:pt x="2107" y="1746"/>
                      </a:lnTo>
                      <a:lnTo>
                        <a:pt x="2137" y="1732"/>
                      </a:lnTo>
                      <a:lnTo>
                        <a:pt x="2166" y="1716"/>
                      </a:lnTo>
                      <a:lnTo>
                        <a:pt x="2194" y="1698"/>
                      </a:lnTo>
                      <a:lnTo>
                        <a:pt x="2194" y="0"/>
                      </a:lnTo>
                      <a:lnTo>
                        <a:pt x="2194" y="0"/>
                      </a:lnTo>
                      <a:lnTo>
                        <a:pt x="2193" y="12"/>
                      </a:lnTo>
                      <a:lnTo>
                        <a:pt x="2191" y="26"/>
                      </a:lnTo>
                      <a:lnTo>
                        <a:pt x="2190" y="39"/>
                      </a:lnTo>
                      <a:lnTo>
                        <a:pt x="2186" y="52"/>
                      </a:lnTo>
                      <a:lnTo>
                        <a:pt x="2184" y="64"/>
                      </a:lnTo>
                      <a:lnTo>
                        <a:pt x="2179" y="77"/>
                      </a:lnTo>
                      <a:lnTo>
                        <a:pt x="2174" y="89"/>
                      </a:lnTo>
                      <a:lnTo>
                        <a:pt x="2168" y="101"/>
                      </a:lnTo>
                      <a:lnTo>
                        <a:pt x="2154" y="125"/>
                      </a:lnTo>
                      <a:lnTo>
                        <a:pt x="2137" y="146"/>
                      </a:lnTo>
                      <a:lnTo>
                        <a:pt x="2118" y="169"/>
                      </a:lnTo>
                      <a:lnTo>
                        <a:pt x="2097" y="189"/>
                      </a:lnTo>
                      <a:lnTo>
                        <a:pt x="2072" y="209"/>
                      </a:lnTo>
                      <a:lnTo>
                        <a:pt x="2045" y="228"/>
                      </a:lnTo>
                      <a:lnTo>
                        <a:pt x="2016" y="247"/>
                      </a:lnTo>
                      <a:lnTo>
                        <a:pt x="1985" y="265"/>
                      </a:lnTo>
                      <a:lnTo>
                        <a:pt x="1952" y="281"/>
                      </a:lnTo>
                      <a:lnTo>
                        <a:pt x="1916" y="297"/>
                      </a:lnTo>
                      <a:lnTo>
                        <a:pt x="1880" y="312"/>
                      </a:lnTo>
                      <a:lnTo>
                        <a:pt x="1841" y="327"/>
                      </a:lnTo>
                      <a:lnTo>
                        <a:pt x="1800" y="339"/>
                      </a:lnTo>
                      <a:lnTo>
                        <a:pt x="1759" y="352"/>
                      </a:lnTo>
                      <a:lnTo>
                        <a:pt x="1715" y="363"/>
                      </a:lnTo>
                      <a:lnTo>
                        <a:pt x="1670" y="375"/>
                      </a:lnTo>
                      <a:lnTo>
                        <a:pt x="1625" y="385"/>
                      </a:lnTo>
                      <a:lnTo>
                        <a:pt x="1577" y="394"/>
                      </a:lnTo>
                      <a:lnTo>
                        <a:pt x="1529" y="401"/>
                      </a:lnTo>
                      <a:lnTo>
                        <a:pt x="1480" y="409"/>
                      </a:lnTo>
                      <a:lnTo>
                        <a:pt x="1431" y="415"/>
                      </a:lnTo>
                      <a:lnTo>
                        <a:pt x="1380" y="422"/>
                      </a:lnTo>
                      <a:lnTo>
                        <a:pt x="1330" y="427"/>
                      </a:lnTo>
                      <a:lnTo>
                        <a:pt x="1278" y="430"/>
                      </a:lnTo>
                      <a:lnTo>
                        <a:pt x="1226" y="433"/>
                      </a:lnTo>
                      <a:lnTo>
                        <a:pt x="1173" y="435"/>
                      </a:lnTo>
                      <a:lnTo>
                        <a:pt x="1122" y="437"/>
                      </a:lnTo>
                      <a:lnTo>
                        <a:pt x="1069" y="437"/>
                      </a:lnTo>
                      <a:lnTo>
                        <a:pt x="1069" y="437"/>
                      </a:lnTo>
                      <a:lnTo>
                        <a:pt x="984" y="437"/>
                      </a:lnTo>
                      <a:lnTo>
                        <a:pt x="900" y="433"/>
                      </a:lnTo>
                      <a:lnTo>
                        <a:pt x="815" y="427"/>
                      </a:lnTo>
                      <a:lnTo>
                        <a:pt x="733" y="419"/>
                      </a:lnTo>
                      <a:lnTo>
                        <a:pt x="651" y="409"/>
                      </a:lnTo>
                      <a:lnTo>
                        <a:pt x="573" y="396"/>
                      </a:lnTo>
                      <a:lnTo>
                        <a:pt x="496" y="381"/>
                      </a:lnTo>
                      <a:lnTo>
                        <a:pt x="423" y="363"/>
                      </a:lnTo>
                      <a:lnTo>
                        <a:pt x="387" y="355"/>
                      </a:lnTo>
                      <a:lnTo>
                        <a:pt x="353" y="344"/>
                      </a:lnTo>
                      <a:lnTo>
                        <a:pt x="320" y="334"/>
                      </a:lnTo>
                      <a:lnTo>
                        <a:pt x="288" y="323"/>
                      </a:lnTo>
                      <a:lnTo>
                        <a:pt x="256" y="312"/>
                      </a:lnTo>
                      <a:lnTo>
                        <a:pt x="226" y="299"/>
                      </a:lnTo>
                      <a:lnTo>
                        <a:pt x="197" y="286"/>
                      </a:lnTo>
                      <a:lnTo>
                        <a:pt x="169" y="273"/>
                      </a:lnTo>
                      <a:lnTo>
                        <a:pt x="144" y="259"/>
                      </a:lnTo>
                      <a:lnTo>
                        <a:pt x="119" y="245"/>
                      </a:lnTo>
                      <a:lnTo>
                        <a:pt x="95" y="230"/>
                      </a:lnTo>
                      <a:lnTo>
                        <a:pt x="73" y="214"/>
                      </a:lnTo>
                      <a:lnTo>
                        <a:pt x="52" y="198"/>
                      </a:lnTo>
                      <a:lnTo>
                        <a:pt x="33" y="182"/>
                      </a:lnTo>
                      <a:lnTo>
                        <a:pt x="16" y="165"/>
                      </a:lnTo>
                      <a:lnTo>
                        <a:pt x="0" y="148"/>
                      </a:lnTo>
                      <a:lnTo>
                        <a:pt x="0" y="1698"/>
                      </a:lnTo>
                      <a:lnTo>
                        <a:pt x="0" y="1698"/>
                      </a:lnTo>
                      <a:lnTo>
                        <a:pt x="28" y="1716"/>
                      </a:lnTo>
                      <a:lnTo>
                        <a:pt x="57" y="1732"/>
                      </a:lnTo>
                      <a:lnTo>
                        <a:pt x="87" y="1746"/>
                      </a:lnTo>
                      <a:lnTo>
                        <a:pt x="117" y="1757"/>
                      </a:lnTo>
                      <a:lnTo>
                        <a:pt x="150" y="1766"/>
                      </a:lnTo>
                      <a:lnTo>
                        <a:pt x="183" y="1773"/>
                      </a:lnTo>
                      <a:lnTo>
                        <a:pt x="217" y="1778"/>
                      </a:lnTo>
                      <a:lnTo>
                        <a:pt x="252" y="1779"/>
                      </a:lnTo>
                      <a:lnTo>
                        <a:pt x="252" y="17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3" tIns="46617" rIns="93233" bIns="46617" numCol="1" anchor="t" anchorCtr="0" compatLnSpc="1">
                  <a:prstTxWarp prst="textNoShape">
                    <a:avLst/>
                  </a:prstTxWarp>
                </a:bodyPr>
                <a:lstStyle/>
                <a:p>
                  <a:pPr defTabSz="932357">
                    <a:defRPr/>
                  </a:pPr>
                  <a:endParaRPr lang="en-US" sz="1836" kern="0">
                    <a:latin typeface="Segoe UI"/>
                  </a:endParaRPr>
                </a:p>
              </p:txBody>
            </p:sp>
            <p:sp>
              <p:nvSpPr>
                <p:cNvPr id="197" name="Freeform 18"/>
                <p:cNvSpPr>
                  <a:spLocks/>
                </p:cNvSpPr>
                <p:nvPr/>
              </p:nvSpPr>
              <p:spPr bwMode="auto">
                <a:xfrm>
                  <a:off x="3473450" y="6130925"/>
                  <a:ext cx="1741488" cy="727075"/>
                </a:xfrm>
                <a:custGeom>
                  <a:avLst/>
                  <a:gdLst>
                    <a:gd name="T0" fmla="*/ 1911 w 2194"/>
                    <a:gd name="T1" fmla="*/ 195 h 915"/>
                    <a:gd name="T2" fmla="*/ 1821 w 2194"/>
                    <a:gd name="T3" fmla="*/ 183 h 915"/>
                    <a:gd name="T4" fmla="*/ 1736 w 2194"/>
                    <a:gd name="T5" fmla="*/ 156 h 915"/>
                    <a:gd name="T6" fmla="*/ 1655 w 2194"/>
                    <a:gd name="T7" fmla="*/ 117 h 915"/>
                    <a:gd name="T8" fmla="*/ 1583 w 2194"/>
                    <a:gd name="T9" fmla="*/ 64 h 915"/>
                    <a:gd name="T10" fmla="*/ 1519 w 2194"/>
                    <a:gd name="T11" fmla="*/ 0 h 915"/>
                    <a:gd name="T12" fmla="*/ 1479 w 2194"/>
                    <a:gd name="T13" fmla="*/ 44 h 915"/>
                    <a:gd name="T14" fmla="*/ 1408 w 2194"/>
                    <a:gd name="T15" fmla="*/ 101 h 915"/>
                    <a:gd name="T16" fmla="*/ 1331 w 2194"/>
                    <a:gd name="T17" fmla="*/ 145 h 915"/>
                    <a:gd name="T18" fmla="*/ 1247 w 2194"/>
                    <a:gd name="T19" fmla="*/ 175 h 915"/>
                    <a:gd name="T20" fmla="*/ 1158 w 2194"/>
                    <a:gd name="T21" fmla="*/ 193 h 915"/>
                    <a:gd name="T22" fmla="*/ 1098 w 2194"/>
                    <a:gd name="T23" fmla="*/ 195 h 915"/>
                    <a:gd name="T24" fmla="*/ 1006 w 2194"/>
                    <a:gd name="T25" fmla="*/ 188 h 915"/>
                    <a:gd name="T26" fmla="*/ 918 w 2194"/>
                    <a:gd name="T27" fmla="*/ 166 h 915"/>
                    <a:gd name="T28" fmla="*/ 836 w 2194"/>
                    <a:gd name="T29" fmla="*/ 131 h 915"/>
                    <a:gd name="T30" fmla="*/ 762 w 2194"/>
                    <a:gd name="T31" fmla="*/ 83 h 915"/>
                    <a:gd name="T32" fmla="*/ 695 w 2194"/>
                    <a:gd name="T33" fmla="*/ 22 h 915"/>
                    <a:gd name="T34" fmla="*/ 655 w 2194"/>
                    <a:gd name="T35" fmla="*/ 22 h 915"/>
                    <a:gd name="T36" fmla="*/ 588 w 2194"/>
                    <a:gd name="T37" fmla="*/ 83 h 915"/>
                    <a:gd name="T38" fmla="*/ 512 w 2194"/>
                    <a:gd name="T39" fmla="*/ 131 h 915"/>
                    <a:gd name="T40" fmla="*/ 430 w 2194"/>
                    <a:gd name="T41" fmla="*/ 166 h 915"/>
                    <a:gd name="T42" fmla="*/ 343 w 2194"/>
                    <a:gd name="T43" fmla="*/ 188 h 915"/>
                    <a:gd name="T44" fmla="*/ 252 w 2194"/>
                    <a:gd name="T45" fmla="*/ 195 h 915"/>
                    <a:gd name="T46" fmla="*/ 185 w 2194"/>
                    <a:gd name="T47" fmla="*/ 192 h 915"/>
                    <a:gd name="T48" fmla="*/ 90 w 2194"/>
                    <a:gd name="T49" fmla="*/ 171 h 915"/>
                    <a:gd name="T50" fmla="*/ 0 w 2194"/>
                    <a:gd name="T51" fmla="*/ 135 h 915"/>
                    <a:gd name="T52" fmla="*/ 15 w 2194"/>
                    <a:gd name="T53" fmla="*/ 703 h 915"/>
                    <a:gd name="T54" fmla="*/ 69 w 2194"/>
                    <a:gd name="T55" fmla="*/ 737 h 915"/>
                    <a:gd name="T56" fmla="*/ 136 w 2194"/>
                    <a:gd name="T57" fmla="*/ 770 h 915"/>
                    <a:gd name="T58" fmla="*/ 274 w 2194"/>
                    <a:gd name="T59" fmla="*/ 819 h 915"/>
                    <a:gd name="T60" fmla="*/ 477 w 2194"/>
                    <a:gd name="T61" fmla="*/ 866 h 915"/>
                    <a:gd name="T62" fmla="*/ 713 w 2194"/>
                    <a:gd name="T63" fmla="*/ 899 h 915"/>
                    <a:gd name="T64" fmla="*/ 975 w 2194"/>
                    <a:gd name="T65" fmla="*/ 914 h 915"/>
                    <a:gd name="T66" fmla="*/ 1125 w 2194"/>
                    <a:gd name="T67" fmla="*/ 915 h 915"/>
                    <a:gd name="T68" fmla="*/ 1294 w 2194"/>
                    <a:gd name="T69" fmla="*/ 909 h 915"/>
                    <a:gd name="T70" fmla="*/ 1455 w 2194"/>
                    <a:gd name="T71" fmla="*/ 895 h 915"/>
                    <a:gd name="T72" fmla="*/ 1604 w 2194"/>
                    <a:gd name="T73" fmla="*/ 875 h 915"/>
                    <a:gd name="T74" fmla="*/ 1741 w 2194"/>
                    <a:gd name="T75" fmla="*/ 849 h 915"/>
                    <a:gd name="T76" fmla="*/ 1863 w 2194"/>
                    <a:gd name="T77" fmla="*/ 818 h 915"/>
                    <a:gd name="T78" fmla="*/ 1969 w 2194"/>
                    <a:gd name="T79" fmla="*/ 782 h 915"/>
                    <a:gd name="T80" fmla="*/ 2058 w 2194"/>
                    <a:gd name="T81" fmla="*/ 742 h 915"/>
                    <a:gd name="T82" fmla="*/ 2125 w 2194"/>
                    <a:gd name="T83" fmla="*/ 698 h 915"/>
                    <a:gd name="T84" fmla="*/ 2170 w 2194"/>
                    <a:gd name="T85" fmla="*/ 651 h 915"/>
                    <a:gd name="T86" fmla="*/ 2191 w 2194"/>
                    <a:gd name="T87" fmla="*/ 601 h 915"/>
                    <a:gd name="T88" fmla="*/ 2194 w 2194"/>
                    <a:gd name="T89" fmla="*/ 135 h 915"/>
                    <a:gd name="T90" fmla="*/ 2104 w 2194"/>
                    <a:gd name="T91" fmla="*/ 171 h 915"/>
                    <a:gd name="T92" fmla="*/ 2009 w 2194"/>
                    <a:gd name="T93" fmla="*/ 192 h 915"/>
                    <a:gd name="T94" fmla="*/ 1942 w 2194"/>
                    <a:gd name="T95" fmla="*/ 195 h 9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194" h="915">
                      <a:moveTo>
                        <a:pt x="1942" y="195"/>
                      </a:moveTo>
                      <a:lnTo>
                        <a:pt x="1942" y="195"/>
                      </a:lnTo>
                      <a:lnTo>
                        <a:pt x="1911" y="195"/>
                      </a:lnTo>
                      <a:lnTo>
                        <a:pt x="1881" y="193"/>
                      </a:lnTo>
                      <a:lnTo>
                        <a:pt x="1851" y="188"/>
                      </a:lnTo>
                      <a:lnTo>
                        <a:pt x="1821" y="183"/>
                      </a:lnTo>
                      <a:lnTo>
                        <a:pt x="1792" y="175"/>
                      </a:lnTo>
                      <a:lnTo>
                        <a:pt x="1764" y="166"/>
                      </a:lnTo>
                      <a:lnTo>
                        <a:pt x="1736" y="156"/>
                      </a:lnTo>
                      <a:lnTo>
                        <a:pt x="1708" y="145"/>
                      </a:lnTo>
                      <a:lnTo>
                        <a:pt x="1682" y="131"/>
                      </a:lnTo>
                      <a:lnTo>
                        <a:pt x="1655" y="117"/>
                      </a:lnTo>
                      <a:lnTo>
                        <a:pt x="1631" y="101"/>
                      </a:lnTo>
                      <a:lnTo>
                        <a:pt x="1606" y="83"/>
                      </a:lnTo>
                      <a:lnTo>
                        <a:pt x="1583" y="64"/>
                      </a:lnTo>
                      <a:lnTo>
                        <a:pt x="1561" y="44"/>
                      </a:lnTo>
                      <a:lnTo>
                        <a:pt x="1539" y="22"/>
                      </a:lnTo>
                      <a:lnTo>
                        <a:pt x="1519" y="0"/>
                      </a:lnTo>
                      <a:lnTo>
                        <a:pt x="1519" y="0"/>
                      </a:lnTo>
                      <a:lnTo>
                        <a:pt x="1499" y="22"/>
                      </a:lnTo>
                      <a:lnTo>
                        <a:pt x="1479" y="44"/>
                      </a:lnTo>
                      <a:lnTo>
                        <a:pt x="1456" y="64"/>
                      </a:lnTo>
                      <a:lnTo>
                        <a:pt x="1432" y="83"/>
                      </a:lnTo>
                      <a:lnTo>
                        <a:pt x="1408" y="101"/>
                      </a:lnTo>
                      <a:lnTo>
                        <a:pt x="1383" y="117"/>
                      </a:lnTo>
                      <a:lnTo>
                        <a:pt x="1358" y="131"/>
                      </a:lnTo>
                      <a:lnTo>
                        <a:pt x="1331" y="145"/>
                      </a:lnTo>
                      <a:lnTo>
                        <a:pt x="1303" y="156"/>
                      </a:lnTo>
                      <a:lnTo>
                        <a:pt x="1276" y="166"/>
                      </a:lnTo>
                      <a:lnTo>
                        <a:pt x="1247" y="175"/>
                      </a:lnTo>
                      <a:lnTo>
                        <a:pt x="1217" y="183"/>
                      </a:lnTo>
                      <a:lnTo>
                        <a:pt x="1188" y="188"/>
                      </a:lnTo>
                      <a:lnTo>
                        <a:pt x="1158" y="193"/>
                      </a:lnTo>
                      <a:lnTo>
                        <a:pt x="1128" y="195"/>
                      </a:lnTo>
                      <a:lnTo>
                        <a:pt x="1098" y="195"/>
                      </a:lnTo>
                      <a:lnTo>
                        <a:pt x="1098" y="195"/>
                      </a:lnTo>
                      <a:lnTo>
                        <a:pt x="1066" y="195"/>
                      </a:lnTo>
                      <a:lnTo>
                        <a:pt x="1036" y="193"/>
                      </a:lnTo>
                      <a:lnTo>
                        <a:pt x="1006" y="188"/>
                      </a:lnTo>
                      <a:lnTo>
                        <a:pt x="977" y="183"/>
                      </a:lnTo>
                      <a:lnTo>
                        <a:pt x="947" y="175"/>
                      </a:lnTo>
                      <a:lnTo>
                        <a:pt x="918" y="166"/>
                      </a:lnTo>
                      <a:lnTo>
                        <a:pt x="891" y="156"/>
                      </a:lnTo>
                      <a:lnTo>
                        <a:pt x="863" y="145"/>
                      </a:lnTo>
                      <a:lnTo>
                        <a:pt x="836" y="131"/>
                      </a:lnTo>
                      <a:lnTo>
                        <a:pt x="811" y="117"/>
                      </a:lnTo>
                      <a:lnTo>
                        <a:pt x="786" y="101"/>
                      </a:lnTo>
                      <a:lnTo>
                        <a:pt x="762" y="83"/>
                      </a:lnTo>
                      <a:lnTo>
                        <a:pt x="738" y="64"/>
                      </a:lnTo>
                      <a:lnTo>
                        <a:pt x="715" y="44"/>
                      </a:lnTo>
                      <a:lnTo>
                        <a:pt x="695" y="22"/>
                      </a:lnTo>
                      <a:lnTo>
                        <a:pt x="675" y="0"/>
                      </a:lnTo>
                      <a:lnTo>
                        <a:pt x="675" y="0"/>
                      </a:lnTo>
                      <a:lnTo>
                        <a:pt x="655" y="22"/>
                      </a:lnTo>
                      <a:lnTo>
                        <a:pt x="633" y="44"/>
                      </a:lnTo>
                      <a:lnTo>
                        <a:pt x="611" y="64"/>
                      </a:lnTo>
                      <a:lnTo>
                        <a:pt x="588" y="83"/>
                      </a:lnTo>
                      <a:lnTo>
                        <a:pt x="563" y="101"/>
                      </a:lnTo>
                      <a:lnTo>
                        <a:pt x="539" y="117"/>
                      </a:lnTo>
                      <a:lnTo>
                        <a:pt x="512" y="131"/>
                      </a:lnTo>
                      <a:lnTo>
                        <a:pt x="486" y="145"/>
                      </a:lnTo>
                      <a:lnTo>
                        <a:pt x="458" y="156"/>
                      </a:lnTo>
                      <a:lnTo>
                        <a:pt x="430" y="166"/>
                      </a:lnTo>
                      <a:lnTo>
                        <a:pt x="402" y="175"/>
                      </a:lnTo>
                      <a:lnTo>
                        <a:pt x="373" y="183"/>
                      </a:lnTo>
                      <a:lnTo>
                        <a:pt x="343" y="188"/>
                      </a:lnTo>
                      <a:lnTo>
                        <a:pt x="313" y="193"/>
                      </a:lnTo>
                      <a:lnTo>
                        <a:pt x="283" y="195"/>
                      </a:lnTo>
                      <a:lnTo>
                        <a:pt x="252" y="195"/>
                      </a:lnTo>
                      <a:lnTo>
                        <a:pt x="252" y="195"/>
                      </a:lnTo>
                      <a:lnTo>
                        <a:pt x="218" y="195"/>
                      </a:lnTo>
                      <a:lnTo>
                        <a:pt x="185" y="192"/>
                      </a:lnTo>
                      <a:lnTo>
                        <a:pt x="153" y="186"/>
                      </a:lnTo>
                      <a:lnTo>
                        <a:pt x="121" y="180"/>
                      </a:lnTo>
                      <a:lnTo>
                        <a:pt x="90" y="171"/>
                      </a:lnTo>
                      <a:lnTo>
                        <a:pt x="59" y="161"/>
                      </a:lnTo>
                      <a:lnTo>
                        <a:pt x="29" y="149"/>
                      </a:lnTo>
                      <a:lnTo>
                        <a:pt x="0" y="135"/>
                      </a:lnTo>
                      <a:lnTo>
                        <a:pt x="0" y="690"/>
                      </a:lnTo>
                      <a:lnTo>
                        <a:pt x="0" y="690"/>
                      </a:lnTo>
                      <a:lnTo>
                        <a:pt x="15" y="703"/>
                      </a:lnTo>
                      <a:lnTo>
                        <a:pt x="32" y="714"/>
                      </a:lnTo>
                      <a:lnTo>
                        <a:pt x="50" y="726"/>
                      </a:lnTo>
                      <a:lnTo>
                        <a:pt x="69" y="737"/>
                      </a:lnTo>
                      <a:lnTo>
                        <a:pt x="91" y="748"/>
                      </a:lnTo>
                      <a:lnTo>
                        <a:pt x="112" y="760"/>
                      </a:lnTo>
                      <a:lnTo>
                        <a:pt x="136" y="770"/>
                      </a:lnTo>
                      <a:lnTo>
                        <a:pt x="161" y="780"/>
                      </a:lnTo>
                      <a:lnTo>
                        <a:pt x="214" y="800"/>
                      </a:lnTo>
                      <a:lnTo>
                        <a:pt x="274" y="819"/>
                      </a:lnTo>
                      <a:lnTo>
                        <a:pt x="337" y="835"/>
                      </a:lnTo>
                      <a:lnTo>
                        <a:pt x="405" y="852"/>
                      </a:lnTo>
                      <a:lnTo>
                        <a:pt x="477" y="866"/>
                      </a:lnTo>
                      <a:lnTo>
                        <a:pt x="551" y="878"/>
                      </a:lnTo>
                      <a:lnTo>
                        <a:pt x="631" y="890"/>
                      </a:lnTo>
                      <a:lnTo>
                        <a:pt x="713" y="899"/>
                      </a:lnTo>
                      <a:lnTo>
                        <a:pt x="797" y="905"/>
                      </a:lnTo>
                      <a:lnTo>
                        <a:pt x="886" y="911"/>
                      </a:lnTo>
                      <a:lnTo>
                        <a:pt x="975" y="914"/>
                      </a:lnTo>
                      <a:lnTo>
                        <a:pt x="1067" y="915"/>
                      </a:lnTo>
                      <a:lnTo>
                        <a:pt x="1067" y="915"/>
                      </a:lnTo>
                      <a:lnTo>
                        <a:pt x="1125" y="915"/>
                      </a:lnTo>
                      <a:lnTo>
                        <a:pt x="1182" y="914"/>
                      </a:lnTo>
                      <a:lnTo>
                        <a:pt x="1239" y="911"/>
                      </a:lnTo>
                      <a:lnTo>
                        <a:pt x="1294" y="909"/>
                      </a:lnTo>
                      <a:lnTo>
                        <a:pt x="1349" y="905"/>
                      </a:lnTo>
                      <a:lnTo>
                        <a:pt x="1402" y="900"/>
                      </a:lnTo>
                      <a:lnTo>
                        <a:pt x="1455" y="895"/>
                      </a:lnTo>
                      <a:lnTo>
                        <a:pt x="1505" y="888"/>
                      </a:lnTo>
                      <a:lnTo>
                        <a:pt x="1556" y="882"/>
                      </a:lnTo>
                      <a:lnTo>
                        <a:pt x="1604" y="875"/>
                      </a:lnTo>
                      <a:lnTo>
                        <a:pt x="1651" y="867"/>
                      </a:lnTo>
                      <a:lnTo>
                        <a:pt x="1697" y="858"/>
                      </a:lnTo>
                      <a:lnTo>
                        <a:pt x="1741" y="849"/>
                      </a:lnTo>
                      <a:lnTo>
                        <a:pt x="1784" y="839"/>
                      </a:lnTo>
                      <a:lnTo>
                        <a:pt x="1824" y="829"/>
                      </a:lnTo>
                      <a:lnTo>
                        <a:pt x="1863" y="818"/>
                      </a:lnTo>
                      <a:lnTo>
                        <a:pt x="1901" y="806"/>
                      </a:lnTo>
                      <a:lnTo>
                        <a:pt x="1937" y="795"/>
                      </a:lnTo>
                      <a:lnTo>
                        <a:pt x="1969" y="782"/>
                      </a:lnTo>
                      <a:lnTo>
                        <a:pt x="2001" y="769"/>
                      </a:lnTo>
                      <a:lnTo>
                        <a:pt x="2030" y="756"/>
                      </a:lnTo>
                      <a:lnTo>
                        <a:pt x="2058" y="742"/>
                      </a:lnTo>
                      <a:lnTo>
                        <a:pt x="2083" y="727"/>
                      </a:lnTo>
                      <a:lnTo>
                        <a:pt x="2104" y="713"/>
                      </a:lnTo>
                      <a:lnTo>
                        <a:pt x="2125" y="698"/>
                      </a:lnTo>
                      <a:lnTo>
                        <a:pt x="2142" y="683"/>
                      </a:lnTo>
                      <a:lnTo>
                        <a:pt x="2157" y="666"/>
                      </a:lnTo>
                      <a:lnTo>
                        <a:pt x="2170" y="651"/>
                      </a:lnTo>
                      <a:lnTo>
                        <a:pt x="2180" y="635"/>
                      </a:lnTo>
                      <a:lnTo>
                        <a:pt x="2188" y="618"/>
                      </a:lnTo>
                      <a:lnTo>
                        <a:pt x="2191" y="601"/>
                      </a:lnTo>
                      <a:lnTo>
                        <a:pt x="2194" y="584"/>
                      </a:lnTo>
                      <a:lnTo>
                        <a:pt x="2194" y="135"/>
                      </a:lnTo>
                      <a:lnTo>
                        <a:pt x="2194" y="135"/>
                      </a:lnTo>
                      <a:lnTo>
                        <a:pt x="2165" y="149"/>
                      </a:lnTo>
                      <a:lnTo>
                        <a:pt x="2135" y="161"/>
                      </a:lnTo>
                      <a:lnTo>
                        <a:pt x="2104" y="171"/>
                      </a:lnTo>
                      <a:lnTo>
                        <a:pt x="2073" y="180"/>
                      </a:lnTo>
                      <a:lnTo>
                        <a:pt x="2041" y="186"/>
                      </a:lnTo>
                      <a:lnTo>
                        <a:pt x="2009" y="192"/>
                      </a:lnTo>
                      <a:lnTo>
                        <a:pt x="1976" y="195"/>
                      </a:lnTo>
                      <a:lnTo>
                        <a:pt x="1942" y="195"/>
                      </a:lnTo>
                      <a:lnTo>
                        <a:pt x="1942" y="19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3" tIns="46617" rIns="93233" bIns="46617" numCol="1" anchor="t" anchorCtr="0" compatLnSpc="1">
                  <a:prstTxWarp prst="textNoShape">
                    <a:avLst/>
                  </a:prstTxWarp>
                </a:bodyPr>
                <a:lstStyle/>
                <a:p>
                  <a:pPr defTabSz="932357">
                    <a:defRPr/>
                  </a:pPr>
                  <a:endParaRPr lang="en-US" sz="1836" kern="0">
                    <a:latin typeface="Segoe UI"/>
                  </a:endParaRPr>
                </a:p>
              </p:txBody>
            </p:sp>
          </p:grpSp>
          <p:grpSp>
            <p:nvGrpSpPr>
              <p:cNvPr id="232" name="Group 231"/>
              <p:cNvGrpSpPr/>
              <p:nvPr/>
            </p:nvGrpSpPr>
            <p:grpSpPr>
              <a:xfrm>
                <a:off x="6102722" y="5006159"/>
                <a:ext cx="538345" cy="413551"/>
                <a:chOff x="1260022" y="5196402"/>
                <a:chExt cx="3273425" cy="2514600"/>
              </a:xfrm>
              <a:solidFill>
                <a:srgbClr val="FFFFFF"/>
              </a:solidFill>
            </p:grpSpPr>
            <p:sp>
              <p:nvSpPr>
                <p:cNvPr id="233" name="Freeform 232"/>
                <p:cNvSpPr>
                  <a:spLocks/>
                </p:cNvSpPr>
                <p:nvPr/>
              </p:nvSpPr>
              <p:spPr bwMode="auto">
                <a:xfrm>
                  <a:off x="2247447" y="5196402"/>
                  <a:ext cx="2286000" cy="2514600"/>
                </a:xfrm>
                <a:custGeom>
                  <a:avLst/>
                  <a:gdLst>
                    <a:gd name="T0" fmla="*/ 307 w 609"/>
                    <a:gd name="T1" fmla="*/ 0 h 669"/>
                    <a:gd name="T2" fmla="*/ 341 w 609"/>
                    <a:gd name="T3" fmla="*/ 90 h 669"/>
                    <a:gd name="T4" fmla="*/ 395 w 609"/>
                    <a:gd name="T5" fmla="*/ 114 h 669"/>
                    <a:gd name="T6" fmla="*/ 482 w 609"/>
                    <a:gd name="T7" fmla="*/ 68 h 669"/>
                    <a:gd name="T8" fmla="*/ 537 w 609"/>
                    <a:gd name="T9" fmla="*/ 123 h 669"/>
                    <a:gd name="T10" fmla="*/ 494 w 609"/>
                    <a:gd name="T11" fmla="*/ 208 h 669"/>
                    <a:gd name="T12" fmla="*/ 516 w 609"/>
                    <a:gd name="T13" fmla="*/ 261 h 669"/>
                    <a:gd name="T14" fmla="*/ 609 w 609"/>
                    <a:gd name="T15" fmla="*/ 293 h 669"/>
                    <a:gd name="T16" fmla="*/ 609 w 609"/>
                    <a:gd name="T17" fmla="*/ 369 h 669"/>
                    <a:gd name="T18" fmla="*/ 517 w 609"/>
                    <a:gd name="T19" fmla="*/ 401 h 669"/>
                    <a:gd name="T20" fmla="*/ 493 w 609"/>
                    <a:gd name="T21" fmla="*/ 454 h 669"/>
                    <a:gd name="T22" fmla="*/ 535 w 609"/>
                    <a:gd name="T23" fmla="*/ 540 h 669"/>
                    <a:gd name="T24" fmla="*/ 480 w 609"/>
                    <a:gd name="T25" fmla="*/ 595 h 669"/>
                    <a:gd name="T26" fmla="*/ 394 w 609"/>
                    <a:gd name="T27" fmla="*/ 556 h 669"/>
                    <a:gd name="T28" fmla="*/ 339 w 609"/>
                    <a:gd name="T29" fmla="*/ 579 h 669"/>
                    <a:gd name="T30" fmla="*/ 309 w 609"/>
                    <a:gd name="T31" fmla="*/ 669 h 669"/>
                    <a:gd name="T32" fmla="*/ 231 w 609"/>
                    <a:gd name="T33" fmla="*/ 669 h 669"/>
                    <a:gd name="T34" fmla="*/ 201 w 609"/>
                    <a:gd name="T35" fmla="*/ 579 h 669"/>
                    <a:gd name="T36" fmla="*/ 148 w 609"/>
                    <a:gd name="T37" fmla="*/ 558 h 669"/>
                    <a:gd name="T38" fmla="*/ 63 w 609"/>
                    <a:gd name="T39" fmla="*/ 600 h 669"/>
                    <a:gd name="T40" fmla="*/ 7 w 609"/>
                    <a:gd name="T41" fmla="*/ 546 h 669"/>
                    <a:gd name="T42" fmla="*/ 24 w 609"/>
                    <a:gd name="T43" fmla="*/ 519 h 669"/>
                    <a:gd name="T44" fmla="*/ 102 w 609"/>
                    <a:gd name="T45" fmla="*/ 479 h 669"/>
                    <a:gd name="T46" fmla="*/ 171 w 609"/>
                    <a:gd name="T47" fmla="*/ 431 h 669"/>
                    <a:gd name="T48" fmla="*/ 208 w 609"/>
                    <a:gd name="T49" fmla="*/ 457 h 669"/>
                    <a:gd name="T50" fmla="*/ 411 w 609"/>
                    <a:gd name="T51" fmla="*/ 332 h 669"/>
                    <a:gd name="T52" fmla="*/ 339 w 609"/>
                    <a:gd name="T53" fmla="*/ 213 h 669"/>
                    <a:gd name="T54" fmla="*/ 180 w 609"/>
                    <a:gd name="T55" fmla="*/ 146 h 669"/>
                    <a:gd name="T56" fmla="*/ 28 w 609"/>
                    <a:gd name="T57" fmla="*/ 180 h 669"/>
                    <a:gd name="T58" fmla="*/ 0 w 609"/>
                    <a:gd name="T59" fmla="*/ 127 h 669"/>
                    <a:gd name="T60" fmla="*/ 51 w 609"/>
                    <a:gd name="T61" fmla="*/ 72 h 669"/>
                    <a:gd name="T62" fmla="*/ 143 w 609"/>
                    <a:gd name="T63" fmla="*/ 113 h 669"/>
                    <a:gd name="T64" fmla="*/ 196 w 609"/>
                    <a:gd name="T65" fmla="*/ 90 h 669"/>
                    <a:gd name="T66" fmla="*/ 233 w 609"/>
                    <a:gd name="T67" fmla="*/ 0 h 669"/>
                    <a:gd name="T68" fmla="*/ 307 w 609"/>
                    <a:gd name="T69" fmla="*/ 0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09" h="669">
                      <a:moveTo>
                        <a:pt x="307" y="0"/>
                      </a:moveTo>
                      <a:cubicBezTo>
                        <a:pt x="319" y="29"/>
                        <a:pt x="331" y="58"/>
                        <a:pt x="341" y="90"/>
                      </a:cubicBezTo>
                      <a:cubicBezTo>
                        <a:pt x="358" y="98"/>
                        <a:pt x="378" y="105"/>
                        <a:pt x="395" y="114"/>
                      </a:cubicBezTo>
                      <a:cubicBezTo>
                        <a:pt x="423" y="98"/>
                        <a:pt x="455" y="86"/>
                        <a:pt x="482" y="68"/>
                      </a:cubicBezTo>
                      <a:cubicBezTo>
                        <a:pt x="503" y="85"/>
                        <a:pt x="521" y="103"/>
                        <a:pt x="537" y="123"/>
                      </a:cubicBezTo>
                      <a:cubicBezTo>
                        <a:pt x="521" y="150"/>
                        <a:pt x="509" y="181"/>
                        <a:pt x="494" y="208"/>
                      </a:cubicBezTo>
                      <a:cubicBezTo>
                        <a:pt x="500" y="227"/>
                        <a:pt x="510" y="242"/>
                        <a:pt x="516" y="261"/>
                      </a:cubicBezTo>
                      <a:cubicBezTo>
                        <a:pt x="546" y="272"/>
                        <a:pt x="576" y="284"/>
                        <a:pt x="609" y="293"/>
                      </a:cubicBezTo>
                      <a:cubicBezTo>
                        <a:pt x="609" y="318"/>
                        <a:pt x="609" y="344"/>
                        <a:pt x="609" y="369"/>
                      </a:cubicBezTo>
                      <a:cubicBezTo>
                        <a:pt x="579" y="380"/>
                        <a:pt x="549" y="391"/>
                        <a:pt x="517" y="401"/>
                      </a:cubicBezTo>
                      <a:cubicBezTo>
                        <a:pt x="508" y="417"/>
                        <a:pt x="502" y="437"/>
                        <a:pt x="493" y="454"/>
                      </a:cubicBezTo>
                      <a:cubicBezTo>
                        <a:pt x="506" y="484"/>
                        <a:pt x="519" y="513"/>
                        <a:pt x="535" y="540"/>
                      </a:cubicBezTo>
                      <a:cubicBezTo>
                        <a:pt x="519" y="561"/>
                        <a:pt x="501" y="579"/>
                        <a:pt x="480" y="595"/>
                      </a:cubicBezTo>
                      <a:cubicBezTo>
                        <a:pt x="453" y="581"/>
                        <a:pt x="422" y="570"/>
                        <a:pt x="394" y="556"/>
                      </a:cubicBezTo>
                      <a:cubicBezTo>
                        <a:pt x="374" y="562"/>
                        <a:pt x="357" y="572"/>
                        <a:pt x="339" y="579"/>
                      </a:cubicBezTo>
                      <a:cubicBezTo>
                        <a:pt x="329" y="609"/>
                        <a:pt x="317" y="638"/>
                        <a:pt x="309" y="669"/>
                      </a:cubicBezTo>
                      <a:cubicBezTo>
                        <a:pt x="283" y="669"/>
                        <a:pt x="257" y="669"/>
                        <a:pt x="231" y="669"/>
                      </a:cubicBezTo>
                      <a:cubicBezTo>
                        <a:pt x="221" y="640"/>
                        <a:pt x="211" y="610"/>
                        <a:pt x="201" y="579"/>
                      </a:cubicBezTo>
                      <a:cubicBezTo>
                        <a:pt x="183" y="572"/>
                        <a:pt x="166" y="564"/>
                        <a:pt x="148" y="558"/>
                      </a:cubicBezTo>
                      <a:cubicBezTo>
                        <a:pt x="118" y="571"/>
                        <a:pt x="92" y="587"/>
                        <a:pt x="63" y="600"/>
                      </a:cubicBezTo>
                      <a:cubicBezTo>
                        <a:pt x="44" y="590"/>
                        <a:pt x="23" y="565"/>
                        <a:pt x="7" y="546"/>
                      </a:cubicBezTo>
                      <a:cubicBezTo>
                        <a:pt x="14" y="538"/>
                        <a:pt x="20" y="529"/>
                        <a:pt x="24" y="519"/>
                      </a:cubicBezTo>
                      <a:cubicBezTo>
                        <a:pt x="53" y="509"/>
                        <a:pt x="77" y="498"/>
                        <a:pt x="102" y="479"/>
                      </a:cubicBezTo>
                      <a:cubicBezTo>
                        <a:pt x="119" y="466"/>
                        <a:pt x="144" y="427"/>
                        <a:pt x="171" y="431"/>
                      </a:cubicBezTo>
                      <a:cubicBezTo>
                        <a:pt x="182" y="432"/>
                        <a:pt x="193" y="450"/>
                        <a:pt x="208" y="457"/>
                      </a:cubicBezTo>
                      <a:cubicBezTo>
                        <a:pt x="301" y="505"/>
                        <a:pt x="414" y="433"/>
                        <a:pt x="411" y="332"/>
                      </a:cubicBezTo>
                      <a:cubicBezTo>
                        <a:pt x="410" y="268"/>
                        <a:pt x="377" y="244"/>
                        <a:pt x="339" y="213"/>
                      </a:cubicBezTo>
                      <a:cubicBezTo>
                        <a:pt x="299" y="181"/>
                        <a:pt x="244" y="151"/>
                        <a:pt x="180" y="146"/>
                      </a:cubicBezTo>
                      <a:cubicBezTo>
                        <a:pt x="125" y="142"/>
                        <a:pt x="75" y="156"/>
                        <a:pt x="28" y="180"/>
                      </a:cubicBezTo>
                      <a:cubicBezTo>
                        <a:pt x="19" y="162"/>
                        <a:pt x="10" y="144"/>
                        <a:pt x="0" y="127"/>
                      </a:cubicBezTo>
                      <a:cubicBezTo>
                        <a:pt x="14" y="106"/>
                        <a:pt x="35" y="92"/>
                        <a:pt x="51" y="72"/>
                      </a:cubicBezTo>
                      <a:cubicBezTo>
                        <a:pt x="81" y="86"/>
                        <a:pt x="112" y="99"/>
                        <a:pt x="143" y="113"/>
                      </a:cubicBezTo>
                      <a:cubicBezTo>
                        <a:pt x="160" y="105"/>
                        <a:pt x="177" y="97"/>
                        <a:pt x="196" y="90"/>
                      </a:cubicBezTo>
                      <a:cubicBezTo>
                        <a:pt x="209" y="60"/>
                        <a:pt x="218" y="27"/>
                        <a:pt x="233" y="0"/>
                      </a:cubicBezTo>
                      <a:cubicBezTo>
                        <a:pt x="258" y="0"/>
                        <a:pt x="282" y="0"/>
                        <a:pt x="30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3" tIns="46617" rIns="93233" bIns="46617"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357">
                    <a:defRPr/>
                  </a:pPr>
                  <a:endParaRPr lang="en-US" sz="1836">
                    <a:latin typeface="Segoe UI"/>
                  </a:endParaRPr>
                </a:p>
              </p:txBody>
            </p:sp>
            <p:sp>
              <p:nvSpPr>
                <p:cNvPr id="234" name="Freeform 233"/>
                <p:cNvSpPr>
                  <a:spLocks/>
                </p:cNvSpPr>
                <p:nvPr/>
              </p:nvSpPr>
              <p:spPr bwMode="auto">
                <a:xfrm>
                  <a:off x="1620384" y="5858389"/>
                  <a:ext cx="1892300" cy="604838"/>
                </a:xfrm>
                <a:custGeom>
                  <a:avLst/>
                  <a:gdLst>
                    <a:gd name="T0" fmla="*/ 319 w 504"/>
                    <a:gd name="T1" fmla="*/ 4 h 161"/>
                    <a:gd name="T2" fmla="*/ 486 w 504"/>
                    <a:gd name="T3" fmla="*/ 67 h 161"/>
                    <a:gd name="T4" fmla="*/ 502 w 504"/>
                    <a:gd name="T5" fmla="*/ 90 h 161"/>
                    <a:gd name="T6" fmla="*/ 490 w 504"/>
                    <a:gd name="T7" fmla="*/ 115 h 161"/>
                    <a:gd name="T8" fmla="*/ 455 w 504"/>
                    <a:gd name="T9" fmla="*/ 90 h 161"/>
                    <a:gd name="T10" fmla="*/ 327 w 504"/>
                    <a:gd name="T11" fmla="*/ 37 h 161"/>
                    <a:gd name="T12" fmla="*/ 216 w 504"/>
                    <a:gd name="T13" fmla="*/ 69 h 161"/>
                    <a:gd name="T14" fmla="*/ 68 w 504"/>
                    <a:gd name="T15" fmla="*/ 143 h 161"/>
                    <a:gd name="T16" fmla="*/ 2 w 504"/>
                    <a:gd name="T17" fmla="*/ 99 h 161"/>
                    <a:gd name="T18" fmla="*/ 11 w 504"/>
                    <a:gd name="T19" fmla="*/ 76 h 161"/>
                    <a:gd name="T20" fmla="*/ 76 w 504"/>
                    <a:gd name="T21" fmla="*/ 110 h 161"/>
                    <a:gd name="T22" fmla="*/ 174 w 504"/>
                    <a:gd name="T23" fmla="*/ 57 h 161"/>
                    <a:gd name="T24" fmla="*/ 319 w 504"/>
                    <a:gd name="T25" fmla="*/ 4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4" h="161">
                      <a:moveTo>
                        <a:pt x="319" y="4"/>
                      </a:moveTo>
                      <a:cubicBezTo>
                        <a:pt x="384" y="0"/>
                        <a:pt x="445" y="29"/>
                        <a:pt x="486" y="67"/>
                      </a:cubicBezTo>
                      <a:cubicBezTo>
                        <a:pt x="490" y="71"/>
                        <a:pt x="501" y="81"/>
                        <a:pt x="502" y="90"/>
                      </a:cubicBezTo>
                      <a:cubicBezTo>
                        <a:pt x="504" y="101"/>
                        <a:pt x="499" y="113"/>
                        <a:pt x="490" y="115"/>
                      </a:cubicBezTo>
                      <a:cubicBezTo>
                        <a:pt x="480" y="117"/>
                        <a:pt x="461" y="97"/>
                        <a:pt x="455" y="90"/>
                      </a:cubicBezTo>
                      <a:cubicBezTo>
                        <a:pt x="424" y="61"/>
                        <a:pt x="384" y="38"/>
                        <a:pt x="327" y="37"/>
                      </a:cubicBezTo>
                      <a:cubicBezTo>
                        <a:pt x="284" y="37"/>
                        <a:pt x="245" y="51"/>
                        <a:pt x="216" y="69"/>
                      </a:cubicBezTo>
                      <a:cubicBezTo>
                        <a:pt x="173" y="96"/>
                        <a:pt x="147" y="161"/>
                        <a:pt x="68" y="143"/>
                      </a:cubicBezTo>
                      <a:cubicBezTo>
                        <a:pt x="45" y="138"/>
                        <a:pt x="7" y="123"/>
                        <a:pt x="2" y="99"/>
                      </a:cubicBezTo>
                      <a:cubicBezTo>
                        <a:pt x="0" y="91"/>
                        <a:pt x="1" y="80"/>
                        <a:pt x="11" y="76"/>
                      </a:cubicBezTo>
                      <a:cubicBezTo>
                        <a:pt x="31" y="70"/>
                        <a:pt x="54" y="107"/>
                        <a:pt x="76" y="110"/>
                      </a:cubicBezTo>
                      <a:cubicBezTo>
                        <a:pt x="126" y="116"/>
                        <a:pt x="147" y="79"/>
                        <a:pt x="174" y="57"/>
                      </a:cubicBezTo>
                      <a:cubicBezTo>
                        <a:pt x="208" y="29"/>
                        <a:pt x="256" y="8"/>
                        <a:pt x="319"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3" tIns="46617" rIns="93233" bIns="46617"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357">
                    <a:defRPr/>
                  </a:pPr>
                  <a:endParaRPr lang="en-US" sz="1836">
                    <a:latin typeface="Segoe UI"/>
                  </a:endParaRPr>
                </a:p>
              </p:txBody>
            </p:sp>
            <p:sp>
              <p:nvSpPr>
                <p:cNvPr id="235" name="Freeform 234"/>
                <p:cNvSpPr>
                  <a:spLocks/>
                </p:cNvSpPr>
                <p:nvPr/>
              </p:nvSpPr>
              <p:spPr bwMode="auto">
                <a:xfrm>
                  <a:off x="1394959" y="6174302"/>
                  <a:ext cx="1952625" cy="593725"/>
                </a:xfrm>
                <a:custGeom>
                  <a:avLst/>
                  <a:gdLst>
                    <a:gd name="T0" fmla="*/ 366 w 520"/>
                    <a:gd name="T1" fmla="*/ 6 h 158"/>
                    <a:gd name="T2" fmla="*/ 508 w 520"/>
                    <a:gd name="T3" fmla="*/ 59 h 158"/>
                    <a:gd name="T4" fmla="*/ 506 w 520"/>
                    <a:gd name="T5" fmla="*/ 95 h 158"/>
                    <a:gd name="T6" fmla="*/ 453 w 520"/>
                    <a:gd name="T7" fmla="*/ 59 h 158"/>
                    <a:gd name="T8" fmla="*/ 290 w 520"/>
                    <a:gd name="T9" fmla="*/ 74 h 158"/>
                    <a:gd name="T10" fmla="*/ 260 w 520"/>
                    <a:gd name="T11" fmla="*/ 105 h 158"/>
                    <a:gd name="T12" fmla="*/ 32 w 520"/>
                    <a:gd name="T13" fmla="*/ 97 h 158"/>
                    <a:gd name="T14" fmla="*/ 27 w 520"/>
                    <a:gd name="T15" fmla="*/ 51 h 158"/>
                    <a:gd name="T16" fmla="*/ 78 w 520"/>
                    <a:gd name="T17" fmla="*/ 88 h 158"/>
                    <a:gd name="T18" fmla="*/ 230 w 520"/>
                    <a:gd name="T19" fmla="*/ 82 h 158"/>
                    <a:gd name="T20" fmla="*/ 366 w 520"/>
                    <a:gd name="T21" fmla="*/ 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0" h="158">
                      <a:moveTo>
                        <a:pt x="366" y="6"/>
                      </a:moveTo>
                      <a:cubicBezTo>
                        <a:pt x="422" y="0"/>
                        <a:pt x="479" y="24"/>
                        <a:pt x="508" y="59"/>
                      </a:cubicBezTo>
                      <a:cubicBezTo>
                        <a:pt x="520" y="75"/>
                        <a:pt x="518" y="91"/>
                        <a:pt x="506" y="95"/>
                      </a:cubicBezTo>
                      <a:cubicBezTo>
                        <a:pt x="488" y="100"/>
                        <a:pt x="467" y="68"/>
                        <a:pt x="453" y="59"/>
                      </a:cubicBezTo>
                      <a:cubicBezTo>
                        <a:pt x="402" y="29"/>
                        <a:pt x="333" y="38"/>
                        <a:pt x="290" y="74"/>
                      </a:cubicBezTo>
                      <a:cubicBezTo>
                        <a:pt x="281" y="82"/>
                        <a:pt x="270" y="97"/>
                        <a:pt x="260" y="105"/>
                      </a:cubicBezTo>
                      <a:cubicBezTo>
                        <a:pt x="195" y="158"/>
                        <a:pt x="91" y="149"/>
                        <a:pt x="32" y="97"/>
                      </a:cubicBezTo>
                      <a:cubicBezTo>
                        <a:pt x="24" y="89"/>
                        <a:pt x="0" y="56"/>
                        <a:pt x="27" y="51"/>
                      </a:cubicBezTo>
                      <a:cubicBezTo>
                        <a:pt x="43" y="47"/>
                        <a:pt x="61" y="77"/>
                        <a:pt x="78" y="88"/>
                      </a:cubicBezTo>
                      <a:cubicBezTo>
                        <a:pt x="125" y="116"/>
                        <a:pt x="190" y="109"/>
                        <a:pt x="230" y="82"/>
                      </a:cubicBezTo>
                      <a:cubicBezTo>
                        <a:pt x="277" y="51"/>
                        <a:pt x="292" y="14"/>
                        <a:pt x="366"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3" tIns="46617" rIns="93233" bIns="46617"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357">
                    <a:defRPr/>
                  </a:pPr>
                  <a:endParaRPr lang="en-US" sz="1836">
                    <a:latin typeface="Segoe UI"/>
                  </a:endParaRPr>
                </a:p>
              </p:txBody>
            </p:sp>
            <p:sp>
              <p:nvSpPr>
                <p:cNvPr id="236" name="Freeform 235"/>
                <p:cNvSpPr>
                  <a:spLocks/>
                </p:cNvSpPr>
                <p:nvPr/>
              </p:nvSpPr>
              <p:spPr bwMode="auto">
                <a:xfrm>
                  <a:off x="1260022" y="6493389"/>
                  <a:ext cx="1930400" cy="566738"/>
                </a:xfrm>
                <a:custGeom>
                  <a:avLst/>
                  <a:gdLst>
                    <a:gd name="T0" fmla="*/ 10 w 514"/>
                    <a:gd name="T1" fmla="*/ 35 h 151"/>
                    <a:gd name="T2" fmla="*/ 63 w 514"/>
                    <a:gd name="T3" fmla="*/ 72 h 151"/>
                    <a:gd name="T4" fmla="*/ 211 w 514"/>
                    <a:gd name="T5" fmla="*/ 111 h 151"/>
                    <a:gd name="T6" fmla="*/ 296 w 514"/>
                    <a:gd name="T7" fmla="*/ 77 h 151"/>
                    <a:gd name="T8" fmla="*/ 436 w 514"/>
                    <a:gd name="T9" fmla="*/ 8 h 151"/>
                    <a:gd name="T10" fmla="*/ 510 w 514"/>
                    <a:gd name="T11" fmla="*/ 49 h 151"/>
                    <a:gd name="T12" fmla="*/ 501 w 514"/>
                    <a:gd name="T13" fmla="*/ 73 h 151"/>
                    <a:gd name="T14" fmla="*/ 448 w 514"/>
                    <a:gd name="T15" fmla="*/ 42 h 151"/>
                    <a:gd name="T16" fmla="*/ 323 w 514"/>
                    <a:gd name="T17" fmla="*/ 103 h 151"/>
                    <a:gd name="T18" fmla="*/ 165 w 514"/>
                    <a:gd name="T19" fmla="*/ 146 h 151"/>
                    <a:gd name="T20" fmla="*/ 63 w 514"/>
                    <a:gd name="T21" fmla="*/ 111 h 151"/>
                    <a:gd name="T22" fmla="*/ 10 w 514"/>
                    <a:gd name="T23" fmla="*/ 3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4" h="151">
                      <a:moveTo>
                        <a:pt x="10" y="35"/>
                      </a:moveTo>
                      <a:cubicBezTo>
                        <a:pt x="40" y="37"/>
                        <a:pt x="46" y="59"/>
                        <a:pt x="63" y="72"/>
                      </a:cubicBezTo>
                      <a:cubicBezTo>
                        <a:pt x="95" y="96"/>
                        <a:pt x="147" y="117"/>
                        <a:pt x="211" y="111"/>
                      </a:cubicBezTo>
                      <a:cubicBezTo>
                        <a:pt x="248" y="107"/>
                        <a:pt x="274" y="92"/>
                        <a:pt x="296" y="77"/>
                      </a:cubicBezTo>
                      <a:cubicBezTo>
                        <a:pt x="338" y="48"/>
                        <a:pt x="358" y="0"/>
                        <a:pt x="436" y="8"/>
                      </a:cubicBezTo>
                      <a:cubicBezTo>
                        <a:pt x="454" y="10"/>
                        <a:pt x="503" y="25"/>
                        <a:pt x="510" y="49"/>
                      </a:cubicBezTo>
                      <a:cubicBezTo>
                        <a:pt x="512" y="58"/>
                        <a:pt x="514" y="70"/>
                        <a:pt x="501" y="73"/>
                      </a:cubicBezTo>
                      <a:cubicBezTo>
                        <a:pt x="484" y="78"/>
                        <a:pt x="467" y="48"/>
                        <a:pt x="448" y="42"/>
                      </a:cubicBezTo>
                      <a:cubicBezTo>
                        <a:pt x="388" y="23"/>
                        <a:pt x="360" y="77"/>
                        <a:pt x="323" y="103"/>
                      </a:cubicBezTo>
                      <a:cubicBezTo>
                        <a:pt x="286" y="130"/>
                        <a:pt x="237" y="151"/>
                        <a:pt x="165" y="146"/>
                      </a:cubicBezTo>
                      <a:cubicBezTo>
                        <a:pt x="129" y="143"/>
                        <a:pt x="92" y="129"/>
                        <a:pt x="63" y="111"/>
                      </a:cubicBezTo>
                      <a:cubicBezTo>
                        <a:pt x="38" y="95"/>
                        <a:pt x="0" y="73"/>
                        <a:pt x="10"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3" tIns="46617" rIns="93233" bIns="46617"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357">
                    <a:defRPr/>
                  </a:pPr>
                  <a:endParaRPr lang="en-US" sz="1836">
                    <a:latin typeface="Segoe UI"/>
                  </a:endParaRPr>
                </a:p>
              </p:txBody>
            </p:sp>
          </p:grpSp>
          <p:sp>
            <p:nvSpPr>
              <p:cNvPr id="237" name="Freeform 236"/>
              <p:cNvSpPr>
                <a:spLocks/>
              </p:cNvSpPr>
              <p:nvPr/>
            </p:nvSpPr>
            <p:spPr bwMode="auto">
              <a:xfrm>
                <a:off x="6164528" y="4203764"/>
                <a:ext cx="485757" cy="367596"/>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rgbClr val="FFFFFF"/>
              </a:solidFill>
              <a:ln w="6350">
                <a:noFill/>
              </a:ln>
            </p:spPr>
            <p:txBody>
              <a:bodyPr vert="horz" wrap="square" lIns="93233" tIns="46617" rIns="93233" bIns="46617" numCol="1" anchor="t" anchorCtr="0" compatLnSpc="1">
                <a:prstTxWarp prst="textNoShape">
                  <a:avLst/>
                </a:prstTxWarp>
              </a:bodyPr>
              <a:lstStyle/>
              <a:p>
                <a:pPr defTabSz="932357">
                  <a:defRPr/>
                </a:pPr>
                <a:endParaRPr lang="en-US" sz="1632" kern="0">
                  <a:latin typeface="Segoe UI"/>
                </a:endParaRPr>
              </a:p>
            </p:txBody>
          </p:sp>
          <p:sp>
            <p:nvSpPr>
              <p:cNvPr id="240" name="Freeform 239"/>
              <p:cNvSpPr/>
              <p:nvPr/>
            </p:nvSpPr>
            <p:spPr bwMode="auto">
              <a:xfrm flipH="1">
                <a:off x="6216407" y="2530074"/>
                <a:ext cx="388274" cy="410890"/>
              </a:xfrm>
              <a:custGeom>
                <a:avLst/>
                <a:gdLst>
                  <a:gd name="connsiteX0" fmla="*/ 1820774 w 3146654"/>
                  <a:gd name="connsiteY0" fmla="*/ 396240 h 3329940"/>
                  <a:gd name="connsiteX1" fmla="*/ 1820774 w 3146654"/>
                  <a:gd name="connsiteY1" fmla="*/ 1062990 h 3329940"/>
                  <a:gd name="connsiteX2" fmla="*/ 2760574 w 3146654"/>
                  <a:gd name="connsiteY2" fmla="*/ 2815590 h 3329940"/>
                  <a:gd name="connsiteX3" fmla="*/ 2722474 w 3146654"/>
                  <a:gd name="connsiteY3" fmla="*/ 2923540 h 3329940"/>
                  <a:gd name="connsiteX4" fmla="*/ 2455774 w 3146654"/>
                  <a:gd name="connsiteY4" fmla="*/ 2923540 h 3329940"/>
                  <a:gd name="connsiteX5" fmla="*/ 1693774 w 3146654"/>
                  <a:gd name="connsiteY5" fmla="*/ 1418590 h 3329940"/>
                  <a:gd name="connsiteX6" fmla="*/ 1141324 w 3146654"/>
                  <a:gd name="connsiteY6" fmla="*/ 1418590 h 3329940"/>
                  <a:gd name="connsiteX7" fmla="*/ 1331824 w 3146654"/>
                  <a:gd name="connsiteY7" fmla="*/ 999490 h 3329940"/>
                  <a:gd name="connsiteX8" fmla="*/ 1331824 w 3146654"/>
                  <a:gd name="connsiteY8" fmla="*/ 396240 h 3329940"/>
                  <a:gd name="connsiteX9" fmla="*/ 2415134 w 3146654"/>
                  <a:gd name="connsiteY9" fmla="*/ 0 h 3329940"/>
                  <a:gd name="connsiteX10" fmla="*/ 2369414 w 3146654"/>
                  <a:gd name="connsiteY10" fmla="*/ 0 h 3329940"/>
                  <a:gd name="connsiteX11" fmla="*/ 1607414 w 3146654"/>
                  <a:gd name="connsiteY11" fmla="*/ 0 h 3329940"/>
                  <a:gd name="connsiteX12" fmla="*/ 1584960 w 3146654"/>
                  <a:gd name="connsiteY12" fmla="*/ 0 h 3329940"/>
                  <a:gd name="connsiteX13" fmla="*/ 1561694 w 3146654"/>
                  <a:gd name="connsiteY13" fmla="*/ 0 h 3329940"/>
                  <a:gd name="connsiteX14" fmla="*/ 1539240 w 3146654"/>
                  <a:gd name="connsiteY14" fmla="*/ 0 h 3329940"/>
                  <a:gd name="connsiteX15" fmla="*/ 777240 w 3146654"/>
                  <a:gd name="connsiteY15" fmla="*/ 0 h 3329940"/>
                  <a:gd name="connsiteX16" fmla="*/ 731520 w 3146654"/>
                  <a:gd name="connsiteY16" fmla="*/ 0 h 3329940"/>
                  <a:gd name="connsiteX17" fmla="*/ 731520 w 3146654"/>
                  <a:gd name="connsiteY17" fmla="*/ 381000 h 3329940"/>
                  <a:gd name="connsiteX18" fmla="*/ 784860 w 3146654"/>
                  <a:gd name="connsiteY18" fmla="*/ 381000 h 3329940"/>
                  <a:gd name="connsiteX19" fmla="*/ 960120 w 3146654"/>
                  <a:gd name="connsiteY19" fmla="*/ 381000 h 3329940"/>
                  <a:gd name="connsiteX20" fmla="*/ 960120 w 3146654"/>
                  <a:gd name="connsiteY20" fmla="*/ 899160 h 3329940"/>
                  <a:gd name="connsiteX21" fmla="*/ 0 w 3146654"/>
                  <a:gd name="connsiteY21" fmla="*/ 2834640 h 3329940"/>
                  <a:gd name="connsiteX22" fmla="*/ 297180 w 3146654"/>
                  <a:gd name="connsiteY22" fmla="*/ 3329940 h 3329940"/>
                  <a:gd name="connsiteX23" fmla="*/ 1561694 w 3146654"/>
                  <a:gd name="connsiteY23" fmla="*/ 3329940 h 3329940"/>
                  <a:gd name="connsiteX24" fmla="*/ 1584960 w 3146654"/>
                  <a:gd name="connsiteY24" fmla="*/ 3329940 h 3329940"/>
                  <a:gd name="connsiteX25" fmla="*/ 2849474 w 3146654"/>
                  <a:gd name="connsiteY25" fmla="*/ 3329940 h 3329940"/>
                  <a:gd name="connsiteX26" fmla="*/ 3146654 w 3146654"/>
                  <a:gd name="connsiteY26" fmla="*/ 2834640 h 3329940"/>
                  <a:gd name="connsiteX27" fmla="*/ 2186534 w 3146654"/>
                  <a:gd name="connsiteY27" fmla="*/ 899160 h 3329940"/>
                  <a:gd name="connsiteX28" fmla="*/ 2186534 w 3146654"/>
                  <a:gd name="connsiteY28" fmla="*/ 381000 h 3329940"/>
                  <a:gd name="connsiteX29" fmla="*/ 2361794 w 3146654"/>
                  <a:gd name="connsiteY29" fmla="*/ 381000 h 3329940"/>
                  <a:gd name="connsiteX30" fmla="*/ 2415134 w 3146654"/>
                  <a:gd name="connsiteY30" fmla="*/ 381000 h 3329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46654" h="3329940">
                    <a:moveTo>
                      <a:pt x="1820774" y="396240"/>
                    </a:moveTo>
                    <a:lnTo>
                      <a:pt x="1820774" y="1062990"/>
                    </a:lnTo>
                    <a:lnTo>
                      <a:pt x="2760574" y="2815590"/>
                    </a:lnTo>
                    <a:lnTo>
                      <a:pt x="2722474" y="2923540"/>
                    </a:lnTo>
                    <a:lnTo>
                      <a:pt x="2455774" y="2923540"/>
                    </a:lnTo>
                    <a:lnTo>
                      <a:pt x="1693774" y="1418590"/>
                    </a:lnTo>
                    <a:lnTo>
                      <a:pt x="1141324" y="1418590"/>
                    </a:lnTo>
                    <a:lnTo>
                      <a:pt x="1331824" y="999490"/>
                    </a:lnTo>
                    <a:lnTo>
                      <a:pt x="1331824" y="396240"/>
                    </a:lnTo>
                    <a:close/>
                    <a:moveTo>
                      <a:pt x="2415134" y="0"/>
                    </a:moveTo>
                    <a:lnTo>
                      <a:pt x="2369414" y="0"/>
                    </a:lnTo>
                    <a:lnTo>
                      <a:pt x="1607414" y="0"/>
                    </a:lnTo>
                    <a:lnTo>
                      <a:pt x="1584960" y="0"/>
                    </a:lnTo>
                    <a:lnTo>
                      <a:pt x="1561694" y="0"/>
                    </a:lnTo>
                    <a:lnTo>
                      <a:pt x="1539240" y="0"/>
                    </a:lnTo>
                    <a:lnTo>
                      <a:pt x="777240" y="0"/>
                    </a:lnTo>
                    <a:lnTo>
                      <a:pt x="731520" y="0"/>
                    </a:lnTo>
                    <a:lnTo>
                      <a:pt x="731520" y="381000"/>
                    </a:lnTo>
                    <a:lnTo>
                      <a:pt x="784860" y="381000"/>
                    </a:lnTo>
                    <a:lnTo>
                      <a:pt x="960120" y="381000"/>
                    </a:lnTo>
                    <a:lnTo>
                      <a:pt x="960120" y="899160"/>
                    </a:lnTo>
                    <a:lnTo>
                      <a:pt x="0" y="2834640"/>
                    </a:lnTo>
                    <a:lnTo>
                      <a:pt x="297180" y="3329940"/>
                    </a:lnTo>
                    <a:lnTo>
                      <a:pt x="1561694" y="3329940"/>
                    </a:lnTo>
                    <a:lnTo>
                      <a:pt x="1584960" y="3329940"/>
                    </a:lnTo>
                    <a:lnTo>
                      <a:pt x="2849474" y="3329940"/>
                    </a:lnTo>
                    <a:lnTo>
                      <a:pt x="3146654" y="2834640"/>
                    </a:lnTo>
                    <a:lnTo>
                      <a:pt x="2186534" y="899160"/>
                    </a:lnTo>
                    <a:lnTo>
                      <a:pt x="2186534" y="381000"/>
                    </a:lnTo>
                    <a:lnTo>
                      <a:pt x="2361794" y="381000"/>
                    </a:lnTo>
                    <a:lnTo>
                      <a:pt x="2415134" y="381000"/>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3233" tIns="46617" rIns="93233" bIns="46617" numCol="1" spcCol="0" rtlCol="0" fromWordArt="0" anchor="ctr" anchorCtr="0" forceAA="0" compatLnSpc="1">
                <a:prstTxWarp prst="textNoShape">
                  <a:avLst/>
                </a:prstTxWarp>
                <a:noAutofit/>
              </a:bodyPr>
              <a:lstStyle/>
              <a:p>
                <a:pPr algn="ctr" defTabSz="950784" fontAlgn="base">
                  <a:spcBef>
                    <a:spcPct val="0"/>
                  </a:spcBef>
                  <a:spcAft>
                    <a:spcPct val="0"/>
                  </a:spcAft>
                  <a:defRPr/>
                </a:pPr>
                <a:endParaRPr lang="en-US" sz="2448" kern="0">
                  <a:latin typeface="Segoe UI"/>
                  <a:ea typeface="Segoe UI" pitchFamily="34" charset="0"/>
                  <a:cs typeface="Segoe UI" pitchFamily="34" charset="0"/>
                </a:endParaRPr>
              </a:p>
            </p:txBody>
          </p:sp>
        </p:grpSp>
      </p:grpSp>
      <p:grpSp>
        <p:nvGrpSpPr>
          <p:cNvPr id="4" name="Group 3"/>
          <p:cNvGrpSpPr/>
          <p:nvPr/>
        </p:nvGrpSpPr>
        <p:grpSpPr>
          <a:xfrm>
            <a:off x="4125762" y="1725015"/>
            <a:ext cx="2105877" cy="4269545"/>
            <a:chOff x="4043785" y="1657049"/>
            <a:chExt cx="2065359" cy="4187396"/>
          </a:xfrm>
        </p:grpSpPr>
        <p:sp>
          <p:nvSpPr>
            <p:cNvPr id="132" name="Rectangle 131"/>
            <p:cNvSpPr/>
            <p:nvPr/>
          </p:nvSpPr>
          <p:spPr bwMode="auto">
            <a:xfrm>
              <a:off x="4043785" y="1657049"/>
              <a:ext cx="1737360" cy="4187396"/>
            </a:xfrm>
            <a:prstGeom prst="rect">
              <a:avLst/>
            </a:prstGeom>
            <a:solidFill>
              <a:srgbClr val="0078D7"/>
            </a:solidFill>
            <a:ln w="3175">
              <a:noFill/>
            </a:ln>
            <a:effectLst/>
          </p:spPr>
          <p:txBody>
            <a:bodyPr spcFirstLastPara="0" vert="horz" wrap="square" lIns="18640" tIns="93233" rIns="18640" bIns="93194" numCol="1" spcCol="1270" anchor="t" anchorCtr="0">
              <a:noAutofit/>
            </a:bodyPr>
            <a:lstStyle/>
            <a:p>
              <a:pPr algn="ctr" defTabSz="739250">
                <a:spcBef>
                  <a:spcPct val="0"/>
                </a:spcBef>
                <a:spcAft>
                  <a:spcPct val="35000"/>
                </a:spcAft>
                <a:defRPr/>
              </a:pPr>
              <a:r>
                <a:rPr lang="en-US" sz="1428" kern="0">
                  <a:solidFill>
                    <a:schemeClr val="bg1"/>
                  </a:solidFill>
                  <a:latin typeface="Segoe UI"/>
                  <a:cs typeface="Segoe UI Semibold" panose="020B0702040204020203" pitchFamily="34" charset="0"/>
                </a:rPr>
                <a:t>Big Data Stores</a:t>
              </a:r>
            </a:p>
          </p:txBody>
        </p:sp>
        <p:sp>
          <p:nvSpPr>
            <p:cNvPr id="185" name="Rectangle 184"/>
            <p:cNvSpPr/>
            <p:nvPr/>
          </p:nvSpPr>
          <p:spPr>
            <a:xfrm>
              <a:off x="4838128" y="3499681"/>
              <a:ext cx="1271016" cy="429263"/>
            </a:xfrm>
            <a:prstGeom prst="rect">
              <a:avLst/>
            </a:prstGeom>
          </p:spPr>
          <p:txBody>
            <a:bodyPr wrap="square">
              <a:spAutoFit/>
            </a:bodyPr>
            <a:lstStyle/>
            <a:p>
              <a:pPr defTabSz="932357">
                <a:defRPr/>
              </a:pPr>
              <a:r>
                <a:rPr lang="en-US" sz="1122" kern="0">
                  <a:solidFill>
                    <a:schemeClr val="bg1"/>
                  </a:solidFill>
                  <a:latin typeface="Segoe UI"/>
                  <a:cs typeface="Segoe UI Semilight" panose="020B0402040204020203" pitchFamily="34" charset="0"/>
                </a:rPr>
                <a:t>SQL Data </a:t>
              </a:r>
            </a:p>
            <a:p>
              <a:pPr defTabSz="932357">
                <a:defRPr/>
              </a:pPr>
              <a:r>
                <a:rPr lang="en-US" sz="1122" kern="0">
                  <a:solidFill>
                    <a:schemeClr val="bg1"/>
                  </a:solidFill>
                  <a:latin typeface="Segoe UI"/>
                  <a:cs typeface="Segoe UI Semilight" panose="020B0402040204020203" pitchFamily="34" charset="0"/>
                </a:rPr>
                <a:t>Warehouse</a:t>
              </a:r>
            </a:p>
          </p:txBody>
        </p:sp>
        <p:sp>
          <p:nvSpPr>
            <p:cNvPr id="200" name="Rectangle 199"/>
            <p:cNvSpPr/>
            <p:nvPr/>
          </p:nvSpPr>
          <p:spPr>
            <a:xfrm>
              <a:off x="4838127" y="2458883"/>
              <a:ext cx="1271016" cy="429263"/>
            </a:xfrm>
            <a:prstGeom prst="rect">
              <a:avLst/>
            </a:prstGeom>
          </p:spPr>
          <p:txBody>
            <a:bodyPr wrap="square">
              <a:spAutoFit/>
            </a:bodyPr>
            <a:lstStyle/>
            <a:p>
              <a:pPr defTabSz="932357">
                <a:defRPr/>
              </a:pPr>
              <a:r>
                <a:rPr lang="en-US" sz="1122" kern="0">
                  <a:solidFill>
                    <a:schemeClr val="bg1"/>
                  </a:solidFill>
                  <a:latin typeface="Segoe UI"/>
                  <a:cs typeface="Segoe UI Semilight" panose="020B0402040204020203" pitchFamily="34" charset="0"/>
                </a:rPr>
                <a:t>Data Lake</a:t>
              </a:r>
            </a:p>
            <a:p>
              <a:pPr defTabSz="932357">
                <a:defRPr/>
              </a:pPr>
              <a:r>
                <a:rPr lang="en-US" sz="1122" kern="0">
                  <a:solidFill>
                    <a:schemeClr val="bg1"/>
                  </a:solidFill>
                  <a:latin typeface="Segoe UI"/>
                  <a:cs typeface="Segoe UI Semilight" panose="020B0402040204020203" pitchFamily="34" charset="0"/>
                </a:rPr>
                <a:t>Store</a:t>
              </a:r>
            </a:p>
          </p:txBody>
        </p:sp>
        <p:grpSp>
          <p:nvGrpSpPr>
            <p:cNvPr id="201" name="Group 200"/>
            <p:cNvGrpSpPr/>
            <p:nvPr/>
          </p:nvGrpSpPr>
          <p:grpSpPr>
            <a:xfrm>
              <a:off x="4215995" y="2562311"/>
              <a:ext cx="196830" cy="206932"/>
              <a:chOff x="4106551" y="3401141"/>
              <a:chExt cx="254631" cy="267699"/>
            </a:xfrm>
          </p:grpSpPr>
          <p:sp>
            <p:nvSpPr>
              <p:cNvPr id="204" name="Rectangle 203"/>
              <p:cNvSpPr/>
              <p:nvPr/>
            </p:nvSpPr>
            <p:spPr bwMode="auto">
              <a:xfrm>
                <a:off x="4106551" y="3401141"/>
                <a:ext cx="43611" cy="436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01" tIns="146241" rIns="182801" bIns="146241" numCol="1" spcCol="0" rtlCol="0" fromWordArt="0" anchor="t" anchorCtr="0" forceAA="0" compatLnSpc="1">
                <a:prstTxWarp prst="textNoShape">
                  <a:avLst/>
                </a:prstTxWarp>
                <a:noAutofit/>
              </a:bodyPr>
              <a:lstStyle/>
              <a:p>
                <a:pPr algn="ctr" defTabSz="932052" fontAlgn="base">
                  <a:lnSpc>
                    <a:spcPct val="90000"/>
                  </a:lnSpc>
                  <a:spcBef>
                    <a:spcPct val="0"/>
                  </a:spcBef>
                  <a:spcAft>
                    <a:spcPct val="0"/>
                  </a:spcAft>
                  <a:defRPr/>
                </a:pPr>
                <a:endParaRPr lang="en-US" sz="2400" kern="0">
                  <a:latin typeface="Segoe UI"/>
                  <a:ea typeface="Segoe UI" pitchFamily="34" charset="0"/>
                  <a:cs typeface="Segoe UI" pitchFamily="34" charset="0"/>
                </a:endParaRPr>
              </a:p>
            </p:txBody>
          </p:sp>
          <p:sp>
            <p:nvSpPr>
              <p:cNvPr id="205" name="Rectangle 204"/>
              <p:cNvSpPr/>
              <p:nvPr/>
            </p:nvSpPr>
            <p:spPr bwMode="auto">
              <a:xfrm>
                <a:off x="4245904" y="3401141"/>
                <a:ext cx="43611" cy="436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01" tIns="146241" rIns="182801" bIns="146241" numCol="1" spcCol="0" rtlCol="0" fromWordArt="0" anchor="t" anchorCtr="0" forceAA="0" compatLnSpc="1">
                <a:prstTxWarp prst="textNoShape">
                  <a:avLst/>
                </a:prstTxWarp>
                <a:noAutofit/>
              </a:bodyPr>
              <a:lstStyle/>
              <a:p>
                <a:pPr algn="ctr" defTabSz="932052" fontAlgn="base">
                  <a:lnSpc>
                    <a:spcPct val="90000"/>
                  </a:lnSpc>
                  <a:spcBef>
                    <a:spcPct val="0"/>
                  </a:spcBef>
                  <a:spcAft>
                    <a:spcPct val="0"/>
                  </a:spcAft>
                  <a:defRPr/>
                </a:pPr>
                <a:endParaRPr lang="en-US" sz="2400" kern="0">
                  <a:latin typeface="Segoe UI"/>
                  <a:ea typeface="Segoe UI" pitchFamily="34" charset="0"/>
                  <a:cs typeface="Segoe UI" pitchFamily="34" charset="0"/>
                </a:endParaRPr>
              </a:p>
            </p:txBody>
          </p:sp>
          <p:sp>
            <p:nvSpPr>
              <p:cNvPr id="206" name="Oval 205"/>
              <p:cNvSpPr/>
              <p:nvPr/>
            </p:nvSpPr>
            <p:spPr bwMode="auto">
              <a:xfrm>
                <a:off x="4174625" y="3401529"/>
                <a:ext cx="46815" cy="468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01" tIns="146241" rIns="182801" bIns="146241" numCol="1" spcCol="0" rtlCol="0" fromWordArt="0" anchor="t" anchorCtr="0" forceAA="0" compatLnSpc="1">
                <a:prstTxWarp prst="textNoShape">
                  <a:avLst/>
                </a:prstTxWarp>
                <a:noAutofit/>
              </a:bodyPr>
              <a:lstStyle/>
              <a:p>
                <a:pPr algn="ctr" defTabSz="932052" fontAlgn="base">
                  <a:lnSpc>
                    <a:spcPct val="90000"/>
                  </a:lnSpc>
                  <a:spcBef>
                    <a:spcPct val="0"/>
                  </a:spcBef>
                  <a:spcAft>
                    <a:spcPct val="0"/>
                  </a:spcAft>
                  <a:defRPr/>
                </a:pPr>
                <a:endParaRPr lang="en-US" sz="2400" kern="0">
                  <a:latin typeface="Segoe UI"/>
                  <a:ea typeface="Segoe UI" pitchFamily="34" charset="0"/>
                  <a:cs typeface="Segoe UI" pitchFamily="34" charset="0"/>
                </a:endParaRPr>
              </a:p>
            </p:txBody>
          </p:sp>
          <p:sp>
            <p:nvSpPr>
              <p:cNvPr id="207" name="Oval 206"/>
              <p:cNvSpPr/>
              <p:nvPr/>
            </p:nvSpPr>
            <p:spPr bwMode="auto">
              <a:xfrm>
                <a:off x="4313978" y="3401529"/>
                <a:ext cx="46815" cy="468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01" tIns="146241" rIns="182801" bIns="146241" numCol="1" spcCol="0" rtlCol="0" fromWordArt="0" anchor="t" anchorCtr="0" forceAA="0" compatLnSpc="1">
                <a:prstTxWarp prst="textNoShape">
                  <a:avLst/>
                </a:prstTxWarp>
                <a:noAutofit/>
              </a:bodyPr>
              <a:lstStyle/>
              <a:p>
                <a:pPr algn="ctr" defTabSz="932052" fontAlgn="base">
                  <a:lnSpc>
                    <a:spcPct val="90000"/>
                  </a:lnSpc>
                  <a:spcBef>
                    <a:spcPct val="0"/>
                  </a:spcBef>
                  <a:spcAft>
                    <a:spcPct val="0"/>
                  </a:spcAft>
                  <a:defRPr/>
                </a:pPr>
                <a:endParaRPr lang="en-US" sz="2400" kern="0">
                  <a:latin typeface="Segoe UI"/>
                  <a:ea typeface="Segoe UI" pitchFamily="34" charset="0"/>
                  <a:cs typeface="Segoe UI" pitchFamily="34" charset="0"/>
                </a:endParaRPr>
              </a:p>
            </p:txBody>
          </p:sp>
          <p:sp>
            <p:nvSpPr>
              <p:cNvPr id="208" name="Rectangle 207"/>
              <p:cNvSpPr/>
              <p:nvPr/>
            </p:nvSpPr>
            <p:spPr bwMode="auto">
              <a:xfrm>
                <a:off x="4106551" y="3550317"/>
                <a:ext cx="43611" cy="436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01" tIns="146241" rIns="182801" bIns="146241" numCol="1" spcCol="0" rtlCol="0" fromWordArt="0" anchor="t" anchorCtr="0" forceAA="0" compatLnSpc="1">
                <a:prstTxWarp prst="textNoShape">
                  <a:avLst/>
                </a:prstTxWarp>
                <a:noAutofit/>
              </a:bodyPr>
              <a:lstStyle/>
              <a:p>
                <a:pPr algn="ctr" defTabSz="932052" fontAlgn="base">
                  <a:lnSpc>
                    <a:spcPct val="90000"/>
                  </a:lnSpc>
                  <a:spcBef>
                    <a:spcPct val="0"/>
                  </a:spcBef>
                  <a:spcAft>
                    <a:spcPct val="0"/>
                  </a:spcAft>
                  <a:defRPr/>
                </a:pPr>
                <a:endParaRPr lang="en-US" sz="2400" kern="0">
                  <a:latin typeface="Segoe UI"/>
                  <a:ea typeface="Segoe UI" pitchFamily="34" charset="0"/>
                  <a:cs typeface="Segoe UI" pitchFamily="34" charset="0"/>
                </a:endParaRPr>
              </a:p>
            </p:txBody>
          </p:sp>
          <p:sp>
            <p:nvSpPr>
              <p:cNvPr id="209" name="Rectangle 208"/>
              <p:cNvSpPr/>
              <p:nvPr/>
            </p:nvSpPr>
            <p:spPr bwMode="auto">
              <a:xfrm>
                <a:off x="4245904" y="3550317"/>
                <a:ext cx="43611" cy="436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01" tIns="146241" rIns="182801" bIns="146241" numCol="1" spcCol="0" rtlCol="0" fromWordArt="0" anchor="t" anchorCtr="0" forceAA="0" compatLnSpc="1">
                <a:prstTxWarp prst="textNoShape">
                  <a:avLst/>
                </a:prstTxWarp>
                <a:noAutofit/>
              </a:bodyPr>
              <a:lstStyle/>
              <a:p>
                <a:pPr algn="ctr" defTabSz="932052" fontAlgn="base">
                  <a:lnSpc>
                    <a:spcPct val="90000"/>
                  </a:lnSpc>
                  <a:spcBef>
                    <a:spcPct val="0"/>
                  </a:spcBef>
                  <a:spcAft>
                    <a:spcPct val="0"/>
                  </a:spcAft>
                  <a:defRPr/>
                </a:pPr>
                <a:endParaRPr lang="en-US" sz="2400" kern="0">
                  <a:latin typeface="Segoe UI"/>
                  <a:ea typeface="Segoe UI" pitchFamily="34" charset="0"/>
                  <a:cs typeface="Segoe UI" pitchFamily="34" charset="0"/>
                </a:endParaRPr>
              </a:p>
            </p:txBody>
          </p:sp>
          <p:sp>
            <p:nvSpPr>
              <p:cNvPr id="210" name="Oval 209"/>
              <p:cNvSpPr/>
              <p:nvPr/>
            </p:nvSpPr>
            <p:spPr bwMode="auto">
              <a:xfrm>
                <a:off x="4174625" y="3550705"/>
                <a:ext cx="46815" cy="468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01" tIns="146241" rIns="182801" bIns="146241" numCol="1" spcCol="0" rtlCol="0" fromWordArt="0" anchor="t" anchorCtr="0" forceAA="0" compatLnSpc="1">
                <a:prstTxWarp prst="textNoShape">
                  <a:avLst/>
                </a:prstTxWarp>
                <a:noAutofit/>
              </a:bodyPr>
              <a:lstStyle/>
              <a:p>
                <a:pPr algn="ctr" defTabSz="932052" fontAlgn="base">
                  <a:lnSpc>
                    <a:spcPct val="90000"/>
                  </a:lnSpc>
                  <a:spcBef>
                    <a:spcPct val="0"/>
                  </a:spcBef>
                  <a:spcAft>
                    <a:spcPct val="0"/>
                  </a:spcAft>
                  <a:defRPr/>
                </a:pPr>
                <a:endParaRPr lang="en-US" sz="2400" kern="0">
                  <a:latin typeface="Segoe UI"/>
                  <a:ea typeface="Segoe UI" pitchFamily="34" charset="0"/>
                  <a:cs typeface="Segoe UI" pitchFamily="34" charset="0"/>
                </a:endParaRPr>
              </a:p>
            </p:txBody>
          </p:sp>
          <p:sp>
            <p:nvSpPr>
              <p:cNvPr id="211" name="Oval 210"/>
              <p:cNvSpPr/>
              <p:nvPr/>
            </p:nvSpPr>
            <p:spPr bwMode="auto">
              <a:xfrm>
                <a:off x="4313978" y="3550705"/>
                <a:ext cx="46815" cy="468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01" tIns="146241" rIns="182801" bIns="146241" numCol="1" spcCol="0" rtlCol="0" fromWordArt="0" anchor="t" anchorCtr="0" forceAA="0" compatLnSpc="1">
                <a:prstTxWarp prst="textNoShape">
                  <a:avLst/>
                </a:prstTxWarp>
                <a:noAutofit/>
              </a:bodyPr>
              <a:lstStyle/>
              <a:p>
                <a:pPr algn="ctr" defTabSz="932052" fontAlgn="base">
                  <a:lnSpc>
                    <a:spcPct val="90000"/>
                  </a:lnSpc>
                  <a:spcBef>
                    <a:spcPct val="0"/>
                  </a:spcBef>
                  <a:spcAft>
                    <a:spcPct val="0"/>
                  </a:spcAft>
                  <a:defRPr/>
                </a:pPr>
                <a:endParaRPr lang="en-US" sz="2400" kern="0">
                  <a:latin typeface="Segoe UI"/>
                  <a:ea typeface="Segoe UI" pitchFamily="34" charset="0"/>
                  <a:cs typeface="Segoe UI" pitchFamily="34" charset="0"/>
                </a:endParaRPr>
              </a:p>
            </p:txBody>
          </p:sp>
          <p:sp>
            <p:nvSpPr>
              <p:cNvPr id="212" name="Rectangle 211"/>
              <p:cNvSpPr/>
              <p:nvPr/>
            </p:nvSpPr>
            <p:spPr bwMode="auto">
              <a:xfrm>
                <a:off x="4178218" y="3621636"/>
                <a:ext cx="43611" cy="436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01" tIns="146241" rIns="182801" bIns="146241" numCol="1" spcCol="0" rtlCol="0" fromWordArt="0" anchor="t" anchorCtr="0" forceAA="0" compatLnSpc="1">
                <a:prstTxWarp prst="textNoShape">
                  <a:avLst/>
                </a:prstTxWarp>
                <a:noAutofit/>
              </a:bodyPr>
              <a:lstStyle/>
              <a:p>
                <a:pPr algn="ctr" defTabSz="932052" fontAlgn="base">
                  <a:lnSpc>
                    <a:spcPct val="90000"/>
                  </a:lnSpc>
                  <a:spcBef>
                    <a:spcPct val="0"/>
                  </a:spcBef>
                  <a:spcAft>
                    <a:spcPct val="0"/>
                  </a:spcAft>
                  <a:defRPr/>
                </a:pPr>
                <a:endParaRPr lang="en-US" sz="2400" kern="0">
                  <a:latin typeface="Segoe UI"/>
                  <a:ea typeface="Segoe UI" pitchFamily="34" charset="0"/>
                  <a:cs typeface="Segoe UI" pitchFamily="34" charset="0"/>
                </a:endParaRPr>
              </a:p>
            </p:txBody>
          </p:sp>
          <p:sp>
            <p:nvSpPr>
              <p:cNvPr id="213" name="Rectangle 212"/>
              <p:cNvSpPr/>
              <p:nvPr/>
            </p:nvSpPr>
            <p:spPr bwMode="auto">
              <a:xfrm>
                <a:off x="4317571" y="3621636"/>
                <a:ext cx="43611" cy="436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01" tIns="146241" rIns="182801" bIns="146241" numCol="1" spcCol="0" rtlCol="0" fromWordArt="0" anchor="t" anchorCtr="0" forceAA="0" compatLnSpc="1">
                <a:prstTxWarp prst="textNoShape">
                  <a:avLst/>
                </a:prstTxWarp>
                <a:noAutofit/>
              </a:bodyPr>
              <a:lstStyle/>
              <a:p>
                <a:pPr algn="ctr" defTabSz="932052" fontAlgn="base">
                  <a:lnSpc>
                    <a:spcPct val="90000"/>
                  </a:lnSpc>
                  <a:spcBef>
                    <a:spcPct val="0"/>
                  </a:spcBef>
                  <a:spcAft>
                    <a:spcPct val="0"/>
                  </a:spcAft>
                  <a:defRPr/>
                </a:pPr>
                <a:endParaRPr lang="en-US" sz="2400" kern="0">
                  <a:latin typeface="Segoe UI"/>
                  <a:ea typeface="Segoe UI" pitchFamily="34" charset="0"/>
                  <a:cs typeface="Segoe UI" pitchFamily="34" charset="0"/>
                </a:endParaRPr>
              </a:p>
            </p:txBody>
          </p:sp>
          <p:sp>
            <p:nvSpPr>
              <p:cNvPr id="214" name="Oval 213"/>
              <p:cNvSpPr/>
              <p:nvPr/>
            </p:nvSpPr>
            <p:spPr bwMode="auto">
              <a:xfrm>
                <a:off x="4106939" y="3622024"/>
                <a:ext cx="46815" cy="468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01" tIns="146241" rIns="182801" bIns="146241" numCol="1" spcCol="0" rtlCol="0" fromWordArt="0" anchor="t" anchorCtr="0" forceAA="0" compatLnSpc="1">
                <a:prstTxWarp prst="textNoShape">
                  <a:avLst/>
                </a:prstTxWarp>
                <a:noAutofit/>
              </a:bodyPr>
              <a:lstStyle/>
              <a:p>
                <a:pPr algn="ctr" defTabSz="932052" fontAlgn="base">
                  <a:lnSpc>
                    <a:spcPct val="90000"/>
                  </a:lnSpc>
                  <a:spcBef>
                    <a:spcPct val="0"/>
                  </a:spcBef>
                  <a:spcAft>
                    <a:spcPct val="0"/>
                  </a:spcAft>
                  <a:defRPr/>
                </a:pPr>
                <a:endParaRPr lang="en-US" sz="2400" kern="0">
                  <a:latin typeface="Segoe UI"/>
                  <a:ea typeface="Segoe UI" pitchFamily="34" charset="0"/>
                  <a:cs typeface="Segoe UI" pitchFamily="34" charset="0"/>
                </a:endParaRPr>
              </a:p>
            </p:txBody>
          </p:sp>
          <p:sp>
            <p:nvSpPr>
              <p:cNvPr id="215" name="Oval 214"/>
              <p:cNvSpPr/>
              <p:nvPr/>
            </p:nvSpPr>
            <p:spPr bwMode="auto">
              <a:xfrm>
                <a:off x="4246293" y="3622024"/>
                <a:ext cx="46815" cy="468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01" tIns="146241" rIns="182801" bIns="146241" numCol="1" spcCol="0" rtlCol="0" fromWordArt="0" anchor="t" anchorCtr="0" forceAA="0" compatLnSpc="1">
                <a:prstTxWarp prst="textNoShape">
                  <a:avLst/>
                </a:prstTxWarp>
                <a:noAutofit/>
              </a:bodyPr>
              <a:lstStyle/>
              <a:p>
                <a:pPr algn="ctr" defTabSz="932052" fontAlgn="base">
                  <a:lnSpc>
                    <a:spcPct val="90000"/>
                  </a:lnSpc>
                  <a:spcBef>
                    <a:spcPct val="0"/>
                  </a:spcBef>
                  <a:spcAft>
                    <a:spcPct val="0"/>
                  </a:spcAft>
                  <a:defRPr/>
                </a:pPr>
                <a:endParaRPr lang="en-US" sz="2400" kern="0">
                  <a:latin typeface="Segoe UI"/>
                  <a:ea typeface="Segoe UI" pitchFamily="34" charset="0"/>
                  <a:cs typeface="Segoe UI" pitchFamily="34" charset="0"/>
                </a:endParaRPr>
              </a:p>
            </p:txBody>
          </p:sp>
          <p:sp>
            <p:nvSpPr>
              <p:cNvPr id="216" name="Rectangle 215"/>
              <p:cNvSpPr/>
              <p:nvPr/>
            </p:nvSpPr>
            <p:spPr bwMode="auto">
              <a:xfrm>
                <a:off x="4178218" y="3465945"/>
                <a:ext cx="43611" cy="436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01" tIns="146241" rIns="182801" bIns="146241" numCol="1" spcCol="0" rtlCol="0" fromWordArt="0" anchor="t" anchorCtr="0" forceAA="0" compatLnSpc="1">
                <a:prstTxWarp prst="textNoShape">
                  <a:avLst/>
                </a:prstTxWarp>
                <a:noAutofit/>
              </a:bodyPr>
              <a:lstStyle/>
              <a:p>
                <a:pPr algn="ctr" defTabSz="932052" fontAlgn="base">
                  <a:lnSpc>
                    <a:spcPct val="90000"/>
                  </a:lnSpc>
                  <a:spcBef>
                    <a:spcPct val="0"/>
                  </a:spcBef>
                  <a:spcAft>
                    <a:spcPct val="0"/>
                  </a:spcAft>
                  <a:defRPr/>
                </a:pPr>
                <a:endParaRPr lang="en-US" sz="2400" kern="0">
                  <a:latin typeface="Segoe UI"/>
                  <a:ea typeface="Segoe UI" pitchFamily="34" charset="0"/>
                  <a:cs typeface="Segoe UI" pitchFamily="34" charset="0"/>
                </a:endParaRPr>
              </a:p>
            </p:txBody>
          </p:sp>
          <p:sp>
            <p:nvSpPr>
              <p:cNvPr id="217" name="Rectangle 216"/>
              <p:cNvSpPr/>
              <p:nvPr/>
            </p:nvSpPr>
            <p:spPr bwMode="auto">
              <a:xfrm>
                <a:off x="4317571" y="3465945"/>
                <a:ext cx="43611" cy="436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01" tIns="146241" rIns="182801" bIns="146241" numCol="1" spcCol="0" rtlCol="0" fromWordArt="0" anchor="t" anchorCtr="0" forceAA="0" compatLnSpc="1">
                <a:prstTxWarp prst="textNoShape">
                  <a:avLst/>
                </a:prstTxWarp>
                <a:noAutofit/>
              </a:bodyPr>
              <a:lstStyle/>
              <a:p>
                <a:pPr algn="ctr" defTabSz="932052" fontAlgn="base">
                  <a:lnSpc>
                    <a:spcPct val="90000"/>
                  </a:lnSpc>
                  <a:spcBef>
                    <a:spcPct val="0"/>
                  </a:spcBef>
                  <a:spcAft>
                    <a:spcPct val="0"/>
                  </a:spcAft>
                  <a:defRPr/>
                </a:pPr>
                <a:endParaRPr lang="en-US" sz="2400" kern="0">
                  <a:latin typeface="Segoe UI"/>
                  <a:ea typeface="Segoe UI" pitchFamily="34" charset="0"/>
                  <a:cs typeface="Segoe UI" pitchFamily="34" charset="0"/>
                </a:endParaRPr>
              </a:p>
            </p:txBody>
          </p:sp>
          <p:sp>
            <p:nvSpPr>
              <p:cNvPr id="218" name="Oval 217"/>
              <p:cNvSpPr/>
              <p:nvPr/>
            </p:nvSpPr>
            <p:spPr bwMode="auto">
              <a:xfrm>
                <a:off x="4106939" y="3466334"/>
                <a:ext cx="46815" cy="468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01" tIns="146241" rIns="182801" bIns="146241" numCol="1" spcCol="0" rtlCol="0" fromWordArt="0" anchor="t" anchorCtr="0" forceAA="0" compatLnSpc="1">
                <a:prstTxWarp prst="textNoShape">
                  <a:avLst/>
                </a:prstTxWarp>
                <a:noAutofit/>
              </a:bodyPr>
              <a:lstStyle/>
              <a:p>
                <a:pPr algn="ctr" defTabSz="932052" fontAlgn="base">
                  <a:lnSpc>
                    <a:spcPct val="90000"/>
                  </a:lnSpc>
                  <a:spcBef>
                    <a:spcPct val="0"/>
                  </a:spcBef>
                  <a:spcAft>
                    <a:spcPct val="0"/>
                  </a:spcAft>
                  <a:defRPr/>
                </a:pPr>
                <a:endParaRPr lang="en-US" sz="2400" kern="0">
                  <a:latin typeface="Segoe UI"/>
                  <a:ea typeface="Segoe UI" pitchFamily="34" charset="0"/>
                  <a:cs typeface="Segoe UI" pitchFamily="34" charset="0"/>
                </a:endParaRPr>
              </a:p>
            </p:txBody>
          </p:sp>
          <p:sp>
            <p:nvSpPr>
              <p:cNvPr id="219" name="Oval 218"/>
              <p:cNvSpPr/>
              <p:nvPr/>
            </p:nvSpPr>
            <p:spPr bwMode="auto">
              <a:xfrm>
                <a:off x="4246293" y="3466334"/>
                <a:ext cx="46815" cy="468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01" tIns="146241" rIns="182801" bIns="146241" numCol="1" spcCol="0" rtlCol="0" fromWordArt="0" anchor="t" anchorCtr="0" forceAA="0" compatLnSpc="1">
                <a:prstTxWarp prst="textNoShape">
                  <a:avLst/>
                </a:prstTxWarp>
                <a:noAutofit/>
              </a:bodyPr>
              <a:lstStyle/>
              <a:p>
                <a:pPr algn="ctr" defTabSz="932052" fontAlgn="base">
                  <a:lnSpc>
                    <a:spcPct val="90000"/>
                  </a:lnSpc>
                  <a:spcBef>
                    <a:spcPct val="0"/>
                  </a:spcBef>
                  <a:spcAft>
                    <a:spcPct val="0"/>
                  </a:spcAft>
                  <a:defRPr/>
                </a:pPr>
                <a:endParaRPr lang="en-US" sz="2400" kern="0">
                  <a:latin typeface="Segoe UI"/>
                  <a:ea typeface="Segoe UI" pitchFamily="34" charset="0"/>
                  <a:cs typeface="Segoe UI" pitchFamily="34" charset="0"/>
                </a:endParaRPr>
              </a:p>
            </p:txBody>
          </p:sp>
        </p:grpSp>
      </p:grpSp>
      <p:pic>
        <p:nvPicPr>
          <p:cNvPr id="10" name="Graphic 9">
            <a:extLst>
              <a:ext uri="{FF2B5EF4-FFF2-40B4-BE49-F238E27FC236}">
                <a16:creationId xmlns:a16="http://schemas.microsoft.com/office/drawing/2014/main" id="{00DC0E24-48B2-4809-9F01-041ED22EF0D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133782" y="5314857"/>
            <a:ext cx="462146" cy="487469"/>
          </a:xfrm>
          <a:prstGeom prst="rect">
            <a:avLst/>
          </a:prstGeom>
        </p:spPr>
      </p:pic>
      <p:pic>
        <p:nvPicPr>
          <p:cNvPr id="17" name="Graphic 16">
            <a:extLst>
              <a:ext uri="{FF2B5EF4-FFF2-40B4-BE49-F238E27FC236}">
                <a16:creationId xmlns:a16="http://schemas.microsoft.com/office/drawing/2014/main" id="{104E327A-B1EB-48F9-96AA-ABCCABB9BAF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339735" y="2507082"/>
            <a:ext cx="473182" cy="473182"/>
          </a:xfrm>
          <a:prstGeom prst="rect">
            <a:avLst/>
          </a:prstGeom>
        </p:spPr>
      </p:pic>
      <p:pic>
        <p:nvPicPr>
          <p:cNvPr id="19" name="Graphic 18">
            <a:extLst>
              <a:ext uri="{FF2B5EF4-FFF2-40B4-BE49-F238E27FC236}">
                <a16:creationId xmlns:a16="http://schemas.microsoft.com/office/drawing/2014/main" id="{5788BB0F-A777-45FE-A467-26AADAB977B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269326" y="3497477"/>
            <a:ext cx="589306" cy="571266"/>
          </a:xfrm>
          <a:prstGeom prst="rect">
            <a:avLst/>
          </a:prstGeom>
        </p:spPr>
      </p:pic>
      <p:pic>
        <p:nvPicPr>
          <p:cNvPr id="21" name="Graphic 20">
            <a:extLst>
              <a:ext uri="{FF2B5EF4-FFF2-40B4-BE49-F238E27FC236}">
                <a16:creationId xmlns:a16="http://schemas.microsoft.com/office/drawing/2014/main" id="{24F58A51-C72A-4F59-B37A-B76C4289571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398161" y="4722257"/>
            <a:ext cx="359181" cy="359181"/>
          </a:xfrm>
          <a:prstGeom prst="rect">
            <a:avLst/>
          </a:prstGeom>
        </p:spPr>
      </p:pic>
      <p:sp>
        <p:nvSpPr>
          <p:cNvPr id="191" name="Rectangle 190">
            <a:extLst>
              <a:ext uri="{FF2B5EF4-FFF2-40B4-BE49-F238E27FC236}">
                <a16:creationId xmlns:a16="http://schemas.microsoft.com/office/drawing/2014/main" id="{0FDCEAA9-8241-4710-B7E6-78829ACB814F}"/>
              </a:ext>
            </a:extLst>
          </p:cNvPr>
          <p:cNvSpPr/>
          <p:nvPr/>
        </p:nvSpPr>
        <p:spPr>
          <a:xfrm>
            <a:off x="2768102" y="4734503"/>
            <a:ext cx="1295950" cy="265009"/>
          </a:xfrm>
          <a:prstGeom prst="rect">
            <a:avLst/>
          </a:prstGeom>
        </p:spPr>
        <p:txBody>
          <a:bodyPr wrap="square">
            <a:spAutoFit/>
          </a:bodyPr>
          <a:lstStyle/>
          <a:p>
            <a:pPr defTabSz="932357">
              <a:defRPr/>
            </a:pPr>
            <a:r>
              <a:rPr lang="en-US" sz="1122" kern="0" err="1">
                <a:solidFill>
                  <a:schemeClr val="bg1"/>
                </a:solidFill>
                <a:latin typeface="Segoe UI"/>
                <a:cs typeface="Segoe UI Semilight" panose="020B0402040204020203" pitchFamily="34" charset="0"/>
              </a:rPr>
              <a:t>IoT</a:t>
            </a:r>
            <a:r>
              <a:rPr lang="en-US" sz="1122" kern="0">
                <a:solidFill>
                  <a:schemeClr val="bg1"/>
                </a:solidFill>
                <a:latin typeface="Segoe UI"/>
                <a:cs typeface="Segoe UI Semilight" panose="020B0402040204020203" pitchFamily="34" charset="0"/>
              </a:rPr>
              <a:t> Hubs</a:t>
            </a:r>
            <a:endParaRPr lang="en-US" sz="1122" kern="0">
              <a:solidFill>
                <a:schemeClr val="bg1"/>
              </a:solidFill>
              <a:latin typeface="Segoe UI"/>
            </a:endParaRPr>
          </a:p>
        </p:txBody>
      </p:sp>
      <p:grpSp>
        <p:nvGrpSpPr>
          <p:cNvPr id="28" name="Group 27">
            <a:extLst>
              <a:ext uri="{FF2B5EF4-FFF2-40B4-BE49-F238E27FC236}">
                <a16:creationId xmlns:a16="http://schemas.microsoft.com/office/drawing/2014/main" id="{147A9DD8-2F11-4375-8A99-2043C8BA6C88}"/>
              </a:ext>
            </a:extLst>
          </p:cNvPr>
          <p:cNvGrpSpPr/>
          <p:nvPr/>
        </p:nvGrpSpPr>
        <p:grpSpPr>
          <a:xfrm>
            <a:off x="433611" y="1734342"/>
            <a:ext cx="1966594" cy="4651594"/>
            <a:chOff x="433611" y="1734342"/>
            <a:chExt cx="1966594" cy="4651594"/>
          </a:xfrm>
        </p:grpSpPr>
        <p:grpSp>
          <p:nvGrpSpPr>
            <p:cNvPr id="3" name="Group 2"/>
            <p:cNvGrpSpPr/>
            <p:nvPr/>
          </p:nvGrpSpPr>
          <p:grpSpPr>
            <a:xfrm>
              <a:off x="545612" y="1734342"/>
              <a:ext cx="1854593" cy="4651594"/>
              <a:chOff x="532519" y="1666194"/>
              <a:chExt cx="1818910" cy="4562093"/>
            </a:xfrm>
          </p:grpSpPr>
          <p:sp>
            <p:nvSpPr>
              <p:cNvPr id="141" name="TextBox 140"/>
              <p:cNvSpPr txBox="1"/>
              <p:nvPr/>
            </p:nvSpPr>
            <p:spPr>
              <a:xfrm>
                <a:off x="1261370" y="1927965"/>
                <a:ext cx="1090059" cy="563250"/>
              </a:xfrm>
              <a:prstGeom prst="rect">
                <a:avLst/>
              </a:prstGeom>
              <a:noFill/>
            </p:spPr>
            <p:txBody>
              <a:bodyPr wrap="square" lIns="0" tIns="149153" rIns="186442" bIns="149153" rtlCol="0">
                <a:noAutofit/>
              </a:bodyPr>
              <a:lstStyle/>
              <a:p>
                <a:pPr defTabSz="950876">
                  <a:lnSpc>
                    <a:spcPct val="90000"/>
                  </a:lnSpc>
                  <a:spcAft>
                    <a:spcPts val="612"/>
                  </a:spcAft>
                  <a:defRPr/>
                </a:pPr>
                <a:r>
                  <a:rPr lang="en-US" sz="1224" kern="0" spc="-31">
                    <a:latin typeface="Segoe UI"/>
                    <a:cs typeface="Segoe UI Semilight" panose="020B0402040204020203" pitchFamily="34" charset="0"/>
                  </a:rPr>
                  <a:t>Data </a:t>
                </a:r>
                <a:br>
                  <a:rPr lang="en-US" sz="1224" kern="0" spc="-31">
                    <a:latin typeface="Segoe UI"/>
                    <a:cs typeface="Segoe UI Semilight" panose="020B0402040204020203" pitchFamily="34" charset="0"/>
                  </a:rPr>
                </a:br>
                <a:r>
                  <a:rPr lang="en-US" sz="1224" kern="0" spc="-31">
                    <a:latin typeface="Segoe UI"/>
                    <a:cs typeface="Segoe UI Semilight" panose="020B0402040204020203" pitchFamily="34" charset="0"/>
                  </a:rPr>
                  <a:t>sources</a:t>
                </a:r>
              </a:p>
            </p:txBody>
          </p:sp>
          <p:sp>
            <p:nvSpPr>
              <p:cNvPr id="142" name="TextBox 141"/>
              <p:cNvSpPr txBox="1"/>
              <p:nvPr/>
            </p:nvSpPr>
            <p:spPr>
              <a:xfrm>
                <a:off x="1214236" y="3529646"/>
                <a:ext cx="1090059" cy="579230"/>
              </a:xfrm>
              <a:prstGeom prst="rect">
                <a:avLst/>
              </a:prstGeom>
              <a:noFill/>
            </p:spPr>
            <p:txBody>
              <a:bodyPr wrap="square" lIns="0" tIns="149153" rIns="186442" bIns="149153" rtlCol="0">
                <a:noAutofit/>
              </a:bodyPr>
              <a:lstStyle/>
              <a:p>
                <a:pPr defTabSz="950876">
                  <a:lnSpc>
                    <a:spcPct val="90000"/>
                  </a:lnSpc>
                  <a:spcBef>
                    <a:spcPct val="0"/>
                  </a:spcBef>
                  <a:spcAft>
                    <a:spcPts val="612"/>
                  </a:spcAft>
                  <a:defRPr/>
                </a:pPr>
                <a:r>
                  <a:rPr lang="en-US" sz="1224" kern="0" spc="-31">
                    <a:latin typeface="Segoe UI"/>
                    <a:cs typeface="Segoe UI Semilight" panose="020B0402040204020203" pitchFamily="34" charset="0"/>
                  </a:rPr>
                  <a:t>Apps</a:t>
                </a:r>
              </a:p>
            </p:txBody>
          </p:sp>
          <p:sp>
            <p:nvSpPr>
              <p:cNvPr id="143" name="TextBox 142"/>
              <p:cNvSpPr txBox="1"/>
              <p:nvPr/>
            </p:nvSpPr>
            <p:spPr>
              <a:xfrm>
                <a:off x="1211554" y="4995093"/>
                <a:ext cx="974964" cy="616531"/>
              </a:xfrm>
              <a:prstGeom prst="rect">
                <a:avLst/>
              </a:prstGeom>
              <a:noFill/>
            </p:spPr>
            <p:txBody>
              <a:bodyPr wrap="square" lIns="0" tIns="149153" rIns="186442" bIns="149153" rtlCol="0">
                <a:noAutofit/>
              </a:bodyPr>
              <a:lstStyle/>
              <a:p>
                <a:pPr defTabSz="950876">
                  <a:lnSpc>
                    <a:spcPct val="90000"/>
                  </a:lnSpc>
                  <a:spcBef>
                    <a:spcPct val="0"/>
                  </a:spcBef>
                  <a:spcAft>
                    <a:spcPts val="612"/>
                  </a:spcAft>
                  <a:defRPr/>
                </a:pPr>
                <a:r>
                  <a:rPr lang="en-US" sz="1224" kern="0" spc="-31">
                    <a:latin typeface="Segoe UI"/>
                    <a:cs typeface="Segoe UI Semilight" panose="020B0402040204020203" pitchFamily="34" charset="0"/>
                  </a:rPr>
                  <a:t>Sensors </a:t>
                </a:r>
                <a:br>
                  <a:rPr lang="en-US" sz="1224" kern="0" spc="-31">
                    <a:latin typeface="Segoe UI"/>
                    <a:cs typeface="Segoe UI Semilight" panose="020B0402040204020203" pitchFamily="34" charset="0"/>
                  </a:rPr>
                </a:br>
                <a:r>
                  <a:rPr lang="en-US" sz="1224" kern="0" spc="-31">
                    <a:latin typeface="Segoe UI"/>
                    <a:cs typeface="Segoe UI Semilight" panose="020B0402040204020203" pitchFamily="34" charset="0"/>
                  </a:rPr>
                  <a:t>&amp; devices</a:t>
                </a:r>
              </a:p>
            </p:txBody>
          </p:sp>
          <p:sp>
            <p:nvSpPr>
              <p:cNvPr id="144" name="Rectangle 143"/>
              <p:cNvSpPr/>
              <p:nvPr/>
            </p:nvSpPr>
            <p:spPr>
              <a:xfrm>
                <a:off x="813890" y="5907143"/>
                <a:ext cx="933597" cy="321144"/>
              </a:xfrm>
              <a:prstGeom prst="rect">
                <a:avLst/>
              </a:prstGeom>
            </p:spPr>
            <p:txBody>
              <a:bodyPr wrap="none" lIns="0" tIns="0" rIns="0" bIns="0" anchor="ctr">
                <a:noAutofit/>
              </a:bodyPr>
              <a:lstStyle/>
              <a:p>
                <a:pPr defTabSz="932357">
                  <a:lnSpc>
                    <a:spcPct val="90000"/>
                  </a:lnSpc>
                  <a:defRPr/>
                </a:pPr>
                <a:r>
                  <a:rPr lang="en-US" sz="2448" kern="0">
                    <a:latin typeface="Segoe UI"/>
                  </a:rPr>
                  <a:t>Data</a:t>
                </a:r>
              </a:p>
            </p:txBody>
          </p:sp>
          <p:grpSp>
            <p:nvGrpSpPr>
              <p:cNvPr id="155" name="Group 154"/>
              <p:cNvGrpSpPr/>
              <p:nvPr/>
            </p:nvGrpSpPr>
            <p:grpSpPr>
              <a:xfrm>
                <a:off x="1789019" y="1666194"/>
                <a:ext cx="308472" cy="4199169"/>
                <a:chOff x="1776319" y="1369399"/>
                <a:chExt cx="308472" cy="3830198"/>
              </a:xfrm>
            </p:grpSpPr>
            <p:sp>
              <p:nvSpPr>
                <p:cNvPr id="156" name="Freeform 155"/>
                <p:cNvSpPr/>
                <p:nvPr/>
              </p:nvSpPr>
              <p:spPr bwMode="auto">
                <a:xfrm>
                  <a:off x="1960934" y="1369399"/>
                  <a:ext cx="123857" cy="3830198"/>
                </a:xfrm>
                <a:custGeom>
                  <a:avLst/>
                  <a:gdLst>
                    <a:gd name="connsiteX0" fmla="*/ 247650 w 247650"/>
                    <a:gd name="connsiteY0" fmla="*/ 0 h 295275"/>
                    <a:gd name="connsiteX1" fmla="*/ 0 w 247650"/>
                    <a:gd name="connsiteY1" fmla="*/ 0 h 295275"/>
                    <a:gd name="connsiteX2" fmla="*/ 0 w 247650"/>
                    <a:gd name="connsiteY2" fmla="*/ 295275 h 295275"/>
                    <a:gd name="connsiteX3" fmla="*/ 238125 w 247650"/>
                    <a:gd name="connsiteY3" fmla="*/ 295275 h 295275"/>
                  </a:gdLst>
                  <a:ahLst/>
                  <a:cxnLst>
                    <a:cxn ang="0">
                      <a:pos x="connsiteX0" y="connsiteY0"/>
                    </a:cxn>
                    <a:cxn ang="0">
                      <a:pos x="connsiteX1" y="connsiteY1"/>
                    </a:cxn>
                    <a:cxn ang="0">
                      <a:pos x="connsiteX2" y="connsiteY2"/>
                    </a:cxn>
                    <a:cxn ang="0">
                      <a:pos x="connsiteX3" y="connsiteY3"/>
                    </a:cxn>
                  </a:cxnLst>
                  <a:rect l="l" t="t" r="r" b="b"/>
                  <a:pathLst>
                    <a:path w="247650" h="295275">
                      <a:moveTo>
                        <a:pt x="247650" y="0"/>
                      </a:moveTo>
                      <a:lnTo>
                        <a:pt x="0" y="0"/>
                      </a:lnTo>
                      <a:lnTo>
                        <a:pt x="0" y="295275"/>
                      </a:lnTo>
                      <a:lnTo>
                        <a:pt x="238125" y="295275"/>
                      </a:lnTo>
                    </a:path>
                  </a:pathLst>
                </a:custGeom>
                <a:noFill/>
                <a:ln w="12700" cap="flat" cmpd="sng" algn="ctr">
                  <a:solidFill>
                    <a:srgbClr val="0078D7"/>
                  </a:solidFill>
                  <a:prstDash val="solid"/>
                  <a:headEnd type="none" w="med" len="med"/>
                  <a:tailEnd type="none" w="med" len="med"/>
                </a:ln>
                <a:effectLst/>
              </p:spPr>
              <p:txBody>
                <a:bodyPr rtlCol="0" anchor="ctr"/>
                <a:lstStyle/>
                <a:p>
                  <a:pPr algn="ctr" defTabSz="932357">
                    <a:defRPr/>
                  </a:pPr>
                  <a:endParaRPr lang="en-US" sz="1836" kern="0">
                    <a:latin typeface="Segoe UI"/>
                  </a:endParaRPr>
                </a:p>
              </p:txBody>
            </p:sp>
            <p:cxnSp>
              <p:nvCxnSpPr>
                <p:cNvPr id="157" name="Straight Connector 156"/>
                <p:cNvCxnSpPr/>
                <p:nvPr/>
              </p:nvCxnSpPr>
              <p:spPr>
                <a:xfrm>
                  <a:off x="1776319" y="3284498"/>
                  <a:ext cx="308472" cy="0"/>
                </a:xfrm>
                <a:prstGeom prst="line">
                  <a:avLst/>
                </a:prstGeom>
                <a:noFill/>
                <a:ln w="12700" cap="flat" cmpd="sng" algn="ctr">
                  <a:solidFill>
                    <a:srgbClr val="0078D7"/>
                  </a:solidFill>
                  <a:prstDash val="solid"/>
                  <a:headEnd type="none"/>
                  <a:tailEnd type="none"/>
                </a:ln>
                <a:effectLst/>
              </p:spPr>
            </p:cxnSp>
          </p:grpSp>
          <p:grpSp>
            <p:nvGrpSpPr>
              <p:cNvPr id="245" name="Group 244"/>
              <p:cNvGrpSpPr/>
              <p:nvPr/>
            </p:nvGrpSpPr>
            <p:grpSpPr>
              <a:xfrm>
                <a:off x="532519" y="3627377"/>
                <a:ext cx="522040" cy="533547"/>
                <a:chOff x="2308225" y="7734300"/>
                <a:chExt cx="1368425" cy="1398588"/>
              </a:xfrm>
              <a:solidFill>
                <a:srgbClr val="0078D7"/>
              </a:solidFill>
            </p:grpSpPr>
            <p:sp>
              <p:nvSpPr>
                <p:cNvPr id="246" name="Freeform 97"/>
                <p:cNvSpPr>
                  <a:spLocks/>
                </p:cNvSpPr>
                <p:nvPr/>
              </p:nvSpPr>
              <p:spPr bwMode="auto">
                <a:xfrm>
                  <a:off x="2574925" y="8740775"/>
                  <a:ext cx="174625" cy="41275"/>
                </a:xfrm>
                <a:custGeom>
                  <a:avLst/>
                  <a:gdLst>
                    <a:gd name="T0" fmla="*/ 96 w 110"/>
                    <a:gd name="T1" fmla="*/ 26 h 26"/>
                    <a:gd name="T2" fmla="*/ 14 w 110"/>
                    <a:gd name="T3" fmla="*/ 26 h 26"/>
                    <a:gd name="T4" fmla="*/ 14 w 110"/>
                    <a:gd name="T5" fmla="*/ 26 h 26"/>
                    <a:gd name="T6" fmla="*/ 8 w 110"/>
                    <a:gd name="T7" fmla="*/ 24 h 26"/>
                    <a:gd name="T8" fmla="*/ 4 w 110"/>
                    <a:gd name="T9" fmla="*/ 22 h 26"/>
                    <a:gd name="T10" fmla="*/ 2 w 110"/>
                    <a:gd name="T11" fmla="*/ 18 h 26"/>
                    <a:gd name="T12" fmla="*/ 0 w 110"/>
                    <a:gd name="T13" fmla="*/ 12 h 26"/>
                    <a:gd name="T14" fmla="*/ 0 w 110"/>
                    <a:gd name="T15" fmla="*/ 12 h 26"/>
                    <a:gd name="T16" fmla="*/ 2 w 110"/>
                    <a:gd name="T17" fmla="*/ 8 h 26"/>
                    <a:gd name="T18" fmla="*/ 4 w 110"/>
                    <a:gd name="T19" fmla="*/ 4 h 26"/>
                    <a:gd name="T20" fmla="*/ 8 w 110"/>
                    <a:gd name="T21" fmla="*/ 2 h 26"/>
                    <a:gd name="T22" fmla="*/ 14 w 110"/>
                    <a:gd name="T23" fmla="*/ 0 h 26"/>
                    <a:gd name="T24" fmla="*/ 96 w 110"/>
                    <a:gd name="T25" fmla="*/ 0 h 26"/>
                    <a:gd name="T26" fmla="*/ 96 w 110"/>
                    <a:gd name="T27" fmla="*/ 0 h 26"/>
                    <a:gd name="T28" fmla="*/ 102 w 110"/>
                    <a:gd name="T29" fmla="*/ 2 h 26"/>
                    <a:gd name="T30" fmla="*/ 106 w 110"/>
                    <a:gd name="T31" fmla="*/ 4 h 26"/>
                    <a:gd name="T32" fmla="*/ 108 w 110"/>
                    <a:gd name="T33" fmla="*/ 8 h 26"/>
                    <a:gd name="T34" fmla="*/ 110 w 110"/>
                    <a:gd name="T35" fmla="*/ 12 h 26"/>
                    <a:gd name="T36" fmla="*/ 110 w 110"/>
                    <a:gd name="T37" fmla="*/ 12 h 26"/>
                    <a:gd name="T38" fmla="*/ 108 w 110"/>
                    <a:gd name="T39" fmla="*/ 18 h 26"/>
                    <a:gd name="T40" fmla="*/ 106 w 110"/>
                    <a:gd name="T41" fmla="*/ 22 h 26"/>
                    <a:gd name="T42" fmla="*/ 102 w 110"/>
                    <a:gd name="T43" fmla="*/ 24 h 26"/>
                    <a:gd name="T44" fmla="*/ 96 w 110"/>
                    <a:gd name="T45" fmla="*/ 26 h 26"/>
                    <a:gd name="T46" fmla="*/ 96 w 110"/>
                    <a:gd name="T47"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0" h="26">
                      <a:moveTo>
                        <a:pt x="96" y="26"/>
                      </a:moveTo>
                      <a:lnTo>
                        <a:pt x="14" y="26"/>
                      </a:lnTo>
                      <a:lnTo>
                        <a:pt x="14" y="26"/>
                      </a:lnTo>
                      <a:lnTo>
                        <a:pt x="8" y="24"/>
                      </a:lnTo>
                      <a:lnTo>
                        <a:pt x="4" y="22"/>
                      </a:lnTo>
                      <a:lnTo>
                        <a:pt x="2" y="18"/>
                      </a:lnTo>
                      <a:lnTo>
                        <a:pt x="0" y="12"/>
                      </a:lnTo>
                      <a:lnTo>
                        <a:pt x="0" y="12"/>
                      </a:lnTo>
                      <a:lnTo>
                        <a:pt x="2" y="8"/>
                      </a:lnTo>
                      <a:lnTo>
                        <a:pt x="4" y="4"/>
                      </a:lnTo>
                      <a:lnTo>
                        <a:pt x="8" y="2"/>
                      </a:lnTo>
                      <a:lnTo>
                        <a:pt x="14" y="0"/>
                      </a:lnTo>
                      <a:lnTo>
                        <a:pt x="96" y="0"/>
                      </a:lnTo>
                      <a:lnTo>
                        <a:pt x="96" y="0"/>
                      </a:lnTo>
                      <a:lnTo>
                        <a:pt x="102" y="2"/>
                      </a:lnTo>
                      <a:lnTo>
                        <a:pt x="106" y="4"/>
                      </a:lnTo>
                      <a:lnTo>
                        <a:pt x="108" y="8"/>
                      </a:lnTo>
                      <a:lnTo>
                        <a:pt x="110" y="12"/>
                      </a:lnTo>
                      <a:lnTo>
                        <a:pt x="110" y="12"/>
                      </a:lnTo>
                      <a:lnTo>
                        <a:pt x="108" y="18"/>
                      </a:lnTo>
                      <a:lnTo>
                        <a:pt x="106" y="22"/>
                      </a:lnTo>
                      <a:lnTo>
                        <a:pt x="102" y="24"/>
                      </a:lnTo>
                      <a:lnTo>
                        <a:pt x="96" y="26"/>
                      </a:lnTo>
                      <a:lnTo>
                        <a:pt x="96"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3" tIns="46617" rIns="93233" bIns="46617" numCol="1" anchor="t" anchorCtr="0" compatLnSpc="1">
                  <a:prstTxWarp prst="textNoShape">
                    <a:avLst/>
                  </a:prstTxWarp>
                </a:bodyPr>
                <a:lstStyle/>
                <a:p>
                  <a:pPr defTabSz="932357">
                    <a:defRPr/>
                  </a:pPr>
                  <a:endParaRPr lang="en-US" sz="1836" kern="0">
                    <a:latin typeface="Segoe UI"/>
                  </a:endParaRPr>
                </a:p>
              </p:txBody>
            </p:sp>
            <p:sp>
              <p:nvSpPr>
                <p:cNvPr id="247" name="Freeform 98"/>
                <p:cNvSpPr>
                  <a:spLocks noEditPoints="1"/>
                </p:cNvSpPr>
                <p:nvPr/>
              </p:nvSpPr>
              <p:spPr bwMode="auto">
                <a:xfrm>
                  <a:off x="2428875" y="8096250"/>
                  <a:ext cx="219075" cy="215900"/>
                </a:xfrm>
                <a:custGeom>
                  <a:avLst/>
                  <a:gdLst>
                    <a:gd name="T0" fmla="*/ 120 w 138"/>
                    <a:gd name="T1" fmla="*/ 136 h 136"/>
                    <a:gd name="T2" fmla="*/ 18 w 138"/>
                    <a:gd name="T3" fmla="*/ 136 h 136"/>
                    <a:gd name="T4" fmla="*/ 18 w 138"/>
                    <a:gd name="T5" fmla="*/ 136 h 136"/>
                    <a:gd name="T6" fmla="*/ 12 w 138"/>
                    <a:gd name="T7" fmla="*/ 136 h 136"/>
                    <a:gd name="T8" fmla="*/ 6 w 138"/>
                    <a:gd name="T9" fmla="*/ 132 h 136"/>
                    <a:gd name="T10" fmla="*/ 2 w 138"/>
                    <a:gd name="T11" fmla="*/ 126 h 136"/>
                    <a:gd name="T12" fmla="*/ 0 w 138"/>
                    <a:gd name="T13" fmla="*/ 118 h 136"/>
                    <a:gd name="T14" fmla="*/ 0 w 138"/>
                    <a:gd name="T15" fmla="*/ 18 h 136"/>
                    <a:gd name="T16" fmla="*/ 0 w 138"/>
                    <a:gd name="T17" fmla="*/ 18 h 136"/>
                    <a:gd name="T18" fmla="*/ 2 w 138"/>
                    <a:gd name="T19" fmla="*/ 10 h 136"/>
                    <a:gd name="T20" fmla="*/ 6 w 138"/>
                    <a:gd name="T21" fmla="*/ 4 h 136"/>
                    <a:gd name="T22" fmla="*/ 12 w 138"/>
                    <a:gd name="T23" fmla="*/ 2 h 136"/>
                    <a:gd name="T24" fmla="*/ 18 w 138"/>
                    <a:gd name="T25" fmla="*/ 0 h 136"/>
                    <a:gd name="T26" fmla="*/ 120 w 138"/>
                    <a:gd name="T27" fmla="*/ 0 h 136"/>
                    <a:gd name="T28" fmla="*/ 120 w 138"/>
                    <a:gd name="T29" fmla="*/ 0 h 136"/>
                    <a:gd name="T30" fmla="*/ 126 w 138"/>
                    <a:gd name="T31" fmla="*/ 2 h 136"/>
                    <a:gd name="T32" fmla="*/ 132 w 138"/>
                    <a:gd name="T33" fmla="*/ 4 h 136"/>
                    <a:gd name="T34" fmla="*/ 136 w 138"/>
                    <a:gd name="T35" fmla="*/ 10 h 136"/>
                    <a:gd name="T36" fmla="*/ 138 w 138"/>
                    <a:gd name="T37" fmla="*/ 18 h 136"/>
                    <a:gd name="T38" fmla="*/ 138 w 138"/>
                    <a:gd name="T39" fmla="*/ 118 h 136"/>
                    <a:gd name="T40" fmla="*/ 138 w 138"/>
                    <a:gd name="T41" fmla="*/ 118 h 136"/>
                    <a:gd name="T42" fmla="*/ 136 w 138"/>
                    <a:gd name="T43" fmla="*/ 126 h 136"/>
                    <a:gd name="T44" fmla="*/ 132 w 138"/>
                    <a:gd name="T45" fmla="*/ 132 h 136"/>
                    <a:gd name="T46" fmla="*/ 126 w 138"/>
                    <a:gd name="T47" fmla="*/ 136 h 136"/>
                    <a:gd name="T48" fmla="*/ 120 w 138"/>
                    <a:gd name="T49" fmla="*/ 136 h 136"/>
                    <a:gd name="T50" fmla="*/ 120 w 138"/>
                    <a:gd name="T51" fmla="*/ 136 h 136"/>
                    <a:gd name="T52" fmla="*/ 26 w 138"/>
                    <a:gd name="T53" fmla="*/ 112 h 136"/>
                    <a:gd name="T54" fmla="*/ 112 w 138"/>
                    <a:gd name="T55" fmla="*/ 112 h 136"/>
                    <a:gd name="T56" fmla="*/ 112 w 138"/>
                    <a:gd name="T57" fmla="*/ 24 h 136"/>
                    <a:gd name="T58" fmla="*/ 26 w 138"/>
                    <a:gd name="T59" fmla="*/ 24 h 136"/>
                    <a:gd name="T60" fmla="*/ 26 w 138"/>
                    <a:gd name="T61" fmla="*/ 112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36">
                      <a:moveTo>
                        <a:pt x="120" y="136"/>
                      </a:moveTo>
                      <a:lnTo>
                        <a:pt x="18" y="136"/>
                      </a:lnTo>
                      <a:lnTo>
                        <a:pt x="18" y="136"/>
                      </a:lnTo>
                      <a:lnTo>
                        <a:pt x="12" y="136"/>
                      </a:lnTo>
                      <a:lnTo>
                        <a:pt x="6" y="132"/>
                      </a:lnTo>
                      <a:lnTo>
                        <a:pt x="2" y="126"/>
                      </a:lnTo>
                      <a:lnTo>
                        <a:pt x="0" y="118"/>
                      </a:lnTo>
                      <a:lnTo>
                        <a:pt x="0" y="18"/>
                      </a:lnTo>
                      <a:lnTo>
                        <a:pt x="0" y="18"/>
                      </a:lnTo>
                      <a:lnTo>
                        <a:pt x="2" y="10"/>
                      </a:lnTo>
                      <a:lnTo>
                        <a:pt x="6" y="4"/>
                      </a:lnTo>
                      <a:lnTo>
                        <a:pt x="12" y="2"/>
                      </a:lnTo>
                      <a:lnTo>
                        <a:pt x="18" y="0"/>
                      </a:lnTo>
                      <a:lnTo>
                        <a:pt x="120" y="0"/>
                      </a:lnTo>
                      <a:lnTo>
                        <a:pt x="120" y="0"/>
                      </a:lnTo>
                      <a:lnTo>
                        <a:pt x="126" y="2"/>
                      </a:lnTo>
                      <a:lnTo>
                        <a:pt x="132" y="4"/>
                      </a:lnTo>
                      <a:lnTo>
                        <a:pt x="136" y="10"/>
                      </a:lnTo>
                      <a:lnTo>
                        <a:pt x="138" y="18"/>
                      </a:lnTo>
                      <a:lnTo>
                        <a:pt x="138" y="118"/>
                      </a:lnTo>
                      <a:lnTo>
                        <a:pt x="138" y="118"/>
                      </a:lnTo>
                      <a:lnTo>
                        <a:pt x="136" y="126"/>
                      </a:lnTo>
                      <a:lnTo>
                        <a:pt x="132" y="132"/>
                      </a:lnTo>
                      <a:lnTo>
                        <a:pt x="126" y="136"/>
                      </a:lnTo>
                      <a:lnTo>
                        <a:pt x="120" y="136"/>
                      </a:lnTo>
                      <a:lnTo>
                        <a:pt x="120" y="136"/>
                      </a:lnTo>
                      <a:close/>
                      <a:moveTo>
                        <a:pt x="26" y="112"/>
                      </a:moveTo>
                      <a:lnTo>
                        <a:pt x="112" y="112"/>
                      </a:lnTo>
                      <a:lnTo>
                        <a:pt x="112" y="24"/>
                      </a:lnTo>
                      <a:lnTo>
                        <a:pt x="26" y="24"/>
                      </a:lnTo>
                      <a:lnTo>
                        <a:pt x="26"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3" tIns="46617" rIns="93233" bIns="46617" numCol="1" anchor="t" anchorCtr="0" compatLnSpc="1">
                  <a:prstTxWarp prst="textNoShape">
                    <a:avLst/>
                  </a:prstTxWarp>
                </a:bodyPr>
                <a:lstStyle/>
                <a:p>
                  <a:pPr defTabSz="932357">
                    <a:defRPr/>
                  </a:pPr>
                  <a:endParaRPr lang="en-US" sz="1836" kern="0">
                    <a:latin typeface="Segoe UI"/>
                  </a:endParaRPr>
                </a:p>
              </p:txBody>
            </p:sp>
            <p:sp>
              <p:nvSpPr>
                <p:cNvPr id="248" name="Freeform 99"/>
                <p:cNvSpPr>
                  <a:spLocks noEditPoints="1"/>
                </p:cNvSpPr>
                <p:nvPr/>
              </p:nvSpPr>
              <p:spPr bwMode="auto">
                <a:xfrm>
                  <a:off x="2428875" y="7845425"/>
                  <a:ext cx="219075" cy="219075"/>
                </a:xfrm>
                <a:custGeom>
                  <a:avLst/>
                  <a:gdLst>
                    <a:gd name="T0" fmla="*/ 120 w 138"/>
                    <a:gd name="T1" fmla="*/ 138 h 138"/>
                    <a:gd name="T2" fmla="*/ 18 w 138"/>
                    <a:gd name="T3" fmla="*/ 138 h 138"/>
                    <a:gd name="T4" fmla="*/ 18 w 138"/>
                    <a:gd name="T5" fmla="*/ 138 h 138"/>
                    <a:gd name="T6" fmla="*/ 12 w 138"/>
                    <a:gd name="T7" fmla="*/ 136 h 138"/>
                    <a:gd name="T8" fmla="*/ 6 w 138"/>
                    <a:gd name="T9" fmla="*/ 132 h 138"/>
                    <a:gd name="T10" fmla="*/ 2 w 138"/>
                    <a:gd name="T11" fmla="*/ 128 h 138"/>
                    <a:gd name="T12" fmla="*/ 0 w 138"/>
                    <a:gd name="T13" fmla="*/ 120 h 138"/>
                    <a:gd name="T14" fmla="*/ 0 w 138"/>
                    <a:gd name="T15" fmla="*/ 20 h 138"/>
                    <a:gd name="T16" fmla="*/ 0 w 138"/>
                    <a:gd name="T17" fmla="*/ 20 h 138"/>
                    <a:gd name="T18" fmla="*/ 2 w 138"/>
                    <a:gd name="T19" fmla="*/ 12 h 138"/>
                    <a:gd name="T20" fmla="*/ 6 w 138"/>
                    <a:gd name="T21" fmla="*/ 6 h 138"/>
                    <a:gd name="T22" fmla="*/ 12 w 138"/>
                    <a:gd name="T23" fmla="*/ 2 h 138"/>
                    <a:gd name="T24" fmla="*/ 18 w 138"/>
                    <a:gd name="T25" fmla="*/ 0 h 138"/>
                    <a:gd name="T26" fmla="*/ 120 w 138"/>
                    <a:gd name="T27" fmla="*/ 0 h 138"/>
                    <a:gd name="T28" fmla="*/ 120 w 138"/>
                    <a:gd name="T29" fmla="*/ 0 h 138"/>
                    <a:gd name="T30" fmla="*/ 126 w 138"/>
                    <a:gd name="T31" fmla="*/ 2 h 138"/>
                    <a:gd name="T32" fmla="*/ 132 w 138"/>
                    <a:gd name="T33" fmla="*/ 6 h 138"/>
                    <a:gd name="T34" fmla="*/ 136 w 138"/>
                    <a:gd name="T35" fmla="*/ 12 h 138"/>
                    <a:gd name="T36" fmla="*/ 138 w 138"/>
                    <a:gd name="T37" fmla="*/ 20 h 138"/>
                    <a:gd name="T38" fmla="*/ 138 w 138"/>
                    <a:gd name="T39" fmla="*/ 120 h 138"/>
                    <a:gd name="T40" fmla="*/ 138 w 138"/>
                    <a:gd name="T41" fmla="*/ 120 h 138"/>
                    <a:gd name="T42" fmla="*/ 136 w 138"/>
                    <a:gd name="T43" fmla="*/ 128 h 138"/>
                    <a:gd name="T44" fmla="*/ 132 w 138"/>
                    <a:gd name="T45" fmla="*/ 132 h 138"/>
                    <a:gd name="T46" fmla="*/ 126 w 138"/>
                    <a:gd name="T47" fmla="*/ 136 h 138"/>
                    <a:gd name="T48" fmla="*/ 120 w 138"/>
                    <a:gd name="T49" fmla="*/ 138 h 138"/>
                    <a:gd name="T50" fmla="*/ 120 w 138"/>
                    <a:gd name="T51" fmla="*/ 138 h 138"/>
                    <a:gd name="T52" fmla="*/ 26 w 138"/>
                    <a:gd name="T53" fmla="*/ 114 h 138"/>
                    <a:gd name="T54" fmla="*/ 112 w 138"/>
                    <a:gd name="T55" fmla="*/ 114 h 138"/>
                    <a:gd name="T56" fmla="*/ 112 w 138"/>
                    <a:gd name="T57" fmla="*/ 26 h 138"/>
                    <a:gd name="T58" fmla="*/ 26 w 138"/>
                    <a:gd name="T59" fmla="*/ 26 h 138"/>
                    <a:gd name="T60" fmla="*/ 26 w 138"/>
                    <a:gd name="T61" fmla="*/ 114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38">
                      <a:moveTo>
                        <a:pt x="120" y="138"/>
                      </a:moveTo>
                      <a:lnTo>
                        <a:pt x="18" y="138"/>
                      </a:lnTo>
                      <a:lnTo>
                        <a:pt x="18" y="138"/>
                      </a:lnTo>
                      <a:lnTo>
                        <a:pt x="12" y="136"/>
                      </a:lnTo>
                      <a:lnTo>
                        <a:pt x="6" y="132"/>
                      </a:lnTo>
                      <a:lnTo>
                        <a:pt x="2" y="128"/>
                      </a:lnTo>
                      <a:lnTo>
                        <a:pt x="0" y="120"/>
                      </a:lnTo>
                      <a:lnTo>
                        <a:pt x="0" y="20"/>
                      </a:lnTo>
                      <a:lnTo>
                        <a:pt x="0" y="20"/>
                      </a:lnTo>
                      <a:lnTo>
                        <a:pt x="2" y="12"/>
                      </a:lnTo>
                      <a:lnTo>
                        <a:pt x="6" y="6"/>
                      </a:lnTo>
                      <a:lnTo>
                        <a:pt x="12" y="2"/>
                      </a:lnTo>
                      <a:lnTo>
                        <a:pt x="18" y="0"/>
                      </a:lnTo>
                      <a:lnTo>
                        <a:pt x="120" y="0"/>
                      </a:lnTo>
                      <a:lnTo>
                        <a:pt x="120" y="0"/>
                      </a:lnTo>
                      <a:lnTo>
                        <a:pt x="126" y="2"/>
                      </a:lnTo>
                      <a:lnTo>
                        <a:pt x="132" y="6"/>
                      </a:lnTo>
                      <a:lnTo>
                        <a:pt x="136" y="12"/>
                      </a:lnTo>
                      <a:lnTo>
                        <a:pt x="138" y="20"/>
                      </a:lnTo>
                      <a:lnTo>
                        <a:pt x="138" y="120"/>
                      </a:lnTo>
                      <a:lnTo>
                        <a:pt x="138" y="120"/>
                      </a:lnTo>
                      <a:lnTo>
                        <a:pt x="136" y="128"/>
                      </a:lnTo>
                      <a:lnTo>
                        <a:pt x="132" y="132"/>
                      </a:lnTo>
                      <a:lnTo>
                        <a:pt x="126" y="136"/>
                      </a:lnTo>
                      <a:lnTo>
                        <a:pt x="120" y="138"/>
                      </a:lnTo>
                      <a:lnTo>
                        <a:pt x="120" y="138"/>
                      </a:lnTo>
                      <a:close/>
                      <a:moveTo>
                        <a:pt x="26" y="114"/>
                      </a:moveTo>
                      <a:lnTo>
                        <a:pt x="112" y="114"/>
                      </a:lnTo>
                      <a:lnTo>
                        <a:pt x="112" y="26"/>
                      </a:lnTo>
                      <a:lnTo>
                        <a:pt x="26" y="26"/>
                      </a:lnTo>
                      <a:lnTo>
                        <a:pt x="26" y="1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3" tIns="46617" rIns="93233" bIns="46617" numCol="1" anchor="t" anchorCtr="0" compatLnSpc="1">
                  <a:prstTxWarp prst="textNoShape">
                    <a:avLst/>
                  </a:prstTxWarp>
                </a:bodyPr>
                <a:lstStyle/>
                <a:p>
                  <a:pPr defTabSz="932357">
                    <a:defRPr/>
                  </a:pPr>
                  <a:endParaRPr lang="en-US" sz="1836" kern="0">
                    <a:latin typeface="Segoe UI"/>
                  </a:endParaRPr>
                </a:p>
              </p:txBody>
            </p:sp>
            <p:sp>
              <p:nvSpPr>
                <p:cNvPr id="249" name="Freeform 100"/>
                <p:cNvSpPr>
                  <a:spLocks noEditPoints="1"/>
                </p:cNvSpPr>
                <p:nvPr/>
              </p:nvSpPr>
              <p:spPr bwMode="auto">
                <a:xfrm>
                  <a:off x="2676525" y="7845425"/>
                  <a:ext cx="219075" cy="219075"/>
                </a:xfrm>
                <a:custGeom>
                  <a:avLst/>
                  <a:gdLst>
                    <a:gd name="T0" fmla="*/ 120 w 138"/>
                    <a:gd name="T1" fmla="*/ 138 h 138"/>
                    <a:gd name="T2" fmla="*/ 18 w 138"/>
                    <a:gd name="T3" fmla="*/ 138 h 138"/>
                    <a:gd name="T4" fmla="*/ 18 w 138"/>
                    <a:gd name="T5" fmla="*/ 138 h 138"/>
                    <a:gd name="T6" fmla="*/ 12 w 138"/>
                    <a:gd name="T7" fmla="*/ 136 h 138"/>
                    <a:gd name="T8" fmla="*/ 6 w 138"/>
                    <a:gd name="T9" fmla="*/ 132 h 138"/>
                    <a:gd name="T10" fmla="*/ 2 w 138"/>
                    <a:gd name="T11" fmla="*/ 128 h 138"/>
                    <a:gd name="T12" fmla="*/ 0 w 138"/>
                    <a:gd name="T13" fmla="*/ 120 h 138"/>
                    <a:gd name="T14" fmla="*/ 0 w 138"/>
                    <a:gd name="T15" fmla="*/ 20 h 138"/>
                    <a:gd name="T16" fmla="*/ 0 w 138"/>
                    <a:gd name="T17" fmla="*/ 20 h 138"/>
                    <a:gd name="T18" fmla="*/ 2 w 138"/>
                    <a:gd name="T19" fmla="*/ 12 h 138"/>
                    <a:gd name="T20" fmla="*/ 6 w 138"/>
                    <a:gd name="T21" fmla="*/ 6 h 138"/>
                    <a:gd name="T22" fmla="*/ 12 w 138"/>
                    <a:gd name="T23" fmla="*/ 2 h 138"/>
                    <a:gd name="T24" fmla="*/ 18 w 138"/>
                    <a:gd name="T25" fmla="*/ 0 h 138"/>
                    <a:gd name="T26" fmla="*/ 120 w 138"/>
                    <a:gd name="T27" fmla="*/ 0 h 138"/>
                    <a:gd name="T28" fmla="*/ 120 w 138"/>
                    <a:gd name="T29" fmla="*/ 0 h 138"/>
                    <a:gd name="T30" fmla="*/ 126 w 138"/>
                    <a:gd name="T31" fmla="*/ 2 h 138"/>
                    <a:gd name="T32" fmla="*/ 132 w 138"/>
                    <a:gd name="T33" fmla="*/ 6 h 138"/>
                    <a:gd name="T34" fmla="*/ 136 w 138"/>
                    <a:gd name="T35" fmla="*/ 12 h 138"/>
                    <a:gd name="T36" fmla="*/ 138 w 138"/>
                    <a:gd name="T37" fmla="*/ 20 h 138"/>
                    <a:gd name="T38" fmla="*/ 138 w 138"/>
                    <a:gd name="T39" fmla="*/ 120 h 138"/>
                    <a:gd name="T40" fmla="*/ 138 w 138"/>
                    <a:gd name="T41" fmla="*/ 120 h 138"/>
                    <a:gd name="T42" fmla="*/ 136 w 138"/>
                    <a:gd name="T43" fmla="*/ 128 h 138"/>
                    <a:gd name="T44" fmla="*/ 132 w 138"/>
                    <a:gd name="T45" fmla="*/ 132 h 138"/>
                    <a:gd name="T46" fmla="*/ 126 w 138"/>
                    <a:gd name="T47" fmla="*/ 136 h 138"/>
                    <a:gd name="T48" fmla="*/ 120 w 138"/>
                    <a:gd name="T49" fmla="*/ 138 h 138"/>
                    <a:gd name="T50" fmla="*/ 120 w 138"/>
                    <a:gd name="T51" fmla="*/ 138 h 138"/>
                    <a:gd name="T52" fmla="*/ 26 w 138"/>
                    <a:gd name="T53" fmla="*/ 114 h 138"/>
                    <a:gd name="T54" fmla="*/ 112 w 138"/>
                    <a:gd name="T55" fmla="*/ 114 h 138"/>
                    <a:gd name="T56" fmla="*/ 112 w 138"/>
                    <a:gd name="T57" fmla="*/ 26 h 138"/>
                    <a:gd name="T58" fmla="*/ 26 w 138"/>
                    <a:gd name="T59" fmla="*/ 26 h 138"/>
                    <a:gd name="T60" fmla="*/ 26 w 138"/>
                    <a:gd name="T61" fmla="*/ 114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38">
                      <a:moveTo>
                        <a:pt x="120" y="138"/>
                      </a:moveTo>
                      <a:lnTo>
                        <a:pt x="18" y="138"/>
                      </a:lnTo>
                      <a:lnTo>
                        <a:pt x="18" y="138"/>
                      </a:lnTo>
                      <a:lnTo>
                        <a:pt x="12" y="136"/>
                      </a:lnTo>
                      <a:lnTo>
                        <a:pt x="6" y="132"/>
                      </a:lnTo>
                      <a:lnTo>
                        <a:pt x="2" y="128"/>
                      </a:lnTo>
                      <a:lnTo>
                        <a:pt x="0" y="120"/>
                      </a:lnTo>
                      <a:lnTo>
                        <a:pt x="0" y="20"/>
                      </a:lnTo>
                      <a:lnTo>
                        <a:pt x="0" y="20"/>
                      </a:lnTo>
                      <a:lnTo>
                        <a:pt x="2" y="12"/>
                      </a:lnTo>
                      <a:lnTo>
                        <a:pt x="6" y="6"/>
                      </a:lnTo>
                      <a:lnTo>
                        <a:pt x="12" y="2"/>
                      </a:lnTo>
                      <a:lnTo>
                        <a:pt x="18" y="0"/>
                      </a:lnTo>
                      <a:lnTo>
                        <a:pt x="120" y="0"/>
                      </a:lnTo>
                      <a:lnTo>
                        <a:pt x="120" y="0"/>
                      </a:lnTo>
                      <a:lnTo>
                        <a:pt x="126" y="2"/>
                      </a:lnTo>
                      <a:lnTo>
                        <a:pt x="132" y="6"/>
                      </a:lnTo>
                      <a:lnTo>
                        <a:pt x="136" y="12"/>
                      </a:lnTo>
                      <a:lnTo>
                        <a:pt x="138" y="20"/>
                      </a:lnTo>
                      <a:lnTo>
                        <a:pt x="138" y="120"/>
                      </a:lnTo>
                      <a:lnTo>
                        <a:pt x="138" y="120"/>
                      </a:lnTo>
                      <a:lnTo>
                        <a:pt x="136" y="128"/>
                      </a:lnTo>
                      <a:lnTo>
                        <a:pt x="132" y="132"/>
                      </a:lnTo>
                      <a:lnTo>
                        <a:pt x="126" y="136"/>
                      </a:lnTo>
                      <a:lnTo>
                        <a:pt x="120" y="138"/>
                      </a:lnTo>
                      <a:lnTo>
                        <a:pt x="120" y="138"/>
                      </a:lnTo>
                      <a:close/>
                      <a:moveTo>
                        <a:pt x="26" y="114"/>
                      </a:moveTo>
                      <a:lnTo>
                        <a:pt x="112" y="114"/>
                      </a:lnTo>
                      <a:lnTo>
                        <a:pt x="112" y="26"/>
                      </a:lnTo>
                      <a:lnTo>
                        <a:pt x="26" y="26"/>
                      </a:lnTo>
                      <a:lnTo>
                        <a:pt x="26" y="1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3" tIns="46617" rIns="93233" bIns="46617" numCol="1" anchor="t" anchorCtr="0" compatLnSpc="1">
                  <a:prstTxWarp prst="textNoShape">
                    <a:avLst/>
                  </a:prstTxWarp>
                </a:bodyPr>
                <a:lstStyle/>
                <a:p>
                  <a:pPr defTabSz="932357">
                    <a:defRPr/>
                  </a:pPr>
                  <a:endParaRPr lang="en-US" sz="1836" kern="0">
                    <a:latin typeface="Segoe UI"/>
                  </a:endParaRPr>
                </a:p>
              </p:txBody>
            </p:sp>
            <p:sp>
              <p:nvSpPr>
                <p:cNvPr id="250" name="Freeform 101"/>
                <p:cNvSpPr>
                  <a:spLocks noEditPoints="1"/>
                </p:cNvSpPr>
                <p:nvPr/>
              </p:nvSpPr>
              <p:spPr bwMode="auto">
                <a:xfrm>
                  <a:off x="2428875" y="8343900"/>
                  <a:ext cx="219075" cy="219075"/>
                </a:xfrm>
                <a:custGeom>
                  <a:avLst/>
                  <a:gdLst>
                    <a:gd name="T0" fmla="*/ 120 w 138"/>
                    <a:gd name="T1" fmla="*/ 138 h 138"/>
                    <a:gd name="T2" fmla="*/ 18 w 138"/>
                    <a:gd name="T3" fmla="*/ 138 h 138"/>
                    <a:gd name="T4" fmla="*/ 18 w 138"/>
                    <a:gd name="T5" fmla="*/ 138 h 138"/>
                    <a:gd name="T6" fmla="*/ 12 w 138"/>
                    <a:gd name="T7" fmla="*/ 136 h 138"/>
                    <a:gd name="T8" fmla="*/ 6 w 138"/>
                    <a:gd name="T9" fmla="*/ 132 h 138"/>
                    <a:gd name="T10" fmla="*/ 2 w 138"/>
                    <a:gd name="T11" fmla="*/ 126 h 138"/>
                    <a:gd name="T12" fmla="*/ 0 w 138"/>
                    <a:gd name="T13" fmla="*/ 120 h 138"/>
                    <a:gd name="T14" fmla="*/ 0 w 138"/>
                    <a:gd name="T15" fmla="*/ 18 h 138"/>
                    <a:gd name="T16" fmla="*/ 0 w 138"/>
                    <a:gd name="T17" fmla="*/ 18 h 138"/>
                    <a:gd name="T18" fmla="*/ 2 w 138"/>
                    <a:gd name="T19" fmla="*/ 12 h 138"/>
                    <a:gd name="T20" fmla="*/ 6 w 138"/>
                    <a:gd name="T21" fmla="*/ 6 h 138"/>
                    <a:gd name="T22" fmla="*/ 12 w 138"/>
                    <a:gd name="T23" fmla="*/ 2 h 138"/>
                    <a:gd name="T24" fmla="*/ 18 w 138"/>
                    <a:gd name="T25" fmla="*/ 0 h 138"/>
                    <a:gd name="T26" fmla="*/ 120 w 138"/>
                    <a:gd name="T27" fmla="*/ 0 h 138"/>
                    <a:gd name="T28" fmla="*/ 120 w 138"/>
                    <a:gd name="T29" fmla="*/ 0 h 138"/>
                    <a:gd name="T30" fmla="*/ 126 w 138"/>
                    <a:gd name="T31" fmla="*/ 2 h 138"/>
                    <a:gd name="T32" fmla="*/ 132 w 138"/>
                    <a:gd name="T33" fmla="*/ 6 h 138"/>
                    <a:gd name="T34" fmla="*/ 136 w 138"/>
                    <a:gd name="T35" fmla="*/ 12 h 138"/>
                    <a:gd name="T36" fmla="*/ 138 w 138"/>
                    <a:gd name="T37" fmla="*/ 18 h 138"/>
                    <a:gd name="T38" fmla="*/ 138 w 138"/>
                    <a:gd name="T39" fmla="*/ 120 h 138"/>
                    <a:gd name="T40" fmla="*/ 138 w 138"/>
                    <a:gd name="T41" fmla="*/ 120 h 138"/>
                    <a:gd name="T42" fmla="*/ 136 w 138"/>
                    <a:gd name="T43" fmla="*/ 126 h 138"/>
                    <a:gd name="T44" fmla="*/ 132 w 138"/>
                    <a:gd name="T45" fmla="*/ 132 h 138"/>
                    <a:gd name="T46" fmla="*/ 126 w 138"/>
                    <a:gd name="T47" fmla="*/ 136 h 138"/>
                    <a:gd name="T48" fmla="*/ 120 w 138"/>
                    <a:gd name="T49" fmla="*/ 138 h 138"/>
                    <a:gd name="T50" fmla="*/ 120 w 138"/>
                    <a:gd name="T51" fmla="*/ 138 h 138"/>
                    <a:gd name="T52" fmla="*/ 26 w 138"/>
                    <a:gd name="T53" fmla="*/ 112 h 138"/>
                    <a:gd name="T54" fmla="*/ 112 w 138"/>
                    <a:gd name="T55" fmla="*/ 112 h 138"/>
                    <a:gd name="T56" fmla="*/ 112 w 138"/>
                    <a:gd name="T57" fmla="*/ 26 h 138"/>
                    <a:gd name="T58" fmla="*/ 26 w 138"/>
                    <a:gd name="T59" fmla="*/ 26 h 138"/>
                    <a:gd name="T60" fmla="*/ 26 w 138"/>
                    <a:gd name="T61" fmla="*/ 11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38">
                      <a:moveTo>
                        <a:pt x="120" y="138"/>
                      </a:moveTo>
                      <a:lnTo>
                        <a:pt x="18" y="138"/>
                      </a:lnTo>
                      <a:lnTo>
                        <a:pt x="18" y="138"/>
                      </a:lnTo>
                      <a:lnTo>
                        <a:pt x="12" y="136"/>
                      </a:lnTo>
                      <a:lnTo>
                        <a:pt x="6" y="132"/>
                      </a:lnTo>
                      <a:lnTo>
                        <a:pt x="2" y="126"/>
                      </a:lnTo>
                      <a:lnTo>
                        <a:pt x="0" y="120"/>
                      </a:lnTo>
                      <a:lnTo>
                        <a:pt x="0" y="18"/>
                      </a:lnTo>
                      <a:lnTo>
                        <a:pt x="0" y="18"/>
                      </a:lnTo>
                      <a:lnTo>
                        <a:pt x="2" y="12"/>
                      </a:lnTo>
                      <a:lnTo>
                        <a:pt x="6" y="6"/>
                      </a:lnTo>
                      <a:lnTo>
                        <a:pt x="12" y="2"/>
                      </a:lnTo>
                      <a:lnTo>
                        <a:pt x="18" y="0"/>
                      </a:lnTo>
                      <a:lnTo>
                        <a:pt x="120" y="0"/>
                      </a:lnTo>
                      <a:lnTo>
                        <a:pt x="120" y="0"/>
                      </a:lnTo>
                      <a:lnTo>
                        <a:pt x="126" y="2"/>
                      </a:lnTo>
                      <a:lnTo>
                        <a:pt x="132" y="6"/>
                      </a:lnTo>
                      <a:lnTo>
                        <a:pt x="136" y="12"/>
                      </a:lnTo>
                      <a:lnTo>
                        <a:pt x="138" y="18"/>
                      </a:lnTo>
                      <a:lnTo>
                        <a:pt x="138" y="120"/>
                      </a:lnTo>
                      <a:lnTo>
                        <a:pt x="138" y="120"/>
                      </a:lnTo>
                      <a:lnTo>
                        <a:pt x="136" y="126"/>
                      </a:lnTo>
                      <a:lnTo>
                        <a:pt x="132" y="132"/>
                      </a:lnTo>
                      <a:lnTo>
                        <a:pt x="126" y="136"/>
                      </a:lnTo>
                      <a:lnTo>
                        <a:pt x="120" y="138"/>
                      </a:lnTo>
                      <a:lnTo>
                        <a:pt x="120" y="138"/>
                      </a:lnTo>
                      <a:close/>
                      <a:moveTo>
                        <a:pt x="26" y="112"/>
                      </a:moveTo>
                      <a:lnTo>
                        <a:pt x="112" y="112"/>
                      </a:lnTo>
                      <a:lnTo>
                        <a:pt x="112" y="26"/>
                      </a:lnTo>
                      <a:lnTo>
                        <a:pt x="26" y="26"/>
                      </a:lnTo>
                      <a:lnTo>
                        <a:pt x="26"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3" tIns="46617" rIns="93233" bIns="46617" numCol="1" anchor="t" anchorCtr="0" compatLnSpc="1">
                  <a:prstTxWarp prst="textNoShape">
                    <a:avLst/>
                  </a:prstTxWarp>
                </a:bodyPr>
                <a:lstStyle/>
                <a:p>
                  <a:pPr defTabSz="932357">
                    <a:defRPr/>
                  </a:pPr>
                  <a:endParaRPr lang="en-US" sz="1836" kern="0">
                    <a:latin typeface="Segoe UI"/>
                  </a:endParaRPr>
                </a:p>
              </p:txBody>
            </p:sp>
            <p:sp>
              <p:nvSpPr>
                <p:cNvPr id="251" name="Freeform 102"/>
                <p:cNvSpPr>
                  <a:spLocks noEditPoints="1"/>
                </p:cNvSpPr>
                <p:nvPr/>
              </p:nvSpPr>
              <p:spPr bwMode="auto">
                <a:xfrm>
                  <a:off x="2676525" y="8343900"/>
                  <a:ext cx="219075" cy="219075"/>
                </a:xfrm>
                <a:custGeom>
                  <a:avLst/>
                  <a:gdLst>
                    <a:gd name="T0" fmla="*/ 120 w 138"/>
                    <a:gd name="T1" fmla="*/ 138 h 138"/>
                    <a:gd name="T2" fmla="*/ 18 w 138"/>
                    <a:gd name="T3" fmla="*/ 138 h 138"/>
                    <a:gd name="T4" fmla="*/ 18 w 138"/>
                    <a:gd name="T5" fmla="*/ 138 h 138"/>
                    <a:gd name="T6" fmla="*/ 12 w 138"/>
                    <a:gd name="T7" fmla="*/ 136 h 138"/>
                    <a:gd name="T8" fmla="*/ 6 w 138"/>
                    <a:gd name="T9" fmla="*/ 132 h 138"/>
                    <a:gd name="T10" fmla="*/ 2 w 138"/>
                    <a:gd name="T11" fmla="*/ 126 h 138"/>
                    <a:gd name="T12" fmla="*/ 0 w 138"/>
                    <a:gd name="T13" fmla="*/ 120 h 138"/>
                    <a:gd name="T14" fmla="*/ 0 w 138"/>
                    <a:gd name="T15" fmla="*/ 18 h 138"/>
                    <a:gd name="T16" fmla="*/ 0 w 138"/>
                    <a:gd name="T17" fmla="*/ 18 h 138"/>
                    <a:gd name="T18" fmla="*/ 2 w 138"/>
                    <a:gd name="T19" fmla="*/ 12 h 138"/>
                    <a:gd name="T20" fmla="*/ 6 w 138"/>
                    <a:gd name="T21" fmla="*/ 6 h 138"/>
                    <a:gd name="T22" fmla="*/ 12 w 138"/>
                    <a:gd name="T23" fmla="*/ 2 h 138"/>
                    <a:gd name="T24" fmla="*/ 18 w 138"/>
                    <a:gd name="T25" fmla="*/ 0 h 138"/>
                    <a:gd name="T26" fmla="*/ 120 w 138"/>
                    <a:gd name="T27" fmla="*/ 0 h 138"/>
                    <a:gd name="T28" fmla="*/ 120 w 138"/>
                    <a:gd name="T29" fmla="*/ 0 h 138"/>
                    <a:gd name="T30" fmla="*/ 126 w 138"/>
                    <a:gd name="T31" fmla="*/ 2 h 138"/>
                    <a:gd name="T32" fmla="*/ 132 w 138"/>
                    <a:gd name="T33" fmla="*/ 6 h 138"/>
                    <a:gd name="T34" fmla="*/ 136 w 138"/>
                    <a:gd name="T35" fmla="*/ 12 h 138"/>
                    <a:gd name="T36" fmla="*/ 138 w 138"/>
                    <a:gd name="T37" fmla="*/ 18 h 138"/>
                    <a:gd name="T38" fmla="*/ 138 w 138"/>
                    <a:gd name="T39" fmla="*/ 120 h 138"/>
                    <a:gd name="T40" fmla="*/ 138 w 138"/>
                    <a:gd name="T41" fmla="*/ 120 h 138"/>
                    <a:gd name="T42" fmla="*/ 136 w 138"/>
                    <a:gd name="T43" fmla="*/ 126 h 138"/>
                    <a:gd name="T44" fmla="*/ 132 w 138"/>
                    <a:gd name="T45" fmla="*/ 132 h 138"/>
                    <a:gd name="T46" fmla="*/ 126 w 138"/>
                    <a:gd name="T47" fmla="*/ 136 h 138"/>
                    <a:gd name="T48" fmla="*/ 120 w 138"/>
                    <a:gd name="T49" fmla="*/ 138 h 138"/>
                    <a:gd name="T50" fmla="*/ 120 w 138"/>
                    <a:gd name="T51" fmla="*/ 138 h 138"/>
                    <a:gd name="T52" fmla="*/ 26 w 138"/>
                    <a:gd name="T53" fmla="*/ 112 h 138"/>
                    <a:gd name="T54" fmla="*/ 112 w 138"/>
                    <a:gd name="T55" fmla="*/ 112 h 138"/>
                    <a:gd name="T56" fmla="*/ 112 w 138"/>
                    <a:gd name="T57" fmla="*/ 26 h 138"/>
                    <a:gd name="T58" fmla="*/ 26 w 138"/>
                    <a:gd name="T59" fmla="*/ 26 h 138"/>
                    <a:gd name="T60" fmla="*/ 26 w 138"/>
                    <a:gd name="T61" fmla="*/ 11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38">
                      <a:moveTo>
                        <a:pt x="120" y="138"/>
                      </a:moveTo>
                      <a:lnTo>
                        <a:pt x="18" y="138"/>
                      </a:lnTo>
                      <a:lnTo>
                        <a:pt x="18" y="138"/>
                      </a:lnTo>
                      <a:lnTo>
                        <a:pt x="12" y="136"/>
                      </a:lnTo>
                      <a:lnTo>
                        <a:pt x="6" y="132"/>
                      </a:lnTo>
                      <a:lnTo>
                        <a:pt x="2" y="126"/>
                      </a:lnTo>
                      <a:lnTo>
                        <a:pt x="0" y="120"/>
                      </a:lnTo>
                      <a:lnTo>
                        <a:pt x="0" y="18"/>
                      </a:lnTo>
                      <a:lnTo>
                        <a:pt x="0" y="18"/>
                      </a:lnTo>
                      <a:lnTo>
                        <a:pt x="2" y="12"/>
                      </a:lnTo>
                      <a:lnTo>
                        <a:pt x="6" y="6"/>
                      </a:lnTo>
                      <a:lnTo>
                        <a:pt x="12" y="2"/>
                      </a:lnTo>
                      <a:lnTo>
                        <a:pt x="18" y="0"/>
                      </a:lnTo>
                      <a:lnTo>
                        <a:pt x="120" y="0"/>
                      </a:lnTo>
                      <a:lnTo>
                        <a:pt x="120" y="0"/>
                      </a:lnTo>
                      <a:lnTo>
                        <a:pt x="126" y="2"/>
                      </a:lnTo>
                      <a:lnTo>
                        <a:pt x="132" y="6"/>
                      </a:lnTo>
                      <a:lnTo>
                        <a:pt x="136" y="12"/>
                      </a:lnTo>
                      <a:lnTo>
                        <a:pt x="138" y="18"/>
                      </a:lnTo>
                      <a:lnTo>
                        <a:pt x="138" y="120"/>
                      </a:lnTo>
                      <a:lnTo>
                        <a:pt x="138" y="120"/>
                      </a:lnTo>
                      <a:lnTo>
                        <a:pt x="136" y="126"/>
                      </a:lnTo>
                      <a:lnTo>
                        <a:pt x="132" y="132"/>
                      </a:lnTo>
                      <a:lnTo>
                        <a:pt x="126" y="136"/>
                      </a:lnTo>
                      <a:lnTo>
                        <a:pt x="120" y="138"/>
                      </a:lnTo>
                      <a:lnTo>
                        <a:pt x="120" y="138"/>
                      </a:lnTo>
                      <a:close/>
                      <a:moveTo>
                        <a:pt x="26" y="112"/>
                      </a:moveTo>
                      <a:lnTo>
                        <a:pt x="112" y="112"/>
                      </a:lnTo>
                      <a:lnTo>
                        <a:pt x="112" y="26"/>
                      </a:lnTo>
                      <a:lnTo>
                        <a:pt x="26" y="26"/>
                      </a:lnTo>
                      <a:lnTo>
                        <a:pt x="26"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3" tIns="46617" rIns="93233" bIns="46617" numCol="1" anchor="t" anchorCtr="0" compatLnSpc="1">
                  <a:prstTxWarp prst="textNoShape">
                    <a:avLst/>
                  </a:prstTxWarp>
                </a:bodyPr>
                <a:lstStyle/>
                <a:p>
                  <a:pPr defTabSz="932357">
                    <a:defRPr/>
                  </a:pPr>
                  <a:endParaRPr lang="en-US" sz="1836" kern="0">
                    <a:latin typeface="Segoe UI"/>
                  </a:endParaRPr>
                </a:p>
              </p:txBody>
            </p:sp>
            <p:sp>
              <p:nvSpPr>
                <p:cNvPr id="252" name="Freeform 103"/>
                <p:cNvSpPr>
                  <a:spLocks/>
                </p:cNvSpPr>
                <p:nvPr/>
              </p:nvSpPr>
              <p:spPr bwMode="auto">
                <a:xfrm>
                  <a:off x="2330450" y="8623300"/>
                  <a:ext cx="422275" cy="41275"/>
                </a:xfrm>
                <a:custGeom>
                  <a:avLst/>
                  <a:gdLst>
                    <a:gd name="T0" fmla="*/ 264 w 266"/>
                    <a:gd name="T1" fmla="*/ 4 h 26"/>
                    <a:gd name="T2" fmla="*/ 264 w 266"/>
                    <a:gd name="T3" fmla="*/ 2 h 26"/>
                    <a:gd name="T4" fmla="*/ 266 w 266"/>
                    <a:gd name="T5" fmla="*/ 0 h 26"/>
                    <a:gd name="T6" fmla="*/ 0 w 266"/>
                    <a:gd name="T7" fmla="*/ 0 h 26"/>
                    <a:gd name="T8" fmla="*/ 0 w 266"/>
                    <a:gd name="T9" fmla="*/ 26 h 26"/>
                    <a:gd name="T10" fmla="*/ 250 w 266"/>
                    <a:gd name="T11" fmla="*/ 26 h 26"/>
                    <a:gd name="T12" fmla="*/ 250 w 266"/>
                    <a:gd name="T13" fmla="*/ 26 h 26"/>
                    <a:gd name="T14" fmla="*/ 256 w 266"/>
                    <a:gd name="T15" fmla="*/ 12 h 26"/>
                    <a:gd name="T16" fmla="*/ 264 w 266"/>
                    <a:gd name="T17" fmla="*/ 4 h 26"/>
                    <a:gd name="T18" fmla="*/ 264 w 266"/>
                    <a:gd name="T19" fmla="*/ 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6" h="26">
                      <a:moveTo>
                        <a:pt x="264" y="4"/>
                      </a:moveTo>
                      <a:lnTo>
                        <a:pt x="264" y="2"/>
                      </a:lnTo>
                      <a:lnTo>
                        <a:pt x="266" y="0"/>
                      </a:lnTo>
                      <a:lnTo>
                        <a:pt x="0" y="0"/>
                      </a:lnTo>
                      <a:lnTo>
                        <a:pt x="0" y="26"/>
                      </a:lnTo>
                      <a:lnTo>
                        <a:pt x="250" y="26"/>
                      </a:lnTo>
                      <a:lnTo>
                        <a:pt x="250" y="26"/>
                      </a:lnTo>
                      <a:lnTo>
                        <a:pt x="256" y="12"/>
                      </a:lnTo>
                      <a:lnTo>
                        <a:pt x="264" y="4"/>
                      </a:lnTo>
                      <a:lnTo>
                        <a:pt x="264"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3" tIns="46617" rIns="93233" bIns="46617" numCol="1" anchor="t" anchorCtr="0" compatLnSpc="1">
                  <a:prstTxWarp prst="textNoShape">
                    <a:avLst/>
                  </a:prstTxWarp>
                </a:bodyPr>
                <a:lstStyle/>
                <a:p>
                  <a:pPr defTabSz="932357">
                    <a:defRPr/>
                  </a:pPr>
                  <a:endParaRPr lang="en-US" sz="1836" kern="0">
                    <a:latin typeface="Segoe UI"/>
                  </a:endParaRPr>
                </a:p>
              </p:txBody>
            </p:sp>
            <p:sp>
              <p:nvSpPr>
                <p:cNvPr id="253" name="Freeform 104"/>
                <p:cNvSpPr>
                  <a:spLocks/>
                </p:cNvSpPr>
                <p:nvPr/>
              </p:nvSpPr>
              <p:spPr bwMode="auto">
                <a:xfrm>
                  <a:off x="2676525" y="8096250"/>
                  <a:ext cx="219075" cy="215900"/>
                </a:xfrm>
                <a:custGeom>
                  <a:avLst/>
                  <a:gdLst>
                    <a:gd name="T0" fmla="*/ 86 w 138"/>
                    <a:gd name="T1" fmla="*/ 112 h 136"/>
                    <a:gd name="T2" fmla="*/ 26 w 138"/>
                    <a:gd name="T3" fmla="*/ 112 h 136"/>
                    <a:gd name="T4" fmla="*/ 26 w 138"/>
                    <a:gd name="T5" fmla="*/ 24 h 136"/>
                    <a:gd name="T6" fmla="*/ 112 w 138"/>
                    <a:gd name="T7" fmla="*/ 24 h 136"/>
                    <a:gd name="T8" fmla="*/ 112 w 138"/>
                    <a:gd name="T9" fmla="*/ 38 h 136"/>
                    <a:gd name="T10" fmla="*/ 114 w 138"/>
                    <a:gd name="T11" fmla="*/ 38 h 136"/>
                    <a:gd name="T12" fmla="*/ 114 w 138"/>
                    <a:gd name="T13" fmla="*/ 38 h 136"/>
                    <a:gd name="T14" fmla="*/ 118 w 138"/>
                    <a:gd name="T15" fmla="*/ 38 h 136"/>
                    <a:gd name="T16" fmla="*/ 124 w 138"/>
                    <a:gd name="T17" fmla="*/ 38 h 136"/>
                    <a:gd name="T18" fmla="*/ 124 w 138"/>
                    <a:gd name="T19" fmla="*/ 38 h 136"/>
                    <a:gd name="T20" fmla="*/ 138 w 138"/>
                    <a:gd name="T21" fmla="*/ 50 h 136"/>
                    <a:gd name="T22" fmla="*/ 138 w 138"/>
                    <a:gd name="T23" fmla="*/ 18 h 136"/>
                    <a:gd name="T24" fmla="*/ 138 w 138"/>
                    <a:gd name="T25" fmla="*/ 18 h 136"/>
                    <a:gd name="T26" fmla="*/ 136 w 138"/>
                    <a:gd name="T27" fmla="*/ 10 h 136"/>
                    <a:gd name="T28" fmla="*/ 132 w 138"/>
                    <a:gd name="T29" fmla="*/ 4 h 136"/>
                    <a:gd name="T30" fmla="*/ 126 w 138"/>
                    <a:gd name="T31" fmla="*/ 2 h 136"/>
                    <a:gd name="T32" fmla="*/ 120 w 138"/>
                    <a:gd name="T33" fmla="*/ 0 h 136"/>
                    <a:gd name="T34" fmla="*/ 18 w 138"/>
                    <a:gd name="T35" fmla="*/ 0 h 136"/>
                    <a:gd name="T36" fmla="*/ 18 w 138"/>
                    <a:gd name="T37" fmla="*/ 0 h 136"/>
                    <a:gd name="T38" fmla="*/ 12 w 138"/>
                    <a:gd name="T39" fmla="*/ 2 h 136"/>
                    <a:gd name="T40" fmla="*/ 6 w 138"/>
                    <a:gd name="T41" fmla="*/ 4 h 136"/>
                    <a:gd name="T42" fmla="*/ 2 w 138"/>
                    <a:gd name="T43" fmla="*/ 10 h 136"/>
                    <a:gd name="T44" fmla="*/ 0 w 138"/>
                    <a:gd name="T45" fmla="*/ 18 h 136"/>
                    <a:gd name="T46" fmla="*/ 0 w 138"/>
                    <a:gd name="T47" fmla="*/ 118 h 136"/>
                    <a:gd name="T48" fmla="*/ 0 w 138"/>
                    <a:gd name="T49" fmla="*/ 118 h 136"/>
                    <a:gd name="T50" fmla="*/ 2 w 138"/>
                    <a:gd name="T51" fmla="*/ 126 h 136"/>
                    <a:gd name="T52" fmla="*/ 6 w 138"/>
                    <a:gd name="T53" fmla="*/ 132 h 136"/>
                    <a:gd name="T54" fmla="*/ 12 w 138"/>
                    <a:gd name="T55" fmla="*/ 136 h 136"/>
                    <a:gd name="T56" fmla="*/ 18 w 138"/>
                    <a:gd name="T57" fmla="*/ 136 h 136"/>
                    <a:gd name="T58" fmla="*/ 102 w 138"/>
                    <a:gd name="T59" fmla="*/ 136 h 136"/>
                    <a:gd name="T60" fmla="*/ 102 w 138"/>
                    <a:gd name="T61" fmla="*/ 136 h 136"/>
                    <a:gd name="T62" fmla="*/ 86 w 138"/>
                    <a:gd name="T63" fmla="*/ 112 h 136"/>
                    <a:gd name="T64" fmla="*/ 86 w 138"/>
                    <a:gd name="T65" fmla="*/ 112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8" h="136">
                      <a:moveTo>
                        <a:pt x="86" y="112"/>
                      </a:moveTo>
                      <a:lnTo>
                        <a:pt x="26" y="112"/>
                      </a:lnTo>
                      <a:lnTo>
                        <a:pt x="26" y="24"/>
                      </a:lnTo>
                      <a:lnTo>
                        <a:pt x="112" y="24"/>
                      </a:lnTo>
                      <a:lnTo>
                        <a:pt x="112" y="38"/>
                      </a:lnTo>
                      <a:lnTo>
                        <a:pt x="114" y="38"/>
                      </a:lnTo>
                      <a:lnTo>
                        <a:pt x="114" y="38"/>
                      </a:lnTo>
                      <a:lnTo>
                        <a:pt x="118" y="38"/>
                      </a:lnTo>
                      <a:lnTo>
                        <a:pt x="124" y="38"/>
                      </a:lnTo>
                      <a:lnTo>
                        <a:pt x="124" y="38"/>
                      </a:lnTo>
                      <a:lnTo>
                        <a:pt x="138" y="50"/>
                      </a:lnTo>
                      <a:lnTo>
                        <a:pt x="138" y="18"/>
                      </a:lnTo>
                      <a:lnTo>
                        <a:pt x="138" y="18"/>
                      </a:lnTo>
                      <a:lnTo>
                        <a:pt x="136" y="10"/>
                      </a:lnTo>
                      <a:lnTo>
                        <a:pt x="132" y="4"/>
                      </a:lnTo>
                      <a:lnTo>
                        <a:pt x="126" y="2"/>
                      </a:lnTo>
                      <a:lnTo>
                        <a:pt x="120" y="0"/>
                      </a:lnTo>
                      <a:lnTo>
                        <a:pt x="18" y="0"/>
                      </a:lnTo>
                      <a:lnTo>
                        <a:pt x="18" y="0"/>
                      </a:lnTo>
                      <a:lnTo>
                        <a:pt x="12" y="2"/>
                      </a:lnTo>
                      <a:lnTo>
                        <a:pt x="6" y="4"/>
                      </a:lnTo>
                      <a:lnTo>
                        <a:pt x="2" y="10"/>
                      </a:lnTo>
                      <a:lnTo>
                        <a:pt x="0" y="18"/>
                      </a:lnTo>
                      <a:lnTo>
                        <a:pt x="0" y="118"/>
                      </a:lnTo>
                      <a:lnTo>
                        <a:pt x="0" y="118"/>
                      </a:lnTo>
                      <a:lnTo>
                        <a:pt x="2" y="126"/>
                      </a:lnTo>
                      <a:lnTo>
                        <a:pt x="6" y="132"/>
                      </a:lnTo>
                      <a:lnTo>
                        <a:pt x="12" y="136"/>
                      </a:lnTo>
                      <a:lnTo>
                        <a:pt x="18" y="136"/>
                      </a:lnTo>
                      <a:lnTo>
                        <a:pt x="102" y="136"/>
                      </a:lnTo>
                      <a:lnTo>
                        <a:pt x="102" y="136"/>
                      </a:lnTo>
                      <a:lnTo>
                        <a:pt x="86" y="112"/>
                      </a:lnTo>
                      <a:lnTo>
                        <a:pt x="86"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3" tIns="46617" rIns="93233" bIns="46617" numCol="1" anchor="t" anchorCtr="0" compatLnSpc="1">
                  <a:prstTxWarp prst="textNoShape">
                    <a:avLst/>
                  </a:prstTxWarp>
                </a:bodyPr>
                <a:lstStyle/>
                <a:p>
                  <a:pPr defTabSz="932357">
                    <a:defRPr/>
                  </a:pPr>
                  <a:endParaRPr lang="en-US" sz="1836" kern="0">
                    <a:latin typeface="Segoe UI"/>
                  </a:endParaRPr>
                </a:p>
              </p:txBody>
            </p:sp>
            <p:sp>
              <p:nvSpPr>
                <p:cNvPr id="254" name="Freeform 105"/>
                <p:cNvSpPr>
                  <a:spLocks noEditPoints="1"/>
                </p:cNvSpPr>
                <p:nvPr/>
              </p:nvSpPr>
              <p:spPr bwMode="auto">
                <a:xfrm>
                  <a:off x="2724150" y="8156575"/>
                  <a:ext cx="952500" cy="976313"/>
                </a:xfrm>
                <a:custGeom>
                  <a:avLst/>
                  <a:gdLst>
                    <a:gd name="T0" fmla="*/ 386 w 600"/>
                    <a:gd name="T1" fmla="*/ 609 h 615"/>
                    <a:gd name="T2" fmla="*/ 370 w 600"/>
                    <a:gd name="T3" fmla="*/ 581 h 615"/>
                    <a:gd name="T4" fmla="*/ 338 w 600"/>
                    <a:gd name="T5" fmla="*/ 565 h 615"/>
                    <a:gd name="T6" fmla="*/ 256 w 600"/>
                    <a:gd name="T7" fmla="*/ 545 h 615"/>
                    <a:gd name="T8" fmla="*/ 138 w 600"/>
                    <a:gd name="T9" fmla="*/ 457 h 615"/>
                    <a:gd name="T10" fmla="*/ 100 w 600"/>
                    <a:gd name="T11" fmla="*/ 412 h 615"/>
                    <a:gd name="T12" fmla="*/ 34 w 600"/>
                    <a:gd name="T13" fmla="*/ 358 h 615"/>
                    <a:gd name="T14" fmla="*/ 4 w 600"/>
                    <a:gd name="T15" fmla="*/ 342 h 615"/>
                    <a:gd name="T16" fmla="*/ 10 w 600"/>
                    <a:gd name="T17" fmla="*/ 306 h 615"/>
                    <a:gd name="T18" fmla="*/ 40 w 600"/>
                    <a:gd name="T19" fmla="*/ 284 h 615"/>
                    <a:gd name="T20" fmla="*/ 102 w 600"/>
                    <a:gd name="T21" fmla="*/ 286 h 615"/>
                    <a:gd name="T22" fmla="*/ 178 w 600"/>
                    <a:gd name="T23" fmla="*/ 336 h 615"/>
                    <a:gd name="T24" fmla="*/ 200 w 600"/>
                    <a:gd name="T25" fmla="*/ 310 h 615"/>
                    <a:gd name="T26" fmla="*/ 54 w 600"/>
                    <a:gd name="T27" fmla="*/ 74 h 615"/>
                    <a:gd name="T28" fmla="*/ 46 w 600"/>
                    <a:gd name="T29" fmla="*/ 30 h 615"/>
                    <a:gd name="T30" fmla="*/ 78 w 600"/>
                    <a:gd name="T31" fmla="*/ 2 h 615"/>
                    <a:gd name="T32" fmla="*/ 94 w 600"/>
                    <a:gd name="T33" fmla="*/ 0 h 615"/>
                    <a:gd name="T34" fmla="*/ 216 w 600"/>
                    <a:gd name="T35" fmla="*/ 144 h 615"/>
                    <a:gd name="T36" fmla="*/ 314 w 600"/>
                    <a:gd name="T37" fmla="*/ 174 h 615"/>
                    <a:gd name="T38" fmla="*/ 468 w 600"/>
                    <a:gd name="T39" fmla="*/ 194 h 615"/>
                    <a:gd name="T40" fmla="*/ 494 w 600"/>
                    <a:gd name="T41" fmla="*/ 204 h 615"/>
                    <a:gd name="T42" fmla="*/ 584 w 600"/>
                    <a:gd name="T43" fmla="*/ 410 h 615"/>
                    <a:gd name="T44" fmla="*/ 590 w 600"/>
                    <a:gd name="T45" fmla="*/ 477 h 615"/>
                    <a:gd name="T46" fmla="*/ 600 w 600"/>
                    <a:gd name="T47" fmla="*/ 507 h 615"/>
                    <a:gd name="T48" fmla="*/ 578 w 600"/>
                    <a:gd name="T49" fmla="*/ 535 h 615"/>
                    <a:gd name="T50" fmla="*/ 400 w 600"/>
                    <a:gd name="T51" fmla="*/ 615 h 615"/>
                    <a:gd name="T52" fmla="*/ 352 w 600"/>
                    <a:gd name="T53" fmla="*/ 539 h 615"/>
                    <a:gd name="T54" fmla="*/ 394 w 600"/>
                    <a:gd name="T55" fmla="*/ 569 h 615"/>
                    <a:gd name="T56" fmla="*/ 502 w 600"/>
                    <a:gd name="T57" fmla="*/ 547 h 615"/>
                    <a:gd name="T58" fmla="*/ 570 w 600"/>
                    <a:gd name="T59" fmla="*/ 499 h 615"/>
                    <a:gd name="T60" fmla="*/ 562 w 600"/>
                    <a:gd name="T61" fmla="*/ 430 h 615"/>
                    <a:gd name="T62" fmla="*/ 504 w 600"/>
                    <a:gd name="T63" fmla="*/ 278 h 615"/>
                    <a:gd name="T64" fmla="*/ 364 w 600"/>
                    <a:gd name="T65" fmla="*/ 202 h 615"/>
                    <a:gd name="T66" fmla="*/ 274 w 600"/>
                    <a:gd name="T67" fmla="*/ 200 h 615"/>
                    <a:gd name="T68" fmla="*/ 232 w 600"/>
                    <a:gd name="T69" fmla="*/ 208 h 615"/>
                    <a:gd name="T70" fmla="*/ 160 w 600"/>
                    <a:gd name="T71" fmla="*/ 110 h 615"/>
                    <a:gd name="T72" fmla="*/ 84 w 600"/>
                    <a:gd name="T73" fmla="*/ 26 h 615"/>
                    <a:gd name="T74" fmla="*/ 68 w 600"/>
                    <a:gd name="T75" fmla="*/ 44 h 615"/>
                    <a:gd name="T76" fmla="*/ 180 w 600"/>
                    <a:gd name="T77" fmla="*/ 218 h 615"/>
                    <a:gd name="T78" fmla="*/ 234 w 600"/>
                    <a:gd name="T79" fmla="*/ 332 h 615"/>
                    <a:gd name="T80" fmla="*/ 230 w 600"/>
                    <a:gd name="T81" fmla="*/ 352 h 615"/>
                    <a:gd name="T82" fmla="*/ 188 w 600"/>
                    <a:gd name="T83" fmla="*/ 358 h 615"/>
                    <a:gd name="T84" fmla="*/ 168 w 600"/>
                    <a:gd name="T85" fmla="*/ 362 h 615"/>
                    <a:gd name="T86" fmla="*/ 120 w 600"/>
                    <a:gd name="T87" fmla="*/ 322 h 615"/>
                    <a:gd name="T88" fmla="*/ 58 w 600"/>
                    <a:gd name="T89" fmla="*/ 306 h 615"/>
                    <a:gd name="T90" fmla="*/ 26 w 600"/>
                    <a:gd name="T91" fmla="*/ 326 h 615"/>
                    <a:gd name="T92" fmla="*/ 56 w 600"/>
                    <a:gd name="T93" fmla="*/ 344 h 615"/>
                    <a:gd name="T94" fmla="*/ 136 w 600"/>
                    <a:gd name="T95" fmla="*/ 416 h 615"/>
                    <a:gd name="T96" fmla="*/ 202 w 600"/>
                    <a:gd name="T97" fmla="*/ 483 h 615"/>
                    <a:gd name="T98" fmla="*/ 300 w 600"/>
                    <a:gd name="T99" fmla="*/ 535 h 615"/>
                    <a:gd name="T100" fmla="*/ 352 w 600"/>
                    <a:gd name="T101" fmla="*/ 539 h 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600" h="615">
                      <a:moveTo>
                        <a:pt x="396" y="615"/>
                      </a:moveTo>
                      <a:lnTo>
                        <a:pt x="396" y="615"/>
                      </a:lnTo>
                      <a:lnTo>
                        <a:pt x="390" y="613"/>
                      </a:lnTo>
                      <a:lnTo>
                        <a:pt x="390" y="613"/>
                      </a:lnTo>
                      <a:lnTo>
                        <a:pt x="386" y="609"/>
                      </a:lnTo>
                      <a:lnTo>
                        <a:pt x="384" y="603"/>
                      </a:lnTo>
                      <a:lnTo>
                        <a:pt x="384" y="603"/>
                      </a:lnTo>
                      <a:lnTo>
                        <a:pt x="382" y="597"/>
                      </a:lnTo>
                      <a:lnTo>
                        <a:pt x="380" y="591"/>
                      </a:lnTo>
                      <a:lnTo>
                        <a:pt x="370" y="581"/>
                      </a:lnTo>
                      <a:lnTo>
                        <a:pt x="360" y="571"/>
                      </a:lnTo>
                      <a:lnTo>
                        <a:pt x="350" y="563"/>
                      </a:lnTo>
                      <a:lnTo>
                        <a:pt x="350" y="563"/>
                      </a:lnTo>
                      <a:lnTo>
                        <a:pt x="338" y="565"/>
                      </a:lnTo>
                      <a:lnTo>
                        <a:pt x="338" y="565"/>
                      </a:lnTo>
                      <a:lnTo>
                        <a:pt x="338" y="565"/>
                      </a:lnTo>
                      <a:lnTo>
                        <a:pt x="316" y="563"/>
                      </a:lnTo>
                      <a:lnTo>
                        <a:pt x="296" y="559"/>
                      </a:lnTo>
                      <a:lnTo>
                        <a:pt x="276" y="553"/>
                      </a:lnTo>
                      <a:lnTo>
                        <a:pt x="256" y="545"/>
                      </a:lnTo>
                      <a:lnTo>
                        <a:pt x="238" y="537"/>
                      </a:lnTo>
                      <a:lnTo>
                        <a:pt x="220" y="527"/>
                      </a:lnTo>
                      <a:lnTo>
                        <a:pt x="188" y="503"/>
                      </a:lnTo>
                      <a:lnTo>
                        <a:pt x="160" y="481"/>
                      </a:lnTo>
                      <a:lnTo>
                        <a:pt x="138" y="457"/>
                      </a:lnTo>
                      <a:lnTo>
                        <a:pt x="122" y="439"/>
                      </a:lnTo>
                      <a:lnTo>
                        <a:pt x="114" y="428"/>
                      </a:lnTo>
                      <a:lnTo>
                        <a:pt x="114" y="428"/>
                      </a:lnTo>
                      <a:lnTo>
                        <a:pt x="108" y="420"/>
                      </a:lnTo>
                      <a:lnTo>
                        <a:pt x="100" y="412"/>
                      </a:lnTo>
                      <a:lnTo>
                        <a:pt x="78" y="394"/>
                      </a:lnTo>
                      <a:lnTo>
                        <a:pt x="42" y="364"/>
                      </a:lnTo>
                      <a:lnTo>
                        <a:pt x="42" y="364"/>
                      </a:lnTo>
                      <a:lnTo>
                        <a:pt x="34" y="358"/>
                      </a:lnTo>
                      <a:lnTo>
                        <a:pt x="34" y="358"/>
                      </a:lnTo>
                      <a:lnTo>
                        <a:pt x="24" y="354"/>
                      </a:lnTo>
                      <a:lnTo>
                        <a:pt x="8" y="346"/>
                      </a:lnTo>
                      <a:lnTo>
                        <a:pt x="8" y="346"/>
                      </a:lnTo>
                      <a:lnTo>
                        <a:pt x="4" y="342"/>
                      </a:lnTo>
                      <a:lnTo>
                        <a:pt x="4" y="342"/>
                      </a:lnTo>
                      <a:lnTo>
                        <a:pt x="0" y="336"/>
                      </a:lnTo>
                      <a:lnTo>
                        <a:pt x="0" y="328"/>
                      </a:lnTo>
                      <a:lnTo>
                        <a:pt x="0" y="322"/>
                      </a:lnTo>
                      <a:lnTo>
                        <a:pt x="2" y="316"/>
                      </a:lnTo>
                      <a:lnTo>
                        <a:pt x="10" y="306"/>
                      </a:lnTo>
                      <a:lnTo>
                        <a:pt x="16" y="298"/>
                      </a:lnTo>
                      <a:lnTo>
                        <a:pt x="16" y="296"/>
                      </a:lnTo>
                      <a:lnTo>
                        <a:pt x="16" y="296"/>
                      </a:lnTo>
                      <a:lnTo>
                        <a:pt x="28" y="288"/>
                      </a:lnTo>
                      <a:lnTo>
                        <a:pt x="40" y="284"/>
                      </a:lnTo>
                      <a:lnTo>
                        <a:pt x="54" y="280"/>
                      </a:lnTo>
                      <a:lnTo>
                        <a:pt x="68" y="280"/>
                      </a:lnTo>
                      <a:lnTo>
                        <a:pt x="68" y="280"/>
                      </a:lnTo>
                      <a:lnTo>
                        <a:pt x="86" y="280"/>
                      </a:lnTo>
                      <a:lnTo>
                        <a:pt x="102" y="286"/>
                      </a:lnTo>
                      <a:lnTo>
                        <a:pt x="120" y="292"/>
                      </a:lnTo>
                      <a:lnTo>
                        <a:pt x="134" y="302"/>
                      </a:lnTo>
                      <a:lnTo>
                        <a:pt x="148" y="310"/>
                      </a:lnTo>
                      <a:lnTo>
                        <a:pt x="160" y="320"/>
                      </a:lnTo>
                      <a:lnTo>
                        <a:pt x="178" y="336"/>
                      </a:lnTo>
                      <a:lnTo>
                        <a:pt x="178" y="336"/>
                      </a:lnTo>
                      <a:lnTo>
                        <a:pt x="194" y="332"/>
                      </a:lnTo>
                      <a:lnTo>
                        <a:pt x="208" y="330"/>
                      </a:lnTo>
                      <a:lnTo>
                        <a:pt x="208" y="330"/>
                      </a:lnTo>
                      <a:lnTo>
                        <a:pt x="200" y="310"/>
                      </a:lnTo>
                      <a:lnTo>
                        <a:pt x="180" y="268"/>
                      </a:lnTo>
                      <a:lnTo>
                        <a:pt x="180" y="268"/>
                      </a:lnTo>
                      <a:lnTo>
                        <a:pt x="158" y="230"/>
                      </a:lnTo>
                      <a:lnTo>
                        <a:pt x="122" y="174"/>
                      </a:lnTo>
                      <a:lnTo>
                        <a:pt x="54" y="74"/>
                      </a:lnTo>
                      <a:lnTo>
                        <a:pt x="54" y="74"/>
                      </a:lnTo>
                      <a:lnTo>
                        <a:pt x="48" y="62"/>
                      </a:lnTo>
                      <a:lnTo>
                        <a:pt x="44" y="50"/>
                      </a:lnTo>
                      <a:lnTo>
                        <a:pt x="44" y="40"/>
                      </a:lnTo>
                      <a:lnTo>
                        <a:pt x="46" y="30"/>
                      </a:lnTo>
                      <a:lnTo>
                        <a:pt x="46" y="30"/>
                      </a:lnTo>
                      <a:lnTo>
                        <a:pt x="50" y="22"/>
                      </a:lnTo>
                      <a:lnTo>
                        <a:pt x="54" y="16"/>
                      </a:lnTo>
                      <a:lnTo>
                        <a:pt x="66" y="6"/>
                      </a:lnTo>
                      <a:lnTo>
                        <a:pt x="78" y="2"/>
                      </a:lnTo>
                      <a:lnTo>
                        <a:pt x="84" y="0"/>
                      </a:lnTo>
                      <a:lnTo>
                        <a:pt x="84" y="0"/>
                      </a:lnTo>
                      <a:lnTo>
                        <a:pt x="88" y="0"/>
                      </a:lnTo>
                      <a:lnTo>
                        <a:pt x="94" y="0"/>
                      </a:lnTo>
                      <a:lnTo>
                        <a:pt x="94" y="0"/>
                      </a:lnTo>
                      <a:lnTo>
                        <a:pt x="112" y="16"/>
                      </a:lnTo>
                      <a:lnTo>
                        <a:pt x="132" y="36"/>
                      </a:lnTo>
                      <a:lnTo>
                        <a:pt x="154" y="62"/>
                      </a:lnTo>
                      <a:lnTo>
                        <a:pt x="176" y="90"/>
                      </a:lnTo>
                      <a:lnTo>
                        <a:pt x="216" y="144"/>
                      </a:lnTo>
                      <a:lnTo>
                        <a:pt x="242" y="182"/>
                      </a:lnTo>
                      <a:lnTo>
                        <a:pt x="242" y="182"/>
                      </a:lnTo>
                      <a:lnTo>
                        <a:pt x="258" y="178"/>
                      </a:lnTo>
                      <a:lnTo>
                        <a:pt x="276" y="176"/>
                      </a:lnTo>
                      <a:lnTo>
                        <a:pt x="314" y="174"/>
                      </a:lnTo>
                      <a:lnTo>
                        <a:pt x="314" y="174"/>
                      </a:lnTo>
                      <a:lnTo>
                        <a:pt x="344" y="174"/>
                      </a:lnTo>
                      <a:lnTo>
                        <a:pt x="374" y="176"/>
                      </a:lnTo>
                      <a:lnTo>
                        <a:pt x="428" y="184"/>
                      </a:lnTo>
                      <a:lnTo>
                        <a:pt x="468" y="194"/>
                      </a:lnTo>
                      <a:lnTo>
                        <a:pt x="486" y="198"/>
                      </a:lnTo>
                      <a:lnTo>
                        <a:pt x="486" y="198"/>
                      </a:lnTo>
                      <a:lnTo>
                        <a:pt x="490" y="200"/>
                      </a:lnTo>
                      <a:lnTo>
                        <a:pt x="494" y="204"/>
                      </a:lnTo>
                      <a:lnTo>
                        <a:pt x="494" y="204"/>
                      </a:lnTo>
                      <a:lnTo>
                        <a:pt x="512" y="240"/>
                      </a:lnTo>
                      <a:lnTo>
                        <a:pt x="546" y="306"/>
                      </a:lnTo>
                      <a:lnTo>
                        <a:pt x="562" y="344"/>
                      </a:lnTo>
                      <a:lnTo>
                        <a:pt x="576" y="380"/>
                      </a:lnTo>
                      <a:lnTo>
                        <a:pt x="584" y="410"/>
                      </a:lnTo>
                      <a:lnTo>
                        <a:pt x="586" y="422"/>
                      </a:lnTo>
                      <a:lnTo>
                        <a:pt x="586" y="432"/>
                      </a:lnTo>
                      <a:lnTo>
                        <a:pt x="586" y="432"/>
                      </a:lnTo>
                      <a:lnTo>
                        <a:pt x="586" y="457"/>
                      </a:lnTo>
                      <a:lnTo>
                        <a:pt x="590" y="477"/>
                      </a:lnTo>
                      <a:lnTo>
                        <a:pt x="594" y="489"/>
                      </a:lnTo>
                      <a:lnTo>
                        <a:pt x="596" y="495"/>
                      </a:lnTo>
                      <a:lnTo>
                        <a:pt x="596" y="495"/>
                      </a:lnTo>
                      <a:lnTo>
                        <a:pt x="598" y="501"/>
                      </a:lnTo>
                      <a:lnTo>
                        <a:pt x="600" y="507"/>
                      </a:lnTo>
                      <a:lnTo>
                        <a:pt x="600" y="511"/>
                      </a:lnTo>
                      <a:lnTo>
                        <a:pt x="598" y="517"/>
                      </a:lnTo>
                      <a:lnTo>
                        <a:pt x="598" y="517"/>
                      </a:lnTo>
                      <a:lnTo>
                        <a:pt x="590" y="525"/>
                      </a:lnTo>
                      <a:lnTo>
                        <a:pt x="578" y="535"/>
                      </a:lnTo>
                      <a:lnTo>
                        <a:pt x="560" y="547"/>
                      </a:lnTo>
                      <a:lnTo>
                        <a:pt x="536" y="561"/>
                      </a:lnTo>
                      <a:lnTo>
                        <a:pt x="500" y="577"/>
                      </a:lnTo>
                      <a:lnTo>
                        <a:pt x="456" y="595"/>
                      </a:lnTo>
                      <a:lnTo>
                        <a:pt x="400" y="615"/>
                      </a:lnTo>
                      <a:lnTo>
                        <a:pt x="400" y="615"/>
                      </a:lnTo>
                      <a:lnTo>
                        <a:pt x="396" y="615"/>
                      </a:lnTo>
                      <a:lnTo>
                        <a:pt x="396" y="615"/>
                      </a:lnTo>
                      <a:close/>
                      <a:moveTo>
                        <a:pt x="352" y="539"/>
                      </a:moveTo>
                      <a:lnTo>
                        <a:pt x="352" y="539"/>
                      </a:lnTo>
                      <a:lnTo>
                        <a:pt x="360" y="541"/>
                      </a:lnTo>
                      <a:lnTo>
                        <a:pt x="360" y="541"/>
                      </a:lnTo>
                      <a:lnTo>
                        <a:pt x="366" y="545"/>
                      </a:lnTo>
                      <a:lnTo>
                        <a:pt x="380" y="555"/>
                      </a:lnTo>
                      <a:lnTo>
                        <a:pt x="394" y="569"/>
                      </a:lnTo>
                      <a:lnTo>
                        <a:pt x="400" y="577"/>
                      </a:lnTo>
                      <a:lnTo>
                        <a:pt x="404" y="587"/>
                      </a:lnTo>
                      <a:lnTo>
                        <a:pt x="404" y="587"/>
                      </a:lnTo>
                      <a:lnTo>
                        <a:pt x="452" y="569"/>
                      </a:lnTo>
                      <a:lnTo>
                        <a:pt x="502" y="547"/>
                      </a:lnTo>
                      <a:lnTo>
                        <a:pt x="546" y="527"/>
                      </a:lnTo>
                      <a:lnTo>
                        <a:pt x="562" y="517"/>
                      </a:lnTo>
                      <a:lnTo>
                        <a:pt x="574" y="507"/>
                      </a:lnTo>
                      <a:lnTo>
                        <a:pt x="574" y="507"/>
                      </a:lnTo>
                      <a:lnTo>
                        <a:pt x="570" y="499"/>
                      </a:lnTo>
                      <a:lnTo>
                        <a:pt x="566" y="483"/>
                      </a:lnTo>
                      <a:lnTo>
                        <a:pt x="562" y="459"/>
                      </a:lnTo>
                      <a:lnTo>
                        <a:pt x="562" y="445"/>
                      </a:lnTo>
                      <a:lnTo>
                        <a:pt x="562" y="430"/>
                      </a:lnTo>
                      <a:lnTo>
                        <a:pt x="562" y="430"/>
                      </a:lnTo>
                      <a:lnTo>
                        <a:pt x="560" y="416"/>
                      </a:lnTo>
                      <a:lnTo>
                        <a:pt x="554" y="394"/>
                      </a:lnTo>
                      <a:lnTo>
                        <a:pt x="544" y="368"/>
                      </a:lnTo>
                      <a:lnTo>
                        <a:pt x="532" y="340"/>
                      </a:lnTo>
                      <a:lnTo>
                        <a:pt x="504" y="278"/>
                      </a:lnTo>
                      <a:lnTo>
                        <a:pt x="474" y="220"/>
                      </a:lnTo>
                      <a:lnTo>
                        <a:pt x="474" y="220"/>
                      </a:lnTo>
                      <a:lnTo>
                        <a:pt x="450" y="214"/>
                      </a:lnTo>
                      <a:lnTo>
                        <a:pt x="412" y="208"/>
                      </a:lnTo>
                      <a:lnTo>
                        <a:pt x="364" y="202"/>
                      </a:lnTo>
                      <a:lnTo>
                        <a:pt x="340" y="200"/>
                      </a:lnTo>
                      <a:lnTo>
                        <a:pt x="314" y="198"/>
                      </a:lnTo>
                      <a:lnTo>
                        <a:pt x="314" y="198"/>
                      </a:lnTo>
                      <a:lnTo>
                        <a:pt x="292" y="200"/>
                      </a:lnTo>
                      <a:lnTo>
                        <a:pt x="274" y="200"/>
                      </a:lnTo>
                      <a:lnTo>
                        <a:pt x="256" y="204"/>
                      </a:lnTo>
                      <a:lnTo>
                        <a:pt x="240" y="208"/>
                      </a:lnTo>
                      <a:lnTo>
                        <a:pt x="240" y="208"/>
                      </a:lnTo>
                      <a:lnTo>
                        <a:pt x="236" y="208"/>
                      </a:lnTo>
                      <a:lnTo>
                        <a:pt x="232" y="208"/>
                      </a:lnTo>
                      <a:lnTo>
                        <a:pt x="230" y="206"/>
                      </a:lnTo>
                      <a:lnTo>
                        <a:pt x="226" y="204"/>
                      </a:lnTo>
                      <a:lnTo>
                        <a:pt x="226" y="204"/>
                      </a:lnTo>
                      <a:lnTo>
                        <a:pt x="198" y="162"/>
                      </a:lnTo>
                      <a:lnTo>
                        <a:pt x="160" y="110"/>
                      </a:lnTo>
                      <a:lnTo>
                        <a:pt x="140" y="84"/>
                      </a:lnTo>
                      <a:lnTo>
                        <a:pt x="120" y="60"/>
                      </a:lnTo>
                      <a:lnTo>
                        <a:pt x="102" y="40"/>
                      </a:lnTo>
                      <a:lnTo>
                        <a:pt x="84" y="26"/>
                      </a:lnTo>
                      <a:lnTo>
                        <a:pt x="84" y="26"/>
                      </a:lnTo>
                      <a:lnTo>
                        <a:pt x="76" y="30"/>
                      </a:lnTo>
                      <a:lnTo>
                        <a:pt x="72" y="34"/>
                      </a:lnTo>
                      <a:lnTo>
                        <a:pt x="70" y="38"/>
                      </a:lnTo>
                      <a:lnTo>
                        <a:pt x="70" y="38"/>
                      </a:lnTo>
                      <a:lnTo>
                        <a:pt x="68" y="44"/>
                      </a:lnTo>
                      <a:lnTo>
                        <a:pt x="70" y="48"/>
                      </a:lnTo>
                      <a:lnTo>
                        <a:pt x="76" y="58"/>
                      </a:lnTo>
                      <a:lnTo>
                        <a:pt x="76" y="58"/>
                      </a:lnTo>
                      <a:lnTo>
                        <a:pt x="144" y="162"/>
                      </a:lnTo>
                      <a:lnTo>
                        <a:pt x="180" y="218"/>
                      </a:lnTo>
                      <a:lnTo>
                        <a:pt x="202" y="256"/>
                      </a:lnTo>
                      <a:lnTo>
                        <a:pt x="202" y="256"/>
                      </a:lnTo>
                      <a:lnTo>
                        <a:pt x="222" y="296"/>
                      </a:lnTo>
                      <a:lnTo>
                        <a:pt x="232" y="320"/>
                      </a:lnTo>
                      <a:lnTo>
                        <a:pt x="234" y="332"/>
                      </a:lnTo>
                      <a:lnTo>
                        <a:pt x="236" y="336"/>
                      </a:lnTo>
                      <a:lnTo>
                        <a:pt x="234" y="344"/>
                      </a:lnTo>
                      <a:lnTo>
                        <a:pt x="234" y="344"/>
                      </a:lnTo>
                      <a:lnTo>
                        <a:pt x="234" y="348"/>
                      </a:lnTo>
                      <a:lnTo>
                        <a:pt x="230" y="352"/>
                      </a:lnTo>
                      <a:lnTo>
                        <a:pt x="226" y="354"/>
                      </a:lnTo>
                      <a:lnTo>
                        <a:pt x="222" y="356"/>
                      </a:lnTo>
                      <a:lnTo>
                        <a:pt x="222" y="356"/>
                      </a:lnTo>
                      <a:lnTo>
                        <a:pt x="200" y="356"/>
                      </a:lnTo>
                      <a:lnTo>
                        <a:pt x="188" y="358"/>
                      </a:lnTo>
                      <a:lnTo>
                        <a:pt x="180" y="362"/>
                      </a:lnTo>
                      <a:lnTo>
                        <a:pt x="180" y="362"/>
                      </a:lnTo>
                      <a:lnTo>
                        <a:pt x="176" y="362"/>
                      </a:lnTo>
                      <a:lnTo>
                        <a:pt x="172" y="362"/>
                      </a:lnTo>
                      <a:lnTo>
                        <a:pt x="168" y="362"/>
                      </a:lnTo>
                      <a:lnTo>
                        <a:pt x="166" y="358"/>
                      </a:lnTo>
                      <a:lnTo>
                        <a:pt x="166" y="358"/>
                      </a:lnTo>
                      <a:lnTo>
                        <a:pt x="156" y="350"/>
                      </a:lnTo>
                      <a:lnTo>
                        <a:pt x="134" y="332"/>
                      </a:lnTo>
                      <a:lnTo>
                        <a:pt x="120" y="322"/>
                      </a:lnTo>
                      <a:lnTo>
                        <a:pt x="102" y="312"/>
                      </a:lnTo>
                      <a:lnTo>
                        <a:pt x="86" y="306"/>
                      </a:lnTo>
                      <a:lnTo>
                        <a:pt x="68" y="304"/>
                      </a:lnTo>
                      <a:lnTo>
                        <a:pt x="68" y="304"/>
                      </a:lnTo>
                      <a:lnTo>
                        <a:pt x="58" y="306"/>
                      </a:lnTo>
                      <a:lnTo>
                        <a:pt x="50" y="308"/>
                      </a:lnTo>
                      <a:lnTo>
                        <a:pt x="42" y="310"/>
                      </a:lnTo>
                      <a:lnTo>
                        <a:pt x="34" y="316"/>
                      </a:lnTo>
                      <a:lnTo>
                        <a:pt x="34" y="316"/>
                      </a:lnTo>
                      <a:lnTo>
                        <a:pt x="26" y="326"/>
                      </a:lnTo>
                      <a:lnTo>
                        <a:pt x="26" y="326"/>
                      </a:lnTo>
                      <a:lnTo>
                        <a:pt x="40" y="332"/>
                      </a:lnTo>
                      <a:lnTo>
                        <a:pt x="50" y="340"/>
                      </a:lnTo>
                      <a:lnTo>
                        <a:pt x="50" y="340"/>
                      </a:lnTo>
                      <a:lnTo>
                        <a:pt x="56" y="344"/>
                      </a:lnTo>
                      <a:lnTo>
                        <a:pt x="56" y="344"/>
                      </a:lnTo>
                      <a:lnTo>
                        <a:pt x="80" y="362"/>
                      </a:lnTo>
                      <a:lnTo>
                        <a:pt x="102" y="380"/>
                      </a:lnTo>
                      <a:lnTo>
                        <a:pt x="122" y="398"/>
                      </a:lnTo>
                      <a:lnTo>
                        <a:pt x="136" y="416"/>
                      </a:lnTo>
                      <a:lnTo>
                        <a:pt x="136" y="416"/>
                      </a:lnTo>
                      <a:lnTo>
                        <a:pt x="142" y="426"/>
                      </a:lnTo>
                      <a:lnTo>
                        <a:pt x="158" y="441"/>
                      </a:lnTo>
                      <a:lnTo>
                        <a:pt x="176" y="461"/>
                      </a:lnTo>
                      <a:lnTo>
                        <a:pt x="202" y="483"/>
                      </a:lnTo>
                      <a:lnTo>
                        <a:pt x="232" y="503"/>
                      </a:lnTo>
                      <a:lnTo>
                        <a:pt x="248" y="513"/>
                      </a:lnTo>
                      <a:lnTo>
                        <a:pt x="264" y="521"/>
                      </a:lnTo>
                      <a:lnTo>
                        <a:pt x="282" y="529"/>
                      </a:lnTo>
                      <a:lnTo>
                        <a:pt x="300" y="535"/>
                      </a:lnTo>
                      <a:lnTo>
                        <a:pt x="318" y="537"/>
                      </a:lnTo>
                      <a:lnTo>
                        <a:pt x="338" y="539"/>
                      </a:lnTo>
                      <a:lnTo>
                        <a:pt x="338" y="539"/>
                      </a:lnTo>
                      <a:lnTo>
                        <a:pt x="338" y="539"/>
                      </a:lnTo>
                      <a:lnTo>
                        <a:pt x="352" y="539"/>
                      </a:lnTo>
                      <a:lnTo>
                        <a:pt x="352" y="5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3" tIns="46617" rIns="93233" bIns="46617" numCol="1" anchor="t" anchorCtr="0" compatLnSpc="1">
                  <a:prstTxWarp prst="textNoShape">
                    <a:avLst/>
                  </a:prstTxWarp>
                </a:bodyPr>
                <a:lstStyle/>
                <a:p>
                  <a:pPr defTabSz="932357">
                    <a:defRPr/>
                  </a:pPr>
                  <a:endParaRPr lang="en-US" sz="1836" kern="0">
                    <a:latin typeface="Segoe UI"/>
                  </a:endParaRPr>
                </a:p>
              </p:txBody>
            </p:sp>
            <p:sp>
              <p:nvSpPr>
                <p:cNvPr id="255" name="Freeform 106"/>
                <p:cNvSpPr>
                  <a:spLocks/>
                </p:cNvSpPr>
                <p:nvPr/>
              </p:nvSpPr>
              <p:spPr bwMode="auto">
                <a:xfrm>
                  <a:off x="2308225" y="7734300"/>
                  <a:ext cx="704850" cy="1154113"/>
                </a:xfrm>
                <a:custGeom>
                  <a:avLst/>
                  <a:gdLst>
                    <a:gd name="T0" fmla="*/ 34 w 444"/>
                    <a:gd name="T1" fmla="*/ 703 h 727"/>
                    <a:gd name="T2" fmla="*/ 34 w 444"/>
                    <a:gd name="T3" fmla="*/ 703 h 727"/>
                    <a:gd name="T4" fmla="*/ 28 w 444"/>
                    <a:gd name="T5" fmla="*/ 701 h 727"/>
                    <a:gd name="T6" fmla="*/ 26 w 444"/>
                    <a:gd name="T7" fmla="*/ 696 h 727"/>
                    <a:gd name="T8" fmla="*/ 26 w 444"/>
                    <a:gd name="T9" fmla="*/ 32 h 727"/>
                    <a:gd name="T10" fmla="*/ 26 w 444"/>
                    <a:gd name="T11" fmla="*/ 32 h 727"/>
                    <a:gd name="T12" fmla="*/ 28 w 444"/>
                    <a:gd name="T13" fmla="*/ 26 h 727"/>
                    <a:gd name="T14" fmla="*/ 34 w 444"/>
                    <a:gd name="T15" fmla="*/ 24 h 727"/>
                    <a:gd name="T16" fmla="*/ 412 w 444"/>
                    <a:gd name="T17" fmla="*/ 24 h 727"/>
                    <a:gd name="T18" fmla="*/ 412 w 444"/>
                    <a:gd name="T19" fmla="*/ 24 h 727"/>
                    <a:gd name="T20" fmla="*/ 418 w 444"/>
                    <a:gd name="T21" fmla="*/ 26 h 727"/>
                    <a:gd name="T22" fmla="*/ 420 w 444"/>
                    <a:gd name="T23" fmla="*/ 32 h 727"/>
                    <a:gd name="T24" fmla="*/ 420 w 444"/>
                    <a:gd name="T25" fmla="*/ 348 h 727"/>
                    <a:gd name="T26" fmla="*/ 420 w 444"/>
                    <a:gd name="T27" fmla="*/ 348 h 727"/>
                    <a:gd name="T28" fmla="*/ 444 w 444"/>
                    <a:gd name="T29" fmla="*/ 382 h 727"/>
                    <a:gd name="T30" fmla="*/ 444 w 444"/>
                    <a:gd name="T31" fmla="*/ 32 h 727"/>
                    <a:gd name="T32" fmla="*/ 444 w 444"/>
                    <a:gd name="T33" fmla="*/ 32 h 727"/>
                    <a:gd name="T34" fmla="*/ 444 w 444"/>
                    <a:gd name="T35" fmla="*/ 26 h 727"/>
                    <a:gd name="T36" fmla="*/ 442 w 444"/>
                    <a:gd name="T37" fmla="*/ 20 h 727"/>
                    <a:gd name="T38" fmla="*/ 440 w 444"/>
                    <a:gd name="T39" fmla="*/ 14 h 727"/>
                    <a:gd name="T40" fmla="*/ 436 w 444"/>
                    <a:gd name="T41" fmla="*/ 8 h 727"/>
                    <a:gd name="T42" fmla="*/ 430 w 444"/>
                    <a:gd name="T43" fmla="*/ 4 h 727"/>
                    <a:gd name="T44" fmla="*/ 426 w 444"/>
                    <a:gd name="T45" fmla="*/ 2 h 727"/>
                    <a:gd name="T46" fmla="*/ 420 w 444"/>
                    <a:gd name="T47" fmla="*/ 0 h 727"/>
                    <a:gd name="T48" fmla="*/ 412 w 444"/>
                    <a:gd name="T49" fmla="*/ 0 h 727"/>
                    <a:gd name="T50" fmla="*/ 34 w 444"/>
                    <a:gd name="T51" fmla="*/ 0 h 727"/>
                    <a:gd name="T52" fmla="*/ 34 w 444"/>
                    <a:gd name="T53" fmla="*/ 0 h 727"/>
                    <a:gd name="T54" fmla="*/ 26 w 444"/>
                    <a:gd name="T55" fmla="*/ 0 h 727"/>
                    <a:gd name="T56" fmla="*/ 20 w 444"/>
                    <a:gd name="T57" fmla="*/ 2 h 727"/>
                    <a:gd name="T58" fmla="*/ 16 w 444"/>
                    <a:gd name="T59" fmla="*/ 4 h 727"/>
                    <a:gd name="T60" fmla="*/ 10 w 444"/>
                    <a:gd name="T61" fmla="*/ 8 h 727"/>
                    <a:gd name="T62" fmla="*/ 6 w 444"/>
                    <a:gd name="T63" fmla="*/ 14 h 727"/>
                    <a:gd name="T64" fmla="*/ 4 w 444"/>
                    <a:gd name="T65" fmla="*/ 20 h 727"/>
                    <a:gd name="T66" fmla="*/ 2 w 444"/>
                    <a:gd name="T67" fmla="*/ 26 h 727"/>
                    <a:gd name="T68" fmla="*/ 0 w 444"/>
                    <a:gd name="T69" fmla="*/ 32 h 727"/>
                    <a:gd name="T70" fmla="*/ 0 w 444"/>
                    <a:gd name="T71" fmla="*/ 696 h 727"/>
                    <a:gd name="T72" fmla="*/ 0 w 444"/>
                    <a:gd name="T73" fmla="*/ 696 h 727"/>
                    <a:gd name="T74" fmla="*/ 2 w 444"/>
                    <a:gd name="T75" fmla="*/ 701 h 727"/>
                    <a:gd name="T76" fmla="*/ 4 w 444"/>
                    <a:gd name="T77" fmla="*/ 707 h 727"/>
                    <a:gd name="T78" fmla="*/ 6 w 444"/>
                    <a:gd name="T79" fmla="*/ 713 h 727"/>
                    <a:gd name="T80" fmla="*/ 10 w 444"/>
                    <a:gd name="T81" fmla="*/ 719 h 727"/>
                    <a:gd name="T82" fmla="*/ 16 w 444"/>
                    <a:gd name="T83" fmla="*/ 723 h 727"/>
                    <a:gd name="T84" fmla="*/ 20 w 444"/>
                    <a:gd name="T85" fmla="*/ 725 h 727"/>
                    <a:gd name="T86" fmla="*/ 26 w 444"/>
                    <a:gd name="T87" fmla="*/ 727 h 727"/>
                    <a:gd name="T88" fmla="*/ 34 w 444"/>
                    <a:gd name="T89" fmla="*/ 727 h 727"/>
                    <a:gd name="T90" fmla="*/ 404 w 444"/>
                    <a:gd name="T91" fmla="*/ 727 h 727"/>
                    <a:gd name="T92" fmla="*/ 404 w 444"/>
                    <a:gd name="T93" fmla="*/ 727 h 727"/>
                    <a:gd name="T94" fmla="*/ 382 w 444"/>
                    <a:gd name="T95" fmla="*/ 703 h 727"/>
                    <a:gd name="T96" fmla="*/ 34 w 444"/>
                    <a:gd name="T97" fmla="*/ 703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44" h="727">
                      <a:moveTo>
                        <a:pt x="34" y="703"/>
                      </a:moveTo>
                      <a:lnTo>
                        <a:pt x="34" y="703"/>
                      </a:lnTo>
                      <a:lnTo>
                        <a:pt x="28" y="701"/>
                      </a:lnTo>
                      <a:lnTo>
                        <a:pt x="26" y="696"/>
                      </a:lnTo>
                      <a:lnTo>
                        <a:pt x="26" y="32"/>
                      </a:lnTo>
                      <a:lnTo>
                        <a:pt x="26" y="32"/>
                      </a:lnTo>
                      <a:lnTo>
                        <a:pt x="28" y="26"/>
                      </a:lnTo>
                      <a:lnTo>
                        <a:pt x="34" y="24"/>
                      </a:lnTo>
                      <a:lnTo>
                        <a:pt x="412" y="24"/>
                      </a:lnTo>
                      <a:lnTo>
                        <a:pt x="412" y="24"/>
                      </a:lnTo>
                      <a:lnTo>
                        <a:pt x="418" y="26"/>
                      </a:lnTo>
                      <a:lnTo>
                        <a:pt x="420" y="32"/>
                      </a:lnTo>
                      <a:lnTo>
                        <a:pt x="420" y="348"/>
                      </a:lnTo>
                      <a:lnTo>
                        <a:pt x="420" y="348"/>
                      </a:lnTo>
                      <a:lnTo>
                        <a:pt x="444" y="382"/>
                      </a:lnTo>
                      <a:lnTo>
                        <a:pt x="444" y="32"/>
                      </a:lnTo>
                      <a:lnTo>
                        <a:pt x="444" y="32"/>
                      </a:lnTo>
                      <a:lnTo>
                        <a:pt x="444" y="26"/>
                      </a:lnTo>
                      <a:lnTo>
                        <a:pt x="442" y="20"/>
                      </a:lnTo>
                      <a:lnTo>
                        <a:pt x="440" y="14"/>
                      </a:lnTo>
                      <a:lnTo>
                        <a:pt x="436" y="8"/>
                      </a:lnTo>
                      <a:lnTo>
                        <a:pt x="430" y="4"/>
                      </a:lnTo>
                      <a:lnTo>
                        <a:pt x="426" y="2"/>
                      </a:lnTo>
                      <a:lnTo>
                        <a:pt x="420" y="0"/>
                      </a:lnTo>
                      <a:lnTo>
                        <a:pt x="412" y="0"/>
                      </a:lnTo>
                      <a:lnTo>
                        <a:pt x="34" y="0"/>
                      </a:lnTo>
                      <a:lnTo>
                        <a:pt x="34" y="0"/>
                      </a:lnTo>
                      <a:lnTo>
                        <a:pt x="26" y="0"/>
                      </a:lnTo>
                      <a:lnTo>
                        <a:pt x="20" y="2"/>
                      </a:lnTo>
                      <a:lnTo>
                        <a:pt x="16" y="4"/>
                      </a:lnTo>
                      <a:lnTo>
                        <a:pt x="10" y="8"/>
                      </a:lnTo>
                      <a:lnTo>
                        <a:pt x="6" y="14"/>
                      </a:lnTo>
                      <a:lnTo>
                        <a:pt x="4" y="20"/>
                      </a:lnTo>
                      <a:lnTo>
                        <a:pt x="2" y="26"/>
                      </a:lnTo>
                      <a:lnTo>
                        <a:pt x="0" y="32"/>
                      </a:lnTo>
                      <a:lnTo>
                        <a:pt x="0" y="696"/>
                      </a:lnTo>
                      <a:lnTo>
                        <a:pt x="0" y="696"/>
                      </a:lnTo>
                      <a:lnTo>
                        <a:pt x="2" y="701"/>
                      </a:lnTo>
                      <a:lnTo>
                        <a:pt x="4" y="707"/>
                      </a:lnTo>
                      <a:lnTo>
                        <a:pt x="6" y="713"/>
                      </a:lnTo>
                      <a:lnTo>
                        <a:pt x="10" y="719"/>
                      </a:lnTo>
                      <a:lnTo>
                        <a:pt x="16" y="723"/>
                      </a:lnTo>
                      <a:lnTo>
                        <a:pt x="20" y="725"/>
                      </a:lnTo>
                      <a:lnTo>
                        <a:pt x="26" y="727"/>
                      </a:lnTo>
                      <a:lnTo>
                        <a:pt x="34" y="727"/>
                      </a:lnTo>
                      <a:lnTo>
                        <a:pt x="404" y="727"/>
                      </a:lnTo>
                      <a:lnTo>
                        <a:pt x="404" y="727"/>
                      </a:lnTo>
                      <a:lnTo>
                        <a:pt x="382" y="703"/>
                      </a:lnTo>
                      <a:lnTo>
                        <a:pt x="34" y="70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3" tIns="46617" rIns="93233" bIns="46617" numCol="1" anchor="t" anchorCtr="0" compatLnSpc="1">
                  <a:prstTxWarp prst="textNoShape">
                    <a:avLst/>
                  </a:prstTxWarp>
                </a:bodyPr>
                <a:lstStyle/>
                <a:p>
                  <a:pPr defTabSz="932357">
                    <a:defRPr/>
                  </a:pPr>
                  <a:endParaRPr lang="en-US" sz="1836" kern="0">
                    <a:latin typeface="Segoe UI"/>
                  </a:endParaRPr>
                </a:p>
              </p:txBody>
            </p:sp>
            <p:sp>
              <p:nvSpPr>
                <p:cNvPr id="256" name="Freeform 107"/>
                <p:cNvSpPr>
                  <a:spLocks/>
                </p:cNvSpPr>
                <p:nvPr/>
              </p:nvSpPr>
              <p:spPr bwMode="auto">
                <a:xfrm>
                  <a:off x="2974975" y="8467725"/>
                  <a:ext cx="38100" cy="263525"/>
                </a:xfrm>
                <a:custGeom>
                  <a:avLst/>
                  <a:gdLst>
                    <a:gd name="T0" fmla="*/ 0 w 24"/>
                    <a:gd name="T1" fmla="*/ 0 h 166"/>
                    <a:gd name="T2" fmla="*/ 0 w 24"/>
                    <a:gd name="T3" fmla="*/ 134 h 166"/>
                    <a:gd name="T4" fmla="*/ 0 w 24"/>
                    <a:gd name="T5" fmla="*/ 134 h 166"/>
                    <a:gd name="T6" fmla="*/ 24 w 24"/>
                    <a:gd name="T7" fmla="*/ 166 h 166"/>
                    <a:gd name="T8" fmla="*/ 24 w 24"/>
                    <a:gd name="T9" fmla="*/ 50 h 166"/>
                    <a:gd name="T10" fmla="*/ 24 w 24"/>
                    <a:gd name="T11" fmla="*/ 50 h 166"/>
                    <a:gd name="T12" fmla="*/ 12 w 24"/>
                    <a:gd name="T13" fmla="*/ 22 h 166"/>
                    <a:gd name="T14" fmla="*/ 0 w 24"/>
                    <a:gd name="T15" fmla="*/ 0 h 166"/>
                    <a:gd name="T16" fmla="*/ 0 w 24"/>
                    <a:gd name="T17" fmla="*/ 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166">
                      <a:moveTo>
                        <a:pt x="0" y="0"/>
                      </a:moveTo>
                      <a:lnTo>
                        <a:pt x="0" y="134"/>
                      </a:lnTo>
                      <a:lnTo>
                        <a:pt x="0" y="134"/>
                      </a:lnTo>
                      <a:lnTo>
                        <a:pt x="24" y="166"/>
                      </a:lnTo>
                      <a:lnTo>
                        <a:pt x="24" y="50"/>
                      </a:lnTo>
                      <a:lnTo>
                        <a:pt x="24" y="50"/>
                      </a:lnTo>
                      <a:lnTo>
                        <a:pt x="12" y="22"/>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3" tIns="46617" rIns="93233" bIns="46617" numCol="1" anchor="t" anchorCtr="0" compatLnSpc="1">
                  <a:prstTxWarp prst="textNoShape">
                    <a:avLst/>
                  </a:prstTxWarp>
                </a:bodyPr>
                <a:lstStyle/>
                <a:p>
                  <a:pPr defTabSz="932357">
                    <a:defRPr/>
                  </a:pPr>
                  <a:endParaRPr lang="en-US" sz="1836" kern="0">
                    <a:latin typeface="Segoe UI"/>
                  </a:endParaRPr>
                </a:p>
              </p:txBody>
            </p:sp>
          </p:grpSp>
          <p:sp>
            <p:nvSpPr>
              <p:cNvPr id="257" name="Freeform 256"/>
              <p:cNvSpPr>
                <a:spLocks noChangeAspect="1"/>
              </p:cNvSpPr>
              <p:nvPr/>
            </p:nvSpPr>
            <p:spPr bwMode="auto">
              <a:xfrm>
                <a:off x="594076" y="5166087"/>
                <a:ext cx="269639" cy="457200"/>
              </a:xfrm>
              <a:custGeom>
                <a:avLst/>
                <a:gdLst>
                  <a:gd name="connsiteX0" fmla="*/ 652199 w 1962365"/>
                  <a:gd name="connsiteY0" fmla="*/ 661855 h 3327402"/>
                  <a:gd name="connsiteX1" fmla="*/ 518186 w 1962365"/>
                  <a:gd name="connsiteY1" fmla="*/ 722665 h 3327402"/>
                  <a:gd name="connsiteX2" fmla="*/ 466408 w 1962365"/>
                  <a:gd name="connsiteY2" fmla="*/ 853406 h 3327402"/>
                  <a:gd name="connsiteX3" fmla="*/ 466408 w 1962365"/>
                  <a:gd name="connsiteY3" fmla="*/ 1151375 h 3327402"/>
                  <a:gd name="connsiteX4" fmla="*/ 466408 w 1962365"/>
                  <a:gd name="connsiteY4" fmla="*/ 1282116 h 3327402"/>
                  <a:gd name="connsiteX5" fmla="*/ 466408 w 1962365"/>
                  <a:gd name="connsiteY5" fmla="*/ 1285157 h 3327402"/>
                  <a:gd name="connsiteX6" fmla="*/ 466408 w 1962365"/>
                  <a:gd name="connsiteY6" fmla="*/ 1726029 h 3327402"/>
                  <a:gd name="connsiteX7" fmla="*/ 466408 w 1962365"/>
                  <a:gd name="connsiteY7" fmla="*/ 1732110 h 3327402"/>
                  <a:gd name="connsiteX8" fmla="*/ 466280 w 1962365"/>
                  <a:gd name="connsiteY8" fmla="*/ 1733367 h 3327402"/>
                  <a:gd name="connsiteX9" fmla="*/ 466726 w 1962365"/>
                  <a:gd name="connsiteY9" fmla="*/ 1735547 h 3327402"/>
                  <a:gd name="connsiteX10" fmla="*/ 466726 w 1962365"/>
                  <a:gd name="connsiteY10" fmla="*/ 2345918 h 3327402"/>
                  <a:gd name="connsiteX11" fmla="*/ 405607 w 1962365"/>
                  <a:gd name="connsiteY11" fmla="*/ 2406651 h 3327402"/>
                  <a:gd name="connsiteX12" fmla="*/ 344488 w 1962365"/>
                  <a:gd name="connsiteY12" fmla="*/ 2345918 h 3327402"/>
                  <a:gd name="connsiteX13" fmla="*/ 344488 w 1962365"/>
                  <a:gd name="connsiteY13" fmla="*/ 1884564 h 3327402"/>
                  <a:gd name="connsiteX14" fmla="*/ 344488 w 1962365"/>
                  <a:gd name="connsiteY14" fmla="*/ 1816216 h 3327402"/>
                  <a:gd name="connsiteX15" fmla="*/ 314121 w 1962365"/>
                  <a:gd name="connsiteY15" fmla="*/ 1811163 h 3327402"/>
                  <a:gd name="connsiteX16" fmla="*/ 292800 w 1962365"/>
                  <a:gd name="connsiteY16" fmla="*/ 1814204 h 3327402"/>
                  <a:gd name="connsiteX17" fmla="*/ 122238 w 1962365"/>
                  <a:gd name="connsiteY17" fmla="*/ 2014877 h 3327402"/>
                  <a:gd name="connsiteX18" fmla="*/ 122238 w 1962365"/>
                  <a:gd name="connsiteY18" fmla="*/ 2671624 h 3327402"/>
                  <a:gd name="connsiteX19" fmla="*/ 655245 w 1962365"/>
                  <a:gd name="connsiteY19" fmla="*/ 3206752 h 3327402"/>
                  <a:gd name="connsiteX20" fmla="*/ 1316173 w 1962365"/>
                  <a:gd name="connsiteY20" fmla="*/ 3206752 h 3327402"/>
                  <a:gd name="connsiteX21" fmla="*/ 1660343 w 1962365"/>
                  <a:gd name="connsiteY21" fmla="*/ 3069930 h 3327402"/>
                  <a:gd name="connsiteX22" fmla="*/ 1840042 w 1962365"/>
                  <a:gd name="connsiteY22" fmla="*/ 2635138 h 3327402"/>
                  <a:gd name="connsiteX23" fmla="*/ 1836997 w 1962365"/>
                  <a:gd name="connsiteY23" fmla="*/ 2200347 h 3327402"/>
                  <a:gd name="connsiteX24" fmla="*/ 1836997 w 1962365"/>
                  <a:gd name="connsiteY24" fmla="*/ 1865892 h 3327402"/>
                  <a:gd name="connsiteX25" fmla="*/ 1766944 w 1962365"/>
                  <a:gd name="connsiteY25" fmla="*/ 1710827 h 3327402"/>
                  <a:gd name="connsiteX26" fmla="*/ 1691943 w 1962365"/>
                  <a:gd name="connsiteY26" fmla="*/ 1673201 h 3327402"/>
                  <a:gd name="connsiteX27" fmla="*/ 1627188 w 1962365"/>
                  <a:gd name="connsiteY27" fmla="*/ 1674055 h 3327402"/>
                  <a:gd name="connsiteX28" fmla="*/ 1627188 w 1962365"/>
                  <a:gd name="connsiteY28" fmla="*/ 1739862 h 3327402"/>
                  <a:gd name="connsiteX29" fmla="*/ 1627188 w 1962365"/>
                  <a:gd name="connsiteY29" fmla="*/ 2002880 h 3327402"/>
                  <a:gd name="connsiteX30" fmla="*/ 1566069 w 1962365"/>
                  <a:gd name="connsiteY30" fmla="*/ 2063750 h 3327402"/>
                  <a:gd name="connsiteX31" fmla="*/ 1504950 w 1962365"/>
                  <a:gd name="connsiteY31" fmla="*/ 2002880 h 3327402"/>
                  <a:gd name="connsiteX32" fmla="*/ 1504950 w 1962365"/>
                  <a:gd name="connsiteY32" fmla="*/ 1659347 h 3327402"/>
                  <a:gd name="connsiteX33" fmla="*/ 1504950 w 1962365"/>
                  <a:gd name="connsiteY33" fmla="*/ 1634494 h 3327402"/>
                  <a:gd name="connsiteX34" fmla="*/ 1492827 w 1962365"/>
                  <a:gd name="connsiteY34" fmla="*/ 1616571 h 3327402"/>
                  <a:gd name="connsiteX35" fmla="*/ 1343347 w 1962365"/>
                  <a:gd name="connsiteY35" fmla="*/ 1504121 h 3327402"/>
                  <a:gd name="connsiteX36" fmla="*/ 1295401 w 1962365"/>
                  <a:gd name="connsiteY36" fmla="*/ 1508888 h 3327402"/>
                  <a:gd name="connsiteX37" fmla="*/ 1295401 w 1962365"/>
                  <a:gd name="connsiteY37" fmla="*/ 1587395 h 3327402"/>
                  <a:gd name="connsiteX38" fmla="*/ 1295401 w 1962365"/>
                  <a:gd name="connsiteY38" fmla="*/ 1853811 h 3327402"/>
                  <a:gd name="connsiteX39" fmla="*/ 1234282 w 1962365"/>
                  <a:gd name="connsiteY39" fmla="*/ 1914526 h 3327402"/>
                  <a:gd name="connsiteX40" fmla="*/ 1173163 w 1962365"/>
                  <a:gd name="connsiteY40" fmla="*/ 1853811 h 3327402"/>
                  <a:gd name="connsiteX41" fmla="*/ 1173163 w 1962365"/>
                  <a:gd name="connsiteY41" fmla="*/ 1505839 h 3327402"/>
                  <a:gd name="connsiteX42" fmla="*/ 1173163 w 1962365"/>
                  <a:gd name="connsiteY42" fmla="*/ 1481814 h 3327402"/>
                  <a:gd name="connsiteX43" fmla="*/ 1154748 w 1962365"/>
                  <a:gd name="connsiteY43" fmla="*/ 1452384 h 3327402"/>
                  <a:gd name="connsiteX44" fmla="*/ 1014692 w 1962365"/>
                  <a:gd name="connsiteY44" fmla="*/ 1336513 h 3327402"/>
                  <a:gd name="connsiteX45" fmla="*/ 960438 w 1962365"/>
                  <a:gd name="connsiteY45" fmla="*/ 1336809 h 3327402"/>
                  <a:gd name="connsiteX46" fmla="*/ 960438 w 1962365"/>
                  <a:gd name="connsiteY46" fmla="*/ 1351429 h 3327402"/>
                  <a:gd name="connsiteX47" fmla="*/ 960438 w 1962365"/>
                  <a:gd name="connsiteY47" fmla="*/ 1856956 h 3327402"/>
                  <a:gd name="connsiteX48" fmla="*/ 899319 w 1962365"/>
                  <a:gd name="connsiteY48" fmla="*/ 1917701 h 3327402"/>
                  <a:gd name="connsiteX49" fmla="*/ 838200 w 1962365"/>
                  <a:gd name="connsiteY49" fmla="*/ 1856956 h 3327402"/>
                  <a:gd name="connsiteX50" fmla="*/ 838200 w 1962365"/>
                  <a:gd name="connsiteY50" fmla="*/ 1244632 h 3327402"/>
                  <a:gd name="connsiteX51" fmla="*/ 838200 w 1962365"/>
                  <a:gd name="connsiteY51" fmla="*/ 1244582 h 3327402"/>
                  <a:gd name="connsiteX52" fmla="*/ 837990 w 1962365"/>
                  <a:gd name="connsiteY52" fmla="*/ 1242590 h 3327402"/>
                  <a:gd name="connsiteX53" fmla="*/ 837990 w 1962365"/>
                  <a:gd name="connsiteY53" fmla="*/ 853406 h 3327402"/>
                  <a:gd name="connsiteX54" fmla="*/ 777075 w 1962365"/>
                  <a:gd name="connsiteY54" fmla="*/ 713543 h 3327402"/>
                  <a:gd name="connsiteX55" fmla="*/ 652199 w 1962365"/>
                  <a:gd name="connsiteY55" fmla="*/ 661855 h 3327402"/>
                  <a:gd name="connsiteX56" fmla="*/ 639828 w 1962365"/>
                  <a:gd name="connsiteY56" fmla="*/ 121613 h 3327402"/>
                  <a:gd name="connsiteX57" fmla="*/ 137622 w 1962365"/>
                  <a:gd name="connsiteY57" fmla="*/ 626308 h 3327402"/>
                  <a:gd name="connsiteX58" fmla="*/ 282720 w 1962365"/>
                  <a:gd name="connsiteY58" fmla="*/ 979461 h 3327402"/>
                  <a:gd name="connsiteX59" fmla="*/ 345272 w 1962365"/>
                  <a:gd name="connsiteY59" fmla="*/ 1028322 h 3327402"/>
                  <a:gd name="connsiteX60" fmla="*/ 345456 w 1962365"/>
                  <a:gd name="connsiteY60" fmla="*/ 1004557 h 3327402"/>
                  <a:gd name="connsiteX61" fmla="*/ 344313 w 1962365"/>
                  <a:gd name="connsiteY61" fmla="*/ 857195 h 3327402"/>
                  <a:gd name="connsiteX62" fmla="*/ 429629 w 1962365"/>
                  <a:gd name="connsiteY62" fmla="*/ 638431 h 3327402"/>
                  <a:gd name="connsiteX63" fmla="*/ 649015 w 1962365"/>
                  <a:gd name="connsiteY63" fmla="*/ 541203 h 3327402"/>
                  <a:gd name="connsiteX64" fmla="*/ 859259 w 1962365"/>
                  <a:gd name="connsiteY64" fmla="*/ 626277 h 3327402"/>
                  <a:gd name="connsiteX65" fmla="*/ 959810 w 1962365"/>
                  <a:gd name="connsiteY65" fmla="*/ 854156 h 3327402"/>
                  <a:gd name="connsiteX66" fmla="*/ 961689 w 1962365"/>
                  <a:gd name="connsiteY66" fmla="*/ 1008367 h 3327402"/>
                  <a:gd name="connsiteX67" fmla="*/ 997413 w 1962365"/>
                  <a:gd name="connsiteY67" fmla="*/ 981171 h 3327402"/>
                  <a:gd name="connsiteX68" fmla="*/ 1145078 w 1962365"/>
                  <a:gd name="connsiteY68" fmla="*/ 626308 h 3327402"/>
                  <a:gd name="connsiteX69" fmla="*/ 639828 w 1962365"/>
                  <a:gd name="connsiteY69" fmla="*/ 121613 h 3327402"/>
                  <a:gd name="connsiteX70" fmla="*/ 639828 w 1962365"/>
                  <a:gd name="connsiteY70" fmla="*/ 0 h 3327402"/>
                  <a:gd name="connsiteX71" fmla="*/ 1266825 w 1962365"/>
                  <a:gd name="connsiteY71" fmla="*/ 626308 h 3327402"/>
                  <a:gd name="connsiteX72" fmla="*/ 1024764 w 1962365"/>
                  <a:gd name="connsiteY72" fmla="*/ 1121039 h 3327402"/>
                  <a:gd name="connsiteX73" fmla="*/ 960481 w 1962365"/>
                  <a:gd name="connsiteY73" fmla="*/ 1164696 h 3327402"/>
                  <a:gd name="connsiteX74" fmla="*/ 959810 w 1962365"/>
                  <a:gd name="connsiteY74" fmla="*/ 1215724 h 3327402"/>
                  <a:gd name="connsiteX75" fmla="*/ 1261465 w 1962365"/>
                  <a:gd name="connsiteY75" fmla="*/ 1388912 h 3327402"/>
                  <a:gd name="connsiteX76" fmla="*/ 1596636 w 1962365"/>
                  <a:gd name="connsiteY76" fmla="*/ 1549947 h 3327402"/>
                  <a:gd name="connsiteX77" fmla="*/ 1843445 w 1962365"/>
                  <a:gd name="connsiteY77" fmla="*/ 1613753 h 3327402"/>
                  <a:gd name="connsiteX78" fmla="*/ 1959231 w 1962365"/>
                  <a:gd name="connsiteY78" fmla="*/ 1865939 h 3327402"/>
                  <a:gd name="connsiteX79" fmla="*/ 1959231 w 1962365"/>
                  <a:gd name="connsiteY79" fmla="*/ 2200161 h 3327402"/>
                  <a:gd name="connsiteX80" fmla="*/ 1962278 w 1962365"/>
                  <a:gd name="connsiteY80" fmla="*/ 2631612 h 3327402"/>
                  <a:gd name="connsiteX81" fmla="*/ 1742893 w 1962365"/>
                  <a:gd name="connsiteY81" fmla="*/ 3160291 h 3327402"/>
                  <a:gd name="connsiteX82" fmla="*/ 1316311 w 1962365"/>
                  <a:gd name="connsiteY82" fmla="*/ 3327402 h 3327402"/>
                  <a:gd name="connsiteX83" fmla="*/ 981139 w 1962365"/>
                  <a:gd name="connsiteY83" fmla="*/ 3327402 h 3327402"/>
                  <a:gd name="connsiteX84" fmla="*/ 652062 w 1962365"/>
                  <a:gd name="connsiteY84" fmla="*/ 3327402 h 3327402"/>
                  <a:gd name="connsiteX85" fmla="*/ 0 w 1962365"/>
                  <a:gd name="connsiteY85" fmla="*/ 2674149 h 3327402"/>
                  <a:gd name="connsiteX86" fmla="*/ 0 w 1962365"/>
                  <a:gd name="connsiteY86" fmla="*/ 2014820 h 3327402"/>
                  <a:gd name="connsiteX87" fmla="*/ 271185 w 1962365"/>
                  <a:gd name="connsiteY87" fmla="*/ 1695789 h 3327402"/>
                  <a:gd name="connsiteX88" fmla="*/ 344313 w 1962365"/>
                  <a:gd name="connsiteY88" fmla="*/ 1692751 h 3327402"/>
                  <a:gd name="connsiteX89" fmla="*/ 344313 w 1962365"/>
                  <a:gd name="connsiteY89" fmla="*/ 1282569 h 3327402"/>
                  <a:gd name="connsiteX90" fmla="*/ 344313 w 1962365"/>
                  <a:gd name="connsiteY90" fmla="*/ 1276492 h 3327402"/>
                  <a:gd name="connsiteX91" fmla="*/ 344313 w 1962365"/>
                  <a:gd name="connsiteY91" fmla="*/ 1169483 h 3327402"/>
                  <a:gd name="connsiteX92" fmla="*/ 326330 w 1962365"/>
                  <a:gd name="connsiteY92" fmla="*/ 1167487 h 3327402"/>
                  <a:gd name="connsiteX93" fmla="*/ 15875 w 1962365"/>
                  <a:gd name="connsiteY93" fmla="*/ 626308 h 3327402"/>
                  <a:gd name="connsiteX94" fmla="*/ 639828 w 1962365"/>
                  <a:gd name="connsiteY94" fmla="*/ 0 h 3327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1962365" h="3327402">
                    <a:moveTo>
                      <a:pt x="652199" y="661855"/>
                    </a:moveTo>
                    <a:cubicBezTo>
                      <a:pt x="603467" y="661855"/>
                      <a:pt x="554735" y="683138"/>
                      <a:pt x="518186" y="722665"/>
                    </a:cubicBezTo>
                    <a:cubicBezTo>
                      <a:pt x="484683" y="759151"/>
                      <a:pt x="463362" y="807799"/>
                      <a:pt x="466408" y="853406"/>
                    </a:cubicBezTo>
                    <a:cubicBezTo>
                      <a:pt x="469454" y="953743"/>
                      <a:pt x="466408" y="1054079"/>
                      <a:pt x="466408" y="1151375"/>
                    </a:cubicBezTo>
                    <a:cubicBezTo>
                      <a:pt x="466408" y="1193942"/>
                      <a:pt x="466408" y="1236509"/>
                      <a:pt x="466408" y="1282116"/>
                    </a:cubicBezTo>
                    <a:cubicBezTo>
                      <a:pt x="466408" y="1282116"/>
                      <a:pt x="466408" y="1285157"/>
                      <a:pt x="466408" y="1285157"/>
                    </a:cubicBezTo>
                    <a:cubicBezTo>
                      <a:pt x="466408" y="1726029"/>
                      <a:pt x="466408" y="1726029"/>
                      <a:pt x="466408" y="1726029"/>
                    </a:cubicBezTo>
                    <a:cubicBezTo>
                      <a:pt x="466408" y="1729070"/>
                      <a:pt x="466408" y="1729070"/>
                      <a:pt x="466408" y="1732110"/>
                    </a:cubicBezTo>
                    <a:lnTo>
                      <a:pt x="466280" y="1733367"/>
                    </a:lnTo>
                    <a:lnTo>
                      <a:pt x="466726" y="1735547"/>
                    </a:lnTo>
                    <a:cubicBezTo>
                      <a:pt x="466726" y="2345918"/>
                      <a:pt x="466726" y="2345918"/>
                      <a:pt x="466726" y="2345918"/>
                    </a:cubicBezTo>
                    <a:cubicBezTo>
                      <a:pt x="466726" y="2379321"/>
                      <a:pt x="439223" y="2406651"/>
                      <a:pt x="405607" y="2406651"/>
                    </a:cubicBezTo>
                    <a:cubicBezTo>
                      <a:pt x="371992" y="2406651"/>
                      <a:pt x="344488" y="2379321"/>
                      <a:pt x="344488" y="2345918"/>
                    </a:cubicBezTo>
                    <a:cubicBezTo>
                      <a:pt x="344488" y="2117029"/>
                      <a:pt x="344488" y="1973973"/>
                      <a:pt x="344488" y="1884564"/>
                    </a:cubicBezTo>
                    <a:lnTo>
                      <a:pt x="344488" y="1816216"/>
                    </a:lnTo>
                    <a:lnTo>
                      <a:pt x="314121" y="1811163"/>
                    </a:lnTo>
                    <a:cubicBezTo>
                      <a:pt x="308029" y="1811163"/>
                      <a:pt x="298892" y="1811163"/>
                      <a:pt x="292800" y="1814204"/>
                    </a:cubicBezTo>
                    <a:cubicBezTo>
                      <a:pt x="189245" y="1832447"/>
                      <a:pt x="122238" y="1911500"/>
                      <a:pt x="122238" y="2014877"/>
                    </a:cubicBezTo>
                    <a:cubicBezTo>
                      <a:pt x="122238" y="2233793"/>
                      <a:pt x="122238" y="2455749"/>
                      <a:pt x="122238" y="2671624"/>
                    </a:cubicBezTo>
                    <a:cubicBezTo>
                      <a:pt x="122238" y="2969593"/>
                      <a:pt x="356761" y="3203712"/>
                      <a:pt x="655245" y="3206752"/>
                    </a:cubicBezTo>
                    <a:cubicBezTo>
                      <a:pt x="874539" y="3206752"/>
                      <a:pt x="1096879" y="3206752"/>
                      <a:pt x="1316173" y="3206752"/>
                    </a:cubicBezTo>
                    <a:cubicBezTo>
                      <a:pt x="1447140" y="3203712"/>
                      <a:pt x="1562879" y="3158104"/>
                      <a:pt x="1660343" y="3069930"/>
                    </a:cubicBezTo>
                    <a:cubicBezTo>
                      <a:pt x="1782173" y="2960472"/>
                      <a:pt x="1843088" y="2817568"/>
                      <a:pt x="1840042" y="2635138"/>
                    </a:cubicBezTo>
                    <a:cubicBezTo>
                      <a:pt x="1836997" y="2489194"/>
                      <a:pt x="1836997" y="2343251"/>
                      <a:pt x="1836997" y="2200347"/>
                    </a:cubicBezTo>
                    <a:cubicBezTo>
                      <a:pt x="1836997" y="2090889"/>
                      <a:pt x="1840042" y="1978391"/>
                      <a:pt x="1836997" y="1865892"/>
                    </a:cubicBezTo>
                    <a:cubicBezTo>
                      <a:pt x="1836997" y="1802042"/>
                      <a:pt x="1812631" y="1747313"/>
                      <a:pt x="1766944" y="1710827"/>
                    </a:cubicBezTo>
                    <a:cubicBezTo>
                      <a:pt x="1744101" y="1692584"/>
                      <a:pt x="1718974" y="1679662"/>
                      <a:pt x="1691943" y="1673201"/>
                    </a:cubicBezTo>
                    <a:lnTo>
                      <a:pt x="1627188" y="1674055"/>
                    </a:lnTo>
                    <a:lnTo>
                      <a:pt x="1627188" y="1739862"/>
                    </a:lnTo>
                    <a:cubicBezTo>
                      <a:pt x="1627188" y="2002880"/>
                      <a:pt x="1627188" y="2002880"/>
                      <a:pt x="1627188" y="2002880"/>
                    </a:cubicBezTo>
                    <a:cubicBezTo>
                      <a:pt x="1627188" y="2036359"/>
                      <a:pt x="1599685" y="2063750"/>
                      <a:pt x="1566069" y="2063750"/>
                    </a:cubicBezTo>
                    <a:cubicBezTo>
                      <a:pt x="1532454" y="2063750"/>
                      <a:pt x="1504950" y="2036359"/>
                      <a:pt x="1504950" y="2002880"/>
                    </a:cubicBezTo>
                    <a:cubicBezTo>
                      <a:pt x="1504950" y="1806575"/>
                      <a:pt x="1504950" y="1708423"/>
                      <a:pt x="1504950" y="1659347"/>
                    </a:cubicBezTo>
                    <a:lnTo>
                      <a:pt x="1504950" y="1634494"/>
                    </a:lnTo>
                    <a:lnTo>
                      <a:pt x="1492827" y="1616571"/>
                    </a:lnTo>
                    <a:cubicBezTo>
                      <a:pt x="1456278" y="1550441"/>
                      <a:pt x="1402597" y="1509964"/>
                      <a:pt x="1343347" y="1504121"/>
                    </a:cubicBezTo>
                    <a:lnTo>
                      <a:pt x="1295401" y="1508888"/>
                    </a:lnTo>
                    <a:lnTo>
                      <a:pt x="1295401" y="1587395"/>
                    </a:lnTo>
                    <a:cubicBezTo>
                      <a:pt x="1295401" y="1853811"/>
                      <a:pt x="1295401" y="1853811"/>
                      <a:pt x="1295401" y="1853811"/>
                    </a:cubicBezTo>
                    <a:cubicBezTo>
                      <a:pt x="1295401" y="1887204"/>
                      <a:pt x="1270954" y="1914526"/>
                      <a:pt x="1234282" y="1914526"/>
                    </a:cubicBezTo>
                    <a:cubicBezTo>
                      <a:pt x="1200667" y="1914526"/>
                      <a:pt x="1173163" y="1887204"/>
                      <a:pt x="1173163" y="1853811"/>
                    </a:cubicBezTo>
                    <a:cubicBezTo>
                      <a:pt x="1173163" y="1654970"/>
                      <a:pt x="1173163" y="1555549"/>
                      <a:pt x="1173163" y="1505839"/>
                    </a:cubicBezTo>
                    <a:lnTo>
                      <a:pt x="1173163" y="1481814"/>
                    </a:lnTo>
                    <a:lnTo>
                      <a:pt x="1154748" y="1452384"/>
                    </a:lnTo>
                    <a:cubicBezTo>
                      <a:pt x="1127336" y="1388534"/>
                      <a:pt x="1074226" y="1346917"/>
                      <a:pt x="1014692" y="1336513"/>
                    </a:cubicBezTo>
                    <a:lnTo>
                      <a:pt x="960438" y="1336809"/>
                    </a:lnTo>
                    <a:lnTo>
                      <a:pt x="960438" y="1351429"/>
                    </a:lnTo>
                    <a:cubicBezTo>
                      <a:pt x="960438" y="1856956"/>
                      <a:pt x="960438" y="1856956"/>
                      <a:pt x="960438" y="1856956"/>
                    </a:cubicBezTo>
                    <a:cubicBezTo>
                      <a:pt x="960438" y="1890366"/>
                      <a:pt x="932935" y="1917701"/>
                      <a:pt x="899319" y="1917701"/>
                    </a:cubicBezTo>
                    <a:cubicBezTo>
                      <a:pt x="865704" y="1917701"/>
                      <a:pt x="838200" y="1890366"/>
                      <a:pt x="838200" y="1856956"/>
                    </a:cubicBezTo>
                    <a:cubicBezTo>
                      <a:pt x="838200" y="1320124"/>
                      <a:pt x="838200" y="1253020"/>
                      <a:pt x="838200" y="1244632"/>
                    </a:cubicBezTo>
                    <a:lnTo>
                      <a:pt x="838200" y="1244582"/>
                    </a:lnTo>
                    <a:lnTo>
                      <a:pt x="837990" y="1242590"/>
                    </a:lnTo>
                    <a:cubicBezTo>
                      <a:pt x="841036" y="1127051"/>
                      <a:pt x="841036" y="993269"/>
                      <a:pt x="837990" y="853406"/>
                    </a:cubicBezTo>
                    <a:cubicBezTo>
                      <a:pt x="837990" y="801718"/>
                      <a:pt x="816670" y="750029"/>
                      <a:pt x="777075" y="713543"/>
                    </a:cubicBezTo>
                    <a:cubicBezTo>
                      <a:pt x="740526" y="677057"/>
                      <a:pt x="694840" y="658814"/>
                      <a:pt x="652199" y="661855"/>
                    </a:cubicBezTo>
                    <a:close/>
                    <a:moveTo>
                      <a:pt x="639828" y="121613"/>
                    </a:moveTo>
                    <a:cubicBezTo>
                      <a:pt x="362854" y="121613"/>
                      <a:pt x="137622" y="346598"/>
                      <a:pt x="137622" y="626308"/>
                    </a:cubicBezTo>
                    <a:cubicBezTo>
                      <a:pt x="137622" y="758562"/>
                      <a:pt x="190696" y="885686"/>
                      <a:pt x="282720" y="979461"/>
                    </a:cubicBezTo>
                    <a:lnTo>
                      <a:pt x="345272" y="1028322"/>
                    </a:lnTo>
                    <a:lnTo>
                      <a:pt x="345456" y="1004557"/>
                    </a:lnTo>
                    <a:cubicBezTo>
                      <a:pt x="345837" y="955183"/>
                      <a:pt x="345837" y="905809"/>
                      <a:pt x="344313" y="857195"/>
                    </a:cubicBezTo>
                    <a:cubicBezTo>
                      <a:pt x="341266" y="781235"/>
                      <a:pt x="371736" y="699199"/>
                      <a:pt x="429629" y="638431"/>
                    </a:cubicBezTo>
                    <a:cubicBezTo>
                      <a:pt x="490570" y="577663"/>
                      <a:pt x="566745" y="541203"/>
                      <a:pt x="649015" y="541203"/>
                    </a:cubicBezTo>
                    <a:cubicBezTo>
                      <a:pt x="725190" y="538164"/>
                      <a:pt x="801365" y="568548"/>
                      <a:pt x="859259" y="626277"/>
                    </a:cubicBezTo>
                    <a:cubicBezTo>
                      <a:pt x="923246" y="687045"/>
                      <a:pt x="959810" y="769081"/>
                      <a:pt x="959810" y="854156"/>
                    </a:cubicBezTo>
                    <a:lnTo>
                      <a:pt x="961689" y="1008367"/>
                    </a:lnTo>
                    <a:lnTo>
                      <a:pt x="997413" y="981171"/>
                    </a:lnTo>
                    <a:cubicBezTo>
                      <a:pt x="1090292" y="888536"/>
                      <a:pt x="1145078" y="760842"/>
                      <a:pt x="1145078" y="626308"/>
                    </a:cubicBezTo>
                    <a:cubicBezTo>
                      <a:pt x="1145078" y="346598"/>
                      <a:pt x="919846" y="121613"/>
                      <a:pt x="639828" y="121613"/>
                    </a:cubicBezTo>
                    <a:close/>
                    <a:moveTo>
                      <a:pt x="639828" y="0"/>
                    </a:moveTo>
                    <a:cubicBezTo>
                      <a:pt x="986807" y="0"/>
                      <a:pt x="1266825" y="279710"/>
                      <a:pt x="1266825" y="626308"/>
                    </a:cubicBezTo>
                    <a:cubicBezTo>
                      <a:pt x="1266825" y="820509"/>
                      <a:pt x="1175943" y="1003071"/>
                      <a:pt x="1024764" y="1121039"/>
                    </a:cubicBezTo>
                    <a:lnTo>
                      <a:pt x="960481" y="1164696"/>
                    </a:lnTo>
                    <a:lnTo>
                      <a:pt x="959810" y="1215724"/>
                    </a:lnTo>
                    <a:cubicBezTo>
                      <a:pt x="1084738" y="1203571"/>
                      <a:pt x="1200524" y="1273454"/>
                      <a:pt x="1261465" y="1388912"/>
                    </a:cubicBezTo>
                    <a:cubicBezTo>
                      <a:pt x="1392486" y="1358528"/>
                      <a:pt x="1523508" y="1422334"/>
                      <a:pt x="1596636" y="1549947"/>
                    </a:cubicBezTo>
                    <a:cubicBezTo>
                      <a:pt x="1688047" y="1537793"/>
                      <a:pt x="1776410" y="1559062"/>
                      <a:pt x="1843445" y="1613753"/>
                    </a:cubicBezTo>
                    <a:cubicBezTo>
                      <a:pt x="1916573" y="1674520"/>
                      <a:pt x="1959231" y="1765672"/>
                      <a:pt x="1959231" y="1865939"/>
                    </a:cubicBezTo>
                    <a:cubicBezTo>
                      <a:pt x="1962278" y="1975321"/>
                      <a:pt x="1959231" y="2090779"/>
                      <a:pt x="1959231" y="2200161"/>
                    </a:cubicBezTo>
                    <a:cubicBezTo>
                      <a:pt x="1959231" y="2339927"/>
                      <a:pt x="1959231" y="2488808"/>
                      <a:pt x="1962278" y="2631612"/>
                    </a:cubicBezTo>
                    <a:cubicBezTo>
                      <a:pt x="1965325" y="2847337"/>
                      <a:pt x="1889150" y="3026602"/>
                      <a:pt x="1742893" y="3160291"/>
                    </a:cubicBezTo>
                    <a:cubicBezTo>
                      <a:pt x="1621012" y="3269673"/>
                      <a:pt x="1477803" y="3324364"/>
                      <a:pt x="1316311" y="3327402"/>
                    </a:cubicBezTo>
                    <a:cubicBezTo>
                      <a:pt x="1206618" y="3327402"/>
                      <a:pt x="1093879" y="3327402"/>
                      <a:pt x="981139" y="3327402"/>
                    </a:cubicBezTo>
                    <a:cubicBezTo>
                      <a:pt x="871447" y="3327402"/>
                      <a:pt x="761754" y="3327402"/>
                      <a:pt x="652062" y="3327402"/>
                    </a:cubicBezTo>
                    <a:cubicBezTo>
                      <a:pt x="289467" y="3324364"/>
                      <a:pt x="3047" y="3035717"/>
                      <a:pt x="0" y="2674149"/>
                    </a:cubicBezTo>
                    <a:cubicBezTo>
                      <a:pt x="0" y="2455386"/>
                      <a:pt x="0" y="2233583"/>
                      <a:pt x="0" y="2014820"/>
                    </a:cubicBezTo>
                    <a:cubicBezTo>
                      <a:pt x="0" y="1853785"/>
                      <a:pt x="109693" y="1723135"/>
                      <a:pt x="271185" y="1695789"/>
                    </a:cubicBezTo>
                    <a:cubicBezTo>
                      <a:pt x="295561" y="1689712"/>
                      <a:pt x="319937" y="1689712"/>
                      <a:pt x="344313" y="1692751"/>
                    </a:cubicBezTo>
                    <a:cubicBezTo>
                      <a:pt x="344313" y="1282569"/>
                      <a:pt x="344313" y="1282569"/>
                      <a:pt x="344313" y="1282569"/>
                    </a:cubicBezTo>
                    <a:cubicBezTo>
                      <a:pt x="344313" y="1279530"/>
                      <a:pt x="344313" y="1279530"/>
                      <a:pt x="344313" y="1276492"/>
                    </a:cubicBezTo>
                    <a:lnTo>
                      <a:pt x="344313" y="1169483"/>
                    </a:lnTo>
                    <a:lnTo>
                      <a:pt x="326330" y="1167487"/>
                    </a:lnTo>
                    <a:cubicBezTo>
                      <a:pt x="134579" y="1054994"/>
                      <a:pt x="15875" y="848252"/>
                      <a:pt x="15875" y="626308"/>
                    </a:cubicBezTo>
                    <a:cubicBezTo>
                      <a:pt x="15875" y="279710"/>
                      <a:pt x="295893" y="0"/>
                      <a:pt x="639828" y="0"/>
                    </a:cubicBezTo>
                    <a:close/>
                  </a:path>
                </a:pathLst>
              </a:custGeom>
              <a:solidFill>
                <a:srgbClr val="0078D7"/>
              </a:solidFill>
              <a:ln>
                <a:noFill/>
              </a:ln>
              <a:extLst/>
            </p:spPr>
            <p:txBody>
              <a:bodyPr vert="horz" wrap="square" lIns="93233" tIns="46617" rIns="93233" bIns="46617" numCol="1" anchor="t" anchorCtr="0" compatLnSpc="1">
                <a:prstTxWarp prst="textNoShape">
                  <a:avLst/>
                </a:prstTxWarp>
                <a:noAutofit/>
              </a:bodyPr>
              <a:lstStyle/>
              <a:p>
                <a:pPr defTabSz="932357">
                  <a:defRPr/>
                </a:pPr>
                <a:endParaRPr lang="en-US" sz="1632" kern="0">
                  <a:latin typeface="Segoe UI"/>
                </a:endParaRPr>
              </a:p>
            </p:txBody>
          </p:sp>
        </p:grpSp>
        <p:pic>
          <p:nvPicPr>
            <p:cNvPr id="27" name="Graphic 26">
              <a:extLst>
                <a:ext uri="{FF2B5EF4-FFF2-40B4-BE49-F238E27FC236}">
                  <a16:creationId xmlns:a16="http://schemas.microsoft.com/office/drawing/2014/main" id="{F78CA0C8-7540-4172-90B2-F84BF315BE47}"/>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33611" y="2018117"/>
              <a:ext cx="595734" cy="595734"/>
            </a:xfrm>
            <a:prstGeom prst="rect">
              <a:avLst/>
            </a:prstGeom>
          </p:spPr>
        </p:pic>
      </p:grpSp>
      <p:grpSp>
        <p:nvGrpSpPr>
          <p:cNvPr id="261" name="Group 260">
            <a:extLst>
              <a:ext uri="{FF2B5EF4-FFF2-40B4-BE49-F238E27FC236}">
                <a16:creationId xmlns:a16="http://schemas.microsoft.com/office/drawing/2014/main" id="{07D62FF0-C989-44F9-91FA-D648D5144F86}"/>
              </a:ext>
            </a:extLst>
          </p:cNvPr>
          <p:cNvGrpSpPr/>
          <p:nvPr/>
        </p:nvGrpSpPr>
        <p:grpSpPr>
          <a:xfrm>
            <a:off x="7475086" y="1725015"/>
            <a:ext cx="2618105" cy="4589725"/>
            <a:chOff x="7475893" y="1725015"/>
            <a:chExt cx="2618105" cy="4589725"/>
          </a:xfrm>
        </p:grpSpPr>
        <p:grpSp>
          <p:nvGrpSpPr>
            <p:cNvPr id="258" name="Group 257">
              <a:extLst>
                <a:ext uri="{FF2B5EF4-FFF2-40B4-BE49-F238E27FC236}">
                  <a16:creationId xmlns:a16="http://schemas.microsoft.com/office/drawing/2014/main" id="{4F70C85A-9528-4C5D-B661-3DFCEA23070E}"/>
                </a:ext>
              </a:extLst>
            </p:cNvPr>
            <p:cNvGrpSpPr/>
            <p:nvPr/>
          </p:nvGrpSpPr>
          <p:grpSpPr>
            <a:xfrm>
              <a:off x="7475893" y="1725015"/>
              <a:ext cx="2618105" cy="4589725"/>
              <a:chOff x="7475893" y="1725015"/>
              <a:chExt cx="2618105" cy="4589725"/>
            </a:xfrm>
          </p:grpSpPr>
          <p:grpSp>
            <p:nvGrpSpPr>
              <p:cNvPr id="6" name="Group 5"/>
              <p:cNvGrpSpPr/>
              <p:nvPr/>
            </p:nvGrpSpPr>
            <p:grpSpPr>
              <a:xfrm>
                <a:off x="7475893" y="1725015"/>
                <a:ext cx="2618105" cy="4589725"/>
                <a:chOff x="7329456" y="1657048"/>
                <a:chExt cx="2567731" cy="4501416"/>
              </a:xfrm>
            </p:grpSpPr>
            <p:sp>
              <p:nvSpPr>
                <p:cNvPr id="130" name="Rectangle 129"/>
                <p:cNvSpPr/>
                <p:nvPr/>
              </p:nvSpPr>
              <p:spPr bwMode="auto">
                <a:xfrm>
                  <a:off x="7759316" y="4491484"/>
                  <a:ext cx="1737360" cy="1352961"/>
                </a:xfrm>
                <a:prstGeom prst="rect">
                  <a:avLst/>
                </a:prstGeom>
                <a:solidFill>
                  <a:srgbClr val="0078D7"/>
                </a:solidFill>
                <a:ln w="3175">
                  <a:noFill/>
                </a:ln>
                <a:effectLst/>
              </p:spPr>
              <p:txBody>
                <a:bodyPr spcFirstLastPara="0" vert="horz" wrap="square" lIns="18640" tIns="93233" rIns="18640" bIns="93194" numCol="1" spcCol="1270" anchor="t" anchorCtr="0">
                  <a:noAutofit/>
                </a:bodyPr>
                <a:lstStyle/>
                <a:p>
                  <a:pPr algn="ctr" defTabSz="739250">
                    <a:spcBef>
                      <a:spcPct val="0"/>
                    </a:spcBef>
                    <a:spcAft>
                      <a:spcPct val="35000"/>
                    </a:spcAft>
                    <a:defRPr/>
                  </a:pPr>
                  <a:r>
                    <a:rPr lang="en-US" sz="1428" kern="0">
                      <a:solidFill>
                        <a:schemeClr val="bg1"/>
                      </a:solidFill>
                      <a:latin typeface="Segoe UI"/>
                      <a:cs typeface="Segoe UI Semibold" panose="020B0702040204020203" pitchFamily="34" charset="0"/>
                    </a:rPr>
                    <a:t>Dashboards &amp; Visualizations</a:t>
                  </a:r>
                </a:p>
              </p:txBody>
            </p:sp>
            <p:sp>
              <p:nvSpPr>
                <p:cNvPr id="129" name="Rectangle 128"/>
                <p:cNvSpPr/>
                <p:nvPr/>
              </p:nvSpPr>
              <p:spPr bwMode="auto">
                <a:xfrm>
                  <a:off x="7759316" y="1657048"/>
                  <a:ext cx="1737360" cy="2734231"/>
                </a:xfrm>
                <a:prstGeom prst="rect">
                  <a:avLst/>
                </a:prstGeom>
                <a:solidFill>
                  <a:srgbClr val="0078D7"/>
                </a:solidFill>
                <a:ln w="3175">
                  <a:noFill/>
                </a:ln>
                <a:effectLst/>
              </p:spPr>
              <p:txBody>
                <a:bodyPr spcFirstLastPara="0" vert="horz" wrap="square" lIns="18640" tIns="93233" rIns="18640" bIns="93194" numCol="1" spcCol="1270" anchor="t" anchorCtr="0">
                  <a:noAutofit/>
                </a:bodyPr>
                <a:lstStyle/>
                <a:p>
                  <a:pPr algn="ctr" defTabSz="739250">
                    <a:spcBef>
                      <a:spcPct val="0"/>
                    </a:spcBef>
                    <a:spcAft>
                      <a:spcPct val="35000"/>
                    </a:spcAft>
                    <a:defRPr/>
                  </a:pPr>
                  <a:r>
                    <a:rPr lang="en-US" sz="1428" kern="0">
                      <a:solidFill>
                        <a:schemeClr val="bg1"/>
                      </a:solidFill>
                      <a:latin typeface="Segoe UI"/>
                      <a:cs typeface="Segoe UI Semibold" panose="020B0702040204020203" pitchFamily="34" charset="0"/>
                    </a:rPr>
                    <a:t>Intelligence</a:t>
                  </a:r>
                </a:p>
              </p:txBody>
            </p:sp>
            <p:sp>
              <p:nvSpPr>
                <p:cNvPr id="134" name="Rectangle 133"/>
                <p:cNvSpPr/>
                <p:nvPr/>
              </p:nvSpPr>
              <p:spPr>
                <a:xfrm>
                  <a:off x="8499498" y="3886224"/>
                  <a:ext cx="1268871" cy="259910"/>
                </a:xfrm>
                <a:prstGeom prst="rect">
                  <a:avLst/>
                </a:prstGeom>
              </p:spPr>
              <p:txBody>
                <a:bodyPr wrap="square">
                  <a:spAutoFit/>
                </a:bodyPr>
                <a:lstStyle/>
                <a:p>
                  <a:pPr defTabSz="932357">
                    <a:defRPr/>
                  </a:pPr>
                  <a:r>
                    <a:rPr lang="en-US" sz="1122" kern="0">
                      <a:solidFill>
                        <a:schemeClr val="bg1"/>
                      </a:solidFill>
                      <a:latin typeface="Segoe UI"/>
                      <a:cs typeface="Segoe UI Semilight" panose="020B0402040204020203" pitchFamily="34" charset="0"/>
                    </a:rPr>
                    <a:t>Cortana</a:t>
                  </a:r>
                </a:p>
              </p:txBody>
            </p:sp>
            <p:grpSp>
              <p:nvGrpSpPr>
                <p:cNvPr id="135" name="Group 134"/>
                <p:cNvGrpSpPr/>
                <p:nvPr/>
              </p:nvGrpSpPr>
              <p:grpSpPr>
                <a:xfrm>
                  <a:off x="7886100" y="3857296"/>
                  <a:ext cx="385370" cy="385370"/>
                  <a:chOff x="3236100" y="3476092"/>
                  <a:chExt cx="6884870" cy="6884839"/>
                </a:xfrm>
              </p:grpSpPr>
              <p:sp>
                <p:nvSpPr>
                  <p:cNvPr id="136" name="Freeform 135"/>
                  <p:cNvSpPr/>
                  <p:nvPr/>
                </p:nvSpPr>
                <p:spPr bwMode="auto">
                  <a:xfrm>
                    <a:off x="3236100" y="3476092"/>
                    <a:ext cx="6884870" cy="6884839"/>
                  </a:xfrm>
                  <a:custGeom>
                    <a:avLst/>
                    <a:gdLst>
                      <a:gd name="connsiteX0" fmla="*/ 2820600 w 5641200"/>
                      <a:gd name="connsiteY0" fmla="*/ 378999 h 5641200"/>
                      <a:gd name="connsiteX1" fmla="*/ 378999 w 5641200"/>
                      <a:gd name="connsiteY1" fmla="*/ 2820600 h 5641200"/>
                      <a:gd name="connsiteX2" fmla="*/ 2820600 w 5641200"/>
                      <a:gd name="connsiteY2" fmla="*/ 5262201 h 5641200"/>
                      <a:gd name="connsiteX3" fmla="*/ 5262201 w 5641200"/>
                      <a:gd name="connsiteY3" fmla="*/ 2820600 h 5641200"/>
                      <a:gd name="connsiteX4" fmla="*/ 2820600 w 5641200"/>
                      <a:gd name="connsiteY4" fmla="*/ 378999 h 5641200"/>
                      <a:gd name="connsiteX5" fmla="*/ 2820600 w 5641200"/>
                      <a:gd name="connsiteY5" fmla="*/ 0 h 5641200"/>
                      <a:gd name="connsiteX6" fmla="*/ 5641200 w 5641200"/>
                      <a:gd name="connsiteY6" fmla="*/ 2820600 h 5641200"/>
                      <a:gd name="connsiteX7" fmla="*/ 2820600 w 5641200"/>
                      <a:gd name="connsiteY7" fmla="*/ 5641200 h 5641200"/>
                      <a:gd name="connsiteX8" fmla="*/ 0 w 5641200"/>
                      <a:gd name="connsiteY8" fmla="*/ 2820600 h 5641200"/>
                      <a:gd name="connsiteX9" fmla="*/ 2820600 w 5641200"/>
                      <a:gd name="connsiteY9" fmla="*/ 0 h 564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41200" h="5641200">
                        <a:moveTo>
                          <a:pt x="2820600" y="378999"/>
                        </a:moveTo>
                        <a:cubicBezTo>
                          <a:pt x="1472141" y="378999"/>
                          <a:pt x="378999" y="1472141"/>
                          <a:pt x="378999" y="2820600"/>
                        </a:cubicBezTo>
                        <a:cubicBezTo>
                          <a:pt x="378999" y="4169059"/>
                          <a:pt x="1472141" y="5262201"/>
                          <a:pt x="2820600" y="5262201"/>
                        </a:cubicBezTo>
                        <a:cubicBezTo>
                          <a:pt x="4169059" y="5262201"/>
                          <a:pt x="5262201" y="4169059"/>
                          <a:pt x="5262201" y="2820600"/>
                        </a:cubicBezTo>
                        <a:cubicBezTo>
                          <a:pt x="5262201" y="1472141"/>
                          <a:pt x="4169059" y="378999"/>
                          <a:pt x="2820600" y="378999"/>
                        </a:cubicBezTo>
                        <a:close/>
                        <a:moveTo>
                          <a:pt x="2820600" y="0"/>
                        </a:moveTo>
                        <a:cubicBezTo>
                          <a:pt x="4378374" y="0"/>
                          <a:pt x="5641200" y="1262826"/>
                          <a:pt x="5641200" y="2820600"/>
                        </a:cubicBezTo>
                        <a:cubicBezTo>
                          <a:pt x="5641200" y="4378374"/>
                          <a:pt x="4378374" y="5641200"/>
                          <a:pt x="2820600" y="5641200"/>
                        </a:cubicBezTo>
                        <a:cubicBezTo>
                          <a:pt x="1262826" y="5641200"/>
                          <a:pt x="0" y="4378374"/>
                          <a:pt x="0" y="2820600"/>
                        </a:cubicBezTo>
                        <a:cubicBezTo>
                          <a:pt x="0" y="1262826"/>
                          <a:pt x="1262826" y="0"/>
                          <a:pt x="2820600"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6468" tIns="149174" rIns="186468" bIns="149174" numCol="1" spcCol="0" rtlCol="0" fromWordArt="0" anchor="t" anchorCtr="0" forceAA="0" compatLnSpc="1">
                    <a:prstTxWarp prst="textNoShape">
                      <a:avLst/>
                    </a:prstTxWarp>
                    <a:noAutofit/>
                  </a:bodyPr>
                  <a:lstStyle/>
                  <a:p>
                    <a:pPr algn="ctr" defTabSz="950784" fontAlgn="base">
                      <a:spcBef>
                        <a:spcPct val="0"/>
                      </a:spcBef>
                      <a:spcAft>
                        <a:spcPct val="0"/>
                      </a:spcAft>
                      <a:defRPr/>
                    </a:pPr>
                    <a:endParaRPr lang="en-US" sz="3672" kern="0">
                      <a:latin typeface="Segoe UI"/>
                      <a:ea typeface="Segoe UI" pitchFamily="34" charset="0"/>
                      <a:cs typeface="Segoe UI" pitchFamily="34" charset="0"/>
                    </a:endParaRPr>
                  </a:p>
                </p:txBody>
              </p:sp>
              <p:sp>
                <p:nvSpPr>
                  <p:cNvPr id="137" name="Freeform 136"/>
                  <p:cNvSpPr/>
                  <p:nvPr/>
                </p:nvSpPr>
                <p:spPr bwMode="auto">
                  <a:xfrm>
                    <a:off x="3698520" y="3938512"/>
                    <a:ext cx="5959733" cy="5959739"/>
                  </a:xfrm>
                  <a:custGeom>
                    <a:avLst/>
                    <a:gdLst>
                      <a:gd name="connsiteX0" fmla="*/ 2441601 w 4883202"/>
                      <a:gd name="connsiteY0" fmla="*/ 535401 h 4883202"/>
                      <a:gd name="connsiteX1" fmla="*/ 535401 w 4883202"/>
                      <a:gd name="connsiteY1" fmla="*/ 2441601 h 4883202"/>
                      <a:gd name="connsiteX2" fmla="*/ 2441601 w 4883202"/>
                      <a:gd name="connsiteY2" fmla="*/ 4347801 h 4883202"/>
                      <a:gd name="connsiteX3" fmla="*/ 4347801 w 4883202"/>
                      <a:gd name="connsiteY3" fmla="*/ 2441601 h 4883202"/>
                      <a:gd name="connsiteX4" fmla="*/ 2441601 w 4883202"/>
                      <a:gd name="connsiteY4" fmla="*/ 535401 h 4883202"/>
                      <a:gd name="connsiteX5" fmla="*/ 2441601 w 4883202"/>
                      <a:gd name="connsiteY5" fmla="*/ 0 h 4883202"/>
                      <a:gd name="connsiteX6" fmla="*/ 4883202 w 4883202"/>
                      <a:gd name="connsiteY6" fmla="*/ 2441601 h 4883202"/>
                      <a:gd name="connsiteX7" fmla="*/ 2441601 w 4883202"/>
                      <a:gd name="connsiteY7" fmla="*/ 4883202 h 4883202"/>
                      <a:gd name="connsiteX8" fmla="*/ 0 w 4883202"/>
                      <a:gd name="connsiteY8" fmla="*/ 2441601 h 4883202"/>
                      <a:gd name="connsiteX9" fmla="*/ 2441601 w 4883202"/>
                      <a:gd name="connsiteY9" fmla="*/ 0 h 4883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3202" h="4883202">
                        <a:moveTo>
                          <a:pt x="2441601" y="535401"/>
                        </a:moveTo>
                        <a:cubicBezTo>
                          <a:pt x="1388836" y="535401"/>
                          <a:pt x="535401" y="1388836"/>
                          <a:pt x="535401" y="2441601"/>
                        </a:cubicBezTo>
                        <a:cubicBezTo>
                          <a:pt x="535401" y="3494366"/>
                          <a:pt x="1388836" y="4347801"/>
                          <a:pt x="2441601" y="4347801"/>
                        </a:cubicBezTo>
                        <a:cubicBezTo>
                          <a:pt x="3494366" y="4347801"/>
                          <a:pt x="4347801" y="3494366"/>
                          <a:pt x="4347801" y="2441601"/>
                        </a:cubicBezTo>
                        <a:cubicBezTo>
                          <a:pt x="4347801" y="1388836"/>
                          <a:pt x="3494366" y="535401"/>
                          <a:pt x="2441601" y="535401"/>
                        </a:cubicBezTo>
                        <a:close/>
                        <a:moveTo>
                          <a:pt x="2441601" y="0"/>
                        </a:moveTo>
                        <a:cubicBezTo>
                          <a:pt x="3790060" y="0"/>
                          <a:pt x="4883202" y="1093142"/>
                          <a:pt x="4883202" y="2441601"/>
                        </a:cubicBezTo>
                        <a:cubicBezTo>
                          <a:pt x="4883202" y="3790060"/>
                          <a:pt x="3790060" y="4883202"/>
                          <a:pt x="2441601" y="4883202"/>
                        </a:cubicBezTo>
                        <a:cubicBezTo>
                          <a:pt x="1093142" y="4883202"/>
                          <a:pt x="0" y="3790060"/>
                          <a:pt x="0" y="2441601"/>
                        </a:cubicBezTo>
                        <a:cubicBezTo>
                          <a:pt x="0" y="1093142"/>
                          <a:pt x="1093142" y="0"/>
                          <a:pt x="2441601" y="0"/>
                        </a:cubicBezTo>
                        <a:close/>
                      </a:path>
                    </a:pathLst>
                  </a:custGeom>
                  <a:solidFill>
                    <a:srgbClr val="FFFFFF">
                      <a:lumMod val="85000"/>
                    </a:srgbClr>
                  </a:solidFill>
                  <a:ln w="9525" cap="flat" cmpd="sng" algn="ctr">
                    <a:noFill/>
                    <a:prstDash val="solid"/>
                    <a:headEnd type="none" w="med" len="med"/>
                    <a:tailEnd type="none" w="med" len="med"/>
                  </a:ln>
                  <a:effectLst/>
                </p:spPr>
                <p:txBody>
                  <a:bodyPr rot="0" spcFirstLastPara="0" vertOverflow="overflow" horzOverflow="overflow" vert="horz" wrap="square" lIns="186468" tIns="149174" rIns="186468" bIns="149174" numCol="1" spcCol="0" rtlCol="0" fromWordArt="0" anchor="t" anchorCtr="0" forceAA="0" compatLnSpc="1">
                    <a:prstTxWarp prst="textNoShape">
                      <a:avLst/>
                    </a:prstTxWarp>
                    <a:noAutofit/>
                  </a:bodyPr>
                  <a:lstStyle/>
                  <a:p>
                    <a:pPr algn="ctr" defTabSz="950784" fontAlgn="base">
                      <a:spcBef>
                        <a:spcPct val="0"/>
                      </a:spcBef>
                      <a:spcAft>
                        <a:spcPct val="0"/>
                      </a:spcAft>
                      <a:defRPr/>
                    </a:pPr>
                    <a:endParaRPr lang="en-US" sz="3672" kern="0">
                      <a:latin typeface="Segoe UI"/>
                      <a:ea typeface="Segoe UI" pitchFamily="34" charset="0"/>
                      <a:cs typeface="Segoe UI" pitchFamily="34" charset="0"/>
                    </a:endParaRPr>
                  </a:p>
                </p:txBody>
              </p:sp>
            </p:grpSp>
            <p:cxnSp>
              <p:nvCxnSpPr>
                <p:cNvPr id="150" name="Straight Connector 149"/>
                <p:cNvCxnSpPr/>
                <p:nvPr/>
              </p:nvCxnSpPr>
              <p:spPr>
                <a:xfrm>
                  <a:off x="7329456" y="6068327"/>
                  <a:ext cx="2377440" cy="0"/>
                </a:xfrm>
                <a:prstGeom prst="line">
                  <a:avLst/>
                </a:prstGeom>
                <a:solidFill>
                  <a:srgbClr val="FFFFFF">
                    <a:lumMod val="85000"/>
                  </a:srgbClr>
                </a:solidFill>
                <a:ln w="28575" cap="flat" cmpd="sng" algn="ctr">
                  <a:solidFill>
                    <a:schemeClr val="tx1"/>
                  </a:solidFill>
                  <a:prstDash val="solid"/>
                  <a:headEnd type="none"/>
                  <a:tailEnd type="none"/>
                </a:ln>
                <a:effectLst/>
              </p:spPr>
            </p:cxnSp>
            <p:grpSp>
              <p:nvGrpSpPr>
                <p:cNvPr id="151" name="Group 150"/>
                <p:cNvGrpSpPr/>
                <p:nvPr/>
              </p:nvGrpSpPr>
              <p:grpSpPr>
                <a:xfrm rot="13500000">
                  <a:off x="9515255" y="5978322"/>
                  <a:ext cx="181498" cy="178786"/>
                  <a:chOff x="459235" y="5929706"/>
                  <a:chExt cx="292608" cy="288235"/>
                </a:xfrm>
                <a:solidFill>
                  <a:srgbClr val="FFFFFF">
                    <a:lumMod val="85000"/>
                  </a:srgbClr>
                </a:solidFill>
              </p:grpSpPr>
              <p:cxnSp>
                <p:nvCxnSpPr>
                  <p:cNvPr id="152" name="Straight Connector 151"/>
                  <p:cNvCxnSpPr/>
                  <p:nvPr/>
                </p:nvCxnSpPr>
                <p:spPr>
                  <a:xfrm>
                    <a:off x="469386" y="5929706"/>
                    <a:ext cx="0" cy="288235"/>
                  </a:xfrm>
                  <a:prstGeom prst="line">
                    <a:avLst/>
                  </a:prstGeom>
                  <a:solidFill>
                    <a:srgbClr val="FFFFFF">
                      <a:lumMod val="85000"/>
                    </a:srgbClr>
                  </a:solidFill>
                  <a:ln w="28575" cap="flat" cmpd="sng" algn="ctr">
                    <a:solidFill>
                      <a:schemeClr val="tx1"/>
                    </a:solidFill>
                    <a:prstDash val="solid"/>
                    <a:headEnd type="none"/>
                    <a:tailEnd type="none"/>
                  </a:ln>
                  <a:effectLst/>
                </p:spPr>
              </p:cxnSp>
              <p:cxnSp>
                <p:nvCxnSpPr>
                  <p:cNvPr id="153" name="Straight Connector 152"/>
                  <p:cNvCxnSpPr/>
                  <p:nvPr/>
                </p:nvCxnSpPr>
                <p:spPr>
                  <a:xfrm>
                    <a:off x="459235" y="6205768"/>
                    <a:ext cx="292608" cy="0"/>
                  </a:xfrm>
                  <a:prstGeom prst="line">
                    <a:avLst/>
                  </a:prstGeom>
                  <a:solidFill>
                    <a:srgbClr val="FFFFFF">
                      <a:lumMod val="85000"/>
                    </a:srgbClr>
                  </a:solidFill>
                  <a:ln w="28575" cap="flat" cmpd="sng" algn="ctr">
                    <a:solidFill>
                      <a:schemeClr val="tx1"/>
                    </a:solidFill>
                    <a:prstDash val="solid"/>
                    <a:headEnd type="none"/>
                    <a:tailEnd type="none"/>
                  </a:ln>
                  <a:effectLst/>
                </p:spPr>
              </p:cxnSp>
            </p:grpSp>
            <p:cxnSp>
              <p:nvCxnSpPr>
                <p:cNvPr id="159" name="Straight Connector 158"/>
                <p:cNvCxnSpPr/>
                <p:nvPr/>
              </p:nvCxnSpPr>
              <p:spPr>
                <a:xfrm flipH="1">
                  <a:off x="9588715" y="3765778"/>
                  <a:ext cx="308472" cy="0"/>
                </a:xfrm>
                <a:prstGeom prst="line">
                  <a:avLst/>
                </a:prstGeom>
                <a:noFill/>
                <a:ln w="12700" cap="flat" cmpd="sng" algn="ctr">
                  <a:solidFill>
                    <a:srgbClr val="0078D7"/>
                  </a:solidFill>
                  <a:prstDash val="solid"/>
                  <a:headEnd type="none"/>
                  <a:tailEnd type="none"/>
                </a:ln>
                <a:effectLst/>
              </p:spPr>
            </p:cxnSp>
            <p:sp>
              <p:nvSpPr>
                <p:cNvPr id="184" name="Rectangle 183"/>
                <p:cNvSpPr/>
                <p:nvPr/>
              </p:nvSpPr>
              <p:spPr>
                <a:xfrm>
                  <a:off x="8499498" y="3127653"/>
                  <a:ext cx="1268871" cy="429263"/>
                </a:xfrm>
                <a:prstGeom prst="rect">
                  <a:avLst/>
                </a:prstGeom>
              </p:spPr>
              <p:txBody>
                <a:bodyPr wrap="square" anchor="ctr">
                  <a:spAutoFit/>
                </a:bodyPr>
                <a:lstStyle/>
                <a:p>
                  <a:pPr defTabSz="932357">
                    <a:defRPr/>
                  </a:pPr>
                  <a:r>
                    <a:rPr lang="en-US" sz="1122" kern="0">
                      <a:solidFill>
                        <a:schemeClr val="bg1"/>
                      </a:solidFill>
                      <a:latin typeface="Segoe UI"/>
                      <a:cs typeface="Segoe UI Semilight" panose="020B0402040204020203" pitchFamily="34" charset="0"/>
                    </a:rPr>
                    <a:t>Bot </a:t>
                  </a:r>
                  <a:br>
                    <a:rPr lang="en-US" sz="1122" kern="0">
                      <a:solidFill>
                        <a:schemeClr val="bg1"/>
                      </a:solidFill>
                      <a:latin typeface="Segoe UI"/>
                      <a:cs typeface="Segoe UI Semilight" panose="020B0402040204020203" pitchFamily="34" charset="0"/>
                    </a:rPr>
                  </a:br>
                  <a:r>
                    <a:rPr lang="en-US" sz="1122" kern="0">
                      <a:solidFill>
                        <a:schemeClr val="bg1"/>
                      </a:solidFill>
                      <a:latin typeface="Segoe UI"/>
                      <a:cs typeface="Segoe UI Semilight" panose="020B0402040204020203" pitchFamily="34" charset="0"/>
                    </a:rPr>
                    <a:t>Framework</a:t>
                  </a:r>
                </a:p>
              </p:txBody>
            </p:sp>
            <p:sp>
              <p:nvSpPr>
                <p:cNvPr id="220" name="Rectangle 219"/>
                <p:cNvSpPr/>
                <p:nvPr/>
              </p:nvSpPr>
              <p:spPr>
                <a:xfrm>
                  <a:off x="8502368" y="2443589"/>
                  <a:ext cx="1268871" cy="429263"/>
                </a:xfrm>
                <a:prstGeom prst="rect">
                  <a:avLst/>
                </a:prstGeom>
              </p:spPr>
              <p:txBody>
                <a:bodyPr wrap="square">
                  <a:spAutoFit/>
                </a:bodyPr>
                <a:lstStyle/>
                <a:p>
                  <a:pPr defTabSz="932357">
                    <a:defRPr/>
                  </a:pPr>
                  <a:r>
                    <a:rPr lang="en-US" sz="1122" kern="0" dirty="0">
                      <a:solidFill>
                        <a:schemeClr val="bg1"/>
                      </a:solidFill>
                      <a:latin typeface="Segoe UI"/>
                      <a:cs typeface="Segoe UI Semilight" panose="020B0402040204020203" pitchFamily="34" charset="0"/>
                    </a:rPr>
                    <a:t>Cognitive Services</a:t>
                  </a:r>
                </a:p>
              </p:txBody>
            </p:sp>
            <p:sp>
              <p:nvSpPr>
                <p:cNvPr id="223" name="Freeform 109"/>
                <p:cNvSpPr>
                  <a:spLocks/>
                </p:cNvSpPr>
                <p:nvPr/>
              </p:nvSpPr>
              <p:spPr bwMode="auto">
                <a:xfrm>
                  <a:off x="7944134" y="2601011"/>
                  <a:ext cx="148270" cy="149377"/>
                </a:xfrm>
                <a:custGeom>
                  <a:avLst/>
                  <a:gdLst>
                    <a:gd name="T0" fmla="*/ 680 w 701"/>
                    <a:gd name="T1" fmla="*/ 640 h 704"/>
                    <a:gd name="T2" fmla="*/ 568 w 701"/>
                    <a:gd name="T3" fmla="*/ 571 h 704"/>
                    <a:gd name="T4" fmla="*/ 531 w 701"/>
                    <a:gd name="T5" fmla="*/ 573 h 704"/>
                    <a:gd name="T6" fmla="*/ 351 w 701"/>
                    <a:gd name="T7" fmla="*/ 637 h 704"/>
                    <a:gd name="T8" fmla="*/ 64 w 701"/>
                    <a:gd name="T9" fmla="*/ 350 h 704"/>
                    <a:gd name="T10" fmla="*/ 351 w 701"/>
                    <a:gd name="T11" fmla="*/ 64 h 704"/>
                    <a:gd name="T12" fmla="*/ 631 w 701"/>
                    <a:gd name="T13" fmla="*/ 294 h 704"/>
                    <a:gd name="T14" fmla="*/ 474 w 701"/>
                    <a:gd name="T15" fmla="*/ 294 h 704"/>
                    <a:gd name="T16" fmla="*/ 445 w 701"/>
                    <a:gd name="T17" fmla="*/ 312 h 704"/>
                    <a:gd name="T18" fmla="*/ 432 w 701"/>
                    <a:gd name="T19" fmla="*/ 338 h 704"/>
                    <a:gd name="T20" fmla="*/ 320 w 701"/>
                    <a:gd name="T21" fmla="*/ 203 h 704"/>
                    <a:gd name="T22" fmla="*/ 284 w 701"/>
                    <a:gd name="T23" fmla="*/ 193 h 704"/>
                    <a:gd name="T24" fmla="*/ 263 w 701"/>
                    <a:gd name="T25" fmla="*/ 223 h 704"/>
                    <a:gd name="T26" fmla="*/ 263 w 701"/>
                    <a:gd name="T27" fmla="*/ 327 h 704"/>
                    <a:gd name="T28" fmla="*/ 192 w 701"/>
                    <a:gd name="T29" fmla="*/ 327 h 704"/>
                    <a:gd name="T30" fmla="*/ 160 w 701"/>
                    <a:gd name="T31" fmla="*/ 359 h 704"/>
                    <a:gd name="T32" fmla="*/ 192 w 701"/>
                    <a:gd name="T33" fmla="*/ 391 h 704"/>
                    <a:gd name="T34" fmla="*/ 295 w 701"/>
                    <a:gd name="T35" fmla="*/ 391 h 704"/>
                    <a:gd name="T36" fmla="*/ 327 w 701"/>
                    <a:gd name="T37" fmla="*/ 359 h 704"/>
                    <a:gd name="T38" fmla="*/ 327 w 701"/>
                    <a:gd name="T39" fmla="*/ 311 h 704"/>
                    <a:gd name="T40" fmla="*/ 414 w 701"/>
                    <a:gd name="T41" fmla="*/ 416 h 704"/>
                    <a:gd name="T42" fmla="*/ 439 w 701"/>
                    <a:gd name="T43" fmla="*/ 428 h 704"/>
                    <a:gd name="T44" fmla="*/ 443 w 701"/>
                    <a:gd name="T45" fmla="*/ 428 h 704"/>
                    <a:gd name="T46" fmla="*/ 468 w 701"/>
                    <a:gd name="T47" fmla="*/ 410 h 704"/>
                    <a:gd name="T48" fmla="*/ 494 w 701"/>
                    <a:gd name="T49" fmla="*/ 358 h 704"/>
                    <a:gd name="T50" fmla="*/ 661 w 701"/>
                    <a:gd name="T51" fmla="*/ 358 h 704"/>
                    <a:gd name="T52" fmla="*/ 665 w 701"/>
                    <a:gd name="T53" fmla="*/ 358 h 704"/>
                    <a:gd name="T54" fmla="*/ 670 w 701"/>
                    <a:gd name="T55" fmla="*/ 358 h 704"/>
                    <a:gd name="T56" fmla="*/ 700 w 701"/>
                    <a:gd name="T57" fmla="*/ 324 h 704"/>
                    <a:gd name="T58" fmla="*/ 589 w 701"/>
                    <a:gd name="T59" fmla="*/ 94 h 704"/>
                    <a:gd name="T60" fmla="*/ 351 w 701"/>
                    <a:gd name="T61" fmla="*/ 0 h 704"/>
                    <a:gd name="T62" fmla="*/ 0 w 701"/>
                    <a:gd name="T63" fmla="*/ 350 h 704"/>
                    <a:gd name="T64" fmla="*/ 351 w 701"/>
                    <a:gd name="T65" fmla="*/ 701 h 704"/>
                    <a:gd name="T66" fmla="*/ 553 w 701"/>
                    <a:gd name="T67" fmla="*/ 637 h 704"/>
                    <a:gd name="T68" fmla="*/ 646 w 701"/>
                    <a:gd name="T69" fmla="*/ 694 h 704"/>
                    <a:gd name="T70" fmla="*/ 690 w 701"/>
                    <a:gd name="T71" fmla="*/ 684 h 704"/>
                    <a:gd name="T72" fmla="*/ 680 w 701"/>
                    <a:gd name="T73" fmla="*/ 640 h 7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1" h="704">
                      <a:moveTo>
                        <a:pt x="680" y="640"/>
                      </a:moveTo>
                      <a:cubicBezTo>
                        <a:pt x="568" y="571"/>
                        <a:pt x="568" y="571"/>
                        <a:pt x="568" y="571"/>
                      </a:cubicBezTo>
                      <a:cubicBezTo>
                        <a:pt x="556" y="564"/>
                        <a:pt x="541" y="564"/>
                        <a:pt x="531" y="573"/>
                      </a:cubicBezTo>
                      <a:cubicBezTo>
                        <a:pt x="479" y="615"/>
                        <a:pt x="417" y="637"/>
                        <a:pt x="351" y="637"/>
                      </a:cubicBezTo>
                      <a:cubicBezTo>
                        <a:pt x="193" y="637"/>
                        <a:pt x="64" y="508"/>
                        <a:pt x="64" y="350"/>
                      </a:cubicBezTo>
                      <a:cubicBezTo>
                        <a:pt x="64" y="193"/>
                        <a:pt x="193" y="64"/>
                        <a:pt x="351" y="64"/>
                      </a:cubicBezTo>
                      <a:cubicBezTo>
                        <a:pt x="488" y="64"/>
                        <a:pt x="605" y="163"/>
                        <a:pt x="631" y="294"/>
                      </a:cubicBezTo>
                      <a:cubicBezTo>
                        <a:pt x="474" y="294"/>
                        <a:pt x="474" y="294"/>
                        <a:pt x="474" y="294"/>
                      </a:cubicBezTo>
                      <a:cubicBezTo>
                        <a:pt x="462" y="294"/>
                        <a:pt x="451" y="301"/>
                        <a:pt x="445" y="312"/>
                      </a:cubicBezTo>
                      <a:cubicBezTo>
                        <a:pt x="432" y="338"/>
                        <a:pt x="432" y="338"/>
                        <a:pt x="432" y="338"/>
                      </a:cubicBezTo>
                      <a:cubicBezTo>
                        <a:pt x="320" y="203"/>
                        <a:pt x="320" y="203"/>
                        <a:pt x="320" y="203"/>
                      </a:cubicBezTo>
                      <a:cubicBezTo>
                        <a:pt x="311" y="192"/>
                        <a:pt x="297" y="188"/>
                        <a:pt x="284" y="193"/>
                      </a:cubicBezTo>
                      <a:cubicBezTo>
                        <a:pt x="271" y="197"/>
                        <a:pt x="263" y="210"/>
                        <a:pt x="263" y="223"/>
                      </a:cubicBezTo>
                      <a:cubicBezTo>
                        <a:pt x="263" y="327"/>
                        <a:pt x="263" y="327"/>
                        <a:pt x="263" y="327"/>
                      </a:cubicBezTo>
                      <a:cubicBezTo>
                        <a:pt x="192" y="327"/>
                        <a:pt x="192" y="327"/>
                        <a:pt x="192" y="327"/>
                      </a:cubicBezTo>
                      <a:cubicBezTo>
                        <a:pt x="174" y="327"/>
                        <a:pt x="160" y="341"/>
                        <a:pt x="160" y="359"/>
                      </a:cubicBezTo>
                      <a:cubicBezTo>
                        <a:pt x="160" y="377"/>
                        <a:pt x="174" y="391"/>
                        <a:pt x="192" y="391"/>
                      </a:cubicBezTo>
                      <a:cubicBezTo>
                        <a:pt x="295" y="391"/>
                        <a:pt x="295" y="391"/>
                        <a:pt x="295" y="391"/>
                      </a:cubicBezTo>
                      <a:cubicBezTo>
                        <a:pt x="313" y="391"/>
                        <a:pt x="327" y="377"/>
                        <a:pt x="327" y="359"/>
                      </a:cubicBezTo>
                      <a:cubicBezTo>
                        <a:pt x="327" y="311"/>
                        <a:pt x="327" y="311"/>
                        <a:pt x="327" y="311"/>
                      </a:cubicBezTo>
                      <a:cubicBezTo>
                        <a:pt x="414" y="416"/>
                        <a:pt x="414" y="416"/>
                        <a:pt x="414" y="416"/>
                      </a:cubicBezTo>
                      <a:cubicBezTo>
                        <a:pt x="421" y="424"/>
                        <a:pt x="430" y="428"/>
                        <a:pt x="439" y="428"/>
                      </a:cubicBezTo>
                      <a:cubicBezTo>
                        <a:pt x="440" y="428"/>
                        <a:pt x="441" y="428"/>
                        <a:pt x="443" y="428"/>
                      </a:cubicBezTo>
                      <a:cubicBezTo>
                        <a:pt x="453" y="427"/>
                        <a:pt x="463" y="420"/>
                        <a:pt x="468" y="410"/>
                      </a:cubicBezTo>
                      <a:cubicBezTo>
                        <a:pt x="494" y="358"/>
                        <a:pt x="494" y="358"/>
                        <a:pt x="494" y="358"/>
                      </a:cubicBezTo>
                      <a:cubicBezTo>
                        <a:pt x="661" y="358"/>
                        <a:pt x="661" y="358"/>
                        <a:pt x="661" y="358"/>
                      </a:cubicBezTo>
                      <a:cubicBezTo>
                        <a:pt x="662" y="358"/>
                        <a:pt x="663" y="358"/>
                        <a:pt x="665" y="358"/>
                      </a:cubicBezTo>
                      <a:cubicBezTo>
                        <a:pt x="666" y="358"/>
                        <a:pt x="668" y="358"/>
                        <a:pt x="670" y="358"/>
                      </a:cubicBezTo>
                      <a:cubicBezTo>
                        <a:pt x="688" y="357"/>
                        <a:pt x="701" y="341"/>
                        <a:pt x="700" y="324"/>
                      </a:cubicBezTo>
                      <a:cubicBezTo>
                        <a:pt x="693" y="236"/>
                        <a:pt x="654" y="154"/>
                        <a:pt x="589" y="94"/>
                      </a:cubicBezTo>
                      <a:cubicBezTo>
                        <a:pt x="524" y="33"/>
                        <a:pt x="439" y="0"/>
                        <a:pt x="351" y="0"/>
                      </a:cubicBezTo>
                      <a:cubicBezTo>
                        <a:pt x="157" y="0"/>
                        <a:pt x="0" y="157"/>
                        <a:pt x="0" y="350"/>
                      </a:cubicBezTo>
                      <a:cubicBezTo>
                        <a:pt x="0" y="544"/>
                        <a:pt x="157" y="701"/>
                        <a:pt x="351" y="701"/>
                      </a:cubicBezTo>
                      <a:cubicBezTo>
                        <a:pt x="423" y="701"/>
                        <a:pt x="494" y="678"/>
                        <a:pt x="553" y="637"/>
                      </a:cubicBezTo>
                      <a:cubicBezTo>
                        <a:pt x="646" y="694"/>
                        <a:pt x="646" y="694"/>
                        <a:pt x="646" y="694"/>
                      </a:cubicBezTo>
                      <a:cubicBezTo>
                        <a:pt x="661" y="704"/>
                        <a:pt x="681" y="699"/>
                        <a:pt x="690" y="684"/>
                      </a:cubicBezTo>
                      <a:cubicBezTo>
                        <a:pt x="700" y="669"/>
                        <a:pt x="695" y="649"/>
                        <a:pt x="680" y="640"/>
                      </a:cubicBezTo>
                      <a:close/>
                    </a:path>
                  </a:pathLst>
                </a:custGeom>
                <a:solidFill>
                  <a:srgbClr val="FFFFFF"/>
                </a:solidFill>
                <a:ln>
                  <a:noFill/>
                </a:ln>
              </p:spPr>
              <p:txBody>
                <a:bodyPr vert="horz" wrap="square" lIns="93233" tIns="46617" rIns="93233" bIns="46617" numCol="1" anchor="t" anchorCtr="0" compatLnSpc="1">
                  <a:prstTxWarp prst="textNoShape">
                    <a:avLst/>
                  </a:prstTxWarp>
                </a:bodyPr>
                <a:lstStyle/>
                <a:p>
                  <a:pPr defTabSz="932357">
                    <a:defRPr/>
                  </a:pPr>
                  <a:endParaRPr lang="en-US" sz="1836" kern="0">
                    <a:latin typeface="Segoe UI"/>
                  </a:endParaRPr>
                </a:p>
              </p:txBody>
            </p:sp>
            <p:sp>
              <p:nvSpPr>
                <p:cNvPr id="224" name="Rectangle 223"/>
                <p:cNvSpPr/>
                <p:nvPr/>
              </p:nvSpPr>
              <p:spPr>
                <a:xfrm>
                  <a:off x="8482296" y="5298015"/>
                  <a:ext cx="1271017" cy="259910"/>
                </a:xfrm>
                <a:prstGeom prst="rect">
                  <a:avLst/>
                </a:prstGeom>
              </p:spPr>
              <p:txBody>
                <a:bodyPr wrap="square">
                  <a:spAutoFit/>
                </a:bodyPr>
                <a:lstStyle/>
                <a:p>
                  <a:pPr defTabSz="932357">
                    <a:defRPr/>
                  </a:pPr>
                  <a:r>
                    <a:rPr lang="en-US" sz="1122" kern="0">
                      <a:solidFill>
                        <a:schemeClr val="bg1"/>
                      </a:solidFill>
                      <a:latin typeface="Segoe UI"/>
                      <a:cs typeface="Segoe UI Semilight" panose="020B0402040204020203" pitchFamily="34" charset="0"/>
                    </a:rPr>
                    <a:t>Power BI</a:t>
                  </a:r>
                </a:p>
              </p:txBody>
            </p:sp>
            <p:sp>
              <p:nvSpPr>
                <p:cNvPr id="231" name="Freeform 230"/>
                <p:cNvSpPr/>
                <p:nvPr/>
              </p:nvSpPr>
              <p:spPr bwMode="auto">
                <a:xfrm>
                  <a:off x="7886492" y="3210001"/>
                  <a:ext cx="472750" cy="312851"/>
                </a:xfrm>
                <a:custGeom>
                  <a:avLst/>
                  <a:gdLst>
                    <a:gd name="connsiteX0" fmla="*/ 3322794 w 5223983"/>
                    <a:gd name="connsiteY0" fmla="*/ 1406050 h 3551081"/>
                    <a:gd name="connsiteX1" fmla="*/ 3699984 w 5223983"/>
                    <a:gd name="connsiteY1" fmla="*/ 1783240 h 3551081"/>
                    <a:gd name="connsiteX2" fmla="*/ 3322794 w 5223983"/>
                    <a:gd name="connsiteY2" fmla="*/ 2160430 h 3551081"/>
                    <a:gd name="connsiteX3" fmla="*/ 2945604 w 5223983"/>
                    <a:gd name="connsiteY3" fmla="*/ 1783240 h 3551081"/>
                    <a:gd name="connsiteX4" fmla="*/ 3322794 w 5223983"/>
                    <a:gd name="connsiteY4" fmla="*/ 1406050 h 3551081"/>
                    <a:gd name="connsiteX5" fmla="*/ 1901190 w 5223983"/>
                    <a:gd name="connsiteY5" fmla="*/ 1406050 h 3551081"/>
                    <a:gd name="connsiteX6" fmla="*/ 2278380 w 5223983"/>
                    <a:gd name="connsiteY6" fmla="*/ 1783240 h 3551081"/>
                    <a:gd name="connsiteX7" fmla="*/ 1901190 w 5223983"/>
                    <a:gd name="connsiteY7" fmla="*/ 2160430 h 3551081"/>
                    <a:gd name="connsiteX8" fmla="*/ 1524000 w 5223983"/>
                    <a:gd name="connsiteY8" fmla="*/ 1783240 h 3551081"/>
                    <a:gd name="connsiteX9" fmla="*/ 1901190 w 5223983"/>
                    <a:gd name="connsiteY9" fmla="*/ 1406050 h 3551081"/>
                    <a:gd name="connsiteX10" fmla="*/ 3444555 w 5223983"/>
                    <a:gd name="connsiteY10" fmla="*/ 1 h 3551081"/>
                    <a:gd name="connsiteX11" fmla="*/ 5223983 w 5223983"/>
                    <a:gd name="connsiteY11" fmla="*/ 1779430 h 3551081"/>
                    <a:gd name="connsiteX12" fmla="*/ 3452333 w 5223983"/>
                    <a:gd name="connsiteY12" fmla="*/ 3551081 h 3551081"/>
                    <a:gd name="connsiteX13" fmla="*/ 3296124 w 5223983"/>
                    <a:gd name="connsiteY13" fmla="*/ 3394871 h 3551081"/>
                    <a:gd name="connsiteX14" fmla="*/ 4919183 w 5223983"/>
                    <a:gd name="connsiteY14" fmla="*/ 1771811 h 3551081"/>
                    <a:gd name="connsiteX15" fmla="*/ 3295964 w 5223983"/>
                    <a:gd name="connsiteY15" fmla="*/ 148592 h 3551081"/>
                    <a:gd name="connsiteX16" fmla="*/ 1779429 w 5223983"/>
                    <a:gd name="connsiteY16" fmla="*/ 0 h 3551081"/>
                    <a:gd name="connsiteX17" fmla="*/ 1928020 w 5223983"/>
                    <a:gd name="connsiteY17" fmla="*/ 148590 h 3551081"/>
                    <a:gd name="connsiteX18" fmla="*/ 304801 w 5223983"/>
                    <a:gd name="connsiteY18" fmla="*/ 1771809 h 3551081"/>
                    <a:gd name="connsiteX19" fmla="*/ 1927860 w 5223983"/>
                    <a:gd name="connsiteY19" fmla="*/ 3394869 h 3551081"/>
                    <a:gd name="connsiteX20" fmla="*/ 1771651 w 5223983"/>
                    <a:gd name="connsiteY20" fmla="*/ 3551079 h 3551081"/>
                    <a:gd name="connsiteX21" fmla="*/ 0 w 5223983"/>
                    <a:gd name="connsiteY21" fmla="*/ 1779428 h 3551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223983" h="3551081">
                      <a:moveTo>
                        <a:pt x="3322794" y="1406050"/>
                      </a:moveTo>
                      <a:cubicBezTo>
                        <a:pt x="3531110" y="1406050"/>
                        <a:pt x="3699984" y="1574924"/>
                        <a:pt x="3699984" y="1783240"/>
                      </a:cubicBezTo>
                      <a:cubicBezTo>
                        <a:pt x="3699984" y="1991556"/>
                        <a:pt x="3531110" y="2160430"/>
                        <a:pt x="3322794" y="2160430"/>
                      </a:cubicBezTo>
                      <a:cubicBezTo>
                        <a:pt x="3114478" y="2160430"/>
                        <a:pt x="2945604" y="1991556"/>
                        <a:pt x="2945604" y="1783240"/>
                      </a:cubicBezTo>
                      <a:cubicBezTo>
                        <a:pt x="2945604" y="1574924"/>
                        <a:pt x="3114478" y="1406050"/>
                        <a:pt x="3322794" y="1406050"/>
                      </a:cubicBezTo>
                      <a:close/>
                      <a:moveTo>
                        <a:pt x="1901190" y="1406050"/>
                      </a:moveTo>
                      <a:cubicBezTo>
                        <a:pt x="2109506" y="1406050"/>
                        <a:pt x="2278380" y="1574924"/>
                        <a:pt x="2278380" y="1783240"/>
                      </a:cubicBezTo>
                      <a:cubicBezTo>
                        <a:pt x="2278380" y="1991556"/>
                        <a:pt x="2109506" y="2160430"/>
                        <a:pt x="1901190" y="2160430"/>
                      </a:cubicBezTo>
                      <a:cubicBezTo>
                        <a:pt x="1692874" y="2160430"/>
                        <a:pt x="1524000" y="1991556"/>
                        <a:pt x="1524000" y="1783240"/>
                      </a:cubicBezTo>
                      <a:cubicBezTo>
                        <a:pt x="1524000" y="1574924"/>
                        <a:pt x="1692874" y="1406050"/>
                        <a:pt x="1901190" y="1406050"/>
                      </a:cubicBezTo>
                      <a:close/>
                      <a:moveTo>
                        <a:pt x="3444555" y="1"/>
                      </a:moveTo>
                      <a:lnTo>
                        <a:pt x="5223983" y="1779430"/>
                      </a:lnTo>
                      <a:lnTo>
                        <a:pt x="3452333" y="3551081"/>
                      </a:lnTo>
                      <a:lnTo>
                        <a:pt x="3296124" y="3394871"/>
                      </a:lnTo>
                      <a:lnTo>
                        <a:pt x="4919183" y="1771811"/>
                      </a:lnTo>
                      <a:lnTo>
                        <a:pt x="3295964" y="148592"/>
                      </a:lnTo>
                      <a:close/>
                      <a:moveTo>
                        <a:pt x="1779429" y="0"/>
                      </a:moveTo>
                      <a:lnTo>
                        <a:pt x="1928020" y="148590"/>
                      </a:lnTo>
                      <a:lnTo>
                        <a:pt x="304801" y="1771809"/>
                      </a:lnTo>
                      <a:lnTo>
                        <a:pt x="1927860" y="3394869"/>
                      </a:lnTo>
                      <a:lnTo>
                        <a:pt x="1771651" y="3551079"/>
                      </a:lnTo>
                      <a:lnTo>
                        <a:pt x="0" y="1779428"/>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3233" tIns="46617" rIns="93233" bIns="46617" numCol="1" spcCol="0" rtlCol="0" fromWordArt="0" anchor="ctr" anchorCtr="0" forceAA="0" compatLnSpc="1">
                  <a:prstTxWarp prst="textNoShape">
                    <a:avLst/>
                  </a:prstTxWarp>
                  <a:noAutofit/>
                </a:bodyPr>
                <a:lstStyle/>
                <a:p>
                  <a:pPr algn="ctr" defTabSz="950784" fontAlgn="base">
                    <a:spcBef>
                      <a:spcPct val="0"/>
                    </a:spcBef>
                    <a:spcAft>
                      <a:spcPct val="0"/>
                    </a:spcAft>
                    <a:defRPr/>
                  </a:pPr>
                  <a:endParaRPr lang="en-US" sz="2448" kern="0">
                    <a:latin typeface="Segoe UI"/>
                    <a:ea typeface="Segoe UI" pitchFamily="34" charset="0"/>
                    <a:cs typeface="Segoe UI" pitchFamily="34" charset="0"/>
                  </a:endParaRPr>
                </a:p>
              </p:txBody>
            </p:sp>
          </p:grpSp>
          <p:pic>
            <p:nvPicPr>
              <p:cNvPr id="12" name="Graphic 11">
                <a:extLst>
                  <a:ext uri="{FF2B5EF4-FFF2-40B4-BE49-F238E27FC236}">
                    <a16:creationId xmlns:a16="http://schemas.microsoft.com/office/drawing/2014/main" id="{C7F6CD21-B079-4086-9996-0561D9620582}"/>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025713" y="2455613"/>
                <a:ext cx="552258" cy="552258"/>
              </a:xfrm>
              <a:prstGeom prst="rect">
                <a:avLst/>
              </a:prstGeom>
            </p:spPr>
          </p:pic>
        </p:grpSp>
        <p:pic>
          <p:nvPicPr>
            <p:cNvPr id="260" name="Graphic 259">
              <a:extLst>
                <a:ext uri="{FF2B5EF4-FFF2-40B4-BE49-F238E27FC236}">
                  <a16:creationId xmlns:a16="http://schemas.microsoft.com/office/drawing/2014/main" id="{5A4E6C27-DE64-4AE0-9032-9B580F16C83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118762" y="5283911"/>
              <a:ext cx="492186" cy="519155"/>
            </a:xfrm>
            <a:prstGeom prst="rect">
              <a:avLst/>
            </a:prstGeom>
          </p:spPr>
        </p:pic>
      </p:grpSp>
    </p:spTree>
    <p:extLst>
      <p:ext uri="{BB962C8B-B14F-4D97-AF65-F5344CB8AC3E}">
        <p14:creationId xmlns:p14="http://schemas.microsoft.com/office/powerpoint/2010/main" val="408441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500"/>
                                        <p:tgtEl>
                                          <p:spTgt spid="2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1"/>
                                        </p:tgtEl>
                                        <p:attrNameLst>
                                          <p:attrName>style.visibility</p:attrName>
                                        </p:attrNameLst>
                                      </p:cBhvr>
                                      <p:to>
                                        <p:strVal val="visible"/>
                                      </p:to>
                                    </p:set>
                                    <p:animEffect transition="in" filter="fade">
                                      <p:cBhvr>
                                        <p:cTn id="22" dur="500"/>
                                        <p:tgtEl>
                                          <p:spTgt spid="3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61"/>
                                        </p:tgtEl>
                                        <p:attrNameLst>
                                          <p:attrName>style.visibility</p:attrName>
                                        </p:attrNameLst>
                                      </p:cBhvr>
                                      <p:to>
                                        <p:strVal val="visible"/>
                                      </p:to>
                                    </p:set>
                                    <p:animEffect transition="in" filter="fade">
                                      <p:cBhvr>
                                        <p:cTn id="27" dur="500"/>
                                        <p:tgtEl>
                                          <p:spTgt spid="26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Rectangle 72"/>
          <p:cNvSpPr/>
          <p:nvPr/>
        </p:nvSpPr>
        <p:spPr bwMode="auto">
          <a:xfrm>
            <a:off x="9361412" y="1871606"/>
            <a:ext cx="2655234" cy="342314"/>
          </a:xfrm>
          <a:prstGeom prst="rect">
            <a:avLst/>
          </a:prstGeom>
          <a:solidFill>
            <a:schemeClr val="tx1">
              <a:lumMod val="75000"/>
            </a:schemeClr>
          </a:solidFill>
          <a:ln w="10795" cap="flat" cmpd="sng" algn="ctr">
            <a:noFill/>
            <a:prstDash val="solid"/>
            <a:headEnd type="none" w="med" len="med"/>
            <a:tailEnd type="none" w="med" len="med"/>
          </a:ln>
          <a:effectLst/>
        </p:spPr>
        <p:txBody>
          <a:bodyPr vert="horz" wrap="square" lIns="149217" tIns="186388" rIns="93260" bIns="149110" numCol="1" rtlCol="0" anchor="ctr" anchorCtr="0" compatLnSpc="1">
            <a:prstTxWarp prst="textNoShape">
              <a:avLst/>
            </a:prstTxWarp>
            <a:noAutofit/>
          </a:bodyPr>
          <a:lstStyle/>
          <a:p>
            <a:pPr marL="0" marR="0" lvl="0" indent="0" algn="ctr" defTabSz="950115" eaLnBrk="1" fontAlgn="base" latinLnBrk="0" hangingPunct="1">
              <a:lnSpc>
                <a:spcPct val="90000"/>
              </a:lnSpc>
              <a:spcBef>
                <a:spcPct val="0"/>
              </a:spcBef>
              <a:spcAft>
                <a:spcPct val="0"/>
              </a:spcAft>
              <a:buClrTx/>
              <a:buSzTx/>
              <a:buFontTx/>
              <a:buNone/>
              <a:tabLst/>
              <a:defRPr/>
            </a:pPr>
            <a:r>
              <a:rPr kumimoji="0" lang="en-US" sz="1428" b="0" i="0" u="none" strike="noStrike" kern="0" cap="none" spc="0" normalizeH="0" baseline="0" noProof="0">
                <a:ln>
                  <a:noFill/>
                </a:ln>
                <a:solidFill>
                  <a:schemeClr val="bg1"/>
                </a:solidFill>
                <a:effectLst/>
                <a:uLnTx/>
                <a:uFillTx/>
              </a:rPr>
              <a:t>Business Connectivity</a:t>
            </a:r>
            <a:endParaRPr kumimoji="0" lang="en-US" sz="1224" b="0" i="0" u="none" strike="noStrike" kern="0" cap="none" spc="0" normalizeH="0" baseline="0" noProof="0">
              <a:ln>
                <a:noFill/>
              </a:ln>
              <a:solidFill>
                <a:schemeClr val="bg1"/>
              </a:solidFill>
              <a:effectLst/>
              <a:uLnTx/>
              <a:uFillTx/>
            </a:endParaRPr>
          </a:p>
        </p:txBody>
      </p:sp>
      <p:sp>
        <p:nvSpPr>
          <p:cNvPr id="74" name="Rectangle 73"/>
          <p:cNvSpPr/>
          <p:nvPr/>
        </p:nvSpPr>
        <p:spPr bwMode="auto">
          <a:xfrm>
            <a:off x="4971926" y="1871605"/>
            <a:ext cx="4092180" cy="347213"/>
          </a:xfrm>
          <a:prstGeom prst="rect">
            <a:avLst/>
          </a:prstGeom>
          <a:solidFill>
            <a:schemeClr val="tx1">
              <a:lumMod val="75000"/>
            </a:schemeClr>
          </a:solidFill>
          <a:ln w="10795" cap="flat" cmpd="sng" algn="ctr">
            <a:noFill/>
            <a:prstDash val="solid"/>
            <a:headEnd type="none" w="med" len="med"/>
            <a:tailEnd type="none" w="med" len="med"/>
          </a:ln>
          <a:effectLst/>
        </p:spPr>
        <p:txBody>
          <a:bodyPr vert="horz" wrap="square" lIns="149217" tIns="186388" rIns="93260" bIns="149110" numCol="1" rtlCol="0" anchor="ctr" anchorCtr="0" compatLnSpc="1">
            <a:prstTxWarp prst="textNoShape">
              <a:avLst/>
            </a:prstTxWarp>
            <a:noAutofit/>
          </a:bodyPr>
          <a:lstStyle/>
          <a:p>
            <a:pPr marL="0" marR="0" lvl="0" indent="0" algn="ctr" defTabSz="950115" eaLnBrk="1" fontAlgn="base" latinLnBrk="0" hangingPunct="1">
              <a:lnSpc>
                <a:spcPct val="90000"/>
              </a:lnSpc>
              <a:spcBef>
                <a:spcPct val="0"/>
              </a:spcBef>
              <a:spcAft>
                <a:spcPct val="0"/>
              </a:spcAft>
              <a:buClrTx/>
              <a:buSzTx/>
              <a:buFontTx/>
              <a:buNone/>
              <a:tabLst/>
              <a:defRPr/>
            </a:pPr>
            <a:r>
              <a:rPr kumimoji="0" lang="en-US" sz="1428" b="0" i="0" u="none" strike="noStrike" kern="0" cap="none" spc="0" normalizeH="0" baseline="0" noProof="0">
                <a:ln>
                  <a:noFill/>
                </a:ln>
                <a:solidFill>
                  <a:schemeClr val="bg1"/>
                </a:solidFill>
                <a:effectLst/>
                <a:uLnTx/>
                <a:uFillTx/>
              </a:rPr>
              <a:t>Data Processing, Analytics and Management</a:t>
            </a:r>
          </a:p>
        </p:txBody>
      </p:sp>
      <p:sp>
        <p:nvSpPr>
          <p:cNvPr id="76" name="Rectangle 75"/>
          <p:cNvSpPr/>
          <p:nvPr/>
        </p:nvSpPr>
        <p:spPr bwMode="auto">
          <a:xfrm>
            <a:off x="603069" y="1871605"/>
            <a:ext cx="4063525" cy="342314"/>
          </a:xfrm>
          <a:prstGeom prst="rect">
            <a:avLst/>
          </a:prstGeom>
          <a:solidFill>
            <a:schemeClr val="tx1">
              <a:lumMod val="75000"/>
            </a:schemeClr>
          </a:solidFill>
          <a:ln w="10795" cap="flat" cmpd="sng" algn="ctr">
            <a:noFill/>
            <a:prstDash val="solid"/>
            <a:headEnd type="none" w="med" len="med"/>
            <a:tailEnd type="none" w="med" len="med"/>
          </a:ln>
          <a:effectLst/>
        </p:spPr>
        <p:txBody>
          <a:bodyPr vert="horz" wrap="square" lIns="149217" tIns="186388" rIns="93260" bIns="149110" numCol="1" rtlCol="0" anchor="ctr" anchorCtr="0" compatLnSpc="1">
            <a:prstTxWarp prst="textNoShape">
              <a:avLst/>
            </a:prstTxWarp>
            <a:noAutofit/>
          </a:bodyPr>
          <a:lstStyle/>
          <a:p>
            <a:pPr algn="ctr" defTabSz="950115" fontAlgn="base">
              <a:lnSpc>
                <a:spcPct val="90000"/>
              </a:lnSpc>
              <a:spcBef>
                <a:spcPct val="0"/>
              </a:spcBef>
              <a:spcAft>
                <a:spcPct val="0"/>
              </a:spcAft>
            </a:pPr>
            <a:r>
              <a:rPr lang="en-US" sz="1428" kern="0">
                <a:solidFill>
                  <a:schemeClr val="bg1"/>
                </a:solidFill>
              </a:rPr>
              <a:t>Device Connectivity and Management</a:t>
            </a:r>
          </a:p>
        </p:txBody>
      </p:sp>
      <p:grpSp>
        <p:nvGrpSpPr>
          <p:cNvPr id="109" name="Group 108"/>
          <p:cNvGrpSpPr/>
          <p:nvPr/>
        </p:nvGrpSpPr>
        <p:grpSpPr>
          <a:xfrm>
            <a:off x="614428" y="4707698"/>
            <a:ext cx="1237582" cy="952473"/>
            <a:chOff x="7665928" y="5319847"/>
            <a:chExt cx="1213426" cy="933882"/>
          </a:xfrm>
        </p:grpSpPr>
        <p:sp>
          <p:nvSpPr>
            <p:cNvPr id="128" name="TextBox 127"/>
            <p:cNvSpPr txBox="1"/>
            <p:nvPr/>
          </p:nvSpPr>
          <p:spPr>
            <a:xfrm>
              <a:off x="7828680" y="5482599"/>
              <a:ext cx="1050674" cy="771130"/>
            </a:xfrm>
            <a:prstGeom prst="roundRect">
              <a:avLst/>
            </a:prstGeom>
            <a:ln>
              <a:solidFill>
                <a:srgbClr val="0078D7"/>
              </a:solidFill>
            </a:ln>
          </p:spPr>
          <p:style>
            <a:lnRef idx="2">
              <a:schemeClr val="accent1"/>
            </a:lnRef>
            <a:fillRef idx="1">
              <a:schemeClr val="lt1"/>
            </a:fillRef>
            <a:effectRef idx="0">
              <a:schemeClr val="accent1"/>
            </a:effectRef>
            <a:fontRef idx="minor">
              <a:schemeClr val="dk1"/>
            </a:fontRef>
          </p:style>
          <p:txBody>
            <a:bodyPr rtlCol="0" anchor="ctr"/>
            <a:lstStyle>
              <a:defPPr>
                <a:defRPr lang="en-US"/>
              </a:defPPr>
              <a:lvl1pPr algn="ctr" defTabSz="896386">
                <a:defRPr sz="1078" kern="0">
                  <a:solidFill>
                    <a:sysClr val="windowText" lastClr="000000"/>
                  </a:solidFill>
                  <a:cs typeface="Arial" panose="020B0604020202020204"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marL="0" marR="0" lvl="0" indent="0" algn="ctr" defTabSz="914224" eaLnBrk="1" fontAlgn="auto" latinLnBrk="0" hangingPunct="1">
                <a:lnSpc>
                  <a:spcPct val="100000"/>
                </a:lnSpc>
                <a:spcBef>
                  <a:spcPts val="0"/>
                </a:spcBef>
                <a:spcAft>
                  <a:spcPts val="0"/>
                </a:spcAft>
                <a:buClrTx/>
                <a:buSzTx/>
                <a:buFontTx/>
                <a:buNone/>
                <a:tabLst/>
                <a:defRPr/>
              </a:pPr>
              <a:endParaRPr kumimoji="0" lang="en-US" sz="1121" b="0" i="0" u="none" strike="noStrike" kern="0" cap="none" spc="0" normalizeH="0" baseline="0" noProof="0">
                <a:ln>
                  <a:noFill/>
                </a:ln>
                <a:solidFill>
                  <a:sysClr val="windowText" lastClr="000000"/>
                </a:solidFill>
                <a:effectLst/>
                <a:uLnTx/>
                <a:uFillTx/>
                <a:cs typeface="Arial" panose="020B0604020202020204" pitchFamily="34" charset="0"/>
              </a:endParaRPr>
            </a:p>
          </p:txBody>
        </p:sp>
        <p:sp>
          <p:nvSpPr>
            <p:cNvPr id="129" name="TextBox 128"/>
            <p:cNvSpPr txBox="1"/>
            <p:nvPr/>
          </p:nvSpPr>
          <p:spPr>
            <a:xfrm>
              <a:off x="7747304" y="5401223"/>
              <a:ext cx="1050674" cy="771130"/>
            </a:xfrm>
            <a:prstGeom prst="roundRect">
              <a:avLst/>
            </a:prstGeom>
            <a:ln>
              <a:solidFill>
                <a:srgbClr val="0078D7"/>
              </a:solidFill>
            </a:ln>
          </p:spPr>
          <p:style>
            <a:lnRef idx="2">
              <a:schemeClr val="accent1"/>
            </a:lnRef>
            <a:fillRef idx="1">
              <a:schemeClr val="lt1"/>
            </a:fillRef>
            <a:effectRef idx="0">
              <a:schemeClr val="accent1"/>
            </a:effectRef>
            <a:fontRef idx="minor">
              <a:schemeClr val="dk1"/>
            </a:fontRef>
          </p:style>
          <p:txBody>
            <a:bodyPr rtlCol="0" anchor="ctr"/>
            <a:lstStyle>
              <a:defPPr>
                <a:defRPr lang="en-US"/>
              </a:defPPr>
              <a:lvl1pPr algn="ctr" defTabSz="896386">
                <a:defRPr sz="1078" kern="0">
                  <a:solidFill>
                    <a:sysClr val="windowText" lastClr="000000"/>
                  </a:solidFill>
                  <a:cs typeface="Arial" panose="020B0604020202020204"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marL="0" marR="0" lvl="0" indent="0" algn="ctr" defTabSz="914224" eaLnBrk="1" fontAlgn="auto" latinLnBrk="0" hangingPunct="1">
                <a:lnSpc>
                  <a:spcPct val="100000"/>
                </a:lnSpc>
                <a:spcBef>
                  <a:spcPts val="0"/>
                </a:spcBef>
                <a:spcAft>
                  <a:spcPts val="0"/>
                </a:spcAft>
                <a:buClrTx/>
                <a:buSzTx/>
                <a:buFontTx/>
                <a:buNone/>
                <a:tabLst/>
                <a:defRPr/>
              </a:pPr>
              <a:endParaRPr kumimoji="0" lang="en-US" sz="1121" b="0" i="0" u="none" strike="noStrike" kern="0" cap="none" spc="0" normalizeH="0" baseline="0" noProof="0">
                <a:ln>
                  <a:noFill/>
                </a:ln>
                <a:solidFill>
                  <a:sysClr val="windowText" lastClr="000000"/>
                </a:solidFill>
                <a:effectLst/>
                <a:uLnTx/>
                <a:uFillTx/>
                <a:cs typeface="Arial" panose="020B0604020202020204" pitchFamily="34" charset="0"/>
              </a:endParaRPr>
            </a:p>
          </p:txBody>
        </p:sp>
        <p:sp>
          <p:nvSpPr>
            <p:cNvPr id="130" name="TextBox 129"/>
            <p:cNvSpPr txBox="1"/>
            <p:nvPr/>
          </p:nvSpPr>
          <p:spPr>
            <a:xfrm>
              <a:off x="7665928" y="5319847"/>
              <a:ext cx="1050674" cy="771130"/>
            </a:xfrm>
            <a:prstGeom prst="roundRect">
              <a:avLst/>
            </a:prstGeom>
            <a:ln>
              <a:solidFill>
                <a:srgbClr val="0078D7"/>
              </a:solidFill>
            </a:ln>
          </p:spPr>
          <p:style>
            <a:lnRef idx="2">
              <a:schemeClr val="accent1"/>
            </a:lnRef>
            <a:fillRef idx="1">
              <a:schemeClr val="lt1"/>
            </a:fillRef>
            <a:effectRef idx="0">
              <a:schemeClr val="accent1"/>
            </a:effectRef>
            <a:fontRef idx="minor">
              <a:schemeClr val="dk1"/>
            </a:fontRef>
          </p:style>
          <p:txBody>
            <a:bodyPr rtlCol="0" anchor="ctr"/>
            <a:lstStyle>
              <a:defPPr>
                <a:defRPr lang="en-US"/>
              </a:defPPr>
              <a:lvl1pPr algn="ctr" defTabSz="896386">
                <a:defRPr sz="1078" kern="0">
                  <a:solidFill>
                    <a:sysClr val="windowText" lastClr="000000"/>
                  </a:solidFill>
                  <a:cs typeface="Arial" panose="020B0604020202020204"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marL="0" marR="0" lvl="0" indent="0" algn="ctr" defTabSz="914224"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a:ln>
                    <a:noFill/>
                  </a:ln>
                  <a:solidFill>
                    <a:sysClr val="windowText" lastClr="000000"/>
                  </a:solidFill>
                  <a:effectLst/>
                  <a:uLnTx/>
                  <a:uFillTx/>
                  <a:cs typeface="Arial" panose="020B0604020202020204" pitchFamily="34" charset="0"/>
                </a:rPr>
                <a:t>Low power devices</a:t>
              </a:r>
              <a:endParaRPr kumimoji="0" lang="en-US" sz="1071" b="0" i="0" u="none" strike="noStrike" kern="0" cap="none" spc="0" normalizeH="0" baseline="0" noProof="0">
                <a:ln>
                  <a:noFill/>
                </a:ln>
                <a:solidFill>
                  <a:sysClr val="windowText" lastClr="000000"/>
                </a:solidFill>
                <a:effectLst/>
                <a:uLnTx/>
                <a:uFillTx/>
                <a:cs typeface="Arial" panose="020B0604020202020204" pitchFamily="34" charset="0"/>
              </a:endParaRPr>
            </a:p>
          </p:txBody>
        </p:sp>
      </p:grpSp>
      <p:grpSp>
        <p:nvGrpSpPr>
          <p:cNvPr id="131" name="Group 130"/>
          <p:cNvGrpSpPr/>
          <p:nvPr/>
        </p:nvGrpSpPr>
        <p:grpSpPr>
          <a:xfrm>
            <a:off x="614105" y="3602027"/>
            <a:ext cx="1237582" cy="952473"/>
            <a:chOff x="4142929" y="5113897"/>
            <a:chExt cx="1213426" cy="933882"/>
          </a:xfrm>
        </p:grpSpPr>
        <p:sp>
          <p:nvSpPr>
            <p:cNvPr id="132" name="TextBox 131"/>
            <p:cNvSpPr txBox="1"/>
            <p:nvPr/>
          </p:nvSpPr>
          <p:spPr>
            <a:xfrm>
              <a:off x="4305681" y="5276649"/>
              <a:ext cx="1050674" cy="771130"/>
            </a:xfrm>
            <a:prstGeom prst="roundRect">
              <a:avLst/>
            </a:prstGeom>
            <a:ln>
              <a:solidFill>
                <a:srgbClr val="0078D7"/>
              </a:solidFill>
            </a:ln>
          </p:spPr>
          <p:style>
            <a:lnRef idx="2">
              <a:schemeClr val="accent1"/>
            </a:lnRef>
            <a:fillRef idx="1">
              <a:schemeClr val="lt1"/>
            </a:fillRef>
            <a:effectRef idx="0">
              <a:schemeClr val="accent1"/>
            </a:effectRef>
            <a:fontRef idx="minor">
              <a:schemeClr val="dk1"/>
            </a:fontRef>
          </p:style>
          <p:txBody>
            <a:bodyPr rtlCol="0" anchor="ctr"/>
            <a:lstStyle>
              <a:defPPr>
                <a:defRPr lang="en-US"/>
              </a:defPPr>
              <a:lvl1pPr algn="ctr" defTabSz="896386">
                <a:defRPr sz="1078" kern="0">
                  <a:solidFill>
                    <a:sysClr val="windowText" lastClr="000000"/>
                  </a:solidFill>
                  <a:cs typeface="Arial" panose="020B0604020202020204"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marL="0" marR="0" lvl="0" indent="0" algn="ctr" defTabSz="914224" eaLnBrk="1" fontAlgn="auto" latinLnBrk="0" hangingPunct="1">
                <a:lnSpc>
                  <a:spcPct val="100000"/>
                </a:lnSpc>
                <a:spcBef>
                  <a:spcPts val="0"/>
                </a:spcBef>
                <a:spcAft>
                  <a:spcPts val="0"/>
                </a:spcAft>
                <a:buClrTx/>
                <a:buSzTx/>
                <a:buFontTx/>
                <a:buNone/>
                <a:tabLst/>
                <a:defRPr/>
              </a:pPr>
              <a:endParaRPr kumimoji="0" lang="en-US" sz="1121" b="0" i="0" u="none" strike="noStrike" kern="0" cap="none" spc="0" normalizeH="0" baseline="0" noProof="0">
                <a:ln>
                  <a:noFill/>
                </a:ln>
                <a:solidFill>
                  <a:sysClr val="windowText" lastClr="000000"/>
                </a:solidFill>
                <a:effectLst/>
                <a:uLnTx/>
                <a:uFillTx/>
                <a:cs typeface="Arial" panose="020B0604020202020204" pitchFamily="34" charset="0"/>
              </a:endParaRPr>
            </a:p>
          </p:txBody>
        </p:sp>
        <p:sp>
          <p:nvSpPr>
            <p:cNvPr id="133" name="TextBox 132"/>
            <p:cNvSpPr txBox="1"/>
            <p:nvPr/>
          </p:nvSpPr>
          <p:spPr>
            <a:xfrm>
              <a:off x="4224305" y="5195273"/>
              <a:ext cx="1050674" cy="771130"/>
            </a:xfrm>
            <a:prstGeom prst="roundRect">
              <a:avLst/>
            </a:prstGeom>
            <a:ln>
              <a:solidFill>
                <a:srgbClr val="0078D7"/>
              </a:solidFill>
            </a:ln>
          </p:spPr>
          <p:style>
            <a:lnRef idx="2">
              <a:schemeClr val="accent1"/>
            </a:lnRef>
            <a:fillRef idx="1">
              <a:schemeClr val="lt1"/>
            </a:fillRef>
            <a:effectRef idx="0">
              <a:schemeClr val="accent1"/>
            </a:effectRef>
            <a:fontRef idx="minor">
              <a:schemeClr val="dk1"/>
            </a:fontRef>
          </p:style>
          <p:txBody>
            <a:bodyPr rtlCol="0" anchor="ctr"/>
            <a:lstStyle>
              <a:defPPr>
                <a:defRPr lang="en-US"/>
              </a:defPPr>
              <a:lvl1pPr algn="ctr" defTabSz="896386">
                <a:defRPr sz="1078" kern="0">
                  <a:solidFill>
                    <a:sysClr val="windowText" lastClr="000000"/>
                  </a:solidFill>
                  <a:cs typeface="Arial" panose="020B0604020202020204"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marL="0" marR="0" lvl="0" indent="0" algn="ctr" defTabSz="914224" eaLnBrk="1" fontAlgn="auto" latinLnBrk="0" hangingPunct="1">
                <a:lnSpc>
                  <a:spcPct val="100000"/>
                </a:lnSpc>
                <a:spcBef>
                  <a:spcPts val="0"/>
                </a:spcBef>
                <a:spcAft>
                  <a:spcPts val="0"/>
                </a:spcAft>
                <a:buClrTx/>
                <a:buSzTx/>
                <a:buFontTx/>
                <a:buNone/>
                <a:tabLst/>
                <a:defRPr/>
              </a:pPr>
              <a:endParaRPr kumimoji="0" lang="en-US" sz="1121" b="0" i="0" u="none" strike="noStrike" kern="0" cap="none" spc="0" normalizeH="0" baseline="0" noProof="0">
                <a:ln>
                  <a:noFill/>
                </a:ln>
                <a:solidFill>
                  <a:sysClr val="windowText" lastClr="000000"/>
                </a:solidFill>
                <a:effectLst/>
                <a:uLnTx/>
                <a:uFillTx/>
                <a:cs typeface="Arial" panose="020B0604020202020204" pitchFamily="34" charset="0"/>
              </a:endParaRPr>
            </a:p>
          </p:txBody>
        </p:sp>
        <p:sp>
          <p:nvSpPr>
            <p:cNvPr id="134" name="TextBox 133"/>
            <p:cNvSpPr txBox="1"/>
            <p:nvPr/>
          </p:nvSpPr>
          <p:spPr>
            <a:xfrm>
              <a:off x="4142929" y="5113897"/>
              <a:ext cx="1050674" cy="771130"/>
            </a:xfrm>
            <a:prstGeom prst="roundRect">
              <a:avLst/>
            </a:prstGeom>
            <a:ln>
              <a:solidFill>
                <a:srgbClr val="0078D7"/>
              </a:solidFill>
            </a:ln>
          </p:spPr>
          <p:style>
            <a:lnRef idx="2">
              <a:schemeClr val="accent1"/>
            </a:lnRef>
            <a:fillRef idx="1">
              <a:schemeClr val="lt1"/>
            </a:fillRef>
            <a:effectRef idx="0">
              <a:schemeClr val="accent1"/>
            </a:effectRef>
            <a:fontRef idx="minor">
              <a:schemeClr val="dk1"/>
            </a:fontRef>
          </p:style>
          <p:txBody>
            <a:bodyPr rtlCol="0" anchor="ctr"/>
            <a:lstStyle>
              <a:defPPr>
                <a:defRPr lang="en-US"/>
              </a:defPPr>
              <a:lvl1pPr algn="ctr" defTabSz="896386">
                <a:defRPr sz="1078" kern="0">
                  <a:solidFill>
                    <a:sysClr val="windowText" lastClr="000000"/>
                  </a:solidFill>
                  <a:cs typeface="Arial" panose="020B0604020202020204"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marL="0" marR="0" lvl="0" indent="0" algn="ctr" defTabSz="914224"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a:ln>
                    <a:noFill/>
                  </a:ln>
                  <a:solidFill>
                    <a:sysClr val="windowText" lastClr="000000"/>
                  </a:solidFill>
                  <a:effectLst/>
                  <a:uLnTx/>
                  <a:uFillTx/>
                  <a:cs typeface="Arial" panose="020B0604020202020204" pitchFamily="34" charset="0"/>
                </a:rPr>
                <a:t>Existing </a:t>
              </a:r>
              <a:r>
                <a:rPr kumimoji="0" lang="en-US" sz="1122" b="0" i="0" u="none" strike="noStrike" kern="0" cap="none" spc="0" normalizeH="0" baseline="0" noProof="0" err="1">
                  <a:ln>
                    <a:noFill/>
                  </a:ln>
                  <a:solidFill>
                    <a:sysClr val="windowText" lastClr="000000"/>
                  </a:solidFill>
                  <a:effectLst/>
                  <a:uLnTx/>
                  <a:uFillTx/>
                  <a:cs typeface="Arial" panose="020B0604020202020204" pitchFamily="34" charset="0"/>
                </a:rPr>
                <a:t>IoT</a:t>
              </a:r>
              <a:r>
                <a:rPr kumimoji="0" lang="en-US" sz="1122" b="0" i="0" u="none" strike="noStrike" kern="0" cap="none" spc="0" normalizeH="0" baseline="0" noProof="0">
                  <a:ln>
                    <a:noFill/>
                  </a:ln>
                  <a:solidFill>
                    <a:sysClr val="windowText" lastClr="000000"/>
                  </a:solidFill>
                  <a:effectLst/>
                  <a:uLnTx/>
                  <a:uFillTx/>
                  <a:cs typeface="Arial" panose="020B0604020202020204" pitchFamily="34" charset="0"/>
                </a:rPr>
                <a:t> devices</a:t>
              </a:r>
            </a:p>
            <a:p>
              <a:pPr marL="0" marR="0" lvl="0" indent="0" algn="ctr" defTabSz="914224"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a:ln>
                  <a:noFill/>
                </a:ln>
                <a:solidFill>
                  <a:sysClr val="windowText" lastClr="000000"/>
                </a:solidFill>
                <a:effectLst/>
                <a:uLnTx/>
                <a:uFillTx/>
                <a:cs typeface="Arial" panose="020B0604020202020204" pitchFamily="34" charset="0"/>
              </a:endParaRPr>
            </a:p>
            <a:p>
              <a:pPr marL="0" marR="0" lvl="0" indent="0" algn="ctr" defTabSz="914224" eaLnBrk="1" fontAlgn="auto" latinLnBrk="0" hangingPunct="1">
                <a:lnSpc>
                  <a:spcPct val="100000"/>
                </a:lnSpc>
                <a:spcBef>
                  <a:spcPts val="0"/>
                </a:spcBef>
                <a:spcAft>
                  <a:spcPts val="0"/>
                </a:spcAft>
                <a:buClrTx/>
                <a:buSzTx/>
                <a:buFontTx/>
                <a:buNone/>
                <a:tabLst/>
                <a:defRPr/>
              </a:pPr>
              <a:endParaRPr kumimoji="0" lang="en-US" sz="1071" b="0" i="0" u="none" strike="noStrike" kern="0" cap="none" spc="0" normalizeH="0" baseline="0" noProof="0">
                <a:ln>
                  <a:noFill/>
                </a:ln>
                <a:solidFill>
                  <a:sysClr val="windowText" lastClr="000000"/>
                </a:solidFill>
                <a:effectLst/>
                <a:uLnTx/>
                <a:uFillTx/>
                <a:cs typeface="Arial" panose="020B0604020202020204" pitchFamily="34" charset="0"/>
              </a:endParaRPr>
            </a:p>
          </p:txBody>
        </p:sp>
        <p:sp>
          <p:nvSpPr>
            <p:cNvPr id="135" name="Rectangle 134"/>
            <p:cNvSpPr/>
            <p:nvPr/>
          </p:nvSpPr>
          <p:spPr>
            <a:xfrm>
              <a:off x="4362284" y="5559600"/>
              <a:ext cx="688618" cy="269965"/>
            </a:xfrm>
            <a:prstGeom prst="rect">
              <a:avLst/>
            </a:prstGeom>
            <a:solidFill>
              <a:srgbClr val="0078D7"/>
            </a:solidFill>
            <a:ln>
              <a:solidFill>
                <a:srgbClr val="002050">
                  <a:alpha val="24706"/>
                </a:srgbClr>
              </a:solidFill>
            </a:ln>
            <a:effectLst/>
          </p:spPr>
          <p:style>
            <a:lnRef idx="1">
              <a:schemeClr val="accent1"/>
            </a:lnRef>
            <a:fillRef idx="3">
              <a:schemeClr val="accent1"/>
            </a:fillRef>
            <a:effectRef idx="2">
              <a:schemeClr val="accent1"/>
            </a:effectRef>
            <a:fontRef idx="minor">
              <a:schemeClr val="lt1"/>
            </a:fontRef>
          </p:style>
          <p:txBody>
            <a:bodyPr lIns="62165" rIns="62165" rtlCol="0" anchor="ctr"/>
            <a:lstStyle/>
            <a:p>
              <a:pPr marL="0" marR="0" lvl="0" indent="0" algn="ctr" defTabSz="932563" eaLnBrk="1" fontAlgn="auto" latinLnBrk="0" hangingPunct="1">
                <a:lnSpc>
                  <a:spcPct val="100000"/>
                </a:lnSpc>
                <a:spcBef>
                  <a:spcPts val="0"/>
                </a:spcBef>
                <a:spcAft>
                  <a:spcPts val="0"/>
                </a:spcAft>
                <a:buClrTx/>
                <a:buSzTx/>
                <a:buFontTx/>
                <a:buNone/>
                <a:tabLst/>
                <a:defRPr/>
              </a:pPr>
              <a:r>
                <a:rPr kumimoji="0" lang="en-US" sz="1020" b="0" i="0" u="none" strike="noStrike" kern="0" cap="none" spc="0" normalizeH="0" baseline="0" noProof="0" err="1">
                  <a:ln>
                    <a:noFill/>
                  </a:ln>
                  <a:solidFill>
                    <a:srgbClr val="FFFFFF"/>
                  </a:solidFill>
                  <a:effectLst/>
                  <a:uLnTx/>
                  <a:uFillTx/>
                  <a:latin typeface="Segoe UI" panose="020B0502040204020203" pitchFamily="34" charset="0"/>
                  <a:cs typeface="Segoe UI" panose="020B0502040204020203" pitchFamily="34" charset="0"/>
                </a:rPr>
                <a:t>IoT</a:t>
              </a:r>
              <a:r>
                <a:rPr kumimoji="0" lang="en-US" sz="1020" b="0" i="0" u="none" strike="noStrike" kern="0" cap="none" spc="0" normalizeH="0" baseline="0" noProof="0">
                  <a:ln>
                    <a:noFill/>
                  </a:ln>
                  <a:solidFill>
                    <a:srgbClr val="FFFFFF"/>
                  </a:solidFill>
                  <a:effectLst/>
                  <a:uLnTx/>
                  <a:uFillTx/>
                  <a:latin typeface="Segoe UI" panose="020B0502040204020203" pitchFamily="34" charset="0"/>
                  <a:cs typeface="Segoe UI" panose="020B0502040204020203" pitchFamily="34" charset="0"/>
                </a:rPr>
                <a:t> Client</a:t>
              </a:r>
            </a:p>
          </p:txBody>
        </p:sp>
      </p:grpSp>
      <p:sp>
        <p:nvSpPr>
          <p:cNvPr id="136" name="Oval 135"/>
          <p:cNvSpPr/>
          <p:nvPr/>
        </p:nvSpPr>
        <p:spPr>
          <a:xfrm>
            <a:off x="8387865" y="3641894"/>
            <a:ext cx="211904" cy="207452"/>
          </a:xfrm>
          <a:prstGeom prst="ellipse">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32417" eaLnBrk="1" fontAlgn="auto" latinLnBrk="0" hangingPunct="1">
              <a:lnSpc>
                <a:spcPct val="100000"/>
              </a:lnSpc>
              <a:spcBef>
                <a:spcPts val="0"/>
              </a:spcBef>
              <a:spcAft>
                <a:spcPts val="0"/>
              </a:spcAft>
              <a:buClrTx/>
              <a:buSzTx/>
              <a:buFontTx/>
              <a:buNone/>
              <a:tabLst/>
              <a:defRPr/>
            </a:pPr>
            <a:endParaRPr kumimoji="0" lang="en-US" sz="1121" b="0" i="0" u="none" strike="noStrike" kern="0" cap="none" spc="0" normalizeH="0" baseline="0" noProof="0">
              <a:ln>
                <a:noFill/>
              </a:ln>
              <a:solidFill>
                <a:prstClr val="white"/>
              </a:solidFill>
              <a:effectLst/>
              <a:uLnTx/>
              <a:uFillTx/>
              <a:cs typeface="Arial" panose="020B0604020202020204" pitchFamily="34" charset="0"/>
            </a:endParaRPr>
          </a:p>
        </p:txBody>
      </p:sp>
      <p:sp>
        <p:nvSpPr>
          <p:cNvPr id="137" name="Oval 136"/>
          <p:cNvSpPr/>
          <p:nvPr/>
        </p:nvSpPr>
        <p:spPr>
          <a:xfrm>
            <a:off x="8387865" y="3641894"/>
            <a:ext cx="211904" cy="207452"/>
          </a:xfrm>
          <a:prstGeom prst="ellipse">
            <a:avLst/>
          </a:prstGeom>
          <a:solidFill>
            <a:srgbClr val="5B9BD5"/>
          </a:solidFill>
          <a:ln w="12700" cap="flat" cmpd="sng" algn="ctr">
            <a:solidFill>
              <a:srgbClr val="5B9BD5">
                <a:shade val="50000"/>
              </a:srgbClr>
            </a:solidFill>
            <a:prstDash val="dash"/>
            <a:miter lim="800000"/>
          </a:ln>
          <a:effectLst/>
        </p:spPr>
        <p:txBody>
          <a:bodyPr rtlCol="0" anchor="ctr"/>
          <a:lstStyle/>
          <a:p>
            <a:pPr marL="0" marR="0" lvl="0" indent="0" algn="ctr" defTabSz="932417" eaLnBrk="1" fontAlgn="auto" latinLnBrk="0" hangingPunct="1">
              <a:lnSpc>
                <a:spcPct val="100000"/>
              </a:lnSpc>
              <a:spcBef>
                <a:spcPts val="0"/>
              </a:spcBef>
              <a:spcAft>
                <a:spcPts val="0"/>
              </a:spcAft>
              <a:buClrTx/>
              <a:buSzTx/>
              <a:buFontTx/>
              <a:buNone/>
              <a:tabLst/>
              <a:defRPr/>
            </a:pPr>
            <a:endParaRPr kumimoji="0" lang="en-US" sz="1121" b="0" i="0" u="none" strike="noStrike" kern="0" cap="none" spc="0" normalizeH="0" baseline="0" noProof="0">
              <a:ln>
                <a:noFill/>
              </a:ln>
              <a:solidFill>
                <a:prstClr val="white"/>
              </a:solidFill>
              <a:effectLst/>
              <a:uLnTx/>
              <a:uFillTx/>
              <a:cs typeface="Arial" panose="020B0604020202020204" pitchFamily="34" charset="0"/>
            </a:endParaRPr>
          </a:p>
        </p:txBody>
      </p:sp>
      <p:sp>
        <p:nvSpPr>
          <p:cNvPr id="138" name="Rectangle 137"/>
          <p:cNvSpPr/>
          <p:nvPr/>
        </p:nvSpPr>
        <p:spPr>
          <a:xfrm>
            <a:off x="3703244" y="2380778"/>
            <a:ext cx="6656734" cy="3165118"/>
          </a:xfrm>
          <a:prstGeom prst="rect">
            <a:avLst/>
          </a:prstGeom>
          <a:ln w="12700">
            <a:solidFill>
              <a:srgbClr val="0078D7"/>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32417" eaLnBrk="1" fontAlgn="auto" latinLnBrk="0" hangingPunct="1">
              <a:lnSpc>
                <a:spcPct val="100000"/>
              </a:lnSpc>
              <a:spcBef>
                <a:spcPts val="0"/>
              </a:spcBef>
              <a:spcAft>
                <a:spcPts val="0"/>
              </a:spcAft>
              <a:buClrTx/>
              <a:buSzTx/>
              <a:buFontTx/>
              <a:buNone/>
              <a:tabLst/>
              <a:defRPr/>
            </a:pPr>
            <a:endParaRPr kumimoji="0" lang="en-US" sz="1121" b="0" i="0" u="none" strike="noStrike" kern="0" cap="none" spc="0" normalizeH="0" baseline="0" noProof="0">
              <a:ln>
                <a:noFill/>
              </a:ln>
              <a:solidFill>
                <a:prstClr val="black"/>
              </a:solidFill>
              <a:effectLst/>
              <a:uLnTx/>
              <a:uFillTx/>
              <a:cs typeface="Arial" panose="020B0604020202020204" pitchFamily="34" charset="0"/>
            </a:endParaRPr>
          </a:p>
        </p:txBody>
      </p:sp>
      <p:sp>
        <p:nvSpPr>
          <p:cNvPr id="139" name="Rectangle 138"/>
          <p:cNvSpPr/>
          <p:nvPr/>
        </p:nvSpPr>
        <p:spPr>
          <a:xfrm>
            <a:off x="9371661" y="2577195"/>
            <a:ext cx="842579" cy="1272150"/>
          </a:xfrm>
          <a:prstGeom prst="rect">
            <a:avLst/>
          </a:prstGeom>
          <a:solidFill>
            <a:srgbClr val="0078D7"/>
          </a:solidFill>
          <a:ln>
            <a:solidFill>
              <a:srgbClr val="002050">
                <a:alpha val="24706"/>
              </a:srgbClr>
            </a:solidFill>
          </a:ln>
          <a:effectLst/>
        </p:spPr>
        <p:style>
          <a:lnRef idx="1">
            <a:schemeClr val="accent1"/>
          </a:lnRef>
          <a:fillRef idx="3">
            <a:schemeClr val="accent1"/>
          </a:fillRef>
          <a:effectRef idx="2">
            <a:schemeClr val="accent1"/>
          </a:effectRef>
          <a:fontRef idx="minor">
            <a:schemeClr val="lt1"/>
          </a:fontRef>
        </p:style>
        <p:txBody>
          <a:bodyPr lIns="62165" rIns="62165" rtlCol="0" anchor="ctr"/>
          <a:lstStyle/>
          <a:p>
            <a:pPr marL="0" marR="0" lvl="0" indent="0" algn="ctr" defTabSz="932563" eaLnBrk="1" fontAlgn="auto" latinLnBrk="0" hangingPunct="1">
              <a:lnSpc>
                <a:spcPct val="100000"/>
              </a:lnSpc>
              <a:spcBef>
                <a:spcPts val="0"/>
              </a:spcBef>
              <a:spcAft>
                <a:spcPts val="0"/>
              </a:spcAft>
              <a:buClrTx/>
              <a:buSzTx/>
              <a:buFontTx/>
              <a:buNone/>
              <a:tabLst/>
              <a:defRPr/>
            </a:pPr>
            <a:r>
              <a:rPr kumimoji="0" lang="en-US" sz="1020" b="0" i="0" u="none" strike="noStrike" kern="0" cap="none" spc="0" normalizeH="0" baseline="0" noProof="0">
                <a:ln>
                  <a:noFill/>
                </a:ln>
                <a:solidFill>
                  <a:srgbClr val="FFFFFF"/>
                </a:solidFill>
                <a:effectLst/>
                <a:uLnTx/>
                <a:uFillTx/>
                <a:latin typeface="Segoe UI" panose="020B0502040204020203" pitchFamily="34" charset="0"/>
                <a:cs typeface="Segoe UI" panose="020B0502040204020203" pitchFamily="34" charset="0"/>
              </a:rPr>
              <a:t>Solution UX</a:t>
            </a:r>
          </a:p>
        </p:txBody>
      </p:sp>
      <p:sp>
        <p:nvSpPr>
          <p:cNvPr id="140" name="Rectangle 139"/>
          <p:cNvSpPr/>
          <p:nvPr/>
        </p:nvSpPr>
        <p:spPr>
          <a:xfrm>
            <a:off x="4971925" y="2570428"/>
            <a:ext cx="2098358" cy="402657"/>
          </a:xfrm>
          <a:prstGeom prst="rect">
            <a:avLst/>
          </a:prstGeom>
          <a:solidFill>
            <a:srgbClr val="0078D7"/>
          </a:solidFill>
          <a:ln>
            <a:solidFill>
              <a:srgbClr val="002050">
                <a:alpha val="24706"/>
              </a:srgbClr>
            </a:solidFill>
          </a:ln>
          <a:effectLst/>
        </p:spPr>
        <p:style>
          <a:lnRef idx="1">
            <a:schemeClr val="accent1"/>
          </a:lnRef>
          <a:fillRef idx="3">
            <a:schemeClr val="accent1"/>
          </a:fillRef>
          <a:effectRef idx="2">
            <a:schemeClr val="accent1"/>
          </a:effectRef>
          <a:fontRef idx="minor">
            <a:schemeClr val="lt1"/>
          </a:fontRef>
        </p:style>
        <p:txBody>
          <a:bodyPr lIns="62165" rIns="62165" rtlCol="0" anchor="ctr"/>
          <a:lstStyle/>
          <a:p>
            <a:pPr marL="0" marR="0" lvl="0" indent="0" algn="ctr" defTabSz="932563" eaLnBrk="1" fontAlgn="auto" latinLnBrk="0" hangingPunct="1">
              <a:lnSpc>
                <a:spcPct val="100000"/>
              </a:lnSpc>
              <a:spcBef>
                <a:spcPts val="0"/>
              </a:spcBef>
              <a:spcAft>
                <a:spcPts val="0"/>
              </a:spcAft>
              <a:buClrTx/>
              <a:buSzTx/>
              <a:buFontTx/>
              <a:buNone/>
              <a:tabLst/>
              <a:defRPr/>
            </a:pPr>
            <a:r>
              <a:rPr kumimoji="0" lang="en-US" sz="1020" b="0" i="0" u="none" strike="noStrike" kern="0" cap="none" spc="0" normalizeH="0" baseline="0" noProof="0">
                <a:ln>
                  <a:noFill/>
                </a:ln>
                <a:solidFill>
                  <a:srgbClr val="FFFFFF"/>
                </a:solidFill>
                <a:effectLst/>
                <a:uLnTx/>
                <a:uFillTx/>
                <a:latin typeface="Segoe UI" panose="020B0502040204020203" pitchFamily="34" charset="0"/>
                <a:cs typeface="Segoe UI" panose="020B0502040204020203" pitchFamily="34" charset="0"/>
              </a:rPr>
              <a:t>Provisioning API</a:t>
            </a:r>
          </a:p>
        </p:txBody>
      </p:sp>
      <p:sp>
        <p:nvSpPr>
          <p:cNvPr id="141" name="Rectangle 140"/>
          <p:cNvSpPr/>
          <p:nvPr/>
        </p:nvSpPr>
        <p:spPr>
          <a:xfrm>
            <a:off x="4975577" y="3233347"/>
            <a:ext cx="1725242" cy="305731"/>
          </a:xfrm>
          <a:prstGeom prst="rect">
            <a:avLst/>
          </a:prstGeom>
          <a:solidFill>
            <a:srgbClr val="0078D7"/>
          </a:solidFill>
          <a:ln>
            <a:solidFill>
              <a:srgbClr val="002050">
                <a:alpha val="24706"/>
              </a:srgbClr>
            </a:solidFill>
          </a:ln>
          <a:effectLst/>
        </p:spPr>
        <p:style>
          <a:lnRef idx="1">
            <a:schemeClr val="accent1"/>
          </a:lnRef>
          <a:fillRef idx="3">
            <a:schemeClr val="accent1"/>
          </a:fillRef>
          <a:effectRef idx="2">
            <a:schemeClr val="accent1"/>
          </a:effectRef>
          <a:fontRef idx="minor">
            <a:schemeClr val="lt1"/>
          </a:fontRef>
        </p:style>
        <p:txBody>
          <a:bodyPr lIns="62165" rIns="62165" rtlCol="0" anchor="ctr"/>
          <a:lstStyle/>
          <a:p>
            <a:pPr marL="0" marR="0" lvl="0" indent="0" algn="ctr" defTabSz="932563" eaLnBrk="1" fontAlgn="auto" latinLnBrk="0" hangingPunct="1">
              <a:lnSpc>
                <a:spcPct val="100000"/>
              </a:lnSpc>
              <a:spcBef>
                <a:spcPts val="0"/>
              </a:spcBef>
              <a:spcAft>
                <a:spcPts val="0"/>
              </a:spcAft>
              <a:buClrTx/>
              <a:buSzTx/>
              <a:buFontTx/>
              <a:buNone/>
              <a:tabLst/>
              <a:defRPr/>
            </a:pPr>
            <a:r>
              <a:rPr kumimoji="0" lang="en-US" sz="1020" b="0" i="0" u="none" strike="noStrike" kern="0" cap="none" spc="0" normalizeH="0" baseline="0" noProof="0">
                <a:ln>
                  <a:noFill/>
                </a:ln>
                <a:solidFill>
                  <a:srgbClr val="FFFFFF"/>
                </a:solidFill>
                <a:effectLst/>
                <a:uLnTx/>
                <a:uFillTx/>
                <a:latin typeface="Segoe UI" panose="020B0502040204020203" pitchFamily="34" charset="0"/>
                <a:cs typeface="Segoe UI" panose="020B0502040204020203" pitchFamily="34" charset="0"/>
              </a:rPr>
              <a:t>Device Registry</a:t>
            </a:r>
          </a:p>
        </p:txBody>
      </p:sp>
      <p:cxnSp>
        <p:nvCxnSpPr>
          <p:cNvPr id="142" name="Straight Arrow Connector 141"/>
          <p:cNvCxnSpPr>
            <a:stCxn id="140" idx="2"/>
          </p:cNvCxnSpPr>
          <p:nvPr/>
        </p:nvCxnSpPr>
        <p:spPr>
          <a:xfrm>
            <a:off x="6021105" y="2973086"/>
            <a:ext cx="2840" cy="263269"/>
          </a:xfrm>
          <a:prstGeom prst="straightConnector1">
            <a:avLst/>
          </a:prstGeom>
          <a:noFill/>
          <a:ln w="19050" cap="flat" cmpd="sng" algn="ctr">
            <a:solidFill>
              <a:srgbClr val="0078D7"/>
            </a:solidFill>
            <a:prstDash val="solid"/>
            <a:miter lim="800000"/>
            <a:tailEnd type="triangle"/>
          </a:ln>
          <a:effectLst/>
        </p:spPr>
      </p:cxnSp>
      <p:cxnSp>
        <p:nvCxnSpPr>
          <p:cNvPr id="143" name="Straight Arrow Connector 142"/>
          <p:cNvCxnSpPr>
            <a:stCxn id="139" idx="2"/>
            <a:endCxn id="163" idx="0"/>
          </p:cNvCxnSpPr>
          <p:nvPr/>
        </p:nvCxnSpPr>
        <p:spPr>
          <a:xfrm>
            <a:off x="8119645" y="2973086"/>
            <a:ext cx="0" cy="252114"/>
          </a:xfrm>
          <a:prstGeom prst="straightConnector1">
            <a:avLst/>
          </a:prstGeom>
          <a:noFill/>
          <a:ln w="19050" cap="flat" cmpd="sng" algn="ctr">
            <a:solidFill>
              <a:srgbClr val="0078D7"/>
            </a:solidFill>
            <a:prstDash val="solid"/>
            <a:miter lim="800000"/>
            <a:tailEnd type="triangle"/>
          </a:ln>
          <a:effectLst/>
        </p:spPr>
      </p:cxnSp>
      <p:cxnSp>
        <p:nvCxnSpPr>
          <p:cNvPr id="144" name="Straight Arrow Connector 143"/>
          <p:cNvCxnSpPr>
            <a:endCxn id="149" idx="2"/>
          </p:cNvCxnSpPr>
          <p:nvPr/>
        </p:nvCxnSpPr>
        <p:spPr>
          <a:xfrm flipH="1" flipV="1">
            <a:off x="7062227" y="3536034"/>
            <a:ext cx="349910" cy="1838"/>
          </a:xfrm>
          <a:prstGeom prst="straightConnector1">
            <a:avLst/>
          </a:prstGeom>
          <a:noFill/>
          <a:ln w="19050" cap="flat" cmpd="sng" algn="ctr">
            <a:solidFill>
              <a:srgbClr val="0078D7"/>
            </a:solidFill>
            <a:prstDash val="solid"/>
            <a:miter lim="800000"/>
            <a:tailEnd type="triangle"/>
          </a:ln>
          <a:effectLst/>
        </p:spPr>
      </p:cxnSp>
      <p:sp>
        <p:nvSpPr>
          <p:cNvPr id="145" name="Rectangle 144"/>
          <p:cNvSpPr/>
          <p:nvPr/>
        </p:nvSpPr>
        <p:spPr>
          <a:xfrm>
            <a:off x="4971927" y="4028179"/>
            <a:ext cx="4080323" cy="380116"/>
          </a:xfrm>
          <a:prstGeom prst="rect">
            <a:avLst/>
          </a:prstGeom>
          <a:solidFill>
            <a:srgbClr val="0078D7"/>
          </a:solidFill>
          <a:ln>
            <a:solidFill>
              <a:srgbClr val="002050">
                <a:alpha val="24706"/>
              </a:srgbClr>
            </a:solidFill>
          </a:ln>
          <a:effectLst/>
        </p:spPr>
        <p:style>
          <a:lnRef idx="1">
            <a:schemeClr val="accent1"/>
          </a:lnRef>
          <a:fillRef idx="3">
            <a:schemeClr val="accent1"/>
          </a:fillRef>
          <a:effectRef idx="2">
            <a:schemeClr val="accent1"/>
          </a:effectRef>
          <a:fontRef idx="minor">
            <a:schemeClr val="lt1"/>
          </a:fontRef>
        </p:style>
        <p:txBody>
          <a:bodyPr lIns="62165" rIns="62165" rtlCol="0" anchor="ctr"/>
          <a:lstStyle/>
          <a:p>
            <a:pPr marL="0" marR="0" lvl="0" indent="0" algn="ctr" defTabSz="932563" eaLnBrk="1" fontAlgn="auto" latinLnBrk="0" hangingPunct="1">
              <a:lnSpc>
                <a:spcPct val="100000"/>
              </a:lnSpc>
              <a:spcBef>
                <a:spcPts val="0"/>
              </a:spcBef>
              <a:spcAft>
                <a:spcPts val="0"/>
              </a:spcAft>
              <a:buClrTx/>
              <a:buSzTx/>
              <a:buFontTx/>
              <a:buNone/>
              <a:tabLst/>
              <a:defRPr/>
            </a:pPr>
            <a:r>
              <a:rPr kumimoji="0" lang="en-US" sz="1020" b="0" i="0" u="none" strike="noStrike" kern="0" cap="none" spc="0" normalizeH="0" baseline="0" noProof="0">
                <a:ln>
                  <a:noFill/>
                </a:ln>
                <a:solidFill>
                  <a:srgbClr val="FFFFFF"/>
                </a:solidFill>
                <a:effectLst/>
                <a:uLnTx/>
                <a:uFillTx/>
                <a:latin typeface="Segoe UI" panose="020B0502040204020203" pitchFamily="34" charset="0"/>
                <a:cs typeface="Segoe UI" panose="020B0502040204020203" pitchFamily="34" charset="0"/>
              </a:rPr>
              <a:t>Stream Processors</a:t>
            </a:r>
          </a:p>
        </p:txBody>
      </p:sp>
      <p:sp>
        <p:nvSpPr>
          <p:cNvPr id="146" name="Rectangle 145"/>
          <p:cNvSpPr/>
          <p:nvPr/>
        </p:nvSpPr>
        <p:spPr>
          <a:xfrm>
            <a:off x="7428250" y="4594571"/>
            <a:ext cx="1623999" cy="792533"/>
          </a:xfrm>
          <a:prstGeom prst="rect">
            <a:avLst/>
          </a:prstGeom>
          <a:solidFill>
            <a:srgbClr val="0078D7"/>
          </a:solidFill>
          <a:ln>
            <a:solidFill>
              <a:srgbClr val="002050">
                <a:alpha val="24706"/>
              </a:srgbClr>
            </a:solidFill>
          </a:ln>
          <a:effectLst/>
        </p:spPr>
        <p:style>
          <a:lnRef idx="1">
            <a:schemeClr val="accent1"/>
          </a:lnRef>
          <a:fillRef idx="3">
            <a:schemeClr val="accent1"/>
          </a:fillRef>
          <a:effectRef idx="2">
            <a:schemeClr val="accent1"/>
          </a:effectRef>
          <a:fontRef idx="minor">
            <a:schemeClr val="lt1"/>
          </a:fontRef>
        </p:style>
        <p:txBody>
          <a:bodyPr lIns="62165" rIns="62165" rtlCol="0" anchor="ctr"/>
          <a:lstStyle/>
          <a:p>
            <a:pPr marL="0" marR="0" lvl="0" indent="0" algn="ctr" defTabSz="932563" eaLnBrk="1" fontAlgn="auto" latinLnBrk="0" hangingPunct="1">
              <a:lnSpc>
                <a:spcPct val="100000"/>
              </a:lnSpc>
              <a:spcBef>
                <a:spcPts val="0"/>
              </a:spcBef>
              <a:spcAft>
                <a:spcPts val="0"/>
              </a:spcAft>
              <a:buClrTx/>
              <a:buSzTx/>
              <a:buFontTx/>
              <a:buNone/>
              <a:tabLst/>
              <a:defRPr/>
            </a:pPr>
            <a:r>
              <a:rPr kumimoji="0" lang="en-US" sz="1020" b="0" i="0" u="none" strike="noStrike" kern="0" cap="none" spc="0" normalizeH="0" baseline="0" noProof="0">
                <a:ln>
                  <a:noFill/>
                </a:ln>
                <a:solidFill>
                  <a:srgbClr val="FFFFFF"/>
                </a:solidFill>
                <a:effectLst/>
                <a:uLnTx/>
                <a:uFillTx/>
                <a:latin typeface="Segoe UI" panose="020B0502040204020203" pitchFamily="34" charset="0"/>
                <a:cs typeface="Segoe UI" panose="020B0502040204020203" pitchFamily="34" charset="0"/>
              </a:rPr>
              <a:t>Analytics &amp;</a:t>
            </a:r>
            <a:br>
              <a:rPr kumimoji="0" lang="en-US" sz="1020" b="0" i="0" u="none" strike="noStrike" kern="0" cap="none" spc="0" normalizeH="0" baseline="0" noProof="0">
                <a:ln>
                  <a:noFill/>
                </a:ln>
                <a:solidFill>
                  <a:srgbClr val="FFFFFF"/>
                </a:solidFill>
                <a:effectLst/>
                <a:uLnTx/>
                <a:uFillTx/>
                <a:latin typeface="Segoe UI" panose="020B0502040204020203" pitchFamily="34" charset="0"/>
                <a:cs typeface="Segoe UI" panose="020B0502040204020203" pitchFamily="34" charset="0"/>
              </a:rPr>
            </a:br>
            <a:r>
              <a:rPr kumimoji="0" lang="en-US" sz="1020" b="0" i="0" u="none" strike="noStrike" kern="0" cap="none" spc="0" normalizeH="0" baseline="0" noProof="0">
                <a:ln>
                  <a:noFill/>
                </a:ln>
                <a:solidFill>
                  <a:srgbClr val="FFFFFF"/>
                </a:solidFill>
                <a:effectLst/>
                <a:uLnTx/>
                <a:uFillTx/>
                <a:latin typeface="Segoe UI" panose="020B0502040204020203" pitchFamily="34" charset="0"/>
                <a:cs typeface="Segoe UI" panose="020B0502040204020203" pitchFamily="34" charset="0"/>
              </a:rPr>
              <a:t>Machine Learning</a:t>
            </a:r>
          </a:p>
        </p:txBody>
      </p:sp>
      <p:cxnSp>
        <p:nvCxnSpPr>
          <p:cNvPr id="147" name="Straight Arrow Connector 146"/>
          <p:cNvCxnSpPr>
            <a:endCxn id="145" idx="1"/>
          </p:cNvCxnSpPr>
          <p:nvPr/>
        </p:nvCxnSpPr>
        <p:spPr>
          <a:xfrm>
            <a:off x="4674619" y="4217829"/>
            <a:ext cx="297307" cy="408"/>
          </a:xfrm>
          <a:prstGeom prst="straightConnector1">
            <a:avLst/>
          </a:prstGeom>
          <a:noFill/>
          <a:ln w="19050" cap="flat" cmpd="sng" algn="ctr">
            <a:solidFill>
              <a:srgbClr val="0078D7"/>
            </a:solidFill>
            <a:prstDash val="solid"/>
            <a:miter lim="800000"/>
            <a:tailEnd type="triangle"/>
          </a:ln>
          <a:effectLst/>
        </p:spPr>
      </p:cxnSp>
      <p:sp>
        <p:nvSpPr>
          <p:cNvPr id="148" name="Rectangle 147"/>
          <p:cNvSpPr/>
          <p:nvPr/>
        </p:nvSpPr>
        <p:spPr>
          <a:xfrm>
            <a:off x="9371660" y="3897497"/>
            <a:ext cx="842580" cy="1489605"/>
          </a:xfrm>
          <a:prstGeom prst="rect">
            <a:avLst/>
          </a:prstGeom>
          <a:solidFill>
            <a:srgbClr val="0078D7"/>
          </a:solidFill>
          <a:ln>
            <a:solidFill>
              <a:srgbClr val="002050">
                <a:alpha val="24706"/>
              </a:srgbClr>
            </a:solidFill>
          </a:ln>
          <a:effectLst/>
        </p:spPr>
        <p:style>
          <a:lnRef idx="1">
            <a:schemeClr val="accent1"/>
          </a:lnRef>
          <a:fillRef idx="3">
            <a:schemeClr val="accent1"/>
          </a:fillRef>
          <a:effectRef idx="2">
            <a:schemeClr val="accent1"/>
          </a:effectRef>
          <a:fontRef idx="minor">
            <a:schemeClr val="lt1"/>
          </a:fontRef>
        </p:style>
        <p:txBody>
          <a:bodyPr lIns="62165" rIns="62165" rtlCol="0" anchor="ctr"/>
          <a:lstStyle/>
          <a:p>
            <a:pPr marL="0" marR="0" lvl="0" indent="0" algn="ctr" defTabSz="932563" eaLnBrk="1" fontAlgn="auto" latinLnBrk="0" hangingPunct="1">
              <a:lnSpc>
                <a:spcPct val="100000"/>
              </a:lnSpc>
              <a:spcBef>
                <a:spcPts val="0"/>
              </a:spcBef>
              <a:spcAft>
                <a:spcPts val="0"/>
              </a:spcAft>
              <a:buClrTx/>
              <a:buSzTx/>
              <a:buFontTx/>
              <a:buNone/>
              <a:tabLst/>
              <a:defRPr/>
            </a:pPr>
            <a:r>
              <a:rPr kumimoji="0" lang="en-US" sz="1020" b="0" i="0" u="none" strike="noStrike" kern="0" cap="none" spc="0" normalizeH="0" baseline="0" noProof="0">
                <a:ln>
                  <a:noFill/>
                </a:ln>
                <a:solidFill>
                  <a:srgbClr val="FFFFFF"/>
                </a:solidFill>
                <a:effectLst/>
                <a:uLnTx/>
                <a:uFillTx/>
                <a:latin typeface="Segoe UI" panose="020B0502040204020203" pitchFamily="34" charset="0"/>
                <a:cs typeface="Segoe UI" panose="020B0502040204020203" pitchFamily="34" charset="0"/>
              </a:rPr>
              <a:t>Business Integration Connectors and Gateway(s)</a:t>
            </a:r>
          </a:p>
          <a:p>
            <a:pPr marL="0" marR="0" lvl="0" indent="0" algn="ctr" defTabSz="932563" eaLnBrk="1" fontAlgn="auto" latinLnBrk="0" hangingPunct="1">
              <a:lnSpc>
                <a:spcPct val="100000"/>
              </a:lnSpc>
              <a:spcBef>
                <a:spcPts val="0"/>
              </a:spcBef>
              <a:spcAft>
                <a:spcPts val="0"/>
              </a:spcAft>
              <a:buClrTx/>
              <a:buSzTx/>
              <a:buFontTx/>
              <a:buNone/>
              <a:tabLst/>
              <a:defRPr/>
            </a:pPr>
            <a:endParaRPr kumimoji="0" lang="en-US" sz="1020" b="0" i="0" u="none" strike="noStrike" kern="0" cap="none" spc="0" normalizeH="0" baseline="0" noProof="0">
              <a:ln>
                <a:noFill/>
              </a:ln>
              <a:solidFill>
                <a:srgbClr val="FFFFFF"/>
              </a:solidFill>
              <a:effectLst/>
              <a:uLnTx/>
              <a:uFillTx/>
              <a:latin typeface="Segoe UI" panose="020B0502040204020203" pitchFamily="34" charset="0"/>
              <a:cs typeface="Segoe UI" panose="020B0502040204020203" pitchFamily="34" charset="0"/>
            </a:endParaRPr>
          </a:p>
          <a:p>
            <a:pPr marL="0" marR="0" lvl="0" indent="0" algn="ctr" defTabSz="932563" eaLnBrk="1" fontAlgn="auto" latinLnBrk="0" hangingPunct="1">
              <a:lnSpc>
                <a:spcPct val="100000"/>
              </a:lnSpc>
              <a:spcBef>
                <a:spcPts val="0"/>
              </a:spcBef>
              <a:spcAft>
                <a:spcPts val="0"/>
              </a:spcAft>
              <a:buClrTx/>
              <a:buSzTx/>
              <a:buFontTx/>
              <a:buNone/>
              <a:tabLst/>
              <a:defRPr/>
            </a:pPr>
            <a:endParaRPr kumimoji="0" lang="en-US" sz="1020" b="0" i="0" u="none" strike="noStrike" kern="0" cap="none" spc="0" normalizeH="0" baseline="0" noProof="0">
              <a:ln>
                <a:noFill/>
              </a:ln>
              <a:solidFill>
                <a:srgbClr val="FFFFFF"/>
              </a:solidFill>
              <a:effectLst/>
              <a:uLnTx/>
              <a:uFillTx/>
              <a:latin typeface="Segoe UI" panose="020B0502040204020203" pitchFamily="34" charset="0"/>
              <a:cs typeface="Segoe UI" panose="020B0502040204020203" pitchFamily="34" charset="0"/>
            </a:endParaRPr>
          </a:p>
        </p:txBody>
      </p:sp>
      <p:sp>
        <p:nvSpPr>
          <p:cNvPr id="149" name="L-Shape 148"/>
          <p:cNvSpPr/>
          <p:nvPr/>
        </p:nvSpPr>
        <p:spPr>
          <a:xfrm flipH="1">
            <a:off x="4975577" y="3233348"/>
            <a:ext cx="2086650" cy="605371"/>
          </a:xfrm>
          <a:prstGeom prst="corner">
            <a:avLst>
              <a:gd name="adj1" fmla="val 46089"/>
              <a:gd name="adj2" fmla="val 55821"/>
            </a:avLst>
          </a:prstGeom>
          <a:solidFill>
            <a:srgbClr val="0078D7"/>
          </a:solidFill>
          <a:ln>
            <a:solidFill>
              <a:srgbClr val="002050">
                <a:alpha val="24706"/>
              </a:srgbClr>
            </a:solidFill>
          </a:ln>
          <a:effectLst/>
        </p:spPr>
        <p:style>
          <a:lnRef idx="1">
            <a:schemeClr val="accent1"/>
          </a:lnRef>
          <a:fillRef idx="3">
            <a:schemeClr val="accent1"/>
          </a:fillRef>
          <a:effectRef idx="2">
            <a:schemeClr val="accent1"/>
          </a:effectRef>
          <a:fontRef idx="minor">
            <a:schemeClr val="lt1"/>
          </a:fontRef>
        </p:style>
        <p:txBody>
          <a:bodyPr lIns="62165" rIns="62165" rtlCol="0" anchor="ctr"/>
          <a:lstStyle/>
          <a:p>
            <a:pPr marL="0" marR="0" lvl="0" indent="0" algn="ctr" defTabSz="932563" eaLnBrk="1" fontAlgn="auto" latinLnBrk="0" hangingPunct="1">
              <a:lnSpc>
                <a:spcPct val="100000"/>
              </a:lnSpc>
              <a:spcBef>
                <a:spcPts val="0"/>
              </a:spcBef>
              <a:spcAft>
                <a:spcPts val="0"/>
              </a:spcAft>
              <a:buClrTx/>
              <a:buSzTx/>
              <a:buFontTx/>
              <a:buNone/>
              <a:tabLst/>
              <a:defRPr/>
            </a:pPr>
            <a:r>
              <a:rPr kumimoji="0" lang="en-US" sz="1020" b="0" i="0" u="none" strike="noStrike" kern="0" cap="none" spc="0" normalizeH="0" baseline="0" noProof="0">
                <a:ln>
                  <a:noFill/>
                </a:ln>
                <a:solidFill>
                  <a:srgbClr val="FFFFFF"/>
                </a:solidFill>
                <a:effectLst/>
                <a:uLnTx/>
                <a:uFillTx/>
                <a:latin typeface="Segoe UI" panose="020B0502040204020203" pitchFamily="34" charset="0"/>
                <a:cs typeface="Segoe UI" panose="020B0502040204020203" pitchFamily="34" charset="0"/>
              </a:rPr>
              <a:t>Device State Store</a:t>
            </a:r>
          </a:p>
        </p:txBody>
      </p:sp>
      <p:sp>
        <p:nvSpPr>
          <p:cNvPr id="150" name="Rectangle 149"/>
          <p:cNvSpPr/>
          <p:nvPr/>
        </p:nvSpPr>
        <p:spPr>
          <a:xfrm>
            <a:off x="2193923" y="4161858"/>
            <a:ext cx="1039857" cy="928442"/>
          </a:xfrm>
          <a:prstGeom prst="rect">
            <a:avLst/>
          </a:prstGeom>
          <a:noFill/>
          <a:ln w="15875" cap="flat" cmpd="sng" algn="ctr">
            <a:solidFill>
              <a:srgbClr val="0078D7"/>
            </a:solidFill>
            <a:prstDash val="dash"/>
            <a:miter lim="800000"/>
          </a:ln>
          <a:effectLst/>
        </p:spPr>
        <p:txBody>
          <a:bodyPr rtlCol="0" anchor="ctr"/>
          <a:lstStyle/>
          <a:p>
            <a:pPr marL="0" marR="0" lvl="0" indent="0" algn="ctr" defTabSz="932417"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a:ln>
                  <a:noFill/>
                </a:ln>
                <a:effectLst/>
                <a:uLnTx/>
                <a:uFillTx/>
                <a:cs typeface="Arial" panose="020B0604020202020204" pitchFamily="34" charset="0"/>
              </a:rPr>
              <a:t>Gateway</a:t>
            </a:r>
            <a:br>
              <a:rPr kumimoji="0" lang="en-US" sz="1224" b="0" i="0" u="none" strike="noStrike" kern="0" cap="none" spc="0" normalizeH="0" baseline="0" noProof="0">
                <a:ln>
                  <a:noFill/>
                </a:ln>
                <a:effectLst/>
                <a:uLnTx/>
                <a:uFillTx/>
                <a:cs typeface="Arial" panose="020B0604020202020204" pitchFamily="34" charset="0"/>
              </a:rPr>
            </a:br>
            <a:endParaRPr kumimoji="0" lang="en-US" sz="1224" b="0" i="0" u="none" strike="noStrike" kern="0" cap="none" spc="0" normalizeH="0" baseline="0" noProof="0">
              <a:ln>
                <a:noFill/>
              </a:ln>
              <a:effectLst/>
              <a:uLnTx/>
              <a:uFillTx/>
              <a:cs typeface="Arial" panose="020B0604020202020204" pitchFamily="34" charset="0"/>
            </a:endParaRPr>
          </a:p>
        </p:txBody>
      </p:sp>
      <p:sp>
        <p:nvSpPr>
          <p:cNvPr id="151" name="Rectangle 150"/>
          <p:cNvSpPr/>
          <p:nvPr/>
        </p:nvSpPr>
        <p:spPr>
          <a:xfrm>
            <a:off x="4971925" y="4594571"/>
            <a:ext cx="2090301" cy="792533"/>
          </a:xfrm>
          <a:prstGeom prst="rect">
            <a:avLst/>
          </a:prstGeom>
          <a:solidFill>
            <a:srgbClr val="0078D7"/>
          </a:solidFill>
          <a:ln>
            <a:solidFill>
              <a:srgbClr val="002050">
                <a:alpha val="24706"/>
              </a:srgbClr>
            </a:solidFill>
          </a:ln>
          <a:effectLst/>
        </p:spPr>
        <p:style>
          <a:lnRef idx="1">
            <a:schemeClr val="accent1"/>
          </a:lnRef>
          <a:fillRef idx="3">
            <a:schemeClr val="accent1"/>
          </a:fillRef>
          <a:effectRef idx="2">
            <a:schemeClr val="accent1"/>
          </a:effectRef>
          <a:fontRef idx="minor">
            <a:schemeClr val="lt1"/>
          </a:fontRef>
        </p:style>
        <p:txBody>
          <a:bodyPr lIns="62165" rIns="62165" rtlCol="0" anchor="ctr"/>
          <a:lstStyle/>
          <a:p>
            <a:pPr marL="0" marR="0" lvl="0" indent="0" algn="ctr" defTabSz="932563" eaLnBrk="1" fontAlgn="auto" latinLnBrk="0" hangingPunct="1">
              <a:lnSpc>
                <a:spcPct val="100000"/>
              </a:lnSpc>
              <a:spcBef>
                <a:spcPts val="0"/>
              </a:spcBef>
              <a:spcAft>
                <a:spcPts val="0"/>
              </a:spcAft>
              <a:buClrTx/>
              <a:buSzTx/>
              <a:buFontTx/>
              <a:buNone/>
              <a:tabLst/>
              <a:defRPr/>
            </a:pPr>
            <a:r>
              <a:rPr kumimoji="0" lang="en-US" sz="1020" b="1" i="0" u="none" strike="noStrike" kern="0" cap="none" spc="0" normalizeH="0" baseline="0" noProof="0">
                <a:ln>
                  <a:noFill/>
                </a:ln>
                <a:solidFill>
                  <a:srgbClr val="FFFFFF"/>
                </a:solidFill>
                <a:effectLst/>
                <a:uLnTx/>
                <a:uFillTx/>
                <a:latin typeface="Segoe UI" panose="020B0502040204020203" pitchFamily="34" charset="0"/>
                <a:cs typeface="Segoe UI" panose="020B0502040204020203" pitchFamily="34" charset="0"/>
              </a:rPr>
              <a:t>Storage</a:t>
            </a:r>
          </a:p>
        </p:txBody>
      </p:sp>
      <p:cxnSp>
        <p:nvCxnSpPr>
          <p:cNvPr id="152" name="Straight Arrow Connector 151"/>
          <p:cNvCxnSpPr/>
          <p:nvPr/>
        </p:nvCxnSpPr>
        <p:spPr>
          <a:xfrm flipH="1">
            <a:off x="7070283" y="4990838"/>
            <a:ext cx="349910" cy="0"/>
          </a:xfrm>
          <a:prstGeom prst="straightConnector1">
            <a:avLst/>
          </a:prstGeom>
          <a:ln w="19050">
            <a:solidFill>
              <a:srgbClr val="0078D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3" name="Straight Arrow Connector 152"/>
          <p:cNvCxnSpPr/>
          <p:nvPr/>
        </p:nvCxnSpPr>
        <p:spPr>
          <a:xfrm flipV="1">
            <a:off x="8200737" y="3849345"/>
            <a:ext cx="0" cy="178833"/>
          </a:xfrm>
          <a:prstGeom prst="straightConnector1">
            <a:avLst/>
          </a:prstGeom>
          <a:noFill/>
          <a:ln w="19050" cap="flat" cmpd="sng" algn="ctr">
            <a:solidFill>
              <a:srgbClr val="0078D7"/>
            </a:solidFill>
            <a:prstDash val="solid"/>
            <a:miter lim="800000"/>
            <a:tailEnd type="triangle"/>
          </a:ln>
          <a:effectLst/>
        </p:spPr>
      </p:cxnSp>
      <p:cxnSp>
        <p:nvCxnSpPr>
          <p:cNvPr id="154" name="Elbow Connector 153"/>
          <p:cNvCxnSpPr/>
          <p:nvPr/>
        </p:nvCxnSpPr>
        <p:spPr>
          <a:xfrm rot="16200000" flipH="1">
            <a:off x="5927897" y="4497631"/>
            <a:ext cx="192463" cy="367"/>
          </a:xfrm>
          <a:prstGeom prst="bentConnector3">
            <a:avLst>
              <a:gd name="adj1" fmla="val 50000"/>
            </a:avLst>
          </a:prstGeom>
          <a:ln w="19050">
            <a:solidFill>
              <a:srgbClr val="0078D7"/>
            </a:solidFill>
            <a:tailEnd type="triangle"/>
          </a:ln>
        </p:spPr>
        <p:style>
          <a:lnRef idx="1">
            <a:schemeClr val="accent1"/>
          </a:lnRef>
          <a:fillRef idx="0">
            <a:schemeClr val="accent1"/>
          </a:fillRef>
          <a:effectRef idx="0">
            <a:schemeClr val="accent1"/>
          </a:effectRef>
          <a:fontRef idx="minor">
            <a:schemeClr val="tx1"/>
          </a:fontRef>
        </p:style>
      </p:cxnSp>
      <p:cxnSp>
        <p:nvCxnSpPr>
          <p:cNvPr id="155" name="Elbow Connector 154"/>
          <p:cNvCxnSpPr/>
          <p:nvPr/>
        </p:nvCxnSpPr>
        <p:spPr>
          <a:xfrm rot="16200000" flipH="1">
            <a:off x="8117796" y="4501434"/>
            <a:ext cx="186278" cy="1"/>
          </a:xfrm>
          <a:prstGeom prst="bentConnector3">
            <a:avLst>
              <a:gd name="adj1" fmla="val 50000"/>
            </a:avLst>
          </a:prstGeom>
          <a:ln w="19050">
            <a:solidFill>
              <a:srgbClr val="0078D7"/>
            </a:solidFill>
            <a:tailEnd type="triangle"/>
          </a:ln>
        </p:spPr>
        <p:style>
          <a:lnRef idx="1">
            <a:schemeClr val="accent1"/>
          </a:lnRef>
          <a:fillRef idx="0">
            <a:schemeClr val="accent1"/>
          </a:fillRef>
          <a:effectRef idx="0">
            <a:schemeClr val="accent1"/>
          </a:effectRef>
          <a:fontRef idx="minor">
            <a:schemeClr val="tx1"/>
          </a:fontRef>
        </p:style>
      </p:cxnSp>
      <p:sp>
        <p:nvSpPr>
          <p:cNvPr id="156" name="Rectangle 155"/>
          <p:cNvSpPr/>
          <p:nvPr/>
        </p:nvSpPr>
        <p:spPr>
          <a:xfrm>
            <a:off x="3828143" y="2570428"/>
            <a:ext cx="839343" cy="2816676"/>
          </a:xfrm>
          <a:prstGeom prst="rect">
            <a:avLst/>
          </a:prstGeom>
          <a:solidFill>
            <a:srgbClr val="0078D7"/>
          </a:solidFill>
          <a:ln>
            <a:solidFill>
              <a:srgbClr val="002050">
                <a:alpha val="24706"/>
              </a:srgbClr>
            </a:solidFill>
          </a:ln>
          <a:effectLst/>
        </p:spPr>
        <p:style>
          <a:lnRef idx="1">
            <a:schemeClr val="accent1"/>
          </a:lnRef>
          <a:fillRef idx="3">
            <a:schemeClr val="accent1"/>
          </a:fillRef>
          <a:effectRef idx="2">
            <a:schemeClr val="accent1"/>
          </a:effectRef>
          <a:fontRef idx="minor">
            <a:schemeClr val="lt1"/>
          </a:fontRef>
        </p:style>
        <p:txBody>
          <a:bodyPr lIns="62165" rIns="62165" rtlCol="0" anchor="ctr"/>
          <a:lstStyle/>
          <a:p>
            <a:pPr marL="0" marR="0" lvl="0" indent="0" algn="ctr" defTabSz="932563" eaLnBrk="1" fontAlgn="auto" latinLnBrk="0" hangingPunct="1">
              <a:lnSpc>
                <a:spcPct val="100000"/>
              </a:lnSpc>
              <a:spcBef>
                <a:spcPts val="0"/>
              </a:spcBef>
              <a:spcAft>
                <a:spcPts val="0"/>
              </a:spcAft>
              <a:buClrTx/>
              <a:buSzTx/>
              <a:buFontTx/>
              <a:buNone/>
              <a:tabLst/>
              <a:defRPr/>
            </a:pPr>
            <a:r>
              <a:rPr kumimoji="0" lang="en-US" sz="1020" b="0" i="0" u="none" strike="noStrike" kern="0" cap="none" spc="0" normalizeH="0" baseline="0" noProof="0">
                <a:ln>
                  <a:noFill/>
                </a:ln>
                <a:solidFill>
                  <a:srgbClr val="FFFFFF"/>
                </a:solidFill>
                <a:effectLst/>
                <a:uLnTx/>
                <a:uFillTx/>
                <a:latin typeface="Segoe UI" panose="020B0502040204020203" pitchFamily="34" charset="0"/>
                <a:cs typeface="Segoe UI" panose="020B0502040204020203" pitchFamily="34" charset="0"/>
              </a:rPr>
              <a:t>Cloud Gateway</a:t>
            </a:r>
          </a:p>
          <a:p>
            <a:pPr marL="0" marR="0" lvl="0" indent="0" algn="ctr" defTabSz="932563" eaLnBrk="1" fontAlgn="auto" latinLnBrk="0" hangingPunct="1">
              <a:lnSpc>
                <a:spcPct val="100000"/>
              </a:lnSpc>
              <a:spcBef>
                <a:spcPts val="0"/>
              </a:spcBef>
              <a:spcAft>
                <a:spcPts val="0"/>
              </a:spcAft>
              <a:buClrTx/>
              <a:buSzTx/>
              <a:buFontTx/>
              <a:buNone/>
              <a:tabLst/>
              <a:defRPr/>
            </a:pPr>
            <a:endParaRPr lang="en-US" sz="1020" kern="0">
              <a:solidFill>
                <a:srgbClr val="FFFFFF"/>
              </a:solidFill>
              <a:latin typeface="Segoe UI" panose="020B0502040204020203" pitchFamily="34" charset="0"/>
              <a:cs typeface="Segoe UI" panose="020B0502040204020203" pitchFamily="34" charset="0"/>
            </a:endParaRPr>
          </a:p>
          <a:p>
            <a:pPr marL="0" marR="0" lvl="0" indent="0" algn="ctr" defTabSz="932563" eaLnBrk="1" fontAlgn="auto" latinLnBrk="0" hangingPunct="1">
              <a:lnSpc>
                <a:spcPct val="100000"/>
              </a:lnSpc>
              <a:spcBef>
                <a:spcPts val="0"/>
              </a:spcBef>
              <a:spcAft>
                <a:spcPts val="0"/>
              </a:spcAft>
              <a:buClrTx/>
              <a:buSzTx/>
              <a:buFontTx/>
              <a:buNone/>
              <a:tabLst/>
              <a:defRPr/>
            </a:pPr>
            <a:endParaRPr lang="en-US" sz="1020" kern="0">
              <a:solidFill>
                <a:srgbClr val="FFFFFF"/>
              </a:solidFill>
              <a:latin typeface="Segoe UI" panose="020B0502040204020203" pitchFamily="34" charset="0"/>
              <a:cs typeface="Segoe UI" panose="020B0502040204020203" pitchFamily="34" charset="0"/>
            </a:endParaRPr>
          </a:p>
          <a:p>
            <a:pPr marL="0" marR="0" lvl="0" indent="0" algn="ctr" defTabSz="932563" eaLnBrk="1" fontAlgn="auto" latinLnBrk="0" hangingPunct="1">
              <a:lnSpc>
                <a:spcPct val="100000"/>
              </a:lnSpc>
              <a:spcBef>
                <a:spcPts val="0"/>
              </a:spcBef>
              <a:spcAft>
                <a:spcPts val="0"/>
              </a:spcAft>
              <a:buClrTx/>
              <a:buSzTx/>
              <a:buFontTx/>
              <a:buNone/>
              <a:tabLst/>
              <a:defRPr/>
            </a:pPr>
            <a:endParaRPr lang="en-US" sz="1020" kern="0">
              <a:solidFill>
                <a:srgbClr val="FFFFFF"/>
              </a:solidFill>
              <a:latin typeface="Segoe UI" panose="020B0502040204020203" pitchFamily="34" charset="0"/>
              <a:cs typeface="Segoe UI" panose="020B0502040204020203" pitchFamily="34" charset="0"/>
            </a:endParaRPr>
          </a:p>
          <a:p>
            <a:pPr marL="0" marR="0" lvl="0" indent="0" algn="ctr" defTabSz="932563" eaLnBrk="1" fontAlgn="auto" latinLnBrk="0" hangingPunct="1">
              <a:lnSpc>
                <a:spcPct val="100000"/>
              </a:lnSpc>
              <a:spcBef>
                <a:spcPts val="0"/>
              </a:spcBef>
              <a:spcAft>
                <a:spcPts val="0"/>
              </a:spcAft>
              <a:buClrTx/>
              <a:buSzTx/>
              <a:buFontTx/>
              <a:buNone/>
              <a:tabLst/>
              <a:defRPr/>
            </a:pPr>
            <a:r>
              <a:rPr kumimoji="0" lang="en-US" sz="1020" b="1" i="0" u="none" strike="noStrike" kern="0" cap="none" spc="0" normalizeH="0" baseline="0" noProof="0">
                <a:ln>
                  <a:noFill/>
                </a:ln>
                <a:solidFill>
                  <a:srgbClr val="FFFFFF"/>
                </a:solidFill>
                <a:effectLst/>
                <a:uLnTx/>
                <a:uFillTx/>
                <a:latin typeface="Segoe UI" panose="020B0502040204020203" pitchFamily="34" charset="0"/>
                <a:cs typeface="Segoe UI" panose="020B0502040204020203" pitchFamily="34" charset="0"/>
              </a:rPr>
              <a:t>IoT</a:t>
            </a:r>
          </a:p>
          <a:p>
            <a:pPr marL="0" marR="0" lvl="0" indent="0" algn="ctr" defTabSz="932563" eaLnBrk="1" fontAlgn="auto" latinLnBrk="0" hangingPunct="1">
              <a:lnSpc>
                <a:spcPct val="100000"/>
              </a:lnSpc>
              <a:spcBef>
                <a:spcPts val="0"/>
              </a:spcBef>
              <a:spcAft>
                <a:spcPts val="0"/>
              </a:spcAft>
              <a:buClrTx/>
              <a:buSzTx/>
              <a:buFontTx/>
              <a:buNone/>
              <a:tabLst/>
              <a:defRPr/>
            </a:pPr>
            <a:r>
              <a:rPr lang="en-US" sz="1020" b="1" kern="0">
                <a:solidFill>
                  <a:srgbClr val="FFFFFF"/>
                </a:solidFill>
                <a:latin typeface="Segoe UI" panose="020B0502040204020203" pitchFamily="34" charset="0"/>
                <a:cs typeface="Segoe UI" panose="020B0502040204020203" pitchFamily="34" charset="0"/>
              </a:rPr>
              <a:t>Hub</a:t>
            </a:r>
          </a:p>
          <a:p>
            <a:pPr marL="0" marR="0" lvl="0" indent="0" algn="ctr" defTabSz="932563" eaLnBrk="1" fontAlgn="auto" latinLnBrk="0" hangingPunct="1">
              <a:lnSpc>
                <a:spcPct val="100000"/>
              </a:lnSpc>
              <a:spcBef>
                <a:spcPts val="0"/>
              </a:spcBef>
              <a:spcAft>
                <a:spcPts val="0"/>
              </a:spcAft>
              <a:buClrTx/>
              <a:buSzTx/>
              <a:buFontTx/>
              <a:buNone/>
              <a:tabLst/>
              <a:defRPr/>
            </a:pPr>
            <a:endParaRPr kumimoji="0" lang="en-US" sz="1020" b="1" i="0" u="none" strike="noStrike" kern="0" cap="none" spc="0" normalizeH="0" baseline="0" noProof="0">
              <a:ln>
                <a:noFill/>
              </a:ln>
              <a:solidFill>
                <a:srgbClr val="FFFFFF"/>
              </a:solidFill>
              <a:effectLst/>
              <a:uLnTx/>
              <a:uFillTx/>
              <a:latin typeface="Segoe UI" panose="020B0502040204020203" pitchFamily="34" charset="0"/>
              <a:cs typeface="Segoe UI" panose="020B0502040204020203" pitchFamily="34" charset="0"/>
            </a:endParaRPr>
          </a:p>
          <a:p>
            <a:pPr marL="0" marR="0" lvl="0" indent="0" algn="ctr" defTabSz="932563" eaLnBrk="1" fontAlgn="auto" latinLnBrk="0" hangingPunct="1">
              <a:lnSpc>
                <a:spcPct val="100000"/>
              </a:lnSpc>
              <a:spcBef>
                <a:spcPts val="0"/>
              </a:spcBef>
              <a:spcAft>
                <a:spcPts val="0"/>
              </a:spcAft>
              <a:buClrTx/>
              <a:buSzTx/>
              <a:buFontTx/>
              <a:buNone/>
              <a:tabLst/>
              <a:defRPr/>
            </a:pPr>
            <a:r>
              <a:rPr lang="en-US" sz="1020" b="1" kern="0">
                <a:solidFill>
                  <a:srgbClr val="FFFFFF"/>
                </a:solidFill>
                <a:latin typeface="Segoe UI" panose="020B0502040204020203" pitchFamily="34" charset="0"/>
                <a:cs typeface="Segoe UI" panose="020B0502040204020203" pitchFamily="34" charset="0"/>
              </a:rPr>
              <a:t>Event</a:t>
            </a:r>
          </a:p>
          <a:p>
            <a:pPr marL="0" marR="0" lvl="0" indent="0" algn="ctr" defTabSz="932563" eaLnBrk="1" fontAlgn="auto" latinLnBrk="0" hangingPunct="1">
              <a:lnSpc>
                <a:spcPct val="100000"/>
              </a:lnSpc>
              <a:spcBef>
                <a:spcPts val="0"/>
              </a:spcBef>
              <a:spcAft>
                <a:spcPts val="0"/>
              </a:spcAft>
              <a:buClrTx/>
              <a:buSzTx/>
              <a:buFontTx/>
              <a:buNone/>
              <a:tabLst/>
              <a:defRPr/>
            </a:pPr>
            <a:r>
              <a:rPr kumimoji="0" lang="en-US" sz="1020" b="1" i="0" u="none" strike="noStrike" kern="0" cap="none" spc="0" normalizeH="0" baseline="0" noProof="0">
                <a:ln>
                  <a:noFill/>
                </a:ln>
                <a:solidFill>
                  <a:srgbClr val="FFFFFF"/>
                </a:solidFill>
                <a:effectLst/>
                <a:uLnTx/>
                <a:uFillTx/>
                <a:latin typeface="Segoe UI" panose="020B0502040204020203" pitchFamily="34" charset="0"/>
                <a:cs typeface="Segoe UI" panose="020B0502040204020203" pitchFamily="34" charset="0"/>
              </a:rPr>
              <a:t>Hub</a:t>
            </a:r>
          </a:p>
        </p:txBody>
      </p:sp>
      <p:cxnSp>
        <p:nvCxnSpPr>
          <p:cNvPr id="157" name="Elbow Connector 156"/>
          <p:cNvCxnSpPr>
            <a:endCxn id="150" idx="1"/>
          </p:cNvCxnSpPr>
          <p:nvPr/>
        </p:nvCxnSpPr>
        <p:spPr>
          <a:xfrm flipV="1">
            <a:off x="1702284" y="4626079"/>
            <a:ext cx="491639" cy="474861"/>
          </a:xfrm>
          <a:prstGeom prst="bentConnector3">
            <a:avLst>
              <a:gd name="adj1" fmla="val 50000"/>
            </a:avLst>
          </a:prstGeom>
          <a:ln w="38100">
            <a:solidFill>
              <a:srgbClr val="0078D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8" name="Elbow Connector 157"/>
          <p:cNvCxnSpPr>
            <a:endCxn id="150" idx="1"/>
          </p:cNvCxnSpPr>
          <p:nvPr/>
        </p:nvCxnSpPr>
        <p:spPr>
          <a:xfrm>
            <a:off x="1700459" y="4161860"/>
            <a:ext cx="493464" cy="464219"/>
          </a:xfrm>
          <a:prstGeom prst="bentConnector3">
            <a:avLst>
              <a:gd name="adj1" fmla="val 50000"/>
            </a:avLst>
          </a:prstGeom>
          <a:ln w="38100">
            <a:solidFill>
              <a:srgbClr val="0078D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9" name="Straight Arrow Connector 158"/>
          <p:cNvCxnSpPr/>
          <p:nvPr/>
        </p:nvCxnSpPr>
        <p:spPr>
          <a:xfrm>
            <a:off x="3265188" y="4626080"/>
            <a:ext cx="409645" cy="2094"/>
          </a:xfrm>
          <a:prstGeom prst="straightConnector1">
            <a:avLst/>
          </a:prstGeom>
          <a:noFill/>
          <a:ln w="38100" cap="flat" cmpd="sng" algn="ctr">
            <a:solidFill>
              <a:srgbClr val="0078D7"/>
            </a:solidFill>
            <a:prstDash val="solid"/>
            <a:miter lim="800000"/>
            <a:headEnd type="triangle" w="med" len="med"/>
            <a:tailEnd type="triangle" w="med" len="med"/>
          </a:ln>
          <a:effectLst/>
        </p:spPr>
      </p:cxnSp>
      <p:cxnSp>
        <p:nvCxnSpPr>
          <p:cNvPr id="160" name="Straight Arrow Connector 159"/>
          <p:cNvCxnSpPr/>
          <p:nvPr/>
        </p:nvCxnSpPr>
        <p:spPr>
          <a:xfrm>
            <a:off x="1709850" y="3897497"/>
            <a:ext cx="1961987" cy="0"/>
          </a:xfrm>
          <a:prstGeom prst="straightConnector1">
            <a:avLst/>
          </a:prstGeom>
          <a:noFill/>
          <a:ln w="38100" cap="flat" cmpd="sng" algn="ctr">
            <a:solidFill>
              <a:srgbClr val="0078D7"/>
            </a:solidFill>
            <a:prstDash val="solid"/>
            <a:miter lim="800000"/>
            <a:headEnd type="triangle" w="med" len="med"/>
            <a:tailEnd type="triangle" w="med" len="med"/>
          </a:ln>
          <a:effectLst/>
        </p:spPr>
      </p:cxnSp>
      <p:cxnSp>
        <p:nvCxnSpPr>
          <p:cNvPr id="161" name="Straight Arrow Connector 160"/>
          <p:cNvCxnSpPr>
            <a:stCxn id="140" idx="1"/>
          </p:cNvCxnSpPr>
          <p:nvPr/>
        </p:nvCxnSpPr>
        <p:spPr>
          <a:xfrm flipH="1">
            <a:off x="4666596" y="2771757"/>
            <a:ext cx="305330" cy="0"/>
          </a:xfrm>
          <a:prstGeom prst="straightConnector1">
            <a:avLst/>
          </a:prstGeom>
          <a:noFill/>
          <a:ln w="19050" cap="flat" cmpd="sng" algn="ctr">
            <a:solidFill>
              <a:srgbClr val="0078D7"/>
            </a:solidFill>
            <a:prstDash val="solid"/>
            <a:miter lim="800000"/>
            <a:tailEnd type="triangle"/>
          </a:ln>
          <a:effectLst/>
        </p:spPr>
      </p:cxnSp>
      <p:cxnSp>
        <p:nvCxnSpPr>
          <p:cNvPr id="162" name="Elbow Connector 161"/>
          <p:cNvCxnSpPr/>
          <p:nvPr/>
        </p:nvCxnSpPr>
        <p:spPr>
          <a:xfrm rot="10800000" flipV="1">
            <a:off x="4666599" y="3090635"/>
            <a:ext cx="2765967" cy="1296"/>
          </a:xfrm>
          <a:prstGeom prst="bentConnector3">
            <a:avLst>
              <a:gd name="adj1" fmla="val 50000"/>
            </a:avLst>
          </a:prstGeom>
          <a:ln w="19050">
            <a:solidFill>
              <a:srgbClr val="0078D7"/>
            </a:solidFill>
            <a:tailEnd type="triangle"/>
          </a:ln>
        </p:spPr>
        <p:style>
          <a:lnRef idx="1">
            <a:schemeClr val="accent1"/>
          </a:lnRef>
          <a:fillRef idx="0">
            <a:schemeClr val="accent1"/>
          </a:fillRef>
          <a:effectRef idx="0">
            <a:schemeClr val="accent1"/>
          </a:effectRef>
          <a:fontRef idx="minor">
            <a:schemeClr val="tx1"/>
          </a:fontRef>
        </p:style>
      </p:cxnSp>
      <p:sp>
        <p:nvSpPr>
          <p:cNvPr id="163" name="Rectangle 162"/>
          <p:cNvSpPr/>
          <p:nvPr/>
        </p:nvSpPr>
        <p:spPr>
          <a:xfrm>
            <a:off x="7420193" y="2570428"/>
            <a:ext cx="1632055" cy="1278918"/>
          </a:xfrm>
          <a:prstGeom prst="rect">
            <a:avLst/>
          </a:prstGeom>
          <a:solidFill>
            <a:srgbClr val="0078D7"/>
          </a:solidFill>
          <a:ln>
            <a:solidFill>
              <a:srgbClr val="002050">
                <a:alpha val="24706"/>
              </a:srgbClr>
            </a:solidFill>
          </a:ln>
          <a:effectLst/>
        </p:spPr>
        <p:style>
          <a:lnRef idx="1">
            <a:schemeClr val="accent1"/>
          </a:lnRef>
          <a:fillRef idx="3">
            <a:schemeClr val="accent1"/>
          </a:fillRef>
          <a:effectRef idx="2">
            <a:schemeClr val="accent1"/>
          </a:effectRef>
          <a:fontRef idx="minor">
            <a:schemeClr val="lt1"/>
          </a:fontRef>
        </p:style>
        <p:txBody>
          <a:bodyPr lIns="62165" rIns="62165" rtlCol="0" anchor="ctr"/>
          <a:lstStyle/>
          <a:p>
            <a:pPr marL="0" marR="0" lvl="0" indent="0" algn="ctr" defTabSz="932563" eaLnBrk="1" fontAlgn="auto" latinLnBrk="0" hangingPunct="1">
              <a:lnSpc>
                <a:spcPct val="100000"/>
              </a:lnSpc>
              <a:spcBef>
                <a:spcPts val="0"/>
              </a:spcBef>
              <a:spcAft>
                <a:spcPts val="0"/>
              </a:spcAft>
              <a:buClrTx/>
              <a:buSzTx/>
              <a:buFontTx/>
              <a:buNone/>
              <a:tabLst/>
              <a:defRPr/>
            </a:pPr>
            <a:r>
              <a:rPr kumimoji="0" lang="en-US" sz="1020" b="0" i="0" u="none" strike="noStrike" kern="0" cap="none" spc="0" normalizeH="0" baseline="0" noProof="0">
                <a:ln>
                  <a:noFill/>
                </a:ln>
                <a:solidFill>
                  <a:srgbClr val="FFFFFF"/>
                </a:solidFill>
                <a:effectLst/>
                <a:uLnTx/>
                <a:uFillTx/>
                <a:latin typeface="Segoe UI" panose="020B0502040204020203" pitchFamily="34" charset="0"/>
                <a:cs typeface="Segoe UI" panose="020B0502040204020203" pitchFamily="34" charset="0"/>
              </a:rPr>
              <a:t>App Backend</a:t>
            </a:r>
          </a:p>
        </p:txBody>
      </p:sp>
      <p:cxnSp>
        <p:nvCxnSpPr>
          <p:cNvPr id="164" name="Straight Arrow Connector 163"/>
          <p:cNvCxnSpPr/>
          <p:nvPr/>
        </p:nvCxnSpPr>
        <p:spPr>
          <a:xfrm flipH="1">
            <a:off x="7070283" y="2771757"/>
            <a:ext cx="349910" cy="0"/>
          </a:xfrm>
          <a:prstGeom prst="straightConnector1">
            <a:avLst/>
          </a:prstGeom>
          <a:noFill/>
          <a:ln w="19050" cap="flat" cmpd="sng" algn="ctr">
            <a:solidFill>
              <a:srgbClr val="0078D7"/>
            </a:solidFill>
            <a:prstDash val="solid"/>
            <a:miter lim="800000"/>
            <a:tailEnd type="triangle"/>
          </a:ln>
          <a:effectLst/>
        </p:spPr>
      </p:cxnSp>
      <p:cxnSp>
        <p:nvCxnSpPr>
          <p:cNvPr id="165" name="Straight Arrow Connector 164"/>
          <p:cNvCxnSpPr/>
          <p:nvPr/>
        </p:nvCxnSpPr>
        <p:spPr>
          <a:xfrm flipV="1">
            <a:off x="6021105" y="3845124"/>
            <a:ext cx="3138" cy="190058"/>
          </a:xfrm>
          <a:prstGeom prst="straightConnector1">
            <a:avLst/>
          </a:prstGeom>
          <a:noFill/>
          <a:ln w="19050" cap="flat" cmpd="sng" algn="ctr">
            <a:solidFill>
              <a:srgbClr val="0078D7"/>
            </a:solidFill>
            <a:prstDash val="solid"/>
            <a:miter lim="800000"/>
            <a:tailEnd type="triangle"/>
          </a:ln>
          <a:effectLst/>
        </p:spPr>
      </p:cxnSp>
      <p:cxnSp>
        <p:nvCxnSpPr>
          <p:cNvPr id="166" name="Straight Arrow Connector 165"/>
          <p:cNvCxnSpPr>
            <a:stCxn id="145" idx="3"/>
          </p:cNvCxnSpPr>
          <p:nvPr/>
        </p:nvCxnSpPr>
        <p:spPr>
          <a:xfrm>
            <a:off x="9052250" y="4218237"/>
            <a:ext cx="310883" cy="5425"/>
          </a:xfrm>
          <a:prstGeom prst="straightConnector1">
            <a:avLst/>
          </a:prstGeom>
          <a:noFill/>
          <a:ln w="19050" cap="flat" cmpd="sng" algn="ctr">
            <a:solidFill>
              <a:srgbClr val="0078D7"/>
            </a:solidFill>
            <a:prstDash val="solid"/>
            <a:miter lim="800000"/>
            <a:tailEnd type="triangle"/>
          </a:ln>
          <a:effectLst/>
        </p:spPr>
      </p:cxnSp>
      <p:cxnSp>
        <p:nvCxnSpPr>
          <p:cNvPr id="167" name="Straight Arrow Connector 166"/>
          <p:cNvCxnSpPr/>
          <p:nvPr/>
        </p:nvCxnSpPr>
        <p:spPr>
          <a:xfrm>
            <a:off x="9064106" y="4970105"/>
            <a:ext cx="297306" cy="408"/>
          </a:xfrm>
          <a:prstGeom prst="straightConnector1">
            <a:avLst/>
          </a:prstGeom>
          <a:noFill/>
          <a:ln w="19050" cap="flat" cmpd="sng" algn="ctr">
            <a:solidFill>
              <a:srgbClr val="0078D7"/>
            </a:solidFill>
            <a:prstDash val="solid"/>
            <a:miter lim="800000"/>
            <a:tailEnd type="triangle"/>
          </a:ln>
          <a:effectLst/>
        </p:spPr>
      </p:cxnSp>
      <p:sp>
        <p:nvSpPr>
          <p:cNvPr id="168" name="Rectangle 167"/>
          <p:cNvSpPr/>
          <p:nvPr/>
        </p:nvSpPr>
        <p:spPr>
          <a:xfrm>
            <a:off x="2370476" y="4721398"/>
            <a:ext cx="702327" cy="275339"/>
          </a:xfrm>
          <a:prstGeom prst="rect">
            <a:avLst/>
          </a:prstGeom>
          <a:solidFill>
            <a:srgbClr val="0078D7"/>
          </a:solidFill>
          <a:ln>
            <a:solidFill>
              <a:srgbClr val="002050">
                <a:alpha val="24706"/>
              </a:srgbClr>
            </a:solidFill>
          </a:ln>
          <a:effectLst/>
        </p:spPr>
        <p:style>
          <a:lnRef idx="1">
            <a:schemeClr val="accent1"/>
          </a:lnRef>
          <a:fillRef idx="3">
            <a:schemeClr val="accent1"/>
          </a:fillRef>
          <a:effectRef idx="2">
            <a:schemeClr val="accent1"/>
          </a:effectRef>
          <a:fontRef idx="minor">
            <a:schemeClr val="lt1"/>
          </a:fontRef>
        </p:style>
        <p:txBody>
          <a:bodyPr lIns="62165" rIns="62165" rtlCol="0" anchor="ctr"/>
          <a:lstStyle/>
          <a:p>
            <a:pPr marL="0" marR="0" lvl="0" indent="0" algn="ctr" defTabSz="932563" eaLnBrk="1" fontAlgn="auto" latinLnBrk="0" hangingPunct="1">
              <a:lnSpc>
                <a:spcPct val="100000"/>
              </a:lnSpc>
              <a:spcBef>
                <a:spcPts val="0"/>
              </a:spcBef>
              <a:spcAft>
                <a:spcPts val="0"/>
              </a:spcAft>
              <a:buClrTx/>
              <a:buSzTx/>
              <a:buFontTx/>
              <a:buNone/>
              <a:tabLst/>
              <a:defRPr/>
            </a:pPr>
            <a:r>
              <a:rPr kumimoji="0" lang="en-US" sz="1020" b="0" i="0" u="none" strike="noStrike" kern="0" cap="none" spc="0" normalizeH="0" baseline="0" noProof="0" err="1">
                <a:ln>
                  <a:noFill/>
                </a:ln>
                <a:solidFill>
                  <a:srgbClr val="FFFFFF"/>
                </a:solidFill>
                <a:effectLst/>
                <a:uLnTx/>
                <a:uFillTx/>
                <a:latin typeface="Segoe UI" panose="020B0502040204020203" pitchFamily="34" charset="0"/>
                <a:cs typeface="Segoe UI" panose="020B0502040204020203" pitchFamily="34" charset="0"/>
              </a:rPr>
              <a:t>IoT</a:t>
            </a:r>
            <a:r>
              <a:rPr kumimoji="0" lang="en-US" sz="1020" b="0" i="0" u="none" strike="noStrike" kern="0" cap="none" spc="0" normalizeH="0" baseline="0" noProof="0">
                <a:ln>
                  <a:noFill/>
                </a:ln>
                <a:solidFill>
                  <a:srgbClr val="FFFFFF"/>
                </a:solidFill>
                <a:effectLst/>
                <a:uLnTx/>
                <a:uFillTx/>
                <a:latin typeface="Segoe UI" panose="020B0502040204020203" pitchFamily="34" charset="0"/>
                <a:cs typeface="Segoe UI" panose="020B0502040204020203" pitchFamily="34" charset="0"/>
              </a:rPr>
              <a:t> Client</a:t>
            </a:r>
          </a:p>
        </p:txBody>
      </p:sp>
      <p:grpSp>
        <p:nvGrpSpPr>
          <p:cNvPr id="169" name="Group 168"/>
          <p:cNvGrpSpPr/>
          <p:nvPr/>
        </p:nvGrpSpPr>
        <p:grpSpPr>
          <a:xfrm>
            <a:off x="10795282" y="2577195"/>
            <a:ext cx="1237582" cy="952473"/>
            <a:chOff x="10305331" y="1809466"/>
            <a:chExt cx="1213426" cy="933882"/>
          </a:xfrm>
        </p:grpSpPr>
        <p:sp>
          <p:nvSpPr>
            <p:cNvPr id="170" name="TextBox 169"/>
            <p:cNvSpPr txBox="1"/>
            <p:nvPr/>
          </p:nvSpPr>
          <p:spPr>
            <a:xfrm>
              <a:off x="10468083" y="1972218"/>
              <a:ext cx="1050674" cy="771130"/>
            </a:xfrm>
            <a:prstGeom prst="roundRect">
              <a:avLst/>
            </a:prstGeom>
            <a:ln>
              <a:solidFill>
                <a:srgbClr val="0078D7"/>
              </a:solidFill>
            </a:ln>
          </p:spPr>
          <p:style>
            <a:lnRef idx="2">
              <a:schemeClr val="accent1"/>
            </a:lnRef>
            <a:fillRef idx="1">
              <a:schemeClr val="lt1"/>
            </a:fillRef>
            <a:effectRef idx="0">
              <a:schemeClr val="accent1"/>
            </a:effectRef>
            <a:fontRef idx="minor">
              <a:schemeClr val="dk1"/>
            </a:fontRef>
          </p:style>
          <p:txBody>
            <a:bodyPr rtlCol="0" anchor="ctr"/>
            <a:lstStyle>
              <a:defPPr>
                <a:defRPr lang="en-US"/>
              </a:defPPr>
              <a:lvl1pPr algn="ctr" defTabSz="896386">
                <a:defRPr sz="1078" kern="0">
                  <a:solidFill>
                    <a:sysClr val="windowText" lastClr="000000"/>
                  </a:solidFill>
                  <a:cs typeface="Arial" panose="020B0604020202020204"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marL="0" marR="0" lvl="0" indent="0" algn="ctr" defTabSz="914224" eaLnBrk="1" fontAlgn="auto" latinLnBrk="0" hangingPunct="1">
                <a:lnSpc>
                  <a:spcPct val="100000"/>
                </a:lnSpc>
                <a:spcBef>
                  <a:spcPts val="0"/>
                </a:spcBef>
                <a:spcAft>
                  <a:spcPts val="0"/>
                </a:spcAft>
                <a:buClrTx/>
                <a:buSzTx/>
                <a:buFontTx/>
                <a:buNone/>
                <a:tabLst/>
                <a:defRPr/>
              </a:pPr>
              <a:endParaRPr kumimoji="0" lang="en-US" sz="1121" b="0" i="0" u="none" strike="noStrike" kern="0" cap="none" spc="0" normalizeH="0" baseline="0" noProof="0">
                <a:ln>
                  <a:noFill/>
                </a:ln>
                <a:solidFill>
                  <a:sysClr val="windowText" lastClr="000000"/>
                </a:solidFill>
                <a:effectLst/>
                <a:uLnTx/>
                <a:uFillTx/>
                <a:cs typeface="Arial" panose="020B0604020202020204" pitchFamily="34" charset="0"/>
              </a:endParaRPr>
            </a:p>
          </p:txBody>
        </p:sp>
        <p:sp>
          <p:nvSpPr>
            <p:cNvPr id="171" name="TextBox 170"/>
            <p:cNvSpPr txBox="1"/>
            <p:nvPr/>
          </p:nvSpPr>
          <p:spPr>
            <a:xfrm>
              <a:off x="10386707" y="1890842"/>
              <a:ext cx="1050674" cy="771130"/>
            </a:xfrm>
            <a:prstGeom prst="roundRect">
              <a:avLst/>
            </a:prstGeom>
            <a:ln>
              <a:solidFill>
                <a:srgbClr val="0078D7"/>
              </a:solidFill>
            </a:ln>
          </p:spPr>
          <p:style>
            <a:lnRef idx="2">
              <a:schemeClr val="accent1"/>
            </a:lnRef>
            <a:fillRef idx="1">
              <a:schemeClr val="lt1"/>
            </a:fillRef>
            <a:effectRef idx="0">
              <a:schemeClr val="accent1"/>
            </a:effectRef>
            <a:fontRef idx="minor">
              <a:schemeClr val="dk1"/>
            </a:fontRef>
          </p:style>
          <p:txBody>
            <a:bodyPr rtlCol="0" anchor="ctr"/>
            <a:lstStyle>
              <a:defPPr>
                <a:defRPr lang="en-US"/>
              </a:defPPr>
              <a:lvl1pPr algn="ctr" defTabSz="896386">
                <a:defRPr sz="1078" kern="0">
                  <a:solidFill>
                    <a:sysClr val="windowText" lastClr="000000"/>
                  </a:solidFill>
                  <a:cs typeface="Arial" panose="020B0604020202020204"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marL="0" marR="0" lvl="0" indent="0" algn="ctr" defTabSz="914224" eaLnBrk="1" fontAlgn="auto" latinLnBrk="0" hangingPunct="1">
                <a:lnSpc>
                  <a:spcPct val="100000"/>
                </a:lnSpc>
                <a:spcBef>
                  <a:spcPts val="0"/>
                </a:spcBef>
                <a:spcAft>
                  <a:spcPts val="0"/>
                </a:spcAft>
                <a:buClrTx/>
                <a:buSzTx/>
                <a:buFontTx/>
                <a:buNone/>
                <a:tabLst/>
                <a:defRPr/>
              </a:pPr>
              <a:endParaRPr kumimoji="0" lang="en-US" sz="1121" b="0" i="0" u="none" strike="noStrike" kern="0" cap="none" spc="0" normalizeH="0" baseline="0" noProof="0">
                <a:ln>
                  <a:noFill/>
                </a:ln>
                <a:solidFill>
                  <a:sysClr val="windowText" lastClr="000000"/>
                </a:solidFill>
                <a:effectLst/>
                <a:uLnTx/>
                <a:uFillTx/>
                <a:cs typeface="Arial" panose="020B0604020202020204" pitchFamily="34" charset="0"/>
              </a:endParaRPr>
            </a:p>
          </p:txBody>
        </p:sp>
        <p:sp>
          <p:nvSpPr>
            <p:cNvPr id="172" name="TextBox 171"/>
            <p:cNvSpPr txBox="1"/>
            <p:nvPr/>
          </p:nvSpPr>
          <p:spPr>
            <a:xfrm>
              <a:off x="10305331" y="1809466"/>
              <a:ext cx="1050674" cy="771130"/>
            </a:xfrm>
            <a:prstGeom prst="roundRect">
              <a:avLst/>
            </a:prstGeom>
            <a:ln>
              <a:solidFill>
                <a:srgbClr val="0078D7"/>
              </a:solidFill>
            </a:ln>
          </p:spPr>
          <p:style>
            <a:lnRef idx="2">
              <a:schemeClr val="accent1"/>
            </a:lnRef>
            <a:fillRef idx="1">
              <a:schemeClr val="lt1"/>
            </a:fillRef>
            <a:effectRef idx="0">
              <a:schemeClr val="accent1"/>
            </a:effectRef>
            <a:fontRef idx="minor">
              <a:schemeClr val="dk1"/>
            </a:fontRef>
          </p:style>
          <p:txBody>
            <a:bodyPr rtlCol="0" anchor="ctr"/>
            <a:lstStyle>
              <a:defPPr>
                <a:defRPr lang="en-US"/>
              </a:defPPr>
              <a:lvl1pPr algn="ctr" defTabSz="896386">
                <a:defRPr sz="1078" kern="0">
                  <a:solidFill>
                    <a:sysClr val="windowText" lastClr="000000"/>
                  </a:solidFill>
                  <a:cs typeface="Arial" panose="020B0604020202020204"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marL="0" marR="0" lvl="0" indent="0" algn="ctr" defTabSz="914224"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a:ln>
                    <a:noFill/>
                  </a:ln>
                  <a:solidFill>
                    <a:sysClr val="windowText" lastClr="000000"/>
                  </a:solidFill>
                  <a:effectLst/>
                  <a:uLnTx/>
                  <a:uFillTx/>
                  <a:cs typeface="Arial" panose="020B0604020202020204" pitchFamily="34" charset="0"/>
                </a:rPr>
                <a:t>Personal mobile devices</a:t>
              </a:r>
              <a:endParaRPr kumimoji="0" lang="en-US" sz="1071" b="0" i="0" u="none" strike="noStrike" kern="0" cap="none" spc="0" normalizeH="0" baseline="0" noProof="0">
                <a:ln>
                  <a:noFill/>
                </a:ln>
                <a:solidFill>
                  <a:sysClr val="windowText" lastClr="000000"/>
                </a:solidFill>
                <a:effectLst/>
                <a:uLnTx/>
                <a:uFillTx/>
                <a:cs typeface="Arial" panose="020B0604020202020204" pitchFamily="34" charset="0"/>
              </a:endParaRPr>
            </a:p>
          </p:txBody>
        </p:sp>
      </p:grpSp>
      <p:grpSp>
        <p:nvGrpSpPr>
          <p:cNvPr id="173" name="Group 172"/>
          <p:cNvGrpSpPr/>
          <p:nvPr/>
        </p:nvGrpSpPr>
        <p:grpSpPr>
          <a:xfrm>
            <a:off x="612602" y="2414216"/>
            <a:ext cx="1237582" cy="952473"/>
            <a:chOff x="4142929" y="5113897"/>
            <a:chExt cx="1213426" cy="933882"/>
          </a:xfrm>
        </p:grpSpPr>
        <p:sp>
          <p:nvSpPr>
            <p:cNvPr id="174" name="TextBox 173"/>
            <p:cNvSpPr txBox="1"/>
            <p:nvPr/>
          </p:nvSpPr>
          <p:spPr>
            <a:xfrm>
              <a:off x="4305681" y="5276649"/>
              <a:ext cx="1050674" cy="771130"/>
            </a:xfrm>
            <a:prstGeom prst="roundRect">
              <a:avLst/>
            </a:prstGeom>
            <a:ln>
              <a:solidFill>
                <a:srgbClr val="0078D7"/>
              </a:solidFill>
            </a:ln>
          </p:spPr>
          <p:style>
            <a:lnRef idx="2">
              <a:schemeClr val="accent1"/>
            </a:lnRef>
            <a:fillRef idx="1">
              <a:schemeClr val="lt1"/>
            </a:fillRef>
            <a:effectRef idx="0">
              <a:schemeClr val="accent1"/>
            </a:effectRef>
            <a:fontRef idx="minor">
              <a:schemeClr val="dk1"/>
            </a:fontRef>
          </p:style>
          <p:txBody>
            <a:bodyPr rtlCol="0" anchor="ctr"/>
            <a:lstStyle>
              <a:defPPr>
                <a:defRPr lang="en-US"/>
              </a:defPPr>
              <a:lvl1pPr algn="ctr" defTabSz="896386">
                <a:defRPr sz="1078" kern="0">
                  <a:solidFill>
                    <a:sysClr val="windowText" lastClr="000000"/>
                  </a:solidFill>
                  <a:cs typeface="Arial" panose="020B0604020202020204"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marL="0" marR="0" lvl="0" indent="0" algn="ctr" defTabSz="914224" eaLnBrk="1" fontAlgn="auto" latinLnBrk="0" hangingPunct="1">
                <a:lnSpc>
                  <a:spcPct val="100000"/>
                </a:lnSpc>
                <a:spcBef>
                  <a:spcPts val="0"/>
                </a:spcBef>
                <a:spcAft>
                  <a:spcPts val="0"/>
                </a:spcAft>
                <a:buClrTx/>
                <a:buSzTx/>
                <a:buFontTx/>
                <a:buNone/>
                <a:tabLst/>
                <a:defRPr/>
              </a:pPr>
              <a:endParaRPr kumimoji="0" lang="en-US" sz="1121" b="0" i="0" u="none" strike="noStrike" kern="0" cap="none" spc="0" normalizeH="0" baseline="0" noProof="0">
                <a:ln>
                  <a:noFill/>
                </a:ln>
                <a:solidFill>
                  <a:sysClr val="windowText" lastClr="000000"/>
                </a:solidFill>
                <a:effectLst/>
                <a:uLnTx/>
                <a:uFillTx/>
                <a:cs typeface="Arial" panose="020B0604020202020204" pitchFamily="34" charset="0"/>
              </a:endParaRPr>
            </a:p>
          </p:txBody>
        </p:sp>
        <p:sp>
          <p:nvSpPr>
            <p:cNvPr id="175" name="TextBox 174"/>
            <p:cNvSpPr txBox="1"/>
            <p:nvPr/>
          </p:nvSpPr>
          <p:spPr>
            <a:xfrm>
              <a:off x="4224305" y="5195273"/>
              <a:ext cx="1050674" cy="771130"/>
            </a:xfrm>
            <a:prstGeom prst="roundRect">
              <a:avLst/>
            </a:prstGeom>
            <a:ln>
              <a:solidFill>
                <a:srgbClr val="0078D7"/>
              </a:solidFill>
            </a:ln>
          </p:spPr>
          <p:style>
            <a:lnRef idx="2">
              <a:schemeClr val="accent1"/>
            </a:lnRef>
            <a:fillRef idx="1">
              <a:schemeClr val="lt1"/>
            </a:fillRef>
            <a:effectRef idx="0">
              <a:schemeClr val="accent1"/>
            </a:effectRef>
            <a:fontRef idx="minor">
              <a:schemeClr val="dk1"/>
            </a:fontRef>
          </p:style>
          <p:txBody>
            <a:bodyPr rtlCol="0" anchor="ctr"/>
            <a:lstStyle>
              <a:defPPr>
                <a:defRPr lang="en-US"/>
              </a:defPPr>
              <a:lvl1pPr algn="ctr" defTabSz="896386">
                <a:defRPr sz="1078" kern="0">
                  <a:solidFill>
                    <a:sysClr val="windowText" lastClr="000000"/>
                  </a:solidFill>
                  <a:cs typeface="Arial" panose="020B0604020202020204"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marL="0" marR="0" lvl="0" indent="0" algn="ctr" defTabSz="914224" eaLnBrk="1" fontAlgn="auto" latinLnBrk="0" hangingPunct="1">
                <a:lnSpc>
                  <a:spcPct val="100000"/>
                </a:lnSpc>
                <a:spcBef>
                  <a:spcPts val="0"/>
                </a:spcBef>
                <a:spcAft>
                  <a:spcPts val="0"/>
                </a:spcAft>
                <a:buClrTx/>
                <a:buSzTx/>
                <a:buFontTx/>
                <a:buNone/>
                <a:tabLst/>
                <a:defRPr/>
              </a:pPr>
              <a:endParaRPr kumimoji="0" lang="en-US" sz="1121" b="0" i="0" u="none" strike="noStrike" kern="0" cap="none" spc="0" normalizeH="0" baseline="0" noProof="0">
                <a:ln>
                  <a:noFill/>
                </a:ln>
                <a:solidFill>
                  <a:sysClr val="windowText" lastClr="000000"/>
                </a:solidFill>
                <a:effectLst/>
                <a:uLnTx/>
                <a:uFillTx/>
                <a:cs typeface="Arial" panose="020B0604020202020204" pitchFamily="34" charset="0"/>
              </a:endParaRPr>
            </a:p>
          </p:txBody>
        </p:sp>
        <p:sp>
          <p:nvSpPr>
            <p:cNvPr id="176" name="TextBox 175"/>
            <p:cNvSpPr txBox="1"/>
            <p:nvPr/>
          </p:nvSpPr>
          <p:spPr>
            <a:xfrm>
              <a:off x="4142929" y="5113897"/>
              <a:ext cx="1050674" cy="771130"/>
            </a:xfrm>
            <a:prstGeom prst="roundRect">
              <a:avLst/>
            </a:prstGeom>
            <a:ln>
              <a:solidFill>
                <a:srgbClr val="0078D7"/>
              </a:solidFill>
            </a:ln>
          </p:spPr>
          <p:style>
            <a:lnRef idx="2">
              <a:schemeClr val="accent1"/>
            </a:lnRef>
            <a:fillRef idx="1">
              <a:schemeClr val="lt1"/>
            </a:fillRef>
            <a:effectRef idx="0">
              <a:schemeClr val="accent1"/>
            </a:effectRef>
            <a:fontRef idx="minor">
              <a:schemeClr val="dk1"/>
            </a:fontRef>
          </p:style>
          <p:txBody>
            <a:bodyPr rtlCol="0" anchor="ctr"/>
            <a:lstStyle>
              <a:defPPr>
                <a:defRPr lang="en-US"/>
              </a:defPPr>
              <a:lvl1pPr algn="ctr" defTabSz="896386">
                <a:defRPr sz="1078" kern="0">
                  <a:solidFill>
                    <a:sysClr val="windowText" lastClr="000000"/>
                  </a:solidFill>
                  <a:cs typeface="Arial" panose="020B0604020202020204"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marL="0" marR="0" lvl="0" indent="0" algn="ctr" defTabSz="914224"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a:ln>
                    <a:noFill/>
                  </a:ln>
                  <a:solidFill>
                    <a:sysClr val="windowText" lastClr="000000"/>
                  </a:solidFill>
                  <a:effectLst/>
                  <a:uLnTx/>
                  <a:uFillTx/>
                  <a:cs typeface="Arial" panose="020B0604020202020204" pitchFamily="34" charset="0"/>
                </a:rPr>
                <a:t>IP capable devices</a:t>
              </a:r>
            </a:p>
            <a:p>
              <a:pPr marL="0" marR="0" lvl="0" indent="0" algn="ctr" defTabSz="914224"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a:ln>
                  <a:noFill/>
                </a:ln>
                <a:solidFill>
                  <a:sysClr val="windowText" lastClr="000000"/>
                </a:solidFill>
                <a:effectLst/>
                <a:uLnTx/>
                <a:uFillTx/>
                <a:cs typeface="Arial" panose="020B0604020202020204" pitchFamily="34" charset="0"/>
              </a:endParaRPr>
            </a:p>
            <a:p>
              <a:pPr marL="0" marR="0" lvl="0" indent="0" algn="ctr" defTabSz="914224" eaLnBrk="1" fontAlgn="auto" latinLnBrk="0" hangingPunct="1">
                <a:lnSpc>
                  <a:spcPct val="100000"/>
                </a:lnSpc>
                <a:spcBef>
                  <a:spcPts val="0"/>
                </a:spcBef>
                <a:spcAft>
                  <a:spcPts val="0"/>
                </a:spcAft>
                <a:buClrTx/>
                <a:buSzTx/>
                <a:buFontTx/>
                <a:buNone/>
                <a:tabLst/>
                <a:defRPr/>
              </a:pPr>
              <a:endParaRPr kumimoji="0" lang="en-US" sz="1071" b="0" i="0" u="none" strike="noStrike" kern="0" cap="none" spc="0" normalizeH="0" baseline="0" noProof="0">
                <a:ln>
                  <a:noFill/>
                </a:ln>
                <a:solidFill>
                  <a:sysClr val="windowText" lastClr="000000"/>
                </a:solidFill>
                <a:effectLst/>
                <a:uLnTx/>
                <a:uFillTx/>
                <a:cs typeface="Arial" panose="020B0604020202020204" pitchFamily="34" charset="0"/>
              </a:endParaRPr>
            </a:p>
          </p:txBody>
        </p:sp>
        <p:sp>
          <p:nvSpPr>
            <p:cNvPr id="177" name="Rectangle 176"/>
            <p:cNvSpPr/>
            <p:nvPr/>
          </p:nvSpPr>
          <p:spPr>
            <a:xfrm>
              <a:off x="4362284" y="5559600"/>
              <a:ext cx="688618" cy="269965"/>
            </a:xfrm>
            <a:prstGeom prst="rect">
              <a:avLst/>
            </a:prstGeom>
            <a:solidFill>
              <a:srgbClr val="0078D7"/>
            </a:solidFill>
            <a:ln>
              <a:solidFill>
                <a:srgbClr val="002050">
                  <a:alpha val="24706"/>
                </a:srgbClr>
              </a:solidFill>
            </a:ln>
            <a:effectLst/>
          </p:spPr>
          <p:style>
            <a:lnRef idx="1">
              <a:schemeClr val="accent1"/>
            </a:lnRef>
            <a:fillRef idx="3">
              <a:schemeClr val="accent1"/>
            </a:fillRef>
            <a:effectRef idx="2">
              <a:schemeClr val="accent1"/>
            </a:effectRef>
            <a:fontRef idx="minor">
              <a:schemeClr val="lt1"/>
            </a:fontRef>
          </p:style>
          <p:txBody>
            <a:bodyPr lIns="62165" rIns="62165" rtlCol="0" anchor="ctr"/>
            <a:lstStyle/>
            <a:p>
              <a:pPr marL="0" marR="0" lvl="0" indent="0" algn="ctr" defTabSz="932563" eaLnBrk="1" fontAlgn="auto" latinLnBrk="0" hangingPunct="1">
                <a:lnSpc>
                  <a:spcPct val="100000"/>
                </a:lnSpc>
                <a:spcBef>
                  <a:spcPts val="0"/>
                </a:spcBef>
                <a:spcAft>
                  <a:spcPts val="0"/>
                </a:spcAft>
                <a:buClrTx/>
                <a:buSzTx/>
                <a:buFontTx/>
                <a:buNone/>
                <a:tabLst/>
                <a:defRPr/>
              </a:pPr>
              <a:r>
                <a:rPr kumimoji="0" lang="en-US" sz="1020" b="0" i="0" u="none" strike="noStrike" kern="0" cap="none" spc="0" normalizeH="0" baseline="0" noProof="0" err="1">
                  <a:ln>
                    <a:noFill/>
                  </a:ln>
                  <a:solidFill>
                    <a:srgbClr val="FFFFFF"/>
                  </a:solidFill>
                  <a:effectLst/>
                  <a:uLnTx/>
                  <a:uFillTx/>
                  <a:latin typeface="Segoe UI" panose="020B0502040204020203" pitchFamily="34" charset="0"/>
                  <a:cs typeface="Segoe UI" panose="020B0502040204020203" pitchFamily="34" charset="0"/>
                </a:rPr>
                <a:t>IoT</a:t>
              </a:r>
              <a:r>
                <a:rPr kumimoji="0" lang="en-US" sz="1020" b="0" i="0" u="none" strike="noStrike" kern="0" cap="none" spc="0" normalizeH="0" baseline="0" noProof="0">
                  <a:ln>
                    <a:noFill/>
                  </a:ln>
                  <a:solidFill>
                    <a:srgbClr val="FFFFFF"/>
                  </a:solidFill>
                  <a:effectLst/>
                  <a:uLnTx/>
                  <a:uFillTx/>
                  <a:latin typeface="Segoe UI" panose="020B0502040204020203" pitchFamily="34" charset="0"/>
                  <a:cs typeface="Segoe UI" panose="020B0502040204020203" pitchFamily="34" charset="0"/>
                </a:rPr>
                <a:t> Client</a:t>
              </a:r>
            </a:p>
          </p:txBody>
        </p:sp>
      </p:grpSp>
      <p:cxnSp>
        <p:nvCxnSpPr>
          <p:cNvPr id="178" name="Straight Arrow Connector 177"/>
          <p:cNvCxnSpPr/>
          <p:nvPr/>
        </p:nvCxnSpPr>
        <p:spPr>
          <a:xfrm>
            <a:off x="1709850" y="2838819"/>
            <a:ext cx="1961987" cy="0"/>
          </a:xfrm>
          <a:prstGeom prst="straightConnector1">
            <a:avLst/>
          </a:prstGeom>
          <a:noFill/>
          <a:ln w="38100" cap="flat" cmpd="sng" algn="ctr">
            <a:solidFill>
              <a:srgbClr val="0078D7"/>
            </a:solidFill>
            <a:prstDash val="solid"/>
            <a:miter lim="800000"/>
            <a:headEnd type="triangle" w="med" len="med"/>
            <a:tailEnd type="triangle" w="med" len="med"/>
          </a:ln>
          <a:effectLst/>
        </p:spPr>
      </p:cxnSp>
      <p:cxnSp>
        <p:nvCxnSpPr>
          <p:cNvPr id="179" name="Straight Arrow Connector 178"/>
          <p:cNvCxnSpPr/>
          <p:nvPr/>
        </p:nvCxnSpPr>
        <p:spPr>
          <a:xfrm>
            <a:off x="10376582" y="2985498"/>
            <a:ext cx="409645" cy="2094"/>
          </a:xfrm>
          <a:prstGeom prst="straightConnector1">
            <a:avLst/>
          </a:prstGeom>
          <a:noFill/>
          <a:ln w="38100" cap="flat" cmpd="sng" algn="ctr">
            <a:solidFill>
              <a:srgbClr val="0078D7"/>
            </a:solidFill>
            <a:prstDash val="solid"/>
            <a:miter lim="800000"/>
            <a:headEnd type="triangle" w="med" len="med"/>
            <a:tailEnd type="triangle" w="med" len="med"/>
          </a:ln>
          <a:effectLst/>
        </p:spPr>
      </p:cxnSp>
      <p:grpSp>
        <p:nvGrpSpPr>
          <p:cNvPr id="180" name="Group 179"/>
          <p:cNvGrpSpPr/>
          <p:nvPr/>
        </p:nvGrpSpPr>
        <p:grpSpPr>
          <a:xfrm>
            <a:off x="10787732" y="4416752"/>
            <a:ext cx="1237582" cy="952473"/>
            <a:chOff x="10305331" y="1809466"/>
            <a:chExt cx="1213426" cy="933882"/>
          </a:xfrm>
        </p:grpSpPr>
        <p:sp>
          <p:nvSpPr>
            <p:cNvPr id="181" name="TextBox 180"/>
            <p:cNvSpPr txBox="1"/>
            <p:nvPr/>
          </p:nvSpPr>
          <p:spPr>
            <a:xfrm>
              <a:off x="10468083" y="1972218"/>
              <a:ext cx="1050674" cy="771130"/>
            </a:xfrm>
            <a:prstGeom prst="roundRect">
              <a:avLst/>
            </a:prstGeom>
            <a:ln>
              <a:solidFill>
                <a:srgbClr val="0078D7"/>
              </a:solidFill>
            </a:ln>
          </p:spPr>
          <p:style>
            <a:lnRef idx="2">
              <a:schemeClr val="accent1"/>
            </a:lnRef>
            <a:fillRef idx="1">
              <a:schemeClr val="lt1"/>
            </a:fillRef>
            <a:effectRef idx="0">
              <a:schemeClr val="accent1"/>
            </a:effectRef>
            <a:fontRef idx="minor">
              <a:schemeClr val="dk1"/>
            </a:fontRef>
          </p:style>
          <p:txBody>
            <a:bodyPr rtlCol="0" anchor="ctr"/>
            <a:lstStyle>
              <a:defPPr>
                <a:defRPr lang="en-US"/>
              </a:defPPr>
              <a:lvl1pPr algn="ctr" defTabSz="896386">
                <a:defRPr sz="1078" kern="0">
                  <a:solidFill>
                    <a:sysClr val="windowText" lastClr="000000"/>
                  </a:solidFill>
                  <a:cs typeface="Arial" panose="020B0604020202020204"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marL="0" marR="0" lvl="0" indent="0" algn="ctr" defTabSz="914224" eaLnBrk="1" fontAlgn="auto" latinLnBrk="0" hangingPunct="1">
                <a:lnSpc>
                  <a:spcPct val="100000"/>
                </a:lnSpc>
                <a:spcBef>
                  <a:spcPts val="0"/>
                </a:spcBef>
                <a:spcAft>
                  <a:spcPts val="0"/>
                </a:spcAft>
                <a:buClrTx/>
                <a:buSzTx/>
                <a:buFontTx/>
                <a:buNone/>
                <a:tabLst/>
                <a:defRPr/>
              </a:pPr>
              <a:endParaRPr kumimoji="0" lang="en-US" sz="1121" b="0" i="0" u="none" strike="noStrike" kern="0" cap="none" spc="0" normalizeH="0" baseline="0" noProof="0">
                <a:ln>
                  <a:noFill/>
                </a:ln>
                <a:solidFill>
                  <a:sysClr val="windowText" lastClr="000000"/>
                </a:solidFill>
                <a:effectLst/>
                <a:uLnTx/>
                <a:uFillTx/>
                <a:cs typeface="Arial" panose="020B0604020202020204" pitchFamily="34" charset="0"/>
              </a:endParaRPr>
            </a:p>
          </p:txBody>
        </p:sp>
        <p:sp>
          <p:nvSpPr>
            <p:cNvPr id="182" name="TextBox 181"/>
            <p:cNvSpPr txBox="1"/>
            <p:nvPr/>
          </p:nvSpPr>
          <p:spPr>
            <a:xfrm>
              <a:off x="10386707" y="1890842"/>
              <a:ext cx="1050674" cy="771130"/>
            </a:xfrm>
            <a:prstGeom prst="roundRect">
              <a:avLst/>
            </a:prstGeom>
            <a:ln>
              <a:solidFill>
                <a:srgbClr val="0078D7"/>
              </a:solidFill>
            </a:ln>
          </p:spPr>
          <p:style>
            <a:lnRef idx="2">
              <a:schemeClr val="accent1"/>
            </a:lnRef>
            <a:fillRef idx="1">
              <a:schemeClr val="lt1"/>
            </a:fillRef>
            <a:effectRef idx="0">
              <a:schemeClr val="accent1"/>
            </a:effectRef>
            <a:fontRef idx="minor">
              <a:schemeClr val="dk1"/>
            </a:fontRef>
          </p:style>
          <p:txBody>
            <a:bodyPr rtlCol="0" anchor="ctr"/>
            <a:lstStyle>
              <a:defPPr>
                <a:defRPr lang="en-US"/>
              </a:defPPr>
              <a:lvl1pPr algn="ctr" defTabSz="896386">
                <a:defRPr sz="1078" kern="0">
                  <a:solidFill>
                    <a:sysClr val="windowText" lastClr="000000"/>
                  </a:solidFill>
                  <a:cs typeface="Arial" panose="020B0604020202020204"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marL="0" marR="0" lvl="0" indent="0" algn="ctr" defTabSz="914224" eaLnBrk="1" fontAlgn="auto" latinLnBrk="0" hangingPunct="1">
                <a:lnSpc>
                  <a:spcPct val="100000"/>
                </a:lnSpc>
                <a:spcBef>
                  <a:spcPts val="0"/>
                </a:spcBef>
                <a:spcAft>
                  <a:spcPts val="0"/>
                </a:spcAft>
                <a:buClrTx/>
                <a:buSzTx/>
                <a:buFontTx/>
                <a:buNone/>
                <a:tabLst/>
                <a:defRPr/>
              </a:pPr>
              <a:endParaRPr kumimoji="0" lang="en-US" sz="1121" b="0" i="0" u="none" strike="noStrike" kern="0" cap="none" spc="0" normalizeH="0" baseline="0" noProof="0">
                <a:ln>
                  <a:noFill/>
                </a:ln>
                <a:solidFill>
                  <a:sysClr val="windowText" lastClr="000000"/>
                </a:solidFill>
                <a:effectLst/>
                <a:uLnTx/>
                <a:uFillTx/>
                <a:cs typeface="Arial" panose="020B0604020202020204" pitchFamily="34" charset="0"/>
              </a:endParaRPr>
            </a:p>
          </p:txBody>
        </p:sp>
        <p:sp>
          <p:nvSpPr>
            <p:cNvPr id="183" name="TextBox 182"/>
            <p:cNvSpPr txBox="1"/>
            <p:nvPr/>
          </p:nvSpPr>
          <p:spPr>
            <a:xfrm>
              <a:off x="10305331" y="1809466"/>
              <a:ext cx="1050674" cy="771130"/>
            </a:xfrm>
            <a:prstGeom prst="roundRect">
              <a:avLst/>
            </a:prstGeom>
            <a:ln>
              <a:solidFill>
                <a:srgbClr val="0078D7"/>
              </a:solidFill>
            </a:ln>
          </p:spPr>
          <p:style>
            <a:lnRef idx="2">
              <a:schemeClr val="accent1"/>
            </a:lnRef>
            <a:fillRef idx="1">
              <a:schemeClr val="lt1"/>
            </a:fillRef>
            <a:effectRef idx="0">
              <a:schemeClr val="accent1"/>
            </a:effectRef>
            <a:fontRef idx="minor">
              <a:schemeClr val="dk1"/>
            </a:fontRef>
          </p:style>
          <p:txBody>
            <a:bodyPr rtlCol="0" anchor="ctr"/>
            <a:lstStyle>
              <a:defPPr>
                <a:defRPr lang="en-US"/>
              </a:defPPr>
              <a:lvl1pPr algn="ctr" defTabSz="896386">
                <a:defRPr sz="1078" kern="0">
                  <a:solidFill>
                    <a:sysClr val="windowText" lastClr="000000"/>
                  </a:solidFill>
                  <a:cs typeface="Arial" panose="020B0604020202020204"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marL="0" marR="0" lvl="0" indent="0" algn="ctr" defTabSz="914224"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a:ln>
                    <a:noFill/>
                  </a:ln>
                  <a:solidFill>
                    <a:sysClr val="windowText" lastClr="000000"/>
                  </a:solidFill>
                  <a:effectLst/>
                  <a:uLnTx/>
                  <a:uFillTx/>
                  <a:cs typeface="Arial" panose="020B0604020202020204" pitchFamily="34" charset="0"/>
                </a:rPr>
                <a:t>Business systems</a:t>
              </a:r>
              <a:endParaRPr kumimoji="0" lang="en-US" sz="1071" b="0" i="0" u="none" strike="noStrike" kern="0" cap="none" spc="0" normalizeH="0" baseline="0" noProof="0">
                <a:ln>
                  <a:noFill/>
                </a:ln>
                <a:solidFill>
                  <a:sysClr val="windowText" lastClr="000000"/>
                </a:solidFill>
                <a:effectLst/>
                <a:uLnTx/>
                <a:uFillTx/>
                <a:cs typeface="Arial" panose="020B0604020202020204" pitchFamily="34" charset="0"/>
              </a:endParaRPr>
            </a:p>
          </p:txBody>
        </p:sp>
      </p:grpSp>
      <p:cxnSp>
        <p:nvCxnSpPr>
          <p:cNvPr id="184" name="Straight Arrow Connector 183"/>
          <p:cNvCxnSpPr/>
          <p:nvPr/>
        </p:nvCxnSpPr>
        <p:spPr>
          <a:xfrm>
            <a:off x="10369033" y="4825055"/>
            <a:ext cx="409645" cy="2094"/>
          </a:xfrm>
          <a:prstGeom prst="straightConnector1">
            <a:avLst/>
          </a:prstGeom>
          <a:noFill/>
          <a:ln w="38100" cap="flat" cmpd="sng" algn="ctr">
            <a:solidFill>
              <a:srgbClr val="0078D7"/>
            </a:solidFill>
            <a:prstDash val="solid"/>
            <a:miter lim="800000"/>
            <a:headEnd type="triangle" w="med" len="med"/>
            <a:tailEnd type="triangle" w="med" len="med"/>
          </a:ln>
          <a:effectLst/>
        </p:spPr>
      </p:cxnSp>
      <p:cxnSp>
        <p:nvCxnSpPr>
          <p:cNvPr id="185" name="Straight Arrow Connector 184"/>
          <p:cNvCxnSpPr/>
          <p:nvPr/>
        </p:nvCxnSpPr>
        <p:spPr>
          <a:xfrm>
            <a:off x="9063776" y="2962298"/>
            <a:ext cx="297306" cy="408"/>
          </a:xfrm>
          <a:prstGeom prst="straightConnector1">
            <a:avLst/>
          </a:prstGeom>
          <a:noFill/>
          <a:ln w="19050" cap="flat" cmpd="sng" algn="ctr">
            <a:solidFill>
              <a:srgbClr val="0078D7"/>
            </a:solidFill>
            <a:prstDash val="solid"/>
            <a:miter lim="800000"/>
            <a:headEnd type="triangle"/>
            <a:tailEnd type="triangle"/>
          </a:ln>
          <a:effectLst/>
        </p:spPr>
      </p:cxnSp>
      <p:cxnSp>
        <p:nvCxnSpPr>
          <p:cNvPr id="186" name="Elbow Connector 185"/>
          <p:cNvCxnSpPr/>
          <p:nvPr/>
        </p:nvCxnSpPr>
        <p:spPr>
          <a:xfrm rot="16200000" flipH="1">
            <a:off x="9042277" y="3712655"/>
            <a:ext cx="497813" cy="160961"/>
          </a:xfrm>
          <a:prstGeom prst="bentConnector3">
            <a:avLst>
              <a:gd name="adj1" fmla="val 100632"/>
            </a:avLst>
          </a:prstGeom>
          <a:ln w="19050">
            <a:solidFill>
              <a:srgbClr val="0078D7"/>
            </a:solidFill>
            <a:beve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7" name="Straight Arrow Connector 186"/>
          <p:cNvCxnSpPr>
            <a:stCxn id="183" idx="0"/>
            <a:endCxn id="172" idx="2"/>
          </p:cNvCxnSpPr>
          <p:nvPr/>
        </p:nvCxnSpPr>
        <p:spPr>
          <a:xfrm flipV="1">
            <a:off x="11323528" y="3363677"/>
            <a:ext cx="7549" cy="1053076"/>
          </a:xfrm>
          <a:prstGeom prst="straightConnector1">
            <a:avLst/>
          </a:prstGeom>
          <a:noFill/>
          <a:ln w="38100" cap="flat" cmpd="sng" algn="ctr">
            <a:solidFill>
              <a:srgbClr val="0078D7"/>
            </a:solidFill>
            <a:prstDash val="solid"/>
            <a:miter lim="800000"/>
            <a:headEnd type="triangle" w="med" len="med"/>
            <a:tailEnd type="triangle" w="med" len="med"/>
          </a:ln>
          <a:effectLst/>
        </p:spPr>
      </p:cxnSp>
      <p:cxnSp>
        <p:nvCxnSpPr>
          <p:cNvPr id="188" name="Straight Arrow Connector 187"/>
          <p:cNvCxnSpPr/>
          <p:nvPr/>
        </p:nvCxnSpPr>
        <p:spPr>
          <a:xfrm>
            <a:off x="4666594" y="4964017"/>
            <a:ext cx="297307" cy="408"/>
          </a:xfrm>
          <a:prstGeom prst="straightConnector1">
            <a:avLst/>
          </a:prstGeom>
          <a:noFill/>
          <a:ln w="19050" cap="flat" cmpd="sng" algn="ctr">
            <a:solidFill>
              <a:srgbClr val="0078D7"/>
            </a:solidFill>
            <a:prstDash val="solid"/>
            <a:miter lim="800000"/>
            <a:tailEnd type="triangle"/>
          </a:ln>
          <a:effectLst/>
        </p:spPr>
      </p:cxnSp>
      <p:cxnSp>
        <p:nvCxnSpPr>
          <p:cNvPr id="189" name="Straight Arrow Connector 188"/>
          <p:cNvCxnSpPr/>
          <p:nvPr/>
        </p:nvCxnSpPr>
        <p:spPr>
          <a:xfrm>
            <a:off x="9056856" y="3551573"/>
            <a:ext cx="158434" cy="0"/>
          </a:xfrm>
          <a:prstGeom prst="straightConnector1">
            <a:avLst/>
          </a:prstGeom>
          <a:noFill/>
          <a:ln w="19050" cap="flat" cmpd="sng" algn="ctr">
            <a:solidFill>
              <a:srgbClr val="0078D7"/>
            </a:solidFill>
            <a:prstDash val="solid"/>
            <a:miter lim="800000"/>
            <a:headEnd type="triangle"/>
            <a:tailEnd type="none"/>
          </a:ln>
          <a:effectLst/>
        </p:spPr>
      </p:cxnSp>
      <p:pic>
        <p:nvPicPr>
          <p:cNvPr id="190" name="Picture 189"/>
          <p:cNvPicPr>
            <a:picLocks noChangeAspect="1"/>
          </p:cNvPicPr>
          <p:nvPr/>
        </p:nvPicPr>
        <p:blipFill>
          <a:blip r:embed="rId3">
            <a:biLevel thresh="25000"/>
          </a:blip>
          <a:stretch>
            <a:fillRect/>
          </a:stretch>
        </p:blipFill>
        <p:spPr>
          <a:xfrm>
            <a:off x="4057428" y="4774860"/>
            <a:ext cx="418112" cy="445471"/>
          </a:xfrm>
          <a:prstGeom prst="rect">
            <a:avLst/>
          </a:prstGeom>
        </p:spPr>
      </p:pic>
      <p:pic>
        <p:nvPicPr>
          <p:cNvPr id="191" name="Picture 190"/>
          <p:cNvPicPr>
            <a:picLocks noChangeAspect="1"/>
          </p:cNvPicPr>
          <p:nvPr/>
        </p:nvPicPr>
        <p:blipFill>
          <a:blip r:embed="rId4">
            <a:biLevel thresh="25000"/>
          </a:blip>
          <a:stretch>
            <a:fillRect/>
          </a:stretch>
        </p:blipFill>
        <p:spPr>
          <a:xfrm>
            <a:off x="6625984" y="5030631"/>
            <a:ext cx="371726" cy="326946"/>
          </a:xfrm>
          <a:prstGeom prst="rect">
            <a:avLst/>
          </a:prstGeom>
        </p:spPr>
      </p:pic>
      <p:pic>
        <p:nvPicPr>
          <p:cNvPr id="192" name="Picture 191"/>
          <p:cNvPicPr>
            <a:picLocks noChangeAspect="1"/>
          </p:cNvPicPr>
          <p:nvPr/>
        </p:nvPicPr>
        <p:blipFill>
          <a:blip r:embed="rId5">
            <a:biLevel thresh="25000"/>
          </a:blip>
          <a:stretch>
            <a:fillRect/>
          </a:stretch>
        </p:blipFill>
        <p:spPr>
          <a:xfrm>
            <a:off x="8724042" y="5064121"/>
            <a:ext cx="294069" cy="312420"/>
          </a:xfrm>
          <a:prstGeom prst="rect">
            <a:avLst/>
          </a:prstGeom>
        </p:spPr>
      </p:pic>
      <p:pic>
        <p:nvPicPr>
          <p:cNvPr id="211" name="Picture 210"/>
          <p:cNvPicPr>
            <a:picLocks noChangeAspect="1"/>
          </p:cNvPicPr>
          <p:nvPr/>
        </p:nvPicPr>
        <p:blipFill>
          <a:blip r:embed="rId6">
            <a:biLevel thresh="25000"/>
          </a:blip>
          <a:stretch>
            <a:fillRect/>
          </a:stretch>
        </p:blipFill>
        <p:spPr>
          <a:xfrm>
            <a:off x="5234704" y="4073427"/>
            <a:ext cx="424392" cy="328155"/>
          </a:xfrm>
          <a:prstGeom prst="rect">
            <a:avLst/>
          </a:prstGeom>
        </p:spPr>
      </p:pic>
      <p:pic>
        <p:nvPicPr>
          <p:cNvPr id="212" name="Picture 211"/>
          <p:cNvPicPr>
            <a:picLocks noChangeAspect="1"/>
          </p:cNvPicPr>
          <p:nvPr/>
        </p:nvPicPr>
        <p:blipFill>
          <a:blip r:embed="rId7">
            <a:biLevel thresh="25000"/>
          </a:blip>
          <a:stretch>
            <a:fillRect/>
          </a:stretch>
        </p:blipFill>
        <p:spPr>
          <a:xfrm>
            <a:off x="7528646" y="3427864"/>
            <a:ext cx="326411" cy="326964"/>
          </a:xfrm>
          <a:prstGeom prst="rect">
            <a:avLst/>
          </a:prstGeom>
        </p:spPr>
      </p:pic>
      <p:pic>
        <p:nvPicPr>
          <p:cNvPr id="213" name="Picture 212"/>
          <p:cNvPicPr>
            <a:picLocks noChangeAspect="1"/>
          </p:cNvPicPr>
          <p:nvPr/>
        </p:nvPicPr>
        <p:blipFill>
          <a:blip r:embed="rId8">
            <a:biLevel thresh="25000"/>
            <a:extLst>
              <a:ext uri="{28A0092B-C50C-407E-A947-70E740481C1C}">
                <a14:useLocalDpi xmlns:a14="http://schemas.microsoft.com/office/drawing/2010/main" val="0"/>
              </a:ext>
            </a:extLst>
          </a:blip>
          <a:stretch>
            <a:fillRect/>
          </a:stretch>
        </p:blipFill>
        <p:spPr>
          <a:xfrm>
            <a:off x="8600996" y="3415823"/>
            <a:ext cx="339006" cy="339006"/>
          </a:xfrm>
          <a:prstGeom prst="rect">
            <a:avLst/>
          </a:prstGeom>
        </p:spPr>
      </p:pic>
      <p:pic>
        <p:nvPicPr>
          <p:cNvPr id="214" name="Picture 213"/>
          <p:cNvPicPr>
            <a:picLocks noChangeAspect="1"/>
          </p:cNvPicPr>
          <p:nvPr/>
        </p:nvPicPr>
        <p:blipFill>
          <a:blip r:embed="rId9">
            <a:biLevel thresh="25000"/>
          </a:blip>
          <a:stretch>
            <a:fillRect/>
          </a:stretch>
        </p:blipFill>
        <p:spPr>
          <a:xfrm>
            <a:off x="6749940" y="3406839"/>
            <a:ext cx="255403" cy="326411"/>
          </a:xfrm>
          <a:prstGeom prst="rect">
            <a:avLst/>
          </a:prstGeom>
        </p:spPr>
      </p:pic>
      <p:pic>
        <p:nvPicPr>
          <p:cNvPr id="215" name="Picture 214"/>
          <p:cNvPicPr>
            <a:picLocks noChangeAspect="1"/>
          </p:cNvPicPr>
          <p:nvPr/>
        </p:nvPicPr>
        <p:blipFill>
          <a:blip r:embed="rId10">
            <a:biLevel thresh="25000"/>
          </a:blip>
          <a:stretch>
            <a:fillRect/>
          </a:stretch>
        </p:blipFill>
        <p:spPr>
          <a:xfrm>
            <a:off x="6632971" y="2649773"/>
            <a:ext cx="320899" cy="320581"/>
          </a:xfrm>
          <a:prstGeom prst="rect">
            <a:avLst/>
          </a:prstGeom>
        </p:spPr>
      </p:pic>
      <p:pic>
        <p:nvPicPr>
          <p:cNvPr id="218" name="Picture 217"/>
          <p:cNvPicPr>
            <a:picLocks noChangeAspect="1"/>
          </p:cNvPicPr>
          <p:nvPr/>
        </p:nvPicPr>
        <p:blipFill>
          <a:blip r:embed="rId11">
            <a:biLevel thresh="25000"/>
          </a:blip>
          <a:stretch>
            <a:fillRect/>
          </a:stretch>
        </p:blipFill>
        <p:spPr>
          <a:xfrm>
            <a:off x="9617631" y="3433727"/>
            <a:ext cx="343959" cy="344540"/>
          </a:xfrm>
          <a:prstGeom prst="rect">
            <a:avLst/>
          </a:prstGeom>
        </p:spPr>
      </p:pic>
      <p:pic>
        <p:nvPicPr>
          <p:cNvPr id="219" name="Picture 218"/>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615391" y="2696270"/>
            <a:ext cx="326411" cy="325476"/>
          </a:xfrm>
          <a:prstGeom prst="rect">
            <a:avLst/>
          </a:prstGeom>
        </p:spPr>
      </p:pic>
      <p:pic>
        <p:nvPicPr>
          <p:cNvPr id="220" name="Picture 219"/>
          <p:cNvPicPr>
            <a:picLocks noChangeAspect="1"/>
          </p:cNvPicPr>
          <p:nvPr/>
        </p:nvPicPr>
        <p:blipFill>
          <a:blip r:embed="rId13">
            <a:biLevel thresh="25000"/>
          </a:blip>
          <a:stretch>
            <a:fillRect/>
          </a:stretch>
        </p:blipFill>
        <p:spPr>
          <a:xfrm>
            <a:off x="9645995" y="5007041"/>
            <a:ext cx="326411" cy="326963"/>
          </a:xfrm>
          <a:prstGeom prst="rect">
            <a:avLst/>
          </a:prstGeom>
        </p:spPr>
      </p:pic>
      <p:grpSp>
        <p:nvGrpSpPr>
          <p:cNvPr id="221" name="Group 220"/>
          <p:cNvGrpSpPr/>
          <p:nvPr/>
        </p:nvGrpSpPr>
        <p:grpSpPr>
          <a:xfrm>
            <a:off x="611096" y="5885379"/>
            <a:ext cx="1897245" cy="557480"/>
            <a:chOff x="865965" y="5370682"/>
            <a:chExt cx="1860213" cy="546599"/>
          </a:xfrm>
        </p:grpSpPr>
        <p:grpSp>
          <p:nvGrpSpPr>
            <p:cNvPr id="222" name="Group 221"/>
            <p:cNvGrpSpPr/>
            <p:nvPr/>
          </p:nvGrpSpPr>
          <p:grpSpPr>
            <a:xfrm>
              <a:off x="865965" y="5370682"/>
              <a:ext cx="1860213" cy="546599"/>
              <a:chOff x="1223726" y="6180584"/>
              <a:chExt cx="1860213" cy="546599"/>
            </a:xfrm>
          </p:grpSpPr>
          <p:sp>
            <p:nvSpPr>
              <p:cNvPr id="224" name="TextBox 223"/>
              <p:cNvSpPr txBox="1"/>
              <p:nvPr/>
            </p:nvSpPr>
            <p:spPr>
              <a:xfrm>
                <a:off x="1509790" y="6180584"/>
                <a:ext cx="504946" cy="141257"/>
              </a:xfrm>
              <a:prstGeom prst="rect">
                <a:avLst/>
              </a:prstGeom>
              <a:noFill/>
            </p:spPr>
            <p:txBody>
              <a:bodyPr wrap="none" lIns="0" tIns="0" rIns="0" bIns="0" rtlCol="0">
                <a:spAutoFit/>
              </a:body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918" b="0" i="0" u="none" strike="noStrike" kern="0" cap="none" spc="0" normalizeH="0" baseline="0" noProof="0">
                    <a:ln>
                      <a:noFill/>
                    </a:ln>
                    <a:solidFill>
                      <a:schemeClr val="tx2"/>
                    </a:solidFill>
                    <a:effectLst/>
                    <a:uLnTx/>
                    <a:uFillTx/>
                    <a:latin typeface="Segoe UI" panose="020B0502040204020203" pitchFamily="34" charset="0"/>
                    <a:ea typeface="Segoe UI" panose="020B0502040204020203" pitchFamily="34" charset="0"/>
                    <a:cs typeface="Segoe UI" panose="020B0502040204020203" pitchFamily="34" charset="0"/>
                  </a:rPr>
                  <a:t>Data Path</a:t>
                </a:r>
              </a:p>
            </p:txBody>
          </p:sp>
          <p:sp>
            <p:nvSpPr>
              <p:cNvPr id="225" name="Rectangle 224"/>
              <p:cNvSpPr/>
              <p:nvPr/>
            </p:nvSpPr>
            <p:spPr>
              <a:xfrm>
                <a:off x="1223726" y="6371951"/>
                <a:ext cx="238367" cy="140896"/>
              </a:xfrm>
              <a:prstGeom prst="rect">
                <a:avLst/>
              </a:prstGeom>
              <a:noFill/>
              <a:ln>
                <a:solidFill>
                  <a:srgbClr val="0072C6"/>
                </a:solidFill>
                <a:prstDash val="dash"/>
              </a:ln>
            </p:spPr>
            <p:style>
              <a:lnRef idx="2">
                <a:schemeClr val="accent1"/>
              </a:lnRef>
              <a:fillRef idx="1">
                <a:schemeClr val="lt1"/>
              </a:fillRef>
              <a:effectRef idx="0">
                <a:schemeClr val="accent1"/>
              </a:effectRef>
              <a:fontRef idx="minor">
                <a:schemeClr val="dk1"/>
              </a:fontRef>
            </p:style>
            <p:txBody>
              <a:bodyPr tIns="93260" rtlCol="0" anchor="t"/>
              <a:lstStyle/>
              <a:p>
                <a:pPr marL="0" marR="0" lvl="0" indent="0" algn="ctr" defTabSz="932597" eaLnBrk="1" fontAlgn="auto" latinLnBrk="0" hangingPunct="1">
                  <a:lnSpc>
                    <a:spcPct val="90000"/>
                  </a:lnSpc>
                  <a:spcBef>
                    <a:spcPts val="0"/>
                  </a:spcBef>
                  <a:spcAft>
                    <a:spcPts val="0"/>
                  </a:spcAft>
                  <a:buClrTx/>
                  <a:buSzTx/>
                  <a:buFontTx/>
                  <a:buNone/>
                  <a:tabLst/>
                  <a:defRPr/>
                </a:pPr>
                <a:endParaRPr kumimoji="0" lang="en-US" sz="1020" b="0" i="0" u="none" strike="noStrike" kern="0" cap="none" spc="0" normalizeH="0" baseline="0" noProof="0">
                  <a:ln>
                    <a:noFill/>
                  </a:ln>
                  <a:solidFill>
                    <a:schemeClr val="accent5"/>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226" name="TextBox 225"/>
              <p:cNvSpPr txBox="1"/>
              <p:nvPr/>
            </p:nvSpPr>
            <p:spPr>
              <a:xfrm>
                <a:off x="1509790" y="6374887"/>
                <a:ext cx="1532471" cy="141257"/>
              </a:xfrm>
              <a:prstGeom prst="rect">
                <a:avLst/>
              </a:prstGeom>
              <a:noFill/>
            </p:spPr>
            <p:txBody>
              <a:bodyPr wrap="none" lIns="0" tIns="0" rIns="0" bIns="0" rtlCol="0">
                <a:spAutoFit/>
              </a:body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918" b="0" i="0" u="none" strike="noStrike" kern="0" cap="none" spc="0" normalizeH="0" baseline="0" noProof="0">
                    <a:ln>
                      <a:noFill/>
                    </a:ln>
                    <a:solidFill>
                      <a:schemeClr val="tx2"/>
                    </a:solidFill>
                    <a:effectLst/>
                    <a:uLnTx/>
                    <a:uFillTx/>
                    <a:latin typeface="Segoe UI" panose="020B0502040204020203" pitchFamily="34" charset="0"/>
                    <a:ea typeface="Segoe UI" panose="020B0502040204020203" pitchFamily="34" charset="0"/>
                    <a:cs typeface="Segoe UI" panose="020B0502040204020203" pitchFamily="34" charset="0"/>
                  </a:rPr>
                  <a:t>Optional solution component</a:t>
                </a:r>
              </a:p>
            </p:txBody>
          </p:sp>
          <p:sp>
            <p:nvSpPr>
              <p:cNvPr id="227" name="Rectangle 226"/>
              <p:cNvSpPr/>
              <p:nvPr/>
            </p:nvSpPr>
            <p:spPr>
              <a:xfrm>
                <a:off x="1223726" y="6583874"/>
                <a:ext cx="238367" cy="140896"/>
              </a:xfrm>
              <a:prstGeom prst="rect">
                <a:avLst/>
              </a:prstGeom>
              <a:solidFill>
                <a:srgbClr val="0078D7"/>
              </a:solidFill>
              <a:ln>
                <a:noFill/>
              </a:ln>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32597" eaLnBrk="1" fontAlgn="auto" latinLnBrk="0" hangingPunct="1">
                  <a:lnSpc>
                    <a:spcPct val="90000"/>
                  </a:lnSpc>
                  <a:spcBef>
                    <a:spcPts val="0"/>
                  </a:spcBef>
                  <a:spcAft>
                    <a:spcPts val="0"/>
                  </a:spcAft>
                  <a:buClrTx/>
                  <a:buSzTx/>
                  <a:buFontTx/>
                  <a:buNone/>
                  <a:tabLst/>
                  <a:defRPr/>
                </a:pPr>
                <a:endParaRPr kumimoji="0" lang="en-US" sz="1020" b="0" i="0" u="none" strike="noStrike" kern="0" cap="none" spc="0" normalizeH="0" baseline="0" noProof="0">
                  <a:ln>
                    <a:noFill/>
                  </a:ln>
                  <a:solidFill>
                    <a:schemeClr val="bg1"/>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228" name="TextBox 227"/>
              <p:cNvSpPr txBox="1"/>
              <p:nvPr/>
            </p:nvSpPr>
            <p:spPr>
              <a:xfrm>
                <a:off x="1509790" y="6585926"/>
                <a:ext cx="1574149" cy="141257"/>
              </a:xfrm>
              <a:prstGeom prst="rect">
                <a:avLst/>
              </a:prstGeom>
              <a:noFill/>
            </p:spPr>
            <p:txBody>
              <a:bodyPr wrap="none" lIns="0" tIns="0" rIns="0" bIns="0" rtlCol="0">
                <a:spAutoFit/>
              </a:body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918" b="0" i="0" u="none" strike="noStrike" kern="0" cap="none" spc="0" normalizeH="0" baseline="0" noProof="0">
                    <a:ln>
                      <a:noFill/>
                    </a:ln>
                    <a:solidFill>
                      <a:schemeClr val="tx2"/>
                    </a:solidFill>
                    <a:effectLst/>
                    <a:uLnTx/>
                    <a:uFillTx/>
                    <a:latin typeface="Segoe UI" panose="020B0502040204020203" pitchFamily="34" charset="0"/>
                    <a:ea typeface="Segoe UI" panose="020B0502040204020203" pitchFamily="34" charset="0"/>
                    <a:cs typeface="Segoe UI" panose="020B0502040204020203" pitchFamily="34" charset="0"/>
                  </a:rPr>
                  <a:t>Azure IoT solution component</a:t>
                </a:r>
              </a:p>
            </p:txBody>
          </p:sp>
        </p:grpSp>
        <p:cxnSp>
          <p:nvCxnSpPr>
            <p:cNvPr id="223" name="Straight Arrow Connector 222"/>
            <p:cNvCxnSpPr/>
            <p:nvPr/>
          </p:nvCxnSpPr>
          <p:spPr>
            <a:xfrm>
              <a:off x="865965" y="5439931"/>
              <a:ext cx="238367" cy="1967"/>
            </a:xfrm>
            <a:prstGeom prst="straightConnector1">
              <a:avLst/>
            </a:prstGeom>
            <a:noFill/>
            <a:ln w="19050" cap="flat" cmpd="sng" algn="ctr">
              <a:solidFill>
                <a:srgbClr val="0078D7"/>
              </a:solidFill>
              <a:prstDash val="solid"/>
              <a:miter lim="800000"/>
              <a:tailEnd type="triangle"/>
            </a:ln>
            <a:effectLst/>
          </p:spPr>
        </p:cxnSp>
      </p:grpSp>
      <p:sp>
        <p:nvSpPr>
          <p:cNvPr id="24" name="Title 23"/>
          <p:cNvSpPr>
            <a:spLocks noGrp="1"/>
          </p:cNvSpPr>
          <p:nvPr>
            <p:ph type="title"/>
          </p:nvPr>
        </p:nvSpPr>
        <p:spPr/>
        <p:txBody>
          <a:bodyPr/>
          <a:lstStyle/>
          <a:p>
            <a:r>
              <a:rPr lang="en-US" b="1"/>
              <a:t>Azure IoT Reference Architecture</a:t>
            </a:r>
          </a:p>
        </p:txBody>
      </p:sp>
      <p:pic>
        <p:nvPicPr>
          <p:cNvPr id="106" name="Picture 2" descr="image001"/>
          <p:cNvPicPr>
            <a:picLocks noChangeAspect="1" noChangeArrowheads="1"/>
          </p:cNvPicPr>
          <p:nvPr/>
        </p:nvPicPr>
        <p:blipFill>
          <a:blip r:embed="rId14">
            <a:extLst>
              <a:ext uri="{28A0092B-C50C-407E-A947-70E740481C1C}">
                <a14:useLocalDpi xmlns:a14="http://schemas.microsoft.com/office/drawing/2010/main"/>
              </a:ext>
            </a:extLst>
          </a:blip>
          <a:srcRect/>
          <a:stretch>
            <a:fillRect/>
          </a:stretch>
        </p:blipFill>
        <p:spPr bwMode="auto">
          <a:xfrm>
            <a:off x="8559095" y="4079477"/>
            <a:ext cx="393684" cy="29234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pic>
        <p:nvPicPr>
          <p:cNvPr id="111" name="Graphic 110">
            <a:extLst>
              <a:ext uri="{FF2B5EF4-FFF2-40B4-BE49-F238E27FC236}">
                <a16:creationId xmlns:a16="http://schemas.microsoft.com/office/drawing/2014/main" id="{332CC643-63CE-4D6B-B1C1-EEB19C86D852}"/>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5056735" y="4981519"/>
            <a:ext cx="334920" cy="334920"/>
          </a:xfrm>
          <a:prstGeom prst="rect">
            <a:avLst/>
          </a:prstGeom>
        </p:spPr>
      </p:pic>
    </p:spTree>
    <p:extLst>
      <p:ext uri="{BB962C8B-B14F-4D97-AF65-F5344CB8AC3E}">
        <p14:creationId xmlns:p14="http://schemas.microsoft.com/office/powerpoint/2010/main" val="1877260092"/>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D849E95-5208-46C9-B0A5-755E846D0D34}"/>
              </a:ext>
            </a:extLst>
          </p:cNvPr>
          <p:cNvSpPr txBox="1"/>
          <p:nvPr/>
        </p:nvSpPr>
        <p:spPr>
          <a:xfrm>
            <a:off x="3673820" y="1614115"/>
            <a:ext cx="5257909" cy="683264"/>
          </a:xfrm>
          <a:prstGeom prst="rect">
            <a:avLst/>
          </a:prstGeom>
          <a:noFill/>
        </p:spPr>
        <p:txBody>
          <a:bodyPr wrap="square" lIns="182880" tIns="146304" rIns="182880" bIns="146304" rtlCol="0">
            <a:spAutoFit/>
          </a:bodyPr>
          <a:lstStyle/>
          <a:p>
            <a:pPr algn="ctr">
              <a:lnSpc>
                <a:spcPct val="90000"/>
              </a:lnSpc>
              <a:spcAft>
                <a:spcPts val="600"/>
              </a:spcAft>
            </a:pPr>
            <a:r>
              <a:rPr lang="en-GB" sz="2800" dirty="0">
                <a:gradFill>
                  <a:gsLst>
                    <a:gs pos="2917">
                      <a:schemeClr val="tx1"/>
                    </a:gs>
                    <a:gs pos="30000">
                      <a:schemeClr val="tx1"/>
                    </a:gs>
                  </a:gsLst>
                  <a:lin ang="5400000" scaled="0"/>
                </a:gradFill>
              </a:rPr>
              <a:t>http://aka.ms/citadel/feedback</a:t>
            </a:r>
          </a:p>
        </p:txBody>
      </p:sp>
    </p:spTree>
    <p:extLst>
      <p:ext uri="{BB962C8B-B14F-4D97-AF65-F5344CB8AC3E}">
        <p14:creationId xmlns:p14="http://schemas.microsoft.com/office/powerpoint/2010/main" val="1522840320"/>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3536789"/>
      </p:ext>
    </p:extLst>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26300" y="2709936"/>
            <a:ext cx="1717500" cy="1552700"/>
          </a:xfrm>
          <a:prstGeom prst="rect">
            <a:avLst/>
          </a:prstGeom>
        </p:spPr>
      </p:pic>
      <p:pic>
        <p:nvPicPr>
          <p:cNvPr id="33" name="Picture 3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1892" y="2730500"/>
            <a:ext cx="1772163" cy="1609471"/>
          </a:xfrm>
          <a:prstGeom prst="rect">
            <a:avLst/>
          </a:prstGeom>
        </p:spPr>
      </p:pic>
      <p:pic>
        <p:nvPicPr>
          <p:cNvPr id="53" name="Picture 5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97154" y="3677327"/>
            <a:ext cx="248694" cy="204640"/>
          </a:xfrm>
          <a:prstGeom prst="rect">
            <a:avLst/>
          </a:prstGeom>
        </p:spPr>
      </p:pic>
      <p:pic>
        <p:nvPicPr>
          <p:cNvPr id="42" name="Picture 41"/>
          <p:cNvPicPr>
            <a:picLocks noChangeAspect="1"/>
          </p:cNvPicPr>
          <p:nvPr/>
        </p:nvPicPr>
        <p:blipFill>
          <a:blip r:embed="rId6">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844108" y="1405778"/>
            <a:ext cx="4449971" cy="4450143"/>
          </a:xfrm>
          <a:prstGeom prst="rect">
            <a:avLst/>
          </a:prstGeom>
        </p:spPr>
      </p:pic>
      <p:sp>
        <p:nvSpPr>
          <p:cNvPr id="27" name="TextBox 26"/>
          <p:cNvSpPr txBox="1"/>
          <p:nvPr/>
        </p:nvSpPr>
        <p:spPr>
          <a:xfrm>
            <a:off x="2978777" y="2090507"/>
            <a:ext cx="825271" cy="461665"/>
          </a:xfrm>
          <a:prstGeom prst="rect">
            <a:avLst/>
          </a:prstGeom>
          <a:noFill/>
        </p:spPr>
        <p:txBody>
          <a:bodyPr wrap="square" rtlCol="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505050"/>
                </a:solidFill>
                <a:effectLst/>
                <a:uLnTx/>
                <a:uFillTx/>
                <a:latin typeface="Segoe UI Light"/>
                <a:ea typeface="+mn-ea"/>
                <a:cs typeface="Arial" pitchFamily="34" charset="0"/>
              </a:rPr>
              <a:t>Plan</a:t>
            </a:r>
          </a:p>
        </p:txBody>
      </p:sp>
      <p:sp>
        <p:nvSpPr>
          <p:cNvPr id="28" name="TextBox 27"/>
          <p:cNvSpPr txBox="1"/>
          <p:nvPr/>
        </p:nvSpPr>
        <p:spPr>
          <a:xfrm>
            <a:off x="3070104" y="1249135"/>
            <a:ext cx="598241" cy="984885"/>
          </a:xfrm>
          <a:prstGeom prst="rect">
            <a:avLst/>
          </a:prstGeom>
          <a:noFill/>
        </p:spPr>
        <p:txBody>
          <a:bodyPr wrap="non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5800" b="0" i="0" u="none" strike="noStrike" kern="1200" cap="none" spc="0" normalizeH="0" baseline="0" noProof="0">
                <a:ln>
                  <a:noFill/>
                </a:ln>
                <a:solidFill>
                  <a:srgbClr val="505050"/>
                </a:solidFill>
                <a:effectLst/>
                <a:uLnTx/>
                <a:uFillTx/>
                <a:latin typeface="Arial" pitchFamily="34" charset="0"/>
                <a:ea typeface="+mn-ea"/>
                <a:cs typeface="Arial" pitchFamily="34" charset="0"/>
              </a:rPr>
              <a:t>1</a:t>
            </a:r>
          </a:p>
        </p:txBody>
      </p:sp>
      <p:sp>
        <p:nvSpPr>
          <p:cNvPr id="30" name="TextBox 29"/>
          <p:cNvSpPr txBox="1"/>
          <p:nvPr/>
        </p:nvSpPr>
        <p:spPr>
          <a:xfrm>
            <a:off x="8160243" y="2027955"/>
            <a:ext cx="1422402" cy="830997"/>
          </a:xfrm>
          <a:prstGeom prst="rect">
            <a:avLst/>
          </a:prstGeom>
          <a:noFill/>
        </p:spPr>
        <p:txBody>
          <a:bodyPr wrap="square" rtlCol="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505050"/>
                </a:solidFill>
                <a:effectLst/>
                <a:uLnTx/>
                <a:uFillTx/>
                <a:latin typeface="Segoe UI Light"/>
                <a:ea typeface="+mn-ea"/>
                <a:cs typeface="Arial" pitchFamily="34" charset="0"/>
              </a:rPr>
              <a:t>Monitor /</a:t>
            </a: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505050"/>
                </a:solidFill>
                <a:effectLst/>
                <a:uLnTx/>
                <a:uFillTx/>
                <a:latin typeface="Segoe UI Light"/>
                <a:ea typeface="+mn-ea"/>
                <a:cs typeface="Arial" pitchFamily="34" charset="0"/>
              </a:rPr>
              <a:t>Learn</a:t>
            </a:r>
          </a:p>
        </p:txBody>
      </p:sp>
      <p:sp>
        <p:nvSpPr>
          <p:cNvPr id="35" name="TextBox 34"/>
          <p:cNvSpPr txBox="1"/>
          <p:nvPr/>
        </p:nvSpPr>
        <p:spPr>
          <a:xfrm>
            <a:off x="8263199" y="5826185"/>
            <a:ext cx="1210499" cy="461665"/>
          </a:xfrm>
          <a:prstGeom prst="rect">
            <a:avLst/>
          </a:prstGeom>
          <a:noFill/>
        </p:spPr>
        <p:txBody>
          <a:bodyPr wrap="squar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505050"/>
                </a:solidFill>
                <a:effectLst/>
                <a:uLnTx/>
                <a:uFillTx/>
                <a:latin typeface="Segoe UI Light"/>
                <a:ea typeface="+mn-ea"/>
                <a:cs typeface="Arial" pitchFamily="34" charset="0"/>
              </a:rPr>
              <a:t>Release</a:t>
            </a:r>
          </a:p>
        </p:txBody>
      </p:sp>
      <p:sp>
        <p:nvSpPr>
          <p:cNvPr id="37" name="TextBox 36"/>
          <p:cNvSpPr txBox="1"/>
          <p:nvPr/>
        </p:nvSpPr>
        <p:spPr>
          <a:xfrm>
            <a:off x="2314879" y="5809305"/>
            <a:ext cx="2140478" cy="461665"/>
          </a:xfrm>
          <a:prstGeom prst="rect">
            <a:avLst/>
          </a:prstGeom>
          <a:noFill/>
        </p:spPr>
        <p:txBody>
          <a:bodyPr wrap="squar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505050"/>
                </a:solidFill>
                <a:effectLst/>
                <a:uLnTx/>
                <a:uFillTx/>
                <a:latin typeface="Segoe UI Light"/>
                <a:ea typeface="+mn-ea"/>
                <a:cs typeface="Arial" pitchFamily="34" charset="0"/>
              </a:rPr>
              <a:t>Develop + Test</a:t>
            </a:r>
          </a:p>
        </p:txBody>
      </p:sp>
      <p:sp>
        <p:nvSpPr>
          <p:cNvPr id="38" name="TextBox 37"/>
          <p:cNvSpPr txBox="1"/>
          <p:nvPr/>
        </p:nvSpPr>
        <p:spPr>
          <a:xfrm>
            <a:off x="3042901" y="5055253"/>
            <a:ext cx="598241" cy="984885"/>
          </a:xfrm>
          <a:prstGeom prst="rect">
            <a:avLst/>
          </a:prstGeom>
          <a:noFill/>
        </p:spPr>
        <p:txBody>
          <a:bodyPr wrap="non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5800" b="0" i="0" u="none" strike="noStrike" kern="1200" cap="none" spc="0" normalizeH="0" baseline="0" noProof="0">
                <a:ln>
                  <a:noFill/>
                </a:ln>
                <a:solidFill>
                  <a:srgbClr val="505050"/>
                </a:solidFill>
                <a:effectLst/>
                <a:uLnTx/>
                <a:uFillTx/>
                <a:latin typeface="Arial" pitchFamily="34" charset="0"/>
                <a:ea typeface="+mn-ea"/>
                <a:cs typeface="Arial" pitchFamily="34" charset="0"/>
              </a:rPr>
              <a:t>2</a:t>
            </a:r>
          </a:p>
        </p:txBody>
      </p:sp>
      <p:sp>
        <p:nvSpPr>
          <p:cNvPr id="39" name="TextBox 38"/>
          <p:cNvSpPr txBox="1"/>
          <p:nvPr/>
        </p:nvSpPr>
        <p:spPr>
          <a:xfrm>
            <a:off x="1576145" y="3443147"/>
            <a:ext cx="2091058" cy="387798"/>
          </a:xfrm>
          <a:prstGeom prst="rect">
            <a:avLst/>
          </a:prstGeom>
          <a:noFill/>
        </p:spPr>
        <p:txBody>
          <a:bodyPr wrap="square" lIns="0" tIns="0" rIns="0" bIns="0" rtlCol="0">
            <a:spAutoFit/>
          </a:bodyPr>
          <a:lstStyle/>
          <a:p>
            <a:pPr marL="0" marR="0" lvl="0" indent="0" algn="r" defTabSz="1267900" rtl="0" eaLnBrk="1" fontAlgn="auto" latinLnBrk="0" hangingPunct="1">
              <a:lnSpc>
                <a:spcPct val="9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Development</a:t>
            </a:r>
          </a:p>
        </p:txBody>
      </p:sp>
      <p:sp>
        <p:nvSpPr>
          <p:cNvPr id="40" name="TextBox 39"/>
          <p:cNvSpPr txBox="1"/>
          <p:nvPr/>
        </p:nvSpPr>
        <p:spPr>
          <a:xfrm>
            <a:off x="8464933" y="3436578"/>
            <a:ext cx="1727099" cy="387798"/>
          </a:xfrm>
          <a:prstGeom prst="rect">
            <a:avLst/>
          </a:prstGeom>
          <a:noFill/>
        </p:spPr>
        <p:txBody>
          <a:bodyPr wrap="square" lIns="0" tIns="0" rIns="0" bIns="0" rtlCol="0">
            <a:spAutoFit/>
          </a:bodyPr>
          <a:lstStyle/>
          <a:p>
            <a:pPr marL="0" marR="0" lvl="0" indent="0" algn="l" defTabSz="1267900" rtl="0" eaLnBrk="1" fontAlgn="auto" latinLnBrk="0" hangingPunct="1">
              <a:lnSpc>
                <a:spcPct val="9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Production</a:t>
            </a:r>
          </a:p>
        </p:txBody>
      </p:sp>
      <p:sp>
        <p:nvSpPr>
          <p:cNvPr id="216" name="Title 18"/>
          <p:cNvSpPr txBox="1">
            <a:spLocks/>
          </p:cNvSpPr>
          <p:nvPr/>
        </p:nvSpPr>
        <p:spPr>
          <a:xfrm>
            <a:off x="274320" y="296897"/>
            <a:ext cx="11889564" cy="917575"/>
          </a:xfrm>
          <a:prstGeom prst="rect">
            <a:avLst/>
          </a:prstGeom>
          <a:ln>
            <a:noFill/>
          </a:ln>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102" normalizeH="0" baseline="0" noProof="0">
                <a:ln w="3175">
                  <a:noFill/>
                </a:ln>
                <a:solidFill>
                  <a:srgbClr val="505050"/>
                </a:solidFill>
                <a:effectLst/>
                <a:uLnTx/>
                <a:uFillTx/>
                <a:latin typeface="Segoe UI Light"/>
                <a:ea typeface="+mn-ea"/>
                <a:cs typeface="Segoe UI" pitchFamily="34" charset="0"/>
              </a:rPr>
              <a:t>DevOps with Azure</a:t>
            </a:r>
            <a:r>
              <a:rPr kumimoji="0" lang="en-GB" sz="4800" b="0" i="0" u="none" strike="noStrike" kern="1200" cap="none" spc="-102" normalizeH="0" baseline="0" noProof="0">
                <a:ln w="3175">
                  <a:noFill/>
                </a:ln>
                <a:solidFill>
                  <a:srgbClr val="505050"/>
                </a:solidFill>
                <a:effectLst/>
                <a:uLnTx/>
                <a:uFillTx/>
                <a:latin typeface="Segoe UI Light"/>
                <a:ea typeface="+mn-ea"/>
                <a:cs typeface="Segoe UI" pitchFamily="34" charset="0"/>
              </a:rPr>
              <a:t> - Core Services</a:t>
            </a:r>
            <a:endParaRPr kumimoji="0" lang="en-US" sz="4800" b="0" i="0" u="none" strike="noStrike" kern="1200" cap="none" spc="-102" normalizeH="0" baseline="0" noProof="0">
              <a:ln w="3175">
                <a:noFill/>
              </a:ln>
              <a:solidFill>
                <a:srgbClr val="505050"/>
              </a:solidFill>
              <a:effectLst/>
              <a:uLnTx/>
              <a:uFillTx/>
              <a:latin typeface="Segoe UI Light"/>
              <a:ea typeface="+mn-ea"/>
              <a:cs typeface="Segoe UI" pitchFamily="34" charset="0"/>
            </a:endParaRPr>
          </a:p>
        </p:txBody>
      </p:sp>
      <p:sp>
        <p:nvSpPr>
          <p:cNvPr id="31" name="TextBox 30"/>
          <p:cNvSpPr txBox="1"/>
          <p:nvPr/>
        </p:nvSpPr>
        <p:spPr>
          <a:xfrm>
            <a:off x="8572324" y="1254991"/>
            <a:ext cx="598241" cy="984885"/>
          </a:xfrm>
          <a:prstGeom prst="rect">
            <a:avLst/>
          </a:prstGeom>
          <a:noFill/>
        </p:spPr>
        <p:txBody>
          <a:bodyPr wrap="non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5800" b="0" i="0" u="none" strike="noStrike" kern="1200" cap="none" spc="0" normalizeH="0" baseline="0" noProof="0">
                <a:ln>
                  <a:noFill/>
                </a:ln>
                <a:solidFill>
                  <a:srgbClr val="505050"/>
                </a:solidFill>
                <a:effectLst/>
                <a:uLnTx/>
                <a:uFillTx/>
                <a:latin typeface="Arial" pitchFamily="34" charset="0"/>
                <a:ea typeface="+mn-ea"/>
                <a:cs typeface="Arial" pitchFamily="34" charset="0"/>
              </a:rPr>
              <a:t>4</a:t>
            </a:r>
          </a:p>
        </p:txBody>
      </p:sp>
      <p:sp>
        <p:nvSpPr>
          <p:cNvPr id="36" name="TextBox 35"/>
          <p:cNvSpPr txBox="1"/>
          <p:nvPr/>
        </p:nvSpPr>
        <p:spPr>
          <a:xfrm>
            <a:off x="8572324" y="5062242"/>
            <a:ext cx="598241" cy="984885"/>
          </a:xfrm>
          <a:prstGeom prst="rect">
            <a:avLst/>
          </a:prstGeom>
          <a:noFill/>
        </p:spPr>
        <p:txBody>
          <a:bodyPr wrap="non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5800" b="0" i="0" u="none" strike="noStrike" kern="1200" cap="none" spc="0" normalizeH="0" baseline="0" noProof="0">
                <a:ln>
                  <a:noFill/>
                </a:ln>
                <a:solidFill>
                  <a:srgbClr val="505050"/>
                </a:solidFill>
                <a:effectLst/>
                <a:uLnTx/>
                <a:uFillTx/>
                <a:latin typeface="Arial" pitchFamily="34" charset="0"/>
                <a:ea typeface="+mn-ea"/>
                <a:cs typeface="Arial" pitchFamily="34" charset="0"/>
              </a:rPr>
              <a:t>3</a:t>
            </a:r>
          </a:p>
        </p:txBody>
      </p:sp>
      <p:sp>
        <p:nvSpPr>
          <p:cNvPr id="44" name="Freeform 8"/>
          <p:cNvSpPr>
            <a:spLocks/>
          </p:cNvSpPr>
          <p:nvPr/>
        </p:nvSpPr>
        <p:spPr bwMode="auto">
          <a:xfrm>
            <a:off x="3763989" y="1325427"/>
            <a:ext cx="2305050" cy="2305050"/>
          </a:xfrm>
          <a:custGeom>
            <a:avLst/>
            <a:gdLst>
              <a:gd name="T0" fmla="*/ 80 w 2679"/>
              <a:gd name="T1" fmla="*/ 2678 h 2678"/>
              <a:gd name="T2" fmla="*/ 80 w 2679"/>
              <a:gd name="T3" fmla="*/ 2678 h 2678"/>
              <a:gd name="T4" fmla="*/ 0 w 2679"/>
              <a:gd name="T5" fmla="*/ 2678 h 2678"/>
              <a:gd name="T6" fmla="*/ 2679 w 2679"/>
              <a:gd name="T7" fmla="*/ 0 h 2678"/>
              <a:gd name="T8" fmla="*/ 2679 w 2679"/>
              <a:gd name="T9" fmla="*/ 80 h 2678"/>
              <a:gd name="T10" fmla="*/ 80 w 2679"/>
              <a:gd name="T11" fmla="*/ 2678 h 2678"/>
              <a:gd name="T12" fmla="*/ 80 w 2679"/>
              <a:gd name="T13" fmla="*/ 2678 h 2678"/>
            </a:gdLst>
            <a:ahLst/>
            <a:cxnLst>
              <a:cxn ang="0">
                <a:pos x="T0" y="T1"/>
              </a:cxn>
              <a:cxn ang="0">
                <a:pos x="T2" y="T3"/>
              </a:cxn>
              <a:cxn ang="0">
                <a:pos x="T4" y="T5"/>
              </a:cxn>
              <a:cxn ang="0">
                <a:pos x="T6" y="T7"/>
              </a:cxn>
              <a:cxn ang="0">
                <a:pos x="T8" y="T9"/>
              </a:cxn>
              <a:cxn ang="0">
                <a:pos x="T10" y="T11"/>
              </a:cxn>
              <a:cxn ang="0">
                <a:pos x="T12" y="T13"/>
              </a:cxn>
            </a:cxnLst>
            <a:rect l="0" t="0" r="r" b="b"/>
            <a:pathLst>
              <a:path w="2679" h="2678">
                <a:moveTo>
                  <a:pt x="80" y="2678"/>
                </a:moveTo>
                <a:lnTo>
                  <a:pt x="80" y="2678"/>
                </a:lnTo>
                <a:lnTo>
                  <a:pt x="0" y="2678"/>
                </a:lnTo>
                <a:cubicBezTo>
                  <a:pt x="0" y="1201"/>
                  <a:pt x="1202" y="0"/>
                  <a:pt x="2679" y="0"/>
                </a:cubicBezTo>
                <a:lnTo>
                  <a:pt x="2679" y="80"/>
                </a:lnTo>
                <a:cubicBezTo>
                  <a:pt x="1246" y="80"/>
                  <a:pt x="80" y="1245"/>
                  <a:pt x="80" y="2678"/>
                </a:cubicBezTo>
                <a:lnTo>
                  <a:pt x="80" y="2678"/>
                </a:lnTo>
                <a:close/>
              </a:path>
            </a:pathLst>
          </a:custGeom>
          <a:noFill/>
          <a:ln w="22225" cap="flat">
            <a:no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6" name="Freeform 10"/>
          <p:cNvSpPr>
            <a:spLocks/>
          </p:cNvSpPr>
          <p:nvPr/>
        </p:nvSpPr>
        <p:spPr bwMode="auto">
          <a:xfrm>
            <a:off x="3763989" y="3630477"/>
            <a:ext cx="2305050" cy="2306638"/>
          </a:xfrm>
          <a:custGeom>
            <a:avLst/>
            <a:gdLst>
              <a:gd name="T0" fmla="*/ 2679 w 2679"/>
              <a:gd name="T1" fmla="*/ 2679 h 2679"/>
              <a:gd name="T2" fmla="*/ 2679 w 2679"/>
              <a:gd name="T3" fmla="*/ 2679 h 2679"/>
              <a:gd name="T4" fmla="*/ 0 w 2679"/>
              <a:gd name="T5" fmla="*/ 0 h 2679"/>
              <a:gd name="T6" fmla="*/ 80 w 2679"/>
              <a:gd name="T7" fmla="*/ 0 h 2679"/>
              <a:gd name="T8" fmla="*/ 2679 w 2679"/>
              <a:gd name="T9" fmla="*/ 2599 h 2679"/>
              <a:gd name="T10" fmla="*/ 2679 w 2679"/>
              <a:gd name="T11" fmla="*/ 2679 h 2679"/>
              <a:gd name="T12" fmla="*/ 2679 w 2679"/>
              <a:gd name="T13" fmla="*/ 2679 h 2679"/>
            </a:gdLst>
            <a:ahLst/>
            <a:cxnLst>
              <a:cxn ang="0">
                <a:pos x="T0" y="T1"/>
              </a:cxn>
              <a:cxn ang="0">
                <a:pos x="T2" y="T3"/>
              </a:cxn>
              <a:cxn ang="0">
                <a:pos x="T4" y="T5"/>
              </a:cxn>
              <a:cxn ang="0">
                <a:pos x="T6" y="T7"/>
              </a:cxn>
              <a:cxn ang="0">
                <a:pos x="T8" y="T9"/>
              </a:cxn>
              <a:cxn ang="0">
                <a:pos x="T10" y="T11"/>
              </a:cxn>
              <a:cxn ang="0">
                <a:pos x="T12" y="T13"/>
              </a:cxn>
            </a:cxnLst>
            <a:rect l="0" t="0" r="r" b="b"/>
            <a:pathLst>
              <a:path w="2679" h="2679">
                <a:moveTo>
                  <a:pt x="2679" y="2679"/>
                </a:moveTo>
                <a:lnTo>
                  <a:pt x="2679" y="2679"/>
                </a:lnTo>
                <a:cubicBezTo>
                  <a:pt x="1202" y="2679"/>
                  <a:pt x="0" y="1477"/>
                  <a:pt x="0" y="0"/>
                </a:cubicBezTo>
                <a:lnTo>
                  <a:pt x="80" y="0"/>
                </a:lnTo>
                <a:cubicBezTo>
                  <a:pt x="80" y="1433"/>
                  <a:pt x="1246" y="2599"/>
                  <a:pt x="2679" y="2599"/>
                </a:cubicBezTo>
                <a:lnTo>
                  <a:pt x="2679" y="2679"/>
                </a:lnTo>
                <a:lnTo>
                  <a:pt x="2679" y="2679"/>
                </a:lnTo>
                <a:close/>
              </a:path>
            </a:pathLst>
          </a:custGeom>
          <a:noFill/>
          <a:ln w="22225" cap="flat">
            <a:no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8" name="Freeform 13"/>
          <p:cNvSpPr>
            <a:spLocks/>
          </p:cNvSpPr>
          <p:nvPr/>
        </p:nvSpPr>
        <p:spPr bwMode="auto">
          <a:xfrm>
            <a:off x="6069039" y="1325427"/>
            <a:ext cx="2305050" cy="2305050"/>
          </a:xfrm>
          <a:custGeom>
            <a:avLst/>
            <a:gdLst>
              <a:gd name="T0" fmla="*/ 2678 w 2678"/>
              <a:gd name="T1" fmla="*/ 2678 h 2678"/>
              <a:gd name="T2" fmla="*/ 2678 w 2678"/>
              <a:gd name="T3" fmla="*/ 2678 h 2678"/>
              <a:gd name="T4" fmla="*/ 2598 w 2678"/>
              <a:gd name="T5" fmla="*/ 2678 h 2678"/>
              <a:gd name="T6" fmla="*/ 0 w 2678"/>
              <a:gd name="T7" fmla="*/ 80 h 2678"/>
              <a:gd name="T8" fmla="*/ 0 w 2678"/>
              <a:gd name="T9" fmla="*/ 0 h 2678"/>
              <a:gd name="T10" fmla="*/ 2678 w 2678"/>
              <a:gd name="T11" fmla="*/ 2678 h 2678"/>
            </a:gdLst>
            <a:ahLst/>
            <a:cxnLst>
              <a:cxn ang="0">
                <a:pos x="T0" y="T1"/>
              </a:cxn>
              <a:cxn ang="0">
                <a:pos x="T2" y="T3"/>
              </a:cxn>
              <a:cxn ang="0">
                <a:pos x="T4" y="T5"/>
              </a:cxn>
              <a:cxn ang="0">
                <a:pos x="T6" y="T7"/>
              </a:cxn>
              <a:cxn ang="0">
                <a:pos x="T8" y="T9"/>
              </a:cxn>
              <a:cxn ang="0">
                <a:pos x="T10" y="T11"/>
              </a:cxn>
            </a:cxnLst>
            <a:rect l="0" t="0" r="r" b="b"/>
            <a:pathLst>
              <a:path w="2678" h="2678">
                <a:moveTo>
                  <a:pt x="2678" y="2678"/>
                </a:moveTo>
                <a:lnTo>
                  <a:pt x="2678" y="2678"/>
                </a:lnTo>
                <a:lnTo>
                  <a:pt x="2598" y="2678"/>
                </a:lnTo>
                <a:cubicBezTo>
                  <a:pt x="2598" y="1245"/>
                  <a:pt x="1432" y="80"/>
                  <a:pt x="0" y="80"/>
                </a:cubicBezTo>
                <a:lnTo>
                  <a:pt x="0" y="0"/>
                </a:lnTo>
                <a:cubicBezTo>
                  <a:pt x="1477" y="0"/>
                  <a:pt x="2678" y="1201"/>
                  <a:pt x="2678" y="2678"/>
                </a:cubicBezTo>
                <a:close/>
              </a:path>
            </a:pathLst>
          </a:custGeom>
          <a:solidFill>
            <a:srgbClr val="F6931A"/>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3" name="Freeform 7"/>
          <p:cNvSpPr>
            <a:spLocks/>
          </p:cNvSpPr>
          <p:nvPr/>
        </p:nvSpPr>
        <p:spPr bwMode="auto">
          <a:xfrm>
            <a:off x="3763989" y="1325427"/>
            <a:ext cx="2305050" cy="2305050"/>
          </a:xfrm>
          <a:custGeom>
            <a:avLst/>
            <a:gdLst>
              <a:gd name="T0" fmla="*/ 80 w 2679"/>
              <a:gd name="T1" fmla="*/ 2678 h 2678"/>
              <a:gd name="T2" fmla="*/ 80 w 2679"/>
              <a:gd name="T3" fmla="*/ 2678 h 2678"/>
              <a:gd name="T4" fmla="*/ 0 w 2679"/>
              <a:gd name="T5" fmla="*/ 2678 h 2678"/>
              <a:gd name="T6" fmla="*/ 2679 w 2679"/>
              <a:gd name="T7" fmla="*/ 0 h 2678"/>
              <a:gd name="T8" fmla="*/ 2679 w 2679"/>
              <a:gd name="T9" fmla="*/ 80 h 2678"/>
              <a:gd name="T10" fmla="*/ 80 w 2679"/>
              <a:gd name="T11" fmla="*/ 2678 h 2678"/>
            </a:gdLst>
            <a:ahLst/>
            <a:cxnLst>
              <a:cxn ang="0">
                <a:pos x="T0" y="T1"/>
              </a:cxn>
              <a:cxn ang="0">
                <a:pos x="T2" y="T3"/>
              </a:cxn>
              <a:cxn ang="0">
                <a:pos x="T4" y="T5"/>
              </a:cxn>
              <a:cxn ang="0">
                <a:pos x="T6" y="T7"/>
              </a:cxn>
              <a:cxn ang="0">
                <a:pos x="T8" y="T9"/>
              </a:cxn>
              <a:cxn ang="0">
                <a:pos x="T10" y="T11"/>
              </a:cxn>
            </a:cxnLst>
            <a:rect l="0" t="0" r="r" b="b"/>
            <a:pathLst>
              <a:path w="2679" h="2678">
                <a:moveTo>
                  <a:pt x="80" y="2678"/>
                </a:moveTo>
                <a:lnTo>
                  <a:pt x="80" y="2678"/>
                </a:lnTo>
                <a:lnTo>
                  <a:pt x="0" y="2678"/>
                </a:lnTo>
                <a:cubicBezTo>
                  <a:pt x="0" y="1201"/>
                  <a:pt x="1202" y="0"/>
                  <a:pt x="2679" y="0"/>
                </a:cubicBezTo>
                <a:lnTo>
                  <a:pt x="2679" y="80"/>
                </a:lnTo>
                <a:cubicBezTo>
                  <a:pt x="1246" y="80"/>
                  <a:pt x="80" y="1245"/>
                  <a:pt x="80" y="2678"/>
                </a:cubicBezTo>
                <a:close/>
              </a:path>
            </a:pathLst>
          </a:custGeom>
          <a:solidFill>
            <a:srgbClr val="B92B9C"/>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5" name="Freeform 9"/>
          <p:cNvSpPr>
            <a:spLocks/>
          </p:cNvSpPr>
          <p:nvPr/>
        </p:nvSpPr>
        <p:spPr bwMode="auto">
          <a:xfrm>
            <a:off x="3763989" y="3630477"/>
            <a:ext cx="2305050" cy="2306638"/>
          </a:xfrm>
          <a:custGeom>
            <a:avLst/>
            <a:gdLst>
              <a:gd name="T0" fmla="*/ 2679 w 2679"/>
              <a:gd name="T1" fmla="*/ 2679 h 2679"/>
              <a:gd name="T2" fmla="*/ 2679 w 2679"/>
              <a:gd name="T3" fmla="*/ 2679 h 2679"/>
              <a:gd name="T4" fmla="*/ 0 w 2679"/>
              <a:gd name="T5" fmla="*/ 0 h 2679"/>
              <a:gd name="T6" fmla="*/ 80 w 2679"/>
              <a:gd name="T7" fmla="*/ 0 h 2679"/>
              <a:gd name="T8" fmla="*/ 2679 w 2679"/>
              <a:gd name="T9" fmla="*/ 2599 h 2679"/>
              <a:gd name="T10" fmla="*/ 2679 w 2679"/>
              <a:gd name="T11" fmla="*/ 2679 h 2679"/>
            </a:gdLst>
            <a:ahLst/>
            <a:cxnLst>
              <a:cxn ang="0">
                <a:pos x="T0" y="T1"/>
              </a:cxn>
              <a:cxn ang="0">
                <a:pos x="T2" y="T3"/>
              </a:cxn>
              <a:cxn ang="0">
                <a:pos x="T4" y="T5"/>
              </a:cxn>
              <a:cxn ang="0">
                <a:pos x="T6" y="T7"/>
              </a:cxn>
              <a:cxn ang="0">
                <a:pos x="T8" y="T9"/>
              </a:cxn>
              <a:cxn ang="0">
                <a:pos x="T10" y="T11"/>
              </a:cxn>
            </a:cxnLst>
            <a:rect l="0" t="0" r="r" b="b"/>
            <a:pathLst>
              <a:path w="2679" h="2679">
                <a:moveTo>
                  <a:pt x="2679" y="2679"/>
                </a:moveTo>
                <a:lnTo>
                  <a:pt x="2679" y="2679"/>
                </a:lnTo>
                <a:cubicBezTo>
                  <a:pt x="1202" y="2679"/>
                  <a:pt x="0" y="1477"/>
                  <a:pt x="0" y="0"/>
                </a:cubicBezTo>
                <a:lnTo>
                  <a:pt x="80" y="0"/>
                </a:lnTo>
                <a:cubicBezTo>
                  <a:pt x="80" y="1433"/>
                  <a:pt x="1246" y="2599"/>
                  <a:pt x="2679" y="2599"/>
                </a:cubicBezTo>
                <a:lnTo>
                  <a:pt x="2679" y="2679"/>
                </a:lnTo>
                <a:close/>
              </a:path>
            </a:pathLst>
          </a:custGeom>
          <a:solidFill>
            <a:srgbClr val="C92424"/>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7" name="Freeform 11"/>
          <p:cNvSpPr>
            <a:spLocks/>
          </p:cNvSpPr>
          <p:nvPr/>
        </p:nvSpPr>
        <p:spPr bwMode="auto">
          <a:xfrm>
            <a:off x="6069039" y="3630477"/>
            <a:ext cx="2305050" cy="2306638"/>
          </a:xfrm>
          <a:custGeom>
            <a:avLst/>
            <a:gdLst>
              <a:gd name="T0" fmla="*/ 0 w 2678"/>
              <a:gd name="T1" fmla="*/ 2679 h 2679"/>
              <a:gd name="T2" fmla="*/ 0 w 2678"/>
              <a:gd name="T3" fmla="*/ 2679 h 2679"/>
              <a:gd name="T4" fmla="*/ 0 w 2678"/>
              <a:gd name="T5" fmla="*/ 2599 h 2679"/>
              <a:gd name="T6" fmla="*/ 2598 w 2678"/>
              <a:gd name="T7" fmla="*/ 0 h 2679"/>
              <a:gd name="T8" fmla="*/ 2678 w 2678"/>
              <a:gd name="T9" fmla="*/ 0 h 2679"/>
              <a:gd name="T10" fmla="*/ 0 w 2678"/>
              <a:gd name="T11" fmla="*/ 2679 h 2679"/>
            </a:gdLst>
            <a:ahLst/>
            <a:cxnLst>
              <a:cxn ang="0">
                <a:pos x="T0" y="T1"/>
              </a:cxn>
              <a:cxn ang="0">
                <a:pos x="T2" y="T3"/>
              </a:cxn>
              <a:cxn ang="0">
                <a:pos x="T4" y="T5"/>
              </a:cxn>
              <a:cxn ang="0">
                <a:pos x="T6" y="T7"/>
              </a:cxn>
              <a:cxn ang="0">
                <a:pos x="T8" y="T9"/>
              </a:cxn>
              <a:cxn ang="0">
                <a:pos x="T10" y="T11"/>
              </a:cxn>
            </a:cxnLst>
            <a:rect l="0" t="0" r="r" b="b"/>
            <a:pathLst>
              <a:path w="2678" h="2679">
                <a:moveTo>
                  <a:pt x="0" y="2679"/>
                </a:moveTo>
                <a:lnTo>
                  <a:pt x="0" y="2679"/>
                </a:lnTo>
                <a:lnTo>
                  <a:pt x="0" y="2599"/>
                </a:lnTo>
                <a:cubicBezTo>
                  <a:pt x="1432" y="2599"/>
                  <a:pt x="2598" y="1433"/>
                  <a:pt x="2598" y="0"/>
                </a:cubicBezTo>
                <a:lnTo>
                  <a:pt x="2678" y="0"/>
                </a:lnTo>
                <a:cubicBezTo>
                  <a:pt x="2678" y="1477"/>
                  <a:pt x="1477" y="2679"/>
                  <a:pt x="0" y="2679"/>
                </a:cubicBezTo>
                <a:close/>
              </a:path>
            </a:pathLst>
          </a:custGeom>
          <a:solidFill>
            <a:srgbClr val="3D85CD"/>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9" name="Freeform 14"/>
          <p:cNvSpPr>
            <a:spLocks/>
          </p:cNvSpPr>
          <p:nvPr/>
        </p:nvSpPr>
        <p:spPr bwMode="auto">
          <a:xfrm>
            <a:off x="6069039" y="1325427"/>
            <a:ext cx="2305050" cy="2305050"/>
          </a:xfrm>
          <a:custGeom>
            <a:avLst/>
            <a:gdLst>
              <a:gd name="T0" fmla="*/ 2678 w 2678"/>
              <a:gd name="T1" fmla="*/ 2678 h 2678"/>
              <a:gd name="T2" fmla="*/ 2678 w 2678"/>
              <a:gd name="T3" fmla="*/ 2678 h 2678"/>
              <a:gd name="T4" fmla="*/ 2598 w 2678"/>
              <a:gd name="T5" fmla="*/ 2678 h 2678"/>
              <a:gd name="T6" fmla="*/ 0 w 2678"/>
              <a:gd name="T7" fmla="*/ 80 h 2678"/>
              <a:gd name="T8" fmla="*/ 0 w 2678"/>
              <a:gd name="T9" fmla="*/ 0 h 2678"/>
              <a:gd name="T10" fmla="*/ 2678 w 2678"/>
              <a:gd name="T11" fmla="*/ 2678 h 2678"/>
              <a:gd name="T12" fmla="*/ 2678 w 2678"/>
              <a:gd name="T13" fmla="*/ 2678 h 2678"/>
            </a:gdLst>
            <a:ahLst/>
            <a:cxnLst>
              <a:cxn ang="0">
                <a:pos x="T0" y="T1"/>
              </a:cxn>
              <a:cxn ang="0">
                <a:pos x="T2" y="T3"/>
              </a:cxn>
              <a:cxn ang="0">
                <a:pos x="T4" y="T5"/>
              </a:cxn>
              <a:cxn ang="0">
                <a:pos x="T6" y="T7"/>
              </a:cxn>
              <a:cxn ang="0">
                <a:pos x="T8" y="T9"/>
              </a:cxn>
              <a:cxn ang="0">
                <a:pos x="T10" y="T11"/>
              </a:cxn>
              <a:cxn ang="0">
                <a:pos x="T12" y="T13"/>
              </a:cxn>
            </a:cxnLst>
            <a:rect l="0" t="0" r="r" b="b"/>
            <a:pathLst>
              <a:path w="2678" h="2678">
                <a:moveTo>
                  <a:pt x="2678" y="2678"/>
                </a:moveTo>
                <a:lnTo>
                  <a:pt x="2678" y="2678"/>
                </a:lnTo>
                <a:lnTo>
                  <a:pt x="2598" y="2678"/>
                </a:lnTo>
                <a:cubicBezTo>
                  <a:pt x="2598" y="1245"/>
                  <a:pt x="1432" y="80"/>
                  <a:pt x="0" y="80"/>
                </a:cubicBezTo>
                <a:lnTo>
                  <a:pt x="0" y="0"/>
                </a:lnTo>
                <a:cubicBezTo>
                  <a:pt x="1477" y="0"/>
                  <a:pt x="2678" y="1201"/>
                  <a:pt x="2678" y="2678"/>
                </a:cubicBezTo>
                <a:lnTo>
                  <a:pt x="2678" y="2678"/>
                </a:lnTo>
                <a:close/>
              </a:path>
            </a:pathLst>
          </a:custGeom>
          <a:noFill/>
          <a:ln w="22225" cap="flat">
            <a:no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nvGrpSpPr>
          <p:cNvPr id="4" name="Group 3"/>
          <p:cNvGrpSpPr/>
          <p:nvPr/>
        </p:nvGrpSpPr>
        <p:grpSpPr>
          <a:xfrm>
            <a:off x="385589" y="5030602"/>
            <a:ext cx="1047110" cy="1405849"/>
            <a:chOff x="551635" y="4233570"/>
            <a:chExt cx="1488228" cy="1998093"/>
          </a:xfrm>
        </p:grpSpPr>
        <p:pic>
          <p:nvPicPr>
            <p:cNvPr id="34" name="Picture 33"/>
            <p:cNvPicPr>
              <a:picLocks noChangeAspect="1"/>
            </p:cNvPicPr>
            <p:nvPr/>
          </p:nvPicPr>
          <p:blipFill>
            <a:blip r:embed="rId7"/>
            <a:stretch>
              <a:fillRect/>
            </a:stretch>
          </p:blipFill>
          <p:spPr>
            <a:xfrm>
              <a:off x="633426" y="4233570"/>
              <a:ext cx="1317531" cy="1317531"/>
            </a:xfrm>
            <a:prstGeom prst="rect">
              <a:avLst/>
            </a:prstGeom>
          </p:spPr>
        </p:pic>
        <p:sp>
          <p:nvSpPr>
            <p:cNvPr id="41" name="TextBox 40"/>
            <p:cNvSpPr txBox="1"/>
            <p:nvPr/>
          </p:nvSpPr>
          <p:spPr>
            <a:xfrm>
              <a:off x="551635" y="5471455"/>
              <a:ext cx="1488228" cy="760208"/>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GB" sz="14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Azure </a:t>
              </a:r>
              <a:r>
                <a:rPr kumimoji="0" lang="en-GB" sz="1400" b="0" i="0" u="none" strike="noStrike" kern="1200" cap="none" spc="0" normalizeH="0" baseline="0" noProof="0" err="1">
                  <a:ln>
                    <a:noFill/>
                  </a:ln>
                  <a:gradFill>
                    <a:gsLst>
                      <a:gs pos="2917">
                        <a:srgbClr val="505050"/>
                      </a:gs>
                      <a:gs pos="30000">
                        <a:srgbClr val="505050"/>
                      </a:gs>
                    </a:gsLst>
                    <a:lin ang="5400000" scaled="0"/>
                  </a:gradFill>
                  <a:effectLst/>
                  <a:uLnTx/>
                  <a:uFillTx/>
                  <a:latin typeface="Segoe UI"/>
                  <a:ea typeface="+mn-ea"/>
                  <a:cs typeface="+mn-cs"/>
                </a:rPr>
                <a:t>DevTest</a:t>
              </a:r>
              <a:endParaRPr kumimoji="0" lang="en-GB" sz="14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endParaRPr>
            </a:p>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GB" sz="14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Labs</a:t>
              </a:r>
            </a:p>
          </p:txBody>
        </p:sp>
      </p:grpSp>
      <p:grpSp>
        <p:nvGrpSpPr>
          <p:cNvPr id="6" name="Group 5"/>
          <p:cNvGrpSpPr/>
          <p:nvPr/>
        </p:nvGrpSpPr>
        <p:grpSpPr>
          <a:xfrm>
            <a:off x="10805326" y="628518"/>
            <a:ext cx="1191084" cy="1336928"/>
            <a:chOff x="10102658" y="979815"/>
            <a:chExt cx="1986205" cy="2229408"/>
          </a:xfrm>
        </p:grpSpPr>
        <p:pic>
          <p:nvPicPr>
            <p:cNvPr id="2" name="Picture 1"/>
            <p:cNvPicPr>
              <a:picLocks noChangeAspect="1"/>
            </p:cNvPicPr>
            <p:nvPr/>
          </p:nvPicPr>
          <p:blipFill>
            <a:blip r:embed="rId8"/>
            <a:stretch>
              <a:fillRect/>
            </a:stretch>
          </p:blipFill>
          <p:spPr>
            <a:xfrm>
              <a:off x="10488372" y="979815"/>
              <a:ext cx="1186784" cy="1186784"/>
            </a:xfrm>
            <a:prstGeom prst="rect">
              <a:avLst/>
            </a:prstGeom>
          </p:spPr>
        </p:pic>
        <p:sp>
          <p:nvSpPr>
            <p:cNvPr id="50" name="TextBox 49"/>
            <p:cNvSpPr txBox="1"/>
            <p:nvPr/>
          </p:nvSpPr>
          <p:spPr>
            <a:xfrm>
              <a:off x="10102658" y="2033913"/>
              <a:ext cx="1986205" cy="1175310"/>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GB" sz="12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Application </a:t>
              </a:r>
            </a:p>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GB" sz="12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Insights</a:t>
              </a:r>
            </a:p>
          </p:txBody>
        </p:sp>
      </p:grpSp>
      <p:grpSp>
        <p:nvGrpSpPr>
          <p:cNvPr id="7" name="Group 6"/>
          <p:cNvGrpSpPr/>
          <p:nvPr/>
        </p:nvGrpSpPr>
        <p:grpSpPr>
          <a:xfrm>
            <a:off x="5303641" y="2576191"/>
            <a:ext cx="1557799" cy="2330110"/>
            <a:chOff x="5303641" y="2275543"/>
            <a:chExt cx="1557799" cy="2330110"/>
          </a:xfrm>
        </p:grpSpPr>
        <p:pic>
          <p:nvPicPr>
            <p:cNvPr id="51" name="Picture 50"/>
            <p:cNvPicPr>
              <a:picLocks noChangeAspect="1"/>
            </p:cNvPicPr>
            <p:nvPr/>
          </p:nvPicPr>
          <p:blipFill>
            <a:blip r:embed="rId9"/>
            <a:stretch>
              <a:fillRect/>
            </a:stretch>
          </p:blipFill>
          <p:spPr>
            <a:xfrm>
              <a:off x="5615563" y="2275543"/>
              <a:ext cx="897914" cy="946118"/>
            </a:xfrm>
            <a:prstGeom prst="rect">
              <a:avLst/>
            </a:prstGeom>
          </p:spPr>
        </p:pic>
        <p:sp>
          <p:nvSpPr>
            <p:cNvPr id="52" name="TextBox 51"/>
            <p:cNvSpPr txBox="1"/>
            <p:nvPr/>
          </p:nvSpPr>
          <p:spPr>
            <a:xfrm>
              <a:off x="5303641" y="3854063"/>
              <a:ext cx="1557799" cy="751590"/>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GB" sz="1400" b="1" i="0" u="none" strike="noStrike" kern="1200" cap="none" spc="0" normalizeH="0" baseline="0" noProof="0">
                  <a:ln>
                    <a:noFill/>
                  </a:ln>
                  <a:solidFill>
                    <a:srgbClr val="0078D7"/>
                  </a:solidFill>
                  <a:effectLst/>
                  <a:uLnTx/>
                  <a:uFillTx/>
                  <a:latin typeface="Segoe UI"/>
                  <a:ea typeface="+mn-ea"/>
                  <a:cs typeface="+mn-cs"/>
                </a:rPr>
                <a:t>Visual Studio</a:t>
              </a:r>
              <a:br>
                <a:rPr kumimoji="0" lang="en-GB" sz="1400" b="1" i="0" u="none" strike="noStrike" kern="1200" cap="none" spc="0" normalizeH="0" baseline="0" noProof="0">
                  <a:ln>
                    <a:noFill/>
                  </a:ln>
                  <a:solidFill>
                    <a:srgbClr val="0078D7"/>
                  </a:solidFill>
                  <a:effectLst/>
                  <a:uLnTx/>
                  <a:uFillTx/>
                  <a:latin typeface="Segoe UI"/>
                  <a:ea typeface="+mn-ea"/>
                  <a:cs typeface="+mn-cs"/>
                </a:rPr>
              </a:br>
              <a:r>
                <a:rPr kumimoji="0" lang="en-GB" sz="1400" b="1" i="0" u="none" strike="noStrike" kern="1200" cap="none" spc="0" normalizeH="0" baseline="0" noProof="0">
                  <a:ln>
                    <a:noFill/>
                  </a:ln>
                  <a:solidFill>
                    <a:srgbClr val="0078D7"/>
                  </a:solidFill>
                  <a:effectLst/>
                  <a:uLnTx/>
                  <a:uFillTx/>
                  <a:latin typeface="Segoe UI"/>
                  <a:ea typeface="+mn-ea"/>
                  <a:cs typeface="+mn-cs"/>
                </a:rPr>
                <a:t>Team Services</a:t>
              </a:r>
            </a:p>
          </p:txBody>
        </p:sp>
      </p:grpSp>
      <p:grpSp>
        <p:nvGrpSpPr>
          <p:cNvPr id="5" name="Group 4"/>
          <p:cNvGrpSpPr/>
          <p:nvPr/>
        </p:nvGrpSpPr>
        <p:grpSpPr>
          <a:xfrm>
            <a:off x="10671261" y="5055253"/>
            <a:ext cx="1254014" cy="1522293"/>
            <a:chOff x="10368534" y="4339971"/>
            <a:chExt cx="1590692" cy="1930999"/>
          </a:xfrm>
        </p:grpSpPr>
        <p:pic>
          <p:nvPicPr>
            <p:cNvPr id="54" name="Picture 53"/>
            <p:cNvPicPr>
              <a:picLocks noChangeAspect="1"/>
            </p:cNvPicPr>
            <p:nvPr/>
          </p:nvPicPr>
          <p:blipFill>
            <a:blip r:embed="rId10"/>
            <a:stretch>
              <a:fillRect/>
            </a:stretch>
          </p:blipFill>
          <p:spPr>
            <a:xfrm>
              <a:off x="10514152" y="4339971"/>
              <a:ext cx="1299448" cy="1299448"/>
            </a:xfrm>
            <a:prstGeom prst="rect">
              <a:avLst/>
            </a:prstGeom>
          </p:spPr>
        </p:pic>
        <p:sp>
          <p:nvSpPr>
            <p:cNvPr id="55" name="TextBox 54"/>
            <p:cNvSpPr txBox="1"/>
            <p:nvPr/>
          </p:nvSpPr>
          <p:spPr>
            <a:xfrm>
              <a:off x="10368534" y="5510762"/>
              <a:ext cx="1590692" cy="760208"/>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GB" sz="14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Azure Resource</a:t>
              </a:r>
            </a:p>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GB" sz="14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Manager</a:t>
              </a:r>
            </a:p>
          </p:txBody>
        </p:sp>
      </p:grpSp>
      <p:grpSp>
        <p:nvGrpSpPr>
          <p:cNvPr id="11" name="Group 10"/>
          <p:cNvGrpSpPr/>
          <p:nvPr/>
        </p:nvGrpSpPr>
        <p:grpSpPr>
          <a:xfrm>
            <a:off x="1172586" y="4188123"/>
            <a:ext cx="1618688" cy="1357567"/>
            <a:chOff x="1505534" y="4188123"/>
            <a:chExt cx="1618688" cy="1357567"/>
          </a:xfrm>
        </p:grpSpPr>
        <p:pic>
          <p:nvPicPr>
            <p:cNvPr id="9" name="Picture 8"/>
            <p:cNvPicPr>
              <a:picLocks noChangeAspect="1"/>
            </p:cNvPicPr>
            <p:nvPr/>
          </p:nvPicPr>
          <p:blipFill>
            <a:blip r:embed="rId11"/>
            <a:stretch>
              <a:fillRect/>
            </a:stretch>
          </p:blipFill>
          <p:spPr>
            <a:xfrm>
              <a:off x="1846647" y="4188123"/>
              <a:ext cx="793747" cy="793747"/>
            </a:xfrm>
            <a:prstGeom prst="rect">
              <a:avLst/>
            </a:prstGeom>
          </p:spPr>
        </p:pic>
        <p:sp>
          <p:nvSpPr>
            <p:cNvPr id="10" name="Rectangle 9"/>
            <p:cNvSpPr/>
            <p:nvPr/>
          </p:nvSpPr>
          <p:spPr>
            <a:xfrm>
              <a:off x="1505534" y="5010159"/>
              <a:ext cx="1618688" cy="535531"/>
            </a:xfrm>
            <a:prstGeom prst="rect">
              <a:avLst/>
            </a:prstGeom>
          </p:spPr>
          <p:txBody>
            <a:bodyPr wrap="square">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GB" sz="16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Visual Studio 2017</a:t>
              </a:r>
            </a:p>
          </p:txBody>
        </p:sp>
      </p:grpSp>
      <p:grpSp>
        <p:nvGrpSpPr>
          <p:cNvPr id="57" name="Group 56"/>
          <p:cNvGrpSpPr/>
          <p:nvPr/>
        </p:nvGrpSpPr>
        <p:grpSpPr>
          <a:xfrm>
            <a:off x="9654533" y="4495379"/>
            <a:ext cx="841290" cy="972981"/>
            <a:chOff x="640609" y="1337406"/>
            <a:chExt cx="1480149" cy="1711844"/>
          </a:xfrm>
        </p:grpSpPr>
        <p:pic>
          <p:nvPicPr>
            <p:cNvPr id="58" name="Picture 57"/>
            <p:cNvPicPr>
              <a:picLocks noChangeAspect="1"/>
            </p:cNvPicPr>
            <p:nvPr/>
          </p:nvPicPr>
          <p:blipFill>
            <a:blip r:embed="rId9"/>
            <a:stretch>
              <a:fillRect/>
            </a:stretch>
          </p:blipFill>
          <p:spPr>
            <a:xfrm>
              <a:off x="839465" y="1337406"/>
              <a:ext cx="1082436" cy="1140547"/>
            </a:xfrm>
            <a:prstGeom prst="rect">
              <a:avLst/>
            </a:prstGeom>
          </p:spPr>
        </p:pic>
        <p:sp>
          <p:nvSpPr>
            <p:cNvPr id="59" name="TextBox 58"/>
            <p:cNvSpPr txBox="1"/>
            <p:nvPr/>
          </p:nvSpPr>
          <p:spPr>
            <a:xfrm>
              <a:off x="640609" y="2365986"/>
              <a:ext cx="1480149" cy="683264"/>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GB" sz="14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Visual Studio</a:t>
              </a:r>
              <a:br>
                <a:rPr kumimoji="0" lang="en-GB" sz="14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br>
              <a:r>
                <a:rPr kumimoji="0" lang="en-GB" sz="14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Team Services</a:t>
              </a:r>
            </a:p>
          </p:txBody>
        </p:sp>
      </p:grpSp>
      <p:grpSp>
        <p:nvGrpSpPr>
          <p:cNvPr id="12" name="Group 11"/>
          <p:cNvGrpSpPr/>
          <p:nvPr/>
        </p:nvGrpSpPr>
        <p:grpSpPr>
          <a:xfrm>
            <a:off x="9800411" y="1079589"/>
            <a:ext cx="1078841" cy="1333965"/>
            <a:chOff x="9768731" y="1361152"/>
            <a:chExt cx="1078841" cy="1333965"/>
          </a:xfrm>
        </p:grpSpPr>
        <p:pic>
          <p:nvPicPr>
            <p:cNvPr id="56" name="Picture 55"/>
            <p:cNvPicPr>
              <a:picLocks noChangeAspect="1"/>
            </p:cNvPicPr>
            <p:nvPr/>
          </p:nvPicPr>
          <p:blipFill>
            <a:blip r:embed="rId12"/>
            <a:stretch>
              <a:fillRect/>
            </a:stretch>
          </p:blipFill>
          <p:spPr>
            <a:xfrm>
              <a:off x="10028246" y="1361152"/>
              <a:ext cx="745400" cy="745400"/>
            </a:xfrm>
            <a:prstGeom prst="rect">
              <a:avLst/>
            </a:prstGeom>
          </p:spPr>
        </p:pic>
        <p:sp>
          <p:nvSpPr>
            <p:cNvPr id="60" name="TextBox 59"/>
            <p:cNvSpPr txBox="1"/>
            <p:nvPr/>
          </p:nvSpPr>
          <p:spPr>
            <a:xfrm>
              <a:off x="9768731" y="2067253"/>
              <a:ext cx="1078841" cy="627864"/>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GB" sz="12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Log Analytics</a:t>
              </a:r>
            </a:p>
          </p:txBody>
        </p:sp>
      </p:grpSp>
      <p:grpSp>
        <p:nvGrpSpPr>
          <p:cNvPr id="20" name="Group 19"/>
          <p:cNvGrpSpPr/>
          <p:nvPr/>
        </p:nvGrpSpPr>
        <p:grpSpPr>
          <a:xfrm>
            <a:off x="683263" y="1242761"/>
            <a:ext cx="1480149" cy="1530358"/>
            <a:chOff x="640609" y="1518892"/>
            <a:chExt cx="1480149" cy="1530358"/>
          </a:xfrm>
        </p:grpSpPr>
        <p:sp>
          <p:nvSpPr>
            <p:cNvPr id="25" name="TextBox 24"/>
            <p:cNvSpPr txBox="1"/>
            <p:nvPr/>
          </p:nvSpPr>
          <p:spPr>
            <a:xfrm>
              <a:off x="640609" y="2365986"/>
              <a:ext cx="1480149" cy="683264"/>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GB" sz="14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Visual Studio</a:t>
              </a:r>
              <a:br>
                <a:rPr kumimoji="0" lang="en-GB" sz="14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br>
              <a:r>
                <a:rPr kumimoji="0" lang="en-GB" sz="14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Team Services</a:t>
              </a:r>
            </a:p>
          </p:txBody>
        </p:sp>
        <p:pic>
          <p:nvPicPr>
            <p:cNvPr id="17" name="Picture 16" descr="A picture containing businesscard&#10;&#10;Description generated with high confidence"/>
            <p:cNvPicPr>
              <a:picLocks noChangeAspect="1"/>
            </p:cNvPicPr>
            <p:nvPr/>
          </p:nvPicPr>
          <p:blipFill>
            <a:blip r:embed="rId9"/>
            <a:stretch>
              <a:fillRect/>
            </a:stretch>
          </p:blipFill>
          <p:spPr>
            <a:xfrm>
              <a:off x="971437" y="1518892"/>
              <a:ext cx="839562" cy="884634"/>
            </a:xfrm>
            <a:prstGeom prst="rect">
              <a:avLst/>
            </a:prstGeom>
          </p:spPr>
        </p:pic>
      </p:grpSp>
      <p:grpSp>
        <p:nvGrpSpPr>
          <p:cNvPr id="3" name="Group 2"/>
          <p:cNvGrpSpPr/>
          <p:nvPr/>
        </p:nvGrpSpPr>
        <p:grpSpPr>
          <a:xfrm>
            <a:off x="10731630" y="1938358"/>
            <a:ext cx="1078841" cy="1170843"/>
            <a:chOff x="10731630" y="1938358"/>
            <a:chExt cx="1078841" cy="1170843"/>
          </a:xfrm>
        </p:grpSpPr>
        <p:pic>
          <p:nvPicPr>
            <p:cNvPr id="61" name="Picture 60"/>
            <p:cNvPicPr>
              <a:picLocks noChangeAspect="1"/>
            </p:cNvPicPr>
            <p:nvPr/>
          </p:nvPicPr>
          <p:blipFill>
            <a:blip r:embed="rId13"/>
            <a:stretch>
              <a:fillRect/>
            </a:stretch>
          </p:blipFill>
          <p:spPr>
            <a:xfrm>
              <a:off x="10973018" y="1938358"/>
              <a:ext cx="620928" cy="620928"/>
            </a:xfrm>
            <a:prstGeom prst="rect">
              <a:avLst/>
            </a:prstGeom>
          </p:spPr>
        </p:pic>
        <p:sp>
          <p:nvSpPr>
            <p:cNvPr id="63" name="TextBox 62"/>
            <p:cNvSpPr txBox="1"/>
            <p:nvPr/>
          </p:nvSpPr>
          <p:spPr>
            <a:xfrm>
              <a:off x="10731630" y="2481337"/>
              <a:ext cx="1078841" cy="627864"/>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GB" sz="12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Azure Monitor</a:t>
              </a:r>
            </a:p>
          </p:txBody>
        </p:sp>
      </p:grpSp>
    </p:spTree>
    <p:extLst>
      <p:ext uri="{BB962C8B-B14F-4D97-AF65-F5344CB8AC3E}">
        <p14:creationId xmlns:p14="http://schemas.microsoft.com/office/powerpoint/2010/main" val="3659577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par>
                                <p:cTn id="18" presetID="10" presetClass="entr" presetSubtype="0" fill="hold" nodeType="with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500"/>
                                        <p:tgtEl>
                                          <p:spTgt spid="11"/>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500"/>
                                        <p:tgtEl>
                                          <p:spTgt spid="5"/>
                                        </p:tgtEl>
                                      </p:cBhvr>
                                    </p:animEffect>
                                  </p:childTnLst>
                                </p:cTn>
                              </p:par>
                              <p:par>
                                <p:cTn id="26" presetID="10" presetClass="entr" presetSubtype="0" fill="hold" nodeType="withEffect">
                                  <p:stCondLst>
                                    <p:cond delay="0"/>
                                  </p:stCondLst>
                                  <p:childTnLst>
                                    <p:set>
                                      <p:cBhvr>
                                        <p:cTn id="27" dur="1" fill="hold">
                                          <p:stCondLst>
                                            <p:cond delay="0"/>
                                          </p:stCondLst>
                                        </p:cTn>
                                        <p:tgtEl>
                                          <p:spTgt spid="57"/>
                                        </p:tgtEl>
                                        <p:attrNameLst>
                                          <p:attrName>style.visibility</p:attrName>
                                        </p:attrNameLst>
                                      </p:cBhvr>
                                      <p:to>
                                        <p:strVal val="visible"/>
                                      </p:to>
                                    </p:set>
                                    <p:animEffect transition="in" filter="fade">
                                      <p:cBhvr>
                                        <p:cTn id="28" dur="500"/>
                                        <p:tgtEl>
                                          <p:spTgt spid="57"/>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6"/>
                                        </p:tgtEl>
                                        <p:attrNameLst>
                                          <p:attrName>style.visibility</p:attrName>
                                        </p:attrNameLst>
                                      </p:cBhvr>
                                      <p:to>
                                        <p:strVal val="visible"/>
                                      </p:to>
                                    </p:set>
                                    <p:animEffect transition="in" filter="fade">
                                      <p:cBhvr>
                                        <p:cTn id="33" dur="500"/>
                                        <p:tgtEl>
                                          <p:spTgt spid="6"/>
                                        </p:tgtEl>
                                      </p:cBhvr>
                                    </p:animEffect>
                                  </p:childTnLst>
                                </p:cTn>
                              </p:par>
                              <p:par>
                                <p:cTn id="34" presetID="10" presetClass="entr" presetSubtype="0" fill="hold" nodeType="with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fade">
                                      <p:cBhvr>
                                        <p:cTn id="36" dur="500"/>
                                        <p:tgtEl>
                                          <p:spTgt spid="12"/>
                                        </p:tgtEl>
                                      </p:cBhvr>
                                    </p:animEffect>
                                  </p:childTnLst>
                                </p:cTn>
                              </p:par>
                              <p:par>
                                <p:cTn id="37" presetID="10" presetClass="entr" presetSubtype="0" fill="hold" nodeType="withEffect">
                                  <p:stCondLst>
                                    <p:cond delay="0"/>
                                  </p:stCondLst>
                                  <p:childTnLst>
                                    <p:set>
                                      <p:cBhvr>
                                        <p:cTn id="38" dur="1" fill="hold">
                                          <p:stCondLst>
                                            <p:cond delay="0"/>
                                          </p:stCondLst>
                                        </p:cTn>
                                        <p:tgtEl>
                                          <p:spTgt spid="3"/>
                                        </p:tgtEl>
                                        <p:attrNameLst>
                                          <p:attrName>style.visibility</p:attrName>
                                        </p:attrNameLst>
                                      </p:cBhvr>
                                      <p:to>
                                        <p:strVal val="visible"/>
                                      </p:to>
                                    </p:set>
                                    <p:animEffect transition="in" filter="fade">
                                      <p:cBhvr>
                                        <p:cTn id="3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p:nvPr/>
        </p:nvGrpSpPr>
        <p:grpSpPr>
          <a:xfrm>
            <a:off x="6157657" y="1342000"/>
            <a:ext cx="2584945" cy="4357699"/>
            <a:chOff x="3341537" y="1786367"/>
            <a:chExt cx="2708858" cy="4358317"/>
          </a:xfrm>
        </p:grpSpPr>
        <p:sp>
          <p:nvSpPr>
            <p:cNvPr id="8" name="Rectangle 7"/>
            <p:cNvSpPr/>
            <p:nvPr/>
          </p:nvSpPr>
          <p:spPr bwMode="auto">
            <a:xfrm>
              <a:off x="3341537" y="2688604"/>
              <a:ext cx="2708858" cy="345608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82854" rIns="182854" bIns="146283" numCol="1" spcCol="0" rtlCol="0" fromWordArt="0" anchor="t"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1000"/>
                </a:spcAft>
                <a:buClrTx/>
                <a:buSzTx/>
                <a:buFontTx/>
                <a:buNone/>
                <a:tabLst/>
                <a:defRPr/>
              </a:pPr>
              <a:r>
                <a:rPr kumimoji="0" lang="en-US" sz="1599" b="0" i="0" u="none" strike="noStrike" kern="1200" cap="none" spc="0" normalizeH="0" baseline="0" noProof="0">
                  <a:ln>
                    <a:noFill/>
                  </a:ln>
                  <a:solidFill>
                    <a:srgbClr val="FFFFFF"/>
                  </a:solidFill>
                  <a:effectLst/>
                  <a:uLnTx/>
                  <a:uFillTx/>
                  <a:latin typeface="Segoe UI"/>
                  <a:ea typeface="+mn-ea"/>
                  <a:cs typeface="+mn-cs"/>
                </a:rPr>
                <a:t>Easy CI and CD setup</a:t>
              </a:r>
            </a:p>
            <a:p>
              <a:pPr marL="0" marR="0" lvl="0" indent="0" algn="l" defTabSz="932742" rtl="0" eaLnBrk="1" fontAlgn="auto" latinLnBrk="0" hangingPunct="1">
                <a:lnSpc>
                  <a:spcPct val="100000"/>
                </a:lnSpc>
                <a:spcBef>
                  <a:spcPts val="0"/>
                </a:spcBef>
                <a:spcAft>
                  <a:spcPts val="1000"/>
                </a:spcAft>
                <a:buClrTx/>
                <a:buSzTx/>
                <a:buFontTx/>
                <a:buNone/>
                <a:tabLst/>
                <a:defRPr/>
              </a:pPr>
              <a:r>
                <a:rPr kumimoji="0" lang="en-US" sz="1599" b="0" i="0" u="none" strike="noStrike" kern="1200" cap="none" spc="0" normalizeH="0" baseline="0" noProof="0">
                  <a:ln>
                    <a:noFill/>
                  </a:ln>
                  <a:solidFill>
                    <a:srgbClr val="FFFFFF"/>
                  </a:solidFill>
                  <a:effectLst/>
                  <a:uLnTx/>
                  <a:uFillTx/>
                  <a:latin typeface="Segoe UI"/>
                  <a:ea typeface="+mn-ea"/>
                  <a:cs typeface="+mn-cs"/>
                </a:rPr>
                <a:t>Easy Auto Recovery</a:t>
              </a:r>
            </a:p>
            <a:p>
              <a:pPr marL="0" marR="0" lvl="0" indent="0" algn="l" defTabSz="932742" rtl="0" eaLnBrk="1" fontAlgn="auto" latinLnBrk="0" hangingPunct="1">
                <a:lnSpc>
                  <a:spcPct val="100000"/>
                </a:lnSpc>
                <a:spcBef>
                  <a:spcPts val="0"/>
                </a:spcBef>
                <a:spcAft>
                  <a:spcPts val="1000"/>
                </a:spcAft>
                <a:buClrTx/>
                <a:buSzTx/>
                <a:buFontTx/>
                <a:buNone/>
                <a:tabLst/>
                <a:defRPr/>
              </a:pPr>
              <a:r>
                <a:rPr kumimoji="0" lang="en-US" sz="1599" b="0" i="0" u="none" strike="noStrike" kern="1200" cap="none" spc="0" normalizeH="0" baseline="0" noProof="0">
                  <a:ln>
                    <a:noFill/>
                  </a:ln>
                  <a:solidFill>
                    <a:srgbClr val="FFFFFF"/>
                  </a:solidFill>
                  <a:effectLst/>
                  <a:uLnTx/>
                  <a:uFillTx/>
                  <a:latin typeface="Segoe UI"/>
                  <a:ea typeface="+mn-ea"/>
                  <a:cs typeface="+mn-cs"/>
                </a:rPr>
                <a:t>Easy Testing in Prod</a:t>
              </a:r>
            </a:p>
            <a:p>
              <a:pPr marL="0" marR="0" lvl="0" indent="0" algn="l" defTabSz="932742" rtl="0" eaLnBrk="1" fontAlgn="auto" latinLnBrk="0" hangingPunct="1">
                <a:lnSpc>
                  <a:spcPct val="100000"/>
                </a:lnSpc>
                <a:spcBef>
                  <a:spcPts val="0"/>
                </a:spcBef>
                <a:spcAft>
                  <a:spcPts val="1000"/>
                </a:spcAft>
                <a:buClrTx/>
                <a:buSzTx/>
                <a:buFontTx/>
                <a:buNone/>
                <a:tabLst/>
                <a:defRPr/>
              </a:pPr>
              <a:r>
                <a:rPr kumimoji="0" lang="en-US" sz="1599" b="0" i="0" u="none" strike="noStrike" kern="1200" cap="none" spc="0" normalizeH="0" baseline="0" noProof="0">
                  <a:ln>
                    <a:noFill/>
                  </a:ln>
                  <a:solidFill>
                    <a:srgbClr val="FFFFFF"/>
                  </a:solidFill>
                  <a:effectLst/>
                  <a:uLnTx/>
                  <a:uFillTx/>
                  <a:latin typeface="Segoe UI"/>
                  <a:ea typeface="+mn-ea"/>
                  <a:cs typeface="+mn-cs"/>
                </a:rPr>
                <a:t>Easy deployments </a:t>
              </a:r>
              <a:br>
                <a:rPr kumimoji="0" lang="en-US" sz="1599" b="0" i="0" u="none" strike="noStrike" kern="1200" cap="none" spc="0" normalizeH="0" baseline="0" noProof="0">
                  <a:ln>
                    <a:noFill/>
                  </a:ln>
                  <a:solidFill>
                    <a:srgbClr val="FFFFFF"/>
                  </a:solidFill>
                  <a:effectLst/>
                  <a:uLnTx/>
                  <a:uFillTx/>
                  <a:latin typeface="Segoe UI"/>
                  <a:ea typeface="+mn-ea"/>
                  <a:cs typeface="+mn-cs"/>
                </a:rPr>
              </a:br>
              <a:r>
                <a:rPr kumimoji="0" lang="en-US" sz="1599" b="0" i="0" u="none" strike="noStrike" kern="1200" cap="none" spc="0" normalizeH="0" baseline="0" noProof="0">
                  <a:ln>
                    <a:noFill/>
                  </a:ln>
                  <a:solidFill>
                    <a:srgbClr val="FFFFFF"/>
                  </a:solidFill>
                  <a:effectLst/>
                  <a:uLnTx/>
                  <a:uFillTx/>
                  <a:latin typeface="Segoe UI"/>
                  <a:ea typeface="+mn-ea"/>
                  <a:cs typeface="+mn-cs"/>
                </a:rPr>
                <a:t>and scale</a:t>
              </a:r>
            </a:p>
            <a:p>
              <a:pPr marL="0" marR="0" lvl="0" indent="0" algn="l" defTabSz="932742" rtl="0" eaLnBrk="1" fontAlgn="auto" latinLnBrk="0" hangingPunct="1">
                <a:lnSpc>
                  <a:spcPct val="100000"/>
                </a:lnSpc>
                <a:spcBef>
                  <a:spcPts val="0"/>
                </a:spcBef>
                <a:spcAft>
                  <a:spcPts val="1000"/>
                </a:spcAft>
                <a:buClrTx/>
                <a:buSzTx/>
                <a:buFontTx/>
                <a:buNone/>
                <a:tabLst/>
                <a:defRPr/>
              </a:pPr>
              <a:r>
                <a:rPr kumimoji="0" lang="en-US" sz="1599" b="0" i="0" u="none" strike="noStrike" kern="1200" cap="none" spc="0" normalizeH="0" baseline="0" noProof="0">
                  <a:ln>
                    <a:noFill/>
                  </a:ln>
                  <a:solidFill>
                    <a:srgbClr val="FFFFFF"/>
                  </a:solidFill>
                  <a:effectLst/>
                  <a:uLnTx/>
                  <a:uFillTx/>
                  <a:latin typeface="Segoe UI"/>
                  <a:ea typeface="+mn-ea"/>
                  <a:cs typeface="+mn-cs"/>
                </a:rPr>
                <a:t>Efficient Cost</a:t>
              </a:r>
            </a:p>
            <a:p>
              <a:pPr marL="0" marR="0" lvl="0" indent="0" algn="l" defTabSz="932742" rtl="0" eaLnBrk="1" fontAlgn="auto" latinLnBrk="0" hangingPunct="1">
                <a:lnSpc>
                  <a:spcPct val="100000"/>
                </a:lnSpc>
                <a:spcBef>
                  <a:spcPts val="0"/>
                </a:spcBef>
                <a:spcAft>
                  <a:spcPts val="1000"/>
                </a:spcAft>
                <a:buClrTx/>
                <a:buSzTx/>
                <a:buFontTx/>
                <a:buNone/>
                <a:tabLst/>
                <a:defRPr/>
              </a:pPr>
              <a:r>
                <a:rPr kumimoji="0" lang="en-US" sz="1599" b="0" i="0" u="none" strike="noStrike" kern="1200" cap="none" spc="0" normalizeH="0" baseline="0" noProof="0">
                  <a:ln>
                    <a:noFill/>
                  </a:ln>
                  <a:solidFill>
                    <a:srgbClr val="FFFFFF"/>
                  </a:solidFill>
                  <a:effectLst/>
                  <a:uLnTx/>
                  <a:uFillTx/>
                  <a:latin typeface="Segoe UI"/>
                  <a:ea typeface="+mn-ea"/>
                  <a:cs typeface="+mn-cs"/>
                </a:rPr>
                <a:t>Only websites</a:t>
              </a:r>
            </a:p>
          </p:txBody>
        </p:sp>
        <p:grpSp>
          <p:nvGrpSpPr>
            <p:cNvPr id="30" name="Group 29"/>
            <p:cNvGrpSpPr/>
            <p:nvPr/>
          </p:nvGrpSpPr>
          <p:grpSpPr>
            <a:xfrm>
              <a:off x="3341537" y="1786367"/>
              <a:ext cx="2708858" cy="902235"/>
              <a:chOff x="457396" y="1467821"/>
              <a:chExt cx="2804693" cy="902235"/>
            </a:xfrm>
          </p:grpSpPr>
          <p:sp>
            <p:nvSpPr>
              <p:cNvPr id="3" name="Rectangle 2"/>
              <p:cNvSpPr/>
              <p:nvPr/>
            </p:nvSpPr>
            <p:spPr bwMode="auto">
              <a:xfrm>
                <a:off x="457396" y="1467821"/>
                <a:ext cx="2804693" cy="90223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914224" marR="0" lvl="0" indent="0" algn="l" defTabSz="932293" rtl="0" eaLnBrk="1" fontAlgn="base" latinLnBrk="0" hangingPunct="1">
                  <a:lnSpc>
                    <a:spcPct val="90000"/>
                  </a:lnSpc>
                  <a:spcBef>
                    <a:spcPct val="0"/>
                  </a:spcBef>
                  <a:spcAft>
                    <a:spcPct val="0"/>
                  </a:spcAft>
                  <a:buClrTx/>
                  <a:buSzTx/>
                  <a:buFontTx/>
                  <a:buNone/>
                  <a:tabLst/>
                  <a:defRPr/>
                </a:pPr>
                <a:r>
                  <a:rPr kumimoji="0" lang="en-US" sz="15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Azure App Services</a:t>
                </a:r>
              </a:p>
            </p:txBody>
          </p:sp>
          <p:pic>
            <p:nvPicPr>
              <p:cNvPr id="27" name="Picture 11"/>
              <p:cNvPicPr>
                <a:picLocks noChangeAspect="1"/>
              </p:cNvPicPr>
              <p:nvPr/>
            </p:nvPicPr>
            <p:blipFill>
              <a:blip r:embed="rId3">
                <a:lum bright="100000"/>
                <a:extLst>
                  <a:ext uri="{28A0092B-C50C-407E-A947-70E740481C1C}">
                    <a14:useLocalDpi xmlns:a14="http://schemas.microsoft.com/office/drawing/2010/main" val="0"/>
                  </a:ext>
                </a:extLst>
              </a:blip>
              <a:srcRect/>
              <a:stretch>
                <a:fillRect/>
              </a:stretch>
            </p:blipFill>
            <p:spPr bwMode="auto">
              <a:xfrm>
                <a:off x="670953" y="1612538"/>
                <a:ext cx="660864" cy="6058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4" name="Group 3"/>
          <p:cNvGrpSpPr/>
          <p:nvPr/>
        </p:nvGrpSpPr>
        <p:grpSpPr>
          <a:xfrm>
            <a:off x="913740" y="1337022"/>
            <a:ext cx="2391382" cy="4362677"/>
            <a:chOff x="912673" y="1696810"/>
            <a:chExt cx="2240299" cy="4341035"/>
          </a:xfrm>
        </p:grpSpPr>
        <p:sp>
          <p:nvSpPr>
            <p:cNvPr id="10" name="Rectangle 9"/>
            <p:cNvSpPr/>
            <p:nvPr/>
          </p:nvSpPr>
          <p:spPr bwMode="auto">
            <a:xfrm>
              <a:off x="912673" y="2602066"/>
              <a:ext cx="2240299" cy="343577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82854" rIns="182854" bIns="146283" numCol="1" spcCol="0" rtlCol="0" fromWordArt="0" anchor="t"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1000"/>
                </a:spcAft>
                <a:buClrTx/>
                <a:buSzTx/>
                <a:buFontTx/>
                <a:buNone/>
                <a:tabLst/>
                <a:defRPr/>
              </a:pPr>
              <a:r>
                <a:rPr kumimoji="0" lang="en-US" sz="1599" b="0" i="0" u="none" strike="noStrike" kern="1200" cap="none" spc="0" normalizeH="0" baseline="0" noProof="0">
                  <a:ln>
                    <a:noFill/>
                  </a:ln>
                  <a:solidFill>
                    <a:srgbClr val="FFFFFF"/>
                  </a:solidFill>
                  <a:effectLst/>
                  <a:uLnTx/>
                  <a:uFillTx/>
                  <a:latin typeface="Segoe UI"/>
                  <a:ea typeface="+mn-ea"/>
                  <a:cs typeface="+mn-cs"/>
                </a:rPr>
                <a:t>Most control, but most management overhead</a:t>
              </a:r>
            </a:p>
            <a:p>
              <a:pPr marL="0" marR="0" lvl="0" indent="0" algn="l" defTabSz="932742" rtl="0" eaLnBrk="1" fontAlgn="auto" latinLnBrk="0" hangingPunct="1">
                <a:lnSpc>
                  <a:spcPct val="100000"/>
                </a:lnSpc>
                <a:spcBef>
                  <a:spcPts val="0"/>
                </a:spcBef>
                <a:spcAft>
                  <a:spcPts val="1000"/>
                </a:spcAft>
                <a:buClrTx/>
                <a:buSzTx/>
                <a:buFontTx/>
                <a:buNone/>
                <a:tabLst/>
                <a:defRPr/>
              </a:pPr>
              <a:r>
                <a:rPr kumimoji="0" lang="en-US" sz="1599" b="0" i="0" u="none" strike="noStrike" kern="1200" cap="none" spc="0" normalizeH="0" baseline="0" noProof="0">
                  <a:ln>
                    <a:noFill/>
                  </a:ln>
                  <a:solidFill>
                    <a:srgbClr val="FFFFFF"/>
                  </a:solidFill>
                  <a:effectLst/>
                  <a:uLnTx/>
                  <a:uFillTx/>
                  <a:latin typeface="Segoe UI"/>
                  <a:ea typeface="+mn-ea"/>
                  <a:cs typeface="+mn-cs"/>
                </a:rPr>
                <a:t>Most cost</a:t>
              </a:r>
            </a:p>
            <a:p>
              <a:pPr marL="0" marR="0" lvl="0" indent="0" algn="l" defTabSz="932742" rtl="0" eaLnBrk="1" fontAlgn="auto" latinLnBrk="0" hangingPunct="1">
                <a:lnSpc>
                  <a:spcPct val="100000"/>
                </a:lnSpc>
                <a:spcBef>
                  <a:spcPts val="0"/>
                </a:spcBef>
                <a:spcAft>
                  <a:spcPts val="1000"/>
                </a:spcAft>
                <a:buClrTx/>
                <a:buSzTx/>
                <a:buFontTx/>
                <a:buNone/>
                <a:tabLst/>
                <a:defRPr/>
              </a:pPr>
              <a:r>
                <a:rPr kumimoji="0" lang="en-US" sz="1599" b="0" i="0" u="none" strike="noStrike" kern="1200" cap="none" spc="0" normalizeH="0" baseline="0" noProof="0">
                  <a:ln>
                    <a:noFill/>
                  </a:ln>
                  <a:solidFill>
                    <a:srgbClr val="FFFFFF"/>
                  </a:solidFill>
                  <a:effectLst/>
                  <a:uLnTx/>
                  <a:uFillTx/>
                  <a:latin typeface="Segoe UI"/>
                  <a:ea typeface="+mn-ea"/>
                  <a:cs typeface="+mn-cs"/>
                </a:rPr>
                <a:t>Puppet/Chef/DSC agent integration</a:t>
              </a:r>
            </a:p>
            <a:p>
              <a:pPr marL="0" marR="0" lvl="0" indent="0" algn="l" defTabSz="932742" rtl="0" eaLnBrk="1" fontAlgn="auto" latinLnBrk="0" hangingPunct="1">
                <a:lnSpc>
                  <a:spcPct val="100000"/>
                </a:lnSpc>
                <a:spcBef>
                  <a:spcPts val="0"/>
                </a:spcBef>
                <a:spcAft>
                  <a:spcPts val="1000"/>
                </a:spcAft>
                <a:buClrTx/>
                <a:buSzTx/>
                <a:buFontTx/>
                <a:buNone/>
                <a:tabLst/>
                <a:defRPr/>
              </a:pPr>
              <a:r>
                <a:rPr kumimoji="0" lang="en-US" sz="1599" b="0" i="0" u="none" strike="noStrike" kern="1200" cap="none" spc="0" normalizeH="0" baseline="0" noProof="0">
                  <a:ln>
                    <a:noFill/>
                  </a:ln>
                  <a:solidFill>
                    <a:srgbClr val="FFFFFF"/>
                  </a:solidFill>
                  <a:effectLst/>
                  <a:uLnTx/>
                  <a:uFillTx/>
                  <a:latin typeface="Segoe UI"/>
                  <a:ea typeface="+mn-ea"/>
                  <a:cs typeface="+mn-cs"/>
                </a:rPr>
                <a:t>Easier to port workloads from </a:t>
              </a:r>
              <a:br>
                <a:rPr kumimoji="0" lang="en-US" sz="1599" b="0" i="0" u="none" strike="noStrike" kern="1200" cap="none" spc="0" normalizeH="0" baseline="0" noProof="0">
                  <a:ln>
                    <a:noFill/>
                  </a:ln>
                  <a:solidFill>
                    <a:srgbClr val="FFFFFF"/>
                  </a:solidFill>
                  <a:effectLst/>
                  <a:uLnTx/>
                  <a:uFillTx/>
                  <a:latin typeface="Segoe UI"/>
                  <a:ea typeface="+mn-ea"/>
                  <a:cs typeface="+mn-cs"/>
                </a:rPr>
              </a:br>
              <a:r>
                <a:rPr kumimoji="0" lang="en-US" sz="1599" b="0" i="0" u="none" strike="noStrike" kern="1200" cap="none" spc="0" normalizeH="0" baseline="0" noProof="0">
                  <a:ln>
                    <a:noFill/>
                  </a:ln>
                  <a:solidFill>
                    <a:srgbClr val="FFFFFF"/>
                  </a:solidFill>
                  <a:effectLst/>
                  <a:uLnTx/>
                  <a:uFillTx/>
                  <a:latin typeface="Segoe UI"/>
                  <a:ea typeface="+mn-ea"/>
                  <a:cs typeface="+mn-cs"/>
                </a:rPr>
                <a:t>on-premises</a:t>
              </a:r>
            </a:p>
            <a:p>
              <a:pPr marL="0" marR="0" lvl="0" indent="0" algn="l" defTabSz="932742" rtl="0" eaLnBrk="1" fontAlgn="auto" latinLnBrk="0" hangingPunct="1">
                <a:lnSpc>
                  <a:spcPct val="100000"/>
                </a:lnSpc>
                <a:spcBef>
                  <a:spcPts val="0"/>
                </a:spcBef>
                <a:spcAft>
                  <a:spcPts val="1000"/>
                </a:spcAft>
                <a:buClrTx/>
                <a:buSzTx/>
                <a:buFontTx/>
                <a:buNone/>
                <a:tabLst/>
                <a:defRPr/>
              </a:pPr>
              <a:endParaRPr kumimoji="0" lang="en-US" sz="1599" b="0" i="0" u="none" strike="noStrike" kern="1200" cap="none" spc="0" normalizeH="0" baseline="0" noProof="0" err="1">
                <a:ln>
                  <a:noFill/>
                </a:ln>
                <a:solidFill>
                  <a:srgbClr val="FFFFFF"/>
                </a:solidFill>
                <a:effectLst/>
                <a:uLnTx/>
                <a:uFillTx/>
                <a:latin typeface="Segoe UI"/>
                <a:ea typeface="+mn-ea"/>
                <a:cs typeface="+mn-cs"/>
              </a:endParaRPr>
            </a:p>
          </p:txBody>
        </p:sp>
        <p:grpSp>
          <p:nvGrpSpPr>
            <p:cNvPr id="7" name="Group 6"/>
            <p:cNvGrpSpPr/>
            <p:nvPr/>
          </p:nvGrpSpPr>
          <p:grpSpPr>
            <a:xfrm>
              <a:off x="912674" y="1696810"/>
              <a:ext cx="2240298" cy="905256"/>
              <a:chOff x="8425253" y="1287075"/>
              <a:chExt cx="2240298" cy="905256"/>
            </a:xfrm>
          </p:grpSpPr>
          <p:sp>
            <p:nvSpPr>
              <p:cNvPr id="6" name="Rectangle 5"/>
              <p:cNvSpPr/>
              <p:nvPr/>
            </p:nvSpPr>
            <p:spPr bwMode="auto">
              <a:xfrm>
                <a:off x="8425253" y="1287075"/>
                <a:ext cx="2240298" cy="90525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914224" marR="0" lvl="0" indent="0" algn="l" defTabSz="932293" rtl="0" eaLnBrk="1" fontAlgn="base" latinLnBrk="0" hangingPunct="1">
                  <a:lnSpc>
                    <a:spcPct val="90000"/>
                  </a:lnSpc>
                  <a:spcBef>
                    <a:spcPct val="0"/>
                  </a:spcBef>
                  <a:spcAft>
                    <a:spcPct val="0"/>
                  </a:spcAft>
                  <a:buClrTx/>
                  <a:buSzTx/>
                  <a:buFontTx/>
                  <a:buNone/>
                  <a:tabLst/>
                  <a:defRPr/>
                </a:pPr>
                <a:r>
                  <a:rPr kumimoji="0" lang="en-US" sz="1599" b="0" i="0" u="none" strike="noStrike" kern="1200" cap="none" spc="0" normalizeH="0" baseline="0" noProof="0">
                    <a:ln>
                      <a:noFill/>
                    </a:ln>
                    <a:solidFill>
                      <a:srgbClr val="FFFFFF"/>
                    </a:solidFill>
                    <a:effectLst/>
                    <a:uLnTx/>
                    <a:uFillTx/>
                    <a:latin typeface="Segoe UI"/>
                    <a:ea typeface="+mn-ea"/>
                    <a:cs typeface="+mn-cs"/>
                  </a:rPr>
                  <a:t>Azure VMs</a:t>
                </a:r>
              </a:p>
            </p:txBody>
          </p:sp>
          <p:pic>
            <p:nvPicPr>
              <p:cNvPr id="28" name="Picture 46"/>
              <p:cNvPicPr>
                <a:picLocks noChangeAspect="1"/>
              </p:cNvPicPr>
              <p:nvPr/>
            </p:nvPicPr>
            <p:blipFill>
              <a:blip r:embed="rId4">
                <a:lum bright="100000"/>
                <a:extLst>
                  <a:ext uri="{28A0092B-C50C-407E-A947-70E740481C1C}">
                    <a14:useLocalDpi xmlns:a14="http://schemas.microsoft.com/office/drawing/2010/main" val="0"/>
                  </a:ext>
                </a:extLst>
              </a:blip>
              <a:srcRect/>
              <a:stretch>
                <a:fillRect/>
              </a:stretch>
            </p:blipFill>
            <p:spPr bwMode="auto">
              <a:xfrm>
                <a:off x="8632012" y="1446994"/>
                <a:ext cx="660312" cy="604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useBgFill="1">
        <p:nvSpPr>
          <p:cNvPr id="2" name="Rectangle 1"/>
          <p:cNvSpPr/>
          <p:nvPr/>
        </p:nvSpPr>
        <p:spPr bwMode="auto">
          <a:xfrm>
            <a:off x="883" y="497"/>
            <a:ext cx="12434711" cy="1202923"/>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 name="Title 16"/>
          <p:cNvSpPr>
            <a:spLocks noGrp="1"/>
          </p:cNvSpPr>
          <p:nvPr>
            <p:ph type="title"/>
          </p:nvPr>
        </p:nvSpPr>
        <p:spPr/>
        <p:txBody>
          <a:bodyPr/>
          <a:lstStyle/>
          <a:p>
            <a:r>
              <a:rPr lang="en-US"/>
              <a:t>Architecture Decisions</a:t>
            </a:r>
          </a:p>
        </p:txBody>
      </p:sp>
      <p:grpSp>
        <p:nvGrpSpPr>
          <p:cNvPr id="14" name="Group 13"/>
          <p:cNvGrpSpPr/>
          <p:nvPr/>
        </p:nvGrpSpPr>
        <p:grpSpPr>
          <a:xfrm>
            <a:off x="3519890" y="1337022"/>
            <a:ext cx="2422686" cy="4362677"/>
            <a:chOff x="3470477" y="1676507"/>
            <a:chExt cx="2423030" cy="4363296"/>
          </a:xfrm>
        </p:grpSpPr>
        <p:grpSp>
          <p:nvGrpSpPr>
            <p:cNvPr id="13" name="Group 12"/>
            <p:cNvGrpSpPr/>
            <p:nvPr/>
          </p:nvGrpSpPr>
          <p:grpSpPr>
            <a:xfrm>
              <a:off x="3470477" y="1676507"/>
              <a:ext cx="2423030" cy="4363296"/>
              <a:chOff x="9090506" y="1676507"/>
              <a:chExt cx="2240299" cy="4363296"/>
            </a:xfrm>
          </p:grpSpPr>
          <p:sp>
            <p:nvSpPr>
              <p:cNvPr id="16" name="Rectangle 15"/>
              <p:cNvSpPr/>
              <p:nvPr/>
            </p:nvSpPr>
            <p:spPr bwMode="auto">
              <a:xfrm>
                <a:off x="9090506" y="2581763"/>
                <a:ext cx="2240299" cy="345804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82854" rIns="182854" bIns="146283" numCol="1" spcCol="0" rtlCol="0" fromWordArt="0" anchor="t"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1000"/>
                  </a:spcAft>
                  <a:buClrTx/>
                  <a:buSzTx/>
                  <a:buFontTx/>
                  <a:buNone/>
                  <a:tabLst/>
                  <a:defRPr/>
                </a:pPr>
                <a:r>
                  <a:rPr kumimoji="0" lang="en-US" sz="1599" b="0" i="0" u="none" strike="noStrike" kern="1200" cap="none" spc="0" normalizeH="0" baseline="0" noProof="0">
                    <a:ln>
                      <a:noFill/>
                    </a:ln>
                    <a:solidFill>
                      <a:srgbClr val="FFFFFF"/>
                    </a:solidFill>
                    <a:effectLst/>
                    <a:uLnTx/>
                    <a:uFillTx/>
                    <a:latin typeface="Segoe UI"/>
                    <a:ea typeface="+mn-ea"/>
                    <a:cs typeface="+mn-cs"/>
                  </a:rPr>
                  <a:t>Easiest portability from on-premises</a:t>
                </a:r>
              </a:p>
              <a:p>
                <a:pPr marL="0" marR="0" lvl="0" indent="0" algn="l" defTabSz="932742" rtl="0" eaLnBrk="1" fontAlgn="auto" latinLnBrk="0" hangingPunct="1">
                  <a:lnSpc>
                    <a:spcPct val="100000"/>
                  </a:lnSpc>
                  <a:spcBef>
                    <a:spcPts val="0"/>
                  </a:spcBef>
                  <a:spcAft>
                    <a:spcPts val="1000"/>
                  </a:spcAft>
                  <a:buClrTx/>
                  <a:buSzTx/>
                  <a:buFontTx/>
                  <a:buNone/>
                  <a:tabLst/>
                  <a:defRPr/>
                </a:pPr>
                <a:r>
                  <a:rPr kumimoji="0" lang="en-US" sz="1599" b="0" i="0" u="none" strike="noStrike" kern="1200" cap="none" spc="0" normalizeH="0" baseline="0" noProof="0">
                    <a:ln>
                      <a:noFill/>
                    </a:ln>
                    <a:solidFill>
                      <a:srgbClr val="FFFFFF"/>
                    </a:solidFill>
                    <a:effectLst/>
                    <a:uLnTx/>
                    <a:uFillTx/>
                    <a:latin typeface="Segoe UI"/>
                    <a:ea typeface="+mn-ea"/>
                    <a:cs typeface="+mn-cs"/>
                  </a:rPr>
                  <a:t>Ecosystem of apps</a:t>
                </a:r>
              </a:p>
              <a:p>
                <a:pPr marL="0" marR="0" lvl="0" indent="0" algn="l" defTabSz="932742" rtl="0" eaLnBrk="1" fontAlgn="auto" latinLnBrk="0" hangingPunct="1">
                  <a:lnSpc>
                    <a:spcPct val="100000"/>
                  </a:lnSpc>
                  <a:spcBef>
                    <a:spcPts val="0"/>
                  </a:spcBef>
                  <a:spcAft>
                    <a:spcPts val="1000"/>
                  </a:spcAft>
                  <a:buClrTx/>
                  <a:buSzTx/>
                  <a:buFontTx/>
                  <a:buNone/>
                  <a:tabLst/>
                  <a:defRPr/>
                </a:pPr>
                <a:r>
                  <a:rPr kumimoji="0" lang="en-US" sz="1599" b="0" i="0" u="none" strike="noStrike" kern="1200" cap="none" spc="0" normalizeH="0" baseline="0" noProof="0">
                    <a:ln>
                      <a:noFill/>
                    </a:ln>
                    <a:solidFill>
                      <a:srgbClr val="FFFFFF"/>
                    </a:solidFill>
                    <a:effectLst/>
                    <a:uLnTx/>
                    <a:uFillTx/>
                    <a:latin typeface="Segoe UI"/>
                    <a:ea typeface="+mn-ea"/>
                    <a:cs typeface="+mn-cs"/>
                  </a:rPr>
                  <a:t>Host OS abstracted, but still requires management</a:t>
                </a:r>
              </a:p>
            </p:txBody>
          </p:sp>
          <p:sp>
            <p:nvSpPr>
              <p:cNvPr id="19" name="Rectangle 18"/>
              <p:cNvSpPr/>
              <p:nvPr/>
            </p:nvSpPr>
            <p:spPr bwMode="auto">
              <a:xfrm>
                <a:off x="9090507" y="1676507"/>
                <a:ext cx="2240298" cy="90525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860260" marR="0" lvl="0" indent="0" algn="l" defTabSz="541234" rtl="0" eaLnBrk="1" fontAlgn="base" latinLnBrk="0" hangingPunct="1">
                  <a:lnSpc>
                    <a:spcPct val="90000"/>
                  </a:lnSpc>
                  <a:spcBef>
                    <a:spcPct val="0"/>
                  </a:spcBef>
                  <a:spcAft>
                    <a:spcPct val="0"/>
                  </a:spcAft>
                  <a:buClrTx/>
                  <a:buSzTx/>
                  <a:buFontTx/>
                  <a:buNone/>
                  <a:tabLst>
                    <a:tab pos="1030090" algn="l"/>
                  </a:tabLst>
                  <a:defRPr/>
                </a:pPr>
                <a:endParaRPr kumimoji="0" lang="en-US" sz="1599" b="0" i="0" u="none" strike="noStrike" kern="1200" cap="none" spc="0" normalizeH="0" baseline="0" noProof="0">
                  <a:ln>
                    <a:noFill/>
                  </a:ln>
                  <a:solidFill>
                    <a:srgbClr val="FFFFFF"/>
                  </a:solidFill>
                  <a:effectLst/>
                  <a:uLnTx/>
                  <a:uFillTx/>
                  <a:latin typeface="Segoe UI"/>
                  <a:ea typeface="+mn-ea"/>
                  <a:cs typeface="+mn-cs"/>
                </a:endParaRPr>
              </a:p>
              <a:p>
                <a:pPr marL="860260" marR="0" lvl="0" indent="0" algn="l" defTabSz="541234" rtl="0" eaLnBrk="1" fontAlgn="base" latinLnBrk="0" hangingPunct="1">
                  <a:lnSpc>
                    <a:spcPct val="90000"/>
                  </a:lnSpc>
                  <a:spcBef>
                    <a:spcPct val="0"/>
                  </a:spcBef>
                  <a:spcAft>
                    <a:spcPct val="0"/>
                  </a:spcAft>
                  <a:buClrTx/>
                  <a:buSzTx/>
                  <a:buFontTx/>
                  <a:buNone/>
                  <a:tabLst>
                    <a:tab pos="1030090" algn="l"/>
                  </a:tabLst>
                  <a:defRPr/>
                </a:pPr>
                <a:r>
                  <a:rPr kumimoji="0" lang="en-US" sz="1599" b="0" i="0" u="none" strike="noStrike" kern="1200" cap="none" spc="0" normalizeH="0" baseline="0" noProof="0">
                    <a:ln>
                      <a:noFill/>
                    </a:ln>
                    <a:solidFill>
                      <a:srgbClr val="FFFFFF"/>
                    </a:solidFill>
                    <a:effectLst/>
                    <a:uLnTx/>
                    <a:uFillTx/>
                    <a:latin typeface="Segoe UI"/>
                    <a:ea typeface="+mn-ea"/>
                    <a:cs typeface="+mn-cs"/>
                  </a:rPr>
                  <a:t>Containers</a:t>
                </a:r>
              </a:p>
              <a:p>
                <a:pPr marL="860260" marR="0" lvl="0" indent="0" algn="l" defTabSz="541234" rtl="0" eaLnBrk="1" fontAlgn="base" latinLnBrk="0" hangingPunct="1">
                  <a:lnSpc>
                    <a:spcPct val="90000"/>
                  </a:lnSpc>
                  <a:spcBef>
                    <a:spcPct val="0"/>
                  </a:spcBef>
                  <a:spcAft>
                    <a:spcPct val="0"/>
                  </a:spcAft>
                  <a:buClrTx/>
                  <a:buSzTx/>
                  <a:buFontTx/>
                  <a:buNone/>
                  <a:tabLst>
                    <a:tab pos="1030090" algn="l"/>
                  </a:tabLst>
                  <a:defRPr/>
                </a:pPr>
                <a:endParaRPr kumimoji="0" lang="en-US" sz="1599"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21" name="Group 20"/>
            <p:cNvGrpSpPr/>
            <p:nvPr/>
          </p:nvGrpSpPr>
          <p:grpSpPr>
            <a:xfrm>
              <a:off x="3582037" y="1904464"/>
              <a:ext cx="798603" cy="464897"/>
              <a:chOff x="9011696" y="1856729"/>
              <a:chExt cx="892824" cy="519746"/>
            </a:xfrm>
          </p:grpSpPr>
          <p:grpSp>
            <p:nvGrpSpPr>
              <p:cNvPr id="39" name="Group 38"/>
              <p:cNvGrpSpPr/>
              <p:nvPr/>
            </p:nvGrpSpPr>
            <p:grpSpPr>
              <a:xfrm>
                <a:off x="9011696" y="1856729"/>
                <a:ext cx="679115" cy="355896"/>
                <a:chOff x="9489280" y="785813"/>
                <a:chExt cx="1076894" cy="564356"/>
              </a:xfrm>
            </p:grpSpPr>
            <p:sp>
              <p:nvSpPr>
                <p:cNvPr id="40" name="Rectangle 39"/>
                <p:cNvSpPr/>
                <p:nvPr/>
              </p:nvSpPr>
              <p:spPr bwMode="auto">
                <a:xfrm>
                  <a:off x="9689306" y="909638"/>
                  <a:ext cx="876868" cy="440531"/>
                </a:xfrm>
                <a:prstGeom prst="rect">
                  <a:avLst/>
                </a:prstGeom>
                <a:solidFill>
                  <a:schemeClr val="bg1"/>
                </a:solidFill>
                <a:ln w="158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1" name="Parallelogram 40"/>
                <p:cNvSpPr/>
                <p:nvPr/>
              </p:nvSpPr>
              <p:spPr bwMode="auto">
                <a:xfrm rot="16200000">
                  <a:off x="9311853" y="989434"/>
                  <a:ext cx="528638" cy="173781"/>
                </a:xfrm>
                <a:prstGeom prst="parallelogram">
                  <a:avLst>
                    <a:gd name="adj" fmla="val 55081"/>
                  </a:avLst>
                </a:prstGeom>
                <a:solidFill>
                  <a:schemeClr val="bg1"/>
                </a:solidFill>
                <a:ln w="158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 name="Parallelogram 41"/>
                <p:cNvSpPr/>
                <p:nvPr/>
              </p:nvSpPr>
              <p:spPr bwMode="auto">
                <a:xfrm flipH="1">
                  <a:off x="9489280" y="785813"/>
                  <a:ext cx="1076891" cy="99540"/>
                </a:xfrm>
                <a:prstGeom prst="parallelogram">
                  <a:avLst>
                    <a:gd name="adj" fmla="val 188803"/>
                  </a:avLst>
                </a:prstGeom>
                <a:solidFill>
                  <a:schemeClr val="bg1"/>
                </a:solidFill>
                <a:ln w="158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55" name="Group 54"/>
              <p:cNvGrpSpPr/>
              <p:nvPr/>
            </p:nvGrpSpPr>
            <p:grpSpPr>
              <a:xfrm>
                <a:off x="9225405" y="2028668"/>
                <a:ext cx="679115" cy="347807"/>
                <a:chOff x="9489280" y="785813"/>
                <a:chExt cx="1076893" cy="551530"/>
              </a:xfrm>
            </p:grpSpPr>
            <p:sp>
              <p:nvSpPr>
                <p:cNvPr id="56" name="Rectangle 55"/>
                <p:cNvSpPr/>
                <p:nvPr/>
              </p:nvSpPr>
              <p:spPr bwMode="auto">
                <a:xfrm>
                  <a:off x="9689305" y="896811"/>
                  <a:ext cx="876868" cy="440532"/>
                </a:xfrm>
                <a:prstGeom prst="rect">
                  <a:avLst/>
                </a:prstGeom>
                <a:solidFill>
                  <a:schemeClr val="bg1"/>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7" name="Parallelogram 56"/>
                <p:cNvSpPr/>
                <p:nvPr/>
              </p:nvSpPr>
              <p:spPr bwMode="auto">
                <a:xfrm rot="16200000">
                  <a:off x="9311852" y="981103"/>
                  <a:ext cx="528638" cy="173780"/>
                </a:xfrm>
                <a:prstGeom prst="parallelogram">
                  <a:avLst>
                    <a:gd name="adj" fmla="val 55081"/>
                  </a:avLst>
                </a:prstGeom>
                <a:solidFill>
                  <a:schemeClr val="bg1"/>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8" name="Parallelogram 57"/>
                <p:cNvSpPr/>
                <p:nvPr/>
              </p:nvSpPr>
              <p:spPr bwMode="auto">
                <a:xfrm flipH="1">
                  <a:off x="9489280" y="785813"/>
                  <a:ext cx="1076891" cy="99540"/>
                </a:xfrm>
                <a:prstGeom prst="parallelogram">
                  <a:avLst>
                    <a:gd name="adj" fmla="val 188803"/>
                  </a:avLst>
                </a:prstGeom>
                <a:solidFill>
                  <a:schemeClr val="bg1"/>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grpSp>
        <p:nvGrpSpPr>
          <p:cNvPr id="34" name="Group 33"/>
          <p:cNvGrpSpPr/>
          <p:nvPr/>
        </p:nvGrpSpPr>
        <p:grpSpPr>
          <a:xfrm>
            <a:off x="8958943" y="1342000"/>
            <a:ext cx="2584945" cy="4357699"/>
            <a:chOff x="3341537" y="1786367"/>
            <a:chExt cx="2708858" cy="4358317"/>
          </a:xfrm>
        </p:grpSpPr>
        <p:sp>
          <p:nvSpPr>
            <p:cNvPr id="35" name="Rectangle 34"/>
            <p:cNvSpPr/>
            <p:nvPr/>
          </p:nvSpPr>
          <p:spPr bwMode="auto">
            <a:xfrm>
              <a:off x="3341537" y="2688604"/>
              <a:ext cx="2708858" cy="345608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82854" rIns="182854" bIns="146283" numCol="1" spcCol="0" rtlCol="0" fromWordArt="0" anchor="t"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1000"/>
                </a:spcAft>
                <a:buClrTx/>
                <a:buSzTx/>
                <a:buFontTx/>
                <a:buNone/>
                <a:tabLst/>
                <a:defRPr/>
              </a:pPr>
              <a:r>
                <a:rPr kumimoji="0" lang="en-US" sz="1599" b="0" i="0" u="none" strike="noStrike" kern="1200" cap="none" spc="0" normalizeH="0" baseline="0" noProof="0">
                  <a:ln>
                    <a:noFill/>
                  </a:ln>
                  <a:solidFill>
                    <a:srgbClr val="FFFFFF"/>
                  </a:solidFill>
                  <a:effectLst/>
                  <a:uLnTx/>
                  <a:uFillTx/>
                  <a:latin typeface="Segoe UI"/>
                  <a:ea typeface="+mn-ea"/>
                  <a:cs typeface="+mn-cs"/>
                </a:rPr>
                <a:t>Easiest CI and CD setup</a:t>
              </a:r>
            </a:p>
            <a:p>
              <a:pPr marL="0" marR="0" lvl="0" indent="0" algn="l" defTabSz="932742" rtl="0" eaLnBrk="1" fontAlgn="auto" latinLnBrk="0" hangingPunct="1">
                <a:lnSpc>
                  <a:spcPct val="100000"/>
                </a:lnSpc>
                <a:spcBef>
                  <a:spcPts val="0"/>
                </a:spcBef>
                <a:spcAft>
                  <a:spcPts val="1000"/>
                </a:spcAft>
                <a:buClrTx/>
                <a:buSzTx/>
                <a:buFontTx/>
                <a:buNone/>
                <a:tabLst/>
                <a:defRPr/>
              </a:pPr>
              <a:r>
                <a:rPr kumimoji="0" lang="en-US" sz="1599" b="0" i="0" u="none" strike="noStrike" kern="1200" cap="none" spc="0" normalizeH="0" baseline="0" noProof="0">
                  <a:ln>
                    <a:noFill/>
                  </a:ln>
                  <a:solidFill>
                    <a:srgbClr val="FFFFFF"/>
                  </a:solidFill>
                  <a:effectLst/>
                  <a:uLnTx/>
                  <a:uFillTx/>
                  <a:latin typeface="Segoe UI"/>
                  <a:ea typeface="+mn-ea"/>
                  <a:cs typeface="+mn-cs"/>
                </a:rPr>
                <a:t>No hosting, just code</a:t>
              </a:r>
            </a:p>
            <a:p>
              <a:pPr marL="0" marR="0" lvl="0" indent="0" algn="l" defTabSz="932742" rtl="0" eaLnBrk="1" fontAlgn="auto" latinLnBrk="0" hangingPunct="1">
                <a:lnSpc>
                  <a:spcPct val="100000"/>
                </a:lnSpc>
                <a:spcBef>
                  <a:spcPts val="0"/>
                </a:spcBef>
                <a:spcAft>
                  <a:spcPts val="1000"/>
                </a:spcAft>
                <a:buClrTx/>
                <a:buSzTx/>
                <a:buFontTx/>
                <a:buNone/>
                <a:tabLst/>
                <a:defRPr/>
              </a:pPr>
              <a:r>
                <a:rPr kumimoji="0" lang="en-US" sz="1599" b="0" i="0" u="none" strike="noStrike" kern="1200" cap="none" spc="0" normalizeH="0" baseline="0" noProof="0">
                  <a:ln>
                    <a:noFill/>
                  </a:ln>
                  <a:solidFill>
                    <a:srgbClr val="FFFFFF"/>
                  </a:solidFill>
                  <a:effectLst/>
                  <a:uLnTx/>
                  <a:uFillTx/>
                  <a:latin typeface="Segoe UI"/>
                  <a:ea typeface="+mn-ea"/>
                  <a:cs typeface="+mn-cs"/>
                </a:rPr>
                <a:t>Efficient Cost</a:t>
              </a:r>
            </a:p>
            <a:p>
              <a:pPr marL="0" marR="0" lvl="0" indent="0" algn="l" defTabSz="932742" rtl="0" eaLnBrk="1" fontAlgn="auto" latinLnBrk="0" hangingPunct="1">
                <a:lnSpc>
                  <a:spcPct val="100000"/>
                </a:lnSpc>
                <a:spcBef>
                  <a:spcPts val="0"/>
                </a:spcBef>
                <a:spcAft>
                  <a:spcPts val="1000"/>
                </a:spcAft>
                <a:buClrTx/>
                <a:buSzTx/>
                <a:buFontTx/>
                <a:buNone/>
                <a:tabLst/>
                <a:defRPr/>
              </a:pPr>
              <a:r>
                <a:rPr kumimoji="0" lang="en-US" sz="1599" b="0" i="0" u="none" strike="noStrike" kern="1200" cap="none" spc="0" normalizeH="0" baseline="0" noProof="0">
                  <a:ln>
                    <a:noFill/>
                  </a:ln>
                  <a:solidFill>
                    <a:srgbClr val="FFFFFF"/>
                  </a:solidFill>
                  <a:effectLst/>
                  <a:uLnTx/>
                  <a:uFillTx/>
                  <a:latin typeface="Segoe UI"/>
                  <a:ea typeface="+mn-ea"/>
                  <a:cs typeface="+mn-cs"/>
                </a:rPr>
                <a:t>Transparent Scaling</a:t>
              </a:r>
            </a:p>
            <a:p>
              <a:pPr marL="0" marR="0" lvl="0" indent="0" algn="l" defTabSz="932742" rtl="0" eaLnBrk="1" fontAlgn="auto" latinLnBrk="0" hangingPunct="1">
                <a:lnSpc>
                  <a:spcPct val="100000"/>
                </a:lnSpc>
                <a:spcBef>
                  <a:spcPts val="0"/>
                </a:spcBef>
                <a:spcAft>
                  <a:spcPts val="1000"/>
                </a:spcAft>
                <a:buClrTx/>
                <a:buSzTx/>
                <a:buFontTx/>
                <a:buNone/>
                <a:tabLst/>
                <a:defRPr/>
              </a:pPr>
              <a:r>
                <a:rPr kumimoji="0" lang="en-US" sz="1599" b="0" i="0" u="none" strike="noStrike" kern="1200" cap="none" spc="0" normalizeH="0" baseline="0" noProof="0">
                  <a:ln>
                    <a:noFill/>
                  </a:ln>
                  <a:solidFill>
                    <a:srgbClr val="FFFFFF"/>
                  </a:solidFill>
                  <a:effectLst/>
                  <a:uLnTx/>
                  <a:uFillTx/>
                  <a:latin typeface="Segoe UI"/>
                  <a:ea typeface="+mn-ea"/>
                  <a:cs typeface="+mn-cs"/>
                </a:rPr>
                <a:t>Requires some rearchitecting</a:t>
              </a:r>
            </a:p>
            <a:p>
              <a:pPr marL="0" marR="0" lvl="0" indent="0" algn="l" defTabSz="932742" rtl="0" eaLnBrk="1" fontAlgn="auto" latinLnBrk="0" hangingPunct="1">
                <a:lnSpc>
                  <a:spcPct val="100000"/>
                </a:lnSpc>
                <a:spcBef>
                  <a:spcPts val="0"/>
                </a:spcBef>
                <a:spcAft>
                  <a:spcPts val="1000"/>
                </a:spcAft>
                <a:buClrTx/>
                <a:buSzTx/>
                <a:buFontTx/>
                <a:buNone/>
                <a:tabLst/>
                <a:defRPr/>
              </a:pPr>
              <a:r>
                <a:rPr kumimoji="0" lang="en-US" sz="1599" b="0" i="0" u="none" strike="noStrike" kern="1200" cap="none" spc="0" normalizeH="0" baseline="0" noProof="0">
                  <a:ln>
                    <a:noFill/>
                  </a:ln>
                  <a:solidFill>
                    <a:srgbClr val="FFFFFF"/>
                  </a:solidFill>
                  <a:effectLst/>
                  <a:uLnTx/>
                  <a:uFillTx/>
                  <a:latin typeface="Segoe UI"/>
                  <a:ea typeface="+mn-ea"/>
                  <a:cs typeface="+mn-cs"/>
                </a:rPr>
                <a:t>Not suitable for all apps/components</a:t>
              </a:r>
            </a:p>
          </p:txBody>
        </p:sp>
        <p:sp>
          <p:nvSpPr>
            <p:cNvPr id="37" name="Rectangle 36"/>
            <p:cNvSpPr/>
            <p:nvPr/>
          </p:nvSpPr>
          <p:spPr bwMode="auto">
            <a:xfrm>
              <a:off x="3341537" y="1786367"/>
              <a:ext cx="2708858" cy="90223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914224" marR="0" lvl="0" indent="0" algn="l" defTabSz="932293" rtl="0" eaLnBrk="1" fontAlgn="base" latinLnBrk="0" hangingPunct="1">
                <a:lnSpc>
                  <a:spcPct val="90000"/>
                </a:lnSpc>
                <a:spcBef>
                  <a:spcPct val="0"/>
                </a:spcBef>
                <a:spcAft>
                  <a:spcPct val="0"/>
                </a:spcAft>
                <a:buClrTx/>
                <a:buSzTx/>
                <a:buFontTx/>
                <a:buNone/>
                <a:tabLst/>
                <a:defRPr/>
              </a:pPr>
              <a:r>
                <a:rPr kumimoji="0" lang="en-US" sz="1599"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Serverless</a:t>
              </a:r>
              <a:endParaRPr kumimoji="0" lang="en-US" sz="15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23" name="Graphic 22"/>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156784" y="1507044"/>
            <a:ext cx="609600" cy="609600"/>
          </a:xfrm>
          <a:prstGeom prst="rect">
            <a:avLst/>
          </a:prstGeom>
        </p:spPr>
      </p:pic>
      <p:sp>
        <p:nvSpPr>
          <p:cNvPr id="12" name="Right Brace 11"/>
          <p:cNvSpPr/>
          <p:nvPr/>
        </p:nvSpPr>
        <p:spPr>
          <a:xfrm rot="5400000">
            <a:off x="3255544" y="3424720"/>
            <a:ext cx="360040" cy="5014024"/>
          </a:xfrm>
          <a:prstGeom prst="rightBrace">
            <a:avLst>
              <a:gd name="adj1" fmla="val 35847"/>
              <a:gd name="adj2" fmla="val 50000"/>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36" name="Right Brace 35"/>
          <p:cNvSpPr/>
          <p:nvPr/>
        </p:nvSpPr>
        <p:spPr>
          <a:xfrm rot="5400000">
            <a:off x="8685207" y="3253071"/>
            <a:ext cx="360040" cy="5357321"/>
          </a:xfrm>
          <a:prstGeom prst="rightBrace">
            <a:avLst>
              <a:gd name="adj1" fmla="val 35847"/>
              <a:gd name="adj2" fmla="val 50000"/>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 name="TextBox 14"/>
          <p:cNvSpPr txBox="1"/>
          <p:nvPr/>
        </p:nvSpPr>
        <p:spPr>
          <a:xfrm>
            <a:off x="2319440" y="6094056"/>
            <a:ext cx="2232248" cy="627864"/>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GB" sz="24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IaaS</a:t>
            </a:r>
          </a:p>
        </p:txBody>
      </p:sp>
      <p:sp>
        <p:nvSpPr>
          <p:cNvPr id="38" name="TextBox 37"/>
          <p:cNvSpPr txBox="1"/>
          <p:nvPr/>
        </p:nvSpPr>
        <p:spPr>
          <a:xfrm>
            <a:off x="7749103" y="6111752"/>
            <a:ext cx="2232248" cy="627864"/>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GB" sz="24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PaaS</a:t>
            </a:r>
          </a:p>
        </p:txBody>
      </p:sp>
    </p:spTree>
    <p:extLst>
      <p:ext uri="{BB962C8B-B14F-4D97-AF65-F5344CB8AC3E}">
        <p14:creationId xmlns:p14="http://schemas.microsoft.com/office/powerpoint/2010/main" val="40199036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Managing Azure Deployments</a:t>
            </a:r>
          </a:p>
        </p:txBody>
      </p:sp>
      <p:sp>
        <p:nvSpPr>
          <p:cNvPr id="6" name="Text Placeholder 5"/>
          <p:cNvSpPr>
            <a:spLocks noGrp="1"/>
          </p:cNvSpPr>
          <p:nvPr>
            <p:ph type="body" sz="quarter" idx="10"/>
          </p:nvPr>
        </p:nvSpPr>
        <p:spPr>
          <a:xfrm>
            <a:off x="1783755" y="1328063"/>
            <a:ext cx="8868964" cy="2006703"/>
          </a:xfrm>
          <a:solidFill>
            <a:srgbClr val="0078D7"/>
          </a:solidFill>
        </p:spPr>
        <p:txBody>
          <a:bodyPr/>
          <a:lstStyle/>
          <a:p>
            <a:pPr algn="ctr"/>
            <a:r>
              <a:rPr lang="en-US" sz="2400" b="1">
                <a:solidFill>
                  <a:schemeClr val="bg1"/>
                </a:solidFill>
                <a:latin typeface="+mn-lt"/>
              </a:rPr>
              <a:t>Azure Service Manager (ASM)</a:t>
            </a:r>
          </a:p>
          <a:p>
            <a:pPr marL="349724" lvl="1" indent="-349724">
              <a:buFont typeface="Arial" panose="020B0604020202020204" pitchFamily="34" charset="0"/>
              <a:buChar char="•"/>
            </a:pPr>
            <a:r>
              <a:rPr lang="en-US" sz="2200">
                <a:solidFill>
                  <a:schemeClr val="bg1"/>
                </a:solidFill>
              </a:rPr>
              <a:t>Legacy way to deploy and manage applications hosted in Azure</a:t>
            </a:r>
          </a:p>
          <a:p>
            <a:pPr marL="349724" lvl="1" indent="-349724">
              <a:buFont typeface="Arial" panose="020B0604020202020204" pitchFamily="34" charset="0"/>
              <a:buChar char="•"/>
            </a:pPr>
            <a:r>
              <a:rPr lang="en-US" sz="2200">
                <a:solidFill>
                  <a:schemeClr val="bg1"/>
                </a:solidFill>
              </a:rPr>
              <a:t>Classic portal</a:t>
            </a:r>
          </a:p>
          <a:p>
            <a:pPr marL="349724" lvl="1" indent="-349724">
              <a:buFont typeface="Arial" panose="020B0604020202020204" pitchFamily="34" charset="0"/>
              <a:buChar char="•"/>
            </a:pPr>
            <a:r>
              <a:rPr lang="en-US" sz="2200">
                <a:solidFill>
                  <a:schemeClr val="bg1"/>
                </a:solidFill>
              </a:rPr>
              <a:t>PowerShell / CLI (default mode)</a:t>
            </a:r>
          </a:p>
          <a:p>
            <a:pPr marL="349724" lvl="1" indent="-349724">
              <a:buFont typeface="Arial" panose="020B0604020202020204" pitchFamily="34" charset="0"/>
              <a:buChar char="•"/>
            </a:pPr>
            <a:r>
              <a:rPr lang="en-US" sz="2200">
                <a:solidFill>
                  <a:schemeClr val="bg1"/>
                </a:solidFill>
              </a:rPr>
              <a:t>No templating</a:t>
            </a:r>
            <a:endParaRPr lang="en-US" sz="2400">
              <a:solidFill>
                <a:schemeClr val="bg1"/>
              </a:solidFill>
            </a:endParaRPr>
          </a:p>
        </p:txBody>
      </p:sp>
      <p:sp>
        <p:nvSpPr>
          <p:cNvPr id="2" name="Rectangle 1"/>
          <p:cNvSpPr/>
          <p:nvPr/>
        </p:nvSpPr>
        <p:spPr>
          <a:xfrm>
            <a:off x="1783755" y="3569270"/>
            <a:ext cx="8868964" cy="3170099"/>
          </a:xfrm>
          <a:prstGeom prst="rect">
            <a:avLst/>
          </a:prstGeom>
          <a:solidFill>
            <a:srgbClr val="0078D7"/>
          </a:solidFill>
        </p:spPr>
        <p:txBody>
          <a:bodyPr wrap="square">
            <a:spAutoFit/>
          </a:bodyPr>
          <a:lstStyle/>
          <a:p>
            <a:pPr algn="ctr"/>
            <a:r>
              <a:rPr lang="en-US" sz="2400" b="1">
                <a:solidFill>
                  <a:schemeClr val="bg1"/>
                </a:solidFill>
              </a:rPr>
              <a:t>Azure Resource Manager (ARM)</a:t>
            </a:r>
          </a:p>
          <a:p>
            <a:pPr marL="378293" lvl="1" indent="-349724">
              <a:buFont typeface="Arial" panose="020B0604020202020204" pitchFamily="34" charset="0"/>
              <a:buChar char="•"/>
            </a:pPr>
            <a:r>
              <a:rPr lang="en-US" sz="2200">
                <a:solidFill>
                  <a:schemeClr val="bg1"/>
                </a:solidFill>
              </a:rPr>
              <a:t>Modern way to deploy and manage applications hosted in Azure</a:t>
            </a:r>
          </a:p>
          <a:p>
            <a:pPr marL="378293" lvl="1" indent="-349724">
              <a:buFont typeface="Arial" panose="020B0604020202020204" pitchFamily="34" charset="0"/>
              <a:buChar char="•"/>
            </a:pPr>
            <a:r>
              <a:rPr lang="en-US" sz="2200">
                <a:solidFill>
                  <a:schemeClr val="bg1"/>
                </a:solidFill>
              </a:rPr>
              <a:t>Production Portal</a:t>
            </a:r>
          </a:p>
          <a:p>
            <a:pPr marL="378293" lvl="1" indent="-349724">
              <a:buFont typeface="Arial" panose="020B0604020202020204" pitchFamily="34" charset="0"/>
              <a:buChar char="•"/>
            </a:pPr>
            <a:r>
              <a:rPr lang="en-US" sz="2200">
                <a:solidFill>
                  <a:schemeClr val="bg1"/>
                </a:solidFill>
              </a:rPr>
              <a:t>PowerShell / Cross platform CLI</a:t>
            </a:r>
          </a:p>
          <a:p>
            <a:pPr marL="378293" lvl="1" indent="-349724">
              <a:buFont typeface="Arial" panose="020B0604020202020204" pitchFamily="34" charset="0"/>
              <a:buChar char="•"/>
            </a:pPr>
            <a:r>
              <a:rPr lang="en-US" sz="2200">
                <a:solidFill>
                  <a:schemeClr val="bg1"/>
                </a:solidFill>
              </a:rPr>
              <a:t>REST API</a:t>
            </a:r>
          </a:p>
          <a:p>
            <a:pPr marL="378293" lvl="1" indent="-349724">
              <a:buFont typeface="Arial" panose="020B0604020202020204" pitchFamily="34" charset="0"/>
              <a:buChar char="•"/>
            </a:pPr>
            <a:r>
              <a:rPr lang="en-US" sz="2200">
                <a:solidFill>
                  <a:schemeClr val="bg1"/>
                </a:solidFill>
              </a:rPr>
              <a:t>Idempotent and incremental deployments</a:t>
            </a:r>
          </a:p>
          <a:p>
            <a:pPr marL="378293" lvl="1" indent="-349724">
              <a:buFont typeface="Arial" panose="020B0604020202020204" pitchFamily="34" charset="0"/>
              <a:buChar char="•"/>
            </a:pPr>
            <a:r>
              <a:rPr lang="en-US" sz="2200">
                <a:solidFill>
                  <a:schemeClr val="bg1"/>
                </a:solidFill>
              </a:rPr>
              <a:t>Use Azure Resource Groups as unit of management</a:t>
            </a:r>
          </a:p>
          <a:p>
            <a:pPr marL="378293" lvl="1" indent="-349724">
              <a:buFont typeface="Arial" panose="020B0604020202020204" pitchFamily="34" charset="0"/>
              <a:buChar char="•"/>
            </a:pPr>
            <a:r>
              <a:rPr lang="en-US" sz="2200">
                <a:solidFill>
                  <a:schemeClr val="bg1"/>
                </a:solidFill>
              </a:rPr>
              <a:t>Templates and declarative orchestration</a:t>
            </a:r>
          </a:p>
          <a:p>
            <a:pPr marL="378293" lvl="1" indent="-349724">
              <a:buFont typeface="Arial" panose="020B0604020202020204" pitchFamily="34" charset="0"/>
              <a:buChar char="•"/>
            </a:pPr>
            <a:r>
              <a:rPr lang="en-US" sz="2200">
                <a:solidFill>
                  <a:schemeClr val="bg1"/>
                </a:solidFill>
              </a:rPr>
              <a:t>Infrastructure As Code approach</a:t>
            </a:r>
          </a:p>
        </p:txBody>
      </p:sp>
      <p:sp>
        <p:nvSpPr>
          <p:cNvPr id="3" name="Rectangle 2"/>
          <p:cNvSpPr/>
          <p:nvPr/>
        </p:nvSpPr>
        <p:spPr bwMode="auto">
          <a:xfrm>
            <a:off x="1783755" y="1328063"/>
            <a:ext cx="8868964" cy="2006703"/>
          </a:xfrm>
          <a:prstGeom prst="rect">
            <a:avLst/>
          </a:prstGeom>
          <a:solidFill>
            <a:srgbClr val="E0E0E0">
              <a:alpha val="76863"/>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571370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6"/>
          <p:cNvSpPr txBox="1">
            <a:spLocks/>
          </p:cNvSpPr>
          <p:nvPr/>
        </p:nvSpPr>
        <p:spPr>
          <a:xfrm>
            <a:off x="241573" y="83753"/>
            <a:ext cx="11644040" cy="915987"/>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080" b="0" i="0" u="none" strike="noStrike" kern="1200" cap="none" spc="-102" normalizeH="0" baseline="0" noProof="0">
                <a:ln w="3175">
                  <a:noFill/>
                </a:ln>
                <a:gradFill>
                  <a:gsLst>
                    <a:gs pos="1250">
                      <a:srgbClr val="FFFFFF"/>
                    </a:gs>
                    <a:gs pos="100000">
                      <a:srgbClr val="FFFFFF"/>
                    </a:gs>
                  </a:gsLst>
                  <a:lin ang="5400000" scaled="0"/>
                </a:gradFill>
                <a:effectLst/>
                <a:uLnTx/>
                <a:uFillTx/>
                <a:latin typeface="Segoe UI Light"/>
                <a:ea typeface="+mn-ea"/>
                <a:cs typeface="Segoe UI" pitchFamily="34" charset="0"/>
              </a:rPr>
              <a:t>Azure Log Analytics - Collect any machine data</a:t>
            </a: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03892" y="909259"/>
            <a:ext cx="5193555" cy="3197604"/>
          </a:xfrm>
          <a:prstGeom prst="rect">
            <a:avLst/>
          </a:prstGeom>
        </p:spPr>
      </p:pic>
      <p:sp>
        <p:nvSpPr>
          <p:cNvPr id="25" name="TextBox 24"/>
          <p:cNvSpPr txBox="1"/>
          <p:nvPr/>
        </p:nvSpPr>
        <p:spPr>
          <a:xfrm>
            <a:off x="6477484" y="4183050"/>
            <a:ext cx="3578316" cy="2308324"/>
          </a:xfrm>
          <a:prstGeom prst="rect">
            <a:avLst/>
          </a:prstGeom>
          <a:noFill/>
        </p:spPr>
        <p:txBody>
          <a:bodyPr wrap="square" lIns="182880" tIns="146304" rIns="182880" bIns="146304" rtlCol="0">
            <a:spAutoFit/>
          </a:bodyPr>
          <a:lstStyle/>
          <a:p>
            <a:pPr marL="285750" marR="0" lvl="0" indent="-28575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Custom Application/Infra logs</a:t>
            </a:r>
          </a:p>
          <a:p>
            <a:pPr marL="285750" marR="0" lvl="0" indent="-28575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Azure Platform telemetry</a:t>
            </a:r>
          </a:p>
          <a:p>
            <a:pPr marL="285750" marR="0" lvl="0" indent="-28575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Windows event logs</a:t>
            </a:r>
          </a:p>
          <a:p>
            <a:pPr marL="285750" marR="0" lvl="0" indent="-28575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Window performance counters</a:t>
            </a:r>
          </a:p>
          <a:p>
            <a:pPr marL="285750" marR="0" lvl="0" indent="-28575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Security Event Logs</a:t>
            </a:r>
          </a:p>
          <a:p>
            <a:pPr marL="285750" marR="0" lvl="0" indent="-28575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IIS Logs</a:t>
            </a:r>
          </a:p>
          <a:p>
            <a:pPr marL="285750" marR="0" lvl="0" indent="-28575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ETW logs</a:t>
            </a:r>
          </a:p>
        </p:txBody>
      </p:sp>
      <p:grpSp>
        <p:nvGrpSpPr>
          <p:cNvPr id="13" name="Group 12">
            <a:extLst>
              <a:ext uri="{FF2B5EF4-FFF2-40B4-BE49-F238E27FC236}">
                <a16:creationId xmlns:a16="http://schemas.microsoft.com/office/drawing/2014/main" id="{07F06E6E-A4A0-49A3-A30D-ACCA4843664A}"/>
              </a:ext>
            </a:extLst>
          </p:cNvPr>
          <p:cNvGrpSpPr/>
          <p:nvPr/>
        </p:nvGrpSpPr>
        <p:grpSpPr>
          <a:xfrm>
            <a:off x="312326" y="3290405"/>
            <a:ext cx="2818039" cy="923757"/>
            <a:chOff x="312326" y="3290405"/>
            <a:chExt cx="2818039" cy="923757"/>
          </a:xfrm>
        </p:grpSpPr>
        <p:sp>
          <p:nvSpPr>
            <p:cNvPr id="28" name="TextBox 27"/>
            <p:cNvSpPr txBox="1"/>
            <p:nvPr/>
          </p:nvSpPr>
          <p:spPr>
            <a:xfrm>
              <a:off x="312326" y="3290405"/>
              <a:ext cx="2818039" cy="544680"/>
            </a:xfrm>
            <a:prstGeom prst="rect">
              <a:avLst/>
            </a:prstGeom>
            <a:noFill/>
          </p:spPr>
          <p:txBody>
            <a:bodyPr wrap="none" lIns="182828" tIns="146262" rIns="182828" bIns="146262" rtlCol="0">
              <a:spAutoFit/>
            </a:bodyPr>
            <a:lstStyle/>
            <a:p>
              <a:pPr marL="0" marR="0" lvl="0" indent="0" algn="l" defTabSz="932384" rtl="0" eaLnBrk="1" fontAlgn="auto" latinLnBrk="0" hangingPunct="1">
                <a:lnSpc>
                  <a:spcPct val="90000"/>
                </a:lnSpc>
                <a:spcBef>
                  <a:spcPts val="0"/>
                </a:spcBef>
                <a:spcAft>
                  <a:spcPts val="600"/>
                </a:spcAft>
                <a:buClrTx/>
                <a:buSzTx/>
                <a:buFontTx/>
                <a:buNone/>
                <a:tabLst/>
                <a:defRPr/>
              </a:pPr>
              <a:r>
                <a:rPr kumimoji="0" lang="en-US" sz="1800" b="0" i="0" u="none" strike="noStrike" kern="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HTTP Data Collector API</a:t>
              </a:r>
            </a:p>
          </p:txBody>
        </p:sp>
        <p:grpSp>
          <p:nvGrpSpPr>
            <p:cNvPr id="29" name="Group 28"/>
            <p:cNvGrpSpPr/>
            <p:nvPr/>
          </p:nvGrpSpPr>
          <p:grpSpPr>
            <a:xfrm>
              <a:off x="1484896" y="3765526"/>
              <a:ext cx="608865" cy="448636"/>
              <a:chOff x="2467699" y="5436613"/>
              <a:chExt cx="740913" cy="556429"/>
            </a:xfrm>
            <a:solidFill>
              <a:schemeClr val="tx1"/>
            </a:solidFill>
          </p:grpSpPr>
          <p:sp>
            <p:nvSpPr>
              <p:cNvPr id="30" name="Oval 29"/>
              <p:cNvSpPr/>
              <p:nvPr/>
            </p:nvSpPr>
            <p:spPr bwMode="auto">
              <a:xfrm>
                <a:off x="2467699" y="5436613"/>
                <a:ext cx="352932" cy="350858"/>
              </a:xfrm>
              <a:prstGeom prst="ellipse">
                <a:avLst/>
              </a:prstGeom>
              <a:grpFill/>
              <a:ln w="7620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31" name="Straight Connector 30"/>
              <p:cNvCxnSpPr>
                <a:stCxn id="30" idx="6"/>
                <a:endCxn id="32" idx="2"/>
              </p:cNvCxnSpPr>
              <p:nvPr/>
            </p:nvCxnSpPr>
            <p:spPr>
              <a:xfrm flipV="1">
                <a:off x="2820631" y="5608774"/>
                <a:ext cx="211515" cy="3268"/>
              </a:xfrm>
              <a:prstGeom prst="line">
                <a:avLst/>
              </a:prstGeom>
              <a:grpFill/>
              <a:ln>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2" name="Oval 31"/>
              <p:cNvSpPr/>
              <p:nvPr/>
            </p:nvSpPr>
            <p:spPr bwMode="auto">
              <a:xfrm>
                <a:off x="3032146" y="5521059"/>
                <a:ext cx="176466" cy="175429"/>
              </a:xfrm>
              <a:prstGeom prst="ellipse">
                <a:avLst/>
              </a:prstGeom>
              <a:grpFill/>
              <a:ln w="7620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3" name="Oval 32"/>
              <p:cNvSpPr/>
              <p:nvPr/>
            </p:nvSpPr>
            <p:spPr bwMode="auto">
              <a:xfrm>
                <a:off x="2903812" y="5817613"/>
                <a:ext cx="176466" cy="175429"/>
              </a:xfrm>
              <a:prstGeom prst="ellipse">
                <a:avLst/>
              </a:prstGeom>
              <a:grpFill/>
              <a:ln w="7620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34" name="Straight Connector 33"/>
              <p:cNvCxnSpPr>
                <a:stCxn id="30" idx="5"/>
                <a:endCxn id="33" idx="1"/>
              </p:cNvCxnSpPr>
              <p:nvPr/>
            </p:nvCxnSpPr>
            <p:spPr>
              <a:xfrm>
                <a:off x="2768945" y="5736089"/>
                <a:ext cx="160710" cy="107215"/>
              </a:xfrm>
              <a:prstGeom prst="line">
                <a:avLst/>
              </a:prstGeom>
              <a:grpFill/>
              <a:ln>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35" name="TextBox 34"/>
          <p:cNvSpPr txBox="1"/>
          <p:nvPr/>
        </p:nvSpPr>
        <p:spPr>
          <a:xfrm>
            <a:off x="9726871" y="3893100"/>
            <a:ext cx="2522165" cy="2933111"/>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  </a:t>
            </a:r>
          </a:p>
          <a:p>
            <a:pPr marL="285750" marR="0" lvl="0" indent="-28575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Linux Syslog</a:t>
            </a:r>
          </a:p>
          <a:p>
            <a:pPr marL="285750" marR="0" lvl="0" indent="-28575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Linux system metrics</a:t>
            </a:r>
          </a:p>
          <a:p>
            <a:pPr marL="285750" marR="0" lvl="0" indent="-28575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Firewall Logs</a:t>
            </a:r>
          </a:p>
          <a:p>
            <a:pPr marL="285750" marR="0" lvl="0" indent="-28575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Networking Syslog</a:t>
            </a:r>
          </a:p>
          <a:p>
            <a:pPr marL="285750" marR="0" lvl="0" indent="-28575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JSON doc</a:t>
            </a:r>
          </a:p>
          <a:p>
            <a:pPr marL="285750" marR="0" lvl="0" indent="-28575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O365 Activity Events</a:t>
            </a:r>
          </a:p>
          <a:p>
            <a:pPr marL="285750" marR="0" lvl="0" indent="-28575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1600" b="0" i="0" u="none" strike="noStrike" kern="0" cap="none" spc="0" normalizeH="0" baseline="0" noProof="0">
              <a:ln>
                <a:noFill/>
              </a:ln>
              <a:gradFill>
                <a:gsLst>
                  <a:gs pos="2917">
                    <a:srgbClr val="FFFFFF"/>
                  </a:gs>
                  <a:gs pos="30000">
                    <a:srgbClr val="FFFFFF"/>
                  </a:gs>
                </a:gsLst>
                <a:lin ang="5400000" scaled="0"/>
              </a:gradFill>
              <a:effectLst/>
              <a:uLnTx/>
              <a:uFillTx/>
              <a:latin typeface="Segoe UI"/>
              <a:ea typeface="+mn-ea"/>
              <a:cs typeface="+mn-cs"/>
            </a:endParaRPr>
          </a:p>
          <a:p>
            <a:pPr marL="285750" marR="0" lvl="0" indent="-28575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1600" b="0" i="0" u="none" strike="noStrike" kern="0" cap="none" spc="0" normalizeH="0" baseline="0" noProof="0">
              <a:ln>
                <a:noFill/>
              </a:ln>
              <a:gradFill>
                <a:gsLst>
                  <a:gs pos="2917">
                    <a:srgbClr val="FFFFFF"/>
                  </a:gs>
                  <a:gs pos="30000">
                    <a:srgbClr val="FFFFFF"/>
                  </a:gs>
                </a:gsLst>
                <a:lin ang="5400000" scaled="0"/>
              </a:gradFill>
              <a:effectLst/>
              <a:uLnTx/>
              <a:uFillTx/>
              <a:latin typeface="Segoe UI"/>
              <a:ea typeface="+mn-ea"/>
              <a:cs typeface="+mn-cs"/>
            </a:endParaRPr>
          </a:p>
        </p:txBody>
      </p:sp>
      <p:pic>
        <p:nvPicPr>
          <p:cNvPr id="41" name="Picture 40"/>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10524621" y="2068969"/>
            <a:ext cx="1332416" cy="1332416"/>
          </a:xfrm>
          <a:prstGeom prst="rect">
            <a:avLst/>
          </a:prstGeom>
        </p:spPr>
      </p:pic>
      <p:sp>
        <p:nvSpPr>
          <p:cNvPr id="42" name="TextBox 41"/>
          <p:cNvSpPr txBox="1"/>
          <p:nvPr/>
        </p:nvSpPr>
        <p:spPr>
          <a:xfrm>
            <a:off x="7034011" y="3483463"/>
            <a:ext cx="2032208" cy="221599"/>
          </a:xfrm>
          <a:prstGeom prst="rect">
            <a:avLst/>
          </a:prstGeom>
          <a:noFill/>
        </p:spPr>
        <p:txBody>
          <a:bodyPr wrap="square" lIns="182586" tIns="0" rIns="182586" bIns="0" rtlCol="0">
            <a:spAutoFit/>
          </a:bodyPr>
          <a:lstStyle>
            <a:defPPr>
              <a:defRPr lang="en-US"/>
            </a:defPPr>
            <a:lvl1pPr defTabSz="913538">
              <a:lnSpc>
                <a:spcPct val="90000"/>
              </a:lnSpc>
              <a:spcAft>
                <a:spcPts val="588"/>
              </a:spcAft>
              <a:defRPr sz="1100">
                <a:solidFill>
                  <a:srgbClr val="505050"/>
                </a:solidFill>
              </a:defRPr>
            </a:lvl1pPr>
          </a:lstStyle>
          <a:p>
            <a:pPr marL="0" marR="0" lvl="0" indent="0" algn="l" defTabSz="913362" rtl="0" eaLnBrk="1" fontAlgn="auto" latinLnBrk="0" hangingPunct="1">
              <a:lnSpc>
                <a:spcPct val="90000"/>
              </a:lnSpc>
              <a:spcBef>
                <a:spcPts val="0"/>
              </a:spcBef>
              <a:spcAft>
                <a:spcPts val="587"/>
              </a:spcAft>
              <a:buClrTx/>
              <a:buSzTx/>
              <a:buFontTx/>
              <a:buNone/>
              <a:tabLst/>
              <a:defRPr/>
            </a:pPr>
            <a:r>
              <a:rPr kumimoji="0" lang="en-US" sz="1600" b="0" i="0" u="none" strike="noStrike" kern="0" cap="none" spc="0" normalizeH="0" baseline="0" noProof="0">
                <a:ln>
                  <a:noFill/>
                </a:ln>
                <a:gradFill>
                  <a:gsLst>
                    <a:gs pos="100000">
                      <a:srgbClr val="505050"/>
                    </a:gs>
                    <a:gs pos="0">
                      <a:srgbClr val="505050"/>
                    </a:gs>
                  </a:gsLst>
                  <a:lin ang="5400000" scaled="1"/>
                </a:gradFill>
                <a:effectLst/>
                <a:uLnTx/>
                <a:uFillTx/>
                <a:latin typeface="Segoe UI"/>
                <a:ea typeface="+mn-ea"/>
                <a:cs typeface="+mn-cs"/>
              </a:rPr>
              <a:t>   Solutions</a:t>
            </a:r>
          </a:p>
        </p:txBody>
      </p:sp>
      <p:sp>
        <p:nvSpPr>
          <p:cNvPr id="43" name="TextBox 42"/>
          <p:cNvSpPr txBox="1"/>
          <p:nvPr/>
        </p:nvSpPr>
        <p:spPr>
          <a:xfrm>
            <a:off x="7254061" y="2375367"/>
            <a:ext cx="2742444" cy="221599"/>
          </a:xfrm>
          <a:prstGeom prst="rect">
            <a:avLst/>
          </a:prstGeom>
          <a:noFill/>
        </p:spPr>
        <p:txBody>
          <a:bodyPr wrap="square" lIns="182586" tIns="0" rIns="182586" bIns="0" rtlCol="0">
            <a:spAutoFit/>
          </a:bodyPr>
          <a:lstStyle>
            <a:defPPr>
              <a:defRPr lang="en-US"/>
            </a:defPPr>
            <a:lvl1pPr defTabSz="913538">
              <a:lnSpc>
                <a:spcPct val="90000"/>
              </a:lnSpc>
              <a:spcAft>
                <a:spcPts val="588"/>
              </a:spcAft>
              <a:defRPr sz="1100">
                <a:solidFill>
                  <a:srgbClr val="505050"/>
                </a:solidFill>
              </a:defRPr>
            </a:lvl1pPr>
          </a:lstStyle>
          <a:p>
            <a:pPr marL="0" marR="0" lvl="0" indent="0" algn="l" defTabSz="913362" rtl="0" eaLnBrk="1" fontAlgn="auto" latinLnBrk="0" hangingPunct="1">
              <a:lnSpc>
                <a:spcPct val="90000"/>
              </a:lnSpc>
              <a:spcBef>
                <a:spcPts val="0"/>
              </a:spcBef>
              <a:spcAft>
                <a:spcPts val="587"/>
              </a:spcAft>
              <a:buClrTx/>
              <a:buSzTx/>
              <a:buFontTx/>
              <a:buNone/>
              <a:tabLst/>
              <a:defRPr/>
            </a:pPr>
            <a:r>
              <a:rPr kumimoji="0" lang="en-US" sz="1600" b="0" i="0" u="none" strike="noStrike" kern="0" cap="none" spc="0" normalizeH="0" baseline="0" noProof="0">
                <a:ln>
                  <a:noFill/>
                </a:ln>
                <a:gradFill>
                  <a:gsLst>
                    <a:gs pos="100000">
                      <a:srgbClr val="505050"/>
                    </a:gs>
                    <a:gs pos="0">
                      <a:srgbClr val="505050"/>
                    </a:gs>
                  </a:gsLst>
                  <a:lin ang="5400000" scaled="1"/>
                </a:gradFill>
                <a:effectLst/>
                <a:uLnTx/>
                <a:uFillTx/>
                <a:latin typeface="Segoe UI"/>
                <a:ea typeface="+mn-ea"/>
                <a:cs typeface="+mn-cs"/>
              </a:rPr>
              <a:t>Search &amp; Analytics</a:t>
            </a:r>
          </a:p>
        </p:txBody>
      </p:sp>
      <p:sp>
        <p:nvSpPr>
          <p:cNvPr id="44" name="TextBox 43"/>
          <p:cNvSpPr txBox="1"/>
          <p:nvPr/>
        </p:nvSpPr>
        <p:spPr>
          <a:xfrm>
            <a:off x="8405611" y="3483463"/>
            <a:ext cx="1319814" cy="443198"/>
          </a:xfrm>
          <a:prstGeom prst="rect">
            <a:avLst/>
          </a:prstGeom>
          <a:noFill/>
        </p:spPr>
        <p:txBody>
          <a:bodyPr wrap="square" lIns="182586" tIns="0" rIns="182586" bIns="0" rtlCol="0">
            <a:spAutoFit/>
          </a:bodyPr>
          <a:lstStyle>
            <a:defPPr>
              <a:defRPr lang="en-US"/>
            </a:defPPr>
            <a:lvl1pPr defTabSz="913538">
              <a:lnSpc>
                <a:spcPct val="90000"/>
              </a:lnSpc>
              <a:spcAft>
                <a:spcPts val="588"/>
              </a:spcAft>
              <a:defRPr sz="1100">
                <a:solidFill>
                  <a:srgbClr val="505050"/>
                </a:solidFill>
              </a:defRPr>
            </a:lvl1pPr>
          </a:lstStyle>
          <a:p>
            <a:pPr marL="0" marR="0" lvl="0" indent="0" algn="l" defTabSz="913362" rtl="0" eaLnBrk="1" fontAlgn="auto" latinLnBrk="0" hangingPunct="1">
              <a:lnSpc>
                <a:spcPct val="90000"/>
              </a:lnSpc>
              <a:spcBef>
                <a:spcPts val="0"/>
              </a:spcBef>
              <a:spcAft>
                <a:spcPts val="587"/>
              </a:spcAft>
              <a:buClrTx/>
              <a:buSzTx/>
              <a:buFontTx/>
              <a:buNone/>
              <a:tabLst/>
              <a:defRPr/>
            </a:pPr>
            <a:r>
              <a:rPr kumimoji="0" lang="en-US" sz="1600" b="0" i="0" u="none" strike="noStrike" kern="0" cap="none" spc="0" normalizeH="0" baseline="0" noProof="0">
                <a:ln>
                  <a:noFill/>
                </a:ln>
                <a:gradFill>
                  <a:gsLst>
                    <a:gs pos="100000">
                      <a:srgbClr val="505050"/>
                    </a:gs>
                    <a:gs pos="0">
                      <a:srgbClr val="505050"/>
                    </a:gs>
                  </a:gsLst>
                  <a:lin ang="5400000" scaled="1"/>
                </a:gradFill>
                <a:effectLst/>
                <a:uLnTx/>
                <a:uFillTx/>
                <a:latin typeface="Segoe UI"/>
                <a:ea typeface="+mn-ea"/>
                <a:cs typeface="+mn-cs"/>
              </a:rPr>
              <a:t>Azure Portal</a:t>
            </a:r>
          </a:p>
        </p:txBody>
      </p:sp>
      <p:cxnSp>
        <p:nvCxnSpPr>
          <p:cNvPr id="45" name="Straight Connector 44"/>
          <p:cNvCxnSpPr/>
          <p:nvPr/>
        </p:nvCxnSpPr>
        <p:spPr>
          <a:xfrm flipV="1">
            <a:off x="7681700" y="2806867"/>
            <a:ext cx="586175" cy="427672"/>
          </a:xfrm>
          <a:prstGeom prst="line">
            <a:avLst/>
          </a:prstGeom>
          <a:ln w="22225" cap="rnd">
            <a:solidFill>
              <a:schemeClr val="bg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flipH="1" flipV="1">
            <a:off x="8293028" y="2827674"/>
            <a:ext cx="495706" cy="449611"/>
          </a:xfrm>
          <a:prstGeom prst="line">
            <a:avLst/>
          </a:prstGeom>
          <a:ln w="22225" cap="rnd">
            <a:solidFill>
              <a:schemeClr val="bg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flipH="1" flipV="1">
            <a:off x="7666778" y="3234555"/>
            <a:ext cx="1104502" cy="0"/>
          </a:xfrm>
          <a:prstGeom prst="line">
            <a:avLst/>
          </a:prstGeom>
          <a:ln w="22225" cap="rnd">
            <a:solidFill>
              <a:schemeClr val="bg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nvGrpSpPr>
          <p:cNvPr id="48" name="Group 47"/>
          <p:cNvGrpSpPr/>
          <p:nvPr/>
        </p:nvGrpSpPr>
        <p:grpSpPr>
          <a:xfrm>
            <a:off x="7495225" y="3079114"/>
            <a:ext cx="343814" cy="343814"/>
            <a:chOff x="4400221" y="2734237"/>
            <a:chExt cx="868587" cy="868587"/>
          </a:xfrm>
        </p:grpSpPr>
        <p:sp useBgFill="1">
          <p:nvSpPr>
            <p:cNvPr id="49" name="Oval 48"/>
            <p:cNvSpPr/>
            <p:nvPr/>
          </p:nvSpPr>
          <p:spPr bwMode="auto">
            <a:xfrm>
              <a:off x="4400221" y="2734237"/>
              <a:ext cx="868587" cy="868587"/>
            </a:xfrm>
            <a:prstGeom prst="ellipse">
              <a:avLst/>
            </a:prstGeom>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ctr" defTabSz="950846"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 name="Freeform 11"/>
            <p:cNvSpPr>
              <a:spLocks noChangeAspect="1" noEditPoints="1"/>
            </p:cNvSpPr>
            <p:nvPr/>
          </p:nvSpPr>
          <p:spPr bwMode="auto">
            <a:xfrm>
              <a:off x="4531271" y="2917695"/>
              <a:ext cx="595120" cy="552202"/>
            </a:xfrm>
            <a:custGeom>
              <a:avLst/>
              <a:gdLst>
                <a:gd name="T0" fmla="*/ 125 w 264"/>
                <a:gd name="T1" fmla="*/ 31 h 245"/>
                <a:gd name="T2" fmla="*/ 33 w 264"/>
                <a:gd name="T3" fmla="*/ 57 h 245"/>
                <a:gd name="T4" fmla="*/ 14 w 264"/>
                <a:gd name="T5" fmla="*/ 29 h 245"/>
                <a:gd name="T6" fmla="*/ 105 w 264"/>
                <a:gd name="T7" fmla="*/ 9 h 245"/>
                <a:gd name="T8" fmla="*/ 126 w 264"/>
                <a:gd name="T9" fmla="*/ 24 h 245"/>
                <a:gd name="T10" fmla="*/ 235 w 264"/>
                <a:gd name="T11" fmla="*/ 57 h 245"/>
                <a:gd name="T12" fmla="*/ 253 w 264"/>
                <a:gd name="T13" fmla="*/ 24 h 245"/>
                <a:gd name="T14" fmla="*/ 156 w 264"/>
                <a:gd name="T15" fmla="*/ 5 h 245"/>
                <a:gd name="T16" fmla="*/ 144 w 264"/>
                <a:gd name="T17" fmla="*/ 31 h 245"/>
                <a:gd name="T18" fmla="*/ 235 w 264"/>
                <a:gd name="T19" fmla="*/ 57 h 245"/>
                <a:gd name="T20" fmla="*/ 191 w 264"/>
                <a:gd name="T21" fmla="*/ 141 h 245"/>
                <a:gd name="T22" fmla="*/ 261 w 264"/>
                <a:gd name="T23" fmla="*/ 97 h 245"/>
                <a:gd name="T24" fmla="*/ 224 w 264"/>
                <a:gd name="T25" fmla="*/ 68 h 245"/>
                <a:gd name="T26" fmla="*/ 143 w 264"/>
                <a:gd name="T27" fmla="*/ 113 h 245"/>
                <a:gd name="T28" fmla="*/ 177 w 264"/>
                <a:gd name="T29" fmla="*/ 140 h 245"/>
                <a:gd name="T30" fmla="*/ 91 w 264"/>
                <a:gd name="T31" fmla="*/ 145 h 245"/>
                <a:gd name="T32" fmla="*/ 126 w 264"/>
                <a:gd name="T33" fmla="*/ 105 h 245"/>
                <a:gd name="T34" fmla="*/ 33 w 264"/>
                <a:gd name="T35" fmla="*/ 70 h 245"/>
                <a:gd name="T36" fmla="*/ 4 w 264"/>
                <a:gd name="T37" fmla="*/ 104 h 245"/>
                <a:gd name="T38" fmla="*/ 91 w 264"/>
                <a:gd name="T39" fmla="*/ 145 h 245"/>
                <a:gd name="T40" fmla="*/ 123 w 264"/>
                <a:gd name="T41" fmla="*/ 130 h 245"/>
                <a:gd name="T42" fmla="*/ 80 w 264"/>
                <a:gd name="T43" fmla="*/ 159 h 245"/>
                <a:gd name="T44" fmla="*/ 38 w 264"/>
                <a:gd name="T45" fmla="*/ 143 h 245"/>
                <a:gd name="T46" fmla="*/ 45 w 264"/>
                <a:gd name="T47" fmla="*/ 207 h 245"/>
                <a:gd name="T48" fmla="*/ 129 w 264"/>
                <a:gd name="T49" fmla="*/ 239 h 245"/>
                <a:gd name="T50" fmla="*/ 129 w 264"/>
                <a:gd name="T51" fmla="*/ 133 h 245"/>
                <a:gd name="T52" fmla="*/ 177 w 264"/>
                <a:gd name="T53" fmla="*/ 151 h 245"/>
                <a:gd name="T54" fmla="*/ 141 w 264"/>
                <a:gd name="T55" fmla="*/ 131 h 245"/>
                <a:gd name="T56" fmla="*/ 148 w 264"/>
                <a:gd name="T57" fmla="*/ 243 h 245"/>
                <a:gd name="T58" fmla="*/ 230 w 264"/>
                <a:gd name="T59" fmla="*/ 196 h 245"/>
                <a:gd name="T60" fmla="*/ 223 w 264"/>
                <a:gd name="T61" fmla="*/ 136 h 245"/>
                <a:gd name="T62" fmla="*/ 190 w 264"/>
                <a:gd name="T63" fmla="*/ 153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64" h="245">
                  <a:moveTo>
                    <a:pt x="126" y="24"/>
                  </a:moveTo>
                  <a:cubicBezTo>
                    <a:pt x="130" y="26"/>
                    <a:pt x="129" y="29"/>
                    <a:pt x="125" y="31"/>
                  </a:cubicBezTo>
                  <a:cubicBezTo>
                    <a:pt x="46" y="60"/>
                    <a:pt x="46" y="60"/>
                    <a:pt x="46" y="60"/>
                  </a:cubicBezTo>
                  <a:cubicBezTo>
                    <a:pt x="42" y="62"/>
                    <a:pt x="36" y="60"/>
                    <a:pt x="33" y="57"/>
                  </a:cubicBezTo>
                  <a:cubicBezTo>
                    <a:pt x="12" y="36"/>
                    <a:pt x="12" y="36"/>
                    <a:pt x="12" y="36"/>
                  </a:cubicBezTo>
                  <a:cubicBezTo>
                    <a:pt x="9" y="33"/>
                    <a:pt x="9" y="30"/>
                    <a:pt x="14" y="29"/>
                  </a:cubicBezTo>
                  <a:cubicBezTo>
                    <a:pt x="91" y="7"/>
                    <a:pt x="91" y="7"/>
                    <a:pt x="91" y="7"/>
                  </a:cubicBezTo>
                  <a:cubicBezTo>
                    <a:pt x="95" y="6"/>
                    <a:pt x="102" y="7"/>
                    <a:pt x="105" y="9"/>
                  </a:cubicBezTo>
                  <a:cubicBezTo>
                    <a:pt x="126" y="24"/>
                    <a:pt x="126" y="24"/>
                    <a:pt x="126" y="24"/>
                  </a:cubicBezTo>
                  <a:cubicBezTo>
                    <a:pt x="126" y="24"/>
                    <a:pt x="126" y="24"/>
                    <a:pt x="126" y="24"/>
                  </a:cubicBezTo>
                  <a:close/>
                  <a:moveTo>
                    <a:pt x="235" y="57"/>
                  </a:moveTo>
                  <a:cubicBezTo>
                    <a:pt x="235" y="57"/>
                    <a:pt x="235" y="57"/>
                    <a:pt x="235" y="57"/>
                  </a:cubicBezTo>
                  <a:cubicBezTo>
                    <a:pt x="256" y="32"/>
                    <a:pt x="256" y="32"/>
                    <a:pt x="256" y="32"/>
                  </a:cubicBezTo>
                  <a:cubicBezTo>
                    <a:pt x="258" y="29"/>
                    <a:pt x="257" y="25"/>
                    <a:pt x="253" y="24"/>
                  </a:cubicBezTo>
                  <a:cubicBezTo>
                    <a:pt x="253" y="24"/>
                    <a:pt x="253" y="24"/>
                    <a:pt x="168" y="1"/>
                  </a:cubicBezTo>
                  <a:cubicBezTo>
                    <a:pt x="164" y="0"/>
                    <a:pt x="158" y="2"/>
                    <a:pt x="156" y="5"/>
                  </a:cubicBezTo>
                  <a:cubicBezTo>
                    <a:pt x="156" y="5"/>
                    <a:pt x="156" y="5"/>
                    <a:pt x="142" y="22"/>
                  </a:cubicBezTo>
                  <a:cubicBezTo>
                    <a:pt x="139" y="25"/>
                    <a:pt x="140" y="29"/>
                    <a:pt x="144" y="31"/>
                  </a:cubicBezTo>
                  <a:cubicBezTo>
                    <a:pt x="144" y="31"/>
                    <a:pt x="144" y="31"/>
                    <a:pt x="223" y="60"/>
                  </a:cubicBezTo>
                  <a:cubicBezTo>
                    <a:pt x="227" y="62"/>
                    <a:pt x="233" y="60"/>
                    <a:pt x="235" y="57"/>
                  </a:cubicBezTo>
                  <a:close/>
                  <a:moveTo>
                    <a:pt x="177" y="140"/>
                  </a:moveTo>
                  <a:cubicBezTo>
                    <a:pt x="181" y="142"/>
                    <a:pt x="187" y="143"/>
                    <a:pt x="191" y="141"/>
                  </a:cubicBezTo>
                  <a:cubicBezTo>
                    <a:pt x="259" y="106"/>
                    <a:pt x="259" y="106"/>
                    <a:pt x="259" y="106"/>
                  </a:cubicBezTo>
                  <a:cubicBezTo>
                    <a:pt x="263" y="104"/>
                    <a:pt x="264" y="100"/>
                    <a:pt x="261" y="97"/>
                  </a:cubicBezTo>
                  <a:cubicBezTo>
                    <a:pt x="236" y="70"/>
                    <a:pt x="236" y="70"/>
                    <a:pt x="236" y="70"/>
                  </a:cubicBezTo>
                  <a:cubicBezTo>
                    <a:pt x="233" y="67"/>
                    <a:pt x="228" y="66"/>
                    <a:pt x="224" y="68"/>
                  </a:cubicBezTo>
                  <a:cubicBezTo>
                    <a:pt x="144" y="105"/>
                    <a:pt x="144" y="105"/>
                    <a:pt x="144" y="105"/>
                  </a:cubicBezTo>
                  <a:cubicBezTo>
                    <a:pt x="140" y="107"/>
                    <a:pt x="140" y="110"/>
                    <a:pt x="143" y="113"/>
                  </a:cubicBezTo>
                  <a:cubicBezTo>
                    <a:pt x="177" y="140"/>
                    <a:pt x="177" y="140"/>
                    <a:pt x="177" y="140"/>
                  </a:cubicBezTo>
                  <a:cubicBezTo>
                    <a:pt x="177" y="140"/>
                    <a:pt x="177" y="140"/>
                    <a:pt x="177" y="140"/>
                  </a:cubicBezTo>
                  <a:close/>
                  <a:moveTo>
                    <a:pt x="91" y="145"/>
                  </a:moveTo>
                  <a:cubicBezTo>
                    <a:pt x="91" y="145"/>
                    <a:pt x="91" y="145"/>
                    <a:pt x="91" y="145"/>
                  </a:cubicBezTo>
                  <a:cubicBezTo>
                    <a:pt x="127" y="113"/>
                    <a:pt x="127" y="113"/>
                    <a:pt x="127" y="113"/>
                  </a:cubicBezTo>
                  <a:cubicBezTo>
                    <a:pt x="130" y="110"/>
                    <a:pt x="129" y="106"/>
                    <a:pt x="126" y="105"/>
                  </a:cubicBezTo>
                  <a:cubicBezTo>
                    <a:pt x="126" y="105"/>
                    <a:pt x="126" y="105"/>
                    <a:pt x="46" y="68"/>
                  </a:cubicBezTo>
                  <a:cubicBezTo>
                    <a:pt x="42" y="66"/>
                    <a:pt x="36" y="67"/>
                    <a:pt x="33" y="70"/>
                  </a:cubicBezTo>
                  <a:cubicBezTo>
                    <a:pt x="33" y="70"/>
                    <a:pt x="33" y="70"/>
                    <a:pt x="3" y="95"/>
                  </a:cubicBezTo>
                  <a:cubicBezTo>
                    <a:pt x="0" y="98"/>
                    <a:pt x="0" y="102"/>
                    <a:pt x="4" y="104"/>
                  </a:cubicBezTo>
                  <a:cubicBezTo>
                    <a:pt x="4" y="104"/>
                    <a:pt x="4" y="104"/>
                    <a:pt x="79" y="147"/>
                  </a:cubicBezTo>
                  <a:cubicBezTo>
                    <a:pt x="82" y="149"/>
                    <a:pt x="88" y="148"/>
                    <a:pt x="91" y="145"/>
                  </a:cubicBezTo>
                  <a:close/>
                  <a:moveTo>
                    <a:pt x="129" y="133"/>
                  </a:moveTo>
                  <a:cubicBezTo>
                    <a:pt x="129" y="128"/>
                    <a:pt x="126" y="127"/>
                    <a:pt x="123" y="130"/>
                  </a:cubicBezTo>
                  <a:cubicBezTo>
                    <a:pt x="92" y="158"/>
                    <a:pt x="92" y="158"/>
                    <a:pt x="92" y="158"/>
                  </a:cubicBezTo>
                  <a:cubicBezTo>
                    <a:pt x="89" y="160"/>
                    <a:pt x="84" y="161"/>
                    <a:pt x="80" y="159"/>
                  </a:cubicBezTo>
                  <a:cubicBezTo>
                    <a:pt x="45" y="139"/>
                    <a:pt x="45" y="139"/>
                    <a:pt x="45" y="139"/>
                  </a:cubicBezTo>
                  <a:cubicBezTo>
                    <a:pt x="41" y="137"/>
                    <a:pt x="38" y="139"/>
                    <a:pt x="38" y="143"/>
                  </a:cubicBezTo>
                  <a:cubicBezTo>
                    <a:pt x="38" y="196"/>
                    <a:pt x="38" y="196"/>
                    <a:pt x="38" y="196"/>
                  </a:cubicBezTo>
                  <a:cubicBezTo>
                    <a:pt x="38" y="200"/>
                    <a:pt x="42" y="205"/>
                    <a:pt x="45" y="207"/>
                  </a:cubicBezTo>
                  <a:cubicBezTo>
                    <a:pt x="122" y="243"/>
                    <a:pt x="122" y="243"/>
                    <a:pt x="122" y="243"/>
                  </a:cubicBezTo>
                  <a:cubicBezTo>
                    <a:pt x="126" y="245"/>
                    <a:pt x="129" y="243"/>
                    <a:pt x="129" y="239"/>
                  </a:cubicBezTo>
                  <a:cubicBezTo>
                    <a:pt x="129" y="133"/>
                    <a:pt x="129" y="133"/>
                    <a:pt x="129" y="133"/>
                  </a:cubicBezTo>
                  <a:cubicBezTo>
                    <a:pt x="129" y="133"/>
                    <a:pt x="129" y="133"/>
                    <a:pt x="129" y="133"/>
                  </a:cubicBezTo>
                  <a:close/>
                  <a:moveTo>
                    <a:pt x="190" y="153"/>
                  </a:moveTo>
                  <a:cubicBezTo>
                    <a:pt x="186" y="155"/>
                    <a:pt x="180" y="154"/>
                    <a:pt x="177" y="151"/>
                  </a:cubicBezTo>
                  <a:cubicBezTo>
                    <a:pt x="147" y="128"/>
                    <a:pt x="147" y="128"/>
                    <a:pt x="147" y="128"/>
                  </a:cubicBezTo>
                  <a:cubicBezTo>
                    <a:pt x="143" y="126"/>
                    <a:pt x="141" y="127"/>
                    <a:pt x="141" y="131"/>
                  </a:cubicBezTo>
                  <a:cubicBezTo>
                    <a:pt x="141" y="238"/>
                    <a:pt x="141" y="238"/>
                    <a:pt x="141" y="238"/>
                  </a:cubicBezTo>
                  <a:cubicBezTo>
                    <a:pt x="141" y="242"/>
                    <a:pt x="144" y="244"/>
                    <a:pt x="148" y="243"/>
                  </a:cubicBezTo>
                  <a:cubicBezTo>
                    <a:pt x="223" y="207"/>
                    <a:pt x="223" y="207"/>
                    <a:pt x="223" y="207"/>
                  </a:cubicBezTo>
                  <a:cubicBezTo>
                    <a:pt x="227" y="205"/>
                    <a:pt x="230" y="200"/>
                    <a:pt x="230" y="196"/>
                  </a:cubicBezTo>
                  <a:cubicBezTo>
                    <a:pt x="230" y="140"/>
                    <a:pt x="230" y="140"/>
                    <a:pt x="230" y="140"/>
                  </a:cubicBezTo>
                  <a:cubicBezTo>
                    <a:pt x="230" y="136"/>
                    <a:pt x="227" y="134"/>
                    <a:pt x="223" y="136"/>
                  </a:cubicBezTo>
                  <a:cubicBezTo>
                    <a:pt x="190" y="153"/>
                    <a:pt x="190" y="153"/>
                    <a:pt x="190" y="153"/>
                  </a:cubicBezTo>
                  <a:cubicBezTo>
                    <a:pt x="190" y="153"/>
                    <a:pt x="190" y="153"/>
                    <a:pt x="190" y="153"/>
                  </a:cubicBezTo>
                  <a:close/>
                </a:path>
              </a:pathLst>
            </a:custGeom>
            <a:solidFill>
              <a:schemeClr val="tx1"/>
            </a:solidFill>
            <a:ln>
              <a:noFill/>
            </a:ln>
            <a:extLst/>
          </p:spPr>
          <p:txBody>
            <a:bodyPr vert="horz" wrap="square" lIns="93247" tIns="46623" rIns="93247" bIns="4662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grpSp>
      <p:grpSp>
        <p:nvGrpSpPr>
          <p:cNvPr id="51" name="Group 50"/>
          <p:cNvGrpSpPr/>
          <p:nvPr/>
        </p:nvGrpSpPr>
        <p:grpSpPr>
          <a:xfrm>
            <a:off x="8100775" y="2635473"/>
            <a:ext cx="343814" cy="343814"/>
            <a:chOff x="5321798" y="2570861"/>
            <a:chExt cx="868587" cy="868587"/>
          </a:xfrm>
        </p:grpSpPr>
        <p:sp useBgFill="1">
          <p:nvSpPr>
            <p:cNvPr id="52" name="Oval 51"/>
            <p:cNvSpPr/>
            <p:nvPr/>
          </p:nvSpPr>
          <p:spPr bwMode="auto">
            <a:xfrm>
              <a:off x="5321798" y="2570861"/>
              <a:ext cx="868587" cy="868587"/>
            </a:xfrm>
            <a:prstGeom prst="ellipse">
              <a:avLst/>
            </a:prstGeom>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ctr" defTabSz="950846"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3" name="Freeform 9"/>
            <p:cNvSpPr>
              <a:spLocks noChangeAspect="1" noEditPoints="1"/>
            </p:cNvSpPr>
            <p:nvPr/>
          </p:nvSpPr>
          <p:spPr bwMode="auto">
            <a:xfrm>
              <a:off x="5511090" y="2737204"/>
              <a:ext cx="490002" cy="535901"/>
            </a:xfrm>
            <a:custGeom>
              <a:avLst/>
              <a:gdLst>
                <a:gd name="T0" fmla="*/ 265 w 318"/>
                <a:gd name="T1" fmla="*/ 126 h 348"/>
                <a:gd name="T2" fmla="*/ 237 w 318"/>
                <a:gd name="T3" fmla="*/ 126 h 348"/>
                <a:gd name="T4" fmla="*/ 237 w 318"/>
                <a:gd name="T5" fmla="*/ 28 h 348"/>
                <a:gd name="T6" fmla="*/ 108 w 318"/>
                <a:gd name="T7" fmla="*/ 28 h 348"/>
                <a:gd name="T8" fmla="*/ 108 w 318"/>
                <a:gd name="T9" fmla="*/ 99 h 348"/>
                <a:gd name="T10" fmla="*/ 31 w 318"/>
                <a:gd name="T11" fmla="*/ 99 h 348"/>
                <a:gd name="T12" fmla="*/ 31 w 318"/>
                <a:gd name="T13" fmla="*/ 319 h 348"/>
                <a:gd name="T14" fmla="*/ 214 w 318"/>
                <a:gd name="T15" fmla="*/ 319 h 348"/>
                <a:gd name="T16" fmla="*/ 214 w 318"/>
                <a:gd name="T17" fmla="*/ 348 h 348"/>
                <a:gd name="T18" fmla="*/ 0 w 318"/>
                <a:gd name="T19" fmla="*/ 348 h 348"/>
                <a:gd name="T20" fmla="*/ 0 w 318"/>
                <a:gd name="T21" fmla="*/ 71 h 348"/>
                <a:gd name="T22" fmla="*/ 77 w 318"/>
                <a:gd name="T23" fmla="*/ 0 h 348"/>
                <a:gd name="T24" fmla="*/ 265 w 318"/>
                <a:gd name="T25" fmla="*/ 0 h 348"/>
                <a:gd name="T26" fmla="*/ 265 w 318"/>
                <a:gd name="T27" fmla="*/ 126 h 348"/>
                <a:gd name="T28" fmla="*/ 265 w 318"/>
                <a:gd name="T29" fmla="*/ 126 h 348"/>
                <a:gd name="T30" fmla="*/ 211 w 318"/>
                <a:gd name="T31" fmla="*/ 177 h 348"/>
                <a:gd name="T32" fmla="*/ 255 w 318"/>
                <a:gd name="T33" fmla="*/ 221 h 348"/>
                <a:gd name="T34" fmla="*/ 211 w 318"/>
                <a:gd name="T35" fmla="*/ 266 h 348"/>
                <a:gd name="T36" fmla="*/ 169 w 318"/>
                <a:gd name="T37" fmla="*/ 221 h 348"/>
                <a:gd name="T38" fmla="*/ 211 w 318"/>
                <a:gd name="T39" fmla="*/ 177 h 348"/>
                <a:gd name="T40" fmla="*/ 211 w 318"/>
                <a:gd name="T41" fmla="*/ 152 h 348"/>
                <a:gd name="T42" fmla="*/ 142 w 318"/>
                <a:gd name="T43" fmla="*/ 221 h 348"/>
                <a:gd name="T44" fmla="*/ 211 w 318"/>
                <a:gd name="T45" fmla="*/ 291 h 348"/>
                <a:gd name="T46" fmla="*/ 257 w 318"/>
                <a:gd name="T47" fmla="*/ 274 h 348"/>
                <a:gd name="T48" fmla="*/ 297 w 318"/>
                <a:gd name="T49" fmla="*/ 316 h 348"/>
                <a:gd name="T50" fmla="*/ 314 w 318"/>
                <a:gd name="T51" fmla="*/ 316 h 348"/>
                <a:gd name="T52" fmla="*/ 314 w 318"/>
                <a:gd name="T53" fmla="*/ 316 h 348"/>
                <a:gd name="T54" fmla="*/ 314 w 318"/>
                <a:gd name="T55" fmla="*/ 299 h 348"/>
                <a:gd name="T56" fmla="*/ 270 w 318"/>
                <a:gd name="T57" fmla="*/ 257 h 348"/>
                <a:gd name="T58" fmla="*/ 280 w 318"/>
                <a:gd name="T59" fmla="*/ 221 h 348"/>
                <a:gd name="T60" fmla="*/ 211 w 318"/>
                <a:gd name="T61" fmla="*/ 152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18" h="348">
                  <a:moveTo>
                    <a:pt x="265" y="126"/>
                  </a:moveTo>
                  <a:cubicBezTo>
                    <a:pt x="237" y="126"/>
                    <a:pt x="237" y="126"/>
                    <a:pt x="237" y="126"/>
                  </a:cubicBezTo>
                  <a:cubicBezTo>
                    <a:pt x="237" y="28"/>
                    <a:pt x="237" y="28"/>
                    <a:pt x="237" y="28"/>
                  </a:cubicBezTo>
                  <a:cubicBezTo>
                    <a:pt x="108" y="28"/>
                    <a:pt x="108" y="28"/>
                    <a:pt x="108" y="28"/>
                  </a:cubicBezTo>
                  <a:cubicBezTo>
                    <a:pt x="108" y="99"/>
                    <a:pt x="108" y="99"/>
                    <a:pt x="108" y="99"/>
                  </a:cubicBezTo>
                  <a:cubicBezTo>
                    <a:pt x="31" y="99"/>
                    <a:pt x="31" y="99"/>
                    <a:pt x="31" y="99"/>
                  </a:cubicBezTo>
                  <a:cubicBezTo>
                    <a:pt x="31" y="319"/>
                    <a:pt x="31" y="319"/>
                    <a:pt x="31" y="319"/>
                  </a:cubicBezTo>
                  <a:cubicBezTo>
                    <a:pt x="214" y="319"/>
                    <a:pt x="214" y="319"/>
                    <a:pt x="214" y="319"/>
                  </a:cubicBezTo>
                  <a:cubicBezTo>
                    <a:pt x="214" y="348"/>
                    <a:pt x="214" y="348"/>
                    <a:pt x="214" y="348"/>
                  </a:cubicBezTo>
                  <a:cubicBezTo>
                    <a:pt x="0" y="348"/>
                    <a:pt x="0" y="348"/>
                    <a:pt x="0" y="348"/>
                  </a:cubicBezTo>
                  <a:cubicBezTo>
                    <a:pt x="0" y="71"/>
                    <a:pt x="0" y="71"/>
                    <a:pt x="0" y="71"/>
                  </a:cubicBezTo>
                  <a:cubicBezTo>
                    <a:pt x="77" y="0"/>
                    <a:pt x="77" y="0"/>
                    <a:pt x="77" y="0"/>
                  </a:cubicBezTo>
                  <a:cubicBezTo>
                    <a:pt x="265" y="0"/>
                    <a:pt x="265" y="0"/>
                    <a:pt x="265" y="0"/>
                  </a:cubicBezTo>
                  <a:cubicBezTo>
                    <a:pt x="265" y="126"/>
                    <a:pt x="265" y="126"/>
                    <a:pt x="265" y="126"/>
                  </a:cubicBezTo>
                  <a:cubicBezTo>
                    <a:pt x="265" y="126"/>
                    <a:pt x="265" y="126"/>
                    <a:pt x="265" y="126"/>
                  </a:cubicBezTo>
                  <a:close/>
                  <a:moveTo>
                    <a:pt x="211" y="177"/>
                  </a:moveTo>
                  <a:cubicBezTo>
                    <a:pt x="234" y="177"/>
                    <a:pt x="255" y="198"/>
                    <a:pt x="255" y="221"/>
                  </a:cubicBezTo>
                  <a:cubicBezTo>
                    <a:pt x="255" y="245"/>
                    <a:pt x="234" y="266"/>
                    <a:pt x="211" y="266"/>
                  </a:cubicBezTo>
                  <a:cubicBezTo>
                    <a:pt x="188" y="266"/>
                    <a:pt x="169" y="245"/>
                    <a:pt x="169" y="221"/>
                  </a:cubicBezTo>
                  <a:cubicBezTo>
                    <a:pt x="169" y="198"/>
                    <a:pt x="188" y="177"/>
                    <a:pt x="211" y="177"/>
                  </a:cubicBezTo>
                  <a:close/>
                  <a:moveTo>
                    <a:pt x="211" y="152"/>
                  </a:moveTo>
                  <a:cubicBezTo>
                    <a:pt x="173" y="152"/>
                    <a:pt x="142" y="184"/>
                    <a:pt x="142" y="221"/>
                  </a:cubicBezTo>
                  <a:cubicBezTo>
                    <a:pt x="142" y="259"/>
                    <a:pt x="173" y="291"/>
                    <a:pt x="211" y="291"/>
                  </a:cubicBezTo>
                  <a:cubicBezTo>
                    <a:pt x="228" y="291"/>
                    <a:pt x="244" y="285"/>
                    <a:pt x="257" y="274"/>
                  </a:cubicBezTo>
                  <a:cubicBezTo>
                    <a:pt x="309" y="329"/>
                    <a:pt x="297" y="316"/>
                    <a:pt x="297" y="316"/>
                  </a:cubicBezTo>
                  <a:cubicBezTo>
                    <a:pt x="301" y="320"/>
                    <a:pt x="310" y="320"/>
                    <a:pt x="314" y="316"/>
                  </a:cubicBezTo>
                  <a:cubicBezTo>
                    <a:pt x="314" y="316"/>
                    <a:pt x="314" y="316"/>
                    <a:pt x="314" y="316"/>
                  </a:cubicBezTo>
                  <a:cubicBezTo>
                    <a:pt x="318" y="312"/>
                    <a:pt x="318" y="304"/>
                    <a:pt x="314" y="299"/>
                  </a:cubicBezTo>
                  <a:cubicBezTo>
                    <a:pt x="257" y="245"/>
                    <a:pt x="270" y="257"/>
                    <a:pt x="270" y="257"/>
                  </a:cubicBezTo>
                  <a:cubicBezTo>
                    <a:pt x="278" y="247"/>
                    <a:pt x="280" y="234"/>
                    <a:pt x="280" y="221"/>
                  </a:cubicBezTo>
                  <a:cubicBezTo>
                    <a:pt x="280" y="184"/>
                    <a:pt x="249" y="152"/>
                    <a:pt x="211" y="152"/>
                  </a:cubicBezTo>
                  <a:close/>
                </a:path>
              </a:pathLst>
            </a:custGeom>
            <a:solidFill>
              <a:schemeClr val="tx1"/>
            </a:solidFill>
            <a:ln>
              <a:noFill/>
            </a:ln>
            <a:extLst/>
          </p:spPr>
          <p:txBody>
            <a:bodyPr vert="horz" wrap="square" lIns="93247" tIns="46623" rIns="93247" bIns="4662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grpSp>
      <p:grpSp>
        <p:nvGrpSpPr>
          <p:cNvPr id="54" name="Group 53"/>
          <p:cNvGrpSpPr/>
          <p:nvPr/>
        </p:nvGrpSpPr>
        <p:grpSpPr>
          <a:xfrm>
            <a:off x="8625283" y="3088207"/>
            <a:ext cx="343814" cy="343814"/>
            <a:chOff x="6955479" y="3370506"/>
            <a:chExt cx="868587" cy="868587"/>
          </a:xfrm>
        </p:grpSpPr>
        <p:sp useBgFill="1">
          <p:nvSpPr>
            <p:cNvPr id="55" name="Oval 54"/>
            <p:cNvSpPr/>
            <p:nvPr/>
          </p:nvSpPr>
          <p:spPr bwMode="auto">
            <a:xfrm>
              <a:off x="6955479" y="3370506"/>
              <a:ext cx="868587" cy="868587"/>
            </a:xfrm>
            <a:prstGeom prst="ellipse">
              <a:avLst/>
            </a:prstGeom>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ctr" defTabSz="950846"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6" name="Group 55"/>
            <p:cNvGrpSpPr>
              <a:grpSpLocks noChangeAspect="1"/>
            </p:cNvGrpSpPr>
            <p:nvPr/>
          </p:nvGrpSpPr>
          <p:grpSpPr>
            <a:xfrm>
              <a:off x="7102547" y="3589527"/>
              <a:ext cx="574450" cy="409588"/>
              <a:chOff x="1919150" y="3044496"/>
              <a:chExt cx="666391" cy="475141"/>
            </a:xfrm>
            <a:solidFill>
              <a:schemeClr val="tx1"/>
            </a:solidFill>
          </p:grpSpPr>
          <p:sp>
            <p:nvSpPr>
              <p:cNvPr id="57" name="Round Same Side Corner Rectangle 11"/>
              <p:cNvSpPr/>
              <p:nvPr/>
            </p:nvSpPr>
            <p:spPr>
              <a:xfrm>
                <a:off x="1970085" y="3044496"/>
                <a:ext cx="564520" cy="361776"/>
              </a:xfrm>
              <a:custGeom>
                <a:avLst/>
                <a:gdLst/>
                <a:ahLst/>
                <a:cxnLst/>
                <a:rect l="l" t="t" r="r" b="b"/>
                <a:pathLst>
                  <a:path w="564520" h="361776">
                    <a:moveTo>
                      <a:pt x="21117" y="19360"/>
                    </a:moveTo>
                    <a:lnTo>
                      <a:pt x="21117" y="345592"/>
                    </a:lnTo>
                    <a:lnTo>
                      <a:pt x="543404" y="345592"/>
                    </a:lnTo>
                    <a:lnTo>
                      <a:pt x="543404" y="19360"/>
                    </a:lnTo>
                    <a:close/>
                    <a:moveTo>
                      <a:pt x="17539" y="0"/>
                    </a:moveTo>
                    <a:lnTo>
                      <a:pt x="546981" y="0"/>
                    </a:lnTo>
                    <a:cubicBezTo>
                      <a:pt x="556668" y="0"/>
                      <a:pt x="564520" y="7852"/>
                      <a:pt x="564520" y="17539"/>
                    </a:cubicBezTo>
                    <a:lnTo>
                      <a:pt x="564520" y="361776"/>
                    </a:lnTo>
                    <a:lnTo>
                      <a:pt x="0" y="361776"/>
                    </a:lnTo>
                    <a:lnTo>
                      <a:pt x="0" y="17539"/>
                    </a:lnTo>
                    <a:cubicBezTo>
                      <a:pt x="0" y="7852"/>
                      <a:pt x="7852" y="0"/>
                      <a:pt x="17539" y="0"/>
                    </a:cubicBezTo>
                    <a:close/>
                  </a:path>
                </a:pathLst>
              </a:custGeom>
              <a:grpFill/>
              <a:ln w="25400" cap="flat" cmpd="sng" algn="ctr">
                <a:noFill/>
                <a:prstDash val="solid"/>
              </a:ln>
              <a:effectLst/>
            </p:spPr>
            <p:txBody>
              <a:bodyPr rtlCol="0" anchor="ctr"/>
              <a:lstStyle/>
              <a:p>
                <a:pPr marL="0" marR="0" lvl="0" indent="0" algn="ctr" defTabSz="699272"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a:ln>
                    <a:noFill/>
                  </a:ln>
                  <a:solidFill>
                    <a:srgbClr val="FFFFFF"/>
                  </a:solidFill>
                  <a:effectLst/>
                  <a:uLnTx/>
                  <a:uFillTx/>
                  <a:latin typeface="Segoe"/>
                  <a:ea typeface="+mn-ea"/>
                  <a:cs typeface="+mn-cs"/>
                </a:endParaRPr>
              </a:p>
            </p:txBody>
          </p:sp>
          <p:sp>
            <p:nvSpPr>
              <p:cNvPr id="58" name="Trapezoid 12"/>
              <p:cNvSpPr/>
              <p:nvPr/>
            </p:nvSpPr>
            <p:spPr>
              <a:xfrm>
                <a:off x="1919150" y="3408078"/>
                <a:ext cx="666391" cy="84127"/>
              </a:xfrm>
              <a:custGeom>
                <a:avLst/>
                <a:gdLst/>
                <a:ahLst/>
                <a:cxnLst/>
                <a:rect l="l" t="t" r="r" b="b"/>
                <a:pathLst>
                  <a:path w="666391" h="84127">
                    <a:moveTo>
                      <a:pt x="257990" y="52557"/>
                    </a:moveTo>
                    <a:lnTo>
                      <a:pt x="241755" y="79989"/>
                    </a:lnTo>
                    <a:lnTo>
                      <a:pt x="424635" y="79989"/>
                    </a:lnTo>
                    <a:lnTo>
                      <a:pt x="408400" y="52557"/>
                    </a:lnTo>
                    <a:close/>
                    <a:moveTo>
                      <a:pt x="49787" y="0"/>
                    </a:moveTo>
                    <a:lnTo>
                      <a:pt x="616604" y="0"/>
                    </a:lnTo>
                    <a:lnTo>
                      <a:pt x="666391" y="84127"/>
                    </a:lnTo>
                    <a:lnTo>
                      <a:pt x="0" y="84127"/>
                    </a:lnTo>
                    <a:close/>
                  </a:path>
                </a:pathLst>
              </a:custGeom>
              <a:grpFill/>
              <a:ln w="25400" cap="flat" cmpd="sng" algn="ctr">
                <a:noFill/>
                <a:prstDash val="solid"/>
              </a:ln>
              <a:effectLst/>
            </p:spPr>
            <p:txBody>
              <a:bodyPr rtlCol="0" anchor="ctr"/>
              <a:lstStyle/>
              <a:p>
                <a:pPr marL="0" marR="0" lvl="0" indent="0" algn="ctr" defTabSz="699272"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a:ln>
                    <a:noFill/>
                  </a:ln>
                  <a:solidFill>
                    <a:srgbClr val="FFFFFF"/>
                  </a:solidFill>
                  <a:effectLst/>
                  <a:uLnTx/>
                  <a:uFillTx/>
                  <a:latin typeface="Segoe"/>
                  <a:ea typeface="+mn-ea"/>
                  <a:cs typeface="+mn-cs"/>
                </a:endParaRPr>
              </a:p>
            </p:txBody>
          </p:sp>
          <p:sp>
            <p:nvSpPr>
              <p:cNvPr id="59" name="Rectangle 58"/>
              <p:cNvSpPr/>
              <p:nvPr/>
            </p:nvSpPr>
            <p:spPr>
              <a:xfrm>
                <a:off x="1919446" y="3492205"/>
                <a:ext cx="665798" cy="27432"/>
              </a:xfrm>
              <a:prstGeom prst="rect">
                <a:avLst/>
              </a:prstGeom>
              <a:grpFill/>
              <a:ln w="25400" cap="flat" cmpd="sng" algn="ctr">
                <a:noFill/>
                <a:prstDash val="solid"/>
              </a:ln>
              <a:effectLst/>
            </p:spPr>
            <p:txBody>
              <a:bodyPr rtlCol="0" anchor="ctr"/>
              <a:lstStyle/>
              <a:p>
                <a:pPr marL="0" marR="0" lvl="0" indent="0" algn="ctr" defTabSz="699272"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a:ln>
                    <a:noFill/>
                  </a:ln>
                  <a:solidFill>
                    <a:srgbClr val="FFFFFF"/>
                  </a:solidFill>
                  <a:effectLst/>
                  <a:uLnTx/>
                  <a:uFillTx/>
                  <a:latin typeface="Segoe"/>
                  <a:ea typeface="+mn-ea"/>
                  <a:cs typeface="+mn-cs"/>
                </a:endParaRPr>
              </a:p>
            </p:txBody>
          </p:sp>
        </p:grpSp>
      </p:grpSp>
      <p:pic>
        <p:nvPicPr>
          <p:cNvPr id="60" name="Picture 5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587427" y="1173752"/>
            <a:ext cx="1874387" cy="1874387"/>
          </a:xfrm>
          <a:prstGeom prst="rect">
            <a:avLst/>
          </a:prstGeom>
        </p:spPr>
      </p:pic>
      <p:sp>
        <p:nvSpPr>
          <p:cNvPr id="5" name="TextBox 4"/>
          <p:cNvSpPr txBox="1"/>
          <p:nvPr/>
        </p:nvSpPr>
        <p:spPr>
          <a:xfrm>
            <a:off x="4109357" y="6662057"/>
            <a:ext cx="369397" cy="6278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0" cap="none" spc="0" normalizeH="0" baseline="0" noProof="0" err="1">
              <a:ln>
                <a:noFill/>
              </a:ln>
              <a:gradFill>
                <a:gsLst>
                  <a:gs pos="2917">
                    <a:srgbClr val="FFFFFF"/>
                  </a:gs>
                  <a:gs pos="30000">
                    <a:srgbClr val="FFFFFF"/>
                  </a:gs>
                </a:gsLst>
                <a:lin ang="5400000" scaled="0"/>
              </a:gradFill>
              <a:effectLst/>
              <a:uLnTx/>
              <a:uFillTx/>
              <a:latin typeface="Segoe UI"/>
              <a:ea typeface="+mn-ea"/>
              <a:cs typeface="+mn-cs"/>
            </a:endParaRPr>
          </a:p>
        </p:txBody>
      </p:sp>
      <p:grpSp>
        <p:nvGrpSpPr>
          <p:cNvPr id="18" name="Group 17">
            <a:extLst>
              <a:ext uri="{FF2B5EF4-FFF2-40B4-BE49-F238E27FC236}">
                <a16:creationId xmlns:a16="http://schemas.microsoft.com/office/drawing/2014/main" id="{17B292A2-4AEB-4984-879B-C9A245639EC9}"/>
              </a:ext>
            </a:extLst>
          </p:cNvPr>
          <p:cNvGrpSpPr/>
          <p:nvPr/>
        </p:nvGrpSpPr>
        <p:grpSpPr>
          <a:xfrm>
            <a:off x="3820870" y="5418926"/>
            <a:ext cx="1981468" cy="1448552"/>
            <a:chOff x="3820870" y="5418926"/>
            <a:chExt cx="1981468" cy="1448552"/>
          </a:xfrm>
        </p:grpSpPr>
        <p:grpSp>
          <p:nvGrpSpPr>
            <p:cNvPr id="17" name="Group 16">
              <a:extLst>
                <a:ext uri="{FF2B5EF4-FFF2-40B4-BE49-F238E27FC236}">
                  <a16:creationId xmlns:a16="http://schemas.microsoft.com/office/drawing/2014/main" id="{07EBDAD5-E6F2-4F9E-B01A-399217EC9ABF}"/>
                </a:ext>
              </a:extLst>
            </p:cNvPr>
            <p:cNvGrpSpPr/>
            <p:nvPr/>
          </p:nvGrpSpPr>
          <p:grpSpPr>
            <a:xfrm>
              <a:off x="3820870" y="5418926"/>
              <a:ext cx="1981468" cy="1448552"/>
              <a:chOff x="3820870" y="5418926"/>
              <a:chExt cx="1981468" cy="1448552"/>
            </a:xfrm>
          </p:grpSpPr>
          <p:sp>
            <p:nvSpPr>
              <p:cNvPr id="62" name="TextBox 61"/>
              <p:cNvSpPr txBox="1"/>
              <p:nvPr/>
            </p:nvSpPr>
            <p:spPr>
              <a:xfrm>
                <a:off x="3929177" y="5418926"/>
                <a:ext cx="1712159" cy="544680"/>
              </a:xfrm>
              <a:prstGeom prst="rect">
                <a:avLst/>
              </a:prstGeom>
              <a:noFill/>
            </p:spPr>
            <p:txBody>
              <a:bodyPr wrap="none" lIns="182828" tIns="146262" rIns="182828" bIns="146262" rtlCol="0">
                <a:spAutoFit/>
              </a:bodyPr>
              <a:lstStyle/>
              <a:p>
                <a:pPr marL="0" marR="0" lvl="0" indent="0" algn="l" defTabSz="932384" rtl="0" eaLnBrk="1" fontAlgn="auto" latinLnBrk="0" hangingPunct="1">
                  <a:lnSpc>
                    <a:spcPct val="90000"/>
                  </a:lnSpc>
                  <a:spcBef>
                    <a:spcPts val="0"/>
                  </a:spcBef>
                  <a:spcAft>
                    <a:spcPts val="600"/>
                  </a:spcAft>
                  <a:buClrTx/>
                  <a:buSzTx/>
                  <a:buFontTx/>
                  <a:buNone/>
                  <a:tabLst/>
                  <a:defRPr/>
                </a:pPr>
                <a:r>
                  <a:rPr kumimoji="0" lang="en-US" sz="1800" b="0" i="0" u="none" strike="noStrike" kern="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SaaS services</a:t>
                </a:r>
              </a:p>
            </p:txBody>
          </p:sp>
          <p:grpSp>
            <p:nvGrpSpPr>
              <p:cNvPr id="63" name="Group 62"/>
              <p:cNvGrpSpPr/>
              <p:nvPr/>
            </p:nvGrpSpPr>
            <p:grpSpPr>
              <a:xfrm>
                <a:off x="3820870" y="5811883"/>
                <a:ext cx="1238095" cy="566362"/>
                <a:chOff x="844843" y="5204658"/>
                <a:chExt cx="1238095" cy="566362"/>
              </a:xfrm>
            </p:grpSpPr>
            <p:pic>
              <p:nvPicPr>
                <p:cNvPr id="64" name="Picture 2" descr="https://pbs.twimg.com/profile_images/453658670908203010/BYaMmLTj.png"/>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844843" y="5204658"/>
                  <a:ext cx="562949" cy="562949"/>
                </a:xfrm>
                <a:prstGeom prst="rect">
                  <a:avLst/>
                </a:prstGeom>
                <a:noFill/>
                <a:extLst>
                  <a:ext uri="{909E8E84-426E-40DD-AFC4-6F175D3DCCD1}">
                    <a14:hiddenFill xmlns:a14="http://schemas.microsoft.com/office/drawing/2010/main">
                      <a:solidFill>
                        <a:srgbClr val="FFFFFF"/>
                      </a:solidFill>
                    </a14:hiddenFill>
                  </a:ext>
                </a:extLst>
              </p:spPr>
            </p:pic>
            <p:sp>
              <p:nvSpPr>
                <p:cNvPr id="65" name="TextBox 64"/>
                <p:cNvSpPr txBox="1"/>
                <p:nvPr/>
              </p:nvSpPr>
              <p:spPr>
                <a:xfrm>
                  <a:off x="1163881" y="5226340"/>
                  <a:ext cx="919057" cy="544680"/>
                </a:xfrm>
                <a:prstGeom prst="rect">
                  <a:avLst/>
                </a:prstGeom>
                <a:noFill/>
              </p:spPr>
              <p:txBody>
                <a:bodyPr wrap="square" lIns="182828" tIns="146262" rIns="182828" bIns="146262" rtlCol="0">
                  <a:spAutoFit/>
                </a:bodyPr>
                <a:lstStyle/>
                <a:p>
                  <a:pPr marL="0" marR="0" lvl="0" indent="0" algn="l" defTabSz="932384" rtl="0" eaLnBrk="1" fontAlgn="auto" latinLnBrk="0" hangingPunct="1">
                    <a:lnSpc>
                      <a:spcPct val="90000"/>
                    </a:lnSpc>
                    <a:spcBef>
                      <a:spcPts val="0"/>
                    </a:spcBef>
                    <a:spcAft>
                      <a:spcPts val="600"/>
                    </a:spcAft>
                    <a:buClrTx/>
                    <a:buSzTx/>
                    <a:buFontTx/>
                    <a:buNone/>
                    <a:tabLst/>
                    <a:defRPr/>
                  </a:pPr>
                  <a:r>
                    <a:rPr kumimoji="0" lang="en-US" sz="1800" b="0" i="0" u="none" strike="noStrike" kern="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O365</a:t>
                  </a:r>
                </a:p>
              </p:txBody>
            </p:sp>
          </p:grpSp>
          <p:sp>
            <p:nvSpPr>
              <p:cNvPr id="73" name="TextBox 72"/>
              <p:cNvSpPr txBox="1"/>
              <p:nvPr/>
            </p:nvSpPr>
            <p:spPr>
              <a:xfrm>
                <a:off x="4148198" y="6322798"/>
                <a:ext cx="1654140" cy="544680"/>
              </a:xfrm>
              <a:prstGeom prst="rect">
                <a:avLst/>
              </a:prstGeom>
              <a:noFill/>
            </p:spPr>
            <p:txBody>
              <a:bodyPr wrap="square" lIns="182828" tIns="146262" rIns="182828" bIns="146262" rtlCol="0">
                <a:spAutoFit/>
              </a:bodyPr>
              <a:lstStyle/>
              <a:p>
                <a:pPr marL="0" marR="0" lvl="0" indent="0" algn="l" defTabSz="932384" rtl="0" eaLnBrk="1" fontAlgn="auto" latinLnBrk="0" hangingPunct="1">
                  <a:lnSpc>
                    <a:spcPct val="90000"/>
                  </a:lnSpc>
                  <a:spcBef>
                    <a:spcPts val="0"/>
                  </a:spcBef>
                  <a:spcAft>
                    <a:spcPts val="600"/>
                  </a:spcAft>
                  <a:buClrTx/>
                  <a:buSzTx/>
                  <a:buFontTx/>
                  <a:buNone/>
                  <a:tabLst/>
                  <a:defRPr/>
                </a:pPr>
                <a:r>
                  <a:rPr kumimoji="0" lang="en-US" sz="1800" b="0" i="0" u="none" strike="noStrike" kern="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App Insights</a:t>
                </a:r>
              </a:p>
            </p:txBody>
          </p:sp>
        </p:grpSp>
        <p:pic>
          <p:nvPicPr>
            <p:cNvPr id="6" name="Picture 5"/>
            <p:cNvPicPr>
              <a:picLocks noChangeAspect="1"/>
            </p:cNvPicPr>
            <p:nvPr/>
          </p:nvPicPr>
          <p:blipFill>
            <a:blip r:embed="rId7"/>
            <a:stretch>
              <a:fillRect/>
            </a:stretch>
          </p:blipFill>
          <p:spPr>
            <a:xfrm>
              <a:off x="3955037" y="6377459"/>
              <a:ext cx="279287" cy="435358"/>
            </a:xfrm>
            <a:prstGeom prst="rect">
              <a:avLst/>
            </a:prstGeom>
          </p:spPr>
        </p:pic>
      </p:grpSp>
      <p:grpSp>
        <p:nvGrpSpPr>
          <p:cNvPr id="7" name="Group 6">
            <a:extLst>
              <a:ext uri="{FF2B5EF4-FFF2-40B4-BE49-F238E27FC236}">
                <a16:creationId xmlns:a16="http://schemas.microsoft.com/office/drawing/2014/main" id="{A34A9A79-D5D1-4219-88BD-FB34ADB0D462}"/>
              </a:ext>
            </a:extLst>
          </p:cNvPr>
          <p:cNvGrpSpPr/>
          <p:nvPr/>
        </p:nvGrpSpPr>
        <p:grpSpPr>
          <a:xfrm>
            <a:off x="3516240" y="732969"/>
            <a:ext cx="1800575" cy="934753"/>
            <a:chOff x="3516240" y="732969"/>
            <a:chExt cx="1800575" cy="934753"/>
          </a:xfrm>
        </p:grpSpPr>
        <p:sp>
          <p:nvSpPr>
            <p:cNvPr id="9" name="TextBox 8"/>
            <p:cNvSpPr txBox="1"/>
            <p:nvPr/>
          </p:nvSpPr>
          <p:spPr>
            <a:xfrm>
              <a:off x="3516240" y="732969"/>
              <a:ext cx="1800575" cy="544680"/>
            </a:xfrm>
            <a:prstGeom prst="rect">
              <a:avLst/>
            </a:prstGeom>
            <a:noFill/>
          </p:spPr>
          <p:txBody>
            <a:bodyPr wrap="square" lIns="182828" tIns="146262" rIns="182828" bIns="146262" rtlCol="0">
              <a:spAutoFit/>
            </a:bodyPr>
            <a:lstStyle/>
            <a:p>
              <a:pPr marL="0" marR="0" lvl="0" indent="0" algn="ctr" defTabSz="932384" rtl="0" eaLnBrk="1" fontAlgn="auto" latinLnBrk="0" hangingPunct="1">
                <a:lnSpc>
                  <a:spcPct val="90000"/>
                </a:lnSpc>
                <a:spcBef>
                  <a:spcPts val="0"/>
                </a:spcBef>
                <a:spcAft>
                  <a:spcPts val="600"/>
                </a:spcAft>
                <a:buClrTx/>
                <a:buSzTx/>
                <a:buFontTx/>
                <a:buNone/>
                <a:tabLst/>
                <a:defRPr/>
              </a:pPr>
              <a:r>
                <a:rPr kumimoji="0" lang="en-US" sz="1800" b="0" i="0" u="none" strike="noStrike" kern="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Ops Manager</a:t>
              </a:r>
            </a:p>
          </p:txBody>
        </p:sp>
        <p:pic>
          <p:nvPicPr>
            <p:cNvPr id="16" name="Picture 15"/>
            <p:cNvPicPr>
              <a:picLocks noChangeAspect="1"/>
            </p:cNvPicPr>
            <p:nvPr/>
          </p:nvPicPr>
          <p:blipFill>
            <a:blip r:embed="rId8"/>
            <a:stretch>
              <a:fillRect/>
            </a:stretch>
          </p:blipFill>
          <p:spPr>
            <a:xfrm>
              <a:off x="4156471" y="1147608"/>
              <a:ext cx="520114" cy="520114"/>
            </a:xfrm>
            <a:prstGeom prst="rect">
              <a:avLst/>
            </a:prstGeom>
          </p:spPr>
        </p:pic>
      </p:grpSp>
      <p:grpSp>
        <p:nvGrpSpPr>
          <p:cNvPr id="19" name="Group 18">
            <a:extLst>
              <a:ext uri="{FF2B5EF4-FFF2-40B4-BE49-F238E27FC236}">
                <a16:creationId xmlns:a16="http://schemas.microsoft.com/office/drawing/2014/main" id="{E751A2CC-B1E9-4D53-8F7B-09B0739D2BA1}"/>
              </a:ext>
            </a:extLst>
          </p:cNvPr>
          <p:cNvGrpSpPr/>
          <p:nvPr/>
        </p:nvGrpSpPr>
        <p:grpSpPr>
          <a:xfrm>
            <a:off x="3458773" y="1970125"/>
            <a:ext cx="3023028" cy="2713770"/>
            <a:chOff x="3458773" y="1970125"/>
            <a:chExt cx="3023028" cy="2713770"/>
          </a:xfrm>
        </p:grpSpPr>
        <p:sp>
          <p:nvSpPr>
            <p:cNvPr id="81" name="Arrow: Bent 80"/>
            <p:cNvSpPr/>
            <p:nvPr/>
          </p:nvSpPr>
          <p:spPr bwMode="auto">
            <a:xfrm rot="10800000" flipH="1">
              <a:off x="3691135" y="1970125"/>
              <a:ext cx="2786349" cy="1118081"/>
            </a:xfrm>
            <a:prstGeom prst="bentArrow">
              <a:avLst>
                <a:gd name="adj1" fmla="val 25000"/>
                <a:gd name="adj2" fmla="val 24717"/>
                <a:gd name="adj3" fmla="val 25000"/>
                <a:gd name="adj4" fmla="val 43750"/>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2" name="Arrow: Bent 81"/>
            <p:cNvSpPr/>
            <p:nvPr/>
          </p:nvSpPr>
          <p:spPr bwMode="auto">
            <a:xfrm rot="10800000" flipH="1" flipV="1">
              <a:off x="3691135" y="3565814"/>
              <a:ext cx="2786349" cy="1118081"/>
            </a:xfrm>
            <a:prstGeom prst="bentArrow">
              <a:avLst>
                <a:gd name="adj1" fmla="val 25000"/>
                <a:gd name="adj2" fmla="val 24717"/>
                <a:gd name="adj3" fmla="val 25000"/>
                <a:gd name="adj4" fmla="val 43750"/>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3" name="Arrow: Right 82"/>
            <p:cNvSpPr/>
            <p:nvPr/>
          </p:nvSpPr>
          <p:spPr bwMode="auto">
            <a:xfrm>
              <a:off x="3458773" y="3028950"/>
              <a:ext cx="3023028" cy="570806"/>
            </a:xfrm>
            <a:prstGeom prst="rightArrow">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84" name="TextBox 83"/>
          <p:cNvSpPr txBox="1"/>
          <p:nvPr/>
        </p:nvSpPr>
        <p:spPr>
          <a:xfrm>
            <a:off x="9207585" y="2635473"/>
            <a:ext cx="2305204" cy="664797"/>
          </a:xfrm>
          <a:prstGeom prst="rect">
            <a:avLst/>
          </a:prstGeom>
          <a:noFill/>
        </p:spPr>
        <p:txBody>
          <a:bodyPr wrap="square" lIns="182586" tIns="0" rIns="182586" bIns="0" rtlCol="0">
            <a:spAutoFit/>
          </a:bodyPr>
          <a:lstStyle>
            <a:defPPr>
              <a:defRPr lang="en-US"/>
            </a:defPPr>
            <a:lvl1pPr defTabSz="913538">
              <a:lnSpc>
                <a:spcPct val="90000"/>
              </a:lnSpc>
              <a:spcAft>
                <a:spcPts val="588"/>
              </a:spcAft>
              <a:defRPr sz="1100">
                <a:solidFill>
                  <a:srgbClr val="505050"/>
                </a:solidFill>
              </a:defRPr>
            </a:lvl1pPr>
          </a:lstStyle>
          <a:p>
            <a:pPr marL="0" marR="0" lvl="0" indent="0" algn="ctr" defTabSz="913362" rtl="0" eaLnBrk="1" fontAlgn="auto" latinLnBrk="0" hangingPunct="1">
              <a:lnSpc>
                <a:spcPct val="90000"/>
              </a:lnSpc>
              <a:spcBef>
                <a:spcPts val="0"/>
              </a:spcBef>
              <a:spcAft>
                <a:spcPts val="587"/>
              </a:spcAft>
              <a:buClrTx/>
              <a:buSzTx/>
              <a:buFontTx/>
              <a:buNone/>
              <a:tabLst/>
              <a:defRPr/>
            </a:pPr>
            <a:r>
              <a:rPr kumimoji="0" lang="en-US" sz="2400" b="1" i="0" u="none" strike="noStrike" kern="0" cap="none" spc="0" normalizeH="0" baseline="0" noProof="0">
                <a:ln>
                  <a:noFill/>
                </a:ln>
                <a:gradFill>
                  <a:gsLst>
                    <a:gs pos="100000">
                      <a:srgbClr val="505050"/>
                    </a:gs>
                    <a:gs pos="0">
                      <a:srgbClr val="505050"/>
                    </a:gs>
                  </a:gsLst>
                  <a:lin ang="5400000" scaled="1"/>
                </a:gradFill>
                <a:effectLst/>
                <a:uLnTx/>
                <a:uFillTx/>
                <a:latin typeface="Segoe UI"/>
                <a:ea typeface="+mn-ea"/>
                <a:cs typeface="+mn-cs"/>
              </a:rPr>
              <a:t>OMS</a:t>
            </a:r>
            <a:br>
              <a:rPr kumimoji="0" lang="en-US" sz="2400" b="1" i="0" u="none" strike="noStrike" kern="0" cap="none" spc="0" normalizeH="0" baseline="0" noProof="0">
                <a:ln>
                  <a:noFill/>
                </a:ln>
                <a:gradFill>
                  <a:gsLst>
                    <a:gs pos="100000">
                      <a:srgbClr val="505050"/>
                    </a:gs>
                    <a:gs pos="0">
                      <a:srgbClr val="505050"/>
                    </a:gs>
                  </a:gsLst>
                  <a:lin ang="5400000" scaled="1"/>
                </a:gradFill>
                <a:effectLst/>
                <a:uLnTx/>
                <a:uFillTx/>
                <a:latin typeface="Segoe UI"/>
                <a:ea typeface="+mn-ea"/>
                <a:cs typeface="+mn-cs"/>
              </a:rPr>
            </a:br>
            <a:r>
              <a:rPr kumimoji="0" lang="en-US" sz="2400" b="1" i="0" u="none" strike="noStrike" kern="0" cap="none" spc="0" normalizeH="0" baseline="0" noProof="0">
                <a:ln>
                  <a:noFill/>
                </a:ln>
                <a:gradFill>
                  <a:gsLst>
                    <a:gs pos="100000">
                      <a:srgbClr val="505050"/>
                    </a:gs>
                    <a:gs pos="0">
                      <a:srgbClr val="505050"/>
                    </a:gs>
                  </a:gsLst>
                  <a:lin ang="5400000" scaled="1"/>
                </a:gradFill>
                <a:effectLst/>
                <a:uLnTx/>
                <a:uFillTx/>
                <a:latin typeface="Segoe UI"/>
                <a:ea typeface="+mn-ea"/>
                <a:cs typeface="+mn-cs"/>
              </a:rPr>
              <a:t>Log Analytics</a:t>
            </a:r>
          </a:p>
        </p:txBody>
      </p:sp>
      <p:grpSp>
        <p:nvGrpSpPr>
          <p:cNvPr id="10" name="Group 9">
            <a:extLst>
              <a:ext uri="{FF2B5EF4-FFF2-40B4-BE49-F238E27FC236}">
                <a16:creationId xmlns:a16="http://schemas.microsoft.com/office/drawing/2014/main" id="{EBB1BEE0-E9A0-472C-9286-ADBCF7548669}"/>
              </a:ext>
            </a:extLst>
          </p:cNvPr>
          <p:cNvGrpSpPr/>
          <p:nvPr/>
        </p:nvGrpSpPr>
        <p:grpSpPr>
          <a:xfrm>
            <a:off x="1569002" y="989331"/>
            <a:ext cx="2049174" cy="1003218"/>
            <a:chOff x="1569002" y="989331"/>
            <a:chExt cx="2049174" cy="1003218"/>
          </a:xfrm>
        </p:grpSpPr>
        <p:sp>
          <p:nvSpPr>
            <p:cNvPr id="8" name="TextBox 7"/>
            <p:cNvSpPr txBox="1"/>
            <p:nvPr/>
          </p:nvSpPr>
          <p:spPr>
            <a:xfrm>
              <a:off x="1569002" y="989331"/>
              <a:ext cx="2049174" cy="544680"/>
            </a:xfrm>
            <a:prstGeom prst="rect">
              <a:avLst/>
            </a:prstGeom>
            <a:noFill/>
          </p:spPr>
          <p:txBody>
            <a:bodyPr wrap="none" lIns="182828" tIns="146262" rIns="182828" bIns="146262" rtlCol="0">
              <a:spAutoFit/>
            </a:bodyPr>
            <a:lstStyle/>
            <a:p>
              <a:pPr marL="0" marR="0" lvl="0" indent="0" algn="l" defTabSz="932384" rtl="0" eaLnBrk="1" fontAlgn="auto" latinLnBrk="0" hangingPunct="1">
                <a:lnSpc>
                  <a:spcPct val="90000"/>
                </a:lnSpc>
                <a:spcBef>
                  <a:spcPts val="0"/>
                </a:spcBef>
                <a:spcAft>
                  <a:spcPts val="600"/>
                </a:spcAft>
                <a:buClrTx/>
                <a:buSzTx/>
                <a:buFontTx/>
                <a:buNone/>
                <a:tabLst/>
                <a:defRPr/>
              </a:pPr>
              <a:r>
                <a:rPr kumimoji="0" lang="en-US" sz="1800" b="0" i="0" u="none" strike="noStrike" kern="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Windows agents</a:t>
              </a:r>
            </a:p>
          </p:txBody>
        </p:sp>
        <p:pic>
          <p:nvPicPr>
            <p:cNvPr id="85" name="Picture 84"/>
            <p:cNvPicPr>
              <a:picLocks noChangeAspect="1"/>
            </p:cNvPicPr>
            <p:nvPr/>
          </p:nvPicPr>
          <p:blipFill>
            <a:blip r:embed="rId9">
              <a:extLst>
                <a:ext uri="{BEBA8EAE-BF5A-486C-A8C5-ECC9F3942E4B}">
                  <a14:imgProps xmlns:a14="http://schemas.microsoft.com/office/drawing/2010/main">
                    <a14:imgLayer r:embed="rId10">
                      <a14:imgEffect>
                        <a14:brightnessContrast bright="40000" contrast="-40000"/>
                      </a14:imgEffect>
                    </a14:imgLayer>
                  </a14:imgProps>
                </a:ext>
              </a:extLst>
            </a:blip>
            <a:stretch>
              <a:fillRect/>
            </a:stretch>
          </p:blipFill>
          <p:spPr>
            <a:xfrm>
              <a:off x="2229164" y="1443614"/>
              <a:ext cx="548935" cy="548935"/>
            </a:xfrm>
            <a:prstGeom prst="rect">
              <a:avLst/>
            </a:prstGeom>
          </p:spPr>
        </p:pic>
      </p:grpSp>
      <p:grpSp>
        <p:nvGrpSpPr>
          <p:cNvPr id="15" name="Group 14">
            <a:extLst>
              <a:ext uri="{FF2B5EF4-FFF2-40B4-BE49-F238E27FC236}">
                <a16:creationId xmlns:a16="http://schemas.microsoft.com/office/drawing/2014/main" id="{D896803C-D71B-4592-9ECA-75D127D69A68}"/>
              </a:ext>
            </a:extLst>
          </p:cNvPr>
          <p:cNvGrpSpPr/>
          <p:nvPr/>
        </p:nvGrpSpPr>
        <p:grpSpPr>
          <a:xfrm>
            <a:off x="2177288" y="5365657"/>
            <a:ext cx="1370383" cy="1191952"/>
            <a:chOff x="2177288" y="5365657"/>
            <a:chExt cx="1370383" cy="1191952"/>
          </a:xfrm>
        </p:grpSpPr>
        <p:sp>
          <p:nvSpPr>
            <p:cNvPr id="66" name="TextBox 65"/>
            <p:cNvSpPr txBox="1"/>
            <p:nvPr/>
          </p:nvSpPr>
          <p:spPr>
            <a:xfrm>
              <a:off x="2177288" y="5365657"/>
              <a:ext cx="1370383" cy="549642"/>
            </a:xfrm>
            <a:prstGeom prst="rect">
              <a:avLst/>
            </a:prstGeom>
            <a:noFill/>
          </p:spPr>
          <p:txBody>
            <a:bodyPr wrap="none" lIns="182828" tIns="146262" rIns="182828" bIns="146262" rtlCol="0">
              <a:spAutoFit/>
            </a:bodyPr>
            <a:lstStyle/>
            <a:p>
              <a:pPr marL="0" marR="0" lvl="0" indent="0" algn="l" defTabSz="932384" rtl="0" eaLnBrk="1" fontAlgn="auto" latinLnBrk="0" hangingPunct="1">
                <a:lnSpc>
                  <a:spcPct val="90000"/>
                </a:lnSpc>
                <a:spcBef>
                  <a:spcPts val="0"/>
                </a:spcBef>
                <a:spcAft>
                  <a:spcPts val="600"/>
                </a:spcAft>
                <a:buClrTx/>
                <a:buSzTx/>
                <a:buFontTx/>
                <a:buNone/>
                <a:tabLst/>
                <a:defRPr/>
              </a:pPr>
              <a:r>
                <a:rPr kumimoji="0" lang="en-US" sz="1800" b="0" i="0" u="none" strike="noStrike" kern="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Log Stash</a:t>
              </a:r>
            </a:p>
          </p:txBody>
        </p:sp>
        <p:pic>
          <p:nvPicPr>
            <p:cNvPr id="86" name="Picture 85"/>
            <p:cNvPicPr>
              <a:picLocks noChangeAspect="1"/>
            </p:cNvPicPr>
            <p:nvPr/>
          </p:nvPicPr>
          <p:blipFill>
            <a:blip r:embed="rId11"/>
            <a:stretch>
              <a:fillRect/>
            </a:stretch>
          </p:blipFill>
          <p:spPr>
            <a:xfrm>
              <a:off x="2593589" y="5833564"/>
              <a:ext cx="452901" cy="724045"/>
            </a:xfrm>
            <a:prstGeom prst="rect">
              <a:avLst/>
            </a:prstGeom>
          </p:spPr>
        </p:pic>
      </p:grpSp>
      <p:grpSp>
        <p:nvGrpSpPr>
          <p:cNvPr id="14" name="Group 13">
            <a:extLst>
              <a:ext uri="{FF2B5EF4-FFF2-40B4-BE49-F238E27FC236}">
                <a16:creationId xmlns:a16="http://schemas.microsoft.com/office/drawing/2014/main" id="{D83ACCE4-173F-418C-944E-57F3A3E27BD9}"/>
              </a:ext>
            </a:extLst>
          </p:cNvPr>
          <p:cNvGrpSpPr/>
          <p:nvPr/>
        </p:nvGrpSpPr>
        <p:grpSpPr>
          <a:xfrm>
            <a:off x="369183" y="4256535"/>
            <a:ext cx="2998831" cy="1529816"/>
            <a:chOff x="369183" y="4256535"/>
            <a:chExt cx="2998831" cy="1529816"/>
          </a:xfrm>
        </p:grpSpPr>
        <p:sp>
          <p:nvSpPr>
            <p:cNvPr id="27" name="TextBox 26"/>
            <p:cNvSpPr txBox="1"/>
            <p:nvPr/>
          </p:nvSpPr>
          <p:spPr>
            <a:xfrm>
              <a:off x="369183" y="4256535"/>
              <a:ext cx="2998831" cy="793979"/>
            </a:xfrm>
            <a:prstGeom prst="rect">
              <a:avLst/>
            </a:prstGeom>
            <a:noFill/>
          </p:spPr>
          <p:txBody>
            <a:bodyPr wrap="square" lIns="182828" tIns="146262" rIns="182828" bIns="146262" rtlCol="0">
              <a:spAutoFit/>
            </a:bodyPr>
            <a:lstStyle/>
            <a:p>
              <a:pPr marL="0" marR="0" lvl="0" indent="0" algn="l" defTabSz="932384" rtl="0" eaLnBrk="1" fontAlgn="auto" latinLnBrk="0" hangingPunct="1">
                <a:lnSpc>
                  <a:spcPct val="90000"/>
                </a:lnSpc>
                <a:spcBef>
                  <a:spcPts val="0"/>
                </a:spcBef>
                <a:spcAft>
                  <a:spcPts val="600"/>
                </a:spcAft>
                <a:buClrTx/>
                <a:buSzTx/>
                <a:buFontTx/>
                <a:buNone/>
                <a:tabLst/>
                <a:defRPr/>
              </a:pPr>
              <a:r>
                <a:rPr kumimoji="0" lang="en-US" sz="1800" b="0" i="0" u="none" strike="noStrike" kern="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Azure Metrics, Diagnostic Log, Activity Log</a:t>
              </a:r>
            </a:p>
          </p:txBody>
        </p:sp>
        <p:pic>
          <p:nvPicPr>
            <p:cNvPr id="87" name="Picture 86"/>
            <p:cNvPicPr>
              <a:picLocks noChangeAspect="1"/>
            </p:cNvPicPr>
            <p:nvPr/>
          </p:nvPicPr>
          <p:blipFill>
            <a:blip r:embed="rId12"/>
            <a:stretch>
              <a:fillRect/>
            </a:stretch>
          </p:blipFill>
          <p:spPr>
            <a:xfrm>
              <a:off x="1162705" y="5026461"/>
              <a:ext cx="759890" cy="759890"/>
            </a:xfrm>
            <a:prstGeom prst="ellipse">
              <a:avLst/>
            </a:prstGeom>
          </p:spPr>
        </p:pic>
      </p:grpSp>
      <p:grpSp>
        <p:nvGrpSpPr>
          <p:cNvPr id="22" name="Group 21">
            <a:extLst>
              <a:ext uri="{FF2B5EF4-FFF2-40B4-BE49-F238E27FC236}">
                <a16:creationId xmlns:a16="http://schemas.microsoft.com/office/drawing/2014/main" id="{6004120E-19FF-46E0-9695-EAC04E9DC3D3}"/>
              </a:ext>
            </a:extLst>
          </p:cNvPr>
          <p:cNvGrpSpPr/>
          <p:nvPr/>
        </p:nvGrpSpPr>
        <p:grpSpPr>
          <a:xfrm>
            <a:off x="711300" y="2062079"/>
            <a:ext cx="1965818" cy="1133466"/>
            <a:chOff x="711300" y="2062079"/>
            <a:chExt cx="1965818" cy="1133466"/>
          </a:xfrm>
        </p:grpSpPr>
        <p:grpSp>
          <p:nvGrpSpPr>
            <p:cNvPr id="12" name="Group 11">
              <a:extLst>
                <a:ext uri="{FF2B5EF4-FFF2-40B4-BE49-F238E27FC236}">
                  <a16:creationId xmlns:a16="http://schemas.microsoft.com/office/drawing/2014/main" id="{67824741-FADF-4EF2-B51A-F0CFFC0D034C}"/>
                </a:ext>
              </a:extLst>
            </p:cNvPr>
            <p:cNvGrpSpPr/>
            <p:nvPr/>
          </p:nvGrpSpPr>
          <p:grpSpPr>
            <a:xfrm>
              <a:off x="711300" y="2062079"/>
              <a:ext cx="1965818" cy="1133466"/>
              <a:chOff x="711300" y="2062079"/>
              <a:chExt cx="1965818" cy="1133466"/>
            </a:xfrm>
          </p:grpSpPr>
          <p:sp>
            <p:nvSpPr>
              <p:cNvPr id="11" name="TextBox 10"/>
              <p:cNvSpPr txBox="1"/>
              <p:nvPr/>
            </p:nvSpPr>
            <p:spPr>
              <a:xfrm>
                <a:off x="711300" y="2062079"/>
                <a:ext cx="1965818" cy="544680"/>
              </a:xfrm>
              <a:prstGeom prst="rect">
                <a:avLst/>
              </a:prstGeom>
              <a:noFill/>
            </p:spPr>
            <p:txBody>
              <a:bodyPr wrap="none" lIns="182828" tIns="146262" rIns="182828" bIns="146262" rtlCol="0">
                <a:spAutoFit/>
              </a:bodyPr>
              <a:lstStyle/>
              <a:p>
                <a:pPr marL="0" marR="0" lvl="0" indent="0" algn="l" defTabSz="932384" rtl="0" eaLnBrk="1" fontAlgn="auto" latinLnBrk="0" hangingPunct="1">
                  <a:lnSpc>
                    <a:spcPct val="90000"/>
                  </a:lnSpc>
                  <a:spcBef>
                    <a:spcPts val="0"/>
                  </a:spcBef>
                  <a:spcAft>
                    <a:spcPts val="600"/>
                  </a:spcAft>
                  <a:buClrTx/>
                  <a:buSzTx/>
                  <a:buFontTx/>
                  <a:buNone/>
                  <a:tabLst/>
                  <a:defRPr/>
                </a:pPr>
                <a:r>
                  <a:rPr kumimoji="0" lang="en-US" sz="1800" b="0" i="0" u="none" strike="noStrike" kern="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Linux / </a:t>
                </a:r>
                <a:r>
                  <a:rPr kumimoji="0" lang="en-US" sz="1800" b="0" i="0" u="none" strike="noStrike" kern="0" cap="none" spc="0" normalizeH="0" baseline="0" noProof="0" err="1">
                    <a:ln>
                      <a:noFill/>
                    </a:ln>
                    <a:gradFill>
                      <a:gsLst>
                        <a:gs pos="2917">
                          <a:srgbClr val="FFFFFF"/>
                        </a:gs>
                        <a:gs pos="30000">
                          <a:srgbClr val="FFFFFF"/>
                        </a:gs>
                      </a:gsLst>
                      <a:lin ang="5400000" scaled="0"/>
                    </a:gradFill>
                    <a:effectLst/>
                    <a:uLnTx/>
                    <a:uFillTx/>
                    <a:latin typeface="Segoe UI"/>
                    <a:ea typeface="+mn-ea"/>
                    <a:cs typeface="+mn-cs"/>
                  </a:rPr>
                  <a:t>FluentD</a:t>
                </a:r>
                <a:endParaRPr kumimoji="0" lang="en-US" sz="1800" b="0" i="0" u="none" strike="noStrike" kern="0" cap="none" spc="0" normalizeH="0" baseline="0" noProof="0">
                  <a:ln>
                    <a:noFill/>
                  </a:ln>
                  <a:gradFill>
                    <a:gsLst>
                      <a:gs pos="2917">
                        <a:srgbClr val="FFFFFF"/>
                      </a:gs>
                      <a:gs pos="30000">
                        <a:srgbClr val="FFFFFF"/>
                      </a:gs>
                    </a:gsLst>
                    <a:lin ang="5400000" scaled="0"/>
                  </a:gradFill>
                  <a:effectLst/>
                  <a:uLnTx/>
                  <a:uFillTx/>
                  <a:latin typeface="Segoe UI"/>
                  <a:ea typeface="+mn-ea"/>
                  <a:cs typeface="+mn-cs"/>
                </a:endParaRPr>
              </a:p>
            </p:txBody>
          </p:sp>
          <p:pic>
            <p:nvPicPr>
              <p:cNvPr id="88" name="Picture 87"/>
              <p:cNvPicPr>
                <a:picLocks noChangeAspect="1"/>
              </p:cNvPicPr>
              <p:nvPr/>
            </p:nvPicPr>
            <p:blipFill>
              <a:blip r:embed="rId13"/>
              <a:stretch>
                <a:fillRect/>
              </a:stretch>
            </p:blipFill>
            <p:spPr>
              <a:xfrm>
                <a:off x="867373" y="2392412"/>
                <a:ext cx="803133" cy="803133"/>
              </a:xfrm>
              <a:prstGeom prst="rect">
                <a:avLst/>
              </a:prstGeom>
            </p:spPr>
          </p:pic>
        </p:grpSp>
        <p:pic>
          <p:nvPicPr>
            <p:cNvPr id="21" name="Picture 20">
              <a:extLst>
                <a:ext uri="{FF2B5EF4-FFF2-40B4-BE49-F238E27FC236}">
                  <a16:creationId xmlns:a16="http://schemas.microsoft.com/office/drawing/2014/main" id="{97170D26-6428-4005-A67A-F717083E5D12}"/>
                </a:ext>
              </a:extLst>
            </p:cNvPr>
            <p:cNvPicPr>
              <a:picLocks noChangeAspect="1"/>
            </p:cNvPicPr>
            <p:nvPr/>
          </p:nvPicPr>
          <p:blipFill>
            <a:blip r:embed="rId14"/>
            <a:stretch>
              <a:fillRect/>
            </a:stretch>
          </p:blipFill>
          <p:spPr>
            <a:xfrm>
              <a:off x="1559467" y="2622208"/>
              <a:ext cx="913668" cy="343539"/>
            </a:xfrm>
            <a:prstGeom prst="rect">
              <a:avLst/>
            </a:prstGeom>
          </p:spPr>
        </p:pic>
      </p:grpSp>
    </p:spTree>
    <p:extLst>
      <p:ext uri="{BB962C8B-B14F-4D97-AF65-F5344CB8AC3E}">
        <p14:creationId xmlns:p14="http://schemas.microsoft.com/office/powerpoint/2010/main" val="37569852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0-#ppt_w/2"/>
                                          </p:val>
                                        </p:tav>
                                        <p:tav tm="100000">
                                          <p:val>
                                            <p:strVal val="#ppt_x"/>
                                          </p:val>
                                        </p:tav>
                                      </p:tavLst>
                                    </p:anim>
                                    <p:anim calcmode="lin" valueType="num">
                                      <p:cBhvr additive="base">
                                        <p:cTn id="12" dur="500" fill="hold"/>
                                        <p:tgtEl>
                                          <p:spTgt spid="10"/>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500" fill="hold"/>
                                        <p:tgtEl>
                                          <p:spTgt spid="13"/>
                                        </p:tgtEl>
                                        <p:attrNameLst>
                                          <p:attrName>ppt_x</p:attrName>
                                        </p:attrNameLst>
                                      </p:cBhvr>
                                      <p:tavLst>
                                        <p:tav tm="0">
                                          <p:val>
                                            <p:strVal val="0-#ppt_w/2"/>
                                          </p:val>
                                        </p:tav>
                                        <p:tav tm="100000">
                                          <p:val>
                                            <p:strVal val="#ppt_x"/>
                                          </p:val>
                                        </p:tav>
                                      </p:tavLst>
                                    </p:anim>
                                    <p:anim calcmode="lin" valueType="num">
                                      <p:cBhvr additive="base">
                                        <p:cTn id="16" dur="500" fill="hold"/>
                                        <p:tgtEl>
                                          <p:spTgt spid="13"/>
                                        </p:tgtEl>
                                        <p:attrNameLst>
                                          <p:attrName>ppt_y</p:attrName>
                                        </p:attrNameLst>
                                      </p:cBhvr>
                                      <p:tavLst>
                                        <p:tav tm="0">
                                          <p:val>
                                            <p:strVal val="#ppt_y"/>
                                          </p:val>
                                        </p:tav>
                                        <p:tav tm="100000">
                                          <p:val>
                                            <p:strVal val="#ppt_y"/>
                                          </p:val>
                                        </p:tav>
                                      </p:tavLst>
                                    </p:anim>
                                  </p:childTnLst>
                                </p:cTn>
                              </p:par>
                              <p:par>
                                <p:cTn id="17" presetID="2" presetClass="entr" presetSubtype="8" fill="hold" nodeType="withEffect">
                                  <p:stCondLst>
                                    <p:cond delay="0"/>
                                  </p:stCondLst>
                                  <p:childTnLst>
                                    <p:set>
                                      <p:cBhvr>
                                        <p:cTn id="18" dur="1" fill="hold">
                                          <p:stCondLst>
                                            <p:cond delay="0"/>
                                          </p:stCondLst>
                                        </p:cTn>
                                        <p:tgtEl>
                                          <p:spTgt spid="22"/>
                                        </p:tgtEl>
                                        <p:attrNameLst>
                                          <p:attrName>style.visibility</p:attrName>
                                        </p:attrNameLst>
                                      </p:cBhvr>
                                      <p:to>
                                        <p:strVal val="visible"/>
                                      </p:to>
                                    </p:set>
                                    <p:anim calcmode="lin" valueType="num">
                                      <p:cBhvr additive="base">
                                        <p:cTn id="19" dur="500" fill="hold"/>
                                        <p:tgtEl>
                                          <p:spTgt spid="22"/>
                                        </p:tgtEl>
                                        <p:attrNameLst>
                                          <p:attrName>ppt_x</p:attrName>
                                        </p:attrNameLst>
                                      </p:cBhvr>
                                      <p:tavLst>
                                        <p:tav tm="0">
                                          <p:val>
                                            <p:strVal val="0-#ppt_w/2"/>
                                          </p:val>
                                        </p:tav>
                                        <p:tav tm="100000">
                                          <p:val>
                                            <p:strVal val="#ppt_x"/>
                                          </p:val>
                                        </p:tav>
                                      </p:tavLst>
                                    </p:anim>
                                    <p:anim calcmode="lin" valueType="num">
                                      <p:cBhvr additive="base">
                                        <p:cTn id="20" dur="500" fill="hold"/>
                                        <p:tgtEl>
                                          <p:spTgt spid="22"/>
                                        </p:tgtEl>
                                        <p:attrNameLst>
                                          <p:attrName>ppt_y</p:attrName>
                                        </p:attrNameLst>
                                      </p:cBhvr>
                                      <p:tavLst>
                                        <p:tav tm="0">
                                          <p:val>
                                            <p:strVal val="#ppt_y"/>
                                          </p:val>
                                        </p:tav>
                                        <p:tav tm="100000">
                                          <p:val>
                                            <p:strVal val="#ppt_y"/>
                                          </p:val>
                                        </p:tav>
                                      </p:tavLst>
                                    </p:anim>
                                  </p:childTnLst>
                                </p:cTn>
                              </p:par>
                              <p:par>
                                <p:cTn id="21" presetID="2" presetClass="entr" presetSubtype="8"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anim calcmode="lin" valueType="num">
                                      <p:cBhvr additive="base">
                                        <p:cTn id="23" dur="500" fill="hold"/>
                                        <p:tgtEl>
                                          <p:spTgt spid="14"/>
                                        </p:tgtEl>
                                        <p:attrNameLst>
                                          <p:attrName>ppt_x</p:attrName>
                                        </p:attrNameLst>
                                      </p:cBhvr>
                                      <p:tavLst>
                                        <p:tav tm="0">
                                          <p:val>
                                            <p:strVal val="0-#ppt_w/2"/>
                                          </p:val>
                                        </p:tav>
                                        <p:tav tm="100000">
                                          <p:val>
                                            <p:strVal val="#ppt_x"/>
                                          </p:val>
                                        </p:tav>
                                      </p:tavLst>
                                    </p:anim>
                                    <p:anim calcmode="lin" valueType="num">
                                      <p:cBhvr additive="base">
                                        <p:cTn id="24" dur="500" fill="hold"/>
                                        <p:tgtEl>
                                          <p:spTgt spid="14"/>
                                        </p:tgtEl>
                                        <p:attrNameLst>
                                          <p:attrName>ppt_y</p:attrName>
                                        </p:attrNameLst>
                                      </p:cBhvr>
                                      <p:tavLst>
                                        <p:tav tm="0">
                                          <p:val>
                                            <p:strVal val="#ppt_y"/>
                                          </p:val>
                                        </p:tav>
                                        <p:tav tm="100000">
                                          <p:val>
                                            <p:strVal val="#ppt_y"/>
                                          </p:val>
                                        </p:tav>
                                      </p:tavLst>
                                    </p:anim>
                                  </p:childTnLst>
                                </p:cTn>
                              </p:par>
                              <p:par>
                                <p:cTn id="25" presetID="2" presetClass="entr" presetSubtype="8" fill="hold" nodeType="withEffect">
                                  <p:stCondLst>
                                    <p:cond delay="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500" fill="hold"/>
                                        <p:tgtEl>
                                          <p:spTgt spid="15"/>
                                        </p:tgtEl>
                                        <p:attrNameLst>
                                          <p:attrName>ppt_x</p:attrName>
                                        </p:attrNameLst>
                                      </p:cBhvr>
                                      <p:tavLst>
                                        <p:tav tm="0">
                                          <p:val>
                                            <p:strVal val="0-#ppt_w/2"/>
                                          </p:val>
                                        </p:tav>
                                        <p:tav tm="100000">
                                          <p:val>
                                            <p:strVal val="#ppt_x"/>
                                          </p:val>
                                        </p:tav>
                                      </p:tavLst>
                                    </p:anim>
                                    <p:anim calcmode="lin" valueType="num">
                                      <p:cBhvr additive="base">
                                        <p:cTn id="28" dur="500" fill="hold"/>
                                        <p:tgtEl>
                                          <p:spTgt spid="15"/>
                                        </p:tgtEl>
                                        <p:attrNameLst>
                                          <p:attrName>ppt_y</p:attrName>
                                        </p:attrNameLst>
                                      </p:cBhvr>
                                      <p:tavLst>
                                        <p:tav tm="0">
                                          <p:val>
                                            <p:strVal val="#ppt_y"/>
                                          </p:val>
                                        </p:tav>
                                        <p:tav tm="100000">
                                          <p:val>
                                            <p:strVal val="#ppt_y"/>
                                          </p:val>
                                        </p:tav>
                                      </p:tavLst>
                                    </p:anim>
                                  </p:childTnLst>
                                </p:cTn>
                              </p:par>
                              <p:par>
                                <p:cTn id="29" presetID="2" presetClass="entr" presetSubtype="8" fill="hold" nodeType="withEffect">
                                  <p:stCondLst>
                                    <p:cond delay="0"/>
                                  </p:stCondLst>
                                  <p:childTnLst>
                                    <p:set>
                                      <p:cBhvr>
                                        <p:cTn id="30" dur="1" fill="hold">
                                          <p:stCondLst>
                                            <p:cond delay="0"/>
                                          </p:stCondLst>
                                        </p:cTn>
                                        <p:tgtEl>
                                          <p:spTgt spid="18"/>
                                        </p:tgtEl>
                                        <p:attrNameLst>
                                          <p:attrName>style.visibility</p:attrName>
                                        </p:attrNameLst>
                                      </p:cBhvr>
                                      <p:to>
                                        <p:strVal val="visible"/>
                                      </p:to>
                                    </p:set>
                                    <p:anim calcmode="lin" valueType="num">
                                      <p:cBhvr additive="base">
                                        <p:cTn id="31" dur="500" fill="hold"/>
                                        <p:tgtEl>
                                          <p:spTgt spid="18"/>
                                        </p:tgtEl>
                                        <p:attrNameLst>
                                          <p:attrName>ppt_x</p:attrName>
                                        </p:attrNameLst>
                                      </p:cBhvr>
                                      <p:tavLst>
                                        <p:tav tm="0">
                                          <p:val>
                                            <p:strVal val="0-#ppt_w/2"/>
                                          </p:val>
                                        </p:tav>
                                        <p:tav tm="100000">
                                          <p:val>
                                            <p:strVal val="#ppt_x"/>
                                          </p:val>
                                        </p:tav>
                                      </p:tavLst>
                                    </p:anim>
                                    <p:anim calcmode="lin" valueType="num">
                                      <p:cBhvr additive="base">
                                        <p:cTn id="32" dur="500" fill="hold"/>
                                        <p:tgtEl>
                                          <p:spTgt spid="18"/>
                                        </p:tgtEl>
                                        <p:attrNameLst>
                                          <p:attrName>ppt_y</p:attrName>
                                        </p:attrNameLst>
                                      </p:cBhvr>
                                      <p:tavLst>
                                        <p:tav tm="0">
                                          <p:val>
                                            <p:strVal val="#ppt_y"/>
                                          </p:val>
                                        </p:tav>
                                        <p:tav tm="100000">
                                          <p:val>
                                            <p:strVal val="#ppt_y"/>
                                          </p:val>
                                        </p:tav>
                                      </p:tavLst>
                                    </p:anim>
                                  </p:childTnLst>
                                </p:cTn>
                              </p:par>
                            </p:childTnLst>
                          </p:cTn>
                        </p:par>
                        <p:par>
                          <p:cTn id="33" fill="hold">
                            <p:stCondLst>
                              <p:cond delay="500"/>
                            </p:stCondLst>
                            <p:childTnLst>
                              <p:par>
                                <p:cTn id="34" presetID="10" presetClass="entr" presetSubtype="0" fill="hold" nodeType="afterEffect">
                                  <p:stCondLst>
                                    <p:cond delay="0"/>
                                  </p:stCondLst>
                                  <p:childTnLst>
                                    <p:set>
                                      <p:cBhvr>
                                        <p:cTn id="35" dur="1" fill="hold">
                                          <p:stCondLst>
                                            <p:cond delay="0"/>
                                          </p:stCondLst>
                                        </p:cTn>
                                        <p:tgtEl>
                                          <p:spTgt spid="48"/>
                                        </p:tgtEl>
                                        <p:attrNameLst>
                                          <p:attrName>style.visibility</p:attrName>
                                        </p:attrNameLst>
                                      </p:cBhvr>
                                      <p:to>
                                        <p:strVal val="visible"/>
                                      </p:to>
                                    </p:set>
                                    <p:animEffect transition="in" filter="fade">
                                      <p:cBhvr>
                                        <p:cTn id="36" dur="500"/>
                                        <p:tgtEl>
                                          <p:spTgt spid="48"/>
                                        </p:tgtEl>
                                      </p:cBhvr>
                                    </p:animEffect>
                                  </p:childTnLst>
                                </p:cTn>
                              </p:par>
                              <p:par>
                                <p:cTn id="37" presetID="64" presetClass="path" presetSubtype="0" accel="50000" decel="50000" fill="hold" nodeType="withEffect">
                                  <p:stCondLst>
                                    <p:cond delay="0"/>
                                  </p:stCondLst>
                                  <p:childTnLst>
                                    <p:animMotion origin="layout" path="M 9.93107E-7 0.17748 L 9.93107E-7 -0.00023 " pathEditMode="relative" rAng="0" ptsTypes="AA">
                                      <p:cBhvr>
                                        <p:cTn id="38" dur="500" fill="hold"/>
                                        <p:tgtEl>
                                          <p:spTgt spid="48"/>
                                        </p:tgtEl>
                                        <p:attrNameLst>
                                          <p:attrName>ppt_x</p:attrName>
                                          <p:attrName>ppt_y</p:attrName>
                                        </p:attrNameLst>
                                      </p:cBhvr>
                                      <p:rCtr x="0" y="-8897"/>
                                    </p:animMotion>
                                  </p:childTnLst>
                                </p:cTn>
                              </p:par>
                              <p:par>
                                <p:cTn id="39" presetID="22" presetClass="entr" presetSubtype="4" fill="hold" nodeType="withEffect">
                                  <p:stCondLst>
                                    <p:cond delay="200"/>
                                  </p:stCondLst>
                                  <p:childTnLst>
                                    <p:set>
                                      <p:cBhvr>
                                        <p:cTn id="40" dur="1" fill="hold">
                                          <p:stCondLst>
                                            <p:cond delay="0"/>
                                          </p:stCondLst>
                                        </p:cTn>
                                        <p:tgtEl>
                                          <p:spTgt spid="45"/>
                                        </p:tgtEl>
                                        <p:attrNameLst>
                                          <p:attrName>style.visibility</p:attrName>
                                        </p:attrNameLst>
                                      </p:cBhvr>
                                      <p:to>
                                        <p:strVal val="visible"/>
                                      </p:to>
                                    </p:set>
                                    <p:animEffect transition="in" filter="wipe(down)">
                                      <p:cBhvr>
                                        <p:cTn id="41" dur="500"/>
                                        <p:tgtEl>
                                          <p:spTgt spid="45"/>
                                        </p:tgtEl>
                                      </p:cBhvr>
                                    </p:animEffect>
                                  </p:childTnLst>
                                </p:cTn>
                              </p:par>
                              <p:par>
                                <p:cTn id="42" presetID="10" presetClass="entr" presetSubtype="0" fill="hold" grpId="0" nodeType="withEffect">
                                  <p:stCondLst>
                                    <p:cond delay="200"/>
                                  </p:stCondLst>
                                  <p:childTnLst>
                                    <p:set>
                                      <p:cBhvr>
                                        <p:cTn id="43" dur="1" fill="hold">
                                          <p:stCondLst>
                                            <p:cond delay="0"/>
                                          </p:stCondLst>
                                        </p:cTn>
                                        <p:tgtEl>
                                          <p:spTgt spid="42"/>
                                        </p:tgtEl>
                                        <p:attrNameLst>
                                          <p:attrName>style.visibility</p:attrName>
                                        </p:attrNameLst>
                                      </p:cBhvr>
                                      <p:to>
                                        <p:strVal val="visible"/>
                                      </p:to>
                                    </p:set>
                                    <p:animEffect transition="in" filter="fade">
                                      <p:cBhvr>
                                        <p:cTn id="44" dur="500"/>
                                        <p:tgtEl>
                                          <p:spTgt spid="42"/>
                                        </p:tgtEl>
                                      </p:cBhvr>
                                    </p:animEffect>
                                  </p:childTnLst>
                                </p:cTn>
                              </p:par>
                              <p:par>
                                <p:cTn id="45" presetID="10" presetClass="entr" presetSubtype="0" fill="hold" nodeType="withEffect">
                                  <p:stCondLst>
                                    <p:cond delay="100"/>
                                  </p:stCondLst>
                                  <p:childTnLst>
                                    <p:set>
                                      <p:cBhvr>
                                        <p:cTn id="46" dur="1" fill="hold">
                                          <p:stCondLst>
                                            <p:cond delay="0"/>
                                          </p:stCondLst>
                                        </p:cTn>
                                        <p:tgtEl>
                                          <p:spTgt spid="51"/>
                                        </p:tgtEl>
                                        <p:attrNameLst>
                                          <p:attrName>style.visibility</p:attrName>
                                        </p:attrNameLst>
                                      </p:cBhvr>
                                      <p:to>
                                        <p:strVal val="visible"/>
                                      </p:to>
                                    </p:set>
                                    <p:animEffect transition="in" filter="fade">
                                      <p:cBhvr>
                                        <p:cTn id="47" dur="500"/>
                                        <p:tgtEl>
                                          <p:spTgt spid="51"/>
                                        </p:tgtEl>
                                      </p:cBhvr>
                                    </p:animEffect>
                                  </p:childTnLst>
                                </p:cTn>
                              </p:par>
                              <p:par>
                                <p:cTn id="48" presetID="64" presetClass="path" presetSubtype="0" accel="50000" decel="50000" fill="hold" nodeType="withEffect">
                                  <p:stCondLst>
                                    <p:cond delay="100"/>
                                  </p:stCondLst>
                                  <p:childTnLst>
                                    <p:animMotion origin="layout" path="M -3.16569E-6 0.17748 L -3.16569E-6 -0.00023 " pathEditMode="relative" rAng="0" ptsTypes="AA">
                                      <p:cBhvr>
                                        <p:cTn id="49" dur="500" fill="hold"/>
                                        <p:tgtEl>
                                          <p:spTgt spid="51"/>
                                        </p:tgtEl>
                                        <p:attrNameLst>
                                          <p:attrName>ppt_x</p:attrName>
                                          <p:attrName>ppt_y</p:attrName>
                                        </p:attrNameLst>
                                      </p:cBhvr>
                                      <p:rCtr x="0" y="-8897"/>
                                    </p:animMotion>
                                  </p:childTnLst>
                                </p:cTn>
                              </p:par>
                              <p:par>
                                <p:cTn id="50" presetID="10" presetClass="entr" presetSubtype="0" fill="hold" grpId="0" nodeType="withEffect">
                                  <p:stCondLst>
                                    <p:cond delay="300"/>
                                  </p:stCondLst>
                                  <p:childTnLst>
                                    <p:set>
                                      <p:cBhvr>
                                        <p:cTn id="51" dur="1" fill="hold">
                                          <p:stCondLst>
                                            <p:cond delay="0"/>
                                          </p:stCondLst>
                                        </p:cTn>
                                        <p:tgtEl>
                                          <p:spTgt spid="43"/>
                                        </p:tgtEl>
                                        <p:attrNameLst>
                                          <p:attrName>style.visibility</p:attrName>
                                        </p:attrNameLst>
                                      </p:cBhvr>
                                      <p:to>
                                        <p:strVal val="visible"/>
                                      </p:to>
                                    </p:set>
                                    <p:animEffect transition="in" filter="fade">
                                      <p:cBhvr>
                                        <p:cTn id="52" dur="500"/>
                                        <p:tgtEl>
                                          <p:spTgt spid="43"/>
                                        </p:tgtEl>
                                      </p:cBhvr>
                                    </p:animEffect>
                                  </p:childTnLst>
                                </p:cTn>
                              </p:par>
                              <p:par>
                                <p:cTn id="53" presetID="22" presetClass="entr" presetSubtype="4" fill="hold" nodeType="withEffect">
                                  <p:stCondLst>
                                    <p:cond delay="300"/>
                                  </p:stCondLst>
                                  <p:childTnLst>
                                    <p:set>
                                      <p:cBhvr>
                                        <p:cTn id="54" dur="1" fill="hold">
                                          <p:stCondLst>
                                            <p:cond delay="0"/>
                                          </p:stCondLst>
                                        </p:cTn>
                                        <p:tgtEl>
                                          <p:spTgt spid="46"/>
                                        </p:tgtEl>
                                        <p:attrNameLst>
                                          <p:attrName>style.visibility</p:attrName>
                                        </p:attrNameLst>
                                      </p:cBhvr>
                                      <p:to>
                                        <p:strVal val="visible"/>
                                      </p:to>
                                    </p:set>
                                    <p:animEffect transition="in" filter="wipe(down)">
                                      <p:cBhvr>
                                        <p:cTn id="55" dur="500"/>
                                        <p:tgtEl>
                                          <p:spTgt spid="46"/>
                                        </p:tgtEl>
                                      </p:cBhvr>
                                    </p:animEffect>
                                  </p:childTnLst>
                                </p:cTn>
                              </p:par>
                              <p:par>
                                <p:cTn id="56" presetID="10" presetClass="entr" presetSubtype="0" fill="hold" nodeType="withEffect">
                                  <p:stCondLst>
                                    <p:cond delay="200"/>
                                  </p:stCondLst>
                                  <p:childTnLst>
                                    <p:set>
                                      <p:cBhvr>
                                        <p:cTn id="57" dur="1" fill="hold">
                                          <p:stCondLst>
                                            <p:cond delay="0"/>
                                          </p:stCondLst>
                                        </p:cTn>
                                        <p:tgtEl>
                                          <p:spTgt spid="54"/>
                                        </p:tgtEl>
                                        <p:attrNameLst>
                                          <p:attrName>style.visibility</p:attrName>
                                        </p:attrNameLst>
                                      </p:cBhvr>
                                      <p:to>
                                        <p:strVal val="visible"/>
                                      </p:to>
                                    </p:set>
                                    <p:animEffect transition="in" filter="fade">
                                      <p:cBhvr>
                                        <p:cTn id="58" dur="500"/>
                                        <p:tgtEl>
                                          <p:spTgt spid="54"/>
                                        </p:tgtEl>
                                      </p:cBhvr>
                                    </p:animEffect>
                                  </p:childTnLst>
                                </p:cTn>
                              </p:par>
                              <p:par>
                                <p:cTn id="59" presetID="64" presetClass="path" presetSubtype="0" accel="50000" decel="50000" fill="hold" nodeType="withEffect">
                                  <p:stCondLst>
                                    <p:cond delay="200"/>
                                  </p:stCondLst>
                                  <p:childTnLst>
                                    <p:animMotion origin="layout" path="M 2.75977E-6 0.17749 L 2.75977E-6 -0.00022 " pathEditMode="relative" rAng="0" ptsTypes="AA">
                                      <p:cBhvr>
                                        <p:cTn id="60" dur="500" fill="hold"/>
                                        <p:tgtEl>
                                          <p:spTgt spid="54"/>
                                        </p:tgtEl>
                                        <p:attrNameLst>
                                          <p:attrName>ppt_x</p:attrName>
                                          <p:attrName>ppt_y</p:attrName>
                                        </p:attrNameLst>
                                      </p:cBhvr>
                                      <p:rCtr x="0" y="-8897"/>
                                    </p:animMotion>
                                  </p:childTnLst>
                                </p:cTn>
                              </p:par>
                              <p:par>
                                <p:cTn id="61" presetID="10" presetClass="entr" presetSubtype="0" fill="hold" grpId="0" nodeType="withEffect">
                                  <p:stCondLst>
                                    <p:cond delay="400"/>
                                  </p:stCondLst>
                                  <p:childTnLst>
                                    <p:set>
                                      <p:cBhvr>
                                        <p:cTn id="62" dur="1" fill="hold">
                                          <p:stCondLst>
                                            <p:cond delay="0"/>
                                          </p:stCondLst>
                                        </p:cTn>
                                        <p:tgtEl>
                                          <p:spTgt spid="44"/>
                                        </p:tgtEl>
                                        <p:attrNameLst>
                                          <p:attrName>style.visibility</p:attrName>
                                        </p:attrNameLst>
                                      </p:cBhvr>
                                      <p:to>
                                        <p:strVal val="visible"/>
                                      </p:to>
                                    </p:set>
                                    <p:animEffect transition="in" filter="fade">
                                      <p:cBhvr>
                                        <p:cTn id="63" dur="500"/>
                                        <p:tgtEl>
                                          <p:spTgt spid="44"/>
                                        </p:tgtEl>
                                      </p:cBhvr>
                                    </p:animEffect>
                                  </p:childTnLst>
                                </p:cTn>
                              </p:par>
                              <p:par>
                                <p:cTn id="64" presetID="22" presetClass="entr" presetSubtype="2" fill="hold" nodeType="withEffect">
                                  <p:stCondLst>
                                    <p:cond delay="500"/>
                                  </p:stCondLst>
                                  <p:childTnLst>
                                    <p:set>
                                      <p:cBhvr>
                                        <p:cTn id="65" dur="1" fill="hold">
                                          <p:stCondLst>
                                            <p:cond delay="0"/>
                                          </p:stCondLst>
                                        </p:cTn>
                                        <p:tgtEl>
                                          <p:spTgt spid="47"/>
                                        </p:tgtEl>
                                        <p:attrNameLst>
                                          <p:attrName>style.visibility</p:attrName>
                                        </p:attrNameLst>
                                      </p:cBhvr>
                                      <p:to>
                                        <p:strVal val="visible"/>
                                      </p:to>
                                    </p:set>
                                    <p:animEffect transition="in" filter="wipe(right)">
                                      <p:cBhvr>
                                        <p:cTn id="66" dur="500"/>
                                        <p:tgtEl>
                                          <p:spTgt spid="47"/>
                                        </p:tgtEl>
                                      </p:cBhvr>
                                    </p:animEffect>
                                  </p:childTnLst>
                                </p:cTn>
                              </p:par>
                            </p:childTnLst>
                          </p:cTn>
                        </p:par>
                        <p:par>
                          <p:cTn id="67" fill="hold">
                            <p:stCondLst>
                              <p:cond delay="1500"/>
                            </p:stCondLst>
                            <p:childTnLst>
                              <p:par>
                                <p:cTn id="68" presetID="22" presetClass="entr" presetSubtype="8" fill="hold" nodeType="afterEffect">
                                  <p:stCondLst>
                                    <p:cond delay="0"/>
                                  </p:stCondLst>
                                  <p:childTnLst>
                                    <p:set>
                                      <p:cBhvr>
                                        <p:cTn id="69" dur="1" fill="hold">
                                          <p:stCondLst>
                                            <p:cond delay="0"/>
                                          </p:stCondLst>
                                        </p:cTn>
                                        <p:tgtEl>
                                          <p:spTgt spid="19"/>
                                        </p:tgtEl>
                                        <p:attrNameLst>
                                          <p:attrName>style.visibility</p:attrName>
                                        </p:attrNameLst>
                                      </p:cBhvr>
                                      <p:to>
                                        <p:strVal val="visible"/>
                                      </p:to>
                                    </p:set>
                                    <p:animEffect transition="in" filter="wipe(left)">
                                      <p:cBhvr>
                                        <p:cTn id="70"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43" grpId="0"/>
      <p:bldP spid="44" grpId="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47688" y="295275"/>
            <a:ext cx="11888787" cy="917575"/>
          </a:xfrm>
        </p:spPr>
        <p:txBody>
          <a:bodyPr/>
          <a:lstStyle/>
          <a:p>
            <a:pPr algn="ctr"/>
            <a:r>
              <a:rPr lang="en-GB" sz="4800"/>
              <a:t>Azure Container Strategy</a:t>
            </a:r>
            <a:br>
              <a:rPr lang="en-GB" sz="4800"/>
            </a:br>
            <a:br>
              <a:rPr lang="en-GB" sz="1800"/>
            </a:br>
            <a:r>
              <a:rPr lang="en-GB" sz="4800"/>
              <a:t>“Containers everywhere”</a:t>
            </a:r>
          </a:p>
        </p:txBody>
      </p:sp>
      <p:pic>
        <p:nvPicPr>
          <p:cNvPr id="4" name="Picture 3"/>
          <p:cNvPicPr>
            <a:picLocks noChangeAspect="1"/>
          </p:cNvPicPr>
          <p:nvPr/>
        </p:nvPicPr>
        <p:blipFill>
          <a:blip r:embed="rId3"/>
          <a:stretch>
            <a:fillRect/>
          </a:stretch>
        </p:blipFill>
        <p:spPr>
          <a:xfrm>
            <a:off x="6753397" y="4455651"/>
            <a:ext cx="1072104" cy="1072104"/>
          </a:xfrm>
          <a:prstGeom prst="rect">
            <a:avLst/>
          </a:prstGeom>
        </p:spPr>
      </p:pic>
      <p:pic>
        <p:nvPicPr>
          <p:cNvPr id="8" name="Picture 7"/>
          <p:cNvPicPr>
            <a:picLocks noChangeAspect="1"/>
          </p:cNvPicPr>
          <p:nvPr/>
        </p:nvPicPr>
        <p:blipFill>
          <a:blip r:embed="rId4"/>
          <a:stretch>
            <a:fillRect/>
          </a:stretch>
        </p:blipFill>
        <p:spPr>
          <a:xfrm>
            <a:off x="6809771" y="2399234"/>
            <a:ext cx="990600" cy="990600"/>
          </a:xfrm>
          <a:prstGeom prst="rect">
            <a:avLst/>
          </a:prstGeom>
        </p:spPr>
      </p:pic>
      <p:grpSp>
        <p:nvGrpSpPr>
          <p:cNvPr id="12" name="Group 11"/>
          <p:cNvGrpSpPr/>
          <p:nvPr/>
        </p:nvGrpSpPr>
        <p:grpSpPr>
          <a:xfrm>
            <a:off x="4379610" y="2390555"/>
            <a:ext cx="1066800" cy="1010085"/>
            <a:chOff x="9190037" y="4972729"/>
            <a:chExt cx="780290" cy="780290"/>
          </a:xfrm>
        </p:grpSpPr>
        <p:sp>
          <p:nvSpPr>
            <p:cNvPr id="11" name="Rectangle 10"/>
            <p:cNvSpPr/>
            <p:nvPr/>
          </p:nvSpPr>
          <p:spPr bwMode="auto">
            <a:xfrm>
              <a:off x="9351582" y="5093679"/>
              <a:ext cx="457199" cy="304800"/>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pic>
          <p:nvPicPr>
            <p:cNvPr id="9" name="Picture 8"/>
            <p:cNvPicPr>
              <a:picLocks noChangeAspect="1"/>
            </p:cNvPicPr>
            <p:nvPr/>
          </p:nvPicPr>
          <p:blipFill>
            <a:blip r:embed="rId5"/>
            <a:stretch>
              <a:fillRect/>
            </a:stretch>
          </p:blipFill>
          <p:spPr>
            <a:xfrm>
              <a:off x="9190037" y="4972729"/>
              <a:ext cx="780290" cy="780290"/>
            </a:xfrm>
            <a:prstGeom prst="rect">
              <a:avLst/>
            </a:prstGeom>
          </p:spPr>
        </p:pic>
      </p:grpSp>
      <p:pic>
        <p:nvPicPr>
          <p:cNvPr id="14" name="Picture 13"/>
          <p:cNvPicPr>
            <a:picLocks noChangeAspect="1"/>
          </p:cNvPicPr>
          <p:nvPr/>
        </p:nvPicPr>
        <p:blipFill>
          <a:blip r:embed="rId6"/>
          <a:stretch>
            <a:fillRect/>
          </a:stretch>
        </p:blipFill>
        <p:spPr>
          <a:xfrm>
            <a:off x="1980739" y="2318462"/>
            <a:ext cx="1152145" cy="1152145"/>
          </a:xfrm>
          <a:prstGeom prst="rect">
            <a:avLst/>
          </a:prstGeom>
        </p:spPr>
      </p:pic>
      <p:pic>
        <p:nvPicPr>
          <p:cNvPr id="16" name="Picture 15"/>
          <p:cNvPicPr>
            <a:picLocks noChangeAspect="1"/>
          </p:cNvPicPr>
          <p:nvPr/>
        </p:nvPicPr>
        <p:blipFill>
          <a:blip r:embed="rId7"/>
          <a:stretch>
            <a:fillRect/>
          </a:stretch>
        </p:blipFill>
        <p:spPr>
          <a:xfrm>
            <a:off x="4335508" y="4411662"/>
            <a:ext cx="1160083" cy="1160083"/>
          </a:xfrm>
          <a:prstGeom prst="rect">
            <a:avLst/>
          </a:prstGeom>
        </p:spPr>
      </p:pic>
      <p:pic>
        <p:nvPicPr>
          <p:cNvPr id="17" name="Picture 16"/>
          <p:cNvPicPr>
            <a:picLocks noChangeAspect="1"/>
          </p:cNvPicPr>
          <p:nvPr/>
        </p:nvPicPr>
        <p:blipFill>
          <a:blip r:embed="rId8"/>
          <a:stretch>
            <a:fillRect/>
          </a:stretch>
        </p:blipFill>
        <p:spPr>
          <a:xfrm>
            <a:off x="9163732" y="2368956"/>
            <a:ext cx="1051156" cy="1051156"/>
          </a:xfrm>
          <a:prstGeom prst="rect">
            <a:avLst/>
          </a:prstGeom>
        </p:spPr>
      </p:pic>
      <p:sp>
        <p:nvSpPr>
          <p:cNvPr id="19" name="TextBox 18"/>
          <p:cNvSpPr txBox="1"/>
          <p:nvPr/>
        </p:nvSpPr>
        <p:spPr>
          <a:xfrm>
            <a:off x="1341437" y="3333599"/>
            <a:ext cx="2368101" cy="849463"/>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GB" sz="20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Azure Container Service</a:t>
            </a:r>
          </a:p>
        </p:txBody>
      </p:sp>
      <p:sp>
        <p:nvSpPr>
          <p:cNvPr id="20" name="TextBox 19"/>
          <p:cNvSpPr txBox="1"/>
          <p:nvPr/>
        </p:nvSpPr>
        <p:spPr>
          <a:xfrm>
            <a:off x="1510781" y="5445190"/>
            <a:ext cx="1937231" cy="849463"/>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GB" sz="20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Visual Studio Team Services</a:t>
            </a:r>
          </a:p>
        </p:txBody>
      </p:sp>
      <p:sp>
        <p:nvSpPr>
          <p:cNvPr id="21" name="TextBox 20"/>
          <p:cNvSpPr txBox="1"/>
          <p:nvPr/>
        </p:nvSpPr>
        <p:spPr>
          <a:xfrm>
            <a:off x="6303387" y="3333599"/>
            <a:ext cx="1937231" cy="572464"/>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GB" sz="20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Service Fabric</a:t>
            </a:r>
          </a:p>
        </p:txBody>
      </p:sp>
      <p:sp>
        <p:nvSpPr>
          <p:cNvPr id="22" name="TextBox 21"/>
          <p:cNvSpPr txBox="1"/>
          <p:nvPr/>
        </p:nvSpPr>
        <p:spPr>
          <a:xfrm>
            <a:off x="8639213" y="3333599"/>
            <a:ext cx="2016626" cy="849463"/>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GB" sz="20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Azure Marketplace</a:t>
            </a:r>
          </a:p>
        </p:txBody>
      </p:sp>
      <p:sp>
        <p:nvSpPr>
          <p:cNvPr id="23" name="TextBox 22"/>
          <p:cNvSpPr txBox="1"/>
          <p:nvPr/>
        </p:nvSpPr>
        <p:spPr>
          <a:xfrm>
            <a:off x="3698362" y="3354497"/>
            <a:ext cx="2405728" cy="849463"/>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GB" sz="20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Docker Machine Driver</a:t>
            </a:r>
          </a:p>
        </p:txBody>
      </p:sp>
      <p:sp>
        <p:nvSpPr>
          <p:cNvPr id="24" name="TextBox 23"/>
          <p:cNvSpPr txBox="1"/>
          <p:nvPr/>
        </p:nvSpPr>
        <p:spPr>
          <a:xfrm>
            <a:off x="3946933" y="5470827"/>
            <a:ext cx="1937231" cy="849463"/>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GB" sz="20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Azure VM Extensions</a:t>
            </a:r>
          </a:p>
        </p:txBody>
      </p:sp>
      <p:sp>
        <p:nvSpPr>
          <p:cNvPr id="25" name="TextBox 24"/>
          <p:cNvSpPr txBox="1"/>
          <p:nvPr/>
        </p:nvSpPr>
        <p:spPr>
          <a:xfrm>
            <a:off x="6361356" y="5454802"/>
            <a:ext cx="1838081" cy="849463"/>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GB" sz="20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Azure </a:t>
            </a:r>
            <a:r>
              <a:rPr kumimoji="0" lang="en-GB" sz="2000" b="0" i="0" u="none" strike="noStrike" kern="1200" cap="none" spc="0" normalizeH="0" baseline="0" noProof="0" err="1">
                <a:ln>
                  <a:noFill/>
                </a:ln>
                <a:gradFill>
                  <a:gsLst>
                    <a:gs pos="2917">
                      <a:srgbClr val="505050"/>
                    </a:gs>
                    <a:gs pos="30000">
                      <a:srgbClr val="505050"/>
                    </a:gs>
                  </a:gsLst>
                  <a:lin ang="5400000" scaled="0"/>
                </a:gradFill>
                <a:effectLst/>
                <a:uLnTx/>
                <a:uFillTx/>
                <a:latin typeface="Segoe UI"/>
                <a:ea typeface="+mn-ea"/>
                <a:cs typeface="+mn-cs"/>
              </a:rPr>
              <a:t>DevTest</a:t>
            </a:r>
            <a:r>
              <a:rPr kumimoji="0" lang="en-GB" sz="20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 Labs</a:t>
            </a:r>
          </a:p>
        </p:txBody>
      </p:sp>
      <p:sp>
        <p:nvSpPr>
          <p:cNvPr id="26" name="TextBox 25"/>
          <p:cNvSpPr txBox="1"/>
          <p:nvPr/>
        </p:nvSpPr>
        <p:spPr>
          <a:xfrm>
            <a:off x="8352417" y="5454802"/>
            <a:ext cx="2590219" cy="926407"/>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GB" sz="20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Windows </a:t>
            </a:r>
          </a:p>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GB" sz="20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Server 2016</a:t>
            </a:r>
          </a:p>
        </p:txBody>
      </p:sp>
      <p:pic>
        <p:nvPicPr>
          <p:cNvPr id="27" name="Picture 26"/>
          <p:cNvPicPr>
            <a:picLocks noChangeAspect="1"/>
          </p:cNvPicPr>
          <p:nvPr/>
        </p:nvPicPr>
        <p:blipFill>
          <a:blip r:embed="rId9">
            <a:duotone>
              <a:prstClr val="black"/>
              <a:srgbClr val="0078D7">
                <a:tint val="45000"/>
                <a:satMod val="400000"/>
              </a:srgbClr>
            </a:duotone>
            <a:extLst>
              <a:ext uri="{BEBA8EAE-BF5A-486C-A8C5-ECC9F3942E4B}">
                <a14:imgProps xmlns:a14="http://schemas.microsoft.com/office/drawing/2010/main">
                  <a14:imgLayer r:embed="rId10">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9083308" y="4492245"/>
            <a:ext cx="1212005" cy="998917"/>
          </a:xfrm>
          <a:prstGeom prst="rect">
            <a:avLst/>
          </a:prstGeom>
        </p:spPr>
      </p:pic>
      <p:pic>
        <p:nvPicPr>
          <p:cNvPr id="29" name="Picture 28"/>
          <p:cNvPicPr>
            <a:picLocks noChangeAspect="1"/>
          </p:cNvPicPr>
          <p:nvPr/>
        </p:nvPicPr>
        <p:blipFill rotWithShape="1">
          <a:blip r:embed="rId11">
            <a:duotone>
              <a:prstClr val="black"/>
              <a:schemeClr val="bg1">
                <a:lumMod val="50000"/>
                <a:tint val="45000"/>
                <a:satMod val="400000"/>
              </a:schemeClr>
            </a:duotone>
            <a:extLst>
              <a:ext uri="{BEBA8EAE-BF5A-486C-A8C5-ECC9F3942E4B}">
                <a14:imgProps xmlns:a14="http://schemas.microsoft.com/office/drawing/2010/main">
                  <a14:imgLayer r:embed="rId12">
                    <a14:imgEffect>
                      <a14:brightnessContrast bright="-40000" contrast="-40000"/>
                    </a14:imgEffect>
                  </a14:imgLayer>
                </a14:imgProps>
              </a:ext>
            </a:extLst>
          </a:blip>
          <a:srcRect t="20391" r="65489" b="23958"/>
          <a:stretch/>
        </p:blipFill>
        <p:spPr>
          <a:xfrm>
            <a:off x="4937237" y="2746968"/>
            <a:ext cx="420832" cy="365690"/>
          </a:xfrm>
          <a:prstGeom prst="rect">
            <a:avLst/>
          </a:prstGeom>
        </p:spPr>
      </p:pic>
      <p:pic>
        <p:nvPicPr>
          <p:cNvPr id="3" name="Picture 2"/>
          <p:cNvPicPr>
            <a:picLocks noChangeAspect="1"/>
          </p:cNvPicPr>
          <p:nvPr/>
        </p:nvPicPr>
        <p:blipFill>
          <a:blip r:embed="rId13"/>
          <a:stretch>
            <a:fillRect/>
          </a:stretch>
        </p:blipFill>
        <p:spPr>
          <a:xfrm>
            <a:off x="2012631" y="4537297"/>
            <a:ext cx="933530" cy="933530"/>
          </a:xfrm>
          <a:prstGeom prst="rect">
            <a:avLst/>
          </a:prstGeom>
        </p:spPr>
      </p:pic>
    </p:spTree>
    <p:extLst>
      <p:ext uri="{BB962C8B-B14F-4D97-AF65-F5344CB8AC3E}">
        <p14:creationId xmlns:p14="http://schemas.microsoft.com/office/powerpoint/2010/main" val="2662549644"/>
      </p:ext>
    </p:extLst>
  </p:cSld>
  <p:clrMapOvr>
    <a:masterClrMapping/>
  </p:clrMapOvr>
  <p:transition>
    <p:fade/>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ounded Rectangle 21"/>
          <p:cNvSpPr/>
          <p:nvPr/>
        </p:nvSpPr>
        <p:spPr bwMode="auto">
          <a:xfrm>
            <a:off x="6794301" y="1200476"/>
            <a:ext cx="5350822" cy="4168994"/>
          </a:xfrm>
          <a:prstGeom prst="roundRect">
            <a:avLst>
              <a:gd name="adj" fmla="val 5367"/>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Content Placeholder 2"/>
          <p:cNvSpPr txBox="1">
            <a:spLocks/>
          </p:cNvSpPr>
          <p:nvPr/>
        </p:nvSpPr>
        <p:spPr>
          <a:xfrm>
            <a:off x="309731" y="3265837"/>
            <a:ext cx="7548495" cy="3619410"/>
          </a:xfrm>
          <a:prstGeom prst="rect">
            <a:avLst/>
          </a:prstGeom>
          <a:noFill/>
        </p:spPr>
        <p:txBody>
          <a:bodyPr vert="horz" wrap="square" lIns="182854" tIns="146283" rIns="182854" bIns="146283"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324" rtl="0" eaLnBrk="1" fontAlgn="auto" latinLnBrk="0" hangingPunct="1">
              <a:lnSpc>
                <a:spcPct val="100000"/>
              </a:lnSpc>
              <a:spcBef>
                <a:spcPts val="0"/>
              </a:spcBef>
              <a:spcAft>
                <a:spcPts val="1199"/>
              </a:spcAft>
              <a:buClr>
                <a:srgbClr val="FFFFFF"/>
              </a:buClr>
              <a:buSzPct val="90000"/>
              <a:buFont typeface="Wingdings" panose="05000000000000000000" pitchFamily="2" charset="2"/>
              <a:buNone/>
              <a:tabLst/>
              <a:defRPr/>
            </a:pPr>
            <a:r>
              <a:rPr kumimoji="0" lang="en-US" sz="24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Standard Docker tooling and API support</a:t>
            </a:r>
          </a:p>
          <a:p>
            <a:pPr marL="0" marR="0" lvl="0" indent="0" algn="l" defTabSz="932324" rtl="0" eaLnBrk="1" fontAlgn="auto" latinLnBrk="0" hangingPunct="1">
              <a:lnSpc>
                <a:spcPct val="100000"/>
              </a:lnSpc>
              <a:spcBef>
                <a:spcPts val="0"/>
              </a:spcBef>
              <a:spcAft>
                <a:spcPts val="1199"/>
              </a:spcAft>
              <a:buClr>
                <a:srgbClr val="FFFFFF"/>
              </a:buClr>
              <a:buSzPct val="90000"/>
              <a:buFont typeface="Wingdings" panose="05000000000000000000" pitchFamily="2" charset="2"/>
              <a:buNone/>
              <a:tabLst/>
              <a:defRPr/>
            </a:pPr>
            <a:r>
              <a:rPr kumimoji="0" lang="en-US" sz="24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Streamlined provisioning of </a:t>
            </a:r>
          </a:p>
          <a:p>
            <a:pPr marL="412750" marR="0" lvl="1" indent="-171450" algn="l" defTabSz="932324" rtl="0" eaLnBrk="1" fontAlgn="auto" latinLnBrk="0" hangingPunct="1">
              <a:lnSpc>
                <a:spcPct val="100000"/>
              </a:lnSpc>
              <a:spcBef>
                <a:spcPts val="0"/>
              </a:spcBef>
              <a:spcAft>
                <a:spcPts val="1199"/>
              </a:spcAft>
              <a:buClr>
                <a:srgbClr val="FFFFFF"/>
              </a:buClr>
              <a:buSzPct val="90000"/>
              <a:buFont typeface="Wingdings" panose="05000000000000000000" pitchFamily="2" charset="2"/>
              <a:buChar char="§"/>
              <a:tabLst/>
              <a:defRPr/>
            </a:pPr>
            <a:r>
              <a:rPr kumimoji="0" lang="en-US" sz="20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Kubernetes</a:t>
            </a:r>
          </a:p>
          <a:p>
            <a:pPr marL="412750" marR="0" lvl="1" indent="-171450" algn="l" defTabSz="932324" rtl="0" eaLnBrk="1" fontAlgn="auto" latinLnBrk="0" hangingPunct="1">
              <a:lnSpc>
                <a:spcPct val="100000"/>
              </a:lnSpc>
              <a:spcBef>
                <a:spcPts val="0"/>
              </a:spcBef>
              <a:spcAft>
                <a:spcPts val="1199"/>
              </a:spcAft>
              <a:buClr>
                <a:srgbClr val="FFFFFF"/>
              </a:buClr>
              <a:buSzPct val="90000"/>
              <a:buFont typeface="Wingdings" panose="05000000000000000000" pitchFamily="2" charset="2"/>
              <a:buChar char="§"/>
              <a:tabLst/>
              <a:defRPr/>
            </a:pPr>
            <a:r>
              <a:rPr kumimoji="0" lang="en-US" sz="20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DC/OS</a:t>
            </a:r>
          </a:p>
          <a:p>
            <a:pPr marL="412750" marR="0" lvl="1" indent="-171450" algn="l" defTabSz="932324" rtl="0" eaLnBrk="1" fontAlgn="auto" latinLnBrk="0" hangingPunct="1">
              <a:lnSpc>
                <a:spcPct val="100000"/>
              </a:lnSpc>
              <a:spcBef>
                <a:spcPts val="0"/>
              </a:spcBef>
              <a:spcAft>
                <a:spcPts val="1199"/>
              </a:spcAft>
              <a:buClr>
                <a:srgbClr val="FFFFFF"/>
              </a:buClr>
              <a:buSzPct val="90000"/>
              <a:buFont typeface="Wingdings" panose="05000000000000000000" pitchFamily="2" charset="2"/>
              <a:buChar char="§"/>
              <a:tabLst/>
              <a:defRPr/>
            </a:pPr>
            <a:r>
              <a:rPr kumimoji="0" lang="en-US" sz="20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Docker Swarm</a:t>
            </a:r>
          </a:p>
          <a:p>
            <a:pPr marL="0" marR="0" lvl="0" indent="0" algn="l" defTabSz="932324" rtl="0" eaLnBrk="1" fontAlgn="auto" latinLnBrk="0" hangingPunct="1">
              <a:lnSpc>
                <a:spcPct val="100000"/>
              </a:lnSpc>
              <a:spcBef>
                <a:spcPts val="0"/>
              </a:spcBef>
              <a:spcAft>
                <a:spcPts val="1199"/>
              </a:spcAft>
              <a:buClr>
                <a:srgbClr val="FFFFFF"/>
              </a:buClr>
              <a:buSzPct val="90000"/>
              <a:buFont typeface="Wingdings" panose="05000000000000000000" pitchFamily="2" charset="2"/>
              <a:buNone/>
              <a:tabLst/>
              <a:defRPr/>
            </a:pPr>
            <a:r>
              <a:rPr kumimoji="0" lang="en-US" sz="24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Linux &amp; Windows Server containers</a:t>
            </a:r>
          </a:p>
          <a:p>
            <a:pPr marL="0" marR="0" lvl="0" indent="0" algn="l" defTabSz="932324" rtl="0" eaLnBrk="1" fontAlgn="auto" latinLnBrk="0" hangingPunct="1">
              <a:lnSpc>
                <a:spcPct val="100000"/>
              </a:lnSpc>
              <a:spcBef>
                <a:spcPts val="0"/>
              </a:spcBef>
              <a:spcAft>
                <a:spcPts val="1199"/>
              </a:spcAft>
              <a:buClr>
                <a:srgbClr val="FFFFFF"/>
              </a:buClr>
              <a:buSzPct val="90000"/>
              <a:buFont typeface="Wingdings" panose="05000000000000000000" pitchFamily="2" charset="2"/>
              <a:buNone/>
              <a:tabLst/>
              <a:defRPr/>
            </a:pPr>
            <a:r>
              <a:rPr kumimoji="0" lang="en-US" sz="24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Azure and Azure Stack</a:t>
            </a:r>
          </a:p>
        </p:txBody>
      </p:sp>
      <p:sp>
        <p:nvSpPr>
          <p:cNvPr id="5" name="Title 1"/>
          <p:cNvSpPr txBox="1">
            <a:spLocks/>
          </p:cNvSpPr>
          <p:nvPr/>
        </p:nvSpPr>
        <p:spPr>
          <a:xfrm>
            <a:off x="302692" y="1703843"/>
            <a:ext cx="6674490" cy="1641242"/>
          </a:xfrm>
          <a:prstGeom prst="rect">
            <a:avLst/>
          </a:prstGeom>
        </p:spPr>
        <p:txBody>
          <a:bodyPr vert="horz" wrap="square" lIns="182854" tIns="146283" rIns="182854" bIns="146283"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563" rtl="0" eaLnBrk="1" fontAlgn="base" latinLnBrk="0" hangingPunct="1">
              <a:lnSpc>
                <a:spcPct val="90000"/>
              </a:lnSpc>
              <a:spcBef>
                <a:spcPts val="1199"/>
              </a:spcBef>
              <a:spcAft>
                <a:spcPct val="0"/>
              </a:spcAft>
              <a:buClrTx/>
              <a:buSzTx/>
              <a:buFontTx/>
              <a:buNone/>
              <a:tabLst/>
              <a:defRPr/>
            </a:pPr>
            <a:r>
              <a:rPr kumimoji="0" lang="en-US" sz="4799" b="0" i="0" u="none" strike="noStrike" kern="1200" cap="none" spc="-102" normalizeH="0" baseline="0" noProof="0">
                <a:ln w="3175">
                  <a:noFill/>
                </a:ln>
                <a:solidFill>
                  <a:srgbClr val="0072CC"/>
                </a:solidFill>
                <a:effectLst/>
                <a:uLnTx/>
                <a:uFillTx/>
                <a:latin typeface="Segoe UI Light"/>
                <a:ea typeface="+mn-ea"/>
                <a:cs typeface="Segoe UI" pitchFamily="34" charset="0"/>
              </a:rPr>
              <a:t> </a:t>
            </a:r>
            <a:br>
              <a:rPr kumimoji="0" lang="en-US" sz="4399" b="0" i="0" u="none" strike="noStrike" kern="1200" cap="none" spc="-102" normalizeH="0" baseline="0" noProof="0">
                <a:ln w="3175">
                  <a:noFill/>
                </a:ln>
                <a:gradFill>
                  <a:gsLst>
                    <a:gs pos="1250">
                      <a:srgbClr val="FFFFFF"/>
                    </a:gs>
                    <a:gs pos="100000">
                      <a:srgbClr val="FFFFFF"/>
                    </a:gs>
                  </a:gsLst>
                  <a:lin ang="5400000" scaled="0"/>
                </a:gradFill>
                <a:effectLst/>
                <a:uLnTx/>
                <a:uFillTx/>
                <a:latin typeface="Segoe UI Light"/>
                <a:ea typeface="+mn-ea"/>
                <a:cs typeface="Segoe UI" pitchFamily="34" charset="0"/>
              </a:rPr>
            </a:br>
            <a:r>
              <a:rPr kumimoji="0" lang="en-US" sz="4799" b="0" i="0" u="none" strike="noStrike" kern="1200" cap="none" spc="-102" normalizeH="0" baseline="0" noProof="0">
                <a:ln w="3175">
                  <a:noFill/>
                </a:ln>
                <a:gradFill>
                  <a:gsLst>
                    <a:gs pos="1250">
                      <a:srgbClr val="FFFFFF"/>
                    </a:gs>
                    <a:gs pos="100000">
                      <a:srgbClr val="FFFFFF"/>
                    </a:gs>
                  </a:gsLst>
                  <a:lin ang="5400000" scaled="0"/>
                </a:gradFill>
                <a:effectLst/>
                <a:uLnTx/>
                <a:uFillTx/>
                <a:latin typeface="Segoe UI Light"/>
                <a:ea typeface="+mn-ea"/>
                <a:cs typeface="Segoe UI" pitchFamily="34" charset="0"/>
              </a:rPr>
              <a:t>Azure Container Service</a:t>
            </a:r>
            <a:endParaRPr kumimoji="0" lang="en-US" sz="5399" b="0" i="0" u="none" strike="noStrike" kern="1200" cap="none" spc="-102" normalizeH="0" baseline="0" noProof="0">
              <a:ln w="3175">
                <a:noFill/>
              </a:ln>
              <a:gradFill>
                <a:gsLst>
                  <a:gs pos="1250">
                    <a:srgbClr val="FFFFFF"/>
                  </a:gs>
                  <a:gs pos="100000">
                    <a:srgbClr val="FFFFFF"/>
                  </a:gs>
                </a:gsLst>
                <a:lin ang="5400000" scaled="0"/>
              </a:gradFill>
              <a:effectLst/>
              <a:uLnTx/>
              <a:uFillTx/>
              <a:latin typeface="Segoe UI Light"/>
              <a:ea typeface="+mn-ea"/>
              <a:cs typeface="Segoe UI" pitchFamily="34" charset="0"/>
            </a:endParaRPr>
          </a:p>
        </p:txBody>
      </p:sp>
      <p:sp>
        <p:nvSpPr>
          <p:cNvPr id="6" name="AutoShape 3"/>
          <p:cNvSpPr>
            <a:spLocks noChangeAspect="1" noChangeArrowheads="1" noTextEdit="1"/>
          </p:cNvSpPr>
          <p:nvPr/>
        </p:nvSpPr>
        <p:spPr bwMode="auto">
          <a:xfrm>
            <a:off x="8100746" y="957625"/>
            <a:ext cx="4044377" cy="38285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 name="Freeform 5"/>
          <p:cNvSpPr>
            <a:spLocks/>
          </p:cNvSpPr>
          <p:nvPr/>
        </p:nvSpPr>
        <p:spPr bwMode="auto">
          <a:xfrm>
            <a:off x="7133871" y="522246"/>
            <a:ext cx="4772998" cy="2542968"/>
          </a:xfrm>
          <a:custGeom>
            <a:avLst/>
            <a:gdLst>
              <a:gd name="T0" fmla="*/ 1309 w 1309"/>
              <a:gd name="T1" fmla="*/ 660 h 812"/>
              <a:gd name="T2" fmla="*/ 1157 w 1309"/>
              <a:gd name="T3" fmla="*/ 509 h 812"/>
              <a:gd name="T4" fmla="*/ 1139 w 1309"/>
              <a:gd name="T5" fmla="*/ 510 h 812"/>
              <a:gd name="T6" fmla="*/ 1153 w 1309"/>
              <a:gd name="T7" fmla="*/ 403 h 812"/>
              <a:gd name="T8" fmla="*/ 749 w 1309"/>
              <a:gd name="T9" fmla="*/ 0 h 812"/>
              <a:gd name="T10" fmla="*/ 367 w 1309"/>
              <a:gd name="T11" fmla="*/ 275 h 812"/>
              <a:gd name="T12" fmla="*/ 276 w 1309"/>
              <a:gd name="T13" fmla="*/ 260 h 812"/>
              <a:gd name="T14" fmla="*/ 0 w 1309"/>
              <a:gd name="T15" fmla="*/ 536 h 812"/>
              <a:gd name="T16" fmla="*/ 276 w 1309"/>
              <a:gd name="T17" fmla="*/ 812 h 812"/>
              <a:gd name="T18" fmla="*/ 277 w 1309"/>
              <a:gd name="T19" fmla="*/ 812 h 812"/>
              <a:gd name="T20" fmla="*/ 277 w 1309"/>
              <a:gd name="T21" fmla="*/ 812 h 812"/>
              <a:gd name="T22" fmla="*/ 1170 w 1309"/>
              <a:gd name="T23" fmla="*/ 812 h 812"/>
              <a:gd name="T24" fmla="*/ 1169 w 1309"/>
              <a:gd name="T25" fmla="*/ 811 h 812"/>
              <a:gd name="T26" fmla="*/ 1309 w 1309"/>
              <a:gd name="T27" fmla="*/ 660 h 8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09" h="812">
                <a:moveTo>
                  <a:pt x="1309" y="660"/>
                </a:moveTo>
                <a:cubicBezTo>
                  <a:pt x="1309" y="577"/>
                  <a:pt x="1241" y="509"/>
                  <a:pt x="1157" y="509"/>
                </a:cubicBezTo>
                <a:cubicBezTo>
                  <a:pt x="1151" y="509"/>
                  <a:pt x="1145" y="509"/>
                  <a:pt x="1139" y="510"/>
                </a:cubicBezTo>
                <a:cubicBezTo>
                  <a:pt x="1148" y="476"/>
                  <a:pt x="1153" y="440"/>
                  <a:pt x="1153" y="403"/>
                </a:cubicBezTo>
                <a:cubicBezTo>
                  <a:pt x="1153" y="180"/>
                  <a:pt x="972" y="0"/>
                  <a:pt x="749" y="0"/>
                </a:cubicBezTo>
                <a:cubicBezTo>
                  <a:pt x="571" y="0"/>
                  <a:pt x="420" y="115"/>
                  <a:pt x="367" y="275"/>
                </a:cubicBezTo>
                <a:cubicBezTo>
                  <a:pt x="338" y="265"/>
                  <a:pt x="308" y="260"/>
                  <a:pt x="276" y="260"/>
                </a:cubicBezTo>
                <a:cubicBezTo>
                  <a:pt x="124" y="260"/>
                  <a:pt x="0" y="383"/>
                  <a:pt x="0" y="536"/>
                </a:cubicBezTo>
                <a:cubicBezTo>
                  <a:pt x="0" y="688"/>
                  <a:pt x="124" y="812"/>
                  <a:pt x="276" y="812"/>
                </a:cubicBezTo>
                <a:cubicBezTo>
                  <a:pt x="277" y="812"/>
                  <a:pt x="277" y="812"/>
                  <a:pt x="277" y="812"/>
                </a:cubicBezTo>
                <a:cubicBezTo>
                  <a:pt x="277" y="812"/>
                  <a:pt x="277" y="812"/>
                  <a:pt x="277" y="812"/>
                </a:cubicBezTo>
                <a:cubicBezTo>
                  <a:pt x="1170" y="812"/>
                  <a:pt x="1170" y="812"/>
                  <a:pt x="1170" y="812"/>
                </a:cubicBezTo>
                <a:cubicBezTo>
                  <a:pt x="1169" y="811"/>
                  <a:pt x="1169" y="811"/>
                  <a:pt x="1169" y="811"/>
                </a:cubicBezTo>
                <a:cubicBezTo>
                  <a:pt x="1247" y="805"/>
                  <a:pt x="1309" y="740"/>
                  <a:pt x="1309" y="66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ctr" anchorCtr="0" compatLnSpc="1">
            <a:prstTxWarp prst="textNoShape">
              <a:avLst/>
            </a:prstTxWarp>
          </a:bodyPr>
          <a:lstStyle/>
          <a:p>
            <a:pPr marL="0" marR="0" lvl="0" indent="0" algn="ctr" defTabSz="914224" rtl="0" eaLnBrk="1" fontAlgn="auto" latinLnBrk="0" hangingPunct="1">
              <a:lnSpc>
                <a:spcPct val="100000"/>
              </a:lnSpc>
              <a:spcBef>
                <a:spcPts val="0"/>
              </a:spcBef>
              <a:spcAft>
                <a:spcPts val="0"/>
              </a:spcAft>
              <a:buClrTx/>
              <a:buSzTx/>
              <a:buFontTx/>
              <a:buNone/>
              <a:tabLst/>
              <a:defRPr/>
            </a:pPr>
            <a:r>
              <a:rPr kumimoji="0" lang="en-US" sz="4800" b="0" i="0" u="none" strike="noStrike" kern="0" cap="none" spc="0" normalizeH="0" baseline="0" noProof="0">
                <a:ln>
                  <a:noFill/>
                </a:ln>
                <a:solidFill>
                  <a:srgbClr val="0078D7"/>
                </a:solidFill>
                <a:effectLst/>
                <a:uLnTx/>
                <a:uFillTx/>
                <a:latin typeface="Segoe UI"/>
                <a:ea typeface="+mn-ea"/>
                <a:cs typeface="+mn-cs"/>
              </a:rPr>
              <a:t>Azure</a:t>
            </a:r>
            <a:endParaRPr kumimoji="0" lang="en-US" sz="4400" b="0" i="0" u="none" strike="noStrike" kern="0" cap="none" spc="0" normalizeH="0" baseline="0" noProof="0">
              <a:ln>
                <a:noFill/>
              </a:ln>
              <a:solidFill>
                <a:srgbClr val="0078D7"/>
              </a:solidFill>
              <a:effectLst/>
              <a:uLnTx/>
              <a:uFillTx/>
              <a:latin typeface="Segoe UI"/>
              <a:ea typeface="+mn-ea"/>
              <a:cs typeface="+mn-cs"/>
            </a:endParaRPr>
          </a:p>
        </p:txBody>
      </p:sp>
      <p:grpSp>
        <p:nvGrpSpPr>
          <p:cNvPr id="20" name="Group 19"/>
          <p:cNvGrpSpPr/>
          <p:nvPr/>
        </p:nvGrpSpPr>
        <p:grpSpPr>
          <a:xfrm>
            <a:off x="7791070" y="2638546"/>
            <a:ext cx="479358" cy="952366"/>
            <a:chOff x="8550600" y="2561828"/>
            <a:chExt cx="479358" cy="952366"/>
          </a:xfrm>
        </p:grpSpPr>
        <p:sp>
          <p:nvSpPr>
            <p:cNvPr id="14" name="Freeform 11"/>
            <p:cNvSpPr>
              <a:spLocks/>
            </p:cNvSpPr>
            <p:nvPr/>
          </p:nvSpPr>
          <p:spPr bwMode="auto">
            <a:xfrm>
              <a:off x="8704566" y="2882458"/>
              <a:ext cx="166664" cy="631736"/>
            </a:xfrm>
            <a:custGeom>
              <a:avLst/>
              <a:gdLst>
                <a:gd name="T0" fmla="*/ 105 w 105"/>
                <a:gd name="T1" fmla="*/ 0 h 398"/>
                <a:gd name="T2" fmla="*/ 3 w 105"/>
                <a:gd name="T3" fmla="*/ 0 h 398"/>
                <a:gd name="T4" fmla="*/ 0 w 105"/>
                <a:gd name="T5" fmla="*/ 398 h 398"/>
                <a:gd name="T6" fmla="*/ 102 w 105"/>
                <a:gd name="T7" fmla="*/ 398 h 398"/>
                <a:gd name="T8" fmla="*/ 105 w 105"/>
                <a:gd name="T9" fmla="*/ 0 h 398"/>
              </a:gdLst>
              <a:ahLst/>
              <a:cxnLst>
                <a:cxn ang="0">
                  <a:pos x="T0" y="T1"/>
                </a:cxn>
                <a:cxn ang="0">
                  <a:pos x="T2" y="T3"/>
                </a:cxn>
                <a:cxn ang="0">
                  <a:pos x="T4" y="T5"/>
                </a:cxn>
                <a:cxn ang="0">
                  <a:pos x="T6" y="T7"/>
                </a:cxn>
                <a:cxn ang="0">
                  <a:pos x="T8" y="T9"/>
                </a:cxn>
              </a:cxnLst>
              <a:rect l="0" t="0" r="r" b="b"/>
              <a:pathLst>
                <a:path w="105" h="398">
                  <a:moveTo>
                    <a:pt x="105" y="0"/>
                  </a:moveTo>
                  <a:lnTo>
                    <a:pt x="3" y="0"/>
                  </a:lnTo>
                  <a:lnTo>
                    <a:pt x="0" y="398"/>
                  </a:lnTo>
                  <a:lnTo>
                    <a:pt x="102" y="398"/>
                  </a:lnTo>
                  <a:lnTo>
                    <a:pt x="105" y="0"/>
                  </a:lnTo>
                  <a:close/>
                </a:path>
              </a:pathLst>
            </a:custGeom>
            <a:solidFill>
              <a:srgbClr val="ECA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5" name="Freeform 12"/>
            <p:cNvSpPr>
              <a:spLocks/>
            </p:cNvSpPr>
            <p:nvPr/>
          </p:nvSpPr>
          <p:spPr bwMode="auto">
            <a:xfrm>
              <a:off x="8704566" y="3258641"/>
              <a:ext cx="161902" cy="255552"/>
            </a:xfrm>
            <a:custGeom>
              <a:avLst/>
              <a:gdLst>
                <a:gd name="T0" fmla="*/ 102 w 102"/>
                <a:gd name="T1" fmla="*/ 51 h 161"/>
                <a:gd name="T2" fmla="*/ 2 w 102"/>
                <a:gd name="T3" fmla="*/ 0 h 161"/>
                <a:gd name="T4" fmla="*/ 0 w 102"/>
                <a:gd name="T5" fmla="*/ 161 h 161"/>
                <a:gd name="T6" fmla="*/ 102 w 102"/>
                <a:gd name="T7" fmla="*/ 161 h 161"/>
                <a:gd name="T8" fmla="*/ 102 w 102"/>
                <a:gd name="T9" fmla="*/ 51 h 161"/>
              </a:gdLst>
              <a:ahLst/>
              <a:cxnLst>
                <a:cxn ang="0">
                  <a:pos x="T0" y="T1"/>
                </a:cxn>
                <a:cxn ang="0">
                  <a:pos x="T2" y="T3"/>
                </a:cxn>
                <a:cxn ang="0">
                  <a:pos x="T4" y="T5"/>
                </a:cxn>
                <a:cxn ang="0">
                  <a:pos x="T6" y="T7"/>
                </a:cxn>
                <a:cxn ang="0">
                  <a:pos x="T8" y="T9"/>
                </a:cxn>
              </a:cxnLst>
              <a:rect l="0" t="0" r="r" b="b"/>
              <a:pathLst>
                <a:path w="102" h="161">
                  <a:moveTo>
                    <a:pt x="102" y="51"/>
                  </a:moveTo>
                  <a:lnTo>
                    <a:pt x="2" y="0"/>
                  </a:lnTo>
                  <a:lnTo>
                    <a:pt x="0" y="161"/>
                  </a:lnTo>
                  <a:lnTo>
                    <a:pt x="102" y="161"/>
                  </a:lnTo>
                  <a:lnTo>
                    <a:pt x="102" y="51"/>
                  </a:lnTo>
                  <a:close/>
                </a:path>
              </a:pathLst>
            </a:custGeom>
            <a:solidFill>
              <a:srgbClr val="AF79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6" name="Freeform 13"/>
            <p:cNvSpPr>
              <a:spLocks/>
            </p:cNvSpPr>
            <p:nvPr/>
          </p:nvSpPr>
          <p:spPr bwMode="auto">
            <a:xfrm>
              <a:off x="8550600" y="2561828"/>
              <a:ext cx="479358" cy="406342"/>
            </a:xfrm>
            <a:custGeom>
              <a:avLst/>
              <a:gdLst>
                <a:gd name="T0" fmla="*/ 62 w 193"/>
                <a:gd name="T1" fmla="*/ 34 h 164"/>
                <a:gd name="T2" fmla="*/ 48 w 193"/>
                <a:gd name="T3" fmla="*/ 68 h 164"/>
                <a:gd name="T4" fmla="*/ 96 w 193"/>
                <a:gd name="T5" fmla="*/ 116 h 164"/>
                <a:gd name="T6" fmla="*/ 144 w 193"/>
                <a:gd name="T7" fmla="*/ 67 h 164"/>
                <a:gd name="T8" fmla="*/ 130 w 193"/>
                <a:gd name="T9" fmla="*/ 34 h 164"/>
                <a:gd name="T10" fmla="*/ 165 w 193"/>
                <a:gd name="T11" fmla="*/ 0 h 164"/>
                <a:gd name="T12" fmla="*/ 192 w 193"/>
                <a:gd name="T13" fmla="*/ 67 h 164"/>
                <a:gd name="T14" fmla="*/ 96 w 193"/>
                <a:gd name="T15" fmla="*/ 164 h 164"/>
                <a:gd name="T16" fmla="*/ 0 w 193"/>
                <a:gd name="T17" fmla="*/ 68 h 164"/>
                <a:gd name="T18" fmla="*/ 28 w 193"/>
                <a:gd name="T19" fmla="*/ 0 h 164"/>
                <a:gd name="T20" fmla="*/ 62 w 193"/>
                <a:gd name="T21" fmla="*/ 3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3" h="164">
                  <a:moveTo>
                    <a:pt x="62" y="34"/>
                  </a:moveTo>
                  <a:cubicBezTo>
                    <a:pt x="54" y="43"/>
                    <a:pt x="48" y="55"/>
                    <a:pt x="48" y="68"/>
                  </a:cubicBezTo>
                  <a:cubicBezTo>
                    <a:pt x="48" y="94"/>
                    <a:pt x="70" y="116"/>
                    <a:pt x="96" y="116"/>
                  </a:cubicBezTo>
                  <a:cubicBezTo>
                    <a:pt x="123" y="116"/>
                    <a:pt x="144" y="94"/>
                    <a:pt x="144" y="67"/>
                  </a:cubicBezTo>
                  <a:cubicBezTo>
                    <a:pt x="144" y="54"/>
                    <a:pt x="139" y="43"/>
                    <a:pt x="130" y="34"/>
                  </a:cubicBezTo>
                  <a:cubicBezTo>
                    <a:pt x="165" y="0"/>
                    <a:pt x="165" y="0"/>
                    <a:pt x="165" y="0"/>
                  </a:cubicBezTo>
                  <a:cubicBezTo>
                    <a:pt x="182" y="18"/>
                    <a:pt x="192" y="41"/>
                    <a:pt x="192" y="67"/>
                  </a:cubicBezTo>
                  <a:cubicBezTo>
                    <a:pt x="193" y="120"/>
                    <a:pt x="150" y="164"/>
                    <a:pt x="96" y="164"/>
                  </a:cubicBezTo>
                  <a:cubicBezTo>
                    <a:pt x="43" y="164"/>
                    <a:pt x="0" y="121"/>
                    <a:pt x="0" y="68"/>
                  </a:cubicBezTo>
                  <a:cubicBezTo>
                    <a:pt x="0" y="41"/>
                    <a:pt x="11" y="17"/>
                    <a:pt x="28" y="0"/>
                  </a:cubicBezTo>
                  <a:lnTo>
                    <a:pt x="62" y="34"/>
                  </a:lnTo>
                  <a:close/>
                </a:path>
              </a:pathLst>
            </a:custGeom>
            <a:solidFill>
              <a:srgbClr val="ECA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8" name="Oval 16"/>
            <p:cNvSpPr>
              <a:spLocks noChangeArrowheads="1"/>
            </p:cNvSpPr>
            <p:nvPr/>
          </p:nvSpPr>
          <p:spPr bwMode="auto">
            <a:xfrm>
              <a:off x="8707741" y="2649129"/>
              <a:ext cx="163490" cy="163490"/>
            </a:xfrm>
            <a:prstGeom prst="ellipse">
              <a:avLst/>
            </a:pr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25" name="Rectangle 24"/>
          <p:cNvSpPr/>
          <p:nvPr/>
        </p:nvSpPr>
        <p:spPr>
          <a:xfrm>
            <a:off x="10585320" y="4553455"/>
            <a:ext cx="1132041" cy="461665"/>
          </a:xfrm>
          <a:prstGeom prst="rect">
            <a:avLst/>
          </a:prstGeom>
        </p:spPr>
        <p:txBody>
          <a:bodyPr wrap="none">
            <a:spAutoFit/>
          </a:bodyPr>
          <a:lstStyle/>
          <a:p>
            <a:pPr marL="0" marR="0" lvl="0" indent="0" algn="l" defTabSz="914224"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F1F1F1"/>
                </a:solidFill>
                <a:effectLst/>
                <a:uLnTx/>
                <a:uFillTx/>
                <a:latin typeface="Segoe UI Semibold" panose="020B0702040204020203" pitchFamily="34" charset="0"/>
                <a:ea typeface="+mn-ea"/>
                <a:cs typeface="Segoe UI Semibold" panose="020B0702040204020203" pitchFamily="34" charset="0"/>
              </a:rPr>
              <a:t>Swarm</a:t>
            </a:r>
            <a:endParaRPr kumimoji="0" lang="en-US" sz="2400" b="0" i="0" u="none" strike="noStrike" kern="0" cap="none" spc="0" normalizeH="0" baseline="0" noProof="0">
              <a:ln>
                <a:noFill/>
              </a:ln>
              <a:solidFill>
                <a:srgbClr val="F1F1F1"/>
              </a:solidFill>
              <a:effectLst/>
              <a:uLnTx/>
              <a:uFillTx/>
              <a:latin typeface="Segoe UI"/>
              <a:ea typeface="+mn-ea"/>
              <a:cs typeface="+mn-cs"/>
            </a:endParaRPr>
          </a:p>
        </p:txBody>
      </p:sp>
      <p:sp>
        <p:nvSpPr>
          <p:cNvPr id="35" name="Rectangle 34"/>
          <p:cNvSpPr/>
          <p:nvPr/>
        </p:nvSpPr>
        <p:spPr>
          <a:xfrm>
            <a:off x="7453528" y="4553455"/>
            <a:ext cx="1124026" cy="461665"/>
          </a:xfrm>
          <a:prstGeom prst="rect">
            <a:avLst/>
          </a:prstGeom>
        </p:spPr>
        <p:txBody>
          <a:bodyPr wrap="none">
            <a:spAutoFit/>
          </a:bodyPr>
          <a:lstStyle/>
          <a:p>
            <a:pPr marL="0" marR="0" lvl="0" indent="0" algn="l" defTabSz="914224"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F1F1F1"/>
                </a:solidFill>
                <a:effectLst/>
                <a:uLnTx/>
                <a:uFillTx/>
                <a:latin typeface="Segoe UI Semibold" panose="020B0702040204020203" pitchFamily="34" charset="0"/>
                <a:ea typeface="+mn-ea"/>
                <a:cs typeface="Segoe UI Semibold" panose="020B0702040204020203" pitchFamily="34" charset="0"/>
              </a:rPr>
              <a:t>DC/OS</a:t>
            </a:r>
            <a:endParaRPr kumimoji="0" lang="en-US" sz="2400" b="0" i="0" u="none" strike="noStrike" kern="0" cap="none" spc="0" normalizeH="0" baseline="0" noProof="0">
              <a:ln>
                <a:noFill/>
              </a:ln>
              <a:solidFill>
                <a:srgbClr val="F1F1F1"/>
              </a:solidFill>
              <a:effectLst/>
              <a:uLnTx/>
              <a:uFillTx/>
              <a:latin typeface="Segoe UI"/>
              <a:ea typeface="+mn-ea"/>
              <a:cs typeface="+mn-cs"/>
            </a:endParaRPr>
          </a:p>
        </p:txBody>
      </p:sp>
      <p:grpSp>
        <p:nvGrpSpPr>
          <p:cNvPr id="37" name="Group 36"/>
          <p:cNvGrpSpPr/>
          <p:nvPr/>
        </p:nvGrpSpPr>
        <p:grpSpPr>
          <a:xfrm>
            <a:off x="9381202" y="2638546"/>
            <a:ext cx="479358" cy="952366"/>
            <a:chOff x="8550600" y="2561828"/>
            <a:chExt cx="479358" cy="952366"/>
          </a:xfrm>
        </p:grpSpPr>
        <p:sp>
          <p:nvSpPr>
            <p:cNvPr id="38" name="Freeform 11"/>
            <p:cNvSpPr>
              <a:spLocks/>
            </p:cNvSpPr>
            <p:nvPr/>
          </p:nvSpPr>
          <p:spPr bwMode="auto">
            <a:xfrm>
              <a:off x="8704566" y="2882458"/>
              <a:ext cx="166664" cy="631736"/>
            </a:xfrm>
            <a:custGeom>
              <a:avLst/>
              <a:gdLst>
                <a:gd name="T0" fmla="*/ 105 w 105"/>
                <a:gd name="T1" fmla="*/ 0 h 398"/>
                <a:gd name="T2" fmla="*/ 3 w 105"/>
                <a:gd name="T3" fmla="*/ 0 h 398"/>
                <a:gd name="T4" fmla="*/ 0 w 105"/>
                <a:gd name="T5" fmla="*/ 398 h 398"/>
                <a:gd name="T6" fmla="*/ 102 w 105"/>
                <a:gd name="T7" fmla="*/ 398 h 398"/>
                <a:gd name="T8" fmla="*/ 105 w 105"/>
                <a:gd name="T9" fmla="*/ 0 h 398"/>
              </a:gdLst>
              <a:ahLst/>
              <a:cxnLst>
                <a:cxn ang="0">
                  <a:pos x="T0" y="T1"/>
                </a:cxn>
                <a:cxn ang="0">
                  <a:pos x="T2" y="T3"/>
                </a:cxn>
                <a:cxn ang="0">
                  <a:pos x="T4" y="T5"/>
                </a:cxn>
                <a:cxn ang="0">
                  <a:pos x="T6" y="T7"/>
                </a:cxn>
                <a:cxn ang="0">
                  <a:pos x="T8" y="T9"/>
                </a:cxn>
              </a:cxnLst>
              <a:rect l="0" t="0" r="r" b="b"/>
              <a:pathLst>
                <a:path w="105" h="398">
                  <a:moveTo>
                    <a:pt x="105" y="0"/>
                  </a:moveTo>
                  <a:lnTo>
                    <a:pt x="3" y="0"/>
                  </a:lnTo>
                  <a:lnTo>
                    <a:pt x="0" y="398"/>
                  </a:lnTo>
                  <a:lnTo>
                    <a:pt x="102" y="398"/>
                  </a:lnTo>
                  <a:lnTo>
                    <a:pt x="105" y="0"/>
                  </a:lnTo>
                  <a:close/>
                </a:path>
              </a:pathLst>
            </a:custGeom>
            <a:solidFill>
              <a:srgbClr val="ECA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9" name="Freeform 12"/>
            <p:cNvSpPr>
              <a:spLocks/>
            </p:cNvSpPr>
            <p:nvPr/>
          </p:nvSpPr>
          <p:spPr bwMode="auto">
            <a:xfrm>
              <a:off x="8704566" y="3258641"/>
              <a:ext cx="161902" cy="255552"/>
            </a:xfrm>
            <a:custGeom>
              <a:avLst/>
              <a:gdLst>
                <a:gd name="T0" fmla="*/ 102 w 102"/>
                <a:gd name="T1" fmla="*/ 51 h 161"/>
                <a:gd name="T2" fmla="*/ 2 w 102"/>
                <a:gd name="T3" fmla="*/ 0 h 161"/>
                <a:gd name="T4" fmla="*/ 0 w 102"/>
                <a:gd name="T5" fmla="*/ 161 h 161"/>
                <a:gd name="T6" fmla="*/ 102 w 102"/>
                <a:gd name="T7" fmla="*/ 161 h 161"/>
                <a:gd name="T8" fmla="*/ 102 w 102"/>
                <a:gd name="T9" fmla="*/ 51 h 161"/>
              </a:gdLst>
              <a:ahLst/>
              <a:cxnLst>
                <a:cxn ang="0">
                  <a:pos x="T0" y="T1"/>
                </a:cxn>
                <a:cxn ang="0">
                  <a:pos x="T2" y="T3"/>
                </a:cxn>
                <a:cxn ang="0">
                  <a:pos x="T4" y="T5"/>
                </a:cxn>
                <a:cxn ang="0">
                  <a:pos x="T6" y="T7"/>
                </a:cxn>
                <a:cxn ang="0">
                  <a:pos x="T8" y="T9"/>
                </a:cxn>
              </a:cxnLst>
              <a:rect l="0" t="0" r="r" b="b"/>
              <a:pathLst>
                <a:path w="102" h="161">
                  <a:moveTo>
                    <a:pt x="102" y="51"/>
                  </a:moveTo>
                  <a:lnTo>
                    <a:pt x="2" y="0"/>
                  </a:lnTo>
                  <a:lnTo>
                    <a:pt x="0" y="161"/>
                  </a:lnTo>
                  <a:lnTo>
                    <a:pt x="102" y="161"/>
                  </a:lnTo>
                  <a:lnTo>
                    <a:pt x="102" y="51"/>
                  </a:lnTo>
                  <a:close/>
                </a:path>
              </a:pathLst>
            </a:custGeom>
            <a:solidFill>
              <a:srgbClr val="AF79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0" name="Freeform 13"/>
            <p:cNvSpPr>
              <a:spLocks/>
            </p:cNvSpPr>
            <p:nvPr/>
          </p:nvSpPr>
          <p:spPr bwMode="auto">
            <a:xfrm>
              <a:off x="8550600" y="2561828"/>
              <a:ext cx="479358" cy="406342"/>
            </a:xfrm>
            <a:custGeom>
              <a:avLst/>
              <a:gdLst>
                <a:gd name="T0" fmla="*/ 62 w 193"/>
                <a:gd name="T1" fmla="*/ 34 h 164"/>
                <a:gd name="T2" fmla="*/ 48 w 193"/>
                <a:gd name="T3" fmla="*/ 68 h 164"/>
                <a:gd name="T4" fmla="*/ 96 w 193"/>
                <a:gd name="T5" fmla="*/ 116 h 164"/>
                <a:gd name="T6" fmla="*/ 144 w 193"/>
                <a:gd name="T7" fmla="*/ 67 h 164"/>
                <a:gd name="T8" fmla="*/ 130 w 193"/>
                <a:gd name="T9" fmla="*/ 34 h 164"/>
                <a:gd name="T10" fmla="*/ 165 w 193"/>
                <a:gd name="T11" fmla="*/ 0 h 164"/>
                <a:gd name="T12" fmla="*/ 192 w 193"/>
                <a:gd name="T13" fmla="*/ 67 h 164"/>
                <a:gd name="T14" fmla="*/ 96 w 193"/>
                <a:gd name="T15" fmla="*/ 164 h 164"/>
                <a:gd name="T16" fmla="*/ 0 w 193"/>
                <a:gd name="T17" fmla="*/ 68 h 164"/>
                <a:gd name="T18" fmla="*/ 28 w 193"/>
                <a:gd name="T19" fmla="*/ 0 h 164"/>
                <a:gd name="T20" fmla="*/ 62 w 193"/>
                <a:gd name="T21" fmla="*/ 3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3" h="164">
                  <a:moveTo>
                    <a:pt x="62" y="34"/>
                  </a:moveTo>
                  <a:cubicBezTo>
                    <a:pt x="54" y="43"/>
                    <a:pt x="48" y="55"/>
                    <a:pt x="48" y="68"/>
                  </a:cubicBezTo>
                  <a:cubicBezTo>
                    <a:pt x="48" y="94"/>
                    <a:pt x="70" y="116"/>
                    <a:pt x="96" y="116"/>
                  </a:cubicBezTo>
                  <a:cubicBezTo>
                    <a:pt x="123" y="116"/>
                    <a:pt x="144" y="94"/>
                    <a:pt x="144" y="67"/>
                  </a:cubicBezTo>
                  <a:cubicBezTo>
                    <a:pt x="144" y="54"/>
                    <a:pt x="139" y="43"/>
                    <a:pt x="130" y="34"/>
                  </a:cubicBezTo>
                  <a:cubicBezTo>
                    <a:pt x="165" y="0"/>
                    <a:pt x="165" y="0"/>
                    <a:pt x="165" y="0"/>
                  </a:cubicBezTo>
                  <a:cubicBezTo>
                    <a:pt x="182" y="18"/>
                    <a:pt x="192" y="41"/>
                    <a:pt x="192" y="67"/>
                  </a:cubicBezTo>
                  <a:cubicBezTo>
                    <a:pt x="193" y="120"/>
                    <a:pt x="150" y="164"/>
                    <a:pt x="96" y="164"/>
                  </a:cubicBezTo>
                  <a:cubicBezTo>
                    <a:pt x="43" y="164"/>
                    <a:pt x="0" y="121"/>
                    <a:pt x="0" y="68"/>
                  </a:cubicBezTo>
                  <a:cubicBezTo>
                    <a:pt x="0" y="41"/>
                    <a:pt x="11" y="17"/>
                    <a:pt x="28" y="0"/>
                  </a:cubicBezTo>
                  <a:lnTo>
                    <a:pt x="62" y="34"/>
                  </a:lnTo>
                  <a:close/>
                </a:path>
              </a:pathLst>
            </a:custGeom>
            <a:solidFill>
              <a:srgbClr val="ECA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1" name="Oval 16"/>
            <p:cNvSpPr>
              <a:spLocks noChangeArrowheads="1"/>
            </p:cNvSpPr>
            <p:nvPr/>
          </p:nvSpPr>
          <p:spPr bwMode="auto">
            <a:xfrm>
              <a:off x="8707741" y="2649129"/>
              <a:ext cx="163490" cy="163490"/>
            </a:xfrm>
            <a:prstGeom prst="ellipse">
              <a:avLst/>
            </a:pr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grpSp>
        <p:nvGrpSpPr>
          <p:cNvPr id="42" name="Group 41"/>
          <p:cNvGrpSpPr/>
          <p:nvPr/>
        </p:nvGrpSpPr>
        <p:grpSpPr>
          <a:xfrm>
            <a:off x="10911662" y="2638546"/>
            <a:ext cx="479358" cy="952366"/>
            <a:chOff x="8550600" y="2561828"/>
            <a:chExt cx="479358" cy="952366"/>
          </a:xfrm>
        </p:grpSpPr>
        <p:sp>
          <p:nvSpPr>
            <p:cNvPr id="43" name="Freeform 11"/>
            <p:cNvSpPr>
              <a:spLocks/>
            </p:cNvSpPr>
            <p:nvPr/>
          </p:nvSpPr>
          <p:spPr bwMode="auto">
            <a:xfrm>
              <a:off x="8704566" y="2882458"/>
              <a:ext cx="166664" cy="631736"/>
            </a:xfrm>
            <a:custGeom>
              <a:avLst/>
              <a:gdLst>
                <a:gd name="T0" fmla="*/ 105 w 105"/>
                <a:gd name="T1" fmla="*/ 0 h 398"/>
                <a:gd name="T2" fmla="*/ 3 w 105"/>
                <a:gd name="T3" fmla="*/ 0 h 398"/>
                <a:gd name="T4" fmla="*/ 0 w 105"/>
                <a:gd name="T5" fmla="*/ 398 h 398"/>
                <a:gd name="T6" fmla="*/ 102 w 105"/>
                <a:gd name="T7" fmla="*/ 398 h 398"/>
                <a:gd name="T8" fmla="*/ 105 w 105"/>
                <a:gd name="T9" fmla="*/ 0 h 398"/>
              </a:gdLst>
              <a:ahLst/>
              <a:cxnLst>
                <a:cxn ang="0">
                  <a:pos x="T0" y="T1"/>
                </a:cxn>
                <a:cxn ang="0">
                  <a:pos x="T2" y="T3"/>
                </a:cxn>
                <a:cxn ang="0">
                  <a:pos x="T4" y="T5"/>
                </a:cxn>
                <a:cxn ang="0">
                  <a:pos x="T6" y="T7"/>
                </a:cxn>
                <a:cxn ang="0">
                  <a:pos x="T8" y="T9"/>
                </a:cxn>
              </a:cxnLst>
              <a:rect l="0" t="0" r="r" b="b"/>
              <a:pathLst>
                <a:path w="105" h="398">
                  <a:moveTo>
                    <a:pt x="105" y="0"/>
                  </a:moveTo>
                  <a:lnTo>
                    <a:pt x="3" y="0"/>
                  </a:lnTo>
                  <a:lnTo>
                    <a:pt x="0" y="398"/>
                  </a:lnTo>
                  <a:lnTo>
                    <a:pt x="102" y="398"/>
                  </a:lnTo>
                  <a:lnTo>
                    <a:pt x="105" y="0"/>
                  </a:lnTo>
                  <a:close/>
                </a:path>
              </a:pathLst>
            </a:custGeom>
            <a:solidFill>
              <a:srgbClr val="ECA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4" name="Freeform 12"/>
            <p:cNvSpPr>
              <a:spLocks/>
            </p:cNvSpPr>
            <p:nvPr/>
          </p:nvSpPr>
          <p:spPr bwMode="auto">
            <a:xfrm>
              <a:off x="8704566" y="3258641"/>
              <a:ext cx="161902" cy="255552"/>
            </a:xfrm>
            <a:custGeom>
              <a:avLst/>
              <a:gdLst>
                <a:gd name="T0" fmla="*/ 102 w 102"/>
                <a:gd name="T1" fmla="*/ 51 h 161"/>
                <a:gd name="T2" fmla="*/ 2 w 102"/>
                <a:gd name="T3" fmla="*/ 0 h 161"/>
                <a:gd name="T4" fmla="*/ 0 w 102"/>
                <a:gd name="T5" fmla="*/ 161 h 161"/>
                <a:gd name="T6" fmla="*/ 102 w 102"/>
                <a:gd name="T7" fmla="*/ 161 h 161"/>
                <a:gd name="T8" fmla="*/ 102 w 102"/>
                <a:gd name="T9" fmla="*/ 51 h 161"/>
              </a:gdLst>
              <a:ahLst/>
              <a:cxnLst>
                <a:cxn ang="0">
                  <a:pos x="T0" y="T1"/>
                </a:cxn>
                <a:cxn ang="0">
                  <a:pos x="T2" y="T3"/>
                </a:cxn>
                <a:cxn ang="0">
                  <a:pos x="T4" y="T5"/>
                </a:cxn>
                <a:cxn ang="0">
                  <a:pos x="T6" y="T7"/>
                </a:cxn>
                <a:cxn ang="0">
                  <a:pos x="T8" y="T9"/>
                </a:cxn>
              </a:cxnLst>
              <a:rect l="0" t="0" r="r" b="b"/>
              <a:pathLst>
                <a:path w="102" h="161">
                  <a:moveTo>
                    <a:pt x="102" y="51"/>
                  </a:moveTo>
                  <a:lnTo>
                    <a:pt x="2" y="0"/>
                  </a:lnTo>
                  <a:lnTo>
                    <a:pt x="0" y="161"/>
                  </a:lnTo>
                  <a:lnTo>
                    <a:pt x="102" y="161"/>
                  </a:lnTo>
                  <a:lnTo>
                    <a:pt x="102" y="51"/>
                  </a:lnTo>
                  <a:close/>
                </a:path>
              </a:pathLst>
            </a:custGeom>
            <a:solidFill>
              <a:srgbClr val="AF79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5" name="Freeform 13"/>
            <p:cNvSpPr>
              <a:spLocks/>
            </p:cNvSpPr>
            <p:nvPr/>
          </p:nvSpPr>
          <p:spPr bwMode="auto">
            <a:xfrm>
              <a:off x="8550600" y="2561828"/>
              <a:ext cx="479358" cy="406342"/>
            </a:xfrm>
            <a:custGeom>
              <a:avLst/>
              <a:gdLst>
                <a:gd name="T0" fmla="*/ 62 w 193"/>
                <a:gd name="T1" fmla="*/ 34 h 164"/>
                <a:gd name="T2" fmla="*/ 48 w 193"/>
                <a:gd name="T3" fmla="*/ 68 h 164"/>
                <a:gd name="T4" fmla="*/ 96 w 193"/>
                <a:gd name="T5" fmla="*/ 116 h 164"/>
                <a:gd name="T6" fmla="*/ 144 w 193"/>
                <a:gd name="T7" fmla="*/ 67 h 164"/>
                <a:gd name="T8" fmla="*/ 130 w 193"/>
                <a:gd name="T9" fmla="*/ 34 h 164"/>
                <a:gd name="T10" fmla="*/ 165 w 193"/>
                <a:gd name="T11" fmla="*/ 0 h 164"/>
                <a:gd name="T12" fmla="*/ 192 w 193"/>
                <a:gd name="T13" fmla="*/ 67 h 164"/>
                <a:gd name="T14" fmla="*/ 96 w 193"/>
                <a:gd name="T15" fmla="*/ 164 h 164"/>
                <a:gd name="T16" fmla="*/ 0 w 193"/>
                <a:gd name="T17" fmla="*/ 68 h 164"/>
                <a:gd name="T18" fmla="*/ 28 w 193"/>
                <a:gd name="T19" fmla="*/ 0 h 164"/>
                <a:gd name="T20" fmla="*/ 62 w 193"/>
                <a:gd name="T21" fmla="*/ 3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3" h="164">
                  <a:moveTo>
                    <a:pt x="62" y="34"/>
                  </a:moveTo>
                  <a:cubicBezTo>
                    <a:pt x="54" y="43"/>
                    <a:pt x="48" y="55"/>
                    <a:pt x="48" y="68"/>
                  </a:cubicBezTo>
                  <a:cubicBezTo>
                    <a:pt x="48" y="94"/>
                    <a:pt x="70" y="116"/>
                    <a:pt x="96" y="116"/>
                  </a:cubicBezTo>
                  <a:cubicBezTo>
                    <a:pt x="123" y="116"/>
                    <a:pt x="144" y="94"/>
                    <a:pt x="144" y="67"/>
                  </a:cubicBezTo>
                  <a:cubicBezTo>
                    <a:pt x="144" y="54"/>
                    <a:pt x="139" y="43"/>
                    <a:pt x="130" y="34"/>
                  </a:cubicBezTo>
                  <a:cubicBezTo>
                    <a:pt x="165" y="0"/>
                    <a:pt x="165" y="0"/>
                    <a:pt x="165" y="0"/>
                  </a:cubicBezTo>
                  <a:cubicBezTo>
                    <a:pt x="182" y="18"/>
                    <a:pt x="192" y="41"/>
                    <a:pt x="192" y="67"/>
                  </a:cubicBezTo>
                  <a:cubicBezTo>
                    <a:pt x="193" y="120"/>
                    <a:pt x="150" y="164"/>
                    <a:pt x="96" y="164"/>
                  </a:cubicBezTo>
                  <a:cubicBezTo>
                    <a:pt x="43" y="164"/>
                    <a:pt x="0" y="121"/>
                    <a:pt x="0" y="68"/>
                  </a:cubicBezTo>
                  <a:cubicBezTo>
                    <a:pt x="0" y="41"/>
                    <a:pt x="11" y="17"/>
                    <a:pt x="28" y="0"/>
                  </a:cubicBezTo>
                  <a:lnTo>
                    <a:pt x="62" y="34"/>
                  </a:lnTo>
                  <a:close/>
                </a:path>
              </a:pathLst>
            </a:custGeom>
            <a:solidFill>
              <a:srgbClr val="ECA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6" name="Oval 16"/>
            <p:cNvSpPr>
              <a:spLocks noChangeArrowheads="1"/>
            </p:cNvSpPr>
            <p:nvPr/>
          </p:nvSpPr>
          <p:spPr bwMode="auto">
            <a:xfrm>
              <a:off x="8707741" y="2649129"/>
              <a:ext cx="163490" cy="163490"/>
            </a:xfrm>
            <a:prstGeom prst="ellipse">
              <a:avLst/>
            </a:pr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pic>
        <p:nvPicPr>
          <p:cNvPr id="8" name="Picture 10" descr="http://devopscube.com/wp-content/uploads/2015/01/SWARM.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67821" y="3450538"/>
            <a:ext cx="1367040" cy="1138279"/>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3"/>
          <p:cNvPicPr>
            <a:picLocks noChangeAspect="1"/>
          </p:cNvPicPr>
          <p:nvPr/>
        </p:nvPicPr>
        <p:blipFill>
          <a:blip r:embed="rId4"/>
          <a:stretch>
            <a:fillRect/>
          </a:stretch>
        </p:blipFill>
        <p:spPr>
          <a:xfrm>
            <a:off x="8991172" y="3426510"/>
            <a:ext cx="1186334" cy="1186334"/>
          </a:xfrm>
          <a:prstGeom prst="rect">
            <a:avLst/>
          </a:prstGeom>
        </p:spPr>
      </p:pic>
      <p:grpSp>
        <p:nvGrpSpPr>
          <p:cNvPr id="3" name="Group 2"/>
          <p:cNvGrpSpPr/>
          <p:nvPr/>
        </p:nvGrpSpPr>
        <p:grpSpPr>
          <a:xfrm>
            <a:off x="7505876" y="3499762"/>
            <a:ext cx="1040940" cy="1039830"/>
            <a:chOff x="7658863" y="3499762"/>
            <a:chExt cx="1040940" cy="1039830"/>
          </a:xfrm>
        </p:grpSpPr>
        <p:sp>
          <p:nvSpPr>
            <p:cNvPr id="17" name="Oval 14"/>
            <p:cNvSpPr>
              <a:spLocks noChangeArrowheads="1"/>
            </p:cNvSpPr>
            <p:nvPr/>
          </p:nvSpPr>
          <p:spPr bwMode="auto">
            <a:xfrm>
              <a:off x="7658863" y="3499762"/>
              <a:ext cx="1040940" cy="10398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pic>
          <p:nvPicPr>
            <p:cNvPr id="36" name="Picture 35"/>
            <p:cNvPicPr>
              <a:picLocks noChangeAspect="1"/>
            </p:cNvPicPr>
            <p:nvPr/>
          </p:nvPicPr>
          <p:blipFill>
            <a:blip r:embed="rId5"/>
            <a:stretch>
              <a:fillRect/>
            </a:stretch>
          </p:blipFill>
          <p:spPr>
            <a:xfrm>
              <a:off x="7796791" y="3751023"/>
              <a:ext cx="753809" cy="579955"/>
            </a:xfrm>
            <a:prstGeom prst="rect">
              <a:avLst/>
            </a:prstGeom>
          </p:spPr>
        </p:pic>
      </p:grpSp>
      <p:sp>
        <p:nvSpPr>
          <p:cNvPr id="47" name="Rectangle 46"/>
          <p:cNvSpPr/>
          <p:nvPr/>
        </p:nvSpPr>
        <p:spPr>
          <a:xfrm>
            <a:off x="8718557" y="4553455"/>
            <a:ext cx="1765227" cy="461665"/>
          </a:xfrm>
          <a:prstGeom prst="rect">
            <a:avLst/>
          </a:prstGeom>
        </p:spPr>
        <p:txBody>
          <a:bodyPr wrap="none">
            <a:spAutoFit/>
          </a:bodyPr>
          <a:lstStyle/>
          <a:p>
            <a:pPr marL="0" marR="0" lvl="0" indent="0" algn="ctr" defTabSz="914224"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F1F1F1"/>
                </a:solidFill>
                <a:effectLst/>
                <a:uLnTx/>
                <a:uFillTx/>
                <a:latin typeface="Segoe UI Semibold" panose="020B0702040204020203" pitchFamily="34" charset="0"/>
                <a:ea typeface="+mn-ea"/>
                <a:cs typeface="Segoe UI Semibold" panose="020B0702040204020203" pitchFamily="34" charset="0"/>
              </a:rPr>
              <a:t>Kubernetes</a:t>
            </a:r>
            <a:endParaRPr kumimoji="0" lang="en-US" sz="2400" b="0" i="0" u="none" strike="noStrike" kern="0" cap="none" spc="0" normalizeH="0" baseline="0" noProof="0" dirty="0">
              <a:ln>
                <a:noFill/>
              </a:ln>
              <a:solidFill>
                <a:srgbClr val="F1F1F1"/>
              </a:solidFill>
              <a:effectLst/>
              <a:uLnTx/>
              <a:uFillTx/>
              <a:latin typeface="Segoe UI"/>
              <a:ea typeface="+mn-ea"/>
              <a:cs typeface="+mn-cs"/>
            </a:endParaRPr>
          </a:p>
        </p:txBody>
      </p:sp>
    </p:spTree>
    <p:extLst>
      <p:ext uri="{BB962C8B-B14F-4D97-AF65-F5344CB8AC3E}">
        <p14:creationId xmlns:p14="http://schemas.microsoft.com/office/powerpoint/2010/main" val="218156002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35" presetClass="path" presetSubtype="0" decel="100000" fill="hold" grpId="1" nodeType="withEffect">
                                  <p:stCondLst>
                                    <p:cond delay="0"/>
                                  </p:stCondLst>
                                  <p:childTnLst>
                                    <p:animMotion origin="layout" path="M -8.45034E-7 -1.53881E-6 L -0.05285 -1.53881E-6 " pathEditMode="relative" rAng="0" ptsTypes="AA">
                                      <p:cBhvr>
                                        <p:cTn id="9" dur="750" spd="-100000" fill="hold"/>
                                        <p:tgtEl>
                                          <p:spTgt spid="5"/>
                                        </p:tgtEl>
                                        <p:attrNameLst>
                                          <p:attrName>ppt_x</p:attrName>
                                          <p:attrName>ppt_y</p:attrName>
                                        </p:attrNameLst>
                                      </p:cBhvr>
                                      <p:rCtr x="-2642" y="0"/>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35" presetClass="path" presetSubtype="0" decel="100000" fill="hold" grpId="1" nodeType="withEffect">
                                  <p:stCondLst>
                                    <p:cond delay="0"/>
                                  </p:stCondLst>
                                  <p:childTnLst>
                                    <p:animMotion origin="layout" path="M -2.48404E-6 1.65683E-6 L -0.05284 1.65683E-6 " pathEditMode="relative" rAng="0" ptsTypes="AA">
                                      <p:cBhvr>
                                        <p:cTn id="14" dur="750" spd="-100000" fill="hold"/>
                                        <p:tgtEl>
                                          <p:spTgt spid="4"/>
                                        </p:tgtEl>
                                        <p:attrNameLst>
                                          <p:attrName>ppt_x</p:attrName>
                                          <p:attrName>ppt_y</p:attrName>
                                        </p:attrNameLst>
                                      </p:cBhvr>
                                      <p:rCtr x="-264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5" grpId="0"/>
      <p:bldP spid="5" grpId="1"/>
    </p:bld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WHITE TEMPLATE">
  <a:themeElements>
    <a:clrScheme name="BT - Blue on white">
      <a:dk1>
        <a:srgbClr val="505050"/>
      </a:dk1>
      <a:lt1>
        <a:srgbClr val="FFFFFF"/>
      </a:lt1>
      <a:dk2>
        <a:srgbClr val="0078D7"/>
      </a:dk2>
      <a:lt2>
        <a:srgbClr val="00BCF2"/>
      </a:lt2>
      <a:accent1>
        <a:srgbClr val="0078D7"/>
      </a:accent1>
      <a:accent2>
        <a:srgbClr val="002050"/>
      </a:accent2>
      <a:accent3>
        <a:srgbClr val="D83B01"/>
      </a:accent3>
      <a:accent4>
        <a:srgbClr val="5C2D91"/>
      </a:accent4>
      <a:accent5>
        <a:srgbClr val="008272"/>
      </a:accent5>
      <a:accent6>
        <a:srgbClr val="B4009E"/>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BLUE_2015_8.potx" id="{EB8F4248-9E5E-46A9-8BA8-30209C4FFE2D}" vid="{4BD31EC0-BAC4-44E6-B493-AF7AF04A2B69}"/>
    </a:ext>
  </a:extLst>
</a:theme>
</file>

<file path=ppt/theme/theme10.xml><?xml version="1.0" encoding="utf-8"?>
<a:theme xmlns:a="http://schemas.openxmlformats.org/drawingml/2006/main" name="1_C+E Deck">
  <a:themeElements>
    <a:clrScheme name="PST">
      <a:dk1>
        <a:srgbClr val="505050"/>
      </a:dk1>
      <a:lt1>
        <a:srgbClr val="FFFFFF"/>
      </a:lt1>
      <a:dk2>
        <a:srgbClr val="0072C6"/>
      </a:dk2>
      <a:lt2>
        <a:srgbClr val="FFFFFF"/>
      </a:lt2>
      <a:accent1>
        <a:srgbClr val="00B6C3"/>
      </a:accent1>
      <a:accent2>
        <a:srgbClr val="BA141A"/>
      </a:accent2>
      <a:accent3>
        <a:srgbClr val="68217A"/>
      </a:accent3>
      <a:accent4>
        <a:srgbClr val="008272"/>
      </a:accent4>
      <a:accent5>
        <a:srgbClr val="00BCF2"/>
      </a:accent5>
      <a:accent6>
        <a:srgbClr val="00188F"/>
      </a:accent6>
      <a:hlink>
        <a:srgbClr val="0072C6"/>
      </a:hlink>
      <a:folHlink>
        <a:srgbClr val="0072C6"/>
      </a:folHlink>
    </a:clrScheme>
    <a:fontScheme name="Custom 11">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OLOR TEMPLATE">
  <a:themeElements>
    <a:clrScheme name="BT - Blue">
      <a:dk1>
        <a:srgbClr val="505050"/>
      </a:dk1>
      <a:lt1>
        <a:srgbClr val="FFFFFF"/>
      </a:lt1>
      <a:dk2>
        <a:srgbClr val="0078D7"/>
      </a:dk2>
      <a:lt2>
        <a:srgbClr val="CDF4FF"/>
      </a:lt2>
      <a:accent1>
        <a:srgbClr val="002050"/>
      </a:accent1>
      <a:accent2>
        <a:srgbClr val="D83B01"/>
      </a:accent2>
      <a:accent3>
        <a:srgbClr val="5C2D91"/>
      </a:accent3>
      <a:accent4>
        <a:srgbClr val="004B50"/>
      </a:accent4>
      <a:accent5>
        <a:srgbClr val="B4009E"/>
      </a:accent5>
      <a:accent6>
        <a:srgbClr val="32145A"/>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BLUE_2015_8.potx" id="{EB8F4248-9E5E-46A9-8BA8-30209C4FFE2D}" vid="{5C7F7E6F-D093-4BBC-8472-D96652E17AFE}"/>
    </a:ext>
  </a:extLst>
</a:theme>
</file>

<file path=ppt/theme/theme3.xml><?xml version="1.0" encoding="utf-8"?>
<a:theme xmlns:a="http://schemas.openxmlformats.org/drawingml/2006/main" name="4_LIGHT COLOR TEMPLATE">
  <a:themeElements>
    <a:clrScheme name="Custom 19">
      <a:dk1>
        <a:srgbClr val="505050"/>
      </a:dk1>
      <a:lt1>
        <a:srgbClr val="FFFFFF"/>
      </a:lt1>
      <a:dk2>
        <a:srgbClr val="0078D7"/>
      </a:dk2>
      <a:lt2>
        <a:srgbClr val="EAEAEA"/>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LIGHT_Oct_2014.potx" id="{8D89426A-98D9-452E-82D2-38C97A5E7430}" vid="{43CB4C6F-FCEB-4846-9678-AF1F381D6EF6}"/>
    </a:ext>
  </a:extLst>
</a:theme>
</file>

<file path=ppt/theme/theme4.xml><?xml version="1.0" encoding="utf-8"?>
<a:theme xmlns:a="http://schemas.openxmlformats.org/drawingml/2006/main" name="6-30537_Envision 2016 Keynote Template">
  <a:themeElements>
    <a:clrScheme name="Envision 2016 General Colors">
      <a:dk1>
        <a:srgbClr val="505050"/>
      </a:dk1>
      <a:lt1>
        <a:srgbClr val="FFFFFF"/>
      </a:lt1>
      <a:dk2>
        <a:srgbClr val="107C10"/>
      </a:dk2>
      <a:lt2>
        <a:srgbClr val="F8F8F8"/>
      </a:lt2>
      <a:accent1>
        <a:srgbClr val="002050"/>
      </a:accent1>
      <a:accent2>
        <a:srgbClr val="107C10"/>
      </a:accent2>
      <a:accent3>
        <a:srgbClr val="BAD80A"/>
      </a:accent3>
      <a:accent4>
        <a:srgbClr val="0078D7"/>
      </a:accent4>
      <a:accent5>
        <a:srgbClr val="505050"/>
      </a:accent5>
      <a:accent6>
        <a:srgbClr val="747474"/>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Envision_2016_Keynote_16x9_Template_033016" id="{6BB7CA33-D663-4366-BD8A-38B270669132}" vid="{152881AD-48A7-43F3-9C33-242C8A6BA4A7}"/>
    </a:ext>
  </a:extLst>
</a:theme>
</file>

<file path=ppt/theme/theme5.xml><?xml version="1.0" encoding="utf-8"?>
<a:theme xmlns:a="http://schemas.openxmlformats.org/drawingml/2006/main" name="3_5-50002_Ignite_Breakout_Template">
  <a:themeElements>
    <a:clrScheme name="Ignite 2016">
      <a:dk1>
        <a:srgbClr val="505050"/>
      </a:dk1>
      <a:lt1>
        <a:srgbClr val="FFFFFF"/>
      </a:lt1>
      <a:dk2>
        <a:srgbClr val="D83B01"/>
      </a:dk2>
      <a:lt2>
        <a:srgbClr val="F8F8F8"/>
      </a:lt2>
      <a:accent1>
        <a:srgbClr val="D83B01"/>
      </a:accent1>
      <a:accent2>
        <a:srgbClr val="0078D7"/>
      </a:accent2>
      <a:accent3>
        <a:srgbClr val="505050"/>
      </a:accent3>
      <a:accent4>
        <a:srgbClr val="D2D2D2"/>
      </a:accent4>
      <a:accent5>
        <a:srgbClr val="FFB900"/>
      </a:accent5>
      <a:accent6>
        <a:srgbClr val="FF8C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6_16x9_Template.potx" id="{CBE293B4-E8CE-4773-8118-C9AFF2860326}" vid="{2919AEDD-0101-441B-B6AF-1CDAE3B8CD78}"/>
    </a:ext>
  </a:extLst>
</a:theme>
</file>

<file path=ppt/theme/theme6.xml><?xml version="1.0" encoding="utf-8"?>
<a:theme xmlns:a="http://schemas.openxmlformats.org/drawingml/2006/main" name="1_COLOR TEMPLATE">
  <a:themeElements>
    <a:clrScheme name="BT - Dark Purple">
      <a:dk1>
        <a:srgbClr val="505050"/>
      </a:dk1>
      <a:lt1>
        <a:srgbClr val="FFFFFF"/>
      </a:lt1>
      <a:dk2>
        <a:srgbClr val="32145A"/>
      </a:dk2>
      <a:lt2>
        <a:srgbClr val="E7DCF4"/>
      </a:lt2>
      <a:accent1>
        <a:srgbClr val="5C2D91"/>
      </a:accent1>
      <a:accent2>
        <a:srgbClr val="B4009E"/>
      </a:accent2>
      <a:accent3>
        <a:srgbClr val="107C10"/>
      </a:accent3>
      <a:accent4>
        <a:srgbClr val="0078D7"/>
      </a:accent4>
      <a:accent5>
        <a:srgbClr val="008272"/>
      </a:accent5>
      <a:accent6>
        <a:srgbClr val="D83B01"/>
      </a:accent6>
      <a:hlink>
        <a:srgbClr val="E7DCF4"/>
      </a:hlink>
      <a:folHlink>
        <a:srgbClr val="E7DCF4"/>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DARK_Purple_2016_4.potx" id="{F230D9BC-2807-4FF4-A52E-87669ED1A81F}" vid="{3AFD56AD-66DA-44BD-8AFD-60A79159574F}"/>
    </a:ext>
  </a:extLst>
</a:theme>
</file>

<file path=ppt/theme/theme7.xml><?xml version="1.0" encoding="utf-8"?>
<a:theme xmlns:a="http://schemas.openxmlformats.org/drawingml/2006/main" name="1_WHITE TEMPLATE">
  <a:themeElements>
    <a:clrScheme name="BT - Dark Purple on white 2">
      <a:dk1>
        <a:srgbClr val="505050"/>
      </a:dk1>
      <a:lt1>
        <a:srgbClr val="FFFFFF"/>
      </a:lt1>
      <a:dk2>
        <a:srgbClr val="32145A"/>
      </a:dk2>
      <a:lt2>
        <a:srgbClr val="E7DCF4"/>
      </a:lt2>
      <a:accent1>
        <a:srgbClr val="32145A"/>
      </a:accent1>
      <a:accent2>
        <a:srgbClr val="5C2D91"/>
      </a:accent2>
      <a:accent3>
        <a:srgbClr val="B4009E"/>
      </a:accent3>
      <a:accent4>
        <a:srgbClr val="0078D7"/>
      </a:accent4>
      <a:accent5>
        <a:srgbClr val="107C10"/>
      </a:accent5>
      <a:accent6>
        <a:srgbClr val="D83B01"/>
      </a:accent6>
      <a:hlink>
        <a:srgbClr val="5C2D91"/>
      </a:hlink>
      <a:folHlink>
        <a:srgbClr val="5C2D91"/>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DARK_Purple_2016_4.potx" id="{F230D9BC-2807-4FF4-A52E-87669ED1A81F}" vid="{D4EDA164-A9DF-4FD6-84AA-6D2E5BC1200A}"/>
    </a:ext>
  </a:extLst>
</a:theme>
</file>

<file path=ppt/theme/theme8.xml><?xml version="1.0" encoding="utf-8"?>
<a:theme xmlns:a="http://schemas.openxmlformats.org/drawingml/2006/main" name="2_EBC_2017">
  <a:themeElements>
    <a:clrScheme name="Custom 29">
      <a:dk1>
        <a:srgbClr val="505050"/>
      </a:dk1>
      <a:lt1>
        <a:srgbClr val="FFFFFF"/>
      </a:lt1>
      <a:dk2>
        <a:srgbClr val="0078D7"/>
      </a:dk2>
      <a:lt2>
        <a:srgbClr val="EAEAEA"/>
      </a:lt2>
      <a:accent1>
        <a:srgbClr val="0078D7"/>
      </a:accent1>
      <a:accent2>
        <a:srgbClr val="0013B3"/>
      </a:accent2>
      <a:accent3>
        <a:srgbClr val="C6CFCF"/>
      </a:accent3>
      <a:accent4>
        <a:srgbClr val="00A4B3"/>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LIGHT_Oct_2014.potx" id="{8D89426A-98D9-452E-82D2-38C97A5E7430}" vid="{43CB4C6F-FCEB-4846-9678-AF1F381D6EF6}"/>
    </a:ext>
  </a:extLst>
</a:theme>
</file>

<file path=ppt/theme/theme9.xml><?xml version="1.0" encoding="utf-8"?>
<a:theme xmlns:a="http://schemas.openxmlformats.org/drawingml/2006/main" name="EBC_2017">
  <a:themeElements>
    <a:clrScheme name="Custom 29">
      <a:dk1>
        <a:srgbClr val="505050"/>
      </a:dk1>
      <a:lt1>
        <a:srgbClr val="FFFFFF"/>
      </a:lt1>
      <a:dk2>
        <a:srgbClr val="0078D7"/>
      </a:dk2>
      <a:lt2>
        <a:srgbClr val="EAEAEA"/>
      </a:lt2>
      <a:accent1>
        <a:srgbClr val="0078D7"/>
      </a:accent1>
      <a:accent2>
        <a:srgbClr val="0013B3"/>
      </a:accent2>
      <a:accent3>
        <a:srgbClr val="C6CFCF"/>
      </a:accent3>
      <a:accent4>
        <a:srgbClr val="00A4B3"/>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LIGHT_Oct_2014.potx" id="{8D89426A-98D9-452E-82D2-38C97A5E7430}" vid="{43CB4C6F-FCEB-4846-9678-AF1F381D6EF6}"/>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68DAF3F87CB3A247B6107EF7BD051930" ma:contentTypeVersion="9" ma:contentTypeDescription="Create a new document." ma:contentTypeScope="" ma:versionID="6304bf20930d20d65897c96e5ff2d7ea">
  <xsd:schema xmlns:xsd="http://www.w3.org/2001/XMLSchema" xmlns:xs="http://www.w3.org/2001/XMLSchema" xmlns:p="http://schemas.microsoft.com/office/2006/metadata/properties" xmlns:ns1="http://schemas.microsoft.com/sharepoint/v3" xmlns:ns2="8574c880-9457-4207-8929-5c1c8fc252c3" xmlns:ns3="882f43a0-76db-474b-9821-2b79a57bcf8f" targetNamespace="http://schemas.microsoft.com/office/2006/metadata/properties" ma:root="true" ma:fieldsID="d610d28bd43ff8b961bb73df6444eebb" ns1:_="" ns2:_="" ns3:_="">
    <xsd:import namespace="http://schemas.microsoft.com/sharepoint/v3"/>
    <xsd:import namespace="8574c880-9457-4207-8929-5c1c8fc252c3"/>
    <xsd:import namespace="882f43a0-76db-474b-9821-2b79a57bcf8f"/>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3:LastSharedByUser" minOccurs="0"/>
                <xsd:element ref="ns3:LastSharedByTime" minOccurs="0"/>
                <xsd:element ref="ns1:_ip_UnifiedCompliancePolicyProperties" minOccurs="0"/>
                <xsd:element ref="ns1:_ip_UnifiedCompliancePolicyUIAction" minOccurs="0"/>
                <xsd:element ref="ns2:MediaServiceAuto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4" nillable="true" ma:displayName="Unified Compliance Policy Properties" ma:description="" ma:hidden="true" ma:internalName="_ip_UnifiedCompliancePolicyProperties">
      <xsd:simpleType>
        <xsd:restriction base="dms:Note"/>
      </xsd:simpleType>
    </xsd:element>
    <xsd:element name="_ip_UnifiedCompliancePolicyUIAction" ma:index="15" nillable="true" ma:displayName="Unified Compliance Policy UI Action" ma:descrip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8574c880-9457-4207-8929-5c1c8fc252c3"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AutoTags" ma:index="16" nillable="true" ma:displayName="MediaServiceAutoTags" ma:description="" ma:internalName="MediaServiceAutoTag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882f43a0-76db-474b-9821-2b79a57bcf8f" elementFormDefault="qualified">
    <xsd:import namespace="http://schemas.microsoft.com/office/2006/documentManagement/types"/>
    <xsd:import namespace="http://schemas.microsoft.com/office/infopath/2007/PartnerControls"/>
    <xsd:element name="SharedWithUsers" ma:index="10"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description="" ma:internalName="SharedWithDetails" ma:readOnly="true">
      <xsd:simpleType>
        <xsd:restriction base="dms:Note">
          <xsd:maxLength value="255"/>
        </xsd:restriction>
      </xsd:simpleType>
    </xsd:element>
    <xsd:element name="LastSharedByUser" ma:index="12" nillable="true" ma:displayName="Last Shared By User" ma:description="" ma:hidden="true" ma:internalName="LastSharedByUser" ma:readOnly="true">
      <xsd:simpleType>
        <xsd:restriction base="dms:Note"/>
      </xsd:simpleType>
    </xsd:element>
    <xsd:element name="LastSharedByTime" ma:index="13" nillable="true" ma:displayName="Last Shared By Time" ma:description=""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990F116-B58F-4255-B05B-DA3808E0E5C6}">
  <ds:schemaRefs>
    <ds:schemaRef ds:uri="http://schemas.microsoft.com/office/2006/metadata/properties"/>
    <ds:schemaRef ds:uri="http://schemas.microsoft.com/sharepoint/v3"/>
    <ds:schemaRef ds:uri="882f43a0-76db-474b-9821-2b79a57bcf8f"/>
    <ds:schemaRef ds:uri="http://purl.org/dc/terms/"/>
    <ds:schemaRef ds:uri="8574c880-9457-4207-8929-5c1c8fc252c3"/>
    <ds:schemaRef ds:uri="http://schemas.microsoft.com/office/2006/documentManagement/types"/>
    <ds:schemaRef ds:uri="http://schemas.microsoft.com/office/infopath/2007/PartnerControls"/>
    <ds:schemaRef ds:uri="http://purl.org/dc/elements/1.1/"/>
    <ds:schemaRef ds:uri="http://schemas.openxmlformats.org/package/2006/metadata/core-properties"/>
    <ds:schemaRef ds:uri="http://www.w3.org/XML/1998/namespace"/>
    <ds:schemaRef ds:uri="http://purl.org/dc/dcmitype/"/>
  </ds:schemaRefs>
</ds:datastoreItem>
</file>

<file path=customXml/itemProps2.xml><?xml version="1.0" encoding="utf-8"?>
<ds:datastoreItem xmlns:ds="http://schemas.openxmlformats.org/officeDocument/2006/customXml" ds:itemID="{5551E444-FE6A-4A4D-8D3E-9243980D758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8574c880-9457-4207-8929-5c1c8fc252c3"/>
    <ds:schemaRef ds:uri="882f43a0-76db-474b-9821-2b79a57bcf8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2227</TotalTime>
  <Words>13321</Words>
  <Application>Microsoft Office PowerPoint</Application>
  <PresentationFormat>Custom</PresentationFormat>
  <Paragraphs>2201</Paragraphs>
  <Slides>99</Slides>
  <Notes>99</Notes>
  <HiddenSlides>17</HiddenSlides>
  <MMClips>0</MMClips>
  <ScaleCrop>false</ScaleCrop>
  <HeadingPairs>
    <vt:vector size="8" baseType="variant">
      <vt:variant>
        <vt:lpstr>Fonts Used</vt:lpstr>
      </vt:variant>
      <vt:variant>
        <vt:i4>17</vt:i4>
      </vt:variant>
      <vt:variant>
        <vt:lpstr>Theme</vt:lpstr>
      </vt:variant>
      <vt:variant>
        <vt:i4>10</vt:i4>
      </vt:variant>
      <vt:variant>
        <vt:lpstr>Embedded OLE Servers</vt:lpstr>
      </vt:variant>
      <vt:variant>
        <vt:i4>2</vt:i4>
      </vt:variant>
      <vt:variant>
        <vt:lpstr>Slide Titles</vt:lpstr>
      </vt:variant>
      <vt:variant>
        <vt:i4>99</vt:i4>
      </vt:variant>
    </vt:vector>
  </HeadingPairs>
  <TitlesOfParts>
    <vt:vector size="128" baseType="lpstr">
      <vt:lpstr>ＭＳ Ｐゴシック</vt:lpstr>
      <vt:lpstr>ＭＳ Ｐゴシック</vt:lpstr>
      <vt:lpstr>Abyssinica SIL</vt:lpstr>
      <vt:lpstr>Arial</vt:lpstr>
      <vt:lpstr>Calibri</vt:lpstr>
      <vt:lpstr>Consolas</vt:lpstr>
      <vt:lpstr>Courier New</vt:lpstr>
      <vt:lpstr>Franklin Gothic Medium</vt:lpstr>
      <vt:lpstr>Leelawadee UI</vt:lpstr>
      <vt:lpstr>Segoe</vt:lpstr>
      <vt:lpstr>Segoe UI</vt:lpstr>
      <vt:lpstr>Segoe UI Light</vt:lpstr>
      <vt:lpstr>Segoe UI Semibold</vt:lpstr>
      <vt:lpstr>Segoe UI Semilight</vt:lpstr>
      <vt:lpstr>Webdings</vt:lpstr>
      <vt:lpstr>Wingdings</vt:lpstr>
      <vt:lpstr>Wingdings 3</vt:lpstr>
      <vt:lpstr>WHITE TEMPLATE</vt:lpstr>
      <vt:lpstr>COLOR TEMPLATE</vt:lpstr>
      <vt:lpstr>4_LIGHT COLOR TEMPLATE</vt:lpstr>
      <vt:lpstr>6-30537_Envision 2016 Keynote Template</vt:lpstr>
      <vt:lpstr>3_5-50002_Ignite_Breakout_Template</vt:lpstr>
      <vt:lpstr>1_COLOR TEMPLATE</vt:lpstr>
      <vt:lpstr>1_WHITE TEMPLATE</vt:lpstr>
      <vt:lpstr>2_EBC_2017</vt:lpstr>
      <vt:lpstr>EBC_2017</vt:lpstr>
      <vt:lpstr>1_C+E Deck</vt:lpstr>
      <vt:lpstr>think-cell Slide</vt:lpstr>
      <vt:lpstr>Image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Azure Stack: an extension of Azure</vt:lpstr>
      <vt:lpstr>PowerPoint Presentation</vt:lpstr>
      <vt:lpstr>PowerPoint Presentation</vt:lpstr>
      <vt:lpstr>PowerPoint Presentation</vt:lpstr>
      <vt:lpstr>PowerPoint Presentation</vt:lpstr>
      <vt:lpstr>PowerPoint Presentation</vt:lpstr>
      <vt:lpstr>Rest assured with layered datacenter security</vt:lpstr>
      <vt:lpstr>PowerPoint Presentation</vt:lpstr>
      <vt:lpstr>PowerPoint Presentation</vt:lpstr>
      <vt:lpstr>PowerPoint Presentation</vt:lpstr>
      <vt:lpstr>Virtual Networking Services</vt:lpstr>
      <vt:lpstr>Azure Networking – Core Services</vt:lpstr>
      <vt:lpstr>Virtual Network</vt:lpstr>
      <vt:lpstr>Subnets</vt:lpstr>
      <vt:lpstr>Network Security Groups</vt:lpstr>
      <vt:lpstr>Augmented Rules</vt:lpstr>
      <vt:lpstr>Service Tags (Public Preview)</vt:lpstr>
      <vt:lpstr>Application Security groups (Public Preview)</vt:lpstr>
      <vt:lpstr>Gateway Subnet and Virtual Network Gateways</vt:lpstr>
      <vt:lpstr>NICs and PIPs</vt:lpstr>
      <vt:lpstr>Lab 1: Portal and vNets</vt:lpstr>
      <vt:lpstr>Global VNet Peering (Public Preview)</vt:lpstr>
      <vt:lpstr>VNet Service Endpoints (Public Preview)</vt:lpstr>
      <vt:lpstr>Azure DNS Private Zone (Managed Preview) </vt:lpstr>
      <vt:lpstr>Accelerated Networking for Linux (Public Preview)</vt:lpstr>
      <vt:lpstr>Load balancer</vt:lpstr>
      <vt:lpstr>Compute &amp; Storage Services</vt:lpstr>
      <vt:lpstr>Azure Compute – Core Services</vt:lpstr>
      <vt:lpstr>Compute families</vt:lpstr>
      <vt:lpstr>New compute size options</vt:lpstr>
      <vt:lpstr>New compute size options</vt:lpstr>
      <vt:lpstr>New VM sizes</vt:lpstr>
      <vt:lpstr>PowerPoint Presentation</vt:lpstr>
      <vt:lpstr>PowerPoint Presentation</vt:lpstr>
      <vt:lpstr>PowerPoint Presentation</vt:lpstr>
      <vt:lpstr>PowerPoint Presentation</vt:lpstr>
      <vt:lpstr>Containers as Infrastructure (GA)</vt:lpstr>
      <vt:lpstr>Reserved Virtual Machine Instances (GA)</vt:lpstr>
      <vt:lpstr>PowerPoint Presentation</vt:lpstr>
      <vt:lpstr>Availability Zones (Public Preview)</vt:lpstr>
      <vt:lpstr>Azure Storage Services</vt:lpstr>
      <vt:lpstr>Azure File Sync (Public Preview)</vt:lpstr>
      <vt:lpstr>Azure Data Box (Limited Preview)</vt:lpstr>
      <vt:lpstr>Managed disks Simple scalability and high resiliency </vt:lpstr>
      <vt:lpstr>Lab 2: Virtual Machine Tutorial</vt:lpstr>
      <vt:lpstr>PowerPoint Presentation</vt:lpstr>
      <vt:lpstr>Role Based Access Control</vt:lpstr>
      <vt:lpstr>Azure Policy (Limited Preview)</vt:lpstr>
      <vt:lpstr>Azure Monitor</vt:lpstr>
      <vt:lpstr>Azure Monitor –Compute resources</vt:lpstr>
      <vt:lpstr>Azure Monitor-Non compute resources</vt:lpstr>
      <vt:lpstr>Azure Network Watcher (Public Preview)</vt:lpstr>
      <vt:lpstr>Azure Security Center</vt:lpstr>
      <vt:lpstr>Azure Security Center</vt:lpstr>
      <vt:lpstr>Application &amp; Platform Services</vt:lpstr>
      <vt:lpstr>Balance of responsibility </vt:lpstr>
      <vt:lpstr>Azure IaaS &amp; PaaS Spectrum</vt:lpstr>
      <vt:lpstr>App Service – Azure PaaS </vt:lpstr>
      <vt:lpstr>Azure App Service</vt:lpstr>
      <vt:lpstr>Application Insights</vt:lpstr>
      <vt:lpstr>Lab 3: Web Apps</vt:lpstr>
      <vt:lpstr>DevOps, Management &amp; Automation</vt:lpstr>
      <vt:lpstr>DevOps Made Easy with Azure Web Apps </vt:lpstr>
      <vt:lpstr>The DevOps CI/CD Toolchain</vt:lpstr>
      <vt:lpstr>The DevOps CI/CD Toolchain</vt:lpstr>
      <vt:lpstr>TS ♥ integration</vt:lpstr>
      <vt:lpstr>Modern cloud management</vt:lpstr>
      <vt:lpstr>Modern cloud management with Azure</vt:lpstr>
      <vt:lpstr>Complementary Services</vt:lpstr>
      <vt:lpstr>Visual Studio Team Services</vt:lpstr>
      <vt:lpstr>Azure Messaging Services</vt:lpstr>
      <vt:lpstr>PowerPoint Presentation</vt:lpstr>
      <vt:lpstr>PowerPoint Presentation</vt:lpstr>
      <vt:lpstr>Lab 4a: Logic Apps</vt:lpstr>
      <vt:lpstr>Data, Analytics &amp; IoT Services</vt:lpstr>
      <vt:lpstr>Azure SQL Database</vt:lpstr>
      <vt:lpstr>PowerPoint Presentation</vt:lpstr>
      <vt:lpstr>Introducing SQL Data Warehouse</vt:lpstr>
      <vt:lpstr>Big Data / Hadoop in Azure</vt:lpstr>
      <vt:lpstr>Azure Relational Database Platform</vt:lpstr>
      <vt:lpstr>PowerPoint Presentation</vt:lpstr>
      <vt:lpstr>Lab 4b: Logic Apps</vt:lpstr>
      <vt:lpstr>Cortana Intelligence Suite Architecture</vt:lpstr>
      <vt:lpstr>Azure IoT Reference Architecture</vt:lpstr>
      <vt:lpstr>PowerPoint Presentation</vt:lpstr>
      <vt:lpstr>PowerPoint Presentation</vt:lpstr>
      <vt:lpstr>PowerPoint Presentation</vt:lpstr>
      <vt:lpstr>Architecture Decisions</vt:lpstr>
      <vt:lpstr>Managing Azure Deployments</vt:lpstr>
      <vt:lpstr>PowerPoint Presentation</vt:lpstr>
      <vt:lpstr>Azure Container Strategy  “Containers everywhere”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Richard Cheney</cp:lastModifiedBy>
  <cp:revision>39</cp:revision>
  <dcterms:modified xsi:type="dcterms:W3CDTF">2018-05-09T14:49:57Z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Product">
    <vt:lpwstr/>
  </property>
  <property fmtid="{D5CDD505-2E9C-101B-9397-08002B2CF9AE}" pid="3" name="Event1">
    <vt:lpwstr>622;#Unassigned|2c8af875-f38a-40b8-a0a9-056aed3fc8c0</vt:lpwstr>
  </property>
  <property fmtid="{D5CDD505-2E9C-101B-9397-08002B2CF9AE}" pid="4" name="Audience">
    <vt:lpwstr/>
  </property>
  <property fmtid="{D5CDD505-2E9C-101B-9397-08002B2CF9AE}" pid="5" name="Event Venue">
    <vt:lpwstr/>
  </property>
  <property fmtid="{D5CDD505-2E9C-101B-9397-08002B2CF9AE}" pid="6" name="Track">
    <vt:lpwstr/>
  </property>
  <property fmtid="{D5CDD505-2E9C-101B-9397-08002B2CF9AE}" pid="7" name="Event Location">
    <vt:lpwstr/>
  </property>
  <property fmtid="{D5CDD505-2E9C-101B-9397-08002B2CF9AE}" pid="8" name="Campaign">
    <vt:lpwstr/>
  </property>
  <property fmtid="{D5CDD505-2E9C-101B-9397-08002B2CF9AE}" pid="9" name="IsMyDocuments">
    <vt:bool>true</vt:bool>
  </property>
  <property fmtid="{D5CDD505-2E9C-101B-9397-08002B2CF9AE}" pid="10" name="TaxKeyword">
    <vt:lpwstr/>
  </property>
  <property fmtid="{D5CDD505-2E9C-101B-9397-08002B2CF9AE}" pid="11" name="TaxCatchAll">
    <vt:lpwstr/>
  </property>
  <property fmtid="{D5CDD505-2E9C-101B-9397-08002B2CF9AE}" pid="12" name="TaxKeywordTaxHTField">
    <vt:lpwstr/>
  </property>
  <property fmtid="{D5CDD505-2E9C-101B-9397-08002B2CF9AE}" pid="13" name="ContentTypeId">
    <vt:lpwstr>0x01010068DAF3F87CB3A247B6107EF7BD051930</vt:lpwstr>
  </property>
  <property fmtid="{D5CDD505-2E9C-101B-9397-08002B2CF9AE}" pid="14" name="MSIP_Label_f42aa342-8706-4288-bd11-ebb85995028c_Enabled">
    <vt:lpwstr>True</vt:lpwstr>
  </property>
  <property fmtid="{D5CDD505-2E9C-101B-9397-08002B2CF9AE}" pid="15" name="MSIP_Label_f42aa342-8706-4288-bd11-ebb85995028c_SiteId">
    <vt:lpwstr>72f988bf-86f1-41af-91ab-2d7cd011db47</vt:lpwstr>
  </property>
  <property fmtid="{D5CDD505-2E9C-101B-9397-08002B2CF9AE}" pid="16" name="MSIP_Label_f42aa342-8706-4288-bd11-ebb85995028c_Owner">
    <vt:lpwstr>richeney@microsoft.com</vt:lpwstr>
  </property>
  <property fmtid="{D5CDD505-2E9C-101B-9397-08002B2CF9AE}" pid="17" name="MSIP_Label_f42aa342-8706-4288-bd11-ebb85995028c_SetDate">
    <vt:lpwstr>2018-05-09T07:43:32.1287855Z</vt:lpwstr>
  </property>
  <property fmtid="{D5CDD505-2E9C-101B-9397-08002B2CF9AE}" pid="18" name="MSIP_Label_f42aa342-8706-4288-bd11-ebb85995028c_Name">
    <vt:lpwstr>General</vt:lpwstr>
  </property>
  <property fmtid="{D5CDD505-2E9C-101B-9397-08002B2CF9AE}" pid="19" name="MSIP_Label_f42aa342-8706-4288-bd11-ebb85995028c_Application">
    <vt:lpwstr>Microsoft Azure Information Protection</vt:lpwstr>
  </property>
  <property fmtid="{D5CDD505-2E9C-101B-9397-08002B2CF9AE}" pid="20" name="MSIP_Label_f42aa342-8706-4288-bd11-ebb85995028c_Extended_MSFT_Method">
    <vt:lpwstr>Manual</vt:lpwstr>
  </property>
  <property fmtid="{D5CDD505-2E9C-101B-9397-08002B2CF9AE}" pid="21" name="Sensitivity">
    <vt:lpwstr>General</vt:lpwstr>
  </property>
</Properties>
</file>